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tags/tag12.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charts/colors3.xml" ContentType="application/vnd.ms-office.chartcolorstyle+xml"/>
  <Override PartName="/ppt/charts/chart2.xml" ContentType="application/vnd.openxmlformats-officedocument.drawingml.chart+xml"/>
  <Override PartName="/ppt/charts/style4.xml" ContentType="application/vnd.ms-office.chartstyle+xml"/>
  <Override PartName="/ppt/charts/colors4.xml" ContentType="application/vnd.ms-office.chartcolorstyle+xml"/>
  <Override PartName="/ppt/charts/chart3.xml" ContentType="application/vnd.openxmlformats-officedocument.drawingml.chart+xml"/>
  <Override PartName="/ppt/charts/style5.xml" ContentType="application/vnd.ms-office.chartstyle+xml"/>
  <Override PartName="/ppt/charts/colors5.xml" ContentType="application/vnd.ms-office.chartcolorstyle+xml"/>
  <Override PartName="/ppt/charts/chart4.xml" ContentType="application/vnd.openxmlformats-officedocument.drawingml.chart+xml"/>
  <Override PartName="/ppt/charts/style6.xml" ContentType="application/vnd.ms-office.chartstyle+xml"/>
  <Override PartName="/ppt/charts/colors6.xml" ContentType="application/vnd.ms-office.chartcolorstyle+xml"/>
  <Override PartName="/ppt/charts/chartEx3.xml" ContentType="application/vnd.ms-office.chartex+xml"/>
  <Override PartName="/ppt/charts/style7.xml" ContentType="application/vnd.ms-office.chartstyle+xml"/>
  <Override PartName="/ppt/charts/colors7.xml" ContentType="application/vnd.ms-office.chartcolorstyle+xml"/>
  <Override PartName="/ppt/charts/chartEx4.xml" ContentType="application/vnd.ms-office.chartex+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2.xml" ContentType="application/vnd.openxmlformats-officedocument.themeOverride+xml"/>
  <Override PartName="/ppt/charts/chart10.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3.xml" ContentType="application/vnd.openxmlformats-officedocument.themeOverride+xml"/>
  <Override PartName="/ppt/charts/chart11.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4.xml" ContentType="application/vnd.openxmlformats-officedocument.themeOverride+xml"/>
  <Override PartName="/ppt/charts/chart12.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5.xml" ContentType="application/vnd.openxmlformats-officedocument.themeOverride+xml"/>
  <Override PartName="/ppt/charts/chart13.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6.xml" ContentType="application/vnd.openxmlformats-officedocument.themeOverride+xml"/>
  <Override PartName="/ppt/charts/chart14.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7.xml" ContentType="application/vnd.openxmlformats-officedocument.themeOverride+xml"/>
  <Override PartName="/ppt/charts/chart15.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8.xml" ContentType="application/vnd.openxmlformats-officedocument.themeOverride+xml"/>
  <Override PartName="/ppt/charts/chart16.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9.xml" ContentType="application/vnd.openxmlformats-officedocument.themeOverride+xml"/>
  <Override PartName="/ppt/charts/chart17.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0.xml" ContentType="application/vnd.openxmlformats-officedocument.themeOverride+xml"/>
  <Override PartName="/ppt/charts/chart18.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1.xml" ContentType="application/vnd.openxmlformats-officedocument.themeOverride+xml"/>
  <Override PartName="/ppt/charts/chart19.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2.xml" ContentType="application/vnd.openxmlformats-officedocument.themeOverride+xml"/>
  <Override PartName="/ppt/charts/chart20.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3.xml" ContentType="application/vnd.openxmlformats-officedocument.themeOverride+xml"/>
  <Override PartName="/ppt/charts/chart21.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4.xml" ContentType="application/vnd.openxmlformats-officedocument.themeOverride+xml"/>
  <Override PartName="/ppt/charts/chart22.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5.xml" ContentType="application/vnd.openxmlformats-officedocument.themeOverride+xml"/>
  <Override PartName="/ppt/charts/chart23.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6.xml" ContentType="application/vnd.openxmlformats-officedocument.themeOverride+xml"/>
  <Override PartName="/ppt/charts/chart24.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17.xml" ContentType="application/vnd.openxmlformats-officedocument.themeOverride+xml"/>
  <Override PartName="/ppt/notesSlides/notesSlide11.xml" ContentType="application/vnd.openxmlformats-officedocument.presentationml.notesSlide+xml"/>
  <Override PartName="/ppt/charts/chart25.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18.xml" ContentType="application/vnd.openxmlformats-officedocument.themeOverride+xml"/>
  <Override PartName="/ppt/charts/chart26.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19.xml" ContentType="application/vnd.openxmlformats-officedocument.themeOverride+xml"/>
  <Override PartName="/ppt/charts/chart27.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0.xml" ContentType="application/vnd.openxmlformats-officedocument.themeOverride+xml"/>
  <Override PartName="/ppt/charts/chart28.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1.xml" ContentType="application/vnd.openxmlformats-officedocument.themeOverride+xml"/>
  <Override PartName="/ppt/charts/chart29.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22.xml" ContentType="application/vnd.openxmlformats-officedocument.themeOverride+xml"/>
  <Override PartName="/ppt/charts/chart30.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23.xml" ContentType="application/vnd.openxmlformats-officedocument.themeOverride+xml"/>
  <Override PartName="/ppt/charts/chart31.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24.xml" ContentType="application/vnd.openxmlformats-officedocument.themeOverride+xml"/>
  <Override PartName="/ppt/charts/chart32.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25.xml" ContentType="application/vnd.openxmlformats-officedocument.themeOverride+xml"/>
  <Override PartName="/ppt/charts/chart33.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26.xml" ContentType="application/vnd.openxmlformats-officedocument.themeOverride+xml"/>
  <Override PartName="/ppt/charts/chart34.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27.xml" ContentType="application/vnd.openxmlformats-officedocument.themeOverride+xml"/>
  <Override PartName="/ppt/charts/chart35.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28.xml" ContentType="application/vnd.openxmlformats-officedocument.themeOverride+xml"/>
  <Override PartName="/ppt/charts/chart36.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29.xml" ContentType="application/vnd.openxmlformats-officedocument.themeOverride+xml"/>
  <Override PartName="/ppt/charts/chart37.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30.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8.xml" ContentType="application/vnd.openxmlformats-officedocument.drawingml.chart+xml"/>
  <Override PartName="/ppt/theme/themeOverride31.xml" ContentType="application/vnd.openxmlformats-officedocument.themeOverride+xml"/>
  <Override PartName="/ppt/charts/chart39.xml" ContentType="application/vnd.openxmlformats-officedocument.drawingml.chart+xml"/>
  <Override PartName="/ppt/theme/themeOverride32.xml" ContentType="application/vnd.openxmlformats-officedocument.themeOverride+xml"/>
  <Override PartName="/ppt/charts/chart40.xml" ContentType="application/vnd.openxmlformats-officedocument.drawingml.chart+xml"/>
  <Override PartName="/ppt/theme/themeOverride33.xml" ContentType="application/vnd.openxmlformats-officedocument.themeOverride+xml"/>
  <Override PartName="/ppt/charts/chart41.xml" ContentType="application/vnd.openxmlformats-officedocument.drawingml.chart+xml"/>
  <Override PartName="/ppt/theme/themeOverride34.xml" ContentType="application/vnd.openxmlformats-officedocument.themeOverride+xml"/>
  <Override PartName="/ppt/notesSlides/notesSlide14.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tags/tag13.xml" ContentType="application/vnd.openxmlformats-officedocument.presentationml.tags+xml"/>
  <Override PartName="/ppt/tags/tag14.xml" ContentType="application/vnd.openxmlformats-officedocument.presentationml.tags+xml"/>
  <Override PartName="/ppt/notesSlides/notesSlide15.xml" ContentType="application/vnd.openxmlformats-officedocument.presentationml.notesSlide+xml"/>
  <Override PartName="/ppt/charts/chart45.xml" ContentType="application/vnd.openxmlformats-officedocument.drawingml.chart+xml"/>
  <Override PartName="/ppt/theme/themeOverride35.xml" ContentType="application/vnd.openxmlformats-officedocument.themeOverride+xml"/>
  <Override PartName="/ppt/charts/chart46.xml" ContentType="application/vnd.openxmlformats-officedocument.drawingml.chart+xml"/>
  <Override PartName="/ppt/theme/themeOverride36.xml" ContentType="application/vnd.openxmlformats-officedocument.themeOverride+xml"/>
  <Override PartName="/ppt/charts/chart47.xml" ContentType="application/vnd.openxmlformats-officedocument.drawingml.chart+xml"/>
  <Override PartName="/ppt/theme/themeOverride37.xml" ContentType="application/vnd.openxmlformats-officedocument.themeOverride+xml"/>
  <Override PartName="/ppt/charts/chart48.xml" ContentType="application/vnd.openxmlformats-officedocument.drawingml.chart+xml"/>
  <Override PartName="/ppt/theme/themeOverride38.xml" ContentType="application/vnd.openxmlformats-officedocument.themeOverride+xml"/>
  <Override PartName="/ppt/charts/chart49.xml" ContentType="application/vnd.openxmlformats-officedocument.drawingml.chart+xml"/>
  <Override PartName="/ppt/theme/themeOverride39.xml" ContentType="application/vnd.openxmlformats-officedocument.themeOverride+xml"/>
  <Override PartName="/ppt/charts/chart50.xml" ContentType="application/vnd.openxmlformats-officedocument.drawingml.chart+xml"/>
  <Override PartName="/ppt/tags/tag15.xml" ContentType="application/vnd.openxmlformats-officedocument.presentationml.tags+xml"/>
  <Override PartName="/ppt/tags/tag16.xml" ContentType="application/vnd.openxmlformats-officedocument.presentationml.tags+xml"/>
  <Override PartName="/ppt/notesSlides/notesSlide16.xml" ContentType="application/vnd.openxmlformats-officedocument.presentationml.notesSlide+xml"/>
  <Override PartName="/ppt/charts/chart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52.xml" ContentType="application/vnd.openxmlformats-officedocument.drawingml.chart+xml"/>
  <Override PartName="/ppt/theme/themeOverride40.xml" ContentType="application/vnd.openxmlformats-officedocument.themeOverride+xml"/>
  <Override PartName="/ppt/charts/chart53.xml" ContentType="application/vnd.openxmlformats-officedocument.drawingml.chart+xml"/>
  <Override PartName="/ppt/theme/themeOverride41.xml" ContentType="application/vnd.openxmlformats-officedocument.themeOverride+xml"/>
  <Override PartName="/ppt/charts/chart54.xml" ContentType="application/vnd.openxmlformats-officedocument.drawingml.chart+xml"/>
  <Override PartName="/ppt/theme/themeOverride42.xml" ContentType="application/vnd.openxmlformats-officedocument.themeOverride+xml"/>
  <Override PartName="/ppt/charts/chart55.xml" ContentType="application/vnd.openxmlformats-officedocument.drawingml.chart+xml"/>
  <Override PartName="/ppt/theme/themeOverride43.xml" ContentType="application/vnd.openxmlformats-officedocument.themeOverride+xml"/>
  <Override PartName="/ppt/charts/chart56.xml" ContentType="application/vnd.openxmlformats-officedocument.drawingml.chart+xml"/>
  <Override PartName="/ppt/theme/themeOverride44.xml" ContentType="application/vnd.openxmlformats-officedocument.themeOverride+xml"/>
  <Override PartName="/ppt/charts/chart57.xml" ContentType="application/vnd.openxmlformats-officedocument.drawingml.chart+xml"/>
  <Override PartName="/ppt/theme/themeOverride45.xml" ContentType="application/vnd.openxmlformats-officedocument.themeOverride+xml"/>
  <Override PartName="/ppt/charts/chart58.xml" ContentType="application/vnd.openxmlformats-officedocument.drawingml.chart+xml"/>
  <Override PartName="/ppt/theme/themeOverride46.xml" ContentType="application/vnd.openxmlformats-officedocument.themeOverride+xml"/>
  <Override PartName="/ppt/charts/chart59.xml" ContentType="application/vnd.openxmlformats-officedocument.drawingml.chart+xml"/>
  <Override PartName="/ppt/theme/themeOverride47.xml" ContentType="application/vnd.openxmlformats-officedocument.themeOverride+xml"/>
  <Override PartName="/ppt/notesSlides/notesSlide17.xml" ContentType="application/vnd.openxmlformats-officedocument.presentationml.notesSlide+xml"/>
  <Override PartName="/ppt/charts/chart60.xml" ContentType="application/vnd.openxmlformats-officedocument.drawingml.chart+xml"/>
  <Override PartName="/ppt/theme/themeOverride48.xml" ContentType="application/vnd.openxmlformats-officedocument.themeOverride+xml"/>
  <Override PartName="/ppt/charts/chart6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6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63.xml" ContentType="application/vnd.openxmlformats-officedocument.drawingml.chart+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charts/chart64.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49.xml" ContentType="application/vnd.openxmlformats-officedocument.themeOverride+xml"/>
  <Override PartName="/ppt/charts/chart65.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50.xml" ContentType="application/vnd.openxmlformats-officedocument.themeOverr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0.xml" ContentType="application/vnd.openxmlformats-officedocument.presentationml.notesSlide+xml"/>
  <Override PartName="/ppt/charts/chart66.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51.xml" ContentType="application/vnd.openxmlformats-officedocument.themeOverride+xml"/>
  <Override PartName="/ppt/charts/chart67.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52.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68.xml" ContentType="application/vnd.openxmlformats-officedocument.drawingml.chart+xml"/>
  <Override PartName="/ppt/theme/themeOverride53.xml" ContentType="application/vnd.openxmlformats-officedocument.themeOverride+xml"/>
  <Override PartName="/ppt/charts/chart69.xml" ContentType="application/vnd.openxmlformats-officedocument.drawingml.chart+xml"/>
  <Override PartName="/ppt/theme/themeOverride54.xml" ContentType="application/vnd.openxmlformats-officedocument.themeOverride+xml"/>
  <Override PartName="/ppt/charts/chart70.xml" ContentType="application/vnd.openxmlformats-officedocument.drawingml.chart+xml"/>
  <Override PartName="/ppt/theme/themeOverride55.xml" ContentType="application/vnd.openxmlformats-officedocument.themeOverride+xml"/>
  <Override PartName="/ppt/charts/chart71.xml" ContentType="application/vnd.openxmlformats-officedocument.drawingml.chart+xml"/>
  <Override PartName="/ppt/theme/themeOverride56.xml" ContentType="application/vnd.openxmlformats-officedocument.themeOverr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73.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74.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75.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76.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57.xml" ContentType="application/vnd.openxmlformats-officedocument.themeOverride+xml"/>
  <Override PartName="/ppt/charts/chart77.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26.xml" ContentType="application/vnd.openxmlformats-officedocument.presentationml.notesSlide+xml"/>
  <Override PartName="/ppt/charts/chart78.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58.xml" ContentType="application/vnd.openxmlformats-officedocument.themeOverride+xml"/>
  <Override PartName="/ppt/charts/chart79.xml" ContentType="application/vnd.openxmlformats-officedocument.drawingml.chart+xml"/>
  <Override PartName="/ppt/charts/style54.xml" ContentType="application/vnd.ms-office.chartstyle+xml"/>
  <Override PartName="/ppt/charts/colors54.xml" ContentType="application/vnd.ms-office.chartcolorstyle+xml"/>
  <Override PartName="/ppt/theme/themeOverride59.xml" ContentType="application/vnd.openxmlformats-officedocument.themeOverride+xml"/>
  <Override PartName="/ppt/charts/chart80.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81.xml" ContentType="application/vnd.openxmlformats-officedocument.drawingml.chart+xml"/>
  <Override PartName="/ppt/charts/chart82.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41"/>
  </p:notesMasterIdLst>
  <p:sldIdLst>
    <p:sldId id="3221" r:id="rId4"/>
    <p:sldId id="3213" r:id="rId5"/>
    <p:sldId id="3237" r:id="rId6"/>
    <p:sldId id="3233" r:id="rId7"/>
    <p:sldId id="3146" r:id="rId8"/>
    <p:sldId id="3197" r:id="rId9"/>
    <p:sldId id="3149" r:id="rId10"/>
    <p:sldId id="3215" r:id="rId11"/>
    <p:sldId id="3150" r:id="rId12"/>
    <p:sldId id="3151" r:id="rId13"/>
    <p:sldId id="3155" r:id="rId14"/>
    <p:sldId id="3224" r:id="rId15"/>
    <p:sldId id="3223" r:id="rId16"/>
    <p:sldId id="3181" r:id="rId17"/>
    <p:sldId id="3161" r:id="rId18"/>
    <p:sldId id="3225" r:id="rId19"/>
    <p:sldId id="3156" r:id="rId20"/>
    <p:sldId id="3227" r:id="rId21"/>
    <p:sldId id="3188" r:id="rId22"/>
    <p:sldId id="3193" r:id="rId23"/>
    <p:sldId id="3234" r:id="rId24"/>
    <p:sldId id="1881" r:id="rId25"/>
    <p:sldId id="3232" r:id="rId26"/>
    <p:sldId id="3216" r:id="rId27"/>
    <p:sldId id="3220" r:id="rId28"/>
    <p:sldId id="3229" r:id="rId29"/>
    <p:sldId id="3230" r:id="rId30"/>
    <p:sldId id="3231" r:id="rId31"/>
    <p:sldId id="3168" r:id="rId32"/>
    <p:sldId id="3204" r:id="rId33"/>
    <p:sldId id="3218" r:id="rId34"/>
    <p:sldId id="3206" r:id="rId35"/>
    <p:sldId id="3207" r:id="rId36"/>
    <p:sldId id="3208" r:id="rId37"/>
    <p:sldId id="3209" r:id="rId38"/>
    <p:sldId id="3210" r:id="rId39"/>
    <p:sldId id="3211"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ô Thị Thu Ngân" initials="NTTN" lastIdx="1" clrIdx="0">
    <p:extLst>
      <p:ext uri="{19B8F6BF-5375-455C-9EA6-DF929625EA0E}">
        <p15:presenceInfo xmlns:p15="http://schemas.microsoft.com/office/powerpoint/2012/main" userId="S-1-5-21-1436504741-1581674489-4226705879-715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249"/>
    <a:srgbClr val="005993"/>
    <a:srgbClr val="F5F5F5"/>
    <a:srgbClr val="D0EFFC"/>
    <a:srgbClr val="1B7FC3"/>
    <a:srgbClr val="C8EDFC"/>
    <a:srgbClr val="4DC6F3"/>
    <a:srgbClr val="8E3649"/>
    <a:srgbClr val="F2F2F2"/>
    <a:srgbClr val="4E9D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68023" autoAdjust="0"/>
  </p:normalViewPr>
  <p:slideViewPr>
    <p:cSldViewPr snapToGrid="0">
      <p:cViewPr varScale="1">
        <p:scale>
          <a:sx n="111" d="100"/>
          <a:sy n="111" d="100"/>
        </p:scale>
        <p:origin x="684" y="11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3.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4.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5.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6.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7.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8.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9.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20.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21.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2.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3.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4.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5.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6.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7.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8.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9.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30.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31.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3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3.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34.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35.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6.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37.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38.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39.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40.xlsx"/></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41.xlsx"/><Relationship Id="rId1" Type="http://schemas.openxmlformats.org/officeDocument/2006/relationships/themeOverride" Target="../theme/themeOverride31.xml"/></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themeOverride" Target="../theme/themeOverride3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themeOverride" Target="../theme/themeOverride33.xml"/></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themeOverride" Target="../theme/themeOverride34.xml"/></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themeOverride" Target="../theme/themeOverride35.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themeOverride" Target="../theme/themeOverride36.xml"/></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themeOverride" Target="../theme/themeOverride37.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themeOverride" Target="../theme/themeOverride38.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themeOverride" Target="../theme/themeOverride3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40.xml"/><Relationship Id="rId1" Type="http://schemas.microsoft.com/office/2011/relationships/chartStyle" Target="style40.xml"/></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themeOverride" Target="../theme/themeOverride40.xml"/></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themeOverride" Target="../theme/themeOverride41.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themeOverride" Target="../theme/themeOverride42.xml"/></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themeOverride" Target="../theme/themeOverride43.xml"/></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themeOverride" Target="../theme/themeOverride44.xml"/></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themeOverride" Target="../theme/themeOverride45.xml"/></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themeOverride" Target="../theme/themeOverride4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themeOverride" Target="../theme/themeOverride47.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themeOverride" Target="../theme/themeOverride48.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41.xml"/><Relationship Id="rId1" Type="http://schemas.microsoft.com/office/2011/relationships/chartStyle" Target="style4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42.xml"/><Relationship Id="rId1" Type="http://schemas.microsoft.com/office/2011/relationships/chartStyle" Target="style42.xml"/></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4.xml.rels><?xml version="1.0" encoding="UTF-8" standalone="yes"?>
<Relationships xmlns="http://schemas.openxmlformats.org/package/2006/relationships"><Relationship Id="rId3" Type="http://schemas.openxmlformats.org/officeDocument/2006/relationships/themeOverride" Target="../theme/themeOverride49.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package" Target="../embeddings/Microsoft_Excel_Worksheet67.xlsx"/></Relationships>
</file>

<file path=ppt/charts/_rels/chart65.xml.rels><?xml version="1.0" encoding="UTF-8" standalone="yes"?>
<Relationships xmlns="http://schemas.openxmlformats.org/package/2006/relationships"><Relationship Id="rId3" Type="http://schemas.openxmlformats.org/officeDocument/2006/relationships/themeOverride" Target="../theme/themeOverride50.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package" Target="../embeddings/Microsoft_Excel_Worksheet68.xlsx"/></Relationships>
</file>

<file path=ppt/charts/_rels/chart66.xml.rels><?xml version="1.0" encoding="UTF-8" standalone="yes"?>
<Relationships xmlns="http://schemas.openxmlformats.org/package/2006/relationships"><Relationship Id="rId3" Type="http://schemas.openxmlformats.org/officeDocument/2006/relationships/themeOverride" Target="../theme/themeOverride51.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package" Target="../embeddings/Microsoft_Excel_Worksheet69.xlsx"/></Relationships>
</file>

<file path=ppt/charts/_rels/chart67.xml.rels><?xml version="1.0" encoding="UTF-8" standalone="yes"?>
<Relationships xmlns="http://schemas.openxmlformats.org/package/2006/relationships"><Relationship Id="rId3" Type="http://schemas.openxmlformats.org/officeDocument/2006/relationships/themeOverride" Target="../theme/themeOverride52.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package" Target="../embeddings/Microsoft_Excel_Worksheet70.xlsx"/></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71.xlsx"/><Relationship Id="rId1" Type="http://schemas.openxmlformats.org/officeDocument/2006/relationships/themeOverride" Target="../theme/themeOverride53.xml"/></Relationships>
</file>

<file path=ppt/charts/_rels/chart69.xml.rels><?xml version="1.0" encoding="UTF-8" standalone="yes"?>
<Relationships xmlns="http://schemas.openxmlformats.org/package/2006/relationships"><Relationship Id="rId2" Type="http://schemas.openxmlformats.org/officeDocument/2006/relationships/package" Target="../embeddings/Microsoft_Excel_Worksheet72.xlsx"/><Relationship Id="rId1" Type="http://schemas.openxmlformats.org/officeDocument/2006/relationships/themeOverride" Target="../theme/themeOverride54.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70.xml.rels><?xml version="1.0" encoding="UTF-8" standalone="yes"?>
<Relationships xmlns="http://schemas.openxmlformats.org/package/2006/relationships"><Relationship Id="rId2" Type="http://schemas.openxmlformats.org/officeDocument/2006/relationships/package" Target="../embeddings/Microsoft_Excel_Worksheet73.xlsx"/><Relationship Id="rId1" Type="http://schemas.openxmlformats.org/officeDocument/2006/relationships/themeOverride" Target="../theme/themeOverride55.xml"/></Relationships>
</file>

<file path=ppt/charts/_rels/chart71.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themeOverride" Target="../theme/themeOverride56.xml"/></Relationships>
</file>

<file path=ppt/charts/_rels/chart72.xml.rels><?xml version="1.0" encoding="UTF-8" standalone="yes"?>
<Relationships xmlns="http://schemas.openxmlformats.org/package/2006/relationships"><Relationship Id="rId3" Type="http://schemas.openxmlformats.org/officeDocument/2006/relationships/oleObject" Target="https://d.docs.live.net/6806df51b96cdf29/KTVM/1.%20Data%20KTVM/&#272;&#7891;%20th&#7883;%20v&#224;%20ph&#7909;%20l&#7909;c%20v3%20update%20v3.xlsx" TargetMode="External"/><Relationship Id="rId2" Type="http://schemas.microsoft.com/office/2011/relationships/chartColorStyle" Target="colors47.xml"/><Relationship Id="rId1" Type="http://schemas.microsoft.com/office/2011/relationships/chartStyle" Target="style47.xml"/></Relationships>
</file>

<file path=ppt/charts/_rels/chart73.xml.rels><?xml version="1.0" encoding="UTF-8" standalone="yes"?>
<Relationships xmlns="http://schemas.openxmlformats.org/package/2006/relationships"><Relationship Id="rId3" Type="http://schemas.openxmlformats.org/officeDocument/2006/relationships/oleObject" Target="https://d.docs.live.net/6806df51b96cdf29/KTVM/1.%20Data%20KTVM/&#272;&#7891;%20th&#7883;%20v&#224;%20ph&#7909;%20l&#7909;c%20v3%20update%20v3.xlsx" TargetMode="External"/><Relationship Id="rId2" Type="http://schemas.microsoft.com/office/2011/relationships/chartColorStyle" Target="colors48.xml"/><Relationship Id="rId1" Type="http://schemas.microsoft.com/office/2011/relationships/chartStyle" Target="style48.xml"/></Relationships>
</file>

<file path=ppt/charts/_rels/chart74.xml.rels><?xml version="1.0" encoding="UTF-8" standalone="yes"?>
<Relationships xmlns="http://schemas.openxmlformats.org/package/2006/relationships"><Relationship Id="rId3" Type="http://schemas.openxmlformats.org/officeDocument/2006/relationships/oleObject" Target="https://d.docs.live.net/6806df51b96cdf29/KTVM/1.%20Data%20KTVM/&#272;&#7891;%20th&#7883;%20v&#224;%20ph&#7909;%20l&#7909;c%20v3%20update%20v3.xlsx" TargetMode="External"/><Relationship Id="rId2" Type="http://schemas.microsoft.com/office/2011/relationships/chartColorStyle" Target="colors49.xml"/><Relationship Id="rId1" Type="http://schemas.microsoft.com/office/2011/relationships/chartStyle" Target="style49.xml"/></Relationships>
</file>

<file path=ppt/charts/_rels/chart75.xml.rels><?xml version="1.0" encoding="UTF-8" standalone="yes"?>
<Relationships xmlns="http://schemas.openxmlformats.org/package/2006/relationships"><Relationship Id="rId3" Type="http://schemas.openxmlformats.org/officeDocument/2006/relationships/oleObject" Target="https://d.docs.live.net/6806df51b96cdf29/KTVM/1.%20Data%20KTVM/&#272;&#7891;%20th&#7883;%20v&#224;%20ph&#7909;%20l&#7909;c%20v3%20update%20v3.xlsx" TargetMode="External"/><Relationship Id="rId2" Type="http://schemas.microsoft.com/office/2011/relationships/chartColorStyle" Target="colors50.xml"/><Relationship Id="rId1" Type="http://schemas.microsoft.com/office/2011/relationships/chartStyle" Target="style50.xml"/></Relationships>
</file>

<file path=ppt/charts/_rels/chart76.xml.rels><?xml version="1.0" encoding="UTF-8" standalone="yes"?>
<Relationships xmlns="http://schemas.openxmlformats.org/package/2006/relationships"><Relationship Id="rId3" Type="http://schemas.openxmlformats.org/officeDocument/2006/relationships/themeOverride" Target="../theme/themeOverride57.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oleObject" Target="https://d.docs.live.net/6806df51b96cdf29/KTVM/1.%20Data%20KTVM/&#272;&#7891;%20th&#7883;%20v&#224;%20ph&#7909;%20l&#7909;c%20v3%20update%20v3.xlsx" TargetMode="External"/></Relationships>
</file>

<file path=ppt/charts/_rels/chart77.xml.rels><?xml version="1.0" encoding="UTF-8" standalone="yes"?>
<Relationships xmlns="http://schemas.openxmlformats.org/package/2006/relationships"><Relationship Id="rId3" Type="http://schemas.openxmlformats.org/officeDocument/2006/relationships/oleObject" Target="https://d.docs.live.net/6806df51b96cdf29/KTVM/1.%20Data%20KTVM/&#272;&#7891;%20th&#7883;%20v&#224;%20ph&#7909;%20l&#7909;c%20v3%20update%20v3.xlsx" TargetMode="External"/><Relationship Id="rId2" Type="http://schemas.microsoft.com/office/2011/relationships/chartColorStyle" Target="colors52.xml"/><Relationship Id="rId1" Type="http://schemas.microsoft.com/office/2011/relationships/chartStyle" Target="style52.xml"/></Relationships>
</file>

<file path=ppt/charts/_rels/chart78.xml.rels><?xml version="1.0" encoding="UTF-8" standalone="yes"?>
<Relationships xmlns="http://schemas.openxmlformats.org/package/2006/relationships"><Relationship Id="rId3" Type="http://schemas.openxmlformats.org/officeDocument/2006/relationships/themeOverride" Target="../theme/themeOverride58.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oleObject" Target="https://d.docs.live.net/6806df51b96cdf29/KTVM/1.%20Data%20KTVM/&#272;&#7891;%20th&#7883;%20v&#224;%20ph&#7909;%20l&#7909;c%20v3%20update%20v3.xlsx" TargetMode="External"/></Relationships>
</file>

<file path=ppt/charts/_rels/chart79.xml.rels><?xml version="1.0" encoding="UTF-8" standalone="yes"?>
<Relationships xmlns="http://schemas.openxmlformats.org/package/2006/relationships"><Relationship Id="rId3" Type="http://schemas.openxmlformats.org/officeDocument/2006/relationships/themeOverride" Target="../theme/themeOverride59.xml"/><Relationship Id="rId2" Type="http://schemas.microsoft.com/office/2011/relationships/chartColorStyle" Target="colors54.xml"/><Relationship Id="rId1" Type="http://schemas.microsoft.com/office/2011/relationships/chartStyle" Target="style54.xml"/><Relationship Id="rId4" Type="http://schemas.openxmlformats.org/officeDocument/2006/relationships/oleObject" Target="https://d.docs.live.net/6806df51b96cdf29/KTVM/1.%20Data%20KTVM/&#272;&#7891;%20th&#7883;%20v&#224;%20ph&#7909;%20l&#7909;c%20v3%20update%20v3.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80.xml.rels><?xml version="1.0" encoding="UTF-8" standalone="yes"?>
<Relationships xmlns="http://schemas.openxmlformats.org/package/2006/relationships"><Relationship Id="rId3" Type="http://schemas.openxmlformats.org/officeDocument/2006/relationships/oleObject" Target="https://d.docs.live.net/6806df51b96cdf29/KTVM/1.%20Data%20KTVM/&#272;&#7891;%20th&#7883;%20v&#224;%20ph&#7909;%20l&#7909;c%20v3%20update%20v3.xlsx" TargetMode="External"/><Relationship Id="rId2" Type="http://schemas.microsoft.com/office/2011/relationships/chartColorStyle" Target="colors55.xml"/><Relationship Id="rId1" Type="http://schemas.microsoft.com/office/2011/relationships/chartStyle" Target="style55.xml"/></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2.xlsx"/></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_rels/chartEx3.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Microsoft_Excel_Worksheet6.xlsx"/></Relationships>
</file>

<file path=ppt/charts/_rels/chartEx4.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08963194489549"/>
          <c:y val="5.9654459457673628E-2"/>
          <c:w val="0.71591177323255761"/>
          <c:h val="0.94034567130625812"/>
        </c:manualLayout>
      </c:layout>
      <c:barChart>
        <c:barDir val="bar"/>
        <c:grouping val="clustered"/>
        <c:varyColors val="0"/>
        <c:ser>
          <c:idx val="0"/>
          <c:order val="0"/>
          <c:tx>
            <c:strRef>
              <c:f>Sheet1!$B$1</c:f>
              <c:strCache>
                <c:ptCount val="1"/>
                <c:pt idx="0">
                  <c:v>Tiền gửi của khách hàng</c:v>
                </c:pt>
              </c:strCache>
            </c:strRef>
          </c:tx>
          <c:spPr>
            <a:solidFill>
              <a:srgbClr val="ACE4FA"/>
            </a:solidFill>
            <a:ln>
              <a:noFill/>
            </a:ln>
            <a:effectLst/>
          </c:spPr>
          <c:invertIfNegative val="0"/>
          <c:dPt>
            <c:idx val="0"/>
            <c:invertIfNegative val="0"/>
            <c:bubble3D val="0"/>
            <c:spPr>
              <a:solidFill>
                <a:srgbClr val="0ABAED"/>
              </a:solidFill>
              <a:ln>
                <a:noFill/>
              </a:ln>
              <a:effectLst/>
            </c:spPr>
            <c:extLst>
              <c:ext xmlns:c16="http://schemas.microsoft.com/office/drawing/2014/chart" uri="{C3380CC4-5D6E-409C-BE32-E72D297353CC}">
                <c16:uniqueId val="{00000001-C142-4ED5-84EB-4414F3AEF33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2"/>
                <c:pt idx="0">
                  <c:v>2Q2024</c:v>
                </c:pt>
                <c:pt idx="1">
                  <c:v>2023 
kiểm toán</c:v>
                </c:pt>
              </c:strCache>
            </c:strRef>
          </c:cat>
          <c:val>
            <c:numRef>
              <c:f>Sheet1!$B$2:$B$10</c:f>
              <c:numCache>
                <c:formatCode>_-* #,##0_-;\-* #,##0_-;_-* "-"??_-;_-@_-</c:formatCode>
                <c:ptCount val="2"/>
                <c:pt idx="0">
                  <c:v>1466.830363</c:v>
                </c:pt>
                <c:pt idx="1">
                  <c:v>1410.899038</c:v>
                </c:pt>
              </c:numCache>
            </c:numRef>
          </c:val>
          <c:extLst>
            <c:ext xmlns:c16="http://schemas.microsoft.com/office/drawing/2014/chart" uri="{C3380CC4-5D6E-409C-BE32-E72D297353CC}">
              <c16:uniqueId val="{00000002-C142-4ED5-84EB-4414F3AEF336}"/>
            </c:ext>
          </c:extLst>
        </c:ser>
        <c:dLbls>
          <c:showLegendKey val="0"/>
          <c:showVal val="0"/>
          <c:showCatName val="0"/>
          <c:showSerName val="0"/>
          <c:showPercent val="0"/>
          <c:showBubbleSize val="0"/>
        </c:dLbls>
        <c:gapWidth val="182"/>
        <c:axId val="169186032"/>
        <c:axId val="169188776"/>
      </c:barChart>
      <c:catAx>
        <c:axId val="1691860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188776"/>
        <c:crosses val="autoZero"/>
        <c:auto val="1"/>
        <c:lblAlgn val="ctr"/>
        <c:lblOffset val="100"/>
        <c:noMultiLvlLbl val="0"/>
      </c:catAx>
      <c:valAx>
        <c:axId val="169188776"/>
        <c:scaling>
          <c:orientation val="minMax"/>
          <c:max val="2100"/>
          <c:min val="0"/>
        </c:scaling>
        <c:delete val="0"/>
        <c:axPos val="b"/>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186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noFill/>
              <a:ln w="19050">
                <a:noFill/>
              </a:ln>
              <a:effectLst/>
            </c:spPr>
            <c:extLst>
              <c:ext xmlns:c16="http://schemas.microsoft.com/office/drawing/2014/chart" uri="{C3380CC4-5D6E-409C-BE32-E72D297353CC}">
                <c16:uniqueId val="{00000001-AE1A-4FC6-B10B-73663B7B1764}"/>
              </c:ext>
            </c:extLst>
          </c:dPt>
          <c:dPt>
            <c:idx val="1"/>
            <c:bubble3D val="0"/>
            <c:spPr>
              <a:noFill/>
              <a:ln w="19050">
                <a:noFill/>
              </a:ln>
              <a:effectLst/>
            </c:spPr>
            <c:extLst>
              <c:ext xmlns:c16="http://schemas.microsoft.com/office/drawing/2014/chart" uri="{C3380CC4-5D6E-409C-BE32-E72D297353CC}">
                <c16:uniqueId val="{00000003-AE1A-4FC6-B10B-73663B7B1764}"/>
              </c:ext>
            </c:extLst>
          </c:dPt>
          <c:dPt>
            <c:idx val="2"/>
            <c:bubble3D val="0"/>
            <c:spPr>
              <a:solidFill>
                <a:srgbClr val="EA9600"/>
              </a:solidFill>
              <a:ln w="19050">
                <a:noFill/>
              </a:ln>
              <a:effectLst/>
            </c:spPr>
            <c:extLst>
              <c:ext xmlns:c16="http://schemas.microsoft.com/office/drawing/2014/chart" uri="{C3380CC4-5D6E-409C-BE32-E72D297353CC}">
                <c16:uniqueId val="{00000005-AE1A-4FC6-B10B-73663B7B1764}"/>
              </c:ext>
            </c:extLst>
          </c:dPt>
          <c:cat>
            <c:strRef>
              <c:f>Sheet1!$A$2:$A$4</c:f>
              <c:strCache>
                <c:ptCount val="3"/>
                <c:pt idx="0">
                  <c:v>1분기</c:v>
                </c:pt>
                <c:pt idx="1">
                  <c:v>2분기</c:v>
                </c:pt>
                <c:pt idx="2">
                  <c:v>3분기</c:v>
                </c:pt>
              </c:strCache>
            </c:strRef>
          </c:cat>
          <c:val>
            <c:numRef>
              <c:f>Sheet1!$B$2:$B$4</c:f>
              <c:numCache>
                <c:formatCode>General</c:formatCode>
                <c:ptCount val="3"/>
                <c:pt idx="0">
                  <c:v>63.6</c:v>
                </c:pt>
                <c:pt idx="1">
                  <c:v>5.9</c:v>
                </c:pt>
                <c:pt idx="2">
                  <c:v>30.5</c:v>
                </c:pt>
              </c:numCache>
            </c:numRef>
          </c:val>
          <c:extLst>
            <c:ext xmlns:c16="http://schemas.microsoft.com/office/drawing/2014/chart" uri="{C3380CC4-5D6E-409C-BE32-E72D297353CC}">
              <c16:uniqueId val="{00000004-AE1A-4FC6-B10B-73663B7B1764}"/>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noFill/>
              <a:ln w="19050">
                <a:noFill/>
              </a:ln>
              <a:effectLst/>
            </c:spPr>
            <c:extLst>
              <c:ext xmlns:c16="http://schemas.microsoft.com/office/drawing/2014/chart" uri="{C3380CC4-5D6E-409C-BE32-E72D297353CC}">
                <c16:uniqueId val="{00000001-AE1A-4FC6-B10B-73663B7B1764}"/>
              </c:ext>
            </c:extLst>
          </c:dPt>
          <c:dPt>
            <c:idx val="1"/>
            <c:bubble3D val="0"/>
            <c:spPr>
              <a:solidFill>
                <a:srgbClr val="C00000"/>
              </a:solidFill>
              <a:ln w="19050">
                <a:noFill/>
              </a:ln>
              <a:effectLst/>
            </c:spPr>
            <c:extLst>
              <c:ext xmlns:c16="http://schemas.microsoft.com/office/drawing/2014/chart" uri="{C3380CC4-5D6E-409C-BE32-E72D297353CC}">
                <c16:uniqueId val="{00000003-AE1A-4FC6-B10B-73663B7B1764}"/>
              </c:ext>
            </c:extLst>
          </c:dPt>
          <c:dPt>
            <c:idx val="2"/>
            <c:bubble3D val="0"/>
            <c:spPr>
              <a:noFill/>
              <a:ln w="19050">
                <a:noFill/>
              </a:ln>
              <a:effectLst/>
            </c:spPr>
            <c:extLst>
              <c:ext xmlns:c16="http://schemas.microsoft.com/office/drawing/2014/chart" uri="{C3380CC4-5D6E-409C-BE32-E72D297353CC}">
                <c16:uniqueId val="{00000005-AE1A-4FC6-B10B-73663B7B1764}"/>
              </c:ext>
            </c:extLst>
          </c:dPt>
          <c:cat>
            <c:strRef>
              <c:f>Sheet1!$A$2:$A$4</c:f>
              <c:strCache>
                <c:ptCount val="3"/>
                <c:pt idx="0">
                  <c:v>1분기</c:v>
                </c:pt>
                <c:pt idx="1">
                  <c:v>2분기</c:v>
                </c:pt>
                <c:pt idx="2">
                  <c:v>3분기</c:v>
                </c:pt>
              </c:strCache>
            </c:strRef>
          </c:cat>
          <c:val>
            <c:numRef>
              <c:f>Sheet1!$B$2:$B$4</c:f>
              <c:numCache>
                <c:formatCode>General</c:formatCode>
                <c:ptCount val="3"/>
                <c:pt idx="0">
                  <c:v>63.6</c:v>
                </c:pt>
                <c:pt idx="1">
                  <c:v>5.9</c:v>
                </c:pt>
                <c:pt idx="2">
                  <c:v>30.5</c:v>
                </c:pt>
              </c:numCache>
            </c:numRef>
          </c:val>
          <c:extLst>
            <c:ext xmlns:c16="http://schemas.microsoft.com/office/drawing/2014/chart" uri="{C3380CC4-5D6E-409C-BE32-E72D297353CC}">
              <c16:uniqueId val="{00000004-AE1A-4FC6-B10B-73663B7B1764}"/>
            </c:ext>
          </c:extLst>
        </c:ser>
        <c:dLbls>
          <c:showLegendKey val="0"/>
          <c:showVal val="0"/>
          <c:showCatName val="0"/>
          <c:showSerName val="0"/>
          <c:showPercent val="0"/>
          <c:showBubbleSize val="0"/>
          <c:showLeaderLines val="1"/>
        </c:dLbls>
        <c:firstSliceAng val="0"/>
        <c:holeSize val="54"/>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solidFill>
                <a:srgbClr val="0566A1"/>
              </a:solidFill>
              <a:ln w="19050">
                <a:noFill/>
              </a:ln>
              <a:effectLst/>
            </c:spPr>
            <c:extLst>
              <c:ext xmlns:c16="http://schemas.microsoft.com/office/drawing/2014/chart" uri="{C3380CC4-5D6E-409C-BE32-E72D297353CC}">
                <c16:uniqueId val="{00000001-AE1A-4FC6-B10B-73663B7B1764}"/>
              </c:ext>
            </c:extLst>
          </c:dPt>
          <c:dPt>
            <c:idx val="1"/>
            <c:bubble3D val="0"/>
            <c:spPr>
              <a:noFill/>
              <a:ln w="19050">
                <a:noFill/>
              </a:ln>
              <a:effectLst/>
            </c:spPr>
            <c:extLst>
              <c:ext xmlns:c16="http://schemas.microsoft.com/office/drawing/2014/chart" uri="{C3380CC4-5D6E-409C-BE32-E72D297353CC}">
                <c16:uniqueId val="{00000003-AE1A-4FC6-B10B-73663B7B1764}"/>
              </c:ext>
            </c:extLst>
          </c:dPt>
          <c:dPt>
            <c:idx val="2"/>
            <c:bubble3D val="0"/>
            <c:spPr>
              <a:noFill/>
              <a:ln w="19050">
                <a:noFill/>
              </a:ln>
              <a:effectLst/>
            </c:spPr>
            <c:extLst>
              <c:ext xmlns:c16="http://schemas.microsoft.com/office/drawing/2014/chart" uri="{C3380CC4-5D6E-409C-BE32-E72D297353CC}">
                <c16:uniqueId val="{00000005-AE1A-4FC6-B10B-73663B7B1764}"/>
              </c:ext>
            </c:extLst>
          </c:dPt>
          <c:cat>
            <c:strRef>
              <c:f>Sheet1!$A$2:$A$4</c:f>
              <c:strCache>
                <c:ptCount val="3"/>
                <c:pt idx="0">
                  <c:v>1분기</c:v>
                </c:pt>
                <c:pt idx="1">
                  <c:v>2분기</c:v>
                </c:pt>
                <c:pt idx="2">
                  <c:v>3분기</c:v>
                </c:pt>
              </c:strCache>
            </c:strRef>
          </c:cat>
          <c:val>
            <c:numRef>
              <c:f>Sheet1!$B$2:$B$4</c:f>
              <c:numCache>
                <c:formatCode>General</c:formatCode>
                <c:ptCount val="3"/>
                <c:pt idx="0">
                  <c:v>65.3</c:v>
                </c:pt>
                <c:pt idx="1">
                  <c:v>5.9</c:v>
                </c:pt>
                <c:pt idx="2">
                  <c:v>28.8</c:v>
                </c:pt>
              </c:numCache>
            </c:numRef>
          </c:val>
          <c:extLst>
            <c:ext xmlns:c16="http://schemas.microsoft.com/office/drawing/2014/chart" uri="{C3380CC4-5D6E-409C-BE32-E72D297353CC}">
              <c16:uniqueId val="{00000004-AE1A-4FC6-B10B-73663B7B1764}"/>
            </c:ext>
          </c:extLst>
        </c:ser>
        <c:dLbls>
          <c:showLegendKey val="0"/>
          <c:showVal val="0"/>
          <c:showCatName val="0"/>
          <c:showSerName val="0"/>
          <c:showPercent val="0"/>
          <c:showBubbleSize val="0"/>
          <c:showLeaderLines val="1"/>
        </c:dLbls>
        <c:firstSliceAng val="0"/>
        <c:holeSize val="88"/>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noFill/>
              <a:ln w="19050">
                <a:noFill/>
              </a:ln>
              <a:effectLst/>
            </c:spPr>
            <c:extLst>
              <c:ext xmlns:c16="http://schemas.microsoft.com/office/drawing/2014/chart" uri="{C3380CC4-5D6E-409C-BE32-E72D297353CC}">
                <c16:uniqueId val="{00000001-AE1A-4FC6-B10B-73663B7B1764}"/>
              </c:ext>
            </c:extLst>
          </c:dPt>
          <c:dPt>
            <c:idx val="1"/>
            <c:bubble3D val="0"/>
            <c:spPr>
              <a:noFill/>
              <a:ln w="19050">
                <a:noFill/>
              </a:ln>
              <a:effectLst/>
            </c:spPr>
            <c:extLst>
              <c:ext xmlns:c16="http://schemas.microsoft.com/office/drawing/2014/chart" uri="{C3380CC4-5D6E-409C-BE32-E72D297353CC}">
                <c16:uniqueId val="{00000003-AE1A-4FC6-B10B-73663B7B1764}"/>
              </c:ext>
            </c:extLst>
          </c:dPt>
          <c:dPt>
            <c:idx val="2"/>
            <c:bubble3D val="0"/>
            <c:spPr>
              <a:solidFill>
                <a:srgbClr val="EA9600"/>
              </a:solidFill>
              <a:ln w="19050">
                <a:noFill/>
              </a:ln>
              <a:effectLst/>
            </c:spPr>
            <c:extLst>
              <c:ext xmlns:c16="http://schemas.microsoft.com/office/drawing/2014/chart" uri="{C3380CC4-5D6E-409C-BE32-E72D297353CC}">
                <c16:uniqueId val="{00000005-AE1A-4FC6-B10B-73663B7B1764}"/>
              </c:ext>
            </c:extLst>
          </c:dPt>
          <c:cat>
            <c:strRef>
              <c:f>Sheet1!$A$2:$A$4</c:f>
              <c:strCache>
                <c:ptCount val="3"/>
                <c:pt idx="0">
                  <c:v>1분기</c:v>
                </c:pt>
                <c:pt idx="1">
                  <c:v>2분기</c:v>
                </c:pt>
                <c:pt idx="2">
                  <c:v>3분기</c:v>
                </c:pt>
              </c:strCache>
            </c:strRef>
          </c:cat>
          <c:val>
            <c:numRef>
              <c:f>Sheet1!$B$2:$B$4</c:f>
              <c:numCache>
                <c:formatCode>General</c:formatCode>
                <c:ptCount val="3"/>
                <c:pt idx="0">
                  <c:v>63.6</c:v>
                </c:pt>
                <c:pt idx="1">
                  <c:v>5.9</c:v>
                </c:pt>
                <c:pt idx="2">
                  <c:v>30.5</c:v>
                </c:pt>
              </c:numCache>
            </c:numRef>
          </c:val>
          <c:extLst>
            <c:ext xmlns:c16="http://schemas.microsoft.com/office/drawing/2014/chart" uri="{C3380CC4-5D6E-409C-BE32-E72D297353CC}">
              <c16:uniqueId val="{00000004-AE1A-4FC6-B10B-73663B7B1764}"/>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noFill/>
              <a:ln w="19050">
                <a:noFill/>
              </a:ln>
              <a:effectLst/>
            </c:spPr>
            <c:extLst>
              <c:ext xmlns:c16="http://schemas.microsoft.com/office/drawing/2014/chart" uri="{C3380CC4-5D6E-409C-BE32-E72D297353CC}">
                <c16:uniqueId val="{00000001-AE1A-4FC6-B10B-73663B7B1764}"/>
              </c:ext>
            </c:extLst>
          </c:dPt>
          <c:dPt>
            <c:idx val="1"/>
            <c:bubble3D val="0"/>
            <c:spPr>
              <a:solidFill>
                <a:srgbClr val="C00000"/>
              </a:solidFill>
              <a:ln w="19050">
                <a:noFill/>
              </a:ln>
              <a:effectLst/>
            </c:spPr>
            <c:extLst>
              <c:ext xmlns:c16="http://schemas.microsoft.com/office/drawing/2014/chart" uri="{C3380CC4-5D6E-409C-BE32-E72D297353CC}">
                <c16:uniqueId val="{00000003-AE1A-4FC6-B10B-73663B7B1764}"/>
              </c:ext>
            </c:extLst>
          </c:dPt>
          <c:dPt>
            <c:idx val="2"/>
            <c:bubble3D val="0"/>
            <c:spPr>
              <a:noFill/>
              <a:ln w="19050">
                <a:noFill/>
              </a:ln>
              <a:effectLst/>
            </c:spPr>
            <c:extLst>
              <c:ext xmlns:c16="http://schemas.microsoft.com/office/drawing/2014/chart" uri="{C3380CC4-5D6E-409C-BE32-E72D297353CC}">
                <c16:uniqueId val="{00000005-AE1A-4FC6-B10B-73663B7B1764}"/>
              </c:ext>
            </c:extLst>
          </c:dPt>
          <c:cat>
            <c:strRef>
              <c:f>Sheet1!$A$2:$A$4</c:f>
              <c:strCache>
                <c:ptCount val="3"/>
                <c:pt idx="0">
                  <c:v>1분기</c:v>
                </c:pt>
                <c:pt idx="1">
                  <c:v>2분기</c:v>
                </c:pt>
                <c:pt idx="2">
                  <c:v>3분기</c:v>
                </c:pt>
              </c:strCache>
            </c:strRef>
          </c:cat>
          <c:val>
            <c:numRef>
              <c:f>Sheet1!$B$2:$B$4</c:f>
              <c:numCache>
                <c:formatCode>General</c:formatCode>
                <c:ptCount val="3"/>
                <c:pt idx="0">
                  <c:v>63.6</c:v>
                </c:pt>
                <c:pt idx="1">
                  <c:v>5.9</c:v>
                </c:pt>
                <c:pt idx="2">
                  <c:v>30.5</c:v>
                </c:pt>
              </c:numCache>
            </c:numRef>
          </c:val>
          <c:extLst>
            <c:ext xmlns:c16="http://schemas.microsoft.com/office/drawing/2014/chart" uri="{C3380CC4-5D6E-409C-BE32-E72D297353CC}">
              <c16:uniqueId val="{00000004-AE1A-4FC6-B10B-73663B7B1764}"/>
            </c:ext>
          </c:extLst>
        </c:ser>
        <c:dLbls>
          <c:showLegendKey val="0"/>
          <c:showVal val="0"/>
          <c:showCatName val="0"/>
          <c:showSerName val="0"/>
          <c:showPercent val="0"/>
          <c:showBubbleSize val="0"/>
          <c:showLeaderLines val="1"/>
        </c:dLbls>
        <c:firstSliceAng val="0"/>
        <c:holeSize val="54"/>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solidFill>
                <a:srgbClr val="0566A1"/>
              </a:solidFill>
              <a:ln w="19050">
                <a:noFill/>
              </a:ln>
              <a:effectLst/>
            </c:spPr>
            <c:extLst>
              <c:ext xmlns:c16="http://schemas.microsoft.com/office/drawing/2014/chart" uri="{C3380CC4-5D6E-409C-BE32-E72D297353CC}">
                <c16:uniqueId val="{00000001-AE1A-4FC6-B10B-73663B7B1764}"/>
              </c:ext>
            </c:extLst>
          </c:dPt>
          <c:dPt>
            <c:idx val="1"/>
            <c:bubble3D val="0"/>
            <c:spPr>
              <a:noFill/>
              <a:ln w="19050">
                <a:noFill/>
              </a:ln>
              <a:effectLst/>
            </c:spPr>
            <c:extLst>
              <c:ext xmlns:c16="http://schemas.microsoft.com/office/drawing/2014/chart" uri="{C3380CC4-5D6E-409C-BE32-E72D297353CC}">
                <c16:uniqueId val="{00000003-AE1A-4FC6-B10B-73663B7B1764}"/>
              </c:ext>
            </c:extLst>
          </c:dPt>
          <c:dPt>
            <c:idx val="2"/>
            <c:bubble3D val="0"/>
            <c:spPr>
              <a:noFill/>
              <a:ln w="19050">
                <a:noFill/>
              </a:ln>
              <a:effectLst/>
            </c:spPr>
            <c:extLst>
              <c:ext xmlns:c16="http://schemas.microsoft.com/office/drawing/2014/chart" uri="{C3380CC4-5D6E-409C-BE32-E72D297353CC}">
                <c16:uniqueId val="{00000005-AE1A-4FC6-B10B-73663B7B1764}"/>
              </c:ext>
            </c:extLst>
          </c:dPt>
          <c:cat>
            <c:strRef>
              <c:f>Sheet1!$A$2:$A$4</c:f>
              <c:strCache>
                <c:ptCount val="3"/>
                <c:pt idx="0">
                  <c:v>1분기</c:v>
                </c:pt>
                <c:pt idx="1">
                  <c:v>2분기</c:v>
                </c:pt>
                <c:pt idx="2">
                  <c:v>3분기</c:v>
                </c:pt>
              </c:strCache>
            </c:strRef>
          </c:cat>
          <c:val>
            <c:numRef>
              <c:f>Sheet1!$B$2:$B$4</c:f>
              <c:numCache>
                <c:formatCode>General</c:formatCode>
                <c:ptCount val="3"/>
                <c:pt idx="0">
                  <c:v>63.6</c:v>
                </c:pt>
                <c:pt idx="1">
                  <c:v>5.9</c:v>
                </c:pt>
                <c:pt idx="2">
                  <c:v>30.5</c:v>
                </c:pt>
              </c:numCache>
            </c:numRef>
          </c:val>
          <c:extLst>
            <c:ext xmlns:c16="http://schemas.microsoft.com/office/drawing/2014/chart" uri="{C3380CC4-5D6E-409C-BE32-E72D297353CC}">
              <c16:uniqueId val="{00000004-AE1A-4FC6-B10B-73663B7B1764}"/>
            </c:ext>
          </c:extLst>
        </c:ser>
        <c:dLbls>
          <c:showLegendKey val="0"/>
          <c:showVal val="0"/>
          <c:showCatName val="0"/>
          <c:showSerName val="0"/>
          <c:showPercent val="0"/>
          <c:showBubbleSize val="0"/>
          <c:showLeaderLines val="1"/>
        </c:dLbls>
        <c:firstSliceAng val="0"/>
        <c:holeSize val="88"/>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noFill/>
              <a:ln w="19050">
                <a:noFill/>
              </a:ln>
              <a:effectLst/>
            </c:spPr>
            <c:extLst>
              <c:ext xmlns:c16="http://schemas.microsoft.com/office/drawing/2014/chart" uri="{C3380CC4-5D6E-409C-BE32-E72D297353CC}">
                <c16:uniqueId val="{00000001-AE1A-4FC6-B10B-73663B7B1764}"/>
              </c:ext>
            </c:extLst>
          </c:dPt>
          <c:dPt>
            <c:idx val="1"/>
            <c:bubble3D val="0"/>
            <c:spPr>
              <a:noFill/>
              <a:ln w="19050">
                <a:noFill/>
              </a:ln>
              <a:effectLst/>
            </c:spPr>
            <c:extLst>
              <c:ext xmlns:c16="http://schemas.microsoft.com/office/drawing/2014/chart" uri="{C3380CC4-5D6E-409C-BE32-E72D297353CC}">
                <c16:uniqueId val="{00000003-AE1A-4FC6-B10B-73663B7B1764}"/>
              </c:ext>
            </c:extLst>
          </c:dPt>
          <c:dPt>
            <c:idx val="2"/>
            <c:bubble3D val="0"/>
            <c:spPr>
              <a:solidFill>
                <a:srgbClr val="EA9600"/>
              </a:solidFill>
              <a:ln w="19050">
                <a:noFill/>
              </a:ln>
              <a:effectLst/>
            </c:spPr>
            <c:extLst>
              <c:ext xmlns:c16="http://schemas.microsoft.com/office/drawing/2014/chart" uri="{C3380CC4-5D6E-409C-BE32-E72D297353CC}">
                <c16:uniqueId val="{00000005-AE1A-4FC6-B10B-73663B7B1764}"/>
              </c:ext>
            </c:extLst>
          </c:dPt>
          <c:cat>
            <c:strRef>
              <c:f>Sheet1!$A$2:$A$4</c:f>
              <c:strCache>
                <c:ptCount val="3"/>
                <c:pt idx="0">
                  <c:v>1분기</c:v>
                </c:pt>
                <c:pt idx="1">
                  <c:v>2분기</c:v>
                </c:pt>
                <c:pt idx="2">
                  <c:v>3분기</c:v>
                </c:pt>
              </c:strCache>
            </c:strRef>
          </c:cat>
          <c:val>
            <c:numRef>
              <c:f>Sheet1!$B$2:$B$4</c:f>
              <c:numCache>
                <c:formatCode>General</c:formatCode>
                <c:ptCount val="3"/>
                <c:pt idx="0">
                  <c:v>63.6</c:v>
                </c:pt>
                <c:pt idx="1">
                  <c:v>5.9</c:v>
                </c:pt>
                <c:pt idx="2">
                  <c:v>30.5</c:v>
                </c:pt>
              </c:numCache>
            </c:numRef>
          </c:val>
          <c:extLst>
            <c:ext xmlns:c16="http://schemas.microsoft.com/office/drawing/2014/chart" uri="{C3380CC4-5D6E-409C-BE32-E72D297353CC}">
              <c16:uniqueId val="{00000004-AE1A-4FC6-B10B-73663B7B1764}"/>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noFill/>
              <a:ln w="19050">
                <a:noFill/>
              </a:ln>
              <a:effectLst/>
            </c:spPr>
            <c:extLst>
              <c:ext xmlns:c16="http://schemas.microsoft.com/office/drawing/2014/chart" uri="{C3380CC4-5D6E-409C-BE32-E72D297353CC}">
                <c16:uniqueId val="{00000001-AE1A-4FC6-B10B-73663B7B1764}"/>
              </c:ext>
            </c:extLst>
          </c:dPt>
          <c:dPt>
            <c:idx val="1"/>
            <c:bubble3D val="0"/>
            <c:spPr>
              <a:solidFill>
                <a:srgbClr val="C00000"/>
              </a:solidFill>
              <a:ln w="19050">
                <a:noFill/>
              </a:ln>
              <a:effectLst/>
            </c:spPr>
            <c:extLst>
              <c:ext xmlns:c16="http://schemas.microsoft.com/office/drawing/2014/chart" uri="{C3380CC4-5D6E-409C-BE32-E72D297353CC}">
                <c16:uniqueId val="{00000003-AE1A-4FC6-B10B-73663B7B1764}"/>
              </c:ext>
            </c:extLst>
          </c:dPt>
          <c:dPt>
            <c:idx val="2"/>
            <c:bubble3D val="0"/>
            <c:spPr>
              <a:noFill/>
              <a:ln w="19050">
                <a:noFill/>
              </a:ln>
              <a:effectLst/>
            </c:spPr>
            <c:extLst>
              <c:ext xmlns:c16="http://schemas.microsoft.com/office/drawing/2014/chart" uri="{C3380CC4-5D6E-409C-BE32-E72D297353CC}">
                <c16:uniqueId val="{00000005-AE1A-4FC6-B10B-73663B7B1764}"/>
              </c:ext>
            </c:extLst>
          </c:dPt>
          <c:cat>
            <c:strRef>
              <c:f>Sheet1!$A$2:$A$4</c:f>
              <c:strCache>
                <c:ptCount val="3"/>
                <c:pt idx="0">
                  <c:v>1분기</c:v>
                </c:pt>
                <c:pt idx="1">
                  <c:v>2분기</c:v>
                </c:pt>
                <c:pt idx="2">
                  <c:v>3분기</c:v>
                </c:pt>
              </c:strCache>
            </c:strRef>
          </c:cat>
          <c:val>
            <c:numRef>
              <c:f>Sheet1!$B$2:$B$4</c:f>
              <c:numCache>
                <c:formatCode>General</c:formatCode>
                <c:ptCount val="3"/>
                <c:pt idx="0">
                  <c:v>63.6</c:v>
                </c:pt>
                <c:pt idx="1">
                  <c:v>5.9</c:v>
                </c:pt>
                <c:pt idx="2">
                  <c:v>30.5</c:v>
                </c:pt>
              </c:numCache>
            </c:numRef>
          </c:val>
          <c:extLst>
            <c:ext xmlns:c16="http://schemas.microsoft.com/office/drawing/2014/chart" uri="{C3380CC4-5D6E-409C-BE32-E72D297353CC}">
              <c16:uniqueId val="{00000004-AE1A-4FC6-B10B-73663B7B1764}"/>
            </c:ext>
          </c:extLst>
        </c:ser>
        <c:dLbls>
          <c:showLegendKey val="0"/>
          <c:showVal val="0"/>
          <c:showCatName val="0"/>
          <c:showSerName val="0"/>
          <c:showPercent val="0"/>
          <c:showBubbleSize val="0"/>
          <c:showLeaderLines val="1"/>
        </c:dLbls>
        <c:firstSliceAng val="0"/>
        <c:holeSize val="54"/>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solidFill>
                <a:srgbClr val="0566A1"/>
              </a:solidFill>
              <a:ln w="19050">
                <a:noFill/>
              </a:ln>
              <a:effectLst/>
            </c:spPr>
            <c:extLst>
              <c:ext xmlns:c16="http://schemas.microsoft.com/office/drawing/2014/chart" uri="{C3380CC4-5D6E-409C-BE32-E72D297353CC}">
                <c16:uniqueId val="{00000001-AE1A-4FC6-B10B-73663B7B1764}"/>
              </c:ext>
            </c:extLst>
          </c:dPt>
          <c:dPt>
            <c:idx val="1"/>
            <c:bubble3D val="0"/>
            <c:spPr>
              <a:noFill/>
              <a:ln w="19050">
                <a:noFill/>
              </a:ln>
              <a:effectLst/>
            </c:spPr>
            <c:extLst>
              <c:ext xmlns:c16="http://schemas.microsoft.com/office/drawing/2014/chart" uri="{C3380CC4-5D6E-409C-BE32-E72D297353CC}">
                <c16:uniqueId val="{00000003-AE1A-4FC6-B10B-73663B7B1764}"/>
              </c:ext>
            </c:extLst>
          </c:dPt>
          <c:dPt>
            <c:idx val="2"/>
            <c:bubble3D val="0"/>
            <c:spPr>
              <a:noFill/>
              <a:ln w="19050">
                <a:noFill/>
              </a:ln>
              <a:effectLst/>
            </c:spPr>
            <c:extLst>
              <c:ext xmlns:c16="http://schemas.microsoft.com/office/drawing/2014/chart" uri="{C3380CC4-5D6E-409C-BE32-E72D297353CC}">
                <c16:uniqueId val="{00000005-AE1A-4FC6-B10B-73663B7B1764}"/>
              </c:ext>
            </c:extLst>
          </c:dPt>
          <c:cat>
            <c:strRef>
              <c:f>Sheet1!$A$2:$A$4</c:f>
              <c:strCache>
                <c:ptCount val="3"/>
                <c:pt idx="0">
                  <c:v>1분기</c:v>
                </c:pt>
                <c:pt idx="1">
                  <c:v>2분기</c:v>
                </c:pt>
                <c:pt idx="2">
                  <c:v>3분기</c:v>
                </c:pt>
              </c:strCache>
            </c:strRef>
          </c:cat>
          <c:val>
            <c:numRef>
              <c:f>Sheet1!$B$2:$B$4</c:f>
              <c:numCache>
                <c:formatCode>General</c:formatCode>
                <c:ptCount val="3"/>
                <c:pt idx="0">
                  <c:v>66.37</c:v>
                </c:pt>
                <c:pt idx="1">
                  <c:v>5.88</c:v>
                </c:pt>
                <c:pt idx="2">
                  <c:v>27.76</c:v>
                </c:pt>
              </c:numCache>
            </c:numRef>
          </c:val>
          <c:extLst>
            <c:ext xmlns:c16="http://schemas.microsoft.com/office/drawing/2014/chart" uri="{C3380CC4-5D6E-409C-BE32-E72D297353CC}">
              <c16:uniqueId val="{00000004-AE1A-4FC6-B10B-73663B7B1764}"/>
            </c:ext>
          </c:extLst>
        </c:ser>
        <c:dLbls>
          <c:showLegendKey val="0"/>
          <c:showVal val="0"/>
          <c:showCatName val="0"/>
          <c:showSerName val="0"/>
          <c:showPercent val="0"/>
          <c:showBubbleSize val="0"/>
          <c:showLeaderLines val="1"/>
        </c:dLbls>
        <c:firstSliceAng val="0"/>
        <c:holeSize val="88"/>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noFill/>
              <a:ln w="19050">
                <a:noFill/>
              </a:ln>
              <a:effectLst/>
            </c:spPr>
            <c:extLst>
              <c:ext xmlns:c16="http://schemas.microsoft.com/office/drawing/2014/chart" uri="{C3380CC4-5D6E-409C-BE32-E72D297353CC}">
                <c16:uniqueId val="{00000001-AE1A-4FC6-B10B-73663B7B1764}"/>
              </c:ext>
            </c:extLst>
          </c:dPt>
          <c:dPt>
            <c:idx val="1"/>
            <c:bubble3D val="0"/>
            <c:spPr>
              <a:noFill/>
              <a:ln w="19050">
                <a:noFill/>
              </a:ln>
              <a:effectLst/>
            </c:spPr>
            <c:extLst>
              <c:ext xmlns:c16="http://schemas.microsoft.com/office/drawing/2014/chart" uri="{C3380CC4-5D6E-409C-BE32-E72D297353CC}">
                <c16:uniqueId val="{00000003-AE1A-4FC6-B10B-73663B7B1764}"/>
              </c:ext>
            </c:extLst>
          </c:dPt>
          <c:dPt>
            <c:idx val="2"/>
            <c:bubble3D val="0"/>
            <c:spPr>
              <a:solidFill>
                <a:srgbClr val="EA9600"/>
              </a:solidFill>
              <a:ln w="19050">
                <a:noFill/>
              </a:ln>
              <a:effectLst/>
            </c:spPr>
            <c:extLst>
              <c:ext xmlns:c16="http://schemas.microsoft.com/office/drawing/2014/chart" uri="{C3380CC4-5D6E-409C-BE32-E72D297353CC}">
                <c16:uniqueId val="{00000005-AE1A-4FC6-B10B-73663B7B1764}"/>
              </c:ext>
            </c:extLst>
          </c:dPt>
          <c:cat>
            <c:strRef>
              <c:f>Sheet1!$A$2:$A$4</c:f>
              <c:strCache>
                <c:ptCount val="3"/>
                <c:pt idx="0">
                  <c:v>1분기</c:v>
                </c:pt>
                <c:pt idx="1">
                  <c:v>2분기</c:v>
                </c:pt>
                <c:pt idx="2">
                  <c:v>3분기</c:v>
                </c:pt>
              </c:strCache>
            </c:strRef>
          </c:cat>
          <c:val>
            <c:numRef>
              <c:f>Sheet1!$B$2:$B$4</c:f>
              <c:numCache>
                <c:formatCode>General</c:formatCode>
                <c:ptCount val="3"/>
                <c:pt idx="0">
                  <c:v>63.6</c:v>
                </c:pt>
                <c:pt idx="1">
                  <c:v>5.9</c:v>
                </c:pt>
                <c:pt idx="2">
                  <c:v>30.5</c:v>
                </c:pt>
              </c:numCache>
            </c:numRef>
          </c:val>
          <c:extLst>
            <c:ext xmlns:c16="http://schemas.microsoft.com/office/drawing/2014/chart" uri="{C3380CC4-5D6E-409C-BE32-E72D297353CC}">
              <c16:uniqueId val="{00000004-AE1A-4FC6-B10B-73663B7B1764}"/>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06585448195999"/>
          <c:y val="5.9653980784153911E-2"/>
          <c:w val="0.71993567380958434"/>
          <c:h val="0.94034567130625812"/>
        </c:manualLayout>
      </c:layout>
      <c:barChart>
        <c:barDir val="bar"/>
        <c:grouping val="clustered"/>
        <c:varyColors val="0"/>
        <c:ser>
          <c:idx val="0"/>
          <c:order val="0"/>
          <c:tx>
            <c:strRef>
              <c:f>Sheet1!$B$1</c:f>
              <c:strCache>
                <c:ptCount val="1"/>
                <c:pt idx="0">
                  <c:v>Phát hành giấy tờ có giá</c:v>
                </c:pt>
              </c:strCache>
            </c:strRef>
          </c:tx>
          <c:spPr>
            <a:solidFill>
              <a:srgbClr val="ACE4FA"/>
            </a:solidFill>
            <a:ln>
              <a:noFill/>
            </a:ln>
            <a:effectLst/>
          </c:spPr>
          <c:invertIfNegative val="0"/>
          <c:dPt>
            <c:idx val="0"/>
            <c:invertIfNegative val="0"/>
            <c:bubble3D val="0"/>
            <c:spPr>
              <a:solidFill>
                <a:srgbClr val="0ABAED"/>
              </a:solidFill>
              <a:ln>
                <a:noFill/>
              </a:ln>
              <a:effectLst/>
            </c:spPr>
            <c:extLst>
              <c:ext xmlns:c16="http://schemas.microsoft.com/office/drawing/2014/chart" uri="{C3380CC4-5D6E-409C-BE32-E72D297353CC}">
                <c16:uniqueId val="{00000001-19EC-470D-9D6E-5696D0BC3E7F}"/>
              </c:ext>
            </c:extLst>
          </c:dPt>
          <c:dLbls>
            <c:dLbl>
              <c:idx val="0"/>
              <c:layout>
                <c:manualLayout>
                  <c:x val="4.2260463652048606E-17"/>
                  <c:y val="-1.41802001976296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9EC-470D-9D6E-5696D0BC3E7F}"/>
                </c:ext>
              </c:extLst>
            </c:dLbl>
            <c:dLbl>
              <c:idx val="1"/>
              <c:layout>
                <c:manualLayout>
                  <c:x val="0"/>
                  <c:y val="-4.25406005928887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9EC-470D-9D6E-5696D0BC3E7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2"/>
                <c:pt idx="0">
                  <c:v>2Q2024</c:v>
                </c:pt>
                <c:pt idx="1">
                  <c:v>2023 
kiểm toán</c:v>
                </c:pt>
              </c:strCache>
            </c:strRef>
          </c:cat>
          <c:val>
            <c:numRef>
              <c:f>Sheet1!$B$2:$B$4</c:f>
              <c:numCache>
                <c:formatCode>_-* #,##0_-;\-* #,##0_-;_-* "-"??_-;_-@_-</c:formatCode>
                <c:ptCount val="2"/>
                <c:pt idx="0">
                  <c:v>100.25687600000001</c:v>
                </c:pt>
                <c:pt idx="1">
                  <c:v>115.375727</c:v>
                </c:pt>
              </c:numCache>
            </c:numRef>
          </c:val>
          <c:extLst>
            <c:ext xmlns:c16="http://schemas.microsoft.com/office/drawing/2014/chart" uri="{C3380CC4-5D6E-409C-BE32-E72D297353CC}">
              <c16:uniqueId val="{00000003-19EC-470D-9D6E-5696D0BC3E7F}"/>
            </c:ext>
          </c:extLst>
        </c:ser>
        <c:dLbls>
          <c:showLegendKey val="0"/>
          <c:showVal val="0"/>
          <c:showCatName val="0"/>
          <c:showSerName val="0"/>
          <c:showPercent val="0"/>
          <c:showBubbleSize val="0"/>
        </c:dLbls>
        <c:gapWidth val="182"/>
        <c:axId val="169185248"/>
        <c:axId val="169191520"/>
      </c:barChart>
      <c:catAx>
        <c:axId val="16918524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191520"/>
        <c:crosses val="autoZero"/>
        <c:auto val="1"/>
        <c:lblAlgn val="ctr"/>
        <c:lblOffset val="100"/>
        <c:noMultiLvlLbl val="0"/>
      </c:catAx>
      <c:valAx>
        <c:axId val="169191520"/>
        <c:scaling>
          <c:orientation val="minMax"/>
          <c:max val="2100"/>
          <c:min val="0"/>
        </c:scaling>
        <c:delete val="0"/>
        <c:axPos val="b"/>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185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noFill/>
              <a:ln w="19050">
                <a:noFill/>
              </a:ln>
              <a:effectLst/>
            </c:spPr>
            <c:extLst>
              <c:ext xmlns:c16="http://schemas.microsoft.com/office/drawing/2014/chart" uri="{C3380CC4-5D6E-409C-BE32-E72D297353CC}">
                <c16:uniqueId val="{00000001-AE1A-4FC6-B10B-73663B7B1764}"/>
              </c:ext>
            </c:extLst>
          </c:dPt>
          <c:dPt>
            <c:idx val="1"/>
            <c:bubble3D val="0"/>
            <c:spPr>
              <a:solidFill>
                <a:srgbClr val="C00000"/>
              </a:solidFill>
              <a:ln w="19050">
                <a:noFill/>
              </a:ln>
              <a:effectLst/>
            </c:spPr>
            <c:extLst>
              <c:ext xmlns:c16="http://schemas.microsoft.com/office/drawing/2014/chart" uri="{C3380CC4-5D6E-409C-BE32-E72D297353CC}">
                <c16:uniqueId val="{00000003-AE1A-4FC6-B10B-73663B7B1764}"/>
              </c:ext>
            </c:extLst>
          </c:dPt>
          <c:dPt>
            <c:idx val="2"/>
            <c:bubble3D val="0"/>
            <c:spPr>
              <a:noFill/>
              <a:ln w="19050">
                <a:noFill/>
              </a:ln>
              <a:effectLst/>
            </c:spPr>
            <c:extLst>
              <c:ext xmlns:c16="http://schemas.microsoft.com/office/drawing/2014/chart" uri="{C3380CC4-5D6E-409C-BE32-E72D297353CC}">
                <c16:uniqueId val="{00000005-AE1A-4FC6-B10B-73663B7B1764}"/>
              </c:ext>
            </c:extLst>
          </c:dPt>
          <c:cat>
            <c:strRef>
              <c:f>Sheet1!$A$2:$A$4</c:f>
              <c:strCache>
                <c:ptCount val="3"/>
                <c:pt idx="0">
                  <c:v>1분기</c:v>
                </c:pt>
                <c:pt idx="1">
                  <c:v>2분기</c:v>
                </c:pt>
                <c:pt idx="2">
                  <c:v>3분기</c:v>
                </c:pt>
              </c:strCache>
            </c:strRef>
          </c:cat>
          <c:val>
            <c:numRef>
              <c:f>Sheet1!$B$2:$B$4</c:f>
              <c:numCache>
                <c:formatCode>General</c:formatCode>
                <c:ptCount val="3"/>
                <c:pt idx="0">
                  <c:v>66.37</c:v>
                </c:pt>
                <c:pt idx="1">
                  <c:v>5.88</c:v>
                </c:pt>
                <c:pt idx="2">
                  <c:v>27.76</c:v>
                </c:pt>
              </c:numCache>
            </c:numRef>
          </c:val>
          <c:extLst>
            <c:ext xmlns:c16="http://schemas.microsoft.com/office/drawing/2014/chart" uri="{C3380CC4-5D6E-409C-BE32-E72D297353CC}">
              <c16:uniqueId val="{00000004-AE1A-4FC6-B10B-73663B7B1764}"/>
            </c:ext>
          </c:extLst>
        </c:ser>
        <c:dLbls>
          <c:showLegendKey val="0"/>
          <c:showVal val="0"/>
          <c:showCatName val="0"/>
          <c:showSerName val="0"/>
          <c:showPercent val="0"/>
          <c:showBubbleSize val="0"/>
          <c:showLeaderLines val="1"/>
        </c:dLbls>
        <c:firstSliceAng val="0"/>
        <c:holeSize val="54"/>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solidFill>
                <a:srgbClr val="ED7D31">
                  <a:lumMod val="75000"/>
                </a:srgbClr>
              </a:solidFill>
              <a:ln w="19050">
                <a:noFill/>
              </a:ln>
              <a:effectLst/>
            </c:spPr>
            <c:extLst>
              <c:ext xmlns:c16="http://schemas.microsoft.com/office/drawing/2014/chart" uri="{C3380CC4-5D6E-409C-BE32-E72D297353CC}">
                <c16:uniqueId val="{00000001-B492-4D45-8DCA-672167208215}"/>
              </c:ext>
            </c:extLst>
          </c:dPt>
          <c:dPt>
            <c:idx val="1"/>
            <c:bubble3D val="0"/>
            <c:spPr>
              <a:solidFill>
                <a:srgbClr val="F2F2F2"/>
              </a:solidFill>
              <a:ln w="19050">
                <a:noFill/>
              </a:ln>
              <a:effectLst/>
            </c:spPr>
            <c:extLst>
              <c:ext xmlns:c16="http://schemas.microsoft.com/office/drawing/2014/chart" uri="{C3380CC4-5D6E-409C-BE32-E72D297353CC}">
                <c16:uniqueId val="{00000003-B492-4D45-8DCA-672167208215}"/>
              </c:ext>
            </c:extLst>
          </c:dPt>
          <c:cat>
            <c:strRef>
              <c:f>Sheet1!$A$2:$A$3</c:f>
              <c:strCache>
                <c:ptCount val="2"/>
                <c:pt idx="0">
                  <c:v>1분기</c:v>
                </c:pt>
                <c:pt idx="1">
                  <c:v>2분기</c:v>
                </c:pt>
              </c:strCache>
            </c:strRef>
          </c:cat>
          <c:val>
            <c:numRef>
              <c:f>Sheet1!$B$2:$B$3</c:f>
              <c:numCache>
                <c:formatCode>0%</c:formatCode>
                <c:ptCount val="2"/>
                <c:pt idx="0" formatCode="0.00%">
                  <c:v>0.1087</c:v>
                </c:pt>
                <c:pt idx="1">
                  <c:v>0.89129999999999998</c:v>
                </c:pt>
              </c:numCache>
            </c:numRef>
          </c:val>
          <c:extLst>
            <c:ext xmlns:c16="http://schemas.microsoft.com/office/drawing/2014/chart" uri="{C3380CC4-5D6E-409C-BE32-E72D297353CC}">
              <c16:uniqueId val="{00000004-B492-4D45-8DCA-672167208215}"/>
            </c:ext>
          </c:extLst>
        </c:ser>
        <c:dLbls>
          <c:showLegendKey val="0"/>
          <c:showVal val="0"/>
          <c:showCatName val="0"/>
          <c:showSerName val="0"/>
          <c:showPercent val="0"/>
          <c:showBubbleSize val="0"/>
          <c:showLeaderLines val="1"/>
        </c:dLbls>
        <c:firstSliceAng val="34"/>
        <c:holeSize val="70"/>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solidFill>
                <a:srgbClr val="0566A1"/>
              </a:solidFill>
              <a:ln w="19050">
                <a:noFill/>
              </a:ln>
              <a:effectLst/>
            </c:spPr>
            <c:extLst>
              <c:ext xmlns:c16="http://schemas.microsoft.com/office/drawing/2014/chart" uri="{C3380CC4-5D6E-409C-BE32-E72D297353CC}">
                <c16:uniqueId val="{00000001-958B-413C-95DA-918BED06AAAF}"/>
              </c:ext>
            </c:extLst>
          </c:dPt>
          <c:dPt>
            <c:idx val="1"/>
            <c:bubble3D val="0"/>
            <c:spPr>
              <a:noFill/>
              <a:ln w="19050">
                <a:noFill/>
              </a:ln>
              <a:effectLst/>
            </c:spPr>
            <c:extLst>
              <c:ext xmlns:c16="http://schemas.microsoft.com/office/drawing/2014/chart" uri="{C3380CC4-5D6E-409C-BE32-E72D297353CC}">
                <c16:uniqueId val="{00000003-958B-413C-95DA-918BED06AAAF}"/>
              </c:ext>
            </c:extLst>
          </c:dPt>
          <c:dPt>
            <c:idx val="2"/>
            <c:bubble3D val="0"/>
            <c:spPr>
              <a:noFill/>
              <a:ln w="19050">
                <a:noFill/>
              </a:ln>
              <a:effectLst/>
            </c:spPr>
            <c:extLst>
              <c:ext xmlns:c16="http://schemas.microsoft.com/office/drawing/2014/chart" uri="{C3380CC4-5D6E-409C-BE32-E72D297353CC}">
                <c16:uniqueId val="{00000005-958B-413C-95DA-918BED06AAAF}"/>
              </c:ext>
            </c:extLst>
          </c:dPt>
          <c:cat>
            <c:strRef>
              <c:f>Sheet1!$A$2:$A$4</c:f>
              <c:strCache>
                <c:ptCount val="3"/>
                <c:pt idx="0">
                  <c:v>1분기</c:v>
                </c:pt>
                <c:pt idx="1">
                  <c:v>2분기</c:v>
                </c:pt>
                <c:pt idx="2">
                  <c:v>3분기</c:v>
                </c:pt>
              </c:strCache>
            </c:strRef>
          </c:cat>
          <c:val>
            <c:numRef>
              <c:f>Sheet1!$B$2:$B$4</c:f>
              <c:numCache>
                <c:formatCode>General</c:formatCode>
                <c:ptCount val="3"/>
                <c:pt idx="0">
                  <c:v>63.6</c:v>
                </c:pt>
                <c:pt idx="1">
                  <c:v>5.9</c:v>
                </c:pt>
                <c:pt idx="2">
                  <c:v>30.5</c:v>
                </c:pt>
              </c:numCache>
            </c:numRef>
          </c:val>
          <c:extLst>
            <c:ext xmlns:c16="http://schemas.microsoft.com/office/drawing/2014/chart" uri="{C3380CC4-5D6E-409C-BE32-E72D297353CC}">
              <c16:uniqueId val="{00000006-958B-413C-95DA-918BED06AAAF}"/>
            </c:ext>
          </c:extLst>
        </c:ser>
        <c:dLbls>
          <c:showLegendKey val="0"/>
          <c:showVal val="0"/>
          <c:showCatName val="0"/>
          <c:showSerName val="0"/>
          <c:showPercent val="0"/>
          <c:showBubbleSize val="0"/>
          <c:showLeaderLines val="1"/>
        </c:dLbls>
        <c:firstSliceAng val="0"/>
        <c:holeSize val="88"/>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noFill/>
              <a:ln w="19050">
                <a:noFill/>
              </a:ln>
              <a:effectLst/>
            </c:spPr>
            <c:extLst>
              <c:ext xmlns:c16="http://schemas.microsoft.com/office/drawing/2014/chart" uri="{C3380CC4-5D6E-409C-BE32-E72D297353CC}">
                <c16:uniqueId val="{00000001-B4E4-4B0A-BAF1-72A494E6D708}"/>
              </c:ext>
            </c:extLst>
          </c:dPt>
          <c:dPt>
            <c:idx val="1"/>
            <c:bubble3D val="0"/>
            <c:spPr>
              <a:noFill/>
              <a:ln w="19050">
                <a:noFill/>
              </a:ln>
              <a:effectLst/>
            </c:spPr>
            <c:extLst>
              <c:ext xmlns:c16="http://schemas.microsoft.com/office/drawing/2014/chart" uri="{C3380CC4-5D6E-409C-BE32-E72D297353CC}">
                <c16:uniqueId val="{00000003-B4E4-4B0A-BAF1-72A494E6D708}"/>
              </c:ext>
            </c:extLst>
          </c:dPt>
          <c:dPt>
            <c:idx val="2"/>
            <c:bubble3D val="0"/>
            <c:spPr>
              <a:solidFill>
                <a:srgbClr val="EA9600"/>
              </a:solidFill>
              <a:ln w="19050">
                <a:noFill/>
              </a:ln>
              <a:effectLst/>
            </c:spPr>
            <c:extLst>
              <c:ext xmlns:c16="http://schemas.microsoft.com/office/drawing/2014/chart" uri="{C3380CC4-5D6E-409C-BE32-E72D297353CC}">
                <c16:uniqueId val="{00000005-B4E4-4B0A-BAF1-72A494E6D708}"/>
              </c:ext>
            </c:extLst>
          </c:dPt>
          <c:cat>
            <c:strRef>
              <c:f>Sheet1!$A$2:$A$4</c:f>
              <c:strCache>
                <c:ptCount val="3"/>
                <c:pt idx="0">
                  <c:v>1분기</c:v>
                </c:pt>
                <c:pt idx="1">
                  <c:v>2분기</c:v>
                </c:pt>
                <c:pt idx="2">
                  <c:v>3분기</c:v>
                </c:pt>
              </c:strCache>
            </c:strRef>
          </c:cat>
          <c:val>
            <c:numRef>
              <c:f>Sheet1!$B$2:$B$4</c:f>
              <c:numCache>
                <c:formatCode>General</c:formatCode>
                <c:ptCount val="3"/>
                <c:pt idx="0">
                  <c:v>63.6</c:v>
                </c:pt>
                <c:pt idx="1">
                  <c:v>5.9</c:v>
                </c:pt>
                <c:pt idx="2">
                  <c:v>30.5</c:v>
                </c:pt>
              </c:numCache>
            </c:numRef>
          </c:val>
          <c:extLst>
            <c:ext xmlns:c16="http://schemas.microsoft.com/office/drawing/2014/chart" uri="{C3380CC4-5D6E-409C-BE32-E72D297353CC}">
              <c16:uniqueId val="{00000006-B4E4-4B0A-BAF1-72A494E6D708}"/>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noFill/>
              <a:ln w="19050">
                <a:noFill/>
              </a:ln>
              <a:effectLst/>
            </c:spPr>
            <c:extLst>
              <c:ext xmlns:c16="http://schemas.microsoft.com/office/drawing/2014/chart" uri="{C3380CC4-5D6E-409C-BE32-E72D297353CC}">
                <c16:uniqueId val="{00000001-3F9E-4043-A53C-6286FFED6324}"/>
              </c:ext>
            </c:extLst>
          </c:dPt>
          <c:dPt>
            <c:idx val="1"/>
            <c:bubble3D val="0"/>
            <c:spPr>
              <a:solidFill>
                <a:srgbClr val="C00000"/>
              </a:solidFill>
              <a:ln w="19050">
                <a:noFill/>
              </a:ln>
              <a:effectLst/>
            </c:spPr>
            <c:extLst>
              <c:ext xmlns:c16="http://schemas.microsoft.com/office/drawing/2014/chart" uri="{C3380CC4-5D6E-409C-BE32-E72D297353CC}">
                <c16:uniqueId val="{00000003-3F9E-4043-A53C-6286FFED6324}"/>
              </c:ext>
            </c:extLst>
          </c:dPt>
          <c:dPt>
            <c:idx val="2"/>
            <c:bubble3D val="0"/>
            <c:spPr>
              <a:noFill/>
              <a:ln w="19050">
                <a:noFill/>
              </a:ln>
              <a:effectLst/>
            </c:spPr>
            <c:extLst>
              <c:ext xmlns:c16="http://schemas.microsoft.com/office/drawing/2014/chart" uri="{C3380CC4-5D6E-409C-BE32-E72D297353CC}">
                <c16:uniqueId val="{00000005-3F9E-4043-A53C-6286FFED6324}"/>
              </c:ext>
            </c:extLst>
          </c:dPt>
          <c:cat>
            <c:strRef>
              <c:f>Sheet1!$A$2:$A$4</c:f>
              <c:strCache>
                <c:ptCount val="3"/>
                <c:pt idx="0">
                  <c:v>1분기</c:v>
                </c:pt>
                <c:pt idx="1">
                  <c:v>2분기</c:v>
                </c:pt>
                <c:pt idx="2">
                  <c:v>3분기</c:v>
                </c:pt>
              </c:strCache>
            </c:strRef>
          </c:cat>
          <c:val>
            <c:numRef>
              <c:f>Sheet1!$B$2:$B$4</c:f>
              <c:numCache>
                <c:formatCode>General</c:formatCode>
                <c:ptCount val="3"/>
                <c:pt idx="0">
                  <c:v>63.6</c:v>
                </c:pt>
                <c:pt idx="1">
                  <c:v>5.9</c:v>
                </c:pt>
                <c:pt idx="2">
                  <c:v>30.5</c:v>
                </c:pt>
              </c:numCache>
            </c:numRef>
          </c:val>
          <c:extLst>
            <c:ext xmlns:c16="http://schemas.microsoft.com/office/drawing/2014/chart" uri="{C3380CC4-5D6E-409C-BE32-E72D297353CC}">
              <c16:uniqueId val="{00000006-3F9E-4043-A53C-6286FFED6324}"/>
            </c:ext>
          </c:extLst>
        </c:ser>
        <c:dLbls>
          <c:showLegendKey val="0"/>
          <c:showVal val="0"/>
          <c:showCatName val="0"/>
          <c:showSerName val="0"/>
          <c:showPercent val="0"/>
          <c:showBubbleSize val="0"/>
          <c:showLeaderLines val="1"/>
        </c:dLbls>
        <c:firstSliceAng val="0"/>
        <c:holeSize val="54"/>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557684345240333E-2"/>
          <c:y val="1.9649496307596621E-2"/>
          <c:w val="0.95400609779049195"/>
          <c:h val="0.9803505036924034"/>
        </c:manualLayout>
      </c:layout>
      <c:doughnutChart>
        <c:varyColors val="1"/>
        <c:dLbls>
          <c:showLegendKey val="0"/>
          <c:showVal val="0"/>
          <c:showCatName val="0"/>
          <c:showSerName val="0"/>
          <c:showPercent val="0"/>
          <c:showBubbleSize val="0"/>
          <c:showLeaderLines val="0"/>
        </c:dLbls>
        <c:firstSliceAng val="0"/>
        <c:holeSize val="65"/>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557684345240333E-2"/>
          <c:y val="1.9649496307596621E-2"/>
          <c:w val="0.95400609779049195"/>
          <c:h val="0.9803505036924034"/>
        </c:manualLayout>
      </c:layout>
      <c:doughnutChart>
        <c:varyColors val="1"/>
        <c:ser>
          <c:idx val="0"/>
          <c:order val="0"/>
          <c:tx>
            <c:strRef>
              <c:f>Sheet1!$B$1</c:f>
              <c:strCache>
                <c:ptCount val="1"/>
                <c:pt idx="0">
                  <c:v>판매</c:v>
                </c:pt>
              </c:strCache>
            </c:strRef>
          </c:tx>
          <c:spPr>
            <a:ln>
              <a:noFill/>
            </a:ln>
          </c:spPr>
          <c:dPt>
            <c:idx val="0"/>
            <c:bubble3D val="0"/>
            <c:spPr>
              <a:solidFill>
                <a:srgbClr val="0566A1"/>
              </a:solidFill>
              <a:ln w="19050">
                <a:noFill/>
              </a:ln>
              <a:effectLst/>
            </c:spPr>
            <c:extLst>
              <c:ext xmlns:c16="http://schemas.microsoft.com/office/drawing/2014/chart" uri="{C3380CC4-5D6E-409C-BE32-E72D297353CC}">
                <c16:uniqueId val="{00000001-9BE2-474A-8B65-B73D8D094342}"/>
              </c:ext>
            </c:extLst>
          </c:dPt>
          <c:dPt>
            <c:idx val="1"/>
            <c:bubble3D val="0"/>
            <c:spPr>
              <a:noFill/>
              <a:ln w="19050">
                <a:noFill/>
              </a:ln>
              <a:effectLst/>
            </c:spPr>
            <c:extLst>
              <c:ext xmlns:c16="http://schemas.microsoft.com/office/drawing/2014/chart" uri="{C3380CC4-5D6E-409C-BE32-E72D297353CC}">
                <c16:uniqueId val="{00000003-9BE2-474A-8B65-B73D8D094342}"/>
              </c:ext>
            </c:extLst>
          </c:dPt>
          <c:cat>
            <c:strRef>
              <c:f>Sheet1!$A$2:$A$3</c:f>
              <c:strCache>
                <c:ptCount val="2"/>
                <c:pt idx="0">
                  <c:v>1분기</c:v>
                </c:pt>
                <c:pt idx="1">
                  <c:v>2분기</c:v>
                </c:pt>
              </c:strCache>
            </c:strRef>
          </c:cat>
          <c:val>
            <c:numRef>
              <c:f>Sheet1!$B$2:$B$3</c:f>
              <c:numCache>
                <c:formatCode>General</c:formatCode>
                <c:ptCount val="2"/>
                <c:pt idx="0">
                  <c:v>3.4</c:v>
                </c:pt>
                <c:pt idx="1">
                  <c:v>96.6</c:v>
                </c:pt>
              </c:numCache>
            </c:numRef>
          </c:val>
          <c:extLst>
            <c:ext xmlns:c16="http://schemas.microsoft.com/office/drawing/2014/chart" uri="{C3380CC4-5D6E-409C-BE32-E72D297353CC}">
              <c16:uniqueId val="{00000006-9BE2-474A-8B65-B73D8D09434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558088310200801E-2"/>
          <c:y val="1.9649895172265494E-2"/>
          <c:w val="0.95400609779049195"/>
          <c:h val="0.9803505036924034"/>
        </c:manualLayout>
      </c:layout>
      <c:doughnutChart>
        <c:varyColors val="1"/>
        <c:ser>
          <c:idx val="0"/>
          <c:order val="0"/>
          <c:tx>
            <c:strRef>
              <c:f>Sheet1!$B$1</c:f>
              <c:strCache>
                <c:ptCount val="1"/>
                <c:pt idx="0">
                  <c:v>판매</c:v>
                </c:pt>
              </c:strCache>
            </c:strRef>
          </c:tx>
          <c:spPr>
            <a:ln>
              <a:noFill/>
            </a:ln>
          </c:spPr>
          <c:dPt>
            <c:idx val="0"/>
            <c:bubble3D val="0"/>
            <c:spPr>
              <a:solidFill>
                <a:srgbClr val="0566A1"/>
              </a:solidFill>
              <a:ln w="19050">
                <a:noFill/>
              </a:ln>
              <a:effectLst/>
            </c:spPr>
            <c:extLst>
              <c:ext xmlns:c16="http://schemas.microsoft.com/office/drawing/2014/chart" uri="{C3380CC4-5D6E-409C-BE32-E72D297353CC}">
                <c16:uniqueId val="{00000001-9BE2-474A-8B65-B73D8D094342}"/>
              </c:ext>
            </c:extLst>
          </c:dPt>
          <c:dPt>
            <c:idx val="1"/>
            <c:bubble3D val="0"/>
            <c:spPr>
              <a:noFill/>
              <a:ln w="19050">
                <a:noFill/>
              </a:ln>
              <a:effectLst/>
            </c:spPr>
            <c:extLst>
              <c:ext xmlns:c16="http://schemas.microsoft.com/office/drawing/2014/chart" uri="{C3380CC4-5D6E-409C-BE32-E72D297353CC}">
                <c16:uniqueId val="{00000003-9BE2-474A-8B65-B73D8D094342}"/>
              </c:ext>
            </c:extLst>
          </c:dPt>
          <c:cat>
            <c:strRef>
              <c:f>Sheet1!$A$2:$A$3</c:f>
              <c:strCache>
                <c:ptCount val="2"/>
                <c:pt idx="0">
                  <c:v>1분기</c:v>
                </c:pt>
                <c:pt idx="1">
                  <c:v>2분기</c:v>
                </c:pt>
              </c:strCache>
            </c:strRef>
          </c:cat>
          <c:val>
            <c:numRef>
              <c:f>Sheet1!$B$2:$B$3</c:f>
              <c:numCache>
                <c:formatCode>General</c:formatCode>
                <c:ptCount val="2"/>
                <c:pt idx="0">
                  <c:v>5.0999999999999996</c:v>
                </c:pt>
                <c:pt idx="1">
                  <c:v>94.9</c:v>
                </c:pt>
              </c:numCache>
            </c:numRef>
          </c:val>
          <c:extLst>
            <c:ext xmlns:c16="http://schemas.microsoft.com/office/drawing/2014/chart" uri="{C3380CC4-5D6E-409C-BE32-E72D297353CC}">
              <c16:uniqueId val="{00000006-9BE2-474A-8B65-B73D8D09434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21596629768898"/>
          <c:y val="8.4406719548251852E-2"/>
          <c:w val="0.85792780718500272"/>
          <c:h val="0.67322817637681276"/>
        </c:manualLayout>
      </c:layout>
      <c:barChart>
        <c:barDir val="bar"/>
        <c:grouping val="stacked"/>
        <c:varyColors val="0"/>
        <c:ser>
          <c:idx val="0"/>
          <c:order val="0"/>
          <c:tx>
            <c:strRef>
              <c:f>Sheet1!$C$1</c:f>
              <c:strCache>
                <c:ptCount val="1"/>
                <c:pt idx="0">
                  <c:v>BĐS</c:v>
                </c:pt>
              </c:strCache>
            </c:strRef>
          </c:tx>
          <c:spPr>
            <a:solidFill>
              <a:srgbClr val="D62E5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2"/>
              </c:numCache>
            </c:numRef>
          </c:cat>
          <c:val>
            <c:numRef>
              <c:f>Sheet1!$C$2:$C$7</c:f>
              <c:numCache>
                <c:formatCode>0.0%</c:formatCode>
                <c:ptCount val="2"/>
                <c:pt idx="0">
                  <c:v>0.27257660337560269</c:v>
                </c:pt>
                <c:pt idx="1">
                  <c:v>0.28580182057509834</c:v>
                </c:pt>
              </c:numCache>
            </c:numRef>
          </c:val>
          <c:extLst>
            <c:ext xmlns:c16="http://schemas.microsoft.com/office/drawing/2014/chart" uri="{C3380CC4-5D6E-409C-BE32-E72D297353CC}">
              <c16:uniqueId val="{00000000-CD75-47D2-B25B-22BD6AC82B80}"/>
            </c:ext>
          </c:extLst>
        </c:ser>
        <c:ser>
          <c:idx val="2"/>
          <c:order val="1"/>
          <c:tx>
            <c:strRef>
              <c:f>Sheet1!$D$1</c:f>
              <c:strCache>
                <c:ptCount val="1"/>
                <c:pt idx="0">
                  <c:v>SXKD</c:v>
                </c:pt>
              </c:strCache>
            </c:strRef>
          </c:tx>
          <c:spPr>
            <a:solidFill>
              <a:srgbClr val="FFA605"/>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2"/>
              </c:numCache>
            </c:numRef>
          </c:cat>
          <c:val>
            <c:numRef>
              <c:f>Sheet1!$D$2:$D$7</c:f>
              <c:numCache>
                <c:formatCode>0.0%</c:formatCode>
                <c:ptCount val="2"/>
                <c:pt idx="0">
                  <c:v>0.63281861535601813</c:v>
                </c:pt>
                <c:pt idx="1">
                  <c:v>0.62860218902329013</c:v>
                </c:pt>
              </c:numCache>
            </c:numRef>
          </c:val>
          <c:extLst>
            <c:ext xmlns:c16="http://schemas.microsoft.com/office/drawing/2014/chart" uri="{C3380CC4-5D6E-409C-BE32-E72D297353CC}">
              <c16:uniqueId val="{00000001-CD75-47D2-B25B-22BD6AC82B80}"/>
            </c:ext>
          </c:extLst>
        </c:ser>
        <c:ser>
          <c:idx val="3"/>
          <c:order val="2"/>
          <c:tx>
            <c:strRef>
              <c:f>Sheet1!$E$1</c:f>
              <c:strCache>
                <c:ptCount val="1"/>
                <c:pt idx="0">
                  <c:v>Ô tô</c:v>
                </c:pt>
              </c:strCache>
            </c:strRef>
          </c:tx>
          <c:spPr>
            <a:solidFill>
              <a:schemeClr val="accent1">
                <a:lumMod val="75000"/>
              </a:schemeClr>
            </a:solidFill>
            <a:ln>
              <a:noFill/>
            </a:ln>
            <a:effectLst/>
          </c:spPr>
          <c:invertIfNegative val="0"/>
          <c:cat>
            <c:numRef>
              <c:f>Sheet1!$A$2:$A$7</c:f>
              <c:numCache>
                <c:formatCode>General</c:formatCode>
                <c:ptCount val="2"/>
              </c:numCache>
            </c:numRef>
          </c:cat>
          <c:val>
            <c:numRef>
              <c:f>Sheet1!$E$2:$E$7</c:f>
              <c:numCache>
                <c:formatCode>0.0%</c:formatCode>
                <c:ptCount val="2"/>
                <c:pt idx="0">
                  <c:v>5.1884872054549797E-3</c:v>
                </c:pt>
                <c:pt idx="1">
                  <c:v>5.8387674477028738E-3</c:v>
                </c:pt>
              </c:numCache>
            </c:numRef>
          </c:val>
          <c:extLst>
            <c:ext xmlns:c16="http://schemas.microsoft.com/office/drawing/2014/chart" uri="{C3380CC4-5D6E-409C-BE32-E72D297353CC}">
              <c16:uniqueId val="{00000002-CD75-47D2-B25B-22BD6AC82B80}"/>
            </c:ext>
          </c:extLst>
        </c:ser>
        <c:ser>
          <c:idx val="4"/>
          <c:order val="3"/>
          <c:tx>
            <c:strRef>
              <c:f>Sheet1!$F$1</c:f>
              <c:strCache>
                <c:ptCount val="1"/>
                <c:pt idx="0">
                  <c:v>Thẻ TD</c:v>
                </c:pt>
              </c:strCache>
            </c:strRef>
          </c:tx>
          <c:spPr>
            <a:solidFill>
              <a:srgbClr val="00B050"/>
            </a:solidFill>
            <a:ln>
              <a:noFill/>
            </a:ln>
            <a:effectLst/>
          </c:spPr>
          <c:invertIfNegative val="0"/>
          <c:cat>
            <c:numRef>
              <c:f>Sheet1!$A$2:$A$7</c:f>
              <c:numCache>
                <c:formatCode>General</c:formatCode>
                <c:ptCount val="2"/>
              </c:numCache>
            </c:numRef>
          </c:cat>
          <c:val>
            <c:numRef>
              <c:f>Sheet1!$F$2:$F$7</c:f>
              <c:numCache>
                <c:formatCode>0.0%</c:formatCode>
                <c:ptCount val="2"/>
                <c:pt idx="0">
                  <c:v>1.1255261016424755E-2</c:v>
                </c:pt>
                <c:pt idx="1">
                  <c:v>1.1820508532907599E-2</c:v>
                </c:pt>
              </c:numCache>
            </c:numRef>
          </c:val>
          <c:extLst>
            <c:ext xmlns:c16="http://schemas.microsoft.com/office/drawing/2014/chart" uri="{C3380CC4-5D6E-409C-BE32-E72D297353CC}">
              <c16:uniqueId val="{00000003-CD75-47D2-B25B-22BD6AC82B80}"/>
            </c:ext>
          </c:extLst>
        </c:ser>
        <c:ser>
          <c:idx val="1"/>
          <c:order val="4"/>
          <c:tx>
            <c:strRef>
              <c:f>Sheet1!$B$1</c:f>
              <c:strCache>
                <c:ptCount val="1"/>
                <c:pt idx="0">
                  <c:v>Tiêu dùng</c:v>
                </c:pt>
              </c:strCache>
            </c:strRef>
          </c:tx>
          <c:spPr>
            <a:solidFill>
              <a:srgbClr val="79669E"/>
            </a:solidFill>
            <a:ln>
              <a:noFill/>
            </a:ln>
            <a:effectLst/>
          </c:spPr>
          <c:invertIfNegative val="0"/>
          <c:dLbls>
            <c:dLbl>
              <c:idx val="0"/>
              <c:layout>
                <c:manualLayout>
                  <c:x val="1.3833009034072519E-3"/>
                  <c:y val="-3.8366690703750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D75-47D2-B25B-22BD6AC82B80}"/>
                </c:ext>
              </c:extLst>
            </c:dLbl>
            <c:dLbl>
              <c:idx val="1"/>
              <c:layout>
                <c:manualLayout>
                  <c:x val="2.0658421299710752E-3"/>
                  <c:y val="-3.8366690703750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75-47D2-B25B-22BD6AC82B8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Sheet1!$B$2:$B$7</c:f>
              <c:numCache>
                <c:formatCode>0.0%</c:formatCode>
                <c:ptCount val="2"/>
                <c:pt idx="0">
                  <c:v>1.8060520119622833E-2</c:v>
                </c:pt>
                <c:pt idx="1">
                  <c:v>2.2881522763585994E-2</c:v>
                </c:pt>
              </c:numCache>
            </c:numRef>
          </c:val>
          <c:extLst>
            <c:ext xmlns:c16="http://schemas.microsoft.com/office/drawing/2014/chart" uri="{C3380CC4-5D6E-409C-BE32-E72D297353CC}">
              <c16:uniqueId val="{00000006-CD75-47D2-B25B-22BD6AC82B80}"/>
            </c:ext>
          </c:extLst>
        </c:ser>
        <c:ser>
          <c:idx val="5"/>
          <c:order val="5"/>
          <c:tx>
            <c:strRef>
              <c:f>Sheet1!$G$1</c:f>
              <c:strCache>
                <c:ptCount val="1"/>
                <c:pt idx="0">
                  <c:v>Khác</c:v>
                </c:pt>
              </c:strCache>
            </c:strRef>
          </c:tx>
          <c:spPr>
            <a:solidFill>
              <a:srgbClr val="00B5FE"/>
            </a:solidFill>
            <a:ln>
              <a:noFill/>
            </a:ln>
            <a:effectLst/>
          </c:spPr>
          <c:invertIfNegative val="0"/>
          <c:val>
            <c:numRef>
              <c:f>Sheet1!$G$2:$G$7</c:f>
              <c:numCache>
                <c:formatCode>0.0%</c:formatCode>
                <c:ptCount val="2"/>
                <c:pt idx="0">
                  <c:v>6.0100512926728591E-2</c:v>
                </c:pt>
                <c:pt idx="1">
                  <c:v>4.5055191657414909E-2</c:v>
                </c:pt>
              </c:numCache>
            </c:numRef>
          </c:val>
          <c:extLst>
            <c:ext xmlns:c16="http://schemas.microsoft.com/office/drawing/2014/chart" uri="{C3380CC4-5D6E-409C-BE32-E72D297353CC}">
              <c16:uniqueId val="{00000007-CD75-47D2-B25B-22BD6AC82B80}"/>
            </c:ext>
          </c:extLst>
        </c:ser>
        <c:dLbls>
          <c:showLegendKey val="0"/>
          <c:showVal val="0"/>
          <c:showCatName val="0"/>
          <c:showSerName val="0"/>
          <c:showPercent val="0"/>
          <c:showBubbleSize val="0"/>
        </c:dLbls>
        <c:gapWidth val="41"/>
        <c:overlap val="100"/>
        <c:axId val="266536632"/>
        <c:axId val="266538592"/>
      </c:barChart>
      <c:catAx>
        <c:axId val="266536632"/>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crossAx val="266538592"/>
        <c:crosses val="autoZero"/>
        <c:auto val="1"/>
        <c:lblAlgn val="ctr"/>
        <c:lblOffset val="100"/>
        <c:noMultiLvlLbl val="0"/>
      </c:catAx>
      <c:valAx>
        <c:axId val="266538592"/>
        <c:scaling>
          <c:orientation val="minMax"/>
        </c:scaling>
        <c:delete val="1"/>
        <c:axPos val="b"/>
        <c:numFmt formatCode="0.0%" sourceLinked="1"/>
        <c:majorTickMark val="none"/>
        <c:minorTickMark val="none"/>
        <c:tickLblPos val="nextTo"/>
        <c:crossAx val="2665366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425614518204184E-2"/>
          <c:y val="1.152901134049842E-2"/>
          <c:w val="0.92584133497098653"/>
          <c:h val="0.96370557752878094"/>
        </c:manualLayout>
      </c:layout>
      <c:barChart>
        <c:barDir val="bar"/>
        <c:grouping val="clustered"/>
        <c:varyColors val="0"/>
        <c:ser>
          <c:idx val="0"/>
          <c:order val="0"/>
          <c:tx>
            <c:strRef>
              <c:f>Sheet1!$B$1</c:f>
              <c:strCache>
                <c:ptCount val="1"/>
                <c:pt idx="0">
                  <c:v>2Q2024</c:v>
                </c:pt>
              </c:strCache>
            </c:strRef>
          </c:tx>
          <c:spPr>
            <a:solidFill>
              <a:srgbClr val="056EAF"/>
            </a:solidFill>
            <a:ln>
              <a:noFill/>
            </a:ln>
            <a:effectLst/>
          </c:spPr>
          <c:invertIfNegative val="0"/>
          <c:dLbls>
            <c:dLbl>
              <c:idx val="0"/>
              <c:layout>
                <c:manualLayout>
                  <c:x val="-1.155958350911637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A03-4387-9E17-6013D935C511}"/>
                </c:ext>
              </c:extLst>
            </c:dLbl>
            <c:dLbl>
              <c:idx val="1"/>
              <c:layout>
                <c:manualLayout>
                  <c:x val="-1.155958350911635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03-4387-9E17-6013D935C511}"/>
                </c:ext>
              </c:extLst>
            </c:dLbl>
            <c:dLbl>
              <c:idx val="2"/>
              <c:layout>
                <c:manualLayout>
                  <c:x val="-1.1559583509116397E-2"/>
                  <c:y val="-9.289224248541404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03-4387-9E17-6013D935C511}"/>
                </c:ext>
              </c:extLst>
            </c:dLbl>
            <c:dLbl>
              <c:idx val="3"/>
              <c:layout>
                <c:manualLayout>
                  <c:x val="-1.155958350911637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03-4387-9E17-6013D935C511}"/>
                </c:ext>
              </c:extLst>
            </c:dLbl>
            <c:dLbl>
              <c:idx val="4"/>
              <c:layout>
                <c:manualLayout>
                  <c:x val="-1.1559583509116371E-2"/>
                  <c:y val="-2.41823739436634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A03-4387-9E17-6013D935C511}"/>
                </c:ext>
              </c:extLst>
            </c:dLbl>
            <c:dLbl>
              <c:idx val="5"/>
              <c:layout>
                <c:manualLayout>
                  <c:x val="-1.155958350911639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03-4387-9E17-6013D935C511}"/>
                </c:ext>
              </c:extLst>
            </c:dLbl>
            <c:dLbl>
              <c:idx val="6"/>
              <c:layout>
                <c:manualLayout>
                  <c:x val="-1.733937526367455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A03-4387-9E17-6013D935C511}"/>
                </c:ext>
              </c:extLst>
            </c:dLbl>
            <c:dLbl>
              <c:idx val="7"/>
              <c:layout>
                <c:manualLayout>
                  <c:x val="-0.1952485303901707"/>
                  <c:y val="0"/>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A03-4387-9E17-6013D935C511}"/>
                </c:ext>
              </c:extLst>
            </c:dLbl>
            <c:dLbl>
              <c:idx val="8"/>
              <c:layout>
                <c:manualLayout>
                  <c:x val="-0.21741949932509924"/>
                  <c:y val="2.4181519789168745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A03-4387-9E17-6013D935C511}"/>
                </c:ext>
              </c:extLst>
            </c:dLbl>
            <c:dLbl>
              <c:idx val="9"/>
              <c:layout>
                <c:manualLayout>
                  <c:x val="-0.32597168642900126"/>
                  <c:y val="-1.1530208247929001E-4"/>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A03-4387-9E17-6013D935C51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Các ngành khác</c:v>
                </c:pt>
                <c:pt idx="1">
                  <c:v>Khai khoáng</c:v>
                </c:pt>
                <c:pt idx="2">
                  <c:v>Vận tải kho bãi và thông tin, truyền thông</c:v>
                </c:pt>
                <c:pt idx="3">
                  <c:v>Nông nghiệp, lâm nghiệp và thuỷ sản</c:v>
                </c:pt>
                <c:pt idx="4">
                  <c:v>Sản xuất và phân phối điện, khí đốt, nước nóng, hơi nước và điều hoà không khí</c:v>
                </c:pt>
                <c:pt idx="5">
                  <c:v>Hoạt động làm thuê các công việc trong các hộ gia đình, sản xuất sản phẩm vật chất và dịch vụ tự tiêu dùng của hộ gia đình</c:v>
                </c:pt>
                <c:pt idx="6">
                  <c:v>Xây dựng</c:v>
                </c:pt>
                <c:pt idx="7">
                  <c:v>Thương mại, dịch vụ</c:v>
                </c:pt>
                <c:pt idx="8">
                  <c:v>Công nghiệp chế biến, chế tạo</c:v>
                </c:pt>
                <c:pt idx="9">
                  <c:v>Bán buôn và bán lẻ; sửa chữa ô tô, mô tô, xe máy và xe có động cơ khác</c:v>
                </c:pt>
              </c:strCache>
            </c:strRef>
          </c:cat>
          <c:val>
            <c:numRef>
              <c:f>Sheet1!$B$2:$B$11</c:f>
              <c:numCache>
                <c:formatCode>_-* #,##0\ _₫_-;\-* #,##0\ _₫_-;_-* "-"??\ _₫_-;_-@_-</c:formatCode>
                <c:ptCount val="10"/>
                <c:pt idx="0">
                  <c:v>52.583725224329967</c:v>
                </c:pt>
                <c:pt idx="1">
                  <c:v>8.9677649113934947</c:v>
                </c:pt>
                <c:pt idx="2">
                  <c:v>32.859874302291928</c:v>
                </c:pt>
                <c:pt idx="3">
                  <c:v>49.002331585556547</c:v>
                </c:pt>
                <c:pt idx="4">
                  <c:v>75.740114750304059</c:v>
                </c:pt>
                <c:pt idx="5">
                  <c:v>80.127055199829016</c:v>
                </c:pt>
                <c:pt idx="6">
                  <c:v>78.262164269399989</c:v>
                </c:pt>
                <c:pt idx="7">
                  <c:v>267.69011314244204</c:v>
                </c:pt>
                <c:pt idx="8">
                  <c:v>328.95567356539169</c:v>
                </c:pt>
                <c:pt idx="9">
                  <c:v>597.27841248366474</c:v>
                </c:pt>
              </c:numCache>
            </c:numRef>
          </c:val>
          <c:extLst>
            <c:ext xmlns:c16="http://schemas.microsoft.com/office/drawing/2014/chart" uri="{C3380CC4-5D6E-409C-BE32-E72D297353CC}">
              <c16:uniqueId val="{0000000A-8A03-4387-9E17-6013D935C511}"/>
            </c:ext>
          </c:extLst>
        </c:ser>
        <c:dLbls>
          <c:showLegendKey val="0"/>
          <c:showVal val="0"/>
          <c:showCatName val="0"/>
          <c:showSerName val="0"/>
          <c:showPercent val="0"/>
          <c:showBubbleSize val="0"/>
        </c:dLbls>
        <c:gapWidth val="75"/>
        <c:overlap val="7"/>
        <c:axId val="266538984"/>
        <c:axId val="266539376"/>
      </c:barChart>
      <c:catAx>
        <c:axId val="266538984"/>
        <c:scaling>
          <c:orientation val="minMax"/>
        </c:scaling>
        <c:delete val="1"/>
        <c:axPos val="l"/>
        <c:numFmt formatCode="General" sourceLinked="1"/>
        <c:majorTickMark val="none"/>
        <c:minorTickMark val="none"/>
        <c:tickLblPos val="nextTo"/>
        <c:crossAx val="266539376"/>
        <c:crosses val="autoZero"/>
        <c:auto val="1"/>
        <c:lblAlgn val="ctr"/>
        <c:lblOffset val="100"/>
        <c:noMultiLvlLbl val="0"/>
      </c:catAx>
      <c:valAx>
        <c:axId val="266539376"/>
        <c:scaling>
          <c:orientation val="minMax"/>
        </c:scaling>
        <c:delete val="1"/>
        <c:axPos val="b"/>
        <c:majorGridlines>
          <c:spPr>
            <a:ln w="9525" cap="flat" cmpd="sng" algn="ctr">
              <a:noFill/>
              <a:round/>
            </a:ln>
            <a:effectLst/>
          </c:spPr>
        </c:majorGridlines>
        <c:numFmt formatCode="_-* #,##0\ _₫_-;\-* #,##0\ _₫_-;_-* &quot;-&quot;??\ _₫_-;_-@_-" sourceLinked="1"/>
        <c:majorTickMark val="none"/>
        <c:minorTickMark val="none"/>
        <c:tickLblPos val="nextTo"/>
        <c:crossAx val="266538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45851044542289"/>
          <c:y val="5.9654380369481383E-2"/>
          <c:w val="0.42160269288093788"/>
          <c:h val="0.94034567130625812"/>
        </c:manualLayout>
      </c:layout>
      <c:barChart>
        <c:barDir val="bar"/>
        <c:grouping val="clustered"/>
        <c:varyColors val="0"/>
        <c:ser>
          <c:idx val="0"/>
          <c:order val="0"/>
          <c:tx>
            <c:strRef>
              <c:f>Sheet1!$B$1</c:f>
              <c:strCache>
                <c:ptCount val="1"/>
                <c:pt idx="0">
                  <c:v>Các khoản nợ Chính phủ và NHNN; Tiền gửi và vay các TCTD khác
</c:v>
                </c:pt>
              </c:strCache>
            </c:strRef>
          </c:tx>
          <c:spPr>
            <a:solidFill>
              <a:srgbClr val="ACE4FA"/>
            </a:solidFill>
            <a:ln>
              <a:noFill/>
            </a:ln>
            <a:effectLst/>
          </c:spPr>
          <c:invertIfNegative val="0"/>
          <c:dPt>
            <c:idx val="0"/>
            <c:invertIfNegative val="0"/>
            <c:bubble3D val="0"/>
            <c:spPr>
              <a:solidFill>
                <a:srgbClr val="0ABAED"/>
              </a:solidFill>
              <a:ln>
                <a:noFill/>
              </a:ln>
              <a:effectLst/>
            </c:spPr>
            <c:extLst>
              <c:ext xmlns:c16="http://schemas.microsoft.com/office/drawing/2014/chart" uri="{C3380CC4-5D6E-409C-BE32-E72D297353CC}">
                <c16:uniqueId val="{00000001-604B-4DF2-808D-4F59F1162D28}"/>
              </c:ext>
            </c:extLst>
          </c:dPt>
          <c:dLbls>
            <c:dLbl>
              <c:idx val="0"/>
              <c:layout>
                <c:manualLayout>
                  <c:x val="0"/>
                  <c:y val="-4.80610337285019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4B-4DF2-808D-4F59F1162D28}"/>
                </c:ext>
              </c:extLst>
            </c:dLbl>
            <c:dLbl>
              <c:idx val="1"/>
              <c:layout>
                <c:manualLayout>
                  <c:x val="4.4194649941833577E-3"/>
                  <c:y val="-3.2040689152334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04B-4DF2-808D-4F59F1162D2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2"/>
                <c:pt idx="0">
                  <c:v>2Q2024</c:v>
                </c:pt>
                <c:pt idx="1">
                  <c:v>2023 
kiểm toán</c:v>
                </c:pt>
              </c:strCache>
            </c:strRef>
          </c:cat>
          <c:val>
            <c:numRef>
              <c:f>Sheet1!$B$2:$B$4</c:f>
              <c:numCache>
                <c:formatCode>_-* #,##0_-;\-* #,##0_-;_-* "-"??_-;_-@_-</c:formatCode>
                <c:ptCount val="2"/>
                <c:pt idx="0">
                  <c:v>409.26345400000002</c:v>
                </c:pt>
                <c:pt idx="1">
                  <c:v>326.13582600000001</c:v>
                </c:pt>
              </c:numCache>
            </c:numRef>
          </c:val>
          <c:extLst>
            <c:ext xmlns:c16="http://schemas.microsoft.com/office/drawing/2014/chart" uri="{C3380CC4-5D6E-409C-BE32-E72D297353CC}">
              <c16:uniqueId val="{00000003-604B-4DF2-808D-4F59F1162D28}"/>
            </c:ext>
          </c:extLst>
        </c:ser>
        <c:dLbls>
          <c:showLegendKey val="0"/>
          <c:showVal val="0"/>
          <c:showCatName val="0"/>
          <c:showSerName val="0"/>
          <c:showPercent val="0"/>
          <c:showBubbleSize val="0"/>
        </c:dLbls>
        <c:gapWidth val="182"/>
        <c:axId val="169185640"/>
        <c:axId val="169191912"/>
      </c:barChart>
      <c:catAx>
        <c:axId val="16918564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191912"/>
        <c:crosses val="autoZero"/>
        <c:auto val="1"/>
        <c:lblAlgn val="ctr"/>
        <c:lblOffset val="100"/>
        <c:noMultiLvlLbl val="0"/>
      </c:catAx>
      <c:valAx>
        <c:axId val="169191912"/>
        <c:scaling>
          <c:orientation val="minMax"/>
          <c:max val="2100"/>
          <c:min val="0"/>
        </c:scaling>
        <c:delete val="0"/>
        <c:axPos val="b"/>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185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557684345240333E-2"/>
          <c:y val="1.9649496307596621E-2"/>
          <c:w val="0.95400609779049195"/>
          <c:h val="0.9803505036924034"/>
        </c:manualLayout>
      </c:layout>
      <c:doughnutChart>
        <c:varyColors val="1"/>
        <c:ser>
          <c:idx val="0"/>
          <c:order val="0"/>
          <c:tx>
            <c:strRef>
              <c:f>Sheet1!$B$1</c:f>
              <c:strCache>
                <c:ptCount val="1"/>
                <c:pt idx="0">
                  <c:v>판매</c:v>
                </c:pt>
              </c:strCache>
            </c:strRef>
          </c:tx>
          <c:spPr>
            <a:ln>
              <a:noFill/>
            </a:ln>
          </c:spPr>
          <c:dPt>
            <c:idx val="0"/>
            <c:bubble3D val="0"/>
            <c:spPr>
              <a:solidFill>
                <a:srgbClr val="0566A1"/>
              </a:solidFill>
              <a:ln w="19050">
                <a:noFill/>
              </a:ln>
              <a:effectLst/>
            </c:spPr>
            <c:extLst>
              <c:ext xmlns:c16="http://schemas.microsoft.com/office/drawing/2014/chart" uri="{C3380CC4-5D6E-409C-BE32-E72D297353CC}">
                <c16:uniqueId val="{00000001-9BE2-474A-8B65-B73D8D094342}"/>
              </c:ext>
            </c:extLst>
          </c:dPt>
          <c:dPt>
            <c:idx val="1"/>
            <c:bubble3D val="0"/>
            <c:spPr>
              <a:noFill/>
              <a:ln w="19050">
                <a:noFill/>
              </a:ln>
              <a:effectLst/>
            </c:spPr>
            <c:extLst>
              <c:ext xmlns:c16="http://schemas.microsoft.com/office/drawing/2014/chart" uri="{C3380CC4-5D6E-409C-BE32-E72D297353CC}">
                <c16:uniqueId val="{00000003-9BE2-474A-8B65-B73D8D094342}"/>
              </c:ext>
            </c:extLst>
          </c:dPt>
          <c:cat>
            <c:strRef>
              <c:f>Sheet1!$A$2:$A$3</c:f>
              <c:strCache>
                <c:ptCount val="2"/>
                <c:pt idx="0">
                  <c:v>1분기</c:v>
                </c:pt>
                <c:pt idx="1">
                  <c:v>2분기</c:v>
                </c:pt>
              </c:strCache>
            </c:strRef>
          </c:cat>
          <c:val>
            <c:numRef>
              <c:f>Sheet1!$B$2:$B$3</c:f>
              <c:numCache>
                <c:formatCode>General</c:formatCode>
                <c:ptCount val="2"/>
                <c:pt idx="0">
                  <c:v>17.7</c:v>
                </c:pt>
                <c:pt idx="1">
                  <c:v>82.3</c:v>
                </c:pt>
              </c:numCache>
            </c:numRef>
          </c:val>
          <c:extLst>
            <c:ext xmlns:c16="http://schemas.microsoft.com/office/drawing/2014/chart" uri="{C3380CC4-5D6E-409C-BE32-E72D297353CC}">
              <c16:uniqueId val="{00000006-9BE2-474A-8B65-B73D8D09434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557684345240333E-2"/>
          <c:y val="1.9649496307596621E-2"/>
          <c:w val="0.95400609779049195"/>
          <c:h val="0.9803505036924034"/>
        </c:manualLayout>
      </c:layout>
      <c:doughnutChart>
        <c:varyColors val="1"/>
        <c:ser>
          <c:idx val="0"/>
          <c:order val="0"/>
          <c:tx>
            <c:strRef>
              <c:f>Sheet1!$B$1</c:f>
              <c:strCache>
                <c:ptCount val="1"/>
                <c:pt idx="0">
                  <c:v>판매</c:v>
                </c:pt>
              </c:strCache>
            </c:strRef>
          </c:tx>
          <c:spPr>
            <a:ln>
              <a:noFill/>
            </a:ln>
          </c:spPr>
          <c:dPt>
            <c:idx val="0"/>
            <c:bubble3D val="0"/>
            <c:spPr>
              <a:solidFill>
                <a:srgbClr val="0566A1"/>
              </a:solidFill>
              <a:ln w="19050">
                <a:noFill/>
              </a:ln>
              <a:effectLst/>
            </c:spPr>
            <c:extLst>
              <c:ext xmlns:c16="http://schemas.microsoft.com/office/drawing/2014/chart" uri="{C3380CC4-5D6E-409C-BE32-E72D297353CC}">
                <c16:uniqueId val="{00000001-9BE2-474A-8B65-B73D8D094342}"/>
              </c:ext>
            </c:extLst>
          </c:dPt>
          <c:dPt>
            <c:idx val="1"/>
            <c:bubble3D val="0"/>
            <c:spPr>
              <a:noFill/>
              <a:ln w="19050">
                <a:noFill/>
              </a:ln>
              <a:effectLst/>
            </c:spPr>
            <c:extLst>
              <c:ext xmlns:c16="http://schemas.microsoft.com/office/drawing/2014/chart" uri="{C3380CC4-5D6E-409C-BE32-E72D297353CC}">
                <c16:uniqueId val="{00000003-9BE2-474A-8B65-B73D8D094342}"/>
              </c:ext>
            </c:extLst>
          </c:dPt>
          <c:cat>
            <c:strRef>
              <c:f>Sheet1!$A$2:$A$3</c:f>
              <c:strCache>
                <c:ptCount val="2"/>
                <c:pt idx="0">
                  <c:v>1분기</c:v>
                </c:pt>
                <c:pt idx="1">
                  <c:v>2분기</c:v>
                </c:pt>
              </c:strCache>
            </c:strRef>
          </c:cat>
          <c:val>
            <c:numRef>
              <c:f>Sheet1!$B$2:$B$3</c:f>
              <c:numCache>
                <c:formatCode>General</c:formatCode>
                <c:ptCount val="2"/>
                <c:pt idx="0">
                  <c:v>3.2</c:v>
                </c:pt>
                <c:pt idx="1">
                  <c:v>96.8</c:v>
                </c:pt>
              </c:numCache>
            </c:numRef>
          </c:val>
          <c:extLst>
            <c:ext xmlns:c16="http://schemas.microsoft.com/office/drawing/2014/chart" uri="{C3380CC4-5D6E-409C-BE32-E72D297353CC}">
              <c16:uniqueId val="{00000006-9BE2-474A-8B65-B73D8D09434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557684345240333E-2"/>
          <c:y val="1.9649496307596621E-2"/>
          <c:w val="0.95400609779049195"/>
          <c:h val="0.9803505036924034"/>
        </c:manualLayout>
      </c:layout>
      <c:doughnutChart>
        <c:varyColors val="1"/>
        <c:ser>
          <c:idx val="0"/>
          <c:order val="0"/>
          <c:tx>
            <c:strRef>
              <c:f>Sheet1!$B$1</c:f>
              <c:strCache>
                <c:ptCount val="1"/>
                <c:pt idx="0">
                  <c:v>판매</c:v>
                </c:pt>
              </c:strCache>
            </c:strRef>
          </c:tx>
          <c:spPr>
            <a:ln>
              <a:noFill/>
            </a:ln>
          </c:spPr>
          <c:dPt>
            <c:idx val="0"/>
            <c:bubble3D val="0"/>
            <c:spPr>
              <a:solidFill>
                <a:srgbClr val="0566A1"/>
              </a:solidFill>
              <a:ln w="19050">
                <a:noFill/>
              </a:ln>
              <a:effectLst/>
            </c:spPr>
            <c:extLst>
              <c:ext xmlns:c16="http://schemas.microsoft.com/office/drawing/2014/chart" uri="{C3380CC4-5D6E-409C-BE32-E72D297353CC}">
                <c16:uniqueId val="{00000001-9BE2-474A-8B65-B73D8D094342}"/>
              </c:ext>
            </c:extLst>
          </c:dPt>
          <c:dPt>
            <c:idx val="1"/>
            <c:bubble3D val="0"/>
            <c:spPr>
              <a:noFill/>
              <a:ln w="19050">
                <a:noFill/>
              </a:ln>
              <a:effectLst/>
            </c:spPr>
            <c:extLst>
              <c:ext xmlns:c16="http://schemas.microsoft.com/office/drawing/2014/chart" uri="{C3380CC4-5D6E-409C-BE32-E72D297353CC}">
                <c16:uniqueId val="{00000003-9BE2-474A-8B65-B73D8D094342}"/>
              </c:ext>
            </c:extLst>
          </c:dPt>
          <c:cat>
            <c:strRef>
              <c:f>Sheet1!$A$2:$A$3</c:f>
              <c:strCache>
                <c:ptCount val="2"/>
                <c:pt idx="0">
                  <c:v>1분기</c:v>
                </c:pt>
                <c:pt idx="1">
                  <c:v>2분기</c:v>
                </c:pt>
              </c:strCache>
            </c:strRef>
          </c:cat>
          <c:val>
            <c:numRef>
              <c:f>Sheet1!$B$2:$B$3</c:f>
              <c:numCache>
                <c:formatCode>General</c:formatCode>
                <c:ptCount val="2"/>
                <c:pt idx="0">
                  <c:v>2</c:v>
                </c:pt>
                <c:pt idx="1">
                  <c:v>98</c:v>
                </c:pt>
              </c:numCache>
            </c:numRef>
          </c:val>
          <c:extLst>
            <c:ext xmlns:c16="http://schemas.microsoft.com/office/drawing/2014/chart" uri="{C3380CC4-5D6E-409C-BE32-E72D297353CC}">
              <c16:uniqueId val="{00000006-9BE2-474A-8B65-B73D8D09434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557684345240333E-2"/>
          <c:y val="1.9649496307596621E-2"/>
          <c:w val="0.95400609779049195"/>
          <c:h val="0.9803505036924034"/>
        </c:manualLayout>
      </c:layout>
      <c:doughnutChart>
        <c:varyColors val="1"/>
        <c:ser>
          <c:idx val="0"/>
          <c:order val="0"/>
          <c:tx>
            <c:strRef>
              <c:f>Sheet1!$B$1</c:f>
              <c:strCache>
                <c:ptCount val="1"/>
                <c:pt idx="0">
                  <c:v>판매</c:v>
                </c:pt>
              </c:strCache>
            </c:strRef>
          </c:tx>
          <c:spPr>
            <a:ln>
              <a:noFill/>
            </a:ln>
          </c:spPr>
          <c:dPt>
            <c:idx val="0"/>
            <c:bubble3D val="0"/>
            <c:spPr>
              <a:solidFill>
                <a:srgbClr val="0566A1"/>
              </a:solidFill>
              <a:ln w="19050">
                <a:noFill/>
              </a:ln>
              <a:effectLst/>
            </c:spPr>
            <c:extLst>
              <c:ext xmlns:c16="http://schemas.microsoft.com/office/drawing/2014/chart" uri="{C3380CC4-5D6E-409C-BE32-E72D297353CC}">
                <c16:uniqueId val="{00000001-9BE2-474A-8B65-B73D8D094342}"/>
              </c:ext>
            </c:extLst>
          </c:dPt>
          <c:dPt>
            <c:idx val="1"/>
            <c:bubble3D val="0"/>
            <c:spPr>
              <a:noFill/>
              <a:ln w="19050">
                <a:noFill/>
              </a:ln>
              <a:effectLst/>
            </c:spPr>
            <c:extLst>
              <c:ext xmlns:c16="http://schemas.microsoft.com/office/drawing/2014/chart" uri="{C3380CC4-5D6E-409C-BE32-E72D297353CC}">
                <c16:uniqueId val="{00000003-9BE2-474A-8B65-B73D8D094342}"/>
              </c:ext>
            </c:extLst>
          </c:dPt>
          <c:cat>
            <c:strRef>
              <c:f>Sheet1!$A$2:$A$3</c:f>
              <c:strCache>
                <c:ptCount val="2"/>
                <c:pt idx="0">
                  <c:v>1분기</c:v>
                </c:pt>
                <c:pt idx="1">
                  <c:v>2분기</c:v>
                </c:pt>
              </c:strCache>
            </c:strRef>
          </c:cat>
          <c:val>
            <c:numRef>
              <c:f>Sheet1!$B$2:$B$3</c:f>
              <c:numCache>
                <c:formatCode>General</c:formatCode>
                <c:ptCount val="2"/>
                <c:pt idx="0">
                  <c:v>0.6</c:v>
                </c:pt>
                <c:pt idx="1">
                  <c:v>99.4</c:v>
                </c:pt>
              </c:numCache>
            </c:numRef>
          </c:val>
          <c:extLst>
            <c:ext xmlns:c16="http://schemas.microsoft.com/office/drawing/2014/chart" uri="{C3380CC4-5D6E-409C-BE32-E72D297353CC}">
              <c16:uniqueId val="{00000006-9BE2-474A-8B65-B73D8D09434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557684345240333E-2"/>
          <c:y val="1.9649496307596621E-2"/>
          <c:w val="0.95400609779049195"/>
          <c:h val="0.9803505036924034"/>
        </c:manualLayout>
      </c:layout>
      <c:doughnutChart>
        <c:varyColors val="1"/>
        <c:ser>
          <c:idx val="0"/>
          <c:order val="0"/>
          <c:tx>
            <c:strRef>
              <c:f>Sheet1!$B$1</c:f>
              <c:strCache>
                <c:ptCount val="1"/>
                <c:pt idx="0">
                  <c:v>판매</c:v>
                </c:pt>
              </c:strCache>
            </c:strRef>
          </c:tx>
          <c:spPr>
            <a:ln>
              <a:noFill/>
            </a:ln>
          </c:spPr>
          <c:dPt>
            <c:idx val="0"/>
            <c:bubble3D val="0"/>
            <c:spPr>
              <a:solidFill>
                <a:srgbClr val="0566A1"/>
              </a:solidFill>
              <a:ln w="19050">
                <a:noFill/>
              </a:ln>
              <a:effectLst/>
            </c:spPr>
            <c:extLst>
              <c:ext xmlns:c16="http://schemas.microsoft.com/office/drawing/2014/chart" uri="{C3380CC4-5D6E-409C-BE32-E72D297353CC}">
                <c16:uniqueId val="{00000001-9BE2-474A-8B65-B73D8D094342}"/>
              </c:ext>
            </c:extLst>
          </c:dPt>
          <c:dPt>
            <c:idx val="1"/>
            <c:bubble3D val="0"/>
            <c:spPr>
              <a:noFill/>
              <a:ln w="19050">
                <a:noFill/>
              </a:ln>
              <a:effectLst/>
            </c:spPr>
            <c:extLst>
              <c:ext xmlns:c16="http://schemas.microsoft.com/office/drawing/2014/chart" uri="{C3380CC4-5D6E-409C-BE32-E72D297353CC}">
                <c16:uniqueId val="{00000003-9BE2-474A-8B65-B73D8D094342}"/>
              </c:ext>
            </c:extLst>
          </c:dPt>
          <c:cat>
            <c:strRef>
              <c:f>Sheet1!$A$2:$A$3</c:f>
              <c:strCache>
                <c:ptCount val="2"/>
                <c:pt idx="0">
                  <c:v>1분기</c:v>
                </c:pt>
                <c:pt idx="1">
                  <c:v>2분기</c:v>
                </c:pt>
              </c:strCache>
            </c:strRef>
          </c:cat>
          <c:val>
            <c:numRef>
              <c:f>Sheet1!$B$2:$B$3</c:f>
              <c:numCache>
                <c:formatCode>General</c:formatCode>
                <c:ptCount val="2"/>
                <c:pt idx="0">
                  <c:v>37.6</c:v>
                </c:pt>
                <c:pt idx="1">
                  <c:v>62.4</c:v>
                </c:pt>
              </c:numCache>
            </c:numRef>
          </c:val>
          <c:extLst>
            <c:ext xmlns:c16="http://schemas.microsoft.com/office/drawing/2014/chart" uri="{C3380CC4-5D6E-409C-BE32-E72D297353CC}">
              <c16:uniqueId val="{00000006-9BE2-474A-8B65-B73D8D09434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557684345240333E-2"/>
          <c:y val="1.9649496307596621E-2"/>
          <c:w val="0.95400609779049195"/>
          <c:h val="0.9803505036924034"/>
        </c:manualLayout>
      </c:layout>
      <c:doughnutChart>
        <c:varyColors val="1"/>
        <c:ser>
          <c:idx val="0"/>
          <c:order val="0"/>
          <c:tx>
            <c:strRef>
              <c:f>Sheet1!$B$1</c:f>
              <c:strCache>
                <c:ptCount val="1"/>
                <c:pt idx="0">
                  <c:v>판매</c:v>
                </c:pt>
              </c:strCache>
            </c:strRef>
          </c:tx>
          <c:spPr>
            <a:ln>
              <a:noFill/>
            </a:ln>
          </c:spPr>
          <c:dPt>
            <c:idx val="0"/>
            <c:bubble3D val="0"/>
            <c:spPr>
              <a:solidFill>
                <a:srgbClr val="0566A1"/>
              </a:solidFill>
              <a:ln w="19050">
                <a:noFill/>
              </a:ln>
              <a:effectLst/>
            </c:spPr>
            <c:extLst>
              <c:ext xmlns:c16="http://schemas.microsoft.com/office/drawing/2014/chart" uri="{C3380CC4-5D6E-409C-BE32-E72D297353CC}">
                <c16:uniqueId val="{00000001-9BE2-474A-8B65-B73D8D094342}"/>
              </c:ext>
            </c:extLst>
          </c:dPt>
          <c:dPt>
            <c:idx val="1"/>
            <c:bubble3D val="0"/>
            <c:spPr>
              <a:noFill/>
              <a:ln w="19050">
                <a:noFill/>
              </a:ln>
              <a:effectLst/>
            </c:spPr>
            <c:extLst>
              <c:ext xmlns:c16="http://schemas.microsoft.com/office/drawing/2014/chart" uri="{C3380CC4-5D6E-409C-BE32-E72D297353CC}">
                <c16:uniqueId val="{00000003-9BE2-474A-8B65-B73D8D094342}"/>
              </c:ext>
            </c:extLst>
          </c:dPt>
          <c:cat>
            <c:strRef>
              <c:f>Sheet1!$A$2:$A$3</c:f>
              <c:strCache>
                <c:ptCount val="2"/>
                <c:pt idx="0">
                  <c:v>1분기</c:v>
                </c:pt>
                <c:pt idx="1">
                  <c:v>2분기</c:v>
                </c:pt>
              </c:strCache>
            </c:strRef>
          </c:cat>
          <c:val>
            <c:numRef>
              <c:f>Sheet1!$B$2:$B$3</c:f>
              <c:numCache>
                <c:formatCode>General</c:formatCode>
                <c:ptCount val="2"/>
                <c:pt idx="0">
                  <c:v>21.3</c:v>
                </c:pt>
                <c:pt idx="1">
                  <c:v>78.7</c:v>
                </c:pt>
              </c:numCache>
            </c:numRef>
          </c:val>
          <c:extLst>
            <c:ext xmlns:c16="http://schemas.microsoft.com/office/drawing/2014/chart" uri="{C3380CC4-5D6E-409C-BE32-E72D297353CC}">
              <c16:uniqueId val="{00000006-9BE2-474A-8B65-B73D8D09434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557684345240333E-2"/>
          <c:y val="1.9649496307596621E-2"/>
          <c:w val="0.95400609779049195"/>
          <c:h val="0.9803505036924034"/>
        </c:manualLayout>
      </c:layout>
      <c:doughnutChart>
        <c:varyColors val="1"/>
        <c:ser>
          <c:idx val="0"/>
          <c:order val="0"/>
          <c:tx>
            <c:strRef>
              <c:f>Sheet1!$B$1</c:f>
              <c:strCache>
                <c:ptCount val="1"/>
                <c:pt idx="0">
                  <c:v>판매</c:v>
                </c:pt>
              </c:strCache>
            </c:strRef>
          </c:tx>
          <c:spPr>
            <a:ln>
              <a:noFill/>
            </a:ln>
          </c:spPr>
          <c:dPt>
            <c:idx val="0"/>
            <c:bubble3D val="0"/>
            <c:spPr>
              <a:solidFill>
                <a:srgbClr val="0566A1"/>
              </a:solidFill>
              <a:ln w="19050">
                <a:noFill/>
              </a:ln>
              <a:effectLst/>
            </c:spPr>
            <c:extLst>
              <c:ext xmlns:c16="http://schemas.microsoft.com/office/drawing/2014/chart" uri="{C3380CC4-5D6E-409C-BE32-E72D297353CC}">
                <c16:uniqueId val="{00000001-9BE2-474A-8B65-B73D8D094342}"/>
              </c:ext>
            </c:extLst>
          </c:dPt>
          <c:dPt>
            <c:idx val="1"/>
            <c:bubble3D val="0"/>
            <c:spPr>
              <a:noFill/>
              <a:ln w="19050">
                <a:noFill/>
              </a:ln>
              <a:effectLst/>
            </c:spPr>
            <c:extLst>
              <c:ext xmlns:c16="http://schemas.microsoft.com/office/drawing/2014/chart" uri="{C3380CC4-5D6E-409C-BE32-E72D297353CC}">
                <c16:uniqueId val="{00000003-9BE2-474A-8B65-B73D8D094342}"/>
              </c:ext>
            </c:extLst>
          </c:dPt>
          <c:cat>
            <c:strRef>
              <c:f>Sheet1!$A$2:$A$3</c:f>
              <c:strCache>
                <c:ptCount val="2"/>
                <c:pt idx="0">
                  <c:v>1분기</c:v>
                </c:pt>
                <c:pt idx="1">
                  <c:v>2분기</c:v>
                </c:pt>
              </c:strCache>
            </c:strRef>
          </c:cat>
          <c:val>
            <c:numRef>
              <c:f>Sheet1!$B$2:$B$3</c:f>
              <c:numCache>
                <c:formatCode>General</c:formatCode>
                <c:ptCount val="2"/>
                <c:pt idx="0">
                  <c:v>4.3</c:v>
                </c:pt>
                <c:pt idx="1">
                  <c:v>95.7</c:v>
                </c:pt>
              </c:numCache>
            </c:numRef>
          </c:val>
          <c:extLst>
            <c:ext xmlns:c16="http://schemas.microsoft.com/office/drawing/2014/chart" uri="{C3380CC4-5D6E-409C-BE32-E72D297353CC}">
              <c16:uniqueId val="{00000006-9BE2-474A-8B65-B73D8D09434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557684345240333E-2"/>
          <c:y val="1.9649496307596621E-2"/>
          <c:w val="0.95400609779049195"/>
          <c:h val="0.9803505036924034"/>
        </c:manualLayout>
      </c:layout>
      <c:doughnutChart>
        <c:varyColors val="1"/>
        <c:ser>
          <c:idx val="0"/>
          <c:order val="0"/>
          <c:tx>
            <c:strRef>
              <c:f>Sheet1!$B$1</c:f>
              <c:strCache>
                <c:ptCount val="1"/>
                <c:pt idx="0">
                  <c:v>판매</c:v>
                </c:pt>
              </c:strCache>
            </c:strRef>
          </c:tx>
          <c:spPr>
            <a:ln>
              <a:noFill/>
            </a:ln>
          </c:spPr>
          <c:dPt>
            <c:idx val="0"/>
            <c:bubble3D val="0"/>
            <c:spPr>
              <a:solidFill>
                <a:srgbClr val="0566A1"/>
              </a:solidFill>
              <a:ln w="19050">
                <a:noFill/>
              </a:ln>
              <a:effectLst/>
            </c:spPr>
            <c:extLst>
              <c:ext xmlns:c16="http://schemas.microsoft.com/office/drawing/2014/chart" uri="{C3380CC4-5D6E-409C-BE32-E72D297353CC}">
                <c16:uniqueId val="{00000001-9BE2-474A-8B65-B73D8D094342}"/>
              </c:ext>
            </c:extLst>
          </c:dPt>
          <c:dPt>
            <c:idx val="1"/>
            <c:bubble3D val="0"/>
            <c:spPr>
              <a:noFill/>
              <a:ln w="19050">
                <a:noFill/>
              </a:ln>
              <a:effectLst/>
            </c:spPr>
            <c:extLst>
              <c:ext xmlns:c16="http://schemas.microsoft.com/office/drawing/2014/chart" uri="{C3380CC4-5D6E-409C-BE32-E72D297353CC}">
                <c16:uniqueId val="{00000003-9BE2-474A-8B65-B73D8D094342}"/>
              </c:ext>
            </c:extLst>
          </c:dPt>
          <c:cat>
            <c:strRef>
              <c:f>Sheet1!$A$2:$A$3</c:f>
              <c:strCache>
                <c:ptCount val="2"/>
                <c:pt idx="0">
                  <c:v>1분기</c:v>
                </c:pt>
                <c:pt idx="1">
                  <c:v>2분기</c:v>
                </c:pt>
              </c:strCache>
            </c:strRef>
          </c:cat>
          <c:val>
            <c:numRef>
              <c:f>Sheet1!$B$2:$B$3</c:f>
              <c:numCache>
                <c:formatCode>General</c:formatCode>
                <c:ptCount val="2"/>
                <c:pt idx="0">
                  <c:v>4.8</c:v>
                </c:pt>
                <c:pt idx="1">
                  <c:v>95.2</c:v>
                </c:pt>
              </c:numCache>
            </c:numRef>
          </c:val>
          <c:extLst>
            <c:ext xmlns:c16="http://schemas.microsoft.com/office/drawing/2014/chart" uri="{C3380CC4-5D6E-409C-BE32-E72D297353CC}">
              <c16:uniqueId val="{00000006-9BE2-474A-8B65-B73D8D09434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77DBA"/>
            </a:solidFill>
          </c:spPr>
          <c:dPt>
            <c:idx val="0"/>
            <c:bubble3D val="0"/>
            <c:spPr>
              <a:solidFill>
                <a:srgbClr val="50C8F2"/>
              </a:solidFill>
            </c:spPr>
            <c:extLst>
              <c:ext xmlns:c16="http://schemas.microsoft.com/office/drawing/2014/chart" uri="{C3380CC4-5D6E-409C-BE32-E72D297353CC}">
                <c16:uniqueId val="{00000001-81DE-4CB3-952B-FB6DEC5D61CA}"/>
              </c:ext>
            </c:extLst>
          </c:dPt>
          <c:dPt>
            <c:idx val="1"/>
            <c:bubble3D val="0"/>
            <c:spPr>
              <a:noFill/>
            </c:spPr>
            <c:extLst>
              <c:ext xmlns:c16="http://schemas.microsoft.com/office/drawing/2014/chart" uri="{C3380CC4-5D6E-409C-BE32-E72D297353CC}">
                <c16:uniqueId val="{00000003-81DE-4CB3-952B-FB6DEC5D61CA}"/>
              </c:ext>
            </c:extLst>
          </c:dPt>
          <c:cat>
            <c:strRef>
              <c:f>Sheet1!$A$2:$A$3</c:f>
              <c:strCache>
                <c:ptCount val="2"/>
                <c:pt idx="0">
                  <c:v>1st Qtr</c:v>
                </c:pt>
                <c:pt idx="1">
                  <c:v>2nd Qtr</c:v>
                </c:pt>
              </c:strCache>
            </c:strRef>
          </c:cat>
          <c:val>
            <c:numRef>
              <c:f>Sheet1!$B$2:$B$3</c:f>
              <c:numCache>
                <c:formatCode>0.00%</c:formatCode>
                <c:ptCount val="2"/>
                <c:pt idx="0">
                  <c:v>0.67847491105044799</c:v>
                </c:pt>
                <c:pt idx="1">
                  <c:v>0.32152508894955201</c:v>
                </c:pt>
              </c:numCache>
            </c:numRef>
          </c:val>
          <c:extLst>
            <c:ext xmlns:c16="http://schemas.microsoft.com/office/drawing/2014/chart" uri="{C3380CC4-5D6E-409C-BE32-E72D297353CC}">
              <c16:uniqueId val="{00000004-81DE-4CB3-952B-FB6DEC5D61CA}"/>
            </c:ext>
          </c:extLst>
        </c:ser>
        <c:dLbls>
          <c:showLegendKey val="0"/>
          <c:showVal val="0"/>
          <c:showCatName val="0"/>
          <c:showSerName val="0"/>
          <c:showPercent val="0"/>
          <c:showBubbleSize val="0"/>
          <c:showLeaderLines val="1"/>
        </c:dLbls>
        <c:firstSliceAng val="0"/>
        <c:holeSize val="78"/>
      </c:doughnutChart>
    </c:plotArea>
    <c:plotVisOnly val="1"/>
    <c:dispBlanksAs val="gap"/>
    <c:showDLblsOverMax val="0"/>
  </c:chart>
  <c:txPr>
    <a:bodyPr/>
    <a:lstStyle/>
    <a:p>
      <a:pPr>
        <a:defRPr sz="1800"/>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77DBA"/>
            </a:solidFill>
          </c:spPr>
          <c:dPt>
            <c:idx val="0"/>
            <c:bubble3D val="0"/>
            <c:spPr>
              <a:solidFill>
                <a:srgbClr val="009DD6"/>
              </a:solidFill>
            </c:spPr>
            <c:extLst>
              <c:ext xmlns:c16="http://schemas.microsoft.com/office/drawing/2014/chart" uri="{C3380CC4-5D6E-409C-BE32-E72D297353CC}">
                <c16:uniqueId val="{00000001-0FCA-491D-92AC-02E56D2CA854}"/>
              </c:ext>
            </c:extLst>
          </c:dPt>
          <c:dPt>
            <c:idx val="1"/>
            <c:bubble3D val="0"/>
            <c:spPr>
              <a:noFill/>
            </c:spPr>
            <c:extLst>
              <c:ext xmlns:c16="http://schemas.microsoft.com/office/drawing/2014/chart" uri="{C3380CC4-5D6E-409C-BE32-E72D297353CC}">
                <c16:uniqueId val="{00000003-0FCA-491D-92AC-02E56D2CA854}"/>
              </c:ext>
            </c:extLst>
          </c:dPt>
          <c:cat>
            <c:strRef>
              <c:f>Sheet1!$A$2:$A$3</c:f>
              <c:strCache>
                <c:ptCount val="2"/>
                <c:pt idx="0">
                  <c:v>1st Qtr</c:v>
                </c:pt>
                <c:pt idx="1">
                  <c:v>2nd Qtr</c:v>
                </c:pt>
              </c:strCache>
            </c:strRef>
          </c:cat>
          <c:val>
            <c:numRef>
              <c:f>Sheet1!$B$2:$B$3</c:f>
              <c:numCache>
                <c:formatCode>0.00%</c:formatCode>
                <c:ptCount val="2"/>
                <c:pt idx="0">
                  <c:v>0.31094922426982735</c:v>
                </c:pt>
                <c:pt idx="1">
                  <c:v>0.6890507757301727</c:v>
                </c:pt>
              </c:numCache>
            </c:numRef>
          </c:val>
          <c:extLst>
            <c:ext xmlns:c16="http://schemas.microsoft.com/office/drawing/2014/chart" uri="{C3380CC4-5D6E-409C-BE32-E72D297353CC}">
              <c16:uniqueId val="{00000004-0FCA-491D-92AC-02E56D2CA854}"/>
            </c:ext>
          </c:extLst>
        </c:ser>
        <c:dLbls>
          <c:showLegendKey val="0"/>
          <c:showVal val="0"/>
          <c:showCatName val="0"/>
          <c:showSerName val="0"/>
          <c:showPercent val="0"/>
          <c:showBubbleSize val="0"/>
          <c:showLeaderLines val="1"/>
        </c:dLbls>
        <c:firstSliceAng val="0"/>
        <c:holeSize val="78"/>
      </c:doughnutChart>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43652320439373"/>
          <c:y val="5.9653980784153911E-2"/>
          <c:w val="0.57173349435350773"/>
          <c:h val="0.94034567130625812"/>
        </c:manualLayout>
      </c:layout>
      <c:barChart>
        <c:barDir val="bar"/>
        <c:grouping val="clustered"/>
        <c:varyColors val="0"/>
        <c:ser>
          <c:idx val="0"/>
          <c:order val="0"/>
          <c:tx>
            <c:strRef>
              <c:f>Sheet1!$B$1</c:f>
              <c:strCache>
                <c:ptCount val="1"/>
                <c:pt idx="0">
                  <c:v>Tổng nợ phải trả</c:v>
                </c:pt>
              </c:strCache>
            </c:strRef>
          </c:tx>
          <c:spPr>
            <a:solidFill>
              <a:srgbClr val="47C2F3"/>
            </a:solidFill>
            <a:ln>
              <a:noFill/>
            </a:ln>
            <a:effectLst/>
          </c:spPr>
          <c:invertIfNegative val="0"/>
          <c:dPt>
            <c:idx val="0"/>
            <c:invertIfNegative val="0"/>
            <c:bubble3D val="0"/>
            <c:spPr>
              <a:solidFill>
                <a:srgbClr val="D62E52"/>
              </a:solidFill>
              <a:ln>
                <a:noFill/>
              </a:ln>
              <a:effectLst/>
            </c:spPr>
            <c:extLst>
              <c:ext xmlns:c16="http://schemas.microsoft.com/office/drawing/2014/chart" uri="{C3380CC4-5D6E-409C-BE32-E72D297353CC}">
                <c16:uniqueId val="{00000001-8086-46E1-AD4A-852AD1D1647B}"/>
              </c:ext>
            </c:extLst>
          </c:dPt>
          <c:dPt>
            <c:idx val="1"/>
            <c:invertIfNegative val="0"/>
            <c:bubble3D val="0"/>
            <c:spPr>
              <a:solidFill>
                <a:srgbClr val="F593A6"/>
              </a:solidFill>
              <a:ln>
                <a:noFill/>
              </a:ln>
              <a:effectLst/>
            </c:spPr>
            <c:extLst>
              <c:ext xmlns:c16="http://schemas.microsoft.com/office/drawing/2014/chart" uri="{C3380CC4-5D6E-409C-BE32-E72D297353CC}">
                <c16:uniqueId val="{00000003-8086-46E1-AD4A-852AD1D1647B}"/>
              </c:ext>
            </c:extLst>
          </c:dPt>
          <c:dLbls>
            <c:dLbl>
              <c:idx val="0"/>
              <c:layout>
                <c:manualLayout>
                  <c:x val="0"/>
                  <c:y val="-4.62317484701660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86-46E1-AD4A-852AD1D1647B}"/>
                </c:ext>
              </c:extLst>
            </c:dLbl>
            <c:dLbl>
              <c:idx val="1"/>
              <c:layout>
                <c:manualLayout>
                  <c:x val="-3.8228244291123432E-3"/>
                  <c:y val="-6.16423312935546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086-46E1-AD4A-852AD1D1647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2Q2024</c:v>
                </c:pt>
                <c:pt idx="1">
                  <c:v>2023 
kiểm toán</c:v>
                </c:pt>
              </c:strCache>
            </c:strRef>
          </c:cat>
          <c:val>
            <c:numRef>
              <c:f>Sheet1!$B$2:$B$10</c:f>
              <c:numCache>
                <c:formatCode>_-* #,##0_-;\-* #,##0_-;_-* "-"??_-;_-@_-</c:formatCode>
                <c:ptCount val="2"/>
                <c:pt idx="0">
                  <c:v>2025.456631</c:v>
                </c:pt>
                <c:pt idx="1">
                  <c:v>1906.741786</c:v>
                </c:pt>
              </c:numCache>
            </c:numRef>
          </c:val>
          <c:extLst>
            <c:ext xmlns:c16="http://schemas.microsoft.com/office/drawing/2014/chart" uri="{C3380CC4-5D6E-409C-BE32-E72D297353CC}">
              <c16:uniqueId val="{00000004-8086-46E1-AD4A-852AD1D1647B}"/>
            </c:ext>
          </c:extLst>
        </c:ser>
        <c:dLbls>
          <c:showLegendKey val="0"/>
          <c:showVal val="0"/>
          <c:showCatName val="0"/>
          <c:showSerName val="0"/>
          <c:showPercent val="0"/>
          <c:showBubbleSize val="0"/>
        </c:dLbls>
        <c:gapWidth val="182"/>
        <c:axId val="169184856"/>
        <c:axId val="169186816"/>
      </c:barChart>
      <c:catAx>
        <c:axId val="16918485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186816"/>
        <c:crosses val="autoZero"/>
        <c:auto val="1"/>
        <c:lblAlgn val="ctr"/>
        <c:lblOffset val="100"/>
        <c:noMultiLvlLbl val="0"/>
      </c:catAx>
      <c:valAx>
        <c:axId val="169186816"/>
        <c:scaling>
          <c:orientation val="minMax"/>
          <c:max val="2100"/>
          <c:min val="0"/>
        </c:scaling>
        <c:delete val="0"/>
        <c:axPos val="b"/>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184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77DBA"/>
            </a:solidFill>
          </c:spPr>
          <c:dPt>
            <c:idx val="0"/>
            <c:bubble3D val="0"/>
            <c:spPr>
              <a:solidFill>
                <a:srgbClr val="007DB9"/>
              </a:solidFill>
            </c:spPr>
            <c:extLst>
              <c:ext xmlns:c16="http://schemas.microsoft.com/office/drawing/2014/chart" uri="{C3380CC4-5D6E-409C-BE32-E72D297353CC}">
                <c16:uniqueId val="{00000001-DBAB-4E4F-84BF-669309DCAE45}"/>
              </c:ext>
            </c:extLst>
          </c:dPt>
          <c:dPt>
            <c:idx val="1"/>
            <c:bubble3D val="0"/>
            <c:spPr>
              <a:noFill/>
            </c:spPr>
            <c:extLst>
              <c:ext xmlns:c16="http://schemas.microsoft.com/office/drawing/2014/chart" uri="{C3380CC4-5D6E-409C-BE32-E72D297353CC}">
                <c16:uniqueId val="{00000003-DBAB-4E4F-84BF-669309DCAE45}"/>
              </c:ext>
            </c:extLst>
          </c:dPt>
          <c:cat>
            <c:strRef>
              <c:f>Sheet1!$A$2:$A$3</c:f>
              <c:strCache>
                <c:ptCount val="2"/>
                <c:pt idx="0">
                  <c:v>1st Qtr</c:v>
                </c:pt>
                <c:pt idx="1">
                  <c:v>2nd Qtr</c:v>
                </c:pt>
              </c:strCache>
            </c:strRef>
          </c:cat>
          <c:val>
            <c:numRef>
              <c:f>Sheet1!$B$2:$B$3</c:f>
              <c:numCache>
                <c:formatCode>0.00%</c:formatCode>
                <c:ptCount val="2"/>
                <c:pt idx="0">
                  <c:v>3.3441940550133632E-3</c:v>
                </c:pt>
                <c:pt idx="1">
                  <c:v>0.99665580594498659</c:v>
                </c:pt>
              </c:numCache>
            </c:numRef>
          </c:val>
          <c:extLst>
            <c:ext xmlns:c16="http://schemas.microsoft.com/office/drawing/2014/chart" uri="{C3380CC4-5D6E-409C-BE32-E72D297353CC}">
              <c16:uniqueId val="{00000004-DBAB-4E4F-84BF-669309DCAE45}"/>
            </c:ext>
          </c:extLst>
        </c:ser>
        <c:dLbls>
          <c:showLegendKey val="0"/>
          <c:showVal val="0"/>
          <c:showCatName val="0"/>
          <c:showSerName val="0"/>
          <c:showPercent val="0"/>
          <c:showBubbleSize val="0"/>
          <c:showLeaderLines val="1"/>
        </c:dLbls>
        <c:firstSliceAng val="0"/>
        <c:holeSize val="78"/>
      </c:doughnutChart>
    </c:plotArea>
    <c:plotVisOnly val="1"/>
    <c:dispBlanksAs val="gap"/>
    <c:showDLblsOverMax val="0"/>
  </c:chart>
  <c:txPr>
    <a:bodyPr/>
    <a:lstStyle/>
    <a:p>
      <a:pPr>
        <a:defRPr sz="1800"/>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77DBA"/>
            </a:solidFill>
          </c:spPr>
          <c:dPt>
            <c:idx val="0"/>
            <c:bubble3D val="0"/>
            <c:spPr>
              <a:solidFill>
                <a:srgbClr val="40558E"/>
              </a:solidFill>
            </c:spPr>
            <c:extLst>
              <c:ext xmlns:c16="http://schemas.microsoft.com/office/drawing/2014/chart" uri="{C3380CC4-5D6E-409C-BE32-E72D297353CC}">
                <c16:uniqueId val="{00000001-A16F-4B7E-9FA8-C5D8D94491A3}"/>
              </c:ext>
            </c:extLst>
          </c:dPt>
          <c:dPt>
            <c:idx val="1"/>
            <c:bubble3D val="0"/>
            <c:spPr>
              <a:noFill/>
            </c:spPr>
            <c:extLst>
              <c:ext xmlns:c16="http://schemas.microsoft.com/office/drawing/2014/chart" uri="{C3380CC4-5D6E-409C-BE32-E72D297353CC}">
                <c16:uniqueId val="{00000003-A16F-4B7E-9FA8-C5D8D94491A3}"/>
              </c:ext>
            </c:extLst>
          </c:dPt>
          <c:cat>
            <c:strRef>
              <c:f>Sheet1!$A$2:$A$3</c:f>
              <c:strCache>
                <c:ptCount val="2"/>
                <c:pt idx="0">
                  <c:v>1st Qtr</c:v>
                </c:pt>
                <c:pt idx="1">
                  <c:v>2nd Qtr</c:v>
                </c:pt>
              </c:strCache>
            </c:strRef>
          </c:cat>
          <c:val>
            <c:numRef>
              <c:f>Sheet1!$B$2:$B$3</c:f>
              <c:numCache>
                <c:formatCode>0.00%</c:formatCode>
                <c:ptCount val="2"/>
                <c:pt idx="0">
                  <c:v>7.0486578512947888E-3</c:v>
                </c:pt>
                <c:pt idx="1">
                  <c:v>0.99295134214870517</c:v>
                </c:pt>
              </c:numCache>
            </c:numRef>
          </c:val>
          <c:extLst>
            <c:ext xmlns:c16="http://schemas.microsoft.com/office/drawing/2014/chart" uri="{C3380CC4-5D6E-409C-BE32-E72D297353CC}">
              <c16:uniqueId val="{00000004-A16F-4B7E-9FA8-C5D8D94491A3}"/>
            </c:ext>
          </c:extLst>
        </c:ser>
        <c:dLbls>
          <c:showLegendKey val="0"/>
          <c:showVal val="0"/>
          <c:showCatName val="0"/>
          <c:showSerName val="0"/>
          <c:showPercent val="0"/>
          <c:showBubbleSize val="0"/>
          <c:showLeaderLines val="1"/>
        </c:dLbls>
        <c:firstSliceAng val="0"/>
        <c:holeSize val="66"/>
      </c:doughnutChart>
    </c:plotArea>
    <c:plotVisOnly val="1"/>
    <c:dispBlanksAs val="gap"/>
    <c:showDLblsOverMax val="0"/>
  </c:chart>
  <c:txPr>
    <a:bodyPr/>
    <a:lstStyle/>
    <a:p>
      <a:pPr>
        <a:defRPr sz="1800"/>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1048619183257875"/>
          <c:y val="0.10186304622124059"/>
          <c:w val="0.63099784459954167"/>
          <c:h val="0.82807267548609043"/>
        </c:manualLayout>
      </c:layout>
      <c:barChart>
        <c:barDir val="bar"/>
        <c:grouping val="percentStacked"/>
        <c:varyColors val="0"/>
        <c:ser>
          <c:idx val="0"/>
          <c:order val="0"/>
          <c:tx>
            <c:strRef>
              <c:f>Sheet1!$B$1</c:f>
              <c:strCache>
                <c:ptCount val="1"/>
                <c:pt idx="0">
                  <c:v>Tỷ lệ dự trữ thanh khoản (TS thanh khoản cao/ Tổng nợ phải trả)</c:v>
                </c:pt>
              </c:strCache>
            </c:strRef>
          </c:tx>
          <c:spPr>
            <a:solidFill>
              <a:srgbClr val="CB1E4D"/>
            </a:solidFill>
            <a:ln w="28575">
              <a:noFill/>
            </a:ln>
          </c:spPr>
          <c:invertIfNegative val="0"/>
          <c:dLbls>
            <c:numFmt formatCode="0.0%" sourceLinked="0"/>
            <c:spPr>
              <a:noFill/>
              <a:ln>
                <a:noFill/>
              </a:ln>
              <a:effectLst/>
            </c:spPr>
            <c:txPr>
              <a:bodyPr/>
              <a:lstStyle/>
              <a:p>
                <a:pPr algn="ctr">
                  <a:defRPr sz="900">
                    <a:solidFill>
                      <a:schemeClr val="tx1">
                        <a:lumMod val="75000"/>
                        <a:lumOff val="2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5"/>
                <c:pt idx="0">
                  <c:v>2Q2024</c:v>
                </c:pt>
                <c:pt idx="1">
                  <c:v>1Q2024</c:v>
                </c:pt>
                <c:pt idx="2">
                  <c:v>2023 kiểm toán</c:v>
                </c:pt>
                <c:pt idx="3">
                  <c:v>3Q2023</c:v>
                </c:pt>
                <c:pt idx="4">
                  <c:v>2Q2023</c:v>
                </c:pt>
              </c:strCache>
            </c:strRef>
          </c:cat>
          <c:val>
            <c:numRef>
              <c:f>Sheet1!$B$2:$B$10</c:f>
              <c:numCache>
                <c:formatCode>0.00%</c:formatCode>
                <c:ptCount val="5"/>
                <c:pt idx="0">
                  <c:v>0.16209999999999999</c:v>
                </c:pt>
                <c:pt idx="1">
                  <c:v>0.17510000000000001</c:v>
                </c:pt>
                <c:pt idx="2">
                  <c:v>0.16320000000000001</c:v>
                </c:pt>
                <c:pt idx="3">
                  <c:v>0.16689999999999999</c:v>
                </c:pt>
                <c:pt idx="4">
                  <c:v>0.13700000000000001</c:v>
                </c:pt>
              </c:numCache>
            </c:numRef>
          </c:val>
          <c:extLst>
            <c:ext xmlns:c16="http://schemas.microsoft.com/office/drawing/2014/chart" uri="{C3380CC4-5D6E-409C-BE32-E72D297353CC}">
              <c16:uniqueId val="{00000000-3791-4642-881A-CA46BF232E64}"/>
            </c:ext>
          </c:extLst>
        </c:ser>
        <c:ser>
          <c:idx val="1"/>
          <c:order val="1"/>
          <c:tx>
            <c:strRef>
              <c:f>Sheet1!$C$1</c:f>
              <c:strCache>
                <c:ptCount val="1"/>
                <c:pt idx="0">
                  <c:v>Column2</c:v>
                </c:pt>
              </c:strCache>
            </c:strRef>
          </c:tx>
          <c:spPr>
            <a:solidFill>
              <a:srgbClr val="FFCE75"/>
            </a:solidFill>
            <a:ln w="28575">
              <a:noFill/>
            </a:ln>
          </c:spPr>
          <c:invertIfNegative val="0"/>
          <c:dLbls>
            <c:numFmt formatCode="0.0%" sourceLinked="0"/>
            <c:spPr>
              <a:noFill/>
              <a:ln>
                <a:noFill/>
              </a:ln>
              <a:effectLst/>
            </c:spPr>
            <c:txPr>
              <a:bodyPr wrap="square" lIns="38100" tIns="19050" rIns="38100" bIns="19050" anchor="ctr">
                <a:spAutoFit/>
              </a:bodyPr>
              <a:lstStyle/>
              <a:p>
                <a:pPr>
                  <a:defRPr sz="900">
                    <a:solidFill>
                      <a:schemeClr val="tx1">
                        <a:lumMod val="75000"/>
                        <a:lumOff val="2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5"/>
                <c:pt idx="0">
                  <c:v>2Q2024</c:v>
                </c:pt>
                <c:pt idx="1">
                  <c:v>1Q2024</c:v>
                </c:pt>
                <c:pt idx="2">
                  <c:v>2023 kiểm toán</c:v>
                </c:pt>
                <c:pt idx="3">
                  <c:v>3Q2023</c:v>
                </c:pt>
                <c:pt idx="4">
                  <c:v>2Q2023</c:v>
                </c:pt>
              </c:strCache>
            </c:strRef>
          </c:cat>
          <c:val>
            <c:numRef>
              <c:f>Sheet1!$C$2:$C$10</c:f>
              <c:numCache>
                <c:formatCode>0.00%</c:formatCode>
                <c:ptCount val="5"/>
                <c:pt idx="0">
                  <c:v>0.83789999999999998</c:v>
                </c:pt>
                <c:pt idx="1">
                  <c:v>0.82489999999999997</c:v>
                </c:pt>
                <c:pt idx="2">
                  <c:v>0.83679999999999999</c:v>
                </c:pt>
                <c:pt idx="3">
                  <c:v>0.83309999999999995</c:v>
                </c:pt>
                <c:pt idx="4">
                  <c:v>0.86299999999999999</c:v>
                </c:pt>
              </c:numCache>
            </c:numRef>
          </c:val>
          <c:extLst>
            <c:ext xmlns:c16="http://schemas.microsoft.com/office/drawing/2014/chart" uri="{C3380CC4-5D6E-409C-BE32-E72D297353CC}">
              <c16:uniqueId val="{00000001-3791-4642-881A-CA46BF232E64}"/>
            </c:ext>
          </c:extLst>
        </c:ser>
        <c:dLbls>
          <c:showLegendKey val="0"/>
          <c:showVal val="0"/>
          <c:showCatName val="0"/>
          <c:showSerName val="0"/>
          <c:showPercent val="0"/>
          <c:showBubbleSize val="0"/>
        </c:dLbls>
        <c:gapWidth val="40"/>
        <c:overlap val="100"/>
        <c:axId val="320771888"/>
        <c:axId val="320775024"/>
      </c:barChart>
      <c:catAx>
        <c:axId val="320771888"/>
        <c:scaling>
          <c:orientation val="minMax"/>
        </c:scaling>
        <c:delete val="0"/>
        <c:axPos val="l"/>
        <c:numFmt formatCode="General" sourceLinked="1"/>
        <c:majorTickMark val="out"/>
        <c:minorTickMark val="none"/>
        <c:tickLblPos val="nextTo"/>
        <c:txPr>
          <a:bodyPr/>
          <a:lstStyle/>
          <a:p>
            <a:pPr>
              <a:defRPr sz="900">
                <a:solidFill>
                  <a:schemeClr val="tx1">
                    <a:lumMod val="75000"/>
                    <a:lumOff val="25000"/>
                  </a:schemeClr>
                </a:solidFill>
              </a:defRPr>
            </a:pPr>
            <a:endParaRPr lang="en-US"/>
          </a:p>
        </c:txPr>
        <c:crossAx val="320775024"/>
        <c:crosses val="autoZero"/>
        <c:auto val="1"/>
        <c:lblAlgn val="ctr"/>
        <c:lblOffset val="100"/>
        <c:noMultiLvlLbl val="0"/>
      </c:catAx>
      <c:valAx>
        <c:axId val="320775024"/>
        <c:scaling>
          <c:orientation val="minMax"/>
          <c:max val="1"/>
          <c:min val="0"/>
        </c:scaling>
        <c:delete val="1"/>
        <c:axPos val="b"/>
        <c:numFmt formatCode="0%" sourceLinked="0"/>
        <c:majorTickMark val="out"/>
        <c:minorTickMark val="none"/>
        <c:tickLblPos val="nextTo"/>
        <c:crossAx val="320771888"/>
        <c:crosses val="autoZero"/>
        <c:crossBetween val="between"/>
        <c:majorUnit val="0.2"/>
      </c:valAx>
    </c:plotArea>
    <c:plotVisOnly val="1"/>
    <c:dispBlanksAs val="gap"/>
    <c:showDLblsOverMax val="0"/>
  </c:chart>
  <c:txPr>
    <a:bodyPr/>
    <a:lstStyle/>
    <a:p>
      <a:pPr>
        <a:defRPr sz="1000">
          <a:latin typeface="Arial" panose="020B0604020202020204" pitchFamily="34" charset="0"/>
          <a:cs typeface="Arial" panose="020B0604020202020204" pitchFamily="34" charset="0"/>
        </a:defRPr>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1048619183257875"/>
          <c:y val="0.10186304622124059"/>
          <c:w val="0.63099784459954167"/>
          <c:h val="0.82807267548609043"/>
        </c:manualLayout>
      </c:layout>
      <c:barChart>
        <c:barDir val="bar"/>
        <c:grouping val="percentStacked"/>
        <c:varyColors val="0"/>
        <c:ser>
          <c:idx val="0"/>
          <c:order val="0"/>
          <c:tx>
            <c:strRef>
              <c:f>Sheet1!$B$1</c:f>
              <c:strCache>
                <c:ptCount val="1"/>
                <c:pt idx="0">
                  <c:v>Tỷ lệ vốn ngắn hạn cho vay trung dài hạn</c:v>
                </c:pt>
              </c:strCache>
            </c:strRef>
          </c:tx>
          <c:spPr>
            <a:solidFill>
              <a:srgbClr val="CB1E4D"/>
            </a:solidFill>
            <a:ln w="28575">
              <a:noFill/>
            </a:ln>
          </c:spPr>
          <c:invertIfNegative val="0"/>
          <c:dLbls>
            <c:numFmt formatCode="0.0%" sourceLinked="0"/>
            <c:spPr>
              <a:noFill/>
              <a:ln>
                <a:noFill/>
              </a:ln>
              <a:effectLst/>
            </c:spPr>
            <c:txPr>
              <a:bodyPr/>
              <a:lstStyle/>
              <a:p>
                <a:pPr algn="ctr">
                  <a:defRPr sz="900">
                    <a:solidFill>
                      <a:schemeClr val="tx1">
                        <a:lumMod val="75000"/>
                        <a:lumOff val="2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5"/>
                <c:pt idx="0">
                  <c:v>2Q2024</c:v>
                </c:pt>
                <c:pt idx="1">
                  <c:v>1Q2024</c:v>
                </c:pt>
                <c:pt idx="2">
                  <c:v>2023 kiểm toán</c:v>
                </c:pt>
                <c:pt idx="3">
                  <c:v>3Q2023</c:v>
                </c:pt>
                <c:pt idx="4">
                  <c:v>2Q2023</c:v>
                </c:pt>
              </c:strCache>
            </c:strRef>
          </c:cat>
          <c:val>
            <c:numRef>
              <c:f>Sheet1!$B$2:$B$10</c:f>
              <c:numCache>
                <c:formatCode>0.00%</c:formatCode>
                <c:ptCount val="5"/>
                <c:pt idx="0">
                  <c:v>0.21870000000000001</c:v>
                </c:pt>
                <c:pt idx="1">
                  <c:v>0.2195</c:v>
                </c:pt>
                <c:pt idx="2">
                  <c:v>0.2041</c:v>
                </c:pt>
                <c:pt idx="3">
                  <c:v>0.22989999999999999</c:v>
                </c:pt>
                <c:pt idx="4">
                  <c:v>0.22570000000000001</c:v>
                </c:pt>
              </c:numCache>
            </c:numRef>
          </c:val>
          <c:extLst>
            <c:ext xmlns:c16="http://schemas.microsoft.com/office/drawing/2014/chart" uri="{C3380CC4-5D6E-409C-BE32-E72D297353CC}">
              <c16:uniqueId val="{00000000-9F95-45DA-9A32-F2D91976B8CC}"/>
            </c:ext>
          </c:extLst>
        </c:ser>
        <c:ser>
          <c:idx val="1"/>
          <c:order val="1"/>
          <c:tx>
            <c:strRef>
              <c:f>Sheet1!$C$1</c:f>
              <c:strCache>
                <c:ptCount val="1"/>
                <c:pt idx="0">
                  <c:v>Column2</c:v>
                </c:pt>
              </c:strCache>
            </c:strRef>
          </c:tx>
          <c:spPr>
            <a:solidFill>
              <a:srgbClr val="FFCE75"/>
            </a:solidFill>
            <a:ln w="28575">
              <a:noFill/>
            </a:ln>
          </c:spPr>
          <c:invertIfNegative val="0"/>
          <c:dLbls>
            <c:numFmt formatCode="0.0%" sourceLinked="0"/>
            <c:spPr>
              <a:noFill/>
              <a:ln>
                <a:noFill/>
              </a:ln>
              <a:effectLst/>
            </c:spPr>
            <c:txPr>
              <a:bodyPr wrap="square" lIns="38100" tIns="19050" rIns="38100" bIns="19050" anchor="ctr">
                <a:spAutoFit/>
              </a:bodyPr>
              <a:lstStyle/>
              <a:p>
                <a:pPr>
                  <a:defRPr sz="900">
                    <a:solidFill>
                      <a:schemeClr val="tx1">
                        <a:lumMod val="75000"/>
                        <a:lumOff val="2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5"/>
                <c:pt idx="0">
                  <c:v>2Q2024</c:v>
                </c:pt>
                <c:pt idx="1">
                  <c:v>1Q2024</c:v>
                </c:pt>
                <c:pt idx="2">
                  <c:v>2023 kiểm toán</c:v>
                </c:pt>
                <c:pt idx="3">
                  <c:v>3Q2023</c:v>
                </c:pt>
                <c:pt idx="4">
                  <c:v>2Q2023</c:v>
                </c:pt>
              </c:strCache>
            </c:strRef>
          </c:cat>
          <c:val>
            <c:numRef>
              <c:f>Sheet1!$C$2:$C$10</c:f>
              <c:numCache>
                <c:formatCode>0.0%</c:formatCode>
                <c:ptCount val="5"/>
                <c:pt idx="0">
                  <c:v>0.78129999999999999</c:v>
                </c:pt>
                <c:pt idx="1">
                  <c:v>0.78049999999999997</c:v>
                </c:pt>
                <c:pt idx="2">
                  <c:v>0.79590000000000005</c:v>
                </c:pt>
                <c:pt idx="3" formatCode="0.00%">
                  <c:v>0.77010000000000001</c:v>
                </c:pt>
                <c:pt idx="4" formatCode="0.00%">
                  <c:v>0.77429999999999999</c:v>
                </c:pt>
              </c:numCache>
            </c:numRef>
          </c:val>
          <c:extLst>
            <c:ext xmlns:c16="http://schemas.microsoft.com/office/drawing/2014/chart" uri="{C3380CC4-5D6E-409C-BE32-E72D297353CC}">
              <c16:uniqueId val="{00000001-9F95-45DA-9A32-F2D91976B8CC}"/>
            </c:ext>
          </c:extLst>
        </c:ser>
        <c:dLbls>
          <c:showLegendKey val="0"/>
          <c:showVal val="0"/>
          <c:showCatName val="0"/>
          <c:showSerName val="0"/>
          <c:showPercent val="0"/>
          <c:showBubbleSize val="0"/>
        </c:dLbls>
        <c:gapWidth val="40"/>
        <c:overlap val="100"/>
        <c:axId val="320771888"/>
        <c:axId val="320775024"/>
      </c:barChart>
      <c:catAx>
        <c:axId val="320771888"/>
        <c:scaling>
          <c:orientation val="minMax"/>
        </c:scaling>
        <c:delete val="0"/>
        <c:axPos val="l"/>
        <c:numFmt formatCode="General" sourceLinked="1"/>
        <c:majorTickMark val="out"/>
        <c:minorTickMark val="none"/>
        <c:tickLblPos val="nextTo"/>
        <c:txPr>
          <a:bodyPr/>
          <a:lstStyle/>
          <a:p>
            <a:pPr>
              <a:defRPr sz="900">
                <a:solidFill>
                  <a:schemeClr val="tx1">
                    <a:lumMod val="75000"/>
                    <a:lumOff val="25000"/>
                  </a:schemeClr>
                </a:solidFill>
              </a:defRPr>
            </a:pPr>
            <a:endParaRPr lang="en-US"/>
          </a:p>
        </c:txPr>
        <c:crossAx val="320775024"/>
        <c:crosses val="autoZero"/>
        <c:auto val="1"/>
        <c:lblAlgn val="ctr"/>
        <c:lblOffset val="100"/>
        <c:noMultiLvlLbl val="0"/>
      </c:catAx>
      <c:valAx>
        <c:axId val="320775024"/>
        <c:scaling>
          <c:orientation val="minMax"/>
          <c:max val="1"/>
          <c:min val="0"/>
        </c:scaling>
        <c:delete val="1"/>
        <c:axPos val="b"/>
        <c:numFmt formatCode="0%" sourceLinked="0"/>
        <c:majorTickMark val="out"/>
        <c:minorTickMark val="none"/>
        <c:tickLblPos val="nextTo"/>
        <c:crossAx val="320771888"/>
        <c:crosses val="autoZero"/>
        <c:crossBetween val="between"/>
        <c:majorUnit val="0.2"/>
      </c:valAx>
    </c:plotArea>
    <c:plotVisOnly val="1"/>
    <c:dispBlanksAs val="gap"/>
    <c:showDLblsOverMax val="0"/>
  </c:chart>
  <c:txPr>
    <a:bodyPr/>
    <a:lstStyle/>
    <a:p>
      <a:pPr>
        <a:defRPr sz="1000">
          <a:latin typeface="Arial" panose="020B0604020202020204" pitchFamily="34" charset="0"/>
          <a:cs typeface="Arial" panose="020B0604020202020204" pitchFamily="34" charset="0"/>
        </a:defRPr>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1048619183257875"/>
          <c:y val="0.10186304622124059"/>
          <c:w val="0.63099784459954167"/>
          <c:h val="0.82807267548609043"/>
        </c:manualLayout>
      </c:layout>
      <c:barChart>
        <c:barDir val="bar"/>
        <c:grouping val="percentStacked"/>
        <c:varyColors val="0"/>
        <c:ser>
          <c:idx val="0"/>
          <c:order val="0"/>
          <c:tx>
            <c:strRef>
              <c:f>Sheet1!$B$1</c:f>
              <c:strCache>
                <c:ptCount val="1"/>
                <c:pt idx="0">
                  <c:v>LDR</c:v>
                </c:pt>
              </c:strCache>
            </c:strRef>
          </c:tx>
          <c:spPr>
            <a:solidFill>
              <a:srgbClr val="DA8C00"/>
            </a:solidFill>
            <a:ln w="28575">
              <a:noFill/>
            </a:ln>
          </c:spPr>
          <c:invertIfNegative val="0"/>
          <c:dLbls>
            <c:numFmt formatCode="0.0%" sourceLinked="0"/>
            <c:spPr>
              <a:noFill/>
              <a:ln>
                <a:noFill/>
              </a:ln>
              <a:effectLst/>
            </c:spPr>
            <c:txPr>
              <a:bodyPr/>
              <a:lstStyle/>
              <a:p>
                <a:pPr algn="ctr">
                  <a:defRPr sz="900">
                    <a:solidFill>
                      <a:schemeClr val="tx1">
                        <a:lumMod val="75000"/>
                        <a:lumOff val="2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5"/>
                <c:pt idx="0">
                  <c:v>2Q2024</c:v>
                </c:pt>
                <c:pt idx="1">
                  <c:v>1Q2024</c:v>
                </c:pt>
                <c:pt idx="2">
                  <c:v>2023 kiểm toán</c:v>
                </c:pt>
                <c:pt idx="3">
                  <c:v>3Q2023</c:v>
                </c:pt>
                <c:pt idx="4">
                  <c:v>2Q2023</c:v>
                </c:pt>
              </c:strCache>
            </c:strRef>
          </c:cat>
          <c:val>
            <c:numRef>
              <c:f>Sheet1!$B$2:$B$10</c:f>
              <c:numCache>
                <c:formatCode>0.00%</c:formatCode>
                <c:ptCount val="5"/>
                <c:pt idx="0">
                  <c:v>0.83589999999999998</c:v>
                </c:pt>
                <c:pt idx="1">
                  <c:v>0.81620000000000004</c:v>
                </c:pt>
                <c:pt idx="2">
                  <c:v>0.80620000000000003</c:v>
                </c:pt>
                <c:pt idx="3">
                  <c:v>0.82189999999999996</c:v>
                </c:pt>
                <c:pt idx="4">
                  <c:v>0.80659999999999998</c:v>
                </c:pt>
              </c:numCache>
            </c:numRef>
          </c:val>
          <c:extLst>
            <c:ext xmlns:c16="http://schemas.microsoft.com/office/drawing/2014/chart" uri="{C3380CC4-5D6E-409C-BE32-E72D297353CC}">
              <c16:uniqueId val="{00000000-CD53-412A-AE59-3B662502E197}"/>
            </c:ext>
          </c:extLst>
        </c:ser>
        <c:ser>
          <c:idx val="1"/>
          <c:order val="1"/>
          <c:tx>
            <c:strRef>
              <c:f>Sheet1!$C$1</c:f>
              <c:strCache>
                <c:ptCount val="1"/>
                <c:pt idx="0">
                  <c:v>Column2</c:v>
                </c:pt>
              </c:strCache>
            </c:strRef>
          </c:tx>
          <c:spPr>
            <a:solidFill>
              <a:srgbClr val="FFCE75"/>
            </a:solidFill>
            <a:ln w="28575">
              <a:noFill/>
            </a:ln>
          </c:spPr>
          <c:invertIfNegative val="0"/>
          <c:dLbls>
            <c:numFmt formatCode="0.0%" sourceLinked="0"/>
            <c:spPr>
              <a:noFill/>
              <a:ln>
                <a:noFill/>
              </a:ln>
              <a:effectLst/>
            </c:spPr>
            <c:txPr>
              <a:bodyPr wrap="square" lIns="38100" tIns="19050" rIns="38100" bIns="19050" anchor="ctr">
                <a:spAutoFit/>
              </a:bodyPr>
              <a:lstStyle/>
              <a:p>
                <a:pPr>
                  <a:defRPr sz="900">
                    <a:solidFill>
                      <a:schemeClr val="tx1">
                        <a:lumMod val="75000"/>
                        <a:lumOff val="2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5"/>
                <c:pt idx="0">
                  <c:v>2Q2024</c:v>
                </c:pt>
                <c:pt idx="1">
                  <c:v>1Q2024</c:v>
                </c:pt>
                <c:pt idx="2">
                  <c:v>2023 kiểm toán</c:v>
                </c:pt>
                <c:pt idx="3">
                  <c:v>3Q2023</c:v>
                </c:pt>
                <c:pt idx="4">
                  <c:v>2Q2023</c:v>
                </c:pt>
              </c:strCache>
            </c:strRef>
          </c:cat>
          <c:val>
            <c:numRef>
              <c:f>Sheet1!$C$2:$C$10</c:f>
              <c:numCache>
                <c:formatCode>0.00%</c:formatCode>
                <c:ptCount val="5"/>
                <c:pt idx="0">
                  <c:v>0.16410000000000002</c:v>
                </c:pt>
                <c:pt idx="1">
                  <c:v>0.18379999999999996</c:v>
                </c:pt>
                <c:pt idx="2">
                  <c:v>0.19379999999999997</c:v>
                </c:pt>
                <c:pt idx="3">
                  <c:v>0.17810000000000004</c:v>
                </c:pt>
                <c:pt idx="4">
                  <c:v>0.19340000000000002</c:v>
                </c:pt>
              </c:numCache>
            </c:numRef>
          </c:val>
          <c:extLst>
            <c:ext xmlns:c16="http://schemas.microsoft.com/office/drawing/2014/chart" uri="{C3380CC4-5D6E-409C-BE32-E72D297353CC}">
              <c16:uniqueId val="{00000001-CD53-412A-AE59-3B662502E197}"/>
            </c:ext>
          </c:extLst>
        </c:ser>
        <c:dLbls>
          <c:showLegendKey val="0"/>
          <c:showVal val="0"/>
          <c:showCatName val="0"/>
          <c:showSerName val="0"/>
          <c:showPercent val="0"/>
          <c:showBubbleSize val="0"/>
        </c:dLbls>
        <c:gapWidth val="40"/>
        <c:overlap val="100"/>
        <c:axId val="320771888"/>
        <c:axId val="320775024"/>
      </c:barChart>
      <c:catAx>
        <c:axId val="320771888"/>
        <c:scaling>
          <c:orientation val="minMax"/>
        </c:scaling>
        <c:delete val="0"/>
        <c:axPos val="l"/>
        <c:numFmt formatCode="General" sourceLinked="1"/>
        <c:majorTickMark val="out"/>
        <c:minorTickMark val="none"/>
        <c:tickLblPos val="nextTo"/>
        <c:txPr>
          <a:bodyPr/>
          <a:lstStyle/>
          <a:p>
            <a:pPr>
              <a:defRPr sz="900">
                <a:solidFill>
                  <a:schemeClr val="tx1">
                    <a:lumMod val="75000"/>
                    <a:lumOff val="25000"/>
                  </a:schemeClr>
                </a:solidFill>
              </a:defRPr>
            </a:pPr>
            <a:endParaRPr lang="en-US"/>
          </a:p>
        </c:txPr>
        <c:crossAx val="320775024"/>
        <c:crosses val="autoZero"/>
        <c:auto val="1"/>
        <c:lblAlgn val="ctr"/>
        <c:lblOffset val="100"/>
        <c:noMultiLvlLbl val="0"/>
      </c:catAx>
      <c:valAx>
        <c:axId val="320775024"/>
        <c:scaling>
          <c:orientation val="minMax"/>
          <c:max val="1"/>
          <c:min val="0"/>
        </c:scaling>
        <c:delete val="1"/>
        <c:axPos val="b"/>
        <c:numFmt formatCode="0%" sourceLinked="0"/>
        <c:majorTickMark val="out"/>
        <c:minorTickMark val="none"/>
        <c:tickLblPos val="nextTo"/>
        <c:crossAx val="320771888"/>
        <c:crosses val="autoZero"/>
        <c:crossBetween val="between"/>
        <c:majorUnit val="0.2"/>
      </c:valAx>
    </c:plotArea>
    <c:plotVisOnly val="1"/>
    <c:dispBlanksAs val="gap"/>
    <c:showDLblsOverMax val="0"/>
  </c:chart>
  <c:txPr>
    <a:bodyPr/>
    <a:lstStyle/>
    <a:p>
      <a:pPr>
        <a:defRPr sz="1000">
          <a:latin typeface="Arial" panose="020B0604020202020204" pitchFamily="34" charset="0"/>
          <a:cs typeface="Arial" panose="020B0604020202020204" pitchFamily="34" charset="0"/>
        </a:defRPr>
      </a:pPr>
      <a:endParaRPr lang="en-US"/>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7594964195897427"/>
          <c:h val="0.94163490479966572"/>
        </c:manualLayout>
      </c:layout>
      <c:doughnutChart>
        <c:varyColors val="1"/>
        <c:dLbls>
          <c:showLegendKey val="0"/>
          <c:showVal val="0"/>
          <c:showCatName val="0"/>
          <c:showSerName val="0"/>
          <c:showPercent val="0"/>
          <c:showBubbleSize val="0"/>
          <c:showLeaderLines val="0"/>
        </c:dLbls>
        <c:firstSliceAng val="0"/>
        <c:holeSize val="65"/>
      </c:doughnutChart>
    </c:plotArea>
    <c:plotVisOnly val="1"/>
    <c:dispBlanksAs val="gap"/>
    <c:showDLblsOverMax val="0"/>
  </c:chart>
  <c:txPr>
    <a:bodyPr/>
    <a:lstStyle/>
    <a:p>
      <a:pPr>
        <a:defRPr sz="1800"/>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7594964195897427"/>
          <c:h val="0.94163490479966572"/>
        </c:manualLayout>
      </c:layout>
      <c:doughnutChart>
        <c:varyColors val="1"/>
        <c:ser>
          <c:idx val="0"/>
          <c:order val="0"/>
          <c:tx>
            <c:strRef>
              <c:f>Sheet1!$B$1</c:f>
              <c:strCache>
                <c:ptCount val="1"/>
                <c:pt idx="0">
                  <c:v>%</c:v>
                </c:pt>
              </c:strCache>
            </c:strRef>
          </c:tx>
          <c:spPr>
            <a:effectLst/>
          </c:spPr>
          <c:dPt>
            <c:idx val="0"/>
            <c:bubble3D val="0"/>
            <c:spPr>
              <a:solidFill>
                <a:srgbClr val="0087BE"/>
              </a:solidFill>
              <a:effectLst/>
            </c:spPr>
            <c:extLst>
              <c:ext xmlns:c16="http://schemas.microsoft.com/office/drawing/2014/chart" uri="{C3380CC4-5D6E-409C-BE32-E72D297353CC}">
                <c16:uniqueId val="{00000001-5DDF-48ED-A8F8-94B0E62DE876}"/>
              </c:ext>
            </c:extLst>
          </c:dPt>
          <c:dPt>
            <c:idx val="1"/>
            <c:bubble3D val="0"/>
            <c:spPr>
              <a:noFill/>
              <a:effectLst/>
            </c:spPr>
            <c:extLst>
              <c:ext xmlns:c16="http://schemas.microsoft.com/office/drawing/2014/chart" uri="{C3380CC4-5D6E-409C-BE32-E72D297353CC}">
                <c16:uniqueId val="{00000003-5DDF-48ED-A8F8-94B0E62DE876}"/>
              </c:ext>
            </c:extLst>
          </c:dPt>
          <c:cat>
            <c:strRef>
              <c:f>Sheet1!$A$2:$A$3</c:f>
              <c:strCache>
                <c:ptCount val="2"/>
                <c:pt idx="0">
                  <c:v>TTTM</c:v>
                </c:pt>
                <c:pt idx="1">
                  <c:v>blank</c:v>
                </c:pt>
              </c:strCache>
            </c:strRef>
          </c:cat>
          <c:val>
            <c:numRef>
              <c:f>Sheet1!$B$2:$B$3</c:f>
              <c:numCache>
                <c:formatCode>0.0%</c:formatCode>
                <c:ptCount val="2"/>
                <c:pt idx="0">
                  <c:v>0.20669999999999999</c:v>
                </c:pt>
                <c:pt idx="1">
                  <c:v>0.79330000000000001</c:v>
                </c:pt>
              </c:numCache>
            </c:numRef>
          </c:val>
          <c:extLst>
            <c:ext xmlns:c16="http://schemas.microsoft.com/office/drawing/2014/chart" uri="{C3380CC4-5D6E-409C-BE32-E72D297353CC}">
              <c16:uniqueId val="{00000004-5DDF-48ED-A8F8-94B0E62DE876}"/>
            </c:ext>
          </c:extLst>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txPr>
    <a:bodyPr/>
    <a:lstStyle/>
    <a:p>
      <a:pPr>
        <a:defRPr sz="1800"/>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7594964195897427"/>
          <c:h val="0.94163490479966572"/>
        </c:manualLayout>
      </c:layout>
      <c:doughnutChart>
        <c:varyColors val="1"/>
        <c:ser>
          <c:idx val="0"/>
          <c:order val="0"/>
          <c:tx>
            <c:strRef>
              <c:f>Sheet1!$B$1</c:f>
              <c:strCache>
                <c:ptCount val="1"/>
                <c:pt idx="0">
                  <c:v>%</c:v>
                </c:pt>
              </c:strCache>
            </c:strRef>
          </c:tx>
          <c:spPr>
            <a:effectLst/>
          </c:spPr>
          <c:dPt>
            <c:idx val="0"/>
            <c:bubble3D val="0"/>
            <c:spPr>
              <a:solidFill>
                <a:srgbClr val="6D5178"/>
              </a:solidFill>
              <a:effectLst/>
            </c:spPr>
            <c:extLst>
              <c:ext xmlns:c16="http://schemas.microsoft.com/office/drawing/2014/chart" uri="{C3380CC4-5D6E-409C-BE32-E72D297353CC}">
                <c16:uniqueId val="{00000001-B848-4DE7-B0B7-30B340B71A30}"/>
              </c:ext>
            </c:extLst>
          </c:dPt>
          <c:dPt>
            <c:idx val="1"/>
            <c:bubble3D val="0"/>
            <c:spPr>
              <a:noFill/>
              <a:effectLst/>
            </c:spPr>
            <c:extLst>
              <c:ext xmlns:c16="http://schemas.microsoft.com/office/drawing/2014/chart" uri="{C3380CC4-5D6E-409C-BE32-E72D297353CC}">
                <c16:uniqueId val="{00000003-B848-4DE7-B0B7-30B340B71A30}"/>
              </c:ext>
            </c:extLst>
          </c:dPt>
          <c:cat>
            <c:strRef>
              <c:f>Sheet1!$A$2:$A$3</c:f>
              <c:strCache>
                <c:ptCount val="2"/>
                <c:pt idx="0">
                  <c:v>KDNT TT1</c:v>
                </c:pt>
                <c:pt idx="1">
                  <c:v>blank</c:v>
                </c:pt>
              </c:strCache>
            </c:strRef>
          </c:cat>
          <c:val>
            <c:numRef>
              <c:f>Sheet1!$B$2:$B$3</c:f>
              <c:numCache>
                <c:formatCode>#,#00%</c:formatCode>
                <c:ptCount val="2"/>
                <c:pt idx="0">
                  <c:v>0.11</c:v>
                </c:pt>
                <c:pt idx="1">
                  <c:v>0.89</c:v>
                </c:pt>
              </c:numCache>
            </c:numRef>
          </c:val>
          <c:extLst>
            <c:ext xmlns:c16="http://schemas.microsoft.com/office/drawing/2014/chart" uri="{C3380CC4-5D6E-409C-BE32-E72D297353CC}">
              <c16:uniqueId val="{00000004-B848-4DE7-B0B7-30B340B71A30}"/>
            </c:ext>
          </c:extLst>
        </c:ser>
        <c:dLbls>
          <c:showLegendKey val="0"/>
          <c:showVal val="0"/>
          <c:showCatName val="0"/>
          <c:showSerName val="0"/>
          <c:showPercent val="0"/>
          <c:showBubbleSize val="0"/>
          <c:showLeaderLines val="1"/>
        </c:dLbls>
        <c:firstSliceAng val="0"/>
        <c:holeSize val="65"/>
      </c:doughnutChart>
      <c:spPr>
        <a:effectLst/>
      </c:spPr>
    </c:plotArea>
    <c:plotVisOnly val="1"/>
    <c:dispBlanksAs val="gap"/>
    <c:showDLblsOverMax val="0"/>
  </c:chart>
  <c:spPr>
    <a:effectLst/>
  </c:spPr>
  <c:txPr>
    <a:bodyPr/>
    <a:lstStyle/>
    <a:p>
      <a:pPr>
        <a:defRPr sz="1800"/>
      </a:pPr>
      <a:endParaRPr lang="en-US"/>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7594964195897427"/>
          <c:h val="0.94163490479966572"/>
        </c:manualLayout>
      </c:layout>
      <c:doughnutChart>
        <c:varyColors val="1"/>
        <c:ser>
          <c:idx val="0"/>
          <c:order val="0"/>
          <c:tx>
            <c:strRef>
              <c:f>Sheet1!$B$1</c:f>
              <c:strCache>
                <c:ptCount val="1"/>
                <c:pt idx="0">
                  <c:v>%</c:v>
                </c:pt>
              </c:strCache>
            </c:strRef>
          </c:tx>
          <c:spPr>
            <a:effectLst/>
          </c:spPr>
          <c:dPt>
            <c:idx val="0"/>
            <c:bubble3D val="0"/>
            <c:spPr>
              <a:solidFill>
                <a:srgbClr val="BE2544"/>
              </a:solidFill>
              <a:effectLst/>
            </c:spPr>
            <c:extLst>
              <c:ext xmlns:c16="http://schemas.microsoft.com/office/drawing/2014/chart" uri="{C3380CC4-5D6E-409C-BE32-E72D297353CC}">
                <c16:uniqueId val="{00000001-C795-4F43-86FF-8D8B548C530E}"/>
              </c:ext>
            </c:extLst>
          </c:dPt>
          <c:dPt>
            <c:idx val="1"/>
            <c:bubble3D val="0"/>
            <c:spPr>
              <a:noFill/>
              <a:effectLst/>
            </c:spPr>
            <c:extLst>
              <c:ext xmlns:c16="http://schemas.microsoft.com/office/drawing/2014/chart" uri="{C3380CC4-5D6E-409C-BE32-E72D297353CC}">
                <c16:uniqueId val="{00000003-C795-4F43-86FF-8D8B548C530E}"/>
              </c:ext>
            </c:extLst>
          </c:dPt>
          <c:cat>
            <c:strRef>
              <c:f>Sheet1!$A$2:$A$3</c:f>
              <c:strCache>
                <c:ptCount val="2"/>
                <c:pt idx="0">
                  <c:v>KDNT TT2</c:v>
                </c:pt>
                <c:pt idx="1">
                  <c:v>blank</c:v>
                </c:pt>
              </c:strCache>
            </c:strRef>
          </c:cat>
          <c:val>
            <c:numRef>
              <c:f>Sheet1!$B$2:$B$3</c:f>
              <c:numCache>
                <c:formatCode>0.0%</c:formatCode>
                <c:ptCount val="2"/>
                <c:pt idx="0">
                  <c:v>0.14000000000000001</c:v>
                </c:pt>
                <c:pt idx="1">
                  <c:v>0.86</c:v>
                </c:pt>
              </c:numCache>
            </c:numRef>
          </c:val>
          <c:extLst>
            <c:ext xmlns:c16="http://schemas.microsoft.com/office/drawing/2014/chart" uri="{C3380CC4-5D6E-409C-BE32-E72D297353CC}">
              <c16:uniqueId val="{00000004-C795-4F43-86FF-8D8B548C530E}"/>
            </c:ext>
          </c:extLst>
        </c:ser>
        <c:dLbls>
          <c:showLegendKey val="0"/>
          <c:showVal val="0"/>
          <c:showCatName val="0"/>
          <c:showSerName val="0"/>
          <c:showPercent val="0"/>
          <c:showBubbleSize val="0"/>
          <c:showLeaderLines val="1"/>
        </c:dLbls>
        <c:firstSliceAng val="0"/>
        <c:holeSize val="65"/>
      </c:doughnutChart>
      <c:spPr>
        <a:effectLst/>
      </c:spPr>
    </c:plotArea>
    <c:plotVisOnly val="1"/>
    <c:dispBlanksAs val="gap"/>
    <c:showDLblsOverMax val="0"/>
  </c:chart>
  <c:spPr>
    <a:effectLst/>
  </c:spPr>
  <c:txPr>
    <a:bodyPr/>
    <a:lstStyle/>
    <a:p>
      <a:pPr>
        <a:defRPr sz="1800"/>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7594964195897427"/>
          <c:h val="0.94163490479966572"/>
        </c:manualLayout>
      </c:layout>
      <c:doughnutChart>
        <c:varyColors val="1"/>
        <c:ser>
          <c:idx val="0"/>
          <c:order val="0"/>
          <c:tx>
            <c:strRef>
              <c:f>Sheet1!$B$1</c:f>
              <c:strCache>
                <c:ptCount val="1"/>
                <c:pt idx="0">
                  <c:v>%</c:v>
                </c:pt>
              </c:strCache>
            </c:strRef>
          </c:tx>
          <c:spPr>
            <a:effectLst/>
          </c:spPr>
          <c:dPt>
            <c:idx val="0"/>
            <c:bubble3D val="0"/>
            <c:spPr>
              <a:solidFill>
                <a:srgbClr val="D08500"/>
              </a:solidFill>
              <a:effectLst/>
            </c:spPr>
            <c:extLst>
              <c:ext xmlns:c16="http://schemas.microsoft.com/office/drawing/2014/chart" uri="{C3380CC4-5D6E-409C-BE32-E72D297353CC}">
                <c16:uniqueId val="{00000001-D930-400A-8526-4815E81B0A30}"/>
              </c:ext>
            </c:extLst>
          </c:dPt>
          <c:dPt>
            <c:idx val="1"/>
            <c:bubble3D val="0"/>
            <c:spPr>
              <a:noFill/>
              <a:effectLst/>
            </c:spPr>
            <c:extLst>
              <c:ext xmlns:c16="http://schemas.microsoft.com/office/drawing/2014/chart" uri="{C3380CC4-5D6E-409C-BE32-E72D297353CC}">
                <c16:uniqueId val="{00000003-D930-400A-8526-4815E81B0A30}"/>
              </c:ext>
            </c:extLst>
          </c:dPt>
          <c:cat>
            <c:strRef>
              <c:f>Sheet1!$A$2:$A$3</c:f>
              <c:strCache>
                <c:ptCount val="2"/>
                <c:pt idx="0">
                  <c:v>Thẻ</c:v>
                </c:pt>
                <c:pt idx="1">
                  <c:v>blank</c:v>
                </c:pt>
              </c:strCache>
            </c:strRef>
          </c:cat>
          <c:val>
            <c:numRef>
              <c:f>Sheet1!$B$2:$B$3</c:f>
              <c:numCache>
                <c:formatCode>0%</c:formatCode>
                <c:ptCount val="2"/>
                <c:pt idx="0" formatCode="0.0%">
                  <c:v>0.15886287817688613</c:v>
                </c:pt>
                <c:pt idx="1">
                  <c:v>0.84113712182311384</c:v>
                </c:pt>
              </c:numCache>
            </c:numRef>
          </c:val>
          <c:extLst>
            <c:ext xmlns:c16="http://schemas.microsoft.com/office/drawing/2014/chart" uri="{C3380CC4-5D6E-409C-BE32-E72D297353CC}">
              <c16:uniqueId val="{00000004-D930-400A-8526-4815E81B0A30}"/>
            </c:ext>
          </c:extLst>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744935746962146E-2"/>
          <c:y val="6.3025533744571051E-4"/>
          <c:w val="0.93728913077438269"/>
          <c:h val="0.64433680456576037"/>
        </c:manualLayout>
      </c:layout>
      <c:barChart>
        <c:barDir val="col"/>
        <c:grouping val="stacked"/>
        <c:varyColors val="0"/>
        <c:ser>
          <c:idx val="0"/>
          <c:order val="0"/>
          <c:tx>
            <c:strRef>
              <c:f>Sheet1!$B$1</c:f>
              <c:strCache>
                <c:ptCount val="1"/>
                <c:pt idx="0">
                  <c:v>Amount</c:v>
                </c:pt>
              </c:strCache>
            </c:strRef>
          </c:tx>
          <c:spPr>
            <a:solidFill>
              <a:srgbClr val="0089BD"/>
            </a:solidFill>
            <a:ln>
              <a:noFill/>
            </a:ln>
            <a:effectLst/>
          </c:spPr>
          <c:invertIfNegative val="0"/>
          <c:dLbls>
            <c:dLbl>
              <c:idx val="0"/>
              <c:spPr>
                <a:noFill/>
                <a:ln>
                  <a:noFill/>
                </a:ln>
                <a:effectLst/>
              </c:spPr>
              <c:txPr>
                <a:bodyPr rot="0" spcFirstLastPara="1" vertOverflow="ellipsis" vert="horz" wrap="square" anchor="ctr" anchorCtr="0"/>
                <a:lstStyle/>
                <a:p>
                  <a:pPr algn="ctr">
                    <a:defRPr sz="1200" b="0" i="0" u="none" strike="noStrike" kern="1200" baseline="0">
                      <a:solidFill>
                        <a:schemeClr val="bg1"/>
                      </a:solidFill>
                      <a:latin typeface="SVN-Gilroy Medium" panose="00000600000000000000" pitchFamily="50"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DF02-42D5-A743-A68CF7B1A3E1}"/>
                </c:ext>
              </c:extLst>
            </c:dLbl>
            <c:dLbl>
              <c:idx val="7"/>
              <c:layout>
                <c:manualLayout>
                  <c:x val="-1.6791854112840374E-16"/>
                  <c:y val="-5.53123012795850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F02-42D5-A743-A68CF7B1A3E1}"/>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SVN-Gilroy Medium" panose="00000600000000000000" pitchFamily="50"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NII (excl.guarantee fee)</c:v>
                </c:pt>
                <c:pt idx="1">
                  <c:v>NFI (incl.guarantee fee)</c:v>
                </c:pt>
                <c:pt idx="2">
                  <c:v>Other income</c:v>
                </c:pt>
                <c:pt idx="3">
                  <c:v>TOI</c:v>
                </c:pt>
                <c:pt idx="4">
                  <c:v>Operating expenses</c:v>
                </c:pt>
                <c:pt idx="5">
                  <c:v>Net profit before risk provisions</c:v>
                </c:pt>
                <c:pt idx="6">
                  <c:v>Risk provisions</c:v>
                </c:pt>
                <c:pt idx="7">
                  <c:v>PBT</c:v>
                </c:pt>
              </c:strCache>
            </c:strRef>
          </c:cat>
          <c:val>
            <c:numRef>
              <c:f>Sheet1!$B$2:$B$9</c:f>
              <c:numCache>
                <c:formatCode>General</c:formatCode>
                <c:ptCount val="8"/>
                <c:pt idx="0" formatCode="_-* #,##0.0\ _₫_-;\-* #,##0.0\ _₫_-;_-* &quot;-&quot;??\ _₫_-;_-@_-">
                  <c:v>29.603921000000003</c:v>
                </c:pt>
                <c:pt idx="3" formatCode="_-* #,##0.0\ _₫_-;\-* #,##0.0\ _₫_-;_-* &quot;-&quot;??\ _₫_-;_-@_-">
                  <c:v>38.707326000000002</c:v>
                </c:pt>
                <c:pt idx="5" formatCode="_-* #,##0.0\ _₫_-;\-* #,##0.0\ _₫_-;_-* &quot;-&quot;??\ _₫_-;_-@_-">
                  <c:v>28.826125999999999</c:v>
                </c:pt>
                <c:pt idx="7" formatCode="_-* #,##0.0\ _₫_-;\-* #,##0.0\ _₫_-;_-* &quot;-&quot;??\ _₫_-;_-@_-">
                  <c:v>12.960227999999999</c:v>
                </c:pt>
              </c:numCache>
            </c:numRef>
          </c:val>
          <c:extLst>
            <c:ext xmlns:c16="http://schemas.microsoft.com/office/drawing/2014/chart" uri="{C3380CC4-5D6E-409C-BE32-E72D297353CC}">
              <c16:uniqueId val="{00000001-DF02-42D5-A743-A68CF7B1A3E1}"/>
            </c:ext>
          </c:extLst>
        </c:ser>
        <c:ser>
          <c:idx val="1"/>
          <c:order val="1"/>
          <c:tx>
            <c:strRef>
              <c:f>Sheet1!$C$1</c:f>
              <c:strCache>
                <c:ptCount val="1"/>
                <c:pt idx="0">
                  <c:v>Blank</c:v>
                </c:pt>
              </c:strCache>
            </c:strRef>
          </c:tx>
          <c:spPr>
            <a:noFill/>
            <a:ln>
              <a:noFill/>
            </a:ln>
            <a:effectLst/>
          </c:spPr>
          <c:invertIfNegative val="0"/>
          <c:cat>
            <c:strRef>
              <c:f>Sheet1!$A$2:$A$9</c:f>
              <c:strCache>
                <c:ptCount val="8"/>
                <c:pt idx="0">
                  <c:v>NII (excl.guarantee fee)</c:v>
                </c:pt>
                <c:pt idx="1">
                  <c:v>NFI (incl.guarantee fee)</c:v>
                </c:pt>
                <c:pt idx="2">
                  <c:v>Other income</c:v>
                </c:pt>
                <c:pt idx="3">
                  <c:v>TOI</c:v>
                </c:pt>
                <c:pt idx="4">
                  <c:v>Operating expenses</c:v>
                </c:pt>
                <c:pt idx="5">
                  <c:v>Net profit before risk provisions</c:v>
                </c:pt>
                <c:pt idx="6">
                  <c:v>Risk provisions</c:v>
                </c:pt>
                <c:pt idx="7">
                  <c:v>PBT</c:v>
                </c:pt>
              </c:strCache>
            </c:strRef>
          </c:cat>
          <c:val>
            <c:numRef>
              <c:f>Sheet1!$C$2:$C$9</c:f>
              <c:numCache>
                <c:formatCode>_-* #,##0.0\ _₫_-;\-* #,##0.0\ _₫_-;_-* "-"??\ _₫_-;_-@_-</c:formatCode>
                <c:ptCount val="8"/>
                <c:pt idx="1">
                  <c:v>29.603921000000003</c:v>
                </c:pt>
                <c:pt idx="2">
                  <c:v>34.178112000000006</c:v>
                </c:pt>
                <c:pt idx="4">
                  <c:v>28.826126000000002</c:v>
                </c:pt>
                <c:pt idx="6">
                  <c:v>12.960228000000003</c:v>
                </c:pt>
              </c:numCache>
            </c:numRef>
          </c:val>
          <c:extLst>
            <c:ext xmlns:c16="http://schemas.microsoft.com/office/drawing/2014/chart" uri="{C3380CC4-5D6E-409C-BE32-E72D297353CC}">
              <c16:uniqueId val="{00000002-DF02-42D5-A743-A68CF7B1A3E1}"/>
            </c:ext>
          </c:extLst>
        </c:ser>
        <c:ser>
          <c:idx val="2"/>
          <c:order val="2"/>
          <c:tx>
            <c:strRef>
              <c:f>Sheet1!$D$1</c:f>
              <c:strCache>
                <c:ptCount val="1"/>
                <c:pt idx="0">
                  <c:v>Increase</c:v>
                </c:pt>
              </c:strCache>
            </c:strRef>
          </c:tx>
          <c:spPr>
            <a:solidFill>
              <a:srgbClr val="0ABAED"/>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SVN-Gilroy Medium" panose="00000600000000000000" pitchFamily="50"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NII (excl.guarantee fee)</c:v>
                </c:pt>
                <c:pt idx="1">
                  <c:v>NFI (incl.guarantee fee)</c:v>
                </c:pt>
                <c:pt idx="2">
                  <c:v>Other income</c:v>
                </c:pt>
                <c:pt idx="3">
                  <c:v>TOI</c:v>
                </c:pt>
                <c:pt idx="4">
                  <c:v>Operating expenses</c:v>
                </c:pt>
                <c:pt idx="5">
                  <c:v>Net profit before risk provisions</c:v>
                </c:pt>
                <c:pt idx="6">
                  <c:v>Risk provisions</c:v>
                </c:pt>
                <c:pt idx="7">
                  <c:v>PBT</c:v>
                </c:pt>
              </c:strCache>
            </c:strRef>
          </c:cat>
          <c:val>
            <c:numRef>
              <c:f>Sheet1!$D$2:$D$9</c:f>
              <c:numCache>
                <c:formatCode>_-* #,##0.0\ _₫_-;\-* #,##0.0\ _₫_-;_-* "-"??\ _₫_-;_-@_-</c:formatCode>
                <c:ptCount val="8"/>
                <c:pt idx="1">
                  <c:v>4.5741909999999999</c:v>
                </c:pt>
                <c:pt idx="2">
                  <c:v>4.5292139999999987</c:v>
                </c:pt>
              </c:numCache>
            </c:numRef>
          </c:val>
          <c:extLst>
            <c:ext xmlns:c16="http://schemas.microsoft.com/office/drawing/2014/chart" uri="{C3380CC4-5D6E-409C-BE32-E72D297353CC}">
              <c16:uniqueId val="{00000003-DF02-42D5-A743-A68CF7B1A3E1}"/>
            </c:ext>
          </c:extLst>
        </c:ser>
        <c:ser>
          <c:idx val="3"/>
          <c:order val="3"/>
          <c:tx>
            <c:strRef>
              <c:f>Sheet1!$E$1</c:f>
              <c:strCache>
                <c:ptCount val="1"/>
                <c:pt idx="0">
                  <c:v>Decrease</c:v>
                </c:pt>
              </c:strCache>
            </c:strRef>
          </c:tx>
          <c:spPr>
            <a:solidFill>
              <a:srgbClr val="D62E52"/>
            </a:solidFill>
            <a:ln>
              <a:noFill/>
            </a:ln>
            <a:effectLst/>
          </c:spPr>
          <c:invertIfNegative val="0"/>
          <c:dPt>
            <c:idx val="4"/>
            <c:invertIfNegative val="0"/>
            <c:bubble3D val="0"/>
            <c:spPr>
              <a:solidFill>
                <a:srgbClr val="D62E52"/>
              </a:solidFill>
              <a:ln>
                <a:noFill/>
              </a:ln>
              <a:effectLst/>
            </c:spPr>
            <c:extLst>
              <c:ext xmlns:c16="http://schemas.microsoft.com/office/drawing/2014/chart" uri="{C3380CC4-5D6E-409C-BE32-E72D297353CC}">
                <c16:uniqueId val="{00000005-DF02-42D5-A743-A68CF7B1A3E1}"/>
              </c:ext>
            </c:extLst>
          </c:dPt>
          <c:dPt>
            <c:idx val="6"/>
            <c:invertIfNegative val="0"/>
            <c:bubble3D val="0"/>
            <c:spPr>
              <a:solidFill>
                <a:srgbClr val="D62E52"/>
              </a:solidFill>
              <a:ln>
                <a:noFill/>
              </a:ln>
              <a:effectLst/>
            </c:spPr>
            <c:extLst>
              <c:ext xmlns:c16="http://schemas.microsoft.com/office/drawing/2014/chart" uri="{C3380CC4-5D6E-409C-BE32-E72D297353CC}">
                <c16:uniqueId val="{00000007-DF02-42D5-A743-A68CF7B1A3E1}"/>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SVN-Gilroy Medium" panose="00000600000000000000" pitchFamily="50"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NII (excl.guarantee fee)</c:v>
                </c:pt>
                <c:pt idx="1">
                  <c:v>NFI (incl.guarantee fee)</c:v>
                </c:pt>
                <c:pt idx="2">
                  <c:v>Other income</c:v>
                </c:pt>
                <c:pt idx="3">
                  <c:v>TOI</c:v>
                </c:pt>
                <c:pt idx="4">
                  <c:v>Operating expenses</c:v>
                </c:pt>
                <c:pt idx="5">
                  <c:v>Net profit before risk provisions</c:v>
                </c:pt>
                <c:pt idx="6">
                  <c:v>Risk provisions</c:v>
                </c:pt>
                <c:pt idx="7">
                  <c:v>PBT</c:v>
                </c:pt>
              </c:strCache>
            </c:strRef>
          </c:cat>
          <c:val>
            <c:numRef>
              <c:f>Sheet1!$E$2:$E$9</c:f>
              <c:numCache>
                <c:formatCode>General</c:formatCode>
                <c:ptCount val="8"/>
                <c:pt idx="4" formatCode="_-* #,##0.0\ _₫_-;\-* #,##0.0\ _₫_-;_-* &quot;-&quot;??\ _₫_-;_-@_-">
                  <c:v>9.8812000000000015</c:v>
                </c:pt>
                <c:pt idx="6" formatCode="_-* #,##0.0\ _₫_-;\-* #,##0.0\ _₫_-;_-* &quot;-&quot;??\ _₫_-;_-@_-">
                  <c:v>15.865898</c:v>
                </c:pt>
              </c:numCache>
            </c:numRef>
          </c:val>
          <c:extLst>
            <c:ext xmlns:c16="http://schemas.microsoft.com/office/drawing/2014/chart" uri="{C3380CC4-5D6E-409C-BE32-E72D297353CC}">
              <c16:uniqueId val="{00000008-DF02-42D5-A743-A68CF7B1A3E1}"/>
            </c:ext>
          </c:extLst>
        </c:ser>
        <c:dLbls>
          <c:showLegendKey val="0"/>
          <c:showVal val="0"/>
          <c:showCatName val="0"/>
          <c:showSerName val="0"/>
          <c:showPercent val="0"/>
          <c:showBubbleSize val="0"/>
        </c:dLbls>
        <c:gapWidth val="19"/>
        <c:overlap val="100"/>
        <c:axId val="169188384"/>
        <c:axId val="263923560"/>
      </c:barChart>
      <c:catAx>
        <c:axId val="169188384"/>
        <c:scaling>
          <c:orientation val="minMax"/>
        </c:scaling>
        <c:delete val="0"/>
        <c:axPos val="b"/>
        <c:numFmt formatCode="General" sourceLinked="1"/>
        <c:majorTickMark val="out"/>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800" b="0" i="0" u="none" strike="noStrike" kern="1200" baseline="0">
                <a:solidFill>
                  <a:schemeClr val="tx1">
                    <a:lumMod val="75000"/>
                    <a:lumOff val="25000"/>
                  </a:schemeClr>
                </a:solidFill>
                <a:latin typeface="SVN-Gilroy Medium" panose="00000600000000000000" pitchFamily="50" charset="0"/>
                <a:ea typeface="+mn-ea"/>
                <a:cs typeface="Arial" panose="020B0604020202020204" pitchFamily="34" charset="0"/>
              </a:defRPr>
            </a:pPr>
            <a:endParaRPr lang="en-US"/>
          </a:p>
        </c:txPr>
        <c:crossAx val="263923560"/>
        <c:crosses val="autoZero"/>
        <c:auto val="1"/>
        <c:lblAlgn val="ctr"/>
        <c:lblOffset val="100"/>
        <c:noMultiLvlLbl val="0"/>
      </c:catAx>
      <c:valAx>
        <c:axId val="263923560"/>
        <c:scaling>
          <c:orientation val="minMax"/>
        </c:scaling>
        <c:delete val="1"/>
        <c:axPos val="l"/>
        <c:numFmt formatCode="_-* #,##0.0\ _₫_-;\-* #,##0.0\ _₫_-;_-* &quot;-&quot;??\ _₫_-;_-@_-" sourceLinked="1"/>
        <c:majorTickMark val="out"/>
        <c:minorTickMark val="none"/>
        <c:tickLblPos val="nextTo"/>
        <c:crossAx val="169188384"/>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SVN-Gilroy Medium" panose="00000600000000000000" pitchFamily="50" charset="0"/>
          <a:cs typeface="Arial" panose="020B0604020202020204" pitchFamily="34" charset="0"/>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875283755063725E-2"/>
          <c:y val="0.12861155906358968"/>
          <c:w val="0.97466718574472722"/>
          <c:h val="0.72708247369696266"/>
        </c:manualLayout>
      </c:layout>
      <c:barChart>
        <c:barDir val="bar"/>
        <c:grouping val="stacked"/>
        <c:varyColors val="0"/>
        <c:ser>
          <c:idx val="0"/>
          <c:order val="0"/>
          <c:tx>
            <c:strRef>
              <c:f>Sheet1!$B$1</c:f>
              <c:strCache>
                <c:ptCount val="1"/>
                <c:pt idx="0">
                  <c:v>Bảo lãnh</c:v>
                </c:pt>
              </c:strCache>
            </c:strRef>
          </c:tx>
          <c:spPr>
            <a:solidFill>
              <a:srgbClr val="673F69"/>
            </a:solidFill>
            <a:ln>
              <a:noFill/>
            </a:ln>
            <a:effectLst/>
          </c:spPr>
          <c:invertIfNegative val="0"/>
          <c:dLbls>
            <c:numFmt formatCode="0.0%" sourceLinked="0"/>
            <c:spPr>
              <a:noFill/>
              <a:ln>
                <a:noFill/>
              </a:ln>
              <a:effectLst/>
            </c:spPr>
            <c:txPr>
              <a:bodyPr rot="0" vert="horz"/>
              <a:lstStyle/>
              <a:p>
                <a:pPr>
                  <a:defRPr sz="9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6T2024</c:v>
                </c:pt>
                <c:pt idx="1">
                  <c:v>3T2024</c:v>
                </c:pt>
                <c:pt idx="2">
                  <c:v>2023
kiểm toán</c:v>
                </c:pt>
                <c:pt idx="3">
                  <c:v>9T2023</c:v>
                </c:pt>
                <c:pt idx="4">
                  <c:v>6T2023</c:v>
                </c:pt>
              </c:strCache>
            </c:strRef>
          </c:cat>
          <c:val>
            <c:numRef>
              <c:f>Sheet1!$B$2:$B$6</c:f>
              <c:numCache>
                <c:formatCode>0.00%</c:formatCode>
                <c:ptCount val="5"/>
                <c:pt idx="0">
                  <c:v>0.12661930631007104</c:v>
                </c:pt>
                <c:pt idx="1">
                  <c:v>0.1416273257428492</c:v>
                </c:pt>
                <c:pt idx="2">
                  <c:v>9.842032467059765E-2</c:v>
                </c:pt>
                <c:pt idx="3">
                  <c:v>0.10838198039431655</c:v>
                </c:pt>
                <c:pt idx="4">
                  <c:v>9.3641114982578391E-2</c:v>
                </c:pt>
              </c:numCache>
            </c:numRef>
          </c:val>
          <c:extLst>
            <c:ext xmlns:c16="http://schemas.microsoft.com/office/drawing/2014/chart" uri="{C3380CC4-5D6E-409C-BE32-E72D297353CC}">
              <c16:uniqueId val="{00000000-6A2A-4E0A-AE90-52E9734134F2}"/>
            </c:ext>
          </c:extLst>
        </c:ser>
        <c:ser>
          <c:idx val="1"/>
          <c:order val="1"/>
          <c:tx>
            <c:strRef>
              <c:f>Sheet1!$C$1</c:f>
              <c:strCache>
                <c:ptCount val="1"/>
                <c:pt idx="0">
                  <c:v>Thanh toán</c:v>
                </c:pt>
              </c:strCache>
            </c:strRef>
          </c:tx>
          <c:spPr>
            <a:solidFill>
              <a:srgbClr val="D74B76"/>
            </a:solidFill>
            <a:ln>
              <a:noFill/>
            </a:ln>
            <a:effectLst/>
          </c:spPr>
          <c:invertIfNegative val="0"/>
          <c:dLbls>
            <c:numFmt formatCode="0.0%" sourceLinked="0"/>
            <c:spPr>
              <a:noFill/>
              <a:ln>
                <a:noFill/>
              </a:ln>
              <a:effectLst/>
            </c:spPr>
            <c:txPr>
              <a:bodyPr rot="0" vert="horz"/>
              <a:lstStyle/>
              <a:p>
                <a:pPr>
                  <a:defRPr sz="9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6T2024</c:v>
                </c:pt>
                <c:pt idx="1">
                  <c:v>3T2024</c:v>
                </c:pt>
                <c:pt idx="2">
                  <c:v>2023
kiểm toán</c:v>
                </c:pt>
                <c:pt idx="3">
                  <c:v>9T2023</c:v>
                </c:pt>
                <c:pt idx="4">
                  <c:v>6T2023</c:v>
                </c:pt>
              </c:strCache>
            </c:strRef>
          </c:cat>
          <c:val>
            <c:numRef>
              <c:f>Sheet1!$C$2:$C$6</c:f>
              <c:numCache>
                <c:formatCode>0.00%</c:formatCode>
                <c:ptCount val="5"/>
                <c:pt idx="0">
                  <c:v>0.28402284440729908</c:v>
                </c:pt>
                <c:pt idx="1">
                  <c:v>0.27742293807275759</c:v>
                </c:pt>
                <c:pt idx="2">
                  <c:v>0.29293149887166048</c:v>
                </c:pt>
                <c:pt idx="3">
                  <c:v>0.32007930388809341</c:v>
                </c:pt>
                <c:pt idx="4">
                  <c:v>0.27903600464576073</c:v>
                </c:pt>
              </c:numCache>
            </c:numRef>
          </c:val>
          <c:extLst>
            <c:ext xmlns:c16="http://schemas.microsoft.com/office/drawing/2014/chart" uri="{C3380CC4-5D6E-409C-BE32-E72D297353CC}">
              <c16:uniqueId val="{00000001-6A2A-4E0A-AE90-52E9734134F2}"/>
            </c:ext>
          </c:extLst>
        </c:ser>
        <c:ser>
          <c:idx val="2"/>
          <c:order val="2"/>
          <c:tx>
            <c:strRef>
              <c:f>Sheet1!$D$1</c:f>
              <c:strCache>
                <c:ptCount val="1"/>
                <c:pt idx="0">
                  <c:v>Thu từ kinh doanh và dịch vụ BH</c:v>
                </c:pt>
              </c:strCache>
            </c:strRef>
          </c:tx>
          <c:spPr>
            <a:solidFill>
              <a:srgbClr val="FB6D48"/>
            </a:solidFill>
            <a:ln>
              <a:noFill/>
            </a:ln>
            <a:effectLst/>
          </c:spPr>
          <c:invertIfNegative val="0"/>
          <c:dLbls>
            <c:numFmt formatCode="0.0%" sourceLinked="0"/>
            <c:spPr>
              <a:noFill/>
              <a:ln>
                <a:noFill/>
              </a:ln>
              <a:effectLst/>
            </c:spPr>
            <c:txPr>
              <a:bodyPr rot="0" vert="horz"/>
              <a:lstStyle/>
              <a:p>
                <a:pPr>
                  <a:defRPr sz="9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6T2024</c:v>
                </c:pt>
                <c:pt idx="1">
                  <c:v>3T2024</c:v>
                </c:pt>
                <c:pt idx="2">
                  <c:v>2023
kiểm toán</c:v>
                </c:pt>
                <c:pt idx="3">
                  <c:v>9T2023</c:v>
                </c:pt>
                <c:pt idx="4">
                  <c:v>6T2023</c:v>
                </c:pt>
              </c:strCache>
            </c:strRef>
          </c:cat>
          <c:val>
            <c:numRef>
              <c:f>Sheet1!$D$2:$D$6</c:f>
              <c:numCache>
                <c:formatCode>0.00%</c:formatCode>
                <c:ptCount val="5"/>
                <c:pt idx="0">
                  <c:v>0.23331940381668756</c:v>
                </c:pt>
                <c:pt idx="1">
                  <c:v>0.22577061927242434</c:v>
                </c:pt>
                <c:pt idx="2">
                  <c:v>0.20631884690980565</c:v>
                </c:pt>
                <c:pt idx="3">
                  <c:v>0.21940742372507985</c:v>
                </c:pt>
                <c:pt idx="4">
                  <c:v>0.20150987224157957</c:v>
                </c:pt>
              </c:numCache>
            </c:numRef>
          </c:val>
          <c:extLst>
            <c:ext xmlns:c16="http://schemas.microsoft.com/office/drawing/2014/chart" uri="{C3380CC4-5D6E-409C-BE32-E72D297353CC}">
              <c16:uniqueId val="{00000002-6A2A-4E0A-AE90-52E9734134F2}"/>
            </c:ext>
          </c:extLst>
        </c:ser>
        <c:ser>
          <c:idx val="3"/>
          <c:order val="3"/>
          <c:tx>
            <c:strRef>
              <c:f>Sheet1!$E$1</c:f>
              <c:strCache>
                <c:ptCount val="1"/>
                <c:pt idx="0">
                  <c:v>Thu khác (*)</c:v>
                </c:pt>
              </c:strCache>
            </c:strRef>
          </c:tx>
          <c:spPr>
            <a:solidFill>
              <a:srgbClr val="FFAF45"/>
            </a:solidFill>
            <a:ln>
              <a:noFill/>
            </a:ln>
            <a:effectLst/>
          </c:spPr>
          <c:invertIfNegative val="0"/>
          <c:dLbls>
            <c:numFmt formatCode="0.0%" sourceLinked="0"/>
            <c:spPr>
              <a:noFill/>
              <a:ln>
                <a:noFill/>
              </a:ln>
              <a:effectLst/>
            </c:spPr>
            <c:txPr>
              <a:bodyPr rot="0" vert="horz"/>
              <a:lstStyle/>
              <a:p>
                <a:pPr>
                  <a:defRPr sz="9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6T2024</c:v>
                </c:pt>
                <c:pt idx="1">
                  <c:v>3T2024</c:v>
                </c:pt>
                <c:pt idx="2">
                  <c:v>2023
kiểm toán</c:v>
                </c:pt>
                <c:pt idx="3">
                  <c:v>9T2023</c:v>
                </c:pt>
                <c:pt idx="4">
                  <c:v>6T2023</c:v>
                </c:pt>
              </c:strCache>
            </c:strRef>
          </c:cat>
          <c:val>
            <c:numRef>
              <c:f>Sheet1!$E$2:$E$6</c:f>
              <c:numCache>
                <c:formatCode>0.00%</c:formatCode>
                <c:ptCount val="5"/>
                <c:pt idx="0">
                  <c:v>0.35603844546594232</c:v>
                </c:pt>
                <c:pt idx="1">
                  <c:v>0.35517911691196891</c:v>
                </c:pt>
                <c:pt idx="2">
                  <c:v>0.40232932954793621</c:v>
                </c:pt>
                <c:pt idx="3">
                  <c:v>0.3521312919925102</c:v>
                </c:pt>
                <c:pt idx="4">
                  <c:v>0.42581300813008133</c:v>
                </c:pt>
              </c:numCache>
            </c:numRef>
          </c:val>
          <c:extLst>
            <c:ext xmlns:c16="http://schemas.microsoft.com/office/drawing/2014/chart" uri="{C3380CC4-5D6E-409C-BE32-E72D297353CC}">
              <c16:uniqueId val="{00000003-6A2A-4E0A-AE90-52E9734134F2}"/>
            </c:ext>
          </c:extLst>
        </c:ser>
        <c:dLbls>
          <c:showLegendKey val="0"/>
          <c:showVal val="0"/>
          <c:showCatName val="0"/>
          <c:showSerName val="0"/>
          <c:showPercent val="0"/>
          <c:showBubbleSize val="0"/>
        </c:dLbls>
        <c:gapWidth val="50"/>
        <c:overlap val="100"/>
        <c:axId val="326611896"/>
        <c:axId val="326615816"/>
      </c:barChart>
      <c:catAx>
        <c:axId val="326611896"/>
        <c:scaling>
          <c:orientation val="minMax"/>
        </c:scaling>
        <c:delete val="0"/>
        <c:axPos val="l"/>
        <c:numFmt formatCode="General" sourceLinked="1"/>
        <c:majorTickMark val="out"/>
        <c:minorTickMark val="none"/>
        <c:tickLblPos val="nextTo"/>
        <c:spPr>
          <a:noFill/>
          <a:ln w="9525" cap="flat" cmpd="sng" algn="ctr">
            <a:solidFill>
              <a:schemeClr val="bg1">
                <a:lumMod val="50000"/>
              </a:schemeClr>
            </a:solidFill>
            <a:round/>
          </a:ln>
          <a:effectLst/>
        </c:spPr>
        <c:txPr>
          <a:bodyPr rot="-60000000" vert="horz"/>
          <a:lstStyle/>
          <a:p>
            <a:pPr>
              <a:defRPr sz="900">
                <a:solidFill>
                  <a:schemeClr val="tx1">
                    <a:lumMod val="75000"/>
                    <a:lumOff val="25000"/>
                  </a:schemeClr>
                </a:solidFill>
              </a:defRPr>
            </a:pPr>
            <a:endParaRPr lang="en-US"/>
          </a:p>
        </c:txPr>
        <c:crossAx val="326615816"/>
        <c:crosses val="autoZero"/>
        <c:auto val="1"/>
        <c:lblAlgn val="ctr"/>
        <c:lblOffset val="100"/>
        <c:noMultiLvlLbl val="0"/>
      </c:catAx>
      <c:valAx>
        <c:axId val="326615816"/>
        <c:scaling>
          <c:orientation val="minMax"/>
          <c:max val="1"/>
        </c:scaling>
        <c:delete val="1"/>
        <c:axPos val="b"/>
        <c:numFmt formatCode="0%" sourceLinked="0"/>
        <c:majorTickMark val="out"/>
        <c:minorTickMark val="none"/>
        <c:tickLblPos val="nextTo"/>
        <c:crossAx val="326611896"/>
        <c:crosses val="autoZero"/>
        <c:crossBetween val="between"/>
      </c:valAx>
      <c:spPr>
        <a:noFill/>
        <a:ln>
          <a:noFill/>
        </a:ln>
        <a:effectLst/>
      </c:spPr>
    </c:plotArea>
    <c:plotVisOnly val="1"/>
    <c:dispBlanksAs val="gap"/>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07637770455171E-2"/>
          <c:y val="4.2423926346478014E-2"/>
          <c:w val="0.93556887957272949"/>
          <c:h val="0.78974791997697036"/>
        </c:manualLayout>
      </c:layout>
      <c:lineChart>
        <c:grouping val="standard"/>
        <c:varyColors val="0"/>
        <c:ser>
          <c:idx val="0"/>
          <c:order val="0"/>
          <c:tx>
            <c:strRef>
              <c:f>Sheet1!$B$1</c:f>
              <c:strCache>
                <c:ptCount val="1"/>
                <c:pt idx="0">
                  <c:v>Tỷ lệ CIR</c:v>
                </c:pt>
              </c:strCache>
            </c:strRef>
          </c:tx>
          <c:spPr>
            <a:ln w="38100" cap="rnd">
              <a:solidFill>
                <a:srgbClr val="6FD2F5"/>
              </a:solidFill>
              <a:round/>
            </a:ln>
            <a:effectLst/>
          </c:spPr>
          <c:marker>
            <c:symbol val="circle"/>
            <c:size val="7"/>
            <c:spPr>
              <a:solidFill>
                <a:schemeClr val="bg1"/>
              </a:solidFill>
              <a:ln w="28575">
                <a:solidFill>
                  <a:srgbClr val="6FD2F5"/>
                </a:solidFill>
              </a:ln>
              <a:effectLst/>
            </c:spPr>
          </c:marker>
          <c:dLbls>
            <c:dLbl>
              <c:idx val="0"/>
              <c:layout>
                <c:manualLayout>
                  <c:x val="-5.7980433989981463E-2"/>
                  <c:y val="-7.3845320878871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4A-4479-864A-AE71FD2772AD}"/>
                </c:ext>
              </c:extLst>
            </c:dLbl>
            <c:dLbl>
              <c:idx val="1"/>
              <c:layout>
                <c:manualLayout>
                  <c:x val="-6.0615908262253444E-2"/>
                  <c:y val="-7.7597236723416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4A-4479-864A-AE71FD2772AD}"/>
                </c:ext>
              </c:extLst>
            </c:dLbl>
            <c:dLbl>
              <c:idx val="2"/>
              <c:layout>
                <c:manualLayout>
                  <c:x val="-6.588685680679722E-2"/>
                  <c:y val="-7.24608149192660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4A-4479-864A-AE71FD2772AD}"/>
                </c:ext>
              </c:extLst>
            </c:dLbl>
            <c:dLbl>
              <c:idx val="3"/>
              <c:layout>
                <c:manualLayout>
                  <c:x val="-4.4278898954622843E-2"/>
                  <c:y val="-7.6366057993106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518-4B4B-9D04-526807BCDA32}"/>
                </c:ext>
              </c:extLst>
            </c:dLbl>
            <c:dLbl>
              <c:idx val="4"/>
              <c:delete val="1"/>
              <c:extLst>
                <c:ext xmlns:c15="http://schemas.microsoft.com/office/drawing/2012/chart" uri="{CE6537A1-D6FC-4f65-9D91-7224C49458BB}"/>
                <c:ext xmlns:c16="http://schemas.microsoft.com/office/drawing/2014/chart" uri="{C3380CC4-5D6E-409C-BE32-E72D297353CC}">
                  <c16:uniqueId val="{00000004-064A-4479-864A-AE71FD2772A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SVN-Gilroy Medium" panose="00000600000000000000" pitchFamily="50"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5"/>
                <c:pt idx="0">
                  <c:v>6M2023</c:v>
                </c:pt>
                <c:pt idx="1">
                  <c:v>9M2023</c:v>
                </c:pt>
                <c:pt idx="2">
                  <c:v>2023
audited</c:v>
                </c:pt>
                <c:pt idx="3">
                  <c:v>3M2024</c:v>
                </c:pt>
                <c:pt idx="4">
                  <c:v>6M2024</c:v>
                </c:pt>
              </c:strCache>
            </c:strRef>
          </c:cat>
          <c:val>
            <c:numRef>
              <c:f>Sheet1!$B$2:$B$14</c:f>
              <c:numCache>
                <c:formatCode>0.00%</c:formatCode>
                <c:ptCount val="5"/>
                <c:pt idx="0">
                  <c:v>0.2603413770777358</c:v>
                </c:pt>
                <c:pt idx="1">
                  <c:v>0.27095249501040847</c:v>
                </c:pt>
                <c:pt idx="2">
                  <c:v>0.28978073348895755</c:v>
                </c:pt>
                <c:pt idx="3">
                  <c:v>0.25213594100222642</c:v>
                </c:pt>
                <c:pt idx="4">
                  <c:v>0.25455006577441536</c:v>
                </c:pt>
              </c:numCache>
            </c:numRef>
          </c:val>
          <c:smooth val="0"/>
          <c:extLst>
            <c:ext xmlns:c16="http://schemas.microsoft.com/office/drawing/2014/chart" uri="{C3380CC4-5D6E-409C-BE32-E72D297353CC}">
              <c16:uniqueId val="{00000005-064A-4479-864A-AE71FD2772AD}"/>
            </c:ext>
          </c:extLst>
        </c:ser>
        <c:dLbls>
          <c:showLegendKey val="0"/>
          <c:showVal val="0"/>
          <c:showCatName val="0"/>
          <c:showSerName val="0"/>
          <c:showPercent val="0"/>
          <c:showBubbleSize val="0"/>
        </c:dLbls>
        <c:marker val="1"/>
        <c:smooth val="0"/>
        <c:axId val="377813304"/>
        <c:axId val="377812128"/>
      </c:lineChart>
      <c:catAx>
        <c:axId val="377813304"/>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SVN-Gilroy Medium" panose="00000600000000000000" pitchFamily="50" charset="0"/>
                <a:ea typeface="+mn-ea"/>
                <a:cs typeface="Arial" panose="020B0604020202020204" pitchFamily="34" charset="0"/>
              </a:defRPr>
            </a:pPr>
            <a:endParaRPr lang="en-US"/>
          </a:p>
        </c:txPr>
        <c:crossAx val="377812128"/>
        <c:crosses val="autoZero"/>
        <c:auto val="1"/>
        <c:lblAlgn val="ctr"/>
        <c:lblOffset val="100"/>
        <c:noMultiLvlLbl val="0"/>
      </c:catAx>
      <c:valAx>
        <c:axId val="377812128"/>
        <c:scaling>
          <c:orientation val="minMax"/>
        </c:scaling>
        <c:delete val="1"/>
        <c:axPos val="l"/>
        <c:numFmt formatCode="0.00%" sourceLinked="1"/>
        <c:majorTickMark val="out"/>
        <c:minorTickMark val="none"/>
        <c:tickLblPos val="nextTo"/>
        <c:crossAx val="377813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7594964195897427"/>
          <c:h val="0.94163490479966572"/>
        </c:manualLayout>
      </c:layout>
      <c:doughnutChart>
        <c:varyColors val="1"/>
        <c:ser>
          <c:idx val="0"/>
          <c:order val="0"/>
          <c:tx>
            <c:strRef>
              <c:f>Sheet1!$B$1</c:f>
              <c:strCache>
                <c:ptCount val="1"/>
                <c:pt idx="0">
                  <c:v>%</c:v>
                </c:pt>
              </c:strCache>
            </c:strRef>
          </c:tx>
          <c:spPr>
            <a:effectLst/>
          </c:spPr>
          <c:dPt>
            <c:idx val="0"/>
            <c:bubble3D val="0"/>
            <c:spPr>
              <a:solidFill>
                <a:srgbClr val="0078B2"/>
              </a:solidFill>
              <a:effectLst/>
            </c:spPr>
            <c:extLst>
              <c:ext xmlns:c16="http://schemas.microsoft.com/office/drawing/2014/chart" uri="{C3380CC4-5D6E-409C-BE32-E72D297353CC}">
                <c16:uniqueId val="{00000001-C6E8-4E97-AC39-C105AF8296B0}"/>
              </c:ext>
            </c:extLst>
          </c:dPt>
          <c:dPt>
            <c:idx val="1"/>
            <c:bubble3D val="0"/>
            <c:spPr>
              <a:noFill/>
              <a:effectLst/>
            </c:spPr>
            <c:extLst>
              <c:ext xmlns:c16="http://schemas.microsoft.com/office/drawing/2014/chart" uri="{C3380CC4-5D6E-409C-BE32-E72D297353CC}">
                <c16:uniqueId val="{00000003-C6E8-4E97-AC39-C105AF8296B0}"/>
              </c:ext>
            </c:extLst>
          </c:dPt>
          <c:cat>
            <c:strRef>
              <c:f>Sheet1!$A$2:$A$3</c:f>
              <c:strCache>
                <c:ptCount val="2"/>
                <c:pt idx="0">
                  <c:v>Thẻ</c:v>
                </c:pt>
                <c:pt idx="1">
                  <c:v>blank</c:v>
                </c:pt>
              </c:strCache>
            </c:strRef>
          </c:cat>
          <c:val>
            <c:numRef>
              <c:f>Sheet1!$B$2:$B$3</c:f>
              <c:numCache>
                <c:formatCode>0%</c:formatCode>
                <c:ptCount val="2"/>
                <c:pt idx="0" formatCode="0.0%">
                  <c:v>0.84</c:v>
                </c:pt>
                <c:pt idx="1">
                  <c:v>0.16</c:v>
                </c:pt>
              </c:numCache>
            </c:numRef>
          </c:val>
          <c:extLst>
            <c:ext xmlns:c16="http://schemas.microsoft.com/office/drawing/2014/chart" uri="{C3380CC4-5D6E-409C-BE32-E72D297353CC}">
              <c16:uniqueId val="{00000004-C6E8-4E97-AC39-C105AF8296B0}"/>
            </c:ext>
          </c:extLst>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txPr>
    <a:bodyPr/>
    <a:lstStyle/>
    <a:p>
      <a:pPr>
        <a:defRPr sz="1800"/>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7594964195897427"/>
          <c:h val="0.94163490479966572"/>
        </c:manualLayout>
      </c:layout>
      <c:doughnutChart>
        <c:varyColors val="1"/>
        <c:ser>
          <c:idx val="0"/>
          <c:order val="0"/>
          <c:tx>
            <c:strRef>
              <c:f>Sheet1!$B$1</c:f>
              <c:strCache>
                <c:ptCount val="1"/>
                <c:pt idx="0">
                  <c:v>%</c:v>
                </c:pt>
              </c:strCache>
            </c:strRef>
          </c:tx>
          <c:spPr>
            <a:effectLst/>
          </c:spPr>
          <c:dPt>
            <c:idx val="0"/>
            <c:bubble3D val="0"/>
            <c:spPr>
              <a:solidFill>
                <a:srgbClr val="0078B2"/>
              </a:solidFill>
              <a:effectLst/>
            </c:spPr>
            <c:extLst>
              <c:ext xmlns:c16="http://schemas.microsoft.com/office/drawing/2014/chart" uri="{C3380CC4-5D6E-409C-BE32-E72D297353CC}">
                <c16:uniqueId val="{00000001-5ED6-4D7E-8D83-10075757B11D}"/>
              </c:ext>
            </c:extLst>
          </c:dPt>
          <c:dPt>
            <c:idx val="1"/>
            <c:bubble3D val="0"/>
            <c:spPr>
              <a:noFill/>
              <a:effectLst/>
            </c:spPr>
            <c:extLst>
              <c:ext xmlns:c16="http://schemas.microsoft.com/office/drawing/2014/chart" uri="{C3380CC4-5D6E-409C-BE32-E72D297353CC}">
                <c16:uniqueId val="{00000003-5ED6-4D7E-8D83-10075757B11D}"/>
              </c:ext>
            </c:extLst>
          </c:dPt>
          <c:cat>
            <c:strRef>
              <c:f>Sheet1!$A$2:$A$3</c:f>
              <c:strCache>
                <c:ptCount val="2"/>
                <c:pt idx="0">
                  <c:v>Thẻ</c:v>
                </c:pt>
                <c:pt idx="1">
                  <c:v>blank</c:v>
                </c:pt>
              </c:strCache>
            </c:strRef>
          </c:cat>
          <c:val>
            <c:numRef>
              <c:f>Sheet1!$B$2:$B$3</c:f>
              <c:numCache>
                <c:formatCode>0%</c:formatCode>
                <c:ptCount val="2"/>
                <c:pt idx="0" formatCode="0.0%">
                  <c:v>0.16</c:v>
                </c:pt>
                <c:pt idx="1">
                  <c:v>0.84</c:v>
                </c:pt>
              </c:numCache>
            </c:numRef>
          </c:val>
          <c:extLst>
            <c:ext xmlns:c16="http://schemas.microsoft.com/office/drawing/2014/chart" uri="{C3380CC4-5D6E-409C-BE32-E72D297353CC}">
              <c16:uniqueId val="{00000004-5ED6-4D7E-8D83-10075757B11D}"/>
            </c:ext>
          </c:extLst>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txPr>
    <a:bodyPr/>
    <a:lstStyle/>
    <a:p>
      <a:pPr>
        <a:defRPr sz="1800"/>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7594964195897427"/>
          <c:h val="0.94163490479966572"/>
        </c:manualLayout>
      </c:layout>
      <c:doughnutChart>
        <c:varyColors val="1"/>
        <c:ser>
          <c:idx val="0"/>
          <c:order val="0"/>
          <c:tx>
            <c:strRef>
              <c:f>Sheet1!$B$1</c:f>
              <c:strCache>
                <c:ptCount val="1"/>
                <c:pt idx="0">
                  <c:v>%</c:v>
                </c:pt>
              </c:strCache>
            </c:strRef>
          </c:tx>
          <c:spPr>
            <a:effectLst/>
          </c:spPr>
          <c:dPt>
            <c:idx val="0"/>
            <c:bubble3D val="0"/>
            <c:spPr>
              <a:solidFill>
                <a:srgbClr val="009DD6"/>
              </a:solidFill>
              <a:effectLst/>
            </c:spPr>
            <c:extLst>
              <c:ext xmlns:c16="http://schemas.microsoft.com/office/drawing/2014/chart" uri="{C3380CC4-5D6E-409C-BE32-E72D297353CC}">
                <c16:uniqueId val="{00000001-BE54-4231-90E7-F7EB9657978E}"/>
              </c:ext>
            </c:extLst>
          </c:dPt>
          <c:dPt>
            <c:idx val="1"/>
            <c:bubble3D val="0"/>
            <c:spPr>
              <a:noFill/>
              <a:effectLst/>
            </c:spPr>
            <c:extLst>
              <c:ext xmlns:c16="http://schemas.microsoft.com/office/drawing/2014/chart" uri="{C3380CC4-5D6E-409C-BE32-E72D297353CC}">
                <c16:uniqueId val="{00000003-BE54-4231-90E7-F7EB9657978E}"/>
              </c:ext>
            </c:extLst>
          </c:dPt>
          <c:cat>
            <c:strRef>
              <c:f>Sheet1!$A$2:$A$3</c:f>
              <c:strCache>
                <c:ptCount val="2"/>
                <c:pt idx="0">
                  <c:v>Thẻ</c:v>
                </c:pt>
                <c:pt idx="1">
                  <c:v>blank</c:v>
                </c:pt>
              </c:strCache>
            </c:strRef>
          </c:cat>
          <c:val>
            <c:numRef>
              <c:f>Sheet1!$B$2:$B$3</c:f>
              <c:numCache>
                <c:formatCode>0%</c:formatCode>
                <c:ptCount val="2"/>
                <c:pt idx="0" formatCode="0.0%">
                  <c:v>0.38</c:v>
                </c:pt>
                <c:pt idx="1">
                  <c:v>0.62</c:v>
                </c:pt>
              </c:numCache>
            </c:numRef>
          </c:val>
          <c:extLst>
            <c:ext xmlns:c16="http://schemas.microsoft.com/office/drawing/2014/chart" uri="{C3380CC4-5D6E-409C-BE32-E72D297353CC}">
              <c16:uniqueId val="{00000004-BE54-4231-90E7-F7EB9657978E}"/>
            </c:ext>
          </c:extLst>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txPr>
    <a:bodyPr/>
    <a:lstStyle/>
    <a:p>
      <a:pPr>
        <a:defRPr sz="1800"/>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7594964195897427"/>
          <c:h val="0.94163490479966572"/>
        </c:manualLayout>
      </c:layout>
      <c:doughnutChart>
        <c:varyColors val="1"/>
        <c:ser>
          <c:idx val="0"/>
          <c:order val="0"/>
          <c:tx>
            <c:strRef>
              <c:f>Sheet1!$B$1</c:f>
              <c:strCache>
                <c:ptCount val="1"/>
                <c:pt idx="0">
                  <c:v>%</c:v>
                </c:pt>
              </c:strCache>
            </c:strRef>
          </c:tx>
          <c:spPr>
            <a:effectLst/>
          </c:spPr>
          <c:dPt>
            <c:idx val="0"/>
            <c:bubble3D val="0"/>
            <c:spPr>
              <a:solidFill>
                <a:srgbClr val="009DD6"/>
              </a:solidFill>
              <a:effectLst/>
            </c:spPr>
            <c:extLst>
              <c:ext xmlns:c16="http://schemas.microsoft.com/office/drawing/2014/chart" uri="{C3380CC4-5D6E-409C-BE32-E72D297353CC}">
                <c16:uniqueId val="{00000001-5B47-4CC3-8A46-4B5F0014FC23}"/>
              </c:ext>
            </c:extLst>
          </c:dPt>
          <c:dPt>
            <c:idx val="1"/>
            <c:bubble3D val="0"/>
            <c:spPr>
              <a:noFill/>
              <a:effectLst/>
            </c:spPr>
            <c:extLst>
              <c:ext xmlns:c16="http://schemas.microsoft.com/office/drawing/2014/chart" uri="{C3380CC4-5D6E-409C-BE32-E72D297353CC}">
                <c16:uniqueId val="{00000003-5B47-4CC3-8A46-4B5F0014FC23}"/>
              </c:ext>
            </c:extLst>
          </c:dPt>
          <c:cat>
            <c:strRef>
              <c:f>Sheet1!$A$2:$A$3</c:f>
              <c:strCache>
                <c:ptCount val="2"/>
                <c:pt idx="0">
                  <c:v>Thẻ</c:v>
                </c:pt>
                <c:pt idx="1">
                  <c:v>blank</c:v>
                </c:pt>
              </c:strCache>
            </c:strRef>
          </c:cat>
          <c:val>
            <c:numRef>
              <c:f>Sheet1!$B$2:$B$3</c:f>
              <c:numCache>
                <c:formatCode>0%</c:formatCode>
                <c:ptCount val="2"/>
                <c:pt idx="0" formatCode="0.0%">
                  <c:v>0.62</c:v>
                </c:pt>
                <c:pt idx="1">
                  <c:v>0.38</c:v>
                </c:pt>
              </c:numCache>
            </c:numRef>
          </c:val>
          <c:extLst>
            <c:ext xmlns:c16="http://schemas.microsoft.com/office/drawing/2014/chart" uri="{C3380CC4-5D6E-409C-BE32-E72D297353CC}">
              <c16:uniqueId val="{00000004-5B47-4CC3-8A46-4B5F0014FC23}"/>
            </c:ext>
          </c:extLst>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txPr>
    <a:bodyPr/>
    <a:lstStyle/>
    <a:p>
      <a:pPr>
        <a:defRPr sz="1800"/>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7594964195897427"/>
          <c:h val="0.94163490479966572"/>
        </c:manualLayout>
      </c:layout>
      <c:doughnutChart>
        <c:varyColors val="1"/>
        <c:ser>
          <c:idx val="0"/>
          <c:order val="0"/>
          <c:tx>
            <c:strRef>
              <c:f>Sheet1!$B$1</c:f>
              <c:strCache>
                <c:ptCount val="1"/>
                <c:pt idx="0">
                  <c:v>%</c:v>
                </c:pt>
              </c:strCache>
            </c:strRef>
          </c:tx>
          <c:spPr>
            <a:effectLst/>
          </c:spPr>
          <c:dPt>
            <c:idx val="0"/>
            <c:bubble3D val="0"/>
            <c:spPr>
              <a:solidFill>
                <a:srgbClr val="21BBEF"/>
              </a:solidFill>
              <a:effectLst/>
            </c:spPr>
            <c:extLst>
              <c:ext xmlns:c16="http://schemas.microsoft.com/office/drawing/2014/chart" uri="{C3380CC4-5D6E-409C-BE32-E72D297353CC}">
                <c16:uniqueId val="{00000001-E896-4D2F-BF29-EB997B0C3743}"/>
              </c:ext>
            </c:extLst>
          </c:dPt>
          <c:dPt>
            <c:idx val="1"/>
            <c:bubble3D val="0"/>
            <c:spPr>
              <a:noFill/>
              <a:effectLst/>
            </c:spPr>
            <c:extLst>
              <c:ext xmlns:c16="http://schemas.microsoft.com/office/drawing/2014/chart" uri="{C3380CC4-5D6E-409C-BE32-E72D297353CC}">
                <c16:uniqueId val="{00000003-E896-4D2F-BF29-EB997B0C3743}"/>
              </c:ext>
            </c:extLst>
          </c:dPt>
          <c:cat>
            <c:strRef>
              <c:f>Sheet1!$A$2:$A$3</c:f>
              <c:strCache>
                <c:ptCount val="2"/>
                <c:pt idx="0">
                  <c:v>Thẻ</c:v>
                </c:pt>
                <c:pt idx="1">
                  <c:v>blank</c:v>
                </c:pt>
              </c:strCache>
            </c:strRef>
          </c:cat>
          <c:val>
            <c:numRef>
              <c:f>Sheet1!$B$2:$B$3</c:f>
              <c:numCache>
                <c:formatCode>0%</c:formatCode>
                <c:ptCount val="2"/>
                <c:pt idx="0" formatCode="0.0%">
                  <c:v>0.04</c:v>
                </c:pt>
                <c:pt idx="1">
                  <c:v>0.96</c:v>
                </c:pt>
              </c:numCache>
            </c:numRef>
          </c:val>
          <c:extLst>
            <c:ext xmlns:c16="http://schemas.microsoft.com/office/drawing/2014/chart" uri="{C3380CC4-5D6E-409C-BE32-E72D297353CC}">
              <c16:uniqueId val="{00000004-E896-4D2F-BF29-EB997B0C3743}"/>
            </c:ext>
          </c:extLst>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txPr>
    <a:bodyPr/>
    <a:lstStyle/>
    <a:p>
      <a:pPr>
        <a:defRPr sz="1800"/>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7594964195897427"/>
          <c:h val="0.94163490479966572"/>
        </c:manualLayout>
      </c:layout>
      <c:doughnutChart>
        <c:varyColors val="1"/>
        <c:ser>
          <c:idx val="0"/>
          <c:order val="0"/>
          <c:tx>
            <c:strRef>
              <c:f>Sheet1!$B$1</c:f>
              <c:strCache>
                <c:ptCount val="1"/>
                <c:pt idx="0">
                  <c:v>%</c:v>
                </c:pt>
              </c:strCache>
            </c:strRef>
          </c:tx>
          <c:spPr>
            <a:effectLst/>
          </c:spPr>
          <c:dPt>
            <c:idx val="0"/>
            <c:bubble3D val="0"/>
            <c:spPr>
              <a:solidFill>
                <a:srgbClr val="21BBEF"/>
              </a:solidFill>
              <a:effectLst/>
            </c:spPr>
            <c:extLst>
              <c:ext xmlns:c16="http://schemas.microsoft.com/office/drawing/2014/chart" uri="{C3380CC4-5D6E-409C-BE32-E72D297353CC}">
                <c16:uniqueId val="{00000001-3BBF-4F80-A3D5-0CCB67987EE6}"/>
              </c:ext>
            </c:extLst>
          </c:dPt>
          <c:dPt>
            <c:idx val="1"/>
            <c:bubble3D val="0"/>
            <c:spPr>
              <a:noFill/>
              <a:effectLst/>
            </c:spPr>
            <c:extLst>
              <c:ext xmlns:c16="http://schemas.microsoft.com/office/drawing/2014/chart" uri="{C3380CC4-5D6E-409C-BE32-E72D297353CC}">
                <c16:uniqueId val="{00000003-3BBF-4F80-A3D5-0CCB67987EE6}"/>
              </c:ext>
            </c:extLst>
          </c:dPt>
          <c:cat>
            <c:strRef>
              <c:f>Sheet1!$A$2:$A$3</c:f>
              <c:strCache>
                <c:ptCount val="2"/>
                <c:pt idx="0">
                  <c:v>Thẻ</c:v>
                </c:pt>
                <c:pt idx="1">
                  <c:v>blank</c:v>
                </c:pt>
              </c:strCache>
            </c:strRef>
          </c:cat>
          <c:val>
            <c:numRef>
              <c:f>Sheet1!$B$2:$B$3</c:f>
              <c:numCache>
                <c:formatCode>0%</c:formatCode>
                <c:ptCount val="2"/>
                <c:pt idx="0" formatCode="0.0%">
                  <c:v>0.96</c:v>
                </c:pt>
                <c:pt idx="1">
                  <c:v>4.0000000000000036E-2</c:v>
                </c:pt>
              </c:numCache>
            </c:numRef>
          </c:val>
          <c:extLst>
            <c:ext xmlns:c16="http://schemas.microsoft.com/office/drawing/2014/chart" uri="{C3380CC4-5D6E-409C-BE32-E72D297353CC}">
              <c16:uniqueId val="{00000004-3BBF-4F80-A3D5-0CCB67987EE6}"/>
            </c:ext>
          </c:extLst>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txPr>
    <a:bodyPr/>
    <a:lstStyle/>
    <a:p>
      <a:pPr>
        <a:defRPr sz="1800"/>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7594964195897427"/>
          <c:h val="0.94163490479966572"/>
        </c:manualLayout>
      </c:layout>
      <c:doughnutChart>
        <c:varyColors val="1"/>
        <c:ser>
          <c:idx val="0"/>
          <c:order val="0"/>
          <c:tx>
            <c:strRef>
              <c:f>Sheet1!$B$1</c:f>
              <c:strCache>
                <c:ptCount val="1"/>
                <c:pt idx="0">
                  <c:v>%</c:v>
                </c:pt>
              </c:strCache>
            </c:strRef>
          </c:tx>
          <c:spPr>
            <a:effectLst/>
          </c:spPr>
          <c:dPt>
            <c:idx val="0"/>
            <c:bubble3D val="0"/>
            <c:spPr>
              <a:solidFill>
                <a:srgbClr val="7AD2FA"/>
              </a:solidFill>
              <a:effectLst/>
            </c:spPr>
            <c:extLst>
              <c:ext xmlns:c16="http://schemas.microsoft.com/office/drawing/2014/chart" uri="{C3380CC4-5D6E-409C-BE32-E72D297353CC}">
                <c16:uniqueId val="{00000001-CF1D-43D7-8377-FC12D49BB606}"/>
              </c:ext>
            </c:extLst>
          </c:dPt>
          <c:dPt>
            <c:idx val="1"/>
            <c:bubble3D val="0"/>
            <c:spPr>
              <a:noFill/>
              <a:effectLst/>
            </c:spPr>
            <c:extLst>
              <c:ext xmlns:c16="http://schemas.microsoft.com/office/drawing/2014/chart" uri="{C3380CC4-5D6E-409C-BE32-E72D297353CC}">
                <c16:uniqueId val="{00000003-CF1D-43D7-8377-FC12D49BB606}"/>
              </c:ext>
            </c:extLst>
          </c:dPt>
          <c:cat>
            <c:strRef>
              <c:f>Sheet1!$A$2:$A$3</c:f>
              <c:strCache>
                <c:ptCount val="2"/>
                <c:pt idx="0">
                  <c:v>Thẻ</c:v>
                </c:pt>
                <c:pt idx="1">
                  <c:v>blank</c:v>
                </c:pt>
              </c:strCache>
            </c:strRef>
          </c:cat>
          <c:val>
            <c:numRef>
              <c:f>Sheet1!$B$2:$B$3</c:f>
              <c:numCache>
                <c:formatCode>0%</c:formatCode>
                <c:ptCount val="2"/>
                <c:pt idx="0" formatCode="0.0%">
                  <c:v>0.81</c:v>
                </c:pt>
                <c:pt idx="1">
                  <c:v>0.18999999999999995</c:v>
                </c:pt>
              </c:numCache>
            </c:numRef>
          </c:val>
          <c:extLst>
            <c:ext xmlns:c16="http://schemas.microsoft.com/office/drawing/2014/chart" uri="{C3380CC4-5D6E-409C-BE32-E72D297353CC}">
              <c16:uniqueId val="{00000004-CF1D-43D7-8377-FC12D49BB606}"/>
            </c:ext>
          </c:extLst>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txPr>
    <a:bodyPr/>
    <a:lstStyle/>
    <a:p>
      <a:pPr>
        <a:defRPr sz="1800"/>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7594964195897427"/>
          <c:h val="0.94163490479966572"/>
        </c:manualLayout>
      </c:layout>
      <c:doughnutChart>
        <c:varyColors val="1"/>
        <c:ser>
          <c:idx val="0"/>
          <c:order val="0"/>
          <c:tx>
            <c:strRef>
              <c:f>Sheet1!$B$1</c:f>
              <c:strCache>
                <c:ptCount val="1"/>
                <c:pt idx="0">
                  <c:v>%</c:v>
                </c:pt>
              </c:strCache>
            </c:strRef>
          </c:tx>
          <c:spPr>
            <a:effectLst/>
          </c:spPr>
          <c:dPt>
            <c:idx val="0"/>
            <c:bubble3D val="0"/>
            <c:spPr>
              <a:solidFill>
                <a:srgbClr val="7AD2FA"/>
              </a:solidFill>
              <a:effectLst/>
            </c:spPr>
            <c:extLst>
              <c:ext xmlns:c16="http://schemas.microsoft.com/office/drawing/2014/chart" uri="{C3380CC4-5D6E-409C-BE32-E72D297353CC}">
                <c16:uniqueId val="{00000001-17FB-4D65-9464-32866439CEA3}"/>
              </c:ext>
            </c:extLst>
          </c:dPt>
          <c:dPt>
            <c:idx val="1"/>
            <c:bubble3D val="0"/>
            <c:spPr>
              <a:noFill/>
              <a:effectLst/>
            </c:spPr>
            <c:extLst>
              <c:ext xmlns:c16="http://schemas.microsoft.com/office/drawing/2014/chart" uri="{C3380CC4-5D6E-409C-BE32-E72D297353CC}">
                <c16:uniqueId val="{00000003-17FB-4D65-9464-32866439CEA3}"/>
              </c:ext>
            </c:extLst>
          </c:dPt>
          <c:cat>
            <c:strRef>
              <c:f>Sheet1!$A$2:$A$3</c:f>
              <c:strCache>
                <c:ptCount val="2"/>
                <c:pt idx="0">
                  <c:v>Thẻ</c:v>
                </c:pt>
                <c:pt idx="1">
                  <c:v>blank</c:v>
                </c:pt>
              </c:strCache>
            </c:strRef>
          </c:cat>
          <c:val>
            <c:numRef>
              <c:f>Sheet1!$B$2:$B$3</c:f>
              <c:numCache>
                <c:formatCode>0%</c:formatCode>
                <c:ptCount val="2"/>
                <c:pt idx="0" formatCode="0.0%">
                  <c:v>0.19</c:v>
                </c:pt>
                <c:pt idx="1">
                  <c:v>0.81</c:v>
                </c:pt>
              </c:numCache>
            </c:numRef>
          </c:val>
          <c:extLst>
            <c:ext xmlns:c16="http://schemas.microsoft.com/office/drawing/2014/chart" uri="{C3380CC4-5D6E-409C-BE32-E72D297353CC}">
              <c16:uniqueId val="{00000004-17FB-4D65-9464-32866439CEA3}"/>
            </c:ext>
          </c:extLst>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solidFill>
                <a:srgbClr val="0566A1"/>
              </a:solidFill>
              <a:ln w="19050">
                <a:noFill/>
              </a:ln>
              <a:effectLst/>
            </c:spPr>
            <c:extLst>
              <c:ext xmlns:c16="http://schemas.microsoft.com/office/drawing/2014/chart" uri="{C3380CC4-5D6E-409C-BE32-E72D297353CC}">
                <c16:uniqueId val="{00000001-8BFE-4227-ADFE-ED935BF54107}"/>
              </c:ext>
            </c:extLst>
          </c:dPt>
          <c:dPt>
            <c:idx val="1"/>
            <c:bubble3D val="0"/>
            <c:spPr>
              <a:solidFill>
                <a:srgbClr val="F2F2F2"/>
              </a:solidFill>
              <a:ln w="19050">
                <a:noFill/>
              </a:ln>
              <a:effectLst/>
            </c:spPr>
            <c:extLst>
              <c:ext xmlns:c16="http://schemas.microsoft.com/office/drawing/2014/chart" uri="{C3380CC4-5D6E-409C-BE32-E72D297353CC}">
                <c16:uniqueId val="{00000003-8BFE-4227-ADFE-ED935BF54107}"/>
              </c:ext>
            </c:extLst>
          </c:dPt>
          <c:cat>
            <c:strRef>
              <c:f>Sheet1!$A$2:$A$3</c:f>
              <c:strCache>
                <c:ptCount val="2"/>
                <c:pt idx="0">
                  <c:v>1분기</c:v>
                </c:pt>
                <c:pt idx="1">
                  <c:v>2분기</c:v>
                </c:pt>
              </c:strCache>
            </c:strRef>
          </c:cat>
          <c:val>
            <c:numRef>
              <c:f>Sheet1!$B$2:$B$3</c:f>
              <c:numCache>
                <c:formatCode>General</c:formatCode>
                <c:ptCount val="2"/>
                <c:pt idx="0">
                  <c:v>10.7</c:v>
                </c:pt>
                <c:pt idx="1">
                  <c:v>89.3</c:v>
                </c:pt>
              </c:numCache>
            </c:numRef>
          </c:val>
          <c:extLst>
            <c:ext xmlns:c16="http://schemas.microsoft.com/office/drawing/2014/chart" uri="{C3380CC4-5D6E-409C-BE32-E72D297353CC}">
              <c16:uniqueId val="{00000004-8BFE-4227-ADFE-ED935BF54107}"/>
            </c:ext>
          </c:extLst>
        </c:ser>
        <c:dLbls>
          <c:showLegendKey val="0"/>
          <c:showVal val="0"/>
          <c:showCatName val="0"/>
          <c:showSerName val="0"/>
          <c:showPercent val="0"/>
          <c:showBubbleSize val="0"/>
          <c:showLeaderLines val="1"/>
        </c:dLbls>
        <c:firstSliceAng val="34"/>
        <c:holeSize val="70"/>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4280981168380868E-2"/>
          <c:y val="0.10950751086154048"/>
          <c:w val="0.96021545002569741"/>
          <c:h val="0.53750249208422129"/>
        </c:manualLayout>
      </c:layout>
      <c:lineChart>
        <c:grouping val="standard"/>
        <c:varyColors val="0"/>
        <c:ser>
          <c:idx val="0"/>
          <c:order val="0"/>
          <c:tx>
            <c:strRef>
              <c:f>Sheet1!$B$1</c:f>
              <c:strCache>
                <c:ptCount val="1"/>
                <c:pt idx="0">
                  <c:v>Lending interest rate</c:v>
                </c:pt>
              </c:strCache>
            </c:strRef>
          </c:tx>
          <c:spPr>
            <a:ln w="25400" cap="rnd">
              <a:solidFill>
                <a:srgbClr val="0070C0"/>
              </a:solidFill>
              <a:round/>
            </a:ln>
            <a:effectLst/>
          </c:spPr>
          <c:marker>
            <c:symbol val="circle"/>
            <c:size val="7"/>
            <c:spPr>
              <a:solidFill>
                <a:schemeClr val="bg1"/>
              </a:solidFill>
              <a:ln w="25400">
                <a:solidFill>
                  <a:srgbClr val="0070C0"/>
                </a:solidFill>
              </a:ln>
              <a:effectLst/>
            </c:spPr>
          </c:marker>
          <c:dLbls>
            <c:dLbl>
              <c:idx val="0"/>
              <c:layout>
                <c:manualLayout>
                  <c:x val="-5.5746157837774382E-2"/>
                  <c:y val="-0.103470945721937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789-48F6-822C-0602FF1B9524}"/>
                </c:ext>
              </c:extLst>
            </c:dLbl>
            <c:dLbl>
              <c:idx val="1"/>
              <c:layout>
                <c:manualLayout>
                  <c:x val="-4.5564134513704169E-2"/>
                  <c:y val="-0.104707519583565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89-48F6-822C-0602FF1B9524}"/>
                </c:ext>
              </c:extLst>
            </c:dLbl>
            <c:dLbl>
              <c:idx val="2"/>
              <c:layout>
                <c:manualLayout>
                  <c:x val="-5.8169903830721091E-2"/>
                  <c:y val="-0.111430249239009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789-48F6-822C-0602FF1B9524}"/>
                </c:ext>
              </c:extLst>
            </c:dLbl>
            <c:dLbl>
              <c:idx val="3"/>
              <c:layout>
                <c:manualLayout>
                  <c:x val="-5.8169903830721091E-2"/>
                  <c:y val="-0.111430249239009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789-48F6-822C-0602FF1B9524}"/>
                </c:ext>
              </c:extLst>
            </c:dLbl>
            <c:dLbl>
              <c:idx val="4"/>
              <c:layout>
                <c:manualLayout>
                  <c:x val="-5.0898665851880874E-2"/>
                  <c:y val="-0.143267463307297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789-48F6-822C-0602FF1B9524}"/>
                </c:ext>
              </c:extLst>
            </c:dLbl>
            <c:numFmt formatCode="0.00%" sourceLinked="0"/>
            <c:spPr>
              <a:noFill/>
              <a:ln>
                <a:noFill/>
              </a:ln>
              <a:effectLst/>
            </c:spPr>
            <c:txPr>
              <a:bodyPr rot="0" vert="horz"/>
              <a:lstStyle/>
              <a:p>
                <a:pPr>
                  <a:defRPr sz="900">
                    <a:solidFill>
                      <a:srgbClr val="005993"/>
                    </a:solidFill>
                    <a:latin typeface="SVN-Gilroy Medium" panose="00000600000000000000"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Sheet1!$A$2:$A$28</c:f>
              <c:strCache>
                <c:ptCount val="5"/>
                <c:pt idx="0">
                  <c:v>6M2023</c:v>
                </c:pt>
                <c:pt idx="1">
                  <c:v>9M2023</c:v>
                </c:pt>
                <c:pt idx="2">
                  <c:v>2023
audited</c:v>
                </c:pt>
                <c:pt idx="3">
                  <c:v>3M2024</c:v>
                </c:pt>
                <c:pt idx="4">
                  <c:v>6M2024</c:v>
                </c:pt>
              </c:strCache>
            </c:strRef>
          </c:cat>
          <c:val>
            <c:numRef>
              <c:f>Sheet1!$B$2:$B$28</c:f>
              <c:numCache>
                <c:formatCode>0.00%</c:formatCode>
                <c:ptCount val="5"/>
                <c:pt idx="0">
                  <c:v>9.0394731335034034E-2</c:v>
                </c:pt>
                <c:pt idx="1">
                  <c:v>8.8462678917426485E-2</c:v>
                </c:pt>
                <c:pt idx="2">
                  <c:v>8.6223120714058479E-2</c:v>
                </c:pt>
                <c:pt idx="3">
                  <c:v>7.2873342087161383E-2</c:v>
                </c:pt>
                <c:pt idx="4">
                  <c:v>7.0700690894775792E-2</c:v>
                </c:pt>
              </c:numCache>
            </c:numRef>
          </c:val>
          <c:smooth val="1"/>
          <c:extLst>
            <c:ext xmlns:c16="http://schemas.microsoft.com/office/drawing/2014/chart" uri="{C3380CC4-5D6E-409C-BE32-E72D297353CC}">
              <c16:uniqueId val="{00000005-3789-48F6-822C-0602FF1B9524}"/>
            </c:ext>
          </c:extLst>
        </c:ser>
        <c:ser>
          <c:idx val="1"/>
          <c:order val="1"/>
          <c:tx>
            <c:strRef>
              <c:f>Sheet1!$C$1</c:f>
              <c:strCache>
                <c:ptCount val="1"/>
                <c:pt idx="0">
                  <c:v>Deposit interest rate</c:v>
                </c:pt>
              </c:strCache>
            </c:strRef>
          </c:tx>
          <c:spPr>
            <a:ln w="25400" cap="rnd">
              <a:solidFill>
                <a:srgbClr val="D30340"/>
              </a:solidFill>
              <a:round/>
            </a:ln>
            <a:effectLst/>
          </c:spPr>
          <c:marker>
            <c:symbol val="circle"/>
            <c:size val="7"/>
            <c:spPr>
              <a:solidFill>
                <a:schemeClr val="bg1"/>
              </a:solidFill>
              <a:ln w="25400">
                <a:solidFill>
                  <a:srgbClr val="D30340"/>
                </a:solidFill>
              </a:ln>
              <a:effectLst/>
            </c:spPr>
          </c:marker>
          <c:dLbls>
            <c:dLbl>
              <c:idx val="0"/>
              <c:layout>
                <c:manualLayout>
                  <c:x val="-5.5746157837774382E-2"/>
                  <c:y val="-0.103470945721937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789-48F6-822C-0602FF1B9524}"/>
                </c:ext>
              </c:extLst>
            </c:dLbl>
            <c:dLbl>
              <c:idx val="1"/>
              <c:layout>
                <c:manualLayout>
                  <c:x val="-4.2059054284848935E-2"/>
                  <c:y val="-8.96042095314853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789-48F6-822C-0602FF1B9524}"/>
                </c:ext>
              </c:extLst>
            </c:dLbl>
            <c:dLbl>
              <c:idx val="2"/>
              <c:layout>
                <c:manualLayout>
                  <c:x val="-5.8169903830721091E-2"/>
                  <c:y val="-0.103470945721937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789-48F6-822C-0602FF1B9524}"/>
                </c:ext>
              </c:extLst>
            </c:dLbl>
            <c:dLbl>
              <c:idx val="3"/>
              <c:layout>
                <c:manualLayout>
                  <c:x val="-5.3322411844827673E-2"/>
                  <c:y val="-8.75523386877928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789-48F6-822C-0602FF1B9524}"/>
                </c:ext>
              </c:extLst>
            </c:dLbl>
            <c:dLbl>
              <c:idx val="4"/>
              <c:layout>
                <c:manualLayout>
                  <c:x val="-5.0898665851880874E-2"/>
                  <c:y val="-9.5511642204864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789-48F6-822C-0602FF1B9524}"/>
                </c:ext>
              </c:extLst>
            </c:dLbl>
            <c:spPr>
              <a:noFill/>
              <a:ln>
                <a:noFill/>
              </a:ln>
              <a:effectLst/>
            </c:spPr>
            <c:txPr>
              <a:bodyPr rot="0" vert="horz"/>
              <a:lstStyle/>
              <a:p>
                <a:pPr>
                  <a:defRPr sz="900">
                    <a:solidFill>
                      <a:srgbClr val="D71249"/>
                    </a:solidFill>
                    <a:latin typeface="SVN-Gilroy Medium" panose="00000600000000000000"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Sheet1!$A$2:$A$28</c:f>
              <c:strCache>
                <c:ptCount val="5"/>
                <c:pt idx="0">
                  <c:v>6M2023</c:v>
                </c:pt>
                <c:pt idx="1">
                  <c:v>9M2023</c:v>
                </c:pt>
                <c:pt idx="2">
                  <c:v>2023
audited</c:v>
                </c:pt>
                <c:pt idx="3">
                  <c:v>3M2024</c:v>
                </c:pt>
                <c:pt idx="4">
                  <c:v>6M2024</c:v>
                </c:pt>
              </c:strCache>
            </c:strRef>
          </c:cat>
          <c:val>
            <c:numRef>
              <c:f>Sheet1!$C$2:$C$28</c:f>
              <c:numCache>
                <c:formatCode>0.00%</c:formatCode>
                <c:ptCount val="5"/>
                <c:pt idx="0">
                  <c:v>5.6688045482487584E-2</c:v>
                </c:pt>
                <c:pt idx="1">
                  <c:v>5.5208509347656844E-2</c:v>
                </c:pt>
                <c:pt idx="2">
                  <c:v>5.2521717632812555E-2</c:v>
                </c:pt>
                <c:pt idx="3">
                  <c:v>3.7688983399200057E-2</c:v>
                </c:pt>
                <c:pt idx="4">
                  <c:v>3.611411674020009E-2</c:v>
                </c:pt>
              </c:numCache>
            </c:numRef>
          </c:val>
          <c:smooth val="0"/>
          <c:extLst>
            <c:ext xmlns:c16="http://schemas.microsoft.com/office/drawing/2014/chart" uri="{C3380CC4-5D6E-409C-BE32-E72D297353CC}">
              <c16:uniqueId val="{0000000B-3789-48F6-822C-0602FF1B9524}"/>
            </c:ext>
          </c:extLst>
        </c:ser>
        <c:dLbls>
          <c:showLegendKey val="0"/>
          <c:showVal val="0"/>
          <c:showCatName val="0"/>
          <c:showSerName val="0"/>
          <c:showPercent val="0"/>
          <c:showBubbleSize val="0"/>
        </c:dLbls>
        <c:marker val="1"/>
        <c:smooth val="0"/>
        <c:axId val="377818008"/>
        <c:axId val="377816048"/>
      </c:lineChart>
      <c:catAx>
        <c:axId val="377818008"/>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vert="horz"/>
          <a:lstStyle/>
          <a:p>
            <a:pPr>
              <a:defRPr sz="900">
                <a:solidFill>
                  <a:schemeClr val="tx1">
                    <a:lumMod val="75000"/>
                    <a:lumOff val="25000"/>
                  </a:schemeClr>
                </a:solidFill>
                <a:latin typeface="SVN-Gilroy Medium" panose="00000600000000000000" pitchFamily="50" charset="0"/>
              </a:defRPr>
            </a:pPr>
            <a:endParaRPr lang="en-US"/>
          </a:p>
        </c:txPr>
        <c:crossAx val="377816048"/>
        <c:crosses val="autoZero"/>
        <c:auto val="1"/>
        <c:lblAlgn val="ctr"/>
        <c:lblOffset val="100"/>
        <c:noMultiLvlLbl val="0"/>
      </c:catAx>
      <c:valAx>
        <c:axId val="377816048"/>
        <c:scaling>
          <c:orientation val="minMax"/>
          <c:min val="2.0000000000000004E-2"/>
        </c:scaling>
        <c:delete val="1"/>
        <c:axPos val="l"/>
        <c:numFmt formatCode="0.0%" sourceLinked="0"/>
        <c:majorTickMark val="out"/>
        <c:minorTickMark val="none"/>
        <c:tickLblPos val="nextTo"/>
        <c:crossAx val="377818008"/>
        <c:crosses val="autoZero"/>
        <c:crossBetween val="between"/>
      </c:valAx>
      <c:spPr>
        <a:noFill/>
        <a:ln>
          <a:noFill/>
        </a:ln>
        <a:effectLst/>
      </c:spPr>
    </c:plotArea>
    <c:legend>
      <c:legendPos val="r"/>
      <c:layout>
        <c:manualLayout>
          <c:xMode val="edge"/>
          <c:yMode val="edge"/>
          <c:x val="8.7588836493141087E-2"/>
          <c:y val="0.90757807168010873"/>
          <c:w val="0.83634587872212374"/>
          <c:h val="8.5433724218698076E-2"/>
        </c:manualLayout>
      </c:layout>
      <c:overlay val="0"/>
      <c:spPr>
        <a:noFill/>
        <a:ln>
          <a:noFill/>
        </a:ln>
        <a:effectLst/>
      </c:spPr>
      <c:txPr>
        <a:bodyPr rot="0" vert="horz"/>
        <a:lstStyle/>
        <a:p>
          <a:pPr>
            <a:defRPr sz="900" i="1">
              <a:solidFill>
                <a:schemeClr val="tx1">
                  <a:lumMod val="75000"/>
                  <a:lumOff val="25000"/>
                </a:schemeClr>
              </a:solidFill>
              <a:latin typeface="SVN-Gilroy Medium" panose="00000600000000000000" pitchFamily="50" charset="0"/>
            </a:defRPr>
          </a:pPr>
          <a:endParaRPr lang="en-US"/>
        </a:p>
      </c:txPr>
    </c:legend>
    <c:plotVisOnly val="1"/>
    <c:dispBlanksAs val="gap"/>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784593089032718E-2"/>
          <c:y val="3.9135185849678691E-2"/>
          <c:w val="0.92748988001086585"/>
          <c:h val="0.66659138381603833"/>
        </c:manualLayout>
      </c:layout>
      <c:lineChart>
        <c:grouping val="standard"/>
        <c:varyColors val="0"/>
        <c:ser>
          <c:idx val="0"/>
          <c:order val="0"/>
          <c:tx>
            <c:strRef>
              <c:f>Sheet1!$B$1</c:f>
              <c:strCache>
                <c:ptCount val="1"/>
                <c:pt idx="0">
                  <c:v>NIM</c:v>
                </c:pt>
              </c:strCache>
            </c:strRef>
          </c:tx>
          <c:spPr>
            <a:ln w="25400" cap="rnd">
              <a:solidFill>
                <a:srgbClr val="D71249"/>
              </a:solidFill>
              <a:round/>
            </a:ln>
            <a:effectLst/>
          </c:spPr>
          <c:marker>
            <c:symbol val="circle"/>
            <c:size val="7"/>
            <c:spPr>
              <a:solidFill>
                <a:schemeClr val="bg1"/>
              </a:solidFill>
              <a:ln w="25400">
                <a:solidFill>
                  <a:srgbClr val="D71249"/>
                </a:solidFill>
              </a:ln>
              <a:effectLst/>
            </c:spPr>
          </c:marker>
          <c:dLbls>
            <c:dLbl>
              <c:idx val="0"/>
              <c:layout>
                <c:manualLayout>
                  <c:x val="-0.10631357432246391"/>
                  <c:y val="-0.104053858091826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9FE-4A7B-92CE-37D0B204C960}"/>
                </c:ext>
              </c:extLst>
            </c:dLbl>
            <c:dLbl>
              <c:idx val="1"/>
              <c:layout>
                <c:manualLayout>
                  <c:x val="-0.10888621818464084"/>
                  <c:y val="-0.1139677456180135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FE-4A7B-92CE-37D0B204C960}"/>
                </c:ext>
              </c:extLst>
            </c:dLbl>
            <c:dLbl>
              <c:idx val="2"/>
              <c:layout>
                <c:manualLayout>
                  <c:x val="-0.11169287937819081"/>
                  <c:y val="-0.101878677366704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9FE-4A7B-92CE-37D0B204C960}"/>
                </c:ext>
              </c:extLst>
            </c:dLbl>
            <c:dLbl>
              <c:idx val="3"/>
              <c:layout>
                <c:manualLayout>
                  <c:x val="-0.111692955198049"/>
                  <c:y val="-0.101878677366704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9FE-4A7B-92CE-37D0B204C960}"/>
                </c:ext>
              </c:extLst>
            </c:dLbl>
            <c:dLbl>
              <c:idx val="4"/>
              <c:layout>
                <c:manualLayout>
                  <c:x val="-6.3269873736380447E-2"/>
                  <c:y val="-0.109715498702605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9FE-4A7B-92CE-37D0B204C960}"/>
                </c:ext>
              </c:extLst>
            </c:dLbl>
            <c:numFmt formatCode="0.00%" sourceLinked="0"/>
            <c:spPr>
              <a:noFill/>
              <a:ln>
                <a:noFill/>
              </a:ln>
              <a:effectLst/>
            </c:spPr>
            <c:txPr>
              <a:bodyPr rot="0" spcFirstLastPara="1" vertOverflow="ellipsis" vert="horz" wrap="square" anchor="ctr" anchorCtr="1"/>
              <a:lstStyle/>
              <a:p>
                <a:pPr>
                  <a:defRPr sz="900" b="0" i="0" u="none" strike="noStrike" kern="1200" baseline="0">
                    <a:solidFill>
                      <a:srgbClr val="005993"/>
                    </a:solidFill>
                    <a:latin typeface="SVN-Gilroy Medium" panose="00000600000000000000" pitchFamily="50"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Sheet1!$A$2:$A$23</c:f>
              <c:strCache>
                <c:ptCount val="5"/>
                <c:pt idx="0">
                  <c:v>6M2023</c:v>
                </c:pt>
                <c:pt idx="1">
                  <c:v>9M2023</c:v>
                </c:pt>
                <c:pt idx="2">
                  <c:v>2023
audited</c:v>
                </c:pt>
                <c:pt idx="3">
                  <c:v>3M2024</c:v>
                </c:pt>
                <c:pt idx="4">
                  <c:v>6M2024</c:v>
                </c:pt>
              </c:strCache>
            </c:strRef>
          </c:cat>
          <c:val>
            <c:numRef>
              <c:f>Sheet1!$B$2:$B$23</c:f>
              <c:numCache>
                <c:formatCode>0.00%</c:formatCode>
                <c:ptCount val="5"/>
                <c:pt idx="0">
                  <c:v>2.9004193067666221E-2</c:v>
                </c:pt>
                <c:pt idx="1">
                  <c:v>2.8828729665163273E-2</c:v>
                </c:pt>
                <c:pt idx="2">
                  <c:v>2.9027056857991066E-2</c:v>
                </c:pt>
                <c:pt idx="3">
                  <c:v>3.0446713513397072E-2</c:v>
                </c:pt>
                <c:pt idx="4">
                  <c:v>3.0062328314402798E-2</c:v>
                </c:pt>
              </c:numCache>
            </c:numRef>
          </c:val>
          <c:smooth val="1"/>
          <c:extLst>
            <c:ext xmlns:c16="http://schemas.microsoft.com/office/drawing/2014/chart" uri="{C3380CC4-5D6E-409C-BE32-E72D297353CC}">
              <c16:uniqueId val="{00000005-89FE-4A7B-92CE-37D0B204C960}"/>
            </c:ext>
          </c:extLst>
        </c:ser>
        <c:dLbls>
          <c:showLegendKey val="0"/>
          <c:showVal val="0"/>
          <c:showCatName val="0"/>
          <c:showSerName val="0"/>
          <c:showPercent val="0"/>
          <c:showBubbleSize val="0"/>
        </c:dLbls>
        <c:marker val="1"/>
        <c:smooth val="0"/>
        <c:axId val="327609704"/>
        <c:axId val="327608136"/>
      </c:lineChart>
      <c:catAx>
        <c:axId val="327609704"/>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SVN-Gilroy Medium" panose="00000600000000000000" pitchFamily="50" charset="0"/>
                <a:ea typeface="+mn-ea"/>
                <a:cs typeface="Arial" panose="020B0604020202020204" pitchFamily="34" charset="0"/>
              </a:defRPr>
            </a:pPr>
            <a:endParaRPr lang="en-US"/>
          </a:p>
        </c:txPr>
        <c:crossAx val="327608136"/>
        <c:crosses val="autoZero"/>
        <c:auto val="1"/>
        <c:lblAlgn val="ctr"/>
        <c:lblOffset val="100"/>
        <c:noMultiLvlLbl val="0"/>
      </c:catAx>
      <c:valAx>
        <c:axId val="327608136"/>
        <c:scaling>
          <c:orientation val="minMax"/>
          <c:max val="3.4000000000000009E-2"/>
          <c:min val="2.5000000000000005E-2"/>
        </c:scaling>
        <c:delete val="1"/>
        <c:axPos val="l"/>
        <c:numFmt formatCode="0%" sourceLinked="0"/>
        <c:majorTickMark val="out"/>
        <c:minorTickMark val="none"/>
        <c:tickLblPos val="nextTo"/>
        <c:crossAx val="327609704"/>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784593089032718E-2"/>
          <c:y val="0.12663553628710225"/>
          <c:w val="0.92748988001086585"/>
          <c:h val="0.57175129776543931"/>
        </c:manualLayout>
      </c:layout>
      <c:lineChart>
        <c:grouping val="standard"/>
        <c:varyColors val="0"/>
        <c:ser>
          <c:idx val="0"/>
          <c:order val="0"/>
          <c:tx>
            <c:strRef>
              <c:f>Sheet1!$B$1</c:f>
              <c:strCache>
                <c:ptCount val="1"/>
                <c:pt idx="0">
                  <c:v>Tỷ lệ COF</c:v>
                </c:pt>
              </c:strCache>
            </c:strRef>
          </c:tx>
          <c:spPr>
            <a:ln w="25400" cap="rnd">
              <a:solidFill>
                <a:srgbClr val="D71249"/>
              </a:solidFill>
              <a:round/>
            </a:ln>
            <a:effectLst/>
          </c:spPr>
          <c:marker>
            <c:symbol val="circle"/>
            <c:size val="7"/>
            <c:spPr>
              <a:solidFill>
                <a:schemeClr val="bg1"/>
              </a:solidFill>
              <a:ln w="25400">
                <a:solidFill>
                  <a:srgbClr val="D71249"/>
                </a:solidFill>
              </a:ln>
              <a:effectLst/>
            </c:spPr>
          </c:marker>
          <c:dLbls>
            <c:dLbl>
              <c:idx val="0"/>
              <c:layout>
                <c:manualLayout>
                  <c:x val="-9.7069062851033602E-2"/>
                  <c:y val="-0.107168840304710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D92-47DD-86BA-08201AB0A7C4}"/>
                </c:ext>
              </c:extLst>
            </c:dLbl>
            <c:dLbl>
              <c:idx val="1"/>
              <c:layout>
                <c:manualLayout>
                  <c:x val="-9.8269230251904496E-2"/>
                  <c:y val="-0.106130924282113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92-47DD-86BA-08201AB0A7C4}"/>
                </c:ext>
              </c:extLst>
            </c:dLbl>
            <c:dLbl>
              <c:idx val="2"/>
              <c:layout>
                <c:manualLayout>
                  <c:x val="-9.9120837988161362E-2"/>
                  <c:y val="-0.101878677366704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D92-47DD-86BA-08201AB0A7C4}"/>
                </c:ext>
              </c:extLst>
            </c:dLbl>
            <c:dLbl>
              <c:idx val="3"/>
              <c:layout>
                <c:manualLayout>
                  <c:x val="-9.9120837988161264E-2"/>
                  <c:y val="-0.1175523200385053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D92-47DD-86BA-08201AB0A7C4}"/>
                </c:ext>
              </c:extLst>
            </c:dLbl>
            <c:dLbl>
              <c:idx val="4"/>
              <c:layout>
                <c:manualLayout>
                  <c:x val="-6.6080686758614171E-2"/>
                  <c:y val="-0.109715498702605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D92-47DD-86BA-08201AB0A7C4}"/>
                </c:ext>
              </c:extLst>
            </c:dLbl>
            <c:numFmt formatCode="0.00%" sourceLinked="0"/>
            <c:spPr>
              <a:noFill/>
              <a:ln>
                <a:noFill/>
              </a:ln>
              <a:effectLst/>
            </c:spPr>
            <c:txPr>
              <a:bodyPr rot="0" spcFirstLastPara="1" vertOverflow="ellipsis" vert="horz" wrap="square" anchor="ctr" anchorCtr="1"/>
              <a:lstStyle/>
              <a:p>
                <a:pPr>
                  <a:defRPr sz="900" b="0" i="0" u="none" strike="noStrike" kern="1200" baseline="0">
                    <a:solidFill>
                      <a:srgbClr val="005993"/>
                    </a:solidFill>
                    <a:latin typeface="SVN-Gilroy Medium" panose="00000600000000000000" pitchFamily="50"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Sheet1!$A$2:$A$14</c:f>
              <c:strCache>
                <c:ptCount val="5"/>
                <c:pt idx="0">
                  <c:v>6M2023</c:v>
                </c:pt>
                <c:pt idx="1">
                  <c:v>9M2023</c:v>
                </c:pt>
                <c:pt idx="2">
                  <c:v>2023
audited</c:v>
                </c:pt>
                <c:pt idx="3">
                  <c:v>3M2024</c:v>
                </c:pt>
                <c:pt idx="4">
                  <c:v>6M2024</c:v>
                </c:pt>
              </c:strCache>
            </c:strRef>
          </c:cat>
          <c:val>
            <c:numRef>
              <c:f>Sheet1!$B$2:$B$14</c:f>
              <c:numCache>
                <c:formatCode>0.00%</c:formatCode>
                <c:ptCount val="5"/>
                <c:pt idx="0">
                  <c:v>5.0075169785317321E-2</c:v>
                </c:pt>
                <c:pt idx="1">
                  <c:v>4.8733311244727233E-2</c:v>
                </c:pt>
                <c:pt idx="2">
                  <c:v>4.6513809003680316E-2</c:v>
                </c:pt>
                <c:pt idx="3">
                  <c:v>3.3814587372128474E-2</c:v>
                </c:pt>
                <c:pt idx="4">
                  <c:v>3.2195968035548576E-2</c:v>
                </c:pt>
              </c:numCache>
            </c:numRef>
          </c:val>
          <c:smooth val="1"/>
          <c:extLst>
            <c:ext xmlns:c16="http://schemas.microsoft.com/office/drawing/2014/chart" uri="{C3380CC4-5D6E-409C-BE32-E72D297353CC}">
              <c16:uniqueId val="{00000005-3D92-47DD-86BA-08201AB0A7C4}"/>
            </c:ext>
          </c:extLst>
        </c:ser>
        <c:dLbls>
          <c:showLegendKey val="0"/>
          <c:showVal val="0"/>
          <c:showCatName val="0"/>
          <c:showSerName val="0"/>
          <c:showPercent val="0"/>
          <c:showBubbleSize val="0"/>
        </c:dLbls>
        <c:marker val="1"/>
        <c:smooth val="0"/>
        <c:axId val="371988728"/>
        <c:axId val="371989904"/>
      </c:lineChart>
      <c:catAx>
        <c:axId val="371988728"/>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SVN-Gilroy Medium" panose="00000600000000000000" pitchFamily="50" charset="0"/>
                <a:ea typeface="+mn-ea"/>
                <a:cs typeface="Arial" panose="020B0604020202020204" pitchFamily="34" charset="0"/>
              </a:defRPr>
            </a:pPr>
            <a:endParaRPr lang="en-US"/>
          </a:p>
        </c:txPr>
        <c:crossAx val="371989904"/>
        <c:crosses val="autoZero"/>
        <c:auto val="1"/>
        <c:lblAlgn val="ctr"/>
        <c:lblOffset val="100"/>
        <c:noMultiLvlLbl val="0"/>
      </c:catAx>
      <c:valAx>
        <c:axId val="371989904"/>
        <c:scaling>
          <c:orientation val="minMax"/>
        </c:scaling>
        <c:delete val="1"/>
        <c:axPos val="l"/>
        <c:numFmt formatCode="0%" sourceLinked="0"/>
        <c:majorTickMark val="out"/>
        <c:minorTickMark val="none"/>
        <c:tickLblPos val="nextTo"/>
        <c:crossAx val="371988728"/>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2589154205421"/>
          <c:y val="0.1202934762463565"/>
          <c:w val="0.74323098791450748"/>
          <c:h val="0.53243262554993653"/>
        </c:manualLayout>
      </c:layout>
      <c:lineChart>
        <c:grouping val="standard"/>
        <c:varyColors val="0"/>
        <c:ser>
          <c:idx val="0"/>
          <c:order val="0"/>
          <c:tx>
            <c:strRef>
              <c:f>Sheet1!$B$1</c:f>
              <c:strCache>
                <c:ptCount val="1"/>
                <c:pt idx="0">
                  <c:v>ROA</c:v>
                </c:pt>
              </c:strCache>
            </c:strRef>
          </c:tx>
          <c:spPr>
            <a:ln w="25400">
              <a:solidFill>
                <a:srgbClr val="005993"/>
              </a:solidFill>
            </a:ln>
          </c:spPr>
          <c:marker>
            <c:symbol val="circle"/>
            <c:size val="7"/>
            <c:spPr>
              <a:solidFill>
                <a:schemeClr val="bg1"/>
              </a:solidFill>
              <a:ln w="25400">
                <a:solidFill>
                  <a:srgbClr val="005993">
                    <a:alpha val="97000"/>
                  </a:srgbClr>
                </a:solidFill>
              </a:ln>
            </c:spPr>
          </c:marker>
          <c:dLbls>
            <c:dLbl>
              <c:idx val="0"/>
              <c:layout>
                <c:manualLayout>
                  <c:x val="-4.134352580603614E-2"/>
                  <c:y val="9.75539427214772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A7B-4F1F-9374-BD768C99C650}"/>
                </c:ext>
              </c:extLst>
            </c:dLbl>
            <c:dLbl>
              <c:idx val="1"/>
              <c:layout>
                <c:manualLayout>
                  <c:x val="-3.9167550763613036E-2"/>
                  <c:y val="8.65994782001156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7B-4F1F-9374-BD768C99C650}"/>
                </c:ext>
              </c:extLst>
            </c:dLbl>
            <c:dLbl>
              <c:idx val="2"/>
              <c:layout>
                <c:manualLayout>
                  <c:x val="-5.1573175672744928E-2"/>
                  <c:y val="0.1275705404819317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A7B-4F1F-9374-BD768C99C650}"/>
                </c:ext>
              </c:extLst>
            </c:dLbl>
            <c:dLbl>
              <c:idx val="3"/>
              <c:layout>
                <c:manualLayout>
                  <c:x val="-5.1573175672744755E-2"/>
                  <c:y val="9.04175684691868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A7B-4F1F-9374-BD768C99C650}"/>
                </c:ext>
              </c:extLst>
            </c:dLbl>
            <c:dLbl>
              <c:idx val="4"/>
              <c:layout>
                <c:manualLayout>
                  <c:x val="-3.9851999383484757E-2"/>
                  <c:y val="0.105058092161590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A7B-4F1F-9374-BD768C99C650}"/>
                </c:ext>
              </c:extLst>
            </c:dLbl>
            <c:numFmt formatCode="0.00%" sourceLinked="0"/>
            <c:spPr>
              <a:noFill/>
              <a:ln>
                <a:noFill/>
              </a:ln>
              <a:effectLst/>
            </c:spPr>
            <c:txPr>
              <a:bodyPr wrap="square" lIns="38100" tIns="19050" rIns="38100" bIns="19050" anchor="ctr">
                <a:spAutoFit/>
              </a:bodyPr>
              <a:lstStyle/>
              <a:p>
                <a:pPr>
                  <a:defRPr>
                    <a:solidFill>
                      <a:srgbClr val="005993"/>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Sheet1!$A$2:$A$54</c:f>
              <c:strCache>
                <c:ptCount val="5"/>
                <c:pt idx="0">
                  <c:v>6M2023</c:v>
                </c:pt>
                <c:pt idx="1">
                  <c:v>9M2023</c:v>
                </c:pt>
                <c:pt idx="2">
                  <c:v>2023
audited</c:v>
                </c:pt>
                <c:pt idx="3">
                  <c:v>3M2024</c:v>
                </c:pt>
                <c:pt idx="4">
                  <c:v>6M2024</c:v>
                </c:pt>
              </c:strCache>
            </c:strRef>
          </c:cat>
          <c:val>
            <c:numRef>
              <c:f>Sheet1!$B$2:$B$54</c:f>
              <c:numCache>
                <c:formatCode>0.00%</c:formatCode>
                <c:ptCount val="5"/>
                <c:pt idx="0">
                  <c:v>1.3775937957318588E-2</c:v>
                </c:pt>
                <c:pt idx="1">
                  <c:v>1.2587057659010872E-2</c:v>
                </c:pt>
                <c:pt idx="2">
                  <c:v>1.3010551252087431E-2</c:v>
                </c:pt>
                <c:pt idx="3">
                  <c:v>1.2153882310835638E-2</c:v>
                </c:pt>
                <c:pt idx="4">
                  <c:v>1.242852089137588E-2</c:v>
                </c:pt>
              </c:numCache>
            </c:numRef>
          </c:val>
          <c:smooth val="1"/>
          <c:extLst>
            <c:ext xmlns:c16="http://schemas.microsoft.com/office/drawing/2014/chart" uri="{C3380CC4-5D6E-409C-BE32-E72D297353CC}">
              <c16:uniqueId val="{00000005-1A7B-4F1F-9374-BD768C99C650}"/>
            </c:ext>
          </c:extLst>
        </c:ser>
        <c:dLbls>
          <c:showLegendKey val="0"/>
          <c:showVal val="0"/>
          <c:showCatName val="0"/>
          <c:showSerName val="0"/>
          <c:showPercent val="0"/>
          <c:showBubbleSize val="0"/>
        </c:dLbls>
        <c:marker val="1"/>
        <c:smooth val="0"/>
        <c:axId val="327605000"/>
        <c:axId val="327607744"/>
      </c:lineChart>
      <c:lineChart>
        <c:grouping val="standard"/>
        <c:varyColors val="0"/>
        <c:ser>
          <c:idx val="1"/>
          <c:order val="1"/>
          <c:tx>
            <c:strRef>
              <c:f>Sheet1!$C$1</c:f>
              <c:strCache>
                <c:ptCount val="1"/>
                <c:pt idx="0">
                  <c:v>ROE</c:v>
                </c:pt>
              </c:strCache>
            </c:strRef>
          </c:tx>
          <c:spPr>
            <a:ln w="31750" cmpd="sng">
              <a:solidFill>
                <a:srgbClr val="D71249"/>
              </a:solidFill>
            </a:ln>
            <a:effectLst/>
          </c:spPr>
          <c:marker>
            <c:symbol val="circle"/>
            <c:size val="7"/>
            <c:spPr>
              <a:solidFill>
                <a:schemeClr val="bg1"/>
              </a:solidFill>
              <a:ln w="25400">
                <a:solidFill>
                  <a:srgbClr val="D71249"/>
                </a:solidFill>
              </a:ln>
              <a:effectLst/>
            </c:spPr>
          </c:marker>
          <c:dLbls>
            <c:dLbl>
              <c:idx val="0"/>
              <c:layout>
                <c:manualLayout>
                  <c:x val="-5.0047425975727852E-2"/>
                  <c:y val="-0.112562241601704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A7B-4F1F-9374-BD768C99C650}"/>
                </c:ext>
              </c:extLst>
            </c:dLbl>
            <c:dLbl>
              <c:idx val="1"/>
              <c:layout>
                <c:manualLayout>
                  <c:x val="-4.3519500848458931E-2"/>
                  <c:y val="-0.106583973169373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A7B-4F1F-9374-BD768C99C650}"/>
                </c:ext>
              </c:extLst>
            </c:dLbl>
            <c:dLbl>
              <c:idx val="2"/>
              <c:layout>
                <c:manualLayout>
                  <c:x val="-6.3294351962005016E-2"/>
                  <c:y val="-0.1050580921615909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A7B-4F1F-9374-BD768C99C650}"/>
                </c:ext>
              </c:extLst>
            </c:dLbl>
            <c:dLbl>
              <c:idx val="3"/>
              <c:layout>
                <c:manualLayout>
                  <c:x val="-6.3294351962005016E-2"/>
                  <c:y val="-0.109792761712584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A7B-4F1F-9374-BD768C99C650}"/>
                </c:ext>
              </c:extLst>
            </c:dLbl>
            <c:dLbl>
              <c:idx val="4"/>
              <c:layout>
                <c:manualLayout>
                  <c:x val="-5.1573175672744755E-2"/>
                  <c:y val="-0.105058092161590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A7B-4F1F-9374-BD768C99C650}"/>
                </c:ext>
              </c:extLst>
            </c:dLbl>
            <c:numFmt formatCode="0.00%" sourceLinked="0"/>
            <c:spPr>
              <a:noFill/>
              <a:ln>
                <a:noFill/>
              </a:ln>
              <a:effectLst/>
            </c:spPr>
            <c:txPr>
              <a:bodyPr wrap="square" lIns="38100" tIns="19050" rIns="38100" bIns="19050" anchor="ctr">
                <a:spAutoFit/>
              </a:bodyPr>
              <a:lstStyle/>
              <a:p>
                <a:pPr>
                  <a:defRPr>
                    <a:solidFill>
                      <a:srgbClr val="D71249"/>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Sheet1!$A$2:$A$54</c:f>
              <c:strCache>
                <c:ptCount val="5"/>
                <c:pt idx="0">
                  <c:v>6M2023</c:v>
                </c:pt>
                <c:pt idx="1">
                  <c:v>9M2023</c:v>
                </c:pt>
                <c:pt idx="2">
                  <c:v>2023
audited</c:v>
                </c:pt>
                <c:pt idx="3">
                  <c:v>3M2024</c:v>
                </c:pt>
                <c:pt idx="4">
                  <c:v>6M2024</c:v>
                </c:pt>
              </c:strCache>
            </c:strRef>
          </c:cat>
          <c:val>
            <c:numRef>
              <c:f>Sheet1!$C$2:$C$54</c:f>
              <c:numCache>
                <c:formatCode>0.00%</c:formatCode>
                <c:ptCount val="5"/>
                <c:pt idx="0">
                  <c:v>0.17996912279392269</c:v>
                </c:pt>
                <c:pt idx="1">
                  <c:v>0.16252848612183193</c:v>
                </c:pt>
                <c:pt idx="2">
                  <c:v>0.17118392952865652</c:v>
                </c:pt>
                <c:pt idx="3">
                  <c:v>0.15690936712529377</c:v>
                </c:pt>
                <c:pt idx="4">
                  <c:v>0.15992826569161608</c:v>
                </c:pt>
              </c:numCache>
            </c:numRef>
          </c:val>
          <c:smooth val="1"/>
          <c:extLst>
            <c:ext xmlns:c16="http://schemas.microsoft.com/office/drawing/2014/chart" uri="{C3380CC4-5D6E-409C-BE32-E72D297353CC}">
              <c16:uniqueId val="{0000000B-1A7B-4F1F-9374-BD768C99C650}"/>
            </c:ext>
          </c:extLst>
        </c:ser>
        <c:dLbls>
          <c:showLegendKey val="0"/>
          <c:showVal val="0"/>
          <c:showCatName val="0"/>
          <c:showSerName val="0"/>
          <c:showPercent val="0"/>
          <c:showBubbleSize val="0"/>
        </c:dLbls>
        <c:marker val="1"/>
        <c:smooth val="0"/>
        <c:axId val="327602256"/>
        <c:axId val="327609312"/>
      </c:lineChart>
      <c:catAx>
        <c:axId val="327605000"/>
        <c:scaling>
          <c:orientation val="minMax"/>
        </c:scaling>
        <c:delete val="0"/>
        <c:axPos val="b"/>
        <c:numFmt formatCode="General" sourceLinked="1"/>
        <c:majorTickMark val="out"/>
        <c:minorTickMark val="none"/>
        <c:tickLblPos val="nextTo"/>
        <c:crossAx val="327607744"/>
        <c:crosses val="autoZero"/>
        <c:auto val="1"/>
        <c:lblAlgn val="ctr"/>
        <c:lblOffset val="100"/>
        <c:noMultiLvlLbl val="0"/>
      </c:catAx>
      <c:valAx>
        <c:axId val="327607744"/>
        <c:scaling>
          <c:orientation val="minMax"/>
          <c:max val="1.6000000000000004E-2"/>
          <c:min val="1.0000000000000002E-2"/>
        </c:scaling>
        <c:delete val="0"/>
        <c:axPos val="l"/>
        <c:numFmt formatCode="0.0%" sourceLinked="0"/>
        <c:majorTickMark val="out"/>
        <c:minorTickMark val="none"/>
        <c:tickLblPos val="nextTo"/>
        <c:spPr>
          <a:noFill/>
          <a:ln>
            <a:noFill/>
          </a:ln>
        </c:spPr>
        <c:txPr>
          <a:bodyPr/>
          <a:lstStyle/>
          <a:p>
            <a:pPr>
              <a:defRPr>
                <a:solidFill>
                  <a:schemeClr val="bg1"/>
                </a:solidFill>
              </a:defRPr>
            </a:pPr>
            <a:endParaRPr lang="en-US"/>
          </a:p>
        </c:txPr>
        <c:crossAx val="327605000"/>
        <c:crosses val="autoZero"/>
        <c:crossBetween val="between"/>
      </c:valAx>
      <c:valAx>
        <c:axId val="327609312"/>
        <c:scaling>
          <c:orientation val="minMax"/>
          <c:max val="0.21000000000000002"/>
          <c:min val="5.000000000000001E-2"/>
        </c:scaling>
        <c:delete val="0"/>
        <c:axPos val="r"/>
        <c:numFmt formatCode="0%" sourceLinked="0"/>
        <c:majorTickMark val="out"/>
        <c:minorTickMark val="none"/>
        <c:tickLblPos val="nextTo"/>
        <c:spPr>
          <a:ln>
            <a:noFill/>
          </a:ln>
        </c:spPr>
        <c:txPr>
          <a:bodyPr/>
          <a:lstStyle/>
          <a:p>
            <a:pPr>
              <a:defRPr>
                <a:solidFill>
                  <a:schemeClr val="bg1"/>
                </a:solidFill>
              </a:defRPr>
            </a:pPr>
            <a:endParaRPr lang="en-US"/>
          </a:p>
        </c:txPr>
        <c:crossAx val="327602256"/>
        <c:crosses val="max"/>
        <c:crossBetween val="between"/>
      </c:valAx>
      <c:catAx>
        <c:axId val="327602256"/>
        <c:scaling>
          <c:orientation val="minMax"/>
        </c:scaling>
        <c:delete val="1"/>
        <c:axPos val="t"/>
        <c:numFmt formatCode="General" sourceLinked="1"/>
        <c:majorTickMark val="out"/>
        <c:minorTickMark val="none"/>
        <c:tickLblPos val="nextTo"/>
        <c:crossAx val="327609312"/>
        <c:crosses val="max"/>
        <c:auto val="1"/>
        <c:lblAlgn val="ctr"/>
        <c:lblOffset val="100"/>
        <c:noMultiLvlLbl val="0"/>
      </c:catAx>
    </c:plotArea>
    <c:legend>
      <c:legendPos val="b"/>
      <c:layout>
        <c:manualLayout>
          <c:xMode val="edge"/>
          <c:yMode val="edge"/>
          <c:x val="0.19419534124774224"/>
          <c:y val="0.86952115845159261"/>
          <c:w val="0.62280929000847085"/>
          <c:h val="0.11250266995222738"/>
        </c:manualLayout>
      </c:layout>
      <c:overlay val="0"/>
    </c:legend>
    <c:plotVisOnly val="1"/>
    <c:dispBlanksAs val="gap"/>
    <c:showDLblsOverMax val="0"/>
  </c:chart>
  <c:spPr>
    <a:noFill/>
  </c:spPr>
  <c:txPr>
    <a:bodyPr/>
    <a:lstStyle/>
    <a:p>
      <a:pPr>
        <a:defRPr sz="900">
          <a:latin typeface="SVN-Gilroy Medium" panose="00000600000000000000" pitchFamily="50" charset="0"/>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2Q2023</c:v>
                </c:pt>
              </c:strCache>
            </c:strRef>
          </c:tx>
          <c:spPr>
            <a:ln w="3175">
              <a:noFill/>
            </a:ln>
          </c:spPr>
          <c:dPt>
            <c:idx val="0"/>
            <c:bubble3D val="0"/>
            <c:spPr>
              <a:solidFill>
                <a:sysClr val="window" lastClr="FFFFFF"/>
              </a:solidFill>
              <a:ln w="3175">
                <a:noFill/>
              </a:ln>
              <a:effectLst/>
            </c:spPr>
            <c:extLst>
              <c:ext xmlns:c16="http://schemas.microsoft.com/office/drawing/2014/chart" uri="{C3380CC4-5D6E-409C-BE32-E72D297353CC}">
                <c16:uniqueId val="{00000001-D236-4CBD-AFBA-654E2C861FC1}"/>
              </c:ext>
            </c:extLst>
          </c:dPt>
          <c:dPt>
            <c:idx val="1"/>
            <c:bubble3D val="0"/>
            <c:spPr>
              <a:noFill/>
              <a:ln w="3175">
                <a:noFill/>
              </a:ln>
              <a:effectLst/>
            </c:spPr>
            <c:extLst>
              <c:ext xmlns:c16="http://schemas.microsoft.com/office/drawing/2014/chart" uri="{C3380CC4-5D6E-409C-BE32-E72D297353CC}">
                <c16:uniqueId val="{00000003-D236-4CBD-AFBA-654E2C861FC1}"/>
              </c:ext>
            </c:extLst>
          </c:dPt>
          <c:cat>
            <c:strRef>
              <c:f>Sheet1!$A$2:$A$3</c:f>
              <c:strCache>
                <c:ptCount val="2"/>
                <c:pt idx="0">
                  <c:v>E-banking</c:v>
                </c:pt>
                <c:pt idx="1">
                  <c:v>Khác</c:v>
                </c:pt>
              </c:strCache>
            </c:strRef>
          </c:cat>
          <c:val>
            <c:numRef>
              <c:f>Sheet1!$B$2:$B$3</c:f>
              <c:numCache>
                <c:formatCode>0.0%</c:formatCode>
                <c:ptCount val="2"/>
                <c:pt idx="0">
                  <c:v>0.86625926282765964</c:v>
                </c:pt>
                <c:pt idx="1">
                  <c:v>0.14199999999999999</c:v>
                </c:pt>
              </c:numCache>
            </c:numRef>
          </c:val>
          <c:extLst>
            <c:ext xmlns:c16="http://schemas.microsoft.com/office/drawing/2014/chart" uri="{C3380CC4-5D6E-409C-BE32-E72D297353CC}">
              <c16:uniqueId val="{00000004-D236-4CBD-AFBA-654E2C861FC1}"/>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1Q2024</c:v>
                </c:pt>
              </c:strCache>
            </c:strRef>
          </c:tx>
          <c:spPr>
            <a:ln>
              <a:noFill/>
            </a:ln>
          </c:spPr>
          <c:dPt>
            <c:idx val="0"/>
            <c:bubble3D val="0"/>
            <c:spPr>
              <a:solidFill>
                <a:sysClr val="window" lastClr="FFFFFF"/>
              </a:solidFill>
              <a:ln w="19050">
                <a:noFill/>
              </a:ln>
              <a:effectLst/>
            </c:spPr>
            <c:extLst>
              <c:ext xmlns:c16="http://schemas.microsoft.com/office/drawing/2014/chart" uri="{C3380CC4-5D6E-409C-BE32-E72D297353CC}">
                <c16:uniqueId val="{00000001-EF0A-42E9-9A3F-11EA7C6567AA}"/>
              </c:ext>
            </c:extLst>
          </c:dPt>
          <c:dPt>
            <c:idx val="1"/>
            <c:bubble3D val="0"/>
            <c:spPr>
              <a:noFill/>
              <a:ln w="19050">
                <a:noFill/>
              </a:ln>
              <a:effectLst/>
            </c:spPr>
            <c:extLst>
              <c:ext xmlns:c16="http://schemas.microsoft.com/office/drawing/2014/chart" uri="{C3380CC4-5D6E-409C-BE32-E72D297353CC}">
                <c16:uniqueId val="{00000003-EF0A-42E9-9A3F-11EA7C6567AA}"/>
              </c:ext>
            </c:extLst>
          </c:dPt>
          <c:cat>
            <c:strRef>
              <c:f>Sheet1!$A$2:$A$3</c:f>
              <c:strCache>
                <c:ptCount val="2"/>
                <c:pt idx="0">
                  <c:v>E-banking</c:v>
                </c:pt>
                <c:pt idx="1">
                  <c:v>Khác</c:v>
                </c:pt>
              </c:strCache>
            </c:strRef>
          </c:cat>
          <c:val>
            <c:numRef>
              <c:f>Sheet1!$B$2:$B$3</c:f>
              <c:numCache>
                <c:formatCode>0.00%</c:formatCode>
                <c:ptCount val="2"/>
                <c:pt idx="0">
                  <c:v>0.91200000000000003</c:v>
                </c:pt>
                <c:pt idx="1">
                  <c:v>0.14199999999999999</c:v>
                </c:pt>
              </c:numCache>
            </c:numRef>
          </c:val>
          <c:extLst>
            <c:ext xmlns:c16="http://schemas.microsoft.com/office/drawing/2014/chart" uri="{C3380CC4-5D6E-409C-BE32-E72D297353CC}">
              <c16:uniqueId val="{00000004-EF0A-42E9-9A3F-11EA7C6567AA}"/>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solidFill>
                <a:srgbClr val="F8A010"/>
              </a:solidFill>
              <a:ln w="19050">
                <a:noFill/>
              </a:ln>
              <a:effectLst/>
            </c:spPr>
            <c:extLst>
              <c:ext xmlns:c16="http://schemas.microsoft.com/office/drawing/2014/chart" uri="{C3380CC4-5D6E-409C-BE32-E72D297353CC}">
                <c16:uniqueId val="{00000001-1B15-49A8-9CB1-C2B887550701}"/>
              </c:ext>
            </c:extLst>
          </c:dPt>
          <c:dPt>
            <c:idx val="1"/>
            <c:bubble3D val="0"/>
            <c:spPr>
              <a:noFill/>
              <a:ln w="19050">
                <a:noFill/>
              </a:ln>
              <a:effectLst/>
            </c:spPr>
            <c:extLst>
              <c:ext xmlns:c16="http://schemas.microsoft.com/office/drawing/2014/chart" uri="{C3380CC4-5D6E-409C-BE32-E72D297353CC}">
                <c16:uniqueId val="{00000003-1B15-49A8-9CB1-C2B887550701}"/>
              </c:ext>
            </c:extLst>
          </c:dPt>
          <c:cat>
            <c:strRef>
              <c:f>Sheet1!$A$2:$A$3</c:f>
              <c:strCache>
                <c:ptCount val="2"/>
                <c:pt idx="0">
                  <c:v>1분기</c:v>
                </c:pt>
                <c:pt idx="1">
                  <c:v>2분기</c:v>
                </c:pt>
              </c:strCache>
            </c:strRef>
          </c:cat>
          <c:val>
            <c:numRef>
              <c:f>Sheet1!$B$2:$B$3</c:f>
              <c:numCache>
                <c:formatCode>0%</c:formatCode>
                <c:ptCount val="2"/>
                <c:pt idx="0">
                  <c:v>0.82</c:v>
                </c:pt>
                <c:pt idx="1">
                  <c:v>0.18000000000000005</c:v>
                </c:pt>
              </c:numCache>
            </c:numRef>
          </c:val>
          <c:extLst>
            <c:ext xmlns:c16="http://schemas.microsoft.com/office/drawing/2014/chart" uri="{C3380CC4-5D6E-409C-BE32-E72D297353CC}">
              <c16:uniqueId val="{00000004-1B15-49A8-9CB1-C2B887550701}"/>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solidFill>
                <a:srgbClr val="BF7805"/>
              </a:solidFill>
              <a:ln w="19050">
                <a:noFill/>
              </a:ln>
              <a:effectLst/>
            </c:spPr>
            <c:extLst>
              <c:ext xmlns:c16="http://schemas.microsoft.com/office/drawing/2014/chart" uri="{C3380CC4-5D6E-409C-BE32-E72D297353CC}">
                <c16:uniqueId val="{00000001-F63C-4489-95EF-2FB140830795}"/>
              </c:ext>
            </c:extLst>
          </c:dPt>
          <c:dPt>
            <c:idx val="1"/>
            <c:bubble3D val="0"/>
            <c:spPr>
              <a:noFill/>
              <a:ln w="19050">
                <a:noFill/>
              </a:ln>
              <a:effectLst/>
            </c:spPr>
            <c:extLst>
              <c:ext xmlns:c16="http://schemas.microsoft.com/office/drawing/2014/chart" uri="{C3380CC4-5D6E-409C-BE32-E72D297353CC}">
                <c16:uniqueId val="{00000003-F63C-4489-95EF-2FB140830795}"/>
              </c:ext>
            </c:extLst>
          </c:dPt>
          <c:cat>
            <c:strRef>
              <c:f>Sheet1!$A$2:$A$3</c:f>
              <c:strCache>
                <c:ptCount val="2"/>
                <c:pt idx="0">
                  <c:v>1분기</c:v>
                </c:pt>
                <c:pt idx="1">
                  <c:v>2분기</c:v>
                </c:pt>
              </c:strCache>
            </c:strRef>
          </c:cat>
          <c:val>
            <c:numRef>
              <c:f>Sheet1!$B$2:$B$3</c:f>
              <c:numCache>
                <c:formatCode>0%</c:formatCode>
                <c:ptCount val="2"/>
                <c:pt idx="0">
                  <c:v>0.83</c:v>
                </c:pt>
                <c:pt idx="1">
                  <c:v>0.17000000000000004</c:v>
                </c:pt>
              </c:numCache>
            </c:numRef>
          </c:val>
          <c:extLst>
            <c:ext xmlns:c16="http://schemas.microsoft.com/office/drawing/2014/chart" uri="{C3380CC4-5D6E-409C-BE32-E72D297353CC}">
              <c16:uniqueId val="{00000004-F63C-4489-95EF-2FB140830795}"/>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noFill/>
          </c:spPr>
          <c:dPt>
            <c:idx val="0"/>
            <c:bubble3D val="0"/>
            <c:spPr>
              <a:solidFill>
                <a:srgbClr val="005993"/>
              </a:solidFill>
            </c:spPr>
            <c:extLst>
              <c:ext xmlns:c16="http://schemas.microsoft.com/office/drawing/2014/chart" uri="{C3380CC4-5D6E-409C-BE32-E72D297353CC}">
                <c16:uniqueId val="{00000001-B94B-4223-8784-75A1384F3415}"/>
              </c:ext>
            </c:extLst>
          </c:dPt>
          <c:dPt>
            <c:idx val="1"/>
            <c:bubble3D val="0"/>
            <c:extLst>
              <c:ext xmlns:c16="http://schemas.microsoft.com/office/drawing/2014/chart" uri="{C3380CC4-5D6E-409C-BE32-E72D297353CC}">
                <c16:uniqueId val="{00000002-B94B-4223-8784-75A1384F3415}"/>
              </c:ext>
            </c:extLst>
          </c:dPt>
          <c:cat>
            <c:strRef>
              <c:f>Sheet1!$A$2:$A$3</c:f>
              <c:strCache>
                <c:ptCount val="2"/>
                <c:pt idx="0">
                  <c:v>1st Qtr</c:v>
                </c:pt>
                <c:pt idx="1">
                  <c:v>2nd Qtr</c:v>
                </c:pt>
              </c:strCache>
            </c:strRef>
          </c:cat>
          <c:val>
            <c:numRef>
              <c:f>Sheet1!$B$2:$B$3</c:f>
              <c:numCache>
                <c:formatCode>General</c:formatCode>
                <c:ptCount val="2"/>
                <c:pt idx="0">
                  <c:v>72.599999999999994</c:v>
                </c:pt>
                <c:pt idx="1">
                  <c:v>27.400000000000006</c:v>
                </c:pt>
              </c:numCache>
            </c:numRef>
          </c:val>
          <c:extLst>
            <c:ext xmlns:c16="http://schemas.microsoft.com/office/drawing/2014/chart" uri="{C3380CC4-5D6E-409C-BE32-E72D297353CC}">
              <c16:uniqueId val="{00000003-B94B-4223-8784-75A1384F3415}"/>
            </c:ext>
          </c:extLst>
        </c:ser>
        <c:dLbls>
          <c:showLegendKey val="0"/>
          <c:showVal val="0"/>
          <c:showCatName val="0"/>
          <c:showSerName val="0"/>
          <c:showPercent val="0"/>
          <c:showBubbleSize val="0"/>
          <c:showLeaderLines val="1"/>
        </c:dLbls>
        <c:firstSliceAng val="137"/>
        <c:holeSize val="75"/>
      </c:doughnutChart>
    </c:plotArea>
    <c:plotVisOnly val="1"/>
    <c:dispBlanksAs val="gap"/>
    <c:showDLblsOverMax val="0"/>
  </c:chart>
  <c:txPr>
    <a:bodyPr/>
    <a:lstStyle/>
    <a:p>
      <a:pPr>
        <a:defRPr sz="1800"/>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noFill/>
          </c:spPr>
          <c:dPt>
            <c:idx val="0"/>
            <c:bubble3D val="0"/>
            <c:spPr>
              <a:solidFill>
                <a:srgbClr val="BE2544"/>
              </a:solidFill>
            </c:spPr>
            <c:extLst>
              <c:ext xmlns:c16="http://schemas.microsoft.com/office/drawing/2014/chart" uri="{C3380CC4-5D6E-409C-BE32-E72D297353CC}">
                <c16:uniqueId val="{00000001-09FA-4A0D-9FB3-3C05AA852540}"/>
              </c:ext>
            </c:extLst>
          </c:dPt>
          <c:dPt>
            <c:idx val="1"/>
            <c:bubble3D val="0"/>
            <c:extLst>
              <c:ext xmlns:c16="http://schemas.microsoft.com/office/drawing/2014/chart" uri="{C3380CC4-5D6E-409C-BE32-E72D297353CC}">
                <c16:uniqueId val="{00000002-09FA-4A0D-9FB3-3C05AA852540}"/>
              </c:ext>
            </c:extLst>
          </c:dPt>
          <c:cat>
            <c:strRef>
              <c:f>Sheet1!$A$2:$A$3</c:f>
              <c:strCache>
                <c:ptCount val="2"/>
                <c:pt idx="0">
                  <c:v>1st Qtr</c:v>
                </c:pt>
                <c:pt idx="1">
                  <c:v>2nd Qtr</c:v>
                </c:pt>
              </c:strCache>
            </c:strRef>
          </c:cat>
          <c:val>
            <c:numRef>
              <c:f>Sheet1!$B$2:$B$3</c:f>
              <c:numCache>
                <c:formatCode>General</c:formatCode>
                <c:ptCount val="2"/>
                <c:pt idx="0">
                  <c:v>5.8</c:v>
                </c:pt>
                <c:pt idx="1">
                  <c:v>94.2</c:v>
                </c:pt>
              </c:numCache>
            </c:numRef>
          </c:val>
          <c:extLst>
            <c:ext xmlns:c16="http://schemas.microsoft.com/office/drawing/2014/chart" uri="{C3380CC4-5D6E-409C-BE32-E72D297353CC}">
              <c16:uniqueId val="{00000003-09FA-4A0D-9FB3-3C05AA852540}"/>
            </c:ext>
          </c:extLst>
        </c:ser>
        <c:dLbls>
          <c:showLegendKey val="0"/>
          <c:showVal val="0"/>
          <c:showCatName val="0"/>
          <c:showSerName val="0"/>
          <c:showPercent val="0"/>
          <c:showBubbleSize val="0"/>
          <c:showLeaderLines val="1"/>
        </c:dLbls>
        <c:firstSliceAng val="259"/>
        <c:holeSize val="75"/>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239179025836871E-2"/>
          <c:y val="0.11322408432874549"/>
          <c:w val="0.75709126364836055"/>
          <c:h val="0.80175274382153361"/>
        </c:manualLayout>
      </c:layout>
      <c:barChart>
        <c:barDir val="bar"/>
        <c:grouping val="percentStacked"/>
        <c:varyColors val="0"/>
        <c:ser>
          <c:idx val="0"/>
          <c:order val="0"/>
          <c:tx>
            <c:strRef>
              <c:f>Sheet1!$B$1</c:f>
              <c:strCache>
                <c:ptCount val="1"/>
                <c:pt idx="0">
                  <c:v>VNĐ</c:v>
                </c:pt>
              </c:strCache>
            </c:strRef>
          </c:tx>
          <c:spPr>
            <a:solidFill>
              <a:srgbClr val="055C98"/>
            </a:solidFill>
            <a:ln w="28575">
              <a:noFill/>
            </a:ln>
          </c:spPr>
          <c:invertIfNegative val="0"/>
          <c:dPt>
            <c:idx val="0"/>
            <c:invertIfNegative val="0"/>
            <c:bubble3D val="0"/>
            <c:extLst>
              <c:ext xmlns:c16="http://schemas.microsoft.com/office/drawing/2014/chart" uri="{C3380CC4-5D6E-409C-BE32-E72D297353CC}">
                <c16:uniqueId val="{00000000-F8A4-48F1-990C-0DB46EB2C333}"/>
              </c:ext>
            </c:extLst>
          </c:dPt>
          <c:dLbls>
            <c:dLbl>
              <c:idx val="0"/>
              <c:numFmt formatCode="0.0%" sourceLinked="0"/>
              <c:spPr/>
              <c:txPr>
                <a:bodyPr/>
                <a:lstStyle/>
                <a:p>
                  <a:pPr algn="ctr">
                    <a:defRPr sz="900">
                      <a:solidFill>
                        <a:schemeClr val="tx1">
                          <a:lumMod val="75000"/>
                          <a:lumOff val="25000"/>
                        </a:schemeClr>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0-F8A4-48F1-990C-0DB46EB2C333}"/>
                </c:ext>
              </c:extLst>
            </c:dLbl>
            <c:numFmt formatCode="0.0%" sourceLinked="0"/>
            <c:spPr>
              <a:noFill/>
              <a:ln>
                <a:noFill/>
              </a:ln>
              <a:effectLst/>
            </c:spPr>
            <c:txPr>
              <a:bodyPr/>
              <a:lstStyle/>
              <a:p>
                <a:pPr algn="ctr">
                  <a:defRPr sz="900">
                    <a:solidFill>
                      <a:schemeClr val="tx1">
                        <a:lumMod val="75000"/>
                        <a:lumOff val="2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5"/>
                <c:pt idx="0">
                  <c:v>2Q2024</c:v>
                </c:pt>
                <c:pt idx="1">
                  <c:v>1Q2024</c:v>
                </c:pt>
                <c:pt idx="2">
                  <c:v>2023 kiểm toán</c:v>
                </c:pt>
                <c:pt idx="3">
                  <c:v>3Q2023</c:v>
                </c:pt>
                <c:pt idx="4">
                  <c:v>2Q2023</c:v>
                </c:pt>
              </c:strCache>
            </c:strRef>
          </c:cat>
          <c:val>
            <c:numRef>
              <c:f>Sheet1!$B$2:$B$9</c:f>
              <c:numCache>
                <c:formatCode>0.0%</c:formatCode>
                <c:ptCount val="5"/>
                <c:pt idx="0">
                  <c:v>0.94502034525408118</c:v>
                </c:pt>
                <c:pt idx="1">
                  <c:v>0.92912071568048626</c:v>
                </c:pt>
                <c:pt idx="2">
                  <c:v>0.93364855961826454</c:v>
                </c:pt>
                <c:pt idx="3">
                  <c:v>0.92278715590076454</c:v>
                </c:pt>
                <c:pt idx="4">
                  <c:v>0.92714555540555721</c:v>
                </c:pt>
              </c:numCache>
            </c:numRef>
          </c:val>
          <c:extLst>
            <c:ext xmlns:c16="http://schemas.microsoft.com/office/drawing/2014/chart" uri="{C3380CC4-5D6E-409C-BE32-E72D297353CC}">
              <c16:uniqueId val="{00000001-F8A4-48F1-990C-0DB46EB2C333}"/>
            </c:ext>
          </c:extLst>
        </c:ser>
        <c:ser>
          <c:idx val="1"/>
          <c:order val="1"/>
          <c:tx>
            <c:strRef>
              <c:f>Sheet1!$C$1</c:f>
              <c:strCache>
                <c:ptCount val="1"/>
                <c:pt idx="0">
                  <c:v>Ngoại tệ</c:v>
                </c:pt>
              </c:strCache>
            </c:strRef>
          </c:tx>
          <c:spPr>
            <a:solidFill>
              <a:srgbClr val="33ACE2"/>
            </a:solidFill>
            <a:ln w="28575">
              <a:noFill/>
            </a:ln>
          </c:spPr>
          <c:invertIfNegative val="0"/>
          <c:dPt>
            <c:idx val="0"/>
            <c:invertIfNegative val="0"/>
            <c:bubble3D val="0"/>
            <c:extLst>
              <c:ext xmlns:c16="http://schemas.microsoft.com/office/drawing/2014/chart" uri="{C3380CC4-5D6E-409C-BE32-E72D297353CC}">
                <c16:uniqueId val="{00000002-F8A4-48F1-990C-0DB46EB2C333}"/>
              </c:ext>
            </c:extLst>
          </c:dPt>
          <c:dLbls>
            <c:dLbl>
              <c:idx val="0"/>
              <c:layout>
                <c:manualLayout>
                  <c:x val="3.17205175411963E-2"/>
                  <c:y val="-7.42232061172158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8A4-48F1-990C-0DB46EB2C333}"/>
                </c:ext>
              </c:extLst>
            </c:dLbl>
            <c:numFmt formatCode="0.0%" sourceLinked="0"/>
            <c:spPr>
              <a:noFill/>
              <a:ln>
                <a:noFill/>
              </a:ln>
              <a:effectLst/>
            </c:spPr>
            <c:txPr>
              <a:bodyPr wrap="square" lIns="38100" tIns="19050" rIns="38100" bIns="19050" anchor="ctr">
                <a:spAutoFit/>
              </a:bodyPr>
              <a:lstStyle/>
              <a:p>
                <a:pPr>
                  <a:defRPr sz="900">
                    <a:solidFill>
                      <a:schemeClr val="tx1">
                        <a:lumMod val="75000"/>
                        <a:lumOff val="2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5"/>
                <c:pt idx="0">
                  <c:v>2Q2024</c:v>
                </c:pt>
                <c:pt idx="1">
                  <c:v>1Q2024</c:v>
                </c:pt>
                <c:pt idx="2">
                  <c:v>2023 kiểm toán</c:v>
                </c:pt>
                <c:pt idx="3">
                  <c:v>3Q2023</c:v>
                </c:pt>
                <c:pt idx="4">
                  <c:v>2Q2023</c:v>
                </c:pt>
              </c:strCache>
            </c:strRef>
          </c:cat>
          <c:val>
            <c:numRef>
              <c:f>Sheet1!$C$2:$C$9</c:f>
              <c:numCache>
                <c:formatCode>0.0%</c:formatCode>
                <c:ptCount val="5"/>
                <c:pt idx="0">
                  <c:v>5.4979654745918781E-2</c:v>
                </c:pt>
                <c:pt idx="1">
                  <c:v>7.0879284319513694E-2</c:v>
                </c:pt>
                <c:pt idx="2">
                  <c:v>6.6351440381735446E-2</c:v>
                </c:pt>
                <c:pt idx="3">
                  <c:v>7.7212844099235484E-2</c:v>
                </c:pt>
                <c:pt idx="4">
                  <c:v>7.2854444594442833E-2</c:v>
                </c:pt>
              </c:numCache>
            </c:numRef>
          </c:val>
          <c:extLst>
            <c:ext xmlns:c16="http://schemas.microsoft.com/office/drawing/2014/chart" uri="{C3380CC4-5D6E-409C-BE32-E72D297353CC}">
              <c16:uniqueId val="{00000003-F8A4-48F1-990C-0DB46EB2C333}"/>
            </c:ext>
          </c:extLst>
        </c:ser>
        <c:dLbls>
          <c:showLegendKey val="0"/>
          <c:showVal val="0"/>
          <c:showCatName val="0"/>
          <c:showSerName val="0"/>
          <c:showPercent val="0"/>
          <c:showBubbleSize val="0"/>
        </c:dLbls>
        <c:gapWidth val="40"/>
        <c:overlap val="100"/>
        <c:axId val="320010808"/>
        <c:axId val="320009240"/>
      </c:barChart>
      <c:catAx>
        <c:axId val="320010808"/>
        <c:scaling>
          <c:orientation val="minMax"/>
        </c:scaling>
        <c:delete val="0"/>
        <c:axPos val="l"/>
        <c:numFmt formatCode="General" sourceLinked="1"/>
        <c:majorTickMark val="out"/>
        <c:minorTickMark val="none"/>
        <c:tickLblPos val="nextTo"/>
        <c:txPr>
          <a:bodyPr/>
          <a:lstStyle/>
          <a:p>
            <a:pPr>
              <a:defRPr sz="900">
                <a:solidFill>
                  <a:schemeClr val="tx1">
                    <a:lumMod val="75000"/>
                    <a:lumOff val="25000"/>
                  </a:schemeClr>
                </a:solidFill>
              </a:defRPr>
            </a:pPr>
            <a:endParaRPr lang="en-US"/>
          </a:p>
        </c:txPr>
        <c:crossAx val="320009240"/>
        <c:crosses val="autoZero"/>
        <c:auto val="1"/>
        <c:lblAlgn val="ctr"/>
        <c:lblOffset val="100"/>
        <c:noMultiLvlLbl val="0"/>
      </c:catAx>
      <c:valAx>
        <c:axId val="320009240"/>
        <c:scaling>
          <c:orientation val="minMax"/>
          <c:max val="1"/>
          <c:min val="0"/>
        </c:scaling>
        <c:delete val="1"/>
        <c:axPos val="b"/>
        <c:numFmt formatCode="0%" sourceLinked="0"/>
        <c:majorTickMark val="out"/>
        <c:minorTickMark val="none"/>
        <c:tickLblPos val="nextTo"/>
        <c:crossAx val="320010808"/>
        <c:crosses val="autoZero"/>
        <c:crossBetween val="between"/>
        <c:majorUnit val="0.2"/>
      </c:valAx>
    </c:plotArea>
    <c:plotVisOnly val="1"/>
    <c:dispBlanksAs val="gap"/>
    <c:showDLblsOverMax val="0"/>
  </c:chart>
  <c:txPr>
    <a:bodyPr/>
    <a:lstStyle/>
    <a:p>
      <a:pPr>
        <a:defRPr sz="1000">
          <a:latin typeface="Arial" panose="020B0604020202020204" pitchFamily="34" charset="0"/>
          <a:cs typeface="Arial" panose="020B0604020202020204" pitchFamily="34" charset="0"/>
        </a:defRPr>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noFill/>
          </c:spPr>
          <c:dPt>
            <c:idx val="0"/>
            <c:bubble3D val="0"/>
            <c:spPr>
              <a:solidFill>
                <a:srgbClr val="60578C"/>
              </a:solidFill>
            </c:spPr>
            <c:extLst>
              <c:ext xmlns:c16="http://schemas.microsoft.com/office/drawing/2014/chart" uri="{C3380CC4-5D6E-409C-BE32-E72D297353CC}">
                <c16:uniqueId val="{00000001-E015-41AC-947E-2D5E8A223157}"/>
              </c:ext>
            </c:extLst>
          </c:dPt>
          <c:dPt>
            <c:idx val="1"/>
            <c:bubble3D val="0"/>
            <c:extLst>
              <c:ext xmlns:c16="http://schemas.microsoft.com/office/drawing/2014/chart" uri="{C3380CC4-5D6E-409C-BE32-E72D297353CC}">
                <c16:uniqueId val="{00000002-E015-41AC-947E-2D5E8A223157}"/>
              </c:ext>
            </c:extLst>
          </c:dPt>
          <c:cat>
            <c:strRef>
              <c:f>Sheet1!$A$2:$A$3</c:f>
              <c:strCache>
                <c:ptCount val="2"/>
                <c:pt idx="0">
                  <c:v>1st Qtr</c:v>
                </c:pt>
                <c:pt idx="1">
                  <c:v>2nd Qtr</c:v>
                </c:pt>
              </c:strCache>
            </c:strRef>
          </c:cat>
          <c:val>
            <c:numRef>
              <c:f>Sheet1!$B$2:$B$3</c:f>
              <c:numCache>
                <c:formatCode>General</c:formatCode>
                <c:ptCount val="2"/>
                <c:pt idx="0">
                  <c:v>17.3</c:v>
                </c:pt>
                <c:pt idx="1">
                  <c:v>82.7</c:v>
                </c:pt>
              </c:numCache>
            </c:numRef>
          </c:val>
          <c:extLst>
            <c:ext xmlns:c16="http://schemas.microsoft.com/office/drawing/2014/chart" uri="{C3380CC4-5D6E-409C-BE32-E72D297353CC}">
              <c16:uniqueId val="{00000003-E015-41AC-947E-2D5E8A223157}"/>
            </c:ext>
          </c:extLst>
        </c:ser>
        <c:dLbls>
          <c:showLegendKey val="0"/>
          <c:showVal val="0"/>
          <c:showCatName val="0"/>
          <c:showSerName val="0"/>
          <c:showPercent val="0"/>
          <c:showBubbleSize val="0"/>
          <c:showLeaderLines val="1"/>
        </c:dLbls>
        <c:firstSliceAng val="236"/>
        <c:holeSize val="75"/>
      </c:doughnutChart>
    </c:plotArea>
    <c:plotVisOnly val="1"/>
    <c:dispBlanksAs val="gap"/>
    <c:showDLblsOverMax val="0"/>
  </c:chart>
  <c:txPr>
    <a:bodyPr/>
    <a:lstStyle/>
    <a:p>
      <a:pPr>
        <a:defRPr sz="1800"/>
      </a:pPr>
      <a:endParaRPr lang="en-US"/>
    </a:p>
  </c:txPr>
  <c:externalData r:id="rId2">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noFill/>
          </c:spPr>
          <c:dPt>
            <c:idx val="0"/>
            <c:bubble3D val="0"/>
            <c:spPr>
              <a:solidFill>
                <a:srgbClr val="D5653E"/>
              </a:solidFill>
            </c:spPr>
            <c:extLst>
              <c:ext xmlns:c16="http://schemas.microsoft.com/office/drawing/2014/chart" uri="{C3380CC4-5D6E-409C-BE32-E72D297353CC}">
                <c16:uniqueId val="{00000001-D49E-45E6-843B-5CEDF38D808E}"/>
              </c:ext>
            </c:extLst>
          </c:dPt>
          <c:dPt>
            <c:idx val="1"/>
            <c:bubble3D val="0"/>
            <c:extLst>
              <c:ext xmlns:c16="http://schemas.microsoft.com/office/drawing/2014/chart" uri="{C3380CC4-5D6E-409C-BE32-E72D297353CC}">
                <c16:uniqueId val="{00000002-D49E-45E6-843B-5CEDF38D808E}"/>
              </c:ext>
            </c:extLst>
          </c:dPt>
          <c:cat>
            <c:strRef>
              <c:f>Sheet1!$A$2:$A$3</c:f>
              <c:strCache>
                <c:ptCount val="2"/>
                <c:pt idx="0">
                  <c:v>1st Qtr</c:v>
                </c:pt>
                <c:pt idx="1">
                  <c:v>2nd Qtr</c:v>
                </c:pt>
              </c:strCache>
            </c:strRef>
          </c:cat>
          <c:val>
            <c:numRef>
              <c:f>Sheet1!$B$2:$B$3</c:f>
              <c:numCache>
                <c:formatCode>General</c:formatCode>
                <c:ptCount val="2"/>
                <c:pt idx="0">
                  <c:v>1</c:v>
                </c:pt>
                <c:pt idx="1">
                  <c:v>99</c:v>
                </c:pt>
              </c:numCache>
            </c:numRef>
          </c:val>
          <c:extLst>
            <c:ext xmlns:c16="http://schemas.microsoft.com/office/drawing/2014/chart" uri="{C3380CC4-5D6E-409C-BE32-E72D297353CC}">
              <c16:uniqueId val="{00000003-D49E-45E6-843B-5CEDF38D808E}"/>
            </c:ext>
          </c:extLst>
        </c:ser>
        <c:dLbls>
          <c:showLegendKey val="0"/>
          <c:showVal val="0"/>
          <c:showCatName val="0"/>
          <c:showSerName val="0"/>
          <c:showPercent val="0"/>
          <c:showBubbleSize val="0"/>
          <c:showLeaderLines val="1"/>
        </c:dLbls>
        <c:firstSliceAng val="269"/>
        <c:holeSize val="75"/>
      </c:doughnutChart>
    </c:plotArea>
    <c:plotVisOnly val="1"/>
    <c:dispBlanksAs val="gap"/>
    <c:showDLblsOverMax val="0"/>
  </c:chart>
  <c:txPr>
    <a:bodyPr/>
    <a:lstStyle/>
    <a:p>
      <a:pPr>
        <a:defRPr sz="1800"/>
      </a:pPr>
      <a:endParaRPr lang="en-US"/>
    </a:p>
  </c:txPr>
  <c:externalData r:id="rId2">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103907507642338E-2"/>
          <c:y val="0.21732444932194089"/>
          <c:w val="0.92179218498471538"/>
          <c:h val="0.65672305400956343"/>
        </c:manualLayout>
      </c:layout>
      <c:barChart>
        <c:barDir val="col"/>
        <c:grouping val="stacked"/>
        <c:varyColors val="0"/>
        <c:ser>
          <c:idx val="0"/>
          <c:order val="0"/>
          <c:tx>
            <c:strRef>
              <c:f>'Graphs final'!$PG$24</c:f>
              <c:strCache>
                <c:ptCount val="1"/>
                <c:pt idx="0">
                  <c:v>Vốn FDI</c:v>
                </c:pt>
              </c:strCache>
            </c:strRef>
          </c:tx>
          <c:spPr>
            <a:solidFill>
              <a:srgbClr val="0080B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bg1"/>
                    </a:solidFill>
                    <a:latin typeface="SVN-Gilroy Medium" panose="00000600000000000000" pitchFamily="50"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 final'!$PE$26:$PF$26,'Graphs final'!$PE$30:$PF$30,'Graphs final'!$PE$34:$PF$34,'Graphs final'!$PE$38:$PF$38,'Graphs final'!$PE$42:$PF$42)</c:f>
              <c:strCache>
                <c:ptCount val="5"/>
                <c:pt idx="0">
                  <c:v>Q2</c:v>
                </c:pt>
                <c:pt idx="1">
                  <c:v>Q2</c:v>
                </c:pt>
                <c:pt idx="2">
                  <c:v>Q2</c:v>
                </c:pt>
                <c:pt idx="3">
                  <c:v>Q2</c:v>
                </c:pt>
                <c:pt idx="4">
                  <c:v>Q2</c:v>
                </c:pt>
              </c:strCache>
            </c:strRef>
          </c:cat>
          <c:val>
            <c:numRef>
              <c:f>('Graphs final'!$PG$26,'Graphs final'!$PG$30,'Graphs final'!$PG$34,'Graphs final'!$PG$38,'Graphs final'!$PG$42)</c:f>
              <c:numCache>
                <c:formatCode>#,##0</c:formatCode>
                <c:ptCount val="5"/>
                <c:pt idx="0">
                  <c:v>200.9</c:v>
                </c:pt>
                <c:pt idx="1">
                  <c:v>214.4</c:v>
                </c:pt>
                <c:pt idx="2">
                  <c:v>233.5</c:v>
                </c:pt>
                <c:pt idx="3">
                  <c:v>235.4</c:v>
                </c:pt>
                <c:pt idx="4">
                  <c:v>259.7</c:v>
                </c:pt>
              </c:numCache>
              <c:extLst/>
            </c:numRef>
          </c:val>
          <c:extLst>
            <c:ext xmlns:c16="http://schemas.microsoft.com/office/drawing/2014/chart" uri="{C3380CC4-5D6E-409C-BE32-E72D297353CC}">
              <c16:uniqueId val="{00000000-EFA4-409B-8648-36FF51B25A1C}"/>
            </c:ext>
          </c:extLst>
        </c:ser>
        <c:ser>
          <c:idx val="1"/>
          <c:order val="1"/>
          <c:tx>
            <c:strRef>
              <c:f>'Graphs final'!$PH$24</c:f>
              <c:strCache>
                <c:ptCount val="1"/>
                <c:pt idx="0">
                  <c:v>Vốn khác</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SVN-Gilroy Medium" panose="00000600000000000000" pitchFamily="50"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 final'!$PE$26:$PF$26,'Graphs final'!$PE$30:$PF$30,'Graphs final'!$PE$34:$PF$34,'Graphs final'!$PE$38:$PF$38,'Graphs final'!$PE$42:$PF$42)</c:f>
              <c:strCache>
                <c:ptCount val="5"/>
                <c:pt idx="0">
                  <c:v>Q2</c:v>
                </c:pt>
                <c:pt idx="1">
                  <c:v>Q2</c:v>
                </c:pt>
                <c:pt idx="2">
                  <c:v>Q2</c:v>
                </c:pt>
                <c:pt idx="3">
                  <c:v>Q2</c:v>
                </c:pt>
                <c:pt idx="4">
                  <c:v>Q2</c:v>
                </c:pt>
              </c:strCache>
            </c:strRef>
          </c:cat>
          <c:val>
            <c:numRef>
              <c:f>('Graphs final'!$PH$26,'Graphs final'!$PH$30,'Graphs final'!$PH$34,'Graphs final'!$PH$38,'Graphs final'!$PH$42)</c:f>
              <c:numCache>
                <c:formatCode>#,##0</c:formatCode>
                <c:ptCount val="5"/>
                <c:pt idx="0">
                  <c:v>19.3</c:v>
                </c:pt>
                <c:pt idx="1">
                  <c:v>30.2</c:v>
                </c:pt>
                <c:pt idx="2">
                  <c:v>36</c:v>
                </c:pt>
                <c:pt idx="3">
                  <c:v>39.4</c:v>
                </c:pt>
              </c:numCache>
              <c:extLst/>
            </c:numRef>
          </c:val>
          <c:extLst>
            <c:ext xmlns:c16="http://schemas.microsoft.com/office/drawing/2014/chart" uri="{C3380CC4-5D6E-409C-BE32-E72D297353CC}">
              <c16:uniqueId val="{00000001-EFA4-409B-8648-36FF51B25A1C}"/>
            </c:ext>
          </c:extLst>
        </c:ser>
        <c:ser>
          <c:idx val="2"/>
          <c:order val="2"/>
          <c:tx>
            <c:strRef>
              <c:f>'Graphs final'!$PI$24</c:f>
              <c:strCache>
                <c:ptCount val="1"/>
                <c:pt idx="0">
                  <c:v>Vốn liên quan Nhà nước</c:v>
                </c:pt>
              </c:strCache>
            </c:strRef>
          </c:tx>
          <c:spPr>
            <a:solidFill>
              <a:srgbClr val="FFC000"/>
            </a:solidFill>
            <a:ln>
              <a:noFill/>
            </a:ln>
            <a:effectLst/>
          </c:spPr>
          <c:invertIfNegative val="0"/>
          <c:dLbls>
            <c:dLbl>
              <c:idx val="0"/>
              <c:layout>
                <c:manualLayout>
                  <c:x val="-1.6293106575493467E-17"/>
                  <c:y val="-2.45500447184541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FA4-409B-8648-36FF51B25A1C}"/>
                </c:ext>
              </c:extLst>
            </c:dLbl>
            <c:dLbl>
              <c:idx val="1"/>
              <c:layout>
                <c:manualLayout>
                  <c:x val="0"/>
                  <c:y val="-8.18334823948479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FA4-409B-8648-36FF51B25A1C}"/>
                </c:ext>
              </c:extLst>
            </c:dLbl>
            <c:dLbl>
              <c:idx val="2"/>
              <c:layout>
                <c:manualLayout>
                  <c:x val="-3.554900682513005E-3"/>
                  <c:y val="-1.6366696478969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FA4-409B-8648-36FF51B25A1C}"/>
                </c:ext>
              </c:extLst>
            </c:dLbl>
            <c:dLbl>
              <c:idx val="3"/>
              <c:layout>
                <c:manualLayout>
                  <c:x val="0"/>
                  <c:y val="-8.18334823948479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FA4-409B-8648-36FF51B25A1C}"/>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bg1"/>
                    </a:solidFill>
                    <a:latin typeface="SVN-Gilroy Medium" panose="00000600000000000000" pitchFamily="50"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 final'!$PE$26:$PF$26,'Graphs final'!$PE$30:$PF$30,'Graphs final'!$PE$34:$PF$34,'Graphs final'!$PE$38:$PF$38,'Graphs final'!$PE$42:$PF$42)</c:f>
              <c:strCache>
                <c:ptCount val="5"/>
                <c:pt idx="0">
                  <c:v>Q2</c:v>
                </c:pt>
                <c:pt idx="1">
                  <c:v>Q2</c:v>
                </c:pt>
                <c:pt idx="2">
                  <c:v>Q2</c:v>
                </c:pt>
                <c:pt idx="3">
                  <c:v>Q2</c:v>
                </c:pt>
                <c:pt idx="4">
                  <c:v>Q2</c:v>
                </c:pt>
              </c:strCache>
            </c:strRef>
          </c:cat>
          <c:val>
            <c:numRef>
              <c:f>('Graphs final'!$PI$26,'Graphs final'!$PI$30,'Graphs final'!$PI$34,'Graphs final'!$PI$38,'Graphs final'!$PI$42)</c:f>
              <c:numCache>
                <c:formatCode>#,##0</c:formatCode>
                <c:ptCount val="5"/>
                <c:pt idx="0">
                  <c:v>254.2</c:v>
                </c:pt>
                <c:pt idx="1">
                  <c:v>265</c:v>
                </c:pt>
                <c:pt idx="2">
                  <c:v>292.39999999999998</c:v>
                </c:pt>
                <c:pt idx="3">
                  <c:v>331</c:v>
                </c:pt>
                <c:pt idx="4">
                  <c:v>392.1</c:v>
                </c:pt>
              </c:numCache>
              <c:extLst/>
            </c:numRef>
          </c:val>
          <c:extLst>
            <c:ext xmlns:c16="http://schemas.microsoft.com/office/drawing/2014/chart" uri="{C3380CC4-5D6E-409C-BE32-E72D297353CC}">
              <c16:uniqueId val="{00000002-EFA4-409B-8648-36FF51B25A1C}"/>
            </c:ext>
          </c:extLst>
        </c:ser>
        <c:ser>
          <c:idx val="3"/>
          <c:order val="3"/>
          <c:tx>
            <c:strRef>
              <c:f>'Graphs final'!$PJ$24</c:f>
              <c:strCache>
                <c:ptCount val="1"/>
                <c:pt idx="0">
                  <c:v>Vốn tư nhân</c:v>
                </c:pt>
              </c:strCache>
            </c:strRef>
          </c:tx>
          <c:spPr>
            <a:solidFill>
              <a:srgbClr val="FF00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bg1"/>
                    </a:solidFill>
                    <a:latin typeface="SVN-Gilroy Medium" panose="00000600000000000000" pitchFamily="50"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 final'!$PE$26:$PF$26,'Graphs final'!$PE$30:$PF$30,'Graphs final'!$PE$34:$PF$34,'Graphs final'!$PE$38:$PF$38,'Graphs final'!$PE$42:$PF$42)</c:f>
              <c:strCache>
                <c:ptCount val="5"/>
                <c:pt idx="0">
                  <c:v>Q2</c:v>
                </c:pt>
                <c:pt idx="1">
                  <c:v>Q2</c:v>
                </c:pt>
                <c:pt idx="2">
                  <c:v>Q2</c:v>
                </c:pt>
                <c:pt idx="3">
                  <c:v>Q2</c:v>
                </c:pt>
                <c:pt idx="4">
                  <c:v>Q2</c:v>
                </c:pt>
              </c:strCache>
            </c:strRef>
          </c:cat>
          <c:val>
            <c:numRef>
              <c:f>('Graphs final'!$PJ$26,'Graphs final'!$PJ$30,'Graphs final'!$PJ$34,'Graphs final'!$PJ$38,'Graphs final'!$PJ$42)</c:f>
              <c:numCache>
                <c:formatCode>#,##0</c:formatCode>
                <c:ptCount val="5"/>
                <c:pt idx="0">
                  <c:v>375.9</c:v>
                </c:pt>
                <c:pt idx="1">
                  <c:v>660.1</c:v>
                </c:pt>
                <c:pt idx="2">
                  <c:v>739.3</c:v>
                </c:pt>
                <c:pt idx="3">
                  <c:v>751.9</c:v>
                </c:pt>
                <c:pt idx="4">
                  <c:v>799.6</c:v>
                </c:pt>
              </c:numCache>
              <c:extLst/>
            </c:numRef>
          </c:val>
          <c:extLst>
            <c:ext xmlns:c16="http://schemas.microsoft.com/office/drawing/2014/chart" uri="{C3380CC4-5D6E-409C-BE32-E72D297353CC}">
              <c16:uniqueId val="{00000003-EFA4-409B-8648-36FF51B25A1C}"/>
            </c:ext>
          </c:extLst>
        </c:ser>
        <c:dLbls>
          <c:showLegendKey val="0"/>
          <c:showVal val="0"/>
          <c:showCatName val="0"/>
          <c:showSerName val="0"/>
          <c:showPercent val="0"/>
          <c:showBubbleSize val="0"/>
        </c:dLbls>
        <c:gapWidth val="150"/>
        <c:overlap val="100"/>
        <c:axId val="1564619296"/>
        <c:axId val="1564633216"/>
      </c:barChart>
      <c:lineChart>
        <c:grouping val="standard"/>
        <c:varyColors val="0"/>
        <c:ser>
          <c:idx val="4"/>
          <c:order val="4"/>
          <c:tx>
            <c:strRef>
              <c:f>'Graphs final'!$PK$24</c:f>
              <c:strCache>
                <c:ptCount val="1"/>
                <c:pt idx="0">
                  <c:v>Tổng</c:v>
                </c:pt>
              </c:strCache>
            </c:strRef>
          </c:tx>
          <c:spPr>
            <a:ln w="28575" cap="rnd">
              <a:solidFill>
                <a:srgbClr val="7F7F7F"/>
              </a:solidFill>
              <a:round/>
            </a:ln>
            <a:effectLst/>
          </c:spPr>
          <c:marker>
            <c:symbol val="none"/>
          </c:marker>
          <c:dLbls>
            <c:dLbl>
              <c:idx val="0"/>
              <c:layout>
                <c:manualLayout>
                  <c:x val="-5.3323510237694098E-2"/>
                  <c:y val="-9.00168306343319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FA4-409B-8648-36FF51B25A1C}"/>
                </c:ext>
              </c:extLst>
            </c:dLbl>
            <c:dLbl>
              <c:idx val="1"/>
              <c:layout>
                <c:manualLayout>
                  <c:x val="-6.3988212285232909E-2"/>
                  <c:y val="-7.36501341553624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FA4-409B-8648-36FF51B25A1C}"/>
                </c:ext>
              </c:extLst>
            </c:dLbl>
            <c:dLbl>
              <c:idx val="2"/>
              <c:layout>
                <c:manualLayout>
                  <c:x val="-6.0433311602720037E-2"/>
                  <c:y val="-6.54667859158777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FA4-409B-8648-36FF51B25A1C}"/>
                </c:ext>
              </c:extLst>
            </c:dLbl>
            <c:dLbl>
              <c:idx val="3"/>
              <c:layout>
                <c:manualLayout>
                  <c:x val="-6.7543112967745858E-2"/>
                  <c:y val="-8.18334823948471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FA4-409B-8648-36FF51B25A1C}"/>
                </c:ext>
              </c:extLst>
            </c:dLbl>
            <c:dLbl>
              <c:idx val="4"/>
              <c:layout>
                <c:manualLayout>
                  <c:x val="-6.3988212285233048E-2"/>
                  <c:y val="-8.18334823948472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FA4-409B-8648-36FF51B25A1C}"/>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SVN-Gilroy Medium" panose="00000600000000000000" pitchFamily="50"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('Graphs final'!$PE$26:$PF$26,'Graphs final'!$PE$30:$PF$30,'Graphs final'!$PE$34:$PF$34,'Graphs final'!$PE$38:$PF$38,'Graphs final'!$PE$42:$PF$42)</c:f>
              <c:strCache>
                <c:ptCount val="5"/>
                <c:pt idx="0">
                  <c:v>Q2</c:v>
                </c:pt>
                <c:pt idx="1">
                  <c:v>Q2</c:v>
                </c:pt>
                <c:pt idx="2">
                  <c:v>Q2</c:v>
                </c:pt>
                <c:pt idx="3">
                  <c:v>Q2</c:v>
                </c:pt>
                <c:pt idx="4">
                  <c:v>Q2</c:v>
                </c:pt>
              </c:strCache>
            </c:strRef>
          </c:cat>
          <c:val>
            <c:numRef>
              <c:f>('Graphs final'!$PK$26,'Graphs final'!$PK$30,'Graphs final'!$PK$34,'Graphs final'!$PK$38,'Graphs final'!$PK$42)</c:f>
              <c:numCache>
                <c:formatCode>#,##0</c:formatCode>
                <c:ptCount val="5"/>
                <c:pt idx="0">
                  <c:v>850.3</c:v>
                </c:pt>
                <c:pt idx="1">
                  <c:v>1169.7</c:v>
                </c:pt>
                <c:pt idx="2">
                  <c:v>1301.1999999999998</c:v>
                </c:pt>
                <c:pt idx="3">
                  <c:v>1357.6999999999998</c:v>
                </c:pt>
                <c:pt idx="4">
                  <c:v>1451.4</c:v>
                </c:pt>
              </c:numCache>
              <c:extLst/>
            </c:numRef>
          </c:val>
          <c:smooth val="0"/>
          <c:extLst>
            <c:ext xmlns:c16="http://schemas.microsoft.com/office/drawing/2014/chart" uri="{C3380CC4-5D6E-409C-BE32-E72D297353CC}">
              <c16:uniqueId val="{00000004-EFA4-409B-8648-36FF51B25A1C}"/>
            </c:ext>
          </c:extLst>
        </c:ser>
        <c:dLbls>
          <c:showLegendKey val="0"/>
          <c:showVal val="0"/>
          <c:showCatName val="0"/>
          <c:showSerName val="0"/>
          <c:showPercent val="0"/>
          <c:showBubbleSize val="0"/>
        </c:dLbls>
        <c:marker val="1"/>
        <c:smooth val="0"/>
        <c:axId val="1928891007"/>
        <c:axId val="1928884767"/>
      </c:lineChart>
      <c:catAx>
        <c:axId val="1564619296"/>
        <c:scaling>
          <c:orientation val="minMax"/>
        </c:scaling>
        <c:delete val="0"/>
        <c:axPos val="b"/>
        <c:numFmt formatCode="General" sourceLinked="1"/>
        <c:majorTickMark val="out"/>
        <c:minorTickMark val="none"/>
        <c:tickLblPos val="nextTo"/>
        <c:spPr>
          <a:noFill/>
          <a:ln w="9525" cap="flat" cmpd="sng" algn="ctr">
            <a:solidFill>
              <a:srgbClr val="7F7F7F"/>
            </a:solidFill>
            <a:round/>
          </a:ln>
          <a:effectLst/>
        </c:spPr>
        <c:txPr>
          <a:bodyPr rot="-60000000" spcFirstLastPara="1" vertOverflow="ellipsis" vert="horz" wrap="square" anchor="ctr" anchorCtr="1"/>
          <a:lstStyle/>
          <a:p>
            <a:pPr>
              <a:defRPr sz="700" b="0" i="0" u="none" strike="noStrike" kern="1200" baseline="0">
                <a:solidFill>
                  <a:schemeClr val="tx1">
                    <a:lumMod val="75000"/>
                    <a:lumOff val="25000"/>
                  </a:schemeClr>
                </a:solidFill>
                <a:latin typeface="SVN-Gilroy Medium" panose="00000600000000000000" pitchFamily="50" charset="0"/>
                <a:ea typeface="+mn-ea"/>
                <a:cs typeface="+mn-cs"/>
              </a:defRPr>
            </a:pPr>
            <a:endParaRPr lang="en-US"/>
          </a:p>
        </c:txPr>
        <c:crossAx val="1564633216"/>
        <c:crosses val="autoZero"/>
        <c:auto val="1"/>
        <c:lblAlgn val="ctr"/>
        <c:lblOffset val="100"/>
        <c:noMultiLvlLbl val="0"/>
      </c:catAx>
      <c:valAx>
        <c:axId val="156463321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1564619296"/>
        <c:crosses val="autoZero"/>
        <c:crossBetween val="between"/>
      </c:valAx>
      <c:valAx>
        <c:axId val="1928884767"/>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1928891007"/>
        <c:crosses val="max"/>
        <c:crossBetween val="between"/>
      </c:valAx>
      <c:catAx>
        <c:axId val="1928891007"/>
        <c:scaling>
          <c:orientation val="minMax"/>
        </c:scaling>
        <c:delete val="1"/>
        <c:axPos val="b"/>
        <c:numFmt formatCode="General" sourceLinked="1"/>
        <c:majorTickMark val="out"/>
        <c:minorTickMark val="none"/>
        <c:tickLblPos val="nextTo"/>
        <c:crossAx val="1928884767"/>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849293163772835E-2"/>
          <c:y val="0.12178734426868948"/>
          <c:w val="0.92430141367245433"/>
          <c:h val="0.7590705634002064"/>
        </c:manualLayout>
      </c:layout>
      <c:areaChart>
        <c:grouping val="standard"/>
        <c:varyColors val="0"/>
        <c:ser>
          <c:idx val="0"/>
          <c:order val="0"/>
          <c:tx>
            <c:strRef>
              <c:f>'Graphs final'!$JU$26</c:f>
              <c:strCache>
                <c:ptCount val="1"/>
                <c:pt idx="0">
                  <c:v>CPI (YoY)</c:v>
                </c:pt>
              </c:strCache>
            </c:strRef>
          </c:tx>
          <c:spPr>
            <a:solidFill>
              <a:srgbClr val="DEEBF7"/>
            </a:solidFill>
            <a:ln>
              <a:noFill/>
            </a:ln>
            <a:effectLst/>
          </c:spPr>
          <c:cat>
            <c:multiLvlStrRef>
              <c:f>'Graphs final'!$JS$27:$JT$80</c:f>
              <c:multiLvlStrCache>
                <c:ptCount val="54"/>
                <c:lvl>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pt idx="17">
                    <c:v>6</c:v>
                  </c:pt>
                  <c:pt idx="18">
                    <c:v>7</c:v>
                  </c:pt>
                  <c:pt idx="19">
                    <c:v>8</c:v>
                  </c:pt>
                  <c:pt idx="20">
                    <c:v>9</c:v>
                  </c:pt>
                  <c:pt idx="21">
                    <c:v>10</c:v>
                  </c:pt>
                  <c:pt idx="22">
                    <c:v>11</c:v>
                  </c:pt>
                  <c:pt idx="23">
                    <c:v>12</c:v>
                  </c:pt>
                  <c:pt idx="24">
                    <c:v>1</c:v>
                  </c:pt>
                  <c:pt idx="25">
                    <c:v>2</c:v>
                  </c:pt>
                  <c:pt idx="26">
                    <c:v>3</c:v>
                  </c:pt>
                  <c:pt idx="27">
                    <c:v>4</c:v>
                  </c:pt>
                  <c:pt idx="28">
                    <c:v>5</c:v>
                  </c:pt>
                  <c:pt idx="29">
                    <c:v>6</c:v>
                  </c:pt>
                  <c:pt idx="30">
                    <c:v>7</c:v>
                  </c:pt>
                  <c:pt idx="31">
                    <c:v>8</c:v>
                  </c:pt>
                  <c:pt idx="32">
                    <c:v>9</c:v>
                  </c:pt>
                  <c:pt idx="33">
                    <c:v>10</c:v>
                  </c:pt>
                  <c:pt idx="34">
                    <c:v>11</c:v>
                  </c:pt>
                  <c:pt idx="35">
                    <c:v>12</c:v>
                  </c:pt>
                  <c:pt idx="36">
                    <c:v>1</c:v>
                  </c:pt>
                  <c:pt idx="37">
                    <c:v>2</c:v>
                  </c:pt>
                  <c:pt idx="38">
                    <c:v>3</c:v>
                  </c:pt>
                  <c:pt idx="39">
                    <c:v>4</c:v>
                  </c:pt>
                  <c:pt idx="40">
                    <c:v>5</c:v>
                  </c:pt>
                  <c:pt idx="41">
                    <c:v>6</c:v>
                  </c:pt>
                  <c:pt idx="42">
                    <c:v>7</c:v>
                  </c:pt>
                  <c:pt idx="43">
                    <c:v>8</c:v>
                  </c:pt>
                  <c:pt idx="44">
                    <c:v>9</c:v>
                  </c:pt>
                  <c:pt idx="45">
                    <c:v>10</c:v>
                  </c:pt>
                  <c:pt idx="46">
                    <c:v>11</c:v>
                  </c:pt>
                  <c:pt idx="47">
                    <c:v>12</c:v>
                  </c:pt>
                  <c:pt idx="48">
                    <c:v>1</c:v>
                  </c:pt>
                  <c:pt idx="49">
                    <c:v>2</c:v>
                  </c:pt>
                  <c:pt idx="50">
                    <c:v>3</c:v>
                  </c:pt>
                  <c:pt idx="51">
                    <c:v>4</c:v>
                  </c:pt>
                  <c:pt idx="52">
                    <c:v>5</c:v>
                  </c:pt>
                  <c:pt idx="53">
                    <c:v>6</c:v>
                  </c:pt>
                </c:lvl>
                <c:lvl>
                  <c:pt idx="0">
                    <c:v>2020</c:v>
                  </c:pt>
                  <c:pt idx="12">
                    <c:v>2021</c:v>
                  </c:pt>
                  <c:pt idx="24">
                    <c:v>2022</c:v>
                  </c:pt>
                  <c:pt idx="36">
                    <c:v>2023</c:v>
                  </c:pt>
                  <c:pt idx="48">
                    <c:v>2024</c:v>
                  </c:pt>
                </c:lvl>
              </c:multiLvlStrCache>
            </c:multiLvlStrRef>
          </c:cat>
          <c:val>
            <c:numRef>
              <c:f>'Graphs final'!$JU$27:$JU$80</c:f>
              <c:numCache>
                <c:formatCode>0.0%</c:formatCode>
                <c:ptCount val="54"/>
                <c:pt idx="0">
                  <c:v>6.4000000000000001E-2</c:v>
                </c:pt>
                <c:pt idx="1">
                  <c:v>5.3999999999999999E-2</c:v>
                </c:pt>
                <c:pt idx="2">
                  <c:v>4.9000000000000002E-2</c:v>
                </c:pt>
                <c:pt idx="3">
                  <c:v>2.9000000000000001E-2</c:v>
                </c:pt>
                <c:pt idx="4">
                  <c:v>2.4E-2</c:v>
                </c:pt>
                <c:pt idx="5">
                  <c:v>3.2000000000000001E-2</c:v>
                </c:pt>
                <c:pt idx="6">
                  <c:v>3.4000000000000002E-2</c:v>
                </c:pt>
                <c:pt idx="7">
                  <c:v>3.2000000000000001E-2</c:v>
                </c:pt>
                <c:pt idx="8">
                  <c:v>0.03</c:v>
                </c:pt>
                <c:pt idx="9">
                  <c:v>2.5000000000000001E-2</c:v>
                </c:pt>
                <c:pt idx="10">
                  <c:v>1.4999999999999999E-2</c:v>
                </c:pt>
                <c:pt idx="11">
                  <c:v>2E-3</c:v>
                </c:pt>
                <c:pt idx="12">
                  <c:v>-0.01</c:v>
                </c:pt>
                <c:pt idx="13">
                  <c:v>7.0000000000000001E-3</c:v>
                </c:pt>
                <c:pt idx="14">
                  <c:v>1.2E-2</c:v>
                </c:pt>
                <c:pt idx="15">
                  <c:v>2.7E-2</c:v>
                </c:pt>
                <c:pt idx="16">
                  <c:v>2.9000000000000001E-2</c:v>
                </c:pt>
                <c:pt idx="17">
                  <c:v>2.4E-2</c:v>
                </c:pt>
                <c:pt idx="18">
                  <c:v>2.5999999999999999E-2</c:v>
                </c:pt>
                <c:pt idx="19">
                  <c:v>2.8000000000000001E-2</c:v>
                </c:pt>
                <c:pt idx="20">
                  <c:v>2.1000000000000001E-2</c:v>
                </c:pt>
                <c:pt idx="21">
                  <c:v>1.7999999999999999E-2</c:v>
                </c:pt>
                <c:pt idx="22">
                  <c:v>2.1000000000000001E-2</c:v>
                </c:pt>
                <c:pt idx="23">
                  <c:v>1.7999999999999999E-2</c:v>
                </c:pt>
                <c:pt idx="24">
                  <c:v>1.9E-2</c:v>
                </c:pt>
                <c:pt idx="25">
                  <c:v>1.4E-2</c:v>
                </c:pt>
                <c:pt idx="26">
                  <c:v>2.4E-2</c:v>
                </c:pt>
                <c:pt idx="27">
                  <c:v>2.5999999999999999E-2</c:v>
                </c:pt>
                <c:pt idx="28">
                  <c:v>2.9000000000000001E-2</c:v>
                </c:pt>
                <c:pt idx="29">
                  <c:v>3.4000000000000002E-2</c:v>
                </c:pt>
                <c:pt idx="30">
                  <c:v>3.1E-2</c:v>
                </c:pt>
                <c:pt idx="31">
                  <c:v>2.9000000000000001E-2</c:v>
                </c:pt>
                <c:pt idx="32">
                  <c:v>3.9E-2</c:v>
                </c:pt>
                <c:pt idx="33">
                  <c:v>4.2999999999999997E-2</c:v>
                </c:pt>
                <c:pt idx="34">
                  <c:v>4.3999999999999997E-2</c:v>
                </c:pt>
                <c:pt idx="35">
                  <c:v>4.4999999999999998E-2</c:v>
                </c:pt>
                <c:pt idx="36">
                  <c:v>4.9000000000000002E-2</c:v>
                </c:pt>
                <c:pt idx="37">
                  <c:v>4.2999999999999997E-2</c:v>
                </c:pt>
                <c:pt idx="38">
                  <c:v>3.4000000000000002E-2</c:v>
                </c:pt>
                <c:pt idx="39">
                  <c:v>2.8000000000000001E-2</c:v>
                </c:pt>
                <c:pt idx="40">
                  <c:v>2.4E-2</c:v>
                </c:pt>
                <c:pt idx="41">
                  <c:v>0.02</c:v>
                </c:pt>
                <c:pt idx="42">
                  <c:v>2.1000000000000001E-2</c:v>
                </c:pt>
                <c:pt idx="43">
                  <c:v>0.03</c:v>
                </c:pt>
                <c:pt idx="44">
                  <c:v>3.6999999999999998E-2</c:v>
                </c:pt>
                <c:pt idx="45">
                  <c:v>3.5999999999999997E-2</c:v>
                </c:pt>
                <c:pt idx="46">
                  <c:v>3.4000000000000002E-2</c:v>
                </c:pt>
                <c:pt idx="47">
                  <c:v>3.5999999999999997E-2</c:v>
                </c:pt>
                <c:pt idx="48">
                  <c:v>3.4000000000000002E-2</c:v>
                </c:pt>
                <c:pt idx="49">
                  <c:v>0.04</c:v>
                </c:pt>
                <c:pt idx="50">
                  <c:v>0.04</c:v>
                </c:pt>
                <c:pt idx="51">
                  <c:v>4.3999999999999997E-2</c:v>
                </c:pt>
                <c:pt idx="52">
                  <c:v>4.3999999999999997E-2</c:v>
                </c:pt>
                <c:pt idx="53">
                  <c:v>4.2999999999999997E-2</c:v>
                </c:pt>
              </c:numCache>
            </c:numRef>
          </c:val>
          <c:extLst>
            <c:ext xmlns:c16="http://schemas.microsoft.com/office/drawing/2014/chart" uri="{C3380CC4-5D6E-409C-BE32-E72D297353CC}">
              <c16:uniqueId val="{00000000-8A85-472E-A406-653124FF7B6E}"/>
            </c:ext>
          </c:extLst>
        </c:ser>
        <c:dLbls>
          <c:showLegendKey val="0"/>
          <c:showVal val="0"/>
          <c:showCatName val="0"/>
          <c:showSerName val="0"/>
          <c:showPercent val="0"/>
          <c:showBubbleSize val="0"/>
        </c:dLbls>
        <c:axId val="1973670160"/>
        <c:axId val="1973659120"/>
      </c:areaChart>
      <c:lineChart>
        <c:grouping val="standard"/>
        <c:varyColors val="0"/>
        <c:ser>
          <c:idx val="1"/>
          <c:order val="1"/>
          <c:tx>
            <c:strRef>
              <c:f>'Graphs final'!$JV$26</c:f>
              <c:strCache>
                <c:ptCount val="1"/>
                <c:pt idx="0">
                  <c:v>CPI bq (YTD)</c:v>
                </c:pt>
              </c:strCache>
            </c:strRef>
          </c:tx>
          <c:spPr>
            <a:ln w="19050" cap="rnd">
              <a:solidFill>
                <a:srgbClr val="0080BC"/>
              </a:solidFill>
              <a:round/>
            </a:ln>
            <a:effectLst/>
          </c:spPr>
          <c:marker>
            <c:symbol val="none"/>
          </c:marker>
          <c:dLbls>
            <c:dLbl>
              <c:idx val="53"/>
              <c:layout>
                <c:manualLayout>
                  <c:x val="-2.7778726042101852E-3"/>
                  <c:y val="-6.09288603675149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85-472E-A406-653124FF7B6E}"/>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SVN-Gilroy Medium" panose="00000600000000000000" pitchFamily="50"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'Graphs final'!$JS$27:$JT$80</c:f>
              <c:multiLvlStrCache>
                <c:ptCount val="54"/>
                <c:lvl>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pt idx="17">
                    <c:v>6</c:v>
                  </c:pt>
                  <c:pt idx="18">
                    <c:v>7</c:v>
                  </c:pt>
                  <c:pt idx="19">
                    <c:v>8</c:v>
                  </c:pt>
                  <c:pt idx="20">
                    <c:v>9</c:v>
                  </c:pt>
                  <c:pt idx="21">
                    <c:v>10</c:v>
                  </c:pt>
                  <c:pt idx="22">
                    <c:v>11</c:v>
                  </c:pt>
                  <c:pt idx="23">
                    <c:v>12</c:v>
                  </c:pt>
                  <c:pt idx="24">
                    <c:v>1</c:v>
                  </c:pt>
                  <c:pt idx="25">
                    <c:v>2</c:v>
                  </c:pt>
                  <c:pt idx="26">
                    <c:v>3</c:v>
                  </c:pt>
                  <c:pt idx="27">
                    <c:v>4</c:v>
                  </c:pt>
                  <c:pt idx="28">
                    <c:v>5</c:v>
                  </c:pt>
                  <c:pt idx="29">
                    <c:v>6</c:v>
                  </c:pt>
                  <c:pt idx="30">
                    <c:v>7</c:v>
                  </c:pt>
                  <c:pt idx="31">
                    <c:v>8</c:v>
                  </c:pt>
                  <c:pt idx="32">
                    <c:v>9</c:v>
                  </c:pt>
                  <c:pt idx="33">
                    <c:v>10</c:v>
                  </c:pt>
                  <c:pt idx="34">
                    <c:v>11</c:v>
                  </c:pt>
                  <c:pt idx="35">
                    <c:v>12</c:v>
                  </c:pt>
                  <c:pt idx="36">
                    <c:v>1</c:v>
                  </c:pt>
                  <c:pt idx="37">
                    <c:v>2</c:v>
                  </c:pt>
                  <c:pt idx="38">
                    <c:v>3</c:v>
                  </c:pt>
                  <c:pt idx="39">
                    <c:v>4</c:v>
                  </c:pt>
                  <c:pt idx="40">
                    <c:v>5</c:v>
                  </c:pt>
                  <c:pt idx="41">
                    <c:v>6</c:v>
                  </c:pt>
                  <c:pt idx="42">
                    <c:v>7</c:v>
                  </c:pt>
                  <c:pt idx="43">
                    <c:v>8</c:v>
                  </c:pt>
                  <c:pt idx="44">
                    <c:v>9</c:v>
                  </c:pt>
                  <c:pt idx="45">
                    <c:v>10</c:v>
                  </c:pt>
                  <c:pt idx="46">
                    <c:v>11</c:v>
                  </c:pt>
                  <c:pt idx="47">
                    <c:v>12</c:v>
                  </c:pt>
                  <c:pt idx="48">
                    <c:v>1</c:v>
                  </c:pt>
                  <c:pt idx="49">
                    <c:v>2</c:v>
                  </c:pt>
                  <c:pt idx="50">
                    <c:v>3</c:v>
                  </c:pt>
                  <c:pt idx="51">
                    <c:v>4</c:v>
                  </c:pt>
                  <c:pt idx="52">
                    <c:v>5</c:v>
                  </c:pt>
                  <c:pt idx="53">
                    <c:v>6</c:v>
                  </c:pt>
                </c:lvl>
                <c:lvl>
                  <c:pt idx="0">
                    <c:v>2020</c:v>
                  </c:pt>
                  <c:pt idx="12">
                    <c:v>2021</c:v>
                  </c:pt>
                  <c:pt idx="24">
                    <c:v>2022</c:v>
                  </c:pt>
                  <c:pt idx="36">
                    <c:v>2023</c:v>
                  </c:pt>
                  <c:pt idx="48">
                    <c:v>2024</c:v>
                  </c:pt>
                </c:lvl>
              </c:multiLvlStrCache>
            </c:multiLvlStrRef>
          </c:cat>
          <c:val>
            <c:numRef>
              <c:f>'Graphs final'!$JV$27:$JV$80</c:f>
              <c:numCache>
                <c:formatCode>0.0%</c:formatCode>
                <c:ptCount val="54"/>
                <c:pt idx="0">
                  <c:v>6.4000000000000001E-2</c:v>
                </c:pt>
                <c:pt idx="1">
                  <c:v>5.8999999999999997E-2</c:v>
                </c:pt>
                <c:pt idx="2">
                  <c:v>5.6000000000000001E-2</c:v>
                </c:pt>
                <c:pt idx="3">
                  <c:v>4.9000000000000002E-2</c:v>
                </c:pt>
                <c:pt idx="4">
                  <c:v>4.3999999999999997E-2</c:v>
                </c:pt>
                <c:pt idx="5">
                  <c:v>4.2000000000000003E-2</c:v>
                </c:pt>
                <c:pt idx="6">
                  <c:v>4.1000000000000002E-2</c:v>
                </c:pt>
                <c:pt idx="7">
                  <c:v>0.04</c:v>
                </c:pt>
                <c:pt idx="8">
                  <c:v>3.9E-2</c:v>
                </c:pt>
                <c:pt idx="9">
                  <c:v>3.6999999999999998E-2</c:v>
                </c:pt>
                <c:pt idx="10">
                  <c:v>3.5000000000000003E-2</c:v>
                </c:pt>
                <c:pt idx="11">
                  <c:v>3.2000000000000001E-2</c:v>
                </c:pt>
                <c:pt idx="12">
                  <c:v>-0.01</c:v>
                </c:pt>
                <c:pt idx="13">
                  <c:v>-1E-3</c:v>
                </c:pt>
                <c:pt idx="14">
                  <c:v>3.0000000000000001E-3</c:v>
                </c:pt>
                <c:pt idx="15">
                  <c:v>8.9999999999999993E-3</c:v>
                </c:pt>
                <c:pt idx="16">
                  <c:v>1.2999999999999999E-2</c:v>
                </c:pt>
                <c:pt idx="17">
                  <c:v>1.4999999999999999E-2</c:v>
                </c:pt>
                <c:pt idx="18">
                  <c:v>1.6E-2</c:v>
                </c:pt>
                <c:pt idx="19">
                  <c:v>1.7999999999999999E-2</c:v>
                </c:pt>
                <c:pt idx="20">
                  <c:v>1.7999999999999999E-2</c:v>
                </c:pt>
                <c:pt idx="21">
                  <c:v>1.7999999999999999E-2</c:v>
                </c:pt>
                <c:pt idx="22">
                  <c:v>1.7999999999999999E-2</c:v>
                </c:pt>
                <c:pt idx="23">
                  <c:v>1.7999999999999999E-2</c:v>
                </c:pt>
                <c:pt idx="24">
                  <c:v>1.9E-2</c:v>
                </c:pt>
                <c:pt idx="25">
                  <c:v>1.7000000000000001E-2</c:v>
                </c:pt>
                <c:pt idx="26">
                  <c:v>1.9E-2</c:v>
                </c:pt>
                <c:pt idx="27">
                  <c:v>2.1000000000000001E-2</c:v>
                </c:pt>
                <c:pt idx="28">
                  <c:v>2.3E-2</c:v>
                </c:pt>
                <c:pt idx="29">
                  <c:v>2.4E-2</c:v>
                </c:pt>
                <c:pt idx="30">
                  <c:v>2.5000000000000001E-2</c:v>
                </c:pt>
                <c:pt idx="31">
                  <c:v>2.5999999999999999E-2</c:v>
                </c:pt>
                <c:pt idx="32">
                  <c:v>2.7E-2</c:v>
                </c:pt>
                <c:pt idx="33">
                  <c:v>2.9000000000000001E-2</c:v>
                </c:pt>
                <c:pt idx="34">
                  <c:v>0.03</c:v>
                </c:pt>
                <c:pt idx="35">
                  <c:v>3.1E-2</c:v>
                </c:pt>
                <c:pt idx="36">
                  <c:v>4.9000000000000002E-2</c:v>
                </c:pt>
                <c:pt idx="37">
                  <c:v>4.5999999999999999E-2</c:v>
                </c:pt>
                <c:pt idx="38">
                  <c:v>4.2000000000000003E-2</c:v>
                </c:pt>
                <c:pt idx="39">
                  <c:v>3.7999999999999999E-2</c:v>
                </c:pt>
                <c:pt idx="40">
                  <c:v>3.5999999999999997E-2</c:v>
                </c:pt>
                <c:pt idx="41">
                  <c:v>3.3000000000000002E-2</c:v>
                </c:pt>
                <c:pt idx="42">
                  <c:v>3.1E-2</c:v>
                </c:pt>
                <c:pt idx="43">
                  <c:v>3.1E-2</c:v>
                </c:pt>
                <c:pt idx="44">
                  <c:v>3.2000000000000001E-2</c:v>
                </c:pt>
                <c:pt idx="45">
                  <c:v>3.2000000000000001E-2</c:v>
                </c:pt>
                <c:pt idx="46">
                  <c:v>3.2000000000000001E-2</c:v>
                </c:pt>
                <c:pt idx="47">
                  <c:v>3.3000000000000002E-2</c:v>
                </c:pt>
                <c:pt idx="48">
                  <c:v>3.4000000000000002E-2</c:v>
                </c:pt>
                <c:pt idx="49">
                  <c:v>3.6999999999999998E-2</c:v>
                </c:pt>
                <c:pt idx="50">
                  <c:v>3.7999999999999999E-2</c:v>
                </c:pt>
                <c:pt idx="51">
                  <c:v>3.9E-2</c:v>
                </c:pt>
                <c:pt idx="52">
                  <c:v>0.04</c:v>
                </c:pt>
                <c:pt idx="53">
                  <c:v>4.1000000000000002E-2</c:v>
                </c:pt>
              </c:numCache>
            </c:numRef>
          </c:val>
          <c:smooth val="0"/>
          <c:extLst>
            <c:ext xmlns:c16="http://schemas.microsoft.com/office/drawing/2014/chart" uri="{C3380CC4-5D6E-409C-BE32-E72D297353CC}">
              <c16:uniqueId val="{00000002-8A85-472E-A406-653124FF7B6E}"/>
            </c:ext>
          </c:extLst>
        </c:ser>
        <c:ser>
          <c:idx val="2"/>
          <c:order val="2"/>
          <c:tx>
            <c:strRef>
              <c:f>'Graphs final'!$JW$26</c:f>
              <c:strCache>
                <c:ptCount val="1"/>
                <c:pt idx="0">
                  <c:v>Lạm phát cơ bản</c:v>
                </c:pt>
              </c:strCache>
            </c:strRef>
          </c:tx>
          <c:spPr>
            <a:ln w="19050" cap="rnd">
              <a:solidFill>
                <a:srgbClr val="D71249"/>
              </a:solidFill>
              <a:round/>
            </a:ln>
            <a:effectLst/>
          </c:spPr>
          <c:marker>
            <c:symbol val="none"/>
          </c:marker>
          <c:dLbls>
            <c:dLbl>
              <c:idx val="53"/>
              <c:layout>
                <c:manualLayout>
                  <c:x val="-2.0370135052831988E-16"/>
                  <c:y val="5.0925925925925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85-472E-A406-653124FF7B6E}"/>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SVN-Gilroy Medium" panose="00000600000000000000" pitchFamily="50"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'Graphs final'!$JS$27:$JT$80</c:f>
              <c:multiLvlStrCache>
                <c:ptCount val="54"/>
                <c:lvl>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pt idx="17">
                    <c:v>6</c:v>
                  </c:pt>
                  <c:pt idx="18">
                    <c:v>7</c:v>
                  </c:pt>
                  <c:pt idx="19">
                    <c:v>8</c:v>
                  </c:pt>
                  <c:pt idx="20">
                    <c:v>9</c:v>
                  </c:pt>
                  <c:pt idx="21">
                    <c:v>10</c:v>
                  </c:pt>
                  <c:pt idx="22">
                    <c:v>11</c:v>
                  </c:pt>
                  <c:pt idx="23">
                    <c:v>12</c:v>
                  </c:pt>
                  <c:pt idx="24">
                    <c:v>1</c:v>
                  </c:pt>
                  <c:pt idx="25">
                    <c:v>2</c:v>
                  </c:pt>
                  <c:pt idx="26">
                    <c:v>3</c:v>
                  </c:pt>
                  <c:pt idx="27">
                    <c:v>4</c:v>
                  </c:pt>
                  <c:pt idx="28">
                    <c:v>5</c:v>
                  </c:pt>
                  <c:pt idx="29">
                    <c:v>6</c:v>
                  </c:pt>
                  <c:pt idx="30">
                    <c:v>7</c:v>
                  </c:pt>
                  <c:pt idx="31">
                    <c:v>8</c:v>
                  </c:pt>
                  <c:pt idx="32">
                    <c:v>9</c:v>
                  </c:pt>
                  <c:pt idx="33">
                    <c:v>10</c:v>
                  </c:pt>
                  <c:pt idx="34">
                    <c:v>11</c:v>
                  </c:pt>
                  <c:pt idx="35">
                    <c:v>12</c:v>
                  </c:pt>
                  <c:pt idx="36">
                    <c:v>1</c:v>
                  </c:pt>
                  <c:pt idx="37">
                    <c:v>2</c:v>
                  </c:pt>
                  <c:pt idx="38">
                    <c:v>3</c:v>
                  </c:pt>
                  <c:pt idx="39">
                    <c:v>4</c:v>
                  </c:pt>
                  <c:pt idx="40">
                    <c:v>5</c:v>
                  </c:pt>
                  <c:pt idx="41">
                    <c:v>6</c:v>
                  </c:pt>
                  <c:pt idx="42">
                    <c:v>7</c:v>
                  </c:pt>
                  <c:pt idx="43">
                    <c:v>8</c:v>
                  </c:pt>
                  <c:pt idx="44">
                    <c:v>9</c:v>
                  </c:pt>
                  <c:pt idx="45">
                    <c:v>10</c:v>
                  </c:pt>
                  <c:pt idx="46">
                    <c:v>11</c:v>
                  </c:pt>
                  <c:pt idx="47">
                    <c:v>12</c:v>
                  </c:pt>
                  <c:pt idx="48">
                    <c:v>1</c:v>
                  </c:pt>
                  <c:pt idx="49">
                    <c:v>2</c:v>
                  </c:pt>
                  <c:pt idx="50">
                    <c:v>3</c:v>
                  </c:pt>
                  <c:pt idx="51">
                    <c:v>4</c:v>
                  </c:pt>
                  <c:pt idx="52">
                    <c:v>5</c:v>
                  </c:pt>
                  <c:pt idx="53">
                    <c:v>6</c:v>
                  </c:pt>
                </c:lvl>
                <c:lvl>
                  <c:pt idx="0">
                    <c:v>2020</c:v>
                  </c:pt>
                  <c:pt idx="12">
                    <c:v>2021</c:v>
                  </c:pt>
                  <c:pt idx="24">
                    <c:v>2022</c:v>
                  </c:pt>
                  <c:pt idx="36">
                    <c:v>2023</c:v>
                  </c:pt>
                  <c:pt idx="48">
                    <c:v>2024</c:v>
                  </c:pt>
                </c:lvl>
              </c:multiLvlStrCache>
            </c:multiLvlStrRef>
          </c:cat>
          <c:val>
            <c:numRef>
              <c:f>'Graphs final'!$JW$27:$JW$80</c:f>
              <c:numCache>
                <c:formatCode>0.0%</c:formatCode>
                <c:ptCount val="54"/>
                <c:pt idx="0">
                  <c:v>3.2500000000000001E-2</c:v>
                </c:pt>
                <c:pt idx="1">
                  <c:v>2.9399999999999978E-2</c:v>
                </c:pt>
                <c:pt idx="2">
                  <c:v>2.950000000000003E-2</c:v>
                </c:pt>
                <c:pt idx="3">
                  <c:v>2.7099999999999937E-2</c:v>
                </c:pt>
                <c:pt idx="4">
                  <c:v>2.5400000000000061E-2</c:v>
                </c:pt>
                <c:pt idx="5">
                  <c:v>2.4500000000000029E-2</c:v>
                </c:pt>
                <c:pt idx="6">
                  <c:v>2.3100000000000023E-2</c:v>
                </c:pt>
                <c:pt idx="7">
                  <c:v>2.1599999999999966E-2</c:v>
                </c:pt>
                <c:pt idx="8">
                  <c:v>1.9699999999999988E-2</c:v>
                </c:pt>
                <c:pt idx="9">
                  <c:v>1.8799999999999956E-2</c:v>
                </c:pt>
                <c:pt idx="10">
                  <c:v>1.6099999999999993E-2</c:v>
                </c:pt>
                <c:pt idx="11">
                  <c:v>9.8999999999999488E-3</c:v>
                </c:pt>
                <c:pt idx="12">
                  <c:v>4.9112359999999456E-3</c:v>
                </c:pt>
                <c:pt idx="13">
                  <c:v>7.9393199999999806E-3</c:v>
                </c:pt>
                <c:pt idx="14">
                  <c:v>7.3205839999999963E-3</c:v>
                </c:pt>
                <c:pt idx="15">
                  <c:v>9.5000000000000293E-3</c:v>
                </c:pt>
                <c:pt idx="16">
                  <c:v>1.1299999999999954E-2</c:v>
                </c:pt>
                <c:pt idx="17">
                  <c:v>1.1400000000000006E-2</c:v>
                </c:pt>
                <c:pt idx="18">
                  <c:v>9.8693089999999997E-3</c:v>
                </c:pt>
                <c:pt idx="19">
                  <c:v>9.7703359999999993E-3</c:v>
                </c:pt>
                <c:pt idx="20">
                  <c:v>7.3662910000000179E-3</c:v>
                </c:pt>
                <c:pt idx="21">
                  <c:v>5.0000000000000001E-3</c:v>
                </c:pt>
                <c:pt idx="22">
                  <c:v>5.7999999999999996E-3</c:v>
                </c:pt>
                <c:pt idx="23">
                  <c:v>6.7000000000000002E-3</c:v>
                </c:pt>
                <c:pt idx="24">
                  <c:v>6.6056824199999991E-3</c:v>
                </c:pt>
                <c:pt idx="25">
                  <c:v>6.7647984500000006E-3</c:v>
                </c:pt>
                <c:pt idx="26">
                  <c:v>1.0910502399999999E-2</c:v>
                </c:pt>
                <c:pt idx="27">
                  <c:v>1.47E-2</c:v>
                </c:pt>
                <c:pt idx="28">
                  <c:v>1.61E-2</c:v>
                </c:pt>
                <c:pt idx="29">
                  <c:v>1.9800000000000002E-2</c:v>
                </c:pt>
                <c:pt idx="30">
                  <c:v>2.6289653520000001E-2</c:v>
                </c:pt>
                <c:pt idx="31">
                  <c:v>3.0638376620000001E-2</c:v>
                </c:pt>
                <c:pt idx="32">
                  <c:v>3.8233418970000002E-2</c:v>
                </c:pt>
                <c:pt idx="33">
                  <c:v>4.4699999999999997E-2</c:v>
                </c:pt>
                <c:pt idx="34">
                  <c:v>4.8050179999999998E-2</c:v>
                </c:pt>
                <c:pt idx="35">
                  <c:v>4.99E-2</c:v>
                </c:pt>
                <c:pt idx="36">
                  <c:v>5.2053701469999998E-2</c:v>
                </c:pt>
                <c:pt idx="37">
                  <c:v>4.9573851979999993E-2</c:v>
                </c:pt>
                <c:pt idx="38">
                  <c:v>4.8799991399999999E-2</c:v>
                </c:pt>
                <c:pt idx="39">
                  <c:v>4.5600000000000002E-2</c:v>
                </c:pt>
                <c:pt idx="40">
                  <c:v>4.5400000000000003E-2</c:v>
                </c:pt>
                <c:pt idx="41">
                  <c:v>4.0210104890000001E-2</c:v>
                </c:pt>
                <c:pt idx="42">
                  <c:v>3.8036635749999999E-2</c:v>
                </c:pt>
                <c:pt idx="43">
                  <c:v>3.4287333539999999E-2</c:v>
                </c:pt>
                <c:pt idx="44">
                  <c:v>3.15E-2</c:v>
                </c:pt>
                <c:pt idx="45">
                  <c:v>2.98E-2</c:v>
                </c:pt>
                <c:pt idx="46">
                  <c:v>2.7199999999999998E-2</c:v>
                </c:pt>
                <c:pt idx="47">
                  <c:v>2.9563758150000001E-2</c:v>
                </c:pt>
                <c:pt idx="48">
                  <c:v>1.7608840059999999E-2</c:v>
                </c:pt>
                <c:pt idx="49">
                  <c:v>2.7941150659999997E-2</c:v>
                </c:pt>
                <c:pt idx="50">
                  <c:v>2.675258384E-2</c:v>
                </c:pt>
                <c:pt idx="51">
                  <c:v>2.613387E-2</c:v>
                </c:pt>
                <c:pt idx="52">
                  <c:v>2.6111008459999998E-2</c:v>
                </c:pt>
                <c:pt idx="53">
                  <c:v>2.6111008459999998E-2</c:v>
                </c:pt>
              </c:numCache>
            </c:numRef>
          </c:val>
          <c:smooth val="0"/>
          <c:extLst>
            <c:ext xmlns:c16="http://schemas.microsoft.com/office/drawing/2014/chart" uri="{C3380CC4-5D6E-409C-BE32-E72D297353CC}">
              <c16:uniqueId val="{00000004-8A85-472E-A406-653124FF7B6E}"/>
            </c:ext>
          </c:extLst>
        </c:ser>
        <c:dLbls>
          <c:showLegendKey val="0"/>
          <c:showVal val="0"/>
          <c:showCatName val="0"/>
          <c:showSerName val="0"/>
          <c:showPercent val="0"/>
          <c:showBubbleSize val="0"/>
        </c:dLbls>
        <c:marker val="1"/>
        <c:smooth val="0"/>
        <c:axId val="1973670160"/>
        <c:axId val="1973659120"/>
      </c:lineChart>
      <c:lineChart>
        <c:grouping val="standard"/>
        <c:varyColors val="0"/>
        <c:ser>
          <c:idx val="3"/>
          <c:order val="3"/>
          <c:tx>
            <c:strRef>
              <c:f>'Graphs final'!$JX$26</c:f>
              <c:strCache>
                <c:ptCount val="1"/>
                <c:pt idx="0">
                  <c:v>Giá dầu Brent (LHS)</c:v>
                </c:pt>
              </c:strCache>
            </c:strRef>
          </c:tx>
          <c:spPr>
            <a:ln w="19050" cap="rnd">
              <a:solidFill>
                <a:srgbClr val="FFC000"/>
              </a:solidFill>
              <a:round/>
            </a:ln>
            <a:effectLst/>
          </c:spPr>
          <c:marker>
            <c:symbol val="none"/>
          </c:marker>
          <c:dLbls>
            <c:dLbl>
              <c:idx val="53"/>
              <c:layout>
                <c:manualLayout>
                  <c:x val="0"/>
                  <c:y val="-3.7037037037037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85-472E-A406-653124FF7B6E}"/>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SVN-Gilroy Medium" panose="00000600000000000000" pitchFamily="50"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'Graphs final'!$JS$27:$JT$80</c:f>
              <c:multiLvlStrCache>
                <c:ptCount val="54"/>
                <c:lvl>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pt idx="17">
                    <c:v>6</c:v>
                  </c:pt>
                  <c:pt idx="18">
                    <c:v>7</c:v>
                  </c:pt>
                  <c:pt idx="19">
                    <c:v>8</c:v>
                  </c:pt>
                  <c:pt idx="20">
                    <c:v>9</c:v>
                  </c:pt>
                  <c:pt idx="21">
                    <c:v>10</c:v>
                  </c:pt>
                  <c:pt idx="22">
                    <c:v>11</c:v>
                  </c:pt>
                  <c:pt idx="23">
                    <c:v>12</c:v>
                  </c:pt>
                  <c:pt idx="24">
                    <c:v>1</c:v>
                  </c:pt>
                  <c:pt idx="25">
                    <c:v>2</c:v>
                  </c:pt>
                  <c:pt idx="26">
                    <c:v>3</c:v>
                  </c:pt>
                  <c:pt idx="27">
                    <c:v>4</c:v>
                  </c:pt>
                  <c:pt idx="28">
                    <c:v>5</c:v>
                  </c:pt>
                  <c:pt idx="29">
                    <c:v>6</c:v>
                  </c:pt>
                  <c:pt idx="30">
                    <c:v>7</c:v>
                  </c:pt>
                  <c:pt idx="31">
                    <c:v>8</c:v>
                  </c:pt>
                  <c:pt idx="32">
                    <c:v>9</c:v>
                  </c:pt>
                  <c:pt idx="33">
                    <c:v>10</c:v>
                  </c:pt>
                  <c:pt idx="34">
                    <c:v>11</c:v>
                  </c:pt>
                  <c:pt idx="35">
                    <c:v>12</c:v>
                  </c:pt>
                  <c:pt idx="36">
                    <c:v>1</c:v>
                  </c:pt>
                  <c:pt idx="37">
                    <c:v>2</c:v>
                  </c:pt>
                  <c:pt idx="38">
                    <c:v>3</c:v>
                  </c:pt>
                  <c:pt idx="39">
                    <c:v>4</c:v>
                  </c:pt>
                  <c:pt idx="40">
                    <c:v>5</c:v>
                  </c:pt>
                  <c:pt idx="41">
                    <c:v>6</c:v>
                  </c:pt>
                  <c:pt idx="42">
                    <c:v>7</c:v>
                  </c:pt>
                  <c:pt idx="43">
                    <c:v>8</c:v>
                  </c:pt>
                  <c:pt idx="44">
                    <c:v>9</c:v>
                  </c:pt>
                  <c:pt idx="45">
                    <c:v>10</c:v>
                  </c:pt>
                  <c:pt idx="46">
                    <c:v>11</c:v>
                  </c:pt>
                  <c:pt idx="47">
                    <c:v>12</c:v>
                  </c:pt>
                  <c:pt idx="48">
                    <c:v>1</c:v>
                  </c:pt>
                  <c:pt idx="49">
                    <c:v>2</c:v>
                  </c:pt>
                  <c:pt idx="50">
                    <c:v>3</c:v>
                  </c:pt>
                  <c:pt idx="51">
                    <c:v>4</c:v>
                  </c:pt>
                  <c:pt idx="52">
                    <c:v>5</c:v>
                  </c:pt>
                  <c:pt idx="53">
                    <c:v>6</c:v>
                  </c:pt>
                </c:lvl>
                <c:lvl>
                  <c:pt idx="0">
                    <c:v>2020</c:v>
                  </c:pt>
                  <c:pt idx="12">
                    <c:v>2021</c:v>
                  </c:pt>
                  <c:pt idx="24">
                    <c:v>2022</c:v>
                  </c:pt>
                  <c:pt idx="36">
                    <c:v>2023</c:v>
                  </c:pt>
                  <c:pt idx="48">
                    <c:v>2024</c:v>
                  </c:pt>
                </c:lvl>
              </c:multiLvlStrCache>
            </c:multiLvlStrRef>
          </c:cat>
          <c:val>
            <c:numRef>
              <c:f>'Graphs final'!$JX$27:$JX$80</c:f>
              <c:numCache>
                <c:formatCode>_-* #,##0.0_-;\-* #,##0.0_-;_-* "-"??_-;_-@_-</c:formatCode>
                <c:ptCount val="54"/>
                <c:pt idx="0">
                  <c:v>57.721304347825999</c:v>
                </c:pt>
                <c:pt idx="1">
                  <c:v>50.616999999999898</c:v>
                </c:pt>
                <c:pt idx="2">
                  <c:v>29.207727272727201</c:v>
                </c:pt>
                <c:pt idx="3">
                  <c:v>16.8363636363636</c:v>
                </c:pt>
                <c:pt idx="4">
                  <c:v>28.797142857142799</c:v>
                </c:pt>
                <c:pt idx="5">
                  <c:v>38.307272727272696</c:v>
                </c:pt>
                <c:pt idx="6">
                  <c:v>40.704347826086902</c:v>
                </c:pt>
                <c:pt idx="7">
                  <c:v>42.339047619047598</c:v>
                </c:pt>
                <c:pt idx="8">
                  <c:v>39.6368181818181</c:v>
                </c:pt>
                <c:pt idx="9">
                  <c:v>39.3959090909091</c:v>
                </c:pt>
                <c:pt idx="10">
                  <c:v>41.379523809523803</c:v>
                </c:pt>
                <c:pt idx="11">
                  <c:v>47.075217391304299</c:v>
                </c:pt>
                <c:pt idx="12">
                  <c:v>51.845714285714202</c:v>
                </c:pt>
                <c:pt idx="13">
                  <c:v>59.068999999999903</c:v>
                </c:pt>
                <c:pt idx="14">
                  <c:v>62.333043478260798</c:v>
                </c:pt>
                <c:pt idx="15">
                  <c:v>61.702727272727202</c:v>
                </c:pt>
                <c:pt idx="16">
                  <c:v>65.223809523809507</c:v>
                </c:pt>
                <c:pt idx="17">
                  <c:v>71.378181818181801</c:v>
                </c:pt>
                <c:pt idx="18">
                  <c:v>72.616363636363602</c:v>
                </c:pt>
                <c:pt idx="19">
                  <c:v>67.730454545454506</c:v>
                </c:pt>
                <c:pt idx="20">
                  <c:v>71.541363636363599</c:v>
                </c:pt>
                <c:pt idx="21">
                  <c:v>81.476666666666603</c:v>
                </c:pt>
                <c:pt idx="22">
                  <c:v>79.072272727272704</c:v>
                </c:pt>
                <c:pt idx="23">
                  <c:v>71.806521739130403</c:v>
                </c:pt>
                <c:pt idx="24">
                  <c:v>83.250476190476107</c:v>
                </c:pt>
                <c:pt idx="25">
                  <c:v>91.622</c:v>
                </c:pt>
                <c:pt idx="26">
                  <c:v>108.502608695652</c:v>
                </c:pt>
                <c:pt idx="27">
                  <c:v>102.01857142857099</c:v>
                </c:pt>
                <c:pt idx="28">
                  <c:v>109.79818181818101</c:v>
                </c:pt>
                <c:pt idx="29">
                  <c:v>114.629545454545</c:v>
                </c:pt>
                <c:pt idx="30">
                  <c:v>102.03238095238</c:v>
                </c:pt>
                <c:pt idx="31">
                  <c:v>93.665217391304296</c:v>
                </c:pt>
                <c:pt idx="32">
                  <c:v>84.3959090909091</c:v>
                </c:pt>
                <c:pt idx="33">
                  <c:v>87.624761904761897</c:v>
                </c:pt>
                <c:pt idx="34">
                  <c:v>84.077727272727202</c:v>
                </c:pt>
                <c:pt idx="35">
                  <c:v>76.579545454545396</c:v>
                </c:pt>
                <c:pt idx="36">
                  <c:v>78.296363636363594</c:v>
                </c:pt>
                <c:pt idx="37">
                  <c:v>76.8065</c:v>
                </c:pt>
                <c:pt idx="38">
                  <c:v>73.277826086956495</c:v>
                </c:pt>
                <c:pt idx="39">
                  <c:v>79.508999999999901</c:v>
                </c:pt>
                <c:pt idx="40">
                  <c:v>71.6117391304347</c:v>
                </c:pt>
                <c:pt idx="41">
                  <c:v>70.319090909090903</c:v>
                </c:pt>
                <c:pt idx="42">
                  <c:v>75.766666666666595</c:v>
                </c:pt>
                <c:pt idx="43">
                  <c:v>81.386086956521694</c:v>
                </c:pt>
                <c:pt idx="44">
                  <c:v>89.238809523809493</c:v>
                </c:pt>
                <c:pt idx="45">
                  <c:v>85.5118181818181</c:v>
                </c:pt>
                <c:pt idx="46">
                  <c:v>77.583636363636302</c:v>
                </c:pt>
                <c:pt idx="47">
                  <c:v>71.966190476190405</c:v>
                </c:pt>
                <c:pt idx="48">
                  <c:v>74.001304347825993</c:v>
                </c:pt>
                <c:pt idx="49">
                  <c:v>77.363333333333301</c:v>
                </c:pt>
                <c:pt idx="50">
                  <c:v>81.405714285714296</c:v>
                </c:pt>
                <c:pt idx="51">
                  <c:v>85.407916666666594</c:v>
                </c:pt>
                <c:pt idx="52">
                  <c:v>79.943600000000004</c:v>
                </c:pt>
                <c:pt idx="53">
                  <c:v>79.912499999999994</c:v>
                </c:pt>
              </c:numCache>
            </c:numRef>
          </c:val>
          <c:smooth val="0"/>
          <c:extLst>
            <c:ext xmlns:c16="http://schemas.microsoft.com/office/drawing/2014/chart" uri="{C3380CC4-5D6E-409C-BE32-E72D297353CC}">
              <c16:uniqueId val="{00000006-8A85-472E-A406-653124FF7B6E}"/>
            </c:ext>
          </c:extLst>
        </c:ser>
        <c:dLbls>
          <c:showLegendKey val="0"/>
          <c:showVal val="0"/>
          <c:showCatName val="0"/>
          <c:showSerName val="0"/>
          <c:showPercent val="0"/>
          <c:showBubbleSize val="0"/>
        </c:dLbls>
        <c:marker val="1"/>
        <c:smooth val="0"/>
        <c:axId val="1815138544"/>
        <c:axId val="1815131824"/>
      </c:lineChart>
      <c:catAx>
        <c:axId val="197367016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SVN-Gilroy Medium" panose="00000600000000000000" pitchFamily="50" charset="0"/>
                <a:ea typeface="+mn-ea"/>
                <a:cs typeface="+mn-cs"/>
              </a:defRPr>
            </a:pPr>
            <a:endParaRPr lang="en-US"/>
          </a:p>
        </c:txPr>
        <c:crossAx val="1973659120"/>
        <c:crosses val="autoZero"/>
        <c:auto val="1"/>
        <c:lblAlgn val="ctr"/>
        <c:lblOffset val="100"/>
        <c:noMultiLvlLbl val="0"/>
      </c:catAx>
      <c:valAx>
        <c:axId val="1973659120"/>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1973670160"/>
        <c:crosses val="autoZero"/>
        <c:crossBetween val="between"/>
      </c:valAx>
      <c:valAx>
        <c:axId val="1815131824"/>
        <c:scaling>
          <c:orientation val="minMax"/>
        </c:scaling>
        <c:delete val="0"/>
        <c:axPos val="r"/>
        <c:numFmt formatCode="_-* #,##0.0_-;\-* #,##0.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1815138544"/>
        <c:crosses val="max"/>
        <c:crossBetween val="between"/>
      </c:valAx>
      <c:catAx>
        <c:axId val="1815138544"/>
        <c:scaling>
          <c:orientation val="minMax"/>
        </c:scaling>
        <c:delete val="1"/>
        <c:axPos val="b"/>
        <c:numFmt formatCode="General" sourceLinked="1"/>
        <c:majorTickMark val="out"/>
        <c:minorTickMark val="none"/>
        <c:tickLblPos val="nextTo"/>
        <c:crossAx val="181513182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974525689884567E-2"/>
          <c:y val="0.25486829988796117"/>
          <c:w val="0.92605094862023085"/>
          <c:h val="0.4905076609569286"/>
        </c:manualLayout>
      </c:layout>
      <c:lineChart>
        <c:grouping val="standard"/>
        <c:varyColors val="0"/>
        <c:ser>
          <c:idx val="1"/>
          <c:order val="1"/>
          <c:tx>
            <c:strRef>
              <c:f>'Graphs final'!$D$25</c:f>
              <c:strCache>
                <c:ptCount val="1"/>
                <c:pt idx="0">
                  <c:v>IIP (YoY)</c:v>
                </c:pt>
              </c:strCache>
            </c:strRef>
          </c:tx>
          <c:spPr>
            <a:ln w="28575" cap="rnd">
              <a:solidFill>
                <a:srgbClr val="0080BC"/>
              </a:solidFill>
              <a:round/>
            </a:ln>
            <a:effectLst/>
          </c:spPr>
          <c:marker>
            <c:symbol val="none"/>
          </c:marker>
          <c:dLbls>
            <c:dLbl>
              <c:idx val="53"/>
              <c:layout>
                <c:manualLayout>
                  <c:x val="0"/>
                  <c:y val="-4.36917085522219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C0E-4710-A13E-EFFD94E7312F}"/>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SVN-Gilroy Medium" panose="00000600000000000000" pitchFamily="50"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'Graphs final'!$A$26:$B$79</c:f>
              <c:multiLvlStrCache>
                <c:ptCount val="54"/>
                <c:lvl>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pt idx="17">
                    <c:v>6</c:v>
                  </c:pt>
                  <c:pt idx="18">
                    <c:v>7</c:v>
                  </c:pt>
                  <c:pt idx="19">
                    <c:v>8</c:v>
                  </c:pt>
                  <c:pt idx="20">
                    <c:v>9</c:v>
                  </c:pt>
                  <c:pt idx="21">
                    <c:v>10</c:v>
                  </c:pt>
                  <c:pt idx="22">
                    <c:v>11</c:v>
                  </c:pt>
                  <c:pt idx="23">
                    <c:v>12</c:v>
                  </c:pt>
                  <c:pt idx="24">
                    <c:v>1</c:v>
                  </c:pt>
                  <c:pt idx="25">
                    <c:v>2</c:v>
                  </c:pt>
                  <c:pt idx="26">
                    <c:v>3</c:v>
                  </c:pt>
                  <c:pt idx="27">
                    <c:v>4</c:v>
                  </c:pt>
                  <c:pt idx="28">
                    <c:v>5</c:v>
                  </c:pt>
                  <c:pt idx="29">
                    <c:v>6</c:v>
                  </c:pt>
                  <c:pt idx="30">
                    <c:v>7</c:v>
                  </c:pt>
                  <c:pt idx="31">
                    <c:v>8</c:v>
                  </c:pt>
                  <c:pt idx="32">
                    <c:v>9</c:v>
                  </c:pt>
                  <c:pt idx="33">
                    <c:v>10</c:v>
                  </c:pt>
                  <c:pt idx="34">
                    <c:v>11</c:v>
                  </c:pt>
                  <c:pt idx="35">
                    <c:v>12</c:v>
                  </c:pt>
                  <c:pt idx="36">
                    <c:v>1</c:v>
                  </c:pt>
                  <c:pt idx="37">
                    <c:v>2</c:v>
                  </c:pt>
                  <c:pt idx="38">
                    <c:v>3</c:v>
                  </c:pt>
                  <c:pt idx="39">
                    <c:v>4</c:v>
                  </c:pt>
                  <c:pt idx="40">
                    <c:v>5</c:v>
                  </c:pt>
                  <c:pt idx="41">
                    <c:v>6</c:v>
                  </c:pt>
                  <c:pt idx="42">
                    <c:v>7</c:v>
                  </c:pt>
                  <c:pt idx="43">
                    <c:v>8</c:v>
                  </c:pt>
                  <c:pt idx="44">
                    <c:v>9</c:v>
                  </c:pt>
                  <c:pt idx="45">
                    <c:v>10</c:v>
                  </c:pt>
                  <c:pt idx="46">
                    <c:v>11</c:v>
                  </c:pt>
                  <c:pt idx="47">
                    <c:v>12</c:v>
                  </c:pt>
                  <c:pt idx="48">
                    <c:v>1</c:v>
                  </c:pt>
                  <c:pt idx="49">
                    <c:v>2</c:v>
                  </c:pt>
                  <c:pt idx="50">
                    <c:v>3</c:v>
                  </c:pt>
                  <c:pt idx="51">
                    <c:v>4</c:v>
                  </c:pt>
                  <c:pt idx="52">
                    <c:v>5</c:v>
                  </c:pt>
                  <c:pt idx="53">
                    <c:v>6</c:v>
                  </c:pt>
                </c:lvl>
                <c:lvl>
                  <c:pt idx="0">
                    <c:v>2020</c:v>
                  </c:pt>
                  <c:pt idx="12">
                    <c:v>2021</c:v>
                  </c:pt>
                  <c:pt idx="24">
                    <c:v>2022</c:v>
                  </c:pt>
                  <c:pt idx="36">
                    <c:v>2023</c:v>
                  </c:pt>
                  <c:pt idx="48">
                    <c:v>2024</c:v>
                  </c:pt>
                </c:lvl>
              </c:multiLvlStrCache>
            </c:multiLvlStrRef>
          </c:cat>
          <c:val>
            <c:numRef>
              <c:f>'Graphs final'!$D$26:$D$79</c:f>
              <c:numCache>
                <c:formatCode>0.00%</c:formatCode>
                <c:ptCount val="54"/>
                <c:pt idx="0">
                  <c:v>-0.08</c:v>
                </c:pt>
                <c:pt idx="1">
                  <c:v>0.223</c:v>
                </c:pt>
                <c:pt idx="2">
                  <c:v>4.9000000000000002E-2</c:v>
                </c:pt>
                <c:pt idx="3">
                  <c:v>-9.4E-2</c:v>
                </c:pt>
                <c:pt idx="4">
                  <c:v>-4.0000000000000001E-3</c:v>
                </c:pt>
                <c:pt idx="5">
                  <c:v>7.1999999999999995E-2</c:v>
                </c:pt>
                <c:pt idx="6">
                  <c:v>1.7999999999999999E-2</c:v>
                </c:pt>
                <c:pt idx="7">
                  <c:v>-6.0000000000000001E-3</c:v>
                </c:pt>
                <c:pt idx="8">
                  <c:v>4.8000000000000001E-2</c:v>
                </c:pt>
                <c:pt idx="9">
                  <c:v>3.9E-2</c:v>
                </c:pt>
                <c:pt idx="10">
                  <c:v>0.06</c:v>
                </c:pt>
                <c:pt idx="11">
                  <c:v>9.5000000000000001E-2</c:v>
                </c:pt>
                <c:pt idx="12">
                  <c:v>0.22500000000000001</c:v>
                </c:pt>
                <c:pt idx="13">
                  <c:v>-8.3000000000000004E-2</c:v>
                </c:pt>
                <c:pt idx="14">
                  <c:v>3.5999999999999997E-2</c:v>
                </c:pt>
                <c:pt idx="15">
                  <c:v>0.222</c:v>
                </c:pt>
                <c:pt idx="16">
                  <c:v>0.11799999999999999</c:v>
                </c:pt>
                <c:pt idx="17">
                  <c:v>4.9000000000000002E-2</c:v>
                </c:pt>
                <c:pt idx="18">
                  <c:v>-3.0000000000000001E-3</c:v>
                </c:pt>
                <c:pt idx="19">
                  <c:v>-7.8E-2</c:v>
                </c:pt>
                <c:pt idx="20">
                  <c:v>-7.4999999999999997E-2</c:v>
                </c:pt>
                <c:pt idx="21">
                  <c:v>-1.7999999999999999E-2</c:v>
                </c:pt>
                <c:pt idx="22">
                  <c:v>8.2000000000000003E-2</c:v>
                </c:pt>
                <c:pt idx="23">
                  <c:v>8.6999999999999994E-2</c:v>
                </c:pt>
                <c:pt idx="24">
                  <c:v>2.8000000000000001E-2</c:v>
                </c:pt>
                <c:pt idx="25">
                  <c:v>9.1999999999999998E-2</c:v>
                </c:pt>
                <c:pt idx="26">
                  <c:v>9.0999999999999998E-2</c:v>
                </c:pt>
                <c:pt idx="27">
                  <c:v>0.111</c:v>
                </c:pt>
                <c:pt idx="28">
                  <c:v>9.5000000000000001E-2</c:v>
                </c:pt>
                <c:pt idx="29">
                  <c:v>0.115</c:v>
                </c:pt>
                <c:pt idx="30">
                  <c:v>9.5000000000000001E-2</c:v>
                </c:pt>
                <c:pt idx="31">
                  <c:v>0.13300000000000001</c:v>
                </c:pt>
                <c:pt idx="32">
                  <c:v>0.10299999999999999</c:v>
                </c:pt>
                <c:pt idx="33">
                  <c:v>5.5E-2</c:v>
                </c:pt>
                <c:pt idx="34">
                  <c:v>3.5000000000000003E-2</c:v>
                </c:pt>
                <c:pt idx="35">
                  <c:v>2E-3</c:v>
                </c:pt>
                <c:pt idx="36">
                  <c:v>-0.08</c:v>
                </c:pt>
                <c:pt idx="37">
                  <c:v>7.1999999999999995E-2</c:v>
                </c:pt>
                <c:pt idx="38">
                  <c:v>-0.02</c:v>
                </c:pt>
                <c:pt idx="39">
                  <c:v>-2.4E-2</c:v>
                </c:pt>
                <c:pt idx="40">
                  <c:v>1E-3</c:v>
                </c:pt>
                <c:pt idx="41">
                  <c:v>1.7999999999999999E-2</c:v>
                </c:pt>
                <c:pt idx="42">
                  <c:v>2.3E-2</c:v>
                </c:pt>
                <c:pt idx="43">
                  <c:v>3.5000000000000003E-2</c:v>
                </c:pt>
                <c:pt idx="44">
                  <c:v>2.9000000000000001E-2</c:v>
                </c:pt>
                <c:pt idx="45">
                  <c:v>4.3999999999999997E-2</c:v>
                </c:pt>
                <c:pt idx="46">
                  <c:v>0.05</c:v>
                </c:pt>
                <c:pt idx="47">
                  <c:v>5.8000000000000003E-2</c:v>
                </c:pt>
                <c:pt idx="48">
                  <c:v>0.189</c:v>
                </c:pt>
                <c:pt idx="49">
                  <c:v>-6.8000000000000005E-2</c:v>
                </c:pt>
                <c:pt idx="50">
                  <c:v>4.1000000000000002E-2</c:v>
                </c:pt>
                <c:pt idx="51">
                  <c:v>7.3999999999999996E-2</c:v>
                </c:pt>
                <c:pt idx="52">
                  <c:v>8.8999999999999996E-2</c:v>
                </c:pt>
                <c:pt idx="53">
                  <c:v>0.124</c:v>
                </c:pt>
              </c:numCache>
            </c:numRef>
          </c:val>
          <c:smooth val="0"/>
          <c:extLst>
            <c:ext xmlns:c16="http://schemas.microsoft.com/office/drawing/2014/chart" uri="{C3380CC4-5D6E-409C-BE32-E72D297353CC}">
              <c16:uniqueId val="{00000001-7C0E-4710-A13E-EFFD94E7312F}"/>
            </c:ext>
          </c:extLst>
        </c:ser>
        <c:dLbls>
          <c:showLegendKey val="0"/>
          <c:showVal val="0"/>
          <c:showCatName val="0"/>
          <c:showSerName val="0"/>
          <c:showPercent val="0"/>
          <c:showBubbleSize val="0"/>
        </c:dLbls>
        <c:marker val="1"/>
        <c:smooth val="0"/>
        <c:axId val="1997527679"/>
        <c:axId val="1997528159"/>
      </c:lineChart>
      <c:lineChart>
        <c:grouping val="standard"/>
        <c:varyColors val="0"/>
        <c:ser>
          <c:idx val="0"/>
          <c:order val="0"/>
          <c:tx>
            <c:strRef>
              <c:f>'Graphs final'!$C$25</c:f>
              <c:strCache>
                <c:ptCount val="1"/>
                <c:pt idx="0">
                  <c:v>PMI</c:v>
                </c:pt>
              </c:strCache>
            </c:strRef>
          </c:tx>
          <c:spPr>
            <a:ln w="28575" cap="rnd">
              <a:solidFill>
                <a:srgbClr val="FFC000"/>
              </a:solidFill>
              <a:round/>
            </a:ln>
            <a:effectLst/>
          </c:spPr>
          <c:marker>
            <c:symbol val="none"/>
          </c:marker>
          <c:dLbls>
            <c:dLbl>
              <c:idx val="53"/>
              <c:layout>
                <c:manualLayout>
                  <c:x val="-1.4020120528878688E-2"/>
                  <c:y val="-7.28195142537031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0E-4710-A13E-EFFD94E7312F}"/>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SVN-Gilroy Medium" panose="00000600000000000000" pitchFamily="50"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'Graphs final'!$A$26:$B$79</c:f>
              <c:multiLvlStrCache>
                <c:ptCount val="54"/>
                <c:lvl>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pt idx="17">
                    <c:v>6</c:v>
                  </c:pt>
                  <c:pt idx="18">
                    <c:v>7</c:v>
                  </c:pt>
                  <c:pt idx="19">
                    <c:v>8</c:v>
                  </c:pt>
                  <c:pt idx="20">
                    <c:v>9</c:v>
                  </c:pt>
                  <c:pt idx="21">
                    <c:v>10</c:v>
                  </c:pt>
                  <c:pt idx="22">
                    <c:v>11</c:v>
                  </c:pt>
                  <c:pt idx="23">
                    <c:v>12</c:v>
                  </c:pt>
                  <c:pt idx="24">
                    <c:v>1</c:v>
                  </c:pt>
                  <c:pt idx="25">
                    <c:v>2</c:v>
                  </c:pt>
                  <c:pt idx="26">
                    <c:v>3</c:v>
                  </c:pt>
                  <c:pt idx="27">
                    <c:v>4</c:v>
                  </c:pt>
                  <c:pt idx="28">
                    <c:v>5</c:v>
                  </c:pt>
                  <c:pt idx="29">
                    <c:v>6</c:v>
                  </c:pt>
                  <c:pt idx="30">
                    <c:v>7</c:v>
                  </c:pt>
                  <c:pt idx="31">
                    <c:v>8</c:v>
                  </c:pt>
                  <c:pt idx="32">
                    <c:v>9</c:v>
                  </c:pt>
                  <c:pt idx="33">
                    <c:v>10</c:v>
                  </c:pt>
                  <c:pt idx="34">
                    <c:v>11</c:v>
                  </c:pt>
                  <c:pt idx="35">
                    <c:v>12</c:v>
                  </c:pt>
                  <c:pt idx="36">
                    <c:v>1</c:v>
                  </c:pt>
                  <c:pt idx="37">
                    <c:v>2</c:v>
                  </c:pt>
                  <c:pt idx="38">
                    <c:v>3</c:v>
                  </c:pt>
                  <c:pt idx="39">
                    <c:v>4</c:v>
                  </c:pt>
                  <c:pt idx="40">
                    <c:v>5</c:v>
                  </c:pt>
                  <c:pt idx="41">
                    <c:v>6</c:v>
                  </c:pt>
                  <c:pt idx="42">
                    <c:v>7</c:v>
                  </c:pt>
                  <c:pt idx="43">
                    <c:v>8</c:v>
                  </c:pt>
                  <c:pt idx="44">
                    <c:v>9</c:v>
                  </c:pt>
                  <c:pt idx="45">
                    <c:v>10</c:v>
                  </c:pt>
                  <c:pt idx="46">
                    <c:v>11</c:v>
                  </c:pt>
                  <c:pt idx="47">
                    <c:v>12</c:v>
                  </c:pt>
                  <c:pt idx="48">
                    <c:v>1</c:v>
                  </c:pt>
                  <c:pt idx="49">
                    <c:v>2</c:v>
                  </c:pt>
                  <c:pt idx="50">
                    <c:v>3</c:v>
                  </c:pt>
                  <c:pt idx="51">
                    <c:v>4</c:v>
                  </c:pt>
                  <c:pt idx="52">
                    <c:v>5</c:v>
                  </c:pt>
                  <c:pt idx="53">
                    <c:v>6</c:v>
                  </c:pt>
                </c:lvl>
                <c:lvl>
                  <c:pt idx="0">
                    <c:v>2020</c:v>
                  </c:pt>
                  <c:pt idx="12">
                    <c:v>2021</c:v>
                  </c:pt>
                  <c:pt idx="24">
                    <c:v>2022</c:v>
                  </c:pt>
                  <c:pt idx="36">
                    <c:v>2023</c:v>
                  </c:pt>
                  <c:pt idx="48">
                    <c:v>2024</c:v>
                  </c:pt>
                </c:lvl>
              </c:multiLvlStrCache>
            </c:multiLvlStrRef>
          </c:cat>
          <c:val>
            <c:numRef>
              <c:f>'Graphs final'!$C$26:$C$79</c:f>
              <c:numCache>
                <c:formatCode>General</c:formatCode>
                <c:ptCount val="54"/>
                <c:pt idx="0">
                  <c:v>50.6</c:v>
                </c:pt>
                <c:pt idx="1">
                  <c:v>49</c:v>
                </c:pt>
                <c:pt idx="2">
                  <c:v>41.9</c:v>
                </c:pt>
                <c:pt idx="3">
                  <c:v>32.700000000000003</c:v>
                </c:pt>
                <c:pt idx="4">
                  <c:v>42.7</c:v>
                </c:pt>
                <c:pt idx="5">
                  <c:v>51.1</c:v>
                </c:pt>
                <c:pt idx="6">
                  <c:v>47.6</c:v>
                </c:pt>
                <c:pt idx="7">
                  <c:v>45.7</c:v>
                </c:pt>
                <c:pt idx="8">
                  <c:v>52.2</c:v>
                </c:pt>
                <c:pt idx="9">
                  <c:v>51.8</c:v>
                </c:pt>
                <c:pt idx="10">
                  <c:v>49.9</c:v>
                </c:pt>
                <c:pt idx="11">
                  <c:v>51.7</c:v>
                </c:pt>
                <c:pt idx="12">
                  <c:v>51.3</c:v>
                </c:pt>
                <c:pt idx="13">
                  <c:v>51.6</c:v>
                </c:pt>
                <c:pt idx="14">
                  <c:v>53.6</c:v>
                </c:pt>
                <c:pt idx="15">
                  <c:v>54.7</c:v>
                </c:pt>
                <c:pt idx="16">
                  <c:v>53.1</c:v>
                </c:pt>
                <c:pt idx="17">
                  <c:v>44.1</c:v>
                </c:pt>
                <c:pt idx="18">
                  <c:v>45.1</c:v>
                </c:pt>
                <c:pt idx="19">
                  <c:v>40.200000000000003</c:v>
                </c:pt>
                <c:pt idx="20">
                  <c:v>40.200000000000003</c:v>
                </c:pt>
                <c:pt idx="21">
                  <c:v>52.1</c:v>
                </c:pt>
                <c:pt idx="22">
                  <c:v>52.2</c:v>
                </c:pt>
                <c:pt idx="23">
                  <c:v>52.5</c:v>
                </c:pt>
                <c:pt idx="24">
                  <c:v>53.7</c:v>
                </c:pt>
                <c:pt idx="25">
                  <c:v>54.3</c:v>
                </c:pt>
                <c:pt idx="26">
                  <c:v>51.7</c:v>
                </c:pt>
                <c:pt idx="27">
                  <c:v>51.7</c:v>
                </c:pt>
                <c:pt idx="28">
                  <c:v>54.7</c:v>
                </c:pt>
                <c:pt idx="29">
                  <c:v>54</c:v>
                </c:pt>
                <c:pt idx="30">
                  <c:v>51.2</c:v>
                </c:pt>
                <c:pt idx="31">
                  <c:v>52.7</c:v>
                </c:pt>
                <c:pt idx="32">
                  <c:v>52.5</c:v>
                </c:pt>
                <c:pt idx="33">
                  <c:v>50.6</c:v>
                </c:pt>
                <c:pt idx="34">
                  <c:v>47.4</c:v>
                </c:pt>
                <c:pt idx="35">
                  <c:v>46.4</c:v>
                </c:pt>
                <c:pt idx="36">
                  <c:v>47.4</c:v>
                </c:pt>
                <c:pt idx="37">
                  <c:v>51.2</c:v>
                </c:pt>
                <c:pt idx="38">
                  <c:v>47.7</c:v>
                </c:pt>
                <c:pt idx="39">
                  <c:v>46.7</c:v>
                </c:pt>
                <c:pt idx="40">
                  <c:v>45.3</c:v>
                </c:pt>
                <c:pt idx="41">
                  <c:v>46.2</c:v>
                </c:pt>
                <c:pt idx="42">
                  <c:v>48.7</c:v>
                </c:pt>
                <c:pt idx="43">
                  <c:v>50.5</c:v>
                </c:pt>
                <c:pt idx="44">
                  <c:v>49.7</c:v>
                </c:pt>
                <c:pt idx="45">
                  <c:v>49.6</c:v>
                </c:pt>
                <c:pt idx="46">
                  <c:v>47.3</c:v>
                </c:pt>
                <c:pt idx="47">
                  <c:v>48.9</c:v>
                </c:pt>
                <c:pt idx="48">
                  <c:v>50.3</c:v>
                </c:pt>
                <c:pt idx="49">
                  <c:v>50.4</c:v>
                </c:pt>
                <c:pt idx="50">
                  <c:v>49.9</c:v>
                </c:pt>
                <c:pt idx="51">
                  <c:v>50.3</c:v>
                </c:pt>
                <c:pt idx="52">
                  <c:v>50.3</c:v>
                </c:pt>
                <c:pt idx="53">
                  <c:v>54.7</c:v>
                </c:pt>
              </c:numCache>
            </c:numRef>
          </c:val>
          <c:smooth val="0"/>
          <c:extLst>
            <c:ext xmlns:c16="http://schemas.microsoft.com/office/drawing/2014/chart" uri="{C3380CC4-5D6E-409C-BE32-E72D297353CC}">
              <c16:uniqueId val="{00000003-7C0E-4710-A13E-EFFD94E7312F}"/>
            </c:ext>
          </c:extLst>
        </c:ser>
        <c:ser>
          <c:idx val="2"/>
          <c:order val="2"/>
          <c:tx>
            <c:strRef>
              <c:f>'Graphs final'!$E$25</c:f>
              <c:strCache>
                <c:ptCount val="1"/>
                <c:pt idx="0">
                  <c:v>PMI cân bằng</c:v>
                </c:pt>
              </c:strCache>
            </c:strRef>
          </c:tx>
          <c:spPr>
            <a:ln w="22225" cap="rnd">
              <a:solidFill>
                <a:srgbClr val="A5A5A5"/>
              </a:solidFill>
              <a:prstDash val="sysDash"/>
              <a:round/>
            </a:ln>
            <a:effectLst/>
          </c:spPr>
          <c:marker>
            <c:symbol val="none"/>
          </c:marker>
          <c:cat>
            <c:multiLvlStrRef>
              <c:f>'Graphs final'!$A$26:$B$79</c:f>
              <c:multiLvlStrCache>
                <c:ptCount val="54"/>
                <c:lvl>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pt idx="17">
                    <c:v>6</c:v>
                  </c:pt>
                  <c:pt idx="18">
                    <c:v>7</c:v>
                  </c:pt>
                  <c:pt idx="19">
                    <c:v>8</c:v>
                  </c:pt>
                  <c:pt idx="20">
                    <c:v>9</c:v>
                  </c:pt>
                  <c:pt idx="21">
                    <c:v>10</c:v>
                  </c:pt>
                  <c:pt idx="22">
                    <c:v>11</c:v>
                  </c:pt>
                  <c:pt idx="23">
                    <c:v>12</c:v>
                  </c:pt>
                  <c:pt idx="24">
                    <c:v>1</c:v>
                  </c:pt>
                  <c:pt idx="25">
                    <c:v>2</c:v>
                  </c:pt>
                  <c:pt idx="26">
                    <c:v>3</c:v>
                  </c:pt>
                  <c:pt idx="27">
                    <c:v>4</c:v>
                  </c:pt>
                  <c:pt idx="28">
                    <c:v>5</c:v>
                  </c:pt>
                  <c:pt idx="29">
                    <c:v>6</c:v>
                  </c:pt>
                  <c:pt idx="30">
                    <c:v>7</c:v>
                  </c:pt>
                  <c:pt idx="31">
                    <c:v>8</c:v>
                  </c:pt>
                  <c:pt idx="32">
                    <c:v>9</c:v>
                  </c:pt>
                  <c:pt idx="33">
                    <c:v>10</c:v>
                  </c:pt>
                  <c:pt idx="34">
                    <c:v>11</c:v>
                  </c:pt>
                  <c:pt idx="35">
                    <c:v>12</c:v>
                  </c:pt>
                  <c:pt idx="36">
                    <c:v>1</c:v>
                  </c:pt>
                  <c:pt idx="37">
                    <c:v>2</c:v>
                  </c:pt>
                  <c:pt idx="38">
                    <c:v>3</c:v>
                  </c:pt>
                  <c:pt idx="39">
                    <c:v>4</c:v>
                  </c:pt>
                  <c:pt idx="40">
                    <c:v>5</c:v>
                  </c:pt>
                  <c:pt idx="41">
                    <c:v>6</c:v>
                  </c:pt>
                  <c:pt idx="42">
                    <c:v>7</c:v>
                  </c:pt>
                  <c:pt idx="43">
                    <c:v>8</c:v>
                  </c:pt>
                  <c:pt idx="44">
                    <c:v>9</c:v>
                  </c:pt>
                  <c:pt idx="45">
                    <c:v>10</c:v>
                  </c:pt>
                  <c:pt idx="46">
                    <c:v>11</c:v>
                  </c:pt>
                  <c:pt idx="47">
                    <c:v>12</c:v>
                  </c:pt>
                  <c:pt idx="48">
                    <c:v>1</c:v>
                  </c:pt>
                  <c:pt idx="49">
                    <c:v>2</c:v>
                  </c:pt>
                  <c:pt idx="50">
                    <c:v>3</c:v>
                  </c:pt>
                  <c:pt idx="51">
                    <c:v>4</c:v>
                  </c:pt>
                  <c:pt idx="52">
                    <c:v>5</c:v>
                  </c:pt>
                  <c:pt idx="53">
                    <c:v>6</c:v>
                  </c:pt>
                </c:lvl>
                <c:lvl>
                  <c:pt idx="0">
                    <c:v>2020</c:v>
                  </c:pt>
                  <c:pt idx="12">
                    <c:v>2021</c:v>
                  </c:pt>
                  <c:pt idx="24">
                    <c:v>2022</c:v>
                  </c:pt>
                  <c:pt idx="36">
                    <c:v>2023</c:v>
                  </c:pt>
                  <c:pt idx="48">
                    <c:v>2024</c:v>
                  </c:pt>
                </c:lvl>
              </c:multiLvlStrCache>
            </c:multiLvlStrRef>
          </c:cat>
          <c:val>
            <c:numRef>
              <c:f>'Graphs final'!$E$26:$E$79</c:f>
              <c:numCache>
                <c:formatCode>General</c:formatCode>
                <c:ptCount val="54"/>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pt idx="17">
                  <c:v>50</c:v>
                </c:pt>
                <c:pt idx="18">
                  <c:v>50</c:v>
                </c:pt>
                <c:pt idx="19">
                  <c:v>50</c:v>
                </c:pt>
                <c:pt idx="20">
                  <c:v>50</c:v>
                </c:pt>
                <c:pt idx="21">
                  <c:v>50</c:v>
                </c:pt>
                <c:pt idx="22">
                  <c:v>50</c:v>
                </c:pt>
                <c:pt idx="23">
                  <c:v>50</c:v>
                </c:pt>
                <c:pt idx="24">
                  <c:v>50</c:v>
                </c:pt>
                <c:pt idx="25">
                  <c:v>50</c:v>
                </c:pt>
                <c:pt idx="26">
                  <c:v>50</c:v>
                </c:pt>
                <c:pt idx="27">
                  <c:v>50</c:v>
                </c:pt>
                <c:pt idx="28">
                  <c:v>50</c:v>
                </c:pt>
                <c:pt idx="29">
                  <c:v>50</c:v>
                </c:pt>
                <c:pt idx="30">
                  <c:v>50</c:v>
                </c:pt>
                <c:pt idx="31">
                  <c:v>50</c:v>
                </c:pt>
                <c:pt idx="32">
                  <c:v>50</c:v>
                </c:pt>
                <c:pt idx="33">
                  <c:v>50</c:v>
                </c:pt>
                <c:pt idx="34">
                  <c:v>50</c:v>
                </c:pt>
                <c:pt idx="35">
                  <c:v>50</c:v>
                </c:pt>
                <c:pt idx="36">
                  <c:v>50</c:v>
                </c:pt>
                <c:pt idx="37">
                  <c:v>50</c:v>
                </c:pt>
                <c:pt idx="38">
                  <c:v>50</c:v>
                </c:pt>
                <c:pt idx="39">
                  <c:v>50</c:v>
                </c:pt>
                <c:pt idx="40">
                  <c:v>50</c:v>
                </c:pt>
                <c:pt idx="41">
                  <c:v>50</c:v>
                </c:pt>
                <c:pt idx="42">
                  <c:v>50</c:v>
                </c:pt>
                <c:pt idx="43">
                  <c:v>50</c:v>
                </c:pt>
                <c:pt idx="44">
                  <c:v>50</c:v>
                </c:pt>
                <c:pt idx="45">
                  <c:v>50</c:v>
                </c:pt>
                <c:pt idx="46">
                  <c:v>50</c:v>
                </c:pt>
                <c:pt idx="47">
                  <c:v>50</c:v>
                </c:pt>
                <c:pt idx="48">
                  <c:v>50</c:v>
                </c:pt>
                <c:pt idx="49">
                  <c:v>50</c:v>
                </c:pt>
                <c:pt idx="50">
                  <c:v>50</c:v>
                </c:pt>
                <c:pt idx="51">
                  <c:v>50</c:v>
                </c:pt>
                <c:pt idx="52">
                  <c:v>50</c:v>
                </c:pt>
                <c:pt idx="53">
                  <c:v>50</c:v>
                </c:pt>
              </c:numCache>
            </c:numRef>
          </c:val>
          <c:smooth val="0"/>
          <c:extLst>
            <c:ext xmlns:c16="http://schemas.microsoft.com/office/drawing/2014/chart" uri="{C3380CC4-5D6E-409C-BE32-E72D297353CC}">
              <c16:uniqueId val="{00000004-7C0E-4710-A13E-EFFD94E7312F}"/>
            </c:ext>
          </c:extLst>
        </c:ser>
        <c:dLbls>
          <c:showLegendKey val="0"/>
          <c:showVal val="0"/>
          <c:showCatName val="0"/>
          <c:showSerName val="0"/>
          <c:showPercent val="0"/>
          <c:showBubbleSize val="0"/>
        </c:dLbls>
        <c:marker val="1"/>
        <c:smooth val="0"/>
        <c:axId val="1741322575"/>
        <c:axId val="1741322095"/>
      </c:lineChart>
      <c:catAx>
        <c:axId val="1997527679"/>
        <c:scaling>
          <c:orientation val="minMax"/>
        </c:scaling>
        <c:delete val="0"/>
        <c:axPos val="b"/>
        <c:numFmt formatCode="General" sourceLinked="1"/>
        <c:majorTickMark val="none"/>
        <c:minorTickMark val="none"/>
        <c:tickLblPos val="low"/>
        <c:spPr>
          <a:noFill/>
          <a:ln w="9525" cap="flat" cmpd="sng" algn="ctr">
            <a:solidFill>
              <a:schemeClr val="bg1">
                <a:lumMod val="50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SVN-Gilroy Medium" panose="00000600000000000000" pitchFamily="50" charset="0"/>
                <a:ea typeface="+mn-ea"/>
                <a:cs typeface="+mn-cs"/>
              </a:defRPr>
            </a:pPr>
            <a:endParaRPr lang="en-US"/>
          </a:p>
        </c:txPr>
        <c:crossAx val="1997528159"/>
        <c:crosses val="autoZero"/>
        <c:auto val="1"/>
        <c:lblAlgn val="ctr"/>
        <c:lblOffset val="100"/>
        <c:tickMarkSkip val="2"/>
        <c:noMultiLvlLbl val="0"/>
      </c:catAx>
      <c:valAx>
        <c:axId val="1997528159"/>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1997527679"/>
        <c:crosses val="autoZero"/>
        <c:crossBetween val="midCat"/>
      </c:valAx>
      <c:valAx>
        <c:axId val="1741322095"/>
        <c:scaling>
          <c:orientation val="minMax"/>
          <c:max val="55"/>
          <c:min val="2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1741322575"/>
        <c:crosses val="max"/>
        <c:crossBetween val="between"/>
      </c:valAx>
      <c:catAx>
        <c:axId val="1741322575"/>
        <c:scaling>
          <c:orientation val="minMax"/>
        </c:scaling>
        <c:delete val="1"/>
        <c:axPos val="b"/>
        <c:numFmt formatCode="General" sourceLinked="1"/>
        <c:majorTickMark val="out"/>
        <c:minorTickMark val="none"/>
        <c:tickLblPos val="nextTo"/>
        <c:crossAx val="1741322095"/>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085378948871922E-2"/>
          <c:y val="9.8971101531955999E-2"/>
          <c:w val="0.93216956637319603"/>
          <c:h val="0.52186582387822134"/>
        </c:manualLayout>
      </c:layout>
      <c:barChart>
        <c:barDir val="col"/>
        <c:grouping val="clustered"/>
        <c:varyColors val="0"/>
        <c:ser>
          <c:idx val="0"/>
          <c:order val="0"/>
          <c:tx>
            <c:strRef>
              <c:f>'Graphs final'!$DS$26</c:f>
              <c:strCache>
                <c:ptCount val="1"/>
                <c:pt idx="0">
                  <c:v>Tăng trưởng GDP</c:v>
                </c:pt>
              </c:strCache>
            </c:strRef>
          </c:tx>
          <c:spPr>
            <a:solidFill>
              <a:srgbClr val="FF0066"/>
            </a:solidFill>
            <a:ln>
              <a:noFill/>
            </a:ln>
            <a:effectLst/>
          </c:spPr>
          <c:invertIfNegative val="0"/>
          <c:dPt>
            <c:idx val="10"/>
            <c:invertIfNegative val="0"/>
            <c:bubble3D val="0"/>
            <c:spPr>
              <a:solidFill>
                <a:srgbClr val="80D6F8"/>
              </a:solidFill>
              <a:ln>
                <a:noFill/>
              </a:ln>
              <a:effectLst/>
            </c:spPr>
            <c:extLst>
              <c:ext xmlns:c16="http://schemas.microsoft.com/office/drawing/2014/chart" uri="{C3380CC4-5D6E-409C-BE32-E72D297353CC}">
                <c16:uniqueId val="{00000001-04F6-49CC-99AE-796639C34429}"/>
              </c:ext>
            </c:extLst>
          </c:dPt>
          <c:dPt>
            <c:idx val="11"/>
            <c:invertIfNegative val="0"/>
            <c:bubble3D val="0"/>
            <c:spPr>
              <a:solidFill>
                <a:srgbClr val="80D6F8"/>
              </a:solidFill>
              <a:ln>
                <a:noFill/>
              </a:ln>
              <a:effectLst/>
            </c:spPr>
            <c:extLst>
              <c:ext xmlns:c16="http://schemas.microsoft.com/office/drawing/2014/chart" uri="{C3380CC4-5D6E-409C-BE32-E72D297353CC}">
                <c16:uniqueId val="{00000003-04F6-49CC-99AE-796639C34429}"/>
              </c:ext>
            </c:extLst>
          </c:dPt>
          <c:dPt>
            <c:idx val="12"/>
            <c:invertIfNegative val="0"/>
            <c:bubble3D val="0"/>
            <c:spPr>
              <a:solidFill>
                <a:srgbClr val="80D6F8"/>
              </a:solidFill>
              <a:ln>
                <a:noFill/>
              </a:ln>
              <a:effectLst/>
            </c:spPr>
            <c:extLst>
              <c:ext xmlns:c16="http://schemas.microsoft.com/office/drawing/2014/chart" uri="{C3380CC4-5D6E-409C-BE32-E72D297353CC}">
                <c16:uniqueId val="{00000005-04F6-49CC-99AE-796639C34429}"/>
              </c:ext>
            </c:extLst>
          </c:dPt>
          <c:dPt>
            <c:idx val="13"/>
            <c:invertIfNegative val="0"/>
            <c:bubble3D val="0"/>
            <c:spPr>
              <a:solidFill>
                <a:srgbClr val="80D6F8"/>
              </a:solidFill>
              <a:ln>
                <a:noFill/>
              </a:ln>
              <a:effectLst/>
            </c:spPr>
            <c:extLst>
              <c:ext xmlns:c16="http://schemas.microsoft.com/office/drawing/2014/chart" uri="{C3380CC4-5D6E-409C-BE32-E72D297353CC}">
                <c16:uniqueId val="{00000007-04F6-49CC-99AE-796639C34429}"/>
              </c:ext>
            </c:extLst>
          </c:dPt>
          <c:dLbls>
            <c:dLbl>
              <c:idx val="12"/>
              <c:layout>
                <c:manualLayout>
                  <c:x val="3.05494449983702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4F6-49CC-99AE-796639C34429}"/>
                </c:ext>
              </c:extLst>
            </c:dLbl>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SVN-Gilroy Medium" panose="00000600000000000000" pitchFamily="50"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'Graphs final'!$DQ$27:$DR$40</c:f>
              <c:multiLvlStrCache>
                <c:ptCount val="14"/>
                <c:lvl>
                  <c:pt idx="0">
                    <c:v>Q1</c:v>
                  </c:pt>
                  <c:pt idx="1">
                    <c:v>Q2</c:v>
                  </c:pt>
                  <c:pt idx="2">
                    <c:v>Q3</c:v>
                  </c:pt>
                  <c:pt idx="3">
                    <c:v>Q4</c:v>
                  </c:pt>
                  <c:pt idx="4">
                    <c:v>Q1</c:v>
                  </c:pt>
                  <c:pt idx="5">
                    <c:v>Q2</c:v>
                  </c:pt>
                  <c:pt idx="6">
                    <c:v>Q3</c:v>
                  </c:pt>
                  <c:pt idx="7">
                    <c:v>Q4</c:v>
                  </c:pt>
                  <c:pt idx="8">
                    <c:v>Q1</c:v>
                  </c:pt>
                  <c:pt idx="9">
                    <c:v>Q2</c:v>
                  </c:pt>
                  <c:pt idx="10">
                    <c:v>WB</c:v>
                  </c:pt>
                  <c:pt idx="11">
                    <c:v>EIU</c:v>
                  </c:pt>
                  <c:pt idx="12">
                    <c:v>MUFG</c:v>
                  </c:pt>
                  <c:pt idx="13">
                    <c:v>Fulbright</c:v>
                  </c:pt>
                </c:lvl>
                <c:lvl>
                  <c:pt idx="0">
                    <c:v>2022</c:v>
                  </c:pt>
                  <c:pt idx="4">
                    <c:v>2023</c:v>
                  </c:pt>
                  <c:pt idx="8">
                    <c:v>2024</c:v>
                  </c:pt>
                  <c:pt idx="10">
                    <c:v>2024F</c:v>
                  </c:pt>
                </c:lvl>
              </c:multiLvlStrCache>
            </c:multiLvlStrRef>
          </c:cat>
          <c:val>
            <c:numRef>
              <c:f>'Graphs final'!$DS$27:$DS$40</c:f>
              <c:numCache>
                <c:formatCode>0.0%</c:formatCode>
                <c:ptCount val="14"/>
                <c:pt idx="0">
                  <c:v>0.05</c:v>
                </c:pt>
                <c:pt idx="1">
                  <c:v>7.6999999999999999E-2</c:v>
                </c:pt>
                <c:pt idx="2">
                  <c:v>0.13700000000000001</c:v>
                </c:pt>
                <c:pt idx="3">
                  <c:v>5.8999999999999997E-2</c:v>
                </c:pt>
                <c:pt idx="4">
                  <c:v>3.3000000000000002E-2</c:v>
                </c:pt>
                <c:pt idx="5">
                  <c:v>4.1000000000000002E-2</c:v>
                </c:pt>
                <c:pt idx="6">
                  <c:v>5.2999999999999999E-2</c:v>
                </c:pt>
                <c:pt idx="7">
                  <c:v>6.7000000000000004E-2</c:v>
                </c:pt>
                <c:pt idx="8">
                  <c:v>5.7000000000000002E-2</c:v>
                </c:pt>
                <c:pt idx="9">
                  <c:v>6.9000000000000006E-2</c:v>
                </c:pt>
                <c:pt idx="10">
                  <c:v>5.5E-2</c:v>
                </c:pt>
                <c:pt idx="11">
                  <c:v>5.7000000000000002E-2</c:v>
                </c:pt>
                <c:pt idx="12">
                  <c:v>0.06</c:v>
                </c:pt>
                <c:pt idx="13">
                  <c:v>6.5000000000000002E-2</c:v>
                </c:pt>
              </c:numCache>
            </c:numRef>
          </c:val>
          <c:extLst>
            <c:ext xmlns:c16="http://schemas.microsoft.com/office/drawing/2014/chart" uri="{C3380CC4-5D6E-409C-BE32-E72D297353CC}">
              <c16:uniqueId val="{00000008-04F6-49CC-99AE-796639C34429}"/>
            </c:ext>
          </c:extLst>
        </c:ser>
        <c:dLbls>
          <c:showLegendKey val="0"/>
          <c:showVal val="0"/>
          <c:showCatName val="0"/>
          <c:showSerName val="0"/>
          <c:showPercent val="0"/>
          <c:showBubbleSize val="0"/>
        </c:dLbls>
        <c:gapWidth val="219"/>
        <c:overlap val="-27"/>
        <c:axId val="18350463"/>
        <c:axId val="18345471"/>
      </c:barChart>
      <c:catAx>
        <c:axId val="18350463"/>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2700000" spcFirstLastPara="1" vertOverflow="ellipsis" wrap="square" anchor="ctr" anchorCtr="1"/>
          <a:lstStyle/>
          <a:p>
            <a:pPr>
              <a:defRPr sz="700" b="0" i="0" u="none" strike="noStrike" kern="1200" baseline="0">
                <a:solidFill>
                  <a:schemeClr val="tx1">
                    <a:lumMod val="75000"/>
                    <a:lumOff val="25000"/>
                  </a:schemeClr>
                </a:solidFill>
                <a:latin typeface="SVN-Gilroy Medium" panose="00000600000000000000" pitchFamily="50" charset="0"/>
                <a:ea typeface="+mn-ea"/>
                <a:cs typeface="Arial" panose="020B0604020202020204" pitchFamily="34" charset="0"/>
              </a:defRPr>
            </a:pPr>
            <a:endParaRPr lang="en-US"/>
          </a:p>
        </c:txPr>
        <c:crossAx val="18345471"/>
        <c:crosses val="autoZero"/>
        <c:auto val="1"/>
        <c:lblAlgn val="ctr"/>
        <c:lblOffset val="50"/>
        <c:noMultiLvlLbl val="0"/>
      </c:catAx>
      <c:valAx>
        <c:axId val="18345471"/>
        <c:scaling>
          <c:orientation val="minMax"/>
        </c:scaling>
        <c:delete val="1"/>
        <c:axPos val="l"/>
        <c:numFmt formatCode="0.0%" sourceLinked="1"/>
        <c:majorTickMark val="none"/>
        <c:minorTickMark val="none"/>
        <c:tickLblPos val="nextTo"/>
        <c:crossAx val="183504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977833902143838E-2"/>
          <c:y val="3.1772479028912955E-2"/>
          <c:w val="0.89188871031136041"/>
          <c:h val="0.69797631824515849"/>
        </c:manualLayout>
      </c:layout>
      <c:barChart>
        <c:barDir val="col"/>
        <c:grouping val="clustered"/>
        <c:varyColors val="0"/>
        <c:ser>
          <c:idx val="0"/>
          <c:order val="0"/>
          <c:tx>
            <c:strRef>
              <c:f>'Graphs final'!$S$25</c:f>
              <c:strCache>
                <c:ptCount val="1"/>
                <c:pt idx="0">
                  <c:v>Tổng mức bán lẻ HHDV (tỷ VNĐ)</c:v>
                </c:pt>
              </c:strCache>
            </c:strRef>
          </c:tx>
          <c:spPr>
            <a:solidFill>
              <a:srgbClr val="0080BC"/>
            </a:solidFill>
            <a:ln>
              <a:solidFill>
                <a:srgbClr val="0080BC"/>
              </a:solidFill>
            </a:ln>
            <a:effectLst/>
          </c:spPr>
          <c:invertIfNegative val="0"/>
          <c:cat>
            <c:multiLvlStrRef>
              <c:f>'Graphs final'!$Q$26:$R$80</c:f>
              <c:multiLvlStrCache>
                <c:ptCount val="55"/>
                <c:lvl>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pt idx="17">
                    <c:v>6</c:v>
                  </c:pt>
                  <c:pt idx="18">
                    <c:v>7</c:v>
                  </c:pt>
                  <c:pt idx="19">
                    <c:v>8</c:v>
                  </c:pt>
                  <c:pt idx="20">
                    <c:v>9</c:v>
                  </c:pt>
                  <c:pt idx="21">
                    <c:v>10</c:v>
                  </c:pt>
                  <c:pt idx="22">
                    <c:v>11</c:v>
                  </c:pt>
                  <c:pt idx="23">
                    <c:v>12</c:v>
                  </c:pt>
                  <c:pt idx="24">
                    <c:v>1</c:v>
                  </c:pt>
                  <c:pt idx="25">
                    <c:v>2</c:v>
                  </c:pt>
                  <c:pt idx="26">
                    <c:v>3</c:v>
                  </c:pt>
                  <c:pt idx="27">
                    <c:v>4</c:v>
                  </c:pt>
                  <c:pt idx="28">
                    <c:v>5</c:v>
                  </c:pt>
                  <c:pt idx="29">
                    <c:v>6</c:v>
                  </c:pt>
                  <c:pt idx="30">
                    <c:v>7</c:v>
                  </c:pt>
                  <c:pt idx="31">
                    <c:v>8</c:v>
                  </c:pt>
                  <c:pt idx="32">
                    <c:v>9</c:v>
                  </c:pt>
                  <c:pt idx="33">
                    <c:v>10</c:v>
                  </c:pt>
                  <c:pt idx="34">
                    <c:v>11</c:v>
                  </c:pt>
                  <c:pt idx="35">
                    <c:v>12</c:v>
                  </c:pt>
                  <c:pt idx="36">
                    <c:v>1</c:v>
                  </c:pt>
                  <c:pt idx="37">
                    <c:v>2</c:v>
                  </c:pt>
                  <c:pt idx="38">
                    <c:v>3</c:v>
                  </c:pt>
                  <c:pt idx="39">
                    <c:v>4</c:v>
                  </c:pt>
                  <c:pt idx="40">
                    <c:v>5</c:v>
                  </c:pt>
                  <c:pt idx="41">
                    <c:v>6</c:v>
                  </c:pt>
                  <c:pt idx="42">
                    <c:v>7</c:v>
                  </c:pt>
                  <c:pt idx="43">
                    <c:v>8</c:v>
                  </c:pt>
                  <c:pt idx="44">
                    <c:v>9</c:v>
                  </c:pt>
                  <c:pt idx="45">
                    <c:v>10</c:v>
                  </c:pt>
                  <c:pt idx="46">
                    <c:v>11</c:v>
                  </c:pt>
                  <c:pt idx="47">
                    <c:v>12</c:v>
                  </c:pt>
                  <c:pt idx="48">
                    <c:v>1</c:v>
                  </c:pt>
                  <c:pt idx="49">
                    <c:v>2</c:v>
                  </c:pt>
                  <c:pt idx="50">
                    <c:v>3</c:v>
                  </c:pt>
                  <c:pt idx="51">
                    <c:v>4</c:v>
                  </c:pt>
                  <c:pt idx="52">
                    <c:v>5</c:v>
                  </c:pt>
                  <c:pt idx="53">
                    <c:v>6</c:v>
                  </c:pt>
                  <c:pt idx="54">
                    <c:v>7</c:v>
                  </c:pt>
                </c:lvl>
                <c:lvl>
                  <c:pt idx="0">
                    <c:v>2020</c:v>
                  </c:pt>
                  <c:pt idx="12">
                    <c:v>2021</c:v>
                  </c:pt>
                  <c:pt idx="24">
                    <c:v>2022</c:v>
                  </c:pt>
                  <c:pt idx="36">
                    <c:v>2023</c:v>
                  </c:pt>
                  <c:pt idx="48">
                    <c:v>2024</c:v>
                  </c:pt>
                </c:lvl>
              </c:multiLvlStrCache>
            </c:multiLvlStrRef>
          </c:cat>
          <c:val>
            <c:numRef>
              <c:f>'Graphs final'!$S$26:$S$80</c:f>
              <c:numCache>
                <c:formatCode>General</c:formatCode>
                <c:ptCount val="55"/>
                <c:pt idx="0">
                  <c:v>449.78414959999998</c:v>
                </c:pt>
                <c:pt idx="1">
                  <c:v>406.40138189999999</c:v>
                </c:pt>
                <c:pt idx="2">
                  <c:v>369.82696010000001</c:v>
                </c:pt>
                <c:pt idx="3">
                  <c:v>303.2582266</c:v>
                </c:pt>
                <c:pt idx="4">
                  <c:v>405.98343640000002</c:v>
                </c:pt>
                <c:pt idx="5">
                  <c:v>417.96815249999997</c:v>
                </c:pt>
                <c:pt idx="6">
                  <c:v>434.5017962</c:v>
                </c:pt>
                <c:pt idx="7">
                  <c:v>429.88479129999899</c:v>
                </c:pt>
                <c:pt idx="8">
                  <c:v>440.126719199999</c:v>
                </c:pt>
                <c:pt idx="9">
                  <c:v>453.80440679999998</c:v>
                </c:pt>
                <c:pt idx="10">
                  <c:v>461.785448199999</c:v>
                </c:pt>
                <c:pt idx="11">
                  <c:v>463.0428296</c:v>
                </c:pt>
                <c:pt idx="12">
                  <c:v>464.8221284</c:v>
                </c:pt>
                <c:pt idx="13">
                  <c:v>421.187091299999</c:v>
                </c:pt>
                <c:pt idx="14">
                  <c:v>400.20351019999998</c:v>
                </c:pt>
                <c:pt idx="15">
                  <c:v>406.31310209999998</c:v>
                </c:pt>
                <c:pt idx="16">
                  <c:v>389.466759499999</c:v>
                </c:pt>
                <c:pt idx="17">
                  <c:v>369.96535999999998</c:v>
                </c:pt>
                <c:pt idx="18">
                  <c:v>312.66045600000001</c:v>
                </c:pt>
                <c:pt idx="19">
                  <c:v>290.05009629999898</c:v>
                </c:pt>
                <c:pt idx="20">
                  <c:v>302.945536599999</c:v>
                </c:pt>
                <c:pt idx="21">
                  <c:v>373.79585450000002</c:v>
                </c:pt>
                <c:pt idx="22">
                  <c:v>438.41985510000001</c:v>
                </c:pt>
                <c:pt idx="23">
                  <c:v>441.19353660000002</c:v>
                </c:pt>
                <c:pt idx="24">
                  <c:v>454.20080030000003</c:v>
                </c:pt>
                <c:pt idx="25">
                  <c:v>425.81082950000001</c:v>
                </c:pt>
                <c:pt idx="26">
                  <c:v>441.92822530000001</c:v>
                </c:pt>
                <c:pt idx="27">
                  <c:v>457.96430199999998</c:v>
                </c:pt>
                <c:pt idx="28">
                  <c:v>465.32997369999998</c:v>
                </c:pt>
                <c:pt idx="29">
                  <c:v>474.6202189</c:v>
                </c:pt>
                <c:pt idx="30">
                  <c:v>478.15077710000003</c:v>
                </c:pt>
                <c:pt idx="31">
                  <c:v>479.12474300000002</c:v>
                </c:pt>
                <c:pt idx="32">
                  <c:v>479.3750331</c:v>
                </c:pt>
                <c:pt idx="33">
                  <c:v>501.1584656</c:v>
                </c:pt>
                <c:pt idx="34">
                  <c:v>497.62379379999999</c:v>
                </c:pt>
                <c:pt idx="35">
                  <c:v>517.66009570000006</c:v>
                </c:pt>
                <c:pt idx="36">
                  <c:v>512.32050800000002</c:v>
                </c:pt>
                <c:pt idx="37">
                  <c:v>491.620857</c:v>
                </c:pt>
                <c:pt idx="38">
                  <c:v>492.60577810000001</c:v>
                </c:pt>
                <c:pt idx="39">
                  <c:v>511.50748979999997</c:v>
                </c:pt>
                <c:pt idx="40">
                  <c:v>503.0586533</c:v>
                </c:pt>
                <c:pt idx="41">
                  <c:v>506.47973519999999</c:v>
                </c:pt>
                <c:pt idx="42">
                  <c:v>510.91047609999998</c:v>
                </c:pt>
                <c:pt idx="43">
                  <c:v>512.21165540000004</c:v>
                </c:pt>
                <c:pt idx="44">
                  <c:v>528.38076980000005</c:v>
                </c:pt>
                <c:pt idx="45">
                  <c:v>545.23145149999903</c:v>
                </c:pt>
                <c:pt idx="46">
                  <c:v>551.71438020000005</c:v>
                </c:pt>
                <c:pt idx="47">
                  <c:v>515.95198919999996</c:v>
                </c:pt>
                <c:pt idx="48">
                  <c:v>521.78160909999997</c:v>
                </c:pt>
                <c:pt idx="49">
                  <c:v>506.5421</c:v>
                </c:pt>
                <c:pt idx="50">
                  <c:v>511.94855030000002</c:v>
                </c:pt>
                <c:pt idx="51">
                  <c:v>520.14254589999996</c:v>
                </c:pt>
                <c:pt idx="52">
                  <c:v>516.7746095</c:v>
                </c:pt>
                <c:pt idx="53">
                  <c:v>521.24718580000001</c:v>
                </c:pt>
                <c:pt idx="54">
                  <c:v>528.28476169999999</c:v>
                </c:pt>
              </c:numCache>
            </c:numRef>
          </c:val>
          <c:extLst>
            <c:ext xmlns:c16="http://schemas.microsoft.com/office/drawing/2014/chart" uri="{C3380CC4-5D6E-409C-BE32-E72D297353CC}">
              <c16:uniqueId val="{00000000-4D7A-4142-96CB-D0F471757CA0}"/>
            </c:ext>
          </c:extLst>
        </c:ser>
        <c:dLbls>
          <c:showLegendKey val="0"/>
          <c:showVal val="0"/>
          <c:showCatName val="0"/>
          <c:showSerName val="0"/>
          <c:showPercent val="0"/>
          <c:showBubbleSize val="0"/>
        </c:dLbls>
        <c:gapWidth val="219"/>
        <c:overlap val="-27"/>
        <c:axId val="798908784"/>
        <c:axId val="798905040"/>
      </c:barChart>
      <c:lineChart>
        <c:grouping val="standard"/>
        <c:varyColors val="0"/>
        <c:ser>
          <c:idx val="1"/>
          <c:order val="1"/>
          <c:tx>
            <c:strRef>
              <c:f>'Graphs final'!$T$25</c:f>
              <c:strCache>
                <c:ptCount val="1"/>
                <c:pt idx="0">
                  <c:v>Tăng trưởng (%) - RHS</c:v>
                </c:pt>
              </c:strCache>
            </c:strRef>
          </c:tx>
          <c:spPr>
            <a:ln w="28575" cap="rnd">
              <a:solidFill>
                <a:srgbClr val="FFC000"/>
              </a:solidFill>
              <a:round/>
            </a:ln>
            <a:effectLst/>
          </c:spPr>
          <c:marker>
            <c:symbol val="none"/>
          </c:marker>
          <c:dLbls>
            <c:dLbl>
              <c:idx val="5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7A-4142-96CB-D0F471757CA0}"/>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SVN-Gilroy Medium" panose="00000600000000000000" pitchFamily="50"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'Graphs final'!$Q$26:$R$80</c:f>
              <c:multiLvlStrCache>
                <c:ptCount val="55"/>
                <c:lvl>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pt idx="17">
                    <c:v>6</c:v>
                  </c:pt>
                  <c:pt idx="18">
                    <c:v>7</c:v>
                  </c:pt>
                  <c:pt idx="19">
                    <c:v>8</c:v>
                  </c:pt>
                  <c:pt idx="20">
                    <c:v>9</c:v>
                  </c:pt>
                  <c:pt idx="21">
                    <c:v>10</c:v>
                  </c:pt>
                  <c:pt idx="22">
                    <c:v>11</c:v>
                  </c:pt>
                  <c:pt idx="23">
                    <c:v>12</c:v>
                  </c:pt>
                  <c:pt idx="24">
                    <c:v>1</c:v>
                  </c:pt>
                  <c:pt idx="25">
                    <c:v>2</c:v>
                  </c:pt>
                  <c:pt idx="26">
                    <c:v>3</c:v>
                  </c:pt>
                  <c:pt idx="27">
                    <c:v>4</c:v>
                  </c:pt>
                  <c:pt idx="28">
                    <c:v>5</c:v>
                  </c:pt>
                  <c:pt idx="29">
                    <c:v>6</c:v>
                  </c:pt>
                  <c:pt idx="30">
                    <c:v>7</c:v>
                  </c:pt>
                  <c:pt idx="31">
                    <c:v>8</c:v>
                  </c:pt>
                  <c:pt idx="32">
                    <c:v>9</c:v>
                  </c:pt>
                  <c:pt idx="33">
                    <c:v>10</c:v>
                  </c:pt>
                  <c:pt idx="34">
                    <c:v>11</c:v>
                  </c:pt>
                  <c:pt idx="35">
                    <c:v>12</c:v>
                  </c:pt>
                  <c:pt idx="36">
                    <c:v>1</c:v>
                  </c:pt>
                  <c:pt idx="37">
                    <c:v>2</c:v>
                  </c:pt>
                  <c:pt idx="38">
                    <c:v>3</c:v>
                  </c:pt>
                  <c:pt idx="39">
                    <c:v>4</c:v>
                  </c:pt>
                  <c:pt idx="40">
                    <c:v>5</c:v>
                  </c:pt>
                  <c:pt idx="41">
                    <c:v>6</c:v>
                  </c:pt>
                  <c:pt idx="42">
                    <c:v>7</c:v>
                  </c:pt>
                  <c:pt idx="43">
                    <c:v>8</c:v>
                  </c:pt>
                  <c:pt idx="44">
                    <c:v>9</c:v>
                  </c:pt>
                  <c:pt idx="45">
                    <c:v>10</c:v>
                  </c:pt>
                  <c:pt idx="46">
                    <c:v>11</c:v>
                  </c:pt>
                  <c:pt idx="47">
                    <c:v>12</c:v>
                  </c:pt>
                  <c:pt idx="48">
                    <c:v>1</c:v>
                  </c:pt>
                  <c:pt idx="49">
                    <c:v>2</c:v>
                  </c:pt>
                  <c:pt idx="50">
                    <c:v>3</c:v>
                  </c:pt>
                  <c:pt idx="51">
                    <c:v>4</c:v>
                  </c:pt>
                  <c:pt idx="52">
                    <c:v>5</c:v>
                  </c:pt>
                  <c:pt idx="53">
                    <c:v>6</c:v>
                  </c:pt>
                  <c:pt idx="54">
                    <c:v>7</c:v>
                  </c:pt>
                </c:lvl>
                <c:lvl>
                  <c:pt idx="0">
                    <c:v>2020</c:v>
                  </c:pt>
                  <c:pt idx="12">
                    <c:v>2021</c:v>
                  </c:pt>
                  <c:pt idx="24">
                    <c:v>2022</c:v>
                  </c:pt>
                  <c:pt idx="36">
                    <c:v>2023</c:v>
                  </c:pt>
                  <c:pt idx="48">
                    <c:v>2024</c:v>
                  </c:pt>
                </c:lvl>
              </c:multiLvlStrCache>
            </c:multiLvlStrRef>
          </c:cat>
          <c:val>
            <c:numRef>
              <c:f>'Graphs final'!$T$26:$T$80</c:f>
              <c:numCache>
                <c:formatCode>0.00%</c:formatCode>
                <c:ptCount val="55"/>
                <c:pt idx="0">
                  <c:v>0.10199999999999999</c:v>
                </c:pt>
                <c:pt idx="1">
                  <c:v>0.06</c:v>
                </c:pt>
                <c:pt idx="2">
                  <c:v>-8.0000000000000002E-3</c:v>
                </c:pt>
                <c:pt idx="3">
                  <c:v>-0.26</c:v>
                </c:pt>
                <c:pt idx="4">
                  <c:v>-4.8000000000000001E-2</c:v>
                </c:pt>
                <c:pt idx="5">
                  <c:v>5.2999999999999999E-2</c:v>
                </c:pt>
                <c:pt idx="6">
                  <c:v>4.2999999999999997E-2</c:v>
                </c:pt>
                <c:pt idx="7">
                  <c:v>1.9E-2</c:v>
                </c:pt>
                <c:pt idx="8">
                  <c:v>4.9000000000000002E-2</c:v>
                </c:pt>
                <c:pt idx="9">
                  <c:v>6.0999999999999999E-2</c:v>
                </c:pt>
                <c:pt idx="10">
                  <c:v>8.5000000000000006E-2</c:v>
                </c:pt>
                <c:pt idx="11">
                  <c:v>9.4E-2</c:v>
                </c:pt>
                <c:pt idx="12">
                  <c:v>6.4000000000000001E-2</c:v>
                </c:pt>
                <c:pt idx="13">
                  <c:v>8.2000000000000003E-2</c:v>
                </c:pt>
                <c:pt idx="14">
                  <c:v>9.1999999999999998E-2</c:v>
                </c:pt>
                <c:pt idx="15">
                  <c:v>0.309</c:v>
                </c:pt>
                <c:pt idx="16">
                  <c:v>-0.01</c:v>
                </c:pt>
                <c:pt idx="17">
                  <c:v>-6.6000000000000003E-2</c:v>
                </c:pt>
                <c:pt idx="18">
                  <c:v>-0.19800000000000001</c:v>
                </c:pt>
                <c:pt idx="19">
                  <c:v>-0.33700000000000002</c:v>
                </c:pt>
                <c:pt idx="20">
                  <c:v>-0.28399999999999997</c:v>
                </c:pt>
                <c:pt idx="21">
                  <c:v>-0.19500000000000001</c:v>
                </c:pt>
                <c:pt idx="22">
                  <c:v>-0.122</c:v>
                </c:pt>
                <c:pt idx="23">
                  <c:v>1.0999999999999999E-2</c:v>
                </c:pt>
                <c:pt idx="24">
                  <c:v>1.2999999999999999E-2</c:v>
                </c:pt>
                <c:pt idx="25">
                  <c:v>3.1E-2</c:v>
                </c:pt>
                <c:pt idx="26">
                  <c:v>9.4E-2</c:v>
                </c:pt>
                <c:pt idx="27">
                  <c:v>0.121</c:v>
                </c:pt>
                <c:pt idx="28">
                  <c:v>0.22600000000000001</c:v>
                </c:pt>
                <c:pt idx="29">
                  <c:v>0.27300000000000002</c:v>
                </c:pt>
                <c:pt idx="30">
                  <c:v>0.42599999999999999</c:v>
                </c:pt>
                <c:pt idx="31">
                  <c:v>0.502</c:v>
                </c:pt>
                <c:pt idx="32">
                  <c:v>0.36099999999999999</c:v>
                </c:pt>
                <c:pt idx="33">
                  <c:v>0.17100000000000001</c:v>
                </c:pt>
                <c:pt idx="34">
                  <c:v>0.17499999999999999</c:v>
                </c:pt>
                <c:pt idx="35">
                  <c:v>0.17100000000000001</c:v>
                </c:pt>
                <c:pt idx="36">
                  <c:v>0.2</c:v>
                </c:pt>
                <c:pt idx="37">
                  <c:v>0.13200000000000001</c:v>
                </c:pt>
                <c:pt idx="38">
                  <c:v>0.13400000000000001</c:v>
                </c:pt>
                <c:pt idx="39">
                  <c:v>0.115</c:v>
                </c:pt>
                <c:pt idx="40">
                  <c:v>0.115</c:v>
                </c:pt>
                <c:pt idx="41">
                  <c:v>6.5000000000000002E-2</c:v>
                </c:pt>
                <c:pt idx="42">
                  <c:v>7.0999999999999994E-2</c:v>
                </c:pt>
                <c:pt idx="43">
                  <c:v>7.5999999999999998E-2</c:v>
                </c:pt>
                <c:pt idx="44">
                  <c:v>7.4999999999999997E-2</c:v>
                </c:pt>
                <c:pt idx="45">
                  <c:v>7.0000000000000007E-2</c:v>
                </c:pt>
                <c:pt idx="46">
                  <c:v>0.10100000000000001</c:v>
                </c:pt>
                <c:pt idx="47">
                  <c:v>9.2999999999999999E-2</c:v>
                </c:pt>
                <c:pt idx="48">
                  <c:v>8.1000000000000003E-2</c:v>
                </c:pt>
                <c:pt idx="49">
                  <c:v>8.5000000000000006E-2</c:v>
                </c:pt>
                <c:pt idx="50">
                  <c:v>9.1999999999999998E-2</c:v>
                </c:pt>
                <c:pt idx="51">
                  <c:v>0.09</c:v>
                </c:pt>
                <c:pt idx="52">
                  <c:v>9.5000000000000001E-2</c:v>
                </c:pt>
                <c:pt idx="53">
                  <c:v>9.0999999999999998E-2</c:v>
                </c:pt>
                <c:pt idx="54">
                  <c:v>9.4E-2</c:v>
                </c:pt>
              </c:numCache>
            </c:numRef>
          </c:val>
          <c:smooth val="0"/>
          <c:extLst>
            <c:ext xmlns:c16="http://schemas.microsoft.com/office/drawing/2014/chart" uri="{C3380CC4-5D6E-409C-BE32-E72D297353CC}">
              <c16:uniqueId val="{00000002-4D7A-4142-96CB-D0F471757CA0}"/>
            </c:ext>
          </c:extLst>
        </c:ser>
        <c:dLbls>
          <c:showLegendKey val="0"/>
          <c:showVal val="0"/>
          <c:showCatName val="0"/>
          <c:showSerName val="0"/>
          <c:showPercent val="0"/>
          <c:showBubbleSize val="0"/>
        </c:dLbls>
        <c:marker val="1"/>
        <c:smooth val="0"/>
        <c:axId val="798911696"/>
        <c:axId val="798911280"/>
      </c:lineChart>
      <c:catAx>
        <c:axId val="798908784"/>
        <c:scaling>
          <c:orientation val="minMax"/>
        </c:scaling>
        <c:delete val="0"/>
        <c:axPos val="b"/>
        <c:numFmt formatCode="General" sourceLinked="1"/>
        <c:majorTickMark val="none"/>
        <c:minorTickMark val="none"/>
        <c:tickLblPos val="nextTo"/>
        <c:spPr>
          <a:noFill/>
          <a:ln w="9525" cap="flat" cmpd="sng" algn="ctr">
            <a:solidFill>
              <a:sysClr val="window" lastClr="FFFFFF">
                <a:lumMod val="50000"/>
              </a:sysClr>
            </a:solidFill>
            <a:round/>
          </a:ln>
          <a:effectLst/>
        </c:spPr>
        <c:txPr>
          <a:bodyPr rot="-60000000" spcFirstLastPara="1" vertOverflow="ellipsis" vert="horz" wrap="square" anchor="ctr" anchorCtr="1"/>
          <a:lstStyle/>
          <a:p>
            <a:pPr>
              <a:defRPr sz="700" b="0" i="0" u="none" strike="noStrike" kern="1200" baseline="0">
                <a:solidFill>
                  <a:schemeClr val="tx1">
                    <a:lumMod val="75000"/>
                    <a:lumOff val="25000"/>
                  </a:schemeClr>
                </a:solidFill>
                <a:latin typeface="SVN-Gilroy Medium" panose="00000600000000000000" pitchFamily="50" charset="0"/>
                <a:ea typeface="+mn-ea"/>
                <a:cs typeface="Arial" panose="020B0604020202020204" pitchFamily="34" charset="0"/>
              </a:defRPr>
            </a:pPr>
            <a:endParaRPr lang="en-US"/>
          </a:p>
        </c:txPr>
        <c:crossAx val="798905040"/>
        <c:crosses val="autoZero"/>
        <c:auto val="1"/>
        <c:lblAlgn val="ctr"/>
        <c:lblOffset val="100"/>
        <c:tickMarkSkip val="2"/>
        <c:noMultiLvlLbl val="0"/>
      </c:catAx>
      <c:valAx>
        <c:axId val="798905040"/>
        <c:scaling>
          <c:orientation val="minMax"/>
          <c:max val="600"/>
          <c:min val="0"/>
        </c:scaling>
        <c:delete val="0"/>
        <c:axPos val="l"/>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798908784"/>
        <c:crosses val="autoZero"/>
        <c:crossBetween val="between"/>
        <c:minorUnit val="100"/>
      </c:valAx>
      <c:valAx>
        <c:axId val="798911280"/>
        <c:scaling>
          <c:orientation val="minMax"/>
          <c:max val="0.8"/>
          <c:min val="-0.4"/>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798911696"/>
        <c:crosses val="max"/>
        <c:crossBetween val="between"/>
        <c:majorUnit val="5.000000000000001E-2"/>
        <c:minorUnit val="5.000000000000001E-2"/>
      </c:valAx>
      <c:catAx>
        <c:axId val="798911696"/>
        <c:scaling>
          <c:orientation val="minMax"/>
        </c:scaling>
        <c:delete val="1"/>
        <c:axPos val="b"/>
        <c:numFmt formatCode="General" sourceLinked="1"/>
        <c:majorTickMark val="out"/>
        <c:minorTickMark val="none"/>
        <c:tickLblPos val="nextTo"/>
        <c:crossAx val="798911280"/>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895198914715879E-2"/>
          <c:y val="0.13244920968360274"/>
          <c:w val="0.92204138694689186"/>
          <c:h val="0.59995177965189439"/>
        </c:manualLayout>
      </c:layout>
      <c:barChart>
        <c:barDir val="col"/>
        <c:grouping val="clustered"/>
        <c:varyColors val="0"/>
        <c:ser>
          <c:idx val="0"/>
          <c:order val="0"/>
          <c:tx>
            <c:strRef>
              <c:f>'Graphs final'!$KC$26</c:f>
              <c:strCache>
                <c:ptCount val="1"/>
                <c:pt idx="0">
                  <c:v>Xuất khẩu</c:v>
                </c:pt>
              </c:strCache>
            </c:strRef>
          </c:tx>
          <c:spPr>
            <a:solidFill>
              <a:srgbClr val="0080BC"/>
            </a:solidFill>
            <a:ln>
              <a:noFill/>
            </a:ln>
            <a:effectLst/>
          </c:spPr>
          <c:invertIfNegative val="0"/>
          <c:dLbls>
            <c:dLbl>
              <c:idx val="17"/>
              <c:layout>
                <c:manualLayout>
                  <c:x val="-1.327233378317381E-2"/>
                  <c:y val="0"/>
                </c:manualLayout>
              </c:layout>
              <c:tx>
                <c:rich>
                  <a:bodyPr/>
                  <a:lstStyle/>
                  <a:p>
                    <a:r>
                      <a:rPr lang="en-US" dirty="0"/>
                      <a:t>97.2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7E3-4089-9978-E0BA86ECC3B2}"/>
                </c:ext>
              </c:extLst>
            </c:dLbl>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SVN-Gilroy Medium" panose="00000600000000000000" pitchFamily="50"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'Graphs final'!$KA$27:$KB$44</c:f>
              <c:multiLvlStrCache>
                <c:ptCount val="18"/>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lvl>
                <c:lvl>
                  <c:pt idx="0">
                    <c:v>2020</c:v>
                  </c:pt>
                  <c:pt idx="4">
                    <c:v>2021</c:v>
                  </c:pt>
                  <c:pt idx="8">
                    <c:v>2022</c:v>
                  </c:pt>
                  <c:pt idx="12">
                    <c:v>2023</c:v>
                  </c:pt>
                  <c:pt idx="16">
                    <c:v>2024</c:v>
                  </c:pt>
                </c:lvl>
              </c:multiLvlStrCache>
            </c:multiLvlStrRef>
          </c:cat>
          <c:val>
            <c:numRef>
              <c:f>'Graphs final'!$KC$27:$KC$44</c:f>
              <c:numCache>
                <c:formatCode>_-* #,##0_-;\-* #,##0_-;_-* "-"??_-;_-@_-</c:formatCode>
                <c:ptCount val="18"/>
                <c:pt idx="0">
                  <c:v>59079.424370000001</c:v>
                </c:pt>
                <c:pt idx="1">
                  <c:v>62132.575629999999</c:v>
                </c:pt>
                <c:pt idx="2">
                  <c:v>81646.155299999999</c:v>
                </c:pt>
                <c:pt idx="3">
                  <c:v>78612.8446999999</c:v>
                </c:pt>
                <c:pt idx="4">
                  <c:v>77343.558290000001</c:v>
                </c:pt>
                <c:pt idx="5">
                  <c:v>80286.431809999995</c:v>
                </c:pt>
                <c:pt idx="6">
                  <c:v>82894.369099999996</c:v>
                </c:pt>
                <c:pt idx="7">
                  <c:v>95725.640799999994</c:v>
                </c:pt>
                <c:pt idx="8">
                  <c:v>88578.844660000002</c:v>
                </c:pt>
                <c:pt idx="9">
                  <c:v>97356.582739999896</c:v>
                </c:pt>
                <c:pt idx="10">
                  <c:v>96584.5726</c:v>
                </c:pt>
                <c:pt idx="11">
                  <c:v>89330</c:v>
                </c:pt>
                <c:pt idx="12">
                  <c:v>79170</c:v>
                </c:pt>
                <c:pt idx="13">
                  <c:v>85280</c:v>
                </c:pt>
                <c:pt idx="14">
                  <c:v>95220</c:v>
                </c:pt>
                <c:pt idx="15">
                  <c:v>95830</c:v>
                </c:pt>
                <c:pt idx="16">
                  <c:v>93060</c:v>
                </c:pt>
                <c:pt idx="17">
                  <c:v>97020</c:v>
                </c:pt>
              </c:numCache>
            </c:numRef>
          </c:val>
          <c:extLst>
            <c:ext xmlns:c16="http://schemas.microsoft.com/office/drawing/2014/chart" uri="{C3380CC4-5D6E-409C-BE32-E72D297353CC}">
              <c16:uniqueId val="{00000001-67E3-4089-9978-E0BA86ECC3B2}"/>
            </c:ext>
          </c:extLst>
        </c:ser>
        <c:ser>
          <c:idx val="1"/>
          <c:order val="1"/>
          <c:tx>
            <c:strRef>
              <c:f>'Graphs final'!$KD$26</c:f>
              <c:strCache>
                <c:ptCount val="1"/>
                <c:pt idx="0">
                  <c:v>Nhập khẩu</c:v>
                </c:pt>
              </c:strCache>
            </c:strRef>
          </c:tx>
          <c:spPr>
            <a:solidFill>
              <a:srgbClr val="FF0066"/>
            </a:solidFill>
            <a:ln>
              <a:noFill/>
            </a:ln>
            <a:effectLst/>
          </c:spPr>
          <c:invertIfNegative val="0"/>
          <c:dLbls>
            <c:dLbl>
              <c:idx val="17"/>
              <c:layout>
                <c:manualLayout>
                  <c:x val="4.7807868083410802E-3"/>
                  <c:y val="-1.0950914923242197E-17"/>
                </c:manualLayout>
              </c:layout>
              <c:tx>
                <c:rich>
                  <a:bodyPr/>
                  <a:lstStyle/>
                  <a:p>
                    <a:r>
                      <a:rPr lang="en-US" dirty="0"/>
                      <a:t>93.4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7E3-4089-9978-E0BA86ECC3B2}"/>
                </c:ext>
              </c:extLst>
            </c:dLbl>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SVN-Gilroy Medium" panose="00000600000000000000" pitchFamily="50"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'Graphs final'!$KA$27:$KB$44</c:f>
              <c:multiLvlStrCache>
                <c:ptCount val="18"/>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lvl>
                <c:lvl>
                  <c:pt idx="0">
                    <c:v>2020</c:v>
                  </c:pt>
                  <c:pt idx="4">
                    <c:v>2021</c:v>
                  </c:pt>
                  <c:pt idx="8">
                    <c:v>2022</c:v>
                  </c:pt>
                  <c:pt idx="12">
                    <c:v>2023</c:v>
                  </c:pt>
                  <c:pt idx="16">
                    <c:v>2024</c:v>
                  </c:pt>
                </c:lvl>
              </c:multiLvlStrCache>
            </c:multiLvlStrRef>
          </c:cat>
          <c:val>
            <c:numRef>
              <c:f>'Graphs final'!$KD$27:$KD$44</c:f>
              <c:numCache>
                <c:formatCode>_-* #,##0_-;\-* #,##0_-;_-* "-"??_-;_-@_-</c:formatCode>
                <c:ptCount val="18"/>
                <c:pt idx="0">
                  <c:v>56264.05429</c:v>
                </c:pt>
                <c:pt idx="1">
                  <c:v>60910.155610000002</c:v>
                </c:pt>
                <c:pt idx="2">
                  <c:v>68693.138599999904</c:v>
                </c:pt>
                <c:pt idx="3">
                  <c:v>76539.651500000007</c:v>
                </c:pt>
                <c:pt idx="4">
                  <c:v>75307.985820000002</c:v>
                </c:pt>
                <c:pt idx="5">
                  <c:v>83795.316380000004</c:v>
                </c:pt>
                <c:pt idx="6">
                  <c:v>83551.583899999998</c:v>
                </c:pt>
                <c:pt idx="7">
                  <c:v>89595.113899999997</c:v>
                </c:pt>
                <c:pt idx="8">
                  <c:v>87770</c:v>
                </c:pt>
                <c:pt idx="9">
                  <c:v>97456</c:v>
                </c:pt>
                <c:pt idx="10">
                  <c:v>90774</c:v>
                </c:pt>
                <c:pt idx="11">
                  <c:v>84650</c:v>
                </c:pt>
                <c:pt idx="12">
                  <c:v>75100</c:v>
                </c:pt>
                <c:pt idx="13">
                  <c:v>77100</c:v>
                </c:pt>
                <c:pt idx="14">
                  <c:v>85790</c:v>
                </c:pt>
                <c:pt idx="15">
                  <c:v>89510</c:v>
                </c:pt>
                <c:pt idx="16">
                  <c:v>84980</c:v>
                </c:pt>
                <c:pt idx="17">
                  <c:v>93470</c:v>
                </c:pt>
              </c:numCache>
            </c:numRef>
          </c:val>
          <c:extLst>
            <c:ext xmlns:c16="http://schemas.microsoft.com/office/drawing/2014/chart" uri="{C3380CC4-5D6E-409C-BE32-E72D297353CC}">
              <c16:uniqueId val="{00000003-67E3-4089-9978-E0BA86ECC3B2}"/>
            </c:ext>
          </c:extLst>
        </c:ser>
        <c:dLbls>
          <c:showLegendKey val="0"/>
          <c:showVal val="0"/>
          <c:showCatName val="0"/>
          <c:showSerName val="0"/>
          <c:showPercent val="0"/>
          <c:showBubbleSize val="0"/>
        </c:dLbls>
        <c:gapWidth val="219"/>
        <c:overlap val="-27"/>
        <c:axId val="883185104"/>
        <c:axId val="883182192"/>
      </c:barChart>
      <c:lineChart>
        <c:grouping val="standard"/>
        <c:varyColors val="0"/>
        <c:ser>
          <c:idx val="2"/>
          <c:order val="2"/>
          <c:tx>
            <c:strRef>
              <c:f>'Graphs final'!$KE$26</c:f>
              <c:strCache>
                <c:ptCount val="1"/>
                <c:pt idx="0">
                  <c:v>CCTM (RHS)</c:v>
                </c:pt>
              </c:strCache>
            </c:strRef>
          </c:tx>
          <c:spPr>
            <a:ln w="28575" cap="rnd">
              <a:solidFill>
                <a:srgbClr val="FFC000"/>
              </a:solidFill>
              <a:round/>
            </a:ln>
            <a:effectLst/>
          </c:spPr>
          <c:marker>
            <c:symbol val="none"/>
          </c:marker>
          <c:cat>
            <c:multiLvlStrRef>
              <c:f>'Graphs final'!$KA$27:$KB$44</c:f>
              <c:multiLvlStrCache>
                <c:ptCount val="18"/>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lvl>
                <c:lvl>
                  <c:pt idx="0">
                    <c:v>2020</c:v>
                  </c:pt>
                  <c:pt idx="4">
                    <c:v>2021</c:v>
                  </c:pt>
                  <c:pt idx="8">
                    <c:v>2022</c:v>
                  </c:pt>
                  <c:pt idx="12">
                    <c:v>2023</c:v>
                  </c:pt>
                  <c:pt idx="16">
                    <c:v>2024</c:v>
                  </c:pt>
                </c:lvl>
              </c:multiLvlStrCache>
            </c:multiLvlStrRef>
          </c:cat>
          <c:val>
            <c:numRef>
              <c:f>'Graphs final'!$KE$27:$KE$44</c:f>
              <c:numCache>
                <c:formatCode>_-* #,##0_-;\-* #,##0_-;_-* "-"??_-;_-@_-</c:formatCode>
                <c:ptCount val="18"/>
                <c:pt idx="0">
                  <c:v>2815.3700800000006</c:v>
                </c:pt>
                <c:pt idx="1">
                  <c:v>1222.4200199999977</c:v>
                </c:pt>
                <c:pt idx="2">
                  <c:v>12953.016700000095</c:v>
                </c:pt>
                <c:pt idx="3">
                  <c:v>2073.1931999998924</c:v>
                </c:pt>
                <c:pt idx="4">
                  <c:v>2035.5724699999992</c:v>
                </c:pt>
                <c:pt idx="5">
                  <c:v>-3508.8845700000093</c:v>
                </c:pt>
                <c:pt idx="6">
                  <c:v>-657.21480000000156</c:v>
                </c:pt>
                <c:pt idx="7">
                  <c:v>6130.5268999999971</c:v>
                </c:pt>
                <c:pt idx="8">
                  <c:v>808.84466000000248</c:v>
                </c:pt>
                <c:pt idx="9">
                  <c:v>-99.417260000103852</c:v>
                </c:pt>
                <c:pt idx="10">
                  <c:v>5810.5725999999995</c:v>
                </c:pt>
                <c:pt idx="11">
                  <c:v>4680</c:v>
                </c:pt>
                <c:pt idx="12">
                  <c:v>4070</c:v>
                </c:pt>
                <c:pt idx="13">
                  <c:v>8180</c:v>
                </c:pt>
                <c:pt idx="14">
                  <c:v>9430</c:v>
                </c:pt>
                <c:pt idx="15">
                  <c:v>6320</c:v>
                </c:pt>
                <c:pt idx="16">
                  <c:v>8080</c:v>
                </c:pt>
                <c:pt idx="17">
                  <c:v>3550</c:v>
                </c:pt>
              </c:numCache>
            </c:numRef>
          </c:val>
          <c:smooth val="0"/>
          <c:extLst>
            <c:ext xmlns:c16="http://schemas.microsoft.com/office/drawing/2014/chart" uri="{C3380CC4-5D6E-409C-BE32-E72D297353CC}">
              <c16:uniqueId val="{00000005-67E3-4089-9978-E0BA86ECC3B2}"/>
            </c:ext>
          </c:extLst>
        </c:ser>
        <c:dLbls>
          <c:showLegendKey val="0"/>
          <c:showVal val="0"/>
          <c:showCatName val="0"/>
          <c:showSerName val="0"/>
          <c:showPercent val="0"/>
          <c:showBubbleSize val="0"/>
        </c:dLbls>
        <c:marker val="1"/>
        <c:smooth val="0"/>
        <c:axId val="883183024"/>
        <c:axId val="883183856"/>
      </c:lineChart>
      <c:catAx>
        <c:axId val="883185104"/>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700" b="0" i="0" u="none" strike="noStrike" kern="1200" baseline="0">
                <a:solidFill>
                  <a:schemeClr val="tx1">
                    <a:lumMod val="75000"/>
                    <a:lumOff val="25000"/>
                  </a:schemeClr>
                </a:solidFill>
                <a:latin typeface="SVN-Gilroy Medium" panose="00000600000000000000" pitchFamily="50" charset="0"/>
                <a:ea typeface="+mn-ea"/>
                <a:cs typeface="Arial" panose="020B0604020202020204" pitchFamily="34" charset="0"/>
              </a:defRPr>
            </a:pPr>
            <a:endParaRPr lang="en-US"/>
          </a:p>
        </c:txPr>
        <c:crossAx val="883182192"/>
        <c:crosses val="autoZero"/>
        <c:auto val="1"/>
        <c:lblAlgn val="ctr"/>
        <c:lblOffset val="100"/>
        <c:noMultiLvlLbl val="0"/>
      </c:catAx>
      <c:valAx>
        <c:axId val="883182192"/>
        <c:scaling>
          <c:orientation val="minMax"/>
          <c:max val="100000"/>
          <c:min val="50000"/>
        </c:scaling>
        <c:delete val="0"/>
        <c:axPos val="l"/>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83185104"/>
        <c:crosses val="autoZero"/>
        <c:crossBetween val="between"/>
        <c:majorUnit val="100"/>
      </c:valAx>
      <c:valAx>
        <c:axId val="883183856"/>
        <c:scaling>
          <c:orientation val="minMax"/>
          <c:max val="13500"/>
          <c:min val="-40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883183024"/>
        <c:crosses val="max"/>
        <c:crossBetween val="between"/>
        <c:majorUnit val="10"/>
      </c:valAx>
      <c:catAx>
        <c:axId val="883183024"/>
        <c:scaling>
          <c:orientation val="minMax"/>
        </c:scaling>
        <c:delete val="1"/>
        <c:axPos val="b"/>
        <c:numFmt formatCode="General" sourceLinked="1"/>
        <c:majorTickMark val="out"/>
        <c:minorTickMark val="none"/>
        <c:tickLblPos val="nextTo"/>
        <c:crossAx val="883183856"/>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202466061762538E-2"/>
          <c:y val="8.4231607865794034E-2"/>
          <c:w val="0.86233048544606339"/>
          <c:h val="0.55773871383387652"/>
        </c:manualLayout>
      </c:layout>
      <c:lineChart>
        <c:grouping val="standard"/>
        <c:varyColors val="0"/>
        <c:ser>
          <c:idx val="0"/>
          <c:order val="0"/>
          <c:tx>
            <c:strRef>
              <c:f>'Graphs final'!$PP$24</c:f>
              <c:strCache>
                <c:ptCount val="1"/>
                <c:pt idx="0">
                  <c:v>Tỉ giá trung tâm</c:v>
                </c:pt>
              </c:strCache>
            </c:strRef>
          </c:tx>
          <c:spPr>
            <a:ln w="28575" cap="rnd">
              <a:solidFill>
                <a:srgbClr val="FF0066"/>
              </a:solidFill>
              <a:round/>
            </a:ln>
            <a:effectLst/>
          </c:spPr>
          <c:marker>
            <c:symbol val="none"/>
          </c:marker>
          <c:cat>
            <c:numRef>
              <c:f>'Graphs final'!$PO$25:$PO$1465</c:f>
              <c:numCache>
                <c:formatCode>d\-mmm\-yy</c:formatCode>
                <c:ptCount val="407"/>
                <c:pt idx="0">
                  <c:v>44928</c:v>
                </c:pt>
                <c:pt idx="1">
                  <c:v>44929</c:v>
                </c:pt>
                <c:pt idx="2">
                  <c:v>44930</c:v>
                </c:pt>
                <c:pt idx="3">
                  <c:v>44931</c:v>
                </c:pt>
                <c:pt idx="4">
                  <c:v>44932</c:v>
                </c:pt>
                <c:pt idx="5">
                  <c:v>44935</c:v>
                </c:pt>
                <c:pt idx="6">
                  <c:v>44936</c:v>
                </c:pt>
                <c:pt idx="7">
                  <c:v>44937</c:v>
                </c:pt>
                <c:pt idx="8">
                  <c:v>44938</c:v>
                </c:pt>
                <c:pt idx="9">
                  <c:v>44939</c:v>
                </c:pt>
                <c:pt idx="10">
                  <c:v>44942</c:v>
                </c:pt>
                <c:pt idx="11">
                  <c:v>44943</c:v>
                </c:pt>
                <c:pt idx="12">
                  <c:v>44944</c:v>
                </c:pt>
                <c:pt idx="13">
                  <c:v>44945</c:v>
                </c:pt>
                <c:pt idx="14">
                  <c:v>44946</c:v>
                </c:pt>
                <c:pt idx="15">
                  <c:v>44953</c:v>
                </c:pt>
                <c:pt idx="16">
                  <c:v>44956</c:v>
                </c:pt>
                <c:pt idx="17">
                  <c:v>44957</c:v>
                </c:pt>
                <c:pt idx="18">
                  <c:v>44958</c:v>
                </c:pt>
                <c:pt idx="19">
                  <c:v>44959</c:v>
                </c:pt>
                <c:pt idx="20">
                  <c:v>44960</c:v>
                </c:pt>
                <c:pt idx="21">
                  <c:v>44963</c:v>
                </c:pt>
                <c:pt idx="22">
                  <c:v>44964</c:v>
                </c:pt>
                <c:pt idx="23">
                  <c:v>44965</c:v>
                </c:pt>
                <c:pt idx="24">
                  <c:v>44966</c:v>
                </c:pt>
                <c:pt idx="25">
                  <c:v>44967</c:v>
                </c:pt>
                <c:pt idx="26">
                  <c:v>44970</c:v>
                </c:pt>
                <c:pt idx="27">
                  <c:v>44971</c:v>
                </c:pt>
                <c:pt idx="28">
                  <c:v>44972</c:v>
                </c:pt>
                <c:pt idx="29">
                  <c:v>44973</c:v>
                </c:pt>
                <c:pt idx="30">
                  <c:v>44974</c:v>
                </c:pt>
                <c:pt idx="31">
                  <c:v>44977</c:v>
                </c:pt>
                <c:pt idx="32">
                  <c:v>44978</c:v>
                </c:pt>
                <c:pt idx="33">
                  <c:v>44979</c:v>
                </c:pt>
                <c:pt idx="34">
                  <c:v>44980</c:v>
                </c:pt>
                <c:pt idx="35">
                  <c:v>44981</c:v>
                </c:pt>
                <c:pt idx="36">
                  <c:v>44984</c:v>
                </c:pt>
                <c:pt idx="37">
                  <c:v>44985</c:v>
                </c:pt>
                <c:pt idx="38">
                  <c:v>44986</c:v>
                </c:pt>
                <c:pt idx="39">
                  <c:v>44987</c:v>
                </c:pt>
                <c:pt idx="40">
                  <c:v>44988</c:v>
                </c:pt>
                <c:pt idx="41">
                  <c:v>44991</c:v>
                </c:pt>
                <c:pt idx="42">
                  <c:v>44992</c:v>
                </c:pt>
                <c:pt idx="43">
                  <c:v>44993</c:v>
                </c:pt>
                <c:pt idx="44">
                  <c:v>44994</c:v>
                </c:pt>
                <c:pt idx="45">
                  <c:v>44995</c:v>
                </c:pt>
                <c:pt idx="46">
                  <c:v>44998</c:v>
                </c:pt>
                <c:pt idx="47">
                  <c:v>44999</c:v>
                </c:pt>
                <c:pt idx="48">
                  <c:v>45000</c:v>
                </c:pt>
                <c:pt idx="49">
                  <c:v>45001</c:v>
                </c:pt>
                <c:pt idx="50">
                  <c:v>45002</c:v>
                </c:pt>
                <c:pt idx="51">
                  <c:v>45005</c:v>
                </c:pt>
                <c:pt idx="52">
                  <c:v>45006</c:v>
                </c:pt>
                <c:pt idx="53">
                  <c:v>45007</c:v>
                </c:pt>
                <c:pt idx="54">
                  <c:v>45008</c:v>
                </c:pt>
                <c:pt idx="55">
                  <c:v>45009</c:v>
                </c:pt>
                <c:pt idx="56">
                  <c:v>45012</c:v>
                </c:pt>
                <c:pt idx="57">
                  <c:v>45013</c:v>
                </c:pt>
                <c:pt idx="58">
                  <c:v>45014</c:v>
                </c:pt>
                <c:pt idx="59">
                  <c:v>45015</c:v>
                </c:pt>
                <c:pt idx="60">
                  <c:v>45016</c:v>
                </c:pt>
                <c:pt idx="61">
                  <c:v>45019</c:v>
                </c:pt>
                <c:pt idx="62">
                  <c:v>45020</c:v>
                </c:pt>
                <c:pt idx="63">
                  <c:v>45021</c:v>
                </c:pt>
                <c:pt idx="64">
                  <c:v>45022</c:v>
                </c:pt>
                <c:pt idx="65">
                  <c:v>45023</c:v>
                </c:pt>
                <c:pt idx="66">
                  <c:v>45026</c:v>
                </c:pt>
                <c:pt idx="67">
                  <c:v>45027</c:v>
                </c:pt>
                <c:pt idx="68">
                  <c:v>45028</c:v>
                </c:pt>
                <c:pt idx="69">
                  <c:v>45029</c:v>
                </c:pt>
                <c:pt idx="70">
                  <c:v>45030</c:v>
                </c:pt>
                <c:pt idx="71">
                  <c:v>45033</c:v>
                </c:pt>
                <c:pt idx="72">
                  <c:v>45034</c:v>
                </c:pt>
                <c:pt idx="73">
                  <c:v>45035</c:v>
                </c:pt>
                <c:pt idx="74">
                  <c:v>45036</c:v>
                </c:pt>
                <c:pt idx="75">
                  <c:v>45037</c:v>
                </c:pt>
                <c:pt idx="76">
                  <c:v>45040</c:v>
                </c:pt>
                <c:pt idx="77">
                  <c:v>45041</c:v>
                </c:pt>
                <c:pt idx="78">
                  <c:v>45042</c:v>
                </c:pt>
                <c:pt idx="79">
                  <c:v>45043</c:v>
                </c:pt>
                <c:pt idx="80">
                  <c:v>45044</c:v>
                </c:pt>
                <c:pt idx="81">
                  <c:v>45047</c:v>
                </c:pt>
                <c:pt idx="82">
                  <c:v>45048</c:v>
                </c:pt>
                <c:pt idx="83">
                  <c:v>45049</c:v>
                </c:pt>
                <c:pt idx="84">
                  <c:v>45050</c:v>
                </c:pt>
                <c:pt idx="85">
                  <c:v>45051</c:v>
                </c:pt>
                <c:pt idx="86">
                  <c:v>45054</c:v>
                </c:pt>
                <c:pt idx="87">
                  <c:v>45055</c:v>
                </c:pt>
                <c:pt idx="88">
                  <c:v>45056</c:v>
                </c:pt>
                <c:pt idx="89">
                  <c:v>45057</c:v>
                </c:pt>
                <c:pt idx="90">
                  <c:v>45058</c:v>
                </c:pt>
                <c:pt idx="91">
                  <c:v>45061</c:v>
                </c:pt>
                <c:pt idx="92">
                  <c:v>45062</c:v>
                </c:pt>
                <c:pt idx="93">
                  <c:v>45063</c:v>
                </c:pt>
                <c:pt idx="94">
                  <c:v>45064</c:v>
                </c:pt>
                <c:pt idx="95">
                  <c:v>45065</c:v>
                </c:pt>
                <c:pt idx="96">
                  <c:v>45068</c:v>
                </c:pt>
                <c:pt idx="97">
                  <c:v>45069</c:v>
                </c:pt>
                <c:pt idx="98">
                  <c:v>45070</c:v>
                </c:pt>
                <c:pt idx="99">
                  <c:v>45071</c:v>
                </c:pt>
                <c:pt idx="100">
                  <c:v>45072</c:v>
                </c:pt>
                <c:pt idx="101">
                  <c:v>45075</c:v>
                </c:pt>
                <c:pt idx="102">
                  <c:v>45076</c:v>
                </c:pt>
                <c:pt idx="103">
                  <c:v>45077</c:v>
                </c:pt>
                <c:pt idx="104">
                  <c:v>45078</c:v>
                </c:pt>
                <c:pt idx="105">
                  <c:v>45079</c:v>
                </c:pt>
                <c:pt idx="106">
                  <c:v>45082</c:v>
                </c:pt>
                <c:pt idx="107">
                  <c:v>45083</c:v>
                </c:pt>
                <c:pt idx="108">
                  <c:v>45084</c:v>
                </c:pt>
                <c:pt idx="109">
                  <c:v>45085</c:v>
                </c:pt>
                <c:pt idx="110">
                  <c:v>45086</c:v>
                </c:pt>
                <c:pt idx="111">
                  <c:v>45089</c:v>
                </c:pt>
                <c:pt idx="112">
                  <c:v>45090</c:v>
                </c:pt>
                <c:pt idx="113">
                  <c:v>45091</c:v>
                </c:pt>
                <c:pt idx="114">
                  <c:v>45092</c:v>
                </c:pt>
                <c:pt idx="115">
                  <c:v>45093</c:v>
                </c:pt>
                <c:pt idx="116">
                  <c:v>45096</c:v>
                </c:pt>
                <c:pt idx="117">
                  <c:v>45097</c:v>
                </c:pt>
                <c:pt idx="118">
                  <c:v>45098</c:v>
                </c:pt>
                <c:pt idx="119">
                  <c:v>45099</c:v>
                </c:pt>
                <c:pt idx="120">
                  <c:v>45100</c:v>
                </c:pt>
                <c:pt idx="121">
                  <c:v>45103</c:v>
                </c:pt>
                <c:pt idx="122">
                  <c:v>45104</c:v>
                </c:pt>
                <c:pt idx="123">
                  <c:v>45105</c:v>
                </c:pt>
                <c:pt idx="124">
                  <c:v>45106</c:v>
                </c:pt>
                <c:pt idx="125">
                  <c:v>45107</c:v>
                </c:pt>
                <c:pt idx="126">
                  <c:v>45110</c:v>
                </c:pt>
                <c:pt idx="127">
                  <c:v>45111</c:v>
                </c:pt>
                <c:pt idx="128">
                  <c:v>45112</c:v>
                </c:pt>
                <c:pt idx="129">
                  <c:v>45113</c:v>
                </c:pt>
                <c:pt idx="130">
                  <c:v>45114</c:v>
                </c:pt>
                <c:pt idx="131">
                  <c:v>45117</c:v>
                </c:pt>
                <c:pt idx="132">
                  <c:v>45118</c:v>
                </c:pt>
                <c:pt idx="133">
                  <c:v>45119</c:v>
                </c:pt>
                <c:pt idx="134">
                  <c:v>45120</c:v>
                </c:pt>
                <c:pt idx="135">
                  <c:v>45121</c:v>
                </c:pt>
                <c:pt idx="136">
                  <c:v>45124</c:v>
                </c:pt>
                <c:pt idx="137">
                  <c:v>45125</c:v>
                </c:pt>
                <c:pt idx="138">
                  <c:v>45126</c:v>
                </c:pt>
                <c:pt idx="139">
                  <c:v>45127</c:v>
                </c:pt>
                <c:pt idx="140">
                  <c:v>45128</c:v>
                </c:pt>
                <c:pt idx="141">
                  <c:v>45131</c:v>
                </c:pt>
                <c:pt idx="142">
                  <c:v>45132</c:v>
                </c:pt>
                <c:pt idx="143">
                  <c:v>45133</c:v>
                </c:pt>
                <c:pt idx="144">
                  <c:v>45134</c:v>
                </c:pt>
                <c:pt idx="145">
                  <c:v>45135</c:v>
                </c:pt>
                <c:pt idx="146">
                  <c:v>45138</c:v>
                </c:pt>
                <c:pt idx="147">
                  <c:v>45139</c:v>
                </c:pt>
                <c:pt idx="148">
                  <c:v>45140</c:v>
                </c:pt>
                <c:pt idx="149">
                  <c:v>45141</c:v>
                </c:pt>
                <c:pt idx="150">
                  <c:v>45142</c:v>
                </c:pt>
                <c:pt idx="151">
                  <c:v>45145</c:v>
                </c:pt>
                <c:pt idx="152">
                  <c:v>45146</c:v>
                </c:pt>
                <c:pt idx="153">
                  <c:v>45147</c:v>
                </c:pt>
                <c:pt idx="154">
                  <c:v>45148</c:v>
                </c:pt>
                <c:pt idx="155">
                  <c:v>45149</c:v>
                </c:pt>
                <c:pt idx="156">
                  <c:v>45152</c:v>
                </c:pt>
                <c:pt idx="157">
                  <c:v>45153</c:v>
                </c:pt>
                <c:pt idx="158">
                  <c:v>45154</c:v>
                </c:pt>
                <c:pt idx="159">
                  <c:v>45155</c:v>
                </c:pt>
                <c:pt idx="160">
                  <c:v>45156</c:v>
                </c:pt>
                <c:pt idx="161">
                  <c:v>45159</c:v>
                </c:pt>
                <c:pt idx="162">
                  <c:v>45160</c:v>
                </c:pt>
                <c:pt idx="163">
                  <c:v>45161</c:v>
                </c:pt>
                <c:pt idx="164">
                  <c:v>45162</c:v>
                </c:pt>
                <c:pt idx="165">
                  <c:v>45163</c:v>
                </c:pt>
                <c:pt idx="166">
                  <c:v>45166</c:v>
                </c:pt>
                <c:pt idx="167">
                  <c:v>45167</c:v>
                </c:pt>
                <c:pt idx="168">
                  <c:v>45168</c:v>
                </c:pt>
                <c:pt idx="169">
                  <c:v>45169</c:v>
                </c:pt>
                <c:pt idx="170">
                  <c:v>45170</c:v>
                </c:pt>
                <c:pt idx="171">
                  <c:v>45173</c:v>
                </c:pt>
                <c:pt idx="172">
                  <c:v>45174</c:v>
                </c:pt>
                <c:pt idx="173">
                  <c:v>45175</c:v>
                </c:pt>
                <c:pt idx="174">
                  <c:v>45176</c:v>
                </c:pt>
                <c:pt idx="175">
                  <c:v>45177</c:v>
                </c:pt>
                <c:pt idx="176">
                  <c:v>45180</c:v>
                </c:pt>
                <c:pt idx="177">
                  <c:v>45181</c:v>
                </c:pt>
                <c:pt idx="178">
                  <c:v>45182</c:v>
                </c:pt>
                <c:pt idx="179">
                  <c:v>45183</c:v>
                </c:pt>
                <c:pt idx="180">
                  <c:v>45184</c:v>
                </c:pt>
                <c:pt idx="181">
                  <c:v>45187</c:v>
                </c:pt>
                <c:pt idx="182">
                  <c:v>45188</c:v>
                </c:pt>
                <c:pt idx="183">
                  <c:v>45189</c:v>
                </c:pt>
                <c:pt idx="184">
                  <c:v>45190</c:v>
                </c:pt>
                <c:pt idx="185">
                  <c:v>45191</c:v>
                </c:pt>
                <c:pt idx="186">
                  <c:v>45194</c:v>
                </c:pt>
                <c:pt idx="187">
                  <c:v>45195</c:v>
                </c:pt>
                <c:pt idx="188">
                  <c:v>45196</c:v>
                </c:pt>
                <c:pt idx="189">
                  <c:v>45197</c:v>
                </c:pt>
                <c:pt idx="190">
                  <c:v>45198</c:v>
                </c:pt>
                <c:pt idx="191">
                  <c:v>45201</c:v>
                </c:pt>
                <c:pt idx="192">
                  <c:v>45202</c:v>
                </c:pt>
                <c:pt idx="193">
                  <c:v>45203</c:v>
                </c:pt>
                <c:pt idx="194">
                  <c:v>45204</c:v>
                </c:pt>
                <c:pt idx="195">
                  <c:v>45205</c:v>
                </c:pt>
                <c:pt idx="196">
                  <c:v>45208</c:v>
                </c:pt>
                <c:pt idx="197">
                  <c:v>45209</c:v>
                </c:pt>
                <c:pt idx="198">
                  <c:v>45210</c:v>
                </c:pt>
                <c:pt idx="199">
                  <c:v>45211</c:v>
                </c:pt>
                <c:pt idx="200">
                  <c:v>45212</c:v>
                </c:pt>
                <c:pt idx="201">
                  <c:v>45215</c:v>
                </c:pt>
                <c:pt idx="202">
                  <c:v>45216</c:v>
                </c:pt>
                <c:pt idx="203">
                  <c:v>45217</c:v>
                </c:pt>
                <c:pt idx="204">
                  <c:v>45218</c:v>
                </c:pt>
                <c:pt idx="205">
                  <c:v>45219</c:v>
                </c:pt>
                <c:pt idx="206">
                  <c:v>45222</c:v>
                </c:pt>
                <c:pt idx="207">
                  <c:v>45223</c:v>
                </c:pt>
                <c:pt idx="208">
                  <c:v>45224</c:v>
                </c:pt>
                <c:pt idx="209">
                  <c:v>45225</c:v>
                </c:pt>
                <c:pt idx="210">
                  <c:v>45226</c:v>
                </c:pt>
                <c:pt idx="211">
                  <c:v>45229</c:v>
                </c:pt>
                <c:pt idx="212">
                  <c:v>45230</c:v>
                </c:pt>
                <c:pt idx="213">
                  <c:v>45231</c:v>
                </c:pt>
                <c:pt idx="214">
                  <c:v>45232</c:v>
                </c:pt>
                <c:pt idx="215">
                  <c:v>45233</c:v>
                </c:pt>
                <c:pt idx="216">
                  <c:v>45236</c:v>
                </c:pt>
                <c:pt idx="217">
                  <c:v>45237</c:v>
                </c:pt>
                <c:pt idx="218">
                  <c:v>45238</c:v>
                </c:pt>
                <c:pt idx="219">
                  <c:v>45239</c:v>
                </c:pt>
                <c:pt idx="220">
                  <c:v>45240</c:v>
                </c:pt>
                <c:pt idx="221">
                  <c:v>45243</c:v>
                </c:pt>
                <c:pt idx="222">
                  <c:v>45244</c:v>
                </c:pt>
                <c:pt idx="223">
                  <c:v>45245</c:v>
                </c:pt>
                <c:pt idx="224">
                  <c:v>45246</c:v>
                </c:pt>
                <c:pt idx="225">
                  <c:v>45247</c:v>
                </c:pt>
                <c:pt idx="226">
                  <c:v>45250</c:v>
                </c:pt>
                <c:pt idx="227">
                  <c:v>45251</c:v>
                </c:pt>
                <c:pt idx="228">
                  <c:v>45252</c:v>
                </c:pt>
                <c:pt idx="229">
                  <c:v>45253</c:v>
                </c:pt>
                <c:pt idx="230">
                  <c:v>45254</c:v>
                </c:pt>
                <c:pt idx="231">
                  <c:v>45257</c:v>
                </c:pt>
                <c:pt idx="232">
                  <c:v>45258</c:v>
                </c:pt>
                <c:pt idx="233">
                  <c:v>45259</c:v>
                </c:pt>
                <c:pt idx="234">
                  <c:v>45260</c:v>
                </c:pt>
                <c:pt idx="235">
                  <c:v>45261</c:v>
                </c:pt>
                <c:pt idx="236">
                  <c:v>45264</c:v>
                </c:pt>
                <c:pt idx="237">
                  <c:v>45265</c:v>
                </c:pt>
                <c:pt idx="238">
                  <c:v>45266</c:v>
                </c:pt>
                <c:pt idx="239">
                  <c:v>45267</c:v>
                </c:pt>
                <c:pt idx="240">
                  <c:v>45268</c:v>
                </c:pt>
                <c:pt idx="241">
                  <c:v>45271</c:v>
                </c:pt>
                <c:pt idx="242">
                  <c:v>45272</c:v>
                </c:pt>
                <c:pt idx="243">
                  <c:v>45273</c:v>
                </c:pt>
                <c:pt idx="244">
                  <c:v>45274</c:v>
                </c:pt>
                <c:pt idx="245">
                  <c:v>45275</c:v>
                </c:pt>
                <c:pt idx="246">
                  <c:v>45278</c:v>
                </c:pt>
                <c:pt idx="247">
                  <c:v>45279</c:v>
                </c:pt>
                <c:pt idx="248">
                  <c:v>45280</c:v>
                </c:pt>
                <c:pt idx="249">
                  <c:v>45281</c:v>
                </c:pt>
                <c:pt idx="250">
                  <c:v>45282</c:v>
                </c:pt>
                <c:pt idx="251">
                  <c:v>45285</c:v>
                </c:pt>
                <c:pt idx="252">
                  <c:v>45286</c:v>
                </c:pt>
                <c:pt idx="253">
                  <c:v>45287</c:v>
                </c:pt>
                <c:pt idx="254">
                  <c:v>45288</c:v>
                </c:pt>
                <c:pt idx="255">
                  <c:v>45289</c:v>
                </c:pt>
                <c:pt idx="256">
                  <c:v>45292</c:v>
                </c:pt>
                <c:pt idx="257">
                  <c:v>45293</c:v>
                </c:pt>
                <c:pt idx="258">
                  <c:v>45294</c:v>
                </c:pt>
                <c:pt idx="259">
                  <c:v>45295</c:v>
                </c:pt>
                <c:pt idx="260">
                  <c:v>45296</c:v>
                </c:pt>
                <c:pt idx="261">
                  <c:v>45299</c:v>
                </c:pt>
                <c:pt idx="262">
                  <c:v>45300</c:v>
                </c:pt>
                <c:pt idx="263">
                  <c:v>45301</c:v>
                </c:pt>
                <c:pt idx="264">
                  <c:v>45302</c:v>
                </c:pt>
                <c:pt idx="265">
                  <c:v>45303</c:v>
                </c:pt>
                <c:pt idx="266">
                  <c:v>45306</c:v>
                </c:pt>
                <c:pt idx="267">
                  <c:v>45307</c:v>
                </c:pt>
                <c:pt idx="268">
                  <c:v>45308</c:v>
                </c:pt>
                <c:pt idx="269">
                  <c:v>45309</c:v>
                </c:pt>
                <c:pt idx="270">
                  <c:v>45310</c:v>
                </c:pt>
                <c:pt idx="271">
                  <c:v>45313</c:v>
                </c:pt>
                <c:pt idx="272">
                  <c:v>45314</c:v>
                </c:pt>
                <c:pt idx="273">
                  <c:v>45315</c:v>
                </c:pt>
                <c:pt idx="274">
                  <c:v>45316</c:v>
                </c:pt>
                <c:pt idx="275">
                  <c:v>45317</c:v>
                </c:pt>
                <c:pt idx="276">
                  <c:v>45320</c:v>
                </c:pt>
                <c:pt idx="277">
                  <c:v>45321</c:v>
                </c:pt>
                <c:pt idx="278">
                  <c:v>45322</c:v>
                </c:pt>
                <c:pt idx="279">
                  <c:v>45323</c:v>
                </c:pt>
                <c:pt idx="280">
                  <c:v>45324</c:v>
                </c:pt>
                <c:pt idx="281">
                  <c:v>45327</c:v>
                </c:pt>
                <c:pt idx="282">
                  <c:v>45328</c:v>
                </c:pt>
                <c:pt idx="283">
                  <c:v>45329</c:v>
                </c:pt>
                <c:pt idx="284">
                  <c:v>45330</c:v>
                </c:pt>
                <c:pt idx="285">
                  <c:v>45331</c:v>
                </c:pt>
                <c:pt idx="286">
                  <c:v>45334</c:v>
                </c:pt>
                <c:pt idx="287">
                  <c:v>45335</c:v>
                </c:pt>
                <c:pt idx="288">
                  <c:v>45336</c:v>
                </c:pt>
                <c:pt idx="289">
                  <c:v>45337</c:v>
                </c:pt>
                <c:pt idx="290">
                  <c:v>45338</c:v>
                </c:pt>
                <c:pt idx="291">
                  <c:v>45341</c:v>
                </c:pt>
                <c:pt idx="292">
                  <c:v>45342</c:v>
                </c:pt>
                <c:pt idx="293">
                  <c:v>45343</c:v>
                </c:pt>
                <c:pt idx="294">
                  <c:v>45344</c:v>
                </c:pt>
                <c:pt idx="295">
                  <c:v>45345</c:v>
                </c:pt>
                <c:pt idx="296">
                  <c:v>45348</c:v>
                </c:pt>
                <c:pt idx="297">
                  <c:v>45349</c:v>
                </c:pt>
                <c:pt idx="298">
                  <c:v>45350</c:v>
                </c:pt>
                <c:pt idx="299">
                  <c:v>45351</c:v>
                </c:pt>
                <c:pt idx="300">
                  <c:v>45352</c:v>
                </c:pt>
                <c:pt idx="301">
                  <c:v>45355</c:v>
                </c:pt>
                <c:pt idx="302">
                  <c:v>45356</c:v>
                </c:pt>
                <c:pt idx="303">
                  <c:v>45357</c:v>
                </c:pt>
                <c:pt idx="304">
                  <c:v>45358</c:v>
                </c:pt>
                <c:pt idx="305">
                  <c:v>45359</c:v>
                </c:pt>
                <c:pt idx="306">
                  <c:v>45362</c:v>
                </c:pt>
                <c:pt idx="307">
                  <c:v>45363</c:v>
                </c:pt>
                <c:pt idx="308">
                  <c:v>45364</c:v>
                </c:pt>
                <c:pt idx="309">
                  <c:v>45365</c:v>
                </c:pt>
                <c:pt idx="310">
                  <c:v>45366</c:v>
                </c:pt>
                <c:pt idx="311">
                  <c:v>45369</c:v>
                </c:pt>
                <c:pt idx="312">
                  <c:v>45370</c:v>
                </c:pt>
                <c:pt idx="313">
                  <c:v>45371</c:v>
                </c:pt>
                <c:pt idx="314">
                  <c:v>45372</c:v>
                </c:pt>
                <c:pt idx="315">
                  <c:v>45373</c:v>
                </c:pt>
                <c:pt idx="316">
                  <c:v>45376</c:v>
                </c:pt>
                <c:pt idx="317">
                  <c:v>45377</c:v>
                </c:pt>
                <c:pt idx="318">
                  <c:v>45378</c:v>
                </c:pt>
                <c:pt idx="319">
                  <c:v>45379</c:v>
                </c:pt>
                <c:pt idx="320">
                  <c:v>45380</c:v>
                </c:pt>
                <c:pt idx="321">
                  <c:v>45383</c:v>
                </c:pt>
                <c:pt idx="322">
                  <c:v>45384</c:v>
                </c:pt>
                <c:pt idx="323">
                  <c:v>45385</c:v>
                </c:pt>
                <c:pt idx="324">
                  <c:v>45386</c:v>
                </c:pt>
                <c:pt idx="325">
                  <c:v>45387</c:v>
                </c:pt>
                <c:pt idx="326">
                  <c:v>45390</c:v>
                </c:pt>
                <c:pt idx="327">
                  <c:v>45391</c:v>
                </c:pt>
                <c:pt idx="328">
                  <c:v>45392</c:v>
                </c:pt>
                <c:pt idx="329">
                  <c:v>45393</c:v>
                </c:pt>
                <c:pt idx="330">
                  <c:v>45394</c:v>
                </c:pt>
                <c:pt idx="331">
                  <c:v>45397</c:v>
                </c:pt>
                <c:pt idx="332">
                  <c:v>45398</c:v>
                </c:pt>
                <c:pt idx="333">
                  <c:v>45399</c:v>
                </c:pt>
                <c:pt idx="334">
                  <c:v>45400</c:v>
                </c:pt>
                <c:pt idx="335">
                  <c:v>45401</c:v>
                </c:pt>
                <c:pt idx="336">
                  <c:v>45404</c:v>
                </c:pt>
                <c:pt idx="337">
                  <c:v>45405</c:v>
                </c:pt>
                <c:pt idx="338">
                  <c:v>45406</c:v>
                </c:pt>
                <c:pt idx="339">
                  <c:v>45407</c:v>
                </c:pt>
                <c:pt idx="340">
                  <c:v>45408</c:v>
                </c:pt>
                <c:pt idx="341">
                  <c:v>45411</c:v>
                </c:pt>
                <c:pt idx="342">
                  <c:v>45412</c:v>
                </c:pt>
                <c:pt idx="343">
                  <c:v>45413</c:v>
                </c:pt>
                <c:pt idx="344">
                  <c:v>45414</c:v>
                </c:pt>
                <c:pt idx="345">
                  <c:v>45415</c:v>
                </c:pt>
                <c:pt idx="346">
                  <c:v>45418</c:v>
                </c:pt>
                <c:pt idx="347">
                  <c:v>45419</c:v>
                </c:pt>
                <c:pt idx="348">
                  <c:v>45420</c:v>
                </c:pt>
                <c:pt idx="349">
                  <c:v>45421</c:v>
                </c:pt>
                <c:pt idx="350">
                  <c:v>45422</c:v>
                </c:pt>
                <c:pt idx="351">
                  <c:v>45425</c:v>
                </c:pt>
                <c:pt idx="352">
                  <c:v>45426</c:v>
                </c:pt>
                <c:pt idx="353">
                  <c:v>45427</c:v>
                </c:pt>
                <c:pt idx="354">
                  <c:v>45428</c:v>
                </c:pt>
                <c:pt idx="355">
                  <c:v>45429</c:v>
                </c:pt>
                <c:pt idx="356">
                  <c:v>45432</c:v>
                </c:pt>
                <c:pt idx="357">
                  <c:v>45433</c:v>
                </c:pt>
                <c:pt idx="358">
                  <c:v>45434</c:v>
                </c:pt>
                <c:pt idx="359">
                  <c:v>45435</c:v>
                </c:pt>
                <c:pt idx="360">
                  <c:v>45436</c:v>
                </c:pt>
                <c:pt idx="361">
                  <c:v>45439</c:v>
                </c:pt>
                <c:pt idx="362">
                  <c:v>45440</c:v>
                </c:pt>
                <c:pt idx="363">
                  <c:v>45441</c:v>
                </c:pt>
                <c:pt idx="364">
                  <c:v>45442</c:v>
                </c:pt>
                <c:pt idx="365">
                  <c:v>45443</c:v>
                </c:pt>
                <c:pt idx="366">
                  <c:v>45446</c:v>
                </c:pt>
                <c:pt idx="367">
                  <c:v>45447</c:v>
                </c:pt>
                <c:pt idx="368">
                  <c:v>45448</c:v>
                </c:pt>
                <c:pt idx="369">
                  <c:v>45449</c:v>
                </c:pt>
                <c:pt idx="370">
                  <c:v>45450</c:v>
                </c:pt>
                <c:pt idx="371">
                  <c:v>45453</c:v>
                </c:pt>
                <c:pt idx="372">
                  <c:v>45454</c:v>
                </c:pt>
                <c:pt idx="373">
                  <c:v>45455</c:v>
                </c:pt>
                <c:pt idx="374">
                  <c:v>45456</c:v>
                </c:pt>
                <c:pt idx="375">
                  <c:v>45457</c:v>
                </c:pt>
                <c:pt idx="376">
                  <c:v>45460</c:v>
                </c:pt>
                <c:pt idx="377">
                  <c:v>45461</c:v>
                </c:pt>
                <c:pt idx="378">
                  <c:v>45462</c:v>
                </c:pt>
                <c:pt idx="379">
                  <c:v>45463</c:v>
                </c:pt>
                <c:pt idx="380">
                  <c:v>45464</c:v>
                </c:pt>
                <c:pt idx="381">
                  <c:v>45467</c:v>
                </c:pt>
                <c:pt idx="382">
                  <c:v>45468</c:v>
                </c:pt>
                <c:pt idx="383">
                  <c:v>45469</c:v>
                </c:pt>
                <c:pt idx="384">
                  <c:v>45470</c:v>
                </c:pt>
                <c:pt idx="385">
                  <c:v>45471</c:v>
                </c:pt>
                <c:pt idx="386">
                  <c:v>45474</c:v>
                </c:pt>
                <c:pt idx="387">
                  <c:v>45475</c:v>
                </c:pt>
                <c:pt idx="388">
                  <c:v>45476</c:v>
                </c:pt>
                <c:pt idx="389">
                  <c:v>45477</c:v>
                </c:pt>
                <c:pt idx="390">
                  <c:v>45478</c:v>
                </c:pt>
                <c:pt idx="391">
                  <c:v>45481</c:v>
                </c:pt>
                <c:pt idx="392">
                  <c:v>45482</c:v>
                </c:pt>
                <c:pt idx="393">
                  <c:v>45483</c:v>
                </c:pt>
                <c:pt idx="394">
                  <c:v>45484</c:v>
                </c:pt>
                <c:pt idx="395">
                  <c:v>45485</c:v>
                </c:pt>
                <c:pt idx="396">
                  <c:v>45488</c:v>
                </c:pt>
                <c:pt idx="397">
                  <c:v>45489</c:v>
                </c:pt>
                <c:pt idx="398">
                  <c:v>45490</c:v>
                </c:pt>
                <c:pt idx="399">
                  <c:v>45491</c:v>
                </c:pt>
                <c:pt idx="400">
                  <c:v>45492</c:v>
                </c:pt>
                <c:pt idx="401">
                  <c:v>45495</c:v>
                </c:pt>
                <c:pt idx="402">
                  <c:v>45496</c:v>
                </c:pt>
                <c:pt idx="403">
                  <c:v>45497</c:v>
                </c:pt>
                <c:pt idx="404">
                  <c:v>45498</c:v>
                </c:pt>
                <c:pt idx="405">
                  <c:v>45499</c:v>
                </c:pt>
                <c:pt idx="406">
                  <c:v>45502</c:v>
                </c:pt>
              </c:numCache>
            </c:numRef>
          </c:cat>
          <c:val>
            <c:numRef>
              <c:f>'Graphs final'!$PP$25:$PP$1465</c:f>
              <c:numCache>
                <c:formatCode>#,##0</c:formatCode>
                <c:ptCount val="407"/>
                <c:pt idx="0">
                  <c:v>23612</c:v>
                </c:pt>
                <c:pt idx="1">
                  <c:v>23606</c:v>
                </c:pt>
                <c:pt idx="2">
                  <c:v>23603</c:v>
                </c:pt>
                <c:pt idx="3">
                  <c:v>23603</c:v>
                </c:pt>
                <c:pt idx="4">
                  <c:v>23605</c:v>
                </c:pt>
                <c:pt idx="5">
                  <c:v>23605</c:v>
                </c:pt>
                <c:pt idx="6">
                  <c:v>23603</c:v>
                </c:pt>
                <c:pt idx="7">
                  <c:v>23604</c:v>
                </c:pt>
                <c:pt idx="8">
                  <c:v>23605</c:v>
                </c:pt>
                <c:pt idx="9">
                  <c:v>23602</c:v>
                </c:pt>
                <c:pt idx="10">
                  <c:v>23601</c:v>
                </c:pt>
                <c:pt idx="11">
                  <c:v>23603</c:v>
                </c:pt>
                <c:pt idx="12">
                  <c:v>23606</c:v>
                </c:pt>
                <c:pt idx="13">
                  <c:v>23605</c:v>
                </c:pt>
                <c:pt idx="14">
                  <c:v>23605</c:v>
                </c:pt>
                <c:pt idx="15">
                  <c:v>23608</c:v>
                </c:pt>
                <c:pt idx="16">
                  <c:v>23611</c:v>
                </c:pt>
                <c:pt idx="17">
                  <c:v>23609</c:v>
                </c:pt>
                <c:pt idx="18">
                  <c:v>23610</c:v>
                </c:pt>
                <c:pt idx="19">
                  <c:v>23608</c:v>
                </c:pt>
                <c:pt idx="20">
                  <c:v>23606</c:v>
                </c:pt>
                <c:pt idx="21">
                  <c:v>23611</c:v>
                </c:pt>
                <c:pt idx="22">
                  <c:v>23621</c:v>
                </c:pt>
                <c:pt idx="23">
                  <c:v>23624</c:v>
                </c:pt>
                <c:pt idx="24">
                  <c:v>23626</c:v>
                </c:pt>
                <c:pt idx="25">
                  <c:v>23626</c:v>
                </c:pt>
                <c:pt idx="26">
                  <c:v>23628</c:v>
                </c:pt>
                <c:pt idx="27">
                  <c:v>23630</c:v>
                </c:pt>
                <c:pt idx="28">
                  <c:v>23631</c:v>
                </c:pt>
                <c:pt idx="29">
                  <c:v>23636</c:v>
                </c:pt>
                <c:pt idx="30">
                  <c:v>23639</c:v>
                </c:pt>
                <c:pt idx="31">
                  <c:v>23646</c:v>
                </c:pt>
                <c:pt idx="32">
                  <c:v>23643</c:v>
                </c:pt>
                <c:pt idx="33">
                  <c:v>23641</c:v>
                </c:pt>
                <c:pt idx="34">
                  <c:v>23641</c:v>
                </c:pt>
                <c:pt idx="35">
                  <c:v>23642</c:v>
                </c:pt>
                <c:pt idx="36">
                  <c:v>23642</c:v>
                </c:pt>
                <c:pt idx="37">
                  <c:v>23644</c:v>
                </c:pt>
                <c:pt idx="38">
                  <c:v>23643</c:v>
                </c:pt>
                <c:pt idx="39">
                  <c:v>23638</c:v>
                </c:pt>
                <c:pt idx="40">
                  <c:v>23637</c:v>
                </c:pt>
                <c:pt idx="41">
                  <c:v>23636</c:v>
                </c:pt>
                <c:pt idx="42">
                  <c:v>23633</c:v>
                </c:pt>
                <c:pt idx="43">
                  <c:v>23632</c:v>
                </c:pt>
                <c:pt idx="44">
                  <c:v>23640</c:v>
                </c:pt>
                <c:pt idx="45">
                  <c:v>23639</c:v>
                </c:pt>
                <c:pt idx="46">
                  <c:v>23638</c:v>
                </c:pt>
                <c:pt idx="47">
                  <c:v>23618</c:v>
                </c:pt>
                <c:pt idx="48">
                  <c:v>23619</c:v>
                </c:pt>
                <c:pt idx="49">
                  <c:v>23622</c:v>
                </c:pt>
                <c:pt idx="50">
                  <c:v>23620</c:v>
                </c:pt>
                <c:pt idx="51">
                  <c:v>23619</c:v>
                </c:pt>
                <c:pt idx="52">
                  <c:v>23617</c:v>
                </c:pt>
                <c:pt idx="53">
                  <c:v>23617</c:v>
                </c:pt>
                <c:pt idx="54">
                  <c:v>23615</c:v>
                </c:pt>
                <c:pt idx="55">
                  <c:v>23600</c:v>
                </c:pt>
                <c:pt idx="56">
                  <c:v>23602</c:v>
                </c:pt>
                <c:pt idx="57">
                  <c:v>23605</c:v>
                </c:pt>
                <c:pt idx="58">
                  <c:v>23603</c:v>
                </c:pt>
                <c:pt idx="59">
                  <c:v>23603</c:v>
                </c:pt>
                <c:pt idx="60">
                  <c:v>23600</c:v>
                </c:pt>
                <c:pt idx="61">
                  <c:v>23600</c:v>
                </c:pt>
                <c:pt idx="62">
                  <c:v>23602</c:v>
                </c:pt>
                <c:pt idx="63">
                  <c:v>23602</c:v>
                </c:pt>
                <c:pt idx="64">
                  <c:v>23601</c:v>
                </c:pt>
                <c:pt idx="65">
                  <c:v>23603</c:v>
                </c:pt>
                <c:pt idx="66">
                  <c:v>23600</c:v>
                </c:pt>
                <c:pt idx="67">
                  <c:v>23606</c:v>
                </c:pt>
                <c:pt idx="68">
                  <c:v>23608</c:v>
                </c:pt>
                <c:pt idx="69">
                  <c:v>23606</c:v>
                </c:pt>
                <c:pt idx="70">
                  <c:v>23588</c:v>
                </c:pt>
                <c:pt idx="71">
                  <c:v>23577</c:v>
                </c:pt>
                <c:pt idx="72">
                  <c:v>23615</c:v>
                </c:pt>
                <c:pt idx="73">
                  <c:v>23626</c:v>
                </c:pt>
                <c:pt idx="74">
                  <c:v>23642</c:v>
                </c:pt>
                <c:pt idx="75">
                  <c:v>23634</c:v>
                </c:pt>
                <c:pt idx="76">
                  <c:v>23636</c:v>
                </c:pt>
                <c:pt idx="77">
                  <c:v>23638</c:v>
                </c:pt>
                <c:pt idx="78">
                  <c:v>23645</c:v>
                </c:pt>
                <c:pt idx="79">
                  <c:v>23639</c:v>
                </c:pt>
                <c:pt idx="80">
                  <c:v>23639</c:v>
                </c:pt>
                <c:pt idx="81">
                  <c:v>23639</c:v>
                </c:pt>
                <c:pt idx="82">
                  <c:v>23639</c:v>
                </c:pt>
                <c:pt idx="83">
                  <c:v>23639</c:v>
                </c:pt>
                <c:pt idx="84">
                  <c:v>23635</c:v>
                </c:pt>
                <c:pt idx="85">
                  <c:v>23622</c:v>
                </c:pt>
                <c:pt idx="86">
                  <c:v>23618</c:v>
                </c:pt>
                <c:pt idx="87">
                  <c:v>23621</c:v>
                </c:pt>
                <c:pt idx="88">
                  <c:v>23630</c:v>
                </c:pt>
                <c:pt idx="89">
                  <c:v>23632</c:v>
                </c:pt>
                <c:pt idx="90">
                  <c:v>23640</c:v>
                </c:pt>
                <c:pt idx="91">
                  <c:v>23652</c:v>
                </c:pt>
                <c:pt idx="92">
                  <c:v>23652</c:v>
                </c:pt>
                <c:pt idx="93">
                  <c:v>23656</c:v>
                </c:pt>
                <c:pt idx="94">
                  <c:v>23672</c:v>
                </c:pt>
                <c:pt idx="95">
                  <c:v>23680</c:v>
                </c:pt>
                <c:pt idx="96">
                  <c:v>23684</c:v>
                </c:pt>
                <c:pt idx="97">
                  <c:v>23670</c:v>
                </c:pt>
                <c:pt idx="98">
                  <c:v>23684</c:v>
                </c:pt>
                <c:pt idx="99">
                  <c:v>23696</c:v>
                </c:pt>
                <c:pt idx="100">
                  <c:v>23711</c:v>
                </c:pt>
                <c:pt idx="101">
                  <c:v>23712</c:v>
                </c:pt>
                <c:pt idx="102">
                  <c:v>23714</c:v>
                </c:pt>
                <c:pt idx="103">
                  <c:v>23714</c:v>
                </c:pt>
                <c:pt idx="104">
                  <c:v>23729</c:v>
                </c:pt>
                <c:pt idx="105">
                  <c:v>23722</c:v>
                </c:pt>
                <c:pt idx="106">
                  <c:v>23693</c:v>
                </c:pt>
                <c:pt idx="107">
                  <c:v>23720</c:v>
                </c:pt>
                <c:pt idx="108">
                  <c:v>23713</c:v>
                </c:pt>
                <c:pt idx="109">
                  <c:v>23714</c:v>
                </c:pt>
                <c:pt idx="110">
                  <c:v>23717</c:v>
                </c:pt>
                <c:pt idx="111">
                  <c:v>23700</c:v>
                </c:pt>
                <c:pt idx="112">
                  <c:v>23699</c:v>
                </c:pt>
                <c:pt idx="113">
                  <c:v>23700</c:v>
                </c:pt>
                <c:pt idx="114">
                  <c:v>23704</c:v>
                </c:pt>
                <c:pt idx="115">
                  <c:v>23711</c:v>
                </c:pt>
                <c:pt idx="116">
                  <c:v>23697</c:v>
                </c:pt>
                <c:pt idx="117">
                  <c:v>23718</c:v>
                </c:pt>
                <c:pt idx="118">
                  <c:v>23727</c:v>
                </c:pt>
                <c:pt idx="119">
                  <c:v>23732</c:v>
                </c:pt>
                <c:pt idx="120">
                  <c:v>23732</c:v>
                </c:pt>
                <c:pt idx="121">
                  <c:v>23755</c:v>
                </c:pt>
                <c:pt idx="122">
                  <c:v>23761</c:v>
                </c:pt>
                <c:pt idx="123">
                  <c:v>23760</c:v>
                </c:pt>
                <c:pt idx="124">
                  <c:v>23783</c:v>
                </c:pt>
                <c:pt idx="125">
                  <c:v>23800</c:v>
                </c:pt>
                <c:pt idx="126">
                  <c:v>23805</c:v>
                </c:pt>
                <c:pt idx="127">
                  <c:v>23804</c:v>
                </c:pt>
                <c:pt idx="128">
                  <c:v>23813</c:v>
                </c:pt>
                <c:pt idx="129">
                  <c:v>23828</c:v>
                </c:pt>
                <c:pt idx="130">
                  <c:v>23833</c:v>
                </c:pt>
                <c:pt idx="131">
                  <c:v>23810</c:v>
                </c:pt>
                <c:pt idx="132">
                  <c:v>23787</c:v>
                </c:pt>
                <c:pt idx="133">
                  <c:v>23772</c:v>
                </c:pt>
                <c:pt idx="134">
                  <c:v>23758</c:v>
                </c:pt>
                <c:pt idx="135">
                  <c:v>23720</c:v>
                </c:pt>
                <c:pt idx="136">
                  <c:v>23701</c:v>
                </c:pt>
                <c:pt idx="137">
                  <c:v>23714</c:v>
                </c:pt>
                <c:pt idx="138">
                  <c:v>23704</c:v>
                </c:pt>
                <c:pt idx="139">
                  <c:v>23731</c:v>
                </c:pt>
                <c:pt idx="140">
                  <c:v>23734</c:v>
                </c:pt>
                <c:pt idx="141">
                  <c:v>23753</c:v>
                </c:pt>
                <c:pt idx="142">
                  <c:v>23760</c:v>
                </c:pt>
                <c:pt idx="143">
                  <c:v>23746</c:v>
                </c:pt>
                <c:pt idx="144">
                  <c:v>23736</c:v>
                </c:pt>
                <c:pt idx="145">
                  <c:v>23744</c:v>
                </c:pt>
                <c:pt idx="146">
                  <c:v>23758</c:v>
                </c:pt>
                <c:pt idx="147">
                  <c:v>23757</c:v>
                </c:pt>
                <c:pt idx="148">
                  <c:v>23773</c:v>
                </c:pt>
                <c:pt idx="149">
                  <c:v>23803</c:v>
                </c:pt>
                <c:pt idx="150">
                  <c:v>23825</c:v>
                </c:pt>
                <c:pt idx="151">
                  <c:v>23815</c:v>
                </c:pt>
                <c:pt idx="152">
                  <c:v>23802</c:v>
                </c:pt>
                <c:pt idx="153">
                  <c:v>23831</c:v>
                </c:pt>
                <c:pt idx="154">
                  <c:v>23826</c:v>
                </c:pt>
                <c:pt idx="155">
                  <c:v>23837</c:v>
                </c:pt>
                <c:pt idx="156">
                  <c:v>23848</c:v>
                </c:pt>
                <c:pt idx="157">
                  <c:v>23881</c:v>
                </c:pt>
                <c:pt idx="158">
                  <c:v>23918</c:v>
                </c:pt>
                <c:pt idx="159">
                  <c:v>23951</c:v>
                </c:pt>
                <c:pt idx="160">
                  <c:v>23946</c:v>
                </c:pt>
                <c:pt idx="161">
                  <c:v>23897</c:v>
                </c:pt>
                <c:pt idx="162">
                  <c:v>23886</c:v>
                </c:pt>
                <c:pt idx="163">
                  <c:v>23898</c:v>
                </c:pt>
                <c:pt idx="164">
                  <c:v>23954</c:v>
                </c:pt>
                <c:pt idx="165">
                  <c:v>23942</c:v>
                </c:pt>
                <c:pt idx="166">
                  <c:v>23960</c:v>
                </c:pt>
                <c:pt idx="167">
                  <c:v>23963</c:v>
                </c:pt>
                <c:pt idx="168">
                  <c:v>23978</c:v>
                </c:pt>
                <c:pt idx="169">
                  <c:v>23977</c:v>
                </c:pt>
                <c:pt idx="170">
                  <c:v>23977</c:v>
                </c:pt>
                <c:pt idx="171">
                  <c:v>23977</c:v>
                </c:pt>
                <c:pt idx="172">
                  <c:v>23959</c:v>
                </c:pt>
                <c:pt idx="173">
                  <c:v>23991</c:v>
                </c:pt>
                <c:pt idx="174">
                  <c:v>23979</c:v>
                </c:pt>
                <c:pt idx="175">
                  <c:v>23993</c:v>
                </c:pt>
                <c:pt idx="176">
                  <c:v>24005</c:v>
                </c:pt>
                <c:pt idx="177">
                  <c:v>23981</c:v>
                </c:pt>
                <c:pt idx="178">
                  <c:v>23995</c:v>
                </c:pt>
                <c:pt idx="179">
                  <c:v>24013</c:v>
                </c:pt>
                <c:pt idx="180">
                  <c:v>24036</c:v>
                </c:pt>
                <c:pt idx="181">
                  <c:v>24046</c:v>
                </c:pt>
                <c:pt idx="182">
                  <c:v>24060</c:v>
                </c:pt>
                <c:pt idx="183">
                  <c:v>24079</c:v>
                </c:pt>
                <c:pt idx="184">
                  <c:v>24063</c:v>
                </c:pt>
                <c:pt idx="185">
                  <c:v>24060</c:v>
                </c:pt>
                <c:pt idx="186">
                  <c:v>24076</c:v>
                </c:pt>
                <c:pt idx="187">
                  <c:v>24084</c:v>
                </c:pt>
                <c:pt idx="188">
                  <c:v>24088</c:v>
                </c:pt>
                <c:pt idx="189">
                  <c:v>24088</c:v>
                </c:pt>
                <c:pt idx="190">
                  <c:v>24089</c:v>
                </c:pt>
                <c:pt idx="191">
                  <c:v>24059</c:v>
                </c:pt>
                <c:pt idx="192">
                  <c:v>24065</c:v>
                </c:pt>
                <c:pt idx="193">
                  <c:v>24085</c:v>
                </c:pt>
                <c:pt idx="194">
                  <c:v>24084</c:v>
                </c:pt>
                <c:pt idx="195">
                  <c:v>24074</c:v>
                </c:pt>
                <c:pt idx="196">
                  <c:v>24069</c:v>
                </c:pt>
                <c:pt idx="197">
                  <c:v>24063</c:v>
                </c:pt>
                <c:pt idx="198">
                  <c:v>24065</c:v>
                </c:pt>
                <c:pt idx="199">
                  <c:v>24067</c:v>
                </c:pt>
                <c:pt idx="200">
                  <c:v>24077</c:v>
                </c:pt>
                <c:pt idx="201">
                  <c:v>24089</c:v>
                </c:pt>
                <c:pt idx="202">
                  <c:v>24093</c:v>
                </c:pt>
                <c:pt idx="203">
                  <c:v>24096</c:v>
                </c:pt>
                <c:pt idx="204">
                  <c:v>24100</c:v>
                </c:pt>
                <c:pt idx="205">
                  <c:v>24110</c:v>
                </c:pt>
                <c:pt idx="206">
                  <c:v>24090</c:v>
                </c:pt>
                <c:pt idx="207">
                  <c:v>24097</c:v>
                </c:pt>
                <c:pt idx="208">
                  <c:v>24087</c:v>
                </c:pt>
                <c:pt idx="209">
                  <c:v>24095</c:v>
                </c:pt>
                <c:pt idx="210">
                  <c:v>24107</c:v>
                </c:pt>
                <c:pt idx="211">
                  <c:v>24097</c:v>
                </c:pt>
                <c:pt idx="212">
                  <c:v>24087</c:v>
                </c:pt>
                <c:pt idx="213">
                  <c:v>24089</c:v>
                </c:pt>
                <c:pt idx="214">
                  <c:v>24099</c:v>
                </c:pt>
                <c:pt idx="215">
                  <c:v>24084</c:v>
                </c:pt>
                <c:pt idx="216">
                  <c:v>24064</c:v>
                </c:pt>
                <c:pt idx="217">
                  <c:v>24014</c:v>
                </c:pt>
                <c:pt idx="218">
                  <c:v>23985</c:v>
                </c:pt>
                <c:pt idx="219">
                  <c:v>24002</c:v>
                </c:pt>
                <c:pt idx="220">
                  <c:v>24014</c:v>
                </c:pt>
                <c:pt idx="221">
                  <c:v>24015</c:v>
                </c:pt>
                <c:pt idx="222">
                  <c:v>24020</c:v>
                </c:pt>
                <c:pt idx="223">
                  <c:v>24016</c:v>
                </c:pt>
                <c:pt idx="224">
                  <c:v>23971</c:v>
                </c:pt>
                <c:pt idx="225">
                  <c:v>23972</c:v>
                </c:pt>
                <c:pt idx="226">
                  <c:v>23954</c:v>
                </c:pt>
                <c:pt idx="227">
                  <c:v>23915</c:v>
                </c:pt>
                <c:pt idx="228">
                  <c:v>23885</c:v>
                </c:pt>
                <c:pt idx="229">
                  <c:v>23915</c:v>
                </c:pt>
                <c:pt idx="230">
                  <c:v>23927</c:v>
                </c:pt>
                <c:pt idx="231">
                  <c:v>23947</c:v>
                </c:pt>
                <c:pt idx="232">
                  <c:v>23930</c:v>
                </c:pt>
                <c:pt idx="233">
                  <c:v>23913</c:v>
                </c:pt>
                <c:pt idx="234">
                  <c:v>23891</c:v>
                </c:pt>
                <c:pt idx="235">
                  <c:v>23923</c:v>
                </c:pt>
                <c:pt idx="236">
                  <c:v>23939</c:v>
                </c:pt>
                <c:pt idx="237">
                  <c:v>23926</c:v>
                </c:pt>
                <c:pt idx="238">
                  <c:v>23951</c:v>
                </c:pt>
                <c:pt idx="239">
                  <c:v>23959</c:v>
                </c:pt>
                <c:pt idx="240">
                  <c:v>23951</c:v>
                </c:pt>
                <c:pt idx="241">
                  <c:v>23932</c:v>
                </c:pt>
                <c:pt idx="242">
                  <c:v>23941</c:v>
                </c:pt>
                <c:pt idx="243">
                  <c:v>23954</c:v>
                </c:pt>
                <c:pt idx="244">
                  <c:v>23945</c:v>
                </c:pt>
                <c:pt idx="245">
                  <c:v>23882</c:v>
                </c:pt>
                <c:pt idx="246">
                  <c:v>23883</c:v>
                </c:pt>
                <c:pt idx="247">
                  <c:v>23914</c:v>
                </c:pt>
                <c:pt idx="248">
                  <c:v>23938</c:v>
                </c:pt>
                <c:pt idx="249">
                  <c:v>23920</c:v>
                </c:pt>
                <c:pt idx="250">
                  <c:v>23915</c:v>
                </c:pt>
                <c:pt idx="251">
                  <c:v>23895</c:v>
                </c:pt>
                <c:pt idx="252">
                  <c:v>23870</c:v>
                </c:pt>
                <c:pt idx="253">
                  <c:v>23885</c:v>
                </c:pt>
                <c:pt idx="254">
                  <c:v>23904</c:v>
                </c:pt>
                <c:pt idx="255">
                  <c:v>23866</c:v>
                </c:pt>
                <c:pt idx="256">
                  <c:v>23866</c:v>
                </c:pt>
                <c:pt idx="257">
                  <c:v>23848</c:v>
                </c:pt>
                <c:pt idx="258">
                  <c:v>23886</c:v>
                </c:pt>
                <c:pt idx="259">
                  <c:v>23915</c:v>
                </c:pt>
                <c:pt idx="260">
                  <c:v>23932</c:v>
                </c:pt>
                <c:pt idx="261">
                  <c:v>23933</c:v>
                </c:pt>
                <c:pt idx="262">
                  <c:v>23931</c:v>
                </c:pt>
                <c:pt idx="263">
                  <c:v>23928</c:v>
                </c:pt>
                <c:pt idx="264">
                  <c:v>23948</c:v>
                </c:pt>
                <c:pt idx="265">
                  <c:v>23976</c:v>
                </c:pt>
                <c:pt idx="266">
                  <c:v>23992</c:v>
                </c:pt>
                <c:pt idx="267">
                  <c:v>23987</c:v>
                </c:pt>
                <c:pt idx="268">
                  <c:v>24017</c:v>
                </c:pt>
                <c:pt idx="269">
                  <c:v>24041</c:v>
                </c:pt>
                <c:pt idx="270">
                  <c:v>24037</c:v>
                </c:pt>
                <c:pt idx="271">
                  <c:v>24031</c:v>
                </c:pt>
                <c:pt idx="272">
                  <c:v>24030</c:v>
                </c:pt>
                <c:pt idx="273">
                  <c:v>24030</c:v>
                </c:pt>
                <c:pt idx="274">
                  <c:v>24031</c:v>
                </c:pt>
                <c:pt idx="275">
                  <c:v>24036</c:v>
                </c:pt>
                <c:pt idx="276">
                  <c:v>24036</c:v>
                </c:pt>
                <c:pt idx="278" formatCode="General">
                  <c:v>23991</c:v>
                </c:pt>
                <c:pt idx="279" formatCode="General">
                  <c:v>23960</c:v>
                </c:pt>
                <c:pt idx="280" formatCode="General">
                  <c:v>23959</c:v>
                </c:pt>
                <c:pt idx="281" formatCode="General">
                  <c:v>23954</c:v>
                </c:pt>
                <c:pt idx="282" formatCode="General">
                  <c:v>23964</c:v>
                </c:pt>
                <c:pt idx="283" formatCode="General">
                  <c:v>23956</c:v>
                </c:pt>
                <c:pt idx="289" formatCode="General">
                  <c:v>23976</c:v>
                </c:pt>
                <c:pt idx="290" formatCode="General">
                  <c:v>23971</c:v>
                </c:pt>
                <c:pt idx="291" formatCode="General">
                  <c:v>23979</c:v>
                </c:pt>
                <c:pt idx="292" formatCode="General">
                  <c:v>23988</c:v>
                </c:pt>
                <c:pt idx="293" formatCode="General">
                  <c:v>23993</c:v>
                </c:pt>
                <c:pt idx="294" formatCode="General">
                  <c:v>23981</c:v>
                </c:pt>
                <c:pt idx="295" formatCode="General">
                  <c:v>23996</c:v>
                </c:pt>
                <c:pt idx="296" formatCode="General">
                  <c:v>24004</c:v>
                </c:pt>
                <c:pt idx="297" formatCode="General">
                  <c:v>24014</c:v>
                </c:pt>
                <c:pt idx="298" formatCode="General">
                  <c:v>24003</c:v>
                </c:pt>
                <c:pt idx="299" formatCode="General">
                  <c:v>24002</c:v>
                </c:pt>
                <c:pt idx="300" formatCode="General">
                  <c:v>24002</c:v>
                </c:pt>
                <c:pt idx="301" formatCode="General">
                  <c:v>24004</c:v>
                </c:pt>
                <c:pt idx="302" formatCode="General">
                  <c:v>24012</c:v>
                </c:pt>
                <c:pt idx="303" formatCode="General">
                  <c:v>24017</c:v>
                </c:pt>
                <c:pt idx="304" formatCode="General">
                  <c:v>24017</c:v>
                </c:pt>
                <c:pt idx="305" formatCode="General">
                  <c:v>23996</c:v>
                </c:pt>
                <c:pt idx="306" formatCode="General">
                  <c:v>23972</c:v>
                </c:pt>
                <c:pt idx="307" formatCode="General">
                  <c:v>23955</c:v>
                </c:pt>
                <c:pt idx="308" formatCode="General">
                  <c:v>23957</c:v>
                </c:pt>
                <c:pt idx="309" formatCode="General">
                  <c:v>23967</c:v>
                </c:pt>
                <c:pt idx="310" formatCode="General">
                  <c:v>23979</c:v>
                </c:pt>
                <c:pt idx="311" formatCode="General">
                  <c:v>23994</c:v>
                </c:pt>
                <c:pt idx="312" formatCode="General">
                  <c:v>23992</c:v>
                </c:pt>
                <c:pt idx="313" formatCode="General">
                  <c:v>23999</c:v>
                </c:pt>
                <c:pt idx="314" formatCode="General">
                  <c:v>24005</c:v>
                </c:pt>
                <c:pt idx="315" formatCode="General">
                  <c:v>24003</c:v>
                </c:pt>
                <c:pt idx="316" formatCode="General">
                  <c:v>24015</c:v>
                </c:pt>
                <c:pt idx="317" formatCode="General">
                  <c:v>23994</c:v>
                </c:pt>
                <c:pt idx="318" formatCode="General">
                  <c:v>23998</c:v>
                </c:pt>
                <c:pt idx="319" formatCode="General">
                  <c:v>24003</c:v>
                </c:pt>
                <c:pt idx="320" formatCode="General">
                  <c:v>24003</c:v>
                </c:pt>
                <c:pt idx="321" formatCode="General">
                  <c:v>24004</c:v>
                </c:pt>
                <c:pt idx="322" formatCode="General">
                  <c:v>24005</c:v>
                </c:pt>
                <c:pt idx="323" formatCode="General">
                  <c:v>24020</c:v>
                </c:pt>
                <c:pt idx="324" formatCode="General">
                  <c:v>24038</c:v>
                </c:pt>
                <c:pt idx="325" formatCode="General">
                  <c:v>24038</c:v>
                </c:pt>
                <c:pt idx="326" formatCode="General">
                  <c:v>24038</c:v>
                </c:pt>
                <c:pt idx="327" formatCode="General">
                  <c:v>24037</c:v>
                </c:pt>
                <c:pt idx="328" formatCode="General">
                  <c:v>24036</c:v>
                </c:pt>
                <c:pt idx="329" formatCode="General">
                  <c:v>24046</c:v>
                </c:pt>
                <c:pt idx="330" formatCode="General">
                  <c:v>24082</c:v>
                </c:pt>
                <c:pt idx="331" formatCode="General">
                  <c:v>24096</c:v>
                </c:pt>
                <c:pt idx="332" formatCode="General">
                  <c:v>24141</c:v>
                </c:pt>
                <c:pt idx="333" formatCode="General">
                  <c:v>24231</c:v>
                </c:pt>
                <c:pt idx="334" formatCode="General">
                  <c:v>24231</c:v>
                </c:pt>
                <c:pt idx="335" formatCode="General">
                  <c:v>24260</c:v>
                </c:pt>
                <c:pt idx="336" formatCode="General">
                  <c:v>24272</c:v>
                </c:pt>
                <c:pt idx="337" formatCode="General">
                  <c:v>24275</c:v>
                </c:pt>
                <c:pt idx="338" formatCode="General">
                  <c:v>24274</c:v>
                </c:pt>
                <c:pt idx="339" formatCode="General">
                  <c:v>24264</c:v>
                </c:pt>
                <c:pt idx="340" formatCode="General">
                  <c:v>24246</c:v>
                </c:pt>
                <c:pt idx="341" formatCode="General">
                  <c:v>24246</c:v>
                </c:pt>
                <c:pt idx="344" formatCode="General">
                  <c:v>24242</c:v>
                </c:pt>
                <c:pt idx="345" formatCode="General">
                  <c:v>24241</c:v>
                </c:pt>
                <c:pt idx="346" formatCode="General">
                  <c:v>24245</c:v>
                </c:pt>
                <c:pt idx="347" formatCode="General">
                  <c:v>24243</c:v>
                </c:pt>
                <c:pt idx="348" formatCode="General">
                  <c:v>24249</c:v>
                </c:pt>
                <c:pt idx="349" formatCode="General">
                  <c:v>24265</c:v>
                </c:pt>
                <c:pt idx="350" formatCode="General">
                  <c:v>24271</c:v>
                </c:pt>
                <c:pt idx="351" formatCode="General">
                  <c:v>24266</c:v>
                </c:pt>
                <c:pt idx="352" formatCode="General">
                  <c:v>24269</c:v>
                </c:pt>
                <c:pt idx="353" formatCode="General">
                  <c:v>24269</c:v>
                </c:pt>
                <c:pt idx="354" formatCode="General">
                  <c:v>24240</c:v>
                </c:pt>
                <c:pt idx="355" formatCode="General">
                  <c:v>24239</c:v>
                </c:pt>
                <c:pt idx="356" formatCode="General">
                  <c:v>24247</c:v>
                </c:pt>
                <c:pt idx="357" formatCode="General">
                  <c:v>24251</c:v>
                </c:pt>
                <c:pt idx="358" formatCode="General">
                  <c:v>24254</c:v>
                </c:pt>
                <c:pt idx="359" formatCode="General">
                  <c:v>24258</c:v>
                </c:pt>
                <c:pt idx="360" formatCode="General">
                  <c:v>24264</c:v>
                </c:pt>
                <c:pt idx="361" formatCode="General">
                  <c:v>24268</c:v>
                </c:pt>
                <c:pt idx="362" formatCode="General">
                  <c:v>24256</c:v>
                </c:pt>
                <c:pt idx="363" formatCode="General">
                  <c:v>24253</c:v>
                </c:pt>
                <c:pt idx="364" formatCode="General">
                  <c:v>24258</c:v>
                </c:pt>
                <c:pt idx="365" formatCode="General">
                  <c:v>24261</c:v>
                </c:pt>
                <c:pt idx="366" formatCode="General">
                  <c:v>24261</c:v>
                </c:pt>
                <c:pt idx="367" formatCode="General">
                  <c:v>24246</c:v>
                </c:pt>
                <c:pt idx="368" formatCode="General">
                  <c:v>24241</c:v>
                </c:pt>
                <c:pt idx="369" formatCode="General">
                  <c:v>24241</c:v>
                </c:pt>
                <c:pt idx="370" formatCode="General">
                  <c:v>24241</c:v>
                </c:pt>
                <c:pt idx="371" formatCode="General">
                  <c:v>24242</c:v>
                </c:pt>
                <c:pt idx="372" formatCode="General">
                  <c:v>24250</c:v>
                </c:pt>
                <c:pt idx="373" formatCode="General">
                  <c:v>24254</c:v>
                </c:pt>
                <c:pt idx="374" formatCode="General">
                  <c:v>24245</c:v>
                </c:pt>
                <c:pt idx="375" formatCode="General">
                  <c:v>24249</c:v>
                </c:pt>
                <c:pt idx="376" formatCode="General">
                  <c:v>24259</c:v>
                </c:pt>
                <c:pt idx="377" formatCode="General">
                  <c:v>24259</c:v>
                </c:pt>
                <c:pt idx="378" formatCode="General">
                  <c:v>24257</c:v>
                </c:pt>
                <c:pt idx="379" formatCode="General">
                  <c:v>24255</c:v>
                </c:pt>
                <c:pt idx="380" formatCode="General">
                  <c:v>24256</c:v>
                </c:pt>
                <c:pt idx="381" formatCode="General">
                  <c:v>24262</c:v>
                </c:pt>
                <c:pt idx="382" formatCode="General">
                  <c:v>24253</c:v>
                </c:pt>
                <c:pt idx="383" formatCode="General">
                  <c:v>24258</c:v>
                </c:pt>
                <c:pt idx="384" formatCode="General">
                  <c:v>24264</c:v>
                </c:pt>
                <c:pt idx="385" formatCode="General">
                  <c:v>24260</c:v>
                </c:pt>
                <c:pt idx="386" formatCode="General">
                  <c:v>24252</c:v>
                </c:pt>
                <c:pt idx="387" formatCode="General">
                  <c:v>24253</c:v>
                </c:pt>
                <c:pt idx="388" formatCode="General">
                  <c:v>24258</c:v>
                </c:pt>
                <c:pt idx="389" formatCode="General">
                  <c:v>24251</c:v>
                </c:pt>
                <c:pt idx="390" formatCode="General">
                  <c:v>24246</c:v>
                </c:pt>
                <c:pt idx="391" formatCode="General">
                  <c:v>24243</c:v>
                </c:pt>
                <c:pt idx="392" formatCode="General">
                  <c:v>24242</c:v>
                </c:pt>
                <c:pt idx="393" formatCode="General">
                  <c:v>24247</c:v>
                </c:pt>
                <c:pt idx="394" formatCode="General">
                  <c:v>24253</c:v>
                </c:pt>
                <c:pt idx="395" formatCode="General">
                  <c:v>24248</c:v>
                </c:pt>
                <c:pt idx="396" formatCode="General">
                  <c:v>24245</c:v>
                </c:pt>
                <c:pt idx="397" formatCode="General">
                  <c:v>24245</c:v>
                </c:pt>
                <c:pt idx="398" formatCode="General">
                  <c:v>24256</c:v>
                </c:pt>
                <c:pt idx="399" formatCode="General">
                  <c:v>24251</c:v>
                </c:pt>
                <c:pt idx="400" formatCode="General">
                  <c:v>24246</c:v>
                </c:pt>
                <c:pt idx="401" formatCode="General">
                  <c:v>24261</c:v>
                </c:pt>
                <c:pt idx="402" formatCode="General">
                  <c:v>24264</c:v>
                </c:pt>
                <c:pt idx="403" formatCode="General">
                  <c:v>24264</c:v>
                </c:pt>
                <c:pt idx="404" formatCode="General">
                  <c:v>24265</c:v>
                </c:pt>
                <c:pt idx="405" formatCode="General">
                  <c:v>24249</c:v>
                </c:pt>
                <c:pt idx="406" formatCode="General">
                  <c:v>24252</c:v>
                </c:pt>
              </c:numCache>
            </c:numRef>
          </c:val>
          <c:smooth val="0"/>
          <c:extLst>
            <c:ext xmlns:c16="http://schemas.microsoft.com/office/drawing/2014/chart" uri="{C3380CC4-5D6E-409C-BE32-E72D297353CC}">
              <c16:uniqueId val="{00000000-D28D-450C-BA93-B176F2D9F234}"/>
            </c:ext>
          </c:extLst>
        </c:ser>
        <c:ser>
          <c:idx val="1"/>
          <c:order val="1"/>
          <c:tx>
            <c:strRef>
              <c:f>'Graphs final'!$PQ$24</c:f>
              <c:strCache>
                <c:ptCount val="1"/>
                <c:pt idx="0">
                  <c:v>Tỉ giá TTTD</c:v>
                </c:pt>
              </c:strCache>
            </c:strRef>
          </c:tx>
          <c:spPr>
            <a:ln w="28575" cap="rnd">
              <a:solidFill>
                <a:srgbClr val="0080BC"/>
              </a:solidFill>
              <a:round/>
            </a:ln>
            <a:effectLst/>
          </c:spPr>
          <c:marker>
            <c:symbol val="none"/>
          </c:marker>
          <c:cat>
            <c:numRef>
              <c:f>'Graphs final'!$PO$25:$PO$1465</c:f>
              <c:numCache>
                <c:formatCode>d\-mmm\-yy</c:formatCode>
                <c:ptCount val="407"/>
                <c:pt idx="0">
                  <c:v>44928</c:v>
                </c:pt>
                <c:pt idx="1">
                  <c:v>44929</c:v>
                </c:pt>
                <c:pt idx="2">
                  <c:v>44930</c:v>
                </c:pt>
                <c:pt idx="3">
                  <c:v>44931</c:v>
                </c:pt>
                <c:pt idx="4">
                  <c:v>44932</c:v>
                </c:pt>
                <c:pt idx="5">
                  <c:v>44935</c:v>
                </c:pt>
                <c:pt idx="6">
                  <c:v>44936</c:v>
                </c:pt>
                <c:pt idx="7">
                  <c:v>44937</c:v>
                </c:pt>
                <c:pt idx="8">
                  <c:v>44938</c:v>
                </c:pt>
                <c:pt idx="9">
                  <c:v>44939</c:v>
                </c:pt>
                <c:pt idx="10">
                  <c:v>44942</c:v>
                </c:pt>
                <c:pt idx="11">
                  <c:v>44943</c:v>
                </c:pt>
                <c:pt idx="12">
                  <c:v>44944</c:v>
                </c:pt>
                <c:pt idx="13">
                  <c:v>44945</c:v>
                </c:pt>
                <c:pt idx="14">
                  <c:v>44946</c:v>
                </c:pt>
                <c:pt idx="15">
                  <c:v>44953</c:v>
                </c:pt>
                <c:pt idx="16">
                  <c:v>44956</c:v>
                </c:pt>
                <c:pt idx="17">
                  <c:v>44957</c:v>
                </c:pt>
                <c:pt idx="18">
                  <c:v>44958</c:v>
                </c:pt>
                <c:pt idx="19">
                  <c:v>44959</c:v>
                </c:pt>
                <c:pt idx="20">
                  <c:v>44960</c:v>
                </c:pt>
                <c:pt idx="21">
                  <c:v>44963</c:v>
                </c:pt>
                <c:pt idx="22">
                  <c:v>44964</c:v>
                </c:pt>
                <c:pt idx="23">
                  <c:v>44965</c:v>
                </c:pt>
                <c:pt idx="24">
                  <c:v>44966</c:v>
                </c:pt>
                <c:pt idx="25">
                  <c:v>44967</c:v>
                </c:pt>
                <c:pt idx="26">
                  <c:v>44970</c:v>
                </c:pt>
                <c:pt idx="27">
                  <c:v>44971</c:v>
                </c:pt>
                <c:pt idx="28">
                  <c:v>44972</c:v>
                </c:pt>
                <c:pt idx="29">
                  <c:v>44973</c:v>
                </c:pt>
                <c:pt idx="30">
                  <c:v>44974</c:v>
                </c:pt>
                <c:pt idx="31">
                  <c:v>44977</c:v>
                </c:pt>
                <c:pt idx="32">
                  <c:v>44978</c:v>
                </c:pt>
                <c:pt idx="33">
                  <c:v>44979</c:v>
                </c:pt>
                <c:pt idx="34">
                  <c:v>44980</c:v>
                </c:pt>
                <c:pt idx="35">
                  <c:v>44981</c:v>
                </c:pt>
                <c:pt idx="36">
                  <c:v>44984</c:v>
                </c:pt>
                <c:pt idx="37">
                  <c:v>44985</c:v>
                </c:pt>
                <c:pt idx="38">
                  <c:v>44986</c:v>
                </c:pt>
                <c:pt idx="39">
                  <c:v>44987</c:v>
                </c:pt>
                <c:pt idx="40">
                  <c:v>44988</c:v>
                </c:pt>
                <c:pt idx="41">
                  <c:v>44991</c:v>
                </c:pt>
                <c:pt idx="42">
                  <c:v>44992</c:v>
                </c:pt>
                <c:pt idx="43">
                  <c:v>44993</c:v>
                </c:pt>
                <c:pt idx="44">
                  <c:v>44994</c:v>
                </c:pt>
                <c:pt idx="45">
                  <c:v>44995</c:v>
                </c:pt>
                <c:pt idx="46">
                  <c:v>44998</c:v>
                </c:pt>
                <c:pt idx="47">
                  <c:v>44999</c:v>
                </c:pt>
                <c:pt idx="48">
                  <c:v>45000</c:v>
                </c:pt>
                <c:pt idx="49">
                  <c:v>45001</c:v>
                </c:pt>
                <c:pt idx="50">
                  <c:v>45002</c:v>
                </c:pt>
                <c:pt idx="51">
                  <c:v>45005</c:v>
                </c:pt>
                <c:pt idx="52">
                  <c:v>45006</c:v>
                </c:pt>
                <c:pt idx="53">
                  <c:v>45007</c:v>
                </c:pt>
                <c:pt idx="54">
                  <c:v>45008</c:v>
                </c:pt>
                <c:pt idx="55">
                  <c:v>45009</c:v>
                </c:pt>
                <c:pt idx="56">
                  <c:v>45012</c:v>
                </c:pt>
                <c:pt idx="57">
                  <c:v>45013</c:v>
                </c:pt>
                <c:pt idx="58">
                  <c:v>45014</c:v>
                </c:pt>
                <c:pt idx="59">
                  <c:v>45015</c:v>
                </c:pt>
                <c:pt idx="60">
                  <c:v>45016</c:v>
                </c:pt>
                <c:pt idx="61">
                  <c:v>45019</c:v>
                </c:pt>
                <c:pt idx="62">
                  <c:v>45020</c:v>
                </c:pt>
                <c:pt idx="63">
                  <c:v>45021</c:v>
                </c:pt>
                <c:pt idx="64">
                  <c:v>45022</c:v>
                </c:pt>
                <c:pt idx="65">
                  <c:v>45023</c:v>
                </c:pt>
                <c:pt idx="66">
                  <c:v>45026</c:v>
                </c:pt>
                <c:pt idx="67">
                  <c:v>45027</c:v>
                </c:pt>
                <c:pt idx="68">
                  <c:v>45028</c:v>
                </c:pt>
                <c:pt idx="69">
                  <c:v>45029</c:v>
                </c:pt>
                <c:pt idx="70">
                  <c:v>45030</c:v>
                </c:pt>
                <c:pt idx="71">
                  <c:v>45033</c:v>
                </c:pt>
                <c:pt idx="72">
                  <c:v>45034</c:v>
                </c:pt>
                <c:pt idx="73">
                  <c:v>45035</c:v>
                </c:pt>
                <c:pt idx="74">
                  <c:v>45036</c:v>
                </c:pt>
                <c:pt idx="75">
                  <c:v>45037</c:v>
                </c:pt>
                <c:pt idx="76">
                  <c:v>45040</c:v>
                </c:pt>
                <c:pt idx="77">
                  <c:v>45041</c:v>
                </c:pt>
                <c:pt idx="78">
                  <c:v>45042</c:v>
                </c:pt>
                <c:pt idx="79">
                  <c:v>45043</c:v>
                </c:pt>
                <c:pt idx="80">
                  <c:v>45044</c:v>
                </c:pt>
                <c:pt idx="81">
                  <c:v>45047</c:v>
                </c:pt>
                <c:pt idx="82">
                  <c:v>45048</c:v>
                </c:pt>
                <c:pt idx="83">
                  <c:v>45049</c:v>
                </c:pt>
                <c:pt idx="84">
                  <c:v>45050</c:v>
                </c:pt>
                <c:pt idx="85">
                  <c:v>45051</c:v>
                </c:pt>
                <c:pt idx="86">
                  <c:v>45054</c:v>
                </c:pt>
                <c:pt idx="87">
                  <c:v>45055</c:v>
                </c:pt>
                <c:pt idx="88">
                  <c:v>45056</c:v>
                </c:pt>
                <c:pt idx="89">
                  <c:v>45057</c:v>
                </c:pt>
                <c:pt idx="90">
                  <c:v>45058</c:v>
                </c:pt>
                <c:pt idx="91">
                  <c:v>45061</c:v>
                </c:pt>
                <c:pt idx="92">
                  <c:v>45062</c:v>
                </c:pt>
                <c:pt idx="93">
                  <c:v>45063</c:v>
                </c:pt>
                <c:pt idx="94">
                  <c:v>45064</c:v>
                </c:pt>
                <c:pt idx="95">
                  <c:v>45065</c:v>
                </c:pt>
                <c:pt idx="96">
                  <c:v>45068</c:v>
                </c:pt>
                <c:pt idx="97">
                  <c:v>45069</c:v>
                </c:pt>
                <c:pt idx="98">
                  <c:v>45070</c:v>
                </c:pt>
                <c:pt idx="99">
                  <c:v>45071</c:v>
                </c:pt>
                <c:pt idx="100">
                  <c:v>45072</c:v>
                </c:pt>
                <c:pt idx="101">
                  <c:v>45075</c:v>
                </c:pt>
                <c:pt idx="102">
                  <c:v>45076</c:v>
                </c:pt>
                <c:pt idx="103">
                  <c:v>45077</c:v>
                </c:pt>
                <c:pt idx="104">
                  <c:v>45078</c:v>
                </c:pt>
                <c:pt idx="105">
                  <c:v>45079</c:v>
                </c:pt>
                <c:pt idx="106">
                  <c:v>45082</c:v>
                </c:pt>
                <c:pt idx="107">
                  <c:v>45083</c:v>
                </c:pt>
                <c:pt idx="108">
                  <c:v>45084</c:v>
                </c:pt>
                <c:pt idx="109">
                  <c:v>45085</c:v>
                </c:pt>
                <c:pt idx="110">
                  <c:v>45086</c:v>
                </c:pt>
                <c:pt idx="111">
                  <c:v>45089</c:v>
                </c:pt>
                <c:pt idx="112">
                  <c:v>45090</c:v>
                </c:pt>
                <c:pt idx="113">
                  <c:v>45091</c:v>
                </c:pt>
                <c:pt idx="114">
                  <c:v>45092</c:v>
                </c:pt>
                <c:pt idx="115">
                  <c:v>45093</c:v>
                </c:pt>
                <c:pt idx="116">
                  <c:v>45096</c:v>
                </c:pt>
                <c:pt idx="117">
                  <c:v>45097</c:v>
                </c:pt>
                <c:pt idx="118">
                  <c:v>45098</c:v>
                </c:pt>
                <c:pt idx="119">
                  <c:v>45099</c:v>
                </c:pt>
                <c:pt idx="120">
                  <c:v>45100</c:v>
                </c:pt>
                <c:pt idx="121">
                  <c:v>45103</c:v>
                </c:pt>
                <c:pt idx="122">
                  <c:v>45104</c:v>
                </c:pt>
                <c:pt idx="123">
                  <c:v>45105</c:v>
                </c:pt>
                <c:pt idx="124">
                  <c:v>45106</c:v>
                </c:pt>
                <c:pt idx="125">
                  <c:v>45107</c:v>
                </c:pt>
                <c:pt idx="126">
                  <c:v>45110</c:v>
                </c:pt>
                <c:pt idx="127">
                  <c:v>45111</c:v>
                </c:pt>
                <c:pt idx="128">
                  <c:v>45112</c:v>
                </c:pt>
                <c:pt idx="129">
                  <c:v>45113</c:v>
                </c:pt>
                <c:pt idx="130">
                  <c:v>45114</c:v>
                </c:pt>
                <c:pt idx="131">
                  <c:v>45117</c:v>
                </c:pt>
                <c:pt idx="132">
                  <c:v>45118</c:v>
                </c:pt>
                <c:pt idx="133">
                  <c:v>45119</c:v>
                </c:pt>
                <c:pt idx="134">
                  <c:v>45120</c:v>
                </c:pt>
                <c:pt idx="135">
                  <c:v>45121</c:v>
                </c:pt>
                <c:pt idx="136">
                  <c:v>45124</c:v>
                </c:pt>
                <c:pt idx="137">
                  <c:v>45125</c:v>
                </c:pt>
                <c:pt idx="138">
                  <c:v>45126</c:v>
                </c:pt>
                <c:pt idx="139">
                  <c:v>45127</c:v>
                </c:pt>
                <c:pt idx="140">
                  <c:v>45128</c:v>
                </c:pt>
                <c:pt idx="141">
                  <c:v>45131</c:v>
                </c:pt>
                <c:pt idx="142">
                  <c:v>45132</c:v>
                </c:pt>
                <c:pt idx="143">
                  <c:v>45133</c:v>
                </c:pt>
                <c:pt idx="144">
                  <c:v>45134</c:v>
                </c:pt>
                <c:pt idx="145">
                  <c:v>45135</c:v>
                </c:pt>
                <c:pt idx="146">
                  <c:v>45138</c:v>
                </c:pt>
                <c:pt idx="147">
                  <c:v>45139</c:v>
                </c:pt>
                <c:pt idx="148">
                  <c:v>45140</c:v>
                </c:pt>
                <c:pt idx="149">
                  <c:v>45141</c:v>
                </c:pt>
                <c:pt idx="150">
                  <c:v>45142</c:v>
                </c:pt>
                <c:pt idx="151">
                  <c:v>45145</c:v>
                </c:pt>
                <c:pt idx="152">
                  <c:v>45146</c:v>
                </c:pt>
                <c:pt idx="153">
                  <c:v>45147</c:v>
                </c:pt>
                <c:pt idx="154">
                  <c:v>45148</c:v>
                </c:pt>
                <c:pt idx="155">
                  <c:v>45149</c:v>
                </c:pt>
                <c:pt idx="156">
                  <c:v>45152</c:v>
                </c:pt>
                <c:pt idx="157">
                  <c:v>45153</c:v>
                </c:pt>
                <c:pt idx="158">
                  <c:v>45154</c:v>
                </c:pt>
                <c:pt idx="159">
                  <c:v>45155</c:v>
                </c:pt>
                <c:pt idx="160">
                  <c:v>45156</c:v>
                </c:pt>
                <c:pt idx="161">
                  <c:v>45159</c:v>
                </c:pt>
                <c:pt idx="162">
                  <c:v>45160</c:v>
                </c:pt>
                <c:pt idx="163">
                  <c:v>45161</c:v>
                </c:pt>
                <c:pt idx="164">
                  <c:v>45162</c:v>
                </c:pt>
                <c:pt idx="165">
                  <c:v>45163</c:v>
                </c:pt>
                <c:pt idx="166">
                  <c:v>45166</c:v>
                </c:pt>
                <c:pt idx="167">
                  <c:v>45167</c:v>
                </c:pt>
                <c:pt idx="168">
                  <c:v>45168</c:v>
                </c:pt>
                <c:pt idx="169">
                  <c:v>45169</c:v>
                </c:pt>
                <c:pt idx="170">
                  <c:v>45170</c:v>
                </c:pt>
                <c:pt idx="171">
                  <c:v>45173</c:v>
                </c:pt>
                <c:pt idx="172">
                  <c:v>45174</c:v>
                </c:pt>
                <c:pt idx="173">
                  <c:v>45175</c:v>
                </c:pt>
                <c:pt idx="174">
                  <c:v>45176</c:v>
                </c:pt>
                <c:pt idx="175">
                  <c:v>45177</c:v>
                </c:pt>
                <c:pt idx="176">
                  <c:v>45180</c:v>
                </c:pt>
                <c:pt idx="177">
                  <c:v>45181</c:v>
                </c:pt>
                <c:pt idx="178">
                  <c:v>45182</c:v>
                </c:pt>
                <c:pt idx="179">
                  <c:v>45183</c:v>
                </c:pt>
                <c:pt idx="180">
                  <c:v>45184</c:v>
                </c:pt>
                <c:pt idx="181">
                  <c:v>45187</c:v>
                </c:pt>
                <c:pt idx="182">
                  <c:v>45188</c:v>
                </c:pt>
                <c:pt idx="183">
                  <c:v>45189</c:v>
                </c:pt>
                <c:pt idx="184">
                  <c:v>45190</c:v>
                </c:pt>
                <c:pt idx="185">
                  <c:v>45191</c:v>
                </c:pt>
                <c:pt idx="186">
                  <c:v>45194</c:v>
                </c:pt>
                <c:pt idx="187">
                  <c:v>45195</c:v>
                </c:pt>
                <c:pt idx="188">
                  <c:v>45196</c:v>
                </c:pt>
                <c:pt idx="189">
                  <c:v>45197</c:v>
                </c:pt>
                <c:pt idx="190">
                  <c:v>45198</c:v>
                </c:pt>
                <c:pt idx="191">
                  <c:v>45201</c:v>
                </c:pt>
                <c:pt idx="192">
                  <c:v>45202</c:v>
                </c:pt>
                <c:pt idx="193">
                  <c:v>45203</c:v>
                </c:pt>
                <c:pt idx="194">
                  <c:v>45204</c:v>
                </c:pt>
                <c:pt idx="195">
                  <c:v>45205</c:v>
                </c:pt>
                <c:pt idx="196">
                  <c:v>45208</c:v>
                </c:pt>
                <c:pt idx="197">
                  <c:v>45209</c:v>
                </c:pt>
                <c:pt idx="198">
                  <c:v>45210</c:v>
                </c:pt>
                <c:pt idx="199">
                  <c:v>45211</c:v>
                </c:pt>
                <c:pt idx="200">
                  <c:v>45212</c:v>
                </c:pt>
                <c:pt idx="201">
                  <c:v>45215</c:v>
                </c:pt>
                <c:pt idx="202">
                  <c:v>45216</c:v>
                </c:pt>
                <c:pt idx="203">
                  <c:v>45217</c:v>
                </c:pt>
                <c:pt idx="204">
                  <c:v>45218</c:v>
                </c:pt>
                <c:pt idx="205">
                  <c:v>45219</c:v>
                </c:pt>
                <c:pt idx="206">
                  <c:v>45222</c:v>
                </c:pt>
                <c:pt idx="207">
                  <c:v>45223</c:v>
                </c:pt>
                <c:pt idx="208">
                  <c:v>45224</c:v>
                </c:pt>
                <c:pt idx="209">
                  <c:v>45225</c:v>
                </c:pt>
                <c:pt idx="210">
                  <c:v>45226</c:v>
                </c:pt>
                <c:pt idx="211">
                  <c:v>45229</c:v>
                </c:pt>
                <c:pt idx="212">
                  <c:v>45230</c:v>
                </c:pt>
                <c:pt idx="213">
                  <c:v>45231</c:v>
                </c:pt>
                <c:pt idx="214">
                  <c:v>45232</c:v>
                </c:pt>
                <c:pt idx="215">
                  <c:v>45233</c:v>
                </c:pt>
                <c:pt idx="216">
                  <c:v>45236</c:v>
                </c:pt>
                <c:pt idx="217">
                  <c:v>45237</c:v>
                </c:pt>
                <c:pt idx="218">
                  <c:v>45238</c:v>
                </c:pt>
                <c:pt idx="219">
                  <c:v>45239</c:v>
                </c:pt>
                <c:pt idx="220">
                  <c:v>45240</c:v>
                </c:pt>
                <c:pt idx="221">
                  <c:v>45243</c:v>
                </c:pt>
                <c:pt idx="222">
                  <c:v>45244</c:v>
                </c:pt>
                <c:pt idx="223">
                  <c:v>45245</c:v>
                </c:pt>
                <c:pt idx="224">
                  <c:v>45246</c:v>
                </c:pt>
                <c:pt idx="225">
                  <c:v>45247</c:v>
                </c:pt>
                <c:pt idx="226">
                  <c:v>45250</c:v>
                </c:pt>
                <c:pt idx="227">
                  <c:v>45251</c:v>
                </c:pt>
                <c:pt idx="228">
                  <c:v>45252</c:v>
                </c:pt>
                <c:pt idx="229">
                  <c:v>45253</c:v>
                </c:pt>
                <c:pt idx="230">
                  <c:v>45254</c:v>
                </c:pt>
                <c:pt idx="231">
                  <c:v>45257</c:v>
                </c:pt>
                <c:pt idx="232">
                  <c:v>45258</c:v>
                </c:pt>
                <c:pt idx="233">
                  <c:v>45259</c:v>
                </c:pt>
                <c:pt idx="234">
                  <c:v>45260</c:v>
                </c:pt>
                <c:pt idx="235">
                  <c:v>45261</c:v>
                </c:pt>
                <c:pt idx="236">
                  <c:v>45264</c:v>
                </c:pt>
                <c:pt idx="237">
                  <c:v>45265</c:v>
                </c:pt>
                <c:pt idx="238">
                  <c:v>45266</c:v>
                </c:pt>
                <c:pt idx="239">
                  <c:v>45267</c:v>
                </c:pt>
                <c:pt idx="240">
                  <c:v>45268</c:v>
                </c:pt>
                <c:pt idx="241">
                  <c:v>45271</c:v>
                </c:pt>
                <c:pt idx="242">
                  <c:v>45272</c:v>
                </c:pt>
                <c:pt idx="243">
                  <c:v>45273</c:v>
                </c:pt>
                <c:pt idx="244">
                  <c:v>45274</c:v>
                </c:pt>
                <c:pt idx="245">
                  <c:v>45275</c:v>
                </c:pt>
                <c:pt idx="246">
                  <c:v>45278</c:v>
                </c:pt>
                <c:pt idx="247">
                  <c:v>45279</c:v>
                </c:pt>
                <c:pt idx="248">
                  <c:v>45280</c:v>
                </c:pt>
                <c:pt idx="249">
                  <c:v>45281</c:v>
                </c:pt>
                <c:pt idx="250">
                  <c:v>45282</c:v>
                </c:pt>
                <c:pt idx="251">
                  <c:v>45285</c:v>
                </c:pt>
                <c:pt idx="252">
                  <c:v>45286</c:v>
                </c:pt>
                <c:pt idx="253">
                  <c:v>45287</c:v>
                </c:pt>
                <c:pt idx="254">
                  <c:v>45288</c:v>
                </c:pt>
                <c:pt idx="255">
                  <c:v>45289</c:v>
                </c:pt>
                <c:pt idx="256">
                  <c:v>45292</c:v>
                </c:pt>
                <c:pt idx="257">
                  <c:v>45293</c:v>
                </c:pt>
                <c:pt idx="258">
                  <c:v>45294</c:v>
                </c:pt>
                <c:pt idx="259">
                  <c:v>45295</c:v>
                </c:pt>
                <c:pt idx="260">
                  <c:v>45296</c:v>
                </c:pt>
                <c:pt idx="261">
                  <c:v>45299</c:v>
                </c:pt>
                <c:pt idx="262">
                  <c:v>45300</c:v>
                </c:pt>
                <c:pt idx="263">
                  <c:v>45301</c:v>
                </c:pt>
                <c:pt idx="264">
                  <c:v>45302</c:v>
                </c:pt>
                <c:pt idx="265">
                  <c:v>45303</c:v>
                </c:pt>
                <c:pt idx="266">
                  <c:v>45306</c:v>
                </c:pt>
                <c:pt idx="267">
                  <c:v>45307</c:v>
                </c:pt>
                <c:pt idx="268">
                  <c:v>45308</c:v>
                </c:pt>
                <c:pt idx="269">
                  <c:v>45309</c:v>
                </c:pt>
                <c:pt idx="270">
                  <c:v>45310</c:v>
                </c:pt>
                <c:pt idx="271">
                  <c:v>45313</c:v>
                </c:pt>
                <c:pt idx="272">
                  <c:v>45314</c:v>
                </c:pt>
                <c:pt idx="273">
                  <c:v>45315</c:v>
                </c:pt>
                <c:pt idx="274">
                  <c:v>45316</c:v>
                </c:pt>
                <c:pt idx="275">
                  <c:v>45317</c:v>
                </c:pt>
                <c:pt idx="276">
                  <c:v>45320</c:v>
                </c:pt>
                <c:pt idx="277">
                  <c:v>45321</c:v>
                </c:pt>
                <c:pt idx="278">
                  <c:v>45322</c:v>
                </c:pt>
                <c:pt idx="279">
                  <c:v>45323</c:v>
                </c:pt>
                <c:pt idx="280">
                  <c:v>45324</c:v>
                </c:pt>
                <c:pt idx="281">
                  <c:v>45327</c:v>
                </c:pt>
                <c:pt idx="282">
                  <c:v>45328</c:v>
                </c:pt>
                <c:pt idx="283">
                  <c:v>45329</c:v>
                </c:pt>
                <c:pt idx="284">
                  <c:v>45330</c:v>
                </c:pt>
                <c:pt idx="285">
                  <c:v>45331</c:v>
                </c:pt>
                <c:pt idx="286">
                  <c:v>45334</c:v>
                </c:pt>
                <c:pt idx="287">
                  <c:v>45335</c:v>
                </c:pt>
                <c:pt idx="288">
                  <c:v>45336</c:v>
                </c:pt>
                <c:pt idx="289">
                  <c:v>45337</c:v>
                </c:pt>
                <c:pt idx="290">
                  <c:v>45338</c:v>
                </c:pt>
                <c:pt idx="291">
                  <c:v>45341</c:v>
                </c:pt>
                <c:pt idx="292">
                  <c:v>45342</c:v>
                </c:pt>
                <c:pt idx="293">
                  <c:v>45343</c:v>
                </c:pt>
                <c:pt idx="294">
                  <c:v>45344</c:v>
                </c:pt>
                <c:pt idx="295">
                  <c:v>45345</c:v>
                </c:pt>
                <c:pt idx="296">
                  <c:v>45348</c:v>
                </c:pt>
                <c:pt idx="297">
                  <c:v>45349</c:v>
                </c:pt>
                <c:pt idx="298">
                  <c:v>45350</c:v>
                </c:pt>
                <c:pt idx="299">
                  <c:v>45351</c:v>
                </c:pt>
                <c:pt idx="300">
                  <c:v>45352</c:v>
                </c:pt>
                <c:pt idx="301">
                  <c:v>45355</c:v>
                </c:pt>
                <c:pt idx="302">
                  <c:v>45356</c:v>
                </c:pt>
                <c:pt idx="303">
                  <c:v>45357</c:v>
                </c:pt>
                <c:pt idx="304">
                  <c:v>45358</c:v>
                </c:pt>
                <c:pt idx="305">
                  <c:v>45359</c:v>
                </c:pt>
                <c:pt idx="306">
                  <c:v>45362</c:v>
                </c:pt>
                <c:pt idx="307">
                  <c:v>45363</c:v>
                </c:pt>
                <c:pt idx="308">
                  <c:v>45364</c:v>
                </c:pt>
                <c:pt idx="309">
                  <c:v>45365</c:v>
                </c:pt>
                <c:pt idx="310">
                  <c:v>45366</c:v>
                </c:pt>
                <c:pt idx="311">
                  <c:v>45369</c:v>
                </c:pt>
                <c:pt idx="312">
                  <c:v>45370</c:v>
                </c:pt>
                <c:pt idx="313">
                  <c:v>45371</c:v>
                </c:pt>
                <c:pt idx="314">
                  <c:v>45372</c:v>
                </c:pt>
                <c:pt idx="315">
                  <c:v>45373</c:v>
                </c:pt>
                <c:pt idx="316">
                  <c:v>45376</c:v>
                </c:pt>
                <c:pt idx="317">
                  <c:v>45377</c:v>
                </c:pt>
                <c:pt idx="318">
                  <c:v>45378</c:v>
                </c:pt>
                <c:pt idx="319">
                  <c:v>45379</c:v>
                </c:pt>
                <c:pt idx="320">
                  <c:v>45380</c:v>
                </c:pt>
                <c:pt idx="321">
                  <c:v>45383</c:v>
                </c:pt>
                <c:pt idx="322">
                  <c:v>45384</c:v>
                </c:pt>
                <c:pt idx="323">
                  <c:v>45385</c:v>
                </c:pt>
                <c:pt idx="324">
                  <c:v>45386</c:v>
                </c:pt>
                <c:pt idx="325">
                  <c:v>45387</c:v>
                </c:pt>
                <c:pt idx="326">
                  <c:v>45390</c:v>
                </c:pt>
                <c:pt idx="327">
                  <c:v>45391</c:v>
                </c:pt>
                <c:pt idx="328">
                  <c:v>45392</c:v>
                </c:pt>
                <c:pt idx="329">
                  <c:v>45393</c:v>
                </c:pt>
                <c:pt idx="330">
                  <c:v>45394</c:v>
                </c:pt>
                <c:pt idx="331">
                  <c:v>45397</c:v>
                </c:pt>
                <c:pt idx="332">
                  <c:v>45398</c:v>
                </c:pt>
                <c:pt idx="333">
                  <c:v>45399</c:v>
                </c:pt>
                <c:pt idx="334">
                  <c:v>45400</c:v>
                </c:pt>
                <c:pt idx="335">
                  <c:v>45401</c:v>
                </c:pt>
                <c:pt idx="336">
                  <c:v>45404</c:v>
                </c:pt>
                <c:pt idx="337">
                  <c:v>45405</c:v>
                </c:pt>
                <c:pt idx="338">
                  <c:v>45406</c:v>
                </c:pt>
                <c:pt idx="339">
                  <c:v>45407</c:v>
                </c:pt>
                <c:pt idx="340">
                  <c:v>45408</c:v>
                </c:pt>
                <c:pt idx="341">
                  <c:v>45411</c:v>
                </c:pt>
                <c:pt idx="342">
                  <c:v>45412</c:v>
                </c:pt>
                <c:pt idx="343">
                  <c:v>45413</c:v>
                </c:pt>
                <c:pt idx="344">
                  <c:v>45414</c:v>
                </c:pt>
                <c:pt idx="345">
                  <c:v>45415</c:v>
                </c:pt>
                <c:pt idx="346">
                  <c:v>45418</c:v>
                </c:pt>
                <c:pt idx="347">
                  <c:v>45419</c:v>
                </c:pt>
                <c:pt idx="348">
                  <c:v>45420</c:v>
                </c:pt>
                <c:pt idx="349">
                  <c:v>45421</c:v>
                </c:pt>
                <c:pt idx="350">
                  <c:v>45422</c:v>
                </c:pt>
                <c:pt idx="351">
                  <c:v>45425</c:v>
                </c:pt>
                <c:pt idx="352">
                  <c:v>45426</c:v>
                </c:pt>
                <c:pt idx="353">
                  <c:v>45427</c:v>
                </c:pt>
                <c:pt idx="354">
                  <c:v>45428</c:v>
                </c:pt>
                <c:pt idx="355">
                  <c:v>45429</c:v>
                </c:pt>
                <c:pt idx="356">
                  <c:v>45432</c:v>
                </c:pt>
                <c:pt idx="357">
                  <c:v>45433</c:v>
                </c:pt>
                <c:pt idx="358">
                  <c:v>45434</c:v>
                </c:pt>
                <c:pt idx="359">
                  <c:v>45435</c:v>
                </c:pt>
                <c:pt idx="360">
                  <c:v>45436</c:v>
                </c:pt>
                <c:pt idx="361">
                  <c:v>45439</c:v>
                </c:pt>
                <c:pt idx="362">
                  <c:v>45440</c:v>
                </c:pt>
                <c:pt idx="363">
                  <c:v>45441</c:v>
                </c:pt>
                <c:pt idx="364">
                  <c:v>45442</c:v>
                </c:pt>
                <c:pt idx="365">
                  <c:v>45443</c:v>
                </c:pt>
                <c:pt idx="366">
                  <c:v>45446</c:v>
                </c:pt>
                <c:pt idx="367">
                  <c:v>45447</c:v>
                </c:pt>
                <c:pt idx="368">
                  <c:v>45448</c:v>
                </c:pt>
                <c:pt idx="369">
                  <c:v>45449</c:v>
                </c:pt>
                <c:pt idx="370">
                  <c:v>45450</c:v>
                </c:pt>
                <c:pt idx="371">
                  <c:v>45453</c:v>
                </c:pt>
                <c:pt idx="372">
                  <c:v>45454</c:v>
                </c:pt>
                <c:pt idx="373">
                  <c:v>45455</c:v>
                </c:pt>
                <c:pt idx="374">
                  <c:v>45456</c:v>
                </c:pt>
                <c:pt idx="375">
                  <c:v>45457</c:v>
                </c:pt>
                <c:pt idx="376">
                  <c:v>45460</c:v>
                </c:pt>
                <c:pt idx="377">
                  <c:v>45461</c:v>
                </c:pt>
                <c:pt idx="378">
                  <c:v>45462</c:v>
                </c:pt>
                <c:pt idx="379">
                  <c:v>45463</c:v>
                </c:pt>
                <c:pt idx="380">
                  <c:v>45464</c:v>
                </c:pt>
                <c:pt idx="381">
                  <c:v>45467</c:v>
                </c:pt>
                <c:pt idx="382">
                  <c:v>45468</c:v>
                </c:pt>
                <c:pt idx="383">
                  <c:v>45469</c:v>
                </c:pt>
                <c:pt idx="384">
                  <c:v>45470</c:v>
                </c:pt>
                <c:pt idx="385">
                  <c:v>45471</c:v>
                </c:pt>
                <c:pt idx="386">
                  <c:v>45474</c:v>
                </c:pt>
                <c:pt idx="387">
                  <c:v>45475</c:v>
                </c:pt>
                <c:pt idx="388">
                  <c:v>45476</c:v>
                </c:pt>
                <c:pt idx="389">
                  <c:v>45477</c:v>
                </c:pt>
                <c:pt idx="390">
                  <c:v>45478</c:v>
                </c:pt>
                <c:pt idx="391">
                  <c:v>45481</c:v>
                </c:pt>
                <c:pt idx="392">
                  <c:v>45482</c:v>
                </c:pt>
                <c:pt idx="393">
                  <c:v>45483</c:v>
                </c:pt>
                <c:pt idx="394">
                  <c:v>45484</c:v>
                </c:pt>
                <c:pt idx="395">
                  <c:v>45485</c:v>
                </c:pt>
                <c:pt idx="396">
                  <c:v>45488</c:v>
                </c:pt>
                <c:pt idx="397">
                  <c:v>45489</c:v>
                </c:pt>
                <c:pt idx="398">
                  <c:v>45490</c:v>
                </c:pt>
                <c:pt idx="399">
                  <c:v>45491</c:v>
                </c:pt>
                <c:pt idx="400">
                  <c:v>45492</c:v>
                </c:pt>
                <c:pt idx="401">
                  <c:v>45495</c:v>
                </c:pt>
                <c:pt idx="402">
                  <c:v>45496</c:v>
                </c:pt>
                <c:pt idx="403">
                  <c:v>45497</c:v>
                </c:pt>
                <c:pt idx="404">
                  <c:v>45498</c:v>
                </c:pt>
                <c:pt idx="405">
                  <c:v>45499</c:v>
                </c:pt>
                <c:pt idx="406">
                  <c:v>45502</c:v>
                </c:pt>
              </c:numCache>
            </c:numRef>
          </c:cat>
          <c:val>
            <c:numRef>
              <c:f>'Graphs final'!$PQ$25:$PQ$1465</c:f>
              <c:numCache>
                <c:formatCode>#,##0</c:formatCode>
                <c:ptCount val="407"/>
                <c:pt idx="0">
                  <c:v>23769</c:v>
                </c:pt>
                <c:pt idx="1">
                  <c:v>23769</c:v>
                </c:pt>
                <c:pt idx="2">
                  <c:v>23800</c:v>
                </c:pt>
                <c:pt idx="3">
                  <c:v>23740</c:v>
                </c:pt>
                <c:pt idx="4">
                  <c:v>23680</c:v>
                </c:pt>
                <c:pt idx="5">
                  <c:v>23740</c:v>
                </c:pt>
                <c:pt idx="6">
                  <c:v>23650</c:v>
                </c:pt>
                <c:pt idx="7">
                  <c:v>23479</c:v>
                </c:pt>
                <c:pt idx="8">
                  <c:v>23520</c:v>
                </c:pt>
                <c:pt idx="9">
                  <c:v>23485</c:v>
                </c:pt>
                <c:pt idx="10">
                  <c:v>23430</c:v>
                </c:pt>
                <c:pt idx="11">
                  <c:v>23466</c:v>
                </c:pt>
                <c:pt idx="12">
                  <c:v>23438</c:v>
                </c:pt>
                <c:pt idx="13">
                  <c:v>23470</c:v>
                </c:pt>
                <c:pt idx="14">
                  <c:v>23560</c:v>
                </c:pt>
                <c:pt idx="15">
                  <c:v>23560</c:v>
                </c:pt>
                <c:pt idx="16">
                  <c:v>23560</c:v>
                </c:pt>
                <c:pt idx="17">
                  <c:v>23560</c:v>
                </c:pt>
                <c:pt idx="18">
                  <c:v>23560</c:v>
                </c:pt>
                <c:pt idx="19">
                  <c:v>23560</c:v>
                </c:pt>
                <c:pt idx="20">
                  <c:v>23521</c:v>
                </c:pt>
                <c:pt idx="21">
                  <c:v>23540</c:v>
                </c:pt>
                <c:pt idx="22">
                  <c:v>23540</c:v>
                </c:pt>
                <c:pt idx="23">
                  <c:v>23518</c:v>
                </c:pt>
                <c:pt idx="24">
                  <c:v>23503</c:v>
                </c:pt>
                <c:pt idx="25">
                  <c:v>23560</c:v>
                </c:pt>
                <c:pt idx="26">
                  <c:v>23562</c:v>
                </c:pt>
                <c:pt idx="27">
                  <c:v>23582</c:v>
                </c:pt>
                <c:pt idx="28">
                  <c:v>23603</c:v>
                </c:pt>
                <c:pt idx="29">
                  <c:v>23611</c:v>
                </c:pt>
                <c:pt idx="30">
                  <c:v>23669</c:v>
                </c:pt>
                <c:pt idx="31">
                  <c:v>23682</c:v>
                </c:pt>
                <c:pt idx="32">
                  <c:v>23690</c:v>
                </c:pt>
                <c:pt idx="33">
                  <c:v>23678</c:v>
                </c:pt>
                <c:pt idx="34">
                  <c:v>23678</c:v>
                </c:pt>
                <c:pt idx="35">
                  <c:v>23770</c:v>
                </c:pt>
                <c:pt idx="36">
                  <c:v>23825</c:v>
                </c:pt>
                <c:pt idx="37">
                  <c:v>23843</c:v>
                </c:pt>
                <c:pt idx="38">
                  <c:v>23830</c:v>
                </c:pt>
                <c:pt idx="39">
                  <c:v>23800</c:v>
                </c:pt>
                <c:pt idx="40">
                  <c:v>23860</c:v>
                </c:pt>
                <c:pt idx="41">
                  <c:v>23920</c:v>
                </c:pt>
                <c:pt idx="42">
                  <c:v>23920</c:v>
                </c:pt>
                <c:pt idx="43">
                  <c:v>23822</c:v>
                </c:pt>
                <c:pt idx="44">
                  <c:v>23750</c:v>
                </c:pt>
                <c:pt idx="45">
                  <c:v>23782</c:v>
                </c:pt>
                <c:pt idx="46">
                  <c:v>23812</c:v>
                </c:pt>
                <c:pt idx="47">
                  <c:v>23779</c:v>
                </c:pt>
                <c:pt idx="48">
                  <c:v>23764</c:v>
                </c:pt>
                <c:pt idx="49">
                  <c:v>23783</c:v>
                </c:pt>
                <c:pt idx="50">
                  <c:v>23800</c:v>
                </c:pt>
                <c:pt idx="51">
                  <c:v>23793</c:v>
                </c:pt>
                <c:pt idx="52">
                  <c:v>23750</c:v>
                </c:pt>
                <c:pt idx="53">
                  <c:v>23722</c:v>
                </c:pt>
                <c:pt idx="54">
                  <c:v>23694</c:v>
                </c:pt>
                <c:pt idx="55">
                  <c:v>23708</c:v>
                </c:pt>
                <c:pt idx="56">
                  <c:v>23705</c:v>
                </c:pt>
                <c:pt idx="57">
                  <c:v>23660</c:v>
                </c:pt>
                <c:pt idx="58">
                  <c:v>23605</c:v>
                </c:pt>
                <c:pt idx="59">
                  <c:v>23549</c:v>
                </c:pt>
                <c:pt idx="60">
                  <c:v>23570</c:v>
                </c:pt>
                <c:pt idx="61">
                  <c:v>23550</c:v>
                </c:pt>
                <c:pt idx="62">
                  <c:v>23536</c:v>
                </c:pt>
                <c:pt idx="63">
                  <c:v>23537</c:v>
                </c:pt>
                <c:pt idx="64">
                  <c:v>23520</c:v>
                </c:pt>
                <c:pt idx="65">
                  <c:v>23469</c:v>
                </c:pt>
                <c:pt idx="66">
                  <c:v>23458</c:v>
                </c:pt>
                <c:pt idx="67">
                  <c:v>23469</c:v>
                </c:pt>
                <c:pt idx="68">
                  <c:v>23454</c:v>
                </c:pt>
                <c:pt idx="69">
                  <c:v>23453</c:v>
                </c:pt>
                <c:pt idx="70">
                  <c:v>23470</c:v>
                </c:pt>
                <c:pt idx="71">
                  <c:v>23455</c:v>
                </c:pt>
                <c:pt idx="72">
                  <c:v>23434</c:v>
                </c:pt>
                <c:pt idx="73">
                  <c:v>23444</c:v>
                </c:pt>
                <c:pt idx="74">
                  <c:v>23440</c:v>
                </c:pt>
                <c:pt idx="75">
                  <c:v>23426</c:v>
                </c:pt>
                <c:pt idx="76">
                  <c:v>23448</c:v>
                </c:pt>
                <c:pt idx="77">
                  <c:v>23520</c:v>
                </c:pt>
                <c:pt idx="78">
                  <c:v>23497</c:v>
                </c:pt>
                <c:pt idx="79">
                  <c:v>23494</c:v>
                </c:pt>
                <c:pt idx="80">
                  <c:v>23482</c:v>
                </c:pt>
                <c:pt idx="81">
                  <c:v>23499</c:v>
                </c:pt>
                <c:pt idx="82">
                  <c:v>23476</c:v>
                </c:pt>
                <c:pt idx="83">
                  <c:v>23485</c:v>
                </c:pt>
                <c:pt idx="84">
                  <c:v>23476</c:v>
                </c:pt>
                <c:pt idx="85">
                  <c:v>23461</c:v>
                </c:pt>
                <c:pt idx="86">
                  <c:v>23461</c:v>
                </c:pt>
                <c:pt idx="87">
                  <c:v>23461</c:v>
                </c:pt>
                <c:pt idx="88">
                  <c:v>23461</c:v>
                </c:pt>
                <c:pt idx="89">
                  <c:v>23439</c:v>
                </c:pt>
                <c:pt idx="90">
                  <c:v>23439</c:v>
                </c:pt>
                <c:pt idx="91">
                  <c:v>23423</c:v>
                </c:pt>
                <c:pt idx="92">
                  <c:v>23422</c:v>
                </c:pt>
                <c:pt idx="93">
                  <c:v>23457</c:v>
                </c:pt>
                <c:pt idx="94">
                  <c:v>23462</c:v>
                </c:pt>
                <c:pt idx="95">
                  <c:v>23482</c:v>
                </c:pt>
                <c:pt idx="96">
                  <c:v>23482</c:v>
                </c:pt>
                <c:pt idx="97">
                  <c:v>23443</c:v>
                </c:pt>
                <c:pt idx="98">
                  <c:v>23445</c:v>
                </c:pt>
                <c:pt idx="99">
                  <c:v>23451</c:v>
                </c:pt>
                <c:pt idx="100">
                  <c:v>23450</c:v>
                </c:pt>
                <c:pt idx="101">
                  <c:v>23452</c:v>
                </c:pt>
                <c:pt idx="102">
                  <c:v>23460</c:v>
                </c:pt>
                <c:pt idx="103">
                  <c:v>23484</c:v>
                </c:pt>
                <c:pt idx="104">
                  <c:v>23498</c:v>
                </c:pt>
                <c:pt idx="105">
                  <c:v>23521</c:v>
                </c:pt>
                <c:pt idx="106">
                  <c:v>23532</c:v>
                </c:pt>
                <c:pt idx="107">
                  <c:v>23508</c:v>
                </c:pt>
                <c:pt idx="108">
                  <c:v>23491</c:v>
                </c:pt>
                <c:pt idx="109">
                  <c:v>23500</c:v>
                </c:pt>
                <c:pt idx="110">
                  <c:v>23494</c:v>
                </c:pt>
                <c:pt idx="111">
                  <c:v>23520</c:v>
                </c:pt>
                <c:pt idx="112">
                  <c:v>23509</c:v>
                </c:pt>
                <c:pt idx="113">
                  <c:v>23488</c:v>
                </c:pt>
                <c:pt idx="114">
                  <c:v>23519</c:v>
                </c:pt>
                <c:pt idx="115">
                  <c:v>23518</c:v>
                </c:pt>
                <c:pt idx="116">
                  <c:v>23541</c:v>
                </c:pt>
                <c:pt idx="117">
                  <c:v>23550</c:v>
                </c:pt>
                <c:pt idx="118">
                  <c:v>23550</c:v>
                </c:pt>
                <c:pt idx="119">
                  <c:v>23567</c:v>
                </c:pt>
                <c:pt idx="120">
                  <c:v>23562</c:v>
                </c:pt>
                <c:pt idx="121">
                  <c:v>23577</c:v>
                </c:pt>
                <c:pt idx="122">
                  <c:v>23587</c:v>
                </c:pt>
                <c:pt idx="123">
                  <c:v>23620</c:v>
                </c:pt>
                <c:pt idx="124">
                  <c:v>23595</c:v>
                </c:pt>
                <c:pt idx="125">
                  <c:v>23607</c:v>
                </c:pt>
                <c:pt idx="126">
                  <c:v>23610</c:v>
                </c:pt>
                <c:pt idx="127">
                  <c:v>23630</c:v>
                </c:pt>
                <c:pt idx="128">
                  <c:v>23630</c:v>
                </c:pt>
                <c:pt idx="129">
                  <c:v>23625</c:v>
                </c:pt>
                <c:pt idx="130">
                  <c:v>23649</c:v>
                </c:pt>
                <c:pt idx="131">
                  <c:v>23703</c:v>
                </c:pt>
                <c:pt idx="132">
                  <c:v>23689</c:v>
                </c:pt>
                <c:pt idx="133">
                  <c:v>23734</c:v>
                </c:pt>
                <c:pt idx="134">
                  <c:v>23755</c:v>
                </c:pt>
                <c:pt idx="135">
                  <c:v>23742</c:v>
                </c:pt>
                <c:pt idx="136">
                  <c:v>23750</c:v>
                </c:pt>
                <c:pt idx="137">
                  <c:v>23700</c:v>
                </c:pt>
                <c:pt idx="138">
                  <c:v>23690</c:v>
                </c:pt>
                <c:pt idx="139">
                  <c:v>23670</c:v>
                </c:pt>
                <c:pt idx="140">
                  <c:v>23670</c:v>
                </c:pt>
                <c:pt idx="141">
                  <c:v>23698</c:v>
                </c:pt>
                <c:pt idx="142">
                  <c:v>23654</c:v>
                </c:pt>
                <c:pt idx="143">
                  <c:v>23639</c:v>
                </c:pt>
                <c:pt idx="144">
                  <c:v>23660</c:v>
                </c:pt>
                <c:pt idx="145">
                  <c:v>23687</c:v>
                </c:pt>
                <c:pt idx="146">
                  <c:v>23710</c:v>
                </c:pt>
                <c:pt idx="147">
                  <c:v>23723</c:v>
                </c:pt>
                <c:pt idx="148">
                  <c:v>23725</c:v>
                </c:pt>
                <c:pt idx="149">
                  <c:v>23693</c:v>
                </c:pt>
                <c:pt idx="150">
                  <c:v>23697</c:v>
                </c:pt>
                <c:pt idx="151">
                  <c:v>23710</c:v>
                </c:pt>
                <c:pt idx="152">
                  <c:v>23711</c:v>
                </c:pt>
                <c:pt idx="153">
                  <c:v>23720</c:v>
                </c:pt>
                <c:pt idx="154">
                  <c:v>23756</c:v>
                </c:pt>
                <c:pt idx="155">
                  <c:v>23774</c:v>
                </c:pt>
                <c:pt idx="156">
                  <c:v>23811</c:v>
                </c:pt>
                <c:pt idx="157">
                  <c:v>23790</c:v>
                </c:pt>
                <c:pt idx="158">
                  <c:v>23800</c:v>
                </c:pt>
                <c:pt idx="159">
                  <c:v>23808</c:v>
                </c:pt>
                <c:pt idx="160">
                  <c:v>23805</c:v>
                </c:pt>
                <c:pt idx="161">
                  <c:v>23824</c:v>
                </c:pt>
                <c:pt idx="162">
                  <c:v>23891</c:v>
                </c:pt>
                <c:pt idx="163">
                  <c:v>24010</c:v>
                </c:pt>
                <c:pt idx="164">
                  <c:v>24006</c:v>
                </c:pt>
                <c:pt idx="165">
                  <c:v>24001</c:v>
                </c:pt>
                <c:pt idx="166">
                  <c:v>24144</c:v>
                </c:pt>
                <c:pt idx="167">
                  <c:v>24125</c:v>
                </c:pt>
                <c:pt idx="168">
                  <c:v>24038</c:v>
                </c:pt>
                <c:pt idx="169">
                  <c:v>24079</c:v>
                </c:pt>
                <c:pt idx="170">
                  <c:v>24088</c:v>
                </c:pt>
                <c:pt idx="171">
                  <c:v>24149</c:v>
                </c:pt>
                <c:pt idx="172">
                  <c:v>24170</c:v>
                </c:pt>
                <c:pt idx="173">
                  <c:v>24200</c:v>
                </c:pt>
                <c:pt idx="174">
                  <c:v>24196</c:v>
                </c:pt>
                <c:pt idx="175">
                  <c:v>24196</c:v>
                </c:pt>
                <c:pt idx="176">
                  <c:v>24196</c:v>
                </c:pt>
                <c:pt idx="177">
                  <c:v>24183</c:v>
                </c:pt>
                <c:pt idx="178">
                  <c:v>24178</c:v>
                </c:pt>
                <c:pt idx="179">
                  <c:v>24127</c:v>
                </c:pt>
                <c:pt idx="180">
                  <c:v>24113</c:v>
                </c:pt>
                <c:pt idx="181">
                  <c:v>24176</c:v>
                </c:pt>
                <c:pt idx="182">
                  <c:v>24185</c:v>
                </c:pt>
                <c:pt idx="183">
                  <c:v>24219</c:v>
                </c:pt>
                <c:pt idx="184">
                  <c:v>24228</c:v>
                </c:pt>
                <c:pt idx="185">
                  <c:v>24200</c:v>
                </c:pt>
                <c:pt idx="186">
                  <c:v>24290</c:v>
                </c:pt>
                <c:pt idx="187">
                  <c:v>24349</c:v>
                </c:pt>
                <c:pt idx="188">
                  <c:v>24396</c:v>
                </c:pt>
                <c:pt idx="189">
                  <c:v>24318</c:v>
                </c:pt>
                <c:pt idx="190">
                  <c:v>24336</c:v>
                </c:pt>
                <c:pt idx="191">
                  <c:v>24389</c:v>
                </c:pt>
                <c:pt idx="192">
                  <c:v>24428</c:v>
                </c:pt>
                <c:pt idx="193">
                  <c:v>24469</c:v>
                </c:pt>
                <c:pt idx="194">
                  <c:v>24502</c:v>
                </c:pt>
                <c:pt idx="195">
                  <c:v>24482</c:v>
                </c:pt>
                <c:pt idx="196">
                  <c:v>24581</c:v>
                </c:pt>
                <c:pt idx="197">
                  <c:v>24611</c:v>
                </c:pt>
                <c:pt idx="198">
                  <c:v>24573</c:v>
                </c:pt>
                <c:pt idx="199">
                  <c:v>24573</c:v>
                </c:pt>
                <c:pt idx="200">
                  <c:v>24583</c:v>
                </c:pt>
                <c:pt idx="201">
                  <c:v>24652</c:v>
                </c:pt>
                <c:pt idx="202">
                  <c:v>24695</c:v>
                </c:pt>
                <c:pt idx="203">
                  <c:v>24709</c:v>
                </c:pt>
                <c:pt idx="204">
                  <c:v>24668</c:v>
                </c:pt>
                <c:pt idx="205">
                  <c:v>24637</c:v>
                </c:pt>
                <c:pt idx="206">
                  <c:v>24610</c:v>
                </c:pt>
                <c:pt idx="207">
                  <c:v>24613</c:v>
                </c:pt>
                <c:pt idx="208">
                  <c:v>24606</c:v>
                </c:pt>
                <c:pt idx="209">
                  <c:v>24620</c:v>
                </c:pt>
                <c:pt idx="210">
                  <c:v>24620</c:v>
                </c:pt>
                <c:pt idx="211">
                  <c:v>24631</c:v>
                </c:pt>
                <c:pt idx="212">
                  <c:v>24620</c:v>
                </c:pt>
                <c:pt idx="213">
                  <c:v>24603</c:v>
                </c:pt>
                <c:pt idx="214">
                  <c:v>24588</c:v>
                </c:pt>
                <c:pt idx="215">
                  <c:v>24600</c:v>
                </c:pt>
                <c:pt idx="216">
                  <c:v>24635</c:v>
                </c:pt>
                <c:pt idx="217">
                  <c:v>24642</c:v>
                </c:pt>
                <c:pt idx="218">
                  <c:v>24627</c:v>
                </c:pt>
                <c:pt idx="219">
                  <c:v>24629</c:v>
                </c:pt>
                <c:pt idx="220">
                  <c:v>24620</c:v>
                </c:pt>
                <c:pt idx="221">
                  <c:v>24606</c:v>
                </c:pt>
                <c:pt idx="222">
                  <c:v>24589</c:v>
                </c:pt>
                <c:pt idx="223">
                  <c:v>24539</c:v>
                </c:pt>
                <c:pt idx="224">
                  <c:v>24515</c:v>
                </c:pt>
                <c:pt idx="225">
                  <c:v>24539</c:v>
                </c:pt>
                <c:pt idx="226">
                  <c:v>24690</c:v>
                </c:pt>
                <c:pt idx="227">
                  <c:v>24704</c:v>
                </c:pt>
                <c:pt idx="228">
                  <c:v>24630</c:v>
                </c:pt>
                <c:pt idx="229">
                  <c:v>24618</c:v>
                </c:pt>
                <c:pt idx="230">
                  <c:v>24597</c:v>
                </c:pt>
                <c:pt idx="231">
                  <c:v>24659</c:v>
                </c:pt>
                <c:pt idx="232">
                  <c:v>24621</c:v>
                </c:pt>
                <c:pt idx="233">
                  <c:v>24518</c:v>
                </c:pt>
                <c:pt idx="234">
                  <c:v>24565</c:v>
                </c:pt>
                <c:pt idx="235">
                  <c:v>24631</c:v>
                </c:pt>
                <c:pt idx="236">
                  <c:v>24716</c:v>
                </c:pt>
                <c:pt idx="237">
                  <c:v>24644</c:v>
                </c:pt>
                <c:pt idx="238">
                  <c:v>24673</c:v>
                </c:pt>
                <c:pt idx="239">
                  <c:v>24669</c:v>
                </c:pt>
                <c:pt idx="240">
                  <c:v>24697</c:v>
                </c:pt>
                <c:pt idx="241">
                  <c:v>24601</c:v>
                </c:pt>
                <c:pt idx="242">
                  <c:v>24684</c:v>
                </c:pt>
                <c:pt idx="243">
                  <c:v>24675</c:v>
                </c:pt>
                <c:pt idx="244">
                  <c:v>24687</c:v>
                </c:pt>
                <c:pt idx="245">
                  <c:v>24682</c:v>
                </c:pt>
                <c:pt idx="246">
                  <c:v>24730</c:v>
                </c:pt>
                <c:pt idx="247">
                  <c:v>24772</c:v>
                </c:pt>
                <c:pt idx="248">
                  <c:v>24759</c:v>
                </c:pt>
                <c:pt idx="249">
                  <c:v>24665</c:v>
                </c:pt>
                <c:pt idx="250">
                  <c:v>24678</c:v>
                </c:pt>
                <c:pt idx="251">
                  <c:v>24721</c:v>
                </c:pt>
                <c:pt idx="252">
                  <c:v>24715</c:v>
                </c:pt>
                <c:pt idx="253">
                  <c:v>24710</c:v>
                </c:pt>
                <c:pt idx="254">
                  <c:v>24735</c:v>
                </c:pt>
                <c:pt idx="255">
                  <c:v>24741</c:v>
                </c:pt>
                <c:pt idx="256">
                  <c:v>24789</c:v>
                </c:pt>
                <c:pt idx="257">
                  <c:v>24802</c:v>
                </c:pt>
                <c:pt idx="258">
                  <c:v>24812</c:v>
                </c:pt>
                <c:pt idx="259">
                  <c:v>24798</c:v>
                </c:pt>
                <c:pt idx="260">
                  <c:v>24791</c:v>
                </c:pt>
                <c:pt idx="261">
                  <c:v>24791</c:v>
                </c:pt>
                <c:pt idx="262">
                  <c:v>24731</c:v>
                </c:pt>
                <c:pt idx="263">
                  <c:v>24782</c:v>
                </c:pt>
                <c:pt idx="264">
                  <c:v>24757</c:v>
                </c:pt>
                <c:pt idx="265">
                  <c:v>24761</c:v>
                </c:pt>
                <c:pt idx="266">
                  <c:v>24820</c:v>
                </c:pt>
                <c:pt idx="267">
                  <c:v>24827</c:v>
                </c:pt>
                <c:pt idx="268">
                  <c:v>24831</c:v>
                </c:pt>
                <c:pt idx="269">
                  <c:v>24802</c:v>
                </c:pt>
                <c:pt idx="270">
                  <c:v>24795</c:v>
                </c:pt>
                <c:pt idx="271">
                  <c:v>24966</c:v>
                </c:pt>
                <c:pt idx="272">
                  <c:v>24999</c:v>
                </c:pt>
                <c:pt idx="273">
                  <c:v>24931</c:v>
                </c:pt>
                <c:pt idx="274">
                  <c:v>24920</c:v>
                </c:pt>
                <c:pt idx="275">
                  <c:v>24987</c:v>
                </c:pt>
                <c:pt idx="276">
                  <c:v>25085</c:v>
                </c:pt>
                <c:pt idx="277" formatCode="General">
                  <c:v>25073</c:v>
                </c:pt>
                <c:pt idx="278" formatCode="General">
                  <c:v>25093</c:v>
                </c:pt>
                <c:pt idx="279" formatCode="General">
                  <c:v>25115</c:v>
                </c:pt>
                <c:pt idx="280" formatCode="General">
                  <c:v>25109</c:v>
                </c:pt>
                <c:pt idx="281" formatCode="General">
                  <c:v>25050</c:v>
                </c:pt>
                <c:pt idx="282" formatCode="General">
                  <c:v>24962</c:v>
                </c:pt>
                <c:pt idx="283" formatCode="General">
                  <c:v>24880</c:v>
                </c:pt>
                <c:pt idx="284" formatCode="General">
                  <c:v>24859</c:v>
                </c:pt>
                <c:pt idx="285" formatCode="General">
                  <c:v>24857</c:v>
                </c:pt>
                <c:pt idx="286" formatCode="General">
                  <c:v>24968</c:v>
                </c:pt>
                <c:pt idx="287" formatCode="General">
                  <c:v>24895</c:v>
                </c:pt>
                <c:pt idx="288" formatCode="General">
                  <c:v>24828</c:v>
                </c:pt>
                <c:pt idx="289" formatCode="General">
                  <c:v>24828</c:v>
                </c:pt>
                <c:pt idx="290" formatCode="General">
                  <c:v>24828</c:v>
                </c:pt>
                <c:pt idx="291" formatCode="General">
                  <c:v>24828</c:v>
                </c:pt>
                <c:pt idx="292" formatCode="General">
                  <c:v>24828</c:v>
                </c:pt>
                <c:pt idx="293" formatCode="General">
                  <c:v>24828</c:v>
                </c:pt>
                <c:pt idx="294" formatCode="General">
                  <c:v>25020</c:v>
                </c:pt>
                <c:pt idx="295" formatCode="General">
                  <c:v>25151</c:v>
                </c:pt>
                <c:pt idx="296" formatCode="General">
                  <c:v>25093</c:v>
                </c:pt>
                <c:pt idx="297" formatCode="General">
                  <c:v>25068</c:v>
                </c:pt>
                <c:pt idx="298" formatCode="General">
                  <c:v>25068</c:v>
                </c:pt>
                <c:pt idx="299" formatCode="General">
                  <c:v>25208</c:v>
                </c:pt>
                <c:pt idx="300" formatCode="General">
                  <c:v>25300</c:v>
                </c:pt>
                <c:pt idx="301" formatCode="General">
                  <c:v>25306</c:v>
                </c:pt>
                <c:pt idx="302" formatCode="General">
                  <c:v>25376</c:v>
                </c:pt>
                <c:pt idx="303" formatCode="General">
                  <c:v>25430</c:v>
                </c:pt>
                <c:pt idx="304" formatCode="General">
                  <c:v>25397</c:v>
                </c:pt>
                <c:pt idx="305" formatCode="General">
                  <c:v>25402</c:v>
                </c:pt>
                <c:pt idx="306" formatCode="General">
                  <c:v>25626</c:v>
                </c:pt>
                <c:pt idx="307" formatCode="General">
                  <c:v>25670</c:v>
                </c:pt>
                <c:pt idx="308" formatCode="General">
                  <c:v>25572</c:v>
                </c:pt>
                <c:pt idx="309" formatCode="General">
                  <c:v>25364</c:v>
                </c:pt>
                <c:pt idx="310" formatCode="General">
                  <c:v>25387</c:v>
                </c:pt>
                <c:pt idx="311" formatCode="General">
                  <c:v>25673</c:v>
                </c:pt>
                <c:pt idx="312" formatCode="General">
                  <c:v>25673</c:v>
                </c:pt>
                <c:pt idx="313" formatCode="General">
                  <c:v>25461</c:v>
                </c:pt>
                <c:pt idx="314" formatCode="General">
                  <c:v>25429</c:v>
                </c:pt>
                <c:pt idx="315" formatCode="General">
                  <c:v>25538</c:v>
                </c:pt>
                <c:pt idx="316" formatCode="General">
                  <c:v>25539</c:v>
                </c:pt>
                <c:pt idx="317" formatCode="General">
                  <c:v>25553</c:v>
                </c:pt>
                <c:pt idx="318" formatCode="General">
                  <c:v>25615</c:v>
                </c:pt>
                <c:pt idx="319" formatCode="General">
                  <c:v>25582</c:v>
                </c:pt>
                <c:pt idx="320" formatCode="General">
                  <c:v>25618</c:v>
                </c:pt>
                <c:pt idx="321" formatCode="General">
                  <c:v>25572</c:v>
                </c:pt>
                <c:pt idx="322" formatCode="General">
                  <c:v>25589</c:v>
                </c:pt>
                <c:pt idx="323" formatCode="General">
                  <c:v>25531</c:v>
                </c:pt>
                <c:pt idx="324" formatCode="General">
                  <c:v>25496</c:v>
                </c:pt>
                <c:pt idx="325" formatCode="General">
                  <c:v>25449</c:v>
                </c:pt>
                <c:pt idx="326" formatCode="General">
                  <c:v>25474</c:v>
                </c:pt>
                <c:pt idx="327" formatCode="General">
                  <c:v>25499</c:v>
                </c:pt>
                <c:pt idx="328" formatCode="General">
                  <c:v>25550</c:v>
                </c:pt>
                <c:pt idx="329" formatCode="General">
                  <c:v>25500</c:v>
                </c:pt>
                <c:pt idx="330" formatCode="General">
                  <c:v>25517</c:v>
                </c:pt>
                <c:pt idx="331" formatCode="General">
                  <c:v>25517</c:v>
                </c:pt>
                <c:pt idx="332" formatCode="General">
                  <c:v>25485</c:v>
                </c:pt>
                <c:pt idx="333" formatCode="General">
                  <c:v>25463</c:v>
                </c:pt>
                <c:pt idx="334" formatCode="General">
                  <c:v>25471</c:v>
                </c:pt>
                <c:pt idx="335" formatCode="General">
                  <c:v>25569</c:v>
                </c:pt>
                <c:pt idx="336" formatCode="General">
                  <c:v>25513</c:v>
                </c:pt>
                <c:pt idx="337" formatCode="General">
                  <c:v>25558</c:v>
                </c:pt>
                <c:pt idx="338" formatCode="General">
                  <c:v>25576</c:v>
                </c:pt>
                <c:pt idx="339" formatCode="General">
                  <c:v>25681</c:v>
                </c:pt>
                <c:pt idx="340" formatCode="General">
                  <c:v>25681</c:v>
                </c:pt>
                <c:pt idx="341" formatCode="General">
                  <c:v>25777</c:v>
                </c:pt>
                <c:pt idx="342" formatCode="General">
                  <c:v>25883</c:v>
                </c:pt>
                <c:pt idx="343" formatCode="General">
                  <c:v>25864</c:v>
                </c:pt>
                <c:pt idx="344" formatCode="General">
                  <c:v>25657</c:v>
                </c:pt>
                <c:pt idx="345" formatCode="General">
                  <c:v>25700</c:v>
                </c:pt>
                <c:pt idx="346" formatCode="General">
                  <c:v>25793</c:v>
                </c:pt>
                <c:pt idx="347" formatCode="General">
                  <c:v>25793</c:v>
                </c:pt>
                <c:pt idx="348" formatCode="General">
                  <c:v>25793</c:v>
                </c:pt>
                <c:pt idx="349" formatCode="General">
                  <c:v>25793</c:v>
                </c:pt>
                <c:pt idx="350" formatCode="General">
                  <c:v>25793</c:v>
                </c:pt>
                <c:pt idx="351" formatCode="General">
                  <c:v>25753</c:v>
                </c:pt>
                <c:pt idx="352" formatCode="General">
                  <c:v>25780</c:v>
                </c:pt>
                <c:pt idx="353" formatCode="General">
                  <c:v>25780</c:v>
                </c:pt>
                <c:pt idx="354" formatCode="General">
                  <c:v>25749</c:v>
                </c:pt>
                <c:pt idx="355" formatCode="General">
                  <c:v>25701</c:v>
                </c:pt>
                <c:pt idx="356" formatCode="General">
                  <c:v>25725</c:v>
                </c:pt>
                <c:pt idx="357" formatCode="General">
                  <c:v>25748</c:v>
                </c:pt>
                <c:pt idx="358" formatCode="General">
                  <c:v>25761</c:v>
                </c:pt>
                <c:pt idx="359" formatCode="General">
                  <c:v>25761</c:v>
                </c:pt>
                <c:pt idx="360" formatCode="General">
                  <c:v>25822</c:v>
                </c:pt>
                <c:pt idx="361" formatCode="General">
                  <c:v>25835</c:v>
                </c:pt>
                <c:pt idx="362" formatCode="General">
                  <c:v>25852</c:v>
                </c:pt>
                <c:pt idx="363" formatCode="General">
                  <c:v>25768</c:v>
                </c:pt>
                <c:pt idx="364" formatCode="General">
                  <c:v>25759</c:v>
                </c:pt>
                <c:pt idx="365" formatCode="General">
                  <c:v>25678</c:v>
                </c:pt>
                <c:pt idx="366" formatCode="General">
                  <c:v>25726</c:v>
                </c:pt>
                <c:pt idx="367" formatCode="General">
                  <c:v>25709</c:v>
                </c:pt>
                <c:pt idx="368" formatCode="General">
                  <c:v>25759</c:v>
                </c:pt>
                <c:pt idx="369" formatCode="General">
                  <c:v>25759</c:v>
                </c:pt>
                <c:pt idx="370" formatCode="General">
                  <c:v>25855</c:v>
                </c:pt>
                <c:pt idx="371" formatCode="General">
                  <c:v>25867</c:v>
                </c:pt>
                <c:pt idx="372" formatCode="General">
                  <c:v>25840</c:v>
                </c:pt>
                <c:pt idx="373" formatCode="General">
                  <c:v>25799</c:v>
                </c:pt>
                <c:pt idx="374" formatCode="General">
                  <c:v>25855</c:v>
                </c:pt>
                <c:pt idx="375" formatCode="General">
                  <c:v>25803</c:v>
                </c:pt>
                <c:pt idx="376" formatCode="General">
                  <c:v>25708</c:v>
                </c:pt>
                <c:pt idx="377" formatCode="General">
                  <c:v>25682</c:v>
                </c:pt>
                <c:pt idx="378" formatCode="General">
                  <c:v>25663</c:v>
                </c:pt>
                <c:pt idx="379" formatCode="General">
                  <c:v>25662</c:v>
                </c:pt>
                <c:pt idx="380" formatCode="General">
                  <c:v>25750</c:v>
                </c:pt>
                <c:pt idx="381" formatCode="General">
                  <c:v>25766</c:v>
                </c:pt>
                <c:pt idx="382" formatCode="General">
                  <c:v>25773</c:v>
                </c:pt>
                <c:pt idx="383" formatCode="General">
                  <c:v>25788</c:v>
                </c:pt>
                <c:pt idx="384" formatCode="General">
                  <c:v>25818</c:v>
                </c:pt>
                <c:pt idx="385" formatCode="General">
                  <c:v>25831</c:v>
                </c:pt>
                <c:pt idx="386" formatCode="General">
                  <c:v>25820</c:v>
                </c:pt>
                <c:pt idx="387" formatCode="General">
                  <c:v>25826</c:v>
                </c:pt>
                <c:pt idx="388" formatCode="General">
                  <c:v>25861</c:v>
                </c:pt>
                <c:pt idx="389" formatCode="General">
                  <c:v>25846</c:v>
                </c:pt>
                <c:pt idx="390" formatCode="General">
                  <c:v>25921</c:v>
                </c:pt>
                <c:pt idx="391" formatCode="General">
                  <c:v>25939</c:v>
                </c:pt>
                <c:pt idx="392" formatCode="General">
                  <c:v>25969</c:v>
                </c:pt>
                <c:pt idx="393" formatCode="General">
                  <c:v>26021</c:v>
                </c:pt>
                <c:pt idx="394" formatCode="General">
                  <c:v>25015</c:v>
                </c:pt>
                <c:pt idx="395" formatCode="General">
                  <c:v>25961</c:v>
                </c:pt>
                <c:pt idx="396" formatCode="General">
                  <c:v>25956</c:v>
                </c:pt>
                <c:pt idx="397" formatCode="General">
                  <c:v>25890</c:v>
                </c:pt>
                <c:pt idx="398" formatCode="General">
                  <c:v>25800</c:v>
                </c:pt>
                <c:pt idx="399" formatCode="General">
                  <c:v>25813</c:v>
                </c:pt>
                <c:pt idx="400" formatCode="General">
                  <c:v>25886</c:v>
                </c:pt>
                <c:pt idx="401" formatCode="General">
                  <c:v>25877</c:v>
                </c:pt>
                <c:pt idx="402" formatCode="General">
                  <c:v>25799</c:v>
                </c:pt>
                <c:pt idx="403" formatCode="General">
                  <c:v>25771</c:v>
                </c:pt>
                <c:pt idx="404" formatCode="General">
                  <c:v>25735</c:v>
                </c:pt>
                <c:pt idx="405" formatCode="General">
                  <c:v>25769</c:v>
                </c:pt>
                <c:pt idx="406" formatCode="General">
                  <c:v>25652</c:v>
                </c:pt>
              </c:numCache>
            </c:numRef>
          </c:val>
          <c:smooth val="0"/>
          <c:extLst>
            <c:ext xmlns:c16="http://schemas.microsoft.com/office/drawing/2014/chart" uri="{C3380CC4-5D6E-409C-BE32-E72D297353CC}">
              <c16:uniqueId val="{00000001-D28D-450C-BA93-B176F2D9F234}"/>
            </c:ext>
          </c:extLst>
        </c:ser>
        <c:ser>
          <c:idx val="2"/>
          <c:order val="2"/>
          <c:tx>
            <c:strRef>
              <c:f>'Graphs final'!$PR$24</c:f>
              <c:strCache>
                <c:ptCount val="1"/>
                <c:pt idx="0">
                  <c:v>Tỉ giá bán VCB</c:v>
                </c:pt>
              </c:strCache>
            </c:strRef>
          </c:tx>
          <c:spPr>
            <a:ln w="28575" cap="rnd">
              <a:solidFill>
                <a:srgbClr val="FFC000"/>
              </a:solidFill>
              <a:round/>
            </a:ln>
            <a:effectLst/>
          </c:spPr>
          <c:marker>
            <c:symbol val="none"/>
          </c:marker>
          <c:cat>
            <c:numRef>
              <c:f>'Graphs final'!$PO$25:$PO$1465</c:f>
              <c:numCache>
                <c:formatCode>d\-mmm\-yy</c:formatCode>
                <c:ptCount val="407"/>
                <c:pt idx="0">
                  <c:v>44928</c:v>
                </c:pt>
                <c:pt idx="1">
                  <c:v>44929</c:v>
                </c:pt>
                <c:pt idx="2">
                  <c:v>44930</c:v>
                </c:pt>
                <c:pt idx="3">
                  <c:v>44931</c:v>
                </c:pt>
                <c:pt idx="4">
                  <c:v>44932</c:v>
                </c:pt>
                <c:pt idx="5">
                  <c:v>44935</c:v>
                </c:pt>
                <c:pt idx="6">
                  <c:v>44936</c:v>
                </c:pt>
                <c:pt idx="7">
                  <c:v>44937</c:v>
                </c:pt>
                <c:pt idx="8">
                  <c:v>44938</c:v>
                </c:pt>
                <c:pt idx="9">
                  <c:v>44939</c:v>
                </c:pt>
                <c:pt idx="10">
                  <c:v>44942</c:v>
                </c:pt>
                <c:pt idx="11">
                  <c:v>44943</c:v>
                </c:pt>
                <c:pt idx="12">
                  <c:v>44944</c:v>
                </c:pt>
                <c:pt idx="13">
                  <c:v>44945</c:v>
                </c:pt>
                <c:pt idx="14">
                  <c:v>44946</c:v>
                </c:pt>
                <c:pt idx="15">
                  <c:v>44953</c:v>
                </c:pt>
                <c:pt idx="16">
                  <c:v>44956</c:v>
                </c:pt>
                <c:pt idx="17">
                  <c:v>44957</c:v>
                </c:pt>
                <c:pt idx="18">
                  <c:v>44958</c:v>
                </c:pt>
                <c:pt idx="19">
                  <c:v>44959</c:v>
                </c:pt>
                <c:pt idx="20">
                  <c:v>44960</c:v>
                </c:pt>
                <c:pt idx="21">
                  <c:v>44963</c:v>
                </c:pt>
                <c:pt idx="22">
                  <c:v>44964</c:v>
                </c:pt>
                <c:pt idx="23">
                  <c:v>44965</c:v>
                </c:pt>
                <c:pt idx="24">
                  <c:v>44966</c:v>
                </c:pt>
                <c:pt idx="25">
                  <c:v>44967</c:v>
                </c:pt>
                <c:pt idx="26">
                  <c:v>44970</c:v>
                </c:pt>
                <c:pt idx="27">
                  <c:v>44971</c:v>
                </c:pt>
                <c:pt idx="28">
                  <c:v>44972</c:v>
                </c:pt>
                <c:pt idx="29">
                  <c:v>44973</c:v>
                </c:pt>
                <c:pt idx="30">
                  <c:v>44974</c:v>
                </c:pt>
                <c:pt idx="31">
                  <c:v>44977</c:v>
                </c:pt>
                <c:pt idx="32">
                  <c:v>44978</c:v>
                </c:pt>
                <c:pt idx="33">
                  <c:v>44979</c:v>
                </c:pt>
                <c:pt idx="34">
                  <c:v>44980</c:v>
                </c:pt>
                <c:pt idx="35">
                  <c:v>44981</c:v>
                </c:pt>
                <c:pt idx="36">
                  <c:v>44984</c:v>
                </c:pt>
                <c:pt idx="37">
                  <c:v>44985</c:v>
                </c:pt>
                <c:pt idx="38">
                  <c:v>44986</c:v>
                </c:pt>
                <c:pt idx="39">
                  <c:v>44987</c:v>
                </c:pt>
                <c:pt idx="40">
                  <c:v>44988</c:v>
                </c:pt>
                <c:pt idx="41">
                  <c:v>44991</c:v>
                </c:pt>
                <c:pt idx="42">
                  <c:v>44992</c:v>
                </c:pt>
                <c:pt idx="43">
                  <c:v>44993</c:v>
                </c:pt>
                <c:pt idx="44">
                  <c:v>44994</c:v>
                </c:pt>
                <c:pt idx="45">
                  <c:v>44995</c:v>
                </c:pt>
                <c:pt idx="46">
                  <c:v>44998</c:v>
                </c:pt>
                <c:pt idx="47">
                  <c:v>44999</c:v>
                </c:pt>
                <c:pt idx="48">
                  <c:v>45000</c:v>
                </c:pt>
                <c:pt idx="49">
                  <c:v>45001</c:v>
                </c:pt>
                <c:pt idx="50">
                  <c:v>45002</c:v>
                </c:pt>
                <c:pt idx="51">
                  <c:v>45005</c:v>
                </c:pt>
                <c:pt idx="52">
                  <c:v>45006</c:v>
                </c:pt>
                <c:pt idx="53">
                  <c:v>45007</c:v>
                </c:pt>
                <c:pt idx="54">
                  <c:v>45008</c:v>
                </c:pt>
                <c:pt idx="55">
                  <c:v>45009</c:v>
                </c:pt>
                <c:pt idx="56">
                  <c:v>45012</c:v>
                </c:pt>
                <c:pt idx="57">
                  <c:v>45013</c:v>
                </c:pt>
                <c:pt idx="58">
                  <c:v>45014</c:v>
                </c:pt>
                <c:pt idx="59">
                  <c:v>45015</c:v>
                </c:pt>
                <c:pt idx="60">
                  <c:v>45016</c:v>
                </c:pt>
                <c:pt idx="61">
                  <c:v>45019</c:v>
                </c:pt>
                <c:pt idx="62">
                  <c:v>45020</c:v>
                </c:pt>
                <c:pt idx="63">
                  <c:v>45021</c:v>
                </c:pt>
                <c:pt idx="64">
                  <c:v>45022</c:v>
                </c:pt>
                <c:pt idx="65">
                  <c:v>45023</c:v>
                </c:pt>
                <c:pt idx="66">
                  <c:v>45026</c:v>
                </c:pt>
                <c:pt idx="67">
                  <c:v>45027</c:v>
                </c:pt>
                <c:pt idx="68">
                  <c:v>45028</c:v>
                </c:pt>
                <c:pt idx="69">
                  <c:v>45029</c:v>
                </c:pt>
                <c:pt idx="70">
                  <c:v>45030</c:v>
                </c:pt>
                <c:pt idx="71">
                  <c:v>45033</c:v>
                </c:pt>
                <c:pt idx="72">
                  <c:v>45034</c:v>
                </c:pt>
                <c:pt idx="73">
                  <c:v>45035</c:v>
                </c:pt>
                <c:pt idx="74">
                  <c:v>45036</c:v>
                </c:pt>
                <c:pt idx="75">
                  <c:v>45037</c:v>
                </c:pt>
                <c:pt idx="76">
                  <c:v>45040</c:v>
                </c:pt>
                <c:pt idx="77">
                  <c:v>45041</c:v>
                </c:pt>
                <c:pt idx="78">
                  <c:v>45042</c:v>
                </c:pt>
                <c:pt idx="79">
                  <c:v>45043</c:v>
                </c:pt>
                <c:pt idx="80">
                  <c:v>45044</c:v>
                </c:pt>
                <c:pt idx="81">
                  <c:v>45047</c:v>
                </c:pt>
                <c:pt idx="82">
                  <c:v>45048</c:v>
                </c:pt>
                <c:pt idx="83">
                  <c:v>45049</c:v>
                </c:pt>
                <c:pt idx="84">
                  <c:v>45050</c:v>
                </c:pt>
                <c:pt idx="85">
                  <c:v>45051</c:v>
                </c:pt>
                <c:pt idx="86">
                  <c:v>45054</c:v>
                </c:pt>
                <c:pt idx="87">
                  <c:v>45055</c:v>
                </c:pt>
                <c:pt idx="88">
                  <c:v>45056</c:v>
                </c:pt>
                <c:pt idx="89">
                  <c:v>45057</c:v>
                </c:pt>
                <c:pt idx="90">
                  <c:v>45058</c:v>
                </c:pt>
                <c:pt idx="91">
                  <c:v>45061</c:v>
                </c:pt>
                <c:pt idx="92">
                  <c:v>45062</c:v>
                </c:pt>
                <c:pt idx="93">
                  <c:v>45063</c:v>
                </c:pt>
                <c:pt idx="94">
                  <c:v>45064</c:v>
                </c:pt>
                <c:pt idx="95">
                  <c:v>45065</c:v>
                </c:pt>
                <c:pt idx="96">
                  <c:v>45068</c:v>
                </c:pt>
                <c:pt idx="97">
                  <c:v>45069</c:v>
                </c:pt>
                <c:pt idx="98">
                  <c:v>45070</c:v>
                </c:pt>
                <c:pt idx="99">
                  <c:v>45071</c:v>
                </c:pt>
                <c:pt idx="100">
                  <c:v>45072</c:v>
                </c:pt>
                <c:pt idx="101">
                  <c:v>45075</c:v>
                </c:pt>
                <c:pt idx="102">
                  <c:v>45076</c:v>
                </c:pt>
                <c:pt idx="103">
                  <c:v>45077</c:v>
                </c:pt>
                <c:pt idx="104">
                  <c:v>45078</c:v>
                </c:pt>
                <c:pt idx="105">
                  <c:v>45079</c:v>
                </c:pt>
                <c:pt idx="106">
                  <c:v>45082</c:v>
                </c:pt>
                <c:pt idx="107">
                  <c:v>45083</c:v>
                </c:pt>
                <c:pt idx="108">
                  <c:v>45084</c:v>
                </c:pt>
                <c:pt idx="109">
                  <c:v>45085</c:v>
                </c:pt>
                <c:pt idx="110">
                  <c:v>45086</c:v>
                </c:pt>
                <c:pt idx="111">
                  <c:v>45089</c:v>
                </c:pt>
                <c:pt idx="112">
                  <c:v>45090</c:v>
                </c:pt>
                <c:pt idx="113">
                  <c:v>45091</c:v>
                </c:pt>
                <c:pt idx="114">
                  <c:v>45092</c:v>
                </c:pt>
                <c:pt idx="115">
                  <c:v>45093</c:v>
                </c:pt>
                <c:pt idx="116">
                  <c:v>45096</c:v>
                </c:pt>
                <c:pt idx="117">
                  <c:v>45097</c:v>
                </c:pt>
                <c:pt idx="118">
                  <c:v>45098</c:v>
                </c:pt>
                <c:pt idx="119">
                  <c:v>45099</c:v>
                </c:pt>
                <c:pt idx="120">
                  <c:v>45100</c:v>
                </c:pt>
                <c:pt idx="121">
                  <c:v>45103</c:v>
                </c:pt>
                <c:pt idx="122">
                  <c:v>45104</c:v>
                </c:pt>
                <c:pt idx="123">
                  <c:v>45105</c:v>
                </c:pt>
                <c:pt idx="124">
                  <c:v>45106</c:v>
                </c:pt>
                <c:pt idx="125">
                  <c:v>45107</c:v>
                </c:pt>
                <c:pt idx="126">
                  <c:v>45110</c:v>
                </c:pt>
                <c:pt idx="127">
                  <c:v>45111</c:v>
                </c:pt>
                <c:pt idx="128">
                  <c:v>45112</c:v>
                </c:pt>
                <c:pt idx="129">
                  <c:v>45113</c:v>
                </c:pt>
                <c:pt idx="130">
                  <c:v>45114</c:v>
                </c:pt>
                <c:pt idx="131">
                  <c:v>45117</c:v>
                </c:pt>
                <c:pt idx="132">
                  <c:v>45118</c:v>
                </c:pt>
                <c:pt idx="133">
                  <c:v>45119</c:v>
                </c:pt>
                <c:pt idx="134">
                  <c:v>45120</c:v>
                </c:pt>
                <c:pt idx="135">
                  <c:v>45121</c:v>
                </c:pt>
                <c:pt idx="136">
                  <c:v>45124</c:v>
                </c:pt>
                <c:pt idx="137">
                  <c:v>45125</c:v>
                </c:pt>
                <c:pt idx="138">
                  <c:v>45126</c:v>
                </c:pt>
                <c:pt idx="139">
                  <c:v>45127</c:v>
                </c:pt>
                <c:pt idx="140">
                  <c:v>45128</c:v>
                </c:pt>
                <c:pt idx="141">
                  <c:v>45131</c:v>
                </c:pt>
                <c:pt idx="142">
                  <c:v>45132</c:v>
                </c:pt>
                <c:pt idx="143">
                  <c:v>45133</c:v>
                </c:pt>
                <c:pt idx="144">
                  <c:v>45134</c:v>
                </c:pt>
                <c:pt idx="145">
                  <c:v>45135</c:v>
                </c:pt>
                <c:pt idx="146">
                  <c:v>45138</c:v>
                </c:pt>
                <c:pt idx="147">
                  <c:v>45139</c:v>
                </c:pt>
                <c:pt idx="148">
                  <c:v>45140</c:v>
                </c:pt>
                <c:pt idx="149">
                  <c:v>45141</c:v>
                </c:pt>
                <c:pt idx="150">
                  <c:v>45142</c:v>
                </c:pt>
                <c:pt idx="151">
                  <c:v>45145</c:v>
                </c:pt>
                <c:pt idx="152">
                  <c:v>45146</c:v>
                </c:pt>
                <c:pt idx="153">
                  <c:v>45147</c:v>
                </c:pt>
                <c:pt idx="154">
                  <c:v>45148</c:v>
                </c:pt>
                <c:pt idx="155">
                  <c:v>45149</c:v>
                </c:pt>
                <c:pt idx="156">
                  <c:v>45152</c:v>
                </c:pt>
                <c:pt idx="157">
                  <c:v>45153</c:v>
                </c:pt>
                <c:pt idx="158">
                  <c:v>45154</c:v>
                </c:pt>
                <c:pt idx="159">
                  <c:v>45155</c:v>
                </c:pt>
                <c:pt idx="160">
                  <c:v>45156</c:v>
                </c:pt>
                <c:pt idx="161">
                  <c:v>45159</c:v>
                </c:pt>
                <c:pt idx="162">
                  <c:v>45160</c:v>
                </c:pt>
                <c:pt idx="163">
                  <c:v>45161</c:v>
                </c:pt>
                <c:pt idx="164">
                  <c:v>45162</c:v>
                </c:pt>
                <c:pt idx="165">
                  <c:v>45163</c:v>
                </c:pt>
                <c:pt idx="166">
                  <c:v>45166</c:v>
                </c:pt>
                <c:pt idx="167">
                  <c:v>45167</c:v>
                </c:pt>
                <c:pt idx="168">
                  <c:v>45168</c:v>
                </c:pt>
                <c:pt idx="169">
                  <c:v>45169</c:v>
                </c:pt>
                <c:pt idx="170">
                  <c:v>45170</c:v>
                </c:pt>
                <c:pt idx="171">
                  <c:v>45173</c:v>
                </c:pt>
                <c:pt idx="172">
                  <c:v>45174</c:v>
                </c:pt>
                <c:pt idx="173">
                  <c:v>45175</c:v>
                </c:pt>
                <c:pt idx="174">
                  <c:v>45176</c:v>
                </c:pt>
                <c:pt idx="175">
                  <c:v>45177</c:v>
                </c:pt>
                <c:pt idx="176">
                  <c:v>45180</c:v>
                </c:pt>
                <c:pt idx="177">
                  <c:v>45181</c:v>
                </c:pt>
                <c:pt idx="178">
                  <c:v>45182</c:v>
                </c:pt>
                <c:pt idx="179">
                  <c:v>45183</c:v>
                </c:pt>
                <c:pt idx="180">
                  <c:v>45184</c:v>
                </c:pt>
                <c:pt idx="181">
                  <c:v>45187</c:v>
                </c:pt>
                <c:pt idx="182">
                  <c:v>45188</c:v>
                </c:pt>
                <c:pt idx="183">
                  <c:v>45189</c:v>
                </c:pt>
                <c:pt idx="184">
                  <c:v>45190</c:v>
                </c:pt>
                <c:pt idx="185">
                  <c:v>45191</c:v>
                </c:pt>
                <c:pt idx="186">
                  <c:v>45194</c:v>
                </c:pt>
                <c:pt idx="187">
                  <c:v>45195</c:v>
                </c:pt>
                <c:pt idx="188">
                  <c:v>45196</c:v>
                </c:pt>
                <c:pt idx="189">
                  <c:v>45197</c:v>
                </c:pt>
                <c:pt idx="190">
                  <c:v>45198</c:v>
                </c:pt>
                <c:pt idx="191">
                  <c:v>45201</c:v>
                </c:pt>
                <c:pt idx="192">
                  <c:v>45202</c:v>
                </c:pt>
                <c:pt idx="193">
                  <c:v>45203</c:v>
                </c:pt>
                <c:pt idx="194">
                  <c:v>45204</c:v>
                </c:pt>
                <c:pt idx="195">
                  <c:v>45205</c:v>
                </c:pt>
                <c:pt idx="196">
                  <c:v>45208</c:v>
                </c:pt>
                <c:pt idx="197">
                  <c:v>45209</c:v>
                </c:pt>
                <c:pt idx="198">
                  <c:v>45210</c:v>
                </c:pt>
                <c:pt idx="199">
                  <c:v>45211</c:v>
                </c:pt>
                <c:pt idx="200">
                  <c:v>45212</c:v>
                </c:pt>
                <c:pt idx="201">
                  <c:v>45215</c:v>
                </c:pt>
                <c:pt idx="202">
                  <c:v>45216</c:v>
                </c:pt>
                <c:pt idx="203">
                  <c:v>45217</c:v>
                </c:pt>
                <c:pt idx="204">
                  <c:v>45218</c:v>
                </c:pt>
                <c:pt idx="205">
                  <c:v>45219</c:v>
                </c:pt>
                <c:pt idx="206">
                  <c:v>45222</c:v>
                </c:pt>
                <c:pt idx="207">
                  <c:v>45223</c:v>
                </c:pt>
                <c:pt idx="208">
                  <c:v>45224</c:v>
                </c:pt>
                <c:pt idx="209">
                  <c:v>45225</c:v>
                </c:pt>
                <c:pt idx="210">
                  <c:v>45226</c:v>
                </c:pt>
                <c:pt idx="211">
                  <c:v>45229</c:v>
                </c:pt>
                <c:pt idx="212">
                  <c:v>45230</c:v>
                </c:pt>
                <c:pt idx="213">
                  <c:v>45231</c:v>
                </c:pt>
                <c:pt idx="214">
                  <c:v>45232</c:v>
                </c:pt>
                <c:pt idx="215">
                  <c:v>45233</c:v>
                </c:pt>
                <c:pt idx="216">
                  <c:v>45236</c:v>
                </c:pt>
                <c:pt idx="217">
                  <c:v>45237</c:v>
                </c:pt>
                <c:pt idx="218">
                  <c:v>45238</c:v>
                </c:pt>
                <c:pt idx="219">
                  <c:v>45239</c:v>
                </c:pt>
                <c:pt idx="220">
                  <c:v>45240</c:v>
                </c:pt>
                <c:pt idx="221">
                  <c:v>45243</c:v>
                </c:pt>
                <c:pt idx="222">
                  <c:v>45244</c:v>
                </c:pt>
                <c:pt idx="223">
                  <c:v>45245</c:v>
                </c:pt>
                <c:pt idx="224">
                  <c:v>45246</c:v>
                </c:pt>
                <c:pt idx="225">
                  <c:v>45247</c:v>
                </c:pt>
                <c:pt idx="226">
                  <c:v>45250</c:v>
                </c:pt>
                <c:pt idx="227">
                  <c:v>45251</c:v>
                </c:pt>
                <c:pt idx="228">
                  <c:v>45252</c:v>
                </c:pt>
                <c:pt idx="229">
                  <c:v>45253</c:v>
                </c:pt>
                <c:pt idx="230">
                  <c:v>45254</c:v>
                </c:pt>
                <c:pt idx="231">
                  <c:v>45257</c:v>
                </c:pt>
                <c:pt idx="232">
                  <c:v>45258</c:v>
                </c:pt>
                <c:pt idx="233">
                  <c:v>45259</c:v>
                </c:pt>
                <c:pt idx="234">
                  <c:v>45260</c:v>
                </c:pt>
                <c:pt idx="235">
                  <c:v>45261</c:v>
                </c:pt>
                <c:pt idx="236">
                  <c:v>45264</c:v>
                </c:pt>
                <c:pt idx="237">
                  <c:v>45265</c:v>
                </c:pt>
                <c:pt idx="238">
                  <c:v>45266</c:v>
                </c:pt>
                <c:pt idx="239">
                  <c:v>45267</c:v>
                </c:pt>
                <c:pt idx="240">
                  <c:v>45268</c:v>
                </c:pt>
                <c:pt idx="241">
                  <c:v>45271</c:v>
                </c:pt>
                <c:pt idx="242">
                  <c:v>45272</c:v>
                </c:pt>
                <c:pt idx="243">
                  <c:v>45273</c:v>
                </c:pt>
                <c:pt idx="244">
                  <c:v>45274</c:v>
                </c:pt>
                <c:pt idx="245">
                  <c:v>45275</c:v>
                </c:pt>
                <c:pt idx="246">
                  <c:v>45278</c:v>
                </c:pt>
                <c:pt idx="247">
                  <c:v>45279</c:v>
                </c:pt>
                <c:pt idx="248">
                  <c:v>45280</c:v>
                </c:pt>
                <c:pt idx="249">
                  <c:v>45281</c:v>
                </c:pt>
                <c:pt idx="250">
                  <c:v>45282</c:v>
                </c:pt>
                <c:pt idx="251">
                  <c:v>45285</c:v>
                </c:pt>
                <c:pt idx="252">
                  <c:v>45286</c:v>
                </c:pt>
                <c:pt idx="253">
                  <c:v>45287</c:v>
                </c:pt>
                <c:pt idx="254">
                  <c:v>45288</c:v>
                </c:pt>
                <c:pt idx="255">
                  <c:v>45289</c:v>
                </c:pt>
                <c:pt idx="256">
                  <c:v>45292</c:v>
                </c:pt>
                <c:pt idx="257">
                  <c:v>45293</c:v>
                </c:pt>
                <c:pt idx="258">
                  <c:v>45294</c:v>
                </c:pt>
                <c:pt idx="259">
                  <c:v>45295</c:v>
                </c:pt>
                <c:pt idx="260">
                  <c:v>45296</c:v>
                </c:pt>
                <c:pt idx="261">
                  <c:v>45299</c:v>
                </c:pt>
                <c:pt idx="262">
                  <c:v>45300</c:v>
                </c:pt>
                <c:pt idx="263">
                  <c:v>45301</c:v>
                </c:pt>
                <c:pt idx="264">
                  <c:v>45302</c:v>
                </c:pt>
                <c:pt idx="265">
                  <c:v>45303</c:v>
                </c:pt>
                <c:pt idx="266">
                  <c:v>45306</c:v>
                </c:pt>
                <c:pt idx="267">
                  <c:v>45307</c:v>
                </c:pt>
                <c:pt idx="268">
                  <c:v>45308</c:v>
                </c:pt>
                <c:pt idx="269">
                  <c:v>45309</c:v>
                </c:pt>
                <c:pt idx="270">
                  <c:v>45310</c:v>
                </c:pt>
                <c:pt idx="271">
                  <c:v>45313</c:v>
                </c:pt>
                <c:pt idx="272">
                  <c:v>45314</c:v>
                </c:pt>
                <c:pt idx="273">
                  <c:v>45315</c:v>
                </c:pt>
                <c:pt idx="274">
                  <c:v>45316</c:v>
                </c:pt>
                <c:pt idx="275">
                  <c:v>45317</c:v>
                </c:pt>
                <c:pt idx="276">
                  <c:v>45320</c:v>
                </c:pt>
                <c:pt idx="277">
                  <c:v>45321</c:v>
                </c:pt>
                <c:pt idx="278">
                  <c:v>45322</c:v>
                </c:pt>
                <c:pt idx="279">
                  <c:v>45323</c:v>
                </c:pt>
                <c:pt idx="280">
                  <c:v>45324</c:v>
                </c:pt>
                <c:pt idx="281">
                  <c:v>45327</c:v>
                </c:pt>
                <c:pt idx="282">
                  <c:v>45328</c:v>
                </c:pt>
                <c:pt idx="283">
                  <c:v>45329</c:v>
                </c:pt>
                <c:pt idx="284">
                  <c:v>45330</c:v>
                </c:pt>
                <c:pt idx="285">
                  <c:v>45331</c:v>
                </c:pt>
                <c:pt idx="286">
                  <c:v>45334</c:v>
                </c:pt>
                <c:pt idx="287">
                  <c:v>45335</c:v>
                </c:pt>
                <c:pt idx="288">
                  <c:v>45336</c:v>
                </c:pt>
                <c:pt idx="289">
                  <c:v>45337</c:v>
                </c:pt>
                <c:pt idx="290">
                  <c:v>45338</c:v>
                </c:pt>
                <c:pt idx="291">
                  <c:v>45341</c:v>
                </c:pt>
                <c:pt idx="292">
                  <c:v>45342</c:v>
                </c:pt>
                <c:pt idx="293">
                  <c:v>45343</c:v>
                </c:pt>
                <c:pt idx="294">
                  <c:v>45344</c:v>
                </c:pt>
                <c:pt idx="295">
                  <c:v>45345</c:v>
                </c:pt>
                <c:pt idx="296">
                  <c:v>45348</c:v>
                </c:pt>
                <c:pt idx="297">
                  <c:v>45349</c:v>
                </c:pt>
                <c:pt idx="298">
                  <c:v>45350</c:v>
                </c:pt>
                <c:pt idx="299">
                  <c:v>45351</c:v>
                </c:pt>
                <c:pt idx="300">
                  <c:v>45352</c:v>
                </c:pt>
                <c:pt idx="301">
                  <c:v>45355</c:v>
                </c:pt>
                <c:pt idx="302">
                  <c:v>45356</c:v>
                </c:pt>
                <c:pt idx="303">
                  <c:v>45357</c:v>
                </c:pt>
                <c:pt idx="304">
                  <c:v>45358</c:v>
                </c:pt>
                <c:pt idx="305">
                  <c:v>45359</c:v>
                </c:pt>
                <c:pt idx="306">
                  <c:v>45362</c:v>
                </c:pt>
                <c:pt idx="307">
                  <c:v>45363</c:v>
                </c:pt>
                <c:pt idx="308">
                  <c:v>45364</c:v>
                </c:pt>
                <c:pt idx="309">
                  <c:v>45365</c:v>
                </c:pt>
                <c:pt idx="310">
                  <c:v>45366</c:v>
                </c:pt>
                <c:pt idx="311">
                  <c:v>45369</c:v>
                </c:pt>
                <c:pt idx="312">
                  <c:v>45370</c:v>
                </c:pt>
                <c:pt idx="313">
                  <c:v>45371</c:v>
                </c:pt>
                <c:pt idx="314">
                  <c:v>45372</c:v>
                </c:pt>
                <c:pt idx="315">
                  <c:v>45373</c:v>
                </c:pt>
                <c:pt idx="316">
                  <c:v>45376</c:v>
                </c:pt>
                <c:pt idx="317">
                  <c:v>45377</c:v>
                </c:pt>
                <c:pt idx="318">
                  <c:v>45378</c:v>
                </c:pt>
                <c:pt idx="319">
                  <c:v>45379</c:v>
                </c:pt>
                <c:pt idx="320">
                  <c:v>45380</c:v>
                </c:pt>
                <c:pt idx="321">
                  <c:v>45383</c:v>
                </c:pt>
                <c:pt idx="322">
                  <c:v>45384</c:v>
                </c:pt>
                <c:pt idx="323">
                  <c:v>45385</c:v>
                </c:pt>
                <c:pt idx="324">
                  <c:v>45386</c:v>
                </c:pt>
                <c:pt idx="325">
                  <c:v>45387</c:v>
                </c:pt>
                <c:pt idx="326">
                  <c:v>45390</c:v>
                </c:pt>
                <c:pt idx="327">
                  <c:v>45391</c:v>
                </c:pt>
                <c:pt idx="328">
                  <c:v>45392</c:v>
                </c:pt>
                <c:pt idx="329">
                  <c:v>45393</c:v>
                </c:pt>
                <c:pt idx="330">
                  <c:v>45394</c:v>
                </c:pt>
                <c:pt idx="331">
                  <c:v>45397</c:v>
                </c:pt>
                <c:pt idx="332">
                  <c:v>45398</c:v>
                </c:pt>
                <c:pt idx="333">
                  <c:v>45399</c:v>
                </c:pt>
                <c:pt idx="334">
                  <c:v>45400</c:v>
                </c:pt>
                <c:pt idx="335">
                  <c:v>45401</c:v>
                </c:pt>
                <c:pt idx="336">
                  <c:v>45404</c:v>
                </c:pt>
                <c:pt idx="337">
                  <c:v>45405</c:v>
                </c:pt>
                <c:pt idx="338">
                  <c:v>45406</c:v>
                </c:pt>
                <c:pt idx="339">
                  <c:v>45407</c:v>
                </c:pt>
                <c:pt idx="340">
                  <c:v>45408</c:v>
                </c:pt>
                <c:pt idx="341">
                  <c:v>45411</c:v>
                </c:pt>
                <c:pt idx="342">
                  <c:v>45412</c:v>
                </c:pt>
                <c:pt idx="343">
                  <c:v>45413</c:v>
                </c:pt>
                <c:pt idx="344">
                  <c:v>45414</c:v>
                </c:pt>
                <c:pt idx="345">
                  <c:v>45415</c:v>
                </c:pt>
                <c:pt idx="346">
                  <c:v>45418</c:v>
                </c:pt>
                <c:pt idx="347">
                  <c:v>45419</c:v>
                </c:pt>
                <c:pt idx="348">
                  <c:v>45420</c:v>
                </c:pt>
                <c:pt idx="349">
                  <c:v>45421</c:v>
                </c:pt>
                <c:pt idx="350">
                  <c:v>45422</c:v>
                </c:pt>
                <c:pt idx="351">
                  <c:v>45425</c:v>
                </c:pt>
                <c:pt idx="352">
                  <c:v>45426</c:v>
                </c:pt>
                <c:pt idx="353">
                  <c:v>45427</c:v>
                </c:pt>
                <c:pt idx="354">
                  <c:v>45428</c:v>
                </c:pt>
                <c:pt idx="355">
                  <c:v>45429</c:v>
                </c:pt>
                <c:pt idx="356">
                  <c:v>45432</c:v>
                </c:pt>
                <c:pt idx="357">
                  <c:v>45433</c:v>
                </c:pt>
                <c:pt idx="358">
                  <c:v>45434</c:v>
                </c:pt>
                <c:pt idx="359">
                  <c:v>45435</c:v>
                </c:pt>
                <c:pt idx="360">
                  <c:v>45436</c:v>
                </c:pt>
                <c:pt idx="361">
                  <c:v>45439</c:v>
                </c:pt>
                <c:pt idx="362">
                  <c:v>45440</c:v>
                </c:pt>
                <c:pt idx="363">
                  <c:v>45441</c:v>
                </c:pt>
                <c:pt idx="364">
                  <c:v>45442</c:v>
                </c:pt>
                <c:pt idx="365">
                  <c:v>45443</c:v>
                </c:pt>
                <c:pt idx="366">
                  <c:v>45446</c:v>
                </c:pt>
                <c:pt idx="367">
                  <c:v>45447</c:v>
                </c:pt>
                <c:pt idx="368">
                  <c:v>45448</c:v>
                </c:pt>
                <c:pt idx="369">
                  <c:v>45449</c:v>
                </c:pt>
                <c:pt idx="370">
                  <c:v>45450</c:v>
                </c:pt>
                <c:pt idx="371">
                  <c:v>45453</c:v>
                </c:pt>
                <c:pt idx="372">
                  <c:v>45454</c:v>
                </c:pt>
                <c:pt idx="373">
                  <c:v>45455</c:v>
                </c:pt>
                <c:pt idx="374">
                  <c:v>45456</c:v>
                </c:pt>
                <c:pt idx="375">
                  <c:v>45457</c:v>
                </c:pt>
                <c:pt idx="376">
                  <c:v>45460</c:v>
                </c:pt>
                <c:pt idx="377">
                  <c:v>45461</c:v>
                </c:pt>
                <c:pt idx="378">
                  <c:v>45462</c:v>
                </c:pt>
                <c:pt idx="379">
                  <c:v>45463</c:v>
                </c:pt>
                <c:pt idx="380">
                  <c:v>45464</c:v>
                </c:pt>
                <c:pt idx="381">
                  <c:v>45467</c:v>
                </c:pt>
                <c:pt idx="382">
                  <c:v>45468</c:v>
                </c:pt>
                <c:pt idx="383">
                  <c:v>45469</c:v>
                </c:pt>
                <c:pt idx="384">
                  <c:v>45470</c:v>
                </c:pt>
                <c:pt idx="385">
                  <c:v>45471</c:v>
                </c:pt>
                <c:pt idx="386">
                  <c:v>45474</c:v>
                </c:pt>
                <c:pt idx="387">
                  <c:v>45475</c:v>
                </c:pt>
                <c:pt idx="388">
                  <c:v>45476</c:v>
                </c:pt>
                <c:pt idx="389">
                  <c:v>45477</c:v>
                </c:pt>
                <c:pt idx="390">
                  <c:v>45478</c:v>
                </c:pt>
                <c:pt idx="391">
                  <c:v>45481</c:v>
                </c:pt>
                <c:pt idx="392">
                  <c:v>45482</c:v>
                </c:pt>
                <c:pt idx="393">
                  <c:v>45483</c:v>
                </c:pt>
                <c:pt idx="394">
                  <c:v>45484</c:v>
                </c:pt>
                <c:pt idx="395">
                  <c:v>45485</c:v>
                </c:pt>
                <c:pt idx="396">
                  <c:v>45488</c:v>
                </c:pt>
                <c:pt idx="397">
                  <c:v>45489</c:v>
                </c:pt>
                <c:pt idx="398">
                  <c:v>45490</c:v>
                </c:pt>
                <c:pt idx="399">
                  <c:v>45491</c:v>
                </c:pt>
                <c:pt idx="400">
                  <c:v>45492</c:v>
                </c:pt>
                <c:pt idx="401">
                  <c:v>45495</c:v>
                </c:pt>
                <c:pt idx="402">
                  <c:v>45496</c:v>
                </c:pt>
                <c:pt idx="403">
                  <c:v>45497</c:v>
                </c:pt>
                <c:pt idx="404">
                  <c:v>45498</c:v>
                </c:pt>
                <c:pt idx="405">
                  <c:v>45499</c:v>
                </c:pt>
                <c:pt idx="406">
                  <c:v>45502</c:v>
                </c:pt>
              </c:numCache>
            </c:numRef>
          </c:cat>
          <c:val>
            <c:numRef>
              <c:f>'Graphs final'!$PR$25:$PR$1465</c:f>
              <c:numCache>
                <c:formatCode>#,##0</c:formatCode>
                <c:ptCount val="407"/>
                <c:pt idx="0">
                  <c:v>23730</c:v>
                </c:pt>
                <c:pt idx="1">
                  <c:v>23690</c:v>
                </c:pt>
                <c:pt idx="2">
                  <c:v>23670</c:v>
                </c:pt>
                <c:pt idx="3">
                  <c:v>23660</c:v>
                </c:pt>
                <c:pt idx="4">
                  <c:v>23630</c:v>
                </c:pt>
                <c:pt idx="5">
                  <c:v>23620</c:v>
                </c:pt>
                <c:pt idx="6">
                  <c:v>23620</c:v>
                </c:pt>
                <c:pt idx="7">
                  <c:v>23610</c:v>
                </c:pt>
                <c:pt idx="8">
                  <c:v>23610</c:v>
                </c:pt>
                <c:pt idx="9">
                  <c:v>23610</c:v>
                </c:pt>
                <c:pt idx="10">
                  <c:v>23610</c:v>
                </c:pt>
                <c:pt idx="11">
                  <c:v>23600</c:v>
                </c:pt>
                <c:pt idx="12">
                  <c:v>23600</c:v>
                </c:pt>
                <c:pt idx="13">
                  <c:v>23620</c:v>
                </c:pt>
                <c:pt idx="14">
                  <c:v>23620</c:v>
                </c:pt>
                <c:pt idx="15">
                  <c:v>23630</c:v>
                </c:pt>
                <c:pt idx="16">
                  <c:v>23620</c:v>
                </c:pt>
                <c:pt idx="17">
                  <c:v>23620</c:v>
                </c:pt>
                <c:pt idx="18">
                  <c:v>23620</c:v>
                </c:pt>
                <c:pt idx="19">
                  <c:v>23620</c:v>
                </c:pt>
                <c:pt idx="20">
                  <c:v>23620</c:v>
                </c:pt>
                <c:pt idx="21">
                  <c:v>23640</c:v>
                </c:pt>
                <c:pt idx="22">
                  <c:v>23790</c:v>
                </c:pt>
                <c:pt idx="23">
                  <c:v>23770</c:v>
                </c:pt>
                <c:pt idx="24">
                  <c:v>23730</c:v>
                </c:pt>
                <c:pt idx="25">
                  <c:v>23745</c:v>
                </c:pt>
                <c:pt idx="26">
                  <c:v>23770</c:v>
                </c:pt>
                <c:pt idx="27">
                  <c:v>23770</c:v>
                </c:pt>
                <c:pt idx="28">
                  <c:v>23790</c:v>
                </c:pt>
                <c:pt idx="29">
                  <c:v>23840</c:v>
                </c:pt>
                <c:pt idx="30">
                  <c:v>23980</c:v>
                </c:pt>
                <c:pt idx="31">
                  <c:v>23900</c:v>
                </c:pt>
                <c:pt idx="32">
                  <c:v>23880</c:v>
                </c:pt>
                <c:pt idx="33">
                  <c:v>23950</c:v>
                </c:pt>
                <c:pt idx="34">
                  <c:v>23990</c:v>
                </c:pt>
                <c:pt idx="35">
                  <c:v>23970</c:v>
                </c:pt>
                <c:pt idx="36">
                  <c:v>23990</c:v>
                </c:pt>
                <c:pt idx="37">
                  <c:v>24000</c:v>
                </c:pt>
                <c:pt idx="38">
                  <c:v>23920</c:v>
                </c:pt>
                <c:pt idx="39">
                  <c:v>23875</c:v>
                </c:pt>
                <c:pt idx="40">
                  <c:v>23890</c:v>
                </c:pt>
                <c:pt idx="41">
                  <c:v>23870</c:v>
                </c:pt>
                <c:pt idx="42">
                  <c:v>23830</c:v>
                </c:pt>
                <c:pt idx="43">
                  <c:v>23880</c:v>
                </c:pt>
                <c:pt idx="44">
                  <c:v>23875</c:v>
                </c:pt>
                <c:pt idx="45">
                  <c:v>23840</c:v>
                </c:pt>
                <c:pt idx="46">
                  <c:v>23740</c:v>
                </c:pt>
                <c:pt idx="47">
                  <c:v>23740</c:v>
                </c:pt>
                <c:pt idx="48">
                  <c:v>23750</c:v>
                </c:pt>
                <c:pt idx="49">
                  <c:v>23750</c:v>
                </c:pt>
                <c:pt idx="50">
                  <c:v>23750</c:v>
                </c:pt>
                <c:pt idx="51">
                  <c:v>23750</c:v>
                </c:pt>
                <c:pt idx="52">
                  <c:v>23750</c:v>
                </c:pt>
                <c:pt idx="53">
                  <c:v>23690</c:v>
                </c:pt>
                <c:pt idx="54">
                  <c:v>23670</c:v>
                </c:pt>
                <c:pt idx="55">
                  <c:v>23680</c:v>
                </c:pt>
                <c:pt idx="56">
                  <c:v>23680</c:v>
                </c:pt>
                <c:pt idx="57">
                  <c:v>23660</c:v>
                </c:pt>
                <c:pt idx="58">
                  <c:v>23650</c:v>
                </c:pt>
                <c:pt idx="59">
                  <c:v>23640</c:v>
                </c:pt>
                <c:pt idx="60">
                  <c:v>23630</c:v>
                </c:pt>
                <c:pt idx="61">
                  <c:v>23650</c:v>
                </c:pt>
                <c:pt idx="62">
                  <c:v>23635</c:v>
                </c:pt>
                <c:pt idx="63">
                  <c:v>23620</c:v>
                </c:pt>
                <c:pt idx="64">
                  <c:v>23620</c:v>
                </c:pt>
                <c:pt idx="65">
                  <c:v>23620</c:v>
                </c:pt>
                <c:pt idx="66">
                  <c:v>23620</c:v>
                </c:pt>
                <c:pt idx="67">
                  <c:v>23630</c:v>
                </c:pt>
                <c:pt idx="68">
                  <c:v>23630</c:v>
                </c:pt>
                <c:pt idx="69">
                  <c:v>23610</c:v>
                </c:pt>
                <c:pt idx="70">
                  <c:v>23620</c:v>
                </c:pt>
                <c:pt idx="71">
                  <c:v>23660</c:v>
                </c:pt>
                <c:pt idx="72">
                  <c:v>23700</c:v>
                </c:pt>
                <c:pt idx="73">
                  <c:v>23645</c:v>
                </c:pt>
                <c:pt idx="74">
                  <c:v>23660</c:v>
                </c:pt>
                <c:pt idx="75">
                  <c:v>23660</c:v>
                </c:pt>
                <c:pt idx="76">
                  <c:v>23650</c:v>
                </c:pt>
                <c:pt idx="77">
                  <c:v>23650</c:v>
                </c:pt>
                <c:pt idx="78">
                  <c:v>23650</c:v>
                </c:pt>
                <c:pt idx="79">
                  <c:v>23630</c:v>
                </c:pt>
                <c:pt idx="80">
                  <c:v>23630</c:v>
                </c:pt>
                <c:pt idx="81">
                  <c:v>23630</c:v>
                </c:pt>
                <c:pt idx="82">
                  <c:v>23630</c:v>
                </c:pt>
                <c:pt idx="83">
                  <c:v>23630</c:v>
                </c:pt>
                <c:pt idx="84">
                  <c:v>23620</c:v>
                </c:pt>
                <c:pt idx="85">
                  <c:v>23620</c:v>
                </c:pt>
                <c:pt idx="86">
                  <c:v>23630</c:v>
                </c:pt>
                <c:pt idx="87">
                  <c:v>23630</c:v>
                </c:pt>
                <c:pt idx="88">
                  <c:v>23640</c:v>
                </c:pt>
                <c:pt idx="89">
                  <c:v>23640</c:v>
                </c:pt>
                <c:pt idx="90">
                  <c:v>23640</c:v>
                </c:pt>
                <c:pt idx="91">
                  <c:v>23620</c:v>
                </c:pt>
                <c:pt idx="92">
                  <c:v>23620</c:v>
                </c:pt>
                <c:pt idx="93">
                  <c:v>23625</c:v>
                </c:pt>
                <c:pt idx="94">
                  <c:v>23620</c:v>
                </c:pt>
                <c:pt idx="95">
                  <c:v>23660</c:v>
                </c:pt>
                <c:pt idx="96">
                  <c:v>23615</c:v>
                </c:pt>
                <c:pt idx="97">
                  <c:v>23630</c:v>
                </c:pt>
                <c:pt idx="98">
                  <c:v>23660</c:v>
                </c:pt>
                <c:pt idx="99">
                  <c:v>23640</c:v>
                </c:pt>
                <c:pt idx="100">
                  <c:v>23660</c:v>
                </c:pt>
                <c:pt idx="101">
                  <c:v>23650</c:v>
                </c:pt>
                <c:pt idx="102">
                  <c:v>23655</c:v>
                </c:pt>
                <c:pt idx="103">
                  <c:v>23660</c:v>
                </c:pt>
                <c:pt idx="104">
                  <c:v>23650</c:v>
                </c:pt>
                <c:pt idx="105">
                  <c:v>23650</c:v>
                </c:pt>
                <c:pt idx="106">
                  <c:v>23670</c:v>
                </c:pt>
                <c:pt idx="107">
                  <c:v>23660</c:v>
                </c:pt>
                <c:pt idx="108">
                  <c:v>23660</c:v>
                </c:pt>
                <c:pt idx="109">
                  <c:v>23660</c:v>
                </c:pt>
                <c:pt idx="110">
                  <c:v>23650</c:v>
                </c:pt>
                <c:pt idx="111">
                  <c:v>23640</c:v>
                </c:pt>
                <c:pt idx="112">
                  <c:v>23660</c:v>
                </c:pt>
                <c:pt idx="113">
                  <c:v>23670</c:v>
                </c:pt>
                <c:pt idx="114">
                  <c:v>23700</c:v>
                </c:pt>
                <c:pt idx="115">
                  <c:v>23700</c:v>
                </c:pt>
                <c:pt idx="116">
                  <c:v>23690</c:v>
                </c:pt>
                <c:pt idx="117">
                  <c:v>23690</c:v>
                </c:pt>
                <c:pt idx="118">
                  <c:v>23680</c:v>
                </c:pt>
                <c:pt idx="119">
                  <c:v>23680</c:v>
                </c:pt>
                <c:pt idx="120">
                  <c:v>23690</c:v>
                </c:pt>
                <c:pt idx="121">
                  <c:v>23700</c:v>
                </c:pt>
                <c:pt idx="122">
                  <c:v>23710</c:v>
                </c:pt>
                <c:pt idx="123">
                  <c:v>23720</c:v>
                </c:pt>
                <c:pt idx="124">
                  <c:v>23730</c:v>
                </c:pt>
                <c:pt idx="125">
                  <c:v>23750</c:v>
                </c:pt>
                <c:pt idx="126">
                  <c:v>23820</c:v>
                </c:pt>
                <c:pt idx="127">
                  <c:v>23860</c:v>
                </c:pt>
                <c:pt idx="128">
                  <c:v>23920</c:v>
                </c:pt>
                <c:pt idx="129">
                  <c:v>23900</c:v>
                </c:pt>
                <c:pt idx="130">
                  <c:v>23810</c:v>
                </c:pt>
                <c:pt idx="131">
                  <c:v>23820</c:v>
                </c:pt>
                <c:pt idx="132">
                  <c:v>23860</c:v>
                </c:pt>
                <c:pt idx="133">
                  <c:v>23850</c:v>
                </c:pt>
                <c:pt idx="134">
                  <c:v>23815</c:v>
                </c:pt>
                <c:pt idx="135">
                  <c:v>23810</c:v>
                </c:pt>
                <c:pt idx="136">
                  <c:v>23810</c:v>
                </c:pt>
                <c:pt idx="137">
                  <c:v>23810</c:v>
                </c:pt>
                <c:pt idx="138">
                  <c:v>23805</c:v>
                </c:pt>
                <c:pt idx="139">
                  <c:v>23810</c:v>
                </c:pt>
                <c:pt idx="140">
                  <c:v>23830</c:v>
                </c:pt>
                <c:pt idx="141">
                  <c:v>23825</c:v>
                </c:pt>
                <c:pt idx="142">
                  <c:v>23830</c:v>
                </c:pt>
                <c:pt idx="143">
                  <c:v>23835</c:v>
                </c:pt>
                <c:pt idx="144">
                  <c:v>23840</c:v>
                </c:pt>
                <c:pt idx="145">
                  <c:v>23860</c:v>
                </c:pt>
                <c:pt idx="146">
                  <c:v>23855</c:v>
                </c:pt>
                <c:pt idx="147">
                  <c:v>23860</c:v>
                </c:pt>
                <c:pt idx="148">
                  <c:v>23895</c:v>
                </c:pt>
                <c:pt idx="149">
                  <c:v>23920</c:v>
                </c:pt>
                <c:pt idx="150">
                  <c:v>23890</c:v>
                </c:pt>
                <c:pt idx="151">
                  <c:v>23890</c:v>
                </c:pt>
                <c:pt idx="152">
                  <c:v>23895</c:v>
                </c:pt>
                <c:pt idx="153">
                  <c:v>23910</c:v>
                </c:pt>
                <c:pt idx="154">
                  <c:v>23910</c:v>
                </c:pt>
                <c:pt idx="155">
                  <c:v>23910</c:v>
                </c:pt>
                <c:pt idx="156">
                  <c:v>23990</c:v>
                </c:pt>
                <c:pt idx="157">
                  <c:v>24140</c:v>
                </c:pt>
                <c:pt idx="158">
                  <c:v>24125</c:v>
                </c:pt>
                <c:pt idx="159">
                  <c:v>24040</c:v>
                </c:pt>
                <c:pt idx="160">
                  <c:v>23970</c:v>
                </c:pt>
                <c:pt idx="161">
                  <c:v>23970</c:v>
                </c:pt>
                <c:pt idx="162">
                  <c:v>24070</c:v>
                </c:pt>
                <c:pt idx="163">
                  <c:v>24140</c:v>
                </c:pt>
                <c:pt idx="164">
                  <c:v>24150</c:v>
                </c:pt>
                <c:pt idx="165">
                  <c:v>24150</c:v>
                </c:pt>
                <c:pt idx="166">
                  <c:v>24260</c:v>
                </c:pt>
                <c:pt idx="167">
                  <c:v>24350</c:v>
                </c:pt>
                <c:pt idx="168">
                  <c:v>24315</c:v>
                </c:pt>
                <c:pt idx="169">
                  <c:v>24240</c:v>
                </c:pt>
                <c:pt idx="170">
                  <c:v>24240</c:v>
                </c:pt>
                <c:pt idx="171">
                  <c:v>24240</c:v>
                </c:pt>
                <c:pt idx="172">
                  <c:v>24240</c:v>
                </c:pt>
                <c:pt idx="173">
                  <c:v>24220</c:v>
                </c:pt>
                <c:pt idx="174">
                  <c:v>24220</c:v>
                </c:pt>
                <c:pt idx="175">
                  <c:v>24260</c:v>
                </c:pt>
                <c:pt idx="176">
                  <c:v>24225</c:v>
                </c:pt>
                <c:pt idx="177">
                  <c:v>24260</c:v>
                </c:pt>
                <c:pt idx="178">
                  <c:v>24320</c:v>
                </c:pt>
                <c:pt idx="179">
                  <c:v>24385</c:v>
                </c:pt>
                <c:pt idx="180">
                  <c:v>24425</c:v>
                </c:pt>
                <c:pt idx="181">
                  <c:v>24530</c:v>
                </c:pt>
                <c:pt idx="182">
                  <c:v>24545</c:v>
                </c:pt>
                <c:pt idx="183">
                  <c:v>24480</c:v>
                </c:pt>
                <c:pt idx="184">
                  <c:v>24460</c:v>
                </c:pt>
                <c:pt idx="185">
                  <c:v>24530</c:v>
                </c:pt>
                <c:pt idx="186">
                  <c:v>24535</c:v>
                </c:pt>
                <c:pt idx="187">
                  <c:v>24540</c:v>
                </c:pt>
                <c:pt idx="188">
                  <c:v>24540</c:v>
                </c:pt>
                <c:pt idx="189">
                  <c:v>24560</c:v>
                </c:pt>
                <c:pt idx="190">
                  <c:v>24460</c:v>
                </c:pt>
                <c:pt idx="191">
                  <c:v>24490</c:v>
                </c:pt>
                <c:pt idx="192">
                  <c:v>24550</c:v>
                </c:pt>
                <c:pt idx="193">
                  <c:v>24580</c:v>
                </c:pt>
                <c:pt idx="194">
                  <c:v>24560</c:v>
                </c:pt>
                <c:pt idx="195">
                  <c:v>24550</c:v>
                </c:pt>
                <c:pt idx="196">
                  <c:v>24545</c:v>
                </c:pt>
                <c:pt idx="197">
                  <c:v>24585</c:v>
                </c:pt>
                <c:pt idx="198">
                  <c:v>24605</c:v>
                </c:pt>
                <c:pt idx="199">
                  <c:v>24610</c:v>
                </c:pt>
                <c:pt idx="200">
                  <c:v>24615</c:v>
                </c:pt>
                <c:pt idx="201">
                  <c:v>24630</c:v>
                </c:pt>
                <c:pt idx="202">
                  <c:v>24668</c:v>
                </c:pt>
                <c:pt idx="203">
                  <c:v>24690</c:v>
                </c:pt>
                <c:pt idx="204">
                  <c:v>24710</c:v>
                </c:pt>
                <c:pt idx="205">
                  <c:v>24700</c:v>
                </c:pt>
                <c:pt idx="206">
                  <c:v>24760</c:v>
                </c:pt>
                <c:pt idx="207">
                  <c:v>24730</c:v>
                </c:pt>
                <c:pt idx="208">
                  <c:v>24720</c:v>
                </c:pt>
                <c:pt idx="209">
                  <c:v>24760</c:v>
                </c:pt>
                <c:pt idx="210">
                  <c:v>24730</c:v>
                </c:pt>
                <c:pt idx="211">
                  <c:v>24725</c:v>
                </c:pt>
                <c:pt idx="212">
                  <c:v>24730</c:v>
                </c:pt>
                <c:pt idx="213">
                  <c:v>24750</c:v>
                </c:pt>
                <c:pt idx="214">
                  <c:v>24750</c:v>
                </c:pt>
                <c:pt idx="215">
                  <c:v>24690</c:v>
                </c:pt>
                <c:pt idx="216">
                  <c:v>24500</c:v>
                </c:pt>
                <c:pt idx="217">
                  <c:v>24490</c:v>
                </c:pt>
                <c:pt idx="218">
                  <c:v>24530</c:v>
                </c:pt>
                <c:pt idx="219">
                  <c:v>24530</c:v>
                </c:pt>
                <c:pt idx="220">
                  <c:v>24470</c:v>
                </c:pt>
                <c:pt idx="221">
                  <c:v>24540</c:v>
                </c:pt>
                <c:pt idx="222">
                  <c:v>24530</c:v>
                </c:pt>
                <c:pt idx="223">
                  <c:v>24440</c:v>
                </c:pt>
                <c:pt idx="224">
                  <c:v>24455</c:v>
                </c:pt>
                <c:pt idx="225">
                  <c:v>24415</c:v>
                </c:pt>
                <c:pt idx="226">
                  <c:v>24345</c:v>
                </c:pt>
                <c:pt idx="227">
                  <c:v>24290</c:v>
                </c:pt>
                <c:pt idx="228">
                  <c:v>24355</c:v>
                </c:pt>
                <c:pt idx="229">
                  <c:v>24390</c:v>
                </c:pt>
                <c:pt idx="230">
                  <c:v>24420</c:v>
                </c:pt>
                <c:pt idx="231">
                  <c:v>24415</c:v>
                </c:pt>
                <c:pt idx="232">
                  <c:v>24420</c:v>
                </c:pt>
                <c:pt idx="233">
                  <c:v>24385</c:v>
                </c:pt>
                <c:pt idx="234">
                  <c:v>24430</c:v>
                </c:pt>
                <c:pt idx="235">
                  <c:v>24450</c:v>
                </c:pt>
                <c:pt idx="236">
                  <c:v>24405</c:v>
                </c:pt>
                <c:pt idx="237">
                  <c:v>24430</c:v>
                </c:pt>
                <c:pt idx="238">
                  <c:v>24435</c:v>
                </c:pt>
                <c:pt idx="239">
                  <c:v>24430</c:v>
                </c:pt>
                <c:pt idx="240">
                  <c:v>24400</c:v>
                </c:pt>
                <c:pt idx="241">
                  <c:v>24400</c:v>
                </c:pt>
                <c:pt idx="242">
                  <c:v>24430</c:v>
                </c:pt>
                <c:pt idx="243">
                  <c:v>24420</c:v>
                </c:pt>
                <c:pt idx="244">
                  <c:v>24420</c:v>
                </c:pt>
                <c:pt idx="245">
                  <c:v>24410</c:v>
                </c:pt>
                <c:pt idx="246">
                  <c:v>24480</c:v>
                </c:pt>
                <c:pt idx="247">
                  <c:v>24515</c:v>
                </c:pt>
                <c:pt idx="248">
                  <c:v>24510</c:v>
                </c:pt>
                <c:pt idx="249">
                  <c:v>24500</c:v>
                </c:pt>
                <c:pt idx="250">
                  <c:v>24400</c:v>
                </c:pt>
                <c:pt idx="251">
                  <c:v>24400</c:v>
                </c:pt>
                <c:pt idx="252">
                  <c:v>24470</c:v>
                </c:pt>
                <c:pt idx="253">
                  <c:v>24480</c:v>
                </c:pt>
                <c:pt idx="254">
                  <c:v>24470</c:v>
                </c:pt>
                <c:pt idx="255">
                  <c:v>24420</c:v>
                </c:pt>
                <c:pt idx="256">
                  <c:v>24420</c:v>
                </c:pt>
                <c:pt idx="257">
                  <c:v>24495</c:v>
                </c:pt>
                <c:pt idx="258">
                  <c:v>24520</c:v>
                </c:pt>
                <c:pt idx="259">
                  <c:v>24530</c:v>
                </c:pt>
                <c:pt idx="260">
                  <c:v>24530</c:v>
                </c:pt>
                <c:pt idx="261">
                  <c:v>24515</c:v>
                </c:pt>
                <c:pt idx="262">
                  <c:v>24525</c:v>
                </c:pt>
                <c:pt idx="263">
                  <c:v>24555</c:v>
                </c:pt>
                <c:pt idx="264">
                  <c:v>24635</c:v>
                </c:pt>
                <c:pt idx="265">
                  <c:v>24630</c:v>
                </c:pt>
                <c:pt idx="266">
                  <c:v>24635</c:v>
                </c:pt>
                <c:pt idx="267">
                  <c:v>24710</c:v>
                </c:pt>
                <c:pt idx="268">
                  <c:v>24700</c:v>
                </c:pt>
                <c:pt idx="269">
                  <c:v>24725</c:v>
                </c:pt>
                <c:pt idx="270">
                  <c:v>24715</c:v>
                </c:pt>
                <c:pt idx="271">
                  <c:v>24705</c:v>
                </c:pt>
                <c:pt idx="272">
                  <c:v>24730</c:v>
                </c:pt>
                <c:pt idx="273">
                  <c:v>24770</c:v>
                </c:pt>
                <c:pt idx="274">
                  <c:v>24770</c:v>
                </c:pt>
                <c:pt idx="275">
                  <c:v>24765</c:v>
                </c:pt>
                <c:pt idx="276">
                  <c:v>24715</c:v>
                </c:pt>
                <c:pt idx="277" formatCode="General">
                  <c:v>24660</c:v>
                </c:pt>
                <c:pt idx="278" formatCode="General">
                  <c:v>24595</c:v>
                </c:pt>
                <c:pt idx="279" formatCode="General">
                  <c:v>24580</c:v>
                </c:pt>
                <c:pt idx="280" formatCode="General">
                  <c:v>24500</c:v>
                </c:pt>
                <c:pt idx="281" formatCode="General">
                  <c:v>24540</c:v>
                </c:pt>
                <c:pt idx="282" formatCode="General">
                  <c:v>24530</c:v>
                </c:pt>
                <c:pt idx="283" formatCode="General">
                  <c:v>24570</c:v>
                </c:pt>
                <c:pt idx="290" formatCode="General">
                  <c:v>24680</c:v>
                </c:pt>
                <c:pt idx="291" formatCode="General">
                  <c:v>24700</c:v>
                </c:pt>
                <c:pt idx="292" formatCode="General">
                  <c:v>24700</c:v>
                </c:pt>
                <c:pt idx="293" formatCode="General">
                  <c:v>24680</c:v>
                </c:pt>
                <c:pt idx="294" formatCode="General">
                  <c:v>24760</c:v>
                </c:pt>
                <c:pt idx="295" formatCode="General">
                  <c:v>24790</c:v>
                </c:pt>
                <c:pt idx="296" formatCode="General">
                  <c:v>24840</c:v>
                </c:pt>
                <c:pt idx="297" formatCode="General">
                  <c:v>24800</c:v>
                </c:pt>
                <c:pt idx="298" formatCode="General">
                  <c:v>24790</c:v>
                </c:pt>
                <c:pt idx="299" formatCode="General">
                  <c:v>24820</c:v>
                </c:pt>
                <c:pt idx="300" formatCode="General">
                  <c:v>24810</c:v>
                </c:pt>
                <c:pt idx="301" formatCode="General">
                  <c:v>24840</c:v>
                </c:pt>
                <c:pt idx="302" formatCode="General">
                  <c:v>24850</c:v>
                </c:pt>
                <c:pt idx="303" formatCode="General">
                  <c:v>24860</c:v>
                </c:pt>
                <c:pt idx="304" formatCode="General">
                  <c:v>24870</c:v>
                </c:pt>
                <c:pt idx="305" formatCode="General">
                  <c:v>24840</c:v>
                </c:pt>
                <c:pt idx="306" formatCode="General">
                  <c:v>24790</c:v>
                </c:pt>
                <c:pt idx="307" formatCode="General">
                  <c:v>24800</c:v>
                </c:pt>
                <c:pt idx="308" formatCode="General">
                  <c:v>24820</c:v>
                </c:pt>
                <c:pt idx="309" formatCode="General">
                  <c:v>24870</c:v>
                </c:pt>
                <c:pt idx="310" formatCode="General">
                  <c:v>24890</c:v>
                </c:pt>
                <c:pt idx="311" formatCode="General">
                  <c:v>24880</c:v>
                </c:pt>
                <c:pt idx="312" formatCode="General">
                  <c:v>24910</c:v>
                </c:pt>
                <c:pt idx="313" formatCode="General">
                  <c:v>24950</c:v>
                </c:pt>
                <c:pt idx="314" formatCode="General">
                  <c:v>24950</c:v>
                </c:pt>
                <c:pt idx="315" formatCode="General">
                  <c:v>24950</c:v>
                </c:pt>
                <c:pt idx="316" formatCode="General">
                  <c:v>24930</c:v>
                </c:pt>
                <c:pt idx="317" formatCode="General">
                  <c:v>24950</c:v>
                </c:pt>
                <c:pt idx="318" formatCode="General">
                  <c:v>24950</c:v>
                </c:pt>
                <c:pt idx="319" formatCode="General">
                  <c:v>24970</c:v>
                </c:pt>
                <c:pt idx="321" formatCode="General">
                  <c:v>24970</c:v>
                </c:pt>
                <c:pt idx="322" formatCode="General">
                  <c:v>25050</c:v>
                </c:pt>
                <c:pt idx="323" formatCode="General">
                  <c:v>25130</c:v>
                </c:pt>
                <c:pt idx="324" formatCode="General">
                  <c:v>25110</c:v>
                </c:pt>
                <c:pt idx="325" formatCode="General">
                  <c:v>25120</c:v>
                </c:pt>
                <c:pt idx="326" formatCode="General">
                  <c:v>25130</c:v>
                </c:pt>
                <c:pt idx="327" formatCode="General">
                  <c:v>25130</c:v>
                </c:pt>
                <c:pt idx="328" formatCode="General">
                  <c:v>25130</c:v>
                </c:pt>
                <c:pt idx="329" formatCode="General">
                  <c:v>25170</c:v>
                </c:pt>
                <c:pt idx="330" formatCode="General">
                  <c:v>25180</c:v>
                </c:pt>
                <c:pt idx="331" formatCode="General">
                  <c:v>25300</c:v>
                </c:pt>
                <c:pt idx="332" formatCode="General">
                  <c:v>25348</c:v>
                </c:pt>
                <c:pt idx="333" formatCode="General">
                  <c:v>25440</c:v>
                </c:pt>
                <c:pt idx="334" formatCode="General">
                  <c:v>25440</c:v>
                </c:pt>
                <c:pt idx="335" formatCode="General">
                  <c:v>25473</c:v>
                </c:pt>
                <c:pt idx="336" formatCode="General">
                  <c:v>25485</c:v>
                </c:pt>
                <c:pt idx="337" formatCode="General">
                  <c:v>25488</c:v>
                </c:pt>
                <c:pt idx="338" formatCode="General">
                  <c:v>25487</c:v>
                </c:pt>
                <c:pt idx="339" formatCode="General">
                  <c:v>25477</c:v>
                </c:pt>
                <c:pt idx="340" formatCode="General">
                  <c:v>25458</c:v>
                </c:pt>
                <c:pt idx="341" formatCode="General">
                  <c:v>25458</c:v>
                </c:pt>
                <c:pt idx="342" formatCode="General">
                  <c:v>25458</c:v>
                </c:pt>
                <c:pt idx="343" formatCode="General">
                  <c:v>25458</c:v>
                </c:pt>
                <c:pt idx="344" formatCode="General">
                  <c:v>25454</c:v>
                </c:pt>
                <c:pt idx="345" formatCode="General">
                  <c:v>25453</c:v>
                </c:pt>
                <c:pt idx="346" formatCode="General">
                  <c:v>25457</c:v>
                </c:pt>
                <c:pt idx="347" formatCode="General">
                  <c:v>25455</c:v>
                </c:pt>
                <c:pt idx="348" formatCode="General">
                  <c:v>25461</c:v>
                </c:pt>
                <c:pt idx="349" formatCode="General">
                  <c:v>25478</c:v>
                </c:pt>
                <c:pt idx="350" formatCode="General">
                  <c:v>25484</c:v>
                </c:pt>
                <c:pt idx="351" formatCode="General">
                  <c:v>25479</c:v>
                </c:pt>
                <c:pt idx="352" formatCode="General">
                  <c:v>25482</c:v>
                </c:pt>
                <c:pt idx="353" formatCode="General">
                  <c:v>25482</c:v>
                </c:pt>
                <c:pt idx="354" formatCode="General">
                  <c:v>25452</c:v>
                </c:pt>
                <c:pt idx="355" formatCode="General">
                  <c:v>25450</c:v>
                </c:pt>
                <c:pt idx="356" formatCode="General">
                  <c:v>25459</c:v>
                </c:pt>
                <c:pt idx="357" formatCode="General">
                  <c:v>25463</c:v>
                </c:pt>
                <c:pt idx="358" formatCode="General">
                  <c:v>25466</c:v>
                </c:pt>
                <c:pt idx="359" formatCode="General">
                  <c:v>25470</c:v>
                </c:pt>
                <c:pt idx="360" formatCode="General">
                  <c:v>25477</c:v>
                </c:pt>
                <c:pt idx="361" formatCode="General">
                  <c:v>25481</c:v>
                </c:pt>
                <c:pt idx="362" formatCode="General">
                  <c:v>25468</c:v>
                </c:pt>
                <c:pt idx="363" formatCode="General">
                  <c:v>25465</c:v>
                </c:pt>
                <c:pt idx="364" formatCode="General">
                  <c:v>25470</c:v>
                </c:pt>
                <c:pt idx="365" formatCode="General">
                  <c:v>25474</c:v>
                </c:pt>
                <c:pt idx="366" formatCode="General">
                  <c:v>25474</c:v>
                </c:pt>
                <c:pt idx="367" formatCode="General">
                  <c:v>25458</c:v>
                </c:pt>
                <c:pt idx="368" formatCode="General">
                  <c:v>25453</c:v>
                </c:pt>
                <c:pt idx="370" formatCode="General">
                  <c:v>25453</c:v>
                </c:pt>
                <c:pt idx="371" formatCode="General">
                  <c:v>25454</c:v>
                </c:pt>
                <c:pt idx="372" formatCode="General">
                  <c:v>25462</c:v>
                </c:pt>
                <c:pt idx="373" formatCode="General">
                  <c:v>25466</c:v>
                </c:pt>
                <c:pt idx="374" formatCode="General">
                  <c:v>25457</c:v>
                </c:pt>
                <c:pt idx="375" formatCode="General">
                  <c:v>25461</c:v>
                </c:pt>
                <c:pt idx="376" formatCode="General">
                  <c:v>25471</c:v>
                </c:pt>
                <c:pt idx="377" formatCode="General">
                  <c:v>25471</c:v>
                </c:pt>
                <c:pt idx="378" formatCode="General">
                  <c:v>25469</c:v>
                </c:pt>
                <c:pt idx="379" formatCode="General">
                  <c:v>25467</c:v>
                </c:pt>
                <c:pt idx="380" formatCode="General">
                  <c:v>25468</c:v>
                </c:pt>
                <c:pt idx="381" formatCode="General">
                  <c:v>25475</c:v>
                </c:pt>
                <c:pt idx="382" formatCode="General">
                  <c:v>25465</c:v>
                </c:pt>
                <c:pt idx="383" formatCode="General">
                  <c:v>25470</c:v>
                </c:pt>
                <c:pt idx="384" formatCode="General">
                  <c:v>25477</c:v>
                </c:pt>
                <c:pt idx="385" formatCode="General">
                  <c:v>25473</c:v>
                </c:pt>
                <c:pt idx="386" formatCode="General">
                  <c:v>25464</c:v>
                </c:pt>
                <c:pt idx="387" formatCode="General">
                  <c:v>25465</c:v>
                </c:pt>
                <c:pt idx="388" formatCode="General">
                  <c:v>25470</c:v>
                </c:pt>
                <c:pt idx="389" formatCode="General">
                  <c:v>25463</c:v>
                </c:pt>
                <c:pt idx="390" formatCode="General">
                  <c:v>25458</c:v>
                </c:pt>
                <c:pt idx="391" formatCode="General">
                  <c:v>25455</c:v>
                </c:pt>
                <c:pt idx="392" formatCode="General">
                  <c:v>25454</c:v>
                </c:pt>
                <c:pt idx="393" formatCode="General">
                  <c:v>25459</c:v>
                </c:pt>
                <c:pt idx="394" formatCode="General">
                  <c:v>25465</c:v>
                </c:pt>
                <c:pt idx="395" formatCode="General">
                  <c:v>25460</c:v>
                </c:pt>
                <c:pt idx="396" formatCode="General">
                  <c:v>25457</c:v>
                </c:pt>
                <c:pt idx="397" formatCode="General">
                  <c:v>25457</c:v>
                </c:pt>
                <c:pt idx="398" formatCode="General">
                  <c:v>25468</c:v>
                </c:pt>
                <c:pt idx="399" formatCode="General">
                  <c:v>25450</c:v>
                </c:pt>
                <c:pt idx="400" formatCode="General">
                  <c:v>25458</c:v>
                </c:pt>
                <c:pt idx="401" formatCode="General">
                  <c:v>25474</c:v>
                </c:pt>
                <c:pt idx="402" formatCode="General">
                  <c:v>25477</c:v>
                </c:pt>
                <c:pt idx="403" formatCode="General">
                  <c:v>25477</c:v>
                </c:pt>
                <c:pt idx="404" formatCode="General">
                  <c:v>25460</c:v>
                </c:pt>
                <c:pt idx="405" formatCode="General">
                  <c:v>25461</c:v>
                </c:pt>
                <c:pt idx="406" formatCode="General">
                  <c:v>25464</c:v>
                </c:pt>
              </c:numCache>
            </c:numRef>
          </c:val>
          <c:smooth val="0"/>
          <c:extLst>
            <c:ext xmlns:c16="http://schemas.microsoft.com/office/drawing/2014/chart" uri="{C3380CC4-5D6E-409C-BE32-E72D297353CC}">
              <c16:uniqueId val="{00000002-D28D-450C-BA93-B176F2D9F234}"/>
            </c:ext>
          </c:extLst>
        </c:ser>
        <c:dLbls>
          <c:showLegendKey val="0"/>
          <c:showVal val="0"/>
          <c:showCatName val="0"/>
          <c:showSerName val="0"/>
          <c:showPercent val="0"/>
          <c:showBubbleSize val="0"/>
        </c:dLbls>
        <c:smooth val="0"/>
        <c:axId val="1166322368"/>
        <c:axId val="1166340608"/>
      </c:lineChart>
      <c:dateAx>
        <c:axId val="1166322368"/>
        <c:scaling>
          <c:orientation val="minMax"/>
        </c:scaling>
        <c:delete val="0"/>
        <c:axPos val="b"/>
        <c:numFmt formatCode="mm/yy" sourceLinked="0"/>
        <c:majorTickMark val="out"/>
        <c:minorTickMark val="none"/>
        <c:tickLblPos val="nextTo"/>
        <c:spPr>
          <a:noFill/>
          <a:ln w="9525" cap="flat" cmpd="sng" algn="ctr">
            <a:solidFill>
              <a:sysClr val="window" lastClr="FFFFFF">
                <a:lumMod val="50000"/>
              </a:sys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SVN-Gilroy Medium" panose="00000600000000000000" pitchFamily="50" charset="0"/>
                <a:ea typeface="+mn-ea"/>
                <a:cs typeface="+mn-cs"/>
              </a:defRPr>
            </a:pPr>
            <a:endParaRPr lang="en-US"/>
          </a:p>
        </c:txPr>
        <c:crossAx val="1166340608"/>
        <c:crosses val="autoZero"/>
        <c:auto val="1"/>
        <c:lblOffset val="100"/>
        <c:baseTimeUnit val="days"/>
      </c:dateAx>
      <c:valAx>
        <c:axId val="1166340608"/>
        <c:scaling>
          <c:orientation val="minMax"/>
        </c:scaling>
        <c:delete val="0"/>
        <c:axPos val="l"/>
        <c:numFmt formatCode="#,##0" sourceLinked="1"/>
        <c:majorTickMark val="out"/>
        <c:minorTickMark val="none"/>
        <c:tickLblPos val="nextTo"/>
        <c:spPr>
          <a:noFill/>
          <a:ln>
            <a:solidFill>
              <a:sysClr val="window" lastClr="FFFFFF">
                <a:lumMod val="50000"/>
              </a:sysClr>
            </a:solid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SVN-Gilroy Medium" panose="00000600000000000000" pitchFamily="50" charset="0"/>
                <a:ea typeface="+mn-ea"/>
                <a:cs typeface="+mn-cs"/>
              </a:defRPr>
            </a:pPr>
            <a:endParaRPr lang="en-US"/>
          </a:p>
        </c:txPr>
        <c:crossAx val="116632236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900"/>
      </a:pPr>
      <a:endParaRPr lang="en-US"/>
    </a:p>
  </c:txPr>
  <c:externalData r:id="rId4">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423693533635379E-2"/>
          <c:y val="5.7404529620943945E-2"/>
          <c:w val="0.80115261293272921"/>
          <c:h val="0.58343390636415371"/>
        </c:manualLayout>
      </c:layout>
      <c:lineChart>
        <c:grouping val="standard"/>
        <c:varyColors val="0"/>
        <c:ser>
          <c:idx val="1"/>
          <c:order val="1"/>
          <c:tx>
            <c:strRef>
              <c:f>'Graphs final'!$OZ$25</c:f>
              <c:strCache>
                <c:ptCount val="1"/>
                <c:pt idx="0">
                  <c:v>LS LNH ON</c:v>
                </c:pt>
              </c:strCache>
            </c:strRef>
          </c:tx>
          <c:spPr>
            <a:ln w="28575" cap="rnd">
              <a:solidFill>
                <a:srgbClr val="0080BC"/>
              </a:solidFill>
              <a:round/>
            </a:ln>
            <a:effectLst/>
          </c:spPr>
          <c:marker>
            <c:symbol val="none"/>
          </c:marker>
          <c:cat>
            <c:numRef>
              <c:f>'Graphs final'!$OX$26:$OX$1214</c:f>
              <c:numCache>
                <c:formatCode>d\-mmm\-yy</c:formatCode>
                <c:ptCount val="156"/>
                <c:pt idx="0">
                  <c:v>45278</c:v>
                </c:pt>
                <c:pt idx="1">
                  <c:v>45279</c:v>
                </c:pt>
                <c:pt idx="2">
                  <c:v>45280</c:v>
                </c:pt>
                <c:pt idx="3">
                  <c:v>45281</c:v>
                </c:pt>
                <c:pt idx="4">
                  <c:v>45282</c:v>
                </c:pt>
                <c:pt idx="5">
                  <c:v>45285</c:v>
                </c:pt>
                <c:pt idx="6">
                  <c:v>45286</c:v>
                </c:pt>
                <c:pt idx="7">
                  <c:v>45287</c:v>
                </c:pt>
                <c:pt idx="8">
                  <c:v>45288</c:v>
                </c:pt>
                <c:pt idx="9">
                  <c:v>45289</c:v>
                </c:pt>
                <c:pt idx="10">
                  <c:v>45292</c:v>
                </c:pt>
                <c:pt idx="11">
                  <c:v>45293</c:v>
                </c:pt>
                <c:pt idx="12">
                  <c:v>45294</c:v>
                </c:pt>
                <c:pt idx="13">
                  <c:v>45295</c:v>
                </c:pt>
                <c:pt idx="14">
                  <c:v>45296</c:v>
                </c:pt>
                <c:pt idx="15">
                  <c:v>45299</c:v>
                </c:pt>
                <c:pt idx="16">
                  <c:v>45300</c:v>
                </c:pt>
                <c:pt idx="17">
                  <c:v>45301</c:v>
                </c:pt>
                <c:pt idx="18">
                  <c:v>45302</c:v>
                </c:pt>
                <c:pt idx="19">
                  <c:v>45303</c:v>
                </c:pt>
                <c:pt idx="20">
                  <c:v>45306</c:v>
                </c:pt>
                <c:pt idx="21">
                  <c:v>45307</c:v>
                </c:pt>
                <c:pt idx="22">
                  <c:v>45308</c:v>
                </c:pt>
                <c:pt idx="23">
                  <c:v>45309</c:v>
                </c:pt>
                <c:pt idx="24">
                  <c:v>45310</c:v>
                </c:pt>
                <c:pt idx="25">
                  <c:v>45313</c:v>
                </c:pt>
                <c:pt idx="26">
                  <c:v>45314</c:v>
                </c:pt>
                <c:pt idx="27">
                  <c:v>45315</c:v>
                </c:pt>
                <c:pt idx="28">
                  <c:v>45316</c:v>
                </c:pt>
                <c:pt idx="29">
                  <c:v>45317</c:v>
                </c:pt>
                <c:pt idx="30">
                  <c:v>45320</c:v>
                </c:pt>
                <c:pt idx="31">
                  <c:v>45321</c:v>
                </c:pt>
                <c:pt idx="32">
                  <c:v>45322</c:v>
                </c:pt>
                <c:pt idx="33">
                  <c:v>45323</c:v>
                </c:pt>
                <c:pt idx="34">
                  <c:v>45324</c:v>
                </c:pt>
                <c:pt idx="35">
                  <c:v>45327</c:v>
                </c:pt>
                <c:pt idx="36">
                  <c:v>45328</c:v>
                </c:pt>
                <c:pt idx="37">
                  <c:v>45329</c:v>
                </c:pt>
                <c:pt idx="38">
                  <c:v>45330</c:v>
                </c:pt>
                <c:pt idx="39">
                  <c:v>45331</c:v>
                </c:pt>
                <c:pt idx="40">
                  <c:v>45334</c:v>
                </c:pt>
                <c:pt idx="41">
                  <c:v>45335</c:v>
                </c:pt>
                <c:pt idx="42">
                  <c:v>45336</c:v>
                </c:pt>
                <c:pt idx="43">
                  <c:v>45337</c:v>
                </c:pt>
                <c:pt idx="44">
                  <c:v>45338</c:v>
                </c:pt>
                <c:pt idx="45">
                  <c:v>45341</c:v>
                </c:pt>
                <c:pt idx="46">
                  <c:v>45342</c:v>
                </c:pt>
                <c:pt idx="47">
                  <c:v>45343</c:v>
                </c:pt>
                <c:pt idx="48">
                  <c:v>45344</c:v>
                </c:pt>
                <c:pt idx="49">
                  <c:v>45345</c:v>
                </c:pt>
                <c:pt idx="50">
                  <c:v>45348</c:v>
                </c:pt>
                <c:pt idx="51">
                  <c:v>45349</c:v>
                </c:pt>
                <c:pt idx="52">
                  <c:v>45350</c:v>
                </c:pt>
                <c:pt idx="53">
                  <c:v>45351</c:v>
                </c:pt>
                <c:pt idx="54">
                  <c:v>45352</c:v>
                </c:pt>
                <c:pt idx="55">
                  <c:v>45355</c:v>
                </c:pt>
                <c:pt idx="56">
                  <c:v>45356</c:v>
                </c:pt>
                <c:pt idx="57">
                  <c:v>45357</c:v>
                </c:pt>
                <c:pt idx="58">
                  <c:v>45358</c:v>
                </c:pt>
                <c:pt idx="59">
                  <c:v>45359</c:v>
                </c:pt>
                <c:pt idx="60">
                  <c:v>45362</c:v>
                </c:pt>
                <c:pt idx="61">
                  <c:v>45363</c:v>
                </c:pt>
                <c:pt idx="62">
                  <c:v>45364</c:v>
                </c:pt>
                <c:pt idx="63">
                  <c:v>45365</c:v>
                </c:pt>
                <c:pt idx="64">
                  <c:v>45366</c:v>
                </c:pt>
                <c:pt idx="65">
                  <c:v>45369</c:v>
                </c:pt>
                <c:pt idx="66">
                  <c:v>45370</c:v>
                </c:pt>
                <c:pt idx="67">
                  <c:v>45371</c:v>
                </c:pt>
                <c:pt idx="68">
                  <c:v>45372</c:v>
                </c:pt>
                <c:pt idx="69">
                  <c:v>45373</c:v>
                </c:pt>
                <c:pt idx="70">
                  <c:v>45376</c:v>
                </c:pt>
                <c:pt idx="71">
                  <c:v>45377</c:v>
                </c:pt>
                <c:pt idx="72">
                  <c:v>45378</c:v>
                </c:pt>
                <c:pt idx="73">
                  <c:v>45379</c:v>
                </c:pt>
                <c:pt idx="74">
                  <c:v>45380</c:v>
                </c:pt>
                <c:pt idx="75">
                  <c:v>45383</c:v>
                </c:pt>
                <c:pt idx="76">
                  <c:v>45384</c:v>
                </c:pt>
                <c:pt idx="77">
                  <c:v>45385</c:v>
                </c:pt>
                <c:pt idx="78">
                  <c:v>45386</c:v>
                </c:pt>
                <c:pt idx="79">
                  <c:v>45387</c:v>
                </c:pt>
                <c:pt idx="80">
                  <c:v>45389</c:v>
                </c:pt>
                <c:pt idx="81">
                  <c:v>45390</c:v>
                </c:pt>
                <c:pt idx="82">
                  <c:v>45391</c:v>
                </c:pt>
                <c:pt idx="83">
                  <c:v>45392</c:v>
                </c:pt>
                <c:pt idx="84">
                  <c:v>45393</c:v>
                </c:pt>
                <c:pt idx="85">
                  <c:v>45394</c:v>
                </c:pt>
                <c:pt idx="86">
                  <c:v>45397</c:v>
                </c:pt>
                <c:pt idx="87">
                  <c:v>45398</c:v>
                </c:pt>
                <c:pt idx="88">
                  <c:v>45399</c:v>
                </c:pt>
                <c:pt idx="89">
                  <c:v>45400</c:v>
                </c:pt>
                <c:pt idx="90">
                  <c:v>45401</c:v>
                </c:pt>
                <c:pt idx="91">
                  <c:v>45404</c:v>
                </c:pt>
                <c:pt idx="92">
                  <c:v>45405</c:v>
                </c:pt>
                <c:pt idx="93">
                  <c:v>45406</c:v>
                </c:pt>
                <c:pt idx="94">
                  <c:v>45407</c:v>
                </c:pt>
                <c:pt idx="95">
                  <c:v>45408</c:v>
                </c:pt>
                <c:pt idx="96">
                  <c:v>45410</c:v>
                </c:pt>
                <c:pt idx="97">
                  <c:v>45411</c:v>
                </c:pt>
                <c:pt idx="98">
                  <c:v>45412</c:v>
                </c:pt>
                <c:pt idx="99">
                  <c:v>45413</c:v>
                </c:pt>
                <c:pt idx="100">
                  <c:v>45414</c:v>
                </c:pt>
                <c:pt idx="101">
                  <c:v>45415</c:v>
                </c:pt>
                <c:pt idx="102">
                  <c:v>45416</c:v>
                </c:pt>
                <c:pt idx="103">
                  <c:v>45418</c:v>
                </c:pt>
                <c:pt idx="104">
                  <c:v>45419</c:v>
                </c:pt>
                <c:pt idx="105">
                  <c:v>45420</c:v>
                </c:pt>
                <c:pt idx="106">
                  <c:v>45421</c:v>
                </c:pt>
                <c:pt idx="107">
                  <c:v>45422</c:v>
                </c:pt>
                <c:pt idx="108">
                  <c:v>45423</c:v>
                </c:pt>
                <c:pt idx="109">
                  <c:v>45425</c:v>
                </c:pt>
                <c:pt idx="110">
                  <c:v>45426</c:v>
                </c:pt>
                <c:pt idx="111">
                  <c:v>45427</c:v>
                </c:pt>
                <c:pt idx="112">
                  <c:v>45428</c:v>
                </c:pt>
                <c:pt idx="113">
                  <c:v>45429</c:v>
                </c:pt>
                <c:pt idx="114">
                  <c:v>45432</c:v>
                </c:pt>
                <c:pt idx="115">
                  <c:v>45433</c:v>
                </c:pt>
                <c:pt idx="116">
                  <c:v>45434</c:v>
                </c:pt>
                <c:pt idx="117">
                  <c:v>45435</c:v>
                </c:pt>
                <c:pt idx="118">
                  <c:v>45436</c:v>
                </c:pt>
                <c:pt idx="119">
                  <c:v>45439</c:v>
                </c:pt>
                <c:pt idx="120">
                  <c:v>45440</c:v>
                </c:pt>
                <c:pt idx="121">
                  <c:v>45441</c:v>
                </c:pt>
                <c:pt idx="122">
                  <c:v>45442</c:v>
                </c:pt>
                <c:pt idx="123">
                  <c:v>45443</c:v>
                </c:pt>
                <c:pt idx="124">
                  <c:v>45446</c:v>
                </c:pt>
                <c:pt idx="125">
                  <c:v>45447</c:v>
                </c:pt>
                <c:pt idx="126">
                  <c:v>45448</c:v>
                </c:pt>
                <c:pt idx="127">
                  <c:v>45449</c:v>
                </c:pt>
                <c:pt idx="128">
                  <c:v>45450</c:v>
                </c:pt>
                <c:pt idx="129">
                  <c:v>45453</c:v>
                </c:pt>
                <c:pt idx="130">
                  <c:v>45454</c:v>
                </c:pt>
                <c:pt idx="131">
                  <c:v>45455</c:v>
                </c:pt>
                <c:pt idx="132">
                  <c:v>45456</c:v>
                </c:pt>
                <c:pt idx="133">
                  <c:v>45457</c:v>
                </c:pt>
                <c:pt idx="134">
                  <c:v>45460</c:v>
                </c:pt>
                <c:pt idx="135">
                  <c:v>45461</c:v>
                </c:pt>
                <c:pt idx="136">
                  <c:v>45462</c:v>
                </c:pt>
                <c:pt idx="137">
                  <c:v>45463</c:v>
                </c:pt>
                <c:pt idx="138">
                  <c:v>45464</c:v>
                </c:pt>
                <c:pt idx="139">
                  <c:v>45467</c:v>
                </c:pt>
                <c:pt idx="140">
                  <c:v>45468</c:v>
                </c:pt>
                <c:pt idx="141">
                  <c:v>45469</c:v>
                </c:pt>
                <c:pt idx="142">
                  <c:v>45470</c:v>
                </c:pt>
                <c:pt idx="143">
                  <c:v>45471</c:v>
                </c:pt>
                <c:pt idx="144">
                  <c:v>45474</c:v>
                </c:pt>
                <c:pt idx="145">
                  <c:v>45475</c:v>
                </c:pt>
                <c:pt idx="146">
                  <c:v>45476</c:v>
                </c:pt>
                <c:pt idx="147">
                  <c:v>45477</c:v>
                </c:pt>
                <c:pt idx="148">
                  <c:v>45478</c:v>
                </c:pt>
                <c:pt idx="149">
                  <c:v>45481</c:v>
                </c:pt>
                <c:pt idx="150">
                  <c:v>45482</c:v>
                </c:pt>
                <c:pt idx="151">
                  <c:v>45483</c:v>
                </c:pt>
                <c:pt idx="152">
                  <c:v>45484</c:v>
                </c:pt>
                <c:pt idx="153">
                  <c:v>45485</c:v>
                </c:pt>
                <c:pt idx="154">
                  <c:v>45488</c:v>
                </c:pt>
                <c:pt idx="155">
                  <c:v>45489</c:v>
                </c:pt>
              </c:numCache>
            </c:numRef>
          </c:cat>
          <c:val>
            <c:numRef>
              <c:f>'Graphs final'!$OZ$26:$OZ$1214</c:f>
              <c:numCache>
                <c:formatCode>0.0%</c:formatCode>
                <c:ptCount val="156"/>
                <c:pt idx="0">
                  <c:v>2.2000000000000001E-3</c:v>
                </c:pt>
                <c:pt idx="1">
                  <c:v>2.0999999999999999E-3</c:v>
                </c:pt>
                <c:pt idx="2">
                  <c:v>2.3999999999999998E-3</c:v>
                </c:pt>
                <c:pt idx="3">
                  <c:v>2.5000000000000001E-3</c:v>
                </c:pt>
                <c:pt idx="4">
                  <c:v>2.8999999999999998E-3</c:v>
                </c:pt>
                <c:pt idx="5">
                  <c:v>8.0000000000000002E-3</c:v>
                </c:pt>
                <c:pt idx="6">
                  <c:v>1.0500000000000001E-2</c:v>
                </c:pt>
                <c:pt idx="7">
                  <c:v>8.3000000000000001E-3</c:v>
                </c:pt>
                <c:pt idx="8">
                  <c:v>6.5000000000000006E-3</c:v>
                </c:pt>
                <c:pt idx="9">
                  <c:v>3.6000000000000004E-2</c:v>
                </c:pt>
                <c:pt idx="10">
                  <c:v>3.6000000000000004E-2</c:v>
                </c:pt>
                <c:pt idx="11">
                  <c:v>9.4999999999999998E-3</c:v>
                </c:pt>
                <c:pt idx="12">
                  <c:v>4.7999999999999996E-3</c:v>
                </c:pt>
                <c:pt idx="13">
                  <c:v>2.5000000000000001E-3</c:v>
                </c:pt>
                <c:pt idx="14">
                  <c:v>2E-3</c:v>
                </c:pt>
                <c:pt idx="15">
                  <c:v>2E-3</c:v>
                </c:pt>
                <c:pt idx="16">
                  <c:v>2E-3</c:v>
                </c:pt>
                <c:pt idx="17">
                  <c:v>2E-3</c:v>
                </c:pt>
                <c:pt idx="18">
                  <c:v>2E-3</c:v>
                </c:pt>
                <c:pt idx="19">
                  <c:v>2E-3</c:v>
                </c:pt>
                <c:pt idx="20">
                  <c:v>2E-3</c:v>
                </c:pt>
                <c:pt idx="21">
                  <c:v>2E-3</c:v>
                </c:pt>
                <c:pt idx="22">
                  <c:v>2E-3</c:v>
                </c:pt>
                <c:pt idx="23">
                  <c:v>1.9E-3</c:v>
                </c:pt>
                <c:pt idx="24">
                  <c:v>1.9E-3</c:v>
                </c:pt>
                <c:pt idx="25">
                  <c:v>1.9E-3</c:v>
                </c:pt>
                <c:pt idx="26">
                  <c:v>1.8E-3</c:v>
                </c:pt>
                <c:pt idx="27">
                  <c:v>1.8E-3</c:v>
                </c:pt>
                <c:pt idx="28">
                  <c:v>1.7000000000000001E-3</c:v>
                </c:pt>
                <c:pt idx="29">
                  <c:v>1.8E-3</c:v>
                </c:pt>
                <c:pt idx="30">
                  <c:v>1.8E-3</c:v>
                </c:pt>
                <c:pt idx="31">
                  <c:v>2.0999999999999999E-3</c:v>
                </c:pt>
                <c:pt idx="32">
                  <c:v>1.06E-2</c:v>
                </c:pt>
                <c:pt idx="33">
                  <c:v>0.01</c:v>
                </c:pt>
                <c:pt idx="34">
                  <c:v>1.41E-2</c:v>
                </c:pt>
                <c:pt idx="35">
                  <c:v>1.77E-2</c:v>
                </c:pt>
                <c:pt idx="36">
                  <c:v>2.2700000000000001E-2</c:v>
                </c:pt>
                <c:pt idx="37">
                  <c:v>3.6799999999999999E-2</c:v>
                </c:pt>
                <c:pt idx="38">
                  <c:v>3.6799999999999999E-2</c:v>
                </c:pt>
                <c:pt idx="39">
                  <c:v>3.6799999999999999E-2</c:v>
                </c:pt>
                <c:pt idx="40">
                  <c:v>3.6799999999999999E-2</c:v>
                </c:pt>
                <c:pt idx="41">
                  <c:v>3.6799999999999999E-2</c:v>
                </c:pt>
                <c:pt idx="42">
                  <c:v>3.6799999999999999E-2</c:v>
                </c:pt>
                <c:pt idx="43">
                  <c:v>1.3300000000000001E-2</c:v>
                </c:pt>
                <c:pt idx="44">
                  <c:v>1.1399999999999999E-2</c:v>
                </c:pt>
                <c:pt idx="45">
                  <c:v>1.4199999999999999E-2</c:v>
                </c:pt>
                <c:pt idx="46">
                  <c:v>2.06E-2</c:v>
                </c:pt>
                <c:pt idx="47">
                  <c:v>4.1399999999999999E-2</c:v>
                </c:pt>
                <c:pt idx="48">
                  <c:v>3.7499999999999999E-2</c:v>
                </c:pt>
                <c:pt idx="49">
                  <c:v>3.6299999999999999E-2</c:v>
                </c:pt>
                <c:pt idx="50">
                  <c:v>3.6000000000000004E-2</c:v>
                </c:pt>
                <c:pt idx="51">
                  <c:v>3.4000000000000002E-2</c:v>
                </c:pt>
                <c:pt idx="52">
                  <c:v>2.3300000000000001E-2</c:v>
                </c:pt>
                <c:pt idx="53">
                  <c:v>1.47E-2</c:v>
                </c:pt>
                <c:pt idx="54">
                  <c:v>1.47E-2</c:v>
                </c:pt>
                <c:pt idx="55">
                  <c:v>1.52E-2</c:v>
                </c:pt>
                <c:pt idx="56">
                  <c:v>1.4999999999999999E-2</c:v>
                </c:pt>
                <c:pt idx="57">
                  <c:v>1.4999999999999999E-2</c:v>
                </c:pt>
                <c:pt idx="58">
                  <c:v>1.2E-2</c:v>
                </c:pt>
                <c:pt idx="59">
                  <c:v>8.0000000000000002E-3</c:v>
                </c:pt>
                <c:pt idx="60">
                  <c:v>8.0000000000000002E-3</c:v>
                </c:pt>
                <c:pt idx="61">
                  <c:v>1.4999999999999999E-2</c:v>
                </c:pt>
                <c:pt idx="62">
                  <c:v>1.46E-2</c:v>
                </c:pt>
                <c:pt idx="63">
                  <c:v>1.3000000000000001E-2</c:v>
                </c:pt>
                <c:pt idx="64">
                  <c:v>8.6E-3</c:v>
                </c:pt>
                <c:pt idx="65">
                  <c:v>5.3E-3</c:v>
                </c:pt>
                <c:pt idx="66">
                  <c:v>3.4000000000000002E-3</c:v>
                </c:pt>
                <c:pt idx="67">
                  <c:v>2.2000000000000001E-3</c:v>
                </c:pt>
                <c:pt idx="68">
                  <c:v>2.3E-3</c:v>
                </c:pt>
                <c:pt idx="69">
                  <c:v>2E-3</c:v>
                </c:pt>
                <c:pt idx="70">
                  <c:v>3.2000000000000002E-3</c:v>
                </c:pt>
                <c:pt idx="71">
                  <c:v>3.5999999999999999E-3</c:v>
                </c:pt>
                <c:pt idx="72">
                  <c:v>3.3E-3</c:v>
                </c:pt>
                <c:pt idx="73">
                  <c:v>3.2000000000000002E-3</c:v>
                </c:pt>
                <c:pt idx="74">
                  <c:v>2.7799999999999998E-2</c:v>
                </c:pt>
                <c:pt idx="75">
                  <c:v>3.6400000000000002E-2</c:v>
                </c:pt>
                <c:pt idx="76">
                  <c:v>4.3499999999999997E-2</c:v>
                </c:pt>
                <c:pt idx="77">
                  <c:v>4.4199999999999996E-2</c:v>
                </c:pt>
                <c:pt idx="78">
                  <c:v>3.5799999999999998E-2</c:v>
                </c:pt>
                <c:pt idx="79">
                  <c:v>2.58E-2</c:v>
                </c:pt>
                <c:pt idx="80">
                  <c:v>2.58E-2</c:v>
                </c:pt>
                <c:pt idx="81">
                  <c:v>2.7200000000000002E-2</c:v>
                </c:pt>
                <c:pt idx="82">
                  <c:v>3.6799999999999999E-2</c:v>
                </c:pt>
                <c:pt idx="83">
                  <c:v>3.8599999999999995E-2</c:v>
                </c:pt>
                <c:pt idx="84">
                  <c:v>3.8199999999999998E-2</c:v>
                </c:pt>
                <c:pt idx="85">
                  <c:v>4.2599999999999999E-2</c:v>
                </c:pt>
                <c:pt idx="86">
                  <c:v>4.6300000000000001E-2</c:v>
                </c:pt>
                <c:pt idx="87">
                  <c:v>4.9800000000000004E-2</c:v>
                </c:pt>
                <c:pt idx="88">
                  <c:v>4.9200000000000001E-2</c:v>
                </c:pt>
                <c:pt idx="89">
                  <c:v>4.9200000000000001E-2</c:v>
                </c:pt>
                <c:pt idx="90">
                  <c:v>3.9599999999999996E-2</c:v>
                </c:pt>
                <c:pt idx="91">
                  <c:v>3.95E-2</c:v>
                </c:pt>
                <c:pt idx="92">
                  <c:v>4.2199999999999994E-2</c:v>
                </c:pt>
                <c:pt idx="93">
                  <c:v>4.2699999999999995E-2</c:v>
                </c:pt>
                <c:pt idx="94">
                  <c:v>4.1799999999999997E-2</c:v>
                </c:pt>
                <c:pt idx="95">
                  <c:v>4.7800000000000002E-2</c:v>
                </c:pt>
                <c:pt idx="96">
                  <c:v>4.7800000000000002E-2</c:v>
                </c:pt>
                <c:pt idx="97">
                  <c:v>4.7800000000000002E-2</c:v>
                </c:pt>
                <c:pt idx="98">
                  <c:v>4.7800000000000002E-2</c:v>
                </c:pt>
                <c:pt idx="99">
                  <c:v>4.7800000000000002E-2</c:v>
                </c:pt>
                <c:pt idx="100">
                  <c:v>4.7800000000000002E-2</c:v>
                </c:pt>
                <c:pt idx="101">
                  <c:v>4.4299999999999999E-2</c:v>
                </c:pt>
                <c:pt idx="102">
                  <c:v>4.4299999999999999E-2</c:v>
                </c:pt>
                <c:pt idx="103">
                  <c:v>4.3400000000000001E-2</c:v>
                </c:pt>
                <c:pt idx="104">
                  <c:v>4.2699999999999995E-2</c:v>
                </c:pt>
                <c:pt idx="105">
                  <c:v>4.2599999999999999E-2</c:v>
                </c:pt>
                <c:pt idx="106">
                  <c:v>4.2699999999999995E-2</c:v>
                </c:pt>
                <c:pt idx="107">
                  <c:v>4.2500000000000003E-2</c:v>
                </c:pt>
                <c:pt idx="108">
                  <c:v>4.2500000000000003E-2</c:v>
                </c:pt>
                <c:pt idx="109">
                  <c:v>4.2999999999999997E-2</c:v>
                </c:pt>
                <c:pt idx="110">
                  <c:v>4.2800000000000005E-2</c:v>
                </c:pt>
                <c:pt idx="111">
                  <c:v>4.2800000000000005E-2</c:v>
                </c:pt>
                <c:pt idx="112">
                  <c:v>3.9699999999999999E-2</c:v>
                </c:pt>
                <c:pt idx="113">
                  <c:v>3.95E-2</c:v>
                </c:pt>
                <c:pt idx="114">
                  <c:v>4.0300000000000002E-2</c:v>
                </c:pt>
                <c:pt idx="115">
                  <c:v>4.1599999999999998E-2</c:v>
                </c:pt>
                <c:pt idx="116">
                  <c:v>4.6300000000000001E-2</c:v>
                </c:pt>
                <c:pt idx="117">
                  <c:v>5.1799999999999999E-2</c:v>
                </c:pt>
                <c:pt idx="118">
                  <c:v>5.1500000000000004E-2</c:v>
                </c:pt>
                <c:pt idx="119">
                  <c:v>5.0999999999999997E-2</c:v>
                </c:pt>
                <c:pt idx="120">
                  <c:v>4.82E-2</c:v>
                </c:pt>
                <c:pt idx="121">
                  <c:v>4.0399999999999998E-2</c:v>
                </c:pt>
                <c:pt idx="122">
                  <c:v>3.4000000000000002E-2</c:v>
                </c:pt>
                <c:pt idx="123">
                  <c:v>2.9300000000000003E-2</c:v>
                </c:pt>
                <c:pt idx="124">
                  <c:v>3.9E-2</c:v>
                </c:pt>
                <c:pt idx="125">
                  <c:v>4.0899999999999999E-2</c:v>
                </c:pt>
                <c:pt idx="126">
                  <c:v>0.04</c:v>
                </c:pt>
                <c:pt idx="127">
                  <c:v>4.0800000000000003E-2</c:v>
                </c:pt>
                <c:pt idx="128">
                  <c:v>4.0999999999999995E-2</c:v>
                </c:pt>
                <c:pt idx="129">
                  <c:v>4.2599999999999999E-2</c:v>
                </c:pt>
                <c:pt idx="130">
                  <c:v>4.4900000000000002E-2</c:v>
                </c:pt>
                <c:pt idx="131">
                  <c:v>4.5700000000000005E-2</c:v>
                </c:pt>
                <c:pt idx="132">
                  <c:v>4.5999999999999999E-2</c:v>
                </c:pt>
                <c:pt idx="133">
                  <c:v>4.4500000000000005E-2</c:v>
                </c:pt>
                <c:pt idx="134">
                  <c:v>4.4000000000000004E-2</c:v>
                </c:pt>
                <c:pt idx="135">
                  <c:v>4.2599999999999999E-2</c:v>
                </c:pt>
                <c:pt idx="136">
                  <c:v>3.95E-2</c:v>
                </c:pt>
                <c:pt idx="137">
                  <c:v>3.5499999999999997E-2</c:v>
                </c:pt>
                <c:pt idx="138">
                  <c:v>3.4200000000000001E-2</c:v>
                </c:pt>
                <c:pt idx="139">
                  <c:v>3.5699999999999996E-2</c:v>
                </c:pt>
                <c:pt idx="140">
                  <c:v>3.4000000000000002E-2</c:v>
                </c:pt>
                <c:pt idx="141">
                  <c:v>2.92E-2</c:v>
                </c:pt>
                <c:pt idx="142">
                  <c:v>3.0200000000000001E-2</c:v>
                </c:pt>
                <c:pt idx="143">
                  <c:v>4.7400000000000005E-2</c:v>
                </c:pt>
                <c:pt idx="144">
                  <c:v>4.8600000000000004E-2</c:v>
                </c:pt>
                <c:pt idx="145">
                  <c:v>4.5100000000000001E-2</c:v>
                </c:pt>
                <c:pt idx="146">
                  <c:v>4.4800000000000006E-2</c:v>
                </c:pt>
                <c:pt idx="147">
                  <c:v>4.53E-2</c:v>
                </c:pt>
                <c:pt idx="148">
                  <c:v>4.8000000000000001E-2</c:v>
                </c:pt>
                <c:pt idx="149">
                  <c:v>4.9000000000000002E-2</c:v>
                </c:pt>
                <c:pt idx="150">
                  <c:v>4.99E-2</c:v>
                </c:pt>
                <c:pt idx="151">
                  <c:v>4.9100000000000005E-2</c:v>
                </c:pt>
                <c:pt idx="152">
                  <c:v>4.6399999999999997E-2</c:v>
                </c:pt>
                <c:pt idx="153">
                  <c:v>4.4999999999999998E-2</c:v>
                </c:pt>
                <c:pt idx="154">
                  <c:v>4.4999999999999998E-2</c:v>
                </c:pt>
                <c:pt idx="155">
                  <c:v>4.4999999999999998E-2</c:v>
                </c:pt>
              </c:numCache>
            </c:numRef>
          </c:val>
          <c:smooth val="0"/>
          <c:extLst>
            <c:ext xmlns:c16="http://schemas.microsoft.com/office/drawing/2014/chart" uri="{C3380CC4-5D6E-409C-BE32-E72D297353CC}">
              <c16:uniqueId val="{00000000-13FD-46CE-8970-FD6DE6A96244}"/>
            </c:ext>
          </c:extLst>
        </c:ser>
        <c:ser>
          <c:idx val="2"/>
          <c:order val="2"/>
          <c:tx>
            <c:strRef>
              <c:f>'Graphs final'!$PA$25</c:f>
              <c:strCache>
                <c:ptCount val="1"/>
                <c:pt idx="0">
                  <c:v>LS LNH 1 tháng</c:v>
                </c:pt>
              </c:strCache>
            </c:strRef>
          </c:tx>
          <c:spPr>
            <a:ln w="28575" cap="rnd">
              <a:solidFill>
                <a:srgbClr val="FF0066"/>
              </a:solidFill>
              <a:round/>
            </a:ln>
            <a:effectLst/>
          </c:spPr>
          <c:marker>
            <c:symbol val="none"/>
          </c:marker>
          <c:cat>
            <c:numRef>
              <c:f>'Graphs final'!$OX$26:$OX$1214</c:f>
              <c:numCache>
                <c:formatCode>d\-mmm\-yy</c:formatCode>
                <c:ptCount val="156"/>
                <c:pt idx="0">
                  <c:v>45278</c:v>
                </c:pt>
                <c:pt idx="1">
                  <c:v>45279</c:v>
                </c:pt>
                <c:pt idx="2">
                  <c:v>45280</c:v>
                </c:pt>
                <c:pt idx="3">
                  <c:v>45281</c:v>
                </c:pt>
                <c:pt idx="4">
                  <c:v>45282</c:v>
                </c:pt>
                <c:pt idx="5">
                  <c:v>45285</c:v>
                </c:pt>
                <c:pt idx="6">
                  <c:v>45286</c:v>
                </c:pt>
                <c:pt idx="7">
                  <c:v>45287</c:v>
                </c:pt>
                <c:pt idx="8">
                  <c:v>45288</c:v>
                </c:pt>
                <c:pt idx="9">
                  <c:v>45289</c:v>
                </c:pt>
                <c:pt idx="10">
                  <c:v>45292</c:v>
                </c:pt>
                <c:pt idx="11">
                  <c:v>45293</c:v>
                </c:pt>
                <c:pt idx="12">
                  <c:v>45294</c:v>
                </c:pt>
                <c:pt idx="13">
                  <c:v>45295</c:v>
                </c:pt>
                <c:pt idx="14">
                  <c:v>45296</c:v>
                </c:pt>
                <c:pt idx="15">
                  <c:v>45299</c:v>
                </c:pt>
                <c:pt idx="16">
                  <c:v>45300</c:v>
                </c:pt>
                <c:pt idx="17">
                  <c:v>45301</c:v>
                </c:pt>
                <c:pt idx="18">
                  <c:v>45302</c:v>
                </c:pt>
                <c:pt idx="19">
                  <c:v>45303</c:v>
                </c:pt>
                <c:pt idx="20">
                  <c:v>45306</c:v>
                </c:pt>
                <c:pt idx="21">
                  <c:v>45307</c:v>
                </c:pt>
                <c:pt idx="22">
                  <c:v>45308</c:v>
                </c:pt>
                <c:pt idx="23">
                  <c:v>45309</c:v>
                </c:pt>
                <c:pt idx="24">
                  <c:v>45310</c:v>
                </c:pt>
                <c:pt idx="25">
                  <c:v>45313</c:v>
                </c:pt>
                <c:pt idx="26">
                  <c:v>45314</c:v>
                </c:pt>
                <c:pt idx="27">
                  <c:v>45315</c:v>
                </c:pt>
                <c:pt idx="28">
                  <c:v>45316</c:v>
                </c:pt>
                <c:pt idx="29">
                  <c:v>45317</c:v>
                </c:pt>
                <c:pt idx="30">
                  <c:v>45320</c:v>
                </c:pt>
                <c:pt idx="31">
                  <c:v>45321</c:v>
                </c:pt>
                <c:pt idx="32">
                  <c:v>45322</c:v>
                </c:pt>
                <c:pt idx="33">
                  <c:v>45323</c:v>
                </c:pt>
                <c:pt idx="34">
                  <c:v>45324</c:v>
                </c:pt>
                <c:pt idx="35">
                  <c:v>45327</c:v>
                </c:pt>
                <c:pt idx="36">
                  <c:v>45328</c:v>
                </c:pt>
                <c:pt idx="37">
                  <c:v>45329</c:v>
                </c:pt>
                <c:pt idx="38">
                  <c:v>45330</c:v>
                </c:pt>
                <c:pt idx="39">
                  <c:v>45331</c:v>
                </c:pt>
                <c:pt idx="40">
                  <c:v>45334</c:v>
                </c:pt>
                <c:pt idx="41">
                  <c:v>45335</c:v>
                </c:pt>
                <c:pt idx="42">
                  <c:v>45336</c:v>
                </c:pt>
                <c:pt idx="43">
                  <c:v>45337</c:v>
                </c:pt>
                <c:pt idx="44">
                  <c:v>45338</c:v>
                </c:pt>
                <c:pt idx="45">
                  <c:v>45341</c:v>
                </c:pt>
                <c:pt idx="46">
                  <c:v>45342</c:v>
                </c:pt>
                <c:pt idx="47">
                  <c:v>45343</c:v>
                </c:pt>
                <c:pt idx="48">
                  <c:v>45344</c:v>
                </c:pt>
                <c:pt idx="49">
                  <c:v>45345</c:v>
                </c:pt>
                <c:pt idx="50">
                  <c:v>45348</c:v>
                </c:pt>
                <c:pt idx="51">
                  <c:v>45349</c:v>
                </c:pt>
                <c:pt idx="52">
                  <c:v>45350</c:v>
                </c:pt>
                <c:pt idx="53">
                  <c:v>45351</c:v>
                </c:pt>
                <c:pt idx="54">
                  <c:v>45352</c:v>
                </c:pt>
                <c:pt idx="55">
                  <c:v>45355</c:v>
                </c:pt>
                <c:pt idx="56">
                  <c:v>45356</c:v>
                </c:pt>
                <c:pt idx="57">
                  <c:v>45357</c:v>
                </c:pt>
                <c:pt idx="58">
                  <c:v>45358</c:v>
                </c:pt>
                <c:pt idx="59">
                  <c:v>45359</c:v>
                </c:pt>
                <c:pt idx="60">
                  <c:v>45362</c:v>
                </c:pt>
                <c:pt idx="61">
                  <c:v>45363</c:v>
                </c:pt>
                <c:pt idx="62">
                  <c:v>45364</c:v>
                </c:pt>
                <c:pt idx="63">
                  <c:v>45365</c:v>
                </c:pt>
                <c:pt idx="64">
                  <c:v>45366</c:v>
                </c:pt>
                <c:pt idx="65">
                  <c:v>45369</c:v>
                </c:pt>
                <c:pt idx="66">
                  <c:v>45370</c:v>
                </c:pt>
                <c:pt idx="67">
                  <c:v>45371</c:v>
                </c:pt>
                <c:pt idx="68">
                  <c:v>45372</c:v>
                </c:pt>
                <c:pt idx="69">
                  <c:v>45373</c:v>
                </c:pt>
                <c:pt idx="70">
                  <c:v>45376</c:v>
                </c:pt>
                <c:pt idx="71">
                  <c:v>45377</c:v>
                </c:pt>
                <c:pt idx="72">
                  <c:v>45378</c:v>
                </c:pt>
                <c:pt idx="73">
                  <c:v>45379</c:v>
                </c:pt>
                <c:pt idx="74">
                  <c:v>45380</c:v>
                </c:pt>
                <c:pt idx="75">
                  <c:v>45383</c:v>
                </c:pt>
                <c:pt idx="76">
                  <c:v>45384</c:v>
                </c:pt>
                <c:pt idx="77">
                  <c:v>45385</c:v>
                </c:pt>
                <c:pt idx="78">
                  <c:v>45386</c:v>
                </c:pt>
                <c:pt idx="79">
                  <c:v>45387</c:v>
                </c:pt>
                <c:pt idx="80">
                  <c:v>45389</c:v>
                </c:pt>
                <c:pt idx="81">
                  <c:v>45390</c:v>
                </c:pt>
                <c:pt idx="82">
                  <c:v>45391</c:v>
                </c:pt>
                <c:pt idx="83">
                  <c:v>45392</c:v>
                </c:pt>
                <c:pt idx="84">
                  <c:v>45393</c:v>
                </c:pt>
                <c:pt idx="85">
                  <c:v>45394</c:v>
                </c:pt>
                <c:pt idx="86">
                  <c:v>45397</c:v>
                </c:pt>
                <c:pt idx="87">
                  <c:v>45398</c:v>
                </c:pt>
                <c:pt idx="88">
                  <c:v>45399</c:v>
                </c:pt>
                <c:pt idx="89">
                  <c:v>45400</c:v>
                </c:pt>
                <c:pt idx="90">
                  <c:v>45401</c:v>
                </c:pt>
                <c:pt idx="91">
                  <c:v>45404</c:v>
                </c:pt>
                <c:pt idx="92">
                  <c:v>45405</c:v>
                </c:pt>
                <c:pt idx="93">
                  <c:v>45406</c:v>
                </c:pt>
                <c:pt idx="94">
                  <c:v>45407</c:v>
                </c:pt>
                <c:pt idx="95">
                  <c:v>45408</c:v>
                </c:pt>
                <c:pt idx="96">
                  <c:v>45410</c:v>
                </c:pt>
                <c:pt idx="97">
                  <c:v>45411</c:v>
                </c:pt>
                <c:pt idx="98">
                  <c:v>45412</c:v>
                </c:pt>
                <c:pt idx="99">
                  <c:v>45413</c:v>
                </c:pt>
                <c:pt idx="100">
                  <c:v>45414</c:v>
                </c:pt>
                <c:pt idx="101">
                  <c:v>45415</c:v>
                </c:pt>
                <c:pt idx="102">
                  <c:v>45416</c:v>
                </c:pt>
                <c:pt idx="103">
                  <c:v>45418</c:v>
                </c:pt>
                <c:pt idx="104">
                  <c:v>45419</c:v>
                </c:pt>
                <c:pt idx="105">
                  <c:v>45420</c:v>
                </c:pt>
                <c:pt idx="106">
                  <c:v>45421</c:v>
                </c:pt>
                <c:pt idx="107">
                  <c:v>45422</c:v>
                </c:pt>
                <c:pt idx="108">
                  <c:v>45423</c:v>
                </c:pt>
                <c:pt idx="109">
                  <c:v>45425</c:v>
                </c:pt>
                <c:pt idx="110">
                  <c:v>45426</c:v>
                </c:pt>
                <c:pt idx="111">
                  <c:v>45427</c:v>
                </c:pt>
                <c:pt idx="112">
                  <c:v>45428</c:v>
                </c:pt>
                <c:pt idx="113">
                  <c:v>45429</c:v>
                </c:pt>
                <c:pt idx="114">
                  <c:v>45432</c:v>
                </c:pt>
                <c:pt idx="115">
                  <c:v>45433</c:v>
                </c:pt>
                <c:pt idx="116">
                  <c:v>45434</c:v>
                </c:pt>
                <c:pt idx="117">
                  <c:v>45435</c:v>
                </c:pt>
                <c:pt idx="118">
                  <c:v>45436</c:v>
                </c:pt>
                <c:pt idx="119">
                  <c:v>45439</c:v>
                </c:pt>
                <c:pt idx="120">
                  <c:v>45440</c:v>
                </c:pt>
                <c:pt idx="121">
                  <c:v>45441</c:v>
                </c:pt>
                <c:pt idx="122">
                  <c:v>45442</c:v>
                </c:pt>
                <c:pt idx="123">
                  <c:v>45443</c:v>
                </c:pt>
                <c:pt idx="124">
                  <c:v>45446</c:v>
                </c:pt>
                <c:pt idx="125">
                  <c:v>45447</c:v>
                </c:pt>
                <c:pt idx="126">
                  <c:v>45448</c:v>
                </c:pt>
                <c:pt idx="127">
                  <c:v>45449</c:v>
                </c:pt>
                <c:pt idx="128">
                  <c:v>45450</c:v>
                </c:pt>
                <c:pt idx="129">
                  <c:v>45453</c:v>
                </c:pt>
                <c:pt idx="130">
                  <c:v>45454</c:v>
                </c:pt>
                <c:pt idx="131">
                  <c:v>45455</c:v>
                </c:pt>
                <c:pt idx="132">
                  <c:v>45456</c:v>
                </c:pt>
                <c:pt idx="133">
                  <c:v>45457</c:v>
                </c:pt>
                <c:pt idx="134">
                  <c:v>45460</c:v>
                </c:pt>
                <c:pt idx="135">
                  <c:v>45461</c:v>
                </c:pt>
                <c:pt idx="136">
                  <c:v>45462</c:v>
                </c:pt>
                <c:pt idx="137">
                  <c:v>45463</c:v>
                </c:pt>
                <c:pt idx="138">
                  <c:v>45464</c:v>
                </c:pt>
                <c:pt idx="139">
                  <c:v>45467</c:v>
                </c:pt>
                <c:pt idx="140">
                  <c:v>45468</c:v>
                </c:pt>
                <c:pt idx="141">
                  <c:v>45469</c:v>
                </c:pt>
                <c:pt idx="142">
                  <c:v>45470</c:v>
                </c:pt>
                <c:pt idx="143">
                  <c:v>45471</c:v>
                </c:pt>
                <c:pt idx="144">
                  <c:v>45474</c:v>
                </c:pt>
                <c:pt idx="145">
                  <c:v>45475</c:v>
                </c:pt>
                <c:pt idx="146">
                  <c:v>45476</c:v>
                </c:pt>
                <c:pt idx="147">
                  <c:v>45477</c:v>
                </c:pt>
                <c:pt idx="148">
                  <c:v>45478</c:v>
                </c:pt>
                <c:pt idx="149">
                  <c:v>45481</c:v>
                </c:pt>
                <c:pt idx="150">
                  <c:v>45482</c:v>
                </c:pt>
                <c:pt idx="151">
                  <c:v>45483</c:v>
                </c:pt>
                <c:pt idx="152">
                  <c:v>45484</c:v>
                </c:pt>
                <c:pt idx="153">
                  <c:v>45485</c:v>
                </c:pt>
                <c:pt idx="154">
                  <c:v>45488</c:v>
                </c:pt>
                <c:pt idx="155">
                  <c:v>45489</c:v>
                </c:pt>
              </c:numCache>
            </c:numRef>
          </c:cat>
          <c:val>
            <c:numRef>
              <c:f>'Graphs final'!$PA$26:$PA$1214</c:f>
              <c:numCache>
                <c:formatCode>0.0%</c:formatCode>
                <c:ptCount val="156"/>
                <c:pt idx="0">
                  <c:v>1.38E-2</c:v>
                </c:pt>
                <c:pt idx="1">
                  <c:v>1.43E-2</c:v>
                </c:pt>
                <c:pt idx="2">
                  <c:v>1.49E-2</c:v>
                </c:pt>
                <c:pt idx="3">
                  <c:v>1.4999999999999999E-2</c:v>
                </c:pt>
                <c:pt idx="4">
                  <c:v>1.6E-2</c:v>
                </c:pt>
                <c:pt idx="5">
                  <c:v>1.9400000000000001E-2</c:v>
                </c:pt>
                <c:pt idx="6">
                  <c:v>2.0799999999999999E-2</c:v>
                </c:pt>
                <c:pt idx="7">
                  <c:v>2.1299999999999999E-2</c:v>
                </c:pt>
                <c:pt idx="8">
                  <c:v>2.1700000000000001E-2</c:v>
                </c:pt>
                <c:pt idx="9">
                  <c:v>2.5600000000000001E-2</c:v>
                </c:pt>
                <c:pt idx="10">
                  <c:v>2.5600000000000001E-2</c:v>
                </c:pt>
                <c:pt idx="11">
                  <c:v>2.4399999999999998E-2</c:v>
                </c:pt>
                <c:pt idx="12">
                  <c:v>2.1700000000000001E-2</c:v>
                </c:pt>
                <c:pt idx="13">
                  <c:v>1.8799999999999997E-2</c:v>
                </c:pt>
                <c:pt idx="14">
                  <c:v>1.7500000000000002E-2</c:v>
                </c:pt>
                <c:pt idx="15">
                  <c:v>1.6299999999999999E-2</c:v>
                </c:pt>
                <c:pt idx="16">
                  <c:v>1.15E-2</c:v>
                </c:pt>
                <c:pt idx="17">
                  <c:v>1.2199999999999999E-2</c:v>
                </c:pt>
                <c:pt idx="18">
                  <c:v>1.2500000000000001E-2</c:v>
                </c:pt>
                <c:pt idx="19">
                  <c:v>1.2800000000000001E-2</c:v>
                </c:pt>
                <c:pt idx="20">
                  <c:v>1.2800000000000001E-2</c:v>
                </c:pt>
                <c:pt idx="21">
                  <c:v>1.2699999999999999E-2</c:v>
                </c:pt>
                <c:pt idx="22">
                  <c:v>1.2800000000000001E-2</c:v>
                </c:pt>
                <c:pt idx="23">
                  <c:v>1.2699999999999999E-2</c:v>
                </c:pt>
                <c:pt idx="24">
                  <c:v>1.26E-2</c:v>
                </c:pt>
                <c:pt idx="25">
                  <c:v>1.2E-2</c:v>
                </c:pt>
                <c:pt idx="26">
                  <c:v>1.15E-2</c:v>
                </c:pt>
                <c:pt idx="27">
                  <c:v>1.1000000000000001E-2</c:v>
                </c:pt>
                <c:pt idx="28">
                  <c:v>1.11E-2</c:v>
                </c:pt>
                <c:pt idx="29">
                  <c:v>1.1299999999999999E-2</c:v>
                </c:pt>
                <c:pt idx="30">
                  <c:v>1.15E-2</c:v>
                </c:pt>
                <c:pt idx="31">
                  <c:v>1.2500000000000001E-2</c:v>
                </c:pt>
                <c:pt idx="32">
                  <c:v>1.66E-2</c:v>
                </c:pt>
                <c:pt idx="33">
                  <c:v>1.84E-2</c:v>
                </c:pt>
                <c:pt idx="34">
                  <c:v>1.9099999999999999E-2</c:v>
                </c:pt>
                <c:pt idx="35">
                  <c:v>2.18E-2</c:v>
                </c:pt>
                <c:pt idx="36">
                  <c:v>2.4799999999999999E-2</c:v>
                </c:pt>
                <c:pt idx="37">
                  <c:v>2.7699999999999999E-2</c:v>
                </c:pt>
                <c:pt idx="38">
                  <c:v>2.7699999999999999E-2</c:v>
                </c:pt>
                <c:pt idx="39">
                  <c:v>2.7699999999999999E-2</c:v>
                </c:pt>
                <c:pt idx="40">
                  <c:v>2.7699999999999999E-2</c:v>
                </c:pt>
                <c:pt idx="41">
                  <c:v>2.7699999999999999E-2</c:v>
                </c:pt>
                <c:pt idx="42">
                  <c:v>2.7699999999999999E-2</c:v>
                </c:pt>
                <c:pt idx="43">
                  <c:v>2.1000000000000001E-2</c:v>
                </c:pt>
                <c:pt idx="44">
                  <c:v>1.9599999999999999E-2</c:v>
                </c:pt>
                <c:pt idx="45">
                  <c:v>2.0299999999999999E-2</c:v>
                </c:pt>
                <c:pt idx="46">
                  <c:v>2.2000000000000002E-2</c:v>
                </c:pt>
                <c:pt idx="47">
                  <c:v>2.76E-2</c:v>
                </c:pt>
                <c:pt idx="48">
                  <c:v>2.6499999999999999E-2</c:v>
                </c:pt>
                <c:pt idx="49">
                  <c:v>2.7400000000000001E-2</c:v>
                </c:pt>
                <c:pt idx="50">
                  <c:v>2.7799999999999998E-2</c:v>
                </c:pt>
                <c:pt idx="51">
                  <c:v>2.87E-2</c:v>
                </c:pt>
                <c:pt idx="52">
                  <c:v>2.7099999999999999E-2</c:v>
                </c:pt>
                <c:pt idx="53">
                  <c:v>2.5000000000000001E-2</c:v>
                </c:pt>
                <c:pt idx="54">
                  <c:v>2.4399999999999998E-2</c:v>
                </c:pt>
                <c:pt idx="55">
                  <c:v>2.4199999999999999E-2</c:v>
                </c:pt>
                <c:pt idx="56">
                  <c:v>2.4E-2</c:v>
                </c:pt>
                <c:pt idx="57">
                  <c:v>2.35E-2</c:v>
                </c:pt>
                <c:pt idx="58">
                  <c:v>2.2400000000000003E-2</c:v>
                </c:pt>
                <c:pt idx="59">
                  <c:v>2.06E-2</c:v>
                </c:pt>
                <c:pt idx="60">
                  <c:v>2.06E-2</c:v>
                </c:pt>
                <c:pt idx="61">
                  <c:v>2.18E-2</c:v>
                </c:pt>
                <c:pt idx="62">
                  <c:v>2.2000000000000002E-2</c:v>
                </c:pt>
                <c:pt idx="63">
                  <c:v>2.1700000000000001E-2</c:v>
                </c:pt>
                <c:pt idx="64">
                  <c:v>2.0400000000000001E-2</c:v>
                </c:pt>
                <c:pt idx="65">
                  <c:v>2.0299999999999999E-2</c:v>
                </c:pt>
                <c:pt idx="66">
                  <c:v>1.84E-2</c:v>
                </c:pt>
                <c:pt idx="67">
                  <c:v>1.8200000000000001E-2</c:v>
                </c:pt>
                <c:pt idx="68">
                  <c:v>1.8100000000000002E-2</c:v>
                </c:pt>
                <c:pt idx="69">
                  <c:v>1.7600000000000001E-2</c:v>
                </c:pt>
                <c:pt idx="70">
                  <c:v>2.0199999999999999E-2</c:v>
                </c:pt>
                <c:pt idx="71">
                  <c:v>2.12E-2</c:v>
                </c:pt>
                <c:pt idx="72">
                  <c:v>2.3199999999999998E-2</c:v>
                </c:pt>
                <c:pt idx="73">
                  <c:v>2.4500000000000001E-2</c:v>
                </c:pt>
                <c:pt idx="74">
                  <c:v>3.3000000000000002E-2</c:v>
                </c:pt>
                <c:pt idx="75">
                  <c:v>3.8300000000000001E-2</c:v>
                </c:pt>
                <c:pt idx="76">
                  <c:v>4.2300000000000004E-2</c:v>
                </c:pt>
                <c:pt idx="77">
                  <c:v>4.24E-2</c:v>
                </c:pt>
                <c:pt idx="78">
                  <c:v>4.0800000000000003E-2</c:v>
                </c:pt>
                <c:pt idx="79">
                  <c:v>3.7499999999999999E-2</c:v>
                </c:pt>
                <c:pt idx="80">
                  <c:v>3.7499999999999999E-2</c:v>
                </c:pt>
                <c:pt idx="81">
                  <c:v>3.6600000000000001E-2</c:v>
                </c:pt>
                <c:pt idx="82">
                  <c:v>3.7999999999999999E-2</c:v>
                </c:pt>
                <c:pt idx="83">
                  <c:v>3.9599999999999996E-2</c:v>
                </c:pt>
                <c:pt idx="84">
                  <c:v>3.9699999999999999E-2</c:v>
                </c:pt>
                <c:pt idx="85">
                  <c:v>4.4199999999999996E-2</c:v>
                </c:pt>
                <c:pt idx="86">
                  <c:v>4.58E-2</c:v>
                </c:pt>
                <c:pt idx="87">
                  <c:v>4.8600000000000004E-2</c:v>
                </c:pt>
                <c:pt idx="88">
                  <c:v>4.9000000000000002E-2</c:v>
                </c:pt>
                <c:pt idx="89">
                  <c:v>4.9000000000000002E-2</c:v>
                </c:pt>
                <c:pt idx="90">
                  <c:v>4.58E-2</c:v>
                </c:pt>
                <c:pt idx="91">
                  <c:v>4.58E-2</c:v>
                </c:pt>
                <c:pt idx="92">
                  <c:v>4.6399999999999997E-2</c:v>
                </c:pt>
                <c:pt idx="93">
                  <c:v>4.7899999999999998E-2</c:v>
                </c:pt>
                <c:pt idx="94">
                  <c:v>4.7800000000000002E-2</c:v>
                </c:pt>
                <c:pt idx="95">
                  <c:v>4.9500000000000002E-2</c:v>
                </c:pt>
                <c:pt idx="96">
                  <c:v>4.9500000000000002E-2</c:v>
                </c:pt>
                <c:pt idx="97">
                  <c:v>4.9500000000000002E-2</c:v>
                </c:pt>
                <c:pt idx="98">
                  <c:v>4.9500000000000002E-2</c:v>
                </c:pt>
                <c:pt idx="99">
                  <c:v>4.9500000000000002E-2</c:v>
                </c:pt>
                <c:pt idx="100">
                  <c:v>4.9500000000000002E-2</c:v>
                </c:pt>
                <c:pt idx="101">
                  <c:v>4.8300000000000003E-2</c:v>
                </c:pt>
                <c:pt idx="102">
                  <c:v>4.8300000000000003E-2</c:v>
                </c:pt>
                <c:pt idx="103">
                  <c:v>4.8300000000000003E-2</c:v>
                </c:pt>
                <c:pt idx="104">
                  <c:v>4.8000000000000001E-2</c:v>
                </c:pt>
                <c:pt idx="105">
                  <c:v>4.8000000000000001E-2</c:v>
                </c:pt>
                <c:pt idx="106">
                  <c:v>4.8000000000000001E-2</c:v>
                </c:pt>
                <c:pt idx="107">
                  <c:v>4.8000000000000001E-2</c:v>
                </c:pt>
                <c:pt idx="108">
                  <c:v>4.8000000000000001E-2</c:v>
                </c:pt>
                <c:pt idx="109">
                  <c:v>4.8000000000000001E-2</c:v>
                </c:pt>
                <c:pt idx="110">
                  <c:v>4.8000000000000001E-2</c:v>
                </c:pt>
                <c:pt idx="111">
                  <c:v>4.7599999999999996E-2</c:v>
                </c:pt>
                <c:pt idx="112">
                  <c:v>4.7699999999999992E-2</c:v>
                </c:pt>
                <c:pt idx="113">
                  <c:v>4.6500000000000007E-2</c:v>
                </c:pt>
                <c:pt idx="114">
                  <c:v>4.6300000000000001E-2</c:v>
                </c:pt>
                <c:pt idx="115">
                  <c:v>4.6799999999999994E-2</c:v>
                </c:pt>
                <c:pt idx="116">
                  <c:v>4.9800000000000004E-2</c:v>
                </c:pt>
                <c:pt idx="117">
                  <c:v>5.4600000000000003E-2</c:v>
                </c:pt>
                <c:pt idx="118">
                  <c:v>5.45E-2</c:v>
                </c:pt>
                <c:pt idx="119">
                  <c:v>5.4800000000000001E-2</c:v>
                </c:pt>
                <c:pt idx="120">
                  <c:v>5.3600000000000002E-2</c:v>
                </c:pt>
                <c:pt idx="121">
                  <c:v>5.1100000000000007E-2</c:v>
                </c:pt>
                <c:pt idx="122">
                  <c:v>0.05</c:v>
                </c:pt>
                <c:pt idx="123">
                  <c:v>0.05</c:v>
                </c:pt>
                <c:pt idx="124">
                  <c:v>4.82E-2</c:v>
                </c:pt>
                <c:pt idx="125">
                  <c:v>4.8300000000000003E-2</c:v>
                </c:pt>
                <c:pt idx="126">
                  <c:v>4.7699999999999992E-2</c:v>
                </c:pt>
                <c:pt idx="127">
                  <c:v>4.7699999999999992E-2</c:v>
                </c:pt>
                <c:pt idx="128">
                  <c:v>4.8300000000000003E-2</c:v>
                </c:pt>
                <c:pt idx="129">
                  <c:v>4.8300000000000003E-2</c:v>
                </c:pt>
                <c:pt idx="130">
                  <c:v>4.8600000000000004E-2</c:v>
                </c:pt>
                <c:pt idx="131">
                  <c:v>4.9299999999999997E-2</c:v>
                </c:pt>
                <c:pt idx="132">
                  <c:v>4.9200000000000001E-2</c:v>
                </c:pt>
                <c:pt idx="133">
                  <c:v>4.9000000000000002E-2</c:v>
                </c:pt>
                <c:pt idx="134">
                  <c:v>4.9000000000000002E-2</c:v>
                </c:pt>
                <c:pt idx="135">
                  <c:v>4.8899999999999999E-2</c:v>
                </c:pt>
                <c:pt idx="136">
                  <c:v>4.8300000000000003E-2</c:v>
                </c:pt>
                <c:pt idx="137">
                  <c:v>4.7500000000000001E-2</c:v>
                </c:pt>
                <c:pt idx="138">
                  <c:v>4.7400000000000005E-2</c:v>
                </c:pt>
                <c:pt idx="139">
                  <c:v>4.8099999999999997E-2</c:v>
                </c:pt>
                <c:pt idx="140">
                  <c:v>4.7899999999999998E-2</c:v>
                </c:pt>
                <c:pt idx="141">
                  <c:v>4.7599999999999996E-2</c:v>
                </c:pt>
                <c:pt idx="142">
                  <c:v>4.82E-2</c:v>
                </c:pt>
                <c:pt idx="143">
                  <c:v>0.05</c:v>
                </c:pt>
                <c:pt idx="144">
                  <c:v>5.04E-2</c:v>
                </c:pt>
                <c:pt idx="145">
                  <c:v>4.9100000000000005E-2</c:v>
                </c:pt>
                <c:pt idx="146">
                  <c:v>4.8799999999999996E-2</c:v>
                </c:pt>
                <c:pt idx="147">
                  <c:v>4.9100000000000005E-2</c:v>
                </c:pt>
                <c:pt idx="148">
                  <c:v>4.9400000000000006E-2</c:v>
                </c:pt>
                <c:pt idx="149">
                  <c:v>5.0199999999999995E-2</c:v>
                </c:pt>
                <c:pt idx="150">
                  <c:v>5.0700000000000002E-2</c:v>
                </c:pt>
                <c:pt idx="151">
                  <c:v>5.04E-2</c:v>
                </c:pt>
                <c:pt idx="152">
                  <c:v>0.05</c:v>
                </c:pt>
                <c:pt idx="153">
                  <c:v>4.9699999999999994E-2</c:v>
                </c:pt>
                <c:pt idx="154">
                  <c:v>4.9599999999999998E-2</c:v>
                </c:pt>
                <c:pt idx="155">
                  <c:v>4.9699999999999994E-2</c:v>
                </c:pt>
              </c:numCache>
            </c:numRef>
          </c:val>
          <c:smooth val="0"/>
          <c:extLst>
            <c:ext xmlns:c16="http://schemas.microsoft.com/office/drawing/2014/chart" uri="{C3380CC4-5D6E-409C-BE32-E72D297353CC}">
              <c16:uniqueId val="{00000001-13FD-46CE-8970-FD6DE6A96244}"/>
            </c:ext>
          </c:extLst>
        </c:ser>
        <c:dLbls>
          <c:showLegendKey val="0"/>
          <c:showVal val="0"/>
          <c:showCatName val="0"/>
          <c:showSerName val="0"/>
          <c:showPercent val="0"/>
          <c:showBubbleSize val="0"/>
        </c:dLbls>
        <c:marker val="1"/>
        <c:smooth val="0"/>
        <c:axId val="1766434975"/>
        <c:axId val="1766421055"/>
      </c:lineChart>
      <c:lineChart>
        <c:grouping val="standard"/>
        <c:varyColors val="0"/>
        <c:ser>
          <c:idx val="0"/>
          <c:order val="0"/>
          <c:tx>
            <c:strRef>
              <c:f>'Graphs final'!$OY$25</c:f>
              <c:strCache>
                <c:ptCount val="1"/>
                <c:pt idx="0">
                  <c:v>LS TCV - RHS</c:v>
                </c:pt>
              </c:strCache>
            </c:strRef>
          </c:tx>
          <c:spPr>
            <a:ln w="19050" cap="rnd">
              <a:solidFill>
                <a:srgbClr val="FFC000"/>
              </a:solidFill>
              <a:prstDash val="sysDash"/>
              <a:round/>
            </a:ln>
            <a:effectLst/>
          </c:spPr>
          <c:marker>
            <c:symbol val="none"/>
          </c:marker>
          <c:cat>
            <c:numRef>
              <c:f>'Graphs final'!$OX$26:$OX$1214</c:f>
              <c:numCache>
                <c:formatCode>d\-mmm\-yy</c:formatCode>
                <c:ptCount val="156"/>
                <c:pt idx="0">
                  <c:v>45278</c:v>
                </c:pt>
                <c:pt idx="1">
                  <c:v>45279</c:v>
                </c:pt>
                <c:pt idx="2">
                  <c:v>45280</c:v>
                </c:pt>
                <c:pt idx="3">
                  <c:v>45281</c:v>
                </c:pt>
                <c:pt idx="4">
                  <c:v>45282</c:v>
                </c:pt>
                <c:pt idx="5">
                  <c:v>45285</c:v>
                </c:pt>
                <c:pt idx="6">
                  <c:v>45286</c:v>
                </c:pt>
                <c:pt idx="7">
                  <c:v>45287</c:v>
                </c:pt>
                <c:pt idx="8">
                  <c:v>45288</c:v>
                </c:pt>
                <c:pt idx="9">
                  <c:v>45289</c:v>
                </c:pt>
                <c:pt idx="10">
                  <c:v>45292</c:v>
                </c:pt>
                <c:pt idx="11">
                  <c:v>45293</c:v>
                </c:pt>
                <c:pt idx="12">
                  <c:v>45294</c:v>
                </c:pt>
                <c:pt idx="13">
                  <c:v>45295</c:v>
                </c:pt>
                <c:pt idx="14">
                  <c:v>45296</c:v>
                </c:pt>
                <c:pt idx="15">
                  <c:v>45299</c:v>
                </c:pt>
                <c:pt idx="16">
                  <c:v>45300</c:v>
                </c:pt>
                <c:pt idx="17">
                  <c:v>45301</c:v>
                </c:pt>
                <c:pt idx="18">
                  <c:v>45302</c:v>
                </c:pt>
                <c:pt idx="19">
                  <c:v>45303</c:v>
                </c:pt>
                <c:pt idx="20">
                  <c:v>45306</c:v>
                </c:pt>
                <c:pt idx="21">
                  <c:v>45307</c:v>
                </c:pt>
                <c:pt idx="22">
                  <c:v>45308</c:v>
                </c:pt>
                <c:pt idx="23">
                  <c:v>45309</c:v>
                </c:pt>
                <c:pt idx="24">
                  <c:v>45310</c:v>
                </c:pt>
                <c:pt idx="25">
                  <c:v>45313</c:v>
                </c:pt>
                <c:pt idx="26">
                  <c:v>45314</c:v>
                </c:pt>
                <c:pt idx="27">
                  <c:v>45315</c:v>
                </c:pt>
                <c:pt idx="28">
                  <c:v>45316</c:v>
                </c:pt>
                <c:pt idx="29">
                  <c:v>45317</c:v>
                </c:pt>
                <c:pt idx="30">
                  <c:v>45320</c:v>
                </c:pt>
                <c:pt idx="31">
                  <c:v>45321</c:v>
                </c:pt>
                <c:pt idx="32">
                  <c:v>45322</c:v>
                </c:pt>
                <c:pt idx="33">
                  <c:v>45323</c:v>
                </c:pt>
                <c:pt idx="34">
                  <c:v>45324</c:v>
                </c:pt>
                <c:pt idx="35">
                  <c:v>45327</c:v>
                </c:pt>
                <c:pt idx="36">
                  <c:v>45328</c:v>
                </c:pt>
                <c:pt idx="37">
                  <c:v>45329</c:v>
                </c:pt>
                <c:pt idx="38">
                  <c:v>45330</c:v>
                </c:pt>
                <c:pt idx="39">
                  <c:v>45331</c:v>
                </c:pt>
                <c:pt idx="40">
                  <c:v>45334</c:v>
                </c:pt>
                <c:pt idx="41">
                  <c:v>45335</c:v>
                </c:pt>
                <c:pt idx="42">
                  <c:v>45336</c:v>
                </c:pt>
                <c:pt idx="43">
                  <c:v>45337</c:v>
                </c:pt>
                <c:pt idx="44">
                  <c:v>45338</c:v>
                </c:pt>
                <c:pt idx="45">
                  <c:v>45341</c:v>
                </c:pt>
                <c:pt idx="46">
                  <c:v>45342</c:v>
                </c:pt>
                <c:pt idx="47">
                  <c:v>45343</c:v>
                </c:pt>
                <c:pt idx="48">
                  <c:v>45344</c:v>
                </c:pt>
                <c:pt idx="49">
                  <c:v>45345</c:v>
                </c:pt>
                <c:pt idx="50">
                  <c:v>45348</c:v>
                </c:pt>
                <c:pt idx="51">
                  <c:v>45349</c:v>
                </c:pt>
                <c:pt idx="52">
                  <c:v>45350</c:v>
                </c:pt>
                <c:pt idx="53">
                  <c:v>45351</c:v>
                </c:pt>
                <c:pt idx="54">
                  <c:v>45352</c:v>
                </c:pt>
                <c:pt idx="55">
                  <c:v>45355</c:v>
                </c:pt>
                <c:pt idx="56">
                  <c:v>45356</c:v>
                </c:pt>
                <c:pt idx="57">
                  <c:v>45357</c:v>
                </c:pt>
                <c:pt idx="58">
                  <c:v>45358</c:v>
                </c:pt>
                <c:pt idx="59">
                  <c:v>45359</c:v>
                </c:pt>
                <c:pt idx="60">
                  <c:v>45362</c:v>
                </c:pt>
                <c:pt idx="61">
                  <c:v>45363</c:v>
                </c:pt>
                <c:pt idx="62">
                  <c:v>45364</c:v>
                </c:pt>
                <c:pt idx="63">
                  <c:v>45365</c:v>
                </c:pt>
                <c:pt idx="64">
                  <c:v>45366</c:v>
                </c:pt>
                <c:pt idx="65">
                  <c:v>45369</c:v>
                </c:pt>
                <c:pt idx="66">
                  <c:v>45370</c:v>
                </c:pt>
                <c:pt idx="67">
                  <c:v>45371</c:v>
                </c:pt>
                <c:pt idx="68">
                  <c:v>45372</c:v>
                </c:pt>
                <c:pt idx="69">
                  <c:v>45373</c:v>
                </c:pt>
                <c:pt idx="70">
                  <c:v>45376</c:v>
                </c:pt>
                <c:pt idx="71">
                  <c:v>45377</c:v>
                </c:pt>
                <c:pt idx="72">
                  <c:v>45378</c:v>
                </c:pt>
                <c:pt idx="73">
                  <c:v>45379</c:v>
                </c:pt>
                <c:pt idx="74">
                  <c:v>45380</c:v>
                </c:pt>
                <c:pt idx="75">
                  <c:v>45383</c:v>
                </c:pt>
                <c:pt idx="76">
                  <c:v>45384</c:v>
                </c:pt>
                <c:pt idx="77">
                  <c:v>45385</c:v>
                </c:pt>
                <c:pt idx="78">
                  <c:v>45386</c:v>
                </c:pt>
                <c:pt idx="79">
                  <c:v>45387</c:v>
                </c:pt>
                <c:pt idx="80">
                  <c:v>45389</c:v>
                </c:pt>
                <c:pt idx="81">
                  <c:v>45390</c:v>
                </c:pt>
                <c:pt idx="82">
                  <c:v>45391</c:v>
                </c:pt>
                <c:pt idx="83">
                  <c:v>45392</c:v>
                </c:pt>
                <c:pt idx="84">
                  <c:v>45393</c:v>
                </c:pt>
                <c:pt idx="85">
                  <c:v>45394</c:v>
                </c:pt>
                <c:pt idx="86">
                  <c:v>45397</c:v>
                </c:pt>
                <c:pt idx="87">
                  <c:v>45398</c:v>
                </c:pt>
                <c:pt idx="88">
                  <c:v>45399</c:v>
                </c:pt>
                <c:pt idx="89">
                  <c:v>45400</c:v>
                </c:pt>
                <c:pt idx="90">
                  <c:v>45401</c:v>
                </c:pt>
                <c:pt idx="91">
                  <c:v>45404</c:v>
                </c:pt>
                <c:pt idx="92">
                  <c:v>45405</c:v>
                </c:pt>
                <c:pt idx="93">
                  <c:v>45406</c:v>
                </c:pt>
                <c:pt idx="94">
                  <c:v>45407</c:v>
                </c:pt>
                <c:pt idx="95">
                  <c:v>45408</c:v>
                </c:pt>
                <c:pt idx="96">
                  <c:v>45410</c:v>
                </c:pt>
                <c:pt idx="97">
                  <c:v>45411</c:v>
                </c:pt>
                <c:pt idx="98">
                  <c:v>45412</c:v>
                </c:pt>
                <c:pt idx="99">
                  <c:v>45413</c:v>
                </c:pt>
                <c:pt idx="100">
                  <c:v>45414</c:v>
                </c:pt>
                <c:pt idx="101">
                  <c:v>45415</c:v>
                </c:pt>
                <c:pt idx="102">
                  <c:v>45416</c:v>
                </c:pt>
                <c:pt idx="103">
                  <c:v>45418</c:v>
                </c:pt>
                <c:pt idx="104">
                  <c:v>45419</c:v>
                </c:pt>
                <c:pt idx="105">
                  <c:v>45420</c:v>
                </c:pt>
                <c:pt idx="106">
                  <c:v>45421</c:v>
                </c:pt>
                <c:pt idx="107">
                  <c:v>45422</c:v>
                </c:pt>
                <c:pt idx="108">
                  <c:v>45423</c:v>
                </c:pt>
                <c:pt idx="109">
                  <c:v>45425</c:v>
                </c:pt>
                <c:pt idx="110">
                  <c:v>45426</c:v>
                </c:pt>
                <c:pt idx="111">
                  <c:v>45427</c:v>
                </c:pt>
                <c:pt idx="112">
                  <c:v>45428</c:v>
                </c:pt>
                <c:pt idx="113">
                  <c:v>45429</c:v>
                </c:pt>
                <c:pt idx="114">
                  <c:v>45432</c:v>
                </c:pt>
                <c:pt idx="115">
                  <c:v>45433</c:v>
                </c:pt>
                <c:pt idx="116">
                  <c:v>45434</c:v>
                </c:pt>
                <c:pt idx="117">
                  <c:v>45435</c:v>
                </c:pt>
                <c:pt idx="118">
                  <c:v>45436</c:v>
                </c:pt>
                <c:pt idx="119">
                  <c:v>45439</c:v>
                </c:pt>
                <c:pt idx="120">
                  <c:v>45440</c:v>
                </c:pt>
                <c:pt idx="121">
                  <c:v>45441</c:v>
                </c:pt>
                <c:pt idx="122">
                  <c:v>45442</c:v>
                </c:pt>
                <c:pt idx="123">
                  <c:v>45443</c:v>
                </c:pt>
                <c:pt idx="124">
                  <c:v>45446</c:v>
                </c:pt>
                <c:pt idx="125">
                  <c:v>45447</c:v>
                </c:pt>
                <c:pt idx="126">
                  <c:v>45448</c:v>
                </c:pt>
                <c:pt idx="127">
                  <c:v>45449</c:v>
                </c:pt>
                <c:pt idx="128">
                  <c:v>45450</c:v>
                </c:pt>
                <c:pt idx="129">
                  <c:v>45453</c:v>
                </c:pt>
                <c:pt idx="130">
                  <c:v>45454</c:v>
                </c:pt>
                <c:pt idx="131">
                  <c:v>45455</c:v>
                </c:pt>
                <c:pt idx="132">
                  <c:v>45456</c:v>
                </c:pt>
                <c:pt idx="133">
                  <c:v>45457</c:v>
                </c:pt>
                <c:pt idx="134">
                  <c:v>45460</c:v>
                </c:pt>
                <c:pt idx="135">
                  <c:v>45461</c:v>
                </c:pt>
                <c:pt idx="136">
                  <c:v>45462</c:v>
                </c:pt>
                <c:pt idx="137">
                  <c:v>45463</c:v>
                </c:pt>
                <c:pt idx="138">
                  <c:v>45464</c:v>
                </c:pt>
                <c:pt idx="139">
                  <c:v>45467</c:v>
                </c:pt>
                <c:pt idx="140">
                  <c:v>45468</c:v>
                </c:pt>
                <c:pt idx="141">
                  <c:v>45469</c:v>
                </c:pt>
                <c:pt idx="142">
                  <c:v>45470</c:v>
                </c:pt>
                <c:pt idx="143">
                  <c:v>45471</c:v>
                </c:pt>
                <c:pt idx="144">
                  <c:v>45474</c:v>
                </c:pt>
                <c:pt idx="145">
                  <c:v>45475</c:v>
                </c:pt>
                <c:pt idx="146">
                  <c:v>45476</c:v>
                </c:pt>
                <c:pt idx="147">
                  <c:v>45477</c:v>
                </c:pt>
                <c:pt idx="148">
                  <c:v>45478</c:v>
                </c:pt>
                <c:pt idx="149">
                  <c:v>45481</c:v>
                </c:pt>
                <c:pt idx="150">
                  <c:v>45482</c:v>
                </c:pt>
                <c:pt idx="151">
                  <c:v>45483</c:v>
                </c:pt>
                <c:pt idx="152">
                  <c:v>45484</c:v>
                </c:pt>
                <c:pt idx="153">
                  <c:v>45485</c:v>
                </c:pt>
                <c:pt idx="154">
                  <c:v>45488</c:v>
                </c:pt>
                <c:pt idx="155">
                  <c:v>45489</c:v>
                </c:pt>
              </c:numCache>
            </c:numRef>
          </c:cat>
          <c:val>
            <c:numRef>
              <c:f>'Graphs final'!$OY$26:$OY$1214</c:f>
              <c:numCache>
                <c:formatCode>0.0%</c:formatCode>
                <c:ptCount val="156"/>
                <c:pt idx="0">
                  <c:v>4.4999999999999998E-2</c:v>
                </c:pt>
                <c:pt idx="1">
                  <c:v>4.4999999999999998E-2</c:v>
                </c:pt>
                <c:pt idx="2">
                  <c:v>4.4999999999999998E-2</c:v>
                </c:pt>
                <c:pt idx="3">
                  <c:v>4.4999999999999998E-2</c:v>
                </c:pt>
                <c:pt idx="4">
                  <c:v>4.4999999999999998E-2</c:v>
                </c:pt>
                <c:pt idx="5">
                  <c:v>4.4999999999999998E-2</c:v>
                </c:pt>
                <c:pt idx="6">
                  <c:v>4.4999999999999998E-2</c:v>
                </c:pt>
                <c:pt idx="7">
                  <c:v>4.4999999999999998E-2</c:v>
                </c:pt>
                <c:pt idx="8">
                  <c:v>4.4999999999999998E-2</c:v>
                </c:pt>
                <c:pt idx="9">
                  <c:v>4.4999999999999998E-2</c:v>
                </c:pt>
                <c:pt idx="10">
                  <c:v>4.4999999999999998E-2</c:v>
                </c:pt>
                <c:pt idx="11">
                  <c:v>4.4999999999999998E-2</c:v>
                </c:pt>
                <c:pt idx="12">
                  <c:v>4.4999999999999998E-2</c:v>
                </c:pt>
                <c:pt idx="13">
                  <c:v>4.4999999999999998E-2</c:v>
                </c:pt>
                <c:pt idx="14">
                  <c:v>4.4999999999999998E-2</c:v>
                </c:pt>
                <c:pt idx="15">
                  <c:v>4.4999999999999998E-2</c:v>
                </c:pt>
                <c:pt idx="16">
                  <c:v>4.4999999999999998E-2</c:v>
                </c:pt>
                <c:pt idx="17">
                  <c:v>4.4999999999999998E-2</c:v>
                </c:pt>
                <c:pt idx="18">
                  <c:v>4.4999999999999998E-2</c:v>
                </c:pt>
                <c:pt idx="19">
                  <c:v>4.4999999999999998E-2</c:v>
                </c:pt>
                <c:pt idx="20">
                  <c:v>4.4999999999999998E-2</c:v>
                </c:pt>
                <c:pt idx="21">
                  <c:v>4.4999999999999998E-2</c:v>
                </c:pt>
                <c:pt idx="22">
                  <c:v>4.4999999999999998E-2</c:v>
                </c:pt>
                <c:pt idx="23">
                  <c:v>4.4999999999999998E-2</c:v>
                </c:pt>
                <c:pt idx="24">
                  <c:v>4.4999999999999998E-2</c:v>
                </c:pt>
                <c:pt idx="25">
                  <c:v>4.4999999999999998E-2</c:v>
                </c:pt>
                <c:pt idx="26">
                  <c:v>4.4999999999999998E-2</c:v>
                </c:pt>
                <c:pt idx="27">
                  <c:v>4.4999999999999998E-2</c:v>
                </c:pt>
                <c:pt idx="28">
                  <c:v>4.4999999999999998E-2</c:v>
                </c:pt>
                <c:pt idx="29">
                  <c:v>4.4999999999999998E-2</c:v>
                </c:pt>
                <c:pt idx="30">
                  <c:v>4.4999999999999998E-2</c:v>
                </c:pt>
                <c:pt idx="31">
                  <c:v>4.4999999999999998E-2</c:v>
                </c:pt>
                <c:pt idx="32">
                  <c:v>4.4999999999999998E-2</c:v>
                </c:pt>
                <c:pt idx="33">
                  <c:v>4.4999999999999998E-2</c:v>
                </c:pt>
                <c:pt idx="34">
                  <c:v>4.4999999999999998E-2</c:v>
                </c:pt>
                <c:pt idx="35">
                  <c:v>4.4999999999999998E-2</c:v>
                </c:pt>
                <c:pt idx="36">
                  <c:v>4.4999999999999998E-2</c:v>
                </c:pt>
                <c:pt idx="37">
                  <c:v>4.4999999999999998E-2</c:v>
                </c:pt>
                <c:pt idx="38">
                  <c:v>4.4999999999999998E-2</c:v>
                </c:pt>
                <c:pt idx="39">
                  <c:v>4.4999999999999998E-2</c:v>
                </c:pt>
                <c:pt idx="40">
                  <c:v>4.4999999999999998E-2</c:v>
                </c:pt>
                <c:pt idx="41">
                  <c:v>4.4999999999999998E-2</c:v>
                </c:pt>
                <c:pt idx="42">
                  <c:v>4.4999999999999998E-2</c:v>
                </c:pt>
                <c:pt idx="43">
                  <c:v>4.4999999999999998E-2</c:v>
                </c:pt>
                <c:pt idx="44">
                  <c:v>4.4999999999999998E-2</c:v>
                </c:pt>
                <c:pt idx="45">
                  <c:v>4.4999999999999998E-2</c:v>
                </c:pt>
                <c:pt idx="46">
                  <c:v>4.4999999999999998E-2</c:v>
                </c:pt>
                <c:pt idx="47">
                  <c:v>4.4999999999999998E-2</c:v>
                </c:pt>
                <c:pt idx="48">
                  <c:v>4.4999999999999998E-2</c:v>
                </c:pt>
                <c:pt idx="49">
                  <c:v>4.4999999999999998E-2</c:v>
                </c:pt>
                <c:pt idx="50">
                  <c:v>4.4999999999999998E-2</c:v>
                </c:pt>
                <c:pt idx="51">
                  <c:v>4.4999999999999998E-2</c:v>
                </c:pt>
                <c:pt idx="52">
                  <c:v>4.4999999999999998E-2</c:v>
                </c:pt>
                <c:pt idx="53">
                  <c:v>4.4999999999999998E-2</c:v>
                </c:pt>
                <c:pt idx="54">
                  <c:v>4.4999999999999998E-2</c:v>
                </c:pt>
                <c:pt idx="55">
                  <c:v>4.4999999999999998E-2</c:v>
                </c:pt>
                <c:pt idx="56">
                  <c:v>4.4999999999999998E-2</c:v>
                </c:pt>
                <c:pt idx="57">
                  <c:v>4.4999999999999998E-2</c:v>
                </c:pt>
                <c:pt idx="58">
                  <c:v>4.4999999999999998E-2</c:v>
                </c:pt>
                <c:pt idx="59">
                  <c:v>4.4999999999999998E-2</c:v>
                </c:pt>
                <c:pt idx="60">
                  <c:v>4.4999999999999998E-2</c:v>
                </c:pt>
                <c:pt idx="61">
                  <c:v>4.4999999999999998E-2</c:v>
                </c:pt>
                <c:pt idx="62">
                  <c:v>4.4999999999999998E-2</c:v>
                </c:pt>
                <c:pt idx="63">
                  <c:v>4.4999999999999998E-2</c:v>
                </c:pt>
                <c:pt idx="64">
                  <c:v>4.4999999999999998E-2</c:v>
                </c:pt>
                <c:pt idx="65">
                  <c:v>4.4999999999999998E-2</c:v>
                </c:pt>
                <c:pt idx="66">
                  <c:v>4.4999999999999998E-2</c:v>
                </c:pt>
                <c:pt idx="67">
                  <c:v>4.4999999999999998E-2</c:v>
                </c:pt>
                <c:pt idx="68">
                  <c:v>4.4999999999999998E-2</c:v>
                </c:pt>
                <c:pt idx="69">
                  <c:v>4.4999999999999998E-2</c:v>
                </c:pt>
                <c:pt idx="70">
                  <c:v>4.4999999999999998E-2</c:v>
                </c:pt>
                <c:pt idx="71">
                  <c:v>4.4999999999999998E-2</c:v>
                </c:pt>
                <c:pt idx="72">
                  <c:v>4.4999999999999998E-2</c:v>
                </c:pt>
                <c:pt idx="73">
                  <c:v>4.4999999999999998E-2</c:v>
                </c:pt>
                <c:pt idx="74">
                  <c:v>4.4999999999999998E-2</c:v>
                </c:pt>
                <c:pt idx="75">
                  <c:v>4.4999999999999998E-2</c:v>
                </c:pt>
                <c:pt idx="76">
                  <c:v>4.4999999999999998E-2</c:v>
                </c:pt>
                <c:pt idx="77">
                  <c:v>4.4999999999999998E-2</c:v>
                </c:pt>
                <c:pt idx="78">
                  <c:v>4.4999999999999998E-2</c:v>
                </c:pt>
                <c:pt idx="79">
                  <c:v>4.4999999999999998E-2</c:v>
                </c:pt>
                <c:pt idx="80">
                  <c:v>4.4999999999999998E-2</c:v>
                </c:pt>
                <c:pt idx="81">
                  <c:v>4.4999999999999998E-2</c:v>
                </c:pt>
                <c:pt idx="82">
                  <c:v>4.4999999999999998E-2</c:v>
                </c:pt>
                <c:pt idx="83">
                  <c:v>4.4999999999999998E-2</c:v>
                </c:pt>
                <c:pt idx="84">
                  <c:v>4.4999999999999998E-2</c:v>
                </c:pt>
                <c:pt idx="85">
                  <c:v>4.4999999999999998E-2</c:v>
                </c:pt>
                <c:pt idx="86">
                  <c:v>4.4999999999999998E-2</c:v>
                </c:pt>
                <c:pt idx="87">
                  <c:v>4.4999999999999998E-2</c:v>
                </c:pt>
                <c:pt idx="88">
                  <c:v>4.4999999999999998E-2</c:v>
                </c:pt>
                <c:pt idx="89">
                  <c:v>4.4999999999999998E-2</c:v>
                </c:pt>
                <c:pt idx="90">
                  <c:v>4.4999999999999998E-2</c:v>
                </c:pt>
                <c:pt idx="91">
                  <c:v>4.4999999999999998E-2</c:v>
                </c:pt>
                <c:pt idx="92">
                  <c:v>4.4999999999999998E-2</c:v>
                </c:pt>
                <c:pt idx="93">
                  <c:v>4.4999999999999998E-2</c:v>
                </c:pt>
                <c:pt idx="94">
                  <c:v>4.4999999999999998E-2</c:v>
                </c:pt>
                <c:pt idx="95">
                  <c:v>4.4999999999999998E-2</c:v>
                </c:pt>
                <c:pt idx="96">
                  <c:v>4.4999999999999998E-2</c:v>
                </c:pt>
                <c:pt idx="97">
                  <c:v>4.4999999999999998E-2</c:v>
                </c:pt>
                <c:pt idx="98">
                  <c:v>4.4999999999999998E-2</c:v>
                </c:pt>
                <c:pt idx="99">
                  <c:v>4.4999999999999998E-2</c:v>
                </c:pt>
                <c:pt idx="100">
                  <c:v>4.4999999999999998E-2</c:v>
                </c:pt>
                <c:pt idx="101">
                  <c:v>4.4999999999999998E-2</c:v>
                </c:pt>
                <c:pt idx="102">
                  <c:v>4.4999999999999998E-2</c:v>
                </c:pt>
                <c:pt idx="103">
                  <c:v>4.4999999999999998E-2</c:v>
                </c:pt>
                <c:pt idx="104">
                  <c:v>4.4999999999999998E-2</c:v>
                </c:pt>
                <c:pt idx="105">
                  <c:v>4.4999999999999998E-2</c:v>
                </c:pt>
                <c:pt idx="106">
                  <c:v>4.4999999999999998E-2</c:v>
                </c:pt>
                <c:pt idx="107">
                  <c:v>4.4999999999999998E-2</c:v>
                </c:pt>
                <c:pt idx="108">
                  <c:v>4.4999999999999998E-2</c:v>
                </c:pt>
                <c:pt idx="109">
                  <c:v>4.4999999999999998E-2</c:v>
                </c:pt>
                <c:pt idx="110">
                  <c:v>4.4999999999999998E-2</c:v>
                </c:pt>
                <c:pt idx="111">
                  <c:v>4.4999999999999998E-2</c:v>
                </c:pt>
                <c:pt idx="112">
                  <c:v>4.4999999999999998E-2</c:v>
                </c:pt>
                <c:pt idx="113">
                  <c:v>4.4999999999999998E-2</c:v>
                </c:pt>
                <c:pt idx="114">
                  <c:v>4.4999999999999998E-2</c:v>
                </c:pt>
                <c:pt idx="115">
                  <c:v>4.4999999999999998E-2</c:v>
                </c:pt>
                <c:pt idx="116">
                  <c:v>4.4999999999999998E-2</c:v>
                </c:pt>
                <c:pt idx="117">
                  <c:v>4.4999999999999998E-2</c:v>
                </c:pt>
                <c:pt idx="118">
                  <c:v>4.4999999999999998E-2</c:v>
                </c:pt>
                <c:pt idx="119">
                  <c:v>4.4999999999999998E-2</c:v>
                </c:pt>
                <c:pt idx="120">
                  <c:v>4.4999999999999998E-2</c:v>
                </c:pt>
                <c:pt idx="121">
                  <c:v>4.4999999999999998E-2</c:v>
                </c:pt>
                <c:pt idx="122">
                  <c:v>4.4999999999999998E-2</c:v>
                </c:pt>
                <c:pt idx="123">
                  <c:v>4.4999999999999998E-2</c:v>
                </c:pt>
                <c:pt idx="124">
                  <c:v>4.4999999999999998E-2</c:v>
                </c:pt>
                <c:pt idx="125">
                  <c:v>4.4999999999999998E-2</c:v>
                </c:pt>
                <c:pt idx="126">
                  <c:v>4.4999999999999998E-2</c:v>
                </c:pt>
                <c:pt idx="127">
                  <c:v>4.4999999999999998E-2</c:v>
                </c:pt>
                <c:pt idx="128">
                  <c:v>4.4999999999999998E-2</c:v>
                </c:pt>
                <c:pt idx="129">
                  <c:v>4.4999999999999998E-2</c:v>
                </c:pt>
                <c:pt idx="130">
                  <c:v>4.4999999999999998E-2</c:v>
                </c:pt>
                <c:pt idx="131">
                  <c:v>4.4999999999999998E-2</c:v>
                </c:pt>
                <c:pt idx="132">
                  <c:v>4.4999999999999998E-2</c:v>
                </c:pt>
                <c:pt idx="133">
                  <c:v>4.4999999999999998E-2</c:v>
                </c:pt>
                <c:pt idx="134">
                  <c:v>4.4999999999999998E-2</c:v>
                </c:pt>
                <c:pt idx="135">
                  <c:v>4.4999999999999998E-2</c:v>
                </c:pt>
                <c:pt idx="136">
                  <c:v>4.4999999999999998E-2</c:v>
                </c:pt>
                <c:pt idx="137">
                  <c:v>4.4999999999999998E-2</c:v>
                </c:pt>
                <c:pt idx="138">
                  <c:v>4.4999999999999998E-2</c:v>
                </c:pt>
                <c:pt idx="139">
                  <c:v>4.4999999999999998E-2</c:v>
                </c:pt>
                <c:pt idx="140">
                  <c:v>4.4999999999999998E-2</c:v>
                </c:pt>
                <c:pt idx="141">
                  <c:v>4.4999999999999998E-2</c:v>
                </c:pt>
                <c:pt idx="142">
                  <c:v>4.4999999999999998E-2</c:v>
                </c:pt>
                <c:pt idx="143">
                  <c:v>4.4999999999999998E-2</c:v>
                </c:pt>
                <c:pt idx="144">
                  <c:v>4.4999999999999998E-2</c:v>
                </c:pt>
                <c:pt idx="145">
                  <c:v>4.4999999999999998E-2</c:v>
                </c:pt>
                <c:pt idx="146">
                  <c:v>4.4999999999999998E-2</c:v>
                </c:pt>
                <c:pt idx="147">
                  <c:v>4.4999999999999998E-2</c:v>
                </c:pt>
                <c:pt idx="148">
                  <c:v>4.4999999999999998E-2</c:v>
                </c:pt>
                <c:pt idx="149">
                  <c:v>4.4999999999999998E-2</c:v>
                </c:pt>
                <c:pt idx="150">
                  <c:v>4.4999999999999998E-2</c:v>
                </c:pt>
                <c:pt idx="151">
                  <c:v>4.4999999999999998E-2</c:v>
                </c:pt>
                <c:pt idx="152">
                  <c:v>4.4999999999999998E-2</c:v>
                </c:pt>
                <c:pt idx="153">
                  <c:v>4.4999999999999998E-2</c:v>
                </c:pt>
                <c:pt idx="154">
                  <c:v>4.4999999999999998E-2</c:v>
                </c:pt>
                <c:pt idx="155">
                  <c:v>4.4999999999999998E-2</c:v>
                </c:pt>
              </c:numCache>
            </c:numRef>
          </c:val>
          <c:smooth val="0"/>
          <c:extLst>
            <c:ext xmlns:c16="http://schemas.microsoft.com/office/drawing/2014/chart" uri="{C3380CC4-5D6E-409C-BE32-E72D297353CC}">
              <c16:uniqueId val="{00000002-13FD-46CE-8970-FD6DE6A96244}"/>
            </c:ext>
          </c:extLst>
        </c:ser>
        <c:dLbls>
          <c:showLegendKey val="0"/>
          <c:showVal val="0"/>
          <c:showCatName val="0"/>
          <c:showSerName val="0"/>
          <c:showPercent val="0"/>
          <c:showBubbleSize val="0"/>
        </c:dLbls>
        <c:marker val="1"/>
        <c:smooth val="0"/>
        <c:axId val="1766486335"/>
        <c:axId val="1766503615"/>
      </c:lineChart>
      <c:dateAx>
        <c:axId val="1766434975"/>
        <c:scaling>
          <c:orientation val="minMax"/>
        </c:scaling>
        <c:delete val="0"/>
        <c:axPos val="b"/>
        <c:numFmt formatCode="mm/yy" sourceLinked="0"/>
        <c:majorTickMark val="out"/>
        <c:minorTickMark val="none"/>
        <c:tickLblPos val="nextTo"/>
        <c:spPr>
          <a:noFill/>
          <a:ln w="9525" cap="flat" cmpd="sng" algn="ctr">
            <a:solidFill>
              <a:sysClr val="window" lastClr="FFFFFF">
                <a:lumMod val="50000"/>
              </a:sysClr>
            </a:solidFill>
            <a:round/>
          </a:ln>
          <a:effectLst/>
        </c:spPr>
        <c:txPr>
          <a:bodyPr rot="-2700000" spcFirstLastPara="1" vertOverflow="ellipsis" wrap="square" anchor="ctr" anchorCtr="1"/>
          <a:lstStyle/>
          <a:p>
            <a:pPr>
              <a:defRPr sz="700" b="0" i="0" u="none" strike="noStrike" kern="1200" baseline="0">
                <a:solidFill>
                  <a:schemeClr val="tx1">
                    <a:lumMod val="75000"/>
                    <a:lumOff val="25000"/>
                  </a:schemeClr>
                </a:solidFill>
                <a:latin typeface="SVN-Gilroy Medium" panose="00000600000000000000" pitchFamily="50" charset="0"/>
                <a:ea typeface="+mn-ea"/>
                <a:cs typeface="+mn-cs"/>
              </a:defRPr>
            </a:pPr>
            <a:endParaRPr lang="en-US"/>
          </a:p>
        </c:txPr>
        <c:crossAx val="1766421055"/>
        <c:crosses val="autoZero"/>
        <c:auto val="1"/>
        <c:lblOffset val="100"/>
        <c:baseTimeUnit val="days"/>
        <c:majorUnit val="2"/>
        <c:majorTimeUnit val="months"/>
        <c:minorUnit val="2"/>
        <c:minorTimeUnit val="months"/>
      </c:dateAx>
      <c:valAx>
        <c:axId val="1766421055"/>
        <c:scaling>
          <c:orientation val="minMax"/>
        </c:scaling>
        <c:delete val="0"/>
        <c:axPos val="l"/>
        <c:numFmt formatCode="0.0%" sourceLinked="1"/>
        <c:majorTickMark val="out"/>
        <c:minorTickMark val="none"/>
        <c:tickLblPos val="nextTo"/>
        <c:spPr>
          <a:noFill/>
          <a:ln>
            <a:solidFill>
              <a:sysClr val="window" lastClr="FFFFFF">
                <a:lumMod val="50000"/>
              </a:sysClr>
            </a:solidFill>
          </a:ln>
          <a:effectLst/>
        </c:spPr>
        <c:txPr>
          <a:bodyPr rot="-60000000" spcFirstLastPara="1" vertOverflow="ellipsis" vert="horz" wrap="square" anchor="ctr" anchorCtr="1"/>
          <a:lstStyle/>
          <a:p>
            <a:pPr>
              <a:defRPr sz="700" b="0" i="0" u="none" strike="noStrike" kern="1200" baseline="0">
                <a:solidFill>
                  <a:schemeClr val="tx1">
                    <a:lumMod val="75000"/>
                    <a:lumOff val="25000"/>
                  </a:schemeClr>
                </a:solidFill>
                <a:latin typeface="SVN-Gilroy Medium" panose="00000600000000000000" pitchFamily="50" charset="0"/>
                <a:ea typeface="+mn-ea"/>
                <a:cs typeface="+mn-cs"/>
              </a:defRPr>
            </a:pPr>
            <a:endParaRPr lang="en-US"/>
          </a:p>
        </c:txPr>
        <c:crossAx val="1766434975"/>
        <c:crosses val="autoZero"/>
        <c:crossBetween val="between"/>
      </c:valAx>
      <c:valAx>
        <c:axId val="1766503615"/>
        <c:scaling>
          <c:orientation val="minMax"/>
        </c:scaling>
        <c:delete val="0"/>
        <c:axPos val="r"/>
        <c:numFmt formatCode="0.0%" sourceLinked="1"/>
        <c:majorTickMark val="out"/>
        <c:minorTickMark val="none"/>
        <c:tickLblPos val="nextTo"/>
        <c:spPr>
          <a:noFill/>
          <a:ln>
            <a:solidFill>
              <a:sysClr val="window" lastClr="FFFFFF">
                <a:lumMod val="50000"/>
              </a:sysClr>
            </a:solidFill>
          </a:ln>
          <a:effectLst/>
        </c:spPr>
        <c:txPr>
          <a:bodyPr rot="-60000000" spcFirstLastPara="1" vertOverflow="ellipsis" vert="horz" wrap="square" anchor="ctr" anchorCtr="1"/>
          <a:lstStyle/>
          <a:p>
            <a:pPr>
              <a:defRPr sz="700" b="0" i="0" u="none" strike="noStrike" kern="1200" baseline="0">
                <a:solidFill>
                  <a:schemeClr val="tx1">
                    <a:lumMod val="75000"/>
                    <a:lumOff val="25000"/>
                  </a:schemeClr>
                </a:solidFill>
                <a:latin typeface="SVN-Gilroy Medium" panose="00000600000000000000" pitchFamily="50" charset="0"/>
                <a:ea typeface="+mn-ea"/>
                <a:cs typeface="+mn-cs"/>
              </a:defRPr>
            </a:pPr>
            <a:endParaRPr lang="en-US"/>
          </a:p>
        </c:txPr>
        <c:crossAx val="1766486335"/>
        <c:crosses val="max"/>
        <c:crossBetween val="between"/>
      </c:valAx>
      <c:dateAx>
        <c:axId val="1766486335"/>
        <c:scaling>
          <c:orientation val="minMax"/>
        </c:scaling>
        <c:delete val="1"/>
        <c:axPos val="b"/>
        <c:numFmt formatCode="d\-mmm\-yy" sourceLinked="1"/>
        <c:majorTickMark val="out"/>
        <c:minorTickMark val="none"/>
        <c:tickLblPos val="nextTo"/>
        <c:crossAx val="1766503615"/>
        <c:crosses val="autoZero"/>
        <c:auto val="1"/>
        <c:lblOffset val="100"/>
        <c:baseTimeUnit val="days"/>
      </c:date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20599668641017"/>
          <c:y val="9.743361663451533E-2"/>
          <c:w val="0.76482012866921933"/>
          <c:h val="0.80254443136690212"/>
        </c:manualLayout>
      </c:layout>
      <c:barChart>
        <c:barDir val="bar"/>
        <c:grouping val="stacked"/>
        <c:varyColors val="0"/>
        <c:ser>
          <c:idx val="0"/>
          <c:order val="0"/>
          <c:tx>
            <c:strRef>
              <c:f>Sheet1!$B$1</c:f>
              <c:strCache>
                <c:ptCount val="1"/>
                <c:pt idx="0">
                  <c:v>Bán lẻ</c:v>
                </c:pt>
              </c:strCache>
            </c:strRef>
          </c:tx>
          <c:spPr>
            <a:solidFill>
              <a:srgbClr val="5C588F"/>
            </a:solidFill>
            <a:ln w="28575">
              <a:noFill/>
            </a:ln>
          </c:spPr>
          <c:invertIfNegative val="0"/>
          <c:dPt>
            <c:idx val="0"/>
            <c:invertIfNegative val="0"/>
            <c:bubble3D val="0"/>
            <c:extLst>
              <c:ext xmlns:c16="http://schemas.microsoft.com/office/drawing/2014/chart" uri="{C3380CC4-5D6E-409C-BE32-E72D297353CC}">
                <c16:uniqueId val="{00000000-7CC7-4BD3-AA9B-DB58F867C31F}"/>
              </c:ext>
            </c:extLst>
          </c:dPt>
          <c:dLbls>
            <c:dLbl>
              <c:idx val="0"/>
              <c:numFmt formatCode="#,##0" sourceLinked="0"/>
              <c:spPr/>
              <c:txPr>
                <a:bodyPr/>
                <a:lstStyle/>
                <a:p>
                  <a:pPr algn="ctr">
                    <a:defRPr sz="900">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0-7CC7-4BD3-AA9B-DB58F867C31F}"/>
                </c:ext>
              </c:extLst>
            </c:dLbl>
            <c:numFmt formatCode="#,##0" sourceLinked="0"/>
            <c:spPr>
              <a:noFill/>
              <a:ln>
                <a:noFill/>
              </a:ln>
              <a:effectLst/>
            </c:spPr>
            <c:txPr>
              <a:bodyPr/>
              <a:lstStyle/>
              <a:p>
                <a:pPr algn="ctr">
                  <a:defRPr sz="9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5"/>
                <c:pt idx="0">
                  <c:v>2Q2024</c:v>
                </c:pt>
                <c:pt idx="1">
                  <c:v>1Q2024</c:v>
                </c:pt>
                <c:pt idx="2">
                  <c:v>2023 kiểm toán</c:v>
                </c:pt>
                <c:pt idx="3">
                  <c:v>3Q2023</c:v>
                </c:pt>
                <c:pt idx="4">
                  <c:v>2Q2023</c:v>
                </c:pt>
              </c:strCache>
            </c:strRef>
          </c:cat>
          <c:val>
            <c:numRef>
              <c:f>Sheet1!$B$2:$B$9</c:f>
              <c:numCache>
                <c:formatCode>_(* #,##0_);_(* \(#,##0\);_(* "-"??_);_(@_)</c:formatCode>
                <c:ptCount val="5"/>
                <c:pt idx="0">
                  <c:v>590.95838459552397</c:v>
                </c:pt>
                <c:pt idx="1">
                  <c:v>556.08856471109073</c:v>
                </c:pt>
                <c:pt idx="2">
                  <c:v>556.09267483806263</c:v>
                </c:pt>
                <c:pt idx="3">
                  <c:v>512.41282041792203</c:v>
                </c:pt>
                <c:pt idx="4">
                  <c:v>502.7159684629035</c:v>
                </c:pt>
              </c:numCache>
            </c:numRef>
          </c:val>
          <c:extLst>
            <c:ext xmlns:c16="http://schemas.microsoft.com/office/drawing/2014/chart" uri="{C3380CC4-5D6E-409C-BE32-E72D297353CC}">
              <c16:uniqueId val="{00000001-7CC7-4BD3-AA9B-DB58F867C31F}"/>
            </c:ext>
          </c:extLst>
        </c:ser>
        <c:ser>
          <c:idx val="1"/>
          <c:order val="1"/>
          <c:tx>
            <c:strRef>
              <c:f>Sheet1!$C$1</c:f>
              <c:strCache>
                <c:ptCount val="1"/>
                <c:pt idx="0">
                  <c:v>SME</c:v>
                </c:pt>
              </c:strCache>
            </c:strRef>
          </c:tx>
          <c:spPr>
            <a:solidFill>
              <a:srgbClr val="834E74"/>
            </a:solidFill>
            <a:ln w="28575">
              <a:noFill/>
            </a:ln>
          </c:spPr>
          <c:invertIfNegative val="0"/>
          <c:dPt>
            <c:idx val="0"/>
            <c:invertIfNegative val="0"/>
            <c:bubble3D val="0"/>
            <c:extLst>
              <c:ext xmlns:c16="http://schemas.microsoft.com/office/drawing/2014/chart" uri="{C3380CC4-5D6E-409C-BE32-E72D297353CC}">
                <c16:uniqueId val="{00000002-7CC7-4BD3-AA9B-DB58F867C31F}"/>
              </c:ext>
            </c:extLst>
          </c:dPt>
          <c:dLbls>
            <c:dLbl>
              <c:idx val="0"/>
              <c:layout>
                <c:manualLayout>
                  <c:x val="3.0979606880985376E-3"/>
                  <c:y val="2.331269744956325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C7-4BD3-AA9B-DB58F867C31F}"/>
                </c:ext>
              </c:extLst>
            </c:dLbl>
            <c:numFmt formatCode="#,##0" sourceLinked="0"/>
            <c:spPr>
              <a:noFill/>
              <a:ln>
                <a:noFill/>
              </a:ln>
              <a:effectLst/>
            </c:spPr>
            <c:txPr>
              <a:bodyPr/>
              <a:lstStyle/>
              <a:p>
                <a:pPr algn="ctr">
                  <a:defRPr sz="9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5"/>
                <c:pt idx="0">
                  <c:v>2Q2024</c:v>
                </c:pt>
                <c:pt idx="1">
                  <c:v>1Q2024</c:v>
                </c:pt>
                <c:pt idx="2">
                  <c:v>2023 kiểm toán</c:v>
                </c:pt>
                <c:pt idx="3">
                  <c:v>3Q2023</c:v>
                </c:pt>
                <c:pt idx="4">
                  <c:v>2Q2023</c:v>
                </c:pt>
              </c:strCache>
            </c:strRef>
          </c:cat>
          <c:val>
            <c:numRef>
              <c:f>Sheet1!$C$2:$C$9</c:f>
              <c:numCache>
                <c:formatCode>_(* #,##0_);_(* \(#,##0\);_(* "-"??_);_(@_)</c:formatCode>
                <c:ptCount val="5"/>
                <c:pt idx="0">
                  <c:v>355.17140201231166</c:v>
                </c:pt>
                <c:pt idx="1">
                  <c:v>347.1033877825995</c:v>
                </c:pt>
                <c:pt idx="2">
                  <c:v>344.93181943718662</c:v>
                </c:pt>
                <c:pt idx="3">
                  <c:v>357.73368491661876</c:v>
                </c:pt>
                <c:pt idx="4">
                  <c:v>345.89767418333992</c:v>
                </c:pt>
              </c:numCache>
            </c:numRef>
          </c:val>
          <c:extLst>
            <c:ext xmlns:c16="http://schemas.microsoft.com/office/drawing/2014/chart" uri="{C3380CC4-5D6E-409C-BE32-E72D297353CC}">
              <c16:uniqueId val="{00000003-7CC7-4BD3-AA9B-DB58F867C31F}"/>
            </c:ext>
          </c:extLst>
        </c:ser>
        <c:ser>
          <c:idx val="2"/>
          <c:order val="2"/>
          <c:tx>
            <c:strRef>
              <c:f>Sheet1!$D$1</c:f>
              <c:strCache>
                <c:ptCount val="1"/>
                <c:pt idx="0">
                  <c:v>KHDN Lớn</c:v>
                </c:pt>
              </c:strCache>
            </c:strRef>
          </c:tx>
          <c:spPr>
            <a:solidFill>
              <a:srgbClr val="A13E57"/>
            </a:solidFill>
          </c:spPr>
          <c:invertIfNegative val="0"/>
          <c:dLbls>
            <c:numFmt formatCode="#,##0" sourceLinked="0"/>
            <c:spPr>
              <a:noFill/>
            </c:spPr>
            <c:txPr>
              <a:bodyPr/>
              <a:lstStyle/>
              <a:p>
                <a:pPr>
                  <a:defRPr sz="9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5"/>
                <c:pt idx="0">
                  <c:v>2Q2024</c:v>
                </c:pt>
                <c:pt idx="1">
                  <c:v>1Q2024</c:v>
                </c:pt>
                <c:pt idx="2">
                  <c:v>2023 kiểm toán</c:v>
                </c:pt>
                <c:pt idx="3">
                  <c:v>3Q2023</c:v>
                </c:pt>
                <c:pt idx="4">
                  <c:v>2Q2023</c:v>
                </c:pt>
              </c:strCache>
            </c:strRef>
          </c:cat>
          <c:val>
            <c:numRef>
              <c:f>Sheet1!$D$2:$D$9</c:f>
              <c:numCache>
                <c:formatCode>_(* #,##0_);_(* \(#,##0\);_(* "-"??_);_(@_)</c:formatCode>
                <c:ptCount val="5"/>
                <c:pt idx="0">
                  <c:v>498.63273970573306</c:v>
                </c:pt>
                <c:pt idx="1">
                  <c:v>491.74443652808623</c:v>
                </c:pt>
                <c:pt idx="2">
                  <c:v>469.5725786983424</c:v>
                </c:pt>
                <c:pt idx="3">
                  <c:v>424.01396786515073</c:v>
                </c:pt>
                <c:pt idx="4">
                  <c:v>422.46979666955809</c:v>
                </c:pt>
              </c:numCache>
            </c:numRef>
          </c:val>
          <c:extLst>
            <c:ext xmlns:c16="http://schemas.microsoft.com/office/drawing/2014/chart" uri="{C3380CC4-5D6E-409C-BE32-E72D297353CC}">
              <c16:uniqueId val="{00000004-7CC7-4BD3-AA9B-DB58F867C31F}"/>
            </c:ext>
          </c:extLst>
        </c:ser>
        <c:ser>
          <c:idx val="3"/>
          <c:order val="3"/>
          <c:tx>
            <c:strRef>
              <c:f>Sheet1!$E$1</c:f>
              <c:strCache>
                <c:ptCount val="1"/>
                <c:pt idx="0">
                  <c:v>FDI</c:v>
                </c:pt>
              </c:strCache>
            </c:strRef>
          </c:tx>
          <c:spPr>
            <a:solidFill>
              <a:srgbClr val="CC1216"/>
            </a:solidFill>
          </c:spPr>
          <c:invertIfNegative val="0"/>
          <c:dLbls>
            <c:dLbl>
              <c:idx val="0"/>
              <c:layout>
                <c:manualLayout>
                  <c:x val="3.0979606880985376E-3"/>
                  <c:y val="-5.2660895622234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C7-4BD3-AA9B-DB58F867C31F}"/>
                </c:ext>
              </c:extLst>
            </c:dLbl>
            <c:numFmt formatCode="#,##0" sourceLinked="0"/>
            <c:spPr>
              <a:noFill/>
              <a:ln>
                <a:noFill/>
              </a:ln>
              <a:effectLst/>
            </c:spPr>
            <c:txPr>
              <a:bodyPr wrap="square" lIns="38100" tIns="19050" rIns="38100" bIns="19050" anchor="ctr">
                <a:spAutoFit/>
              </a:bodyPr>
              <a:lstStyle/>
              <a:p>
                <a:pPr>
                  <a:defRPr sz="900">
                    <a:solidFill>
                      <a:schemeClr val="tx1">
                        <a:lumMod val="75000"/>
                        <a:lumOff val="2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5"/>
                <c:pt idx="0">
                  <c:v>2Q2024</c:v>
                </c:pt>
                <c:pt idx="1">
                  <c:v>1Q2024</c:v>
                </c:pt>
                <c:pt idx="2">
                  <c:v>2023 kiểm toán</c:v>
                </c:pt>
                <c:pt idx="3">
                  <c:v>3Q2023</c:v>
                </c:pt>
                <c:pt idx="4">
                  <c:v>2Q2023</c:v>
                </c:pt>
              </c:strCache>
            </c:strRef>
          </c:cat>
          <c:val>
            <c:numRef>
              <c:f>Sheet1!$E$2:$E$9</c:f>
              <c:numCache>
                <c:formatCode>_(* #,##0_);_(* \(#,##0\);_(* "-"??_);_(@_)</c:formatCode>
                <c:ptCount val="5"/>
                <c:pt idx="0">
                  <c:v>97.446522371508379</c:v>
                </c:pt>
                <c:pt idx="1">
                  <c:v>90.416245072212504</c:v>
                </c:pt>
                <c:pt idx="2">
                  <c:v>81.161523438910237</c:v>
                </c:pt>
                <c:pt idx="3">
                  <c:v>76.402837682189897</c:v>
                </c:pt>
                <c:pt idx="4">
                  <c:v>75.321217225299065</c:v>
                </c:pt>
              </c:numCache>
            </c:numRef>
          </c:val>
          <c:extLst>
            <c:ext xmlns:c16="http://schemas.microsoft.com/office/drawing/2014/chart" uri="{C3380CC4-5D6E-409C-BE32-E72D297353CC}">
              <c16:uniqueId val="{00000006-7CC7-4BD3-AA9B-DB58F867C31F}"/>
            </c:ext>
          </c:extLst>
        </c:ser>
        <c:dLbls>
          <c:showLegendKey val="0"/>
          <c:showVal val="0"/>
          <c:showCatName val="0"/>
          <c:showSerName val="0"/>
          <c:showPercent val="0"/>
          <c:showBubbleSize val="0"/>
        </c:dLbls>
        <c:gapWidth val="101"/>
        <c:overlap val="100"/>
        <c:axId val="320004928"/>
        <c:axId val="320005320"/>
      </c:barChart>
      <c:catAx>
        <c:axId val="320004928"/>
        <c:scaling>
          <c:orientation val="minMax"/>
        </c:scaling>
        <c:delete val="0"/>
        <c:axPos val="l"/>
        <c:numFmt formatCode="General" sourceLinked="1"/>
        <c:majorTickMark val="out"/>
        <c:minorTickMark val="none"/>
        <c:tickLblPos val="nextTo"/>
        <c:txPr>
          <a:bodyPr/>
          <a:lstStyle/>
          <a:p>
            <a:pPr>
              <a:defRPr sz="900">
                <a:solidFill>
                  <a:schemeClr val="tx1">
                    <a:lumMod val="75000"/>
                    <a:lumOff val="25000"/>
                  </a:schemeClr>
                </a:solidFill>
              </a:defRPr>
            </a:pPr>
            <a:endParaRPr lang="en-US"/>
          </a:p>
        </c:txPr>
        <c:crossAx val="320005320"/>
        <c:crosses val="autoZero"/>
        <c:auto val="1"/>
        <c:lblAlgn val="ctr"/>
        <c:lblOffset val="100"/>
        <c:noMultiLvlLbl val="0"/>
      </c:catAx>
      <c:valAx>
        <c:axId val="320005320"/>
        <c:scaling>
          <c:orientation val="minMax"/>
        </c:scaling>
        <c:delete val="1"/>
        <c:axPos val="b"/>
        <c:numFmt formatCode="#,##0" sourceLinked="0"/>
        <c:majorTickMark val="out"/>
        <c:minorTickMark val="none"/>
        <c:tickLblPos val="nextTo"/>
        <c:crossAx val="320004928"/>
        <c:crosses val="autoZero"/>
        <c:crossBetween val="between"/>
      </c:valAx>
    </c:plotArea>
    <c:plotVisOnly val="1"/>
    <c:dispBlanksAs val="gap"/>
    <c:showDLblsOverMax val="0"/>
  </c:chart>
  <c:txPr>
    <a:bodyPr/>
    <a:lstStyle/>
    <a:p>
      <a:pPr>
        <a:defRPr sz="1000">
          <a:latin typeface="Arial" panose="020B0604020202020204" pitchFamily="34" charset="0"/>
          <a:cs typeface="Arial" panose="020B0604020202020204" pitchFamily="34" charset="0"/>
        </a:defRPr>
      </a:pPr>
      <a:endParaRPr lang="en-US"/>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'Graphs final'!$LC$26</c:f>
              <c:strCache>
                <c:ptCount val="1"/>
                <c:pt idx="0">
                  <c:v>Tăng trưởng tín dụng</c:v>
                </c:pt>
              </c:strCache>
            </c:strRef>
          </c:tx>
          <c:spPr>
            <a:solidFill>
              <a:srgbClr val="0080B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SVN-Gilroy Medium" panose="00000600000000000000"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 final'!$LB$27:$LB$31</c:f>
              <c:strCache>
                <c:ptCount val="5"/>
                <c:pt idx="0">
                  <c:v>Q2/20</c:v>
                </c:pt>
                <c:pt idx="1">
                  <c:v>Q2/21</c:v>
                </c:pt>
                <c:pt idx="2">
                  <c:v>Q2/22</c:v>
                </c:pt>
                <c:pt idx="3">
                  <c:v>Q2/23</c:v>
                </c:pt>
                <c:pt idx="4">
                  <c:v>Q2/24</c:v>
                </c:pt>
              </c:strCache>
            </c:strRef>
          </c:cat>
          <c:val>
            <c:numRef>
              <c:f>'Graphs final'!$LC$27:$LC$31</c:f>
              <c:numCache>
                <c:formatCode>0.0%</c:formatCode>
                <c:ptCount val="5"/>
                <c:pt idx="0">
                  <c:v>3.6999999999999998E-2</c:v>
                </c:pt>
                <c:pt idx="1">
                  <c:v>6.4000000000000001E-2</c:v>
                </c:pt>
                <c:pt idx="2">
                  <c:v>9.4E-2</c:v>
                </c:pt>
                <c:pt idx="3">
                  <c:v>4.7E-2</c:v>
                </c:pt>
                <c:pt idx="4">
                  <c:v>0.06</c:v>
                </c:pt>
              </c:numCache>
            </c:numRef>
          </c:val>
          <c:extLst>
            <c:ext xmlns:c16="http://schemas.microsoft.com/office/drawing/2014/chart" uri="{C3380CC4-5D6E-409C-BE32-E72D297353CC}">
              <c16:uniqueId val="{00000000-4F5C-4C03-94F0-530D3D5FE276}"/>
            </c:ext>
          </c:extLst>
        </c:ser>
        <c:ser>
          <c:idx val="1"/>
          <c:order val="1"/>
          <c:tx>
            <c:strRef>
              <c:f>'Graphs final'!$LD$26</c:f>
              <c:strCache>
                <c:ptCount val="1"/>
                <c:pt idx="0">
                  <c:v>Tăng trưởng huy động</c:v>
                </c:pt>
              </c:strCache>
            </c:strRef>
          </c:tx>
          <c:spPr>
            <a:solidFill>
              <a:srgbClr val="FF0066"/>
            </a:solidFill>
            <a:ln>
              <a:noFill/>
            </a:ln>
            <a:effectLst/>
          </c:spPr>
          <c:invertIfNegative val="0"/>
          <c:dLbls>
            <c:dLbl>
              <c:idx val="3"/>
              <c:layout>
                <c:manualLayout>
                  <c:x val="1.6245976882102817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5C-4C03-94F0-530D3D5FE276}"/>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SVN-Gilroy Medium" panose="00000600000000000000"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 final'!$LB$27:$LB$31</c:f>
              <c:strCache>
                <c:ptCount val="5"/>
                <c:pt idx="0">
                  <c:v>Q2/20</c:v>
                </c:pt>
                <c:pt idx="1">
                  <c:v>Q2/21</c:v>
                </c:pt>
                <c:pt idx="2">
                  <c:v>Q2/22</c:v>
                </c:pt>
                <c:pt idx="3">
                  <c:v>Q2/23</c:v>
                </c:pt>
                <c:pt idx="4">
                  <c:v>Q2/24</c:v>
                </c:pt>
              </c:strCache>
            </c:strRef>
          </c:cat>
          <c:val>
            <c:numRef>
              <c:f>'Graphs final'!$LD$27:$LD$31</c:f>
              <c:numCache>
                <c:formatCode>0.0%</c:formatCode>
                <c:ptCount val="5"/>
                <c:pt idx="0">
                  <c:v>4.7E-2</c:v>
                </c:pt>
                <c:pt idx="1">
                  <c:v>3.7999999999999999E-2</c:v>
                </c:pt>
                <c:pt idx="2">
                  <c:v>4.8000000000000001E-2</c:v>
                </c:pt>
                <c:pt idx="3">
                  <c:v>4.5999999999999999E-2</c:v>
                </c:pt>
                <c:pt idx="4">
                  <c:v>1.4999999999999999E-2</c:v>
                </c:pt>
              </c:numCache>
            </c:numRef>
          </c:val>
          <c:extLst>
            <c:ext xmlns:c16="http://schemas.microsoft.com/office/drawing/2014/chart" uri="{C3380CC4-5D6E-409C-BE32-E72D297353CC}">
              <c16:uniqueId val="{00000002-4F5C-4C03-94F0-530D3D5FE276}"/>
            </c:ext>
          </c:extLst>
        </c:ser>
        <c:dLbls>
          <c:dLblPos val="outEnd"/>
          <c:showLegendKey val="0"/>
          <c:showVal val="1"/>
          <c:showCatName val="0"/>
          <c:showSerName val="0"/>
          <c:showPercent val="0"/>
          <c:showBubbleSize val="0"/>
        </c:dLbls>
        <c:gapWidth val="219"/>
        <c:overlap val="-27"/>
        <c:axId val="1653927183"/>
        <c:axId val="1653927599"/>
      </c:barChart>
      <c:catAx>
        <c:axId val="1653927183"/>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SVN-Gilroy Medium" panose="00000600000000000000" pitchFamily="50" charset="0"/>
                <a:ea typeface="+mn-ea"/>
                <a:cs typeface="Arial" panose="020B0604020202020204" pitchFamily="34" charset="0"/>
              </a:defRPr>
            </a:pPr>
            <a:endParaRPr lang="en-US"/>
          </a:p>
        </c:txPr>
        <c:crossAx val="1653927599"/>
        <c:crosses val="autoZero"/>
        <c:auto val="1"/>
        <c:lblAlgn val="ctr"/>
        <c:lblOffset val="100"/>
        <c:noMultiLvlLbl val="0"/>
      </c:catAx>
      <c:valAx>
        <c:axId val="1653927599"/>
        <c:scaling>
          <c:orientation val="minMax"/>
        </c:scaling>
        <c:delete val="1"/>
        <c:axPos val="l"/>
        <c:numFmt formatCode="0.0%" sourceLinked="1"/>
        <c:majorTickMark val="none"/>
        <c:minorTickMark val="none"/>
        <c:tickLblPos val="nextTo"/>
        <c:crossAx val="1653927183"/>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21827421320218E-2"/>
          <c:y val="2.81877857749771E-2"/>
          <c:w val="0.87562392741759276"/>
          <c:h val="0.54592906379156392"/>
        </c:manualLayout>
      </c:layout>
      <c:lineChart>
        <c:grouping val="standard"/>
        <c:varyColors val="0"/>
        <c:ser>
          <c:idx val="0"/>
          <c:order val="0"/>
          <c:tx>
            <c:strRef>
              <c:f>Sheet1!$B$1</c:f>
              <c:strCache>
                <c:ptCount val="1"/>
                <c:pt idx="0">
                  <c:v>CTG</c:v>
                </c:pt>
              </c:strCache>
            </c:strRef>
          </c:tx>
          <c:spPr>
            <a:ln>
              <a:solidFill>
                <a:srgbClr val="D71249"/>
              </a:solidFill>
            </a:ln>
          </c:spPr>
          <c:marker>
            <c:symbol val="none"/>
          </c:marker>
          <c:cat>
            <c:numRef>
              <c:f>Sheet1!$A$2:$A$2368</c:f>
              <c:numCache>
                <c:formatCode>m/d/yyyy</c:formatCode>
                <c:ptCount val="121"/>
                <c:pt idx="0">
                  <c:v>45289</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45337</c:v>
                </c:pt>
                <c:pt idx="29">
                  <c:v>45338</c:v>
                </c:pt>
                <c:pt idx="30">
                  <c:v>45341</c:v>
                </c:pt>
                <c:pt idx="31">
                  <c:v>45342</c:v>
                </c:pt>
                <c:pt idx="32">
                  <c:v>45343</c:v>
                </c:pt>
                <c:pt idx="33">
                  <c:v>45344</c:v>
                </c:pt>
                <c:pt idx="34">
                  <c:v>45345</c:v>
                </c:pt>
                <c:pt idx="35">
                  <c:v>45348</c:v>
                </c:pt>
                <c:pt idx="36">
                  <c:v>45349</c:v>
                </c:pt>
                <c:pt idx="37">
                  <c:v>45350</c:v>
                </c:pt>
                <c:pt idx="38">
                  <c:v>45351</c:v>
                </c:pt>
                <c:pt idx="39">
                  <c:v>45352</c:v>
                </c:pt>
                <c:pt idx="40">
                  <c:v>45355</c:v>
                </c:pt>
                <c:pt idx="41">
                  <c:v>45356</c:v>
                </c:pt>
                <c:pt idx="42">
                  <c:v>45357</c:v>
                </c:pt>
                <c:pt idx="43">
                  <c:v>45358</c:v>
                </c:pt>
                <c:pt idx="44">
                  <c:v>45359</c:v>
                </c:pt>
                <c:pt idx="45">
                  <c:v>45362</c:v>
                </c:pt>
                <c:pt idx="46">
                  <c:v>45363</c:v>
                </c:pt>
                <c:pt idx="47">
                  <c:v>45364</c:v>
                </c:pt>
                <c:pt idx="48">
                  <c:v>45365</c:v>
                </c:pt>
                <c:pt idx="49">
                  <c:v>45366</c:v>
                </c:pt>
                <c:pt idx="50">
                  <c:v>45369</c:v>
                </c:pt>
                <c:pt idx="51">
                  <c:v>45370</c:v>
                </c:pt>
                <c:pt idx="52">
                  <c:v>45371</c:v>
                </c:pt>
                <c:pt idx="53">
                  <c:v>45372</c:v>
                </c:pt>
                <c:pt idx="54">
                  <c:v>45373</c:v>
                </c:pt>
                <c:pt idx="55">
                  <c:v>45376</c:v>
                </c:pt>
                <c:pt idx="56">
                  <c:v>45377</c:v>
                </c:pt>
                <c:pt idx="57">
                  <c:v>45378</c:v>
                </c:pt>
                <c:pt idx="58">
                  <c:v>45379</c:v>
                </c:pt>
                <c:pt idx="59">
                  <c:v>45380</c:v>
                </c:pt>
                <c:pt idx="60">
                  <c:v>45383</c:v>
                </c:pt>
                <c:pt idx="61">
                  <c:v>45384</c:v>
                </c:pt>
                <c:pt idx="62">
                  <c:v>45385</c:v>
                </c:pt>
                <c:pt idx="63">
                  <c:v>45386</c:v>
                </c:pt>
                <c:pt idx="64">
                  <c:v>45387</c:v>
                </c:pt>
                <c:pt idx="65">
                  <c:v>45390</c:v>
                </c:pt>
                <c:pt idx="66">
                  <c:v>45391</c:v>
                </c:pt>
                <c:pt idx="67">
                  <c:v>45392</c:v>
                </c:pt>
                <c:pt idx="68">
                  <c:v>45393</c:v>
                </c:pt>
                <c:pt idx="69">
                  <c:v>45394</c:v>
                </c:pt>
                <c:pt idx="70">
                  <c:v>45397</c:v>
                </c:pt>
                <c:pt idx="71">
                  <c:v>45398</c:v>
                </c:pt>
                <c:pt idx="72">
                  <c:v>45399</c:v>
                </c:pt>
                <c:pt idx="73">
                  <c:v>45401</c:v>
                </c:pt>
                <c:pt idx="74">
                  <c:v>45404</c:v>
                </c:pt>
                <c:pt idx="75">
                  <c:v>45405</c:v>
                </c:pt>
                <c:pt idx="76">
                  <c:v>45406</c:v>
                </c:pt>
                <c:pt idx="77">
                  <c:v>45407</c:v>
                </c:pt>
                <c:pt idx="78">
                  <c:v>45408</c:v>
                </c:pt>
                <c:pt idx="79">
                  <c:v>45414</c:v>
                </c:pt>
                <c:pt idx="80">
                  <c:v>45415</c:v>
                </c:pt>
                <c:pt idx="81">
                  <c:v>45418</c:v>
                </c:pt>
                <c:pt idx="82">
                  <c:v>45419</c:v>
                </c:pt>
                <c:pt idx="83">
                  <c:v>45420</c:v>
                </c:pt>
                <c:pt idx="84">
                  <c:v>45421</c:v>
                </c:pt>
                <c:pt idx="85">
                  <c:v>45422</c:v>
                </c:pt>
                <c:pt idx="86">
                  <c:v>45425</c:v>
                </c:pt>
                <c:pt idx="87">
                  <c:v>45426</c:v>
                </c:pt>
                <c:pt idx="88">
                  <c:v>45427</c:v>
                </c:pt>
                <c:pt idx="89">
                  <c:v>45428</c:v>
                </c:pt>
                <c:pt idx="90">
                  <c:v>45429</c:v>
                </c:pt>
                <c:pt idx="91">
                  <c:v>45432</c:v>
                </c:pt>
                <c:pt idx="92">
                  <c:v>45433</c:v>
                </c:pt>
                <c:pt idx="93">
                  <c:v>45434</c:v>
                </c:pt>
                <c:pt idx="94">
                  <c:v>45435</c:v>
                </c:pt>
                <c:pt idx="95">
                  <c:v>45436</c:v>
                </c:pt>
                <c:pt idx="96">
                  <c:v>45439</c:v>
                </c:pt>
                <c:pt idx="97">
                  <c:v>45440</c:v>
                </c:pt>
                <c:pt idx="98">
                  <c:v>45441</c:v>
                </c:pt>
                <c:pt idx="99">
                  <c:v>45442</c:v>
                </c:pt>
                <c:pt idx="100">
                  <c:v>45443</c:v>
                </c:pt>
                <c:pt idx="101">
                  <c:v>45446</c:v>
                </c:pt>
                <c:pt idx="102">
                  <c:v>45447</c:v>
                </c:pt>
                <c:pt idx="103">
                  <c:v>45448</c:v>
                </c:pt>
                <c:pt idx="104">
                  <c:v>45449</c:v>
                </c:pt>
                <c:pt idx="105">
                  <c:v>45450</c:v>
                </c:pt>
                <c:pt idx="106">
                  <c:v>45453</c:v>
                </c:pt>
                <c:pt idx="107">
                  <c:v>45454</c:v>
                </c:pt>
                <c:pt idx="108">
                  <c:v>45455</c:v>
                </c:pt>
                <c:pt idx="109">
                  <c:v>45456</c:v>
                </c:pt>
                <c:pt idx="110">
                  <c:v>45457</c:v>
                </c:pt>
                <c:pt idx="111">
                  <c:v>45460</c:v>
                </c:pt>
                <c:pt idx="112">
                  <c:v>45461</c:v>
                </c:pt>
                <c:pt idx="113">
                  <c:v>45462</c:v>
                </c:pt>
                <c:pt idx="114">
                  <c:v>45463</c:v>
                </c:pt>
                <c:pt idx="115">
                  <c:v>45464</c:v>
                </c:pt>
                <c:pt idx="116">
                  <c:v>45467</c:v>
                </c:pt>
                <c:pt idx="117">
                  <c:v>45468</c:v>
                </c:pt>
                <c:pt idx="118">
                  <c:v>45469</c:v>
                </c:pt>
                <c:pt idx="119">
                  <c:v>45470</c:v>
                </c:pt>
                <c:pt idx="120">
                  <c:v>45471</c:v>
                </c:pt>
              </c:numCache>
            </c:numRef>
          </c:cat>
          <c:val>
            <c:numRef>
              <c:f>Sheet1!$B$2:$B$2368</c:f>
              <c:numCache>
                <c:formatCode>0%</c:formatCode>
                <c:ptCount val="121"/>
                <c:pt idx="0">
                  <c:v>1</c:v>
                </c:pt>
                <c:pt idx="1">
                  <c:v>1.003690036900369</c:v>
                </c:pt>
                <c:pt idx="2">
                  <c:v>1.018450184501845</c:v>
                </c:pt>
                <c:pt idx="3">
                  <c:v>1.055350553505535</c:v>
                </c:pt>
                <c:pt idx="4">
                  <c:v>1.070110701107011</c:v>
                </c:pt>
                <c:pt idx="5">
                  <c:v>1.0904059040590406</c:v>
                </c:pt>
                <c:pt idx="6">
                  <c:v>1.107011070110701</c:v>
                </c:pt>
                <c:pt idx="7">
                  <c:v>1.1439114391143912</c:v>
                </c:pt>
                <c:pt idx="8">
                  <c:v>1.1439114391143912</c:v>
                </c:pt>
                <c:pt idx="9">
                  <c:v>1.1623616236162362</c:v>
                </c:pt>
                <c:pt idx="10">
                  <c:v>1.158671586715867</c:v>
                </c:pt>
                <c:pt idx="11">
                  <c:v>1.158671586715867</c:v>
                </c:pt>
                <c:pt idx="12">
                  <c:v>1.1494464944649445</c:v>
                </c:pt>
                <c:pt idx="13">
                  <c:v>1.1623616236162362</c:v>
                </c:pt>
                <c:pt idx="14">
                  <c:v>1.2029520295202951</c:v>
                </c:pt>
                <c:pt idx="15">
                  <c:v>1.2047970479704795</c:v>
                </c:pt>
                <c:pt idx="16">
                  <c:v>1.1881918819188193</c:v>
                </c:pt>
                <c:pt idx="17">
                  <c:v>1.1808118081180812</c:v>
                </c:pt>
                <c:pt idx="18">
                  <c:v>1.1826568265682655</c:v>
                </c:pt>
                <c:pt idx="19">
                  <c:v>1.1845018450184501</c:v>
                </c:pt>
                <c:pt idx="20">
                  <c:v>1.191881918819188</c:v>
                </c:pt>
                <c:pt idx="21">
                  <c:v>1.1881918819188193</c:v>
                </c:pt>
                <c:pt idx="22">
                  <c:v>1.1660516605166051</c:v>
                </c:pt>
                <c:pt idx="23">
                  <c:v>1.1826568265682655</c:v>
                </c:pt>
                <c:pt idx="24">
                  <c:v>1.1697416974169741</c:v>
                </c:pt>
                <c:pt idx="25">
                  <c:v>1.2509225092250922</c:v>
                </c:pt>
                <c:pt idx="26">
                  <c:v>1.2693726937269372</c:v>
                </c:pt>
                <c:pt idx="27">
                  <c:v>1.3099630996309963</c:v>
                </c:pt>
                <c:pt idx="28">
                  <c:v>1.2915129151291511</c:v>
                </c:pt>
                <c:pt idx="29">
                  <c:v>1.3007380073800738</c:v>
                </c:pt>
                <c:pt idx="30">
                  <c:v>1.3062730627306272</c:v>
                </c:pt>
                <c:pt idx="31">
                  <c:v>1.2988929889298892</c:v>
                </c:pt>
                <c:pt idx="32">
                  <c:v>1.3118081180811807</c:v>
                </c:pt>
                <c:pt idx="33">
                  <c:v>1.3173431734317345</c:v>
                </c:pt>
                <c:pt idx="34">
                  <c:v>1.2988929889298892</c:v>
                </c:pt>
                <c:pt idx="35">
                  <c:v>1.3154981549815496</c:v>
                </c:pt>
                <c:pt idx="36">
                  <c:v>1.3339483394833946</c:v>
                </c:pt>
                <c:pt idx="37">
                  <c:v>1.326568265682657</c:v>
                </c:pt>
                <c:pt idx="38">
                  <c:v>1.3118081180811807</c:v>
                </c:pt>
                <c:pt idx="39">
                  <c:v>1.3136531365313653</c:v>
                </c:pt>
                <c:pt idx="40">
                  <c:v>1.3284132841328413</c:v>
                </c:pt>
                <c:pt idx="41">
                  <c:v>1.3450184501845019</c:v>
                </c:pt>
                <c:pt idx="42">
                  <c:v>1.3284132841328413</c:v>
                </c:pt>
                <c:pt idx="43">
                  <c:v>1.3210332103321032</c:v>
                </c:pt>
                <c:pt idx="44">
                  <c:v>1.2730627306273061</c:v>
                </c:pt>
                <c:pt idx="45">
                  <c:v>1.2601476014760147</c:v>
                </c:pt>
                <c:pt idx="46">
                  <c:v>1.2730627306273061</c:v>
                </c:pt>
                <c:pt idx="47">
                  <c:v>1.2970479704797047</c:v>
                </c:pt>
                <c:pt idx="48">
                  <c:v>1.2712177121771218</c:v>
                </c:pt>
                <c:pt idx="49">
                  <c:v>1.2822878228782286</c:v>
                </c:pt>
                <c:pt idx="50">
                  <c:v>1.228782287822878</c:v>
                </c:pt>
                <c:pt idx="51">
                  <c:v>1.228782287822878</c:v>
                </c:pt>
                <c:pt idx="52">
                  <c:v>1.2675276752767528</c:v>
                </c:pt>
                <c:pt idx="53">
                  <c:v>1.2878228782287822</c:v>
                </c:pt>
                <c:pt idx="54">
                  <c:v>1.3173431734317345</c:v>
                </c:pt>
                <c:pt idx="55">
                  <c:v>1.2804428044280443</c:v>
                </c:pt>
                <c:pt idx="56">
                  <c:v>1.2988929889298892</c:v>
                </c:pt>
                <c:pt idx="57">
                  <c:v>1.3099630996309963</c:v>
                </c:pt>
                <c:pt idx="58">
                  <c:v>1.3191881918819188</c:v>
                </c:pt>
                <c:pt idx="59">
                  <c:v>1.3118081180811807</c:v>
                </c:pt>
                <c:pt idx="60">
                  <c:v>1.2915129151291511</c:v>
                </c:pt>
                <c:pt idx="61">
                  <c:v>1.2915129151291511</c:v>
                </c:pt>
                <c:pt idx="62">
                  <c:v>1.2564575645756455</c:v>
                </c:pt>
                <c:pt idx="63">
                  <c:v>1.2380073800738005</c:v>
                </c:pt>
                <c:pt idx="64">
                  <c:v>1.2250922509225093</c:v>
                </c:pt>
                <c:pt idx="65">
                  <c:v>1.2361623616236161</c:v>
                </c:pt>
                <c:pt idx="66">
                  <c:v>1.2638376383763836</c:v>
                </c:pt>
                <c:pt idx="67">
                  <c:v>1.2416974169741697</c:v>
                </c:pt>
                <c:pt idx="68">
                  <c:v>1.2435424354243543</c:v>
                </c:pt>
                <c:pt idx="69">
                  <c:v>1.3247232472324721</c:v>
                </c:pt>
                <c:pt idx="70">
                  <c:v>1.2343173431734318</c:v>
                </c:pt>
                <c:pt idx="71">
                  <c:v>1.2564575645756455</c:v>
                </c:pt>
                <c:pt idx="72">
                  <c:v>1.2066420664206643</c:v>
                </c:pt>
                <c:pt idx="73">
                  <c:v>1.1660516605166051</c:v>
                </c:pt>
                <c:pt idx="74">
                  <c:v>1.191881918819188</c:v>
                </c:pt>
                <c:pt idx="75">
                  <c:v>1.1623616236162362</c:v>
                </c:pt>
                <c:pt idx="76">
                  <c:v>1.2158671586715868</c:v>
                </c:pt>
                <c:pt idx="77">
                  <c:v>1.2177121771217712</c:v>
                </c:pt>
                <c:pt idx="78">
                  <c:v>1.210332103321033</c:v>
                </c:pt>
                <c:pt idx="79">
                  <c:v>1.1937269372693726</c:v>
                </c:pt>
                <c:pt idx="80">
                  <c:v>1.195571955719557</c:v>
                </c:pt>
                <c:pt idx="81">
                  <c:v>1.2250922509225093</c:v>
                </c:pt>
                <c:pt idx="82">
                  <c:v>1.210332103321033</c:v>
                </c:pt>
                <c:pt idx="83">
                  <c:v>1.2029520295202951</c:v>
                </c:pt>
                <c:pt idx="84">
                  <c:v>1.2140221402214022</c:v>
                </c:pt>
                <c:pt idx="85">
                  <c:v>1.2121771217712176</c:v>
                </c:pt>
                <c:pt idx="86">
                  <c:v>1.191881918819188</c:v>
                </c:pt>
                <c:pt idx="87">
                  <c:v>1.191881918819188</c:v>
                </c:pt>
                <c:pt idx="88">
                  <c:v>1.1937269372693726</c:v>
                </c:pt>
                <c:pt idx="89">
                  <c:v>1.2250922509225093</c:v>
                </c:pt>
                <c:pt idx="90">
                  <c:v>1.2214022140221401</c:v>
                </c:pt>
                <c:pt idx="91">
                  <c:v>1.2306273062730628</c:v>
                </c:pt>
                <c:pt idx="92">
                  <c:v>1.2416974169741697</c:v>
                </c:pt>
                <c:pt idx="93">
                  <c:v>1.2177121771217712</c:v>
                </c:pt>
                <c:pt idx="94">
                  <c:v>1.2269372693726937</c:v>
                </c:pt>
                <c:pt idx="95">
                  <c:v>1.1992619926199262</c:v>
                </c:pt>
                <c:pt idx="96">
                  <c:v>1.195571955719557</c:v>
                </c:pt>
                <c:pt idx="97">
                  <c:v>1.1881918819188193</c:v>
                </c:pt>
                <c:pt idx="98">
                  <c:v>1.1678966789667895</c:v>
                </c:pt>
                <c:pt idx="99">
                  <c:v>1.173431734317343</c:v>
                </c:pt>
                <c:pt idx="100">
                  <c:v>1.177121771217712</c:v>
                </c:pt>
                <c:pt idx="101">
                  <c:v>1.2029520295202951</c:v>
                </c:pt>
                <c:pt idx="102">
                  <c:v>1.210332103321033</c:v>
                </c:pt>
                <c:pt idx="103">
                  <c:v>1.195571955719557</c:v>
                </c:pt>
                <c:pt idx="104">
                  <c:v>1.2029520295202951</c:v>
                </c:pt>
                <c:pt idx="105">
                  <c:v>1.210332103321033</c:v>
                </c:pt>
                <c:pt idx="106">
                  <c:v>1.2361623616236161</c:v>
                </c:pt>
                <c:pt idx="107">
                  <c:v>1.2250922509225093</c:v>
                </c:pt>
                <c:pt idx="108">
                  <c:v>1.2361623616236161</c:v>
                </c:pt>
                <c:pt idx="109">
                  <c:v>1.2509225092250922</c:v>
                </c:pt>
                <c:pt idx="110">
                  <c:v>1.210332103321033</c:v>
                </c:pt>
                <c:pt idx="111">
                  <c:v>1.2084870848708487</c:v>
                </c:pt>
                <c:pt idx="112">
                  <c:v>1.1937269372693726</c:v>
                </c:pt>
                <c:pt idx="113">
                  <c:v>1.1992619926199262</c:v>
                </c:pt>
                <c:pt idx="114">
                  <c:v>1.1881918819188193</c:v>
                </c:pt>
                <c:pt idx="115">
                  <c:v>1.1881918819188193</c:v>
                </c:pt>
                <c:pt idx="116">
                  <c:v>1.1678966789667895</c:v>
                </c:pt>
                <c:pt idx="117">
                  <c:v>1.1660516605166051</c:v>
                </c:pt>
                <c:pt idx="118">
                  <c:v>1.1549815498154981</c:v>
                </c:pt>
                <c:pt idx="119">
                  <c:v>1.1549815498154981</c:v>
                </c:pt>
                <c:pt idx="120">
                  <c:v>1.1439114391143912</c:v>
                </c:pt>
              </c:numCache>
            </c:numRef>
          </c:val>
          <c:smooth val="0"/>
          <c:extLst>
            <c:ext xmlns:c16="http://schemas.microsoft.com/office/drawing/2014/chart" uri="{C3380CC4-5D6E-409C-BE32-E72D297353CC}">
              <c16:uniqueId val="{00000000-BE8D-4A3E-8E4D-EDDC832E093E}"/>
            </c:ext>
          </c:extLst>
        </c:ser>
        <c:ser>
          <c:idx val="1"/>
          <c:order val="1"/>
          <c:tx>
            <c:strRef>
              <c:f>Sheet1!$C$1</c:f>
              <c:strCache>
                <c:ptCount val="1"/>
                <c:pt idx="0">
                  <c:v>VCB</c:v>
                </c:pt>
              </c:strCache>
            </c:strRef>
          </c:tx>
          <c:spPr>
            <a:ln>
              <a:solidFill>
                <a:srgbClr val="663300"/>
              </a:solidFill>
            </a:ln>
          </c:spPr>
          <c:marker>
            <c:symbol val="none"/>
          </c:marker>
          <c:cat>
            <c:numRef>
              <c:f>Sheet1!$A$2:$A$2368</c:f>
              <c:numCache>
                <c:formatCode>m/d/yyyy</c:formatCode>
                <c:ptCount val="121"/>
                <c:pt idx="0">
                  <c:v>45289</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45337</c:v>
                </c:pt>
                <c:pt idx="29">
                  <c:v>45338</c:v>
                </c:pt>
                <c:pt idx="30">
                  <c:v>45341</c:v>
                </c:pt>
                <c:pt idx="31">
                  <c:v>45342</c:v>
                </c:pt>
                <c:pt idx="32">
                  <c:v>45343</c:v>
                </c:pt>
                <c:pt idx="33">
                  <c:v>45344</c:v>
                </c:pt>
                <c:pt idx="34">
                  <c:v>45345</c:v>
                </c:pt>
                <c:pt idx="35">
                  <c:v>45348</c:v>
                </c:pt>
                <c:pt idx="36">
                  <c:v>45349</c:v>
                </c:pt>
                <c:pt idx="37">
                  <c:v>45350</c:v>
                </c:pt>
                <c:pt idx="38">
                  <c:v>45351</c:v>
                </c:pt>
                <c:pt idx="39">
                  <c:v>45352</c:v>
                </c:pt>
                <c:pt idx="40">
                  <c:v>45355</c:v>
                </c:pt>
                <c:pt idx="41">
                  <c:v>45356</c:v>
                </c:pt>
                <c:pt idx="42">
                  <c:v>45357</c:v>
                </c:pt>
                <c:pt idx="43">
                  <c:v>45358</c:v>
                </c:pt>
                <c:pt idx="44">
                  <c:v>45359</c:v>
                </c:pt>
                <c:pt idx="45">
                  <c:v>45362</c:v>
                </c:pt>
                <c:pt idx="46">
                  <c:v>45363</c:v>
                </c:pt>
                <c:pt idx="47">
                  <c:v>45364</c:v>
                </c:pt>
                <c:pt idx="48">
                  <c:v>45365</c:v>
                </c:pt>
                <c:pt idx="49">
                  <c:v>45366</c:v>
                </c:pt>
                <c:pt idx="50">
                  <c:v>45369</c:v>
                </c:pt>
                <c:pt idx="51">
                  <c:v>45370</c:v>
                </c:pt>
                <c:pt idx="52">
                  <c:v>45371</c:v>
                </c:pt>
                <c:pt idx="53">
                  <c:v>45372</c:v>
                </c:pt>
                <c:pt idx="54">
                  <c:v>45373</c:v>
                </c:pt>
                <c:pt idx="55">
                  <c:v>45376</c:v>
                </c:pt>
                <c:pt idx="56">
                  <c:v>45377</c:v>
                </c:pt>
                <c:pt idx="57">
                  <c:v>45378</c:v>
                </c:pt>
                <c:pt idx="58">
                  <c:v>45379</c:v>
                </c:pt>
                <c:pt idx="59">
                  <c:v>45380</c:v>
                </c:pt>
                <c:pt idx="60">
                  <c:v>45383</c:v>
                </c:pt>
                <c:pt idx="61">
                  <c:v>45384</c:v>
                </c:pt>
                <c:pt idx="62">
                  <c:v>45385</c:v>
                </c:pt>
                <c:pt idx="63">
                  <c:v>45386</c:v>
                </c:pt>
                <c:pt idx="64">
                  <c:v>45387</c:v>
                </c:pt>
                <c:pt idx="65">
                  <c:v>45390</c:v>
                </c:pt>
                <c:pt idx="66">
                  <c:v>45391</c:v>
                </c:pt>
                <c:pt idx="67">
                  <c:v>45392</c:v>
                </c:pt>
                <c:pt idx="68">
                  <c:v>45393</c:v>
                </c:pt>
                <c:pt idx="69">
                  <c:v>45394</c:v>
                </c:pt>
                <c:pt idx="70">
                  <c:v>45397</c:v>
                </c:pt>
                <c:pt idx="71">
                  <c:v>45398</c:v>
                </c:pt>
                <c:pt idx="72">
                  <c:v>45399</c:v>
                </c:pt>
                <c:pt idx="73">
                  <c:v>45401</c:v>
                </c:pt>
                <c:pt idx="74">
                  <c:v>45404</c:v>
                </c:pt>
                <c:pt idx="75">
                  <c:v>45405</c:v>
                </c:pt>
                <c:pt idx="76">
                  <c:v>45406</c:v>
                </c:pt>
                <c:pt idx="77">
                  <c:v>45407</c:v>
                </c:pt>
                <c:pt idx="78">
                  <c:v>45408</c:v>
                </c:pt>
                <c:pt idx="79">
                  <c:v>45414</c:v>
                </c:pt>
                <c:pt idx="80">
                  <c:v>45415</c:v>
                </c:pt>
                <c:pt idx="81">
                  <c:v>45418</c:v>
                </c:pt>
                <c:pt idx="82">
                  <c:v>45419</c:v>
                </c:pt>
                <c:pt idx="83">
                  <c:v>45420</c:v>
                </c:pt>
                <c:pt idx="84">
                  <c:v>45421</c:v>
                </c:pt>
                <c:pt idx="85">
                  <c:v>45422</c:v>
                </c:pt>
                <c:pt idx="86">
                  <c:v>45425</c:v>
                </c:pt>
                <c:pt idx="87">
                  <c:v>45426</c:v>
                </c:pt>
                <c:pt idx="88">
                  <c:v>45427</c:v>
                </c:pt>
                <c:pt idx="89">
                  <c:v>45428</c:v>
                </c:pt>
                <c:pt idx="90">
                  <c:v>45429</c:v>
                </c:pt>
                <c:pt idx="91">
                  <c:v>45432</c:v>
                </c:pt>
                <c:pt idx="92">
                  <c:v>45433</c:v>
                </c:pt>
                <c:pt idx="93">
                  <c:v>45434</c:v>
                </c:pt>
                <c:pt idx="94">
                  <c:v>45435</c:v>
                </c:pt>
                <c:pt idx="95">
                  <c:v>45436</c:v>
                </c:pt>
                <c:pt idx="96">
                  <c:v>45439</c:v>
                </c:pt>
                <c:pt idx="97">
                  <c:v>45440</c:v>
                </c:pt>
                <c:pt idx="98">
                  <c:v>45441</c:v>
                </c:pt>
                <c:pt idx="99">
                  <c:v>45442</c:v>
                </c:pt>
                <c:pt idx="100">
                  <c:v>45443</c:v>
                </c:pt>
                <c:pt idx="101">
                  <c:v>45446</c:v>
                </c:pt>
                <c:pt idx="102">
                  <c:v>45447</c:v>
                </c:pt>
                <c:pt idx="103">
                  <c:v>45448</c:v>
                </c:pt>
                <c:pt idx="104">
                  <c:v>45449</c:v>
                </c:pt>
                <c:pt idx="105">
                  <c:v>45450</c:v>
                </c:pt>
                <c:pt idx="106">
                  <c:v>45453</c:v>
                </c:pt>
                <c:pt idx="107">
                  <c:v>45454</c:v>
                </c:pt>
                <c:pt idx="108">
                  <c:v>45455</c:v>
                </c:pt>
                <c:pt idx="109">
                  <c:v>45456</c:v>
                </c:pt>
                <c:pt idx="110">
                  <c:v>45457</c:v>
                </c:pt>
                <c:pt idx="111">
                  <c:v>45460</c:v>
                </c:pt>
                <c:pt idx="112">
                  <c:v>45461</c:v>
                </c:pt>
                <c:pt idx="113">
                  <c:v>45462</c:v>
                </c:pt>
                <c:pt idx="114">
                  <c:v>45463</c:v>
                </c:pt>
                <c:pt idx="115">
                  <c:v>45464</c:v>
                </c:pt>
                <c:pt idx="116">
                  <c:v>45467</c:v>
                </c:pt>
                <c:pt idx="117">
                  <c:v>45468</c:v>
                </c:pt>
                <c:pt idx="118">
                  <c:v>45469</c:v>
                </c:pt>
                <c:pt idx="119">
                  <c:v>45470</c:v>
                </c:pt>
                <c:pt idx="120">
                  <c:v>45471</c:v>
                </c:pt>
              </c:numCache>
            </c:numRef>
          </c:cat>
          <c:val>
            <c:numRef>
              <c:f>Sheet1!$C$2:$C$2368</c:f>
              <c:numCache>
                <c:formatCode>0%</c:formatCode>
                <c:ptCount val="121"/>
                <c:pt idx="0">
                  <c:v>1</c:v>
                </c:pt>
                <c:pt idx="1">
                  <c:v>1.0398505603985055</c:v>
                </c:pt>
                <c:pt idx="2">
                  <c:v>1.0523038605230386</c:v>
                </c:pt>
                <c:pt idx="3">
                  <c:v>1.0697384806973849</c:v>
                </c:pt>
                <c:pt idx="4">
                  <c:v>1.0734744707347448</c:v>
                </c:pt>
                <c:pt idx="5">
                  <c:v>1.0809464508094646</c:v>
                </c:pt>
                <c:pt idx="6">
                  <c:v>1.0933997509339974</c:v>
                </c:pt>
                <c:pt idx="7">
                  <c:v>1.1145703611457036</c:v>
                </c:pt>
                <c:pt idx="8">
                  <c:v>1.112079701120797</c:v>
                </c:pt>
                <c:pt idx="9">
                  <c:v>1.1046077210460772</c:v>
                </c:pt>
                <c:pt idx="10">
                  <c:v>1.1207970112079702</c:v>
                </c:pt>
                <c:pt idx="11">
                  <c:v>1.1207970112079702</c:v>
                </c:pt>
                <c:pt idx="12">
                  <c:v>1.1320049813200499</c:v>
                </c:pt>
                <c:pt idx="13">
                  <c:v>1.1344956413449563</c:v>
                </c:pt>
                <c:pt idx="14">
                  <c:v>1.1531755915317559</c:v>
                </c:pt>
                <c:pt idx="15">
                  <c:v>1.1457036114570363</c:v>
                </c:pt>
                <c:pt idx="16">
                  <c:v>1.1394769613947697</c:v>
                </c:pt>
                <c:pt idx="17">
                  <c:v>1.1344956413449563</c:v>
                </c:pt>
                <c:pt idx="18">
                  <c:v>1.1332503113325032</c:v>
                </c:pt>
                <c:pt idx="19">
                  <c:v>1.1457036114570363</c:v>
                </c:pt>
                <c:pt idx="20">
                  <c:v>1.1357409713574098</c:v>
                </c:pt>
                <c:pt idx="21">
                  <c:v>1.1332503113325032</c:v>
                </c:pt>
                <c:pt idx="22">
                  <c:v>1.1021170610211706</c:v>
                </c:pt>
                <c:pt idx="23">
                  <c:v>1.1183063511830635</c:v>
                </c:pt>
                <c:pt idx="24">
                  <c:v>1.1245330012453301</c:v>
                </c:pt>
                <c:pt idx="25">
                  <c:v>1.1207970112079702</c:v>
                </c:pt>
                <c:pt idx="26">
                  <c:v>1.1145703611457036</c:v>
                </c:pt>
                <c:pt idx="27">
                  <c:v>1.1207970112079702</c:v>
                </c:pt>
                <c:pt idx="28">
                  <c:v>1.1195516811955168</c:v>
                </c:pt>
                <c:pt idx="29">
                  <c:v>1.1158156911581569</c:v>
                </c:pt>
                <c:pt idx="30">
                  <c:v>1.1232876712328768</c:v>
                </c:pt>
                <c:pt idx="31">
                  <c:v>1.1369863013698631</c:v>
                </c:pt>
                <c:pt idx="32">
                  <c:v>1.1357409713574098</c:v>
                </c:pt>
                <c:pt idx="33">
                  <c:v>1.1145703611457036</c:v>
                </c:pt>
                <c:pt idx="34">
                  <c:v>1.107098381070984</c:v>
                </c:pt>
                <c:pt idx="35">
                  <c:v>1.1145703611457036</c:v>
                </c:pt>
                <c:pt idx="36">
                  <c:v>1.1344956413449563</c:v>
                </c:pt>
                <c:pt idx="37">
                  <c:v>1.2129514321295145</c:v>
                </c:pt>
                <c:pt idx="38">
                  <c:v>1.211706102117061</c:v>
                </c:pt>
                <c:pt idx="39">
                  <c:v>1.211706102117061</c:v>
                </c:pt>
                <c:pt idx="40">
                  <c:v>1.1955168119551682</c:v>
                </c:pt>
                <c:pt idx="41">
                  <c:v>1.1892901618929017</c:v>
                </c:pt>
                <c:pt idx="42">
                  <c:v>1.1980074719800748</c:v>
                </c:pt>
                <c:pt idx="43">
                  <c:v>1.1930261519302616</c:v>
                </c:pt>
                <c:pt idx="44">
                  <c:v>1.1843088418430885</c:v>
                </c:pt>
                <c:pt idx="45">
                  <c:v>1.1718555417185554</c:v>
                </c:pt>
                <c:pt idx="46">
                  <c:v>1.1755915317559154</c:v>
                </c:pt>
                <c:pt idx="47">
                  <c:v>1.1955168119551682</c:v>
                </c:pt>
                <c:pt idx="48">
                  <c:v>1.1830635118306352</c:v>
                </c:pt>
                <c:pt idx="49">
                  <c:v>1.1706102117061021</c:v>
                </c:pt>
                <c:pt idx="50">
                  <c:v>1.1581569115815691</c:v>
                </c:pt>
                <c:pt idx="51">
                  <c:v>1.1519302615193026</c:v>
                </c:pt>
                <c:pt idx="52">
                  <c:v>1.1606475716064757</c:v>
                </c:pt>
                <c:pt idx="53">
                  <c:v>1.1855541718555418</c:v>
                </c:pt>
                <c:pt idx="54">
                  <c:v>1.2004981320049815</c:v>
                </c:pt>
                <c:pt idx="55">
                  <c:v>1.1917808219178083</c:v>
                </c:pt>
                <c:pt idx="56">
                  <c:v>1.1992528019925279</c:v>
                </c:pt>
                <c:pt idx="57">
                  <c:v>1.1930261519302616</c:v>
                </c:pt>
                <c:pt idx="58">
                  <c:v>1.1917808219178083</c:v>
                </c:pt>
                <c:pt idx="59">
                  <c:v>1.1818181818181819</c:v>
                </c:pt>
                <c:pt idx="60">
                  <c:v>1.1855541718555418</c:v>
                </c:pt>
                <c:pt idx="61">
                  <c:v>1.1768368617683687</c:v>
                </c:pt>
                <c:pt idx="62">
                  <c:v>1.1681195516811955</c:v>
                </c:pt>
                <c:pt idx="63">
                  <c:v>1.1955168119551682</c:v>
                </c:pt>
                <c:pt idx="64">
                  <c:v>1.1818181818181819</c:v>
                </c:pt>
                <c:pt idx="65">
                  <c:v>1.1818181818181819</c:v>
                </c:pt>
                <c:pt idx="66">
                  <c:v>1.174346201743462</c:v>
                </c:pt>
                <c:pt idx="67">
                  <c:v>1.1768368617683687</c:v>
                </c:pt>
                <c:pt idx="68">
                  <c:v>1.1706102117061021</c:v>
                </c:pt>
                <c:pt idx="69">
                  <c:v>1.178082191780822</c:v>
                </c:pt>
                <c:pt idx="70">
                  <c:v>1.1457036114570363</c:v>
                </c:pt>
                <c:pt idx="71">
                  <c:v>1.1332503113325032</c:v>
                </c:pt>
                <c:pt idx="72">
                  <c:v>1.1270236612702367</c:v>
                </c:pt>
                <c:pt idx="73">
                  <c:v>1.1270236612702367</c:v>
                </c:pt>
                <c:pt idx="74">
                  <c:v>1.12826899128269</c:v>
                </c:pt>
                <c:pt idx="75">
                  <c:v>1.1220423412204235</c:v>
                </c:pt>
                <c:pt idx="76">
                  <c:v>1.12826899128269</c:v>
                </c:pt>
                <c:pt idx="77">
                  <c:v>1.1332503113325032</c:v>
                </c:pt>
                <c:pt idx="78">
                  <c:v>1.1357409713574098</c:v>
                </c:pt>
                <c:pt idx="79">
                  <c:v>1.1444582814445829</c:v>
                </c:pt>
                <c:pt idx="80">
                  <c:v>1.1519302615193026</c:v>
                </c:pt>
                <c:pt idx="81">
                  <c:v>1.1581569115815691</c:v>
                </c:pt>
                <c:pt idx="82">
                  <c:v>1.156911581569116</c:v>
                </c:pt>
                <c:pt idx="83">
                  <c:v>1.1581569115815691</c:v>
                </c:pt>
                <c:pt idx="84">
                  <c:v>1.1519302615193026</c:v>
                </c:pt>
                <c:pt idx="85">
                  <c:v>1.1457036114570363</c:v>
                </c:pt>
                <c:pt idx="86">
                  <c:v>1.1332503113325032</c:v>
                </c:pt>
                <c:pt idx="87">
                  <c:v>1.12826899128269</c:v>
                </c:pt>
                <c:pt idx="88">
                  <c:v>1.1332503113325032</c:v>
                </c:pt>
                <c:pt idx="89">
                  <c:v>1.1531755915317559</c:v>
                </c:pt>
                <c:pt idx="90">
                  <c:v>1.1432129514321294</c:v>
                </c:pt>
                <c:pt idx="91">
                  <c:v>1.1444582814445829</c:v>
                </c:pt>
                <c:pt idx="92">
                  <c:v>1.1344956413449563</c:v>
                </c:pt>
                <c:pt idx="93">
                  <c:v>1.1295143212951433</c:v>
                </c:pt>
                <c:pt idx="94">
                  <c:v>1.1332503113325032</c:v>
                </c:pt>
                <c:pt idx="95">
                  <c:v>1.1232876712328768</c:v>
                </c:pt>
                <c:pt idx="96">
                  <c:v>1.1232876712328768</c:v>
                </c:pt>
                <c:pt idx="97">
                  <c:v>1.1295143212951433</c:v>
                </c:pt>
                <c:pt idx="98">
                  <c:v>1.1183063511830635</c:v>
                </c:pt>
                <c:pt idx="99">
                  <c:v>1.1033623910336239</c:v>
                </c:pt>
                <c:pt idx="100">
                  <c:v>1.0859277708592778</c:v>
                </c:pt>
                <c:pt idx="101">
                  <c:v>1.0983810709838109</c:v>
                </c:pt>
                <c:pt idx="102">
                  <c:v>1.1046077210460772</c:v>
                </c:pt>
                <c:pt idx="103">
                  <c:v>1.1058530510585305</c:v>
                </c:pt>
                <c:pt idx="104">
                  <c:v>1.1083437110834371</c:v>
                </c:pt>
                <c:pt idx="105">
                  <c:v>1.1021170610211706</c:v>
                </c:pt>
                <c:pt idx="106">
                  <c:v>1.095890410958904</c:v>
                </c:pt>
                <c:pt idx="107">
                  <c:v>1.0859277708592778</c:v>
                </c:pt>
                <c:pt idx="108">
                  <c:v>1.1046077210460772</c:v>
                </c:pt>
                <c:pt idx="109">
                  <c:v>1.1008717310087175</c:v>
                </c:pt>
                <c:pt idx="110">
                  <c:v>1.0896637608966377</c:v>
                </c:pt>
                <c:pt idx="111">
                  <c:v>1.0846824408468243</c:v>
                </c:pt>
                <c:pt idx="112">
                  <c:v>1.0846824408468243</c:v>
                </c:pt>
                <c:pt idx="113">
                  <c:v>1.0784557907845578</c:v>
                </c:pt>
                <c:pt idx="114">
                  <c:v>1.0709838107098382</c:v>
                </c:pt>
                <c:pt idx="115">
                  <c:v>1.0709838107098382</c:v>
                </c:pt>
                <c:pt idx="116">
                  <c:v>1.0647571606475716</c:v>
                </c:pt>
                <c:pt idx="117">
                  <c:v>1.0647571606475716</c:v>
                </c:pt>
                <c:pt idx="118">
                  <c:v>1.0610211706102117</c:v>
                </c:pt>
                <c:pt idx="119">
                  <c:v>1.0610211706102117</c:v>
                </c:pt>
                <c:pt idx="120">
                  <c:v>1.0610211706102117</c:v>
                </c:pt>
              </c:numCache>
            </c:numRef>
          </c:val>
          <c:smooth val="0"/>
          <c:extLst>
            <c:ext xmlns:c16="http://schemas.microsoft.com/office/drawing/2014/chart" uri="{C3380CC4-5D6E-409C-BE32-E72D297353CC}">
              <c16:uniqueId val="{00000001-BE8D-4A3E-8E4D-EDDC832E093E}"/>
            </c:ext>
          </c:extLst>
        </c:ser>
        <c:ser>
          <c:idx val="2"/>
          <c:order val="2"/>
          <c:tx>
            <c:strRef>
              <c:f>Sheet1!$D$1</c:f>
              <c:strCache>
                <c:ptCount val="1"/>
                <c:pt idx="0">
                  <c:v>BID</c:v>
                </c:pt>
              </c:strCache>
            </c:strRef>
          </c:tx>
          <c:spPr>
            <a:ln>
              <a:solidFill>
                <a:schemeClr val="accent3">
                  <a:lumMod val="75000"/>
                </a:schemeClr>
              </a:solidFill>
            </a:ln>
          </c:spPr>
          <c:marker>
            <c:symbol val="none"/>
          </c:marker>
          <c:cat>
            <c:numRef>
              <c:f>Sheet1!$A$2:$A$2368</c:f>
              <c:numCache>
                <c:formatCode>m/d/yyyy</c:formatCode>
                <c:ptCount val="121"/>
                <c:pt idx="0">
                  <c:v>45289</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45337</c:v>
                </c:pt>
                <c:pt idx="29">
                  <c:v>45338</c:v>
                </c:pt>
                <c:pt idx="30">
                  <c:v>45341</c:v>
                </c:pt>
                <c:pt idx="31">
                  <c:v>45342</c:v>
                </c:pt>
                <c:pt idx="32">
                  <c:v>45343</c:v>
                </c:pt>
                <c:pt idx="33">
                  <c:v>45344</c:v>
                </c:pt>
                <c:pt idx="34">
                  <c:v>45345</c:v>
                </c:pt>
                <c:pt idx="35">
                  <c:v>45348</c:v>
                </c:pt>
                <c:pt idx="36">
                  <c:v>45349</c:v>
                </c:pt>
                <c:pt idx="37">
                  <c:v>45350</c:v>
                </c:pt>
                <c:pt idx="38">
                  <c:v>45351</c:v>
                </c:pt>
                <c:pt idx="39">
                  <c:v>45352</c:v>
                </c:pt>
                <c:pt idx="40">
                  <c:v>45355</c:v>
                </c:pt>
                <c:pt idx="41">
                  <c:v>45356</c:v>
                </c:pt>
                <c:pt idx="42">
                  <c:v>45357</c:v>
                </c:pt>
                <c:pt idx="43">
                  <c:v>45358</c:v>
                </c:pt>
                <c:pt idx="44">
                  <c:v>45359</c:v>
                </c:pt>
                <c:pt idx="45">
                  <c:v>45362</c:v>
                </c:pt>
                <c:pt idx="46">
                  <c:v>45363</c:v>
                </c:pt>
                <c:pt idx="47">
                  <c:v>45364</c:v>
                </c:pt>
                <c:pt idx="48">
                  <c:v>45365</c:v>
                </c:pt>
                <c:pt idx="49">
                  <c:v>45366</c:v>
                </c:pt>
                <c:pt idx="50">
                  <c:v>45369</c:v>
                </c:pt>
                <c:pt idx="51">
                  <c:v>45370</c:v>
                </c:pt>
                <c:pt idx="52">
                  <c:v>45371</c:v>
                </c:pt>
                <c:pt idx="53">
                  <c:v>45372</c:v>
                </c:pt>
                <c:pt idx="54">
                  <c:v>45373</c:v>
                </c:pt>
                <c:pt idx="55">
                  <c:v>45376</c:v>
                </c:pt>
                <c:pt idx="56">
                  <c:v>45377</c:v>
                </c:pt>
                <c:pt idx="57">
                  <c:v>45378</c:v>
                </c:pt>
                <c:pt idx="58">
                  <c:v>45379</c:v>
                </c:pt>
                <c:pt idx="59">
                  <c:v>45380</c:v>
                </c:pt>
                <c:pt idx="60">
                  <c:v>45383</c:v>
                </c:pt>
                <c:pt idx="61">
                  <c:v>45384</c:v>
                </c:pt>
                <c:pt idx="62">
                  <c:v>45385</c:v>
                </c:pt>
                <c:pt idx="63">
                  <c:v>45386</c:v>
                </c:pt>
                <c:pt idx="64">
                  <c:v>45387</c:v>
                </c:pt>
                <c:pt idx="65">
                  <c:v>45390</c:v>
                </c:pt>
                <c:pt idx="66">
                  <c:v>45391</c:v>
                </c:pt>
                <c:pt idx="67">
                  <c:v>45392</c:v>
                </c:pt>
                <c:pt idx="68">
                  <c:v>45393</c:v>
                </c:pt>
                <c:pt idx="69">
                  <c:v>45394</c:v>
                </c:pt>
                <c:pt idx="70">
                  <c:v>45397</c:v>
                </c:pt>
                <c:pt idx="71">
                  <c:v>45398</c:v>
                </c:pt>
                <c:pt idx="72">
                  <c:v>45399</c:v>
                </c:pt>
                <c:pt idx="73">
                  <c:v>45401</c:v>
                </c:pt>
                <c:pt idx="74">
                  <c:v>45404</c:v>
                </c:pt>
                <c:pt idx="75">
                  <c:v>45405</c:v>
                </c:pt>
                <c:pt idx="76">
                  <c:v>45406</c:v>
                </c:pt>
                <c:pt idx="77">
                  <c:v>45407</c:v>
                </c:pt>
                <c:pt idx="78">
                  <c:v>45408</c:v>
                </c:pt>
                <c:pt idx="79">
                  <c:v>45414</c:v>
                </c:pt>
                <c:pt idx="80">
                  <c:v>45415</c:v>
                </c:pt>
                <c:pt idx="81">
                  <c:v>45418</c:v>
                </c:pt>
                <c:pt idx="82">
                  <c:v>45419</c:v>
                </c:pt>
                <c:pt idx="83">
                  <c:v>45420</c:v>
                </c:pt>
                <c:pt idx="84">
                  <c:v>45421</c:v>
                </c:pt>
                <c:pt idx="85">
                  <c:v>45422</c:v>
                </c:pt>
                <c:pt idx="86">
                  <c:v>45425</c:v>
                </c:pt>
                <c:pt idx="87">
                  <c:v>45426</c:v>
                </c:pt>
                <c:pt idx="88">
                  <c:v>45427</c:v>
                </c:pt>
                <c:pt idx="89">
                  <c:v>45428</c:v>
                </c:pt>
                <c:pt idx="90">
                  <c:v>45429</c:v>
                </c:pt>
                <c:pt idx="91">
                  <c:v>45432</c:v>
                </c:pt>
                <c:pt idx="92">
                  <c:v>45433</c:v>
                </c:pt>
                <c:pt idx="93">
                  <c:v>45434</c:v>
                </c:pt>
                <c:pt idx="94">
                  <c:v>45435</c:v>
                </c:pt>
                <c:pt idx="95">
                  <c:v>45436</c:v>
                </c:pt>
                <c:pt idx="96">
                  <c:v>45439</c:v>
                </c:pt>
                <c:pt idx="97">
                  <c:v>45440</c:v>
                </c:pt>
                <c:pt idx="98">
                  <c:v>45441</c:v>
                </c:pt>
                <c:pt idx="99">
                  <c:v>45442</c:v>
                </c:pt>
                <c:pt idx="100">
                  <c:v>45443</c:v>
                </c:pt>
                <c:pt idx="101">
                  <c:v>45446</c:v>
                </c:pt>
                <c:pt idx="102">
                  <c:v>45447</c:v>
                </c:pt>
                <c:pt idx="103">
                  <c:v>45448</c:v>
                </c:pt>
                <c:pt idx="104">
                  <c:v>45449</c:v>
                </c:pt>
                <c:pt idx="105">
                  <c:v>45450</c:v>
                </c:pt>
                <c:pt idx="106">
                  <c:v>45453</c:v>
                </c:pt>
                <c:pt idx="107">
                  <c:v>45454</c:v>
                </c:pt>
                <c:pt idx="108">
                  <c:v>45455</c:v>
                </c:pt>
                <c:pt idx="109">
                  <c:v>45456</c:v>
                </c:pt>
                <c:pt idx="110">
                  <c:v>45457</c:v>
                </c:pt>
                <c:pt idx="111">
                  <c:v>45460</c:v>
                </c:pt>
                <c:pt idx="112">
                  <c:v>45461</c:v>
                </c:pt>
                <c:pt idx="113">
                  <c:v>45462</c:v>
                </c:pt>
                <c:pt idx="114">
                  <c:v>45463</c:v>
                </c:pt>
                <c:pt idx="115">
                  <c:v>45464</c:v>
                </c:pt>
                <c:pt idx="116">
                  <c:v>45467</c:v>
                </c:pt>
                <c:pt idx="117">
                  <c:v>45468</c:v>
                </c:pt>
                <c:pt idx="118">
                  <c:v>45469</c:v>
                </c:pt>
                <c:pt idx="119">
                  <c:v>45470</c:v>
                </c:pt>
                <c:pt idx="120">
                  <c:v>45471</c:v>
                </c:pt>
              </c:numCache>
            </c:numRef>
          </c:cat>
          <c:val>
            <c:numRef>
              <c:f>Sheet1!$D$2:$D$2368</c:f>
              <c:numCache>
                <c:formatCode>0%</c:formatCode>
                <c:ptCount val="121"/>
                <c:pt idx="0">
                  <c:v>1</c:v>
                </c:pt>
                <c:pt idx="1">
                  <c:v>0.99078341013824889</c:v>
                </c:pt>
                <c:pt idx="2">
                  <c:v>1.0092165898617511</c:v>
                </c:pt>
                <c:pt idx="3">
                  <c:v>1.0057603686635945</c:v>
                </c:pt>
                <c:pt idx="4">
                  <c:v>1.0253456221198156</c:v>
                </c:pt>
                <c:pt idx="5">
                  <c:v>1.0691244239631337</c:v>
                </c:pt>
                <c:pt idx="6">
                  <c:v>1.0610599078341014</c:v>
                </c:pt>
                <c:pt idx="7">
                  <c:v>1.0921658986175116</c:v>
                </c:pt>
                <c:pt idx="8">
                  <c:v>1.0714285714285714</c:v>
                </c:pt>
                <c:pt idx="9">
                  <c:v>1.0599078341013826</c:v>
                </c:pt>
                <c:pt idx="10">
                  <c:v>1.0737327188940093</c:v>
                </c:pt>
                <c:pt idx="11">
                  <c:v>1.0806451612903225</c:v>
                </c:pt>
                <c:pt idx="12">
                  <c:v>1.0794930875576036</c:v>
                </c:pt>
                <c:pt idx="13">
                  <c:v>1.0944700460829493</c:v>
                </c:pt>
                <c:pt idx="14">
                  <c:v>1.1486175115207373</c:v>
                </c:pt>
                <c:pt idx="15">
                  <c:v>1.1474654377880185</c:v>
                </c:pt>
                <c:pt idx="16">
                  <c:v>1.1382488479262673</c:v>
                </c:pt>
                <c:pt idx="17">
                  <c:v>1.1267281105990783</c:v>
                </c:pt>
                <c:pt idx="18">
                  <c:v>1.1152073732718895</c:v>
                </c:pt>
                <c:pt idx="19">
                  <c:v>1.1278801843317974</c:v>
                </c:pt>
                <c:pt idx="20">
                  <c:v>1.1221198156682028</c:v>
                </c:pt>
                <c:pt idx="21">
                  <c:v>1.1163594470046083</c:v>
                </c:pt>
                <c:pt idx="22">
                  <c:v>1.099078341013825</c:v>
                </c:pt>
                <c:pt idx="23">
                  <c:v>1.088709677419355</c:v>
                </c:pt>
                <c:pt idx="24">
                  <c:v>1.0806451612903225</c:v>
                </c:pt>
                <c:pt idx="25">
                  <c:v>1.120967741935484</c:v>
                </c:pt>
                <c:pt idx="26">
                  <c:v>1.1244239631336406</c:v>
                </c:pt>
                <c:pt idx="27">
                  <c:v>1.1278801843317974</c:v>
                </c:pt>
                <c:pt idx="28">
                  <c:v>1.1278801843317974</c:v>
                </c:pt>
                <c:pt idx="29">
                  <c:v>1.118663594470046</c:v>
                </c:pt>
                <c:pt idx="30">
                  <c:v>1.1359447004608294</c:v>
                </c:pt>
                <c:pt idx="31">
                  <c:v>1.1382488479262673</c:v>
                </c:pt>
                <c:pt idx="32">
                  <c:v>1.1463133640552996</c:v>
                </c:pt>
                <c:pt idx="33">
                  <c:v>1.1463133640552996</c:v>
                </c:pt>
                <c:pt idx="34">
                  <c:v>1.1981566820276499</c:v>
                </c:pt>
                <c:pt idx="35">
                  <c:v>1.2350230414746544</c:v>
                </c:pt>
                <c:pt idx="36">
                  <c:v>1.2211981566820276</c:v>
                </c:pt>
                <c:pt idx="37">
                  <c:v>1.2419354838709677</c:v>
                </c:pt>
                <c:pt idx="38">
                  <c:v>1.2211981566820276</c:v>
                </c:pt>
                <c:pt idx="39">
                  <c:v>1.2327188940092166</c:v>
                </c:pt>
                <c:pt idx="40">
                  <c:v>1.2327188940092166</c:v>
                </c:pt>
                <c:pt idx="41">
                  <c:v>1.2534562211981566</c:v>
                </c:pt>
                <c:pt idx="42">
                  <c:v>1.2442396313364055</c:v>
                </c:pt>
                <c:pt idx="43">
                  <c:v>1.228110599078341</c:v>
                </c:pt>
                <c:pt idx="44">
                  <c:v>1.1774193548387097</c:v>
                </c:pt>
                <c:pt idx="45">
                  <c:v>1.163594470046083</c:v>
                </c:pt>
                <c:pt idx="46">
                  <c:v>1.1981566820276499</c:v>
                </c:pt>
                <c:pt idx="47">
                  <c:v>1.2119815668202765</c:v>
                </c:pt>
                <c:pt idx="48">
                  <c:v>1.1912442396313365</c:v>
                </c:pt>
                <c:pt idx="49">
                  <c:v>1.2027649769585254</c:v>
                </c:pt>
                <c:pt idx="50">
                  <c:v>1.1981566820276499</c:v>
                </c:pt>
                <c:pt idx="51">
                  <c:v>1.1889400921658988</c:v>
                </c:pt>
                <c:pt idx="52">
                  <c:v>1.2211981566820276</c:v>
                </c:pt>
                <c:pt idx="53">
                  <c:v>1.2211981566820276</c:v>
                </c:pt>
                <c:pt idx="54">
                  <c:v>1.2488479262672811</c:v>
                </c:pt>
                <c:pt idx="55">
                  <c:v>1.2211981566820276</c:v>
                </c:pt>
                <c:pt idx="56">
                  <c:v>1.2211981566820276</c:v>
                </c:pt>
                <c:pt idx="57">
                  <c:v>1.2096774193548387</c:v>
                </c:pt>
                <c:pt idx="58">
                  <c:v>1.2119815668202765</c:v>
                </c:pt>
                <c:pt idx="59">
                  <c:v>1.2004608294930876</c:v>
                </c:pt>
                <c:pt idx="60">
                  <c:v>1.2004608294930876</c:v>
                </c:pt>
                <c:pt idx="61">
                  <c:v>1.195852534562212</c:v>
                </c:pt>
                <c:pt idx="62">
                  <c:v>1.175115207373272</c:v>
                </c:pt>
                <c:pt idx="63">
                  <c:v>1.175115207373272</c:v>
                </c:pt>
                <c:pt idx="64">
                  <c:v>1.1566820276497698</c:v>
                </c:pt>
                <c:pt idx="65">
                  <c:v>1.1705069124423964</c:v>
                </c:pt>
                <c:pt idx="66">
                  <c:v>1.2142857142857144</c:v>
                </c:pt>
                <c:pt idx="67">
                  <c:v>1.1981566820276499</c:v>
                </c:pt>
                <c:pt idx="68">
                  <c:v>1.2211981566820276</c:v>
                </c:pt>
                <c:pt idx="69">
                  <c:v>1.2304147465437789</c:v>
                </c:pt>
                <c:pt idx="70">
                  <c:v>1.1451612903225807</c:v>
                </c:pt>
                <c:pt idx="71">
                  <c:v>1.1589861751152073</c:v>
                </c:pt>
                <c:pt idx="72">
                  <c:v>1.1082949308755761</c:v>
                </c:pt>
                <c:pt idx="73">
                  <c:v>1.1140552995391706</c:v>
                </c:pt>
                <c:pt idx="74">
                  <c:v>1.1543778801843319</c:v>
                </c:pt>
                <c:pt idx="75">
                  <c:v>1.1382488479262673</c:v>
                </c:pt>
                <c:pt idx="76">
                  <c:v>1.1520737327188941</c:v>
                </c:pt>
                <c:pt idx="77">
                  <c:v>1.142857142857143</c:v>
                </c:pt>
                <c:pt idx="78">
                  <c:v>1.1336405529953919</c:v>
                </c:pt>
                <c:pt idx="79">
                  <c:v>1.1336405529953919</c:v>
                </c:pt>
                <c:pt idx="80">
                  <c:v>1.1336405529953919</c:v>
                </c:pt>
                <c:pt idx="81">
                  <c:v>1.163594470046083</c:v>
                </c:pt>
                <c:pt idx="82">
                  <c:v>1.1520737327188941</c:v>
                </c:pt>
                <c:pt idx="83">
                  <c:v>1.1474654377880185</c:v>
                </c:pt>
                <c:pt idx="84">
                  <c:v>1.1405529953917051</c:v>
                </c:pt>
                <c:pt idx="85">
                  <c:v>1.1301843317972351</c:v>
                </c:pt>
                <c:pt idx="86">
                  <c:v>1.1198156682027651</c:v>
                </c:pt>
                <c:pt idx="87">
                  <c:v>1.1082949308755761</c:v>
                </c:pt>
                <c:pt idx="88">
                  <c:v>1.1198156682027651</c:v>
                </c:pt>
                <c:pt idx="89">
                  <c:v>1.142857142857143</c:v>
                </c:pt>
                <c:pt idx="90">
                  <c:v>1.1370967741935485</c:v>
                </c:pt>
                <c:pt idx="91">
                  <c:v>1.142857142857143</c:v>
                </c:pt>
                <c:pt idx="92">
                  <c:v>1.1520737327188941</c:v>
                </c:pt>
                <c:pt idx="93">
                  <c:v>1.1474654377880185</c:v>
                </c:pt>
                <c:pt idx="94">
                  <c:v>1.1405529953917051</c:v>
                </c:pt>
                <c:pt idx="95">
                  <c:v>1.1336405529953919</c:v>
                </c:pt>
                <c:pt idx="96">
                  <c:v>1.1267281105990783</c:v>
                </c:pt>
                <c:pt idx="97">
                  <c:v>1.131336405529954</c:v>
                </c:pt>
                <c:pt idx="98">
                  <c:v>1.1198156682027651</c:v>
                </c:pt>
                <c:pt idx="99">
                  <c:v>1.099078341013825</c:v>
                </c:pt>
                <c:pt idx="100">
                  <c:v>1.0852534562211982</c:v>
                </c:pt>
                <c:pt idx="101">
                  <c:v>1.0898617511520736</c:v>
                </c:pt>
                <c:pt idx="102">
                  <c:v>1.0967741935483872</c:v>
                </c:pt>
                <c:pt idx="103">
                  <c:v>1.0979262672811061</c:v>
                </c:pt>
                <c:pt idx="104">
                  <c:v>1.1036866359447004</c:v>
                </c:pt>
                <c:pt idx="105">
                  <c:v>1.1002304147465438</c:v>
                </c:pt>
                <c:pt idx="106">
                  <c:v>1.0979262672811061</c:v>
                </c:pt>
                <c:pt idx="107">
                  <c:v>1.0910138248847927</c:v>
                </c:pt>
                <c:pt idx="108">
                  <c:v>1.1036866359447004</c:v>
                </c:pt>
                <c:pt idx="109">
                  <c:v>1.1140552995391706</c:v>
                </c:pt>
                <c:pt idx="110">
                  <c:v>1.0944700460829493</c:v>
                </c:pt>
                <c:pt idx="111">
                  <c:v>1.0714285714285714</c:v>
                </c:pt>
                <c:pt idx="112">
                  <c:v>1.0714285714285714</c:v>
                </c:pt>
                <c:pt idx="113">
                  <c:v>1.0622119815668203</c:v>
                </c:pt>
                <c:pt idx="114">
                  <c:v>1.0483870967741935</c:v>
                </c:pt>
                <c:pt idx="115">
                  <c:v>1.0506912442396314</c:v>
                </c:pt>
                <c:pt idx="116">
                  <c:v>1.0368663594470047</c:v>
                </c:pt>
                <c:pt idx="117">
                  <c:v>1.0184331797235024</c:v>
                </c:pt>
                <c:pt idx="118">
                  <c:v>1.0253456221198156</c:v>
                </c:pt>
                <c:pt idx="119">
                  <c:v>1.0161290322580645</c:v>
                </c:pt>
                <c:pt idx="120">
                  <c:v>0.99654377880184331</c:v>
                </c:pt>
              </c:numCache>
            </c:numRef>
          </c:val>
          <c:smooth val="0"/>
          <c:extLst>
            <c:ext xmlns:c16="http://schemas.microsoft.com/office/drawing/2014/chart" uri="{C3380CC4-5D6E-409C-BE32-E72D297353CC}">
              <c16:uniqueId val="{00000002-BE8D-4A3E-8E4D-EDDC832E093E}"/>
            </c:ext>
          </c:extLst>
        </c:ser>
        <c:ser>
          <c:idx val="3"/>
          <c:order val="3"/>
          <c:tx>
            <c:strRef>
              <c:f>Sheet1!$E$1</c:f>
              <c:strCache>
                <c:ptCount val="1"/>
                <c:pt idx="0">
                  <c:v>MBB</c:v>
                </c:pt>
              </c:strCache>
            </c:strRef>
          </c:tx>
          <c:spPr>
            <a:ln>
              <a:solidFill>
                <a:srgbClr val="005BAA"/>
              </a:solidFill>
            </a:ln>
          </c:spPr>
          <c:marker>
            <c:symbol val="none"/>
          </c:marker>
          <c:cat>
            <c:numRef>
              <c:f>Sheet1!$A$2:$A$2368</c:f>
              <c:numCache>
                <c:formatCode>m/d/yyyy</c:formatCode>
                <c:ptCount val="121"/>
                <c:pt idx="0">
                  <c:v>45289</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45337</c:v>
                </c:pt>
                <c:pt idx="29">
                  <c:v>45338</c:v>
                </c:pt>
                <c:pt idx="30">
                  <c:v>45341</c:v>
                </c:pt>
                <c:pt idx="31">
                  <c:v>45342</c:v>
                </c:pt>
                <c:pt idx="32">
                  <c:v>45343</c:v>
                </c:pt>
                <c:pt idx="33">
                  <c:v>45344</c:v>
                </c:pt>
                <c:pt idx="34">
                  <c:v>45345</c:v>
                </c:pt>
                <c:pt idx="35">
                  <c:v>45348</c:v>
                </c:pt>
                <c:pt idx="36">
                  <c:v>45349</c:v>
                </c:pt>
                <c:pt idx="37">
                  <c:v>45350</c:v>
                </c:pt>
                <c:pt idx="38">
                  <c:v>45351</c:v>
                </c:pt>
                <c:pt idx="39">
                  <c:v>45352</c:v>
                </c:pt>
                <c:pt idx="40">
                  <c:v>45355</c:v>
                </c:pt>
                <c:pt idx="41">
                  <c:v>45356</c:v>
                </c:pt>
                <c:pt idx="42">
                  <c:v>45357</c:v>
                </c:pt>
                <c:pt idx="43">
                  <c:v>45358</c:v>
                </c:pt>
                <c:pt idx="44">
                  <c:v>45359</c:v>
                </c:pt>
                <c:pt idx="45">
                  <c:v>45362</c:v>
                </c:pt>
                <c:pt idx="46">
                  <c:v>45363</c:v>
                </c:pt>
                <c:pt idx="47">
                  <c:v>45364</c:v>
                </c:pt>
                <c:pt idx="48">
                  <c:v>45365</c:v>
                </c:pt>
                <c:pt idx="49">
                  <c:v>45366</c:v>
                </c:pt>
                <c:pt idx="50">
                  <c:v>45369</c:v>
                </c:pt>
                <c:pt idx="51">
                  <c:v>45370</c:v>
                </c:pt>
                <c:pt idx="52">
                  <c:v>45371</c:v>
                </c:pt>
                <c:pt idx="53">
                  <c:v>45372</c:v>
                </c:pt>
                <c:pt idx="54">
                  <c:v>45373</c:v>
                </c:pt>
                <c:pt idx="55">
                  <c:v>45376</c:v>
                </c:pt>
                <c:pt idx="56">
                  <c:v>45377</c:v>
                </c:pt>
                <c:pt idx="57">
                  <c:v>45378</c:v>
                </c:pt>
                <c:pt idx="58">
                  <c:v>45379</c:v>
                </c:pt>
                <c:pt idx="59">
                  <c:v>45380</c:v>
                </c:pt>
                <c:pt idx="60">
                  <c:v>45383</c:v>
                </c:pt>
                <c:pt idx="61">
                  <c:v>45384</c:v>
                </c:pt>
                <c:pt idx="62">
                  <c:v>45385</c:v>
                </c:pt>
                <c:pt idx="63">
                  <c:v>45386</c:v>
                </c:pt>
                <c:pt idx="64">
                  <c:v>45387</c:v>
                </c:pt>
                <c:pt idx="65">
                  <c:v>45390</c:v>
                </c:pt>
                <c:pt idx="66">
                  <c:v>45391</c:v>
                </c:pt>
                <c:pt idx="67">
                  <c:v>45392</c:v>
                </c:pt>
                <c:pt idx="68">
                  <c:v>45393</c:v>
                </c:pt>
                <c:pt idx="69">
                  <c:v>45394</c:v>
                </c:pt>
                <c:pt idx="70">
                  <c:v>45397</c:v>
                </c:pt>
                <c:pt idx="71">
                  <c:v>45398</c:v>
                </c:pt>
                <c:pt idx="72">
                  <c:v>45399</c:v>
                </c:pt>
                <c:pt idx="73">
                  <c:v>45401</c:v>
                </c:pt>
                <c:pt idx="74">
                  <c:v>45404</c:v>
                </c:pt>
                <c:pt idx="75">
                  <c:v>45405</c:v>
                </c:pt>
                <c:pt idx="76">
                  <c:v>45406</c:v>
                </c:pt>
                <c:pt idx="77">
                  <c:v>45407</c:v>
                </c:pt>
                <c:pt idx="78">
                  <c:v>45408</c:v>
                </c:pt>
                <c:pt idx="79">
                  <c:v>45414</c:v>
                </c:pt>
                <c:pt idx="80">
                  <c:v>45415</c:v>
                </c:pt>
                <c:pt idx="81">
                  <c:v>45418</c:v>
                </c:pt>
                <c:pt idx="82">
                  <c:v>45419</c:v>
                </c:pt>
                <c:pt idx="83">
                  <c:v>45420</c:v>
                </c:pt>
                <c:pt idx="84">
                  <c:v>45421</c:v>
                </c:pt>
                <c:pt idx="85">
                  <c:v>45422</c:v>
                </c:pt>
                <c:pt idx="86">
                  <c:v>45425</c:v>
                </c:pt>
                <c:pt idx="87">
                  <c:v>45426</c:v>
                </c:pt>
                <c:pt idx="88">
                  <c:v>45427</c:v>
                </c:pt>
                <c:pt idx="89">
                  <c:v>45428</c:v>
                </c:pt>
                <c:pt idx="90">
                  <c:v>45429</c:v>
                </c:pt>
                <c:pt idx="91">
                  <c:v>45432</c:v>
                </c:pt>
                <c:pt idx="92">
                  <c:v>45433</c:v>
                </c:pt>
                <c:pt idx="93">
                  <c:v>45434</c:v>
                </c:pt>
                <c:pt idx="94">
                  <c:v>45435</c:v>
                </c:pt>
                <c:pt idx="95">
                  <c:v>45436</c:v>
                </c:pt>
                <c:pt idx="96">
                  <c:v>45439</c:v>
                </c:pt>
                <c:pt idx="97">
                  <c:v>45440</c:v>
                </c:pt>
                <c:pt idx="98">
                  <c:v>45441</c:v>
                </c:pt>
                <c:pt idx="99">
                  <c:v>45442</c:v>
                </c:pt>
                <c:pt idx="100">
                  <c:v>45443</c:v>
                </c:pt>
                <c:pt idx="101">
                  <c:v>45446</c:v>
                </c:pt>
                <c:pt idx="102">
                  <c:v>45447</c:v>
                </c:pt>
                <c:pt idx="103">
                  <c:v>45448</c:v>
                </c:pt>
                <c:pt idx="104">
                  <c:v>45449</c:v>
                </c:pt>
                <c:pt idx="105">
                  <c:v>45450</c:v>
                </c:pt>
                <c:pt idx="106">
                  <c:v>45453</c:v>
                </c:pt>
                <c:pt idx="107">
                  <c:v>45454</c:v>
                </c:pt>
                <c:pt idx="108">
                  <c:v>45455</c:v>
                </c:pt>
                <c:pt idx="109">
                  <c:v>45456</c:v>
                </c:pt>
                <c:pt idx="110">
                  <c:v>45457</c:v>
                </c:pt>
                <c:pt idx="111">
                  <c:v>45460</c:v>
                </c:pt>
                <c:pt idx="112">
                  <c:v>45461</c:v>
                </c:pt>
                <c:pt idx="113">
                  <c:v>45462</c:v>
                </c:pt>
                <c:pt idx="114">
                  <c:v>45463</c:v>
                </c:pt>
                <c:pt idx="115">
                  <c:v>45464</c:v>
                </c:pt>
                <c:pt idx="116">
                  <c:v>45467</c:v>
                </c:pt>
                <c:pt idx="117">
                  <c:v>45468</c:v>
                </c:pt>
                <c:pt idx="118">
                  <c:v>45469</c:v>
                </c:pt>
                <c:pt idx="119">
                  <c:v>45470</c:v>
                </c:pt>
                <c:pt idx="120">
                  <c:v>45471</c:v>
                </c:pt>
              </c:numCache>
            </c:numRef>
          </c:cat>
          <c:val>
            <c:numRef>
              <c:f>Sheet1!$E$2:$E$2368</c:f>
              <c:numCache>
                <c:formatCode>0%</c:formatCode>
                <c:ptCount val="121"/>
                <c:pt idx="0">
                  <c:v>1</c:v>
                </c:pt>
                <c:pt idx="1">
                  <c:v>1.0107238605898126</c:v>
                </c:pt>
                <c:pt idx="2">
                  <c:v>1.0268096514745308</c:v>
                </c:pt>
                <c:pt idx="3">
                  <c:v>1.0777479892761395</c:v>
                </c:pt>
                <c:pt idx="4">
                  <c:v>1.0991957104557641</c:v>
                </c:pt>
                <c:pt idx="5">
                  <c:v>1.1099195710455765</c:v>
                </c:pt>
                <c:pt idx="6">
                  <c:v>1.1179624664879357</c:v>
                </c:pt>
                <c:pt idx="7">
                  <c:v>1.1206434316353888</c:v>
                </c:pt>
                <c:pt idx="8">
                  <c:v>1.1072386058981234</c:v>
                </c:pt>
                <c:pt idx="9">
                  <c:v>1.1447721179624666</c:v>
                </c:pt>
                <c:pt idx="10">
                  <c:v>1.1501340482573728</c:v>
                </c:pt>
                <c:pt idx="11">
                  <c:v>1.1528150134048258</c:v>
                </c:pt>
                <c:pt idx="12">
                  <c:v>1.1528150134048258</c:v>
                </c:pt>
                <c:pt idx="13">
                  <c:v>1.1635388739946382</c:v>
                </c:pt>
                <c:pt idx="14">
                  <c:v>1.1823056300268098</c:v>
                </c:pt>
                <c:pt idx="15">
                  <c:v>1.1849865951742629</c:v>
                </c:pt>
                <c:pt idx="16">
                  <c:v>1.1769436997319036</c:v>
                </c:pt>
                <c:pt idx="17">
                  <c:v>1.1742627345844505</c:v>
                </c:pt>
                <c:pt idx="18">
                  <c:v>1.1742627345844505</c:v>
                </c:pt>
                <c:pt idx="19">
                  <c:v>1.1796246648793567</c:v>
                </c:pt>
                <c:pt idx="20">
                  <c:v>1.1876675603217159</c:v>
                </c:pt>
                <c:pt idx="21">
                  <c:v>1.1849865951742629</c:v>
                </c:pt>
                <c:pt idx="22">
                  <c:v>1.1662198391420913</c:v>
                </c:pt>
                <c:pt idx="23">
                  <c:v>1.1742627345844505</c:v>
                </c:pt>
                <c:pt idx="24">
                  <c:v>1.1662198391420913</c:v>
                </c:pt>
                <c:pt idx="25">
                  <c:v>1.2305630026809653</c:v>
                </c:pt>
                <c:pt idx="26">
                  <c:v>1.2359249329758715</c:v>
                </c:pt>
                <c:pt idx="27">
                  <c:v>1.2600536193029492</c:v>
                </c:pt>
                <c:pt idx="28">
                  <c:v>1.2949061662198391</c:v>
                </c:pt>
                <c:pt idx="29">
                  <c:v>1.2868632707774801</c:v>
                </c:pt>
                <c:pt idx="30">
                  <c:v>1.2841823056300268</c:v>
                </c:pt>
                <c:pt idx="31">
                  <c:v>1.2788203753351208</c:v>
                </c:pt>
                <c:pt idx="32">
                  <c:v>1.2868632707774801</c:v>
                </c:pt>
                <c:pt idx="33">
                  <c:v>1.2841823056300268</c:v>
                </c:pt>
                <c:pt idx="34">
                  <c:v>1.2815013404825737</c:v>
                </c:pt>
                <c:pt idx="35">
                  <c:v>1.2868632707774801</c:v>
                </c:pt>
                <c:pt idx="36">
                  <c:v>1.3002680965147455</c:v>
                </c:pt>
                <c:pt idx="37">
                  <c:v>1.3083109919571045</c:v>
                </c:pt>
                <c:pt idx="38">
                  <c:v>1.2949061662198391</c:v>
                </c:pt>
                <c:pt idx="39">
                  <c:v>1.2868632707774801</c:v>
                </c:pt>
                <c:pt idx="40">
                  <c:v>1.2975871313672922</c:v>
                </c:pt>
                <c:pt idx="41">
                  <c:v>1.3190348525469171</c:v>
                </c:pt>
                <c:pt idx="42">
                  <c:v>1.3190348525469171</c:v>
                </c:pt>
                <c:pt idx="43">
                  <c:v>1.3083109919571045</c:v>
                </c:pt>
                <c:pt idx="44">
                  <c:v>1.2654155495978554</c:v>
                </c:pt>
                <c:pt idx="45">
                  <c:v>1.2305630026809653</c:v>
                </c:pt>
                <c:pt idx="46">
                  <c:v>1.2386058981233246</c:v>
                </c:pt>
                <c:pt idx="47">
                  <c:v>1.2788203753351208</c:v>
                </c:pt>
                <c:pt idx="48">
                  <c:v>1.2573726541554959</c:v>
                </c:pt>
                <c:pt idx="49">
                  <c:v>1.2761394101876677</c:v>
                </c:pt>
                <c:pt idx="50">
                  <c:v>1.2439678284182307</c:v>
                </c:pt>
                <c:pt idx="51">
                  <c:v>1.2439678284182307</c:v>
                </c:pt>
                <c:pt idx="52">
                  <c:v>1.2949061662198391</c:v>
                </c:pt>
                <c:pt idx="53">
                  <c:v>1.3270777479892761</c:v>
                </c:pt>
                <c:pt idx="54">
                  <c:v>1.3431635388739949</c:v>
                </c:pt>
                <c:pt idx="55">
                  <c:v>1.3243967828418231</c:v>
                </c:pt>
                <c:pt idx="56">
                  <c:v>1.353887399463807</c:v>
                </c:pt>
                <c:pt idx="57">
                  <c:v>1.3565683646112603</c:v>
                </c:pt>
                <c:pt idx="58">
                  <c:v>1.3672922252010724</c:v>
                </c:pt>
                <c:pt idx="59">
                  <c:v>1.3619302949061662</c:v>
                </c:pt>
                <c:pt idx="60">
                  <c:v>1.3351206434316354</c:v>
                </c:pt>
                <c:pt idx="61">
                  <c:v>1.3297587131367294</c:v>
                </c:pt>
                <c:pt idx="62">
                  <c:v>1.2975871313672922</c:v>
                </c:pt>
                <c:pt idx="63">
                  <c:v>1.2761394101876677</c:v>
                </c:pt>
                <c:pt idx="64">
                  <c:v>1.25201072386059</c:v>
                </c:pt>
                <c:pt idx="65">
                  <c:v>1.2600536193029492</c:v>
                </c:pt>
                <c:pt idx="66">
                  <c:v>1.2868632707774801</c:v>
                </c:pt>
                <c:pt idx="67">
                  <c:v>1.2761394101876677</c:v>
                </c:pt>
                <c:pt idx="68">
                  <c:v>1.2734584450402147</c:v>
                </c:pt>
                <c:pt idx="69">
                  <c:v>1.32171581769437</c:v>
                </c:pt>
                <c:pt idx="70">
                  <c:v>1.2546916890080428</c:v>
                </c:pt>
                <c:pt idx="71">
                  <c:v>1.2815013404825737</c:v>
                </c:pt>
                <c:pt idx="72">
                  <c:v>1.2386058981233246</c:v>
                </c:pt>
                <c:pt idx="73">
                  <c:v>1.2171581769436999</c:v>
                </c:pt>
                <c:pt idx="74">
                  <c:v>1.2117962466487937</c:v>
                </c:pt>
                <c:pt idx="75">
                  <c:v>1.1796246648793567</c:v>
                </c:pt>
                <c:pt idx="76">
                  <c:v>1.2091152815013406</c:v>
                </c:pt>
                <c:pt idx="77">
                  <c:v>1.1930294906166221</c:v>
                </c:pt>
                <c:pt idx="78">
                  <c:v>1.1930294906166221</c:v>
                </c:pt>
                <c:pt idx="79">
                  <c:v>1.2010723860589811</c:v>
                </c:pt>
                <c:pt idx="80">
                  <c:v>1.2010723860589811</c:v>
                </c:pt>
                <c:pt idx="81">
                  <c:v>1.227882037533512</c:v>
                </c:pt>
                <c:pt idx="82">
                  <c:v>1.219839142091153</c:v>
                </c:pt>
                <c:pt idx="83">
                  <c:v>1.2091152815013406</c:v>
                </c:pt>
                <c:pt idx="84">
                  <c:v>1.2144772117962466</c:v>
                </c:pt>
                <c:pt idx="85">
                  <c:v>1.2117962466487937</c:v>
                </c:pt>
                <c:pt idx="86">
                  <c:v>1.2144772117962466</c:v>
                </c:pt>
                <c:pt idx="87">
                  <c:v>1.2252010723860591</c:v>
                </c:pt>
                <c:pt idx="88">
                  <c:v>1.227882037533512</c:v>
                </c:pt>
                <c:pt idx="89">
                  <c:v>1.2546916890080428</c:v>
                </c:pt>
                <c:pt idx="90">
                  <c:v>1.2466487935656838</c:v>
                </c:pt>
                <c:pt idx="91">
                  <c:v>1.2573726541554959</c:v>
                </c:pt>
                <c:pt idx="92">
                  <c:v>1.2654155495978554</c:v>
                </c:pt>
                <c:pt idx="93">
                  <c:v>1.2439678284182307</c:v>
                </c:pt>
                <c:pt idx="94">
                  <c:v>1.222520107238606</c:v>
                </c:pt>
                <c:pt idx="95">
                  <c:v>1.2037533512064345</c:v>
                </c:pt>
                <c:pt idx="96">
                  <c:v>1.2037533512064345</c:v>
                </c:pt>
                <c:pt idx="97">
                  <c:v>1.2117962466487937</c:v>
                </c:pt>
                <c:pt idx="98">
                  <c:v>1.1957104557640752</c:v>
                </c:pt>
                <c:pt idx="99">
                  <c:v>1.1715817694369974</c:v>
                </c:pt>
                <c:pt idx="100">
                  <c:v>1.1662198391420913</c:v>
                </c:pt>
                <c:pt idx="101">
                  <c:v>1.2117962466487937</c:v>
                </c:pt>
                <c:pt idx="102">
                  <c:v>1.2064343163538875</c:v>
                </c:pt>
                <c:pt idx="103">
                  <c:v>1.190348525469169</c:v>
                </c:pt>
                <c:pt idx="104">
                  <c:v>1.1983914209115283</c:v>
                </c:pt>
                <c:pt idx="105">
                  <c:v>1.2037533512064345</c:v>
                </c:pt>
                <c:pt idx="106">
                  <c:v>1.2144772117962466</c:v>
                </c:pt>
                <c:pt idx="107">
                  <c:v>1.2091152815013406</c:v>
                </c:pt>
                <c:pt idx="108">
                  <c:v>1.2386058981233246</c:v>
                </c:pt>
                <c:pt idx="109">
                  <c:v>1.2627345844504023</c:v>
                </c:pt>
                <c:pt idx="110">
                  <c:v>1.2386058981233246</c:v>
                </c:pt>
                <c:pt idx="111">
                  <c:v>1.2466487935656838</c:v>
                </c:pt>
                <c:pt idx="112">
                  <c:v>1.2466487935656838</c:v>
                </c:pt>
                <c:pt idx="113">
                  <c:v>1.2493297587131369</c:v>
                </c:pt>
                <c:pt idx="114">
                  <c:v>1.2466487935656838</c:v>
                </c:pt>
                <c:pt idx="115">
                  <c:v>1.2439678284182307</c:v>
                </c:pt>
                <c:pt idx="116">
                  <c:v>1.2144772117962466</c:v>
                </c:pt>
                <c:pt idx="117">
                  <c:v>1.2117962466487937</c:v>
                </c:pt>
                <c:pt idx="118">
                  <c:v>1.2064343163538875</c:v>
                </c:pt>
                <c:pt idx="119">
                  <c:v>1.2064343163538875</c:v>
                </c:pt>
                <c:pt idx="120">
                  <c:v>1.190348525469169</c:v>
                </c:pt>
              </c:numCache>
            </c:numRef>
          </c:val>
          <c:smooth val="0"/>
          <c:extLst>
            <c:ext xmlns:c16="http://schemas.microsoft.com/office/drawing/2014/chart" uri="{C3380CC4-5D6E-409C-BE32-E72D297353CC}">
              <c16:uniqueId val="{00000003-BE8D-4A3E-8E4D-EDDC832E093E}"/>
            </c:ext>
          </c:extLst>
        </c:ser>
        <c:ser>
          <c:idx val="4"/>
          <c:order val="4"/>
          <c:tx>
            <c:strRef>
              <c:f>Sheet1!$F$1</c:f>
              <c:strCache>
                <c:ptCount val="1"/>
                <c:pt idx="0">
                  <c:v>STB</c:v>
                </c:pt>
              </c:strCache>
            </c:strRef>
          </c:tx>
          <c:spPr>
            <a:ln>
              <a:solidFill>
                <a:schemeClr val="accent5">
                  <a:lumMod val="75000"/>
                </a:schemeClr>
              </a:solidFill>
            </a:ln>
          </c:spPr>
          <c:marker>
            <c:symbol val="none"/>
          </c:marker>
          <c:cat>
            <c:numRef>
              <c:f>Sheet1!$A$2:$A$2368</c:f>
              <c:numCache>
                <c:formatCode>m/d/yyyy</c:formatCode>
                <c:ptCount val="121"/>
                <c:pt idx="0">
                  <c:v>45289</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45337</c:v>
                </c:pt>
                <c:pt idx="29">
                  <c:v>45338</c:v>
                </c:pt>
                <c:pt idx="30">
                  <c:v>45341</c:v>
                </c:pt>
                <c:pt idx="31">
                  <c:v>45342</c:v>
                </c:pt>
                <c:pt idx="32">
                  <c:v>45343</c:v>
                </c:pt>
                <c:pt idx="33">
                  <c:v>45344</c:v>
                </c:pt>
                <c:pt idx="34">
                  <c:v>45345</c:v>
                </c:pt>
                <c:pt idx="35">
                  <c:v>45348</c:v>
                </c:pt>
                <c:pt idx="36">
                  <c:v>45349</c:v>
                </c:pt>
                <c:pt idx="37">
                  <c:v>45350</c:v>
                </c:pt>
                <c:pt idx="38">
                  <c:v>45351</c:v>
                </c:pt>
                <c:pt idx="39">
                  <c:v>45352</c:v>
                </c:pt>
                <c:pt idx="40">
                  <c:v>45355</c:v>
                </c:pt>
                <c:pt idx="41">
                  <c:v>45356</c:v>
                </c:pt>
                <c:pt idx="42">
                  <c:v>45357</c:v>
                </c:pt>
                <c:pt idx="43">
                  <c:v>45358</c:v>
                </c:pt>
                <c:pt idx="44">
                  <c:v>45359</c:v>
                </c:pt>
                <c:pt idx="45">
                  <c:v>45362</c:v>
                </c:pt>
                <c:pt idx="46">
                  <c:v>45363</c:v>
                </c:pt>
                <c:pt idx="47">
                  <c:v>45364</c:v>
                </c:pt>
                <c:pt idx="48">
                  <c:v>45365</c:v>
                </c:pt>
                <c:pt idx="49">
                  <c:v>45366</c:v>
                </c:pt>
                <c:pt idx="50">
                  <c:v>45369</c:v>
                </c:pt>
                <c:pt idx="51">
                  <c:v>45370</c:v>
                </c:pt>
                <c:pt idx="52">
                  <c:v>45371</c:v>
                </c:pt>
                <c:pt idx="53">
                  <c:v>45372</c:v>
                </c:pt>
                <c:pt idx="54">
                  <c:v>45373</c:v>
                </c:pt>
                <c:pt idx="55">
                  <c:v>45376</c:v>
                </c:pt>
                <c:pt idx="56">
                  <c:v>45377</c:v>
                </c:pt>
                <c:pt idx="57">
                  <c:v>45378</c:v>
                </c:pt>
                <c:pt idx="58">
                  <c:v>45379</c:v>
                </c:pt>
                <c:pt idx="59">
                  <c:v>45380</c:v>
                </c:pt>
                <c:pt idx="60">
                  <c:v>45383</c:v>
                </c:pt>
                <c:pt idx="61">
                  <c:v>45384</c:v>
                </c:pt>
                <c:pt idx="62">
                  <c:v>45385</c:v>
                </c:pt>
                <c:pt idx="63">
                  <c:v>45386</c:v>
                </c:pt>
                <c:pt idx="64">
                  <c:v>45387</c:v>
                </c:pt>
                <c:pt idx="65">
                  <c:v>45390</c:v>
                </c:pt>
                <c:pt idx="66">
                  <c:v>45391</c:v>
                </c:pt>
                <c:pt idx="67">
                  <c:v>45392</c:v>
                </c:pt>
                <c:pt idx="68">
                  <c:v>45393</c:v>
                </c:pt>
                <c:pt idx="69">
                  <c:v>45394</c:v>
                </c:pt>
                <c:pt idx="70">
                  <c:v>45397</c:v>
                </c:pt>
                <c:pt idx="71">
                  <c:v>45398</c:v>
                </c:pt>
                <c:pt idx="72">
                  <c:v>45399</c:v>
                </c:pt>
                <c:pt idx="73">
                  <c:v>45401</c:v>
                </c:pt>
                <c:pt idx="74">
                  <c:v>45404</c:v>
                </c:pt>
                <c:pt idx="75">
                  <c:v>45405</c:v>
                </c:pt>
                <c:pt idx="76">
                  <c:v>45406</c:v>
                </c:pt>
                <c:pt idx="77">
                  <c:v>45407</c:v>
                </c:pt>
                <c:pt idx="78">
                  <c:v>45408</c:v>
                </c:pt>
                <c:pt idx="79">
                  <c:v>45414</c:v>
                </c:pt>
                <c:pt idx="80">
                  <c:v>45415</c:v>
                </c:pt>
                <c:pt idx="81">
                  <c:v>45418</c:v>
                </c:pt>
                <c:pt idx="82">
                  <c:v>45419</c:v>
                </c:pt>
                <c:pt idx="83">
                  <c:v>45420</c:v>
                </c:pt>
                <c:pt idx="84">
                  <c:v>45421</c:v>
                </c:pt>
                <c:pt idx="85">
                  <c:v>45422</c:v>
                </c:pt>
                <c:pt idx="86">
                  <c:v>45425</c:v>
                </c:pt>
                <c:pt idx="87">
                  <c:v>45426</c:v>
                </c:pt>
                <c:pt idx="88">
                  <c:v>45427</c:v>
                </c:pt>
                <c:pt idx="89">
                  <c:v>45428</c:v>
                </c:pt>
                <c:pt idx="90">
                  <c:v>45429</c:v>
                </c:pt>
                <c:pt idx="91">
                  <c:v>45432</c:v>
                </c:pt>
                <c:pt idx="92">
                  <c:v>45433</c:v>
                </c:pt>
                <c:pt idx="93">
                  <c:v>45434</c:v>
                </c:pt>
                <c:pt idx="94">
                  <c:v>45435</c:v>
                </c:pt>
                <c:pt idx="95">
                  <c:v>45436</c:v>
                </c:pt>
                <c:pt idx="96">
                  <c:v>45439</c:v>
                </c:pt>
                <c:pt idx="97">
                  <c:v>45440</c:v>
                </c:pt>
                <c:pt idx="98">
                  <c:v>45441</c:v>
                </c:pt>
                <c:pt idx="99">
                  <c:v>45442</c:v>
                </c:pt>
                <c:pt idx="100">
                  <c:v>45443</c:v>
                </c:pt>
                <c:pt idx="101">
                  <c:v>45446</c:v>
                </c:pt>
                <c:pt idx="102">
                  <c:v>45447</c:v>
                </c:pt>
                <c:pt idx="103">
                  <c:v>45448</c:v>
                </c:pt>
                <c:pt idx="104">
                  <c:v>45449</c:v>
                </c:pt>
                <c:pt idx="105">
                  <c:v>45450</c:v>
                </c:pt>
                <c:pt idx="106">
                  <c:v>45453</c:v>
                </c:pt>
                <c:pt idx="107">
                  <c:v>45454</c:v>
                </c:pt>
                <c:pt idx="108">
                  <c:v>45455</c:v>
                </c:pt>
                <c:pt idx="109">
                  <c:v>45456</c:v>
                </c:pt>
                <c:pt idx="110">
                  <c:v>45457</c:v>
                </c:pt>
                <c:pt idx="111">
                  <c:v>45460</c:v>
                </c:pt>
                <c:pt idx="112">
                  <c:v>45461</c:v>
                </c:pt>
                <c:pt idx="113">
                  <c:v>45462</c:v>
                </c:pt>
                <c:pt idx="114">
                  <c:v>45463</c:v>
                </c:pt>
                <c:pt idx="115">
                  <c:v>45464</c:v>
                </c:pt>
                <c:pt idx="116">
                  <c:v>45467</c:v>
                </c:pt>
                <c:pt idx="117">
                  <c:v>45468</c:v>
                </c:pt>
                <c:pt idx="118">
                  <c:v>45469</c:v>
                </c:pt>
                <c:pt idx="119">
                  <c:v>45470</c:v>
                </c:pt>
                <c:pt idx="120">
                  <c:v>45471</c:v>
                </c:pt>
              </c:numCache>
            </c:numRef>
          </c:cat>
          <c:val>
            <c:numRef>
              <c:f>Sheet1!$F$2:$F$2368</c:f>
              <c:numCache>
                <c:formatCode>0%</c:formatCode>
                <c:ptCount val="121"/>
                <c:pt idx="0">
                  <c:v>1</c:v>
                </c:pt>
                <c:pt idx="1">
                  <c:v>0.99284436493738826</c:v>
                </c:pt>
                <c:pt idx="2">
                  <c:v>1.0196779964221825</c:v>
                </c:pt>
                <c:pt idx="3">
                  <c:v>1.0232558139534884</c:v>
                </c:pt>
                <c:pt idx="4">
                  <c:v>1.0483005366726297</c:v>
                </c:pt>
                <c:pt idx="5">
                  <c:v>1.0447227191413238</c:v>
                </c:pt>
                <c:pt idx="6">
                  <c:v>1.0447227191413238</c:v>
                </c:pt>
                <c:pt idx="7">
                  <c:v>1.0536672629695885</c:v>
                </c:pt>
                <c:pt idx="8">
                  <c:v>1.0554561717352415</c:v>
                </c:pt>
                <c:pt idx="9">
                  <c:v>1.069767441860465</c:v>
                </c:pt>
                <c:pt idx="10">
                  <c:v>1.0661896243291593</c:v>
                </c:pt>
                <c:pt idx="11">
                  <c:v>1.069767441860465</c:v>
                </c:pt>
                <c:pt idx="12">
                  <c:v>1.0626118067978534</c:v>
                </c:pt>
                <c:pt idx="13">
                  <c:v>1.0661896243291593</c:v>
                </c:pt>
                <c:pt idx="14">
                  <c:v>1.0840787119856887</c:v>
                </c:pt>
                <c:pt idx="15">
                  <c:v>1.0822898032200359</c:v>
                </c:pt>
                <c:pt idx="16">
                  <c:v>1.0912343470483006</c:v>
                </c:pt>
                <c:pt idx="17">
                  <c:v>1.1001788908765653</c:v>
                </c:pt>
                <c:pt idx="18">
                  <c:v>1.0912343470483006</c:v>
                </c:pt>
                <c:pt idx="19">
                  <c:v>1.0840787119856887</c:v>
                </c:pt>
                <c:pt idx="20">
                  <c:v>1.0858676207513418</c:v>
                </c:pt>
                <c:pt idx="21">
                  <c:v>1.0983899821109124</c:v>
                </c:pt>
                <c:pt idx="22">
                  <c:v>1.069767441860465</c:v>
                </c:pt>
                <c:pt idx="23">
                  <c:v>1.0661896243291593</c:v>
                </c:pt>
                <c:pt idx="24">
                  <c:v>1.069767441860465</c:v>
                </c:pt>
                <c:pt idx="25">
                  <c:v>1.0948121645796065</c:v>
                </c:pt>
                <c:pt idx="26">
                  <c:v>1.1019677996422184</c:v>
                </c:pt>
                <c:pt idx="27">
                  <c:v>1.1127012522361361</c:v>
                </c:pt>
                <c:pt idx="28">
                  <c:v>1.1180679785330949</c:v>
                </c:pt>
                <c:pt idx="29">
                  <c:v>1.1019677996422184</c:v>
                </c:pt>
                <c:pt idx="30">
                  <c:v>1.0983899821109124</c:v>
                </c:pt>
                <c:pt idx="31">
                  <c:v>1.0983899821109124</c:v>
                </c:pt>
                <c:pt idx="32">
                  <c:v>1.1270125223613596</c:v>
                </c:pt>
                <c:pt idx="33">
                  <c:v>1.1109123434704831</c:v>
                </c:pt>
                <c:pt idx="34">
                  <c:v>1.0966010733452594</c:v>
                </c:pt>
                <c:pt idx="35">
                  <c:v>1.0912343470483006</c:v>
                </c:pt>
                <c:pt idx="36">
                  <c:v>1.1001788908765653</c:v>
                </c:pt>
                <c:pt idx="37">
                  <c:v>1.1234347048300537</c:v>
                </c:pt>
                <c:pt idx="38">
                  <c:v>1.1288014311270125</c:v>
                </c:pt>
                <c:pt idx="39">
                  <c:v>1.1431127012522362</c:v>
                </c:pt>
                <c:pt idx="40">
                  <c:v>1.1359570661896243</c:v>
                </c:pt>
                <c:pt idx="41">
                  <c:v>1.1413237924865831</c:v>
                </c:pt>
                <c:pt idx="42">
                  <c:v>1.1288014311270125</c:v>
                </c:pt>
                <c:pt idx="43">
                  <c:v>1.1198568872987478</c:v>
                </c:pt>
                <c:pt idx="44">
                  <c:v>1.0966010733452594</c:v>
                </c:pt>
                <c:pt idx="45">
                  <c:v>1.0805008944543828</c:v>
                </c:pt>
                <c:pt idx="46">
                  <c:v>1.0822898032200359</c:v>
                </c:pt>
                <c:pt idx="47">
                  <c:v>1.1037567084078712</c:v>
                </c:pt>
                <c:pt idx="48">
                  <c:v>1.0894454382826475</c:v>
                </c:pt>
                <c:pt idx="49">
                  <c:v>1.0912343470483006</c:v>
                </c:pt>
                <c:pt idx="50">
                  <c:v>1.0822898032200359</c:v>
                </c:pt>
                <c:pt idx="51">
                  <c:v>1.0876565295169947</c:v>
                </c:pt>
                <c:pt idx="52">
                  <c:v>1.114490161001789</c:v>
                </c:pt>
                <c:pt idx="53">
                  <c:v>1.1270125223613596</c:v>
                </c:pt>
                <c:pt idx="54">
                  <c:v>1.1323792486583184</c:v>
                </c:pt>
                <c:pt idx="55">
                  <c:v>1.1037567084078712</c:v>
                </c:pt>
                <c:pt idx="56">
                  <c:v>1.10912343470483</c:v>
                </c:pt>
                <c:pt idx="57">
                  <c:v>1.1055456171735241</c:v>
                </c:pt>
                <c:pt idx="58">
                  <c:v>1.144901610017889</c:v>
                </c:pt>
                <c:pt idx="59">
                  <c:v>1.1305903398926656</c:v>
                </c:pt>
                <c:pt idx="60">
                  <c:v>1.1234347048300537</c:v>
                </c:pt>
                <c:pt idx="61">
                  <c:v>1.0805008944543828</c:v>
                </c:pt>
                <c:pt idx="62">
                  <c:v>1.0769230769230771</c:v>
                </c:pt>
                <c:pt idx="63">
                  <c:v>1.0626118067978534</c:v>
                </c:pt>
                <c:pt idx="64">
                  <c:v>1.0590339892665475</c:v>
                </c:pt>
                <c:pt idx="65">
                  <c:v>1.0375670840787121</c:v>
                </c:pt>
                <c:pt idx="66">
                  <c:v>1.0429338103756709</c:v>
                </c:pt>
                <c:pt idx="67">
                  <c:v>1.041144901610018</c:v>
                </c:pt>
                <c:pt idx="68">
                  <c:v>1.0322003577817531</c:v>
                </c:pt>
                <c:pt idx="69">
                  <c:v>1.041144901610018</c:v>
                </c:pt>
                <c:pt idx="70">
                  <c:v>0.98389982110912344</c:v>
                </c:pt>
                <c:pt idx="71">
                  <c:v>0.9767441860465117</c:v>
                </c:pt>
                <c:pt idx="72">
                  <c:v>0.95885509838998217</c:v>
                </c:pt>
                <c:pt idx="73">
                  <c:v>0.95885509838998217</c:v>
                </c:pt>
                <c:pt idx="74">
                  <c:v>0.98926654740608222</c:v>
                </c:pt>
                <c:pt idx="75">
                  <c:v>0.99463327370304122</c:v>
                </c:pt>
                <c:pt idx="76">
                  <c:v>1.0232558139534884</c:v>
                </c:pt>
                <c:pt idx="77">
                  <c:v>1.0178890876565294</c:v>
                </c:pt>
                <c:pt idx="78">
                  <c:v>1.0089445438282647</c:v>
                </c:pt>
                <c:pt idx="79">
                  <c:v>0.98747763864042937</c:v>
                </c:pt>
                <c:pt idx="80">
                  <c:v>0.9856887298747764</c:v>
                </c:pt>
                <c:pt idx="81">
                  <c:v>1.005366726296959</c:v>
                </c:pt>
                <c:pt idx="82">
                  <c:v>1.0125223613595706</c:v>
                </c:pt>
                <c:pt idx="83">
                  <c:v>1</c:v>
                </c:pt>
                <c:pt idx="84">
                  <c:v>0.99463327370304122</c:v>
                </c:pt>
                <c:pt idx="85">
                  <c:v>0.98747763864042937</c:v>
                </c:pt>
                <c:pt idx="86">
                  <c:v>0.97495527728085873</c:v>
                </c:pt>
                <c:pt idx="87">
                  <c:v>0.97495527728085873</c:v>
                </c:pt>
                <c:pt idx="88">
                  <c:v>0.99463327370304122</c:v>
                </c:pt>
                <c:pt idx="89">
                  <c:v>1.0161001788908766</c:v>
                </c:pt>
                <c:pt idx="90">
                  <c:v>1.0196779964221825</c:v>
                </c:pt>
                <c:pt idx="91">
                  <c:v>1.0125223613595706</c:v>
                </c:pt>
                <c:pt idx="92">
                  <c:v>1.0125223613595706</c:v>
                </c:pt>
                <c:pt idx="93">
                  <c:v>1.0017889087656531</c:v>
                </c:pt>
                <c:pt idx="94">
                  <c:v>1.0214669051878356</c:v>
                </c:pt>
                <c:pt idx="95">
                  <c:v>1.0268336314847943</c:v>
                </c:pt>
                <c:pt idx="96">
                  <c:v>1.0268336314847943</c:v>
                </c:pt>
                <c:pt idx="97">
                  <c:v>1.0322003577817531</c:v>
                </c:pt>
                <c:pt idx="98">
                  <c:v>1.0107334525939178</c:v>
                </c:pt>
                <c:pt idx="99">
                  <c:v>0.99642218246869418</c:v>
                </c:pt>
                <c:pt idx="100">
                  <c:v>0.99642218246869418</c:v>
                </c:pt>
                <c:pt idx="101">
                  <c:v>1.0644007155635062</c:v>
                </c:pt>
                <c:pt idx="102">
                  <c:v>1.0715563506261181</c:v>
                </c:pt>
                <c:pt idx="103">
                  <c:v>1.0590339892665475</c:v>
                </c:pt>
                <c:pt idx="104">
                  <c:v>1.0983899821109124</c:v>
                </c:pt>
                <c:pt idx="105">
                  <c:v>1.1001788908765653</c:v>
                </c:pt>
                <c:pt idx="106">
                  <c:v>1.1127012522361361</c:v>
                </c:pt>
                <c:pt idx="107">
                  <c:v>1.1162790697674418</c:v>
                </c:pt>
                <c:pt idx="108">
                  <c:v>1.1216457960644008</c:v>
                </c:pt>
                <c:pt idx="109">
                  <c:v>1.1323792486583184</c:v>
                </c:pt>
                <c:pt idx="110">
                  <c:v>1.0930232558139534</c:v>
                </c:pt>
                <c:pt idx="111">
                  <c:v>1.0912343470483006</c:v>
                </c:pt>
                <c:pt idx="112">
                  <c:v>1.0930232558139534</c:v>
                </c:pt>
                <c:pt idx="113">
                  <c:v>1.1055456171735241</c:v>
                </c:pt>
                <c:pt idx="114">
                  <c:v>1.1001788908765653</c:v>
                </c:pt>
                <c:pt idx="115">
                  <c:v>1.0966010733452594</c:v>
                </c:pt>
                <c:pt idx="116">
                  <c:v>1.0554561717352415</c:v>
                </c:pt>
                <c:pt idx="117">
                  <c:v>1.0590339892665475</c:v>
                </c:pt>
                <c:pt idx="118">
                  <c:v>1.0554561717352415</c:v>
                </c:pt>
                <c:pt idx="119">
                  <c:v>1.0447227191413238</c:v>
                </c:pt>
                <c:pt idx="120">
                  <c:v>1.0304114490161003</c:v>
                </c:pt>
              </c:numCache>
            </c:numRef>
          </c:val>
          <c:smooth val="0"/>
          <c:extLst>
            <c:ext xmlns:c16="http://schemas.microsoft.com/office/drawing/2014/chart" uri="{C3380CC4-5D6E-409C-BE32-E72D297353CC}">
              <c16:uniqueId val="{00000004-BE8D-4A3E-8E4D-EDDC832E093E}"/>
            </c:ext>
          </c:extLst>
        </c:ser>
        <c:ser>
          <c:idx val="5"/>
          <c:order val="5"/>
          <c:tx>
            <c:strRef>
              <c:f>Sheet1!$G$1</c:f>
              <c:strCache>
                <c:ptCount val="1"/>
                <c:pt idx="0">
                  <c:v>ACB</c:v>
                </c:pt>
              </c:strCache>
            </c:strRef>
          </c:tx>
          <c:spPr>
            <a:ln>
              <a:solidFill>
                <a:schemeClr val="accent6">
                  <a:lumMod val="75000"/>
                </a:schemeClr>
              </a:solidFill>
            </a:ln>
          </c:spPr>
          <c:marker>
            <c:symbol val="none"/>
          </c:marker>
          <c:cat>
            <c:numRef>
              <c:f>Sheet1!$A$2:$A$2368</c:f>
              <c:numCache>
                <c:formatCode>m/d/yyyy</c:formatCode>
                <c:ptCount val="121"/>
                <c:pt idx="0">
                  <c:v>45289</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45337</c:v>
                </c:pt>
                <c:pt idx="29">
                  <c:v>45338</c:v>
                </c:pt>
                <c:pt idx="30">
                  <c:v>45341</c:v>
                </c:pt>
                <c:pt idx="31">
                  <c:v>45342</c:v>
                </c:pt>
                <c:pt idx="32">
                  <c:v>45343</c:v>
                </c:pt>
                <c:pt idx="33">
                  <c:v>45344</c:v>
                </c:pt>
                <c:pt idx="34">
                  <c:v>45345</c:v>
                </c:pt>
                <c:pt idx="35">
                  <c:v>45348</c:v>
                </c:pt>
                <c:pt idx="36">
                  <c:v>45349</c:v>
                </c:pt>
                <c:pt idx="37">
                  <c:v>45350</c:v>
                </c:pt>
                <c:pt idx="38">
                  <c:v>45351</c:v>
                </c:pt>
                <c:pt idx="39">
                  <c:v>45352</c:v>
                </c:pt>
                <c:pt idx="40">
                  <c:v>45355</c:v>
                </c:pt>
                <c:pt idx="41">
                  <c:v>45356</c:v>
                </c:pt>
                <c:pt idx="42">
                  <c:v>45357</c:v>
                </c:pt>
                <c:pt idx="43">
                  <c:v>45358</c:v>
                </c:pt>
                <c:pt idx="44">
                  <c:v>45359</c:v>
                </c:pt>
                <c:pt idx="45">
                  <c:v>45362</c:v>
                </c:pt>
                <c:pt idx="46">
                  <c:v>45363</c:v>
                </c:pt>
                <c:pt idx="47">
                  <c:v>45364</c:v>
                </c:pt>
                <c:pt idx="48">
                  <c:v>45365</c:v>
                </c:pt>
                <c:pt idx="49">
                  <c:v>45366</c:v>
                </c:pt>
                <c:pt idx="50">
                  <c:v>45369</c:v>
                </c:pt>
                <c:pt idx="51">
                  <c:v>45370</c:v>
                </c:pt>
                <c:pt idx="52">
                  <c:v>45371</c:v>
                </c:pt>
                <c:pt idx="53">
                  <c:v>45372</c:v>
                </c:pt>
                <c:pt idx="54">
                  <c:v>45373</c:v>
                </c:pt>
                <c:pt idx="55">
                  <c:v>45376</c:v>
                </c:pt>
                <c:pt idx="56">
                  <c:v>45377</c:v>
                </c:pt>
                <c:pt idx="57">
                  <c:v>45378</c:v>
                </c:pt>
                <c:pt idx="58">
                  <c:v>45379</c:v>
                </c:pt>
                <c:pt idx="59">
                  <c:v>45380</c:v>
                </c:pt>
                <c:pt idx="60">
                  <c:v>45383</c:v>
                </c:pt>
                <c:pt idx="61">
                  <c:v>45384</c:v>
                </c:pt>
                <c:pt idx="62">
                  <c:v>45385</c:v>
                </c:pt>
                <c:pt idx="63">
                  <c:v>45386</c:v>
                </c:pt>
                <c:pt idx="64">
                  <c:v>45387</c:v>
                </c:pt>
                <c:pt idx="65">
                  <c:v>45390</c:v>
                </c:pt>
                <c:pt idx="66">
                  <c:v>45391</c:v>
                </c:pt>
                <c:pt idx="67">
                  <c:v>45392</c:v>
                </c:pt>
                <c:pt idx="68">
                  <c:v>45393</c:v>
                </c:pt>
                <c:pt idx="69">
                  <c:v>45394</c:v>
                </c:pt>
                <c:pt idx="70">
                  <c:v>45397</c:v>
                </c:pt>
                <c:pt idx="71">
                  <c:v>45398</c:v>
                </c:pt>
                <c:pt idx="72">
                  <c:v>45399</c:v>
                </c:pt>
                <c:pt idx="73">
                  <c:v>45401</c:v>
                </c:pt>
                <c:pt idx="74">
                  <c:v>45404</c:v>
                </c:pt>
                <c:pt idx="75">
                  <c:v>45405</c:v>
                </c:pt>
                <c:pt idx="76">
                  <c:v>45406</c:v>
                </c:pt>
                <c:pt idx="77">
                  <c:v>45407</c:v>
                </c:pt>
                <c:pt idx="78">
                  <c:v>45408</c:v>
                </c:pt>
                <c:pt idx="79">
                  <c:v>45414</c:v>
                </c:pt>
                <c:pt idx="80">
                  <c:v>45415</c:v>
                </c:pt>
                <c:pt idx="81">
                  <c:v>45418</c:v>
                </c:pt>
                <c:pt idx="82">
                  <c:v>45419</c:v>
                </c:pt>
                <c:pt idx="83">
                  <c:v>45420</c:v>
                </c:pt>
                <c:pt idx="84">
                  <c:v>45421</c:v>
                </c:pt>
                <c:pt idx="85">
                  <c:v>45422</c:v>
                </c:pt>
                <c:pt idx="86">
                  <c:v>45425</c:v>
                </c:pt>
                <c:pt idx="87">
                  <c:v>45426</c:v>
                </c:pt>
                <c:pt idx="88">
                  <c:v>45427</c:v>
                </c:pt>
                <c:pt idx="89">
                  <c:v>45428</c:v>
                </c:pt>
                <c:pt idx="90">
                  <c:v>45429</c:v>
                </c:pt>
                <c:pt idx="91">
                  <c:v>45432</c:v>
                </c:pt>
                <c:pt idx="92">
                  <c:v>45433</c:v>
                </c:pt>
                <c:pt idx="93">
                  <c:v>45434</c:v>
                </c:pt>
                <c:pt idx="94">
                  <c:v>45435</c:v>
                </c:pt>
                <c:pt idx="95">
                  <c:v>45436</c:v>
                </c:pt>
                <c:pt idx="96">
                  <c:v>45439</c:v>
                </c:pt>
                <c:pt idx="97">
                  <c:v>45440</c:v>
                </c:pt>
                <c:pt idx="98">
                  <c:v>45441</c:v>
                </c:pt>
                <c:pt idx="99">
                  <c:v>45442</c:v>
                </c:pt>
                <c:pt idx="100">
                  <c:v>45443</c:v>
                </c:pt>
                <c:pt idx="101">
                  <c:v>45446</c:v>
                </c:pt>
                <c:pt idx="102">
                  <c:v>45447</c:v>
                </c:pt>
                <c:pt idx="103">
                  <c:v>45448</c:v>
                </c:pt>
                <c:pt idx="104">
                  <c:v>45449</c:v>
                </c:pt>
                <c:pt idx="105">
                  <c:v>45450</c:v>
                </c:pt>
                <c:pt idx="106">
                  <c:v>45453</c:v>
                </c:pt>
                <c:pt idx="107">
                  <c:v>45454</c:v>
                </c:pt>
                <c:pt idx="108">
                  <c:v>45455</c:v>
                </c:pt>
                <c:pt idx="109">
                  <c:v>45456</c:v>
                </c:pt>
                <c:pt idx="110">
                  <c:v>45457</c:v>
                </c:pt>
                <c:pt idx="111">
                  <c:v>45460</c:v>
                </c:pt>
                <c:pt idx="112">
                  <c:v>45461</c:v>
                </c:pt>
                <c:pt idx="113">
                  <c:v>45462</c:v>
                </c:pt>
                <c:pt idx="114">
                  <c:v>45463</c:v>
                </c:pt>
                <c:pt idx="115">
                  <c:v>45464</c:v>
                </c:pt>
                <c:pt idx="116">
                  <c:v>45467</c:v>
                </c:pt>
                <c:pt idx="117">
                  <c:v>45468</c:v>
                </c:pt>
                <c:pt idx="118">
                  <c:v>45469</c:v>
                </c:pt>
                <c:pt idx="119">
                  <c:v>45470</c:v>
                </c:pt>
                <c:pt idx="120">
                  <c:v>45471</c:v>
                </c:pt>
              </c:numCache>
            </c:numRef>
          </c:cat>
          <c:val>
            <c:numRef>
              <c:f>Sheet1!$G$2:$G$2368</c:f>
              <c:numCache>
                <c:formatCode>0%</c:formatCode>
                <c:ptCount val="121"/>
                <c:pt idx="0">
                  <c:v>1</c:v>
                </c:pt>
                <c:pt idx="1">
                  <c:v>1.0230125523012552</c:v>
                </c:pt>
                <c:pt idx="2">
                  <c:v>1.0460251046025104</c:v>
                </c:pt>
                <c:pt idx="3">
                  <c:v>1.0585774058577406</c:v>
                </c:pt>
                <c:pt idx="4">
                  <c:v>1.0648535564853556</c:v>
                </c:pt>
                <c:pt idx="5">
                  <c:v>1.0606694560669456</c:v>
                </c:pt>
                <c:pt idx="6">
                  <c:v>1.0460251046025104</c:v>
                </c:pt>
                <c:pt idx="7">
                  <c:v>1.0564853556485356</c:v>
                </c:pt>
                <c:pt idx="8">
                  <c:v>1.0564853556485356</c:v>
                </c:pt>
                <c:pt idx="9">
                  <c:v>1.0794979079497908</c:v>
                </c:pt>
                <c:pt idx="10">
                  <c:v>1.0585774058577406</c:v>
                </c:pt>
                <c:pt idx="11">
                  <c:v>1.0627615062761506</c:v>
                </c:pt>
                <c:pt idx="12">
                  <c:v>1.0627615062761506</c:v>
                </c:pt>
                <c:pt idx="13">
                  <c:v>1.0711297071129708</c:v>
                </c:pt>
                <c:pt idx="14">
                  <c:v>1.0857740585774058</c:v>
                </c:pt>
                <c:pt idx="15">
                  <c:v>1.100418410041841</c:v>
                </c:pt>
                <c:pt idx="16">
                  <c:v>1.0899581589958161</c:v>
                </c:pt>
                <c:pt idx="17">
                  <c:v>1.0794979079497908</c:v>
                </c:pt>
                <c:pt idx="18">
                  <c:v>1.0794979079497908</c:v>
                </c:pt>
                <c:pt idx="19">
                  <c:v>1.100418410041841</c:v>
                </c:pt>
                <c:pt idx="20">
                  <c:v>1.0857740585774058</c:v>
                </c:pt>
                <c:pt idx="21">
                  <c:v>1.0857740585774058</c:v>
                </c:pt>
                <c:pt idx="22">
                  <c:v>1.0774058577405858</c:v>
                </c:pt>
                <c:pt idx="23">
                  <c:v>1.0878661087866111</c:v>
                </c:pt>
                <c:pt idx="24">
                  <c:v>1.098326359832636</c:v>
                </c:pt>
                <c:pt idx="25">
                  <c:v>1.1631799163179917</c:v>
                </c:pt>
                <c:pt idx="26">
                  <c:v>1.1652719665271969</c:v>
                </c:pt>
                <c:pt idx="27">
                  <c:v>1.1715481171548119</c:v>
                </c:pt>
                <c:pt idx="28">
                  <c:v>1.1380753138075315</c:v>
                </c:pt>
                <c:pt idx="29">
                  <c:v>1.1548117154811717</c:v>
                </c:pt>
                <c:pt idx="30">
                  <c:v>1.1589958158995817</c:v>
                </c:pt>
                <c:pt idx="31">
                  <c:v>1.1527196652719667</c:v>
                </c:pt>
                <c:pt idx="32">
                  <c:v>1.1589958158995817</c:v>
                </c:pt>
                <c:pt idx="33">
                  <c:v>1.1569037656903767</c:v>
                </c:pt>
                <c:pt idx="34">
                  <c:v>1.1422594142259415</c:v>
                </c:pt>
                <c:pt idx="35">
                  <c:v>1.1506276150627617</c:v>
                </c:pt>
                <c:pt idx="36">
                  <c:v>1.1548117154811717</c:v>
                </c:pt>
                <c:pt idx="37">
                  <c:v>1.1715481171548119</c:v>
                </c:pt>
                <c:pt idx="38">
                  <c:v>1.1715481171548119</c:v>
                </c:pt>
                <c:pt idx="39">
                  <c:v>1.1631799163179917</c:v>
                </c:pt>
                <c:pt idx="40">
                  <c:v>1.1631799163179917</c:v>
                </c:pt>
                <c:pt idx="41">
                  <c:v>1.1694560669456067</c:v>
                </c:pt>
                <c:pt idx="42">
                  <c:v>1.1589958158995817</c:v>
                </c:pt>
                <c:pt idx="43">
                  <c:v>1.1506276150627617</c:v>
                </c:pt>
                <c:pt idx="44">
                  <c:v>1.1317991631799165</c:v>
                </c:pt>
                <c:pt idx="45">
                  <c:v>1.1192468619246863</c:v>
                </c:pt>
                <c:pt idx="46">
                  <c:v>1.1192468619246863</c:v>
                </c:pt>
                <c:pt idx="47">
                  <c:v>1.1569037656903767</c:v>
                </c:pt>
                <c:pt idx="48">
                  <c:v>1.1401673640167365</c:v>
                </c:pt>
                <c:pt idx="49">
                  <c:v>1.1443514644351467</c:v>
                </c:pt>
                <c:pt idx="50">
                  <c:v>1.1255230125523012</c:v>
                </c:pt>
                <c:pt idx="51">
                  <c:v>1.1234309623430963</c:v>
                </c:pt>
                <c:pt idx="52">
                  <c:v>1.1506276150627617</c:v>
                </c:pt>
                <c:pt idx="53">
                  <c:v>1.1715481171548119</c:v>
                </c:pt>
                <c:pt idx="54">
                  <c:v>1.1778242677824269</c:v>
                </c:pt>
                <c:pt idx="55">
                  <c:v>1.1506276150627617</c:v>
                </c:pt>
                <c:pt idx="56">
                  <c:v>1.1694560669456067</c:v>
                </c:pt>
                <c:pt idx="57">
                  <c:v>1.1715481171548119</c:v>
                </c:pt>
                <c:pt idx="58">
                  <c:v>1.1861924686192471</c:v>
                </c:pt>
                <c:pt idx="59">
                  <c:v>1.1924686192468621</c:v>
                </c:pt>
                <c:pt idx="60">
                  <c:v>1.1903765690376569</c:v>
                </c:pt>
                <c:pt idx="61">
                  <c:v>1.1882845188284519</c:v>
                </c:pt>
                <c:pt idx="62">
                  <c:v>1.1715481171548119</c:v>
                </c:pt>
                <c:pt idx="63">
                  <c:v>1.1527196652719667</c:v>
                </c:pt>
                <c:pt idx="64">
                  <c:v>1.1359832635983265</c:v>
                </c:pt>
                <c:pt idx="65">
                  <c:v>1.1359832635983265</c:v>
                </c:pt>
                <c:pt idx="66">
                  <c:v>1.1422594142259415</c:v>
                </c:pt>
                <c:pt idx="67">
                  <c:v>1.1338912133891215</c:v>
                </c:pt>
                <c:pt idx="68">
                  <c:v>1.1359832635983265</c:v>
                </c:pt>
                <c:pt idx="69">
                  <c:v>1.1715481171548119</c:v>
                </c:pt>
                <c:pt idx="70">
                  <c:v>1.1234309623430963</c:v>
                </c:pt>
                <c:pt idx="71">
                  <c:v>1.1359832635983265</c:v>
                </c:pt>
                <c:pt idx="72">
                  <c:v>1.1192468619246863</c:v>
                </c:pt>
                <c:pt idx="73">
                  <c:v>1.1129707112970713</c:v>
                </c:pt>
                <c:pt idx="74">
                  <c:v>1.1213389121338913</c:v>
                </c:pt>
                <c:pt idx="75">
                  <c:v>1.1150627615062763</c:v>
                </c:pt>
                <c:pt idx="76">
                  <c:v>1.1317991631799165</c:v>
                </c:pt>
                <c:pt idx="77">
                  <c:v>1.1213389121338913</c:v>
                </c:pt>
                <c:pt idx="78">
                  <c:v>1.1234309623430963</c:v>
                </c:pt>
                <c:pt idx="79">
                  <c:v>1.1297071129707115</c:v>
                </c:pt>
                <c:pt idx="80">
                  <c:v>1.1506276150627617</c:v>
                </c:pt>
                <c:pt idx="81">
                  <c:v>1.1548117154811717</c:v>
                </c:pt>
                <c:pt idx="82">
                  <c:v>1.1569037656903767</c:v>
                </c:pt>
                <c:pt idx="83">
                  <c:v>1.1527196652719667</c:v>
                </c:pt>
                <c:pt idx="84">
                  <c:v>1.1548117154811717</c:v>
                </c:pt>
                <c:pt idx="85">
                  <c:v>1.1589958158995817</c:v>
                </c:pt>
                <c:pt idx="86">
                  <c:v>1.1589958158995817</c:v>
                </c:pt>
                <c:pt idx="87">
                  <c:v>1.1610878661087867</c:v>
                </c:pt>
                <c:pt idx="88">
                  <c:v>1.1589958158995817</c:v>
                </c:pt>
                <c:pt idx="89">
                  <c:v>1.1820083682008369</c:v>
                </c:pt>
                <c:pt idx="90">
                  <c:v>1.1820083682008369</c:v>
                </c:pt>
                <c:pt idx="91">
                  <c:v>1.1820083682008369</c:v>
                </c:pt>
                <c:pt idx="92">
                  <c:v>1.1799163179916319</c:v>
                </c:pt>
                <c:pt idx="93">
                  <c:v>1.1694560669456067</c:v>
                </c:pt>
                <c:pt idx="94">
                  <c:v>1.1903765690376569</c:v>
                </c:pt>
                <c:pt idx="95">
                  <c:v>1.2238493723849373</c:v>
                </c:pt>
                <c:pt idx="96">
                  <c:v>1.2322175732217573</c:v>
                </c:pt>
                <c:pt idx="97">
                  <c:v>1.2405857740585775</c:v>
                </c:pt>
                <c:pt idx="98">
                  <c:v>1.2238493723849373</c:v>
                </c:pt>
                <c:pt idx="99">
                  <c:v>1.2301255230125523</c:v>
                </c:pt>
                <c:pt idx="100">
                  <c:v>1.0313807531380754</c:v>
                </c:pt>
                <c:pt idx="101">
                  <c:v>1.0376569037656904</c:v>
                </c:pt>
                <c:pt idx="102">
                  <c:v>1.0251046025104602</c:v>
                </c:pt>
                <c:pt idx="103">
                  <c:v>1.0188284518828452</c:v>
                </c:pt>
                <c:pt idx="104">
                  <c:v>1.0188284518828452</c:v>
                </c:pt>
                <c:pt idx="105">
                  <c:v>1.0292887029288704</c:v>
                </c:pt>
                <c:pt idx="106">
                  <c:v>1.0209205020920502</c:v>
                </c:pt>
                <c:pt idx="107">
                  <c:v>1.0104602510460252</c:v>
                </c:pt>
                <c:pt idx="108">
                  <c:v>1.0271966527196654</c:v>
                </c:pt>
                <c:pt idx="109">
                  <c:v>1.0376569037656904</c:v>
                </c:pt>
                <c:pt idx="110">
                  <c:v>1.0292887029288704</c:v>
                </c:pt>
                <c:pt idx="111">
                  <c:v>1.0271966527196654</c:v>
                </c:pt>
                <c:pt idx="112">
                  <c:v>1.0271966527196654</c:v>
                </c:pt>
                <c:pt idx="113">
                  <c:v>1.0313807531380754</c:v>
                </c:pt>
                <c:pt idx="114">
                  <c:v>1.0376569037656904</c:v>
                </c:pt>
                <c:pt idx="115">
                  <c:v>1.0271966527196654</c:v>
                </c:pt>
                <c:pt idx="116">
                  <c:v>1.0083682008368202</c:v>
                </c:pt>
                <c:pt idx="117">
                  <c:v>1.0062761506276152</c:v>
                </c:pt>
                <c:pt idx="118">
                  <c:v>1.0083682008368202</c:v>
                </c:pt>
                <c:pt idx="119">
                  <c:v>1.002092050209205</c:v>
                </c:pt>
                <c:pt idx="120">
                  <c:v>0.99581589958159</c:v>
                </c:pt>
              </c:numCache>
            </c:numRef>
          </c:val>
          <c:smooth val="0"/>
          <c:extLst>
            <c:ext xmlns:c16="http://schemas.microsoft.com/office/drawing/2014/chart" uri="{C3380CC4-5D6E-409C-BE32-E72D297353CC}">
              <c16:uniqueId val="{00000005-BE8D-4A3E-8E4D-EDDC832E093E}"/>
            </c:ext>
          </c:extLst>
        </c:ser>
        <c:ser>
          <c:idx val="6"/>
          <c:order val="6"/>
          <c:tx>
            <c:strRef>
              <c:f>Sheet1!$H$1</c:f>
              <c:strCache>
                <c:ptCount val="1"/>
                <c:pt idx="0">
                  <c:v>TCB</c:v>
                </c:pt>
              </c:strCache>
            </c:strRef>
          </c:tx>
          <c:spPr>
            <a:ln>
              <a:solidFill>
                <a:srgbClr val="00B050"/>
              </a:solidFill>
            </a:ln>
          </c:spPr>
          <c:marker>
            <c:symbol val="none"/>
          </c:marker>
          <c:cat>
            <c:numRef>
              <c:f>Sheet1!$A$2:$A$2368</c:f>
              <c:numCache>
                <c:formatCode>m/d/yyyy</c:formatCode>
                <c:ptCount val="121"/>
                <c:pt idx="0">
                  <c:v>45289</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45337</c:v>
                </c:pt>
                <c:pt idx="29">
                  <c:v>45338</c:v>
                </c:pt>
                <c:pt idx="30">
                  <c:v>45341</c:v>
                </c:pt>
                <c:pt idx="31">
                  <c:v>45342</c:v>
                </c:pt>
                <c:pt idx="32">
                  <c:v>45343</c:v>
                </c:pt>
                <c:pt idx="33">
                  <c:v>45344</c:v>
                </c:pt>
                <c:pt idx="34">
                  <c:v>45345</c:v>
                </c:pt>
                <c:pt idx="35">
                  <c:v>45348</c:v>
                </c:pt>
                <c:pt idx="36">
                  <c:v>45349</c:v>
                </c:pt>
                <c:pt idx="37">
                  <c:v>45350</c:v>
                </c:pt>
                <c:pt idx="38">
                  <c:v>45351</c:v>
                </c:pt>
                <c:pt idx="39">
                  <c:v>45352</c:v>
                </c:pt>
                <c:pt idx="40">
                  <c:v>45355</c:v>
                </c:pt>
                <c:pt idx="41">
                  <c:v>45356</c:v>
                </c:pt>
                <c:pt idx="42">
                  <c:v>45357</c:v>
                </c:pt>
                <c:pt idx="43">
                  <c:v>45358</c:v>
                </c:pt>
                <c:pt idx="44">
                  <c:v>45359</c:v>
                </c:pt>
                <c:pt idx="45">
                  <c:v>45362</c:v>
                </c:pt>
                <c:pt idx="46">
                  <c:v>45363</c:v>
                </c:pt>
                <c:pt idx="47">
                  <c:v>45364</c:v>
                </c:pt>
                <c:pt idx="48">
                  <c:v>45365</c:v>
                </c:pt>
                <c:pt idx="49">
                  <c:v>45366</c:v>
                </c:pt>
                <c:pt idx="50">
                  <c:v>45369</c:v>
                </c:pt>
                <c:pt idx="51">
                  <c:v>45370</c:v>
                </c:pt>
                <c:pt idx="52">
                  <c:v>45371</c:v>
                </c:pt>
                <c:pt idx="53">
                  <c:v>45372</c:v>
                </c:pt>
                <c:pt idx="54">
                  <c:v>45373</c:v>
                </c:pt>
                <c:pt idx="55">
                  <c:v>45376</c:v>
                </c:pt>
                <c:pt idx="56">
                  <c:v>45377</c:v>
                </c:pt>
                <c:pt idx="57">
                  <c:v>45378</c:v>
                </c:pt>
                <c:pt idx="58">
                  <c:v>45379</c:v>
                </c:pt>
                <c:pt idx="59">
                  <c:v>45380</c:v>
                </c:pt>
                <c:pt idx="60">
                  <c:v>45383</c:v>
                </c:pt>
                <c:pt idx="61">
                  <c:v>45384</c:v>
                </c:pt>
                <c:pt idx="62">
                  <c:v>45385</c:v>
                </c:pt>
                <c:pt idx="63">
                  <c:v>45386</c:v>
                </c:pt>
                <c:pt idx="64">
                  <c:v>45387</c:v>
                </c:pt>
                <c:pt idx="65">
                  <c:v>45390</c:v>
                </c:pt>
                <c:pt idx="66">
                  <c:v>45391</c:v>
                </c:pt>
                <c:pt idx="67">
                  <c:v>45392</c:v>
                </c:pt>
                <c:pt idx="68">
                  <c:v>45393</c:v>
                </c:pt>
                <c:pt idx="69">
                  <c:v>45394</c:v>
                </c:pt>
                <c:pt idx="70">
                  <c:v>45397</c:v>
                </c:pt>
                <c:pt idx="71">
                  <c:v>45398</c:v>
                </c:pt>
                <c:pt idx="72">
                  <c:v>45399</c:v>
                </c:pt>
                <c:pt idx="73">
                  <c:v>45401</c:v>
                </c:pt>
                <c:pt idx="74">
                  <c:v>45404</c:v>
                </c:pt>
                <c:pt idx="75">
                  <c:v>45405</c:v>
                </c:pt>
                <c:pt idx="76">
                  <c:v>45406</c:v>
                </c:pt>
                <c:pt idx="77">
                  <c:v>45407</c:v>
                </c:pt>
                <c:pt idx="78">
                  <c:v>45408</c:v>
                </c:pt>
                <c:pt idx="79">
                  <c:v>45414</c:v>
                </c:pt>
                <c:pt idx="80">
                  <c:v>45415</c:v>
                </c:pt>
                <c:pt idx="81">
                  <c:v>45418</c:v>
                </c:pt>
                <c:pt idx="82">
                  <c:v>45419</c:v>
                </c:pt>
                <c:pt idx="83">
                  <c:v>45420</c:v>
                </c:pt>
                <c:pt idx="84">
                  <c:v>45421</c:v>
                </c:pt>
                <c:pt idx="85">
                  <c:v>45422</c:v>
                </c:pt>
                <c:pt idx="86">
                  <c:v>45425</c:v>
                </c:pt>
                <c:pt idx="87">
                  <c:v>45426</c:v>
                </c:pt>
                <c:pt idx="88">
                  <c:v>45427</c:v>
                </c:pt>
                <c:pt idx="89">
                  <c:v>45428</c:v>
                </c:pt>
                <c:pt idx="90">
                  <c:v>45429</c:v>
                </c:pt>
                <c:pt idx="91">
                  <c:v>45432</c:v>
                </c:pt>
                <c:pt idx="92">
                  <c:v>45433</c:v>
                </c:pt>
                <c:pt idx="93">
                  <c:v>45434</c:v>
                </c:pt>
                <c:pt idx="94">
                  <c:v>45435</c:v>
                </c:pt>
                <c:pt idx="95">
                  <c:v>45436</c:v>
                </c:pt>
                <c:pt idx="96">
                  <c:v>45439</c:v>
                </c:pt>
                <c:pt idx="97">
                  <c:v>45440</c:v>
                </c:pt>
                <c:pt idx="98">
                  <c:v>45441</c:v>
                </c:pt>
                <c:pt idx="99">
                  <c:v>45442</c:v>
                </c:pt>
                <c:pt idx="100">
                  <c:v>45443</c:v>
                </c:pt>
                <c:pt idx="101">
                  <c:v>45446</c:v>
                </c:pt>
                <c:pt idx="102">
                  <c:v>45447</c:v>
                </c:pt>
                <c:pt idx="103">
                  <c:v>45448</c:v>
                </c:pt>
                <c:pt idx="104">
                  <c:v>45449</c:v>
                </c:pt>
                <c:pt idx="105">
                  <c:v>45450</c:v>
                </c:pt>
                <c:pt idx="106">
                  <c:v>45453</c:v>
                </c:pt>
                <c:pt idx="107">
                  <c:v>45454</c:v>
                </c:pt>
                <c:pt idx="108">
                  <c:v>45455</c:v>
                </c:pt>
                <c:pt idx="109">
                  <c:v>45456</c:v>
                </c:pt>
                <c:pt idx="110">
                  <c:v>45457</c:v>
                </c:pt>
                <c:pt idx="111">
                  <c:v>45460</c:v>
                </c:pt>
                <c:pt idx="112">
                  <c:v>45461</c:v>
                </c:pt>
                <c:pt idx="113">
                  <c:v>45462</c:v>
                </c:pt>
                <c:pt idx="114">
                  <c:v>45463</c:v>
                </c:pt>
                <c:pt idx="115">
                  <c:v>45464</c:v>
                </c:pt>
                <c:pt idx="116">
                  <c:v>45467</c:v>
                </c:pt>
                <c:pt idx="117">
                  <c:v>45468</c:v>
                </c:pt>
                <c:pt idx="118">
                  <c:v>45469</c:v>
                </c:pt>
                <c:pt idx="119">
                  <c:v>45470</c:v>
                </c:pt>
                <c:pt idx="120">
                  <c:v>45471</c:v>
                </c:pt>
              </c:numCache>
            </c:numRef>
          </c:cat>
          <c:val>
            <c:numRef>
              <c:f>Sheet1!$H$2:$H$2368</c:f>
              <c:numCache>
                <c:formatCode>0%</c:formatCode>
                <c:ptCount val="121"/>
                <c:pt idx="0">
                  <c:v>1</c:v>
                </c:pt>
                <c:pt idx="1">
                  <c:v>1.0094339622641511</c:v>
                </c:pt>
                <c:pt idx="2">
                  <c:v>1.0251572327044025</c:v>
                </c:pt>
                <c:pt idx="3">
                  <c:v>1.0408805031446542</c:v>
                </c:pt>
                <c:pt idx="4">
                  <c:v>1.0440251572327044</c:v>
                </c:pt>
                <c:pt idx="5">
                  <c:v>1.0723270440251573</c:v>
                </c:pt>
                <c:pt idx="6">
                  <c:v>1.0849056603773584</c:v>
                </c:pt>
                <c:pt idx="7">
                  <c:v>1.0817610062893082</c:v>
                </c:pt>
                <c:pt idx="8">
                  <c:v>1.0738993710691824</c:v>
                </c:pt>
                <c:pt idx="9">
                  <c:v>1.0896226415094339</c:v>
                </c:pt>
                <c:pt idx="10">
                  <c:v>1.0786163522012577</c:v>
                </c:pt>
                <c:pt idx="11">
                  <c:v>1.0738993710691824</c:v>
                </c:pt>
                <c:pt idx="12">
                  <c:v>1.070754716981132</c:v>
                </c:pt>
                <c:pt idx="13">
                  <c:v>1.0817610062893082</c:v>
                </c:pt>
                <c:pt idx="14">
                  <c:v>1.0990566037735849</c:v>
                </c:pt>
                <c:pt idx="15">
                  <c:v>1.0990566037735849</c:v>
                </c:pt>
                <c:pt idx="16">
                  <c:v>1.1147798742138366</c:v>
                </c:pt>
                <c:pt idx="17">
                  <c:v>1.1084905660377358</c:v>
                </c:pt>
                <c:pt idx="18">
                  <c:v>1.10062893081761</c:v>
                </c:pt>
                <c:pt idx="19">
                  <c:v>1.1132075471698113</c:v>
                </c:pt>
                <c:pt idx="20">
                  <c:v>1.1084905660377358</c:v>
                </c:pt>
                <c:pt idx="21">
                  <c:v>1.1069182389937107</c:v>
                </c:pt>
                <c:pt idx="22">
                  <c:v>1.0864779874213835</c:v>
                </c:pt>
                <c:pt idx="23">
                  <c:v>1.0738993710691824</c:v>
                </c:pt>
                <c:pt idx="24">
                  <c:v>1.0738993710691824</c:v>
                </c:pt>
                <c:pt idx="25">
                  <c:v>1.1163522012578617</c:v>
                </c:pt>
                <c:pt idx="26">
                  <c:v>1.121069182389937</c:v>
                </c:pt>
                <c:pt idx="27">
                  <c:v>1.1729559748427671</c:v>
                </c:pt>
                <c:pt idx="28">
                  <c:v>1.2075471698113207</c:v>
                </c:pt>
                <c:pt idx="29">
                  <c:v>1.2106918238993711</c:v>
                </c:pt>
                <c:pt idx="30">
                  <c:v>1.2232704402515722</c:v>
                </c:pt>
                <c:pt idx="31">
                  <c:v>1.2232704402515722</c:v>
                </c:pt>
                <c:pt idx="32">
                  <c:v>1.2264150943396226</c:v>
                </c:pt>
                <c:pt idx="33">
                  <c:v>1.2672955974842766</c:v>
                </c:pt>
                <c:pt idx="34">
                  <c:v>1.2610062893081762</c:v>
                </c:pt>
                <c:pt idx="35">
                  <c:v>1.2955974842767297</c:v>
                </c:pt>
                <c:pt idx="36">
                  <c:v>1.3191823899371069</c:v>
                </c:pt>
                <c:pt idx="37">
                  <c:v>1.3270440251572329</c:v>
                </c:pt>
                <c:pt idx="38">
                  <c:v>1.3270440251572329</c:v>
                </c:pt>
                <c:pt idx="39">
                  <c:v>1.3160377358490567</c:v>
                </c:pt>
                <c:pt idx="40">
                  <c:v>1.3160377358490567</c:v>
                </c:pt>
                <c:pt idx="41">
                  <c:v>1.3270440251572329</c:v>
                </c:pt>
                <c:pt idx="42">
                  <c:v>1.341194968553459</c:v>
                </c:pt>
                <c:pt idx="43">
                  <c:v>1.3396226415094339</c:v>
                </c:pt>
                <c:pt idx="44">
                  <c:v>1.2893081761006289</c:v>
                </c:pt>
                <c:pt idx="45">
                  <c:v>1.270440251572327</c:v>
                </c:pt>
                <c:pt idx="46">
                  <c:v>1.2955974842767297</c:v>
                </c:pt>
                <c:pt idx="47">
                  <c:v>1.320754716981132</c:v>
                </c:pt>
                <c:pt idx="48">
                  <c:v>1.3018867924528301</c:v>
                </c:pt>
                <c:pt idx="49">
                  <c:v>1.3018867924528301</c:v>
                </c:pt>
                <c:pt idx="50">
                  <c:v>1.2610062893081762</c:v>
                </c:pt>
                <c:pt idx="51">
                  <c:v>1.2672955974842766</c:v>
                </c:pt>
                <c:pt idx="52">
                  <c:v>1.3301886792452828</c:v>
                </c:pt>
                <c:pt idx="53">
                  <c:v>1.4182389937106918</c:v>
                </c:pt>
                <c:pt idx="54">
                  <c:v>1.4119496855345912</c:v>
                </c:pt>
                <c:pt idx="55">
                  <c:v>1.4088050314465408</c:v>
                </c:pt>
                <c:pt idx="56">
                  <c:v>1.4449685534591195</c:v>
                </c:pt>
                <c:pt idx="57">
                  <c:v>1.4323899371069182</c:v>
                </c:pt>
                <c:pt idx="58">
                  <c:v>1.5094339622641508</c:v>
                </c:pt>
                <c:pt idx="59">
                  <c:v>1.4952830188679245</c:v>
                </c:pt>
                <c:pt idx="60">
                  <c:v>1.4921383647798743</c:v>
                </c:pt>
                <c:pt idx="61">
                  <c:v>1.4984276729559747</c:v>
                </c:pt>
                <c:pt idx="62">
                  <c:v>1.4716981132075471</c:v>
                </c:pt>
                <c:pt idx="63">
                  <c:v>1.4465408805031446</c:v>
                </c:pt>
                <c:pt idx="64">
                  <c:v>1.4213836477987423</c:v>
                </c:pt>
                <c:pt idx="65">
                  <c:v>1.4308176100628931</c:v>
                </c:pt>
                <c:pt idx="66">
                  <c:v>1.4402515723270439</c:v>
                </c:pt>
                <c:pt idx="67">
                  <c:v>1.4355345911949684</c:v>
                </c:pt>
                <c:pt idx="68">
                  <c:v>1.4182389937106918</c:v>
                </c:pt>
                <c:pt idx="69">
                  <c:v>1.4905660377358489</c:v>
                </c:pt>
                <c:pt idx="70">
                  <c:v>1.3962264150943395</c:v>
                </c:pt>
                <c:pt idx="71">
                  <c:v>1.4308176100628931</c:v>
                </c:pt>
                <c:pt idx="72">
                  <c:v>1.4103773584905661</c:v>
                </c:pt>
                <c:pt idx="73">
                  <c:v>1.39937106918239</c:v>
                </c:pt>
                <c:pt idx="74">
                  <c:v>1.4229559748427674</c:v>
                </c:pt>
                <c:pt idx="75">
                  <c:v>1.4528301886792454</c:v>
                </c:pt>
                <c:pt idx="76">
                  <c:v>1.4779874213836477</c:v>
                </c:pt>
                <c:pt idx="77">
                  <c:v>1.4512578616352201</c:v>
                </c:pt>
                <c:pt idx="78">
                  <c:v>1.4654088050314467</c:v>
                </c:pt>
                <c:pt idx="79">
                  <c:v>1.4732704402515724</c:v>
                </c:pt>
                <c:pt idx="80">
                  <c:v>1.5157232704402517</c:v>
                </c:pt>
                <c:pt idx="81">
                  <c:v>1.520440251572327</c:v>
                </c:pt>
                <c:pt idx="82">
                  <c:v>1.5062893081761006</c:v>
                </c:pt>
                <c:pt idx="83">
                  <c:v>1.5157232704402517</c:v>
                </c:pt>
                <c:pt idx="84">
                  <c:v>1.5235849056603774</c:v>
                </c:pt>
                <c:pt idx="85">
                  <c:v>1.5251572327044025</c:v>
                </c:pt>
                <c:pt idx="86">
                  <c:v>1.5220125786163521</c:v>
                </c:pt>
                <c:pt idx="87">
                  <c:v>1.5062893081761006</c:v>
                </c:pt>
                <c:pt idx="88">
                  <c:v>1.5125786163522013</c:v>
                </c:pt>
                <c:pt idx="89">
                  <c:v>1.5691823899371069</c:v>
                </c:pt>
                <c:pt idx="90">
                  <c:v>1.5644654088050314</c:v>
                </c:pt>
                <c:pt idx="91">
                  <c:v>1.5628930817610063</c:v>
                </c:pt>
                <c:pt idx="92">
                  <c:v>1.4842767295597485</c:v>
                </c:pt>
                <c:pt idx="93">
                  <c:v>1.4591194968553458</c:v>
                </c:pt>
                <c:pt idx="94">
                  <c:v>1.4622641509433962</c:v>
                </c:pt>
                <c:pt idx="95">
                  <c:v>1.4591194968553458</c:v>
                </c:pt>
                <c:pt idx="96">
                  <c:v>1.4622641509433962</c:v>
                </c:pt>
                <c:pt idx="97">
                  <c:v>1.4748427672955975</c:v>
                </c:pt>
                <c:pt idx="98">
                  <c:v>1.4622641509433962</c:v>
                </c:pt>
                <c:pt idx="99">
                  <c:v>1.4716981132075471</c:v>
                </c:pt>
                <c:pt idx="100">
                  <c:v>1.4779874213836477</c:v>
                </c:pt>
                <c:pt idx="101">
                  <c:v>1.4827044025157232</c:v>
                </c:pt>
                <c:pt idx="102">
                  <c:v>1.4968553459119498</c:v>
                </c:pt>
                <c:pt idx="103">
                  <c:v>1.4937106918238994</c:v>
                </c:pt>
                <c:pt idx="104">
                  <c:v>1.5094339622641508</c:v>
                </c:pt>
                <c:pt idx="105">
                  <c:v>1.5440251572327044</c:v>
                </c:pt>
                <c:pt idx="106">
                  <c:v>1.5377358490566038</c:v>
                </c:pt>
                <c:pt idx="107">
                  <c:v>1.5518867924528301</c:v>
                </c:pt>
                <c:pt idx="108">
                  <c:v>1.5534591194968552</c:v>
                </c:pt>
                <c:pt idx="109">
                  <c:v>1.5534591194968552</c:v>
                </c:pt>
                <c:pt idx="110">
                  <c:v>1.5440251572327044</c:v>
                </c:pt>
                <c:pt idx="111">
                  <c:v>1.5283018867924529</c:v>
                </c:pt>
                <c:pt idx="112">
                  <c:v>1.5345911949685533</c:v>
                </c:pt>
                <c:pt idx="113">
                  <c:v>1.5188679245283017</c:v>
                </c:pt>
                <c:pt idx="114">
                  <c:v>0.77987421383647804</c:v>
                </c:pt>
                <c:pt idx="115">
                  <c:v>0.77044025157232698</c:v>
                </c:pt>
                <c:pt idx="116">
                  <c:v>0.75314465408805031</c:v>
                </c:pt>
                <c:pt idx="117">
                  <c:v>0.75471698113207542</c:v>
                </c:pt>
                <c:pt idx="118">
                  <c:v>0.75471698113207542</c:v>
                </c:pt>
                <c:pt idx="119">
                  <c:v>0.73742138364779874</c:v>
                </c:pt>
                <c:pt idx="120">
                  <c:v>0.73427672955974843</c:v>
                </c:pt>
              </c:numCache>
            </c:numRef>
          </c:val>
          <c:smooth val="0"/>
          <c:extLst>
            <c:ext xmlns:c16="http://schemas.microsoft.com/office/drawing/2014/chart" uri="{C3380CC4-5D6E-409C-BE32-E72D297353CC}">
              <c16:uniqueId val="{00000006-BE8D-4A3E-8E4D-EDDC832E093E}"/>
            </c:ext>
          </c:extLst>
        </c:ser>
        <c:ser>
          <c:idx val="7"/>
          <c:order val="7"/>
          <c:tx>
            <c:strRef>
              <c:f>Sheet1!$I$1</c:f>
              <c:strCache>
                <c:ptCount val="1"/>
                <c:pt idx="0">
                  <c:v>VPB</c:v>
                </c:pt>
              </c:strCache>
            </c:strRef>
          </c:tx>
          <c:spPr>
            <a:ln>
              <a:solidFill>
                <a:srgbClr val="4D4D4D"/>
              </a:solidFill>
            </a:ln>
          </c:spPr>
          <c:marker>
            <c:symbol val="none"/>
          </c:marker>
          <c:cat>
            <c:numRef>
              <c:f>Sheet1!$A$2:$A$2368</c:f>
              <c:numCache>
                <c:formatCode>m/d/yyyy</c:formatCode>
                <c:ptCount val="121"/>
                <c:pt idx="0">
                  <c:v>45289</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45337</c:v>
                </c:pt>
                <c:pt idx="29">
                  <c:v>45338</c:v>
                </c:pt>
                <c:pt idx="30">
                  <c:v>45341</c:v>
                </c:pt>
                <c:pt idx="31">
                  <c:v>45342</c:v>
                </c:pt>
                <c:pt idx="32">
                  <c:v>45343</c:v>
                </c:pt>
                <c:pt idx="33">
                  <c:v>45344</c:v>
                </c:pt>
                <c:pt idx="34">
                  <c:v>45345</c:v>
                </c:pt>
                <c:pt idx="35">
                  <c:v>45348</c:v>
                </c:pt>
                <c:pt idx="36">
                  <c:v>45349</c:v>
                </c:pt>
                <c:pt idx="37">
                  <c:v>45350</c:v>
                </c:pt>
                <c:pt idx="38">
                  <c:v>45351</c:v>
                </c:pt>
                <c:pt idx="39">
                  <c:v>45352</c:v>
                </c:pt>
                <c:pt idx="40">
                  <c:v>45355</c:v>
                </c:pt>
                <c:pt idx="41">
                  <c:v>45356</c:v>
                </c:pt>
                <c:pt idx="42">
                  <c:v>45357</c:v>
                </c:pt>
                <c:pt idx="43">
                  <c:v>45358</c:v>
                </c:pt>
                <c:pt idx="44">
                  <c:v>45359</c:v>
                </c:pt>
                <c:pt idx="45">
                  <c:v>45362</c:v>
                </c:pt>
                <c:pt idx="46">
                  <c:v>45363</c:v>
                </c:pt>
                <c:pt idx="47">
                  <c:v>45364</c:v>
                </c:pt>
                <c:pt idx="48">
                  <c:v>45365</c:v>
                </c:pt>
                <c:pt idx="49">
                  <c:v>45366</c:v>
                </c:pt>
                <c:pt idx="50">
                  <c:v>45369</c:v>
                </c:pt>
                <c:pt idx="51">
                  <c:v>45370</c:v>
                </c:pt>
                <c:pt idx="52">
                  <c:v>45371</c:v>
                </c:pt>
                <c:pt idx="53">
                  <c:v>45372</c:v>
                </c:pt>
                <c:pt idx="54">
                  <c:v>45373</c:v>
                </c:pt>
                <c:pt idx="55">
                  <c:v>45376</c:v>
                </c:pt>
                <c:pt idx="56">
                  <c:v>45377</c:v>
                </c:pt>
                <c:pt idx="57">
                  <c:v>45378</c:v>
                </c:pt>
                <c:pt idx="58">
                  <c:v>45379</c:v>
                </c:pt>
                <c:pt idx="59">
                  <c:v>45380</c:v>
                </c:pt>
                <c:pt idx="60">
                  <c:v>45383</c:v>
                </c:pt>
                <c:pt idx="61">
                  <c:v>45384</c:v>
                </c:pt>
                <c:pt idx="62">
                  <c:v>45385</c:v>
                </c:pt>
                <c:pt idx="63">
                  <c:v>45386</c:v>
                </c:pt>
                <c:pt idx="64">
                  <c:v>45387</c:v>
                </c:pt>
                <c:pt idx="65">
                  <c:v>45390</c:v>
                </c:pt>
                <c:pt idx="66">
                  <c:v>45391</c:v>
                </c:pt>
                <c:pt idx="67">
                  <c:v>45392</c:v>
                </c:pt>
                <c:pt idx="68">
                  <c:v>45393</c:v>
                </c:pt>
                <c:pt idx="69">
                  <c:v>45394</c:v>
                </c:pt>
                <c:pt idx="70">
                  <c:v>45397</c:v>
                </c:pt>
                <c:pt idx="71">
                  <c:v>45398</c:v>
                </c:pt>
                <c:pt idx="72">
                  <c:v>45399</c:v>
                </c:pt>
                <c:pt idx="73">
                  <c:v>45401</c:v>
                </c:pt>
                <c:pt idx="74">
                  <c:v>45404</c:v>
                </c:pt>
                <c:pt idx="75">
                  <c:v>45405</c:v>
                </c:pt>
                <c:pt idx="76">
                  <c:v>45406</c:v>
                </c:pt>
                <c:pt idx="77">
                  <c:v>45407</c:v>
                </c:pt>
                <c:pt idx="78">
                  <c:v>45408</c:v>
                </c:pt>
                <c:pt idx="79">
                  <c:v>45414</c:v>
                </c:pt>
                <c:pt idx="80">
                  <c:v>45415</c:v>
                </c:pt>
                <c:pt idx="81">
                  <c:v>45418</c:v>
                </c:pt>
                <c:pt idx="82">
                  <c:v>45419</c:v>
                </c:pt>
                <c:pt idx="83">
                  <c:v>45420</c:v>
                </c:pt>
                <c:pt idx="84">
                  <c:v>45421</c:v>
                </c:pt>
                <c:pt idx="85">
                  <c:v>45422</c:v>
                </c:pt>
                <c:pt idx="86">
                  <c:v>45425</c:v>
                </c:pt>
                <c:pt idx="87">
                  <c:v>45426</c:v>
                </c:pt>
                <c:pt idx="88">
                  <c:v>45427</c:v>
                </c:pt>
                <c:pt idx="89">
                  <c:v>45428</c:v>
                </c:pt>
                <c:pt idx="90">
                  <c:v>45429</c:v>
                </c:pt>
                <c:pt idx="91">
                  <c:v>45432</c:v>
                </c:pt>
                <c:pt idx="92">
                  <c:v>45433</c:v>
                </c:pt>
                <c:pt idx="93">
                  <c:v>45434</c:v>
                </c:pt>
                <c:pt idx="94">
                  <c:v>45435</c:v>
                </c:pt>
                <c:pt idx="95">
                  <c:v>45436</c:v>
                </c:pt>
                <c:pt idx="96">
                  <c:v>45439</c:v>
                </c:pt>
                <c:pt idx="97">
                  <c:v>45440</c:v>
                </c:pt>
                <c:pt idx="98">
                  <c:v>45441</c:v>
                </c:pt>
                <c:pt idx="99">
                  <c:v>45442</c:v>
                </c:pt>
                <c:pt idx="100">
                  <c:v>45443</c:v>
                </c:pt>
                <c:pt idx="101">
                  <c:v>45446</c:v>
                </c:pt>
                <c:pt idx="102">
                  <c:v>45447</c:v>
                </c:pt>
                <c:pt idx="103">
                  <c:v>45448</c:v>
                </c:pt>
                <c:pt idx="104">
                  <c:v>45449</c:v>
                </c:pt>
                <c:pt idx="105">
                  <c:v>45450</c:v>
                </c:pt>
                <c:pt idx="106">
                  <c:v>45453</c:v>
                </c:pt>
                <c:pt idx="107">
                  <c:v>45454</c:v>
                </c:pt>
                <c:pt idx="108">
                  <c:v>45455</c:v>
                </c:pt>
                <c:pt idx="109">
                  <c:v>45456</c:v>
                </c:pt>
                <c:pt idx="110">
                  <c:v>45457</c:v>
                </c:pt>
                <c:pt idx="111">
                  <c:v>45460</c:v>
                </c:pt>
                <c:pt idx="112">
                  <c:v>45461</c:v>
                </c:pt>
                <c:pt idx="113">
                  <c:v>45462</c:v>
                </c:pt>
                <c:pt idx="114">
                  <c:v>45463</c:v>
                </c:pt>
                <c:pt idx="115">
                  <c:v>45464</c:v>
                </c:pt>
                <c:pt idx="116">
                  <c:v>45467</c:v>
                </c:pt>
                <c:pt idx="117">
                  <c:v>45468</c:v>
                </c:pt>
                <c:pt idx="118">
                  <c:v>45469</c:v>
                </c:pt>
                <c:pt idx="119">
                  <c:v>45470</c:v>
                </c:pt>
                <c:pt idx="120">
                  <c:v>45471</c:v>
                </c:pt>
              </c:numCache>
            </c:numRef>
          </c:cat>
          <c:val>
            <c:numRef>
              <c:f>Sheet1!$I$2:$I$2368</c:f>
              <c:numCache>
                <c:formatCode>0%</c:formatCode>
                <c:ptCount val="121"/>
                <c:pt idx="0">
                  <c:v>1</c:v>
                </c:pt>
                <c:pt idx="1">
                  <c:v>0.98177083333333348</c:v>
                </c:pt>
                <c:pt idx="2">
                  <c:v>0.99479166666666674</c:v>
                </c:pt>
                <c:pt idx="3">
                  <c:v>1.0078125000000002</c:v>
                </c:pt>
                <c:pt idx="4">
                  <c:v>1</c:v>
                </c:pt>
                <c:pt idx="5">
                  <c:v>1.0026041666666667</c:v>
                </c:pt>
                <c:pt idx="6">
                  <c:v>0.99739583333333326</c:v>
                </c:pt>
                <c:pt idx="7">
                  <c:v>1.0208333333333335</c:v>
                </c:pt>
                <c:pt idx="8">
                  <c:v>1.0234375</c:v>
                </c:pt>
                <c:pt idx="9">
                  <c:v>1.0234375</c:v>
                </c:pt>
                <c:pt idx="10">
                  <c:v>1.0078125000000002</c:v>
                </c:pt>
                <c:pt idx="11">
                  <c:v>1.0130208333333333</c:v>
                </c:pt>
                <c:pt idx="12">
                  <c:v>1.0052083333333335</c:v>
                </c:pt>
                <c:pt idx="13">
                  <c:v>1.015625</c:v>
                </c:pt>
                <c:pt idx="14">
                  <c:v>1.0260416666666667</c:v>
                </c:pt>
                <c:pt idx="15">
                  <c:v>1.03125</c:v>
                </c:pt>
                <c:pt idx="16">
                  <c:v>1.0260416666666667</c:v>
                </c:pt>
                <c:pt idx="17">
                  <c:v>1.0234375</c:v>
                </c:pt>
                <c:pt idx="18">
                  <c:v>1.0234375</c:v>
                </c:pt>
                <c:pt idx="19">
                  <c:v>1.0286458333333335</c:v>
                </c:pt>
                <c:pt idx="20">
                  <c:v>1.0286458333333335</c:v>
                </c:pt>
                <c:pt idx="21">
                  <c:v>1.0260416666666667</c:v>
                </c:pt>
                <c:pt idx="22">
                  <c:v>1.0104166666666667</c:v>
                </c:pt>
                <c:pt idx="23">
                  <c:v>0.99739583333333326</c:v>
                </c:pt>
                <c:pt idx="24">
                  <c:v>0.97916666666666674</c:v>
                </c:pt>
                <c:pt idx="25">
                  <c:v>1</c:v>
                </c:pt>
                <c:pt idx="26">
                  <c:v>1.0052083333333335</c:v>
                </c:pt>
                <c:pt idx="27">
                  <c:v>1.0208333333333335</c:v>
                </c:pt>
                <c:pt idx="28">
                  <c:v>1.03125</c:v>
                </c:pt>
                <c:pt idx="29">
                  <c:v>1.0338541666666667</c:v>
                </c:pt>
                <c:pt idx="30">
                  <c:v>1.03125</c:v>
                </c:pt>
                <c:pt idx="31">
                  <c:v>1.0208333333333335</c:v>
                </c:pt>
                <c:pt idx="32">
                  <c:v>1.0286458333333335</c:v>
                </c:pt>
                <c:pt idx="33">
                  <c:v>1.0260416666666667</c:v>
                </c:pt>
                <c:pt idx="34">
                  <c:v>1.015625</c:v>
                </c:pt>
                <c:pt idx="35">
                  <c:v>1.0026041666666667</c:v>
                </c:pt>
                <c:pt idx="36">
                  <c:v>1.0078125000000002</c:v>
                </c:pt>
                <c:pt idx="37">
                  <c:v>1.0364583333333333</c:v>
                </c:pt>
                <c:pt idx="38">
                  <c:v>1.0364583333333333</c:v>
                </c:pt>
                <c:pt idx="39">
                  <c:v>1.0234375</c:v>
                </c:pt>
                <c:pt idx="40">
                  <c:v>1.0208333333333335</c:v>
                </c:pt>
                <c:pt idx="41">
                  <c:v>1.0286458333333335</c:v>
                </c:pt>
                <c:pt idx="42">
                  <c:v>1.0182291666666667</c:v>
                </c:pt>
                <c:pt idx="43">
                  <c:v>1.0130208333333333</c:v>
                </c:pt>
                <c:pt idx="44">
                  <c:v>0.98958333333333337</c:v>
                </c:pt>
                <c:pt idx="45">
                  <c:v>0.96614583333333337</c:v>
                </c:pt>
                <c:pt idx="46">
                  <c:v>0.96614583333333337</c:v>
                </c:pt>
                <c:pt idx="47">
                  <c:v>0.99218750000000011</c:v>
                </c:pt>
                <c:pt idx="48">
                  <c:v>0.97916666666666674</c:v>
                </c:pt>
                <c:pt idx="49">
                  <c:v>0.97135416666666663</c:v>
                </c:pt>
                <c:pt idx="50">
                  <c:v>0.94791666666666663</c:v>
                </c:pt>
                <c:pt idx="51">
                  <c:v>0.9453125</c:v>
                </c:pt>
                <c:pt idx="52">
                  <c:v>0.97135416666666663</c:v>
                </c:pt>
                <c:pt idx="53">
                  <c:v>0.9765625</c:v>
                </c:pt>
                <c:pt idx="54">
                  <c:v>0.97916666666666674</c:v>
                </c:pt>
                <c:pt idx="55">
                  <c:v>0.984375</c:v>
                </c:pt>
                <c:pt idx="56">
                  <c:v>1.0208333333333335</c:v>
                </c:pt>
                <c:pt idx="57">
                  <c:v>1.0208333333333335</c:v>
                </c:pt>
                <c:pt idx="58">
                  <c:v>1.0234375</c:v>
                </c:pt>
                <c:pt idx="59">
                  <c:v>1.0286458333333335</c:v>
                </c:pt>
                <c:pt idx="60">
                  <c:v>1.0234375</c:v>
                </c:pt>
                <c:pt idx="61">
                  <c:v>1.0182291666666667</c:v>
                </c:pt>
                <c:pt idx="62">
                  <c:v>1.0078125000000002</c:v>
                </c:pt>
                <c:pt idx="63">
                  <c:v>1.0052083333333335</c:v>
                </c:pt>
                <c:pt idx="64">
                  <c:v>1.0130208333333333</c:v>
                </c:pt>
                <c:pt idx="65">
                  <c:v>1.0104166666666667</c:v>
                </c:pt>
                <c:pt idx="66">
                  <c:v>1.0078125000000002</c:v>
                </c:pt>
                <c:pt idx="67">
                  <c:v>1.0078125000000002</c:v>
                </c:pt>
                <c:pt idx="68">
                  <c:v>1.0078125000000002</c:v>
                </c:pt>
                <c:pt idx="69">
                  <c:v>1.0260416666666667</c:v>
                </c:pt>
                <c:pt idx="70">
                  <c:v>0.96875000000000011</c:v>
                </c:pt>
                <c:pt idx="71">
                  <c:v>0.9765625</c:v>
                </c:pt>
                <c:pt idx="72">
                  <c:v>0.9453125</c:v>
                </c:pt>
                <c:pt idx="73">
                  <c:v>0.94270833333333348</c:v>
                </c:pt>
                <c:pt idx="74">
                  <c:v>0.95312500000000011</c:v>
                </c:pt>
                <c:pt idx="75">
                  <c:v>0.95833333333333326</c:v>
                </c:pt>
                <c:pt idx="76">
                  <c:v>0.96875000000000011</c:v>
                </c:pt>
                <c:pt idx="77">
                  <c:v>0.96875000000000011</c:v>
                </c:pt>
                <c:pt idx="78">
                  <c:v>0.96614583333333337</c:v>
                </c:pt>
                <c:pt idx="79">
                  <c:v>0.95312500000000011</c:v>
                </c:pt>
                <c:pt idx="80">
                  <c:v>0.95833333333333326</c:v>
                </c:pt>
                <c:pt idx="81">
                  <c:v>0.9765625</c:v>
                </c:pt>
                <c:pt idx="82">
                  <c:v>0.97916666666666674</c:v>
                </c:pt>
                <c:pt idx="83">
                  <c:v>0.96614583333333337</c:v>
                </c:pt>
                <c:pt idx="84">
                  <c:v>0.9765625</c:v>
                </c:pt>
                <c:pt idx="85">
                  <c:v>0.96354166666666674</c:v>
                </c:pt>
                <c:pt idx="86">
                  <c:v>0.97916666666666674</c:v>
                </c:pt>
                <c:pt idx="87">
                  <c:v>0.99479166666666674</c:v>
                </c:pt>
                <c:pt idx="88">
                  <c:v>0.99218750000000011</c:v>
                </c:pt>
                <c:pt idx="89">
                  <c:v>1.0104166666666667</c:v>
                </c:pt>
                <c:pt idx="90">
                  <c:v>1.0104166666666667</c:v>
                </c:pt>
                <c:pt idx="91">
                  <c:v>1.03125</c:v>
                </c:pt>
                <c:pt idx="92">
                  <c:v>1.03125</c:v>
                </c:pt>
                <c:pt idx="93">
                  <c:v>0.95312500000000011</c:v>
                </c:pt>
                <c:pt idx="94">
                  <c:v>0.96354166666666674</c:v>
                </c:pt>
                <c:pt idx="95">
                  <c:v>0.9375</c:v>
                </c:pt>
                <c:pt idx="96">
                  <c:v>0.9375</c:v>
                </c:pt>
                <c:pt idx="97">
                  <c:v>0.94010416666666674</c:v>
                </c:pt>
                <c:pt idx="98">
                  <c:v>0.94010416666666674</c:v>
                </c:pt>
                <c:pt idx="99">
                  <c:v>0.93489583333333337</c:v>
                </c:pt>
                <c:pt idx="100">
                  <c:v>0.9375</c:v>
                </c:pt>
                <c:pt idx="101">
                  <c:v>0.95312500000000011</c:v>
                </c:pt>
                <c:pt idx="102">
                  <c:v>0.94791666666666663</c:v>
                </c:pt>
                <c:pt idx="103">
                  <c:v>0.94270833333333348</c:v>
                </c:pt>
                <c:pt idx="104">
                  <c:v>0.94270833333333348</c:v>
                </c:pt>
                <c:pt idx="105">
                  <c:v>0.9375</c:v>
                </c:pt>
                <c:pt idx="106">
                  <c:v>0.94010416666666674</c:v>
                </c:pt>
                <c:pt idx="107">
                  <c:v>0.95312500000000011</c:v>
                </c:pt>
                <c:pt idx="108">
                  <c:v>1.0104166666666667</c:v>
                </c:pt>
                <c:pt idx="109">
                  <c:v>1.0130208333333333</c:v>
                </c:pt>
                <c:pt idx="110">
                  <c:v>0.97395833333333337</c:v>
                </c:pt>
                <c:pt idx="111">
                  <c:v>0.9765625</c:v>
                </c:pt>
                <c:pt idx="112">
                  <c:v>0.96875000000000011</c:v>
                </c:pt>
                <c:pt idx="113">
                  <c:v>0.98958333333333337</c:v>
                </c:pt>
                <c:pt idx="114">
                  <c:v>1.0260416666666667</c:v>
                </c:pt>
                <c:pt idx="115">
                  <c:v>1.0208333333333335</c:v>
                </c:pt>
                <c:pt idx="116">
                  <c:v>0.98177083333333348</c:v>
                </c:pt>
                <c:pt idx="117">
                  <c:v>0.98958333333333337</c:v>
                </c:pt>
                <c:pt idx="118">
                  <c:v>0.98958333333333337</c:v>
                </c:pt>
                <c:pt idx="119">
                  <c:v>0.98958333333333337</c:v>
                </c:pt>
                <c:pt idx="120">
                  <c:v>0.97135416666666663</c:v>
                </c:pt>
              </c:numCache>
            </c:numRef>
          </c:val>
          <c:smooth val="0"/>
          <c:extLst>
            <c:ext xmlns:c16="http://schemas.microsoft.com/office/drawing/2014/chart" uri="{C3380CC4-5D6E-409C-BE32-E72D297353CC}">
              <c16:uniqueId val="{00000007-BE8D-4A3E-8E4D-EDDC832E093E}"/>
            </c:ext>
          </c:extLst>
        </c:ser>
        <c:ser>
          <c:idx val="8"/>
          <c:order val="8"/>
          <c:tx>
            <c:strRef>
              <c:f>Sheet1!$J$1</c:f>
              <c:strCache>
                <c:ptCount val="1"/>
                <c:pt idx="0">
                  <c:v>VNIndex</c:v>
                </c:pt>
              </c:strCache>
            </c:strRef>
          </c:tx>
          <c:spPr>
            <a:ln>
              <a:solidFill>
                <a:schemeClr val="bg2">
                  <a:lumMod val="50000"/>
                </a:schemeClr>
              </a:solidFill>
            </a:ln>
          </c:spPr>
          <c:marker>
            <c:symbol val="none"/>
          </c:marker>
          <c:cat>
            <c:numRef>
              <c:f>Sheet1!$A$2:$A$2368</c:f>
              <c:numCache>
                <c:formatCode>m/d/yyyy</c:formatCode>
                <c:ptCount val="121"/>
                <c:pt idx="0">
                  <c:v>45289</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45337</c:v>
                </c:pt>
                <c:pt idx="29">
                  <c:v>45338</c:v>
                </c:pt>
                <c:pt idx="30">
                  <c:v>45341</c:v>
                </c:pt>
                <c:pt idx="31">
                  <c:v>45342</c:v>
                </c:pt>
                <c:pt idx="32">
                  <c:v>45343</c:v>
                </c:pt>
                <c:pt idx="33">
                  <c:v>45344</c:v>
                </c:pt>
                <c:pt idx="34">
                  <c:v>45345</c:v>
                </c:pt>
                <c:pt idx="35">
                  <c:v>45348</c:v>
                </c:pt>
                <c:pt idx="36">
                  <c:v>45349</c:v>
                </c:pt>
                <c:pt idx="37">
                  <c:v>45350</c:v>
                </c:pt>
                <c:pt idx="38">
                  <c:v>45351</c:v>
                </c:pt>
                <c:pt idx="39">
                  <c:v>45352</c:v>
                </c:pt>
                <c:pt idx="40">
                  <c:v>45355</c:v>
                </c:pt>
                <c:pt idx="41">
                  <c:v>45356</c:v>
                </c:pt>
                <c:pt idx="42">
                  <c:v>45357</c:v>
                </c:pt>
                <c:pt idx="43">
                  <c:v>45358</c:v>
                </c:pt>
                <c:pt idx="44">
                  <c:v>45359</c:v>
                </c:pt>
                <c:pt idx="45">
                  <c:v>45362</c:v>
                </c:pt>
                <c:pt idx="46">
                  <c:v>45363</c:v>
                </c:pt>
                <c:pt idx="47">
                  <c:v>45364</c:v>
                </c:pt>
                <c:pt idx="48">
                  <c:v>45365</c:v>
                </c:pt>
                <c:pt idx="49">
                  <c:v>45366</c:v>
                </c:pt>
                <c:pt idx="50">
                  <c:v>45369</c:v>
                </c:pt>
                <c:pt idx="51">
                  <c:v>45370</c:v>
                </c:pt>
                <c:pt idx="52">
                  <c:v>45371</c:v>
                </c:pt>
                <c:pt idx="53">
                  <c:v>45372</c:v>
                </c:pt>
                <c:pt idx="54">
                  <c:v>45373</c:v>
                </c:pt>
                <c:pt idx="55">
                  <c:v>45376</c:v>
                </c:pt>
                <c:pt idx="56">
                  <c:v>45377</c:v>
                </c:pt>
                <c:pt idx="57">
                  <c:v>45378</c:v>
                </c:pt>
                <c:pt idx="58">
                  <c:v>45379</c:v>
                </c:pt>
                <c:pt idx="59">
                  <c:v>45380</c:v>
                </c:pt>
                <c:pt idx="60">
                  <c:v>45383</c:v>
                </c:pt>
                <c:pt idx="61">
                  <c:v>45384</c:v>
                </c:pt>
                <c:pt idx="62">
                  <c:v>45385</c:v>
                </c:pt>
                <c:pt idx="63">
                  <c:v>45386</c:v>
                </c:pt>
                <c:pt idx="64">
                  <c:v>45387</c:v>
                </c:pt>
                <c:pt idx="65">
                  <c:v>45390</c:v>
                </c:pt>
                <c:pt idx="66">
                  <c:v>45391</c:v>
                </c:pt>
                <c:pt idx="67">
                  <c:v>45392</c:v>
                </c:pt>
                <c:pt idx="68">
                  <c:v>45393</c:v>
                </c:pt>
                <c:pt idx="69">
                  <c:v>45394</c:v>
                </c:pt>
                <c:pt idx="70">
                  <c:v>45397</c:v>
                </c:pt>
                <c:pt idx="71">
                  <c:v>45398</c:v>
                </c:pt>
                <c:pt idx="72">
                  <c:v>45399</c:v>
                </c:pt>
                <c:pt idx="73">
                  <c:v>45401</c:v>
                </c:pt>
                <c:pt idx="74">
                  <c:v>45404</c:v>
                </c:pt>
                <c:pt idx="75">
                  <c:v>45405</c:v>
                </c:pt>
                <c:pt idx="76">
                  <c:v>45406</c:v>
                </c:pt>
                <c:pt idx="77">
                  <c:v>45407</c:v>
                </c:pt>
                <c:pt idx="78">
                  <c:v>45408</c:v>
                </c:pt>
                <c:pt idx="79">
                  <c:v>45414</c:v>
                </c:pt>
                <c:pt idx="80">
                  <c:v>45415</c:v>
                </c:pt>
                <c:pt idx="81">
                  <c:v>45418</c:v>
                </c:pt>
                <c:pt idx="82">
                  <c:v>45419</c:v>
                </c:pt>
                <c:pt idx="83">
                  <c:v>45420</c:v>
                </c:pt>
                <c:pt idx="84">
                  <c:v>45421</c:v>
                </c:pt>
                <c:pt idx="85">
                  <c:v>45422</c:v>
                </c:pt>
                <c:pt idx="86">
                  <c:v>45425</c:v>
                </c:pt>
                <c:pt idx="87">
                  <c:v>45426</c:v>
                </c:pt>
                <c:pt idx="88">
                  <c:v>45427</c:v>
                </c:pt>
                <c:pt idx="89">
                  <c:v>45428</c:v>
                </c:pt>
                <c:pt idx="90">
                  <c:v>45429</c:v>
                </c:pt>
                <c:pt idx="91">
                  <c:v>45432</c:v>
                </c:pt>
                <c:pt idx="92">
                  <c:v>45433</c:v>
                </c:pt>
                <c:pt idx="93">
                  <c:v>45434</c:v>
                </c:pt>
                <c:pt idx="94">
                  <c:v>45435</c:v>
                </c:pt>
                <c:pt idx="95">
                  <c:v>45436</c:v>
                </c:pt>
                <c:pt idx="96">
                  <c:v>45439</c:v>
                </c:pt>
                <c:pt idx="97">
                  <c:v>45440</c:v>
                </c:pt>
                <c:pt idx="98">
                  <c:v>45441</c:v>
                </c:pt>
                <c:pt idx="99">
                  <c:v>45442</c:v>
                </c:pt>
                <c:pt idx="100">
                  <c:v>45443</c:v>
                </c:pt>
                <c:pt idx="101">
                  <c:v>45446</c:v>
                </c:pt>
                <c:pt idx="102">
                  <c:v>45447</c:v>
                </c:pt>
                <c:pt idx="103">
                  <c:v>45448</c:v>
                </c:pt>
                <c:pt idx="104">
                  <c:v>45449</c:v>
                </c:pt>
                <c:pt idx="105">
                  <c:v>45450</c:v>
                </c:pt>
                <c:pt idx="106">
                  <c:v>45453</c:v>
                </c:pt>
                <c:pt idx="107">
                  <c:v>45454</c:v>
                </c:pt>
                <c:pt idx="108">
                  <c:v>45455</c:v>
                </c:pt>
                <c:pt idx="109">
                  <c:v>45456</c:v>
                </c:pt>
                <c:pt idx="110">
                  <c:v>45457</c:v>
                </c:pt>
                <c:pt idx="111">
                  <c:v>45460</c:v>
                </c:pt>
                <c:pt idx="112">
                  <c:v>45461</c:v>
                </c:pt>
                <c:pt idx="113">
                  <c:v>45462</c:v>
                </c:pt>
                <c:pt idx="114">
                  <c:v>45463</c:v>
                </c:pt>
                <c:pt idx="115">
                  <c:v>45464</c:v>
                </c:pt>
                <c:pt idx="116">
                  <c:v>45467</c:v>
                </c:pt>
                <c:pt idx="117">
                  <c:v>45468</c:v>
                </c:pt>
                <c:pt idx="118">
                  <c:v>45469</c:v>
                </c:pt>
                <c:pt idx="119">
                  <c:v>45470</c:v>
                </c:pt>
                <c:pt idx="120">
                  <c:v>45471</c:v>
                </c:pt>
              </c:numCache>
            </c:numRef>
          </c:cat>
          <c:val>
            <c:numRef>
              <c:f>Sheet1!$J$2:$J$2368</c:f>
              <c:numCache>
                <c:formatCode>0%</c:formatCode>
                <c:ptCount val="121"/>
                <c:pt idx="0">
                  <c:v>1</c:v>
                </c:pt>
                <c:pt idx="1">
                  <c:v>1.0015841689308187</c:v>
                </c:pt>
                <c:pt idx="2">
                  <c:v>1.0126025506004797</c:v>
                </c:pt>
                <c:pt idx="3">
                  <c:v>1.01839936987247</c:v>
                </c:pt>
                <c:pt idx="4">
                  <c:v>1.0219040117529405</c:v>
                </c:pt>
                <c:pt idx="5">
                  <c:v>1.0267804200260193</c:v>
                </c:pt>
                <c:pt idx="6">
                  <c:v>1.025364403104617</c:v>
                </c:pt>
                <c:pt idx="7">
                  <c:v>1.0279751843034524</c:v>
                </c:pt>
                <c:pt idx="8">
                  <c:v>1.0285769914950484</c:v>
                </c:pt>
                <c:pt idx="9">
                  <c:v>1.0219217119644579</c:v>
                </c:pt>
                <c:pt idx="10">
                  <c:v>1.0214084058304496</c:v>
                </c:pt>
                <c:pt idx="11">
                  <c:v>1.0293735010133369</c:v>
                </c:pt>
                <c:pt idx="12">
                  <c:v>1.0288513447735699</c:v>
                </c:pt>
                <c:pt idx="13">
                  <c:v>1.0346304638340427</c:v>
                </c:pt>
                <c:pt idx="14">
                  <c:v>1.0456399953979449</c:v>
                </c:pt>
                <c:pt idx="15">
                  <c:v>1.0468436097811367</c:v>
                </c:pt>
                <c:pt idx="16">
                  <c:v>1.0420999530944395</c:v>
                </c:pt>
                <c:pt idx="17">
                  <c:v>1.0380908551857195</c:v>
                </c:pt>
                <c:pt idx="18">
                  <c:v>1.0357898276884407</c:v>
                </c:pt>
                <c:pt idx="19">
                  <c:v>1.0404803837405856</c:v>
                </c:pt>
                <c:pt idx="20">
                  <c:v>1.0404980839521032</c:v>
                </c:pt>
                <c:pt idx="21">
                  <c:v>1.0440027258325737</c:v>
                </c:pt>
                <c:pt idx="22">
                  <c:v>1.0304266635986299</c:v>
                </c:pt>
                <c:pt idx="23">
                  <c:v>1.0381351057145132</c:v>
                </c:pt>
                <c:pt idx="24">
                  <c:v>1.0377191507438512</c:v>
                </c:pt>
                <c:pt idx="25">
                  <c:v>1.0496756436239412</c:v>
                </c:pt>
                <c:pt idx="26">
                  <c:v>1.0518173692175621</c:v>
                </c:pt>
                <c:pt idx="27">
                  <c:v>1.0607117255051197</c:v>
                </c:pt>
                <c:pt idx="28">
                  <c:v>1.0642252174913489</c:v>
                </c:pt>
                <c:pt idx="29">
                  <c:v>1.0705972936376589</c:v>
                </c:pt>
                <c:pt idx="30">
                  <c:v>1.0841114051312912</c:v>
                </c:pt>
                <c:pt idx="31">
                  <c:v>1.0886161089625019</c:v>
                </c:pt>
                <c:pt idx="32">
                  <c:v>1.0885984087509846</c:v>
                </c:pt>
                <c:pt idx="33">
                  <c:v>1.086182329878842</c:v>
                </c:pt>
                <c:pt idx="34">
                  <c:v>1.0726328179621747</c:v>
                </c:pt>
                <c:pt idx="35">
                  <c:v>1.0834033966705903</c:v>
                </c:pt>
                <c:pt idx="36">
                  <c:v>1.0951651872239874</c:v>
                </c:pt>
                <c:pt idx="37">
                  <c:v>1.1102900179657147</c:v>
                </c:pt>
                <c:pt idx="38">
                  <c:v>1.1086792987176197</c:v>
                </c:pt>
                <c:pt idx="39">
                  <c:v>1.1135911074137335</c:v>
                </c:pt>
                <c:pt idx="40">
                  <c:v>1.1163611905162267</c:v>
                </c:pt>
                <c:pt idx="41">
                  <c:v>1.1239457311514871</c:v>
                </c:pt>
                <c:pt idx="42">
                  <c:v>1.1175294044763835</c:v>
                </c:pt>
                <c:pt idx="43">
                  <c:v>1.1226005150761551</c:v>
                </c:pt>
                <c:pt idx="44">
                  <c:v>1.1039179418194045</c:v>
                </c:pt>
                <c:pt idx="45">
                  <c:v>1.0934217163895108</c:v>
                </c:pt>
                <c:pt idx="46">
                  <c:v>1.1018381669660953</c:v>
                </c:pt>
                <c:pt idx="47">
                  <c:v>1.1244147867567016</c:v>
                </c:pt>
                <c:pt idx="48">
                  <c:v>1.1188834706574742</c:v>
                </c:pt>
                <c:pt idx="49">
                  <c:v>1.1184586655810536</c:v>
                </c:pt>
                <c:pt idx="50">
                  <c:v>1.1005637517368332</c:v>
                </c:pt>
                <c:pt idx="51">
                  <c:v>1.0995902401033693</c:v>
                </c:pt>
                <c:pt idx="52">
                  <c:v>1.1151841264503111</c:v>
                </c:pt>
                <c:pt idx="53">
                  <c:v>1.1296451992601311</c:v>
                </c:pt>
                <c:pt idx="54">
                  <c:v>1.1344065561583461</c:v>
                </c:pt>
                <c:pt idx="55">
                  <c:v>1.1220695087306292</c:v>
                </c:pt>
                <c:pt idx="56">
                  <c:v>1.1347694104944555</c:v>
                </c:pt>
                <c:pt idx="57">
                  <c:v>1.1355482198012266</c:v>
                </c:pt>
                <c:pt idx="58">
                  <c:v>1.1418229447841901</c:v>
                </c:pt>
                <c:pt idx="59">
                  <c:v>1.136433230377103</c:v>
                </c:pt>
                <c:pt idx="60">
                  <c:v>1.1341587531971007</c:v>
                </c:pt>
                <c:pt idx="61">
                  <c:v>1.1390440115759382</c:v>
                </c:pt>
                <c:pt idx="62">
                  <c:v>1.1252643969095431</c:v>
                </c:pt>
                <c:pt idx="63">
                  <c:v>1.122414662855221</c:v>
                </c:pt>
                <c:pt idx="64">
                  <c:v>1.1107856238882052</c:v>
                </c:pt>
                <c:pt idx="65">
                  <c:v>1.1065729735470338</c:v>
                </c:pt>
                <c:pt idx="66">
                  <c:v>1.1176090554282123</c:v>
                </c:pt>
                <c:pt idx="67">
                  <c:v>1.1138389103749788</c:v>
                </c:pt>
                <c:pt idx="68">
                  <c:v>1.1135203065676635</c:v>
                </c:pt>
                <c:pt idx="69">
                  <c:v>1.1298045011637887</c:v>
                </c:pt>
                <c:pt idx="70">
                  <c:v>1.0767127167169646</c:v>
                </c:pt>
                <c:pt idx="71">
                  <c:v>1.0758896568813998</c:v>
                </c:pt>
                <c:pt idx="72">
                  <c:v>1.055826467126282</c:v>
                </c:pt>
                <c:pt idx="73">
                  <c:v>1.0397546750683668</c:v>
                </c:pt>
                <c:pt idx="74">
                  <c:v>1.0533572876195869</c:v>
                </c:pt>
                <c:pt idx="75">
                  <c:v>1.042011452036852</c:v>
                </c:pt>
                <c:pt idx="76">
                  <c:v>1.0669776003823244</c:v>
                </c:pt>
                <c:pt idx="77">
                  <c:v>1.0664111936137637</c:v>
                </c:pt>
                <c:pt idx="78">
                  <c:v>1.0704379917340012</c:v>
                </c:pt>
                <c:pt idx="79">
                  <c:v>1.0764914640729955</c:v>
                </c:pt>
                <c:pt idx="80">
                  <c:v>1.0806244634623383</c:v>
                </c:pt>
                <c:pt idx="81">
                  <c:v>1.0988114307965979</c:v>
                </c:pt>
                <c:pt idx="82">
                  <c:v>1.1050507553565265</c:v>
                </c:pt>
                <c:pt idx="83">
                  <c:v>1.1066703247103802</c:v>
                </c:pt>
                <c:pt idx="84">
                  <c:v>1.1050596054622852</c:v>
                </c:pt>
                <c:pt idx="85">
                  <c:v>1.1015726637933323</c:v>
                </c:pt>
                <c:pt idx="86">
                  <c:v>1.097572415990371</c:v>
                </c:pt>
                <c:pt idx="87">
                  <c:v>1.1003159487755878</c:v>
                </c:pt>
                <c:pt idx="88">
                  <c:v>1.1101484162735744</c:v>
                </c:pt>
                <c:pt idx="89">
                  <c:v>1.1228837184604354</c:v>
                </c:pt>
                <c:pt idx="90">
                  <c:v>1.1267158142539802</c:v>
                </c:pt>
                <c:pt idx="91">
                  <c:v>1.1306718115281476</c:v>
                </c:pt>
                <c:pt idx="92">
                  <c:v>1.1302824068747621</c:v>
                </c:pt>
                <c:pt idx="93">
                  <c:v>1.1212287486835468</c:v>
                </c:pt>
                <c:pt idx="94">
                  <c:v>1.1337250980149212</c:v>
                </c:pt>
                <c:pt idx="95">
                  <c:v>1.1168213960156823</c:v>
                </c:pt>
                <c:pt idx="96">
                  <c:v>1.1219102068269715</c:v>
                </c:pt>
                <c:pt idx="97">
                  <c:v>1.1343446054180346</c:v>
                </c:pt>
                <c:pt idx="98">
                  <c:v>1.1262998592833184</c:v>
                </c:pt>
                <c:pt idx="99">
                  <c:v>1.1207065924437796</c:v>
                </c:pt>
                <c:pt idx="100">
                  <c:v>1.1166355437947484</c:v>
                </c:pt>
                <c:pt idx="101">
                  <c:v>1.1328135371217685</c:v>
                </c:pt>
                <c:pt idx="102">
                  <c:v>1.1359287743488533</c:v>
                </c:pt>
                <c:pt idx="103">
                  <c:v>1.1366633331268308</c:v>
                </c:pt>
                <c:pt idx="104">
                  <c:v>1.1359641747718885</c:v>
                </c:pt>
                <c:pt idx="105">
                  <c:v>1.1395219172869115</c:v>
                </c:pt>
                <c:pt idx="106">
                  <c:v>1.1422565999663696</c:v>
                </c:pt>
                <c:pt idx="107">
                  <c:v>1.1367164337613835</c:v>
                </c:pt>
                <c:pt idx="108">
                  <c:v>1.1506819006487128</c:v>
                </c:pt>
                <c:pt idx="109">
                  <c:v>1.1518501146088695</c:v>
                </c:pt>
                <c:pt idx="110">
                  <c:v>1.1327338861699396</c:v>
                </c:pt>
                <c:pt idx="111">
                  <c:v>1.1281849318099351</c:v>
                </c:pt>
                <c:pt idx="112">
                  <c:v>1.1323710318338303</c:v>
                </c:pt>
                <c:pt idx="113">
                  <c:v>1.1326276849008345</c:v>
                </c:pt>
                <c:pt idx="114">
                  <c:v>1.1348490614462843</c:v>
                </c:pt>
                <c:pt idx="115">
                  <c:v>1.1346012584850389</c:v>
                </c:pt>
                <c:pt idx="116">
                  <c:v>1.1099094634180877</c:v>
                </c:pt>
                <c:pt idx="117">
                  <c:v>1.112068889223226</c:v>
                </c:pt>
                <c:pt idx="118">
                  <c:v>1.1162107387183275</c:v>
                </c:pt>
                <c:pt idx="119">
                  <c:v>1.1143079659801933</c:v>
                </c:pt>
                <c:pt idx="120">
                  <c:v>1.1021213703503756</c:v>
                </c:pt>
              </c:numCache>
            </c:numRef>
          </c:val>
          <c:smooth val="0"/>
          <c:extLst>
            <c:ext xmlns:c16="http://schemas.microsoft.com/office/drawing/2014/chart" uri="{C3380CC4-5D6E-409C-BE32-E72D297353CC}">
              <c16:uniqueId val="{00000008-BE8D-4A3E-8E4D-EDDC832E093E}"/>
            </c:ext>
          </c:extLst>
        </c:ser>
        <c:dLbls>
          <c:showLegendKey val="0"/>
          <c:showVal val="0"/>
          <c:showCatName val="0"/>
          <c:showSerName val="0"/>
          <c:showPercent val="0"/>
          <c:showBubbleSize val="0"/>
        </c:dLbls>
        <c:smooth val="0"/>
        <c:axId val="385082928"/>
        <c:axId val="385085672"/>
      </c:lineChart>
      <c:dateAx>
        <c:axId val="385082928"/>
        <c:scaling>
          <c:orientation val="minMax"/>
        </c:scaling>
        <c:delete val="0"/>
        <c:axPos val="b"/>
        <c:numFmt formatCode="m/d/yyyy" sourceLinked="0"/>
        <c:majorTickMark val="out"/>
        <c:minorTickMark val="none"/>
        <c:tickLblPos val="nextTo"/>
        <c:txPr>
          <a:bodyPr/>
          <a:lstStyle/>
          <a:p>
            <a:pPr algn="ctr">
              <a:defRPr lang="en-US" sz="800" b="0" i="0" u="none" strike="noStrike" kern="1200" baseline="0">
                <a:solidFill>
                  <a:schemeClr val="tx1">
                    <a:lumMod val="75000"/>
                    <a:lumOff val="25000"/>
                  </a:schemeClr>
                </a:solidFill>
                <a:latin typeface="SVN-Gilroy Medium" panose="00000600000000000000" pitchFamily="50" charset="0"/>
                <a:ea typeface="+mn-ea"/>
                <a:cs typeface="Arial" pitchFamily="34" charset="0"/>
              </a:defRPr>
            </a:pPr>
            <a:endParaRPr lang="en-US"/>
          </a:p>
        </c:txPr>
        <c:crossAx val="385085672"/>
        <c:crosses val="autoZero"/>
        <c:auto val="1"/>
        <c:lblOffset val="100"/>
        <c:baseTimeUnit val="days"/>
        <c:majorUnit val="14"/>
        <c:majorTimeUnit val="days"/>
      </c:dateAx>
      <c:valAx>
        <c:axId val="385085672"/>
        <c:scaling>
          <c:orientation val="minMax"/>
          <c:min val="0.60000000000000009"/>
        </c:scaling>
        <c:delete val="0"/>
        <c:axPos val="l"/>
        <c:numFmt formatCode="0%" sourceLinked="1"/>
        <c:majorTickMark val="out"/>
        <c:minorTickMark val="none"/>
        <c:tickLblPos val="nextTo"/>
        <c:txPr>
          <a:bodyPr/>
          <a:lstStyle/>
          <a:p>
            <a:pPr>
              <a:defRPr sz="800">
                <a:solidFill>
                  <a:schemeClr val="tx1">
                    <a:lumMod val="75000"/>
                    <a:lumOff val="25000"/>
                  </a:schemeClr>
                </a:solidFill>
                <a:latin typeface="SVN-Gilroy Medium" panose="00000600000000000000" pitchFamily="50" charset="0"/>
                <a:cs typeface="Arial" pitchFamily="34" charset="0"/>
              </a:defRPr>
            </a:pPr>
            <a:endParaRPr lang="en-US"/>
          </a:p>
        </c:txPr>
        <c:crossAx val="385082928"/>
        <c:crosses val="autoZero"/>
        <c:crossBetween val="between"/>
      </c:valAx>
    </c:plotArea>
    <c:legend>
      <c:legendPos val="r"/>
      <c:layout>
        <c:manualLayout>
          <c:xMode val="edge"/>
          <c:yMode val="edge"/>
          <c:x val="4.0693204536067104E-2"/>
          <c:y val="0.87080136870564384"/>
          <c:w val="0.93133686126537096"/>
          <c:h val="0.10201195502319269"/>
        </c:manualLayout>
      </c:layout>
      <c:overlay val="0"/>
      <c:txPr>
        <a:bodyPr/>
        <a:lstStyle/>
        <a:p>
          <a:pPr>
            <a:defRPr sz="900" b="0" i="1">
              <a:solidFill>
                <a:schemeClr val="tx1">
                  <a:lumMod val="75000"/>
                  <a:lumOff val="25000"/>
                </a:schemeClr>
              </a:solidFill>
              <a:latin typeface="SVN-Gilroy Medium" panose="00000600000000000000" pitchFamily="50" charset="0"/>
              <a:cs typeface="Arial" pitchFamily="34" charset="0"/>
            </a:defRPr>
          </a:pPr>
          <a:endParaRPr lang="en-US"/>
        </a:p>
      </c:txPr>
    </c:legend>
    <c:plotVisOnly val="1"/>
    <c:dispBlanksAs val="gap"/>
    <c:showDLblsOverMax val="0"/>
  </c:chart>
  <c:spPr>
    <a:noFill/>
    <a:ln>
      <a:noFill/>
    </a:ln>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51743141548325E-2"/>
          <c:y val="8.9496379800201614E-2"/>
          <c:w val="0.82974353394352873"/>
          <c:h val="0.53345064613692605"/>
        </c:manualLayout>
      </c:layout>
      <c:barChart>
        <c:barDir val="col"/>
        <c:grouping val="clustered"/>
        <c:varyColors val="0"/>
        <c:ser>
          <c:idx val="1"/>
          <c:order val="1"/>
          <c:tx>
            <c:strRef>
              <c:f>Sheet1!$C$1</c:f>
              <c:strCache>
                <c:ptCount val="1"/>
                <c:pt idx="0">
                  <c:v>Volume (thousand unit)</c:v>
                </c:pt>
              </c:strCache>
            </c:strRef>
          </c:tx>
          <c:spPr>
            <a:solidFill>
              <a:srgbClr val="0080BC"/>
            </a:solidFill>
            <a:ln>
              <a:solidFill>
                <a:srgbClr val="0080BC"/>
              </a:solidFill>
            </a:ln>
          </c:spPr>
          <c:invertIfNegative val="0"/>
          <c:cat>
            <c:numRef>
              <c:f>Sheet1!$A$2:$A$2368</c:f>
              <c:numCache>
                <c:formatCode>m/d/yyyy</c:formatCode>
                <c:ptCount val="121"/>
                <c:pt idx="0">
                  <c:v>45289</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45337</c:v>
                </c:pt>
                <c:pt idx="29">
                  <c:v>45338</c:v>
                </c:pt>
                <c:pt idx="30">
                  <c:v>45341</c:v>
                </c:pt>
                <c:pt idx="31">
                  <c:v>45342</c:v>
                </c:pt>
                <c:pt idx="32">
                  <c:v>45343</c:v>
                </c:pt>
                <c:pt idx="33">
                  <c:v>45344</c:v>
                </c:pt>
                <c:pt idx="34">
                  <c:v>45345</c:v>
                </c:pt>
                <c:pt idx="35">
                  <c:v>45348</c:v>
                </c:pt>
                <c:pt idx="36">
                  <c:v>45349</c:v>
                </c:pt>
                <c:pt idx="37">
                  <c:v>45350</c:v>
                </c:pt>
                <c:pt idx="38">
                  <c:v>45351</c:v>
                </c:pt>
                <c:pt idx="39">
                  <c:v>45352</c:v>
                </c:pt>
                <c:pt idx="40">
                  <c:v>45355</c:v>
                </c:pt>
                <c:pt idx="41">
                  <c:v>45356</c:v>
                </c:pt>
                <c:pt idx="42">
                  <c:v>45357</c:v>
                </c:pt>
                <c:pt idx="43">
                  <c:v>45358</c:v>
                </c:pt>
                <c:pt idx="44">
                  <c:v>45359</c:v>
                </c:pt>
                <c:pt idx="45">
                  <c:v>45362</c:v>
                </c:pt>
                <c:pt idx="46">
                  <c:v>45363</c:v>
                </c:pt>
                <c:pt idx="47">
                  <c:v>45364</c:v>
                </c:pt>
                <c:pt idx="48">
                  <c:v>45365</c:v>
                </c:pt>
                <c:pt idx="49">
                  <c:v>45366</c:v>
                </c:pt>
                <c:pt idx="50">
                  <c:v>45369</c:v>
                </c:pt>
                <c:pt idx="51">
                  <c:v>45370</c:v>
                </c:pt>
                <c:pt idx="52">
                  <c:v>45371</c:v>
                </c:pt>
                <c:pt idx="53">
                  <c:v>45372</c:v>
                </c:pt>
                <c:pt idx="54">
                  <c:v>45373</c:v>
                </c:pt>
                <c:pt idx="55">
                  <c:v>45376</c:v>
                </c:pt>
                <c:pt idx="56">
                  <c:v>45377</c:v>
                </c:pt>
                <c:pt idx="57">
                  <c:v>45378</c:v>
                </c:pt>
                <c:pt idx="58">
                  <c:v>45379</c:v>
                </c:pt>
                <c:pt idx="59">
                  <c:v>45380</c:v>
                </c:pt>
                <c:pt idx="60">
                  <c:v>45383</c:v>
                </c:pt>
                <c:pt idx="61">
                  <c:v>45384</c:v>
                </c:pt>
                <c:pt idx="62">
                  <c:v>45385</c:v>
                </c:pt>
                <c:pt idx="63">
                  <c:v>45386</c:v>
                </c:pt>
                <c:pt idx="64">
                  <c:v>45387</c:v>
                </c:pt>
                <c:pt idx="65">
                  <c:v>45390</c:v>
                </c:pt>
                <c:pt idx="66">
                  <c:v>45391</c:v>
                </c:pt>
                <c:pt idx="67">
                  <c:v>45392</c:v>
                </c:pt>
                <c:pt idx="68">
                  <c:v>45393</c:v>
                </c:pt>
                <c:pt idx="69">
                  <c:v>45394</c:v>
                </c:pt>
                <c:pt idx="70">
                  <c:v>45397</c:v>
                </c:pt>
                <c:pt idx="71">
                  <c:v>45398</c:v>
                </c:pt>
                <c:pt idx="72">
                  <c:v>45399</c:v>
                </c:pt>
                <c:pt idx="73">
                  <c:v>45401</c:v>
                </c:pt>
                <c:pt idx="74">
                  <c:v>45404</c:v>
                </c:pt>
                <c:pt idx="75">
                  <c:v>45405</c:v>
                </c:pt>
                <c:pt idx="76">
                  <c:v>45406</c:v>
                </c:pt>
                <c:pt idx="77">
                  <c:v>45407</c:v>
                </c:pt>
                <c:pt idx="78">
                  <c:v>45408</c:v>
                </c:pt>
                <c:pt idx="79">
                  <c:v>45414</c:v>
                </c:pt>
                <c:pt idx="80">
                  <c:v>45415</c:v>
                </c:pt>
                <c:pt idx="81">
                  <c:v>45418</c:v>
                </c:pt>
                <c:pt idx="82">
                  <c:v>45419</c:v>
                </c:pt>
                <c:pt idx="83">
                  <c:v>45420</c:v>
                </c:pt>
                <c:pt idx="84">
                  <c:v>45421</c:v>
                </c:pt>
                <c:pt idx="85">
                  <c:v>45422</c:v>
                </c:pt>
                <c:pt idx="86">
                  <c:v>45425</c:v>
                </c:pt>
                <c:pt idx="87">
                  <c:v>45426</c:v>
                </c:pt>
                <c:pt idx="88">
                  <c:v>45427</c:v>
                </c:pt>
                <c:pt idx="89">
                  <c:v>45428</c:v>
                </c:pt>
                <c:pt idx="90">
                  <c:v>45429</c:v>
                </c:pt>
                <c:pt idx="91">
                  <c:v>45432</c:v>
                </c:pt>
                <c:pt idx="92">
                  <c:v>45433</c:v>
                </c:pt>
                <c:pt idx="93">
                  <c:v>45434</c:v>
                </c:pt>
                <c:pt idx="94">
                  <c:v>45435</c:v>
                </c:pt>
                <c:pt idx="95">
                  <c:v>45436</c:v>
                </c:pt>
                <c:pt idx="96">
                  <c:v>45439</c:v>
                </c:pt>
                <c:pt idx="97">
                  <c:v>45440</c:v>
                </c:pt>
                <c:pt idx="98">
                  <c:v>45441</c:v>
                </c:pt>
                <c:pt idx="99">
                  <c:v>45442</c:v>
                </c:pt>
                <c:pt idx="100">
                  <c:v>45443</c:v>
                </c:pt>
                <c:pt idx="101">
                  <c:v>45446</c:v>
                </c:pt>
                <c:pt idx="102">
                  <c:v>45447</c:v>
                </c:pt>
                <c:pt idx="103">
                  <c:v>45448</c:v>
                </c:pt>
                <c:pt idx="104">
                  <c:v>45449</c:v>
                </c:pt>
                <c:pt idx="105">
                  <c:v>45450</c:v>
                </c:pt>
                <c:pt idx="106">
                  <c:v>45453</c:v>
                </c:pt>
                <c:pt idx="107">
                  <c:v>45454</c:v>
                </c:pt>
                <c:pt idx="108">
                  <c:v>45455</c:v>
                </c:pt>
                <c:pt idx="109">
                  <c:v>45456</c:v>
                </c:pt>
                <c:pt idx="110">
                  <c:v>45457</c:v>
                </c:pt>
                <c:pt idx="111">
                  <c:v>45460</c:v>
                </c:pt>
                <c:pt idx="112">
                  <c:v>45461</c:v>
                </c:pt>
                <c:pt idx="113">
                  <c:v>45462</c:v>
                </c:pt>
                <c:pt idx="114">
                  <c:v>45463</c:v>
                </c:pt>
                <c:pt idx="115">
                  <c:v>45464</c:v>
                </c:pt>
                <c:pt idx="116">
                  <c:v>45467</c:v>
                </c:pt>
                <c:pt idx="117">
                  <c:v>45468</c:v>
                </c:pt>
                <c:pt idx="118">
                  <c:v>45469</c:v>
                </c:pt>
                <c:pt idx="119">
                  <c:v>45470</c:v>
                </c:pt>
                <c:pt idx="120">
                  <c:v>45471</c:v>
                </c:pt>
              </c:numCache>
            </c:numRef>
          </c:cat>
          <c:val>
            <c:numRef>
              <c:f>Sheet1!$C$2:$C$2368</c:f>
              <c:numCache>
                <c:formatCode>_(* #,##0_);_(* \(#,##0\);_(* "-"??_);_(@_)</c:formatCode>
                <c:ptCount val="121"/>
                <c:pt idx="0">
                  <c:v>4974.3999999999996</c:v>
                </c:pt>
                <c:pt idx="1">
                  <c:v>3300</c:v>
                </c:pt>
                <c:pt idx="2">
                  <c:v>3243.6</c:v>
                </c:pt>
                <c:pt idx="3">
                  <c:v>14923.7</c:v>
                </c:pt>
                <c:pt idx="4">
                  <c:v>8885.2000000000007</c:v>
                </c:pt>
                <c:pt idx="5">
                  <c:v>12113.5</c:v>
                </c:pt>
                <c:pt idx="6">
                  <c:v>14610.6</c:v>
                </c:pt>
                <c:pt idx="7">
                  <c:v>14402.9</c:v>
                </c:pt>
                <c:pt idx="8">
                  <c:v>9966.1</c:v>
                </c:pt>
                <c:pt idx="9">
                  <c:v>17353.5</c:v>
                </c:pt>
                <c:pt idx="10">
                  <c:v>7071.7</c:v>
                </c:pt>
                <c:pt idx="11">
                  <c:v>7511.4520000000002</c:v>
                </c:pt>
                <c:pt idx="12">
                  <c:v>6859.8</c:v>
                </c:pt>
                <c:pt idx="13">
                  <c:v>8842</c:v>
                </c:pt>
                <c:pt idx="14">
                  <c:v>14548.3</c:v>
                </c:pt>
                <c:pt idx="15">
                  <c:v>10179.799999999999</c:v>
                </c:pt>
                <c:pt idx="16">
                  <c:v>10356</c:v>
                </c:pt>
                <c:pt idx="17">
                  <c:v>5597.7</c:v>
                </c:pt>
                <c:pt idx="18">
                  <c:v>6284.7</c:v>
                </c:pt>
                <c:pt idx="19">
                  <c:v>5176.3999999999996</c:v>
                </c:pt>
                <c:pt idx="20">
                  <c:v>8185.0969999999998</c:v>
                </c:pt>
                <c:pt idx="21">
                  <c:v>4737.7479999999996</c:v>
                </c:pt>
                <c:pt idx="22">
                  <c:v>12235.1</c:v>
                </c:pt>
                <c:pt idx="23">
                  <c:v>5146.1000000000004</c:v>
                </c:pt>
                <c:pt idx="24">
                  <c:v>6709.3419999999996</c:v>
                </c:pt>
                <c:pt idx="25">
                  <c:v>21792.2</c:v>
                </c:pt>
                <c:pt idx="26">
                  <c:v>8778.6</c:v>
                </c:pt>
                <c:pt idx="27">
                  <c:v>13654</c:v>
                </c:pt>
                <c:pt idx="28">
                  <c:v>8949.7000000000007</c:v>
                </c:pt>
                <c:pt idx="29">
                  <c:v>7524.9</c:v>
                </c:pt>
                <c:pt idx="30">
                  <c:v>10777.5</c:v>
                </c:pt>
                <c:pt idx="31">
                  <c:v>6882.1</c:v>
                </c:pt>
                <c:pt idx="32">
                  <c:v>10491.6</c:v>
                </c:pt>
                <c:pt idx="33">
                  <c:v>7076</c:v>
                </c:pt>
                <c:pt idx="34">
                  <c:v>25863.1</c:v>
                </c:pt>
                <c:pt idx="35">
                  <c:v>6411.8</c:v>
                </c:pt>
                <c:pt idx="36">
                  <c:v>9166</c:v>
                </c:pt>
                <c:pt idx="37">
                  <c:v>9829.6</c:v>
                </c:pt>
                <c:pt idx="38">
                  <c:v>12898.1</c:v>
                </c:pt>
                <c:pt idx="39">
                  <c:v>9219.7000000000007</c:v>
                </c:pt>
                <c:pt idx="40">
                  <c:v>17814.863000000001</c:v>
                </c:pt>
                <c:pt idx="41">
                  <c:v>7418.3</c:v>
                </c:pt>
                <c:pt idx="42">
                  <c:v>11134.9</c:v>
                </c:pt>
                <c:pt idx="43">
                  <c:v>9360.473</c:v>
                </c:pt>
                <c:pt idx="44">
                  <c:v>20828.3</c:v>
                </c:pt>
                <c:pt idx="45">
                  <c:v>7982.6</c:v>
                </c:pt>
                <c:pt idx="46">
                  <c:v>6760.6</c:v>
                </c:pt>
                <c:pt idx="47">
                  <c:v>6250.5</c:v>
                </c:pt>
                <c:pt idx="48">
                  <c:v>7010.1</c:v>
                </c:pt>
                <c:pt idx="49">
                  <c:v>9706.5</c:v>
                </c:pt>
                <c:pt idx="50">
                  <c:v>11387.2</c:v>
                </c:pt>
                <c:pt idx="51">
                  <c:v>8305.7999999999993</c:v>
                </c:pt>
                <c:pt idx="52">
                  <c:v>9923.7000000000007</c:v>
                </c:pt>
                <c:pt idx="53">
                  <c:v>9309.2000000000007</c:v>
                </c:pt>
                <c:pt idx="54">
                  <c:v>16016.8</c:v>
                </c:pt>
                <c:pt idx="55">
                  <c:v>9762.2999999999993</c:v>
                </c:pt>
                <c:pt idx="56">
                  <c:v>3801.3</c:v>
                </c:pt>
                <c:pt idx="57">
                  <c:v>5249.5</c:v>
                </c:pt>
                <c:pt idx="58">
                  <c:v>7031.5</c:v>
                </c:pt>
                <c:pt idx="59">
                  <c:v>4610.1000000000004</c:v>
                </c:pt>
                <c:pt idx="60">
                  <c:v>7918.2</c:v>
                </c:pt>
                <c:pt idx="61">
                  <c:v>7099</c:v>
                </c:pt>
                <c:pt idx="62">
                  <c:v>9109.2000000000007</c:v>
                </c:pt>
                <c:pt idx="63">
                  <c:v>7204.5</c:v>
                </c:pt>
                <c:pt idx="64">
                  <c:v>9854.2000000000007</c:v>
                </c:pt>
                <c:pt idx="65">
                  <c:v>12347.9</c:v>
                </c:pt>
                <c:pt idx="66">
                  <c:v>5258.5</c:v>
                </c:pt>
                <c:pt idx="67">
                  <c:v>4641.5</c:v>
                </c:pt>
                <c:pt idx="68">
                  <c:v>4199.7</c:v>
                </c:pt>
                <c:pt idx="69">
                  <c:v>23915.200000000001</c:v>
                </c:pt>
                <c:pt idx="70">
                  <c:v>29312.7</c:v>
                </c:pt>
                <c:pt idx="71">
                  <c:v>15514.3</c:v>
                </c:pt>
                <c:pt idx="72">
                  <c:v>19246.271000000001</c:v>
                </c:pt>
                <c:pt idx="73">
                  <c:v>13140.5</c:v>
                </c:pt>
                <c:pt idx="74">
                  <c:v>7788.1</c:v>
                </c:pt>
                <c:pt idx="75">
                  <c:v>10789.2</c:v>
                </c:pt>
                <c:pt idx="76">
                  <c:v>9112.7999999999993</c:v>
                </c:pt>
                <c:pt idx="77">
                  <c:v>4963.8</c:v>
                </c:pt>
                <c:pt idx="78">
                  <c:v>8992.9</c:v>
                </c:pt>
                <c:pt idx="79">
                  <c:v>6461</c:v>
                </c:pt>
                <c:pt idx="80">
                  <c:v>6180.5</c:v>
                </c:pt>
                <c:pt idx="81">
                  <c:v>7777.2</c:v>
                </c:pt>
                <c:pt idx="82">
                  <c:v>5073.6000000000004</c:v>
                </c:pt>
                <c:pt idx="83">
                  <c:v>8601</c:v>
                </c:pt>
                <c:pt idx="84">
                  <c:v>7243.7</c:v>
                </c:pt>
                <c:pt idx="85">
                  <c:v>4809.7</c:v>
                </c:pt>
                <c:pt idx="86">
                  <c:v>7051</c:v>
                </c:pt>
                <c:pt idx="87">
                  <c:v>5716.9</c:v>
                </c:pt>
                <c:pt idx="88">
                  <c:v>8175.8</c:v>
                </c:pt>
                <c:pt idx="89">
                  <c:v>14316.7</c:v>
                </c:pt>
                <c:pt idx="90">
                  <c:v>6148.5</c:v>
                </c:pt>
                <c:pt idx="91">
                  <c:v>12318.3</c:v>
                </c:pt>
                <c:pt idx="92">
                  <c:v>6179.1</c:v>
                </c:pt>
                <c:pt idx="93">
                  <c:v>12259.866</c:v>
                </c:pt>
                <c:pt idx="94">
                  <c:v>5573.5</c:v>
                </c:pt>
                <c:pt idx="95">
                  <c:v>14091.6</c:v>
                </c:pt>
                <c:pt idx="96">
                  <c:v>8217.5</c:v>
                </c:pt>
                <c:pt idx="97">
                  <c:v>24876</c:v>
                </c:pt>
                <c:pt idx="98">
                  <c:v>15671.9</c:v>
                </c:pt>
                <c:pt idx="99">
                  <c:v>10201.6</c:v>
                </c:pt>
                <c:pt idx="100">
                  <c:v>6340.1</c:v>
                </c:pt>
                <c:pt idx="101">
                  <c:v>18001.599999999999</c:v>
                </c:pt>
                <c:pt idx="102">
                  <c:v>8982.9</c:v>
                </c:pt>
                <c:pt idx="103">
                  <c:v>8426.5</c:v>
                </c:pt>
                <c:pt idx="104">
                  <c:v>7577.1</c:v>
                </c:pt>
                <c:pt idx="105">
                  <c:v>4350.2</c:v>
                </c:pt>
                <c:pt idx="106">
                  <c:v>13716</c:v>
                </c:pt>
                <c:pt idx="107">
                  <c:v>10757.5</c:v>
                </c:pt>
                <c:pt idx="108">
                  <c:v>7991.3</c:v>
                </c:pt>
                <c:pt idx="109">
                  <c:v>14049.9</c:v>
                </c:pt>
                <c:pt idx="110">
                  <c:v>10569.8</c:v>
                </c:pt>
                <c:pt idx="111">
                  <c:v>8970.9</c:v>
                </c:pt>
                <c:pt idx="112">
                  <c:v>7886.4</c:v>
                </c:pt>
                <c:pt idx="113">
                  <c:v>7107.2</c:v>
                </c:pt>
                <c:pt idx="114">
                  <c:v>7184.1</c:v>
                </c:pt>
                <c:pt idx="115">
                  <c:v>4946.1000000000004</c:v>
                </c:pt>
                <c:pt idx="116">
                  <c:v>8539.1</c:v>
                </c:pt>
                <c:pt idx="117">
                  <c:v>5453.4</c:v>
                </c:pt>
                <c:pt idx="118">
                  <c:v>6576.3</c:v>
                </c:pt>
                <c:pt idx="119">
                  <c:v>4217.6000000000004</c:v>
                </c:pt>
                <c:pt idx="120">
                  <c:v>4821.6000000000004</c:v>
                </c:pt>
              </c:numCache>
            </c:numRef>
          </c:val>
          <c:extLst>
            <c:ext xmlns:c16="http://schemas.microsoft.com/office/drawing/2014/chart" uri="{C3380CC4-5D6E-409C-BE32-E72D297353CC}">
              <c16:uniqueId val="{00000000-729F-4790-B5CD-3BBE9D60AAA4}"/>
            </c:ext>
          </c:extLst>
        </c:ser>
        <c:dLbls>
          <c:showLegendKey val="0"/>
          <c:showVal val="0"/>
          <c:showCatName val="0"/>
          <c:showSerName val="0"/>
          <c:showPercent val="0"/>
          <c:showBubbleSize val="0"/>
        </c:dLbls>
        <c:gapWidth val="150"/>
        <c:axId val="385063328"/>
        <c:axId val="385065288"/>
      </c:barChart>
      <c:lineChart>
        <c:grouping val="standard"/>
        <c:varyColors val="0"/>
        <c:ser>
          <c:idx val="0"/>
          <c:order val="0"/>
          <c:tx>
            <c:strRef>
              <c:f>Sheet1!$B$1</c:f>
              <c:strCache>
                <c:ptCount val="1"/>
                <c:pt idx="0">
                  <c:v>CTG price (thousand VND)</c:v>
                </c:pt>
              </c:strCache>
            </c:strRef>
          </c:tx>
          <c:spPr>
            <a:ln>
              <a:solidFill>
                <a:srgbClr val="C00000"/>
              </a:solidFill>
            </a:ln>
          </c:spPr>
          <c:marker>
            <c:symbol val="none"/>
          </c:marker>
          <c:cat>
            <c:numRef>
              <c:f>Sheet1!$A$2:$A$2368</c:f>
              <c:numCache>
                <c:formatCode>m/d/yyyy</c:formatCode>
                <c:ptCount val="121"/>
                <c:pt idx="0">
                  <c:v>45289</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45337</c:v>
                </c:pt>
                <c:pt idx="29">
                  <c:v>45338</c:v>
                </c:pt>
                <c:pt idx="30">
                  <c:v>45341</c:v>
                </c:pt>
                <c:pt idx="31">
                  <c:v>45342</c:v>
                </c:pt>
                <c:pt idx="32">
                  <c:v>45343</c:v>
                </c:pt>
                <c:pt idx="33">
                  <c:v>45344</c:v>
                </c:pt>
                <c:pt idx="34">
                  <c:v>45345</c:v>
                </c:pt>
                <c:pt idx="35">
                  <c:v>45348</c:v>
                </c:pt>
                <c:pt idx="36">
                  <c:v>45349</c:v>
                </c:pt>
                <c:pt idx="37">
                  <c:v>45350</c:v>
                </c:pt>
                <c:pt idx="38">
                  <c:v>45351</c:v>
                </c:pt>
                <c:pt idx="39">
                  <c:v>45352</c:v>
                </c:pt>
                <c:pt idx="40">
                  <c:v>45355</c:v>
                </c:pt>
                <c:pt idx="41">
                  <c:v>45356</c:v>
                </c:pt>
                <c:pt idx="42">
                  <c:v>45357</c:v>
                </c:pt>
                <c:pt idx="43">
                  <c:v>45358</c:v>
                </c:pt>
                <c:pt idx="44">
                  <c:v>45359</c:v>
                </c:pt>
                <c:pt idx="45">
                  <c:v>45362</c:v>
                </c:pt>
                <c:pt idx="46">
                  <c:v>45363</c:v>
                </c:pt>
                <c:pt idx="47">
                  <c:v>45364</c:v>
                </c:pt>
                <c:pt idx="48">
                  <c:v>45365</c:v>
                </c:pt>
                <c:pt idx="49">
                  <c:v>45366</c:v>
                </c:pt>
                <c:pt idx="50">
                  <c:v>45369</c:v>
                </c:pt>
                <c:pt idx="51">
                  <c:v>45370</c:v>
                </c:pt>
                <c:pt idx="52">
                  <c:v>45371</c:v>
                </c:pt>
                <c:pt idx="53">
                  <c:v>45372</c:v>
                </c:pt>
                <c:pt idx="54">
                  <c:v>45373</c:v>
                </c:pt>
                <c:pt idx="55">
                  <c:v>45376</c:v>
                </c:pt>
                <c:pt idx="56">
                  <c:v>45377</c:v>
                </c:pt>
                <c:pt idx="57">
                  <c:v>45378</c:v>
                </c:pt>
                <c:pt idx="58">
                  <c:v>45379</c:v>
                </c:pt>
                <c:pt idx="59">
                  <c:v>45380</c:v>
                </c:pt>
                <c:pt idx="60">
                  <c:v>45383</c:v>
                </c:pt>
                <c:pt idx="61">
                  <c:v>45384</c:v>
                </c:pt>
                <c:pt idx="62">
                  <c:v>45385</c:v>
                </c:pt>
                <c:pt idx="63">
                  <c:v>45386</c:v>
                </c:pt>
                <c:pt idx="64">
                  <c:v>45387</c:v>
                </c:pt>
                <c:pt idx="65">
                  <c:v>45390</c:v>
                </c:pt>
                <c:pt idx="66">
                  <c:v>45391</c:v>
                </c:pt>
                <c:pt idx="67">
                  <c:v>45392</c:v>
                </c:pt>
                <c:pt idx="68">
                  <c:v>45393</c:v>
                </c:pt>
                <c:pt idx="69">
                  <c:v>45394</c:v>
                </c:pt>
                <c:pt idx="70">
                  <c:v>45397</c:v>
                </c:pt>
                <c:pt idx="71">
                  <c:v>45398</c:v>
                </c:pt>
                <c:pt idx="72">
                  <c:v>45399</c:v>
                </c:pt>
                <c:pt idx="73">
                  <c:v>45401</c:v>
                </c:pt>
                <c:pt idx="74">
                  <c:v>45404</c:v>
                </c:pt>
                <c:pt idx="75">
                  <c:v>45405</c:v>
                </c:pt>
                <c:pt idx="76">
                  <c:v>45406</c:v>
                </c:pt>
                <c:pt idx="77">
                  <c:v>45407</c:v>
                </c:pt>
                <c:pt idx="78">
                  <c:v>45408</c:v>
                </c:pt>
                <c:pt idx="79">
                  <c:v>45414</c:v>
                </c:pt>
                <c:pt idx="80">
                  <c:v>45415</c:v>
                </c:pt>
                <c:pt idx="81">
                  <c:v>45418</c:v>
                </c:pt>
                <c:pt idx="82">
                  <c:v>45419</c:v>
                </c:pt>
                <c:pt idx="83">
                  <c:v>45420</c:v>
                </c:pt>
                <c:pt idx="84">
                  <c:v>45421</c:v>
                </c:pt>
                <c:pt idx="85">
                  <c:v>45422</c:v>
                </c:pt>
                <c:pt idx="86">
                  <c:v>45425</c:v>
                </c:pt>
                <c:pt idx="87">
                  <c:v>45426</c:v>
                </c:pt>
                <c:pt idx="88">
                  <c:v>45427</c:v>
                </c:pt>
                <c:pt idx="89">
                  <c:v>45428</c:v>
                </c:pt>
                <c:pt idx="90">
                  <c:v>45429</c:v>
                </c:pt>
                <c:pt idx="91">
                  <c:v>45432</c:v>
                </c:pt>
                <c:pt idx="92">
                  <c:v>45433</c:v>
                </c:pt>
                <c:pt idx="93">
                  <c:v>45434</c:v>
                </c:pt>
                <c:pt idx="94">
                  <c:v>45435</c:v>
                </c:pt>
                <c:pt idx="95">
                  <c:v>45436</c:v>
                </c:pt>
                <c:pt idx="96">
                  <c:v>45439</c:v>
                </c:pt>
                <c:pt idx="97">
                  <c:v>45440</c:v>
                </c:pt>
                <c:pt idx="98">
                  <c:v>45441</c:v>
                </c:pt>
                <c:pt idx="99">
                  <c:v>45442</c:v>
                </c:pt>
                <c:pt idx="100">
                  <c:v>45443</c:v>
                </c:pt>
                <c:pt idx="101">
                  <c:v>45446</c:v>
                </c:pt>
                <c:pt idx="102">
                  <c:v>45447</c:v>
                </c:pt>
                <c:pt idx="103">
                  <c:v>45448</c:v>
                </c:pt>
                <c:pt idx="104">
                  <c:v>45449</c:v>
                </c:pt>
                <c:pt idx="105">
                  <c:v>45450</c:v>
                </c:pt>
                <c:pt idx="106">
                  <c:v>45453</c:v>
                </c:pt>
                <c:pt idx="107">
                  <c:v>45454</c:v>
                </c:pt>
                <c:pt idx="108">
                  <c:v>45455</c:v>
                </c:pt>
                <c:pt idx="109">
                  <c:v>45456</c:v>
                </c:pt>
                <c:pt idx="110">
                  <c:v>45457</c:v>
                </c:pt>
                <c:pt idx="111">
                  <c:v>45460</c:v>
                </c:pt>
                <c:pt idx="112">
                  <c:v>45461</c:v>
                </c:pt>
                <c:pt idx="113">
                  <c:v>45462</c:v>
                </c:pt>
                <c:pt idx="114">
                  <c:v>45463</c:v>
                </c:pt>
                <c:pt idx="115">
                  <c:v>45464</c:v>
                </c:pt>
                <c:pt idx="116">
                  <c:v>45467</c:v>
                </c:pt>
                <c:pt idx="117">
                  <c:v>45468</c:v>
                </c:pt>
                <c:pt idx="118">
                  <c:v>45469</c:v>
                </c:pt>
                <c:pt idx="119">
                  <c:v>45470</c:v>
                </c:pt>
                <c:pt idx="120">
                  <c:v>45471</c:v>
                </c:pt>
              </c:numCache>
            </c:numRef>
          </c:cat>
          <c:val>
            <c:numRef>
              <c:f>Sheet1!$B$2:$B$2368</c:f>
              <c:numCache>
                <c:formatCode>_(* #,##0.00_);_(* \(#,##0.00\);_(* "-"??_);_(@_)</c:formatCode>
                <c:ptCount val="121"/>
                <c:pt idx="0">
                  <c:v>27.1</c:v>
                </c:pt>
                <c:pt idx="1">
                  <c:v>27.2</c:v>
                </c:pt>
                <c:pt idx="2">
                  <c:v>27.6</c:v>
                </c:pt>
                <c:pt idx="3">
                  <c:v>28.6</c:v>
                </c:pt>
                <c:pt idx="4">
                  <c:v>29</c:v>
                </c:pt>
                <c:pt idx="5">
                  <c:v>29.55</c:v>
                </c:pt>
                <c:pt idx="6">
                  <c:v>30</c:v>
                </c:pt>
                <c:pt idx="7">
                  <c:v>31</c:v>
                </c:pt>
                <c:pt idx="8">
                  <c:v>31</c:v>
                </c:pt>
                <c:pt idx="9">
                  <c:v>31.5</c:v>
                </c:pt>
                <c:pt idx="10">
                  <c:v>31.4</c:v>
                </c:pt>
                <c:pt idx="11">
                  <c:v>31.4</c:v>
                </c:pt>
                <c:pt idx="12">
                  <c:v>31.15</c:v>
                </c:pt>
                <c:pt idx="13">
                  <c:v>31.5</c:v>
                </c:pt>
                <c:pt idx="14">
                  <c:v>32.6</c:v>
                </c:pt>
                <c:pt idx="15">
                  <c:v>32.65</c:v>
                </c:pt>
                <c:pt idx="16">
                  <c:v>32.200000000000003</c:v>
                </c:pt>
                <c:pt idx="17">
                  <c:v>32</c:v>
                </c:pt>
                <c:pt idx="18">
                  <c:v>32.049999999999997</c:v>
                </c:pt>
                <c:pt idx="19">
                  <c:v>32.1</c:v>
                </c:pt>
                <c:pt idx="20">
                  <c:v>32.299999999999997</c:v>
                </c:pt>
                <c:pt idx="21">
                  <c:v>32.200000000000003</c:v>
                </c:pt>
                <c:pt idx="22">
                  <c:v>31.6</c:v>
                </c:pt>
                <c:pt idx="23">
                  <c:v>32.049999999999997</c:v>
                </c:pt>
                <c:pt idx="24">
                  <c:v>31.7</c:v>
                </c:pt>
                <c:pt idx="25">
                  <c:v>33.9</c:v>
                </c:pt>
                <c:pt idx="26">
                  <c:v>34.4</c:v>
                </c:pt>
                <c:pt idx="27">
                  <c:v>35.5</c:v>
                </c:pt>
                <c:pt idx="28">
                  <c:v>35</c:v>
                </c:pt>
                <c:pt idx="29">
                  <c:v>35.25</c:v>
                </c:pt>
                <c:pt idx="30">
                  <c:v>35.4</c:v>
                </c:pt>
                <c:pt idx="31">
                  <c:v>35.200000000000003</c:v>
                </c:pt>
                <c:pt idx="32">
                  <c:v>35.549999999999997</c:v>
                </c:pt>
                <c:pt idx="33">
                  <c:v>35.700000000000003</c:v>
                </c:pt>
                <c:pt idx="34">
                  <c:v>35.200000000000003</c:v>
                </c:pt>
                <c:pt idx="35">
                  <c:v>35.65</c:v>
                </c:pt>
                <c:pt idx="36">
                  <c:v>36.15</c:v>
                </c:pt>
                <c:pt idx="37">
                  <c:v>35.950000000000003</c:v>
                </c:pt>
                <c:pt idx="38">
                  <c:v>35.549999999999997</c:v>
                </c:pt>
                <c:pt idx="39">
                  <c:v>35.6</c:v>
                </c:pt>
                <c:pt idx="40">
                  <c:v>36</c:v>
                </c:pt>
                <c:pt idx="41">
                  <c:v>36.450000000000003</c:v>
                </c:pt>
                <c:pt idx="42">
                  <c:v>36.1</c:v>
                </c:pt>
                <c:pt idx="43">
                  <c:v>35.799999999999997</c:v>
                </c:pt>
                <c:pt idx="44">
                  <c:v>34.5</c:v>
                </c:pt>
                <c:pt idx="45">
                  <c:v>34.15</c:v>
                </c:pt>
                <c:pt idx="46">
                  <c:v>34.5</c:v>
                </c:pt>
                <c:pt idx="47">
                  <c:v>35.15</c:v>
                </c:pt>
                <c:pt idx="48">
                  <c:v>34.450000000000003</c:v>
                </c:pt>
                <c:pt idx="49">
                  <c:v>34.75</c:v>
                </c:pt>
                <c:pt idx="50">
                  <c:v>33.299999999999997</c:v>
                </c:pt>
                <c:pt idx="51">
                  <c:v>33.299999999999997</c:v>
                </c:pt>
                <c:pt idx="52">
                  <c:v>34.35</c:v>
                </c:pt>
                <c:pt idx="53">
                  <c:v>34.9</c:v>
                </c:pt>
                <c:pt idx="54">
                  <c:v>35.700000000000003</c:v>
                </c:pt>
                <c:pt idx="55">
                  <c:v>34.700000000000003</c:v>
                </c:pt>
                <c:pt idx="56">
                  <c:v>35.200000000000003</c:v>
                </c:pt>
                <c:pt idx="57">
                  <c:v>35.5</c:v>
                </c:pt>
                <c:pt idx="58">
                  <c:v>35.75</c:v>
                </c:pt>
                <c:pt idx="59">
                  <c:v>35.549999999999997</c:v>
                </c:pt>
                <c:pt idx="60">
                  <c:v>35</c:v>
                </c:pt>
                <c:pt idx="61">
                  <c:v>35</c:v>
                </c:pt>
                <c:pt idx="62">
                  <c:v>34.049999999999997</c:v>
                </c:pt>
                <c:pt idx="63">
                  <c:v>33.549999999999997</c:v>
                </c:pt>
                <c:pt idx="64">
                  <c:v>33.200000000000003</c:v>
                </c:pt>
                <c:pt idx="65">
                  <c:v>33.5</c:v>
                </c:pt>
                <c:pt idx="66">
                  <c:v>34.25</c:v>
                </c:pt>
                <c:pt idx="67">
                  <c:v>33.65</c:v>
                </c:pt>
                <c:pt idx="68">
                  <c:v>33.700000000000003</c:v>
                </c:pt>
                <c:pt idx="69">
                  <c:v>35.9</c:v>
                </c:pt>
                <c:pt idx="70">
                  <c:v>33.450000000000003</c:v>
                </c:pt>
                <c:pt idx="71">
                  <c:v>34.049999999999997</c:v>
                </c:pt>
                <c:pt idx="72">
                  <c:v>32.700000000000003</c:v>
                </c:pt>
                <c:pt idx="73">
                  <c:v>31.6</c:v>
                </c:pt>
                <c:pt idx="74">
                  <c:v>32.299999999999997</c:v>
                </c:pt>
                <c:pt idx="75">
                  <c:v>31.5</c:v>
                </c:pt>
                <c:pt idx="76">
                  <c:v>32.950000000000003</c:v>
                </c:pt>
                <c:pt idx="77">
                  <c:v>33</c:v>
                </c:pt>
                <c:pt idx="78">
                  <c:v>32.799999999999997</c:v>
                </c:pt>
                <c:pt idx="79">
                  <c:v>32.35</c:v>
                </c:pt>
                <c:pt idx="80">
                  <c:v>32.4</c:v>
                </c:pt>
                <c:pt idx="81">
                  <c:v>33.200000000000003</c:v>
                </c:pt>
                <c:pt idx="82">
                  <c:v>32.799999999999997</c:v>
                </c:pt>
                <c:pt idx="83">
                  <c:v>32.6</c:v>
                </c:pt>
                <c:pt idx="84">
                  <c:v>32.9</c:v>
                </c:pt>
                <c:pt idx="85">
                  <c:v>32.85</c:v>
                </c:pt>
                <c:pt idx="86">
                  <c:v>32.299999999999997</c:v>
                </c:pt>
                <c:pt idx="87">
                  <c:v>32.299999999999997</c:v>
                </c:pt>
                <c:pt idx="88">
                  <c:v>32.35</c:v>
                </c:pt>
                <c:pt idx="89">
                  <c:v>33.200000000000003</c:v>
                </c:pt>
                <c:pt idx="90">
                  <c:v>33.1</c:v>
                </c:pt>
                <c:pt idx="91">
                  <c:v>33.35</c:v>
                </c:pt>
                <c:pt idx="92">
                  <c:v>33.65</c:v>
                </c:pt>
                <c:pt idx="93">
                  <c:v>33</c:v>
                </c:pt>
                <c:pt idx="94">
                  <c:v>33.25</c:v>
                </c:pt>
                <c:pt idx="95">
                  <c:v>32.5</c:v>
                </c:pt>
                <c:pt idx="96">
                  <c:v>32.4</c:v>
                </c:pt>
                <c:pt idx="97">
                  <c:v>32.200000000000003</c:v>
                </c:pt>
                <c:pt idx="98">
                  <c:v>31.65</c:v>
                </c:pt>
                <c:pt idx="99">
                  <c:v>31.8</c:v>
                </c:pt>
                <c:pt idx="100">
                  <c:v>31.9</c:v>
                </c:pt>
                <c:pt idx="101">
                  <c:v>32.6</c:v>
                </c:pt>
                <c:pt idx="102">
                  <c:v>32.799999999999997</c:v>
                </c:pt>
                <c:pt idx="103">
                  <c:v>32.4</c:v>
                </c:pt>
                <c:pt idx="104">
                  <c:v>32.6</c:v>
                </c:pt>
                <c:pt idx="105">
                  <c:v>32.799999999999997</c:v>
                </c:pt>
                <c:pt idx="106">
                  <c:v>33.5</c:v>
                </c:pt>
                <c:pt idx="107">
                  <c:v>33.200000000000003</c:v>
                </c:pt>
                <c:pt idx="108">
                  <c:v>33.5</c:v>
                </c:pt>
                <c:pt idx="109">
                  <c:v>33.9</c:v>
                </c:pt>
                <c:pt idx="110">
                  <c:v>32.799999999999997</c:v>
                </c:pt>
                <c:pt idx="111">
                  <c:v>32.75</c:v>
                </c:pt>
                <c:pt idx="112">
                  <c:v>32.35</c:v>
                </c:pt>
                <c:pt idx="113">
                  <c:v>32.5</c:v>
                </c:pt>
                <c:pt idx="114">
                  <c:v>32.200000000000003</c:v>
                </c:pt>
                <c:pt idx="115">
                  <c:v>32.200000000000003</c:v>
                </c:pt>
                <c:pt idx="116">
                  <c:v>31.65</c:v>
                </c:pt>
                <c:pt idx="117">
                  <c:v>31.6</c:v>
                </c:pt>
                <c:pt idx="118">
                  <c:v>31.3</c:v>
                </c:pt>
                <c:pt idx="119">
                  <c:v>31.3</c:v>
                </c:pt>
                <c:pt idx="120">
                  <c:v>31</c:v>
                </c:pt>
              </c:numCache>
            </c:numRef>
          </c:val>
          <c:smooth val="0"/>
          <c:extLst>
            <c:ext xmlns:c16="http://schemas.microsoft.com/office/drawing/2014/chart" uri="{C3380CC4-5D6E-409C-BE32-E72D297353CC}">
              <c16:uniqueId val="{00000001-729F-4790-B5CD-3BBE9D60AAA4}"/>
            </c:ext>
          </c:extLst>
        </c:ser>
        <c:dLbls>
          <c:showLegendKey val="0"/>
          <c:showVal val="0"/>
          <c:showCatName val="0"/>
          <c:showSerName val="0"/>
          <c:showPercent val="0"/>
          <c:showBubbleSize val="0"/>
        </c:dLbls>
        <c:marker val="1"/>
        <c:smooth val="0"/>
        <c:axId val="385062936"/>
        <c:axId val="385059016"/>
      </c:lineChart>
      <c:dateAx>
        <c:axId val="385062936"/>
        <c:scaling>
          <c:orientation val="minMax"/>
        </c:scaling>
        <c:delete val="0"/>
        <c:axPos val="b"/>
        <c:numFmt formatCode="dd\/mm\/yyyy;@" sourceLinked="0"/>
        <c:majorTickMark val="out"/>
        <c:minorTickMark val="out"/>
        <c:tickLblPos val="nextTo"/>
        <c:spPr>
          <a:ln>
            <a:solidFill>
              <a:schemeClr val="tx1">
                <a:lumMod val="75000"/>
                <a:lumOff val="25000"/>
              </a:schemeClr>
            </a:solidFill>
          </a:ln>
        </c:spPr>
        <c:txPr>
          <a:bodyPr/>
          <a:lstStyle/>
          <a:p>
            <a:pPr>
              <a:defRPr sz="800" u="none">
                <a:ln>
                  <a:noFill/>
                </a:ln>
                <a:solidFill>
                  <a:schemeClr val="tx1">
                    <a:lumMod val="75000"/>
                    <a:lumOff val="25000"/>
                  </a:schemeClr>
                </a:solidFill>
                <a:latin typeface="SVN-Gilroy Medium" panose="00000600000000000000" pitchFamily="50" charset="0"/>
                <a:cs typeface="Arial" panose="020B0604020202020204" pitchFamily="34" charset="0"/>
              </a:defRPr>
            </a:pPr>
            <a:endParaRPr lang="en-US"/>
          </a:p>
        </c:txPr>
        <c:crossAx val="385059016"/>
        <c:crosses val="autoZero"/>
        <c:auto val="1"/>
        <c:lblOffset val="100"/>
        <c:baseTimeUnit val="days"/>
        <c:majorUnit val="14"/>
        <c:majorTimeUnit val="days"/>
      </c:dateAx>
      <c:valAx>
        <c:axId val="385059016"/>
        <c:scaling>
          <c:orientation val="minMax"/>
        </c:scaling>
        <c:delete val="0"/>
        <c:axPos val="l"/>
        <c:numFmt formatCode="#,##0" sourceLinked="0"/>
        <c:majorTickMark val="out"/>
        <c:minorTickMark val="none"/>
        <c:tickLblPos val="nextTo"/>
        <c:txPr>
          <a:bodyPr/>
          <a:lstStyle/>
          <a:p>
            <a:pPr>
              <a:defRPr sz="800">
                <a:solidFill>
                  <a:schemeClr val="tx1">
                    <a:lumMod val="75000"/>
                    <a:lumOff val="25000"/>
                  </a:schemeClr>
                </a:solidFill>
                <a:latin typeface="SVN-Gilroy Medium" panose="00000600000000000000" pitchFamily="50" charset="0"/>
                <a:cs typeface="Arial" panose="020B0604020202020204" pitchFamily="34" charset="0"/>
              </a:defRPr>
            </a:pPr>
            <a:endParaRPr lang="en-US"/>
          </a:p>
        </c:txPr>
        <c:crossAx val="385062936"/>
        <c:crosses val="autoZero"/>
        <c:crossBetween val="between"/>
      </c:valAx>
      <c:valAx>
        <c:axId val="385065288"/>
        <c:scaling>
          <c:orientation val="minMax"/>
        </c:scaling>
        <c:delete val="0"/>
        <c:axPos val="r"/>
        <c:numFmt formatCode="#,##0" sourceLinked="0"/>
        <c:majorTickMark val="out"/>
        <c:minorTickMark val="none"/>
        <c:tickLblPos val="nextTo"/>
        <c:txPr>
          <a:bodyPr/>
          <a:lstStyle/>
          <a:p>
            <a:pPr>
              <a:defRPr sz="800">
                <a:solidFill>
                  <a:schemeClr val="tx1">
                    <a:lumMod val="75000"/>
                    <a:lumOff val="25000"/>
                  </a:schemeClr>
                </a:solidFill>
                <a:latin typeface="SVN-Gilroy Medium" panose="00000600000000000000" pitchFamily="50" charset="0"/>
                <a:cs typeface="Arial" panose="020B0604020202020204" pitchFamily="34" charset="0"/>
              </a:defRPr>
            </a:pPr>
            <a:endParaRPr lang="en-US"/>
          </a:p>
        </c:txPr>
        <c:crossAx val="385063328"/>
        <c:crosses val="max"/>
        <c:crossBetween val="between"/>
      </c:valAx>
      <c:dateAx>
        <c:axId val="385063328"/>
        <c:scaling>
          <c:orientation val="minMax"/>
        </c:scaling>
        <c:delete val="1"/>
        <c:axPos val="b"/>
        <c:numFmt formatCode="m/d/yyyy" sourceLinked="1"/>
        <c:majorTickMark val="out"/>
        <c:minorTickMark val="none"/>
        <c:tickLblPos val="none"/>
        <c:crossAx val="385065288"/>
        <c:crosses val="autoZero"/>
        <c:auto val="1"/>
        <c:lblOffset val="100"/>
        <c:baseTimeUnit val="days"/>
        <c:majorUnit val="1"/>
        <c:minorUnit val="1"/>
      </c:dateAx>
      <c:spPr>
        <a:noFill/>
        <a:ln>
          <a:noFill/>
        </a:ln>
      </c:spPr>
    </c:plotArea>
    <c:legend>
      <c:legendPos val="r"/>
      <c:layout>
        <c:manualLayout>
          <c:xMode val="edge"/>
          <c:yMode val="edge"/>
          <c:x val="0.17267504967080183"/>
          <c:y val="0.87335716249656303"/>
          <c:w val="0.68575252360223793"/>
          <c:h val="0.12664303227636448"/>
        </c:manualLayout>
      </c:layout>
      <c:overlay val="0"/>
      <c:txPr>
        <a:bodyPr/>
        <a:lstStyle/>
        <a:p>
          <a:pPr>
            <a:defRPr sz="900" b="0" i="1">
              <a:solidFill>
                <a:schemeClr val="tx1">
                  <a:lumMod val="75000"/>
                  <a:lumOff val="25000"/>
                </a:schemeClr>
              </a:solidFill>
              <a:latin typeface="SVN-Gilroy Medium" panose="00000600000000000000" pitchFamily="50" charset="0"/>
              <a:cs typeface="Arial" panose="020B0604020202020204" pitchFamily="34" charset="0"/>
            </a:defRPr>
          </a:pPr>
          <a:endParaRPr lang="en-US"/>
        </a:p>
      </c:txPr>
    </c:legend>
    <c:plotVisOnly val="1"/>
    <c:dispBlanksAs val="gap"/>
    <c:showDLblsOverMax val="0"/>
  </c:chart>
  <c:spPr>
    <a:noFill/>
    <a:ln>
      <a:noFill/>
    </a:ln>
  </c:spPr>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판매</c:v>
                </c:pt>
              </c:strCache>
            </c:strRef>
          </c:tx>
          <c:spPr>
            <a:ln>
              <a:noFill/>
            </a:ln>
          </c:spPr>
          <c:dPt>
            <c:idx val="0"/>
            <c:bubble3D val="0"/>
            <c:spPr>
              <a:solidFill>
                <a:srgbClr val="0566A1"/>
              </a:solidFill>
              <a:ln w="19050">
                <a:noFill/>
              </a:ln>
              <a:effectLst/>
            </c:spPr>
            <c:extLst>
              <c:ext xmlns:c16="http://schemas.microsoft.com/office/drawing/2014/chart" uri="{C3380CC4-5D6E-409C-BE32-E72D297353CC}">
                <c16:uniqueId val="{00000001-AE1A-4FC6-B10B-73663B7B1764}"/>
              </c:ext>
            </c:extLst>
          </c:dPt>
          <c:dPt>
            <c:idx val="1"/>
            <c:bubble3D val="0"/>
            <c:spPr>
              <a:noFill/>
              <a:ln w="19050">
                <a:noFill/>
              </a:ln>
              <a:effectLst/>
            </c:spPr>
            <c:extLst>
              <c:ext xmlns:c16="http://schemas.microsoft.com/office/drawing/2014/chart" uri="{C3380CC4-5D6E-409C-BE32-E72D297353CC}">
                <c16:uniqueId val="{00000003-AE1A-4FC6-B10B-73663B7B1764}"/>
              </c:ext>
            </c:extLst>
          </c:dPt>
          <c:dPt>
            <c:idx val="2"/>
            <c:bubble3D val="0"/>
            <c:spPr>
              <a:noFill/>
              <a:ln w="19050">
                <a:noFill/>
              </a:ln>
              <a:effectLst/>
            </c:spPr>
            <c:extLst>
              <c:ext xmlns:c16="http://schemas.microsoft.com/office/drawing/2014/chart" uri="{C3380CC4-5D6E-409C-BE32-E72D297353CC}">
                <c16:uniqueId val="{00000005-AE1A-4FC6-B10B-73663B7B1764}"/>
              </c:ext>
            </c:extLst>
          </c:dPt>
          <c:cat>
            <c:strRef>
              <c:f>Sheet1!$A$2:$A$4</c:f>
              <c:strCache>
                <c:ptCount val="3"/>
                <c:pt idx="0">
                  <c:v>1분기</c:v>
                </c:pt>
                <c:pt idx="1">
                  <c:v>2분기</c:v>
                </c:pt>
                <c:pt idx="2">
                  <c:v>3분기</c:v>
                </c:pt>
              </c:strCache>
            </c:strRef>
          </c:cat>
          <c:val>
            <c:numRef>
              <c:f>Sheet1!$B$2:$B$4</c:f>
              <c:numCache>
                <c:formatCode>General</c:formatCode>
                <c:ptCount val="3"/>
                <c:pt idx="0">
                  <c:v>63.6</c:v>
                </c:pt>
                <c:pt idx="1">
                  <c:v>5.9</c:v>
                </c:pt>
                <c:pt idx="2">
                  <c:v>30.5</c:v>
                </c:pt>
              </c:numCache>
            </c:numRef>
          </c:val>
          <c:extLst>
            <c:ext xmlns:c16="http://schemas.microsoft.com/office/drawing/2014/chart" uri="{C3380CC4-5D6E-409C-BE32-E72D297353CC}">
              <c16:uniqueId val="{00000004-AE1A-4FC6-B10B-73663B7B1764}"/>
            </c:ext>
          </c:extLst>
        </c:ser>
        <c:dLbls>
          <c:showLegendKey val="0"/>
          <c:showVal val="0"/>
          <c:showCatName val="0"/>
          <c:showSerName val="0"/>
          <c:showPercent val="0"/>
          <c:showBubbleSize val="0"/>
          <c:showLeaderLines val="1"/>
        </c:dLbls>
        <c:firstSliceAng val="0"/>
        <c:holeSize val="88"/>
      </c:doughnutChart>
      <c:spPr>
        <a:noFill/>
        <a:ln>
          <a:noFill/>
        </a:ln>
        <a:effectLst/>
      </c:spPr>
    </c:plotArea>
    <c:plotVisOnly val="1"/>
    <c:dispBlanksAs val="gap"/>
    <c:showDLblsOverMax val="0"/>
  </c:chart>
  <c:spPr>
    <a:noFill/>
    <a:ln w="6350">
      <a:noFill/>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Sheet1!$A$2:$A$11</cx:f>
        <cx:lvl ptCount="10">
          <cx:pt idx="0">Cho vay khách hàng </cx:pt>
          <cx:pt idx="1">Chứng khoán đầu tư</cx:pt>
          <cx:pt idx="2">Tiền gửi và cho vay các TCTD khác</cx:pt>
          <cx:pt idx="3">Tài sản có khác</cx:pt>
          <cx:pt idx="4">Tiền gửi tại NHNN</cx:pt>
          <cx:pt idx="5">Tiền mặt, vàng bạc, đá quý</cx:pt>
          <cx:pt idx="6">Tài sản cố định</cx:pt>
          <cx:pt idx="7">Góp vốn, đầu tư dài hạn</cx:pt>
          <cx:pt idx="8">Chứng khoán kinh doanh</cx:pt>
          <cx:pt idx="9">Công cụ tài chính phái sinh</cx:pt>
        </cx:lvl>
        <cx:lvl ptCount="0"/>
        <cx:lvl ptCount="0"/>
      </cx:strDim>
      <cx:numDim type="size">
        <cx:f>Sheet1!$B$2:$B$11</cx:f>
        <cx:lvl ptCount="10" formatCode="0,0%">
          <cx:pt idx="0">0.714105735908382</cx:pt>
          <cx:pt idx="1">0.07395806854184743</cx:pt>
          <cx:pt idx="2">0.16250070448169168</cx:pt>
          <cx:pt idx="3">0.024357260028772119</cx:pt>
          <cx:pt idx="4">0.013408007155042581</cx:pt>
          <cx:pt idx="5">0.0043757615345013214</cx:pt>
          <cx:pt idx="6">0.0045171670266171094</cx:pt>
          <cx:pt idx="7">0.0017321046214931227</cx:pt>
          <cx:pt idx="8">0.0010451907016527076</cx:pt>
          <cx:pt idx="9">0</cx:pt>
        </cx:lvl>
      </cx:numDim>
    </cx:data>
  </cx:chartData>
  <cx:chart>
    <cx:plotArea>
      <cx:plotAreaRegion>
        <cx:series layoutId="treemap" uniqueId="{9ACE6A3D-B997-4CE7-8CB2-79B41C48B962}">
          <cx:tx>
            <cx:txData>
              <cx:f>Sheet1!$B$1</cx:f>
              <cx:v>2Q2024</cx:v>
            </cx:txData>
          </cx:tx>
          <cx:dataPt idx="0">
            <cx:spPr>
              <a:solidFill>
                <a:srgbClr val="1085C6"/>
              </a:solidFill>
              <a:ln>
                <a:noFill/>
              </a:ln>
            </cx:spPr>
          </cx:dataPt>
          <cx:dataPt idx="1">
            <cx:spPr>
              <a:solidFill>
                <a:srgbClr val="CC6679"/>
              </a:solidFill>
              <a:ln>
                <a:noFill/>
              </a:ln>
            </cx:spPr>
          </cx:dataPt>
          <cx:dataPt idx="2">
            <cx:spPr>
              <a:solidFill>
                <a:srgbClr val="4AB5F0"/>
              </a:solidFill>
              <a:ln>
                <a:noFill/>
              </a:ln>
            </cx:spPr>
          </cx:dataPt>
          <cx:dataPt idx="3">
            <cx:spPr>
              <a:solidFill>
                <a:srgbClr val="26ACE3"/>
              </a:solidFill>
              <a:ln>
                <a:noFill/>
              </a:ln>
            </cx:spPr>
          </cx:dataPt>
          <cx:dataPt idx="4">
            <cx:spPr>
              <a:solidFill>
                <a:srgbClr val="A9384E"/>
              </a:solidFill>
              <a:ln>
                <a:noFill/>
              </a:ln>
            </cx:spPr>
          </cx:dataPt>
          <cx:dataPt idx="5">
            <cx:spPr>
              <a:solidFill>
                <a:srgbClr val="E96479"/>
              </a:solidFill>
              <a:ln>
                <a:noFill/>
              </a:ln>
            </cx:spPr>
          </cx:dataPt>
          <cx:dataPt idx="6">
            <cx:spPr>
              <a:solidFill>
                <a:srgbClr val="636363"/>
              </a:solidFill>
              <a:ln>
                <a:noFill/>
              </a:ln>
            </cx:spPr>
          </cx:dataPt>
          <cx:dataPt idx="7">
            <cx:spPr>
              <a:solidFill>
                <a:srgbClr val="7DB9B6"/>
              </a:solidFill>
              <a:ln>
                <a:noFill/>
              </a:ln>
            </cx:spPr>
          </cx:dataPt>
          <cx:dataPt idx="8">
            <cx:spPr>
              <a:solidFill>
                <a:srgbClr val="F5E9CF"/>
              </a:solidFill>
              <a:ln>
                <a:noFill/>
              </a:ln>
            </cx:spPr>
          </cx:dataPt>
          <cx:dataPt idx="9">
            <cx:spPr>
              <a:solidFill>
                <a:srgbClr val="264478"/>
              </a:solidFill>
              <a:ln>
                <a:noFill/>
              </a:ln>
            </cx:spPr>
          </cx:dataPt>
          <cx:dataId val="0"/>
          <cx:layoutPr>
            <cx:parentLabelLayout val="overlapping"/>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Sheet1!$A$2:$A$11</cx:f>
        <cx:lvl ptCount="10">
          <cx:pt idx="0">Cho vay khách hàng </cx:pt>
          <cx:pt idx="1">Chứng khoán đầu tư</cx:pt>
          <cx:pt idx="2">Tiền gửi và cho vay các TCTD khác</cx:pt>
          <cx:pt idx="3">Tài sản có khác</cx:pt>
          <cx:pt idx="4">Tiền gửi tại NHNN</cx:pt>
          <cx:pt idx="5">Tiền mặt, vàng bạc, đá quý</cx:pt>
          <cx:pt idx="6">Tài sản cố định</cx:pt>
          <cx:pt idx="7">Góp vốn, đầu tư dài hạn</cx:pt>
          <cx:pt idx="8">Chứng khoán kinh doanh</cx:pt>
          <cx:pt idx="9">Công cụ tài chính phái sinh</cx:pt>
        </cx:lvl>
        <cx:lvl ptCount="0"/>
        <cx:lvl ptCount="0"/>
      </cx:strDim>
      <cx:numDim type="size">
        <cx:f>Sheet1!$B$2:$B$11</cx:f>
        <cx:lvl ptCount="10" formatCode="0,0%">
          <cx:pt idx="0">0.71118860895787983</cx:pt>
          <cx:pt idx="1">0.089151489719979757</cx:pt>
          <cx:pt idx="2">0.13767576787538244</cx:pt>
          <cx:pt idx="3">0.029318524595175817</cx:pt>
          <cx:pt idx="4">0.019972836391610772</cx:pt>
          <cx:pt idx="5">0.004801492999550452</cx:pt>
          <cx:pt idx="6">0.0049815341047166053</cx:pt>
          <cx:pt idx="7">0.0016857522698290942</cx:pt>
          <cx:pt idx="8">0.00122399308587527</cx:pt>
          <cx:pt idx="9">0</cx:pt>
        </cx:lvl>
      </cx:numDim>
    </cx:data>
  </cx:chartData>
  <cx:chart>
    <cx:plotArea>
      <cx:plotAreaRegion>
        <cx:series layoutId="treemap" uniqueId="{9ACE6A3D-B997-4CE7-8CB2-79B41C48B962}">
          <cx:tx>
            <cx:txData>
              <cx:f>Sheet1!$B$1</cx:f>
              <cx:v>2023 kt</cx:v>
            </cx:txData>
          </cx:tx>
          <cx:dataPt idx="0">
            <cx:spPr>
              <a:solidFill>
                <a:srgbClr val="1085C6"/>
              </a:solidFill>
              <a:ln>
                <a:noFill/>
              </a:ln>
            </cx:spPr>
          </cx:dataPt>
          <cx:dataPt idx="1">
            <cx:spPr>
              <a:solidFill>
                <a:srgbClr val="CC6679"/>
              </a:solidFill>
              <a:ln>
                <a:noFill/>
              </a:ln>
            </cx:spPr>
          </cx:dataPt>
          <cx:dataPt idx="2">
            <cx:spPr>
              <a:solidFill>
                <a:srgbClr val="4AB5F0"/>
              </a:solidFill>
              <a:ln>
                <a:noFill/>
              </a:ln>
            </cx:spPr>
          </cx:dataPt>
          <cx:dataPt idx="3">
            <cx:spPr>
              <a:solidFill>
                <a:srgbClr val="26ACE3"/>
              </a:solidFill>
              <a:ln>
                <a:noFill/>
              </a:ln>
            </cx:spPr>
          </cx:dataPt>
          <cx:dataPt idx="4">
            <cx:spPr>
              <a:solidFill>
                <a:srgbClr val="A9384E"/>
              </a:solidFill>
              <a:ln>
                <a:noFill/>
              </a:ln>
            </cx:spPr>
          </cx:dataPt>
          <cx:dataPt idx="5">
            <cx:spPr>
              <a:solidFill>
                <a:srgbClr val="E96479"/>
              </a:solidFill>
              <a:ln>
                <a:noFill/>
              </a:ln>
            </cx:spPr>
          </cx:dataPt>
          <cx:dataPt idx="6">
            <cx:spPr>
              <a:solidFill>
                <a:srgbClr val="636363"/>
              </a:solidFill>
              <a:ln>
                <a:noFill/>
              </a:ln>
            </cx:spPr>
          </cx:dataPt>
          <cx:dataPt idx="7">
            <cx:spPr>
              <a:solidFill>
                <a:srgbClr val="7DB9B6"/>
              </a:solidFill>
              <a:ln>
                <a:noFill/>
              </a:ln>
            </cx:spPr>
          </cx:dataPt>
          <cx:dataPt idx="8">
            <cx:spPr>
              <a:solidFill>
                <a:srgbClr val="F5E9CF"/>
              </a:solidFill>
              <a:ln>
                <a:noFill/>
              </a:ln>
            </cx:spPr>
          </cx:dataPt>
          <cx:dataPt idx="9">
            <cx:spPr>
              <a:solidFill>
                <a:srgbClr val="264478"/>
              </a:solidFill>
              <a:ln>
                <a:noFill/>
              </a:ln>
            </cx:spPr>
          </cx:dataPt>
          <cx:dataId val="0"/>
          <cx:layoutPr>
            <cx:parentLabelLayout val="overlapping"/>
          </cx:layoutPr>
        </cx:series>
      </cx:plotAreaRegion>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Sheet1!$A$2:$A$7</cx:f>
        <cx:lvl ptCount="6">
          <cx:pt idx="0">Tiền gửi khách hàng</cx:pt>
          <cx:pt idx="1">Tiền gửi và vay các TCTD khác</cx:pt>
          <cx:pt idx="2">Phát hành giấy tờ có giá</cx:pt>
          <cx:pt idx="3">Các khoản nợ khác</cx:pt>
          <cx:pt idx="4">Các khoản nợ Chính phủ và NHNN</cx:pt>
          <cx:pt idx="5">Vốn tài trợ, ủy thác đầu tư</cx:pt>
        </cx:lvl>
        <cx:lvl ptCount="0"/>
        <cx:lvl ptCount="0"/>
      </cx:strDim>
      <cx:numDim type="size">
        <cx:f>Sheet1!$B$2:$B$7</cx:f>
        <cx:lvl ptCount="6" formatCode="0,0%">
          <cx:pt idx="0">0.72469041402436529</cx:pt>
          <cx:pt idx="1">0.14693526531943396</cx:pt>
          <cx:pt idx="2">0.049532105968022877</cx:pt>
          <cx:pt idx="3">0.022477051466844075</cx:pt>
          <cx:pt idx="4">0.055262145782494387</cx:pt>
          <cx:pt idx="5">0.0011030174388395272</cx:pt>
        </cx:lvl>
      </cx:numDim>
    </cx:data>
  </cx:chartData>
  <cx:chart>
    <cx:plotArea>
      <cx:plotAreaRegion>
        <cx:series layoutId="treemap" uniqueId="{9ACE6A3D-B997-4CE7-8CB2-79B41C48B962}">
          <cx:tx>
            <cx:txData>
              <cx:f>Sheet1!$B$1</cx:f>
              <cx:v>2Q2024</cx:v>
            </cx:txData>
          </cx:tx>
          <cx:dataPt idx="0">
            <cx:spPr>
              <a:solidFill>
                <a:srgbClr val="1085C6"/>
              </a:solidFill>
              <a:ln>
                <a:noFill/>
              </a:ln>
            </cx:spPr>
          </cx:dataPt>
          <cx:dataPt idx="1">
            <cx:spPr>
              <a:solidFill>
                <a:srgbClr val="4AB5F0"/>
              </a:solidFill>
              <a:ln>
                <a:noFill/>
              </a:ln>
            </cx:spPr>
          </cx:dataPt>
          <cx:dataPt idx="2">
            <cx:spPr>
              <a:solidFill>
                <a:srgbClr val="CC6679"/>
              </a:solidFill>
              <a:ln>
                <a:noFill/>
              </a:ln>
            </cx:spPr>
          </cx:dataPt>
          <cx:dataPt idx="3">
            <cx:spPr>
              <a:solidFill>
                <a:srgbClr val="26ACE3"/>
              </a:solidFill>
              <a:ln>
                <a:noFill/>
              </a:ln>
            </cx:spPr>
          </cx:dataPt>
          <cx:dataPt idx="4">
            <cx:spPr>
              <a:solidFill>
                <a:srgbClr val="A9384E"/>
              </a:solidFill>
              <a:ln>
                <a:noFill/>
              </a:ln>
            </cx:spPr>
          </cx:dataPt>
          <cx:dataPt idx="5">
            <cx:spPr>
              <a:solidFill>
                <a:srgbClr val="636363"/>
              </a:solidFill>
              <a:ln>
                <a:noFill/>
              </a:ln>
            </cx:spPr>
          </cx:dataPt>
          <cx:dataId val="0"/>
          <cx:layoutPr>
            <cx:parentLabelLayout val="overlapping"/>
          </cx:layoutPr>
        </cx:series>
      </cx:plotAreaRegion>
    </cx:plotArea>
  </cx:chart>
  <cx:clrMapOvr bg1="lt1" tx1="dk1" bg2="lt2" tx2="dk2" accent1="accent1" accent2="accent2" accent3="accent3" accent4="accent4" accent5="accent5" accent6="accent6" hlink="hlink" folHlink="folHlink"/>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Sheet1!$A$2:$A$7</cx:f>
        <cx:lvl ptCount="6">
          <cx:pt idx="0">Tiền gửi khách hàng</cx:pt>
          <cx:pt idx="1">Tiền gửi và vay các TCTD khác</cx:pt>
          <cx:pt idx="2">Phát hành giấy tờ có giá</cx:pt>
          <cx:pt idx="3">Các khoản nợ khác</cx:pt>
          <cx:pt idx="4">Các khoản nợ Chính phủ và NHNN</cx:pt>
          <cx:pt idx="5">Vốn tài trợ, ủy thác đầu tư</cx:pt>
        </cx:lvl>
        <cx:lvl ptCount="0"/>
        <cx:lvl ptCount="0"/>
      </cx:strDim>
      <cx:numDim type="size">
        <cx:f>Sheet1!$B$2:$B$7</cx:f>
        <cx:lvl ptCount="6" formatCode="0,0%">
          <cx:pt idx="0">0.74016867001802922</cx:pt>
          <cx:pt idx="1">0.15964955494580738</cx:pt>
          <cx:pt idx="2">0.060527008741183386</cx:pt>
          <cx:pt idx="3">0.027036959838081683</cx:pt>
          <cx:pt idx="4">0.011443850091762301</cx:pt>
          <cx:pt idx="5">0.0011739563651359407</cx:pt>
        </cx:lvl>
      </cx:numDim>
    </cx:data>
  </cx:chartData>
  <cx:chart>
    <cx:plotArea>
      <cx:plotAreaRegion>
        <cx:series layoutId="treemap" uniqueId="{9ACE6A3D-B997-4CE7-8CB2-79B41C48B962}">
          <cx:tx>
            <cx:txData>
              <cx:f>Sheet1!$B$1</cx:f>
              <cx:v>2023 kt</cx:v>
            </cx:txData>
          </cx:tx>
          <cx:dataPt idx="0">
            <cx:spPr>
              <a:solidFill>
                <a:srgbClr val="1085C6"/>
              </a:solidFill>
              <a:ln>
                <a:noFill/>
              </a:ln>
            </cx:spPr>
          </cx:dataPt>
          <cx:dataPt idx="1">
            <cx:spPr>
              <a:solidFill>
                <a:srgbClr val="4AB5F0"/>
              </a:solidFill>
              <a:ln>
                <a:noFill/>
              </a:ln>
            </cx:spPr>
          </cx:dataPt>
          <cx:dataPt idx="2">
            <cx:spPr>
              <a:solidFill>
                <a:srgbClr val="CC6679"/>
              </a:solidFill>
              <a:ln>
                <a:noFill/>
              </a:ln>
            </cx:spPr>
          </cx:dataPt>
          <cx:dataPt idx="3">
            <cx:spPr>
              <a:solidFill>
                <a:srgbClr val="26ACE3"/>
              </a:solidFill>
              <a:ln>
                <a:noFill/>
              </a:ln>
            </cx:spPr>
          </cx:dataPt>
          <cx:dataPt idx="4">
            <cx:spPr>
              <a:solidFill>
                <a:srgbClr val="A9384E"/>
              </a:solidFill>
              <a:ln>
                <a:noFill/>
              </a:ln>
            </cx:spPr>
          </cx:dataPt>
          <cx:dataPt idx="5">
            <cx:spPr>
              <a:solidFill>
                <a:srgbClr val="636363"/>
              </a:solidFill>
              <a:ln>
                <a:noFill/>
              </a:ln>
            </cx:spPr>
          </cx:dataPt>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bg1"/>
    </cs:fontRef>
    <cs:defRPr sz="1197" kern="1200"/>
    <cs:bodyPr lIns="38100" tIns="19050" rIns="38100" bIns="19050">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1197"/>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bg1"/>
    </cs:fontRef>
    <cs:defRPr sz="1197" kern="1200"/>
    <cs:bodyPr lIns="38100" tIns="19050" rIns="38100" bIns="19050">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1197"/>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bg1"/>
    </cs:fontRef>
    <cs:defRPr sz="1197" kern="1200"/>
    <cs:bodyPr lIns="38100" tIns="19050" rIns="38100" bIns="19050">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1197"/>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bg1"/>
    </cs:fontRef>
    <cs:defRPr sz="1197" kern="1200"/>
    <cs:bodyPr lIns="38100" tIns="19050" rIns="38100" bIns="19050">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1197"/>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nl-NL"/>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231E5F-9CEC-4AD3-B413-E20FFAAB9A35}" type="datetimeFigureOut">
              <a:rPr lang="nl-NL" smtClean="0"/>
              <a:t>21-8-2024</a:t>
            </a:fld>
            <a:endParaRPr lang="nl-NL"/>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nl-NL"/>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nl-NL"/>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5DB202-4375-437B-9C17-D58E1ADC9FE0}" type="slidenum">
              <a:rPr lang="nl-NL" smtClean="0"/>
              <a:t>‹#›</a:t>
            </a:fld>
            <a:endParaRPr lang="nl-NL"/>
          </a:p>
        </p:txBody>
      </p:sp>
    </p:spTree>
    <p:extLst>
      <p:ext uri="{BB962C8B-B14F-4D97-AF65-F5344CB8AC3E}">
        <p14:creationId xmlns:p14="http://schemas.microsoft.com/office/powerpoint/2010/main" val="3908480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pPr>
            <a:r>
              <a:rPr lang="en-US" b="1">
                <a:solidFill>
                  <a:schemeClr val="tx1"/>
                </a:solidFill>
                <a:latin typeface="Arial" pitchFamily="34" charset="0"/>
                <a:cs typeface="Arial" pitchFamily="34" charset="0"/>
              </a:rPr>
              <a:t>Cảm ơn các Nhà đầu tư, các Công ty chứng khoán và các Quỹ đầu tư đã tham dự Hội nghị cập nhật KQKD Quý II và 6 tháng đầu năm 2024 của VietinBank ngày hôm nay.</a:t>
            </a:r>
          </a:p>
          <a:p>
            <a:pPr algn="just">
              <a:lnSpc>
                <a:spcPct val="110000"/>
              </a:lnSpc>
            </a:pPr>
            <a:endParaRPr lang="en-US">
              <a:solidFill>
                <a:schemeClr val="tx1"/>
              </a:solidFill>
              <a:latin typeface="Arial" pitchFamily="34" charset="0"/>
              <a:cs typeface="Arial" pitchFamily="34" charset="0"/>
            </a:endParaRPr>
          </a:p>
          <a:p>
            <a:pPr algn="just">
              <a:lnSpc>
                <a:spcPct val="110000"/>
              </a:lnSpc>
            </a:pPr>
            <a:r>
              <a:rPr lang="en-US">
                <a:solidFill>
                  <a:schemeClr val="tx1"/>
                </a:solidFill>
                <a:latin typeface="Arial" pitchFamily="34" charset="0"/>
                <a:cs typeface="Arial" pitchFamily="34" charset="0"/>
              </a:rPr>
              <a:t>Sau đây, tôi xin bắt đầu phần trình bày với 02 phần nội dung chính như sau:</a:t>
            </a:r>
          </a:p>
          <a:p>
            <a:pPr algn="just">
              <a:lnSpc>
                <a:spcPct val="110000"/>
              </a:lnSpc>
            </a:pPr>
            <a:endParaRPr lang="en-US">
              <a:solidFill>
                <a:schemeClr val="tx1"/>
              </a:solidFill>
              <a:latin typeface="Arial" pitchFamily="34" charset="0"/>
              <a:cs typeface="Arial" pitchFamily="34" charset="0"/>
            </a:endParaRPr>
          </a:p>
          <a:p>
            <a:pPr algn="just">
              <a:lnSpc>
                <a:spcPct val="110000"/>
              </a:lnSpc>
            </a:pPr>
            <a:r>
              <a:rPr lang="en-US">
                <a:solidFill>
                  <a:schemeClr val="tx1"/>
                </a:solidFill>
                <a:latin typeface="Arial" pitchFamily="34" charset="0"/>
                <a:cs typeface="Arial" pitchFamily="34" charset="0"/>
              </a:rPr>
              <a:t>Phần 1 - Cập nhật KQKD Quý II và 6 tháng đầu năm 2024 của VietinBank; và </a:t>
            </a:r>
          </a:p>
          <a:p>
            <a:pPr algn="just">
              <a:lnSpc>
                <a:spcPct val="110000"/>
              </a:lnSpc>
            </a:pPr>
            <a:r>
              <a:rPr lang="en-US">
                <a:solidFill>
                  <a:schemeClr val="tx1"/>
                </a:solidFill>
                <a:latin typeface="Arial" pitchFamily="34" charset="0"/>
                <a:cs typeface="Arial" pitchFamily="34" charset="0"/>
              </a:rPr>
              <a:t>Phần 2 - Giải đáp các câu hỏi và các thông tin mà Nhà đầu tư quan tâm.</a:t>
            </a:r>
          </a:p>
        </p:txBody>
      </p:sp>
      <p:sp>
        <p:nvSpPr>
          <p:cNvPr id="4" name="Slide Number Placeholder 3"/>
          <p:cNvSpPr>
            <a:spLocks noGrp="1"/>
          </p:cNvSpPr>
          <p:nvPr>
            <p:ph type="sldNum" sz="quarter" idx="10"/>
          </p:nvPr>
        </p:nvSpPr>
        <p:spPr/>
        <p:txBody>
          <a:bodyPr/>
          <a:lstStyle/>
          <a:p>
            <a:fld id="{35412E47-6FB0-4467-A3A5-05518492AD7C}" type="slidenum">
              <a:rPr lang="nl-NL" smtClean="0"/>
              <a:t>1</a:t>
            </a:fld>
            <a:endParaRPr lang="nl-NL"/>
          </a:p>
        </p:txBody>
      </p:sp>
    </p:spTree>
    <p:extLst>
      <p:ext uri="{BB962C8B-B14F-4D97-AF65-F5344CB8AC3E}">
        <p14:creationId xmlns:p14="http://schemas.microsoft.com/office/powerpoint/2010/main" val="248117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gn="just" defTabSz="931774">
              <a:lnSpc>
                <a:spcPct val="110000"/>
              </a:lnSpc>
              <a:spcBef>
                <a:spcPts val="0"/>
              </a:spcBef>
              <a:spcAft>
                <a:spcPts val="0"/>
              </a:spcAft>
              <a:buFont typeface="Wingdings" panose="05000000000000000000" pitchFamily="2" charset="2"/>
              <a:buChar char="Ø"/>
              <a:defRPr/>
            </a:pPr>
            <a:r>
              <a:rPr lang="vi-VN">
                <a:solidFill>
                  <a:schemeClr val="tx1"/>
                </a:solidFill>
                <a:latin typeface="Arial" panose="020B0604020202020204" pitchFamily="34" charset="0"/>
                <a:cs typeface="Arial" panose="020B0604020202020204" pitchFamily="34" charset="0"/>
              </a:rPr>
              <a:t>Tính đến 3</a:t>
            </a:r>
            <a:r>
              <a:rPr lang="en-US">
                <a:solidFill>
                  <a:schemeClr val="tx1"/>
                </a:solidFill>
                <a:latin typeface="Arial" panose="020B0604020202020204" pitchFamily="34" charset="0"/>
                <a:cs typeface="Arial" panose="020B0604020202020204" pitchFamily="34" charset="0"/>
              </a:rPr>
              <a:t>0/6</a:t>
            </a:r>
            <a:r>
              <a:rPr lang="vi-VN">
                <a:solidFill>
                  <a:schemeClr val="tx1"/>
                </a:solidFill>
                <a:latin typeface="Arial" panose="020B0604020202020204" pitchFamily="34" charset="0"/>
                <a:cs typeface="Arial" panose="020B0604020202020204" pitchFamily="34" charset="0"/>
              </a:rPr>
              <a:t>/2024, </a:t>
            </a:r>
            <a:r>
              <a:rPr lang="en-US">
                <a:solidFill>
                  <a:schemeClr val="tx1"/>
                </a:solidFill>
                <a:latin typeface="Arial" panose="020B0604020202020204" pitchFamily="34" charset="0"/>
                <a:cs typeface="Arial" panose="020B0604020202020204" pitchFamily="34" charset="0"/>
              </a:rPr>
              <a:t>d</a:t>
            </a:r>
            <a:r>
              <a:rPr lang="vi-VN">
                <a:solidFill>
                  <a:schemeClr val="tx1"/>
                </a:solidFill>
                <a:latin typeface="Arial" panose="020B0604020202020204" pitchFamily="34" charset="0"/>
                <a:cs typeface="Arial" panose="020B0604020202020204" pitchFamily="34" charset="0"/>
              </a:rPr>
              <a:t>ư nợ cho vay </a:t>
            </a:r>
            <a:r>
              <a:rPr lang="vi-VN" b="1">
                <a:solidFill>
                  <a:schemeClr val="tx1"/>
                </a:solidFill>
                <a:latin typeface="Arial" panose="020B0604020202020204" pitchFamily="34" charset="0"/>
                <a:cs typeface="Arial" panose="020B0604020202020204" pitchFamily="34" charset="0"/>
              </a:rPr>
              <a:t>tăng trưởng </a:t>
            </a:r>
            <a:r>
              <a:rPr lang="en-US" b="1">
                <a:solidFill>
                  <a:schemeClr val="tx1"/>
                </a:solidFill>
                <a:latin typeface="Arial" panose="020B0604020202020204" pitchFamily="34" charset="0"/>
                <a:cs typeface="Arial" panose="020B0604020202020204" pitchFamily="34" charset="0"/>
              </a:rPr>
              <a:t>6,7</a:t>
            </a:r>
            <a:r>
              <a:rPr lang="vi-VN" b="1">
                <a:solidFill>
                  <a:schemeClr val="tx1"/>
                </a:solidFill>
                <a:latin typeface="Arial" panose="020B0604020202020204" pitchFamily="34" charset="0"/>
                <a:cs typeface="Arial" panose="020B0604020202020204" pitchFamily="34" charset="0"/>
              </a:rPr>
              <a:t>% ytd</a:t>
            </a:r>
            <a:r>
              <a:rPr lang="vi-VN">
                <a:solidFill>
                  <a:schemeClr val="tx1"/>
                </a:solidFill>
                <a:latin typeface="Arial" panose="020B0604020202020204" pitchFamily="34" charset="0"/>
                <a:cs typeface="Arial" panose="020B0604020202020204" pitchFamily="34" charset="0"/>
              </a:rPr>
              <a:t>, cao hơn mức tăng trưởng toàn ngành </a:t>
            </a:r>
            <a:r>
              <a:rPr lang="vi-VN" i="1">
                <a:solidFill>
                  <a:schemeClr val="tx1"/>
                </a:solidFill>
                <a:latin typeface="Arial" panose="020B0604020202020204" pitchFamily="34" charset="0"/>
                <a:cs typeface="Arial" panose="020B0604020202020204" pitchFamily="34" charset="0"/>
              </a:rPr>
              <a:t>(</a:t>
            </a:r>
            <a:r>
              <a:rPr lang="en-US" i="1">
                <a:solidFill>
                  <a:schemeClr val="tx1"/>
                </a:solidFill>
                <a:latin typeface="Arial" panose="020B0604020202020204" pitchFamily="34" charset="0"/>
                <a:cs typeface="Arial" panose="020B0604020202020204" pitchFamily="34" charset="0"/>
              </a:rPr>
              <a:t>6</a:t>
            </a:r>
            <a:r>
              <a:rPr lang="vi-VN" i="1">
                <a:solidFill>
                  <a:schemeClr val="tx1"/>
                </a:solidFill>
                <a:latin typeface="Arial" panose="020B0604020202020204" pitchFamily="34" charset="0"/>
                <a:cs typeface="Arial" panose="020B0604020202020204" pitchFamily="34" charset="0"/>
              </a:rPr>
              <a:t>%). </a:t>
            </a:r>
            <a:endParaRPr lang="en-US" i="1">
              <a:solidFill>
                <a:schemeClr val="tx1"/>
              </a:solidFill>
              <a:latin typeface="Arial" panose="020B0604020202020204" pitchFamily="34" charset="0"/>
              <a:cs typeface="Arial" panose="020B0604020202020204" pitchFamily="34" charset="0"/>
            </a:endParaRPr>
          </a:p>
          <a:p>
            <a:pPr marL="174708" indent="-174708" algn="just" defTabSz="931774">
              <a:lnSpc>
                <a:spcPct val="110000"/>
              </a:lnSpc>
              <a:spcBef>
                <a:spcPts val="0"/>
              </a:spcBef>
              <a:spcAft>
                <a:spcPts val="0"/>
              </a:spcAft>
              <a:buFont typeface="Wingdings" panose="05000000000000000000" pitchFamily="2" charset="2"/>
              <a:buChar char="Ø"/>
              <a:defRPr/>
            </a:pPr>
            <a:r>
              <a:rPr lang="en-US">
                <a:solidFill>
                  <a:schemeClr val="tx1"/>
                </a:solidFill>
                <a:latin typeface="Arial" panose="020B0604020202020204" pitchFamily="34" charset="0"/>
                <a:ea typeface="Tahoma" panose="020B0604030504040204" pitchFamily="34" charset="0"/>
                <a:cs typeface="Arial" panose="020B0604020202020204" pitchFamily="34" charset="0"/>
              </a:rPr>
              <a:t>Tất cả các phân khúc đều có sự tăng trưởng, trong đó phân khúc FDI tăng trưởng mạnh nhất </a:t>
            </a:r>
            <a:r>
              <a:rPr lang="en-US" b="1">
                <a:solidFill>
                  <a:schemeClr val="tx1"/>
                </a:solidFill>
                <a:latin typeface="Arial" panose="020B0604020202020204" pitchFamily="34" charset="0"/>
                <a:cs typeface="Arial" panose="020B0604020202020204" pitchFamily="34" charset="0"/>
              </a:rPr>
              <a:t>+20,1% ytd.</a:t>
            </a:r>
            <a:r>
              <a:rPr lang="vi-VN">
                <a:solidFill>
                  <a:schemeClr val="tx1"/>
                </a:solidFill>
                <a:latin typeface="Arial" panose="020B0604020202020204" pitchFamily="34" charset="0"/>
                <a:cs typeface="Arial" panose="020B0604020202020204" pitchFamily="34" charset="0"/>
              </a:rPr>
              <a:t> </a:t>
            </a:r>
            <a:endParaRPr lang="en-US">
              <a:solidFill>
                <a:schemeClr val="tx1"/>
              </a:solidFill>
              <a:latin typeface="Arial" panose="020B0604020202020204" pitchFamily="34" charset="0"/>
              <a:cs typeface="Arial" panose="020B0604020202020204" pitchFamily="34" charset="0"/>
            </a:endParaRPr>
          </a:p>
          <a:p>
            <a:pPr marL="174708" indent="-174708" algn="just" defTabSz="931774">
              <a:lnSpc>
                <a:spcPct val="110000"/>
              </a:lnSpc>
              <a:spcBef>
                <a:spcPts val="0"/>
              </a:spcBef>
              <a:spcAft>
                <a:spcPts val="0"/>
              </a:spcAft>
              <a:buFont typeface="Wingdings" panose="05000000000000000000" pitchFamily="2" charset="2"/>
              <a:buChar char="Ø"/>
              <a:defRPr/>
            </a:pPr>
            <a:r>
              <a:rPr lang="vi-VN">
                <a:solidFill>
                  <a:schemeClr val="tx1"/>
                </a:solidFill>
                <a:latin typeface="Arial" panose="020B0604020202020204" pitchFamily="34" charset="0"/>
                <a:cs typeface="Arial" panose="020B0604020202020204" pitchFamily="34" charset="0"/>
              </a:rPr>
              <a:t>VietinBank tiếp tục định hướng tập trung tăng trưởng dư nợ tại phân khúc bán lẻ và SME, các ngành đang có tiềm năng tăng trưởng tốt như: </a:t>
            </a:r>
            <a:r>
              <a:rPr lang="en-US">
                <a:solidFill>
                  <a:schemeClr val="tx1"/>
                </a:solidFill>
                <a:latin typeface="Arial" panose="020B0604020202020204" pitchFamily="34" charset="0"/>
                <a:ea typeface="Tahoma" panose="020B0604030504040204" pitchFamily="34" charset="0"/>
                <a:cs typeface="Arial" panose="020B0604020202020204" pitchFamily="34" charset="0"/>
              </a:rPr>
              <a:t>thiết bị điện tử, máy vi tính, sản phẩm quang học, dầu khí, </a:t>
            </a:r>
            <a:r>
              <a:rPr lang="vi-VN">
                <a:solidFill>
                  <a:schemeClr val="tx1"/>
                </a:solidFill>
                <a:latin typeface="Arial" panose="020B0604020202020204" pitchFamily="34" charset="0"/>
                <a:cs typeface="Arial" panose="020B0604020202020204" pitchFamily="34" charset="0"/>
              </a:rPr>
              <a:t>điện, nước, </a:t>
            </a:r>
            <a:r>
              <a:rPr lang="en-US">
                <a:solidFill>
                  <a:schemeClr val="tx1"/>
                </a:solidFill>
                <a:latin typeface="Arial" panose="020B0604020202020204" pitchFamily="34" charset="0"/>
                <a:cs typeface="Arial" panose="020B0604020202020204" pitchFamily="34" charset="0"/>
              </a:rPr>
              <a:t>dược phẩm, </a:t>
            </a:r>
            <a:r>
              <a:rPr lang="vi-VN">
                <a:solidFill>
                  <a:schemeClr val="tx1"/>
                </a:solidFill>
                <a:latin typeface="Arial" panose="020B0604020202020204" pitchFamily="34" charset="0"/>
                <a:cs typeface="Arial" panose="020B0604020202020204" pitchFamily="34" charset="0"/>
              </a:rPr>
              <a:t>thiết bị y tế, các chuỗi cung ứng hàng tiêu dùng thiết yếu, sản phẩm nông nghiệp, lúa gạo, đầu tư nhà xưởng cho thuê.....</a:t>
            </a:r>
            <a:endParaRPr lang="en-US">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25DB202-4375-437B-9C17-D58E1ADC9FE0}" type="slidenum">
              <a:rPr lang="nl-NL" smtClean="0"/>
              <a:t>10</a:t>
            </a:fld>
            <a:endParaRPr lang="nl-NL"/>
          </a:p>
        </p:txBody>
      </p:sp>
    </p:spTree>
    <p:extLst>
      <p:ext uri="{BB962C8B-B14F-4D97-AF65-F5344CB8AC3E}">
        <p14:creationId xmlns:p14="http://schemas.microsoft.com/office/powerpoint/2010/main" val="2987618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gn="just" defTabSz="931774">
              <a:lnSpc>
                <a:spcPct val="110000"/>
              </a:lnSpc>
              <a:buFont typeface="Wingdings" panose="05000000000000000000" pitchFamily="2" charset="2"/>
              <a:buChar char="Ø"/>
              <a:defRPr/>
            </a:pPr>
            <a:r>
              <a:rPr lang="en-US" b="1">
                <a:solidFill>
                  <a:schemeClr val="tx1"/>
                </a:solidFill>
                <a:latin typeface="Arial" panose="020B0604020202020204" pitchFamily="34" charset="0"/>
                <a:cs typeface="Arial" panose="020B0604020202020204" pitchFamily="34" charset="0"/>
              </a:rPr>
              <a:t>Về cơ cấu cho vay theo ngành nghề</a:t>
            </a:r>
            <a:r>
              <a:rPr lang="en-US">
                <a:solidFill>
                  <a:schemeClr val="tx1"/>
                </a:solidFill>
                <a:latin typeface="Arial" panose="020B0604020202020204" pitchFamily="34" charset="0"/>
                <a:cs typeface="Arial" panose="020B0604020202020204" pitchFamily="34" charset="0"/>
              </a:rPr>
              <a:t>: S</a:t>
            </a:r>
            <a:r>
              <a:rPr lang="vi-VN">
                <a:solidFill>
                  <a:schemeClr val="tx1"/>
                </a:solidFill>
                <a:latin typeface="Arial" panose="020B0604020202020204" pitchFamily="34" charset="0"/>
                <a:cs typeface="Arial" panose="020B0604020202020204" pitchFamily="34" charset="0"/>
              </a:rPr>
              <a:t>o với </a:t>
            </a:r>
            <a:r>
              <a:rPr lang="en-US">
                <a:solidFill>
                  <a:schemeClr val="tx1"/>
                </a:solidFill>
                <a:latin typeface="Arial" panose="020B0604020202020204" pitchFamily="34" charset="0"/>
                <a:cs typeface="Arial" panose="020B0604020202020204" pitchFamily="34" charset="0"/>
              </a:rPr>
              <a:t>1Q2024, </a:t>
            </a:r>
            <a:r>
              <a:rPr lang="vi-VN">
                <a:solidFill>
                  <a:schemeClr val="tx1"/>
                </a:solidFill>
                <a:latin typeface="Arial" panose="020B0604020202020204" pitchFamily="34" charset="0"/>
                <a:cs typeface="Arial" panose="020B0604020202020204" pitchFamily="34" charset="0"/>
              </a:rPr>
              <a:t>cơ cấu dư nợ cho vay theo ngành nghề của </a:t>
            </a:r>
            <a:r>
              <a:rPr lang="en-US">
                <a:solidFill>
                  <a:schemeClr val="tx1"/>
                </a:solidFill>
                <a:latin typeface="Arial" panose="020B0604020202020204" pitchFamily="34" charset="0"/>
                <a:cs typeface="Arial" panose="020B0604020202020204" pitchFamily="34" charset="0"/>
              </a:rPr>
              <a:t>VietinBank t</a:t>
            </a:r>
            <a:r>
              <a:rPr lang="vi-VN">
                <a:solidFill>
                  <a:schemeClr val="tx1"/>
                </a:solidFill>
                <a:latin typeface="Arial" panose="020B0604020202020204" pitchFamily="34" charset="0"/>
                <a:cs typeface="Arial" panose="020B0604020202020204" pitchFamily="34" charset="0"/>
              </a:rPr>
              <a:t>rong </a:t>
            </a:r>
            <a:r>
              <a:rPr lang="en-US">
                <a:solidFill>
                  <a:schemeClr val="tx1"/>
                </a:solidFill>
                <a:latin typeface="Arial" panose="020B0604020202020204" pitchFamily="34" charset="0"/>
                <a:cs typeface="Arial" panose="020B0604020202020204" pitchFamily="34" charset="0"/>
              </a:rPr>
              <a:t>2Q2024 </a:t>
            </a:r>
            <a:r>
              <a:rPr lang="vi-VN">
                <a:solidFill>
                  <a:schemeClr val="tx1"/>
                </a:solidFill>
                <a:latin typeface="Arial" panose="020B0604020202020204" pitchFamily="34" charset="0"/>
                <a:cs typeface="Arial" panose="020B0604020202020204" pitchFamily="34" charset="0"/>
              </a:rPr>
              <a:t>có sự chuyển dịch nhẹ từ</a:t>
            </a:r>
            <a:r>
              <a:rPr lang="en-US">
                <a:solidFill>
                  <a:schemeClr val="tx1"/>
                </a:solidFill>
                <a:latin typeface="Arial" panose="020B0604020202020204" pitchFamily="34" charset="0"/>
                <a:cs typeface="Arial" panose="020B0604020202020204" pitchFamily="34" charset="0"/>
              </a:rPr>
              <a:t> </a:t>
            </a:r>
            <a:r>
              <a:rPr lang="vi-VN">
                <a:solidFill>
                  <a:schemeClr val="tx1"/>
                </a:solidFill>
                <a:latin typeface="Arial" panose="020B0604020202020204" pitchFamily="34" charset="0"/>
                <a:cs typeface="Arial" panose="020B0604020202020204" pitchFamily="34" charset="0"/>
              </a:rPr>
              <a:t>Công nghiệp chế biến, chế tạo </a:t>
            </a:r>
            <a:r>
              <a:rPr lang="vi-VN" sz="1200" b="1" kern="1200">
                <a:solidFill>
                  <a:schemeClr val="tx1"/>
                </a:solidFill>
                <a:latin typeface="Arial" panose="020B0604020202020204" pitchFamily="34" charset="0"/>
                <a:ea typeface="+mn-ea"/>
                <a:cs typeface="Arial" panose="020B0604020202020204" pitchFamily="34" charset="0"/>
              </a:rPr>
              <a:t>(</a:t>
            </a:r>
            <a:r>
              <a:rPr lang="en-US" sz="1200" b="1" kern="1200">
                <a:solidFill>
                  <a:schemeClr val="tx1"/>
                </a:solidFill>
                <a:latin typeface="Arial" panose="020B0604020202020204" pitchFamily="34" charset="0"/>
                <a:ea typeface="+mn-ea"/>
                <a:cs typeface="Arial" panose="020B0604020202020204" pitchFamily="34" charset="0"/>
              </a:rPr>
              <a:t>giảm </a:t>
            </a:r>
            <a:r>
              <a:rPr lang="vi-VN" sz="1200" b="1" kern="1200">
                <a:solidFill>
                  <a:schemeClr val="tx1"/>
                </a:solidFill>
                <a:latin typeface="Arial" panose="020B0604020202020204" pitchFamily="34" charset="0"/>
                <a:ea typeface="+mn-ea"/>
                <a:cs typeface="Arial" panose="020B0604020202020204" pitchFamily="34" charset="0"/>
              </a:rPr>
              <a:t>từ 21</a:t>
            </a:r>
            <a:r>
              <a:rPr lang="en-US" sz="1200" b="1" kern="1200">
                <a:solidFill>
                  <a:schemeClr val="tx1"/>
                </a:solidFill>
                <a:latin typeface="Arial" panose="020B0604020202020204" pitchFamily="34" charset="0"/>
                <a:ea typeface="+mn-ea"/>
                <a:cs typeface="Arial" panose="020B0604020202020204" pitchFamily="34" charset="0"/>
              </a:rPr>
              <a:t>,3</a:t>
            </a:r>
            <a:r>
              <a:rPr lang="vi-VN" sz="1200" b="1" kern="1200">
                <a:solidFill>
                  <a:schemeClr val="tx1"/>
                </a:solidFill>
                <a:latin typeface="Arial" panose="020B0604020202020204" pitchFamily="34" charset="0"/>
                <a:ea typeface="+mn-ea"/>
                <a:cs typeface="Arial" panose="020B0604020202020204" pitchFamily="34" charset="0"/>
              </a:rPr>
              <a:t>% </a:t>
            </a:r>
            <a:r>
              <a:rPr lang="en-US" sz="1200" b="1" kern="1200">
                <a:solidFill>
                  <a:schemeClr val="tx1"/>
                </a:solidFill>
                <a:latin typeface="Arial" panose="020B0604020202020204" pitchFamily="34" charset="0"/>
                <a:ea typeface="+mn-ea"/>
                <a:cs typeface="Arial" panose="020B0604020202020204" pitchFamily="34" charset="0"/>
              </a:rPr>
              <a:t>xuống</a:t>
            </a:r>
            <a:r>
              <a:rPr lang="vi-VN" sz="1200" b="1" kern="1200">
                <a:solidFill>
                  <a:schemeClr val="tx1"/>
                </a:solidFill>
                <a:latin typeface="Arial" panose="020B0604020202020204" pitchFamily="34" charset="0"/>
                <a:ea typeface="+mn-ea"/>
                <a:cs typeface="Arial" panose="020B0604020202020204" pitchFamily="34" charset="0"/>
              </a:rPr>
              <a:t> </a:t>
            </a:r>
            <a:r>
              <a:rPr lang="en-US" sz="1200" b="1" kern="1200">
                <a:solidFill>
                  <a:schemeClr val="tx1"/>
                </a:solidFill>
                <a:latin typeface="Arial" panose="020B0604020202020204" pitchFamily="34" charset="0"/>
                <a:ea typeface="+mn-ea"/>
                <a:cs typeface="Arial" panose="020B0604020202020204" pitchFamily="34" charset="0"/>
              </a:rPr>
              <a:t>20,9</a:t>
            </a:r>
            <a:r>
              <a:rPr lang="vi-VN" sz="1200" b="1" kern="1200">
                <a:solidFill>
                  <a:schemeClr val="tx1"/>
                </a:solidFill>
                <a:latin typeface="Arial" panose="020B0604020202020204" pitchFamily="34" charset="0"/>
                <a:ea typeface="+mn-ea"/>
                <a:cs typeface="Arial" panose="020B0604020202020204" pitchFamily="34" charset="0"/>
              </a:rPr>
              <a:t>%) </a:t>
            </a:r>
            <a:r>
              <a:rPr lang="vi-VN">
                <a:solidFill>
                  <a:schemeClr val="tx1"/>
                </a:solidFill>
                <a:latin typeface="Arial" panose="020B0604020202020204" pitchFamily="34" charset="0"/>
                <a:cs typeface="Arial" panose="020B0604020202020204" pitchFamily="34" charset="0"/>
              </a:rPr>
              <a:t>và Thương mại, dịch vụ </a:t>
            </a:r>
            <a:r>
              <a:rPr lang="vi-VN" sz="1200" b="1" kern="1200">
                <a:solidFill>
                  <a:schemeClr val="tx1"/>
                </a:solidFill>
                <a:latin typeface="Arial" panose="020B0604020202020204" pitchFamily="34" charset="0"/>
                <a:ea typeface="+mn-ea"/>
                <a:cs typeface="Arial" panose="020B0604020202020204" pitchFamily="34" charset="0"/>
              </a:rPr>
              <a:t>(</a:t>
            </a:r>
            <a:r>
              <a:rPr lang="en-US" sz="1200" b="1" kern="1200">
                <a:solidFill>
                  <a:schemeClr val="tx1"/>
                </a:solidFill>
                <a:latin typeface="Arial" panose="020B0604020202020204" pitchFamily="34" charset="0"/>
                <a:ea typeface="+mn-ea"/>
                <a:cs typeface="Arial" panose="020B0604020202020204" pitchFamily="34" charset="0"/>
              </a:rPr>
              <a:t>giảm </a:t>
            </a:r>
            <a:r>
              <a:rPr lang="vi-VN" sz="1200" b="1" kern="1200">
                <a:solidFill>
                  <a:schemeClr val="tx1"/>
                </a:solidFill>
                <a:latin typeface="Arial" panose="020B0604020202020204" pitchFamily="34" charset="0"/>
                <a:ea typeface="+mn-ea"/>
                <a:cs typeface="Arial" panose="020B0604020202020204" pitchFamily="34" charset="0"/>
              </a:rPr>
              <a:t>từ 17</a:t>
            </a:r>
            <a:r>
              <a:rPr lang="en-US" sz="1200" b="1" kern="1200">
                <a:solidFill>
                  <a:schemeClr val="tx1"/>
                </a:solidFill>
                <a:latin typeface="Arial" panose="020B0604020202020204" pitchFamily="34" charset="0"/>
                <a:ea typeface="+mn-ea"/>
                <a:cs typeface="Arial" panose="020B0604020202020204" pitchFamily="34" charset="0"/>
              </a:rPr>
              <a:t>,</a:t>
            </a:r>
            <a:r>
              <a:rPr lang="vi-VN" sz="1200" b="1" kern="1200">
                <a:solidFill>
                  <a:schemeClr val="tx1"/>
                </a:solidFill>
                <a:latin typeface="Arial" panose="020B0604020202020204" pitchFamily="34" charset="0"/>
                <a:ea typeface="+mn-ea"/>
                <a:cs typeface="Arial" panose="020B0604020202020204" pitchFamily="34" charset="0"/>
              </a:rPr>
              <a:t>7% xuống 17</a:t>
            </a:r>
            <a:r>
              <a:rPr lang="en-US" sz="1200" b="1" kern="1200">
                <a:solidFill>
                  <a:schemeClr val="tx1"/>
                </a:solidFill>
                <a:latin typeface="Arial" panose="020B0604020202020204" pitchFamily="34" charset="0"/>
                <a:ea typeface="+mn-ea"/>
                <a:cs typeface="Arial" panose="020B0604020202020204" pitchFamily="34" charset="0"/>
              </a:rPr>
              <a:t>,</a:t>
            </a:r>
            <a:r>
              <a:rPr lang="vi-VN" sz="1200" b="1" kern="1200">
                <a:solidFill>
                  <a:schemeClr val="tx1"/>
                </a:solidFill>
                <a:latin typeface="Arial" panose="020B0604020202020204" pitchFamily="34" charset="0"/>
                <a:ea typeface="+mn-ea"/>
                <a:cs typeface="Arial" panose="020B0604020202020204" pitchFamily="34" charset="0"/>
              </a:rPr>
              <a:t>0%)</a:t>
            </a:r>
            <a:r>
              <a:rPr lang="en-US" sz="1200" b="1" kern="1200">
                <a:solidFill>
                  <a:schemeClr val="tx1"/>
                </a:solidFill>
                <a:latin typeface="Arial" panose="020B0604020202020204" pitchFamily="34" charset="0"/>
                <a:ea typeface="+mn-ea"/>
                <a:cs typeface="Arial" panose="020B0604020202020204" pitchFamily="34" charset="0"/>
              </a:rPr>
              <a:t> </a:t>
            </a:r>
            <a:r>
              <a:rPr lang="en-US">
                <a:solidFill>
                  <a:schemeClr val="tx1"/>
                </a:solidFill>
                <a:latin typeface="Arial" panose="020B0604020202020204" pitchFamily="34" charset="0"/>
                <a:cs typeface="Arial" panose="020B0604020202020204" pitchFamily="34" charset="0"/>
              </a:rPr>
              <a:t>sang </a:t>
            </a:r>
            <a:r>
              <a:rPr lang="vi-VN">
                <a:solidFill>
                  <a:schemeClr val="tx1"/>
                </a:solidFill>
                <a:latin typeface="Arial" panose="020B0604020202020204" pitchFamily="34" charset="0"/>
                <a:cs typeface="Arial" panose="020B0604020202020204" pitchFamily="34" charset="0"/>
              </a:rPr>
              <a:t>Bán buôn và bán lẻ; sửa chữa ô tô, mô tô, xe máy và xe có động cơ khác </a:t>
            </a:r>
            <a:r>
              <a:rPr lang="vi-VN" sz="1200" b="1" kern="1200">
                <a:solidFill>
                  <a:schemeClr val="tx1"/>
                </a:solidFill>
                <a:latin typeface="Arial" panose="020B0604020202020204" pitchFamily="34" charset="0"/>
                <a:ea typeface="+mn-ea"/>
                <a:cs typeface="Arial" panose="020B0604020202020204" pitchFamily="34" charset="0"/>
              </a:rPr>
              <a:t>(</a:t>
            </a:r>
            <a:r>
              <a:rPr lang="en-US" sz="1200" b="1" kern="1200">
                <a:solidFill>
                  <a:schemeClr val="tx1"/>
                </a:solidFill>
                <a:latin typeface="Arial" panose="020B0604020202020204" pitchFamily="34" charset="0"/>
                <a:ea typeface="+mn-ea"/>
                <a:cs typeface="Arial" panose="020B0604020202020204" pitchFamily="34" charset="0"/>
              </a:rPr>
              <a:t>tăng từ </a:t>
            </a:r>
            <a:r>
              <a:rPr lang="vi-VN" sz="1200" b="1" kern="1200">
                <a:solidFill>
                  <a:schemeClr val="tx1"/>
                </a:solidFill>
                <a:latin typeface="Arial" panose="020B0604020202020204" pitchFamily="34" charset="0"/>
                <a:ea typeface="+mn-ea"/>
                <a:cs typeface="Arial" panose="020B0604020202020204" pitchFamily="34" charset="0"/>
              </a:rPr>
              <a:t>37</a:t>
            </a:r>
            <a:r>
              <a:rPr lang="en-US" sz="1200" b="1" kern="1200">
                <a:solidFill>
                  <a:schemeClr val="tx1"/>
                </a:solidFill>
                <a:latin typeface="Arial" panose="020B0604020202020204" pitchFamily="34" charset="0"/>
                <a:ea typeface="+mn-ea"/>
                <a:cs typeface="Arial" panose="020B0604020202020204" pitchFamily="34" charset="0"/>
              </a:rPr>
              <a:t>,</a:t>
            </a:r>
            <a:r>
              <a:rPr lang="vi-VN" sz="1200" b="1" kern="1200">
                <a:solidFill>
                  <a:schemeClr val="tx1"/>
                </a:solidFill>
                <a:latin typeface="Arial" panose="020B0604020202020204" pitchFamily="34" charset="0"/>
                <a:ea typeface="+mn-ea"/>
                <a:cs typeface="Arial" panose="020B0604020202020204" pitchFamily="34" charset="0"/>
              </a:rPr>
              <a:t>6% lên 38</a:t>
            </a:r>
            <a:r>
              <a:rPr lang="en-US" sz="1200" b="1" kern="1200">
                <a:solidFill>
                  <a:schemeClr val="tx1"/>
                </a:solidFill>
                <a:latin typeface="Arial" panose="020B0604020202020204" pitchFamily="34" charset="0"/>
                <a:ea typeface="+mn-ea"/>
                <a:cs typeface="Arial" panose="020B0604020202020204" pitchFamily="34" charset="0"/>
              </a:rPr>
              <a:t>,0</a:t>
            </a:r>
            <a:r>
              <a:rPr lang="vi-VN" sz="1200" b="1" kern="1200">
                <a:solidFill>
                  <a:schemeClr val="tx1"/>
                </a:solidFill>
                <a:latin typeface="Arial" panose="020B0604020202020204" pitchFamily="34" charset="0"/>
                <a:ea typeface="+mn-ea"/>
                <a:cs typeface="Arial" panose="020B0604020202020204" pitchFamily="34" charset="0"/>
              </a:rPr>
              <a:t>%)</a:t>
            </a:r>
            <a:r>
              <a:rPr lang="en-US" sz="1200" b="1" kern="1200">
                <a:solidFill>
                  <a:schemeClr val="tx1"/>
                </a:solidFill>
                <a:latin typeface="Arial" panose="020B0604020202020204" pitchFamily="34" charset="0"/>
                <a:ea typeface="+mn-ea"/>
                <a:cs typeface="Arial" panose="020B0604020202020204" pitchFamily="34" charset="0"/>
              </a:rPr>
              <a:t> </a:t>
            </a:r>
            <a:r>
              <a:rPr lang="en-US">
                <a:solidFill>
                  <a:schemeClr val="tx1"/>
                </a:solidFill>
                <a:latin typeface="Arial" panose="020B0604020202020204" pitchFamily="34" charset="0"/>
                <a:cs typeface="Arial" panose="020B0604020202020204" pitchFamily="34" charset="0"/>
              </a:rPr>
              <a:t>và</a:t>
            </a:r>
            <a:r>
              <a:rPr lang="vi-VN">
                <a:solidFill>
                  <a:schemeClr val="tx1"/>
                </a:solidFill>
                <a:latin typeface="Arial" panose="020B0604020202020204" pitchFamily="34" charset="0"/>
                <a:cs typeface="Arial" panose="020B0604020202020204" pitchFamily="34" charset="0"/>
              </a:rPr>
              <a:t> Hoạt động làm thuê các công việc trong các hộ gia đình, sản xuất sản phẩm vật chất và dịch vụ tự tiêu dùng của hộ gia đình </a:t>
            </a:r>
            <a:r>
              <a:rPr lang="vi-VN" sz="1200" b="1" kern="1200">
                <a:solidFill>
                  <a:schemeClr val="tx1"/>
                </a:solidFill>
                <a:latin typeface="Arial" panose="020B0604020202020204" pitchFamily="34" charset="0"/>
                <a:ea typeface="+mn-ea"/>
                <a:cs typeface="Arial" panose="020B0604020202020204" pitchFamily="34" charset="0"/>
              </a:rPr>
              <a:t>(</a:t>
            </a:r>
            <a:r>
              <a:rPr lang="en-US" sz="1200" b="1" kern="1200">
                <a:solidFill>
                  <a:schemeClr val="tx1"/>
                </a:solidFill>
                <a:latin typeface="Arial" panose="020B0604020202020204" pitchFamily="34" charset="0"/>
                <a:ea typeface="+mn-ea"/>
                <a:cs typeface="Arial" panose="020B0604020202020204" pitchFamily="34" charset="0"/>
              </a:rPr>
              <a:t>tăng từ </a:t>
            </a:r>
            <a:r>
              <a:rPr lang="vi-VN" sz="1200" b="1" kern="1200">
                <a:solidFill>
                  <a:schemeClr val="tx1"/>
                </a:solidFill>
                <a:latin typeface="Arial" panose="020B0604020202020204" pitchFamily="34" charset="0"/>
                <a:ea typeface="+mn-ea"/>
                <a:cs typeface="Arial" panose="020B0604020202020204" pitchFamily="34" charset="0"/>
              </a:rPr>
              <a:t>4</a:t>
            </a:r>
            <a:r>
              <a:rPr lang="en-US" sz="1200" b="1" kern="1200">
                <a:solidFill>
                  <a:schemeClr val="tx1"/>
                </a:solidFill>
                <a:latin typeface="Arial" panose="020B0604020202020204" pitchFamily="34" charset="0"/>
                <a:ea typeface="+mn-ea"/>
                <a:cs typeface="Arial" panose="020B0604020202020204" pitchFamily="34" charset="0"/>
              </a:rPr>
              <a:t>,3</a:t>
            </a:r>
            <a:r>
              <a:rPr lang="vi-VN" sz="1200" b="1" kern="1200">
                <a:solidFill>
                  <a:schemeClr val="tx1"/>
                </a:solidFill>
                <a:latin typeface="Arial" panose="020B0604020202020204" pitchFamily="34" charset="0"/>
                <a:ea typeface="+mn-ea"/>
                <a:cs typeface="Arial" panose="020B0604020202020204" pitchFamily="34" charset="0"/>
              </a:rPr>
              <a:t>% lên 5</a:t>
            </a:r>
            <a:r>
              <a:rPr lang="en-US" sz="1200" b="1" kern="1200">
                <a:solidFill>
                  <a:schemeClr val="tx1"/>
                </a:solidFill>
                <a:latin typeface="Arial" panose="020B0604020202020204" pitchFamily="34" charset="0"/>
                <a:ea typeface="+mn-ea"/>
                <a:cs typeface="Arial" panose="020B0604020202020204" pitchFamily="34" charset="0"/>
              </a:rPr>
              <a:t>,</a:t>
            </a:r>
            <a:r>
              <a:rPr lang="vi-VN" sz="1200" b="1" kern="1200">
                <a:solidFill>
                  <a:schemeClr val="tx1"/>
                </a:solidFill>
                <a:latin typeface="Arial" panose="020B0604020202020204" pitchFamily="34" charset="0"/>
                <a:ea typeface="+mn-ea"/>
                <a:cs typeface="Arial" panose="020B0604020202020204" pitchFamily="34" charset="0"/>
              </a:rPr>
              <a:t>1%).</a:t>
            </a:r>
            <a:endParaRPr lang="en-US" sz="1200" b="1" kern="1200">
              <a:solidFill>
                <a:schemeClr val="tx1"/>
              </a:solidFill>
              <a:latin typeface="Arial" panose="020B0604020202020204" pitchFamily="34" charset="0"/>
              <a:ea typeface="+mn-ea"/>
              <a:cs typeface="Arial" panose="020B0604020202020204" pitchFamily="34" charset="0"/>
            </a:endParaRPr>
          </a:p>
          <a:p>
            <a:pPr marL="174708" indent="-174708" algn="just" defTabSz="931774">
              <a:lnSpc>
                <a:spcPct val="110000"/>
              </a:lnSpc>
              <a:buFont typeface="Wingdings" panose="05000000000000000000" pitchFamily="2" charset="2"/>
              <a:buChar char="Ø"/>
              <a:defRPr/>
            </a:pPr>
            <a:r>
              <a:rPr lang="en-US" b="1">
                <a:solidFill>
                  <a:schemeClr val="tx1"/>
                </a:solidFill>
                <a:latin typeface="Arial" panose="020B0604020202020204" pitchFamily="34" charset="0"/>
                <a:cs typeface="Arial" panose="020B0604020202020204" pitchFamily="34" charset="0"/>
              </a:rPr>
              <a:t>Về cơ cấu cho vay cá nhân theo sản phẩm: </a:t>
            </a:r>
          </a:p>
          <a:p>
            <a:pPr marL="640594" lvl="1" indent="-174708" algn="just" defTabSz="931774">
              <a:lnSpc>
                <a:spcPct val="110000"/>
              </a:lnSpc>
              <a:buFont typeface="Wingdings" panose="05000000000000000000" pitchFamily="2" charset="2"/>
              <a:buChar char="ü"/>
              <a:defRPr/>
            </a:pPr>
            <a:r>
              <a:rPr lang="en-US">
                <a:solidFill>
                  <a:schemeClr val="tx1"/>
                </a:solidFill>
                <a:latin typeface="Arial" panose="020B0604020202020204" pitchFamily="34" charset="0"/>
                <a:cs typeface="Arial" panose="020B0604020202020204" pitchFamily="34" charset="0"/>
              </a:rPr>
              <a:t>Trong 2Q2024, cơ cấu danh mục cho vay bán lẻ của VietinBank tiếp tục tập trung nhiều ở sản phẩm phục vụ mục đích SXKD (</a:t>
            </a:r>
            <a:r>
              <a:rPr lang="en-US" sz="1200" b="1" kern="1200">
                <a:solidFill>
                  <a:schemeClr val="tx1"/>
                </a:solidFill>
                <a:latin typeface="Arial" panose="020B0604020202020204" pitchFamily="34" charset="0"/>
                <a:ea typeface="+mn-ea"/>
                <a:cs typeface="Arial" panose="020B0604020202020204" pitchFamily="34" charset="0"/>
              </a:rPr>
              <a:t>chiếm 63,3% dư nợ bán lẻ, tăng 0,4% so với cuối năm 2023</a:t>
            </a:r>
            <a:r>
              <a:rPr lang="en-US">
                <a:solidFill>
                  <a:schemeClr val="tx1"/>
                </a:solidFill>
                <a:latin typeface="Arial" panose="020B0604020202020204" pitchFamily="34" charset="0"/>
                <a:cs typeface="Arial" panose="020B0604020202020204" pitchFamily="34" charset="0"/>
              </a:rPr>
              <a:t>). Cho vay bất động sản và vay tiêu dùng của VeitinBank trong 2Q2024 giảm so với cuối năm 2023 (</a:t>
            </a:r>
            <a:r>
              <a:rPr lang="en-US" sz="1200" b="1" kern="1200">
                <a:solidFill>
                  <a:schemeClr val="tx1"/>
                </a:solidFill>
                <a:latin typeface="Arial" panose="020B0604020202020204" pitchFamily="34" charset="0"/>
                <a:ea typeface="+mn-ea"/>
                <a:cs typeface="Arial" panose="020B0604020202020204" pitchFamily="34" charset="0"/>
              </a:rPr>
              <a:t>bất động sản giảm từ 28,6% xuống 27,3% và vay tiêu dùng giảm từ 2,3% xuống 1,8%</a:t>
            </a:r>
            <a:r>
              <a:rPr lang="en-US" b="0">
                <a:solidFill>
                  <a:schemeClr val="tx1"/>
                </a:solidFill>
                <a:latin typeface="Arial" panose="020B0604020202020204" pitchFamily="34" charset="0"/>
                <a:cs typeface="Arial" panose="020B0604020202020204" pitchFamily="34" charset="0"/>
              </a:rPr>
              <a:t>). </a:t>
            </a:r>
          </a:p>
          <a:p>
            <a:pPr marL="640594" lvl="1" indent="-174708" algn="just" defTabSz="931774">
              <a:lnSpc>
                <a:spcPct val="110000"/>
              </a:lnSpc>
              <a:buFont typeface="Wingdings" panose="05000000000000000000" pitchFamily="2" charset="2"/>
              <a:buChar char="ü"/>
              <a:defRPr/>
            </a:pPr>
            <a:r>
              <a:rPr lang="en-US">
                <a:solidFill>
                  <a:schemeClr val="tx1"/>
                </a:solidFill>
                <a:latin typeface="Arial" panose="020B0604020202020204" pitchFamily="34" charset="0"/>
                <a:ea typeface="Tahoma" panose="020B0604030504040204" pitchFamily="34" charset="0"/>
                <a:cs typeface="Arial" panose="020B0604020202020204" pitchFamily="34" charset="0"/>
              </a:rPr>
              <a:t>VietinBank t</a:t>
            </a:r>
            <a:r>
              <a:rPr lang="vi-VN">
                <a:solidFill>
                  <a:schemeClr val="tx1"/>
                </a:solidFill>
                <a:latin typeface="Arial" panose="020B0604020202020204" pitchFamily="34" charset="0"/>
                <a:ea typeface="Tahoma" panose="020B0604030504040204" pitchFamily="34" charset="0"/>
                <a:cs typeface="Arial" panose="020B0604020202020204" pitchFamily="34" charset="0"/>
              </a:rPr>
              <a:t>ăng trưởng tín dụng có chọn lọc và cải thiện hiệu quả hoạt động tín dụng thông qua: </a:t>
            </a:r>
            <a:r>
              <a:rPr lang="vi-VN" b="1" i="1">
                <a:solidFill>
                  <a:schemeClr val="tx1"/>
                </a:solidFill>
                <a:latin typeface="Arial" panose="020B0604020202020204" pitchFamily="34" charset="0"/>
                <a:ea typeface="Tahoma" panose="020B0604030504040204" pitchFamily="34" charset="0"/>
                <a:cs typeface="Arial" panose="020B0604020202020204" pitchFamily="34" charset="0"/>
              </a:rPr>
              <a:t>(</a:t>
            </a:r>
            <a:r>
              <a:rPr lang="en-US" b="1" i="1">
                <a:solidFill>
                  <a:schemeClr val="tx1"/>
                </a:solidFill>
                <a:latin typeface="Arial" panose="020B0604020202020204" pitchFamily="34" charset="0"/>
                <a:ea typeface="Tahoma" panose="020B0604030504040204" pitchFamily="34" charset="0"/>
                <a:cs typeface="Arial" panose="020B0604020202020204" pitchFamily="34" charset="0"/>
              </a:rPr>
              <a:t>i</a:t>
            </a:r>
            <a:r>
              <a:rPr lang="vi-VN" b="1" i="1">
                <a:solidFill>
                  <a:schemeClr val="tx1"/>
                </a:solidFill>
                <a:latin typeface="Arial" panose="020B0604020202020204" pitchFamily="34" charset="0"/>
                <a:ea typeface="Tahoma" panose="020B0604030504040204" pitchFamily="34" charset="0"/>
                <a:cs typeface="Arial" panose="020B0604020202020204" pitchFamily="34" charset="0"/>
              </a:rPr>
              <a:t>) </a:t>
            </a:r>
            <a:r>
              <a:rPr lang="vi-VN">
                <a:solidFill>
                  <a:schemeClr val="tx1"/>
                </a:solidFill>
                <a:latin typeface="Arial" panose="020B0604020202020204" pitchFamily="34" charset="0"/>
                <a:ea typeface="Tahoma" panose="020B0604030504040204" pitchFamily="34" charset="0"/>
                <a:cs typeface="Arial" panose="020B0604020202020204" pitchFamily="34" charset="0"/>
              </a:rPr>
              <a:t>Đẩy mạnh cho vay SXKD theo hướng đa dạng, khai thác thế mạnh của địa bàn; tập trung khai thác hệ sinh thái chuỗi; Triển khai cho vay BĐS ưu tiên cho vay để mua BĐS có GCNQSD đất và TS gắn liền với đất/dự án nhà ở do </a:t>
            </a:r>
            <a:r>
              <a:rPr lang="en-US">
                <a:solidFill>
                  <a:schemeClr val="tx1"/>
                </a:solidFill>
                <a:latin typeface="Arial" panose="020B0604020202020204" pitchFamily="34" charset="0"/>
                <a:ea typeface="Tahoma" panose="020B0604030504040204" pitchFamily="34" charset="0"/>
                <a:cs typeface="Arial" panose="020B0604020202020204" pitchFamily="34" charset="0"/>
              </a:rPr>
              <a:t>VietinBank</a:t>
            </a:r>
            <a:r>
              <a:rPr lang="vi-VN">
                <a:solidFill>
                  <a:schemeClr val="tx1"/>
                </a:solidFill>
                <a:latin typeface="Arial" panose="020B0604020202020204" pitchFamily="34" charset="0"/>
                <a:ea typeface="Tahoma" panose="020B0604030504040204" pitchFamily="34" charset="0"/>
                <a:cs typeface="Arial" panose="020B0604020202020204" pitchFamily="34" charset="0"/>
              </a:rPr>
              <a:t> tài trợ vốn/phê duyệt liên kết, chủ động kết nối với các sàn phân phối BĐS/chủ đầu tư có năng lực, uy tín tại địa phương; </a:t>
            </a:r>
            <a:r>
              <a:rPr lang="vi-VN" b="1" i="1">
                <a:solidFill>
                  <a:schemeClr val="tx1"/>
                </a:solidFill>
                <a:latin typeface="Arial" panose="020B0604020202020204" pitchFamily="34" charset="0"/>
                <a:ea typeface="Tahoma" panose="020B0604030504040204" pitchFamily="34" charset="0"/>
                <a:cs typeface="Arial" panose="020B0604020202020204" pitchFamily="34" charset="0"/>
              </a:rPr>
              <a:t>(</a:t>
            </a:r>
            <a:r>
              <a:rPr lang="en-US" b="1" i="1">
                <a:solidFill>
                  <a:schemeClr val="tx1"/>
                </a:solidFill>
                <a:latin typeface="Arial" panose="020B0604020202020204" pitchFamily="34" charset="0"/>
                <a:ea typeface="Tahoma" panose="020B0604030504040204" pitchFamily="34" charset="0"/>
                <a:cs typeface="Arial" panose="020B0604020202020204" pitchFamily="34" charset="0"/>
              </a:rPr>
              <a:t>ii</a:t>
            </a:r>
            <a:r>
              <a:rPr lang="vi-VN" b="1" i="1">
                <a:solidFill>
                  <a:schemeClr val="tx1"/>
                </a:solidFill>
                <a:latin typeface="Arial" panose="020B0604020202020204" pitchFamily="34" charset="0"/>
                <a:ea typeface="Tahoma" panose="020B0604030504040204" pitchFamily="34" charset="0"/>
                <a:cs typeface="Arial" panose="020B0604020202020204" pitchFamily="34" charset="0"/>
              </a:rPr>
              <a:t>) </a:t>
            </a:r>
            <a:r>
              <a:rPr lang="vi-VN">
                <a:solidFill>
                  <a:schemeClr val="tx1"/>
                </a:solidFill>
                <a:latin typeface="Arial" panose="020B0604020202020204" pitchFamily="34" charset="0"/>
                <a:ea typeface="Tahoma" panose="020B0604030504040204" pitchFamily="34" charset="0"/>
                <a:cs typeface="Arial" panose="020B0604020202020204" pitchFamily="34" charset="0"/>
              </a:rPr>
              <a:t>Tăng cường cho vay tiêu dùng đối với các KHCN nhận lương hoặc có giao dịch thanh toán với </a:t>
            </a:r>
            <a:r>
              <a:rPr lang="en-US">
                <a:solidFill>
                  <a:schemeClr val="tx1"/>
                </a:solidFill>
                <a:latin typeface="Arial" panose="020B0604020202020204" pitchFamily="34" charset="0"/>
                <a:ea typeface="Tahoma" panose="020B0604030504040204" pitchFamily="34" charset="0"/>
                <a:cs typeface="Arial" panose="020B0604020202020204" pitchFamily="34" charset="0"/>
              </a:rPr>
              <a:t>VietinBank</a:t>
            </a:r>
            <a:r>
              <a:rPr lang="vi-VN">
                <a:solidFill>
                  <a:schemeClr val="tx1"/>
                </a:solidFill>
                <a:latin typeface="Arial" panose="020B0604020202020204" pitchFamily="34" charset="0"/>
                <a:ea typeface="Tahoma" panose="020B0604030504040204" pitchFamily="34" charset="0"/>
                <a:cs typeface="Arial" panose="020B0604020202020204" pitchFamily="34" charset="0"/>
              </a:rPr>
              <a:t> thông qua kênh số;</a:t>
            </a:r>
            <a:r>
              <a:rPr lang="vi-VN" b="1" i="1">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b="1" i="1">
                <a:solidFill>
                  <a:schemeClr val="tx1"/>
                </a:solidFill>
                <a:latin typeface="Arial" panose="020B0604020202020204" pitchFamily="34" charset="0"/>
                <a:ea typeface="Tahoma" panose="020B0604030504040204" pitchFamily="34" charset="0"/>
                <a:cs typeface="Arial" panose="020B0604020202020204" pitchFamily="34" charset="0"/>
              </a:rPr>
              <a:t>iii</a:t>
            </a:r>
            <a:r>
              <a:rPr lang="vi-VN" b="1" i="1">
                <a:solidFill>
                  <a:schemeClr val="tx1"/>
                </a:solidFill>
                <a:latin typeface="Arial" panose="020B0604020202020204" pitchFamily="34" charset="0"/>
                <a:ea typeface="Tahoma" panose="020B0604030504040204" pitchFamily="34" charset="0"/>
                <a:cs typeface="Arial" panose="020B0604020202020204" pitchFamily="34" charset="0"/>
              </a:rPr>
              <a:t>) </a:t>
            </a:r>
            <a:r>
              <a:rPr lang="vi-VN">
                <a:solidFill>
                  <a:schemeClr val="tx1"/>
                </a:solidFill>
                <a:latin typeface="Arial" panose="020B0604020202020204" pitchFamily="34" charset="0"/>
                <a:ea typeface="Tahoma" panose="020B0604030504040204" pitchFamily="34" charset="0"/>
                <a:cs typeface="Arial" panose="020B0604020202020204" pitchFamily="34" charset="0"/>
              </a:rPr>
              <a:t>Tăng cường khai thác KH mới, ưu tiên tái tài trợ đối với các khách hàng VIP/KHƯT hiện hữu/chủ DN đang có quan hệ tín dụng với các TCTD khác; Khai thác hệ sinh thái của doanh nghiệp trung tâm; </a:t>
            </a:r>
            <a:r>
              <a:rPr lang="vi-VN" b="1" i="1">
                <a:solidFill>
                  <a:schemeClr val="tx1"/>
                </a:solidFill>
                <a:latin typeface="Arial" panose="020B0604020202020204" pitchFamily="34" charset="0"/>
                <a:ea typeface="Tahoma" panose="020B0604030504040204" pitchFamily="34" charset="0"/>
                <a:cs typeface="Arial" panose="020B0604020202020204" pitchFamily="34" charset="0"/>
              </a:rPr>
              <a:t>(</a:t>
            </a:r>
            <a:r>
              <a:rPr lang="en-US" b="1" i="1">
                <a:solidFill>
                  <a:schemeClr val="tx1"/>
                </a:solidFill>
                <a:latin typeface="Arial" panose="020B0604020202020204" pitchFamily="34" charset="0"/>
                <a:ea typeface="Tahoma" panose="020B0604030504040204" pitchFamily="34" charset="0"/>
                <a:cs typeface="Arial" panose="020B0604020202020204" pitchFamily="34" charset="0"/>
              </a:rPr>
              <a:t>iv</a:t>
            </a:r>
            <a:r>
              <a:rPr lang="vi-VN" b="1" i="1">
                <a:solidFill>
                  <a:schemeClr val="tx1"/>
                </a:solidFill>
                <a:latin typeface="Arial" panose="020B0604020202020204" pitchFamily="34" charset="0"/>
                <a:ea typeface="Tahoma" panose="020B0604030504040204" pitchFamily="34" charset="0"/>
                <a:cs typeface="Arial" panose="020B0604020202020204" pitchFamily="34" charset="0"/>
              </a:rPr>
              <a:t>) </a:t>
            </a:r>
            <a:r>
              <a:rPr lang="vi-VN">
                <a:solidFill>
                  <a:schemeClr val="tx1"/>
                </a:solidFill>
                <a:latin typeface="Arial" panose="020B0604020202020204" pitchFamily="34" charset="0"/>
                <a:ea typeface="Tahoma" panose="020B0604030504040204" pitchFamily="34" charset="0"/>
                <a:cs typeface="Arial" panose="020B0604020202020204" pitchFamily="34" charset="0"/>
              </a:rPr>
              <a:t>Ưu tiên tăng trưởng dư nợ đối với sản phẩm hiệu quả có NIM cao, giảm tỷ trọng dư nợ NIM thấ</a:t>
            </a:r>
            <a:r>
              <a:rPr lang="en-US">
                <a:solidFill>
                  <a:schemeClr val="tx1"/>
                </a:solidFill>
                <a:latin typeface="Arial" panose="020B0604020202020204" pitchFamily="34" charset="0"/>
                <a:ea typeface="Tahoma" panose="020B0604030504040204" pitchFamily="34" charset="0"/>
                <a:cs typeface="Arial" panose="020B0604020202020204" pitchFamily="34" charset="0"/>
              </a:rPr>
              <a:t>p.</a:t>
            </a:r>
          </a:p>
        </p:txBody>
      </p:sp>
      <p:sp>
        <p:nvSpPr>
          <p:cNvPr id="4" name="Slide Number Placeholder 3"/>
          <p:cNvSpPr>
            <a:spLocks noGrp="1"/>
          </p:cNvSpPr>
          <p:nvPr>
            <p:ph type="sldNum" sz="quarter" idx="10"/>
          </p:nvPr>
        </p:nvSpPr>
        <p:spPr/>
        <p:txBody>
          <a:bodyPr/>
          <a:lstStyle/>
          <a:p>
            <a:fld id="{325DB202-4375-437B-9C17-D58E1ADC9FE0}" type="slidenum">
              <a:rPr lang="nl-NL" smtClean="0"/>
              <a:t>11</a:t>
            </a:fld>
            <a:endParaRPr lang="nl-NL"/>
          </a:p>
        </p:txBody>
      </p:sp>
    </p:spTree>
    <p:extLst>
      <p:ext uri="{BB962C8B-B14F-4D97-AF65-F5344CB8AC3E}">
        <p14:creationId xmlns:p14="http://schemas.microsoft.com/office/powerpoint/2010/main" val="1282175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lvl="1" indent="-291179" algn="just" defTabSz="931774">
              <a:lnSpc>
                <a:spcPct val="110000"/>
              </a:lnSpc>
              <a:spcBef>
                <a:spcPts val="0"/>
              </a:spcBef>
              <a:spcAft>
                <a:spcPts val="0"/>
              </a:spcAft>
              <a:buClr>
                <a:prstClr val="black">
                  <a:lumMod val="75000"/>
                  <a:lumOff val="25000"/>
                </a:prstClr>
              </a:buClr>
              <a:buFont typeface="Wingdings" panose="05000000000000000000" pitchFamily="2" charset="2"/>
              <a:buChar char="Ø"/>
              <a:defRPr/>
            </a:pPr>
            <a:r>
              <a:rPr lang="en-US">
                <a:solidFill>
                  <a:schemeClr val="tx1"/>
                </a:solidFill>
                <a:latin typeface="Arial" panose="020B0604020202020204" pitchFamily="34" charset="0"/>
                <a:cs typeface="Arial" panose="020B0604020202020204" pitchFamily="34" charset="0"/>
              </a:rPr>
              <a:t>Tỷ lệ nợ xấu/dư nợ cho vay 2Q2024 ở </a:t>
            </a:r>
            <a:r>
              <a:rPr lang="en-US" b="1">
                <a:solidFill>
                  <a:schemeClr val="tx1"/>
                </a:solidFill>
                <a:latin typeface="Arial" panose="020B0604020202020204" pitchFamily="34" charset="0"/>
                <a:cs typeface="Arial" panose="020B0604020202020204" pitchFamily="34" charset="0"/>
              </a:rPr>
              <a:t>mức 1,57%, </a:t>
            </a:r>
            <a:r>
              <a:rPr lang="en-US">
                <a:solidFill>
                  <a:schemeClr val="tx1"/>
                </a:solidFill>
                <a:latin typeface="Arial" panose="020B0604020202020204" pitchFamily="34" charset="0"/>
                <a:cs typeface="Arial" panose="020B0604020202020204" pitchFamily="34" charset="0"/>
              </a:rPr>
              <a:t>tăng 0,44% so với cuối năm 2023 trong bối cảnh nền kinh tế vẫn đối mặt với nhiều thách thức, doanh nghiệp vẫn đối mặt với nhiều khó khăn và tác động không nhỏ đến hoạt động sản xuất kinh doanh và khả năng trả nợ của khách hàng. </a:t>
            </a:r>
            <a:r>
              <a:rPr lang="vi-VN">
                <a:solidFill>
                  <a:schemeClr val="tx1"/>
                </a:solidFill>
                <a:latin typeface="Arial" panose="020B0604020202020204" pitchFamily="34" charset="0"/>
                <a:cs typeface="Arial" panose="020B0604020202020204" pitchFamily="34" charset="0"/>
              </a:rPr>
              <a:t>Tỷ lệ bao phủ nợ xấu </a:t>
            </a:r>
            <a:r>
              <a:rPr lang="en-US">
                <a:solidFill>
                  <a:schemeClr val="tx1"/>
                </a:solidFill>
                <a:latin typeface="Arial" panose="020B0604020202020204" pitchFamily="34" charset="0"/>
                <a:cs typeface="Arial" panose="020B0604020202020204" pitchFamily="34" charset="0"/>
              </a:rPr>
              <a:t>6T2024 </a:t>
            </a:r>
            <a:r>
              <a:rPr lang="vi-VN">
                <a:solidFill>
                  <a:schemeClr val="tx1"/>
                </a:solidFill>
                <a:latin typeface="Arial" panose="020B0604020202020204" pitchFamily="34" charset="0"/>
                <a:cs typeface="Arial" panose="020B0604020202020204" pitchFamily="34" charset="0"/>
              </a:rPr>
              <a:t>là </a:t>
            </a:r>
            <a:r>
              <a:rPr lang="en-US" b="1">
                <a:solidFill>
                  <a:schemeClr val="tx1"/>
                </a:solidFill>
                <a:latin typeface="Arial" panose="020B0604020202020204" pitchFamily="34" charset="0"/>
                <a:cs typeface="Arial" panose="020B0604020202020204" pitchFamily="34" charset="0"/>
              </a:rPr>
              <a:t>113,8</a:t>
            </a:r>
            <a:r>
              <a:rPr lang="vi-VN" b="1">
                <a:solidFill>
                  <a:schemeClr val="tx1"/>
                </a:solidFill>
                <a:latin typeface="Arial" panose="020B0604020202020204" pitchFamily="34" charset="0"/>
                <a:cs typeface="Arial" panose="020B0604020202020204" pitchFamily="34" charset="0"/>
              </a:rPr>
              <a:t>%</a:t>
            </a:r>
            <a:r>
              <a:rPr lang="en-US" b="1">
                <a:solidFill>
                  <a:schemeClr val="tx1"/>
                </a:solidFill>
                <a:latin typeface="Arial" panose="020B0604020202020204" pitchFamily="34" charset="0"/>
                <a:cs typeface="Arial" panose="020B0604020202020204" pitchFamily="34" charset="0"/>
              </a:rPr>
              <a:t>,</a:t>
            </a:r>
            <a:r>
              <a:rPr lang="en-US">
                <a:solidFill>
                  <a:schemeClr val="tx1"/>
                </a:solidFill>
                <a:latin typeface="Arial" panose="020B0604020202020204" pitchFamily="34" charset="0"/>
                <a:cs typeface="Arial" panose="020B0604020202020204" pitchFamily="34" charset="0"/>
              </a:rPr>
              <a:t> tiếp tục củng cố đệm dự phòng tài chính cho hoạt động của ngân hàng trong thời gian tới.</a:t>
            </a:r>
          </a:p>
          <a:p>
            <a:pPr marL="291179" lvl="1" indent="-291179" algn="just">
              <a:lnSpc>
                <a:spcPct val="110000"/>
              </a:lnSpc>
              <a:spcBef>
                <a:spcPts val="0"/>
              </a:spcBef>
              <a:spcAft>
                <a:spcPts val="0"/>
              </a:spcAft>
              <a:buClr>
                <a:prstClr val="black">
                  <a:lumMod val="75000"/>
                  <a:lumOff val="25000"/>
                </a:prstClr>
              </a:buClr>
              <a:buFont typeface="Wingdings" panose="05000000000000000000" pitchFamily="2" charset="2"/>
              <a:buChar char="Ø"/>
              <a:defRPr/>
            </a:pPr>
            <a:r>
              <a:rPr lang="en-US">
                <a:solidFill>
                  <a:schemeClr val="tx1"/>
                </a:solidFill>
                <a:latin typeface="Arial" panose="020B0604020202020204" pitchFamily="34" charset="0"/>
                <a:ea typeface="Tahoma" panose="020B0604030504040204" pitchFamily="34" charset="0"/>
                <a:cs typeface="Arial" panose="020B0604020202020204" pitchFamily="34" charset="0"/>
              </a:rPr>
              <a:t>Thu hồi từ các khoản nợ đã XLRR </a:t>
            </a:r>
            <a:r>
              <a:rPr lang="en-US">
                <a:solidFill>
                  <a:schemeClr val="tx1"/>
                </a:solidFill>
                <a:latin typeface="Arial" panose="020B0604020202020204" pitchFamily="34" charset="0"/>
                <a:cs typeface="Arial" panose="020B0604020202020204" pitchFamily="34" charset="0"/>
              </a:rPr>
              <a:t>6T2024 </a:t>
            </a:r>
            <a:r>
              <a:rPr lang="en-US">
                <a:solidFill>
                  <a:schemeClr val="tx1"/>
                </a:solidFill>
                <a:latin typeface="Arial" panose="020B0604020202020204" pitchFamily="34" charset="0"/>
                <a:ea typeface="Tahoma" panose="020B0604030504040204" pitchFamily="34" charset="0"/>
                <a:cs typeface="Arial" panose="020B0604020202020204" pitchFamily="34" charset="0"/>
              </a:rPr>
              <a:t>đạt </a:t>
            </a:r>
            <a:r>
              <a:rPr lang="en-US" b="1">
                <a:solidFill>
                  <a:schemeClr val="tx1"/>
                </a:solidFill>
                <a:latin typeface="Arial" panose="020B0604020202020204" pitchFamily="34" charset="0"/>
                <a:cs typeface="Arial" panose="020B0604020202020204" pitchFamily="34" charset="0"/>
              </a:rPr>
              <a:t>2,1 nghìn tỷ đồng, tăng 5,4% yoy</a:t>
            </a:r>
            <a:r>
              <a:rPr lang="en-US">
                <a:solidFill>
                  <a:schemeClr val="tx1"/>
                </a:solidFill>
                <a:latin typeface="Arial" panose="020B0604020202020204" pitchFamily="34" charset="0"/>
                <a:ea typeface="Tahoma" panose="020B0604030504040204" pitchFamily="34" charset="0"/>
                <a:cs typeface="Arial" panose="020B0604020202020204" pitchFamily="34" charset="0"/>
              </a:rPr>
              <a:t>.</a:t>
            </a:r>
          </a:p>
          <a:p>
            <a:pPr marL="291179" lvl="1" indent="-291179" algn="just">
              <a:lnSpc>
                <a:spcPct val="110000"/>
              </a:lnSpc>
              <a:spcBef>
                <a:spcPts val="0"/>
              </a:spcBef>
              <a:spcAft>
                <a:spcPts val="0"/>
              </a:spcAft>
              <a:buClr>
                <a:prstClr val="black">
                  <a:lumMod val="75000"/>
                  <a:lumOff val="25000"/>
                </a:prstClr>
              </a:buClr>
              <a:buFont typeface="Wingdings" panose="05000000000000000000" pitchFamily="2" charset="2"/>
              <a:buChar char="Ø"/>
              <a:defRPr/>
            </a:pPr>
            <a:r>
              <a:rPr lang="vi-VN">
                <a:solidFill>
                  <a:schemeClr val="tx1"/>
                </a:solidFill>
                <a:latin typeface="Arial" panose="020B0604020202020204" pitchFamily="34" charset="0"/>
                <a:ea typeface="Tahoma" panose="020B0604030504040204" pitchFamily="34" charset="0"/>
                <a:cs typeface="Arial" panose="020B0604020202020204" pitchFamily="34" charset="0"/>
              </a:rPr>
              <a:t>Trong bối cảnh mặc dù kinh tế trong </a:t>
            </a:r>
            <a:r>
              <a:rPr lang="en-US">
                <a:solidFill>
                  <a:schemeClr val="tx1"/>
                </a:solidFill>
                <a:latin typeface="Arial" panose="020B0604020202020204" pitchFamily="34" charset="0"/>
                <a:ea typeface="Tahoma" panose="020B0604030504040204" pitchFamily="34" charset="0"/>
                <a:cs typeface="Arial" panose="020B0604020202020204" pitchFamily="34" charset="0"/>
              </a:rPr>
              <a:t>nước </a:t>
            </a:r>
            <a:r>
              <a:rPr lang="vi-VN">
                <a:solidFill>
                  <a:schemeClr val="tx1"/>
                </a:solidFill>
                <a:latin typeface="Arial" panose="020B0604020202020204" pitchFamily="34" charset="0"/>
                <a:ea typeface="Tahoma" panose="020B0604030504040204" pitchFamily="34" charset="0"/>
                <a:cs typeface="Arial" panose="020B0604020202020204" pitchFamily="34" charset="0"/>
              </a:rPr>
              <a:t>đang bước đầu ổn định nhưng kinh tế thế giới vẫn diễn biến phức tạp tác động tiêu cực tới tốc độ phục hồi của nền kinh tế, áp lực nợ xấu gia tăng là một trong những thách thức lớn của ngành ngân hàng. Nhận định được diễn biến này, VietinBank </a:t>
            </a:r>
            <a:r>
              <a:rPr lang="en-US">
                <a:solidFill>
                  <a:schemeClr val="tx1"/>
                </a:solidFill>
                <a:latin typeface="Arial" panose="020B0604020202020204" pitchFamily="34" charset="0"/>
                <a:ea typeface="Tahoma" panose="020B0604030504040204" pitchFamily="34" charset="0"/>
                <a:cs typeface="Arial" panose="020B0604020202020204" pitchFamily="34" charset="0"/>
              </a:rPr>
              <a:t>sẽ tiếp tục</a:t>
            </a:r>
            <a:r>
              <a:rPr lang="vi-VN">
                <a:solidFill>
                  <a:schemeClr val="tx1"/>
                </a:solidFill>
                <a:latin typeface="Arial" panose="020B0604020202020204" pitchFamily="34" charset="0"/>
                <a:ea typeface="Tahoma" panose="020B0604030504040204" pitchFamily="34" charset="0"/>
                <a:cs typeface="Arial" panose="020B0604020202020204" pitchFamily="34" charset="0"/>
              </a:rPr>
              <a:t> triển khai các giải pháp tăng cường nhận diện rủi ro, kiểm soát nợ xấu phát sinh, tăng cường thu hồi xử lý nợ để đảm bảo kiểm soát tỷ lệ nợ xấu </a:t>
            </a:r>
            <a:r>
              <a:rPr lang="vi-VN" b="1">
                <a:solidFill>
                  <a:schemeClr val="tx1"/>
                </a:solidFill>
                <a:latin typeface="Arial" panose="020B0604020202020204" pitchFamily="34" charset="0"/>
                <a:cs typeface="Arial" panose="020B0604020202020204" pitchFamily="34" charset="0"/>
              </a:rPr>
              <a:t>dưới </a:t>
            </a:r>
            <a:r>
              <a:rPr lang="en-US" b="1">
                <a:solidFill>
                  <a:schemeClr val="tx1"/>
                </a:solidFill>
                <a:latin typeface="Arial" panose="020B0604020202020204" pitchFamily="34" charset="0"/>
                <a:cs typeface="Arial" panose="020B0604020202020204" pitchFamily="34" charset="0"/>
              </a:rPr>
              <a:t>1,8</a:t>
            </a:r>
            <a:r>
              <a:rPr lang="vi-VN" b="1">
                <a:solidFill>
                  <a:schemeClr val="tx1"/>
                </a:solidFill>
                <a:latin typeface="Arial" panose="020B0604020202020204" pitchFamily="34" charset="0"/>
                <a:cs typeface="Arial" panose="020B0604020202020204" pitchFamily="34" charset="0"/>
              </a:rPr>
              <a:t>%.</a:t>
            </a:r>
            <a:endParaRPr lang="en-US" b="1">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25DB202-4375-437B-9C17-D58E1ADC9FE0}" type="slidenum">
              <a:rPr lang="nl-NL" smtClean="0"/>
              <a:t>12</a:t>
            </a:fld>
            <a:endParaRPr lang="nl-NL"/>
          </a:p>
        </p:txBody>
      </p:sp>
    </p:spTree>
    <p:extLst>
      <p:ext uri="{BB962C8B-B14F-4D97-AF65-F5344CB8AC3E}">
        <p14:creationId xmlns:p14="http://schemas.microsoft.com/office/powerpoint/2010/main" val="4046956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4754">
              <a:lnSpc>
                <a:spcPct val="110000"/>
              </a:lnSpc>
              <a:spcBef>
                <a:spcPts val="0"/>
              </a:spcBef>
              <a:spcAft>
                <a:spcPts val="0"/>
              </a:spcAft>
              <a:defRPr/>
            </a:pPr>
            <a:r>
              <a:rPr lang="en-GB">
                <a:solidFill>
                  <a:schemeClr val="tx1"/>
                </a:solidFill>
                <a:latin typeface="Arial" panose="020B0604020202020204" pitchFamily="34" charset="0"/>
                <a:cs typeface="Arial" panose="020B0604020202020204" pitchFamily="34" charset="0"/>
              </a:rPr>
              <a:t>Bên cạnh hoạt động tín dụng và dịch vụ, VietinBank cũng duy trì, bảo đảm danh mục đầu tư linh hoạt, an toàn theo diễn biến của thị trường:</a:t>
            </a:r>
          </a:p>
          <a:p>
            <a:pPr algn="just" defTabSz="931774">
              <a:lnSpc>
                <a:spcPct val="110000"/>
              </a:lnSpc>
              <a:spcBef>
                <a:spcPts val="0"/>
              </a:spcBef>
              <a:spcAft>
                <a:spcPts val="0"/>
              </a:spcAft>
              <a:defRPr/>
            </a:pPr>
            <a:r>
              <a:rPr lang="en-US" b="1">
                <a:solidFill>
                  <a:schemeClr val="tx1"/>
                </a:solidFill>
                <a:latin typeface="Arial" panose="020B0604020202020204" pitchFamily="34" charset="0"/>
                <a:cs typeface="Arial" panose="020B0604020202020204" pitchFamily="34" charset="0"/>
              </a:rPr>
              <a:t>Danh mục đầu tư tại thời điểm 30/6/2024 đạt 518 nghìn tỷ đồng (+10,8% ytd). </a:t>
            </a:r>
          </a:p>
          <a:p>
            <a:pPr algn="just" defTabSz="931774">
              <a:lnSpc>
                <a:spcPct val="110000"/>
              </a:lnSpc>
              <a:spcBef>
                <a:spcPts val="0"/>
              </a:spcBef>
              <a:spcAft>
                <a:spcPts val="0"/>
              </a:spcAft>
              <a:defRPr/>
            </a:pPr>
            <a:r>
              <a:rPr lang="en-US">
                <a:solidFill>
                  <a:schemeClr val="tx1"/>
                </a:solidFill>
                <a:latin typeface="Arial" panose="020B0604020202020204" pitchFamily="34" charset="0"/>
                <a:ea typeface="Tahoma" panose="020B0604030504040204" pitchFamily="34" charset="0"/>
                <a:cs typeface="Arial" panose="020B0604020202020204" pitchFamily="34" charset="0"/>
              </a:rPr>
              <a:t>Trong đó: </a:t>
            </a:r>
            <a:endParaRPr lang="x-none">
              <a:solidFill>
                <a:schemeClr val="tx1"/>
              </a:solidFill>
              <a:latin typeface="Arial" panose="020B0604020202020204" pitchFamily="34" charset="0"/>
              <a:ea typeface="Tahoma" panose="020B0604030504040204" pitchFamily="34" charset="0"/>
              <a:cs typeface="Arial" pitchFamily="34" charset="0"/>
            </a:endParaRPr>
          </a:p>
          <a:p>
            <a:pPr marL="174708" indent="-174708" algn="just" defTabSz="931774">
              <a:lnSpc>
                <a:spcPct val="110000"/>
              </a:lnSpc>
              <a:spcBef>
                <a:spcPts val="0"/>
              </a:spcBef>
              <a:spcAft>
                <a:spcPts val="0"/>
              </a:spcAft>
              <a:buFont typeface="Wingdings" panose="05000000000000000000" pitchFamily="2" charset="2"/>
              <a:buChar char="Ø"/>
              <a:defRPr/>
            </a:pPr>
            <a:r>
              <a:rPr lang="vi-VN">
                <a:solidFill>
                  <a:schemeClr val="tx1"/>
                </a:solidFill>
                <a:latin typeface="Arial" panose="020B0604020202020204" pitchFamily="34" charset="0"/>
                <a:ea typeface="Tahoma" panose="020B0604030504040204" pitchFamily="34" charset="0"/>
                <a:cs typeface="Arial" panose="020B0604020202020204" pitchFamily="34" charset="0"/>
              </a:rPr>
              <a:t>Danh mục </a:t>
            </a:r>
            <a:r>
              <a:rPr lang="en-US">
                <a:solidFill>
                  <a:schemeClr val="tx1"/>
                </a:solidFill>
                <a:latin typeface="Arial" panose="020B0604020202020204" pitchFamily="34" charset="0"/>
                <a:ea typeface="Tahoma" panose="020B0604030504040204" pitchFamily="34" charset="0"/>
                <a:cs typeface="Arial" panose="020B0604020202020204" pitchFamily="34" charset="0"/>
              </a:rPr>
              <a:t>chứng khoán</a:t>
            </a:r>
            <a:r>
              <a:rPr lang="vi-VN">
                <a:solidFill>
                  <a:schemeClr val="tx1"/>
                </a:solidFill>
                <a:latin typeface="Arial" panose="020B0604020202020204" pitchFamily="34" charset="0"/>
                <a:ea typeface="Tahoma" panose="020B0604030504040204" pitchFamily="34" charset="0"/>
                <a:cs typeface="Arial" panose="020B0604020202020204" pitchFamily="34" charset="0"/>
              </a:rPr>
              <a:t> đầu tư </a:t>
            </a:r>
            <a:r>
              <a:rPr lang="en-US">
                <a:solidFill>
                  <a:schemeClr val="tx1"/>
                </a:solidFill>
                <a:latin typeface="Arial" panose="020B0604020202020204" pitchFamily="34" charset="0"/>
                <a:ea typeface="Tahoma" panose="020B0604030504040204" pitchFamily="34" charset="0"/>
                <a:cs typeface="Arial" panose="020B0604020202020204" pitchFamily="34" charset="0"/>
              </a:rPr>
              <a:t>tại thời điểm 30/6/2024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đạt 160,3 nghìn tỷ đồng, giảm 11,7% ytd </a:t>
            </a:r>
            <a:r>
              <a:rPr lang="en-US">
                <a:solidFill>
                  <a:schemeClr val="tx1"/>
                </a:solidFill>
                <a:latin typeface="Arial" panose="020B0604020202020204" pitchFamily="34" charset="0"/>
                <a:ea typeface="Tahoma" panose="020B0604030504040204" pitchFamily="34" charset="0"/>
                <a:cs typeface="Arial" panose="020B0604020202020204" pitchFamily="34" charset="0"/>
              </a:rPr>
              <a:t>do VietinBank giảm đầu tư trong điều kiện lãi suất thị trường dự kiến có nhiều biến động</a:t>
            </a:r>
            <a:r>
              <a:rPr lang="vi-VN">
                <a:solidFill>
                  <a:schemeClr val="tx1"/>
                </a:solidFill>
                <a:latin typeface="Arial" panose="020B0604020202020204" pitchFamily="34" charset="0"/>
                <a:ea typeface="Tahoma" panose="020B0604030504040204" pitchFamily="34" charset="0"/>
                <a:cs typeface="Arial" panose="020B0604020202020204" pitchFamily="34" charset="0"/>
              </a:rPr>
              <a:t>.</a:t>
            </a:r>
            <a:r>
              <a:rPr lang="en-US">
                <a:solidFill>
                  <a:schemeClr val="tx1"/>
                </a:solidFill>
                <a:latin typeface="Arial" panose="020B0604020202020204" pitchFamily="34" charset="0"/>
                <a:ea typeface="Tahoma" panose="020B0604030504040204" pitchFamily="34" charset="0"/>
                <a:cs typeface="Arial" panose="020B0604020202020204" pitchFamily="34" charset="0"/>
              </a:rPr>
              <a:t> Trong đó, Chứng khoán Chính phủ giảm 8% ytd; Chứng khoán nợ do các TCTD khác trong nước phát hành giảm 15,3% ytd; Chứng khoán nợ </a:t>
            </a:r>
            <a:r>
              <a:rPr lang="vi-VN">
                <a:solidFill>
                  <a:schemeClr val="tx1"/>
                </a:solidFill>
                <a:latin typeface="Arial" panose="020B0604020202020204" pitchFamily="34" charset="0"/>
                <a:ea typeface="Tahoma" panose="020B0604030504040204" pitchFamily="34" charset="0"/>
                <a:cs typeface="Arial" panose="020B0604020202020204" pitchFamily="34" charset="0"/>
              </a:rPr>
              <a:t>do các TCKT trong nước phát hành</a:t>
            </a:r>
            <a:r>
              <a:rPr lang="en-US">
                <a:solidFill>
                  <a:schemeClr val="tx1"/>
                </a:solidFill>
                <a:latin typeface="Arial" panose="020B0604020202020204" pitchFamily="34" charset="0"/>
                <a:ea typeface="Tahoma" panose="020B0604030504040204" pitchFamily="34" charset="0"/>
                <a:cs typeface="Arial" panose="020B0604020202020204" pitchFamily="34" charset="0"/>
              </a:rPr>
              <a:t> tăng 5,6%; </a:t>
            </a:r>
            <a:r>
              <a:rPr lang="vi-VN">
                <a:solidFill>
                  <a:schemeClr val="tx1"/>
                </a:solidFill>
                <a:latin typeface="Arial" panose="020B0604020202020204" pitchFamily="34" charset="0"/>
                <a:ea typeface="Tahoma" panose="020B0604030504040204" pitchFamily="34" charset="0"/>
                <a:cs typeface="Arial" panose="020B0604020202020204" pitchFamily="34" charset="0"/>
              </a:rPr>
              <a:t>Chứng khoán </a:t>
            </a:r>
            <a:r>
              <a:rPr lang="en-US">
                <a:solidFill>
                  <a:schemeClr val="tx1"/>
                </a:solidFill>
                <a:latin typeface="Arial" panose="020B0604020202020204" pitchFamily="34" charset="0"/>
                <a:ea typeface="Tahoma" panose="020B0604030504040204" pitchFamily="34" charset="0"/>
                <a:cs typeface="Arial" panose="020B0604020202020204" pitchFamily="34" charset="0"/>
              </a:rPr>
              <a:t>v</a:t>
            </a:r>
            <a:r>
              <a:rPr lang="vi-VN">
                <a:solidFill>
                  <a:schemeClr val="tx1"/>
                </a:solidFill>
                <a:latin typeface="Arial" panose="020B0604020202020204" pitchFamily="34" charset="0"/>
                <a:ea typeface="Tahoma" panose="020B0604030504040204" pitchFamily="34" charset="0"/>
                <a:cs typeface="Arial" panose="020B0604020202020204" pitchFamily="34" charset="0"/>
              </a:rPr>
              <a:t>ốn do các TCKT trong nước phát hành</a:t>
            </a:r>
            <a:r>
              <a:rPr lang="en-US">
                <a:solidFill>
                  <a:schemeClr val="tx1"/>
                </a:solidFill>
                <a:latin typeface="Arial" panose="020B0604020202020204" pitchFamily="34" charset="0"/>
                <a:ea typeface="Tahoma" panose="020B0604030504040204" pitchFamily="34" charset="0"/>
                <a:cs typeface="Arial" panose="020B0604020202020204" pitchFamily="34" charset="0"/>
              </a:rPr>
              <a:t> tăng 21% ytd.</a:t>
            </a:r>
          </a:p>
          <a:p>
            <a:pPr marL="174708" indent="-174708" algn="just">
              <a:lnSpc>
                <a:spcPct val="110000"/>
              </a:lnSpc>
              <a:spcBef>
                <a:spcPts val="0"/>
              </a:spcBef>
              <a:spcAft>
                <a:spcPts val="0"/>
              </a:spcAft>
              <a:buFont typeface="Wingdings" panose="05000000000000000000" pitchFamily="2" charset="2"/>
              <a:buChar char="Ø"/>
              <a:defRPr/>
            </a:pPr>
            <a:r>
              <a:rPr lang="vi-VN">
                <a:solidFill>
                  <a:schemeClr val="tx1"/>
                </a:solidFill>
                <a:latin typeface="Arial" panose="020B0604020202020204" pitchFamily="34" charset="0"/>
                <a:ea typeface="Tahoma" panose="020B0604030504040204" pitchFamily="34" charset="0"/>
                <a:cs typeface="Arial" panose="020B0604020202020204" pitchFamily="34" charset="0"/>
              </a:rPr>
              <a:t>Danh mục </a:t>
            </a:r>
            <a:r>
              <a:rPr lang="en-US">
                <a:solidFill>
                  <a:schemeClr val="tx1"/>
                </a:solidFill>
                <a:latin typeface="Arial" panose="020B0604020202020204" pitchFamily="34" charset="0"/>
                <a:ea typeface="Tahoma" panose="020B0604030504040204" pitchFamily="34" charset="0"/>
                <a:cs typeface="Arial" panose="020B0604020202020204" pitchFamily="34" charset="0"/>
              </a:rPr>
              <a:t>chứng</a:t>
            </a:r>
            <a:r>
              <a:rPr lang="vi-VN">
                <a:solidFill>
                  <a:schemeClr val="tx1"/>
                </a:solidFill>
                <a:latin typeface="Arial" panose="020B0604020202020204" pitchFamily="34" charset="0"/>
                <a:ea typeface="Tahoma" panose="020B0604030504040204" pitchFamily="34" charset="0"/>
                <a:cs typeface="Arial" panose="020B0604020202020204" pitchFamily="34" charset="0"/>
              </a:rPr>
              <a:t> khoán </a:t>
            </a:r>
            <a:r>
              <a:rPr lang="en-US">
                <a:solidFill>
                  <a:schemeClr val="tx1"/>
                </a:solidFill>
                <a:latin typeface="Arial" panose="020B0604020202020204" pitchFamily="34" charset="0"/>
                <a:ea typeface="Tahoma" panose="020B0604030504040204" pitchFamily="34" charset="0"/>
                <a:cs typeface="Arial" panose="020B0604020202020204" pitchFamily="34" charset="0"/>
              </a:rPr>
              <a:t>kinh doanh</a:t>
            </a:r>
            <a:r>
              <a:rPr lang="vi-VN">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a:solidFill>
                  <a:schemeClr val="tx1"/>
                </a:solidFill>
                <a:latin typeface="Arial" panose="020B0604020202020204" pitchFamily="34" charset="0"/>
                <a:ea typeface="Tahoma" panose="020B0604030504040204" pitchFamily="34" charset="0"/>
                <a:cs typeface="Arial" panose="020B0604020202020204" pitchFamily="34" charset="0"/>
              </a:rPr>
              <a:t>tại thời điểm 30/6/2024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đạt 2,4 nghìn tỷ đồng, giảm 8,8% ytd. </a:t>
            </a:r>
            <a:r>
              <a:rPr lang="en-US">
                <a:solidFill>
                  <a:schemeClr val="tx1"/>
                </a:solidFill>
                <a:latin typeface="Arial" panose="020B0604020202020204" pitchFamily="34" charset="0"/>
                <a:ea typeface="Tahoma" panose="020B0604030504040204" pitchFamily="34" charset="0"/>
                <a:cs typeface="Arial" panose="020B0604020202020204" pitchFamily="34" charset="0"/>
              </a:rPr>
              <a:t>Trong đó, chứng khoán nợ giảm 20,9% ytd và chứng khoán vốn tăng 6,3% ytd.</a:t>
            </a:r>
            <a:endParaRPr lang="en-US">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25DB202-4375-437B-9C17-D58E1ADC9FE0}" type="slidenum">
              <a:rPr lang="nl-NL" smtClean="0"/>
              <a:t>13</a:t>
            </a:fld>
            <a:endParaRPr lang="nl-NL"/>
          </a:p>
        </p:txBody>
      </p:sp>
    </p:spTree>
    <p:extLst>
      <p:ext uri="{BB962C8B-B14F-4D97-AF65-F5344CB8AC3E}">
        <p14:creationId xmlns:p14="http://schemas.microsoft.com/office/powerpoint/2010/main" val="3925182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spcBef>
                <a:spcPts val="0"/>
              </a:spcBef>
              <a:spcAft>
                <a:spcPts val="0"/>
              </a:spcAft>
            </a:pPr>
            <a:r>
              <a:rPr lang="en-US">
                <a:solidFill>
                  <a:schemeClr val="tx1"/>
                </a:solidFill>
                <a:latin typeface="Arial" panose="020B0604020202020204" pitchFamily="34" charset="0"/>
                <a:cs typeface="Arial" panose="020B0604020202020204" pitchFamily="34" charset="0"/>
              </a:rPr>
              <a:t>Để đảm bảo hoạt động an toàn, ổn định, chúng tôi cũng luôn quan tâm tới quản lý thanh khoản. </a:t>
            </a:r>
            <a:r>
              <a:rPr lang="en-US" b="1">
                <a:solidFill>
                  <a:schemeClr val="tx1"/>
                </a:solidFill>
                <a:latin typeface="Arial" panose="020B0604020202020204" pitchFamily="34" charset="0"/>
                <a:cs typeface="Arial" panose="020B0604020202020204" pitchFamily="34" charset="0"/>
              </a:rPr>
              <a:t>Các tỷ lệ thanh khoản của VietinBank tiếp tục kiểm soát tốt ở mức an toàn và đảm bảo tuân thủ theo quy định của NHNN. </a:t>
            </a:r>
          </a:p>
          <a:p>
            <a:pPr algn="just">
              <a:lnSpc>
                <a:spcPct val="110000"/>
              </a:lnSpc>
              <a:spcBef>
                <a:spcPts val="0"/>
              </a:spcBef>
              <a:spcAft>
                <a:spcPts val="0"/>
              </a:spcAft>
            </a:pPr>
            <a:r>
              <a:rPr lang="en-US">
                <a:solidFill>
                  <a:schemeClr val="tx1"/>
                </a:solidFill>
                <a:latin typeface="Arial" panose="020B0604020202020204" pitchFamily="34" charset="0"/>
                <a:cs typeface="Arial" panose="020B0604020202020204" pitchFamily="34" charset="0"/>
              </a:rPr>
              <a:t>Cụ thể:</a:t>
            </a:r>
          </a:p>
          <a:p>
            <a:pPr marL="174708" indent="-174708" algn="just">
              <a:lnSpc>
                <a:spcPct val="110000"/>
              </a:lnSpc>
              <a:spcBef>
                <a:spcPts val="0"/>
              </a:spcBef>
              <a:spcAft>
                <a:spcPts val="0"/>
              </a:spcAft>
              <a:buFont typeface="Wingdings" panose="05000000000000000000" pitchFamily="2" charset="2"/>
              <a:buChar char="Ø"/>
              <a:defRPr/>
            </a:pPr>
            <a:r>
              <a:rPr lang="en-US">
                <a:solidFill>
                  <a:schemeClr val="tx1"/>
                </a:solidFill>
                <a:latin typeface="Arial" panose="020B0604020202020204" pitchFamily="34" charset="0"/>
                <a:cs typeface="Arial" panose="020B0604020202020204" pitchFamily="34" charset="0"/>
              </a:rPr>
              <a:t>T</a:t>
            </a:r>
            <a:r>
              <a:rPr lang="vi-VN">
                <a:solidFill>
                  <a:schemeClr val="tx1"/>
                </a:solidFill>
                <a:latin typeface="Arial" panose="020B0604020202020204" pitchFamily="34" charset="0"/>
                <a:cs typeface="Arial" panose="020B0604020202020204" pitchFamily="34" charset="0"/>
              </a:rPr>
              <a:t>ỷ lệ LDR </a:t>
            </a:r>
            <a:r>
              <a:rPr lang="en-US">
                <a:solidFill>
                  <a:schemeClr val="tx1"/>
                </a:solidFill>
                <a:latin typeface="Arial" panose="020B0604020202020204" pitchFamily="34" charset="0"/>
                <a:cs typeface="Arial" panose="020B0604020202020204" pitchFamily="34" charset="0"/>
              </a:rPr>
              <a:t>2Q2024 </a:t>
            </a:r>
            <a:r>
              <a:rPr lang="en-US" b="1">
                <a:solidFill>
                  <a:schemeClr val="tx1"/>
                </a:solidFill>
                <a:latin typeface="Arial" panose="020B0604020202020204" pitchFamily="34" charset="0"/>
                <a:cs typeface="Arial" panose="020B0604020202020204" pitchFamily="34" charset="0"/>
              </a:rPr>
              <a:t>đạt 83,6%, </a:t>
            </a:r>
            <a:r>
              <a:rPr lang="vi-VN" b="1">
                <a:solidFill>
                  <a:schemeClr val="tx1"/>
                </a:solidFill>
                <a:latin typeface="Arial" panose="020B0604020202020204" pitchFamily="34" charset="0"/>
                <a:cs typeface="Arial" panose="020B0604020202020204" pitchFamily="34" charset="0"/>
              </a:rPr>
              <a:t>tăng </a:t>
            </a:r>
            <a:r>
              <a:rPr lang="en-US" b="1">
                <a:solidFill>
                  <a:schemeClr val="tx1"/>
                </a:solidFill>
                <a:latin typeface="Arial" panose="020B0604020202020204" pitchFamily="34" charset="0"/>
                <a:cs typeface="Arial" panose="020B0604020202020204" pitchFamily="34" charset="0"/>
              </a:rPr>
              <a:t>3</a:t>
            </a:r>
            <a:r>
              <a:rPr lang="vi-VN" b="1">
                <a:solidFill>
                  <a:schemeClr val="tx1"/>
                </a:solidFill>
                <a:latin typeface="Arial" panose="020B0604020202020204" pitchFamily="34" charset="0"/>
                <a:cs typeface="Arial" panose="020B0604020202020204" pitchFamily="34" charset="0"/>
              </a:rPr>
              <a:t>% </a:t>
            </a:r>
            <a:r>
              <a:rPr lang="vi-VN">
                <a:solidFill>
                  <a:schemeClr val="tx1"/>
                </a:solidFill>
                <a:latin typeface="Arial" panose="020B0604020202020204" pitchFamily="34" charset="0"/>
                <a:cs typeface="Arial" panose="020B0604020202020204" pitchFamily="34" charset="0"/>
              </a:rPr>
              <a:t>so với cuối năm 202</a:t>
            </a:r>
            <a:r>
              <a:rPr lang="en-US">
                <a:solidFill>
                  <a:schemeClr val="tx1"/>
                </a:solidFill>
                <a:latin typeface="Arial" panose="020B0604020202020204" pitchFamily="34" charset="0"/>
                <a:cs typeface="Arial" panose="020B0604020202020204" pitchFamily="34" charset="0"/>
              </a:rPr>
              <a:t>3 và </a:t>
            </a:r>
            <a:r>
              <a:rPr lang="en-US" b="1">
                <a:solidFill>
                  <a:schemeClr val="tx1"/>
                </a:solidFill>
                <a:latin typeface="Arial" panose="020B0604020202020204" pitchFamily="34" charset="0"/>
                <a:cs typeface="Arial" panose="020B0604020202020204" pitchFamily="34" charset="0"/>
              </a:rPr>
              <a:t>tăng 2,9% </a:t>
            </a:r>
            <a:r>
              <a:rPr lang="en-US">
                <a:solidFill>
                  <a:schemeClr val="tx1"/>
                </a:solidFill>
                <a:latin typeface="Arial" panose="020B0604020202020204" pitchFamily="34" charset="0"/>
                <a:cs typeface="Arial" panose="020B0604020202020204" pitchFamily="34" charset="0"/>
              </a:rPr>
              <a:t>so với cùng kỳ năm 2023;</a:t>
            </a:r>
            <a:r>
              <a:rPr lang="vi-VN">
                <a:solidFill>
                  <a:schemeClr val="tx1"/>
                </a:solidFill>
                <a:latin typeface="Arial" panose="020B0604020202020204" pitchFamily="34" charset="0"/>
                <a:cs typeface="Arial" panose="020B0604020202020204" pitchFamily="34" charset="0"/>
              </a:rPr>
              <a:t> </a:t>
            </a:r>
            <a:endParaRPr lang="en-US">
              <a:solidFill>
                <a:schemeClr val="tx1"/>
              </a:solidFill>
              <a:latin typeface="Arial" panose="020B0604020202020204" pitchFamily="34" charset="0"/>
              <a:cs typeface="Arial" panose="020B0604020202020204" pitchFamily="34" charset="0"/>
            </a:endParaRPr>
          </a:p>
          <a:p>
            <a:pPr marL="174708" indent="-174708" algn="just">
              <a:lnSpc>
                <a:spcPct val="110000"/>
              </a:lnSpc>
              <a:spcBef>
                <a:spcPts val="0"/>
              </a:spcBef>
              <a:spcAft>
                <a:spcPts val="0"/>
              </a:spcAft>
              <a:buFont typeface="Wingdings" panose="05000000000000000000" pitchFamily="2" charset="2"/>
              <a:buChar char="Ø"/>
              <a:defRPr/>
            </a:pPr>
            <a:r>
              <a:rPr lang="en-US">
                <a:solidFill>
                  <a:schemeClr val="tx1"/>
                </a:solidFill>
                <a:latin typeface="Arial" panose="020B0604020202020204" pitchFamily="34" charset="0"/>
                <a:cs typeface="Arial" panose="020B0604020202020204" pitchFamily="34" charset="0"/>
              </a:rPr>
              <a:t>T</a:t>
            </a:r>
            <a:r>
              <a:rPr lang="vi-VN">
                <a:solidFill>
                  <a:schemeClr val="tx1"/>
                </a:solidFill>
                <a:latin typeface="Arial" panose="020B0604020202020204" pitchFamily="34" charset="0"/>
                <a:cs typeface="Arial" panose="020B0604020202020204" pitchFamily="34" charset="0"/>
              </a:rPr>
              <a:t>ỷ lệ vốn ngắn hạn cho vay trung dài hạn </a:t>
            </a:r>
            <a:r>
              <a:rPr lang="en-US">
                <a:solidFill>
                  <a:schemeClr val="tx1"/>
                </a:solidFill>
                <a:latin typeface="Arial" panose="020B0604020202020204" pitchFamily="34" charset="0"/>
                <a:cs typeface="Arial" panose="020B0604020202020204" pitchFamily="34" charset="0"/>
              </a:rPr>
              <a:t>2Q2024 </a:t>
            </a:r>
            <a:r>
              <a:rPr lang="en-US" b="1">
                <a:solidFill>
                  <a:schemeClr val="tx1"/>
                </a:solidFill>
                <a:latin typeface="Arial" panose="020B0604020202020204" pitchFamily="34" charset="0"/>
                <a:cs typeface="Arial" panose="020B0604020202020204" pitchFamily="34" charset="0"/>
              </a:rPr>
              <a:t>đạt 21,9%, tăng 1,5</a:t>
            </a:r>
            <a:r>
              <a:rPr lang="vi-VN" b="1">
                <a:solidFill>
                  <a:schemeClr val="tx1"/>
                </a:solidFill>
                <a:latin typeface="Arial" panose="020B0604020202020204" pitchFamily="34" charset="0"/>
                <a:cs typeface="Arial" panose="020B0604020202020204" pitchFamily="34" charset="0"/>
              </a:rPr>
              <a:t>% </a:t>
            </a:r>
            <a:r>
              <a:rPr lang="vi-VN">
                <a:solidFill>
                  <a:schemeClr val="tx1"/>
                </a:solidFill>
                <a:latin typeface="Arial" panose="020B0604020202020204" pitchFamily="34" charset="0"/>
                <a:cs typeface="Arial" panose="020B0604020202020204" pitchFamily="34" charset="0"/>
              </a:rPr>
              <a:t>so với cuối năm 202</a:t>
            </a:r>
            <a:r>
              <a:rPr lang="en-US">
                <a:solidFill>
                  <a:schemeClr val="tx1"/>
                </a:solidFill>
                <a:latin typeface="Arial" panose="020B0604020202020204" pitchFamily="34" charset="0"/>
                <a:cs typeface="Arial" panose="020B0604020202020204" pitchFamily="34" charset="0"/>
              </a:rPr>
              <a:t>3 nhưng </a:t>
            </a:r>
            <a:r>
              <a:rPr lang="vi-VN" b="1">
                <a:solidFill>
                  <a:schemeClr val="tx1"/>
                </a:solidFill>
                <a:latin typeface="Arial" panose="020B0604020202020204" pitchFamily="34" charset="0"/>
                <a:cs typeface="Arial" panose="020B0604020202020204" pitchFamily="34" charset="0"/>
              </a:rPr>
              <a:t>giảm </a:t>
            </a:r>
            <a:r>
              <a:rPr lang="en-US" b="1">
                <a:solidFill>
                  <a:schemeClr val="tx1"/>
                </a:solidFill>
                <a:latin typeface="Arial" panose="020B0604020202020204" pitchFamily="34" charset="0"/>
                <a:cs typeface="Arial" panose="020B0604020202020204" pitchFamily="34" charset="0"/>
              </a:rPr>
              <a:t>0,7</a:t>
            </a:r>
            <a:r>
              <a:rPr lang="vi-VN" b="1">
                <a:solidFill>
                  <a:schemeClr val="tx1"/>
                </a:solidFill>
                <a:latin typeface="Arial" panose="020B0604020202020204" pitchFamily="34" charset="0"/>
                <a:cs typeface="Arial" panose="020B0604020202020204" pitchFamily="34" charset="0"/>
              </a:rPr>
              <a:t>%</a:t>
            </a:r>
            <a:r>
              <a:rPr lang="vi-VN">
                <a:solidFill>
                  <a:schemeClr val="tx1"/>
                </a:solidFill>
                <a:latin typeface="Arial" panose="020B0604020202020204" pitchFamily="34" charset="0"/>
                <a:cs typeface="Arial" panose="020B0604020202020204" pitchFamily="34" charset="0"/>
              </a:rPr>
              <a:t> so với </a:t>
            </a:r>
            <a:r>
              <a:rPr lang="en-US">
                <a:solidFill>
                  <a:schemeClr val="tx1"/>
                </a:solidFill>
                <a:latin typeface="Arial" panose="020B0604020202020204" pitchFamily="34" charset="0"/>
                <a:cs typeface="Arial" panose="020B0604020202020204" pitchFamily="34" charset="0"/>
              </a:rPr>
              <a:t>cùng kỳ năm 2023;</a:t>
            </a:r>
          </a:p>
          <a:p>
            <a:pPr marL="174708" indent="-174708" algn="just">
              <a:lnSpc>
                <a:spcPct val="110000"/>
              </a:lnSpc>
              <a:spcBef>
                <a:spcPts val="0"/>
              </a:spcBef>
              <a:spcAft>
                <a:spcPts val="0"/>
              </a:spcAft>
              <a:buFont typeface="Wingdings" panose="05000000000000000000" pitchFamily="2" charset="2"/>
              <a:buChar char="Ø"/>
              <a:defRPr/>
            </a:pPr>
            <a:r>
              <a:rPr lang="en-US">
                <a:solidFill>
                  <a:schemeClr val="tx1"/>
                </a:solidFill>
                <a:latin typeface="Arial" panose="020B0604020202020204" pitchFamily="34" charset="0"/>
                <a:cs typeface="Arial" panose="020B0604020202020204" pitchFamily="34" charset="0"/>
              </a:rPr>
              <a:t>T</a:t>
            </a:r>
            <a:r>
              <a:rPr lang="vi-VN">
                <a:solidFill>
                  <a:schemeClr val="tx1"/>
                </a:solidFill>
                <a:latin typeface="Arial" panose="020B0604020202020204" pitchFamily="34" charset="0"/>
                <a:cs typeface="Arial" panose="020B0604020202020204" pitchFamily="34" charset="0"/>
              </a:rPr>
              <a:t>ỷ lệ dữ trữ thanh khoản</a:t>
            </a:r>
            <a:r>
              <a:rPr lang="en-US">
                <a:solidFill>
                  <a:schemeClr val="tx1"/>
                </a:solidFill>
                <a:latin typeface="Arial" panose="020B0604020202020204" pitchFamily="34" charset="0"/>
                <a:cs typeface="Arial" panose="020B0604020202020204" pitchFamily="34" charset="0"/>
              </a:rPr>
              <a:t> 2Q2024 </a:t>
            </a:r>
            <a:r>
              <a:rPr lang="en-US" b="1">
                <a:solidFill>
                  <a:schemeClr val="tx1"/>
                </a:solidFill>
                <a:latin typeface="Arial" panose="020B0604020202020204" pitchFamily="34" charset="0"/>
                <a:cs typeface="Arial" panose="020B0604020202020204" pitchFamily="34" charset="0"/>
              </a:rPr>
              <a:t>đạt 16,2%,</a:t>
            </a:r>
            <a:r>
              <a:rPr lang="vi-VN" b="1">
                <a:solidFill>
                  <a:schemeClr val="tx1"/>
                </a:solidFill>
                <a:latin typeface="Arial" panose="020B0604020202020204" pitchFamily="34" charset="0"/>
                <a:cs typeface="Arial" panose="020B0604020202020204" pitchFamily="34" charset="0"/>
              </a:rPr>
              <a:t> </a:t>
            </a:r>
            <a:r>
              <a:rPr lang="en-US" b="1">
                <a:solidFill>
                  <a:schemeClr val="tx1"/>
                </a:solidFill>
                <a:latin typeface="Arial" panose="020B0604020202020204" pitchFamily="34" charset="0"/>
                <a:cs typeface="Arial" panose="020B0604020202020204" pitchFamily="34" charset="0"/>
              </a:rPr>
              <a:t>giảm 0,1</a:t>
            </a:r>
            <a:r>
              <a:rPr lang="vi-VN" b="1">
                <a:solidFill>
                  <a:schemeClr val="tx1"/>
                </a:solidFill>
                <a:latin typeface="Arial" panose="020B0604020202020204" pitchFamily="34" charset="0"/>
                <a:cs typeface="Arial" panose="020B0604020202020204" pitchFamily="34" charset="0"/>
              </a:rPr>
              <a:t>% </a:t>
            </a:r>
            <a:r>
              <a:rPr lang="vi-VN">
                <a:solidFill>
                  <a:schemeClr val="tx1"/>
                </a:solidFill>
                <a:latin typeface="Arial" panose="020B0604020202020204" pitchFamily="34" charset="0"/>
                <a:cs typeface="Arial" panose="020B0604020202020204" pitchFamily="34" charset="0"/>
              </a:rPr>
              <a:t>so với cuối năm 202</a:t>
            </a:r>
            <a:r>
              <a:rPr lang="en-US">
                <a:solidFill>
                  <a:schemeClr val="tx1"/>
                </a:solidFill>
                <a:latin typeface="Arial" panose="020B0604020202020204" pitchFamily="34" charset="0"/>
                <a:cs typeface="Arial" panose="020B0604020202020204" pitchFamily="34" charset="0"/>
              </a:rPr>
              <a:t>3 nhưng</a:t>
            </a:r>
            <a:r>
              <a:rPr lang="vi-VN">
                <a:solidFill>
                  <a:schemeClr val="tx1"/>
                </a:solidFill>
                <a:latin typeface="Arial" panose="020B0604020202020204" pitchFamily="34" charset="0"/>
                <a:cs typeface="Arial" panose="020B0604020202020204" pitchFamily="34" charset="0"/>
              </a:rPr>
              <a:t> </a:t>
            </a:r>
            <a:r>
              <a:rPr lang="vi-VN" b="1">
                <a:solidFill>
                  <a:schemeClr val="tx1"/>
                </a:solidFill>
                <a:latin typeface="Arial" panose="020B0604020202020204" pitchFamily="34" charset="0"/>
                <a:cs typeface="Arial" panose="020B0604020202020204" pitchFamily="34" charset="0"/>
              </a:rPr>
              <a:t>tăng </a:t>
            </a:r>
            <a:r>
              <a:rPr lang="en-US" b="1">
                <a:solidFill>
                  <a:schemeClr val="tx1"/>
                </a:solidFill>
                <a:latin typeface="Arial" panose="020B0604020202020204" pitchFamily="34" charset="0"/>
                <a:cs typeface="Arial" panose="020B0604020202020204" pitchFamily="34" charset="0"/>
              </a:rPr>
              <a:t>2,5</a:t>
            </a:r>
            <a:r>
              <a:rPr lang="vi-VN" b="1">
                <a:solidFill>
                  <a:schemeClr val="tx1"/>
                </a:solidFill>
                <a:latin typeface="Arial" panose="020B0604020202020204" pitchFamily="34" charset="0"/>
                <a:cs typeface="Arial" panose="020B0604020202020204" pitchFamily="34" charset="0"/>
              </a:rPr>
              <a:t>% </a:t>
            </a:r>
            <a:r>
              <a:rPr lang="vi-VN">
                <a:solidFill>
                  <a:schemeClr val="tx1"/>
                </a:solidFill>
                <a:latin typeface="Arial" panose="020B0604020202020204" pitchFamily="34" charset="0"/>
                <a:cs typeface="Arial" panose="020B0604020202020204" pitchFamily="34" charset="0"/>
              </a:rPr>
              <a:t>so với </a:t>
            </a:r>
            <a:r>
              <a:rPr lang="en-US">
                <a:solidFill>
                  <a:schemeClr val="tx1"/>
                </a:solidFill>
                <a:latin typeface="Arial" panose="020B0604020202020204" pitchFamily="34" charset="0"/>
                <a:cs typeface="Arial" panose="020B0604020202020204" pitchFamily="34" charset="0"/>
              </a:rPr>
              <a:t>cùng kỳ năm 2023</a:t>
            </a:r>
            <a:r>
              <a:rPr lang="vi-VN">
                <a:solidFill>
                  <a:schemeClr val="tx1"/>
                </a:solidFill>
                <a:latin typeface="Arial" panose="020B0604020202020204" pitchFamily="34" charset="0"/>
                <a:cs typeface="Arial" panose="020B0604020202020204" pitchFamily="34" charset="0"/>
              </a:rPr>
              <a:t>. </a:t>
            </a:r>
            <a:endParaRPr lang="en-US">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25DB202-4375-437B-9C17-D58E1ADC9FE0}" type="slidenum">
              <a:rPr lang="nl-NL" smtClean="0"/>
              <a:t>14</a:t>
            </a:fld>
            <a:endParaRPr lang="nl-NL"/>
          </a:p>
        </p:txBody>
      </p:sp>
    </p:spTree>
    <p:extLst>
      <p:ext uri="{BB962C8B-B14F-4D97-AF65-F5344CB8AC3E}">
        <p14:creationId xmlns:p14="http://schemas.microsoft.com/office/powerpoint/2010/main" val="3317481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spcBef>
                <a:spcPts val="0"/>
              </a:spcBef>
              <a:spcAft>
                <a:spcPts val="0"/>
              </a:spcAft>
              <a:defRPr/>
            </a:pPr>
            <a:r>
              <a:rPr lang="en-US">
                <a:solidFill>
                  <a:schemeClr val="tx1"/>
                </a:solidFill>
                <a:latin typeface="Arial" pitchFamily="34" charset="0"/>
                <a:cs typeface="Arial" pitchFamily="34" charset="0"/>
              </a:rPr>
              <a:t>Đi vào phân tích cụ thể của các cấu phần doanh thu phí dịch vụ, có thể thấy: Thu nhập thuần </a:t>
            </a:r>
            <a:r>
              <a:rPr lang="en-ZW">
                <a:solidFill>
                  <a:schemeClr val="tx1"/>
                </a:solidFill>
                <a:latin typeface="Arial" panose="020B0604020202020204" pitchFamily="34" charset="0"/>
                <a:cs typeface="Arial" panose="020B0604020202020204" pitchFamily="34" charset="0"/>
              </a:rPr>
              <a:t>từ hoạt động </a:t>
            </a:r>
            <a:r>
              <a:rPr lang="vi-VN">
                <a:solidFill>
                  <a:schemeClr val="tx1"/>
                </a:solidFill>
                <a:latin typeface="Arial" panose="020B0604020202020204" pitchFamily="34" charset="0"/>
                <a:cs typeface="Arial" panose="020B0604020202020204" pitchFamily="34" charset="0"/>
              </a:rPr>
              <a:t>dịch vụ </a:t>
            </a:r>
            <a:r>
              <a:rPr lang="en-US">
                <a:solidFill>
                  <a:schemeClr val="tx1"/>
                </a:solidFill>
                <a:latin typeface="Arial" panose="020B0604020202020204" pitchFamily="34" charset="0"/>
                <a:cs typeface="Arial" panose="020B0604020202020204" pitchFamily="34" charset="0"/>
              </a:rPr>
              <a:t>(gồm thu phí bảo lãnh) 6T2024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tăng 3,3% yoy.</a:t>
            </a:r>
            <a:endParaRPr lang="en-US" b="1">
              <a:solidFill>
                <a:schemeClr val="tx1"/>
              </a:solidFill>
              <a:latin typeface="Arial" panose="020B0604020202020204" pitchFamily="34" charset="0"/>
              <a:cs typeface="Arial" panose="020B0604020202020204" pitchFamily="34" charset="0"/>
            </a:endParaRPr>
          </a:p>
          <a:p>
            <a:pPr algn="just">
              <a:lnSpc>
                <a:spcPct val="110000"/>
              </a:lnSpc>
              <a:spcBef>
                <a:spcPts val="0"/>
              </a:spcBef>
              <a:spcAft>
                <a:spcPts val="0"/>
              </a:spcAft>
              <a:defRPr/>
            </a:pPr>
            <a:r>
              <a:rPr lang="en-US">
                <a:solidFill>
                  <a:schemeClr val="tx1"/>
                </a:solidFill>
                <a:latin typeface="Arial" panose="020B0604020202020204" pitchFamily="34" charset="0"/>
                <a:ea typeface="Tahoma" panose="020B0604030504040204" pitchFamily="34" charset="0"/>
                <a:cs typeface="Arial" panose="020B0604020202020204" pitchFamily="34" charset="0"/>
              </a:rPr>
              <a:t>Trong đó:</a:t>
            </a:r>
          </a:p>
          <a:p>
            <a:pPr marL="174708" indent="-174708" algn="just">
              <a:lnSpc>
                <a:spcPct val="110000"/>
              </a:lnSpc>
              <a:spcBef>
                <a:spcPts val="0"/>
              </a:spcBef>
              <a:spcAft>
                <a:spcPts val="0"/>
              </a:spcAft>
              <a:buFont typeface="Wingdings" panose="05000000000000000000" pitchFamily="2" charset="2"/>
              <a:buChar char="Ø"/>
              <a:defRPr/>
            </a:pPr>
            <a:r>
              <a:rPr lang="en-US" b="1">
                <a:solidFill>
                  <a:schemeClr val="tx1"/>
                </a:solidFill>
                <a:latin typeface="Arial" panose="020B0604020202020204" pitchFamily="34" charset="0"/>
                <a:cs typeface="Arial" panose="020B0604020202020204" pitchFamily="34" charset="0"/>
              </a:rPr>
              <a:t>Thu phí từ bảo lãnh tăng 41% yoy</a:t>
            </a:r>
            <a:r>
              <a:rPr lang="en-US">
                <a:solidFill>
                  <a:schemeClr val="tx1"/>
                </a:solidFill>
                <a:latin typeface="Arial" panose="020B0604020202020204" pitchFamily="34" charset="0"/>
                <a:cs typeface="Arial" panose="020B0604020202020204" pitchFamily="34" charset="0"/>
              </a:rPr>
              <a:t> </a:t>
            </a:r>
            <a:r>
              <a:rPr lang="en-US">
                <a:solidFill>
                  <a:schemeClr val="tx1"/>
                </a:solidFill>
                <a:latin typeface="Arial" pitchFamily="34" charset="0"/>
                <a:ea typeface="Tahoma" panose="020B0604030504040204" pitchFamily="34" charset="0"/>
                <a:cs typeface="Arial" pitchFamily="34" charset="0"/>
              </a:rPr>
              <a:t>nhờ VietinBank tích cực triển khai các biện pháp, chính sách và sản phẩm phù hợp hỗ trợ thúc đẩy phát triển khách hàng hiệu quả.</a:t>
            </a:r>
          </a:p>
          <a:p>
            <a:pPr marL="174708" indent="-174708" algn="just">
              <a:lnSpc>
                <a:spcPct val="110000"/>
              </a:lnSpc>
              <a:spcBef>
                <a:spcPts val="0"/>
              </a:spcBef>
              <a:spcAft>
                <a:spcPts val="0"/>
              </a:spcAft>
              <a:buFont typeface="Wingdings" panose="05000000000000000000" pitchFamily="2" charset="2"/>
              <a:buChar char="Ø"/>
              <a:defRPr/>
            </a:pPr>
            <a:r>
              <a:rPr lang="en-US" b="1">
                <a:solidFill>
                  <a:schemeClr val="tx1"/>
                </a:solidFill>
                <a:latin typeface="Arial" panose="020B0604020202020204" pitchFamily="34" charset="0"/>
                <a:cs typeface="Arial" panose="020B0604020202020204" pitchFamily="34" charset="0"/>
              </a:rPr>
              <a:t>Thu phí từ thanh toán tăng 6,1% yoy</a:t>
            </a:r>
            <a:r>
              <a:rPr lang="en-US">
                <a:solidFill>
                  <a:schemeClr val="tx1"/>
                </a:solidFill>
                <a:latin typeface="Arial" pitchFamily="34" charset="0"/>
                <a:ea typeface="Tahoma" panose="020B0604030504040204" pitchFamily="34" charset="0"/>
                <a:cs typeface="Arial" pitchFamily="34" charset="0"/>
              </a:rPr>
              <a:t> do VietinBank tiếp tục triển khai p</a:t>
            </a:r>
            <a:r>
              <a:rPr lang="vi-VN">
                <a:solidFill>
                  <a:schemeClr val="tx1"/>
                </a:solidFill>
                <a:latin typeface="Arial" panose="020B0604020202020204" pitchFamily="34" charset="0"/>
                <a:ea typeface="Tahoma" panose="020B0604030504040204" pitchFamily="34" charset="0"/>
                <a:cs typeface="Arial" panose="020B0604020202020204" pitchFamily="34" charset="0"/>
              </a:rPr>
              <a:t>hát triển các nền tảng kết nối thanh toán, đa dạng hóa kênh thanh toán và ứng dụng số hóa trong lĩnh vực thanh toán</a:t>
            </a:r>
            <a:r>
              <a:rPr lang="en-US">
                <a:solidFill>
                  <a:schemeClr val="tx1"/>
                </a:solidFill>
                <a:latin typeface="Arial" pitchFamily="34" charset="0"/>
                <a:ea typeface="Tahoma" panose="020B0604030504040204" pitchFamily="34" charset="0"/>
                <a:cs typeface="Arial" pitchFamily="34" charset="0"/>
              </a:rPr>
              <a:t>.</a:t>
            </a:r>
          </a:p>
          <a:p>
            <a:pPr marL="174708" indent="-174708" algn="just" defTabSz="931774">
              <a:lnSpc>
                <a:spcPct val="110000"/>
              </a:lnSpc>
              <a:spcBef>
                <a:spcPts val="0"/>
              </a:spcBef>
              <a:spcAft>
                <a:spcPts val="0"/>
              </a:spcAft>
              <a:buFont typeface="Wingdings" panose="05000000000000000000" pitchFamily="2" charset="2"/>
              <a:buChar char="Ø"/>
            </a:pPr>
            <a:r>
              <a:rPr lang="en-US" b="1">
                <a:solidFill>
                  <a:schemeClr val="tx1"/>
                </a:solidFill>
                <a:latin typeface="Arial" panose="020B0604020202020204" pitchFamily="34" charset="0"/>
                <a:cs typeface="Arial" panose="020B0604020202020204" pitchFamily="34" charset="0"/>
              </a:rPr>
              <a:t>Thu phí TTTM </a:t>
            </a:r>
            <a:r>
              <a:rPr lang="en-US">
                <a:solidFill>
                  <a:schemeClr val="tx1"/>
                </a:solidFill>
                <a:latin typeface="Arial" panose="020B0604020202020204" pitchFamily="34" charset="0"/>
                <a:cs typeface="Arial" panose="020B0604020202020204" pitchFamily="34" charset="0"/>
              </a:rPr>
              <a:t>(Gross) 6T2024 của VietinBank (</a:t>
            </a:r>
            <a:r>
              <a:rPr lang="vi-VN" i="1">
                <a:solidFill>
                  <a:schemeClr val="tx1"/>
                </a:solidFill>
                <a:latin typeface="Arial" panose="020B0604020202020204" pitchFamily="34" charset="0"/>
                <a:cs typeface="Arial" panose="020B0604020202020204" pitchFamily="34" charset="0"/>
              </a:rPr>
              <a:t>gồm L/C, Bao thanh toán, </a:t>
            </a:r>
            <a:r>
              <a:rPr lang="vi-VN" b="1" i="1">
                <a:solidFill>
                  <a:schemeClr val="tx1"/>
                </a:solidFill>
                <a:latin typeface="Arial" panose="020B0604020202020204" pitchFamily="34" charset="0"/>
                <a:cs typeface="Arial" panose="020B0604020202020204" pitchFamily="34" charset="0"/>
              </a:rPr>
              <a:t>riêng lẻ</a:t>
            </a:r>
            <a:r>
              <a:rPr lang="vi-VN" i="1">
                <a:solidFill>
                  <a:schemeClr val="tx1"/>
                </a:solidFill>
                <a:latin typeface="Arial" panose="020B0604020202020204" pitchFamily="34" charset="0"/>
                <a:cs typeface="Arial" panose="020B0604020202020204" pitchFamily="34" charset="0"/>
              </a:rPr>
              <a:t>)</a:t>
            </a:r>
            <a:r>
              <a:rPr lang="vi-VN" b="1">
                <a:solidFill>
                  <a:schemeClr val="tx1"/>
                </a:solidFill>
                <a:latin typeface="Arial" panose="020B0604020202020204" pitchFamily="34" charset="0"/>
                <a:cs typeface="Arial" panose="020B0604020202020204" pitchFamily="34" charset="0"/>
              </a:rPr>
              <a:t> </a:t>
            </a:r>
            <a:r>
              <a:rPr lang="en-US" sz="1200" b="1" kern="1200">
                <a:solidFill>
                  <a:schemeClr val="tx1"/>
                </a:solidFill>
                <a:latin typeface="Arial" panose="020B0604020202020204" pitchFamily="34" charset="0"/>
                <a:ea typeface="+mn-ea"/>
                <a:cs typeface="Arial" panose="020B0604020202020204" pitchFamily="34" charset="0"/>
              </a:rPr>
              <a:t>đạt 1.366 tỷ đồng; giảm 27,9% </a:t>
            </a:r>
            <a:r>
              <a:rPr lang="en-US">
                <a:solidFill>
                  <a:schemeClr val="tx1"/>
                </a:solidFill>
                <a:latin typeface="Arial" panose="020B0604020202020204" pitchFamily="34" charset="0"/>
                <a:cs typeface="Arial" panose="020B0604020202020204" pitchFamily="34" charset="0"/>
              </a:rPr>
              <a:t>so v</a:t>
            </a:r>
            <a:r>
              <a:rPr lang="vi-VN">
                <a:solidFill>
                  <a:schemeClr val="tx1"/>
                </a:solidFill>
                <a:latin typeface="Arial" panose="020B0604020202020204" pitchFamily="34" charset="0"/>
                <a:cs typeface="Arial" panose="020B0604020202020204" pitchFamily="34" charset="0"/>
              </a:rPr>
              <a:t>ớ</a:t>
            </a:r>
            <a:r>
              <a:rPr lang="en-US">
                <a:solidFill>
                  <a:schemeClr val="tx1"/>
                </a:solidFill>
                <a:latin typeface="Arial" panose="020B0604020202020204" pitchFamily="34" charset="0"/>
                <a:cs typeface="Arial" panose="020B0604020202020204" pitchFamily="34" charset="0"/>
              </a:rPr>
              <a:t>i cùng kỳ năm 2023 do điều kiện thị trường gặp nhiều khó khăn (thực tế là </a:t>
            </a:r>
            <a:r>
              <a:rPr lang="en-US" b="1">
                <a:solidFill>
                  <a:srgbClr val="FF0000"/>
                </a:solidFill>
                <a:latin typeface="Arial" panose="020B0604020202020204" pitchFamily="34" charset="0"/>
                <a:cs typeface="Arial" panose="020B0604020202020204" pitchFamily="34" charset="0"/>
              </a:rPr>
              <a:t>do giảm số dư sản phẩm UPAS</a:t>
            </a:r>
            <a:r>
              <a:rPr lang="en-US">
                <a:solidFill>
                  <a:srgbClr val="FF0000"/>
                </a:solidFill>
                <a:latin typeface="Arial" panose="020B0604020202020204" pitchFamily="34" charset="0"/>
                <a:cs typeface="Arial" panose="020B0604020202020204" pitchFamily="34" charset="0"/>
              </a:rPr>
              <a:t> </a:t>
            </a:r>
            <a:r>
              <a:rPr lang="en-US" b="1">
                <a:solidFill>
                  <a:srgbClr val="FF0000"/>
                </a:solidFill>
                <a:latin typeface="Arial" panose="020B0604020202020204" pitchFamily="34" charset="0"/>
                <a:cs typeface="Arial" panose="020B0604020202020204" pitchFamily="34" charset="0"/>
              </a:rPr>
              <a:t>L/C nội địa dẫn đến giảm thu phí</a:t>
            </a:r>
            <a:r>
              <a:rPr lang="en-US" i="1">
                <a:solidFill>
                  <a:srgbClr val="FF0000"/>
                </a:solidFill>
                <a:latin typeface="Arial" panose="020B0604020202020204" pitchFamily="34" charset="0"/>
                <a:cs typeface="Arial" panose="020B0604020202020204" pitchFamily="34" charset="0"/>
              </a:rPr>
              <a:t>: </a:t>
            </a:r>
            <a:r>
              <a:rPr lang="en-US">
                <a:solidFill>
                  <a:srgbClr val="FF0000"/>
                </a:solidFill>
                <a:latin typeface="Arial" panose="020B0604020202020204" pitchFamily="34" charset="0"/>
                <a:cs typeface="Arial" panose="020B0604020202020204" pitchFamily="34" charset="0"/>
              </a:rPr>
              <a:t>VietinBank triển khai sản phẩm </a:t>
            </a:r>
            <a:r>
              <a:rPr lang="en-US" b="1">
                <a:solidFill>
                  <a:srgbClr val="FF0000"/>
                </a:solidFill>
                <a:latin typeface="Arial" panose="020B0604020202020204" pitchFamily="34" charset="0"/>
                <a:cs typeface="Arial" panose="020B0604020202020204" pitchFamily="34" charset="0"/>
              </a:rPr>
              <a:t>UPAS L/C nội địa</a:t>
            </a:r>
            <a:r>
              <a:rPr lang="en-US">
                <a:solidFill>
                  <a:srgbClr val="FF0000"/>
                </a:solidFill>
                <a:latin typeface="Arial" panose="020B0604020202020204" pitchFamily="34" charset="0"/>
                <a:cs typeface="Arial" panose="020B0604020202020204" pitchFamily="34" charset="0"/>
              </a:rPr>
              <a:t> từ giữa năm 2022 </a:t>
            </a:r>
            <a:r>
              <a:rPr lang="en-US" i="1">
                <a:solidFill>
                  <a:srgbClr val="FF0000"/>
                </a:solidFill>
                <a:latin typeface="Arial" panose="020B0604020202020204" pitchFamily="34" charset="0"/>
                <a:cs typeface="Arial" panose="020B0604020202020204" pitchFamily="34" charset="0"/>
              </a:rPr>
              <a:t>(thu từ sản phẩm này được tính vào “</a:t>
            </a:r>
            <a:r>
              <a:rPr lang="en-US" b="1" i="1">
                <a:solidFill>
                  <a:srgbClr val="FF0000"/>
                </a:solidFill>
                <a:latin typeface="Arial" panose="020B0604020202020204" pitchFamily="34" charset="0"/>
                <a:cs typeface="Arial" panose="020B0604020202020204" pitchFamily="34" charset="0"/>
              </a:rPr>
              <a:t>thu TTTM”</a:t>
            </a:r>
            <a:r>
              <a:rPr lang="en-US" i="1">
                <a:solidFill>
                  <a:srgbClr val="FF0000"/>
                </a:solidFill>
                <a:latin typeface="Arial" panose="020B0604020202020204" pitchFamily="34" charset="0"/>
                <a:cs typeface="Arial" panose="020B0604020202020204" pitchFamily="34" charset="0"/>
              </a:rPr>
              <a:t>, chi cho sản phẩm này là “</a:t>
            </a:r>
            <a:r>
              <a:rPr lang="en-US" b="1" i="1">
                <a:solidFill>
                  <a:srgbClr val="FF0000"/>
                </a:solidFill>
                <a:latin typeface="Arial" panose="020B0604020202020204" pitchFamily="34" charset="0"/>
                <a:cs typeface="Arial" panose="020B0604020202020204" pitchFamily="34" charset="0"/>
              </a:rPr>
              <a:t>chi lãi</a:t>
            </a:r>
            <a:r>
              <a:rPr lang="en-US" i="1">
                <a:solidFill>
                  <a:srgbClr val="FF0000"/>
                </a:solidFill>
                <a:latin typeface="Arial" panose="020B0604020202020204" pitchFamily="34" charset="0"/>
                <a:cs typeface="Arial" panose="020B0604020202020204" pitchFamily="34" charset="0"/>
              </a:rPr>
              <a:t>”)</a:t>
            </a:r>
            <a:r>
              <a:rPr lang="en-US">
                <a:solidFill>
                  <a:srgbClr val="FF0000"/>
                </a:solidFill>
                <a:latin typeface="Arial" panose="020B0604020202020204" pitchFamily="34" charset="0"/>
                <a:cs typeface="Arial" panose="020B0604020202020204" pitchFamily="34" charset="0"/>
              </a:rPr>
              <a:t>. NHNN có ý kiến đây là sản phẩm tiềm ẩn rủi ro, lách quy định về cấp tín dụng, giới hạn tăng trưởng tín dụng nên VietinBank đã giảm dần sản phẩm này trong thời gian qua).</a:t>
            </a:r>
          </a:p>
          <a:p>
            <a:pPr marL="174708" indent="-174708" algn="just" defTabSz="931774">
              <a:lnSpc>
                <a:spcPct val="110000"/>
              </a:lnSpc>
              <a:spcBef>
                <a:spcPts val="0"/>
              </a:spcBef>
              <a:spcAft>
                <a:spcPts val="0"/>
              </a:spcAft>
              <a:buFont typeface="Wingdings" panose="05000000000000000000" pitchFamily="2" charset="2"/>
              <a:buChar char="Ø"/>
              <a:defRPr/>
            </a:pPr>
            <a:r>
              <a:rPr lang="vi-VN" b="1">
                <a:solidFill>
                  <a:schemeClr val="tx1"/>
                </a:solidFill>
                <a:latin typeface="Arial" panose="020B0604020202020204" pitchFamily="34" charset="0"/>
                <a:cs typeface="Arial" panose="020B0604020202020204" pitchFamily="34" charset="0"/>
              </a:rPr>
              <a:t>Thu phí hoa hồng bảo hiểm </a:t>
            </a:r>
            <a:r>
              <a:rPr lang="en-US" b="1">
                <a:solidFill>
                  <a:schemeClr val="tx1"/>
                </a:solidFill>
                <a:latin typeface="Arial" panose="020B0604020202020204" pitchFamily="34" charset="0"/>
                <a:cs typeface="Arial" panose="020B0604020202020204" pitchFamily="34" charset="0"/>
              </a:rPr>
              <a:t>6T2024 </a:t>
            </a:r>
            <a:r>
              <a:rPr lang="en-US" sz="1200" b="1" kern="1200">
                <a:solidFill>
                  <a:schemeClr val="tx1"/>
                </a:solidFill>
                <a:latin typeface="Arial" panose="020B0604020202020204" pitchFamily="34" charset="0"/>
                <a:ea typeface="+mn-ea"/>
                <a:cs typeface="Arial" panose="020B0604020202020204" pitchFamily="34" charset="0"/>
              </a:rPr>
              <a:t>giảm 21,3</a:t>
            </a:r>
            <a:r>
              <a:rPr lang="vi-VN" sz="1200" b="1" kern="1200">
                <a:solidFill>
                  <a:schemeClr val="tx1"/>
                </a:solidFill>
                <a:latin typeface="Arial" panose="020B0604020202020204" pitchFamily="34" charset="0"/>
                <a:ea typeface="+mn-ea"/>
                <a:cs typeface="Arial" panose="020B0604020202020204" pitchFamily="34" charset="0"/>
              </a:rPr>
              <a:t>%</a:t>
            </a:r>
            <a:r>
              <a:rPr lang="en-US" sz="1200" b="1" kern="1200">
                <a:solidFill>
                  <a:schemeClr val="tx1"/>
                </a:solidFill>
                <a:latin typeface="Arial" panose="020B0604020202020204" pitchFamily="34" charset="0"/>
                <a:ea typeface="+mn-ea"/>
                <a:cs typeface="Arial" panose="020B0604020202020204" pitchFamily="34" charset="0"/>
              </a:rPr>
              <a:t> yoy </a:t>
            </a:r>
            <a:r>
              <a:rPr lang="vi-VN" i="1">
                <a:solidFill>
                  <a:schemeClr val="tx1"/>
                </a:solidFill>
                <a:latin typeface="Arial" panose="020B0604020202020204" pitchFamily="34" charset="0"/>
                <a:cs typeface="Arial" panose="020B0604020202020204" pitchFamily="34" charset="0"/>
              </a:rPr>
              <a:t>(phí hoa hồng bảo hiểm </a:t>
            </a:r>
            <a:r>
              <a:rPr lang="en-US" i="1">
                <a:solidFill>
                  <a:schemeClr val="tx1"/>
                </a:solidFill>
                <a:latin typeface="Arial" panose="020B0604020202020204" pitchFamily="34" charset="0"/>
                <a:cs typeface="Arial" panose="020B0604020202020204" pitchFamily="34" charset="0"/>
              </a:rPr>
              <a:t>Manulife </a:t>
            </a:r>
            <a:r>
              <a:rPr lang="vi-VN" i="1">
                <a:solidFill>
                  <a:schemeClr val="tx1"/>
                </a:solidFill>
                <a:latin typeface="Arial" panose="020B0604020202020204" pitchFamily="34" charset="0"/>
                <a:cs typeface="Arial" panose="020B0604020202020204" pitchFamily="34" charset="0"/>
              </a:rPr>
              <a:t>đạt</a:t>
            </a:r>
            <a:r>
              <a:rPr lang="vi-VN" b="1" i="1">
                <a:solidFill>
                  <a:schemeClr val="tx1"/>
                </a:solidFill>
                <a:latin typeface="Arial" panose="020B0604020202020204" pitchFamily="34" charset="0"/>
                <a:cs typeface="Arial" panose="020B0604020202020204" pitchFamily="34" charset="0"/>
              </a:rPr>
              <a:t> </a:t>
            </a:r>
            <a:r>
              <a:rPr lang="en-US" sz="1200" b="1" i="1" kern="1200">
                <a:solidFill>
                  <a:schemeClr val="tx1"/>
                </a:solidFill>
                <a:latin typeface="Arial" panose="020B0604020202020204" pitchFamily="34" charset="0"/>
                <a:ea typeface="+mn-ea"/>
                <a:cs typeface="Arial" panose="020B0604020202020204" pitchFamily="34" charset="0"/>
              </a:rPr>
              <a:t>94 </a:t>
            </a:r>
            <a:r>
              <a:rPr lang="vi-VN" sz="1200" b="1" i="1" kern="1200">
                <a:solidFill>
                  <a:schemeClr val="tx1"/>
                </a:solidFill>
                <a:latin typeface="Arial" panose="020B0604020202020204" pitchFamily="34" charset="0"/>
                <a:ea typeface="+mn-ea"/>
                <a:cs typeface="Arial" panose="020B0604020202020204" pitchFamily="34" charset="0"/>
              </a:rPr>
              <a:t>tỷ đồng, giảm </a:t>
            </a:r>
            <a:r>
              <a:rPr lang="en-US" sz="1200" b="1" i="1" kern="1200">
                <a:solidFill>
                  <a:schemeClr val="tx1"/>
                </a:solidFill>
                <a:latin typeface="Arial" panose="020B0604020202020204" pitchFamily="34" charset="0"/>
                <a:ea typeface="+mn-ea"/>
                <a:cs typeface="Arial" panose="020B0604020202020204" pitchFamily="34" charset="0"/>
              </a:rPr>
              <a:t>42,7</a:t>
            </a:r>
            <a:r>
              <a:rPr lang="vi-VN" sz="1200" b="1" i="1" kern="1200">
                <a:solidFill>
                  <a:schemeClr val="tx1"/>
                </a:solidFill>
                <a:latin typeface="Arial" panose="020B0604020202020204" pitchFamily="34" charset="0"/>
                <a:ea typeface="+mn-ea"/>
                <a:cs typeface="Arial" panose="020B0604020202020204" pitchFamily="34" charset="0"/>
              </a:rPr>
              <a:t>% </a:t>
            </a:r>
            <a:r>
              <a:rPr lang="en-US" sz="1200" b="1" i="1" kern="1200">
                <a:solidFill>
                  <a:schemeClr val="tx1"/>
                </a:solidFill>
                <a:latin typeface="Arial" panose="020B0604020202020204" pitchFamily="34" charset="0"/>
                <a:ea typeface="+mn-ea"/>
                <a:cs typeface="Arial" panose="020B0604020202020204" pitchFamily="34" charset="0"/>
              </a:rPr>
              <a:t>yoy </a:t>
            </a:r>
            <a:r>
              <a:rPr lang="vi-VN" i="1">
                <a:solidFill>
                  <a:schemeClr val="tx1"/>
                </a:solidFill>
                <a:latin typeface="Arial" panose="020B0604020202020204" pitchFamily="34" charset="0"/>
                <a:cs typeface="Arial" panose="020B0604020202020204" pitchFamily="34" charset="0"/>
              </a:rPr>
              <a:t>do </a:t>
            </a:r>
            <a:r>
              <a:rPr lang="en-US" i="1">
                <a:solidFill>
                  <a:schemeClr val="tx1"/>
                </a:solidFill>
                <a:latin typeface="Arial" panose="020B0604020202020204" pitchFamily="34" charset="0"/>
                <a:cs typeface="Arial" panose="020B0604020202020204" pitchFamily="34" charset="0"/>
              </a:rPr>
              <a:t>tiếp tục </a:t>
            </a:r>
            <a:r>
              <a:rPr lang="vi-VN" i="1">
                <a:solidFill>
                  <a:schemeClr val="tx1"/>
                </a:solidFill>
                <a:latin typeface="Arial" panose="020B0604020202020204" pitchFamily="34" charset="0"/>
                <a:cs typeface="Arial" panose="020B0604020202020204" pitchFamily="34" charset="0"/>
              </a:rPr>
              <a:t>ảnh hưởng </a:t>
            </a:r>
            <a:r>
              <a:rPr lang="en-US" i="1">
                <a:solidFill>
                  <a:schemeClr val="tx1"/>
                </a:solidFill>
                <a:latin typeface="Arial" panose="020B0604020202020204" pitchFamily="34" charset="0"/>
                <a:cs typeface="Arial" panose="020B0604020202020204" pitchFamily="34" charset="0"/>
              </a:rPr>
              <a:t>bởi thị trường từ năm 2023</a:t>
            </a:r>
            <a:r>
              <a:rPr lang="vi-VN" i="1">
                <a:solidFill>
                  <a:schemeClr val="tx1"/>
                </a:solidFill>
                <a:latin typeface="Arial" panose="020B0604020202020204" pitchFamily="34" charset="0"/>
                <a:cs typeface="Arial" panose="020B0604020202020204" pitchFamily="34" charset="0"/>
              </a:rPr>
              <a:t>; phí hoa hồng bảo hiểm phi nhân thọ</a:t>
            </a:r>
            <a:r>
              <a:rPr lang="en-US" i="1">
                <a:solidFill>
                  <a:schemeClr val="tx1"/>
                </a:solidFill>
                <a:latin typeface="Arial" panose="020B0604020202020204" pitchFamily="34" charset="0"/>
                <a:cs typeface="Arial" panose="020B0604020202020204" pitchFamily="34" charset="0"/>
              </a:rPr>
              <a:t> VBI</a:t>
            </a:r>
            <a:r>
              <a:rPr lang="vi-VN" i="1">
                <a:solidFill>
                  <a:schemeClr val="tx1"/>
                </a:solidFill>
                <a:latin typeface="Arial" panose="020B0604020202020204" pitchFamily="34" charset="0"/>
                <a:cs typeface="Arial" panose="020B0604020202020204" pitchFamily="34" charset="0"/>
              </a:rPr>
              <a:t> đạt </a:t>
            </a:r>
            <a:r>
              <a:rPr lang="en-US" sz="1200" b="1" i="1" kern="1200">
                <a:solidFill>
                  <a:schemeClr val="tx1"/>
                </a:solidFill>
                <a:latin typeface="Arial" panose="020B0604020202020204" pitchFamily="34" charset="0"/>
                <a:ea typeface="+mn-ea"/>
                <a:cs typeface="Arial" panose="020B0604020202020204" pitchFamily="34" charset="0"/>
              </a:rPr>
              <a:t>118,6 </a:t>
            </a:r>
            <a:r>
              <a:rPr lang="vi-VN" sz="1200" b="1" i="1" kern="1200">
                <a:solidFill>
                  <a:schemeClr val="tx1"/>
                </a:solidFill>
                <a:latin typeface="Arial" panose="020B0604020202020204" pitchFamily="34" charset="0"/>
                <a:ea typeface="+mn-ea"/>
                <a:cs typeface="Arial" panose="020B0604020202020204" pitchFamily="34" charset="0"/>
              </a:rPr>
              <a:t>tỷ đồng, tăng </a:t>
            </a:r>
            <a:r>
              <a:rPr lang="en-US" sz="1200" b="1" i="1" kern="1200">
                <a:solidFill>
                  <a:schemeClr val="tx1"/>
                </a:solidFill>
                <a:latin typeface="Arial" panose="020B0604020202020204" pitchFamily="34" charset="0"/>
                <a:ea typeface="+mn-ea"/>
                <a:cs typeface="Arial" panose="020B0604020202020204" pitchFamily="34" charset="0"/>
              </a:rPr>
              <a:t>11,8</a:t>
            </a:r>
            <a:r>
              <a:rPr lang="vi-VN" sz="1200" b="1" i="1" kern="1200">
                <a:solidFill>
                  <a:schemeClr val="tx1"/>
                </a:solidFill>
                <a:latin typeface="Arial" panose="020B0604020202020204" pitchFamily="34" charset="0"/>
                <a:ea typeface="+mn-ea"/>
                <a:cs typeface="Arial" panose="020B0604020202020204" pitchFamily="34" charset="0"/>
              </a:rPr>
              <a:t>% </a:t>
            </a:r>
            <a:r>
              <a:rPr lang="en-US" sz="1200" b="1" i="1" kern="1200">
                <a:solidFill>
                  <a:schemeClr val="tx1"/>
                </a:solidFill>
                <a:latin typeface="Arial" panose="020B0604020202020204" pitchFamily="34" charset="0"/>
                <a:ea typeface="+mn-ea"/>
                <a:cs typeface="Arial" panose="020B0604020202020204" pitchFamily="34" charset="0"/>
              </a:rPr>
              <a:t>yoy</a:t>
            </a:r>
            <a:r>
              <a:rPr lang="vi-VN" sz="1200" b="1" i="1" kern="1200">
                <a:solidFill>
                  <a:schemeClr val="tx1"/>
                </a:solidFill>
                <a:latin typeface="Arial" panose="020B0604020202020204" pitchFamily="34" charset="0"/>
                <a:ea typeface="+mn-ea"/>
                <a:cs typeface="Arial" panose="020B0604020202020204" pitchFamily="34" charset="0"/>
              </a:rPr>
              <a:t>).</a:t>
            </a:r>
            <a:endParaRPr lang="en-US" sz="1200" b="1" i="1" kern="1200">
              <a:solidFill>
                <a:schemeClr val="tx1"/>
              </a:solidFill>
              <a:latin typeface="Arial" panose="020B0604020202020204" pitchFamily="34" charset="0"/>
              <a:ea typeface="+mn-ea"/>
              <a:cs typeface="Arial" panose="020B0604020202020204" pitchFamily="34" charset="0"/>
            </a:endParaRPr>
          </a:p>
          <a:p>
            <a:pPr algn="just">
              <a:lnSpc>
                <a:spcPct val="110000"/>
              </a:lnSpc>
              <a:spcBef>
                <a:spcPts val="0"/>
              </a:spcBef>
              <a:spcAft>
                <a:spcPts val="0"/>
              </a:spcAft>
              <a:defRPr/>
            </a:pPr>
            <a:r>
              <a:rPr lang="en-US">
                <a:solidFill>
                  <a:schemeClr val="tx1"/>
                </a:solidFill>
                <a:latin typeface="Arial" panose="020B0604020202020204" pitchFamily="34" charset="0"/>
                <a:cs typeface="Arial" panose="020B0604020202020204" pitchFamily="34" charset="0"/>
              </a:rPr>
              <a:t>Trong năm 2024, VietinBank tiếp tục thực hiện nhiều chương trình nội bộ thúc đẩy tăng trưởng phí dịch vụ, đặc biệt hướng tới các hoạt động phí cốt lõi của ngân hàng như bảo lãnh, tài trợ thương mại, thanh toán và bảo hiểm. Đồng thời, VietinBank đang liên tục nghiên cứu, cải tiến và đẩy mạnh các sản phẩm dịch vụ hướng tới đáp ứng đa dạng, toàn diện các nhu cầu dịch vụ tài chính của khách hàng, hỗ trợ tăng thu phí từ các dịch vụ ngân hàng khác.</a:t>
            </a:r>
            <a:endParaRPr lang="en-US">
              <a:solidFill>
                <a:schemeClr val="tx1"/>
              </a:solidFill>
              <a:latin typeface="Arial" pitchFamily="34" charset="0"/>
              <a:ea typeface="Tahoma" panose="020B0604030504040204" pitchFamily="34" charset="0"/>
              <a:cs typeface="Arial" pitchFamily="34" charset="0"/>
            </a:endParaRPr>
          </a:p>
        </p:txBody>
      </p:sp>
      <p:sp>
        <p:nvSpPr>
          <p:cNvPr id="4" name="Slide Number Placeholder 3"/>
          <p:cNvSpPr>
            <a:spLocks noGrp="1"/>
          </p:cNvSpPr>
          <p:nvPr>
            <p:ph type="sldNum" sz="quarter" idx="10"/>
          </p:nvPr>
        </p:nvSpPr>
        <p:spPr/>
        <p:txBody>
          <a:bodyPr/>
          <a:lstStyle/>
          <a:p>
            <a:fld id="{325DB202-4375-437B-9C17-D58E1ADC9FE0}" type="slidenum">
              <a:rPr lang="nl-NL" smtClean="0"/>
              <a:t>15</a:t>
            </a:fld>
            <a:endParaRPr lang="nl-NL"/>
          </a:p>
        </p:txBody>
      </p:sp>
    </p:spTree>
    <p:extLst>
      <p:ext uri="{BB962C8B-B14F-4D97-AF65-F5344CB8AC3E}">
        <p14:creationId xmlns:p14="http://schemas.microsoft.com/office/powerpoint/2010/main" val="1361910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spcAft>
                <a:spcPts val="0"/>
              </a:spcAft>
            </a:pPr>
            <a:r>
              <a:rPr lang="en-US" sz="1200">
                <a:solidFill>
                  <a:schemeClr val="tx1"/>
                </a:solidFill>
                <a:latin typeface="Arial" pitchFamily="34" charset="0"/>
                <a:cs typeface="Arial" pitchFamily="34" charset="0"/>
              </a:rPr>
              <a:t>Bên cạnh đó, lợi nhuận tăng trưởng tốt cũng đến rất nhiều từ việc</a:t>
            </a:r>
            <a:r>
              <a:rPr lang="en-US" sz="1200" b="1">
                <a:solidFill>
                  <a:schemeClr val="tx1"/>
                </a:solidFill>
                <a:latin typeface="Arial" pitchFamily="34" charset="0"/>
                <a:cs typeface="Arial" pitchFamily="34" charset="0"/>
              </a:rPr>
              <a:t> kiểm soát chi phí hợp lý</a:t>
            </a:r>
            <a:r>
              <a:rPr lang="en-US" sz="1200">
                <a:solidFill>
                  <a:schemeClr val="tx1"/>
                </a:solidFill>
                <a:latin typeface="Arial" pitchFamily="34" charset="0"/>
                <a:cs typeface="Arial" pitchFamily="34" charset="0"/>
              </a:rPr>
              <a:t>. </a:t>
            </a:r>
          </a:p>
          <a:p>
            <a:pPr algn="just">
              <a:lnSpc>
                <a:spcPct val="110000"/>
              </a:lnSpc>
              <a:spcAft>
                <a:spcPts val="0"/>
              </a:spcAft>
            </a:pPr>
            <a:r>
              <a:rPr lang="en-US" sz="1200">
                <a:solidFill>
                  <a:schemeClr val="tx1"/>
                </a:solidFill>
                <a:latin typeface="Arial" panose="020B0604020202020204" pitchFamily="34" charset="0"/>
                <a:ea typeface="Tahoma" panose="020B0604030504040204" pitchFamily="34" charset="0"/>
                <a:cs typeface="Arial" panose="020B0604020202020204" pitchFamily="34" charset="0"/>
              </a:rPr>
              <a:t>Hiệu quả sử dụng chi phí được tối ưu, t</a:t>
            </a:r>
            <a:r>
              <a:rPr lang="vi-VN" sz="1200">
                <a:solidFill>
                  <a:schemeClr val="tx1"/>
                </a:solidFill>
                <a:latin typeface="Arial" panose="020B0604020202020204" pitchFamily="34" charset="0"/>
                <a:ea typeface="Tahoma" panose="020B0604030504040204" pitchFamily="34" charset="0"/>
                <a:cs typeface="Arial" panose="020B0604020202020204" pitchFamily="34" charset="0"/>
              </a:rPr>
              <a:t>ỷ lệ CIR của VietinBank </a:t>
            </a:r>
            <a:r>
              <a:rPr lang="en-US" sz="1200">
                <a:solidFill>
                  <a:schemeClr val="tx1"/>
                </a:solidFill>
                <a:latin typeface="Arial" panose="020B0604020202020204" pitchFamily="34" charset="0"/>
                <a:ea typeface="Tahoma" panose="020B0604030504040204" pitchFamily="34" charset="0"/>
                <a:cs typeface="Arial" panose="020B0604020202020204" pitchFamily="34" charset="0"/>
              </a:rPr>
              <a:t>6T2024 </a:t>
            </a:r>
            <a:r>
              <a:rPr lang="vi-VN" sz="1200" b="1" kern="1200">
                <a:solidFill>
                  <a:schemeClr val="tx1"/>
                </a:solidFill>
                <a:latin typeface="Arial" panose="020B0604020202020204" pitchFamily="34" charset="0"/>
                <a:ea typeface="+mn-ea"/>
                <a:cs typeface="Arial" panose="020B0604020202020204" pitchFamily="34" charset="0"/>
              </a:rPr>
              <a:t>đạt </a:t>
            </a:r>
            <a:r>
              <a:rPr lang="en-US" sz="1200" b="1" kern="1200">
                <a:solidFill>
                  <a:schemeClr val="tx1"/>
                </a:solidFill>
                <a:latin typeface="Arial" panose="020B0604020202020204" pitchFamily="34" charset="0"/>
                <a:ea typeface="+mn-ea"/>
                <a:cs typeface="Arial" panose="020B0604020202020204" pitchFamily="34" charset="0"/>
              </a:rPr>
              <a:t>25,5</a:t>
            </a:r>
            <a:r>
              <a:rPr lang="vi-VN" sz="1200" b="1" kern="1200">
                <a:solidFill>
                  <a:schemeClr val="tx1"/>
                </a:solidFill>
                <a:latin typeface="Arial" panose="020B0604020202020204" pitchFamily="34" charset="0"/>
                <a:ea typeface="+mn-ea"/>
                <a:cs typeface="Arial" panose="020B0604020202020204" pitchFamily="34" charset="0"/>
              </a:rPr>
              <a:t>%</a:t>
            </a:r>
            <a:r>
              <a:rPr lang="en-US" sz="1200">
                <a:solidFill>
                  <a:schemeClr val="tx1"/>
                </a:solidFill>
                <a:latin typeface="Arial" panose="020B0604020202020204" pitchFamily="34" charset="0"/>
                <a:ea typeface="Tahoma" panose="020B0604030504040204" pitchFamily="34" charset="0"/>
                <a:cs typeface="Arial" panose="020B0604020202020204" pitchFamily="34" charset="0"/>
              </a:rPr>
              <a:t>, giảm nhẹ so với cùng kỳ năm 2023. </a:t>
            </a:r>
            <a:r>
              <a:rPr lang="vi-VN" sz="1200">
                <a:solidFill>
                  <a:schemeClr val="tx1"/>
                </a:solidFill>
                <a:latin typeface="Arial" panose="020B0604020202020204" pitchFamily="34" charset="0"/>
                <a:ea typeface="Tahoma" panose="020B0604030504040204" pitchFamily="34" charset="0"/>
                <a:cs typeface="Arial" panose="020B0604020202020204" pitchFamily="34" charset="0"/>
              </a:rPr>
              <a:t>VietinBank </a:t>
            </a:r>
            <a:r>
              <a:rPr lang="en-US" sz="1200">
                <a:solidFill>
                  <a:schemeClr val="tx1"/>
                </a:solidFill>
                <a:latin typeface="Arial" panose="020B0604020202020204" pitchFamily="34" charset="0"/>
                <a:ea typeface="Tahoma" panose="020B0604030504040204" pitchFamily="34" charset="0"/>
                <a:cs typeface="Arial" panose="020B0604020202020204" pitchFamily="34" charset="0"/>
              </a:rPr>
              <a:t>tiếp tục nâng cao h</a:t>
            </a:r>
            <a:r>
              <a:rPr lang="vi-VN" sz="1200">
                <a:solidFill>
                  <a:schemeClr val="tx1"/>
                </a:solidFill>
                <a:latin typeface="Arial" panose="020B0604020202020204" pitchFamily="34" charset="0"/>
                <a:ea typeface="Tahoma" panose="020B0604030504040204" pitchFamily="34" charset="0"/>
                <a:cs typeface="Arial" panose="020B0604020202020204" pitchFamily="34" charset="0"/>
              </a:rPr>
              <a:t>iệu quả sử dụng</a:t>
            </a:r>
            <a:r>
              <a:rPr lang="en-US" sz="1200">
                <a:solidFill>
                  <a:schemeClr val="tx1"/>
                </a:solidFill>
                <a:latin typeface="Arial" panose="020B0604020202020204" pitchFamily="34" charset="0"/>
                <a:ea typeface="Tahoma" panose="020B0604030504040204" pitchFamily="34" charset="0"/>
                <a:cs typeface="Arial" panose="020B0604020202020204" pitchFamily="34" charset="0"/>
              </a:rPr>
              <a:t> và</a:t>
            </a:r>
            <a:r>
              <a:rPr lang="vi-VN" sz="1200">
                <a:solidFill>
                  <a:schemeClr val="tx1"/>
                </a:solidFill>
                <a:latin typeface="Arial" panose="020B0604020202020204" pitchFamily="34" charset="0"/>
                <a:ea typeface="Tahoma" panose="020B0604030504040204" pitchFamily="34" charset="0"/>
                <a:cs typeface="Arial" panose="020B0604020202020204" pitchFamily="34" charset="0"/>
              </a:rPr>
              <a:t> quản trị chi phí</a:t>
            </a:r>
            <a:r>
              <a:rPr lang="en-US" sz="1200">
                <a:solidFill>
                  <a:schemeClr val="tx1"/>
                </a:solidFill>
                <a:latin typeface="Arial" panose="020B0604020202020204" pitchFamily="34" charset="0"/>
                <a:ea typeface="Tahoma" panose="020B0604030504040204" pitchFamily="34" charset="0"/>
                <a:cs typeface="Arial" panose="020B0604020202020204" pitchFamily="34" charset="0"/>
              </a:rPr>
              <a:t> hoạt động, ưu tiên cho các hoạt động thúc đẩy kinh doanh, chuyển đổi số và các dự án trọng điểm của ngân hàng. </a:t>
            </a:r>
            <a:endParaRPr lang="vi-VN" sz="1200">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25DB202-4375-437B-9C17-D58E1ADC9FE0}" type="slidenum">
              <a:rPr lang="nl-NL" smtClean="0"/>
              <a:t>16</a:t>
            </a:fld>
            <a:endParaRPr lang="nl-NL"/>
          </a:p>
        </p:txBody>
      </p:sp>
    </p:spTree>
    <p:extLst>
      <p:ext uri="{BB962C8B-B14F-4D97-AF65-F5344CB8AC3E}">
        <p14:creationId xmlns:p14="http://schemas.microsoft.com/office/powerpoint/2010/main" val="3457431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gn="just">
              <a:lnSpc>
                <a:spcPct val="110000"/>
              </a:lnSpc>
              <a:spcBef>
                <a:spcPts val="0"/>
              </a:spcBef>
              <a:spcAft>
                <a:spcPts val="0"/>
              </a:spcAft>
              <a:buClr>
                <a:srgbClr val="005993"/>
              </a:buClr>
              <a:buFont typeface="Wingdings" panose="05000000000000000000" pitchFamily="2" charset="2"/>
              <a:buChar char="Ø"/>
            </a:pPr>
            <a:r>
              <a:rPr lang="en-US">
                <a:solidFill>
                  <a:schemeClr val="tx1"/>
                </a:solidFill>
                <a:latin typeface="Arial" panose="020B0604020202020204" pitchFamily="34" charset="0"/>
                <a:ea typeface="Tahoma" panose="020B0604030504040204" pitchFamily="34" charset="0"/>
                <a:cs typeface="Arial" panose="020B0604020202020204" pitchFamily="34" charset="0"/>
              </a:rPr>
              <a:t>NIM của VietinBank 6T2024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đạt 3,01%, </a:t>
            </a:r>
            <a:r>
              <a:rPr lang="en-US">
                <a:solidFill>
                  <a:schemeClr val="tx1"/>
                </a:solidFill>
                <a:latin typeface="Arial" panose="020B0604020202020204" pitchFamily="34" charset="0"/>
                <a:ea typeface="Tahoma" panose="020B0604030504040204" pitchFamily="34" charset="0"/>
                <a:cs typeface="Arial" panose="020B0604020202020204" pitchFamily="34" charset="0"/>
              </a:rPr>
              <a:t>tăng 0,11% so với cùng kỳ năm trước.</a:t>
            </a:r>
          </a:p>
          <a:p>
            <a:pPr marL="174708" indent="-174708" algn="just">
              <a:lnSpc>
                <a:spcPct val="110000"/>
              </a:lnSpc>
              <a:spcBef>
                <a:spcPts val="0"/>
              </a:spcBef>
              <a:spcAft>
                <a:spcPts val="0"/>
              </a:spcAft>
              <a:buClr>
                <a:srgbClr val="005993"/>
              </a:buClr>
              <a:buFont typeface="Wingdings" panose="05000000000000000000" pitchFamily="2" charset="2"/>
              <a:buChar char="Ø"/>
            </a:pPr>
            <a:r>
              <a:rPr lang="vi-VN">
                <a:solidFill>
                  <a:schemeClr val="tx1"/>
                </a:solidFill>
                <a:latin typeface="Arial" panose="020B0604020202020204" pitchFamily="34" charset="0"/>
                <a:ea typeface="Tahoma" panose="020B0604030504040204" pitchFamily="34" charset="0"/>
                <a:cs typeface="Arial" panose="020B0604020202020204" pitchFamily="34" charset="0"/>
              </a:rPr>
              <a:t>Tỷ lệ COF</a:t>
            </a:r>
            <a:r>
              <a:rPr lang="en-US">
                <a:solidFill>
                  <a:schemeClr val="tx1"/>
                </a:solidFill>
                <a:latin typeface="Arial" panose="020B0604020202020204" pitchFamily="34" charset="0"/>
                <a:ea typeface="Tahoma" panose="020B0604030504040204" pitchFamily="34" charset="0"/>
                <a:cs typeface="Arial" panose="020B0604020202020204" pitchFamily="34" charset="0"/>
              </a:rPr>
              <a:t> 6T2024 </a:t>
            </a:r>
            <a:r>
              <a:rPr lang="vi-VN">
                <a:solidFill>
                  <a:schemeClr val="tx1"/>
                </a:solidFill>
                <a:latin typeface="Arial" panose="020B0604020202020204" pitchFamily="34" charset="0"/>
                <a:ea typeface="Tahoma" panose="020B0604030504040204" pitchFamily="34" charset="0"/>
                <a:cs typeface="Arial" panose="020B0604020202020204" pitchFamily="34" charset="0"/>
              </a:rPr>
              <a:t>là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3,22</a:t>
            </a:r>
            <a:r>
              <a:rPr lang="vi-VN" b="1">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a:solidFill>
                  <a:schemeClr val="tx1"/>
                </a:solidFill>
                <a:latin typeface="Arial" panose="020B0604020202020204" pitchFamily="34" charset="0"/>
                <a:ea typeface="Tahoma" panose="020B0604030504040204" pitchFamily="34" charset="0"/>
                <a:cs typeface="Arial" panose="020B0604020202020204" pitchFamily="34" charset="0"/>
              </a:rPr>
              <a:t>giảm 1,79</a:t>
            </a:r>
            <a:r>
              <a:rPr lang="vi-VN">
                <a:solidFill>
                  <a:schemeClr val="tx1"/>
                </a:solidFill>
                <a:latin typeface="Arial" panose="020B0604020202020204" pitchFamily="34" charset="0"/>
                <a:ea typeface="Tahoma" panose="020B0604030504040204" pitchFamily="34" charset="0"/>
                <a:cs typeface="Arial" panose="020B0604020202020204" pitchFamily="34" charset="0"/>
              </a:rPr>
              <a:t>% so với </a:t>
            </a:r>
            <a:r>
              <a:rPr lang="en-US">
                <a:solidFill>
                  <a:schemeClr val="tx1"/>
                </a:solidFill>
                <a:latin typeface="Arial" panose="020B0604020202020204" pitchFamily="34" charset="0"/>
                <a:ea typeface="Tahoma" panose="020B0604030504040204" pitchFamily="34" charset="0"/>
                <a:cs typeface="Arial" panose="020B0604020202020204" pitchFamily="34" charset="0"/>
              </a:rPr>
              <a:t>cùng kỳ năm trước</a:t>
            </a:r>
            <a:endParaRPr lang="vi-VN">
              <a:solidFill>
                <a:schemeClr val="tx1"/>
              </a:solidFill>
              <a:latin typeface="Arial" panose="020B0604020202020204" pitchFamily="34" charset="0"/>
              <a:ea typeface="Tahoma" panose="020B0604030504040204" pitchFamily="34" charset="0"/>
              <a:cs typeface="Arial" panose="020B0604020202020204" pitchFamily="34" charset="0"/>
            </a:endParaRPr>
          </a:p>
          <a:p>
            <a:pPr marL="174708" indent="-174708" algn="just">
              <a:lnSpc>
                <a:spcPct val="110000"/>
              </a:lnSpc>
              <a:spcBef>
                <a:spcPts val="0"/>
              </a:spcBef>
              <a:spcAft>
                <a:spcPts val="0"/>
              </a:spcAft>
              <a:buClr>
                <a:srgbClr val="005993"/>
              </a:buClr>
              <a:buFont typeface="Wingdings" panose="05000000000000000000" pitchFamily="2" charset="2"/>
              <a:buChar char="Ø"/>
            </a:pPr>
            <a:r>
              <a:rPr lang="en-US">
                <a:solidFill>
                  <a:schemeClr val="tx1"/>
                </a:solidFill>
                <a:latin typeface="Arial" pitchFamily="34" charset="0"/>
                <a:ea typeface="Tahoma" panose="020B0604030504040204" pitchFamily="34" charset="0"/>
                <a:cs typeface="Arial" pitchFamily="34" charset="0"/>
              </a:rPr>
              <a:t>ROA, ROE của VietinBank 6T2024 </a:t>
            </a:r>
            <a:r>
              <a:rPr lang="en-US" b="1">
                <a:solidFill>
                  <a:schemeClr val="tx1"/>
                </a:solidFill>
                <a:latin typeface="Arial" pitchFamily="34" charset="0"/>
                <a:ea typeface="Tahoma" panose="020B0604030504040204" pitchFamily="34" charset="0"/>
                <a:cs typeface="Arial" pitchFamily="34" charset="0"/>
              </a:rPr>
              <a:t>lần lượt đạt 1,24% và 15,99%.</a:t>
            </a:r>
          </a:p>
          <a:p>
            <a:pPr marL="174708" indent="-174708" algn="just" defTabSz="931774">
              <a:lnSpc>
                <a:spcPct val="110000"/>
              </a:lnSpc>
              <a:spcBef>
                <a:spcPts val="0"/>
              </a:spcBef>
              <a:spcAft>
                <a:spcPts val="0"/>
              </a:spcAft>
              <a:buClr>
                <a:srgbClr val="005993"/>
              </a:buClr>
              <a:buFont typeface="Wingdings" panose="05000000000000000000" pitchFamily="2" charset="2"/>
              <a:buChar char="Ø"/>
              <a:defRPr/>
            </a:pPr>
            <a:r>
              <a:rPr lang="en-US" b="1">
                <a:solidFill>
                  <a:schemeClr val="tx1"/>
                </a:solidFill>
                <a:latin typeface="Arial" panose="020B0604020202020204" pitchFamily="34" charset="0"/>
                <a:cs typeface="Arial" panose="020B0604020202020204" pitchFamily="34" charset="0"/>
              </a:rPr>
              <a:t>Mục tiêu</a:t>
            </a:r>
            <a:r>
              <a:rPr lang="en-US">
                <a:solidFill>
                  <a:schemeClr val="tx1"/>
                </a:solidFill>
                <a:latin typeface="Arial" panose="020B0604020202020204" pitchFamily="34" charset="0"/>
                <a:cs typeface="Arial" panose="020B0604020202020204" pitchFamily="34" charset="0"/>
              </a:rPr>
              <a:t> </a:t>
            </a:r>
            <a:r>
              <a:rPr lang="en-US" b="1">
                <a:solidFill>
                  <a:schemeClr val="tx1"/>
                </a:solidFill>
                <a:latin typeface="Arial" panose="020B0604020202020204" pitchFamily="34" charset="0"/>
                <a:cs typeface="Arial" panose="020B0604020202020204" pitchFamily="34" charset="0"/>
              </a:rPr>
              <a:t>NIM năm 2024: </a:t>
            </a:r>
            <a:r>
              <a:rPr lang="en-US">
                <a:solidFill>
                  <a:schemeClr val="tx1"/>
                </a:solidFill>
                <a:latin typeface="Arial" panose="020B0604020202020204" pitchFamily="34" charset="0"/>
                <a:cs typeface="Arial" panose="020B0604020202020204" pitchFamily="34" charset="0"/>
              </a:rPr>
              <a:t>Trong kịch bản thận trọng, NIM 2024 của VietinBank dự kiến ở mức tương đương năm 2023 (2,91%). T</a:t>
            </a:r>
            <a:r>
              <a:rPr lang="vi-VN">
                <a:solidFill>
                  <a:schemeClr val="tx1"/>
                </a:solidFill>
                <a:latin typeface="Arial" panose="020B0604020202020204" pitchFamily="34" charset="0"/>
                <a:cs typeface="Arial" panose="020B0604020202020204" pitchFamily="34" charset="0"/>
              </a:rPr>
              <a:t>rong kịch bản khả quan, NIM của VietinBank sẽ </a:t>
            </a:r>
            <a:r>
              <a:rPr lang="en-US">
                <a:solidFill>
                  <a:schemeClr val="tx1"/>
                </a:solidFill>
                <a:latin typeface="Arial" panose="020B0604020202020204" pitchFamily="34" charset="0"/>
                <a:cs typeface="Arial" panose="020B0604020202020204" pitchFamily="34" charset="0"/>
              </a:rPr>
              <a:t>có được cải thiện 0,1%-0,2% </a:t>
            </a:r>
            <a:r>
              <a:rPr lang="vi-VN">
                <a:solidFill>
                  <a:schemeClr val="tx1"/>
                </a:solidFill>
                <a:latin typeface="Arial" panose="020B0604020202020204" pitchFamily="34" charset="0"/>
                <a:cs typeface="Arial" panose="020B0604020202020204" pitchFamily="34" charset="0"/>
              </a:rPr>
              <a:t>so với năm 202</a:t>
            </a:r>
            <a:r>
              <a:rPr lang="en-US">
                <a:solidFill>
                  <a:schemeClr val="tx1"/>
                </a:solidFill>
                <a:latin typeface="Arial" panose="020B0604020202020204" pitchFamily="34" charset="0"/>
                <a:cs typeface="Arial" panose="020B0604020202020204" pitchFamily="34" charset="0"/>
              </a:rPr>
              <a:t>3</a:t>
            </a:r>
            <a:r>
              <a:rPr lang="vi-VN">
                <a:solidFill>
                  <a:schemeClr val="tx1"/>
                </a:solidFill>
                <a:latin typeface="Arial" panose="020B0604020202020204" pitchFamily="34" charset="0"/>
                <a:cs typeface="Arial" panose="020B0604020202020204" pitchFamily="34" charset="0"/>
              </a:rPr>
              <a:t>.</a:t>
            </a:r>
            <a:endParaRPr lang="en-US">
              <a:solidFill>
                <a:schemeClr val="tx1"/>
              </a:solidFill>
              <a:latin typeface="Arial" panose="020B0604020202020204" pitchFamily="34" charset="0"/>
              <a:cs typeface="Arial" panose="020B0604020202020204" pitchFamily="34" charset="0"/>
            </a:endParaRPr>
          </a:p>
          <a:p>
            <a:pPr marL="174708" indent="-174708" algn="just" defTabSz="931774">
              <a:lnSpc>
                <a:spcPct val="110000"/>
              </a:lnSpc>
              <a:spcBef>
                <a:spcPts val="0"/>
              </a:spcBef>
              <a:spcAft>
                <a:spcPts val="0"/>
              </a:spcAft>
              <a:buClr>
                <a:srgbClr val="005993"/>
              </a:buClr>
              <a:buFont typeface="Wingdings" panose="05000000000000000000" pitchFamily="2" charset="2"/>
              <a:buChar char="Ø"/>
              <a:defRPr/>
            </a:pPr>
            <a:r>
              <a:rPr lang="vi-VN">
                <a:solidFill>
                  <a:schemeClr val="tx1"/>
                </a:solidFill>
                <a:latin typeface="Arial" panose="020B0604020202020204" pitchFamily="34" charset="0"/>
                <a:cs typeface="Arial" panose="020B0604020202020204" pitchFamily="34" charset="0"/>
              </a:rPr>
              <a:t>Trong bối cảnh </a:t>
            </a:r>
            <a:r>
              <a:rPr lang="en-US">
                <a:solidFill>
                  <a:schemeClr val="tx1"/>
                </a:solidFill>
                <a:latin typeface="Arial" panose="020B0604020202020204" pitchFamily="34" charset="0"/>
                <a:cs typeface="Arial" panose="020B0604020202020204" pitchFamily="34" charset="0"/>
              </a:rPr>
              <a:t>diễn biến kinh tế còn nhiều phức tạp</a:t>
            </a:r>
            <a:r>
              <a:rPr lang="vi-VN">
                <a:solidFill>
                  <a:schemeClr val="tx1"/>
                </a:solidFill>
                <a:latin typeface="Arial" panose="020B0604020202020204" pitchFamily="34" charset="0"/>
                <a:cs typeface="Arial" panose="020B0604020202020204" pitchFamily="34" charset="0"/>
              </a:rPr>
              <a:t>, tiềm ẩn nhiều rủi ro, thách thức</a:t>
            </a:r>
            <a:r>
              <a:rPr lang="en-US">
                <a:solidFill>
                  <a:schemeClr val="tx1"/>
                </a:solidFill>
                <a:latin typeface="Arial" panose="020B0604020202020204" pitchFamily="34" charset="0"/>
                <a:cs typeface="Arial" panose="020B0604020202020204" pitchFamily="34" charset="0"/>
              </a:rPr>
              <a:t>,</a:t>
            </a:r>
            <a:r>
              <a:rPr lang="vi-VN">
                <a:solidFill>
                  <a:schemeClr val="tx1"/>
                </a:solidFill>
                <a:latin typeface="Arial" panose="020B0604020202020204" pitchFamily="34" charset="0"/>
                <a:cs typeface="Arial" panose="020B0604020202020204" pitchFamily="34" charset="0"/>
              </a:rPr>
              <a:t> VietinBank </a:t>
            </a:r>
            <a:r>
              <a:rPr lang="en-US">
                <a:solidFill>
                  <a:schemeClr val="tx1"/>
                </a:solidFill>
                <a:latin typeface="Arial" panose="020B0604020202020204" pitchFamily="34" charset="0"/>
                <a:cs typeface="Arial" panose="020B0604020202020204" pitchFamily="34" charset="0"/>
              </a:rPr>
              <a:t>sẽ tiếp tục thực hiện đồng bộ các giải pháp kinh doanh linh hoạt và phù hợp nhằm </a:t>
            </a:r>
            <a:r>
              <a:rPr lang="vi-VN">
                <a:solidFill>
                  <a:schemeClr val="tx1"/>
                </a:solidFill>
                <a:latin typeface="Arial" panose="020B0604020202020204" pitchFamily="34" charset="0"/>
                <a:cs typeface="Arial" panose="020B0604020202020204" pitchFamily="34" charset="0"/>
              </a:rPr>
              <a:t>nâng cao và cải thiện NIM</a:t>
            </a:r>
            <a:r>
              <a:rPr lang="en-US">
                <a:solidFill>
                  <a:schemeClr val="tx1"/>
                </a:solidFill>
                <a:latin typeface="Arial" panose="020B0604020202020204" pitchFamily="34" charset="0"/>
                <a:cs typeface="Arial" panose="020B0604020202020204" pitchFamily="34" charset="0"/>
              </a:rPr>
              <a:t> gồm</a:t>
            </a:r>
            <a:r>
              <a:rPr lang="vi-VN">
                <a:solidFill>
                  <a:schemeClr val="tx1"/>
                </a:solidFill>
                <a:latin typeface="Arial" panose="020B0604020202020204" pitchFamily="34" charset="0"/>
                <a:cs typeface="Arial" panose="020B0604020202020204" pitchFamily="34" charset="0"/>
              </a:rPr>
              <a:t>: </a:t>
            </a:r>
            <a:endParaRPr lang="en-US">
              <a:solidFill>
                <a:schemeClr val="tx1"/>
              </a:solidFill>
              <a:latin typeface="Arial" panose="020B0604020202020204" pitchFamily="34" charset="0"/>
              <a:cs typeface="Arial" panose="020B0604020202020204" pitchFamily="34" charset="0"/>
            </a:endParaRPr>
          </a:p>
          <a:p>
            <a:pPr marL="640594" lvl="1" indent="-174708" algn="just">
              <a:lnSpc>
                <a:spcPct val="110000"/>
              </a:lnSpc>
              <a:spcBef>
                <a:spcPts val="0"/>
              </a:spcBef>
              <a:spcAft>
                <a:spcPts val="0"/>
              </a:spcAft>
              <a:buFont typeface="Wingdings" panose="05000000000000000000" pitchFamily="2" charset="2"/>
              <a:buChar char="ü"/>
            </a:pPr>
            <a:r>
              <a:rPr lang="vi-VN" b="1">
                <a:solidFill>
                  <a:schemeClr val="tx1"/>
                </a:solidFill>
                <a:latin typeface="Arial" panose="020B0604020202020204" pitchFamily="34" charset="0"/>
                <a:cs typeface="Arial" panose="020B0604020202020204" pitchFamily="34" charset="0"/>
              </a:rPr>
              <a:t>Kiểm soát chi phí vốn </a:t>
            </a:r>
            <a:r>
              <a:rPr lang="vi-VN">
                <a:solidFill>
                  <a:schemeClr val="tx1"/>
                </a:solidFill>
                <a:latin typeface="Arial" panose="020B0604020202020204" pitchFamily="34" charset="0"/>
                <a:cs typeface="Arial" panose="020B0604020202020204" pitchFamily="34" charset="0"/>
              </a:rPr>
              <a:t>thông qua công tác thu hút, gia tăng tỷ trọng tiền gửi thanh toán, tiền gửi có kỳ hạn ngắn ngày, triển khai linh hoạt, hiệu quả các biện pháp cân đối vốn đảm bảo an toàn thanh khoản</a:t>
            </a:r>
            <a:r>
              <a:rPr lang="en-US">
                <a:solidFill>
                  <a:schemeClr val="tx1"/>
                </a:solidFill>
                <a:latin typeface="Arial" panose="020B0604020202020204" pitchFamily="34" charset="0"/>
                <a:cs typeface="Arial" panose="020B0604020202020204" pitchFamily="34" charset="0"/>
              </a:rPr>
              <a:t>.</a:t>
            </a:r>
          </a:p>
          <a:p>
            <a:pPr marL="640594" lvl="1" indent="-174708" algn="just">
              <a:lnSpc>
                <a:spcPct val="110000"/>
              </a:lnSpc>
              <a:spcBef>
                <a:spcPts val="0"/>
              </a:spcBef>
              <a:spcAft>
                <a:spcPts val="0"/>
              </a:spcAft>
              <a:buFont typeface="Wingdings" panose="05000000000000000000" pitchFamily="2" charset="2"/>
              <a:buChar char="ü"/>
            </a:pPr>
            <a:r>
              <a:rPr lang="vi-VN" b="1">
                <a:solidFill>
                  <a:schemeClr val="tx1"/>
                </a:solidFill>
                <a:latin typeface="Arial" panose="020B0604020202020204" pitchFamily="34" charset="0"/>
                <a:cs typeface="Arial" panose="020B0604020202020204" pitchFamily="34" charset="0"/>
              </a:rPr>
              <a:t>Tăng hiệu suất sinh lời của tài sản</a:t>
            </a:r>
            <a:r>
              <a:rPr lang="vi-VN">
                <a:solidFill>
                  <a:schemeClr val="tx1"/>
                </a:solidFill>
                <a:latin typeface="Arial" panose="020B0604020202020204" pitchFamily="34" charset="0"/>
                <a:cs typeface="Arial" panose="020B0604020202020204" pitchFamily="34" charset="0"/>
              </a:rPr>
              <a:t>: ưu tiên nguồn lực, tập trung cho vay đối với tập khách hàng mang lại hiệu quả cao là </a:t>
            </a:r>
            <a:r>
              <a:rPr lang="en-US">
                <a:solidFill>
                  <a:schemeClr val="tx1"/>
                </a:solidFill>
                <a:latin typeface="Arial" panose="020B0604020202020204" pitchFamily="34" charset="0"/>
                <a:cs typeface="Arial" panose="020B0604020202020204" pitchFamily="34" charset="0"/>
              </a:rPr>
              <a:t>SME và Bán lẻ</a:t>
            </a:r>
            <a:r>
              <a:rPr lang="vi-VN">
                <a:solidFill>
                  <a:schemeClr val="tx1"/>
                </a:solidFill>
                <a:latin typeface="Arial" panose="020B0604020202020204" pitchFamily="34" charset="0"/>
                <a:cs typeface="Arial" panose="020B0604020202020204" pitchFamily="34" charset="0"/>
              </a:rPr>
              <a:t>, đồng thời chọn lọc quan hệ với những khách hàng - chuỗi khách hàng có tiềm năng cao, đẩy mạnh tăng trưởng các sản phẩm cho vay tiêu dùng, cho vay SXKD, song song với các biện pháp </a:t>
            </a:r>
            <a:r>
              <a:rPr lang="en-US">
                <a:solidFill>
                  <a:schemeClr val="tx1"/>
                </a:solidFill>
                <a:latin typeface="Arial" panose="020B0604020202020204" pitchFamily="34" charset="0"/>
                <a:cs typeface="Arial" panose="020B0604020202020204" pitchFamily="34" charset="0"/>
              </a:rPr>
              <a:t>quản trị rủi ro</a:t>
            </a:r>
            <a:r>
              <a:rPr lang="vi-VN">
                <a:solidFill>
                  <a:schemeClr val="tx1"/>
                </a:solidFill>
                <a:latin typeface="Arial" panose="020B0604020202020204" pitchFamily="34" charset="0"/>
                <a:cs typeface="Arial" panose="020B0604020202020204" pitchFamily="34" charset="0"/>
              </a:rPr>
              <a:t> danh mục tín dụng</a:t>
            </a:r>
            <a:r>
              <a:rPr lang="en-US" b="1">
                <a:solidFill>
                  <a:schemeClr val="tx1"/>
                </a:solidFill>
                <a:latin typeface="Arial" panose="020B0604020202020204" pitchFamily="34" charset="0"/>
                <a:cs typeface="Arial" panose="020B0604020202020204" pitchFamily="34" charset="0"/>
              </a:rPr>
              <a:t>.</a:t>
            </a:r>
          </a:p>
          <a:p>
            <a:pPr marL="640594" lvl="1" indent="-174708" algn="just" defTabSz="931774">
              <a:lnSpc>
                <a:spcPct val="110000"/>
              </a:lnSpc>
              <a:spcBef>
                <a:spcPts val="0"/>
              </a:spcBef>
              <a:spcAft>
                <a:spcPts val="0"/>
              </a:spcAft>
              <a:buFont typeface="Wingdings" panose="05000000000000000000" pitchFamily="2" charset="2"/>
              <a:buChar char="ü"/>
              <a:defRPr/>
            </a:pPr>
            <a:r>
              <a:rPr lang="vi-VN" b="1">
                <a:solidFill>
                  <a:schemeClr val="tx1"/>
                </a:solidFill>
                <a:latin typeface="Arial" panose="020B0604020202020204" pitchFamily="34" charset="0"/>
                <a:cs typeface="Arial" panose="020B0604020202020204" pitchFamily="34" charset="0"/>
              </a:rPr>
              <a:t>Phát huy lợi thế hệ sinh thái</a:t>
            </a:r>
            <a:r>
              <a:rPr lang="vi-VN">
                <a:solidFill>
                  <a:schemeClr val="tx1"/>
                </a:solidFill>
                <a:latin typeface="Arial" panose="020B0604020202020204" pitchFamily="34" charset="0"/>
                <a:cs typeface="Arial" panose="020B0604020202020204" pitchFamily="34" charset="0"/>
              </a:rPr>
              <a:t> tài chính giữa các chi nhánh và các Công ty con của VietinBank để cung cấp toàn diện các sản phẩm dịch vụ đến khách hàng, nâng cao hiệu quả sinh lời.  </a:t>
            </a:r>
            <a:endParaRPr lang="en-US">
              <a:solidFill>
                <a:schemeClr val="tx1"/>
              </a:solidFill>
              <a:latin typeface="Arial" panose="020B0604020202020204" pitchFamily="34" charset="0"/>
              <a:cs typeface="Arial" panose="020B0604020202020204" pitchFamily="34" charset="0"/>
            </a:endParaRPr>
          </a:p>
          <a:p>
            <a:pPr marL="640594" lvl="1" indent="-174708" algn="just">
              <a:lnSpc>
                <a:spcPct val="110000"/>
              </a:lnSpc>
              <a:spcBef>
                <a:spcPts val="0"/>
              </a:spcBef>
              <a:spcAft>
                <a:spcPts val="0"/>
              </a:spcAft>
              <a:buFont typeface="Wingdings" panose="05000000000000000000" pitchFamily="2" charset="2"/>
              <a:buChar char="ü"/>
            </a:pPr>
            <a:r>
              <a:rPr lang="en-US" b="1">
                <a:solidFill>
                  <a:schemeClr val="tx1"/>
                </a:solidFill>
                <a:latin typeface="Arial" panose="020B0604020202020204" pitchFamily="34" charset="0"/>
                <a:cs typeface="Arial" panose="020B0604020202020204" pitchFamily="34" charset="0"/>
              </a:rPr>
              <a:t>VietinBank luôn bám sát diễn biến thị trường</a:t>
            </a:r>
            <a:r>
              <a:rPr lang="en-US">
                <a:solidFill>
                  <a:schemeClr val="tx1"/>
                </a:solidFill>
                <a:latin typeface="Arial" panose="020B0604020202020204" pitchFamily="34" charset="0"/>
                <a:cs typeface="Arial" panose="020B0604020202020204" pitchFamily="34" charset="0"/>
              </a:rPr>
              <a:t>, trong trường hợp diễn biến về tỷ giá có tác động đến mặt bằng lãi suất thì VietinBank sẽ linh hoạt áp dụng các kịch bản điều hành cân đối vốn phù hợp để có thể đáp ứng tốt nhất nhu cầu tài chính của khách hàng trên cơ sở tối ưu hiệu quả thu nhập lãi thuần cho ngân hàng. </a:t>
            </a:r>
          </a:p>
        </p:txBody>
      </p:sp>
      <p:sp>
        <p:nvSpPr>
          <p:cNvPr id="4" name="Slide Number Placeholder 3"/>
          <p:cNvSpPr>
            <a:spLocks noGrp="1"/>
          </p:cNvSpPr>
          <p:nvPr>
            <p:ph type="sldNum" sz="quarter" idx="10"/>
          </p:nvPr>
        </p:nvSpPr>
        <p:spPr/>
        <p:txBody>
          <a:bodyPr/>
          <a:lstStyle/>
          <a:p>
            <a:fld id="{325DB202-4375-437B-9C17-D58E1ADC9FE0}" type="slidenum">
              <a:rPr lang="nl-NL" smtClean="0"/>
              <a:t>17</a:t>
            </a:fld>
            <a:endParaRPr lang="nl-NL"/>
          </a:p>
        </p:txBody>
      </p:sp>
    </p:spTree>
    <p:extLst>
      <p:ext uri="{BB962C8B-B14F-4D97-AF65-F5344CB8AC3E}">
        <p14:creationId xmlns:p14="http://schemas.microsoft.com/office/powerpoint/2010/main" val="2954977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74">
              <a:lnSpc>
                <a:spcPct val="110000"/>
              </a:lnSpc>
              <a:spcBef>
                <a:spcPts val="0"/>
              </a:spcBef>
              <a:spcAft>
                <a:spcPts val="0"/>
              </a:spcAft>
              <a:buClr>
                <a:srgbClr val="005993"/>
              </a:buClr>
              <a:defRPr/>
            </a:pPr>
            <a:r>
              <a:rPr lang="en-US" b="1">
                <a:solidFill>
                  <a:schemeClr val="tx1"/>
                </a:solidFill>
                <a:latin typeface="Arial" panose="020B0604020202020204" pitchFamily="34" charset="0"/>
                <a:cs typeface="Arial" panose="020B0604020202020204" pitchFamily="34" charset="0"/>
              </a:rPr>
              <a:t>Công nghệ và một số dấu mốc qua các năm:</a:t>
            </a:r>
            <a:endParaRPr lang="vi-VN" b="1">
              <a:solidFill>
                <a:schemeClr val="tx1"/>
              </a:solidFill>
              <a:latin typeface="Arial" panose="020B0604020202020204" pitchFamily="34" charset="0"/>
              <a:cs typeface="Arial" panose="020B0604020202020204" pitchFamily="34" charset="0"/>
            </a:endParaRPr>
          </a:p>
          <a:p>
            <a:pPr marL="174708" indent="-174708" algn="just" defTabSz="931774">
              <a:lnSpc>
                <a:spcPct val="110000"/>
              </a:lnSpc>
              <a:spcBef>
                <a:spcPts val="0"/>
              </a:spcBef>
              <a:spcAft>
                <a:spcPts val="0"/>
              </a:spcAft>
              <a:buFont typeface="Wingdings" panose="05000000000000000000" pitchFamily="2" charset="2"/>
              <a:buChar char="Ø"/>
              <a:defRPr/>
            </a:pPr>
            <a:r>
              <a:rPr lang="en-US">
                <a:solidFill>
                  <a:schemeClr val="tx1"/>
                </a:solidFill>
                <a:latin typeface="Arial" panose="020B0604020202020204" pitchFamily="34" charset="0"/>
                <a:ea typeface="Tahoma" panose="020B0604030504040204" pitchFamily="34" charset="0"/>
                <a:cs typeface="Arial" panose="020B0604020202020204" pitchFamily="34" charset="0"/>
              </a:rPr>
              <a:t>Năm 2017: </a:t>
            </a:r>
            <a:r>
              <a:rPr lang="en-US" b="1">
                <a:solidFill>
                  <a:schemeClr val="tx1"/>
                </a:solidFill>
                <a:latin typeface="Arial" panose="020B0604020202020204" pitchFamily="34" charset="0"/>
                <a:ea typeface="Roboto Light" panose="02000000000000000000" pitchFamily="2" charset="0"/>
                <a:cs typeface="Arial" panose="020B0604020202020204" pitchFamily="34" charset="0"/>
              </a:rPr>
              <a:t>Corebanking</a:t>
            </a:r>
            <a:r>
              <a:rPr lang="en-US">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b="1">
                <a:solidFill>
                  <a:schemeClr val="tx1"/>
                </a:solidFill>
                <a:latin typeface="Arial" panose="020B0604020202020204" pitchFamily="34" charset="0"/>
                <a:ea typeface="Roboto Light" panose="02000000000000000000" pitchFamily="2" charset="0"/>
                <a:cs typeface="Arial" panose="020B0604020202020204" pitchFamily="34" charset="0"/>
              </a:rPr>
              <a:t>EDW</a:t>
            </a:r>
            <a:r>
              <a:rPr lang="en-US">
                <a:solidFill>
                  <a:schemeClr val="tx1"/>
                </a:solidFill>
                <a:latin typeface="Arial" panose="020B0604020202020204" pitchFamily="34" charset="0"/>
                <a:ea typeface="Roboto Light" panose="02000000000000000000" pitchFamily="2" charset="0"/>
                <a:cs typeface="Arial" panose="020B0604020202020204" pitchFamily="34" charset="0"/>
              </a:rPr>
              <a:t> và các hệ thống công nghệ hiện đại như SOA, LOS,… giúp VietinBank đi đầu về hạ tầng công nghệ.</a:t>
            </a:r>
          </a:p>
          <a:p>
            <a:pPr marL="174708" indent="-174708" algn="just">
              <a:lnSpc>
                <a:spcPct val="110000"/>
              </a:lnSpc>
              <a:spcBef>
                <a:spcPts val="0"/>
              </a:spcBef>
              <a:spcAft>
                <a:spcPts val="0"/>
              </a:spcAft>
              <a:buFont typeface="Wingdings" panose="05000000000000000000" pitchFamily="2" charset="2"/>
              <a:buChar char="Ø"/>
            </a:pPr>
            <a:r>
              <a:rPr lang="en-US">
                <a:solidFill>
                  <a:schemeClr val="tx1"/>
                </a:solidFill>
                <a:latin typeface="Arial" panose="020B0604020202020204" pitchFamily="34" charset="0"/>
                <a:ea typeface="Tahoma" panose="020B0604030504040204" pitchFamily="34" charset="0"/>
                <a:cs typeface="Arial" panose="020B0604020202020204" pitchFamily="34" charset="0"/>
              </a:rPr>
              <a:t>Năm 2018: </a:t>
            </a:r>
            <a:r>
              <a:rPr lang="en-US" b="1">
                <a:solidFill>
                  <a:schemeClr val="tx1"/>
                </a:solidFill>
                <a:latin typeface="Arial" panose="020B0604020202020204" pitchFamily="34" charset="0"/>
                <a:ea typeface="Roboto Light" panose="02000000000000000000" pitchFamily="2" charset="0"/>
                <a:cs typeface="Arial" panose="020B0604020202020204" pitchFamily="34" charset="0"/>
              </a:rPr>
              <a:t>Open API: </a:t>
            </a:r>
            <a:r>
              <a:rPr lang="en-US">
                <a:solidFill>
                  <a:schemeClr val="tx1"/>
                </a:solidFill>
                <a:latin typeface="Arial" panose="020B0604020202020204" pitchFamily="34" charset="0"/>
                <a:ea typeface="Roboto Light" panose="02000000000000000000" pitchFamily="2" charset="0"/>
                <a:cs typeface="Arial" panose="020B0604020202020204" pitchFamily="34" charset="0"/>
              </a:rPr>
              <a:t>Đến nay tổng số lượng giao dịch qua API </a:t>
            </a:r>
            <a:r>
              <a:rPr lang="en-US" b="1">
                <a:solidFill>
                  <a:schemeClr val="tx1"/>
                </a:solidFill>
                <a:latin typeface="Arial" panose="020B0604020202020204" pitchFamily="34" charset="0"/>
                <a:ea typeface="Roboto Light" panose="02000000000000000000" pitchFamily="2" charset="0"/>
                <a:cs typeface="Arial" panose="020B0604020202020204" pitchFamily="34" charset="0"/>
              </a:rPr>
              <a:t>~25% </a:t>
            </a:r>
            <a:r>
              <a:rPr lang="en-US">
                <a:solidFill>
                  <a:schemeClr val="tx1"/>
                </a:solidFill>
                <a:latin typeface="Arial" panose="020B0604020202020204" pitchFamily="34" charset="0"/>
                <a:ea typeface="Roboto Light" panose="02000000000000000000" pitchFamily="2" charset="0"/>
                <a:cs typeface="Arial" panose="020B0604020202020204" pitchFamily="34" charset="0"/>
              </a:rPr>
              <a:t>số lượng giao dịch trên các kênh của VietinBank.</a:t>
            </a:r>
          </a:p>
          <a:p>
            <a:pPr marL="174708" indent="-174708" algn="just">
              <a:lnSpc>
                <a:spcPct val="110000"/>
              </a:lnSpc>
              <a:spcBef>
                <a:spcPts val="0"/>
              </a:spcBef>
              <a:spcAft>
                <a:spcPts val="0"/>
              </a:spcAft>
              <a:buFont typeface="Wingdings" panose="05000000000000000000" pitchFamily="2" charset="2"/>
              <a:buChar char="Ø"/>
            </a:pPr>
            <a:r>
              <a:rPr lang="en-US">
                <a:solidFill>
                  <a:schemeClr val="tx1"/>
                </a:solidFill>
                <a:latin typeface="Arial" panose="020B0604020202020204" pitchFamily="34" charset="0"/>
                <a:ea typeface="Roboto Light" panose="02000000000000000000" pitchFamily="2" charset="0"/>
                <a:cs typeface="Arial" panose="020B0604020202020204" pitchFamily="34" charset="0"/>
              </a:rPr>
              <a:t>Năm 2019: </a:t>
            </a:r>
            <a:r>
              <a:rPr lang="en-US" b="1">
                <a:solidFill>
                  <a:schemeClr val="tx1"/>
                </a:solidFill>
                <a:latin typeface="Arial" panose="020B0604020202020204" pitchFamily="34" charset="0"/>
                <a:ea typeface="Roboto Light" panose="02000000000000000000" pitchFamily="2" charset="0"/>
                <a:cs typeface="Arial" panose="020B0604020202020204" pitchFamily="34" charset="0"/>
              </a:rPr>
              <a:t>Chatbot: </a:t>
            </a:r>
            <a:r>
              <a:rPr lang="en-US">
                <a:solidFill>
                  <a:schemeClr val="tx1"/>
                </a:solidFill>
                <a:latin typeface="Arial" panose="020B0604020202020204" pitchFamily="34" charset="0"/>
                <a:ea typeface="Roboto Light" panose="02000000000000000000" pitchFamily="2" charset="0"/>
                <a:cs typeface="Arial" panose="020B0604020202020204" pitchFamily="34" charset="0"/>
              </a:rPr>
              <a:t>Đến nay đã có 12 chatbot nội bộ, 1 chatbot với khách hàng và chuẩn bị triển khai voicebot.</a:t>
            </a:r>
          </a:p>
          <a:p>
            <a:pPr marL="174708" indent="-174708" algn="just">
              <a:lnSpc>
                <a:spcPct val="110000"/>
              </a:lnSpc>
              <a:spcBef>
                <a:spcPts val="0"/>
              </a:spcBef>
              <a:spcAft>
                <a:spcPts val="0"/>
              </a:spcAft>
              <a:buFont typeface="Wingdings" panose="05000000000000000000" pitchFamily="2" charset="2"/>
              <a:buChar char="Ø"/>
            </a:pPr>
            <a:r>
              <a:rPr lang="en-US">
                <a:solidFill>
                  <a:schemeClr val="tx1"/>
                </a:solidFill>
                <a:latin typeface="Arial" panose="020B0604020202020204" pitchFamily="34" charset="0"/>
                <a:ea typeface="Roboto Light" panose="02000000000000000000" pitchFamily="2" charset="0"/>
                <a:cs typeface="Arial" panose="020B0604020202020204" pitchFamily="34" charset="0"/>
              </a:rPr>
              <a:t>Năm 2020: </a:t>
            </a:r>
            <a:r>
              <a:rPr lang="en-US" b="1">
                <a:solidFill>
                  <a:schemeClr val="tx1"/>
                </a:solidFill>
                <a:latin typeface="Arial" panose="020B0604020202020204" pitchFamily="34" charset="0"/>
                <a:ea typeface="Roboto Light" panose="02000000000000000000" pitchFamily="2" charset="0"/>
                <a:cs typeface="Arial" panose="020B0604020202020204" pitchFamily="34" charset="0"/>
              </a:rPr>
              <a:t>Kiosk sinh trắc học: </a:t>
            </a:r>
            <a:r>
              <a:rPr lang="en-US">
                <a:solidFill>
                  <a:schemeClr val="tx1"/>
                </a:solidFill>
                <a:latin typeface="Arial" panose="020B0604020202020204" pitchFamily="34" charset="0"/>
                <a:ea typeface="Roboto Light" panose="02000000000000000000" pitchFamily="2" charset="0"/>
                <a:cs typeface="Arial" panose="020B0604020202020204" pitchFamily="34" charset="0"/>
              </a:rPr>
              <a:t>Đến nay có 53 chi nhánh sử dụng, thu thập hơn 4 triệu dữ liệu số tài khoản của khách hàng.</a:t>
            </a:r>
          </a:p>
          <a:p>
            <a:pPr marL="174708" indent="-174708" algn="just">
              <a:lnSpc>
                <a:spcPct val="110000"/>
              </a:lnSpc>
              <a:spcBef>
                <a:spcPts val="0"/>
              </a:spcBef>
              <a:spcAft>
                <a:spcPts val="0"/>
              </a:spcAft>
              <a:buFont typeface="Wingdings" panose="05000000000000000000" pitchFamily="2" charset="2"/>
              <a:buChar char="Ø"/>
            </a:pPr>
            <a:r>
              <a:rPr lang="en-US">
                <a:solidFill>
                  <a:schemeClr val="tx1"/>
                </a:solidFill>
                <a:latin typeface="Arial" panose="020B0604020202020204" pitchFamily="34" charset="0"/>
                <a:ea typeface="Roboto Light" panose="02000000000000000000" pitchFamily="2" charset="0"/>
                <a:cs typeface="Arial" panose="020B0604020202020204" pitchFamily="34" charset="0"/>
              </a:rPr>
              <a:t>Năm 2021: </a:t>
            </a:r>
            <a:r>
              <a:rPr lang="en-US" b="1">
                <a:solidFill>
                  <a:schemeClr val="tx1"/>
                </a:solidFill>
                <a:latin typeface="Arial" panose="020B0604020202020204" pitchFamily="34" charset="0"/>
                <a:ea typeface="Roboto Light" panose="02000000000000000000" pitchFamily="2" charset="0"/>
                <a:cs typeface="Arial" panose="020B0604020202020204" pitchFamily="34" charset="0"/>
              </a:rPr>
              <a:t>eKYC, FacePAY, Robotics Process Automation</a:t>
            </a:r>
            <a:r>
              <a:rPr lang="en-US">
                <a:solidFill>
                  <a:schemeClr val="tx1"/>
                </a:solidFill>
                <a:latin typeface="Arial" panose="020B0604020202020204" pitchFamily="34" charset="0"/>
                <a:ea typeface="Roboto Light" panose="02000000000000000000" pitchFamily="2" charset="0"/>
                <a:cs typeface="Arial" panose="020B0604020202020204" pitchFamily="34" charset="0"/>
              </a:rPr>
              <a:t>: Quy trình cầm cố sổ tiết kiệm giảm 65% thời gian tác nghiệp.</a:t>
            </a:r>
          </a:p>
          <a:p>
            <a:pPr marL="174708" indent="-174708" algn="just">
              <a:lnSpc>
                <a:spcPct val="110000"/>
              </a:lnSpc>
              <a:spcBef>
                <a:spcPts val="0"/>
              </a:spcBef>
              <a:spcAft>
                <a:spcPts val="0"/>
              </a:spcAft>
              <a:buFont typeface="Wingdings" panose="05000000000000000000" pitchFamily="2" charset="2"/>
              <a:buChar char="Ø"/>
            </a:pPr>
            <a:r>
              <a:rPr lang="en-US">
                <a:solidFill>
                  <a:schemeClr val="tx1"/>
                </a:solidFill>
                <a:latin typeface="Arial" panose="020B0604020202020204" pitchFamily="34" charset="0"/>
                <a:ea typeface="Roboto Light" panose="02000000000000000000" pitchFamily="2" charset="0"/>
                <a:cs typeface="Arial" panose="020B0604020202020204" pitchFamily="34" charset="0"/>
              </a:rPr>
              <a:t>Năm 2022: </a:t>
            </a:r>
            <a:r>
              <a:rPr lang="en-US" b="1">
                <a:solidFill>
                  <a:schemeClr val="tx1"/>
                </a:solidFill>
                <a:latin typeface="Arial" panose="020B0604020202020204" pitchFamily="34" charset="0"/>
                <a:ea typeface="Roboto Light" panose="02000000000000000000" pitchFamily="2" charset="0"/>
                <a:cs typeface="Arial" panose="020B0604020202020204" pitchFamily="34" charset="0"/>
              </a:rPr>
              <a:t>Cloud Computer: </a:t>
            </a:r>
            <a:r>
              <a:rPr lang="en-US">
                <a:solidFill>
                  <a:schemeClr val="tx1"/>
                </a:solidFill>
                <a:latin typeface="Arial" panose="020B0604020202020204" pitchFamily="34" charset="0"/>
                <a:ea typeface="Roboto Light" panose="02000000000000000000" pitchFamily="2" charset="0"/>
                <a:cs typeface="Arial" panose="020B0604020202020204" pitchFamily="34" charset="0"/>
              </a:rPr>
              <a:t>iPay web giúp tiết giảm 100 servers so với giải pháp on premies.</a:t>
            </a:r>
          </a:p>
          <a:p>
            <a:pPr marL="174708" indent="-174708" algn="just">
              <a:lnSpc>
                <a:spcPct val="110000"/>
              </a:lnSpc>
              <a:spcBef>
                <a:spcPts val="0"/>
              </a:spcBef>
              <a:spcAft>
                <a:spcPts val="0"/>
              </a:spcAft>
              <a:buFont typeface="Wingdings" panose="05000000000000000000" pitchFamily="2" charset="2"/>
              <a:buChar char="Ø"/>
            </a:pPr>
            <a:r>
              <a:rPr lang="en-US">
                <a:solidFill>
                  <a:schemeClr val="tx1"/>
                </a:solidFill>
                <a:latin typeface="Arial" panose="020B0604020202020204" pitchFamily="34" charset="0"/>
                <a:ea typeface="Roboto Light" panose="02000000000000000000" pitchFamily="2" charset="0"/>
                <a:cs typeface="Arial" panose="020B0604020202020204" pitchFamily="34" charset="0"/>
              </a:rPr>
              <a:t>Năm 2023: Triển khai </a:t>
            </a:r>
            <a:r>
              <a:rPr lang="en-US" b="1">
                <a:solidFill>
                  <a:schemeClr val="tx1"/>
                </a:solidFill>
                <a:latin typeface="Arial" panose="020B0604020202020204" pitchFamily="34" charset="0"/>
                <a:ea typeface="Roboto Light" panose="02000000000000000000" pitchFamily="2" charset="0"/>
                <a:cs typeface="Arial" panose="020B0604020202020204" pitchFamily="34" charset="0"/>
              </a:rPr>
              <a:t>chương trình Chuyển đổi số </a:t>
            </a:r>
            <a:r>
              <a:rPr lang="en-US">
                <a:solidFill>
                  <a:schemeClr val="tx1"/>
                </a:solidFill>
                <a:latin typeface="Arial" panose="020B0604020202020204" pitchFamily="34" charset="0"/>
                <a:ea typeface="Roboto Light" panose="02000000000000000000" pitchFamily="2" charset="0"/>
                <a:cs typeface="Arial" panose="020B0604020202020204" pitchFamily="34" charset="0"/>
              </a:rPr>
              <a:t>gắn liền kế hoạch kinh doanh trung hạn MTBP 2024-2026. Đẩy mạnh cung cấp SPDV qua kênh số, tăng cường tự động hoá quy trình, mở rộng kết nối đối tác qua hệ sinh thái Open API, ERP... </a:t>
            </a:r>
          </a:p>
        </p:txBody>
      </p:sp>
      <p:sp>
        <p:nvSpPr>
          <p:cNvPr id="4" name="Slide Number Placeholder 3"/>
          <p:cNvSpPr>
            <a:spLocks noGrp="1"/>
          </p:cNvSpPr>
          <p:nvPr>
            <p:ph type="sldNum" sz="quarter" idx="10"/>
          </p:nvPr>
        </p:nvSpPr>
        <p:spPr/>
        <p:txBody>
          <a:bodyPr/>
          <a:lstStyle/>
          <a:p>
            <a:fld id="{325DB202-4375-437B-9C17-D58E1ADC9FE0}" type="slidenum">
              <a:rPr lang="nl-NL" smtClean="0"/>
              <a:t>18</a:t>
            </a:fld>
            <a:endParaRPr lang="nl-NL"/>
          </a:p>
        </p:txBody>
      </p:sp>
    </p:spTree>
    <p:extLst>
      <p:ext uri="{BB962C8B-B14F-4D97-AF65-F5344CB8AC3E}">
        <p14:creationId xmlns:p14="http://schemas.microsoft.com/office/powerpoint/2010/main" val="4026231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99614">
              <a:lnSpc>
                <a:spcPct val="110000"/>
              </a:lnSpc>
              <a:defRPr/>
            </a:pPr>
            <a:r>
              <a:rPr lang="en-US">
                <a:solidFill>
                  <a:schemeClr val="tx1"/>
                </a:solidFill>
                <a:latin typeface="Arial" pitchFamily="34" charset="0"/>
                <a:cs typeface="Arial" pitchFamily="34" charset="0"/>
              </a:rPr>
              <a:t>Đối với phân khúc KHBL, với chiến lược tiếp tục đẩy mạnh số hóa dịch vụ tài chính cá nhân, VietinBank tiếp tục đẩy mạnh hoạt động E-banking </a:t>
            </a:r>
            <a:r>
              <a:rPr lang="en-US" b="1">
                <a:solidFill>
                  <a:schemeClr val="tx1"/>
                </a:solidFill>
                <a:latin typeface="Arial" pitchFamily="34" charset="0"/>
                <a:cs typeface="Arial" pitchFamily="34" charset="0"/>
              </a:rPr>
              <a:t>trong 2Q2024. </a:t>
            </a:r>
          </a:p>
          <a:p>
            <a:pPr algn="just" defTabSz="899614">
              <a:lnSpc>
                <a:spcPct val="110000"/>
              </a:lnSpc>
              <a:defRPr/>
            </a:pPr>
            <a:r>
              <a:rPr lang="en-US">
                <a:solidFill>
                  <a:schemeClr val="tx1"/>
                </a:solidFill>
                <a:latin typeface="Arial" pitchFamily="34" charset="0"/>
                <a:cs typeface="Arial" pitchFamily="34" charset="0"/>
              </a:rPr>
              <a:t>Các biểu đồ trên slide cho thấy tốc độ tăng trưởng E-Banking của KHBL VietinBank trong 2Q2024:</a:t>
            </a:r>
          </a:p>
          <a:p>
            <a:pPr marL="175267" indent="-175267" algn="just" defTabSz="899614">
              <a:lnSpc>
                <a:spcPct val="110000"/>
              </a:lnSpc>
              <a:buFont typeface="Wingdings" panose="05000000000000000000" pitchFamily="2" charset="2"/>
              <a:buChar char="Ø"/>
              <a:defRPr/>
            </a:pPr>
            <a:r>
              <a:rPr lang="vi-VN" b="1">
                <a:solidFill>
                  <a:schemeClr val="tx1"/>
                </a:solidFill>
                <a:latin typeface="Arial" panose="020B0604020202020204" pitchFamily="34" charset="0"/>
                <a:cs typeface="Arial" panose="020B0604020202020204" pitchFamily="34" charset="0"/>
              </a:rPr>
              <a:t>Số lượng khách hàng </a:t>
            </a:r>
            <a:r>
              <a:rPr lang="en-US" b="1">
                <a:solidFill>
                  <a:schemeClr val="tx1"/>
                </a:solidFill>
                <a:latin typeface="Arial" panose="020B0604020202020204" pitchFamily="34" charset="0"/>
                <a:cs typeface="Arial" panose="020B0604020202020204" pitchFamily="34" charset="0"/>
              </a:rPr>
              <a:t>sử dụng iPay </a:t>
            </a:r>
            <a:r>
              <a:rPr lang="en-US">
                <a:solidFill>
                  <a:schemeClr val="tx1"/>
                </a:solidFill>
                <a:latin typeface="Arial" pitchFamily="34" charset="0"/>
                <a:cs typeface="Arial" pitchFamily="34" charset="0"/>
              </a:rPr>
              <a:t>tính đến cuối 2Q2024 đạt gần 8,4 triệu khách hàng, tăng 19,8% so với cùng kỳ năm 2023.</a:t>
            </a:r>
          </a:p>
          <a:p>
            <a:pPr marL="175267" indent="-175267" algn="just" defTabSz="899614">
              <a:lnSpc>
                <a:spcPct val="110000"/>
              </a:lnSpc>
              <a:buFont typeface="Wingdings" panose="05000000000000000000" pitchFamily="2" charset="2"/>
              <a:buChar char="Ø"/>
              <a:defRPr/>
            </a:pPr>
            <a:r>
              <a:rPr lang="vi-VN">
                <a:solidFill>
                  <a:schemeClr val="tx1"/>
                </a:solidFill>
                <a:latin typeface="Arial" panose="020B0604020202020204" pitchFamily="34" charset="0"/>
                <a:cs typeface="Arial" panose="020B0604020202020204" pitchFamily="34" charset="0"/>
              </a:rPr>
              <a:t>Chuyển dịch kênh tăng trưởng mạnh: </a:t>
            </a:r>
            <a:r>
              <a:rPr lang="vi-VN" b="1">
                <a:solidFill>
                  <a:schemeClr val="tx1"/>
                </a:solidFill>
                <a:latin typeface="Arial" panose="020B0604020202020204" pitchFamily="34" charset="0"/>
                <a:cs typeface="Arial" panose="020B0604020202020204" pitchFamily="34" charset="0"/>
              </a:rPr>
              <a:t>Số lượng giao dịch iPay</a:t>
            </a:r>
            <a:r>
              <a:rPr lang="vi-VN">
                <a:solidFill>
                  <a:schemeClr val="tx1"/>
                </a:solidFill>
                <a:latin typeface="Arial" panose="020B0604020202020204" pitchFamily="34" charset="0"/>
                <a:cs typeface="Arial" panose="020B0604020202020204" pitchFamily="34" charset="0"/>
              </a:rPr>
              <a:t> đạt </a:t>
            </a:r>
            <a:r>
              <a:rPr lang="en-US">
                <a:solidFill>
                  <a:schemeClr val="tx1"/>
                </a:solidFill>
                <a:latin typeface="Arial" panose="020B0604020202020204" pitchFamily="34" charset="0"/>
                <a:cs typeface="Arial" panose="020B0604020202020204" pitchFamily="34" charset="0"/>
              </a:rPr>
              <a:t>hơn 868 </a:t>
            </a:r>
            <a:r>
              <a:rPr lang="vi-VN">
                <a:solidFill>
                  <a:schemeClr val="tx1"/>
                </a:solidFill>
                <a:latin typeface="Arial" panose="020B0604020202020204" pitchFamily="34" charset="0"/>
                <a:cs typeface="Arial" panose="020B0604020202020204" pitchFamily="34" charset="0"/>
              </a:rPr>
              <a:t>triệu giao dịch, tăng </a:t>
            </a:r>
            <a:r>
              <a:rPr lang="en-US">
                <a:solidFill>
                  <a:schemeClr val="tx1"/>
                </a:solidFill>
                <a:latin typeface="Arial" panose="020B0604020202020204" pitchFamily="34" charset="0"/>
                <a:cs typeface="Arial" panose="020B0604020202020204" pitchFamily="34" charset="0"/>
              </a:rPr>
              <a:t>73,3</a:t>
            </a:r>
            <a:r>
              <a:rPr lang="vi-VN">
                <a:solidFill>
                  <a:schemeClr val="tx1"/>
                </a:solidFill>
                <a:latin typeface="Arial" panose="020B0604020202020204" pitchFamily="34" charset="0"/>
                <a:cs typeface="Arial" panose="020B0604020202020204" pitchFamily="34" charset="0"/>
              </a:rPr>
              <a:t>% so với cùng kỳ năm 2023.</a:t>
            </a:r>
            <a:endParaRPr lang="en-US">
              <a:solidFill>
                <a:schemeClr val="tx1"/>
              </a:solidFill>
              <a:latin typeface="Arial" pitchFamily="34" charset="0"/>
              <a:cs typeface="Arial" pitchFamily="34" charset="0"/>
            </a:endParaRPr>
          </a:p>
          <a:p>
            <a:pPr marL="174708" indent="-174708" algn="just">
              <a:lnSpc>
                <a:spcPct val="110000"/>
              </a:lnSpc>
              <a:buFont typeface="Wingdings" panose="05000000000000000000" pitchFamily="2" charset="2"/>
              <a:buChar char="Ø"/>
            </a:pPr>
            <a:r>
              <a:rPr lang="en-US">
                <a:solidFill>
                  <a:schemeClr val="tx1"/>
                </a:solidFill>
                <a:latin typeface="Arial" pitchFamily="34" charset="0"/>
                <a:cs typeface="Arial" pitchFamily="34" charset="0"/>
              </a:rPr>
              <a:t>Tỷ trọng CASA của khách hàng sử dụng iPay/ CASA KHBL đạt 96%.</a:t>
            </a:r>
          </a:p>
          <a:p>
            <a:pPr algn="just">
              <a:lnSpc>
                <a:spcPct val="110000"/>
              </a:lnSpc>
            </a:pPr>
            <a:endParaRPr lang="en-US">
              <a:solidFill>
                <a:schemeClr val="tx1"/>
              </a:solidFill>
              <a:latin typeface="Arial" pitchFamily="34" charset="0"/>
              <a:cs typeface="Arial" pitchFamily="34" charset="0"/>
            </a:endParaRPr>
          </a:p>
          <a:p>
            <a:pPr lvl="0" algn="just">
              <a:lnSpc>
                <a:spcPct val="110000"/>
              </a:lnSpc>
            </a:pPr>
            <a:r>
              <a:rPr lang="vi-VN">
                <a:solidFill>
                  <a:schemeClr val="tx1"/>
                </a:solidFill>
                <a:latin typeface="Arial" panose="020B0604020202020204" pitchFamily="34" charset="0"/>
                <a:cs typeface="Arial" panose="020B0604020202020204" pitchFamily="34" charset="0"/>
              </a:rPr>
              <a:t>Năm 2024, VietinBank tiếp tục bám sát chỉ đạo của Chính phủ và Ngân hàng Nhà nước, thực hiện đổi mới, hiện đại hóa hoạt động thanh toán, đầu tư xây dựng và triển khai hàng loạt các giải pháp chuyển đối số kênh phân phối số đem lại nhiều tiện ích cho khách hàng và góp phần vào việc hạn chế tiêu dùng tiền mặt. Cụ thể như sau:</a:t>
            </a:r>
          </a:p>
          <a:p>
            <a:pPr marL="174708" indent="-174708" algn="just">
              <a:lnSpc>
                <a:spcPct val="110000"/>
              </a:lnSpc>
              <a:buFont typeface="Wingdings" panose="05000000000000000000" pitchFamily="2" charset="2"/>
              <a:buChar char="Ø"/>
            </a:pPr>
            <a:r>
              <a:rPr lang="vi-VN">
                <a:solidFill>
                  <a:schemeClr val="tx1"/>
                </a:solidFill>
                <a:latin typeface="Arial" panose="020B0604020202020204" pitchFamily="34" charset="0"/>
                <a:cs typeface="Arial" panose="020B0604020202020204" pitchFamily="34" charset="0"/>
              </a:rPr>
              <a:t>Chuyển dịch kênh: Tiếp tục chuyển dịch khách hàng từ các kênh truyền thống sang sử dụng kênh số hướng đến mục tiêu tiết giảm chi phí, nâng cao chất lượng dịch vụ, tăng hiệu quả cho ngân hàng, khách hàng và tăng quy mô KH khoảng hơn 01 triệu KH trong năm 2024.</a:t>
            </a:r>
          </a:p>
          <a:p>
            <a:pPr marL="174708" indent="-174708" algn="just">
              <a:lnSpc>
                <a:spcPct val="110000"/>
              </a:lnSpc>
              <a:buFont typeface="Wingdings" panose="05000000000000000000" pitchFamily="2" charset="2"/>
              <a:buChar char="Ø"/>
            </a:pPr>
            <a:r>
              <a:rPr lang="vi-VN">
                <a:solidFill>
                  <a:schemeClr val="tx1"/>
                </a:solidFill>
                <a:latin typeface="Arial" panose="020B0604020202020204" pitchFamily="34" charset="0"/>
                <a:cs typeface="Arial" panose="020B0604020202020204" pitchFamily="34" charset="0"/>
              </a:rPr>
              <a:t>Tiếp tục mở rộng hệ sinh thái dịch vụ và hệ sinh thái thanh toán thông qua việc liên thông và kết nối với các đối tác là các bệnh viện, trường học, đơn vị hành chính công hay các đối tác cung cấp dịch vụ hàng hóa để gắn kết hệ sinh thái của các đối tác trở thành hệ sinh thái thanh toán ngân hàng số của VietinBank, từ đó để đáp ứng ngày càng tốt hơn các nhu cầu thiết yếu hàng ngày của khách hàng. Trong năm 2024 dự kiến ra mắt các phiên bản iPay mobile với nhiều tính năng mới và cập nhật các tính năng hiện hữu theo tiến độ của dự án Chuyển đổi số.</a:t>
            </a:r>
          </a:p>
          <a:p>
            <a:pPr marL="174708" indent="-174708" algn="just">
              <a:lnSpc>
                <a:spcPct val="110000"/>
              </a:lnSpc>
              <a:buFont typeface="Wingdings" panose="05000000000000000000" pitchFamily="2" charset="2"/>
              <a:buChar char="Ø"/>
            </a:pPr>
            <a:r>
              <a:rPr lang="vi-VN">
                <a:solidFill>
                  <a:schemeClr val="tx1"/>
                </a:solidFill>
                <a:latin typeface="Arial" panose="020B0604020202020204" pitchFamily="34" charset="0"/>
                <a:cs typeface="Arial" panose="020B0604020202020204" pitchFamily="34" charset="0"/>
              </a:rPr>
              <a:t>Đẩy mạnh công tác truyền thông, tiếp thị, kết hợp triển khai các chương trình khuyến mãi, động lực, hoa hồng môi giới, phối hợp với chi nhánh để tư vấn, thu hút khách hàng. </a:t>
            </a:r>
          </a:p>
          <a:p>
            <a:pPr marL="174708" indent="-174708" algn="just">
              <a:lnSpc>
                <a:spcPct val="110000"/>
              </a:lnSpc>
              <a:buFont typeface="Wingdings" panose="05000000000000000000" pitchFamily="2" charset="2"/>
              <a:buChar char="Ø"/>
            </a:pPr>
            <a:r>
              <a:rPr lang="vi-VN">
                <a:solidFill>
                  <a:schemeClr val="tx1"/>
                </a:solidFill>
                <a:latin typeface="Arial" panose="020B0604020202020204" pitchFamily="34" charset="0"/>
                <a:cs typeface="Arial" panose="020B0604020202020204" pitchFamily="34" charset="0"/>
              </a:rPr>
              <a:t>Triển khai các mô hình thanh toán mới, kiểu mẫu phù hợp với xu hướng chuyển đổi số ngành ngân hàng, phù hợp với thị hiếu và nhu cầu của khách hàng thời đại mới như FacePay, phát triển/làm giàu các dịch vụ thanh toán, phát triển các dịch vụ tín dụng online …</a:t>
            </a:r>
            <a:endParaRPr lang="en-US">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25DB202-4375-437B-9C17-D58E1ADC9FE0}" type="slidenum">
              <a:rPr lang="nl-NL" smtClean="0"/>
              <a:t>19</a:t>
            </a:fld>
            <a:endParaRPr lang="nl-NL"/>
          </a:p>
        </p:txBody>
      </p:sp>
    </p:spTree>
    <p:extLst>
      <p:ext uri="{BB962C8B-B14F-4D97-AF65-F5344CB8AC3E}">
        <p14:creationId xmlns:p14="http://schemas.microsoft.com/office/powerpoint/2010/main" val="4225829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pPr>
            <a:r>
              <a:rPr lang="en-US" b="1">
                <a:solidFill>
                  <a:schemeClr val="tx1"/>
                </a:solidFill>
                <a:latin typeface="Arial" pitchFamily="34" charset="0"/>
                <a:cs typeface="Arial" pitchFamily="34" charset="0"/>
              </a:rPr>
              <a:t>Phần I - Cập nhật KQKD của VietinBank gồm 04 phần:</a:t>
            </a:r>
          </a:p>
          <a:p>
            <a:pPr marL="168558" indent="-168558" algn="just">
              <a:lnSpc>
                <a:spcPct val="110000"/>
              </a:lnSpc>
              <a:buFont typeface="Wingdings" pitchFamily="2" charset="2"/>
              <a:buChar char="Ø"/>
            </a:pPr>
            <a:r>
              <a:rPr lang="en-US">
                <a:solidFill>
                  <a:schemeClr val="tx1"/>
                </a:solidFill>
                <a:latin typeface="Arial" pitchFamily="34" charset="0"/>
                <a:cs typeface="Arial" pitchFamily="34" charset="0"/>
              </a:rPr>
              <a:t>Kết quả kinh doanh Quý II và 6 tháng đầu năm 2024 </a:t>
            </a:r>
          </a:p>
          <a:p>
            <a:pPr marL="168558" indent="-168558" algn="just">
              <a:lnSpc>
                <a:spcPct val="110000"/>
              </a:lnSpc>
              <a:buFont typeface="Wingdings" pitchFamily="2" charset="2"/>
              <a:buChar char="Ø"/>
            </a:pPr>
            <a:r>
              <a:rPr lang="en-US">
                <a:solidFill>
                  <a:schemeClr val="tx1"/>
                </a:solidFill>
                <a:latin typeface="Arial" pitchFamily="34" charset="0"/>
                <a:cs typeface="Arial" pitchFamily="34" charset="0"/>
              </a:rPr>
              <a:t>Kinh tế vĩ mô và ngành ngân hàng </a:t>
            </a:r>
          </a:p>
          <a:p>
            <a:pPr marL="168558" indent="-168558" algn="just">
              <a:lnSpc>
                <a:spcPct val="110000"/>
              </a:lnSpc>
              <a:buFont typeface="Wingdings" pitchFamily="2" charset="2"/>
              <a:buChar char="Ø"/>
            </a:pPr>
            <a:r>
              <a:rPr lang="en-US">
                <a:solidFill>
                  <a:schemeClr val="tx1"/>
                </a:solidFill>
                <a:latin typeface="Arial" pitchFamily="34" charset="0"/>
                <a:cs typeface="Arial" pitchFamily="34" charset="0"/>
              </a:rPr>
              <a:t>Kế hoạch kinh doanh 6 tháng cuối năm 2024</a:t>
            </a:r>
          </a:p>
          <a:p>
            <a:pPr marL="168558" indent="-168558" algn="just">
              <a:lnSpc>
                <a:spcPct val="110000"/>
              </a:lnSpc>
              <a:buFont typeface="Wingdings" pitchFamily="2" charset="2"/>
              <a:buChar char="Ø"/>
            </a:pPr>
            <a:r>
              <a:rPr lang="en-US">
                <a:solidFill>
                  <a:schemeClr val="tx1"/>
                </a:solidFill>
                <a:latin typeface="Arial" pitchFamily="34" charset="0"/>
                <a:cs typeface="Arial" pitchFamily="34" charset="0"/>
              </a:rPr>
              <a:t>Phụ lục</a:t>
            </a:r>
          </a:p>
          <a:p>
            <a:pPr algn="just">
              <a:lnSpc>
                <a:spcPct val="110000"/>
              </a:lnSpc>
            </a:pPr>
            <a:r>
              <a:rPr lang="en-US" b="1">
                <a:solidFill>
                  <a:schemeClr val="tx1"/>
                </a:solidFill>
                <a:latin typeface="Arial" pitchFamily="34" charset="0"/>
                <a:cs typeface="Arial" pitchFamily="34" charset="0"/>
              </a:rPr>
              <a:t>Trong đó, tôi sẽ tập trung vào phần Kết quả kinh doanh Quý II và 6 tháng đầu năm 2024, bao gồm 2 phần:</a:t>
            </a:r>
          </a:p>
          <a:p>
            <a:pPr marL="168558" indent="-168558" algn="just">
              <a:lnSpc>
                <a:spcPct val="110000"/>
              </a:lnSpc>
              <a:buFont typeface="Wingdings" pitchFamily="2" charset="2"/>
              <a:buChar char="Ø"/>
            </a:pPr>
            <a:r>
              <a:rPr lang="en-US">
                <a:solidFill>
                  <a:schemeClr val="tx1"/>
                </a:solidFill>
                <a:latin typeface="Arial" pitchFamily="34" charset="0"/>
                <a:cs typeface="Arial" pitchFamily="34" charset="0"/>
              </a:rPr>
              <a:t>Những chỉ tiêu nổi bật trong Quý II và 6 tháng đầu năm 2024 </a:t>
            </a:r>
          </a:p>
          <a:p>
            <a:pPr marL="168558" indent="-168558" algn="just">
              <a:lnSpc>
                <a:spcPct val="110000"/>
              </a:lnSpc>
              <a:buFont typeface="Wingdings" pitchFamily="2" charset="2"/>
              <a:buChar char="Ø"/>
            </a:pPr>
            <a:r>
              <a:rPr lang="en-US">
                <a:solidFill>
                  <a:schemeClr val="tx1"/>
                </a:solidFill>
                <a:latin typeface="Arial" pitchFamily="34" charset="0"/>
                <a:cs typeface="Arial" pitchFamily="34" charset="0"/>
              </a:rPr>
              <a:t>Chi tiết kết quả kinh doanh Quý II và 6 tháng đầu năm 2024 </a:t>
            </a:r>
          </a:p>
        </p:txBody>
      </p:sp>
      <p:sp>
        <p:nvSpPr>
          <p:cNvPr id="4" name="Slide Number Placeholder 3"/>
          <p:cNvSpPr>
            <a:spLocks noGrp="1"/>
          </p:cNvSpPr>
          <p:nvPr>
            <p:ph type="sldNum" sz="quarter" idx="10"/>
          </p:nvPr>
        </p:nvSpPr>
        <p:spPr/>
        <p:txBody>
          <a:bodyPr/>
          <a:lstStyle/>
          <a:p>
            <a:fld id="{6FC58A83-1D8D-4EE6-A92C-423A74FD6AB4}" type="slidenum">
              <a:rPr lang="en-US" smtClean="0"/>
              <a:t>2</a:t>
            </a:fld>
            <a:endParaRPr lang="en-US"/>
          </a:p>
        </p:txBody>
      </p:sp>
    </p:spTree>
    <p:extLst>
      <p:ext uri="{BB962C8B-B14F-4D97-AF65-F5344CB8AC3E}">
        <p14:creationId xmlns:p14="http://schemas.microsoft.com/office/powerpoint/2010/main" val="2426809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99614">
              <a:lnSpc>
                <a:spcPct val="110000"/>
              </a:lnSpc>
              <a:spcBef>
                <a:spcPts val="0"/>
              </a:spcBef>
              <a:defRPr/>
            </a:pPr>
            <a:r>
              <a:rPr lang="en-US" b="1">
                <a:solidFill>
                  <a:schemeClr val="tx1"/>
                </a:solidFill>
                <a:latin typeface="Arial" panose="020B0604020202020204" pitchFamily="34" charset="0"/>
                <a:cs typeface="Arial" panose="020B0604020202020204" pitchFamily="34" charset="0"/>
              </a:rPr>
              <a:t>Bên cạnh CASA từ phân khúc KHBL, chúng tôi cũng chú trọng cải thiện CASA từ phân khúc KHDN thông qua việc thúc đẩy số hóa dịch vụ tài chính cho KHDN (eFAST).</a:t>
            </a:r>
          </a:p>
          <a:p>
            <a:pPr marL="175267" indent="-175267" algn="just">
              <a:lnSpc>
                <a:spcPct val="110000"/>
              </a:lnSpc>
              <a:spcBef>
                <a:spcPts val="0"/>
              </a:spcBef>
              <a:buFont typeface="Wingdings" panose="05000000000000000000" pitchFamily="2" charset="2"/>
              <a:buChar char="Ø"/>
            </a:pPr>
            <a:r>
              <a:rPr lang="en-US" b="1">
                <a:solidFill>
                  <a:schemeClr val="tx1"/>
                </a:solidFill>
                <a:latin typeface="Arial" panose="020B0604020202020204" pitchFamily="34" charset="0"/>
                <a:cs typeface="Arial" panose="020B0604020202020204" pitchFamily="34" charset="0"/>
              </a:rPr>
              <a:t>S</a:t>
            </a:r>
            <a:r>
              <a:rPr lang="vi-VN" b="1">
                <a:solidFill>
                  <a:schemeClr val="tx1"/>
                </a:solidFill>
                <a:latin typeface="Arial" panose="020B0604020202020204" pitchFamily="34" charset="0"/>
                <a:cs typeface="Arial" panose="020B0604020202020204" pitchFamily="34" charset="0"/>
              </a:rPr>
              <a:t>ố lượng </a:t>
            </a:r>
            <a:r>
              <a:rPr lang="en-US" b="1">
                <a:solidFill>
                  <a:schemeClr val="tx1"/>
                </a:solidFill>
                <a:latin typeface="Arial" panose="020B0604020202020204" pitchFamily="34" charset="0"/>
                <a:cs typeface="Arial" panose="020B0604020202020204" pitchFamily="34" charset="0"/>
              </a:rPr>
              <a:t>khách hàng</a:t>
            </a:r>
            <a:r>
              <a:rPr lang="vi-VN" b="1">
                <a:solidFill>
                  <a:schemeClr val="tx1"/>
                </a:solidFill>
                <a:latin typeface="Arial" panose="020B0604020202020204" pitchFamily="34" charset="0"/>
                <a:cs typeface="Arial" panose="020B0604020202020204" pitchFamily="34" charset="0"/>
              </a:rPr>
              <a:t> </a:t>
            </a:r>
            <a:r>
              <a:rPr lang="en-US" b="1">
                <a:solidFill>
                  <a:schemeClr val="tx1"/>
                </a:solidFill>
                <a:latin typeface="Arial" panose="020B0604020202020204" pitchFamily="34" charset="0"/>
                <a:cs typeface="Arial" panose="020B0604020202020204" pitchFamily="34" charset="0"/>
              </a:rPr>
              <a:t>đăng ký sử dụng </a:t>
            </a:r>
            <a:r>
              <a:rPr lang="vi-VN" b="1">
                <a:solidFill>
                  <a:schemeClr val="tx1"/>
                </a:solidFill>
                <a:latin typeface="Arial" panose="020B0604020202020204" pitchFamily="34" charset="0"/>
                <a:cs typeface="Arial" panose="020B0604020202020204" pitchFamily="34" charset="0"/>
              </a:rPr>
              <a:t>eFAST </a:t>
            </a:r>
            <a:r>
              <a:rPr lang="en-US">
                <a:solidFill>
                  <a:schemeClr val="tx1"/>
                </a:solidFill>
                <a:latin typeface="Arial" panose="020B0604020202020204" pitchFamily="34" charset="0"/>
                <a:cs typeface="Arial" panose="020B0604020202020204" pitchFamily="34" charset="0"/>
              </a:rPr>
              <a:t>2Q2024 </a:t>
            </a:r>
            <a:r>
              <a:rPr lang="vi-VN">
                <a:solidFill>
                  <a:schemeClr val="tx1"/>
                </a:solidFill>
                <a:latin typeface="Arial" panose="020B0604020202020204" pitchFamily="34" charset="0"/>
                <a:cs typeface="Arial" panose="020B0604020202020204" pitchFamily="34" charset="0"/>
              </a:rPr>
              <a:t>đạt </a:t>
            </a:r>
            <a:r>
              <a:rPr lang="en-US">
                <a:solidFill>
                  <a:schemeClr val="tx1"/>
                </a:solidFill>
                <a:latin typeface="Arial" panose="020B0604020202020204" pitchFamily="34" charset="0"/>
                <a:cs typeface="Arial" panose="020B0604020202020204" pitchFamily="34" charset="0"/>
              </a:rPr>
              <a:t>244 nghìn khách hàng, </a:t>
            </a:r>
            <a:r>
              <a:rPr lang="vi-VN">
                <a:solidFill>
                  <a:schemeClr val="tx1"/>
                </a:solidFill>
                <a:latin typeface="Arial" panose="020B0604020202020204" pitchFamily="34" charset="0"/>
                <a:cs typeface="Arial" panose="020B0604020202020204" pitchFamily="34" charset="0"/>
              </a:rPr>
              <a:t>tăng </a:t>
            </a:r>
            <a:r>
              <a:rPr lang="en-US">
                <a:solidFill>
                  <a:schemeClr val="tx1"/>
                </a:solidFill>
                <a:latin typeface="Arial" panose="020B0604020202020204" pitchFamily="34" charset="0"/>
                <a:cs typeface="Arial" panose="020B0604020202020204" pitchFamily="34" charset="0"/>
              </a:rPr>
              <a:t>16,2</a:t>
            </a:r>
            <a:r>
              <a:rPr lang="vi-VN">
                <a:solidFill>
                  <a:schemeClr val="tx1"/>
                </a:solidFill>
                <a:latin typeface="Arial" panose="020B0604020202020204" pitchFamily="34" charset="0"/>
                <a:cs typeface="Arial" panose="020B0604020202020204" pitchFamily="34" charset="0"/>
              </a:rPr>
              <a:t>% </a:t>
            </a:r>
            <a:r>
              <a:rPr lang="en-US">
                <a:solidFill>
                  <a:schemeClr val="tx1"/>
                </a:solidFill>
                <a:latin typeface="Arial" panose="020B0604020202020204" pitchFamily="34" charset="0"/>
                <a:cs typeface="Arial" panose="020B0604020202020204" pitchFamily="34" charset="0"/>
              </a:rPr>
              <a:t>so với cùng kỳ năm 2023. </a:t>
            </a:r>
            <a:r>
              <a:rPr lang="vi-VN">
                <a:solidFill>
                  <a:schemeClr val="tx1"/>
                </a:solidFill>
                <a:latin typeface="Arial" panose="020B0604020202020204" pitchFamily="34" charset="0"/>
                <a:cs typeface="Arial" panose="020B0604020202020204" pitchFamily="34" charset="0"/>
              </a:rPr>
              <a:t>Trong đó, số lượng </a:t>
            </a:r>
            <a:r>
              <a:rPr lang="en-US">
                <a:solidFill>
                  <a:schemeClr val="tx1"/>
                </a:solidFill>
                <a:latin typeface="Arial" panose="020B0604020202020204" pitchFamily="34" charset="0"/>
                <a:cs typeface="Arial" panose="020B0604020202020204" pitchFamily="34" charset="0"/>
              </a:rPr>
              <a:t>khách hàng</a:t>
            </a:r>
            <a:r>
              <a:rPr lang="vi-VN">
                <a:solidFill>
                  <a:schemeClr val="tx1"/>
                </a:solidFill>
                <a:latin typeface="Arial" panose="020B0604020202020204" pitchFamily="34" charset="0"/>
                <a:cs typeface="Arial" panose="020B0604020202020204" pitchFamily="34" charset="0"/>
              </a:rPr>
              <a:t> có giao dịch tài chính trên kênh VietinBank eFAST đạt </a:t>
            </a:r>
            <a:r>
              <a:rPr lang="en-US">
                <a:solidFill>
                  <a:schemeClr val="tx1"/>
                </a:solidFill>
                <a:latin typeface="Arial" panose="020B0604020202020204" pitchFamily="34" charset="0"/>
                <a:cs typeface="Arial" panose="020B0604020202020204" pitchFamily="34" charset="0"/>
              </a:rPr>
              <a:t>gần 103 nghìn khách hàng</a:t>
            </a:r>
            <a:r>
              <a:rPr lang="vi-VN">
                <a:solidFill>
                  <a:schemeClr val="tx1"/>
                </a:solidFill>
                <a:latin typeface="Arial" panose="020B0604020202020204" pitchFamily="34" charset="0"/>
                <a:cs typeface="Arial" panose="020B0604020202020204" pitchFamily="34" charset="0"/>
              </a:rPr>
              <a:t>, tăng trưởng </a:t>
            </a:r>
            <a:r>
              <a:rPr lang="en-US">
                <a:solidFill>
                  <a:schemeClr val="tx1"/>
                </a:solidFill>
                <a:latin typeface="Arial" panose="020B0604020202020204" pitchFamily="34" charset="0"/>
                <a:cs typeface="Arial" panose="020B0604020202020204" pitchFamily="34" charset="0"/>
              </a:rPr>
              <a:t>21</a:t>
            </a:r>
            <a:r>
              <a:rPr lang="vi-VN">
                <a:solidFill>
                  <a:schemeClr val="tx1"/>
                </a:solidFill>
                <a:latin typeface="Arial" panose="020B0604020202020204" pitchFamily="34" charset="0"/>
                <a:cs typeface="Arial" panose="020B0604020202020204" pitchFamily="34" charset="0"/>
              </a:rPr>
              <a:t>% so </a:t>
            </a:r>
            <a:r>
              <a:rPr lang="en-US">
                <a:solidFill>
                  <a:schemeClr val="tx1"/>
                </a:solidFill>
                <a:latin typeface="Arial" panose="020B0604020202020204" pitchFamily="34" charset="0"/>
                <a:cs typeface="Arial" panose="020B0604020202020204" pitchFamily="34" charset="0"/>
              </a:rPr>
              <a:t>với cùng kỳ năm 2023 </a:t>
            </a:r>
            <a:r>
              <a:rPr lang="en-US" i="1">
                <a:solidFill>
                  <a:schemeClr val="tx1"/>
                </a:solidFill>
                <a:latin typeface="Arial" panose="020B0604020202020204" pitchFamily="34" charset="0"/>
                <a:cs typeface="Arial" panose="020B0604020202020204" pitchFamily="34" charset="0"/>
              </a:rPr>
              <a:t>(</a:t>
            </a:r>
            <a:r>
              <a:rPr lang="vi-VN" i="1">
                <a:solidFill>
                  <a:schemeClr val="tx1"/>
                </a:solidFill>
                <a:latin typeface="Arial" panose="020B0604020202020204" pitchFamily="34" charset="0"/>
                <a:cs typeface="Arial" panose="020B0604020202020204" pitchFamily="34" charset="0"/>
              </a:rPr>
              <a:t>Từ năm 2024, thay đổi cách định nghĩa eFAST active </a:t>
            </a:r>
            <a:r>
              <a:rPr lang="en-US" i="1">
                <a:solidFill>
                  <a:schemeClr val="tx1"/>
                </a:solidFill>
                <a:latin typeface="Arial" panose="020B0604020202020204" pitchFamily="34" charset="0"/>
                <a:cs typeface="Arial" panose="020B0604020202020204" pitchFamily="34" charset="0"/>
              </a:rPr>
              <a:t>l</a:t>
            </a:r>
            <a:r>
              <a:rPr lang="vi-VN" i="1">
                <a:solidFill>
                  <a:schemeClr val="tx1"/>
                </a:solidFill>
                <a:latin typeface="Arial" panose="020B0604020202020204" pitchFamily="34" charset="0"/>
                <a:cs typeface="Arial" panose="020B0604020202020204" pitchFamily="34" charset="0"/>
              </a:rPr>
              <a:t>à active trong 6 tháng gần nhất, thay vì active trong 12 tháng của năm tài chính như các năm trước</a:t>
            </a:r>
            <a:r>
              <a:rPr lang="en-US" i="1">
                <a:solidFill>
                  <a:schemeClr val="tx1"/>
                </a:solidFill>
                <a:latin typeface="Arial" panose="020B0604020202020204" pitchFamily="34" charset="0"/>
                <a:cs typeface="Arial" panose="020B0604020202020204" pitchFamily="34" charset="0"/>
              </a:rPr>
              <a:t>)</a:t>
            </a:r>
            <a:r>
              <a:rPr lang="vi-VN">
                <a:solidFill>
                  <a:schemeClr val="tx1"/>
                </a:solidFill>
                <a:latin typeface="Arial" panose="020B0604020202020204" pitchFamily="34" charset="0"/>
                <a:cs typeface="Arial" panose="020B0604020202020204" pitchFamily="34" charset="0"/>
              </a:rPr>
              <a:t>.</a:t>
            </a:r>
            <a:endParaRPr lang="en-US">
              <a:solidFill>
                <a:schemeClr val="tx1"/>
              </a:solidFill>
              <a:latin typeface="Arial" panose="020B0604020202020204" pitchFamily="34" charset="0"/>
              <a:cs typeface="Arial" panose="020B0604020202020204" pitchFamily="34" charset="0"/>
            </a:endParaRPr>
          </a:p>
          <a:p>
            <a:pPr marL="175267" indent="-175267" algn="just" defTabSz="931774">
              <a:lnSpc>
                <a:spcPct val="110000"/>
              </a:lnSpc>
              <a:spcBef>
                <a:spcPts val="0"/>
              </a:spcBef>
              <a:buFont typeface="Wingdings" panose="05000000000000000000" pitchFamily="2" charset="2"/>
              <a:buChar char="Ø"/>
              <a:defRPr/>
            </a:pPr>
            <a:r>
              <a:rPr lang="en-US" b="1">
                <a:solidFill>
                  <a:schemeClr val="tx1"/>
                </a:solidFill>
                <a:latin typeface="Arial" panose="020B0604020202020204" pitchFamily="34" charset="0"/>
                <a:cs typeface="Arial" panose="020B0604020202020204" pitchFamily="34" charset="0"/>
              </a:rPr>
              <a:t>Tỷ trọng giao dịch qua </a:t>
            </a:r>
            <a:r>
              <a:rPr lang="vi-VN" b="1">
                <a:solidFill>
                  <a:schemeClr val="tx1"/>
                </a:solidFill>
                <a:latin typeface="Arial" panose="020B0604020202020204" pitchFamily="34" charset="0"/>
                <a:cs typeface="Arial" panose="020B0604020202020204" pitchFamily="34" charset="0"/>
              </a:rPr>
              <a:t>kênh </a:t>
            </a:r>
            <a:r>
              <a:rPr lang="en-US" b="1">
                <a:solidFill>
                  <a:schemeClr val="tx1"/>
                </a:solidFill>
                <a:latin typeface="Arial" panose="020B0604020202020204" pitchFamily="34" charset="0"/>
                <a:cs typeface="Arial" panose="020B0604020202020204" pitchFamily="34" charset="0"/>
              </a:rPr>
              <a:t>eFAST</a:t>
            </a:r>
            <a:r>
              <a:rPr lang="vi-VN" b="1">
                <a:solidFill>
                  <a:schemeClr val="tx1"/>
                </a:solidFill>
                <a:latin typeface="Arial" panose="020B0604020202020204" pitchFamily="34" charset="0"/>
                <a:cs typeface="Arial" panose="020B0604020202020204" pitchFamily="34" charset="0"/>
              </a:rPr>
              <a:t> </a:t>
            </a:r>
            <a:r>
              <a:rPr lang="en-US">
                <a:solidFill>
                  <a:schemeClr val="tx1"/>
                </a:solidFill>
                <a:latin typeface="Arial" panose="020B0604020202020204" pitchFamily="34" charset="0"/>
                <a:cs typeface="Arial" panose="020B0604020202020204" pitchFamily="34" charset="0"/>
              </a:rPr>
              <a:t>2Q2023 đạt 83%, tăng 1% so với cuối năm 2023 và tăng 1% so với cùng kỳ năm 2023</a:t>
            </a:r>
            <a:r>
              <a:rPr lang="vi-VN">
                <a:solidFill>
                  <a:schemeClr val="tx1"/>
                </a:solidFill>
                <a:latin typeface="Arial" panose="020B0604020202020204" pitchFamily="34" charset="0"/>
                <a:cs typeface="Arial" panose="020B0604020202020204" pitchFamily="34" charset="0"/>
              </a:rPr>
              <a:t>. </a:t>
            </a:r>
            <a:endParaRPr lang="en-US">
              <a:solidFill>
                <a:schemeClr val="tx1"/>
              </a:solidFill>
              <a:latin typeface="Arial" panose="020B0604020202020204" pitchFamily="34" charset="0"/>
              <a:cs typeface="Arial" panose="020B0604020202020204" pitchFamily="34" charset="0"/>
            </a:endParaRPr>
          </a:p>
          <a:p>
            <a:pPr marL="175267" indent="-175267" algn="just" defTabSz="931774">
              <a:lnSpc>
                <a:spcPct val="110000"/>
              </a:lnSpc>
              <a:spcBef>
                <a:spcPts val="0"/>
              </a:spcBef>
              <a:buFont typeface="Wingdings" panose="05000000000000000000" pitchFamily="2" charset="2"/>
              <a:buChar char="Ø"/>
              <a:defRPr/>
            </a:pPr>
            <a:r>
              <a:rPr lang="vi-VN">
                <a:solidFill>
                  <a:schemeClr val="tx1"/>
                </a:solidFill>
                <a:latin typeface="Arial" panose="020B0604020202020204" pitchFamily="34" charset="0"/>
                <a:cs typeface="Arial" panose="020B0604020202020204" pitchFamily="34" charset="0"/>
              </a:rPr>
              <a:t>Năm thứ </a:t>
            </a:r>
            <a:r>
              <a:rPr lang="en-US">
                <a:solidFill>
                  <a:schemeClr val="tx1"/>
                </a:solidFill>
                <a:latin typeface="Arial" panose="020B0604020202020204" pitchFamily="34" charset="0"/>
                <a:cs typeface="Arial" panose="020B0604020202020204" pitchFamily="34" charset="0"/>
              </a:rPr>
              <a:t>6</a:t>
            </a:r>
            <a:r>
              <a:rPr lang="vi-VN">
                <a:solidFill>
                  <a:schemeClr val="tx1"/>
                </a:solidFill>
                <a:latin typeface="Arial" panose="020B0604020202020204" pitchFamily="34" charset="0"/>
                <a:cs typeface="Arial" panose="020B0604020202020204" pitchFamily="34" charset="0"/>
              </a:rPr>
              <a:t> liên tiếp VietinBank eFAST vinh dự được bình chọn và nhận</a:t>
            </a:r>
            <a:r>
              <a:rPr lang="en-US">
                <a:solidFill>
                  <a:schemeClr val="tx1"/>
                </a:solidFill>
                <a:latin typeface="Arial" panose="020B0604020202020204" pitchFamily="34" charset="0"/>
                <a:cs typeface="Arial" panose="020B0604020202020204" pitchFamily="34" charset="0"/>
              </a:rPr>
              <a:t> </a:t>
            </a:r>
            <a:r>
              <a:rPr lang="vi-VN" b="1">
                <a:solidFill>
                  <a:schemeClr val="tx1"/>
                </a:solidFill>
                <a:latin typeface="Arial" panose="020B0604020202020204" pitchFamily="34" charset="0"/>
                <a:cs typeface="Arial" panose="020B0604020202020204" pitchFamily="34" charset="0"/>
              </a:rPr>
              <a:t>“Giải thưởng Sao khuê 202</a:t>
            </a:r>
            <a:r>
              <a:rPr lang="en-US" b="1">
                <a:solidFill>
                  <a:schemeClr val="tx1"/>
                </a:solidFill>
                <a:latin typeface="Arial" panose="020B0604020202020204" pitchFamily="34" charset="0"/>
                <a:cs typeface="Arial" panose="020B0604020202020204" pitchFamily="34" charset="0"/>
              </a:rPr>
              <a:t>4</a:t>
            </a:r>
            <a:r>
              <a:rPr lang="vi-VN" b="1">
                <a:solidFill>
                  <a:schemeClr val="tx1"/>
                </a:solidFill>
                <a:latin typeface="Arial" panose="020B0604020202020204" pitchFamily="34" charset="0"/>
                <a:cs typeface="Arial" panose="020B0604020202020204" pitchFamily="34" charset="0"/>
              </a:rPr>
              <a:t>” </a:t>
            </a:r>
            <a:r>
              <a:rPr lang="vi-VN">
                <a:solidFill>
                  <a:schemeClr val="tx1"/>
                </a:solidFill>
                <a:latin typeface="Arial" panose="020B0604020202020204" pitchFamily="34" charset="0"/>
                <a:cs typeface="Arial" panose="020B0604020202020204" pitchFamily="34" charset="0"/>
              </a:rPr>
              <a:t>trong lĩnh vực các nền tảng chuyển đổi số.</a:t>
            </a:r>
            <a:endParaRPr lang="en-US">
              <a:solidFill>
                <a:schemeClr val="tx1"/>
              </a:solidFill>
              <a:latin typeface="Arial" panose="020B0604020202020204" pitchFamily="34" charset="0"/>
              <a:cs typeface="Arial" panose="020B0604020202020204" pitchFamily="34" charset="0"/>
            </a:endParaRPr>
          </a:p>
          <a:p>
            <a:pPr algn="just">
              <a:lnSpc>
                <a:spcPct val="110000"/>
              </a:lnSpc>
              <a:spcBef>
                <a:spcPts val="0"/>
              </a:spcBef>
            </a:pPr>
            <a:endParaRPr lang="en-US">
              <a:solidFill>
                <a:schemeClr val="tx1"/>
              </a:solidFill>
              <a:latin typeface="Arial" panose="020B0604020202020204" pitchFamily="34" charset="0"/>
              <a:cs typeface="Arial" panose="020B0604020202020204" pitchFamily="34" charset="0"/>
            </a:endParaRPr>
          </a:p>
          <a:p>
            <a:pPr algn="just">
              <a:lnSpc>
                <a:spcPct val="110000"/>
              </a:lnSpc>
              <a:spcBef>
                <a:spcPts val="0"/>
              </a:spcBef>
            </a:pPr>
            <a:r>
              <a:rPr lang="vi-VN" b="1">
                <a:solidFill>
                  <a:schemeClr val="tx1"/>
                </a:solidFill>
                <a:latin typeface="Arial" panose="020B0604020202020204" pitchFamily="34" charset="0"/>
                <a:cs typeface="Arial" panose="020B0604020202020204" pitchFamily="34" charset="0"/>
              </a:rPr>
              <a:t>Các giải pháp để tiếp tục đẩy mạnh, thu hút khách hàng và người dùng ngân hàng số trên kênh eFAST:</a:t>
            </a:r>
          </a:p>
          <a:p>
            <a:pPr marL="174708" indent="-174708" algn="just">
              <a:lnSpc>
                <a:spcPct val="110000"/>
              </a:lnSpc>
              <a:spcBef>
                <a:spcPts val="0"/>
              </a:spcBef>
              <a:buFont typeface="Wingdings" panose="05000000000000000000" pitchFamily="2" charset="2"/>
              <a:buChar char="Ø"/>
            </a:pPr>
            <a:r>
              <a:rPr lang="vi-VN">
                <a:solidFill>
                  <a:schemeClr val="tx1"/>
                </a:solidFill>
                <a:latin typeface="Arial" panose="020B0604020202020204" pitchFamily="34" charset="0"/>
                <a:cs typeface="Arial" panose="020B0604020202020204" pitchFamily="34" charset="0"/>
              </a:rPr>
              <a:t>Phát triển các sản phẩm đột phá tạo lợi thế cạnh tranh: Số hóa quy trình cấp tín dụng: </a:t>
            </a:r>
            <a:endParaRPr lang="en-US">
              <a:solidFill>
                <a:schemeClr val="tx1"/>
              </a:solidFill>
              <a:latin typeface="Arial" panose="020B0604020202020204" pitchFamily="34" charset="0"/>
              <a:cs typeface="Arial" panose="020B0604020202020204" pitchFamily="34" charset="0"/>
            </a:endParaRPr>
          </a:p>
          <a:p>
            <a:pPr marL="640594" lvl="1" indent="-174708" algn="just">
              <a:lnSpc>
                <a:spcPct val="110000"/>
              </a:lnSpc>
              <a:spcBef>
                <a:spcPts val="0"/>
              </a:spcBef>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Paperless toàn bộ quy trình giải ngân/ Phát hành bảo lãnh, tự động hóa 1 phần quy trình cấp tín dụng; </a:t>
            </a:r>
            <a:endParaRPr lang="en-US">
              <a:solidFill>
                <a:schemeClr val="tx1"/>
              </a:solidFill>
              <a:latin typeface="Arial" panose="020B0604020202020204" pitchFamily="34" charset="0"/>
              <a:cs typeface="Arial" panose="020B0604020202020204" pitchFamily="34" charset="0"/>
            </a:endParaRPr>
          </a:p>
          <a:p>
            <a:pPr marL="640594" lvl="1" indent="-174708" algn="just">
              <a:lnSpc>
                <a:spcPct val="110000"/>
              </a:lnSpc>
              <a:spcBef>
                <a:spcPts val="0"/>
              </a:spcBef>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Ứng dụng chữ ký số trong quy trình cấp tín dụng, giải ngân, PHBL đảm bảo hành lang pháp lý (</a:t>
            </a:r>
            <a:r>
              <a:rPr lang="en-US">
                <a:solidFill>
                  <a:schemeClr val="tx1"/>
                </a:solidFill>
                <a:latin typeface="Arial" panose="020B0604020202020204" pitchFamily="34" charset="0"/>
                <a:cs typeface="Arial" panose="020B0604020202020204" pitchFamily="34" charset="0"/>
              </a:rPr>
              <a:t>khách hàng</a:t>
            </a:r>
            <a:r>
              <a:rPr lang="vi-VN">
                <a:solidFill>
                  <a:schemeClr val="tx1"/>
                </a:solidFill>
                <a:latin typeface="Arial" panose="020B0604020202020204" pitchFamily="34" charset="0"/>
                <a:cs typeface="Arial" panose="020B0604020202020204" pitchFamily="34" charset="0"/>
              </a:rPr>
              <a:t> không cần cung cấp hồ sơ); </a:t>
            </a:r>
            <a:endParaRPr lang="en-US">
              <a:solidFill>
                <a:schemeClr val="tx1"/>
              </a:solidFill>
              <a:latin typeface="Arial" panose="020B0604020202020204" pitchFamily="34" charset="0"/>
              <a:cs typeface="Arial" panose="020B0604020202020204" pitchFamily="34" charset="0"/>
            </a:endParaRPr>
          </a:p>
          <a:p>
            <a:pPr marL="640594" lvl="1" indent="-174708" algn="just">
              <a:lnSpc>
                <a:spcPct val="110000"/>
              </a:lnSpc>
              <a:spcBef>
                <a:spcPts val="0"/>
              </a:spcBef>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Cung cấp chứng từ giao dịch có </a:t>
            </a:r>
            <a:r>
              <a:rPr lang="en-US">
                <a:solidFill>
                  <a:schemeClr val="tx1"/>
                </a:solidFill>
                <a:latin typeface="Arial" panose="020B0604020202020204" pitchFamily="34" charset="0"/>
                <a:cs typeface="Arial" panose="020B0604020202020204" pitchFamily="34" charset="0"/>
              </a:rPr>
              <a:t>chữ ký số</a:t>
            </a:r>
            <a:r>
              <a:rPr lang="vi-VN">
                <a:solidFill>
                  <a:schemeClr val="tx1"/>
                </a:solidFill>
                <a:latin typeface="Arial" panose="020B0604020202020204" pitchFamily="34" charset="0"/>
                <a:cs typeface="Arial" panose="020B0604020202020204" pitchFamily="34" charset="0"/>
              </a:rPr>
              <a:t> của Ngân hàng : Uỷ nhiệm chi, giấy nộp tiền vào NSNN, Xác nhận tiền gửi có kì hạn...</a:t>
            </a:r>
          </a:p>
          <a:p>
            <a:pPr marL="174708" indent="-174708" algn="just">
              <a:lnSpc>
                <a:spcPct val="110000"/>
              </a:lnSpc>
              <a:spcBef>
                <a:spcPts val="0"/>
              </a:spcBef>
              <a:buFont typeface="Wingdings" panose="05000000000000000000" pitchFamily="2" charset="2"/>
              <a:buChar char="Ø"/>
            </a:pPr>
            <a:r>
              <a:rPr lang="vi-VN">
                <a:solidFill>
                  <a:schemeClr val="tx1"/>
                </a:solidFill>
                <a:latin typeface="Arial" panose="020B0604020202020204" pitchFamily="34" charset="0"/>
                <a:cs typeface="Arial" panose="020B0604020202020204" pitchFamily="34" charset="0"/>
              </a:rPr>
              <a:t>Nghiên cứu xây dựng phát triển phiên bản eFAST Plus quản lý dòng tiền cho Phân khúc KH Lớn và FDI.</a:t>
            </a:r>
          </a:p>
          <a:p>
            <a:pPr marL="174708" indent="-174708" algn="just">
              <a:lnSpc>
                <a:spcPct val="110000"/>
              </a:lnSpc>
              <a:spcBef>
                <a:spcPts val="0"/>
              </a:spcBef>
              <a:buFont typeface="Wingdings" panose="05000000000000000000" pitchFamily="2" charset="2"/>
              <a:buChar char="Ø"/>
            </a:pPr>
            <a:r>
              <a:rPr lang="vi-VN">
                <a:solidFill>
                  <a:schemeClr val="tx1"/>
                </a:solidFill>
                <a:latin typeface="Arial" panose="020B0604020202020204" pitchFamily="34" charset="0"/>
                <a:cs typeface="Arial" panose="020B0604020202020204" pitchFamily="34" charset="0"/>
              </a:rPr>
              <a:t>Đẩy mạnh truyền thông, triển khai chương trình động lực phát triển khách hàng eFAST.</a:t>
            </a:r>
          </a:p>
          <a:p>
            <a:pPr marL="174708" indent="-174708" algn="just">
              <a:lnSpc>
                <a:spcPct val="110000"/>
              </a:lnSpc>
              <a:spcBef>
                <a:spcPts val="0"/>
              </a:spcBef>
              <a:buFont typeface="Wingdings" panose="05000000000000000000" pitchFamily="2" charset="2"/>
              <a:buChar char="Ø"/>
            </a:pPr>
            <a:r>
              <a:rPr lang="vi-VN">
                <a:solidFill>
                  <a:schemeClr val="tx1"/>
                </a:solidFill>
                <a:latin typeface="Arial" panose="020B0604020202020204" pitchFamily="34" charset="0"/>
                <a:cs typeface="Arial" panose="020B0604020202020204" pitchFamily="34" charset="0"/>
              </a:rPr>
              <a:t>Thường xuyên rà soát trải nghiệm Khách hàng trên tất cả các bước hành trình sử dụng VietinBank eFAST. </a:t>
            </a:r>
            <a:endParaRPr lang="en-US">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25DB202-4375-437B-9C17-D58E1ADC9FE0}" type="slidenum">
              <a:rPr lang="nl-NL" smtClean="0"/>
              <a:t>20</a:t>
            </a:fld>
            <a:endParaRPr lang="nl-NL"/>
          </a:p>
        </p:txBody>
      </p:sp>
    </p:spTree>
    <p:extLst>
      <p:ext uri="{BB962C8B-B14F-4D97-AF65-F5344CB8AC3E}">
        <p14:creationId xmlns:p14="http://schemas.microsoft.com/office/powerpoint/2010/main" val="486947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gn="just">
              <a:lnSpc>
                <a:spcPct val="110000"/>
              </a:lnSpc>
              <a:buFont typeface="Wingdings" panose="05000000000000000000" pitchFamily="2" charset="2"/>
              <a:buChar char="Ø"/>
            </a:pPr>
            <a:r>
              <a:rPr lang="en-US">
                <a:solidFill>
                  <a:schemeClr val="tx1"/>
                </a:solidFill>
                <a:latin typeface="Arial" panose="020B0604020202020204" pitchFamily="34" charset="0"/>
                <a:cs typeface="Arial" panose="020B0604020202020204" pitchFamily="34" charset="0"/>
              </a:rPr>
              <a:t>Phát triển bền vững (PTBV) là một trong những chiến lược trọng tâm của VietinBank, bên cạnh mục tiêu kinh doanh hiệu quả và tăng trưởng lợi nhuận. Việc tham gia vào hệ sinh thái PTBV giúp ngân hàng có thể đóng góp tích cực vào sự phát triển nền kinh tế bền vững, xã hội công bằng của đất nước. </a:t>
            </a:r>
          </a:p>
          <a:p>
            <a:pPr marL="174708" indent="-174708" algn="just">
              <a:lnSpc>
                <a:spcPct val="110000"/>
              </a:lnSpc>
              <a:buFont typeface="Wingdings" panose="05000000000000000000" pitchFamily="2" charset="2"/>
              <a:buChar char="Ø"/>
            </a:pPr>
            <a:r>
              <a:rPr lang="en-US">
                <a:solidFill>
                  <a:schemeClr val="tx1"/>
                </a:solidFill>
                <a:latin typeface="Arial" panose="020B0604020202020204" pitchFamily="34" charset="0"/>
                <a:cs typeface="Arial" panose="020B0604020202020204" pitchFamily="34" charset="0"/>
              </a:rPr>
              <a:t>Trong bối cảnh toàn cầu đang nỗ lực đạt Net-zero, VietinBank đã đặt mục tiêu phát triển song song cả hai trụ cột: </a:t>
            </a:r>
            <a:r>
              <a:rPr lang="en-US" b="1" i="1">
                <a:solidFill>
                  <a:schemeClr val="tx1"/>
                </a:solidFill>
                <a:latin typeface="Arial" panose="020B0604020202020204" pitchFamily="34" charset="0"/>
                <a:cs typeface="Arial" panose="020B0604020202020204" pitchFamily="34" charset="0"/>
              </a:rPr>
              <a:t>(i)</a:t>
            </a:r>
            <a:r>
              <a:rPr lang="en-US">
                <a:solidFill>
                  <a:schemeClr val="tx1"/>
                </a:solidFill>
                <a:latin typeface="Arial" panose="020B0604020202020204" pitchFamily="34" charset="0"/>
                <a:cs typeface="Arial" panose="020B0604020202020204" pitchFamily="34" charset="0"/>
              </a:rPr>
              <a:t> Trở thành ngân hàng phát triển bền vững theo chuẩn quốc tế và phù hợp với quy định của pháp luật Việt Nam, định hướng của Chính phủ; và </a:t>
            </a:r>
            <a:r>
              <a:rPr lang="en-US" b="1" i="1">
                <a:solidFill>
                  <a:schemeClr val="tx1"/>
                </a:solidFill>
                <a:latin typeface="Arial" panose="020B0604020202020204" pitchFamily="34" charset="0"/>
                <a:cs typeface="Arial" panose="020B0604020202020204" pitchFamily="34" charset="0"/>
              </a:rPr>
              <a:t>(ii) </a:t>
            </a:r>
            <a:r>
              <a:rPr lang="en-US">
                <a:solidFill>
                  <a:schemeClr val="tx1"/>
                </a:solidFill>
                <a:latin typeface="Arial" panose="020B0604020202020204" pitchFamily="34" charset="0"/>
                <a:cs typeface="Arial" panose="020B0604020202020204" pitchFamily="34" charset="0"/>
              </a:rPr>
              <a:t>Nâng cao quy mô tài trợ danh mục phát triển bền vững, đạt mục tiêu trở thành ngân hàng hàng đầu trong lĩnh vực phát triển bền vững tại Việt Nam vào năm 2025. VietinBank sẽ thực hiện cam kết về môi trường xã hội, góp phần cải thiện môi trường xã hội, bảo vệ tài nguyên, môi trường, phát triển cơ sở hạ tầng, tăng trưởng tín dụng xanh và chống biến đổi khí hậu, nâng cao năng lực canh tranh, vị thế của Việt Nam. VietinBank đặt mục tiêu ưu tiên tài trợ các dự án/phương án kinh doanh đem lại lợi ích về môi trường và xã hội bao gồm: Giảm thiểu biến đổi khí hậu; Thích ứng với biến đổi khí hậu; Bảo tồn tài nguyên thiên nhiên; Bảo tồn sinh học; Phòng ngừa và kiểm soát ô nhiễm; Gia tăng tiện ích cho cuộc sống của con người, đặc biệt về các khía cạnh cơ sở hạ tầng cơ bản, nhà ở xã hội và tiếp cận dịch vụ thiết yếu; Kiện toàn hệ thống quản trị nội bộ, quy trình kiểm soát và ra quyết định hiệu quả, đảm bảo nguyên tắc luôn tuân thủ quy định của pháp luật, đồng thời đảm bảo quyền lợi và đáp ứng nhu cầu của cổ đông.</a:t>
            </a:r>
          </a:p>
          <a:p>
            <a:pPr marL="174708" indent="-174708" algn="just">
              <a:lnSpc>
                <a:spcPct val="110000"/>
              </a:lnSpc>
              <a:buFont typeface="Wingdings" panose="05000000000000000000" pitchFamily="2" charset="2"/>
              <a:buChar char="Ø"/>
            </a:pPr>
            <a:r>
              <a:rPr lang="en-US" b="1">
                <a:solidFill>
                  <a:schemeClr val="tx1"/>
                </a:solidFill>
                <a:latin typeface="Arial" panose="020B0604020202020204" pitchFamily="34" charset="0"/>
                <a:cs typeface="Arial" panose="020B0604020202020204" pitchFamily="34" charset="0"/>
              </a:rPr>
              <a:t>Một số hoạt động cụ thể trong thời gian qua:</a:t>
            </a:r>
            <a:endParaRPr lang="en-US">
              <a:solidFill>
                <a:schemeClr val="tx1"/>
              </a:solidFill>
              <a:latin typeface="Arial" panose="020B0604020202020204" pitchFamily="34" charset="0"/>
              <a:cs typeface="Arial" panose="020B0604020202020204" pitchFamily="34" charset="0"/>
            </a:endParaRPr>
          </a:p>
          <a:p>
            <a:pPr marL="640594" lvl="1" indent="-174708" algn="just">
              <a:lnSpc>
                <a:spcPct val="110000"/>
              </a:lnSpc>
              <a:buFont typeface="Wingdings" panose="05000000000000000000" pitchFamily="2" charset="2"/>
              <a:buChar char="ü"/>
            </a:pPr>
            <a:r>
              <a:rPr lang="en-US" b="1">
                <a:solidFill>
                  <a:schemeClr val="tx1"/>
                </a:solidFill>
                <a:latin typeface="Arial" panose="020B0604020202020204" pitchFamily="34" charset="0"/>
                <a:cs typeface="Arial" panose="020B0604020202020204" pitchFamily="34" charset="0"/>
              </a:rPr>
              <a:t>Đồng hành cùng Chính phủ trong triển khai ESG:</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
            </a:pPr>
            <a:r>
              <a:rPr lang="en-US">
                <a:solidFill>
                  <a:schemeClr val="tx1"/>
                </a:solidFill>
                <a:latin typeface="Arial" panose="020B0604020202020204" pitchFamily="34" charset="0"/>
                <a:cs typeface="Arial" panose="020B0604020202020204" pitchFamily="34" charset="0"/>
              </a:rPr>
              <a:t>Ký kết </a:t>
            </a:r>
            <a:r>
              <a:rPr lang="en-US" b="1">
                <a:solidFill>
                  <a:schemeClr val="tx1"/>
                </a:solidFill>
                <a:latin typeface="Arial" panose="020B0604020202020204" pitchFamily="34" charset="0"/>
                <a:cs typeface="Arial" panose="020B0604020202020204" pitchFamily="34" charset="0"/>
              </a:rPr>
              <a:t>thỏa thuận hợp tác với Bộ Tài nguyên và Môi trường (TN&amp;MT) </a:t>
            </a:r>
            <a:r>
              <a:rPr lang="en-US">
                <a:solidFill>
                  <a:schemeClr val="tx1"/>
                </a:solidFill>
                <a:latin typeface="Arial" panose="020B0604020202020204" pitchFamily="34" charset="0"/>
                <a:cs typeface="Arial" panose="020B0604020202020204" pitchFamily="34" charset="0"/>
              </a:rPr>
              <a:t>hướng đến các mục tiêu phát triển bền vững, quản lý tài nguyên, bảo vệ môi trường và ứng phó với biến đổi khí hậu, thúc đẩy tái cấu trúc nền kinh tế theo hướng phát triển các-bon thấp.</a:t>
            </a:r>
          </a:p>
          <a:p>
            <a:pPr marL="1106481" lvl="2" indent="-174708" algn="just">
              <a:lnSpc>
                <a:spcPct val="110000"/>
              </a:lnSpc>
              <a:buFont typeface="Wingdings" panose="05000000000000000000" pitchFamily="2" charset="2"/>
              <a:buChar char="§"/>
            </a:pPr>
            <a:r>
              <a:rPr lang="en-US">
                <a:solidFill>
                  <a:schemeClr val="tx1"/>
                </a:solidFill>
                <a:latin typeface="Arial" panose="020B0604020202020204" pitchFamily="34" charset="0"/>
                <a:cs typeface="Arial" panose="020B0604020202020204" pitchFamily="34" charset="0"/>
              </a:rPr>
              <a:t>Tham gia tổ chức thành công </a:t>
            </a:r>
            <a:r>
              <a:rPr lang="en-US" b="1">
                <a:solidFill>
                  <a:schemeClr val="tx1"/>
                </a:solidFill>
                <a:latin typeface="Arial" panose="020B0604020202020204" pitchFamily="34" charset="0"/>
                <a:cs typeface="Arial" panose="020B0604020202020204" pitchFamily="34" charset="0"/>
              </a:rPr>
              <a:t>Diễn đàn Kinh tế tuần hoàn 2023</a:t>
            </a:r>
            <a:r>
              <a:rPr lang="en-US">
                <a:solidFill>
                  <a:schemeClr val="tx1"/>
                </a:solidFill>
                <a:latin typeface="Arial" panose="020B0604020202020204" pitchFamily="34" charset="0"/>
                <a:cs typeface="Arial" panose="020B0604020202020204" pitchFamily="34" charset="0"/>
              </a:rPr>
              <a:t> với sự tham gia và chỉ đạo trực tiếp của lãnh đạo Nhà nước, các bộ/ban/ngành liên quan và hàng trăm doanh nghiệp, tổ chức nhằm thúc đẩy kinh tế tuần hoàn tại Việt Nam.</a:t>
            </a:r>
          </a:p>
          <a:p>
            <a:pPr marL="1106481" lvl="2" indent="-174708" algn="just">
              <a:lnSpc>
                <a:spcPct val="110000"/>
              </a:lnSpc>
              <a:buFont typeface="Wingdings" panose="05000000000000000000" pitchFamily="2" charset="2"/>
              <a:buChar char="§"/>
            </a:pPr>
            <a:r>
              <a:rPr lang="en-US">
                <a:solidFill>
                  <a:schemeClr val="tx1"/>
                </a:solidFill>
                <a:latin typeface="Arial" panose="020B0604020202020204" pitchFamily="34" charset="0"/>
                <a:cs typeface="Arial" panose="020B0604020202020204" pitchFamily="34" charset="0"/>
              </a:rPr>
              <a:t>Tham gia xây dựng </a:t>
            </a:r>
            <a:r>
              <a:rPr lang="en-US" b="1">
                <a:solidFill>
                  <a:schemeClr val="tx1"/>
                </a:solidFill>
                <a:latin typeface="Arial" panose="020B0604020202020204" pitchFamily="34" charset="0"/>
                <a:cs typeface="Arial" panose="020B0604020202020204" pitchFamily="34" charset="0"/>
              </a:rPr>
              <a:t>Kế hoạch Huy động Nguồn lực JETP </a:t>
            </a:r>
            <a:r>
              <a:rPr lang="en-US">
                <a:solidFill>
                  <a:schemeClr val="tx1"/>
                </a:solidFill>
                <a:latin typeface="Arial" panose="020B0604020202020204" pitchFamily="34" charset="0"/>
                <a:cs typeface="Arial" panose="020B0604020202020204" pitchFamily="34" charset="0"/>
              </a:rPr>
              <a:t>nhằm hiện thực hóa Tuyên bố chính trị thiết lập quan hệ đối tác chuyển đổi năng lượng công bằng trị giá 15,5 tỷ USD mà Nhóm đối tác quốc tế đã cam kết hỗ trợ Việt Nam trong quá trình chuyển đổi năng lượng. </a:t>
            </a:r>
          </a:p>
          <a:p>
            <a:pPr marL="1106481" lvl="2" indent="-174708" algn="just">
              <a:lnSpc>
                <a:spcPct val="110000"/>
              </a:lnSpc>
              <a:buFont typeface="Wingdings" panose="05000000000000000000" pitchFamily="2" charset="2"/>
              <a:buChar char="§"/>
            </a:pPr>
            <a:r>
              <a:rPr lang="en-US" b="1">
                <a:solidFill>
                  <a:schemeClr val="tx1"/>
                </a:solidFill>
                <a:latin typeface="Arial" panose="020B0604020202020204" pitchFamily="34" charset="0"/>
                <a:cs typeface="Arial" panose="020B0604020202020204" pitchFamily="34" charset="0"/>
              </a:rPr>
              <a:t>Trong 6 tháng đầu năm 2024</a:t>
            </a:r>
            <a:r>
              <a:rPr lang="en-US">
                <a:solidFill>
                  <a:schemeClr val="tx1"/>
                </a:solidFill>
                <a:latin typeface="Arial" panose="020B0604020202020204" pitchFamily="34" charset="0"/>
                <a:cs typeface="Arial" panose="020B0604020202020204" pitchFamily="34" charset="0"/>
              </a:rPr>
              <a:t>: VietinBank đã làm việc với Bô TN&amp;MT để đề xuất 22 dự án của VietinBank tham gia JETP và đề xuất các dự án ưu tiên tham gia JETP giai đoạn 1; Gặp gỡ các ĐCTC phát triển </a:t>
            </a:r>
            <a:r>
              <a:rPr lang="en-US" i="1">
                <a:solidFill>
                  <a:schemeClr val="tx1"/>
                </a:solidFill>
                <a:latin typeface="Arial" panose="020B0604020202020204" pitchFamily="34" charset="0"/>
                <a:cs typeface="Arial" panose="020B0604020202020204" pitchFamily="34" charset="0"/>
              </a:rPr>
              <a:t>(developed financial institutions – DFI)</a:t>
            </a:r>
            <a:r>
              <a:rPr lang="en-US">
                <a:solidFill>
                  <a:schemeClr val="tx1"/>
                </a:solidFill>
                <a:latin typeface="Arial" panose="020B0604020202020204" pitchFamily="34" charset="0"/>
                <a:cs typeface="Arial" panose="020B0604020202020204" pitchFamily="34" charset="0"/>
              </a:rPr>
              <a:t> để thúc đẩy việc huy động vốn bền vững cũng như tham gia gói JETP như KFW; ADB; HSBC; AFD…</a:t>
            </a:r>
          </a:p>
          <a:p>
            <a:pPr marL="640594" lvl="1" indent="-174708" algn="just">
              <a:lnSpc>
                <a:spcPct val="110000"/>
              </a:lnSpc>
              <a:buFont typeface="Wingdings" panose="05000000000000000000" pitchFamily="2" charset="2"/>
              <a:buChar char="ü"/>
            </a:pPr>
            <a:r>
              <a:rPr lang="en-US" b="1">
                <a:solidFill>
                  <a:schemeClr val="tx1"/>
                </a:solidFill>
                <a:latin typeface="Arial" panose="020B0604020202020204" pitchFamily="34" charset="0"/>
                <a:cs typeface="Arial" panose="020B0604020202020204" pitchFamily="34" charset="0"/>
              </a:rPr>
              <a:t>Huy động nguồn lực từ hợp tác quốc tế: </a:t>
            </a:r>
            <a:r>
              <a:rPr lang="en-US">
                <a:solidFill>
                  <a:schemeClr val="tx1"/>
                </a:solidFill>
                <a:latin typeface="Arial" panose="020B0604020202020204" pitchFamily="34" charset="0"/>
                <a:cs typeface="Arial" panose="020B0604020202020204" pitchFamily="34" charset="0"/>
              </a:rPr>
              <a:t>VietinBank tăng cường hợp tác với các đối tác quốc tế để huy động nguồn lực tối đa cho sự phát triển bền vững của các doanh nghiệp tại Việt Nam:</a:t>
            </a:r>
          </a:p>
          <a:p>
            <a:pPr marL="1106481" lvl="2" indent="-174708" algn="just">
              <a:lnSpc>
                <a:spcPct val="110000"/>
              </a:lnSpc>
              <a:buFont typeface="Wingdings" panose="05000000000000000000" pitchFamily="2" charset="2"/>
              <a:buChar char="§"/>
            </a:pPr>
            <a:r>
              <a:rPr lang="en-US">
                <a:solidFill>
                  <a:schemeClr val="tx1"/>
                </a:solidFill>
                <a:latin typeface="Arial" panose="020B0604020202020204" pitchFamily="34" charset="0"/>
                <a:cs typeface="Arial" panose="020B0604020202020204" pitchFamily="34" charset="0"/>
              </a:rPr>
              <a:t>Tại </a:t>
            </a:r>
            <a:r>
              <a:rPr lang="en-US" b="1">
                <a:solidFill>
                  <a:schemeClr val="tx1"/>
                </a:solidFill>
                <a:latin typeface="Arial" panose="020B0604020202020204" pitchFamily="34" charset="0"/>
                <a:cs typeface="Arial" panose="020B0604020202020204" pitchFamily="34" charset="0"/>
              </a:rPr>
              <a:t>Hội nghị COP28</a:t>
            </a:r>
            <a:r>
              <a:rPr lang="en-US">
                <a:solidFill>
                  <a:schemeClr val="tx1"/>
                </a:solidFill>
                <a:latin typeface="Arial" panose="020B0604020202020204" pitchFamily="34" charset="0"/>
                <a:cs typeface="Arial" panose="020B0604020202020204" pitchFamily="34" charset="0"/>
              </a:rPr>
              <a:t>: VietinBank đã ký </a:t>
            </a:r>
            <a:r>
              <a:rPr lang="en-US" b="1">
                <a:solidFill>
                  <a:schemeClr val="tx1"/>
                </a:solidFill>
                <a:latin typeface="Arial" panose="020B0604020202020204" pitchFamily="34" charset="0"/>
                <a:cs typeface="Arial" panose="020B0604020202020204" pitchFamily="34" charset="0"/>
              </a:rPr>
              <a:t>Biên bản ghi nhớ hợp tác với ngân hàng MUFG Bank</a:t>
            </a:r>
            <a:r>
              <a:rPr lang="en-US">
                <a:solidFill>
                  <a:schemeClr val="tx1"/>
                </a:solidFill>
                <a:latin typeface="Arial" panose="020B0604020202020204" pitchFamily="34" charset="0"/>
                <a:cs typeface="Arial" panose="020B0604020202020204" pitchFamily="34" charset="0"/>
              </a:rPr>
              <a:t>, ngân hàng lớn nhất Nhật Bản và là một trong 4 ngân hàng lớn nhất thế giới nhằm hợp tác thúc đẩy ESG và phát triển bền vững tại Việt Nam. Theo đó, </a:t>
            </a:r>
            <a:r>
              <a:rPr lang="en-US" b="1">
                <a:solidFill>
                  <a:schemeClr val="tx1"/>
                </a:solidFill>
                <a:latin typeface="Arial" panose="020B0604020202020204" pitchFamily="34" charset="0"/>
                <a:cs typeface="Arial" panose="020B0604020202020204" pitchFamily="34" charset="0"/>
              </a:rPr>
              <a:t>MUFG sẽ hỗ trợ VietinBank thu xếp lên tới 1 tỷ USD</a:t>
            </a:r>
            <a:r>
              <a:rPr lang="en-US">
                <a:solidFill>
                  <a:schemeClr val="tx1"/>
                </a:solidFill>
                <a:latin typeface="Arial" panose="020B0604020202020204" pitchFamily="34" charset="0"/>
                <a:cs typeface="Arial" panose="020B0604020202020204" pitchFamily="34" charset="0"/>
              </a:rPr>
              <a:t> nhằm phục vụ các dự án phát triển bền vững, mang lại lợi ích môi trường, xã hội và thúc đẩy kinh tế tuần hoàn.  </a:t>
            </a:r>
          </a:p>
          <a:p>
            <a:pPr marL="1106481" lvl="2" indent="-174708" algn="just">
              <a:lnSpc>
                <a:spcPct val="110000"/>
              </a:lnSpc>
              <a:buFont typeface="Wingdings" panose="05000000000000000000" pitchFamily="2" charset="2"/>
              <a:buChar char="§"/>
            </a:pPr>
            <a:r>
              <a:rPr lang="en-US">
                <a:solidFill>
                  <a:schemeClr val="tx1"/>
                </a:solidFill>
                <a:latin typeface="Arial" panose="020B0604020202020204" pitchFamily="34" charset="0"/>
                <a:cs typeface="Arial" panose="020B0604020202020204" pitchFamily="34" charset="0"/>
              </a:rPr>
              <a:t>Tại </a:t>
            </a:r>
            <a:r>
              <a:rPr lang="en-US" b="1">
                <a:solidFill>
                  <a:schemeClr val="tx1"/>
                </a:solidFill>
                <a:latin typeface="Arial" panose="020B0604020202020204" pitchFamily="34" charset="0"/>
                <a:cs typeface="Arial" panose="020B0604020202020204" pitchFamily="34" charset="0"/>
              </a:rPr>
              <a:t>Diễn đàn Kinh tế Việt Nam - Nhật Bản</a:t>
            </a:r>
            <a:r>
              <a:rPr lang="en-US">
                <a:solidFill>
                  <a:schemeClr val="tx1"/>
                </a:solidFill>
                <a:latin typeface="Arial" panose="020B0604020202020204" pitchFamily="34" charset="0"/>
                <a:cs typeface="Arial" panose="020B0604020202020204" pitchFamily="34" charset="0"/>
              </a:rPr>
              <a:t> do Bộ Kế hoạch và Đầu tư Việt Nam phối hợp với Tổ chức Xúc tiến Thương mại Nhật Bản (JETRO) tổ chức, </a:t>
            </a:r>
            <a:r>
              <a:rPr lang="en-US" b="1">
                <a:solidFill>
                  <a:schemeClr val="tx1"/>
                </a:solidFill>
                <a:latin typeface="Arial" panose="020B0604020202020204" pitchFamily="34" charset="0"/>
                <a:cs typeface="Arial" panose="020B0604020202020204" pitchFamily="34" charset="0"/>
              </a:rPr>
              <a:t>VietinBank và Ngân hàng Hợp tác Quốc tế Nhật Bản (JBIC) đã ký Biên bản ghi nhớ hợp tác</a:t>
            </a:r>
            <a:r>
              <a:rPr lang="en-US">
                <a:solidFill>
                  <a:schemeClr val="tx1"/>
                </a:solidFill>
                <a:latin typeface="Arial" panose="020B0604020202020204" pitchFamily="34" charset="0"/>
                <a:cs typeface="Arial" panose="020B0604020202020204" pitchFamily="34" charset="0"/>
              </a:rPr>
              <a:t>, với 1 trong 2 nội dung chính là hỗ trợ quá trình </a:t>
            </a:r>
            <a:r>
              <a:rPr lang="en-US" b="1">
                <a:solidFill>
                  <a:schemeClr val="tx1"/>
                </a:solidFill>
                <a:latin typeface="Arial" panose="020B0604020202020204" pitchFamily="34" charset="0"/>
                <a:cs typeface="Arial" panose="020B0604020202020204" pitchFamily="34" charset="0"/>
              </a:rPr>
              <a:t>giảm phát thải carbon và chuyển đổi năng lượng</a:t>
            </a:r>
            <a:r>
              <a:rPr lang="en-US">
                <a:solidFill>
                  <a:schemeClr val="tx1"/>
                </a:solidFill>
                <a:latin typeface="Arial" panose="020B0604020202020204" pitchFamily="34" charset="0"/>
                <a:cs typeface="Arial" panose="020B0604020202020204" pitchFamily="34" charset="0"/>
              </a:rPr>
              <a:t> tại Việt Nam. </a:t>
            </a:r>
          </a:p>
          <a:p>
            <a:pPr marL="1106481" lvl="2" indent="-174708" algn="just">
              <a:lnSpc>
                <a:spcPct val="110000"/>
              </a:lnSpc>
              <a:buFont typeface="Wingdings" panose="05000000000000000000" pitchFamily="2" charset="2"/>
              <a:buChar char="§"/>
            </a:pPr>
            <a:r>
              <a:rPr lang="en-US">
                <a:solidFill>
                  <a:schemeClr val="tx1"/>
                </a:solidFill>
                <a:latin typeface="Arial" panose="020B0604020202020204" pitchFamily="34" charset="0"/>
                <a:cs typeface="Arial" panose="020B0604020202020204" pitchFamily="34" charset="0"/>
              </a:rPr>
              <a:t>VietinBank đã phối hợp với các thành viên chủ chốt </a:t>
            </a:r>
            <a:r>
              <a:rPr lang="en-US" b="1">
                <a:solidFill>
                  <a:schemeClr val="tx1"/>
                </a:solidFill>
                <a:latin typeface="Arial" panose="020B0604020202020204" pitchFamily="34" charset="0"/>
                <a:cs typeface="Arial" panose="020B0604020202020204" pitchFamily="34" charset="0"/>
              </a:rPr>
              <a:t>nhóm nghiên cứu Tài chính Chuyển đổi châu Á công bố Báo cáo thường niên</a:t>
            </a:r>
            <a:r>
              <a:rPr lang="en-US">
                <a:solidFill>
                  <a:schemeClr val="tx1"/>
                </a:solidFill>
                <a:latin typeface="Arial" panose="020B0604020202020204" pitchFamily="34" charset="0"/>
                <a:cs typeface="Arial" panose="020B0604020202020204" pitchFamily="34" charset="0"/>
              </a:rPr>
              <a:t> với kết quả các hoạt động nghiên cứu của nhóm nhằm thúc đẩy tài chính chuyển đổi tại châu Á.</a:t>
            </a:r>
          </a:p>
          <a:p>
            <a:pPr marL="1106481" lvl="2" indent="-174708" algn="just">
              <a:lnSpc>
                <a:spcPct val="110000"/>
              </a:lnSpc>
              <a:buFont typeface="Wingdings" panose="05000000000000000000" pitchFamily="2" charset="2"/>
              <a:buChar char="§"/>
            </a:pPr>
            <a:r>
              <a:rPr lang="en-US">
                <a:solidFill>
                  <a:schemeClr val="tx1"/>
                </a:solidFill>
                <a:latin typeface="Arial" panose="020B0604020202020204" pitchFamily="34" charset="0"/>
                <a:cs typeface="Arial" panose="020B0604020202020204" pitchFamily="34" charset="0"/>
              </a:rPr>
              <a:t>Thảo luận với các đối tác cung cấp SPDV liên quan để thống nhất cơ chế hợp tác như Fitch ratings, PWC, Intraco, Stacs, Zeroboard…</a:t>
            </a:r>
          </a:p>
          <a:p>
            <a:pPr marL="1106481" lvl="2" indent="-174708" algn="just">
              <a:lnSpc>
                <a:spcPct val="110000"/>
              </a:lnSpc>
              <a:buFont typeface="Wingdings" panose="05000000000000000000" pitchFamily="2" charset="2"/>
              <a:buChar char="§"/>
            </a:pPr>
            <a:r>
              <a:rPr lang="en-US">
                <a:solidFill>
                  <a:schemeClr val="tx1"/>
                </a:solidFill>
                <a:latin typeface="Arial" panose="020B0604020202020204" pitchFamily="34" charset="0"/>
                <a:cs typeface="Arial" panose="020B0604020202020204" pitchFamily="34" charset="0"/>
              </a:rPr>
              <a:t>Tiếp tục đàm phán, thảo luận với ADB v/v tham gia Dự án “</a:t>
            </a:r>
            <a:r>
              <a:rPr lang="en-US" b="1">
                <a:solidFill>
                  <a:schemeClr val="tx1"/>
                </a:solidFill>
                <a:latin typeface="Arial" panose="020B0604020202020204" pitchFamily="34" charset="0"/>
                <a:cs typeface="Arial" panose="020B0604020202020204" pitchFamily="34" charset="0"/>
              </a:rPr>
              <a:t>Thúc đẩy tài chính bao trùm và tài chính khí hậu tại Việt Nam</a:t>
            </a:r>
            <a:r>
              <a:rPr lang="en-US">
                <a:solidFill>
                  <a:schemeClr val="tx1"/>
                </a:solidFill>
                <a:latin typeface="Arial" panose="020B0604020202020204" pitchFamily="34" charset="0"/>
                <a:cs typeface="Arial" panose="020B0604020202020204" pitchFamily="34" charset="0"/>
              </a:rPr>
              <a:t>” - Cấu phần 3: “</a:t>
            </a:r>
            <a:r>
              <a:rPr lang="en-US" b="1">
                <a:solidFill>
                  <a:schemeClr val="tx1"/>
                </a:solidFill>
                <a:latin typeface="Arial" panose="020B0604020202020204" pitchFamily="34" charset="0"/>
                <a:cs typeface="Arial" panose="020B0604020202020204" pitchFamily="34" charset="0"/>
              </a:rPr>
              <a:t>Nâng cao năng lực ngân hàng xanh</a:t>
            </a:r>
            <a:r>
              <a:rPr lang="en-US">
                <a:solidFill>
                  <a:schemeClr val="tx1"/>
                </a:solidFill>
                <a:latin typeface="Arial" panose="020B0604020202020204" pitchFamily="34" charset="0"/>
                <a:cs typeface="Arial" panose="020B0604020202020204" pitchFamily="34" charset="0"/>
              </a:rPr>
              <a:t>”  qua đó phân tích thực trạng của VietinBank và đánh giá GAP với các tiêu chuẩn của ADB và một số tiêu chuẩn quốc tế khác, làm tiền đề xây dựng chiến lược ESG toàn hàng.</a:t>
            </a:r>
          </a:p>
          <a:p>
            <a:pPr marL="640594" lvl="1" indent="-174708" algn="just">
              <a:lnSpc>
                <a:spcPct val="110000"/>
              </a:lnSpc>
              <a:buFont typeface="Wingdings" panose="05000000000000000000" pitchFamily="2" charset="2"/>
              <a:buChar char="ü"/>
            </a:pPr>
            <a:r>
              <a:rPr lang="en-US" b="1">
                <a:solidFill>
                  <a:schemeClr val="tx1"/>
                </a:solidFill>
                <a:latin typeface="Arial" panose="020B0604020202020204" pitchFamily="34" charset="0"/>
                <a:cs typeface="Arial" panose="020B0604020202020204" pitchFamily="34" charset="0"/>
              </a:rPr>
              <a:t>Sát cánh cùng Doanh nghiệp và Hỗ trợ cộng đồng</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
            </a:pPr>
            <a:r>
              <a:rPr lang="en-US">
                <a:solidFill>
                  <a:schemeClr val="tx1"/>
                </a:solidFill>
                <a:latin typeface="Arial" panose="020B0604020202020204" pitchFamily="34" charset="0"/>
                <a:cs typeface="Arial" panose="020B0604020202020204" pitchFamily="34" charset="0"/>
              </a:rPr>
              <a:t>VietinBank luôn đồng hành hỗ trợ doanh nghiệp trong hành trình hướng tới phát thải ròng bằng “0”, là điểm tựa tài chính vững mạnh cho các doanh nghiệp có mục tiêu phát triển bền vững. </a:t>
            </a:r>
          </a:p>
          <a:p>
            <a:pPr marL="1106481" lvl="2" indent="-174708" algn="just">
              <a:lnSpc>
                <a:spcPct val="110000"/>
              </a:lnSpc>
              <a:buFont typeface="Wingdings" panose="05000000000000000000" pitchFamily="2" charset="2"/>
              <a:buChar char="§"/>
            </a:pPr>
            <a:r>
              <a:rPr lang="en-US">
                <a:solidFill>
                  <a:schemeClr val="tx1"/>
                </a:solidFill>
                <a:latin typeface="Arial" panose="020B0604020202020204" pitchFamily="34" charset="0"/>
                <a:cs typeface="Arial" panose="020B0604020202020204" pitchFamily="34" charset="0"/>
              </a:rPr>
              <a:t>VietinBank ra mắt, chỉnh sửa Gói tài chính xanh </a:t>
            </a:r>
            <a:r>
              <a:rPr lang="en-US" b="1">
                <a:solidFill>
                  <a:schemeClr val="tx1"/>
                </a:solidFill>
                <a:latin typeface="Arial" panose="020B0604020202020204" pitchFamily="34" charset="0"/>
                <a:cs typeface="Arial" panose="020B0604020202020204" pitchFamily="34" charset="0"/>
              </a:rPr>
              <a:t>GREEN UP trị giá 5.000 tỷ đồng</a:t>
            </a:r>
            <a:r>
              <a:rPr lang="en-US">
                <a:solidFill>
                  <a:schemeClr val="tx1"/>
                </a:solidFill>
                <a:latin typeface="Arial" panose="020B0604020202020204" pitchFamily="34" charset="0"/>
                <a:cs typeface="Arial" panose="020B0604020202020204" pitchFamily="34" charset="0"/>
              </a:rPr>
              <a:t> với lãi suất và phí ưu đãi dành cho các phương án, dự án mang lại lợi ích về môi trường và xã hội thuộc các lĩnh vực như: Năng lượng xanh, xuất khẩu xanh (dệt may, vải, da giày, cà phê, gạo, gỗ, thủy sản), công trình xanh….</a:t>
            </a:r>
            <a:r>
              <a:rPr lang="en-US" i="1">
                <a:solidFill>
                  <a:schemeClr val="tx1"/>
                </a:solidFill>
                <a:latin typeface="Arial" panose="020B0604020202020204" pitchFamily="34" charset="0"/>
                <a:cs typeface="Arial" panose="020B0604020202020204" pitchFamily="34" charset="0"/>
              </a:rPr>
              <a:t>(Tính đến cuối Quý II/2024, dư nợ đã giải ngân đạt </a:t>
            </a:r>
            <a:r>
              <a:rPr lang="en-US" b="1" i="1">
                <a:solidFill>
                  <a:schemeClr val="tx1"/>
                </a:solidFill>
                <a:latin typeface="Arial" panose="020B0604020202020204" pitchFamily="34" charset="0"/>
                <a:cs typeface="Arial" panose="020B0604020202020204" pitchFamily="34" charset="0"/>
              </a:rPr>
              <a:t>514 tỷ đồng </a:t>
            </a:r>
            <a:r>
              <a:rPr lang="en-US" i="1">
                <a:solidFill>
                  <a:schemeClr val="tx1"/>
                </a:solidFill>
                <a:latin typeface="Arial" panose="020B0604020202020204" pitchFamily="34" charset="0"/>
                <a:cs typeface="Arial" panose="020B0604020202020204" pitchFamily="34" charset="0"/>
              </a:rPr>
              <a:t>cho</a:t>
            </a:r>
            <a:r>
              <a:rPr lang="en-US" b="1" i="1">
                <a:solidFill>
                  <a:schemeClr val="tx1"/>
                </a:solidFill>
                <a:latin typeface="Arial" panose="020B0604020202020204" pitchFamily="34" charset="0"/>
                <a:cs typeface="Arial" panose="020B0604020202020204" pitchFamily="34" charset="0"/>
              </a:rPr>
              <a:t> 83 </a:t>
            </a:r>
            <a:r>
              <a:rPr lang="en-US" i="1">
                <a:solidFill>
                  <a:schemeClr val="tx1"/>
                </a:solidFill>
                <a:latin typeface="Arial" panose="020B0604020202020204" pitchFamily="34" charset="0"/>
                <a:cs typeface="Arial" panose="020B0604020202020204" pitchFamily="34" charset="0"/>
              </a:rPr>
              <a:t>khách hàng</a:t>
            </a:r>
            <a:r>
              <a:rPr lang="en-US" b="1" i="1">
                <a:solidFill>
                  <a:schemeClr val="tx1"/>
                </a:solidFill>
                <a:latin typeface="Arial" panose="020B0604020202020204" pitchFamily="34" charset="0"/>
                <a:cs typeface="Arial" panose="020B0604020202020204" pitchFamily="34" charset="0"/>
              </a:rPr>
              <a:t>, </a:t>
            </a:r>
            <a:r>
              <a:rPr lang="en-US" i="1">
                <a:solidFill>
                  <a:schemeClr val="tx1"/>
                </a:solidFill>
                <a:latin typeface="Arial" panose="020B0604020202020204" pitchFamily="34" charset="0"/>
                <a:cs typeface="Arial" panose="020B0604020202020204" pitchFamily="34" charset="0"/>
              </a:rPr>
              <a:t>trong đó tập trung chủ yếu là </a:t>
            </a:r>
            <a:r>
              <a:rPr lang="en-US" b="1" i="1">
                <a:solidFill>
                  <a:schemeClr val="tx1"/>
                </a:solidFill>
                <a:latin typeface="Arial" panose="020B0604020202020204" pitchFamily="34" charset="0"/>
                <a:cs typeface="Arial" panose="020B0604020202020204" pitchFamily="34" charset="0"/>
              </a:rPr>
              <a:t>dư nợ ngắn hạn</a:t>
            </a:r>
            <a:r>
              <a:rPr lang="en-US" i="1">
                <a:solidFill>
                  <a:schemeClr val="tx1"/>
                </a:solidFill>
                <a:latin typeface="Arial" panose="020B0604020202020204" pitchFamily="34" charset="0"/>
                <a:cs typeface="Arial" panose="020B0604020202020204" pitchFamily="34" charset="0"/>
              </a:rPr>
              <a:t>, dư nợ cuối kỳ đạt</a:t>
            </a:r>
            <a:r>
              <a:rPr lang="en-US" b="1" i="1">
                <a:solidFill>
                  <a:schemeClr val="tx1"/>
                </a:solidFill>
                <a:latin typeface="Arial" panose="020B0604020202020204" pitchFamily="34" charset="0"/>
                <a:cs typeface="Arial" panose="020B0604020202020204" pitchFamily="34" charset="0"/>
              </a:rPr>
              <a:t> 287 tỷ đồng</a:t>
            </a:r>
            <a:r>
              <a:rPr lang="en-US" i="1">
                <a:solidFill>
                  <a:schemeClr val="tx1"/>
                </a:solidFill>
                <a:latin typeface="Arial" panose="020B0604020202020204" pitchFamily="34" charset="0"/>
                <a:cs typeface="Arial" panose="020B0604020202020204" pitchFamily="34" charset="0"/>
              </a:rPr>
              <a:t>). </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
            </a:pPr>
            <a:r>
              <a:rPr lang="en-US">
                <a:solidFill>
                  <a:schemeClr val="tx1"/>
                </a:solidFill>
                <a:latin typeface="Arial" panose="020B0604020202020204" pitchFamily="34" charset="0"/>
                <a:cs typeface="Arial" panose="020B0604020202020204" pitchFamily="34" charset="0"/>
              </a:rPr>
              <a:t>VietinBank là một trong những ngân hàng tiên phong </a:t>
            </a:r>
            <a:r>
              <a:rPr lang="en-US" b="1">
                <a:solidFill>
                  <a:schemeClr val="tx1"/>
                </a:solidFill>
                <a:latin typeface="Arial" panose="020B0604020202020204" pitchFamily="34" charset="0"/>
                <a:cs typeface="Arial" panose="020B0604020202020204" pitchFamily="34" charset="0"/>
              </a:rPr>
              <a:t>phát triển danh mục sản phẩm toàn diện cho PTBV</a:t>
            </a:r>
            <a:r>
              <a:rPr lang="en-US">
                <a:solidFill>
                  <a:schemeClr val="tx1"/>
                </a:solidFill>
                <a:latin typeface="Arial" panose="020B0604020202020204" pitchFamily="34" charset="0"/>
                <a:cs typeface="Arial" panose="020B0604020202020204" pitchFamily="34" charset="0"/>
              </a:rPr>
              <a:t>, từ các lĩnh vực huy động vốn, tín dụng xanh… cho đến tư vấn ESG. Doanh nghiệp không chỉ được phục vụ các sản phẩm tài chính bền vững đa dạng phù hợp với nhu cầu doanh nghiệp, hưởng các ưu đãi của các chương trình VietinBank xây dựng, mà còn được sử dụng các giải pháp tài chính bền vững khác của VietinBank. </a:t>
            </a:r>
          </a:p>
          <a:p>
            <a:pPr marL="1106481" lvl="2" indent="-174708" algn="just">
              <a:lnSpc>
                <a:spcPct val="110000"/>
              </a:lnSpc>
              <a:buFont typeface="Wingdings" panose="05000000000000000000" pitchFamily="2" charset="2"/>
              <a:buChar char="§"/>
            </a:pPr>
            <a:r>
              <a:rPr lang="en-US">
                <a:solidFill>
                  <a:schemeClr val="tx1"/>
                </a:solidFill>
                <a:latin typeface="Arial" panose="020B0604020202020204" pitchFamily="34" charset="0"/>
                <a:cs typeface="Arial" panose="020B0604020202020204" pitchFamily="34" charset="0"/>
              </a:rPr>
              <a:t>VietinBank tiếp tục triển khai các sản phẩm đặc thù như </a:t>
            </a:r>
            <a:r>
              <a:rPr lang="en-US" b="1">
                <a:solidFill>
                  <a:schemeClr val="tx1"/>
                </a:solidFill>
                <a:latin typeface="Arial" panose="020B0604020202020204" pitchFamily="34" charset="0"/>
                <a:cs typeface="Arial" panose="020B0604020202020204" pitchFamily="34" charset="0"/>
              </a:rPr>
              <a:t>Sản phẩm tài trợ dự án NLTT, thiết bị tiết kiệm hiệu quả năng lượng, các gói ưu đãi như gói ưu đãi dành cho lĩnh vực NLTT, gói chính sách ưu đãi thúc đẩy tài chính bền vững</a:t>
            </a:r>
            <a:r>
              <a:rPr lang="en-US">
                <a:solidFill>
                  <a:schemeClr val="tx1"/>
                </a:solidFill>
                <a:latin typeface="Arial" panose="020B0604020202020204" pitchFamily="34" charset="0"/>
                <a:cs typeface="Arial" panose="020B0604020202020204" pitchFamily="34" charset="0"/>
              </a:rPr>
              <a:t>…  Các gói này đã mang tới 10.000 tỷ đồng để cung cấp nguồn vốn ưu đãi cho các phương án, dự án mang lại lợi ích về môi trường và xã hội trong hoạt động sản xuất kinh doanh thuộc các lĩnh vực như năng lượng xanh, xuất khẩu xanh (dệt may, vải, da giày, cà phê, gạo, gỗ, thủy sản), công trình xanh.</a:t>
            </a:r>
          </a:p>
        </p:txBody>
      </p:sp>
      <p:sp>
        <p:nvSpPr>
          <p:cNvPr id="4" name="Slide Number Placeholder 3"/>
          <p:cNvSpPr>
            <a:spLocks noGrp="1"/>
          </p:cNvSpPr>
          <p:nvPr>
            <p:ph type="sldNum" sz="quarter" idx="10"/>
          </p:nvPr>
        </p:nvSpPr>
        <p:spPr/>
        <p:txBody>
          <a:bodyPr/>
          <a:lstStyle/>
          <a:p>
            <a:fld id="{325DB202-4375-437B-9C17-D58E1ADC9FE0}" type="slidenum">
              <a:rPr lang="nl-NL" smtClean="0"/>
              <a:t>21</a:t>
            </a:fld>
            <a:endParaRPr lang="nl-NL"/>
          </a:p>
        </p:txBody>
      </p:sp>
    </p:spTree>
    <p:extLst>
      <p:ext uri="{BB962C8B-B14F-4D97-AF65-F5344CB8AC3E}">
        <p14:creationId xmlns:p14="http://schemas.microsoft.com/office/powerpoint/2010/main" val="3144231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gn="just" defTabSz="931774">
              <a:lnSpc>
                <a:spcPct val="110000"/>
              </a:lnSpc>
              <a:buFont typeface="Wingdings" panose="05000000000000000000" pitchFamily="2" charset="2"/>
              <a:buChar char="Ø"/>
              <a:defRPr/>
            </a:pPr>
            <a:r>
              <a:rPr lang="en-US" sz="1200" dirty="0" err="1">
                <a:solidFill>
                  <a:schemeClr val="tx1"/>
                </a:solidFill>
                <a:latin typeface="Arial" panose="020B0604020202020204" pitchFamily="34" charset="0"/>
                <a:cs typeface="Arial" panose="020B0604020202020204" pitchFamily="34" charset="0"/>
              </a:rPr>
              <a:t>Tính</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đến</a:t>
            </a:r>
            <a:r>
              <a:rPr lang="en-US" sz="1200" dirty="0">
                <a:solidFill>
                  <a:schemeClr val="tx1"/>
                </a:solidFill>
                <a:latin typeface="Arial" panose="020B0604020202020204" pitchFamily="34" charset="0"/>
                <a:cs typeface="Arial" panose="020B0604020202020204" pitchFamily="34" charset="0"/>
              </a:rPr>
              <a:t> </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30/6/2024</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tổng</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dư</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nợ</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tín</a:t>
            </a:r>
            <a:r>
              <a:rPr lang="en-US" sz="1200" dirty="0">
                <a:solidFill>
                  <a:schemeClr val="tx1"/>
                </a:solidFill>
                <a:latin typeface="Arial" panose="020B0604020202020204" pitchFamily="34" charset="0"/>
                <a:cs typeface="Arial" panose="020B0604020202020204" pitchFamily="34" charset="0"/>
              </a:rPr>
              <a:t> dụng </a:t>
            </a:r>
            <a:r>
              <a:rPr lang="en-US" sz="1200" dirty="0" err="1">
                <a:solidFill>
                  <a:schemeClr val="tx1"/>
                </a:solidFill>
                <a:latin typeface="Arial" panose="020B0604020202020204" pitchFamily="34" charset="0"/>
                <a:cs typeface="Arial" panose="020B0604020202020204" pitchFamily="34" charset="0"/>
              </a:rPr>
              <a:t>xanh</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của</a:t>
            </a:r>
            <a:r>
              <a:rPr lang="en-US" sz="1200" dirty="0">
                <a:solidFill>
                  <a:schemeClr val="tx1"/>
                </a:solidFill>
                <a:latin typeface="Arial" panose="020B0604020202020204" pitchFamily="34" charset="0"/>
                <a:cs typeface="Arial" panose="020B0604020202020204" pitchFamily="34" charset="0"/>
              </a:rPr>
              <a:t> VietinBank </a:t>
            </a:r>
            <a:r>
              <a:rPr lang="en-US" sz="1200" dirty="0" err="1">
                <a:solidFill>
                  <a:schemeClr val="tx1"/>
                </a:solidFill>
                <a:latin typeface="Arial" panose="020B0604020202020204" pitchFamily="34" charset="0"/>
                <a:cs typeface="Arial" panose="020B0604020202020204" pitchFamily="34" charset="0"/>
              </a:rPr>
              <a:t>đạt</a:t>
            </a:r>
            <a:r>
              <a:rPr lang="en-US" sz="1200" dirty="0">
                <a:solidFill>
                  <a:schemeClr val="tx1"/>
                </a:solidFill>
                <a:latin typeface="Arial" panose="020B0604020202020204" pitchFamily="34" charset="0"/>
                <a:cs typeface="Arial" panose="020B0604020202020204" pitchFamily="34" charset="0"/>
              </a:rPr>
              <a:t> </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42,3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nghìn</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tỷ</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đồng</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với</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gần</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1.000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khách</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hàng</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chiếm</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2,7%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tổng</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dư</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nợ</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cấp</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tín</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dụng,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tăng</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từ</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mức</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1,47%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cuối</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b="1" kern="1200" dirty="0" err="1">
                <a:solidFill>
                  <a:schemeClr val="tx1"/>
                </a:solidFill>
                <a:latin typeface="Arial" panose="020B0604020202020204" pitchFamily="34" charset="0"/>
                <a:ea typeface="Tahoma" panose="020B0604030504040204" pitchFamily="34" charset="0"/>
                <a:cs typeface="Arial" panose="020B0604020202020204" pitchFamily="34" charset="0"/>
              </a:rPr>
              <a:t>năm</a:t>
            </a:r>
            <a:r>
              <a:rPr lang="en-US" sz="1200" b="1" kern="1200" dirty="0">
                <a:solidFill>
                  <a:schemeClr val="tx1"/>
                </a:solidFill>
                <a:latin typeface="Arial" panose="020B0604020202020204" pitchFamily="34" charset="0"/>
                <a:ea typeface="Tahoma" panose="020B0604030504040204" pitchFamily="34" charset="0"/>
                <a:cs typeface="Arial" panose="020B0604020202020204" pitchFamily="34" charset="0"/>
              </a:rPr>
              <a:t> 2018), </a:t>
            </a:r>
            <a:r>
              <a:rPr lang="en-US" sz="1200" dirty="0" err="1">
                <a:solidFill>
                  <a:schemeClr val="tx1"/>
                </a:solidFill>
                <a:latin typeface="Arial" panose="020B0604020202020204" pitchFamily="34" charset="0"/>
                <a:cs typeface="Arial" panose="020B0604020202020204" pitchFamily="34" charset="0"/>
              </a:rPr>
              <a:t>bao</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gồm</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các</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lĩnh</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vực</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Năng</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lượng</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tái</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tạo</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năng</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lượng</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sạch</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Xử</a:t>
            </a:r>
            <a:r>
              <a:rPr lang="en-US" sz="1200" dirty="0">
                <a:solidFill>
                  <a:schemeClr val="tx1"/>
                </a:solidFill>
                <a:latin typeface="Arial" panose="020B0604020202020204" pitchFamily="34" charset="0"/>
                <a:cs typeface="Arial" panose="020B0604020202020204" pitchFamily="34" charset="0"/>
              </a:rPr>
              <a:t> lý </a:t>
            </a:r>
            <a:r>
              <a:rPr lang="en-US" sz="1200" dirty="0" err="1">
                <a:solidFill>
                  <a:schemeClr val="tx1"/>
                </a:solidFill>
                <a:latin typeface="Arial" panose="020B0604020202020204" pitchFamily="34" charset="0"/>
                <a:cs typeface="Arial" panose="020B0604020202020204" pitchFamily="34" charset="0"/>
              </a:rPr>
              <a:t>chất</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thải</a:t>
            </a:r>
            <a:r>
              <a:rPr lang="en-US" sz="1200" dirty="0">
                <a:solidFill>
                  <a:schemeClr val="tx1"/>
                </a:solidFill>
                <a:latin typeface="Arial" panose="020B0604020202020204" pitchFamily="34" charset="0"/>
                <a:cs typeface="Arial" panose="020B0604020202020204" pitchFamily="34" charset="0"/>
              </a:rPr>
              <a:t> và </a:t>
            </a:r>
            <a:r>
              <a:rPr lang="en-US" sz="1200" dirty="0" err="1">
                <a:solidFill>
                  <a:schemeClr val="tx1"/>
                </a:solidFill>
                <a:latin typeface="Arial" panose="020B0604020202020204" pitchFamily="34" charset="0"/>
                <a:cs typeface="Arial" panose="020B0604020202020204" pitchFamily="34" charset="0"/>
              </a:rPr>
              <a:t>phòng</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chống</a:t>
            </a:r>
            <a:r>
              <a:rPr lang="en-US" sz="1200" dirty="0">
                <a:solidFill>
                  <a:schemeClr val="tx1"/>
                </a:solidFill>
                <a:latin typeface="Arial" panose="020B0604020202020204" pitchFamily="34" charset="0"/>
                <a:cs typeface="Arial" panose="020B0604020202020204" pitchFamily="34" charset="0"/>
              </a:rPr>
              <a:t> ô </a:t>
            </a:r>
            <a:r>
              <a:rPr lang="en-US" sz="1200" dirty="0" err="1">
                <a:solidFill>
                  <a:schemeClr val="tx1"/>
                </a:solidFill>
                <a:latin typeface="Arial" panose="020B0604020202020204" pitchFamily="34" charset="0"/>
                <a:cs typeface="Arial" panose="020B0604020202020204" pitchFamily="34" charset="0"/>
              </a:rPr>
              <a:t>nhiễm</a:t>
            </a:r>
            <a:r>
              <a:rPr lang="en-US" sz="1200" dirty="0">
                <a:solidFill>
                  <a:schemeClr val="tx1"/>
                </a:solidFill>
                <a:latin typeface="Arial" panose="020B0604020202020204" pitchFamily="34" charset="0"/>
                <a:cs typeface="Arial" panose="020B0604020202020204" pitchFamily="34" charset="0"/>
              </a:rPr>
              <a:t>; Quản lý </a:t>
            </a:r>
            <a:r>
              <a:rPr lang="en-US" sz="1200" dirty="0" err="1">
                <a:solidFill>
                  <a:schemeClr val="tx1"/>
                </a:solidFill>
                <a:latin typeface="Arial" panose="020B0604020202020204" pitchFamily="34" charset="0"/>
                <a:cs typeface="Arial" panose="020B0604020202020204" pitchFamily="34" charset="0"/>
              </a:rPr>
              <a:t>nước</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bền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vững</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tại</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khu</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vực</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đô</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thị</a:t>
            </a:r>
            <a:r>
              <a:rPr lang="en-US" sz="1200" dirty="0">
                <a:solidFill>
                  <a:schemeClr val="tx1"/>
                </a:solidFill>
                <a:latin typeface="Arial" panose="020B0604020202020204" pitchFamily="34" charset="0"/>
                <a:cs typeface="Arial" panose="020B0604020202020204" pitchFamily="34" charset="0"/>
              </a:rPr>
              <a:t> và </a:t>
            </a:r>
            <a:r>
              <a:rPr lang="en-US" sz="1200" dirty="0" err="1">
                <a:solidFill>
                  <a:schemeClr val="tx1"/>
                </a:solidFill>
                <a:latin typeface="Arial" panose="020B0604020202020204" pitchFamily="34" charset="0"/>
                <a:cs typeface="Arial" panose="020B0604020202020204" pitchFamily="34" charset="0"/>
              </a:rPr>
              <a:t>nông</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thôn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nông</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nghiệp</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xanh</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lâm</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nghiệp</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bền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vững</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tái</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chế</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sử</a:t>
            </a:r>
            <a:r>
              <a:rPr lang="en-US" sz="1200" dirty="0">
                <a:solidFill>
                  <a:schemeClr val="tx1"/>
                </a:solidFill>
                <a:latin typeface="Arial" panose="020B0604020202020204" pitchFamily="34" charset="0"/>
                <a:cs typeface="Arial" panose="020B0604020202020204" pitchFamily="34" charset="0"/>
              </a:rPr>
              <a:t> dụng </a:t>
            </a:r>
            <a:r>
              <a:rPr lang="en-US" sz="1200" dirty="0" err="1">
                <a:solidFill>
                  <a:schemeClr val="tx1"/>
                </a:solidFill>
                <a:latin typeface="Arial" panose="020B0604020202020204" pitchFamily="34" charset="0"/>
                <a:cs typeface="Arial" panose="020B0604020202020204" pitchFamily="34" charset="0"/>
              </a:rPr>
              <a:t>các</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nguồn</a:t>
            </a:r>
            <a:r>
              <a:rPr lang="en-US" sz="1200" dirty="0">
                <a:solidFill>
                  <a:schemeClr val="tx1"/>
                </a:solidFill>
                <a:latin typeface="Arial" panose="020B0604020202020204" pitchFamily="34" charset="0"/>
                <a:cs typeface="Arial" panose="020B0604020202020204" pitchFamily="34" charset="0"/>
              </a:rPr>
              <a:t> tài </a:t>
            </a:r>
            <a:r>
              <a:rPr lang="en-US" sz="1200" dirty="0" err="1">
                <a:solidFill>
                  <a:schemeClr val="tx1"/>
                </a:solidFill>
                <a:latin typeface="Arial" panose="020B0604020202020204" pitchFamily="34" charset="0"/>
                <a:cs typeface="Arial" panose="020B0604020202020204" pitchFamily="34" charset="0"/>
              </a:rPr>
              <a:t>nguyên</a:t>
            </a:r>
            <a:r>
              <a:rPr lang="en-US" sz="1200" dirty="0">
                <a:solidFill>
                  <a:schemeClr val="tx1"/>
                </a:solidFill>
                <a:latin typeface="Arial" panose="020B0604020202020204" pitchFamily="34" charset="0"/>
                <a:cs typeface="Arial" panose="020B0604020202020204" pitchFamily="34" charset="0"/>
              </a:rPr>
              <a:t>.</a:t>
            </a:r>
          </a:p>
          <a:p>
            <a:pPr marL="174708" indent="-174708" algn="just" defTabSz="931774">
              <a:lnSpc>
                <a:spcPct val="110000"/>
              </a:lnSpc>
              <a:buFont typeface="Wingdings" panose="05000000000000000000" pitchFamily="2" charset="2"/>
              <a:buChar char="Ø"/>
              <a:defRPr/>
            </a:pP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VietinBank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là</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doanh</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nghiệp</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niêm</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yết</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b="1" dirty="0">
                <a:solidFill>
                  <a:schemeClr val="tx1"/>
                </a:solidFill>
                <a:latin typeface="Arial" panose="020B0604020202020204" pitchFamily="34" charset="0"/>
                <a:ea typeface="Tahoma" panose="020B0604030504040204" pitchFamily="34" charset="0"/>
                <a:cs typeface="Arial" panose="020B0604020202020204" pitchFamily="34" charset="0"/>
              </a:rPr>
              <a:t>4 </a:t>
            </a:r>
            <a:r>
              <a:rPr lang="en-US" sz="1200" b="1" dirty="0" err="1">
                <a:solidFill>
                  <a:schemeClr val="tx1"/>
                </a:solidFill>
                <a:latin typeface="Arial" panose="020B0604020202020204" pitchFamily="34" charset="0"/>
                <a:ea typeface="Tahoma" panose="020B0604030504040204" pitchFamily="34" charset="0"/>
                <a:cs typeface="Arial" panose="020B0604020202020204" pitchFamily="34" charset="0"/>
              </a:rPr>
              <a:t>năm</a:t>
            </a:r>
            <a:r>
              <a:rPr lang="en-US" sz="1200" b="1"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liên</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tiếp</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lọt</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vào</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rổ</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Chỉ</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số</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Phát</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triển</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bền</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vững</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(VNSI), </a:t>
            </a:r>
            <a:r>
              <a:rPr lang="en-US" sz="1200" b="1" dirty="0">
                <a:solidFill>
                  <a:schemeClr val="tx1"/>
                </a:solidFill>
                <a:latin typeface="Arial" panose="020B0604020202020204" pitchFamily="34" charset="0"/>
                <a:ea typeface="Tahoma" panose="020B0604030504040204" pitchFamily="34" charset="0"/>
                <a:cs typeface="Arial" panose="020B0604020202020204" pitchFamily="34" charset="0"/>
              </a:rPr>
              <a:t>2 </a:t>
            </a:r>
            <a:r>
              <a:rPr lang="en-US" sz="1200" b="1" dirty="0" err="1">
                <a:solidFill>
                  <a:schemeClr val="tx1"/>
                </a:solidFill>
                <a:latin typeface="Arial" panose="020B0604020202020204" pitchFamily="34" charset="0"/>
                <a:ea typeface="Tahoma" panose="020B0604030504040204" pitchFamily="34" charset="0"/>
                <a:cs typeface="Arial" panose="020B0604020202020204" pitchFamily="34" charset="0"/>
              </a:rPr>
              <a:t>năm</a:t>
            </a:r>
            <a:r>
              <a:rPr lang="en-US" sz="1200" b="1"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liên</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tiếp</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là</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Top 10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doanh</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nghiệp</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bền</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vững</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(CSI),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hoàn</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thành</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Khung</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Tài chính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Bền</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vững</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theo</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thông</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lệ</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200" dirty="0" err="1">
                <a:solidFill>
                  <a:schemeClr val="tx1"/>
                </a:solidFill>
                <a:latin typeface="Arial" panose="020B0604020202020204" pitchFamily="34" charset="0"/>
                <a:ea typeface="Tahoma" panose="020B0604030504040204" pitchFamily="34" charset="0"/>
                <a:cs typeface="Arial" panose="020B0604020202020204" pitchFamily="34" charset="0"/>
              </a:rPr>
              <a:t>quốc</a:t>
            </a:r>
            <a:r>
              <a:rPr lang="en-US" sz="1200" dirty="0">
                <a:solidFill>
                  <a:schemeClr val="tx1"/>
                </a:solidFill>
                <a:latin typeface="Arial" panose="020B0604020202020204" pitchFamily="34" charset="0"/>
                <a:ea typeface="Tahoma" panose="020B0604030504040204" pitchFamily="34" charset="0"/>
                <a:cs typeface="Arial" panose="020B0604020202020204" pitchFamily="34" charset="0"/>
              </a:rPr>
              <a:t> tế.</a:t>
            </a:r>
          </a:p>
        </p:txBody>
      </p:sp>
      <p:sp>
        <p:nvSpPr>
          <p:cNvPr id="4" name="Slide Number Placeholder 3"/>
          <p:cNvSpPr>
            <a:spLocks noGrp="1"/>
          </p:cNvSpPr>
          <p:nvPr>
            <p:ph type="sldNum" sz="quarter" idx="10"/>
          </p:nvPr>
        </p:nvSpPr>
        <p:spPr/>
        <p:txBody>
          <a:bodyPr/>
          <a:lstStyle/>
          <a:p>
            <a:fld id="{325DB202-4375-437B-9C17-D58E1ADC9FE0}" type="slidenum">
              <a:rPr lang="nl-NL" smtClean="0"/>
              <a:t>22</a:t>
            </a:fld>
            <a:endParaRPr lang="nl-NL"/>
          </a:p>
        </p:txBody>
      </p:sp>
    </p:spTree>
    <p:extLst>
      <p:ext uri="{BB962C8B-B14F-4D97-AF65-F5344CB8AC3E}">
        <p14:creationId xmlns:p14="http://schemas.microsoft.com/office/powerpoint/2010/main" val="993989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spcBef>
                <a:spcPts val="0"/>
              </a:spcBef>
              <a:spcAft>
                <a:spcPts val="0"/>
              </a:spcAft>
            </a:pPr>
            <a:r>
              <a:rPr lang="nl-NL">
                <a:solidFill>
                  <a:schemeClr val="tx1"/>
                </a:solidFill>
                <a:latin typeface="Arial" panose="020B0604020202020204" pitchFamily="34" charset="0"/>
                <a:cs typeface="Arial" panose="020B0604020202020204" pitchFamily="34" charset="0"/>
              </a:rPr>
              <a:t>Tóm tắt các thông tin hoạt động của VietinBank trong Quý II và 6 tháng đầu năm 2024:</a:t>
            </a:r>
          </a:p>
          <a:p>
            <a:pPr marL="174708" indent="-174708" algn="just" defTabSz="931774">
              <a:lnSpc>
                <a:spcPct val="110000"/>
              </a:lnSpc>
              <a:spcBef>
                <a:spcPts val="0"/>
              </a:spcBef>
              <a:spcAft>
                <a:spcPts val="0"/>
              </a:spcAft>
              <a:buFont typeface="Wingdings" panose="05000000000000000000" pitchFamily="2" charset="2"/>
              <a:buChar char="Ø"/>
              <a:defRPr/>
            </a:pPr>
            <a:r>
              <a:rPr lang="nl-NL" b="1">
                <a:solidFill>
                  <a:schemeClr val="tx1"/>
                </a:solidFill>
                <a:latin typeface="Arial" panose="020B0604020202020204" pitchFamily="34" charset="0"/>
                <a:cs typeface="Arial" panose="020B0604020202020204" pitchFamily="34" charset="0"/>
              </a:rPr>
              <a:t>Nhóm chỉ tiêu quy mô:</a:t>
            </a:r>
          </a:p>
          <a:p>
            <a:pPr marL="640594" lvl="1" indent="-174708" algn="just">
              <a:lnSpc>
                <a:spcPct val="110000"/>
              </a:lnSpc>
              <a:spcBef>
                <a:spcPts val="0"/>
              </a:spcBef>
              <a:spcAft>
                <a:spcPts val="0"/>
              </a:spcAft>
              <a:buFont typeface="Wingdings" panose="05000000000000000000" pitchFamily="2" charset="2"/>
              <a:buChar char="ü"/>
              <a:defRPr/>
            </a:pPr>
            <a:r>
              <a:rPr lang="en-US">
                <a:solidFill>
                  <a:schemeClr val="tx1"/>
                </a:solidFill>
                <a:latin typeface="Arial" panose="020B0604020202020204" pitchFamily="34" charset="0"/>
                <a:ea typeface="Tahoma" panose="020B0604030504040204" pitchFamily="34" charset="0"/>
                <a:cs typeface="Arial" panose="020B0604020202020204" pitchFamily="34" charset="0"/>
              </a:rPr>
              <a:t>Tính đến 30/06/2024, VietinBank có tốc độ tăng trưởng dư nợ đạt</a:t>
            </a:r>
            <a:r>
              <a:rPr lang="en-US" b="1">
                <a:solidFill>
                  <a:schemeClr val="tx1"/>
                </a:solidFill>
                <a:latin typeface="Arial" panose="020B0604020202020204" pitchFamily="34" charset="0"/>
                <a:cs typeface="Arial" panose="020B0604020202020204" pitchFamily="34" charset="0"/>
              </a:rPr>
              <a:t> 6,7% ytd</a:t>
            </a:r>
            <a:r>
              <a:rPr lang="en-US">
                <a:solidFill>
                  <a:schemeClr val="tx1"/>
                </a:solidFill>
                <a:latin typeface="Arial" panose="020B0604020202020204" pitchFamily="34" charset="0"/>
                <a:ea typeface="Tahoma" panose="020B0604030504040204" pitchFamily="34" charset="0"/>
                <a:cs typeface="Arial" panose="020B0604020202020204" pitchFamily="34" charset="0"/>
              </a:rPr>
              <a:t>, cao hơn mức tăng trưởng toàn ngành </a:t>
            </a:r>
            <a:r>
              <a:rPr lang="en-US" i="1">
                <a:solidFill>
                  <a:schemeClr val="tx1"/>
                </a:solidFill>
                <a:latin typeface="Arial" panose="020B0604020202020204" pitchFamily="34" charset="0"/>
                <a:ea typeface="Tahoma" panose="020B0604030504040204" pitchFamily="34" charset="0"/>
                <a:cs typeface="Arial" panose="020B0604020202020204" pitchFamily="34" charset="0"/>
              </a:rPr>
              <a:t>(6%)</a:t>
            </a:r>
            <a:r>
              <a:rPr lang="en-US">
                <a:solidFill>
                  <a:schemeClr val="tx1"/>
                </a:solidFill>
                <a:latin typeface="Arial" panose="020B0604020202020204" pitchFamily="34" charset="0"/>
                <a:ea typeface="Tahoma" panose="020B0604030504040204" pitchFamily="34" charset="0"/>
                <a:cs typeface="Arial" panose="020B0604020202020204" pitchFamily="34" charset="0"/>
              </a:rPr>
              <a:t>.</a:t>
            </a:r>
          </a:p>
          <a:p>
            <a:pPr marL="640594" lvl="1" indent="-174708" algn="just" defTabSz="931774">
              <a:lnSpc>
                <a:spcPct val="110000"/>
              </a:lnSpc>
              <a:spcBef>
                <a:spcPts val="0"/>
              </a:spcBef>
              <a:spcAft>
                <a:spcPts val="0"/>
              </a:spcAft>
              <a:buFont typeface="Wingdings" panose="05000000000000000000" pitchFamily="2" charset="2"/>
              <a:buChar char="ü"/>
              <a:defRPr/>
            </a:pPr>
            <a:r>
              <a:rPr lang="en-US">
                <a:solidFill>
                  <a:schemeClr val="tx1"/>
                </a:solidFill>
                <a:latin typeface="Arial" panose="020B0604020202020204" pitchFamily="34" charset="0"/>
                <a:cs typeface="Arial" panose="020B0604020202020204" pitchFamily="34" charset="0"/>
              </a:rPr>
              <a:t>Tiền gửi khách hàng </a:t>
            </a:r>
            <a:r>
              <a:rPr lang="en-US">
                <a:solidFill>
                  <a:schemeClr val="tx1"/>
                </a:solidFill>
                <a:latin typeface="Arial" panose="020B0604020202020204" pitchFamily="34" charset="0"/>
                <a:ea typeface="Tahoma" panose="020B0604030504040204" pitchFamily="34" charset="0"/>
                <a:cs typeface="Arial" panose="020B0604020202020204" pitchFamily="34" charset="0"/>
              </a:rPr>
              <a:t>tính đến 30/06/2024</a:t>
            </a:r>
            <a:r>
              <a:rPr lang="en-US">
                <a:solidFill>
                  <a:schemeClr val="tx1"/>
                </a:solidFill>
                <a:latin typeface="Arial" panose="020B0604020202020204" pitchFamily="34" charset="0"/>
                <a:cs typeface="Arial" panose="020B0604020202020204" pitchFamily="34" charset="0"/>
              </a:rPr>
              <a:t> </a:t>
            </a:r>
            <a:r>
              <a:rPr lang="en-US" b="1">
                <a:solidFill>
                  <a:schemeClr val="tx1"/>
                </a:solidFill>
                <a:latin typeface="Arial" panose="020B0604020202020204" pitchFamily="34" charset="0"/>
                <a:cs typeface="Arial" panose="020B0604020202020204" pitchFamily="34" charset="0"/>
              </a:rPr>
              <a:t>tăng 4% ytd</a:t>
            </a:r>
            <a:r>
              <a:rPr lang="en-US">
                <a:solidFill>
                  <a:schemeClr val="tx1"/>
                </a:solidFill>
                <a:latin typeface="Arial" panose="020B0604020202020204" pitchFamily="34" charset="0"/>
                <a:cs typeface="Arial" panose="020B0604020202020204" pitchFamily="34" charset="0"/>
              </a:rPr>
              <a:t>, phù hợp định hướng cân đối vốn, đáp ứng thanh khoản và tuân thủ các tỷ lệ an toàn hoạt động của VietinBank. Trong đó, nguồn vốn CASA </a:t>
            </a:r>
            <a:r>
              <a:rPr lang="en-US" b="1">
                <a:solidFill>
                  <a:schemeClr val="tx1"/>
                </a:solidFill>
                <a:latin typeface="Arial" panose="020B0604020202020204" pitchFamily="34" charset="0"/>
                <a:cs typeface="Arial" panose="020B0604020202020204" pitchFamily="34" charset="0"/>
              </a:rPr>
              <a:t>tăng 5% ytd.</a:t>
            </a:r>
            <a:endParaRPr lang="en-US">
              <a:solidFill>
                <a:schemeClr val="tx1"/>
              </a:solidFill>
              <a:latin typeface="Arial" panose="020B0604020202020204" pitchFamily="34" charset="0"/>
              <a:cs typeface="Arial" panose="020B0604020202020204" pitchFamily="34" charset="0"/>
            </a:endParaRPr>
          </a:p>
          <a:p>
            <a:pPr marL="174708" indent="-174708" algn="just" defTabSz="931774">
              <a:lnSpc>
                <a:spcPct val="110000"/>
              </a:lnSpc>
              <a:spcBef>
                <a:spcPts val="0"/>
              </a:spcBef>
              <a:spcAft>
                <a:spcPts val="0"/>
              </a:spcAft>
              <a:buFont typeface="Wingdings" panose="05000000000000000000" pitchFamily="2" charset="2"/>
              <a:buChar char="Ø"/>
              <a:defRPr/>
            </a:pPr>
            <a:r>
              <a:rPr lang="en-US" b="1">
                <a:solidFill>
                  <a:schemeClr val="tx1"/>
                </a:solidFill>
                <a:latin typeface="Arial" panose="020B0604020202020204" pitchFamily="34" charset="0"/>
                <a:cs typeface="Arial" panose="020B0604020202020204" pitchFamily="34" charset="0"/>
              </a:rPr>
              <a:t>Nhóm chỉ tiêu hiệu quả: </a:t>
            </a:r>
          </a:p>
          <a:p>
            <a:pPr marL="640594" lvl="1" indent="-174708" algn="just">
              <a:lnSpc>
                <a:spcPct val="110000"/>
              </a:lnSpc>
              <a:spcBef>
                <a:spcPts val="0"/>
              </a:spcBef>
              <a:spcAft>
                <a:spcPts val="0"/>
              </a:spcAft>
              <a:buFont typeface="Wingdings" panose="05000000000000000000" pitchFamily="2" charset="2"/>
              <a:buChar char="ü"/>
            </a:pPr>
            <a:r>
              <a:rPr lang="en-US">
                <a:solidFill>
                  <a:schemeClr val="tx1"/>
                </a:solidFill>
                <a:latin typeface="Arial" panose="020B0604020202020204" pitchFamily="34" charset="0"/>
                <a:cs typeface="Arial" panose="020B0604020202020204" pitchFamily="34" charset="0"/>
              </a:rPr>
              <a:t>T</a:t>
            </a:r>
            <a:r>
              <a:rPr lang="vi-VN">
                <a:solidFill>
                  <a:schemeClr val="tx1"/>
                </a:solidFill>
                <a:latin typeface="Arial" panose="020B0604020202020204" pitchFamily="34" charset="0"/>
                <a:cs typeface="Arial" panose="020B0604020202020204" pitchFamily="34" charset="0"/>
              </a:rPr>
              <a:t>ổng thu nhập hoạt động </a:t>
            </a:r>
            <a:r>
              <a:rPr lang="en-US">
                <a:solidFill>
                  <a:schemeClr val="tx1"/>
                </a:solidFill>
                <a:latin typeface="Arial" panose="020B0604020202020204" pitchFamily="34" charset="0"/>
                <a:cs typeface="Arial" panose="020B0604020202020204" pitchFamily="34" charset="0"/>
              </a:rPr>
              <a:t>6T2024 </a:t>
            </a:r>
            <a:r>
              <a:rPr lang="vi-VN" b="1">
                <a:solidFill>
                  <a:schemeClr val="tx1"/>
                </a:solidFill>
                <a:latin typeface="Arial" panose="020B0604020202020204" pitchFamily="34" charset="0"/>
                <a:cs typeface="Arial" panose="020B0604020202020204" pitchFamily="34" charset="0"/>
              </a:rPr>
              <a:t>tăng </a:t>
            </a:r>
            <a:r>
              <a:rPr lang="en-US" b="1">
                <a:solidFill>
                  <a:schemeClr val="tx1"/>
                </a:solidFill>
                <a:latin typeface="Arial" panose="020B0604020202020204" pitchFamily="34" charset="0"/>
                <a:cs typeface="Arial" panose="020B0604020202020204" pitchFamily="34" charset="0"/>
              </a:rPr>
              <a:t>11,3</a:t>
            </a:r>
            <a:r>
              <a:rPr lang="vi-VN" b="1">
                <a:solidFill>
                  <a:schemeClr val="tx1"/>
                </a:solidFill>
                <a:latin typeface="Arial" panose="020B0604020202020204" pitchFamily="34" charset="0"/>
                <a:cs typeface="Arial" panose="020B0604020202020204" pitchFamily="34" charset="0"/>
              </a:rPr>
              <a:t>% </a:t>
            </a:r>
            <a:r>
              <a:rPr lang="en-US" b="1">
                <a:solidFill>
                  <a:schemeClr val="tx1"/>
                </a:solidFill>
                <a:latin typeface="Arial" panose="020B0604020202020204" pitchFamily="34" charset="0"/>
                <a:cs typeface="Arial" panose="020B0604020202020204" pitchFamily="34" charset="0"/>
              </a:rPr>
              <a:t>yoy</a:t>
            </a:r>
            <a:r>
              <a:rPr lang="en-US">
                <a:solidFill>
                  <a:schemeClr val="tx1"/>
                </a:solidFill>
                <a:latin typeface="Arial" panose="020B0604020202020204" pitchFamily="34" charset="0"/>
                <a:cs typeface="Arial" panose="020B0604020202020204" pitchFamily="34" charset="0"/>
              </a:rPr>
              <a:t>,</a:t>
            </a:r>
            <a:r>
              <a:rPr lang="vi-VN">
                <a:solidFill>
                  <a:schemeClr val="tx1"/>
                </a:solidFill>
                <a:latin typeface="Arial" panose="020B0604020202020204" pitchFamily="34" charset="0"/>
                <a:cs typeface="Arial" panose="020B0604020202020204" pitchFamily="34" charset="0"/>
              </a:rPr>
              <a:t> tích cực nhất trong nhóm </a:t>
            </a:r>
            <a:r>
              <a:rPr lang="en-US">
                <a:solidFill>
                  <a:schemeClr val="tx1"/>
                </a:solidFill>
                <a:latin typeface="Arial" panose="020B0604020202020204" pitchFamily="34" charset="0"/>
                <a:cs typeface="Arial" panose="020B0604020202020204" pitchFamily="34" charset="0"/>
              </a:rPr>
              <a:t>NHTMCP Nhà nước</a:t>
            </a:r>
            <a:r>
              <a:rPr lang="vi-VN">
                <a:solidFill>
                  <a:schemeClr val="tx1"/>
                </a:solidFill>
                <a:latin typeface="Arial" panose="020B0604020202020204" pitchFamily="34" charset="0"/>
                <a:cs typeface="Arial" panose="020B0604020202020204" pitchFamily="34" charset="0"/>
              </a:rPr>
              <a:t>. Động lực tăng trưởng của </a:t>
            </a:r>
            <a:r>
              <a:rPr lang="en-US">
                <a:solidFill>
                  <a:schemeClr val="tx1"/>
                </a:solidFill>
                <a:latin typeface="Arial" panose="020B0604020202020204" pitchFamily="34" charset="0"/>
                <a:cs typeface="Arial" panose="020B0604020202020204" pitchFamily="34" charset="0"/>
              </a:rPr>
              <a:t>VietinBank</a:t>
            </a:r>
            <a:r>
              <a:rPr lang="vi-VN">
                <a:solidFill>
                  <a:schemeClr val="tx1"/>
                </a:solidFill>
                <a:latin typeface="Arial" panose="020B0604020202020204" pitchFamily="34" charset="0"/>
                <a:cs typeface="Arial" panose="020B0604020202020204" pitchFamily="34" charset="0"/>
              </a:rPr>
              <a:t> đến từ tăng trưởng thu l</a:t>
            </a:r>
            <a:r>
              <a:rPr lang="en-US">
                <a:solidFill>
                  <a:schemeClr val="tx1"/>
                </a:solidFill>
                <a:latin typeface="Arial" panose="020B0604020202020204" pitchFamily="34" charset="0"/>
                <a:cs typeface="Arial" panose="020B0604020202020204" pitchFamily="34" charset="0"/>
              </a:rPr>
              <a:t>ãi thu</a:t>
            </a:r>
            <a:r>
              <a:rPr lang="vi-VN">
                <a:solidFill>
                  <a:schemeClr val="tx1"/>
                </a:solidFill>
                <a:latin typeface="Arial" panose="020B0604020202020204" pitchFamily="34" charset="0"/>
                <a:cs typeface="Arial" panose="020B0604020202020204" pitchFamily="34" charset="0"/>
              </a:rPr>
              <a:t>ần và hoạt động thu ngoài lãi như phí bảo lãnh, lợi nhuận </a:t>
            </a:r>
            <a:r>
              <a:rPr lang="en-US">
                <a:solidFill>
                  <a:schemeClr val="tx1"/>
                </a:solidFill>
                <a:latin typeface="Arial" panose="020B0604020202020204" pitchFamily="34" charset="0"/>
                <a:cs typeface="Arial" panose="020B0604020202020204" pitchFamily="34" charset="0"/>
              </a:rPr>
              <a:t>kinh doanh ngoại hối</a:t>
            </a:r>
            <a:r>
              <a:rPr lang="vi-VN">
                <a:solidFill>
                  <a:schemeClr val="tx1"/>
                </a:solidFill>
                <a:latin typeface="Arial" panose="020B0604020202020204" pitchFamily="34" charset="0"/>
                <a:cs typeface="Arial" panose="020B0604020202020204" pitchFamily="34" charset="0"/>
              </a:rPr>
              <a:t>.</a:t>
            </a:r>
            <a:endParaRPr lang="en-US">
              <a:solidFill>
                <a:schemeClr val="tx1"/>
              </a:solidFill>
              <a:latin typeface="Arial" panose="020B0604020202020204" pitchFamily="34" charset="0"/>
              <a:cs typeface="Arial" panose="020B0604020202020204" pitchFamily="34" charset="0"/>
            </a:endParaRPr>
          </a:p>
          <a:p>
            <a:pPr marL="640594" lvl="1" indent="-174708" algn="just">
              <a:lnSpc>
                <a:spcPct val="110000"/>
              </a:lnSpc>
              <a:spcBef>
                <a:spcPts val="0"/>
              </a:spcBef>
              <a:spcAft>
                <a:spcPts val="0"/>
              </a:spcAft>
              <a:buFont typeface="Wingdings" panose="05000000000000000000" pitchFamily="2" charset="2"/>
              <a:buChar char="ü"/>
              <a:defRPr/>
            </a:pPr>
            <a:r>
              <a:rPr lang="en-US">
                <a:solidFill>
                  <a:schemeClr val="tx1"/>
                </a:solidFill>
                <a:latin typeface="Arial" panose="020B0604020202020204" pitchFamily="34" charset="0"/>
                <a:cs typeface="Arial" panose="020B0604020202020204" pitchFamily="34" charset="0"/>
              </a:rPr>
              <a:t>Tỷ lệ CIR 6T2024 được kiểm soát tốt ở mức </a:t>
            </a:r>
            <a:r>
              <a:rPr lang="en-US" b="1">
                <a:solidFill>
                  <a:schemeClr val="tx1"/>
                </a:solidFill>
                <a:latin typeface="Arial" panose="020B0604020202020204" pitchFamily="34" charset="0"/>
                <a:cs typeface="Arial" panose="020B0604020202020204" pitchFamily="34" charset="0"/>
              </a:rPr>
              <a:t>25,5%</a:t>
            </a:r>
            <a:r>
              <a:rPr lang="en-US">
                <a:solidFill>
                  <a:schemeClr val="tx1"/>
                </a:solidFill>
                <a:latin typeface="Arial" panose="020B0604020202020204" pitchFamily="34" charset="0"/>
                <a:cs typeface="Arial" panose="020B0604020202020204" pitchFamily="34" charset="0"/>
              </a:rPr>
              <a:t> và nằm trong nhóm thấp nhất toàn ngành.</a:t>
            </a:r>
            <a:endParaRPr lang="en-US" b="1">
              <a:solidFill>
                <a:schemeClr val="tx1"/>
              </a:solidFill>
              <a:latin typeface="Arial" panose="020B0604020202020204" pitchFamily="34" charset="0"/>
              <a:cs typeface="Arial" panose="020B0604020202020204" pitchFamily="34" charset="0"/>
            </a:endParaRPr>
          </a:p>
          <a:p>
            <a:pPr marL="174708" lvl="1" indent="-174708" algn="just">
              <a:lnSpc>
                <a:spcPct val="110000"/>
              </a:lnSpc>
              <a:spcBef>
                <a:spcPts val="0"/>
              </a:spcBef>
              <a:spcAft>
                <a:spcPts val="0"/>
              </a:spcAft>
              <a:buClr>
                <a:prstClr val="black">
                  <a:lumMod val="75000"/>
                  <a:lumOff val="25000"/>
                </a:prstClr>
              </a:buClr>
              <a:buFont typeface="Wingdings" panose="05000000000000000000" pitchFamily="2" charset="2"/>
              <a:buChar char="Ø"/>
              <a:defRPr/>
            </a:pPr>
            <a:r>
              <a:rPr lang="en-US" b="1">
                <a:solidFill>
                  <a:schemeClr val="tx1"/>
                </a:solidFill>
                <a:latin typeface="Arial" panose="020B0604020202020204" pitchFamily="34" charset="0"/>
                <a:cs typeface="Arial" panose="020B0604020202020204" pitchFamily="34" charset="0"/>
              </a:rPr>
              <a:t>Nhóm chỉ tiêu chất lượng tài sản: </a:t>
            </a:r>
            <a:r>
              <a:rPr lang="en-US">
                <a:solidFill>
                  <a:schemeClr val="tx1"/>
                </a:solidFill>
                <a:latin typeface="Arial" panose="020B0604020202020204" pitchFamily="34" charset="0"/>
                <a:cs typeface="Arial" panose="020B0604020202020204" pitchFamily="34" charset="0"/>
              </a:rPr>
              <a:t>Tỷ lệ nợ xấu/dư nợ cho vay 2Q2024 ở </a:t>
            </a:r>
            <a:r>
              <a:rPr lang="en-US" b="1">
                <a:solidFill>
                  <a:schemeClr val="tx1"/>
                </a:solidFill>
                <a:latin typeface="Arial" panose="020B0604020202020204" pitchFamily="34" charset="0"/>
                <a:cs typeface="Arial" panose="020B0604020202020204" pitchFamily="34" charset="0"/>
              </a:rPr>
              <a:t>mức 1,57%, </a:t>
            </a:r>
            <a:r>
              <a:rPr lang="en-US">
                <a:solidFill>
                  <a:schemeClr val="tx1"/>
                </a:solidFill>
                <a:latin typeface="Arial" panose="020B0604020202020204" pitchFamily="34" charset="0"/>
                <a:cs typeface="Arial" panose="020B0604020202020204" pitchFamily="34" charset="0"/>
              </a:rPr>
              <a:t>tăng 0,44% so với cuối năm 2023 trong bối cảnh nền kinh tế vẫn đối mặt với nhiều thách thức, doanh nghiệp vẫn đối mặt với nhiều khó khăn và tác động không nhỏ đến hoạt động sản xuất kinh doanh và khả năng trả nợ của khách hàng. </a:t>
            </a:r>
            <a:r>
              <a:rPr lang="vi-VN">
                <a:solidFill>
                  <a:schemeClr val="tx1"/>
                </a:solidFill>
                <a:latin typeface="Arial" panose="020B0604020202020204" pitchFamily="34" charset="0"/>
                <a:cs typeface="Arial" panose="020B0604020202020204" pitchFamily="34" charset="0"/>
              </a:rPr>
              <a:t>Tỷ lệ bao phủ nợ xấu </a:t>
            </a:r>
            <a:r>
              <a:rPr lang="en-US">
                <a:solidFill>
                  <a:schemeClr val="tx1"/>
                </a:solidFill>
                <a:latin typeface="Arial" panose="020B0604020202020204" pitchFamily="34" charset="0"/>
                <a:cs typeface="Arial" panose="020B0604020202020204" pitchFamily="34" charset="0"/>
              </a:rPr>
              <a:t>6T2024 </a:t>
            </a:r>
            <a:r>
              <a:rPr lang="vi-VN">
                <a:solidFill>
                  <a:schemeClr val="tx1"/>
                </a:solidFill>
                <a:latin typeface="Arial" panose="020B0604020202020204" pitchFamily="34" charset="0"/>
                <a:cs typeface="Arial" panose="020B0604020202020204" pitchFamily="34" charset="0"/>
              </a:rPr>
              <a:t>là </a:t>
            </a:r>
            <a:r>
              <a:rPr lang="en-US" b="1">
                <a:solidFill>
                  <a:schemeClr val="tx1"/>
                </a:solidFill>
                <a:latin typeface="Arial" panose="020B0604020202020204" pitchFamily="34" charset="0"/>
                <a:cs typeface="Arial" panose="020B0604020202020204" pitchFamily="34" charset="0"/>
              </a:rPr>
              <a:t>113,8</a:t>
            </a:r>
            <a:r>
              <a:rPr lang="vi-VN" b="1">
                <a:solidFill>
                  <a:schemeClr val="tx1"/>
                </a:solidFill>
                <a:latin typeface="Arial" panose="020B0604020202020204" pitchFamily="34" charset="0"/>
                <a:cs typeface="Arial" panose="020B0604020202020204" pitchFamily="34" charset="0"/>
              </a:rPr>
              <a:t>%</a:t>
            </a:r>
            <a:r>
              <a:rPr lang="en-US" b="1">
                <a:solidFill>
                  <a:schemeClr val="tx1"/>
                </a:solidFill>
                <a:latin typeface="Arial" panose="020B0604020202020204" pitchFamily="34" charset="0"/>
                <a:cs typeface="Arial" panose="020B0604020202020204" pitchFamily="34" charset="0"/>
              </a:rPr>
              <a:t>.</a:t>
            </a:r>
            <a:endParaRPr lang="en-US" b="1">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25DB202-4375-437B-9C17-D58E1ADC9FE0}" type="slidenum">
              <a:rPr lang="nl-NL" smtClean="0"/>
              <a:t>23</a:t>
            </a:fld>
            <a:endParaRPr lang="nl-NL"/>
          </a:p>
        </p:txBody>
      </p:sp>
    </p:spTree>
    <p:extLst>
      <p:ext uri="{BB962C8B-B14F-4D97-AF65-F5344CB8AC3E}">
        <p14:creationId xmlns:p14="http://schemas.microsoft.com/office/powerpoint/2010/main" val="2063787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74">
              <a:lnSpc>
                <a:spcPct val="110000"/>
              </a:lnSpc>
              <a:defRPr/>
            </a:pPr>
            <a:r>
              <a:rPr lang="en-US">
                <a:solidFill>
                  <a:schemeClr val="tx1"/>
                </a:solidFill>
                <a:latin typeface="Arial" panose="020B0604020202020204" pitchFamily="34" charset="0"/>
                <a:cs typeface="Arial" panose="020B0604020202020204" pitchFamily="34" charset="0"/>
              </a:rPr>
              <a:t>Chúng ta tiếp tục với mục Cập nhật kinh tế vĩ mô và ngành ngân hàng.</a:t>
            </a:r>
          </a:p>
        </p:txBody>
      </p:sp>
      <p:sp>
        <p:nvSpPr>
          <p:cNvPr id="4" name="Slide Number Placeholder 3"/>
          <p:cNvSpPr>
            <a:spLocks noGrp="1"/>
          </p:cNvSpPr>
          <p:nvPr>
            <p:ph type="sldNum" sz="quarter" idx="10"/>
          </p:nvPr>
        </p:nvSpPr>
        <p:spPr/>
        <p:txBody>
          <a:bodyPr/>
          <a:lstStyle/>
          <a:p>
            <a:fld id="{6FC58A83-1D8D-4EE6-A92C-423A74FD6AB4}" type="slidenum">
              <a:rPr lang="en-US" smtClean="0"/>
              <a:t>24</a:t>
            </a:fld>
            <a:endParaRPr lang="en-US"/>
          </a:p>
        </p:txBody>
      </p:sp>
    </p:spTree>
    <p:extLst>
      <p:ext uri="{BB962C8B-B14F-4D97-AF65-F5344CB8AC3E}">
        <p14:creationId xmlns:p14="http://schemas.microsoft.com/office/powerpoint/2010/main" val="2333064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lnSpc>
                <a:spcPct val="110000"/>
              </a:lnSpc>
            </a:pPr>
            <a:r>
              <a:rPr lang="en-US" b="1">
                <a:solidFill>
                  <a:schemeClr val="tx1"/>
                </a:solidFill>
                <a:latin typeface="Arial" panose="020B0604020202020204" pitchFamily="34" charset="0"/>
                <a:cs typeface="Arial" panose="020B0604020202020204" pitchFamily="34" charset="0"/>
              </a:rPr>
              <a:t>Kinh tế Việt Nam 6 tháng đầu năm 2024 phục hồi tích cực hơn dự báo với động lực chính từ xuất nhập khẩu, đầu tư công và giải ngân của khối FDI:</a:t>
            </a:r>
          </a:p>
          <a:p>
            <a:pPr marL="174708" indent="-174708" algn="just" defTabSz="931774">
              <a:lnSpc>
                <a:spcPct val="110000"/>
              </a:lnSpc>
              <a:buFont typeface="Wingdings" panose="05000000000000000000" pitchFamily="2" charset="2"/>
              <a:buChar char="Ø"/>
              <a:defRPr/>
            </a:pPr>
            <a:r>
              <a:rPr lang="en-US" b="1">
                <a:solidFill>
                  <a:schemeClr val="tx1"/>
                </a:solidFill>
                <a:latin typeface="Arial" panose="020B0604020202020204" pitchFamily="34" charset="0"/>
                <a:ea typeface="Tahoma" panose="020B0604030504040204" pitchFamily="34" charset="0"/>
                <a:cs typeface="Arial" panose="020B0604020202020204" pitchFamily="34" charset="0"/>
              </a:rPr>
              <a:t>GDP</a:t>
            </a:r>
            <a:r>
              <a:rPr lang="en-US">
                <a:solidFill>
                  <a:schemeClr val="tx1"/>
                </a:solidFill>
                <a:latin typeface="Arial" panose="020B0604020202020204" pitchFamily="34" charset="0"/>
                <a:ea typeface="Tahoma" panose="020B0604030504040204" pitchFamily="34" charset="0"/>
                <a:cs typeface="Arial" panose="020B0604020202020204" pitchFamily="34" charset="0"/>
              </a:rPr>
              <a:t> 2Q2024 </a:t>
            </a:r>
            <a:r>
              <a:rPr lang="vi-VN">
                <a:solidFill>
                  <a:schemeClr val="tx1"/>
                </a:solidFill>
                <a:latin typeface="Arial" panose="020B0604020202020204" pitchFamily="34" charset="0"/>
                <a:cs typeface="Arial" panose="020B0604020202020204" pitchFamily="34" charset="0"/>
              </a:rPr>
              <a:t>tăng trưởng tích cực</a:t>
            </a:r>
            <a:r>
              <a:rPr lang="en-US">
                <a:solidFill>
                  <a:schemeClr val="tx1"/>
                </a:solidFill>
                <a:latin typeface="Arial" panose="020B0604020202020204" pitchFamily="34" charset="0"/>
                <a:cs typeface="Arial" panose="020B0604020202020204" pitchFamily="34" charset="0"/>
              </a:rPr>
              <a:t> </a:t>
            </a:r>
            <a:r>
              <a:rPr lang="vi-VN" b="1">
                <a:solidFill>
                  <a:schemeClr val="tx1"/>
                </a:solidFill>
                <a:latin typeface="Arial" panose="020B0604020202020204" pitchFamily="34" charset="0"/>
                <a:cs typeface="Arial" panose="020B0604020202020204" pitchFamily="34" charset="0"/>
              </a:rPr>
              <a:t>6,93%</a:t>
            </a:r>
            <a:r>
              <a:rPr lang="vi-VN">
                <a:solidFill>
                  <a:schemeClr val="tx1"/>
                </a:solidFill>
                <a:latin typeface="Arial" panose="020B0604020202020204" pitchFamily="34" charset="0"/>
                <a:cs typeface="Arial" panose="020B0604020202020204" pitchFamily="34" charset="0"/>
              </a:rPr>
              <a:t> so với cùng kỳ năm trước</a:t>
            </a:r>
            <a:r>
              <a:rPr lang="en-US">
                <a:solidFill>
                  <a:schemeClr val="tx1"/>
                </a:solidFill>
                <a:latin typeface="Arial" panose="020B0604020202020204" pitchFamily="34" charset="0"/>
                <a:cs typeface="Arial" panose="020B0604020202020204" pitchFamily="34" charset="0"/>
              </a:rPr>
              <a:t>, </a:t>
            </a:r>
            <a:r>
              <a:rPr lang="vi-VN">
                <a:solidFill>
                  <a:schemeClr val="tx1"/>
                </a:solidFill>
                <a:latin typeface="Arial" panose="020B0604020202020204" pitchFamily="34" charset="0"/>
                <a:cs typeface="Arial" panose="020B0604020202020204" pitchFamily="34" charset="0"/>
              </a:rPr>
              <a:t>chỉ thấp hơn tốc độ tăng 7,99% của </a:t>
            </a:r>
            <a:r>
              <a:rPr lang="en-US">
                <a:solidFill>
                  <a:schemeClr val="tx1"/>
                </a:solidFill>
                <a:latin typeface="Arial" panose="020B0604020202020204" pitchFamily="34" charset="0"/>
                <a:cs typeface="Arial" panose="020B0604020202020204" pitchFamily="34" charset="0"/>
              </a:rPr>
              <a:t>2Q2022 </a:t>
            </a:r>
            <a:r>
              <a:rPr lang="vi-VN">
                <a:solidFill>
                  <a:schemeClr val="tx1"/>
                </a:solidFill>
                <a:latin typeface="Arial" panose="020B0604020202020204" pitchFamily="34" charset="0"/>
                <a:cs typeface="Arial" panose="020B0604020202020204" pitchFamily="34" charset="0"/>
              </a:rPr>
              <a:t>trong giai đoạn 2020-2024</a:t>
            </a:r>
            <a:r>
              <a:rPr lang="en-US">
                <a:solidFill>
                  <a:schemeClr val="tx1"/>
                </a:solidFill>
                <a:latin typeface="Arial" panose="020B0604020202020204" pitchFamily="34" charset="0"/>
                <a:ea typeface="Tahoma" panose="020B0604030504040204" pitchFamily="34" charset="0"/>
                <a:cs typeface="Arial" panose="020B0604020202020204" pitchFamily="34" charset="0"/>
              </a:rPr>
              <a:t>. Động lực từ phía cung chủ yếu đến từ khu vực công nghiệp chế biến chế tạo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+2,24 điểm</a:t>
            </a:r>
            <a:r>
              <a:rPr lang="en-US">
                <a:solidFill>
                  <a:schemeClr val="tx1"/>
                </a:solidFill>
                <a:latin typeface="Arial" panose="020B0604020202020204" pitchFamily="34" charset="0"/>
                <a:ea typeface="Tahoma" panose="020B0604030504040204" pitchFamily="34" charset="0"/>
                <a:cs typeface="Arial" panose="020B0604020202020204" pitchFamily="34" charset="0"/>
              </a:rPr>
              <a:t>); nông nghiệp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+1,34 điểm</a:t>
            </a:r>
            <a:r>
              <a:rPr lang="en-US">
                <a:solidFill>
                  <a:schemeClr val="tx1"/>
                </a:solidFill>
                <a:latin typeface="Arial" panose="020B0604020202020204" pitchFamily="34" charset="0"/>
                <a:ea typeface="Tahoma" panose="020B0604030504040204" pitchFamily="34" charset="0"/>
                <a:cs typeface="Arial" panose="020B0604020202020204" pitchFamily="34" charset="0"/>
              </a:rPr>
              <a:t>). Động lực từ phía cầu chủ yếu đến từ xuất siêu và tích lũy tài sản của khối FDI và một phần đầu tư công. </a:t>
            </a:r>
            <a:r>
              <a:rPr lang="vi-VN">
                <a:solidFill>
                  <a:schemeClr val="tx1"/>
                </a:solidFill>
                <a:latin typeface="Arial" panose="020B0604020202020204" pitchFamily="34" charset="0"/>
                <a:cs typeface="Arial" panose="020B0604020202020204" pitchFamily="34" charset="0"/>
              </a:rPr>
              <a:t>GDP 6</a:t>
            </a:r>
            <a:r>
              <a:rPr lang="en-US">
                <a:solidFill>
                  <a:schemeClr val="tx1"/>
                </a:solidFill>
                <a:latin typeface="Arial" panose="020B0604020202020204" pitchFamily="34" charset="0"/>
                <a:cs typeface="Arial" panose="020B0604020202020204" pitchFamily="34" charset="0"/>
              </a:rPr>
              <a:t>T</a:t>
            </a:r>
            <a:r>
              <a:rPr lang="vi-VN">
                <a:solidFill>
                  <a:schemeClr val="tx1"/>
                </a:solidFill>
                <a:latin typeface="Arial" panose="020B0604020202020204" pitchFamily="34" charset="0"/>
                <a:cs typeface="Arial" panose="020B0604020202020204" pitchFamily="34" charset="0"/>
              </a:rPr>
              <a:t>2024 </a:t>
            </a:r>
            <a:r>
              <a:rPr lang="vi-VN" b="1">
                <a:solidFill>
                  <a:schemeClr val="tx1"/>
                </a:solidFill>
                <a:latin typeface="Arial" panose="020B0604020202020204" pitchFamily="34" charset="0"/>
                <a:cs typeface="Arial" panose="020B0604020202020204" pitchFamily="34" charset="0"/>
              </a:rPr>
              <a:t>tăng 6,42%, </a:t>
            </a:r>
            <a:r>
              <a:rPr lang="vi-VN">
                <a:solidFill>
                  <a:schemeClr val="tx1"/>
                </a:solidFill>
                <a:latin typeface="Arial" panose="020B0604020202020204" pitchFamily="34" charset="0"/>
                <a:cs typeface="Arial" panose="020B0604020202020204" pitchFamily="34" charset="0"/>
              </a:rPr>
              <a:t>chỉ thấp hơn tốc độ tăng 6,58% của </a:t>
            </a:r>
            <a:r>
              <a:rPr lang="en-US">
                <a:solidFill>
                  <a:schemeClr val="tx1"/>
                </a:solidFill>
                <a:latin typeface="Arial" panose="020B0604020202020204" pitchFamily="34" charset="0"/>
                <a:cs typeface="Arial" panose="020B0604020202020204" pitchFamily="34" charset="0"/>
              </a:rPr>
              <a:t>6T</a:t>
            </a:r>
            <a:r>
              <a:rPr lang="vi-VN">
                <a:solidFill>
                  <a:schemeClr val="tx1"/>
                </a:solidFill>
                <a:latin typeface="Arial" panose="020B0604020202020204" pitchFamily="34" charset="0"/>
                <a:cs typeface="Arial" panose="020B0604020202020204" pitchFamily="34" charset="0"/>
              </a:rPr>
              <a:t>2022 trong giai đoạn 2020-2024</a:t>
            </a:r>
            <a:r>
              <a:rPr lang="en-US">
                <a:solidFill>
                  <a:schemeClr val="tx1"/>
                </a:solidFill>
                <a:latin typeface="Arial" panose="020B0604020202020204" pitchFamily="34" charset="0"/>
                <a:cs typeface="Arial" panose="020B0604020202020204" pitchFamily="34" charset="0"/>
              </a:rPr>
              <a:t>. Dự báo 6 tháng cuối năm 2024, kinh tế tiếp tục đà hồi phục và cả năm có thể đạt từ 6,5-7%, cao hơn mục tiêu Chính phủ giao (6-6,5%) nhờ một số triển vọng tích cực về xuất nhập khẩu, đầu tư FDI, giải ngân đầu tư công và du lịch quốc tế tăng trưởng mạnh.</a:t>
            </a:r>
          </a:p>
          <a:p>
            <a:pPr marL="174708" indent="-174708" algn="just">
              <a:lnSpc>
                <a:spcPct val="110000"/>
              </a:lnSpc>
              <a:buFont typeface="Wingdings" panose="05000000000000000000" pitchFamily="2" charset="2"/>
              <a:buChar char="Ø"/>
            </a:pPr>
            <a:r>
              <a:rPr lang="en-US" b="1">
                <a:solidFill>
                  <a:schemeClr val="tx1"/>
                </a:solidFill>
                <a:latin typeface="Arial" panose="020B0604020202020204" pitchFamily="34" charset="0"/>
                <a:cs typeface="Arial" panose="020B0604020202020204" pitchFamily="34" charset="0"/>
              </a:rPr>
              <a:t>Cán cân thương mại hàng hóa 6T2024 xuất siêu 11,63 tỷ USD. Xuất khẩu 6T2024 tăng 14,5% yoy</a:t>
            </a:r>
            <a:r>
              <a:rPr lang="en-US">
                <a:solidFill>
                  <a:schemeClr val="tx1"/>
                </a:solidFill>
                <a:latin typeface="Arial" panose="020B0604020202020204" pitchFamily="34" charset="0"/>
                <a:cs typeface="Arial" panose="020B0604020202020204" pitchFamily="34" charset="0"/>
              </a:rPr>
              <a:t>, phục hồi mạnh mẽ ở các mặt hàng linh kiện điện tử. </a:t>
            </a:r>
            <a:r>
              <a:rPr lang="en-US" b="1">
                <a:solidFill>
                  <a:schemeClr val="tx1"/>
                </a:solidFill>
                <a:latin typeface="Arial" panose="020B0604020202020204" pitchFamily="34" charset="0"/>
                <a:cs typeface="Arial" panose="020B0604020202020204" pitchFamily="34" charset="0"/>
              </a:rPr>
              <a:t>N</a:t>
            </a:r>
            <a:r>
              <a:rPr lang="vi-VN" b="1">
                <a:solidFill>
                  <a:schemeClr val="tx1"/>
                </a:solidFill>
                <a:latin typeface="Arial" panose="020B0604020202020204" pitchFamily="34" charset="0"/>
                <a:cs typeface="Arial" panose="020B0604020202020204" pitchFamily="34" charset="0"/>
              </a:rPr>
              <a:t>hập khẩu</a:t>
            </a:r>
            <a:r>
              <a:rPr lang="en-US" b="1">
                <a:solidFill>
                  <a:schemeClr val="tx1"/>
                </a:solidFill>
                <a:latin typeface="Arial" panose="020B0604020202020204" pitchFamily="34" charset="0"/>
                <a:cs typeface="Arial" panose="020B0604020202020204" pitchFamily="34" charset="0"/>
              </a:rPr>
              <a:t> 6T2024 tăng 17</a:t>
            </a:r>
            <a:r>
              <a:rPr lang="vi-VN" b="1">
                <a:solidFill>
                  <a:schemeClr val="tx1"/>
                </a:solidFill>
                <a:latin typeface="Arial" panose="020B0604020202020204" pitchFamily="34" charset="0"/>
                <a:cs typeface="Arial" panose="020B0604020202020204" pitchFamily="34" charset="0"/>
              </a:rPr>
              <a:t>% </a:t>
            </a:r>
            <a:r>
              <a:rPr lang="en-US" b="1">
                <a:solidFill>
                  <a:schemeClr val="tx1"/>
                </a:solidFill>
                <a:latin typeface="Arial" panose="020B0604020202020204" pitchFamily="34" charset="0"/>
                <a:cs typeface="Arial" panose="020B0604020202020204" pitchFamily="34" charset="0"/>
              </a:rPr>
              <a:t>yoy</a:t>
            </a:r>
            <a:r>
              <a:rPr lang="en-US">
                <a:solidFill>
                  <a:schemeClr val="tx1"/>
                </a:solidFill>
                <a:latin typeface="Arial" panose="020B0604020202020204" pitchFamily="34" charset="0"/>
                <a:cs typeface="Arial" panose="020B0604020202020204" pitchFamily="34" charset="0"/>
              </a:rPr>
              <a:t>, tăng mạnh hơn xuất khẩu, chủ yếu ở tư liệu phục vụ sản xuất, là tín hiệu tích cực cho mùa xuất khẩu những tháng cuối năm.</a:t>
            </a:r>
          </a:p>
          <a:p>
            <a:pPr marL="174708" indent="-174708" algn="just" defTabSz="931774">
              <a:lnSpc>
                <a:spcPct val="110000"/>
              </a:lnSpc>
              <a:buFont typeface="Wingdings" panose="05000000000000000000" pitchFamily="2" charset="2"/>
              <a:buChar char="Ø"/>
              <a:defRPr/>
            </a:pPr>
            <a:r>
              <a:rPr lang="en-US" b="1">
                <a:solidFill>
                  <a:schemeClr val="tx1"/>
                </a:solidFill>
                <a:latin typeface="Arial" panose="020B0604020202020204" pitchFamily="34" charset="0"/>
                <a:cs typeface="Arial" panose="020B0604020202020204" pitchFamily="34" charset="0"/>
              </a:rPr>
              <a:t>CPI </a:t>
            </a:r>
            <a:r>
              <a:rPr lang="en-US">
                <a:solidFill>
                  <a:schemeClr val="tx1"/>
                </a:solidFill>
                <a:latin typeface="Arial" panose="020B0604020202020204" pitchFamily="34" charset="0"/>
                <a:cs typeface="Arial" panose="020B0604020202020204" pitchFamily="34" charset="0"/>
              </a:rPr>
              <a:t>6T2024 </a:t>
            </a:r>
            <a:r>
              <a:rPr lang="en-US" b="1">
                <a:solidFill>
                  <a:schemeClr val="tx1"/>
                </a:solidFill>
                <a:latin typeface="Arial" panose="020B0604020202020204" pitchFamily="34" charset="0"/>
                <a:cs typeface="Arial" panose="020B0604020202020204" pitchFamily="34" charset="0"/>
              </a:rPr>
              <a:t>tăng 4,08% yoy</a:t>
            </a:r>
            <a:r>
              <a:rPr lang="en-US">
                <a:solidFill>
                  <a:schemeClr val="tx1"/>
                </a:solidFill>
                <a:latin typeface="Arial" panose="020B0604020202020204" pitchFamily="34" charset="0"/>
                <a:cs typeface="Arial" panose="020B0604020202020204" pitchFamily="34" charset="0"/>
              </a:rPr>
              <a:t>, lạm phát cơ bản </a:t>
            </a:r>
            <a:r>
              <a:rPr lang="en-US" b="1">
                <a:solidFill>
                  <a:schemeClr val="tx1"/>
                </a:solidFill>
                <a:latin typeface="Arial" panose="020B0604020202020204" pitchFamily="34" charset="0"/>
                <a:cs typeface="Arial" panose="020B0604020202020204" pitchFamily="34" charset="0"/>
              </a:rPr>
              <a:t>tăng 2,75%, </a:t>
            </a:r>
            <a:r>
              <a:rPr lang="en-US">
                <a:solidFill>
                  <a:schemeClr val="tx1"/>
                </a:solidFill>
                <a:latin typeface="Arial" panose="020B0604020202020204" pitchFamily="34" charset="0"/>
                <a:cs typeface="Arial" panose="020B0604020202020204" pitchFamily="34" charset="0"/>
              </a:rPr>
              <a:t>nằm trong mục tiêu Quốc hội đề ra từ đầu năm. Áp lực lạm phát trong ngắn hạn vẫn còn do căng thẳng địa chính trị và đứt gãy chuỗi cung ứng toàn cầu. Do đó, vẫn cần tiếp tục theo dõi yếu tố chi phi đẩy tác động lên lạm phát.</a:t>
            </a:r>
          </a:p>
          <a:p>
            <a:pPr marL="174708" indent="-174708" defTabSz="931774">
              <a:lnSpc>
                <a:spcPct val="110000"/>
              </a:lnSpc>
              <a:buFont typeface="Wingdings" panose="05000000000000000000" pitchFamily="2" charset="2"/>
              <a:buChar char="Ø"/>
              <a:defRPr/>
            </a:pPr>
            <a:r>
              <a:rPr lang="en-US" b="1">
                <a:solidFill>
                  <a:schemeClr val="tx1"/>
                </a:solidFill>
                <a:latin typeface="Arial" panose="020B0604020202020204" pitchFamily="34" charset="0"/>
                <a:cs typeface="Arial" panose="020B0604020202020204" pitchFamily="34" charset="0"/>
              </a:rPr>
              <a:t>FDI </a:t>
            </a:r>
            <a:r>
              <a:rPr lang="vi-VN" b="1">
                <a:solidFill>
                  <a:schemeClr val="tx1"/>
                </a:solidFill>
                <a:latin typeface="Arial" panose="020B0604020202020204" pitchFamily="34" charset="0"/>
                <a:cs typeface="Arial" panose="020B0604020202020204" pitchFamily="34" charset="0"/>
              </a:rPr>
              <a:t>đăng ký </a:t>
            </a:r>
            <a:r>
              <a:rPr lang="vi-VN">
                <a:solidFill>
                  <a:schemeClr val="tx1"/>
                </a:solidFill>
                <a:latin typeface="Arial" panose="020B0604020202020204" pitchFamily="34" charset="0"/>
                <a:cs typeface="Arial" panose="020B0604020202020204" pitchFamily="34" charset="0"/>
              </a:rPr>
              <a:t>vào Việt Nam </a:t>
            </a:r>
            <a:r>
              <a:rPr lang="en-US">
                <a:solidFill>
                  <a:schemeClr val="tx1"/>
                </a:solidFill>
                <a:latin typeface="Arial" panose="020B0604020202020204" pitchFamily="34" charset="0"/>
                <a:cs typeface="Arial" panose="020B0604020202020204" pitchFamily="34" charset="0"/>
              </a:rPr>
              <a:t>6T2024 </a:t>
            </a:r>
            <a:r>
              <a:rPr lang="vi-VN">
                <a:solidFill>
                  <a:schemeClr val="tx1"/>
                </a:solidFill>
                <a:latin typeface="Arial" panose="020B0604020202020204" pitchFamily="34" charset="0"/>
                <a:cs typeface="Arial" panose="020B0604020202020204" pitchFamily="34" charset="0"/>
              </a:rPr>
              <a:t>bao gồm: Vốn đăng ký cấp mới, vốn đăng ký điều chỉnh và giá trị góp vốn, mua cổ phần của nhà đầu tư nước ngoài đạt </a:t>
            </a:r>
            <a:r>
              <a:rPr lang="vi-VN" b="1">
                <a:solidFill>
                  <a:schemeClr val="tx1"/>
                </a:solidFill>
                <a:latin typeface="Arial" panose="020B0604020202020204" pitchFamily="34" charset="0"/>
                <a:cs typeface="Arial" panose="020B0604020202020204" pitchFamily="34" charset="0"/>
              </a:rPr>
              <a:t>gần 15,19 tỷ USD</a:t>
            </a:r>
            <a:r>
              <a:rPr lang="en-US" b="1">
                <a:solidFill>
                  <a:schemeClr val="tx1"/>
                </a:solidFill>
                <a:latin typeface="Arial" panose="020B0604020202020204" pitchFamily="34" charset="0"/>
                <a:cs typeface="Arial" panose="020B0604020202020204" pitchFamily="34" charset="0"/>
              </a:rPr>
              <a:t> (+</a:t>
            </a:r>
            <a:r>
              <a:rPr lang="vi-VN" b="1">
                <a:solidFill>
                  <a:schemeClr val="tx1"/>
                </a:solidFill>
                <a:latin typeface="Arial" panose="020B0604020202020204" pitchFamily="34" charset="0"/>
                <a:cs typeface="Arial" panose="020B0604020202020204" pitchFamily="34" charset="0"/>
              </a:rPr>
              <a:t>13,1% </a:t>
            </a:r>
            <a:r>
              <a:rPr lang="en-US" b="1">
                <a:solidFill>
                  <a:schemeClr val="tx1"/>
                </a:solidFill>
                <a:latin typeface="Arial" panose="020B0604020202020204" pitchFamily="34" charset="0"/>
                <a:cs typeface="Arial" panose="020B0604020202020204" pitchFamily="34" charset="0"/>
              </a:rPr>
              <a:t>yoy)</a:t>
            </a:r>
            <a:r>
              <a:rPr lang="vi-VN">
                <a:solidFill>
                  <a:schemeClr val="tx1"/>
                </a:solidFill>
                <a:latin typeface="Arial" panose="020B0604020202020204" pitchFamily="34" charset="0"/>
                <a:cs typeface="Arial" panose="020B0604020202020204" pitchFamily="34" charset="0"/>
              </a:rPr>
              <a:t>.</a:t>
            </a:r>
            <a:r>
              <a:rPr lang="en-US">
                <a:solidFill>
                  <a:schemeClr val="tx1"/>
                </a:solidFill>
                <a:latin typeface="Arial" panose="020B0604020202020204" pitchFamily="34" charset="0"/>
                <a:cs typeface="Arial" panose="020B0604020202020204" pitchFamily="34" charset="0"/>
              </a:rPr>
              <a:t> </a:t>
            </a:r>
            <a:r>
              <a:rPr lang="en-US" b="1">
                <a:solidFill>
                  <a:schemeClr val="tx1"/>
                </a:solidFill>
                <a:latin typeface="Arial" panose="020B0604020202020204" pitchFamily="34" charset="0"/>
                <a:cs typeface="Arial" panose="020B0604020202020204" pitchFamily="34" charset="0"/>
              </a:rPr>
              <a:t>FDI thực hiện</a:t>
            </a:r>
            <a:r>
              <a:rPr lang="en-US">
                <a:solidFill>
                  <a:schemeClr val="tx1"/>
                </a:solidFill>
                <a:latin typeface="Arial" panose="020B0604020202020204" pitchFamily="34" charset="0"/>
                <a:cs typeface="Arial" panose="020B0604020202020204" pitchFamily="34" charset="0"/>
              </a:rPr>
              <a:t> </a:t>
            </a:r>
            <a:r>
              <a:rPr lang="vi-VN">
                <a:solidFill>
                  <a:schemeClr val="tx1"/>
                </a:solidFill>
                <a:latin typeface="Arial" panose="020B0604020202020204" pitchFamily="34" charset="0"/>
                <a:cs typeface="Arial" panose="020B0604020202020204" pitchFamily="34" charset="0"/>
              </a:rPr>
              <a:t>tại Việt Nam </a:t>
            </a:r>
            <a:r>
              <a:rPr lang="en-US">
                <a:solidFill>
                  <a:schemeClr val="tx1"/>
                </a:solidFill>
                <a:latin typeface="Arial" panose="020B0604020202020204" pitchFamily="34" charset="0"/>
                <a:cs typeface="Arial" panose="020B0604020202020204" pitchFamily="34" charset="0"/>
              </a:rPr>
              <a:t>6T2024 đạt </a:t>
            </a:r>
            <a:r>
              <a:rPr lang="en-US" b="1">
                <a:solidFill>
                  <a:schemeClr val="tx1"/>
                </a:solidFill>
                <a:latin typeface="Arial" panose="020B0604020202020204" pitchFamily="34" charset="0"/>
                <a:cs typeface="Arial" panose="020B0604020202020204" pitchFamily="34" charset="0"/>
              </a:rPr>
              <a:t>10,84 tỷ USD (+8,2% yoy) </a:t>
            </a:r>
            <a:r>
              <a:rPr lang="en-US">
                <a:solidFill>
                  <a:schemeClr val="tx1"/>
                </a:solidFill>
                <a:latin typeface="Arial" panose="020B0604020202020204" pitchFamily="34" charset="0"/>
                <a:cs typeface="Arial" panose="020B0604020202020204" pitchFamily="34" charset="0"/>
              </a:rPr>
              <a:t>và phần lớn giải ngân vào lĩnh vực chế biến chế tạo. </a:t>
            </a:r>
            <a:r>
              <a:rPr lang="vi-VN">
                <a:solidFill>
                  <a:schemeClr val="tx1"/>
                </a:solidFill>
                <a:latin typeface="Arial" panose="020B0604020202020204" pitchFamily="34" charset="0"/>
                <a:cs typeface="Arial" panose="020B0604020202020204" pitchFamily="34" charset="0"/>
              </a:rPr>
              <a:t>Đây là số vốn </a:t>
            </a:r>
            <a:r>
              <a:rPr lang="en-US">
                <a:solidFill>
                  <a:schemeClr val="tx1"/>
                </a:solidFill>
                <a:latin typeface="Arial" panose="020B0604020202020204" pitchFamily="34" charset="0"/>
                <a:cs typeface="Arial" panose="020B0604020202020204" pitchFamily="34" charset="0"/>
              </a:rPr>
              <a:t>FDI </a:t>
            </a:r>
            <a:r>
              <a:rPr lang="vi-VN">
                <a:solidFill>
                  <a:schemeClr val="tx1"/>
                </a:solidFill>
                <a:latin typeface="Arial" panose="020B0604020202020204" pitchFamily="34" charset="0"/>
                <a:cs typeface="Arial" panose="020B0604020202020204" pitchFamily="34" charset="0"/>
              </a:rPr>
              <a:t>thực hiện cao nhất của sáu tháng đầu năm trong 5 năm qua.</a:t>
            </a:r>
            <a:endParaRPr lang="en-US">
              <a:solidFill>
                <a:schemeClr val="tx1"/>
              </a:solidFill>
              <a:latin typeface="Arial" panose="020B0604020202020204" pitchFamily="34" charset="0"/>
              <a:cs typeface="Arial" panose="020B0604020202020204" pitchFamily="34" charset="0"/>
            </a:endParaRPr>
          </a:p>
          <a:p>
            <a:pPr marL="174708" indent="-174708" defTabSz="931774">
              <a:lnSpc>
                <a:spcPct val="110000"/>
              </a:lnSpc>
              <a:buFont typeface="Wingdings" panose="05000000000000000000" pitchFamily="2" charset="2"/>
              <a:buChar char="Ø"/>
              <a:defRPr/>
            </a:pPr>
            <a:r>
              <a:rPr lang="vi-VN" b="1">
                <a:solidFill>
                  <a:schemeClr val="tx1"/>
                </a:solidFill>
                <a:latin typeface="Arial" panose="020B0604020202020204" pitchFamily="34" charset="0"/>
                <a:cs typeface="Arial" panose="020B0604020202020204" pitchFamily="34" charset="0"/>
              </a:rPr>
              <a:t>Đầu tư công </a:t>
            </a:r>
            <a:r>
              <a:rPr lang="en-US">
                <a:solidFill>
                  <a:schemeClr val="tx1"/>
                </a:solidFill>
                <a:latin typeface="Arial" panose="020B0604020202020204" pitchFamily="34" charset="0"/>
                <a:cs typeface="Arial" panose="020B0604020202020204" pitchFamily="34" charset="0"/>
              </a:rPr>
              <a:t>6T2024 đạt </a:t>
            </a:r>
            <a:r>
              <a:rPr lang="en-US" b="1">
                <a:solidFill>
                  <a:schemeClr val="tx1"/>
                </a:solidFill>
                <a:latin typeface="Arial" panose="020B0604020202020204" pitchFamily="34" charset="0"/>
                <a:cs typeface="Arial" panose="020B0604020202020204" pitchFamily="34" charset="0"/>
              </a:rPr>
              <a:t>196,7 nghìn tỷ đồng, ~29,39% kế hoạch năm</a:t>
            </a:r>
            <a:r>
              <a:rPr lang="en-US">
                <a:solidFill>
                  <a:schemeClr val="tx1"/>
                </a:solidFill>
                <a:latin typeface="Arial" panose="020B0604020202020204" pitchFamily="34" charset="0"/>
                <a:cs typeface="Arial" panose="020B0604020202020204" pitchFamily="34" charset="0"/>
              </a:rPr>
              <a:t>, thấp hơn cùng kỳ năm 2023 (30,49% kế hoạch năm). </a:t>
            </a:r>
          </a:p>
          <a:p>
            <a:pPr marL="174708" indent="-174708">
              <a:lnSpc>
                <a:spcPct val="110000"/>
              </a:lnSpc>
              <a:buFont typeface="Wingdings" panose="05000000000000000000" pitchFamily="2" charset="2"/>
              <a:buChar char="Ø"/>
            </a:pPr>
            <a:r>
              <a:rPr lang="en-US" b="1">
                <a:solidFill>
                  <a:schemeClr val="tx1"/>
                </a:solidFill>
                <a:latin typeface="Arial" panose="020B0604020202020204" pitchFamily="34" charset="0"/>
                <a:cs typeface="Arial" panose="020B0604020202020204" pitchFamily="34" charset="0"/>
              </a:rPr>
              <a:t>Chỉ số PMI sản xuất </a:t>
            </a:r>
            <a:r>
              <a:rPr lang="en-US">
                <a:solidFill>
                  <a:schemeClr val="tx1"/>
                </a:solidFill>
                <a:latin typeface="Arial" panose="020B0604020202020204" pitchFamily="34" charset="0"/>
                <a:cs typeface="Arial" panose="020B0604020202020204" pitchFamily="34" charset="0"/>
              </a:rPr>
              <a:t>tháng 6/2024 tăng vọt lên </a:t>
            </a:r>
            <a:r>
              <a:rPr lang="en-US" b="1">
                <a:solidFill>
                  <a:schemeClr val="tx1"/>
                </a:solidFill>
                <a:latin typeface="Arial" panose="020B0604020202020204" pitchFamily="34" charset="0"/>
                <a:cs typeface="Arial" panose="020B0604020202020204" pitchFamily="34" charset="0"/>
              </a:rPr>
              <a:t>54,7 điểm</a:t>
            </a:r>
            <a:r>
              <a:rPr lang="en-US">
                <a:solidFill>
                  <a:schemeClr val="tx1"/>
                </a:solidFill>
                <a:latin typeface="Arial" panose="020B0604020202020204" pitchFamily="34" charset="0"/>
                <a:cs typeface="Arial" panose="020B0604020202020204" pitchFamily="34" charset="0"/>
              </a:rPr>
              <a:t>, sau 5 tháng đầu ở mức trên dưới chỉ số cân bằng. </a:t>
            </a:r>
          </a:p>
          <a:p>
            <a:pPr marL="174708" indent="-174708">
              <a:lnSpc>
                <a:spcPct val="110000"/>
              </a:lnSpc>
              <a:buFont typeface="Wingdings" panose="05000000000000000000" pitchFamily="2" charset="2"/>
              <a:buChar char="Ø"/>
            </a:pPr>
            <a:r>
              <a:rPr lang="en-US" b="1">
                <a:solidFill>
                  <a:schemeClr val="tx1"/>
                </a:solidFill>
                <a:latin typeface="Arial" panose="020B0604020202020204" pitchFamily="34" charset="0"/>
                <a:cs typeface="Arial" panose="020B0604020202020204" pitchFamily="34" charset="0"/>
              </a:rPr>
              <a:t>Chỉ số sản xuất IIP </a:t>
            </a:r>
            <a:r>
              <a:rPr lang="en-US">
                <a:solidFill>
                  <a:schemeClr val="tx1"/>
                </a:solidFill>
                <a:latin typeface="Arial" panose="020B0604020202020204" pitchFamily="34" charset="0"/>
                <a:cs typeface="Arial" panose="020B0604020202020204" pitchFamily="34" charset="0"/>
              </a:rPr>
              <a:t>phục hồi rõ nét, trong đó đóng góp chính từ ngành công nghiệp chế biến chế tạo.</a:t>
            </a:r>
          </a:p>
          <a:p>
            <a:pPr marL="174708" indent="-174708">
              <a:lnSpc>
                <a:spcPct val="110000"/>
              </a:lnSpc>
              <a:buFont typeface="Wingdings" panose="05000000000000000000" pitchFamily="2" charset="2"/>
              <a:buChar char="Ø"/>
            </a:pPr>
            <a:r>
              <a:rPr lang="en-US" b="1">
                <a:solidFill>
                  <a:schemeClr val="tx1"/>
                </a:solidFill>
                <a:latin typeface="Arial" panose="020B0604020202020204" pitchFamily="34" charset="0"/>
                <a:cs typeface="Arial" panose="020B0604020202020204" pitchFamily="34" charset="0"/>
              </a:rPr>
              <a:t>Bán lẻ hàng hóa dịch vụ </a:t>
            </a:r>
            <a:r>
              <a:rPr lang="en-US">
                <a:solidFill>
                  <a:schemeClr val="tx1"/>
                </a:solidFill>
                <a:latin typeface="Arial" panose="020B0604020202020204" pitchFamily="34" charset="0"/>
                <a:cs typeface="Arial" panose="020B0604020202020204" pitchFamily="34" charset="0"/>
              </a:rPr>
              <a:t>2Q2024 duy trì mức tăng trưởng trung bình (+7,6% yoy) và thấp hơn 1Q2024 (+8,1% yoy). </a:t>
            </a:r>
          </a:p>
          <a:p>
            <a:pPr marL="174708" indent="-174708">
              <a:lnSpc>
                <a:spcPct val="110000"/>
              </a:lnSpc>
              <a:buFont typeface="Wingdings" panose="05000000000000000000" pitchFamily="2" charset="2"/>
              <a:buChar char="Ø"/>
            </a:pPr>
            <a:r>
              <a:rPr lang="en-US" b="1">
                <a:solidFill>
                  <a:schemeClr val="tx1"/>
                </a:solidFill>
                <a:latin typeface="Arial" panose="020B0604020202020204" pitchFamily="34" charset="0"/>
                <a:cs typeface="Arial" panose="020B0604020202020204" pitchFamily="34" charset="0"/>
              </a:rPr>
              <a:t>Khách du lịch quốc tế </a:t>
            </a:r>
            <a:r>
              <a:rPr lang="en-US">
                <a:solidFill>
                  <a:schemeClr val="tx1"/>
                </a:solidFill>
                <a:latin typeface="Arial" panose="020B0604020202020204" pitchFamily="34" charset="0"/>
                <a:cs typeface="Arial" panose="020B0604020202020204" pitchFamily="34" charset="0"/>
              </a:rPr>
              <a:t>6T2024 tăng trưởng tốt, đạt 8,8 triệu lượt (+58% yoy 2023, +4,1% yoy 2019 - năm trước dịch Covid).</a:t>
            </a:r>
          </a:p>
        </p:txBody>
      </p:sp>
      <p:sp>
        <p:nvSpPr>
          <p:cNvPr id="4" name="Slide Number Placeholder 3"/>
          <p:cNvSpPr>
            <a:spLocks noGrp="1"/>
          </p:cNvSpPr>
          <p:nvPr>
            <p:ph type="sldNum" sz="quarter" idx="10"/>
          </p:nvPr>
        </p:nvSpPr>
        <p:spPr/>
        <p:txBody>
          <a:bodyPr/>
          <a:lstStyle/>
          <a:p>
            <a:pPr defTabSz="931774">
              <a:defRPr/>
            </a:pPr>
            <a:fld id="{3B5865E2-30C1-43AA-88ED-A0BE7699DA0C}"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719233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74">
              <a:lnSpc>
                <a:spcPct val="110000"/>
              </a:lnSpc>
              <a:spcBef>
                <a:spcPts val="0"/>
              </a:spcBef>
              <a:spcAft>
                <a:spcPts val="0"/>
              </a:spcAft>
              <a:buClr>
                <a:schemeClr val="bg1"/>
              </a:buClr>
              <a:defRPr/>
            </a:pPr>
            <a:r>
              <a:rPr lang="en-US" b="1">
                <a:solidFill>
                  <a:schemeClr val="tx1"/>
                </a:solidFill>
                <a:latin typeface="Arial" panose="020B0604020202020204" pitchFamily="34" charset="0"/>
                <a:cs typeface="Arial" panose="020B0604020202020204" pitchFamily="34" charset="0"/>
              </a:rPr>
              <a:t>Hoạt động ngành ngân hàng</a:t>
            </a:r>
            <a:r>
              <a:rPr lang="en-US">
                <a:solidFill>
                  <a:schemeClr val="tx1"/>
                </a:solidFill>
                <a:latin typeface="Arial" panose="020B0604020202020204" pitchFamily="34" charset="0"/>
                <a:cs typeface="Arial" panose="020B0604020202020204" pitchFamily="34" charset="0"/>
              </a:rPr>
              <a:t>: </a:t>
            </a:r>
          </a:p>
          <a:p>
            <a:pPr marL="174708" indent="-174708" algn="just" defTabSz="931774">
              <a:lnSpc>
                <a:spcPct val="110000"/>
              </a:lnSpc>
              <a:spcBef>
                <a:spcPts val="0"/>
              </a:spcBef>
              <a:spcAft>
                <a:spcPts val="0"/>
              </a:spcAft>
              <a:buClrTx/>
              <a:buFont typeface="Wingdings" panose="05000000000000000000" pitchFamily="2" charset="2"/>
              <a:buChar char="Ø"/>
              <a:defRPr/>
            </a:pPr>
            <a:r>
              <a:rPr lang="en-US" b="1">
                <a:solidFill>
                  <a:schemeClr val="tx1"/>
                </a:solidFill>
                <a:latin typeface="Arial" panose="020B0604020202020204" pitchFamily="34" charset="0"/>
                <a:ea typeface="Tahoma" panose="020B0604030504040204" pitchFamily="34" charset="0"/>
                <a:cs typeface="Arial" panose="020B0604020202020204" pitchFamily="34" charset="0"/>
              </a:rPr>
              <a:t>Tín dụng </a:t>
            </a:r>
            <a:r>
              <a:rPr lang="en-US">
                <a:solidFill>
                  <a:schemeClr val="tx1"/>
                </a:solidFill>
                <a:latin typeface="Arial" panose="020B0604020202020204" pitchFamily="34" charset="0"/>
                <a:ea typeface="Tahoma" panose="020B0604030504040204" pitchFamily="34" charset="0"/>
                <a:cs typeface="Arial" panose="020B0604020202020204" pitchFamily="34" charset="0"/>
              </a:rPr>
              <a:t>6T2024 tăng trưởng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6% ytd</a:t>
            </a:r>
            <a:r>
              <a:rPr lang="en-US">
                <a:solidFill>
                  <a:schemeClr val="tx1"/>
                </a:solidFill>
                <a:latin typeface="Arial" panose="020B0604020202020204" pitchFamily="34" charset="0"/>
                <a:ea typeface="Tahoma" panose="020B0604030504040204" pitchFamily="34" charset="0"/>
                <a:cs typeface="Arial" panose="020B0604020202020204" pitchFamily="34" charset="0"/>
              </a:rPr>
              <a:t>. Động lực tăng trưởng tín dụng đến từ khách hàng tổ chức (+7,8% ytd).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Tín dụng 6 tháng cuối năm 2024 dự báo ấm lên </a:t>
            </a:r>
            <a:r>
              <a:rPr lang="en-US">
                <a:solidFill>
                  <a:schemeClr val="tx1"/>
                </a:solidFill>
                <a:latin typeface="Arial" panose="020B0604020202020204" pitchFamily="34" charset="0"/>
                <a:cs typeface="Arial" panose="020B0604020202020204" pitchFamily="34" charset="0"/>
              </a:rPr>
              <a:t>nhờ sự hồi phục trong sản xuất phục vụ chu kỳ xuất khẩu cuối năm, sự hỗ trợ từ chính sách tiền tệ, chính sách tài khóa và sự phục hồi của nền kinh tế.</a:t>
            </a:r>
          </a:p>
          <a:p>
            <a:pPr marL="174708" indent="-174708" algn="just">
              <a:lnSpc>
                <a:spcPct val="110000"/>
              </a:lnSpc>
              <a:spcBef>
                <a:spcPts val="0"/>
              </a:spcBef>
              <a:spcAft>
                <a:spcPts val="0"/>
              </a:spcAft>
              <a:buClrTx/>
              <a:buFont typeface="Wingdings" panose="05000000000000000000" pitchFamily="2" charset="2"/>
              <a:buChar char="Ø"/>
              <a:defRPr/>
            </a:pPr>
            <a:r>
              <a:rPr lang="en-US" b="1">
                <a:solidFill>
                  <a:schemeClr val="tx1"/>
                </a:solidFill>
                <a:latin typeface="Arial" panose="020B0604020202020204" pitchFamily="34" charset="0"/>
                <a:ea typeface="Tahoma" panose="020B0604030504040204" pitchFamily="34" charset="0"/>
                <a:cs typeface="Arial" panose="020B0604020202020204" pitchFamily="34" charset="0"/>
              </a:rPr>
              <a:t>Huy động thị trường 1 </a:t>
            </a:r>
            <a:r>
              <a:rPr lang="en-US">
                <a:solidFill>
                  <a:schemeClr val="tx1"/>
                </a:solidFill>
                <a:latin typeface="Arial" panose="020B0604020202020204" pitchFamily="34" charset="0"/>
                <a:ea typeface="Tahoma" panose="020B0604030504040204" pitchFamily="34" charset="0"/>
                <a:cs typeface="Arial" panose="020B0604020202020204" pitchFamily="34" charset="0"/>
              </a:rPr>
              <a:t>tăng trưởng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+1,5% ytd</a:t>
            </a:r>
            <a:r>
              <a:rPr lang="en-US">
                <a:solidFill>
                  <a:schemeClr val="tx1"/>
                </a:solidFill>
                <a:latin typeface="Arial" panose="020B0604020202020204" pitchFamily="34" charset="0"/>
                <a:ea typeface="Tahoma" panose="020B0604030504040204" pitchFamily="34" charset="0"/>
                <a:cs typeface="Arial" panose="020B0604020202020204" pitchFamily="34" charset="0"/>
              </a:rPr>
              <a:t>. Nguồn vốn khách hàng tổ chức tiếp tục giảm so với cuối năm 2023. Nguồn vốn khách hàng cá nhân là động lực tăng trưởng chính, tuy nhiên có xu hướng giảm nhẹ so với cùng kỳ do lãi suất thực âm, dòng vốn chuyển sang các kênh đầu cơ chứng khoán, ngoại tệ và vàng. </a:t>
            </a:r>
          </a:p>
          <a:p>
            <a:pPr marL="174708" indent="-174708" algn="just" defTabSz="931774">
              <a:lnSpc>
                <a:spcPct val="110000"/>
              </a:lnSpc>
              <a:spcBef>
                <a:spcPts val="0"/>
              </a:spcBef>
              <a:spcAft>
                <a:spcPts val="0"/>
              </a:spcAft>
              <a:buClrTx/>
              <a:buFont typeface="Wingdings" panose="05000000000000000000" pitchFamily="2" charset="2"/>
              <a:buChar char="Ø"/>
              <a:defRPr/>
            </a:pPr>
            <a:r>
              <a:rPr lang="en-US" b="1">
                <a:solidFill>
                  <a:schemeClr val="tx1"/>
                </a:solidFill>
                <a:latin typeface="Arial" panose="020B0604020202020204" pitchFamily="34" charset="0"/>
                <a:ea typeface="Tahoma" panose="020B0604030504040204" pitchFamily="34" charset="0"/>
                <a:cs typeface="Arial" panose="020B0604020202020204" pitchFamily="34" charset="0"/>
              </a:rPr>
              <a:t>Tỷ giá USD/VND </a:t>
            </a:r>
            <a:r>
              <a:rPr lang="en-US">
                <a:solidFill>
                  <a:schemeClr val="tx1"/>
                </a:solidFill>
                <a:latin typeface="Arial" panose="020B0604020202020204" pitchFamily="34" charset="0"/>
                <a:ea typeface="Tahoma" panose="020B0604030504040204" pitchFamily="34" charset="0"/>
                <a:cs typeface="Arial" panose="020B0604020202020204" pitchFamily="34" charset="0"/>
              </a:rPr>
              <a:t>tăng cao sát mức trần 5% trong 6T2024, tuy nhiên có xu hướng hạ nhiệt trong t</a:t>
            </a:r>
            <a:r>
              <a:rPr lang="vi-VN">
                <a:solidFill>
                  <a:schemeClr val="tx1"/>
                </a:solidFill>
                <a:latin typeface="Arial" panose="020B0604020202020204" pitchFamily="34" charset="0"/>
                <a:ea typeface="Tahoma" panose="020B0604030504040204" pitchFamily="34" charset="0"/>
                <a:cs typeface="Arial" panose="020B0604020202020204" pitchFamily="34" charset="0"/>
              </a:rPr>
              <a:t>háng 7</a:t>
            </a:r>
            <a:r>
              <a:rPr lang="en-US">
                <a:solidFill>
                  <a:schemeClr val="tx1"/>
                </a:solidFill>
                <a:latin typeface="Arial" panose="020B0604020202020204" pitchFamily="34" charset="0"/>
                <a:ea typeface="Tahoma" panose="020B0604030504040204" pitchFamily="34" charset="0"/>
                <a:cs typeface="Arial" panose="020B0604020202020204" pitchFamily="34" charset="0"/>
              </a:rPr>
              <a:t>/2024 </a:t>
            </a:r>
            <a:r>
              <a:rPr lang="en-US" i="1">
                <a:solidFill>
                  <a:schemeClr val="tx1"/>
                </a:solidFill>
                <a:latin typeface="Arial" panose="020B0604020202020204" pitchFamily="34" charset="0"/>
                <a:ea typeface="Tahoma" panose="020B0604030504040204" pitchFamily="34" charset="0"/>
                <a:cs typeface="Arial" panose="020B0604020202020204" pitchFamily="34" charset="0"/>
              </a:rPr>
              <a:t>(t</a:t>
            </a:r>
            <a:r>
              <a:rPr lang="vi-VN" i="1">
                <a:solidFill>
                  <a:schemeClr val="tx1"/>
                </a:solidFill>
                <a:latin typeface="Arial" panose="020B0604020202020204" pitchFamily="34" charset="0"/>
                <a:ea typeface="Tahoma" panose="020B0604030504040204" pitchFamily="34" charset="0"/>
                <a:cs typeface="Arial" panose="020B0604020202020204" pitchFamily="34" charset="0"/>
              </a:rPr>
              <a:t>ỷ giá USD</a:t>
            </a:r>
            <a:r>
              <a:rPr lang="en-US" i="1">
                <a:solidFill>
                  <a:schemeClr val="tx1"/>
                </a:solidFill>
                <a:latin typeface="Arial" panose="020B0604020202020204" pitchFamily="34" charset="0"/>
                <a:ea typeface="Tahoma" panose="020B0604030504040204" pitchFamily="34" charset="0"/>
                <a:cs typeface="Arial" panose="020B0604020202020204" pitchFamily="34" charset="0"/>
              </a:rPr>
              <a:t>/</a:t>
            </a:r>
            <a:r>
              <a:rPr lang="vi-VN" i="1">
                <a:solidFill>
                  <a:schemeClr val="tx1"/>
                </a:solidFill>
                <a:latin typeface="Arial" panose="020B0604020202020204" pitchFamily="34" charset="0"/>
                <a:ea typeface="Tahoma" panose="020B0604030504040204" pitchFamily="34" charset="0"/>
                <a:cs typeface="Arial" panose="020B0604020202020204" pitchFamily="34" charset="0"/>
              </a:rPr>
              <a:t>VND giảm ~0</a:t>
            </a:r>
            <a:r>
              <a:rPr lang="en-US" i="1">
                <a:solidFill>
                  <a:schemeClr val="tx1"/>
                </a:solidFill>
                <a:latin typeface="Arial" panose="020B0604020202020204" pitchFamily="34" charset="0"/>
                <a:ea typeface="Tahoma" panose="020B0604030504040204" pitchFamily="34" charset="0"/>
                <a:cs typeface="Arial" panose="020B0604020202020204" pitchFamily="34" charset="0"/>
              </a:rPr>
              <a:t>,</a:t>
            </a:r>
            <a:r>
              <a:rPr lang="vi-VN" i="1">
                <a:solidFill>
                  <a:schemeClr val="tx1"/>
                </a:solidFill>
                <a:latin typeface="Arial" panose="020B0604020202020204" pitchFamily="34" charset="0"/>
                <a:ea typeface="Tahoma" panose="020B0604030504040204" pitchFamily="34" charset="0"/>
                <a:cs typeface="Arial" panose="020B0604020202020204" pitchFamily="34" charset="0"/>
              </a:rPr>
              <a:t>6</a:t>
            </a:r>
            <a:r>
              <a:rPr lang="en-US" i="1">
                <a:solidFill>
                  <a:schemeClr val="tx1"/>
                </a:solidFill>
                <a:latin typeface="Arial" panose="020B0604020202020204" pitchFamily="34" charset="0"/>
                <a:ea typeface="Tahoma" panose="020B0604030504040204" pitchFamily="34" charset="0"/>
                <a:cs typeface="Arial" panose="020B0604020202020204" pitchFamily="34" charset="0"/>
              </a:rPr>
              <a:t>% so với tháng 6/2024)</a:t>
            </a:r>
            <a:r>
              <a:rPr lang="en-US">
                <a:solidFill>
                  <a:schemeClr val="tx1"/>
                </a:solidFill>
                <a:latin typeface="Arial" panose="020B0604020202020204" pitchFamily="34" charset="0"/>
                <a:ea typeface="Tahoma" panose="020B0604030504040204" pitchFamily="34" charset="0"/>
                <a:cs typeface="Arial" panose="020B0604020202020204" pitchFamily="34" charset="0"/>
              </a:rPr>
              <a:t> do thông tin hạ lãi suất USD của FED và cung ngoại tệ tăng, các ngân hàng không còn nhu cầu găm giữ trạng thái. Trong 6 tháng cuối năm 2024,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tỷ giá tiếp tục chịu áp lực nhưng có thể giảm bớt </a:t>
            </a:r>
            <a:r>
              <a:rPr lang="en-US">
                <a:solidFill>
                  <a:schemeClr val="tx1"/>
                </a:solidFill>
                <a:latin typeface="Arial" panose="020B0604020202020204" pitchFamily="34" charset="0"/>
                <a:cs typeface="Arial" panose="020B0604020202020204" pitchFamily="34" charset="0"/>
              </a:rPr>
              <a:t>cho đến khi chính sách tiền tệ của Mỹ chuyển sang xu hướng thắt chặt rõ ràng hơn. Các biện pháp hỗ trợ ổn định tỷ giá của NHNN có thể khiến thanh khoản co hẹp, tiếp tục gây áp lực lên lãi suất. </a:t>
            </a:r>
            <a:endParaRPr lang="en-US">
              <a:solidFill>
                <a:schemeClr val="tx1"/>
              </a:solidFill>
              <a:latin typeface="Arial" panose="020B0604020202020204" pitchFamily="34" charset="0"/>
              <a:ea typeface="Tahoma" panose="020B0604030504040204" pitchFamily="34" charset="0"/>
              <a:cs typeface="Arial" panose="020B0604020202020204" pitchFamily="34" charset="0"/>
            </a:endParaRPr>
          </a:p>
          <a:p>
            <a:pPr marL="174708" indent="-174708" algn="just" defTabSz="931774">
              <a:lnSpc>
                <a:spcPct val="110000"/>
              </a:lnSpc>
              <a:spcBef>
                <a:spcPts val="0"/>
              </a:spcBef>
              <a:spcAft>
                <a:spcPts val="0"/>
              </a:spcAft>
              <a:buClrTx/>
              <a:buFont typeface="Wingdings" panose="05000000000000000000" pitchFamily="2" charset="2"/>
              <a:buChar char="Ø"/>
              <a:defRPr/>
            </a:pPr>
            <a:r>
              <a:rPr lang="vi-VN" b="1">
                <a:solidFill>
                  <a:schemeClr val="tx1"/>
                </a:solidFill>
                <a:latin typeface="Arial" panose="020B0604020202020204" pitchFamily="34" charset="0"/>
                <a:ea typeface="Tahoma" panose="020B0604030504040204" pitchFamily="34" charset="0"/>
                <a:cs typeface="Arial" panose="020B0604020202020204" pitchFamily="34" charset="0"/>
              </a:rPr>
              <a:t>L</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ã</a:t>
            </a:r>
            <a:r>
              <a:rPr lang="vi-VN" b="1">
                <a:solidFill>
                  <a:schemeClr val="tx1"/>
                </a:solidFill>
                <a:latin typeface="Arial" panose="020B0604020202020204" pitchFamily="34" charset="0"/>
                <a:ea typeface="Tahoma" panose="020B0604030504040204" pitchFamily="34" charset="0"/>
                <a:cs typeface="Arial" panose="020B0604020202020204" pitchFamily="34" charset="0"/>
              </a:rPr>
              <a:t>i suất</a:t>
            </a:r>
            <a:r>
              <a:rPr lang="vi-VN">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a:solidFill>
                  <a:schemeClr val="tx1"/>
                </a:solidFill>
                <a:latin typeface="Arial" panose="020B0604020202020204" pitchFamily="34" charset="0"/>
                <a:ea typeface="Tahoma" panose="020B0604030504040204" pitchFamily="34" charset="0"/>
                <a:cs typeface="Arial" panose="020B0604020202020204" pitchFamily="34" charset="0"/>
              </a:rPr>
              <a:t>liên ngân hàng</a:t>
            </a:r>
            <a:r>
              <a:rPr lang="vi-VN">
                <a:solidFill>
                  <a:schemeClr val="tx1"/>
                </a:solidFill>
                <a:latin typeface="Arial" panose="020B0604020202020204" pitchFamily="34" charset="0"/>
                <a:ea typeface="Tahoma" panose="020B0604030504040204" pitchFamily="34" charset="0"/>
                <a:cs typeface="Arial" panose="020B0604020202020204" pitchFamily="34" charset="0"/>
              </a:rPr>
              <a:t> tiếp tục duy trì ở mức cao khi NHNN liên tục gọi thầu Tín phiếu 14 ngày 4</a:t>
            </a:r>
            <a:r>
              <a:rPr lang="en-US">
                <a:solidFill>
                  <a:schemeClr val="tx1"/>
                </a:solidFill>
                <a:latin typeface="Arial" panose="020B0604020202020204" pitchFamily="34" charset="0"/>
                <a:ea typeface="Tahoma" panose="020B0604030504040204" pitchFamily="34" charset="0"/>
                <a:cs typeface="Arial" panose="020B0604020202020204" pitchFamily="34" charset="0"/>
              </a:rPr>
              <a:t>,</a:t>
            </a:r>
            <a:r>
              <a:rPr lang="vi-VN">
                <a:solidFill>
                  <a:schemeClr val="tx1"/>
                </a:solidFill>
                <a:latin typeface="Arial" panose="020B0604020202020204" pitchFamily="34" charset="0"/>
                <a:ea typeface="Tahoma" panose="020B0604030504040204" pitchFamily="34" charset="0"/>
                <a:cs typeface="Arial" panose="020B0604020202020204" pitchFamily="34" charset="0"/>
              </a:rPr>
              <a:t>5% và OMO 4</a:t>
            </a:r>
            <a:r>
              <a:rPr lang="en-US">
                <a:solidFill>
                  <a:schemeClr val="tx1"/>
                </a:solidFill>
                <a:latin typeface="Arial" panose="020B0604020202020204" pitchFamily="34" charset="0"/>
                <a:ea typeface="Tahoma" panose="020B0604030504040204" pitchFamily="34" charset="0"/>
                <a:cs typeface="Arial" panose="020B0604020202020204" pitchFamily="34" charset="0"/>
              </a:rPr>
              <a:t>,</a:t>
            </a:r>
            <a:r>
              <a:rPr lang="vi-VN">
                <a:solidFill>
                  <a:schemeClr val="tx1"/>
                </a:solidFill>
                <a:latin typeface="Arial" panose="020B0604020202020204" pitchFamily="34" charset="0"/>
                <a:ea typeface="Tahoma" panose="020B0604030504040204" pitchFamily="34" charset="0"/>
                <a:cs typeface="Arial" panose="020B0604020202020204" pitchFamily="34" charset="0"/>
              </a:rPr>
              <a:t>5%.</a:t>
            </a:r>
            <a:r>
              <a:rPr lang="en-US">
                <a:solidFill>
                  <a:schemeClr val="tx1"/>
                </a:solidFill>
                <a:latin typeface="Arial" panose="020B0604020202020204" pitchFamily="34" charset="0"/>
                <a:ea typeface="Tahoma" panose="020B0604030504040204" pitchFamily="34" charset="0"/>
                <a:cs typeface="Arial" panose="020B0604020202020204" pitchFamily="34" charset="0"/>
              </a:rPr>
              <a:t> Lãi suất huy động thị trường 1 đã tạo đáy trong tháng 4/2024 và tiếp tục tăng, bình quân cuối tháng 7/2024 tăng khoảng 1 điểm % so với tháng 4/2024. Trong 6 tháng cuối năm 2024, </a:t>
            </a:r>
            <a:r>
              <a:rPr lang="en-US" b="1">
                <a:solidFill>
                  <a:schemeClr val="tx1"/>
                </a:solidFill>
                <a:latin typeface="Arial" panose="020B0604020202020204" pitchFamily="34" charset="0"/>
                <a:cs typeface="Arial" panose="020B0604020202020204" pitchFamily="34" charset="0"/>
              </a:rPr>
              <a:t>lãi suất huy động có thể tiếp tục xu hướng tăng và lãi suất cho vay duy trì ở mức thấp </a:t>
            </a:r>
            <a:r>
              <a:rPr lang="en-US">
                <a:solidFill>
                  <a:schemeClr val="tx1"/>
                </a:solidFill>
                <a:latin typeface="Arial" panose="020B0604020202020204" pitchFamily="34" charset="0"/>
                <a:cs typeface="Arial" panose="020B0604020202020204" pitchFamily="34" charset="0"/>
              </a:rPr>
              <a:t>theo chính sách thúc đẩy tăng trưởng kinh tế; NIM có thể  tiếp tục xu hướng giảm.</a:t>
            </a:r>
          </a:p>
        </p:txBody>
      </p:sp>
      <p:sp>
        <p:nvSpPr>
          <p:cNvPr id="4" name="Slide Number Placeholder 3"/>
          <p:cNvSpPr>
            <a:spLocks noGrp="1"/>
          </p:cNvSpPr>
          <p:nvPr>
            <p:ph type="sldNum" sz="quarter" idx="10"/>
          </p:nvPr>
        </p:nvSpPr>
        <p:spPr/>
        <p:txBody>
          <a:bodyPr/>
          <a:lstStyle/>
          <a:p>
            <a:fld id="{325DB202-4375-437B-9C17-D58E1ADC9FE0}" type="slidenum">
              <a:rPr lang="nl-NL" smtClean="0"/>
              <a:t>26</a:t>
            </a:fld>
            <a:endParaRPr lang="nl-NL"/>
          </a:p>
        </p:txBody>
      </p:sp>
    </p:spTree>
    <p:extLst>
      <p:ext uri="{BB962C8B-B14F-4D97-AF65-F5344CB8AC3E}">
        <p14:creationId xmlns:p14="http://schemas.microsoft.com/office/powerpoint/2010/main" val="3321101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110000"/>
              </a:lnSpc>
            </a:pPr>
            <a:r>
              <a:rPr lang="en-US">
                <a:solidFill>
                  <a:schemeClr val="tx1"/>
                </a:solidFill>
                <a:latin typeface="Arial" panose="020B0604020202020204" pitchFamily="34" charset="0"/>
                <a:cs typeface="Arial" panose="020B0604020202020204" pitchFamily="34" charset="0"/>
              </a:rPr>
              <a:t>Chúng ta tiếp tục với mục Kế hoạch kinh doanh 6 tháng cuối năm 2024.</a:t>
            </a:r>
          </a:p>
        </p:txBody>
      </p:sp>
      <p:sp>
        <p:nvSpPr>
          <p:cNvPr id="4" name="Slide Number Placeholder 3"/>
          <p:cNvSpPr>
            <a:spLocks noGrp="1"/>
          </p:cNvSpPr>
          <p:nvPr>
            <p:ph type="sldNum" sz="quarter" idx="10"/>
          </p:nvPr>
        </p:nvSpPr>
        <p:spPr/>
        <p:txBody>
          <a:bodyPr/>
          <a:lstStyle/>
          <a:p>
            <a:fld id="{325DB202-4375-437B-9C17-D58E1ADC9FE0}" type="slidenum">
              <a:rPr lang="nl-NL" smtClean="0"/>
              <a:t>27</a:t>
            </a:fld>
            <a:endParaRPr lang="nl-NL"/>
          </a:p>
        </p:txBody>
      </p:sp>
    </p:spTree>
    <p:extLst>
      <p:ext uri="{BB962C8B-B14F-4D97-AF65-F5344CB8AC3E}">
        <p14:creationId xmlns:p14="http://schemas.microsoft.com/office/powerpoint/2010/main" val="1701619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pPr>
            <a:r>
              <a:rPr lang="vi-VN">
                <a:solidFill>
                  <a:schemeClr val="tx1"/>
                </a:solidFill>
                <a:latin typeface="Arial" panose="020B0604020202020204" pitchFamily="34" charset="0"/>
                <a:cs typeface="Arial" panose="020B0604020202020204" pitchFamily="34" charset="0"/>
              </a:rPr>
              <a:t>Để g</a:t>
            </a:r>
            <a:r>
              <a:rPr lang="en-US">
                <a:solidFill>
                  <a:schemeClr val="tx1"/>
                </a:solidFill>
                <a:latin typeface="Arial" panose="020B0604020202020204" pitchFamily="34" charset="0"/>
                <a:cs typeface="Arial" panose="020B0604020202020204" pitchFamily="34" charset="0"/>
              </a:rPr>
              <a:t>ắ</a:t>
            </a:r>
            <a:r>
              <a:rPr lang="vi-VN">
                <a:solidFill>
                  <a:schemeClr val="tx1"/>
                </a:solidFill>
                <a:latin typeface="Arial" panose="020B0604020202020204" pitchFamily="34" charset="0"/>
                <a:cs typeface="Arial" panose="020B0604020202020204" pitchFamily="34" charset="0"/>
              </a:rPr>
              <a:t>n kết những yếu tố nguồn lực chính, khai thác tối đa cơ hội thị trường và năng lực nội tại, hướng tới phát triển HĐKD hiệu quả, an toàn, bền vững, </a:t>
            </a:r>
            <a:r>
              <a:rPr lang="en-US">
                <a:solidFill>
                  <a:schemeClr val="tx1"/>
                </a:solidFill>
                <a:latin typeface="Arial" panose="020B0604020202020204" pitchFamily="34" charset="0"/>
                <a:cs typeface="Arial" panose="020B0604020202020204" pitchFamily="34" charset="0"/>
              </a:rPr>
              <a:t>VietinBank</a:t>
            </a:r>
            <a:r>
              <a:rPr lang="vi-VN">
                <a:solidFill>
                  <a:schemeClr val="tx1"/>
                </a:solidFill>
                <a:latin typeface="Arial" panose="020B0604020202020204" pitchFamily="34" charset="0"/>
                <a:cs typeface="Arial" panose="020B0604020202020204" pitchFamily="34" charset="0"/>
              </a:rPr>
              <a:t> tập trung triển khai </a:t>
            </a:r>
            <a:r>
              <a:rPr lang="vi-VN" b="1">
                <a:solidFill>
                  <a:schemeClr val="tx1"/>
                </a:solidFill>
                <a:latin typeface="Arial" panose="020B0604020202020204" pitchFamily="34" charset="0"/>
                <a:cs typeface="Arial" panose="020B0604020202020204" pitchFamily="34" charset="0"/>
              </a:rPr>
              <a:t>0</a:t>
            </a:r>
            <a:r>
              <a:rPr lang="en-US" b="1">
                <a:solidFill>
                  <a:schemeClr val="tx1"/>
                </a:solidFill>
                <a:latin typeface="Arial" panose="020B0604020202020204" pitchFamily="34" charset="0"/>
                <a:cs typeface="Arial" panose="020B0604020202020204" pitchFamily="34" charset="0"/>
              </a:rPr>
              <a:t>5</a:t>
            </a:r>
            <a:r>
              <a:rPr lang="vi-VN" b="1">
                <a:solidFill>
                  <a:schemeClr val="tx1"/>
                </a:solidFill>
                <a:latin typeface="Arial" panose="020B0604020202020204" pitchFamily="34" charset="0"/>
                <a:cs typeface="Arial" panose="020B0604020202020204" pitchFamily="34" charset="0"/>
              </a:rPr>
              <a:t> ch</a:t>
            </a:r>
            <a:r>
              <a:rPr lang="en-US" b="1">
                <a:solidFill>
                  <a:schemeClr val="tx1"/>
                </a:solidFill>
                <a:latin typeface="Arial" panose="020B0604020202020204" pitchFamily="34" charset="0"/>
                <a:cs typeface="Arial" panose="020B0604020202020204" pitchFamily="34" charset="0"/>
              </a:rPr>
              <a:t>ủ</a:t>
            </a:r>
            <a:r>
              <a:rPr lang="vi-VN" b="1">
                <a:solidFill>
                  <a:schemeClr val="tx1"/>
                </a:solidFill>
                <a:latin typeface="Arial" panose="020B0604020202020204" pitchFamily="34" charset="0"/>
                <a:cs typeface="Arial" panose="020B0604020202020204" pitchFamily="34" charset="0"/>
              </a:rPr>
              <a:t> điểm kinh doanh</a:t>
            </a:r>
            <a:r>
              <a:rPr lang="en-US" b="1">
                <a:solidFill>
                  <a:schemeClr val="tx1"/>
                </a:solidFill>
                <a:latin typeface="Arial" panose="020B0604020202020204" pitchFamily="34" charset="0"/>
                <a:cs typeface="Arial" panose="020B0604020202020204" pitchFamily="34" charset="0"/>
              </a:rPr>
              <a:t> trọng tâm </a:t>
            </a:r>
            <a:r>
              <a:rPr lang="vi-VN" b="1">
                <a:solidFill>
                  <a:schemeClr val="tx1"/>
                </a:solidFill>
                <a:latin typeface="Arial" panose="020B0604020202020204" pitchFamily="34" charset="0"/>
                <a:cs typeface="Arial" panose="020B0604020202020204" pitchFamily="34" charset="0"/>
              </a:rPr>
              <a:t> </a:t>
            </a:r>
            <a:r>
              <a:rPr lang="vi-VN">
                <a:solidFill>
                  <a:schemeClr val="tx1"/>
                </a:solidFill>
                <a:latin typeface="Arial" panose="020B0604020202020204" pitchFamily="34" charset="0"/>
                <a:cs typeface="Arial" panose="020B0604020202020204" pitchFamily="34" charset="0"/>
              </a:rPr>
              <a:t>và </a:t>
            </a:r>
            <a:r>
              <a:rPr lang="vi-VN" b="1">
                <a:solidFill>
                  <a:schemeClr val="tx1"/>
                </a:solidFill>
                <a:latin typeface="Arial" panose="020B0604020202020204" pitchFamily="34" charset="0"/>
                <a:cs typeface="Arial" panose="020B0604020202020204" pitchFamily="34" charset="0"/>
              </a:rPr>
              <a:t>05 chủ đi</a:t>
            </a:r>
            <a:r>
              <a:rPr lang="en-US" b="1">
                <a:solidFill>
                  <a:schemeClr val="tx1"/>
                </a:solidFill>
                <a:latin typeface="Arial" panose="020B0604020202020204" pitchFamily="34" charset="0"/>
                <a:cs typeface="Arial" panose="020B0604020202020204" pitchFamily="34" charset="0"/>
              </a:rPr>
              <a:t>ể</a:t>
            </a:r>
            <a:r>
              <a:rPr lang="vi-VN" b="1">
                <a:solidFill>
                  <a:schemeClr val="tx1"/>
                </a:solidFill>
                <a:latin typeface="Arial" panose="020B0604020202020204" pitchFamily="34" charset="0"/>
                <a:cs typeface="Arial" panose="020B0604020202020204" pitchFamily="34" charset="0"/>
              </a:rPr>
              <a:t>m nền tảng</a:t>
            </a:r>
            <a:r>
              <a:rPr lang="en-US" b="1">
                <a:solidFill>
                  <a:schemeClr val="tx1"/>
                </a:solidFill>
                <a:latin typeface="Arial" panose="020B0604020202020204" pitchFamily="34" charset="0"/>
                <a:cs typeface="Arial" panose="020B0604020202020204" pitchFamily="34" charset="0"/>
              </a:rPr>
              <a:t> trọng tâm</a:t>
            </a:r>
            <a:r>
              <a:rPr lang="vi-VN" b="1">
                <a:solidFill>
                  <a:schemeClr val="tx1"/>
                </a:solidFill>
                <a:latin typeface="Arial" panose="020B0604020202020204" pitchFamily="34" charset="0"/>
                <a:cs typeface="Arial" panose="020B0604020202020204" pitchFamily="34" charset="0"/>
              </a:rPr>
              <a:t> </a:t>
            </a:r>
            <a:r>
              <a:rPr lang="vi-VN">
                <a:solidFill>
                  <a:schemeClr val="tx1"/>
                </a:solidFill>
                <a:latin typeface="Arial" panose="020B0604020202020204" pitchFamily="34" charset="0"/>
                <a:cs typeface="Arial" panose="020B0604020202020204" pitchFamily="34" charset="0"/>
              </a:rPr>
              <a:t>trong năm 202</a:t>
            </a:r>
            <a:r>
              <a:rPr lang="en-US">
                <a:solidFill>
                  <a:schemeClr val="tx1"/>
                </a:solidFill>
                <a:latin typeface="Arial" panose="020B0604020202020204" pitchFamily="34" charset="0"/>
                <a:cs typeface="Arial" panose="020B0604020202020204" pitchFamily="34" charset="0"/>
              </a:rPr>
              <a:t>4</a:t>
            </a:r>
            <a:r>
              <a:rPr lang="vi-VN">
                <a:solidFill>
                  <a:schemeClr val="tx1"/>
                </a:solidFill>
                <a:latin typeface="Arial" panose="020B0604020202020204" pitchFamily="34" charset="0"/>
                <a:cs typeface="Arial" panose="020B0604020202020204" pitchFamily="34" charset="0"/>
              </a:rPr>
              <a:t>, cụ thể như sau:</a:t>
            </a:r>
            <a:endParaRPr lang="en-US">
              <a:solidFill>
                <a:schemeClr val="tx1"/>
              </a:solidFill>
              <a:latin typeface="Arial" panose="020B0604020202020204" pitchFamily="34" charset="0"/>
              <a:cs typeface="Arial" panose="020B0604020202020204" pitchFamily="34" charset="0"/>
            </a:endParaRPr>
          </a:p>
          <a:p>
            <a:pPr marL="174708" indent="-174708" algn="just">
              <a:lnSpc>
                <a:spcPct val="110000"/>
              </a:lnSpc>
              <a:buFont typeface="Wingdings" panose="05000000000000000000" pitchFamily="2" charset="2"/>
              <a:buChar char="Ø"/>
            </a:pPr>
            <a:r>
              <a:rPr lang="en-US" b="1">
                <a:solidFill>
                  <a:schemeClr val="tx1"/>
                </a:solidFill>
                <a:latin typeface="Arial" panose="020B0604020202020204" pitchFamily="34" charset="0"/>
                <a:cs typeface="Arial" panose="020B0604020202020204" pitchFamily="34" charset="0"/>
              </a:rPr>
              <a:t>C</a:t>
            </a:r>
            <a:r>
              <a:rPr lang="vi-VN" b="1">
                <a:solidFill>
                  <a:schemeClr val="tx1"/>
                </a:solidFill>
                <a:latin typeface="Arial" panose="020B0604020202020204" pitchFamily="34" charset="0"/>
                <a:cs typeface="Arial" panose="020B0604020202020204" pitchFamily="34" charset="0"/>
              </a:rPr>
              <a:t>hủ điểm trọng tâm kinh doanh</a:t>
            </a:r>
            <a:r>
              <a:rPr lang="en-US" b="1">
                <a:solidFill>
                  <a:schemeClr val="tx1"/>
                </a:solidFill>
                <a:latin typeface="Arial" panose="020B0604020202020204" pitchFamily="34" charset="0"/>
                <a:cs typeface="Arial" panose="020B0604020202020204" pitchFamily="34" charset="0"/>
              </a:rPr>
              <a:t> năm 2024</a:t>
            </a:r>
            <a:r>
              <a:rPr lang="vi-VN" b="1">
                <a:solidFill>
                  <a:schemeClr val="tx1"/>
                </a:solidFill>
                <a:latin typeface="Arial" panose="020B0604020202020204" pitchFamily="34" charset="0"/>
                <a:cs typeface="Arial" panose="020B0604020202020204" pitchFamily="34" charset="0"/>
              </a:rPr>
              <a:t>: </a:t>
            </a:r>
            <a:endParaRPr lang="en-US">
              <a:solidFill>
                <a:schemeClr val="tx1"/>
              </a:solidFill>
              <a:latin typeface="Arial" panose="020B0604020202020204" pitchFamily="34" charset="0"/>
              <a:cs typeface="Arial" panose="020B0604020202020204" pitchFamily="34" charset="0"/>
            </a:endParaRPr>
          </a:p>
          <a:p>
            <a:pPr marL="640594" lvl="1" indent="-174708" algn="just">
              <a:lnSpc>
                <a:spcPct val="110000"/>
              </a:lnSpc>
              <a:buFont typeface="Wingdings" panose="05000000000000000000" pitchFamily="2" charset="2"/>
              <a:buChar char="§"/>
            </a:pPr>
            <a:r>
              <a:rPr lang="vi-VN" b="1">
                <a:solidFill>
                  <a:schemeClr val="tx1"/>
                </a:solidFill>
                <a:latin typeface="Arial" panose="020B0604020202020204" pitchFamily="34" charset="0"/>
                <a:cs typeface="Arial" panose="020B0604020202020204" pitchFamily="34" charset="0"/>
              </a:rPr>
              <a:t>Tăng trưởng tín dụng</a:t>
            </a:r>
            <a:r>
              <a:rPr lang="en-US">
                <a:solidFill>
                  <a:schemeClr val="tx1"/>
                </a:solidFill>
                <a:latin typeface="Arial" panose="020B0604020202020204" pitchFamily="34" charset="0"/>
                <a:cs typeface="Arial" panose="020B0604020202020204" pitchFamily="34" charset="0"/>
              </a:rPr>
              <a:t> t</a:t>
            </a:r>
            <a:r>
              <a:rPr lang="vi-VN">
                <a:solidFill>
                  <a:schemeClr val="tx1"/>
                </a:solidFill>
                <a:latin typeface="Arial" panose="020B0604020202020204" pitchFamily="34" charset="0"/>
                <a:cs typeface="Arial" panose="020B0604020202020204" pitchFamily="34" charset="0"/>
              </a:rPr>
              <a:t>ập trung vào các nhóm khách hàng, ngành, lĩnh vực tiềm năng; tăng trưởng dựa trên hiệu quả tổng thể </a:t>
            </a:r>
            <a:r>
              <a:rPr lang="en-US">
                <a:solidFill>
                  <a:schemeClr val="tx1"/>
                </a:solidFill>
                <a:latin typeface="Arial" panose="020B0604020202020204" pitchFamily="34" charset="0"/>
                <a:cs typeface="Arial" panose="020B0604020202020204" pitchFamily="34" charset="0"/>
              </a:rPr>
              <a:t>tất các các </a:t>
            </a:r>
            <a:r>
              <a:rPr lang="vi-VN">
                <a:solidFill>
                  <a:schemeClr val="tx1"/>
                </a:solidFill>
                <a:latin typeface="Arial" panose="020B0604020202020204" pitchFamily="34" charset="0"/>
                <a:cs typeface="Arial" panose="020B0604020202020204" pitchFamily="34" charset="0"/>
              </a:rPr>
              <a:t>khách hàng/nhóm khách hàng</a:t>
            </a:r>
            <a:r>
              <a:rPr lang="en-US">
                <a:solidFill>
                  <a:schemeClr val="tx1"/>
                </a:solidFill>
                <a:latin typeface="Arial" panose="020B0604020202020204" pitchFamily="34" charset="0"/>
                <a:cs typeface="Arial" panose="020B0604020202020204" pitchFamily="34" charset="0"/>
              </a:rPr>
              <a:t> tại các phân khúc KHDN, KHCN và ĐCTC. </a:t>
            </a:r>
          </a:p>
          <a:p>
            <a:pPr marL="640594" lvl="1" indent="-174708" algn="just">
              <a:lnSpc>
                <a:spcPct val="110000"/>
              </a:lnSpc>
              <a:buFont typeface="Wingdings" panose="05000000000000000000" pitchFamily="2" charset="2"/>
              <a:buChar char="§"/>
            </a:pPr>
            <a:r>
              <a:rPr lang="vi-VN" b="1">
                <a:solidFill>
                  <a:schemeClr val="tx1"/>
                </a:solidFill>
                <a:latin typeface="Arial" panose="020B0604020202020204" pitchFamily="34" charset="0"/>
                <a:cs typeface="Arial" panose="020B0604020202020204" pitchFamily="34" charset="0"/>
              </a:rPr>
              <a:t>Tăng trưởng</a:t>
            </a:r>
            <a:r>
              <a:rPr lang="en-US" b="1">
                <a:solidFill>
                  <a:schemeClr val="tx1"/>
                </a:solidFill>
                <a:latin typeface="Arial" panose="020B0604020202020204" pitchFamily="34" charset="0"/>
                <a:cs typeface="Arial" panose="020B0604020202020204" pitchFamily="34" charset="0"/>
              </a:rPr>
              <a:t> quy mô</a:t>
            </a:r>
            <a:r>
              <a:rPr lang="vi-VN" b="1">
                <a:solidFill>
                  <a:schemeClr val="tx1"/>
                </a:solidFill>
                <a:latin typeface="Arial" panose="020B0604020202020204" pitchFamily="34" charset="0"/>
                <a:cs typeface="Arial" panose="020B0604020202020204" pitchFamily="34" charset="0"/>
              </a:rPr>
              <a:t> CASA </a:t>
            </a:r>
            <a:r>
              <a:rPr lang="en-US">
                <a:solidFill>
                  <a:schemeClr val="tx1"/>
                </a:solidFill>
                <a:latin typeface="Arial" panose="020B0604020202020204" pitchFamily="34" charset="0"/>
                <a:cs typeface="Arial" panose="020B0604020202020204" pitchFamily="34" charset="0"/>
              </a:rPr>
              <a:t>tại tất cả các phân khúc khách hàng.</a:t>
            </a:r>
          </a:p>
          <a:p>
            <a:pPr marL="640594" lvl="1" indent="-174708" algn="just">
              <a:lnSpc>
                <a:spcPct val="110000"/>
              </a:lnSpc>
              <a:buFont typeface="Wingdings" panose="05000000000000000000" pitchFamily="2" charset="2"/>
              <a:buChar char="§"/>
            </a:pPr>
            <a:r>
              <a:rPr lang="vi-VN" b="1">
                <a:solidFill>
                  <a:schemeClr val="tx1"/>
                </a:solidFill>
                <a:latin typeface="Arial" panose="020B0604020202020204" pitchFamily="34" charset="0"/>
                <a:cs typeface="Arial" panose="020B0604020202020204" pitchFamily="34" charset="0"/>
              </a:rPr>
              <a:t>Đẩy mạnh hoạt động ngoài lãi</a:t>
            </a:r>
            <a:r>
              <a:rPr lang="en-US" b="1">
                <a:solidFill>
                  <a:schemeClr val="tx1"/>
                </a:solidFill>
                <a:latin typeface="Arial" panose="020B0604020202020204" pitchFamily="34" charset="0"/>
                <a:cs typeface="Arial" panose="020B0604020202020204" pitchFamily="34" charset="0"/>
              </a:rPr>
              <a:t>, </a:t>
            </a:r>
            <a:r>
              <a:rPr lang="vi-VN">
                <a:solidFill>
                  <a:schemeClr val="tx1"/>
                </a:solidFill>
                <a:latin typeface="Arial" panose="020B0604020202020204" pitchFamily="34" charset="0"/>
                <a:cs typeface="Arial" panose="020B0604020202020204" pitchFamily="34" charset="0"/>
              </a:rPr>
              <a:t>tập trung khai thác tài trợ thương mại, kinh doanh ngoại tệ (FX), bảo lãnh, thu phí thẻ</a:t>
            </a:r>
            <a:r>
              <a:rPr lang="en-US">
                <a:solidFill>
                  <a:schemeClr val="tx1"/>
                </a:solidFill>
                <a:latin typeface="Arial" panose="020B0604020202020204" pitchFamily="34" charset="0"/>
                <a:cs typeface="Arial" panose="020B0604020202020204" pitchFamily="34" charset="0"/>
              </a:rPr>
              <a:t>.</a:t>
            </a:r>
            <a:r>
              <a:rPr lang="vi-VN">
                <a:solidFill>
                  <a:schemeClr val="tx1"/>
                </a:solidFill>
                <a:latin typeface="Arial" panose="020B0604020202020204" pitchFamily="34" charset="0"/>
                <a:cs typeface="Arial" panose="020B0604020202020204" pitchFamily="34" charset="0"/>
              </a:rPr>
              <a:t>…</a:t>
            </a:r>
            <a:endParaRPr lang="en-US">
              <a:solidFill>
                <a:schemeClr val="tx1"/>
              </a:solidFill>
              <a:latin typeface="Arial" panose="020B0604020202020204" pitchFamily="34" charset="0"/>
              <a:cs typeface="Arial" panose="020B0604020202020204" pitchFamily="34" charset="0"/>
            </a:endParaRPr>
          </a:p>
          <a:p>
            <a:pPr marL="640594" lvl="1" indent="-174708" algn="just">
              <a:lnSpc>
                <a:spcPct val="110000"/>
              </a:lnSpc>
              <a:buFont typeface="Wingdings" panose="05000000000000000000" pitchFamily="2" charset="2"/>
              <a:buChar char="§"/>
            </a:pPr>
            <a:r>
              <a:rPr lang="vi-VN">
                <a:solidFill>
                  <a:schemeClr val="tx1"/>
                </a:solidFill>
                <a:latin typeface="Arial" panose="020B0604020202020204" pitchFamily="34" charset="0"/>
                <a:ea typeface="Calibri" panose="020F0502020204030204" pitchFamily="34" charset="0"/>
                <a:cs typeface="Arial" panose="020B0604020202020204" pitchFamily="34" charset="0"/>
              </a:rPr>
              <a:t>Tập trung các biện pháp thúc đẩy </a:t>
            </a:r>
            <a:r>
              <a:rPr lang="vi-VN" b="1">
                <a:solidFill>
                  <a:schemeClr val="tx1"/>
                </a:solidFill>
                <a:latin typeface="Arial" panose="020B0604020202020204" pitchFamily="34" charset="0"/>
                <a:ea typeface="Calibri" panose="020F0502020204030204" pitchFamily="34" charset="0"/>
                <a:cs typeface="Arial" panose="020B0604020202020204" pitchFamily="34" charset="0"/>
              </a:rPr>
              <a:t>thu hồi nợ xấu, nợ đã xử lý rủi ro</a:t>
            </a:r>
            <a:r>
              <a:rPr lang="vi-VN">
                <a:solidFill>
                  <a:schemeClr val="tx1"/>
                </a:solidFill>
                <a:latin typeface="Arial" panose="020B0604020202020204" pitchFamily="34" charset="0"/>
                <a:ea typeface="Calibri" panose="020F0502020204030204" pitchFamily="34" charset="0"/>
                <a:cs typeface="Arial" panose="020B0604020202020204" pitchFamily="34" charset="0"/>
              </a:rPr>
              <a:t> tại T</a:t>
            </a:r>
            <a:r>
              <a:rPr lang="en-US">
                <a:solidFill>
                  <a:schemeClr val="tx1"/>
                </a:solidFill>
                <a:latin typeface="Arial" panose="020B0604020202020204" pitchFamily="34" charset="0"/>
                <a:ea typeface="Calibri" panose="020F0502020204030204" pitchFamily="34" charset="0"/>
                <a:cs typeface="Arial" panose="020B0604020202020204" pitchFamily="34" charset="0"/>
              </a:rPr>
              <a:t>rụ sở chính</a:t>
            </a:r>
            <a:r>
              <a:rPr lang="vi-VN">
                <a:solidFill>
                  <a:schemeClr val="tx1"/>
                </a:solidFill>
                <a:latin typeface="Arial" panose="020B0604020202020204" pitchFamily="34" charset="0"/>
                <a:ea typeface="Calibri" panose="020F0502020204030204" pitchFamily="34" charset="0"/>
                <a:cs typeface="Arial" panose="020B0604020202020204" pitchFamily="34" charset="0"/>
              </a:rPr>
              <a:t> và các </a:t>
            </a:r>
            <a:r>
              <a:rPr lang="en-US">
                <a:solidFill>
                  <a:schemeClr val="tx1"/>
                </a:solidFill>
                <a:latin typeface="Arial" panose="020B0604020202020204" pitchFamily="34" charset="0"/>
                <a:ea typeface="Calibri" panose="020F0502020204030204" pitchFamily="34" charset="0"/>
                <a:cs typeface="Arial" panose="020B0604020202020204" pitchFamily="34" charset="0"/>
              </a:rPr>
              <a:t>C</a:t>
            </a:r>
            <a:r>
              <a:rPr lang="vi-VN">
                <a:solidFill>
                  <a:schemeClr val="tx1"/>
                </a:solidFill>
                <a:latin typeface="Arial" panose="020B0604020202020204" pitchFamily="34" charset="0"/>
                <a:ea typeface="Calibri" panose="020F0502020204030204" pitchFamily="34" charset="0"/>
                <a:cs typeface="Arial" panose="020B0604020202020204" pitchFamily="34" charset="0"/>
              </a:rPr>
              <a:t>hi nhánh</a:t>
            </a:r>
            <a:r>
              <a:rPr lang="en-US">
                <a:solidFill>
                  <a:schemeClr val="tx1"/>
                </a:solidFill>
                <a:latin typeface="Arial" panose="020B0604020202020204" pitchFamily="34" charset="0"/>
                <a:cs typeface="Arial" panose="020B0604020202020204" pitchFamily="34" charset="0"/>
              </a:rPr>
              <a:t>.</a:t>
            </a:r>
          </a:p>
          <a:p>
            <a:pPr marL="640594" lvl="1" indent="-174708" algn="just" defTabSz="931774">
              <a:lnSpc>
                <a:spcPct val="110000"/>
              </a:lnSpc>
              <a:buFont typeface="Wingdings" panose="05000000000000000000" pitchFamily="2" charset="2"/>
              <a:buChar char="§"/>
              <a:defRPr/>
            </a:pPr>
            <a:r>
              <a:rPr lang="vi-VN">
                <a:solidFill>
                  <a:schemeClr val="tx1"/>
                </a:solidFill>
                <a:latin typeface="Arial" panose="020B0604020202020204" pitchFamily="34" charset="0"/>
                <a:ea typeface="Calibri" panose="020F0502020204030204" pitchFamily="34" charset="0"/>
                <a:cs typeface="Arial" panose="020B0604020202020204" pitchFamily="34" charset="0"/>
              </a:rPr>
              <a:t>Thúc đẩy khai thác </a:t>
            </a:r>
            <a:r>
              <a:rPr lang="vi-VN" b="1">
                <a:solidFill>
                  <a:schemeClr val="tx1"/>
                </a:solidFill>
                <a:latin typeface="Arial" panose="020B0604020202020204" pitchFamily="34" charset="0"/>
                <a:ea typeface="Calibri" panose="020F0502020204030204" pitchFamily="34" charset="0"/>
                <a:cs typeface="Arial" panose="020B0604020202020204" pitchFamily="34" charset="0"/>
              </a:rPr>
              <a:t>hiệu quả hệ sinh thái </a:t>
            </a:r>
            <a:r>
              <a:rPr lang="vi-VN">
                <a:solidFill>
                  <a:schemeClr val="tx1"/>
                </a:solidFill>
                <a:latin typeface="Arial" panose="020B0604020202020204" pitchFamily="34" charset="0"/>
                <a:ea typeface="Calibri" panose="020F0502020204030204" pitchFamily="34" charset="0"/>
                <a:cs typeface="Arial" panose="020B0604020202020204" pitchFamily="34" charset="0"/>
              </a:rPr>
              <a:t>và hoạt động </a:t>
            </a:r>
            <a:r>
              <a:rPr lang="vi-VN" b="1">
                <a:solidFill>
                  <a:schemeClr val="tx1"/>
                </a:solidFill>
                <a:latin typeface="Arial" panose="020B0604020202020204" pitchFamily="34" charset="0"/>
                <a:ea typeface="Calibri" panose="020F0502020204030204" pitchFamily="34" charset="0"/>
                <a:cs typeface="Arial" panose="020B0604020202020204" pitchFamily="34" charset="0"/>
              </a:rPr>
              <a:t>bán chéo</a:t>
            </a:r>
            <a:r>
              <a:rPr lang="vi-VN">
                <a:solidFill>
                  <a:schemeClr val="tx1"/>
                </a:solidFill>
                <a:latin typeface="Arial" panose="020B0604020202020204" pitchFamily="34" charset="0"/>
                <a:ea typeface="Calibri" panose="020F0502020204030204" pitchFamily="34" charset="0"/>
                <a:cs typeface="Arial" panose="020B0604020202020204" pitchFamily="34" charset="0"/>
              </a:rPr>
              <a:t> thông qua tăng cường sự phối hợp bán chéo giữa các phân khúc, giữa các khối, chi nhánh VietinBank với công ty con</a:t>
            </a:r>
            <a:endParaRPr lang="en-US">
              <a:solidFill>
                <a:schemeClr val="tx1"/>
              </a:solidFill>
              <a:latin typeface="Arial" panose="020B0604020202020204" pitchFamily="34" charset="0"/>
              <a:cs typeface="Arial" panose="020B0604020202020204" pitchFamily="34" charset="0"/>
            </a:endParaRPr>
          </a:p>
          <a:p>
            <a:pPr marL="174708" indent="-174708" algn="just">
              <a:lnSpc>
                <a:spcPct val="110000"/>
              </a:lnSpc>
              <a:buFont typeface="Wingdings" panose="05000000000000000000" pitchFamily="2" charset="2"/>
              <a:buChar char="Ø"/>
            </a:pPr>
            <a:r>
              <a:rPr lang="en-US" b="1">
                <a:solidFill>
                  <a:schemeClr val="tx1"/>
                </a:solidFill>
                <a:latin typeface="Arial" panose="020B0604020202020204" pitchFamily="34" charset="0"/>
                <a:cs typeface="Arial" panose="020B0604020202020204" pitchFamily="34" charset="0"/>
              </a:rPr>
              <a:t>Chủ điểm nền tảng trọng tâm năm 2024: </a:t>
            </a:r>
            <a:endParaRPr lang="en-US">
              <a:solidFill>
                <a:schemeClr val="tx1"/>
              </a:solidFill>
              <a:latin typeface="Arial" panose="020B0604020202020204" pitchFamily="34" charset="0"/>
              <a:cs typeface="Arial" panose="020B0604020202020204" pitchFamily="34" charset="0"/>
            </a:endParaRPr>
          </a:p>
          <a:p>
            <a:pPr marL="640594" lvl="1" indent="-174708" algn="just">
              <a:lnSpc>
                <a:spcPct val="110000"/>
              </a:lnSpc>
              <a:buFont typeface="Wingdings" panose="05000000000000000000" pitchFamily="2" charset="2"/>
              <a:buChar char="§"/>
            </a:pPr>
            <a:r>
              <a:rPr lang="vi-VN" b="1">
                <a:solidFill>
                  <a:schemeClr val="tx1"/>
                </a:solidFill>
                <a:latin typeface="Arial" panose="020B0604020202020204" pitchFamily="34" charset="0"/>
                <a:cs typeface="Arial" panose="020B0604020202020204" pitchFamily="34" charset="0"/>
              </a:rPr>
              <a:t>Tăng cường hiệu quả chuyển dịch kênh:</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Nâng cao hiệu suất kênh quầy thông qua các thúc đẩy chuyển dịch giao dịch của khách hàng từ kênh quầy lên các kênh khác (ATM, Internet banking, Mobile banking, ecom, ví điện tử  …) </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Xây dựng các giải pháp cải thiện số lượng khách hàng active và quy mô giao dịch trên các kênh giao dịch ngoài quầy. Nghiên cứu thay đổi định nghĩa khách hàng active trên kênh số giúp phản ánh chính xác hiệu quả khai thác khách hàng. </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Tăng chất lượng và số lượng tính năng được đưa lên kênh số (KBL: bổ sung thêm các tính năng cho vay có TSBĐ; KHDN bổ sung tính năng giải ngân ngoại tệ, LC, cấp hạn mức bảo lãnh từng lần, định danh KHDN theo phương thức điện tử khi được NHNN cấp phép…) nhằm nâng cao tỷ lệ khách hàng sử dụng đa sản phẩm ngân hàng.  </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Phát triển hệ sinh thái thanh toán qua KHDN để phục vụ cho KHCN giao dịch/thanh toán/chi tiêu qua hệ sinh thái thông qua các phương tiện thanh toán thẻ, ngân hàng số và các phương tiện thanh toán hiện đại mới. </a:t>
            </a:r>
            <a:endParaRPr lang="en-US">
              <a:solidFill>
                <a:schemeClr val="tx1"/>
              </a:solidFill>
              <a:latin typeface="Arial" panose="020B0604020202020204" pitchFamily="34" charset="0"/>
              <a:cs typeface="Arial" panose="020B0604020202020204" pitchFamily="34" charset="0"/>
            </a:endParaRPr>
          </a:p>
          <a:p>
            <a:pPr marL="640594" lvl="1" indent="-174708" algn="just">
              <a:lnSpc>
                <a:spcPct val="110000"/>
              </a:lnSpc>
              <a:buFont typeface="Wingdings" panose="05000000000000000000" pitchFamily="2" charset="2"/>
              <a:buChar char="§"/>
            </a:pPr>
            <a:r>
              <a:rPr lang="vi-VN" b="1">
                <a:solidFill>
                  <a:schemeClr val="tx1"/>
                </a:solidFill>
                <a:latin typeface="Arial" panose="020B0604020202020204" pitchFamily="34" charset="0"/>
                <a:cs typeface="Arial" panose="020B0604020202020204" pitchFamily="34" charset="0"/>
              </a:rPr>
              <a:t>Kiểm soát chất lượng nợ và nâng cao hiệu quả phân luồng xử lý nợ:</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Tăng cường công tác và hoàn thiện mô hình nhận diện và xử lý sớm nợ tiềm ẩn rủi ro, thúc đẩy vai trò 3 vòng kiểm soát, nâng cao vai trò và cải thiện quy trình phân luồng xử lý nợ tại trung tâm xử lý nợ. </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Hoàn thiện triển khai mô hình đánh giá rủi ro tín dụng, đo lường RORA.</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Kiểm soát chất lượng nợ, bảo đảm mục tiêu: Tăng tỷ lệ dư nợ có tài sản bảo đảm toàn hệ thống; Kiểm soát tỷ lệ RWA/dư nợ; Kiểm soát tỷ lệ nợ xấu dưới 1,8%. </a:t>
            </a:r>
            <a:endParaRPr lang="en-US">
              <a:solidFill>
                <a:schemeClr val="tx1"/>
              </a:solidFill>
              <a:latin typeface="Arial" panose="020B0604020202020204" pitchFamily="34" charset="0"/>
              <a:cs typeface="Arial" panose="020B0604020202020204" pitchFamily="34" charset="0"/>
            </a:endParaRPr>
          </a:p>
          <a:p>
            <a:pPr marL="640594" lvl="1" indent="-174708" algn="just">
              <a:lnSpc>
                <a:spcPct val="110000"/>
              </a:lnSpc>
              <a:buFont typeface="Wingdings" panose="05000000000000000000" pitchFamily="2" charset="2"/>
              <a:buChar char="§"/>
            </a:pPr>
            <a:r>
              <a:rPr lang="vi-VN" b="1">
                <a:solidFill>
                  <a:schemeClr val="tx1"/>
                </a:solidFill>
                <a:latin typeface="Arial" panose="020B0604020202020204" pitchFamily="34" charset="0"/>
                <a:cs typeface="Arial" panose="020B0604020202020204" pitchFamily="34" charset="0"/>
              </a:rPr>
              <a:t>Nâng cao chất lượng dịch vụ liên tục: </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Thay đổi phương thức quản trị Chất lượng dịch vụ theo hành trình khách hàng trong đó xác định vai trò của các đơn vị ban hành và quản lý sản phẩm dịch vụ trong việc quản trị chất lượng dịch vụ theo cấp độ SPDV, và Khối vận hành trong việc quản trị chất lượng dịch vụ cấp độ toàn hàng. </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Xây dựng cách thức quản trị, giám sát và các chỉ tiêu đo lường chất lượng dịch vụ theo từng cấp độ: toàn hàng, đơn vị, sản phẩm dịch vụ trong đó ưu tiên các hành trình theo dự án CĐS… </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Xác định thứ tự ưu tiên, triển khai các giải pháp, tập trung nguồn lực giải quyết dứt điểm các tồn tại, cải thiện CLDV trên từng kênh trên cơ sở khảo sát ý kiến khách hàng. </a:t>
            </a:r>
            <a:endParaRPr lang="en-US">
              <a:solidFill>
                <a:schemeClr val="tx1"/>
              </a:solidFill>
              <a:latin typeface="Arial" panose="020B0604020202020204" pitchFamily="34" charset="0"/>
              <a:cs typeface="Arial" panose="020B0604020202020204" pitchFamily="34" charset="0"/>
            </a:endParaRPr>
          </a:p>
          <a:p>
            <a:pPr marL="640594" lvl="1" indent="-174708" algn="just">
              <a:lnSpc>
                <a:spcPct val="110000"/>
              </a:lnSpc>
              <a:buFont typeface="Wingdings" panose="05000000000000000000" pitchFamily="2" charset="2"/>
              <a:buChar char="§"/>
            </a:pPr>
            <a:r>
              <a:rPr lang="vi-VN" b="1">
                <a:solidFill>
                  <a:schemeClr val="tx1"/>
                </a:solidFill>
                <a:latin typeface="Arial" panose="020B0604020202020204" pitchFamily="34" charset="0"/>
                <a:cs typeface="Arial" panose="020B0604020202020204" pitchFamily="34" charset="0"/>
              </a:rPr>
              <a:t>Nâng cao chất lượng nguồn nhân lực </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Triển khai các giải pháp và sáng kiến nâng cao chất lượng nguồn nhân lực</a:t>
            </a:r>
            <a:r>
              <a:rPr lang="en-US">
                <a:solidFill>
                  <a:schemeClr val="tx1"/>
                </a:solidFill>
                <a:latin typeface="Arial" panose="020B0604020202020204" pitchFamily="34" charset="0"/>
                <a:cs typeface="Arial" panose="020B0604020202020204" pitchFamily="34" charset="0"/>
              </a:rPr>
              <a:t>, phát triển nhân tài</a:t>
            </a:r>
            <a:r>
              <a:rPr lang="vi-VN">
                <a:solidFill>
                  <a:schemeClr val="tx1"/>
                </a:solidFill>
                <a:latin typeface="Arial" panose="020B0604020202020204" pitchFamily="34" charset="0"/>
                <a:cs typeface="Arial" panose="020B0604020202020204" pitchFamily="34" charset="0"/>
              </a:rPr>
              <a:t> gắn với </a:t>
            </a:r>
            <a:r>
              <a:rPr lang="en-US">
                <a:solidFill>
                  <a:schemeClr val="tx1"/>
                </a:solidFill>
                <a:latin typeface="Arial" panose="020B0604020202020204" pitchFamily="34" charset="0"/>
                <a:cs typeface="Arial" panose="020B0604020202020204" pitchFamily="34" charset="0"/>
              </a:rPr>
              <a:t>Chiến lược</a:t>
            </a:r>
            <a:r>
              <a:rPr lang="vi-VN">
                <a:solidFill>
                  <a:schemeClr val="tx1"/>
                </a:solidFill>
                <a:latin typeface="Arial" panose="020B0604020202020204" pitchFamily="34" charset="0"/>
                <a:cs typeface="Arial" panose="020B0604020202020204" pitchFamily="34" charset="0"/>
              </a:rPr>
              <a:t> chuyển đổi số </a:t>
            </a:r>
            <a:r>
              <a:rPr lang="en-US">
                <a:solidFill>
                  <a:schemeClr val="tx1"/>
                </a:solidFill>
                <a:latin typeface="Arial" panose="020B0604020202020204" pitchFamily="34" charset="0"/>
                <a:cs typeface="Arial" panose="020B0604020202020204" pitchFamily="34" charset="0"/>
              </a:rPr>
              <a:t>và thúc đẩy</a:t>
            </a:r>
            <a:r>
              <a:rPr lang="vi-VN">
                <a:solidFill>
                  <a:schemeClr val="tx1"/>
                </a:solidFill>
                <a:latin typeface="Arial" panose="020B0604020202020204" pitchFamily="34" charset="0"/>
                <a:cs typeface="Arial" panose="020B0604020202020204" pitchFamily="34" charset="0"/>
              </a:rPr>
              <a:t> nâng cao năng suất lao động. </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ü"/>
            </a:pPr>
            <a:r>
              <a:rPr lang="en-US">
                <a:solidFill>
                  <a:schemeClr val="tx1"/>
                </a:solidFill>
                <a:latin typeface="Arial" panose="020B0604020202020204" pitchFamily="34" charset="0"/>
                <a:cs typeface="Arial" panose="020B0604020202020204" pitchFamily="34" charset="0"/>
              </a:rPr>
              <a:t>T</a:t>
            </a:r>
            <a:r>
              <a:rPr lang="vi-VN">
                <a:solidFill>
                  <a:schemeClr val="tx1"/>
                </a:solidFill>
                <a:latin typeface="Arial" panose="020B0604020202020204" pitchFamily="34" charset="0"/>
                <a:cs typeface="Arial" panose="020B0604020202020204" pitchFamily="34" charset="0"/>
              </a:rPr>
              <a:t>inh gọn</a:t>
            </a:r>
            <a:r>
              <a:rPr lang="en-US">
                <a:solidFill>
                  <a:schemeClr val="tx1"/>
                </a:solidFill>
                <a:latin typeface="Arial" panose="020B0604020202020204" pitchFamily="34" charset="0"/>
                <a:cs typeface="Arial" panose="020B0604020202020204" pitchFamily="34" charset="0"/>
              </a:rPr>
              <a:t> và cơ cấu</a:t>
            </a:r>
            <a:r>
              <a:rPr lang="vi-VN">
                <a:solidFill>
                  <a:schemeClr val="tx1"/>
                </a:solidFill>
                <a:latin typeface="Arial" panose="020B0604020202020204" pitchFamily="34" charset="0"/>
                <a:cs typeface="Arial" panose="020B0604020202020204" pitchFamily="34" charset="0"/>
              </a:rPr>
              <a:t> đội ngũ </a:t>
            </a:r>
            <a:r>
              <a:rPr lang="en-US">
                <a:solidFill>
                  <a:schemeClr val="tx1"/>
                </a:solidFill>
                <a:latin typeface="Arial" panose="020B0604020202020204" pitchFamily="34" charset="0"/>
                <a:cs typeface="Arial" panose="020B0604020202020204" pitchFamily="34" charset="0"/>
              </a:rPr>
              <a:t>nhân sự</a:t>
            </a:r>
            <a:r>
              <a:rPr lang="vi-VN">
                <a:solidFill>
                  <a:schemeClr val="tx1"/>
                </a:solidFill>
                <a:latin typeface="Arial" panose="020B0604020202020204" pitchFamily="34" charset="0"/>
                <a:cs typeface="Arial" panose="020B0604020202020204" pitchFamily="34" charset="0"/>
              </a:rPr>
              <a:t>. </a:t>
            </a:r>
            <a:endParaRPr lang="en-US">
              <a:solidFill>
                <a:schemeClr val="tx1"/>
              </a:solidFill>
              <a:latin typeface="Arial" panose="020B0604020202020204" pitchFamily="34" charset="0"/>
              <a:cs typeface="Arial" panose="020B0604020202020204" pitchFamily="34" charset="0"/>
            </a:endParaRPr>
          </a:p>
          <a:p>
            <a:pPr marL="640594" lvl="1" indent="-174708" algn="just">
              <a:lnSpc>
                <a:spcPct val="110000"/>
              </a:lnSpc>
              <a:buFont typeface="Wingdings" panose="05000000000000000000" pitchFamily="2" charset="2"/>
              <a:buChar char="§"/>
            </a:pPr>
            <a:r>
              <a:rPr lang="vi-VN" b="1">
                <a:solidFill>
                  <a:schemeClr val="tx1"/>
                </a:solidFill>
                <a:latin typeface="Arial" panose="020B0604020202020204" pitchFamily="34" charset="0"/>
                <a:cs typeface="Arial" panose="020B0604020202020204" pitchFamily="34" charset="0"/>
              </a:rPr>
              <a:t>Triển khai các sáng kiến chuyển đổi số và xây dựng năng lực thực thi nhanh:</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Tập trung nguồn lực thực thi các sáng kiến chuyển đổi số trọng điểm đã được lựa chọn, ưu tiên, có tác động lớn đến hiệu quả kinh doanh trong năm 2024, đảm bảo tiến độ, lộ trình đã được phê duyệt theo kế hoạch chuyển đổi số tổng thể của NHCT.</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Triển khai thành công, đạt hiệu quả theo kế hoạch các sáng kiến quick-win với sự đồng hành, hỗ trợ từ đơn vị tư vấn </a:t>
            </a:r>
            <a:r>
              <a:rPr lang="en-US">
                <a:solidFill>
                  <a:schemeClr val="tx1"/>
                </a:solidFill>
                <a:latin typeface="Arial" panose="020B0604020202020204" pitchFamily="34" charset="0"/>
                <a:cs typeface="Arial" panose="020B0604020202020204" pitchFamily="34" charset="0"/>
              </a:rPr>
              <a:t>dự án chuyển đổi số</a:t>
            </a:r>
            <a:r>
              <a:rPr lang="vi-VN">
                <a:solidFill>
                  <a:schemeClr val="tx1"/>
                </a:solidFill>
                <a:latin typeface="Arial" panose="020B0604020202020204" pitchFamily="34" charset="0"/>
                <a:cs typeface="Arial" panose="020B0604020202020204" pitchFamily="34" charset="0"/>
              </a:rPr>
              <a:t>. </a:t>
            </a:r>
            <a:endParaRPr lang="en-US">
              <a:solidFill>
                <a:schemeClr val="tx1"/>
              </a:solidFill>
              <a:latin typeface="Arial" panose="020B0604020202020204" pitchFamily="34" charset="0"/>
              <a:cs typeface="Arial" panose="020B0604020202020204" pitchFamily="34" charset="0"/>
            </a:endParaRPr>
          </a:p>
          <a:p>
            <a:pPr marL="1106481" lvl="2" indent="-174708" algn="just">
              <a:lnSpc>
                <a:spcPct val="110000"/>
              </a:lnSpc>
              <a:buFont typeface="Wingdings" panose="05000000000000000000" pitchFamily="2" charset="2"/>
              <a:buChar char="ü"/>
            </a:pPr>
            <a:r>
              <a:rPr lang="vi-VN">
                <a:solidFill>
                  <a:schemeClr val="tx1"/>
                </a:solidFill>
                <a:latin typeface="Arial" panose="020B0604020202020204" pitchFamily="34" charset="0"/>
                <a:cs typeface="Arial" panose="020B0604020202020204" pitchFamily="34" charset="0"/>
              </a:rPr>
              <a:t>Vận hành hiệu quả, tối ưu hiệu suất nhà máy số đảm bảo năng lực thực thi nhanh, gia tăng năng lực cạnh tranh, tiên phong trên thị trường tạo nền tảng cho sự thành công của các sáng kiến chuyển đổi số.</a:t>
            </a:r>
            <a:endParaRPr lang="en-US">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25DB202-4375-437B-9C17-D58E1ADC9FE0}" type="slidenum">
              <a:rPr lang="nl-NL" smtClean="0"/>
              <a:t>28</a:t>
            </a:fld>
            <a:endParaRPr lang="nl-NL"/>
          </a:p>
        </p:txBody>
      </p:sp>
    </p:spTree>
    <p:extLst>
      <p:ext uri="{BB962C8B-B14F-4D97-AF65-F5344CB8AC3E}">
        <p14:creationId xmlns:p14="http://schemas.microsoft.com/office/powerpoint/2010/main" val="716496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pPr>
            <a:r>
              <a:rPr lang="vi-VN" sz="1200">
                <a:solidFill>
                  <a:schemeClr val="tx1"/>
                </a:solidFill>
                <a:latin typeface="Arial" panose="020B0604020202020204" pitchFamily="34" charset="0"/>
                <a:cs typeface="Arial" panose="020B0604020202020204" pitchFamily="34" charset="0"/>
              </a:rPr>
              <a:t>Năm 202</a:t>
            </a:r>
            <a:r>
              <a:rPr lang="en-US" sz="1200">
                <a:solidFill>
                  <a:schemeClr val="tx1"/>
                </a:solidFill>
                <a:latin typeface="Arial" panose="020B0604020202020204" pitchFamily="34" charset="0"/>
                <a:cs typeface="Arial" panose="020B0604020202020204" pitchFamily="34" charset="0"/>
              </a:rPr>
              <a:t>4</a:t>
            </a:r>
            <a:r>
              <a:rPr lang="vi-VN" sz="1200">
                <a:solidFill>
                  <a:schemeClr val="tx1"/>
                </a:solidFill>
                <a:latin typeface="Arial" panose="020B0604020202020204" pitchFamily="34" charset="0"/>
                <a:cs typeface="Arial" panose="020B0604020202020204" pitchFamily="34" charset="0"/>
              </a:rPr>
              <a:t>, kinh tế thế giới nói chung và Việt Nam nói riêng dự kiến sẽ tiếp tục phải đối mặt với nhiều khó khăn, thách thức. Tuy nhiên, trên cơ sở nền tảng vĩ mô ổn định thu hút các nhà đầu tư nước ngoài và chất lượng tăng trưởng đã được tạo lập trong những năm qua, nền kinh tế Việt Nam dự kiến vẫn có nhiều khởi sắc, tạo điều kiện thuận lợi cho hoạt động kinh doanh của các tổ chức tín dụng. </a:t>
            </a:r>
            <a:r>
              <a:rPr lang="en-US" sz="1200">
                <a:solidFill>
                  <a:schemeClr val="tx1"/>
                </a:solidFill>
                <a:latin typeface="Arial" panose="020B0604020202020204" pitchFamily="34" charset="0"/>
                <a:cs typeface="Arial" panose="020B0604020202020204" pitchFamily="34" charset="0"/>
              </a:rPr>
              <a:t>Theo chỉ thị 01/CT-NHNN ngày 15/01/2024, các</a:t>
            </a:r>
            <a:r>
              <a:rPr lang="vi-VN" sz="1200">
                <a:solidFill>
                  <a:schemeClr val="tx1"/>
                </a:solidFill>
                <a:latin typeface="Arial" panose="020B0604020202020204" pitchFamily="34" charset="0"/>
                <a:cs typeface="Arial" panose="020B0604020202020204" pitchFamily="34" charset="0"/>
              </a:rPr>
              <a:t> công cụ chính sách </a:t>
            </a:r>
            <a:r>
              <a:rPr lang="en-US" sz="1200">
                <a:solidFill>
                  <a:schemeClr val="tx1"/>
                </a:solidFill>
                <a:latin typeface="Arial" panose="020B0604020202020204" pitchFamily="34" charset="0"/>
                <a:cs typeface="Arial" panose="020B0604020202020204" pitchFamily="34" charset="0"/>
              </a:rPr>
              <a:t>tiền tệ sẽ tiếp tục được điều hành chủ động, linh hoạt </a:t>
            </a:r>
            <a:r>
              <a:rPr lang="vi-VN" sz="1200">
                <a:solidFill>
                  <a:schemeClr val="tx1"/>
                </a:solidFill>
                <a:latin typeface="Arial" panose="020B0604020202020204" pitchFamily="34" charset="0"/>
                <a:cs typeface="Arial" panose="020B0604020202020204" pitchFamily="34" charset="0"/>
              </a:rPr>
              <a:t>nhằm ổn định </a:t>
            </a:r>
            <a:r>
              <a:rPr lang="en-US" sz="1200">
                <a:solidFill>
                  <a:schemeClr val="tx1"/>
                </a:solidFill>
                <a:latin typeface="Arial" panose="020B0604020202020204" pitchFamily="34" charset="0"/>
                <a:cs typeface="Arial" panose="020B0604020202020204" pitchFamily="34" charset="0"/>
              </a:rPr>
              <a:t>kinh tế vĩ mô</a:t>
            </a:r>
            <a:r>
              <a:rPr lang="vi-VN" sz="1200">
                <a:solidFill>
                  <a:schemeClr val="tx1"/>
                </a:solidFill>
                <a:latin typeface="Arial" panose="020B0604020202020204" pitchFamily="34" charset="0"/>
                <a:cs typeface="Arial" panose="020B0604020202020204" pitchFamily="34" charset="0"/>
              </a:rPr>
              <a:t>, kiểm soát lạm phát đồng thời đảm bảo thanh khoản, an toàn hệ thống ngân hàng, cung ứng vốn hiệu quả cho nền kinh tế, tạo điều kiện thuận lợi cho sự phát triển của các tổ chức tín dụng</a:t>
            </a:r>
            <a:r>
              <a:rPr lang="en-US" sz="1200">
                <a:solidFill>
                  <a:schemeClr val="tx1"/>
                </a:solidFill>
                <a:latin typeface="Arial" panose="020B0604020202020204" pitchFamily="34" charset="0"/>
                <a:cs typeface="Arial" panose="020B0604020202020204" pitchFamily="34" charset="0"/>
              </a:rPr>
              <a:t>.</a:t>
            </a:r>
          </a:p>
          <a:p>
            <a:pPr algn="just">
              <a:lnSpc>
                <a:spcPct val="110000"/>
              </a:lnSpc>
            </a:pPr>
            <a:r>
              <a:rPr lang="nl-NL" sz="1200">
                <a:solidFill>
                  <a:schemeClr val="tx1"/>
                </a:solidFill>
                <a:latin typeface="Arial" panose="020B0604020202020204" pitchFamily="34" charset="0"/>
                <a:cs typeface="Arial" panose="020B0604020202020204" pitchFamily="34" charset="0"/>
              </a:rPr>
              <a:t>Trên cơ sở phân tích tiềm năng, động lực tăng trưởng của nền kinh tế và những kết quả đã đạt được năm 2023, VietinBank đã xác định các chủ điểm trọng tâm trong hoạt động năm 2024, tiếp tục triển khai quyết liệt các biện pháp điều hành, thúc đẩy kinh doanh bám sát định hướng, chỉ đạo của Chính phủ và NHNN cũng như diễn biến thị trường nhằm tạo ra sự phát triển bền vững trong giai đoạn mới, mang lại giá trị cho người dân, doanh nghiệp và các cổ đông.</a:t>
            </a:r>
            <a:endParaRPr lang="en-US" sz="1200">
              <a:solidFill>
                <a:schemeClr val="tx1"/>
              </a:solidFill>
              <a:latin typeface="Arial" panose="020B0604020202020204" pitchFamily="34" charset="0"/>
              <a:cs typeface="Arial" panose="020B0604020202020204" pitchFamily="34" charset="0"/>
            </a:endParaRPr>
          </a:p>
          <a:p>
            <a:pPr>
              <a:lnSpc>
                <a:spcPct val="110000"/>
              </a:lnSpc>
            </a:pPr>
            <a:r>
              <a:rPr lang="en-US" sz="1200">
                <a:solidFill>
                  <a:schemeClr val="tx1"/>
                </a:solidFill>
                <a:latin typeface="Arial" panose="020B0604020202020204" pitchFamily="34" charset="0"/>
                <a:cs typeface="Arial" panose="020B0604020202020204" pitchFamily="34" charset="0"/>
              </a:rPr>
              <a:t>M</a:t>
            </a:r>
            <a:r>
              <a:rPr lang="vi-VN" sz="1200">
                <a:solidFill>
                  <a:schemeClr val="tx1"/>
                </a:solidFill>
                <a:latin typeface="Arial" panose="020B0604020202020204" pitchFamily="34" charset="0"/>
                <a:cs typeface="Arial" panose="020B0604020202020204" pitchFamily="34" charset="0"/>
              </a:rPr>
              <a:t>ột số mục tiêu chính trong hoạt động kinh doanh năm 202</a:t>
            </a:r>
            <a:r>
              <a:rPr lang="en-US" sz="1200">
                <a:solidFill>
                  <a:schemeClr val="tx1"/>
                </a:solidFill>
                <a:latin typeface="Arial" panose="020B0604020202020204" pitchFamily="34" charset="0"/>
                <a:cs typeface="Arial" panose="020B0604020202020204" pitchFamily="34" charset="0"/>
              </a:rPr>
              <a:t>4</a:t>
            </a:r>
            <a:r>
              <a:rPr lang="vi-VN" sz="1200">
                <a:solidFill>
                  <a:schemeClr val="tx1"/>
                </a:solidFill>
                <a:latin typeface="Arial" panose="020B0604020202020204" pitchFamily="34" charset="0"/>
                <a:cs typeface="Arial" panose="020B0604020202020204" pitchFamily="34" charset="0"/>
              </a:rPr>
              <a:t> </a:t>
            </a:r>
            <a:r>
              <a:rPr lang="en-US" sz="1200">
                <a:solidFill>
                  <a:schemeClr val="tx1"/>
                </a:solidFill>
                <a:latin typeface="Arial" panose="020B0604020202020204" pitchFamily="34" charset="0"/>
                <a:cs typeface="Arial" panose="020B0604020202020204" pitchFamily="34" charset="0"/>
              </a:rPr>
              <a:t>của VietinBank </a:t>
            </a:r>
            <a:r>
              <a:rPr lang="vi-VN" sz="1200">
                <a:solidFill>
                  <a:schemeClr val="tx1"/>
                </a:solidFill>
                <a:latin typeface="Arial" panose="020B0604020202020204" pitchFamily="34" charset="0"/>
                <a:cs typeface="Arial" panose="020B0604020202020204" pitchFamily="34" charset="0"/>
              </a:rPr>
              <a:t>như sau:</a:t>
            </a:r>
            <a:endParaRPr lang="en-US" sz="1200">
              <a:solidFill>
                <a:schemeClr val="tx1"/>
              </a:solidFill>
              <a:latin typeface="Arial" panose="020B0604020202020204" pitchFamily="34" charset="0"/>
              <a:cs typeface="Arial" panose="020B0604020202020204" pitchFamily="34" charset="0"/>
            </a:endParaRPr>
          </a:p>
          <a:p>
            <a:pPr marL="175267" indent="-175267" algn="just">
              <a:lnSpc>
                <a:spcPct val="110000"/>
              </a:lnSpc>
              <a:buFont typeface="Wingdings" panose="05000000000000000000" pitchFamily="2" charset="2"/>
              <a:buChar char="Ø"/>
            </a:pPr>
            <a:r>
              <a:rPr lang="it-IT" sz="1200" b="1">
                <a:solidFill>
                  <a:schemeClr val="tx1"/>
                </a:solidFill>
                <a:latin typeface="Arial" panose="020B0604020202020204" pitchFamily="34" charset="0"/>
                <a:cs typeface="Arial" panose="020B0604020202020204" pitchFamily="34" charset="0"/>
              </a:rPr>
              <a:t>Tổng tài sản: </a:t>
            </a:r>
            <a:r>
              <a:rPr lang="it-IT" sz="1200">
                <a:solidFill>
                  <a:schemeClr val="tx1"/>
                </a:solidFill>
                <a:latin typeface="Arial" panose="020B0604020202020204" pitchFamily="34" charset="0"/>
                <a:cs typeface="Arial" panose="020B0604020202020204" pitchFamily="34" charset="0"/>
              </a:rPr>
              <a:t>Tăng trưởng từ 8-10%.</a:t>
            </a:r>
          </a:p>
          <a:p>
            <a:pPr marL="175267" indent="-175267" algn="just">
              <a:lnSpc>
                <a:spcPct val="110000"/>
              </a:lnSpc>
              <a:buFont typeface="Wingdings" panose="05000000000000000000" pitchFamily="2" charset="2"/>
              <a:buChar char="Ø"/>
            </a:pPr>
            <a:r>
              <a:rPr lang="it-IT" sz="1200">
                <a:solidFill>
                  <a:schemeClr val="tx1"/>
                </a:solidFill>
                <a:latin typeface="Arial" panose="020B0604020202020204" pitchFamily="34" charset="0"/>
                <a:cs typeface="Arial" panose="020B0604020202020204" pitchFamily="34" charset="0"/>
              </a:rPr>
              <a:t> </a:t>
            </a:r>
            <a:r>
              <a:rPr lang="it-IT" sz="1200" b="1">
                <a:solidFill>
                  <a:schemeClr val="tx1"/>
                </a:solidFill>
                <a:latin typeface="Arial" panose="020B0604020202020204" pitchFamily="34" charset="0"/>
                <a:cs typeface="Arial" panose="020B0604020202020204" pitchFamily="34" charset="0"/>
              </a:rPr>
              <a:t>Dư nợ tín dụng</a:t>
            </a:r>
            <a:r>
              <a:rPr lang="it-IT" sz="1200">
                <a:solidFill>
                  <a:schemeClr val="tx1"/>
                </a:solidFill>
                <a:latin typeface="Arial" panose="020B0604020202020204" pitchFamily="34" charset="0"/>
                <a:cs typeface="Arial" panose="020B0604020202020204" pitchFamily="34" charset="0"/>
              </a:rPr>
              <a:t>: </a:t>
            </a:r>
            <a:r>
              <a:rPr lang="en-US" sz="1200">
                <a:solidFill>
                  <a:schemeClr val="tx1"/>
                </a:solidFill>
                <a:latin typeface="Arial" panose="020B0604020202020204" pitchFamily="34" charset="0"/>
                <a:cs typeface="Arial" panose="020B0604020202020204" pitchFamily="34" charset="0"/>
              </a:rPr>
              <a:t>Thực hiện theo hạn mức tăng trưởng tín dụng được NHNN phê duyệt và định hướng chính sách điều hành tín dụng của NHNN trong từng thời kỳ.</a:t>
            </a:r>
            <a:endParaRPr lang="it-IT" sz="1200">
              <a:solidFill>
                <a:schemeClr val="tx1"/>
              </a:solidFill>
              <a:latin typeface="Arial" panose="020B0604020202020204" pitchFamily="34" charset="0"/>
              <a:cs typeface="Arial" panose="020B0604020202020204" pitchFamily="34" charset="0"/>
            </a:endParaRPr>
          </a:p>
          <a:p>
            <a:pPr marL="175267" indent="-175267" algn="just">
              <a:lnSpc>
                <a:spcPct val="110000"/>
              </a:lnSpc>
              <a:buFont typeface="Wingdings" panose="05000000000000000000" pitchFamily="2" charset="2"/>
              <a:buChar char="Ø"/>
            </a:pPr>
            <a:r>
              <a:rPr lang="it-IT" sz="1200" b="1">
                <a:solidFill>
                  <a:schemeClr val="tx1"/>
                </a:solidFill>
                <a:latin typeface="Arial" panose="020B0604020202020204" pitchFamily="34" charset="0"/>
                <a:cs typeface="Arial" panose="020B0604020202020204" pitchFamily="34" charset="0"/>
              </a:rPr>
              <a:t>Nguồn vốn huy động</a:t>
            </a:r>
            <a:r>
              <a:rPr lang="it-IT" sz="1200">
                <a:solidFill>
                  <a:schemeClr val="tx1"/>
                </a:solidFill>
                <a:latin typeface="Arial" panose="020B0604020202020204" pitchFamily="34" charset="0"/>
                <a:cs typeface="Arial" panose="020B0604020202020204" pitchFamily="34" charset="0"/>
              </a:rPr>
              <a:t>: </a:t>
            </a:r>
            <a:r>
              <a:rPr lang="en-US" sz="1200">
                <a:solidFill>
                  <a:schemeClr val="tx1"/>
                </a:solidFill>
                <a:latin typeface="Arial" panose="020B0604020202020204" pitchFamily="34" charset="0"/>
                <a:cs typeface="Arial" panose="020B0604020202020204" pitchFamily="34" charset="0"/>
              </a:rPr>
              <a:t>Tăng trưởng phù hợp với tốc độ tăng trưởng tín dụng, đảm bảo các chỉ số an toàn thanh khoản.</a:t>
            </a:r>
          </a:p>
          <a:p>
            <a:pPr marL="175267" indent="-175267" algn="just" defTabSz="931774">
              <a:lnSpc>
                <a:spcPct val="110000"/>
              </a:lnSpc>
              <a:buFont typeface="Wingdings" panose="05000000000000000000" pitchFamily="2" charset="2"/>
              <a:buChar char="Ø"/>
              <a:defRPr/>
            </a:pPr>
            <a:r>
              <a:rPr lang="vi-VN" sz="1200" b="1">
                <a:solidFill>
                  <a:schemeClr val="tx1"/>
                </a:solidFill>
                <a:latin typeface="Arial" panose="020B0604020202020204" pitchFamily="34" charset="0"/>
                <a:cs typeface="Arial" panose="020B0604020202020204" pitchFamily="34" charset="0"/>
              </a:rPr>
              <a:t>Lợi nhuận trước thuế</a:t>
            </a:r>
            <a:r>
              <a:rPr lang="en-US" sz="1200" b="1">
                <a:solidFill>
                  <a:schemeClr val="tx1"/>
                </a:solidFill>
                <a:latin typeface="Arial" panose="020B0604020202020204" pitchFamily="34" charset="0"/>
                <a:cs typeface="Arial" panose="020B0604020202020204" pitchFamily="34" charset="0"/>
              </a:rPr>
              <a:t> </a:t>
            </a:r>
            <a:r>
              <a:rPr lang="vi-VN" sz="1200" b="1">
                <a:solidFill>
                  <a:schemeClr val="tx1"/>
                </a:solidFill>
                <a:latin typeface="Arial" panose="020B0604020202020204" pitchFamily="34" charset="0"/>
                <a:cs typeface="Arial" panose="020B0604020202020204" pitchFamily="34" charset="0"/>
              </a:rPr>
              <a:t>riêng lẻ</a:t>
            </a:r>
            <a:r>
              <a:rPr lang="it-IT" sz="1200">
                <a:solidFill>
                  <a:schemeClr val="tx1"/>
                </a:solidFill>
                <a:latin typeface="Arial" panose="020B0604020202020204" pitchFamily="34" charset="0"/>
                <a:cs typeface="Arial" panose="020B0604020202020204" pitchFamily="34" charset="0"/>
              </a:rPr>
              <a:t>: </a:t>
            </a:r>
            <a:r>
              <a:rPr lang="en-US" sz="1200">
                <a:solidFill>
                  <a:schemeClr val="tx1"/>
                </a:solidFill>
                <a:latin typeface="Arial" panose="020B0604020202020204" pitchFamily="34" charset="0"/>
                <a:cs typeface="Arial" panose="020B0604020202020204" pitchFamily="34" charset="0"/>
              </a:rPr>
              <a:t>Theo phê duyệt của Cơ quan Nhà nước có thẩm quyền </a:t>
            </a:r>
            <a:r>
              <a:rPr lang="en-US" sz="1200" i="1">
                <a:solidFill>
                  <a:schemeClr val="tx1"/>
                </a:solidFill>
                <a:latin typeface="Arial" panose="020B0604020202020204" pitchFamily="34" charset="0"/>
                <a:cs typeface="Arial" panose="020B0604020202020204" pitchFamily="34" charset="0"/>
              </a:rPr>
              <a:t>(VietinBank tiếp tục cải thiện mạnh mẽ hiệu quả kinh doanh, thực hiện tốt vai trò ngân hàng chủ lực, trụ cột và chủ đạo của nền kinh tế).</a:t>
            </a:r>
            <a:endParaRPr lang="en-US" sz="1200">
              <a:solidFill>
                <a:schemeClr val="tx1"/>
              </a:solidFill>
              <a:latin typeface="Arial" panose="020B0604020202020204" pitchFamily="34" charset="0"/>
              <a:cs typeface="Arial" panose="020B0604020202020204" pitchFamily="34" charset="0"/>
            </a:endParaRPr>
          </a:p>
          <a:p>
            <a:pPr marL="175267" indent="-175267" algn="just">
              <a:lnSpc>
                <a:spcPct val="110000"/>
              </a:lnSpc>
              <a:buFont typeface="Wingdings" panose="05000000000000000000" pitchFamily="2" charset="2"/>
              <a:buChar char="Ø"/>
            </a:pPr>
            <a:r>
              <a:rPr lang="it-IT" sz="1200" b="1">
                <a:solidFill>
                  <a:schemeClr val="tx1"/>
                </a:solidFill>
                <a:latin typeface="Arial" panose="020B0604020202020204" pitchFamily="34" charset="0"/>
                <a:cs typeface="Arial" panose="020B0604020202020204" pitchFamily="34" charset="0"/>
              </a:rPr>
              <a:t>Tỷ lệ nợ xấu/dư nợ tín dụng theo Thông tư 11</a:t>
            </a:r>
            <a:r>
              <a:rPr lang="it-IT" sz="1200">
                <a:solidFill>
                  <a:schemeClr val="tx1"/>
                </a:solidFill>
                <a:latin typeface="Arial" panose="020B0604020202020204" pitchFamily="34" charset="0"/>
                <a:cs typeface="Arial" panose="020B0604020202020204" pitchFamily="34" charset="0"/>
              </a:rPr>
              <a:t>: &lt; 1,8%</a:t>
            </a:r>
          </a:p>
          <a:p>
            <a:pPr marL="175267" indent="-175267" algn="just">
              <a:lnSpc>
                <a:spcPct val="110000"/>
              </a:lnSpc>
              <a:buFont typeface="Wingdings" panose="05000000000000000000" pitchFamily="2" charset="2"/>
              <a:buChar char="Ø"/>
            </a:pPr>
            <a:r>
              <a:rPr lang="it-IT" sz="1200" b="1">
                <a:solidFill>
                  <a:schemeClr val="tx1"/>
                </a:solidFill>
                <a:latin typeface="Arial" panose="020B0604020202020204" pitchFamily="34" charset="0"/>
                <a:cs typeface="Arial" panose="020B0604020202020204" pitchFamily="34" charset="0"/>
              </a:rPr>
              <a:t>Cổ tức</a:t>
            </a:r>
            <a:r>
              <a:rPr lang="it-IT" sz="1200">
                <a:solidFill>
                  <a:schemeClr val="tx1"/>
                </a:solidFill>
                <a:latin typeface="Arial" panose="020B0604020202020204" pitchFamily="34" charset="0"/>
                <a:cs typeface="Arial" panose="020B0604020202020204" pitchFamily="34" charset="0"/>
              </a:rPr>
              <a:t>: </a:t>
            </a:r>
            <a:r>
              <a:rPr lang="en-US" sz="1200">
                <a:solidFill>
                  <a:schemeClr val="tx1"/>
                </a:solidFill>
                <a:latin typeface="Arial" panose="020B0604020202020204" pitchFamily="34" charset="0"/>
                <a:cs typeface="Arial" panose="020B0604020202020204" pitchFamily="34" charset="0"/>
              </a:rPr>
              <a:t>Tỷ lệ chi trả cổ tức và cơ cấu chi trả cổ tức </a:t>
            </a:r>
            <a:r>
              <a:rPr lang="en-US" sz="1200" i="1">
                <a:solidFill>
                  <a:schemeClr val="tx1"/>
                </a:solidFill>
                <a:latin typeface="Arial" panose="020B0604020202020204" pitchFamily="34" charset="0"/>
                <a:cs typeface="Arial" panose="020B0604020202020204" pitchFamily="34" charset="0"/>
              </a:rPr>
              <a:t>(tiền mặt, cổ phiếu)</a:t>
            </a:r>
            <a:r>
              <a:rPr lang="en-US" sz="1200">
                <a:solidFill>
                  <a:schemeClr val="tx1"/>
                </a:solidFill>
                <a:latin typeface="Arial" panose="020B0604020202020204" pitchFamily="34" charset="0"/>
                <a:cs typeface="Arial" panose="020B0604020202020204" pitchFamily="34" charset="0"/>
              </a:rPr>
              <a:t> thực hiện theo phê duyệt của Cơ quan Nhà nước có thẩm quyền và tuân thủ quy định của pháp luật.</a:t>
            </a:r>
          </a:p>
          <a:p>
            <a:pPr marL="175267" indent="-175267" algn="just">
              <a:lnSpc>
                <a:spcPct val="110000"/>
              </a:lnSpc>
              <a:buFont typeface="Wingdings" panose="05000000000000000000" pitchFamily="2" charset="2"/>
              <a:buChar char="Ø"/>
            </a:pPr>
            <a:r>
              <a:rPr lang="en-US" sz="1200" b="1">
                <a:solidFill>
                  <a:schemeClr val="tx1"/>
                </a:solidFill>
                <a:latin typeface="Arial" panose="020B0604020202020204" pitchFamily="34" charset="0"/>
                <a:cs typeface="Arial" panose="020B0604020202020204" pitchFamily="34" charset="0"/>
              </a:rPr>
              <a:t>Các tỷ lệ an toàn hoạt động: </a:t>
            </a:r>
            <a:r>
              <a:rPr lang="en-US" sz="1200">
                <a:solidFill>
                  <a:schemeClr val="tx1"/>
                </a:solidFill>
                <a:latin typeface="Arial" panose="020B0604020202020204" pitchFamily="34" charset="0"/>
                <a:cs typeface="Arial" panose="020B0604020202020204" pitchFamily="34" charset="0"/>
              </a:rPr>
              <a:t>Tuân thủ quy định của NHNN.</a:t>
            </a:r>
          </a:p>
        </p:txBody>
      </p:sp>
      <p:sp>
        <p:nvSpPr>
          <p:cNvPr id="4" name="Slide Number Placeholder 3"/>
          <p:cNvSpPr>
            <a:spLocks noGrp="1"/>
          </p:cNvSpPr>
          <p:nvPr>
            <p:ph type="sldNum" sz="quarter" idx="10"/>
          </p:nvPr>
        </p:nvSpPr>
        <p:spPr/>
        <p:txBody>
          <a:bodyPr/>
          <a:lstStyle/>
          <a:p>
            <a:fld id="{325DB202-4375-437B-9C17-D58E1ADC9FE0}" type="slidenum">
              <a:rPr lang="nl-NL" smtClean="0"/>
              <a:t>29</a:t>
            </a:fld>
            <a:endParaRPr lang="nl-NL"/>
          </a:p>
        </p:txBody>
      </p:sp>
    </p:spTree>
    <p:extLst>
      <p:ext uri="{BB962C8B-B14F-4D97-AF65-F5344CB8AC3E}">
        <p14:creationId xmlns:p14="http://schemas.microsoft.com/office/powerpoint/2010/main" val="3032977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74">
              <a:lnSpc>
                <a:spcPct val="110000"/>
              </a:lnSpc>
              <a:defRPr/>
            </a:pPr>
            <a:r>
              <a:rPr lang="en-US">
                <a:solidFill>
                  <a:schemeClr val="tx1"/>
                </a:solidFill>
                <a:latin typeface="Arial" panose="020B0604020202020204" pitchFamily="34" charset="0"/>
                <a:cs typeface="Arial" panose="020B0604020202020204" pitchFamily="34" charset="0"/>
              </a:rPr>
              <a:t>Chúng ta tiếp tục với mục Những chỉ tiêu nổi bật trong Quý II và 6 tháng đầu năm 2024.</a:t>
            </a:r>
          </a:p>
        </p:txBody>
      </p:sp>
      <p:sp>
        <p:nvSpPr>
          <p:cNvPr id="4" name="Slide Number Placeholder 3"/>
          <p:cNvSpPr>
            <a:spLocks noGrp="1"/>
          </p:cNvSpPr>
          <p:nvPr>
            <p:ph type="sldNum" sz="quarter" idx="10"/>
          </p:nvPr>
        </p:nvSpPr>
        <p:spPr/>
        <p:txBody>
          <a:bodyPr/>
          <a:lstStyle/>
          <a:p>
            <a:fld id="{6FC58A83-1D8D-4EE6-A92C-423A74FD6AB4}" type="slidenum">
              <a:rPr lang="en-US" smtClean="0"/>
              <a:t>3</a:t>
            </a:fld>
            <a:endParaRPr lang="en-US"/>
          </a:p>
        </p:txBody>
      </p:sp>
    </p:spTree>
    <p:extLst>
      <p:ext uri="{BB962C8B-B14F-4D97-AF65-F5344CB8AC3E}">
        <p14:creationId xmlns:p14="http://schemas.microsoft.com/office/powerpoint/2010/main" val="232921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spcBef>
                <a:spcPts val="0"/>
              </a:spcBef>
              <a:spcAft>
                <a:spcPts val="0"/>
              </a:spcAft>
            </a:pPr>
            <a:r>
              <a:rPr lang="en-US" b="1">
                <a:solidFill>
                  <a:schemeClr val="tx1"/>
                </a:solidFill>
                <a:latin typeface="Arial" panose="020B0604020202020204" pitchFamily="34" charset="0"/>
                <a:cs typeface="Arial" panose="020B0604020202020204" pitchFamily="34" charset="0"/>
              </a:rPr>
              <a:t>Định hướng tăng trưởng phân khúc bán lẻ trong thời gian tới:</a:t>
            </a:r>
          </a:p>
          <a:p>
            <a:pPr marL="174708" indent="-174708" algn="just" defTabSz="931774">
              <a:lnSpc>
                <a:spcPct val="110000"/>
              </a:lnSpc>
              <a:spcBef>
                <a:spcPts val="0"/>
              </a:spcBef>
              <a:spcAft>
                <a:spcPts val="0"/>
              </a:spcAft>
              <a:buFont typeface="Wingdings" panose="05000000000000000000" pitchFamily="2" charset="2"/>
              <a:buChar char="Ø"/>
              <a:defRPr/>
            </a:pPr>
            <a:r>
              <a:rPr lang="en-US" b="1">
                <a:solidFill>
                  <a:schemeClr val="tx1"/>
                </a:solidFill>
                <a:latin typeface="Arial" panose="020B0604020202020204" pitchFamily="34" charset="0"/>
                <a:ea typeface="Roboto Light" panose="02000000000000000000" pitchFamily="2" charset="0"/>
                <a:cs typeface="Arial" panose="020B0604020202020204" pitchFamily="34" charset="0"/>
              </a:rPr>
              <a:t>Phân khúc khách hàng giàu có (Affluent) và thu nhập khá (</a:t>
            </a:r>
            <a:r>
              <a:rPr lang="vi-VN" b="1">
                <a:solidFill>
                  <a:schemeClr val="tx1"/>
                </a:solidFill>
                <a:latin typeface="Arial" panose="020B0604020202020204" pitchFamily="34" charset="0"/>
                <a:ea typeface="Roboto Light" panose="02000000000000000000" pitchFamily="2" charset="0"/>
                <a:cs typeface="Arial" panose="020B0604020202020204" pitchFamily="34" charset="0"/>
              </a:rPr>
              <a:t>Mass Affluent</a:t>
            </a:r>
            <a:r>
              <a:rPr lang="en-US" b="1">
                <a:solidFill>
                  <a:schemeClr val="tx1"/>
                </a:solidFill>
                <a:latin typeface="Arial" panose="020B0604020202020204" pitchFamily="34" charset="0"/>
                <a:ea typeface="Roboto Light" panose="02000000000000000000" pitchFamily="2" charset="0"/>
                <a:cs typeface="Arial" panose="020B0604020202020204" pitchFamily="34" charset="0"/>
              </a:rPr>
              <a:t>) là trọng tâm mang lại hiệu quả cao:</a:t>
            </a:r>
          </a:p>
          <a:p>
            <a:pPr marL="640594" lvl="1" indent="-174708" algn="just">
              <a:lnSpc>
                <a:spcPct val="110000"/>
              </a:lnSpc>
              <a:spcBef>
                <a:spcPts val="0"/>
              </a:spcBef>
              <a:spcAft>
                <a:spcPts val="0"/>
              </a:spcAft>
              <a:buFont typeface="Wingdings" panose="05000000000000000000" pitchFamily="2" charset="2"/>
              <a:buChar char="ü"/>
            </a:pPr>
            <a:r>
              <a:rPr lang="en-US">
                <a:solidFill>
                  <a:schemeClr val="tx1"/>
                </a:solidFill>
                <a:latin typeface="Arial" panose="020B0604020202020204" pitchFamily="34" charset="0"/>
                <a:cs typeface="Arial" panose="020B0604020202020204" pitchFamily="34" charset="0"/>
              </a:rPr>
              <a:t>Tăng cường quan hệ và giữ chân khách hàng tốt thông qua cải thiện mô hình bán hàng và dịch vụ.</a:t>
            </a:r>
          </a:p>
          <a:p>
            <a:pPr marL="640594" lvl="1" indent="-174708" algn="just">
              <a:lnSpc>
                <a:spcPct val="110000"/>
              </a:lnSpc>
              <a:spcBef>
                <a:spcPts val="0"/>
              </a:spcBef>
              <a:spcAft>
                <a:spcPts val="0"/>
              </a:spcAft>
              <a:buFont typeface="Wingdings" panose="05000000000000000000" pitchFamily="2" charset="2"/>
              <a:buChar char="ü"/>
            </a:pPr>
            <a:r>
              <a:rPr lang="en-US">
                <a:solidFill>
                  <a:schemeClr val="tx1"/>
                </a:solidFill>
                <a:latin typeface="Arial" panose="020B0604020202020204" pitchFamily="34" charset="0"/>
                <a:cs typeface="Arial" panose="020B0604020202020204" pitchFamily="34" charset="0"/>
              </a:rPr>
              <a:t>Khai thác và gia tăng thêm hiệu quả hoạt động trên tệp khách hàng  ưu tiên hiện hữu (tiền gửi, sản phẩm phí).</a:t>
            </a:r>
          </a:p>
          <a:p>
            <a:pPr marL="174708" indent="-174708" algn="just">
              <a:lnSpc>
                <a:spcPct val="110000"/>
              </a:lnSpc>
              <a:spcBef>
                <a:spcPts val="0"/>
              </a:spcBef>
              <a:spcAft>
                <a:spcPts val="0"/>
              </a:spcAft>
              <a:buFont typeface="Wingdings" panose="05000000000000000000" pitchFamily="2" charset="2"/>
              <a:buChar char="Ø"/>
            </a:pPr>
            <a:r>
              <a:rPr lang="en-US" b="1">
                <a:solidFill>
                  <a:schemeClr val="tx1"/>
                </a:solidFill>
                <a:latin typeface="Arial" panose="020B0604020202020204" pitchFamily="34" charset="0"/>
                <a:ea typeface="Roboto Light" panose="02000000000000000000" pitchFamily="2" charset="0"/>
                <a:cs typeface="Arial" panose="020B0604020202020204" pitchFamily="34" charset="0"/>
              </a:rPr>
              <a:t>Phát triển, khai thác khách hàng Mass theo tệp số lớn và thông qua kênh số để tăng trưởng CASA:</a:t>
            </a:r>
          </a:p>
          <a:p>
            <a:pPr marL="640594" lvl="1" indent="-174708" algn="just">
              <a:lnSpc>
                <a:spcPct val="110000"/>
              </a:lnSpc>
              <a:spcBef>
                <a:spcPts val="0"/>
              </a:spcBef>
              <a:spcAft>
                <a:spcPts val="0"/>
              </a:spcAft>
              <a:buFont typeface="Wingdings" panose="05000000000000000000" pitchFamily="2" charset="2"/>
              <a:buChar char="ü"/>
            </a:pPr>
            <a:r>
              <a:rPr lang="en-US">
                <a:solidFill>
                  <a:schemeClr val="tx1"/>
                </a:solidFill>
                <a:latin typeface="Arial" panose="020B0604020202020204" pitchFamily="34" charset="0"/>
                <a:cs typeface="Arial" panose="020B0604020202020204" pitchFamily="34" charset="0"/>
              </a:rPr>
              <a:t>Tìm kiếm khách hàng mới theo tệp số lớn thông qua đối tác/ hệ sinh thái/công ty con.</a:t>
            </a:r>
          </a:p>
          <a:p>
            <a:pPr marL="640594" lvl="1" indent="-174708" algn="just">
              <a:lnSpc>
                <a:spcPct val="110000"/>
              </a:lnSpc>
              <a:spcBef>
                <a:spcPts val="0"/>
              </a:spcBef>
              <a:spcAft>
                <a:spcPts val="0"/>
              </a:spcAft>
              <a:buFont typeface="Wingdings" panose="05000000000000000000" pitchFamily="2" charset="2"/>
              <a:buChar char="ü"/>
            </a:pPr>
            <a:r>
              <a:rPr lang="en-US">
                <a:solidFill>
                  <a:schemeClr val="tx1"/>
                </a:solidFill>
                <a:latin typeface="Arial" panose="020B0604020202020204" pitchFamily="34" charset="0"/>
                <a:cs typeface="Arial" panose="020B0604020202020204" pitchFamily="34" charset="0"/>
              </a:rPr>
              <a:t>Chuyển dịch kênh: phát triển khách hàng trên kênh số, tăng cường số hóa sản phẩm, tự động hóa quy trình; tạo trải nghiệm tốt nhất khách hàng  trên kênh số.</a:t>
            </a:r>
            <a:endParaRPr lang="en-US">
              <a:solidFill>
                <a:schemeClr val="tx1"/>
              </a:solidFill>
              <a:latin typeface="Arial" panose="020B0604020202020204" pitchFamily="34" charset="0"/>
              <a:ea typeface="Roboto Light" panose="02000000000000000000" pitchFamily="2" charset="0"/>
              <a:cs typeface="Arial" panose="020B0604020202020204" pitchFamily="34" charset="0"/>
            </a:endParaRPr>
          </a:p>
          <a:p>
            <a:pPr marL="174708" indent="-174708" algn="just" defTabSz="931774">
              <a:lnSpc>
                <a:spcPct val="110000"/>
              </a:lnSpc>
              <a:spcBef>
                <a:spcPts val="0"/>
              </a:spcBef>
              <a:spcAft>
                <a:spcPts val="0"/>
              </a:spcAft>
              <a:buFont typeface="Wingdings" panose="05000000000000000000" pitchFamily="2" charset="2"/>
              <a:buChar char="Ø"/>
              <a:defRPr/>
            </a:pPr>
            <a:r>
              <a:rPr lang="en-US" b="1">
                <a:solidFill>
                  <a:schemeClr val="tx1"/>
                </a:solidFill>
                <a:latin typeface="Arial" panose="020B0604020202020204" pitchFamily="34" charset="0"/>
                <a:ea typeface="Roboto Light" panose="02000000000000000000" pitchFamily="2" charset="0"/>
                <a:cs typeface="Arial" panose="020B0604020202020204" pitchFamily="34" charset="0"/>
              </a:rPr>
              <a:t>Gia tăng hiệu quả, tăng tỷ lệ thâm nhập sản phẩm trên mỗi khách hàng</a:t>
            </a:r>
            <a:r>
              <a:rPr lang="en-US" b="1">
                <a:solidFill>
                  <a:schemeClr val="tx1"/>
                </a:solidFill>
                <a:latin typeface="Arial" panose="020B0604020202020204" pitchFamily="34" charset="0"/>
                <a:cs typeface="Arial" panose="020B0604020202020204" pitchFamily="34" charset="0"/>
              </a:rPr>
              <a:t>: </a:t>
            </a:r>
          </a:p>
          <a:p>
            <a:pPr marL="640594" lvl="1" indent="-174708" algn="just">
              <a:lnSpc>
                <a:spcPct val="110000"/>
              </a:lnSpc>
              <a:spcBef>
                <a:spcPts val="0"/>
              </a:spcBef>
              <a:spcAft>
                <a:spcPts val="0"/>
              </a:spcAft>
              <a:buFont typeface="Wingdings" panose="05000000000000000000" pitchFamily="2" charset="2"/>
              <a:buChar char="ü"/>
            </a:pPr>
            <a:r>
              <a:rPr lang="en-US">
                <a:solidFill>
                  <a:schemeClr val="tx1"/>
                </a:solidFill>
                <a:latin typeface="Arial" panose="020B0604020202020204" pitchFamily="34" charset="0"/>
                <a:cs typeface="Arial" panose="020B0604020202020204" pitchFamily="34" charset="0"/>
              </a:rPr>
              <a:t>Tăng trưởng tín dụng có chọn lọc và cải thiện hiệu quả hoạt động tín dụng.</a:t>
            </a:r>
          </a:p>
          <a:p>
            <a:pPr marL="640594" lvl="1" indent="-174708" algn="just">
              <a:lnSpc>
                <a:spcPct val="110000"/>
              </a:lnSpc>
              <a:spcBef>
                <a:spcPts val="0"/>
              </a:spcBef>
              <a:spcAft>
                <a:spcPts val="0"/>
              </a:spcAft>
              <a:buFont typeface="Wingdings" panose="05000000000000000000" pitchFamily="2" charset="2"/>
              <a:buChar char="ü"/>
            </a:pPr>
            <a:r>
              <a:rPr lang="en-US">
                <a:solidFill>
                  <a:schemeClr val="tx1"/>
                </a:solidFill>
                <a:latin typeface="Arial" panose="020B0604020202020204" pitchFamily="34" charset="0"/>
                <a:cs typeface="Arial" panose="020B0604020202020204" pitchFamily="34" charset="0"/>
              </a:rPr>
              <a:t>Tăng trưởng phí thông qua bán thêm, bán chéo tập trung vào sản phẩm thẻ, bảo hiểm, kinh doanh ngoại tệ.</a:t>
            </a:r>
          </a:p>
          <a:p>
            <a:pPr marL="640594" lvl="1" indent="-174708" algn="just">
              <a:lnSpc>
                <a:spcPct val="110000"/>
              </a:lnSpc>
              <a:spcBef>
                <a:spcPts val="0"/>
              </a:spcBef>
              <a:spcAft>
                <a:spcPts val="0"/>
              </a:spcAft>
              <a:buFont typeface="Wingdings" panose="05000000000000000000" pitchFamily="2" charset="2"/>
              <a:buChar char="ü"/>
            </a:pPr>
            <a:r>
              <a:rPr lang="en-US">
                <a:solidFill>
                  <a:schemeClr val="tx1"/>
                </a:solidFill>
                <a:latin typeface="Arial" panose="020B0604020202020204" pitchFamily="34" charset="0"/>
                <a:cs typeface="Arial" panose="020B0604020202020204" pitchFamily="34" charset="0"/>
              </a:rPr>
              <a:t>Tiếp tục đẩy mạnh tăng trưởng CASA.</a:t>
            </a:r>
            <a:endParaRPr lang="en-US" b="1">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412E47-6FB0-4467-A3A5-05518492AD7C}" type="slidenum">
              <a:rPr lang="nl-NL" smtClean="0"/>
              <a:t>30</a:t>
            </a:fld>
            <a:endParaRPr lang="nl-NL"/>
          </a:p>
        </p:txBody>
      </p:sp>
    </p:spTree>
    <p:extLst>
      <p:ext uri="{BB962C8B-B14F-4D97-AF65-F5344CB8AC3E}">
        <p14:creationId xmlns:p14="http://schemas.microsoft.com/office/powerpoint/2010/main" val="3986283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74">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FC58A83-1D8D-4EE6-A92C-423A74FD6AB4}" type="slidenum">
              <a:rPr lang="en-US" smtClean="0"/>
              <a:t>31</a:t>
            </a:fld>
            <a:endParaRPr lang="en-US"/>
          </a:p>
        </p:txBody>
      </p:sp>
    </p:spTree>
    <p:extLst>
      <p:ext uri="{BB962C8B-B14F-4D97-AF65-F5344CB8AC3E}">
        <p14:creationId xmlns:p14="http://schemas.microsoft.com/office/powerpoint/2010/main" val="681901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pPr>
            <a:r>
              <a:rPr lang="en-US">
                <a:solidFill>
                  <a:schemeClr val="tx1"/>
                </a:solidFill>
                <a:latin typeface="Arial" panose="020B0604020202020204" pitchFamily="34" charset="0"/>
                <a:cs typeface="Arial" panose="020B0604020202020204" pitchFamily="34" charset="0"/>
              </a:rPr>
              <a:t>Trải qua năm 2023 hết sức khó khăn với nhiều biến động, bước sang năm 2024, thị trường chứng khoán Việt Nam (TTCK) chứng kiến một sự phục hồi tương đối vững chắc. VN-Index trong giai đoạn đầu năm 2024 có sự tăng trưởng tương đối tích cực.</a:t>
            </a:r>
          </a:p>
          <a:p>
            <a:pPr marL="174708" indent="-174708" algn="just">
              <a:lnSpc>
                <a:spcPct val="110000"/>
              </a:lnSpc>
              <a:buFont typeface="Wingdings" panose="05000000000000000000" pitchFamily="2" charset="2"/>
              <a:buChar char="Ø"/>
            </a:pPr>
            <a:r>
              <a:rPr lang="en-US">
                <a:solidFill>
                  <a:schemeClr val="tx1"/>
                </a:solidFill>
                <a:latin typeface="Arial" panose="020B0604020202020204" pitchFamily="34" charset="0"/>
                <a:cs typeface="Arial" panose="020B0604020202020204" pitchFamily="34" charset="0"/>
              </a:rPr>
              <a:t>Trong Quý 1/2024, thị trường chứng khoán Việt Nam khởi sắc nhờ nền tảng kinh tế vĩ mô duy trì ổn định, trong đó nhóm cổ phiếu ngân hàng là nhóm trụ cột giúp thị trường duy trì sắc xanh. Giá cổ phiếu CTG cũng đi theo xu hướng chung của ngành ngân hàng và thị trường khi </a:t>
            </a:r>
            <a:r>
              <a:rPr lang="en-US" b="1">
                <a:solidFill>
                  <a:schemeClr val="tx1"/>
                </a:solidFill>
                <a:latin typeface="Arial" panose="020B0604020202020204" pitchFamily="34" charset="0"/>
                <a:cs typeface="Arial" panose="020B0604020202020204" pitchFamily="34" charset="0"/>
              </a:rPr>
              <a:t>giá cổ phiếu tăng mạnh mẽ, áp sát mức giá cao nhất lịch sử</a:t>
            </a:r>
            <a:r>
              <a:rPr lang="en-US">
                <a:solidFill>
                  <a:schemeClr val="tx1"/>
                </a:solidFill>
                <a:latin typeface="Arial" panose="020B0604020202020204" pitchFamily="34" charset="0"/>
                <a:cs typeface="Arial" panose="020B0604020202020204" pitchFamily="34" charset="0"/>
              </a:rPr>
              <a:t>.</a:t>
            </a:r>
          </a:p>
          <a:p>
            <a:pPr marL="174708" indent="-174708" algn="just">
              <a:lnSpc>
                <a:spcPct val="110000"/>
              </a:lnSpc>
              <a:buFont typeface="Wingdings" panose="05000000000000000000" pitchFamily="2" charset="2"/>
              <a:buChar char="Ø"/>
            </a:pPr>
            <a:r>
              <a:rPr lang="en-US">
                <a:solidFill>
                  <a:schemeClr val="tx1"/>
                </a:solidFill>
                <a:latin typeface="Arial" panose="020B0604020202020204" pitchFamily="34" charset="0"/>
                <a:cs typeface="Arial" panose="020B0604020202020204" pitchFamily="34" charset="0"/>
              </a:rPr>
              <a:t>Quý 2/2024, thị trường chứng khoán trong nước bước vào giai đoạn trũng thông tin hỗ trợ, kết hợp với áp lực bán ròng liên tục từ khối ngoại, khiến cho VN-Index nói chung và cổ phiếu CTG nói riêng cũng rơi vào nhịp điều chỉnh.</a:t>
            </a:r>
          </a:p>
          <a:p>
            <a:pPr marL="174708" indent="-174708" algn="just">
              <a:lnSpc>
                <a:spcPct val="110000"/>
              </a:lnSpc>
              <a:buFont typeface="Wingdings" panose="05000000000000000000" pitchFamily="2" charset="2"/>
              <a:buChar char="Ø"/>
            </a:pPr>
            <a:r>
              <a:rPr lang="en-US">
                <a:solidFill>
                  <a:schemeClr val="tx1"/>
                </a:solidFill>
                <a:latin typeface="Arial" panose="020B0604020202020204" pitchFamily="34" charset="0"/>
                <a:cs typeface="Arial" panose="020B0604020202020204" pitchFamily="34" charset="0"/>
              </a:rPr>
              <a:t>Kết thúc phiên giao dịch </a:t>
            </a:r>
            <a:r>
              <a:rPr lang="en-US" b="1">
                <a:solidFill>
                  <a:schemeClr val="tx1"/>
                </a:solidFill>
                <a:latin typeface="Arial" panose="020B0604020202020204" pitchFamily="34" charset="0"/>
                <a:cs typeface="Arial" panose="020B0604020202020204" pitchFamily="34" charset="0"/>
              </a:rPr>
              <a:t>ngày 28/06/2024</a:t>
            </a:r>
            <a:r>
              <a:rPr lang="en-US">
                <a:solidFill>
                  <a:schemeClr val="tx1"/>
                </a:solidFill>
                <a:latin typeface="Arial" panose="020B0604020202020204" pitchFamily="34" charset="0"/>
                <a:cs typeface="Arial" panose="020B0604020202020204" pitchFamily="34" charset="0"/>
              </a:rPr>
              <a:t>, giá cổ phiếu CTG đóng cửa ở mức </a:t>
            </a:r>
            <a:r>
              <a:rPr lang="en-US" b="1">
                <a:solidFill>
                  <a:schemeClr val="tx1"/>
                </a:solidFill>
                <a:latin typeface="Arial" panose="020B0604020202020204" pitchFamily="34" charset="0"/>
                <a:cs typeface="Arial" panose="020B0604020202020204" pitchFamily="34" charset="0"/>
              </a:rPr>
              <a:t>31.000 đồng/cp</a:t>
            </a:r>
            <a:r>
              <a:rPr lang="en-US">
                <a:solidFill>
                  <a:schemeClr val="tx1"/>
                </a:solidFill>
                <a:latin typeface="Arial" panose="020B0604020202020204" pitchFamily="34" charset="0"/>
                <a:cs typeface="Arial" panose="020B0604020202020204" pitchFamily="34" charset="0"/>
              </a:rPr>
              <a:t>, </a:t>
            </a:r>
            <a:r>
              <a:rPr lang="en-US" b="1">
                <a:solidFill>
                  <a:schemeClr val="tx1"/>
                </a:solidFill>
                <a:latin typeface="Arial" panose="020B0604020202020204" pitchFamily="34" charset="0"/>
                <a:cs typeface="Arial" panose="020B0604020202020204" pitchFamily="34" charset="0"/>
              </a:rPr>
              <a:t>tăng 3.900 đồng (+14,39%) so với cuối năm 2023</a:t>
            </a:r>
            <a:r>
              <a:rPr lang="en-US">
                <a:solidFill>
                  <a:schemeClr val="tx1"/>
                </a:solidFill>
                <a:latin typeface="Arial" panose="020B0604020202020204" pitchFamily="34" charset="0"/>
                <a:cs typeface="Arial" panose="020B0604020202020204" pitchFamily="34" charset="0"/>
              </a:rPr>
              <a:t>. Khối lượng giao dịch bình quân trong 6 tháng đầu năm 2024 đạt </a:t>
            </a:r>
            <a:r>
              <a:rPr lang="en-US" b="1">
                <a:solidFill>
                  <a:schemeClr val="tx1"/>
                </a:solidFill>
                <a:latin typeface="Arial" panose="020B0604020202020204" pitchFamily="34" charset="0"/>
                <a:cs typeface="Arial" panose="020B0604020202020204" pitchFamily="34" charset="0"/>
              </a:rPr>
              <a:t>9,64 triệu cp/phiên</a:t>
            </a:r>
            <a:r>
              <a:rPr lang="en-US">
                <a:solidFill>
                  <a:schemeClr val="tx1"/>
                </a:solidFill>
                <a:latin typeface="Arial" panose="020B0604020202020204" pitchFamily="34" charset="0"/>
                <a:cs typeface="Arial" panose="020B0604020202020204" pitchFamily="34" charset="0"/>
              </a:rPr>
              <a:t>, tăng </a:t>
            </a:r>
            <a:r>
              <a:rPr lang="en-US" b="1">
                <a:solidFill>
                  <a:schemeClr val="tx1"/>
                </a:solidFill>
                <a:latin typeface="Arial" panose="020B0604020202020204" pitchFamily="34" charset="0"/>
                <a:cs typeface="Arial" panose="020B0604020202020204" pitchFamily="34" charset="0"/>
              </a:rPr>
              <a:t>107,3%</a:t>
            </a:r>
            <a:r>
              <a:rPr lang="en-US">
                <a:solidFill>
                  <a:schemeClr val="tx1"/>
                </a:solidFill>
                <a:latin typeface="Arial" panose="020B0604020202020204" pitchFamily="34" charset="0"/>
                <a:cs typeface="Arial" panose="020B0604020202020204" pitchFamily="34" charset="0"/>
              </a:rPr>
              <a:t> so với bình quân năm 2023 (</a:t>
            </a:r>
            <a:r>
              <a:rPr lang="en-US" b="1">
                <a:solidFill>
                  <a:schemeClr val="tx1"/>
                </a:solidFill>
                <a:latin typeface="Arial" panose="020B0604020202020204" pitchFamily="34" charset="0"/>
                <a:cs typeface="Arial" panose="020B0604020202020204" pitchFamily="34" charset="0"/>
              </a:rPr>
              <a:t>4,65 triệu cp/phiên</a:t>
            </a:r>
            <a:r>
              <a:rPr lang="en-US">
                <a:solidFill>
                  <a:schemeClr val="tx1"/>
                </a:solidFill>
                <a:latin typeface="Arial" panose="020B0604020202020204" pitchFamily="34" charset="0"/>
                <a:cs typeface="Arial" panose="020B0604020202020204" pitchFamily="34" charset="0"/>
              </a:rPr>
              <a:t>).</a:t>
            </a:r>
          </a:p>
          <a:p>
            <a:pPr algn="just">
              <a:lnSpc>
                <a:spcPct val="110000"/>
              </a:lnSpc>
            </a:pPr>
            <a:r>
              <a:rPr lang="en-US">
                <a:solidFill>
                  <a:schemeClr val="tx1"/>
                </a:solidFill>
                <a:latin typeface="Arial" panose="020B0604020202020204" pitchFamily="34" charset="0"/>
                <a:cs typeface="Arial" panose="020B0604020202020204" pitchFamily="34" charset="0"/>
              </a:rPr>
              <a:t>Năm 2024 với triển vọng từ việc nâng hạng TTCK và kỳ vọng sự hồi phục của nền kinh tế, VietinBank tin </a:t>
            </a:r>
            <a:r>
              <a:rPr lang="en-US" b="1">
                <a:solidFill>
                  <a:schemeClr val="tx1"/>
                </a:solidFill>
                <a:latin typeface="Arial" panose="020B0604020202020204" pitchFamily="34" charset="0"/>
                <a:cs typeface="Arial" panose="020B0604020202020204" pitchFamily="34" charset="0"/>
              </a:rPr>
              <a:t>tưởng cổ phiếu CTG tiếp tục là một cổ phiếu triển vọng để đầu tư trong trung và dài hạn</a:t>
            </a:r>
            <a:r>
              <a:rPr lang="en-US">
                <a:solidFill>
                  <a:schemeClr val="tx1"/>
                </a:solidFill>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6FC58A83-1D8D-4EE6-A92C-423A74FD6AB4}" type="slidenum">
              <a:rPr lang="en-US" smtClean="0"/>
              <a:t>32</a:t>
            </a:fld>
            <a:endParaRPr lang="en-US"/>
          </a:p>
        </p:txBody>
      </p:sp>
    </p:spTree>
    <p:extLst>
      <p:ext uri="{BB962C8B-B14F-4D97-AF65-F5344CB8AC3E}">
        <p14:creationId xmlns:p14="http://schemas.microsoft.com/office/powerpoint/2010/main" val="426697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FC58A83-1D8D-4EE6-A92C-423A74FD6AB4}" type="slidenum">
              <a:rPr lang="en-US" smtClean="0"/>
              <a:t>33</a:t>
            </a:fld>
            <a:endParaRPr lang="en-US"/>
          </a:p>
        </p:txBody>
      </p:sp>
    </p:spTree>
    <p:extLst>
      <p:ext uri="{BB962C8B-B14F-4D97-AF65-F5344CB8AC3E}">
        <p14:creationId xmlns:p14="http://schemas.microsoft.com/office/powerpoint/2010/main" val="4240361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FC58A83-1D8D-4EE6-A92C-423A74FD6AB4}" type="slidenum">
              <a:rPr lang="en-US" smtClean="0"/>
              <a:t>34</a:t>
            </a:fld>
            <a:endParaRPr lang="en-US"/>
          </a:p>
        </p:txBody>
      </p:sp>
    </p:spTree>
    <p:extLst>
      <p:ext uri="{BB962C8B-B14F-4D97-AF65-F5344CB8AC3E}">
        <p14:creationId xmlns:p14="http://schemas.microsoft.com/office/powerpoint/2010/main" val="2270755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FC58A83-1D8D-4EE6-A92C-423A74FD6AB4}" type="slidenum">
              <a:rPr lang="en-US" smtClean="0"/>
              <a:t>35</a:t>
            </a:fld>
            <a:endParaRPr lang="en-US"/>
          </a:p>
        </p:txBody>
      </p:sp>
    </p:spTree>
    <p:extLst>
      <p:ext uri="{BB962C8B-B14F-4D97-AF65-F5344CB8AC3E}">
        <p14:creationId xmlns:p14="http://schemas.microsoft.com/office/powerpoint/2010/main" val="2091900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34754">
              <a:defRPr/>
            </a:pPr>
            <a:fld id="{3B5865E2-30C1-43AA-88ED-A0BE7699DA0C}" type="slidenum">
              <a:rPr lang="en-US" sz="1400">
                <a:solidFill>
                  <a:prstClr val="black"/>
                </a:solidFill>
                <a:latin typeface="Calibri"/>
              </a:rPr>
              <a:pPr defTabSz="934754">
                <a:defRPr/>
              </a:pPr>
              <a:t>36</a:t>
            </a:fld>
            <a:endParaRPr lang="en-US" sz="1400">
              <a:solidFill>
                <a:prstClr val="black"/>
              </a:solidFill>
              <a:latin typeface="Calibri"/>
            </a:endParaRPr>
          </a:p>
        </p:txBody>
      </p:sp>
    </p:spTree>
    <p:extLst>
      <p:ext uri="{BB962C8B-B14F-4D97-AF65-F5344CB8AC3E}">
        <p14:creationId xmlns:p14="http://schemas.microsoft.com/office/powerpoint/2010/main" val="1859397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5DB202-4375-437B-9C17-D58E1ADC9FE0}" type="slidenum">
              <a:rPr lang="nl-NL" smtClean="0"/>
              <a:t>37</a:t>
            </a:fld>
            <a:endParaRPr lang="nl-NL"/>
          </a:p>
        </p:txBody>
      </p:sp>
    </p:spTree>
    <p:extLst>
      <p:ext uri="{BB962C8B-B14F-4D97-AF65-F5344CB8AC3E}">
        <p14:creationId xmlns:p14="http://schemas.microsoft.com/office/powerpoint/2010/main" val="4250952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defTabSz="898975">
              <a:lnSpc>
                <a:spcPct val="110000"/>
              </a:lnSpc>
              <a:defRPr/>
            </a:pPr>
            <a:r>
              <a:rPr lang="en-ZW" b="1">
                <a:solidFill>
                  <a:schemeClr val="tx1"/>
                </a:solidFill>
                <a:latin typeface="Arial" pitchFamily="34" charset="0"/>
                <a:cs typeface="Arial" pitchFamily="34" charset="0"/>
              </a:rPr>
              <a:t>Trước hết tôi xin đi vào phần </a:t>
            </a:r>
            <a:r>
              <a:rPr lang="en-US" b="1">
                <a:solidFill>
                  <a:schemeClr val="tx1"/>
                </a:solidFill>
                <a:latin typeface="Arial" panose="020B0604020202020204" pitchFamily="34" charset="0"/>
                <a:cs typeface="Arial" panose="020B0604020202020204" pitchFamily="34" charset="0"/>
              </a:rPr>
              <a:t>Những chỉ tiêu nổi bật trong Quý II và 6 tháng đầu năm 2024:</a:t>
            </a:r>
          </a:p>
          <a:p>
            <a:pPr marL="0" lvl="1" algn="just" defTabSz="898975">
              <a:lnSpc>
                <a:spcPct val="110000"/>
              </a:lnSpc>
              <a:defRPr/>
            </a:pPr>
            <a:endParaRPr lang="en-US" b="1">
              <a:solidFill>
                <a:schemeClr val="tx1"/>
              </a:solidFill>
              <a:latin typeface="Arial" panose="020B0604020202020204" pitchFamily="34" charset="0"/>
              <a:cs typeface="Arial" panose="020B0604020202020204" pitchFamily="34" charset="0"/>
            </a:endParaRPr>
          </a:p>
          <a:p>
            <a:pPr algn="just">
              <a:lnSpc>
                <a:spcPct val="110000"/>
              </a:lnSpc>
            </a:pPr>
            <a:r>
              <a:rPr lang="vi-VN">
                <a:solidFill>
                  <a:schemeClr val="tx1"/>
                </a:solidFill>
                <a:latin typeface="Arial" panose="020B0604020202020204" pitchFamily="34" charset="0"/>
                <a:cs typeface="Arial" panose="020B0604020202020204" pitchFamily="34" charset="0"/>
              </a:rPr>
              <a:t>VietinBank đã tích cực triển khai đồng bộ các giải pháp kinh doanh, đi đầu trong việc thực thi các chính sách, định hướng của Đảng và Nhà nước, nỗ lực đẩy mạnh đổi mới sáng tạo, chuyển đổi mạnh mẽ mô hình tăng trưởng, chuyển dịch nhanh cơ cấu thu nhập, triển khai chiến lược khách hàng là trung tâm, xác định phương thức cạnh tranh theo hướng chú trọng phát triển giải pháp ngân hàng tài chính hiện đại, nâng cao năng lực tư vấn, chất lượng dịch vụ, đáp ứng tối đa nhu cầu tài chính của khách hàng. Theo đó, VietinBank đã đạt được những kết quả kinh doanh </a:t>
            </a:r>
            <a:r>
              <a:rPr lang="en-US">
                <a:solidFill>
                  <a:schemeClr val="tx1"/>
                </a:solidFill>
                <a:latin typeface="Arial" panose="020B0604020202020204" pitchFamily="34" charset="0"/>
                <a:cs typeface="Arial" panose="020B0604020202020204" pitchFamily="34" charset="0"/>
              </a:rPr>
              <a:t>khả quan </a:t>
            </a:r>
            <a:r>
              <a:rPr lang="vi-VN">
                <a:solidFill>
                  <a:schemeClr val="tx1"/>
                </a:solidFill>
                <a:latin typeface="Arial" panose="020B0604020202020204" pitchFamily="34" charset="0"/>
                <a:cs typeface="Arial" panose="020B0604020202020204" pitchFamily="34" charset="0"/>
              </a:rPr>
              <a:t>trong 6 tháng đầu năm 202</a:t>
            </a:r>
            <a:r>
              <a:rPr lang="en-US">
                <a:solidFill>
                  <a:schemeClr val="tx1"/>
                </a:solidFill>
                <a:latin typeface="Arial" panose="020B0604020202020204" pitchFamily="34" charset="0"/>
                <a:cs typeface="Arial" panose="020B0604020202020204" pitchFamily="34" charset="0"/>
              </a:rPr>
              <a:t>4</a:t>
            </a:r>
            <a:r>
              <a:rPr lang="vi-VN">
                <a:solidFill>
                  <a:schemeClr val="tx1"/>
                </a:solidFill>
                <a:latin typeface="Arial" panose="020B0604020202020204" pitchFamily="34" charset="0"/>
                <a:cs typeface="Arial" panose="020B0604020202020204" pitchFamily="34" charset="0"/>
              </a:rPr>
              <a:t>, tạo tiền đề vững chắc để ngân hàng hoàn thành kế hoạch kinh doanh cả năm</a:t>
            </a:r>
            <a:r>
              <a:rPr lang="en-US">
                <a:solidFill>
                  <a:schemeClr val="tx1"/>
                </a:solidFill>
                <a:latin typeface="Arial" panose="020B0604020202020204" pitchFamily="34" charset="0"/>
                <a:cs typeface="Arial" panose="020B0604020202020204" pitchFamily="34" charset="0"/>
              </a:rPr>
              <a:t>.</a:t>
            </a:r>
          </a:p>
          <a:p>
            <a:pPr algn="just" defTabSz="931774">
              <a:lnSpc>
                <a:spcPct val="110000"/>
              </a:lnSpc>
              <a:defRPr/>
            </a:pPr>
            <a:endParaRPr lang="en-US">
              <a:solidFill>
                <a:schemeClr val="tx1"/>
              </a:solidFill>
              <a:latin typeface="Arial" panose="020B0604020202020204" pitchFamily="34" charset="0"/>
              <a:cs typeface="Arial" panose="020B0604020202020204" pitchFamily="34" charset="0"/>
            </a:endParaRPr>
          </a:p>
          <a:p>
            <a:pPr algn="just" defTabSz="931774">
              <a:lnSpc>
                <a:spcPct val="110000"/>
              </a:lnSpc>
              <a:defRPr/>
            </a:pPr>
            <a:r>
              <a:rPr lang="en-US">
                <a:solidFill>
                  <a:schemeClr val="tx1"/>
                </a:solidFill>
                <a:latin typeface="Arial" panose="020B0604020202020204" pitchFamily="34" charset="0"/>
                <a:cs typeface="Arial" panose="020B0604020202020204" pitchFamily="34" charset="0"/>
              </a:rPr>
              <a:t>Chi tiết phân tích các kết quả này, tôi sẽ trình bày tại các slide tiếp theo.</a:t>
            </a:r>
          </a:p>
        </p:txBody>
      </p:sp>
      <p:sp>
        <p:nvSpPr>
          <p:cNvPr id="4" name="Slide Number Placeholder 3"/>
          <p:cNvSpPr>
            <a:spLocks noGrp="1"/>
          </p:cNvSpPr>
          <p:nvPr>
            <p:ph type="sldNum" sz="quarter" idx="10"/>
          </p:nvPr>
        </p:nvSpPr>
        <p:spPr/>
        <p:txBody>
          <a:bodyPr/>
          <a:lstStyle/>
          <a:p>
            <a:pPr defTabSz="931774">
              <a:defRPr/>
            </a:pPr>
            <a:fld id="{35412E47-6FB0-4467-A3A5-05518492AD7C}" type="slidenum">
              <a:rPr lang="nl-NL">
                <a:solidFill>
                  <a:prstClr val="black"/>
                </a:solidFill>
                <a:latin typeface="Calibri" panose="020F0502020204030204"/>
              </a:rPr>
              <a:pPr defTabSz="931774">
                <a:defRPr/>
              </a:pPr>
              <a:t>4</a:t>
            </a:fld>
            <a:endParaRPr lang="nl-NL">
              <a:solidFill>
                <a:prstClr val="black"/>
              </a:solidFill>
              <a:latin typeface="Calibri" panose="020F0502020204030204"/>
            </a:endParaRPr>
          </a:p>
        </p:txBody>
      </p:sp>
    </p:spTree>
    <p:extLst>
      <p:ext uri="{BB962C8B-B14F-4D97-AF65-F5344CB8AC3E}">
        <p14:creationId xmlns:p14="http://schemas.microsoft.com/office/powerpoint/2010/main" val="1990355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74">
              <a:lnSpc>
                <a:spcPct val="110000"/>
              </a:lnSpc>
              <a:defRPr/>
            </a:pPr>
            <a:r>
              <a:rPr lang="en-US" b="1">
                <a:solidFill>
                  <a:schemeClr val="tx1"/>
                </a:solidFill>
                <a:latin typeface="Arial" panose="020B0604020202020204" pitchFamily="34" charset="0"/>
                <a:cs typeface="Arial" panose="020B0604020202020204" pitchFamily="34" charset="0"/>
              </a:rPr>
              <a:t>Cơ cấu tổng tài sản: </a:t>
            </a:r>
            <a:r>
              <a:rPr lang="en-US">
                <a:solidFill>
                  <a:schemeClr val="tx1"/>
                </a:solidFill>
                <a:latin typeface="Arial" panose="020B0604020202020204" pitchFamily="34" charset="0"/>
                <a:cs typeface="Arial" panose="020B0604020202020204" pitchFamily="34" charset="0"/>
              </a:rPr>
              <a:t>Quy mô tổng tài sản tại ngày 30/06/2024 đạt </a:t>
            </a:r>
            <a:r>
              <a:rPr lang="en-US" b="1">
                <a:solidFill>
                  <a:schemeClr val="tx1"/>
                </a:solidFill>
                <a:latin typeface="Arial" pitchFamily="34" charset="0"/>
                <a:ea typeface="Tahoma" panose="020B0604030504040204" pitchFamily="34" charset="0"/>
                <a:cs typeface="Arial" pitchFamily="34" charset="0"/>
              </a:rPr>
              <a:t>2.162 nghìn tỷ đồng (+6,3% ytd).</a:t>
            </a:r>
            <a:r>
              <a:rPr lang="en-US">
                <a:solidFill>
                  <a:schemeClr val="tx1"/>
                </a:solidFill>
                <a:latin typeface="Arial" pitchFamily="34" charset="0"/>
                <a:ea typeface="Tahoma" panose="020B0604030504040204" pitchFamily="34" charset="0"/>
                <a:cs typeface="Arial" pitchFamily="34" charset="0"/>
              </a:rPr>
              <a:t> </a:t>
            </a:r>
            <a:r>
              <a:rPr lang="en-US">
                <a:solidFill>
                  <a:schemeClr val="tx1"/>
                </a:solidFill>
                <a:latin typeface="Arial" panose="020B0604020202020204" pitchFamily="34" charset="0"/>
                <a:cs typeface="Arial" panose="020B0604020202020204" pitchFamily="34" charset="0"/>
              </a:rPr>
              <a:t>Trong đó biến động</a:t>
            </a:r>
            <a:r>
              <a:rPr lang="vi-VN">
                <a:solidFill>
                  <a:schemeClr val="tx1"/>
                </a:solidFill>
                <a:latin typeface="Arial" panose="020B0604020202020204" pitchFamily="34" charset="0"/>
                <a:cs typeface="Arial" panose="020B0604020202020204" pitchFamily="34" charset="0"/>
              </a:rPr>
              <a:t> chủ yếu ở </a:t>
            </a:r>
            <a:r>
              <a:rPr lang="en-US">
                <a:solidFill>
                  <a:schemeClr val="tx1"/>
                </a:solidFill>
                <a:latin typeface="Arial" panose="020B0604020202020204" pitchFamily="34" charset="0"/>
                <a:cs typeface="Arial" panose="020B0604020202020204" pitchFamily="34" charset="0"/>
              </a:rPr>
              <a:t>khoản mục Tiền gửi và cho vay các TCTD khác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tăng 25,5% ytd</a:t>
            </a:r>
            <a:r>
              <a:rPr lang="en-US">
                <a:solidFill>
                  <a:schemeClr val="tx1"/>
                </a:solidFill>
                <a:latin typeface="Arial" panose="020B0604020202020204" pitchFamily="34" charset="0"/>
                <a:cs typeface="Arial" panose="020B0604020202020204" pitchFamily="34" charset="0"/>
              </a:rPr>
              <a:t>, </a:t>
            </a:r>
            <a:r>
              <a:rPr lang="vi-VN">
                <a:solidFill>
                  <a:schemeClr val="tx1"/>
                </a:solidFill>
                <a:latin typeface="Arial" panose="020B0604020202020204" pitchFamily="34" charset="0"/>
                <a:cs typeface="Arial" panose="020B0604020202020204" pitchFamily="34" charset="0"/>
              </a:rPr>
              <a:t>Cho vay khách hàng</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 tăng 6,7% ytd</a:t>
            </a:r>
            <a:r>
              <a:rPr lang="en-US">
                <a:solidFill>
                  <a:schemeClr val="tx1"/>
                </a:solidFill>
                <a:latin typeface="Arial" panose="020B0604020202020204" pitchFamily="34" charset="0"/>
                <a:cs typeface="Arial" panose="020B0604020202020204" pitchFamily="34" charset="0"/>
              </a:rPr>
              <a:t>; trong khi Tiền gửi NHNN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giảm 28,6% ytd </a:t>
            </a:r>
            <a:r>
              <a:rPr lang="en-US">
                <a:solidFill>
                  <a:schemeClr val="tx1"/>
                </a:solidFill>
                <a:latin typeface="Arial" panose="020B0604020202020204" pitchFamily="34" charset="0"/>
                <a:cs typeface="Arial" panose="020B0604020202020204" pitchFamily="34" charset="0"/>
              </a:rPr>
              <a:t>và Chứng khoán đầu tư lại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giảm 11,7% ytd </a:t>
            </a:r>
            <a:r>
              <a:rPr lang="en-US">
                <a:solidFill>
                  <a:schemeClr val="tx1"/>
                </a:solidFill>
                <a:latin typeface="Arial" panose="020B0604020202020204" pitchFamily="34" charset="0"/>
                <a:cs typeface="Arial" panose="020B0604020202020204" pitchFamily="34" charset="0"/>
              </a:rPr>
              <a:t>do VietinBank giảm đầu tư trong điều kiện lãi suất thị trường dự kiến có nhiều biến động. Khi lãi suất thị trường ổn định hơn, VietinBank sẽ cân nhắc đầu tư với các khoản đầu tư vào các TCPH có uy tín, lãi suất phù hợp.</a:t>
            </a:r>
            <a:endParaRPr lang="de-DE">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1774">
              <a:defRPr/>
            </a:pPr>
            <a:fld id="{57FA5B9E-BC61-45AA-B086-8402F090FBEA}" type="slidenum">
              <a:rPr lang="nl-NL">
                <a:solidFill>
                  <a:prstClr val="black"/>
                </a:solidFill>
                <a:latin typeface="Aptos" panose="02110004020202020204"/>
              </a:rPr>
              <a:pPr defTabSz="931774">
                <a:defRPr/>
              </a:pPr>
              <a:t>5</a:t>
            </a:fld>
            <a:endParaRPr lang="nl-NL">
              <a:solidFill>
                <a:prstClr val="black"/>
              </a:solidFill>
              <a:latin typeface="Aptos" panose="02110004020202020204"/>
            </a:endParaRPr>
          </a:p>
        </p:txBody>
      </p:sp>
    </p:spTree>
    <p:extLst>
      <p:ext uri="{BB962C8B-B14F-4D97-AF65-F5344CB8AC3E}">
        <p14:creationId xmlns:p14="http://schemas.microsoft.com/office/powerpoint/2010/main" val="3307582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spcBef>
                <a:spcPts val="0"/>
              </a:spcBef>
              <a:spcAft>
                <a:spcPts val="0"/>
              </a:spcAft>
              <a:defRPr/>
            </a:pPr>
            <a:r>
              <a:rPr lang="en-US" b="1">
                <a:solidFill>
                  <a:schemeClr val="tx1"/>
                </a:solidFill>
                <a:latin typeface="Arial" panose="020B0604020202020204" pitchFamily="34" charset="0"/>
                <a:cs typeface="Arial" panose="020B0604020202020204" pitchFamily="34" charset="0"/>
              </a:rPr>
              <a:t>Cơ cấu nguồn vốn huy động: </a:t>
            </a:r>
            <a:r>
              <a:rPr lang="en-US">
                <a:solidFill>
                  <a:schemeClr val="tx1"/>
                </a:solidFill>
                <a:latin typeface="Arial" panose="020B0604020202020204" pitchFamily="34" charset="0"/>
                <a:cs typeface="Arial" panose="020B0604020202020204" pitchFamily="34" charset="0"/>
              </a:rPr>
              <a:t>Tính đến ngày 30/6/2024, Tổng nợ phải trả của VietinBank đạt </a:t>
            </a:r>
            <a:r>
              <a:rPr lang="en-US" b="1">
                <a:solidFill>
                  <a:schemeClr val="tx1"/>
                </a:solidFill>
                <a:latin typeface="Arial" pitchFamily="34" charset="0"/>
                <a:ea typeface="Tahoma" panose="020B0604030504040204" pitchFamily="34" charset="0"/>
                <a:cs typeface="Arial" pitchFamily="34" charset="0"/>
              </a:rPr>
              <a:t>2.025 nghìn tỷ đồng (+6,2% ytd). </a:t>
            </a:r>
            <a:r>
              <a:rPr lang="en-US">
                <a:solidFill>
                  <a:schemeClr val="tx1"/>
                </a:solidFill>
                <a:latin typeface="Arial" panose="020B0604020202020204" pitchFamily="34" charset="0"/>
                <a:cs typeface="Arial" panose="020B0604020202020204" pitchFamily="34" charset="0"/>
              </a:rPr>
              <a:t>Trong đó, khoản mục Các khoản nợ </a:t>
            </a:r>
            <a:r>
              <a:rPr lang="vi-VN">
                <a:solidFill>
                  <a:schemeClr val="tx1"/>
                </a:solidFill>
                <a:latin typeface="Arial" panose="020B0604020202020204" pitchFamily="34" charset="0"/>
                <a:cs typeface="Arial" panose="020B0604020202020204" pitchFamily="34" charset="0"/>
              </a:rPr>
              <a:t>Chính phủ </a:t>
            </a:r>
            <a:r>
              <a:rPr lang="en-US">
                <a:solidFill>
                  <a:schemeClr val="tx1"/>
                </a:solidFill>
                <a:latin typeface="Arial" panose="020B0604020202020204" pitchFamily="34" charset="0"/>
                <a:cs typeface="Arial" panose="020B0604020202020204" pitchFamily="34" charset="0"/>
              </a:rPr>
              <a:t>&amp;</a:t>
            </a:r>
            <a:r>
              <a:rPr lang="vi-VN">
                <a:solidFill>
                  <a:schemeClr val="tx1"/>
                </a:solidFill>
                <a:latin typeface="Arial" panose="020B0604020202020204" pitchFamily="34" charset="0"/>
                <a:cs typeface="Arial" panose="020B0604020202020204" pitchFamily="34" charset="0"/>
              </a:rPr>
              <a:t> NHNN</a:t>
            </a:r>
            <a:r>
              <a:rPr lang="en-US">
                <a:solidFill>
                  <a:schemeClr val="tx1"/>
                </a:solidFill>
                <a:latin typeface="Arial" panose="020B0604020202020204" pitchFamily="34" charset="0"/>
                <a:cs typeface="Arial" panose="020B0604020202020204" pitchFamily="34" charset="0"/>
              </a:rPr>
              <a:t>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tăng mạnh gấp hơn 5 lần </a:t>
            </a:r>
            <a:r>
              <a:rPr lang="en-US">
                <a:solidFill>
                  <a:schemeClr val="tx1"/>
                </a:solidFill>
                <a:latin typeface="Arial" panose="020B0604020202020204" pitchFamily="34" charset="0"/>
                <a:ea typeface="Tahoma" panose="020B0604030504040204" pitchFamily="34" charset="0"/>
                <a:cs typeface="Arial" panose="020B0604020202020204" pitchFamily="34" charset="0"/>
              </a:rPr>
              <a:t>so với cuối năm 2023; trong khi Phát hành giấy tờ có giá lại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giảm 13,1% ytd </a:t>
            </a:r>
            <a:r>
              <a:rPr lang="en-US">
                <a:solidFill>
                  <a:schemeClr val="tx1"/>
                </a:solidFill>
                <a:latin typeface="Arial" panose="020B0604020202020204" pitchFamily="34" charset="0"/>
                <a:ea typeface="Tahoma" panose="020B0604030504040204" pitchFamily="34" charset="0"/>
                <a:cs typeface="Arial" panose="020B0604020202020204" pitchFamily="34" charset="0"/>
              </a:rPr>
              <a:t>chủ yếu do giảm chứng chỉ tiền gửi ngắn hạn và Tiền gửi và vay các TCTD khác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giảm nhẹ 2,3% ytd.</a:t>
            </a:r>
          </a:p>
        </p:txBody>
      </p:sp>
      <p:sp>
        <p:nvSpPr>
          <p:cNvPr id="4" name="Slide Number Placeholder 3"/>
          <p:cNvSpPr>
            <a:spLocks noGrp="1"/>
          </p:cNvSpPr>
          <p:nvPr>
            <p:ph type="sldNum" sz="quarter" idx="5"/>
          </p:nvPr>
        </p:nvSpPr>
        <p:spPr/>
        <p:txBody>
          <a:bodyPr/>
          <a:lstStyle/>
          <a:p>
            <a:pPr defTabSz="931774">
              <a:defRPr/>
            </a:pPr>
            <a:fld id="{57FA5B9E-BC61-45AA-B086-8402F090FBEA}" type="slidenum">
              <a:rPr lang="nl-NL">
                <a:solidFill>
                  <a:prstClr val="black"/>
                </a:solidFill>
                <a:latin typeface="Aptos" panose="02110004020202020204"/>
              </a:rPr>
              <a:pPr defTabSz="931774">
                <a:defRPr/>
              </a:pPr>
              <a:t>6</a:t>
            </a:fld>
            <a:endParaRPr lang="nl-NL">
              <a:solidFill>
                <a:prstClr val="black"/>
              </a:solidFill>
              <a:latin typeface="Aptos" panose="02110004020202020204"/>
            </a:endParaRPr>
          </a:p>
        </p:txBody>
      </p:sp>
    </p:spTree>
    <p:extLst>
      <p:ext uri="{BB962C8B-B14F-4D97-AF65-F5344CB8AC3E}">
        <p14:creationId xmlns:p14="http://schemas.microsoft.com/office/powerpoint/2010/main" val="3248562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gn="just" defTabSz="931774">
              <a:lnSpc>
                <a:spcPct val="110000"/>
              </a:lnSpc>
              <a:spcBef>
                <a:spcPts val="0"/>
              </a:spcBef>
              <a:spcAft>
                <a:spcPts val="0"/>
              </a:spcAft>
              <a:buFont typeface="Wingdings" panose="05000000000000000000" pitchFamily="2" charset="2"/>
              <a:buChar char="Ø"/>
              <a:defRPr/>
            </a:pPr>
            <a:r>
              <a:rPr lang="en-US">
                <a:solidFill>
                  <a:schemeClr val="tx1"/>
                </a:solidFill>
                <a:latin typeface="Arial" panose="020B0604020202020204" pitchFamily="34" charset="0"/>
                <a:ea typeface="Tahoma" panose="020B0604030504040204" pitchFamily="34" charset="0"/>
                <a:cs typeface="Arial" panose="020B0604020202020204" pitchFamily="34" charset="0"/>
              </a:rPr>
              <a:t>Tổng thu nhập hoạt động 6T2024 đạt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38,7 nghìn tỷ đồng (+11,3% yoy)</a:t>
            </a:r>
            <a:r>
              <a:rPr lang="en-US">
                <a:solidFill>
                  <a:schemeClr val="tx1"/>
                </a:solidFill>
                <a:latin typeface="Arial" panose="020B0604020202020204" pitchFamily="34" charset="0"/>
                <a:ea typeface="Tahoma" panose="020B0604030504040204" pitchFamily="34" charset="0"/>
                <a:cs typeface="Arial" panose="020B0604020202020204" pitchFamily="34" charset="0"/>
              </a:rPr>
              <a:t>. Trong đó một số khoản thu có tăng trường lớn:</a:t>
            </a:r>
          </a:p>
          <a:p>
            <a:pPr marL="640594" lvl="1" indent="-174708" algn="just" defTabSz="931774">
              <a:lnSpc>
                <a:spcPct val="110000"/>
              </a:lnSpc>
              <a:spcBef>
                <a:spcPts val="0"/>
              </a:spcBef>
              <a:spcAft>
                <a:spcPts val="0"/>
              </a:spcAft>
              <a:buFont typeface="Wingdings" panose="05000000000000000000" pitchFamily="2" charset="2"/>
              <a:buChar char="ü"/>
              <a:defRPr/>
            </a:pPr>
            <a:r>
              <a:rPr lang="en-US">
                <a:solidFill>
                  <a:schemeClr val="tx1"/>
                </a:solidFill>
                <a:latin typeface="Arial" panose="020B0604020202020204" pitchFamily="34" charset="0"/>
                <a:ea typeface="Tahoma" panose="020B0604030504040204" pitchFamily="34" charset="0"/>
                <a:cs typeface="Arial" panose="020B0604020202020204" pitchFamily="34" charset="0"/>
              </a:rPr>
              <a:t>Thu nhập lãi thuần (không gồm thu phí bảo lãnh)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tăng 19,5% yoy </a:t>
            </a:r>
            <a:r>
              <a:rPr lang="en-US">
                <a:solidFill>
                  <a:schemeClr val="tx1"/>
                </a:solidFill>
                <a:latin typeface="Arial" panose="020B0604020202020204" pitchFamily="34" charset="0"/>
                <a:ea typeface="Tahoma" panose="020B0604030504040204" pitchFamily="34" charset="0"/>
                <a:cs typeface="Arial" panose="020B0604020202020204" pitchFamily="34" charset="0"/>
              </a:rPr>
              <a:t>nhờ việc cải thiện quy mô đi đôi với nâng cao hiệu quả sinh lời từ tái cấu trúc danh mục tín dụng và kiểm soát rủi ro.</a:t>
            </a:r>
            <a:r>
              <a:rPr lang="vi-VN">
                <a:solidFill>
                  <a:schemeClr val="tx1"/>
                </a:solidFill>
                <a:latin typeface="Arial" panose="020B0604020202020204" pitchFamily="34" charset="0"/>
                <a:ea typeface="Tahoma" panose="020B0604030504040204" pitchFamily="34" charset="0"/>
                <a:cs typeface="Arial" panose="020B0604020202020204" pitchFamily="34" charset="0"/>
              </a:rPr>
              <a:t> </a:t>
            </a:r>
            <a:endParaRPr lang="en-US">
              <a:solidFill>
                <a:schemeClr val="tx1"/>
              </a:solidFill>
              <a:latin typeface="Arial" panose="020B0604020202020204" pitchFamily="34" charset="0"/>
              <a:ea typeface="Tahoma" panose="020B0604030504040204" pitchFamily="34" charset="0"/>
              <a:cs typeface="Arial" panose="020B0604020202020204" pitchFamily="34" charset="0"/>
            </a:endParaRPr>
          </a:p>
          <a:p>
            <a:pPr marL="640594" lvl="1" indent="-174708" algn="just" defTabSz="931774">
              <a:lnSpc>
                <a:spcPct val="110000"/>
              </a:lnSpc>
              <a:spcBef>
                <a:spcPts val="0"/>
              </a:spcBef>
              <a:spcAft>
                <a:spcPts val="0"/>
              </a:spcAft>
              <a:buFont typeface="Wingdings" panose="05000000000000000000" pitchFamily="2" charset="2"/>
              <a:buChar char="ü"/>
              <a:defRPr/>
            </a:pPr>
            <a:r>
              <a:rPr lang="vi-VN">
                <a:solidFill>
                  <a:schemeClr val="tx1"/>
                </a:solidFill>
                <a:latin typeface="Arial" panose="020B0604020202020204" pitchFamily="34" charset="0"/>
                <a:ea typeface="Tahoma" panose="020B0604030504040204" pitchFamily="34" charset="0"/>
                <a:cs typeface="Arial" panose="020B0604020202020204" pitchFamily="34" charset="0"/>
              </a:rPr>
              <a:t>Thu nhập thuần từ hoạt động kinh doanh ngoại hối </a:t>
            </a:r>
            <a:r>
              <a:rPr lang="vi-VN" b="1">
                <a:solidFill>
                  <a:schemeClr val="tx1"/>
                </a:solidFill>
                <a:latin typeface="Arial" panose="020B0604020202020204" pitchFamily="34" charset="0"/>
                <a:ea typeface="Tahoma" panose="020B0604030504040204" pitchFamily="34" charset="0"/>
                <a:cs typeface="Arial" panose="020B0604020202020204" pitchFamily="34" charset="0"/>
              </a:rPr>
              <a:t>tăng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7,7</a:t>
            </a:r>
            <a:r>
              <a:rPr lang="vi-VN" b="1">
                <a:solidFill>
                  <a:schemeClr val="tx1"/>
                </a:solidFill>
                <a:latin typeface="Arial" panose="020B0604020202020204" pitchFamily="34" charset="0"/>
                <a:ea typeface="Tahoma" panose="020B0604030504040204" pitchFamily="34" charset="0"/>
                <a:cs typeface="Arial" panose="020B0604020202020204" pitchFamily="34" charset="0"/>
              </a:rPr>
              <a:t>% yoy </a:t>
            </a:r>
            <a:r>
              <a:rPr lang="vi-VN">
                <a:solidFill>
                  <a:schemeClr val="tx1"/>
                </a:solidFill>
                <a:latin typeface="Arial" panose="020B0604020202020204" pitchFamily="34" charset="0"/>
                <a:ea typeface="Tahoma" panose="020B0604030504040204" pitchFamily="34" charset="0"/>
                <a:cs typeface="Arial" panose="020B0604020202020204" pitchFamily="34" charset="0"/>
              </a:rPr>
              <a:t>do VietinBank tiếp tục tập trung vào phân khúc khách hàng FDI, SME và bán lẻ, chuyển dịch mạnh mẽ các giao dịch tại quầy sang giao dịch FX online trên nền tảng eFast và Ipay đem lại lợi nhuận, hiệu quả cao cho ngân hàng. VietinBank tiếp tục đứng Top đầu về cả doanh số và thị phần kinh doanh ngoại tệ trên thị trường.</a:t>
            </a:r>
            <a:r>
              <a:rPr lang="en-US">
                <a:solidFill>
                  <a:schemeClr val="tx1"/>
                </a:solidFill>
                <a:latin typeface="Arial" panose="020B0604020202020204" pitchFamily="34" charset="0"/>
                <a:ea typeface="Tahoma" panose="020B0604030504040204" pitchFamily="34" charset="0"/>
                <a:cs typeface="Arial" panose="020B0604020202020204" pitchFamily="34" charset="0"/>
              </a:rPr>
              <a:t> </a:t>
            </a:r>
          </a:p>
          <a:p>
            <a:pPr marL="174708" indent="-174708" algn="just" defTabSz="931774">
              <a:lnSpc>
                <a:spcPct val="110000"/>
              </a:lnSpc>
              <a:spcBef>
                <a:spcPts val="0"/>
              </a:spcBef>
              <a:spcAft>
                <a:spcPts val="0"/>
              </a:spcAft>
              <a:buFont typeface="Wingdings" panose="05000000000000000000" pitchFamily="2" charset="2"/>
              <a:buChar char="Ø"/>
              <a:defRPr/>
            </a:pPr>
            <a:r>
              <a:rPr lang="en-US">
                <a:solidFill>
                  <a:schemeClr val="tx1"/>
                </a:solidFill>
                <a:latin typeface="Arial" panose="020B0604020202020204" pitchFamily="34" charset="0"/>
                <a:ea typeface="Tahoma" panose="020B0604030504040204" pitchFamily="34" charset="0"/>
                <a:cs typeface="Arial" panose="020B0604020202020204" pitchFamily="34" charset="0"/>
              </a:rPr>
              <a:t>Lợi nhuận thuần từ hoạt động kinh doanh trước chi phí DPRRTD 6T2024 đạt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28,8 nghìn tỷ đồng (+12% yoy</a:t>
            </a:r>
            <a:r>
              <a:rPr lang="en-US">
                <a:solidFill>
                  <a:schemeClr val="tx1"/>
                </a:solidFill>
                <a:latin typeface="Arial" panose="020B0604020202020204" pitchFamily="34" charset="0"/>
                <a:ea typeface="Tahoma" panose="020B0604030504040204" pitchFamily="34" charset="0"/>
                <a:cs typeface="Arial" panose="020B0604020202020204" pitchFamily="34" charset="0"/>
              </a:rPr>
              <a:t>).</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a:solidFill>
                  <a:schemeClr val="tx1"/>
                </a:solidFill>
                <a:latin typeface="Arial" panose="020B0604020202020204" pitchFamily="34" charset="0"/>
                <a:ea typeface="Tahoma" panose="020B0604030504040204" pitchFamily="34" charset="0"/>
                <a:cs typeface="Arial" panose="020B0604020202020204" pitchFamily="34" charset="0"/>
              </a:rPr>
              <a:t>VietinBank chủ động dành nguồn lực để trích lập DPRR theo đúng quy định </a:t>
            </a:r>
            <a:r>
              <a:rPr lang="vi-VN">
                <a:solidFill>
                  <a:schemeClr val="tx1"/>
                </a:solidFill>
                <a:latin typeface="Arial" panose="020B0604020202020204" pitchFamily="34" charset="0"/>
                <a:ea typeface="Tahoma" panose="020B0604030504040204" pitchFamily="34" charset="0"/>
                <a:cs typeface="Arial" panose="020B0604020202020204" pitchFamily="34" charset="0"/>
              </a:rPr>
              <a:t>nhằm gia tăng đệm dự phòng tài chính cho hoạt động của ngân hàng trong </a:t>
            </a:r>
            <a:r>
              <a:rPr lang="en-US">
                <a:solidFill>
                  <a:schemeClr val="tx1"/>
                </a:solidFill>
                <a:latin typeface="Arial" panose="020B0604020202020204" pitchFamily="34" charset="0"/>
                <a:ea typeface="Tahoma" panose="020B0604030504040204" pitchFamily="34" charset="0"/>
                <a:cs typeface="Arial" panose="020B0604020202020204" pitchFamily="34" charset="0"/>
              </a:rPr>
              <a:t>bối cảnh nền kinh tế vẫn còn khó khăn. Chi phí DPRRTD 6T2024 đạt </a:t>
            </a:r>
            <a:r>
              <a:rPr lang="en-US" b="1">
                <a:solidFill>
                  <a:schemeClr val="tx1"/>
                </a:solidFill>
                <a:latin typeface="Arial" panose="020B0604020202020204" pitchFamily="34" charset="0"/>
                <a:ea typeface="Tahoma" panose="020B0604030504040204" pitchFamily="34" charset="0"/>
                <a:cs typeface="Arial" panose="020B0604020202020204" pitchFamily="34" charset="0"/>
              </a:rPr>
              <a:t>15,9 nghìn tỷ đồng (+20,2% yoy) nhưng lợi nhuận trước thuế 6T2024 vẫn đạt 13 nghìn tỷ đồng (+3,4% yoy).</a:t>
            </a:r>
            <a:endParaRPr lang="x-none" b="1">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25DB202-4375-437B-9C17-D58E1ADC9FE0}" type="slidenum">
              <a:rPr lang="nl-NL" smtClean="0"/>
              <a:t>7</a:t>
            </a:fld>
            <a:endParaRPr lang="nl-NL"/>
          </a:p>
        </p:txBody>
      </p:sp>
    </p:spTree>
    <p:extLst>
      <p:ext uri="{BB962C8B-B14F-4D97-AF65-F5344CB8AC3E}">
        <p14:creationId xmlns:p14="http://schemas.microsoft.com/office/powerpoint/2010/main" val="2799296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74">
              <a:lnSpc>
                <a:spcPct val="110000"/>
              </a:lnSpc>
              <a:defRPr/>
            </a:pPr>
            <a:r>
              <a:rPr lang="en-US">
                <a:solidFill>
                  <a:schemeClr val="tx1"/>
                </a:solidFill>
                <a:latin typeface="Arial" panose="020B0604020202020204" pitchFamily="34" charset="0"/>
                <a:cs typeface="Arial" panose="020B0604020202020204" pitchFamily="34" charset="0"/>
              </a:rPr>
              <a:t>Chúng ta tiếp tục với mục Chi tiết kết quả kinh doanh Quý II và 6 tháng đầu năm 2024.</a:t>
            </a:r>
          </a:p>
        </p:txBody>
      </p:sp>
      <p:sp>
        <p:nvSpPr>
          <p:cNvPr id="4" name="Slide Number Placeholder 3"/>
          <p:cNvSpPr>
            <a:spLocks noGrp="1"/>
          </p:cNvSpPr>
          <p:nvPr>
            <p:ph type="sldNum" sz="quarter" idx="10"/>
          </p:nvPr>
        </p:nvSpPr>
        <p:spPr/>
        <p:txBody>
          <a:bodyPr/>
          <a:lstStyle/>
          <a:p>
            <a:fld id="{6FC58A83-1D8D-4EE6-A92C-423A74FD6AB4}" type="slidenum">
              <a:rPr lang="en-US" smtClean="0"/>
              <a:t>8</a:t>
            </a:fld>
            <a:endParaRPr lang="en-US"/>
          </a:p>
        </p:txBody>
      </p:sp>
    </p:spTree>
    <p:extLst>
      <p:ext uri="{BB962C8B-B14F-4D97-AF65-F5344CB8AC3E}">
        <p14:creationId xmlns:p14="http://schemas.microsoft.com/office/powerpoint/2010/main" val="812910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gn="just">
              <a:lnSpc>
                <a:spcPct val="110000"/>
              </a:lnSpc>
              <a:spcBef>
                <a:spcPts val="0"/>
              </a:spcBef>
              <a:spcAft>
                <a:spcPts val="0"/>
              </a:spcAft>
              <a:buFont typeface="Wingdings" panose="05000000000000000000" pitchFamily="2" charset="2"/>
              <a:buChar char="Ø"/>
              <a:defRPr/>
            </a:pPr>
            <a:r>
              <a:rPr lang="en-US">
                <a:solidFill>
                  <a:schemeClr val="tx1"/>
                </a:solidFill>
                <a:latin typeface="Arial" panose="020B0604020202020204" pitchFamily="34" charset="0"/>
                <a:cs typeface="Arial" panose="020B0604020202020204" pitchFamily="34" charset="0"/>
              </a:rPr>
              <a:t>Tiền gửi khách hàng </a:t>
            </a:r>
            <a:r>
              <a:rPr lang="en-US">
                <a:solidFill>
                  <a:schemeClr val="tx1"/>
                </a:solidFill>
                <a:latin typeface="Arial" panose="020B0604020202020204" pitchFamily="34" charset="0"/>
                <a:ea typeface="Tahoma" panose="020B0604030504040204" pitchFamily="34" charset="0"/>
                <a:cs typeface="Arial" panose="020B0604020202020204" pitchFamily="34" charset="0"/>
              </a:rPr>
              <a:t>tính đến 30/6/2024</a:t>
            </a:r>
            <a:r>
              <a:rPr lang="en-US">
                <a:solidFill>
                  <a:schemeClr val="tx1"/>
                </a:solidFill>
                <a:latin typeface="Arial" panose="020B0604020202020204" pitchFamily="34" charset="0"/>
                <a:cs typeface="Arial" panose="020B0604020202020204" pitchFamily="34" charset="0"/>
              </a:rPr>
              <a:t> </a:t>
            </a:r>
            <a:r>
              <a:rPr lang="en-US" b="1">
                <a:solidFill>
                  <a:schemeClr val="tx1"/>
                </a:solidFill>
                <a:latin typeface="Arial" panose="020B0604020202020204" pitchFamily="34" charset="0"/>
                <a:cs typeface="Arial" panose="020B0604020202020204" pitchFamily="34" charset="0"/>
              </a:rPr>
              <a:t>tăng 4% ytd</a:t>
            </a:r>
            <a:r>
              <a:rPr lang="en-US">
                <a:solidFill>
                  <a:schemeClr val="tx1"/>
                </a:solidFill>
                <a:latin typeface="Arial" panose="020B0604020202020204" pitchFamily="34" charset="0"/>
                <a:cs typeface="Arial" panose="020B0604020202020204" pitchFamily="34" charset="0"/>
              </a:rPr>
              <a:t>, phù hợp định hướng cân đối vốn, đáp ứng thanh khoản và tuân thủ các tỷ lệ an toàn hoạt động của VietinBank. </a:t>
            </a:r>
          </a:p>
          <a:p>
            <a:pPr marL="174708" indent="-174708" algn="just" defTabSz="931774">
              <a:lnSpc>
                <a:spcPct val="110000"/>
              </a:lnSpc>
              <a:spcBef>
                <a:spcPts val="0"/>
              </a:spcBef>
              <a:spcAft>
                <a:spcPts val="0"/>
              </a:spcAft>
              <a:buFont typeface="Wingdings" panose="05000000000000000000" pitchFamily="2" charset="2"/>
              <a:buChar char="Ø"/>
              <a:defRPr/>
            </a:pPr>
            <a:r>
              <a:rPr lang="en-US">
                <a:solidFill>
                  <a:schemeClr val="tx1"/>
                </a:solidFill>
                <a:latin typeface="Arial" panose="020B0604020202020204" pitchFamily="34" charset="0"/>
                <a:cs typeface="Arial" panose="020B0604020202020204" pitchFamily="34" charset="0"/>
              </a:rPr>
              <a:t>So với cuối năm 2023, tỷ trọng tiền gửi ở phân khúc bán lẻ và SME tại cuối 2Q2024 có sự tăng trưởng </a:t>
            </a:r>
            <a:r>
              <a:rPr lang="en-US" b="1">
                <a:solidFill>
                  <a:schemeClr val="tx1"/>
                </a:solidFill>
                <a:latin typeface="Arial" panose="020B0604020202020204" pitchFamily="34" charset="0"/>
                <a:cs typeface="Arial" panose="020B0604020202020204" pitchFamily="34" charset="0"/>
              </a:rPr>
              <a:t>từ 63,7% lên 65,3%.</a:t>
            </a:r>
          </a:p>
          <a:p>
            <a:pPr marL="174708" indent="-174708" algn="just">
              <a:lnSpc>
                <a:spcPct val="110000"/>
              </a:lnSpc>
              <a:spcBef>
                <a:spcPts val="0"/>
              </a:spcBef>
              <a:spcAft>
                <a:spcPts val="0"/>
              </a:spcAft>
              <a:buFont typeface="Wingdings" panose="05000000000000000000" pitchFamily="2" charset="2"/>
              <a:buChar char="Ø"/>
              <a:defRPr/>
            </a:pPr>
            <a:r>
              <a:rPr lang="vi-VN" sz="1200" kern="1200">
                <a:solidFill>
                  <a:schemeClr val="tx1"/>
                </a:solidFill>
                <a:latin typeface="Arial" panose="020B0604020202020204" pitchFamily="34" charset="0"/>
                <a:ea typeface="+mn-ea"/>
                <a:cs typeface="Arial" panose="020B0604020202020204" pitchFamily="34" charset="0"/>
              </a:rPr>
              <a:t>Nguồn vốn CASA </a:t>
            </a:r>
            <a:r>
              <a:rPr lang="en-US" sz="1200" kern="1200">
                <a:solidFill>
                  <a:schemeClr val="tx1"/>
                </a:solidFill>
                <a:latin typeface="Arial" panose="020B0604020202020204" pitchFamily="34" charset="0"/>
                <a:ea typeface="+mn-ea"/>
                <a:cs typeface="Arial" panose="020B0604020202020204" pitchFamily="34" charset="0"/>
              </a:rPr>
              <a:t>2Q</a:t>
            </a:r>
            <a:r>
              <a:rPr lang="vi-VN" sz="1200" kern="1200">
                <a:solidFill>
                  <a:schemeClr val="tx1"/>
                </a:solidFill>
                <a:latin typeface="Arial" panose="020B0604020202020204" pitchFamily="34" charset="0"/>
                <a:ea typeface="+mn-ea"/>
                <a:cs typeface="Arial" panose="020B0604020202020204" pitchFamily="34" charset="0"/>
              </a:rPr>
              <a:t>2024 </a:t>
            </a:r>
            <a:r>
              <a:rPr lang="vi-VN" b="1">
                <a:solidFill>
                  <a:schemeClr val="tx1"/>
                </a:solidFill>
                <a:latin typeface="Arial" panose="020B0604020202020204" pitchFamily="34" charset="0"/>
                <a:cs typeface="Arial" panose="020B0604020202020204" pitchFamily="34" charset="0"/>
              </a:rPr>
              <a:t>tăng </a:t>
            </a:r>
            <a:r>
              <a:rPr lang="en-US" b="1">
                <a:solidFill>
                  <a:schemeClr val="tx1"/>
                </a:solidFill>
                <a:latin typeface="Arial" panose="020B0604020202020204" pitchFamily="34" charset="0"/>
                <a:cs typeface="Arial" panose="020B0604020202020204" pitchFamily="34" charset="0"/>
              </a:rPr>
              <a:t>45,3</a:t>
            </a:r>
            <a:r>
              <a:rPr lang="vi-VN" b="1">
                <a:solidFill>
                  <a:schemeClr val="tx1"/>
                </a:solidFill>
                <a:latin typeface="Arial" panose="020B0604020202020204" pitchFamily="34" charset="0"/>
                <a:cs typeface="Arial" panose="020B0604020202020204" pitchFamily="34" charset="0"/>
              </a:rPr>
              <a:t>% </a:t>
            </a:r>
            <a:r>
              <a:rPr lang="vi-VN" sz="1200" kern="1200">
                <a:solidFill>
                  <a:schemeClr val="tx1"/>
                </a:solidFill>
                <a:latin typeface="Arial" panose="020B0604020202020204" pitchFamily="34" charset="0"/>
                <a:ea typeface="+mn-ea"/>
                <a:cs typeface="Arial" panose="020B0604020202020204" pitchFamily="34" charset="0"/>
              </a:rPr>
              <a:t>so cùng kỳ năm 2023</a:t>
            </a:r>
            <a:r>
              <a:rPr lang="en-US" sz="1200" kern="1200">
                <a:solidFill>
                  <a:schemeClr val="tx1"/>
                </a:solidFill>
                <a:latin typeface="Arial" panose="020B0604020202020204" pitchFamily="34" charset="0"/>
                <a:ea typeface="+mn-ea"/>
                <a:cs typeface="Arial" panose="020B0604020202020204" pitchFamily="34" charset="0"/>
              </a:rPr>
              <a:t> và </a:t>
            </a:r>
            <a:r>
              <a:rPr lang="en-US" b="1">
                <a:solidFill>
                  <a:schemeClr val="tx1"/>
                </a:solidFill>
                <a:latin typeface="Arial" panose="020B0604020202020204" pitchFamily="34" charset="0"/>
                <a:cs typeface="Arial" panose="020B0604020202020204" pitchFamily="34" charset="0"/>
              </a:rPr>
              <a:t>tăng 5% </a:t>
            </a:r>
            <a:r>
              <a:rPr lang="en-US" sz="1200" kern="1200">
                <a:solidFill>
                  <a:schemeClr val="tx1"/>
                </a:solidFill>
                <a:latin typeface="Arial" panose="020B0604020202020204" pitchFamily="34" charset="0"/>
                <a:ea typeface="+mn-ea"/>
                <a:cs typeface="Arial" panose="020B0604020202020204" pitchFamily="34" charset="0"/>
              </a:rPr>
              <a:t>so với cuối năm 2023</a:t>
            </a:r>
            <a:r>
              <a:rPr lang="vi-VN" sz="1200" kern="1200">
                <a:solidFill>
                  <a:schemeClr val="tx1"/>
                </a:solidFill>
                <a:latin typeface="Arial" panose="020B0604020202020204" pitchFamily="34" charset="0"/>
                <a:ea typeface="+mn-ea"/>
                <a:cs typeface="Arial" panose="020B0604020202020204" pitchFamily="34" charset="0"/>
              </a:rPr>
              <a:t>. Trong thời gian </a:t>
            </a:r>
            <a:r>
              <a:rPr lang="vi-VN">
                <a:solidFill>
                  <a:schemeClr val="tx1"/>
                </a:solidFill>
                <a:latin typeface="Arial" panose="020B0604020202020204" pitchFamily="34" charset="0"/>
                <a:cs typeface="Arial" panose="020B0604020202020204" pitchFamily="34" charset="0"/>
              </a:rPr>
              <a:t>tới</a:t>
            </a:r>
            <a:r>
              <a:rPr lang="en-US">
                <a:solidFill>
                  <a:schemeClr val="tx1"/>
                </a:solidFill>
                <a:latin typeface="Arial" panose="020B0604020202020204" pitchFamily="34" charset="0"/>
                <a:cs typeface="Arial" panose="020B0604020202020204" pitchFamily="34" charset="0"/>
              </a:rPr>
              <a:t>,</a:t>
            </a:r>
            <a:r>
              <a:rPr lang="vi-VN">
                <a:solidFill>
                  <a:schemeClr val="tx1"/>
                </a:solidFill>
                <a:latin typeface="Arial" panose="020B0604020202020204" pitchFamily="34" charset="0"/>
                <a:cs typeface="Arial" panose="020B0604020202020204" pitchFamily="34" charset="0"/>
              </a:rPr>
              <a:t> </a:t>
            </a:r>
            <a:r>
              <a:rPr lang="en-US">
                <a:solidFill>
                  <a:schemeClr val="tx1"/>
                </a:solidFill>
                <a:latin typeface="Arial" panose="020B0604020202020204" pitchFamily="34" charset="0"/>
                <a:cs typeface="Arial" panose="020B0604020202020204" pitchFamily="34" charset="0"/>
              </a:rPr>
              <a:t>VietinBank</a:t>
            </a:r>
            <a:r>
              <a:rPr lang="vi-VN">
                <a:solidFill>
                  <a:schemeClr val="tx1"/>
                </a:solidFill>
                <a:latin typeface="Arial" panose="020B0604020202020204" pitchFamily="34" charset="0"/>
                <a:cs typeface="Arial" panose="020B0604020202020204" pitchFamily="34" charset="0"/>
              </a:rPr>
              <a:t> tiếp tục thực hiện các giải pháp đẩy mạnh CASA: </a:t>
            </a:r>
            <a:r>
              <a:rPr lang="en-US" b="1" i="1">
                <a:solidFill>
                  <a:schemeClr val="tx1"/>
                </a:solidFill>
                <a:latin typeface="Arial" panose="020B0604020202020204" pitchFamily="34" charset="0"/>
                <a:cs typeface="Arial" panose="020B0604020202020204" pitchFamily="34" charset="0"/>
              </a:rPr>
              <a:t>(i)</a:t>
            </a:r>
            <a:r>
              <a:rPr lang="en-US">
                <a:solidFill>
                  <a:schemeClr val="tx1"/>
                </a:solidFill>
                <a:latin typeface="Arial" panose="020B0604020202020204" pitchFamily="34" charset="0"/>
                <a:cs typeface="Arial" panose="020B0604020202020204" pitchFamily="34" charset="0"/>
              </a:rPr>
              <a:t> </a:t>
            </a:r>
            <a:r>
              <a:rPr lang="vi-VN">
                <a:solidFill>
                  <a:schemeClr val="tx1"/>
                </a:solidFill>
                <a:latin typeface="Arial" panose="020B0604020202020204" pitchFamily="34" charset="0"/>
                <a:cs typeface="Arial" panose="020B0604020202020204" pitchFamily="34" charset="0"/>
              </a:rPr>
              <a:t>ưu tiên phát triển các sản phẩm, dịch vụ có hàm lượng công nghệ cao và tiếp tục nâng cao chất lượng phục vụ khách h</a:t>
            </a:r>
            <a:r>
              <a:rPr lang="en-US">
                <a:solidFill>
                  <a:schemeClr val="tx1"/>
                </a:solidFill>
                <a:latin typeface="Arial" panose="020B0604020202020204" pitchFamily="34" charset="0"/>
                <a:cs typeface="Arial" panose="020B0604020202020204" pitchFamily="34" charset="0"/>
              </a:rPr>
              <a:t>à</a:t>
            </a:r>
            <a:r>
              <a:rPr lang="vi-VN">
                <a:solidFill>
                  <a:schemeClr val="tx1"/>
                </a:solidFill>
                <a:latin typeface="Arial" panose="020B0604020202020204" pitchFamily="34" charset="0"/>
                <a:cs typeface="Arial" panose="020B0604020202020204" pitchFamily="34" charset="0"/>
              </a:rPr>
              <a:t>ng</a:t>
            </a:r>
            <a:r>
              <a:rPr lang="en-US">
                <a:solidFill>
                  <a:schemeClr val="tx1"/>
                </a:solidFill>
                <a:latin typeface="Arial" panose="020B0604020202020204" pitchFamily="34" charset="0"/>
                <a:cs typeface="Arial" panose="020B0604020202020204" pitchFamily="34" charset="0"/>
              </a:rPr>
              <a:t>; </a:t>
            </a:r>
            <a:r>
              <a:rPr lang="en-US" b="1" i="1">
                <a:solidFill>
                  <a:schemeClr val="tx1"/>
                </a:solidFill>
                <a:latin typeface="Arial" panose="020B0604020202020204" pitchFamily="34" charset="0"/>
                <a:cs typeface="Arial" panose="020B0604020202020204" pitchFamily="34" charset="0"/>
              </a:rPr>
              <a:t>(ii)</a:t>
            </a:r>
            <a:r>
              <a:rPr lang="en-US">
                <a:solidFill>
                  <a:schemeClr val="tx1"/>
                </a:solidFill>
                <a:latin typeface="Arial" panose="020B0604020202020204" pitchFamily="34" charset="0"/>
                <a:cs typeface="Arial" panose="020B0604020202020204" pitchFamily="34" charset="0"/>
              </a:rPr>
              <a:t> </a:t>
            </a:r>
            <a:r>
              <a:rPr lang="vi-VN">
                <a:solidFill>
                  <a:schemeClr val="tx1"/>
                </a:solidFill>
                <a:latin typeface="Arial" panose="020B0604020202020204" pitchFamily="34" charset="0"/>
                <a:cs typeface="Arial" panose="020B0604020202020204" pitchFamily="34" charset="0"/>
              </a:rPr>
              <a:t>triển khai hiệu quả chiến dịch thu hút khách hàng mới sử dụng eFAST và IPAY, mở tài khoản thông qua eKYC</a:t>
            </a:r>
            <a:r>
              <a:rPr lang="en-US">
                <a:solidFill>
                  <a:schemeClr val="tx1"/>
                </a:solidFill>
                <a:latin typeface="Arial" panose="020B0604020202020204" pitchFamily="34" charset="0"/>
                <a:cs typeface="Arial" panose="020B0604020202020204" pitchFamily="34" charset="0"/>
              </a:rPr>
              <a:t>; </a:t>
            </a:r>
            <a:r>
              <a:rPr lang="en-US" b="1" i="1">
                <a:solidFill>
                  <a:schemeClr val="tx1"/>
                </a:solidFill>
                <a:latin typeface="Arial" panose="020B0604020202020204" pitchFamily="34" charset="0"/>
                <a:cs typeface="Arial" panose="020B0604020202020204" pitchFamily="34" charset="0"/>
              </a:rPr>
              <a:t>(iii)</a:t>
            </a:r>
            <a:r>
              <a:rPr lang="en-US">
                <a:solidFill>
                  <a:schemeClr val="tx1"/>
                </a:solidFill>
                <a:latin typeface="Arial" panose="020B0604020202020204" pitchFamily="34" charset="0"/>
                <a:cs typeface="Arial" panose="020B0604020202020204" pitchFamily="34" charset="0"/>
              </a:rPr>
              <a:t> </a:t>
            </a:r>
            <a:r>
              <a:rPr lang="vi-VN">
                <a:solidFill>
                  <a:schemeClr val="tx1"/>
                </a:solidFill>
                <a:latin typeface="Arial" panose="020B0604020202020204" pitchFamily="34" charset="0"/>
                <a:cs typeface="Arial" panose="020B0604020202020204" pitchFamily="34" charset="0"/>
              </a:rPr>
              <a:t>thúc đẩy công tác mở rộng phát triển khách hàng và gia tăng doanh số thanh toán qua hệ thống VietinBank, đồng thời đẩy mạnh </a:t>
            </a:r>
            <a:r>
              <a:rPr lang="en-US">
                <a:solidFill>
                  <a:schemeClr val="tx1"/>
                </a:solidFill>
                <a:latin typeface="Arial" panose="020B0604020202020204" pitchFamily="34" charset="0"/>
                <a:cs typeface="Arial" panose="020B0604020202020204" pitchFamily="34" charset="0"/>
              </a:rPr>
              <a:t>khai thác </a:t>
            </a:r>
            <a:r>
              <a:rPr lang="vi-VN">
                <a:solidFill>
                  <a:schemeClr val="tx1"/>
                </a:solidFill>
                <a:latin typeface="Arial" panose="020B0604020202020204" pitchFamily="34" charset="0"/>
                <a:cs typeface="Arial" panose="020B0604020202020204" pitchFamily="34" charset="0"/>
              </a:rPr>
              <a:t>quan hệ với tệp khách hàng ưu tiên</a:t>
            </a:r>
            <a:r>
              <a:rPr lang="en-US">
                <a:solidFill>
                  <a:schemeClr val="tx1"/>
                </a:solidFill>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325DB202-4375-437B-9C17-D58E1ADC9FE0}" type="slidenum">
              <a:rPr lang="nl-NL" smtClean="0"/>
              <a:t>9</a:t>
            </a:fld>
            <a:endParaRPr lang="nl-NL"/>
          </a:p>
        </p:txBody>
      </p:sp>
    </p:spTree>
    <p:extLst>
      <p:ext uri="{BB962C8B-B14F-4D97-AF65-F5344CB8AC3E}">
        <p14:creationId xmlns:p14="http://schemas.microsoft.com/office/powerpoint/2010/main" val="2510032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A2D3D-8504-4AC4-7D83-F8D4F90752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F23613E3-7857-9B26-7569-5DDA0FA68C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24E21E9C-18AB-1F05-4A57-B0AFE73F7C80}"/>
              </a:ext>
            </a:extLst>
          </p:cNvPr>
          <p:cNvSpPr>
            <a:spLocks noGrp="1"/>
          </p:cNvSpPr>
          <p:nvPr>
            <p:ph type="dt" sz="half" idx="10"/>
          </p:nvPr>
        </p:nvSpPr>
        <p:spPr/>
        <p:txBody>
          <a:bodyPr/>
          <a:lstStyle/>
          <a:p>
            <a:fld id="{8C58F0AF-2F36-4B79-BA8A-988420B26913}" type="datetimeFigureOut">
              <a:rPr lang="nl-NL" smtClean="0"/>
              <a:t>21-8-2024</a:t>
            </a:fld>
            <a:endParaRPr lang="nl-NL"/>
          </a:p>
        </p:txBody>
      </p:sp>
      <p:sp>
        <p:nvSpPr>
          <p:cNvPr id="5" name="Footer Placeholder 4">
            <a:extLst>
              <a:ext uri="{FF2B5EF4-FFF2-40B4-BE49-F238E27FC236}">
                <a16:creationId xmlns:a16="http://schemas.microsoft.com/office/drawing/2014/main" id="{3B0279EF-CF8D-5BDA-BBC9-58C1C05433C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0BEFEF47-6AD3-BE0F-7883-F424DCD0D05F}"/>
              </a:ext>
            </a:extLst>
          </p:cNvPr>
          <p:cNvSpPr>
            <a:spLocks noGrp="1"/>
          </p:cNvSpPr>
          <p:nvPr>
            <p:ph type="sldNum" sz="quarter" idx="12"/>
          </p:nvPr>
        </p:nvSpPr>
        <p:spPr/>
        <p:txBody>
          <a:bodyPr/>
          <a:lstStyle/>
          <a:p>
            <a:fld id="{A6A5E027-6562-48E9-B8A1-9FC38E0C6AE2}" type="slidenum">
              <a:rPr lang="nl-NL" smtClean="0"/>
              <a:t>‹#›</a:t>
            </a:fld>
            <a:endParaRPr lang="nl-NL"/>
          </a:p>
        </p:txBody>
      </p:sp>
    </p:spTree>
    <p:extLst>
      <p:ext uri="{BB962C8B-B14F-4D97-AF65-F5344CB8AC3E}">
        <p14:creationId xmlns:p14="http://schemas.microsoft.com/office/powerpoint/2010/main" val="416186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2547F-9D13-358C-B17F-15EC959BE249}"/>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2D48C77A-5B1A-F76C-EB97-7754FE78CC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87380765-03D8-8DBB-E0C8-FF486E93047E}"/>
              </a:ext>
            </a:extLst>
          </p:cNvPr>
          <p:cNvSpPr>
            <a:spLocks noGrp="1"/>
          </p:cNvSpPr>
          <p:nvPr>
            <p:ph type="dt" sz="half" idx="10"/>
          </p:nvPr>
        </p:nvSpPr>
        <p:spPr/>
        <p:txBody>
          <a:bodyPr/>
          <a:lstStyle/>
          <a:p>
            <a:fld id="{8C58F0AF-2F36-4B79-BA8A-988420B26913}" type="datetimeFigureOut">
              <a:rPr lang="nl-NL" smtClean="0"/>
              <a:t>21-8-2024</a:t>
            </a:fld>
            <a:endParaRPr lang="nl-NL"/>
          </a:p>
        </p:txBody>
      </p:sp>
      <p:sp>
        <p:nvSpPr>
          <p:cNvPr id="5" name="Footer Placeholder 4">
            <a:extLst>
              <a:ext uri="{FF2B5EF4-FFF2-40B4-BE49-F238E27FC236}">
                <a16:creationId xmlns:a16="http://schemas.microsoft.com/office/drawing/2014/main" id="{18ABBD95-B457-F1E3-4791-E4A1567E599D}"/>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5366E22-1474-6BBE-A8A4-28864D7E4E13}"/>
              </a:ext>
            </a:extLst>
          </p:cNvPr>
          <p:cNvSpPr>
            <a:spLocks noGrp="1"/>
          </p:cNvSpPr>
          <p:nvPr>
            <p:ph type="sldNum" sz="quarter" idx="12"/>
          </p:nvPr>
        </p:nvSpPr>
        <p:spPr/>
        <p:txBody>
          <a:bodyPr/>
          <a:lstStyle/>
          <a:p>
            <a:fld id="{A6A5E027-6562-48E9-B8A1-9FC38E0C6AE2}" type="slidenum">
              <a:rPr lang="nl-NL" smtClean="0"/>
              <a:t>‹#›</a:t>
            </a:fld>
            <a:endParaRPr lang="nl-NL"/>
          </a:p>
        </p:txBody>
      </p:sp>
    </p:spTree>
    <p:extLst>
      <p:ext uri="{BB962C8B-B14F-4D97-AF65-F5344CB8AC3E}">
        <p14:creationId xmlns:p14="http://schemas.microsoft.com/office/powerpoint/2010/main" val="3555773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5F12ED-3F95-A971-135A-C5F70DBA00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B4F063CF-19A5-E391-01C1-839E525F6A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A59A6BC4-301C-3B99-008D-BE93CD843125}"/>
              </a:ext>
            </a:extLst>
          </p:cNvPr>
          <p:cNvSpPr>
            <a:spLocks noGrp="1"/>
          </p:cNvSpPr>
          <p:nvPr>
            <p:ph type="dt" sz="half" idx="10"/>
          </p:nvPr>
        </p:nvSpPr>
        <p:spPr/>
        <p:txBody>
          <a:bodyPr/>
          <a:lstStyle/>
          <a:p>
            <a:fld id="{8C58F0AF-2F36-4B79-BA8A-988420B26913}" type="datetimeFigureOut">
              <a:rPr lang="nl-NL" smtClean="0"/>
              <a:t>21-8-2024</a:t>
            </a:fld>
            <a:endParaRPr lang="nl-NL"/>
          </a:p>
        </p:txBody>
      </p:sp>
      <p:sp>
        <p:nvSpPr>
          <p:cNvPr id="5" name="Footer Placeholder 4">
            <a:extLst>
              <a:ext uri="{FF2B5EF4-FFF2-40B4-BE49-F238E27FC236}">
                <a16:creationId xmlns:a16="http://schemas.microsoft.com/office/drawing/2014/main" id="{E5F795CA-4FC2-6328-9C57-067462C72FB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303FFD8-F739-6653-98B8-398F46DB5129}"/>
              </a:ext>
            </a:extLst>
          </p:cNvPr>
          <p:cNvSpPr>
            <a:spLocks noGrp="1"/>
          </p:cNvSpPr>
          <p:nvPr>
            <p:ph type="sldNum" sz="quarter" idx="12"/>
          </p:nvPr>
        </p:nvSpPr>
        <p:spPr/>
        <p:txBody>
          <a:bodyPr/>
          <a:lstStyle/>
          <a:p>
            <a:fld id="{A6A5E027-6562-48E9-B8A1-9FC38E0C6AE2}" type="slidenum">
              <a:rPr lang="nl-NL" smtClean="0"/>
              <a:t>‹#›</a:t>
            </a:fld>
            <a:endParaRPr lang="nl-NL"/>
          </a:p>
        </p:txBody>
      </p:sp>
    </p:spTree>
    <p:extLst>
      <p:ext uri="{BB962C8B-B14F-4D97-AF65-F5344CB8AC3E}">
        <p14:creationId xmlns:p14="http://schemas.microsoft.com/office/powerpoint/2010/main" val="1211639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010A-2C20-46C0-9413-FD38976EED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60107E-07EF-400C-92A5-9786AF2664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FC478F-5890-4159-AF93-3CF300ECC196}"/>
              </a:ext>
            </a:extLst>
          </p:cNvPr>
          <p:cNvSpPr>
            <a:spLocks noGrp="1"/>
          </p:cNvSpPr>
          <p:nvPr>
            <p:ph type="dt" sz="half" idx="10"/>
          </p:nvPr>
        </p:nvSpPr>
        <p:spPr/>
        <p:txBody>
          <a:bodyPr/>
          <a:lstStyle/>
          <a:p>
            <a:fld id="{4AD7BAAC-0625-46A8-991A-546C301D5D01}"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F98366D-C853-4C35-A44A-3E1A25F8FE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E092FB8-3EB9-4669-8B2C-7BB188FE5F76}"/>
              </a:ext>
            </a:extLst>
          </p:cNvPr>
          <p:cNvSpPr>
            <a:spLocks noGrp="1"/>
          </p:cNvSpPr>
          <p:nvPr>
            <p:ph type="sldNum" sz="quarter" idx="12"/>
          </p:nvPr>
        </p:nvSpPr>
        <p:spPr/>
        <p:txBody>
          <a:bodyPr/>
          <a:lstStyle/>
          <a:p>
            <a:fld id="{F602BBDA-6F0D-4805-BDD1-9F36574489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401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90840-4EB0-46CD-8988-DDAFF16A7C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123FB0-F081-4165-A57C-944B77FF28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36EF4-F739-4E20-931D-211955F0C3E9}"/>
              </a:ext>
            </a:extLst>
          </p:cNvPr>
          <p:cNvSpPr>
            <a:spLocks noGrp="1"/>
          </p:cNvSpPr>
          <p:nvPr>
            <p:ph type="dt" sz="half" idx="10"/>
          </p:nvPr>
        </p:nvSpPr>
        <p:spPr/>
        <p:txBody>
          <a:bodyPr/>
          <a:lstStyle/>
          <a:p>
            <a:fld id="{4AD7BAAC-0625-46A8-991A-546C301D5D01}"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1411A5-ECF5-48FC-95BC-DEC6FBD376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24678F-5F9B-437D-AF91-954DBEE8F50F}"/>
              </a:ext>
            </a:extLst>
          </p:cNvPr>
          <p:cNvSpPr>
            <a:spLocks noGrp="1"/>
          </p:cNvSpPr>
          <p:nvPr>
            <p:ph type="sldNum" sz="quarter" idx="12"/>
          </p:nvPr>
        </p:nvSpPr>
        <p:spPr/>
        <p:txBody>
          <a:bodyPr/>
          <a:lstStyle/>
          <a:p>
            <a:fld id="{F602BBDA-6F0D-4805-BDD1-9F36574489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826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79DD8-8433-4785-B568-380357D45D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4F4D82-2E18-41B9-8462-2D9196B149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CBAC-BEEB-47E8-87E7-C18A7873EC07}"/>
              </a:ext>
            </a:extLst>
          </p:cNvPr>
          <p:cNvSpPr>
            <a:spLocks noGrp="1"/>
          </p:cNvSpPr>
          <p:nvPr>
            <p:ph type="dt" sz="half" idx="10"/>
          </p:nvPr>
        </p:nvSpPr>
        <p:spPr/>
        <p:txBody>
          <a:bodyPr/>
          <a:lstStyle/>
          <a:p>
            <a:fld id="{4AD7BAAC-0625-46A8-991A-546C301D5D01}"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171F780-3803-4627-A741-C332B675B1A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48B9D58-FA92-4C5C-9B81-7CAC91860DB3}"/>
              </a:ext>
            </a:extLst>
          </p:cNvPr>
          <p:cNvSpPr>
            <a:spLocks noGrp="1"/>
          </p:cNvSpPr>
          <p:nvPr>
            <p:ph type="sldNum" sz="quarter" idx="12"/>
          </p:nvPr>
        </p:nvSpPr>
        <p:spPr/>
        <p:txBody>
          <a:bodyPr/>
          <a:lstStyle/>
          <a:p>
            <a:fld id="{F602BBDA-6F0D-4805-BDD1-9F36574489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985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45C1-09E7-411C-8DF5-5EA32CB133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1DDC14-8B4F-4992-81B3-CABA6C6380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13411D-01EA-4CA9-847C-B57C4B82E2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692386-63C9-409F-9638-15C4CF57DEEF}"/>
              </a:ext>
            </a:extLst>
          </p:cNvPr>
          <p:cNvSpPr>
            <a:spLocks noGrp="1"/>
          </p:cNvSpPr>
          <p:nvPr>
            <p:ph type="dt" sz="half" idx="10"/>
          </p:nvPr>
        </p:nvSpPr>
        <p:spPr/>
        <p:txBody>
          <a:bodyPr/>
          <a:lstStyle/>
          <a:p>
            <a:fld id="{4AD7BAAC-0625-46A8-991A-546C301D5D01}" type="datetimeFigureOut">
              <a:rPr lang="en-US" smtClean="0">
                <a:solidFill>
                  <a:prstClr val="black">
                    <a:tint val="75000"/>
                  </a:prstClr>
                </a:solidFill>
              </a:rPr>
              <a:pPr/>
              <a:t>8/21/2024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9C32A94-ADC0-48C6-8C8A-B2C2E5DB494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7F92607-EF4D-465D-857B-EA4E4E854396}"/>
              </a:ext>
            </a:extLst>
          </p:cNvPr>
          <p:cNvSpPr>
            <a:spLocks noGrp="1"/>
          </p:cNvSpPr>
          <p:nvPr>
            <p:ph type="sldNum" sz="quarter" idx="12"/>
          </p:nvPr>
        </p:nvSpPr>
        <p:spPr/>
        <p:txBody>
          <a:bodyPr/>
          <a:lstStyle/>
          <a:p>
            <a:fld id="{F602BBDA-6F0D-4805-BDD1-9F36574489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673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F54A-C6F1-4B72-8A05-144E153AA3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BBCD4-74C1-4A67-B581-C7B74EB821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82BDD7-C270-47E2-BB1A-B3C280315B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521A7E-6C0D-4E6A-818A-A948E17240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7A40B1-B3B1-4FF3-8112-901E7B8673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41F0BD-85D0-4FB3-99F8-68422D4CF31D}"/>
              </a:ext>
            </a:extLst>
          </p:cNvPr>
          <p:cNvSpPr>
            <a:spLocks noGrp="1"/>
          </p:cNvSpPr>
          <p:nvPr>
            <p:ph type="dt" sz="half" idx="10"/>
          </p:nvPr>
        </p:nvSpPr>
        <p:spPr/>
        <p:txBody>
          <a:bodyPr/>
          <a:lstStyle/>
          <a:p>
            <a:fld id="{4AD7BAAC-0625-46A8-991A-546C301D5D01}" type="datetimeFigureOut">
              <a:rPr lang="en-US" smtClean="0">
                <a:solidFill>
                  <a:prstClr val="black">
                    <a:tint val="75000"/>
                  </a:prstClr>
                </a:solidFill>
              </a:rPr>
              <a:pPr/>
              <a:t>8/21/2024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B1C47A4-6366-43BC-A81C-4731EE3DC97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B7D74A1-F686-4F99-BA86-DE5CCD2627FA}"/>
              </a:ext>
            </a:extLst>
          </p:cNvPr>
          <p:cNvSpPr>
            <a:spLocks noGrp="1"/>
          </p:cNvSpPr>
          <p:nvPr>
            <p:ph type="sldNum" sz="quarter" idx="12"/>
          </p:nvPr>
        </p:nvSpPr>
        <p:spPr/>
        <p:txBody>
          <a:bodyPr/>
          <a:lstStyle/>
          <a:p>
            <a:fld id="{F602BBDA-6F0D-4805-BDD1-9F36574489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902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009F1-7AE8-4383-B4B4-8F77B88502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6B616A-8C80-4EF0-9FCF-0418093CBFD0}"/>
              </a:ext>
            </a:extLst>
          </p:cNvPr>
          <p:cNvSpPr>
            <a:spLocks noGrp="1"/>
          </p:cNvSpPr>
          <p:nvPr>
            <p:ph type="dt" sz="half" idx="10"/>
          </p:nvPr>
        </p:nvSpPr>
        <p:spPr/>
        <p:txBody>
          <a:bodyPr/>
          <a:lstStyle/>
          <a:p>
            <a:fld id="{4AD7BAAC-0625-46A8-991A-546C301D5D01}" type="datetimeFigureOut">
              <a:rPr lang="en-US" smtClean="0">
                <a:solidFill>
                  <a:prstClr val="black">
                    <a:tint val="75000"/>
                  </a:prstClr>
                </a:solidFill>
              </a:rPr>
              <a:pPr/>
              <a:t>8/21/2024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53C7EED-BF74-47C4-8F2A-73EA0E5E35D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EED900F-479B-41E7-83A4-20CD4C698D94}"/>
              </a:ext>
            </a:extLst>
          </p:cNvPr>
          <p:cNvSpPr>
            <a:spLocks noGrp="1"/>
          </p:cNvSpPr>
          <p:nvPr>
            <p:ph type="sldNum" sz="quarter" idx="12"/>
          </p:nvPr>
        </p:nvSpPr>
        <p:spPr/>
        <p:txBody>
          <a:bodyPr/>
          <a:lstStyle/>
          <a:p>
            <a:fld id="{F602BBDA-6F0D-4805-BDD1-9F36574489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560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268793-785C-4B1B-9EF3-347C307815EC}"/>
              </a:ext>
            </a:extLst>
          </p:cNvPr>
          <p:cNvSpPr>
            <a:spLocks noGrp="1"/>
          </p:cNvSpPr>
          <p:nvPr>
            <p:ph type="dt" sz="half" idx="10"/>
          </p:nvPr>
        </p:nvSpPr>
        <p:spPr/>
        <p:txBody>
          <a:bodyPr/>
          <a:lstStyle/>
          <a:p>
            <a:fld id="{4AD7BAAC-0625-46A8-991A-546C301D5D01}" type="datetimeFigureOut">
              <a:rPr lang="en-US" smtClean="0">
                <a:solidFill>
                  <a:prstClr val="black">
                    <a:tint val="75000"/>
                  </a:prstClr>
                </a:solidFill>
              </a:rPr>
              <a:pPr/>
              <a:t>8/21/2024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A021F90-0A20-4E24-943D-64E9416D6DE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53CBD32-36A8-4FEB-9ED6-874A69FC0927}"/>
              </a:ext>
            </a:extLst>
          </p:cNvPr>
          <p:cNvSpPr>
            <a:spLocks noGrp="1"/>
          </p:cNvSpPr>
          <p:nvPr>
            <p:ph type="sldNum" sz="quarter" idx="12"/>
          </p:nvPr>
        </p:nvSpPr>
        <p:spPr/>
        <p:txBody>
          <a:bodyPr/>
          <a:lstStyle/>
          <a:p>
            <a:fld id="{F602BBDA-6F0D-4805-BDD1-9F36574489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369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C242-D072-458D-8B3A-BB575B279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A67A92-BCE9-443D-88D5-A7A0E4152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DD8B86-F421-48E2-AAE2-4268A2995B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C1FC9F-F1A4-44FE-8DE4-7FC675E8EC54}"/>
              </a:ext>
            </a:extLst>
          </p:cNvPr>
          <p:cNvSpPr>
            <a:spLocks noGrp="1"/>
          </p:cNvSpPr>
          <p:nvPr>
            <p:ph type="dt" sz="half" idx="10"/>
          </p:nvPr>
        </p:nvSpPr>
        <p:spPr/>
        <p:txBody>
          <a:bodyPr/>
          <a:lstStyle/>
          <a:p>
            <a:fld id="{4AD7BAAC-0625-46A8-991A-546C301D5D01}" type="datetimeFigureOut">
              <a:rPr lang="en-US" smtClean="0">
                <a:solidFill>
                  <a:prstClr val="black">
                    <a:tint val="75000"/>
                  </a:prstClr>
                </a:solidFill>
              </a:rPr>
              <a:pPr/>
              <a:t>8/21/2024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47AC040-FE7A-41EE-8507-49772E9B5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B5A29B4-5BAA-4B40-96D9-9AA363CE6C76}"/>
              </a:ext>
            </a:extLst>
          </p:cNvPr>
          <p:cNvSpPr>
            <a:spLocks noGrp="1"/>
          </p:cNvSpPr>
          <p:nvPr>
            <p:ph type="sldNum" sz="quarter" idx="12"/>
          </p:nvPr>
        </p:nvSpPr>
        <p:spPr/>
        <p:txBody>
          <a:bodyPr/>
          <a:lstStyle/>
          <a:p>
            <a:fld id="{F602BBDA-6F0D-4805-BDD1-9F36574489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32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852E7-0FBA-1884-CCE2-BE601F7DFD76}"/>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BB0D0B9-64AD-2460-0FB1-4D1BBA252E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28E713B-8542-3D9D-D171-085B57D39036}"/>
              </a:ext>
            </a:extLst>
          </p:cNvPr>
          <p:cNvSpPr>
            <a:spLocks noGrp="1"/>
          </p:cNvSpPr>
          <p:nvPr>
            <p:ph type="dt" sz="half" idx="10"/>
          </p:nvPr>
        </p:nvSpPr>
        <p:spPr/>
        <p:txBody>
          <a:bodyPr/>
          <a:lstStyle/>
          <a:p>
            <a:fld id="{8C58F0AF-2F36-4B79-BA8A-988420B26913}" type="datetimeFigureOut">
              <a:rPr lang="nl-NL" smtClean="0"/>
              <a:t>21-8-2024</a:t>
            </a:fld>
            <a:endParaRPr lang="nl-NL"/>
          </a:p>
        </p:txBody>
      </p:sp>
      <p:sp>
        <p:nvSpPr>
          <p:cNvPr id="5" name="Footer Placeholder 4">
            <a:extLst>
              <a:ext uri="{FF2B5EF4-FFF2-40B4-BE49-F238E27FC236}">
                <a16:creationId xmlns:a16="http://schemas.microsoft.com/office/drawing/2014/main" id="{0C522863-F285-72FE-4B02-76A1D2B4241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6E41C5FC-116F-16A5-7AC8-49102534D716}"/>
              </a:ext>
            </a:extLst>
          </p:cNvPr>
          <p:cNvSpPr>
            <a:spLocks noGrp="1"/>
          </p:cNvSpPr>
          <p:nvPr>
            <p:ph type="sldNum" sz="quarter" idx="12"/>
          </p:nvPr>
        </p:nvSpPr>
        <p:spPr/>
        <p:txBody>
          <a:bodyPr/>
          <a:lstStyle/>
          <a:p>
            <a:fld id="{A6A5E027-6562-48E9-B8A1-9FC38E0C6AE2}" type="slidenum">
              <a:rPr lang="nl-NL" smtClean="0"/>
              <a:t>‹#›</a:t>
            </a:fld>
            <a:endParaRPr lang="nl-NL"/>
          </a:p>
        </p:txBody>
      </p:sp>
    </p:spTree>
    <p:extLst>
      <p:ext uri="{BB962C8B-B14F-4D97-AF65-F5344CB8AC3E}">
        <p14:creationId xmlns:p14="http://schemas.microsoft.com/office/powerpoint/2010/main" val="3263615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EA12-61CF-4D2E-AF5C-5BBE59844C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17C7D-3641-4F06-AFA3-5811B09AA1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F9E344-3F76-4091-AB89-F72B15973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C2FF56-32E3-4C4A-817B-D86A90B11A17}"/>
              </a:ext>
            </a:extLst>
          </p:cNvPr>
          <p:cNvSpPr>
            <a:spLocks noGrp="1"/>
          </p:cNvSpPr>
          <p:nvPr>
            <p:ph type="dt" sz="half" idx="10"/>
          </p:nvPr>
        </p:nvSpPr>
        <p:spPr/>
        <p:txBody>
          <a:bodyPr/>
          <a:lstStyle/>
          <a:p>
            <a:fld id="{4AD7BAAC-0625-46A8-991A-546C301D5D01}" type="datetimeFigureOut">
              <a:rPr lang="en-US" smtClean="0">
                <a:solidFill>
                  <a:prstClr val="black">
                    <a:tint val="75000"/>
                  </a:prstClr>
                </a:solidFill>
              </a:rPr>
              <a:pPr/>
              <a:t>8/21/2024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CC99B8B-D2DF-42BB-9572-55CC0D7C049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01DADC-79FD-4A96-B5D7-B774A4C51E8F}"/>
              </a:ext>
            </a:extLst>
          </p:cNvPr>
          <p:cNvSpPr>
            <a:spLocks noGrp="1"/>
          </p:cNvSpPr>
          <p:nvPr>
            <p:ph type="sldNum" sz="quarter" idx="12"/>
          </p:nvPr>
        </p:nvSpPr>
        <p:spPr/>
        <p:txBody>
          <a:bodyPr/>
          <a:lstStyle/>
          <a:p>
            <a:fld id="{F602BBDA-6F0D-4805-BDD1-9F36574489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473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B208-5A91-41D6-BA9C-27A4EA6CD4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9C0C0C-0349-4AEA-96C5-B471581074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3BF361-A1AC-41D8-9B71-904771F185CF}"/>
              </a:ext>
            </a:extLst>
          </p:cNvPr>
          <p:cNvSpPr>
            <a:spLocks noGrp="1"/>
          </p:cNvSpPr>
          <p:nvPr>
            <p:ph type="dt" sz="half" idx="10"/>
          </p:nvPr>
        </p:nvSpPr>
        <p:spPr/>
        <p:txBody>
          <a:bodyPr/>
          <a:lstStyle/>
          <a:p>
            <a:fld id="{4AD7BAAC-0625-46A8-991A-546C301D5D01}"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7651F6F-7484-4336-9B4D-D89AFAB0C7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B4DFA0B-85DA-4E20-90C0-31E27455DB72}"/>
              </a:ext>
            </a:extLst>
          </p:cNvPr>
          <p:cNvSpPr>
            <a:spLocks noGrp="1"/>
          </p:cNvSpPr>
          <p:nvPr>
            <p:ph type="sldNum" sz="quarter" idx="12"/>
          </p:nvPr>
        </p:nvSpPr>
        <p:spPr/>
        <p:txBody>
          <a:bodyPr/>
          <a:lstStyle/>
          <a:p>
            <a:fld id="{F602BBDA-6F0D-4805-BDD1-9F36574489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301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57D4C3-B099-4883-9C56-18B9661EDC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DB914B-271B-4CC2-B574-386E0F47AC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715AF-F433-441A-9423-CA7FDCD05EC6}"/>
              </a:ext>
            </a:extLst>
          </p:cNvPr>
          <p:cNvSpPr>
            <a:spLocks noGrp="1"/>
          </p:cNvSpPr>
          <p:nvPr>
            <p:ph type="dt" sz="half" idx="10"/>
          </p:nvPr>
        </p:nvSpPr>
        <p:spPr/>
        <p:txBody>
          <a:bodyPr/>
          <a:lstStyle/>
          <a:p>
            <a:fld id="{4AD7BAAC-0625-46A8-991A-546C301D5D01}"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3269430-B980-4D91-9F6F-2FA258B637C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2172F10-634C-4DA2-863E-CED0FB02F4AA}"/>
              </a:ext>
            </a:extLst>
          </p:cNvPr>
          <p:cNvSpPr>
            <a:spLocks noGrp="1"/>
          </p:cNvSpPr>
          <p:nvPr>
            <p:ph type="sldNum" sz="quarter" idx="12"/>
          </p:nvPr>
        </p:nvSpPr>
        <p:spPr/>
        <p:txBody>
          <a:bodyPr/>
          <a:lstStyle/>
          <a:p>
            <a:fld id="{F602BBDA-6F0D-4805-BDD1-9F36574489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88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Layout">
  <p:cSld name="Agenda Layout">
    <p:bg>
      <p:bgPr>
        <a:solidFill>
          <a:schemeClr val="lt1"/>
        </a:solidFill>
        <a:effectLst/>
      </p:bgPr>
    </p:bg>
    <p:spTree>
      <p:nvGrpSpPr>
        <p:cNvPr id="1" name="Shape 92"/>
        <p:cNvGrpSpPr/>
        <p:nvPr/>
      </p:nvGrpSpPr>
      <p:grpSpPr>
        <a:xfrm>
          <a:off x="0" y="0"/>
          <a:ext cx="0" cy="0"/>
          <a:chOff x="0" y="0"/>
          <a:chExt cx="0" cy="0"/>
        </a:xfrm>
      </p:grpSpPr>
    </p:spTree>
    <p:extLst>
      <p:ext uri="{BB962C8B-B14F-4D97-AF65-F5344CB8AC3E}">
        <p14:creationId xmlns:p14="http://schemas.microsoft.com/office/powerpoint/2010/main" val="2304634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E0BA-095F-4872-94D6-966789EB78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Subtitle 2">
            <a:extLst>
              <a:ext uri="{FF2B5EF4-FFF2-40B4-BE49-F238E27FC236}">
                <a16:creationId xmlns:a16="http://schemas.microsoft.com/office/drawing/2014/main" id="{8EA4DFE2-E402-4B87-8755-1252543306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a:extLst>
              <a:ext uri="{FF2B5EF4-FFF2-40B4-BE49-F238E27FC236}">
                <a16:creationId xmlns:a16="http://schemas.microsoft.com/office/drawing/2014/main" id="{812AD91C-D646-489B-9406-2986626D228C}"/>
              </a:ext>
            </a:extLst>
          </p:cNvPr>
          <p:cNvSpPr>
            <a:spLocks noGrp="1"/>
          </p:cNvSpPr>
          <p:nvPr>
            <p:ph type="dt" sz="half" idx="10"/>
          </p:nvPr>
        </p:nvSpPr>
        <p:spPr/>
        <p:txBody>
          <a:bodyPr/>
          <a:lstStyle/>
          <a:p>
            <a:fld id="{B1AEE27D-2C74-4DB6-A6FB-57F56AF1F01F}" type="datetimeFigureOut">
              <a:rPr lang="de-DE" smtClean="0"/>
              <a:t>21.08.2024</a:t>
            </a:fld>
            <a:endParaRPr lang="de-DE"/>
          </a:p>
        </p:txBody>
      </p:sp>
      <p:sp>
        <p:nvSpPr>
          <p:cNvPr id="5" name="Footer Placeholder 4">
            <a:extLst>
              <a:ext uri="{FF2B5EF4-FFF2-40B4-BE49-F238E27FC236}">
                <a16:creationId xmlns:a16="http://schemas.microsoft.com/office/drawing/2014/main" id="{D02BA28D-226F-455E-82D7-0D75BF78F1EB}"/>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D0DF61B8-9A48-4B7F-899D-D21CDF678245}"/>
              </a:ext>
            </a:extLst>
          </p:cNvPr>
          <p:cNvSpPr>
            <a:spLocks noGrp="1"/>
          </p:cNvSpPr>
          <p:nvPr>
            <p:ph type="sldNum" sz="quarter" idx="12"/>
          </p:nvPr>
        </p:nvSpPr>
        <p:spPr/>
        <p:txBody>
          <a:bodyPr/>
          <a:lstStyle/>
          <a:p>
            <a:fld id="{22CE25CB-F311-4D7C-921D-387348340CBC}" type="slidenum">
              <a:rPr lang="de-DE" smtClean="0"/>
              <a:t>‹#›</a:t>
            </a:fld>
            <a:endParaRPr lang="de-DE"/>
          </a:p>
        </p:txBody>
      </p:sp>
    </p:spTree>
    <p:extLst>
      <p:ext uri="{BB962C8B-B14F-4D97-AF65-F5344CB8AC3E}">
        <p14:creationId xmlns:p14="http://schemas.microsoft.com/office/powerpoint/2010/main" val="757413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35897-DB13-4F3F-BC34-3236CE302004}"/>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4B8A23CF-768D-49FB-8829-E658854EE6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42EC4CEE-4175-4FD1-AA38-BC440435323A}"/>
              </a:ext>
            </a:extLst>
          </p:cNvPr>
          <p:cNvSpPr>
            <a:spLocks noGrp="1"/>
          </p:cNvSpPr>
          <p:nvPr>
            <p:ph type="dt" sz="half" idx="10"/>
          </p:nvPr>
        </p:nvSpPr>
        <p:spPr/>
        <p:txBody>
          <a:bodyPr/>
          <a:lstStyle/>
          <a:p>
            <a:fld id="{B1AEE27D-2C74-4DB6-A6FB-57F56AF1F01F}" type="datetimeFigureOut">
              <a:rPr lang="de-DE" smtClean="0"/>
              <a:t>21.08.2024</a:t>
            </a:fld>
            <a:endParaRPr lang="de-DE"/>
          </a:p>
        </p:txBody>
      </p:sp>
      <p:sp>
        <p:nvSpPr>
          <p:cNvPr id="5" name="Footer Placeholder 4">
            <a:extLst>
              <a:ext uri="{FF2B5EF4-FFF2-40B4-BE49-F238E27FC236}">
                <a16:creationId xmlns:a16="http://schemas.microsoft.com/office/drawing/2014/main" id="{857CE0D2-756E-40AC-A140-9BD6FA3A2847}"/>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ED7EAF37-0FC8-496C-96EE-37B808FB128A}"/>
              </a:ext>
            </a:extLst>
          </p:cNvPr>
          <p:cNvSpPr>
            <a:spLocks noGrp="1"/>
          </p:cNvSpPr>
          <p:nvPr>
            <p:ph type="sldNum" sz="quarter" idx="12"/>
          </p:nvPr>
        </p:nvSpPr>
        <p:spPr/>
        <p:txBody>
          <a:bodyPr/>
          <a:lstStyle/>
          <a:p>
            <a:fld id="{22CE25CB-F311-4D7C-921D-387348340CBC}" type="slidenum">
              <a:rPr lang="de-DE" smtClean="0"/>
              <a:t>‹#›</a:t>
            </a:fld>
            <a:endParaRPr lang="de-DE"/>
          </a:p>
        </p:txBody>
      </p:sp>
    </p:spTree>
    <p:extLst>
      <p:ext uri="{BB962C8B-B14F-4D97-AF65-F5344CB8AC3E}">
        <p14:creationId xmlns:p14="http://schemas.microsoft.com/office/powerpoint/2010/main" val="442450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DF4EF-7410-492F-9B8D-95DAF9B909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64925EA9-8FB7-4AA9-B037-68A6BF4A22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20C93-B338-49E9-A9A1-EC3635303939}"/>
              </a:ext>
            </a:extLst>
          </p:cNvPr>
          <p:cNvSpPr>
            <a:spLocks noGrp="1"/>
          </p:cNvSpPr>
          <p:nvPr>
            <p:ph type="dt" sz="half" idx="10"/>
          </p:nvPr>
        </p:nvSpPr>
        <p:spPr/>
        <p:txBody>
          <a:bodyPr/>
          <a:lstStyle/>
          <a:p>
            <a:fld id="{B1AEE27D-2C74-4DB6-A6FB-57F56AF1F01F}" type="datetimeFigureOut">
              <a:rPr lang="de-DE" smtClean="0"/>
              <a:t>21.08.2024</a:t>
            </a:fld>
            <a:endParaRPr lang="de-DE"/>
          </a:p>
        </p:txBody>
      </p:sp>
      <p:sp>
        <p:nvSpPr>
          <p:cNvPr id="5" name="Footer Placeholder 4">
            <a:extLst>
              <a:ext uri="{FF2B5EF4-FFF2-40B4-BE49-F238E27FC236}">
                <a16:creationId xmlns:a16="http://schemas.microsoft.com/office/drawing/2014/main" id="{4C2F4BCD-3F2A-4BC1-8FA2-FA5DC0C8E310}"/>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7B912DFA-70DE-46CC-8EDF-85DBB240AC8D}"/>
              </a:ext>
            </a:extLst>
          </p:cNvPr>
          <p:cNvSpPr>
            <a:spLocks noGrp="1"/>
          </p:cNvSpPr>
          <p:nvPr>
            <p:ph type="sldNum" sz="quarter" idx="12"/>
          </p:nvPr>
        </p:nvSpPr>
        <p:spPr/>
        <p:txBody>
          <a:bodyPr/>
          <a:lstStyle/>
          <a:p>
            <a:fld id="{22CE25CB-F311-4D7C-921D-387348340CBC}" type="slidenum">
              <a:rPr lang="de-DE" smtClean="0"/>
              <a:t>‹#›</a:t>
            </a:fld>
            <a:endParaRPr lang="de-DE"/>
          </a:p>
        </p:txBody>
      </p:sp>
    </p:spTree>
    <p:extLst>
      <p:ext uri="{BB962C8B-B14F-4D97-AF65-F5344CB8AC3E}">
        <p14:creationId xmlns:p14="http://schemas.microsoft.com/office/powerpoint/2010/main" val="2513865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C14E6-3EE7-4840-AD30-8FC160B2E2EA}"/>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2BB95B57-F4BC-4CF2-B6BC-CFE1C9C73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7D14A9F4-1980-43D4-BA2B-2615F94CAB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4FB087B4-916A-4B5C-8818-3E3AA0C7CE61}"/>
              </a:ext>
            </a:extLst>
          </p:cNvPr>
          <p:cNvSpPr>
            <a:spLocks noGrp="1"/>
          </p:cNvSpPr>
          <p:nvPr>
            <p:ph type="dt" sz="half" idx="10"/>
          </p:nvPr>
        </p:nvSpPr>
        <p:spPr/>
        <p:txBody>
          <a:bodyPr/>
          <a:lstStyle/>
          <a:p>
            <a:fld id="{B1AEE27D-2C74-4DB6-A6FB-57F56AF1F01F}" type="datetimeFigureOut">
              <a:rPr lang="de-DE" smtClean="0"/>
              <a:t>21.08.2024</a:t>
            </a:fld>
            <a:endParaRPr lang="de-DE"/>
          </a:p>
        </p:txBody>
      </p:sp>
      <p:sp>
        <p:nvSpPr>
          <p:cNvPr id="6" name="Footer Placeholder 5">
            <a:extLst>
              <a:ext uri="{FF2B5EF4-FFF2-40B4-BE49-F238E27FC236}">
                <a16:creationId xmlns:a16="http://schemas.microsoft.com/office/drawing/2014/main" id="{9461AC5E-F219-46C9-BD91-D945506692DD}"/>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61B954F8-7D20-4A52-9EF1-DAA163791A9A}"/>
              </a:ext>
            </a:extLst>
          </p:cNvPr>
          <p:cNvSpPr>
            <a:spLocks noGrp="1"/>
          </p:cNvSpPr>
          <p:nvPr>
            <p:ph type="sldNum" sz="quarter" idx="12"/>
          </p:nvPr>
        </p:nvSpPr>
        <p:spPr/>
        <p:txBody>
          <a:bodyPr/>
          <a:lstStyle/>
          <a:p>
            <a:fld id="{22CE25CB-F311-4D7C-921D-387348340CBC}" type="slidenum">
              <a:rPr lang="de-DE" smtClean="0"/>
              <a:t>‹#›</a:t>
            </a:fld>
            <a:endParaRPr lang="de-DE"/>
          </a:p>
        </p:txBody>
      </p:sp>
    </p:spTree>
    <p:extLst>
      <p:ext uri="{BB962C8B-B14F-4D97-AF65-F5344CB8AC3E}">
        <p14:creationId xmlns:p14="http://schemas.microsoft.com/office/powerpoint/2010/main" val="2908276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EF87D-FADC-4530-8D52-C422A5AC4AC3}"/>
              </a:ext>
            </a:extLst>
          </p:cNvPr>
          <p:cNvSpPr>
            <a:spLocks noGrp="1"/>
          </p:cNvSpPr>
          <p:nvPr>
            <p:ph type="title"/>
          </p:nvPr>
        </p:nvSpPr>
        <p:spPr>
          <a:xfrm>
            <a:off x="839788" y="365125"/>
            <a:ext cx="10515600" cy="1325563"/>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0DD91D7A-F10C-481D-922D-445DEFAF86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870B9A-0E94-4FBB-8163-6DA8E1A23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60004F47-A18F-4D32-A3B9-4D73F2EE81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EC0A17-4323-4E03-8FE6-C432308490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9AEE1915-457F-428E-A68A-6F78A04ED19D}"/>
              </a:ext>
            </a:extLst>
          </p:cNvPr>
          <p:cNvSpPr>
            <a:spLocks noGrp="1"/>
          </p:cNvSpPr>
          <p:nvPr>
            <p:ph type="dt" sz="half" idx="10"/>
          </p:nvPr>
        </p:nvSpPr>
        <p:spPr/>
        <p:txBody>
          <a:bodyPr/>
          <a:lstStyle/>
          <a:p>
            <a:fld id="{B1AEE27D-2C74-4DB6-A6FB-57F56AF1F01F}" type="datetimeFigureOut">
              <a:rPr lang="de-DE" smtClean="0"/>
              <a:t>21.08.2024</a:t>
            </a:fld>
            <a:endParaRPr lang="de-DE"/>
          </a:p>
        </p:txBody>
      </p:sp>
      <p:sp>
        <p:nvSpPr>
          <p:cNvPr id="8" name="Footer Placeholder 7">
            <a:extLst>
              <a:ext uri="{FF2B5EF4-FFF2-40B4-BE49-F238E27FC236}">
                <a16:creationId xmlns:a16="http://schemas.microsoft.com/office/drawing/2014/main" id="{92D5CDA5-1FFC-4BC1-B1B2-D731E840FE73}"/>
              </a:ext>
            </a:extLst>
          </p:cNvPr>
          <p:cNvSpPr>
            <a:spLocks noGrp="1"/>
          </p:cNvSpPr>
          <p:nvPr>
            <p:ph type="ftr" sz="quarter" idx="11"/>
          </p:nvPr>
        </p:nvSpPr>
        <p:spPr/>
        <p:txBody>
          <a:bodyPr/>
          <a:lstStyle/>
          <a:p>
            <a:endParaRPr lang="de-DE"/>
          </a:p>
        </p:txBody>
      </p:sp>
      <p:sp>
        <p:nvSpPr>
          <p:cNvPr id="9" name="Slide Number Placeholder 8">
            <a:extLst>
              <a:ext uri="{FF2B5EF4-FFF2-40B4-BE49-F238E27FC236}">
                <a16:creationId xmlns:a16="http://schemas.microsoft.com/office/drawing/2014/main" id="{E986B607-9455-4DC8-9205-4ECF0D6292BB}"/>
              </a:ext>
            </a:extLst>
          </p:cNvPr>
          <p:cNvSpPr>
            <a:spLocks noGrp="1"/>
          </p:cNvSpPr>
          <p:nvPr>
            <p:ph type="sldNum" sz="quarter" idx="12"/>
          </p:nvPr>
        </p:nvSpPr>
        <p:spPr/>
        <p:txBody>
          <a:bodyPr/>
          <a:lstStyle/>
          <a:p>
            <a:fld id="{22CE25CB-F311-4D7C-921D-387348340CBC}" type="slidenum">
              <a:rPr lang="de-DE" smtClean="0"/>
              <a:t>‹#›</a:t>
            </a:fld>
            <a:endParaRPr lang="de-DE"/>
          </a:p>
        </p:txBody>
      </p:sp>
    </p:spTree>
    <p:extLst>
      <p:ext uri="{BB962C8B-B14F-4D97-AF65-F5344CB8AC3E}">
        <p14:creationId xmlns:p14="http://schemas.microsoft.com/office/powerpoint/2010/main" val="23679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7A64-54BC-4C2B-8065-27A77F742F02}"/>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3D446DAF-6481-468E-B26C-B4D945B23108}"/>
              </a:ext>
            </a:extLst>
          </p:cNvPr>
          <p:cNvSpPr>
            <a:spLocks noGrp="1"/>
          </p:cNvSpPr>
          <p:nvPr>
            <p:ph type="dt" sz="half" idx="10"/>
          </p:nvPr>
        </p:nvSpPr>
        <p:spPr/>
        <p:txBody>
          <a:bodyPr/>
          <a:lstStyle/>
          <a:p>
            <a:fld id="{B1AEE27D-2C74-4DB6-A6FB-57F56AF1F01F}" type="datetimeFigureOut">
              <a:rPr lang="de-DE" smtClean="0"/>
              <a:t>21.08.2024</a:t>
            </a:fld>
            <a:endParaRPr lang="de-DE"/>
          </a:p>
        </p:txBody>
      </p:sp>
      <p:sp>
        <p:nvSpPr>
          <p:cNvPr id="4" name="Footer Placeholder 3">
            <a:extLst>
              <a:ext uri="{FF2B5EF4-FFF2-40B4-BE49-F238E27FC236}">
                <a16:creationId xmlns:a16="http://schemas.microsoft.com/office/drawing/2014/main" id="{DE470070-1356-413E-B3CE-B414F816CE40}"/>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DCCF5F09-3D73-443B-B755-665971A671FF}"/>
              </a:ext>
            </a:extLst>
          </p:cNvPr>
          <p:cNvSpPr>
            <a:spLocks noGrp="1"/>
          </p:cNvSpPr>
          <p:nvPr>
            <p:ph type="sldNum" sz="quarter" idx="12"/>
          </p:nvPr>
        </p:nvSpPr>
        <p:spPr/>
        <p:txBody>
          <a:bodyPr/>
          <a:lstStyle/>
          <a:p>
            <a:fld id="{22CE25CB-F311-4D7C-921D-387348340CBC}" type="slidenum">
              <a:rPr lang="de-DE" smtClean="0"/>
              <a:t>‹#›</a:t>
            </a:fld>
            <a:endParaRPr lang="de-DE"/>
          </a:p>
        </p:txBody>
      </p:sp>
    </p:spTree>
    <p:extLst>
      <p:ext uri="{BB962C8B-B14F-4D97-AF65-F5344CB8AC3E}">
        <p14:creationId xmlns:p14="http://schemas.microsoft.com/office/powerpoint/2010/main" val="2436513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6AAD-773F-AEE5-1341-9824BE396C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8B431C6E-F4EA-26F6-4E5E-CCFEDAFBB1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C16E5-90E0-E013-871D-661FD2A0216E}"/>
              </a:ext>
            </a:extLst>
          </p:cNvPr>
          <p:cNvSpPr>
            <a:spLocks noGrp="1"/>
          </p:cNvSpPr>
          <p:nvPr>
            <p:ph type="dt" sz="half" idx="10"/>
          </p:nvPr>
        </p:nvSpPr>
        <p:spPr/>
        <p:txBody>
          <a:bodyPr/>
          <a:lstStyle/>
          <a:p>
            <a:fld id="{8C58F0AF-2F36-4B79-BA8A-988420B26913}" type="datetimeFigureOut">
              <a:rPr lang="nl-NL" smtClean="0"/>
              <a:t>21-8-2024</a:t>
            </a:fld>
            <a:endParaRPr lang="nl-NL"/>
          </a:p>
        </p:txBody>
      </p:sp>
      <p:sp>
        <p:nvSpPr>
          <p:cNvPr id="5" name="Footer Placeholder 4">
            <a:extLst>
              <a:ext uri="{FF2B5EF4-FFF2-40B4-BE49-F238E27FC236}">
                <a16:creationId xmlns:a16="http://schemas.microsoft.com/office/drawing/2014/main" id="{A4D900D3-EF7E-EFEC-36EA-FB910FA06292}"/>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A6A6A8E7-6035-E3E0-2748-797D454CE6B4}"/>
              </a:ext>
            </a:extLst>
          </p:cNvPr>
          <p:cNvSpPr>
            <a:spLocks noGrp="1"/>
          </p:cNvSpPr>
          <p:nvPr>
            <p:ph type="sldNum" sz="quarter" idx="12"/>
          </p:nvPr>
        </p:nvSpPr>
        <p:spPr/>
        <p:txBody>
          <a:bodyPr/>
          <a:lstStyle/>
          <a:p>
            <a:fld id="{A6A5E027-6562-48E9-B8A1-9FC38E0C6AE2}" type="slidenum">
              <a:rPr lang="nl-NL" smtClean="0"/>
              <a:t>‹#›</a:t>
            </a:fld>
            <a:endParaRPr lang="nl-NL"/>
          </a:p>
        </p:txBody>
      </p:sp>
    </p:spTree>
    <p:extLst>
      <p:ext uri="{BB962C8B-B14F-4D97-AF65-F5344CB8AC3E}">
        <p14:creationId xmlns:p14="http://schemas.microsoft.com/office/powerpoint/2010/main" val="1626006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92BDA7-8DD5-4C23-B9B4-1C67DB3CC863}"/>
              </a:ext>
            </a:extLst>
          </p:cNvPr>
          <p:cNvSpPr>
            <a:spLocks noGrp="1"/>
          </p:cNvSpPr>
          <p:nvPr>
            <p:ph type="dt" sz="half" idx="10"/>
          </p:nvPr>
        </p:nvSpPr>
        <p:spPr/>
        <p:txBody>
          <a:bodyPr/>
          <a:lstStyle/>
          <a:p>
            <a:fld id="{B1AEE27D-2C74-4DB6-A6FB-57F56AF1F01F}" type="datetimeFigureOut">
              <a:rPr lang="de-DE" smtClean="0"/>
              <a:t>21.08.2024</a:t>
            </a:fld>
            <a:endParaRPr lang="de-DE"/>
          </a:p>
        </p:txBody>
      </p:sp>
      <p:sp>
        <p:nvSpPr>
          <p:cNvPr id="3" name="Footer Placeholder 2">
            <a:extLst>
              <a:ext uri="{FF2B5EF4-FFF2-40B4-BE49-F238E27FC236}">
                <a16:creationId xmlns:a16="http://schemas.microsoft.com/office/drawing/2014/main" id="{FBA41288-19ED-4D68-A9BB-65DEF745FAAD}"/>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ACA48E22-F8C6-44E8-9A31-5452CB6986D7}"/>
              </a:ext>
            </a:extLst>
          </p:cNvPr>
          <p:cNvSpPr>
            <a:spLocks noGrp="1"/>
          </p:cNvSpPr>
          <p:nvPr>
            <p:ph type="sldNum" sz="quarter" idx="12"/>
          </p:nvPr>
        </p:nvSpPr>
        <p:spPr/>
        <p:txBody>
          <a:bodyPr/>
          <a:lstStyle/>
          <a:p>
            <a:fld id="{22CE25CB-F311-4D7C-921D-387348340CBC}" type="slidenum">
              <a:rPr lang="de-DE" smtClean="0"/>
              <a:t>‹#›</a:t>
            </a:fld>
            <a:endParaRPr lang="de-DE"/>
          </a:p>
        </p:txBody>
      </p:sp>
    </p:spTree>
    <p:extLst>
      <p:ext uri="{BB962C8B-B14F-4D97-AF65-F5344CB8AC3E}">
        <p14:creationId xmlns:p14="http://schemas.microsoft.com/office/powerpoint/2010/main" val="2437250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8121-3D33-4AFA-9D86-F70F13049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855BC180-696D-40A8-80C9-7C96EAFADA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5DD97A5B-EDC8-4B5F-BCE4-771CB88DD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53F40F-9550-4D35-99D6-B3FFCFE352FD}"/>
              </a:ext>
            </a:extLst>
          </p:cNvPr>
          <p:cNvSpPr>
            <a:spLocks noGrp="1"/>
          </p:cNvSpPr>
          <p:nvPr>
            <p:ph type="dt" sz="half" idx="10"/>
          </p:nvPr>
        </p:nvSpPr>
        <p:spPr/>
        <p:txBody>
          <a:bodyPr/>
          <a:lstStyle/>
          <a:p>
            <a:fld id="{B1AEE27D-2C74-4DB6-A6FB-57F56AF1F01F}" type="datetimeFigureOut">
              <a:rPr lang="de-DE" smtClean="0"/>
              <a:t>21.08.2024</a:t>
            </a:fld>
            <a:endParaRPr lang="de-DE"/>
          </a:p>
        </p:txBody>
      </p:sp>
      <p:sp>
        <p:nvSpPr>
          <p:cNvPr id="6" name="Footer Placeholder 5">
            <a:extLst>
              <a:ext uri="{FF2B5EF4-FFF2-40B4-BE49-F238E27FC236}">
                <a16:creationId xmlns:a16="http://schemas.microsoft.com/office/drawing/2014/main" id="{0DAF65EA-A155-48AF-9CE3-877FD6ACC407}"/>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0F5D4D34-E109-43D8-BD97-4EFE55B4E7D8}"/>
              </a:ext>
            </a:extLst>
          </p:cNvPr>
          <p:cNvSpPr>
            <a:spLocks noGrp="1"/>
          </p:cNvSpPr>
          <p:nvPr>
            <p:ph type="sldNum" sz="quarter" idx="12"/>
          </p:nvPr>
        </p:nvSpPr>
        <p:spPr/>
        <p:txBody>
          <a:bodyPr/>
          <a:lstStyle/>
          <a:p>
            <a:fld id="{22CE25CB-F311-4D7C-921D-387348340CBC}" type="slidenum">
              <a:rPr lang="de-DE" smtClean="0"/>
              <a:t>‹#›</a:t>
            </a:fld>
            <a:endParaRPr lang="de-DE"/>
          </a:p>
        </p:txBody>
      </p:sp>
    </p:spTree>
    <p:extLst>
      <p:ext uri="{BB962C8B-B14F-4D97-AF65-F5344CB8AC3E}">
        <p14:creationId xmlns:p14="http://schemas.microsoft.com/office/powerpoint/2010/main" val="2712358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4898C-C93C-4EB7-B501-AC8D0B2D94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EBFCF4D5-781D-40C8-8B39-AA397B7C53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a:extLst>
              <a:ext uri="{FF2B5EF4-FFF2-40B4-BE49-F238E27FC236}">
                <a16:creationId xmlns:a16="http://schemas.microsoft.com/office/drawing/2014/main" id="{B2587D4A-E6ED-4AE0-8DC8-3F206C233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2558D-B96A-4A84-AE64-DCE2CA28093C}"/>
              </a:ext>
            </a:extLst>
          </p:cNvPr>
          <p:cNvSpPr>
            <a:spLocks noGrp="1"/>
          </p:cNvSpPr>
          <p:nvPr>
            <p:ph type="dt" sz="half" idx="10"/>
          </p:nvPr>
        </p:nvSpPr>
        <p:spPr/>
        <p:txBody>
          <a:bodyPr/>
          <a:lstStyle/>
          <a:p>
            <a:fld id="{B1AEE27D-2C74-4DB6-A6FB-57F56AF1F01F}" type="datetimeFigureOut">
              <a:rPr lang="de-DE" smtClean="0"/>
              <a:t>21.08.2024</a:t>
            </a:fld>
            <a:endParaRPr lang="de-DE"/>
          </a:p>
        </p:txBody>
      </p:sp>
      <p:sp>
        <p:nvSpPr>
          <p:cNvPr id="6" name="Footer Placeholder 5">
            <a:extLst>
              <a:ext uri="{FF2B5EF4-FFF2-40B4-BE49-F238E27FC236}">
                <a16:creationId xmlns:a16="http://schemas.microsoft.com/office/drawing/2014/main" id="{7A344112-AA47-416E-BEF5-53047A983AF8}"/>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808BE2D8-FC9E-4C1B-9682-B72DA8B47976}"/>
              </a:ext>
            </a:extLst>
          </p:cNvPr>
          <p:cNvSpPr>
            <a:spLocks noGrp="1"/>
          </p:cNvSpPr>
          <p:nvPr>
            <p:ph type="sldNum" sz="quarter" idx="12"/>
          </p:nvPr>
        </p:nvSpPr>
        <p:spPr/>
        <p:txBody>
          <a:bodyPr/>
          <a:lstStyle/>
          <a:p>
            <a:fld id="{22CE25CB-F311-4D7C-921D-387348340CBC}" type="slidenum">
              <a:rPr lang="de-DE" smtClean="0"/>
              <a:t>‹#›</a:t>
            </a:fld>
            <a:endParaRPr lang="de-DE"/>
          </a:p>
        </p:txBody>
      </p:sp>
    </p:spTree>
    <p:extLst>
      <p:ext uri="{BB962C8B-B14F-4D97-AF65-F5344CB8AC3E}">
        <p14:creationId xmlns:p14="http://schemas.microsoft.com/office/powerpoint/2010/main" val="2206538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6CFB-8FEF-480F-AF47-92388A196584}"/>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8928AB93-CFB7-4D8A-9347-C615F7C40F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E14C675-E0BE-4959-889B-A7EAD1ED56C8}"/>
              </a:ext>
            </a:extLst>
          </p:cNvPr>
          <p:cNvSpPr>
            <a:spLocks noGrp="1"/>
          </p:cNvSpPr>
          <p:nvPr>
            <p:ph type="dt" sz="half" idx="10"/>
          </p:nvPr>
        </p:nvSpPr>
        <p:spPr/>
        <p:txBody>
          <a:bodyPr/>
          <a:lstStyle/>
          <a:p>
            <a:fld id="{B1AEE27D-2C74-4DB6-A6FB-57F56AF1F01F}" type="datetimeFigureOut">
              <a:rPr lang="de-DE" smtClean="0"/>
              <a:t>21.08.2024</a:t>
            </a:fld>
            <a:endParaRPr lang="de-DE"/>
          </a:p>
        </p:txBody>
      </p:sp>
      <p:sp>
        <p:nvSpPr>
          <p:cNvPr id="5" name="Footer Placeholder 4">
            <a:extLst>
              <a:ext uri="{FF2B5EF4-FFF2-40B4-BE49-F238E27FC236}">
                <a16:creationId xmlns:a16="http://schemas.microsoft.com/office/drawing/2014/main" id="{DD00E213-5F1E-449D-ADB9-AA71813FF816}"/>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AB974209-D1F9-45E9-A8BB-CA5E5C85A2D5}"/>
              </a:ext>
            </a:extLst>
          </p:cNvPr>
          <p:cNvSpPr>
            <a:spLocks noGrp="1"/>
          </p:cNvSpPr>
          <p:nvPr>
            <p:ph type="sldNum" sz="quarter" idx="12"/>
          </p:nvPr>
        </p:nvSpPr>
        <p:spPr/>
        <p:txBody>
          <a:bodyPr/>
          <a:lstStyle/>
          <a:p>
            <a:fld id="{22CE25CB-F311-4D7C-921D-387348340CBC}" type="slidenum">
              <a:rPr lang="de-DE" smtClean="0"/>
              <a:t>‹#›</a:t>
            </a:fld>
            <a:endParaRPr lang="de-DE"/>
          </a:p>
        </p:txBody>
      </p:sp>
    </p:spTree>
    <p:extLst>
      <p:ext uri="{BB962C8B-B14F-4D97-AF65-F5344CB8AC3E}">
        <p14:creationId xmlns:p14="http://schemas.microsoft.com/office/powerpoint/2010/main" val="33924008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A9830A-C2EF-4097-9C5A-6F392A3589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D6B4B9C8-2E26-488D-B311-52E6E3D84A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43884036-6F70-4B12-B406-F371BA8EB12A}"/>
              </a:ext>
            </a:extLst>
          </p:cNvPr>
          <p:cNvSpPr>
            <a:spLocks noGrp="1"/>
          </p:cNvSpPr>
          <p:nvPr>
            <p:ph type="dt" sz="half" idx="10"/>
          </p:nvPr>
        </p:nvSpPr>
        <p:spPr/>
        <p:txBody>
          <a:bodyPr/>
          <a:lstStyle/>
          <a:p>
            <a:fld id="{B1AEE27D-2C74-4DB6-A6FB-57F56AF1F01F}" type="datetimeFigureOut">
              <a:rPr lang="de-DE" smtClean="0"/>
              <a:t>21.08.2024</a:t>
            </a:fld>
            <a:endParaRPr lang="de-DE"/>
          </a:p>
        </p:txBody>
      </p:sp>
      <p:sp>
        <p:nvSpPr>
          <p:cNvPr id="5" name="Footer Placeholder 4">
            <a:extLst>
              <a:ext uri="{FF2B5EF4-FFF2-40B4-BE49-F238E27FC236}">
                <a16:creationId xmlns:a16="http://schemas.microsoft.com/office/drawing/2014/main" id="{076276EC-23EC-448C-83B6-2D95E8BEC31D}"/>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2482B290-1C4A-4A68-AFE9-10D96ED71AE9}"/>
              </a:ext>
            </a:extLst>
          </p:cNvPr>
          <p:cNvSpPr>
            <a:spLocks noGrp="1"/>
          </p:cNvSpPr>
          <p:nvPr>
            <p:ph type="sldNum" sz="quarter" idx="12"/>
          </p:nvPr>
        </p:nvSpPr>
        <p:spPr/>
        <p:txBody>
          <a:bodyPr/>
          <a:lstStyle/>
          <a:p>
            <a:fld id="{22CE25CB-F311-4D7C-921D-387348340CBC}" type="slidenum">
              <a:rPr lang="de-DE" smtClean="0"/>
              <a:t>‹#›</a:t>
            </a:fld>
            <a:endParaRPr lang="de-DE"/>
          </a:p>
        </p:txBody>
      </p:sp>
    </p:spTree>
    <p:extLst>
      <p:ext uri="{BB962C8B-B14F-4D97-AF65-F5344CB8AC3E}">
        <p14:creationId xmlns:p14="http://schemas.microsoft.com/office/powerpoint/2010/main" val="1054399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AA36F-6D92-B793-4EA6-0F7AB497F292}"/>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838F1CA0-ACB3-E52C-49C0-85E8A2A2E9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F074F870-655C-1D72-A80F-64281464CB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577944C2-78D3-05BE-37A1-BAEF5F01E303}"/>
              </a:ext>
            </a:extLst>
          </p:cNvPr>
          <p:cNvSpPr>
            <a:spLocks noGrp="1"/>
          </p:cNvSpPr>
          <p:nvPr>
            <p:ph type="dt" sz="half" idx="10"/>
          </p:nvPr>
        </p:nvSpPr>
        <p:spPr/>
        <p:txBody>
          <a:bodyPr/>
          <a:lstStyle/>
          <a:p>
            <a:fld id="{8C58F0AF-2F36-4B79-BA8A-988420B26913}" type="datetimeFigureOut">
              <a:rPr lang="nl-NL" smtClean="0"/>
              <a:t>21-8-2024</a:t>
            </a:fld>
            <a:endParaRPr lang="nl-NL"/>
          </a:p>
        </p:txBody>
      </p:sp>
      <p:sp>
        <p:nvSpPr>
          <p:cNvPr id="6" name="Footer Placeholder 5">
            <a:extLst>
              <a:ext uri="{FF2B5EF4-FFF2-40B4-BE49-F238E27FC236}">
                <a16:creationId xmlns:a16="http://schemas.microsoft.com/office/drawing/2014/main" id="{384A11DB-513D-052E-F725-1A143E786B83}"/>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6DCAE73C-21EB-CD73-767E-A9E62063A7B0}"/>
              </a:ext>
            </a:extLst>
          </p:cNvPr>
          <p:cNvSpPr>
            <a:spLocks noGrp="1"/>
          </p:cNvSpPr>
          <p:nvPr>
            <p:ph type="sldNum" sz="quarter" idx="12"/>
          </p:nvPr>
        </p:nvSpPr>
        <p:spPr/>
        <p:txBody>
          <a:bodyPr/>
          <a:lstStyle/>
          <a:p>
            <a:fld id="{A6A5E027-6562-48E9-B8A1-9FC38E0C6AE2}" type="slidenum">
              <a:rPr lang="nl-NL" smtClean="0"/>
              <a:t>‹#›</a:t>
            </a:fld>
            <a:endParaRPr lang="nl-NL"/>
          </a:p>
        </p:txBody>
      </p:sp>
    </p:spTree>
    <p:extLst>
      <p:ext uri="{BB962C8B-B14F-4D97-AF65-F5344CB8AC3E}">
        <p14:creationId xmlns:p14="http://schemas.microsoft.com/office/powerpoint/2010/main" val="1493025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23BC-B5ED-3D10-BEA1-F7E2FD17972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E6FAB98D-26D3-D09C-B0E7-95E915582E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85A3F1-B2DB-773A-1542-7D2570BF15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B011FCD-419A-D1D2-07CD-1ADC7D7BB2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06CBF5-7ECC-3203-2D57-5DCEE1E0D5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B43EDF53-0507-20F3-12A9-EF5B2A3095AE}"/>
              </a:ext>
            </a:extLst>
          </p:cNvPr>
          <p:cNvSpPr>
            <a:spLocks noGrp="1"/>
          </p:cNvSpPr>
          <p:nvPr>
            <p:ph type="dt" sz="half" idx="10"/>
          </p:nvPr>
        </p:nvSpPr>
        <p:spPr/>
        <p:txBody>
          <a:bodyPr/>
          <a:lstStyle/>
          <a:p>
            <a:fld id="{8C58F0AF-2F36-4B79-BA8A-988420B26913}" type="datetimeFigureOut">
              <a:rPr lang="nl-NL" smtClean="0"/>
              <a:t>21-8-2024</a:t>
            </a:fld>
            <a:endParaRPr lang="nl-NL"/>
          </a:p>
        </p:txBody>
      </p:sp>
      <p:sp>
        <p:nvSpPr>
          <p:cNvPr id="8" name="Footer Placeholder 7">
            <a:extLst>
              <a:ext uri="{FF2B5EF4-FFF2-40B4-BE49-F238E27FC236}">
                <a16:creationId xmlns:a16="http://schemas.microsoft.com/office/drawing/2014/main" id="{97AD6319-869A-DAA7-8A35-A164A808EC76}"/>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133F7764-4F9D-F040-3D25-FBA2E2BC4E58}"/>
              </a:ext>
            </a:extLst>
          </p:cNvPr>
          <p:cNvSpPr>
            <a:spLocks noGrp="1"/>
          </p:cNvSpPr>
          <p:nvPr>
            <p:ph type="sldNum" sz="quarter" idx="12"/>
          </p:nvPr>
        </p:nvSpPr>
        <p:spPr/>
        <p:txBody>
          <a:bodyPr/>
          <a:lstStyle/>
          <a:p>
            <a:fld id="{A6A5E027-6562-48E9-B8A1-9FC38E0C6AE2}" type="slidenum">
              <a:rPr lang="nl-NL" smtClean="0"/>
              <a:t>‹#›</a:t>
            </a:fld>
            <a:endParaRPr lang="nl-NL"/>
          </a:p>
        </p:txBody>
      </p:sp>
    </p:spTree>
    <p:extLst>
      <p:ext uri="{BB962C8B-B14F-4D97-AF65-F5344CB8AC3E}">
        <p14:creationId xmlns:p14="http://schemas.microsoft.com/office/powerpoint/2010/main" val="457227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60870-5ABC-1778-4034-12823F943DED}"/>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24D90A0F-455B-EBD4-8CA4-09E63D7FA72B}"/>
              </a:ext>
            </a:extLst>
          </p:cNvPr>
          <p:cNvSpPr>
            <a:spLocks noGrp="1"/>
          </p:cNvSpPr>
          <p:nvPr>
            <p:ph type="dt" sz="half" idx="10"/>
          </p:nvPr>
        </p:nvSpPr>
        <p:spPr/>
        <p:txBody>
          <a:bodyPr/>
          <a:lstStyle/>
          <a:p>
            <a:fld id="{8C58F0AF-2F36-4B79-BA8A-988420B26913}" type="datetimeFigureOut">
              <a:rPr lang="nl-NL" smtClean="0"/>
              <a:t>21-8-2024</a:t>
            </a:fld>
            <a:endParaRPr lang="nl-NL"/>
          </a:p>
        </p:txBody>
      </p:sp>
      <p:sp>
        <p:nvSpPr>
          <p:cNvPr id="4" name="Footer Placeholder 3">
            <a:extLst>
              <a:ext uri="{FF2B5EF4-FFF2-40B4-BE49-F238E27FC236}">
                <a16:creationId xmlns:a16="http://schemas.microsoft.com/office/drawing/2014/main" id="{97E3770C-2960-6BAC-0EA0-C5DFC9D3D732}"/>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0C62B150-EE13-6F63-26A1-A9C9C6B84B02}"/>
              </a:ext>
            </a:extLst>
          </p:cNvPr>
          <p:cNvSpPr>
            <a:spLocks noGrp="1"/>
          </p:cNvSpPr>
          <p:nvPr>
            <p:ph type="sldNum" sz="quarter" idx="12"/>
          </p:nvPr>
        </p:nvSpPr>
        <p:spPr/>
        <p:txBody>
          <a:bodyPr/>
          <a:lstStyle/>
          <a:p>
            <a:fld id="{A6A5E027-6562-48E9-B8A1-9FC38E0C6AE2}" type="slidenum">
              <a:rPr lang="nl-NL" smtClean="0"/>
              <a:t>‹#›</a:t>
            </a:fld>
            <a:endParaRPr lang="nl-NL"/>
          </a:p>
        </p:txBody>
      </p:sp>
    </p:spTree>
    <p:extLst>
      <p:ext uri="{BB962C8B-B14F-4D97-AF65-F5344CB8AC3E}">
        <p14:creationId xmlns:p14="http://schemas.microsoft.com/office/powerpoint/2010/main" val="662071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1A60E1-8F4E-6997-0F02-EFA5712C1AE8}"/>
              </a:ext>
            </a:extLst>
          </p:cNvPr>
          <p:cNvSpPr>
            <a:spLocks noGrp="1"/>
          </p:cNvSpPr>
          <p:nvPr>
            <p:ph type="dt" sz="half" idx="10"/>
          </p:nvPr>
        </p:nvSpPr>
        <p:spPr/>
        <p:txBody>
          <a:bodyPr/>
          <a:lstStyle/>
          <a:p>
            <a:fld id="{8C58F0AF-2F36-4B79-BA8A-988420B26913}" type="datetimeFigureOut">
              <a:rPr lang="nl-NL" smtClean="0"/>
              <a:t>21-8-2024</a:t>
            </a:fld>
            <a:endParaRPr lang="nl-NL"/>
          </a:p>
        </p:txBody>
      </p:sp>
      <p:sp>
        <p:nvSpPr>
          <p:cNvPr id="3" name="Footer Placeholder 2">
            <a:extLst>
              <a:ext uri="{FF2B5EF4-FFF2-40B4-BE49-F238E27FC236}">
                <a16:creationId xmlns:a16="http://schemas.microsoft.com/office/drawing/2014/main" id="{BADAE689-00BB-CA3C-CDAF-FC3DC3FDCFAD}"/>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CB0F13C9-28AD-A920-E32E-33275EF821EC}"/>
              </a:ext>
            </a:extLst>
          </p:cNvPr>
          <p:cNvSpPr>
            <a:spLocks noGrp="1"/>
          </p:cNvSpPr>
          <p:nvPr>
            <p:ph type="sldNum" sz="quarter" idx="12"/>
          </p:nvPr>
        </p:nvSpPr>
        <p:spPr/>
        <p:txBody>
          <a:bodyPr/>
          <a:lstStyle/>
          <a:p>
            <a:fld id="{A6A5E027-6562-48E9-B8A1-9FC38E0C6AE2}" type="slidenum">
              <a:rPr lang="nl-NL" smtClean="0"/>
              <a:t>‹#›</a:t>
            </a:fld>
            <a:endParaRPr lang="nl-NL"/>
          </a:p>
        </p:txBody>
      </p:sp>
    </p:spTree>
    <p:extLst>
      <p:ext uri="{BB962C8B-B14F-4D97-AF65-F5344CB8AC3E}">
        <p14:creationId xmlns:p14="http://schemas.microsoft.com/office/powerpoint/2010/main" val="12179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5385-1F93-9AA5-FB3C-0DD567F58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C8A762A9-C50C-7938-0E33-35B1EF989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C515E376-15B7-A4AF-D4BE-0B1D92C4C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02983C-3486-4E07-5D67-31C265FE3A41}"/>
              </a:ext>
            </a:extLst>
          </p:cNvPr>
          <p:cNvSpPr>
            <a:spLocks noGrp="1"/>
          </p:cNvSpPr>
          <p:nvPr>
            <p:ph type="dt" sz="half" idx="10"/>
          </p:nvPr>
        </p:nvSpPr>
        <p:spPr/>
        <p:txBody>
          <a:bodyPr/>
          <a:lstStyle/>
          <a:p>
            <a:fld id="{8C58F0AF-2F36-4B79-BA8A-988420B26913}" type="datetimeFigureOut">
              <a:rPr lang="nl-NL" smtClean="0"/>
              <a:t>21-8-2024</a:t>
            </a:fld>
            <a:endParaRPr lang="nl-NL"/>
          </a:p>
        </p:txBody>
      </p:sp>
      <p:sp>
        <p:nvSpPr>
          <p:cNvPr id="6" name="Footer Placeholder 5">
            <a:extLst>
              <a:ext uri="{FF2B5EF4-FFF2-40B4-BE49-F238E27FC236}">
                <a16:creationId xmlns:a16="http://schemas.microsoft.com/office/drawing/2014/main" id="{8916B4E2-45FF-58C8-A4C7-414E53654105}"/>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F80A24F1-3D36-04A1-2543-29AF70A73F89}"/>
              </a:ext>
            </a:extLst>
          </p:cNvPr>
          <p:cNvSpPr>
            <a:spLocks noGrp="1"/>
          </p:cNvSpPr>
          <p:nvPr>
            <p:ph type="sldNum" sz="quarter" idx="12"/>
          </p:nvPr>
        </p:nvSpPr>
        <p:spPr/>
        <p:txBody>
          <a:bodyPr/>
          <a:lstStyle/>
          <a:p>
            <a:fld id="{A6A5E027-6562-48E9-B8A1-9FC38E0C6AE2}" type="slidenum">
              <a:rPr lang="nl-NL" smtClean="0"/>
              <a:t>‹#›</a:t>
            </a:fld>
            <a:endParaRPr lang="nl-NL"/>
          </a:p>
        </p:txBody>
      </p:sp>
    </p:spTree>
    <p:extLst>
      <p:ext uri="{BB962C8B-B14F-4D97-AF65-F5344CB8AC3E}">
        <p14:creationId xmlns:p14="http://schemas.microsoft.com/office/powerpoint/2010/main" val="796357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3A5C-D452-13D6-2D57-7DE845878D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589F5161-EED2-4F34-21C0-732F584DDA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C9906B0A-F737-234A-9EBF-4AB683B32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940552-1F66-A528-6E8E-505521E5EC39}"/>
              </a:ext>
            </a:extLst>
          </p:cNvPr>
          <p:cNvSpPr>
            <a:spLocks noGrp="1"/>
          </p:cNvSpPr>
          <p:nvPr>
            <p:ph type="dt" sz="half" idx="10"/>
          </p:nvPr>
        </p:nvSpPr>
        <p:spPr/>
        <p:txBody>
          <a:bodyPr/>
          <a:lstStyle/>
          <a:p>
            <a:fld id="{8C58F0AF-2F36-4B79-BA8A-988420B26913}" type="datetimeFigureOut">
              <a:rPr lang="nl-NL" smtClean="0"/>
              <a:t>21-8-2024</a:t>
            </a:fld>
            <a:endParaRPr lang="nl-NL"/>
          </a:p>
        </p:txBody>
      </p:sp>
      <p:sp>
        <p:nvSpPr>
          <p:cNvPr id="6" name="Footer Placeholder 5">
            <a:extLst>
              <a:ext uri="{FF2B5EF4-FFF2-40B4-BE49-F238E27FC236}">
                <a16:creationId xmlns:a16="http://schemas.microsoft.com/office/drawing/2014/main" id="{3E561142-C344-805D-5E78-0C95F068F698}"/>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A6DE0D7-3F1C-CB01-67DA-85FCA17C1977}"/>
              </a:ext>
            </a:extLst>
          </p:cNvPr>
          <p:cNvSpPr>
            <a:spLocks noGrp="1"/>
          </p:cNvSpPr>
          <p:nvPr>
            <p:ph type="sldNum" sz="quarter" idx="12"/>
          </p:nvPr>
        </p:nvSpPr>
        <p:spPr/>
        <p:txBody>
          <a:bodyPr/>
          <a:lstStyle/>
          <a:p>
            <a:fld id="{A6A5E027-6562-48E9-B8A1-9FC38E0C6AE2}" type="slidenum">
              <a:rPr lang="nl-NL" smtClean="0"/>
              <a:t>‹#›</a:t>
            </a:fld>
            <a:endParaRPr lang="nl-NL"/>
          </a:p>
        </p:txBody>
      </p:sp>
    </p:spTree>
    <p:extLst>
      <p:ext uri="{BB962C8B-B14F-4D97-AF65-F5344CB8AC3E}">
        <p14:creationId xmlns:p14="http://schemas.microsoft.com/office/powerpoint/2010/main" val="3076183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1A6E5D-233C-2B3B-4B09-803410C6B8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5356FD7A-6758-AD02-D0B3-65D9C582B0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D25D247C-5E74-04FE-0CE0-B13529672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58F0AF-2F36-4B79-BA8A-988420B26913}" type="datetimeFigureOut">
              <a:rPr lang="nl-NL" smtClean="0"/>
              <a:t>21-8-2024</a:t>
            </a:fld>
            <a:endParaRPr lang="nl-NL"/>
          </a:p>
        </p:txBody>
      </p:sp>
      <p:sp>
        <p:nvSpPr>
          <p:cNvPr id="5" name="Footer Placeholder 4">
            <a:extLst>
              <a:ext uri="{FF2B5EF4-FFF2-40B4-BE49-F238E27FC236}">
                <a16:creationId xmlns:a16="http://schemas.microsoft.com/office/drawing/2014/main" id="{6DBE098A-8935-3092-BFBB-63658EB923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Slide Number Placeholder 5">
            <a:extLst>
              <a:ext uri="{FF2B5EF4-FFF2-40B4-BE49-F238E27FC236}">
                <a16:creationId xmlns:a16="http://schemas.microsoft.com/office/drawing/2014/main" id="{D529ED65-BEDC-D0A4-5303-DDE6A6CEB5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A5E027-6562-48E9-B8A1-9FC38E0C6AE2}" type="slidenum">
              <a:rPr lang="nl-NL" smtClean="0"/>
              <a:t>‹#›</a:t>
            </a:fld>
            <a:endParaRPr lang="nl-NL"/>
          </a:p>
        </p:txBody>
      </p:sp>
    </p:spTree>
    <p:extLst>
      <p:ext uri="{BB962C8B-B14F-4D97-AF65-F5344CB8AC3E}">
        <p14:creationId xmlns:p14="http://schemas.microsoft.com/office/powerpoint/2010/main" val="1907093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057B0A-80BF-4FE3-A884-911DE7D37C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47FE46-DF1A-4443-82B0-FFC6A25DF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03278-BBAF-4688-83FE-3902A94A16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7BAAC-0625-46A8-991A-546C301D5D01}"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129D17C-7537-478E-AFB2-5070CFD8FC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006259-3258-474B-954F-29FFA44607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02BBDA-6F0D-4805-BDD1-9F36574489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7473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9E5E66-3AED-40BC-8F10-9C17EFA3D1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a:extLst>
              <a:ext uri="{FF2B5EF4-FFF2-40B4-BE49-F238E27FC236}">
                <a16:creationId xmlns:a16="http://schemas.microsoft.com/office/drawing/2014/main" id="{3EA1D158-911C-4ABE-BA7B-33C36A8551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129D62E7-6A1E-4FAB-ACC4-75BF0C6080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AEE27D-2C74-4DB6-A6FB-57F56AF1F01F}" type="datetimeFigureOut">
              <a:rPr lang="de-DE" smtClean="0"/>
              <a:t>21.08.2024</a:t>
            </a:fld>
            <a:endParaRPr lang="de-DE"/>
          </a:p>
        </p:txBody>
      </p:sp>
      <p:sp>
        <p:nvSpPr>
          <p:cNvPr id="5" name="Footer Placeholder 4">
            <a:extLst>
              <a:ext uri="{FF2B5EF4-FFF2-40B4-BE49-F238E27FC236}">
                <a16:creationId xmlns:a16="http://schemas.microsoft.com/office/drawing/2014/main" id="{50F204DD-15EB-4E16-A561-64E7229B83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a:extLst>
              <a:ext uri="{FF2B5EF4-FFF2-40B4-BE49-F238E27FC236}">
                <a16:creationId xmlns:a16="http://schemas.microsoft.com/office/drawing/2014/main" id="{12B73058-97B7-4F0D-B894-930557E49C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E25CB-F311-4D7C-921D-387348340CBC}" type="slidenum">
              <a:rPr lang="de-DE" smtClean="0"/>
              <a:t>‹#›</a:t>
            </a:fld>
            <a:endParaRPr lang="de-DE"/>
          </a:p>
        </p:txBody>
      </p:sp>
    </p:spTree>
    <p:extLst>
      <p:ext uri="{BB962C8B-B14F-4D97-AF65-F5344CB8AC3E}">
        <p14:creationId xmlns:p14="http://schemas.microsoft.com/office/powerpoint/2010/main" val="37176098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chart" Target="../charts/chart11.xml"/><Relationship Id="rId13" Type="http://schemas.openxmlformats.org/officeDocument/2006/relationships/chart" Target="../charts/chart16.xml"/><Relationship Id="rId18" Type="http://schemas.openxmlformats.org/officeDocument/2006/relationships/chart" Target="../charts/chart21.xml"/><Relationship Id="rId3" Type="http://schemas.openxmlformats.org/officeDocument/2006/relationships/chart" Target="../charts/chart7.xml"/><Relationship Id="rId21" Type="http://schemas.openxmlformats.org/officeDocument/2006/relationships/chart" Target="../charts/chart24.xml"/><Relationship Id="rId7" Type="http://schemas.openxmlformats.org/officeDocument/2006/relationships/chart" Target="../charts/chart10.xml"/><Relationship Id="rId12" Type="http://schemas.openxmlformats.org/officeDocument/2006/relationships/chart" Target="../charts/chart15.xml"/><Relationship Id="rId17" Type="http://schemas.openxmlformats.org/officeDocument/2006/relationships/chart" Target="../charts/chart20.xml"/><Relationship Id="rId2" Type="http://schemas.openxmlformats.org/officeDocument/2006/relationships/notesSlide" Target="../notesSlides/notesSlide10.xml"/><Relationship Id="rId16" Type="http://schemas.openxmlformats.org/officeDocument/2006/relationships/chart" Target="../charts/chart19.xml"/><Relationship Id="rId20" Type="http://schemas.openxmlformats.org/officeDocument/2006/relationships/chart" Target="../charts/chart23.xml"/><Relationship Id="rId1" Type="http://schemas.openxmlformats.org/officeDocument/2006/relationships/slideLayout" Target="../slideLayouts/slideLayout18.xml"/><Relationship Id="rId6" Type="http://schemas.openxmlformats.org/officeDocument/2006/relationships/chart" Target="../charts/chart9.xml"/><Relationship Id="rId11" Type="http://schemas.openxmlformats.org/officeDocument/2006/relationships/chart" Target="../charts/chart14.xml"/><Relationship Id="rId5" Type="http://schemas.openxmlformats.org/officeDocument/2006/relationships/image" Target="../media/image14.png"/><Relationship Id="rId15" Type="http://schemas.openxmlformats.org/officeDocument/2006/relationships/chart" Target="../charts/chart18.xml"/><Relationship Id="rId10" Type="http://schemas.openxmlformats.org/officeDocument/2006/relationships/chart" Target="../charts/chart13.xml"/><Relationship Id="rId19" Type="http://schemas.openxmlformats.org/officeDocument/2006/relationships/chart" Target="../charts/chart22.xml"/><Relationship Id="rId4" Type="http://schemas.openxmlformats.org/officeDocument/2006/relationships/chart" Target="../charts/chart8.xml"/><Relationship Id="rId9" Type="http://schemas.openxmlformats.org/officeDocument/2006/relationships/chart" Target="../charts/chart12.xml"/><Relationship Id="rId14" Type="http://schemas.openxmlformats.org/officeDocument/2006/relationships/chart" Target="../charts/chart17.xml"/><Relationship Id="rId22"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chart" Target="../charts/chart34.xml"/><Relationship Id="rId18" Type="http://schemas.openxmlformats.org/officeDocument/2006/relationships/image" Target="../media/image24.svg"/><Relationship Id="rId3" Type="http://schemas.openxmlformats.org/officeDocument/2006/relationships/chart" Target="../charts/chart25.xml"/><Relationship Id="rId21" Type="http://schemas.openxmlformats.org/officeDocument/2006/relationships/image" Target="../media/image25.png"/><Relationship Id="rId7" Type="http://schemas.openxmlformats.org/officeDocument/2006/relationships/chart" Target="../charts/chart29.xml"/><Relationship Id="rId12" Type="http://schemas.openxmlformats.org/officeDocument/2006/relationships/chart" Target="../charts/chart33.xml"/><Relationship Id="rId17" Type="http://schemas.openxmlformats.org/officeDocument/2006/relationships/image" Target="../media/image23.png"/><Relationship Id="rId25" Type="http://schemas.openxmlformats.org/officeDocument/2006/relationships/image" Target="../media/image27.png"/><Relationship Id="rId2" Type="http://schemas.openxmlformats.org/officeDocument/2006/relationships/notesSlide" Target="../notesSlides/notesSlide11.xml"/><Relationship Id="rId16" Type="http://schemas.openxmlformats.org/officeDocument/2006/relationships/chart" Target="../charts/chart37.xml"/><Relationship Id="rId20" Type="http://schemas.openxmlformats.org/officeDocument/2006/relationships/image" Target="../media/image26.svg"/><Relationship Id="rId1" Type="http://schemas.openxmlformats.org/officeDocument/2006/relationships/slideLayout" Target="../slideLayouts/slideLayout18.xml"/><Relationship Id="rId6" Type="http://schemas.openxmlformats.org/officeDocument/2006/relationships/chart" Target="../charts/chart28.xml"/><Relationship Id="rId11" Type="http://schemas.openxmlformats.org/officeDocument/2006/relationships/chart" Target="../charts/chart32.xml"/><Relationship Id="rId24" Type="http://schemas.openxmlformats.org/officeDocument/2006/relationships/image" Target="../media/image30.svg"/><Relationship Id="rId5" Type="http://schemas.openxmlformats.org/officeDocument/2006/relationships/chart" Target="../charts/chart27.xml"/><Relationship Id="rId15" Type="http://schemas.openxmlformats.org/officeDocument/2006/relationships/chart" Target="../charts/chart36.xml"/><Relationship Id="rId23" Type="http://schemas.openxmlformats.org/officeDocument/2006/relationships/image" Target="../media/image26.png"/><Relationship Id="rId10" Type="http://schemas.openxmlformats.org/officeDocument/2006/relationships/chart" Target="../charts/chart31.xml"/><Relationship Id="rId19" Type="http://schemas.openxmlformats.org/officeDocument/2006/relationships/image" Target="../media/image24.png"/><Relationship Id="rId4" Type="http://schemas.openxmlformats.org/officeDocument/2006/relationships/chart" Target="../charts/chart26.xml"/><Relationship Id="rId9" Type="http://schemas.openxmlformats.org/officeDocument/2006/relationships/chart" Target="../charts/chart30.xml"/><Relationship Id="rId14" Type="http://schemas.openxmlformats.org/officeDocument/2006/relationships/chart" Target="../charts/chart35.xml"/><Relationship Id="rId22"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30.emf"/><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image" Target="../media/image31.jpeg"/><Relationship Id="rId7" Type="http://schemas.openxmlformats.org/officeDocument/2006/relationships/chart" Target="../charts/chart40.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image" Target="../media/image32.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chart" Target="../charts/chart44.xml"/><Relationship Id="rId4" Type="http://schemas.openxmlformats.org/officeDocument/2006/relationships/chart" Target="../charts/chart43.xml"/></Relationships>
</file>

<file path=ppt/slides/_rels/slide15.xml.rels><?xml version="1.0" encoding="UTF-8" standalone="yes"?>
<Relationships xmlns="http://schemas.openxmlformats.org/package/2006/relationships"><Relationship Id="rId8" Type="http://schemas.openxmlformats.org/officeDocument/2006/relationships/chart" Target="../charts/chart47.xml"/><Relationship Id="rId3" Type="http://schemas.openxmlformats.org/officeDocument/2006/relationships/slideLayout" Target="../slideLayouts/slideLayout18.xml"/><Relationship Id="rId7" Type="http://schemas.openxmlformats.org/officeDocument/2006/relationships/chart" Target="../charts/chart46.xml"/><Relationship Id="rId12" Type="http://schemas.openxmlformats.org/officeDocument/2006/relationships/chart" Target="../charts/chart50.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4.png"/><Relationship Id="rId11" Type="http://schemas.openxmlformats.org/officeDocument/2006/relationships/image" Target="../media/image22.emf"/><Relationship Id="rId5" Type="http://schemas.openxmlformats.org/officeDocument/2006/relationships/chart" Target="../charts/chart45.xml"/><Relationship Id="rId10" Type="http://schemas.openxmlformats.org/officeDocument/2006/relationships/chart" Target="../charts/chart49.xml"/><Relationship Id="rId4" Type="http://schemas.openxmlformats.org/officeDocument/2006/relationships/notesSlide" Target="../notesSlides/notesSlide15.xml"/><Relationship Id="rId9" Type="http://schemas.openxmlformats.org/officeDocument/2006/relationships/chart" Target="../charts/chart48.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chart" Target="../charts/chart55.xml"/><Relationship Id="rId3" Type="http://schemas.openxmlformats.org/officeDocument/2006/relationships/slideLayout" Target="../slideLayouts/slideLayout18.xml"/><Relationship Id="rId7" Type="http://schemas.openxmlformats.org/officeDocument/2006/relationships/chart" Target="../charts/chart51.xml"/><Relationship Id="rId12" Type="http://schemas.openxmlformats.org/officeDocument/2006/relationships/chart" Target="../charts/chart54.xml"/><Relationship Id="rId17" Type="http://schemas.openxmlformats.org/officeDocument/2006/relationships/chart" Target="../charts/chart59.xml"/><Relationship Id="rId2" Type="http://schemas.openxmlformats.org/officeDocument/2006/relationships/tags" Target="../tags/tag16.xml"/><Relationship Id="rId16" Type="http://schemas.openxmlformats.org/officeDocument/2006/relationships/chart" Target="../charts/chart58.xml"/><Relationship Id="rId1" Type="http://schemas.openxmlformats.org/officeDocument/2006/relationships/tags" Target="../tags/tag15.xml"/><Relationship Id="rId6" Type="http://schemas.openxmlformats.org/officeDocument/2006/relationships/image" Target="../media/image14.png"/><Relationship Id="rId11" Type="http://schemas.openxmlformats.org/officeDocument/2006/relationships/chart" Target="../charts/chart53.xml"/><Relationship Id="rId5" Type="http://schemas.openxmlformats.org/officeDocument/2006/relationships/image" Target="../media/image33.png"/><Relationship Id="rId15" Type="http://schemas.openxmlformats.org/officeDocument/2006/relationships/chart" Target="../charts/chart57.xml"/><Relationship Id="rId10" Type="http://schemas.openxmlformats.org/officeDocument/2006/relationships/chart" Target="../charts/chart52.xml"/><Relationship Id="rId4" Type="http://schemas.openxmlformats.org/officeDocument/2006/relationships/notesSlide" Target="../notesSlides/notesSlide16.xml"/><Relationship Id="rId9" Type="http://schemas.openxmlformats.org/officeDocument/2006/relationships/image" Target="../media/image35.png"/><Relationship Id="rId14" Type="http://schemas.openxmlformats.org/officeDocument/2006/relationships/chart" Target="../charts/chart56.xml"/></Relationships>
</file>

<file path=ppt/slides/_rels/slide17.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chart" Target="../charts/chart60.xml"/><Relationship Id="rId7"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chart" Target="../charts/chart62.xml"/><Relationship Id="rId4" Type="http://schemas.openxmlformats.org/officeDocument/2006/relationships/chart" Target="../charts/chart61.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notesSlide" Target="../notesSlides/notesSlide19.xml"/><Relationship Id="rId7" Type="http://schemas.openxmlformats.org/officeDocument/2006/relationships/chart" Target="../charts/chart65.xml"/><Relationship Id="rId2" Type="http://schemas.openxmlformats.org/officeDocument/2006/relationships/slideLayout" Target="../slideLayouts/slideLayout18.xml"/><Relationship Id="rId1" Type="http://schemas.openxmlformats.org/officeDocument/2006/relationships/tags" Target="../tags/tag17.xml"/><Relationship Id="rId6" Type="http://schemas.openxmlformats.org/officeDocument/2006/relationships/chart" Target="../charts/chart64.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13" Type="http://schemas.openxmlformats.org/officeDocument/2006/relationships/chart" Target="../charts/chart67.xml"/><Relationship Id="rId3" Type="http://schemas.openxmlformats.org/officeDocument/2006/relationships/tags" Target="../tags/tag20.xml"/><Relationship Id="rId7" Type="http://schemas.openxmlformats.org/officeDocument/2006/relationships/slideLayout" Target="../slideLayouts/slideLayout18.xml"/><Relationship Id="rId12" Type="http://schemas.openxmlformats.org/officeDocument/2006/relationships/chart" Target="../charts/chart66.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44.png"/><Relationship Id="rId5" Type="http://schemas.openxmlformats.org/officeDocument/2006/relationships/tags" Target="../tags/tag22.xml"/><Relationship Id="rId15" Type="http://schemas.openxmlformats.org/officeDocument/2006/relationships/image" Target="../media/image14.png"/><Relationship Id="rId10" Type="http://schemas.openxmlformats.org/officeDocument/2006/relationships/image" Target="../media/image43.png"/><Relationship Id="rId4" Type="http://schemas.openxmlformats.org/officeDocument/2006/relationships/tags" Target="../tags/tag21.xml"/><Relationship Id="rId9" Type="http://schemas.openxmlformats.org/officeDocument/2006/relationships/image" Target="../media/image42.jpeg"/><Relationship Id="rId1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chart" Target="../charts/chart68.xml"/><Relationship Id="rId13"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50.png"/><Relationship Id="rId12" Type="http://schemas.openxmlformats.org/officeDocument/2006/relationships/image" Target="../media/image22.emf"/><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49.png"/><Relationship Id="rId11" Type="http://schemas.openxmlformats.org/officeDocument/2006/relationships/chart" Target="../charts/chart71.xml"/><Relationship Id="rId5" Type="http://schemas.openxmlformats.org/officeDocument/2006/relationships/image" Target="../media/image48.png"/><Relationship Id="rId10" Type="http://schemas.openxmlformats.org/officeDocument/2006/relationships/chart" Target="../charts/chart70.xml"/><Relationship Id="rId4" Type="http://schemas.openxmlformats.org/officeDocument/2006/relationships/image" Target="../media/image47.png"/><Relationship Id="rId9" Type="http://schemas.openxmlformats.org/officeDocument/2006/relationships/chart" Target="../charts/chart69.xml"/></Relationships>
</file>

<file path=ppt/slides/_rels/slide2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tags" Target="../tags/tag26.xml"/><Relationship Id="rId7" Type="http://schemas.openxmlformats.org/officeDocument/2006/relationships/image" Target="../media/image30.emf"/><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52.jpeg"/><Relationship Id="rId5" Type="http://schemas.openxmlformats.org/officeDocument/2006/relationships/notesSlide" Target="../notesSlides/notesSlide23.xml"/><Relationship Id="rId4"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chart" Target="../charts/chart76.xml"/><Relationship Id="rId3" Type="http://schemas.openxmlformats.org/officeDocument/2006/relationships/chart" Target="../charts/chart72.xml"/><Relationship Id="rId7" Type="http://schemas.openxmlformats.org/officeDocument/2006/relationships/chart" Target="../charts/chart75.xml"/><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chart" Target="../charts/chart74.xml"/><Relationship Id="rId4" Type="http://schemas.openxmlformats.org/officeDocument/2006/relationships/chart" Target="../charts/chart73.xml"/><Relationship Id="rId9" Type="http://schemas.openxmlformats.org/officeDocument/2006/relationships/chart" Target="../charts/chart77.xml"/></Relationships>
</file>

<file path=ppt/slides/_rels/slide26.xml.rels><?xml version="1.0" encoding="UTF-8" standalone="yes"?>
<Relationships xmlns="http://schemas.openxmlformats.org/package/2006/relationships"><Relationship Id="rId3" Type="http://schemas.openxmlformats.org/officeDocument/2006/relationships/chart" Target="../charts/chart78.xml"/><Relationship Id="rId7" Type="http://schemas.openxmlformats.org/officeDocument/2006/relationships/chart" Target="../charts/chart80.xml"/><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22.emf"/><Relationship Id="rId4" Type="http://schemas.openxmlformats.org/officeDocument/2006/relationships/chart" Target="../charts/chart79.xml"/></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56.emf"/><Relationship Id="rId13" Type="http://schemas.openxmlformats.org/officeDocument/2006/relationships/image" Target="../media/image61.jpeg"/><Relationship Id="rId3" Type="http://schemas.openxmlformats.org/officeDocument/2006/relationships/notesSlide" Target="../notesSlides/notesSlide28.xml"/><Relationship Id="rId7" Type="http://schemas.openxmlformats.org/officeDocument/2006/relationships/image" Target="../media/image17.emf"/><Relationship Id="rId12" Type="http://schemas.openxmlformats.org/officeDocument/2006/relationships/image" Target="../media/image60.jpeg"/><Relationship Id="rId17" Type="http://schemas.openxmlformats.org/officeDocument/2006/relationships/image" Target="../media/image4.png"/><Relationship Id="rId2" Type="http://schemas.openxmlformats.org/officeDocument/2006/relationships/slideLayout" Target="../slideLayouts/slideLayout18.xml"/><Relationship Id="rId16" Type="http://schemas.openxmlformats.org/officeDocument/2006/relationships/image" Target="../media/image64.jpeg"/><Relationship Id="rId1" Type="http://schemas.openxmlformats.org/officeDocument/2006/relationships/tags" Target="../tags/tag27.xml"/><Relationship Id="rId6" Type="http://schemas.openxmlformats.org/officeDocument/2006/relationships/image" Target="../media/image55.emf"/><Relationship Id="rId11" Type="http://schemas.openxmlformats.org/officeDocument/2006/relationships/image" Target="../media/image59.jpeg"/><Relationship Id="rId5" Type="http://schemas.openxmlformats.org/officeDocument/2006/relationships/image" Target="../media/image54.emf"/><Relationship Id="rId15" Type="http://schemas.openxmlformats.org/officeDocument/2006/relationships/image" Target="../media/image63.jpeg"/><Relationship Id="rId10" Type="http://schemas.openxmlformats.org/officeDocument/2006/relationships/image" Target="../media/image58.jpeg"/><Relationship Id="rId4" Type="http://schemas.openxmlformats.org/officeDocument/2006/relationships/image" Target="../media/image53.emf"/><Relationship Id="rId9" Type="http://schemas.openxmlformats.org/officeDocument/2006/relationships/image" Target="../media/image57.jpeg"/><Relationship Id="rId14"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tags" Target="../tags/tag40.xml"/><Relationship Id="rId18" Type="http://schemas.openxmlformats.org/officeDocument/2006/relationships/image" Target="../media/image17.emf"/><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tags" Target="../tags/tag39.xml"/><Relationship Id="rId17" Type="http://schemas.openxmlformats.org/officeDocument/2006/relationships/image" Target="../media/image66.png"/><Relationship Id="rId2" Type="http://schemas.openxmlformats.org/officeDocument/2006/relationships/tags" Target="../tags/tag29.xml"/><Relationship Id="rId16" Type="http://schemas.openxmlformats.org/officeDocument/2006/relationships/image" Target="../media/image65.jpeg"/><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5" Type="http://schemas.openxmlformats.org/officeDocument/2006/relationships/notesSlide" Target="../notesSlides/notesSlide29.xml"/><Relationship Id="rId10" Type="http://schemas.openxmlformats.org/officeDocument/2006/relationships/tags" Target="../tags/tag37.xml"/><Relationship Id="rId19" Type="http://schemas.openxmlformats.org/officeDocument/2006/relationships/image" Target="../media/image30.emf"/><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2.png"/><Relationship Id="rId26" Type="http://schemas.openxmlformats.org/officeDocument/2006/relationships/image" Target="../media/image90.png"/><Relationship Id="rId39" Type="http://schemas.openxmlformats.org/officeDocument/2006/relationships/image" Target="../media/image104.png"/><Relationship Id="rId3" Type="http://schemas.openxmlformats.org/officeDocument/2006/relationships/image" Target="../media/image14.png"/><Relationship Id="rId21" Type="http://schemas.openxmlformats.org/officeDocument/2006/relationships/image" Target="../media/image85.png"/><Relationship Id="rId34" Type="http://schemas.openxmlformats.org/officeDocument/2006/relationships/image" Target="../media/image99.png"/><Relationship Id="rId42" Type="http://schemas.openxmlformats.org/officeDocument/2006/relationships/image" Target="../media/image107.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9.png"/><Relationship Id="rId33" Type="http://schemas.openxmlformats.org/officeDocument/2006/relationships/image" Target="../media/image98.png"/><Relationship Id="rId38" Type="http://schemas.openxmlformats.org/officeDocument/2006/relationships/image" Target="../media/image103.png"/><Relationship Id="rId2" Type="http://schemas.openxmlformats.org/officeDocument/2006/relationships/notesSlide" Target="../notesSlides/notesSlide30.xml"/><Relationship Id="rId16" Type="http://schemas.openxmlformats.org/officeDocument/2006/relationships/image" Target="../media/image79.png"/><Relationship Id="rId20" Type="http://schemas.openxmlformats.org/officeDocument/2006/relationships/image" Target="../media/image84.png"/><Relationship Id="rId29" Type="http://schemas.openxmlformats.org/officeDocument/2006/relationships/image" Target="../media/image93.png"/><Relationship Id="rId41"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8.png"/><Relationship Id="rId32" Type="http://schemas.openxmlformats.org/officeDocument/2006/relationships/image" Target="../media/image97.png"/><Relationship Id="rId37" Type="http://schemas.openxmlformats.org/officeDocument/2006/relationships/image" Target="../media/image102.png"/><Relationship Id="rId40" Type="http://schemas.openxmlformats.org/officeDocument/2006/relationships/image" Target="../media/image105.pn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7.png"/><Relationship Id="rId28" Type="http://schemas.openxmlformats.org/officeDocument/2006/relationships/image" Target="../media/image92.png"/><Relationship Id="rId36" Type="http://schemas.openxmlformats.org/officeDocument/2006/relationships/image" Target="../media/image101.png"/><Relationship Id="rId10" Type="http://schemas.openxmlformats.org/officeDocument/2006/relationships/image" Target="../media/image73.png"/><Relationship Id="rId19" Type="http://schemas.openxmlformats.org/officeDocument/2006/relationships/image" Target="../media/image83.png"/><Relationship Id="rId31" Type="http://schemas.openxmlformats.org/officeDocument/2006/relationships/image" Target="../media/image96.png"/><Relationship Id="rId44" Type="http://schemas.openxmlformats.org/officeDocument/2006/relationships/image" Target="../media/image22.emf"/><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6.png"/><Relationship Id="rId27" Type="http://schemas.openxmlformats.org/officeDocument/2006/relationships/image" Target="../media/image91.png"/><Relationship Id="rId30" Type="http://schemas.openxmlformats.org/officeDocument/2006/relationships/image" Target="../media/image95.png"/><Relationship Id="rId35" Type="http://schemas.openxmlformats.org/officeDocument/2006/relationships/image" Target="../media/image100.png"/><Relationship Id="rId43" Type="http://schemas.openxmlformats.org/officeDocument/2006/relationships/image" Target="../media/image108.png"/></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26" Type="http://schemas.openxmlformats.org/officeDocument/2006/relationships/image" Target="../media/image131.png"/><Relationship Id="rId3" Type="http://schemas.openxmlformats.org/officeDocument/2006/relationships/chart" Target="../charts/chart81.xml"/><Relationship Id="rId21" Type="http://schemas.openxmlformats.org/officeDocument/2006/relationships/image" Target="../media/image126.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5" Type="http://schemas.openxmlformats.org/officeDocument/2006/relationships/image" Target="../media/image130.png"/><Relationship Id="rId33" Type="http://schemas.openxmlformats.org/officeDocument/2006/relationships/chart" Target="../charts/chart82.xml"/><Relationship Id="rId2" Type="http://schemas.openxmlformats.org/officeDocument/2006/relationships/notesSlide" Target="../notesSlides/notesSlide32.xml"/><Relationship Id="rId16" Type="http://schemas.openxmlformats.org/officeDocument/2006/relationships/image" Target="../media/image121.png"/><Relationship Id="rId20" Type="http://schemas.openxmlformats.org/officeDocument/2006/relationships/image" Target="../media/image125.png"/><Relationship Id="rId29" Type="http://schemas.openxmlformats.org/officeDocument/2006/relationships/image" Target="../media/image134.png"/><Relationship Id="rId1" Type="http://schemas.openxmlformats.org/officeDocument/2006/relationships/slideLayout" Target="../slideLayouts/slideLayout13.x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129.png"/><Relationship Id="rId32" Type="http://schemas.openxmlformats.org/officeDocument/2006/relationships/image" Target="../media/image14.pn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133.png"/><Relationship Id="rId10" Type="http://schemas.openxmlformats.org/officeDocument/2006/relationships/image" Target="../media/image115.png"/><Relationship Id="rId19" Type="http://schemas.openxmlformats.org/officeDocument/2006/relationships/image" Target="../media/image124.png"/><Relationship Id="rId31" Type="http://schemas.openxmlformats.org/officeDocument/2006/relationships/image" Target="../media/image136.png"/><Relationship Id="rId4" Type="http://schemas.openxmlformats.org/officeDocument/2006/relationships/image" Target="../media/image109.jpe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 Id="rId27" Type="http://schemas.openxmlformats.org/officeDocument/2006/relationships/image" Target="../media/image132.png"/><Relationship Id="rId30" Type="http://schemas.openxmlformats.org/officeDocument/2006/relationships/image" Target="../media/image135.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9.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38.png"/><Relationship Id="rId5" Type="http://schemas.openxmlformats.org/officeDocument/2006/relationships/hyperlink" Target="https://investor.vietinbank.vn/default.aspx" TargetMode="External"/><Relationship Id="rId4" Type="http://schemas.openxmlformats.org/officeDocument/2006/relationships/hyperlink" Target="https://investor.vietinbank.vn/InvestorDocuments.aspx"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30.emf"/><Relationship Id="rId4" Type="http://schemas.openxmlformats.org/officeDocument/2006/relationships/image" Target="../media/image14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7.emf"/><Relationship Id="rId5" Type="http://schemas.openxmlformats.org/officeDocument/2006/relationships/tags" Target="../tags/tag5.xml"/><Relationship Id="rId10" Type="http://schemas.openxmlformats.org/officeDocument/2006/relationships/image" Target="../media/image14.png"/><Relationship Id="rId4" Type="http://schemas.openxmlformats.org/officeDocument/2006/relationships/tags" Target="../tags/tag4.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microsoft.com/office/2014/relationships/chartEx" Target="../charts/chartEx1.xml"/><Relationship Id="rId13" Type="http://schemas.microsoft.com/office/2014/relationships/chartEx" Target="../charts/chartEx2.xml"/><Relationship Id="rId3" Type="http://schemas.openxmlformats.org/officeDocument/2006/relationships/tags" Target="../tags/tag10.xml"/><Relationship Id="rId7" Type="http://schemas.openxmlformats.org/officeDocument/2006/relationships/image" Target="../media/image18.jpeg"/><Relationship Id="rId12" Type="http://schemas.openxmlformats.org/officeDocument/2006/relationships/image" Target="../media/image19.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5.xml"/><Relationship Id="rId5" Type="http://schemas.openxmlformats.org/officeDocument/2006/relationships/slideLayout" Target="../slideLayouts/slideLayout7.xml"/><Relationship Id="rId15" Type="http://schemas.openxmlformats.org/officeDocument/2006/relationships/image" Target="../media/image14.png"/><Relationship Id="rId4" Type="http://schemas.openxmlformats.org/officeDocument/2006/relationships/tags" Target="../tags/tag11.xml"/><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microsoft.com/office/2014/relationships/chartEx" Target="../charts/chartEx3.xml"/><Relationship Id="rId13" Type="http://schemas.openxmlformats.org/officeDocument/2006/relationships/image" Target="../media/image19.jpeg"/><Relationship Id="rId3" Type="http://schemas.openxmlformats.org/officeDocument/2006/relationships/notesSlide" Target="../notesSlides/notesSlide6.xml"/><Relationship Id="rId7" Type="http://schemas.openxmlformats.org/officeDocument/2006/relationships/chart" Target="../charts/chart4.xml"/><Relationship Id="rId12"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chart" Target="../charts/chart3.xml"/><Relationship Id="rId11" Type="http://schemas.openxmlformats.org/officeDocument/2006/relationships/image" Target="../media/image94.png"/><Relationship Id="rId5" Type="http://schemas.openxmlformats.org/officeDocument/2006/relationships/chart" Target="../charts/chart2.xml"/><Relationship Id="rId10" Type="http://schemas.microsoft.com/office/2014/relationships/chartEx" Target="../charts/chartEx4.xml"/><Relationship Id="rId4" Type="http://schemas.openxmlformats.org/officeDocument/2006/relationships/chart" Target="../charts/chart1.xml"/><Relationship Id="rId9"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2.emf"/><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 sitting in a lobby&#10;&#10;Description automatically generated">
            <a:extLst>
              <a:ext uri="{FF2B5EF4-FFF2-40B4-BE49-F238E27FC236}">
                <a16:creationId xmlns:a16="http://schemas.microsoft.com/office/drawing/2014/main" id="{9865F4FC-6CD2-7113-657E-66C15CA5A2C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090"/>
          <a:stretch/>
        </p:blipFill>
        <p:spPr>
          <a:xfrm>
            <a:off x="2234154" y="0"/>
            <a:ext cx="9957846" cy="6858000"/>
          </a:xfrm>
          <a:prstGeom prst="rect">
            <a:avLst/>
          </a:prstGeom>
        </p:spPr>
      </p:pic>
      <p:sp>
        <p:nvSpPr>
          <p:cNvPr id="3" name="Rectangle 2">
            <a:extLst>
              <a:ext uri="{FF2B5EF4-FFF2-40B4-BE49-F238E27FC236}">
                <a16:creationId xmlns:a16="http://schemas.microsoft.com/office/drawing/2014/main" id="{190AF7FD-586D-DACF-3EAD-B6E43B20D279}"/>
              </a:ext>
            </a:extLst>
          </p:cNvPr>
          <p:cNvSpPr/>
          <p:nvPr/>
        </p:nvSpPr>
        <p:spPr>
          <a:xfrm rot="16200000">
            <a:off x="2668524" y="-2660211"/>
            <a:ext cx="6858000" cy="12188952"/>
          </a:xfrm>
          <a:prstGeom prst="rect">
            <a:avLst/>
          </a:prstGeom>
          <a:gradFill>
            <a:gsLst>
              <a:gs pos="39000">
                <a:srgbClr val="FFFFFF">
                  <a:alpha val="85000"/>
                </a:srgbClr>
              </a:gs>
              <a:gs pos="28726">
                <a:srgbClr val="FFFFFF">
                  <a:alpha val="95000"/>
                </a:srgbClr>
              </a:gs>
              <a:gs pos="17000">
                <a:srgbClr val="FFFFFF"/>
              </a:gs>
              <a:gs pos="69000">
                <a:srgbClr val="FFFFFF">
                  <a:alpha val="85000"/>
                </a:srgbClr>
              </a:gs>
              <a:gs pos="86000">
                <a:srgbClr val="FFFFFF">
                  <a:alpha val="80000"/>
                </a:srgbClr>
              </a:gs>
              <a:gs pos="0">
                <a:schemeClr val="bg1"/>
              </a:gs>
              <a:gs pos="100000">
                <a:srgbClr val="FFFFFF">
                  <a:gamma/>
                  <a:tint val="43922"/>
                  <a:invGamma/>
                  <a:alpha val="7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People sitting in a lobby&#10;&#10;Description automatically generated">
            <a:extLst>
              <a:ext uri="{FF2B5EF4-FFF2-40B4-BE49-F238E27FC236}">
                <a16:creationId xmlns:a16="http://schemas.microsoft.com/office/drawing/2014/main" id="{4311879D-1163-44A2-4240-C9FCAD0FBE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370" t="24630" r="3337" b="8083"/>
          <a:stretch/>
        </p:blipFill>
        <p:spPr>
          <a:xfrm>
            <a:off x="5765801" y="1689100"/>
            <a:ext cx="6400799" cy="4614555"/>
          </a:xfrm>
          <a:custGeom>
            <a:avLst/>
            <a:gdLst>
              <a:gd name="connsiteX0" fmla="*/ 3200400 w 6400799"/>
              <a:gd name="connsiteY0" fmla="*/ 0 h 4614555"/>
              <a:gd name="connsiteX1" fmla="*/ 6400799 w 6400799"/>
              <a:gd name="connsiteY1" fmla="*/ 3200400 h 4614555"/>
              <a:gd name="connsiteX2" fmla="*/ 6149298 w 6400799"/>
              <a:gd name="connsiteY2" fmla="*/ 4446136 h 4614555"/>
              <a:gd name="connsiteX3" fmla="*/ 6057888 w 6400799"/>
              <a:gd name="connsiteY3" fmla="*/ 4614548 h 4614555"/>
              <a:gd name="connsiteX4" fmla="*/ 5727763 w 6400799"/>
              <a:gd name="connsiteY4" fmla="*/ 4424118 h 4614555"/>
              <a:gd name="connsiteX5" fmla="*/ 4959921 w 6400799"/>
              <a:gd name="connsiteY5" fmla="*/ 4132739 h 4614555"/>
              <a:gd name="connsiteX6" fmla="*/ 4130830 w 6400799"/>
              <a:gd name="connsiteY6" fmla="*/ 3952809 h 4614555"/>
              <a:gd name="connsiteX7" fmla="*/ 4130830 w 6400799"/>
              <a:gd name="connsiteY7" fmla="*/ 2275906 h 4614555"/>
              <a:gd name="connsiteX8" fmla="*/ 2262430 w 6400799"/>
              <a:gd name="connsiteY8" fmla="*/ 2275906 h 4614555"/>
              <a:gd name="connsiteX9" fmla="*/ 2262430 w 6400799"/>
              <a:gd name="connsiteY9" fmla="*/ 3954446 h 4614555"/>
              <a:gd name="connsiteX10" fmla="*/ 1440893 w 6400799"/>
              <a:gd name="connsiteY10" fmla="*/ 4132739 h 4614555"/>
              <a:gd name="connsiteX11" fmla="*/ 673051 w 6400799"/>
              <a:gd name="connsiteY11" fmla="*/ 4424118 h 4614555"/>
              <a:gd name="connsiteX12" fmla="*/ 342918 w 6400799"/>
              <a:gd name="connsiteY12" fmla="*/ 4614555 h 4614555"/>
              <a:gd name="connsiteX13" fmla="*/ 251501 w 6400799"/>
              <a:gd name="connsiteY13" fmla="*/ 4446136 h 4614555"/>
              <a:gd name="connsiteX14" fmla="*/ 0 w 6400799"/>
              <a:gd name="connsiteY14" fmla="*/ 3200400 h 4614555"/>
              <a:gd name="connsiteX15" fmla="*/ 3200400 w 6400799"/>
              <a:gd name="connsiteY15" fmla="*/ 0 h 461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00799" h="4614555">
                <a:moveTo>
                  <a:pt x="3200400" y="0"/>
                </a:moveTo>
                <a:cubicBezTo>
                  <a:pt x="4967930" y="0"/>
                  <a:pt x="6400799" y="1432870"/>
                  <a:pt x="6400799" y="3200400"/>
                </a:cubicBezTo>
                <a:cubicBezTo>
                  <a:pt x="6400799" y="3642281"/>
                  <a:pt x="6311247" y="4063247"/>
                  <a:pt x="6149298" y="4446136"/>
                </a:cubicBezTo>
                <a:lnTo>
                  <a:pt x="6057888" y="4614548"/>
                </a:lnTo>
                <a:lnTo>
                  <a:pt x="5727763" y="4424118"/>
                </a:lnTo>
                <a:cubicBezTo>
                  <a:pt x="5487282" y="4310534"/>
                  <a:pt x="5230322" y="4212702"/>
                  <a:pt x="4959921" y="4132739"/>
                </a:cubicBezTo>
                <a:lnTo>
                  <a:pt x="4130830" y="3952809"/>
                </a:lnTo>
                <a:lnTo>
                  <a:pt x="4130830" y="2275906"/>
                </a:lnTo>
                <a:lnTo>
                  <a:pt x="2262430" y="2275906"/>
                </a:lnTo>
                <a:lnTo>
                  <a:pt x="2262430" y="3954446"/>
                </a:lnTo>
                <a:lnTo>
                  <a:pt x="1440893" y="4132739"/>
                </a:lnTo>
                <a:cubicBezTo>
                  <a:pt x="1170492" y="4212702"/>
                  <a:pt x="913539" y="4310534"/>
                  <a:pt x="673051" y="4424118"/>
                </a:cubicBezTo>
                <a:lnTo>
                  <a:pt x="342918" y="4614555"/>
                </a:lnTo>
                <a:lnTo>
                  <a:pt x="251501" y="4446136"/>
                </a:lnTo>
                <a:cubicBezTo>
                  <a:pt x="89559" y="4063247"/>
                  <a:pt x="0" y="3642281"/>
                  <a:pt x="0" y="3200400"/>
                </a:cubicBezTo>
                <a:cubicBezTo>
                  <a:pt x="0" y="1432870"/>
                  <a:pt x="1432870" y="0"/>
                  <a:pt x="3200400" y="0"/>
                </a:cubicBezTo>
                <a:close/>
              </a:path>
            </a:pathLst>
          </a:custGeom>
        </p:spPr>
      </p:pic>
      <p:pic>
        <p:nvPicPr>
          <p:cNvPr id="8" name="Picture 7" descr="People sitting in a lobby&#10;&#10;Description automatically generated">
            <a:extLst>
              <a:ext uri="{FF2B5EF4-FFF2-40B4-BE49-F238E27FC236}">
                <a16:creationId xmlns:a16="http://schemas.microsoft.com/office/drawing/2014/main" id="{990383CF-6F65-1BF0-3669-233134670F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433" t="87525" r="8400"/>
          <a:stretch/>
        </p:blipFill>
        <p:spPr>
          <a:xfrm>
            <a:off x="6286057" y="6002494"/>
            <a:ext cx="5360300" cy="855506"/>
          </a:xfrm>
          <a:custGeom>
            <a:avLst/>
            <a:gdLst>
              <a:gd name="connsiteX0" fmla="*/ 2680150 w 5360300"/>
              <a:gd name="connsiteY0" fmla="*/ 0 h 855506"/>
              <a:gd name="connsiteX1" fmla="*/ 5207506 w 5360300"/>
              <a:gd name="connsiteY1" fmla="*/ 539733 h 855506"/>
              <a:gd name="connsiteX2" fmla="*/ 5360300 w 5360300"/>
              <a:gd name="connsiteY2" fmla="*/ 627869 h 855506"/>
              <a:gd name="connsiteX3" fmla="*/ 5333969 w 5360300"/>
              <a:gd name="connsiteY3" fmla="*/ 676382 h 855506"/>
              <a:gd name="connsiteX4" fmla="*/ 5221523 w 5360300"/>
              <a:gd name="connsiteY4" fmla="*/ 832521 h 855506"/>
              <a:gd name="connsiteX5" fmla="*/ 5202784 w 5360300"/>
              <a:gd name="connsiteY5" fmla="*/ 855506 h 855506"/>
              <a:gd name="connsiteX6" fmla="*/ 157517 w 5360300"/>
              <a:gd name="connsiteY6" fmla="*/ 855506 h 855506"/>
              <a:gd name="connsiteX7" fmla="*/ 138778 w 5360300"/>
              <a:gd name="connsiteY7" fmla="*/ 832521 h 855506"/>
              <a:gd name="connsiteX8" fmla="*/ 26332 w 5360300"/>
              <a:gd name="connsiteY8" fmla="*/ 676382 h 855506"/>
              <a:gd name="connsiteX9" fmla="*/ 0 w 5360300"/>
              <a:gd name="connsiteY9" fmla="*/ 627869 h 855506"/>
              <a:gd name="connsiteX10" fmla="*/ 152794 w 5360300"/>
              <a:gd name="connsiteY10" fmla="*/ 539733 h 855506"/>
              <a:gd name="connsiteX11" fmla="*/ 2680150 w 5360300"/>
              <a:gd name="connsiteY11" fmla="*/ 0 h 85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60300" h="855506">
                <a:moveTo>
                  <a:pt x="2680150" y="0"/>
                </a:moveTo>
                <a:cubicBezTo>
                  <a:pt x="3616340" y="0"/>
                  <a:pt x="4486056" y="198973"/>
                  <a:pt x="5207506" y="539733"/>
                </a:cubicBezTo>
                <a:lnTo>
                  <a:pt x="5360300" y="627869"/>
                </a:lnTo>
                <a:lnTo>
                  <a:pt x="5333969" y="676382"/>
                </a:lnTo>
                <a:cubicBezTo>
                  <a:pt x="5298023" y="729589"/>
                  <a:pt x="5260519" y="781658"/>
                  <a:pt x="5221523" y="832521"/>
                </a:cubicBezTo>
                <a:lnTo>
                  <a:pt x="5202784" y="855506"/>
                </a:lnTo>
                <a:lnTo>
                  <a:pt x="157517" y="855506"/>
                </a:lnTo>
                <a:lnTo>
                  <a:pt x="138778" y="832521"/>
                </a:lnTo>
                <a:cubicBezTo>
                  <a:pt x="99782" y="781658"/>
                  <a:pt x="62278" y="729589"/>
                  <a:pt x="26332" y="676382"/>
                </a:cubicBezTo>
                <a:lnTo>
                  <a:pt x="0" y="627869"/>
                </a:lnTo>
                <a:lnTo>
                  <a:pt x="152794" y="539733"/>
                </a:lnTo>
                <a:cubicBezTo>
                  <a:pt x="874244" y="198973"/>
                  <a:pt x="1743960" y="0"/>
                  <a:pt x="2680150" y="0"/>
                </a:cubicBezTo>
                <a:close/>
              </a:path>
            </a:pathLst>
          </a:custGeom>
        </p:spPr>
      </p:pic>
      <p:sp>
        <p:nvSpPr>
          <p:cNvPr id="10" name="Block Arc 9">
            <a:extLst>
              <a:ext uri="{FF2B5EF4-FFF2-40B4-BE49-F238E27FC236}">
                <a16:creationId xmlns:a16="http://schemas.microsoft.com/office/drawing/2014/main" id="{0819F0AD-2F65-D1E2-21D0-D10F507DC8F1}"/>
              </a:ext>
            </a:extLst>
          </p:cNvPr>
          <p:cNvSpPr/>
          <p:nvPr/>
        </p:nvSpPr>
        <p:spPr>
          <a:xfrm rot="19571393">
            <a:off x="5659498" y="1596681"/>
            <a:ext cx="6589589" cy="6589592"/>
          </a:xfrm>
          <a:prstGeom prst="blockArc">
            <a:avLst>
              <a:gd name="adj1" fmla="val 10733333"/>
              <a:gd name="adj2" fmla="val 16364192"/>
              <a:gd name="adj3" fmla="val 860"/>
            </a:avLst>
          </a:prstGeom>
          <a:solidFill>
            <a:srgbClr val="D112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Block Arc 11">
            <a:extLst>
              <a:ext uri="{FF2B5EF4-FFF2-40B4-BE49-F238E27FC236}">
                <a16:creationId xmlns:a16="http://schemas.microsoft.com/office/drawing/2014/main" id="{446EC4AD-07AC-622B-7668-084016847B08}"/>
              </a:ext>
            </a:extLst>
          </p:cNvPr>
          <p:cNvSpPr/>
          <p:nvPr/>
        </p:nvSpPr>
        <p:spPr>
          <a:xfrm rot="3072826">
            <a:off x="5486808" y="1436773"/>
            <a:ext cx="6959610" cy="6959613"/>
          </a:xfrm>
          <a:prstGeom prst="blockArc">
            <a:avLst>
              <a:gd name="adj1" fmla="val 9469823"/>
              <a:gd name="adj2" fmla="val 15651208"/>
              <a:gd name="adj3" fmla="val 1519"/>
            </a:avLst>
          </a:prstGeom>
          <a:solidFill>
            <a:srgbClr val="D08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Block Arc 13">
            <a:extLst>
              <a:ext uri="{FF2B5EF4-FFF2-40B4-BE49-F238E27FC236}">
                <a16:creationId xmlns:a16="http://schemas.microsoft.com/office/drawing/2014/main" id="{6EF1F27C-1F5D-332A-3902-27050484BEBE}"/>
              </a:ext>
            </a:extLst>
          </p:cNvPr>
          <p:cNvSpPr/>
          <p:nvPr/>
        </p:nvSpPr>
        <p:spPr>
          <a:xfrm rot="3600000">
            <a:off x="5186362" y="1186470"/>
            <a:ext cx="7576250" cy="7576253"/>
          </a:xfrm>
          <a:prstGeom prst="blockArc">
            <a:avLst>
              <a:gd name="adj1" fmla="val 6184057"/>
              <a:gd name="adj2" fmla="val 13794224"/>
              <a:gd name="adj3" fmla="val 2286"/>
            </a:avLst>
          </a:prstGeom>
          <a:solidFill>
            <a:srgbClr val="736A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descr="logo-03.png">
            <a:extLst>
              <a:ext uri="{FF2B5EF4-FFF2-40B4-BE49-F238E27FC236}">
                <a16:creationId xmlns:a16="http://schemas.microsoft.com/office/drawing/2014/main" id="{9A595F25-6425-5333-50AB-6502A6C5DC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3076" y="493329"/>
            <a:ext cx="2626484" cy="845226"/>
          </a:xfrm>
          <a:prstGeom prst="rect">
            <a:avLst/>
          </a:prstGeom>
        </p:spPr>
      </p:pic>
      <p:sp>
        <p:nvSpPr>
          <p:cNvPr id="16" name="Rectangle: Rounded Corners 15">
            <a:extLst>
              <a:ext uri="{FF2B5EF4-FFF2-40B4-BE49-F238E27FC236}">
                <a16:creationId xmlns:a16="http://schemas.microsoft.com/office/drawing/2014/main" id="{6DC2B72C-B624-DBCF-B258-3B1754A499BE}"/>
              </a:ext>
            </a:extLst>
          </p:cNvPr>
          <p:cNvSpPr/>
          <p:nvPr/>
        </p:nvSpPr>
        <p:spPr>
          <a:xfrm>
            <a:off x="836285" y="4093818"/>
            <a:ext cx="2245127" cy="434323"/>
          </a:xfrm>
          <a:prstGeom prst="roundRect">
            <a:avLst>
              <a:gd name="adj" fmla="val 50000"/>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5257BAD3-D254-74C3-BED5-32FAA6741404}"/>
              </a:ext>
            </a:extLst>
          </p:cNvPr>
          <p:cNvSpPr txBox="1"/>
          <p:nvPr/>
        </p:nvSpPr>
        <p:spPr>
          <a:xfrm>
            <a:off x="855681" y="4141702"/>
            <a:ext cx="22257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2Q2024</a:t>
            </a:r>
            <a:r>
              <a:rPr kumimoji="0" lang="en-US" sz="1600" b="0" i="0"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 &amp; 1H2024</a:t>
            </a:r>
            <a:endParaRPr kumimoji="0" lang="vi-V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6C93C08-8199-3FB4-0567-48D9F1692628}"/>
              </a:ext>
            </a:extLst>
          </p:cNvPr>
          <p:cNvSpPr txBox="1"/>
          <p:nvPr/>
        </p:nvSpPr>
        <p:spPr>
          <a:xfrm>
            <a:off x="816754" y="2138968"/>
            <a:ext cx="4477708" cy="540276"/>
          </a:xfrm>
          <a:prstGeom prst="rect">
            <a:avLst/>
          </a:prstGeom>
          <a:noFill/>
        </p:spPr>
        <p:txBody>
          <a:bodyPr wrap="square" rtlCol="0">
            <a:spAutoFit/>
          </a:bodyPr>
          <a:lstStyle/>
          <a:p>
            <a:pPr marL="0" marR="0" lvl="0" indent="0" defTabSz="914400" rtl="0" eaLnBrk="1" fontAlgn="auto" latinLnBrk="0" hangingPunct="1">
              <a:lnSpc>
                <a:spcPct val="130000"/>
              </a:lnSpc>
              <a:spcBef>
                <a:spcPts val="0"/>
              </a:spcBef>
              <a:spcAft>
                <a:spcPts val="0"/>
              </a:spcAft>
              <a:buClrTx/>
              <a:buSzTx/>
              <a:buFontTx/>
              <a:buNone/>
              <a:tabLst/>
              <a:defRPr/>
            </a:pPr>
            <a:r>
              <a:rPr lang="en-US" sz="2500" b="1" dirty="0">
                <a:solidFill>
                  <a:srgbClr val="005993"/>
                </a:solidFill>
                <a:latin typeface="SVN-Gilroy Medium" panose="00000600000000000000" pitchFamily="50" charset="0"/>
                <a:cs typeface="Arial" panose="020B0604020202020204" pitchFamily="34" charset="0"/>
              </a:rPr>
              <a:t>UPDATES</a:t>
            </a:r>
            <a:endParaRPr kumimoji="0" lang="en-US" sz="2500" b="1" i="0" u="none" strike="noStrike" kern="1200" cap="none" spc="0" normalizeH="0" baseline="0" noProof="0" dirty="0">
              <a:ln>
                <a:noFill/>
              </a:ln>
              <a:solidFill>
                <a:srgbClr val="005993"/>
              </a:solidFill>
              <a:effectLst/>
              <a:uLnTx/>
              <a:uFillTx/>
              <a:latin typeface="SVN-Gilroy Medium" panose="00000600000000000000" pitchFamily="50" charset="0"/>
              <a:cs typeface="Arial" panose="020B0604020202020204" pitchFamily="34" charset="0"/>
            </a:endParaRPr>
          </a:p>
        </p:txBody>
      </p:sp>
      <p:sp>
        <p:nvSpPr>
          <p:cNvPr id="9" name="Freeform: Shape 8">
            <a:extLst>
              <a:ext uri="{FF2B5EF4-FFF2-40B4-BE49-F238E27FC236}">
                <a16:creationId xmlns:a16="http://schemas.microsoft.com/office/drawing/2014/main" id="{4F3E4C56-236C-EB58-E0F8-FD6A506AEC74}"/>
              </a:ext>
            </a:extLst>
          </p:cNvPr>
          <p:cNvSpPr/>
          <p:nvPr/>
        </p:nvSpPr>
        <p:spPr>
          <a:xfrm rot="6787626">
            <a:off x="7441511" y="-805709"/>
            <a:ext cx="3267504" cy="6195571"/>
          </a:xfrm>
          <a:custGeom>
            <a:avLst/>
            <a:gdLst>
              <a:gd name="connsiteX0" fmla="*/ 295462 w 3267504"/>
              <a:gd name="connsiteY0" fmla="*/ 3699693 h 6195571"/>
              <a:gd name="connsiteX1" fmla="*/ 118765 w 3267504"/>
              <a:gd name="connsiteY1" fmla="*/ 3147881 h 6195571"/>
              <a:gd name="connsiteX2" fmla="*/ 407872 w 3267504"/>
              <a:gd name="connsiteY2" fmla="*/ 372664 h 6195571"/>
              <a:gd name="connsiteX3" fmla="*/ 502358 w 3267504"/>
              <a:gd name="connsiteY3" fmla="*/ 191900 h 6195571"/>
              <a:gd name="connsiteX4" fmla="*/ 951672 w 3267504"/>
              <a:gd name="connsiteY4" fmla="*/ 0 h 6195571"/>
              <a:gd name="connsiteX5" fmla="*/ 924865 w 3267504"/>
              <a:gd name="connsiteY5" fmla="*/ 37637 h 6195571"/>
              <a:gd name="connsiteX6" fmla="*/ 395666 w 3267504"/>
              <a:gd name="connsiteY6" fmla="*/ 3080117 h 6195571"/>
              <a:gd name="connsiteX7" fmla="*/ 3267504 w 3267504"/>
              <a:gd name="connsiteY7" fmla="*/ 5917881 h 6195571"/>
              <a:gd name="connsiteX8" fmla="*/ 3203048 w 3267504"/>
              <a:gd name="connsiteY8" fmla="*/ 6195571 h 6195571"/>
              <a:gd name="connsiteX9" fmla="*/ 295462 w 3267504"/>
              <a:gd name="connsiteY9" fmla="*/ 3699693 h 619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7504" h="6195571">
                <a:moveTo>
                  <a:pt x="295462" y="3699693"/>
                </a:moveTo>
                <a:cubicBezTo>
                  <a:pt x="224369" y="3521669"/>
                  <a:pt x="165149" y="3337413"/>
                  <a:pt x="118765" y="3147881"/>
                </a:cubicBezTo>
                <a:cubicBezTo>
                  <a:pt x="-113152" y="2200218"/>
                  <a:pt x="517" y="1221387"/>
                  <a:pt x="407872" y="372664"/>
                </a:cubicBezTo>
                <a:lnTo>
                  <a:pt x="502358" y="191900"/>
                </a:lnTo>
                <a:lnTo>
                  <a:pt x="951672" y="0"/>
                </a:lnTo>
                <a:lnTo>
                  <a:pt x="924865" y="37637"/>
                </a:lnTo>
                <a:cubicBezTo>
                  <a:pt x="340770" y="920594"/>
                  <a:pt x="136534" y="2021251"/>
                  <a:pt x="395666" y="3080117"/>
                </a:cubicBezTo>
                <a:cubicBezTo>
                  <a:pt x="741175" y="4491936"/>
                  <a:pt x="1851661" y="5589248"/>
                  <a:pt x="3267504" y="5917881"/>
                </a:cubicBezTo>
                <a:lnTo>
                  <a:pt x="3203048" y="6195571"/>
                </a:lnTo>
                <a:cubicBezTo>
                  <a:pt x="1872540" y="5886745"/>
                  <a:pt x="793115" y="4945864"/>
                  <a:pt x="295462" y="3699693"/>
                </a:cubicBezTo>
                <a:close/>
              </a:path>
            </a:pathLst>
          </a:custGeom>
          <a:solidFill>
            <a:srgbClr val="0059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8F7FBC5B-3DDE-3D35-FC9B-E81B3D002600}"/>
              </a:ext>
            </a:extLst>
          </p:cNvPr>
          <p:cNvPicPr>
            <a:picLocks noChangeAspect="1"/>
          </p:cNvPicPr>
          <p:nvPr/>
        </p:nvPicPr>
        <p:blipFill>
          <a:blip r:embed="rId6" cstate="print">
            <a:extLst>
              <a:ext uri="{28A0092B-C50C-407E-A947-70E740481C1C}">
                <a14:useLocalDpi xmlns:a14="http://schemas.microsoft.com/office/drawing/2010/main" val="0"/>
              </a:ext>
            </a:extLst>
          </a:blip>
          <a:srcRect l="2629" t="20148" r="3924" b="27212"/>
          <a:stretch>
            <a:fillRect/>
          </a:stretch>
        </p:blipFill>
        <p:spPr>
          <a:xfrm flipV="1">
            <a:off x="883052" y="2903820"/>
            <a:ext cx="4167144" cy="680213"/>
          </a:xfrm>
          <a:custGeom>
            <a:avLst/>
            <a:gdLst/>
            <a:ahLst/>
            <a:cxnLst/>
            <a:rect l="l" t="t" r="r" b="b"/>
            <a:pathLst>
              <a:path w="4167144" h="680213">
                <a:moveTo>
                  <a:pt x="77490" y="105023"/>
                </a:moveTo>
                <a:lnTo>
                  <a:pt x="77490" y="57754"/>
                </a:lnTo>
                <a:lnTo>
                  <a:pt x="124748" y="57754"/>
                </a:lnTo>
                <a:cubicBezTo>
                  <a:pt x="131890" y="57857"/>
                  <a:pt x="137530" y="60032"/>
                  <a:pt x="141670" y="64280"/>
                </a:cubicBezTo>
                <a:cubicBezTo>
                  <a:pt x="145810" y="68527"/>
                  <a:pt x="147924" y="74230"/>
                  <a:pt x="148012" y="81388"/>
                </a:cubicBezTo>
                <a:cubicBezTo>
                  <a:pt x="147924" y="88546"/>
                  <a:pt x="145810" y="94249"/>
                  <a:pt x="141670" y="98497"/>
                </a:cubicBezTo>
                <a:cubicBezTo>
                  <a:pt x="137530" y="102745"/>
                  <a:pt x="131890" y="104920"/>
                  <a:pt x="124748" y="105023"/>
                </a:cubicBezTo>
                <a:close/>
                <a:moveTo>
                  <a:pt x="3377353" y="187094"/>
                </a:moveTo>
                <a:lnTo>
                  <a:pt x="3348459" y="96521"/>
                </a:lnTo>
                <a:lnTo>
                  <a:pt x="3406246" y="96521"/>
                </a:lnTo>
                <a:close/>
                <a:moveTo>
                  <a:pt x="2830215" y="198768"/>
                </a:moveTo>
                <a:lnTo>
                  <a:pt x="2830215" y="135287"/>
                </a:lnTo>
                <a:lnTo>
                  <a:pt x="2872532" y="135287"/>
                </a:lnTo>
                <a:cubicBezTo>
                  <a:pt x="2880496" y="135486"/>
                  <a:pt x="2887137" y="138527"/>
                  <a:pt x="2892457" y="144413"/>
                </a:cubicBezTo>
                <a:cubicBezTo>
                  <a:pt x="2897775" y="150298"/>
                  <a:pt x="2900538" y="157836"/>
                  <a:pt x="2900744" y="167028"/>
                </a:cubicBezTo>
                <a:cubicBezTo>
                  <a:pt x="2900538" y="176219"/>
                  <a:pt x="2897775" y="183758"/>
                  <a:pt x="2892457" y="189643"/>
                </a:cubicBezTo>
                <a:cubicBezTo>
                  <a:pt x="2887137" y="195528"/>
                  <a:pt x="2880496" y="198569"/>
                  <a:pt x="2872532" y="198768"/>
                </a:cubicBezTo>
                <a:close/>
                <a:moveTo>
                  <a:pt x="2153940" y="198768"/>
                </a:moveTo>
                <a:lnTo>
                  <a:pt x="2153940" y="135287"/>
                </a:lnTo>
                <a:lnTo>
                  <a:pt x="2196257" y="135287"/>
                </a:lnTo>
                <a:cubicBezTo>
                  <a:pt x="2204221" y="135486"/>
                  <a:pt x="2210863" y="138527"/>
                  <a:pt x="2216182" y="144413"/>
                </a:cubicBezTo>
                <a:cubicBezTo>
                  <a:pt x="2221501" y="150298"/>
                  <a:pt x="2224263" y="157836"/>
                  <a:pt x="2224469" y="167028"/>
                </a:cubicBezTo>
                <a:cubicBezTo>
                  <a:pt x="2224263" y="176219"/>
                  <a:pt x="2221501" y="183758"/>
                  <a:pt x="2216182" y="189643"/>
                </a:cubicBezTo>
                <a:cubicBezTo>
                  <a:pt x="2210863" y="195528"/>
                  <a:pt x="2204221" y="198569"/>
                  <a:pt x="2196257" y="198768"/>
                </a:cubicBezTo>
                <a:close/>
                <a:moveTo>
                  <a:pt x="1753890" y="198768"/>
                </a:moveTo>
                <a:lnTo>
                  <a:pt x="1753890" y="135287"/>
                </a:lnTo>
                <a:lnTo>
                  <a:pt x="1790919" y="135287"/>
                </a:lnTo>
                <a:cubicBezTo>
                  <a:pt x="1799728" y="135486"/>
                  <a:pt x="1806884" y="138527"/>
                  <a:pt x="1812387" y="144413"/>
                </a:cubicBezTo>
                <a:cubicBezTo>
                  <a:pt x="1817890" y="150298"/>
                  <a:pt x="1820726" y="157836"/>
                  <a:pt x="1820895" y="167028"/>
                </a:cubicBezTo>
                <a:cubicBezTo>
                  <a:pt x="1820726" y="176219"/>
                  <a:pt x="1817890" y="183758"/>
                  <a:pt x="1812387" y="189643"/>
                </a:cubicBezTo>
                <a:cubicBezTo>
                  <a:pt x="1806884" y="195528"/>
                  <a:pt x="1799728" y="198569"/>
                  <a:pt x="1790919" y="198768"/>
                </a:cubicBezTo>
                <a:close/>
                <a:moveTo>
                  <a:pt x="77490" y="198768"/>
                </a:moveTo>
                <a:lnTo>
                  <a:pt x="77490" y="155023"/>
                </a:lnTo>
                <a:lnTo>
                  <a:pt x="117691" y="155023"/>
                </a:lnTo>
                <a:cubicBezTo>
                  <a:pt x="124142" y="155141"/>
                  <a:pt x="129314" y="157199"/>
                  <a:pt x="133208" y="161197"/>
                </a:cubicBezTo>
                <a:cubicBezTo>
                  <a:pt x="137102" y="165195"/>
                  <a:pt x="139100" y="170428"/>
                  <a:pt x="139203" y="176895"/>
                </a:cubicBezTo>
                <a:cubicBezTo>
                  <a:pt x="139100" y="183363"/>
                  <a:pt x="137102" y="188596"/>
                  <a:pt x="133208" y="192594"/>
                </a:cubicBezTo>
                <a:cubicBezTo>
                  <a:pt x="129314" y="196592"/>
                  <a:pt x="124142" y="198650"/>
                  <a:pt x="117691" y="198768"/>
                </a:cubicBezTo>
                <a:close/>
                <a:moveTo>
                  <a:pt x="2615334" y="201587"/>
                </a:moveTo>
                <a:cubicBezTo>
                  <a:pt x="2605103" y="201595"/>
                  <a:pt x="2595687" y="199905"/>
                  <a:pt x="2587087" y="196520"/>
                </a:cubicBezTo>
                <a:cubicBezTo>
                  <a:pt x="2578486" y="193134"/>
                  <a:pt x="2570745" y="188008"/>
                  <a:pt x="2563864" y="181141"/>
                </a:cubicBezTo>
                <a:cubicBezTo>
                  <a:pt x="2556997" y="174267"/>
                  <a:pt x="2551870" y="166423"/>
                  <a:pt x="2548485" y="157609"/>
                </a:cubicBezTo>
                <a:cubicBezTo>
                  <a:pt x="2545099" y="148796"/>
                  <a:pt x="2543410" y="139013"/>
                  <a:pt x="2543417" y="128261"/>
                </a:cubicBezTo>
                <a:cubicBezTo>
                  <a:pt x="2543410" y="117509"/>
                  <a:pt x="2545099" y="107726"/>
                  <a:pt x="2548485" y="98913"/>
                </a:cubicBezTo>
                <a:cubicBezTo>
                  <a:pt x="2551870" y="90099"/>
                  <a:pt x="2556997" y="82256"/>
                  <a:pt x="2563864" y="75381"/>
                </a:cubicBezTo>
                <a:cubicBezTo>
                  <a:pt x="2570745" y="68514"/>
                  <a:pt x="2578486" y="63388"/>
                  <a:pt x="2587087" y="60002"/>
                </a:cubicBezTo>
                <a:cubicBezTo>
                  <a:pt x="2595687" y="56616"/>
                  <a:pt x="2605103" y="54927"/>
                  <a:pt x="2615334" y="54934"/>
                </a:cubicBezTo>
                <a:cubicBezTo>
                  <a:pt x="2625550" y="54927"/>
                  <a:pt x="2634906" y="56616"/>
                  <a:pt x="2643404" y="60002"/>
                </a:cubicBezTo>
                <a:cubicBezTo>
                  <a:pt x="2651901" y="63388"/>
                  <a:pt x="2659584" y="68514"/>
                  <a:pt x="2666451" y="75381"/>
                </a:cubicBezTo>
                <a:cubicBezTo>
                  <a:pt x="2673332" y="82256"/>
                  <a:pt x="2678518" y="90099"/>
                  <a:pt x="2682006" y="98913"/>
                </a:cubicBezTo>
                <a:cubicBezTo>
                  <a:pt x="2685495" y="107726"/>
                  <a:pt x="2687243" y="117509"/>
                  <a:pt x="2687250" y="128261"/>
                </a:cubicBezTo>
                <a:cubicBezTo>
                  <a:pt x="2687243" y="139013"/>
                  <a:pt x="2685495" y="148796"/>
                  <a:pt x="2682006" y="157609"/>
                </a:cubicBezTo>
                <a:cubicBezTo>
                  <a:pt x="2678518" y="166423"/>
                  <a:pt x="2673332" y="174267"/>
                  <a:pt x="2666451" y="181141"/>
                </a:cubicBezTo>
                <a:cubicBezTo>
                  <a:pt x="2659584" y="188008"/>
                  <a:pt x="2651901" y="193134"/>
                  <a:pt x="2643404" y="196520"/>
                </a:cubicBezTo>
                <a:cubicBezTo>
                  <a:pt x="2634906" y="199905"/>
                  <a:pt x="2625550" y="201595"/>
                  <a:pt x="2615334" y="201587"/>
                </a:cubicBezTo>
                <a:close/>
                <a:moveTo>
                  <a:pt x="4012121" y="251587"/>
                </a:moveTo>
                <a:lnTo>
                  <a:pt x="4165382" y="251587"/>
                </a:lnTo>
                <a:lnTo>
                  <a:pt x="4165382" y="197358"/>
                </a:lnTo>
                <a:lnTo>
                  <a:pt x="4068465" y="197358"/>
                </a:lnTo>
                <a:lnTo>
                  <a:pt x="4068465" y="156433"/>
                </a:lnTo>
                <a:lnTo>
                  <a:pt x="4156571" y="156433"/>
                </a:lnTo>
                <a:lnTo>
                  <a:pt x="4156571" y="102908"/>
                </a:lnTo>
                <a:lnTo>
                  <a:pt x="4068465" y="102908"/>
                </a:lnTo>
                <a:lnTo>
                  <a:pt x="4068465" y="59163"/>
                </a:lnTo>
                <a:lnTo>
                  <a:pt x="4167144" y="59163"/>
                </a:lnTo>
                <a:lnTo>
                  <a:pt x="4167144" y="4934"/>
                </a:lnTo>
                <a:lnTo>
                  <a:pt x="4012121" y="4934"/>
                </a:lnTo>
                <a:close/>
                <a:moveTo>
                  <a:pt x="3516821" y="251587"/>
                </a:moveTo>
                <a:lnTo>
                  <a:pt x="3559079" y="251587"/>
                </a:lnTo>
                <a:lnTo>
                  <a:pt x="3654266" y="117689"/>
                </a:lnTo>
                <a:lnTo>
                  <a:pt x="3654266" y="251587"/>
                </a:lnTo>
                <a:lnTo>
                  <a:pt x="3710610" y="251587"/>
                </a:lnTo>
                <a:lnTo>
                  <a:pt x="3710610" y="4934"/>
                </a:lnTo>
                <a:lnTo>
                  <a:pt x="3668353" y="4934"/>
                </a:lnTo>
                <a:lnTo>
                  <a:pt x="3573165" y="138831"/>
                </a:lnTo>
                <a:lnTo>
                  <a:pt x="3573165" y="4934"/>
                </a:lnTo>
                <a:lnTo>
                  <a:pt x="3516821" y="4934"/>
                </a:lnTo>
                <a:close/>
                <a:moveTo>
                  <a:pt x="3341412" y="251587"/>
                </a:moveTo>
                <a:lnTo>
                  <a:pt x="3413293" y="251587"/>
                </a:lnTo>
                <a:lnTo>
                  <a:pt x="3497155" y="4934"/>
                </a:lnTo>
                <a:lnTo>
                  <a:pt x="3435492" y="4934"/>
                </a:lnTo>
                <a:lnTo>
                  <a:pt x="3423160" y="43701"/>
                </a:lnTo>
                <a:lnTo>
                  <a:pt x="3331546" y="43701"/>
                </a:lnTo>
                <a:lnTo>
                  <a:pt x="3319213" y="4934"/>
                </a:lnTo>
                <a:lnTo>
                  <a:pt x="3257550" y="4934"/>
                </a:lnTo>
                <a:close/>
                <a:moveTo>
                  <a:pt x="2992946" y="251587"/>
                </a:moveTo>
                <a:lnTo>
                  <a:pt x="3049290" y="251587"/>
                </a:lnTo>
                <a:lnTo>
                  <a:pt x="3116273" y="142002"/>
                </a:lnTo>
                <a:lnTo>
                  <a:pt x="3183255" y="251587"/>
                </a:lnTo>
                <a:lnTo>
                  <a:pt x="3239599" y="251587"/>
                </a:lnTo>
                <a:lnTo>
                  <a:pt x="3239599" y="4934"/>
                </a:lnTo>
                <a:lnTo>
                  <a:pt x="3183255" y="4934"/>
                </a:lnTo>
                <a:lnTo>
                  <a:pt x="3183255" y="148345"/>
                </a:lnTo>
                <a:lnTo>
                  <a:pt x="3119446" y="43694"/>
                </a:lnTo>
                <a:lnTo>
                  <a:pt x="3113100" y="43694"/>
                </a:lnTo>
                <a:lnTo>
                  <a:pt x="3049290" y="148345"/>
                </a:lnTo>
                <a:lnTo>
                  <a:pt x="3049290" y="4934"/>
                </a:lnTo>
                <a:lnTo>
                  <a:pt x="2992946" y="4934"/>
                </a:lnTo>
                <a:close/>
                <a:moveTo>
                  <a:pt x="2773871" y="251587"/>
                </a:moveTo>
                <a:lnTo>
                  <a:pt x="2872532" y="251587"/>
                </a:lnTo>
                <a:cubicBezTo>
                  <a:pt x="2884331" y="251595"/>
                  <a:pt x="2895199" y="249555"/>
                  <a:pt x="2905138" y="245469"/>
                </a:cubicBezTo>
                <a:cubicBezTo>
                  <a:pt x="2915077" y="241383"/>
                  <a:pt x="2924177" y="235206"/>
                  <a:pt x="2932438" y="226938"/>
                </a:cubicBezTo>
                <a:cubicBezTo>
                  <a:pt x="2940706" y="218678"/>
                  <a:pt x="2946883" y="209578"/>
                  <a:pt x="2950969" y="199638"/>
                </a:cubicBezTo>
                <a:cubicBezTo>
                  <a:pt x="2955056" y="189697"/>
                  <a:pt x="2957095" y="178827"/>
                  <a:pt x="2957088" y="167028"/>
                </a:cubicBezTo>
                <a:cubicBezTo>
                  <a:pt x="2956890" y="151813"/>
                  <a:pt x="2952708" y="137905"/>
                  <a:pt x="2944542" y="125303"/>
                </a:cubicBezTo>
                <a:cubicBezTo>
                  <a:pt x="2936377" y="112702"/>
                  <a:pt x="2925416" y="102767"/>
                  <a:pt x="2911661" y="95499"/>
                </a:cubicBezTo>
                <a:lnTo>
                  <a:pt x="2964136" y="4934"/>
                </a:lnTo>
                <a:lnTo>
                  <a:pt x="2903561" y="4934"/>
                </a:lnTo>
                <a:lnTo>
                  <a:pt x="2857016" y="85992"/>
                </a:lnTo>
                <a:lnTo>
                  <a:pt x="2830215" y="85992"/>
                </a:lnTo>
                <a:lnTo>
                  <a:pt x="2830215" y="4934"/>
                </a:lnTo>
                <a:lnTo>
                  <a:pt x="2773871" y="4934"/>
                </a:lnTo>
                <a:close/>
                <a:moveTo>
                  <a:pt x="2316671" y="251587"/>
                </a:moveTo>
                <a:lnTo>
                  <a:pt x="2466407" y="251587"/>
                </a:lnTo>
                <a:lnTo>
                  <a:pt x="2466407" y="197358"/>
                </a:lnTo>
                <a:lnTo>
                  <a:pt x="2373015" y="197358"/>
                </a:lnTo>
                <a:lnTo>
                  <a:pt x="2373015" y="149737"/>
                </a:lnTo>
                <a:lnTo>
                  <a:pt x="2464645" y="149737"/>
                </a:lnTo>
                <a:lnTo>
                  <a:pt x="2464645" y="95507"/>
                </a:lnTo>
                <a:lnTo>
                  <a:pt x="2373015" y="95507"/>
                </a:lnTo>
                <a:lnTo>
                  <a:pt x="2373015" y="4934"/>
                </a:lnTo>
                <a:lnTo>
                  <a:pt x="2316671" y="4934"/>
                </a:lnTo>
                <a:close/>
                <a:moveTo>
                  <a:pt x="2097596" y="251587"/>
                </a:moveTo>
                <a:lnTo>
                  <a:pt x="2196257" y="251587"/>
                </a:lnTo>
                <a:cubicBezTo>
                  <a:pt x="2208056" y="251595"/>
                  <a:pt x="2218924" y="249555"/>
                  <a:pt x="2228863" y="245469"/>
                </a:cubicBezTo>
                <a:cubicBezTo>
                  <a:pt x="2238802" y="241383"/>
                  <a:pt x="2247902" y="235206"/>
                  <a:pt x="2256162" y="226938"/>
                </a:cubicBezTo>
                <a:cubicBezTo>
                  <a:pt x="2264431" y="218678"/>
                  <a:pt x="2270608" y="209578"/>
                  <a:pt x="2274694" y="199638"/>
                </a:cubicBezTo>
                <a:cubicBezTo>
                  <a:pt x="2278780" y="189697"/>
                  <a:pt x="2280820" y="178827"/>
                  <a:pt x="2280813" y="167028"/>
                </a:cubicBezTo>
                <a:cubicBezTo>
                  <a:pt x="2280615" y="151813"/>
                  <a:pt x="2276433" y="137905"/>
                  <a:pt x="2268267" y="125303"/>
                </a:cubicBezTo>
                <a:cubicBezTo>
                  <a:pt x="2260102" y="112702"/>
                  <a:pt x="2249141" y="102767"/>
                  <a:pt x="2235385" y="95499"/>
                </a:cubicBezTo>
                <a:lnTo>
                  <a:pt x="2287861" y="4934"/>
                </a:lnTo>
                <a:lnTo>
                  <a:pt x="2227286" y="4934"/>
                </a:lnTo>
                <a:lnTo>
                  <a:pt x="2180741" y="85992"/>
                </a:lnTo>
                <a:lnTo>
                  <a:pt x="2153940" y="85992"/>
                </a:lnTo>
                <a:lnTo>
                  <a:pt x="2153940" y="4934"/>
                </a:lnTo>
                <a:lnTo>
                  <a:pt x="2097596" y="4934"/>
                </a:lnTo>
                <a:close/>
                <a:moveTo>
                  <a:pt x="1907096" y="251587"/>
                </a:moveTo>
                <a:lnTo>
                  <a:pt x="2060357" y="251587"/>
                </a:lnTo>
                <a:lnTo>
                  <a:pt x="2060357" y="197358"/>
                </a:lnTo>
                <a:lnTo>
                  <a:pt x="1963440" y="197358"/>
                </a:lnTo>
                <a:lnTo>
                  <a:pt x="1963440" y="156433"/>
                </a:lnTo>
                <a:lnTo>
                  <a:pt x="2051546" y="156433"/>
                </a:lnTo>
                <a:lnTo>
                  <a:pt x="2051546" y="102908"/>
                </a:lnTo>
                <a:lnTo>
                  <a:pt x="1963440" y="102908"/>
                </a:lnTo>
                <a:lnTo>
                  <a:pt x="1963440" y="59163"/>
                </a:lnTo>
                <a:lnTo>
                  <a:pt x="2062119" y="59163"/>
                </a:lnTo>
                <a:lnTo>
                  <a:pt x="2062119" y="4934"/>
                </a:lnTo>
                <a:lnTo>
                  <a:pt x="1907096" y="4934"/>
                </a:lnTo>
                <a:close/>
                <a:moveTo>
                  <a:pt x="1697546" y="251587"/>
                </a:moveTo>
                <a:lnTo>
                  <a:pt x="1790919" y="251587"/>
                </a:lnTo>
                <a:cubicBezTo>
                  <a:pt x="1815249" y="251646"/>
                  <a:pt x="1835688" y="243430"/>
                  <a:pt x="1852236" y="226938"/>
                </a:cubicBezTo>
                <a:cubicBezTo>
                  <a:pt x="1860519" y="218678"/>
                  <a:pt x="1866755" y="209578"/>
                  <a:pt x="1870944" y="199638"/>
                </a:cubicBezTo>
                <a:cubicBezTo>
                  <a:pt x="1875133" y="189697"/>
                  <a:pt x="1877231" y="178827"/>
                  <a:pt x="1877239" y="167028"/>
                </a:cubicBezTo>
                <a:cubicBezTo>
                  <a:pt x="1877231" y="155228"/>
                  <a:pt x="1875133" y="144358"/>
                  <a:pt x="1870944" y="134418"/>
                </a:cubicBezTo>
                <a:cubicBezTo>
                  <a:pt x="1866755" y="124477"/>
                  <a:pt x="1860519" y="115377"/>
                  <a:pt x="1852236" y="107117"/>
                </a:cubicBezTo>
                <a:cubicBezTo>
                  <a:pt x="1835688" y="90625"/>
                  <a:pt x="1815249" y="82409"/>
                  <a:pt x="1790919" y="82468"/>
                </a:cubicBezTo>
                <a:lnTo>
                  <a:pt x="1753890" y="82468"/>
                </a:lnTo>
                <a:lnTo>
                  <a:pt x="1753890" y="4934"/>
                </a:lnTo>
                <a:lnTo>
                  <a:pt x="1697546" y="4934"/>
                </a:lnTo>
                <a:close/>
                <a:moveTo>
                  <a:pt x="1002221" y="251587"/>
                </a:moveTo>
                <a:lnTo>
                  <a:pt x="1155482" y="251587"/>
                </a:lnTo>
                <a:lnTo>
                  <a:pt x="1155482" y="197358"/>
                </a:lnTo>
                <a:lnTo>
                  <a:pt x="1058565" y="197358"/>
                </a:lnTo>
                <a:lnTo>
                  <a:pt x="1058565" y="156433"/>
                </a:lnTo>
                <a:lnTo>
                  <a:pt x="1146671" y="156433"/>
                </a:lnTo>
                <a:lnTo>
                  <a:pt x="1146671" y="102908"/>
                </a:lnTo>
                <a:lnTo>
                  <a:pt x="1058565" y="102908"/>
                </a:lnTo>
                <a:lnTo>
                  <a:pt x="1058565" y="59163"/>
                </a:lnTo>
                <a:lnTo>
                  <a:pt x="1157244" y="59163"/>
                </a:lnTo>
                <a:lnTo>
                  <a:pt x="1157244" y="4934"/>
                </a:lnTo>
                <a:lnTo>
                  <a:pt x="1002221" y="4934"/>
                </a:lnTo>
                <a:close/>
                <a:moveTo>
                  <a:pt x="764096" y="251587"/>
                </a:moveTo>
                <a:lnTo>
                  <a:pt x="806354" y="251587"/>
                </a:lnTo>
                <a:lnTo>
                  <a:pt x="901541" y="117689"/>
                </a:lnTo>
                <a:lnTo>
                  <a:pt x="901541" y="251587"/>
                </a:lnTo>
                <a:lnTo>
                  <a:pt x="957885" y="251587"/>
                </a:lnTo>
                <a:lnTo>
                  <a:pt x="957885" y="4934"/>
                </a:lnTo>
                <a:lnTo>
                  <a:pt x="915628" y="4934"/>
                </a:lnTo>
                <a:lnTo>
                  <a:pt x="820440" y="138831"/>
                </a:lnTo>
                <a:lnTo>
                  <a:pt x="820440" y="4934"/>
                </a:lnTo>
                <a:lnTo>
                  <a:pt x="764096" y="4934"/>
                </a:lnTo>
                <a:close/>
                <a:moveTo>
                  <a:pt x="668846" y="251587"/>
                </a:moveTo>
                <a:lnTo>
                  <a:pt x="725190" y="251587"/>
                </a:lnTo>
                <a:lnTo>
                  <a:pt x="725190" y="4934"/>
                </a:lnTo>
                <a:lnTo>
                  <a:pt x="668846" y="4934"/>
                </a:lnTo>
                <a:close/>
                <a:moveTo>
                  <a:pt x="228934" y="251587"/>
                </a:moveTo>
                <a:lnTo>
                  <a:pt x="285277" y="251587"/>
                </a:lnTo>
                <a:lnTo>
                  <a:pt x="285277" y="89472"/>
                </a:lnTo>
                <a:cubicBezTo>
                  <a:pt x="285285" y="78011"/>
                  <a:pt x="288532" y="69391"/>
                  <a:pt x="295019" y="63613"/>
                </a:cubicBezTo>
                <a:cubicBezTo>
                  <a:pt x="301506" y="57834"/>
                  <a:pt x="311188" y="54942"/>
                  <a:pt x="324066" y="54934"/>
                </a:cubicBezTo>
                <a:cubicBezTo>
                  <a:pt x="336944" y="54942"/>
                  <a:pt x="346627" y="57834"/>
                  <a:pt x="353114" y="63613"/>
                </a:cubicBezTo>
                <a:cubicBezTo>
                  <a:pt x="359601" y="69391"/>
                  <a:pt x="362848" y="78011"/>
                  <a:pt x="362855" y="89472"/>
                </a:cubicBezTo>
                <a:lnTo>
                  <a:pt x="362855" y="251587"/>
                </a:lnTo>
                <a:lnTo>
                  <a:pt x="419199" y="251587"/>
                </a:lnTo>
                <a:lnTo>
                  <a:pt x="419199" y="84538"/>
                </a:lnTo>
                <a:cubicBezTo>
                  <a:pt x="419207" y="71660"/>
                  <a:pt x="416991" y="60062"/>
                  <a:pt x="412552" y="49744"/>
                </a:cubicBezTo>
                <a:cubicBezTo>
                  <a:pt x="408114" y="39426"/>
                  <a:pt x="401408" y="30475"/>
                  <a:pt x="392436" y="22889"/>
                </a:cubicBezTo>
                <a:cubicBezTo>
                  <a:pt x="383471" y="15311"/>
                  <a:pt x="373313" y="9603"/>
                  <a:pt x="361962" y="5766"/>
                </a:cubicBezTo>
                <a:cubicBezTo>
                  <a:pt x="350612" y="1930"/>
                  <a:pt x="337980" y="7"/>
                  <a:pt x="324066" y="0"/>
                </a:cubicBezTo>
                <a:cubicBezTo>
                  <a:pt x="310152" y="7"/>
                  <a:pt x="297520" y="1930"/>
                  <a:pt x="286170" y="5766"/>
                </a:cubicBezTo>
                <a:cubicBezTo>
                  <a:pt x="274820" y="9603"/>
                  <a:pt x="264662" y="15311"/>
                  <a:pt x="255697" y="22889"/>
                </a:cubicBezTo>
                <a:cubicBezTo>
                  <a:pt x="246725" y="30475"/>
                  <a:pt x="240019" y="39426"/>
                  <a:pt x="235580" y="49744"/>
                </a:cubicBezTo>
                <a:cubicBezTo>
                  <a:pt x="231142" y="60062"/>
                  <a:pt x="228926" y="71660"/>
                  <a:pt x="228934" y="84538"/>
                </a:cubicBezTo>
                <a:close/>
                <a:moveTo>
                  <a:pt x="21146" y="251587"/>
                </a:moveTo>
                <a:lnTo>
                  <a:pt x="117691" y="251587"/>
                </a:lnTo>
                <a:cubicBezTo>
                  <a:pt x="128792" y="251580"/>
                  <a:pt x="138942" y="249922"/>
                  <a:pt x="148141" y="246614"/>
                </a:cubicBezTo>
                <a:cubicBezTo>
                  <a:pt x="157340" y="243305"/>
                  <a:pt x="165634" y="238390"/>
                  <a:pt x="173021" y="231868"/>
                </a:cubicBezTo>
                <a:cubicBezTo>
                  <a:pt x="188105" y="218845"/>
                  <a:pt x="195618" y="201932"/>
                  <a:pt x="195559" y="181129"/>
                </a:cubicBezTo>
                <a:cubicBezTo>
                  <a:pt x="195566" y="171244"/>
                  <a:pt x="193791" y="162267"/>
                  <a:pt x="190232" y="154198"/>
                </a:cubicBezTo>
                <a:cubicBezTo>
                  <a:pt x="186674" y="146129"/>
                  <a:pt x="181289" y="139010"/>
                  <a:pt x="174076" y="132842"/>
                </a:cubicBezTo>
                <a:lnTo>
                  <a:pt x="174071" y="132840"/>
                </a:lnTo>
                <a:cubicBezTo>
                  <a:pt x="184115" y="126341"/>
                  <a:pt x="191673" y="118474"/>
                  <a:pt x="196744" y="109239"/>
                </a:cubicBezTo>
                <a:cubicBezTo>
                  <a:pt x="201815" y="100005"/>
                  <a:pt x="204355" y="89310"/>
                  <a:pt x="204363" y="77155"/>
                </a:cubicBezTo>
                <a:cubicBezTo>
                  <a:pt x="204355" y="66406"/>
                  <a:pt x="202432" y="56698"/>
                  <a:pt x="198593" y="48030"/>
                </a:cubicBezTo>
                <a:cubicBezTo>
                  <a:pt x="194754" y="39363"/>
                  <a:pt x="189046" y="31688"/>
                  <a:pt x="181466" y="25005"/>
                </a:cubicBezTo>
                <a:cubicBezTo>
                  <a:pt x="166269" y="11625"/>
                  <a:pt x="147362" y="4934"/>
                  <a:pt x="124744" y="4934"/>
                </a:cubicBezTo>
                <a:lnTo>
                  <a:pt x="21146" y="4934"/>
                </a:lnTo>
                <a:close/>
                <a:moveTo>
                  <a:pt x="3872612" y="256521"/>
                </a:moveTo>
                <a:cubicBezTo>
                  <a:pt x="3894947" y="256345"/>
                  <a:pt x="3915387" y="251239"/>
                  <a:pt x="3933934" y="241203"/>
                </a:cubicBezTo>
                <a:cubicBezTo>
                  <a:pt x="3952480" y="231167"/>
                  <a:pt x="3967282" y="217257"/>
                  <a:pt x="3978339" y="199473"/>
                </a:cubicBezTo>
                <a:lnTo>
                  <a:pt x="3929705" y="171270"/>
                </a:lnTo>
                <a:cubicBezTo>
                  <a:pt x="3924110" y="181016"/>
                  <a:pt x="3916356" y="188493"/>
                  <a:pt x="3906444" y="193700"/>
                </a:cubicBezTo>
                <a:cubicBezTo>
                  <a:pt x="3896532" y="198907"/>
                  <a:pt x="3885255" y="201536"/>
                  <a:pt x="3872612" y="201587"/>
                </a:cubicBezTo>
                <a:cubicBezTo>
                  <a:pt x="3850702" y="201587"/>
                  <a:pt x="3833199" y="194890"/>
                  <a:pt x="3820100" y="181494"/>
                </a:cubicBezTo>
                <a:cubicBezTo>
                  <a:pt x="3813588" y="174803"/>
                  <a:pt x="3808727" y="167032"/>
                  <a:pt x="3805519" y="158182"/>
                </a:cubicBezTo>
                <a:cubicBezTo>
                  <a:pt x="3802310" y="149332"/>
                  <a:pt x="3800710" y="139359"/>
                  <a:pt x="3800717" y="128261"/>
                </a:cubicBezTo>
                <a:cubicBezTo>
                  <a:pt x="3800710" y="117164"/>
                  <a:pt x="3802310" y="107190"/>
                  <a:pt x="3805519" y="98340"/>
                </a:cubicBezTo>
                <a:cubicBezTo>
                  <a:pt x="3808727" y="89490"/>
                  <a:pt x="3813588" y="81720"/>
                  <a:pt x="3820100" y="75029"/>
                </a:cubicBezTo>
                <a:cubicBezTo>
                  <a:pt x="3833199" y="61632"/>
                  <a:pt x="3850702" y="54934"/>
                  <a:pt x="3872612" y="54934"/>
                </a:cubicBezTo>
                <a:cubicBezTo>
                  <a:pt x="3885299" y="55030"/>
                  <a:pt x="3896665" y="57747"/>
                  <a:pt x="3906709" y="63087"/>
                </a:cubicBezTo>
                <a:cubicBezTo>
                  <a:pt x="3916753" y="68426"/>
                  <a:pt x="3924418" y="75815"/>
                  <a:pt x="3929705" y="85252"/>
                </a:cubicBezTo>
                <a:lnTo>
                  <a:pt x="3978339" y="57050"/>
                </a:lnTo>
                <a:cubicBezTo>
                  <a:pt x="3967480" y="39265"/>
                  <a:pt x="3952810" y="25355"/>
                  <a:pt x="3934330" y="15319"/>
                </a:cubicBezTo>
                <a:cubicBezTo>
                  <a:pt x="3915850" y="5282"/>
                  <a:pt x="3895277" y="176"/>
                  <a:pt x="3872612" y="0"/>
                </a:cubicBezTo>
                <a:cubicBezTo>
                  <a:pt x="3835604" y="59"/>
                  <a:pt x="3804949" y="12266"/>
                  <a:pt x="3780645" y="36623"/>
                </a:cubicBezTo>
                <a:cubicBezTo>
                  <a:pt x="3768503" y="48959"/>
                  <a:pt x="3759420" y="62775"/>
                  <a:pt x="3753397" y="78072"/>
                </a:cubicBezTo>
                <a:cubicBezTo>
                  <a:pt x="3747374" y="93368"/>
                  <a:pt x="3744366" y="110098"/>
                  <a:pt x="3744373" y="128261"/>
                </a:cubicBezTo>
                <a:cubicBezTo>
                  <a:pt x="3744366" y="146432"/>
                  <a:pt x="3747374" y="163147"/>
                  <a:pt x="3753397" y="178406"/>
                </a:cubicBezTo>
                <a:cubicBezTo>
                  <a:pt x="3759420" y="193666"/>
                  <a:pt x="3768503" y="207379"/>
                  <a:pt x="3780645" y="219546"/>
                </a:cubicBezTo>
                <a:cubicBezTo>
                  <a:pt x="3804949" y="244196"/>
                  <a:pt x="3835604" y="256521"/>
                  <a:pt x="3872612" y="256521"/>
                </a:cubicBezTo>
                <a:close/>
                <a:moveTo>
                  <a:pt x="2615334" y="256521"/>
                </a:moveTo>
                <a:cubicBezTo>
                  <a:pt x="2650943" y="256521"/>
                  <a:pt x="2681254" y="244196"/>
                  <a:pt x="2706266" y="219546"/>
                </a:cubicBezTo>
                <a:cubicBezTo>
                  <a:pt x="2718760" y="207225"/>
                  <a:pt x="2728107" y="193468"/>
                  <a:pt x="2734306" y="178274"/>
                </a:cubicBezTo>
                <a:cubicBezTo>
                  <a:pt x="2740506" y="163081"/>
                  <a:pt x="2743602" y="146410"/>
                  <a:pt x="2743594" y="128261"/>
                </a:cubicBezTo>
                <a:cubicBezTo>
                  <a:pt x="2743602" y="110113"/>
                  <a:pt x="2740506" y="93442"/>
                  <a:pt x="2734306" y="78248"/>
                </a:cubicBezTo>
                <a:cubicBezTo>
                  <a:pt x="2728107" y="63054"/>
                  <a:pt x="2718760" y="49297"/>
                  <a:pt x="2706266" y="36975"/>
                </a:cubicBezTo>
                <a:cubicBezTo>
                  <a:pt x="2681254" y="12325"/>
                  <a:pt x="2650943" y="0"/>
                  <a:pt x="2615334" y="0"/>
                </a:cubicBezTo>
                <a:cubicBezTo>
                  <a:pt x="2579724" y="0"/>
                  <a:pt x="2549413" y="12325"/>
                  <a:pt x="2524401" y="36975"/>
                </a:cubicBezTo>
                <a:cubicBezTo>
                  <a:pt x="2499457" y="61577"/>
                  <a:pt x="2487014" y="92006"/>
                  <a:pt x="2487073" y="128261"/>
                </a:cubicBezTo>
                <a:cubicBezTo>
                  <a:pt x="2487014" y="164517"/>
                  <a:pt x="2499457" y="194945"/>
                  <a:pt x="2524401" y="219546"/>
                </a:cubicBezTo>
                <a:cubicBezTo>
                  <a:pt x="2549413" y="244196"/>
                  <a:pt x="2579724" y="256521"/>
                  <a:pt x="2615334" y="256521"/>
                </a:cubicBezTo>
                <a:close/>
                <a:moveTo>
                  <a:pt x="1473424" y="256521"/>
                </a:moveTo>
                <a:cubicBezTo>
                  <a:pt x="1493804" y="256470"/>
                  <a:pt x="1511663" y="251731"/>
                  <a:pt x="1527002" y="242304"/>
                </a:cubicBezTo>
                <a:cubicBezTo>
                  <a:pt x="1542342" y="232876"/>
                  <a:pt x="1554552" y="219069"/>
                  <a:pt x="1563633" y="200883"/>
                </a:cubicBezTo>
                <a:lnTo>
                  <a:pt x="1516093" y="173033"/>
                </a:lnTo>
                <a:cubicBezTo>
                  <a:pt x="1511804" y="182397"/>
                  <a:pt x="1506280" y="189492"/>
                  <a:pt x="1499521" y="194317"/>
                </a:cubicBezTo>
                <a:cubicBezTo>
                  <a:pt x="1492762" y="199142"/>
                  <a:pt x="1484063" y="201565"/>
                  <a:pt x="1473424" y="201587"/>
                </a:cubicBezTo>
                <a:cubicBezTo>
                  <a:pt x="1464917" y="201448"/>
                  <a:pt x="1458393" y="199612"/>
                  <a:pt x="1453852" y="196079"/>
                </a:cubicBezTo>
                <a:cubicBezTo>
                  <a:pt x="1449312" y="192547"/>
                  <a:pt x="1447019" y="188155"/>
                  <a:pt x="1446975" y="182904"/>
                </a:cubicBezTo>
                <a:cubicBezTo>
                  <a:pt x="1446975" y="176911"/>
                  <a:pt x="1449796" y="171623"/>
                  <a:pt x="1455439" y="167040"/>
                </a:cubicBezTo>
                <a:cubicBezTo>
                  <a:pt x="1461434" y="162457"/>
                  <a:pt x="1473424" y="157521"/>
                  <a:pt x="1491410" y="152233"/>
                </a:cubicBezTo>
                <a:lnTo>
                  <a:pt x="1514332" y="144830"/>
                </a:lnTo>
                <a:cubicBezTo>
                  <a:pt x="1516988" y="143949"/>
                  <a:pt x="1520040" y="142715"/>
                  <a:pt x="1523488" y="141129"/>
                </a:cubicBezTo>
                <a:cubicBezTo>
                  <a:pt x="1526936" y="139542"/>
                  <a:pt x="1530693" y="137603"/>
                  <a:pt x="1534757" y="135312"/>
                </a:cubicBezTo>
                <a:cubicBezTo>
                  <a:pt x="1543209" y="131081"/>
                  <a:pt x="1549548" y="126498"/>
                  <a:pt x="1553773" y="121563"/>
                </a:cubicBezTo>
                <a:cubicBezTo>
                  <a:pt x="1558329" y="116745"/>
                  <a:pt x="1562247" y="110429"/>
                  <a:pt x="1565526" y="102614"/>
                </a:cubicBezTo>
                <a:cubicBezTo>
                  <a:pt x="1568806" y="94800"/>
                  <a:pt x="1570522" y="85840"/>
                  <a:pt x="1570677" y="75734"/>
                </a:cubicBezTo>
                <a:cubicBezTo>
                  <a:pt x="1570677" y="63940"/>
                  <a:pt x="1568563" y="53428"/>
                  <a:pt x="1564338" y="44197"/>
                </a:cubicBezTo>
                <a:cubicBezTo>
                  <a:pt x="1560112" y="34965"/>
                  <a:pt x="1553773" y="26924"/>
                  <a:pt x="1545322" y="20072"/>
                </a:cubicBezTo>
                <a:cubicBezTo>
                  <a:pt x="1528363" y="6691"/>
                  <a:pt x="1506278" y="0"/>
                  <a:pt x="1479067" y="0"/>
                </a:cubicBezTo>
                <a:cubicBezTo>
                  <a:pt x="1453786" y="183"/>
                  <a:pt x="1432804" y="5627"/>
                  <a:pt x="1416123" y="16332"/>
                </a:cubicBezTo>
                <a:cubicBezTo>
                  <a:pt x="1399442" y="27036"/>
                  <a:pt x="1387537" y="41901"/>
                  <a:pt x="1380411" y="60927"/>
                </a:cubicBezTo>
                <a:lnTo>
                  <a:pt x="1429016" y="89130"/>
                </a:lnTo>
                <a:cubicBezTo>
                  <a:pt x="1433946" y="77680"/>
                  <a:pt x="1440728" y="69116"/>
                  <a:pt x="1449363" y="63439"/>
                </a:cubicBezTo>
                <a:cubicBezTo>
                  <a:pt x="1457999" y="57762"/>
                  <a:pt x="1468487" y="54927"/>
                  <a:pt x="1480830" y="54934"/>
                </a:cubicBezTo>
                <a:cubicBezTo>
                  <a:pt x="1491946" y="54934"/>
                  <a:pt x="1500307" y="56609"/>
                  <a:pt x="1505913" y="59958"/>
                </a:cubicBezTo>
                <a:cubicBezTo>
                  <a:pt x="1511519" y="63307"/>
                  <a:pt x="1514325" y="68331"/>
                  <a:pt x="1514332" y="75029"/>
                </a:cubicBezTo>
                <a:cubicBezTo>
                  <a:pt x="1514340" y="78730"/>
                  <a:pt x="1513443" y="81991"/>
                  <a:pt x="1511644" y="84811"/>
                </a:cubicBezTo>
                <a:cubicBezTo>
                  <a:pt x="1509843" y="87632"/>
                  <a:pt x="1507096" y="90011"/>
                  <a:pt x="1503400" y="91950"/>
                </a:cubicBezTo>
                <a:cubicBezTo>
                  <a:pt x="1499874" y="94073"/>
                  <a:pt x="1494760" y="96350"/>
                  <a:pt x="1488060" y="98781"/>
                </a:cubicBezTo>
                <a:cubicBezTo>
                  <a:pt x="1481359" y="101212"/>
                  <a:pt x="1473072" y="103753"/>
                  <a:pt x="1463197" y="106404"/>
                </a:cubicBezTo>
                <a:cubicBezTo>
                  <a:pt x="1452959" y="109136"/>
                  <a:pt x="1443914" y="112309"/>
                  <a:pt x="1436062" y="115923"/>
                </a:cubicBezTo>
                <a:cubicBezTo>
                  <a:pt x="1428209" y="119536"/>
                  <a:pt x="1420578" y="124119"/>
                  <a:pt x="1413169" y="129671"/>
                </a:cubicBezTo>
                <a:cubicBezTo>
                  <a:pt x="1405913" y="135510"/>
                  <a:pt x="1400352" y="142781"/>
                  <a:pt x="1396486" y="151484"/>
                </a:cubicBezTo>
                <a:cubicBezTo>
                  <a:pt x="1392619" y="160187"/>
                  <a:pt x="1390668" y="170190"/>
                  <a:pt x="1390631" y="181494"/>
                </a:cubicBezTo>
                <a:cubicBezTo>
                  <a:pt x="1390631" y="192934"/>
                  <a:pt x="1392656" y="203182"/>
                  <a:pt x="1396706" y="212237"/>
                </a:cubicBezTo>
                <a:cubicBezTo>
                  <a:pt x="1400756" y="221292"/>
                  <a:pt x="1406830" y="229245"/>
                  <a:pt x="1414930" y="236097"/>
                </a:cubicBezTo>
                <a:cubicBezTo>
                  <a:pt x="1423197" y="242956"/>
                  <a:pt x="1432194" y="248077"/>
                  <a:pt x="1441920" y="251459"/>
                </a:cubicBezTo>
                <a:cubicBezTo>
                  <a:pt x="1451646" y="254841"/>
                  <a:pt x="1462147" y="256529"/>
                  <a:pt x="1473424" y="256521"/>
                </a:cubicBezTo>
                <a:close/>
                <a:moveTo>
                  <a:pt x="1273399" y="256521"/>
                </a:moveTo>
                <a:cubicBezTo>
                  <a:pt x="1293779" y="256470"/>
                  <a:pt x="1311638" y="251731"/>
                  <a:pt x="1326977" y="242304"/>
                </a:cubicBezTo>
                <a:cubicBezTo>
                  <a:pt x="1342317" y="232876"/>
                  <a:pt x="1354527" y="219069"/>
                  <a:pt x="1363609" y="200883"/>
                </a:cubicBezTo>
                <a:lnTo>
                  <a:pt x="1316068" y="173033"/>
                </a:lnTo>
                <a:cubicBezTo>
                  <a:pt x="1311779" y="182397"/>
                  <a:pt x="1306255" y="189492"/>
                  <a:pt x="1299496" y="194317"/>
                </a:cubicBezTo>
                <a:cubicBezTo>
                  <a:pt x="1292737" y="199142"/>
                  <a:pt x="1284038" y="201565"/>
                  <a:pt x="1273399" y="201587"/>
                </a:cubicBezTo>
                <a:cubicBezTo>
                  <a:pt x="1264892" y="201448"/>
                  <a:pt x="1258367" y="199612"/>
                  <a:pt x="1253827" y="196079"/>
                </a:cubicBezTo>
                <a:cubicBezTo>
                  <a:pt x="1249286" y="192547"/>
                  <a:pt x="1246994" y="188155"/>
                  <a:pt x="1246950" y="182904"/>
                </a:cubicBezTo>
                <a:cubicBezTo>
                  <a:pt x="1246950" y="176911"/>
                  <a:pt x="1249772" y="171623"/>
                  <a:pt x="1255414" y="167040"/>
                </a:cubicBezTo>
                <a:cubicBezTo>
                  <a:pt x="1261409" y="162457"/>
                  <a:pt x="1273399" y="157521"/>
                  <a:pt x="1291385" y="152233"/>
                </a:cubicBezTo>
                <a:lnTo>
                  <a:pt x="1314307" y="144830"/>
                </a:lnTo>
                <a:cubicBezTo>
                  <a:pt x="1316963" y="143949"/>
                  <a:pt x="1320015" y="142715"/>
                  <a:pt x="1323463" y="141129"/>
                </a:cubicBezTo>
                <a:cubicBezTo>
                  <a:pt x="1326911" y="139542"/>
                  <a:pt x="1330668" y="137603"/>
                  <a:pt x="1334732" y="135312"/>
                </a:cubicBezTo>
                <a:cubicBezTo>
                  <a:pt x="1343184" y="131081"/>
                  <a:pt x="1349522" y="126498"/>
                  <a:pt x="1353748" y="121563"/>
                </a:cubicBezTo>
                <a:cubicBezTo>
                  <a:pt x="1358304" y="116745"/>
                  <a:pt x="1362222" y="110429"/>
                  <a:pt x="1365501" y="102614"/>
                </a:cubicBezTo>
                <a:cubicBezTo>
                  <a:pt x="1368781" y="94800"/>
                  <a:pt x="1370497" y="85840"/>
                  <a:pt x="1370651" y="75734"/>
                </a:cubicBezTo>
                <a:cubicBezTo>
                  <a:pt x="1370651" y="63940"/>
                  <a:pt x="1368539" y="53428"/>
                  <a:pt x="1364313" y="44197"/>
                </a:cubicBezTo>
                <a:cubicBezTo>
                  <a:pt x="1360087" y="34965"/>
                  <a:pt x="1353748" y="26924"/>
                  <a:pt x="1345297" y="20072"/>
                </a:cubicBezTo>
                <a:cubicBezTo>
                  <a:pt x="1328337" y="6691"/>
                  <a:pt x="1306252" y="0"/>
                  <a:pt x="1279042" y="0"/>
                </a:cubicBezTo>
                <a:cubicBezTo>
                  <a:pt x="1253761" y="183"/>
                  <a:pt x="1232779" y="5627"/>
                  <a:pt x="1216098" y="16332"/>
                </a:cubicBezTo>
                <a:cubicBezTo>
                  <a:pt x="1199417" y="27036"/>
                  <a:pt x="1187513" y="41901"/>
                  <a:pt x="1180386" y="60927"/>
                </a:cubicBezTo>
                <a:lnTo>
                  <a:pt x="1228991" y="89130"/>
                </a:lnTo>
                <a:cubicBezTo>
                  <a:pt x="1233921" y="77680"/>
                  <a:pt x="1240703" y="69116"/>
                  <a:pt x="1249338" y="63439"/>
                </a:cubicBezTo>
                <a:cubicBezTo>
                  <a:pt x="1257973" y="57762"/>
                  <a:pt x="1268462" y="54927"/>
                  <a:pt x="1280805" y="54934"/>
                </a:cubicBezTo>
                <a:cubicBezTo>
                  <a:pt x="1291921" y="54934"/>
                  <a:pt x="1300282" y="56609"/>
                  <a:pt x="1305888" y="59958"/>
                </a:cubicBezTo>
                <a:cubicBezTo>
                  <a:pt x="1311494" y="63307"/>
                  <a:pt x="1314300" y="68331"/>
                  <a:pt x="1314307" y="75029"/>
                </a:cubicBezTo>
                <a:cubicBezTo>
                  <a:pt x="1314315" y="78730"/>
                  <a:pt x="1313419" y="81991"/>
                  <a:pt x="1311619" y="84811"/>
                </a:cubicBezTo>
                <a:cubicBezTo>
                  <a:pt x="1309819" y="87632"/>
                  <a:pt x="1307071" y="90011"/>
                  <a:pt x="1303375" y="91950"/>
                </a:cubicBezTo>
                <a:cubicBezTo>
                  <a:pt x="1299849" y="94073"/>
                  <a:pt x="1294735" y="96350"/>
                  <a:pt x="1288035" y="98781"/>
                </a:cubicBezTo>
                <a:cubicBezTo>
                  <a:pt x="1281334" y="101212"/>
                  <a:pt x="1273047" y="103753"/>
                  <a:pt x="1263173" y="106404"/>
                </a:cubicBezTo>
                <a:cubicBezTo>
                  <a:pt x="1252934" y="109136"/>
                  <a:pt x="1243889" y="112309"/>
                  <a:pt x="1236037" y="115923"/>
                </a:cubicBezTo>
                <a:cubicBezTo>
                  <a:pt x="1228184" y="119536"/>
                  <a:pt x="1220553" y="124119"/>
                  <a:pt x="1213144" y="129671"/>
                </a:cubicBezTo>
                <a:cubicBezTo>
                  <a:pt x="1205888" y="135510"/>
                  <a:pt x="1200327" y="142781"/>
                  <a:pt x="1196461" y="151484"/>
                </a:cubicBezTo>
                <a:cubicBezTo>
                  <a:pt x="1192594" y="160187"/>
                  <a:pt x="1190643" y="170190"/>
                  <a:pt x="1190606" y="181494"/>
                </a:cubicBezTo>
                <a:cubicBezTo>
                  <a:pt x="1190606" y="192934"/>
                  <a:pt x="1192631" y="203182"/>
                  <a:pt x="1196681" y="212237"/>
                </a:cubicBezTo>
                <a:cubicBezTo>
                  <a:pt x="1200731" y="221292"/>
                  <a:pt x="1206805" y="229245"/>
                  <a:pt x="1214905" y="236097"/>
                </a:cubicBezTo>
                <a:cubicBezTo>
                  <a:pt x="1223172" y="242956"/>
                  <a:pt x="1232169" y="248077"/>
                  <a:pt x="1241895" y="251459"/>
                </a:cubicBezTo>
                <a:cubicBezTo>
                  <a:pt x="1251621" y="254841"/>
                  <a:pt x="1262122" y="256529"/>
                  <a:pt x="1273399" y="256521"/>
                </a:cubicBezTo>
                <a:close/>
                <a:moveTo>
                  <a:pt x="539974" y="256521"/>
                </a:moveTo>
                <a:cubicBezTo>
                  <a:pt x="560354" y="256470"/>
                  <a:pt x="578213" y="251731"/>
                  <a:pt x="593552" y="242304"/>
                </a:cubicBezTo>
                <a:cubicBezTo>
                  <a:pt x="608892" y="232876"/>
                  <a:pt x="621102" y="219069"/>
                  <a:pt x="630183" y="200883"/>
                </a:cubicBezTo>
                <a:lnTo>
                  <a:pt x="582643" y="173033"/>
                </a:lnTo>
                <a:cubicBezTo>
                  <a:pt x="578354" y="182397"/>
                  <a:pt x="572830" y="189492"/>
                  <a:pt x="566071" y="194317"/>
                </a:cubicBezTo>
                <a:cubicBezTo>
                  <a:pt x="559312" y="199142"/>
                  <a:pt x="550613" y="201565"/>
                  <a:pt x="539974" y="201587"/>
                </a:cubicBezTo>
                <a:cubicBezTo>
                  <a:pt x="531467" y="201448"/>
                  <a:pt x="524942" y="199612"/>
                  <a:pt x="520402" y="196079"/>
                </a:cubicBezTo>
                <a:cubicBezTo>
                  <a:pt x="515861" y="192547"/>
                  <a:pt x="513569" y="188155"/>
                  <a:pt x="513525" y="182904"/>
                </a:cubicBezTo>
                <a:cubicBezTo>
                  <a:pt x="513525" y="176911"/>
                  <a:pt x="516346" y="171623"/>
                  <a:pt x="521989" y="167040"/>
                </a:cubicBezTo>
                <a:cubicBezTo>
                  <a:pt x="527984" y="162457"/>
                  <a:pt x="539974" y="157521"/>
                  <a:pt x="557960" y="152233"/>
                </a:cubicBezTo>
                <a:lnTo>
                  <a:pt x="580882" y="144830"/>
                </a:lnTo>
                <a:cubicBezTo>
                  <a:pt x="583538" y="143949"/>
                  <a:pt x="586590" y="142715"/>
                  <a:pt x="590038" y="141129"/>
                </a:cubicBezTo>
                <a:cubicBezTo>
                  <a:pt x="593487" y="139542"/>
                  <a:pt x="597243" y="137603"/>
                  <a:pt x="601307" y="135312"/>
                </a:cubicBezTo>
                <a:cubicBezTo>
                  <a:pt x="609759" y="131081"/>
                  <a:pt x="616097" y="126498"/>
                  <a:pt x="620323" y="121563"/>
                </a:cubicBezTo>
                <a:cubicBezTo>
                  <a:pt x="624879" y="116745"/>
                  <a:pt x="628797" y="110429"/>
                  <a:pt x="632076" y="102614"/>
                </a:cubicBezTo>
                <a:cubicBezTo>
                  <a:pt x="635356" y="94800"/>
                  <a:pt x="637072" y="85840"/>
                  <a:pt x="637226" y="75734"/>
                </a:cubicBezTo>
                <a:cubicBezTo>
                  <a:pt x="637226" y="63940"/>
                  <a:pt x="635114" y="53428"/>
                  <a:pt x="630888" y="44197"/>
                </a:cubicBezTo>
                <a:cubicBezTo>
                  <a:pt x="626662" y="34965"/>
                  <a:pt x="620323" y="26924"/>
                  <a:pt x="611872" y="20072"/>
                </a:cubicBezTo>
                <a:cubicBezTo>
                  <a:pt x="594912" y="6691"/>
                  <a:pt x="572827" y="0"/>
                  <a:pt x="545617" y="0"/>
                </a:cubicBezTo>
                <a:cubicBezTo>
                  <a:pt x="520336" y="183"/>
                  <a:pt x="499354" y="5627"/>
                  <a:pt x="482673" y="16332"/>
                </a:cubicBezTo>
                <a:cubicBezTo>
                  <a:pt x="465991" y="27036"/>
                  <a:pt x="454087" y="41901"/>
                  <a:pt x="446961" y="60927"/>
                </a:cubicBezTo>
                <a:lnTo>
                  <a:pt x="495566" y="89130"/>
                </a:lnTo>
                <a:cubicBezTo>
                  <a:pt x="500496" y="77680"/>
                  <a:pt x="507278" y="69116"/>
                  <a:pt x="515913" y="63439"/>
                </a:cubicBezTo>
                <a:cubicBezTo>
                  <a:pt x="524548" y="57762"/>
                  <a:pt x="535037" y="54927"/>
                  <a:pt x="547380" y="54934"/>
                </a:cubicBezTo>
                <a:cubicBezTo>
                  <a:pt x="558496" y="54934"/>
                  <a:pt x="566857" y="56609"/>
                  <a:pt x="572463" y="59958"/>
                </a:cubicBezTo>
                <a:cubicBezTo>
                  <a:pt x="578069" y="63307"/>
                  <a:pt x="580875" y="68331"/>
                  <a:pt x="580882" y="75029"/>
                </a:cubicBezTo>
                <a:cubicBezTo>
                  <a:pt x="580890" y="78730"/>
                  <a:pt x="579993" y="81991"/>
                  <a:pt x="578193" y="84811"/>
                </a:cubicBezTo>
                <a:cubicBezTo>
                  <a:pt x="576393" y="87632"/>
                  <a:pt x="573646" y="90011"/>
                  <a:pt x="569950" y="91950"/>
                </a:cubicBezTo>
                <a:cubicBezTo>
                  <a:pt x="566424" y="94073"/>
                  <a:pt x="561310" y="96350"/>
                  <a:pt x="554610" y="98781"/>
                </a:cubicBezTo>
                <a:cubicBezTo>
                  <a:pt x="547909" y="101212"/>
                  <a:pt x="539622" y="103753"/>
                  <a:pt x="529747" y="106404"/>
                </a:cubicBezTo>
                <a:cubicBezTo>
                  <a:pt x="519509" y="109136"/>
                  <a:pt x="510464" y="112309"/>
                  <a:pt x="502612" y="115923"/>
                </a:cubicBezTo>
                <a:cubicBezTo>
                  <a:pt x="494759" y="119536"/>
                  <a:pt x="487128" y="124119"/>
                  <a:pt x="479719" y="129671"/>
                </a:cubicBezTo>
                <a:cubicBezTo>
                  <a:pt x="472463" y="135510"/>
                  <a:pt x="466902" y="142781"/>
                  <a:pt x="463036" y="151484"/>
                </a:cubicBezTo>
                <a:cubicBezTo>
                  <a:pt x="459169" y="160187"/>
                  <a:pt x="457218" y="170190"/>
                  <a:pt x="457181" y="181494"/>
                </a:cubicBezTo>
                <a:cubicBezTo>
                  <a:pt x="457181" y="192934"/>
                  <a:pt x="459206" y="203182"/>
                  <a:pt x="463256" y="212237"/>
                </a:cubicBezTo>
                <a:cubicBezTo>
                  <a:pt x="467306" y="221292"/>
                  <a:pt x="473380" y="229245"/>
                  <a:pt x="481480" y="236097"/>
                </a:cubicBezTo>
                <a:cubicBezTo>
                  <a:pt x="489747" y="242956"/>
                  <a:pt x="498744" y="248077"/>
                  <a:pt x="508470" y="251459"/>
                </a:cubicBezTo>
                <a:cubicBezTo>
                  <a:pt x="518196" y="254841"/>
                  <a:pt x="528697" y="256529"/>
                  <a:pt x="539974" y="256521"/>
                </a:cubicBezTo>
                <a:close/>
                <a:moveTo>
                  <a:pt x="1115715" y="533648"/>
                </a:moveTo>
                <a:lnTo>
                  <a:pt x="1115715" y="486379"/>
                </a:lnTo>
                <a:lnTo>
                  <a:pt x="1162974" y="486379"/>
                </a:lnTo>
                <a:cubicBezTo>
                  <a:pt x="1170115" y="486482"/>
                  <a:pt x="1175755" y="488657"/>
                  <a:pt x="1179895" y="492905"/>
                </a:cubicBezTo>
                <a:cubicBezTo>
                  <a:pt x="1184035" y="497152"/>
                  <a:pt x="1186149" y="502855"/>
                  <a:pt x="1186237" y="510013"/>
                </a:cubicBezTo>
                <a:cubicBezTo>
                  <a:pt x="1186149" y="517171"/>
                  <a:pt x="1184035" y="522874"/>
                  <a:pt x="1179895" y="527122"/>
                </a:cubicBezTo>
                <a:cubicBezTo>
                  <a:pt x="1175755" y="531370"/>
                  <a:pt x="1170115" y="533545"/>
                  <a:pt x="1162974" y="533648"/>
                </a:cubicBezTo>
                <a:close/>
                <a:moveTo>
                  <a:pt x="1367578" y="615719"/>
                </a:moveTo>
                <a:lnTo>
                  <a:pt x="1338684" y="525146"/>
                </a:lnTo>
                <a:lnTo>
                  <a:pt x="1396471" y="525146"/>
                </a:lnTo>
                <a:close/>
                <a:moveTo>
                  <a:pt x="1115715" y="627393"/>
                </a:moveTo>
                <a:lnTo>
                  <a:pt x="1115715" y="583648"/>
                </a:lnTo>
                <a:lnTo>
                  <a:pt x="1155916" y="583648"/>
                </a:lnTo>
                <a:cubicBezTo>
                  <a:pt x="1162367" y="583766"/>
                  <a:pt x="1167539" y="585824"/>
                  <a:pt x="1171433" y="589822"/>
                </a:cubicBezTo>
                <a:cubicBezTo>
                  <a:pt x="1175326" y="593820"/>
                  <a:pt x="1177325" y="599053"/>
                  <a:pt x="1177428" y="605520"/>
                </a:cubicBezTo>
                <a:cubicBezTo>
                  <a:pt x="1177325" y="611988"/>
                  <a:pt x="1175326" y="617221"/>
                  <a:pt x="1171433" y="621219"/>
                </a:cubicBezTo>
                <a:cubicBezTo>
                  <a:pt x="1167539" y="625217"/>
                  <a:pt x="1162367" y="627275"/>
                  <a:pt x="1155916" y="627393"/>
                </a:cubicBezTo>
                <a:close/>
                <a:moveTo>
                  <a:pt x="1745171" y="680213"/>
                </a:moveTo>
                <a:lnTo>
                  <a:pt x="1801515" y="680213"/>
                </a:lnTo>
                <a:lnTo>
                  <a:pt x="1801515" y="573094"/>
                </a:lnTo>
                <a:lnTo>
                  <a:pt x="1876934" y="680213"/>
                </a:lnTo>
                <a:lnTo>
                  <a:pt x="1941075" y="680213"/>
                </a:lnTo>
                <a:lnTo>
                  <a:pt x="1857903" y="560056"/>
                </a:lnTo>
                <a:lnTo>
                  <a:pt x="1944599" y="433559"/>
                </a:lnTo>
                <a:lnTo>
                  <a:pt x="1880458" y="433559"/>
                </a:lnTo>
                <a:lnTo>
                  <a:pt x="1801515" y="547724"/>
                </a:lnTo>
                <a:lnTo>
                  <a:pt x="1801515" y="433559"/>
                </a:lnTo>
                <a:lnTo>
                  <a:pt x="1745171" y="433559"/>
                </a:lnTo>
                <a:close/>
                <a:moveTo>
                  <a:pt x="1507046" y="680213"/>
                </a:moveTo>
                <a:lnTo>
                  <a:pt x="1549304" y="680213"/>
                </a:lnTo>
                <a:lnTo>
                  <a:pt x="1644492" y="546314"/>
                </a:lnTo>
                <a:lnTo>
                  <a:pt x="1644492" y="680213"/>
                </a:lnTo>
                <a:lnTo>
                  <a:pt x="1700835" y="680213"/>
                </a:lnTo>
                <a:lnTo>
                  <a:pt x="1700835" y="433559"/>
                </a:lnTo>
                <a:lnTo>
                  <a:pt x="1658578" y="433559"/>
                </a:lnTo>
                <a:lnTo>
                  <a:pt x="1563390" y="567456"/>
                </a:lnTo>
                <a:lnTo>
                  <a:pt x="1563390" y="433559"/>
                </a:lnTo>
                <a:lnTo>
                  <a:pt x="1507046" y="433559"/>
                </a:lnTo>
                <a:close/>
                <a:moveTo>
                  <a:pt x="1331637" y="680213"/>
                </a:moveTo>
                <a:lnTo>
                  <a:pt x="1403519" y="680213"/>
                </a:lnTo>
                <a:lnTo>
                  <a:pt x="1487380" y="433559"/>
                </a:lnTo>
                <a:lnTo>
                  <a:pt x="1425717" y="433559"/>
                </a:lnTo>
                <a:lnTo>
                  <a:pt x="1413385" y="472326"/>
                </a:lnTo>
                <a:lnTo>
                  <a:pt x="1321771" y="472326"/>
                </a:lnTo>
                <a:lnTo>
                  <a:pt x="1309438" y="433559"/>
                </a:lnTo>
                <a:lnTo>
                  <a:pt x="1247775" y="433559"/>
                </a:lnTo>
                <a:close/>
                <a:moveTo>
                  <a:pt x="1059371" y="680213"/>
                </a:moveTo>
                <a:lnTo>
                  <a:pt x="1155916" y="680213"/>
                </a:lnTo>
                <a:cubicBezTo>
                  <a:pt x="1167017" y="680205"/>
                  <a:pt x="1177167" y="678547"/>
                  <a:pt x="1186366" y="675239"/>
                </a:cubicBezTo>
                <a:cubicBezTo>
                  <a:pt x="1195565" y="671930"/>
                  <a:pt x="1203859" y="667015"/>
                  <a:pt x="1211246" y="660493"/>
                </a:cubicBezTo>
                <a:cubicBezTo>
                  <a:pt x="1226330" y="647470"/>
                  <a:pt x="1233843" y="630557"/>
                  <a:pt x="1233784" y="609754"/>
                </a:cubicBezTo>
                <a:cubicBezTo>
                  <a:pt x="1233791" y="599869"/>
                  <a:pt x="1232016" y="590892"/>
                  <a:pt x="1228458" y="582823"/>
                </a:cubicBezTo>
                <a:cubicBezTo>
                  <a:pt x="1224899" y="574754"/>
                  <a:pt x="1219514" y="567635"/>
                  <a:pt x="1212301" y="561467"/>
                </a:cubicBezTo>
                <a:lnTo>
                  <a:pt x="1212296" y="561465"/>
                </a:lnTo>
                <a:cubicBezTo>
                  <a:pt x="1222340" y="554966"/>
                  <a:pt x="1229898" y="547099"/>
                  <a:pt x="1234969" y="537864"/>
                </a:cubicBezTo>
                <a:cubicBezTo>
                  <a:pt x="1240041" y="528630"/>
                  <a:pt x="1242580" y="517935"/>
                  <a:pt x="1242588" y="505780"/>
                </a:cubicBezTo>
                <a:cubicBezTo>
                  <a:pt x="1242580" y="495031"/>
                  <a:pt x="1240657" y="485323"/>
                  <a:pt x="1236818" y="476655"/>
                </a:cubicBezTo>
                <a:cubicBezTo>
                  <a:pt x="1232979" y="467988"/>
                  <a:pt x="1227270" y="460313"/>
                  <a:pt x="1219691" y="453630"/>
                </a:cubicBezTo>
                <a:cubicBezTo>
                  <a:pt x="1204494" y="440250"/>
                  <a:pt x="1185587" y="433559"/>
                  <a:pt x="1162969" y="433559"/>
                </a:cubicBezTo>
                <a:lnTo>
                  <a:pt x="1059371" y="433559"/>
                </a:lnTo>
                <a:close/>
                <a:moveTo>
                  <a:pt x="821246" y="680213"/>
                </a:moveTo>
                <a:lnTo>
                  <a:pt x="863504" y="680213"/>
                </a:lnTo>
                <a:lnTo>
                  <a:pt x="958692" y="546314"/>
                </a:lnTo>
                <a:lnTo>
                  <a:pt x="958692" y="680213"/>
                </a:lnTo>
                <a:lnTo>
                  <a:pt x="1015035" y="680213"/>
                </a:lnTo>
                <a:lnTo>
                  <a:pt x="1015035" y="433559"/>
                </a:lnTo>
                <a:lnTo>
                  <a:pt x="972778" y="433559"/>
                </a:lnTo>
                <a:lnTo>
                  <a:pt x="877590" y="567456"/>
                </a:lnTo>
                <a:lnTo>
                  <a:pt x="877590" y="433559"/>
                </a:lnTo>
                <a:lnTo>
                  <a:pt x="821246" y="433559"/>
                </a:lnTo>
                <a:close/>
                <a:moveTo>
                  <a:pt x="725996" y="680213"/>
                </a:moveTo>
                <a:lnTo>
                  <a:pt x="782340" y="680213"/>
                </a:lnTo>
                <a:lnTo>
                  <a:pt x="782340" y="433559"/>
                </a:lnTo>
                <a:lnTo>
                  <a:pt x="725996" y="433559"/>
                </a:lnTo>
                <a:close/>
                <a:moveTo>
                  <a:pt x="517874" y="680213"/>
                </a:moveTo>
                <a:lnTo>
                  <a:pt x="701091" y="680213"/>
                </a:lnTo>
                <a:lnTo>
                  <a:pt x="701091" y="625983"/>
                </a:lnTo>
                <a:lnTo>
                  <a:pt x="637655" y="625983"/>
                </a:lnTo>
                <a:lnTo>
                  <a:pt x="637655" y="433559"/>
                </a:lnTo>
                <a:lnTo>
                  <a:pt x="581311" y="433559"/>
                </a:lnTo>
                <a:lnTo>
                  <a:pt x="581311" y="625983"/>
                </a:lnTo>
                <a:lnTo>
                  <a:pt x="517874" y="625983"/>
                </a:lnTo>
                <a:close/>
                <a:moveTo>
                  <a:pt x="344996" y="680213"/>
                </a:moveTo>
                <a:lnTo>
                  <a:pt x="498257" y="680213"/>
                </a:lnTo>
                <a:lnTo>
                  <a:pt x="498257" y="625983"/>
                </a:lnTo>
                <a:lnTo>
                  <a:pt x="401340" y="625983"/>
                </a:lnTo>
                <a:lnTo>
                  <a:pt x="401340" y="585058"/>
                </a:lnTo>
                <a:lnTo>
                  <a:pt x="489446" y="585058"/>
                </a:lnTo>
                <a:lnTo>
                  <a:pt x="489446" y="531533"/>
                </a:lnTo>
                <a:lnTo>
                  <a:pt x="401340" y="531533"/>
                </a:lnTo>
                <a:lnTo>
                  <a:pt x="401340" y="487788"/>
                </a:lnTo>
                <a:lnTo>
                  <a:pt x="500019" y="487788"/>
                </a:lnTo>
                <a:lnTo>
                  <a:pt x="500019" y="433559"/>
                </a:lnTo>
                <a:lnTo>
                  <a:pt x="344996" y="433559"/>
                </a:lnTo>
                <a:close/>
                <a:moveTo>
                  <a:pt x="249746" y="680213"/>
                </a:moveTo>
                <a:lnTo>
                  <a:pt x="306090" y="680213"/>
                </a:lnTo>
                <a:lnTo>
                  <a:pt x="306090" y="433559"/>
                </a:lnTo>
                <a:lnTo>
                  <a:pt x="249746" y="433559"/>
                </a:lnTo>
                <a:close/>
                <a:moveTo>
                  <a:pt x="0" y="680213"/>
                </a:moveTo>
                <a:lnTo>
                  <a:pt x="61663" y="680213"/>
                </a:lnTo>
                <a:lnTo>
                  <a:pt x="116279" y="498746"/>
                </a:lnTo>
                <a:lnTo>
                  <a:pt x="170895" y="680213"/>
                </a:lnTo>
                <a:lnTo>
                  <a:pt x="232557" y="680213"/>
                </a:lnTo>
                <a:lnTo>
                  <a:pt x="152220" y="433559"/>
                </a:lnTo>
                <a:lnTo>
                  <a:pt x="80338" y="433559"/>
                </a:lnTo>
                <a:close/>
              </a:path>
            </a:pathLst>
          </a:custGeom>
        </p:spPr>
      </p:pic>
    </p:spTree>
    <p:extLst>
      <p:ext uri="{BB962C8B-B14F-4D97-AF65-F5344CB8AC3E}">
        <p14:creationId xmlns:p14="http://schemas.microsoft.com/office/powerpoint/2010/main" val="419243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reeform: Shape 68">
            <a:extLst>
              <a:ext uri="{FF2B5EF4-FFF2-40B4-BE49-F238E27FC236}">
                <a16:creationId xmlns:a16="http://schemas.microsoft.com/office/drawing/2014/main" id="{609B5B52-B6CD-147B-06F2-1FB45BE06AFB}"/>
              </a:ext>
            </a:extLst>
          </p:cNvPr>
          <p:cNvSpPr/>
          <p:nvPr/>
        </p:nvSpPr>
        <p:spPr>
          <a:xfrm rot="431861">
            <a:off x="8920410" y="4350217"/>
            <a:ext cx="2118370" cy="331186"/>
          </a:xfrm>
          <a:custGeom>
            <a:avLst/>
            <a:gdLst>
              <a:gd name="connsiteX0" fmla="*/ 0 w 3479225"/>
              <a:gd name="connsiteY0" fmla="*/ 0 h 768277"/>
              <a:gd name="connsiteX1" fmla="*/ 3111677 w 3479225"/>
              <a:gd name="connsiteY1" fmla="*/ 0 h 768277"/>
              <a:gd name="connsiteX2" fmla="*/ 3462570 w 3479225"/>
              <a:gd name="connsiteY2" fmla="*/ 350893 h 768277"/>
              <a:gd name="connsiteX3" fmla="*/ 3479225 w 3479225"/>
              <a:gd name="connsiteY3" fmla="*/ 391102 h 768277"/>
              <a:gd name="connsiteX4" fmla="*/ 3462570 w 3479225"/>
              <a:gd name="connsiteY4" fmla="*/ 431311 h 768277"/>
              <a:gd name="connsiteX5" fmla="*/ 3125604 w 3479225"/>
              <a:gd name="connsiteY5" fmla="*/ 768277 h 768277"/>
              <a:gd name="connsiteX6" fmla="*/ 0 w 3479225"/>
              <a:gd name="connsiteY6" fmla="*/ 768277 h 76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9225" h="768277">
                <a:moveTo>
                  <a:pt x="0" y="0"/>
                </a:moveTo>
                <a:lnTo>
                  <a:pt x="3111677" y="0"/>
                </a:lnTo>
                <a:lnTo>
                  <a:pt x="3462570" y="350893"/>
                </a:lnTo>
                <a:cubicBezTo>
                  <a:pt x="3473673" y="361996"/>
                  <a:pt x="3479225" y="376549"/>
                  <a:pt x="3479225" y="391102"/>
                </a:cubicBezTo>
                <a:cubicBezTo>
                  <a:pt x="3479225" y="405655"/>
                  <a:pt x="3473673" y="420208"/>
                  <a:pt x="3462570" y="431311"/>
                </a:cubicBezTo>
                <a:lnTo>
                  <a:pt x="3125604" y="768277"/>
                </a:lnTo>
                <a:lnTo>
                  <a:pt x="0" y="768277"/>
                </a:lnTo>
                <a:close/>
              </a:path>
            </a:pathLst>
          </a:custGeom>
          <a:gradFill>
            <a:gsLst>
              <a:gs pos="0">
                <a:schemeClr val="bg1"/>
              </a:gs>
              <a:gs pos="73000">
                <a:schemeClr val="bg1">
                  <a:lumMod val="75000"/>
                </a:schemeClr>
              </a:gs>
              <a:gs pos="44000">
                <a:schemeClr val="bg1">
                  <a:lumMod val="75000"/>
                </a:schemeClr>
              </a:gs>
              <a:gs pos="91954">
                <a:srgbClr val="BFBFBF">
                  <a:alpha val="60000"/>
                </a:srgbClr>
              </a:gs>
              <a:gs pos="100000">
                <a:schemeClr val="bg1">
                  <a:lumMod val="75000"/>
                </a:schemeClr>
              </a:gs>
            </a:gsLst>
            <a:lin ang="0" scaled="0"/>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graphicFrame>
        <p:nvGraphicFramePr>
          <p:cNvPr id="197" name="Chart 196">
            <a:extLst>
              <a:ext uri="{FF2B5EF4-FFF2-40B4-BE49-F238E27FC236}">
                <a16:creationId xmlns:a16="http://schemas.microsoft.com/office/drawing/2014/main" id="{A6F1AE26-8786-D624-4DC4-5EB221B7E5EF}"/>
              </a:ext>
            </a:extLst>
          </p:cNvPr>
          <p:cNvGraphicFramePr/>
          <p:nvPr>
            <p:extLst>
              <p:ext uri="{D42A27DB-BD31-4B8C-83A1-F6EECF244321}">
                <p14:modId xmlns:p14="http://schemas.microsoft.com/office/powerpoint/2010/main" val="3482414268"/>
              </p:ext>
            </p:extLst>
          </p:nvPr>
        </p:nvGraphicFramePr>
        <p:xfrm>
          <a:off x="1743094" y="-2175379"/>
          <a:ext cx="4214194" cy="18596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8" name="Chart 197">
            <a:extLst>
              <a:ext uri="{FF2B5EF4-FFF2-40B4-BE49-F238E27FC236}">
                <a16:creationId xmlns:a16="http://schemas.microsoft.com/office/drawing/2014/main" id="{B2A02F62-0FC9-45DD-B2FC-CB6E9FDA6F64}"/>
              </a:ext>
            </a:extLst>
          </p:cNvPr>
          <p:cNvGraphicFramePr/>
          <p:nvPr>
            <p:extLst>
              <p:ext uri="{D42A27DB-BD31-4B8C-83A1-F6EECF244321}">
                <p14:modId xmlns:p14="http://schemas.microsoft.com/office/powerpoint/2010/main" val="423951418"/>
              </p:ext>
            </p:extLst>
          </p:nvPr>
        </p:nvGraphicFramePr>
        <p:xfrm>
          <a:off x="6800261" y="-2196193"/>
          <a:ext cx="5929701" cy="192756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FF54B7D2-1763-3A78-E450-A8F9008008E9}"/>
              </a:ext>
            </a:extLst>
          </p:cNvPr>
          <p:cNvSpPr txBox="1"/>
          <p:nvPr/>
        </p:nvSpPr>
        <p:spPr>
          <a:xfrm>
            <a:off x="1174741" y="399579"/>
            <a:ext cx="7844170" cy="338554"/>
          </a:xfrm>
          <a:prstGeom prst="rect">
            <a:avLst/>
          </a:prstGeom>
          <a:noFill/>
        </p:spPr>
        <p:txBody>
          <a:bodyPr wrap="square" rtlCol="0">
            <a:spAutoFit/>
          </a:bodyPr>
          <a:lstStyle/>
          <a:p>
            <a:pPr lvl="0" algn="just">
              <a:spcBef>
                <a:spcPts val="200"/>
              </a:spcBef>
              <a:spcAft>
                <a:spcPts val="200"/>
              </a:spcAft>
              <a:defRPr/>
            </a:pPr>
            <a:r>
              <a:rPr lang="en-US" sz="1600" b="1" dirty="0">
                <a:solidFill>
                  <a:srgbClr val="005993"/>
                </a:solidFill>
                <a:latin typeface="SVN-Gilroy XBold" panose="00000900000000000000" pitchFamily="50" charset="0"/>
                <a:cs typeface="Arial" panose="020B0604020202020204" pitchFamily="34" charset="0"/>
              </a:rPr>
              <a:t>Loans balance continued to grow in company with a proactive shift in structure</a:t>
            </a:r>
          </a:p>
        </p:txBody>
      </p:sp>
      <p:pic>
        <p:nvPicPr>
          <p:cNvPr id="3" name="Picture 2">
            <a:extLst>
              <a:ext uri="{FF2B5EF4-FFF2-40B4-BE49-F238E27FC236}">
                <a16:creationId xmlns:a16="http://schemas.microsoft.com/office/drawing/2014/main" id="{1103A7B7-B853-8C5F-0B44-40C20777D1B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299050" y="280311"/>
            <a:ext cx="1341434" cy="450721"/>
          </a:xfrm>
          <a:prstGeom prst="rect">
            <a:avLst/>
          </a:prstGeom>
        </p:spPr>
      </p:pic>
      <p:sp>
        <p:nvSpPr>
          <p:cNvPr id="5" name="Freeform: Shape 4">
            <a:extLst>
              <a:ext uri="{FF2B5EF4-FFF2-40B4-BE49-F238E27FC236}">
                <a16:creationId xmlns:a16="http://schemas.microsoft.com/office/drawing/2014/main" id="{F39E540E-6C2B-F17A-A4F6-61C9B9E0BF02}"/>
              </a:ext>
            </a:extLst>
          </p:cNvPr>
          <p:cNvSpPr/>
          <p:nvPr/>
        </p:nvSpPr>
        <p:spPr>
          <a:xfrm>
            <a:off x="707759" y="568463"/>
            <a:ext cx="198478" cy="179933"/>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6" name="Freeform: Shape 5">
            <a:extLst>
              <a:ext uri="{FF2B5EF4-FFF2-40B4-BE49-F238E27FC236}">
                <a16:creationId xmlns:a16="http://schemas.microsoft.com/office/drawing/2014/main" id="{CEDD9D4A-24E8-C139-B860-D42CD165309F}"/>
              </a:ext>
            </a:extLst>
          </p:cNvPr>
          <p:cNvSpPr/>
          <p:nvPr/>
        </p:nvSpPr>
        <p:spPr>
          <a:xfrm>
            <a:off x="793940" y="568463"/>
            <a:ext cx="198478" cy="179933"/>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7" name="Freeform: Shape 6">
            <a:extLst>
              <a:ext uri="{FF2B5EF4-FFF2-40B4-BE49-F238E27FC236}">
                <a16:creationId xmlns:a16="http://schemas.microsoft.com/office/drawing/2014/main" id="{A038F89A-2195-E8A6-4235-58141A70E152}"/>
              </a:ext>
            </a:extLst>
          </p:cNvPr>
          <p:cNvSpPr/>
          <p:nvPr/>
        </p:nvSpPr>
        <p:spPr>
          <a:xfrm>
            <a:off x="880122" y="568463"/>
            <a:ext cx="198478" cy="179426"/>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8" name="Freeform: Shape 7">
            <a:extLst>
              <a:ext uri="{FF2B5EF4-FFF2-40B4-BE49-F238E27FC236}">
                <a16:creationId xmlns:a16="http://schemas.microsoft.com/office/drawing/2014/main" id="{C0D4F532-7C68-5259-EBB8-72E9C328E229}"/>
              </a:ext>
            </a:extLst>
          </p:cNvPr>
          <p:cNvSpPr/>
          <p:nvPr/>
        </p:nvSpPr>
        <p:spPr>
          <a:xfrm>
            <a:off x="880122" y="389316"/>
            <a:ext cx="198373" cy="179147"/>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9" name="Freeform: Shape 8">
            <a:extLst>
              <a:ext uri="{FF2B5EF4-FFF2-40B4-BE49-F238E27FC236}">
                <a16:creationId xmlns:a16="http://schemas.microsoft.com/office/drawing/2014/main" id="{63291D64-7978-3347-DC6B-3C1C0633E50C}"/>
              </a:ext>
            </a:extLst>
          </p:cNvPr>
          <p:cNvSpPr/>
          <p:nvPr/>
        </p:nvSpPr>
        <p:spPr>
          <a:xfrm>
            <a:off x="707759" y="389823"/>
            <a:ext cx="197991" cy="17864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0" name="Freeform: Shape 9">
            <a:extLst>
              <a:ext uri="{FF2B5EF4-FFF2-40B4-BE49-F238E27FC236}">
                <a16:creationId xmlns:a16="http://schemas.microsoft.com/office/drawing/2014/main" id="{1D0BBB4D-CD6A-DA56-D491-C8949E7CED12}"/>
              </a:ext>
            </a:extLst>
          </p:cNvPr>
          <p:cNvSpPr/>
          <p:nvPr/>
        </p:nvSpPr>
        <p:spPr>
          <a:xfrm>
            <a:off x="793940" y="389823"/>
            <a:ext cx="197991" cy="17864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1" name="Rectangle: Diagonal Corners Rounded 10">
            <a:extLst>
              <a:ext uri="{FF2B5EF4-FFF2-40B4-BE49-F238E27FC236}">
                <a16:creationId xmlns:a16="http://schemas.microsoft.com/office/drawing/2014/main" id="{4BC8B2BD-DDDB-675B-DF47-9163FE5D2F9B}"/>
              </a:ext>
            </a:extLst>
          </p:cNvPr>
          <p:cNvSpPr/>
          <p:nvPr/>
        </p:nvSpPr>
        <p:spPr>
          <a:xfrm>
            <a:off x="828217" y="954520"/>
            <a:ext cx="1494847" cy="1244661"/>
          </a:xfrm>
          <a:prstGeom prst="round2DiagRect">
            <a:avLst>
              <a:gd name="adj1" fmla="val 29814"/>
              <a:gd name="adj2" fmla="val 0"/>
            </a:avLst>
          </a:prstGeom>
          <a:solidFill>
            <a:schemeClr val="bg1"/>
          </a:solidFill>
          <a:ln>
            <a:noFill/>
          </a:ln>
          <a:effectLst>
            <a:outerShdw blurRad="127000" dist="76200" dir="2700000" algn="tl"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12" name="Rectangle: Diagonal Corners Rounded 11">
            <a:extLst>
              <a:ext uri="{FF2B5EF4-FFF2-40B4-BE49-F238E27FC236}">
                <a16:creationId xmlns:a16="http://schemas.microsoft.com/office/drawing/2014/main" id="{0C6CC704-4A37-DF21-73C3-1DB1A57EEA39}"/>
              </a:ext>
            </a:extLst>
          </p:cNvPr>
          <p:cNvSpPr/>
          <p:nvPr/>
        </p:nvSpPr>
        <p:spPr>
          <a:xfrm>
            <a:off x="828217" y="2347070"/>
            <a:ext cx="1494847" cy="1244661"/>
          </a:xfrm>
          <a:prstGeom prst="round2DiagRect">
            <a:avLst>
              <a:gd name="adj1" fmla="val 29814"/>
              <a:gd name="adj2" fmla="val 0"/>
            </a:avLst>
          </a:prstGeom>
          <a:solidFill>
            <a:schemeClr val="bg1"/>
          </a:solidFill>
          <a:ln>
            <a:noFill/>
          </a:ln>
          <a:effectLst>
            <a:outerShdw blurRad="127000" dist="76200" dir="2700000" algn="tl"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13" name="Rectangle: Diagonal Corners Rounded 12">
            <a:extLst>
              <a:ext uri="{FF2B5EF4-FFF2-40B4-BE49-F238E27FC236}">
                <a16:creationId xmlns:a16="http://schemas.microsoft.com/office/drawing/2014/main" id="{413B11BC-4061-8DC5-23E3-BD0062C63E67}"/>
              </a:ext>
            </a:extLst>
          </p:cNvPr>
          <p:cNvSpPr/>
          <p:nvPr/>
        </p:nvSpPr>
        <p:spPr>
          <a:xfrm>
            <a:off x="828217" y="3739620"/>
            <a:ext cx="1494847" cy="1244661"/>
          </a:xfrm>
          <a:prstGeom prst="round2DiagRect">
            <a:avLst>
              <a:gd name="adj1" fmla="val 29814"/>
              <a:gd name="adj2" fmla="val 0"/>
            </a:avLst>
          </a:prstGeom>
          <a:solidFill>
            <a:schemeClr val="bg1"/>
          </a:solidFill>
          <a:ln>
            <a:noFill/>
          </a:ln>
          <a:effectLst>
            <a:outerShdw blurRad="127000" dist="76200" dir="2700000" algn="tl"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14" name="Rectangle: Diagonal Corners Rounded 13">
            <a:extLst>
              <a:ext uri="{FF2B5EF4-FFF2-40B4-BE49-F238E27FC236}">
                <a16:creationId xmlns:a16="http://schemas.microsoft.com/office/drawing/2014/main" id="{ADC2ED5F-F5BF-C07F-CDD4-CF7BB4A17FCB}"/>
              </a:ext>
            </a:extLst>
          </p:cNvPr>
          <p:cNvSpPr/>
          <p:nvPr/>
        </p:nvSpPr>
        <p:spPr>
          <a:xfrm>
            <a:off x="828217" y="5132171"/>
            <a:ext cx="1494847" cy="1244661"/>
          </a:xfrm>
          <a:prstGeom prst="round2DiagRect">
            <a:avLst>
              <a:gd name="adj1" fmla="val 29814"/>
              <a:gd name="adj2" fmla="val 0"/>
            </a:avLst>
          </a:prstGeom>
          <a:solidFill>
            <a:schemeClr val="bg1"/>
          </a:solidFill>
          <a:ln>
            <a:noFill/>
          </a:ln>
          <a:effectLst>
            <a:outerShdw blurRad="127000" dist="76200" dir="2700000" algn="tl"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15" name="TextBox 14">
            <a:extLst>
              <a:ext uri="{FF2B5EF4-FFF2-40B4-BE49-F238E27FC236}">
                <a16:creationId xmlns:a16="http://schemas.microsoft.com/office/drawing/2014/main" id="{0511AAD8-429D-25CA-A867-600A0E564ABA}"/>
              </a:ext>
            </a:extLst>
          </p:cNvPr>
          <p:cNvSpPr txBox="1"/>
          <p:nvPr/>
        </p:nvSpPr>
        <p:spPr>
          <a:xfrm>
            <a:off x="1100232" y="1009325"/>
            <a:ext cx="1011922" cy="248466"/>
          </a:xfrm>
          <a:prstGeom prst="rect">
            <a:avLst/>
          </a:prstGeom>
          <a:noFill/>
        </p:spPr>
        <p:txBody>
          <a:bodyPr wrap="square">
            <a:spAutoFit/>
          </a:bodyPr>
          <a:lstStyle/>
          <a:p>
            <a:pPr algn="r">
              <a:lnSpc>
                <a:spcPct val="110000"/>
              </a:lnSpc>
              <a:spcBef>
                <a:spcPts val="300"/>
              </a:spcBef>
              <a:spcAft>
                <a:spcPts val="300"/>
              </a:spcAft>
              <a:defRPr/>
            </a:pPr>
            <a:r>
              <a:rPr lang="en-US" sz="1000" b="1" dirty="0">
                <a:solidFill>
                  <a:schemeClr val="tx1">
                    <a:lumMod val="75000"/>
                    <a:lumOff val="25000"/>
                  </a:schemeClr>
                </a:solidFill>
                <a:latin typeface="SVN-Gilroy Medium" panose="00000600000000000000" pitchFamily="50" charset="0"/>
                <a:cs typeface="Arial" panose="020B0604020202020204" pitchFamily="34" charset="0"/>
              </a:rPr>
              <a:t>RETAIL</a:t>
            </a:r>
            <a:endParaRPr kumimoji="0" lang="vi-VN" sz="10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7787997-5F16-4FE5-AEAC-A9BD8BAFD526}"/>
              </a:ext>
            </a:extLst>
          </p:cNvPr>
          <p:cNvSpPr txBox="1"/>
          <p:nvPr/>
        </p:nvSpPr>
        <p:spPr>
          <a:xfrm>
            <a:off x="1238534" y="1724039"/>
            <a:ext cx="815974" cy="264111"/>
          </a:xfrm>
          <a:prstGeom prst="rect">
            <a:avLst/>
          </a:prstGeom>
          <a:noFill/>
        </p:spPr>
        <p:txBody>
          <a:bodyPr wrap="square">
            <a:spAutoFit/>
          </a:bodyPr>
          <a:lstStyle/>
          <a:p>
            <a:pPr marL="0" marR="0" lvl="0" indent="0" algn="l" defTabSz="914400" rtl="0" eaLnBrk="1" fontAlgn="auto" latinLnBrk="0" hangingPunct="1">
              <a:lnSpc>
                <a:spcPct val="110000"/>
              </a:lnSpc>
              <a:spcBef>
                <a:spcPts val="300"/>
              </a:spcBef>
              <a:spcAft>
                <a:spcPts val="300"/>
              </a:spcAft>
              <a:buClrTx/>
              <a:buSzTx/>
              <a:buFontTx/>
              <a:buNone/>
              <a:tabLst/>
              <a:defRPr/>
            </a:pPr>
            <a:r>
              <a:rPr lang="en-US" sz="1100" b="1" noProof="0" dirty="0">
                <a:solidFill>
                  <a:schemeClr val="tx1">
                    <a:lumMod val="75000"/>
                    <a:lumOff val="25000"/>
                  </a:schemeClr>
                </a:solidFill>
                <a:latin typeface="SVN-Gilroy XBold" panose="00000900000000000000" pitchFamily="50" charset="0"/>
                <a:cs typeface="Arial" panose="020B0604020202020204" pitchFamily="34" charset="0"/>
              </a:rPr>
              <a:t>+ 6.3</a:t>
            </a:r>
            <a:r>
              <a:rPr kumimoji="0" lang="en-US" sz="11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 </a:t>
            </a:r>
            <a:endParaRPr kumimoji="0" lang="vi-VN" sz="11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00A45C4-7C98-8489-470A-41E361EEE950}"/>
              </a:ext>
            </a:extLst>
          </p:cNvPr>
          <p:cNvSpPr txBox="1"/>
          <p:nvPr/>
        </p:nvSpPr>
        <p:spPr>
          <a:xfrm>
            <a:off x="1001953" y="1194257"/>
            <a:ext cx="1155193" cy="404534"/>
          </a:xfrm>
          <a:prstGeom prst="rect">
            <a:avLst/>
          </a:prstGeom>
          <a:noFill/>
        </p:spPr>
        <p:txBody>
          <a:bodyPr wrap="square">
            <a:spAutoFit/>
          </a:bodyPr>
          <a:lstStyle/>
          <a:p>
            <a:pPr algn="just">
              <a:lnSpc>
                <a:spcPct val="110000"/>
              </a:lnSpc>
              <a:spcBef>
                <a:spcPts val="300"/>
              </a:spcBef>
              <a:spcAft>
                <a:spcPts val="300"/>
              </a:spcAft>
              <a:defRPr/>
            </a:pPr>
            <a:r>
              <a:rPr lang="en-US" sz="2000" b="1">
                <a:solidFill>
                  <a:srgbClr val="005993"/>
                </a:solidFill>
                <a:latin typeface="SVN-Gilroy XBold" panose="00000900000000000000" pitchFamily="50" charset="0"/>
                <a:cs typeface="Arial" panose="020B0604020202020204" pitchFamily="34" charset="0"/>
              </a:rPr>
              <a:t>591</a:t>
            </a:r>
            <a:endParaRPr lang="vi-VN" sz="2000" b="1">
              <a:solidFill>
                <a:srgbClr val="005993"/>
              </a:solidFill>
              <a:cs typeface="Arial" panose="020B0604020202020204" pitchFamily="34" charset="0"/>
            </a:endParaRPr>
          </a:p>
        </p:txBody>
      </p:sp>
      <p:sp>
        <p:nvSpPr>
          <p:cNvPr id="18" name="TextBox 17">
            <a:extLst>
              <a:ext uri="{FF2B5EF4-FFF2-40B4-BE49-F238E27FC236}">
                <a16:creationId xmlns:a16="http://schemas.microsoft.com/office/drawing/2014/main" id="{F4D2B658-D917-127A-F214-79CABB1D7B7B}"/>
              </a:ext>
            </a:extLst>
          </p:cNvPr>
          <p:cNvSpPr txBox="1"/>
          <p:nvPr/>
        </p:nvSpPr>
        <p:spPr>
          <a:xfrm>
            <a:off x="1189338" y="1553425"/>
            <a:ext cx="979185" cy="217239"/>
          </a:xfrm>
          <a:prstGeom prst="rect">
            <a:avLst/>
          </a:prstGeom>
          <a:noFill/>
        </p:spPr>
        <p:txBody>
          <a:bodyPr wrap="square">
            <a:spAutoFit/>
          </a:bodyPr>
          <a:lstStyle/>
          <a:p>
            <a:pPr marL="0" marR="0" lvl="0" indent="0" algn="r" defTabSz="914400" rtl="0" eaLnBrk="1" fontAlgn="auto" latinLnBrk="0" hangingPunct="1">
              <a:lnSpc>
                <a:spcPct val="110000"/>
              </a:lnSpc>
              <a:spcBef>
                <a:spcPts val="300"/>
              </a:spcBef>
              <a:spcAft>
                <a:spcPts val="300"/>
              </a:spcAft>
              <a:buClrTx/>
              <a:buSzTx/>
              <a:buFontTx/>
              <a:buNone/>
              <a:tabLst/>
              <a:defRPr/>
            </a:pPr>
            <a:r>
              <a:rPr kumimoji="0" lang="en-US" sz="80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VND,</a:t>
            </a:r>
            <a:r>
              <a:rPr kumimoji="0" lang="en-US" sz="800" i="1"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 </a:t>
            </a:r>
            <a:r>
              <a:rPr kumimoji="0" lang="en-US" sz="800" i="1" u="none" strike="noStrike" kern="1200" cap="none" spc="0" normalizeH="0" noProof="0" dirty="0" err="1">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Tn</a:t>
            </a:r>
            <a:endParaRPr kumimoji="0" lang="vi-VN" sz="8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2450DC1-D47F-9EF5-523B-C951BCF02166}"/>
              </a:ext>
            </a:extLst>
          </p:cNvPr>
          <p:cNvSpPr txBox="1"/>
          <p:nvPr/>
        </p:nvSpPr>
        <p:spPr>
          <a:xfrm>
            <a:off x="1027347" y="1935169"/>
            <a:ext cx="1129799" cy="217239"/>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kumimoji="0" lang="en-US" sz="80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Vs. 2023</a:t>
            </a:r>
            <a:endParaRPr kumimoji="0" lang="vi-VN" sz="8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A3BC9CF-7C52-DB3F-FE31-4DD06A4EAB2C}"/>
              </a:ext>
            </a:extLst>
          </p:cNvPr>
          <p:cNvSpPr txBox="1"/>
          <p:nvPr/>
        </p:nvSpPr>
        <p:spPr>
          <a:xfrm>
            <a:off x="1100232" y="2417000"/>
            <a:ext cx="1011922" cy="248466"/>
          </a:xfrm>
          <a:prstGeom prst="rect">
            <a:avLst/>
          </a:prstGeom>
          <a:noFill/>
        </p:spPr>
        <p:txBody>
          <a:bodyPr wrap="square">
            <a:spAutoFit/>
          </a:bodyPr>
          <a:lstStyle/>
          <a:p>
            <a:pPr marL="0" marR="0" lvl="0" indent="0" algn="r" defTabSz="914400" rtl="0" eaLnBrk="1" fontAlgn="auto" latinLnBrk="0" hangingPunct="1">
              <a:lnSpc>
                <a:spcPct val="110000"/>
              </a:lnSpc>
              <a:spcBef>
                <a:spcPts val="300"/>
              </a:spcBef>
              <a:spcAft>
                <a:spcPts val="300"/>
              </a:spcAft>
              <a:buClrTx/>
              <a:buSzTx/>
              <a:buFontTx/>
              <a:buNone/>
              <a:tabLst/>
              <a:defRPr/>
            </a:pPr>
            <a:r>
              <a:rPr kumimoji="0" lang="en-US" sz="1000" b="1" i="0" u="none" strike="noStrike" kern="1200" cap="none" spc="0" normalizeH="0" baseline="0" noProof="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SME</a:t>
            </a:r>
            <a:endParaRPr kumimoji="0" lang="vi-VN" sz="1000" b="1"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7689B04-7AAA-9C0B-6AF9-9300004A3EF5}"/>
              </a:ext>
            </a:extLst>
          </p:cNvPr>
          <p:cNvSpPr txBox="1"/>
          <p:nvPr/>
        </p:nvSpPr>
        <p:spPr>
          <a:xfrm>
            <a:off x="1238534" y="3099600"/>
            <a:ext cx="815974" cy="264111"/>
          </a:xfrm>
          <a:prstGeom prst="rect">
            <a:avLst/>
          </a:prstGeom>
          <a:noFill/>
        </p:spPr>
        <p:txBody>
          <a:bodyPr wrap="square">
            <a:spAutoFit/>
          </a:bodyPr>
          <a:lstStyle/>
          <a:p>
            <a:pPr marL="0" marR="0" lvl="0" indent="0" algn="l" defTabSz="914400" rtl="0" eaLnBrk="1" fontAlgn="auto" latinLnBrk="0" hangingPunct="1">
              <a:lnSpc>
                <a:spcPct val="110000"/>
              </a:lnSpc>
              <a:spcBef>
                <a:spcPts val="300"/>
              </a:spcBef>
              <a:spcAft>
                <a:spcPts val="300"/>
              </a:spcAft>
              <a:buClrTx/>
              <a:buSzTx/>
              <a:buFontTx/>
              <a:buNone/>
              <a:tabLst/>
              <a:defRPr/>
            </a:pPr>
            <a:r>
              <a:rPr lang="en-US" sz="1100" b="1" dirty="0">
                <a:solidFill>
                  <a:schemeClr val="tx1">
                    <a:lumMod val="75000"/>
                    <a:lumOff val="25000"/>
                  </a:schemeClr>
                </a:solidFill>
                <a:latin typeface="SVN-Gilroy XBold" panose="00000900000000000000" pitchFamily="50" charset="0"/>
                <a:cs typeface="Arial" panose="020B0604020202020204" pitchFamily="34" charset="0"/>
              </a:rPr>
              <a:t>+ 3.0</a:t>
            </a:r>
            <a:r>
              <a:rPr kumimoji="0" lang="en-US" sz="11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 </a:t>
            </a:r>
            <a:endParaRPr kumimoji="0" lang="vi-VN" sz="11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3B622F7-674E-B0CE-3358-ED04B836B54D}"/>
              </a:ext>
            </a:extLst>
          </p:cNvPr>
          <p:cNvSpPr txBox="1"/>
          <p:nvPr/>
        </p:nvSpPr>
        <p:spPr>
          <a:xfrm>
            <a:off x="1001953" y="2551713"/>
            <a:ext cx="1155193" cy="404534"/>
          </a:xfrm>
          <a:prstGeom prst="rect">
            <a:avLst/>
          </a:prstGeom>
          <a:noFill/>
        </p:spPr>
        <p:txBody>
          <a:bodyPr wrap="square">
            <a:spAutoFit/>
          </a:bodyPr>
          <a:lstStyle/>
          <a:p>
            <a:pPr algn="just">
              <a:lnSpc>
                <a:spcPct val="110000"/>
              </a:lnSpc>
              <a:spcBef>
                <a:spcPts val="300"/>
              </a:spcBef>
              <a:spcAft>
                <a:spcPts val="300"/>
              </a:spcAft>
              <a:defRPr/>
            </a:pPr>
            <a:r>
              <a:rPr kumimoji="0" lang="en-US" sz="2000" b="1" i="0" u="none" strike="noStrike" kern="1200" cap="none" spc="0" normalizeH="0" baseline="0" noProof="0">
                <a:ln>
                  <a:noFill/>
                </a:ln>
                <a:solidFill>
                  <a:srgbClr val="005993"/>
                </a:solidFill>
                <a:effectLst/>
                <a:uLnTx/>
                <a:uFillTx/>
                <a:latin typeface="SVN-Gilroy XBold" panose="00000900000000000000" pitchFamily="50" charset="0"/>
                <a:cs typeface="Arial" panose="020B0604020202020204" pitchFamily="34" charset="0"/>
              </a:rPr>
              <a:t>355</a:t>
            </a:r>
            <a:endParaRPr kumimoji="0" lang="vi-VN" sz="2000" b="1" i="0" u="none" strike="noStrike" kern="1200" cap="none" spc="0" normalizeH="0" baseline="0" noProof="0">
              <a:ln>
                <a:noFill/>
              </a:ln>
              <a:solidFill>
                <a:srgbClr val="005993"/>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4C45E2F-D4D6-937B-2D52-AFF7D1862733}"/>
              </a:ext>
            </a:extLst>
          </p:cNvPr>
          <p:cNvSpPr txBox="1"/>
          <p:nvPr/>
        </p:nvSpPr>
        <p:spPr>
          <a:xfrm>
            <a:off x="1027347" y="3310730"/>
            <a:ext cx="1129799" cy="217239"/>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kumimoji="0" lang="en-US" sz="80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Vs. 2023</a:t>
            </a:r>
            <a:endParaRPr kumimoji="0" lang="vi-VN" sz="8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A00ABC0-4E50-BB04-051D-028B413244DD}"/>
              </a:ext>
            </a:extLst>
          </p:cNvPr>
          <p:cNvSpPr txBox="1"/>
          <p:nvPr/>
        </p:nvSpPr>
        <p:spPr>
          <a:xfrm>
            <a:off x="1049733" y="3783882"/>
            <a:ext cx="1113221" cy="261610"/>
          </a:xfrm>
          <a:prstGeom prst="rect">
            <a:avLst/>
          </a:prstGeom>
          <a:noFill/>
        </p:spPr>
        <p:txBody>
          <a:bodyPr wrap="square">
            <a:spAutoFit/>
          </a:bodyPr>
          <a:lstStyle/>
          <a:p>
            <a:pPr lvl="0" algn="r">
              <a:lnSpc>
                <a:spcPct val="110000"/>
              </a:lnSpc>
              <a:spcBef>
                <a:spcPts val="300"/>
              </a:spcBef>
              <a:spcAft>
                <a:spcPts val="300"/>
              </a:spcAft>
              <a:defRPr/>
            </a:pPr>
            <a:r>
              <a:rPr lang="en-US" sz="1000" b="1" dirty="0">
                <a:solidFill>
                  <a:schemeClr val="tx1">
                    <a:lumMod val="75000"/>
                    <a:lumOff val="25000"/>
                  </a:schemeClr>
                </a:solidFill>
                <a:latin typeface="SVN-Gilroy Medium" panose="00000600000000000000" pitchFamily="50" charset="0"/>
                <a:cs typeface="Arial" panose="020B0604020202020204" pitchFamily="34" charset="0"/>
              </a:rPr>
              <a:t>LARGE CORP.</a:t>
            </a:r>
            <a:endParaRPr lang="vi-VN" sz="1000" b="1" dirty="0">
              <a:solidFill>
                <a:schemeClr val="tx1">
                  <a:lumMod val="75000"/>
                  <a:lumOff val="25000"/>
                </a:schemeClr>
              </a:solidFill>
              <a:cs typeface="Arial" panose="020B0604020202020204" pitchFamily="34" charset="0"/>
            </a:endParaRPr>
          </a:p>
        </p:txBody>
      </p:sp>
      <p:sp>
        <p:nvSpPr>
          <p:cNvPr id="25" name="TextBox 24">
            <a:extLst>
              <a:ext uri="{FF2B5EF4-FFF2-40B4-BE49-F238E27FC236}">
                <a16:creationId xmlns:a16="http://schemas.microsoft.com/office/drawing/2014/main" id="{CD48C678-FA1D-1BFF-3A3C-A0DA7442E649}"/>
              </a:ext>
            </a:extLst>
          </p:cNvPr>
          <p:cNvSpPr txBox="1"/>
          <p:nvPr/>
        </p:nvSpPr>
        <p:spPr>
          <a:xfrm>
            <a:off x="1238534" y="4511822"/>
            <a:ext cx="815974" cy="264111"/>
          </a:xfrm>
          <a:prstGeom prst="rect">
            <a:avLst/>
          </a:prstGeom>
          <a:noFill/>
        </p:spPr>
        <p:txBody>
          <a:bodyPr wrap="square">
            <a:spAutoFit/>
          </a:bodyPr>
          <a:lstStyle/>
          <a:p>
            <a:pPr marL="0" marR="0" lvl="0" indent="0" algn="l" defTabSz="914400" rtl="0" eaLnBrk="1" fontAlgn="auto" latinLnBrk="0" hangingPunct="1">
              <a:lnSpc>
                <a:spcPct val="110000"/>
              </a:lnSpc>
              <a:spcBef>
                <a:spcPts val="300"/>
              </a:spcBef>
              <a:spcAft>
                <a:spcPts val="300"/>
              </a:spcAft>
              <a:buClrTx/>
              <a:buSzTx/>
              <a:buFontTx/>
              <a:buNone/>
              <a:tabLst/>
              <a:defRPr/>
            </a:pPr>
            <a:r>
              <a:rPr lang="en-US" sz="1100" b="1" noProof="0" dirty="0">
                <a:solidFill>
                  <a:schemeClr val="tx1">
                    <a:lumMod val="75000"/>
                    <a:lumOff val="25000"/>
                  </a:schemeClr>
                </a:solidFill>
                <a:latin typeface="SVN-Gilroy XBold" panose="00000900000000000000" pitchFamily="50" charset="0"/>
                <a:cs typeface="Arial" panose="020B0604020202020204" pitchFamily="34" charset="0"/>
              </a:rPr>
              <a:t>+</a:t>
            </a:r>
            <a:r>
              <a:rPr lang="vi-VN" sz="1100" b="1" noProof="0" dirty="0">
                <a:solidFill>
                  <a:schemeClr val="tx1">
                    <a:lumMod val="75000"/>
                    <a:lumOff val="25000"/>
                  </a:schemeClr>
                </a:solidFill>
                <a:latin typeface="Arial" panose="020B0604020202020204" pitchFamily="34" charset="0"/>
                <a:cs typeface="Arial" panose="020B0604020202020204" pitchFamily="34" charset="0"/>
              </a:rPr>
              <a:t> </a:t>
            </a:r>
            <a:r>
              <a:rPr lang="en-US" sz="1100" b="1" noProof="0" dirty="0">
                <a:solidFill>
                  <a:schemeClr val="tx1">
                    <a:lumMod val="75000"/>
                    <a:lumOff val="25000"/>
                  </a:schemeClr>
                </a:solidFill>
                <a:latin typeface="SVN-Gilroy XBold" panose="00000900000000000000" pitchFamily="50" charset="0"/>
                <a:cs typeface="Arial" panose="020B0604020202020204" pitchFamily="34" charset="0"/>
              </a:rPr>
              <a:t>6.2</a:t>
            </a:r>
            <a:r>
              <a:rPr kumimoji="0" lang="en-US" sz="11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 </a:t>
            </a:r>
            <a:endParaRPr kumimoji="0" lang="vi-VN" sz="11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3F2B736-4C20-7A71-6401-2DBCD4F32564}"/>
              </a:ext>
            </a:extLst>
          </p:cNvPr>
          <p:cNvSpPr txBox="1"/>
          <p:nvPr/>
        </p:nvSpPr>
        <p:spPr>
          <a:xfrm>
            <a:off x="1001953" y="3963934"/>
            <a:ext cx="1155193" cy="404534"/>
          </a:xfrm>
          <a:prstGeom prst="rect">
            <a:avLst/>
          </a:prstGeom>
          <a:noFill/>
        </p:spPr>
        <p:txBody>
          <a:bodyPr wrap="square">
            <a:spAutoFit/>
          </a:bodyPr>
          <a:lstStyle/>
          <a:p>
            <a:pPr algn="just">
              <a:lnSpc>
                <a:spcPct val="110000"/>
              </a:lnSpc>
              <a:spcBef>
                <a:spcPts val="300"/>
              </a:spcBef>
              <a:spcAft>
                <a:spcPts val="300"/>
              </a:spcAft>
              <a:defRPr/>
            </a:pPr>
            <a:r>
              <a:rPr kumimoji="0" lang="en-US" sz="2000" b="1" i="0" u="none" strike="noStrike" kern="1200" cap="none" spc="0" normalizeH="0" baseline="0" noProof="0">
                <a:ln>
                  <a:noFill/>
                </a:ln>
                <a:solidFill>
                  <a:srgbClr val="005993"/>
                </a:solidFill>
                <a:effectLst/>
                <a:uLnTx/>
                <a:uFillTx/>
                <a:latin typeface="SVN-Gilroy XBold" panose="00000900000000000000" pitchFamily="50" charset="0"/>
                <a:cs typeface="Arial" panose="020B0604020202020204" pitchFamily="34" charset="0"/>
              </a:rPr>
              <a:t>499</a:t>
            </a:r>
            <a:endParaRPr kumimoji="0" lang="vi-VN" sz="2000" b="1" i="0" u="none" strike="noStrike" kern="1200" cap="none" spc="0" normalizeH="0" baseline="0" noProof="0">
              <a:ln>
                <a:noFill/>
              </a:ln>
              <a:solidFill>
                <a:srgbClr val="005993"/>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B657A13-8587-1A04-4D0B-A5A3353E7C77}"/>
              </a:ext>
            </a:extLst>
          </p:cNvPr>
          <p:cNvSpPr txBox="1"/>
          <p:nvPr/>
        </p:nvSpPr>
        <p:spPr>
          <a:xfrm>
            <a:off x="1027347" y="4722952"/>
            <a:ext cx="1129799" cy="217239"/>
          </a:xfrm>
          <a:prstGeom prst="rect">
            <a:avLst/>
          </a:prstGeom>
          <a:noFill/>
        </p:spPr>
        <p:txBody>
          <a:bodyPr wrap="square">
            <a:spAutoFit/>
          </a:bodyPr>
          <a:lstStyle/>
          <a:p>
            <a:pPr lvl="0" algn="just">
              <a:lnSpc>
                <a:spcPct val="110000"/>
              </a:lnSpc>
              <a:spcBef>
                <a:spcPts val="300"/>
              </a:spcBef>
              <a:spcAft>
                <a:spcPts val="300"/>
              </a:spcAft>
              <a:defRPr/>
            </a:pPr>
            <a:r>
              <a:rPr lang="en-US" sz="800" i="1" dirty="0">
                <a:solidFill>
                  <a:schemeClr val="tx1">
                    <a:lumMod val="75000"/>
                    <a:lumOff val="25000"/>
                  </a:schemeClr>
                </a:solidFill>
                <a:latin typeface="SVN-Gilroy Medium" panose="00000600000000000000" pitchFamily="50" charset="0"/>
                <a:cs typeface="Arial" panose="020B0604020202020204" pitchFamily="34" charset="0"/>
              </a:rPr>
              <a:t>Vs. 2023</a:t>
            </a:r>
            <a:endParaRPr lang="vi-VN" sz="800" i="1" dirty="0">
              <a:solidFill>
                <a:schemeClr val="tx1">
                  <a:lumMod val="75000"/>
                  <a:lumOff val="25000"/>
                </a:schemeClr>
              </a:solidFill>
              <a:cs typeface="Arial" panose="020B0604020202020204" pitchFamily="34" charset="0"/>
            </a:endParaRPr>
          </a:p>
        </p:txBody>
      </p:sp>
      <p:sp>
        <p:nvSpPr>
          <p:cNvPr id="29" name="TextBox 28">
            <a:extLst>
              <a:ext uri="{FF2B5EF4-FFF2-40B4-BE49-F238E27FC236}">
                <a16:creationId xmlns:a16="http://schemas.microsoft.com/office/drawing/2014/main" id="{1BF9E840-D6CA-D77D-FF6D-4199C27BBC9A}"/>
              </a:ext>
            </a:extLst>
          </p:cNvPr>
          <p:cNvSpPr txBox="1"/>
          <p:nvPr/>
        </p:nvSpPr>
        <p:spPr>
          <a:xfrm>
            <a:off x="1100232" y="5201294"/>
            <a:ext cx="1011922" cy="248466"/>
          </a:xfrm>
          <a:prstGeom prst="rect">
            <a:avLst/>
          </a:prstGeom>
          <a:noFill/>
        </p:spPr>
        <p:txBody>
          <a:bodyPr wrap="square">
            <a:spAutoFit/>
          </a:bodyPr>
          <a:lstStyle/>
          <a:p>
            <a:pPr algn="r">
              <a:lnSpc>
                <a:spcPct val="110000"/>
              </a:lnSpc>
              <a:spcBef>
                <a:spcPts val="300"/>
              </a:spcBef>
              <a:spcAft>
                <a:spcPts val="300"/>
              </a:spcAft>
              <a:defRPr/>
            </a:pPr>
            <a:r>
              <a:rPr lang="en-US" sz="1000" b="1">
                <a:solidFill>
                  <a:schemeClr val="tx1">
                    <a:lumMod val="75000"/>
                    <a:lumOff val="25000"/>
                  </a:schemeClr>
                </a:solidFill>
                <a:latin typeface="SVN-Gilroy Medium" panose="00000600000000000000" pitchFamily="50" charset="0"/>
                <a:cs typeface="Arial" panose="020B0604020202020204" pitchFamily="34" charset="0"/>
              </a:rPr>
              <a:t>FDI</a:t>
            </a:r>
            <a:endParaRPr lang="vi-VN" sz="1000" b="1">
              <a:solidFill>
                <a:schemeClr val="tx1">
                  <a:lumMod val="75000"/>
                  <a:lumOff val="25000"/>
                </a:schemeClr>
              </a:solidFill>
              <a:cs typeface="Arial" panose="020B0604020202020204" pitchFamily="34" charset="0"/>
            </a:endParaRPr>
          </a:p>
        </p:txBody>
      </p:sp>
      <p:sp>
        <p:nvSpPr>
          <p:cNvPr id="30" name="TextBox 29">
            <a:extLst>
              <a:ext uri="{FF2B5EF4-FFF2-40B4-BE49-F238E27FC236}">
                <a16:creationId xmlns:a16="http://schemas.microsoft.com/office/drawing/2014/main" id="{4CF68C35-E514-AE44-3904-9843FCC98371}"/>
              </a:ext>
            </a:extLst>
          </p:cNvPr>
          <p:cNvSpPr txBox="1"/>
          <p:nvPr/>
        </p:nvSpPr>
        <p:spPr>
          <a:xfrm>
            <a:off x="1238534" y="5902170"/>
            <a:ext cx="815974" cy="264111"/>
          </a:xfrm>
          <a:prstGeom prst="rect">
            <a:avLst/>
          </a:prstGeom>
          <a:noFill/>
        </p:spPr>
        <p:txBody>
          <a:bodyPr wrap="square">
            <a:spAutoFit/>
          </a:bodyPr>
          <a:lstStyle/>
          <a:p>
            <a:pPr marL="0" marR="0" lvl="0" indent="0" algn="l" defTabSz="914400" rtl="0" eaLnBrk="1" fontAlgn="auto" latinLnBrk="0" hangingPunct="1">
              <a:lnSpc>
                <a:spcPct val="110000"/>
              </a:lnSpc>
              <a:spcBef>
                <a:spcPts val="300"/>
              </a:spcBef>
              <a:spcAft>
                <a:spcPts val="300"/>
              </a:spcAft>
              <a:buClrTx/>
              <a:buSzTx/>
              <a:buFontTx/>
              <a:buNone/>
              <a:tabLst/>
              <a:defRPr/>
            </a:pPr>
            <a:r>
              <a:rPr lang="en-US" sz="1100" b="1" noProof="0" dirty="0">
                <a:solidFill>
                  <a:schemeClr val="tx1">
                    <a:lumMod val="75000"/>
                    <a:lumOff val="25000"/>
                  </a:schemeClr>
                </a:solidFill>
                <a:latin typeface="SVN-Gilroy XBold" panose="00000900000000000000" pitchFamily="50" charset="0"/>
                <a:cs typeface="Arial" panose="020B0604020202020204" pitchFamily="34" charset="0"/>
              </a:rPr>
              <a:t>+</a:t>
            </a:r>
            <a:r>
              <a:rPr lang="vi-VN" sz="1100" b="1" noProof="0" dirty="0">
                <a:solidFill>
                  <a:schemeClr val="tx1">
                    <a:lumMod val="75000"/>
                    <a:lumOff val="25000"/>
                  </a:schemeClr>
                </a:solidFill>
                <a:latin typeface="Arial" panose="020B0604020202020204" pitchFamily="34" charset="0"/>
                <a:cs typeface="Arial" panose="020B0604020202020204" pitchFamily="34" charset="0"/>
              </a:rPr>
              <a:t> </a:t>
            </a:r>
            <a:r>
              <a:rPr lang="en-US" sz="1100" b="1" noProof="0" dirty="0">
                <a:solidFill>
                  <a:schemeClr val="tx1">
                    <a:lumMod val="75000"/>
                    <a:lumOff val="25000"/>
                  </a:schemeClr>
                </a:solidFill>
                <a:latin typeface="SVN-Gilroy XBold" panose="00000900000000000000" pitchFamily="50" charset="0"/>
                <a:cs typeface="Arial" panose="020B0604020202020204" pitchFamily="34" charset="0"/>
              </a:rPr>
              <a:t>20.1</a:t>
            </a:r>
            <a:r>
              <a:rPr kumimoji="0" lang="en-US" sz="11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 </a:t>
            </a:r>
            <a:endParaRPr kumimoji="0" lang="vi-VN" sz="11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548D9C3-894D-8D45-E52E-5A2E1E67253E}"/>
              </a:ext>
            </a:extLst>
          </p:cNvPr>
          <p:cNvSpPr txBox="1"/>
          <p:nvPr/>
        </p:nvSpPr>
        <p:spPr>
          <a:xfrm>
            <a:off x="1001953" y="5345814"/>
            <a:ext cx="1155193" cy="404534"/>
          </a:xfrm>
          <a:prstGeom prst="rect">
            <a:avLst/>
          </a:prstGeom>
          <a:noFill/>
        </p:spPr>
        <p:txBody>
          <a:bodyPr wrap="square">
            <a:spAutoFit/>
          </a:bodyPr>
          <a:lstStyle/>
          <a:p>
            <a:pPr algn="just">
              <a:lnSpc>
                <a:spcPct val="110000"/>
              </a:lnSpc>
              <a:spcBef>
                <a:spcPts val="300"/>
              </a:spcBef>
              <a:spcAft>
                <a:spcPts val="300"/>
              </a:spcAft>
              <a:defRPr/>
            </a:pPr>
            <a:r>
              <a:rPr lang="en-US" sz="2000" b="1">
                <a:solidFill>
                  <a:srgbClr val="005993"/>
                </a:solidFill>
                <a:latin typeface="SVN-Gilroy XBold" panose="00000900000000000000" pitchFamily="50" charset="0"/>
                <a:cs typeface="Arial" panose="020B0604020202020204" pitchFamily="34" charset="0"/>
              </a:rPr>
              <a:t>97</a:t>
            </a:r>
            <a:endParaRPr kumimoji="0" lang="vi-VN" sz="2000" b="1" i="0" u="none" strike="noStrike" kern="1200" cap="none" spc="0" normalizeH="0" baseline="0" noProof="0">
              <a:ln>
                <a:noFill/>
              </a:ln>
              <a:solidFill>
                <a:srgbClr val="005993"/>
              </a:solidFill>
              <a:effectLst/>
              <a:uLnTx/>
              <a:uFillTx/>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109A8905-9124-94D1-2F33-CD6F39A4AFD0}"/>
              </a:ext>
            </a:extLst>
          </p:cNvPr>
          <p:cNvSpPr txBox="1"/>
          <p:nvPr/>
        </p:nvSpPr>
        <p:spPr>
          <a:xfrm>
            <a:off x="1027347" y="6113300"/>
            <a:ext cx="1129799" cy="217239"/>
          </a:xfrm>
          <a:prstGeom prst="rect">
            <a:avLst/>
          </a:prstGeom>
          <a:noFill/>
        </p:spPr>
        <p:txBody>
          <a:bodyPr wrap="square">
            <a:spAutoFit/>
          </a:bodyPr>
          <a:lstStyle/>
          <a:p>
            <a:pPr lvl="0" algn="just">
              <a:lnSpc>
                <a:spcPct val="110000"/>
              </a:lnSpc>
              <a:spcBef>
                <a:spcPts val="300"/>
              </a:spcBef>
              <a:spcAft>
                <a:spcPts val="300"/>
              </a:spcAft>
              <a:defRPr/>
            </a:pPr>
            <a:r>
              <a:rPr lang="en-US" sz="800" i="1" dirty="0">
                <a:solidFill>
                  <a:schemeClr val="tx1">
                    <a:lumMod val="75000"/>
                    <a:lumOff val="25000"/>
                  </a:schemeClr>
                </a:solidFill>
                <a:latin typeface="SVN-Gilroy Medium" panose="00000600000000000000" pitchFamily="50" charset="0"/>
                <a:cs typeface="Arial" panose="020B0604020202020204" pitchFamily="34" charset="0"/>
              </a:rPr>
              <a:t>Vs. 2023</a:t>
            </a:r>
            <a:endParaRPr lang="vi-VN" sz="800" i="1" dirty="0">
              <a:solidFill>
                <a:schemeClr val="tx1">
                  <a:lumMod val="75000"/>
                  <a:lumOff val="25000"/>
                </a:schemeClr>
              </a:solidFill>
              <a:cs typeface="Arial" panose="020B0604020202020204" pitchFamily="34" charset="0"/>
            </a:endParaRPr>
          </a:p>
        </p:txBody>
      </p:sp>
      <p:sp>
        <p:nvSpPr>
          <p:cNvPr id="34" name="TextBox 33">
            <a:extLst>
              <a:ext uri="{FF2B5EF4-FFF2-40B4-BE49-F238E27FC236}">
                <a16:creationId xmlns:a16="http://schemas.microsoft.com/office/drawing/2014/main" id="{FE88341A-CDD2-B214-2326-09B57E129FDF}"/>
              </a:ext>
            </a:extLst>
          </p:cNvPr>
          <p:cNvSpPr txBox="1"/>
          <p:nvPr/>
        </p:nvSpPr>
        <p:spPr>
          <a:xfrm>
            <a:off x="1189338" y="2905195"/>
            <a:ext cx="979185" cy="217239"/>
          </a:xfrm>
          <a:prstGeom prst="rect">
            <a:avLst/>
          </a:prstGeom>
          <a:noFill/>
        </p:spPr>
        <p:txBody>
          <a:bodyPr wrap="square">
            <a:spAutoFit/>
          </a:bodyPr>
          <a:lstStyle/>
          <a:p>
            <a:pPr marL="0" marR="0" lvl="0" indent="0" algn="r" defTabSz="914400" rtl="0" eaLnBrk="1" fontAlgn="auto" latinLnBrk="0" hangingPunct="1">
              <a:lnSpc>
                <a:spcPct val="110000"/>
              </a:lnSpc>
              <a:spcBef>
                <a:spcPts val="300"/>
              </a:spcBef>
              <a:spcAft>
                <a:spcPts val="300"/>
              </a:spcAft>
              <a:buClrTx/>
              <a:buSzTx/>
              <a:buFontTx/>
              <a:buNone/>
              <a:tabLst/>
              <a:defRPr/>
            </a:pPr>
            <a:r>
              <a:rPr kumimoji="0" lang="en-US" sz="80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VND,</a:t>
            </a:r>
            <a:r>
              <a:rPr kumimoji="0" lang="en-US" sz="800" i="1"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 </a:t>
            </a:r>
            <a:r>
              <a:rPr kumimoji="0" lang="en-US" sz="800" i="1" u="none" strike="noStrike" kern="1200" cap="none" spc="0" normalizeH="0" noProof="0" dirty="0" err="1">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Tn</a:t>
            </a:r>
            <a:endParaRPr kumimoji="0" lang="vi-VN" sz="8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F88CC492-143C-E070-166D-62C77A229A86}"/>
              </a:ext>
            </a:extLst>
          </p:cNvPr>
          <p:cNvSpPr txBox="1"/>
          <p:nvPr/>
        </p:nvSpPr>
        <p:spPr>
          <a:xfrm>
            <a:off x="1189338" y="4332821"/>
            <a:ext cx="979185" cy="217239"/>
          </a:xfrm>
          <a:prstGeom prst="rect">
            <a:avLst/>
          </a:prstGeom>
          <a:noFill/>
        </p:spPr>
        <p:txBody>
          <a:bodyPr wrap="square">
            <a:spAutoFit/>
          </a:bodyPr>
          <a:lstStyle/>
          <a:p>
            <a:pPr lvl="0" algn="r">
              <a:lnSpc>
                <a:spcPct val="110000"/>
              </a:lnSpc>
              <a:spcBef>
                <a:spcPts val="300"/>
              </a:spcBef>
              <a:spcAft>
                <a:spcPts val="300"/>
              </a:spcAft>
              <a:defRPr/>
            </a:pPr>
            <a:r>
              <a:rPr lang="en-US" sz="800" i="1" dirty="0">
                <a:solidFill>
                  <a:schemeClr val="tx1">
                    <a:lumMod val="75000"/>
                    <a:lumOff val="25000"/>
                  </a:schemeClr>
                </a:solidFill>
                <a:latin typeface="SVN-Gilroy Medium" panose="00000600000000000000" pitchFamily="50" charset="0"/>
                <a:cs typeface="Arial" panose="020B0604020202020204" pitchFamily="34" charset="0"/>
              </a:rPr>
              <a:t>VND, </a:t>
            </a:r>
            <a:r>
              <a:rPr lang="en-US" sz="800" i="1" dirty="0" err="1">
                <a:solidFill>
                  <a:schemeClr val="tx1">
                    <a:lumMod val="75000"/>
                    <a:lumOff val="25000"/>
                  </a:schemeClr>
                </a:solidFill>
                <a:latin typeface="SVN-Gilroy Medium" panose="00000600000000000000" pitchFamily="50" charset="0"/>
                <a:cs typeface="Arial" panose="020B0604020202020204" pitchFamily="34" charset="0"/>
              </a:rPr>
              <a:t>Tn</a:t>
            </a:r>
            <a:endParaRPr lang="vi-VN" sz="800" i="1" dirty="0">
              <a:solidFill>
                <a:schemeClr val="tx1">
                  <a:lumMod val="75000"/>
                  <a:lumOff val="25000"/>
                </a:schemeClr>
              </a:solidFill>
              <a:cs typeface="Arial" panose="020B0604020202020204" pitchFamily="34" charset="0"/>
            </a:endParaRPr>
          </a:p>
        </p:txBody>
      </p:sp>
      <p:sp>
        <p:nvSpPr>
          <p:cNvPr id="36" name="TextBox 35">
            <a:extLst>
              <a:ext uri="{FF2B5EF4-FFF2-40B4-BE49-F238E27FC236}">
                <a16:creationId xmlns:a16="http://schemas.microsoft.com/office/drawing/2014/main" id="{F466FDF6-6391-16A5-E1E4-2DFD8F1A124C}"/>
              </a:ext>
            </a:extLst>
          </p:cNvPr>
          <p:cNvSpPr txBox="1"/>
          <p:nvPr/>
        </p:nvSpPr>
        <p:spPr>
          <a:xfrm>
            <a:off x="1189338" y="5723331"/>
            <a:ext cx="979185" cy="217239"/>
          </a:xfrm>
          <a:prstGeom prst="rect">
            <a:avLst/>
          </a:prstGeom>
          <a:noFill/>
        </p:spPr>
        <p:txBody>
          <a:bodyPr wrap="square">
            <a:spAutoFit/>
          </a:bodyPr>
          <a:lstStyle/>
          <a:p>
            <a:pPr lvl="0" algn="r">
              <a:lnSpc>
                <a:spcPct val="110000"/>
              </a:lnSpc>
              <a:spcBef>
                <a:spcPts val="300"/>
              </a:spcBef>
              <a:spcAft>
                <a:spcPts val="300"/>
              </a:spcAft>
              <a:defRPr/>
            </a:pPr>
            <a:r>
              <a:rPr lang="en-US" sz="800" i="1" dirty="0">
                <a:solidFill>
                  <a:schemeClr val="tx1">
                    <a:lumMod val="75000"/>
                    <a:lumOff val="25000"/>
                  </a:schemeClr>
                </a:solidFill>
                <a:latin typeface="SVN-Gilroy Medium" panose="00000600000000000000" pitchFamily="50" charset="0"/>
                <a:cs typeface="Arial" panose="020B0604020202020204" pitchFamily="34" charset="0"/>
              </a:rPr>
              <a:t>VND, </a:t>
            </a:r>
            <a:r>
              <a:rPr lang="en-US" sz="800" i="1" dirty="0" err="1">
                <a:solidFill>
                  <a:schemeClr val="tx1">
                    <a:lumMod val="75000"/>
                    <a:lumOff val="25000"/>
                  </a:schemeClr>
                </a:solidFill>
                <a:latin typeface="SVN-Gilroy Medium" panose="00000600000000000000" pitchFamily="50" charset="0"/>
                <a:cs typeface="Arial" panose="020B0604020202020204" pitchFamily="34" charset="0"/>
              </a:rPr>
              <a:t>Tn</a:t>
            </a:r>
            <a:endParaRPr lang="vi-VN" sz="800" i="1" dirty="0">
              <a:solidFill>
                <a:schemeClr val="tx1">
                  <a:lumMod val="75000"/>
                  <a:lumOff val="25000"/>
                </a:schemeClr>
              </a:solidFill>
              <a:cs typeface="Arial" panose="020B0604020202020204" pitchFamily="34" charset="0"/>
            </a:endParaRPr>
          </a:p>
        </p:txBody>
      </p:sp>
      <p:sp>
        <p:nvSpPr>
          <p:cNvPr id="39" name="Freeform 443">
            <a:extLst>
              <a:ext uri="{FF2B5EF4-FFF2-40B4-BE49-F238E27FC236}">
                <a16:creationId xmlns:a16="http://schemas.microsoft.com/office/drawing/2014/main" id="{2D136D40-E349-8B78-E64B-7B6219600530}"/>
              </a:ext>
            </a:extLst>
          </p:cNvPr>
          <p:cNvSpPr/>
          <p:nvPr/>
        </p:nvSpPr>
        <p:spPr>
          <a:xfrm>
            <a:off x="1084633" y="3128323"/>
            <a:ext cx="202607" cy="191327"/>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Freeform 443">
            <a:extLst>
              <a:ext uri="{FF2B5EF4-FFF2-40B4-BE49-F238E27FC236}">
                <a16:creationId xmlns:a16="http://schemas.microsoft.com/office/drawing/2014/main" id="{71A9CEFC-59C6-5A5F-5EB4-77C8A8621839}"/>
              </a:ext>
            </a:extLst>
          </p:cNvPr>
          <p:cNvSpPr/>
          <p:nvPr/>
        </p:nvSpPr>
        <p:spPr>
          <a:xfrm>
            <a:off x="1084633" y="4531463"/>
            <a:ext cx="202607" cy="191327"/>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443">
            <a:extLst>
              <a:ext uri="{FF2B5EF4-FFF2-40B4-BE49-F238E27FC236}">
                <a16:creationId xmlns:a16="http://schemas.microsoft.com/office/drawing/2014/main" id="{4ACDBA89-F0E3-B081-41AE-5F2F61A16F8B}"/>
              </a:ext>
            </a:extLst>
          </p:cNvPr>
          <p:cNvSpPr/>
          <p:nvPr/>
        </p:nvSpPr>
        <p:spPr>
          <a:xfrm>
            <a:off x="1084633" y="5938561"/>
            <a:ext cx="202607" cy="191327"/>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dirty="0">
              <a:ln>
                <a:noFill/>
              </a:ln>
              <a:solidFill>
                <a:prstClr val="white"/>
              </a:solidFill>
              <a:effectLst/>
              <a:uLnTx/>
              <a:uFillTx/>
              <a:latin typeface="SVN-Gilroy XBold" panose="00000900000000000000" pitchFamily="50" charset="0"/>
            </a:endParaRPr>
          </a:p>
        </p:txBody>
      </p:sp>
      <p:sp>
        <p:nvSpPr>
          <p:cNvPr id="44" name="TextBox 43">
            <a:extLst>
              <a:ext uri="{FF2B5EF4-FFF2-40B4-BE49-F238E27FC236}">
                <a16:creationId xmlns:a16="http://schemas.microsoft.com/office/drawing/2014/main" id="{E7B12D3C-6970-2397-E7A7-12CE2DDC39C9}"/>
              </a:ext>
            </a:extLst>
          </p:cNvPr>
          <p:cNvSpPr txBox="1"/>
          <p:nvPr/>
        </p:nvSpPr>
        <p:spPr>
          <a:xfrm>
            <a:off x="2841865" y="901204"/>
            <a:ext cx="5156597" cy="276999"/>
          </a:xfrm>
          <a:prstGeom prst="rect">
            <a:avLst/>
          </a:prstGeom>
          <a:noFill/>
        </p:spPr>
        <p:txBody>
          <a:bodyPr wrap="square" rtlCol="0">
            <a:spAutoFit/>
          </a:bodyPr>
          <a:lstStyle/>
          <a:p>
            <a:pPr algn="ju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LOANS BREAKDOWN BY CUSTOMER SEGMENTS </a:t>
            </a:r>
            <a:r>
              <a:rPr lang="en-US" sz="1000" b="1" i="1" dirty="0">
                <a:solidFill>
                  <a:schemeClr val="tx1">
                    <a:lumMod val="75000"/>
                    <a:lumOff val="25000"/>
                  </a:schemeClr>
                </a:solidFill>
                <a:latin typeface="SVN-Gilroy Medium" panose="00000600000000000000" pitchFamily="50" charset="0"/>
                <a:cs typeface="Arial" panose="020B0604020202020204" pitchFamily="34" charset="0"/>
              </a:rPr>
              <a:t>(VND, </a:t>
            </a:r>
            <a:r>
              <a:rPr lang="en-US" sz="1000" b="1" i="1" dirty="0" err="1">
                <a:solidFill>
                  <a:schemeClr val="tx1">
                    <a:lumMod val="75000"/>
                    <a:lumOff val="25000"/>
                  </a:schemeClr>
                </a:solidFill>
                <a:latin typeface="SVN-Gilroy Medium" panose="00000600000000000000" pitchFamily="50" charset="0"/>
                <a:cs typeface="Arial" panose="020B0604020202020204" pitchFamily="34" charset="0"/>
              </a:rPr>
              <a:t>Tn</a:t>
            </a:r>
            <a:r>
              <a:rPr lang="en-US" sz="1000" b="1" i="1" dirty="0">
                <a:solidFill>
                  <a:schemeClr val="tx1">
                    <a:lumMod val="75000"/>
                    <a:lumOff val="25000"/>
                  </a:schemeClr>
                </a:solidFill>
                <a:latin typeface="SVN-Gilroy Medium" panose="00000600000000000000" pitchFamily="50" charset="0"/>
                <a:cs typeface="Arial" panose="020B0604020202020204" pitchFamily="34" charset="0"/>
              </a:rPr>
              <a:t>)</a:t>
            </a:r>
            <a:endParaRPr lang="vi-VN" sz="1000" b="1" i="1"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46" name="TextBox 45">
            <a:extLst>
              <a:ext uri="{FF2B5EF4-FFF2-40B4-BE49-F238E27FC236}">
                <a16:creationId xmlns:a16="http://schemas.microsoft.com/office/drawing/2014/main" id="{ACADDF66-1A8B-7B82-ABCD-E81889FE6482}"/>
              </a:ext>
            </a:extLst>
          </p:cNvPr>
          <p:cNvSpPr txBox="1"/>
          <p:nvPr/>
        </p:nvSpPr>
        <p:spPr>
          <a:xfrm>
            <a:off x="7230555" y="1479414"/>
            <a:ext cx="909628" cy="23282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noProof="0" dirty="0">
                <a:solidFill>
                  <a:schemeClr val="tx1">
                    <a:lumMod val="75000"/>
                    <a:lumOff val="25000"/>
                  </a:schemeClr>
                </a:solidFill>
                <a:latin typeface="SVN-Gilroy Medium" panose="00000600000000000000" pitchFamily="50" charset="0"/>
                <a:cs typeface="Arial" panose="020B0604020202020204" pitchFamily="34" charset="0"/>
              </a:rPr>
              <a:t>Retail</a:t>
            </a:r>
            <a:endParaRPr kumimoji="0" lang="vi-VN" sz="9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BEF0E82E-5707-F1AB-523B-D489540C9EC2}"/>
              </a:ext>
            </a:extLst>
          </p:cNvPr>
          <p:cNvSpPr txBox="1"/>
          <p:nvPr/>
        </p:nvSpPr>
        <p:spPr>
          <a:xfrm>
            <a:off x="7230555" y="1683139"/>
            <a:ext cx="909628" cy="23282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a:solidFill>
                  <a:schemeClr val="tx1">
                    <a:lumMod val="75000"/>
                    <a:lumOff val="25000"/>
                  </a:schemeClr>
                </a:solidFill>
                <a:latin typeface="SVN-Gilroy Medium" panose="00000600000000000000" pitchFamily="50" charset="0"/>
                <a:cs typeface="Arial" panose="020B0604020202020204" pitchFamily="34" charset="0"/>
              </a:rPr>
              <a:t>SME</a:t>
            </a:r>
            <a:endParaRPr kumimoji="0" lang="vi-VN" sz="900" i="1"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5B273BC2-00DE-7C26-54B3-D40D0441F74A}"/>
              </a:ext>
            </a:extLst>
          </p:cNvPr>
          <p:cNvSpPr txBox="1"/>
          <p:nvPr/>
        </p:nvSpPr>
        <p:spPr>
          <a:xfrm>
            <a:off x="7230555" y="1886864"/>
            <a:ext cx="909628" cy="23282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Large corp.</a:t>
            </a:r>
            <a:endParaRPr kumimoji="0" lang="vi-VN" sz="9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392613B2-421E-C585-BF81-C0B7AB777F5C}"/>
              </a:ext>
            </a:extLst>
          </p:cNvPr>
          <p:cNvSpPr txBox="1"/>
          <p:nvPr/>
        </p:nvSpPr>
        <p:spPr>
          <a:xfrm>
            <a:off x="7230555" y="2090588"/>
            <a:ext cx="909628" cy="23282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a:solidFill>
                  <a:schemeClr val="tx1">
                    <a:lumMod val="75000"/>
                    <a:lumOff val="25000"/>
                  </a:schemeClr>
                </a:solidFill>
                <a:latin typeface="SVN-Gilroy Medium" panose="00000600000000000000" pitchFamily="50" charset="0"/>
                <a:cs typeface="Arial" panose="020B0604020202020204" pitchFamily="34" charset="0"/>
              </a:rPr>
              <a:t>FDI</a:t>
            </a:r>
            <a:endParaRPr kumimoji="0" lang="vi-VN" sz="900" i="1"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1A974EC-A17F-7845-0C28-16E0E4B48AB7}"/>
              </a:ext>
            </a:extLst>
          </p:cNvPr>
          <p:cNvSpPr txBox="1"/>
          <p:nvPr/>
        </p:nvSpPr>
        <p:spPr>
          <a:xfrm>
            <a:off x="7124369" y="1481396"/>
            <a:ext cx="229085" cy="385170"/>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a:solidFill>
                  <a:schemeClr val="bg1"/>
                </a:solidFill>
                <a:latin typeface="Arial" panose="020B0604020202020204" pitchFamily="34" charset="0"/>
                <a:cs typeface="Arial" panose="020B0604020202020204" pitchFamily="34" charset="0"/>
              </a:rPr>
              <a:t>60</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A9E9D43D-18BF-F953-F9D4-B17E53EEB5A2}"/>
              </a:ext>
            </a:extLst>
          </p:cNvPr>
          <p:cNvSpPr/>
          <p:nvPr/>
        </p:nvSpPr>
        <p:spPr>
          <a:xfrm>
            <a:off x="7124369" y="1557726"/>
            <a:ext cx="88059" cy="88059"/>
          </a:xfrm>
          <a:prstGeom prst="rect">
            <a:avLst/>
          </a:prstGeom>
          <a:solidFill>
            <a:srgbClr val="4858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tangle 51">
            <a:extLst>
              <a:ext uri="{FF2B5EF4-FFF2-40B4-BE49-F238E27FC236}">
                <a16:creationId xmlns:a16="http://schemas.microsoft.com/office/drawing/2014/main" id="{CBBF9B91-06AA-A2FC-A8D1-4A110C1607CD}"/>
              </a:ext>
            </a:extLst>
          </p:cNvPr>
          <p:cNvSpPr/>
          <p:nvPr/>
        </p:nvSpPr>
        <p:spPr>
          <a:xfrm>
            <a:off x="7124369" y="1761451"/>
            <a:ext cx="88059" cy="88059"/>
          </a:xfrm>
          <a:prstGeom prst="rect">
            <a:avLst/>
          </a:prstGeom>
          <a:solidFill>
            <a:srgbClr val="056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tangle 52">
            <a:extLst>
              <a:ext uri="{FF2B5EF4-FFF2-40B4-BE49-F238E27FC236}">
                <a16:creationId xmlns:a16="http://schemas.microsoft.com/office/drawing/2014/main" id="{E1B82159-5450-348A-4260-86A9E175F8E0}"/>
              </a:ext>
            </a:extLst>
          </p:cNvPr>
          <p:cNvSpPr/>
          <p:nvPr/>
        </p:nvSpPr>
        <p:spPr>
          <a:xfrm>
            <a:off x="7124369" y="1965176"/>
            <a:ext cx="88059" cy="88059"/>
          </a:xfrm>
          <a:prstGeom prst="rect">
            <a:avLst/>
          </a:prstGeom>
          <a:solidFill>
            <a:srgbClr val="008F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tangle 53">
            <a:extLst>
              <a:ext uri="{FF2B5EF4-FFF2-40B4-BE49-F238E27FC236}">
                <a16:creationId xmlns:a16="http://schemas.microsoft.com/office/drawing/2014/main" id="{1084006E-252B-CD97-A684-EF9339A01D8E}"/>
              </a:ext>
            </a:extLst>
          </p:cNvPr>
          <p:cNvSpPr/>
          <p:nvPr/>
        </p:nvSpPr>
        <p:spPr>
          <a:xfrm>
            <a:off x="7124369" y="2168900"/>
            <a:ext cx="88059" cy="88059"/>
          </a:xfrm>
          <a:prstGeom prst="rect">
            <a:avLst/>
          </a:prstGeom>
          <a:solidFill>
            <a:srgbClr val="10A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tangle 55">
            <a:extLst>
              <a:ext uri="{FF2B5EF4-FFF2-40B4-BE49-F238E27FC236}">
                <a16:creationId xmlns:a16="http://schemas.microsoft.com/office/drawing/2014/main" id="{D1985C97-16EA-0B4D-9B0C-7EDBBB7F2D9F}"/>
              </a:ext>
            </a:extLst>
          </p:cNvPr>
          <p:cNvSpPr/>
          <p:nvPr/>
        </p:nvSpPr>
        <p:spPr>
          <a:xfrm>
            <a:off x="7124369" y="4010019"/>
            <a:ext cx="88059" cy="88059"/>
          </a:xfrm>
          <a:prstGeom prst="rect">
            <a:avLst/>
          </a:prstGeom>
          <a:solidFill>
            <a:srgbClr val="009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tangle 56">
            <a:extLst>
              <a:ext uri="{FF2B5EF4-FFF2-40B4-BE49-F238E27FC236}">
                <a16:creationId xmlns:a16="http://schemas.microsoft.com/office/drawing/2014/main" id="{F74C000A-8278-E8A9-6C00-3CCCB06A0143}"/>
              </a:ext>
            </a:extLst>
          </p:cNvPr>
          <p:cNvSpPr/>
          <p:nvPr/>
        </p:nvSpPr>
        <p:spPr>
          <a:xfrm>
            <a:off x="7124369" y="4239071"/>
            <a:ext cx="88059" cy="88059"/>
          </a:xfrm>
          <a:prstGeom prst="rect">
            <a:avLst/>
          </a:prstGeom>
          <a:solidFill>
            <a:srgbClr val="8B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TextBox 57">
            <a:extLst>
              <a:ext uri="{FF2B5EF4-FFF2-40B4-BE49-F238E27FC236}">
                <a16:creationId xmlns:a16="http://schemas.microsoft.com/office/drawing/2014/main" id="{BB88D7D3-8690-78C4-43E9-2BBEA7740816}"/>
              </a:ext>
            </a:extLst>
          </p:cNvPr>
          <p:cNvSpPr txBox="1"/>
          <p:nvPr/>
        </p:nvSpPr>
        <p:spPr>
          <a:xfrm>
            <a:off x="7230554" y="3931707"/>
            <a:ext cx="1296067" cy="244682"/>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VND-denominated</a:t>
            </a:r>
            <a:endParaRPr kumimoji="0" lang="vi-VN" sz="9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3BB84734-F77F-7F05-300C-779FACDB7C77}"/>
              </a:ext>
            </a:extLst>
          </p:cNvPr>
          <p:cNvSpPr txBox="1"/>
          <p:nvPr/>
        </p:nvSpPr>
        <p:spPr>
          <a:xfrm>
            <a:off x="7230555" y="4160759"/>
            <a:ext cx="1233384" cy="397032"/>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Foreign currencies-denominated</a:t>
            </a:r>
            <a:endParaRPr kumimoji="0" lang="vi-VN" sz="9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9A4E2268-8509-535C-8F53-0679FD012C3B}"/>
              </a:ext>
            </a:extLst>
          </p:cNvPr>
          <p:cNvSpPr txBox="1"/>
          <p:nvPr/>
        </p:nvSpPr>
        <p:spPr>
          <a:xfrm>
            <a:off x="2841865" y="3144035"/>
            <a:ext cx="3375183" cy="276999"/>
          </a:xfrm>
          <a:prstGeom prst="rect">
            <a:avLst/>
          </a:prstGeom>
          <a:noFill/>
        </p:spPr>
        <p:txBody>
          <a:bodyPr wrap="square" rtlCol="0">
            <a:spAutoFit/>
          </a:bodyPr>
          <a:lstStyle/>
          <a:p>
            <a:pPr lvl="0">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LOANS BREAKDOWN BY CURRENCY</a:t>
            </a:r>
          </a:p>
        </p:txBody>
      </p:sp>
      <p:sp>
        <p:nvSpPr>
          <p:cNvPr id="108" name="Rectangle: Rounded Corners 283">
            <a:extLst>
              <a:ext uri="{FF2B5EF4-FFF2-40B4-BE49-F238E27FC236}">
                <a16:creationId xmlns:a16="http://schemas.microsoft.com/office/drawing/2014/main" id="{B0FBE390-496C-1E1C-3A49-22ADD700E7DA}"/>
              </a:ext>
            </a:extLst>
          </p:cNvPr>
          <p:cNvSpPr/>
          <p:nvPr/>
        </p:nvSpPr>
        <p:spPr>
          <a:xfrm>
            <a:off x="4296359" y="4072111"/>
            <a:ext cx="2401150" cy="195454"/>
          </a:xfrm>
          <a:prstGeom prst="roundRect">
            <a:avLst>
              <a:gd name="adj" fmla="val 50000"/>
            </a:avLst>
          </a:prstGeom>
          <a:solidFill>
            <a:srgbClr val="8B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endParaRPr>
          </a:p>
        </p:txBody>
      </p:sp>
      <p:sp>
        <p:nvSpPr>
          <p:cNvPr id="109" name="Rectangle: Rounded Corners 283">
            <a:extLst>
              <a:ext uri="{FF2B5EF4-FFF2-40B4-BE49-F238E27FC236}">
                <a16:creationId xmlns:a16="http://schemas.microsoft.com/office/drawing/2014/main" id="{6ADBAF06-18EA-1676-0A11-0EB530E490B5}"/>
              </a:ext>
            </a:extLst>
          </p:cNvPr>
          <p:cNvSpPr/>
          <p:nvPr/>
        </p:nvSpPr>
        <p:spPr>
          <a:xfrm>
            <a:off x="3509998" y="4072111"/>
            <a:ext cx="2977936" cy="195454"/>
          </a:xfrm>
          <a:prstGeom prst="roundRect">
            <a:avLst>
              <a:gd name="adj" fmla="val 50000"/>
            </a:avLst>
          </a:prstGeom>
          <a:solidFill>
            <a:srgbClr val="009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110" name="TextBox 109">
            <a:extLst>
              <a:ext uri="{FF2B5EF4-FFF2-40B4-BE49-F238E27FC236}">
                <a16:creationId xmlns:a16="http://schemas.microsoft.com/office/drawing/2014/main" id="{DE752152-8958-2A68-6D95-B3EE9681102D}"/>
              </a:ext>
            </a:extLst>
          </p:cNvPr>
          <p:cNvSpPr txBox="1"/>
          <p:nvPr/>
        </p:nvSpPr>
        <p:spPr>
          <a:xfrm>
            <a:off x="4796872" y="4099594"/>
            <a:ext cx="404189"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93.4%</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11" name="TextBox 110">
            <a:extLst>
              <a:ext uri="{FF2B5EF4-FFF2-40B4-BE49-F238E27FC236}">
                <a16:creationId xmlns:a16="http://schemas.microsoft.com/office/drawing/2014/main" id="{F714DCE3-4659-C051-7DD7-3D5F2E2EB388}"/>
              </a:ext>
            </a:extLst>
          </p:cNvPr>
          <p:cNvSpPr txBox="1"/>
          <p:nvPr/>
        </p:nvSpPr>
        <p:spPr>
          <a:xfrm>
            <a:off x="6403246" y="4099594"/>
            <a:ext cx="404189"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6.6%</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13" name="Rectangle: Rounded Corners 283">
            <a:extLst>
              <a:ext uri="{FF2B5EF4-FFF2-40B4-BE49-F238E27FC236}">
                <a16:creationId xmlns:a16="http://schemas.microsoft.com/office/drawing/2014/main" id="{DF01736C-77E4-CD2D-8AC5-8CD824E18D20}"/>
              </a:ext>
            </a:extLst>
          </p:cNvPr>
          <p:cNvSpPr/>
          <p:nvPr/>
        </p:nvSpPr>
        <p:spPr>
          <a:xfrm>
            <a:off x="4299591" y="4353452"/>
            <a:ext cx="2396949" cy="192007"/>
          </a:xfrm>
          <a:prstGeom prst="roundRect">
            <a:avLst>
              <a:gd name="adj" fmla="val 50000"/>
            </a:avLst>
          </a:prstGeom>
          <a:solidFill>
            <a:srgbClr val="8B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endParaRPr>
          </a:p>
        </p:txBody>
      </p:sp>
      <p:sp>
        <p:nvSpPr>
          <p:cNvPr id="114" name="Rectangle: Rounded Corners 283">
            <a:extLst>
              <a:ext uri="{FF2B5EF4-FFF2-40B4-BE49-F238E27FC236}">
                <a16:creationId xmlns:a16="http://schemas.microsoft.com/office/drawing/2014/main" id="{A69EA717-DA5E-B1F6-2631-18191D04922C}"/>
              </a:ext>
            </a:extLst>
          </p:cNvPr>
          <p:cNvSpPr/>
          <p:nvPr/>
        </p:nvSpPr>
        <p:spPr>
          <a:xfrm>
            <a:off x="3509029" y="4354246"/>
            <a:ext cx="2931664" cy="190418"/>
          </a:xfrm>
          <a:prstGeom prst="roundRect">
            <a:avLst>
              <a:gd name="adj" fmla="val 50000"/>
            </a:avLst>
          </a:prstGeom>
          <a:solidFill>
            <a:srgbClr val="009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115" name="TextBox 114">
            <a:extLst>
              <a:ext uri="{FF2B5EF4-FFF2-40B4-BE49-F238E27FC236}">
                <a16:creationId xmlns:a16="http://schemas.microsoft.com/office/drawing/2014/main" id="{97C06E7B-92DB-8AB0-3DB5-99E67375B4DF}"/>
              </a:ext>
            </a:extLst>
          </p:cNvPr>
          <p:cNvSpPr txBox="1"/>
          <p:nvPr/>
        </p:nvSpPr>
        <p:spPr>
          <a:xfrm>
            <a:off x="4772767" y="4379211"/>
            <a:ext cx="404189"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92.9%</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16" name="TextBox 115">
            <a:extLst>
              <a:ext uri="{FF2B5EF4-FFF2-40B4-BE49-F238E27FC236}">
                <a16:creationId xmlns:a16="http://schemas.microsoft.com/office/drawing/2014/main" id="{643C3587-4EAD-6D19-84D3-E06976A607FE}"/>
              </a:ext>
            </a:extLst>
          </p:cNvPr>
          <p:cNvSpPr txBox="1"/>
          <p:nvPr/>
        </p:nvSpPr>
        <p:spPr>
          <a:xfrm>
            <a:off x="6357765" y="4379211"/>
            <a:ext cx="404189"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7.1%</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18" name="Rectangle: Rounded Corners 283">
            <a:extLst>
              <a:ext uri="{FF2B5EF4-FFF2-40B4-BE49-F238E27FC236}">
                <a16:creationId xmlns:a16="http://schemas.microsoft.com/office/drawing/2014/main" id="{239DCC6C-5B8D-3B74-2654-6897A828543A}"/>
              </a:ext>
            </a:extLst>
          </p:cNvPr>
          <p:cNvSpPr/>
          <p:nvPr/>
        </p:nvSpPr>
        <p:spPr>
          <a:xfrm>
            <a:off x="4314000" y="4652857"/>
            <a:ext cx="2382540" cy="186732"/>
          </a:xfrm>
          <a:prstGeom prst="roundRect">
            <a:avLst>
              <a:gd name="adj" fmla="val 50000"/>
            </a:avLst>
          </a:prstGeom>
          <a:solidFill>
            <a:srgbClr val="8B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endParaRPr>
          </a:p>
        </p:txBody>
      </p:sp>
      <p:sp>
        <p:nvSpPr>
          <p:cNvPr id="119" name="Rectangle: Rounded Corners 283">
            <a:extLst>
              <a:ext uri="{FF2B5EF4-FFF2-40B4-BE49-F238E27FC236}">
                <a16:creationId xmlns:a16="http://schemas.microsoft.com/office/drawing/2014/main" id="{BA88284F-9310-C914-FB04-7E214680551A}"/>
              </a:ext>
            </a:extLst>
          </p:cNvPr>
          <p:cNvSpPr/>
          <p:nvPr/>
        </p:nvSpPr>
        <p:spPr>
          <a:xfrm>
            <a:off x="3509029" y="4652120"/>
            <a:ext cx="3036629" cy="188206"/>
          </a:xfrm>
          <a:prstGeom prst="roundRect">
            <a:avLst>
              <a:gd name="adj" fmla="val 50000"/>
            </a:avLst>
          </a:prstGeom>
          <a:solidFill>
            <a:srgbClr val="009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120" name="TextBox 119">
            <a:extLst>
              <a:ext uri="{FF2B5EF4-FFF2-40B4-BE49-F238E27FC236}">
                <a16:creationId xmlns:a16="http://schemas.microsoft.com/office/drawing/2014/main" id="{25AFD83C-4B92-4A49-8BEA-4DF029513825}"/>
              </a:ext>
            </a:extLst>
          </p:cNvPr>
          <p:cNvSpPr txBox="1"/>
          <p:nvPr/>
        </p:nvSpPr>
        <p:spPr>
          <a:xfrm>
            <a:off x="4795903" y="4675979"/>
            <a:ext cx="404189"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94.5%</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21" name="TextBox 120">
            <a:extLst>
              <a:ext uri="{FF2B5EF4-FFF2-40B4-BE49-F238E27FC236}">
                <a16:creationId xmlns:a16="http://schemas.microsoft.com/office/drawing/2014/main" id="{53A88040-3AEF-8D83-5BC5-F725DB321A18}"/>
              </a:ext>
            </a:extLst>
          </p:cNvPr>
          <p:cNvSpPr txBox="1"/>
          <p:nvPr/>
        </p:nvSpPr>
        <p:spPr>
          <a:xfrm>
            <a:off x="6465131" y="4675979"/>
            <a:ext cx="404189"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5.5%</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23" name="Rectangle: Rounded Corners 283">
            <a:extLst>
              <a:ext uri="{FF2B5EF4-FFF2-40B4-BE49-F238E27FC236}">
                <a16:creationId xmlns:a16="http://schemas.microsoft.com/office/drawing/2014/main" id="{AF39F9FD-CD4C-2D15-B72C-016F037ADBCB}"/>
              </a:ext>
            </a:extLst>
          </p:cNvPr>
          <p:cNvSpPr/>
          <p:nvPr/>
        </p:nvSpPr>
        <p:spPr>
          <a:xfrm>
            <a:off x="4314000" y="3490077"/>
            <a:ext cx="2382540" cy="192995"/>
          </a:xfrm>
          <a:prstGeom prst="roundRect">
            <a:avLst>
              <a:gd name="adj" fmla="val 50000"/>
            </a:avLst>
          </a:prstGeom>
          <a:solidFill>
            <a:srgbClr val="8B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endParaRPr>
          </a:p>
        </p:txBody>
      </p:sp>
      <p:sp>
        <p:nvSpPr>
          <p:cNvPr id="124" name="Rectangle: Rounded Corners 283">
            <a:extLst>
              <a:ext uri="{FF2B5EF4-FFF2-40B4-BE49-F238E27FC236}">
                <a16:creationId xmlns:a16="http://schemas.microsoft.com/office/drawing/2014/main" id="{9D981857-DBB0-034B-2842-8524520542D7}"/>
              </a:ext>
            </a:extLst>
          </p:cNvPr>
          <p:cNvSpPr/>
          <p:nvPr/>
        </p:nvSpPr>
        <p:spPr>
          <a:xfrm>
            <a:off x="3509029" y="3490137"/>
            <a:ext cx="2977937" cy="192874"/>
          </a:xfrm>
          <a:prstGeom prst="roundRect">
            <a:avLst>
              <a:gd name="adj" fmla="val 50000"/>
            </a:avLst>
          </a:prstGeom>
          <a:solidFill>
            <a:srgbClr val="009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125" name="TextBox 124">
            <a:extLst>
              <a:ext uri="{FF2B5EF4-FFF2-40B4-BE49-F238E27FC236}">
                <a16:creationId xmlns:a16="http://schemas.microsoft.com/office/drawing/2014/main" id="{CC3B71F1-E578-65BD-AFF4-4113F084E5F7}"/>
              </a:ext>
            </a:extLst>
          </p:cNvPr>
          <p:cNvSpPr txBox="1"/>
          <p:nvPr/>
        </p:nvSpPr>
        <p:spPr>
          <a:xfrm>
            <a:off x="4795903" y="3516330"/>
            <a:ext cx="404189"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92.7%</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26" name="TextBox 125">
            <a:extLst>
              <a:ext uri="{FF2B5EF4-FFF2-40B4-BE49-F238E27FC236}">
                <a16:creationId xmlns:a16="http://schemas.microsoft.com/office/drawing/2014/main" id="{3CD372F5-EE95-FA1C-F1C8-67D3C6C69373}"/>
              </a:ext>
            </a:extLst>
          </p:cNvPr>
          <p:cNvSpPr txBox="1"/>
          <p:nvPr/>
        </p:nvSpPr>
        <p:spPr>
          <a:xfrm>
            <a:off x="6410026" y="3516330"/>
            <a:ext cx="404189"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7.3%</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28" name="Rectangle: Rounded Corners 283">
            <a:extLst>
              <a:ext uri="{FF2B5EF4-FFF2-40B4-BE49-F238E27FC236}">
                <a16:creationId xmlns:a16="http://schemas.microsoft.com/office/drawing/2014/main" id="{E020AC56-54C5-8466-8708-B468C4541AF8}"/>
              </a:ext>
            </a:extLst>
          </p:cNvPr>
          <p:cNvSpPr/>
          <p:nvPr/>
        </p:nvSpPr>
        <p:spPr>
          <a:xfrm>
            <a:off x="4309752" y="3781463"/>
            <a:ext cx="2386788" cy="187953"/>
          </a:xfrm>
          <a:prstGeom prst="roundRect">
            <a:avLst>
              <a:gd name="adj" fmla="val 50000"/>
            </a:avLst>
          </a:prstGeom>
          <a:solidFill>
            <a:srgbClr val="8B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endParaRPr>
          </a:p>
        </p:txBody>
      </p:sp>
      <p:sp>
        <p:nvSpPr>
          <p:cNvPr id="129" name="Rectangle: Rounded Corners 283">
            <a:extLst>
              <a:ext uri="{FF2B5EF4-FFF2-40B4-BE49-F238E27FC236}">
                <a16:creationId xmlns:a16="http://schemas.microsoft.com/office/drawing/2014/main" id="{1774FF68-859A-CEA5-4030-A727C071157D}"/>
              </a:ext>
            </a:extLst>
          </p:cNvPr>
          <p:cNvSpPr/>
          <p:nvPr/>
        </p:nvSpPr>
        <p:spPr>
          <a:xfrm>
            <a:off x="3509029" y="3781158"/>
            <a:ext cx="2919177" cy="188562"/>
          </a:xfrm>
          <a:prstGeom prst="roundRect">
            <a:avLst>
              <a:gd name="adj" fmla="val 50000"/>
            </a:avLst>
          </a:prstGeom>
          <a:solidFill>
            <a:srgbClr val="009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130" name="TextBox 129">
            <a:extLst>
              <a:ext uri="{FF2B5EF4-FFF2-40B4-BE49-F238E27FC236}">
                <a16:creationId xmlns:a16="http://schemas.microsoft.com/office/drawing/2014/main" id="{AFCF9C05-B9A2-CD40-3AC4-507ADEDA4BCD}"/>
              </a:ext>
            </a:extLst>
          </p:cNvPr>
          <p:cNvSpPr txBox="1"/>
          <p:nvPr/>
        </p:nvSpPr>
        <p:spPr>
          <a:xfrm>
            <a:off x="4766523" y="3805195"/>
            <a:ext cx="404189"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92.3%</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31" name="TextBox 130">
            <a:extLst>
              <a:ext uri="{FF2B5EF4-FFF2-40B4-BE49-F238E27FC236}">
                <a16:creationId xmlns:a16="http://schemas.microsoft.com/office/drawing/2014/main" id="{7CE53B58-ED8C-AC8C-955F-5D7543BB7874}"/>
              </a:ext>
            </a:extLst>
          </p:cNvPr>
          <p:cNvSpPr txBox="1"/>
          <p:nvPr/>
        </p:nvSpPr>
        <p:spPr>
          <a:xfrm>
            <a:off x="6353737" y="3799265"/>
            <a:ext cx="404189" cy="152349"/>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7.7%</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32" name="Isosceles Triangle 131">
            <a:extLst>
              <a:ext uri="{FF2B5EF4-FFF2-40B4-BE49-F238E27FC236}">
                <a16:creationId xmlns:a16="http://schemas.microsoft.com/office/drawing/2014/main" id="{10C4D78D-D2F1-74ED-3D8A-727D35B509E7}"/>
              </a:ext>
            </a:extLst>
          </p:cNvPr>
          <p:cNvSpPr/>
          <p:nvPr/>
        </p:nvSpPr>
        <p:spPr>
          <a:xfrm rot="5400000">
            <a:off x="2734603" y="1016158"/>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3" name="Isosceles Triangle 132">
            <a:extLst>
              <a:ext uri="{FF2B5EF4-FFF2-40B4-BE49-F238E27FC236}">
                <a16:creationId xmlns:a16="http://schemas.microsoft.com/office/drawing/2014/main" id="{97AC3AB5-1A0A-A8E2-45C2-568A261C1AA2}"/>
              </a:ext>
            </a:extLst>
          </p:cNvPr>
          <p:cNvSpPr/>
          <p:nvPr/>
        </p:nvSpPr>
        <p:spPr>
          <a:xfrm rot="5400000">
            <a:off x="2734603" y="3258989"/>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0" name="Rectangle 139">
            <a:extLst>
              <a:ext uri="{FF2B5EF4-FFF2-40B4-BE49-F238E27FC236}">
                <a16:creationId xmlns:a16="http://schemas.microsoft.com/office/drawing/2014/main" id="{5E8E30BC-756E-3E9F-BAB6-3F27B814BDA8}"/>
              </a:ext>
            </a:extLst>
          </p:cNvPr>
          <p:cNvSpPr/>
          <p:nvPr/>
        </p:nvSpPr>
        <p:spPr>
          <a:xfrm>
            <a:off x="3442327" y="2817441"/>
            <a:ext cx="3193312" cy="230832"/>
          </a:xfrm>
          <a:prstGeom prst="rect">
            <a:avLst/>
          </a:prstGeom>
        </p:spPr>
        <p:txBody>
          <a:bodyPr wrap="square">
            <a:spAutoFit/>
          </a:bodyPr>
          <a:lstStyle/>
          <a:p>
            <a:r>
              <a:rPr lang="en-US" sz="900" i="1" dirty="0">
                <a:solidFill>
                  <a:schemeClr val="tx1">
                    <a:lumMod val="75000"/>
                    <a:lumOff val="25000"/>
                  </a:schemeClr>
                </a:solidFill>
                <a:latin typeface="SVN-Gilroy Medium" panose="00000600000000000000" pitchFamily="50" charset="0"/>
                <a:cs typeface="Arial" pitchFamily="34" charset="0"/>
              </a:rPr>
              <a:t>(*): Data after periodic adjustment of segment (1Q2024)</a:t>
            </a:r>
          </a:p>
        </p:txBody>
      </p:sp>
      <p:sp>
        <p:nvSpPr>
          <p:cNvPr id="141" name="TextBox 140">
            <a:extLst>
              <a:ext uri="{FF2B5EF4-FFF2-40B4-BE49-F238E27FC236}">
                <a16:creationId xmlns:a16="http://schemas.microsoft.com/office/drawing/2014/main" id="{7AA2BD8C-D218-8733-C259-6DF6EBB85C17}"/>
              </a:ext>
            </a:extLst>
          </p:cNvPr>
          <p:cNvSpPr txBox="1"/>
          <p:nvPr/>
        </p:nvSpPr>
        <p:spPr>
          <a:xfrm>
            <a:off x="2671688" y="1680122"/>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3Q2023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08BC5934-D60A-9804-7B55-8A87E7373F31}"/>
              </a:ext>
            </a:extLst>
          </p:cNvPr>
          <p:cNvSpPr txBox="1"/>
          <p:nvPr/>
        </p:nvSpPr>
        <p:spPr>
          <a:xfrm>
            <a:off x="2671688" y="1380532"/>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2Q2023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43" name="TextBox 142">
            <a:extLst>
              <a:ext uri="{FF2B5EF4-FFF2-40B4-BE49-F238E27FC236}">
                <a16:creationId xmlns:a16="http://schemas.microsoft.com/office/drawing/2014/main" id="{DD222CA0-8AE4-95D0-259B-53401CB86FD0}"/>
              </a:ext>
            </a:extLst>
          </p:cNvPr>
          <p:cNvSpPr txBox="1"/>
          <p:nvPr/>
        </p:nvSpPr>
        <p:spPr>
          <a:xfrm>
            <a:off x="2671688" y="1881562"/>
            <a:ext cx="668975" cy="292837"/>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a:t>
            </a:r>
          </a:p>
          <a:p>
            <a:pPr marL="0" marR="0" lvl="0" indent="0" algn="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audited</a:t>
            </a:r>
            <a:r>
              <a:rPr lang="en-US" sz="900" baseline="30000" dirty="0">
                <a:solidFill>
                  <a:schemeClr val="tx1">
                    <a:lumMod val="75000"/>
                    <a:lumOff val="25000"/>
                  </a:schemeClr>
                </a:solidFill>
                <a:latin typeface="SVN-Gilroy Medium" panose="00000600000000000000" pitchFamily="50" charset="0"/>
                <a:cs typeface="Arial" panose="020B0604020202020204" pitchFamily="34" charset="0"/>
              </a:rPr>
              <a:t>(*)</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44" name="TextBox 143">
            <a:extLst>
              <a:ext uri="{FF2B5EF4-FFF2-40B4-BE49-F238E27FC236}">
                <a16:creationId xmlns:a16="http://schemas.microsoft.com/office/drawing/2014/main" id="{1690DAEF-835C-EBE4-4C5D-26456C1F6C49}"/>
              </a:ext>
            </a:extLst>
          </p:cNvPr>
          <p:cNvSpPr txBox="1"/>
          <p:nvPr/>
        </p:nvSpPr>
        <p:spPr>
          <a:xfrm>
            <a:off x="2671688" y="2255326"/>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1Q2024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45" name="TextBox 144">
            <a:extLst>
              <a:ext uri="{FF2B5EF4-FFF2-40B4-BE49-F238E27FC236}">
                <a16:creationId xmlns:a16="http://schemas.microsoft.com/office/drawing/2014/main" id="{93DC3A78-89C2-702B-33CB-93F1944E00B8}"/>
              </a:ext>
            </a:extLst>
          </p:cNvPr>
          <p:cNvSpPr txBox="1"/>
          <p:nvPr/>
        </p:nvSpPr>
        <p:spPr>
          <a:xfrm>
            <a:off x="2671688" y="3805195"/>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3Q2023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47" name="TextBox 146">
            <a:extLst>
              <a:ext uri="{FF2B5EF4-FFF2-40B4-BE49-F238E27FC236}">
                <a16:creationId xmlns:a16="http://schemas.microsoft.com/office/drawing/2014/main" id="{75412476-CC47-232D-2E57-467D9D473C02}"/>
              </a:ext>
            </a:extLst>
          </p:cNvPr>
          <p:cNvSpPr txBox="1"/>
          <p:nvPr/>
        </p:nvSpPr>
        <p:spPr>
          <a:xfrm>
            <a:off x="2671688" y="4023420"/>
            <a:ext cx="668975" cy="292837"/>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a:t>
            </a:r>
          </a:p>
          <a:p>
            <a:pPr marL="0" marR="0" lvl="0" indent="0" algn="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audited</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48" name="TextBox 147">
            <a:extLst>
              <a:ext uri="{FF2B5EF4-FFF2-40B4-BE49-F238E27FC236}">
                <a16:creationId xmlns:a16="http://schemas.microsoft.com/office/drawing/2014/main" id="{8426839C-BCD1-264C-E854-3A6C4038C46E}"/>
              </a:ext>
            </a:extLst>
          </p:cNvPr>
          <p:cNvSpPr txBox="1"/>
          <p:nvPr/>
        </p:nvSpPr>
        <p:spPr>
          <a:xfrm>
            <a:off x="2671688" y="4379211"/>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1Q2024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0200E6A8-6D67-0A94-680E-E93F425F16C6}"/>
              </a:ext>
            </a:extLst>
          </p:cNvPr>
          <p:cNvSpPr txBox="1"/>
          <p:nvPr/>
        </p:nvSpPr>
        <p:spPr>
          <a:xfrm>
            <a:off x="2671688" y="2539336"/>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XBold" panose="00000900000000000000" pitchFamily="50" charset="0"/>
                <a:cs typeface="Arial" panose="020B0604020202020204" pitchFamily="34" charset="0"/>
              </a:rPr>
              <a:t>2Q2024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50" name="TextBox 149">
            <a:extLst>
              <a:ext uri="{FF2B5EF4-FFF2-40B4-BE49-F238E27FC236}">
                <a16:creationId xmlns:a16="http://schemas.microsoft.com/office/drawing/2014/main" id="{ECCEB4DE-BA3F-73FF-52A6-91F651B5EC4C}"/>
              </a:ext>
            </a:extLst>
          </p:cNvPr>
          <p:cNvSpPr txBox="1"/>
          <p:nvPr/>
        </p:nvSpPr>
        <p:spPr>
          <a:xfrm>
            <a:off x="2671688" y="4675979"/>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XBold" panose="00000900000000000000" pitchFamily="50" charset="0"/>
                <a:cs typeface="Arial" panose="020B0604020202020204" pitchFamily="34" charset="0"/>
              </a:rPr>
              <a:t>2Q2024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63" name="TextBox 162">
            <a:extLst>
              <a:ext uri="{FF2B5EF4-FFF2-40B4-BE49-F238E27FC236}">
                <a16:creationId xmlns:a16="http://schemas.microsoft.com/office/drawing/2014/main" id="{7699FCBD-F5AC-D270-DE37-BE7909BD0A62}"/>
              </a:ext>
            </a:extLst>
          </p:cNvPr>
          <p:cNvSpPr txBox="1"/>
          <p:nvPr/>
        </p:nvSpPr>
        <p:spPr>
          <a:xfrm>
            <a:off x="2841865" y="4989210"/>
            <a:ext cx="2794756" cy="276999"/>
          </a:xfrm>
          <a:prstGeom prst="rect">
            <a:avLst/>
          </a:prstGeom>
          <a:noFill/>
        </p:spPr>
        <p:txBody>
          <a:bodyPr wrap="square" rtlCol="0">
            <a:spAutoFit/>
          </a:bodyPr>
          <a:lstStyle/>
          <a:p>
            <a:pPr>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LOANS BREAKDOWN BY MATURITY</a:t>
            </a:r>
          </a:p>
        </p:txBody>
      </p:sp>
      <p:sp>
        <p:nvSpPr>
          <p:cNvPr id="164" name="Isosceles Triangle 163">
            <a:extLst>
              <a:ext uri="{FF2B5EF4-FFF2-40B4-BE49-F238E27FC236}">
                <a16:creationId xmlns:a16="http://schemas.microsoft.com/office/drawing/2014/main" id="{98A48C2C-9B93-9022-7B59-8B4263D35200}"/>
              </a:ext>
            </a:extLst>
          </p:cNvPr>
          <p:cNvSpPr/>
          <p:nvPr/>
        </p:nvSpPr>
        <p:spPr>
          <a:xfrm rot="5400000">
            <a:off x="2734603" y="5104194"/>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168" name="차트 313">
            <a:extLst>
              <a:ext uri="{FF2B5EF4-FFF2-40B4-BE49-F238E27FC236}">
                <a16:creationId xmlns:a16="http://schemas.microsoft.com/office/drawing/2014/main" id="{193028DD-E238-B346-BB05-3AD936379D5C}"/>
              </a:ext>
            </a:extLst>
          </p:cNvPr>
          <p:cNvGraphicFramePr/>
          <p:nvPr>
            <p:extLst>
              <p:ext uri="{D42A27DB-BD31-4B8C-83A1-F6EECF244321}">
                <p14:modId xmlns:p14="http://schemas.microsoft.com/office/powerpoint/2010/main" val="3044138481"/>
              </p:ext>
            </p:extLst>
          </p:nvPr>
        </p:nvGraphicFramePr>
        <p:xfrm>
          <a:off x="3417412" y="5299654"/>
          <a:ext cx="923580" cy="89876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9" name="차트 313">
            <a:extLst>
              <a:ext uri="{FF2B5EF4-FFF2-40B4-BE49-F238E27FC236}">
                <a16:creationId xmlns:a16="http://schemas.microsoft.com/office/drawing/2014/main" id="{98AEEEDC-F0E2-C5F8-A78A-D9CF1D8EB2A2}"/>
              </a:ext>
            </a:extLst>
          </p:cNvPr>
          <p:cNvGraphicFramePr/>
          <p:nvPr>
            <p:extLst>
              <p:ext uri="{D42A27DB-BD31-4B8C-83A1-F6EECF244321}">
                <p14:modId xmlns:p14="http://schemas.microsoft.com/office/powerpoint/2010/main" val="3765182845"/>
              </p:ext>
            </p:extLst>
          </p:nvPr>
        </p:nvGraphicFramePr>
        <p:xfrm>
          <a:off x="3538077" y="5417076"/>
          <a:ext cx="682251" cy="66391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0" name="차트 313">
            <a:extLst>
              <a:ext uri="{FF2B5EF4-FFF2-40B4-BE49-F238E27FC236}">
                <a16:creationId xmlns:a16="http://schemas.microsoft.com/office/drawing/2014/main" id="{046F6F7E-C07F-2731-4559-8B197FC53227}"/>
              </a:ext>
            </a:extLst>
          </p:cNvPr>
          <p:cNvGraphicFramePr/>
          <p:nvPr>
            <p:extLst>
              <p:ext uri="{D42A27DB-BD31-4B8C-83A1-F6EECF244321}">
                <p14:modId xmlns:p14="http://schemas.microsoft.com/office/powerpoint/2010/main" val="3124568979"/>
              </p:ext>
            </p:extLst>
          </p:nvPr>
        </p:nvGraphicFramePr>
        <p:xfrm>
          <a:off x="3613617" y="5490587"/>
          <a:ext cx="531170" cy="516895"/>
        </p:xfrm>
        <a:graphic>
          <a:graphicData uri="http://schemas.openxmlformats.org/drawingml/2006/chart">
            <c:chart xmlns:c="http://schemas.openxmlformats.org/drawingml/2006/chart" xmlns:r="http://schemas.openxmlformats.org/officeDocument/2006/relationships" r:id="rId8"/>
          </a:graphicData>
        </a:graphic>
      </p:graphicFrame>
      <p:sp>
        <p:nvSpPr>
          <p:cNvPr id="171" name="TextBox 170">
            <a:extLst>
              <a:ext uri="{FF2B5EF4-FFF2-40B4-BE49-F238E27FC236}">
                <a16:creationId xmlns:a16="http://schemas.microsoft.com/office/drawing/2014/main" id="{981093A2-E612-4C94-4CB2-AAC77F4A964D}"/>
              </a:ext>
            </a:extLst>
          </p:cNvPr>
          <p:cNvSpPr txBox="1"/>
          <p:nvPr/>
        </p:nvSpPr>
        <p:spPr>
          <a:xfrm>
            <a:off x="3485582" y="5387718"/>
            <a:ext cx="324936" cy="124906"/>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800" dirty="0">
                <a:solidFill>
                  <a:srgbClr val="005993"/>
                </a:solidFill>
                <a:latin typeface="SVN-Gilroy Medium" panose="00000600000000000000" pitchFamily="50" charset="0"/>
                <a:cs typeface="Arial" panose="020B0604020202020204" pitchFamily="34" charset="0"/>
              </a:rPr>
              <a:t>64.2%</a:t>
            </a:r>
            <a:endParaRPr kumimoji="0" lang="vi-VN" sz="800" i="0" u="none" strike="noStrike" kern="1200" cap="none" spc="0" normalizeH="0" baseline="0" noProof="0" dirty="0">
              <a:ln>
                <a:noFill/>
              </a:ln>
              <a:solidFill>
                <a:srgbClr val="005993"/>
              </a:solidFill>
              <a:effectLst/>
              <a:uLnTx/>
              <a:uFillTx/>
              <a:latin typeface="Arial" panose="020B0604020202020204" pitchFamily="34" charset="0"/>
              <a:cs typeface="Arial" panose="020B0604020202020204" pitchFamily="34" charset="0"/>
            </a:endParaRPr>
          </a:p>
        </p:txBody>
      </p:sp>
      <p:sp>
        <p:nvSpPr>
          <p:cNvPr id="172" name="TextBox 171">
            <a:extLst>
              <a:ext uri="{FF2B5EF4-FFF2-40B4-BE49-F238E27FC236}">
                <a16:creationId xmlns:a16="http://schemas.microsoft.com/office/drawing/2014/main" id="{F360201B-FBB1-5607-BA39-137A9203183B}"/>
              </a:ext>
            </a:extLst>
          </p:cNvPr>
          <p:cNvSpPr txBox="1"/>
          <p:nvPr/>
        </p:nvSpPr>
        <p:spPr>
          <a:xfrm>
            <a:off x="3342668" y="5582375"/>
            <a:ext cx="324936" cy="124906"/>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800">
                <a:solidFill>
                  <a:srgbClr val="EA9600"/>
                </a:solidFill>
                <a:latin typeface="SVN-Gilroy Medium" panose="00000600000000000000" pitchFamily="50" charset="0"/>
                <a:cs typeface="Arial" panose="020B0604020202020204" pitchFamily="34" charset="0"/>
              </a:rPr>
              <a:t>30%</a:t>
            </a:r>
            <a:endParaRPr kumimoji="0" lang="vi-VN" sz="800" i="0" u="none" strike="noStrike" kern="1200" cap="none" spc="0" normalizeH="0" baseline="0" noProof="0">
              <a:ln>
                <a:noFill/>
              </a:ln>
              <a:solidFill>
                <a:srgbClr val="EA9600"/>
              </a:solidFill>
              <a:effectLst/>
              <a:uLnTx/>
              <a:uFillTx/>
              <a:latin typeface="Arial" panose="020B0604020202020204" pitchFamily="34" charset="0"/>
              <a:cs typeface="Arial" panose="020B0604020202020204" pitchFamily="34" charset="0"/>
            </a:endParaRPr>
          </a:p>
        </p:txBody>
      </p:sp>
      <p:sp>
        <p:nvSpPr>
          <p:cNvPr id="173" name="TextBox 172">
            <a:extLst>
              <a:ext uri="{FF2B5EF4-FFF2-40B4-BE49-F238E27FC236}">
                <a16:creationId xmlns:a16="http://schemas.microsoft.com/office/drawing/2014/main" id="{FB37A530-198E-FC85-CD1F-7C00F8573D24}"/>
              </a:ext>
            </a:extLst>
          </p:cNvPr>
          <p:cNvSpPr txBox="1"/>
          <p:nvPr/>
        </p:nvSpPr>
        <p:spPr>
          <a:xfrm>
            <a:off x="3744620" y="5717119"/>
            <a:ext cx="324936" cy="124906"/>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800" dirty="0">
                <a:solidFill>
                  <a:srgbClr val="C00000"/>
                </a:solidFill>
                <a:latin typeface="SVN-Gilroy Medium" panose="00000600000000000000" pitchFamily="50" charset="0"/>
                <a:cs typeface="Arial" panose="020B0604020202020204" pitchFamily="34" charset="0"/>
              </a:rPr>
              <a:t>5.8%</a:t>
            </a:r>
            <a:endParaRPr kumimoji="0" lang="vi-VN" sz="8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aphicFrame>
        <p:nvGraphicFramePr>
          <p:cNvPr id="174" name="차트 313">
            <a:extLst>
              <a:ext uri="{FF2B5EF4-FFF2-40B4-BE49-F238E27FC236}">
                <a16:creationId xmlns:a16="http://schemas.microsoft.com/office/drawing/2014/main" id="{A33F2BC4-7B54-8750-64D9-3599A1392247}"/>
              </a:ext>
            </a:extLst>
          </p:cNvPr>
          <p:cNvGraphicFramePr/>
          <p:nvPr>
            <p:extLst>
              <p:ext uri="{D42A27DB-BD31-4B8C-83A1-F6EECF244321}">
                <p14:modId xmlns:p14="http://schemas.microsoft.com/office/powerpoint/2010/main" val="1165942865"/>
              </p:ext>
            </p:extLst>
          </p:nvPr>
        </p:nvGraphicFramePr>
        <p:xfrm>
          <a:off x="4408685" y="5299654"/>
          <a:ext cx="923580" cy="89876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75" name="차트 313">
            <a:extLst>
              <a:ext uri="{FF2B5EF4-FFF2-40B4-BE49-F238E27FC236}">
                <a16:creationId xmlns:a16="http://schemas.microsoft.com/office/drawing/2014/main" id="{D5A5F14B-3CCC-2C42-55C8-BC587768F41D}"/>
              </a:ext>
            </a:extLst>
          </p:cNvPr>
          <p:cNvGraphicFramePr/>
          <p:nvPr>
            <p:extLst>
              <p:ext uri="{D42A27DB-BD31-4B8C-83A1-F6EECF244321}">
                <p14:modId xmlns:p14="http://schemas.microsoft.com/office/powerpoint/2010/main" val="2915663402"/>
              </p:ext>
            </p:extLst>
          </p:nvPr>
        </p:nvGraphicFramePr>
        <p:xfrm>
          <a:off x="4432571" y="5417076"/>
          <a:ext cx="682251" cy="663917"/>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76" name="차트 313">
            <a:extLst>
              <a:ext uri="{FF2B5EF4-FFF2-40B4-BE49-F238E27FC236}">
                <a16:creationId xmlns:a16="http://schemas.microsoft.com/office/drawing/2014/main" id="{FC18E9C5-3023-2AE7-63BB-82751E2CAD4D}"/>
              </a:ext>
            </a:extLst>
          </p:cNvPr>
          <p:cNvGraphicFramePr/>
          <p:nvPr>
            <p:extLst>
              <p:ext uri="{D42A27DB-BD31-4B8C-83A1-F6EECF244321}">
                <p14:modId xmlns:p14="http://schemas.microsoft.com/office/powerpoint/2010/main" val="746124250"/>
              </p:ext>
            </p:extLst>
          </p:nvPr>
        </p:nvGraphicFramePr>
        <p:xfrm>
          <a:off x="4508111" y="5490587"/>
          <a:ext cx="531170" cy="516895"/>
        </p:xfrm>
        <a:graphic>
          <a:graphicData uri="http://schemas.openxmlformats.org/drawingml/2006/chart">
            <c:chart xmlns:c="http://schemas.openxmlformats.org/drawingml/2006/chart" xmlns:r="http://schemas.openxmlformats.org/officeDocument/2006/relationships" r:id="rId11"/>
          </a:graphicData>
        </a:graphic>
      </p:graphicFrame>
      <p:sp>
        <p:nvSpPr>
          <p:cNvPr id="177" name="TextBox 176">
            <a:extLst>
              <a:ext uri="{FF2B5EF4-FFF2-40B4-BE49-F238E27FC236}">
                <a16:creationId xmlns:a16="http://schemas.microsoft.com/office/drawing/2014/main" id="{1C9E789F-3041-CF2D-72FE-4EE71B0AED29}"/>
              </a:ext>
            </a:extLst>
          </p:cNvPr>
          <p:cNvSpPr txBox="1"/>
          <p:nvPr/>
        </p:nvSpPr>
        <p:spPr>
          <a:xfrm>
            <a:off x="4380076" y="5387718"/>
            <a:ext cx="324936" cy="124906"/>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800" dirty="0">
                <a:solidFill>
                  <a:srgbClr val="005993"/>
                </a:solidFill>
                <a:latin typeface="SVN-Gilroy Medium" panose="00000600000000000000" pitchFamily="50" charset="0"/>
                <a:cs typeface="Arial" panose="020B0604020202020204" pitchFamily="34" charset="0"/>
              </a:rPr>
              <a:t>65.3%</a:t>
            </a:r>
            <a:endParaRPr kumimoji="0" lang="vi-VN" sz="800" i="0" u="none" strike="noStrike" kern="1200" cap="none" spc="0" normalizeH="0" baseline="0" noProof="0" dirty="0">
              <a:ln>
                <a:noFill/>
              </a:ln>
              <a:solidFill>
                <a:srgbClr val="005993"/>
              </a:solidFill>
              <a:effectLst/>
              <a:uLnTx/>
              <a:uFillTx/>
              <a:latin typeface="Arial" panose="020B0604020202020204" pitchFamily="34" charset="0"/>
              <a:cs typeface="Arial" panose="020B0604020202020204" pitchFamily="34" charset="0"/>
            </a:endParaRPr>
          </a:p>
        </p:txBody>
      </p:sp>
      <p:sp>
        <p:nvSpPr>
          <p:cNvPr id="178" name="TextBox 177">
            <a:extLst>
              <a:ext uri="{FF2B5EF4-FFF2-40B4-BE49-F238E27FC236}">
                <a16:creationId xmlns:a16="http://schemas.microsoft.com/office/drawing/2014/main" id="{CEB0F99E-F231-FAD2-C88D-931787193790}"/>
              </a:ext>
            </a:extLst>
          </p:cNvPr>
          <p:cNvSpPr txBox="1"/>
          <p:nvPr/>
        </p:nvSpPr>
        <p:spPr>
          <a:xfrm>
            <a:off x="4237162" y="5582375"/>
            <a:ext cx="324936" cy="124906"/>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800" dirty="0">
                <a:solidFill>
                  <a:srgbClr val="EA9600"/>
                </a:solidFill>
                <a:latin typeface="SVN-Gilroy Medium" panose="00000600000000000000" pitchFamily="50" charset="0"/>
                <a:cs typeface="Arial" panose="020B0604020202020204" pitchFamily="34" charset="0"/>
              </a:rPr>
              <a:t>28.8%</a:t>
            </a:r>
            <a:endParaRPr kumimoji="0" lang="vi-VN" sz="800" i="0" u="none" strike="noStrike" kern="1200" cap="none" spc="0" normalizeH="0" baseline="0" noProof="0" dirty="0">
              <a:ln>
                <a:noFill/>
              </a:ln>
              <a:solidFill>
                <a:srgbClr val="EA9600"/>
              </a:solidFill>
              <a:effectLst/>
              <a:uLnTx/>
              <a:uFillTx/>
              <a:latin typeface="Arial" panose="020B0604020202020204" pitchFamily="34" charset="0"/>
              <a:cs typeface="Arial" panose="020B0604020202020204" pitchFamily="34" charset="0"/>
            </a:endParaRPr>
          </a:p>
        </p:txBody>
      </p:sp>
      <p:sp>
        <p:nvSpPr>
          <p:cNvPr id="179" name="TextBox 178">
            <a:extLst>
              <a:ext uri="{FF2B5EF4-FFF2-40B4-BE49-F238E27FC236}">
                <a16:creationId xmlns:a16="http://schemas.microsoft.com/office/drawing/2014/main" id="{2F07B934-527C-6B03-696A-0142172435C2}"/>
              </a:ext>
            </a:extLst>
          </p:cNvPr>
          <p:cNvSpPr txBox="1"/>
          <p:nvPr/>
        </p:nvSpPr>
        <p:spPr>
          <a:xfrm>
            <a:off x="4639114" y="5717119"/>
            <a:ext cx="324936" cy="124906"/>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800" dirty="0">
                <a:solidFill>
                  <a:srgbClr val="C00000"/>
                </a:solidFill>
                <a:latin typeface="SVN-Gilroy Medium" panose="00000600000000000000" pitchFamily="50" charset="0"/>
                <a:cs typeface="Arial" panose="020B0604020202020204" pitchFamily="34" charset="0"/>
              </a:rPr>
              <a:t>5.9%</a:t>
            </a:r>
            <a:endParaRPr kumimoji="0" lang="vi-VN" sz="8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aphicFrame>
        <p:nvGraphicFramePr>
          <p:cNvPr id="180" name="차트 313">
            <a:extLst>
              <a:ext uri="{FF2B5EF4-FFF2-40B4-BE49-F238E27FC236}">
                <a16:creationId xmlns:a16="http://schemas.microsoft.com/office/drawing/2014/main" id="{C311B08A-F73C-38F9-5F5D-D2CD9A661942}"/>
              </a:ext>
            </a:extLst>
          </p:cNvPr>
          <p:cNvGraphicFramePr/>
          <p:nvPr>
            <p:extLst>
              <p:ext uri="{D42A27DB-BD31-4B8C-83A1-F6EECF244321}">
                <p14:modId xmlns:p14="http://schemas.microsoft.com/office/powerpoint/2010/main" val="3014028447"/>
              </p:ext>
            </p:extLst>
          </p:nvPr>
        </p:nvGraphicFramePr>
        <p:xfrm>
          <a:off x="5291545" y="5299654"/>
          <a:ext cx="923580" cy="89876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1" name="차트 313">
            <a:extLst>
              <a:ext uri="{FF2B5EF4-FFF2-40B4-BE49-F238E27FC236}">
                <a16:creationId xmlns:a16="http://schemas.microsoft.com/office/drawing/2014/main" id="{14578924-649D-4A0E-80A6-AAD8A6B2E5C7}"/>
              </a:ext>
            </a:extLst>
          </p:cNvPr>
          <p:cNvGraphicFramePr/>
          <p:nvPr>
            <p:extLst>
              <p:ext uri="{D42A27DB-BD31-4B8C-83A1-F6EECF244321}">
                <p14:modId xmlns:p14="http://schemas.microsoft.com/office/powerpoint/2010/main" val="920199528"/>
              </p:ext>
            </p:extLst>
          </p:nvPr>
        </p:nvGraphicFramePr>
        <p:xfrm>
          <a:off x="5412210" y="5417076"/>
          <a:ext cx="682251" cy="663917"/>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82" name="차트 313">
            <a:extLst>
              <a:ext uri="{FF2B5EF4-FFF2-40B4-BE49-F238E27FC236}">
                <a16:creationId xmlns:a16="http://schemas.microsoft.com/office/drawing/2014/main" id="{EBEB2FC8-8085-459A-DDB5-D3F7A7208186}"/>
              </a:ext>
            </a:extLst>
          </p:cNvPr>
          <p:cNvGraphicFramePr/>
          <p:nvPr>
            <p:extLst>
              <p:ext uri="{D42A27DB-BD31-4B8C-83A1-F6EECF244321}">
                <p14:modId xmlns:p14="http://schemas.microsoft.com/office/powerpoint/2010/main" val="4111899832"/>
              </p:ext>
            </p:extLst>
          </p:nvPr>
        </p:nvGraphicFramePr>
        <p:xfrm>
          <a:off x="5487750" y="5490587"/>
          <a:ext cx="531170" cy="516895"/>
        </p:xfrm>
        <a:graphic>
          <a:graphicData uri="http://schemas.openxmlformats.org/drawingml/2006/chart">
            <c:chart xmlns:c="http://schemas.openxmlformats.org/drawingml/2006/chart" xmlns:r="http://schemas.openxmlformats.org/officeDocument/2006/relationships" r:id="rId14"/>
          </a:graphicData>
        </a:graphic>
      </p:graphicFrame>
      <p:sp>
        <p:nvSpPr>
          <p:cNvPr id="183" name="TextBox 182">
            <a:extLst>
              <a:ext uri="{FF2B5EF4-FFF2-40B4-BE49-F238E27FC236}">
                <a16:creationId xmlns:a16="http://schemas.microsoft.com/office/drawing/2014/main" id="{58414DB4-111A-0E2C-156B-A150DFB56451}"/>
              </a:ext>
            </a:extLst>
          </p:cNvPr>
          <p:cNvSpPr txBox="1"/>
          <p:nvPr/>
        </p:nvSpPr>
        <p:spPr>
          <a:xfrm>
            <a:off x="5359715" y="5387718"/>
            <a:ext cx="324936" cy="124906"/>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800" dirty="0">
                <a:solidFill>
                  <a:srgbClr val="005993"/>
                </a:solidFill>
                <a:latin typeface="SVN-Gilroy Medium" panose="00000600000000000000" pitchFamily="50" charset="0"/>
                <a:cs typeface="Arial" panose="020B0604020202020204" pitchFamily="34" charset="0"/>
              </a:rPr>
              <a:t>65.6%</a:t>
            </a:r>
            <a:endParaRPr kumimoji="0" lang="vi-VN" sz="800" i="0" u="none" strike="noStrike" kern="1200" cap="none" spc="0" normalizeH="0" baseline="0" noProof="0" dirty="0">
              <a:ln>
                <a:noFill/>
              </a:ln>
              <a:solidFill>
                <a:srgbClr val="005993"/>
              </a:solidFill>
              <a:effectLst/>
              <a:uLnTx/>
              <a:uFillTx/>
              <a:latin typeface="Arial" panose="020B0604020202020204" pitchFamily="34" charset="0"/>
              <a:cs typeface="Arial" panose="020B0604020202020204" pitchFamily="34" charset="0"/>
            </a:endParaRPr>
          </a:p>
        </p:txBody>
      </p:sp>
      <p:sp>
        <p:nvSpPr>
          <p:cNvPr id="184" name="TextBox 183">
            <a:extLst>
              <a:ext uri="{FF2B5EF4-FFF2-40B4-BE49-F238E27FC236}">
                <a16:creationId xmlns:a16="http://schemas.microsoft.com/office/drawing/2014/main" id="{D52F77EE-0785-4FBD-AFD6-72F70881D29A}"/>
              </a:ext>
            </a:extLst>
          </p:cNvPr>
          <p:cNvSpPr txBox="1"/>
          <p:nvPr/>
        </p:nvSpPr>
        <p:spPr>
          <a:xfrm>
            <a:off x="5216801" y="5582375"/>
            <a:ext cx="324936" cy="124906"/>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800" dirty="0">
                <a:solidFill>
                  <a:srgbClr val="EA9600"/>
                </a:solidFill>
                <a:latin typeface="SVN-Gilroy Medium" panose="00000600000000000000" pitchFamily="50" charset="0"/>
                <a:cs typeface="Arial" panose="020B0604020202020204" pitchFamily="34" charset="0"/>
              </a:rPr>
              <a:t>28.3%</a:t>
            </a:r>
            <a:endParaRPr kumimoji="0" lang="vi-VN" sz="800" i="0" u="none" strike="noStrike" kern="1200" cap="none" spc="0" normalizeH="0" baseline="0" noProof="0" dirty="0">
              <a:ln>
                <a:noFill/>
              </a:ln>
              <a:solidFill>
                <a:srgbClr val="EA9600"/>
              </a:solidFill>
              <a:effectLst/>
              <a:uLnTx/>
              <a:uFillTx/>
              <a:latin typeface="Arial" panose="020B0604020202020204" pitchFamily="34" charset="0"/>
              <a:cs typeface="Arial" panose="020B0604020202020204" pitchFamily="34" charset="0"/>
            </a:endParaRPr>
          </a:p>
        </p:txBody>
      </p:sp>
      <p:sp>
        <p:nvSpPr>
          <p:cNvPr id="185" name="TextBox 184">
            <a:extLst>
              <a:ext uri="{FF2B5EF4-FFF2-40B4-BE49-F238E27FC236}">
                <a16:creationId xmlns:a16="http://schemas.microsoft.com/office/drawing/2014/main" id="{19AB89D5-263F-CBCD-2E6D-5A1FB9BD00D4}"/>
              </a:ext>
            </a:extLst>
          </p:cNvPr>
          <p:cNvSpPr txBox="1"/>
          <p:nvPr/>
        </p:nvSpPr>
        <p:spPr>
          <a:xfrm>
            <a:off x="5603616" y="5717119"/>
            <a:ext cx="324936" cy="124906"/>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800" dirty="0">
                <a:solidFill>
                  <a:srgbClr val="C00000"/>
                </a:solidFill>
                <a:latin typeface="SVN-Gilroy Medium" panose="00000600000000000000" pitchFamily="50" charset="0"/>
                <a:cs typeface="Arial" panose="020B0604020202020204" pitchFamily="34" charset="0"/>
              </a:rPr>
              <a:t>6.1%</a:t>
            </a:r>
            <a:endParaRPr kumimoji="0" lang="vi-VN" sz="8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aphicFrame>
        <p:nvGraphicFramePr>
          <p:cNvPr id="186" name="차트 313">
            <a:extLst>
              <a:ext uri="{FF2B5EF4-FFF2-40B4-BE49-F238E27FC236}">
                <a16:creationId xmlns:a16="http://schemas.microsoft.com/office/drawing/2014/main" id="{80F5A226-8015-1336-C45B-B8B7CD87801C}"/>
              </a:ext>
            </a:extLst>
          </p:cNvPr>
          <p:cNvGraphicFramePr/>
          <p:nvPr>
            <p:extLst>
              <p:ext uri="{D42A27DB-BD31-4B8C-83A1-F6EECF244321}">
                <p14:modId xmlns:p14="http://schemas.microsoft.com/office/powerpoint/2010/main" val="100983546"/>
              </p:ext>
            </p:extLst>
          </p:nvPr>
        </p:nvGraphicFramePr>
        <p:xfrm>
          <a:off x="6167095" y="5299654"/>
          <a:ext cx="923580" cy="898761"/>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87" name="차트 313">
            <a:extLst>
              <a:ext uri="{FF2B5EF4-FFF2-40B4-BE49-F238E27FC236}">
                <a16:creationId xmlns:a16="http://schemas.microsoft.com/office/drawing/2014/main" id="{BC7CCE33-17C9-F0EF-D977-810358A609CE}"/>
              </a:ext>
            </a:extLst>
          </p:cNvPr>
          <p:cNvGraphicFramePr/>
          <p:nvPr>
            <p:extLst>
              <p:ext uri="{D42A27DB-BD31-4B8C-83A1-F6EECF244321}">
                <p14:modId xmlns:p14="http://schemas.microsoft.com/office/powerpoint/2010/main" val="2994899167"/>
              </p:ext>
            </p:extLst>
          </p:nvPr>
        </p:nvGraphicFramePr>
        <p:xfrm>
          <a:off x="6287760" y="5417076"/>
          <a:ext cx="682251" cy="663917"/>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188" name="차트 313">
            <a:extLst>
              <a:ext uri="{FF2B5EF4-FFF2-40B4-BE49-F238E27FC236}">
                <a16:creationId xmlns:a16="http://schemas.microsoft.com/office/drawing/2014/main" id="{A5A69B6D-710B-D950-0B2E-1EC179E1C554}"/>
              </a:ext>
            </a:extLst>
          </p:cNvPr>
          <p:cNvGraphicFramePr/>
          <p:nvPr>
            <p:extLst>
              <p:ext uri="{D42A27DB-BD31-4B8C-83A1-F6EECF244321}">
                <p14:modId xmlns:p14="http://schemas.microsoft.com/office/powerpoint/2010/main" val="4288515456"/>
              </p:ext>
            </p:extLst>
          </p:nvPr>
        </p:nvGraphicFramePr>
        <p:xfrm>
          <a:off x="6363300" y="5490587"/>
          <a:ext cx="531170" cy="516895"/>
        </p:xfrm>
        <a:graphic>
          <a:graphicData uri="http://schemas.openxmlformats.org/drawingml/2006/chart">
            <c:chart xmlns:c="http://schemas.openxmlformats.org/drawingml/2006/chart" xmlns:r="http://schemas.openxmlformats.org/officeDocument/2006/relationships" r:id="rId17"/>
          </a:graphicData>
        </a:graphic>
      </p:graphicFrame>
      <p:sp>
        <p:nvSpPr>
          <p:cNvPr id="189" name="TextBox 188">
            <a:extLst>
              <a:ext uri="{FF2B5EF4-FFF2-40B4-BE49-F238E27FC236}">
                <a16:creationId xmlns:a16="http://schemas.microsoft.com/office/drawing/2014/main" id="{5F6E1ACA-E506-958F-BD4E-409922522D16}"/>
              </a:ext>
            </a:extLst>
          </p:cNvPr>
          <p:cNvSpPr txBox="1"/>
          <p:nvPr/>
        </p:nvSpPr>
        <p:spPr>
          <a:xfrm>
            <a:off x="6235265" y="5387718"/>
            <a:ext cx="324936" cy="124906"/>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800" dirty="0">
                <a:solidFill>
                  <a:srgbClr val="005993"/>
                </a:solidFill>
                <a:latin typeface="SVN-Gilroy Medium" panose="00000600000000000000" pitchFamily="50" charset="0"/>
                <a:cs typeface="Arial" panose="020B0604020202020204" pitchFamily="34" charset="0"/>
              </a:rPr>
              <a:t>66.4%</a:t>
            </a:r>
            <a:endParaRPr kumimoji="0" lang="vi-VN" sz="800" i="0" u="none" strike="noStrike" kern="1200" cap="none" spc="0" normalizeH="0" baseline="0" noProof="0" dirty="0">
              <a:ln>
                <a:noFill/>
              </a:ln>
              <a:solidFill>
                <a:srgbClr val="005993"/>
              </a:solidFill>
              <a:effectLst/>
              <a:uLnTx/>
              <a:uFillTx/>
              <a:latin typeface="Arial" panose="020B0604020202020204" pitchFamily="34" charset="0"/>
              <a:cs typeface="Arial" panose="020B0604020202020204" pitchFamily="34" charset="0"/>
            </a:endParaRPr>
          </a:p>
        </p:txBody>
      </p:sp>
      <p:sp>
        <p:nvSpPr>
          <p:cNvPr id="190" name="TextBox 189">
            <a:extLst>
              <a:ext uri="{FF2B5EF4-FFF2-40B4-BE49-F238E27FC236}">
                <a16:creationId xmlns:a16="http://schemas.microsoft.com/office/drawing/2014/main" id="{2D41F20E-7CBD-BA5D-6E08-20C84122CBE3}"/>
              </a:ext>
            </a:extLst>
          </p:cNvPr>
          <p:cNvSpPr txBox="1"/>
          <p:nvPr/>
        </p:nvSpPr>
        <p:spPr>
          <a:xfrm>
            <a:off x="6092351" y="5582375"/>
            <a:ext cx="324936" cy="124906"/>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800" dirty="0">
                <a:solidFill>
                  <a:srgbClr val="EA9600"/>
                </a:solidFill>
                <a:latin typeface="SVN-Gilroy Medium" panose="00000600000000000000" pitchFamily="50" charset="0"/>
                <a:cs typeface="Arial" panose="020B0604020202020204" pitchFamily="34" charset="0"/>
              </a:rPr>
              <a:t>27.7%</a:t>
            </a:r>
            <a:endParaRPr kumimoji="0" lang="vi-VN" sz="800" i="0" u="none" strike="noStrike" kern="1200" cap="none" spc="0" normalizeH="0" baseline="0" noProof="0" dirty="0">
              <a:ln>
                <a:noFill/>
              </a:ln>
              <a:solidFill>
                <a:srgbClr val="EA9600"/>
              </a:solidFill>
              <a:effectLst/>
              <a:uLnTx/>
              <a:uFillTx/>
              <a:latin typeface="Arial" panose="020B0604020202020204" pitchFamily="34" charset="0"/>
              <a:cs typeface="Arial" panose="020B0604020202020204" pitchFamily="34" charset="0"/>
            </a:endParaRPr>
          </a:p>
        </p:txBody>
      </p:sp>
      <p:sp>
        <p:nvSpPr>
          <p:cNvPr id="191" name="TextBox 190">
            <a:extLst>
              <a:ext uri="{FF2B5EF4-FFF2-40B4-BE49-F238E27FC236}">
                <a16:creationId xmlns:a16="http://schemas.microsoft.com/office/drawing/2014/main" id="{2417D51C-5E9A-39E7-5B38-950354B27FD7}"/>
              </a:ext>
            </a:extLst>
          </p:cNvPr>
          <p:cNvSpPr txBox="1"/>
          <p:nvPr/>
        </p:nvSpPr>
        <p:spPr>
          <a:xfrm>
            <a:off x="6494856" y="5707281"/>
            <a:ext cx="324936" cy="124906"/>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800" dirty="0">
                <a:solidFill>
                  <a:srgbClr val="C00000"/>
                </a:solidFill>
                <a:latin typeface="SVN-Gilroy Medium" panose="00000600000000000000" pitchFamily="50" charset="0"/>
                <a:cs typeface="Arial" panose="020B0604020202020204" pitchFamily="34" charset="0"/>
              </a:rPr>
              <a:t>5.9%</a:t>
            </a:r>
            <a:endParaRPr kumimoji="0" lang="vi-VN" sz="8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92" name="TextBox 191">
            <a:extLst>
              <a:ext uri="{FF2B5EF4-FFF2-40B4-BE49-F238E27FC236}">
                <a16:creationId xmlns:a16="http://schemas.microsoft.com/office/drawing/2014/main" id="{2F9CB0E7-6B9C-0038-EB88-12912130B6BF}"/>
              </a:ext>
            </a:extLst>
          </p:cNvPr>
          <p:cNvSpPr txBox="1"/>
          <p:nvPr/>
        </p:nvSpPr>
        <p:spPr>
          <a:xfrm>
            <a:off x="3572600" y="6152389"/>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3Q2023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93" name="TextBox 192">
            <a:extLst>
              <a:ext uri="{FF2B5EF4-FFF2-40B4-BE49-F238E27FC236}">
                <a16:creationId xmlns:a16="http://schemas.microsoft.com/office/drawing/2014/main" id="{16457311-62BE-EE67-B3A2-811128CA0F9E}"/>
              </a:ext>
            </a:extLst>
          </p:cNvPr>
          <p:cNvSpPr txBox="1"/>
          <p:nvPr/>
        </p:nvSpPr>
        <p:spPr>
          <a:xfrm>
            <a:off x="2671688" y="3516330"/>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2Q2023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94" name="TextBox 193">
            <a:extLst>
              <a:ext uri="{FF2B5EF4-FFF2-40B4-BE49-F238E27FC236}">
                <a16:creationId xmlns:a16="http://schemas.microsoft.com/office/drawing/2014/main" id="{BFC445C7-4576-5BE3-00C7-B33BB992D720}"/>
              </a:ext>
            </a:extLst>
          </p:cNvPr>
          <p:cNvSpPr txBox="1"/>
          <p:nvPr/>
        </p:nvSpPr>
        <p:spPr>
          <a:xfrm>
            <a:off x="4557990" y="6152389"/>
            <a:ext cx="668975" cy="292837"/>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 </a:t>
            </a:r>
          </a:p>
          <a:p>
            <a:pPr marL="0" marR="0" lvl="0" indent="0" algn="ct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audited</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95" name="TextBox 194">
            <a:extLst>
              <a:ext uri="{FF2B5EF4-FFF2-40B4-BE49-F238E27FC236}">
                <a16:creationId xmlns:a16="http://schemas.microsoft.com/office/drawing/2014/main" id="{E39A81E6-7180-9E5D-0ED3-066113B93E54}"/>
              </a:ext>
            </a:extLst>
          </p:cNvPr>
          <p:cNvSpPr txBox="1"/>
          <p:nvPr/>
        </p:nvSpPr>
        <p:spPr>
          <a:xfrm>
            <a:off x="5460241" y="6152389"/>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1Q2024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96" name="TextBox 195">
            <a:extLst>
              <a:ext uri="{FF2B5EF4-FFF2-40B4-BE49-F238E27FC236}">
                <a16:creationId xmlns:a16="http://schemas.microsoft.com/office/drawing/2014/main" id="{D3F20903-9598-6330-39EC-645BE5B95DD0}"/>
              </a:ext>
            </a:extLst>
          </p:cNvPr>
          <p:cNvSpPr txBox="1"/>
          <p:nvPr/>
        </p:nvSpPr>
        <p:spPr>
          <a:xfrm>
            <a:off x="6326014" y="6152389"/>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XBold" panose="00000900000000000000" pitchFamily="50" charset="0"/>
                <a:cs typeface="Arial" panose="020B0604020202020204" pitchFamily="34" charset="0"/>
              </a:rPr>
              <a:t>2Q2024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04" name="Rectangle 203">
            <a:extLst>
              <a:ext uri="{FF2B5EF4-FFF2-40B4-BE49-F238E27FC236}">
                <a16:creationId xmlns:a16="http://schemas.microsoft.com/office/drawing/2014/main" id="{15C52FF7-EAC2-ECFF-3444-78D83F9E72EA}"/>
              </a:ext>
            </a:extLst>
          </p:cNvPr>
          <p:cNvSpPr/>
          <p:nvPr/>
        </p:nvSpPr>
        <p:spPr>
          <a:xfrm>
            <a:off x="7124369" y="5480914"/>
            <a:ext cx="88059" cy="88059"/>
          </a:xfrm>
          <a:prstGeom prst="rect">
            <a:avLst/>
          </a:prstGeom>
          <a:solidFill>
            <a:srgbClr val="0566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5" name="Rectangle 204">
            <a:extLst>
              <a:ext uri="{FF2B5EF4-FFF2-40B4-BE49-F238E27FC236}">
                <a16:creationId xmlns:a16="http://schemas.microsoft.com/office/drawing/2014/main" id="{FB9B3D3F-E150-DBC7-43F6-0B30F075E886}"/>
              </a:ext>
            </a:extLst>
          </p:cNvPr>
          <p:cNvSpPr/>
          <p:nvPr/>
        </p:nvSpPr>
        <p:spPr>
          <a:xfrm>
            <a:off x="7124369" y="5722096"/>
            <a:ext cx="88059" cy="8805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6" name="TextBox 205">
            <a:extLst>
              <a:ext uri="{FF2B5EF4-FFF2-40B4-BE49-F238E27FC236}">
                <a16:creationId xmlns:a16="http://schemas.microsoft.com/office/drawing/2014/main" id="{C4830654-0B4E-F34D-D58D-9F288FE41B7F}"/>
              </a:ext>
            </a:extLst>
          </p:cNvPr>
          <p:cNvSpPr txBox="1"/>
          <p:nvPr/>
        </p:nvSpPr>
        <p:spPr>
          <a:xfrm>
            <a:off x="7230555" y="5402602"/>
            <a:ext cx="1114043" cy="23282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Short-term</a:t>
            </a:r>
            <a:endParaRPr kumimoji="0" lang="vi-VN" sz="9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07" name="TextBox 206">
            <a:extLst>
              <a:ext uri="{FF2B5EF4-FFF2-40B4-BE49-F238E27FC236}">
                <a16:creationId xmlns:a16="http://schemas.microsoft.com/office/drawing/2014/main" id="{8DF0CC07-00DE-FD3C-ADA0-815C50B5761A}"/>
              </a:ext>
            </a:extLst>
          </p:cNvPr>
          <p:cNvSpPr txBox="1"/>
          <p:nvPr/>
        </p:nvSpPr>
        <p:spPr>
          <a:xfrm>
            <a:off x="7230555" y="5643784"/>
            <a:ext cx="1114043" cy="23282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Mid-term</a:t>
            </a:r>
            <a:endParaRPr kumimoji="0" lang="vi-VN" sz="9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08" name="Rectangle 207">
            <a:extLst>
              <a:ext uri="{FF2B5EF4-FFF2-40B4-BE49-F238E27FC236}">
                <a16:creationId xmlns:a16="http://schemas.microsoft.com/office/drawing/2014/main" id="{4E3D211C-8ADB-09D5-5ABA-342D6FCB9DF2}"/>
              </a:ext>
            </a:extLst>
          </p:cNvPr>
          <p:cNvSpPr/>
          <p:nvPr/>
        </p:nvSpPr>
        <p:spPr>
          <a:xfrm>
            <a:off x="7124369" y="5963277"/>
            <a:ext cx="88059" cy="88059"/>
          </a:xfrm>
          <a:prstGeom prst="rect">
            <a:avLst/>
          </a:prstGeom>
          <a:solidFill>
            <a:srgbClr val="EA9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9" name="TextBox 208">
            <a:extLst>
              <a:ext uri="{FF2B5EF4-FFF2-40B4-BE49-F238E27FC236}">
                <a16:creationId xmlns:a16="http://schemas.microsoft.com/office/drawing/2014/main" id="{BEB858D6-3FD7-ACB5-B172-F31FA3578BF8}"/>
              </a:ext>
            </a:extLst>
          </p:cNvPr>
          <p:cNvSpPr txBox="1"/>
          <p:nvPr/>
        </p:nvSpPr>
        <p:spPr>
          <a:xfrm>
            <a:off x="7230555" y="5884965"/>
            <a:ext cx="1114043" cy="23282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Long-term</a:t>
            </a:r>
            <a:endParaRPr kumimoji="0" lang="vi-VN" sz="9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10" name="TextBox 209">
            <a:extLst>
              <a:ext uri="{FF2B5EF4-FFF2-40B4-BE49-F238E27FC236}">
                <a16:creationId xmlns:a16="http://schemas.microsoft.com/office/drawing/2014/main" id="{77907A57-9149-C1A9-406D-B0BBC1A83EED}"/>
              </a:ext>
            </a:extLst>
          </p:cNvPr>
          <p:cNvSpPr txBox="1"/>
          <p:nvPr/>
        </p:nvSpPr>
        <p:spPr>
          <a:xfrm>
            <a:off x="8490600" y="901204"/>
            <a:ext cx="2381519" cy="276999"/>
          </a:xfrm>
          <a:prstGeom prst="rect">
            <a:avLst/>
          </a:prstGeom>
          <a:noFill/>
        </p:spPr>
        <p:txBody>
          <a:bodyPr wrap="square" rtlCol="0">
            <a:spAutoFit/>
          </a:bodyPr>
          <a:lstStyle/>
          <a:p>
            <a:pPr>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LENDING MARKET SHARE</a:t>
            </a:r>
            <a:endParaRPr lang="vi-VN" sz="1200" b="1" dirty="0">
              <a:solidFill>
                <a:schemeClr val="tx1">
                  <a:lumMod val="75000"/>
                  <a:lumOff val="25000"/>
                </a:schemeClr>
              </a:solidFill>
              <a:latin typeface="SVN-Gilroy XBold" panose="00000900000000000000" pitchFamily="50" charset="0"/>
              <a:cs typeface="Arial" panose="020B0604020202020204" pitchFamily="34" charset="0"/>
            </a:endParaRPr>
          </a:p>
        </p:txBody>
      </p:sp>
      <p:sp>
        <p:nvSpPr>
          <p:cNvPr id="211" name="Isosceles Triangle 210">
            <a:extLst>
              <a:ext uri="{FF2B5EF4-FFF2-40B4-BE49-F238E27FC236}">
                <a16:creationId xmlns:a16="http://schemas.microsoft.com/office/drawing/2014/main" id="{470E728D-CA04-C484-A19B-5BA2D4EA9A59}"/>
              </a:ext>
            </a:extLst>
          </p:cNvPr>
          <p:cNvSpPr/>
          <p:nvPr/>
        </p:nvSpPr>
        <p:spPr>
          <a:xfrm rot="5400000">
            <a:off x="8383339" y="1016158"/>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2" name="Rectangle: Rounded Corners 211">
            <a:extLst>
              <a:ext uri="{FF2B5EF4-FFF2-40B4-BE49-F238E27FC236}">
                <a16:creationId xmlns:a16="http://schemas.microsoft.com/office/drawing/2014/main" id="{48B99A6A-AA95-2A3E-B8C8-BE996082A810}"/>
              </a:ext>
            </a:extLst>
          </p:cNvPr>
          <p:cNvSpPr/>
          <p:nvPr/>
        </p:nvSpPr>
        <p:spPr>
          <a:xfrm>
            <a:off x="8369300" y="4797118"/>
            <a:ext cx="3034850" cy="1431445"/>
          </a:xfrm>
          <a:prstGeom prst="roundRect">
            <a:avLst>
              <a:gd name="adj" fmla="val 3519"/>
            </a:avLst>
          </a:prstGeom>
          <a:solidFill>
            <a:schemeClr val="bg1"/>
          </a:solidFill>
          <a:ln>
            <a:noFill/>
          </a:ln>
          <a:effectLst>
            <a:outerShdw blurRad="38100" dist="63500" dir="2700000" algn="tl" rotWithShape="0">
              <a:schemeClr val="bg1">
                <a:lumMod val="65000"/>
                <a:alpha val="3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Calibri" panose="020F0502020204030204"/>
            </a:endParaRPr>
          </a:p>
        </p:txBody>
      </p:sp>
      <p:sp>
        <p:nvSpPr>
          <p:cNvPr id="213" name="TextBox 212">
            <a:extLst>
              <a:ext uri="{FF2B5EF4-FFF2-40B4-BE49-F238E27FC236}">
                <a16:creationId xmlns:a16="http://schemas.microsoft.com/office/drawing/2014/main" id="{673854E5-B9C8-9347-FB0A-5438289B4D01}"/>
              </a:ext>
            </a:extLst>
          </p:cNvPr>
          <p:cNvSpPr txBox="1"/>
          <p:nvPr/>
        </p:nvSpPr>
        <p:spPr>
          <a:xfrm>
            <a:off x="8485652" y="4939606"/>
            <a:ext cx="2802146" cy="1146468"/>
          </a:xfrm>
          <a:prstGeom prst="rect">
            <a:avLst/>
          </a:prstGeom>
          <a:noFill/>
          <a:ln>
            <a:noFill/>
          </a:ln>
        </p:spPr>
        <p:txBody>
          <a:bodyPr wrap="square">
            <a:spAutoFit/>
          </a:bodyPr>
          <a:lstStyle/>
          <a:p>
            <a:pPr algn="just">
              <a:lnSpc>
                <a:spcPct val="105000"/>
              </a:lnSpc>
              <a:spcBef>
                <a:spcPts val="300"/>
              </a:spcBef>
              <a:defRPr/>
            </a:pPr>
            <a:r>
              <a:rPr lang="en-US" sz="1100" dirty="0">
                <a:solidFill>
                  <a:schemeClr val="tx1">
                    <a:lumMod val="75000"/>
                    <a:lumOff val="25000"/>
                  </a:schemeClr>
                </a:solidFill>
                <a:latin typeface="SVN-Gilroy Medium" panose="00000600000000000000"/>
                <a:ea typeface="Tahoma" panose="020B0604030504040204" pitchFamily="34" charset="0"/>
                <a:cs typeface="Arial" pitchFamily="34" charset="0"/>
              </a:rPr>
              <a:t>VietinBank showed credit growth in all segments with a focus on industries with good potential such as: electronics, computers, pharmaceuticals, medical equipment, supply chains of staple goods, </a:t>
            </a:r>
            <a:r>
              <a:rPr lang="en-US" sz="1100">
                <a:solidFill>
                  <a:schemeClr val="tx1">
                    <a:lumMod val="75000"/>
                    <a:lumOff val="25000"/>
                  </a:schemeClr>
                </a:solidFill>
                <a:latin typeface="SVN-Gilroy Medium" panose="00000600000000000000"/>
                <a:ea typeface="Tahoma" panose="020B0604030504040204" pitchFamily="34" charset="0"/>
                <a:cs typeface="Arial" pitchFamily="34" charset="0"/>
              </a:rPr>
              <a:t>etc.</a:t>
            </a:r>
            <a:endParaRPr lang="vi-VN" sz="1100" dirty="0">
              <a:solidFill>
                <a:schemeClr val="tx1">
                  <a:lumMod val="75000"/>
                  <a:lumOff val="25000"/>
                </a:schemeClr>
              </a:solidFill>
              <a:ea typeface="Tahoma" panose="020B0604030504040204" pitchFamily="34" charset="0"/>
              <a:cs typeface="Arial" pitchFamily="34" charset="0"/>
            </a:endParaRPr>
          </a:p>
        </p:txBody>
      </p:sp>
      <p:sp>
        <p:nvSpPr>
          <p:cNvPr id="214" name="Oval 213">
            <a:extLst>
              <a:ext uri="{FF2B5EF4-FFF2-40B4-BE49-F238E27FC236}">
                <a16:creationId xmlns:a16="http://schemas.microsoft.com/office/drawing/2014/main" id="{677C5A38-B731-A9BB-7BF3-CBFE54D125C5}"/>
              </a:ext>
            </a:extLst>
          </p:cNvPr>
          <p:cNvSpPr/>
          <p:nvPr/>
        </p:nvSpPr>
        <p:spPr>
          <a:xfrm>
            <a:off x="9018911" y="1253527"/>
            <a:ext cx="1412479" cy="1412479"/>
          </a:xfrm>
          <a:prstGeom prst="ellipse">
            <a:avLst/>
          </a:prstGeom>
          <a:solidFill>
            <a:schemeClr val="bg1"/>
          </a:solidFill>
          <a:ln w="6350">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5" name="Oval 214">
            <a:extLst>
              <a:ext uri="{FF2B5EF4-FFF2-40B4-BE49-F238E27FC236}">
                <a16:creationId xmlns:a16="http://schemas.microsoft.com/office/drawing/2014/main" id="{2F709902-F1DA-0E62-37D2-40F5DC305C19}"/>
              </a:ext>
            </a:extLst>
          </p:cNvPr>
          <p:cNvSpPr/>
          <p:nvPr/>
        </p:nvSpPr>
        <p:spPr>
          <a:xfrm>
            <a:off x="9323173" y="1557789"/>
            <a:ext cx="803954" cy="80395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216" name="차트 313">
            <a:extLst>
              <a:ext uri="{FF2B5EF4-FFF2-40B4-BE49-F238E27FC236}">
                <a16:creationId xmlns:a16="http://schemas.microsoft.com/office/drawing/2014/main" id="{DD938C42-40EA-6A6E-7EC1-F751AA1EEA38}"/>
              </a:ext>
            </a:extLst>
          </p:cNvPr>
          <p:cNvGraphicFramePr/>
          <p:nvPr>
            <p:extLst>
              <p:ext uri="{D42A27DB-BD31-4B8C-83A1-F6EECF244321}">
                <p14:modId xmlns:p14="http://schemas.microsoft.com/office/powerpoint/2010/main" val="797067503"/>
              </p:ext>
            </p:extLst>
          </p:nvPr>
        </p:nvGraphicFramePr>
        <p:xfrm>
          <a:off x="8942007" y="1197669"/>
          <a:ext cx="1566286" cy="1524195"/>
        </p:xfrm>
        <a:graphic>
          <a:graphicData uri="http://schemas.openxmlformats.org/drawingml/2006/chart">
            <c:chart xmlns:c="http://schemas.openxmlformats.org/drawingml/2006/chart" xmlns:r="http://schemas.openxmlformats.org/officeDocument/2006/relationships" r:id="rId18"/>
          </a:graphicData>
        </a:graphic>
      </p:graphicFrame>
      <p:sp>
        <p:nvSpPr>
          <p:cNvPr id="217" name="TextBox 216">
            <a:extLst>
              <a:ext uri="{FF2B5EF4-FFF2-40B4-BE49-F238E27FC236}">
                <a16:creationId xmlns:a16="http://schemas.microsoft.com/office/drawing/2014/main" id="{C763C915-1F77-5156-C836-2CF801B90DBD}"/>
              </a:ext>
            </a:extLst>
          </p:cNvPr>
          <p:cNvSpPr txBox="1"/>
          <p:nvPr/>
        </p:nvSpPr>
        <p:spPr>
          <a:xfrm>
            <a:off x="10135380" y="1307728"/>
            <a:ext cx="803955"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5993"/>
                </a:solidFill>
                <a:latin typeface="SVN-Gilroy Heavy" panose="00000A00000000000000" pitchFamily="50" charset="0"/>
                <a:cs typeface="Arial" panose="020B0604020202020204" pitchFamily="34" charset="0"/>
              </a:rPr>
              <a:t>10.9%</a:t>
            </a:r>
            <a:endParaRPr kumimoji="0" lang="en-US" sz="1300" b="1" i="0" u="none" strike="noStrike" kern="1200" cap="none" spc="0" normalizeH="0" baseline="30000" noProof="0" dirty="0">
              <a:ln>
                <a:noFill/>
              </a:ln>
              <a:solidFill>
                <a:srgbClr val="005993"/>
              </a:solidFill>
              <a:effectLst/>
              <a:uLnTx/>
              <a:uFillTx/>
              <a:latin typeface="SVN-Gilroy Heavy" panose="00000A00000000000000" pitchFamily="50" charset="0"/>
              <a:cs typeface="Arial" panose="020B0604020202020204" pitchFamily="34" charset="0"/>
            </a:endParaRPr>
          </a:p>
        </p:txBody>
      </p:sp>
      <p:sp>
        <p:nvSpPr>
          <p:cNvPr id="218" name="TextBox 217">
            <a:extLst>
              <a:ext uri="{FF2B5EF4-FFF2-40B4-BE49-F238E27FC236}">
                <a16:creationId xmlns:a16="http://schemas.microsoft.com/office/drawing/2014/main" id="{30E11CF2-B470-E3E3-B1C0-DF4A3CEF682C}"/>
              </a:ext>
            </a:extLst>
          </p:cNvPr>
          <p:cNvSpPr txBox="1"/>
          <p:nvPr/>
        </p:nvSpPr>
        <p:spPr>
          <a:xfrm>
            <a:off x="8468087" y="2816447"/>
            <a:ext cx="2856781" cy="23282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itchFamily="34" charset="0"/>
              </a:rPr>
              <a:t>(As of 30/06/2024, Source: CIC, SBV)</a:t>
            </a:r>
            <a:endParaRPr lang="vi-VN" sz="900" i="1" dirty="0">
              <a:solidFill>
                <a:schemeClr val="tx1">
                  <a:lumMod val="75000"/>
                  <a:lumOff val="25000"/>
                </a:schemeClr>
              </a:solidFill>
              <a:latin typeface="SVN-Gilroy Medium" panose="00000600000000000000" pitchFamily="50" charset="0"/>
              <a:cs typeface="Arial" pitchFamily="34" charset="0"/>
            </a:endParaRPr>
          </a:p>
        </p:txBody>
      </p:sp>
      <p:sp>
        <p:nvSpPr>
          <p:cNvPr id="259" name="Freeform 546">
            <a:extLst>
              <a:ext uri="{FF2B5EF4-FFF2-40B4-BE49-F238E27FC236}">
                <a16:creationId xmlns:a16="http://schemas.microsoft.com/office/drawing/2014/main" id="{15B52B42-2D8D-D25F-00BC-9B579E4986AC}"/>
              </a:ext>
            </a:extLst>
          </p:cNvPr>
          <p:cNvSpPr>
            <a:spLocks/>
          </p:cNvSpPr>
          <p:nvPr/>
        </p:nvSpPr>
        <p:spPr bwMode="auto">
          <a:xfrm>
            <a:off x="9706977" y="1878360"/>
            <a:ext cx="76015" cy="100117"/>
          </a:xfrm>
          <a:custGeom>
            <a:avLst/>
            <a:gdLst>
              <a:gd name="T0" fmla="*/ 44 w 72"/>
              <a:gd name="T1" fmla="*/ 94 h 94"/>
              <a:gd name="T2" fmla="*/ 28 w 72"/>
              <a:gd name="T3" fmla="*/ 94 h 94"/>
              <a:gd name="T4" fmla="*/ 0 w 72"/>
              <a:gd name="T5" fmla="*/ 67 h 94"/>
              <a:gd name="T6" fmla="*/ 8 w 72"/>
              <a:gd name="T7" fmla="*/ 60 h 94"/>
              <a:gd name="T8" fmla="*/ 15 w 72"/>
              <a:gd name="T9" fmla="*/ 67 h 94"/>
              <a:gd name="T10" fmla="*/ 28 w 72"/>
              <a:gd name="T11" fmla="*/ 80 h 94"/>
              <a:gd name="T12" fmla="*/ 44 w 72"/>
              <a:gd name="T13" fmla="*/ 80 h 94"/>
              <a:gd name="T14" fmla="*/ 57 w 72"/>
              <a:gd name="T15" fmla="*/ 67 h 94"/>
              <a:gd name="T16" fmla="*/ 44 w 72"/>
              <a:gd name="T17" fmla="*/ 54 h 94"/>
              <a:gd name="T18" fmla="*/ 28 w 72"/>
              <a:gd name="T19" fmla="*/ 54 h 94"/>
              <a:gd name="T20" fmla="*/ 0 w 72"/>
              <a:gd name="T21" fmla="*/ 27 h 94"/>
              <a:gd name="T22" fmla="*/ 28 w 72"/>
              <a:gd name="T23" fmla="*/ 0 h 94"/>
              <a:gd name="T24" fmla="*/ 44 w 72"/>
              <a:gd name="T25" fmla="*/ 0 h 94"/>
              <a:gd name="T26" fmla="*/ 72 w 72"/>
              <a:gd name="T27" fmla="*/ 27 h 94"/>
              <a:gd name="T28" fmla="*/ 64 w 72"/>
              <a:gd name="T29" fmla="*/ 34 h 94"/>
              <a:gd name="T30" fmla="*/ 57 w 72"/>
              <a:gd name="T31" fmla="*/ 27 h 94"/>
              <a:gd name="T32" fmla="*/ 44 w 72"/>
              <a:gd name="T33" fmla="*/ 14 h 94"/>
              <a:gd name="T34" fmla="*/ 28 w 72"/>
              <a:gd name="T35" fmla="*/ 14 h 94"/>
              <a:gd name="T36" fmla="*/ 15 w 72"/>
              <a:gd name="T37" fmla="*/ 27 h 94"/>
              <a:gd name="T38" fmla="*/ 28 w 72"/>
              <a:gd name="T39" fmla="*/ 40 h 94"/>
              <a:gd name="T40" fmla="*/ 44 w 72"/>
              <a:gd name="T41" fmla="*/ 40 h 94"/>
              <a:gd name="T42" fmla="*/ 72 w 72"/>
              <a:gd name="T43" fmla="*/ 67 h 94"/>
              <a:gd name="T44" fmla="*/ 44 w 72"/>
              <a:gd name="T4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94">
                <a:moveTo>
                  <a:pt x="44" y="94"/>
                </a:moveTo>
                <a:lnTo>
                  <a:pt x="28" y="94"/>
                </a:lnTo>
                <a:cubicBezTo>
                  <a:pt x="13" y="94"/>
                  <a:pt x="0" y="82"/>
                  <a:pt x="0" y="67"/>
                </a:cubicBezTo>
                <a:cubicBezTo>
                  <a:pt x="0" y="63"/>
                  <a:pt x="4" y="60"/>
                  <a:pt x="8" y="60"/>
                </a:cubicBezTo>
                <a:cubicBezTo>
                  <a:pt x="12" y="60"/>
                  <a:pt x="15" y="63"/>
                  <a:pt x="15" y="67"/>
                </a:cubicBezTo>
                <a:cubicBezTo>
                  <a:pt x="15" y="74"/>
                  <a:pt x="21" y="80"/>
                  <a:pt x="28" y="80"/>
                </a:cubicBezTo>
                <a:lnTo>
                  <a:pt x="44" y="80"/>
                </a:lnTo>
                <a:cubicBezTo>
                  <a:pt x="51" y="80"/>
                  <a:pt x="57" y="74"/>
                  <a:pt x="57" y="67"/>
                </a:cubicBezTo>
                <a:cubicBezTo>
                  <a:pt x="57" y="60"/>
                  <a:pt x="51" y="54"/>
                  <a:pt x="44" y="54"/>
                </a:cubicBezTo>
                <a:lnTo>
                  <a:pt x="28" y="54"/>
                </a:lnTo>
                <a:cubicBezTo>
                  <a:pt x="13" y="54"/>
                  <a:pt x="0" y="42"/>
                  <a:pt x="0" y="27"/>
                </a:cubicBezTo>
                <a:cubicBezTo>
                  <a:pt x="0" y="12"/>
                  <a:pt x="13" y="0"/>
                  <a:pt x="28" y="0"/>
                </a:cubicBezTo>
                <a:lnTo>
                  <a:pt x="44" y="0"/>
                </a:lnTo>
                <a:cubicBezTo>
                  <a:pt x="59" y="0"/>
                  <a:pt x="72" y="12"/>
                  <a:pt x="72" y="27"/>
                </a:cubicBezTo>
                <a:cubicBezTo>
                  <a:pt x="72" y="31"/>
                  <a:pt x="68" y="34"/>
                  <a:pt x="64" y="34"/>
                </a:cubicBezTo>
                <a:cubicBezTo>
                  <a:pt x="60" y="34"/>
                  <a:pt x="57" y="31"/>
                  <a:pt x="57" y="27"/>
                </a:cubicBezTo>
                <a:cubicBezTo>
                  <a:pt x="57" y="20"/>
                  <a:pt x="51" y="14"/>
                  <a:pt x="44" y="14"/>
                </a:cubicBezTo>
                <a:lnTo>
                  <a:pt x="28" y="14"/>
                </a:lnTo>
                <a:cubicBezTo>
                  <a:pt x="21" y="14"/>
                  <a:pt x="15" y="20"/>
                  <a:pt x="15" y="27"/>
                </a:cubicBezTo>
                <a:cubicBezTo>
                  <a:pt x="15" y="34"/>
                  <a:pt x="21" y="40"/>
                  <a:pt x="28" y="40"/>
                </a:cubicBezTo>
                <a:lnTo>
                  <a:pt x="44" y="40"/>
                </a:lnTo>
                <a:cubicBezTo>
                  <a:pt x="59" y="40"/>
                  <a:pt x="72" y="52"/>
                  <a:pt x="72" y="67"/>
                </a:cubicBezTo>
                <a:cubicBezTo>
                  <a:pt x="72" y="82"/>
                  <a:pt x="59" y="94"/>
                  <a:pt x="44" y="94"/>
                </a:cubicBezTo>
                <a:close/>
              </a:path>
            </a:pathLst>
          </a:cu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60" name="Freeform 547">
            <a:extLst>
              <a:ext uri="{FF2B5EF4-FFF2-40B4-BE49-F238E27FC236}">
                <a16:creationId xmlns:a16="http://schemas.microsoft.com/office/drawing/2014/main" id="{7DE81714-49FE-DF57-28D0-D0AE0F5B393B}"/>
              </a:ext>
            </a:extLst>
          </p:cNvPr>
          <p:cNvSpPr>
            <a:spLocks/>
          </p:cNvSpPr>
          <p:nvPr/>
        </p:nvSpPr>
        <p:spPr bwMode="auto">
          <a:xfrm>
            <a:off x="9738494" y="1857967"/>
            <a:ext cx="14832" cy="35227"/>
          </a:xfrm>
          <a:custGeom>
            <a:avLst/>
            <a:gdLst>
              <a:gd name="T0" fmla="*/ 7 w 14"/>
              <a:gd name="T1" fmla="*/ 33 h 33"/>
              <a:gd name="T2" fmla="*/ 0 w 14"/>
              <a:gd name="T3" fmla="*/ 26 h 33"/>
              <a:gd name="T4" fmla="*/ 0 w 14"/>
              <a:gd name="T5" fmla="*/ 8 h 33"/>
              <a:gd name="T6" fmla="*/ 7 w 14"/>
              <a:gd name="T7" fmla="*/ 0 h 33"/>
              <a:gd name="T8" fmla="*/ 14 w 14"/>
              <a:gd name="T9" fmla="*/ 8 h 33"/>
              <a:gd name="T10" fmla="*/ 14 w 14"/>
              <a:gd name="T11" fmla="*/ 26 h 33"/>
              <a:gd name="T12" fmla="*/ 7 w 14"/>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14" h="33">
                <a:moveTo>
                  <a:pt x="7" y="33"/>
                </a:moveTo>
                <a:cubicBezTo>
                  <a:pt x="3" y="33"/>
                  <a:pt x="0" y="30"/>
                  <a:pt x="0" y="26"/>
                </a:cubicBezTo>
                <a:lnTo>
                  <a:pt x="0" y="8"/>
                </a:lnTo>
                <a:cubicBezTo>
                  <a:pt x="0" y="4"/>
                  <a:pt x="3" y="0"/>
                  <a:pt x="7" y="0"/>
                </a:cubicBezTo>
                <a:cubicBezTo>
                  <a:pt x="11" y="0"/>
                  <a:pt x="14" y="4"/>
                  <a:pt x="14" y="8"/>
                </a:cubicBezTo>
                <a:lnTo>
                  <a:pt x="14" y="26"/>
                </a:lnTo>
                <a:cubicBezTo>
                  <a:pt x="14" y="30"/>
                  <a:pt x="11" y="33"/>
                  <a:pt x="7" y="33"/>
                </a:cubicBezTo>
                <a:close/>
              </a:path>
            </a:pathLst>
          </a:cu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61" name="Freeform 549">
            <a:extLst>
              <a:ext uri="{FF2B5EF4-FFF2-40B4-BE49-F238E27FC236}">
                <a16:creationId xmlns:a16="http://schemas.microsoft.com/office/drawing/2014/main" id="{5D94D988-E8BD-9662-50B7-92E648822375}"/>
              </a:ext>
            </a:extLst>
          </p:cNvPr>
          <p:cNvSpPr>
            <a:spLocks/>
          </p:cNvSpPr>
          <p:nvPr/>
        </p:nvSpPr>
        <p:spPr bwMode="auto">
          <a:xfrm>
            <a:off x="9649502" y="1687396"/>
            <a:ext cx="190964" cy="83432"/>
          </a:xfrm>
          <a:custGeom>
            <a:avLst/>
            <a:gdLst>
              <a:gd name="T0" fmla="*/ 134 w 179"/>
              <a:gd name="T1" fmla="*/ 78 h 78"/>
              <a:gd name="T2" fmla="*/ 126 w 179"/>
              <a:gd name="T3" fmla="*/ 71 h 78"/>
              <a:gd name="T4" fmla="*/ 157 w 179"/>
              <a:gd name="T5" fmla="*/ 37 h 78"/>
              <a:gd name="T6" fmla="*/ 163 w 179"/>
              <a:gd name="T7" fmla="*/ 32 h 78"/>
              <a:gd name="T8" fmla="*/ 163 w 179"/>
              <a:gd name="T9" fmla="*/ 28 h 78"/>
              <a:gd name="T10" fmla="*/ 157 w 179"/>
              <a:gd name="T11" fmla="*/ 26 h 78"/>
              <a:gd name="T12" fmla="*/ 123 w 179"/>
              <a:gd name="T13" fmla="*/ 19 h 78"/>
              <a:gd name="T14" fmla="*/ 106 w 179"/>
              <a:gd name="T15" fmla="*/ 23 h 78"/>
              <a:gd name="T16" fmla="*/ 90 w 179"/>
              <a:gd name="T17" fmla="*/ 25 h 78"/>
              <a:gd name="T18" fmla="*/ 74 w 179"/>
              <a:gd name="T19" fmla="*/ 23 h 78"/>
              <a:gd name="T20" fmla="*/ 56 w 179"/>
              <a:gd name="T21" fmla="*/ 19 h 78"/>
              <a:gd name="T22" fmla="*/ 23 w 179"/>
              <a:gd name="T23" fmla="*/ 26 h 78"/>
              <a:gd name="T24" fmla="*/ 17 w 179"/>
              <a:gd name="T25" fmla="*/ 28 h 78"/>
              <a:gd name="T26" fmla="*/ 17 w 179"/>
              <a:gd name="T27" fmla="*/ 32 h 78"/>
              <a:gd name="T28" fmla="*/ 23 w 179"/>
              <a:gd name="T29" fmla="*/ 37 h 78"/>
              <a:gd name="T30" fmla="*/ 54 w 179"/>
              <a:gd name="T31" fmla="*/ 71 h 78"/>
              <a:gd name="T32" fmla="*/ 46 w 179"/>
              <a:gd name="T33" fmla="*/ 78 h 78"/>
              <a:gd name="T34" fmla="*/ 39 w 179"/>
              <a:gd name="T35" fmla="*/ 72 h 78"/>
              <a:gd name="T36" fmla="*/ 13 w 179"/>
              <a:gd name="T37" fmla="*/ 48 h 78"/>
              <a:gd name="T38" fmla="*/ 4 w 179"/>
              <a:gd name="T39" fmla="*/ 37 h 78"/>
              <a:gd name="T40" fmla="*/ 5 w 179"/>
              <a:gd name="T41" fmla="*/ 20 h 78"/>
              <a:gd name="T42" fmla="*/ 23 w 179"/>
              <a:gd name="T43" fmla="*/ 12 h 78"/>
              <a:gd name="T44" fmla="*/ 46 w 179"/>
              <a:gd name="T45" fmla="*/ 8 h 78"/>
              <a:gd name="T46" fmla="*/ 81 w 179"/>
              <a:gd name="T47" fmla="*/ 10 h 78"/>
              <a:gd name="T48" fmla="*/ 88 w 179"/>
              <a:gd name="T49" fmla="*/ 11 h 78"/>
              <a:gd name="T50" fmla="*/ 92 w 179"/>
              <a:gd name="T51" fmla="*/ 11 h 78"/>
              <a:gd name="T52" fmla="*/ 99 w 179"/>
              <a:gd name="T53" fmla="*/ 10 h 78"/>
              <a:gd name="T54" fmla="*/ 134 w 179"/>
              <a:gd name="T55" fmla="*/ 8 h 78"/>
              <a:gd name="T56" fmla="*/ 157 w 179"/>
              <a:gd name="T57" fmla="*/ 12 h 78"/>
              <a:gd name="T58" fmla="*/ 175 w 179"/>
              <a:gd name="T59" fmla="*/ 20 h 78"/>
              <a:gd name="T60" fmla="*/ 176 w 179"/>
              <a:gd name="T61" fmla="*/ 37 h 78"/>
              <a:gd name="T62" fmla="*/ 167 w 179"/>
              <a:gd name="T63" fmla="*/ 48 h 78"/>
              <a:gd name="T64" fmla="*/ 141 w 179"/>
              <a:gd name="T65" fmla="*/ 72 h 78"/>
              <a:gd name="T66" fmla="*/ 134 w 179"/>
              <a:gd name="T6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9" h="78">
                <a:moveTo>
                  <a:pt x="134" y="78"/>
                </a:moveTo>
                <a:cubicBezTo>
                  <a:pt x="130" y="78"/>
                  <a:pt x="126" y="75"/>
                  <a:pt x="126" y="71"/>
                </a:cubicBezTo>
                <a:cubicBezTo>
                  <a:pt x="126" y="65"/>
                  <a:pt x="131" y="60"/>
                  <a:pt x="157" y="37"/>
                </a:cubicBezTo>
                <a:cubicBezTo>
                  <a:pt x="160" y="34"/>
                  <a:pt x="162" y="33"/>
                  <a:pt x="163" y="32"/>
                </a:cubicBezTo>
                <a:cubicBezTo>
                  <a:pt x="163" y="30"/>
                  <a:pt x="163" y="28"/>
                  <a:pt x="163" y="28"/>
                </a:cubicBezTo>
                <a:cubicBezTo>
                  <a:pt x="163" y="27"/>
                  <a:pt x="161" y="26"/>
                  <a:pt x="157" y="26"/>
                </a:cubicBezTo>
                <a:cubicBezTo>
                  <a:pt x="136" y="26"/>
                  <a:pt x="130" y="25"/>
                  <a:pt x="123" y="19"/>
                </a:cubicBezTo>
                <a:cubicBezTo>
                  <a:pt x="122" y="18"/>
                  <a:pt x="112" y="19"/>
                  <a:pt x="106" y="23"/>
                </a:cubicBezTo>
                <a:cubicBezTo>
                  <a:pt x="101" y="26"/>
                  <a:pt x="96" y="26"/>
                  <a:pt x="90" y="25"/>
                </a:cubicBezTo>
                <a:cubicBezTo>
                  <a:pt x="84" y="26"/>
                  <a:pt x="79" y="26"/>
                  <a:pt x="74" y="23"/>
                </a:cubicBezTo>
                <a:cubicBezTo>
                  <a:pt x="68" y="19"/>
                  <a:pt x="58" y="18"/>
                  <a:pt x="56" y="19"/>
                </a:cubicBezTo>
                <a:cubicBezTo>
                  <a:pt x="50" y="25"/>
                  <a:pt x="44" y="26"/>
                  <a:pt x="23" y="26"/>
                </a:cubicBezTo>
                <a:cubicBezTo>
                  <a:pt x="19" y="26"/>
                  <a:pt x="17" y="27"/>
                  <a:pt x="17" y="28"/>
                </a:cubicBezTo>
                <a:cubicBezTo>
                  <a:pt x="17" y="28"/>
                  <a:pt x="17" y="30"/>
                  <a:pt x="17" y="32"/>
                </a:cubicBezTo>
                <a:cubicBezTo>
                  <a:pt x="18" y="33"/>
                  <a:pt x="20" y="34"/>
                  <a:pt x="23" y="37"/>
                </a:cubicBezTo>
                <a:cubicBezTo>
                  <a:pt x="49" y="60"/>
                  <a:pt x="54" y="65"/>
                  <a:pt x="54" y="71"/>
                </a:cubicBezTo>
                <a:cubicBezTo>
                  <a:pt x="54" y="75"/>
                  <a:pt x="50" y="78"/>
                  <a:pt x="46" y="78"/>
                </a:cubicBezTo>
                <a:cubicBezTo>
                  <a:pt x="43" y="78"/>
                  <a:pt x="40" y="75"/>
                  <a:pt x="39" y="72"/>
                </a:cubicBezTo>
                <a:cubicBezTo>
                  <a:pt x="36" y="68"/>
                  <a:pt x="20" y="53"/>
                  <a:pt x="13" y="48"/>
                </a:cubicBezTo>
                <a:cubicBezTo>
                  <a:pt x="6" y="41"/>
                  <a:pt x="4" y="40"/>
                  <a:pt x="4" y="37"/>
                </a:cubicBezTo>
                <a:cubicBezTo>
                  <a:pt x="3" y="34"/>
                  <a:pt x="0" y="26"/>
                  <a:pt x="5" y="20"/>
                </a:cubicBezTo>
                <a:cubicBezTo>
                  <a:pt x="8" y="14"/>
                  <a:pt x="14" y="12"/>
                  <a:pt x="23" y="12"/>
                </a:cubicBezTo>
                <a:cubicBezTo>
                  <a:pt x="42" y="12"/>
                  <a:pt x="44" y="11"/>
                  <a:pt x="46" y="8"/>
                </a:cubicBezTo>
                <a:cubicBezTo>
                  <a:pt x="54" y="0"/>
                  <a:pt x="73" y="6"/>
                  <a:pt x="81" y="10"/>
                </a:cubicBezTo>
                <a:cubicBezTo>
                  <a:pt x="84" y="12"/>
                  <a:pt x="87" y="11"/>
                  <a:pt x="88" y="11"/>
                </a:cubicBezTo>
                <a:cubicBezTo>
                  <a:pt x="89" y="10"/>
                  <a:pt x="91" y="10"/>
                  <a:pt x="92" y="11"/>
                </a:cubicBezTo>
                <a:cubicBezTo>
                  <a:pt x="93" y="11"/>
                  <a:pt x="96" y="12"/>
                  <a:pt x="99" y="10"/>
                </a:cubicBezTo>
                <a:cubicBezTo>
                  <a:pt x="107" y="6"/>
                  <a:pt x="126" y="0"/>
                  <a:pt x="134" y="8"/>
                </a:cubicBezTo>
                <a:cubicBezTo>
                  <a:pt x="136" y="11"/>
                  <a:pt x="138" y="12"/>
                  <a:pt x="157" y="12"/>
                </a:cubicBezTo>
                <a:cubicBezTo>
                  <a:pt x="166" y="12"/>
                  <a:pt x="172" y="14"/>
                  <a:pt x="175" y="20"/>
                </a:cubicBezTo>
                <a:cubicBezTo>
                  <a:pt x="179" y="26"/>
                  <a:pt x="177" y="34"/>
                  <a:pt x="176" y="37"/>
                </a:cubicBezTo>
                <a:cubicBezTo>
                  <a:pt x="176" y="40"/>
                  <a:pt x="174" y="41"/>
                  <a:pt x="167" y="48"/>
                </a:cubicBezTo>
                <a:cubicBezTo>
                  <a:pt x="160" y="53"/>
                  <a:pt x="144" y="68"/>
                  <a:pt x="141" y="72"/>
                </a:cubicBezTo>
                <a:cubicBezTo>
                  <a:pt x="140" y="75"/>
                  <a:pt x="137" y="78"/>
                  <a:pt x="134" y="78"/>
                </a:cubicBezTo>
              </a:path>
            </a:pathLst>
          </a:cu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62" name="Freeform 550">
            <a:extLst>
              <a:ext uri="{FF2B5EF4-FFF2-40B4-BE49-F238E27FC236}">
                <a16:creationId xmlns:a16="http://schemas.microsoft.com/office/drawing/2014/main" id="{3234E0EB-09E8-B54B-73A5-A4C3F5DC83DD}"/>
              </a:ext>
            </a:extLst>
          </p:cNvPr>
          <p:cNvSpPr>
            <a:spLocks noEditPoints="1"/>
          </p:cNvSpPr>
          <p:nvPr/>
        </p:nvSpPr>
        <p:spPr bwMode="auto">
          <a:xfrm>
            <a:off x="9679166" y="1754141"/>
            <a:ext cx="133489" cy="55621"/>
          </a:xfrm>
          <a:custGeom>
            <a:avLst/>
            <a:gdLst>
              <a:gd name="T0" fmla="*/ 26 w 126"/>
              <a:gd name="T1" fmla="*/ 15 h 52"/>
              <a:gd name="T2" fmla="*/ 15 w 126"/>
              <a:gd name="T3" fmla="*/ 26 h 52"/>
              <a:gd name="T4" fmla="*/ 26 w 126"/>
              <a:gd name="T5" fmla="*/ 37 h 52"/>
              <a:gd name="T6" fmla="*/ 100 w 126"/>
              <a:gd name="T7" fmla="*/ 37 h 52"/>
              <a:gd name="T8" fmla="*/ 111 w 126"/>
              <a:gd name="T9" fmla="*/ 26 h 52"/>
              <a:gd name="T10" fmla="*/ 100 w 126"/>
              <a:gd name="T11" fmla="*/ 15 h 52"/>
              <a:gd name="T12" fmla="*/ 26 w 126"/>
              <a:gd name="T13" fmla="*/ 15 h 52"/>
              <a:gd name="T14" fmla="*/ 100 w 126"/>
              <a:gd name="T15" fmla="*/ 52 h 52"/>
              <a:gd name="T16" fmla="*/ 26 w 126"/>
              <a:gd name="T17" fmla="*/ 52 h 52"/>
              <a:gd name="T18" fmla="*/ 0 w 126"/>
              <a:gd name="T19" fmla="*/ 26 h 52"/>
              <a:gd name="T20" fmla="*/ 26 w 126"/>
              <a:gd name="T21" fmla="*/ 0 h 52"/>
              <a:gd name="T22" fmla="*/ 100 w 126"/>
              <a:gd name="T23" fmla="*/ 0 h 52"/>
              <a:gd name="T24" fmla="*/ 126 w 126"/>
              <a:gd name="T25" fmla="*/ 26 h 52"/>
              <a:gd name="T26" fmla="*/ 100 w 126"/>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52">
                <a:moveTo>
                  <a:pt x="26" y="15"/>
                </a:moveTo>
                <a:cubicBezTo>
                  <a:pt x="20" y="15"/>
                  <a:pt x="15" y="20"/>
                  <a:pt x="15" y="26"/>
                </a:cubicBezTo>
                <a:cubicBezTo>
                  <a:pt x="15" y="32"/>
                  <a:pt x="20" y="37"/>
                  <a:pt x="26" y="37"/>
                </a:cubicBezTo>
                <a:lnTo>
                  <a:pt x="100" y="37"/>
                </a:lnTo>
                <a:cubicBezTo>
                  <a:pt x="106" y="37"/>
                  <a:pt x="111" y="32"/>
                  <a:pt x="111" y="26"/>
                </a:cubicBezTo>
                <a:cubicBezTo>
                  <a:pt x="111" y="20"/>
                  <a:pt x="106" y="15"/>
                  <a:pt x="100" y="15"/>
                </a:cubicBezTo>
                <a:lnTo>
                  <a:pt x="26" y="15"/>
                </a:lnTo>
                <a:close/>
                <a:moveTo>
                  <a:pt x="100" y="52"/>
                </a:moveTo>
                <a:lnTo>
                  <a:pt x="26" y="52"/>
                </a:lnTo>
                <a:cubicBezTo>
                  <a:pt x="12" y="52"/>
                  <a:pt x="0" y="40"/>
                  <a:pt x="0" y="26"/>
                </a:cubicBezTo>
                <a:cubicBezTo>
                  <a:pt x="0" y="12"/>
                  <a:pt x="12" y="0"/>
                  <a:pt x="26" y="0"/>
                </a:cubicBezTo>
                <a:lnTo>
                  <a:pt x="100" y="0"/>
                </a:lnTo>
                <a:cubicBezTo>
                  <a:pt x="114" y="0"/>
                  <a:pt x="126" y="12"/>
                  <a:pt x="126" y="26"/>
                </a:cubicBezTo>
                <a:cubicBezTo>
                  <a:pt x="126" y="40"/>
                  <a:pt x="114" y="52"/>
                  <a:pt x="100" y="52"/>
                </a:cubicBezTo>
                <a:close/>
              </a:path>
            </a:pathLst>
          </a:cu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63" name="Freeform 551">
            <a:extLst>
              <a:ext uri="{FF2B5EF4-FFF2-40B4-BE49-F238E27FC236}">
                <a16:creationId xmlns:a16="http://schemas.microsoft.com/office/drawing/2014/main" id="{A28359CE-DC1A-CE5F-1D83-E7B5FDDBA090}"/>
              </a:ext>
            </a:extLst>
          </p:cNvPr>
          <p:cNvSpPr>
            <a:spLocks/>
          </p:cNvSpPr>
          <p:nvPr/>
        </p:nvSpPr>
        <p:spPr bwMode="auto">
          <a:xfrm>
            <a:off x="9775575" y="1793075"/>
            <a:ext cx="114949" cy="244731"/>
          </a:xfrm>
          <a:custGeom>
            <a:avLst/>
            <a:gdLst>
              <a:gd name="T0" fmla="*/ 76 w 107"/>
              <a:gd name="T1" fmla="*/ 230 h 230"/>
              <a:gd name="T2" fmla="*/ 64 w 107"/>
              <a:gd name="T3" fmla="*/ 229 h 230"/>
              <a:gd name="T4" fmla="*/ 51 w 107"/>
              <a:gd name="T5" fmla="*/ 228 h 230"/>
              <a:gd name="T6" fmla="*/ 43 w 107"/>
              <a:gd name="T7" fmla="*/ 222 h 230"/>
              <a:gd name="T8" fmla="*/ 49 w 107"/>
              <a:gd name="T9" fmla="*/ 214 h 230"/>
              <a:gd name="T10" fmla="*/ 67 w 107"/>
              <a:gd name="T11" fmla="*/ 215 h 230"/>
              <a:gd name="T12" fmla="*/ 82 w 107"/>
              <a:gd name="T13" fmla="*/ 215 h 230"/>
              <a:gd name="T14" fmla="*/ 90 w 107"/>
              <a:gd name="T15" fmla="*/ 211 h 230"/>
              <a:gd name="T16" fmla="*/ 85 w 107"/>
              <a:gd name="T17" fmla="*/ 200 h 230"/>
              <a:gd name="T18" fmla="*/ 71 w 107"/>
              <a:gd name="T19" fmla="*/ 120 h 230"/>
              <a:gd name="T20" fmla="*/ 68 w 107"/>
              <a:gd name="T21" fmla="*/ 95 h 230"/>
              <a:gd name="T22" fmla="*/ 4 w 107"/>
              <a:gd name="T23" fmla="*/ 15 h 230"/>
              <a:gd name="T24" fmla="*/ 2 w 107"/>
              <a:gd name="T25" fmla="*/ 4 h 230"/>
              <a:gd name="T26" fmla="*/ 12 w 107"/>
              <a:gd name="T27" fmla="*/ 2 h 230"/>
              <a:gd name="T28" fmla="*/ 83 w 107"/>
              <a:gd name="T29" fmla="*/ 93 h 230"/>
              <a:gd name="T30" fmla="*/ 85 w 107"/>
              <a:gd name="T31" fmla="*/ 118 h 230"/>
              <a:gd name="T32" fmla="*/ 96 w 107"/>
              <a:gd name="T33" fmla="*/ 190 h 230"/>
              <a:gd name="T34" fmla="*/ 104 w 107"/>
              <a:gd name="T35" fmla="*/ 216 h 230"/>
              <a:gd name="T36" fmla="*/ 85 w 107"/>
              <a:gd name="T37" fmla="*/ 229 h 230"/>
              <a:gd name="T38" fmla="*/ 76 w 107"/>
              <a:gd name="T39"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230">
                <a:moveTo>
                  <a:pt x="76" y="230"/>
                </a:moveTo>
                <a:cubicBezTo>
                  <a:pt x="71" y="230"/>
                  <a:pt x="68" y="230"/>
                  <a:pt x="64" y="229"/>
                </a:cubicBezTo>
                <a:cubicBezTo>
                  <a:pt x="60" y="228"/>
                  <a:pt x="57" y="228"/>
                  <a:pt x="51" y="228"/>
                </a:cubicBezTo>
                <a:cubicBezTo>
                  <a:pt x="47" y="229"/>
                  <a:pt x="44" y="226"/>
                  <a:pt x="43" y="222"/>
                </a:cubicBezTo>
                <a:cubicBezTo>
                  <a:pt x="42" y="218"/>
                  <a:pt x="45" y="215"/>
                  <a:pt x="49" y="214"/>
                </a:cubicBezTo>
                <a:cubicBezTo>
                  <a:pt x="57" y="213"/>
                  <a:pt x="62" y="214"/>
                  <a:pt x="67" y="215"/>
                </a:cubicBezTo>
                <a:cubicBezTo>
                  <a:pt x="72" y="215"/>
                  <a:pt x="76" y="216"/>
                  <a:pt x="82" y="215"/>
                </a:cubicBezTo>
                <a:cubicBezTo>
                  <a:pt x="87" y="214"/>
                  <a:pt x="90" y="213"/>
                  <a:pt x="90" y="211"/>
                </a:cubicBezTo>
                <a:cubicBezTo>
                  <a:pt x="91" y="209"/>
                  <a:pt x="89" y="204"/>
                  <a:pt x="85" y="200"/>
                </a:cubicBezTo>
                <a:cubicBezTo>
                  <a:pt x="77" y="192"/>
                  <a:pt x="74" y="166"/>
                  <a:pt x="71" y="120"/>
                </a:cubicBezTo>
                <a:cubicBezTo>
                  <a:pt x="70" y="111"/>
                  <a:pt x="69" y="103"/>
                  <a:pt x="68" y="95"/>
                </a:cubicBezTo>
                <a:cubicBezTo>
                  <a:pt x="65" y="55"/>
                  <a:pt x="5" y="15"/>
                  <a:pt x="4" y="15"/>
                </a:cubicBezTo>
                <a:cubicBezTo>
                  <a:pt x="1" y="12"/>
                  <a:pt x="0" y="8"/>
                  <a:pt x="2" y="4"/>
                </a:cubicBezTo>
                <a:cubicBezTo>
                  <a:pt x="4" y="1"/>
                  <a:pt x="9" y="0"/>
                  <a:pt x="12" y="2"/>
                </a:cubicBezTo>
                <a:cubicBezTo>
                  <a:pt x="15" y="4"/>
                  <a:pt x="79" y="47"/>
                  <a:pt x="83" y="93"/>
                </a:cubicBezTo>
                <a:cubicBezTo>
                  <a:pt x="84" y="102"/>
                  <a:pt x="84" y="110"/>
                  <a:pt x="85" y="118"/>
                </a:cubicBezTo>
                <a:cubicBezTo>
                  <a:pt x="87" y="146"/>
                  <a:pt x="91" y="185"/>
                  <a:pt x="96" y="190"/>
                </a:cubicBezTo>
                <a:cubicBezTo>
                  <a:pt x="102" y="196"/>
                  <a:pt x="107" y="206"/>
                  <a:pt x="104" y="216"/>
                </a:cubicBezTo>
                <a:cubicBezTo>
                  <a:pt x="103" y="221"/>
                  <a:pt x="98" y="227"/>
                  <a:pt x="85" y="229"/>
                </a:cubicBezTo>
                <a:cubicBezTo>
                  <a:pt x="81" y="230"/>
                  <a:pt x="78" y="230"/>
                  <a:pt x="76" y="230"/>
                </a:cubicBezTo>
                <a:close/>
              </a:path>
            </a:pathLst>
          </a:cu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64" name="Freeform 552">
            <a:extLst>
              <a:ext uri="{FF2B5EF4-FFF2-40B4-BE49-F238E27FC236}">
                <a16:creationId xmlns:a16="http://schemas.microsoft.com/office/drawing/2014/main" id="{9EAB35AB-C9AE-FC63-CB35-11F6B89B5A70}"/>
              </a:ext>
            </a:extLst>
          </p:cNvPr>
          <p:cNvSpPr>
            <a:spLocks/>
          </p:cNvSpPr>
          <p:nvPr/>
        </p:nvSpPr>
        <p:spPr bwMode="auto">
          <a:xfrm>
            <a:off x="9619837" y="1793075"/>
            <a:ext cx="94555" cy="176133"/>
          </a:xfrm>
          <a:custGeom>
            <a:avLst/>
            <a:gdLst>
              <a:gd name="T0" fmla="*/ 8 w 89"/>
              <a:gd name="T1" fmla="*/ 165 h 165"/>
              <a:gd name="T2" fmla="*/ 7 w 89"/>
              <a:gd name="T3" fmla="*/ 165 h 165"/>
              <a:gd name="T4" fmla="*/ 0 w 89"/>
              <a:gd name="T5" fmla="*/ 157 h 165"/>
              <a:gd name="T6" fmla="*/ 4 w 89"/>
              <a:gd name="T7" fmla="*/ 118 h 165"/>
              <a:gd name="T8" fmla="*/ 6 w 89"/>
              <a:gd name="T9" fmla="*/ 93 h 165"/>
              <a:gd name="T10" fmla="*/ 77 w 89"/>
              <a:gd name="T11" fmla="*/ 2 h 165"/>
              <a:gd name="T12" fmla="*/ 87 w 89"/>
              <a:gd name="T13" fmla="*/ 4 h 165"/>
              <a:gd name="T14" fmla="*/ 85 w 89"/>
              <a:gd name="T15" fmla="*/ 15 h 165"/>
              <a:gd name="T16" fmla="*/ 20 w 89"/>
              <a:gd name="T17" fmla="*/ 95 h 165"/>
              <a:gd name="T18" fmla="*/ 18 w 89"/>
              <a:gd name="T19" fmla="*/ 120 h 165"/>
              <a:gd name="T20" fmla="*/ 15 w 89"/>
              <a:gd name="T21" fmla="*/ 159 h 165"/>
              <a:gd name="T22" fmla="*/ 8 w 89"/>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165">
                <a:moveTo>
                  <a:pt x="8" y="165"/>
                </a:moveTo>
                <a:cubicBezTo>
                  <a:pt x="7" y="165"/>
                  <a:pt x="7" y="165"/>
                  <a:pt x="7" y="165"/>
                </a:cubicBezTo>
                <a:cubicBezTo>
                  <a:pt x="3" y="165"/>
                  <a:pt x="0" y="161"/>
                  <a:pt x="0" y="157"/>
                </a:cubicBezTo>
                <a:cubicBezTo>
                  <a:pt x="2" y="145"/>
                  <a:pt x="3" y="132"/>
                  <a:pt x="4" y="118"/>
                </a:cubicBezTo>
                <a:cubicBezTo>
                  <a:pt x="5" y="110"/>
                  <a:pt x="5" y="102"/>
                  <a:pt x="6" y="93"/>
                </a:cubicBezTo>
                <a:cubicBezTo>
                  <a:pt x="10" y="47"/>
                  <a:pt x="74" y="4"/>
                  <a:pt x="77" y="2"/>
                </a:cubicBezTo>
                <a:cubicBezTo>
                  <a:pt x="80" y="0"/>
                  <a:pt x="85" y="1"/>
                  <a:pt x="87" y="4"/>
                </a:cubicBezTo>
                <a:cubicBezTo>
                  <a:pt x="89" y="8"/>
                  <a:pt x="88" y="12"/>
                  <a:pt x="85" y="15"/>
                </a:cubicBezTo>
                <a:cubicBezTo>
                  <a:pt x="84" y="15"/>
                  <a:pt x="24" y="55"/>
                  <a:pt x="20" y="95"/>
                </a:cubicBezTo>
                <a:cubicBezTo>
                  <a:pt x="20" y="103"/>
                  <a:pt x="19" y="111"/>
                  <a:pt x="18" y="120"/>
                </a:cubicBezTo>
                <a:cubicBezTo>
                  <a:pt x="17" y="134"/>
                  <a:pt x="16" y="147"/>
                  <a:pt x="15" y="159"/>
                </a:cubicBezTo>
                <a:cubicBezTo>
                  <a:pt x="14" y="162"/>
                  <a:pt x="11" y="165"/>
                  <a:pt x="8" y="165"/>
                </a:cubicBezTo>
              </a:path>
            </a:pathLst>
          </a:cu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grpSp>
        <p:nvGrpSpPr>
          <p:cNvPr id="265" name="Group 264">
            <a:extLst>
              <a:ext uri="{FF2B5EF4-FFF2-40B4-BE49-F238E27FC236}">
                <a16:creationId xmlns:a16="http://schemas.microsoft.com/office/drawing/2014/main" id="{B70D7C76-6559-79C6-260C-845D2137C879}"/>
              </a:ext>
            </a:extLst>
          </p:cNvPr>
          <p:cNvGrpSpPr/>
          <p:nvPr/>
        </p:nvGrpSpPr>
        <p:grpSpPr>
          <a:xfrm>
            <a:off x="9447414" y="1963646"/>
            <a:ext cx="532104" cy="229899"/>
            <a:chOff x="3702539" y="4617502"/>
            <a:chExt cx="747671" cy="323036"/>
          </a:xfrm>
        </p:grpSpPr>
        <p:sp>
          <p:nvSpPr>
            <p:cNvPr id="266" name="Freeform 548">
              <a:extLst>
                <a:ext uri="{FF2B5EF4-FFF2-40B4-BE49-F238E27FC236}">
                  <a16:creationId xmlns:a16="http://schemas.microsoft.com/office/drawing/2014/main" id="{E3BD2C80-3C59-F3EB-CF76-94D4810E2A4E}"/>
                </a:ext>
              </a:extLst>
            </p:cNvPr>
            <p:cNvSpPr>
              <a:spLocks/>
            </p:cNvSpPr>
            <p:nvPr/>
          </p:nvSpPr>
          <p:spPr bwMode="auto">
            <a:xfrm>
              <a:off x="4111542" y="4617502"/>
              <a:ext cx="20841" cy="49498"/>
            </a:xfrm>
            <a:custGeom>
              <a:avLst/>
              <a:gdLst>
                <a:gd name="T0" fmla="*/ 7 w 14"/>
                <a:gd name="T1" fmla="*/ 33 h 33"/>
                <a:gd name="T2" fmla="*/ 0 w 14"/>
                <a:gd name="T3" fmla="*/ 25 h 33"/>
                <a:gd name="T4" fmla="*/ 0 w 14"/>
                <a:gd name="T5" fmla="*/ 7 h 33"/>
                <a:gd name="T6" fmla="*/ 7 w 14"/>
                <a:gd name="T7" fmla="*/ 0 h 33"/>
                <a:gd name="T8" fmla="*/ 14 w 14"/>
                <a:gd name="T9" fmla="*/ 7 h 33"/>
                <a:gd name="T10" fmla="*/ 14 w 14"/>
                <a:gd name="T11" fmla="*/ 25 h 33"/>
                <a:gd name="T12" fmla="*/ 7 w 14"/>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14" h="33">
                  <a:moveTo>
                    <a:pt x="7" y="33"/>
                  </a:moveTo>
                  <a:cubicBezTo>
                    <a:pt x="3" y="33"/>
                    <a:pt x="0" y="29"/>
                    <a:pt x="0" y="25"/>
                  </a:cubicBezTo>
                  <a:lnTo>
                    <a:pt x="0" y="7"/>
                  </a:lnTo>
                  <a:cubicBezTo>
                    <a:pt x="0" y="3"/>
                    <a:pt x="3" y="0"/>
                    <a:pt x="7" y="0"/>
                  </a:cubicBezTo>
                  <a:cubicBezTo>
                    <a:pt x="11" y="0"/>
                    <a:pt x="14" y="3"/>
                    <a:pt x="14" y="7"/>
                  </a:cubicBezTo>
                  <a:lnTo>
                    <a:pt x="14" y="25"/>
                  </a:lnTo>
                  <a:cubicBezTo>
                    <a:pt x="14" y="29"/>
                    <a:pt x="11" y="33"/>
                    <a:pt x="7" y="33"/>
                  </a:cubicBezTo>
                  <a:close/>
                </a:path>
              </a:pathLst>
            </a:cu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67" name="Freeform 553">
              <a:extLst>
                <a:ext uri="{FF2B5EF4-FFF2-40B4-BE49-F238E27FC236}">
                  <a16:creationId xmlns:a16="http://schemas.microsoft.com/office/drawing/2014/main" id="{A0B71B2E-0646-3B62-84CB-2D8B57B7A7FE}"/>
                </a:ext>
              </a:extLst>
            </p:cNvPr>
            <p:cNvSpPr>
              <a:spLocks/>
            </p:cNvSpPr>
            <p:nvPr/>
          </p:nvSpPr>
          <p:spPr bwMode="auto">
            <a:xfrm>
              <a:off x="3864057" y="4703472"/>
              <a:ext cx="586153" cy="190175"/>
            </a:xfrm>
            <a:custGeom>
              <a:avLst/>
              <a:gdLst>
                <a:gd name="T0" fmla="*/ 194 w 392"/>
                <a:gd name="T1" fmla="*/ 126 h 126"/>
                <a:gd name="T2" fmla="*/ 187 w 392"/>
                <a:gd name="T3" fmla="*/ 125 h 126"/>
                <a:gd name="T4" fmla="*/ 8 w 392"/>
                <a:gd name="T5" fmla="*/ 116 h 126"/>
                <a:gd name="T6" fmla="*/ 0 w 392"/>
                <a:gd name="T7" fmla="*/ 108 h 126"/>
                <a:gd name="T8" fmla="*/ 8 w 392"/>
                <a:gd name="T9" fmla="*/ 101 h 126"/>
                <a:gd name="T10" fmla="*/ 8 w 392"/>
                <a:gd name="T11" fmla="*/ 101 h 126"/>
                <a:gd name="T12" fmla="*/ 191 w 392"/>
                <a:gd name="T13" fmla="*/ 111 h 126"/>
                <a:gd name="T14" fmla="*/ 374 w 392"/>
                <a:gd name="T15" fmla="*/ 42 h 126"/>
                <a:gd name="T16" fmla="*/ 377 w 392"/>
                <a:gd name="T17" fmla="*/ 40 h 126"/>
                <a:gd name="T18" fmla="*/ 376 w 392"/>
                <a:gd name="T19" fmla="*/ 36 h 126"/>
                <a:gd name="T20" fmla="*/ 331 w 392"/>
                <a:gd name="T21" fmla="*/ 22 h 126"/>
                <a:gd name="T22" fmla="*/ 242 w 392"/>
                <a:gd name="T23" fmla="*/ 57 h 126"/>
                <a:gd name="T24" fmla="*/ 212 w 392"/>
                <a:gd name="T25" fmla="*/ 58 h 126"/>
                <a:gd name="T26" fmla="*/ 165 w 392"/>
                <a:gd name="T27" fmla="*/ 43 h 126"/>
                <a:gd name="T28" fmla="*/ 161 w 392"/>
                <a:gd name="T29" fmla="*/ 34 h 126"/>
                <a:gd name="T30" fmla="*/ 170 w 392"/>
                <a:gd name="T31" fmla="*/ 29 h 126"/>
                <a:gd name="T32" fmla="*/ 216 w 392"/>
                <a:gd name="T33" fmla="*/ 44 h 126"/>
                <a:gd name="T34" fmla="*/ 236 w 392"/>
                <a:gd name="T35" fmla="*/ 44 h 126"/>
                <a:gd name="T36" fmla="*/ 325 w 392"/>
                <a:gd name="T37" fmla="*/ 9 h 126"/>
                <a:gd name="T38" fmla="*/ 388 w 392"/>
                <a:gd name="T39" fmla="*/ 27 h 126"/>
                <a:gd name="T40" fmla="*/ 391 w 392"/>
                <a:gd name="T41" fmla="*/ 43 h 126"/>
                <a:gd name="T42" fmla="*/ 381 w 392"/>
                <a:gd name="T43" fmla="*/ 55 h 126"/>
                <a:gd name="T44" fmla="*/ 194 w 392"/>
                <a:gd name="T4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2" h="126">
                  <a:moveTo>
                    <a:pt x="194" y="126"/>
                  </a:moveTo>
                  <a:cubicBezTo>
                    <a:pt x="191" y="126"/>
                    <a:pt x="189" y="125"/>
                    <a:pt x="187" y="125"/>
                  </a:cubicBezTo>
                  <a:cubicBezTo>
                    <a:pt x="164" y="118"/>
                    <a:pt x="50" y="116"/>
                    <a:pt x="8" y="116"/>
                  </a:cubicBezTo>
                  <a:cubicBezTo>
                    <a:pt x="4" y="116"/>
                    <a:pt x="0" y="112"/>
                    <a:pt x="0" y="108"/>
                  </a:cubicBezTo>
                  <a:cubicBezTo>
                    <a:pt x="0" y="104"/>
                    <a:pt x="4" y="101"/>
                    <a:pt x="8" y="101"/>
                  </a:cubicBezTo>
                  <a:lnTo>
                    <a:pt x="8" y="101"/>
                  </a:lnTo>
                  <a:cubicBezTo>
                    <a:pt x="14" y="101"/>
                    <a:pt x="162" y="102"/>
                    <a:pt x="191" y="111"/>
                  </a:cubicBezTo>
                  <a:cubicBezTo>
                    <a:pt x="205" y="115"/>
                    <a:pt x="279" y="88"/>
                    <a:pt x="374" y="42"/>
                  </a:cubicBezTo>
                  <a:cubicBezTo>
                    <a:pt x="376" y="42"/>
                    <a:pt x="376" y="40"/>
                    <a:pt x="377" y="40"/>
                  </a:cubicBezTo>
                  <a:cubicBezTo>
                    <a:pt x="377" y="39"/>
                    <a:pt x="377" y="37"/>
                    <a:pt x="376" y="36"/>
                  </a:cubicBezTo>
                  <a:cubicBezTo>
                    <a:pt x="366" y="22"/>
                    <a:pt x="347" y="16"/>
                    <a:pt x="331" y="22"/>
                  </a:cubicBezTo>
                  <a:lnTo>
                    <a:pt x="242" y="57"/>
                  </a:lnTo>
                  <a:cubicBezTo>
                    <a:pt x="232" y="61"/>
                    <a:pt x="222" y="61"/>
                    <a:pt x="212" y="58"/>
                  </a:cubicBezTo>
                  <a:lnTo>
                    <a:pt x="165" y="43"/>
                  </a:lnTo>
                  <a:cubicBezTo>
                    <a:pt x="161" y="42"/>
                    <a:pt x="159" y="37"/>
                    <a:pt x="161" y="34"/>
                  </a:cubicBezTo>
                  <a:cubicBezTo>
                    <a:pt x="162" y="30"/>
                    <a:pt x="166" y="28"/>
                    <a:pt x="170" y="29"/>
                  </a:cubicBezTo>
                  <a:lnTo>
                    <a:pt x="216" y="44"/>
                  </a:lnTo>
                  <a:cubicBezTo>
                    <a:pt x="223" y="46"/>
                    <a:pt x="230" y="46"/>
                    <a:pt x="236" y="44"/>
                  </a:cubicBezTo>
                  <a:lnTo>
                    <a:pt x="325" y="9"/>
                  </a:lnTo>
                  <a:cubicBezTo>
                    <a:pt x="348" y="0"/>
                    <a:pt x="374" y="8"/>
                    <a:pt x="388" y="27"/>
                  </a:cubicBezTo>
                  <a:cubicBezTo>
                    <a:pt x="391" y="32"/>
                    <a:pt x="392" y="38"/>
                    <a:pt x="391" y="43"/>
                  </a:cubicBezTo>
                  <a:cubicBezTo>
                    <a:pt x="389" y="49"/>
                    <a:pt x="386" y="53"/>
                    <a:pt x="381" y="55"/>
                  </a:cubicBezTo>
                  <a:cubicBezTo>
                    <a:pt x="311" y="88"/>
                    <a:pt x="226" y="126"/>
                    <a:pt x="194" y="126"/>
                  </a:cubicBezTo>
                </a:path>
              </a:pathLst>
            </a:cu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68" name="Freeform 554">
              <a:extLst>
                <a:ext uri="{FF2B5EF4-FFF2-40B4-BE49-F238E27FC236}">
                  <a16:creationId xmlns:a16="http://schemas.microsoft.com/office/drawing/2014/main" id="{C5103878-9BD9-1A87-F1B2-357CF2EE0D34}"/>
                </a:ext>
              </a:extLst>
            </p:cNvPr>
            <p:cNvSpPr>
              <a:spLocks/>
            </p:cNvSpPr>
            <p:nvPr/>
          </p:nvSpPr>
          <p:spPr bwMode="auto">
            <a:xfrm>
              <a:off x="3801534" y="4640949"/>
              <a:ext cx="419426" cy="127652"/>
            </a:xfrm>
            <a:custGeom>
              <a:avLst/>
              <a:gdLst>
                <a:gd name="T0" fmla="*/ 266 w 280"/>
                <a:gd name="T1" fmla="*/ 86 h 86"/>
                <a:gd name="T2" fmla="*/ 135 w 280"/>
                <a:gd name="T3" fmla="*/ 86 h 86"/>
                <a:gd name="T4" fmla="*/ 128 w 280"/>
                <a:gd name="T5" fmla="*/ 79 h 86"/>
                <a:gd name="T6" fmla="*/ 135 w 280"/>
                <a:gd name="T7" fmla="*/ 72 h 86"/>
                <a:gd name="T8" fmla="*/ 266 w 280"/>
                <a:gd name="T9" fmla="*/ 72 h 86"/>
                <a:gd name="T10" fmla="*/ 235 w 280"/>
                <a:gd name="T11" fmla="*/ 40 h 86"/>
                <a:gd name="T12" fmla="*/ 182 w 280"/>
                <a:gd name="T13" fmla="*/ 36 h 86"/>
                <a:gd name="T14" fmla="*/ 146 w 280"/>
                <a:gd name="T15" fmla="*/ 27 h 86"/>
                <a:gd name="T16" fmla="*/ 89 w 280"/>
                <a:gd name="T17" fmla="*/ 15 h 86"/>
                <a:gd name="T18" fmla="*/ 14 w 280"/>
                <a:gd name="T19" fmla="*/ 60 h 86"/>
                <a:gd name="T20" fmla="*/ 4 w 280"/>
                <a:gd name="T21" fmla="*/ 61 h 86"/>
                <a:gd name="T22" fmla="*/ 3 w 280"/>
                <a:gd name="T23" fmla="*/ 51 h 86"/>
                <a:gd name="T24" fmla="*/ 89 w 280"/>
                <a:gd name="T25" fmla="*/ 0 h 86"/>
                <a:gd name="T26" fmla="*/ 150 w 280"/>
                <a:gd name="T27" fmla="*/ 13 h 86"/>
                <a:gd name="T28" fmla="*/ 184 w 280"/>
                <a:gd name="T29" fmla="*/ 22 h 86"/>
                <a:gd name="T30" fmla="*/ 236 w 280"/>
                <a:gd name="T31" fmla="*/ 26 h 86"/>
                <a:gd name="T32" fmla="*/ 280 w 280"/>
                <a:gd name="T33" fmla="*/ 72 h 86"/>
                <a:gd name="T34" fmla="*/ 266 w 280"/>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0" h="86">
                  <a:moveTo>
                    <a:pt x="266" y="86"/>
                  </a:moveTo>
                  <a:lnTo>
                    <a:pt x="135" y="86"/>
                  </a:lnTo>
                  <a:cubicBezTo>
                    <a:pt x="131" y="86"/>
                    <a:pt x="128" y="83"/>
                    <a:pt x="128" y="79"/>
                  </a:cubicBezTo>
                  <a:cubicBezTo>
                    <a:pt x="128" y="75"/>
                    <a:pt x="131" y="72"/>
                    <a:pt x="135" y="72"/>
                  </a:cubicBezTo>
                  <a:lnTo>
                    <a:pt x="266" y="72"/>
                  </a:lnTo>
                  <a:cubicBezTo>
                    <a:pt x="266" y="55"/>
                    <a:pt x="252" y="41"/>
                    <a:pt x="235" y="40"/>
                  </a:cubicBezTo>
                  <a:cubicBezTo>
                    <a:pt x="212" y="39"/>
                    <a:pt x="194" y="38"/>
                    <a:pt x="182" y="36"/>
                  </a:cubicBezTo>
                  <a:cubicBezTo>
                    <a:pt x="170" y="35"/>
                    <a:pt x="158" y="31"/>
                    <a:pt x="146" y="27"/>
                  </a:cubicBezTo>
                  <a:cubicBezTo>
                    <a:pt x="128" y="21"/>
                    <a:pt x="110" y="15"/>
                    <a:pt x="89" y="15"/>
                  </a:cubicBezTo>
                  <a:cubicBezTo>
                    <a:pt x="55" y="15"/>
                    <a:pt x="15" y="60"/>
                    <a:pt x="14" y="60"/>
                  </a:cubicBezTo>
                  <a:cubicBezTo>
                    <a:pt x="11" y="63"/>
                    <a:pt x="7" y="64"/>
                    <a:pt x="4" y="61"/>
                  </a:cubicBezTo>
                  <a:cubicBezTo>
                    <a:pt x="1" y="58"/>
                    <a:pt x="0" y="54"/>
                    <a:pt x="3" y="51"/>
                  </a:cubicBezTo>
                  <a:cubicBezTo>
                    <a:pt x="5" y="49"/>
                    <a:pt x="48" y="0"/>
                    <a:pt x="89" y="0"/>
                  </a:cubicBezTo>
                  <a:cubicBezTo>
                    <a:pt x="113" y="0"/>
                    <a:pt x="133" y="7"/>
                    <a:pt x="150" y="13"/>
                  </a:cubicBezTo>
                  <a:cubicBezTo>
                    <a:pt x="162" y="17"/>
                    <a:pt x="173" y="20"/>
                    <a:pt x="184" y="22"/>
                  </a:cubicBezTo>
                  <a:cubicBezTo>
                    <a:pt x="196" y="24"/>
                    <a:pt x="213" y="25"/>
                    <a:pt x="236" y="26"/>
                  </a:cubicBezTo>
                  <a:cubicBezTo>
                    <a:pt x="261" y="26"/>
                    <a:pt x="280" y="47"/>
                    <a:pt x="280" y="72"/>
                  </a:cubicBezTo>
                  <a:cubicBezTo>
                    <a:pt x="280" y="80"/>
                    <a:pt x="274" y="86"/>
                    <a:pt x="266" y="86"/>
                  </a:cubicBezTo>
                </a:path>
              </a:pathLst>
            </a:cu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69" name="Freeform 555">
              <a:extLst>
                <a:ext uri="{FF2B5EF4-FFF2-40B4-BE49-F238E27FC236}">
                  <a16:creationId xmlns:a16="http://schemas.microsoft.com/office/drawing/2014/main" id="{4D97923B-8735-90A1-AFCF-C5E2E1F998B2}"/>
                </a:ext>
              </a:extLst>
            </p:cNvPr>
            <p:cNvSpPr>
              <a:spLocks noEditPoints="1"/>
            </p:cNvSpPr>
            <p:nvPr/>
          </p:nvSpPr>
          <p:spPr bwMode="auto">
            <a:xfrm>
              <a:off x="3702539" y="4674815"/>
              <a:ext cx="197989" cy="265723"/>
            </a:xfrm>
            <a:custGeom>
              <a:avLst/>
              <a:gdLst>
                <a:gd name="T0" fmla="*/ 18 w 131"/>
                <a:gd name="T1" fmla="*/ 35 h 177"/>
                <a:gd name="T2" fmla="*/ 71 w 131"/>
                <a:gd name="T3" fmla="*/ 160 h 177"/>
                <a:gd name="T4" fmla="*/ 113 w 131"/>
                <a:gd name="T5" fmla="*/ 142 h 177"/>
                <a:gd name="T6" fmla="*/ 60 w 131"/>
                <a:gd name="T7" fmla="*/ 17 h 177"/>
                <a:gd name="T8" fmla="*/ 18 w 131"/>
                <a:gd name="T9" fmla="*/ 35 h 177"/>
                <a:gd name="T10" fmla="*/ 67 w 131"/>
                <a:gd name="T11" fmla="*/ 177 h 177"/>
                <a:gd name="T12" fmla="*/ 64 w 131"/>
                <a:gd name="T13" fmla="*/ 176 h 177"/>
                <a:gd name="T14" fmla="*/ 60 w 131"/>
                <a:gd name="T15" fmla="*/ 172 h 177"/>
                <a:gd name="T16" fmla="*/ 2 w 131"/>
                <a:gd name="T17" fmla="*/ 34 h 177"/>
                <a:gd name="T18" fmla="*/ 5 w 131"/>
                <a:gd name="T19" fmla="*/ 24 h 177"/>
                <a:gd name="T20" fmla="*/ 61 w 131"/>
                <a:gd name="T21" fmla="*/ 1 h 177"/>
                <a:gd name="T22" fmla="*/ 66 w 131"/>
                <a:gd name="T23" fmla="*/ 1 h 177"/>
                <a:gd name="T24" fmla="*/ 70 w 131"/>
                <a:gd name="T25" fmla="*/ 5 h 177"/>
                <a:gd name="T26" fmla="*/ 129 w 131"/>
                <a:gd name="T27" fmla="*/ 143 h 177"/>
                <a:gd name="T28" fmla="*/ 125 w 131"/>
                <a:gd name="T29" fmla="*/ 153 h 177"/>
                <a:gd name="T30" fmla="*/ 70 w 131"/>
                <a:gd name="T31" fmla="*/ 176 h 177"/>
                <a:gd name="T32" fmla="*/ 67 w 131"/>
                <a:gd name="T33"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177">
                  <a:moveTo>
                    <a:pt x="18" y="35"/>
                  </a:moveTo>
                  <a:lnTo>
                    <a:pt x="71" y="160"/>
                  </a:lnTo>
                  <a:lnTo>
                    <a:pt x="113" y="142"/>
                  </a:lnTo>
                  <a:lnTo>
                    <a:pt x="60" y="17"/>
                  </a:lnTo>
                  <a:lnTo>
                    <a:pt x="18" y="35"/>
                  </a:lnTo>
                  <a:close/>
                  <a:moveTo>
                    <a:pt x="67" y="177"/>
                  </a:moveTo>
                  <a:cubicBezTo>
                    <a:pt x="66" y="177"/>
                    <a:pt x="65" y="177"/>
                    <a:pt x="64" y="176"/>
                  </a:cubicBezTo>
                  <a:cubicBezTo>
                    <a:pt x="62" y="175"/>
                    <a:pt x="61" y="174"/>
                    <a:pt x="60" y="172"/>
                  </a:cubicBezTo>
                  <a:lnTo>
                    <a:pt x="2" y="34"/>
                  </a:lnTo>
                  <a:cubicBezTo>
                    <a:pt x="0" y="30"/>
                    <a:pt x="2" y="26"/>
                    <a:pt x="5" y="24"/>
                  </a:cubicBezTo>
                  <a:lnTo>
                    <a:pt x="61" y="1"/>
                  </a:lnTo>
                  <a:cubicBezTo>
                    <a:pt x="63" y="0"/>
                    <a:pt x="65" y="0"/>
                    <a:pt x="66" y="1"/>
                  </a:cubicBezTo>
                  <a:cubicBezTo>
                    <a:pt x="68" y="1"/>
                    <a:pt x="70" y="3"/>
                    <a:pt x="70" y="5"/>
                  </a:cubicBezTo>
                  <a:lnTo>
                    <a:pt x="129" y="143"/>
                  </a:lnTo>
                  <a:cubicBezTo>
                    <a:pt x="131" y="147"/>
                    <a:pt x="129" y="151"/>
                    <a:pt x="125" y="153"/>
                  </a:cubicBezTo>
                  <a:lnTo>
                    <a:pt x="70" y="176"/>
                  </a:lnTo>
                  <a:cubicBezTo>
                    <a:pt x="69" y="177"/>
                    <a:pt x="68" y="177"/>
                    <a:pt x="67" y="177"/>
                  </a:cubicBezTo>
                </a:path>
              </a:pathLst>
            </a:cu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grpSp>
      <p:sp>
        <p:nvSpPr>
          <p:cNvPr id="219" name="TextBox 218">
            <a:extLst>
              <a:ext uri="{FF2B5EF4-FFF2-40B4-BE49-F238E27FC236}">
                <a16:creationId xmlns:a16="http://schemas.microsoft.com/office/drawing/2014/main" id="{3F4E0AAA-7685-450A-B342-29A72B311E7F}"/>
              </a:ext>
            </a:extLst>
          </p:cNvPr>
          <p:cNvSpPr txBox="1"/>
          <p:nvPr/>
        </p:nvSpPr>
        <p:spPr>
          <a:xfrm>
            <a:off x="2711907" y="6152389"/>
            <a:ext cx="668975" cy="152349"/>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2Q2023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graphicFrame>
        <p:nvGraphicFramePr>
          <p:cNvPr id="220" name="차트 313">
            <a:extLst>
              <a:ext uri="{FF2B5EF4-FFF2-40B4-BE49-F238E27FC236}">
                <a16:creationId xmlns:a16="http://schemas.microsoft.com/office/drawing/2014/main" id="{83C8067F-E846-EADB-F839-039CD6B1B752}"/>
              </a:ext>
            </a:extLst>
          </p:cNvPr>
          <p:cNvGraphicFramePr/>
          <p:nvPr>
            <p:extLst>
              <p:ext uri="{D42A27DB-BD31-4B8C-83A1-F6EECF244321}">
                <p14:modId xmlns:p14="http://schemas.microsoft.com/office/powerpoint/2010/main" val="364992546"/>
              </p:ext>
            </p:extLst>
          </p:nvPr>
        </p:nvGraphicFramePr>
        <p:xfrm>
          <a:off x="2587929" y="5299654"/>
          <a:ext cx="923580" cy="898761"/>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221" name="차트 313">
            <a:extLst>
              <a:ext uri="{FF2B5EF4-FFF2-40B4-BE49-F238E27FC236}">
                <a16:creationId xmlns:a16="http://schemas.microsoft.com/office/drawing/2014/main" id="{DD4CFE3E-EB3C-4A89-AB58-013C36940261}"/>
              </a:ext>
            </a:extLst>
          </p:cNvPr>
          <p:cNvGraphicFramePr/>
          <p:nvPr>
            <p:extLst>
              <p:ext uri="{D42A27DB-BD31-4B8C-83A1-F6EECF244321}">
                <p14:modId xmlns:p14="http://schemas.microsoft.com/office/powerpoint/2010/main" val="2244539846"/>
              </p:ext>
            </p:extLst>
          </p:nvPr>
        </p:nvGraphicFramePr>
        <p:xfrm>
          <a:off x="2708594" y="5417076"/>
          <a:ext cx="682251" cy="663917"/>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222" name="차트 313">
            <a:extLst>
              <a:ext uri="{FF2B5EF4-FFF2-40B4-BE49-F238E27FC236}">
                <a16:creationId xmlns:a16="http://schemas.microsoft.com/office/drawing/2014/main" id="{05DF86E0-EAD8-F965-45E6-FDBD6185D5E9}"/>
              </a:ext>
            </a:extLst>
          </p:cNvPr>
          <p:cNvGraphicFramePr/>
          <p:nvPr>
            <p:extLst>
              <p:ext uri="{D42A27DB-BD31-4B8C-83A1-F6EECF244321}">
                <p14:modId xmlns:p14="http://schemas.microsoft.com/office/powerpoint/2010/main" val="434844812"/>
              </p:ext>
            </p:extLst>
          </p:nvPr>
        </p:nvGraphicFramePr>
        <p:xfrm>
          <a:off x="2784134" y="5490587"/>
          <a:ext cx="531170" cy="516895"/>
        </p:xfrm>
        <a:graphic>
          <a:graphicData uri="http://schemas.openxmlformats.org/drawingml/2006/chart">
            <c:chart xmlns:c="http://schemas.openxmlformats.org/drawingml/2006/chart" xmlns:r="http://schemas.openxmlformats.org/officeDocument/2006/relationships" r:id="rId21"/>
          </a:graphicData>
        </a:graphic>
      </p:graphicFrame>
      <p:sp>
        <p:nvSpPr>
          <p:cNvPr id="223" name="TextBox 222">
            <a:extLst>
              <a:ext uri="{FF2B5EF4-FFF2-40B4-BE49-F238E27FC236}">
                <a16:creationId xmlns:a16="http://schemas.microsoft.com/office/drawing/2014/main" id="{B5AE0A45-2878-F769-08CB-00CE9EEDCDFC}"/>
              </a:ext>
            </a:extLst>
          </p:cNvPr>
          <p:cNvSpPr txBox="1"/>
          <p:nvPr/>
        </p:nvSpPr>
        <p:spPr>
          <a:xfrm>
            <a:off x="2656099" y="5387718"/>
            <a:ext cx="324936" cy="135422"/>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800" dirty="0">
                <a:solidFill>
                  <a:srgbClr val="005993"/>
                </a:solidFill>
                <a:latin typeface="SVN-Gilroy Medium" panose="00000600000000000000" pitchFamily="50" charset="0"/>
                <a:cs typeface="Arial" panose="020B0604020202020204" pitchFamily="34" charset="0"/>
              </a:rPr>
              <a:t>63.6%</a:t>
            </a:r>
            <a:endParaRPr kumimoji="0" lang="vi-VN" sz="800" i="0" u="none" strike="noStrike" kern="1200" cap="none" spc="0" normalizeH="0" baseline="0" noProof="0" dirty="0">
              <a:ln>
                <a:noFill/>
              </a:ln>
              <a:solidFill>
                <a:srgbClr val="005993"/>
              </a:solidFill>
              <a:effectLst/>
              <a:uLnTx/>
              <a:uFillTx/>
              <a:latin typeface="Arial" panose="020B0604020202020204" pitchFamily="34" charset="0"/>
              <a:cs typeface="Arial" panose="020B0604020202020204" pitchFamily="34" charset="0"/>
            </a:endParaRPr>
          </a:p>
        </p:txBody>
      </p:sp>
      <p:sp>
        <p:nvSpPr>
          <p:cNvPr id="224" name="TextBox 223">
            <a:extLst>
              <a:ext uri="{FF2B5EF4-FFF2-40B4-BE49-F238E27FC236}">
                <a16:creationId xmlns:a16="http://schemas.microsoft.com/office/drawing/2014/main" id="{841A0760-8391-28ED-BA68-25E2E63E5E71}"/>
              </a:ext>
            </a:extLst>
          </p:cNvPr>
          <p:cNvSpPr txBox="1"/>
          <p:nvPr/>
        </p:nvSpPr>
        <p:spPr>
          <a:xfrm>
            <a:off x="2513185" y="5582375"/>
            <a:ext cx="324936" cy="135422"/>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800" dirty="0">
                <a:solidFill>
                  <a:srgbClr val="EA9600"/>
                </a:solidFill>
                <a:latin typeface="SVN-Gilroy Medium" panose="00000600000000000000" pitchFamily="50" charset="0"/>
                <a:cs typeface="Arial" panose="020B0604020202020204" pitchFamily="34" charset="0"/>
              </a:rPr>
              <a:t>30.5%</a:t>
            </a:r>
            <a:endParaRPr kumimoji="0" lang="vi-VN" sz="800" i="0" u="none" strike="noStrike" kern="1200" cap="none" spc="0" normalizeH="0" baseline="0" noProof="0" dirty="0">
              <a:ln>
                <a:noFill/>
              </a:ln>
              <a:solidFill>
                <a:srgbClr val="EA9600"/>
              </a:solidFill>
              <a:effectLst/>
              <a:uLnTx/>
              <a:uFillTx/>
              <a:latin typeface="Arial" panose="020B0604020202020204" pitchFamily="34" charset="0"/>
              <a:cs typeface="Arial" panose="020B0604020202020204" pitchFamily="34" charset="0"/>
            </a:endParaRPr>
          </a:p>
        </p:txBody>
      </p:sp>
      <p:sp>
        <p:nvSpPr>
          <p:cNvPr id="225" name="TextBox 224">
            <a:extLst>
              <a:ext uri="{FF2B5EF4-FFF2-40B4-BE49-F238E27FC236}">
                <a16:creationId xmlns:a16="http://schemas.microsoft.com/office/drawing/2014/main" id="{3D160922-288E-41D1-0775-7DA0271E23AC}"/>
              </a:ext>
            </a:extLst>
          </p:cNvPr>
          <p:cNvSpPr txBox="1"/>
          <p:nvPr/>
        </p:nvSpPr>
        <p:spPr>
          <a:xfrm>
            <a:off x="2915137" y="5717119"/>
            <a:ext cx="324936" cy="135422"/>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800" dirty="0">
                <a:solidFill>
                  <a:srgbClr val="C00000"/>
                </a:solidFill>
                <a:latin typeface="SVN-Gilroy Medium" panose="00000600000000000000" pitchFamily="50" charset="0"/>
                <a:cs typeface="Arial" panose="020B0604020202020204" pitchFamily="34" charset="0"/>
              </a:rPr>
              <a:t>5.9%</a:t>
            </a:r>
            <a:endParaRPr kumimoji="0" lang="vi-VN" sz="8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99" name="Freeform 443">
            <a:extLst>
              <a:ext uri="{FF2B5EF4-FFF2-40B4-BE49-F238E27FC236}">
                <a16:creationId xmlns:a16="http://schemas.microsoft.com/office/drawing/2014/main" id="{2D136D40-E349-8B78-E64B-7B6219600530}"/>
              </a:ext>
            </a:extLst>
          </p:cNvPr>
          <p:cNvSpPr/>
          <p:nvPr/>
        </p:nvSpPr>
        <p:spPr>
          <a:xfrm>
            <a:off x="1084633" y="1746873"/>
            <a:ext cx="202607" cy="191327"/>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0" name="Rectangle: Rounded Corners 283">
            <a:extLst>
              <a:ext uri="{FF2B5EF4-FFF2-40B4-BE49-F238E27FC236}">
                <a16:creationId xmlns:a16="http://schemas.microsoft.com/office/drawing/2014/main" id="{6AA627DC-BB5D-759D-62A7-103769D6F124}"/>
              </a:ext>
            </a:extLst>
          </p:cNvPr>
          <p:cNvSpPr/>
          <p:nvPr/>
        </p:nvSpPr>
        <p:spPr>
          <a:xfrm>
            <a:off x="3900392" y="1355598"/>
            <a:ext cx="2266513" cy="190357"/>
          </a:xfrm>
          <a:prstGeom prst="roundRect">
            <a:avLst>
              <a:gd name="adj" fmla="val 50000"/>
            </a:avLst>
          </a:prstGeom>
          <a:solidFill>
            <a:srgbClr val="53C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27" name="Rectangle: Rounded Corners 283">
            <a:extLst>
              <a:ext uri="{FF2B5EF4-FFF2-40B4-BE49-F238E27FC236}">
                <a16:creationId xmlns:a16="http://schemas.microsoft.com/office/drawing/2014/main" id="{B48F0A5A-3233-C482-A48C-F28619093780}"/>
              </a:ext>
            </a:extLst>
          </p:cNvPr>
          <p:cNvSpPr/>
          <p:nvPr/>
        </p:nvSpPr>
        <p:spPr>
          <a:xfrm>
            <a:off x="3541349" y="1355598"/>
            <a:ext cx="2600219" cy="190357"/>
          </a:xfrm>
          <a:prstGeom prst="roundRect">
            <a:avLst>
              <a:gd name="adj" fmla="val 50000"/>
            </a:avLst>
          </a:prstGeom>
          <a:solidFill>
            <a:srgbClr val="10A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28" name="Rectangle: Rounded Corners 283">
            <a:extLst>
              <a:ext uri="{FF2B5EF4-FFF2-40B4-BE49-F238E27FC236}">
                <a16:creationId xmlns:a16="http://schemas.microsoft.com/office/drawing/2014/main" id="{4F8666A2-1CD8-C052-A23A-A20423D8D91A}"/>
              </a:ext>
            </a:extLst>
          </p:cNvPr>
          <p:cNvSpPr/>
          <p:nvPr/>
        </p:nvSpPr>
        <p:spPr>
          <a:xfrm>
            <a:off x="3541349" y="1355598"/>
            <a:ext cx="2432620" cy="190357"/>
          </a:xfrm>
          <a:prstGeom prst="roundRect">
            <a:avLst>
              <a:gd name="adj" fmla="val 50000"/>
            </a:avLst>
          </a:prstGeom>
          <a:solidFill>
            <a:srgbClr val="008F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29" name="Rectangle: Rounded Corners 283">
            <a:extLst>
              <a:ext uri="{FF2B5EF4-FFF2-40B4-BE49-F238E27FC236}">
                <a16:creationId xmlns:a16="http://schemas.microsoft.com/office/drawing/2014/main" id="{CA793630-D273-BDDF-DADF-76FB44532649}"/>
              </a:ext>
            </a:extLst>
          </p:cNvPr>
          <p:cNvSpPr/>
          <p:nvPr/>
        </p:nvSpPr>
        <p:spPr>
          <a:xfrm>
            <a:off x="3541349" y="1355598"/>
            <a:ext cx="1613842" cy="190357"/>
          </a:xfrm>
          <a:prstGeom prst="roundRect">
            <a:avLst>
              <a:gd name="adj" fmla="val 50000"/>
            </a:avLst>
          </a:prstGeom>
          <a:solidFill>
            <a:srgbClr val="056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30" name="Rectangle: Rounded Corners 283">
            <a:extLst>
              <a:ext uri="{FF2B5EF4-FFF2-40B4-BE49-F238E27FC236}">
                <a16:creationId xmlns:a16="http://schemas.microsoft.com/office/drawing/2014/main" id="{34E244A2-CB59-5EEB-C8DD-84F89A7247DC}"/>
              </a:ext>
            </a:extLst>
          </p:cNvPr>
          <p:cNvSpPr/>
          <p:nvPr/>
        </p:nvSpPr>
        <p:spPr>
          <a:xfrm>
            <a:off x="3515694" y="1355598"/>
            <a:ext cx="974619" cy="190357"/>
          </a:xfrm>
          <a:prstGeom prst="roundRect">
            <a:avLst>
              <a:gd name="adj" fmla="val 50000"/>
            </a:avLst>
          </a:prstGeom>
          <a:solidFill>
            <a:srgbClr val="4858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31" name="TextBox 230">
            <a:extLst>
              <a:ext uri="{FF2B5EF4-FFF2-40B4-BE49-F238E27FC236}">
                <a16:creationId xmlns:a16="http://schemas.microsoft.com/office/drawing/2014/main" id="{BF3A087C-8FEC-46F2-1E91-0676C8C45CB1}"/>
              </a:ext>
            </a:extLst>
          </p:cNvPr>
          <p:cNvSpPr txBox="1"/>
          <p:nvPr/>
        </p:nvSpPr>
        <p:spPr>
          <a:xfrm>
            <a:off x="3843628" y="1350956"/>
            <a:ext cx="358096" cy="199640"/>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503</a:t>
            </a:r>
            <a:endParaRPr lang="vi-VN" sz="900">
              <a:solidFill>
                <a:schemeClr val="bg1"/>
              </a:solidFill>
              <a:latin typeface="Arial" panose="020B0604020202020204" pitchFamily="34" charset="0"/>
              <a:cs typeface="Arial" panose="020B0604020202020204" pitchFamily="34" charset="0"/>
            </a:endParaRPr>
          </a:p>
        </p:txBody>
      </p:sp>
      <p:sp>
        <p:nvSpPr>
          <p:cNvPr id="232" name="TextBox 231">
            <a:extLst>
              <a:ext uri="{FF2B5EF4-FFF2-40B4-BE49-F238E27FC236}">
                <a16:creationId xmlns:a16="http://schemas.microsoft.com/office/drawing/2014/main" id="{821B90DD-829C-1BFC-B253-DFF8E86E9999}"/>
              </a:ext>
            </a:extLst>
          </p:cNvPr>
          <p:cNvSpPr txBox="1"/>
          <p:nvPr/>
        </p:nvSpPr>
        <p:spPr>
          <a:xfrm>
            <a:off x="4598140" y="1350956"/>
            <a:ext cx="358096" cy="199640"/>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346</a:t>
            </a:r>
            <a:endParaRPr lang="vi-VN" sz="900">
              <a:solidFill>
                <a:schemeClr val="bg1"/>
              </a:solidFill>
              <a:latin typeface="Arial" panose="020B0604020202020204" pitchFamily="34" charset="0"/>
              <a:cs typeface="Arial" panose="020B0604020202020204" pitchFamily="34" charset="0"/>
            </a:endParaRPr>
          </a:p>
        </p:txBody>
      </p:sp>
      <p:sp>
        <p:nvSpPr>
          <p:cNvPr id="233" name="TextBox 232">
            <a:extLst>
              <a:ext uri="{FF2B5EF4-FFF2-40B4-BE49-F238E27FC236}">
                <a16:creationId xmlns:a16="http://schemas.microsoft.com/office/drawing/2014/main" id="{5A10E7D1-9ED8-0766-4799-13E900BB2232}"/>
              </a:ext>
            </a:extLst>
          </p:cNvPr>
          <p:cNvSpPr txBox="1"/>
          <p:nvPr/>
        </p:nvSpPr>
        <p:spPr>
          <a:xfrm>
            <a:off x="5318939" y="1350956"/>
            <a:ext cx="358096" cy="199640"/>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422</a:t>
            </a:r>
            <a:endParaRPr lang="vi-VN" sz="900">
              <a:solidFill>
                <a:schemeClr val="bg1"/>
              </a:solidFill>
              <a:latin typeface="Arial" panose="020B0604020202020204" pitchFamily="34" charset="0"/>
              <a:cs typeface="Arial" panose="020B0604020202020204" pitchFamily="34" charset="0"/>
            </a:endParaRPr>
          </a:p>
        </p:txBody>
      </p:sp>
      <p:sp>
        <p:nvSpPr>
          <p:cNvPr id="234" name="TextBox 233">
            <a:extLst>
              <a:ext uri="{FF2B5EF4-FFF2-40B4-BE49-F238E27FC236}">
                <a16:creationId xmlns:a16="http://schemas.microsoft.com/office/drawing/2014/main" id="{727D2E12-F9B7-AB7F-33B2-EB7DF2FD3DBF}"/>
              </a:ext>
            </a:extLst>
          </p:cNvPr>
          <p:cNvSpPr txBox="1"/>
          <p:nvPr/>
        </p:nvSpPr>
        <p:spPr>
          <a:xfrm>
            <a:off x="5873094" y="1350956"/>
            <a:ext cx="358096" cy="199640"/>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75</a:t>
            </a:r>
            <a:endParaRPr lang="vi-VN" sz="900">
              <a:solidFill>
                <a:schemeClr val="bg1"/>
              </a:solidFill>
              <a:latin typeface="Arial" panose="020B0604020202020204" pitchFamily="34" charset="0"/>
              <a:cs typeface="Arial" panose="020B0604020202020204" pitchFamily="34" charset="0"/>
            </a:endParaRPr>
          </a:p>
        </p:txBody>
      </p:sp>
      <p:sp>
        <p:nvSpPr>
          <p:cNvPr id="280" name="TextBox 279">
            <a:extLst>
              <a:ext uri="{FF2B5EF4-FFF2-40B4-BE49-F238E27FC236}">
                <a16:creationId xmlns:a16="http://schemas.microsoft.com/office/drawing/2014/main" id="{727D2E12-F9B7-AB7F-33B2-EB7DF2FD3DBF}"/>
              </a:ext>
            </a:extLst>
          </p:cNvPr>
          <p:cNvSpPr txBox="1"/>
          <p:nvPr/>
        </p:nvSpPr>
        <p:spPr>
          <a:xfrm>
            <a:off x="6081907" y="1350956"/>
            <a:ext cx="358096" cy="199640"/>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13</a:t>
            </a:r>
            <a:endParaRPr lang="vi-VN" sz="900">
              <a:solidFill>
                <a:schemeClr val="tx1">
                  <a:lumMod val="75000"/>
                  <a:lumOff val="25000"/>
                </a:schemeClr>
              </a:solidFill>
              <a:latin typeface="Arial" panose="020B0604020202020204" pitchFamily="34" charset="0"/>
              <a:cs typeface="Arial" panose="020B0604020202020204" pitchFamily="34" charset="0"/>
            </a:endParaRPr>
          </a:p>
        </p:txBody>
      </p:sp>
      <p:sp>
        <p:nvSpPr>
          <p:cNvPr id="201" name="Rectangle: Rounded Corners 283">
            <a:extLst>
              <a:ext uri="{FF2B5EF4-FFF2-40B4-BE49-F238E27FC236}">
                <a16:creationId xmlns:a16="http://schemas.microsoft.com/office/drawing/2014/main" id="{6AA627DC-BB5D-759D-62A7-103769D6F124}"/>
              </a:ext>
            </a:extLst>
          </p:cNvPr>
          <p:cNvSpPr/>
          <p:nvPr/>
        </p:nvSpPr>
        <p:spPr>
          <a:xfrm>
            <a:off x="3900567" y="1663821"/>
            <a:ext cx="2315275" cy="173091"/>
          </a:xfrm>
          <a:prstGeom prst="roundRect">
            <a:avLst>
              <a:gd name="adj" fmla="val 50000"/>
            </a:avLst>
          </a:prstGeom>
          <a:solidFill>
            <a:srgbClr val="53C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43" name="Rectangle: Rounded Corners 283">
            <a:extLst>
              <a:ext uri="{FF2B5EF4-FFF2-40B4-BE49-F238E27FC236}">
                <a16:creationId xmlns:a16="http://schemas.microsoft.com/office/drawing/2014/main" id="{F4BD2BA4-75F2-691F-E3C5-F0F9C86767F9}"/>
              </a:ext>
            </a:extLst>
          </p:cNvPr>
          <p:cNvSpPr/>
          <p:nvPr/>
        </p:nvSpPr>
        <p:spPr>
          <a:xfrm>
            <a:off x="3542968" y="1663821"/>
            <a:ext cx="2624112" cy="173091"/>
          </a:xfrm>
          <a:prstGeom prst="roundRect">
            <a:avLst>
              <a:gd name="adj" fmla="val 50000"/>
            </a:avLst>
          </a:prstGeom>
          <a:solidFill>
            <a:srgbClr val="10A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44" name="Rectangle: Rounded Corners 283">
            <a:extLst>
              <a:ext uri="{FF2B5EF4-FFF2-40B4-BE49-F238E27FC236}">
                <a16:creationId xmlns:a16="http://schemas.microsoft.com/office/drawing/2014/main" id="{612B8BD9-912A-B370-61F7-EE623BFCE289}"/>
              </a:ext>
            </a:extLst>
          </p:cNvPr>
          <p:cNvSpPr/>
          <p:nvPr/>
        </p:nvSpPr>
        <p:spPr>
          <a:xfrm>
            <a:off x="3542968" y="1663821"/>
            <a:ext cx="2479882" cy="173091"/>
          </a:xfrm>
          <a:prstGeom prst="roundRect">
            <a:avLst>
              <a:gd name="adj" fmla="val 50000"/>
            </a:avLst>
          </a:prstGeom>
          <a:solidFill>
            <a:srgbClr val="008F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45" name="Rectangle: Rounded Corners 283">
            <a:extLst>
              <a:ext uri="{FF2B5EF4-FFF2-40B4-BE49-F238E27FC236}">
                <a16:creationId xmlns:a16="http://schemas.microsoft.com/office/drawing/2014/main" id="{9CFDB359-2E34-DA43-2847-839AF9085DEF}"/>
              </a:ext>
            </a:extLst>
          </p:cNvPr>
          <p:cNvSpPr/>
          <p:nvPr/>
        </p:nvSpPr>
        <p:spPr>
          <a:xfrm>
            <a:off x="3542968" y="1663821"/>
            <a:ext cx="1655324" cy="173091"/>
          </a:xfrm>
          <a:prstGeom prst="roundRect">
            <a:avLst>
              <a:gd name="adj" fmla="val 50000"/>
            </a:avLst>
          </a:prstGeom>
          <a:solidFill>
            <a:srgbClr val="056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46" name="Rectangle: Rounded Corners 283">
            <a:extLst>
              <a:ext uri="{FF2B5EF4-FFF2-40B4-BE49-F238E27FC236}">
                <a16:creationId xmlns:a16="http://schemas.microsoft.com/office/drawing/2014/main" id="{DAC4F1AF-2123-11DD-BD45-3A60031E28D9}"/>
              </a:ext>
            </a:extLst>
          </p:cNvPr>
          <p:cNvSpPr/>
          <p:nvPr/>
        </p:nvSpPr>
        <p:spPr>
          <a:xfrm>
            <a:off x="3513670" y="1663821"/>
            <a:ext cx="991617" cy="173091"/>
          </a:xfrm>
          <a:prstGeom prst="roundRect">
            <a:avLst>
              <a:gd name="adj" fmla="val 50000"/>
            </a:avLst>
          </a:prstGeom>
          <a:solidFill>
            <a:srgbClr val="4858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47" name="TextBox 246">
            <a:extLst>
              <a:ext uri="{FF2B5EF4-FFF2-40B4-BE49-F238E27FC236}">
                <a16:creationId xmlns:a16="http://schemas.microsoft.com/office/drawing/2014/main" id="{940275AC-1058-3CF5-4D9E-EC8B1F4D0260}"/>
              </a:ext>
            </a:extLst>
          </p:cNvPr>
          <p:cNvSpPr txBox="1"/>
          <p:nvPr/>
        </p:nvSpPr>
        <p:spPr>
          <a:xfrm>
            <a:off x="3857882" y="1659600"/>
            <a:ext cx="358096" cy="181532"/>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512</a:t>
            </a:r>
            <a:endParaRPr lang="vi-VN" sz="900">
              <a:solidFill>
                <a:schemeClr val="bg1"/>
              </a:solidFill>
              <a:latin typeface="Arial" panose="020B0604020202020204" pitchFamily="34" charset="0"/>
              <a:cs typeface="Arial" panose="020B0604020202020204" pitchFamily="34" charset="0"/>
            </a:endParaRPr>
          </a:p>
        </p:txBody>
      </p:sp>
      <p:sp>
        <p:nvSpPr>
          <p:cNvPr id="248" name="TextBox 247">
            <a:extLst>
              <a:ext uri="{FF2B5EF4-FFF2-40B4-BE49-F238E27FC236}">
                <a16:creationId xmlns:a16="http://schemas.microsoft.com/office/drawing/2014/main" id="{2FC8925E-F158-25ED-E54E-B74837F0B812}"/>
              </a:ext>
            </a:extLst>
          </p:cNvPr>
          <p:cNvSpPr txBox="1"/>
          <p:nvPr/>
        </p:nvSpPr>
        <p:spPr>
          <a:xfrm>
            <a:off x="4646168" y="1659600"/>
            <a:ext cx="358096" cy="181532"/>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358</a:t>
            </a:r>
            <a:endParaRPr lang="vi-VN" sz="900">
              <a:solidFill>
                <a:schemeClr val="bg1"/>
              </a:solidFill>
              <a:latin typeface="Arial" panose="020B0604020202020204" pitchFamily="34" charset="0"/>
              <a:cs typeface="Arial" panose="020B0604020202020204" pitchFamily="34" charset="0"/>
            </a:endParaRPr>
          </a:p>
        </p:txBody>
      </p:sp>
      <p:sp>
        <p:nvSpPr>
          <p:cNvPr id="249" name="TextBox 248">
            <a:extLst>
              <a:ext uri="{FF2B5EF4-FFF2-40B4-BE49-F238E27FC236}">
                <a16:creationId xmlns:a16="http://schemas.microsoft.com/office/drawing/2014/main" id="{10A5DC33-41AE-C077-1FBB-172C9A6A285B}"/>
              </a:ext>
            </a:extLst>
          </p:cNvPr>
          <p:cNvSpPr txBox="1"/>
          <p:nvPr/>
        </p:nvSpPr>
        <p:spPr>
          <a:xfrm>
            <a:off x="5386797" y="1659600"/>
            <a:ext cx="358096" cy="181532"/>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424</a:t>
            </a:r>
            <a:endParaRPr lang="vi-VN" sz="900">
              <a:solidFill>
                <a:schemeClr val="bg1"/>
              </a:solidFill>
              <a:latin typeface="Arial" panose="020B0604020202020204" pitchFamily="34" charset="0"/>
              <a:cs typeface="Arial" panose="020B0604020202020204" pitchFamily="34" charset="0"/>
            </a:endParaRPr>
          </a:p>
        </p:txBody>
      </p:sp>
      <p:sp>
        <p:nvSpPr>
          <p:cNvPr id="250" name="TextBox 249">
            <a:extLst>
              <a:ext uri="{FF2B5EF4-FFF2-40B4-BE49-F238E27FC236}">
                <a16:creationId xmlns:a16="http://schemas.microsoft.com/office/drawing/2014/main" id="{0020E918-983F-8282-51D4-860F5E0E7922}"/>
              </a:ext>
            </a:extLst>
          </p:cNvPr>
          <p:cNvSpPr txBox="1"/>
          <p:nvPr/>
        </p:nvSpPr>
        <p:spPr>
          <a:xfrm>
            <a:off x="5975966" y="1659600"/>
            <a:ext cx="203452" cy="181532"/>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76</a:t>
            </a:r>
            <a:endParaRPr lang="vi-VN" sz="900">
              <a:solidFill>
                <a:schemeClr val="bg1"/>
              </a:solidFill>
              <a:latin typeface="Arial" panose="020B0604020202020204" pitchFamily="34" charset="0"/>
              <a:cs typeface="Arial" panose="020B0604020202020204" pitchFamily="34" charset="0"/>
            </a:endParaRPr>
          </a:p>
        </p:txBody>
      </p:sp>
      <p:sp>
        <p:nvSpPr>
          <p:cNvPr id="281" name="TextBox 280">
            <a:extLst>
              <a:ext uri="{FF2B5EF4-FFF2-40B4-BE49-F238E27FC236}">
                <a16:creationId xmlns:a16="http://schemas.microsoft.com/office/drawing/2014/main" id="{727D2E12-F9B7-AB7F-33B2-EB7DF2FD3DBF}"/>
              </a:ext>
            </a:extLst>
          </p:cNvPr>
          <p:cNvSpPr txBox="1"/>
          <p:nvPr/>
        </p:nvSpPr>
        <p:spPr>
          <a:xfrm>
            <a:off x="6128868" y="1659600"/>
            <a:ext cx="358096" cy="181532"/>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16</a:t>
            </a:r>
            <a:endParaRPr lang="vi-VN" sz="900">
              <a:solidFill>
                <a:schemeClr val="tx1">
                  <a:lumMod val="75000"/>
                  <a:lumOff val="25000"/>
                </a:schemeClr>
              </a:solidFill>
              <a:latin typeface="Arial" panose="020B0604020202020204" pitchFamily="34" charset="0"/>
              <a:cs typeface="Arial" panose="020B0604020202020204" pitchFamily="34" charset="0"/>
            </a:endParaRPr>
          </a:p>
        </p:txBody>
      </p:sp>
      <p:sp>
        <p:nvSpPr>
          <p:cNvPr id="202" name="Rectangle: Rounded Corners 283">
            <a:extLst>
              <a:ext uri="{FF2B5EF4-FFF2-40B4-BE49-F238E27FC236}">
                <a16:creationId xmlns:a16="http://schemas.microsoft.com/office/drawing/2014/main" id="{6AA627DC-BB5D-759D-62A7-103769D6F124}"/>
              </a:ext>
            </a:extLst>
          </p:cNvPr>
          <p:cNvSpPr/>
          <p:nvPr/>
        </p:nvSpPr>
        <p:spPr>
          <a:xfrm>
            <a:off x="3900362" y="1933628"/>
            <a:ext cx="2471256" cy="188705"/>
          </a:xfrm>
          <a:prstGeom prst="roundRect">
            <a:avLst>
              <a:gd name="adj" fmla="val 50000"/>
            </a:avLst>
          </a:prstGeom>
          <a:solidFill>
            <a:srgbClr val="53C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35" name="Rectangle: Rounded Corners 283">
            <a:extLst>
              <a:ext uri="{FF2B5EF4-FFF2-40B4-BE49-F238E27FC236}">
                <a16:creationId xmlns:a16="http://schemas.microsoft.com/office/drawing/2014/main" id="{71C5EE8D-4148-B9BD-AE4F-F48BB60C591B}"/>
              </a:ext>
            </a:extLst>
          </p:cNvPr>
          <p:cNvSpPr/>
          <p:nvPr/>
        </p:nvSpPr>
        <p:spPr>
          <a:xfrm>
            <a:off x="3551018" y="1933628"/>
            <a:ext cx="2770002" cy="188705"/>
          </a:xfrm>
          <a:prstGeom prst="roundRect">
            <a:avLst>
              <a:gd name="adj" fmla="val 50000"/>
            </a:avLst>
          </a:prstGeom>
          <a:solidFill>
            <a:srgbClr val="10A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36" name="Rectangle: Rounded Corners 283">
            <a:extLst>
              <a:ext uri="{FF2B5EF4-FFF2-40B4-BE49-F238E27FC236}">
                <a16:creationId xmlns:a16="http://schemas.microsoft.com/office/drawing/2014/main" id="{F36D255E-90E1-FB11-EA9C-765AE344F555}"/>
              </a:ext>
            </a:extLst>
          </p:cNvPr>
          <p:cNvSpPr/>
          <p:nvPr/>
        </p:nvSpPr>
        <p:spPr>
          <a:xfrm>
            <a:off x="3551018" y="1933628"/>
            <a:ext cx="2618269" cy="188705"/>
          </a:xfrm>
          <a:prstGeom prst="roundRect">
            <a:avLst>
              <a:gd name="adj" fmla="val 50000"/>
            </a:avLst>
          </a:prstGeom>
          <a:solidFill>
            <a:srgbClr val="008F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37" name="Rectangle: Rounded Corners 283">
            <a:extLst>
              <a:ext uri="{FF2B5EF4-FFF2-40B4-BE49-F238E27FC236}">
                <a16:creationId xmlns:a16="http://schemas.microsoft.com/office/drawing/2014/main" id="{3B578349-F981-2AFA-02F7-A1882D1AD9E8}"/>
              </a:ext>
            </a:extLst>
          </p:cNvPr>
          <p:cNvSpPr/>
          <p:nvPr/>
        </p:nvSpPr>
        <p:spPr>
          <a:xfrm>
            <a:off x="3551018" y="1933628"/>
            <a:ext cx="1707520" cy="188705"/>
          </a:xfrm>
          <a:prstGeom prst="roundRect">
            <a:avLst>
              <a:gd name="adj" fmla="val 50000"/>
            </a:avLst>
          </a:prstGeom>
          <a:solidFill>
            <a:srgbClr val="056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38" name="Rectangle: Rounded Corners 283">
            <a:extLst>
              <a:ext uri="{FF2B5EF4-FFF2-40B4-BE49-F238E27FC236}">
                <a16:creationId xmlns:a16="http://schemas.microsoft.com/office/drawing/2014/main" id="{3CA68D67-6864-A776-E015-075979E990AC}"/>
              </a:ext>
            </a:extLst>
          </p:cNvPr>
          <p:cNvSpPr/>
          <p:nvPr/>
        </p:nvSpPr>
        <p:spPr>
          <a:xfrm>
            <a:off x="3516041" y="1933628"/>
            <a:ext cx="1072756" cy="188705"/>
          </a:xfrm>
          <a:prstGeom prst="roundRect">
            <a:avLst>
              <a:gd name="adj" fmla="val 50000"/>
            </a:avLst>
          </a:prstGeom>
          <a:solidFill>
            <a:srgbClr val="4858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39" name="TextBox 238">
            <a:extLst>
              <a:ext uri="{FF2B5EF4-FFF2-40B4-BE49-F238E27FC236}">
                <a16:creationId xmlns:a16="http://schemas.microsoft.com/office/drawing/2014/main" id="{77D7658A-4DA9-E1D3-E818-93B6D5B53E92}"/>
              </a:ext>
            </a:extLst>
          </p:cNvPr>
          <p:cNvSpPr txBox="1"/>
          <p:nvPr/>
        </p:nvSpPr>
        <p:spPr>
          <a:xfrm>
            <a:off x="3897705" y="1929026"/>
            <a:ext cx="358096" cy="197908"/>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556</a:t>
            </a:r>
            <a:endParaRPr lang="vi-VN" sz="900">
              <a:solidFill>
                <a:schemeClr val="bg1"/>
              </a:solidFill>
              <a:latin typeface="Arial" panose="020B0604020202020204" pitchFamily="34" charset="0"/>
              <a:cs typeface="Arial" panose="020B0604020202020204" pitchFamily="34" charset="0"/>
            </a:endParaRPr>
          </a:p>
        </p:txBody>
      </p:sp>
      <p:sp>
        <p:nvSpPr>
          <p:cNvPr id="240" name="TextBox 239">
            <a:extLst>
              <a:ext uri="{FF2B5EF4-FFF2-40B4-BE49-F238E27FC236}">
                <a16:creationId xmlns:a16="http://schemas.microsoft.com/office/drawing/2014/main" id="{B699219E-8877-8653-DE2B-4BB4AB0C48D5}"/>
              </a:ext>
            </a:extLst>
          </p:cNvPr>
          <p:cNvSpPr txBox="1"/>
          <p:nvPr/>
        </p:nvSpPr>
        <p:spPr>
          <a:xfrm>
            <a:off x="4695443" y="1929026"/>
            <a:ext cx="358096" cy="197908"/>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345</a:t>
            </a:r>
            <a:endParaRPr lang="vi-VN" sz="900">
              <a:solidFill>
                <a:schemeClr val="bg1"/>
              </a:solidFill>
              <a:latin typeface="Arial" panose="020B0604020202020204" pitchFamily="34" charset="0"/>
              <a:cs typeface="Arial" panose="020B0604020202020204" pitchFamily="34" charset="0"/>
            </a:endParaRPr>
          </a:p>
        </p:txBody>
      </p:sp>
      <p:sp>
        <p:nvSpPr>
          <p:cNvPr id="241" name="TextBox 240">
            <a:extLst>
              <a:ext uri="{FF2B5EF4-FFF2-40B4-BE49-F238E27FC236}">
                <a16:creationId xmlns:a16="http://schemas.microsoft.com/office/drawing/2014/main" id="{7720EDA7-684B-83C4-B60C-8492BF7F870C}"/>
              </a:ext>
            </a:extLst>
          </p:cNvPr>
          <p:cNvSpPr txBox="1"/>
          <p:nvPr/>
        </p:nvSpPr>
        <p:spPr>
          <a:xfrm>
            <a:off x="5484088" y="1929026"/>
            <a:ext cx="358096" cy="197908"/>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470</a:t>
            </a:r>
            <a:endParaRPr lang="vi-VN" sz="900">
              <a:solidFill>
                <a:schemeClr val="bg1"/>
              </a:solidFill>
              <a:latin typeface="Arial" panose="020B0604020202020204" pitchFamily="34" charset="0"/>
              <a:cs typeface="Arial" panose="020B0604020202020204" pitchFamily="34" charset="0"/>
            </a:endParaRPr>
          </a:p>
        </p:txBody>
      </p:sp>
      <p:sp>
        <p:nvSpPr>
          <p:cNvPr id="242" name="TextBox 241">
            <a:extLst>
              <a:ext uri="{FF2B5EF4-FFF2-40B4-BE49-F238E27FC236}">
                <a16:creationId xmlns:a16="http://schemas.microsoft.com/office/drawing/2014/main" id="{A0D6F704-E456-BA08-A6FE-C159704CE2A1}"/>
              </a:ext>
            </a:extLst>
          </p:cNvPr>
          <p:cNvSpPr txBox="1"/>
          <p:nvPr/>
        </p:nvSpPr>
        <p:spPr>
          <a:xfrm>
            <a:off x="6051480" y="1929026"/>
            <a:ext cx="358096" cy="197908"/>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81</a:t>
            </a:r>
            <a:endParaRPr lang="vi-VN" sz="900" dirty="0">
              <a:solidFill>
                <a:schemeClr val="bg1"/>
              </a:solidFill>
              <a:latin typeface="Arial" panose="020B0604020202020204" pitchFamily="34" charset="0"/>
              <a:cs typeface="Arial" panose="020B0604020202020204" pitchFamily="34" charset="0"/>
            </a:endParaRPr>
          </a:p>
        </p:txBody>
      </p:sp>
      <p:sp>
        <p:nvSpPr>
          <p:cNvPr id="282" name="TextBox 281">
            <a:extLst>
              <a:ext uri="{FF2B5EF4-FFF2-40B4-BE49-F238E27FC236}">
                <a16:creationId xmlns:a16="http://schemas.microsoft.com/office/drawing/2014/main" id="{727D2E12-F9B7-AB7F-33B2-EB7DF2FD3DBF}"/>
              </a:ext>
            </a:extLst>
          </p:cNvPr>
          <p:cNvSpPr txBox="1"/>
          <p:nvPr/>
        </p:nvSpPr>
        <p:spPr>
          <a:xfrm>
            <a:off x="6301468" y="1929026"/>
            <a:ext cx="358096" cy="197908"/>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tx1">
                    <a:lumMod val="75000"/>
                    <a:lumOff val="25000"/>
                  </a:schemeClr>
                </a:solidFill>
                <a:latin typeface="Arial" panose="020B0604020202020204" pitchFamily="34" charset="0"/>
                <a:cs typeface="Arial" panose="020B0604020202020204" pitchFamily="34" charset="0"/>
              </a:rPr>
              <a:t>22</a:t>
            </a:r>
            <a:endParaRPr lang="vi-VN" sz="900">
              <a:solidFill>
                <a:schemeClr val="tx1">
                  <a:lumMod val="75000"/>
                  <a:lumOff val="25000"/>
                </a:schemeClr>
              </a:solidFill>
              <a:latin typeface="Arial" panose="020B0604020202020204" pitchFamily="34" charset="0"/>
              <a:cs typeface="Arial" panose="020B0604020202020204" pitchFamily="34" charset="0"/>
            </a:endParaRPr>
          </a:p>
        </p:txBody>
      </p:sp>
      <p:sp>
        <p:nvSpPr>
          <p:cNvPr id="203" name="Rectangle: Rounded Corners 283">
            <a:extLst>
              <a:ext uri="{FF2B5EF4-FFF2-40B4-BE49-F238E27FC236}">
                <a16:creationId xmlns:a16="http://schemas.microsoft.com/office/drawing/2014/main" id="{6AA627DC-BB5D-759D-62A7-103769D6F124}"/>
              </a:ext>
            </a:extLst>
          </p:cNvPr>
          <p:cNvSpPr/>
          <p:nvPr/>
        </p:nvSpPr>
        <p:spPr>
          <a:xfrm>
            <a:off x="3863892" y="2236554"/>
            <a:ext cx="2596083" cy="178033"/>
          </a:xfrm>
          <a:prstGeom prst="roundRect">
            <a:avLst>
              <a:gd name="adj" fmla="val 50000"/>
            </a:avLst>
          </a:prstGeom>
          <a:solidFill>
            <a:srgbClr val="53C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72" name="Rectangle: Rounded Corners 283">
            <a:extLst>
              <a:ext uri="{FF2B5EF4-FFF2-40B4-BE49-F238E27FC236}">
                <a16:creationId xmlns:a16="http://schemas.microsoft.com/office/drawing/2014/main" id="{20185088-F5A3-DAB3-32C5-858DF87AF8D3}"/>
              </a:ext>
            </a:extLst>
          </p:cNvPr>
          <p:cNvSpPr/>
          <p:nvPr/>
        </p:nvSpPr>
        <p:spPr>
          <a:xfrm>
            <a:off x="3540362" y="2236554"/>
            <a:ext cx="2862357" cy="178033"/>
          </a:xfrm>
          <a:prstGeom prst="roundRect">
            <a:avLst>
              <a:gd name="adj" fmla="val 50000"/>
            </a:avLst>
          </a:prstGeom>
          <a:solidFill>
            <a:srgbClr val="10A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73" name="Rectangle: Rounded Corners 283">
            <a:extLst>
              <a:ext uri="{FF2B5EF4-FFF2-40B4-BE49-F238E27FC236}">
                <a16:creationId xmlns:a16="http://schemas.microsoft.com/office/drawing/2014/main" id="{208C56BA-0385-6C5B-DFBB-13BB6B340123}"/>
              </a:ext>
            </a:extLst>
          </p:cNvPr>
          <p:cNvSpPr/>
          <p:nvPr/>
        </p:nvSpPr>
        <p:spPr>
          <a:xfrm>
            <a:off x="3540362" y="2236554"/>
            <a:ext cx="2681745" cy="178033"/>
          </a:xfrm>
          <a:prstGeom prst="roundRect">
            <a:avLst>
              <a:gd name="adj" fmla="val 50000"/>
            </a:avLst>
          </a:prstGeom>
          <a:solidFill>
            <a:srgbClr val="008F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74" name="Rectangle: Rounded Corners 283">
            <a:extLst>
              <a:ext uri="{FF2B5EF4-FFF2-40B4-BE49-F238E27FC236}">
                <a16:creationId xmlns:a16="http://schemas.microsoft.com/office/drawing/2014/main" id="{C6571B2B-978A-24B9-E416-7AA8BAF96908}"/>
              </a:ext>
            </a:extLst>
          </p:cNvPr>
          <p:cNvSpPr/>
          <p:nvPr/>
        </p:nvSpPr>
        <p:spPr>
          <a:xfrm>
            <a:off x="3540362" y="2236554"/>
            <a:ext cx="1719164" cy="178033"/>
          </a:xfrm>
          <a:prstGeom prst="roundRect">
            <a:avLst>
              <a:gd name="adj" fmla="val 50000"/>
            </a:avLst>
          </a:prstGeom>
          <a:solidFill>
            <a:srgbClr val="056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75" name="Rectangle: Rounded Corners 283">
            <a:extLst>
              <a:ext uri="{FF2B5EF4-FFF2-40B4-BE49-F238E27FC236}">
                <a16:creationId xmlns:a16="http://schemas.microsoft.com/office/drawing/2014/main" id="{14261995-9264-8DDD-070B-22B763F131EA}"/>
              </a:ext>
            </a:extLst>
          </p:cNvPr>
          <p:cNvSpPr/>
          <p:nvPr/>
        </p:nvSpPr>
        <p:spPr>
          <a:xfrm>
            <a:off x="3514708" y="2236554"/>
            <a:ext cx="1080237" cy="178033"/>
          </a:xfrm>
          <a:prstGeom prst="roundRect">
            <a:avLst>
              <a:gd name="adj" fmla="val 50000"/>
            </a:avLst>
          </a:prstGeom>
          <a:solidFill>
            <a:srgbClr val="4858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76" name="TextBox 275">
            <a:extLst>
              <a:ext uri="{FF2B5EF4-FFF2-40B4-BE49-F238E27FC236}">
                <a16:creationId xmlns:a16="http://schemas.microsoft.com/office/drawing/2014/main" id="{205FA3BA-2CC4-5B0B-A814-59AEA3BED2E3}"/>
              </a:ext>
            </a:extLst>
          </p:cNvPr>
          <p:cNvSpPr txBox="1"/>
          <p:nvPr/>
        </p:nvSpPr>
        <p:spPr>
          <a:xfrm>
            <a:off x="3889442" y="2232213"/>
            <a:ext cx="358096" cy="18671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556</a:t>
            </a:r>
            <a:endParaRPr lang="vi-VN" sz="900">
              <a:solidFill>
                <a:schemeClr val="bg1"/>
              </a:solidFill>
              <a:latin typeface="Arial" panose="020B0604020202020204" pitchFamily="34" charset="0"/>
              <a:cs typeface="Arial" panose="020B0604020202020204" pitchFamily="34" charset="0"/>
            </a:endParaRPr>
          </a:p>
        </p:txBody>
      </p:sp>
      <p:sp>
        <p:nvSpPr>
          <p:cNvPr id="277" name="TextBox 276">
            <a:extLst>
              <a:ext uri="{FF2B5EF4-FFF2-40B4-BE49-F238E27FC236}">
                <a16:creationId xmlns:a16="http://schemas.microsoft.com/office/drawing/2014/main" id="{084EC2E1-D0F6-FD8C-EE76-EAE979F62BF9}"/>
              </a:ext>
            </a:extLst>
          </p:cNvPr>
          <p:cNvSpPr txBox="1"/>
          <p:nvPr/>
        </p:nvSpPr>
        <p:spPr>
          <a:xfrm>
            <a:off x="4718451" y="2232213"/>
            <a:ext cx="358096" cy="18671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347</a:t>
            </a:r>
            <a:endParaRPr lang="vi-VN" sz="900">
              <a:solidFill>
                <a:schemeClr val="bg1"/>
              </a:solidFill>
              <a:latin typeface="Arial" panose="020B0604020202020204" pitchFamily="34" charset="0"/>
              <a:cs typeface="Arial" panose="020B0604020202020204" pitchFamily="34" charset="0"/>
            </a:endParaRPr>
          </a:p>
        </p:txBody>
      </p:sp>
      <p:sp>
        <p:nvSpPr>
          <p:cNvPr id="278" name="TextBox 277">
            <a:extLst>
              <a:ext uri="{FF2B5EF4-FFF2-40B4-BE49-F238E27FC236}">
                <a16:creationId xmlns:a16="http://schemas.microsoft.com/office/drawing/2014/main" id="{73C1C235-B312-00F2-73C3-E599A9616ED1}"/>
              </a:ext>
            </a:extLst>
          </p:cNvPr>
          <p:cNvSpPr txBox="1"/>
          <p:nvPr/>
        </p:nvSpPr>
        <p:spPr>
          <a:xfrm>
            <a:off x="5536713" y="2232213"/>
            <a:ext cx="358096" cy="18671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492</a:t>
            </a:r>
            <a:endParaRPr lang="vi-VN" sz="900">
              <a:solidFill>
                <a:schemeClr val="bg1"/>
              </a:solidFill>
              <a:latin typeface="Arial" panose="020B0604020202020204" pitchFamily="34" charset="0"/>
              <a:cs typeface="Arial" panose="020B0604020202020204" pitchFamily="34" charset="0"/>
            </a:endParaRPr>
          </a:p>
        </p:txBody>
      </p:sp>
      <p:sp>
        <p:nvSpPr>
          <p:cNvPr id="279" name="TextBox 278">
            <a:extLst>
              <a:ext uri="{FF2B5EF4-FFF2-40B4-BE49-F238E27FC236}">
                <a16:creationId xmlns:a16="http://schemas.microsoft.com/office/drawing/2014/main" id="{2E094E81-1E21-C568-83DF-B7500F5F18AA}"/>
              </a:ext>
            </a:extLst>
          </p:cNvPr>
          <p:cNvSpPr txBox="1"/>
          <p:nvPr/>
        </p:nvSpPr>
        <p:spPr>
          <a:xfrm>
            <a:off x="6123568" y="2232213"/>
            <a:ext cx="358096" cy="18671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90</a:t>
            </a:r>
            <a:endParaRPr lang="vi-VN" sz="900">
              <a:solidFill>
                <a:schemeClr val="bg1"/>
              </a:solidFill>
              <a:latin typeface="Arial" panose="020B0604020202020204" pitchFamily="34" charset="0"/>
              <a:cs typeface="Arial" panose="020B0604020202020204" pitchFamily="34" charset="0"/>
            </a:endParaRPr>
          </a:p>
        </p:txBody>
      </p:sp>
      <p:sp>
        <p:nvSpPr>
          <p:cNvPr id="283" name="TextBox 282">
            <a:extLst>
              <a:ext uri="{FF2B5EF4-FFF2-40B4-BE49-F238E27FC236}">
                <a16:creationId xmlns:a16="http://schemas.microsoft.com/office/drawing/2014/main" id="{727D2E12-F9B7-AB7F-33B2-EB7DF2FD3DBF}"/>
              </a:ext>
            </a:extLst>
          </p:cNvPr>
          <p:cNvSpPr txBox="1"/>
          <p:nvPr/>
        </p:nvSpPr>
        <p:spPr>
          <a:xfrm>
            <a:off x="6382242" y="2232213"/>
            <a:ext cx="358096" cy="18671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tx1">
                    <a:lumMod val="75000"/>
                    <a:lumOff val="25000"/>
                  </a:schemeClr>
                </a:solidFill>
                <a:latin typeface="Arial" panose="020B0604020202020204" pitchFamily="34" charset="0"/>
                <a:cs typeface="Arial" panose="020B0604020202020204" pitchFamily="34" charset="0"/>
              </a:rPr>
              <a:t>29</a:t>
            </a:r>
            <a:endParaRPr lang="vi-VN" sz="900">
              <a:solidFill>
                <a:schemeClr val="tx1">
                  <a:lumMod val="75000"/>
                  <a:lumOff val="25000"/>
                </a:schemeClr>
              </a:solidFill>
              <a:latin typeface="Arial" panose="020B0604020202020204" pitchFamily="34" charset="0"/>
              <a:cs typeface="Arial" panose="020B0604020202020204" pitchFamily="34" charset="0"/>
            </a:endParaRPr>
          </a:p>
        </p:txBody>
      </p:sp>
      <p:sp>
        <p:nvSpPr>
          <p:cNvPr id="226" name="Rectangle: Rounded Corners 283">
            <a:extLst>
              <a:ext uri="{FF2B5EF4-FFF2-40B4-BE49-F238E27FC236}">
                <a16:creationId xmlns:a16="http://schemas.microsoft.com/office/drawing/2014/main" id="{6AA627DC-BB5D-759D-62A7-103769D6F124}"/>
              </a:ext>
            </a:extLst>
          </p:cNvPr>
          <p:cNvSpPr/>
          <p:nvPr/>
        </p:nvSpPr>
        <p:spPr>
          <a:xfrm>
            <a:off x="3863793" y="2519701"/>
            <a:ext cx="2707337" cy="179759"/>
          </a:xfrm>
          <a:prstGeom prst="roundRect">
            <a:avLst>
              <a:gd name="adj" fmla="val 50000"/>
            </a:avLst>
          </a:prstGeom>
          <a:solidFill>
            <a:srgbClr val="53C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51" name="Rectangle: Rounded Corners 283">
            <a:extLst>
              <a:ext uri="{FF2B5EF4-FFF2-40B4-BE49-F238E27FC236}">
                <a16:creationId xmlns:a16="http://schemas.microsoft.com/office/drawing/2014/main" id="{6AA627DC-BB5D-759D-62A7-103769D6F124}"/>
              </a:ext>
            </a:extLst>
          </p:cNvPr>
          <p:cNvSpPr/>
          <p:nvPr/>
        </p:nvSpPr>
        <p:spPr>
          <a:xfrm>
            <a:off x="3546258" y="2519701"/>
            <a:ext cx="2960978" cy="179759"/>
          </a:xfrm>
          <a:prstGeom prst="roundRect">
            <a:avLst>
              <a:gd name="adj" fmla="val 50000"/>
            </a:avLst>
          </a:prstGeom>
          <a:solidFill>
            <a:srgbClr val="10A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52" name="Rectangle: Rounded Corners 283">
            <a:extLst>
              <a:ext uri="{FF2B5EF4-FFF2-40B4-BE49-F238E27FC236}">
                <a16:creationId xmlns:a16="http://schemas.microsoft.com/office/drawing/2014/main" id="{1D34151D-9657-C087-11C2-ED8974A14066}"/>
              </a:ext>
            </a:extLst>
          </p:cNvPr>
          <p:cNvSpPr/>
          <p:nvPr/>
        </p:nvSpPr>
        <p:spPr>
          <a:xfrm>
            <a:off x="3546260" y="2519701"/>
            <a:ext cx="2774777" cy="179759"/>
          </a:xfrm>
          <a:prstGeom prst="roundRect">
            <a:avLst>
              <a:gd name="adj" fmla="val 50000"/>
            </a:avLst>
          </a:prstGeom>
          <a:solidFill>
            <a:srgbClr val="008F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53" name="Rectangle: Rounded Corners 283">
            <a:extLst>
              <a:ext uri="{FF2B5EF4-FFF2-40B4-BE49-F238E27FC236}">
                <a16:creationId xmlns:a16="http://schemas.microsoft.com/office/drawing/2014/main" id="{35D2D886-4199-1FE9-FA4A-617F2D2CAC87}"/>
              </a:ext>
            </a:extLst>
          </p:cNvPr>
          <p:cNvSpPr/>
          <p:nvPr/>
        </p:nvSpPr>
        <p:spPr>
          <a:xfrm>
            <a:off x="3546258" y="2519701"/>
            <a:ext cx="1803144" cy="179759"/>
          </a:xfrm>
          <a:prstGeom prst="roundRect">
            <a:avLst>
              <a:gd name="adj" fmla="val 50000"/>
            </a:avLst>
          </a:prstGeom>
          <a:solidFill>
            <a:srgbClr val="056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54" name="Rectangle: Rounded Corners 283">
            <a:extLst>
              <a:ext uri="{FF2B5EF4-FFF2-40B4-BE49-F238E27FC236}">
                <a16:creationId xmlns:a16="http://schemas.microsoft.com/office/drawing/2014/main" id="{FB40875E-2FA9-F369-B705-8C50999CEF7A}"/>
              </a:ext>
            </a:extLst>
          </p:cNvPr>
          <p:cNvSpPr/>
          <p:nvPr/>
        </p:nvSpPr>
        <p:spPr>
          <a:xfrm>
            <a:off x="3515853" y="2519701"/>
            <a:ext cx="1131629" cy="179759"/>
          </a:xfrm>
          <a:prstGeom prst="roundRect">
            <a:avLst>
              <a:gd name="adj" fmla="val 50000"/>
            </a:avLst>
          </a:prstGeom>
          <a:solidFill>
            <a:srgbClr val="4858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55" name="TextBox 254">
            <a:extLst>
              <a:ext uri="{FF2B5EF4-FFF2-40B4-BE49-F238E27FC236}">
                <a16:creationId xmlns:a16="http://schemas.microsoft.com/office/drawing/2014/main" id="{4CF8C904-5579-0A73-A55E-2534C7EFC743}"/>
              </a:ext>
            </a:extLst>
          </p:cNvPr>
          <p:cNvSpPr txBox="1"/>
          <p:nvPr/>
        </p:nvSpPr>
        <p:spPr>
          <a:xfrm>
            <a:off x="3940583" y="2515318"/>
            <a:ext cx="358096" cy="18852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591</a:t>
            </a:r>
            <a:endParaRPr lang="vi-VN" sz="900">
              <a:solidFill>
                <a:schemeClr val="bg1"/>
              </a:solidFill>
              <a:latin typeface="Arial" panose="020B0604020202020204" pitchFamily="34" charset="0"/>
              <a:cs typeface="Arial" panose="020B0604020202020204" pitchFamily="34" charset="0"/>
            </a:endParaRPr>
          </a:p>
        </p:txBody>
      </p:sp>
      <p:sp>
        <p:nvSpPr>
          <p:cNvPr id="256" name="TextBox 255">
            <a:extLst>
              <a:ext uri="{FF2B5EF4-FFF2-40B4-BE49-F238E27FC236}">
                <a16:creationId xmlns:a16="http://schemas.microsoft.com/office/drawing/2014/main" id="{0CA70E19-B8FC-9260-566A-E0A3FF1AC54A}"/>
              </a:ext>
            </a:extLst>
          </p:cNvPr>
          <p:cNvSpPr txBox="1"/>
          <p:nvPr/>
        </p:nvSpPr>
        <p:spPr>
          <a:xfrm>
            <a:off x="4787545" y="2515318"/>
            <a:ext cx="358096" cy="18852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355</a:t>
            </a:r>
            <a:endParaRPr lang="vi-VN" sz="900">
              <a:solidFill>
                <a:schemeClr val="bg1"/>
              </a:solidFill>
              <a:latin typeface="Arial" panose="020B0604020202020204" pitchFamily="34" charset="0"/>
              <a:cs typeface="Arial" panose="020B0604020202020204" pitchFamily="34" charset="0"/>
            </a:endParaRPr>
          </a:p>
        </p:txBody>
      </p:sp>
      <p:sp>
        <p:nvSpPr>
          <p:cNvPr id="257" name="TextBox 256">
            <a:extLst>
              <a:ext uri="{FF2B5EF4-FFF2-40B4-BE49-F238E27FC236}">
                <a16:creationId xmlns:a16="http://schemas.microsoft.com/office/drawing/2014/main" id="{3727267B-D8C9-88AC-DC05-CC3B74A9C030}"/>
              </a:ext>
            </a:extLst>
          </p:cNvPr>
          <p:cNvSpPr txBox="1"/>
          <p:nvPr/>
        </p:nvSpPr>
        <p:spPr>
          <a:xfrm>
            <a:off x="5614090" y="2515318"/>
            <a:ext cx="358096" cy="18852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499</a:t>
            </a:r>
            <a:endParaRPr lang="vi-VN" sz="900">
              <a:solidFill>
                <a:schemeClr val="bg1"/>
              </a:solidFill>
              <a:latin typeface="Arial" panose="020B0604020202020204" pitchFamily="34" charset="0"/>
              <a:cs typeface="Arial" panose="020B0604020202020204" pitchFamily="34" charset="0"/>
            </a:endParaRPr>
          </a:p>
        </p:txBody>
      </p:sp>
      <p:sp>
        <p:nvSpPr>
          <p:cNvPr id="271" name="TextBox 270">
            <a:extLst>
              <a:ext uri="{FF2B5EF4-FFF2-40B4-BE49-F238E27FC236}">
                <a16:creationId xmlns:a16="http://schemas.microsoft.com/office/drawing/2014/main" id="{1FEA6C9C-8745-430A-A979-CEAAA6DB457F}"/>
              </a:ext>
            </a:extLst>
          </p:cNvPr>
          <p:cNvSpPr txBox="1"/>
          <p:nvPr/>
        </p:nvSpPr>
        <p:spPr>
          <a:xfrm>
            <a:off x="6229440" y="2515318"/>
            <a:ext cx="358096" cy="18852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Arial" panose="020B0604020202020204" pitchFamily="34" charset="0"/>
                <a:cs typeface="Arial" panose="020B0604020202020204" pitchFamily="34" charset="0"/>
              </a:rPr>
              <a:t>97</a:t>
            </a:r>
            <a:endParaRPr lang="vi-VN" sz="900">
              <a:solidFill>
                <a:schemeClr val="bg1"/>
              </a:solidFill>
              <a:latin typeface="Arial" panose="020B0604020202020204" pitchFamily="34" charset="0"/>
              <a:cs typeface="Arial" panose="020B0604020202020204" pitchFamily="34" charset="0"/>
            </a:endParaRPr>
          </a:p>
        </p:txBody>
      </p:sp>
      <p:sp>
        <p:nvSpPr>
          <p:cNvPr id="284" name="TextBox 283">
            <a:extLst>
              <a:ext uri="{FF2B5EF4-FFF2-40B4-BE49-F238E27FC236}">
                <a16:creationId xmlns:a16="http://schemas.microsoft.com/office/drawing/2014/main" id="{727D2E12-F9B7-AB7F-33B2-EB7DF2FD3DBF}"/>
              </a:ext>
            </a:extLst>
          </p:cNvPr>
          <p:cNvSpPr txBox="1"/>
          <p:nvPr/>
        </p:nvSpPr>
        <p:spPr>
          <a:xfrm>
            <a:off x="6481636" y="2515318"/>
            <a:ext cx="358096" cy="18852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tx1">
                    <a:lumMod val="75000"/>
                    <a:lumOff val="25000"/>
                  </a:schemeClr>
                </a:solidFill>
                <a:latin typeface="Arial" panose="020B0604020202020204" pitchFamily="34" charset="0"/>
                <a:cs typeface="Arial" panose="020B0604020202020204" pitchFamily="34" charset="0"/>
              </a:rPr>
              <a:t>29</a:t>
            </a:r>
            <a:endParaRPr lang="vi-VN" sz="900">
              <a:solidFill>
                <a:schemeClr val="tx1">
                  <a:lumMod val="75000"/>
                  <a:lumOff val="25000"/>
                </a:schemeClr>
              </a:solidFill>
              <a:latin typeface="Arial" panose="020B0604020202020204" pitchFamily="34" charset="0"/>
              <a:cs typeface="Arial" panose="020B0604020202020204" pitchFamily="34" charset="0"/>
            </a:endParaRPr>
          </a:p>
        </p:txBody>
      </p:sp>
      <p:sp>
        <p:nvSpPr>
          <p:cNvPr id="288" name="TextBox 287">
            <a:extLst>
              <a:ext uri="{FF2B5EF4-FFF2-40B4-BE49-F238E27FC236}">
                <a16:creationId xmlns:a16="http://schemas.microsoft.com/office/drawing/2014/main" id="{392613B2-421E-C585-BF81-C0B7AB777F5C}"/>
              </a:ext>
            </a:extLst>
          </p:cNvPr>
          <p:cNvSpPr txBox="1"/>
          <p:nvPr/>
        </p:nvSpPr>
        <p:spPr>
          <a:xfrm>
            <a:off x="7230555" y="2327047"/>
            <a:ext cx="909628" cy="23282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Others</a:t>
            </a:r>
            <a:endParaRPr kumimoji="0" lang="vi-VN" sz="9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89" name="Rectangle 288">
            <a:extLst>
              <a:ext uri="{FF2B5EF4-FFF2-40B4-BE49-F238E27FC236}">
                <a16:creationId xmlns:a16="http://schemas.microsoft.com/office/drawing/2014/main" id="{1084006E-252B-CD97-A684-EF9339A01D8E}"/>
              </a:ext>
            </a:extLst>
          </p:cNvPr>
          <p:cNvSpPr/>
          <p:nvPr/>
        </p:nvSpPr>
        <p:spPr>
          <a:xfrm>
            <a:off x="7124369" y="2405359"/>
            <a:ext cx="88059" cy="88059"/>
          </a:xfrm>
          <a:prstGeom prst="rect">
            <a:avLst/>
          </a:prstGeom>
          <a:solidFill>
            <a:srgbClr val="53C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2" name="TextBox 301">
            <a:extLst>
              <a:ext uri="{FF2B5EF4-FFF2-40B4-BE49-F238E27FC236}">
                <a16:creationId xmlns:a16="http://schemas.microsoft.com/office/drawing/2014/main" id="{77907A57-9149-C1A9-406D-B0BBC1A83EED}"/>
              </a:ext>
            </a:extLst>
          </p:cNvPr>
          <p:cNvSpPr txBox="1"/>
          <p:nvPr/>
        </p:nvSpPr>
        <p:spPr>
          <a:xfrm>
            <a:off x="8490601" y="3144035"/>
            <a:ext cx="3233363" cy="276999"/>
          </a:xfrm>
          <a:prstGeom prst="rect">
            <a:avLst/>
          </a:prstGeom>
          <a:noFill/>
        </p:spPr>
        <p:txBody>
          <a:bodyPr wrap="square" rtlCol="0">
            <a:spAutoFit/>
          </a:bodyPr>
          <a:lstStyle/>
          <a:p>
            <a:pPr>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CREDIT GROWTH IN 2Q2024</a:t>
            </a:r>
            <a:endParaRPr lang="vi-VN" sz="1200" b="1" dirty="0">
              <a:solidFill>
                <a:schemeClr val="tx1">
                  <a:lumMod val="75000"/>
                  <a:lumOff val="25000"/>
                </a:schemeClr>
              </a:solidFill>
              <a:latin typeface="SVN-Gilroy XBold" panose="00000900000000000000" pitchFamily="50" charset="0"/>
              <a:cs typeface="Arial" panose="020B0604020202020204" pitchFamily="34" charset="0"/>
            </a:endParaRPr>
          </a:p>
        </p:txBody>
      </p:sp>
      <p:sp>
        <p:nvSpPr>
          <p:cNvPr id="303" name="Isosceles Triangle 302">
            <a:extLst>
              <a:ext uri="{FF2B5EF4-FFF2-40B4-BE49-F238E27FC236}">
                <a16:creationId xmlns:a16="http://schemas.microsoft.com/office/drawing/2014/main" id="{470E728D-CA04-C484-A19B-5BA2D4EA9A59}"/>
              </a:ext>
            </a:extLst>
          </p:cNvPr>
          <p:cNvSpPr/>
          <p:nvPr/>
        </p:nvSpPr>
        <p:spPr>
          <a:xfrm rot="5400000">
            <a:off x="8383339" y="3258989"/>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Freeform: Shape 61">
            <a:extLst>
              <a:ext uri="{FF2B5EF4-FFF2-40B4-BE49-F238E27FC236}">
                <a16:creationId xmlns:a16="http://schemas.microsoft.com/office/drawing/2014/main" id="{D4AA9EA5-0C82-E7D8-8B19-5698A44FEA65}"/>
              </a:ext>
            </a:extLst>
          </p:cNvPr>
          <p:cNvSpPr/>
          <p:nvPr/>
        </p:nvSpPr>
        <p:spPr>
          <a:xfrm rot="431861">
            <a:off x="8831254" y="3805853"/>
            <a:ext cx="2028988" cy="317212"/>
          </a:xfrm>
          <a:custGeom>
            <a:avLst/>
            <a:gdLst>
              <a:gd name="connsiteX0" fmla="*/ 0 w 3479225"/>
              <a:gd name="connsiteY0" fmla="*/ 0 h 768277"/>
              <a:gd name="connsiteX1" fmla="*/ 3111677 w 3479225"/>
              <a:gd name="connsiteY1" fmla="*/ 0 h 768277"/>
              <a:gd name="connsiteX2" fmla="*/ 3462570 w 3479225"/>
              <a:gd name="connsiteY2" fmla="*/ 350893 h 768277"/>
              <a:gd name="connsiteX3" fmla="*/ 3479225 w 3479225"/>
              <a:gd name="connsiteY3" fmla="*/ 391102 h 768277"/>
              <a:gd name="connsiteX4" fmla="*/ 3462570 w 3479225"/>
              <a:gd name="connsiteY4" fmla="*/ 431311 h 768277"/>
              <a:gd name="connsiteX5" fmla="*/ 3125604 w 3479225"/>
              <a:gd name="connsiteY5" fmla="*/ 768277 h 768277"/>
              <a:gd name="connsiteX6" fmla="*/ 0 w 3479225"/>
              <a:gd name="connsiteY6" fmla="*/ 768277 h 76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9225" h="768277">
                <a:moveTo>
                  <a:pt x="0" y="0"/>
                </a:moveTo>
                <a:lnTo>
                  <a:pt x="3111677" y="0"/>
                </a:lnTo>
                <a:lnTo>
                  <a:pt x="3462570" y="350893"/>
                </a:lnTo>
                <a:cubicBezTo>
                  <a:pt x="3473673" y="361996"/>
                  <a:pt x="3479225" y="376549"/>
                  <a:pt x="3479225" y="391102"/>
                </a:cubicBezTo>
                <a:cubicBezTo>
                  <a:pt x="3479225" y="405655"/>
                  <a:pt x="3473673" y="420208"/>
                  <a:pt x="3462570" y="431311"/>
                </a:cubicBezTo>
                <a:lnTo>
                  <a:pt x="3125604" y="768277"/>
                </a:lnTo>
                <a:lnTo>
                  <a:pt x="0" y="768277"/>
                </a:lnTo>
                <a:close/>
              </a:path>
            </a:pathLst>
          </a:custGeom>
          <a:gradFill>
            <a:gsLst>
              <a:gs pos="0">
                <a:schemeClr val="bg1"/>
              </a:gs>
              <a:gs pos="73000">
                <a:schemeClr val="bg1">
                  <a:lumMod val="75000"/>
                </a:schemeClr>
              </a:gs>
              <a:gs pos="44000">
                <a:schemeClr val="bg1">
                  <a:lumMod val="75000"/>
                </a:schemeClr>
              </a:gs>
              <a:gs pos="91954">
                <a:srgbClr val="BFBFBF">
                  <a:alpha val="60000"/>
                </a:srgbClr>
              </a:gs>
              <a:gs pos="100000">
                <a:schemeClr val="bg1">
                  <a:lumMod val="75000"/>
                </a:schemeClr>
              </a:gs>
            </a:gsLst>
            <a:lin ang="0" scaled="0"/>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63" name="Freeform: Shape 62">
            <a:extLst>
              <a:ext uri="{FF2B5EF4-FFF2-40B4-BE49-F238E27FC236}">
                <a16:creationId xmlns:a16="http://schemas.microsoft.com/office/drawing/2014/main" id="{1F12A637-7F74-A815-E28F-1A84CBA74022}"/>
              </a:ext>
            </a:extLst>
          </p:cNvPr>
          <p:cNvSpPr/>
          <p:nvPr/>
        </p:nvSpPr>
        <p:spPr>
          <a:xfrm>
            <a:off x="8440146" y="4178555"/>
            <a:ext cx="2517831" cy="363879"/>
          </a:xfrm>
          <a:custGeom>
            <a:avLst/>
            <a:gdLst>
              <a:gd name="connsiteX0" fmla="*/ 0 w 2517831"/>
              <a:gd name="connsiteY0" fmla="*/ 0 h 363879"/>
              <a:gd name="connsiteX1" fmla="*/ 2328588 w 2517831"/>
              <a:gd name="connsiteY1" fmla="*/ 0 h 363879"/>
              <a:gd name="connsiteX2" fmla="*/ 2498769 w 2517831"/>
              <a:gd name="connsiteY2" fmla="*/ 148694 h 363879"/>
              <a:gd name="connsiteX3" fmla="*/ 2517831 w 2517831"/>
              <a:gd name="connsiteY3" fmla="*/ 188903 h 363879"/>
              <a:gd name="connsiteX4" fmla="*/ 2498769 w 2517831"/>
              <a:gd name="connsiteY4" fmla="*/ 229112 h 363879"/>
              <a:gd name="connsiteX5" fmla="*/ 2344528 w 2517831"/>
              <a:gd name="connsiteY5" fmla="*/ 363879 h 363879"/>
              <a:gd name="connsiteX6" fmla="*/ 0 w 2517831"/>
              <a:gd name="connsiteY6" fmla="*/ 363879 h 3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7831" h="363879">
                <a:moveTo>
                  <a:pt x="0" y="0"/>
                </a:moveTo>
                <a:lnTo>
                  <a:pt x="2328588" y="0"/>
                </a:lnTo>
                <a:lnTo>
                  <a:pt x="2498769" y="148694"/>
                </a:lnTo>
                <a:cubicBezTo>
                  <a:pt x="2511477" y="159797"/>
                  <a:pt x="2517831" y="174350"/>
                  <a:pt x="2517831" y="188903"/>
                </a:cubicBezTo>
                <a:cubicBezTo>
                  <a:pt x="2517831" y="203456"/>
                  <a:pt x="2511477" y="218009"/>
                  <a:pt x="2498769" y="229112"/>
                </a:cubicBezTo>
                <a:lnTo>
                  <a:pt x="2344528" y="363879"/>
                </a:lnTo>
                <a:lnTo>
                  <a:pt x="0" y="363879"/>
                </a:lnTo>
                <a:close/>
              </a:path>
            </a:pathLst>
          </a:custGeom>
          <a:gradFill>
            <a:gsLst>
              <a:gs pos="0">
                <a:schemeClr val="bg1">
                  <a:alpha val="0"/>
                </a:schemeClr>
              </a:gs>
              <a:gs pos="72426">
                <a:srgbClr val="B6E8FC"/>
              </a:gs>
              <a:gs pos="33000">
                <a:srgbClr val="C0EBFC">
                  <a:alpha val="69804"/>
                </a:srgbClr>
              </a:gs>
              <a:gs pos="100000">
                <a:srgbClr val="7FD6F9"/>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64" name="TextBox 63">
            <a:extLst>
              <a:ext uri="{FF2B5EF4-FFF2-40B4-BE49-F238E27FC236}">
                <a16:creationId xmlns:a16="http://schemas.microsoft.com/office/drawing/2014/main" id="{8BE3A2FC-DD1E-3540-5AFD-07C94261361D}"/>
              </a:ext>
            </a:extLst>
          </p:cNvPr>
          <p:cNvSpPr txBox="1"/>
          <p:nvPr/>
        </p:nvSpPr>
        <p:spPr>
          <a:xfrm>
            <a:off x="10875140" y="3681529"/>
            <a:ext cx="547175" cy="261610"/>
          </a:xfrm>
          <a:prstGeom prst="rect">
            <a:avLst/>
          </a:prstGeom>
          <a:noFill/>
        </p:spPr>
        <p:txBody>
          <a:bodyPr wrap="square" rtlCol="0">
            <a:spAutoFit/>
          </a:bodyPr>
          <a:lstStyle/>
          <a:p>
            <a:pPr lvl="0">
              <a:defRPr/>
            </a:pPr>
            <a:r>
              <a:rPr lang="en-US" sz="1100" b="1" dirty="0">
                <a:solidFill>
                  <a:schemeClr val="tx1">
                    <a:lumMod val="75000"/>
                    <a:lumOff val="25000"/>
                  </a:schemeClr>
                </a:solidFill>
                <a:latin typeface="SVN-Gilroy SemiBold" panose="00000700000000000000" pitchFamily="50" charset="0"/>
                <a:cs typeface="Arial" panose="020B0604020202020204" pitchFamily="34" charset="0"/>
              </a:rPr>
              <a:t>6.0%</a:t>
            </a:r>
            <a:endParaRPr kumimoji="0" lang="en-US" sz="1100" b="1" i="0" u="none" strike="noStrike" kern="1200" cap="none" spc="0" normalizeH="0" baseline="30000" noProof="0" dirty="0">
              <a:ln>
                <a:noFill/>
              </a:ln>
              <a:solidFill>
                <a:schemeClr val="tx1">
                  <a:lumMod val="75000"/>
                  <a:lumOff val="25000"/>
                </a:schemeClr>
              </a:solidFill>
              <a:effectLst/>
              <a:uLnTx/>
              <a:uFillTx/>
              <a:latin typeface="SVN-Gilroy SemiBold" panose="00000700000000000000" pitchFamily="50" charset="0"/>
              <a:cs typeface="Arial" panose="020B0604020202020204" pitchFamily="34" charset="0"/>
            </a:endParaRPr>
          </a:p>
        </p:txBody>
      </p:sp>
      <p:sp>
        <p:nvSpPr>
          <p:cNvPr id="65" name="TextBox 64">
            <a:extLst>
              <a:ext uri="{FF2B5EF4-FFF2-40B4-BE49-F238E27FC236}">
                <a16:creationId xmlns:a16="http://schemas.microsoft.com/office/drawing/2014/main" id="{48A4D922-C2AD-56F3-951E-D9E21766C7A7}"/>
              </a:ext>
            </a:extLst>
          </p:cNvPr>
          <p:cNvSpPr txBox="1"/>
          <p:nvPr/>
        </p:nvSpPr>
        <p:spPr>
          <a:xfrm>
            <a:off x="11057879" y="4232783"/>
            <a:ext cx="547175" cy="261610"/>
          </a:xfrm>
          <a:prstGeom prst="rect">
            <a:avLst/>
          </a:prstGeom>
          <a:noFill/>
        </p:spPr>
        <p:txBody>
          <a:bodyPr wrap="square" rtlCol="0">
            <a:spAutoFit/>
          </a:bodyPr>
          <a:lstStyle/>
          <a:p>
            <a:pPr lvl="0">
              <a:defRPr/>
            </a:pPr>
            <a:r>
              <a:rPr lang="en-US" sz="1100" b="1" dirty="0">
                <a:solidFill>
                  <a:schemeClr val="tx1">
                    <a:lumMod val="75000"/>
                    <a:lumOff val="25000"/>
                  </a:schemeClr>
                </a:solidFill>
                <a:latin typeface="SVN-Gilroy SemiBold" panose="00000700000000000000" pitchFamily="50" charset="0"/>
                <a:cs typeface="Arial" panose="020B0604020202020204" pitchFamily="34" charset="0"/>
              </a:rPr>
              <a:t>6.7%</a:t>
            </a:r>
            <a:endParaRPr kumimoji="0" lang="en-US" sz="1100" b="1" i="0" u="none" strike="noStrike" kern="1200" cap="none" spc="0" normalizeH="0" baseline="30000" noProof="0" dirty="0">
              <a:ln>
                <a:noFill/>
              </a:ln>
              <a:solidFill>
                <a:schemeClr val="tx1">
                  <a:lumMod val="75000"/>
                  <a:lumOff val="25000"/>
                </a:schemeClr>
              </a:solidFill>
              <a:effectLst/>
              <a:uLnTx/>
              <a:uFillTx/>
              <a:latin typeface="SVN-Gilroy SemiBold" panose="00000700000000000000" pitchFamily="50" charset="0"/>
              <a:cs typeface="Arial" panose="020B0604020202020204" pitchFamily="34" charset="0"/>
            </a:endParaRPr>
          </a:p>
        </p:txBody>
      </p:sp>
      <p:sp>
        <p:nvSpPr>
          <p:cNvPr id="66" name="Freeform: Shape 65">
            <a:extLst>
              <a:ext uri="{FF2B5EF4-FFF2-40B4-BE49-F238E27FC236}">
                <a16:creationId xmlns:a16="http://schemas.microsoft.com/office/drawing/2014/main" id="{693E8B2B-1148-F070-3EBF-E88CAFBE6F79}"/>
              </a:ext>
            </a:extLst>
          </p:cNvPr>
          <p:cNvSpPr/>
          <p:nvPr/>
        </p:nvSpPr>
        <p:spPr>
          <a:xfrm>
            <a:off x="8440148" y="3628329"/>
            <a:ext cx="2339442" cy="363880"/>
          </a:xfrm>
          <a:custGeom>
            <a:avLst/>
            <a:gdLst>
              <a:gd name="connsiteX0" fmla="*/ 0 w 2339442"/>
              <a:gd name="connsiteY0" fmla="*/ 0 h 363880"/>
              <a:gd name="connsiteX1" fmla="*/ 2150198 w 2339442"/>
              <a:gd name="connsiteY1" fmla="*/ 0 h 363880"/>
              <a:gd name="connsiteX2" fmla="*/ 2320380 w 2339442"/>
              <a:gd name="connsiteY2" fmla="*/ 148695 h 363880"/>
              <a:gd name="connsiteX3" fmla="*/ 2339442 w 2339442"/>
              <a:gd name="connsiteY3" fmla="*/ 188904 h 363880"/>
              <a:gd name="connsiteX4" fmla="*/ 2320380 w 2339442"/>
              <a:gd name="connsiteY4" fmla="*/ 229113 h 363880"/>
              <a:gd name="connsiteX5" fmla="*/ 2166139 w 2339442"/>
              <a:gd name="connsiteY5" fmla="*/ 363880 h 363880"/>
              <a:gd name="connsiteX6" fmla="*/ 0 w 2339442"/>
              <a:gd name="connsiteY6" fmla="*/ 363880 h 3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9442" h="363880">
                <a:moveTo>
                  <a:pt x="0" y="0"/>
                </a:moveTo>
                <a:lnTo>
                  <a:pt x="2150198" y="0"/>
                </a:lnTo>
                <a:lnTo>
                  <a:pt x="2320380" y="148695"/>
                </a:lnTo>
                <a:cubicBezTo>
                  <a:pt x="2333088" y="159798"/>
                  <a:pt x="2339442" y="174351"/>
                  <a:pt x="2339442" y="188904"/>
                </a:cubicBezTo>
                <a:cubicBezTo>
                  <a:pt x="2339442" y="203457"/>
                  <a:pt x="2333088" y="218010"/>
                  <a:pt x="2320380" y="229113"/>
                </a:cubicBezTo>
                <a:lnTo>
                  <a:pt x="2166139" y="363880"/>
                </a:lnTo>
                <a:lnTo>
                  <a:pt x="0" y="363880"/>
                </a:lnTo>
                <a:close/>
              </a:path>
            </a:pathLst>
          </a:custGeom>
          <a:gradFill>
            <a:gsLst>
              <a:gs pos="0">
                <a:schemeClr val="bg1"/>
              </a:gs>
              <a:gs pos="72426">
                <a:schemeClr val="bg1">
                  <a:lumMod val="85000"/>
                </a:schemeClr>
              </a:gs>
              <a:gs pos="33000">
                <a:schemeClr val="bg1">
                  <a:lumMod val="95000"/>
                </a:schemeClr>
              </a:gs>
              <a:gs pos="100000">
                <a:schemeClr val="bg1">
                  <a:lumMod val="7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67" name="TextBox 66">
            <a:extLst>
              <a:ext uri="{FF2B5EF4-FFF2-40B4-BE49-F238E27FC236}">
                <a16:creationId xmlns:a16="http://schemas.microsoft.com/office/drawing/2014/main" id="{BB3A92D3-9AC7-BCC1-92A2-2B3DE599D732}"/>
              </a:ext>
            </a:extLst>
          </p:cNvPr>
          <p:cNvSpPr txBox="1"/>
          <p:nvPr/>
        </p:nvSpPr>
        <p:spPr>
          <a:xfrm>
            <a:off x="8577364" y="3681529"/>
            <a:ext cx="1987726" cy="261610"/>
          </a:xfrm>
          <a:prstGeom prst="rect">
            <a:avLst/>
          </a:prstGeom>
          <a:noFill/>
        </p:spPr>
        <p:txBody>
          <a:bodyPr wrap="square" rtlCol="0">
            <a:spAutoFit/>
          </a:bodyPr>
          <a:lstStyle/>
          <a:p>
            <a:pPr lvl="0">
              <a:defRPr/>
            </a:pPr>
            <a:r>
              <a:rPr lang="en-US" sz="1100" b="1" dirty="0">
                <a:solidFill>
                  <a:schemeClr val="tx1">
                    <a:lumMod val="75000"/>
                    <a:lumOff val="25000"/>
                  </a:schemeClr>
                </a:solidFill>
                <a:latin typeface="SVN-Gilroy SemiBold" panose="00000700000000000000" pitchFamily="50" charset="0"/>
                <a:cs typeface="Arial" panose="020B0604020202020204" pitchFamily="34" charset="0"/>
              </a:rPr>
              <a:t>Banking industry</a:t>
            </a:r>
            <a:endParaRPr kumimoji="0" lang="en-US" sz="1100" b="1" i="0" u="none" strike="noStrike" kern="1200" cap="none" spc="0" normalizeH="0" baseline="30000" noProof="0" dirty="0">
              <a:ln>
                <a:noFill/>
              </a:ln>
              <a:solidFill>
                <a:schemeClr val="tx1">
                  <a:lumMod val="75000"/>
                  <a:lumOff val="25000"/>
                </a:schemeClr>
              </a:solidFill>
              <a:effectLst/>
              <a:uLnTx/>
              <a:uFillTx/>
              <a:latin typeface="SVN-Gilroy SemiBold" panose="00000700000000000000" pitchFamily="50" charset="0"/>
              <a:cs typeface="Arial" panose="020B0604020202020204" pitchFamily="34" charset="0"/>
            </a:endParaRPr>
          </a:p>
        </p:txBody>
      </p:sp>
      <p:pic>
        <p:nvPicPr>
          <p:cNvPr id="68" name="Picture 67" descr="logo-03.png">
            <a:extLst>
              <a:ext uri="{FF2B5EF4-FFF2-40B4-BE49-F238E27FC236}">
                <a16:creationId xmlns:a16="http://schemas.microsoft.com/office/drawing/2014/main" id="{275A3C0B-A60F-CD3B-12AA-44495439A180}"/>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8602764" y="4202122"/>
            <a:ext cx="959599" cy="308807"/>
          </a:xfrm>
          <a:prstGeom prst="rect">
            <a:avLst/>
          </a:prstGeom>
        </p:spPr>
      </p:pic>
      <p:cxnSp>
        <p:nvCxnSpPr>
          <p:cNvPr id="37" name="Straight Connector 36">
            <a:extLst>
              <a:ext uri="{FF2B5EF4-FFF2-40B4-BE49-F238E27FC236}">
                <a16:creationId xmlns:a16="http://schemas.microsoft.com/office/drawing/2014/main" id="{4EA1C4FC-C985-2AF7-59C4-FE5077B74E19}"/>
              </a:ext>
            </a:extLst>
          </p:cNvPr>
          <p:cNvCxnSpPr>
            <a:cxnSpLocks/>
          </p:cNvCxnSpPr>
          <p:nvPr/>
        </p:nvCxnSpPr>
        <p:spPr>
          <a:xfrm>
            <a:off x="9780775"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503FAA9-2FF8-4679-4D93-21E6393C0AE9}"/>
              </a:ext>
            </a:extLst>
          </p:cNvPr>
          <p:cNvSpPr txBox="1"/>
          <p:nvPr/>
        </p:nvSpPr>
        <p:spPr>
          <a:xfrm>
            <a:off x="9588319" y="6509173"/>
            <a:ext cx="1370974" cy="184666"/>
          </a:xfrm>
          <a:prstGeom prst="rect">
            <a:avLst/>
          </a:prstGeom>
          <a:noFill/>
        </p:spPr>
        <p:txBody>
          <a:bodyPr wrap="square" rtlCol="0">
            <a:spAutoFit/>
          </a:bodyPr>
          <a:lstStyle/>
          <a:p>
            <a:pPr lvl="0" algn="r">
              <a:spcBef>
                <a:spcPts val="200"/>
              </a:spcBef>
              <a:spcAft>
                <a:spcPts val="200"/>
              </a:spcAft>
              <a:defRPr/>
            </a:pPr>
            <a:r>
              <a:rPr lang="en-US" sz="600" dirty="0">
                <a:solidFill>
                  <a:srgbClr val="725380"/>
                </a:solidFill>
                <a:latin typeface="SVN-Gilroy Heavy" panose="00000A00000000000000" pitchFamily="50" charset="0"/>
                <a:cs typeface="Arial" panose="020B0604020202020204" pitchFamily="34" charset="0"/>
              </a:rPr>
              <a:t>02</a:t>
            </a:r>
            <a:r>
              <a:rPr lang="en-US" sz="600" dirty="0">
                <a:solidFill>
                  <a:srgbClr val="725380"/>
                </a:solidFill>
                <a:latin typeface="SVN-Gilroy Medium" panose="00000600000000000000" pitchFamily="50" charset="0"/>
                <a:cs typeface="Arial" panose="020B0604020202020204" pitchFamily="34" charset="0"/>
              </a:rPr>
              <a:t> – DETAILED BUSINESS RESUTS</a:t>
            </a:r>
            <a:endParaRPr lang="de-DE" sz="600" dirty="0">
              <a:solidFill>
                <a:srgbClr val="725380"/>
              </a:solidFill>
              <a:latin typeface="SVN-Gilroy Medium" panose="00000600000000000000" pitchFamily="50" charset="0"/>
              <a:cs typeface="Arial" panose="020B0604020202020204" pitchFamily="34" charset="0"/>
            </a:endParaRPr>
          </a:p>
        </p:txBody>
      </p:sp>
      <p:sp>
        <p:nvSpPr>
          <p:cNvPr id="40" name="TextBox 39">
            <a:extLst>
              <a:ext uri="{FF2B5EF4-FFF2-40B4-BE49-F238E27FC236}">
                <a16:creationId xmlns:a16="http://schemas.microsoft.com/office/drawing/2014/main" id="{21DA0B64-F6E8-84CD-64CC-C903FE80FD31}"/>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rgbClr val="725380"/>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rgbClr val="725380"/>
                </a:solidFill>
                <a:effectLst/>
                <a:uLnTx/>
                <a:uFillTx/>
                <a:latin typeface="SVN-Gilroy XBold" panose="00000900000000000000" pitchFamily="50" charset="0"/>
                <a:cs typeface="Arial" panose="020B0604020202020204" pitchFamily="34" charset="0"/>
              </a:rPr>
              <a:t>06</a:t>
            </a:r>
            <a:endParaRPr lang="de-DE" sz="600" dirty="0">
              <a:solidFill>
                <a:srgbClr val="725380"/>
              </a:solidFill>
              <a:latin typeface="SVN-Gilroy XBold" panose="00000900000000000000" pitchFamily="50" charset="0"/>
              <a:cs typeface="Arial" panose="020B0604020202020204" pitchFamily="34" charset="0"/>
            </a:endParaRPr>
          </a:p>
        </p:txBody>
      </p:sp>
      <p:cxnSp>
        <p:nvCxnSpPr>
          <p:cNvPr id="42" name="Straight Connector 41">
            <a:extLst>
              <a:ext uri="{FF2B5EF4-FFF2-40B4-BE49-F238E27FC236}">
                <a16:creationId xmlns:a16="http://schemas.microsoft.com/office/drawing/2014/main" id="{D901B527-9EA1-7E8C-012A-AD49494FFBDA}"/>
              </a:ext>
            </a:extLst>
          </p:cNvPr>
          <p:cNvCxnSpPr>
            <a:cxnSpLocks/>
          </p:cNvCxnSpPr>
          <p:nvPr/>
        </p:nvCxnSpPr>
        <p:spPr>
          <a:xfrm>
            <a:off x="11134902" y="6547920"/>
            <a:ext cx="0" cy="107173"/>
          </a:xfrm>
          <a:prstGeom prst="line">
            <a:avLst/>
          </a:prstGeom>
          <a:ln w="6350">
            <a:solidFill>
              <a:srgbClr val="72538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8923E9D6-E44C-4E21-7036-96B44E948506}"/>
              </a:ext>
            </a:extLst>
          </p:cNvPr>
          <p:cNvCxnSpPr>
            <a:cxnSpLocks/>
          </p:cNvCxnSpPr>
          <p:nvPr/>
        </p:nvCxnSpPr>
        <p:spPr>
          <a:xfrm>
            <a:off x="10159008" y="6471625"/>
            <a:ext cx="381156" cy="0"/>
          </a:xfrm>
          <a:prstGeom prst="line">
            <a:avLst/>
          </a:prstGeom>
          <a:ln w="28575">
            <a:solidFill>
              <a:srgbClr val="7253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011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Oval 107">
            <a:extLst>
              <a:ext uri="{FF2B5EF4-FFF2-40B4-BE49-F238E27FC236}">
                <a16:creationId xmlns:a16="http://schemas.microsoft.com/office/drawing/2014/main" id="{C1F5CADA-74E0-26FB-BEA5-455B46F52D27}"/>
              </a:ext>
            </a:extLst>
          </p:cNvPr>
          <p:cNvSpPr/>
          <p:nvPr/>
        </p:nvSpPr>
        <p:spPr>
          <a:xfrm>
            <a:off x="2952972" y="5966283"/>
            <a:ext cx="294486" cy="294486"/>
          </a:xfrm>
          <a:prstGeom prst="ellipse">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109" name="차트 313">
            <a:extLst>
              <a:ext uri="{FF2B5EF4-FFF2-40B4-BE49-F238E27FC236}">
                <a16:creationId xmlns:a16="http://schemas.microsoft.com/office/drawing/2014/main" id="{0BB9BC5A-64A2-D4F7-1B92-F7F944F43AEE}"/>
              </a:ext>
            </a:extLst>
          </p:cNvPr>
          <p:cNvGraphicFramePr/>
          <p:nvPr>
            <p:extLst>
              <p:ext uri="{D42A27DB-BD31-4B8C-83A1-F6EECF244321}">
                <p14:modId xmlns:p14="http://schemas.microsoft.com/office/powerpoint/2010/main" val="1962541282"/>
              </p:ext>
            </p:extLst>
          </p:nvPr>
        </p:nvGraphicFramePr>
        <p:xfrm>
          <a:off x="2911932" y="5936808"/>
          <a:ext cx="363197" cy="3534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0" name="차트 313">
            <a:extLst>
              <a:ext uri="{FF2B5EF4-FFF2-40B4-BE49-F238E27FC236}">
                <a16:creationId xmlns:a16="http://schemas.microsoft.com/office/drawing/2014/main" id="{E9F2ED2E-91B6-4B6E-9077-5147A6954559}"/>
              </a:ext>
            </a:extLst>
          </p:cNvPr>
          <p:cNvGraphicFramePr/>
          <p:nvPr>
            <p:extLst>
              <p:ext uri="{D42A27DB-BD31-4B8C-83A1-F6EECF244321}">
                <p14:modId xmlns:p14="http://schemas.microsoft.com/office/powerpoint/2010/main" val="2763965831"/>
              </p:ext>
            </p:extLst>
          </p:nvPr>
        </p:nvGraphicFramePr>
        <p:xfrm>
          <a:off x="2911932" y="5936808"/>
          <a:ext cx="363197" cy="353437"/>
        </p:xfrm>
        <a:graphic>
          <a:graphicData uri="http://schemas.openxmlformats.org/drawingml/2006/chart">
            <c:chart xmlns:c="http://schemas.openxmlformats.org/drawingml/2006/chart" xmlns:r="http://schemas.openxmlformats.org/officeDocument/2006/relationships" r:id="rId4"/>
          </a:graphicData>
        </a:graphic>
      </p:graphicFrame>
      <p:sp>
        <p:nvSpPr>
          <p:cNvPr id="101" name="Oval 100">
            <a:extLst>
              <a:ext uri="{FF2B5EF4-FFF2-40B4-BE49-F238E27FC236}">
                <a16:creationId xmlns:a16="http://schemas.microsoft.com/office/drawing/2014/main" id="{790742D8-95C6-3B0A-35E9-E446EE5BE2C1}"/>
              </a:ext>
            </a:extLst>
          </p:cNvPr>
          <p:cNvSpPr/>
          <p:nvPr/>
        </p:nvSpPr>
        <p:spPr>
          <a:xfrm>
            <a:off x="2948208" y="2599837"/>
            <a:ext cx="294486" cy="294486"/>
          </a:xfrm>
          <a:prstGeom prst="ellipse">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 name="Oval 101">
            <a:extLst>
              <a:ext uri="{FF2B5EF4-FFF2-40B4-BE49-F238E27FC236}">
                <a16:creationId xmlns:a16="http://schemas.microsoft.com/office/drawing/2014/main" id="{ABA44F16-D4EC-B602-0B5C-2EAD3349048F}"/>
              </a:ext>
            </a:extLst>
          </p:cNvPr>
          <p:cNvSpPr/>
          <p:nvPr/>
        </p:nvSpPr>
        <p:spPr>
          <a:xfrm>
            <a:off x="2951384" y="3077542"/>
            <a:ext cx="294486" cy="294486"/>
          </a:xfrm>
          <a:prstGeom prst="ellipse">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84" name="차트 313">
            <a:extLst>
              <a:ext uri="{FF2B5EF4-FFF2-40B4-BE49-F238E27FC236}">
                <a16:creationId xmlns:a16="http://schemas.microsoft.com/office/drawing/2014/main" id="{D596D342-F9DA-0D68-A9E8-63CAE1CB4787}"/>
              </a:ext>
            </a:extLst>
          </p:cNvPr>
          <p:cNvGraphicFramePr/>
          <p:nvPr>
            <p:extLst>
              <p:ext uri="{D42A27DB-BD31-4B8C-83A1-F6EECF244321}">
                <p14:modId xmlns:p14="http://schemas.microsoft.com/office/powerpoint/2010/main" val="3872763276"/>
              </p:ext>
            </p:extLst>
          </p:nvPr>
        </p:nvGraphicFramePr>
        <p:xfrm>
          <a:off x="2911932" y="3048067"/>
          <a:ext cx="363197" cy="353437"/>
        </p:xfrm>
        <a:graphic>
          <a:graphicData uri="http://schemas.openxmlformats.org/drawingml/2006/chart">
            <c:chart xmlns:c="http://schemas.openxmlformats.org/drawingml/2006/chart" xmlns:r="http://schemas.openxmlformats.org/officeDocument/2006/relationships" r:id="rId5"/>
          </a:graphicData>
        </a:graphic>
      </p:graphicFrame>
      <p:sp>
        <p:nvSpPr>
          <p:cNvPr id="105" name="Oval 104">
            <a:extLst>
              <a:ext uri="{FF2B5EF4-FFF2-40B4-BE49-F238E27FC236}">
                <a16:creationId xmlns:a16="http://schemas.microsoft.com/office/drawing/2014/main" id="{DB5A484C-8B96-7ACC-08C5-EED367F19D11}"/>
              </a:ext>
            </a:extLst>
          </p:cNvPr>
          <p:cNvSpPr/>
          <p:nvPr/>
        </p:nvSpPr>
        <p:spPr>
          <a:xfrm>
            <a:off x="2952972" y="4524643"/>
            <a:ext cx="294486" cy="294486"/>
          </a:xfrm>
          <a:prstGeom prst="ellipse">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6" name="Oval 105">
            <a:extLst>
              <a:ext uri="{FF2B5EF4-FFF2-40B4-BE49-F238E27FC236}">
                <a16:creationId xmlns:a16="http://schemas.microsoft.com/office/drawing/2014/main" id="{BCE3C691-1878-DB25-9953-1B3AA5F1C3D3}"/>
              </a:ext>
            </a:extLst>
          </p:cNvPr>
          <p:cNvSpPr/>
          <p:nvPr/>
        </p:nvSpPr>
        <p:spPr>
          <a:xfrm>
            <a:off x="2952972" y="5014722"/>
            <a:ext cx="294486" cy="294486"/>
          </a:xfrm>
          <a:prstGeom prst="ellipse">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7" name="Oval 106">
            <a:extLst>
              <a:ext uri="{FF2B5EF4-FFF2-40B4-BE49-F238E27FC236}">
                <a16:creationId xmlns:a16="http://schemas.microsoft.com/office/drawing/2014/main" id="{AE762F24-7F25-0909-4182-88163C2DA702}"/>
              </a:ext>
            </a:extLst>
          </p:cNvPr>
          <p:cNvSpPr/>
          <p:nvPr/>
        </p:nvSpPr>
        <p:spPr>
          <a:xfrm>
            <a:off x="2952972" y="5463698"/>
            <a:ext cx="294486" cy="294486"/>
          </a:xfrm>
          <a:prstGeom prst="ellipse">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2" name="Oval 91">
            <a:extLst>
              <a:ext uri="{FF2B5EF4-FFF2-40B4-BE49-F238E27FC236}">
                <a16:creationId xmlns:a16="http://schemas.microsoft.com/office/drawing/2014/main" id="{6F80ED79-2CC7-564E-BA5C-C6EB0CB0190A}"/>
              </a:ext>
            </a:extLst>
          </p:cNvPr>
          <p:cNvSpPr/>
          <p:nvPr/>
        </p:nvSpPr>
        <p:spPr>
          <a:xfrm>
            <a:off x="2945032" y="1619000"/>
            <a:ext cx="294486" cy="294486"/>
          </a:xfrm>
          <a:prstGeom prst="ellipse">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Box 1">
            <a:extLst>
              <a:ext uri="{FF2B5EF4-FFF2-40B4-BE49-F238E27FC236}">
                <a16:creationId xmlns:a16="http://schemas.microsoft.com/office/drawing/2014/main" id="{91171FC4-ACEB-EA47-FC33-9FCFE812EDD9}"/>
              </a:ext>
            </a:extLst>
          </p:cNvPr>
          <p:cNvSpPr txBox="1"/>
          <p:nvPr/>
        </p:nvSpPr>
        <p:spPr>
          <a:xfrm>
            <a:off x="1146926" y="383109"/>
            <a:ext cx="9368674" cy="338554"/>
          </a:xfrm>
          <a:prstGeom prst="rect">
            <a:avLst/>
          </a:prstGeom>
          <a:noFill/>
        </p:spPr>
        <p:txBody>
          <a:bodyPr wrap="square" rtlCol="0">
            <a:spAutoFit/>
          </a:bodyPr>
          <a:lstStyle/>
          <a:p>
            <a:pPr>
              <a:defRPr/>
            </a:pPr>
            <a:r>
              <a:rPr lang="en-US" sz="1600" b="1" dirty="0">
                <a:solidFill>
                  <a:srgbClr val="005993"/>
                </a:solidFill>
                <a:latin typeface="SVN-Gilroy XBold" panose="00000900000000000000" pitchFamily="50" charset="0"/>
                <a:cs typeface="Arial" panose="020B0604020202020204" pitchFamily="34" charset="0"/>
              </a:rPr>
              <a:t>Loan growth with a focus on highly potential industries/ fields</a:t>
            </a:r>
          </a:p>
        </p:txBody>
      </p:sp>
      <p:sp>
        <p:nvSpPr>
          <p:cNvPr id="3" name="TextBox 2">
            <a:extLst>
              <a:ext uri="{FF2B5EF4-FFF2-40B4-BE49-F238E27FC236}">
                <a16:creationId xmlns:a16="http://schemas.microsoft.com/office/drawing/2014/main" id="{BFBF679E-3B3E-9C72-D088-D9B4621EA9B7}"/>
              </a:ext>
            </a:extLst>
          </p:cNvPr>
          <p:cNvSpPr txBox="1"/>
          <p:nvPr/>
        </p:nvSpPr>
        <p:spPr>
          <a:xfrm>
            <a:off x="205121" y="1550800"/>
            <a:ext cx="2393043" cy="600164"/>
          </a:xfrm>
          <a:prstGeom prst="rect">
            <a:avLst/>
          </a:prstGeom>
          <a:noFill/>
        </p:spPr>
        <p:txBody>
          <a:bodyPr wrap="square">
            <a:spAutoFit/>
          </a:bodyPr>
          <a:lstStyle/>
          <a:p>
            <a:pPr algn="r">
              <a:defRPr/>
            </a:pPr>
            <a:r>
              <a:rPr lang="en-US" sz="1100" dirty="0">
                <a:solidFill>
                  <a:prstClr val="black">
                    <a:lumMod val="75000"/>
                    <a:lumOff val="25000"/>
                  </a:prstClr>
                </a:solidFill>
                <a:latin typeface="SVN-Gilroy Medium" panose="00000600000000000000" pitchFamily="50" charset="0"/>
                <a:cs typeface="Arial" panose="020B0604020202020204" pitchFamily="34" charset="0"/>
              </a:rPr>
              <a:t>Wholesale &amp; retail, repairing of cars, motor vehicles, moto cycles</a:t>
            </a:r>
          </a:p>
          <a:p>
            <a:pPr algn="r">
              <a:defRPr/>
            </a:pPr>
            <a:endParaRPr lang="vi-VN" sz="1100" dirty="0">
              <a:solidFill>
                <a:prstClr val="black">
                  <a:lumMod val="75000"/>
                  <a:lumOff val="25000"/>
                </a:prstClr>
              </a:solidFill>
              <a:cs typeface="Arial" panose="020B0604020202020204" pitchFamily="34" charset="0"/>
            </a:endParaRPr>
          </a:p>
        </p:txBody>
      </p:sp>
      <p:sp>
        <p:nvSpPr>
          <p:cNvPr id="4" name="TextBox 3">
            <a:extLst>
              <a:ext uri="{FF2B5EF4-FFF2-40B4-BE49-F238E27FC236}">
                <a16:creationId xmlns:a16="http://schemas.microsoft.com/office/drawing/2014/main" id="{4041942E-12EC-8EC3-36AD-BE89177B3512}"/>
              </a:ext>
            </a:extLst>
          </p:cNvPr>
          <p:cNvSpPr txBox="1"/>
          <p:nvPr/>
        </p:nvSpPr>
        <p:spPr>
          <a:xfrm>
            <a:off x="1207121" y="2038997"/>
            <a:ext cx="1391043" cy="430887"/>
          </a:xfrm>
          <a:prstGeom prst="rect">
            <a:avLst/>
          </a:prstGeom>
          <a:noFill/>
        </p:spPr>
        <p:txBody>
          <a:bodyPr wrap="square">
            <a:spAutoFit/>
          </a:bodyPr>
          <a:lstStyle/>
          <a:p>
            <a:pPr algn="r">
              <a:defRPr/>
            </a:pPr>
            <a:r>
              <a:rPr lang="vi-VN" sz="1100" dirty="0">
                <a:solidFill>
                  <a:prstClr val="black">
                    <a:lumMod val="75000"/>
                    <a:lumOff val="25000"/>
                  </a:prstClr>
                </a:solidFill>
                <a:latin typeface="SVN-Gilroy Medium" panose="00000600000000000000" pitchFamily="50" charset="0"/>
                <a:cs typeface="Arial" panose="020B0604020202020204" pitchFamily="34" charset="0"/>
              </a:rPr>
              <a:t>Manufacturing &amp; processin</a:t>
            </a:r>
            <a:r>
              <a:rPr lang="en-US" sz="1100" dirty="0">
                <a:solidFill>
                  <a:prstClr val="black">
                    <a:lumMod val="75000"/>
                    <a:lumOff val="25000"/>
                  </a:prstClr>
                </a:solidFill>
                <a:latin typeface="SVN-Gilroy Medium" panose="00000600000000000000" pitchFamily="50" charset="0"/>
                <a:cs typeface="Arial" panose="020B0604020202020204" pitchFamily="34" charset="0"/>
              </a:rPr>
              <a:t>g</a:t>
            </a:r>
            <a:endParaRPr lang="vi-VN" sz="1100" dirty="0">
              <a:solidFill>
                <a:prstClr val="black">
                  <a:lumMod val="75000"/>
                  <a:lumOff val="25000"/>
                </a:prstClr>
              </a:solidFill>
              <a:latin typeface="SVN-Gilroy Medium" panose="00000600000000000000" pitchFamily="50" charset="0"/>
              <a:cs typeface="Arial" panose="020B0604020202020204" pitchFamily="34" charset="0"/>
            </a:endParaRPr>
          </a:p>
        </p:txBody>
      </p:sp>
      <p:sp>
        <p:nvSpPr>
          <p:cNvPr id="6" name="TextBox 5">
            <a:extLst>
              <a:ext uri="{FF2B5EF4-FFF2-40B4-BE49-F238E27FC236}">
                <a16:creationId xmlns:a16="http://schemas.microsoft.com/office/drawing/2014/main" id="{D75D389D-7D39-2087-EC5C-65CDEE1700E2}"/>
              </a:ext>
            </a:extLst>
          </p:cNvPr>
          <p:cNvSpPr txBox="1"/>
          <p:nvPr/>
        </p:nvSpPr>
        <p:spPr>
          <a:xfrm>
            <a:off x="1574654" y="5480136"/>
            <a:ext cx="1023510" cy="261610"/>
          </a:xfrm>
          <a:prstGeom prst="rect">
            <a:avLst/>
          </a:prstGeom>
          <a:noFill/>
        </p:spPr>
        <p:txBody>
          <a:bodyPr wrap="square">
            <a:spAutoFit/>
          </a:bodyPr>
          <a:lstStyle/>
          <a:p>
            <a:pPr algn="r">
              <a:defRPr/>
            </a:pPr>
            <a:r>
              <a:rPr lang="en-US" sz="1100" dirty="0">
                <a:solidFill>
                  <a:prstClr val="black">
                    <a:lumMod val="75000"/>
                    <a:lumOff val="25000"/>
                  </a:prstClr>
                </a:solidFill>
                <a:latin typeface="SVN-Gilroy Medium" panose="00000600000000000000" pitchFamily="50" charset="0"/>
                <a:cs typeface="Arial" panose="020B0604020202020204" pitchFamily="34" charset="0"/>
              </a:rPr>
              <a:t>Mining</a:t>
            </a:r>
            <a:endParaRPr lang="vi-VN" sz="1100" dirty="0">
              <a:solidFill>
                <a:prstClr val="black">
                  <a:lumMod val="75000"/>
                  <a:lumOff val="25000"/>
                </a:prstClr>
              </a:solidFill>
              <a:cs typeface="Arial" panose="020B0604020202020204" pitchFamily="34" charset="0"/>
            </a:endParaRPr>
          </a:p>
        </p:txBody>
      </p:sp>
      <p:sp>
        <p:nvSpPr>
          <p:cNvPr id="7" name="TextBox 6">
            <a:extLst>
              <a:ext uri="{FF2B5EF4-FFF2-40B4-BE49-F238E27FC236}">
                <a16:creationId xmlns:a16="http://schemas.microsoft.com/office/drawing/2014/main" id="{95A56F77-359B-BB21-068F-C0054425E4B4}"/>
              </a:ext>
            </a:extLst>
          </p:cNvPr>
          <p:cNvSpPr txBox="1"/>
          <p:nvPr/>
        </p:nvSpPr>
        <p:spPr>
          <a:xfrm>
            <a:off x="905750" y="4456443"/>
            <a:ext cx="1692414" cy="430887"/>
          </a:xfrm>
          <a:prstGeom prst="rect">
            <a:avLst/>
          </a:prstGeom>
          <a:noFill/>
        </p:spPr>
        <p:txBody>
          <a:bodyPr wrap="square">
            <a:spAutoFit/>
          </a:bodyPr>
          <a:lstStyle/>
          <a:p>
            <a:pPr algn="r">
              <a:defRPr/>
            </a:pPr>
            <a:r>
              <a:rPr lang="en-US" sz="1100" dirty="0">
                <a:solidFill>
                  <a:prstClr val="black">
                    <a:lumMod val="75000"/>
                    <a:lumOff val="25000"/>
                  </a:prstClr>
                </a:solidFill>
                <a:latin typeface="SVN-Gilroy Medium" panose="00000600000000000000" pitchFamily="50" charset="0"/>
                <a:cs typeface="Arial" panose="020B0604020202020204" pitchFamily="34" charset="0"/>
              </a:rPr>
              <a:t>Agriculture, forestry &amp; aquaculture</a:t>
            </a:r>
            <a:endParaRPr lang="vi-VN" sz="1100" dirty="0">
              <a:solidFill>
                <a:prstClr val="black">
                  <a:lumMod val="75000"/>
                  <a:lumOff val="25000"/>
                </a:prstClr>
              </a:solidFill>
              <a:cs typeface="Arial" panose="020B0604020202020204" pitchFamily="34" charset="0"/>
            </a:endParaRPr>
          </a:p>
        </p:txBody>
      </p:sp>
      <p:sp>
        <p:nvSpPr>
          <p:cNvPr id="8" name="TextBox 7">
            <a:extLst>
              <a:ext uri="{FF2B5EF4-FFF2-40B4-BE49-F238E27FC236}">
                <a16:creationId xmlns:a16="http://schemas.microsoft.com/office/drawing/2014/main" id="{8BFE30C0-B422-DF6C-CD2D-AEF452D66C84}"/>
              </a:ext>
            </a:extLst>
          </p:cNvPr>
          <p:cNvSpPr txBox="1"/>
          <p:nvPr/>
        </p:nvSpPr>
        <p:spPr>
          <a:xfrm>
            <a:off x="991931" y="4946522"/>
            <a:ext cx="1606233" cy="430887"/>
          </a:xfrm>
          <a:prstGeom prst="rect">
            <a:avLst/>
          </a:prstGeom>
          <a:noFill/>
        </p:spPr>
        <p:txBody>
          <a:bodyPr wrap="square">
            <a:spAutoFit/>
          </a:bodyPr>
          <a:lstStyle/>
          <a:p>
            <a:pPr algn="r">
              <a:defRPr/>
            </a:pPr>
            <a:r>
              <a:rPr lang="en-US" sz="1100" dirty="0">
                <a:solidFill>
                  <a:prstClr val="black">
                    <a:lumMod val="75000"/>
                    <a:lumOff val="25000"/>
                  </a:prstClr>
                </a:solidFill>
                <a:latin typeface="SVN-Gilroy Medium" panose="00000600000000000000" pitchFamily="50" charset="0"/>
                <a:cs typeface="Arial" panose="020B0604020202020204" pitchFamily="34" charset="0"/>
              </a:rPr>
              <a:t>Logistics, information and communication</a:t>
            </a:r>
            <a:endParaRPr lang="vi-VN" sz="1100" dirty="0">
              <a:solidFill>
                <a:prstClr val="black">
                  <a:lumMod val="75000"/>
                  <a:lumOff val="25000"/>
                </a:prstClr>
              </a:solidFill>
              <a:cs typeface="Arial" panose="020B0604020202020204" pitchFamily="34" charset="0"/>
            </a:endParaRPr>
          </a:p>
        </p:txBody>
      </p:sp>
      <p:sp>
        <p:nvSpPr>
          <p:cNvPr id="9" name="TextBox 8">
            <a:extLst>
              <a:ext uri="{FF2B5EF4-FFF2-40B4-BE49-F238E27FC236}">
                <a16:creationId xmlns:a16="http://schemas.microsoft.com/office/drawing/2014/main" id="{A9EDC351-4B6B-9FF8-944A-A95F3316464C}"/>
              </a:ext>
            </a:extLst>
          </p:cNvPr>
          <p:cNvSpPr txBox="1"/>
          <p:nvPr/>
        </p:nvSpPr>
        <p:spPr>
          <a:xfrm>
            <a:off x="1376501" y="3093980"/>
            <a:ext cx="1221663" cy="261610"/>
          </a:xfrm>
          <a:prstGeom prst="rect">
            <a:avLst/>
          </a:prstGeom>
          <a:noFill/>
        </p:spPr>
        <p:txBody>
          <a:bodyPr wrap="square">
            <a:spAutoFit/>
          </a:bodyPr>
          <a:lstStyle/>
          <a:p>
            <a:pPr algn="r">
              <a:defRPr/>
            </a:pPr>
            <a:r>
              <a:rPr lang="en-US" sz="1100" dirty="0">
                <a:solidFill>
                  <a:prstClr val="black">
                    <a:lumMod val="75000"/>
                    <a:lumOff val="25000"/>
                  </a:prstClr>
                </a:solidFill>
                <a:latin typeface="SVN-Gilroy Medium" panose="00000600000000000000" pitchFamily="50" charset="0"/>
                <a:cs typeface="Arial" panose="020B0604020202020204" pitchFamily="34" charset="0"/>
              </a:rPr>
              <a:t>Construction</a:t>
            </a:r>
            <a:endParaRPr lang="vi-VN" sz="1100" dirty="0">
              <a:solidFill>
                <a:prstClr val="black">
                  <a:lumMod val="75000"/>
                  <a:lumOff val="25000"/>
                </a:prstClr>
              </a:solidFill>
              <a:cs typeface="Arial" panose="020B0604020202020204" pitchFamily="34" charset="0"/>
            </a:endParaRPr>
          </a:p>
        </p:txBody>
      </p:sp>
      <p:sp>
        <p:nvSpPr>
          <p:cNvPr id="10" name="TextBox 9">
            <a:extLst>
              <a:ext uri="{FF2B5EF4-FFF2-40B4-BE49-F238E27FC236}">
                <a16:creationId xmlns:a16="http://schemas.microsoft.com/office/drawing/2014/main" id="{3F2E61AD-AC47-59D6-3B83-D3EA04614C4E}"/>
              </a:ext>
            </a:extLst>
          </p:cNvPr>
          <p:cNvSpPr txBox="1"/>
          <p:nvPr/>
        </p:nvSpPr>
        <p:spPr>
          <a:xfrm>
            <a:off x="1128229" y="3980908"/>
            <a:ext cx="1469935" cy="430887"/>
          </a:xfrm>
          <a:prstGeom prst="rect">
            <a:avLst/>
          </a:prstGeom>
          <a:noFill/>
        </p:spPr>
        <p:txBody>
          <a:bodyPr wrap="square">
            <a:spAutoFit/>
          </a:bodyPr>
          <a:lstStyle/>
          <a:p>
            <a:pPr algn="r">
              <a:defRPr/>
            </a:pPr>
            <a:r>
              <a:rPr lang="en-US" sz="1100" dirty="0">
                <a:solidFill>
                  <a:prstClr val="black">
                    <a:lumMod val="75000"/>
                    <a:lumOff val="25000"/>
                  </a:prstClr>
                </a:solidFill>
                <a:latin typeface="SVN-Gilroy Medium" panose="00000600000000000000" pitchFamily="50" charset="0"/>
                <a:cs typeface="Arial" panose="020B0604020202020204" pitchFamily="34" charset="0"/>
              </a:rPr>
              <a:t>Electricity, fuel gas &amp; hot water</a:t>
            </a:r>
            <a:endParaRPr lang="vi-VN" sz="1100" dirty="0">
              <a:solidFill>
                <a:prstClr val="black">
                  <a:lumMod val="75000"/>
                  <a:lumOff val="25000"/>
                </a:prstClr>
              </a:solidFill>
              <a:latin typeface="SVN-Gilroy Medium" panose="00000600000000000000" pitchFamily="50" charset="0"/>
              <a:cs typeface="Arial" panose="020B0604020202020204" pitchFamily="34" charset="0"/>
            </a:endParaRPr>
          </a:p>
        </p:txBody>
      </p:sp>
      <p:sp>
        <p:nvSpPr>
          <p:cNvPr id="11" name="TextBox 10">
            <a:extLst>
              <a:ext uri="{FF2B5EF4-FFF2-40B4-BE49-F238E27FC236}">
                <a16:creationId xmlns:a16="http://schemas.microsoft.com/office/drawing/2014/main" id="{C42C507A-647A-05D7-4FBA-346EE041757F}"/>
              </a:ext>
            </a:extLst>
          </p:cNvPr>
          <p:cNvSpPr txBox="1"/>
          <p:nvPr/>
        </p:nvSpPr>
        <p:spPr>
          <a:xfrm>
            <a:off x="793940" y="3592463"/>
            <a:ext cx="1804224" cy="261610"/>
          </a:xfrm>
          <a:prstGeom prst="rect">
            <a:avLst/>
          </a:prstGeom>
          <a:noFill/>
        </p:spPr>
        <p:txBody>
          <a:bodyPr wrap="square">
            <a:spAutoFit/>
          </a:bodyPr>
          <a:lstStyle/>
          <a:p>
            <a:pPr algn="r">
              <a:defRPr/>
            </a:pPr>
            <a:r>
              <a:rPr lang="en-US" sz="1100" dirty="0">
                <a:solidFill>
                  <a:prstClr val="black">
                    <a:lumMod val="75000"/>
                    <a:lumOff val="25000"/>
                  </a:prstClr>
                </a:solidFill>
                <a:latin typeface="SVN-Gilroy Medium" panose="00000600000000000000" pitchFamily="50" charset="0"/>
                <a:cs typeface="Arial" panose="020B0604020202020204" pitchFamily="34" charset="0"/>
              </a:rPr>
              <a:t>Household business</a:t>
            </a:r>
            <a:endParaRPr lang="vi-VN" sz="1100" dirty="0">
              <a:solidFill>
                <a:prstClr val="black">
                  <a:lumMod val="75000"/>
                  <a:lumOff val="25000"/>
                </a:prstClr>
              </a:solidFill>
              <a:cs typeface="Arial" panose="020B0604020202020204" pitchFamily="34" charset="0"/>
            </a:endParaRPr>
          </a:p>
        </p:txBody>
      </p:sp>
      <p:sp>
        <p:nvSpPr>
          <p:cNvPr id="12" name="TextBox 11">
            <a:extLst>
              <a:ext uri="{FF2B5EF4-FFF2-40B4-BE49-F238E27FC236}">
                <a16:creationId xmlns:a16="http://schemas.microsoft.com/office/drawing/2014/main" id="{8CA94902-F04E-B30B-6792-E1483767404A}"/>
              </a:ext>
            </a:extLst>
          </p:cNvPr>
          <p:cNvSpPr txBox="1"/>
          <p:nvPr/>
        </p:nvSpPr>
        <p:spPr>
          <a:xfrm>
            <a:off x="1322525" y="5982721"/>
            <a:ext cx="1275639" cy="261610"/>
          </a:xfrm>
          <a:prstGeom prst="rect">
            <a:avLst/>
          </a:prstGeom>
          <a:noFill/>
        </p:spPr>
        <p:txBody>
          <a:bodyPr wrap="square">
            <a:spAutoFit/>
          </a:bodyPr>
          <a:lstStyle/>
          <a:p>
            <a:pPr algn="r">
              <a:defRPr/>
            </a:pPr>
            <a:r>
              <a:rPr lang="en-US" sz="1100" dirty="0">
                <a:solidFill>
                  <a:prstClr val="black">
                    <a:lumMod val="75000"/>
                    <a:lumOff val="25000"/>
                  </a:prstClr>
                </a:solidFill>
                <a:latin typeface="SVN-Gilroy Medium" panose="00000600000000000000" pitchFamily="50" charset="0"/>
                <a:cs typeface="Arial" panose="020B0604020202020204" pitchFamily="34" charset="0"/>
              </a:rPr>
              <a:t>Other sectors</a:t>
            </a:r>
            <a:endParaRPr lang="vi-VN" sz="1100" dirty="0">
              <a:solidFill>
                <a:prstClr val="black">
                  <a:lumMod val="75000"/>
                  <a:lumOff val="25000"/>
                </a:prstClr>
              </a:solidFill>
              <a:cs typeface="Arial" panose="020B0604020202020204" pitchFamily="34" charset="0"/>
            </a:endParaRPr>
          </a:p>
        </p:txBody>
      </p:sp>
      <p:sp>
        <p:nvSpPr>
          <p:cNvPr id="18" name="TextBox 17">
            <a:extLst>
              <a:ext uri="{FF2B5EF4-FFF2-40B4-BE49-F238E27FC236}">
                <a16:creationId xmlns:a16="http://schemas.microsoft.com/office/drawing/2014/main" id="{7C209DB2-65F5-16FE-85C8-8C8B91333859}"/>
              </a:ext>
            </a:extLst>
          </p:cNvPr>
          <p:cNvSpPr txBox="1"/>
          <p:nvPr/>
        </p:nvSpPr>
        <p:spPr>
          <a:xfrm>
            <a:off x="3487406" y="2131330"/>
            <a:ext cx="590707" cy="246221"/>
          </a:xfrm>
          <a:prstGeom prst="rect">
            <a:avLst/>
          </a:prstGeom>
          <a:noFill/>
        </p:spPr>
        <p:txBody>
          <a:bodyPr wrap="square">
            <a:spAutoFit/>
          </a:bodyPr>
          <a:lstStyle/>
          <a:p>
            <a:pPr algn="just">
              <a:defRPr/>
            </a:pPr>
            <a:r>
              <a:rPr lang="en-US" sz="1000" dirty="0">
                <a:solidFill>
                  <a:prstClr val="black">
                    <a:lumMod val="75000"/>
                    <a:lumOff val="25000"/>
                  </a:prstClr>
                </a:solidFill>
                <a:latin typeface="SVN-Gilroy Medium" panose="00000600000000000000" pitchFamily="50" charset="0"/>
                <a:cs typeface="Arial" panose="020B0604020202020204" pitchFamily="34" charset="0"/>
              </a:rPr>
              <a:t>20.9%</a:t>
            </a:r>
            <a:endParaRPr lang="vi-VN" sz="1000" dirty="0">
              <a:solidFill>
                <a:prstClr val="black">
                  <a:lumMod val="75000"/>
                  <a:lumOff val="25000"/>
                </a:prstClr>
              </a:solidFill>
              <a:cs typeface="Arial" panose="020B0604020202020204" pitchFamily="34" charset="0"/>
            </a:endParaRPr>
          </a:p>
        </p:txBody>
      </p:sp>
      <p:sp>
        <p:nvSpPr>
          <p:cNvPr id="20" name="TextBox 19">
            <a:extLst>
              <a:ext uri="{FF2B5EF4-FFF2-40B4-BE49-F238E27FC236}">
                <a16:creationId xmlns:a16="http://schemas.microsoft.com/office/drawing/2014/main" id="{7A6AF9BC-2160-5952-D941-6393DD23B699}"/>
              </a:ext>
            </a:extLst>
          </p:cNvPr>
          <p:cNvSpPr txBox="1"/>
          <p:nvPr/>
        </p:nvSpPr>
        <p:spPr>
          <a:xfrm>
            <a:off x="3487406" y="2631602"/>
            <a:ext cx="590707" cy="246221"/>
          </a:xfrm>
          <a:prstGeom prst="rect">
            <a:avLst/>
          </a:prstGeom>
          <a:noFill/>
        </p:spPr>
        <p:txBody>
          <a:bodyPr wrap="square">
            <a:spAutoFit/>
          </a:bodyPr>
          <a:lstStyle/>
          <a:p>
            <a:pPr algn="just">
              <a:defRPr/>
            </a:pPr>
            <a:r>
              <a:rPr lang="en-US" sz="1000" dirty="0">
                <a:solidFill>
                  <a:prstClr val="black">
                    <a:lumMod val="75000"/>
                    <a:lumOff val="25000"/>
                  </a:prstClr>
                </a:solidFill>
                <a:latin typeface="SVN-Gilroy Medium" panose="00000600000000000000" pitchFamily="50" charset="0"/>
                <a:cs typeface="Arial" panose="020B0604020202020204" pitchFamily="34" charset="0"/>
              </a:rPr>
              <a:t>17.0%</a:t>
            </a:r>
            <a:endParaRPr lang="vi-VN" sz="1000" dirty="0">
              <a:solidFill>
                <a:prstClr val="black">
                  <a:lumMod val="75000"/>
                  <a:lumOff val="25000"/>
                </a:prstClr>
              </a:solidFill>
              <a:cs typeface="Arial" panose="020B0604020202020204" pitchFamily="34" charset="0"/>
            </a:endParaRPr>
          </a:p>
        </p:txBody>
      </p:sp>
      <p:sp>
        <p:nvSpPr>
          <p:cNvPr id="22" name="TextBox 21">
            <a:extLst>
              <a:ext uri="{FF2B5EF4-FFF2-40B4-BE49-F238E27FC236}">
                <a16:creationId xmlns:a16="http://schemas.microsoft.com/office/drawing/2014/main" id="{34718655-EA2C-8588-D016-33D765FEC581}"/>
              </a:ext>
            </a:extLst>
          </p:cNvPr>
          <p:cNvSpPr txBox="1"/>
          <p:nvPr/>
        </p:nvSpPr>
        <p:spPr>
          <a:xfrm>
            <a:off x="3487406" y="3101675"/>
            <a:ext cx="590707" cy="246221"/>
          </a:xfrm>
          <a:prstGeom prst="rect">
            <a:avLst/>
          </a:prstGeom>
          <a:noFill/>
        </p:spPr>
        <p:txBody>
          <a:bodyPr wrap="square">
            <a:spAutoFit/>
          </a:bodyPr>
          <a:lstStyle/>
          <a:p>
            <a:pPr algn="just">
              <a:defRPr/>
            </a:pPr>
            <a:r>
              <a:rPr lang="en-US" sz="1000" dirty="0">
                <a:solidFill>
                  <a:prstClr val="black">
                    <a:lumMod val="75000"/>
                    <a:lumOff val="25000"/>
                  </a:prstClr>
                </a:solidFill>
                <a:latin typeface="SVN-Gilroy Medium" panose="00000600000000000000" pitchFamily="50" charset="0"/>
                <a:cs typeface="Arial" panose="020B0604020202020204" pitchFamily="34" charset="0"/>
              </a:rPr>
              <a:t>5.0%</a:t>
            </a:r>
            <a:endParaRPr lang="vi-VN" sz="1000" dirty="0">
              <a:solidFill>
                <a:prstClr val="black">
                  <a:lumMod val="75000"/>
                  <a:lumOff val="25000"/>
                </a:prstClr>
              </a:solidFill>
              <a:cs typeface="Arial" panose="020B0604020202020204" pitchFamily="34" charset="0"/>
            </a:endParaRPr>
          </a:p>
        </p:txBody>
      </p:sp>
      <p:sp>
        <p:nvSpPr>
          <p:cNvPr id="24" name="TextBox 23">
            <a:extLst>
              <a:ext uri="{FF2B5EF4-FFF2-40B4-BE49-F238E27FC236}">
                <a16:creationId xmlns:a16="http://schemas.microsoft.com/office/drawing/2014/main" id="{CE3AA0B1-721F-3324-0AA4-0CB16551AF7A}"/>
              </a:ext>
            </a:extLst>
          </p:cNvPr>
          <p:cNvSpPr txBox="1"/>
          <p:nvPr/>
        </p:nvSpPr>
        <p:spPr>
          <a:xfrm>
            <a:off x="3487406" y="4073241"/>
            <a:ext cx="590707" cy="246221"/>
          </a:xfrm>
          <a:prstGeom prst="rect">
            <a:avLst/>
          </a:prstGeom>
          <a:noFill/>
        </p:spPr>
        <p:txBody>
          <a:bodyPr wrap="square">
            <a:spAutoFit/>
          </a:bodyPr>
          <a:lstStyle/>
          <a:p>
            <a:pPr algn="just">
              <a:defRPr/>
            </a:pPr>
            <a:r>
              <a:rPr lang="en-US" sz="1000" dirty="0">
                <a:solidFill>
                  <a:prstClr val="black">
                    <a:lumMod val="75000"/>
                    <a:lumOff val="25000"/>
                  </a:prstClr>
                </a:solidFill>
                <a:latin typeface="SVN-Gilroy Medium" panose="00000600000000000000" pitchFamily="50" charset="0"/>
                <a:cs typeface="Arial" panose="020B0604020202020204" pitchFamily="34" charset="0"/>
              </a:rPr>
              <a:t>4.8%</a:t>
            </a:r>
            <a:endParaRPr lang="vi-VN" sz="1000" dirty="0">
              <a:solidFill>
                <a:prstClr val="black">
                  <a:lumMod val="75000"/>
                  <a:lumOff val="25000"/>
                </a:prstClr>
              </a:solidFill>
              <a:cs typeface="Arial" panose="020B0604020202020204" pitchFamily="34" charset="0"/>
            </a:endParaRPr>
          </a:p>
        </p:txBody>
      </p:sp>
      <p:sp>
        <p:nvSpPr>
          <p:cNvPr id="26" name="TextBox 25">
            <a:extLst>
              <a:ext uri="{FF2B5EF4-FFF2-40B4-BE49-F238E27FC236}">
                <a16:creationId xmlns:a16="http://schemas.microsoft.com/office/drawing/2014/main" id="{ECD56BD5-0B24-AA2A-D718-5E286855F009}"/>
              </a:ext>
            </a:extLst>
          </p:cNvPr>
          <p:cNvSpPr txBox="1"/>
          <p:nvPr/>
        </p:nvSpPr>
        <p:spPr>
          <a:xfrm>
            <a:off x="3487406" y="5487831"/>
            <a:ext cx="590707" cy="246221"/>
          </a:xfrm>
          <a:prstGeom prst="rect">
            <a:avLst/>
          </a:prstGeom>
          <a:noFill/>
        </p:spPr>
        <p:txBody>
          <a:bodyPr wrap="square">
            <a:spAutoFit/>
          </a:bodyPr>
          <a:lstStyle/>
          <a:p>
            <a:pPr algn="just">
              <a:defRPr/>
            </a:pPr>
            <a:r>
              <a:rPr lang="en-US" sz="1000" dirty="0">
                <a:solidFill>
                  <a:prstClr val="black">
                    <a:lumMod val="75000"/>
                    <a:lumOff val="25000"/>
                  </a:prstClr>
                </a:solidFill>
                <a:latin typeface="SVN-Gilroy Medium" panose="00000600000000000000" pitchFamily="50" charset="0"/>
                <a:cs typeface="Arial" panose="020B0604020202020204" pitchFamily="34" charset="0"/>
              </a:rPr>
              <a:t>0.6%</a:t>
            </a:r>
            <a:endParaRPr lang="vi-VN" sz="1000" dirty="0">
              <a:solidFill>
                <a:prstClr val="black">
                  <a:lumMod val="75000"/>
                  <a:lumOff val="25000"/>
                </a:prstClr>
              </a:solidFill>
              <a:cs typeface="Arial" panose="020B0604020202020204" pitchFamily="34" charset="0"/>
            </a:endParaRPr>
          </a:p>
        </p:txBody>
      </p:sp>
      <p:sp>
        <p:nvSpPr>
          <p:cNvPr id="28" name="TextBox 27">
            <a:extLst>
              <a:ext uri="{FF2B5EF4-FFF2-40B4-BE49-F238E27FC236}">
                <a16:creationId xmlns:a16="http://schemas.microsoft.com/office/drawing/2014/main" id="{67086984-6B6C-E1BC-8982-2203D25BC910}"/>
              </a:ext>
            </a:extLst>
          </p:cNvPr>
          <p:cNvSpPr txBox="1"/>
          <p:nvPr/>
        </p:nvSpPr>
        <p:spPr>
          <a:xfrm>
            <a:off x="3487406" y="4548776"/>
            <a:ext cx="590707" cy="246221"/>
          </a:xfrm>
          <a:prstGeom prst="rect">
            <a:avLst/>
          </a:prstGeom>
          <a:noFill/>
        </p:spPr>
        <p:txBody>
          <a:bodyPr wrap="square">
            <a:spAutoFit/>
          </a:bodyPr>
          <a:lstStyle/>
          <a:p>
            <a:pPr algn="just">
              <a:defRPr/>
            </a:pPr>
            <a:r>
              <a:rPr lang="en-US" sz="1000" dirty="0">
                <a:solidFill>
                  <a:prstClr val="black">
                    <a:lumMod val="75000"/>
                    <a:lumOff val="25000"/>
                  </a:prstClr>
                </a:solidFill>
                <a:latin typeface="SVN-Gilroy Medium" panose="00000600000000000000" pitchFamily="50" charset="0"/>
                <a:cs typeface="Arial" panose="020B0604020202020204" pitchFamily="34" charset="0"/>
              </a:rPr>
              <a:t>3.1%</a:t>
            </a:r>
            <a:endParaRPr lang="vi-VN" sz="1000" dirty="0">
              <a:solidFill>
                <a:prstClr val="black">
                  <a:lumMod val="75000"/>
                  <a:lumOff val="25000"/>
                </a:prstClr>
              </a:solidFill>
              <a:cs typeface="Arial" panose="020B0604020202020204" pitchFamily="34" charset="0"/>
            </a:endParaRPr>
          </a:p>
        </p:txBody>
      </p:sp>
      <p:sp>
        <p:nvSpPr>
          <p:cNvPr id="30" name="TextBox 29">
            <a:extLst>
              <a:ext uri="{FF2B5EF4-FFF2-40B4-BE49-F238E27FC236}">
                <a16:creationId xmlns:a16="http://schemas.microsoft.com/office/drawing/2014/main" id="{2D4A5A79-B529-23B8-FE6A-AE1CF77ADE3D}"/>
              </a:ext>
            </a:extLst>
          </p:cNvPr>
          <p:cNvSpPr txBox="1"/>
          <p:nvPr/>
        </p:nvSpPr>
        <p:spPr>
          <a:xfrm>
            <a:off x="3487406" y="5038855"/>
            <a:ext cx="590707" cy="246221"/>
          </a:xfrm>
          <a:prstGeom prst="rect">
            <a:avLst/>
          </a:prstGeom>
          <a:noFill/>
        </p:spPr>
        <p:txBody>
          <a:bodyPr wrap="square">
            <a:spAutoFit/>
          </a:bodyPr>
          <a:lstStyle/>
          <a:p>
            <a:pPr algn="just">
              <a:defRPr/>
            </a:pPr>
            <a:r>
              <a:rPr lang="en-US" sz="1000" dirty="0">
                <a:solidFill>
                  <a:prstClr val="black">
                    <a:lumMod val="75000"/>
                    <a:lumOff val="25000"/>
                  </a:prstClr>
                </a:solidFill>
                <a:latin typeface="SVN-Gilroy Medium" panose="00000600000000000000" pitchFamily="50" charset="0"/>
                <a:cs typeface="Arial" panose="020B0604020202020204" pitchFamily="34" charset="0"/>
              </a:rPr>
              <a:t>2.1%</a:t>
            </a:r>
            <a:endParaRPr lang="vi-VN" sz="1000" dirty="0">
              <a:solidFill>
                <a:prstClr val="black">
                  <a:lumMod val="75000"/>
                  <a:lumOff val="25000"/>
                </a:prstClr>
              </a:solidFill>
              <a:cs typeface="Arial" panose="020B0604020202020204" pitchFamily="34" charset="0"/>
            </a:endParaRPr>
          </a:p>
        </p:txBody>
      </p:sp>
      <p:sp>
        <p:nvSpPr>
          <p:cNvPr id="32" name="TextBox 31">
            <a:extLst>
              <a:ext uri="{FF2B5EF4-FFF2-40B4-BE49-F238E27FC236}">
                <a16:creationId xmlns:a16="http://schemas.microsoft.com/office/drawing/2014/main" id="{0EA5F7B7-63BC-DE0D-BA29-87022BDDEEED}"/>
              </a:ext>
            </a:extLst>
          </p:cNvPr>
          <p:cNvSpPr txBox="1"/>
          <p:nvPr/>
        </p:nvSpPr>
        <p:spPr>
          <a:xfrm>
            <a:off x="3487406" y="3600158"/>
            <a:ext cx="590707" cy="246221"/>
          </a:xfrm>
          <a:prstGeom prst="rect">
            <a:avLst/>
          </a:prstGeom>
          <a:noFill/>
        </p:spPr>
        <p:txBody>
          <a:bodyPr wrap="square">
            <a:spAutoFit/>
          </a:bodyPr>
          <a:lstStyle/>
          <a:p>
            <a:pPr algn="just">
              <a:defRPr/>
            </a:pPr>
            <a:r>
              <a:rPr lang="en-US" sz="1000" dirty="0">
                <a:solidFill>
                  <a:prstClr val="black">
                    <a:lumMod val="75000"/>
                    <a:lumOff val="25000"/>
                  </a:prstClr>
                </a:solidFill>
                <a:latin typeface="SVN-Gilroy Medium" panose="00000600000000000000" pitchFamily="50" charset="0"/>
                <a:cs typeface="Arial" panose="020B0604020202020204" pitchFamily="34" charset="0"/>
              </a:rPr>
              <a:t>5.1%</a:t>
            </a:r>
            <a:endParaRPr lang="vi-VN" sz="1000" dirty="0">
              <a:solidFill>
                <a:prstClr val="black">
                  <a:lumMod val="75000"/>
                  <a:lumOff val="25000"/>
                </a:prstClr>
              </a:solidFill>
              <a:cs typeface="Arial" panose="020B0604020202020204" pitchFamily="34" charset="0"/>
            </a:endParaRPr>
          </a:p>
        </p:txBody>
      </p:sp>
      <p:sp>
        <p:nvSpPr>
          <p:cNvPr id="34" name="TextBox 33">
            <a:extLst>
              <a:ext uri="{FF2B5EF4-FFF2-40B4-BE49-F238E27FC236}">
                <a16:creationId xmlns:a16="http://schemas.microsoft.com/office/drawing/2014/main" id="{B2609203-2147-52D8-597F-0F5FC039ED57}"/>
              </a:ext>
            </a:extLst>
          </p:cNvPr>
          <p:cNvSpPr txBox="1"/>
          <p:nvPr/>
        </p:nvSpPr>
        <p:spPr>
          <a:xfrm>
            <a:off x="3487406" y="5990416"/>
            <a:ext cx="590707" cy="246221"/>
          </a:xfrm>
          <a:prstGeom prst="rect">
            <a:avLst/>
          </a:prstGeom>
          <a:noFill/>
        </p:spPr>
        <p:txBody>
          <a:bodyPr wrap="square">
            <a:spAutoFit/>
          </a:bodyPr>
          <a:lstStyle/>
          <a:p>
            <a:pPr algn="just">
              <a:defRPr/>
            </a:pPr>
            <a:r>
              <a:rPr lang="en-US" sz="1000" dirty="0">
                <a:solidFill>
                  <a:prstClr val="black">
                    <a:lumMod val="75000"/>
                    <a:lumOff val="25000"/>
                  </a:prstClr>
                </a:solidFill>
                <a:latin typeface="SVN-Gilroy Medium" panose="00000600000000000000" pitchFamily="50" charset="0"/>
                <a:cs typeface="Arial" panose="020B0604020202020204" pitchFamily="34" charset="0"/>
              </a:rPr>
              <a:t>3.4%</a:t>
            </a:r>
            <a:endParaRPr lang="vi-VN" sz="1000" dirty="0">
              <a:solidFill>
                <a:prstClr val="black">
                  <a:lumMod val="75000"/>
                  <a:lumOff val="25000"/>
                </a:prstClr>
              </a:solidFill>
              <a:cs typeface="Arial" panose="020B0604020202020204" pitchFamily="34" charset="0"/>
            </a:endParaRPr>
          </a:p>
        </p:txBody>
      </p:sp>
      <p:graphicFrame>
        <p:nvGraphicFramePr>
          <p:cNvPr id="45" name="Chart 44">
            <a:extLst>
              <a:ext uri="{FF2B5EF4-FFF2-40B4-BE49-F238E27FC236}">
                <a16:creationId xmlns:a16="http://schemas.microsoft.com/office/drawing/2014/main" id="{CF72066F-7372-1F53-5B64-313A7AD00248}"/>
              </a:ext>
            </a:extLst>
          </p:cNvPr>
          <p:cNvGraphicFramePr/>
          <p:nvPr>
            <p:extLst>
              <p:ext uri="{D42A27DB-BD31-4B8C-83A1-F6EECF244321}">
                <p14:modId xmlns:p14="http://schemas.microsoft.com/office/powerpoint/2010/main" val="654687492"/>
              </p:ext>
            </p:extLst>
          </p:nvPr>
        </p:nvGraphicFramePr>
        <p:xfrm>
          <a:off x="5910550" y="1911852"/>
          <a:ext cx="6147614" cy="3310163"/>
        </p:xfrm>
        <a:graphic>
          <a:graphicData uri="http://schemas.openxmlformats.org/drawingml/2006/chart">
            <c:chart xmlns:c="http://schemas.openxmlformats.org/drawingml/2006/chart" xmlns:r="http://schemas.openxmlformats.org/officeDocument/2006/relationships" r:id="rId6"/>
          </a:graphicData>
        </a:graphic>
      </p:graphicFrame>
      <p:sp>
        <p:nvSpPr>
          <p:cNvPr id="46" name="Right Brace 45">
            <a:extLst>
              <a:ext uri="{FF2B5EF4-FFF2-40B4-BE49-F238E27FC236}">
                <a16:creationId xmlns:a16="http://schemas.microsoft.com/office/drawing/2014/main" id="{734B2460-1138-1DFF-579E-1B96294EE238}"/>
              </a:ext>
            </a:extLst>
          </p:cNvPr>
          <p:cNvSpPr/>
          <p:nvPr/>
        </p:nvSpPr>
        <p:spPr>
          <a:xfrm rot="16200000">
            <a:off x="8850522" y="-163312"/>
            <a:ext cx="176043" cy="4382219"/>
          </a:xfrm>
          <a:prstGeom prst="rightBrace">
            <a:avLst/>
          </a:prstGeom>
          <a:noFill/>
          <a:ln w="9525"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VN-Gilroy Medium" panose="00000600000000000000" pitchFamily="50" charset="0"/>
            </a:endParaRPr>
          </a:p>
        </p:txBody>
      </p:sp>
      <p:sp>
        <p:nvSpPr>
          <p:cNvPr id="47" name="TextBox 46">
            <a:extLst>
              <a:ext uri="{FF2B5EF4-FFF2-40B4-BE49-F238E27FC236}">
                <a16:creationId xmlns:a16="http://schemas.microsoft.com/office/drawing/2014/main" id="{031F7751-1D0F-6EC0-28ED-A0934A681C6E}"/>
              </a:ext>
            </a:extLst>
          </p:cNvPr>
          <p:cNvSpPr txBox="1"/>
          <p:nvPr/>
        </p:nvSpPr>
        <p:spPr>
          <a:xfrm>
            <a:off x="6658836" y="1208040"/>
            <a:ext cx="4474399" cy="769441"/>
          </a:xfrm>
          <a:prstGeom prst="rect">
            <a:avLst/>
          </a:prstGeom>
          <a:noFill/>
        </p:spPr>
        <p:txBody>
          <a:bodyPr wrap="square">
            <a:spAutoFit/>
          </a:bodyPr>
          <a:lstStyle/>
          <a:p>
            <a:pPr algn="just">
              <a:spcAft>
                <a:spcPts val="600"/>
              </a:spcAft>
              <a:defRPr/>
            </a:pPr>
            <a:r>
              <a:rPr lang="en-US" sz="1100" dirty="0">
                <a:solidFill>
                  <a:prstClr val="black">
                    <a:lumMod val="75000"/>
                    <a:lumOff val="25000"/>
                  </a:prstClr>
                </a:solidFill>
                <a:latin typeface="SVN-Gilroy Medium" panose="00000600000000000000" pitchFamily="50" charset="0"/>
                <a:cs typeface="Arial" panose="020B0604020202020204" pitchFamily="34" charset="0"/>
              </a:rPr>
              <a:t>Manufacturing and business loans still accounted for the vast majority of retail loans and witnessed an improvement compared to FY2023, while real estate loans and consumer loans experienced a downward trend as opposed to the end of FY 2023.</a:t>
            </a:r>
            <a:endParaRPr lang="en-US" sz="1100" dirty="0">
              <a:solidFill>
                <a:prstClr val="black">
                  <a:lumMod val="75000"/>
                  <a:lumOff val="25000"/>
                </a:prstClr>
              </a:solidFill>
              <a:latin typeface="SVN-Gilroy Medium" panose="00000600000000000000" pitchFamily="50" charset="0"/>
              <a:ea typeface="Tahoma" panose="020B060403050404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D8424EBE-4AF4-CFDB-98AA-B3F48C4267D6}"/>
              </a:ext>
            </a:extLst>
          </p:cNvPr>
          <p:cNvSpPr txBox="1"/>
          <p:nvPr/>
        </p:nvSpPr>
        <p:spPr>
          <a:xfrm>
            <a:off x="6248400" y="4354084"/>
            <a:ext cx="1668980" cy="600164"/>
          </a:xfrm>
          <a:prstGeom prst="rect">
            <a:avLst/>
          </a:prstGeom>
          <a:noFill/>
        </p:spPr>
        <p:txBody>
          <a:bodyPr wrap="square">
            <a:spAutoFit/>
          </a:bodyPr>
          <a:lstStyle/>
          <a:p>
            <a:pPr algn="r">
              <a:defRPr/>
            </a:pPr>
            <a:r>
              <a:rPr lang="en-US" sz="1100" dirty="0">
                <a:solidFill>
                  <a:prstClr val="black">
                    <a:lumMod val="75000"/>
                    <a:lumOff val="25000"/>
                  </a:prstClr>
                </a:solidFill>
                <a:latin typeface="SVN-Gilroy Medium" panose="00000600000000000000" pitchFamily="50" charset="0"/>
                <a:ea typeface="Tahoma" panose="020B0604030504040204" pitchFamily="34" charset="0"/>
                <a:cs typeface="Arial" panose="020B0604020202020204" pitchFamily="34" charset="0"/>
              </a:rPr>
              <a:t>Real estate loans </a:t>
            </a:r>
          </a:p>
          <a:p>
            <a:pPr algn="r">
              <a:defRPr/>
            </a:pPr>
            <a:r>
              <a:rPr lang="en-US" sz="1100" dirty="0">
                <a:solidFill>
                  <a:srgbClr val="005993"/>
                </a:solidFill>
                <a:latin typeface="SVN-Gilroy XBold" panose="00000900000000000000" pitchFamily="50" charset="0"/>
                <a:ea typeface="Tahoma" panose="020B0604030504040204" pitchFamily="34" charset="0"/>
                <a:cs typeface="Arial" panose="020B0604020202020204" pitchFamily="34" charset="0"/>
              </a:rPr>
              <a:t>marginally decreased from </a:t>
            </a:r>
            <a:r>
              <a:rPr lang="en-US" sz="1100" b="1" dirty="0">
                <a:solidFill>
                  <a:srgbClr val="005993"/>
                </a:solidFill>
                <a:latin typeface="SVN-Gilroy XBold" panose="00000900000000000000" pitchFamily="50" charset="0"/>
                <a:ea typeface="Tahoma" panose="020B0604030504040204" pitchFamily="34" charset="0"/>
                <a:cs typeface="Arial" panose="020B0604020202020204" pitchFamily="34" charset="0"/>
              </a:rPr>
              <a:t>28.6%</a:t>
            </a:r>
            <a:r>
              <a:rPr lang="en-US" sz="1100" dirty="0">
                <a:solidFill>
                  <a:srgbClr val="005993"/>
                </a:solidFill>
                <a:latin typeface="SVN-Gilroy XBold" panose="00000900000000000000" pitchFamily="50" charset="0"/>
                <a:ea typeface="Tahoma" panose="020B0604030504040204" pitchFamily="34" charset="0"/>
                <a:cs typeface="Arial" panose="020B0604020202020204" pitchFamily="34" charset="0"/>
              </a:rPr>
              <a:t> to </a:t>
            </a:r>
            <a:r>
              <a:rPr lang="en-US" sz="1100" b="1" dirty="0">
                <a:solidFill>
                  <a:srgbClr val="005993"/>
                </a:solidFill>
                <a:latin typeface="SVN-Gilroy XBold" panose="00000900000000000000" pitchFamily="50" charset="0"/>
                <a:ea typeface="Tahoma" panose="020B0604030504040204" pitchFamily="34" charset="0"/>
                <a:cs typeface="Arial" panose="020B0604020202020204" pitchFamily="34" charset="0"/>
              </a:rPr>
              <a:t>27.3%</a:t>
            </a:r>
            <a:endParaRPr lang="vi-VN" sz="1100" b="1" dirty="0">
              <a:solidFill>
                <a:srgbClr val="005993"/>
              </a:solidFill>
              <a:cs typeface="Arial" panose="020B0604020202020204" pitchFamily="34" charset="0"/>
            </a:endParaRPr>
          </a:p>
        </p:txBody>
      </p:sp>
      <p:sp>
        <p:nvSpPr>
          <p:cNvPr id="49" name="TextBox 48">
            <a:extLst>
              <a:ext uri="{FF2B5EF4-FFF2-40B4-BE49-F238E27FC236}">
                <a16:creationId xmlns:a16="http://schemas.microsoft.com/office/drawing/2014/main" id="{0326100F-644E-A0EC-0645-5A1C9764E4F1}"/>
              </a:ext>
            </a:extLst>
          </p:cNvPr>
          <p:cNvSpPr txBox="1"/>
          <p:nvPr/>
        </p:nvSpPr>
        <p:spPr>
          <a:xfrm>
            <a:off x="8232619" y="4392184"/>
            <a:ext cx="2458677" cy="430887"/>
          </a:xfrm>
          <a:prstGeom prst="rect">
            <a:avLst/>
          </a:prstGeom>
          <a:noFill/>
        </p:spPr>
        <p:txBody>
          <a:bodyPr wrap="square">
            <a:spAutoFit/>
          </a:bodyPr>
          <a:lstStyle/>
          <a:p>
            <a:pPr algn="r">
              <a:defRPr/>
            </a:pPr>
            <a:r>
              <a:rPr lang="en-US" sz="1100" dirty="0">
                <a:solidFill>
                  <a:prstClr val="black">
                    <a:lumMod val="75000"/>
                    <a:lumOff val="25000"/>
                  </a:prstClr>
                </a:solidFill>
                <a:latin typeface="SVN-Gilroy Medium" panose="00000600000000000000" pitchFamily="50" charset="0"/>
                <a:cs typeface="Arial" panose="020B0604020202020204" pitchFamily="34" charset="0"/>
              </a:rPr>
              <a:t>Manufacturing and business loans </a:t>
            </a:r>
            <a:r>
              <a:rPr lang="en-US" sz="1100" dirty="0">
                <a:solidFill>
                  <a:srgbClr val="005993"/>
                </a:solidFill>
                <a:latin typeface="SVN-Gilroy XBold" panose="00000900000000000000" pitchFamily="50" charset="0"/>
                <a:ea typeface="Tahoma" panose="020B0604030504040204" pitchFamily="34" charset="0"/>
                <a:cs typeface="Arial" panose="020B0604020202020204" pitchFamily="34" charset="0"/>
              </a:rPr>
              <a:t>went up from </a:t>
            </a:r>
            <a:r>
              <a:rPr lang="en-US" sz="1100" b="1" dirty="0">
                <a:solidFill>
                  <a:srgbClr val="005993"/>
                </a:solidFill>
                <a:latin typeface="SVN-Gilroy XBold" panose="00000900000000000000" pitchFamily="50" charset="0"/>
                <a:ea typeface="Tahoma" panose="020B0604030504040204" pitchFamily="34" charset="0"/>
                <a:cs typeface="Arial" panose="020B0604020202020204" pitchFamily="34" charset="0"/>
              </a:rPr>
              <a:t>62.9%</a:t>
            </a:r>
            <a:r>
              <a:rPr lang="en-US" sz="1100" dirty="0">
                <a:solidFill>
                  <a:srgbClr val="005993"/>
                </a:solidFill>
                <a:latin typeface="SVN-Gilroy XBold" panose="00000900000000000000" pitchFamily="50" charset="0"/>
                <a:ea typeface="Tahoma" panose="020B0604030504040204" pitchFamily="34" charset="0"/>
                <a:cs typeface="Arial" panose="020B0604020202020204" pitchFamily="34" charset="0"/>
              </a:rPr>
              <a:t> to </a:t>
            </a:r>
            <a:r>
              <a:rPr lang="en-US" sz="1100" b="1" dirty="0">
                <a:solidFill>
                  <a:srgbClr val="005993"/>
                </a:solidFill>
                <a:latin typeface="SVN-Gilroy XBold" panose="00000900000000000000" pitchFamily="50" charset="0"/>
                <a:ea typeface="Tahoma" panose="020B0604030504040204" pitchFamily="34" charset="0"/>
                <a:cs typeface="Arial" panose="020B0604020202020204" pitchFamily="34" charset="0"/>
              </a:rPr>
              <a:t>63.3%</a:t>
            </a:r>
            <a:endParaRPr lang="vi-VN" sz="1100" b="1" dirty="0">
              <a:solidFill>
                <a:srgbClr val="005993"/>
              </a:solidFill>
              <a:cs typeface="Arial" panose="020B0604020202020204" pitchFamily="34" charset="0"/>
            </a:endParaRPr>
          </a:p>
        </p:txBody>
      </p:sp>
      <p:sp>
        <p:nvSpPr>
          <p:cNvPr id="50" name="TextBox 49">
            <a:extLst>
              <a:ext uri="{FF2B5EF4-FFF2-40B4-BE49-F238E27FC236}">
                <a16:creationId xmlns:a16="http://schemas.microsoft.com/office/drawing/2014/main" id="{FD961551-A9B8-7094-B79C-765A6FB0E4F6}"/>
              </a:ext>
            </a:extLst>
          </p:cNvPr>
          <p:cNvSpPr txBox="1"/>
          <p:nvPr/>
        </p:nvSpPr>
        <p:spPr>
          <a:xfrm>
            <a:off x="8635389" y="5030508"/>
            <a:ext cx="2209876" cy="430887"/>
          </a:xfrm>
          <a:prstGeom prst="rect">
            <a:avLst/>
          </a:prstGeom>
          <a:noFill/>
        </p:spPr>
        <p:txBody>
          <a:bodyPr wrap="square">
            <a:spAutoFit/>
          </a:bodyPr>
          <a:lstStyle/>
          <a:p>
            <a:pPr algn="r">
              <a:defRPr/>
            </a:pPr>
            <a:r>
              <a:rPr lang="en-US" sz="1100" dirty="0">
                <a:solidFill>
                  <a:prstClr val="black">
                    <a:lumMod val="75000"/>
                    <a:lumOff val="25000"/>
                  </a:prstClr>
                </a:solidFill>
                <a:latin typeface="SVN-Gilroy Medium" panose="00000600000000000000" pitchFamily="50" charset="0"/>
                <a:cs typeface="Arial" panose="020B0604020202020204" pitchFamily="34" charset="0"/>
              </a:rPr>
              <a:t>Consumer loans </a:t>
            </a:r>
          </a:p>
          <a:p>
            <a:pPr algn="r">
              <a:defRPr/>
            </a:pPr>
            <a:r>
              <a:rPr lang="en-US" sz="1100" dirty="0">
                <a:solidFill>
                  <a:srgbClr val="005993"/>
                </a:solidFill>
                <a:latin typeface="SVN-Gilroy XBold" panose="00000900000000000000" pitchFamily="50" charset="0"/>
                <a:cs typeface="Arial" panose="020B0604020202020204" pitchFamily="34" charset="0"/>
              </a:rPr>
              <a:t>was down from </a:t>
            </a:r>
            <a:r>
              <a:rPr lang="en-US" sz="1100" b="1" dirty="0">
                <a:solidFill>
                  <a:srgbClr val="005993"/>
                </a:solidFill>
                <a:latin typeface="SVN-Gilroy XBold" panose="00000900000000000000" pitchFamily="50" charset="0"/>
                <a:cs typeface="Arial" panose="020B0604020202020204" pitchFamily="34" charset="0"/>
              </a:rPr>
              <a:t>2.3%</a:t>
            </a:r>
            <a:r>
              <a:rPr lang="en-US" sz="1100" dirty="0">
                <a:solidFill>
                  <a:srgbClr val="005993"/>
                </a:solidFill>
                <a:latin typeface="SVN-Gilroy XBold" panose="00000900000000000000" pitchFamily="50" charset="0"/>
                <a:cs typeface="Arial" panose="020B0604020202020204" pitchFamily="34" charset="0"/>
              </a:rPr>
              <a:t> to </a:t>
            </a:r>
            <a:r>
              <a:rPr lang="en-US" sz="1100" b="1" dirty="0">
                <a:solidFill>
                  <a:srgbClr val="005993"/>
                </a:solidFill>
                <a:latin typeface="SVN-Gilroy XBold" panose="00000900000000000000" pitchFamily="50" charset="0"/>
                <a:cs typeface="Arial" panose="020B0604020202020204" pitchFamily="34" charset="0"/>
              </a:rPr>
              <a:t>1.8%</a:t>
            </a:r>
            <a:endParaRPr lang="vi-VN" sz="1100" b="1" dirty="0">
              <a:solidFill>
                <a:srgbClr val="005993"/>
              </a:solidFill>
              <a:cs typeface="Arial" panose="020B0604020202020204" pitchFamily="34" charset="0"/>
            </a:endParaRPr>
          </a:p>
        </p:txBody>
      </p:sp>
      <p:cxnSp>
        <p:nvCxnSpPr>
          <p:cNvPr id="52" name="Connector: Elbow 51">
            <a:extLst>
              <a:ext uri="{FF2B5EF4-FFF2-40B4-BE49-F238E27FC236}">
                <a16:creationId xmlns:a16="http://schemas.microsoft.com/office/drawing/2014/main" id="{D2CD4F2D-7FD1-D444-29A7-5D5379450A6A}"/>
              </a:ext>
            </a:extLst>
          </p:cNvPr>
          <p:cNvCxnSpPr>
            <a:cxnSpLocks/>
          </p:cNvCxnSpPr>
          <p:nvPr/>
        </p:nvCxnSpPr>
        <p:spPr>
          <a:xfrm rot="5400000" flipH="1" flipV="1">
            <a:off x="10347009" y="4466040"/>
            <a:ext cx="580859" cy="175797"/>
          </a:xfrm>
          <a:prstGeom prst="bentConnector3">
            <a:avLst>
              <a:gd name="adj1" fmla="val -8596"/>
            </a:avLst>
          </a:prstGeom>
          <a:noFill/>
          <a:ln w="9525" cap="flat" cmpd="sng" algn="ctr">
            <a:solidFill>
              <a:schemeClr val="tx1">
                <a:lumMod val="75000"/>
                <a:lumOff val="25000"/>
              </a:schemeClr>
            </a:solidFill>
            <a:prstDash val="solid"/>
            <a:miter lim="800000"/>
          </a:ln>
          <a:effectLst/>
        </p:spPr>
      </p:cxnSp>
      <p:cxnSp>
        <p:nvCxnSpPr>
          <p:cNvPr id="53" name="Connector: Elbow 52">
            <a:extLst>
              <a:ext uri="{FF2B5EF4-FFF2-40B4-BE49-F238E27FC236}">
                <a16:creationId xmlns:a16="http://schemas.microsoft.com/office/drawing/2014/main" id="{69C1ABDF-E8D6-0440-155B-CC07BB519B3E}"/>
              </a:ext>
            </a:extLst>
          </p:cNvPr>
          <p:cNvCxnSpPr>
            <a:cxnSpLocks/>
          </p:cNvCxnSpPr>
          <p:nvPr/>
        </p:nvCxnSpPr>
        <p:spPr>
          <a:xfrm rot="5400000" flipH="1" flipV="1">
            <a:off x="10133472" y="4729162"/>
            <a:ext cx="1221831" cy="271480"/>
          </a:xfrm>
          <a:prstGeom prst="bentConnector3">
            <a:avLst>
              <a:gd name="adj1" fmla="val -3357"/>
            </a:avLst>
          </a:prstGeom>
          <a:noFill/>
          <a:ln w="9525" cap="flat" cmpd="sng" algn="ctr">
            <a:solidFill>
              <a:sysClr val="windowText" lastClr="000000">
                <a:lumMod val="75000"/>
                <a:lumOff val="25000"/>
              </a:sysClr>
            </a:solidFill>
            <a:prstDash val="solid"/>
            <a:miter lim="800000"/>
          </a:ln>
          <a:effectLst/>
        </p:spPr>
      </p:cxnSp>
      <p:sp>
        <p:nvSpPr>
          <p:cNvPr id="54" name="Rectangle 53">
            <a:extLst>
              <a:ext uri="{FF2B5EF4-FFF2-40B4-BE49-F238E27FC236}">
                <a16:creationId xmlns:a16="http://schemas.microsoft.com/office/drawing/2014/main" id="{61EB1140-7264-4DE2-4420-FC8B77CF5249}"/>
              </a:ext>
            </a:extLst>
          </p:cNvPr>
          <p:cNvSpPr/>
          <p:nvPr/>
        </p:nvSpPr>
        <p:spPr>
          <a:xfrm>
            <a:off x="7085896" y="5685658"/>
            <a:ext cx="96308" cy="91491"/>
          </a:xfrm>
          <a:prstGeom prst="rect">
            <a:avLst/>
          </a:prstGeom>
          <a:solidFill>
            <a:srgbClr val="D62E5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SVN-Gilroy Medium" panose="00000600000000000000" pitchFamily="50" charset="0"/>
            </a:endParaRPr>
          </a:p>
        </p:txBody>
      </p:sp>
      <p:sp>
        <p:nvSpPr>
          <p:cNvPr id="55" name="TextBox 54">
            <a:extLst>
              <a:ext uri="{FF2B5EF4-FFF2-40B4-BE49-F238E27FC236}">
                <a16:creationId xmlns:a16="http://schemas.microsoft.com/office/drawing/2014/main" id="{63E9083C-A2B0-76CF-48A1-2E062819A207}"/>
              </a:ext>
            </a:extLst>
          </p:cNvPr>
          <p:cNvSpPr txBox="1"/>
          <p:nvPr/>
        </p:nvSpPr>
        <p:spPr>
          <a:xfrm>
            <a:off x="7205488" y="5608293"/>
            <a:ext cx="1525136" cy="246221"/>
          </a:xfrm>
          <a:prstGeom prst="rect">
            <a:avLst/>
          </a:prstGeom>
          <a:noFill/>
        </p:spPr>
        <p:txBody>
          <a:bodyPr wrap="square">
            <a:spAutoFit/>
          </a:bodyPr>
          <a:lstStyle/>
          <a:p>
            <a:pPr algn="just">
              <a:defRPr/>
            </a:pPr>
            <a:r>
              <a:rPr lang="en-US" sz="1000" i="1" dirty="0">
                <a:solidFill>
                  <a:schemeClr val="tx1">
                    <a:lumMod val="75000"/>
                    <a:lumOff val="25000"/>
                  </a:schemeClr>
                </a:solidFill>
                <a:latin typeface="SVN-Gilroy Medium" panose="00000600000000000000" pitchFamily="50" charset="0"/>
                <a:cs typeface="Arial" panose="020B0604020202020204" pitchFamily="34" charset="0"/>
              </a:rPr>
              <a:t>Real estate loans</a:t>
            </a:r>
            <a:endParaRPr lang="vi-VN" sz="1000" i="1" dirty="0">
              <a:solidFill>
                <a:schemeClr val="tx1">
                  <a:lumMod val="75000"/>
                  <a:lumOff val="25000"/>
                </a:schemeClr>
              </a:solidFill>
              <a:cs typeface="Arial" panose="020B0604020202020204" pitchFamily="34" charset="0"/>
            </a:endParaRPr>
          </a:p>
        </p:txBody>
      </p:sp>
      <p:sp>
        <p:nvSpPr>
          <p:cNvPr id="56" name="Rectangle 55">
            <a:extLst>
              <a:ext uri="{FF2B5EF4-FFF2-40B4-BE49-F238E27FC236}">
                <a16:creationId xmlns:a16="http://schemas.microsoft.com/office/drawing/2014/main" id="{188D207C-CB4B-1F48-56F4-24C304D3529A}"/>
              </a:ext>
            </a:extLst>
          </p:cNvPr>
          <p:cNvSpPr/>
          <p:nvPr/>
        </p:nvSpPr>
        <p:spPr>
          <a:xfrm>
            <a:off x="7085896" y="5893370"/>
            <a:ext cx="96308" cy="91491"/>
          </a:xfrm>
          <a:prstGeom prst="rect">
            <a:avLst/>
          </a:prstGeom>
          <a:solidFill>
            <a:srgbClr val="FFA60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SVN-Gilroy Medium" panose="00000600000000000000" pitchFamily="50" charset="0"/>
            </a:endParaRPr>
          </a:p>
        </p:txBody>
      </p:sp>
      <p:sp>
        <p:nvSpPr>
          <p:cNvPr id="57" name="TextBox 56">
            <a:extLst>
              <a:ext uri="{FF2B5EF4-FFF2-40B4-BE49-F238E27FC236}">
                <a16:creationId xmlns:a16="http://schemas.microsoft.com/office/drawing/2014/main" id="{547A3B72-0338-3338-BE14-FDDAD8FC054D}"/>
              </a:ext>
            </a:extLst>
          </p:cNvPr>
          <p:cNvSpPr txBox="1"/>
          <p:nvPr/>
        </p:nvSpPr>
        <p:spPr>
          <a:xfrm>
            <a:off x="7205488" y="5816005"/>
            <a:ext cx="2099498" cy="246221"/>
          </a:xfrm>
          <a:prstGeom prst="rect">
            <a:avLst/>
          </a:prstGeom>
          <a:noFill/>
        </p:spPr>
        <p:txBody>
          <a:bodyPr wrap="square">
            <a:spAutoFit/>
          </a:bodyPr>
          <a:lstStyle/>
          <a:p>
            <a:pPr algn="just">
              <a:defRPr/>
            </a:pPr>
            <a:r>
              <a:rPr lang="en-US" sz="1000" i="1" dirty="0">
                <a:solidFill>
                  <a:schemeClr val="tx1">
                    <a:lumMod val="75000"/>
                    <a:lumOff val="25000"/>
                  </a:schemeClr>
                </a:solidFill>
                <a:latin typeface="SVN-Gilroy Medium" panose="00000600000000000000" pitchFamily="50" charset="0"/>
                <a:cs typeface="Arial" panose="020B0604020202020204" pitchFamily="34" charset="0"/>
              </a:rPr>
              <a:t>Manufacturing &amp; business loans</a:t>
            </a:r>
            <a:endParaRPr lang="vi-VN" sz="1000" i="1" dirty="0">
              <a:solidFill>
                <a:schemeClr val="tx1">
                  <a:lumMod val="75000"/>
                  <a:lumOff val="25000"/>
                </a:schemeClr>
              </a:solidFill>
              <a:cs typeface="Arial" panose="020B0604020202020204" pitchFamily="34" charset="0"/>
            </a:endParaRPr>
          </a:p>
        </p:txBody>
      </p:sp>
      <p:sp>
        <p:nvSpPr>
          <p:cNvPr id="58" name="Rectangle 57">
            <a:extLst>
              <a:ext uri="{FF2B5EF4-FFF2-40B4-BE49-F238E27FC236}">
                <a16:creationId xmlns:a16="http://schemas.microsoft.com/office/drawing/2014/main" id="{5C4045F8-1C84-2C60-5EEA-0A8244B11D5F}"/>
              </a:ext>
            </a:extLst>
          </p:cNvPr>
          <p:cNvSpPr/>
          <p:nvPr/>
        </p:nvSpPr>
        <p:spPr>
          <a:xfrm>
            <a:off x="7085896" y="6108495"/>
            <a:ext cx="96308" cy="91491"/>
          </a:xfrm>
          <a:prstGeom prst="rect">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SVN-Gilroy Medium" panose="00000600000000000000" pitchFamily="50" charset="0"/>
            </a:endParaRPr>
          </a:p>
        </p:txBody>
      </p:sp>
      <p:sp>
        <p:nvSpPr>
          <p:cNvPr id="59" name="TextBox 58">
            <a:extLst>
              <a:ext uri="{FF2B5EF4-FFF2-40B4-BE49-F238E27FC236}">
                <a16:creationId xmlns:a16="http://schemas.microsoft.com/office/drawing/2014/main" id="{D6813681-89B3-A49C-7992-B61A10EC6730}"/>
              </a:ext>
            </a:extLst>
          </p:cNvPr>
          <p:cNvSpPr txBox="1"/>
          <p:nvPr/>
        </p:nvSpPr>
        <p:spPr>
          <a:xfrm>
            <a:off x="7205488" y="6031130"/>
            <a:ext cx="2434127" cy="246221"/>
          </a:xfrm>
          <a:prstGeom prst="rect">
            <a:avLst/>
          </a:prstGeom>
          <a:noFill/>
        </p:spPr>
        <p:txBody>
          <a:bodyPr wrap="square">
            <a:spAutoFit/>
          </a:bodyPr>
          <a:lstStyle/>
          <a:p>
            <a:pPr algn="just">
              <a:defRPr/>
            </a:pPr>
            <a:r>
              <a:rPr lang="en-US" sz="1000" i="1" dirty="0">
                <a:solidFill>
                  <a:schemeClr val="tx1">
                    <a:lumMod val="75000"/>
                    <a:lumOff val="25000"/>
                  </a:schemeClr>
                </a:solidFill>
                <a:latin typeface="SVN-Gilroy Medium" panose="00000600000000000000" pitchFamily="50" charset="0"/>
                <a:cs typeface="Arial" panose="020B0604020202020204" pitchFamily="34" charset="0"/>
              </a:rPr>
              <a:t>Car loans</a:t>
            </a:r>
            <a:endParaRPr lang="vi-VN" sz="1000" i="1" dirty="0">
              <a:solidFill>
                <a:schemeClr val="tx1">
                  <a:lumMod val="75000"/>
                  <a:lumOff val="25000"/>
                </a:schemeClr>
              </a:solidFill>
              <a:cs typeface="Arial" panose="020B0604020202020204" pitchFamily="34" charset="0"/>
            </a:endParaRPr>
          </a:p>
        </p:txBody>
      </p:sp>
      <p:sp>
        <p:nvSpPr>
          <p:cNvPr id="60" name="Rectangle 59">
            <a:extLst>
              <a:ext uri="{FF2B5EF4-FFF2-40B4-BE49-F238E27FC236}">
                <a16:creationId xmlns:a16="http://schemas.microsoft.com/office/drawing/2014/main" id="{CB48B023-9792-12DD-0263-9B2B90F5DDB9}"/>
              </a:ext>
            </a:extLst>
          </p:cNvPr>
          <p:cNvSpPr/>
          <p:nvPr/>
        </p:nvSpPr>
        <p:spPr>
          <a:xfrm>
            <a:off x="9405177" y="5685658"/>
            <a:ext cx="96308" cy="91491"/>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SVN-Gilroy Medium" panose="00000600000000000000" pitchFamily="50" charset="0"/>
            </a:endParaRPr>
          </a:p>
        </p:txBody>
      </p:sp>
      <p:sp>
        <p:nvSpPr>
          <p:cNvPr id="61" name="TextBox 60">
            <a:extLst>
              <a:ext uri="{FF2B5EF4-FFF2-40B4-BE49-F238E27FC236}">
                <a16:creationId xmlns:a16="http://schemas.microsoft.com/office/drawing/2014/main" id="{6A7309C2-2C38-DC75-24B7-681D6E3641EE}"/>
              </a:ext>
            </a:extLst>
          </p:cNvPr>
          <p:cNvSpPr txBox="1"/>
          <p:nvPr/>
        </p:nvSpPr>
        <p:spPr>
          <a:xfrm>
            <a:off x="9526885" y="5608293"/>
            <a:ext cx="1525136" cy="246221"/>
          </a:xfrm>
          <a:prstGeom prst="rect">
            <a:avLst/>
          </a:prstGeom>
          <a:noFill/>
        </p:spPr>
        <p:txBody>
          <a:bodyPr wrap="square">
            <a:spAutoFit/>
          </a:bodyPr>
          <a:lstStyle/>
          <a:p>
            <a:pPr algn="just">
              <a:defRPr/>
            </a:pPr>
            <a:r>
              <a:rPr lang="en-US" sz="1000" i="1" dirty="0">
                <a:solidFill>
                  <a:schemeClr val="tx1">
                    <a:lumMod val="75000"/>
                    <a:lumOff val="25000"/>
                  </a:schemeClr>
                </a:solidFill>
                <a:latin typeface="SVN-Gilroy Medium" panose="00000600000000000000" pitchFamily="50" charset="0"/>
                <a:cs typeface="Arial" panose="020B0604020202020204" pitchFamily="34" charset="0"/>
              </a:rPr>
              <a:t>Credit cards</a:t>
            </a:r>
            <a:endParaRPr lang="vi-VN" sz="1000" i="1" dirty="0">
              <a:solidFill>
                <a:schemeClr val="tx1">
                  <a:lumMod val="75000"/>
                  <a:lumOff val="25000"/>
                </a:schemeClr>
              </a:solidFill>
              <a:cs typeface="Arial" panose="020B0604020202020204" pitchFamily="34" charset="0"/>
            </a:endParaRPr>
          </a:p>
        </p:txBody>
      </p:sp>
      <p:sp>
        <p:nvSpPr>
          <p:cNvPr id="62" name="Rectangle 61">
            <a:extLst>
              <a:ext uri="{FF2B5EF4-FFF2-40B4-BE49-F238E27FC236}">
                <a16:creationId xmlns:a16="http://schemas.microsoft.com/office/drawing/2014/main" id="{6921F6DE-3CD9-63E6-9680-96811A44D9E1}"/>
              </a:ext>
            </a:extLst>
          </p:cNvPr>
          <p:cNvSpPr/>
          <p:nvPr/>
        </p:nvSpPr>
        <p:spPr>
          <a:xfrm>
            <a:off x="9405177" y="5893370"/>
            <a:ext cx="96308" cy="91491"/>
          </a:xfrm>
          <a:prstGeom prst="rect">
            <a:avLst/>
          </a:prstGeom>
          <a:solidFill>
            <a:srgbClr val="7966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SVN-Gilroy Medium" panose="00000600000000000000" pitchFamily="50" charset="0"/>
            </a:endParaRPr>
          </a:p>
        </p:txBody>
      </p:sp>
      <p:sp>
        <p:nvSpPr>
          <p:cNvPr id="63" name="TextBox 62">
            <a:extLst>
              <a:ext uri="{FF2B5EF4-FFF2-40B4-BE49-F238E27FC236}">
                <a16:creationId xmlns:a16="http://schemas.microsoft.com/office/drawing/2014/main" id="{40106616-0916-70F2-D6EE-C06972B8F248}"/>
              </a:ext>
            </a:extLst>
          </p:cNvPr>
          <p:cNvSpPr txBox="1"/>
          <p:nvPr/>
        </p:nvSpPr>
        <p:spPr>
          <a:xfrm>
            <a:off x="9526885" y="5816005"/>
            <a:ext cx="1525136" cy="246221"/>
          </a:xfrm>
          <a:prstGeom prst="rect">
            <a:avLst/>
          </a:prstGeom>
          <a:noFill/>
        </p:spPr>
        <p:txBody>
          <a:bodyPr wrap="square">
            <a:spAutoFit/>
          </a:bodyPr>
          <a:lstStyle/>
          <a:p>
            <a:pPr algn="just">
              <a:defRPr/>
            </a:pPr>
            <a:r>
              <a:rPr lang="en-US" sz="1000" i="1" dirty="0">
                <a:solidFill>
                  <a:schemeClr val="tx1">
                    <a:lumMod val="75000"/>
                    <a:lumOff val="25000"/>
                  </a:schemeClr>
                </a:solidFill>
                <a:latin typeface="SVN-Gilroy Medium" panose="00000600000000000000" pitchFamily="50" charset="0"/>
                <a:cs typeface="Arial" panose="020B0604020202020204" pitchFamily="34" charset="0"/>
              </a:rPr>
              <a:t>Consumer loans</a:t>
            </a:r>
            <a:endParaRPr lang="vi-VN" sz="1000" i="1" dirty="0">
              <a:solidFill>
                <a:schemeClr val="tx1">
                  <a:lumMod val="75000"/>
                  <a:lumOff val="25000"/>
                </a:schemeClr>
              </a:solidFill>
              <a:cs typeface="Arial" panose="020B0604020202020204" pitchFamily="34" charset="0"/>
            </a:endParaRPr>
          </a:p>
        </p:txBody>
      </p:sp>
      <p:sp>
        <p:nvSpPr>
          <p:cNvPr id="64" name="Rectangle 63">
            <a:extLst>
              <a:ext uri="{FF2B5EF4-FFF2-40B4-BE49-F238E27FC236}">
                <a16:creationId xmlns:a16="http://schemas.microsoft.com/office/drawing/2014/main" id="{13579825-850E-0A98-66C8-A775CA453967}"/>
              </a:ext>
            </a:extLst>
          </p:cNvPr>
          <p:cNvSpPr/>
          <p:nvPr/>
        </p:nvSpPr>
        <p:spPr>
          <a:xfrm>
            <a:off x="9405177" y="6108495"/>
            <a:ext cx="96308" cy="91491"/>
          </a:xfrm>
          <a:prstGeom prst="rect">
            <a:avLst/>
          </a:prstGeom>
          <a:solidFill>
            <a:srgbClr val="00B5F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SVN-Gilroy Medium" panose="00000600000000000000" pitchFamily="50" charset="0"/>
            </a:endParaRPr>
          </a:p>
        </p:txBody>
      </p:sp>
      <p:sp>
        <p:nvSpPr>
          <p:cNvPr id="65" name="TextBox 64">
            <a:extLst>
              <a:ext uri="{FF2B5EF4-FFF2-40B4-BE49-F238E27FC236}">
                <a16:creationId xmlns:a16="http://schemas.microsoft.com/office/drawing/2014/main" id="{C3DE0957-8065-823B-2B9D-6EF47707FA86}"/>
              </a:ext>
            </a:extLst>
          </p:cNvPr>
          <p:cNvSpPr txBox="1"/>
          <p:nvPr/>
        </p:nvSpPr>
        <p:spPr>
          <a:xfrm>
            <a:off x="9526885" y="6031130"/>
            <a:ext cx="1521618" cy="246221"/>
          </a:xfrm>
          <a:prstGeom prst="rect">
            <a:avLst/>
          </a:prstGeom>
          <a:noFill/>
        </p:spPr>
        <p:txBody>
          <a:bodyPr wrap="square">
            <a:spAutoFit/>
          </a:bodyPr>
          <a:lstStyle/>
          <a:p>
            <a:pPr algn="just">
              <a:defRPr/>
            </a:pPr>
            <a:r>
              <a:rPr lang="en-US" sz="1000" i="1" dirty="0">
                <a:solidFill>
                  <a:schemeClr val="tx1">
                    <a:lumMod val="75000"/>
                    <a:lumOff val="25000"/>
                  </a:schemeClr>
                </a:solidFill>
                <a:latin typeface="SVN-Gilroy Medium" panose="00000600000000000000" pitchFamily="50" charset="0"/>
                <a:cs typeface="Arial" panose="020B0604020202020204" pitchFamily="34" charset="0"/>
              </a:rPr>
              <a:t>Others</a:t>
            </a:r>
            <a:endParaRPr lang="vi-VN" sz="1000" i="1" dirty="0">
              <a:solidFill>
                <a:schemeClr val="tx1">
                  <a:lumMod val="75000"/>
                  <a:lumOff val="25000"/>
                </a:schemeClr>
              </a:solidFill>
              <a:cs typeface="Arial" panose="020B0604020202020204" pitchFamily="34" charset="0"/>
            </a:endParaRPr>
          </a:p>
        </p:txBody>
      </p:sp>
      <p:graphicFrame>
        <p:nvGraphicFramePr>
          <p:cNvPr id="66" name="Chart 65">
            <a:extLst>
              <a:ext uri="{FF2B5EF4-FFF2-40B4-BE49-F238E27FC236}">
                <a16:creationId xmlns:a16="http://schemas.microsoft.com/office/drawing/2014/main" id="{0636577A-83B4-27D5-54A8-8EAC8505F6CF}"/>
              </a:ext>
            </a:extLst>
          </p:cNvPr>
          <p:cNvGraphicFramePr/>
          <p:nvPr>
            <p:extLst>
              <p:ext uri="{D42A27DB-BD31-4B8C-83A1-F6EECF244321}">
                <p14:modId xmlns:p14="http://schemas.microsoft.com/office/powerpoint/2010/main" val="1897869935"/>
              </p:ext>
            </p:extLst>
          </p:nvPr>
        </p:nvGraphicFramePr>
        <p:xfrm>
          <a:off x="4346927" y="1461972"/>
          <a:ext cx="2215150" cy="5012919"/>
        </p:xfrm>
        <a:graphic>
          <a:graphicData uri="http://schemas.openxmlformats.org/drawingml/2006/chart">
            <c:chart xmlns:c="http://schemas.openxmlformats.org/drawingml/2006/chart" xmlns:r="http://schemas.openxmlformats.org/officeDocument/2006/relationships" r:id="rId7"/>
          </a:graphicData>
        </a:graphic>
      </p:graphicFrame>
      <p:sp>
        <p:nvSpPr>
          <p:cNvPr id="67" name="TextBox 66">
            <a:extLst>
              <a:ext uri="{FF2B5EF4-FFF2-40B4-BE49-F238E27FC236}">
                <a16:creationId xmlns:a16="http://schemas.microsoft.com/office/drawing/2014/main" id="{F31AB354-068B-CCD2-18FC-933D70A8562E}"/>
              </a:ext>
            </a:extLst>
          </p:cNvPr>
          <p:cNvSpPr txBox="1"/>
          <p:nvPr/>
        </p:nvSpPr>
        <p:spPr>
          <a:xfrm>
            <a:off x="4409710" y="1281311"/>
            <a:ext cx="1318105" cy="232821"/>
          </a:xfrm>
          <a:prstGeom prst="rect">
            <a:avLst/>
          </a:prstGeom>
          <a:noFill/>
        </p:spPr>
        <p:txBody>
          <a:bodyPr wrap="square">
            <a:spAutoFit/>
          </a:bodyPr>
          <a:lstStyle/>
          <a:p>
            <a:pPr>
              <a:lnSpc>
                <a:spcPct val="110000"/>
              </a:lnSpc>
              <a:spcBef>
                <a:spcPts val="300"/>
              </a:spcBef>
              <a:spcAft>
                <a:spcPts val="300"/>
              </a:spcAft>
              <a:defRPr/>
            </a:pPr>
            <a:r>
              <a:rPr lang="en-US" sz="900" i="1" dirty="0">
                <a:solidFill>
                  <a:prstClr val="black">
                    <a:lumMod val="75000"/>
                    <a:lumOff val="25000"/>
                  </a:prstClr>
                </a:solidFill>
                <a:latin typeface="SVN-Gilroy Medium" panose="00000600000000000000" pitchFamily="50" charset="0"/>
                <a:cs typeface="Arial" panose="020B0604020202020204" pitchFamily="34" charset="0"/>
              </a:rPr>
              <a:t>Unit: VND, </a:t>
            </a:r>
            <a:r>
              <a:rPr lang="en-US" sz="900" i="1" dirty="0" err="1">
                <a:solidFill>
                  <a:prstClr val="black">
                    <a:lumMod val="75000"/>
                    <a:lumOff val="25000"/>
                  </a:prstClr>
                </a:solidFill>
                <a:latin typeface="SVN-Gilroy Medium" panose="00000600000000000000" pitchFamily="50" charset="0"/>
                <a:cs typeface="Arial" panose="020B0604020202020204" pitchFamily="34" charset="0"/>
              </a:rPr>
              <a:t>Tn</a:t>
            </a:r>
            <a:endParaRPr lang="vi-VN" sz="900" i="1" dirty="0">
              <a:solidFill>
                <a:prstClr val="black">
                  <a:lumMod val="75000"/>
                  <a:lumOff val="25000"/>
                </a:prstClr>
              </a:solidFill>
              <a:cs typeface="Arial" panose="020B0604020202020204" pitchFamily="34" charset="0"/>
            </a:endParaRPr>
          </a:p>
        </p:txBody>
      </p:sp>
      <p:pic>
        <p:nvPicPr>
          <p:cNvPr id="68" name="Picture 67">
            <a:extLst>
              <a:ext uri="{FF2B5EF4-FFF2-40B4-BE49-F238E27FC236}">
                <a16:creationId xmlns:a16="http://schemas.microsoft.com/office/drawing/2014/main" id="{347AB8B7-805C-512A-1676-A7295FB8658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252132" y="216811"/>
            <a:ext cx="1341434" cy="450721"/>
          </a:xfrm>
          <a:prstGeom prst="rect">
            <a:avLst/>
          </a:prstGeom>
        </p:spPr>
      </p:pic>
      <p:grpSp>
        <p:nvGrpSpPr>
          <p:cNvPr id="69" name="Group 68">
            <a:extLst>
              <a:ext uri="{FF2B5EF4-FFF2-40B4-BE49-F238E27FC236}">
                <a16:creationId xmlns:a16="http://schemas.microsoft.com/office/drawing/2014/main" id="{A6B25A77-23FE-0095-576A-B9A326137FF2}"/>
              </a:ext>
            </a:extLst>
          </p:cNvPr>
          <p:cNvGrpSpPr/>
          <p:nvPr/>
        </p:nvGrpSpPr>
        <p:grpSpPr>
          <a:xfrm>
            <a:off x="707759" y="356162"/>
            <a:ext cx="370841" cy="359080"/>
            <a:chOff x="10124985" y="4872481"/>
            <a:chExt cx="360680" cy="413653"/>
          </a:xfrm>
        </p:grpSpPr>
        <p:sp>
          <p:nvSpPr>
            <p:cNvPr id="70" name="Freeform: Shape 69">
              <a:extLst>
                <a:ext uri="{FF2B5EF4-FFF2-40B4-BE49-F238E27FC236}">
                  <a16:creationId xmlns:a16="http://schemas.microsoft.com/office/drawing/2014/main" id="{1EC5D6DB-8261-F31C-093E-74F0DDBCBD0E}"/>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SVN-Gilroy Medium" panose="00000600000000000000" pitchFamily="50" charset="0"/>
              </a:endParaRPr>
            </a:p>
          </p:txBody>
        </p:sp>
        <p:sp>
          <p:nvSpPr>
            <p:cNvPr id="71" name="Freeform: Shape 70">
              <a:extLst>
                <a:ext uri="{FF2B5EF4-FFF2-40B4-BE49-F238E27FC236}">
                  <a16:creationId xmlns:a16="http://schemas.microsoft.com/office/drawing/2014/main" id="{89CD3C8B-C795-71C9-75DC-074D6CFA93C8}"/>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SVN-Gilroy Medium" panose="00000600000000000000" pitchFamily="50" charset="0"/>
              </a:endParaRPr>
            </a:p>
          </p:txBody>
        </p:sp>
        <p:sp>
          <p:nvSpPr>
            <p:cNvPr id="72" name="Freeform: Shape 71">
              <a:extLst>
                <a:ext uri="{FF2B5EF4-FFF2-40B4-BE49-F238E27FC236}">
                  <a16:creationId xmlns:a16="http://schemas.microsoft.com/office/drawing/2014/main" id="{248CDFA0-C402-23BF-D8DE-7E901DE141B9}"/>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SVN-Gilroy Medium" panose="00000600000000000000" pitchFamily="50" charset="0"/>
              </a:endParaRPr>
            </a:p>
          </p:txBody>
        </p:sp>
        <p:sp>
          <p:nvSpPr>
            <p:cNvPr id="73" name="Freeform: Shape 72">
              <a:extLst>
                <a:ext uri="{FF2B5EF4-FFF2-40B4-BE49-F238E27FC236}">
                  <a16:creationId xmlns:a16="http://schemas.microsoft.com/office/drawing/2014/main" id="{AA29123D-D11E-B1EF-BBCF-B4B8FBB0F303}"/>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SVN-Gilroy Medium" panose="00000600000000000000" pitchFamily="50" charset="0"/>
              </a:endParaRPr>
            </a:p>
          </p:txBody>
        </p:sp>
        <p:sp>
          <p:nvSpPr>
            <p:cNvPr id="74" name="Freeform: Shape 73">
              <a:extLst>
                <a:ext uri="{FF2B5EF4-FFF2-40B4-BE49-F238E27FC236}">
                  <a16:creationId xmlns:a16="http://schemas.microsoft.com/office/drawing/2014/main" id="{30DCFBA1-01F8-33E1-C93A-DF4BC16C8AC9}"/>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SVN-Gilroy Medium" panose="00000600000000000000" pitchFamily="50" charset="0"/>
              </a:endParaRPr>
            </a:p>
          </p:txBody>
        </p:sp>
        <p:sp>
          <p:nvSpPr>
            <p:cNvPr id="75" name="Freeform: Shape 74">
              <a:extLst>
                <a:ext uri="{FF2B5EF4-FFF2-40B4-BE49-F238E27FC236}">
                  <a16:creationId xmlns:a16="http://schemas.microsoft.com/office/drawing/2014/main" id="{7D88EE64-03A8-6452-79C1-18EC598194ED}"/>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SVN-Gilroy Medium" panose="00000600000000000000" pitchFamily="50" charset="0"/>
              </a:endParaRPr>
            </a:p>
          </p:txBody>
        </p:sp>
      </p:grpSp>
      <p:sp>
        <p:nvSpPr>
          <p:cNvPr id="76" name="TextBox 75">
            <a:extLst>
              <a:ext uri="{FF2B5EF4-FFF2-40B4-BE49-F238E27FC236}">
                <a16:creationId xmlns:a16="http://schemas.microsoft.com/office/drawing/2014/main" id="{EDE09CF0-5FED-5C90-C451-0FF5B4428C5B}"/>
              </a:ext>
            </a:extLst>
          </p:cNvPr>
          <p:cNvSpPr txBox="1"/>
          <p:nvPr/>
        </p:nvSpPr>
        <p:spPr>
          <a:xfrm>
            <a:off x="1038071" y="956817"/>
            <a:ext cx="3513269" cy="276999"/>
          </a:xfrm>
          <a:prstGeom prst="rect">
            <a:avLst/>
          </a:prstGeom>
          <a:noFill/>
        </p:spPr>
        <p:txBody>
          <a:bodyPr wrap="none" rtlCol="0">
            <a:spAutoFit/>
          </a:bodyPr>
          <a:lstStyle/>
          <a:p>
            <a:pPr>
              <a:defRPr/>
            </a:pPr>
            <a:r>
              <a:rPr lang="nl-NL" sz="1200" b="1" dirty="0">
                <a:solidFill>
                  <a:schemeClr val="tx1">
                    <a:lumMod val="75000"/>
                    <a:lumOff val="25000"/>
                  </a:schemeClr>
                </a:solidFill>
                <a:latin typeface="SVN-Gilroy XBold" panose="00000900000000000000" pitchFamily="50" charset="0"/>
                <a:cs typeface="Arial" panose="020B0604020202020204" pitchFamily="34" charset="0"/>
              </a:rPr>
              <a:t>LOANS BREAKDOWN BY SECTOR (30/06/2024)</a:t>
            </a:r>
          </a:p>
        </p:txBody>
      </p:sp>
      <p:sp>
        <p:nvSpPr>
          <p:cNvPr id="77" name="TextBox 76">
            <a:extLst>
              <a:ext uri="{FF2B5EF4-FFF2-40B4-BE49-F238E27FC236}">
                <a16:creationId xmlns:a16="http://schemas.microsoft.com/office/drawing/2014/main" id="{55973BF6-ABAE-61AC-E59F-71E313DF6C6A}"/>
              </a:ext>
            </a:extLst>
          </p:cNvPr>
          <p:cNvSpPr txBox="1"/>
          <p:nvPr/>
        </p:nvSpPr>
        <p:spPr>
          <a:xfrm>
            <a:off x="6792824" y="954480"/>
            <a:ext cx="3295069" cy="461665"/>
          </a:xfrm>
          <a:prstGeom prst="rect">
            <a:avLst/>
          </a:prstGeom>
          <a:noFill/>
        </p:spPr>
        <p:txBody>
          <a:bodyPr wrap="none" rtlCol="0">
            <a:spAutoFit/>
          </a:bodyPr>
          <a:lstStyle/>
          <a:p>
            <a:pPr algn="ju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RETAIL LENDING BREAKDOWN BY PRODUCT</a:t>
            </a:r>
          </a:p>
          <a:p>
            <a:pPr algn="just">
              <a:defRPr/>
            </a:pPr>
            <a:endParaRPr lang="nl-NL" sz="1200" b="1" dirty="0">
              <a:solidFill>
                <a:schemeClr val="tx1">
                  <a:lumMod val="75000"/>
                  <a:lumOff val="25000"/>
                </a:schemeClr>
              </a:solidFill>
              <a:latin typeface="SVN-Gilroy XBold" panose="00000900000000000000" pitchFamily="50" charset="0"/>
              <a:cs typeface="Arial" panose="020B0604020202020204" pitchFamily="34" charset="0"/>
            </a:endParaRPr>
          </a:p>
        </p:txBody>
      </p:sp>
      <p:sp>
        <p:nvSpPr>
          <p:cNvPr id="78" name="Isosceles Triangle 77">
            <a:extLst>
              <a:ext uri="{FF2B5EF4-FFF2-40B4-BE49-F238E27FC236}">
                <a16:creationId xmlns:a16="http://schemas.microsoft.com/office/drawing/2014/main" id="{73C5163B-D63D-2E1C-D02E-3B2B31583FAC}"/>
              </a:ext>
            </a:extLst>
          </p:cNvPr>
          <p:cNvSpPr/>
          <p:nvPr/>
        </p:nvSpPr>
        <p:spPr>
          <a:xfrm rot="5400000">
            <a:off x="916272" y="1071771"/>
            <a:ext cx="114108" cy="47091"/>
          </a:xfrm>
          <a:prstGeom prst="triangle">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VN-Gilroy Medium" panose="00000600000000000000" pitchFamily="50" charset="0"/>
            </a:endParaRPr>
          </a:p>
        </p:txBody>
      </p:sp>
      <p:sp>
        <p:nvSpPr>
          <p:cNvPr id="79" name="Isosceles Triangle 78">
            <a:extLst>
              <a:ext uri="{FF2B5EF4-FFF2-40B4-BE49-F238E27FC236}">
                <a16:creationId xmlns:a16="http://schemas.microsoft.com/office/drawing/2014/main" id="{8DAD8AE0-0136-0D3B-ADC8-2A5C41150FA7}"/>
              </a:ext>
            </a:extLst>
          </p:cNvPr>
          <p:cNvSpPr/>
          <p:nvPr/>
        </p:nvSpPr>
        <p:spPr>
          <a:xfrm rot="5400000">
            <a:off x="6712224" y="1071771"/>
            <a:ext cx="114108" cy="47091"/>
          </a:xfrm>
          <a:prstGeom prst="triangle">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VN-Gilroy Medium" panose="00000600000000000000" pitchFamily="50" charset="0"/>
            </a:endParaRPr>
          </a:p>
        </p:txBody>
      </p:sp>
      <p:sp>
        <p:nvSpPr>
          <p:cNvPr id="97" name="TextBox 96">
            <a:extLst>
              <a:ext uri="{FF2B5EF4-FFF2-40B4-BE49-F238E27FC236}">
                <a16:creationId xmlns:a16="http://schemas.microsoft.com/office/drawing/2014/main" id="{3602FB36-B0B0-91C9-6A89-CC555C1848A3}"/>
              </a:ext>
            </a:extLst>
          </p:cNvPr>
          <p:cNvSpPr txBox="1"/>
          <p:nvPr/>
        </p:nvSpPr>
        <p:spPr>
          <a:xfrm>
            <a:off x="6658836" y="3229247"/>
            <a:ext cx="621381" cy="230832"/>
          </a:xfrm>
          <a:prstGeom prst="rect">
            <a:avLst/>
          </a:prstGeom>
          <a:noFill/>
        </p:spPr>
        <p:txBody>
          <a:bodyPr wrap="square" rtlCol="0" anchor="ctr" anchorCtr="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2Q2024</a:t>
            </a:r>
          </a:p>
        </p:txBody>
      </p:sp>
      <p:sp>
        <p:nvSpPr>
          <p:cNvPr id="98" name="TextBox 97">
            <a:extLst>
              <a:ext uri="{FF2B5EF4-FFF2-40B4-BE49-F238E27FC236}">
                <a16:creationId xmlns:a16="http://schemas.microsoft.com/office/drawing/2014/main" id="{230D0E13-6CC3-374C-2D2D-24D6A0EA1A33}"/>
              </a:ext>
            </a:extLst>
          </p:cNvPr>
          <p:cNvSpPr txBox="1"/>
          <p:nvPr/>
        </p:nvSpPr>
        <p:spPr>
          <a:xfrm>
            <a:off x="6658836" y="2108606"/>
            <a:ext cx="621381" cy="230832"/>
          </a:xfrm>
          <a:prstGeom prst="rect">
            <a:avLst/>
          </a:prstGeom>
          <a:noFill/>
        </p:spPr>
        <p:txBody>
          <a:bodyPr wrap="square" rtlCol="0" anchor="ctr" anchorCtr="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2023</a:t>
            </a:r>
          </a:p>
        </p:txBody>
      </p:sp>
      <p:sp>
        <p:nvSpPr>
          <p:cNvPr id="81" name="TextBox 80">
            <a:extLst>
              <a:ext uri="{FF2B5EF4-FFF2-40B4-BE49-F238E27FC236}">
                <a16:creationId xmlns:a16="http://schemas.microsoft.com/office/drawing/2014/main" id="{340C9625-C4E1-7A55-23CD-6707F76C75A8}"/>
              </a:ext>
            </a:extLst>
          </p:cNvPr>
          <p:cNvSpPr txBox="1"/>
          <p:nvPr/>
        </p:nvSpPr>
        <p:spPr>
          <a:xfrm>
            <a:off x="3487406" y="1643133"/>
            <a:ext cx="590707" cy="246221"/>
          </a:xfrm>
          <a:prstGeom prst="rect">
            <a:avLst/>
          </a:prstGeom>
          <a:noFill/>
        </p:spPr>
        <p:txBody>
          <a:bodyPr wrap="square">
            <a:spAutoFit/>
          </a:bodyPr>
          <a:lstStyle/>
          <a:p>
            <a:pPr algn="just">
              <a:defRPr/>
            </a:pPr>
            <a:r>
              <a:rPr lang="en-US" sz="1000" dirty="0">
                <a:solidFill>
                  <a:prstClr val="black">
                    <a:lumMod val="75000"/>
                    <a:lumOff val="25000"/>
                  </a:prstClr>
                </a:solidFill>
                <a:latin typeface="SVN-Gilroy Medium" panose="00000600000000000000" pitchFamily="50" charset="0"/>
                <a:cs typeface="Arial" panose="020B0604020202020204" pitchFamily="34" charset="0"/>
              </a:rPr>
              <a:t>38.0%</a:t>
            </a:r>
            <a:endParaRPr lang="vi-VN" sz="1000" dirty="0">
              <a:solidFill>
                <a:prstClr val="black">
                  <a:lumMod val="75000"/>
                  <a:lumOff val="25000"/>
                </a:prstClr>
              </a:solidFill>
              <a:cs typeface="Arial" panose="020B0604020202020204" pitchFamily="34" charset="0"/>
            </a:endParaRPr>
          </a:p>
        </p:txBody>
      </p:sp>
      <p:graphicFrame>
        <p:nvGraphicFramePr>
          <p:cNvPr id="83" name="차트 313">
            <a:extLst>
              <a:ext uri="{FF2B5EF4-FFF2-40B4-BE49-F238E27FC236}">
                <a16:creationId xmlns:a16="http://schemas.microsoft.com/office/drawing/2014/main" id="{CCD9CB7F-A024-EA2E-CF8C-36078F553D17}"/>
              </a:ext>
            </a:extLst>
          </p:cNvPr>
          <p:cNvGraphicFramePr/>
          <p:nvPr>
            <p:extLst>
              <p:ext uri="{D42A27DB-BD31-4B8C-83A1-F6EECF244321}">
                <p14:modId xmlns:p14="http://schemas.microsoft.com/office/powerpoint/2010/main" val="1425902489"/>
              </p:ext>
            </p:extLst>
          </p:nvPr>
        </p:nvGraphicFramePr>
        <p:xfrm>
          <a:off x="2911932" y="2570362"/>
          <a:ext cx="363197" cy="35343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87" name="차트 313">
            <a:extLst>
              <a:ext uri="{FF2B5EF4-FFF2-40B4-BE49-F238E27FC236}">
                <a16:creationId xmlns:a16="http://schemas.microsoft.com/office/drawing/2014/main" id="{37BF12F1-1318-2020-DDEF-C42DB24F0F46}"/>
              </a:ext>
            </a:extLst>
          </p:cNvPr>
          <p:cNvGraphicFramePr/>
          <p:nvPr>
            <p:extLst>
              <p:ext uri="{D42A27DB-BD31-4B8C-83A1-F6EECF244321}">
                <p14:modId xmlns:p14="http://schemas.microsoft.com/office/powerpoint/2010/main" val="2385384314"/>
              </p:ext>
            </p:extLst>
          </p:nvPr>
        </p:nvGraphicFramePr>
        <p:xfrm>
          <a:off x="2911932" y="4495168"/>
          <a:ext cx="363197" cy="353437"/>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88" name="차트 313">
            <a:extLst>
              <a:ext uri="{FF2B5EF4-FFF2-40B4-BE49-F238E27FC236}">
                <a16:creationId xmlns:a16="http://schemas.microsoft.com/office/drawing/2014/main" id="{74D919DB-A870-B34B-D7B4-C74B090CB19C}"/>
              </a:ext>
            </a:extLst>
          </p:cNvPr>
          <p:cNvGraphicFramePr/>
          <p:nvPr>
            <p:extLst>
              <p:ext uri="{D42A27DB-BD31-4B8C-83A1-F6EECF244321}">
                <p14:modId xmlns:p14="http://schemas.microsoft.com/office/powerpoint/2010/main" val="1494066717"/>
              </p:ext>
            </p:extLst>
          </p:nvPr>
        </p:nvGraphicFramePr>
        <p:xfrm>
          <a:off x="2911932" y="4985247"/>
          <a:ext cx="363197" cy="35343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89" name="차트 313">
            <a:extLst>
              <a:ext uri="{FF2B5EF4-FFF2-40B4-BE49-F238E27FC236}">
                <a16:creationId xmlns:a16="http://schemas.microsoft.com/office/drawing/2014/main" id="{9C7ACF80-DF60-99D8-ACAE-13BEA1BE4F58}"/>
              </a:ext>
            </a:extLst>
          </p:cNvPr>
          <p:cNvGraphicFramePr/>
          <p:nvPr>
            <p:extLst>
              <p:ext uri="{D42A27DB-BD31-4B8C-83A1-F6EECF244321}">
                <p14:modId xmlns:p14="http://schemas.microsoft.com/office/powerpoint/2010/main" val="1528712724"/>
              </p:ext>
            </p:extLst>
          </p:nvPr>
        </p:nvGraphicFramePr>
        <p:xfrm>
          <a:off x="2911932" y="5434223"/>
          <a:ext cx="363197" cy="35343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80" name="차트 313">
            <a:extLst>
              <a:ext uri="{FF2B5EF4-FFF2-40B4-BE49-F238E27FC236}">
                <a16:creationId xmlns:a16="http://schemas.microsoft.com/office/drawing/2014/main" id="{A39A6730-0BA5-1A47-F531-E6E921D36EBD}"/>
              </a:ext>
            </a:extLst>
          </p:cNvPr>
          <p:cNvGraphicFramePr/>
          <p:nvPr>
            <p:extLst>
              <p:ext uri="{D42A27DB-BD31-4B8C-83A1-F6EECF244321}">
                <p14:modId xmlns:p14="http://schemas.microsoft.com/office/powerpoint/2010/main" val="4284670012"/>
              </p:ext>
            </p:extLst>
          </p:nvPr>
        </p:nvGraphicFramePr>
        <p:xfrm>
          <a:off x="2911932" y="1589525"/>
          <a:ext cx="363197" cy="353437"/>
        </p:xfrm>
        <a:graphic>
          <a:graphicData uri="http://schemas.openxmlformats.org/drawingml/2006/chart">
            <c:chart xmlns:c="http://schemas.openxmlformats.org/drawingml/2006/chart" xmlns:r="http://schemas.openxmlformats.org/officeDocument/2006/relationships" r:id="rId13"/>
          </a:graphicData>
        </a:graphic>
      </p:graphicFrame>
      <p:sp>
        <p:nvSpPr>
          <p:cNvPr id="95" name="Oval 94">
            <a:extLst>
              <a:ext uri="{FF2B5EF4-FFF2-40B4-BE49-F238E27FC236}">
                <a16:creationId xmlns:a16="http://schemas.microsoft.com/office/drawing/2014/main" id="{5F804B09-33B0-E213-F1B9-153029648223}"/>
              </a:ext>
            </a:extLst>
          </p:cNvPr>
          <p:cNvSpPr/>
          <p:nvPr/>
        </p:nvSpPr>
        <p:spPr>
          <a:xfrm>
            <a:off x="2945032" y="2107197"/>
            <a:ext cx="294486" cy="294486"/>
          </a:xfrm>
          <a:prstGeom prst="ellipse">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82" name="차트 313">
            <a:extLst>
              <a:ext uri="{FF2B5EF4-FFF2-40B4-BE49-F238E27FC236}">
                <a16:creationId xmlns:a16="http://schemas.microsoft.com/office/drawing/2014/main" id="{EA5C5F0B-3C17-799F-1D66-F1A9BB413750}"/>
              </a:ext>
            </a:extLst>
          </p:cNvPr>
          <p:cNvGraphicFramePr/>
          <p:nvPr>
            <p:extLst>
              <p:ext uri="{D42A27DB-BD31-4B8C-83A1-F6EECF244321}">
                <p14:modId xmlns:p14="http://schemas.microsoft.com/office/powerpoint/2010/main" val="3648097267"/>
              </p:ext>
            </p:extLst>
          </p:nvPr>
        </p:nvGraphicFramePr>
        <p:xfrm>
          <a:off x="2911932" y="2077722"/>
          <a:ext cx="363197" cy="353437"/>
        </p:xfrm>
        <a:graphic>
          <a:graphicData uri="http://schemas.openxmlformats.org/drawingml/2006/chart">
            <c:chart xmlns:c="http://schemas.openxmlformats.org/drawingml/2006/chart" xmlns:r="http://schemas.openxmlformats.org/officeDocument/2006/relationships" r:id="rId14"/>
          </a:graphicData>
        </a:graphic>
      </p:graphicFrame>
      <p:sp>
        <p:nvSpPr>
          <p:cNvPr id="103" name="Oval 102">
            <a:extLst>
              <a:ext uri="{FF2B5EF4-FFF2-40B4-BE49-F238E27FC236}">
                <a16:creationId xmlns:a16="http://schemas.microsoft.com/office/drawing/2014/main" id="{271590C2-C37D-2E20-CEB2-F04023716182}"/>
              </a:ext>
            </a:extLst>
          </p:cNvPr>
          <p:cNvSpPr/>
          <p:nvPr/>
        </p:nvSpPr>
        <p:spPr>
          <a:xfrm>
            <a:off x="2952972" y="3576025"/>
            <a:ext cx="294486" cy="294486"/>
          </a:xfrm>
          <a:prstGeom prst="ellipse">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 name="Oval 103">
            <a:extLst>
              <a:ext uri="{FF2B5EF4-FFF2-40B4-BE49-F238E27FC236}">
                <a16:creationId xmlns:a16="http://schemas.microsoft.com/office/drawing/2014/main" id="{43EC1466-AE76-6B2E-35CD-A0A24D850F06}"/>
              </a:ext>
            </a:extLst>
          </p:cNvPr>
          <p:cNvSpPr/>
          <p:nvPr/>
        </p:nvSpPr>
        <p:spPr>
          <a:xfrm>
            <a:off x="2952972" y="4049108"/>
            <a:ext cx="294486" cy="294486"/>
          </a:xfrm>
          <a:prstGeom prst="ellipse">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86" name="차트 313">
            <a:extLst>
              <a:ext uri="{FF2B5EF4-FFF2-40B4-BE49-F238E27FC236}">
                <a16:creationId xmlns:a16="http://schemas.microsoft.com/office/drawing/2014/main" id="{E6C4A49D-7154-DE3C-BBC3-E659725C4B5C}"/>
              </a:ext>
            </a:extLst>
          </p:cNvPr>
          <p:cNvGraphicFramePr/>
          <p:nvPr>
            <p:extLst>
              <p:ext uri="{D42A27DB-BD31-4B8C-83A1-F6EECF244321}">
                <p14:modId xmlns:p14="http://schemas.microsoft.com/office/powerpoint/2010/main" val="1528357097"/>
              </p:ext>
            </p:extLst>
          </p:nvPr>
        </p:nvGraphicFramePr>
        <p:xfrm>
          <a:off x="2911932" y="4019633"/>
          <a:ext cx="363197" cy="353437"/>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85" name="차트 313">
            <a:extLst>
              <a:ext uri="{FF2B5EF4-FFF2-40B4-BE49-F238E27FC236}">
                <a16:creationId xmlns:a16="http://schemas.microsoft.com/office/drawing/2014/main" id="{1E5F5769-C900-240E-DB35-F6E8375AF878}"/>
              </a:ext>
            </a:extLst>
          </p:cNvPr>
          <p:cNvGraphicFramePr/>
          <p:nvPr>
            <p:extLst>
              <p:ext uri="{D42A27DB-BD31-4B8C-83A1-F6EECF244321}">
                <p14:modId xmlns:p14="http://schemas.microsoft.com/office/powerpoint/2010/main" val="3182010171"/>
              </p:ext>
            </p:extLst>
          </p:nvPr>
        </p:nvGraphicFramePr>
        <p:xfrm>
          <a:off x="2911932" y="3477779"/>
          <a:ext cx="363197" cy="353437"/>
        </p:xfrm>
        <a:graphic>
          <a:graphicData uri="http://schemas.openxmlformats.org/drawingml/2006/chart">
            <c:chart xmlns:c="http://schemas.openxmlformats.org/drawingml/2006/chart" xmlns:r="http://schemas.openxmlformats.org/officeDocument/2006/relationships" r:id="rId16"/>
          </a:graphicData>
        </a:graphic>
      </p:graphicFrame>
      <p:sp>
        <p:nvSpPr>
          <p:cNvPr id="13" name="Freeform 259">
            <a:extLst>
              <a:ext uri="{FF2B5EF4-FFF2-40B4-BE49-F238E27FC236}">
                <a16:creationId xmlns:a16="http://schemas.microsoft.com/office/drawing/2014/main" id="{548F4AEE-E17D-468D-0F5A-AD273CD10453}"/>
              </a:ext>
            </a:extLst>
          </p:cNvPr>
          <p:cNvSpPr/>
          <p:nvPr/>
        </p:nvSpPr>
        <p:spPr>
          <a:xfrm>
            <a:off x="3020410" y="2671058"/>
            <a:ext cx="159390" cy="142103"/>
          </a:xfrm>
          <a:custGeom>
            <a:avLst/>
            <a:gdLst>
              <a:gd name="connsiteX0" fmla="*/ 84795 w 566238"/>
              <a:gd name="connsiteY0" fmla="*/ 432706 h 504824"/>
              <a:gd name="connsiteX1" fmla="*/ 97472 w 566238"/>
              <a:gd name="connsiteY1" fmla="*/ 438059 h 504824"/>
              <a:gd name="connsiteX2" fmla="*/ 120854 w 566238"/>
              <a:gd name="connsiteY2" fmla="*/ 461441 h 504824"/>
              <a:gd name="connsiteX3" fmla="*/ 144236 w 566238"/>
              <a:gd name="connsiteY3" fmla="*/ 438059 h 504824"/>
              <a:gd name="connsiteX4" fmla="*/ 156913 w 566238"/>
              <a:gd name="connsiteY4" fmla="*/ 432706 h 504824"/>
              <a:gd name="connsiteX5" fmla="*/ 169590 w 566238"/>
              <a:gd name="connsiteY5" fmla="*/ 438059 h 504824"/>
              <a:gd name="connsiteX6" fmla="*/ 192972 w 566238"/>
              <a:gd name="connsiteY6" fmla="*/ 461441 h 504824"/>
              <a:gd name="connsiteX7" fmla="*/ 216353 w 566238"/>
              <a:gd name="connsiteY7" fmla="*/ 438059 h 504824"/>
              <a:gd name="connsiteX8" fmla="*/ 229031 w 566238"/>
              <a:gd name="connsiteY8" fmla="*/ 432706 h 504824"/>
              <a:gd name="connsiteX9" fmla="*/ 241707 w 566238"/>
              <a:gd name="connsiteY9" fmla="*/ 438059 h 504824"/>
              <a:gd name="connsiteX10" fmla="*/ 265090 w 566238"/>
              <a:gd name="connsiteY10" fmla="*/ 461441 h 504824"/>
              <a:gd name="connsiteX11" fmla="*/ 288471 w 566238"/>
              <a:gd name="connsiteY11" fmla="*/ 438059 h 504824"/>
              <a:gd name="connsiteX12" fmla="*/ 301148 w 566238"/>
              <a:gd name="connsiteY12" fmla="*/ 432706 h 504824"/>
              <a:gd name="connsiteX13" fmla="*/ 313825 w 566238"/>
              <a:gd name="connsiteY13" fmla="*/ 438059 h 504824"/>
              <a:gd name="connsiteX14" fmla="*/ 337207 w 566238"/>
              <a:gd name="connsiteY14" fmla="*/ 461441 h 504824"/>
              <a:gd name="connsiteX15" fmla="*/ 360589 w 566238"/>
              <a:gd name="connsiteY15" fmla="*/ 438059 h 504824"/>
              <a:gd name="connsiteX16" fmla="*/ 373266 w 566238"/>
              <a:gd name="connsiteY16" fmla="*/ 432706 h 504824"/>
              <a:gd name="connsiteX17" fmla="*/ 385943 w 566238"/>
              <a:gd name="connsiteY17" fmla="*/ 438059 h 504824"/>
              <a:gd name="connsiteX18" fmla="*/ 409325 w 566238"/>
              <a:gd name="connsiteY18" fmla="*/ 461441 h 504824"/>
              <a:gd name="connsiteX19" fmla="*/ 432707 w 566238"/>
              <a:gd name="connsiteY19" fmla="*/ 438059 h 504824"/>
              <a:gd name="connsiteX20" fmla="*/ 445384 w 566238"/>
              <a:gd name="connsiteY20" fmla="*/ 432706 h 504824"/>
              <a:gd name="connsiteX21" fmla="*/ 458061 w 566238"/>
              <a:gd name="connsiteY21" fmla="*/ 438059 h 504824"/>
              <a:gd name="connsiteX22" fmla="*/ 481443 w 566238"/>
              <a:gd name="connsiteY22" fmla="*/ 461441 h 504824"/>
              <a:gd name="connsiteX23" fmla="*/ 504825 w 566238"/>
              <a:gd name="connsiteY23" fmla="*/ 438059 h 504824"/>
              <a:gd name="connsiteX24" fmla="*/ 517502 w 566238"/>
              <a:gd name="connsiteY24" fmla="*/ 432706 h 504824"/>
              <a:gd name="connsiteX25" fmla="*/ 530179 w 566238"/>
              <a:gd name="connsiteY25" fmla="*/ 438059 h 504824"/>
              <a:gd name="connsiteX26" fmla="*/ 566238 w 566238"/>
              <a:gd name="connsiteY26" fmla="*/ 474118 h 504824"/>
              <a:gd name="connsiteX27" fmla="*/ 540884 w 566238"/>
              <a:gd name="connsiteY27" fmla="*/ 499472 h 504824"/>
              <a:gd name="connsiteX28" fmla="*/ 517502 w 566238"/>
              <a:gd name="connsiteY28" fmla="*/ 476090 h 504824"/>
              <a:gd name="connsiteX29" fmla="*/ 494120 w 566238"/>
              <a:gd name="connsiteY29" fmla="*/ 499472 h 504824"/>
              <a:gd name="connsiteX30" fmla="*/ 481443 w 566238"/>
              <a:gd name="connsiteY30" fmla="*/ 504824 h 504824"/>
              <a:gd name="connsiteX31" fmla="*/ 468766 w 566238"/>
              <a:gd name="connsiteY31" fmla="*/ 499472 h 504824"/>
              <a:gd name="connsiteX32" fmla="*/ 445384 w 566238"/>
              <a:gd name="connsiteY32" fmla="*/ 476090 h 504824"/>
              <a:gd name="connsiteX33" fmla="*/ 422002 w 566238"/>
              <a:gd name="connsiteY33" fmla="*/ 499472 h 504824"/>
              <a:gd name="connsiteX34" fmla="*/ 409325 w 566238"/>
              <a:gd name="connsiteY34" fmla="*/ 504824 h 504824"/>
              <a:gd name="connsiteX35" fmla="*/ 396648 w 566238"/>
              <a:gd name="connsiteY35" fmla="*/ 499472 h 504824"/>
              <a:gd name="connsiteX36" fmla="*/ 373266 w 566238"/>
              <a:gd name="connsiteY36" fmla="*/ 476090 h 504824"/>
              <a:gd name="connsiteX37" fmla="*/ 349884 w 566238"/>
              <a:gd name="connsiteY37" fmla="*/ 499472 h 504824"/>
              <a:gd name="connsiteX38" fmla="*/ 337207 w 566238"/>
              <a:gd name="connsiteY38" fmla="*/ 504824 h 504824"/>
              <a:gd name="connsiteX39" fmla="*/ 324530 w 566238"/>
              <a:gd name="connsiteY39" fmla="*/ 499472 h 504824"/>
              <a:gd name="connsiteX40" fmla="*/ 301148 w 566238"/>
              <a:gd name="connsiteY40" fmla="*/ 476090 h 504824"/>
              <a:gd name="connsiteX41" fmla="*/ 277766 w 566238"/>
              <a:gd name="connsiteY41" fmla="*/ 499472 h 504824"/>
              <a:gd name="connsiteX42" fmla="*/ 265090 w 566238"/>
              <a:gd name="connsiteY42" fmla="*/ 504824 h 504824"/>
              <a:gd name="connsiteX43" fmla="*/ 252412 w 566238"/>
              <a:gd name="connsiteY43" fmla="*/ 499472 h 504824"/>
              <a:gd name="connsiteX44" fmla="*/ 229031 w 566238"/>
              <a:gd name="connsiteY44" fmla="*/ 476090 h 504824"/>
              <a:gd name="connsiteX45" fmla="*/ 205649 w 566238"/>
              <a:gd name="connsiteY45" fmla="*/ 499472 h 504824"/>
              <a:gd name="connsiteX46" fmla="*/ 192972 w 566238"/>
              <a:gd name="connsiteY46" fmla="*/ 504824 h 504824"/>
              <a:gd name="connsiteX47" fmla="*/ 180295 w 566238"/>
              <a:gd name="connsiteY47" fmla="*/ 499472 h 504824"/>
              <a:gd name="connsiteX48" fmla="*/ 156913 w 566238"/>
              <a:gd name="connsiteY48" fmla="*/ 476090 h 504824"/>
              <a:gd name="connsiteX49" fmla="*/ 133531 w 566238"/>
              <a:gd name="connsiteY49" fmla="*/ 499472 h 504824"/>
              <a:gd name="connsiteX50" fmla="*/ 120854 w 566238"/>
              <a:gd name="connsiteY50" fmla="*/ 504824 h 504824"/>
              <a:gd name="connsiteX51" fmla="*/ 108177 w 566238"/>
              <a:gd name="connsiteY51" fmla="*/ 499472 h 504824"/>
              <a:gd name="connsiteX52" fmla="*/ 84795 w 566238"/>
              <a:gd name="connsiteY52" fmla="*/ 476090 h 504824"/>
              <a:gd name="connsiteX53" fmla="*/ 61413 w 566238"/>
              <a:gd name="connsiteY53" fmla="*/ 499472 h 504824"/>
              <a:gd name="connsiteX54" fmla="*/ 48736 w 566238"/>
              <a:gd name="connsiteY54" fmla="*/ 504824 h 504824"/>
              <a:gd name="connsiteX55" fmla="*/ 36059 w 566238"/>
              <a:gd name="connsiteY55" fmla="*/ 499472 h 504824"/>
              <a:gd name="connsiteX56" fmla="*/ 0 w 566238"/>
              <a:gd name="connsiteY56" fmla="*/ 463413 h 504824"/>
              <a:gd name="connsiteX57" fmla="*/ 25354 w 566238"/>
              <a:gd name="connsiteY57" fmla="*/ 438059 h 504824"/>
              <a:gd name="connsiteX58" fmla="*/ 48736 w 566238"/>
              <a:gd name="connsiteY58" fmla="*/ 461441 h 504824"/>
              <a:gd name="connsiteX59" fmla="*/ 72118 w 566238"/>
              <a:gd name="connsiteY59" fmla="*/ 438059 h 504824"/>
              <a:gd name="connsiteX60" fmla="*/ 84795 w 566238"/>
              <a:gd name="connsiteY60" fmla="*/ 432706 h 504824"/>
              <a:gd name="connsiteX61" fmla="*/ 211001 w 566238"/>
              <a:gd name="connsiteY61" fmla="*/ 72118 h 504824"/>
              <a:gd name="connsiteX62" fmla="*/ 211001 w 566238"/>
              <a:gd name="connsiteY62" fmla="*/ 108177 h 504824"/>
              <a:gd name="connsiteX63" fmla="*/ 174942 w 566238"/>
              <a:gd name="connsiteY63" fmla="*/ 108177 h 504824"/>
              <a:gd name="connsiteX64" fmla="*/ 174942 w 566238"/>
              <a:gd name="connsiteY64" fmla="*/ 144236 h 504824"/>
              <a:gd name="connsiteX65" fmla="*/ 283119 w 566238"/>
              <a:gd name="connsiteY65" fmla="*/ 108177 h 504824"/>
              <a:gd name="connsiteX66" fmla="*/ 391296 w 566238"/>
              <a:gd name="connsiteY66" fmla="*/ 144236 h 504824"/>
              <a:gd name="connsiteX67" fmla="*/ 391296 w 566238"/>
              <a:gd name="connsiteY67" fmla="*/ 108177 h 504824"/>
              <a:gd name="connsiteX68" fmla="*/ 355237 w 566238"/>
              <a:gd name="connsiteY68" fmla="*/ 108177 h 504824"/>
              <a:gd name="connsiteX69" fmla="*/ 355237 w 566238"/>
              <a:gd name="connsiteY69" fmla="*/ 72118 h 504824"/>
              <a:gd name="connsiteX70" fmla="*/ 247060 w 566238"/>
              <a:gd name="connsiteY70" fmla="*/ 0 h 504824"/>
              <a:gd name="connsiteX71" fmla="*/ 319178 w 566238"/>
              <a:gd name="connsiteY71" fmla="*/ 0 h 504824"/>
              <a:gd name="connsiteX72" fmla="*/ 319178 w 566238"/>
              <a:gd name="connsiteY72" fmla="*/ 36059 h 504824"/>
              <a:gd name="connsiteX73" fmla="*/ 391296 w 566238"/>
              <a:gd name="connsiteY73" fmla="*/ 36059 h 504824"/>
              <a:gd name="connsiteX74" fmla="*/ 391296 w 566238"/>
              <a:gd name="connsiteY74" fmla="*/ 72118 h 504824"/>
              <a:gd name="connsiteX75" fmla="*/ 427355 w 566238"/>
              <a:gd name="connsiteY75" fmla="*/ 72118 h 504824"/>
              <a:gd name="connsiteX76" fmla="*/ 427355 w 566238"/>
              <a:gd name="connsiteY76" fmla="*/ 156349 h 504824"/>
              <a:gd name="connsiteX77" fmla="*/ 477217 w 566238"/>
              <a:gd name="connsiteY77" fmla="*/ 172688 h 504824"/>
              <a:gd name="connsiteX78" fmla="*/ 488486 w 566238"/>
              <a:gd name="connsiteY78" fmla="*/ 184098 h 504824"/>
              <a:gd name="connsiteX79" fmla="*/ 486514 w 566238"/>
              <a:gd name="connsiteY79" fmla="*/ 200014 h 504824"/>
              <a:gd name="connsiteX80" fmla="*/ 427355 w 566238"/>
              <a:gd name="connsiteY80" fmla="*/ 288471 h 504824"/>
              <a:gd name="connsiteX81" fmla="*/ 427355 w 566238"/>
              <a:gd name="connsiteY81" fmla="*/ 371013 h 504824"/>
              <a:gd name="connsiteX82" fmla="*/ 432707 w 566238"/>
              <a:gd name="connsiteY82" fmla="*/ 365942 h 504824"/>
              <a:gd name="connsiteX83" fmla="*/ 445384 w 566238"/>
              <a:gd name="connsiteY83" fmla="*/ 360589 h 504824"/>
              <a:gd name="connsiteX84" fmla="*/ 458061 w 566238"/>
              <a:gd name="connsiteY84" fmla="*/ 365942 h 504824"/>
              <a:gd name="connsiteX85" fmla="*/ 481443 w 566238"/>
              <a:gd name="connsiteY85" fmla="*/ 389042 h 504824"/>
              <a:gd name="connsiteX86" fmla="*/ 504825 w 566238"/>
              <a:gd name="connsiteY86" fmla="*/ 365942 h 504824"/>
              <a:gd name="connsiteX87" fmla="*/ 517502 w 566238"/>
              <a:gd name="connsiteY87" fmla="*/ 360589 h 504824"/>
              <a:gd name="connsiteX88" fmla="*/ 530179 w 566238"/>
              <a:gd name="connsiteY88" fmla="*/ 365942 h 504824"/>
              <a:gd name="connsiteX89" fmla="*/ 566238 w 566238"/>
              <a:gd name="connsiteY89" fmla="*/ 402001 h 504824"/>
              <a:gd name="connsiteX90" fmla="*/ 540884 w 566238"/>
              <a:gd name="connsiteY90" fmla="*/ 427355 h 504824"/>
              <a:gd name="connsiteX91" fmla="*/ 517502 w 566238"/>
              <a:gd name="connsiteY91" fmla="*/ 403973 h 504824"/>
              <a:gd name="connsiteX92" fmla="*/ 494120 w 566238"/>
              <a:gd name="connsiteY92" fmla="*/ 427355 h 504824"/>
              <a:gd name="connsiteX93" fmla="*/ 481443 w 566238"/>
              <a:gd name="connsiteY93" fmla="*/ 432707 h 504824"/>
              <a:gd name="connsiteX94" fmla="*/ 468766 w 566238"/>
              <a:gd name="connsiteY94" fmla="*/ 427355 h 504824"/>
              <a:gd name="connsiteX95" fmla="*/ 445384 w 566238"/>
              <a:gd name="connsiteY95" fmla="*/ 403973 h 504824"/>
              <a:gd name="connsiteX96" fmla="*/ 422002 w 566238"/>
              <a:gd name="connsiteY96" fmla="*/ 427355 h 504824"/>
              <a:gd name="connsiteX97" fmla="*/ 409325 w 566238"/>
              <a:gd name="connsiteY97" fmla="*/ 432707 h 504824"/>
              <a:gd name="connsiteX98" fmla="*/ 396648 w 566238"/>
              <a:gd name="connsiteY98" fmla="*/ 427355 h 504824"/>
              <a:gd name="connsiteX99" fmla="*/ 373266 w 566238"/>
              <a:gd name="connsiteY99" fmla="*/ 403973 h 504824"/>
              <a:gd name="connsiteX100" fmla="*/ 349884 w 566238"/>
              <a:gd name="connsiteY100" fmla="*/ 427355 h 504824"/>
              <a:gd name="connsiteX101" fmla="*/ 337207 w 566238"/>
              <a:gd name="connsiteY101" fmla="*/ 432707 h 504824"/>
              <a:gd name="connsiteX102" fmla="*/ 324530 w 566238"/>
              <a:gd name="connsiteY102" fmla="*/ 427355 h 504824"/>
              <a:gd name="connsiteX103" fmla="*/ 301148 w 566238"/>
              <a:gd name="connsiteY103" fmla="*/ 403973 h 504824"/>
              <a:gd name="connsiteX104" fmla="*/ 277766 w 566238"/>
              <a:gd name="connsiteY104" fmla="*/ 427355 h 504824"/>
              <a:gd name="connsiteX105" fmla="*/ 265090 w 566238"/>
              <a:gd name="connsiteY105" fmla="*/ 432707 h 504824"/>
              <a:gd name="connsiteX106" fmla="*/ 252412 w 566238"/>
              <a:gd name="connsiteY106" fmla="*/ 427355 h 504824"/>
              <a:gd name="connsiteX107" fmla="*/ 229031 w 566238"/>
              <a:gd name="connsiteY107" fmla="*/ 403973 h 504824"/>
              <a:gd name="connsiteX108" fmla="*/ 205649 w 566238"/>
              <a:gd name="connsiteY108" fmla="*/ 427355 h 504824"/>
              <a:gd name="connsiteX109" fmla="*/ 192972 w 566238"/>
              <a:gd name="connsiteY109" fmla="*/ 432707 h 504824"/>
              <a:gd name="connsiteX110" fmla="*/ 180295 w 566238"/>
              <a:gd name="connsiteY110" fmla="*/ 427355 h 504824"/>
              <a:gd name="connsiteX111" fmla="*/ 156913 w 566238"/>
              <a:gd name="connsiteY111" fmla="*/ 403973 h 504824"/>
              <a:gd name="connsiteX112" fmla="*/ 133531 w 566238"/>
              <a:gd name="connsiteY112" fmla="*/ 427355 h 504824"/>
              <a:gd name="connsiteX113" fmla="*/ 120854 w 566238"/>
              <a:gd name="connsiteY113" fmla="*/ 432707 h 504824"/>
              <a:gd name="connsiteX114" fmla="*/ 108177 w 566238"/>
              <a:gd name="connsiteY114" fmla="*/ 427355 h 504824"/>
              <a:gd name="connsiteX115" fmla="*/ 84795 w 566238"/>
              <a:gd name="connsiteY115" fmla="*/ 403973 h 504824"/>
              <a:gd name="connsiteX116" fmla="*/ 61413 w 566238"/>
              <a:gd name="connsiteY116" fmla="*/ 427355 h 504824"/>
              <a:gd name="connsiteX117" fmla="*/ 48736 w 566238"/>
              <a:gd name="connsiteY117" fmla="*/ 432707 h 504824"/>
              <a:gd name="connsiteX118" fmla="*/ 36059 w 566238"/>
              <a:gd name="connsiteY118" fmla="*/ 427355 h 504824"/>
              <a:gd name="connsiteX119" fmla="*/ 0 w 566238"/>
              <a:gd name="connsiteY119" fmla="*/ 391296 h 504824"/>
              <a:gd name="connsiteX120" fmla="*/ 25354 w 566238"/>
              <a:gd name="connsiteY120" fmla="*/ 365942 h 504824"/>
              <a:gd name="connsiteX121" fmla="*/ 48736 w 566238"/>
              <a:gd name="connsiteY121" fmla="*/ 389042 h 504824"/>
              <a:gd name="connsiteX122" fmla="*/ 72118 w 566238"/>
              <a:gd name="connsiteY122" fmla="*/ 365942 h 504824"/>
              <a:gd name="connsiteX123" fmla="*/ 84795 w 566238"/>
              <a:gd name="connsiteY123" fmla="*/ 360589 h 504824"/>
              <a:gd name="connsiteX124" fmla="*/ 97472 w 566238"/>
              <a:gd name="connsiteY124" fmla="*/ 365942 h 504824"/>
              <a:gd name="connsiteX125" fmla="*/ 120854 w 566238"/>
              <a:gd name="connsiteY125" fmla="*/ 389042 h 504824"/>
              <a:gd name="connsiteX126" fmla="*/ 138883 w 566238"/>
              <a:gd name="connsiteY126" fmla="*/ 371013 h 504824"/>
              <a:gd name="connsiteX127" fmla="*/ 138883 w 566238"/>
              <a:gd name="connsiteY127" fmla="*/ 288471 h 504824"/>
              <a:gd name="connsiteX128" fmla="*/ 79724 w 566238"/>
              <a:gd name="connsiteY128" fmla="*/ 200014 h 504824"/>
              <a:gd name="connsiteX129" fmla="*/ 77752 w 566238"/>
              <a:gd name="connsiteY129" fmla="*/ 184098 h 504824"/>
              <a:gd name="connsiteX130" fmla="*/ 89021 w 566238"/>
              <a:gd name="connsiteY130" fmla="*/ 172688 h 504824"/>
              <a:gd name="connsiteX131" fmla="*/ 138883 w 566238"/>
              <a:gd name="connsiteY131" fmla="*/ 156349 h 504824"/>
              <a:gd name="connsiteX132" fmla="*/ 138883 w 566238"/>
              <a:gd name="connsiteY132" fmla="*/ 72118 h 504824"/>
              <a:gd name="connsiteX133" fmla="*/ 174942 w 566238"/>
              <a:gd name="connsiteY133" fmla="*/ 72118 h 504824"/>
              <a:gd name="connsiteX134" fmla="*/ 174942 w 566238"/>
              <a:gd name="connsiteY134" fmla="*/ 36059 h 504824"/>
              <a:gd name="connsiteX135" fmla="*/ 247060 w 566238"/>
              <a:gd name="connsiteY135" fmla="*/ 36059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566238" h="504824">
                <a:moveTo>
                  <a:pt x="84795" y="432706"/>
                </a:moveTo>
                <a:cubicBezTo>
                  <a:pt x="89678" y="432706"/>
                  <a:pt x="93904" y="434490"/>
                  <a:pt x="97472" y="438059"/>
                </a:cubicBezTo>
                <a:lnTo>
                  <a:pt x="120854" y="461441"/>
                </a:lnTo>
                <a:lnTo>
                  <a:pt x="144236" y="438059"/>
                </a:lnTo>
                <a:cubicBezTo>
                  <a:pt x="147804" y="434490"/>
                  <a:pt x="152030" y="432706"/>
                  <a:pt x="156913" y="432706"/>
                </a:cubicBezTo>
                <a:cubicBezTo>
                  <a:pt x="161796" y="432706"/>
                  <a:pt x="166021" y="434490"/>
                  <a:pt x="169590" y="438059"/>
                </a:cubicBezTo>
                <a:lnTo>
                  <a:pt x="192972" y="461441"/>
                </a:lnTo>
                <a:lnTo>
                  <a:pt x="216353" y="438059"/>
                </a:lnTo>
                <a:cubicBezTo>
                  <a:pt x="219922" y="434490"/>
                  <a:pt x="224147" y="432706"/>
                  <a:pt x="229031" y="432706"/>
                </a:cubicBezTo>
                <a:cubicBezTo>
                  <a:pt x="233914" y="432706"/>
                  <a:pt x="238139" y="434490"/>
                  <a:pt x="241707" y="438059"/>
                </a:cubicBezTo>
                <a:lnTo>
                  <a:pt x="265090" y="461441"/>
                </a:lnTo>
                <a:lnTo>
                  <a:pt x="288471" y="438059"/>
                </a:lnTo>
                <a:cubicBezTo>
                  <a:pt x="292040" y="434490"/>
                  <a:pt x="296266" y="432706"/>
                  <a:pt x="301148" y="432706"/>
                </a:cubicBezTo>
                <a:cubicBezTo>
                  <a:pt x="306031" y="432706"/>
                  <a:pt x="310257" y="434490"/>
                  <a:pt x="313825" y="438059"/>
                </a:cubicBezTo>
                <a:lnTo>
                  <a:pt x="337207" y="461441"/>
                </a:lnTo>
                <a:lnTo>
                  <a:pt x="360589" y="438059"/>
                </a:lnTo>
                <a:cubicBezTo>
                  <a:pt x="364158" y="434490"/>
                  <a:pt x="368383" y="432706"/>
                  <a:pt x="373266" y="432706"/>
                </a:cubicBezTo>
                <a:cubicBezTo>
                  <a:pt x="378149" y="432706"/>
                  <a:pt x="382375" y="434490"/>
                  <a:pt x="385943" y="438059"/>
                </a:cubicBezTo>
                <a:lnTo>
                  <a:pt x="409325" y="461441"/>
                </a:lnTo>
                <a:lnTo>
                  <a:pt x="432707" y="438059"/>
                </a:lnTo>
                <a:cubicBezTo>
                  <a:pt x="436276" y="434490"/>
                  <a:pt x="440501" y="432706"/>
                  <a:pt x="445384" y="432706"/>
                </a:cubicBezTo>
                <a:cubicBezTo>
                  <a:pt x="450267" y="432706"/>
                  <a:pt x="454493" y="434490"/>
                  <a:pt x="458061" y="438059"/>
                </a:cubicBezTo>
                <a:lnTo>
                  <a:pt x="481443" y="461441"/>
                </a:lnTo>
                <a:lnTo>
                  <a:pt x="504825" y="438059"/>
                </a:lnTo>
                <a:cubicBezTo>
                  <a:pt x="508393" y="434490"/>
                  <a:pt x="512619" y="432706"/>
                  <a:pt x="517502" y="432706"/>
                </a:cubicBezTo>
                <a:cubicBezTo>
                  <a:pt x="522385" y="432706"/>
                  <a:pt x="526611" y="434490"/>
                  <a:pt x="530179" y="438059"/>
                </a:cubicBezTo>
                <a:lnTo>
                  <a:pt x="566238" y="474118"/>
                </a:lnTo>
                <a:lnTo>
                  <a:pt x="540884" y="499472"/>
                </a:lnTo>
                <a:lnTo>
                  <a:pt x="517502" y="476090"/>
                </a:lnTo>
                <a:lnTo>
                  <a:pt x="494120" y="499472"/>
                </a:lnTo>
                <a:cubicBezTo>
                  <a:pt x="490739" y="503040"/>
                  <a:pt x="486514" y="504824"/>
                  <a:pt x="481443" y="504824"/>
                </a:cubicBezTo>
                <a:cubicBezTo>
                  <a:pt x="476372" y="504824"/>
                  <a:pt x="472147" y="503040"/>
                  <a:pt x="468766" y="499472"/>
                </a:cubicBezTo>
                <a:lnTo>
                  <a:pt x="445384" y="476090"/>
                </a:lnTo>
                <a:lnTo>
                  <a:pt x="422002" y="499472"/>
                </a:lnTo>
                <a:cubicBezTo>
                  <a:pt x="418434" y="503040"/>
                  <a:pt x="414208" y="504824"/>
                  <a:pt x="409325" y="504824"/>
                </a:cubicBezTo>
                <a:cubicBezTo>
                  <a:pt x="404442" y="504824"/>
                  <a:pt x="400216" y="503040"/>
                  <a:pt x="396648" y="499472"/>
                </a:cubicBezTo>
                <a:lnTo>
                  <a:pt x="373266" y="476090"/>
                </a:lnTo>
                <a:lnTo>
                  <a:pt x="349884" y="499472"/>
                </a:lnTo>
                <a:cubicBezTo>
                  <a:pt x="346316" y="503040"/>
                  <a:pt x="342090" y="504824"/>
                  <a:pt x="337207" y="504824"/>
                </a:cubicBezTo>
                <a:cubicBezTo>
                  <a:pt x="332324" y="504824"/>
                  <a:pt x="328099" y="503040"/>
                  <a:pt x="324530" y="499472"/>
                </a:cubicBezTo>
                <a:lnTo>
                  <a:pt x="301148" y="476090"/>
                </a:lnTo>
                <a:lnTo>
                  <a:pt x="277766" y="499472"/>
                </a:lnTo>
                <a:cubicBezTo>
                  <a:pt x="274198" y="503040"/>
                  <a:pt x="269973" y="504824"/>
                  <a:pt x="265090" y="504824"/>
                </a:cubicBezTo>
                <a:cubicBezTo>
                  <a:pt x="260207" y="504824"/>
                  <a:pt x="255981" y="503040"/>
                  <a:pt x="252412" y="499472"/>
                </a:cubicBezTo>
                <a:lnTo>
                  <a:pt x="229031" y="476090"/>
                </a:lnTo>
                <a:lnTo>
                  <a:pt x="205649" y="499472"/>
                </a:lnTo>
                <a:cubicBezTo>
                  <a:pt x="202080" y="503040"/>
                  <a:pt x="197855" y="504824"/>
                  <a:pt x="192972" y="504824"/>
                </a:cubicBezTo>
                <a:cubicBezTo>
                  <a:pt x="188088" y="504824"/>
                  <a:pt x="183863" y="503040"/>
                  <a:pt x="180295" y="499472"/>
                </a:cubicBezTo>
                <a:lnTo>
                  <a:pt x="156913" y="476090"/>
                </a:lnTo>
                <a:lnTo>
                  <a:pt x="133531" y="499472"/>
                </a:lnTo>
                <a:cubicBezTo>
                  <a:pt x="129962" y="503040"/>
                  <a:pt x="125737" y="504824"/>
                  <a:pt x="120854" y="504824"/>
                </a:cubicBezTo>
                <a:cubicBezTo>
                  <a:pt x="115971" y="504824"/>
                  <a:pt x="111745" y="503040"/>
                  <a:pt x="108177" y="499472"/>
                </a:cubicBezTo>
                <a:lnTo>
                  <a:pt x="84795" y="476090"/>
                </a:lnTo>
                <a:lnTo>
                  <a:pt x="61413" y="499472"/>
                </a:lnTo>
                <a:cubicBezTo>
                  <a:pt x="57845" y="503040"/>
                  <a:pt x="53619" y="504824"/>
                  <a:pt x="48736" y="504824"/>
                </a:cubicBezTo>
                <a:cubicBezTo>
                  <a:pt x="43853" y="504824"/>
                  <a:pt x="39627" y="503040"/>
                  <a:pt x="36059" y="499472"/>
                </a:cubicBezTo>
                <a:lnTo>
                  <a:pt x="0" y="463413"/>
                </a:lnTo>
                <a:lnTo>
                  <a:pt x="25354" y="438059"/>
                </a:lnTo>
                <a:lnTo>
                  <a:pt x="48736" y="461441"/>
                </a:lnTo>
                <a:lnTo>
                  <a:pt x="72118" y="438059"/>
                </a:lnTo>
                <a:cubicBezTo>
                  <a:pt x="75686" y="434490"/>
                  <a:pt x="79912" y="432706"/>
                  <a:pt x="84795" y="432706"/>
                </a:cubicBezTo>
                <a:close/>
                <a:moveTo>
                  <a:pt x="211001" y="72118"/>
                </a:moveTo>
                <a:lnTo>
                  <a:pt x="211001" y="108177"/>
                </a:lnTo>
                <a:lnTo>
                  <a:pt x="174942" y="108177"/>
                </a:lnTo>
                <a:lnTo>
                  <a:pt x="174942" y="144236"/>
                </a:lnTo>
                <a:lnTo>
                  <a:pt x="283119" y="108177"/>
                </a:lnTo>
                <a:lnTo>
                  <a:pt x="391296" y="144236"/>
                </a:lnTo>
                <a:lnTo>
                  <a:pt x="391296" y="108177"/>
                </a:lnTo>
                <a:lnTo>
                  <a:pt x="355237" y="108177"/>
                </a:lnTo>
                <a:lnTo>
                  <a:pt x="355237" y="72118"/>
                </a:lnTo>
                <a:close/>
                <a:moveTo>
                  <a:pt x="247060" y="0"/>
                </a:moveTo>
                <a:lnTo>
                  <a:pt x="319178" y="0"/>
                </a:lnTo>
                <a:lnTo>
                  <a:pt x="319178" y="36059"/>
                </a:lnTo>
                <a:lnTo>
                  <a:pt x="391296" y="36059"/>
                </a:lnTo>
                <a:lnTo>
                  <a:pt x="391296" y="72118"/>
                </a:lnTo>
                <a:lnTo>
                  <a:pt x="427355" y="72118"/>
                </a:lnTo>
                <a:lnTo>
                  <a:pt x="427355" y="156349"/>
                </a:lnTo>
                <a:lnTo>
                  <a:pt x="477217" y="172688"/>
                </a:lnTo>
                <a:cubicBezTo>
                  <a:pt x="482852" y="174567"/>
                  <a:pt x="486608" y="178370"/>
                  <a:pt x="488486" y="184098"/>
                </a:cubicBezTo>
                <a:cubicBezTo>
                  <a:pt x="490364" y="189826"/>
                  <a:pt x="489707" y="195131"/>
                  <a:pt x="486514" y="200014"/>
                </a:cubicBezTo>
                <a:lnTo>
                  <a:pt x="427355" y="288471"/>
                </a:lnTo>
                <a:lnTo>
                  <a:pt x="427355" y="371013"/>
                </a:lnTo>
                <a:lnTo>
                  <a:pt x="432707" y="365942"/>
                </a:lnTo>
                <a:cubicBezTo>
                  <a:pt x="436276" y="362373"/>
                  <a:pt x="440501" y="360589"/>
                  <a:pt x="445384" y="360589"/>
                </a:cubicBezTo>
                <a:cubicBezTo>
                  <a:pt x="450267" y="360589"/>
                  <a:pt x="454493" y="362373"/>
                  <a:pt x="458061" y="365942"/>
                </a:cubicBezTo>
                <a:lnTo>
                  <a:pt x="481443" y="389042"/>
                </a:lnTo>
                <a:lnTo>
                  <a:pt x="504825" y="365942"/>
                </a:lnTo>
                <a:cubicBezTo>
                  <a:pt x="508393" y="362373"/>
                  <a:pt x="512619" y="360589"/>
                  <a:pt x="517502" y="360589"/>
                </a:cubicBezTo>
                <a:cubicBezTo>
                  <a:pt x="522385" y="360589"/>
                  <a:pt x="526611" y="362373"/>
                  <a:pt x="530179" y="365942"/>
                </a:cubicBezTo>
                <a:lnTo>
                  <a:pt x="566238" y="402001"/>
                </a:lnTo>
                <a:lnTo>
                  <a:pt x="540884" y="427355"/>
                </a:lnTo>
                <a:lnTo>
                  <a:pt x="517502" y="403973"/>
                </a:lnTo>
                <a:lnTo>
                  <a:pt x="494120" y="427355"/>
                </a:lnTo>
                <a:cubicBezTo>
                  <a:pt x="490739" y="430923"/>
                  <a:pt x="486514" y="432707"/>
                  <a:pt x="481443" y="432707"/>
                </a:cubicBezTo>
                <a:cubicBezTo>
                  <a:pt x="476372" y="432707"/>
                  <a:pt x="472147" y="430923"/>
                  <a:pt x="468766" y="427355"/>
                </a:cubicBezTo>
                <a:lnTo>
                  <a:pt x="445384" y="403973"/>
                </a:lnTo>
                <a:lnTo>
                  <a:pt x="422002" y="427355"/>
                </a:lnTo>
                <a:cubicBezTo>
                  <a:pt x="418434" y="430923"/>
                  <a:pt x="414208" y="432707"/>
                  <a:pt x="409325" y="432707"/>
                </a:cubicBezTo>
                <a:cubicBezTo>
                  <a:pt x="404442" y="432707"/>
                  <a:pt x="400216" y="430923"/>
                  <a:pt x="396648" y="427355"/>
                </a:cubicBezTo>
                <a:lnTo>
                  <a:pt x="373266" y="403973"/>
                </a:lnTo>
                <a:lnTo>
                  <a:pt x="349884" y="427355"/>
                </a:lnTo>
                <a:cubicBezTo>
                  <a:pt x="346316" y="430923"/>
                  <a:pt x="342090" y="432707"/>
                  <a:pt x="337207" y="432707"/>
                </a:cubicBezTo>
                <a:cubicBezTo>
                  <a:pt x="332324" y="432707"/>
                  <a:pt x="328099" y="430923"/>
                  <a:pt x="324530" y="427355"/>
                </a:cubicBezTo>
                <a:lnTo>
                  <a:pt x="301148" y="403973"/>
                </a:lnTo>
                <a:lnTo>
                  <a:pt x="277766" y="427355"/>
                </a:lnTo>
                <a:cubicBezTo>
                  <a:pt x="274198" y="430923"/>
                  <a:pt x="269973" y="432707"/>
                  <a:pt x="265090" y="432707"/>
                </a:cubicBezTo>
                <a:cubicBezTo>
                  <a:pt x="260207" y="432707"/>
                  <a:pt x="255981" y="430923"/>
                  <a:pt x="252412" y="427355"/>
                </a:cubicBezTo>
                <a:lnTo>
                  <a:pt x="229031" y="403973"/>
                </a:lnTo>
                <a:lnTo>
                  <a:pt x="205649" y="427355"/>
                </a:lnTo>
                <a:cubicBezTo>
                  <a:pt x="202080" y="430923"/>
                  <a:pt x="197855" y="432707"/>
                  <a:pt x="192972" y="432707"/>
                </a:cubicBezTo>
                <a:cubicBezTo>
                  <a:pt x="188088" y="432707"/>
                  <a:pt x="183863" y="430923"/>
                  <a:pt x="180295" y="427355"/>
                </a:cubicBezTo>
                <a:lnTo>
                  <a:pt x="156913" y="403973"/>
                </a:lnTo>
                <a:lnTo>
                  <a:pt x="133531" y="427355"/>
                </a:lnTo>
                <a:cubicBezTo>
                  <a:pt x="129962" y="430923"/>
                  <a:pt x="125737" y="432707"/>
                  <a:pt x="120854" y="432707"/>
                </a:cubicBezTo>
                <a:cubicBezTo>
                  <a:pt x="115971" y="432707"/>
                  <a:pt x="111745" y="430923"/>
                  <a:pt x="108177" y="427355"/>
                </a:cubicBezTo>
                <a:lnTo>
                  <a:pt x="84795" y="403973"/>
                </a:lnTo>
                <a:lnTo>
                  <a:pt x="61413" y="427355"/>
                </a:lnTo>
                <a:cubicBezTo>
                  <a:pt x="57845" y="430923"/>
                  <a:pt x="53619" y="432707"/>
                  <a:pt x="48736" y="432707"/>
                </a:cubicBezTo>
                <a:cubicBezTo>
                  <a:pt x="43853" y="432707"/>
                  <a:pt x="39627" y="430923"/>
                  <a:pt x="36059" y="427355"/>
                </a:cubicBezTo>
                <a:lnTo>
                  <a:pt x="0" y="391296"/>
                </a:lnTo>
                <a:lnTo>
                  <a:pt x="25354" y="365942"/>
                </a:lnTo>
                <a:lnTo>
                  <a:pt x="48736" y="389042"/>
                </a:lnTo>
                <a:lnTo>
                  <a:pt x="72118" y="365942"/>
                </a:lnTo>
                <a:cubicBezTo>
                  <a:pt x="75686" y="362373"/>
                  <a:pt x="79912" y="360589"/>
                  <a:pt x="84795" y="360589"/>
                </a:cubicBezTo>
                <a:cubicBezTo>
                  <a:pt x="89678" y="360589"/>
                  <a:pt x="93904" y="362373"/>
                  <a:pt x="97472" y="365942"/>
                </a:cubicBezTo>
                <a:lnTo>
                  <a:pt x="120854" y="389042"/>
                </a:lnTo>
                <a:lnTo>
                  <a:pt x="138883" y="371013"/>
                </a:lnTo>
                <a:lnTo>
                  <a:pt x="138883" y="288471"/>
                </a:lnTo>
                <a:lnTo>
                  <a:pt x="79724" y="200014"/>
                </a:lnTo>
                <a:cubicBezTo>
                  <a:pt x="76531" y="195131"/>
                  <a:pt x="75874" y="189826"/>
                  <a:pt x="77752" y="184098"/>
                </a:cubicBezTo>
                <a:cubicBezTo>
                  <a:pt x="79630" y="178370"/>
                  <a:pt x="83386" y="174567"/>
                  <a:pt x="89021" y="172688"/>
                </a:cubicBezTo>
                <a:lnTo>
                  <a:pt x="138883" y="156349"/>
                </a:lnTo>
                <a:lnTo>
                  <a:pt x="138883" y="72118"/>
                </a:lnTo>
                <a:lnTo>
                  <a:pt x="174942" y="72118"/>
                </a:lnTo>
                <a:lnTo>
                  <a:pt x="174942" y="36059"/>
                </a:lnTo>
                <a:lnTo>
                  <a:pt x="247060" y="36059"/>
                </a:lnTo>
                <a:close/>
              </a:path>
            </a:pathLst>
          </a:custGeom>
          <a:solidFill>
            <a:srgbClr val="005993"/>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VN-Gilroy Medium" panose="00000600000000000000" pitchFamily="50" charset="0"/>
            </a:endParaRPr>
          </a:p>
        </p:txBody>
      </p:sp>
      <p:sp>
        <p:nvSpPr>
          <p:cNvPr id="14" name="Freeform 435">
            <a:extLst>
              <a:ext uri="{FF2B5EF4-FFF2-40B4-BE49-F238E27FC236}">
                <a16:creationId xmlns:a16="http://schemas.microsoft.com/office/drawing/2014/main" id="{E4D8E05F-BCD3-ED1B-515F-8D5E2FE4A952}"/>
              </a:ext>
            </a:extLst>
          </p:cNvPr>
          <p:cNvSpPr/>
          <p:nvPr/>
        </p:nvSpPr>
        <p:spPr>
          <a:xfrm>
            <a:off x="3007981" y="5101939"/>
            <a:ext cx="168073" cy="137061"/>
          </a:xfrm>
          <a:custGeom>
            <a:avLst/>
            <a:gdLst/>
            <a:ahLst/>
            <a:cxnLst/>
            <a:rect l="l" t="t" r="r" b="b"/>
            <a:pathLst>
              <a:path w="486795" h="396648">
                <a:moveTo>
                  <a:pt x="180295" y="0"/>
                </a:moveTo>
                <a:lnTo>
                  <a:pt x="468766" y="0"/>
                </a:lnTo>
                <a:cubicBezTo>
                  <a:pt x="473649" y="0"/>
                  <a:pt x="477875" y="1784"/>
                  <a:pt x="481444" y="5352"/>
                </a:cubicBezTo>
                <a:cubicBezTo>
                  <a:pt x="485012" y="8921"/>
                  <a:pt x="486795" y="13146"/>
                  <a:pt x="486795" y="18029"/>
                </a:cubicBezTo>
                <a:lnTo>
                  <a:pt x="486795" y="306501"/>
                </a:lnTo>
                <a:cubicBezTo>
                  <a:pt x="486795" y="309318"/>
                  <a:pt x="486420" y="311806"/>
                  <a:pt x="485669" y="313966"/>
                </a:cubicBezTo>
                <a:cubicBezTo>
                  <a:pt x="484918" y="316126"/>
                  <a:pt x="483650" y="317863"/>
                  <a:pt x="481866" y="319178"/>
                </a:cubicBezTo>
                <a:cubicBezTo>
                  <a:pt x="480081" y="320492"/>
                  <a:pt x="478532" y="321572"/>
                  <a:pt x="477218" y="322418"/>
                </a:cubicBezTo>
                <a:cubicBezTo>
                  <a:pt x="475903" y="323263"/>
                  <a:pt x="473696" y="323826"/>
                  <a:pt x="470598" y="324108"/>
                </a:cubicBezTo>
                <a:cubicBezTo>
                  <a:pt x="467499" y="324389"/>
                  <a:pt x="465386" y="324577"/>
                  <a:pt x="464259" y="324671"/>
                </a:cubicBezTo>
                <a:cubicBezTo>
                  <a:pt x="463132" y="324765"/>
                  <a:pt x="460738" y="324765"/>
                  <a:pt x="457076" y="324671"/>
                </a:cubicBezTo>
                <a:cubicBezTo>
                  <a:pt x="453414" y="324577"/>
                  <a:pt x="451300" y="324530"/>
                  <a:pt x="450737" y="324530"/>
                </a:cubicBezTo>
                <a:cubicBezTo>
                  <a:pt x="450737" y="344438"/>
                  <a:pt x="443694" y="361434"/>
                  <a:pt x="429608" y="375520"/>
                </a:cubicBezTo>
                <a:cubicBezTo>
                  <a:pt x="415523" y="389605"/>
                  <a:pt x="398527" y="396648"/>
                  <a:pt x="378619" y="396648"/>
                </a:cubicBezTo>
                <a:cubicBezTo>
                  <a:pt x="358711" y="396648"/>
                  <a:pt x="341716" y="389605"/>
                  <a:pt x="327630" y="375520"/>
                </a:cubicBezTo>
                <a:cubicBezTo>
                  <a:pt x="313545" y="361434"/>
                  <a:pt x="306501" y="344438"/>
                  <a:pt x="306501" y="324530"/>
                </a:cubicBezTo>
                <a:lnTo>
                  <a:pt x="198325" y="324530"/>
                </a:lnTo>
                <a:cubicBezTo>
                  <a:pt x="198325" y="344438"/>
                  <a:pt x="191281" y="361434"/>
                  <a:pt x="177196" y="375520"/>
                </a:cubicBezTo>
                <a:cubicBezTo>
                  <a:pt x="163110" y="389605"/>
                  <a:pt x="146115" y="396648"/>
                  <a:pt x="126206" y="396648"/>
                </a:cubicBezTo>
                <a:cubicBezTo>
                  <a:pt x="106299" y="396648"/>
                  <a:pt x="89303" y="389605"/>
                  <a:pt x="75218" y="375520"/>
                </a:cubicBezTo>
                <a:cubicBezTo>
                  <a:pt x="61132" y="361434"/>
                  <a:pt x="54089" y="344438"/>
                  <a:pt x="54089" y="324530"/>
                </a:cubicBezTo>
                <a:lnTo>
                  <a:pt x="36060" y="324530"/>
                </a:lnTo>
                <a:cubicBezTo>
                  <a:pt x="35496" y="324530"/>
                  <a:pt x="33383" y="324577"/>
                  <a:pt x="29721" y="324671"/>
                </a:cubicBezTo>
                <a:cubicBezTo>
                  <a:pt x="26059" y="324765"/>
                  <a:pt x="23664" y="324765"/>
                  <a:pt x="22537" y="324671"/>
                </a:cubicBezTo>
                <a:cubicBezTo>
                  <a:pt x="21411" y="324577"/>
                  <a:pt x="19298" y="324389"/>
                  <a:pt x="16199" y="324108"/>
                </a:cubicBezTo>
                <a:cubicBezTo>
                  <a:pt x="13100" y="323826"/>
                  <a:pt x="10893" y="323263"/>
                  <a:pt x="9578" y="322418"/>
                </a:cubicBezTo>
                <a:cubicBezTo>
                  <a:pt x="8264" y="321572"/>
                  <a:pt x="6714" y="320492"/>
                  <a:pt x="4930" y="319178"/>
                </a:cubicBezTo>
                <a:cubicBezTo>
                  <a:pt x="3146" y="317863"/>
                  <a:pt x="1878" y="316126"/>
                  <a:pt x="1127" y="313966"/>
                </a:cubicBezTo>
                <a:cubicBezTo>
                  <a:pt x="376" y="311806"/>
                  <a:pt x="0" y="309318"/>
                  <a:pt x="0" y="306501"/>
                </a:cubicBezTo>
                <a:cubicBezTo>
                  <a:pt x="0" y="301618"/>
                  <a:pt x="1785" y="297392"/>
                  <a:pt x="5353" y="293824"/>
                </a:cubicBezTo>
                <a:cubicBezTo>
                  <a:pt x="8921" y="290256"/>
                  <a:pt x="13147" y="288471"/>
                  <a:pt x="18030" y="288471"/>
                </a:cubicBezTo>
                <a:lnTo>
                  <a:pt x="18030" y="198324"/>
                </a:lnTo>
                <a:cubicBezTo>
                  <a:pt x="18030" y="196821"/>
                  <a:pt x="17982" y="193535"/>
                  <a:pt x="17888" y="188464"/>
                </a:cubicBezTo>
                <a:cubicBezTo>
                  <a:pt x="17795" y="183393"/>
                  <a:pt x="17795" y="179825"/>
                  <a:pt x="17888" y="177759"/>
                </a:cubicBezTo>
                <a:cubicBezTo>
                  <a:pt x="17982" y="175693"/>
                  <a:pt x="18217" y="172454"/>
                  <a:pt x="18594" y="168040"/>
                </a:cubicBezTo>
                <a:cubicBezTo>
                  <a:pt x="18969" y="163627"/>
                  <a:pt x="19579" y="160152"/>
                  <a:pt x="20424" y="157617"/>
                </a:cubicBezTo>
                <a:cubicBezTo>
                  <a:pt x="21270" y="155081"/>
                  <a:pt x="22583" y="152217"/>
                  <a:pt x="24368" y="149025"/>
                </a:cubicBezTo>
                <a:cubicBezTo>
                  <a:pt x="26153" y="145832"/>
                  <a:pt x="28265" y="143015"/>
                  <a:pt x="30706" y="140573"/>
                </a:cubicBezTo>
                <a:lnTo>
                  <a:pt x="86486" y="84795"/>
                </a:lnTo>
                <a:cubicBezTo>
                  <a:pt x="90053" y="81226"/>
                  <a:pt x="94797" y="78221"/>
                  <a:pt x="100712" y="75780"/>
                </a:cubicBezTo>
                <a:cubicBezTo>
                  <a:pt x="106628" y="73339"/>
                  <a:pt x="112121" y="72118"/>
                  <a:pt x="117192" y="72118"/>
                </a:cubicBezTo>
                <a:lnTo>
                  <a:pt x="162266" y="72118"/>
                </a:lnTo>
                <a:lnTo>
                  <a:pt x="162266" y="18029"/>
                </a:lnTo>
                <a:cubicBezTo>
                  <a:pt x="162266" y="13146"/>
                  <a:pt x="164050" y="8921"/>
                  <a:pt x="167618" y="5352"/>
                </a:cubicBezTo>
                <a:cubicBezTo>
                  <a:pt x="171187" y="1784"/>
                  <a:pt x="175412" y="0"/>
                  <a:pt x="180295" y="0"/>
                </a:cubicBezTo>
                <a:close/>
                <a:moveTo>
                  <a:pt x="117755" y="108177"/>
                </a:moveTo>
                <a:cubicBezTo>
                  <a:pt x="115314" y="108177"/>
                  <a:pt x="113248" y="109022"/>
                  <a:pt x="111557" y="110712"/>
                </a:cubicBezTo>
                <a:lnTo>
                  <a:pt x="56624" y="165646"/>
                </a:lnTo>
                <a:cubicBezTo>
                  <a:pt x="54934" y="167336"/>
                  <a:pt x="54089" y="169402"/>
                  <a:pt x="54089" y="171843"/>
                </a:cubicBezTo>
                <a:lnTo>
                  <a:pt x="54089" y="180294"/>
                </a:lnTo>
                <a:lnTo>
                  <a:pt x="162266" y="180294"/>
                </a:lnTo>
                <a:lnTo>
                  <a:pt x="162266" y="108177"/>
                </a:lnTo>
                <a:lnTo>
                  <a:pt x="117755" y="108177"/>
                </a:lnTo>
                <a:close/>
                <a:moveTo>
                  <a:pt x="126206" y="288471"/>
                </a:moveTo>
                <a:cubicBezTo>
                  <a:pt x="116440" y="288471"/>
                  <a:pt x="107990" y="292040"/>
                  <a:pt x="100852" y="299176"/>
                </a:cubicBezTo>
                <a:cubicBezTo>
                  <a:pt x="93716" y="306313"/>
                  <a:pt x="90148" y="314764"/>
                  <a:pt x="90148" y="324530"/>
                </a:cubicBezTo>
                <a:cubicBezTo>
                  <a:pt x="90148" y="334296"/>
                  <a:pt x="93716" y="342747"/>
                  <a:pt x="100852" y="349884"/>
                </a:cubicBezTo>
                <a:cubicBezTo>
                  <a:pt x="107990" y="357021"/>
                  <a:pt x="116440" y="360589"/>
                  <a:pt x="126206" y="360589"/>
                </a:cubicBezTo>
                <a:cubicBezTo>
                  <a:pt x="135973" y="360589"/>
                  <a:pt x="144424" y="357021"/>
                  <a:pt x="151560" y="349884"/>
                </a:cubicBezTo>
                <a:cubicBezTo>
                  <a:pt x="158697" y="342747"/>
                  <a:pt x="162266" y="334296"/>
                  <a:pt x="162266" y="324530"/>
                </a:cubicBezTo>
                <a:cubicBezTo>
                  <a:pt x="162266" y="314764"/>
                  <a:pt x="158697" y="306313"/>
                  <a:pt x="151560" y="299176"/>
                </a:cubicBezTo>
                <a:cubicBezTo>
                  <a:pt x="144424" y="292040"/>
                  <a:pt x="135973" y="288471"/>
                  <a:pt x="126206" y="288471"/>
                </a:cubicBezTo>
                <a:close/>
                <a:moveTo>
                  <a:pt x="378619" y="288471"/>
                </a:moveTo>
                <a:cubicBezTo>
                  <a:pt x="368853" y="288471"/>
                  <a:pt x="360401" y="292040"/>
                  <a:pt x="353265" y="299176"/>
                </a:cubicBezTo>
                <a:cubicBezTo>
                  <a:pt x="346128" y="306313"/>
                  <a:pt x="342561" y="314764"/>
                  <a:pt x="342561" y="324530"/>
                </a:cubicBezTo>
                <a:cubicBezTo>
                  <a:pt x="342561" y="334296"/>
                  <a:pt x="346128" y="342747"/>
                  <a:pt x="353265" y="349884"/>
                </a:cubicBezTo>
                <a:cubicBezTo>
                  <a:pt x="360401" y="357021"/>
                  <a:pt x="368853" y="360589"/>
                  <a:pt x="378619" y="360589"/>
                </a:cubicBezTo>
                <a:cubicBezTo>
                  <a:pt x="388385" y="360589"/>
                  <a:pt x="396837" y="357021"/>
                  <a:pt x="403973" y="349884"/>
                </a:cubicBezTo>
                <a:cubicBezTo>
                  <a:pt x="411110" y="342747"/>
                  <a:pt x="414678" y="334296"/>
                  <a:pt x="414678" y="324530"/>
                </a:cubicBezTo>
                <a:cubicBezTo>
                  <a:pt x="414678" y="314764"/>
                  <a:pt x="411110" y="306313"/>
                  <a:pt x="403973" y="299176"/>
                </a:cubicBezTo>
                <a:cubicBezTo>
                  <a:pt x="396837" y="292040"/>
                  <a:pt x="388385" y="288471"/>
                  <a:pt x="378619" y="288471"/>
                </a:cubicBezTo>
                <a:close/>
              </a:path>
            </a:pathLst>
          </a:custGeom>
          <a:solidFill>
            <a:srgbClr val="00599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SVN-Gilroy Medium" panose="00000600000000000000" pitchFamily="50" charset="0"/>
            </a:endParaRPr>
          </a:p>
        </p:txBody>
      </p:sp>
      <p:sp>
        <p:nvSpPr>
          <p:cNvPr id="35" name="Freeform 311">
            <a:extLst>
              <a:ext uri="{FF2B5EF4-FFF2-40B4-BE49-F238E27FC236}">
                <a16:creationId xmlns:a16="http://schemas.microsoft.com/office/drawing/2014/main" id="{230CA21A-A5CD-52E1-1725-3A22FDB528BB}"/>
              </a:ext>
            </a:extLst>
          </p:cNvPr>
          <p:cNvSpPr/>
          <p:nvPr/>
        </p:nvSpPr>
        <p:spPr>
          <a:xfrm>
            <a:off x="3018439" y="3648600"/>
            <a:ext cx="169510" cy="134826"/>
          </a:xfrm>
          <a:custGeom>
            <a:avLst/>
            <a:gdLst>
              <a:gd name="connsiteX0" fmla="*/ 227088 w 454178"/>
              <a:gd name="connsiteY0" fmla="*/ 72963 h 361434"/>
              <a:gd name="connsiteX1" fmla="*/ 389071 w 454178"/>
              <a:gd name="connsiteY1" fmla="*/ 206493 h 361434"/>
              <a:gd name="connsiteX2" fmla="*/ 389353 w 454178"/>
              <a:gd name="connsiteY2" fmla="*/ 208184 h 361434"/>
              <a:gd name="connsiteX3" fmla="*/ 389353 w 454178"/>
              <a:gd name="connsiteY3" fmla="*/ 343405 h 361434"/>
              <a:gd name="connsiteX4" fmla="*/ 384001 w 454178"/>
              <a:gd name="connsiteY4" fmla="*/ 356082 h 361434"/>
              <a:gd name="connsiteX5" fmla="*/ 371324 w 454178"/>
              <a:gd name="connsiteY5" fmla="*/ 361434 h 361434"/>
              <a:gd name="connsiteX6" fmla="*/ 263147 w 454178"/>
              <a:gd name="connsiteY6" fmla="*/ 361434 h 361434"/>
              <a:gd name="connsiteX7" fmla="*/ 263147 w 454178"/>
              <a:gd name="connsiteY7" fmla="*/ 253257 h 361434"/>
              <a:gd name="connsiteX8" fmla="*/ 191030 w 454178"/>
              <a:gd name="connsiteY8" fmla="*/ 253257 h 361434"/>
              <a:gd name="connsiteX9" fmla="*/ 191030 w 454178"/>
              <a:gd name="connsiteY9" fmla="*/ 361434 h 361434"/>
              <a:gd name="connsiteX10" fmla="*/ 82852 w 454178"/>
              <a:gd name="connsiteY10" fmla="*/ 361434 h 361434"/>
              <a:gd name="connsiteX11" fmla="*/ 70175 w 454178"/>
              <a:gd name="connsiteY11" fmla="*/ 356082 h 361434"/>
              <a:gd name="connsiteX12" fmla="*/ 64823 w 454178"/>
              <a:gd name="connsiteY12" fmla="*/ 343405 h 361434"/>
              <a:gd name="connsiteX13" fmla="*/ 64823 w 454178"/>
              <a:gd name="connsiteY13" fmla="*/ 208184 h 361434"/>
              <a:gd name="connsiteX14" fmla="*/ 64963 w 454178"/>
              <a:gd name="connsiteY14" fmla="*/ 207339 h 361434"/>
              <a:gd name="connsiteX15" fmla="*/ 65104 w 454178"/>
              <a:gd name="connsiteY15" fmla="*/ 206493 h 361434"/>
              <a:gd name="connsiteX16" fmla="*/ 227089 w 454178"/>
              <a:gd name="connsiteY16" fmla="*/ 0 h 361434"/>
              <a:gd name="connsiteX17" fmla="*/ 248499 w 454178"/>
              <a:gd name="connsiteY17" fmla="*/ 7324 h 361434"/>
              <a:gd name="connsiteX18" fmla="*/ 317236 w 454178"/>
              <a:gd name="connsiteY18" fmla="*/ 64793 h 361434"/>
              <a:gd name="connsiteX19" fmla="*/ 317236 w 454178"/>
              <a:gd name="connsiteY19" fmla="*/ 9860 h 361434"/>
              <a:gd name="connsiteX20" fmla="*/ 319772 w 454178"/>
              <a:gd name="connsiteY20" fmla="*/ 3380 h 361434"/>
              <a:gd name="connsiteX21" fmla="*/ 326251 w 454178"/>
              <a:gd name="connsiteY21" fmla="*/ 845 h 361434"/>
              <a:gd name="connsiteX22" fmla="*/ 380340 w 454178"/>
              <a:gd name="connsiteY22" fmla="*/ 845 h 361434"/>
              <a:gd name="connsiteX23" fmla="*/ 386819 w 454178"/>
              <a:gd name="connsiteY23" fmla="*/ 3380 h 361434"/>
              <a:gd name="connsiteX24" fmla="*/ 389354 w 454178"/>
              <a:gd name="connsiteY24" fmla="*/ 9860 h 361434"/>
              <a:gd name="connsiteX25" fmla="*/ 389354 w 454178"/>
              <a:gd name="connsiteY25" fmla="*/ 124797 h 361434"/>
              <a:gd name="connsiteX26" fmla="*/ 451049 w 454178"/>
              <a:gd name="connsiteY26" fmla="*/ 176069 h 361434"/>
              <a:gd name="connsiteX27" fmla="*/ 454147 w 454178"/>
              <a:gd name="connsiteY27" fmla="*/ 182126 h 361434"/>
              <a:gd name="connsiteX28" fmla="*/ 452176 w 454178"/>
              <a:gd name="connsiteY28" fmla="*/ 188746 h 361434"/>
              <a:gd name="connsiteX29" fmla="*/ 434709 w 454178"/>
              <a:gd name="connsiteY29" fmla="*/ 209592 h 361434"/>
              <a:gd name="connsiteX30" fmla="*/ 428794 w 454178"/>
              <a:gd name="connsiteY30" fmla="*/ 212691 h 361434"/>
              <a:gd name="connsiteX31" fmla="*/ 427949 w 454178"/>
              <a:gd name="connsiteY31" fmla="*/ 212691 h 361434"/>
              <a:gd name="connsiteX32" fmla="*/ 422032 w 454178"/>
              <a:gd name="connsiteY32" fmla="*/ 210719 h 361434"/>
              <a:gd name="connsiteX33" fmla="*/ 227089 w 454178"/>
              <a:gd name="connsiteY33" fmla="*/ 48172 h 361434"/>
              <a:gd name="connsiteX34" fmla="*/ 32145 w 454178"/>
              <a:gd name="connsiteY34" fmla="*/ 210719 h 361434"/>
              <a:gd name="connsiteX35" fmla="*/ 25385 w 454178"/>
              <a:gd name="connsiteY35" fmla="*/ 212691 h 361434"/>
              <a:gd name="connsiteX36" fmla="*/ 19469 w 454178"/>
              <a:gd name="connsiteY36" fmla="*/ 209592 h 361434"/>
              <a:gd name="connsiteX37" fmla="*/ 2003 w 454178"/>
              <a:gd name="connsiteY37" fmla="*/ 188746 h 361434"/>
              <a:gd name="connsiteX38" fmla="*/ 31 w 454178"/>
              <a:gd name="connsiteY38" fmla="*/ 182126 h 361434"/>
              <a:gd name="connsiteX39" fmla="*/ 3129 w 454178"/>
              <a:gd name="connsiteY39" fmla="*/ 176069 h 361434"/>
              <a:gd name="connsiteX40" fmla="*/ 205680 w 454178"/>
              <a:gd name="connsiteY40" fmla="*/ 7324 h 361434"/>
              <a:gd name="connsiteX41" fmla="*/ 227089 w 454178"/>
              <a:gd name="connsiteY41" fmla="*/ 0 h 3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4178" h="361434">
                <a:moveTo>
                  <a:pt x="227088" y="72963"/>
                </a:moveTo>
                <a:lnTo>
                  <a:pt x="389071" y="206493"/>
                </a:lnTo>
                <a:cubicBezTo>
                  <a:pt x="389259" y="206869"/>
                  <a:pt x="389353" y="207432"/>
                  <a:pt x="389353" y="208184"/>
                </a:cubicBezTo>
                <a:lnTo>
                  <a:pt x="389353" y="343405"/>
                </a:lnTo>
                <a:cubicBezTo>
                  <a:pt x="389353" y="348288"/>
                  <a:pt x="387570" y="352513"/>
                  <a:pt x="384001" y="356082"/>
                </a:cubicBezTo>
                <a:cubicBezTo>
                  <a:pt x="380432" y="359650"/>
                  <a:pt x="376206" y="361434"/>
                  <a:pt x="371324" y="361434"/>
                </a:cubicBezTo>
                <a:lnTo>
                  <a:pt x="263147" y="361434"/>
                </a:lnTo>
                <a:lnTo>
                  <a:pt x="263147" y="253257"/>
                </a:lnTo>
                <a:lnTo>
                  <a:pt x="191030" y="253257"/>
                </a:lnTo>
                <a:lnTo>
                  <a:pt x="191030" y="361434"/>
                </a:lnTo>
                <a:lnTo>
                  <a:pt x="82852" y="361434"/>
                </a:lnTo>
                <a:cubicBezTo>
                  <a:pt x="77970" y="361434"/>
                  <a:pt x="73744" y="359650"/>
                  <a:pt x="70175" y="356082"/>
                </a:cubicBezTo>
                <a:cubicBezTo>
                  <a:pt x="66607" y="352513"/>
                  <a:pt x="64823" y="348288"/>
                  <a:pt x="64823" y="343405"/>
                </a:cubicBezTo>
                <a:lnTo>
                  <a:pt x="64823" y="208184"/>
                </a:lnTo>
                <a:cubicBezTo>
                  <a:pt x="64823" y="207996"/>
                  <a:pt x="64870" y="207714"/>
                  <a:pt x="64963" y="207339"/>
                </a:cubicBezTo>
                <a:cubicBezTo>
                  <a:pt x="65058" y="206963"/>
                  <a:pt x="65104" y="206681"/>
                  <a:pt x="65104" y="206493"/>
                </a:cubicBezTo>
                <a:close/>
                <a:moveTo>
                  <a:pt x="227089" y="0"/>
                </a:moveTo>
                <a:cubicBezTo>
                  <a:pt x="235353" y="0"/>
                  <a:pt x="242489" y="2441"/>
                  <a:pt x="248499" y="7324"/>
                </a:cubicBezTo>
                <a:lnTo>
                  <a:pt x="317236" y="64793"/>
                </a:lnTo>
                <a:lnTo>
                  <a:pt x="317236" y="9860"/>
                </a:lnTo>
                <a:cubicBezTo>
                  <a:pt x="317236" y="7230"/>
                  <a:pt x="318081" y="5071"/>
                  <a:pt x="319772" y="3380"/>
                </a:cubicBezTo>
                <a:cubicBezTo>
                  <a:pt x="321462" y="1690"/>
                  <a:pt x="323622" y="845"/>
                  <a:pt x="326251" y="845"/>
                </a:cubicBezTo>
                <a:lnTo>
                  <a:pt x="380340" y="845"/>
                </a:lnTo>
                <a:cubicBezTo>
                  <a:pt x="382969" y="845"/>
                  <a:pt x="385128" y="1690"/>
                  <a:pt x="386819" y="3380"/>
                </a:cubicBezTo>
                <a:cubicBezTo>
                  <a:pt x="388509" y="5071"/>
                  <a:pt x="389354" y="7230"/>
                  <a:pt x="389354" y="9860"/>
                </a:cubicBezTo>
                <a:lnTo>
                  <a:pt x="389354" y="124797"/>
                </a:lnTo>
                <a:lnTo>
                  <a:pt x="451049" y="176069"/>
                </a:lnTo>
                <a:cubicBezTo>
                  <a:pt x="452926" y="177571"/>
                  <a:pt x="453961" y="179590"/>
                  <a:pt x="454147" y="182126"/>
                </a:cubicBezTo>
                <a:cubicBezTo>
                  <a:pt x="454335" y="184661"/>
                  <a:pt x="453678" y="186868"/>
                  <a:pt x="452176" y="188746"/>
                </a:cubicBezTo>
                <a:lnTo>
                  <a:pt x="434709" y="209592"/>
                </a:lnTo>
                <a:cubicBezTo>
                  <a:pt x="433207" y="211283"/>
                  <a:pt x="431235" y="212315"/>
                  <a:pt x="428794" y="212691"/>
                </a:cubicBezTo>
                <a:lnTo>
                  <a:pt x="427949" y="212691"/>
                </a:lnTo>
                <a:cubicBezTo>
                  <a:pt x="425506" y="212691"/>
                  <a:pt x="423535" y="212034"/>
                  <a:pt x="422032" y="210719"/>
                </a:cubicBezTo>
                <a:lnTo>
                  <a:pt x="227089" y="48172"/>
                </a:lnTo>
                <a:lnTo>
                  <a:pt x="32145" y="210719"/>
                </a:lnTo>
                <a:cubicBezTo>
                  <a:pt x="29892" y="212222"/>
                  <a:pt x="27638" y="212879"/>
                  <a:pt x="25385" y="212691"/>
                </a:cubicBezTo>
                <a:cubicBezTo>
                  <a:pt x="22943" y="212315"/>
                  <a:pt x="20971" y="211283"/>
                  <a:pt x="19469" y="209592"/>
                </a:cubicBezTo>
                <a:lnTo>
                  <a:pt x="2003" y="188746"/>
                </a:lnTo>
                <a:cubicBezTo>
                  <a:pt x="500" y="186868"/>
                  <a:pt x="-158" y="184661"/>
                  <a:pt x="31" y="182126"/>
                </a:cubicBezTo>
                <a:cubicBezTo>
                  <a:pt x="218" y="179590"/>
                  <a:pt x="1251" y="177571"/>
                  <a:pt x="3129" y="176069"/>
                </a:cubicBezTo>
                <a:lnTo>
                  <a:pt x="205680" y="7324"/>
                </a:lnTo>
                <a:cubicBezTo>
                  <a:pt x="211689" y="2441"/>
                  <a:pt x="218826" y="0"/>
                  <a:pt x="227089" y="0"/>
                </a:cubicBezTo>
                <a:close/>
              </a:path>
            </a:pathLst>
          </a:custGeom>
          <a:solidFill>
            <a:srgbClr val="005993"/>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SVN-Gilroy Medium" panose="00000600000000000000" pitchFamily="50" charset="0"/>
            </a:endParaRPr>
          </a:p>
        </p:txBody>
      </p:sp>
      <p:sp>
        <p:nvSpPr>
          <p:cNvPr id="37" name="Freeform 562">
            <a:extLst>
              <a:ext uri="{FF2B5EF4-FFF2-40B4-BE49-F238E27FC236}">
                <a16:creationId xmlns:a16="http://schemas.microsoft.com/office/drawing/2014/main" id="{6EB806E7-9729-093F-AE44-4330B4CC72CA}"/>
              </a:ext>
            </a:extLst>
          </p:cNvPr>
          <p:cNvSpPr/>
          <p:nvPr/>
        </p:nvSpPr>
        <p:spPr>
          <a:xfrm>
            <a:off x="3013677" y="2190797"/>
            <a:ext cx="159428" cy="136652"/>
          </a:xfrm>
          <a:custGeom>
            <a:avLst/>
            <a:gdLst>
              <a:gd name="connsiteX0" fmla="*/ 158321 w 504825"/>
              <a:gd name="connsiteY0" fmla="*/ 266498 h 432707"/>
              <a:gd name="connsiteX1" fmla="*/ 143109 w 504825"/>
              <a:gd name="connsiteY1" fmla="*/ 268188 h 432707"/>
              <a:gd name="connsiteX2" fmla="*/ 172407 w 504825"/>
              <a:gd name="connsiteY2" fmla="*/ 280020 h 432707"/>
              <a:gd name="connsiteX3" fmla="*/ 203253 w 504825"/>
              <a:gd name="connsiteY3" fmla="*/ 310022 h 432707"/>
              <a:gd name="connsiteX4" fmla="*/ 203677 w 504825"/>
              <a:gd name="connsiteY4" fmla="*/ 352701 h 432707"/>
              <a:gd name="connsiteX5" fmla="*/ 173533 w 504825"/>
              <a:gd name="connsiteY5" fmla="*/ 383408 h 432707"/>
              <a:gd name="connsiteX6" fmla="*/ 130713 w 504825"/>
              <a:gd name="connsiteY6" fmla="*/ 383690 h 432707"/>
              <a:gd name="connsiteX7" fmla="*/ 113247 w 504825"/>
              <a:gd name="connsiteY7" fmla="*/ 376788 h 432707"/>
              <a:gd name="connsiteX8" fmla="*/ 96063 w 504825"/>
              <a:gd name="connsiteY8" fmla="*/ 369886 h 432707"/>
              <a:gd name="connsiteX9" fmla="*/ 121699 w 504825"/>
              <a:gd name="connsiteY9" fmla="*/ 397071 h 432707"/>
              <a:gd name="connsiteX10" fmla="*/ 158321 w 504825"/>
              <a:gd name="connsiteY10" fmla="*/ 407353 h 432707"/>
              <a:gd name="connsiteX11" fmla="*/ 208183 w 504825"/>
              <a:gd name="connsiteY11" fmla="*/ 386788 h 432707"/>
              <a:gd name="connsiteX12" fmla="*/ 228749 w 504825"/>
              <a:gd name="connsiteY12" fmla="*/ 336926 h 432707"/>
              <a:gd name="connsiteX13" fmla="*/ 208183 w 504825"/>
              <a:gd name="connsiteY13" fmla="*/ 287063 h 432707"/>
              <a:gd name="connsiteX14" fmla="*/ 158321 w 504825"/>
              <a:gd name="connsiteY14" fmla="*/ 266498 h 432707"/>
              <a:gd name="connsiteX15" fmla="*/ 376928 w 504825"/>
              <a:gd name="connsiteY15" fmla="*/ 59159 h 432707"/>
              <a:gd name="connsiteX16" fmla="*/ 425522 w 504825"/>
              <a:gd name="connsiteY16" fmla="*/ 79301 h 432707"/>
              <a:gd name="connsiteX17" fmla="*/ 445664 w 504825"/>
              <a:gd name="connsiteY17" fmla="*/ 127896 h 432707"/>
              <a:gd name="connsiteX18" fmla="*/ 425522 w 504825"/>
              <a:gd name="connsiteY18" fmla="*/ 176492 h 432707"/>
              <a:gd name="connsiteX19" fmla="*/ 376928 w 504825"/>
              <a:gd name="connsiteY19" fmla="*/ 196634 h 432707"/>
              <a:gd name="connsiteX20" fmla="*/ 328332 w 504825"/>
              <a:gd name="connsiteY20" fmla="*/ 176492 h 432707"/>
              <a:gd name="connsiteX21" fmla="*/ 308190 w 504825"/>
              <a:gd name="connsiteY21" fmla="*/ 127896 h 432707"/>
              <a:gd name="connsiteX22" fmla="*/ 328332 w 504825"/>
              <a:gd name="connsiteY22" fmla="*/ 79301 h 432707"/>
              <a:gd name="connsiteX23" fmla="*/ 376928 w 504825"/>
              <a:gd name="connsiteY23" fmla="*/ 59159 h 432707"/>
              <a:gd name="connsiteX24" fmla="*/ 376647 w 504825"/>
              <a:gd name="connsiteY24" fmla="*/ 42256 h 432707"/>
              <a:gd name="connsiteX25" fmla="*/ 315656 w 504825"/>
              <a:gd name="connsiteY25" fmla="*/ 67470 h 432707"/>
              <a:gd name="connsiteX26" fmla="*/ 290443 w 504825"/>
              <a:gd name="connsiteY26" fmla="*/ 128178 h 432707"/>
              <a:gd name="connsiteX27" fmla="*/ 315656 w 504825"/>
              <a:gd name="connsiteY27" fmla="*/ 189028 h 432707"/>
              <a:gd name="connsiteX28" fmla="*/ 376647 w 504825"/>
              <a:gd name="connsiteY28" fmla="*/ 214100 h 432707"/>
              <a:gd name="connsiteX29" fmla="*/ 437355 w 504825"/>
              <a:gd name="connsiteY29" fmla="*/ 189028 h 432707"/>
              <a:gd name="connsiteX30" fmla="*/ 462568 w 504825"/>
              <a:gd name="connsiteY30" fmla="*/ 128178 h 432707"/>
              <a:gd name="connsiteX31" fmla="*/ 437355 w 504825"/>
              <a:gd name="connsiteY31" fmla="*/ 67470 h 432707"/>
              <a:gd name="connsiteX32" fmla="*/ 376647 w 504825"/>
              <a:gd name="connsiteY32" fmla="*/ 42256 h 432707"/>
              <a:gd name="connsiteX33" fmla="*/ 376647 w 504825"/>
              <a:gd name="connsiteY33" fmla="*/ 0 h 432707"/>
              <a:gd name="connsiteX34" fmla="*/ 467217 w 504825"/>
              <a:gd name="connsiteY34" fmla="*/ 37608 h 432707"/>
              <a:gd name="connsiteX35" fmla="*/ 504825 w 504825"/>
              <a:gd name="connsiteY35" fmla="*/ 128178 h 432707"/>
              <a:gd name="connsiteX36" fmla="*/ 467217 w 504825"/>
              <a:gd name="connsiteY36" fmla="*/ 218889 h 432707"/>
              <a:gd name="connsiteX37" fmla="*/ 376647 w 504825"/>
              <a:gd name="connsiteY37" fmla="*/ 256356 h 432707"/>
              <a:gd name="connsiteX38" fmla="*/ 253539 w 504825"/>
              <a:gd name="connsiteY38" fmla="*/ 346222 h 432707"/>
              <a:gd name="connsiteX39" fmla="*/ 222833 w 504825"/>
              <a:gd name="connsiteY39" fmla="*/ 407635 h 432707"/>
              <a:gd name="connsiteX40" fmla="*/ 158321 w 504825"/>
              <a:gd name="connsiteY40" fmla="*/ 432707 h 432707"/>
              <a:gd name="connsiteX41" fmla="*/ 98035 w 504825"/>
              <a:gd name="connsiteY41" fmla="*/ 411297 h 432707"/>
              <a:gd name="connsiteX42" fmla="*/ 64793 w 504825"/>
              <a:gd name="connsiteY42" fmla="*/ 357209 h 432707"/>
              <a:gd name="connsiteX43" fmla="*/ 0 w 504825"/>
              <a:gd name="connsiteY43" fmla="*/ 331291 h 432707"/>
              <a:gd name="connsiteX44" fmla="*/ 0 w 504825"/>
              <a:gd name="connsiteY44" fmla="*/ 210438 h 432707"/>
              <a:gd name="connsiteX45" fmla="*/ 109585 w 504825"/>
              <a:gd name="connsiteY45" fmla="*/ 254666 h 432707"/>
              <a:gd name="connsiteX46" fmla="*/ 158321 w 504825"/>
              <a:gd name="connsiteY46" fmla="*/ 241144 h 432707"/>
              <a:gd name="connsiteX47" fmla="*/ 168181 w 504825"/>
              <a:gd name="connsiteY47" fmla="*/ 241708 h 432707"/>
              <a:gd name="connsiteX48" fmla="*/ 248187 w 504825"/>
              <a:gd name="connsiteY48" fmla="*/ 127051 h 432707"/>
              <a:gd name="connsiteX49" fmla="*/ 286359 w 504825"/>
              <a:gd name="connsiteY49" fmla="*/ 37186 h 432707"/>
              <a:gd name="connsiteX50" fmla="*/ 376647 w 504825"/>
              <a:gd name="connsiteY50"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04825" h="432707">
                <a:moveTo>
                  <a:pt x="158321" y="266498"/>
                </a:moveTo>
                <a:cubicBezTo>
                  <a:pt x="153251" y="266498"/>
                  <a:pt x="148179" y="267061"/>
                  <a:pt x="143109" y="268188"/>
                </a:cubicBezTo>
                <a:lnTo>
                  <a:pt x="172407" y="280020"/>
                </a:lnTo>
                <a:cubicBezTo>
                  <a:pt x="186868" y="285842"/>
                  <a:pt x="197151" y="295843"/>
                  <a:pt x="203253" y="310022"/>
                </a:cubicBezTo>
                <a:cubicBezTo>
                  <a:pt x="209357" y="324202"/>
                  <a:pt x="209498" y="338428"/>
                  <a:pt x="203677" y="352701"/>
                </a:cubicBezTo>
                <a:cubicBezTo>
                  <a:pt x="197855" y="367163"/>
                  <a:pt x="187807" y="377398"/>
                  <a:pt x="173533" y="383408"/>
                </a:cubicBezTo>
                <a:cubicBezTo>
                  <a:pt x="159261" y="389418"/>
                  <a:pt x="144987" y="389512"/>
                  <a:pt x="130713" y="383690"/>
                </a:cubicBezTo>
                <a:cubicBezTo>
                  <a:pt x="126769" y="382187"/>
                  <a:pt x="120947" y="379886"/>
                  <a:pt x="113247" y="376788"/>
                </a:cubicBezTo>
                <a:cubicBezTo>
                  <a:pt x="105547" y="373689"/>
                  <a:pt x="99819" y="371388"/>
                  <a:pt x="96063" y="369886"/>
                </a:cubicBezTo>
                <a:cubicBezTo>
                  <a:pt x="102073" y="381154"/>
                  <a:pt x="110618" y="390216"/>
                  <a:pt x="121699" y="397071"/>
                </a:cubicBezTo>
                <a:cubicBezTo>
                  <a:pt x="132779" y="403926"/>
                  <a:pt x="144987" y="407353"/>
                  <a:pt x="158321" y="407353"/>
                </a:cubicBezTo>
                <a:cubicBezTo>
                  <a:pt x="177853" y="407353"/>
                  <a:pt x="194474" y="400498"/>
                  <a:pt x="208183" y="386788"/>
                </a:cubicBezTo>
                <a:cubicBezTo>
                  <a:pt x="221893" y="373078"/>
                  <a:pt x="228749" y="356458"/>
                  <a:pt x="228749" y="336926"/>
                </a:cubicBezTo>
                <a:cubicBezTo>
                  <a:pt x="228749" y="317394"/>
                  <a:pt x="221893" y="300773"/>
                  <a:pt x="208183" y="287063"/>
                </a:cubicBezTo>
                <a:cubicBezTo>
                  <a:pt x="194474" y="273353"/>
                  <a:pt x="177853" y="266498"/>
                  <a:pt x="158321" y="266498"/>
                </a:cubicBezTo>
                <a:close/>
                <a:moveTo>
                  <a:pt x="376928" y="59159"/>
                </a:moveTo>
                <a:cubicBezTo>
                  <a:pt x="395896" y="59159"/>
                  <a:pt x="412094" y="65873"/>
                  <a:pt x="425522" y="79301"/>
                </a:cubicBezTo>
                <a:cubicBezTo>
                  <a:pt x="438950" y="92730"/>
                  <a:pt x="445664" y="108928"/>
                  <a:pt x="445664" y="127896"/>
                </a:cubicBezTo>
                <a:cubicBezTo>
                  <a:pt x="445664" y="146865"/>
                  <a:pt x="438950" y="163063"/>
                  <a:pt x="425522" y="176492"/>
                </a:cubicBezTo>
                <a:cubicBezTo>
                  <a:pt x="412094" y="189920"/>
                  <a:pt x="395896" y="196634"/>
                  <a:pt x="376928" y="196634"/>
                </a:cubicBezTo>
                <a:cubicBezTo>
                  <a:pt x="357958" y="196634"/>
                  <a:pt x="341760" y="189920"/>
                  <a:pt x="328332" y="176492"/>
                </a:cubicBezTo>
                <a:cubicBezTo>
                  <a:pt x="314904" y="163063"/>
                  <a:pt x="308190" y="146865"/>
                  <a:pt x="308190" y="127896"/>
                </a:cubicBezTo>
                <a:cubicBezTo>
                  <a:pt x="308190" y="108928"/>
                  <a:pt x="314904" y="92730"/>
                  <a:pt x="328332" y="79301"/>
                </a:cubicBezTo>
                <a:cubicBezTo>
                  <a:pt x="341760" y="65873"/>
                  <a:pt x="357958" y="59159"/>
                  <a:pt x="376928" y="59159"/>
                </a:cubicBezTo>
                <a:close/>
                <a:moveTo>
                  <a:pt x="376647" y="42256"/>
                </a:moveTo>
                <a:cubicBezTo>
                  <a:pt x="352795" y="42256"/>
                  <a:pt x="332465" y="50661"/>
                  <a:pt x="315656" y="67470"/>
                </a:cubicBezTo>
                <a:cubicBezTo>
                  <a:pt x="298848" y="84278"/>
                  <a:pt x="290443" y="104515"/>
                  <a:pt x="290443" y="128178"/>
                </a:cubicBezTo>
                <a:cubicBezTo>
                  <a:pt x="290443" y="152030"/>
                  <a:pt x="298848" y="172313"/>
                  <a:pt x="315656" y="189028"/>
                </a:cubicBezTo>
                <a:cubicBezTo>
                  <a:pt x="332465" y="205742"/>
                  <a:pt x="352795" y="214100"/>
                  <a:pt x="376647" y="214100"/>
                </a:cubicBezTo>
                <a:cubicBezTo>
                  <a:pt x="400310" y="214100"/>
                  <a:pt x="420547" y="205742"/>
                  <a:pt x="437355" y="189028"/>
                </a:cubicBezTo>
                <a:cubicBezTo>
                  <a:pt x="454164" y="172313"/>
                  <a:pt x="462568" y="152030"/>
                  <a:pt x="462568" y="128178"/>
                </a:cubicBezTo>
                <a:cubicBezTo>
                  <a:pt x="462568" y="104515"/>
                  <a:pt x="454164" y="84278"/>
                  <a:pt x="437355" y="67470"/>
                </a:cubicBezTo>
                <a:cubicBezTo>
                  <a:pt x="420547" y="50661"/>
                  <a:pt x="400310" y="42256"/>
                  <a:pt x="376647" y="42256"/>
                </a:cubicBezTo>
                <a:close/>
                <a:moveTo>
                  <a:pt x="376647" y="0"/>
                </a:moveTo>
                <a:cubicBezTo>
                  <a:pt x="411955" y="0"/>
                  <a:pt x="442145" y="12536"/>
                  <a:pt x="467217" y="37608"/>
                </a:cubicBezTo>
                <a:cubicBezTo>
                  <a:pt x="492289" y="62681"/>
                  <a:pt x="504825" y="92871"/>
                  <a:pt x="504825" y="128178"/>
                </a:cubicBezTo>
                <a:cubicBezTo>
                  <a:pt x="504825" y="163674"/>
                  <a:pt x="492289" y="193911"/>
                  <a:pt x="467217" y="218889"/>
                </a:cubicBezTo>
                <a:cubicBezTo>
                  <a:pt x="442145" y="243867"/>
                  <a:pt x="411955" y="256356"/>
                  <a:pt x="376647" y="256356"/>
                </a:cubicBezTo>
                <a:lnTo>
                  <a:pt x="253539" y="346222"/>
                </a:lnTo>
                <a:cubicBezTo>
                  <a:pt x="251285" y="370449"/>
                  <a:pt x="241049" y="390920"/>
                  <a:pt x="222833" y="407635"/>
                </a:cubicBezTo>
                <a:cubicBezTo>
                  <a:pt x="204616" y="424350"/>
                  <a:pt x="183111" y="432707"/>
                  <a:pt x="158321" y="432707"/>
                </a:cubicBezTo>
                <a:cubicBezTo>
                  <a:pt x="135597" y="432707"/>
                  <a:pt x="115501" y="425570"/>
                  <a:pt x="98035" y="411297"/>
                </a:cubicBezTo>
                <a:cubicBezTo>
                  <a:pt x="80569" y="397024"/>
                  <a:pt x="69488" y="378994"/>
                  <a:pt x="64793" y="357209"/>
                </a:cubicBezTo>
                <a:lnTo>
                  <a:pt x="0" y="331291"/>
                </a:lnTo>
                <a:lnTo>
                  <a:pt x="0" y="210438"/>
                </a:lnTo>
                <a:lnTo>
                  <a:pt x="109585" y="254666"/>
                </a:lnTo>
                <a:cubicBezTo>
                  <a:pt x="124422" y="245651"/>
                  <a:pt x="140667" y="241144"/>
                  <a:pt x="158321" y="241144"/>
                </a:cubicBezTo>
                <a:cubicBezTo>
                  <a:pt x="160762" y="241144"/>
                  <a:pt x="164049" y="241332"/>
                  <a:pt x="168181" y="241708"/>
                </a:cubicBezTo>
                <a:lnTo>
                  <a:pt x="248187" y="127051"/>
                </a:lnTo>
                <a:cubicBezTo>
                  <a:pt x="248563" y="91931"/>
                  <a:pt x="261286" y="61976"/>
                  <a:pt x="286359" y="37186"/>
                </a:cubicBezTo>
                <a:cubicBezTo>
                  <a:pt x="311431" y="12395"/>
                  <a:pt x="341527" y="0"/>
                  <a:pt x="376647" y="0"/>
                </a:cubicBezTo>
                <a:close/>
              </a:path>
            </a:pathLst>
          </a:custGeom>
          <a:solidFill>
            <a:srgbClr val="005993"/>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VN-Gilroy Medium" panose="00000600000000000000" pitchFamily="50" charset="0"/>
            </a:endParaRPr>
          </a:p>
        </p:txBody>
      </p:sp>
      <p:pic>
        <p:nvPicPr>
          <p:cNvPr id="38" name="Graphic 37" descr="Oil Rig with solid fill">
            <a:extLst>
              <a:ext uri="{FF2B5EF4-FFF2-40B4-BE49-F238E27FC236}">
                <a16:creationId xmlns:a16="http://schemas.microsoft.com/office/drawing/2014/main" id="{0CF971E1-A9F4-2F8C-B2E0-5F61896A2E5B}"/>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2996537" y="4088873"/>
            <a:ext cx="203785" cy="203785"/>
          </a:xfrm>
          <a:prstGeom prst="rect">
            <a:avLst/>
          </a:prstGeom>
        </p:spPr>
      </p:pic>
      <p:pic>
        <p:nvPicPr>
          <p:cNvPr id="39" name="Graphic 38" descr="Raw Materials outline">
            <a:extLst>
              <a:ext uri="{FF2B5EF4-FFF2-40B4-BE49-F238E27FC236}">
                <a16:creationId xmlns:a16="http://schemas.microsoft.com/office/drawing/2014/main" id="{D38E1518-F063-B920-9B9B-B3227D0904CE}"/>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3018439" y="5525420"/>
            <a:ext cx="169509" cy="169509"/>
          </a:xfrm>
          <a:prstGeom prst="rect">
            <a:avLst/>
          </a:prstGeom>
        </p:spPr>
      </p:pic>
      <p:pic>
        <p:nvPicPr>
          <p:cNvPr id="40" name="Graphic 39" descr="The lulav with solid fill">
            <a:extLst>
              <a:ext uri="{FF2B5EF4-FFF2-40B4-BE49-F238E27FC236}">
                <a16:creationId xmlns:a16="http://schemas.microsoft.com/office/drawing/2014/main" id="{F8837409-7834-5DD1-166A-774C9E1AD22F}"/>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3013677" y="4578373"/>
            <a:ext cx="181396" cy="181396"/>
          </a:xfrm>
          <a:prstGeom prst="rect">
            <a:avLst/>
          </a:prstGeom>
        </p:spPr>
      </p:pic>
      <p:pic>
        <p:nvPicPr>
          <p:cNvPr id="41" name="Graphic 40" descr="Cement truck with solid fill">
            <a:extLst>
              <a:ext uri="{FF2B5EF4-FFF2-40B4-BE49-F238E27FC236}">
                <a16:creationId xmlns:a16="http://schemas.microsoft.com/office/drawing/2014/main" id="{2DEF1182-E1FB-A542-E52B-22BBEB7E6B28}"/>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3011284" y="3133241"/>
            <a:ext cx="192214" cy="192214"/>
          </a:xfrm>
          <a:prstGeom prst="rect">
            <a:avLst/>
          </a:prstGeom>
        </p:spPr>
      </p:pic>
      <p:grpSp>
        <p:nvGrpSpPr>
          <p:cNvPr id="42" name="Group 41">
            <a:extLst>
              <a:ext uri="{FF2B5EF4-FFF2-40B4-BE49-F238E27FC236}">
                <a16:creationId xmlns:a16="http://schemas.microsoft.com/office/drawing/2014/main" id="{C72A4668-E489-1F34-33BD-576F47E899D2}"/>
              </a:ext>
            </a:extLst>
          </p:cNvPr>
          <p:cNvGrpSpPr/>
          <p:nvPr/>
        </p:nvGrpSpPr>
        <p:grpSpPr>
          <a:xfrm>
            <a:off x="3018439" y="6039556"/>
            <a:ext cx="161129" cy="150297"/>
            <a:chOff x="4391042" y="4152316"/>
            <a:chExt cx="188913" cy="176213"/>
          </a:xfrm>
        </p:grpSpPr>
        <p:sp>
          <p:nvSpPr>
            <p:cNvPr id="43" name="Freeform 675">
              <a:extLst>
                <a:ext uri="{FF2B5EF4-FFF2-40B4-BE49-F238E27FC236}">
                  <a16:creationId xmlns:a16="http://schemas.microsoft.com/office/drawing/2014/main" id="{CBC35F02-4505-6F24-7160-1B7677525CB0}"/>
                </a:ext>
              </a:extLst>
            </p:cNvPr>
            <p:cNvSpPr>
              <a:spLocks noEditPoints="1"/>
            </p:cNvSpPr>
            <p:nvPr/>
          </p:nvSpPr>
          <p:spPr bwMode="auto">
            <a:xfrm>
              <a:off x="4391042" y="4152316"/>
              <a:ext cx="188913" cy="176213"/>
            </a:xfrm>
            <a:custGeom>
              <a:avLst/>
              <a:gdLst>
                <a:gd name="T0" fmla="*/ 14 w 113"/>
                <a:gd name="T1" fmla="*/ 21 h 105"/>
                <a:gd name="T2" fmla="*/ 21 w 113"/>
                <a:gd name="T3" fmla="*/ 74 h 105"/>
                <a:gd name="T4" fmla="*/ 18 w 113"/>
                <a:gd name="T5" fmla="*/ 87 h 105"/>
                <a:gd name="T6" fmla="*/ 30 w 113"/>
                <a:gd name="T7" fmla="*/ 93 h 105"/>
                <a:gd name="T8" fmla="*/ 38 w 113"/>
                <a:gd name="T9" fmla="*/ 105 h 105"/>
                <a:gd name="T10" fmla="*/ 47 w 113"/>
                <a:gd name="T11" fmla="*/ 93 h 105"/>
                <a:gd name="T12" fmla="*/ 84 w 113"/>
                <a:gd name="T13" fmla="*/ 96 h 105"/>
                <a:gd name="T14" fmla="*/ 103 w 113"/>
                <a:gd name="T15" fmla="*/ 96 h 105"/>
                <a:gd name="T16" fmla="*/ 105 w 113"/>
                <a:gd name="T17" fmla="*/ 94 h 105"/>
                <a:gd name="T18" fmla="*/ 109 w 113"/>
                <a:gd name="T19" fmla="*/ 84 h 105"/>
                <a:gd name="T20" fmla="*/ 30 w 113"/>
                <a:gd name="T21" fmla="*/ 82 h 105"/>
                <a:gd name="T22" fmla="*/ 34 w 113"/>
                <a:gd name="T23" fmla="*/ 78 h 105"/>
                <a:gd name="T24" fmla="*/ 96 w 113"/>
                <a:gd name="T25" fmla="*/ 79 h 105"/>
                <a:gd name="T26" fmla="*/ 112 w 113"/>
                <a:gd name="T27" fmla="*/ 38 h 105"/>
                <a:gd name="T28" fmla="*/ 106 w 113"/>
                <a:gd name="T29" fmla="*/ 28 h 105"/>
                <a:gd name="T30" fmla="*/ 90 w 113"/>
                <a:gd name="T31" fmla="*/ 62 h 105"/>
                <a:gd name="T32" fmla="*/ 29 w 113"/>
                <a:gd name="T33" fmla="*/ 14 h 105"/>
                <a:gd name="T34" fmla="*/ 14 w 113"/>
                <a:gd name="T35" fmla="*/ 2 h 105"/>
                <a:gd name="T36" fmla="*/ 6 w 113"/>
                <a:gd name="T37" fmla="*/ 17 h 105"/>
                <a:gd name="T38" fmla="*/ 12 w 113"/>
                <a:gd name="T39" fmla="*/ 6 h 105"/>
                <a:gd name="T40" fmla="*/ 25 w 113"/>
                <a:gd name="T41" fmla="*/ 15 h 105"/>
                <a:gd name="T42" fmla="*/ 40 w 113"/>
                <a:gd name="T43" fmla="*/ 66 h 105"/>
                <a:gd name="T44" fmla="*/ 94 w 113"/>
                <a:gd name="T45" fmla="*/ 65 h 105"/>
                <a:gd name="T46" fmla="*/ 105 w 113"/>
                <a:gd name="T47" fmla="*/ 32 h 105"/>
                <a:gd name="T48" fmla="*/ 100 w 113"/>
                <a:gd name="T49" fmla="*/ 72 h 105"/>
                <a:gd name="T50" fmla="*/ 35 w 113"/>
                <a:gd name="T51" fmla="*/ 74 h 105"/>
                <a:gd name="T52" fmla="*/ 32 w 113"/>
                <a:gd name="T53" fmla="*/ 74 h 105"/>
                <a:gd name="T54" fmla="*/ 25 w 113"/>
                <a:gd name="T55" fmla="*/ 80 h 105"/>
                <a:gd name="T56" fmla="*/ 27 w 113"/>
                <a:gd name="T57" fmla="*/ 86 h 105"/>
                <a:gd name="T58" fmla="*/ 106 w 113"/>
                <a:gd name="T59" fmla="*/ 88 h 105"/>
                <a:gd name="T60" fmla="*/ 105 w 113"/>
                <a:gd name="T61" fmla="*/ 90 h 105"/>
                <a:gd name="T62" fmla="*/ 97 w 113"/>
                <a:gd name="T63" fmla="*/ 91 h 105"/>
                <a:gd name="T64" fmla="*/ 98 w 113"/>
                <a:gd name="T65" fmla="*/ 96 h 105"/>
                <a:gd name="T66" fmla="*/ 89 w 113"/>
                <a:gd name="T67" fmla="*/ 96 h 105"/>
                <a:gd name="T68" fmla="*/ 90 w 113"/>
                <a:gd name="T69" fmla="*/ 91 h 105"/>
                <a:gd name="T70" fmla="*/ 43 w 113"/>
                <a:gd name="T71" fmla="*/ 89 h 105"/>
                <a:gd name="T72" fmla="*/ 41 w 113"/>
                <a:gd name="T73" fmla="*/ 90 h 105"/>
                <a:gd name="T74" fmla="*/ 43 w 113"/>
                <a:gd name="T75" fmla="*/ 96 h 105"/>
                <a:gd name="T76" fmla="*/ 34 w 113"/>
                <a:gd name="T77" fmla="*/ 96 h 105"/>
                <a:gd name="T78" fmla="*/ 36 w 113"/>
                <a:gd name="T79" fmla="*/ 90 h 105"/>
                <a:gd name="T80" fmla="*/ 24 w 113"/>
                <a:gd name="T81" fmla="*/ 88 h 105"/>
                <a:gd name="T82" fmla="*/ 23 w 113"/>
                <a:gd name="T83" fmla="*/ 79 h 105"/>
                <a:gd name="T84" fmla="*/ 30 w 113"/>
                <a:gd name="T85" fmla="*/ 72 h 105"/>
                <a:gd name="T86" fmla="*/ 18 w 113"/>
                <a:gd name="T87" fmla="*/ 19 h 105"/>
                <a:gd name="T88" fmla="*/ 8 w 113"/>
                <a:gd name="T89" fmla="*/ 1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105">
                  <a:moveTo>
                    <a:pt x="6" y="17"/>
                  </a:moveTo>
                  <a:cubicBezTo>
                    <a:pt x="14" y="21"/>
                    <a:pt x="14" y="21"/>
                    <a:pt x="14" y="21"/>
                  </a:cubicBezTo>
                  <a:cubicBezTo>
                    <a:pt x="26" y="70"/>
                    <a:pt x="26" y="70"/>
                    <a:pt x="26" y="70"/>
                  </a:cubicBezTo>
                  <a:cubicBezTo>
                    <a:pt x="21" y="74"/>
                    <a:pt x="21" y="74"/>
                    <a:pt x="21" y="74"/>
                  </a:cubicBezTo>
                  <a:cubicBezTo>
                    <a:pt x="19" y="75"/>
                    <a:pt x="18" y="77"/>
                    <a:pt x="18" y="79"/>
                  </a:cubicBezTo>
                  <a:cubicBezTo>
                    <a:pt x="18" y="87"/>
                    <a:pt x="18" y="87"/>
                    <a:pt x="18" y="87"/>
                  </a:cubicBezTo>
                  <a:cubicBezTo>
                    <a:pt x="18" y="90"/>
                    <a:pt x="21" y="93"/>
                    <a:pt x="24" y="93"/>
                  </a:cubicBezTo>
                  <a:cubicBezTo>
                    <a:pt x="30" y="93"/>
                    <a:pt x="30" y="93"/>
                    <a:pt x="30" y="93"/>
                  </a:cubicBezTo>
                  <a:cubicBezTo>
                    <a:pt x="29" y="94"/>
                    <a:pt x="29" y="95"/>
                    <a:pt x="29" y="96"/>
                  </a:cubicBezTo>
                  <a:cubicBezTo>
                    <a:pt x="29" y="101"/>
                    <a:pt x="33" y="105"/>
                    <a:pt x="38" y="105"/>
                  </a:cubicBezTo>
                  <a:cubicBezTo>
                    <a:pt x="43" y="105"/>
                    <a:pt x="47" y="101"/>
                    <a:pt x="47" y="96"/>
                  </a:cubicBezTo>
                  <a:cubicBezTo>
                    <a:pt x="47" y="95"/>
                    <a:pt x="47" y="94"/>
                    <a:pt x="47" y="93"/>
                  </a:cubicBezTo>
                  <a:cubicBezTo>
                    <a:pt x="85" y="94"/>
                    <a:pt x="85" y="94"/>
                    <a:pt x="85" y="94"/>
                  </a:cubicBezTo>
                  <a:cubicBezTo>
                    <a:pt x="84" y="94"/>
                    <a:pt x="84" y="95"/>
                    <a:pt x="84" y="96"/>
                  </a:cubicBezTo>
                  <a:cubicBezTo>
                    <a:pt x="84" y="101"/>
                    <a:pt x="88" y="105"/>
                    <a:pt x="93" y="105"/>
                  </a:cubicBezTo>
                  <a:cubicBezTo>
                    <a:pt x="99" y="105"/>
                    <a:pt x="103" y="101"/>
                    <a:pt x="103" y="96"/>
                  </a:cubicBezTo>
                  <a:cubicBezTo>
                    <a:pt x="103" y="95"/>
                    <a:pt x="103" y="95"/>
                    <a:pt x="102" y="94"/>
                  </a:cubicBezTo>
                  <a:cubicBezTo>
                    <a:pt x="105" y="94"/>
                    <a:pt x="105" y="94"/>
                    <a:pt x="105" y="94"/>
                  </a:cubicBezTo>
                  <a:cubicBezTo>
                    <a:pt x="108" y="94"/>
                    <a:pt x="110" y="92"/>
                    <a:pt x="111" y="88"/>
                  </a:cubicBezTo>
                  <a:cubicBezTo>
                    <a:pt x="111" y="87"/>
                    <a:pt x="110" y="85"/>
                    <a:pt x="109" y="84"/>
                  </a:cubicBezTo>
                  <a:cubicBezTo>
                    <a:pt x="108" y="83"/>
                    <a:pt x="106" y="83"/>
                    <a:pt x="105" y="83"/>
                  </a:cubicBezTo>
                  <a:cubicBezTo>
                    <a:pt x="30" y="82"/>
                    <a:pt x="30" y="82"/>
                    <a:pt x="30" y="82"/>
                  </a:cubicBezTo>
                  <a:cubicBezTo>
                    <a:pt x="30" y="81"/>
                    <a:pt x="30" y="81"/>
                    <a:pt x="30" y="81"/>
                  </a:cubicBezTo>
                  <a:cubicBezTo>
                    <a:pt x="34" y="78"/>
                    <a:pt x="34" y="78"/>
                    <a:pt x="34" y="78"/>
                  </a:cubicBezTo>
                  <a:cubicBezTo>
                    <a:pt x="34" y="78"/>
                    <a:pt x="34" y="78"/>
                    <a:pt x="35" y="78"/>
                  </a:cubicBezTo>
                  <a:cubicBezTo>
                    <a:pt x="96" y="79"/>
                    <a:pt x="96" y="79"/>
                    <a:pt x="96" y="79"/>
                  </a:cubicBezTo>
                  <a:cubicBezTo>
                    <a:pt x="100" y="79"/>
                    <a:pt x="103" y="76"/>
                    <a:pt x="104" y="73"/>
                  </a:cubicBezTo>
                  <a:cubicBezTo>
                    <a:pt x="112" y="38"/>
                    <a:pt x="112" y="38"/>
                    <a:pt x="112" y="38"/>
                  </a:cubicBezTo>
                  <a:cubicBezTo>
                    <a:pt x="113" y="33"/>
                    <a:pt x="111" y="29"/>
                    <a:pt x="106" y="28"/>
                  </a:cubicBezTo>
                  <a:cubicBezTo>
                    <a:pt x="106" y="28"/>
                    <a:pt x="106" y="28"/>
                    <a:pt x="106" y="28"/>
                  </a:cubicBezTo>
                  <a:cubicBezTo>
                    <a:pt x="102" y="27"/>
                    <a:pt x="97" y="30"/>
                    <a:pt x="96" y="34"/>
                  </a:cubicBezTo>
                  <a:cubicBezTo>
                    <a:pt x="90" y="62"/>
                    <a:pt x="90" y="62"/>
                    <a:pt x="90" y="62"/>
                  </a:cubicBezTo>
                  <a:cubicBezTo>
                    <a:pt x="41" y="62"/>
                    <a:pt x="41" y="62"/>
                    <a:pt x="41" y="62"/>
                  </a:cubicBezTo>
                  <a:cubicBezTo>
                    <a:pt x="29" y="14"/>
                    <a:pt x="29" y="14"/>
                    <a:pt x="29" y="14"/>
                  </a:cubicBezTo>
                  <a:cubicBezTo>
                    <a:pt x="29" y="11"/>
                    <a:pt x="27" y="9"/>
                    <a:pt x="25" y="8"/>
                  </a:cubicBezTo>
                  <a:cubicBezTo>
                    <a:pt x="14" y="2"/>
                    <a:pt x="14" y="2"/>
                    <a:pt x="14" y="2"/>
                  </a:cubicBezTo>
                  <a:cubicBezTo>
                    <a:pt x="10" y="0"/>
                    <a:pt x="5" y="1"/>
                    <a:pt x="3" y="5"/>
                  </a:cubicBezTo>
                  <a:cubicBezTo>
                    <a:pt x="0" y="9"/>
                    <a:pt x="2" y="14"/>
                    <a:pt x="6" y="17"/>
                  </a:cubicBezTo>
                  <a:close/>
                  <a:moveTo>
                    <a:pt x="7" y="8"/>
                  </a:moveTo>
                  <a:cubicBezTo>
                    <a:pt x="8" y="6"/>
                    <a:pt x="10" y="5"/>
                    <a:pt x="12" y="6"/>
                  </a:cubicBezTo>
                  <a:cubicBezTo>
                    <a:pt x="23" y="12"/>
                    <a:pt x="23" y="12"/>
                    <a:pt x="23" y="12"/>
                  </a:cubicBezTo>
                  <a:cubicBezTo>
                    <a:pt x="24" y="13"/>
                    <a:pt x="25" y="14"/>
                    <a:pt x="25" y="15"/>
                  </a:cubicBezTo>
                  <a:cubicBezTo>
                    <a:pt x="37" y="65"/>
                    <a:pt x="37" y="65"/>
                    <a:pt x="37" y="65"/>
                  </a:cubicBezTo>
                  <a:cubicBezTo>
                    <a:pt x="38" y="66"/>
                    <a:pt x="39" y="66"/>
                    <a:pt x="40" y="66"/>
                  </a:cubicBezTo>
                  <a:cubicBezTo>
                    <a:pt x="92" y="67"/>
                    <a:pt x="92" y="67"/>
                    <a:pt x="92" y="67"/>
                  </a:cubicBezTo>
                  <a:cubicBezTo>
                    <a:pt x="93" y="67"/>
                    <a:pt x="94" y="66"/>
                    <a:pt x="94" y="65"/>
                  </a:cubicBezTo>
                  <a:cubicBezTo>
                    <a:pt x="101" y="35"/>
                    <a:pt x="101" y="35"/>
                    <a:pt x="101" y="35"/>
                  </a:cubicBezTo>
                  <a:cubicBezTo>
                    <a:pt x="101" y="33"/>
                    <a:pt x="103" y="32"/>
                    <a:pt x="105" y="32"/>
                  </a:cubicBezTo>
                  <a:cubicBezTo>
                    <a:pt x="107" y="33"/>
                    <a:pt x="108" y="35"/>
                    <a:pt x="108" y="37"/>
                  </a:cubicBezTo>
                  <a:cubicBezTo>
                    <a:pt x="100" y="72"/>
                    <a:pt x="100" y="72"/>
                    <a:pt x="100" y="72"/>
                  </a:cubicBezTo>
                  <a:cubicBezTo>
                    <a:pt x="100" y="73"/>
                    <a:pt x="98" y="74"/>
                    <a:pt x="96" y="74"/>
                  </a:cubicBezTo>
                  <a:cubicBezTo>
                    <a:pt x="35" y="74"/>
                    <a:pt x="35" y="74"/>
                    <a:pt x="35" y="74"/>
                  </a:cubicBezTo>
                  <a:cubicBezTo>
                    <a:pt x="35" y="74"/>
                    <a:pt x="34" y="74"/>
                    <a:pt x="34" y="74"/>
                  </a:cubicBezTo>
                  <a:cubicBezTo>
                    <a:pt x="33" y="73"/>
                    <a:pt x="32" y="74"/>
                    <a:pt x="32" y="74"/>
                  </a:cubicBezTo>
                  <a:cubicBezTo>
                    <a:pt x="26" y="79"/>
                    <a:pt x="26" y="79"/>
                    <a:pt x="26" y="79"/>
                  </a:cubicBezTo>
                  <a:cubicBezTo>
                    <a:pt x="26" y="79"/>
                    <a:pt x="25" y="80"/>
                    <a:pt x="25" y="80"/>
                  </a:cubicBezTo>
                  <a:cubicBezTo>
                    <a:pt x="25" y="84"/>
                    <a:pt x="25" y="84"/>
                    <a:pt x="25" y="84"/>
                  </a:cubicBezTo>
                  <a:cubicBezTo>
                    <a:pt x="25" y="85"/>
                    <a:pt x="26" y="86"/>
                    <a:pt x="27" y="86"/>
                  </a:cubicBezTo>
                  <a:cubicBezTo>
                    <a:pt x="105" y="87"/>
                    <a:pt x="105" y="87"/>
                    <a:pt x="105" y="87"/>
                  </a:cubicBezTo>
                  <a:cubicBezTo>
                    <a:pt x="105" y="87"/>
                    <a:pt x="105" y="87"/>
                    <a:pt x="106" y="88"/>
                  </a:cubicBezTo>
                  <a:cubicBezTo>
                    <a:pt x="106" y="88"/>
                    <a:pt x="106" y="88"/>
                    <a:pt x="106" y="88"/>
                  </a:cubicBezTo>
                  <a:cubicBezTo>
                    <a:pt x="106" y="89"/>
                    <a:pt x="106" y="90"/>
                    <a:pt x="105" y="90"/>
                  </a:cubicBezTo>
                  <a:cubicBezTo>
                    <a:pt x="99" y="89"/>
                    <a:pt x="99" y="89"/>
                    <a:pt x="99" y="89"/>
                  </a:cubicBezTo>
                  <a:cubicBezTo>
                    <a:pt x="98" y="89"/>
                    <a:pt x="97" y="90"/>
                    <a:pt x="97" y="91"/>
                  </a:cubicBezTo>
                  <a:cubicBezTo>
                    <a:pt x="97" y="91"/>
                    <a:pt x="97" y="92"/>
                    <a:pt x="97" y="93"/>
                  </a:cubicBezTo>
                  <a:cubicBezTo>
                    <a:pt x="98" y="94"/>
                    <a:pt x="98" y="95"/>
                    <a:pt x="98" y="96"/>
                  </a:cubicBezTo>
                  <a:cubicBezTo>
                    <a:pt x="98" y="98"/>
                    <a:pt x="96" y="100"/>
                    <a:pt x="93" y="100"/>
                  </a:cubicBezTo>
                  <a:cubicBezTo>
                    <a:pt x="91" y="100"/>
                    <a:pt x="89" y="98"/>
                    <a:pt x="89" y="96"/>
                  </a:cubicBezTo>
                  <a:cubicBezTo>
                    <a:pt x="89" y="94"/>
                    <a:pt x="89" y="94"/>
                    <a:pt x="90" y="93"/>
                  </a:cubicBezTo>
                  <a:cubicBezTo>
                    <a:pt x="90" y="92"/>
                    <a:pt x="91" y="91"/>
                    <a:pt x="90" y="91"/>
                  </a:cubicBezTo>
                  <a:cubicBezTo>
                    <a:pt x="90" y="90"/>
                    <a:pt x="89" y="89"/>
                    <a:pt x="88" y="89"/>
                  </a:cubicBezTo>
                  <a:cubicBezTo>
                    <a:pt x="43" y="89"/>
                    <a:pt x="43" y="89"/>
                    <a:pt x="43" y="89"/>
                  </a:cubicBezTo>
                  <a:cubicBezTo>
                    <a:pt x="43" y="89"/>
                    <a:pt x="43" y="89"/>
                    <a:pt x="43" y="89"/>
                  </a:cubicBezTo>
                  <a:cubicBezTo>
                    <a:pt x="42" y="89"/>
                    <a:pt x="41" y="89"/>
                    <a:pt x="41" y="90"/>
                  </a:cubicBezTo>
                  <a:cubicBezTo>
                    <a:pt x="41" y="91"/>
                    <a:pt x="41" y="92"/>
                    <a:pt x="42" y="92"/>
                  </a:cubicBezTo>
                  <a:cubicBezTo>
                    <a:pt x="42" y="93"/>
                    <a:pt x="43" y="95"/>
                    <a:pt x="43" y="96"/>
                  </a:cubicBezTo>
                  <a:cubicBezTo>
                    <a:pt x="43" y="98"/>
                    <a:pt x="41" y="100"/>
                    <a:pt x="38" y="100"/>
                  </a:cubicBezTo>
                  <a:cubicBezTo>
                    <a:pt x="36" y="100"/>
                    <a:pt x="34" y="98"/>
                    <a:pt x="34" y="96"/>
                  </a:cubicBezTo>
                  <a:cubicBezTo>
                    <a:pt x="34" y="94"/>
                    <a:pt x="34" y="93"/>
                    <a:pt x="35" y="92"/>
                  </a:cubicBezTo>
                  <a:cubicBezTo>
                    <a:pt x="36" y="92"/>
                    <a:pt x="36" y="91"/>
                    <a:pt x="36" y="90"/>
                  </a:cubicBezTo>
                  <a:cubicBezTo>
                    <a:pt x="35" y="89"/>
                    <a:pt x="35" y="89"/>
                    <a:pt x="34" y="89"/>
                  </a:cubicBezTo>
                  <a:cubicBezTo>
                    <a:pt x="24" y="88"/>
                    <a:pt x="24" y="88"/>
                    <a:pt x="24" y="88"/>
                  </a:cubicBezTo>
                  <a:cubicBezTo>
                    <a:pt x="23" y="88"/>
                    <a:pt x="23" y="88"/>
                    <a:pt x="23" y="87"/>
                  </a:cubicBezTo>
                  <a:cubicBezTo>
                    <a:pt x="23" y="79"/>
                    <a:pt x="23" y="79"/>
                    <a:pt x="23" y="79"/>
                  </a:cubicBezTo>
                  <a:cubicBezTo>
                    <a:pt x="23" y="78"/>
                    <a:pt x="23" y="78"/>
                    <a:pt x="23" y="78"/>
                  </a:cubicBezTo>
                  <a:cubicBezTo>
                    <a:pt x="30" y="72"/>
                    <a:pt x="30" y="72"/>
                    <a:pt x="30" y="72"/>
                  </a:cubicBezTo>
                  <a:cubicBezTo>
                    <a:pt x="31" y="72"/>
                    <a:pt x="31" y="71"/>
                    <a:pt x="31" y="70"/>
                  </a:cubicBezTo>
                  <a:cubicBezTo>
                    <a:pt x="18" y="19"/>
                    <a:pt x="18" y="19"/>
                    <a:pt x="18" y="19"/>
                  </a:cubicBezTo>
                  <a:cubicBezTo>
                    <a:pt x="18" y="18"/>
                    <a:pt x="18" y="18"/>
                    <a:pt x="17" y="18"/>
                  </a:cubicBezTo>
                  <a:cubicBezTo>
                    <a:pt x="8" y="13"/>
                    <a:pt x="8" y="13"/>
                    <a:pt x="8" y="13"/>
                  </a:cubicBezTo>
                  <a:cubicBezTo>
                    <a:pt x="6" y="12"/>
                    <a:pt x="6" y="9"/>
                    <a:pt x="7" y="8"/>
                  </a:cubicBezTo>
                  <a:close/>
                </a:path>
              </a:pathLst>
            </a:custGeom>
            <a:solidFill>
              <a:srgbClr val="005993"/>
            </a:solidFill>
            <a:ln w="3175">
              <a:solidFill>
                <a:srgbClr val="00599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VN-Gilroy Medium" panose="00000600000000000000" pitchFamily="50" charset="0"/>
              </a:endParaRPr>
            </a:p>
          </p:txBody>
        </p:sp>
        <p:sp>
          <p:nvSpPr>
            <p:cNvPr id="44" name="Freeform 676">
              <a:extLst>
                <a:ext uri="{FF2B5EF4-FFF2-40B4-BE49-F238E27FC236}">
                  <a16:creationId xmlns:a16="http://schemas.microsoft.com/office/drawing/2014/main" id="{CE6EBBE8-659B-C50A-178F-B04E15C90D88}"/>
                </a:ext>
              </a:extLst>
            </p:cNvPr>
            <p:cNvSpPr>
              <a:spLocks noEditPoints="1"/>
            </p:cNvSpPr>
            <p:nvPr/>
          </p:nvSpPr>
          <p:spPr bwMode="auto">
            <a:xfrm>
              <a:off x="4467242" y="4171366"/>
              <a:ext cx="66675" cy="77788"/>
            </a:xfrm>
            <a:custGeom>
              <a:avLst/>
              <a:gdLst>
                <a:gd name="T0" fmla="*/ 25 w 39"/>
                <a:gd name="T1" fmla="*/ 0 h 47"/>
                <a:gd name="T2" fmla="*/ 14 w 39"/>
                <a:gd name="T3" fmla="*/ 0 h 47"/>
                <a:gd name="T4" fmla="*/ 8 w 39"/>
                <a:gd name="T5" fmla="*/ 6 h 47"/>
                <a:gd name="T6" fmla="*/ 8 w 39"/>
                <a:gd name="T7" fmla="*/ 19 h 47"/>
                <a:gd name="T8" fmla="*/ 5 w 39"/>
                <a:gd name="T9" fmla="*/ 19 h 47"/>
                <a:gd name="T10" fmla="*/ 0 w 39"/>
                <a:gd name="T11" fmla="*/ 22 h 47"/>
                <a:gd name="T12" fmla="*/ 1 w 39"/>
                <a:gd name="T13" fmla="*/ 27 h 47"/>
                <a:gd name="T14" fmla="*/ 15 w 39"/>
                <a:gd name="T15" fmla="*/ 45 h 47"/>
                <a:gd name="T16" fmla="*/ 19 w 39"/>
                <a:gd name="T17" fmla="*/ 47 h 47"/>
                <a:gd name="T18" fmla="*/ 24 w 39"/>
                <a:gd name="T19" fmla="*/ 45 h 47"/>
                <a:gd name="T20" fmla="*/ 37 w 39"/>
                <a:gd name="T21" fmla="*/ 27 h 47"/>
                <a:gd name="T22" fmla="*/ 38 w 39"/>
                <a:gd name="T23" fmla="*/ 22 h 47"/>
                <a:gd name="T24" fmla="*/ 34 w 39"/>
                <a:gd name="T25" fmla="*/ 19 h 47"/>
                <a:gd name="T26" fmla="*/ 30 w 39"/>
                <a:gd name="T27" fmla="*/ 19 h 47"/>
                <a:gd name="T28" fmla="*/ 30 w 39"/>
                <a:gd name="T29" fmla="*/ 6 h 47"/>
                <a:gd name="T30" fmla="*/ 25 w 39"/>
                <a:gd name="T31" fmla="*/ 0 h 47"/>
                <a:gd name="T32" fmla="*/ 34 w 39"/>
                <a:gd name="T33" fmla="*/ 24 h 47"/>
                <a:gd name="T34" fmla="*/ 20 w 39"/>
                <a:gd name="T35" fmla="*/ 42 h 47"/>
                <a:gd name="T36" fmla="*/ 18 w 39"/>
                <a:gd name="T37" fmla="*/ 42 h 47"/>
                <a:gd name="T38" fmla="*/ 5 w 39"/>
                <a:gd name="T39" fmla="*/ 24 h 47"/>
                <a:gd name="T40" fmla="*/ 10 w 39"/>
                <a:gd name="T41" fmla="*/ 24 h 47"/>
                <a:gd name="T42" fmla="*/ 13 w 39"/>
                <a:gd name="T43" fmla="*/ 22 h 47"/>
                <a:gd name="T44" fmla="*/ 13 w 39"/>
                <a:gd name="T45" fmla="*/ 6 h 47"/>
                <a:gd name="T46" fmla="*/ 14 w 39"/>
                <a:gd name="T47" fmla="*/ 4 h 47"/>
                <a:gd name="T48" fmla="*/ 25 w 39"/>
                <a:gd name="T49" fmla="*/ 4 h 47"/>
                <a:gd name="T50" fmla="*/ 26 w 39"/>
                <a:gd name="T51" fmla="*/ 6 h 47"/>
                <a:gd name="T52" fmla="*/ 26 w 39"/>
                <a:gd name="T53" fmla="*/ 22 h 47"/>
                <a:gd name="T54" fmla="*/ 28 w 39"/>
                <a:gd name="T55" fmla="*/ 24 h 47"/>
                <a:gd name="T56" fmla="*/ 34 w 39"/>
                <a:gd name="T5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47">
                  <a:moveTo>
                    <a:pt x="25" y="0"/>
                  </a:moveTo>
                  <a:cubicBezTo>
                    <a:pt x="14" y="0"/>
                    <a:pt x="14" y="0"/>
                    <a:pt x="14" y="0"/>
                  </a:cubicBezTo>
                  <a:cubicBezTo>
                    <a:pt x="11" y="0"/>
                    <a:pt x="8" y="2"/>
                    <a:pt x="8" y="6"/>
                  </a:cubicBezTo>
                  <a:cubicBezTo>
                    <a:pt x="8" y="19"/>
                    <a:pt x="8" y="19"/>
                    <a:pt x="8" y="19"/>
                  </a:cubicBezTo>
                  <a:cubicBezTo>
                    <a:pt x="5" y="19"/>
                    <a:pt x="5" y="19"/>
                    <a:pt x="5" y="19"/>
                  </a:cubicBezTo>
                  <a:cubicBezTo>
                    <a:pt x="3" y="19"/>
                    <a:pt x="1" y="20"/>
                    <a:pt x="0" y="22"/>
                  </a:cubicBezTo>
                  <a:cubicBezTo>
                    <a:pt x="0" y="23"/>
                    <a:pt x="0" y="25"/>
                    <a:pt x="1" y="27"/>
                  </a:cubicBezTo>
                  <a:cubicBezTo>
                    <a:pt x="15" y="45"/>
                    <a:pt x="15" y="45"/>
                    <a:pt x="15" y="45"/>
                  </a:cubicBezTo>
                  <a:cubicBezTo>
                    <a:pt x="16" y="46"/>
                    <a:pt x="18" y="47"/>
                    <a:pt x="19" y="47"/>
                  </a:cubicBezTo>
                  <a:cubicBezTo>
                    <a:pt x="21" y="47"/>
                    <a:pt x="23" y="46"/>
                    <a:pt x="24" y="45"/>
                  </a:cubicBezTo>
                  <a:cubicBezTo>
                    <a:pt x="37" y="27"/>
                    <a:pt x="37" y="27"/>
                    <a:pt x="37" y="27"/>
                  </a:cubicBezTo>
                  <a:cubicBezTo>
                    <a:pt x="39" y="25"/>
                    <a:pt x="39" y="23"/>
                    <a:pt x="38" y="22"/>
                  </a:cubicBezTo>
                  <a:cubicBezTo>
                    <a:pt x="37" y="20"/>
                    <a:pt x="36" y="19"/>
                    <a:pt x="34" y="19"/>
                  </a:cubicBezTo>
                  <a:cubicBezTo>
                    <a:pt x="30" y="19"/>
                    <a:pt x="30" y="19"/>
                    <a:pt x="30" y="19"/>
                  </a:cubicBezTo>
                  <a:cubicBezTo>
                    <a:pt x="30" y="6"/>
                    <a:pt x="30" y="6"/>
                    <a:pt x="30" y="6"/>
                  </a:cubicBezTo>
                  <a:cubicBezTo>
                    <a:pt x="30" y="2"/>
                    <a:pt x="28" y="0"/>
                    <a:pt x="25" y="0"/>
                  </a:cubicBezTo>
                  <a:close/>
                  <a:moveTo>
                    <a:pt x="34" y="24"/>
                  </a:moveTo>
                  <a:cubicBezTo>
                    <a:pt x="20" y="42"/>
                    <a:pt x="20" y="42"/>
                    <a:pt x="20" y="42"/>
                  </a:cubicBezTo>
                  <a:cubicBezTo>
                    <a:pt x="20" y="43"/>
                    <a:pt x="19" y="43"/>
                    <a:pt x="18" y="42"/>
                  </a:cubicBezTo>
                  <a:cubicBezTo>
                    <a:pt x="5" y="24"/>
                    <a:pt x="5" y="24"/>
                    <a:pt x="5" y="24"/>
                  </a:cubicBezTo>
                  <a:cubicBezTo>
                    <a:pt x="10" y="24"/>
                    <a:pt x="10" y="24"/>
                    <a:pt x="10" y="24"/>
                  </a:cubicBezTo>
                  <a:cubicBezTo>
                    <a:pt x="12" y="24"/>
                    <a:pt x="13" y="23"/>
                    <a:pt x="13" y="22"/>
                  </a:cubicBezTo>
                  <a:cubicBezTo>
                    <a:pt x="13" y="6"/>
                    <a:pt x="13" y="6"/>
                    <a:pt x="13" y="6"/>
                  </a:cubicBezTo>
                  <a:cubicBezTo>
                    <a:pt x="13" y="5"/>
                    <a:pt x="13" y="4"/>
                    <a:pt x="14" y="4"/>
                  </a:cubicBezTo>
                  <a:cubicBezTo>
                    <a:pt x="25" y="4"/>
                    <a:pt x="25" y="4"/>
                    <a:pt x="25" y="4"/>
                  </a:cubicBezTo>
                  <a:cubicBezTo>
                    <a:pt x="25" y="4"/>
                    <a:pt x="26" y="5"/>
                    <a:pt x="26" y="6"/>
                  </a:cubicBezTo>
                  <a:cubicBezTo>
                    <a:pt x="26" y="22"/>
                    <a:pt x="26" y="22"/>
                    <a:pt x="26" y="22"/>
                  </a:cubicBezTo>
                  <a:cubicBezTo>
                    <a:pt x="26" y="23"/>
                    <a:pt x="27" y="24"/>
                    <a:pt x="28" y="24"/>
                  </a:cubicBezTo>
                  <a:lnTo>
                    <a:pt x="34" y="24"/>
                  </a:lnTo>
                  <a:close/>
                </a:path>
              </a:pathLst>
            </a:custGeom>
            <a:solidFill>
              <a:srgbClr val="005993"/>
            </a:solidFill>
            <a:ln w="3175">
              <a:solidFill>
                <a:srgbClr val="00599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VN-Gilroy Medium" panose="00000600000000000000" pitchFamily="50" charset="0"/>
              </a:endParaRPr>
            </a:p>
          </p:txBody>
        </p:sp>
      </p:grpSp>
      <p:pic>
        <p:nvPicPr>
          <p:cNvPr id="110" name="Picture 109" descr="A blue car with a bone&#10;&#10;Description automatically generated">
            <a:extLst>
              <a:ext uri="{FF2B5EF4-FFF2-40B4-BE49-F238E27FC236}">
                <a16:creationId xmlns:a16="http://schemas.microsoft.com/office/drawing/2014/main" id="{9AFABEC3-A1C9-E5A1-70AB-CA0B651CE5F2}"/>
              </a:ext>
            </a:extLst>
          </p:cNvPr>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flipH="1">
            <a:off x="2993361" y="1716088"/>
            <a:ext cx="190713" cy="95249"/>
          </a:xfrm>
          <a:prstGeom prst="rect">
            <a:avLst/>
          </a:prstGeom>
        </p:spPr>
      </p:pic>
      <p:sp>
        <p:nvSpPr>
          <p:cNvPr id="111" name="TextBox 110">
            <a:extLst>
              <a:ext uri="{FF2B5EF4-FFF2-40B4-BE49-F238E27FC236}">
                <a16:creationId xmlns:a16="http://schemas.microsoft.com/office/drawing/2014/main" id="{C86031A4-4F24-324B-9820-73B282561156}"/>
              </a:ext>
            </a:extLst>
          </p:cNvPr>
          <p:cNvSpPr txBox="1"/>
          <p:nvPr/>
        </p:nvSpPr>
        <p:spPr>
          <a:xfrm>
            <a:off x="1078495" y="2623907"/>
            <a:ext cx="1519669" cy="261610"/>
          </a:xfrm>
          <a:prstGeom prst="rect">
            <a:avLst/>
          </a:prstGeom>
          <a:noFill/>
        </p:spPr>
        <p:txBody>
          <a:bodyPr wrap="square">
            <a:spAutoFit/>
          </a:bodyPr>
          <a:lstStyle/>
          <a:p>
            <a:pPr algn="r">
              <a:defRPr/>
            </a:pPr>
            <a:r>
              <a:rPr lang="en-US" sz="1100" dirty="0">
                <a:solidFill>
                  <a:prstClr val="black">
                    <a:lumMod val="75000"/>
                    <a:lumOff val="25000"/>
                  </a:prstClr>
                </a:solidFill>
                <a:latin typeface="SVN-Gilroy Medium" panose="00000600000000000000" pitchFamily="50" charset="0"/>
                <a:cs typeface="Arial" panose="020B0604020202020204" pitchFamily="34" charset="0"/>
              </a:rPr>
              <a:t>Trading &amp; services</a:t>
            </a:r>
            <a:endParaRPr lang="vi-VN" sz="1100" dirty="0">
              <a:solidFill>
                <a:prstClr val="black">
                  <a:lumMod val="75000"/>
                  <a:lumOff val="25000"/>
                </a:prstClr>
              </a:solidFill>
              <a:cs typeface="Arial" panose="020B0604020202020204" pitchFamily="34" charset="0"/>
            </a:endParaRPr>
          </a:p>
        </p:txBody>
      </p:sp>
      <p:cxnSp>
        <p:nvCxnSpPr>
          <p:cNvPr id="112" name="Connector: Elbow 51">
            <a:extLst>
              <a:ext uri="{FF2B5EF4-FFF2-40B4-BE49-F238E27FC236}">
                <a16:creationId xmlns:a16="http://schemas.microsoft.com/office/drawing/2014/main" id="{D2CD4F2D-7FD1-D444-29A7-5D5379450A6A}"/>
              </a:ext>
            </a:extLst>
          </p:cNvPr>
          <p:cNvCxnSpPr>
            <a:cxnSpLocks/>
          </p:cNvCxnSpPr>
          <p:nvPr/>
        </p:nvCxnSpPr>
        <p:spPr>
          <a:xfrm rot="5400000" flipH="1" flipV="1">
            <a:off x="7529894" y="4525213"/>
            <a:ext cx="667406" cy="151768"/>
          </a:xfrm>
          <a:prstGeom prst="bentConnector3">
            <a:avLst>
              <a:gd name="adj1" fmla="val -9941"/>
            </a:avLst>
          </a:prstGeom>
          <a:noFill/>
          <a:ln w="9525" cap="flat" cmpd="sng" algn="ctr">
            <a:solidFill>
              <a:schemeClr val="tx1">
                <a:lumMod val="75000"/>
                <a:lumOff val="25000"/>
              </a:schemeClr>
            </a:solidFill>
            <a:prstDash val="solid"/>
            <a:miter lim="800000"/>
          </a:ln>
          <a:effectLst/>
        </p:spPr>
      </p:cxnSp>
      <p:cxnSp>
        <p:nvCxnSpPr>
          <p:cNvPr id="17" name="Straight Connector 16">
            <a:extLst>
              <a:ext uri="{FF2B5EF4-FFF2-40B4-BE49-F238E27FC236}">
                <a16:creationId xmlns:a16="http://schemas.microsoft.com/office/drawing/2014/main" id="{A5B506B2-753E-D3F3-59B9-BBE84E2F6E4D}"/>
              </a:ext>
            </a:extLst>
          </p:cNvPr>
          <p:cNvCxnSpPr>
            <a:cxnSpLocks/>
          </p:cNvCxnSpPr>
          <p:nvPr/>
        </p:nvCxnSpPr>
        <p:spPr>
          <a:xfrm>
            <a:off x="9780775"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F1D0894-8023-AEB4-7340-40439402B7EC}"/>
              </a:ext>
            </a:extLst>
          </p:cNvPr>
          <p:cNvSpPr txBox="1"/>
          <p:nvPr/>
        </p:nvSpPr>
        <p:spPr>
          <a:xfrm>
            <a:off x="9526885" y="6509173"/>
            <a:ext cx="1432408" cy="184666"/>
          </a:xfrm>
          <a:prstGeom prst="rect">
            <a:avLst/>
          </a:prstGeom>
          <a:noFill/>
        </p:spPr>
        <p:txBody>
          <a:bodyPr wrap="square" rtlCol="0">
            <a:spAutoFit/>
          </a:bodyPr>
          <a:lstStyle/>
          <a:p>
            <a:pPr lvl="0" algn="r">
              <a:spcBef>
                <a:spcPts val="200"/>
              </a:spcBef>
              <a:spcAft>
                <a:spcPts val="200"/>
              </a:spcAft>
              <a:defRPr/>
            </a:pPr>
            <a:r>
              <a:rPr lang="en-US" sz="600" dirty="0">
                <a:solidFill>
                  <a:srgbClr val="725380"/>
                </a:solidFill>
                <a:latin typeface="SVN-Gilroy Heavy" panose="00000A00000000000000" pitchFamily="50" charset="0"/>
                <a:cs typeface="Arial" panose="020B0604020202020204" pitchFamily="34" charset="0"/>
              </a:rPr>
              <a:t>02</a:t>
            </a:r>
            <a:r>
              <a:rPr lang="en-US" sz="600" dirty="0">
                <a:solidFill>
                  <a:srgbClr val="725380"/>
                </a:solidFill>
                <a:latin typeface="SVN-Gilroy Medium" panose="00000600000000000000" pitchFamily="50" charset="0"/>
                <a:cs typeface="Arial" panose="020B0604020202020204" pitchFamily="34" charset="0"/>
              </a:rPr>
              <a:t> – DETAILED BUSINESS RESUTS</a:t>
            </a:r>
            <a:endParaRPr lang="de-DE" sz="600" dirty="0">
              <a:solidFill>
                <a:srgbClr val="725380"/>
              </a:solidFill>
              <a:latin typeface="SVN-Gilroy Medium" panose="00000600000000000000" pitchFamily="50" charset="0"/>
              <a:cs typeface="Arial" panose="020B0604020202020204" pitchFamily="34" charset="0"/>
            </a:endParaRPr>
          </a:p>
        </p:txBody>
      </p:sp>
      <p:sp>
        <p:nvSpPr>
          <p:cNvPr id="21" name="TextBox 20">
            <a:extLst>
              <a:ext uri="{FF2B5EF4-FFF2-40B4-BE49-F238E27FC236}">
                <a16:creationId xmlns:a16="http://schemas.microsoft.com/office/drawing/2014/main" id="{6E808E8E-6E78-899A-B60C-4A109FC93561}"/>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rgbClr val="725380"/>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rgbClr val="725380"/>
                </a:solidFill>
                <a:effectLst/>
                <a:uLnTx/>
                <a:uFillTx/>
                <a:latin typeface="SVN-Gilroy XBold" panose="00000900000000000000" pitchFamily="50" charset="0"/>
                <a:cs typeface="Arial" panose="020B0604020202020204" pitchFamily="34" charset="0"/>
              </a:rPr>
              <a:t>07</a:t>
            </a:r>
            <a:endParaRPr lang="de-DE" sz="600" dirty="0">
              <a:solidFill>
                <a:srgbClr val="725380"/>
              </a:solidFill>
              <a:latin typeface="SVN-Gilroy XBold" panose="00000900000000000000" pitchFamily="50" charset="0"/>
              <a:cs typeface="Arial" panose="020B0604020202020204" pitchFamily="34" charset="0"/>
            </a:endParaRPr>
          </a:p>
        </p:txBody>
      </p:sp>
      <p:cxnSp>
        <p:nvCxnSpPr>
          <p:cNvPr id="23" name="Straight Connector 22">
            <a:extLst>
              <a:ext uri="{FF2B5EF4-FFF2-40B4-BE49-F238E27FC236}">
                <a16:creationId xmlns:a16="http://schemas.microsoft.com/office/drawing/2014/main" id="{DCF761DC-FD6A-6E95-C4A8-835DD6C2165F}"/>
              </a:ext>
            </a:extLst>
          </p:cNvPr>
          <p:cNvCxnSpPr>
            <a:cxnSpLocks/>
          </p:cNvCxnSpPr>
          <p:nvPr/>
        </p:nvCxnSpPr>
        <p:spPr>
          <a:xfrm>
            <a:off x="11134902" y="6547920"/>
            <a:ext cx="0" cy="107173"/>
          </a:xfrm>
          <a:prstGeom prst="line">
            <a:avLst/>
          </a:prstGeom>
          <a:ln w="6350">
            <a:solidFill>
              <a:srgbClr val="72538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98F4742-15F2-597E-505F-3E1D8CD55164}"/>
              </a:ext>
            </a:extLst>
          </p:cNvPr>
          <p:cNvCxnSpPr>
            <a:cxnSpLocks/>
          </p:cNvCxnSpPr>
          <p:nvPr/>
        </p:nvCxnSpPr>
        <p:spPr>
          <a:xfrm>
            <a:off x="10159008" y="6471625"/>
            <a:ext cx="381156" cy="0"/>
          </a:xfrm>
          <a:prstGeom prst="line">
            <a:avLst/>
          </a:prstGeom>
          <a:ln w="28575">
            <a:solidFill>
              <a:srgbClr val="7253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167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cranes on a dock&#10;&#10;Description automatically generated">
            <a:extLst>
              <a:ext uri="{FF2B5EF4-FFF2-40B4-BE49-F238E27FC236}">
                <a16:creationId xmlns:a16="http://schemas.microsoft.com/office/drawing/2014/main" id="{77120E16-1BDB-F23D-BAAA-0C08F4C2FB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6451" t="12007" r="12669" b="6254"/>
          <a:stretch/>
        </p:blipFill>
        <p:spPr>
          <a:xfrm>
            <a:off x="7042422" y="0"/>
            <a:ext cx="5154090" cy="6858000"/>
          </a:xfrm>
          <a:prstGeom prst="rect">
            <a:avLst/>
          </a:prstGeom>
        </p:spPr>
      </p:pic>
      <p:sp>
        <p:nvSpPr>
          <p:cNvPr id="24" name="Freeform: Shape 23">
            <a:extLst>
              <a:ext uri="{FF2B5EF4-FFF2-40B4-BE49-F238E27FC236}">
                <a16:creationId xmlns:a16="http://schemas.microsoft.com/office/drawing/2014/main" id="{01BE67EB-D8F2-3E6A-DF9A-72A16DF648C1}"/>
              </a:ext>
            </a:extLst>
          </p:cNvPr>
          <p:cNvSpPr/>
          <p:nvPr/>
        </p:nvSpPr>
        <p:spPr>
          <a:xfrm>
            <a:off x="707759" y="568463"/>
            <a:ext cx="198478" cy="179933"/>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25" name="Freeform: Shape 24">
            <a:extLst>
              <a:ext uri="{FF2B5EF4-FFF2-40B4-BE49-F238E27FC236}">
                <a16:creationId xmlns:a16="http://schemas.microsoft.com/office/drawing/2014/main" id="{D687731A-2C41-D1D8-E8BA-913DBE45211D}"/>
              </a:ext>
            </a:extLst>
          </p:cNvPr>
          <p:cNvSpPr/>
          <p:nvPr/>
        </p:nvSpPr>
        <p:spPr>
          <a:xfrm>
            <a:off x="793940" y="568463"/>
            <a:ext cx="198478" cy="179933"/>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26" name="Freeform: Shape 25">
            <a:extLst>
              <a:ext uri="{FF2B5EF4-FFF2-40B4-BE49-F238E27FC236}">
                <a16:creationId xmlns:a16="http://schemas.microsoft.com/office/drawing/2014/main" id="{DA6C3175-8432-539B-1C62-EC4A1C10D401}"/>
              </a:ext>
            </a:extLst>
          </p:cNvPr>
          <p:cNvSpPr/>
          <p:nvPr/>
        </p:nvSpPr>
        <p:spPr>
          <a:xfrm>
            <a:off x="880122" y="568463"/>
            <a:ext cx="198478" cy="179426"/>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28" name="Freeform: Shape 27">
            <a:extLst>
              <a:ext uri="{FF2B5EF4-FFF2-40B4-BE49-F238E27FC236}">
                <a16:creationId xmlns:a16="http://schemas.microsoft.com/office/drawing/2014/main" id="{17E69368-FA31-F9A0-583C-D5EB96CBDFBD}"/>
              </a:ext>
            </a:extLst>
          </p:cNvPr>
          <p:cNvSpPr/>
          <p:nvPr/>
        </p:nvSpPr>
        <p:spPr>
          <a:xfrm>
            <a:off x="880122" y="389316"/>
            <a:ext cx="198373" cy="179147"/>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29" name="Freeform: Shape 28">
            <a:extLst>
              <a:ext uri="{FF2B5EF4-FFF2-40B4-BE49-F238E27FC236}">
                <a16:creationId xmlns:a16="http://schemas.microsoft.com/office/drawing/2014/main" id="{18FB83BA-CAE6-64D5-290F-B4F89F8D21DC}"/>
              </a:ext>
            </a:extLst>
          </p:cNvPr>
          <p:cNvSpPr/>
          <p:nvPr/>
        </p:nvSpPr>
        <p:spPr>
          <a:xfrm>
            <a:off x="707759" y="389823"/>
            <a:ext cx="197991" cy="17864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30" name="Freeform: Shape 29">
            <a:extLst>
              <a:ext uri="{FF2B5EF4-FFF2-40B4-BE49-F238E27FC236}">
                <a16:creationId xmlns:a16="http://schemas.microsoft.com/office/drawing/2014/main" id="{9C772BD6-A61E-0F89-CBD1-EB12DCAA78F1}"/>
              </a:ext>
            </a:extLst>
          </p:cNvPr>
          <p:cNvSpPr/>
          <p:nvPr/>
        </p:nvSpPr>
        <p:spPr>
          <a:xfrm>
            <a:off x="793940" y="389823"/>
            <a:ext cx="197991" cy="17864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56" name="Rectangle 55">
            <a:extLst>
              <a:ext uri="{FF2B5EF4-FFF2-40B4-BE49-F238E27FC236}">
                <a16:creationId xmlns:a16="http://schemas.microsoft.com/office/drawing/2014/main" id="{F9E211EC-BDAF-12C2-6A62-FAF13EEC678C}"/>
              </a:ext>
            </a:extLst>
          </p:cNvPr>
          <p:cNvSpPr/>
          <p:nvPr/>
        </p:nvSpPr>
        <p:spPr>
          <a:xfrm rot="16200000">
            <a:off x="4566691" y="4645357"/>
            <a:ext cx="89730" cy="96470"/>
          </a:xfrm>
          <a:prstGeom prst="rect">
            <a:avLst/>
          </a:prstGeom>
          <a:solidFill>
            <a:srgbClr val="AAE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57" name="TextBox 56">
            <a:extLst>
              <a:ext uri="{FF2B5EF4-FFF2-40B4-BE49-F238E27FC236}">
                <a16:creationId xmlns:a16="http://schemas.microsoft.com/office/drawing/2014/main" id="{51185493-E062-4AF4-29E0-775C93A32BF5}"/>
              </a:ext>
            </a:extLst>
          </p:cNvPr>
          <p:cNvSpPr txBox="1"/>
          <p:nvPr/>
        </p:nvSpPr>
        <p:spPr>
          <a:xfrm>
            <a:off x="4697601" y="4570482"/>
            <a:ext cx="1999976"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In last</a:t>
            </a:r>
            <a:r>
              <a:rPr kumimoji="0" lang="en-US" altLang="zh-TW" sz="1000" b="0" i="1"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 quarters</a:t>
            </a:r>
            <a:endParaRPr kumimoji="0" lang="en-US" altLang="zh-TW"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endParaRPr>
          </a:p>
        </p:txBody>
      </p:sp>
      <p:sp>
        <p:nvSpPr>
          <p:cNvPr id="58" name="Rectangle 57">
            <a:extLst>
              <a:ext uri="{FF2B5EF4-FFF2-40B4-BE49-F238E27FC236}">
                <a16:creationId xmlns:a16="http://schemas.microsoft.com/office/drawing/2014/main" id="{CE3769A7-08BE-C89F-08FA-7296F09AF9E2}"/>
              </a:ext>
            </a:extLst>
          </p:cNvPr>
          <p:cNvSpPr/>
          <p:nvPr/>
        </p:nvSpPr>
        <p:spPr>
          <a:xfrm rot="16200000">
            <a:off x="4566691" y="4416232"/>
            <a:ext cx="89730" cy="96470"/>
          </a:xfrm>
          <a:prstGeom prst="rect">
            <a:avLst/>
          </a:prstGeom>
          <a:solidFill>
            <a:srgbClr val="27B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60" name="TextBox 59">
            <a:extLst>
              <a:ext uri="{FF2B5EF4-FFF2-40B4-BE49-F238E27FC236}">
                <a16:creationId xmlns:a16="http://schemas.microsoft.com/office/drawing/2014/main" id="{422393A8-016B-4288-3D16-270738B0946A}"/>
              </a:ext>
            </a:extLst>
          </p:cNvPr>
          <p:cNvSpPr txBox="1"/>
          <p:nvPr/>
        </p:nvSpPr>
        <p:spPr>
          <a:xfrm>
            <a:off x="4697601" y="4341357"/>
            <a:ext cx="1999976"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70C0"/>
              </a:buClr>
              <a:buSzTx/>
              <a:buFontTx/>
              <a:buNone/>
              <a:tabLst/>
              <a:defRPr/>
            </a:pPr>
            <a:r>
              <a:rPr lang="en-US" altLang="zh-TW" sz="1000" i="1" dirty="0">
                <a:solidFill>
                  <a:schemeClr val="tx1">
                    <a:lumMod val="75000"/>
                    <a:lumOff val="25000"/>
                  </a:schemeClr>
                </a:solidFill>
                <a:latin typeface="SVN-Gilroy Medium" panose="00000600000000000000" pitchFamily="50" charset="0"/>
                <a:ea typeface="新細明體" panose="02020500000000000000" pitchFamily="18" charset="-120"/>
                <a:cs typeface="Arial" panose="020B0604020202020204" pitchFamily="34" charset="0"/>
              </a:rPr>
              <a:t>In this quarter</a:t>
            </a:r>
            <a:endParaRPr kumimoji="0" lang="en-US" altLang="zh-TW"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endParaRPr>
          </a:p>
        </p:txBody>
      </p:sp>
      <p:sp>
        <p:nvSpPr>
          <p:cNvPr id="61" name="TextBox 60">
            <a:extLst>
              <a:ext uri="{FF2B5EF4-FFF2-40B4-BE49-F238E27FC236}">
                <a16:creationId xmlns:a16="http://schemas.microsoft.com/office/drawing/2014/main" id="{F947EEE7-0B73-A076-FC4F-82287658475A}"/>
              </a:ext>
            </a:extLst>
          </p:cNvPr>
          <p:cNvSpPr txBox="1"/>
          <p:nvPr/>
        </p:nvSpPr>
        <p:spPr>
          <a:xfrm>
            <a:off x="5535136" y="3040775"/>
            <a:ext cx="66834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 typeface="Arial"/>
              <a:buNone/>
              <a:tabLst/>
              <a:defRPr/>
            </a:pPr>
            <a:r>
              <a:rPr lang="en-US" altLang="zh-TW" sz="1000" b="1" cap="all">
                <a:solidFill>
                  <a:schemeClr val="tx1">
                    <a:lumMod val="75000"/>
                    <a:lumOff val="25000"/>
                  </a:schemeClr>
                </a:solidFill>
                <a:latin typeface="SVN-Gilroy XBold" panose="00000900000000000000" pitchFamily="50" charset="0"/>
                <a:ea typeface="新細明體" panose="02020500000000000000" pitchFamily="18" charset="-120"/>
                <a:cs typeface="Arial" panose="020B0604020202020204" pitchFamily="34" charset="0"/>
              </a:rPr>
              <a:t>2Q2024</a:t>
            </a:r>
            <a:endParaRPr kumimoji="0" lang="en-US" altLang="zh-TW" sz="1000" b="1" i="0" u="none" strike="noStrike" kern="1200" cap="all" spc="0" normalizeH="0" baseline="0" noProof="0">
              <a:ln>
                <a:noFill/>
              </a:ln>
              <a:solidFill>
                <a:schemeClr val="tx1">
                  <a:lumMod val="75000"/>
                  <a:lumOff val="25000"/>
                </a:schemeClr>
              </a:solidFill>
              <a:effectLst/>
              <a:uLnTx/>
              <a:uFillTx/>
              <a:latin typeface="SVN-Gilroy XBold" panose="00000900000000000000" pitchFamily="50" charset="0"/>
              <a:ea typeface="新細明體" panose="02020500000000000000" pitchFamily="18" charset="-120"/>
              <a:cs typeface="Arial" panose="020B0604020202020204" pitchFamily="34" charset="0"/>
            </a:endParaRPr>
          </a:p>
        </p:txBody>
      </p:sp>
      <p:sp>
        <p:nvSpPr>
          <p:cNvPr id="62" name="TextBox 61">
            <a:extLst>
              <a:ext uri="{FF2B5EF4-FFF2-40B4-BE49-F238E27FC236}">
                <a16:creationId xmlns:a16="http://schemas.microsoft.com/office/drawing/2014/main" id="{D69773B7-78E4-99F9-6618-4AF5DB45927B}"/>
              </a:ext>
            </a:extLst>
          </p:cNvPr>
          <p:cNvSpPr txBox="1"/>
          <p:nvPr/>
        </p:nvSpPr>
        <p:spPr>
          <a:xfrm>
            <a:off x="1319901" y="3040775"/>
            <a:ext cx="66834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0" i="0" u="none" strike="noStrike" kern="1200" cap="all" spc="0" normalizeH="0" baseline="0" noProof="0" dirty="0">
                <a:ln>
                  <a:noFill/>
                </a:ln>
                <a:effectLst/>
                <a:uLnTx/>
                <a:uFillTx/>
                <a:latin typeface="SVN-Gilroy Medium" panose="00000600000000000000" pitchFamily="50" charset="0"/>
                <a:ea typeface="新細明體" panose="02020500000000000000" pitchFamily="18" charset="-120"/>
                <a:cs typeface="Arial" panose="020B0604020202020204" pitchFamily="34" charset="0"/>
              </a:rPr>
              <a:t>2Q2023</a:t>
            </a:r>
          </a:p>
        </p:txBody>
      </p:sp>
      <p:sp>
        <p:nvSpPr>
          <p:cNvPr id="64" name="TextBox 63">
            <a:extLst>
              <a:ext uri="{FF2B5EF4-FFF2-40B4-BE49-F238E27FC236}">
                <a16:creationId xmlns:a16="http://schemas.microsoft.com/office/drawing/2014/main" id="{DE8069FF-50DA-551B-3A06-24C8BC030179}"/>
              </a:ext>
            </a:extLst>
          </p:cNvPr>
          <p:cNvSpPr txBox="1"/>
          <p:nvPr/>
        </p:nvSpPr>
        <p:spPr>
          <a:xfrm>
            <a:off x="2448058" y="3040775"/>
            <a:ext cx="66834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0"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3Q2023</a:t>
            </a:r>
          </a:p>
        </p:txBody>
      </p:sp>
      <p:sp>
        <p:nvSpPr>
          <p:cNvPr id="65" name="TextBox 64">
            <a:extLst>
              <a:ext uri="{FF2B5EF4-FFF2-40B4-BE49-F238E27FC236}">
                <a16:creationId xmlns:a16="http://schemas.microsoft.com/office/drawing/2014/main" id="{72A62335-A55F-532E-0A8D-04B7C8B4E853}"/>
              </a:ext>
            </a:extLst>
          </p:cNvPr>
          <p:cNvSpPr txBox="1"/>
          <p:nvPr/>
        </p:nvSpPr>
        <p:spPr>
          <a:xfrm>
            <a:off x="4584480" y="3040775"/>
            <a:ext cx="66834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0" i="0" u="none" strike="noStrike" kern="1200" cap="all" spc="0" normalizeH="0" baseline="0" noProof="0" dirty="0">
                <a:ln>
                  <a:noFill/>
                </a:ln>
                <a:effectLst/>
                <a:uLnTx/>
                <a:uFillTx/>
                <a:latin typeface="SVN-Gilroy Medium" panose="00000600000000000000" pitchFamily="50" charset="0"/>
                <a:ea typeface="新細明體" panose="02020500000000000000" pitchFamily="18" charset="-120"/>
                <a:cs typeface="Arial" panose="020B0604020202020204" pitchFamily="34" charset="0"/>
              </a:rPr>
              <a:t>1Q2024</a:t>
            </a:r>
          </a:p>
        </p:txBody>
      </p:sp>
      <p:sp>
        <p:nvSpPr>
          <p:cNvPr id="76" name="Oval 75">
            <a:extLst>
              <a:ext uri="{FF2B5EF4-FFF2-40B4-BE49-F238E27FC236}">
                <a16:creationId xmlns:a16="http://schemas.microsoft.com/office/drawing/2014/main" id="{C790F95A-E3DB-7E5A-E08D-ED313D57C45B}"/>
              </a:ext>
            </a:extLst>
          </p:cNvPr>
          <p:cNvSpPr/>
          <p:nvPr/>
        </p:nvSpPr>
        <p:spPr>
          <a:xfrm>
            <a:off x="4413665" y="1842395"/>
            <a:ext cx="928908" cy="928908"/>
          </a:xfrm>
          <a:prstGeom prst="ellipse">
            <a:avLst/>
          </a:prstGeom>
          <a:solidFill>
            <a:srgbClr val="AAE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77" name="Oval 76">
            <a:extLst>
              <a:ext uri="{FF2B5EF4-FFF2-40B4-BE49-F238E27FC236}">
                <a16:creationId xmlns:a16="http://schemas.microsoft.com/office/drawing/2014/main" id="{2838641F-3E01-A65D-22CB-5434CFD29F1C}"/>
              </a:ext>
            </a:extLst>
          </p:cNvPr>
          <p:cNvSpPr/>
          <p:nvPr/>
        </p:nvSpPr>
        <p:spPr>
          <a:xfrm flipH="1">
            <a:off x="4844956" y="1724674"/>
            <a:ext cx="66327" cy="66327"/>
          </a:xfrm>
          <a:prstGeom prst="ellipse">
            <a:avLst/>
          </a:prstGeom>
          <a:solidFill>
            <a:srgbClr val="0461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78" name="TextBox 77">
            <a:extLst>
              <a:ext uri="{FF2B5EF4-FFF2-40B4-BE49-F238E27FC236}">
                <a16:creationId xmlns:a16="http://schemas.microsoft.com/office/drawing/2014/main" id="{77140C41-1FC4-80DC-F775-4C9D2E9A2276}"/>
              </a:ext>
            </a:extLst>
          </p:cNvPr>
          <p:cNvSpPr txBox="1"/>
          <p:nvPr/>
        </p:nvSpPr>
        <p:spPr>
          <a:xfrm>
            <a:off x="4609271" y="2461926"/>
            <a:ext cx="634881"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1"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150.8%</a:t>
            </a:r>
          </a:p>
        </p:txBody>
      </p:sp>
      <p:sp>
        <p:nvSpPr>
          <p:cNvPr id="105" name="TextBox 104">
            <a:extLst>
              <a:ext uri="{FF2B5EF4-FFF2-40B4-BE49-F238E27FC236}">
                <a16:creationId xmlns:a16="http://schemas.microsoft.com/office/drawing/2014/main" id="{47446974-F200-A6AF-71FF-D514B7EA9C87}"/>
              </a:ext>
            </a:extLst>
          </p:cNvPr>
          <p:cNvSpPr txBox="1"/>
          <p:nvPr/>
        </p:nvSpPr>
        <p:spPr>
          <a:xfrm>
            <a:off x="4585881" y="1427773"/>
            <a:ext cx="584477"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0"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1.35%</a:t>
            </a:r>
          </a:p>
        </p:txBody>
      </p:sp>
      <p:sp>
        <p:nvSpPr>
          <p:cNvPr id="106" name="Oval 105">
            <a:extLst>
              <a:ext uri="{FF2B5EF4-FFF2-40B4-BE49-F238E27FC236}">
                <a16:creationId xmlns:a16="http://schemas.microsoft.com/office/drawing/2014/main" id="{9BB17E32-6747-EE39-53AA-09A64115E616}"/>
              </a:ext>
            </a:extLst>
          </p:cNvPr>
          <p:cNvSpPr/>
          <p:nvPr/>
        </p:nvSpPr>
        <p:spPr>
          <a:xfrm>
            <a:off x="4572673" y="1847441"/>
            <a:ext cx="610892" cy="610892"/>
          </a:xfrm>
          <a:prstGeom prst="ellipse">
            <a:avLst/>
          </a:prstGeom>
          <a:solidFill>
            <a:srgbClr val="27B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15" name="Oval 114">
            <a:extLst>
              <a:ext uri="{FF2B5EF4-FFF2-40B4-BE49-F238E27FC236}">
                <a16:creationId xmlns:a16="http://schemas.microsoft.com/office/drawing/2014/main" id="{C7AC90D7-90BB-D634-5F82-CF27F97D1662}"/>
              </a:ext>
            </a:extLst>
          </p:cNvPr>
          <p:cNvSpPr/>
          <p:nvPr/>
        </p:nvSpPr>
        <p:spPr>
          <a:xfrm>
            <a:off x="5365820" y="1841373"/>
            <a:ext cx="837656" cy="837656"/>
          </a:xfrm>
          <a:prstGeom prst="ellipse">
            <a:avLst/>
          </a:prstGeom>
          <a:solidFill>
            <a:srgbClr val="AAE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16" name="Oval 115">
            <a:extLst>
              <a:ext uri="{FF2B5EF4-FFF2-40B4-BE49-F238E27FC236}">
                <a16:creationId xmlns:a16="http://schemas.microsoft.com/office/drawing/2014/main" id="{95FA0570-8227-EB24-BFBC-6542EDB79008}"/>
              </a:ext>
            </a:extLst>
          </p:cNvPr>
          <p:cNvSpPr/>
          <p:nvPr/>
        </p:nvSpPr>
        <p:spPr>
          <a:xfrm flipH="1">
            <a:off x="5727588" y="1691253"/>
            <a:ext cx="95070" cy="95070"/>
          </a:xfrm>
          <a:prstGeom prst="ellipse">
            <a:avLst/>
          </a:prstGeom>
          <a:solidFill>
            <a:srgbClr val="0461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17" name="TextBox 116">
            <a:extLst>
              <a:ext uri="{FF2B5EF4-FFF2-40B4-BE49-F238E27FC236}">
                <a16:creationId xmlns:a16="http://schemas.microsoft.com/office/drawing/2014/main" id="{887F1D9A-9FEE-8C12-4AC4-D481B29BB243}"/>
              </a:ext>
            </a:extLst>
          </p:cNvPr>
          <p:cNvSpPr txBox="1"/>
          <p:nvPr/>
        </p:nvSpPr>
        <p:spPr>
          <a:xfrm>
            <a:off x="5505217" y="2414707"/>
            <a:ext cx="634881"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1"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113.8%</a:t>
            </a:r>
          </a:p>
        </p:txBody>
      </p:sp>
      <p:sp>
        <p:nvSpPr>
          <p:cNvPr id="119" name="TextBox 118">
            <a:extLst>
              <a:ext uri="{FF2B5EF4-FFF2-40B4-BE49-F238E27FC236}">
                <a16:creationId xmlns:a16="http://schemas.microsoft.com/office/drawing/2014/main" id="{F6CAE654-D222-419F-486B-E9AACF5D424C}"/>
              </a:ext>
            </a:extLst>
          </p:cNvPr>
          <p:cNvSpPr txBox="1"/>
          <p:nvPr/>
        </p:nvSpPr>
        <p:spPr>
          <a:xfrm>
            <a:off x="5492410" y="1427773"/>
            <a:ext cx="584477"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0"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1.57%</a:t>
            </a:r>
          </a:p>
        </p:txBody>
      </p:sp>
      <p:sp>
        <p:nvSpPr>
          <p:cNvPr id="120" name="Oval 119">
            <a:extLst>
              <a:ext uri="{FF2B5EF4-FFF2-40B4-BE49-F238E27FC236}">
                <a16:creationId xmlns:a16="http://schemas.microsoft.com/office/drawing/2014/main" id="{85D37E6D-0EFA-71E1-8FA8-4A877DC7CFC0}"/>
              </a:ext>
            </a:extLst>
          </p:cNvPr>
          <p:cNvSpPr/>
          <p:nvPr/>
        </p:nvSpPr>
        <p:spPr>
          <a:xfrm>
            <a:off x="5479202" y="1847441"/>
            <a:ext cx="610892" cy="610892"/>
          </a:xfrm>
          <a:prstGeom prst="ellipse">
            <a:avLst/>
          </a:prstGeom>
          <a:solidFill>
            <a:srgbClr val="27B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23" name="Oval 122">
            <a:extLst>
              <a:ext uri="{FF2B5EF4-FFF2-40B4-BE49-F238E27FC236}">
                <a16:creationId xmlns:a16="http://schemas.microsoft.com/office/drawing/2014/main" id="{CE2B0DF7-63FC-0649-F9BF-85F5F42EDF9A}"/>
              </a:ext>
            </a:extLst>
          </p:cNvPr>
          <p:cNvSpPr/>
          <p:nvPr/>
        </p:nvSpPr>
        <p:spPr>
          <a:xfrm>
            <a:off x="1142717" y="1856067"/>
            <a:ext cx="1036122" cy="1036122"/>
          </a:xfrm>
          <a:prstGeom prst="ellipse">
            <a:avLst/>
          </a:prstGeom>
          <a:solidFill>
            <a:srgbClr val="AAE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24" name="Oval 123">
            <a:extLst>
              <a:ext uri="{FF2B5EF4-FFF2-40B4-BE49-F238E27FC236}">
                <a16:creationId xmlns:a16="http://schemas.microsoft.com/office/drawing/2014/main" id="{4B93BB2D-4B8C-53ED-D46E-2A2F4BB6E71E}"/>
              </a:ext>
            </a:extLst>
          </p:cNvPr>
          <p:cNvSpPr/>
          <p:nvPr/>
        </p:nvSpPr>
        <p:spPr>
          <a:xfrm flipH="1">
            <a:off x="1627615" y="1724674"/>
            <a:ext cx="66327" cy="66327"/>
          </a:xfrm>
          <a:prstGeom prst="ellipse">
            <a:avLst/>
          </a:prstGeom>
          <a:solidFill>
            <a:srgbClr val="0461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25" name="TextBox 124">
            <a:extLst>
              <a:ext uri="{FF2B5EF4-FFF2-40B4-BE49-F238E27FC236}">
                <a16:creationId xmlns:a16="http://schemas.microsoft.com/office/drawing/2014/main" id="{1B4C1464-AD29-AA88-BE00-725E8D235D01}"/>
              </a:ext>
            </a:extLst>
          </p:cNvPr>
          <p:cNvSpPr txBox="1"/>
          <p:nvPr/>
        </p:nvSpPr>
        <p:spPr>
          <a:xfrm>
            <a:off x="1343338" y="2576769"/>
            <a:ext cx="634881"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1"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168.9%</a:t>
            </a:r>
          </a:p>
        </p:txBody>
      </p:sp>
      <p:sp>
        <p:nvSpPr>
          <p:cNvPr id="126" name="TextBox 125">
            <a:extLst>
              <a:ext uri="{FF2B5EF4-FFF2-40B4-BE49-F238E27FC236}">
                <a16:creationId xmlns:a16="http://schemas.microsoft.com/office/drawing/2014/main" id="{A3AF5B6D-F59A-77A1-C100-FA4DD83A00C4}"/>
              </a:ext>
            </a:extLst>
          </p:cNvPr>
          <p:cNvSpPr txBox="1"/>
          <p:nvPr/>
        </p:nvSpPr>
        <p:spPr>
          <a:xfrm>
            <a:off x="1368540" y="1427773"/>
            <a:ext cx="584477"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0"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1.27%</a:t>
            </a:r>
          </a:p>
        </p:txBody>
      </p:sp>
      <p:sp>
        <p:nvSpPr>
          <p:cNvPr id="127" name="Oval 126">
            <a:extLst>
              <a:ext uri="{FF2B5EF4-FFF2-40B4-BE49-F238E27FC236}">
                <a16:creationId xmlns:a16="http://schemas.microsoft.com/office/drawing/2014/main" id="{9173D031-C0BA-2089-46CB-573D895A7851}"/>
              </a:ext>
            </a:extLst>
          </p:cNvPr>
          <p:cNvSpPr/>
          <p:nvPr/>
        </p:nvSpPr>
        <p:spPr>
          <a:xfrm>
            <a:off x="1355332" y="1847441"/>
            <a:ext cx="610892" cy="610892"/>
          </a:xfrm>
          <a:prstGeom prst="ellipse">
            <a:avLst/>
          </a:prstGeom>
          <a:solidFill>
            <a:srgbClr val="27B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29" name="Oval 128">
            <a:extLst>
              <a:ext uri="{FF2B5EF4-FFF2-40B4-BE49-F238E27FC236}">
                <a16:creationId xmlns:a16="http://schemas.microsoft.com/office/drawing/2014/main" id="{1A0FFF52-5388-31F3-9981-5AD522DD9A87}"/>
              </a:ext>
            </a:extLst>
          </p:cNvPr>
          <p:cNvSpPr/>
          <p:nvPr/>
        </p:nvSpPr>
        <p:spPr>
          <a:xfrm>
            <a:off x="2188317" y="1806438"/>
            <a:ext cx="1201236" cy="1145375"/>
          </a:xfrm>
          <a:prstGeom prst="ellipse">
            <a:avLst/>
          </a:prstGeom>
          <a:solidFill>
            <a:srgbClr val="AAE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30" name="Oval 129">
            <a:extLst>
              <a:ext uri="{FF2B5EF4-FFF2-40B4-BE49-F238E27FC236}">
                <a16:creationId xmlns:a16="http://schemas.microsoft.com/office/drawing/2014/main" id="{B71AC61B-AB68-206E-F8FF-9C2C2A81C11C}"/>
              </a:ext>
            </a:extLst>
          </p:cNvPr>
          <p:cNvSpPr/>
          <p:nvPr/>
        </p:nvSpPr>
        <p:spPr>
          <a:xfrm flipH="1">
            <a:off x="2754558" y="1683514"/>
            <a:ext cx="68754" cy="68754"/>
          </a:xfrm>
          <a:prstGeom prst="ellipse">
            <a:avLst/>
          </a:prstGeom>
          <a:solidFill>
            <a:srgbClr val="0461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31" name="TextBox 130">
            <a:extLst>
              <a:ext uri="{FF2B5EF4-FFF2-40B4-BE49-F238E27FC236}">
                <a16:creationId xmlns:a16="http://schemas.microsoft.com/office/drawing/2014/main" id="{6C732462-CFB9-EA58-4DA6-019876D417A1}"/>
              </a:ext>
            </a:extLst>
          </p:cNvPr>
          <p:cNvSpPr txBox="1"/>
          <p:nvPr/>
        </p:nvSpPr>
        <p:spPr>
          <a:xfrm>
            <a:off x="2471495" y="2538035"/>
            <a:ext cx="634881"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1"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172.4%</a:t>
            </a:r>
          </a:p>
        </p:txBody>
      </p:sp>
      <p:sp>
        <p:nvSpPr>
          <p:cNvPr id="132" name="Oval 131">
            <a:extLst>
              <a:ext uri="{FF2B5EF4-FFF2-40B4-BE49-F238E27FC236}">
                <a16:creationId xmlns:a16="http://schemas.microsoft.com/office/drawing/2014/main" id="{103A68DF-6597-84EC-B028-93FEB51A6D34}"/>
              </a:ext>
            </a:extLst>
          </p:cNvPr>
          <p:cNvSpPr/>
          <p:nvPr/>
        </p:nvSpPr>
        <p:spPr>
          <a:xfrm>
            <a:off x="2483489" y="1808707"/>
            <a:ext cx="610892" cy="610892"/>
          </a:xfrm>
          <a:prstGeom prst="ellipse">
            <a:avLst/>
          </a:prstGeom>
          <a:solidFill>
            <a:srgbClr val="27B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33" name="TextBox 132">
            <a:extLst>
              <a:ext uri="{FF2B5EF4-FFF2-40B4-BE49-F238E27FC236}">
                <a16:creationId xmlns:a16="http://schemas.microsoft.com/office/drawing/2014/main" id="{C3F775F6-A4FC-3B6B-1ECE-D66D09BD499F}"/>
              </a:ext>
            </a:extLst>
          </p:cNvPr>
          <p:cNvSpPr txBox="1"/>
          <p:nvPr/>
        </p:nvSpPr>
        <p:spPr>
          <a:xfrm>
            <a:off x="2496697" y="1427773"/>
            <a:ext cx="584477"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0"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1.37%</a:t>
            </a:r>
          </a:p>
        </p:txBody>
      </p:sp>
      <p:sp>
        <p:nvSpPr>
          <p:cNvPr id="134" name="TextBox 133">
            <a:extLst>
              <a:ext uri="{FF2B5EF4-FFF2-40B4-BE49-F238E27FC236}">
                <a16:creationId xmlns:a16="http://schemas.microsoft.com/office/drawing/2014/main" id="{CA31DA3C-ADE2-A964-1F2A-245C978A150D}"/>
              </a:ext>
            </a:extLst>
          </p:cNvPr>
          <p:cNvSpPr txBox="1"/>
          <p:nvPr/>
        </p:nvSpPr>
        <p:spPr>
          <a:xfrm>
            <a:off x="1772696" y="5839090"/>
            <a:ext cx="658223" cy="246221"/>
          </a:xfrm>
          <a:prstGeom prst="rect">
            <a:avLst/>
          </a:prstGeom>
          <a:noFill/>
        </p:spPr>
        <p:txBody>
          <a:bodyPr wrap="square">
            <a:spAutoFit/>
          </a:bodyPr>
          <a:lstStyle/>
          <a:p>
            <a:pPr lvl="0" algn="ctr">
              <a:buClr>
                <a:srgbClr val="0070C0"/>
              </a:buClr>
              <a:defRPr/>
            </a:pPr>
            <a:r>
              <a:rPr lang="en-US" altLang="zh-TW" sz="1000" cap="all" dirty="0">
                <a:latin typeface="SVN-Gilroy Medium" panose="00000600000000000000" pitchFamily="50" charset="0"/>
                <a:ea typeface="新細明體" panose="02020500000000000000" pitchFamily="18" charset="-120"/>
                <a:cs typeface="Arial" panose="020B0604020202020204" pitchFamily="34" charset="0"/>
              </a:rPr>
              <a:t>6M2023</a:t>
            </a:r>
            <a:endParaRPr kumimoji="0" lang="en-US" altLang="zh-TW" sz="1000" b="0" i="0" u="none" strike="noStrike" kern="1200" cap="all" spc="0" normalizeH="0" baseline="0" noProof="0" dirty="0">
              <a:ln>
                <a:noFill/>
              </a:ln>
              <a:effectLst/>
              <a:uLnTx/>
              <a:uFillTx/>
              <a:latin typeface="SVN-Gilroy Medium" panose="00000600000000000000" pitchFamily="50" charset="0"/>
              <a:ea typeface="新細明體" panose="02020500000000000000" pitchFamily="18" charset="-120"/>
              <a:cs typeface="Arial" panose="020B0604020202020204" pitchFamily="34" charset="0"/>
            </a:endParaRPr>
          </a:p>
        </p:txBody>
      </p:sp>
      <p:sp>
        <p:nvSpPr>
          <p:cNvPr id="135" name="TextBox 134">
            <a:extLst>
              <a:ext uri="{FF2B5EF4-FFF2-40B4-BE49-F238E27FC236}">
                <a16:creationId xmlns:a16="http://schemas.microsoft.com/office/drawing/2014/main" id="{94B140CE-2249-D5DB-D5E8-A9C91A050345}"/>
              </a:ext>
            </a:extLst>
          </p:cNvPr>
          <p:cNvSpPr txBox="1"/>
          <p:nvPr/>
        </p:nvSpPr>
        <p:spPr>
          <a:xfrm>
            <a:off x="2708050" y="5839090"/>
            <a:ext cx="654016" cy="246221"/>
          </a:xfrm>
          <a:prstGeom prst="rect">
            <a:avLst/>
          </a:prstGeom>
          <a:noFill/>
        </p:spPr>
        <p:txBody>
          <a:bodyPr wrap="square">
            <a:spAutoFit/>
          </a:bodyPr>
          <a:lstStyle/>
          <a:p>
            <a:pPr lvl="0" algn="ctr">
              <a:buClr>
                <a:srgbClr val="0070C0"/>
              </a:buClr>
              <a:defRPr/>
            </a:pPr>
            <a:r>
              <a:rPr lang="en-US" altLang="zh-TW" sz="1000" cap="all" dirty="0">
                <a:latin typeface="SVN-Gilroy Medium" panose="00000600000000000000" pitchFamily="50" charset="0"/>
                <a:ea typeface="新細明體" panose="02020500000000000000" pitchFamily="18" charset="-120"/>
                <a:cs typeface="Arial" panose="020B0604020202020204" pitchFamily="34" charset="0"/>
              </a:rPr>
              <a:t>9M2023</a:t>
            </a:r>
            <a:endParaRPr kumimoji="0" lang="en-US" altLang="zh-TW" sz="1000" b="0" i="0" u="none" strike="noStrike" kern="1200" cap="all" spc="0" normalizeH="0" baseline="0" noProof="0" dirty="0">
              <a:ln>
                <a:noFill/>
              </a:ln>
              <a:effectLst/>
              <a:uLnTx/>
              <a:uFillTx/>
              <a:latin typeface="SVN-Gilroy Medium" panose="00000600000000000000" pitchFamily="50" charset="0"/>
              <a:ea typeface="新細明體" panose="02020500000000000000" pitchFamily="18" charset="-120"/>
              <a:cs typeface="Arial" panose="020B0604020202020204" pitchFamily="34" charset="0"/>
            </a:endParaRPr>
          </a:p>
        </p:txBody>
      </p:sp>
      <p:sp>
        <p:nvSpPr>
          <p:cNvPr id="136" name="TextBox 135">
            <a:extLst>
              <a:ext uri="{FF2B5EF4-FFF2-40B4-BE49-F238E27FC236}">
                <a16:creationId xmlns:a16="http://schemas.microsoft.com/office/drawing/2014/main" id="{E9160405-8285-0BBE-D150-9F2348DDB887}"/>
              </a:ext>
            </a:extLst>
          </p:cNvPr>
          <p:cNvSpPr txBox="1"/>
          <p:nvPr/>
        </p:nvSpPr>
        <p:spPr>
          <a:xfrm>
            <a:off x="852541" y="5839090"/>
            <a:ext cx="666881"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0" i="0" u="none" strike="noStrike" kern="1200" cap="all" spc="0" normalizeH="0" baseline="0" noProof="0" dirty="0">
                <a:ln>
                  <a:noFill/>
                </a:ln>
                <a:effectLst/>
                <a:uLnTx/>
                <a:uFillTx/>
                <a:latin typeface="SVN-Gilroy Medium" panose="00000600000000000000" pitchFamily="50" charset="0"/>
                <a:ea typeface="新細明體" panose="02020500000000000000" pitchFamily="18" charset="-120"/>
                <a:cs typeface="Arial" panose="020B0604020202020204" pitchFamily="34" charset="0"/>
              </a:rPr>
              <a:t>3M2023</a:t>
            </a:r>
          </a:p>
        </p:txBody>
      </p:sp>
      <p:grpSp>
        <p:nvGrpSpPr>
          <p:cNvPr id="2" name="Group 1"/>
          <p:cNvGrpSpPr/>
          <p:nvPr/>
        </p:nvGrpSpPr>
        <p:grpSpPr>
          <a:xfrm>
            <a:off x="1452308" y="3467548"/>
            <a:ext cx="4658967" cy="246221"/>
            <a:chOff x="1509458" y="3524698"/>
            <a:chExt cx="4658967" cy="246221"/>
          </a:xfrm>
        </p:grpSpPr>
        <p:sp>
          <p:nvSpPr>
            <p:cNvPr id="139" name="TextBox 138">
              <a:extLst>
                <a:ext uri="{FF2B5EF4-FFF2-40B4-BE49-F238E27FC236}">
                  <a16:creationId xmlns:a16="http://schemas.microsoft.com/office/drawing/2014/main" id="{7ABBF881-76EA-EDFD-4802-CDBEC4B3DB43}"/>
                </a:ext>
              </a:extLst>
            </p:cNvPr>
            <p:cNvSpPr txBox="1"/>
            <p:nvPr/>
          </p:nvSpPr>
          <p:spPr>
            <a:xfrm>
              <a:off x="1633685" y="3524698"/>
              <a:ext cx="2119637"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NPL out of</a:t>
              </a:r>
              <a:r>
                <a:rPr kumimoji="0" lang="en-US" altLang="zh-TW" sz="1000" b="0" i="1"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 outstanding loans</a:t>
              </a:r>
              <a:endParaRPr kumimoji="0" lang="en-US" altLang="zh-TW"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endParaRPr>
            </a:p>
          </p:txBody>
        </p:sp>
        <p:sp>
          <p:nvSpPr>
            <p:cNvPr id="140" name="TextBox 139">
              <a:extLst>
                <a:ext uri="{FF2B5EF4-FFF2-40B4-BE49-F238E27FC236}">
                  <a16:creationId xmlns:a16="http://schemas.microsoft.com/office/drawing/2014/main" id="{A951112F-7B0C-8CAF-B25D-BDC9CDD7EBA5}"/>
                </a:ext>
              </a:extLst>
            </p:cNvPr>
            <p:cNvSpPr txBox="1"/>
            <p:nvPr/>
          </p:nvSpPr>
          <p:spPr>
            <a:xfrm>
              <a:off x="3759976" y="3524698"/>
              <a:ext cx="653645"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NPL</a:t>
              </a:r>
            </a:p>
          </p:txBody>
        </p:sp>
        <p:sp>
          <p:nvSpPr>
            <p:cNvPr id="141" name="Oval 140">
              <a:extLst>
                <a:ext uri="{FF2B5EF4-FFF2-40B4-BE49-F238E27FC236}">
                  <a16:creationId xmlns:a16="http://schemas.microsoft.com/office/drawing/2014/main" id="{7EC695F2-7370-FE79-175A-A06C68BD1E27}"/>
                </a:ext>
              </a:extLst>
            </p:cNvPr>
            <p:cNvSpPr/>
            <p:nvPr/>
          </p:nvSpPr>
          <p:spPr>
            <a:xfrm flipH="1">
              <a:off x="3631309" y="3582732"/>
              <a:ext cx="130152" cy="130152"/>
            </a:xfrm>
            <a:prstGeom prst="ellipse">
              <a:avLst/>
            </a:prstGeom>
            <a:solidFill>
              <a:srgbClr val="27B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42" name="Oval 141">
              <a:extLst>
                <a:ext uri="{FF2B5EF4-FFF2-40B4-BE49-F238E27FC236}">
                  <a16:creationId xmlns:a16="http://schemas.microsoft.com/office/drawing/2014/main" id="{08F5CEC4-31CA-A441-C907-25DA88F58B95}"/>
                </a:ext>
              </a:extLst>
            </p:cNvPr>
            <p:cNvSpPr/>
            <p:nvPr/>
          </p:nvSpPr>
          <p:spPr>
            <a:xfrm flipH="1">
              <a:off x="1509458" y="3582732"/>
              <a:ext cx="130152" cy="130152"/>
            </a:xfrm>
            <a:prstGeom prst="ellipse">
              <a:avLst/>
            </a:prstGeom>
            <a:solidFill>
              <a:srgbClr val="0461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43" name="TextBox 142">
              <a:extLst>
                <a:ext uri="{FF2B5EF4-FFF2-40B4-BE49-F238E27FC236}">
                  <a16:creationId xmlns:a16="http://schemas.microsoft.com/office/drawing/2014/main" id="{C770204C-7526-8E22-D596-9A321D448547}"/>
                </a:ext>
              </a:extLst>
            </p:cNvPr>
            <p:cNvSpPr txBox="1"/>
            <p:nvPr/>
          </p:nvSpPr>
          <p:spPr>
            <a:xfrm>
              <a:off x="4735602" y="3524698"/>
              <a:ext cx="1432823"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NPL coverage ratio</a:t>
              </a:r>
            </a:p>
          </p:txBody>
        </p:sp>
        <p:sp>
          <p:nvSpPr>
            <p:cNvPr id="144" name="Oval 143">
              <a:extLst>
                <a:ext uri="{FF2B5EF4-FFF2-40B4-BE49-F238E27FC236}">
                  <a16:creationId xmlns:a16="http://schemas.microsoft.com/office/drawing/2014/main" id="{0F1E2122-920A-DF0B-D438-07099AE63A88}"/>
                </a:ext>
              </a:extLst>
            </p:cNvPr>
            <p:cNvSpPr/>
            <p:nvPr/>
          </p:nvSpPr>
          <p:spPr>
            <a:xfrm flipH="1">
              <a:off x="4606935" y="3582732"/>
              <a:ext cx="130152" cy="130152"/>
            </a:xfrm>
            <a:prstGeom prst="ellipse">
              <a:avLst/>
            </a:prstGeom>
            <a:solidFill>
              <a:srgbClr val="AAE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a:ln>
                  <a:noFill/>
                </a:ln>
                <a:solidFill>
                  <a:prstClr val="white"/>
                </a:solidFill>
                <a:effectLst/>
                <a:uLnTx/>
                <a:uFillTx/>
                <a:latin typeface="SVN-Gilroy Medium" panose="00000600000000000000" pitchFamily="50" charset="0"/>
              </a:endParaRPr>
            </a:p>
          </p:txBody>
        </p:sp>
      </p:grpSp>
      <p:sp>
        <p:nvSpPr>
          <p:cNvPr id="145" name="TextBox 144">
            <a:extLst>
              <a:ext uri="{FF2B5EF4-FFF2-40B4-BE49-F238E27FC236}">
                <a16:creationId xmlns:a16="http://schemas.microsoft.com/office/drawing/2014/main" id="{34441E5D-B72B-9491-3865-B13DB18C7964}"/>
              </a:ext>
            </a:extLst>
          </p:cNvPr>
          <p:cNvSpPr txBox="1"/>
          <p:nvPr/>
        </p:nvSpPr>
        <p:spPr>
          <a:xfrm>
            <a:off x="5470300" y="5811253"/>
            <a:ext cx="67373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1" i="0" u="none" strike="noStrike" kern="1200" cap="all" spc="0" normalizeH="0" baseline="0" noProof="0" dirty="0">
                <a:ln>
                  <a:noFill/>
                </a:ln>
                <a:solidFill>
                  <a:schemeClr val="tx1">
                    <a:lumMod val="75000"/>
                    <a:lumOff val="25000"/>
                  </a:schemeClr>
                </a:solidFill>
                <a:effectLst/>
                <a:uLnTx/>
                <a:uFillTx/>
                <a:latin typeface="SVN-Gilroy XBold" panose="00000900000000000000" pitchFamily="50" charset="0"/>
                <a:ea typeface="新細明體" panose="02020500000000000000" pitchFamily="18" charset="-120"/>
                <a:cs typeface="Arial" panose="020B0604020202020204" pitchFamily="34" charset="0"/>
              </a:rPr>
              <a:t>6M2024</a:t>
            </a:r>
          </a:p>
        </p:txBody>
      </p:sp>
      <p:sp>
        <p:nvSpPr>
          <p:cNvPr id="146" name="Isosceles Triangle 145">
            <a:extLst>
              <a:ext uri="{FF2B5EF4-FFF2-40B4-BE49-F238E27FC236}">
                <a16:creationId xmlns:a16="http://schemas.microsoft.com/office/drawing/2014/main" id="{97E7391E-D22C-EE6E-AE02-459677E8D8DE}"/>
              </a:ext>
            </a:extLst>
          </p:cNvPr>
          <p:cNvSpPr/>
          <p:nvPr/>
        </p:nvSpPr>
        <p:spPr>
          <a:xfrm rot="5400000">
            <a:off x="813890" y="1070761"/>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147" name="Isosceles Triangle 146">
            <a:extLst>
              <a:ext uri="{FF2B5EF4-FFF2-40B4-BE49-F238E27FC236}">
                <a16:creationId xmlns:a16="http://schemas.microsoft.com/office/drawing/2014/main" id="{9412DE85-4F31-E0A9-3581-5D151FA5587B}"/>
              </a:ext>
            </a:extLst>
          </p:cNvPr>
          <p:cNvSpPr/>
          <p:nvPr/>
        </p:nvSpPr>
        <p:spPr>
          <a:xfrm rot="5400000">
            <a:off x="813890" y="4047516"/>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163" name="Oval 162">
            <a:extLst>
              <a:ext uri="{FF2B5EF4-FFF2-40B4-BE49-F238E27FC236}">
                <a16:creationId xmlns:a16="http://schemas.microsoft.com/office/drawing/2014/main" id="{2550E003-5A78-CC55-2779-32EE7D8F2958}"/>
              </a:ext>
            </a:extLst>
          </p:cNvPr>
          <p:cNvSpPr/>
          <p:nvPr/>
        </p:nvSpPr>
        <p:spPr>
          <a:xfrm>
            <a:off x="3412125" y="1844642"/>
            <a:ext cx="982470" cy="982470"/>
          </a:xfrm>
          <a:prstGeom prst="ellipse">
            <a:avLst/>
          </a:prstGeom>
          <a:solidFill>
            <a:srgbClr val="AAE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64" name="Oval 163">
            <a:extLst>
              <a:ext uri="{FF2B5EF4-FFF2-40B4-BE49-F238E27FC236}">
                <a16:creationId xmlns:a16="http://schemas.microsoft.com/office/drawing/2014/main" id="{B76FF3D4-ABAA-DA3B-DE1D-BFEB6F6CDBE3}"/>
              </a:ext>
            </a:extLst>
          </p:cNvPr>
          <p:cNvSpPr/>
          <p:nvPr/>
        </p:nvSpPr>
        <p:spPr>
          <a:xfrm>
            <a:off x="3605138" y="1847441"/>
            <a:ext cx="610892" cy="610892"/>
          </a:xfrm>
          <a:prstGeom prst="ellipse">
            <a:avLst/>
          </a:prstGeom>
          <a:solidFill>
            <a:srgbClr val="27B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65" name="TextBox 164">
            <a:extLst>
              <a:ext uri="{FF2B5EF4-FFF2-40B4-BE49-F238E27FC236}">
                <a16:creationId xmlns:a16="http://schemas.microsoft.com/office/drawing/2014/main" id="{6C61716A-A0C3-FD54-C225-B9782BBACEC8}"/>
              </a:ext>
            </a:extLst>
          </p:cNvPr>
          <p:cNvSpPr txBox="1"/>
          <p:nvPr/>
        </p:nvSpPr>
        <p:spPr>
          <a:xfrm>
            <a:off x="3639866" y="2500160"/>
            <a:ext cx="634881"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1"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167.2%</a:t>
            </a:r>
          </a:p>
        </p:txBody>
      </p:sp>
      <p:sp>
        <p:nvSpPr>
          <p:cNvPr id="166" name="TextBox 165">
            <a:extLst>
              <a:ext uri="{FF2B5EF4-FFF2-40B4-BE49-F238E27FC236}">
                <a16:creationId xmlns:a16="http://schemas.microsoft.com/office/drawing/2014/main" id="{BD9B36A7-A405-F65E-64F4-2176859F031B}"/>
              </a:ext>
            </a:extLst>
          </p:cNvPr>
          <p:cNvSpPr txBox="1"/>
          <p:nvPr/>
        </p:nvSpPr>
        <p:spPr>
          <a:xfrm>
            <a:off x="3618346" y="1427773"/>
            <a:ext cx="584477"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0"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1.13%</a:t>
            </a:r>
          </a:p>
        </p:txBody>
      </p:sp>
      <p:sp>
        <p:nvSpPr>
          <p:cNvPr id="167" name="Oval 166">
            <a:extLst>
              <a:ext uri="{FF2B5EF4-FFF2-40B4-BE49-F238E27FC236}">
                <a16:creationId xmlns:a16="http://schemas.microsoft.com/office/drawing/2014/main" id="{42834412-62B3-0876-CFA7-398265D0EFA1}"/>
              </a:ext>
            </a:extLst>
          </p:cNvPr>
          <p:cNvSpPr/>
          <p:nvPr/>
        </p:nvSpPr>
        <p:spPr>
          <a:xfrm flipH="1">
            <a:off x="3886853" y="1703894"/>
            <a:ext cx="47462" cy="47462"/>
          </a:xfrm>
          <a:prstGeom prst="ellipse">
            <a:avLst/>
          </a:prstGeom>
          <a:solidFill>
            <a:srgbClr val="0461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48" name="Freeform 171">
            <a:extLst>
              <a:ext uri="{FF2B5EF4-FFF2-40B4-BE49-F238E27FC236}">
                <a16:creationId xmlns:a16="http://schemas.microsoft.com/office/drawing/2014/main" id="{44A8FDF7-DE24-6695-42EE-4F509AD671A4}"/>
              </a:ext>
            </a:extLst>
          </p:cNvPr>
          <p:cNvSpPr/>
          <p:nvPr/>
        </p:nvSpPr>
        <p:spPr>
          <a:xfrm>
            <a:off x="1171407" y="4708041"/>
            <a:ext cx="2735431" cy="971550"/>
          </a:xfrm>
          <a:custGeom>
            <a:avLst/>
            <a:gdLst>
              <a:gd name="connsiteX0" fmla="*/ 0 w 2466975"/>
              <a:gd name="connsiteY0" fmla="*/ 962025 h 962025"/>
              <a:gd name="connsiteX1" fmla="*/ 9525 w 2466975"/>
              <a:gd name="connsiteY1" fmla="*/ 828675 h 962025"/>
              <a:gd name="connsiteX2" fmla="*/ 828675 w 2466975"/>
              <a:gd name="connsiteY2" fmla="*/ 561975 h 962025"/>
              <a:gd name="connsiteX3" fmla="*/ 1647825 w 2466975"/>
              <a:gd name="connsiteY3" fmla="*/ 304800 h 962025"/>
              <a:gd name="connsiteX4" fmla="*/ 2466975 w 2466975"/>
              <a:gd name="connsiteY4" fmla="*/ 0 h 962025"/>
              <a:gd name="connsiteX5" fmla="*/ 2457450 w 2466975"/>
              <a:gd name="connsiteY5" fmla="*/ 276225 h 962025"/>
              <a:gd name="connsiteX6" fmla="*/ 2466975 w 2466975"/>
              <a:gd name="connsiteY6" fmla="*/ 285750 h 962025"/>
              <a:gd name="connsiteX7" fmla="*/ 1647825 w 2466975"/>
              <a:gd name="connsiteY7" fmla="*/ 552450 h 962025"/>
              <a:gd name="connsiteX8" fmla="*/ 819150 w 2466975"/>
              <a:gd name="connsiteY8" fmla="*/ 828675 h 962025"/>
              <a:gd name="connsiteX9" fmla="*/ 0 w 2466975"/>
              <a:gd name="connsiteY9" fmla="*/ 962025 h 962025"/>
              <a:gd name="connsiteX0" fmla="*/ 0 w 2474151"/>
              <a:gd name="connsiteY0" fmla="*/ 962025 h 962025"/>
              <a:gd name="connsiteX1" fmla="*/ 9525 w 2474151"/>
              <a:gd name="connsiteY1" fmla="*/ 828675 h 962025"/>
              <a:gd name="connsiteX2" fmla="*/ 828675 w 2474151"/>
              <a:gd name="connsiteY2" fmla="*/ 561975 h 962025"/>
              <a:gd name="connsiteX3" fmla="*/ 1647825 w 2474151"/>
              <a:gd name="connsiteY3" fmla="*/ 304800 h 962025"/>
              <a:gd name="connsiteX4" fmla="*/ 2466975 w 2474151"/>
              <a:gd name="connsiteY4" fmla="*/ 0 h 962025"/>
              <a:gd name="connsiteX5" fmla="*/ 2457450 w 2474151"/>
              <a:gd name="connsiteY5" fmla="*/ 276225 h 962025"/>
              <a:gd name="connsiteX6" fmla="*/ 2474151 w 2474151"/>
              <a:gd name="connsiteY6" fmla="*/ 285750 h 962025"/>
              <a:gd name="connsiteX7" fmla="*/ 1647825 w 2474151"/>
              <a:gd name="connsiteY7" fmla="*/ 552450 h 962025"/>
              <a:gd name="connsiteX8" fmla="*/ 819150 w 2474151"/>
              <a:gd name="connsiteY8" fmla="*/ 828675 h 962025"/>
              <a:gd name="connsiteX9" fmla="*/ 0 w 2474151"/>
              <a:gd name="connsiteY9" fmla="*/ 962025 h 962025"/>
              <a:gd name="connsiteX0" fmla="*/ 0 w 2474151"/>
              <a:gd name="connsiteY0" fmla="*/ 962025 h 962025"/>
              <a:gd name="connsiteX1" fmla="*/ 9525 w 2474151"/>
              <a:gd name="connsiteY1" fmla="*/ 828675 h 962025"/>
              <a:gd name="connsiteX2" fmla="*/ 828675 w 2474151"/>
              <a:gd name="connsiteY2" fmla="*/ 561975 h 962025"/>
              <a:gd name="connsiteX3" fmla="*/ 1647825 w 2474151"/>
              <a:gd name="connsiteY3" fmla="*/ 304800 h 962025"/>
              <a:gd name="connsiteX4" fmla="*/ 2466975 w 2474151"/>
              <a:gd name="connsiteY4" fmla="*/ 0 h 962025"/>
              <a:gd name="connsiteX5" fmla="*/ 2467496 w 2474151"/>
              <a:gd name="connsiteY5" fmla="*/ 276225 h 962025"/>
              <a:gd name="connsiteX6" fmla="*/ 2474151 w 2474151"/>
              <a:gd name="connsiteY6" fmla="*/ 285750 h 962025"/>
              <a:gd name="connsiteX7" fmla="*/ 1647825 w 2474151"/>
              <a:gd name="connsiteY7" fmla="*/ 552450 h 962025"/>
              <a:gd name="connsiteX8" fmla="*/ 819150 w 2474151"/>
              <a:gd name="connsiteY8" fmla="*/ 828675 h 962025"/>
              <a:gd name="connsiteX9" fmla="*/ 0 w 2474151"/>
              <a:gd name="connsiteY9" fmla="*/ 962025 h 962025"/>
              <a:gd name="connsiteX0" fmla="*/ 376 w 2467352"/>
              <a:gd name="connsiteY0" fmla="*/ 962025 h 962025"/>
              <a:gd name="connsiteX1" fmla="*/ 2726 w 2467352"/>
              <a:gd name="connsiteY1" fmla="*/ 828675 h 962025"/>
              <a:gd name="connsiteX2" fmla="*/ 821876 w 2467352"/>
              <a:gd name="connsiteY2" fmla="*/ 561975 h 962025"/>
              <a:gd name="connsiteX3" fmla="*/ 1641026 w 2467352"/>
              <a:gd name="connsiteY3" fmla="*/ 304800 h 962025"/>
              <a:gd name="connsiteX4" fmla="*/ 2460176 w 2467352"/>
              <a:gd name="connsiteY4" fmla="*/ 0 h 962025"/>
              <a:gd name="connsiteX5" fmla="*/ 2460697 w 2467352"/>
              <a:gd name="connsiteY5" fmla="*/ 276225 h 962025"/>
              <a:gd name="connsiteX6" fmla="*/ 2467352 w 2467352"/>
              <a:gd name="connsiteY6" fmla="*/ 285750 h 962025"/>
              <a:gd name="connsiteX7" fmla="*/ 1641026 w 2467352"/>
              <a:gd name="connsiteY7" fmla="*/ 552450 h 962025"/>
              <a:gd name="connsiteX8" fmla="*/ 812351 w 2467352"/>
              <a:gd name="connsiteY8" fmla="*/ 828675 h 962025"/>
              <a:gd name="connsiteX9" fmla="*/ 376 w 2467352"/>
              <a:gd name="connsiteY9" fmla="*/ 962025 h 962025"/>
              <a:gd name="connsiteX0" fmla="*/ 0 w 2472716"/>
              <a:gd name="connsiteY0" fmla="*/ 971550 h 971550"/>
              <a:gd name="connsiteX1" fmla="*/ 8090 w 2472716"/>
              <a:gd name="connsiteY1" fmla="*/ 828675 h 971550"/>
              <a:gd name="connsiteX2" fmla="*/ 827240 w 2472716"/>
              <a:gd name="connsiteY2" fmla="*/ 561975 h 971550"/>
              <a:gd name="connsiteX3" fmla="*/ 1646390 w 2472716"/>
              <a:gd name="connsiteY3" fmla="*/ 304800 h 971550"/>
              <a:gd name="connsiteX4" fmla="*/ 2465540 w 2472716"/>
              <a:gd name="connsiteY4" fmla="*/ 0 h 971550"/>
              <a:gd name="connsiteX5" fmla="*/ 2466061 w 2472716"/>
              <a:gd name="connsiteY5" fmla="*/ 276225 h 971550"/>
              <a:gd name="connsiteX6" fmla="*/ 2472716 w 2472716"/>
              <a:gd name="connsiteY6" fmla="*/ 285750 h 971550"/>
              <a:gd name="connsiteX7" fmla="*/ 1646390 w 2472716"/>
              <a:gd name="connsiteY7" fmla="*/ 552450 h 971550"/>
              <a:gd name="connsiteX8" fmla="*/ 817715 w 2472716"/>
              <a:gd name="connsiteY8" fmla="*/ 828675 h 971550"/>
              <a:gd name="connsiteX9" fmla="*/ 0 w 2472716"/>
              <a:gd name="connsiteY9" fmla="*/ 971550 h 971550"/>
              <a:gd name="connsiteX0" fmla="*/ 0 w 2472716"/>
              <a:gd name="connsiteY0" fmla="*/ 971550 h 971550"/>
              <a:gd name="connsiteX1" fmla="*/ 8090 w 2472716"/>
              <a:gd name="connsiteY1" fmla="*/ 828675 h 971550"/>
              <a:gd name="connsiteX2" fmla="*/ 827240 w 2472716"/>
              <a:gd name="connsiteY2" fmla="*/ 561975 h 971550"/>
              <a:gd name="connsiteX3" fmla="*/ 1646390 w 2472716"/>
              <a:gd name="connsiteY3" fmla="*/ 304800 h 971550"/>
              <a:gd name="connsiteX4" fmla="*/ 2465540 w 2472716"/>
              <a:gd name="connsiteY4" fmla="*/ 0 h 971550"/>
              <a:gd name="connsiteX5" fmla="*/ 2466061 w 2472716"/>
              <a:gd name="connsiteY5" fmla="*/ 276225 h 971550"/>
              <a:gd name="connsiteX6" fmla="*/ 2472716 w 2472716"/>
              <a:gd name="connsiteY6" fmla="*/ 285750 h 971550"/>
              <a:gd name="connsiteX7" fmla="*/ 1646390 w 2472716"/>
              <a:gd name="connsiteY7" fmla="*/ 552450 h 971550"/>
              <a:gd name="connsiteX8" fmla="*/ 826326 w 2472716"/>
              <a:gd name="connsiteY8" fmla="*/ 828675 h 971550"/>
              <a:gd name="connsiteX9" fmla="*/ 0 w 2472716"/>
              <a:gd name="connsiteY9" fmla="*/ 971550 h 971550"/>
              <a:gd name="connsiteX0" fmla="*/ 0 w 2472716"/>
              <a:gd name="connsiteY0" fmla="*/ 971550 h 971550"/>
              <a:gd name="connsiteX1" fmla="*/ 8090 w 2472716"/>
              <a:gd name="connsiteY1" fmla="*/ 828675 h 971550"/>
              <a:gd name="connsiteX2" fmla="*/ 827240 w 2472716"/>
              <a:gd name="connsiteY2" fmla="*/ 561975 h 971550"/>
              <a:gd name="connsiteX3" fmla="*/ 1646390 w 2472716"/>
              <a:gd name="connsiteY3" fmla="*/ 304800 h 971550"/>
              <a:gd name="connsiteX4" fmla="*/ 2465540 w 2472716"/>
              <a:gd name="connsiteY4" fmla="*/ 0 h 971550"/>
              <a:gd name="connsiteX5" fmla="*/ 2466061 w 2472716"/>
              <a:gd name="connsiteY5" fmla="*/ 276225 h 971550"/>
              <a:gd name="connsiteX6" fmla="*/ 2472716 w 2472716"/>
              <a:gd name="connsiteY6" fmla="*/ 285750 h 971550"/>
              <a:gd name="connsiteX7" fmla="*/ 1679397 w 2472716"/>
              <a:gd name="connsiteY7" fmla="*/ 555625 h 971550"/>
              <a:gd name="connsiteX8" fmla="*/ 826326 w 2472716"/>
              <a:gd name="connsiteY8" fmla="*/ 828675 h 971550"/>
              <a:gd name="connsiteX9" fmla="*/ 0 w 2472716"/>
              <a:gd name="connsiteY9" fmla="*/ 97155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716" h="971550">
                <a:moveTo>
                  <a:pt x="0" y="971550"/>
                </a:moveTo>
                <a:cubicBezTo>
                  <a:pt x="3175" y="927100"/>
                  <a:pt x="1740" y="849312"/>
                  <a:pt x="8090" y="828675"/>
                </a:cubicBezTo>
                <a:lnTo>
                  <a:pt x="827240" y="561975"/>
                </a:lnTo>
                <a:lnTo>
                  <a:pt x="1646390" y="304800"/>
                </a:lnTo>
                <a:lnTo>
                  <a:pt x="2465540" y="0"/>
                </a:lnTo>
                <a:cubicBezTo>
                  <a:pt x="2462365" y="92075"/>
                  <a:pt x="2464865" y="228600"/>
                  <a:pt x="2466061" y="276225"/>
                </a:cubicBezTo>
                <a:cubicBezTo>
                  <a:pt x="2467257" y="323850"/>
                  <a:pt x="2467953" y="304800"/>
                  <a:pt x="2472716" y="285750"/>
                </a:cubicBezTo>
                <a:lnTo>
                  <a:pt x="1679397" y="555625"/>
                </a:lnTo>
                <a:lnTo>
                  <a:pt x="826326" y="828675"/>
                </a:lnTo>
                <a:lnTo>
                  <a:pt x="0" y="971550"/>
                </a:lnTo>
                <a:close/>
              </a:path>
            </a:pathLst>
          </a:custGeom>
          <a:solidFill>
            <a:srgbClr val="27BCF1"/>
          </a:solidFill>
          <a:ln w="9525">
            <a:solidFill>
              <a:srgbClr val="B071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VN-Gilroy Medium" panose="00000600000000000000" pitchFamily="50" charset="0"/>
            </a:endParaRPr>
          </a:p>
        </p:txBody>
      </p:sp>
      <p:sp>
        <p:nvSpPr>
          <p:cNvPr id="149" name="Freeform 172">
            <a:extLst>
              <a:ext uri="{FF2B5EF4-FFF2-40B4-BE49-F238E27FC236}">
                <a16:creationId xmlns:a16="http://schemas.microsoft.com/office/drawing/2014/main" id="{0CE3CE76-5E99-3D06-EF3D-1E9C5E6CAFF9}"/>
              </a:ext>
            </a:extLst>
          </p:cNvPr>
          <p:cNvSpPr/>
          <p:nvPr/>
        </p:nvSpPr>
        <p:spPr>
          <a:xfrm>
            <a:off x="1195530" y="5001559"/>
            <a:ext cx="2708006" cy="676275"/>
          </a:xfrm>
          <a:custGeom>
            <a:avLst/>
            <a:gdLst>
              <a:gd name="connsiteX0" fmla="*/ 0 w 2447925"/>
              <a:gd name="connsiteY0" fmla="*/ 676275 h 676275"/>
              <a:gd name="connsiteX1" fmla="*/ 809625 w 2447925"/>
              <a:gd name="connsiteY1" fmla="*/ 533400 h 676275"/>
              <a:gd name="connsiteX2" fmla="*/ 1628775 w 2447925"/>
              <a:gd name="connsiteY2" fmla="*/ 266700 h 676275"/>
              <a:gd name="connsiteX3" fmla="*/ 2438400 w 2447925"/>
              <a:gd name="connsiteY3" fmla="*/ 0 h 676275"/>
              <a:gd name="connsiteX4" fmla="*/ 2447925 w 2447925"/>
              <a:gd name="connsiteY4" fmla="*/ 666750 h 676275"/>
              <a:gd name="connsiteX5" fmla="*/ 0 w 2447925"/>
              <a:gd name="connsiteY5" fmla="*/ 676275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7925" h="676275">
                <a:moveTo>
                  <a:pt x="0" y="676275"/>
                </a:moveTo>
                <a:lnTo>
                  <a:pt x="809625" y="533400"/>
                </a:lnTo>
                <a:lnTo>
                  <a:pt x="1628775" y="266700"/>
                </a:lnTo>
                <a:lnTo>
                  <a:pt x="2438400" y="0"/>
                </a:lnTo>
                <a:lnTo>
                  <a:pt x="2447925" y="666750"/>
                </a:lnTo>
                <a:lnTo>
                  <a:pt x="0" y="676275"/>
                </a:lnTo>
                <a:close/>
              </a:path>
            </a:pathLst>
          </a:custGeom>
          <a:solidFill>
            <a:srgbClr val="AAE3FC"/>
          </a:solidFill>
          <a:ln w="9525">
            <a:solidFill>
              <a:srgbClr val="27BCF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VN-Gilroy Medium" panose="00000600000000000000" pitchFamily="50" charset="0"/>
            </a:endParaRPr>
          </a:p>
        </p:txBody>
      </p:sp>
      <p:cxnSp>
        <p:nvCxnSpPr>
          <p:cNvPr id="150" name="Straight Connector 149">
            <a:extLst>
              <a:ext uri="{FF2B5EF4-FFF2-40B4-BE49-F238E27FC236}">
                <a16:creationId xmlns:a16="http://schemas.microsoft.com/office/drawing/2014/main" id="{AAEA595D-1A73-CB90-1AE1-DB6558D0C0FB}"/>
              </a:ext>
            </a:extLst>
          </p:cNvPr>
          <p:cNvCxnSpPr/>
          <p:nvPr/>
        </p:nvCxnSpPr>
        <p:spPr>
          <a:xfrm>
            <a:off x="3898900" y="4718801"/>
            <a:ext cx="0" cy="951264"/>
          </a:xfrm>
          <a:prstGeom prst="line">
            <a:avLst/>
          </a:prstGeom>
          <a:solidFill>
            <a:srgbClr val="FFE5B7"/>
          </a:solidFill>
          <a:ln w="9525">
            <a:solidFill>
              <a:srgbClr val="B07100"/>
            </a:solidFill>
            <a:prstDash val="sysDash"/>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E5D831CD-38BC-4231-7881-6EFA2975371D}"/>
              </a:ext>
            </a:extLst>
          </p:cNvPr>
          <p:cNvCxnSpPr/>
          <p:nvPr/>
        </p:nvCxnSpPr>
        <p:spPr>
          <a:xfrm>
            <a:off x="2087243" y="5254117"/>
            <a:ext cx="0" cy="433361"/>
          </a:xfrm>
          <a:prstGeom prst="line">
            <a:avLst/>
          </a:prstGeom>
          <a:ln w="9525">
            <a:solidFill>
              <a:srgbClr val="B07100"/>
            </a:solidFill>
            <a:prstDash val="sysDash"/>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BE83C6B-D6AB-8306-A9D7-03D8BEA51D16}"/>
              </a:ext>
            </a:extLst>
          </p:cNvPr>
          <p:cNvCxnSpPr/>
          <p:nvPr/>
        </p:nvCxnSpPr>
        <p:spPr>
          <a:xfrm>
            <a:off x="3036548" y="5009738"/>
            <a:ext cx="0" cy="668215"/>
          </a:xfrm>
          <a:prstGeom prst="line">
            <a:avLst/>
          </a:prstGeom>
          <a:ln w="9525">
            <a:solidFill>
              <a:srgbClr val="B07100"/>
            </a:solidFill>
            <a:prstDash val="sysDash"/>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E7F871ED-B20D-7295-79CB-0D9FA8DC5BBF}"/>
              </a:ext>
            </a:extLst>
          </p:cNvPr>
          <p:cNvCxnSpPr/>
          <p:nvPr/>
        </p:nvCxnSpPr>
        <p:spPr>
          <a:xfrm>
            <a:off x="1173031" y="5546756"/>
            <a:ext cx="0" cy="140722"/>
          </a:xfrm>
          <a:prstGeom prst="line">
            <a:avLst/>
          </a:prstGeom>
          <a:ln w="9525">
            <a:solidFill>
              <a:srgbClr val="B07100"/>
            </a:solidFill>
            <a:prstDash val="sysDash"/>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CC0E004A-EECC-981C-0883-4071A5751AA7}"/>
              </a:ext>
            </a:extLst>
          </p:cNvPr>
          <p:cNvCxnSpPr>
            <a:stCxn id="155" idx="2"/>
          </p:cNvCxnSpPr>
          <p:nvPr/>
        </p:nvCxnSpPr>
        <p:spPr>
          <a:xfrm flipV="1">
            <a:off x="1148475" y="5257998"/>
            <a:ext cx="969079" cy="276225"/>
          </a:xfrm>
          <a:prstGeom prst="line">
            <a:avLst/>
          </a:prstGeom>
          <a:ln w="28575">
            <a:solidFill>
              <a:srgbClr val="00528A"/>
            </a:solidFill>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38FF4EBF-F74A-DD67-B59E-6E38F5292F25}"/>
              </a:ext>
            </a:extLst>
          </p:cNvPr>
          <p:cNvSpPr/>
          <p:nvPr/>
        </p:nvSpPr>
        <p:spPr>
          <a:xfrm>
            <a:off x="1148475" y="5497789"/>
            <a:ext cx="73435" cy="72867"/>
          </a:xfrm>
          <a:prstGeom prst="ellipse">
            <a:avLst/>
          </a:prstGeom>
          <a:solidFill>
            <a:schemeClr val="bg1"/>
          </a:solidFill>
          <a:ln w="28575">
            <a:solidFill>
              <a:srgbClr val="00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cxnSp>
        <p:nvCxnSpPr>
          <p:cNvPr id="156" name="Straight Connector 155">
            <a:extLst>
              <a:ext uri="{FF2B5EF4-FFF2-40B4-BE49-F238E27FC236}">
                <a16:creationId xmlns:a16="http://schemas.microsoft.com/office/drawing/2014/main" id="{8038BF0E-2675-4071-2415-97436A604EF6}"/>
              </a:ext>
            </a:extLst>
          </p:cNvPr>
          <p:cNvCxnSpPr/>
          <p:nvPr/>
        </p:nvCxnSpPr>
        <p:spPr>
          <a:xfrm flipV="1">
            <a:off x="2129663" y="5007535"/>
            <a:ext cx="894613" cy="246898"/>
          </a:xfrm>
          <a:prstGeom prst="line">
            <a:avLst/>
          </a:prstGeom>
          <a:ln w="28575">
            <a:solidFill>
              <a:srgbClr val="00528A"/>
            </a:solidFill>
          </a:ln>
        </p:spPr>
        <p:style>
          <a:lnRef idx="1">
            <a:schemeClr val="accent1"/>
          </a:lnRef>
          <a:fillRef idx="0">
            <a:schemeClr val="accent1"/>
          </a:fillRef>
          <a:effectRef idx="0">
            <a:schemeClr val="accent1"/>
          </a:effectRef>
          <a:fontRef idx="minor">
            <a:schemeClr val="tx1"/>
          </a:fontRef>
        </p:style>
      </p:cxnSp>
      <p:sp>
        <p:nvSpPr>
          <p:cNvPr id="157" name="Oval 156">
            <a:extLst>
              <a:ext uri="{FF2B5EF4-FFF2-40B4-BE49-F238E27FC236}">
                <a16:creationId xmlns:a16="http://schemas.microsoft.com/office/drawing/2014/main" id="{659DED43-BC27-8311-E6DE-A1E9ECE8FE7C}"/>
              </a:ext>
            </a:extLst>
          </p:cNvPr>
          <p:cNvSpPr/>
          <p:nvPr/>
        </p:nvSpPr>
        <p:spPr>
          <a:xfrm>
            <a:off x="2065193" y="5231089"/>
            <a:ext cx="73435" cy="72867"/>
          </a:xfrm>
          <a:prstGeom prst="ellipse">
            <a:avLst/>
          </a:prstGeom>
          <a:solidFill>
            <a:schemeClr val="bg1"/>
          </a:solidFill>
          <a:ln w="28575">
            <a:solidFill>
              <a:srgbClr val="00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cxnSp>
        <p:nvCxnSpPr>
          <p:cNvPr id="158" name="Straight Connector 157">
            <a:extLst>
              <a:ext uri="{FF2B5EF4-FFF2-40B4-BE49-F238E27FC236}">
                <a16:creationId xmlns:a16="http://schemas.microsoft.com/office/drawing/2014/main" id="{04D77DD2-F9BA-BEC1-D8F7-6962309F160C}"/>
              </a:ext>
            </a:extLst>
          </p:cNvPr>
          <p:cNvCxnSpPr>
            <a:endCxn id="169" idx="2"/>
          </p:cNvCxnSpPr>
          <p:nvPr/>
        </p:nvCxnSpPr>
        <p:spPr>
          <a:xfrm flipV="1">
            <a:off x="3057398" y="4715073"/>
            <a:ext cx="799083" cy="273310"/>
          </a:xfrm>
          <a:prstGeom prst="line">
            <a:avLst/>
          </a:prstGeom>
          <a:ln w="28575">
            <a:solidFill>
              <a:srgbClr val="00528A"/>
            </a:solidFill>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DAE84395-38C3-7C43-EABC-EF523BA04E62}"/>
              </a:ext>
            </a:extLst>
          </p:cNvPr>
          <p:cNvSpPr txBox="1"/>
          <p:nvPr/>
        </p:nvSpPr>
        <p:spPr>
          <a:xfrm>
            <a:off x="1834975" y="4967455"/>
            <a:ext cx="49680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0"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2.0</a:t>
            </a:r>
          </a:p>
        </p:txBody>
      </p:sp>
      <p:sp>
        <p:nvSpPr>
          <p:cNvPr id="160" name="TextBox 159">
            <a:extLst>
              <a:ext uri="{FF2B5EF4-FFF2-40B4-BE49-F238E27FC236}">
                <a16:creationId xmlns:a16="http://schemas.microsoft.com/office/drawing/2014/main" id="{7BD01F61-EBFF-3A9B-2C6B-39584A108C69}"/>
              </a:ext>
            </a:extLst>
          </p:cNvPr>
          <p:cNvSpPr txBox="1"/>
          <p:nvPr/>
        </p:nvSpPr>
        <p:spPr>
          <a:xfrm>
            <a:off x="2782925" y="4691230"/>
            <a:ext cx="49680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0"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3.2</a:t>
            </a:r>
          </a:p>
        </p:txBody>
      </p:sp>
      <p:sp>
        <p:nvSpPr>
          <p:cNvPr id="161" name="TextBox 160">
            <a:extLst>
              <a:ext uri="{FF2B5EF4-FFF2-40B4-BE49-F238E27FC236}">
                <a16:creationId xmlns:a16="http://schemas.microsoft.com/office/drawing/2014/main" id="{ACF36000-7888-BA3F-7413-3B774A2FDADA}"/>
              </a:ext>
            </a:extLst>
          </p:cNvPr>
          <p:cNvSpPr txBox="1"/>
          <p:nvPr/>
        </p:nvSpPr>
        <p:spPr>
          <a:xfrm>
            <a:off x="3627984" y="4434547"/>
            <a:ext cx="49680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0"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4.7</a:t>
            </a:r>
          </a:p>
        </p:txBody>
      </p:sp>
      <p:sp>
        <p:nvSpPr>
          <p:cNvPr id="168" name="Oval 167">
            <a:extLst>
              <a:ext uri="{FF2B5EF4-FFF2-40B4-BE49-F238E27FC236}">
                <a16:creationId xmlns:a16="http://schemas.microsoft.com/office/drawing/2014/main" id="{1FFA7631-B699-9A9F-9EC3-F1DC93F9E1D4}"/>
              </a:ext>
            </a:extLst>
          </p:cNvPr>
          <p:cNvSpPr/>
          <p:nvPr/>
        </p:nvSpPr>
        <p:spPr>
          <a:xfrm>
            <a:off x="3013522" y="4954864"/>
            <a:ext cx="73435" cy="72867"/>
          </a:xfrm>
          <a:prstGeom prst="ellipse">
            <a:avLst/>
          </a:prstGeom>
          <a:solidFill>
            <a:schemeClr val="bg1"/>
          </a:solidFill>
          <a:ln w="28575">
            <a:solidFill>
              <a:srgbClr val="00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169" name="Oval 168">
            <a:extLst>
              <a:ext uri="{FF2B5EF4-FFF2-40B4-BE49-F238E27FC236}">
                <a16:creationId xmlns:a16="http://schemas.microsoft.com/office/drawing/2014/main" id="{4D521F14-6634-AB60-42C8-4D32F8B5DAD0}"/>
              </a:ext>
            </a:extLst>
          </p:cNvPr>
          <p:cNvSpPr/>
          <p:nvPr/>
        </p:nvSpPr>
        <p:spPr>
          <a:xfrm>
            <a:off x="3856481" y="4678639"/>
            <a:ext cx="73435" cy="72867"/>
          </a:xfrm>
          <a:prstGeom prst="ellipse">
            <a:avLst/>
          </a:prstGeom>
          <a:solidFill>
            <a:schemeClr val="bg1"/>
          </a:solidFill>
          <a:ln w="28575">
            <a:solidFill>
              <a:srgbClr val="00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170" name="TextBox 169">
            <a:extLst>
              <a:ext uri="{FF2B5EF4-FFF2-40B4-BE49-F238E27FC236}">
                <a16:creationId xmlns:a16="http://schemas.microsoft.com/office/drawing/2014/main" id="{EBA2362F-3BC3-A4C0-4D86-5DF2872740EE}"/>
              </a:ext>
            </a:extLst>
          </p:cNvPr>
          <p:cNvSpPr txBox="1"/>
          <p:nvPr/>
        </p:nvSpPr>
        <p:spPr>
          <a:xfrm>
            <a:off x="933522" y="5233032"/>
            <a:ext cx="49295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0"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0.6</a:t>
            </a:r>
          </a:p>
        </p:txBody>
      </p:sp>
      <p:sp>
        <p:nvSpPr>
          <p:cNvPr id="171" name="TextBox 170">
            <a:extLst>
              <a:ext uri="{FF2B5EF4-FFF2-40B4-BE49-F238E27FC236}">
                <a16:creationId xmlns:a16="http://schemas.microsoft.com/office/drawing/2014/main" id="{319761AF-99D1-C608-DD79-6975AE847FFE}"/>
              </a:ext>
            </a:extLst>
          </p:cNvPr>
          <p:cNvSpPr txBox="1"/>
          <p:nvPr/>
        </p:nvSpPr>
        <p:spPr>
          <a:xfrm>
            <a:off x="3398849" y="3040775"/>
            <a:ext cx="106611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0" i="0" u="none" strike="noStrike" kern="1200" cap="all" spc="0" normalizeH="0" baseline="0" noProof="0" dirty="0">
                <a:ln>
                  <a:noFill/>
                </a:ln>
                <a:effectLst/>
                <a:uLnTx/>
                <a:uFillTx/>
                <a:latin typeface="SVN-Gilroy Medium" panose="00000600000000000000" pitchFamily="50" charset="0"/>
                <a:ea typeface="新細明體" panose="02020500000000000000" pitchFamily="18" charset="-120"/>
                <a:cs typeface="Arial" panose="020B0604020202020204" pitchFamily="34" charset="0"/>
              </a:rPr>
              <a:t>2023</a:t>
            </a:r>
          </a:p>
          <a:p>
            <a:pPr algn="ctr">
              <a:buClr>
                <a:srgbClr val="0070C0"/>
              </a:buClr>
              <a:defRPr/>
            </a:pPr>
            <a:r>
              <a:rPr lang="en-US" sz="1000" dirty="0">
                <a:latin typeface="SVN-Gilroy Medium" panose="00000600000000000000" pitchFamily="50" charset="0"/>
              </a:rPr>
              <a:t>audited</a:t>
            </a:r>
          </a:p>
        </p:txBody>
      </p:sp>
      <p:cxnSp>
        <p:nvCxnSpPr>
          <p:cNvPr id="173" name="Straight Connector 172">
            <a:extLst>
              <a:ext uri="{FF2B5EF4-FFF2-40B4-BE49-F238E27FC236}">
                <a16:creationId xmlns:a16="http://schemas.microsoft.com/office/drawing/2014/main" id="{62BAFE91-CF74-5BFA-AAF6-3F7AAE8AE635}"/>
              </a:ext>
            </a:extLst>
          </p:cNvPr>
          <p:cNvCxnSpPr/>
          <p:nvPr/>
        </p:nvCxnSpPr>
        <p:spPr>
          <a:xfrm>
            <a:off x="998108" y="5680120"/>
            <a:ext cx="520457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B1F65CBD-9C37-0C7C-401B-E2371D045954}"/>
              </a:ext>
            </a:extLst>
          </p:cNvPr>
          <p:cNvSpPr txBox="1"/>
          <p:nvPr/>
        </p:nvSpPr>
        <p:spPr>
          <a:xfrm>
            <a:off x="3379606" y="5841963"/>
            <a:ext cx="1066116" cy="400110"/>
          </a:xfrm>
          <a:prstGeom prst="rect">
            <a:avLst/>
          </a:prstGeom>
          <a:noFill/>
        </p:spPr>
        <p:txBody>
          <a:bodyPr wrap="square">
            <a:spAutoFit/>
          </a:bodyPr>
          <a:lstStyle/>
          <a:p>
            <a:pPr lvl="0" algn="ctr">
              <a:buClr>
                <a:srgbClr val="0070C0"/>
              </a:buClr>
              <a:defRPr/>
            </a:pPr>
            <a:r>
              <a:rPr lang="en-US" altLang="zh-TW" sz="1000" cap="all" dirty="0">
                <a:latin typeface="SVN-Gilroy Medium" panose="00000600000000000000" pitchFamily="50" charset="0"/>
                <a:ea typeface="新細明體" panose="02020500000000000000" pitchFamily="18" charset="-120"/>
                <a:cs typeface="Arial" panose="020B0604020202020204" pitchFamily="34" charset="0"/>
              </a:rPr>
              <a:t>2023</a:t>
            </a:r>
          </a:p>
          <a:p>
            <a:pPr algn="ctr">
              <a:buClr>
                <a:srgbClr val="0070C0"/>
              </a:buClr>
              <a:defRPr/>
            </a:pPr>
            <a:r>
              <a:rPr lang="en-US" sz="1000" dirty="0">
                <a:latin typeface="SVN-Gilroy Medium" panose="00000600000000000000" pitchFamily="50" charset="0"/>
              </a:rPr>
              <a:t>audited</a:t>
            </a:r>
          </a:p>
        </p:txBody>
      </p:sp>
      <p:sp>
        <p:nvSpPr>
          <p:cNvPr id="179" name="TextBox 178">
            <a:extLst>
              <a:ext uri="{FF2B5EF4-FFF2-40B4-BE49-F238E27FC236}">
                <a16:creationId xmlns:a16="http://schemas.microsoft.com/office/drawing/2014/main" id="{4E929BC4-F233-008E-D300-490A44F1175A}"/>
              </a:ext>
            </a:extLst>
          </p:cNvPr>
          <p:cNvSpPr txBox="1"/>
          <p:nvPr/>
        </p:nvSpPr>
        <p:spPr>
          <a:xfrm>
            <a:off x="4642489" y="5839090"/>
            <a:ext cx="666881" cy="246221"/>
          </a:xfrm>
          <a:prstGeom prst="rect">
            <a:avLst/>
          </a:prstGeom>
          <a:noFill/>
        </p:spPr>
        <p:txBody>
          <a:bodyPr wrap="square">
            <a:spAutoFit/>
          </a:bodyPr>
          <a:lstStyle/>
          <a:p>
            <a:pPr lvl="0" algn="ctr">
              <a:buClr>
                <a:srgbClr val="0070C0"/>
              </a:buClr>
              <a:defRPr/>
            </a:pPr>
            <a:r>
              <a:rPr lang="en-US" altLang="zh-TW" sz="1000" cap="all" dirty="0">
                <a:latin typeface="SVN-Gilroy Medium" panose="00000600000000000000" pitchFamily="50" charset="0"/>
                <a:ea typeface="新細明體" panose="02020500000000000000" pitchFamily="18" charset="-120"/>
                <a:cs typeface="Arial" panose="020B0604020202020204" pitchFamily="34" charset="0"/>
              </a:rPr>
              <a:t>3M2024</a:t>
            </a:r>
            <a:endParaRPr kumimoji="0" lang="en-US" altLang="zh-TW" sz="1000" b="0" i="0" u="none" strike="noStrike" kern="1200" cap="all" spc="0" normalizeH="0" baseline="0" noProof="0" dirty="0">
              <a:ln>
                <a:noFill/>
              </a:ln>
              <a:effectLst/>
              <a:uLnTx/>
              <a:uFillTx/>
              <a:latin typeface="SVN-Gilroy Medium" panose="00000600000000000000" pitchFamily="50" charset="0"/>
              <a:ea typeface="新細明體" panose="02020500000000000000" pitchFamily="18" charset="-120"/>
              <a:cs typeface="Arial" panose="020B0604020202020204" pitchFamily="34" charset="0"/>
            </a:endParaRPr>
          </a:p>
        </p:txBody>
      </p:sp>
      <p:sp>
        <p:nvSpPr>
          <p:cNvPr id="180" name="TextBox 179">
            <a:extLst>
              <a:ext uri="{FF2B5EF4-FFF2-40B4-BE49-F238E27FC236}">
                <a16:creationId xmlns:a16="http://schemas.microsoft.com/office/drawing/2014/main" id="{79BDAC92-BC10-AB51-98BF-4BFE1C42F947}"/>
              </a:ext>
            </a:extLst>
          </p:cNvPr>
          <p:cNvSpPr txBox="1"/>
          <p:nvPr/>
        </p:nvSpPr>
        <p:spPr>
          <a:xfrm>
            <a:off x="1174741" y="399579"/>
            <a:ext cx="4609644" cy="3385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rPr>
              <a:t>Asset</a:t>
            </a:r>
            <a:r>
              <a:rPr kumimoji="0" lang="en-US" sz="1600" b="1" i="0" u="none" strike="noStrike" kern="1200" cap="none" spc="0" normalizeH="0" noProof="0" dirty="0">
                <a:ln>
                  <a:noFill/>
                </a:ln>
                <a:solidFill>
                  <a:srgbClr val="005993"/>
                </a:solidFill>
                <a:effectLst/>
                <a:uLnTx/>
                <a:uFillTx/>
                <a:latin typeface="SVN-Gilroy XBold" panose="00000900000000000000" pitchFamily="50" charset="0"/>
                <a:cs typeface="Arial" panose="020B0604020202020204" pitchFamily="34" charset="0"/>
              </a:rPr>
              <a:t> quality was strictly controlled</a:t>
            </a:r>
            <a:endParaRPr kumimoji="0" lang="vi-VN" sz="1600" b="1"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endParaRPr>
          </a:p>
        </p:txBody>
      </p:sp>
      <p:sp>
        <p:nvSpPr>
          <p:cNvPr id="195" name="Freeform: Shape 194">
            <a:extLst>
              <a:ext uri="{FF2B5EF4-FFF2-40B4-BE49-F238E27FC236}">
                <a16:creationId xmlns:a16="http://schemas.microsoft.com/office/drawing/2014/main" id="{22D025EA-0586-B198-E4B6-F6488BC9BF93}"/>
              </a:ext>
            </a:extLst>
          </p:cNvPr>
          <p:cNvSpPr/>
          <p:nvPr/>
        </p:nvSpPr>
        <p:spPr>
          <a:xfrm rot="19023016">
            <a:off x="7510553" y="1128442"/>
            <a:ext cx="4839426" cy="6645631"/>
          </a:xfrm>
          <a:custGeom>
            <a:avLst/>
            <a:gdLst>
              <a:gd name="connsiteX0" fmla="*/ 4813983 w 4897156"/>
              <a:gd name="connsiteY0" fmla="*/ 2177007 h 6724909"/>
              <a:gd name="connsiteX1" fmla="*/ 4892683 w 4897156"/>
              <a:gd name="connsiteY1" fmla="*/ 2312965 h 6724909"/>
              <a:gd name="connsiteX2" fmla="*/ 4893075 w 4897156"/>
              <a:gd name="connsiteY2" fmla="*/ 2315935 h 6724909"/>
              <a:gd name="connsiteX3" fmla="*/ 4893074 w 4897156"/>
              <a:gd name="connsiteY3" fmla="*/ 2428264 h 6724909"/>
              <a:gd name="connsiteX4" fmla="*/ 4884181 w 4897156"/>
              <a:gd name="connsiteY4" fmla="*/ 2462764 h 6724909"/>
              <a:gd name="connsiteX5" fmla="*/ 4887471 w 4897156"/>
              <a:gd name="connsiteY5" fmla="*/ 2455929 h 6724909"/>
              <a:gd name="connsiteX6" fmla="*/ 4897156 w 4897156"/>
              <a:gd name="connsiteY6" fmla="*/ 2418358 h 6724909"/>
              <a:gd name="connsiteX7" fmla="*/ 4897156 w 4897156"/>
              <a:gd name="connsiteY7" fmla="*/ 4105666 h 6724909"/>
              <a:gd name="connsiteX8" fmla="*/ 2458965 w 4897156"/>
              <a:gd name="connsiteY8" fmla="*/ 6724909 h 6724909"/>
              <a:gd name="connsiteX9" fmla="*/ 4082 w 4897156"/>
              <a:gd name="connsiteY9" fmla="*/ 4439716 h 6724909"/>
              <a:gd name="connsiteX10" fmla="*/ 4083 w 4897156"/>
              <a:gd name="connsiteY10" fmla="*/ 2593897 h 6724909"/>
              <a:gd name="connsiteX11" fmla="*/ 2843 w 4897156"/>
              <a:gd name="connsiteY11" fmla="*/ 2590726 h 6724909"/>
              <a:gd name="connsiteX12" fmla="*/ 0 w 4897156"/>
              <a:gd name="connsiteY12" fmla="*/ 2569219 h 6724909"/>
              <a:gd name="connsiteX13" fmla="*/ 0 w 4897156"/>
              <a:gd name="connsiteY13" fmla="*/ 2484926 h 6724909"/>
              <a:gd name="connsiteX14" fmla="*/ 12135 w 4897156"/>
              <a:gd name="connsiteY14" fmla="*/ 2437859 h 6724909"/>
              <a:gd name="connsiteX15" fmla="*/ 67946 w 4897156"/>
              <a:gd name="connsiteY15" fmla="*/ 2346913 h 6724909"/>
              <a:gd name="connsiteX16" fmla="*/ 2172925 w 4897156"/>
              <a:gd name="connsiteY16" fmla="*/ 85625 h 6724909"/>
              <a:gd name="connsiteX17" fmla="*/ 2552694 w 4897156"/>
              <a:gd name="connsiteY17" fmla="*/ 72028 h 6724909"/>
              <a:gd name="connsiteX18" fmla="*/ 4813983 w 4897156"/>
              <a:gd name="connsiteY18" fmla="*/ 2177007 h 672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97156" h="6724909">
                <a:moveTo>
                  <a:pt x="4813983" y="2177007"/>
                </a:moveTo>
                <a:cubicBezTo>
                  <a:pt x="4854718" y="2214926"/>
                  <a:pt x="4881032" y="2262535"/>
                  <a:pt x="4892683" y="2312965"/>
                </a:cubicBezTo>
                <a:lnTo>
                  <a:pt x="4893075" y="2315935"/>
                </a:lnTo>
                <a:lnTo>
                  <a:pt x="4893074" y="2428264"/>
                </a:lnTo>
                <a:lnTo>
                  <a:pt x="4884181" y="2462764"/>
                </a:lnTo>
                <a:lnTo>
                  <a:pt x="4887471" y="2455929"/>
                </a:lnTo>
                <a:lnTo>
                  <a:pt x="4897156" y="2418358"/>
                </a:lnTo>
                <a:lnTo>
                  <a:pt x="4897156" y="4105666"/>
                </a:lnTo>
                <a:lnTo>
                  <a:pt x="2458965" y="6724909"/>
                </a:lnTo>
                <a:lnTo>
                  <a:pt x="4082" y="4439716"/>
                </a:lnTo>
                <a:lnTo>
                  <a:pt x="4083" y="2593897"/>
                </a:lnTo>
                <a:lnTo>
                  <a:pt x="2843" y="2590726"/>
                </a:lnTo>
                <a:lnTo>
                  <a:pt x="0" y="2569219"/>
                </a:lnTo>
                <a:lnTo>
                  <a:pt x="0" y="2484926"/>
                </a:lnTo>
                <a:lnTo>
                  <a:pt x="12135" y="2437859"/>
                </a:lnTo>
                <a:cubicBezTo>
                  <a:pt x="24086" y="2405063"/>
                  <a:pt x="42666" y="2374068"/>
                  <a:pt x="67946" y="2346913"/>
                </a:cubicBezTo>
                <a:lnTo>
                  <a:pt x="2172925" y="85625"/>
                </a:lnTo>
                <a:cubicBezTo>
                  <a:pt x="2274042" y="-23001"/>
                  <a:pt x="2444071" y="-29088"/>
                  <a:pt x="2552694" y="72028"/>
                </a:cubicBezTo>
                <a:lnTo>
                  <a:pt x="4813983" y="2177007"/>
                </a:lnTo>
                <a:close/>
              </a:path>
            </a:pathLst>
          </a:custGeom>
          <a:gradFill>
            <a:gsLst>
              <a:gs pos="0">
                <a:srgbClr val="0078B2">
                  <a:alpha val="80000"/>
                </a:srgbClr>
              </a:gs>
              <a:gs pos="39000">
                <a:srgbClr val="40558E">
                  <a:alpha val="80000"/>
                </a:srgbClr>
              </a:gs>
              <a:gs pos="98851">
                <a:srgbClr val="A63A51">
                  <a:alpha val="50000"/>
                </a:srgbClr>
              </a:gs>
              <a:gs pos="72000">
                <a:srgbClr val="894D70">
                  <a:alpha val="80000"/>
                </a:srgbClr>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1" name="TextBox 20">
            <a:extLst>
              <a:ext uri="{FF2B5EF4-FFF2-40B4-BE49-F238E27FC236}">
                <a16:creationId xmlns:a16="http://schemas.microsoft.com/office/drawing/2014/main" id="{CC307EFB-9DD7-EF26-0005-7A4EEA170EFF}"/>
              </a:ext>
            </a:extLst>
          </p:cNvPr>
          <p:cNvSpPr txBox="1"/>
          <p:nvPr/>
        </p:nvSpPr>
        <p:spPr>
          <a:xfrm>
            <a:off x="8134403" y="2426411"/>
            <a:ext cx="3273209" cy="3557641"/>
          </a:xfrm>
          <a:prstGeom prst="rect">
            <a:avLst/>
          </a:prstGeom>
          <a:noFill/>
        </p:spPr>
        <p:txBody>
          <a:bodyPr wrap="square">
            <a:spAutoFit/>
          </a:bodyPr>
          <a:lstStyle/>
          <a:p>
            <a:pPr marL="0" lvl="1" algn="just">
              <a:lnSpc>
                <a:spcPct val="105000"/>
              </a:lnSpc>
              <a:spcBef>
                <a:spcPts val="200"/>
              </a:spcBef>
              <a:spcAft>
                <a:spcPts val="200"/>
              </a:spcAft>
              <a:buClr>
                <a:prstClr val="black">
                  <a:lumMod val="75000"/>
                  <a:lumOff val="25000"/>
                </a:prstClr>
              </a:buClr>
              <a:defRPr/>
            </a:pPr>
            <a:r>
              <a:rPr lang="en-US" sz="1200" dirty="0">
                <a:solidFill>
                  <a:schemeClr val="bg1"/>
                </a:solidFill>
                <a:latin typeface="SVN-Gilroy Medium" panose="00000600000000000000" pitchFamily="50" charset="0"/>
                <a:cs typeface="Arial" panose="020B0604020202020204" pitchFamily="34" charset="0"/>
              </a:rPr>
              <a:t>NPL out of outstanding loans in 2Q2024 stood at</a:t>
            </a:r>
            <a:r>
              <a:rPr lang="en-US" sz="1200" b="1" dirty="0">
                <a:solidFill>
                  <a:schemeClr val="bg1"/>
                </a:solidFill>
                <a:latin typeface="SVN-Gilroy XBold" panose="00000900000000000000" pitchFamily="50" charset="0"/>
                <a:cs typeface="Arial" panose="020B0604020202020204" pitchFamily="34" charset="0"/>
              </a:rPr>
              <a:t> 1.57%</a:t>
            </a:r>
            <a:r>
              <a:rPr lang="en-US" sz="1200" dirty="0">
                <a:solidFill>
                  <a:schemeClr val="bg1"/>
                </a:solidFill>
                <a:latin typeface="SVN-Gilroy XBold" panose="00000900000000000000" pitchFamily="50" charset="0"/>
                <a:cs typeface="Arial" panose="020B0604020202020204" pitchFamily="34" charset="0"/>
              </a:rPr>
              <a:t>,</a:t>
            </a:r>
            <a:r>
              <a:rPr lang="en-US" sz="1200" b="1" dirty="0">
                <a:solidFill>
                  <a:schemeClr val="bg1"/>
                </a:solidFill>
                <a:latin typeface="SVN-Gilroy XBold" panose="00000900000000000000" pitchFamily="50" charset="0"/>
                <a:cs typeface="Arial" panose="020B0604020202020204" pitchFamily="34" charset="0"/>
              </a:rPr>
              <a:t> </a:t>
            </a:r>
            <a:r>
              <a:rPr lang="en-US" sz="1200" dirty="0">
                <a:solidFill>
                  <a:schemeClr val="bg1"/>
                </a:solidFill>
                <a:latin typeface="SVN-Gilroy Medium" panose="00000600000000000000" pitchFamily="50" charset="0"/>
                <a:cs typeface="Arial" panose="020B0604020202020204" pitchFamily="34" charset="0"/>
              </a:rPr>
              <a:t>given the global economic recovery fell short of expectations, total demand decreasing, firms still facing with many difficulties, which made impact on manufacturing and business activities as well as customers’ ability to repay debt. NPL coverage ratio in 1H2024 reached</a:t>
            </a:r>
            <a:r>
              <a:rPr lang="vi-VN" sz="1200" dirty="0">
                <a:solidFill>
                  <a:schemeClr val="bg1"/>
                </a:solidFill>
                <a:latin typeface="SVN-Gilroy Medium" panose="00000600000000000000" pitchFamily="50" charset="0"/>
                <a:cs typeface="Arial" panose="020B0604020202020204" pitchFamily="34" charset="0"/>
              </a:rPr>
              <a:t> </a:t>
            </a:r>
            <a:r>
              <a:rPr lang="en-US" sz="1200" dirty="0">
                <a:solidFill>
                  <a:schemeClr val="bg1"/>
                </a:solidFill>
                <a:latin typeface="SVN-Gilroy XBold" panose="00000900000000000000" pitchFamily="50" charset="0"/>
                <a:cs typeface="Arial" panose="020B0604020202020204" pitchFamily="34" charset="0"/>
              </a:rPr>
              <a:t>113.8</a:t>
            </a:r>
            <a:r>
              <a:rPr lang="vi-VN" sz="1200" dirty="0">
                <a:solidFill>
                  <a:schemeClr val="bg1"/>
                </a:solidFill>
                <a:latin typeface="SVN-Gilroy Medium" panose="00000600000000000000" pitchFamily="50" charset="0"/>
                <a:cs typeface="Arial" panose="020B0604020202020204" pitchFamily="34" charset="0"/>
              </a:rPr>
              <a:t>%</a:t>
            </a:r>
            <a:r>
              <a:rPr lang="en-US" sz="1200" dirty="0">
                <a:solidFill>
                  <a:schemeClr val="bg1"/>
                </a:solidFill>
                <a:latin typeface="SVN-Gilroy XBold" panose="00000900000000000000" pitchFamily="50" charset="0"/>
                <a:cs typeface="Arial" panose="020B0604020202020204" pitchFamily="34" charset="0"/>
              </a:rPr>
              <a:t>,</a:t>
            </a:r>
            <a:r>
              <a:rPr lang="en-US" sz="1200" dirty="0">
                <a:solidFill>
                  <a:schemeClr val="bg1"/>
                </a:solidFill>
                <a:latin typeface="SVN-Gilroy Medium" panose="00000600000000000000" pitchFamily="50" charset="0"/>
                <a:cs typeface="Arial" panose="020B0604020202020204" pitchFamily="34" charset="0"/>
              </a:rPr>
              <a:t> continuing to strengthen financial buffers for banking operations in the coming time.</a:t>
            </a:r>
          </a:p>
          <a:p>
            <a:pPr marL="0" lvl="1" algn="just">
              <a:lnSpc>
                <a:spcPct val="105000"/>
              </a:lnSpc>
              <a:spcBef>
                <a:spcPts val="200"/>
              </a:spcBef>
              <a:spcAft>
                <a:spcPts val="200"/>
              </a:spcAft>
              <a:buClr>
                <a:prstClr val="black">
                  <a:lumMod val="75000"/>
                  <a:lumOff val="25000"/>
                </a:prstClr>
              </a:buClr>
              <a:defRPr/>
            </a:pPr>
            <a:r>
              <a:rPr lang="en-US" sz="1200" dirty="0">
                <a:solidFill>
                  <a:schemeClr val="bg1"/>
                </a:solidFill>
                <a:latin typeface="SVN-Gilroy Medium" panose="00000600000000000000" pitchFamily="50" charset="0"/>
                <a:cs typeface="Arial" panose="020B0604020202020204" pitchFamily="34" charset="0"/>
              </a:rPr>
              <a:t>Recovery from written-off bad debts in 1H2024 touched 2.1 VND, </a:t>
            </a:r>
            <a:r>
              <a:rPr lang="en-US" sz="1200" dirty="0" err="1">
                <a:solidFill>
                  <a:schemeClr val="bg1"/>
                </a:solidFill>
                <a:latin typeface="SVN-Gilroy Medium" panose="00000600000000000000" pitchFamily="50" charset="0"/>
                <a:cs typeface="Arial" panose="020B0604020202020204" pitchFamily="34" charset="0"/>
              </a:rPr>
              <a:t>Tn</a:t>
            </a:r>
            <a:r>
              <a:rPr lang="en-US" sz="1200" dirty="0">
                <a:solidFill>
                  <a:schemeClr val="bg1"/>
                </a:solidFill>
                <a:latin typeface="SVN-Gilroy Medium" panose="00000600000000000000" pitchFamily="50" charset="0"/>
                <a:cs typeface="Arial" panose="020B0604020202020204" pitchFamily="34" charset="0"/>
              </a:rPr>
              <a:t>, </a:t>
            </a:r>
            <a:r>
              <a:rPr lang="en-US" sz="1200" dirty="0">
                <a:solidFill>
                  <a:schemeClr val="bg1"/>
                </a:solidFill>
                <a:latin typeface="SVN-Gilroy XBold" panose="00000900000000000000" pitchFamily="50" charset="0"/>
                <a:cs typeface="Arial" panose="020B0604020202020204" pitchFamily="34" charset="0"/>
              </a:rPr>
              <a:t>up 5.4% </a:t>
            </a:r>
            <a:r>
              <a:rPr lang="en-US" sz="1200" dirty="0" err="1">
                <a:solidFill>
                  <a:schemeClr val="bg1"/>
                </a:solidFill>
                <a:latin typeface="SVN-Gilroy XBold" panose="00000900000000000000" pitchFamily="50" charset="0"/>
                <a:cs typeface="Arial" panose="020B0604020202020204" pitchFamily="34" charset="0"/>
              </a:rPr>
              <a:t>yoy</a:t>
            </a:r>
            <a:r>
              <a:rPr lang="en-US" sz="1200" dirty="0">
                <a:solidFill>
                  <a:schemeClr val="bg1"/>
                </a:solidFill>
                <a:latin typeface="SVN-Gilroy Medium" panose="00000600000000000000" pitchFamily="50" charset="0"/>
                <a:cs typeface="Arial" panose="020B0604020202020204" pitchFamily="34" charset="0"/>
              </a:rPr>
              <a:t>.</a:t>
            </a:r>
          </a:p>
          <a:p>
            <a:pPr marL="0" lvl="1" algn="just">
              <a:lnSpc>
                <a:spcPct val="114000"/>
              </a:lnSpc>
              <a:spcBef>
                <a:spcPts val="200"/>
              </a:spcBef>
              <a:spcAft>
                <a:spcPts val="200"/>
              </a:spcAft>
              <a:buClr>
                <a:prstClr val="black">
                  <a:lumMod val="75000"/>
                  <a:lumOff val="25000"/>
                </a:prstClr>
              </a:buClr>
              <a:defRPr/>
            </a:pPr>
            <a:r>
              <a:rPr lang="en-US" sz="1200" dirty="0">
                <a:solidFill>
                  <a:schemeClr val="bg1"/>
                </a:solidFill>
                <a:latin typeface="SVN-Gilroy Medium" panose="00000600000000000000" pitchFamily="50" charset="0"/>
                <a:cs typeface="Arial" panose="020B0604020202020204" pitchFamily="34" charset="0"/>
              </a:rPr>
              <a:t>VietinBank will continue to strengthen risk management and control NPL ratio below 1.8% and ensure the NPL coverage ratio at an appropriate level in 2024.</a:t>
            </a:r>
          </a:p>
        </p:txBody>
      </p:sp>
      <p:sp>
        <p:nvSpPr>
          <p:cNvPr id="90" name="TextBox 89">
            <a:extLst>
              <a:ext uri="{FF2B5EF4-FFF2-40B4-BE49-F238E27FC236}">
                <a16:creationId xmlns:a16="http://schemas.microsoft.com/office/drawing/2014/main" id="{006079BA-BD85-E8F9-932C-1DBCBE49025A}"/>
              </a:ext>
            </a:extLst>
          </p:cNvPr>
          <p:cNvSpPr txBox="1"/>
          <p:nvPr/>
        </p:nvSpPr>
        <p:spPr>
          <a:xfrm>
            <a:off x="965433" y="968041"/>
            <a:ext cx="2923236" cy="276999"/>
          </a:xfrm>
          <a:prstGeom prst="rect">
            <a:avLst/>
          </a:prstGeom>
          <a:noFill/>
        </p:spPr>
        <p:txBody>
          <a:bodyPr wrap="none" rtlCol="0">
            <a:spAutoFit/>
          </a:bodyPr>
          <a:lstStyle/>
          <a:p>
            <a:pPr lvl="0" algn="ju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NPL RATIO AND NPL COVERAGE RATIO</a:t>
            </a:r>
          </a:p>
        </p:txBody>
      </p:sp>
      <p:sp>
        <p:nvSpPr>
          <p:cNvPr id="91" name="TextBox 90">
            <a:extLst>
              <a:ext uri="{FF2B5EF4-FFF2-40B4-BE49-F238E27FC236}">
                <a16:creationId xmlns:a16="http://schemas.microsoft.com/office/drawing/2014/main" id="{1F416C26-CB83-5555-FCFB-11EEF4E4A373}"/>
              </a:ext>
            </a:extLst>
          </p:cNvPr>
          <p:cNvSpPr txBox="1"/>
          <p:nvPr/>
        </p:nvSpPr>
        <p:spPr>
          <a:xfrm>
            <a:off x="972811" y="3933621"/>
            <a:ext cx="4419287" cy="276999"/>
          </a:xfrm>
          <a:prstGeom prst="rect">
            <a:avLst/>
          </a:prstGeom>
          <a:noFill/>
        </p:spPr>
        <p:txBody>
          <a:bodyPr wrap="none" rtlCol="0">
            <a:spAutoFit/>
          </a:bodyPr>
          <a:lstStyle/>
          <a:p>
            <a:pPr algn="just">
              <a:defRPr/>
            </a:pPr>
            <a:r>
              <a:rPr lang="nl-NL" sz="1200" b="1" dirty="0">
                <a:solidFill>
                  <a:schemeClr val="tx1">
                    <a:lumMod val="75000"/>
                    <a:lumOff val="25000"/>
                  </a:schemeClr>
                </a:solidFill>
                <a:latin typeface="SVN-Gilroy XBold" panose="00000900000000000000" pitchFamily="50" charset="0"/>
                <a:cs typeface="Arial" panose="020B0604020202020204" pitchFamily="34" charset="0"/>
              </a:rPr>
              <a:t>INCOME FROM WRITTEN-OFF BAD DEBT RECOVERY </a:t>
            </a:r>
            <a:r>
              <a:rPr lang="en-US" sz="1000" b="1" i="1" dirty="0">
                <a:solidFill>
                  <a:schemeClr val="tx1">
                    <a:lumMod val="75000"/>
                    <a:lumOff val="25000"/>
                  </a:schemeClr>
                </a:solidFill>
                <a:latin typeface="SVN-Gilroy Medium" panose="00000600000000000000" pitchFamily="50" charset="0"/>
                <a:cs typeface="Arial" panose="020B0604020202020204" pitchFamily="34" charset="0"/>
              </a:rPr>
              <a:t>(VND, </a:t>
            </a:r>
            <a:r>
              <a:rPr lang="en-US" sz="1000" b="1" i="1" dirty="0" err="1">
                <a:solidFill>
                  <a:schemeClr val="tx1">
                    <a:lumMod val="75000"/>
                    <a:lumOff val="25000"/>
                  </a:schemeClr>
                </a:solidFill>
                <a:latin typeface="SVN-Gilroy Medium" panose="00000600000000000000" pitchFamily="50" charset="0"/>
                <a:cs typeface="Arial" panose="020B0604020202020204" pitchFamily="34" charset="0"/>
              </a:rPr>
              <a:t>Tn</a:t>
            </a:r>
            <a:r>
              <a:rPr lang="en-US" altLang="zh-TW" sz="1000" b="1" i="1" dirty="0">
                <a:solidFill>
                  <a:schemeClr val="tx1">
                    <a:lumMod val="75000"/>
                    <a:lumOff val="25000"/>
                  </a:schemeClr>
                </a:solidFill>
                <a:latin typeface="SVN-Gilroy Medium" panose="00000600000000000000" pitchFamily="50" charset="0"/>
                <a:cs typeface="Arial" panose="020B0604020202020204" pitchFamily="34" charset="0"/>
              </a:rPr>
              <a:t>)</a:t>
            </a:r>
          </a:p>
        </p:txBody>
      </p:sp>
      <p:grpSp>
        <p:nvGrpSpPr>
          <p:cNvPr id="3" name="Group 2"/>
          <p:cNvGrpSpPr/>
          <p:nvPr/>
        </p:nvGrpSpPr>
        <p:grpSpPr>
          <a:xfrm>
            <a:off x="4711727" y="4938951"/>
            <a:ext cx="1323683" cy="738429"/>
            <a:chOff x="4711727" y="4929426"/>
            <a:chExt cx="1323683" cy="738429"/>
          </a:xfrm>
        </p:grpSpPr>
        <p:sp>
          <p:nvSpPr>
            <p:cNvPr id="177" name="TextBox 176">
              <a:extLst>
                <a:ext uri="{FF2B5EF4-FFF2-40B4-BE49-F238E27FC236}">
                  <a16:creationId xmlns:a16="http://schemas.microsoft.com/office/drawing/2014/main" id="{ED2E153A-723F-350A-1566-1F982A86FFC9}"/>
                </a:ext>
              </a:extLst>
            </p:cNvPr>
            <p:cNvSpPr txBox="1"/>
            <p:nvPr/>
          </p:nvSpPr>
          <p:spPr>
            <a:xfrm>
              <a:off x="4711727" y="5235068"/>
              <a:ext cx="49295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0"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0.7</a:t>
              </a:r>
            </a:p>
          </p:txBody>
        </p:sp>
        <p:grpSp>
          <p:nvGrpSpPr>
            <p:cNvPr id="96" name="Group 95"/>
            <p:cNvGrpSpPr/>
            <p:nvPr/>
          </p:nvGrpSpPr>
          <p:grpSpPr>
            <a:xfrm>
              <a:off x="4935317" y="5186926"/>
              <a:ext cx="894510" cy="480929"/>
              <a:chOff x="1354024" y="4927324"/>
              <a:chExt cx="894510" cy="480929"/>
            </a:xfrm>
          </p:grpSpPr>
          <p:sp>
            <p:nvSpPr>
              <p:cNvPr id="97" name="Freeform 96"/>
              <p:cNvSpPr/>
              <p:nvPr/>
            </p:nvSpPr>
            <p:spPr>
              <a:xfrm>
                <a:off x="1382037" y="4968306"/>
                <a:ext cx="836763" cy="439947"/>
              </a:xfrm>
              <a:custGeom>
                <a:avLst/>
                <a:gdLst>
                  <a:gd name="connsiteX0" fmla="*/ 0 w 836763"/>
                  <a:gd name="connsiteY0" fmla="*/ 439947 h 439947"/>
                  <a:gd name="connsiteX1" fmla="*/ 0 w 836763"/>
                  <a:gd name="connsiteY1" fmla="*/ 310550 h 439947"/>
                  <a:gd name="connsiteX2" fmla="*/ 836763 w 836763"/>
                  <a:gd name="connsiteY2" fmla="*/ 0 h 439947"/>
                  <a:gd name="connsiteX3" fmla="*/ 836763 w 836763"/>
                  <a:gd name="connsiteY3" fmla="*/ 301924 h 439947"/>
                  <a:gd name="connsiteX4" fmla="*/ 0 w 836763"/>
                  <a:gd name="connsiteY4" fmla="*/ 439947 h 439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63" h="439947">
                    <a:moveTo>
                      <a:pt x="0" y="439947"/>
                    </a:moveTo>
                    <a:lnTo>
                      <a:pt x="0" y="310550"/>
                    </a:lnTo>
                    <a:lnTo>
                      <a:pt x="836763" y="0"/>
                    </a:lnTo>
                    <a:lnTo>
                      <a:pt x="836763" y="301924"/>
                    </a:lnTo>
                    <a:lnTo>
                      <a:pt x="0" y="439947"/>
                    </a:lnTo>
                    <a:close/>
                  </a:path>
                </a:pathLst>
              </a:custGeom>
              <a:solidFill>
                <a:srgbClr val="27BCF1"/>
              </a:solid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1416545" y="5270230"/>
                <a:ext cx="802256" cy="138023"/>
              </a:xfrm>
              <a:custGeom>
                <a:avLst/>
                <a:gdLst>
                  <a:gd name="connsiteX0" fmla="*/ 0 w 802256"/>
                  <a:gd name="connsiteY0" fmla="*/ 138023 h 138023"/>
                  <a:gd name="connsiteX1" fmla="*/ 802256 w 802256"/>
                  <a:gd name="connsiteY1" fmla="*/ 0 h 138023"/>
                  <a:gd name="connsiteX2" fmla="*/ 802256 w 802256"/>
                  <a:gd name="connsiteY2" fmla="*/ 129397 h 138023"/>
                  <a:gd name="connsiteX3" fmla="*/ 0 w 802256"/>
                  <a:gd name="connsiteY3" fmla="*/ 138023 h 138023"/>
                </a:gdLst>
                <a:ahLst/>
                <a:cxnLst>
                  <a:cxn ang="0">
                    <a:pos x="connsiteX0" y="connsiteY0"/>
                  </a:cxn>
                  <a:cxn ang="0">
                    <a:pos x="connsiteX1" y="connsiteY1"/>
                  </a:cxn>
                  <a:cxn ang="0">
                    <a:pos x="connsiteX2" y="connsiteY2"/>
                  </a:cxn>
                  <a:cxn ang="0">
                    <a:pos x="connsiteX3" y="connsiteY3"/>
                  </a:cxn>
                </a:cxnLst>
                <a:rect l="l" t="t" r="r" b="b"/>
                <a:pathLst>
                  <a:path w="802256" h="138023">
                    <a:moveTo>
                      <a:pt x="0" y="138023"/>
                    </a:moveTo>
                    <a:lnTo>
                      <a:pt x="802256" y="0"/>
                    </a:lnTo>
                    <a:lnTo>
                      <a:pt x="802256" y="129397"/>
                    </a:lnTo>
                    <a:lnTo>
                      <a:pt x="0" y="138023"/>
                    </a:lnTo>
                    <a:close/>
                  </a:path>
                </a:pathLst>
              </a:custGeom>
              <a:solidFill>
                <a:srgbClr val="AAE3FC"/>
              </a:solid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p:cNvCxnSpPr/>
              <p:nvPr/>
            </p:nvCxnSpPr>
            <p:spPr>
              <a:xfrm flipV="1">
                <a:off x="1382037" y="4959680"/>
                <a:ext cx="836763" cy="311519"/>
              </a:xfrm>
              <a:prstGeom prst="line">
                <a:avLst/>
              </a:prstGeom>
              <a:ln w="28575">
                <a:solidFill>
                  <a:srgbClr val="00528A"/>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46E76D73-10B7-03DE-7596-3C3D0FE25EC1}"/>
                  </a:ext>
                </a:extLst>
              </p:cNvPr>
              <p:cNvSpPr/>
              <p:nvPr/>
            </p:nvSpPr>
            <p:spPr>
              <a:xfrm>
                <a:off x="1354024" y="5237865"/>
                <a:ext cx="66382" cy="72867"/>
              </a:xfrm>
              <a:prstGeom prst="ellipse">
                <a:avLst/>
              </a:prstGeom>
              <a:solidFill>
                <a:schemeClr val="bg1"/>
              </a:solidFill>
              <a:ln w="28575">
                <a:solidFill>
                  <a:srgbClr val="00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1" name="Oval 100">
                <a:extLst>
                  <a:ext uri="{FF2B5EF4-FFF2-40B4-BE49-F238E27FC236}">
                    <a16:creationId xmlns:a16="http://schemas.microsoft.com/office/drawing/2014/main" id="{46E76D73-10B7-03DE-7596-3C3D0FE25EC1}"/>
                  </a:ext>
                </a:extLst>
              </p:cNvPr>
              <p:cNvSpPr/>
              <p:nvPr/>
            </p:nvSpPr>
            <p:spPr>
              <a:xfrm>
                <a:off x="2182152" y="4927324"/>
                <a:ext cx="66382" cy="72867"/>
              </a:xfrm>
              <a:prstGeom prst="ellipse">
                <a:avLst/>
              </a:prstGeom>
              <a:solidFill>
                <a:schemeClr val="bg1"/>
              </a:solidFill>
              <a:ln w="28575">
                <a:solidFill>
                  <a:srgbClr val="00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2" name="TextBox 101">
              <a:extLst>
                <a:ext uri="{FF2B5EF4-FFF2-40B4-BE49-F238E27FC236}">
                  <a16:creationId xmlns:a16="http://schemas.microsoft.com/office/drawing/2014/main" id="{DAE84395-38C3-7C43-EABC-EF523BA04E62}"/>
                </a:ext>
              </a:extLst>
            </p:cNvPr>
            <p:cNvSpPr txBox="1"/>
            <p:nvPr/>
          </p:nvSpPr>
          <p:spPr>
            <a:xfrm>
              <a:off x="5538610" y="4929426"/>
              <a:ext cx="49680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TW" sz="1000" b="0" i="0" u="none" strike="noStrike" kern="1200" cap="all" spc="0" normalizeH="0" baseline="0" noProof="0" dirty="0">
                  <a:ln>
                    <a:noFill/>
                  </a:ln>
                  <a:solidFill>
                    <a:schemeClr val="tx1">
                      <a:lumMod val="75000"/>
                      <a:lumOff val="25000"/>
                    </a:schemeClr>
                  </a:solidFill>
                  <a:effectLst/>
                  <a:uLnTx/>
                  <a:uFillTx/>
                  <a:latin typeface="SVN-Gilroy Medium" panose="00000600000000000000" pitchFamily="50" charset="0"/>
                  <a:ea typeface="新細明體" panose="02020500000000000000" pitchFamily="18" charset="-120"/>
                  <a:cs typeface="Arial" panose="020B0604020202020204" pitchFamily="34" charset="0"/>
                </a:rPr>
                <a:t>2.1</a:t>
              </a:r>
            </a:p>
          </p:txBody>
        </p:sp>
      </p:grpSp>
      <p:cxnSp>
        <p:nvCxnSpPr>
          <p:cNvPr id="12" name="Straight Connector 11">
            <a:extLst>
              <a:ext uri="{FF2B5EF4-FFF2-40B4-BE49-F238E27FC236}">
                <a16:creationId xmlns:a16="http://schemas.microsoft.com/office/drawing/2014/main" id="{2A3296E2-854B-3C77-867A-8D7454E46AD6}"/>
              </a:ext>
            </a:extLst>
          </p:cNvPr>
          <p:cNvCxnSpPr>
            <a:cxnSpLocks/>
          </p:cNvCxnSpPr>
          <p:nvPr/>
        </p:nvCxnSpPr>
        <p:spPr>
          <a:xfrm>
            <a:off x="425707"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C786C58-F220-41A7-108D-5415E7FB9D30}"/>
              </a:ext>
            </a:extLst>
          </p:cNvPr>
          <p:cNvSpPr txBox="1"/>
          <p:nvPr/>
        </p:nvSpPr>
        <p:spPr>
          <a:xfrm>
            <a:off x="1907922"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rgbClr val="725380"/>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rgbClr val="725380"/>
                </a:solidFill>
                <a:effectLst/>
                <a:uLnTx/>
                <a:uFillTx/>
                <a:latin typeface="SVN-Gilroy XBold" panose="00000900000000000000" pitchFamily="50" charset="0"/>
                <a:cs typeface="Arial" panose="020B0604020202020204" pitchFamily="34" charset="0"/>
              </a:rPr>
              <a:t>08</a:t>
            </a:r>
            <a:endParaRPr lang="de-DE" sz="600" dirty="0">
              <a:solidFill>
                <a:srgbClr val="725380"/>
              </a:solidFill>
              <a:latin typeface="SVN-Gilroy XBold" panose="00000900000000000000" pitchFamily="50" charset="0"/>
              <a:cs typeface="Arial" panose="020B0604020202020204" pitchFamily="34" charset="0"/>
            </a:endParaRPr>
          </a:p>
        </p:txBody>
      </p:sp>
      <p:cxnSp>
        <p:nvCxnSpPr>
          <p:cNvPr id="15" name="Straight Connector 14">
            <a:extLst>
              <a:ext uri="{FF2B5EF4-FFF2-40B4-BE49-F238E27FC236}">
                <a16:creationId xmlns:a16="http://schemas.microsoft.com/office/drawing/2014/main" id="{5A7103B0-351B-1AE2-ABAB-9367131E11E4}"/>
              </a:ext>
            </a:extLst>
          </p:cNvPr>
          <p:cNvCxnSpPr>
            <a:cxnSpLocks/>
          </p:cNvCxnSpPr>
          <p:nvPr/>
        </p:nvCxnSpPr>
        <p:spPr>
          <a:xfrm>
            <a:off x="1779834" y="6547920"/>
            <a:ext cx="0" cy="107173"/>
          </a:xfrm>
          <a:prstGeom prst="line">
            <a:avLst/>
          </a:prstGeom>
          <a:ln w="6350">
            <a:solidFill>
              <a:srgbClr val="72538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758E371-A506-FE87-42B5-A4C82DE0D923}"/>
              </a:ext>
            </a:extLst>
          </p:cNvPr>
          <p:cNvCxnSpPr>
            <a:cxnSpLocks/>
          </p:cNvCxnSpPr>
          <p:nvPr/>
        </p:nvCxnSpPr>
        <p:spPr>
          <a:xfrm>
            <a:off x="803940" y="6471625"/>
            <a:ext cx="381156" cy="0"/>
          </a:xfrm>
          <a:prstGeom prst="line">
            <a:avLst/>
          </a:prstGeom>
          <a:ln w="28575">
            <a:solidFill>
              <a:srgbClr val="725380"/>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EF1D0894-8023-AEB4-7340-40439402B7EC}"/>
              </a:ext>
            </a:extLst>
          </p:cNvPr>
          <p:cNvSpPr txBox="1"/>
          <p:nvPr/>
        </p:nvSpPr>
        <p:spPr>
          <a:xfrm>
            <a:off x="362291" y="6509173"/>
            <a:ext cx="1432408" cy="184666"/>
          </a:xfrm>
          <a:prstGeom prst="rect">
            <a:avLst/>
          </a:prstGeom>
          <a:noFill/>
        </p:spPr>
        <p:txBody>
          <a:bodyPr wrap="square" rtlCol="0">
            <a:spAutoFit/>
          </a:bodyPr>
          <a:lstStyle/>
          <a:p>
            <a:pPr lvl="0" algn="r">
              <a:spcBef>
                <a:spcPts val="200"/>
              </a:spcBef>
              <a:spcAft>
                <a:spcPts val="200"/>
              </a:spcAft>
              <a:defRPr/>
            </a:pPr>
            <a:r>
              <a:rPr lang="en-US" sz="600" dirty="0">
                <a:solidFill>
                  <a:srgbClr val="725380"/>
                </a:solidFill>
                <a:latin typeface="SVN-Gilroy Heavy" panose="00000A00000000000000" pitchFamily="50" charset="0"/>
                <a:cs typeface="Arial" panose="020B0604020202020204" pitchFamily="34" charset="0"/>
              </a:rPr>
              <a:t>02</a:t>
            </a:r>
            <a:r>
              <a:rPr lang="en-US" sz="600" dirty="0">
                <a:solidFill>
                  <a:srgbClr val="725380"/>
                </a:solidFill>
                <a:latin typeface="SVN-Gilroy Medium" panose="00000600000000000000" pitchFamily="50" charset="0"/>
                <a:cs typeface="Arial" panose="020B0604020202020204" pitchFamily="34" charset="0"/>
              </a:rPr>
              <a:t> – DETAILED BUSINESS RESUTS</a:t>
            </a:r>
            <a:endParaRPr lang="de-DE" sz="600" dirty="0">
              <a:solidFill>
                <a:srgbClr val="725380"/>
              </a:solidFill>
              <a:latin typeface="SVN-Gilroy Medium" panose="00000600000000000000" pitchFamily="50" charset="0"/>
              <a:cs typeface="Arial" panose="020B0604020202020204" pitchFamily="34" charset="0"/>
            </a:endParaRPr>
          </a:p>
        </p:txBody>
      </p:sp>
      <p:pic>
        <p:nvPicPr>
          <p:cNvPr id="9" name="Picture 8">
            <a:extLst>
              <a:ext uri="{FF2B5EF4-FFF2-40B4-BE49-F238E27FC236}">
                <a16:creationId xmlns:a16="http://schemas.microsoft.com/office/drawing/2014/main" id="{ACE92F30-07C9-EBDB-C412-28071F697A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93545" y="2482753"/>
            <a:ext cx="135248" cy="140517"/>
          </a:xfrm>
          <a:prstGeom prst="rect">
            <a:avLst/>
          </a:prstGeom>
        </p:spPr>
      </p:pic>
      <p:pic>
        <p:nvPicPr>
          <p:cNvPr id="10" name="Picture 9">
            <a:extLst>
              <a:ext uri="{FF2B5EF4-FFF2-40B4-BE49-F238E27FC236}">
                <a16:creationId xmlns:a16="http://schemas.microsoft.com/office/drawing/2014/main" id="{D63918B4-3531-02F1-C8E7-7C6FBA8681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93545" y="4648726"/>
            <a:ext cx="135248" cy="140517"/>
          </a:xfrm>
          <a:prstGeom prst="rect">
            <a:avLst/>
          </a:prstGeom>
        </p:spPr>
      </p:pic>
      <p:pic>
        <p:nvPicPr>
          <p:cNvPr id="11" name="Picture 10">
            <a:extLst>
              <a:ext uri="{FF2B5EF4-FFF2-40B4-BE49-F238E27FC236}">
                <a16:creationId xmlns:a16="http://schemas.microsoft.com/office/drawing/2014/main" id="{BE50DF65-3F38-571A-1D3B-552DCD0C6CB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93545" y="5098780"/>
            <a:ext cx="135248" cy="140517"/>
          </a:xfrm>
          <a:prstGeom prst="rect">
            <a:avLst/>
          </a:prstGeom>
        </p:spPr>
      </p:pic>
      <p:pic>
        <p:nvPicPr>
          <p:cNvPr id="13" name="Picture 12">
            <a:extLst>
              <a:ext uri="{FF2B5EF4-FFF2-40B4-BE49-F238E27FC236}">
                <a16:creationId xmlns:a16="http://schemas.microsoft.com/office/drawing/2014/main" id="{6FD79623-7A8C-DB98-FC68-64941FDC4AE2}"/>
              </a:ext>
            </a:extLst>
          </p:cNvPr>
          <p:cNvPicPr>
            <a:picLocks noChangeAspect="1"/>
          </p:cNvPicPr>
          <p:nvPr/>
        </p:nvPicPr>
        <p:blipFill>
          <a:blip r:embed="rId5"/>
          <a:stretch>
            <a:fillRect/>
          </a:stretch>
        </p:blipFill>
        <p:spPr>
          <a:xfrm>
            <a:off x="10422006" y="332615"/>
            <a:ext cx="1190506" cy="298750"/>
          </a:xfrm>
          <a:prstGeom prst="rect">
            <a:avLst/>
          </a:prstGeom>
        </p:spPr>
      </p:pic>
    </p:spTree>
    <p:extLst>
      <p:ext uri="{BB962C8B-B14F-4D97-AF65-F5344CB8AC3E}">
        <p14:creationId xmlns:p14="http://schemas.microsoft.com/office/powerpoint/2010/main" val="1960628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descr="A cell phone on a screen&#10;&#10;Description automatically generated">
            <a:extLst>
              <a:ext uri="{FF2B5EF4-FFF2-40B4-BE49-F238E27FC236}">
                <a16:creationId xmlns:a16="http://schemas.microsoft.com/office/drawing/2014/main" id="{E549D28A-CAEF-34CA-0D42-72C96EDC48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423" r="57264" b="6067"/>
          <a:stretch/>
        </p:blipFill>
        <p:spPr>
          <a:xfrm>
            <a:off x="0" y="0"/>
            <a:ext cx="5232400" cy="6858000"/>
          </a:xfrm>
          <a:prstGeom prst="rect">
            <a:avLst/>
          </a:prstGeom>
        </p:spPr>
      </p:pic>
      <p:sp>
        <p:nvSpPr>
          <p:cNvPr id="6" name="Freeform: Shape 5">
            <a:extLst>
              <a:ext uri="{FF2B5EF4-FFF2-40B4-BE49-F238E27FC236}">
                <a16:creationId xmlns:a16="http://schemas.microsoft.com/office/drawing/2014/main" id="{1CBFC3AC-58C2-65AF-D21E-1F07ACFF7507}"/>
              </a:ext>
            </a:extLst>
          </p:cNvPr>
          <p:cNvSpPr/>
          <p:nvPr/>
        </p:nvSpPr>
        <p:spPr>
          <a:xfrm rot="19158974">
            <a:off x="-1245034" y="1688589"/>
            <a:ext cx="6693869" cy="4909442"/>
          </a:xfrm>
          <a:custGeom>
            <a:avLst/>
            <a:gdLst>
              <a:gd name="connsiteX0" fmla="*/ 5265048 w 5394941"/>
              <a:gd name="connsiteY0" fmla="*/ 1597520 h 3956777"/>
              <a:gd name="connsiteX1" fmla="*/ 5304761 w 5394941"/>
              <a:gd name="connsiteY1" fmla="*/ 2123685 h 3956777"/>
              <a:gd name="connsiteX2" fmla="*/ 3838530 w 5394941"/>
              <a:gd name="connsiteY2" fmla="*/ 3829313 h 3956777"/>
              <a:gd name="connsiteX3" fmla="*/ 3654217 w 5394941"/>
              <a:gd name="connsiteY3" fmla="*/ 3945968 h 3956777"/>
              <a:gd name="connsiteX4" fmla="*/ 3591584 w 5394941"/>
              <a:gd name="connsiteY4" fmla="*/ 3956777 h 3956777"/>
              <a:gd name="connsiteX5" fmla="*/ 3516180 w 5394941"/>
              <a:gd name="connsiteY5" fmla="*/ 3956777 h 3956777"/>
              <a:gd name="connsiteX6" fmla="*/ 3516160 w 5394941"/>
              <a:gd name="connsiteY6" fmla="*/ 3956776 h 3956777"/>
              <a:gd name="connsiteX7" fmla="*/ 1674492 w 5394941"/>
              <a:gd name="connsiteY7" fmla="*/ 3956776 h 3956777"/>
              <a:gd name="connsiteX8" fmla="*/ 0 w 5394941"/>
              <a:gd name="connsiteY8" fmla="*/ 2517311 h 3956777"/>
              <a:gd name="connsiteX9" fmla="*/ 2160640 w 5394941"/>
              <a:gd name="connsiteY9" fmla="*/ 3895 h 3956777"/>
              <a:gd name="connsiteX10" fmla="*/ 3223883 w 5394941"/>
              <a:gd name="connsiteY10" fmla="*/ 3895 h 3956777"/>
              <a:gd name="connsiteX11" fmla="*/ 3169746 w 5394941"/>
              <a:gd name="connsiteY11" fmla="*/ 13238 h 3956777"/>
              <a:gd name="connsiteX12" fmla="*/ 2985434 w 5394941"/>
              <a:gd name="connsiteY12" fmla="*/ 129892 h 3956777"/>
              <a:gd name="connsiteX13" fmla="*/ 2985434 w 5394941"/>
              <a:gd name="connsiteY13" fmla="*/ 129893 h 3956777"/>
              <a:gd name="connsiteX14" fmla="*/ 3169747 w 5394941"/>
              <a:gd name="connsiteY14" fmla="*/ 13239 h 3956777"/>
              <a:gd name="connsiteX15" fmla="*/ 3223882 w 5394941"/>
              <a:gd name="connsiteY15" fmla="*/ 3896 h 3956777"/>
              <a:gd name="connsiteX16" fmla="*/ 3240292 w 5394941"/>
              <a:gd name="connsiteY16" fmla="*/ 1064 h 3956777"/>
              <a:gd name="connsiteX17" fmla="*/ 3311866 w 5394941"/>
              <a:gd name="connsiteY17" fmla="*/ 2512 h 3956777"/>
              <a:gd name="connsiteX18" fmla="*/ 3318272 w 5394941"/>
              <a:gd name="connsiteY18" fmla="*/ 3896 h 3956777"/>
              <a:gd name="connsiteX19" fmla="*/ 3382352 w 5394941"/>
              <a:gd name="connsiteY19" fmla="*/ 17740 h 3956777"/>
              <a:gd name="connsiteX20" fmla="*/ 3511599 w 5394941"/>
              <a:gd name="connsiteY20" fmla="*/ 90181 h 3956777"/>
              <a:gd name="connsiteX21" fmla="*/ 5265048 w 5394941"/>
              <a:gd name="connsiteY21" fmla="*/ 1597520 h 39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94941" h="3956777">
                <a:moveTo>
                  <a:pt x="5265048" y="1597520"/>
                </a:moveTo>
                <a:cubicBezTo>
                  <a:pt x="5421310" y="1731851"/>
                  <a:pt x="5439091" y="1967422"/>
                  <a:pt x="5304761" y="2123685"/>
                </a:cubicBezTo>
                <a:lnTo>
                  <a:pt x="3838530" y="3829313"/>
                </a:lnTo>
                <a:cubicBezTo>
                  <a:pt x="3788156" y="3887912"/>
                  <a:pt x="3723545" y="3927038"/>
                  <a:pt x="3654217" y="3945968"/>
                </a:cubicBezTo>
                <a:lnTo>
                  <a:pt x="3591584" y="3956777"/>
                </a:lnTo>
                <a:lnTo>
                  <a:pt x="3516180" y="3956777"/>
                </a:lnTo>
                <a:lnTo>
                  <a:pt x="3516160" y="3956776"/>
                </a:lnTo>
                <a:lnTo>
                  <a:pt x="1674492" y="3956776"/>
                </a:lnTo>
                <a:lnTo>
                  <a:pt x="0" y="2517311"/>
                </a:lnTo>
                <a:lnTo>
                  <a:pt x="2160640" y="3895"/>
                </a:lnTo>
                <a:lnTo>
                  <a:pt x="3223883" y="3895"/>
                </a:lnTo>
                <a:lnTo>
                  <a:pt x="3169746" y="13238"/>
                </a:lnTo>
                <a:cubicBezTo>
                  <a:pt x="3100419" y="32170"/>
                  <a:pt x="3035808" y="71293"/>
                  <a:pt x="2985434" y="129892"/>
                </a:cubicBezTo>
                <a:lnTo>
                  <a:pt x="2985434" y="129893"/>
                </a:lnTo>
                <a:cubicBezTo>
                  <a:pt x="3035808" y="71294"/>
                  <a:pt x="3100419" y="32170"/>
                  <a:pt x="3169747" y="13239"/>
                </a:cubicBezTo>
                <a:lnTo>
                  <a:pt x="3223882" y="3896"/>
                </a:lnTo>
                <a:lnTo>
                  <a:pt x="3240292" y="1064"/>
                </a:lnTo>
                <a:cubicBezTo>
                  <a:pt x="3264096" y="-732"/>
                  <a:pt x="3288072" y="-259"/>
                  <a:pt x="3311866" y="2512"/>
                </a:cubicBezTo>
                <a:lnTo>
                  <a:pt x="3318272" y="3896"/>
                </a:lnTo>
                <a:lnTo>
                  <a:pt x="3382352" y="17740"/>
                </a:lnTo>
                <a:cubicBezTo>
                  <a:pt x="3428511" y="32522"/>
                  <a:pt x="3472533" y="56599"/>
                  <a:pt x="3511599" y="90181"/>
                </a:cubicBezTo>
                <a:lnTo>
                  <a:pt x="5265048" y="1597520"/>
                </a:lnTo>
                <a:close/>
              </a:path>
            </a:pathLst>
          </a:custGeom>
          <a:gradFill>
            <a:gsLst>
              <a:gs pos="575">
                <a:srgbClr val="0078B2">
                  <a:alpha val="75000"/>
                </a:srgbClr>
              </a:gs>
              <a:gs pos="34000">
                <a:srgbClr val="2A528E">
                  <a:alpha val="75000"/>
                </a:srgbClr>
              </a:gs>
              <a:gs pos="99425">
                <a:srgbClr val="B82840">
                  <a:alpha val="60000"/>
                </a:srgbClr>
              </a:gs>
              <a:gs pos="68000">
                <a:srgbClr val="725380">
                  <a:alpha val="75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22" name="TextBox 121">
            <a:extLst>
              <a:ext uri="{FF2B5EF4-FFF2-40B4-BE49-F238E27FC236}">
                <a16:creationId xmlns:a16="http://schemas.microsoft.com/office/drawing/2014/main" id="{129E8C64-0CC8-E6F0-444F-389071545216}"/>
              </a:ext>
            </a:extLst>
          </p:cNvPr>
          <p:cNvSpPr txBox="1"/>
          <p:nvPr/>
        </p:nvSpPr>
        <p:spPr>
          <a:xfrm>
            <a:off x="1033474" y="2328095"/>
            <a:ext cx="3246426" cy="2905732"/>
          </a:xfrm>
          <a:prstGeom prst="rect">
            <a:avLst/>
          </a:prstGeom>
          <a:noFill/>
        </p:spPr>
        <p:txBody>
          <a:bodyPr wrap="square">
            <a:spAutoFit/>
          </a:bodyPr>
          <a:lstStyle/>
          <a:p>
            <a:pPr marL="0" marR="0" lvl="0" indent="0" algn="just" defTabSz="914400" rtl="0" eaLnBrk="1" fontAlgn="auto" latinLnBrk="0" hangingPunct="1">
              <a:lnSpc>
                <a:spcPct val="105000"/>
              </a:lnSpc>
              <a:spcBef>
                <a:spcPts val="400"/>
              </a:spcBef>
              <a:spcAft>
                <a:spcPts val="400"/>
              </a:spcAft>
              <a:buClrTx/>
              <a:buSzTx/>
              <a:buFontTx/>
              <a:buNone/>
              <a:tabLst/>
              <a:defRPr/>
            </a:pPr>
            <a:r>
              <a:rPr kumimoji="0" lang="en-US" sz="1300" b="1" i="0" u="none" strike="noStrike" kern="1200" cap="none" spc="0" normalizeH="0" baseline="0" noProof="0" dirty="0" err="1">
                <a:ln>
                  <a:noFill/>
                </a:ln>
                <a:solidFill>
                  <a:schemeClr val="bg1"/>
                </a:solidFill>
                <a:effectLst/>
                <a:uLnTx/>
                <a:uFillTx/>
                <a:latin typeface="SVN-Gilroy Medium" panose="00000600000000000000" pitchFamily="50" charset="0"/>
                <a:cs typeface="Arial" panose="020B0604020202020204" pitchFamily="34" charset="0"/>
              </a:rPr>
              <a:t>Invesment</a:t>
            </a:r>
            <a:r>
              <a:rPr kumimoji="0" lang="en-US" sz="13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 portfolio</a:t>
            </a:r>
            <a:r>
              <a:rPr kumimoji="0" lang="en-US" sz="1300" b="1" i="0" u="none" strike="noStrike" kern="1200" cap="none" spc="0" normalizeH="0" noProof="0" dirty="0">
                <a:ln>
                  <a:noFill/>
                </a:ln>
                <a:solidFill>
                  <a:schemeClr val="bg1"/>
                </a:solidFill>
                <a:effectLst/>
                <a:uLnTx/>
                <a:uFillTx/>
                <a:latin typeface="SVN-Gilroy Medium" panose="00000600000000000000" pitchFamily="50" charset="0"/>
                <a:cs typeface="Arial" panose="020B0604020202020204" pitchFamily="34" charset="0"/>
              </a:rPr>
              <a:t> as of </a:t>
            </a:r>
            <a:r>
              <a:rPr kumimoji="0" lang="en-US" sz="13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30/06/</a:t>
            </a:r>
            <a:r>
              <a:rPr lang="en-US" sz="1300" b="1" dirty="0">
                <a:solidFill>
                  <a:schemeClr val="bg1"/>
                </a:solidFill>
                <a:latin typeface="SVN-Gilroy Medium" panose="00000600000000000000" pitchFamily="50" charset="0"/>
                <a:cs typeface="Arial" panose="020B0604020202020204" pitchFamily="34" charset="0"/>
              </a:rPr>
              <a:t>2024 </a:t>
            </a:r>
            <a:r>
              <a:rPr kumimoji="0" lang="en-US" sz="13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reached </a:t>
            </a:r>
            <a:r>
              <a:rPr kumimoji="0" lang="en-US" sz="1300" b="1" i="0" u="none" strike="noStrike" kern="1200" cap="none" spc="0" normalizeH="0" baseline="0" noProof="0" dirty="0">
                <a:ln>
                  <a:noFill/>
                </a:ln>
                <a:solidFill>
                  <a:schemeClr val="bg1"/>
                </a:solidFill>
                <a:effectLst/>
                <a:uLnTx/>
                <a:uFillTx/>
                <a:latin typeface="SVN-Gilroy XBold" panose="00000900000000000000" pitchFamily="50" charset="0"/>
                <a:cs typeface="Arial" panose="020B0604020202020204" pitchFamily="34" charset="0"/>
              </a:rPr>
              <a:t>518 VND, </a:t>
            </a:r>
            <a:r>
              <a:rPr kumimoji="0" lang="en-US" sz="1300" b="1" i="0" u="none" strike="noStrike" kern="1200" cap="none" spc="0" normalizeH="0" baseline="0" noProof="0" dirty="0" err="1">
                <a:ln>
                  <a:noFill/>
                </a:ln>
                <a:solidFill>
                  <a:schemeClr val="bg1"/>
                </a:solidFill>
                <a:effectLst/>
                <a:uLnTx/>
                <a:uFillTx/>
                <a:latin typeface="SVN-Gilroy XBold" panose="00000900000000000000" pitchFamily="50" charset="0"/>
                <a:cs typeface="Arial" panose="020B0604020202020204" pitchFamily="34" charset="0"/>
              </a:rPr>
              <a:t>Tn</a:t>
            </a:r>
            <a:r>
              <a:rPr kumimoji="0" lang="en-US" sz="1300" b="1" i="0" u="none" strike="noStrike" kern="1200" cap="none" spc="0" normalizeH="0" baseline="0" noProof="0" dirty="0">
                <a:ln>
                  <a:noFill/>
                </a:ln>
                <a:solidFill>
                  <a:schemeClr val="bg1"/>
                </a:solidFill>
                <a:effectLst/>
                <a:uLnTx/>
                <a:uFillTx/>
                <a:latin typeface="SVN-Gilroy XBold" panose="00000900000000000000" pitchFamily="50" charset="0"/>
                <a:cs typeface="Arial" panose="020B0604020202020204" pitchFamily="34" charset="0"/>
              </a:rPr>
              <a:t> (+10.8% </a:t>
            </a:r>
            <a:r>
              <a:rPr kumimoji="0" lang="en-US" sz="1300" b="1" i="0" u="none" strike="noStrike" kern="1200" cap="none" spc="0" normalizeH="0" baseline="0" noProof="0" dirty="0" err="1">
                <a:ln>
                  <a:noFill/>
                </a:ln>
                <a:solidFill>
                  <a:schemeClr val="bg1"/>
                </a:solidFill>
                <a:effectLst/>
                <a:uLnTx/>
                <a:uFillTx/>
                <a:latin typeface="SVN-Gilroy XBold" panose="00000900000000000000" pitchFamily="50" charset="0"/>
                <a:cs typeface="Arial" panose="020B0604020202020204" pitchFamily="34" charset="0"/>
              </a:rPr>
              <a:t>ytd</a:t>
            </a:r>
            <a:r>
              <a:rPr kumimoji="0" lang="en-US" sz="1300" b="1" i="0" u="none" strike="noStrike" kern="1200" cap="none" spc="0" normalizeH="0" baseline="0" noProof="0" dirty="0">
                <a:ln>
                  <a:noFill/>
                </a:ln>
                <a:solidFill>
                  <a:schemeClr val="bg1"/>
                </a:solidFill>
                <a:effectLst/>
                <a:uLnTx/>
                <a:uFillTx/>
                <a:latin typeface="SVN-Gilroy XBold" panose="00000900000000000000" pitchFamily="50" charset="0"/>
                <a:cs typeface="Arial" panose="020B0604020202020204" pitchFamily="34" charset="0"/>
              </a:rPr>
              <a:t>)</a:t>
            </a:r>
            <a:r>
              <a:rPr kumimoji="0" lang="en-US" sz="13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 </a:t>
            </a:r>
          </a:p>
          <a:p>
            <a:pPr marL="0" marR="0" lvl="0" indent="0" algn="just" defTabSz="914400" rtl="0" eaLnBrk="1" fontAlgn="auto" latinLnBrk="0" hangingPunct="1">
              <a:lnSpc>
                <a:spcPct val="105000"/>
              </a:lnSpc>
              <a:spcBef>
                <a:spcPts val="400"/>
              </a:spcBef>
              <a:spcAft>
                <a:spcPts val="40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SVN-Gilroy Medium" panose="00000600000000000000" pitchFamily="50" charset="0"/>
                <a:ea typeface="Tahoma" panose="020B0604030504040204" pitchFamily="34" charset="0"/>
                <a:cs typeface="Arial" panose="020B0604020202020204" pitchFamily="34" charset="0"/>
              </a:rPr>
              <a:t>In which: </a:t>
            </a:r>
            <a:endParaRPr kumimoji="0" lang="x-none" sz="13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itchFamily="34" charset="0"/>
            </a:endParaRPr>
          </a:p>
          <a:p>
            <a:pPr lvl="0" algn="just">
              <a:lnSpc>
                <a:spcPct val="105000"/>
              </a:lnSpc>
              <a:spcBef>
                <a:spcPts val="400"/>
              </a:spcBef>
              <a:spcAft>
                <a:spcPts val="400"/>
              </a:spcAft>
              <a:defRPr/>
            </a:pPr>
            <a:r>
              <a:rPr lang="en-US" sz="1300" dirty="0">
                <a:solidFill>
                  <a:schemeClr val="bg1"/>
                </a:solidFill>
                <a:latin typeface="SVN-Gilroy Medium" panose="00000600000000000000" pitchFamily="50" charset="0"/>
                <a:ea typeface="Tahoma" panose="020B0604030504040204" pitchFamily="34" charset="0"/>
                <a:cs typeface="Arial" panose="020B0604020202020204" pitchFamily="34" charset="0"/>
              </a:rPr>
              <a:t>As of 30/06/2024, investment securities portfolio </a:t>
            </a:r>
            <a:r>
              <a:rPr kumimoji="0" lang="en-US" sz="1300" b="1" i="0" u="none" strike="noStrike" kern="1200" cap="none" spc="0" normalizeH="0" baseline="0" noProof="0" dirty="0">
                <a:ln>
                  <a:noFill/>
                </a:ln>
                <a:solidFill>
                  <a:schemeClr val="bg1"/>
                </a:solidFill>
                <a:effectLst/>
                <a:uLnTx/>
                <a:uFillTx/>
                <a:latin typeface="SVN-Gilroy XBold" panose="00000900000000000000" pitchFamily="50" charset="0"/>
                <a:ea typeface="Tahoma" panose="020B0604030504040204" pitchFamily="34" charset="0"/>
                <a:cs typeface="Arial" panose="020B0604020202020204" pitchFamily="34" charset="0"/>
              </a:rPr>
              <a:t>attained 160.3 VND, </a:t>
            </a:r>
            <a:r>
              <a:rPr kumimoji="0" lang="en-US" sz="1300" b="1" i="0" u="none" strike="noStrike" kern="1200" cap="none" spc="0" normalizeH="0" baseline="0" noProof="0" dirty="0" err="1">
                <a:ln>
                  <a:noFill/>
                </a:ln>
                <a:solidFill>
                  <a:schemeClr val="bg1"/>
                </a:solidFill>
                <a:effectLst/>
                <a:uLnTx/>
                <a:uFillTx/>
                <a:latin typeface="SVN-Gilroy XBold" panose="00000900000000000000" pitchFamily="50" charset="0"/>
                <a:ea typeface="Tahoma" panose="020B0604030504040204" pitchFamily="34" charset="0"/>
                <a:cs typeface="Arial" panose="020B0604020202020204" pitchFamily="34" charset="0"/>
              </a:rPr>
              <a:t>Tn</a:t>
            </a:r>
            <a:r>
              <a:rPr kumimoji="0" lang="en-US" sz="1300" b="1" i="0" u="none" strike="noStrike" kern="1200" cap="none" spc="0" normalizeH="0" baseline="0" noProof="0" dirty="0">
                <a:ln>
                  <a:noFill/>
                </a:ln>
                <a:solidFill>
                  <a:schemeClr val="bg1"/>
                </a:solidFill>
                <a:effectLst/>
                <a:uLnTx/>
                <a:uFillTx/>
                <a:latin typeface="SVN-Gilroy XBold" panose="00000900000000000000" pitchFamily="50" charset="0"/>
                <a:ea typeface="Tahoma" panose="020B0604030504040204" pitchFamily="34" charset="0"/>
                <a:cs typeface="Arial" panose="020B0604020202020204" pitchFamily="34" charset="0"/>
              </a:rPr>
              <a:t>, down 11.7% </a:t>
            </a:r>
            <a:r>
              <a:rPr kumimoji="0" lang="en-US" sz="1300" b="1" i="0" u="none" strike="noStrike" kern="1200" cap="none" spc="0" normalizeH="0" baseline="0" noProof="0" dirty="0" err="1">
                <a:ln>
                  <a:noFill/>
                </a:ln>
                <a:solidFill>
                  <a:schemeClr val="bg1"/>
                </a:solidFill>
                <a:effectLst/>
                <a:uLnTx/>
                <a:uFillTx/>
                <a:latin typeface="SVN-Gilroy XBold" panose="00000900000000000000" pitchFamily="50" charset="0"/>
                <a:ea typeface="Tahoma" panose="020B0604030504040204" pitchFamily="34" charset="0"/>
                <a:cs typeface="Arial" panose="020B0604020202020204" pitchFamily="34" charset="0"/>
              </a:rPr>
              <a:t>ytd</a:t>
            </a:r>
            <a:r>
              <a:rPr kumimoji="0" lang="en-US" sz="1300" b="1" i="0" u="none" strike="noStrike" kern="1200" cap="none" spc="0" normalizeH="0" baseline="0" noProof="0" dirty="0">
                <a:ln>
                  <a:noFill/>
                </a:ln>
                <a:solidFill>
                  <a:schemeClr val="bg1"/>
                </a:solidFill>
                <a:effectLst/>
                <a:uLnTx/>
                <a:uFillTx/>
                <a:latin typeface="SVN-Gilroy XBold" panose="00000900000000000000" pitchFamily="50" charset="0"/>
                <a:ea typeface="Tahoma" panose="020B0604030504040204" pitchFamily="34" charset="0"/>
                <a:cs typeface="Arial" panose="020B0604020202020204" pitchFamily="34" charset="0"/>
              </a:rPr>
              <a:t> </a:t>
            </a:r>
            <a:r>
              <a:rPr lang="en-US" sz="1300" dirty="0">
                <a:solidFill>
                  <a:schemeClr val="bg1"/>
                </a:solidFill>
                <a:latin typeface="SVN-Gilroy Medium" panose="00000600000000000000" pitchFamily="50" charset="0"/>
                <a:ea typeface="Tahoma" panose="020B0604030504040204" pitchFamily="34" charset="0"/>
                <a:cs typeface="Arial" panose="020B0604020202020204" pitchFamily="34" charset="0"/>
              </a:rPr>
              <a:t>driven by the investment reduction of VietinBank as market interest rates are expected to be volatile. </a:t>
            </a:r>
          </a:p>
          <a:p>
            <a:pPr lvl="0" algn="just">
              <a:lnSpc>
                <a:spcPct val="105000"/>
              </a:lnSpc>
              <a:spcBef>
                <a:spcPts val="400"/>
              </a:spcBef>
              <a:spcAft>
                <a:spcPts val="400"/>
              </a:spcAft>
              <a:defRPr/>
            </a:pPr>
            <a:r>
              <a:rPr lang="en-US" sz="1300" dirty="0">
                <a:solidFill>
                  <a:schemeClr val="bg1"/>
                </a:solidFill>
                <a:latin typeface="SVN-Gilroy Medium" panose="00000600000000000000" pitchFamily="50" charset="0"/>
                <a:ea typeface="Tahoma" panose="020B0604030504040204" pitchFamily="34" charset="0"/>
                <a:cs typeface="Arial" panose="020B0604020202020204" pitchFamily="34" charset="0"/>
              </a:rPr>
              <a:t>As of 30/06/2024, trading securities portfolio </a:t>
            </a:r>
            <a:r>
              <a:rPr kumimoji="0" lang="en-US" sz="1300" b="1" i="0" u="none" strike="noStrike" kern="1200" cap="none" spc="0" normalizeH="0" baseline="0" noProof="0" dirty="0">
                <a:ln>
                  <a:noFill/>
                </a:ln>
                <a:solidFill>
                  <a:schemeClr val="bg1"/>
                </a:solidFill>
                <a:effectLst/>
                <a:uLnTx/>
                <a:uFillTx/>
                <a:latin typeface="SVN-Gilroy XBold" panose="00000900000000000000" pitchFamily="50" charset="0"/>
                <a:ea typeface="Tahoma" panose="020B0604030504040204" pitchFamily="34" charset="0"/>
                <a:cs typeface="Arial" panose="020B0604020202020204" pitchFamily="34" charset="0"/>
              </a:rPr>
              <a:t>reached 2.4 VND, </a:t>
            </a:r>
            <a:r>
              <a:rPr kumimoji="0" lang="en-US" sz="1300" b="1" i="0" u="none" strike="noStrike" kern="1200" cap="none" spc="0" normalizeH="0" baseline="0" noProof="0" dirty="0" err="1">
                <a:ln>
                  <a:noFill/>
                </a:ln>
                <a:solidFill>
                  <a:schemeClr val="bg1"/>
                </a:solidFill>
                <a:effectLst/>
                <a:uLnTx/>
                <a:uFillTx/>
                <a:latin typeface="SVN-Gilroy XBold" panose="00000900000000000000" pitchFamily="50" charset="0"/>
                <a:ea typeface="Tahoma" panose="020B0604030504040204" pitchFamily="34" charset="0"/>
                <a:cs typeface="Arial" panose="020B0604020202020204" pitchFamily="34" charset="0"/>
              </a:rPr>
              <a:t>Tn</a:t>
            </a:r>
            <a:r>
              <a:rPr kumimoji="0" lang="en-US" sz="1300" b="1" i="0" u="none" strike="noStrike" kern="1200" cap="none" spc="0" normalizeH="0" baseline="0" noProof="0" dirty="0">
                <a:ln>
                  <a:noFill/>
                </a:ln>
                <a:solidFill>
                  <a:schemeClr val="bg1"/>
                </a:solidFill>
                <a:effectLst/>
                <a:uLnTx/>
                <a:uFillTx/>
                <a:latin typeface="SVN-Gilroy XBold" panose="00000900000000000000" pitchFamily="50" charset="0"/>
                <a:ea typeface="Tahoma" panose="020B0604030504040204" pitchFamily="34" charset="0"/>
                <a:cs typeface="Arial" panose="020B0604020202020204" pitchFamily="34" charset="0"/>
              </a:rPr>
              <a:t>, </a:t>
            </a:r>
            <a:r>
              <a:rPr lang="en-US" sz="1300" b="1" dirty="0">
                <a:solidFill>
                  <a:schemeClr val="bg1"/>
                </a:solidFill>
                <a:latin typeface="SVN-Gilroy XBold" panose="00000900000000000000" pitchFamily="50" charset="0"/>
                <a:ea typeface="Tahoma" panose="020B0604030504040204" pitchFamily="34" charset="0"/>
                <a:cs typeface="Arial" panose="020B0604020202020204" pitchFamily="34" charset="0"/>
              </a:rPr>
              <a:t>down 8.8% </a:t>
            </a:r>
            <a:r>
              <a:rPr lang="en-US" sz="1300" b="1" dirty="0" err="1">
                <a:solidFill>
                  <a:schemeClr val="bg1"/>
                </a:solidFill>
                <a:latin typeface="SVN-Gilroy XBold" panose="00000900000000000000" pitchFamily="50" charset="0"/>
                <a:ea typeface="Tahoma" panose="020B0604030504040204" pitchFamily="34" charset="0"/>
                <a:cs typeface="Arial" panose="020B0604020202020204" pitchFamily="34" charset="0"/>
              </a:rPr>
              <a:t>ytd</a:t>
            </a:r>
            <a:r>
              <a:rPr lang="en-US" sz="1300" b="1" dirty="0">
                <a:solidFill>
                  <a:schemeClr val="bg1"/>
                </a:solidFill>
                <a:latin typeface="SVN-Gilroy XBold" panose="00000900000000000000" pitchFamily="50" charset="0"/>
                <a:ea typeface="Tahoma" panose="020B0604030504040204" pitchFamily="34" charset="0"/>
                <a:cs typeface="Arial" panose="020B0604020202020204" pitchFamily="34" charset="0"/>
              </a:rPr>
              <a:t>. </a:t>
            </a:r>
            <a:endParaRPr lang="en-US" sz="1300" dirty="0">
              <a:solidFill>
                <a:schemeClr val="bg1"/>
              </a:solidFill>
              <a:latin typeface="SVN-Gilroy XBold" panose="00000900000000000000" pitchFamily="50" charset="0"/>
              <a:ea typeface="Tahoma" panose="020B0604030504040204" pitchFamily="34" charset="0"/>
              <a:cs typeface="Arial" pitchFamily="34" charset="0"/>
            </a:endParaRPr>
          </a:p>
        </p:txBody>
      </p:sp>
      <p:pic>
        <p:nvPicPr>
          <p:cNvPr id="123" name="Picture 122">
            <a:extLst>
              <a:ext uri="{FF2B5EF4-FFF2-40B4-BE49-F238E27FC236}">
                <a16:creationId xmlns:a16="http://schemas.microsoft.com/office/drawing/2014/main" id="{218C4C57-4847-6FCA-4E64-2575AD8D74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4810" y="3198187"/>
            <a:ext cx="191174" cy="198622"/>
          </a:xfrm>
          <a:prstGeom prst="rect">
            <a:avLst/>
          </a:prstGeom>
        </p:spPr>
      </p:pic>
      <p:grpSp>
        <p:nvGrpSpPr>
          <p:cNvPr id="125" name="Group 124">
            <a:extLst>
              <a:ext uri="{FF2B5EF4-FFF2-40B4-BE49-F238E27FC236}">
                <a16:creationId xmlns:a16="http://schemas.microsoft.com/office/drawing/2014/main" id="{8D28C626-6557-3050-551C-5137B75C8B46}"/>
              </a:ext>
            </a:extLst>
          </p:cNvPr>
          <p:cNvGrpSpPr/>
          <p:nvPr/>
        </p:nvGrpSpPr>
        <p:grpSpPr>
          <a:xfrm>
            <a:off x="6237826" y="1303393"/>
            <a:ext cx="2127763" cy="2333054"/>
            <a:chOff x="927127" y="1570328"/>
            <a:chExt cx="2329925" cy="2554721"/>
          </a:xfrm>
        </p:grpSpPr>
        <p:graphicFrame>
          <p:nvGraphicFramePr>
            <p:cNvPr id="126" name="Chart 125">
              <a:extLst>
                <a:ext uri="{FF2B5EF4-FFF2-40B4-BE49-F238E27FC236}">
                  <a16:creationId xmlns:a16="http://schemas.microsoft.com/office/drawing/2014/main" id="{F88A27BE-525E-1B64-BBB8-D48FF77D6785}"/>
                </a:ext>
              </a:extLst>
            </p:cNvPr>
            <p:cNvGraphicFramePr/>
            <p:nvPr>
              <p:extLst>
                <p:ext uri="{D42A27DB-BD31-4B8C-83A1-F6EECF244321}">
                  <p14:modId xmlns:p14="http://schemas.microsoft.com/office/powerpoint/2010/main" val="1607637335"/>
                </p:ext>
              </p:extLst>
            </p:nvPr>
          </p:nvGraphicFramePr>
          <p:xfrm>
            <a:off x="927127" y="1570328"/>
            <a:ext cx="2329925" cy="255472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7" name="Chart 126">
              <a:extLst>
                <a:ext uri="{FF2B5EF4-FFF2-40B4-BE49-F238E27FC236}">
                  <a16:creationId xmlns:a16="http://schemas.microsoft.com/office/drawing/2014/main" id="{79638F13-31E4-2574-0C96-A5A51E1B0FAD}"/>
                </a:ext>
              </a:extLst>
            </p:cNvPr>
            <p:cNvGraphicFramePr/>
            <p:nvPr>
              <p:extLst>
                <p:ext uri="{D42A27DB-BD31-4B8C-83A1-F6EECF244321}">
                  <p14:modId xmlns:p14="http://schemas.microsoft.com/office/powerpoint/2010/main" val="4077642938"/>
                </p:ext>
              </p:extLst>
            </p:nvPr>
          </p:nvGraphicFramePr>
          <p:xfrm>
            <a:off x="1262209" y="1922859"/>
            <a:ext cx="1661130" cy="184942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8" name="Chart 127">
              <a:extLst>
                <a:ext uri="{FF2B5EF4-FFF2-40B4-BE49-F238E27FC236}">
                  <a16:creationId xmlns:a16="http://schemas.microsoft.com/office/drawing/2014/main" id="{F564C15F-BB79-D794-E99D-C5363CE164C3}"/>
                </a:ext>
              </a:extLst>
            </p:cNvPr>
            <p:cNvGraphicFramePr/>
            <p:nvPr>
              <p:extLst>
                <p:ext uri="{D42A27DB-BD31-4B8C-83A1-F6EECF244321}">
                  <p14:modId xmlns:p14="http://schemas.microsoft.com/office/powerpoint/2010/main" val="351501231"/>
                </p:ext>
              </p:extLst>
            </p:nvPr>
          </p:nvGraphicFramePr>
          <p:xfrm>
            <a:off x="1507182" y="2201988"/>
            <a:ext cx="1168309" cy="128103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9" name="Chart 128">
              <a:extLst>
                <a:ext uri="{FF2B5EF4-FFF2-40B4-BE49-F238E27FC236}">
                  <a16:creationId xmlns:a16="http://schemas.microsoft.com/office/drawing/2014/main" id="{BB188590-24E1-ABFC-0FC5-C87FC9221BA2}"/>
                </a:ext>
              </a:extLst>
            </p:cNvPr>
            <p:cNvGraphicFramePr/>
            <p:nvPr>
              <p:extLst>
                <p:ext uri="{D42A27DB-BD31-4B8C-83A1-F6EECF244321}">
                  <p14:modId xmlns:p14="http://schemas.microsoft.com/office/powerpoint/2010/main" val="3901299404"/>
                </p:ext>
              </p:extLst>
            </p:nvPr>
          </p:nvGraphicFramePr>
          <p:xfrm>
            <a:off x="1690053" y="2471186"/>
            <a:ext cx="801532" cy="878866"/>
          </p:xfrm>
          <a:graphic>
            <a:graphicData uri="http://schemas.openxmlformats.org/drawingml/2006/chart">
              <c:chart xmlns:c="http://schemas.openxmlformats.org/drawingml/2006/chart" xmlns:r="http://schemas.openxmlformats.org/officeDocument/2006/relationships" r:id="rId8"/>
            </a:graphicData>
          </a:graphic>
        </p:graphicFrame>
      </p:grpSp>
      <p:sp>
        <p:nvSpPr>
          <p:cNvPr id="130" name="TextBox 129">
            <a:extLst>
              <a:ext uri="{FF2B5EF4-FFF2-40B4-BE49-F238E27FC236}">
                <a16:creationId xmlns:a16="http://schemas.microsoft.com/office/drawing/2014/main" id="{40F896FE-FA77-AC97-83F1-CA3BD6D1DE75}"/>
              </a:ext>
            </a:extLst>
          </p:cNvPr>
          <p:cNvSpPr txBox="1"/>
          <p:nvPr/>
        </p:nvSpPr>
        <p:spPr>
          <a:xfrm>
            <a:off x="6836042" y="1492583"/>
            <a:ext cx="508474"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67.9%</a:t>
            </a:r>
          </a:p>
        </p:txBody>
      </p:sp>
      <p:sp>
        <p:nvSpPr>
          <p:cNvPr id="131" name="TextBox 130">
            <a:extLst>
              <a:ext uri="{FF2B5EF4-FFF2-40B4-BE49-F238E27FC236}">
                <a16:creationId xmlns:a16="http://schemas.microsoft.com/office/drawing/2014/main" id="{892CDA2C-2274-48E9-F521-0A0335ADA31A}"/>
              </a:ext>
            </a:extLst>
          </p:cNvPr>
          <p:cNvSpPr txBox="1"/>
          <p:nvPr/>
        </p:nvSpPr>
        <p:spPr>
          <a:xfrm>
            <a:off x="6877721" y="1759961"/>
            <a:ext cx="466795"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31.1%</a:t>
            </a:r>
          </a:p>
        </p:txBody>
      </p:sp>
      <p:sp>
        <p:nvSpPr>
          <p:cNvPr id="132" name="TextBox 131">
            <a:extLst>
              <a:ext uri="{FF2B5EF4-FFF2-40B4-BE49-F238E27FC236}">
                <a16:creationId xmlns:a16="http://schemas.microsoft.com/office/drawing/2014/main" id="{7C273930-C34E-E5F6-8FF4-18813085542F}"/>
              </a:ext>
            </a:extLst>
          </p:cNvPr>
          <p:cNvSpPr txBox="1"/>
          <p:nvPr/>
        </p:nvSpPr>
        <p:spPr>
          <a:xfrm>
            <a:off x="6874430" y="1982364"/>
            <a:ext cx="457177"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0.3%</a:t>
            </a:r>
          </a:p>
        </p:txBody>
      </p:sp>
      <p:sp>
        <p:nvSpPr>
          <p:cNvPr id="133" name="TextBox 132">
            <a:extLst>
              <a:ext uri="{FF2B5EF4-FFF2-40B4-BE49-F238E27FC236}">
                <a16:creationId xmlns:a16="http://schemas.microsoft.com/office/drawing/2014/main" id="{88C9BA6E-40E8-960C-F9BA-07A4AF9DD44F}"/>
              </a:ext>
            </a:extLst>
          </p:cNvPr>
          <p:cNvSpPr txBox="1"/>
          <p:nvPr/>
        </p:nvSpPr>
        <p:spPr>
          <a:xfrm>
            <a:off x="6867933" y="2212003"/>
            <a:ext cx="450765"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0.7%</a:t>
            </a:r>
          </a:p>
        </p:txBody>
      </p:sp>
      <p:sp>
        <p:nvSpPr>
          <p:cNvPr id="134" name="TextBox 133">
            <a:extLst>
              <a:ext uri="{FF2B5EF4-FFF2-40B4-BE49-F238E27FC236}">
                <a16:creationId xmlns:a16="http://schemas.microsoft.com/office/drawing/2014/main" id="{77D97998-4319-6703-B838-87EE05111693}"/>
              </a:ext>
            </a:extLst>
          </p:cNvPr>
          <p:cNvSpPr txBox="1"/>
          <p:nvPr/>
        </p:nvSpPr>
        <p:spPr>
          <a:xfrm>
            <a:off x="9571338" y="1882189"/>
            <a:ext cx="148491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Interbank</a:t>
            </a:r>
            <a:endParaRPr kumimoji="0" lang="vi-VN" sz="10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35" name="Rectangle 134">
            <a:extLst>
              <a:ext uri="{FF2B5EF4-FFF2-40B4-BE49-F238E27FC236}">
                <a16:creationId xmlns:a16="http://schemas.microsoft.com/office/drawing/2014/main" id="{7637E5F4-6455-3497-40BE-61900E5D5012}"/>
              </a:ext>
            </a:extLst>
          </p:cNvPr>
          <p:cNvSpPr/>
          <p:nvPr/>
        </p:nvSpPr>
        <p:spPr>
          <a:xfrm>
            <a:off x="9463594" y="1960954"/>
            <a:ext cx="88691" cy="88691"/>
          </a:xfrm>
          <a:prstGeom prst="rect">
            <a:avLst/>
          </a:prstGeom>
          <a:solidFill>
            <a:srgbClr val="50C8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36" name="TextBox 135">
            <a:extLst>
              <a:ext uri="{FF2B5EF4-FFF2-40B4-BE49-F238E27FC236}">
                <a16:creationId xmlns:a16="http://schemas.microsoft.com/office/drawing/2014/main" id="{B1646722-E8D5-F804-0576-4172ADDECBBE}"/>
              </a:ext>
            </a:extLst>
          </p:cNvPr>
          <p:cNvSpPr txBox="1"/>
          <p:nvPr/>
        </p:nvSpPr>
        <p:spPr>
          <a:xfrm>
            <a:off x="9571338" y="2367415"/>
            <a:ext cx="148491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Equity securities</a:t>
            </a:r>
            <a:endParaRPr kumimoji="0" lang="vi-VN" sz="10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37" name="Rectangle 136">
            <a:extLst>
              <a:ext uri="{FF2B5EF4-FFF2-40B4-BE49-F238E27FC236}">
                <a16:creationId xmlns:a16="http://schemas.microsoft.com/office/drawing/2014/main" id="{896AE338-4CBD-3559-32C2-51491790D55D}"/>
              </a:ext>
            </a:extLst>
          </p:cNvPr>
          <p:cNvSpPr/>
          <p:nvPr/>
        </p:nvSpPr>
        <p:spPr>
          <a:xfrm>
            <a:off x="9463594" y="2446180"/>
            <a:ext cx="88691" cy="88691"/>
          </a:xfrm>
          <a:prstGeom prst="rect">
            <a:avLst/>
          </a:prstGeom>
          <a:solidFill>
            <a:srgbClr val="007D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38" name="TextBox 137">
            <a:extLst>
              <a:ext uri="{FF2B5EF4-FFF2-40B4-BE49-F238E27FC236}">
                <a16:creationId xmlns:a16="http://schemas.microsoft.com/office/drawing/2014/main" id="{83D365B4-3D03-EBFD-BAB5-EF5799DE9270}"/>
              </a:ext>
            </a:extLst>
          </p:cNvPr>
          <p:cNvSpPr txBox="1"/>
          <p:nvPr/>
        </p:nvSpPr>
        <p:spPr>
          <a:xfrm>
            <a:off x="9571338" y="2124802"/>
            <a:ext cx="148491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Debt securities</a:t>
            </a:r>
            <a:endParaRPr kumimoji="0" lang="vi-VN" sz="10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39" name="Rectangle 138">
            <a:extLst>
              <a:ext uri="{FF2B5EF4-FFF2-40B4-BE49-F238E27FC236}">
                <a16:creationId xmlns:a16="http://schemas.microsoft.com/office/drawing/2014/main" id="{672EDDB1-3907-1AF6-6446-0BE83D9E830A}"/>
              </a:ext>
            </a:extLst>
          </p:cNvPr>
          <p:cNvSpPr/>
          <p:nvPr/>
        </p:nvSpPr>
        <p:spPr>
          <a:xfrm>
            <a:off x="9463594" y="2203567"/>
            <a:ext cx="88691" cy="88691"/>
          </a:xfrm>
          <a:prstGeom prst="rect">
            <a:avLst/>
          </a:prstGeom>
          <a:solidFill>
            <a:srgbClr val="009D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40" name="TextBox 139">
            <a:extLst>
              <a:ext uri="{FF2B5EF4-FFF2-40B4-BE49-F238E27FC236}">
                <a16:creationId xmlns:a16="http://schemas.microsoft.com/office/drawing/2014/main" id="{1CF24B1D-8562-5400-668A-7A05E455F1DB}"/>
              </a:ext>
            </a:extLst>
          </p:cNvPr>
          <p:cNvSpPr txBox="1"/>
          <p:nvPr/>
        </p:nvSpPr>
        <p:spPr>
          <a:xfrm>
            <a:off x="9571338" y="2610029"/>
            <a:ext cx="198257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Long-term</a:t>
            </a:r>
            <a:r>
              <a:rPr kumimoji="0" lang="en-US" sz="1000" b="0" i="1" u="none" strike="noStrike" kern="1200" cap="none" spc="0" normalizeH="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 investments</a:t>
            </a:r>
            <a:endParaRPr kumimoji="0" lang="vi-VN" sz="10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41" name="Rectangle 140">
            <a:extLst>
              <a:ext uri="{FF2B5EF4-FFF2-40B4-BE49-F238E27FC236}">
                <a16:creationId xmlns:a16="http://schemas.microsoft.com/office/drawing/2014/main" id="{9636C3EA-5E61-823C-BE73-723FC4B0E901}"/>
              </a:ext>
            </a:extLst>
          </p:cNvPr>
          <p:cNvSpPr/>
          <p:nvPr/>
        </p:nvSpPr>
        <p:spPr>
          <a:xfrm>
            <a:off x="9463594" y="2688794"/>
            <a:ext cx="88691" cy="88691"/>
          </a:xfrm>
          <a:prstGeom prst="rect">
            <a:avLst/>
          </a:prstGeom>
          <a:solidFill>
            <a:srgbClr val="4055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42" name="TextBox 141">
            <a:extLst>
              <a:ext uri="{FF2B5EF4-FFF2-40B4-BE49-F238E27FC236}">
                <a16:creationId xmlns:a16="http://schemas.microsoft.com/office/drawing/2014/main" id="{7F214801-E606-137A-1844-EA99985FA2A5}"/>
              </a:ext>
            </a:extLst>
          </p:cNvPr>
          <p:cNvSpPr txBox="1"/>
          <p:nvPr/>
        </p:nvSpPr>
        <p:spPr>
          <a:xfrm>
            <a:off x="6077260" y="975733"/>
            <a:ext cx="3001976" cy="276999"/>
          </a:xfrm>
          <a:prstGeom prst="rect">
            <a:avLst/>
          </a:prstGeom>
          <a:noFill/>
        </p:spPr>
        <p:txBody>
          <a:bodyPr wrap="none" rtlCol="0">
            <a:spAutoFit/>
          </a:bodyPr>
          <a:lstStyle/>
          <a:p>
            <a:pPr algn="just">
              <a:defRPr/>
            </a:pPr>
            <a:r>
              <a:rPr lang="nl-NL" sz="1200" b="1" dirty="0">
                <a:solidFill>
                  <a:schemeClr val="tx1">
                    <a:lumMod val="75000"/>
                    <a:lumOff val="25000"/>
                  </a:schemeClr>
                </a:solidFill>
                <a:latin typeface="SVN-Gilroy XBold" panose="00000900000000000000" pitchFamily="50" charset="0"/>
                <a:cs typeface="Arial" panose="020B0604020202020204" pitchFamily="34" charset="0"/>
              </a:rPr>
              <a:t>INVESTMENT PORTFOLIO AS OF 30/06/2024</a:t>
            </a:r>
          </a:p>
        </p:txBody>
      </p:sp>
      <p:sp>
        <p:nvSpPr>
          <p:cNvPr id="143" name="TextBox 142">
            <a:extLst>
              <a:ext uri="{FF2B5EF4-FFF2-40B4-BE49-F238E27FC236}">
                <a16:creationId xmlns:a16="http://schemas.microsoft.com/office/drawing/2014/main" id="{4683C9AD-7D24-4A7A-6C2B-46D080014F7E}"/>
              </a:ext>
            </a:extLst>
          </p:cNvPr>
          <p:cNvSpPr txBox="1"/>
          <p:nvPr/>
        </p:nvSpPr>
        <p:spPr>
          <a:xfrm>
            <a:off x="5903135" y="3711737"/>
            <a:ext cx="3379836" cy="276999"/>
          </a:xfrm>
          <a:prstGeom prst="rect">
            <a:avLst/>
          </a:prstGeom>
          <a:noFill/>
        </p:spPr>
        <p:txBody>
          <a:bodyPr wrap="none" rtlCol="0">
            <a:spAutoFit/>
          </a:bodyPr>
          <a:lstStyle/>
          <a:p>
            <a:pPr>
              <a:defRPr/>
            </a:pPr>
            <a:r>
              <a:rPr lang="nl-NL" sz="1200" b="1" dirty="0">
                <a:solidFill>
                  <a:schemeClr val="tx1">
                    <a:lumMod val="75000"/>
                    <a:lumOff val="25000"/>
                  </a:schemeClr>
                </a:solidFill>
                <a:latin typeface="SVN-Gilroy XBold" panose="00000900000000000000" pitchFamily="50" charset="0"/>
                <a:cs typeface="Arial" panose="020B0604020202020204" pitchFamily="34" charset="0"/>
              </a:rPr>
              <a:t>SECURITIES INVESTMENT PORTFOLIO </a:t>
            </a:r>
            <a:r>
              <a:rPr lang="en-US" sz="1000" b="1" i="1" dirty="0">
                <a:solidFill>
                  <a:schemeClr val="tx1">
                    <a:lumMod val="75000"/>
                    <a:lumOff val="25000"/>
                  </a:schemeClr>
                </a:solidFill>
                <a:latin typeface="SVN-Gilroy Medium" panose="00000600000000000000" pitchFamily="50" charset="0"/>
                <a:cs typeface="Arial" panose="020B0604020202020204" pitchFamily="34" charset="0"/>
              </a:rPr>
              <a:t>(VND, </a:t>
            </a:r>
            <a:r>
              <a:rPr lang="en-US" sz="1000" b="1" i="1" dirty="0" err="1">
                <a:solidFill>
                  <a:schemeClr val="tx1">
                    <a:lumMod val="75000"/>
                    <a:lumOff val="25000"/>
                  </a:schemeClr>
                </a:solidFill>
                <a:latin typeface="SVN-Gilroy Medium" panose="00000600000000000000" pitchFamily="50" charset="0"/>
                <a:cs typeface="Arial" panose="020B0604020202020204" pitchFamily="34" charset="0"/>
              </a:rPr>
              <a:t>Tn</a:t>
            </a:r>
            <a:r>
              <a:rPr lang="en-US" sz="1000" b="1" i="1" dirty="0">
                <a:solidFill>
                  <a:schemeClr val="tx1">
                    <a:lumMod val="75000"/>
                    <a:lumOff val="25000"/>
                  </a:schemeClr>
                </a:solidFill>
                <a:latin typeface="SVN-Gilroy Medium" panose="00000600000000000000" pitchFamily="50" charset="0"/>
                <a:cs typeface="Arial" panose="020B0604020202020204" pitchFamily="34" charset="0"/>
              </a:rPr>
              <a:t>)</a:t>
            </a:r>
            <a:endParaRPr lang="vi-VN" sz="1000" b="1" i="1"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144" name="TextBox 143">
            <a:extLst>
              <a:ext uri="{FF2B5EF4-FFF2-40B4-BE49-F238E27FC236}">
                <a16:creationId xmlns:a16="http://schemas.microsoft.com/office/drawing/2014/main" id="{39A9C805-03AE-62CB-F43A-A126EC0E4E70}"/>
              </a:ext>
            </a:extLst>
          </p:cNvPr>
          <p:cNvSpPr txBox="1"/>
          <p:nvPr/>
        </p:nvSpPr>
        <p:spPr>
          <a:xfrm>
            <a:off x="9571338" y="4741549"/>
            <a:ext cx="173469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Investment</a:t>
            </a:r>
            <a:r>
              <a:rPr kumimoji="0" lang="en-US" sz="1000" b="0" i="1" u="none" strike="noStrike" kern="1200" cap="none" spc="0" normalizeH="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 securities</a:t>
            </a:r>
            <a:endParaRPr kumimoji="0" lang="vi-VN" sz="10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45" name="TextBox 144">
            <a:extLst>
              <a:ext uri="{FF2B5EF4-FFF2-40B4-BE49-F238E27FC236}">
                <a16:creationId xmlns:a16="http://schemas.microsoft.com/office/drawing/2014/main" id="{B437AC8A-4C77-1AFC-11E1-20AE7534A1CC}"/>
              </a:ext>
            </a:extLst>
          </p:cNvPr>
          <p:cNvSpPr txBox="1"/>
          <p:nvPr/>
        </p:nvSpPr>
        <p:spPr>
          <a:xfrm>
            <a:off x="9571338" y="4998316"/>
            <a:ext cx="173469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Trading securities</a:t>
            </a:r>
            <a:endParaRPr kumimoji="0" lang="vi-VN" sz="10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46" name="Isosceles Triangle 145">
            <a:extLst>
              <a:ext uri="{FF2B5EF4-FFF2-40B4-BE49-F238E27FC236}">
                <a16:creationId xmlns:a16="http://schemas.microsoft.com/office/drawing/2014/main" id="{DF95C3E0-2D14-3CD6-24DE-B7494C2EFCF8}"/>
              </a:ext>
            </a:extLst>
          </p:cNvPr>
          <p:cNvSpPr/>
          <p:nvPr/>
        </p:nvSpPr>
        <p:spPr>
          <a:xfrm rot="5400000">
            <a:off x="5725341" y="3816904"/>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147" name="Rectangle 146">
            <a:extLst>
              <a:ext uri="{FF2B5EF4-FFF2-40B4-BE49-F238E27FC236}">
                <a16:creationId xmlns:a16="http://schemas.microsoft.com/office/drawing/2014/main" id="{1C0518CF-0725-3D86-9938-D90AC81DCC20}"/>
              </a:ext>
            </a:extLst>
          </p:cNvPr>
          <p:cNvSpPr/>
          <p:nvPr/>
        </p:nvSpPr>
        <p:spPr>
          <a:xfrm>
            <a:off x="5854446" y="6053839"/>
            <a:ext cx="4118496" cy="230832"/>
          </a:xfrm>
          <a:prstGeom prst="rect">
            <a:avLst/>
          </a:prstGeom>
        </p:spPr>
        <p:txBody>
          <a:bodyPr wrap="square">
            <a:spAutoFit/>
          </a:bodyPr>
          <a:lstStyle/>
          <a:p>
            <a:pPr lvl="0" algn="just">
              <a:defRPr/>
            </a:pPr>
            <a:r>
              <a:rPr lang="en-US" sz="900" i="1" dirty="0">
                <a:solidFill>
                  <a:schemeClr val="tx1">
                    <a:lumMod val="75000"/>
                    <a:lumOff val="25000"/>
                  </a:schemeClr>
                </a:solidFill>
                <a:latin typeface="SVN-Gilroy Medium" panose="00000600000000000000" pitchFamily="50" charset="0"/>
                <a:cs typeface="Arial" pitchFamily="34" charset="0"/>
              </a:rPr>
              <a:t>Note:  Provision expenses are not included in the investment portfolio</a:t>
            </a:r>
          </a:p>
        </p:txBody>
      </p:sp>
      <p:sp>
        <p:nvSpPr>
          <p:cNvPr id="148" name="Rectangle: Rounded Corners 283">
            <a:extLst>
              <a:ext uri="{FF2B5EF4-FFF2-40B4-BE49-F238E27FC236}">
                <a16:creationId xmlns:a16="http://schemas.microsoft.com/office/drawing/2014/main" id="{643921C1-E63F-31DF-7DCF-9EAC0BA1B1F4}"/>
              </a:ext>
            </a:extLst>
          </p:cNvPr>
          <p:cNvSpPr/>
          <p:nvPr/>
        </p:nvSpPr>
        <p:spPr>
          <a:xfrm>
            <a:off x="7189757" y="4898277"/>
            <a:ext cx="1279959" cy="180000"/>
          </a:xfrm>
          <a:prstGeom prst="roundRect">
            <a:avLst>
              <a:gd name="adj" fmla="val 50000"/>
            </a:avLst>
          </a:prstGeom>
          <a:solidFill>
            <a:srgbClr val="8B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49" name="Rectangle: Rounded Corners 283">
            <a:extLst>
              <a:ext uri="{FF2B5EF4-FFF2-40B4-BE49-F238E27FC236}">
                <a16:creationId xmlns:a16="http://schemas.microsoft.com/office/drawing/2014/main" id="{CFAEE8E8-5514-C1B5-C336-C3CF594535C2}"/>
              </a:ext>
            </a:extLst>
          </p:cNvPr>
          <p:cNvSpPr/>
          <p:nvPr/>
        </p:nvSpPr>
        <p:spPr>
          <a:xfrm>
            <a:off x="6609193" y="4898277"/>
            <a:ext cx="1760741" cy="180000"/>
          </a:xfrm>
          <a:prstGeom prst="roundRect">
            <a:avLst>
              <a:gd name="adj" fmla="val 50000"/>
            </a:avLst>
          </a:prstGeom>
          <a:solidFill>
            <a:srgbClr val="009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50" name="TextBox 149">
            <a:extLst>
              <a:ext uri="{FF2B5EF4-FFF2-40B4-BE49-F238E27FC236}">
                <a16:creationId xmlns:a16="http://schemas.microsoft.com/office/drawing/2014/main" id="{E3AFD512-1C8E-3DC9-0D42-6C3774A1707C}"/>
              </a:ext>
            </a:extLst>
          </p:cNvPr>
          <p:cNvSpPr txBox="1"/>
          <p:nvPr/>
        </p:nvSpPr>
        <p:spPr>
          <a:xfrm>
            <a:off x="7250180" y="4910211"/>
            <a:ext cx="478767" cy="156133"/>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rPr>
              <a:t>181.6</a:t>
            </a:r>
            <a:endParaRPr kumimoji="0" lang="vi-VN"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1" name="TextBox 150">
            <a:extLst>
              <a:ext uri="{FF2B5EF4-FFF2-40B4-BE49-F238E27FC236}">
                <a16:creationId xmlns:a16="http://schemas.microsoft.com/office/drawing/2014/main" id="{82AD93B4-207E-A0EE-5B43-38139F28AB1F}"/>
              </a:ext>
            </a:extLst>
          </p:cNvPr>
          <p:cNvSpPr txBox="1"/>
          <p:nvPr/>
        </p:nvSpPr>
        <p:spPr>
          <a:xfrm>
            <a:off x="8508980" y="4910211"/>
            <a:ext cx="289223" cy="156133"/>
          </a:xfrm>
          <a:prstGeom prst="rect">
            <a:avLst/>
          </a:prstGeom>
          <a:noFill/>
        </p:spPr>
        <p:txBody>
          <a:bodyPr wrap="square" lIns="0" tIns="0" rIns="0" bIns="0" anchor="ctr" anchorCtr="0">
            <a:spAutoFit/>
          </a:bodyPr>
          <a:lstStyle/>
          <a:p>
            <a:pPr marL="0" marR="0" lvl="0" indent="0" defTabSz="914400" rtl="0" eaLnBrk="1" fontAlgn="auto" latinLnBrk="0" hangingPunct="1">
              <a:lnSpc>
                <a:spcPct val="110000"/>
              </a:lnSpc>
              <a:spcBef>
                <a:spcPts val="300"/>
              </a:spcBef>
              <a:spcAft>
                <a:spcPts val="3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2.7</a:t>
            </a:r>
            <a:endParaRPr kumimoji="0" lang="vi-VN"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52" name="Rectangle: Rounded Corners 283">
            <a:extLst>
              <a:ext uri="{FF2B5EF4-FFF2-40B4-BE49-F238E27FC236}">
                <a16:creationId xmlns:a16="http://schemas.microsoft.com/office/drawing/2014/main" id="{B23E3566-7BFC-092C-6B12-D4E32F99B137}"/>
              </a:ext>
            </a:extLst>
          </p:cNvPr>
          <p:cNvSpPr/>
          <p:nvPr/>
        </p:nvSpPr>
        <p:spPr>
          <a:xfrm>
            <a:off x="6629389" y="5231641"/>
            <a:ext cx="1633167" cy="180000"/>
          </a:xfrm>
          <a:prstGeom prst="roundRect">
            <a:avLst>
              <a:gd name="adj" fmla="val 50000"/>
            </a:avLst>
          </a:prstGeom>
          <a:solidFill>
            <a:srgbClr val="8B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53" name="Rectangle: Rounded Corners 283">
            <a:extLst>
              <a:ext uri="{FF2B5EF4-FFF2-40B4-BE49-F238E27FC236}">
                <a16:creationId xmlns:a16="http://schemas.microsoft.com/office/drawing/2014/main" id="{42C69109-E9D8-3E44-8CA1-68224769E529}"/>
              </a:ext>
            </a:extLst>
          </p:cNvPr>
          <p:cNvSpPr/>
          <p:nvPr/>
        </p:nvSpPr>
        <p:spPr>
          <a:xfrm>
            <a:off x="6621802" y="5231641"/>
            <a:ext cx="1573154" cy="180000"/>
          </a:xfrm>
          <a:prstGeom prst="roundRect">
            <a:avLst>
              <a:gd name="adj" fmla="val 50000"/>
            </a:avLst>
          </a:prstGeom>
          <a:solidFill>
            <a:srgbClr val="009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54" name="TextBox 153">
            <a:extLst>
              <a:ext uri="{FF2B5EF4-FFF2-40B4-BE49-F238E27FC236}">
                <a16:creationId xmlns:a16="http://schemas.microsoft.com/office/drawing/2014/main" id="{5555F7EA-23C0-B27F-9328-1E33D85AA8F2}"/>
              </a:ext>
            </a:extLst>
          </p:cNvPr>
          <p:cNvSpPr txBox="1"/>
          <p:nvPr/>
        </p:nvSpPr>
        <p:spPr>
          <a:xfrm>
            <a:off x="7140807" y="5243575"/>
            <a:ext cx="478767" cy="156133"/>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rPr>
              <a:t>164.5</a:t>
            </a:r>
            <a:endParaRPr kumimoji="0" lang="vi-VN"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5" name="TextBox 154">
            <a:extLst>
              <a:ext uri="{FF2B5EF4-FFF2-40B4-BE49-F238E27FC236}">
                <a16:creationId xmlns:a16="http://schemas.microsoft.com/office/drawing/2014/main" id="{0365C13D-4D9B-0989-0AF0-5F812960B0B7}"/>
              </a:ext>
            </a:extLst>
          </p:cNvPr>
          <p:cNvSpPr txBox="1"/>
          <p:nvPr/>
        </p:nvSpPr>
        <p:spPr>
          <a:xfrm>
            <a:off x="8311248" y="5243575"/>
            <a:ext cx="289223" cy="156133"/>
          </a:xfrm>
          <a:prstGeom prst="rect">
            <a:avLst/>
          </a:prstGeom>
          <a:noFill/>
        </p:spPr>
        <p:txBody>
          <a:bodyPr wrap="square" lIns="0" tIns="0" rIns="0" bIns="0" anchor="ctr" anchorCtr="0">
            <a:spAutoFit/>
          </a:bodyPr>
          <a:lstStyle/>
          <a:p>
            <a:pPr marL="0" marR="0" lvl="0" indent="0" defTabSz="914400" rtl="0" eaLnBrk="1" fontAlgn="auto" latinLnBrk="0" hangingPunct="1">
              <a:lnSpc>
                <a:spcPct val="110000"/>
              </a:lnSpc>
              <a:spcBef>
                <a:spcPts val="300"/>
              </a:spcBef>
              <a:spcAft>
                <a:spcPts val="3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2.1</a:t>
            </a:r>
            <a:endParaRPr kumimoji="0" lang="vi-VN"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56" name="TextBox 155">
            <a:extLst>
              <a:ext uri="{FF2B5EF4-FFF2-40B4-BE49-F238E27FC236}">
                <a16:creationId xmlns:a16="http://schemas.microsoft.com/office/drawing/2014/main" id="{6E29AB56-8D76-C326-EC61-E362622C519F}"/>
              </a:ext>
            </a:extLst>
          </p:cNvPr>
          <p:cNvSpPr txBox="1"/>
          <p:nvPr/>
        </p:nvSpPr>
        <p:spPr>
          <a:xfrm>
            <a:off x="8321164" y="5587532"/>
            <a:ext cx="289223" cy="156133"/>
          </a:xfrm>
          <a:prstGeom prst="rect">
            <a:avLst/>
          </a:prstGeom>
          <a:noFill/>
        </p:spPr>
        <p:txBody>
          <a:bodyPr wrap="square" lIns="0" tIns="0" rIns="0" bIns="0" anchor="ctr" anchorCtr="0">
            <a:spAutoFit/>
          </a:bodyPr>
          <a:lstStyle/>
          <a:p>
            <a:pPr marL="0" marR="0" lvl="0" indent="0" defTabSz="914400" rtl="0" eaLnBrk="1" fontAlgn="auto" latinLnBrk="0" hangingPunct="1">
              <a:lnSpc>
                <a:spcPct val="110000"/>
              </a:lnSpc>
              <a:spcBef>
                <a:spcPts val="300"/>
              </a:spcBef>
              <a:spcAft>
                <a:spcPts val="300"/>
              </a:spcAft>
              <a:buClrTx/>
              <a:buSzTx/>
              <a:buFontTx/>
              <a:buNone/>
              <a:tabLst/>
              <a:defRPr/>
            </a:pPr>
            <a:r>
              <a:rPr lang="en-US" sz="1000" dirty="0">
                <a:solidFill>
                  <a:schemeClr val="tx1">
                    <a:lumMod val="75000"/>
                    <a:lumOff val="25000"/>
                  </a:schemeClr>
                </a:solidFill>
                <a:latin typeface="SVN-Gilroy Medium" panose="00000600000000000000" pitchFamily="50" charset="0"/>
                <a:cs typeface="Arial" panose="020B0604020202020204" pitchFamily="34" charset="0"/>
              </a:rPr>
              <a:t>2.</a:t>
            </a:r>
            <a:r>
              <a:rPr kumimoji="0" lang="en-US" sz="10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4</a:t>
            </a:r>
            <a:endParaRPr kumimoji="0" lang="vi-VN"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57" name="Rectangle: Rounded Corners 283">
            <a:extLst>
              <a:ext uri="{FF2B5EF4-FFF2-40B4-BE49-F238E27FC236}">
                <a16:creationId xmlns:a16="http://schemas.microsoft.com/office/drawing/2014/main" id="{5974A7E9-720D-9F69-F9BC-60965305C077}"/>
              </a:ext>
            </a:extLst>
          </p:cNvPr>
          <p:cNvSpPr/>
          <p:nvPr/>
        </p:nvSpPr>
        <p:spPr>
          <a:xfrm>
            <a:off x="7669601" y="5583483"/>
            <a:ext cx="592955" cy="180000"/>
          </a:xfrm>
          <a:prstGeom prst="roundRect">
            <a:avLst>
              <a:gd name="adj" fmla="val 50000"/>
            </a:avLst>
          </a:prstGeom>
          <a:solidFill>
            <a:srgbClr val="8B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58" name="Rectangle: Rounded Corners 283">
            <a:extLst>
              <a:ext uri="{FF2B5EF4-FFF2-40B4-BE49-F238E27FC236}">
                <a16:creationId xmlns:a16="http://schemas.microsoft.com/office/drawing/2014/main" id="{F04B1A5B-9416-F776-8D73-B9B71328FDDD}"/>
              </a:ext>
            </a:extLst>
          </p:cNvPr>
          <p:cNvSpPr/>
          <p:nvPr/>
        </p:nvSpPr>
        <p:spPr>
          <a:xfrm>
            <a:off x="6609194" y="5583483"/>
            <a:ext cx="1585762" cy="180000"/>
          </a:xfrm>
          <a:prstGeom prst="roundRect">
            <a:avLst>
              <a:gd name="adj" fmla="val 50000"/>
            </a:avLst>
          </a:prstGeom>
          <a:solidFill>
            <a:srgbClr val="009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59" name="TextBox 158">
            <a:extLst>
              <a:ext uri="{FF2B5EF4-FFF2-40B4-BE49-F238E27FC236}">
                <a16:creationId xmlns:a16="http://schemas.microsoft.com/office/drawing/2014/main" id="{03E3A45B-44AF-F87B-41CC-C19A187DDC0A}"/>
              </a:ext>
            </a:extLst>
          </p:cNvPr>
          <p:cNvSpPr txBox="1"/>
          <p:nvPr/>
        </p:nvSpPr>
        <p:spPr>
          <a:xfrm>
            <a:off x="7321770" y="5595417"/>
            <a:ext cx="478767" cy="156133"/>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rPr>
              <a:t>160.3</a:t>
            </a:r>
            <a:endParaRPr kumimoji="0" lang="vi-VN"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0" name="Rectangle: Rounded Corners 283">
            <a:extLst>
              <a:ext uri="{FF2B5EF4-FFF2-40B4-BE49-F238E27FC236}">
                <a16:creationId xmlns:a16="http://schemas.microsoft.com/office/drawing/2014/main" id="{BD832466-C462-7527-3154-253F61D17299}"/>
              </a:ext>
            </a:extLst>
          </p:cNvPr>
          <p:cNvSpPr/>
          <p:nvPr/>
        </p:nvSpPr>
        <p:spPr>
          <a:xfrm>
            <a:off x="7616683" y="4219053"/>
            <a:ext cx="957133" cy="180000"/>
          </a:xfrm>
          <a:prstGeom prst="roundRect">
            <a:avLst>
              <a:gd name="adj" fmla="val 50000"/>
            </a:avLst>
          </a:prstGeom>
          <a:solidFill>
            <a:srgbClr val="8B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61" name="Rectangle: Rounded Corners 283">
            <a:extLst>
              <a:ext uri="{FF2B5EF4-FFF2-40B4-BE49-F238E27FC236}">
                <a16:creationId xmlns:a16="http://schemas.microsoft.com/office/drawing/2014/main" id="{4FE89B52-9019-22AC-EDFC-4A0B2D081DEE}"/>
              </a:ext>
            </a:extLst>
          </p:cNvPr>
          <p:cNvSpPr/>
          <p:nvPr/>
        </p:nvSpPr>
        <p:spPr>
          <a:xfrm>
            <a:off x="6609194" y="4219053"/>
            <a:ext cx="1899786" cy="180000"/>
          </a:xfrm>
          <a:prstGeom prst="roundRect">
            <a:avLst>
              <a:gd name="adj" fmla="val 50000"/>
            </a:avLst>
          </a:prstGeom>
          <a:solidFill>
            <a:srgbClr val="009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62" name="TextBox 161">
            <a:extLst>
              <a:ext uri="{FF2B5EF4-FFF2-40B4-BE49-F238E27FC236}">
                <a16:creationId xmlns:a16="http://schemas.microsoft.com/office/drawing/2014/main" id="{B2740C3A-3947-69CA-9BE8-66A8E01DCA54}"/>
              </a:ext>
            </a:extLst>
          </p:cNvPr>
          <p:cNvSpPr txBox="1"/>
          <p:nvPr/>
        </p:nvSpPr>
        <p:spPr>
          <a:xfrm>
            <a:off x="7302231" y="4230987"/>
            <a:ext cx="478767" cy="156133"/>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rPr>
              <a:t>193.3</a:t>
            </a:r>
            <a:endParaRPr kumimoji="0" lang="vi-VN"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3" name="TextBox 162">
            <a:extLst>
              <a:ext uri="{FF2B5EF4-FFF2-40B4-BE49-F238E27FC236}">
                <a16:creationId xmlns:a16="http://schemas.microsoft.com/office/drawing/2014/main" id="{68F8C7B8-FD39-6C48-45B2-80848B1F0449}"/>
              </a:ext>
            </a:extLst>
          </p:cNvPr>
          <p:cNvSpPr txBox="1"/>
          <p:nvPr/>
        </p:nvSpPr>
        <p:spPr>
          <a:xfrm>
            <a:off x="8616803" y="4230987"/>
            <a:ext cx="289223" cy="156133"/>
          </a:xfrm>
          <a:prstGeom prst="rect">
            <a:avLst/>
          </a:prstGeom>
          <a:noFill/>
        </p:spPr>
        <p:txBody>
          <a:bodyPr wrap="square" lIns="0" tIns="0" rIns="0" bIns="0" anchor="ctr" anchorCtr="0">
            <a:spAutoFit/>
          </a:bodyPr>
          <a:lstStyle/>
          <a:p>
            <a:pPr marL="0" marR="0" lvl="0" indent="0" defTabSz="914400" rtl="0" eaLnBrk="1" fontAlgn="auto" latinLnBrk="0" hangingPunct="1">
              <a:lnSpc>
                <a:spcPct val="110000"/>
              </a:lnSpc>
              <a:spcBef>
                <a:spcPts val="300"/>
              </a:spcBef>
              <a:spcAft>
                <a:spcPts val="3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1.6</a:t>
            </a:r>
            <a:endParaRPr kumimoji="0" lang="vi-VN"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64" name="Rectangle: Rounded Corners 283">
            <a:extLst>
              <a:ext uri="{FF2B5EF4-FFF2-40B4-BE49-F238E27FC236}">
                <a16:creationId xmlns:a16="http://schemas.microsoft.com/office/drawing/2014/main" id="{413369D8-2E03-839D-C6E6-C3B7C93DA7AD}"/>
              </a:ext>
            </a:extLst>
          </p:cNvPr>
          <p:cNvSpPr/>
          <p:nvPr/>
        </p:nvSpPr>
        <p:spPr>
          <a:xfrm>
            <a:off x="7616684" y="4556424"/>
            <a:ext cx="651237" cy="180000"/>
          </a:xfrm>
          <a:prstGeom prst="roundRect">
            <a:avLst>
              <a:gd name="adj" fmla="val 50000"/>
            </a:avLst>
          </a:prstGeom>
          <a:solidFill>
            <a:srgbClr val="8B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65" name="Rectangle: Rounded Corners 283">
            <a:extLst>
              <a:ext uri="{FF2B5EF4-FFF2-40B4-BE49-F238E27FC236}">
                <a16:creationId xmlns:a16="http://schemas.microsoft.com/office/drawing/2014/main" id="{B883F732-AB0B-22E2-1306-3C7E5393F921}"/>
              </a:ext>
            </a:extLst>
          </p:cNvPr>
          <p:cNvSpPr/>
          <p:nvPr/>
        </p:nvSpPr>
        <p:spPr>
          <a:xfrm>
            <a:off x="6609194" y="4556424"/>
            <a:ext cx="1585762" cy="180000"/>
          </a:xfrm>
          <a:prstGeom prst="roundRect">
            <a:avLst>
              <a:gd name="adj" fmla="val 50000"/>
            </a:avLst>
          </a:prstGeom>
          <a:solidFill>
            <a:srgbClr val="009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66" name="TextBox 165">
            <a:extLst>
              <a:ext uri="{FF2B5EF4-FFF2-40B4-BE49-F238E27FC236}">
                <a16:creationId xmlns:a16="http://schemas.microsoft.com/office/drawing/2014/main" id="{7162423D-99E3-1EAC-0F40-175FD956BB41}"/>
              </a:ext>
            </a:extLst>
          </p:cNvPr>
          <p:cNvSpPr txBox="1"/>
          <p:nvPr/>
        </p:nvSpPr>
        <p:spPr>
          <a:xfrm>
            <a:off x="7134503" y="4568358"/>
            <a:ext cx="478767" cy="156133"/>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rPr>
              <a:t>163.5</a:t>
            </a:r>
            <a:endParaRPr kumimoji="0" lang="vi-VN"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7" name="TextBox 166">
            <a:extLst>
              <a:ext uri="{FF2B5EF4-FFF2-40B4-BE49-F238E27FC236}">
                <a16:creationId xmlns:a16="http://schemas.microsoft.com/office/drawing/2014/main" id="{829E31D1-459D-9315-8CD4-D4CE24576562}"/>
              </a:ext>
            </a:extLst>
          </p:cNvPr>
          <p:cNvSpPr txBox="1"/>
          <p:nvPr/>
        </p:nvSpPr>
        <p:spPr>
          <a:xfrm>
            <a:off x="8267921" y="4568358"/>
            <a:ext cx="289223" cy="156133"/>
          </a:xfrm>
          <a:prstGeom prst="rect">
            <a:avLst/>
          </a:prstGeom>
          <a:noFill/>
        </p:spPr>
        <p:txBody>
          <a:bodyPr wrap="square" lIns="0" tIns="0" rIns="0" bIns="0" anchor="ctr" anchorCtr="0">
            <a:spAutoFit/>
          </a:bodyPr>
          <a:lstStyle/>
          <a:p>
            <a:pPr marL="0" marR="0" lvl="0" indent="0" defTabSz="914400" rtl="0" eaLnBrk="1" fontAlgn="auto" latinLnBrk="0" hangingPunct="1">
              <a:lnSpc>
                <a:spcPct val="110000"/>
              </a:lnSpc>
              <a:spcBef>
                <a:spcPts val="300"/>
              </a:spcBef>
              <a:spcAft>
                <a:spcPts val="3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1.8</a:t>
            </a:r>
            <a:endParaRPr kumimoji="0" lang="vi-VN"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68" name="TextBox 167">
            <a:extLst>
              <a:ext uri="{FF2B5EF4-FFF2-40B4-BE49-F238E27FC236}">
                <a16:creationId xmlns:a16="http://schemas.microsoft.com/office/drawing/2014/main" id="{4E8048C9-00DB-6A83-7C72-06DA087BE7AD}"/>
              </a:ext>
            </a:extLst>
          </p:cNvPr>
          <p:cNvSpPr txBox="1"/>
          <p:nvPr/>
        </p:nvSpPr>
        <p:spPr>
          <a:xfrm>
            <a:off x="5758375" y="4576180"/>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3Q2023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69" name="TextBox 168">
            <a:extLst>
              <a:ext uri="{FF2B5EF4-FFF2-40B4-BE49-F238E27FC236}">
                <a16:creationId xmlns:a16="http://schemas.microsoft.com/office/drawing/2014/main" id="{C8D8FBBD-9836-6CCE-7C17-E3209A7E5F35}"/>
              </a:ext>
            </a:extLst>
          </p:cNvPr>
          <p:cNvSpPr txBox="1"/>
          <p:nvPr/>
        </p:nvSpPr>
        <p:spPr>
          <a:xfrm>
            <a:off x="5758375" y="4238809"/>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2Q2023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70" name="TextBox 169">
            <a:extLst>
              <a:ext uri="{FF2B5EF4-FFF2-40B4-BE49-F238E27FC236}">
                <a16:creationId xmlns:a16="http://schemas.microsoft.com/office/drawing/2014/main" id="{31FB8841-6FD8-BA81-9C33-61EC62469CEA}"/>
              </a:ext>
            </a:extLst>
          </p:cNvPr>
          <p:cNvSpPr txBox="1"/>
          <p:nvPr/>
        </p:nvSpPr>
        <p:spPr>
          <a:xfrm>
            <a:off x="5758375" y="4849025"/>
            <a:ext cx="668975" cy="144720"/>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 audited</a:t>
            </a:r>
          </a:p>
        </p:txBody>
      </p:sp>
      <p:sp>
        <p:nvSpPr>
          <p:cNvPr id="171" name="TextBox 170">
            <a:extLst>
              <a:ext uri="{FF2B5EF4-FFF2-40B4-BE49-F238E27FC236}">
                <a16:creationId xmlns:a16="http://schemas.microsoft.com/office/drawing/2014/main" id="{C124B164-5084-F8EF-B87F-B19FE2079BFC}"/>
              </a:ext>
            </a:extLst>
          </p:cNvPr>
          <p:cNvSpPr txBox="1"/>
          <p:nvPr/>
        </p:nvSpPr>
        <p:spPr>
          <a:xfrm>
            <a:off x="5758375" y="5251397"/>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1Q2024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72" name="TextBox 171">
            <a:extLst>
              <a:ext uri="{FF2B5EF4-FFF2-40B4-BE49-F238E27FC236}">
                <a16:creationId xmlns:a16="http://schemas.microsoft.com/office/drawing/2014/main" id="{B9946E95-BE01-48EF-9F9E-A9038D46B4A3}"/>
              </a:ext>
            </a:extLst>
          </p:cNvPr>
          <p:cNvSpPr txBox="1"/>
          <p:nvPr/>
        </p:nvSpPr>
        <p:spPr>
          <a:xfrm>
            <a:off x="5758375" y="5603239"/>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XBold" panose="00000900000000000000" pitchFamily="50" charset="0"/>
                <a:cs typeface="Arial" panose="020B0604020202020204" pitchFamily="34" charset="0"/>
              </a:rPr>
              <a:t>2Q2024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73" name="Rectangle 172">
            <a:extLst>
              <a:ext uri="{FF2B5EF4-FFF2-40B4-BE49-F238E27FC236}">
                <a16:creationId xmlns:a16="http://schemas.microsoft.com/office/drawing/2014/main" id="{8632ADAD-F854-EE69-8927-51880F5BE5F3}"/>
              </a:ext>
            </a:extLst>
          </p:cNvPr>
          <p:cNvSpPr/>
          <p:nvPr/>
        </p:nvSpPr>
        <p:spPr>
          <a:xfrm>
            <a:off x="9463594" y="4820314"/>
            <a:ext cx="88691" cy="88691"/>
          </a:xfrm>
          <a:prstGeom prst="rect">
            <a:avLst/>
          </a:prstGeom>
          <a:solidFill>
            <a:srgbClr val="50C8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74" name="Rectangle 173">
            <a:extLst>
              <a:ext uri="{FF2B5EF4-FFF2-40B4-BE49-F238E27FC236}">
                <a16:creationId xmlns:a16="http://schemas.microsoft.com/office/drawing/2014/main" id="{3671999D-5994-EF22-5D5C-3E8EA6E06557}"/>
              </a:ext>
            </a:extLst>
          </p:cNvPr>
          <p:cNvSpPr/>
          <p:nvPr/>
        </p:nvSpPr>
        <p:spPr>
          <a:xfrm>
            <a:off x="9463594" y="5077081"/>
            <a:ext cx="88691" cy="88691"/>
          </a:xfrm>
          <a:prstGeom prst="rect">
            <a:avLst/>
          </a:prstGeom>
          <a:solidFill>
            <a:srgbClr val="009D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pic>
        <p:nvPicPr>
          <p:cNvPr id="175" name="Picture 174">
            <a:extLst>
              <a:ext uri="{FF2B5EF4-FFF2-40B4-BE49-F238E27FC236}">
                <a16:creationId xmlns:a16="http://schemas.microsoft.com/office/drawing/2014/main" id="{C5718C26-73FF-3E6E-0C3E-47FD5037376A}"/>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299050" y="280311"/>
            <a:ext cx="1341434" cy="450721"/>
          </a:xfrm>
          <a:prstGeom prst="rect">
            <a:avLst/>
          </a:prstGeom>
        </p:spPr>
      </p:pic>
      <p:sp>
        <p:nvSpPr>
          <p:cNvPr id="176" name="Rectangle 175">
            <a:extLst>
              <a:ext uri="{FF2B5EF4-FFF2-40B4-BE49-F238E27FC236}">
                <a16:creationId xmlns:a16="http://schemas.microsoft.com/office/drawing/2014/main" id="{56652B47-57B3-FD5E-A86F-BC9F17C2A4DE}"/>
              </a:ext>
            </a:extLst>
          </p:cNvPr>
          <p:cNvSpPr/>
          <p:nvPr/>
        </p:nvSpPr>
        <p:spPr>
          <a:xfrm>
            <a:off x="-15464" y="333354"/>
            <a:ext cx="5795932" cy="470218"/>
          </a:xfrm>
          <a:prstGeom prst="rect">
            <a:avLst/>
          </a:prstGeom>
          <a:gradFill>
            <a:gsLst>
              <a:gs pos="52000">
                <a:srgbClr val="FFFFFF">
                  <a:alpha val="95000"/>
                </a:srgbClr>
              </a:gs>
              <a:gs pos="0">
                <a:schemeClr val="bg1">
                  <a:alpha val="0"/>
                </a:schemeClr>
              </a:gs>
              <a:gs pos="11000">
                <a:srgbClr val="FFFFFF">
                  <a:alpha val="80000"/>
                </a:srgbClr>
              </a:gs>
              <a:gs pos="88000">
                <a:srgbClr val="FFFFFF">
                  <a:alpha val="80000"/>
                </a:srgbClr>
              </a:gs>
              <a:gs pos="100000">
                <a:srgbClr val="FFFFFF">
                  <a:gamma/>
                  <a:tint val="43922"/>
                  <a:invGamma/>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VN-Gilroy" panose="00000500000000000000" pitchFamily="2" charset="0"/>
              <a:ea typeface="+mn-ea"/>
              <a:cs typeface="Arial" panose="020B0604020202020204" pitchFamily="34" charset="0"/>
            </a:endParaRPr>
          </a:p>
        </p:txBody>
      </p:sp>
      <p:grpSp>
        <p:nvGrpSpPr>
          <p:cNvPr id="177" name="Group 176">
            <a:extLst>
              <a:ext uri="{FF2B5EF4-FFF2-40B4-BE49-F238E27FC236}">
                <a16:creationId xmlns:a16="http://schemas.microsoft.com/office/drawing/2014/main" id="{6BA3E23D-A5EF-3157-EB94-AC27BBA98DF0}"/>
              </a:ext>
            </a:extLst>
          </p:cNvPr>
          <p:cNvGrpSpPr/>
          <p:nvPr/>
        </p:nvGrpSpPr>
        <p:grpSpPr>
          <a:xfrm>
            <a:off x="707759" y="389316"/>
            <a:ext cx="370841" cy="359080"/>
            <a:chOff x="707759" y="389316"/>
            <a:chExt cx="370841" cy="359080"/>
          </a:xfrm>
        </p:grpSpPr>
        <p:sp>
          <p:nvSpPr>
            <p:cNvPr id="178" name="Freeform: Shape 177">
              <a:extLst>
                <a:ext uri="{FF2B5EF4-FFF2-40B4-BE49-F238E27FC236}">
                  <a16:creationId xmlns:a16="http://schemas.microsoft.com/office/drawing/2014/main" id="{0C58A758-CC6C-1043-AD13-097527E0E536}"/>
                </a:ext>
              </a:extLst>
            </p:cNvPr>
            <p:cNvSpPr/>
            <p:nvPr/>
          </p:nvSpPr>
          <p:spPr>
            <a:xfrm>
              <a:off x="707759" y="568463"/>
              <a:ext cx="198478" cy="179933"/>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79" name="Freeform: Shape 178">
              <a:extLst>
                <a:ext uri="{FF2B5EF4-FFF2-40B4-BE49-F238E27FC236}">
                  <a16:creationId xmlns:a16="http://schemas.microsoft.com/office/drawing/2014/main" id="{F8F9C68C-61C8-334E-CBE3-0921E45552D0}"/>
                </a:ext>
              </a:extLst>
            </p:cNvPr>
            <p:cNvSpPr/>
            <p:nvPr/>
          </p:nvSpPr>
          <p:spPr>
            <a:xfrm>
              <a:off x="793940" y="568463"/>
              <a:ext cx="198478" cy="179933"/>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80" name="Freeform: Shape 179">
              <a:extLst>
                <a:ext uri="{FF2B5EF4-FFF2-40B4-BE49-F238E27FC236}">
                  <a16:creationId xmlns:a16="http://schemas.microsoft.com/office/drawing/2014/main" id="{4BD3D36C-A7B4-664F-145D-2FD77D8A84A1}"/>
                </a:ext>
              </a:extLst>
            </p:cNvPr>
            <p:cNvSpPr/>
            <p:nvPr/>
          </p:nvSpPr>
          <p:spPr>
            <a:xfrm>
              <a:off x="880122" y="568463"/>
              <a:ext cx="198478" cy="179426"/>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81" name="Freeform: Shape 180">
              <a:extLst>
                <a:ext uri="{FF2B5EF4-FFF2-40B4-BE49-F238E27FC236}">
                  <a16:creationId xmlns:a16="http://schemas.microsoft.com/office/drawing/2014/main" id="{445EC840-D26B-A6D2-AD07-2D7679D2F0E4}"/>
                </a:ext>
              </a:extLst>
            </p:cNvPr>
            <p:cNvSpPr/>
            <p:nvPr/>
          </p:nvSpPr>
          <p:spPr>
            <a:xfrm>
              <a:off x="880122" y="389316"/>
              <a:ext cx="198373" cy="179147"/>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82" name="Freeform: Shape 181">
              <a:extLst>
                <a:ext uri="{FF2B5EF4-FFF2-40B4-BE49-F238E27FC236}">
                  <a16:creationId xmlns:a16="http://schemas.microsoft.com/office/drawing/2014/main" id="{D8D34E55-D1FB-0CA2-8991-609C4EA8CE8E}"/>
                </a:ext>
              </a:extLst>
            </p:cNvPr>
            <p:cNvSpPr/>
            <p:nvPr/>
          </p:nvSpPr>
          <p:spPr>
            <a:xfrm>
              <a:off x="707759" y="389823"/>
              <a:ext cx="197991" cy="17864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83" name="Freeform: Shape 182">
              <a:extLst>
                <a:ext uri="{FF2B5EF4-FFF2-40B4-BE49-F238E27FC236}">
                  <a16:creationId xmlns:a16="http://schemas.microsoft.com/office/drawing/2014/main" id="{48948680-3FCC-A417-A6A0-38CED911C350}"/>
                </a:ext>
              </a:extLst>
            </p:cNvPr>
            <p:cNvSpPr/>
            <p:nvPr/>
          </p:nvSpPr>
          <p:spPr>
            <a:xfrm>
              <a:off x="793940" y="389823"/>
              <a:ext cx="197991" cy="17864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grpSp>
      <p:sp>
        <p:nvSpPr>
          <p:cNvPr id="184" name="TextBox 183">
            <a:extLst>
              <a:ext uri="{FF2B5EF4-FFF2-40B4-BE49-F238E27FC236}">
                <a16:creationId xmlns:a16="http://schemas.microsoft.com/office/drawing/2014/main" id="{9F59A43E-2D06-E359-75F0-2CE1A7F931A7}"/>
              </a:ext>
            </a:extLst>
          </p:cNvPr>
          <p:cNvSpPr txBox="1"/>
          <p:nvPr/>
        </p:nvSpPr>
        <p:spPr>
          <a:xfrm>
            <a:off x="1174741" y="399579"/>
            <a:ext cx="4609644" cy="338554"/>
          </a:xfrm>
          <a:prstGeom prst="rect">
            <a:avLst/>
          </a:prstGeom>
          <a:noFill/>
        </p:spPr>
        <p:txBody>
          <a:bodyPr wrap="square" rtlCol="0">
            <a:spAutoFit/>
          </a:bodyPr>
          <a:lstStyle/>
          <a:p>
            <a:pPr lvl="0" algn="just">
              <a:spcBef>
                <a:spcPts val="200"/>
              </a:spcBef>
              <a:spcAft>
                <a:spcPts val="200"/>
              </a:spcAft>
              <a:defRPr/>
            </a:pPr>
            <a:r>
              <a:rPr lang="en-US" sz="1600" b="1">
                <a:solidFill>
                  <a:srgbClr val="005993"/>
                </a:solidFill>
                <a:latin typeface="SVN-Gilroy XBold" panose="00000900000000000000" pitchFamily="50" charset="0"/>
                <a:cs typeface="Arial" panose="020B0604020202020204" pitchFamily="34" charset="0"/>
              </a:rPr>
              <a:t>Flexibility and safety in investment portfolio</a:t>
            </a:r>
            <a:endParaRPr lang="en-US" sz="1600" b="1" dirty="0">
              <a:solidFill>
                <a:srgbClr val="005993"/>
              </a:solidFill>
              <a:latin typeface="SVN-Gilroy XBold" panose="00000900000000000000" pitchFamily="50" charset="0"/>
              <a:cs typeface="Arial" panose="020B0604020202020204" pitchFamily="34" charset="0"/>
            </a:endParaRPr>
          </a:p>
        </p:txBody>
      </p:sp>
      <p:sp>
        <p:nvSpPr>
          <p:cNvPr id="185" name="Isosceles Triangle 184">
            <a:extLst>
              <a:ext uri="{FF2B5EF4-FFF2-40B4-BE49-F238E27FC236}">
                <a16:creationId xmlns:a16="http://schemas.microsoft.com/office/drawing/2014/main" id="{9098D353-19CC-7170-6779-1AEE547533A7}"/>
              </a:ext>
            </a:extLst>
          </p:cNvPr>
          <p:cNvSpPr/>
          <p:nvPr/>
        </p:nvSpPr>
        <p:spPr>
          <a:xfrm rot="5400000">
            <a:off x="5725341" y="1090687"/>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cxnSp>
        <p:nvCxnSpPr>
          <p:cNvPr id="11" name="Straight Connector 10">
            <a:extLst>
              <a:ext uri="{FF2B5EF4-FFF2-40B4-BE49-F238E27FC236}">
                <a16:creationId xmlns:a16="http://schemas.microsoft.com/office/drawing/2014/main" id="{D7502828-4EDB-CDC8-37FC-B3BCF8906891}"/>
              </a:ext>
            </a:extLst>
          </p:cNvPr>
          <p:cNvCxnSpPr>
            <a:cxnSpLocks/>
          </p:cNvCxnSpPr>
          <p:nvPr/>
        </p:nvCxnSpPr>
        <p:spPr>
          <a:xfrm>
            <a:off x="9780775"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64433CC-AB01-7F65-C700-4F25522B14AF}"/>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rgbClr val="725380"/>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rgbClr val="725380"/>
                </a:solidFill>
                <a:effectLst/>
                <a:uLnTx/>
                <a:uFillTx/>
                <a:latin typeface="SVN-Gilroy XBold" panose="00000900000000000000" pitchFamily="50" charset="0"/>
                <a:cs typeface="Arial" panose="020B0604020202020204" pitchFamily="34" charset="0"/>
              </a:rPr>
              <a:t>09</a:t>
            </a:r>
            <a:endParaRPr lang="de-DE" sz="600" dirty="0">
              <a:solidFill>
                <a:srgbClr val="725380"/>
              </a:solidFill>
              <a:latin typeface="SVN-Gilroy XBold" panose="00000900000000000000" pitchFamily="50" charset="0"/>
              <a:cs typeface="Arial" panose="020B0604020202020204" pitchFamily="34" charset="0"/>
            </a:endParaRPr>
          </a:p>
        </p:txBody>
      </p:sp>
      <p:cxnSp>
        <p:nvCxnSpPr>
          <p:cNvPr id="14" name="Straight Connector 13">
            <a:extLst>
              <a:ext uri="{FF2B5EF4-FFF2-40B4-BE49-F238E27FC236}">
                <a16:creationId xmlns:a16="http://schemas.microsoft.com/office/drawing/2014/main" id="{075FBC71-7E20-9B4F-388F-EC7D8CBFFEF6}"/>
              </a:ext>
            </a:extLst>
          </p:cNvPr>
          <p:cNvCxnSpPr>
            <a:cxnSpLocks/>
          </p:cNvCxnSpPr>
          <p:nvPr/>
        </p:nvCxnSpPr>
        <p:spPr>
          <a:xfrm>
            <a:off x="11134902" y="6547920"/>
            <a:ext cx="0" cy="107173"/>
          </a:xfrm>
          <a:prstGeom prst="line">
            <a:avLst/>
          </a:prstGeom>
          <a:ln w="6350">
            <a:solidFill>
              <a:srgbClr val="72538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F7B3950-06F1-5D21-126B-04C09FEF4BC1}"/>
              </a:ext>
            </a:extLst>
          </p:cNvPr>
          <p:cNvCxnSpPr>
            <a:cxnSpLocks/>
          </p:cNvCxnSpPr>
          <p:nvPr/>
        </p:nvCxnSpPr>
        <p:spPr>
          <a:xfrm>
            <a:off x="10159008" y="6471625"/>
            <a:ext cx="381156" cy="0"/>
          </a:xfrm>
          <a:prstGeom prst="line">
            <a:avLst/>
          </a:prstGeom>
          <a:ln w="28575">
            <a:solidFill>
              <a:srgbClr val="725380"/>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F1D0894-8023-AEB4-7340-40439402B7EC}"/>
              </a:ext>
            </a:extLst>
          </p:cNvPr>
          <p:cNvSpPr txBox="1"/>
          <p:nvPr/>
        </p:nvSpPr>
        <p:spPr>
          <a:xfrm>
            <a:off x="9633382" y="6509173"/>
            <a:ext cx="1432408" cy="184666"/>
          </a:xfrm>
          <a:prstGeom prst="rect">
            <a:avLst/>
          </a:prstGeom>
          <a:noFill/>
        </p:spPr>
        <p:txBody>
          <a:bodyPr wrap="square" rtlCol="0">
            <a:spAutoFit/>
          </a:bodyPr>
          <a:lstStyle/>
          <a:p>
            <a:pPr lvl="0" algn="r">
              <a:spcBef>
                <a:spcPts val="200"/>
              </a:spcBef>
              <a:spcAft>
                <a:spcPts val="200"/>
              </a:spcAft>
              <a:defRPr/>
            </a:pPr>
            <a:r>
              <a:rPr lang="en-US" sz="600" dirty="0">
                <a:solidFill>
                  <a:srgbClr val="725380"/>
                </a:solidFill>
                <a:latin typeface="SVN-Gilroy Heavy" panose="00000A00000000000000" pitchFamily="50" charset="0"/>
                <a:cs typeface="Arial" panose="020B0604020202020204" pitchFamily="34" charset="0"/>
              </a:rPr>
              <a:t>02</a:t>
            </a:r>
            <a:r>
              <a:rPr lang="en-US" sz="600" dirty="0">
                <a:solidFill>
                  <a:srgbClr val="725380"/>
                </a:solidFill>
                <a:latin typeface="SVN-Gilroy Medium" panose="00000600000000000000" pitchFamily="50" charset="0"/>
                <a:cs typeface="Arial" panose="020B0604020202020204" pitchFamily="34" charset="0"/>
              </a:rPr>
              <a:t> – DETAILED BUSINESS RESUTS</a:t>
            </a:r>
            <a:endParaRPr lang="de-DE" sz="600" dirty="0">
              <a:solidFill>
                <a:srgbClr val="725380"/>
              </a:solidFill>
              <a:latin typeface="SVN-Gilroy Medium" panose="00000600000000000000" pitchFamily="50" charset="0"/>
              <a:cs typeface="Arial" panose="020B0604020202020204" pitchFamily="34" charset="0"/>
            </a:endParaRPr>
          </a:p>
        </p:txBody>
      </p:sp>
      <p:pic>
        <p:nvPicPr>
          <p:cNvPr id="2" name="Picture 1">
            <a:extLst>
              <a:ext uri="{FF2B5EF4-FFF2-40B4-BE49-F238E27FC236}">
                <a16:creationId xmlns:a16="http://schemas.microsoft.com/office/drawing/2014/main" id="{D29A73EB-B26B-04D7-D103-D4664601C0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4810" y="4547113"/>
            <a:ext cx="191174" cy="198622"/>
          </a:xfrm>
          <a:prstGeom prst="rect">
            <a:avLst/>
          </a:prstGeom>
        </p:spPr>
      </p:pic>
    </p:spTree>
    <p:extLst>
      <p:ext uri="{BB962C8B-B14F-4D97-AF65-F5344CB8AC3E}">
        <p14:creationId xmlns:p14="http://schemas.microsoft.com/office/powerpoint/2010/main" val="1180124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 name="Chart 224">
            <a:extLst>
              <a:ext uri="{FF2B5EF4-FFF2-40B4-BE49-F238E27FC236}">
                <a16:creationId xmlns:a16="http://schemas.microsoft.com/office/drawing/2014/main" id="{A6F1AE26-8786-D624-4DC4-5EB221B7E5EF}"/>
              </a:ext>
            </a:extLst>
          </p:cNvPr>
          <p:cNvGraphicFramePr/>
          <p:nvPr>
            <p:extLst>
              <p:ext uri="{D42A27DB-BD31-4B8C-83A1-F6EECF244321}">
                <p14:modId xmlns:p14="http://schemas.microsoft.com/office/powerpoint/2010/main" val="2607833959"/>
              </p:ext>
            </p:extLst>
          </p:nvPr>
        </p:nvGraphicFramePr>
        <p:xfrm>
          <a:off x="6322332" y="-2628355"/>
          <a:ext cx="2044537" cy="22357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4" name="Chart 223">
            <a:extLst>
              <a:ext uri="{FF2B5EF4-FFF2-40B4-BE49-F238E27FC236}">
                <a16:creationId xmlns:a16="http://schemas.microsoft.com/office/drawing/2014/main" id="{A6F1AE26-8786-D624-4DC4-5EB221B7E5EF}"/>
              </a:ext>
            </a:extLst>
          </p:cNvPr>
          <p:cNvGraphicFramePr/>
          <p:nvPr>
            <p:extLst>
              <p:ext uri="{D42A27DB-BD31-4B8C-83A1-F6EECF244321}">
                <p14:modId xmlns:p14="http://schemas.microsoft.com/office/powerpoint/2010/main" val="1057155390"/>
              </p:ext>
            </p:extLst>
          </p:nvPr>
        </p:nvGraphicFramePr>
        <p:xfrm>
          <a:off x="3076243" y="-2640051"/>
          <a:ext cx="2040053" cy="22357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8" name="Chart 217">
            <a:extLst>
              <a:ext uri="{FF2B5EF4-FFF2-40B4-BE49-F238E27FC236}">
                <a16:creationId xmlns:a16="http://schemas.microsoft.com/office/drawing/2014/main" id="{A6F1AE26-8786-D624-4DC4-5EB221B7E5EF}"/>
              </a:ext>
            </a:extLst>
          </p:cNvPr>
          <p:cNvGraphicFramePr/>
          <p:nvPr>
            <p:extLst>
              <p:ext uri="{D42A27DB-BD31-4B8C-83A1-F6EECF244321}">
                <p14:modId xmlns:p14="http://schemas.microsoft.com/office/powerpoint/2010/main" val="2927066338"/>
              </p:ext>
            </p:extLst>
          </p:nvPr>
        </p:nvGraphicFramePr>
        <p:xfrm>
          <a:off x="274920" y="-2603989"/>
          <a:ext cx="2040536" cy="2235747"/>
        </p:xfrm>
        <a:graphic>
          <a:graphicData uri="http://schemas.openxmlformats.org/drawingml/2006/chart">
            <c:chart xmlns:c="http://schemas.openxmlformats.org/drawingml/2006/chart" xmlns:r="http://schemas.openxmlformats.org/officeDocument/2006/relationships" r:id="rId5"/>
          </a:graphicData>
        </a:graphic>
      </p:graphicFrame>
      <p:sp>
        <p:nvSpPr>
          <p:cNvPr id="115" name="Rectangle: Rounded Corners 114">
            <a:extLst>
              <a:ext uri="{FF2B5EF4-FFF2-40B4-BE49-F238E27FC236}">
                <a16:creationId xmlns:a16="http://schemas.microsoft.com/office/drawing/2014/main" id="{E674E5BD-8566-9D12-AEC4-5585E99BF29F}"/>
              </a:ext>
            </a:extLst>
          </p:cNvPr>
          <p:cNvSpPr/>
          <p:nvPr/>
        </p:nvSpPr>
        <p:spPr>
          <a:xfrm>
            <a:off x="4300468" y="5612199"/>
            <a:ext cx="1166427" cy="205599"/>
          </a:xfrm>
          <a:prstGeom prst="roundRect">
            <a:avLst>
              <a:gd name="adj" fmla="val 3527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6" name="Rectangle: Rounded Corners 115">
            <a:extLst>
              <a:ext uri="{FF2B5EF4-FFF2-40B4-BE49-F238E27FC236}">
                <a16:creationId xmlns:a16="http://schemas.microsoft.com/office/drawing/2014/main" id="{8039560D-C188-653D-71E4-6DFCC9597C6B}"/>
              </a:ext>
            </a:extLst>
          </p:cNvPr>
          <p:cNvSpPr/>
          <p:nvPr/>
        </p:nvSpPr>
        <p:spPr>
          <a:xfrm>
            <a:off x="4191814" y="5612199"/>
            <a:ext cx="270385" cy="205599"/>
          </a:xfrm>
          <a:prstGeom prst="roundRect">
            <a:avLst>
              <a:gd name="adj" fmla="val 35274"/>
            </a:avLst>
          </a:prstGeom>
          <a:solidFill>
            <a:srgbClr val="FABE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tangle: Rounded Corners 33">
            <a:extLst>
              <a:ext uri="{FF2B5EF4-FFF2-40B4-BE49-F238E27FC236}">
                <a16:creationId xmlns:a16="http://schemas.microsoft.com/office/drawing/2014/main" id="{1A6D9599-B424-E38D-6DAD-237E4046742B}"/>
              </a:ext>
            </a:extLst>
          </p:cNvPr>
          <p:cNvSpPr/>
          <p:nvPr/>
        </p:nvSpPr>
        <p:spPr>
          <a:xfrm>
            <a:off x="4300468" y="5299690"/>
            <a:ext cx="1166427" cy="205599"/>
          </a:xfrm>
          <a:prstGeom prst="roundRect">
            <a:avLst>
              <a:gd name="adj" fmla="val 3527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tangle: Rounded Corners 34">
            <a:extLst>
              <a:ext uri="{FF2B5EF4-FFF2-40B4-BE49-F238E27FC236}">
                <a16:creationId xmlns:a16="http://schemas.microsoft.com/office/drawing/2014/main" id="{DA85D9A9-54FC-21EA-E261-F64FABFD95E3}"/>
              </a:ext>
            </a:extLst>
          </p:cNvPr>
          <p:cNvSpPr/>
          <p:nvPr/>
        </p:nvSpPr>
        <p:spPr>
          <a:xfrm>
            <a:off x="4191815" y="5299690"/>
            <a:ext cx="286390" cy="205599"/>
          </a:xfrm>
          <a:prstGeom prst="roundRect">
            <a:avLst>
              <a:gd name="adj" fmla="val 35274"/>
            </a:avLst>
          </a:prstGeom>
          <a:solidFill>
            <a:srgbClr val="FABE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9" name="Rectangle: Rounded Corners 128">
            <a:extLst>
              <a:ext uri="{FF2B5EF4-FFF2-40B4-BE49-F238E27FC236}">
                <a16:creationId xmlns:a16="http://schemas.microsoft.com/office/drawing/2014/main" id="{0ABC1D8D-D495-377B-D00B-3455A1E588B7}"/>
              </a:ext>
            </a:extLst>
          </p:cNvPr>
          <p:cNvSpPr/>
          <p:nvPr/>
        </p:nvSpPr>
        <p:spPr>
          <a:xfrm>
            <a:off x="7375771" y="5612199"/>
            <a:ext cx="1213401" cy="205599"/>
          </a:xfrm>
          <a:prstGeom prst="roundRect">
            <a:avLst>
              <a:gd name="adj" fmla="val 3527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0" name="Rectangle: Rounded Corners 129">
            <a:extLst>
              <a:ext uri="{FF2B5EF4-FFF2-40B4-BE49-F238E27FC236}">
                <a16:creationId xmlns:a16="http://schemas.microsoft.com/office/drawing/2014/main" id="{C6A22919-5338-4B9E-3CF5-5ED7C295095C}"/>
              </a:ext>
            </a:extLst>
          </p:cNvPr>
          <p:cNvSpPr/>
          <p:nvPr/>
        </p:nvSpPr>
        <p:spPr>
          <a:xfrm>
            <a:off x="7314091" y="5612199"/>
            <a:ext cx="209689" cy="205599"/>
          </a:xfrm>
          <a:prstGeom prst="roundRect">
            <a:avLst>
              <a:gd name="adj" fmla="val 35274"/>
            </a:avLst>
          </a:prstGeom>
          <a:solidFill>
            <a:srgbClr val="BB87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1" name="Rectangle: Rounded Corners 120">
            <a:extLst>
              <a:ext uri="{FF2B5EF4-FFF2-40B4-BE49-F238E27FC236}">
                <a16:creationId xmlns:a16="http://schemas.microsoft.com/office/drawing/2014/main" id="{325B6C8F-F1C3-8ACE-1480-F7009AA0FEFA}"/>
              </a:ext>
            </a:extLst>
          </p:cNvPr>
          <p:cNvSpPr/>
          <p:nvPr/>
        </p:nvSpPr>
        <p:spPr>
          <a:xfrm>
            <a:off x="7375771" y="5299690"/>
            <a:ext cx="1213401" cy="205599"/>
          </a:xfrm>
          <a:prstGeom prst="roundRect">
            <a:avLst>
              <a:gd name="adj" fmla="val 3527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2" name="Rectangle: Rounded Corners 121">
            <a:extLst>
              <a:ext uri="{FF2B5EF4-FFF2-40B4-BE49-F238E27FC236}">
                <a16:creationId xmlns:a16="http://schemas.microsoft.com/office/drawing/2014/main" id="{B3428973-8815-4768-0112-E1E2BB0B5F28}"/>
              </a:ext>
            </a:extLst>
          </p:cNvPr>
          <p:cNvSpPr/>
          <p:nvPr/>
        </p:nvSpPr>
        <p:spPr>
          <a:xfrm>
            <a:off x="7314092" y="5299690"/>
            <a:ext cx="162576" cy="205599"/>
          </a:xfrm>
          <a:prstGeom prst="roundRect">
            <a:avLst>
              <a:gd name="adj" fmla="val 35274"/>
            </a:avLst>
          </a:prstGeom>
          <a:solidFill>
            <a:srgbClr val="BB87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9DE22449-761E-DF74-36A4-B3F96B7D89B5}"/>
              </a:ext>
            </a:extLst>
          </p:cNvPr>
          <p:cNvSpPr txBox="1"/>
          <p:nvPr/>
        </p:nvSpPr>
        <p:spPr>
          <a:xfrm>
            <a:off x="1147214" y="4699748"/>
            <a:ext cx="940001" cy="276999"/>
          </a:xfrm>
          <a:prstGeom prst="rect">
            <a:avLst/>
          </a:prstGeom>
          <a:noFill/>
        </p:spPr>
        <p:txBody>
          <a:bodyPr wrap="none" rtlCol="0">
            <a:spAutoFit/>
          </a:bodyPr>
          <a:lstStyle/>
          <a:p>
            <a:pPr algn="ju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LDR RATIO</a:t>
            </a:r>
            <a:endParaRPr lang="vi-VN" sz="1200" b="1" dirty="0">
              <a:solidFill>
                <a:schemeClr val="tx1">
                  <a:lumMod val="75000"/>
                  <a:lumOff val="25000"/>
                </a:schemeClr>
              </a:solidFill>
              <a:latin typeface="SVN-Gilroy XBold" panose="00000900000000000000" pitchFamily="50" charset="0"/>
              <a:cs typeface="Arial" panose="020B0604020202020204" pitchFamily="34" charset="0"/>
            </a:endParaRPr>
          </a:p>
        </p:txBody>
      </p:sp>
      <p:sp>
        <p:nvSpPr>
          <p:cNvPr id="5" name="Isosceles Triangle 4">
            <a:extLst>
              <a:ext uri="{FF2B5EF4-FFF2-40B4-BE49-F238E27FC236}">
                <a16:creationId xmlns:a16="http://schemas.microsoft.com/office/drawing/2014/main" id="{8A6301DB-38D7-160A-4E12-3CAAAD5BE305}"/>
              </a:ext>
            </a:extLst>
          </p:cNvPr>
          <p:cNvSpPr/>
          <p:nvPr/>
        </p:nvSpPr>
        <p:spPr>
          <a:xfrm rot="5400000">
            <a:off x="1018711" y="4814702"/>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6" name="TextBox 5">
            <a:extLst>
              <a:ext uri="{FF2B5EF4-FFF2-40B4-BE49-F238E27FC236}">
                <a16:creationId xmlns:a16="http://schemas.microsoft.com/office/drawing/2014/main" id="{CAE0D226-5CA4-1F20-0248-32A3E8035073}"/>
              </a:ext>
            </a:extLst>
          </p:cNvPr>
          <p:cNvSpPr txBox="1"/>
          <p:nvPr/>
        </p:nvSpPr>
        <p:spPr>
          <a:xfrm>
            <a:off x="811819" y="5332245"/>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2Q2023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CB41DA4-1D33-F152-176D-10C46009649A}"/>
              </a:ext>
            </a:extLst>
          </p:cNvPr>
          <p:cNvSpPr txBox="1"/>
          <p:nvPr/>
        </p:nvSpPr>
        <p:spPr>
          <a:xfrm>
            <a:off x="811819" y="5644754"/>
            <a:ext cx="668975" cy="143822"/>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A7BBF7B-EA6D-5FD0-FC5F-63793B5E6C77}"/>
              </a:ext>
            </a:extLst>
          </p:cNvPr>
          <p:cNvSpPr txBox="1"/>
          <p:nvPr/>
        </p:nvSpPr>
        <p:spPr>
          <a:xfrm>
            <a:off x="811819" y="5959491"/>
            <a:ext cx="668975" cy="140423"/>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XBold" panose="00000900000000000000" pitchFamily="50" charset="0"/>
                <a:cs typeface="Arial" panose="020B0604020202020204" pitchFamily="34" charset="0"/>
              </a:rPr>
              <a:t>2Q2024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F9B8AF92-23AE-98C0-00AB-F88F5C9521CE}"/>
              </a:ext>
            </a:extLst>
          </p:cNvPr>
          <p:cNvSpPr/>
          <p:nvPr/>
        </p:nvSpPr>
        <p:spPr>
          <a:xfrm>
            <a:off x="1836394" y="5299690"/>
            <a:ext cx="1097280" cy="205599"/>
          </a:xfrm>
          <a:prstGeom prst="roundRect">
            <a:avLst>
              <a:gd name="adj" fmla="val 3527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Rounded Corners 2">
            <a:extLst>
              <a:ext uri="{FF2B5EF4-FFF2-40B4-BE49-F238E27FC236}">
                <a16:creationId xmlns:a16="http://schemas.microsoft.com/office/drawing/2014/main" id="{21F95542-A109-7E39-1694-6FBE80F82FBC}"/>
              </a:ext>
            </a:extLst>
          </p:cNvPr>
          <p:cNvSpPr/>
          <p:nvPr/>
        </p:nvSpPr>
        <p:spPr>
          <a:xfrm>
            <a:off x="1658594" y="5299690"/>
            <a:ext cx="1025612" cy="205599"/>
          </a:xfrm>
          <a:prstGeom prst="roundRect">
            <a:avLst>
              <a:gd name="adj" fmla="val 35274"/>
            </a:avLst>
          </a:prstGeom>
          <a:solidFill>
            <a:srgbClr val="3FC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tangle: Rounded Corners 9">
            <a:extLst>
              <a:ext uri="{FF2B5EF4-FFF2-40B4-BE49-F238E27FC236}">
                <a16:creationId xmlns:a16="http://schemas.microsoft.com/office/drawing/2014/main" id="{381B8939-7E4D-2995-2862-E0B34BC3B930}"/>
              </a:ext>
            </a:extLst>
          </p:cNvPr>
          <p:cNvSpPr/>
          <p:nvPr/>
        </p:nvSpPr>
        <p:spPr>
          <a:xfrm>
            <a:off x="1836394" y="5612199"/>
            <a:ext cx="1097280" cy="205599"/>
          </a:xfrm>
          <a:prstGeom prst="roundRect">
            <a:avLst>
              <a:gd name="adj" fmla="val 3527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DD7453D6-2583-1894-3CC6-8C747B2DDC38}"/>
              </a:ext>
            </a:extLst>
          </p:cNvPr>
          <p:cNvSpPr/>
          <p:nvPr/>
        </p:nvSpPr>
        <p:spPr>
          <a:xfrm>
            <a:off x="1658594" y="5612199"/>
            <a:ext cx="1025612" cy="205599"/>
          </a:xfrm>
          <a:prstGeom prst="roundRect">
            <a:avLst>
              <a:gd name="adj" fmla="val 35274"/>
            </a:avLst>
          </a:prstGeom>
          <a:solidFill>
            <a:srgbClr val="3FC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tangle: Rounded Corners 24">
            <a:extLst>
              <a:ext uri="{FF2B5EF4-FFF2-40B4-BE49-F238E27FC236}">
                <a16:creationId xmlns:a16="http://schemas.microsoft.com/office/drawing/2014/main" id="{0C62D9AA-468E-E725-82F6-F827E0F2DE0D}"/>
              </a:ext>
            </a:extLst>
          </p:cNvPr>
          <p:cNvSpPr/>
          <p:nvPr/>
        </p:nvSpPr>
        <p:spPr>
          <a:xfrm>
            <a:off x="1836394" y="5926903"/>
            <a:ext cx="1097280" cy="205599"/>
          </a:xfrm>
          <a:prstGeom prst="roundRect">
            <a:avLst>
              <a:gd name="adj" fmla="val 3527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tangle: Rounded Corners 29">
            <a:extLst>
              <a:ext uri="{FF2B5EF4-FFF2-40B4-BE49-F238E27FC236}">
                <a16:creationId xmlns:a16="http://schemas.microsoft.com/office/drawing/2014/main" id="{38AA7034-7594-A37E-800C-B084AA7B8F19}"/>
              </a:ext>
            </a:extLst>
          </p:cNvPr>
          <p:cNvSpPr/>
          <p:nvPr/>
        </p:nvSpPr>
        <p:spPr>
          <a:xfrm>
            <a:off x="1658594" y="5926903"/>
            <a:ext cx="1069858" cy="205599"/>
          </a:xfrm>
          <a:prstGeom prst="roundRect">
            <a:avLst>
              <a:gd name="adj" fmla="val 35274"/>
            </a:avLst>
          </a:prstGeom>
          <a:solidFill>
            <a:srgbClr val="3FC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xtBox 30">
            <a:extLst>
              <a:ext uri="{FF2B5EF4-FFF2-40B4-BE49-F238E27FC236}">
                <a16:creationId xmlns:a16="http://schemas.microsoft.com/office/drawing/2014/main" id="{BA447F78-8585-B445-C14C-963C442E7A1B}"/>
              </a:ext>
            </a:extLst>
          </p:cNvPr>
          <p:cNvSpPr txBox="1"/>
          <p:nvPr/>
        </p:nvSpPr>
        <p:spPr>
          <a:xfrm>
            <a:off x="1872746" y="5959458"/>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latin typeface="SVN-Gilroy Medium" panose="00000600000000000000" pitchFamily="50" charset="0"/>
                <a:cs typeface="Arial" panose="020B0604020202020204" pitchFamily="34" charset="0"/>
              </a:rPr>
              <a:t>83.6%</a:t>
            </a:r>
            <a:endParaRPr kumimoji="0" lang="vi-VN" sz="9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09" name="TextBox 108">
            <a:extLst>
              <a:ext uri="{FF2B5EF4-FFF2-40B4-BE49-F238E27FC236}">
                <a16:creationId xmlns:a16="http://schemas.microsoft.com/office/drawing/2014/main" id="{022829ED-7E4C-114C-E8E6-AA7BED09C035}"/>
              </a:ext>
            </a:extLst>
          </p:cNvPr>
          <p:cNvSpPr txBox="1"/>
          <p:nvPr/>
        </p:nvSpPr>
        <p:spPr>
          <a:xfrm>
            <a:off x="3567615" y="4607415"/>
            <a:ext cx="2672254" cy="461665"/>
          </a:xfrm>
          <a:prstGeom prst="rect">
            <a:avLst/>
          </a:prstGeom>
          <a:noFill/>
        </p:spPr>
        <p:txBody>
          <a:bodyPr wrap="square" rtlCol="0">
            <a:spAutoFit/>
          </a:bodyPr>
          <a:lstStyle/>
          <a:p>
            <a:pPr algn="ju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RATIO OF </a:t>
            </a:r>
            <a:r>
              <a:rPr lang="en-US" sz="1200" b="1">
                <a:solidFill>
                  <a:schemeClr val="tx1">
                    <a:lumMod val="75000"/>
                    <a:lumOff val="25000"/>
                  </a:schemeClr>
                </a:solidFill>
                <a:latin typeface="SVN-Gilroy XBold" panose="00000900000000000000" pitchFamily="50" charset="0"/>
                <a:cs typeface="Arial" panose="020B0604020202020204" pitchFamily="34" charset="0"/>
              </a:rPr>
              <a:t>SHORT TERM FUNDS </a:t>
            </a:r>
            <a:r>
              <a:rPr lang="en-US" sz="1200" b="1" dirty="0">
                <a:solidFill>
                  <a:schemeClr val="tx1">
                    <a:lumMod val="75000"/>
                    <a:lumOff val="25000"/>
                  </a:schemeClr>
                </a:solidFill>
                <a:latin typeface="SVN-Gilroy XBold" panose="00000900000000000000" pitchFamily="50" charset="0"/>
                <a:cs typeface="Arial" panose="020B0604020202020204" pitchFamily="34" charset="0"/>
              </a:rPr>
              <a:t>FOR </a:t>
            </a:r>
            <a:r>
              <a:rPr lang="en-US" sz="1200" b="1">
                <a:solidFill>
                  <a:schemeClr val="tx1">
                    <a:lumMod val="75000"/>
                    <a:lumOff val="25000"/>
                  </a:schemeClr>
                </a:solidFill>
                <a:latin typeface="SVN-Gilroy XBold" panose="00000900000000000000" pitchFamily="50" charset="0"/>
                <a:cs typeface="Arial" panose="020B0604020202020204" pitchFamily="34" charset="0"/>
              </a:rPr>
              <a:t>MEDIUM AND </a:t>
            </a:r>
            <a:r>
              <a:rPr lang="en-US" sz="1200" b="1" dirty="0">
                <a:solidFill>
                  <a:schemeClr val="tx1">
                    <a:lumMod val="75000"/>
                    <a:lumOff val="25000"/>
                  </a:schemeClr>
                </a:solidFill>
                <a:latin typeface="SVN-Gilroy XBold" panose="00000900000000000000" pitchFamily="50" charset="0"/>
                <a:cs typeface="Arial" panose="020B0604020202020204" pitchFamily="34" charset="0"/>
              </a:rPr>
              <a:t>LONG </a:t>
            </a:r>
            <a:r>
              <a:rPr lang="en-US" sz="1200" b="1">
                <a:solidFill>
                  <a:schemeClr val="tx1">
                    <a:lumMod val="75000"/>
                    <a:lumOff val="25000"/>
                  </a:schemeClr>
                </a:solidFill>
                <a:latin typeface="SVN-Gilroy XBold" panose="00000900000000000000" pitchFamily="50" charset="0"/>
                <a:cs typeface="Arial" panose="020B0604020202020204" pitchFamily="34" charset="0"/>
              </a:rPr>
              <a:t>TERM LOANS</a:t>
            </a:r>
            <a:endParaRPr lang="vi-VN" sz="1200" b="1" dirty="0">
              <a:solidFill>
                <a:schemeClr val="tx1">
                  <a:lumMod val="75000"/>
                  <a:lumOff val="25000"/>
                </a:schemeClr>
              </a:solidFill>
              <a:latin typeface="SVN-Gilroy XBold" panose="00000900000000000000" pitchFamily="50" charset="0"/>
              <a:cs typeface="Arial" panose="020B0604020202020204" pitchFamily="34" charset="0"/>
            </a:endParaRPr>
          </a:p>
        </p:txBody>
      </p:sp>
      <p:sp>
        <p:nvSpPr>
          <p:cNvPr id="110" name="Isosceles Triangle 109">
            <a:extLst>
              <a:ext uri="{FF2B5EF4-FFF2-40B4-BE49-F238E27FC236}">
                <a16:creationId xmlns:a16="http://schemas.microsoft.com/office/drawing/2014/main" id="{34B37BBD-8FD3-5EEC-5299-0E3F531E2DAC}"/>
              </a:ext>
            </a:extLst>
          </p:cNvPr>
          <p:cNvSpPr/>
          <p:nvPr/>
        </p:nvSpPr>
        <p:spPr>
          <a:xfrm rot="5400000">
            <a:off x="3389372" y="4814702"/>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111" name="TextBox 110">
            <a:extLst>
              <a:ext uri="{FF2B5EF4-FFF2-40B4-BE49-F238E27FC236}">
                <a16:creationId xmlns:a16="http://schemas.microsoft.com/office/drawing/2014/main" id="{1D34D101-542C-5C4A-A19B-A285F0F4C67E}"/>
              </a:ext>
            </a:extLst>
          </p:cNvPr>
          <p:cNvSpPr txBox="1"/>
          <p:nvPr/>
        </p:nvSpPr>
        <p:spPr>
          <a:xfrm>
            <a:off x="3345040" y="5332245"/>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2Q2023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12" name="TextBox 111">
            <a:extLst>
              <a:ext uri="{FF2B5EF4-FFF2-40B4-BE49-F238E27FC236}">
                <a16:creationId xmlns:a16="http://schemas.microsoft.com/office/drawing/2014/main" id="{6B8E9FF8-98CD-024C-F607-4E3AC45D2DAA}"/>
              </a:ext>
            </a:extLst>
          </p:cNvPr>
          <p:cNvSpPr txBox="1"/>
          <p:nvPr/>
        </p:nvSpPr>
        <p:spPr>
          <a:xfrm>
            <a:off x="3345040" y="5644754"/>
            <a:ext cx="668975" cy="143822"/>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13" name="TextBox 112">
            <a:extLst>
              <a:ext uri="{FF2B5EF4-FFF2-40B4-BE49-F238E27FC236}">
                <a16:creationId xmlns:a16="http://schemas.microsoft.com/office/drawing/2014/main" id="{B8C2AD63-0BBB-B5F4-F4CC-D8A22C346D7D}"/>
              </a:ext>
            </a:extLst>
          </p:cNvPr>
          <p:cNvSpPr txBox="1"/>
          <p:nvPr/>
        </p:nvSpPr>
        <p:spPr>
          <a:xfrm>
            <a:off x="3345040" y="5959491"/>
            <a:ext cx="668975" cy="140423"/>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XBold" panose="00000900000000000000" pitchFamily="50" charset="0"/>
                <a:cs typeface="Arial" panose="020B0604020202020204" pitchFamily="34" charset="0"/>
              </a:rPr>
              <a:t>2Q2024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14" name="TextBox 113">
            <a:extLst>
              <a:ext uri="{FF2B5EF4-FFF2-40B4-BE49-F238E27FC236}">
                <a16:creationId xmlns:a16="http://schemas.microsoft.com/office/drawing/2014/main" id="{7182DB27-FFDD-C277-6D41-1C6643BE70D1}"/>
              </a:ext>
            </a:extLst>
          </p:cNvPr>
          <p:cNvSpPr txBox="1"/>
          <p:nvPr/>
        </p:nvSpPr>
        <p:spPr>
          <a:xfrm>
            <a:off x="4175913" y="5332245"/>
            <a:ext cx="359462"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22.6%</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17" name="TextBox 116">
            <a:extLst>
              <a:ext uri="{FF2B5EF4-FFF2-40B4-BE49-F238E27FC236}">
                <a16:creationId xmlns:a16="http://schemas.microsoft.com/office/drawing/2014/main" id="{22106370-CD7E-76E4-71EB-70A5AA5C2E75}"/>
              </a:ext>
            </a:extLst>
          </p:cNvPr>
          <p:cNvSpPr txBox="1"/>
          <p:nvPr/>
        </p:nvSpPr>
        <p:spPr>
          <a:xfrm>
            <a:off x="4175913" y="5644754"/>
            <a:ext cx="359462"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20.4%</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18" name="Rectangle: Rounded Corners 117">
            <a:extLst>
              <a:ext uri="{FF2B5EF4-FFF2-40B4-BE49-F238E27FC236}">
                <a16:creationId xmlns:a16="http://schemas.microsoft.com/office/drawing/2014/main" id="{66BB587A-7CE8-1972-AE37-1EDD15EB866F}"/>
              </a:ext>
            </a:extLst>
          </p:cNvPr>
          <p:cNvSpPr/>
          <p:nvPr/>
        </p:nvSpPr>
        <p:spPr>
          <a:xfrm>
            <a:off x="4300468" y="5926903"/>
            <a:ext cx="1166427" cy="205599"/>
          </a:xfrm>
          <a:prstGeom prst="roundRect">
            <a:avLst>
              <a:gd name="adj" fmla="val 3527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9" name="Rectangle: Rounded Corners 118">
            <a:extLst>
              <a:ext uri="{FF2B5EF4-FFF2-40B4-BE49-F238E27FC236}">
                <a16:creationId xmlns:a16="http://schemas.microsoft.com/office/drawing/2014/main" id="{0B047CD6-D782-A158-44C0-37694E1929B3}"/>
              </a:ext>
            </a:extLst>
          </p:cNvPr>
          <p:cNvSpPr/>
          <p:nvPr/>
        </p:nvSpPr>
        <p:spPr>
          <a:xfrm>
            <a:off x="4191815" y="5926903"/>
            <a:ext cx="286390" cy="205599"/>
          </a:xfrm>
          <a:prstGeom prst="roundRect">
            <a:avLst>
              <a:gd name="adj" fmla="val 35274"/>
            </a:avLst>
          </a:prstGeom>
          <a:solidFill>
            <a:srgbClr val="FABE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0" name="TextBox 119">
            <a:extLst>
              <a:ext uri="{FF2B5EF4-FFF2-40B4-BE49-F238E27FC236}">
                <a16:creationId xmlns:a16="http://schemas.microsoft.com/office/drawing/2014/main" id="{3821587D-7566-D18F-4557-27112BF60CE3}"/>
              </a:ext>
            </a:extLst>
          </p:cNvPr>
          <p:cNvSpPr txBox="1"/>
          <p:nvPr/>
        </p:nvSpPr>
        <p:spPr>
          <a:xfrm>
            <a:off x="4160011" y="5959458"/>
            <a:ext cx="359462"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21.9%</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2DD05941-C03E-2E04-AB43-3E6497057946}"/>
              </a:ext>
            </a:extLst>
          </p:cNvPr>
          <p:cNvSpPr txBox="1"/>
          <p:nvPr/>
        </p:nvSpPr>
        <p:spPr>
          <a:xfrm>
            <a:off x="6740369" y="4699748"/>
            <a:ext cx="2167992" cy="276999"/>
          </a:xfrm>
          <a:prstGeom prst="rect">
            <a:avLst/>
          </a:prstGeom>
          <a:noFill/>
        </p:spPr>
        <p:txBody>
          <a:bodyPr wrap="square" rtlCol="0">
            <a:spAutoFit/>
          </a:bodyPr>
          <a:lstStyle/>
          <a:p>
            <a:pPr algn="ju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LIQUIDITY RESERVE RATIO</a:t>
            </a:r>
          </a:p>
        </p:txBody>
      </p:sp>
      <p:sp>
        <p:nvSpPr>
          <p:cNvPr id="124" name="Isosceles Triangle 123">
            <a:extLst>
              <a:ext uri="{FF2B5EF4-FFF2-40B4-BE49-F238E27FC236}">
                <a16:creationId xmlns:a16="http://schemas.microsoft.com/office/drawing/2014/main" id="{42AD2DC5-7552-B16C-57D0-7CE7C7E7C481}"/>
              </a:ext>
            </a:extLst>
          </p:cNvPr>
          <p:cNvSpPr/>
          <p:nvPr/>
        </p:nvSpPr>
        <p:spPr>
          <a:xfrm rot="5400000">
            <a:off x="6587849" y="4814702"/>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125" name="TextBox 124">
            <a:extLst>
              <a:ext uri="{FF2B5EF4-FFF2-40B4-BE49-F238E27FC236}">
                <a16:creationId xmlns:a16="http://schemas.microsoft.com/office/drawing/2014/main" id="{638B979A-0171-730E-FE35-06E226BBE8D1}"/>
              </a:ext>
            </a:extLst>
          </p:cNvPr>
          <p:cNvSpPr txBox="1"/>
          <p:nvPr/>
        </p:nvSpPr>
        <p:spPr>
          <a:xfrm>
            <a:off x="6467317" y="5332245"/>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2Q2023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26" name="TextBox 125">
            <a:extLst>
              <a:ext uri="{FF2B5EF4-FFF2-40B4-BE49-F238E27FC236}">
                <a16:creationId xmlns:a16="http://schemas.microsoft.com/office/drawing/2014/main" id="{2AB0366A-5F33-0672-E8FC-1501B6374D9E}"/>
              </a:ext>
            </a:extLst>
          </p:cNvPr>
          <p:cNvSpPr txBox="1"/>
          <p:nvPr/>
        </p:nvSpPr>
        <p:spPr>
          <a:xfrm>
            <a:off x="6467317" y="5644754"/>
            <a:ext cx="668975" cy="143822"/>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id="{1909A601-BCE7-745D-5008-486CD4414292}"/>
              </a:ext>
            </a:extLst>
          </p:cNvPr>
          <p:cNvSpPr txBox="1"/>
          <p:nvPr/>
        </p:nvSpPr>
        <p:spPr>
          <a:xfrm>
            <a:off x="6467317" y="5959458"/>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XBold" panose="00000900000000000000" pitchFamily="50" charset="0"/>
                <a:cs typeface="Arial" panose="020B0604020202020204" pitchFamily="34" charset="0"/>
              </a:rPr>
              <a:t>2Q2024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id="{44864797-95BF-AC88-75A4-89938C27B9C3}"/>
              </a:ext>
            </a:extLst>
          </p:cNvPr>
          <p:cNvSpPr txBox="1"/>
          <p:nvPr/>
        </p:nvSpPr>
        <p:spPr>
          <a:xfrm>
            <a:off x="7314252" y="5332245"/>
            <a:ext cx="359462"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13.7%</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31" name="TextBox 130">
            <a:extLst>
              <a:ext uri="{FF2B5EF4-FFF2-40B4-BE49-F238E27FC236}">
                <a16:creationId xmlns:a16="http://schemas.microsoft.com/office/drawing/2014/main" id="{FF56E2B0-0246-7026-4C95-2654C2C97337}"/>
              </a:ext>
            </a:extLst>
          </p:cNvPr>
          <p:cNvSpPr txBox="1"/>
          <p:nvPr/>
        </p:nvSpPr>
        <p:spPr>
          <a:xfrm>
            <a:off x="7314092" y="5644754"/>
            <a:ext cx="359462"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16.3%</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32" name="Rectangle: Rounded Corners 131">
            <a:extLst>
              <a:ext uri="{FF2B5EF4-FFF2-40B4-BE49-F238E27FC236}">
                <a16:creationId xmlns:a16="http://schemas.microsoft.com/office/drawing/2014/main" id="{8CBF512D-3D5C-133F-B243-CE08EFAB67CC}"/>
              </a:ext>
            </a:extLst>
          </p:cNvPr>
          <p:cNvSpPr/>
          <p:nvPr/>
        </p:nvSpPr>
        <p:spPr>
          <a:xfrm>
            <a:off x="7375771" y="5926903"/>
            <a:ext cx="1213401" cy="205599"/>
          </a:xfrm>
          <a:prstGeom prst="roundRect">
            <a:avLst>
              <a:gd name="adj" fmla="val 3527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3" name="Rectangle: Rounded Corners 132">
            <a:extLst>
              <a:ext uri="{FF2B5EF4-FFF2-40B4-BE49-F238E27FC236}">
                <a16:creationId xmlns:a16="http://schemas.microsoft.com/office/drawing/2014/main" id="{2DC84DA2-1062-8109-63EB-A07BA47B9E3A}"/>
              </a:ext>
            </a:extLst>
          </p:cNvPr>
          <p:cNvSpPr/>
          <p:nvPr/>
        </p:nvSpPr>
        <p:spPr>
          <a:xfrm>
            <a:off x="7314092" y="5926903"/>
            <a:ext cx="209688" cy="205599"/>
          </a:xfrm>
          <a:prstGeom prst="roundRect">
            <a:avLst>
              <a:gd name="adj" fmla="val 35274"/>
            </a:avLst>
          </a:prstGeom>
          <a:solidFill>
            <a:srgbClr val="BB87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4" name="TextBox 133">
            <a:extLst>
              <a:ext uri="{FF2B5EF4-FFF2-40B4-BE49-F238E27FC236}">
                <a16:creationId xmlns:a16="http://schemas.microsoft.com/office/drawing/2014/main" id="{B1E160CB-367B-D0C8-A055-9BD303A007AE}"/>
              </a:ext>
            </a:extLst>
          </p:cNvPr>
          <p:cNvSpPr txBox="1"/>
          <p:nvPr/>
        </p:nvSpPr>
        <p:spPr>
          <a:xfrm>
            <a:off x="7314092" y="5959458"/>
            <a:ext cx="359462"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16.2%</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41" name="Freeform: Shape 140">
            <a:extLst>
              <a:ext uri="{FF2B5EF4-FFF2-40B4-BE49-F238E27FC236}">
                <a16:creationId xmlns:a16="http://schemas.microsoft.com/office/drawing/2014/main" id="{A6FC8FB4-401A-1385-2BB9-D4F2C2B40792}"/>
              </a:ext>
            </a:extLst>
          </p:cNvPr>
          <p:cNvSpPr/>
          <p:nvPr/>
        </p:nvSpPr>
        <p:spPr>
          <a:xfrm rot="10800000">
            <a:off x="1130437" y="2555819"/>
            <a:ext cx="1045314" cy="168492"/>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FFDE9B"/>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42" name="Freeform: Shape 141">
            <a:extLst>
              <a:ext uri="{FF2B5EF4-FFF2-40B4-BE49-F238E27FC236}">
                <a16:creationId xmlns:a16="http://schemas.microsoft.com/office/drawing/2014/main" id="{FEF50799-D56D-D4AE-D5B2-34C02D24D757}"/>
              </a:ext>
            </a:extLst>
          </p:cNvPr>
          <p:cNvSpPr/>
          <p:nvPr/>
        </p:nvSpPr>
        <p:spPr>
          <a:xfrm rot="10800000">
            <a:off x="1130437" y="2456282"/>
            <a:ext cx="1045314" cy="99536"/>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FF5757"/>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43" name="Freeform: Shape 142">
            <a:extLst>
              <a:ext uri="{FF2B5EF4-FFF2-40B4-BE49-F238E27FC236}">
                <a16:creationId xmlns:a16="http://schemas.microsoft.com/office/drawing/2014/main" id="{4460BD9B-7FFE-3888-C46F-1DA91EDC63C4}"/>
              </a:ext>
            </a:extLst>
          </p:cNvPr>
          <p:cNvSpPr/>
          <p:nvPr/>
        </p:nvSpPr>
        <p:spPr>
          <a:xfrm rot="10800000">
            <a:off x="1130437" y="1639060"/>
            <a:ext cx="1045314" cy="817221"/>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D93F3F"/>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67" name="Freeform: Shape 166">
            <a:extLst>
              <a:ext uri="{FF2B5EF4-FFF2-40B4-BE49-F238E27FC236}">
                <a16:creationId xmlns:a16="http://schemas.microsoft.com/office/drawing/2014/main" id="{0F6A8EF0-3A60-015B-ACFA-0888F09E586B}"/>
              </a:ext>
            </a:extLst>
          </p:cNvPr>
          <p:cNvSpPr/>
          <p:nvPr/>
        </p:nvSpPr>
        <p:spPr>
          <a:xfrm rot="10800000">
            <a:off x="1130436" y="1557918"/>
            <a:ext cx="1045314" cy="81144"/>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141E46"/>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0" name="Freeform: Shape 179">
            <a:extLst>
              <a:ext uri="{FF2B5EF4-FFF2-40B4-BE49-F238E27FC236}">
                <a16:creationId xmlns:a16="http://schemas.microsoft.com/office/drawing/2014/main" id="{6E6D42DE-D246-4D53-35A3-F73C84868365}"/>
              </a:ext>
            </a:extLst>
          </p:cNvPr>
          <p:cNvSpPr/>
          <p:nvPr/>
        </p:nvSpPr>
        <p:spPr>
          <a:xfrm rot="10800000">
            <a:off x="1130436" y="3017367"/>
            <a:ext cx="1045314" cy="839583"/>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5FB2F7"/>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1" name="Freeform: Shape 180">
            <a:extLst>
              <a:ext uri="{FF2B5EF4-FFF2-40B4-BE49-F238E27FC236}">
                <a16:creationId xmlns:a16="http://schemas.microsoft.com/office/drawing/2014/main" id="{EE06F9D3-0B77-D938-F88C-FA7F277227B8}"/>
              </a:ext>
            </a:extLst>
          </p:cNvPr>
          <p:cNvSpPr/>
          <p:nvPr/>
        </p:nvSpPr>
        <p:spPr>
          <a:xfrm rot="10800000">
            <a:off x="1130436" y="2887323"/>
            <a:ext cx="1045314" cy="130043"/>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96C9F4"/>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2" name="Freeform: Shape 181">
            <a:extLst>
              <a:ext uri="{FF2B5EF4-FFF2-40B4-BE49-F238E27FC236}">
                <a16:creationId xmlns:a16="http://schemas.microsoft.com/office/drawing/2014/main" id="{08C9D7D0-3E74-CADB-E497-0F6222277A36}"/>
              </a:ext>
            </a:extLst>
          </p:cNvPr>
          <p:cNvSpPr/>
          <p:nvPr/>
        </p:nvSpPr>
        <p:spPr>
          <a:xfrm rot="10800000">
            <a:off x="1130437" y="2721240"/>
            <a:ext cx="1045314" cy="166084"/>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CBF0FB"/>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03" name="Freeform: Shape 202">
            <a:extLst>
              <a:ext uri="{FF2B5EF4-FFF2-40B4-BE49-F238E27FC236}">
                <a16:creationId xmlns:a16="http://schemas.microsoft.com/office/drawing/2014/main" id="{2861FC64-41B1-552E-3635-B443CFBDF1F3}"/>
              </a:ext>
            </a:extLst>
          </p:cNvPr>
          <p:cNvSpPr/>
          <p:nvPr/>
        </p:nvSpPr>
        <p:spPr>
          <a:xfrm rot="10800000">
            <a:off x="1130436" y="3856949"/>
            <a:ext cx="1053250" cy="40037"/>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 name="connsiteX0" fmla="*/ 0 w 635555"/>
              <a:gd name="connsiteY0" fmla="*/ 0 h 57307"/>
              <a:gd name="connsiteX1" fmla="*/ 635555 w 635555"/>
              <a:gd name="connsiteY1" fmla="*/ 2273 h 57307"/>
              <a:gd name="connsiteX2" fmla="*/ 635555 w 635555"/>
              <a:gd name="connsiteY2" fmla="*/ 57307 h 57307"/>
              <a:gd name="connsiteX3" fmla="*/ 4789 w 635555"/>
              <a:gd name="connsiteY3" fmla="*/ 57307 h 57307"/>
              <a:gd name="connsiteX4" fmla="*/ 0 w 635555"/>
              <a:gd name="connsiteY4" fmla="*/ 0 h 57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555" h="57307">
                <a:moveTo>
                  <a:pt x="0" y="0"/>
                </a:moveTo>
                <a:lnTo>
                  <a:pt x="635555" y="2273"/>
                </a:lnTo>
                <a:lnTo>
                  <a:pt x="635555" y="57307"/>
                </a:lnTo>
                <a:lnTo>
                  <a:pt x="4789" y="57307"/>
                </a:lnTo>
                <a:lnTo>
                  <a:pt x="0" y="0"/>
                </a:lnTo>
                <a:close/>
              </a:path>
            </a:pathLst>
          </a:custGeom>
          <a:solidFill>
            <a:srgbClr val="0F67B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14" name="TextBox 213">
            <a:extLst>
              <a:ext uri="{FF2B5EF4-FFF2-40B4-BE49-F238E27FC236}">
                <a16:creationId xmlns:a16="http://schemas.microsoft.com/office/drawing/2014/main" id="{B29DEC6E-35AE-99AE-AB32-4537970F4EE2}"/>
              </a:ext>
            </a:extLst>
          </p:cNvPr>
          <p:cNvSpPr txBox="1"/>
          <p:nvPr/>
        </p:nvSpPr>
        <p:spPr>
          <a:xfrm rot="16200000">
            <a:off x="-40911" y="1647725"/>
            <a:ext cx="1699504" cy="430887"/>
          </a:xfrm>
          <a:prstGeom prst="rect">
            <a:avLst/>
          </a:prstGeom>
          <a:noFill/>
        </p:spPr>
        <p:txBody>
          <a:bodyPr wrap="none" rtlCol="0">
            <a:spAutoFit/>
          </a:bodyPr>
          <a:lstStyle/>
          <a:p>
            <a:pPr>
              <a:defRPr/>
            </a:pPr>
            <a:r>
              <a:rPr kumimoji="0" lang="en-US" sz="1100" b="1" i="0" u="none" strike="noStrike" kern="1200" cap="none" spc="0" normalizeH="0" baseline="0" noProof="0" dirty="0">
                <a:ln>
                  <a:noFill/>
                </a:ln>
                <a:solidFill>
                  <a:srgbClr val="005993"/>
                </a:solidFill>
                <a:effectLst/>
                <a:uLnTx/>
                <a:uFillTx/>
                <a:latin typeface="SVN-Gilroy SemiBold" panose="00000700000000000000" pitchFamily="50" charset="0"/>
                <a:cs typeface="Arial" panose="020B0604020202020204" pitchFamily="34" charset="0"/>
              </a:rPr>
              <a:t>TOTAL LIABILITIES AND </a:t>
            </a:r>
          </a:p>
          <a:p>
            <a:pPr algn="ctr">
              <a:defRPr/>
            </a:pPr>
            <a:r>
              <a:rPr kumimoji="0" lang="en-US" sz="1100" b="1" i="0" u="none" strike="noStrike" kern="1200" cap="none" spc="0" normalizeH="0" baseline="0" noProof="0" dirty="0">
                <a:ln>
                  <a:noFill/>
                </a:ln>
                <a:solidFill>
                  <a:srgbClr val="005993"/>
                </a:solidFill>
                <a:effectLst/>
                <a:uLnTx/>
                <a:uFillTx/>
                <a:latin typeface="SVN-Gilroy SemiBold" panose="00000700000000000000" pitchFamily="50" charset="0"/>
                <a:cs typeface="Arial" panose="020B0604020202020204" pitchFamily="34" charset="0"/>
              </a:rPr>
              <a:t>OWNER’S EQUITY</a:t>
            </a:r>
            <a:endParaRPr kumimoji="0" lang="vi-VN" sz="1100" b="1" i="0" u="none" strike="noStrike" kern="1200" cap="none" spc="0" normalizeH="0" baseline="0" noProof="0" dirty="0">
              <a:ln>
                <a:noFill/>
              </a:ln>
              <a:solidFill>
                <a:srgbClr val="005993"/>
              </a:solidFill>
              <a:effectLst/>
              <a:uLnTx/>
              <a:uFillTx/>
              <a:latin typeface="SVN-Gilroy SemiBold" panose="00000700000000000000" pitchFamily="50" charset="0"/>
              <a:cs typeface="Arial" panose="020B0604020202020204" pitchFamily="34" charset="0"/>
            </a:endParaRPr>
          </a:p>
        </p:txBody>
      </p:sp>
      <p:sp>
        <p:nvSpPr>
          <p:cNvPr id="217" name="TextBox 216">
            <a:extLst>
              <a:ext uri="{FF2B5EF4-FFF2-40B4-BE49-F238E27FC236}">
                <a16:creationId xmlns:a16="http://schemas.microsoft.com/office/drawing/2014/main" id="{8F4BE468-D5C4-8602-1C0A-A2C615ECD380}"/>
              </a:ext>
            </a:extLst>
          </p:cNvPr>
          <p:cNvSpPr txBox="1"/>
          <p:nvPr/>
        </p:nvSpPr>
        <p:spPr>
          <a:xfrm rot="16200000">
            <a:off x="324251" y="3220778"/>
            <a:ext cx="1138453" cy="261610"/>
          </a:xfrm>
          <a:prstGeom prst="rect">
            <a:avLst/>
          </a:prstGeom>
          <a:noFill/>
        </p:spPr>
        <p:txBody>
          <a:bodyPr wrap="none" rtlCol="0">
            <a:spAutoFit/>
          </a:bodyPr>
          <a:lstStyle/>
          <a:p>
            <a:pPr>
              <a:defRPr/>
            </a:pPr>
            <a:r>
              <a:rPr lang="en-US" sz="1100" b="1" dirty="0">
                <a:solidFill>
                  <a:srgbClr val="005993"/>
                </a:solidFill>
                <a:latin typeface="SVN-Gilroy SemiBold" panose="00000700000000000000" pitchFamily="50" charset="0"/>
                <a:cs typeface="Arial" panose="020B0604020202020204" pitchFamily="34" charset="0"/>
              </a:rPr>
              <a:t>TOTAL ASSETS</a:t>
            </a:r>
            <a:endParaRPr kumimoji="0" lang="vi-VN" sz="1100" b="1" i="0" u="none" strike="noStrike" kern="1200" cap="none" spc="0" normalizeH="0" baseline="0" noProof="0" dirty="0">
              <a:ln>
                <a:noFill/>
              </a:ln>
              <a:solidFill>
                <a:srgbClr val="005993"/>
              </a:solidFill>
              <a:effectLst/>
              <a:uLnTx/>
              <a:uFillTx/>
              <a:latin typeface="SVN-Gilroy SemiBold" panose="00000700000000000000" pitchFamily="50" charset="0"/>
              <a:cs typeface="Arial" panose="020B0604020202020204" pitchFamily="34" charset="0"/>
            </a:endParaRPr>
          </a:p>
        </p:txBody>
      </p:sp>
      <p:sp>
        <p:nvSpPr>
          <p:cNvPr id="219" name="TextBox 218">
            <a:extLst>
              <a:ext uri="{FF2B5EF4-FFF2-40B4-BE49-F238E27FC236}">
                <a16:creationId xmlns:a16="http://schemas.microsoft.com/office/drawing/2014/main" id="{3E967223-B760-5436-2FAD-0F9A2DF2F02A}"/>
              </a:ext>
            </a:extLst>
          </p:cNvPr>
          <p:cNvSpPr txBox="1"/>
          <p:nvPr/>
        </p:nvSpPr>
        <p:spPr>
          <a:xfrm>
            <a:off x="1295188" y="3980353"/>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2Q2023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22" name="TextBox 221">
            <a:extLst>
              <a:ext uri="{FF2B5EF4-FFF2-40B4-BE49-F238E27FC236}">
                <a16:creationId xmlns:a16="http://schemas.microsoft.com/office/drawing/2014/main" id="{07F3786B-EB8A-AA48-B204-43EEA9D98130}"/>
              </a:ext>
            </a:extLst>
          </p:cNvPr>
          <p:cNvSpPr txBox="1"/>
          <p:nvPr/>
        </p:nvSpPr>
        <p:spPr>
          <a:xfrm>
            <a:off x="7265947" y="4236057"/>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XBold" panose="00000900000000000000" pitchFamily="50" charset="0"/>
                <a:cs typeface="Arial" panose="020B0604020202020204" pitchFamily="34" charset="0"/>
              </a:rPr>
              <a:t>2Q2024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0D1BEB7D-3F75-5782-00FA-DC5841FB3AE7}"/>
              </a:ext>
            </a:extLst>
          </p:cNvPr>
          <p:cNvSpPr/>
          <p:nvPr/>
        </p:nvSpPr>
        <p:spPr>
          <a:xfrm>
            <a:off x="2172739" y="2718717"/>
            <a:ext cx="448063" cy="230897"/>
          </a:xfrm>
          <a:custGeom>
            <a:avLst/>
            <a:gdLst>
              <a:gd name="connsiteX0" fmla="*/ 0 w 442201"/>
              <a:gd name="connsiteY0" fmla="*/ 0 h 230897"/>
              <a:gd name="connsiteX1" fmla="*/ 442201 w 442201"/>
              <a:gd name="connsiteY1" fmla="*/ 1384 h 230897"/>
              <a:gd name="connsiteX2" fmla="*/ 442201 w 442201"/>
              <a:gd name="connsiteY2" fmla="*/ 223851 h 230897"/>
              <a:gd name="connsiteX3" fmla="*/ 0 w 442201"/>
              <a:gd name="connsiteY3" fmla="*/ 230897 h 230897"/>
              <a:gd name="connsiteX4" fmla="*/ 0 w 442201"/>
              <a:gd name="connsiteY4" fmla="*/ 0 h 230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1" h="230897">
                <a:moveTo>
                  <a:pt x="0" y="0"/>
                </a:moveTo>
                <a:lnTo>
                  <a:pt x="442201" y="1384"/>
                </a:lnTo>
                <a:lnTo>
                  <a:pt x="442201" y="223851"/>
                </a:lnTo>
                <a:lnTo>
                  <a:pt x="0" y="230897"/>
                </a:lnTo>
                <a:lnTo>
                  <a:pt x="0" y="0"/>
                </a:lnTo>
                <a:close/>
              </a:path>
            </a:pathLst>
          </a:custGeom>
          <a:solidFill>
            <a:srgbClr val="9BE1F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02" name="Freeform: Shape 201">
            <a:extLst>
              <a:ext uri="{FF2B5EF4-FFF2-40B4-BE49-F238E27FC236}">
                <a16:creationId xmlns:a16="http://schemas.microsoft.com/office/drawing/2014/main" id="{0236E027-C19B-AEE2-9349-FE2F0B1A1F79}"/>
              </a:ext>
            </a:extLst>
          </p:cNvPr>
          <p:cNvSpPr/>
          <p:nvPr/>
        </p:nvSpPr>
        <p:spPr>
          <a:xfrm>
            <a:off x="2172739" y="2886251"/>
            <a:ext cx="448063" cy="169606"/>
          </a:xfrm>
          <a:custGeom>
            <a:avLst/>
            <a:gdLst>
              <a:gd name="connsiteX0" fmla="*/ 0 w 442201"/>
              <a:gd name="connsiteY0" fmla="*/ 0 h 169606"/>
              <a:gd name="connsiteX1" fmla="*/ 442201 w 442201"/>
              <a:gd name="connsiteY1" fmla="*/ 23700 h 169606"/>
              <a:gd name="connsiteX2" fmla="*/ 442201 w 442201"/>
              <a:gd name="connsiteY2" fmla="*/ 166955 h 169606"/>
              <a:gd name="connsiteX3" fmla="*/ 0 w 442201"/>
              <a:gd name="connsiteY3" fmla="*/ 169606 h 169606"/>
              <a:gd name="connsiteX4" fmla="*/ 0 w 442201"/>
              <a:gd name="connsiteY4" fmla="*/ 0 h 169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1" h="169606">
                <a:moveTo>
                  <a:pt x="0" y="0"/>
                </a:moveTo>
                <a:lnTo>
                  <a:pt x="442201" y="23700"/>
                </a:lnTo>
                <a:lnTo>
                  <a:pt x="442201" y="166955"/>
                </a:lnTo>
                <a:lnTo>
                  <a:pt x="0" y="169606"/>
                </a:lnTo>
                <a:lnTo>
                  <a:pt x="0" y="0"/>
                </a:lnTo>
                <a:close/>
              </a:path>
            </a:pathLst>
          </a:custGeom>
          <a:solidFill>
            <a:srgbClr val="6CB4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11" name="Freeform: Shape 210">
            <a:extLst>
              <a:ext uri="{FF2B5EF4-FFF2-40B4-BE49-F238E27FC236}">
                <a16:creationId xmlns:a16="http://schemas.microsoft.com/office/drawing/2014/main" id="{5D800801-20F1-BBD0-8AD6-CCD4FC945F2B}"/>
              </a:ext>
            </a:extLst>
          </p:cNvPr>
          <p:cNvSpPr/>
          <p:nvPr/>
        </p:nvSpPr>
        <p:spPr>
          <a:xfrm>
            <a:off x="2172739" y="3818459"/>
            <a:ext cx="442201" cy="51167"/>
          </a:xfrm>
          <a:custGeom>
            <a:avLst/>
            <a:gdLst>
              <a:gd name="connsiteX0" fmla="*/ 0 w 442201"/>
              <a:gd name="connsiteY0" fmla="*/ 0 h 51167"/>
              <a:gd name="connsiteX1" fmla="*/ 442201 w 442201"/>
              <a:gd name="connsiteY1" fmla="*/ 8787 h 51167"/>
              <a:gd name="connsiteX2" fmla="*/ 442201 w 442201"/>
              <a:gd name="connsiteY2" fmla="*/ 51167 h 51167"/>
              <a:gd name="connsiteX3" fmla="*/ 0 w 442201"/>
              <a:gd name="connsiteY3" fmla="*/ 38803 h 51167"/>
              <a:gd name="connsiteX4" fmla="*/ 0 w 442201"/>
              <a:gd name="connsiteY4" fmla="*/ 0 h 5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1" h="51167">
                <a:moveTo>
                  <a:pt x="0" y="0"/>
                </a:moveTo>
                <a:lnTo>
                  <a:pt x="442201" y="8787"/>
                </a:lnTo>
                <a:lnTo>
                  <a:pt x="442201" y="51167"/>
                </a:lnTo>
                <a:lnTo>
                  <a:pt x="0" y="38803"/>
                </a:lnTo>
                <a:lnTo>
                  <a:pt x="0" y="0"/>
                </a:lnTo>
                <a:close/>
              </a:path>
            </a:pathLst>
          </a:custGeom>
          <a:solidFill>
            <a:srgbClr val="0F67B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12" name="Freeform: Shape 211">
            <a:extLst>
              <a:ext uri="{FF2B5EF4-FFF2-40B4-BE49-F238E27FC236}">
                <a16:creationId xmlns:a16="http://schemas.microsoft.com/office/drawing/2014/main" id="{9973721C-6A96-154C-25C7-0EAC68903B50}"/>
              </a:ext>
            </a:extLst>
          </p:cNvPr>
          <p:cNvSpPr/>
          <p:nvPr/>
        </p:nvSpPr>
        <p:spPr>
          <a:xfrm>
            <a:off x="2172739" y="3015344"/>
            <a:ext cx="448063" cy="867075"/>
          </a:xfrm>
          <a:custGeom>
            <a:avLst/>
            <a:gdLst>
              <a:gd name="connsiteX0" fmla="*/ 442201 w 442201"/>
              <a:gd name="connsiteY0" fmla="*/ 0 h 867075"/>
              <a:gd name="connsiteX1" fmla="*/ 442201 w 442201"/>
              <a:gd name="connsiteY1" fmla="*/ 867075 h 867075"/>
              <a:gd name="connsiteX2" fmla="*/ 0 w 442201"/>
              <a:gd name="connsiteY2" fmla="*/ 858288 h 867075"/>
              <a:gd name="connsiteX3" fmla="*/ 0 w 442201"/>
              <a:gd name="connsiteY3" fmla="*/ 508 h 867075"/>
              <a:gd name="connsiteX4" fmla="*/ 442201 w 442201"/>
              <a:gd name="connsiteY4" fmla="*/ 0 h 867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1" h="867075">
                <a:moveTo>
                  <a:pt x="442201" y="0"/>
                </a:moveTo>
                <a:lnTo>
                  <a:pt x="442201" y="867075"/>
                </a:lnTo>
                <a:lnTo>
                  <a:pt x="0" y="858288"/>
                </a:lnTo>
                <a:lnTo>
                  <a:pt x="0" y="508"/>
                </a:lnTo>
                <a:lnTo>
                  <a:pt x="442201" y="0"/>
                </a:lnTo>
                <a:close/>
              </a:path>
            </a:pathLst>
          </a:custGeom>
          <a:solidFill>
            <a:srgbClr val="339DF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13" name="Freeform: Shape 212">
            <a:extLst>
              <a:ext uri="{FF2B5EF4-FFF2-40B4-BE49-F238E27FC236}">
                <a16:creationId xmlns:a16="http://schemas.microsoft.com/office/drawing/2014/main" id="{1C2F88EC-1AF9-A0EC-0999-8785E451001D}"/>
              </a:ext>
            </a:extLst>
          </p:cNvPr>
          <p:cNvSpPr/>
          <p:nvPr/>
        </p:nvSpPr>
        <p:spPr>
          <a:xfrm>
            <a:off x="2172739" y="3856255"/>
            <a:ext cx="454496" cy="58624"/>
          </a:xfrm>
          <a:custGeom>
            <a:avLst/>
            <a:gdLst>
              <a:gd name="connsiteX0" fmla="*/ 0 w 442201"/>
              <a:gd name="connsiteY0" fmla="*/ 0 h 64754"/>
              <a:gd name="connsiteX1" fmla="*/ 442201 w 442201"/>
              <a:gd name="connsiteY1" fmla="*/ 18279 h 64754"/>
              <a:gd name="connsiteX2" fmla="*/ 442201 w 442201"/>
              <a:gd name="connsiteY2" fmla="*/ 64754 h 64754"/>
              <a:gd name="connsiteX3" fmla="*/ 0 w 442201"/>
              <a:gd name="connsiteY3" fmla="*/ 47736 h 64754"/>
              <a:gd name="connsiteX4" fmla="*/ 0 w 442201"/>
              <a:gd name="connsiteY4" fmla="*/ 0 h 64754"/>
              <a:gd name="connsiteX0" fmla="*/ 0 w 443788"/>
              <a:gd name="connsiteY0" fmla="*/ 0 h 59763"/>
              <a:gd name="connsiteX1" fmla="*/ 443788 w 443788"/>
              <a:gd name="connsiteY1" fmla="*/ 13288 h 59763"/>
              <a:gd name="connsiteX2" fmla="*/ 443788 w 443788"/>
              <a:gd name="connsiteY2" fmla="*/ 59763 h 59763"/>
              <a:gd name="connsiteX3" fmla="*/ 1587 w 443788"/>
              <a:gd name="connsiteY3" fmla="*/ 42745 h 59763"/>
              <a:gd name="connsiteX4" fmla="*/ 0 w 443788"/>
              <a:gd name="connsiteY4" fmla="*/ 0 h 59763"/>
              <a:gd name="connsiteX0" fmla="*/ 0 w 448550"/>
              <a:gd name="connsiteY0" fmla="*/ 0 h 61426"/>
              <a:gd name="connsiteX1" fmla="*/ 443788 w 448550"/>
              <a:gd name="connsiteY1" fmla="*/ 13288 h 61426"/>
              <a:gd name="connsiteX2" fmla="*/ 448550 w 448550"/>
              <a:gd name="connsiteY2" fmla="*/ 61426 h 61426"/>
              <a:gd name="connsiteX3" fmla="*/ 1587 w 448550"/>
              <a:gd name="connsiteY3" fmla="*/ 42745 h 61426"/>
              <a:gd name="connsiteX4" fmla="*/ 0 w 448550"/>
              <a:gd name="connsiteY4" fmla="*/ 0 h 6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50" h="61426">
                <a:moveTo>
                  <a:pt x="0" y="0"/>
                </a:moveTo>
                <a:lnTo>
                  <a:pt x="443788" y="13288"/>
                </a:lnTo>
                <a:lnTo>
                  <a:pt x="448550" y="61426"/>
                </a:lnTo>
                <a:lnTo>
                  <a:pt x="1587" y="42745"/>
                </a:lnTo>
                <a:lnTo>
                  <a:pt x="0" y="0"/>
                </a:lnTo>
                <a:close/>
              </a:path>
            </a:pathLst>
          </a:custGeom>
          <a:solidFill>
            <a:srgbClr val="0D5B9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55" name="Freeform: Shape 154">
            <a:extLst>
              <a:ext uri="{FF2B5EF4-FFF2-40B4-BE49-F238E27FC236}">
                <a16:creationId xmlns:a16="http://schemas.microsoft.com/office/drawing/2014/main" id="{63DB9E67-D86D-D3AF-D6E6-BD792089730A}"/>
              </a:ext>
            </a:extLst>
          </p:cNvPr>
          <p:cNvSpPr/>
          <p:nvPr/>
        </p:nvSpPr>
        <p:spPr>
          <a:xfrm>
            <a:off x="2172739" y="2430307"/>
            <a:ext cx="448063" cy="129719"/>
          </a:xfrm>
          <a:custGeom>
            <a:avLst/>
            <a:gdLst>
              <a:gd name="connsiteX0" fmla="*/ 442201 w 442201"/>
              <a:gd name="connsiteY0" fmla="*/ 0 h 129719"/>
              <a:gd name="connsiteX1" fmla="*/ 442201 w 442201"/>
              <a:gd name="connsiteY1" fmla="*/ 101334 h 129719"/>
              <a:gd name="connsiteX2" fmla="*/ 0 w 442201"/>
              <a:gd name="connsiteY2" fmla="*/ 129719 h 129719"/>
              <a:gd name="connsiteX3" fmla="*/ 0 w 442201"/>
              <a:gd name="connsiteY3" fmla="*/ 22227 h 129719"/>
              <a:gd name="connsiteX4" fmla="*/ 442201 w 442201"/>
              <a:gd name="connsiteY4" fmla="*/ 0 h 129719"/>
              <a:gd name="connsiteX0" fmla="*/ 442201 w 442201"/>
              <a:gd name="connsiteY0" fmla="*/ 0 h 129719"/>
              <a:gd name="connsiteX1" fmla="*/ 442201 w 442201"/>
              <a:gd name="connsiteY1" fmla="*/ 110859 h 129719"/>
              <a:gd name="connsiteX2" fmla="*/ 0 w 442201"/>
              <a:gd name="connsiteY2" fmla="*/ 129719 h 129719"/>
              <a:gd name="connsiteX3" fmla="*/ 0 w 442201"/>
              <a:gd name="connsiteY3" fmla="*/ 22227 h 129719"/>
              <a:gd name="connsiteX4" fmla="*/ 442201 w 442201"/>
              <a:gd name="connsiteY4" fmla="*/ 0 h 129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1" h="129719">
                <a:moveTo>
                  <a:pt x="442201" y="0"/>
                </a:moveTo>
                <a:lnTo>
                  <a:pt x="442201" y="110859"/>
                </a:lnTo>
                <a:lnTo>
                  <a:pt x="0" y="129719"/>
                </a:lnTo>
                <a:lnTo>
                  <a:pt x="0" y="22227"/>
                </a:lnTo>
                <a:lnTo>
                  <a:pt x="442201" y="0"/>
                </a:lnTo>
                <a:close/>
              </a:path>
            </a:pathLst>
          </a:custGeom>
          <a:solidFill>
            <a:srgbClr val="FF191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56" name="Freeform: Shape 155">
            <a:extLst>
              <a:ext uri="{FF2B5EF4-FFF2-40B4-BE49-F238E27FC236}">
                <a16:creationId xmlns:a16="http://schemas.microsoft.com/office/drawing/2014/main" id="{E06AFC5E-120F-C2EA-CD3F-C54D5E712BE2}"/>
              </a:ext>
            </a:extLst>
          </p:cNvPr>
          <p:cNvSpPr/>
          <p:nvPr/>
        </p:nvSpPr>
        <p:spPr>
          <a:xfrm>
            <a:off x="2172739" y="2530328"/>
            <a:ext cx="448217" cy="193234"/>
          </a:xfrm>
          <a:custGeom>
            <a:avLst/>
            <a:gdLst>
              <a:gd name="connsiteX0" fmla="*/ 442201 w 442201"/>
              <a:gd name="connsiteY0" fmla="*/ 0 h 194822"/>
              <a:gd name="connsiteX1" fmla="*/ 442201 w 442201"/>
              <a:gd name="connsiteY1" fmla="*/ 194822 h 194822"/>
              <a:gd name="connsiteX2" fmla="*/ 0 w 442201"/>
              <a:gd name="connsiteY2" fmla="*/ 194822 h 194822"/>
              <a:gd name="connsiteX3" fmla="*/ 0 w 442201"/>
              <a:gd name="connsiteY3" fmla="*/ 26703 h 194822"/>
              <a:gd name="connsiteX4" fmla="*/ 442201 w 442201"/>
              <a:gd name="connsiteY4" fmla="*/ 0 h 194822"/>
              <a:gd name="connsiteX0" fmla="*/ 443789 w 443789"/>
              <a:gd name="connsiteY0" fmla="*/ 0 h 190059"/>
              <a:gd name="connsiteX1" fmla="*/ 442201 w 443789"/>
              <a:gd name="connsiteY1" fmla="*/ 190059 h 190059"/>
              <a:gd name="connsiteX2" fmla="*/ 0 w 443789"/>
              <a:gd name="connsiteY2" fmla="*/ 190059 h 190059"/>
              <a:gd name="connsiteX3" fmla="*/ 0 w 443789"/>
              <a:gd name="connsiteY3" fmla="*/ 21940 h 190059"/>
              <a:gd name="connsiteX4" fmla="*/ 443789 w 443789"/>
              <a:gd name="connsiteY4" fmla="*/ 0 h 190059"/>
              <a:gd name="connsiteX0" fmla="*/ 442202 w 442353"/>
              <a:gd name="connsiteY0" fmla="*/ 0 h 193234"/>
              <a:gd name="connsiteX1" fmla="*/ 442201 w 442353"/>
              <a:gd name="connsiteY1" fmla="*/ 193234 h 193234"/>
              <a:gd name="connsiteX2" fmla="*/ 0 w 442353"/>
              <a:gd name="connsiteY2" fmla="*/ 193234 h 193234"/>
              <a:gd name="connsiteX3" fmla="*/ 0 w 442353"/>
              <a:gd name="connsiteY3" fmla="*/ 25115 h 193234"/>
              <a:gd name="connsiteX4" fmla="*/ 442202 w 442353"/>
              <a:gd name="connsiteY4" fmla="*/ 0 h 19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53" h="193234">
                <a:moveTo>
                  <a:pt x="442202" y="0"/>
                </a:moveTo>
                <a:cubicBezTo>
                  <a:pt x="441673" y="63353"/>
                  <a:pt x="442730" y="129881"/>
                  <a:pt x="442201" y="193234"/>
                </a:cubicBezTo>
                <a:lnTo>
                  <a:pt x="0" y="193234"/>
                </a:lnTo>
                <a:lnTo>
                  <a:pt x="0" y="25115"/>
                </a:lnTo>
                <a:lnTo>
                  <a:pt x="442202" y="0"/>
                </a:lnTo>
                <a:close/>
              </a:path>
            </a:pathLst>
          </a:custGeom>
          <a:solidFill>
            <a:srgbClr val="FFCE6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57" name="Freeform: Shape 156">
            <a:extLst>
              <a:ext uri="{FF2B5EF4-FFF2-40B4-BE49-F238E27FC236}">
                <a16:creationId xmlns:a16="http://schemas.microsoft.com/office/drawing/2014/main" id="{AFFCA218-ABB4-B9CE-004A-1EBC05A238AF}"/>
              </a:ext>
            </a:extLst>
          </p:cNvPr>
          <p:cNvSpPr/>
          <p:nvPr/>
        </p:nvSpPr>
        <p:spPr>
          <a:xfrm>
            <a:off x="2172739" y="1613374"/>
            <a:ext cx="443789" cy="843621"/>
          </a:xfrm>
          <a:custGeom>
            <a:avLst/>
            <a:gdLst>
              <a:gd name="connsiteX0" fmla="*/ 442201 w 442201"/>
              <a:gd name="connsiteY0" fmla="*/ 0 h 834097"/>
              <a:gd name="connsiteX1" fmla="*/ 442201 w 442201"/>
              <a:gd name="connsiteY1" fmla="*/ 814412 h 834097"/>
              <a:gd name="connsiteX2" fmla="*/ 0 w 442201"/>
              <a:gd name="connsiteY2" fmla="*/ 834097 h 834097"/>
              <a:gd name="connsiteX3" fmla="*/ 0 w 442201"/>
              <a:gd name="connsiteY3" fmla="*/ 17160 h 834097"/>
              <a:gd name="connsiteX4" fmla="*/ 442201 w 442201"/>
              <a:gd name="connsiteY4" fmla="*/ 0 h 834097"/>
              <a:gd name="connsiteX0" fmla="*/ 442201 w 445376"/>
              <a:gd name="connsiteY0" fmla="*/ 0 h 834097"/>
              <a:gd name="connsiteX1" fmla="*/ 445376 w 445376"/>
              <a:gd name="connsiteY1" fmla="*/ 811273 h 834097"/>
              <a:gd name="connsiteX2" fmla="*/ 0 w 445376"/>
              <a:gd name="connsiteY2" fmla="*/ 834097 h 834097"/>
              <a:gd name="connsiteX3" fmla="*/ 0 w 445376"/>
              <a:gd name="connsiteY3" fmla="*/ 17160 h 834097"/>
              <a:gd name="connsiteX4" fmla="*/ 442201 w 445376"/>
              <a:gd name="connsiteY4" fmla="*/ 0 h 834097"/>
              <a:gd name="connsiteX0" fmla="*/ 442201 w 443789"/>
              <a:gd name="connsiteY0" fmla="*/ 0 h 834097"/>
              <a:gd name="connsiteX1" fmla="*/ 443789 w 443789"/>
              <a:gd name="connsiteY1" fmla="*/ 819121 h 834097"/>
              <a:gd name="connsiteX2" fmla="*/ 0 w 443789"/>
              <a:gd name="connsiteY2" fmla="*/ 834097 h 834097"/>
              <a:gd name="connsiteX3" fmla="*/ 0 w 443789"/>
              <a:gd name="connsiteY3" fmla="*/ 17160 h 834097"/>
              <a:gd name="connsiteX4" fmla="*/ 442201 w 443789"/>
              <a:gd name="connsiteY4" fmla="*/ 0 h 83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9" h="834097">
                <a:moveTo>
                  <a:pt x="442201" y="0"/>
                </a:moveTo>
                <a:cubicBezTo>
                  <a:pt x="443259" y="270424"/>
                  <a:pt x="442731" y="548697"/>
                  <a:pt x="443789" y="819121"/>
                </a:cubicBezTo>
                <a:lnTo>
                  <a:pt x="0" y="834097"/>
                </a:lnTo>
                <a:lnTo>
                  <a:pt x="0" y="17160"/>
                </a:lnTo>
                <a:lnTo>
                  <a:pt x="442201" y="0"/>
                </a:lnTo>
                <a:close/>
              </a:path>
            </a:pathLst>
          </a:custGeom>
          <a:solidFill>
            <a:srgbClr val="CD292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44" name="Freeform: Shape 143">
            <a:extLst>
              <a:ext uri="{FF2B5EF4-FFF2-40B4-BE49-F238E27FC236}">
                <a16:creationId xmlns:a16="http://schemas.microsoft.com/office/drawing/2014/main" id="{69AAB3E3-AF35-E208-0BE0-45D3BACBA951}"/>
              </a:ext>
            </a:extLst>
          </p:cNvPr>
          <p:cNvSpPr/>
          <p:nvPr/>
        </p:nvSpPr>
        <p:spPr>
          <a:xfrm rot="10800000">
            <a:off x="2610180" y="2530592"/>
            <a:ext cx="1045314" cy="193719"/>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FFDE9B"/>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45" name="Freeform: Shape 144">
            <a:extLst>
              <a:ext uri="{FF2B5EF4-FFF2-40B4-BE49-F238E27FC236}">
                <a16:creationId xmlns:a16="http://schemas.microsoft.com/office/drawing/2014/main" id="{F085478D-702B-C3C9-92D8-329868025BFF}"/>
              </a:ext>
            </a:extLst>
          </p:cNvPr>
          <p:cNvSpPr/>
          <p:nvPr/>
        </p:nvSpPr>
        <p:spPr>
          <a:xfrm rot="10800000">
            <a:off x="2610180" y="2440385"/>
            <a:ext cx="1045314" cy="90207"/>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FF5757"/>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46" name="Freeform: Shape 145">
            <a:extLst>
              <a:ext uri="{FF2B5EF4-FFF2-40B4-BE49-F238E27FC236}">
                <a16:creationId xmlns:a16="http://schemas.microsoft.com/office/drawing/2014/main" id="{BD9ABD51-32F7-620D-58EA-FA240978F80A}"/>
              </a:ext>
            </a:extLst>
          </p:cNvPr>
          <p:cNvSpPr/>
          <p:nvPr/>
        </p:nvSpPr>
        <p:spPr>
          <a:xfrm rot="10800000">
            <a:off x="2610180" y="1621316"/>
            <a:ext cx="1045314" cy="819067"/>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D93F3F"/>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75" name="Freeform: Shape 174">
            <a:extLst>
              <a:ext uri="{FF2B5EF4-FFF2-40B4-BE49-F238E27FC236}">
                <a16:creationId xmlns:a16="http://schemas.microsoft.com/office/drawing/2014/main" id="{B4ED5A3A-AE7C-7B95-6C9A-B39AA42CD11E}"/>
              </a:ext>
            </a:extLst>
          </p:cNvPr>
          <p:cNvSpPr/>
          <p:nvPr/>
        </p:nvSpPr>
        <p:spPr>
          <a:xfrm rot="10800000">
            <a:off x="2610179" y="1541933"/>
            <a:ext cx="1045314" cy="79384"/>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141E46"/>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6" name="Freeform: Shape 185">
            <a:extLst>
              <a:ext uri="{FF2B5EF4-FFF2-40B4-BE49-F238E27FC236}">
                <a16:creationId xmlns:a16="http://schemas.microsoft.com/office/drawing/2014/main" id="{27B2BDB0-E0E3-F572-7E01-888CDB186254}"/>
              </a:ext>
            </a:extLst>
          </p:cNvPr>
          <p:cNvSpPr/>
          <p:nvPr/>
        </p:nvSpPr>
        <p:spPr>
          <a:xfrm rot="10800000">
            <a:off x="2610180" y="3017365"/>
            <a:ext cx="1045314" cy="851413"/>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5FB2F7"/>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7" name="Freeform: Shape 186">
            <a:extLst>
              <a:ext uri="{FF2B5EF4-FFF2-40B4-BE49-F238E27FC236}">
                <a16:creationId xmlns:a16="http://schemas.microsoft.com/office/drawing/2014/main" id="{7F4161F8-8827-0974-2632-93EF10C234D0}"/>
              </a:ext>
            </a:extLst>
          </p:cNvPr>
          <p:cNvSpPr/>
          <p:nvPr/>
        </p:nvSpPr>
        <p:spPr>
          <a:xfrm rot="10800000">
            <a:off x="2610180" y="2909045"/>
            <a:ext cx="1045314" cy="108321"/>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96C9F4"/>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8" name="Freeform: Shape 187">
            <a:extLst>
              <a:ext uri="{FF2B5EF4-FFF2-40B4-BE49-F238E27FC236}">
                <a16:creationId xmlns:a16="http://schemas.microsoft.com/office/drawing/2014/main" id="{D76F9A42-D339-7F1D-5245-598E42E0A19D}"/>
              </a:ext>
            </a:extLst>
          </p:cNvPr>
          <p:cNvSpPr/>
          <p:nvPr/>
        </p:nvSpPr>
        <p:spPr>
          <a:xfrm rot="10800000">
            <a:off x="2610180" y="2721239"/>
            <a:ext cx="1045314" cy="187806"/>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CBF0FB"/>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05" name="Freeform: Shape 204">
            <a:extLst>
              <a:ext uri="{FF2B5EF4-FFF2-40B4-BE49-F238E27FC236}">
                <a16:creationId xmlns:a16="http://schemas.microsoft.com/office/drawing/2014/main" id="{186FC319-2037-9052-5038-B2C66B6E5746}"/>
              </a:ext>
            </a:extLst>
          </p:cNvPr>
          <p:cNvSpPr/>
          <p:nvPr/>
        </p:nvSpPr>
        <p:spPr>
          <a:xfrm rot="10800000">
            <a:off x="2610180" y="3868778"/>
            <a:ext cx="1053250" cy="50605"/>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 name="connsiteX0" fmla="*/ 0 w 635555"/>
              <a:gd name="connsiteY0" fmla="*/ 0 h 60751"/>
              <a:gd name="connsiteX1" fmla="*/ 635555 w 635555"/>
              <a:gd name="connsiteY1" fmla="*/ 5717 h 60751"/>
              <a:gd name="connsiteX2" fmla="*/ 635555 w 635555"/>
              <a:gd name="connsiteY2" fmla="*/ 60751 h 60751"/>
              <a:gd name="connsiteX3" fmla="*/ 4789 w 635555"/>
              <a:gd name="connsiteY3" fmla="*/ 60751 h 60751"/>
              <a:gd name="connsiteX4" fmla="*/ 0 w 635555"/>
              <a:gd name="connsiteY4" fmla="*/ 0 h 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555" h="60751">
                <a:moveTo>
                  <a:pt x="0" y="0"/>
                </a:moveTo>
                <a:lnTo>
                  <a:pt x="635555" y="5717"/>
                </a:lnTo>
                <a:lnTo>
                  <a:pt x="635555" y="60751"/>
                </a:lnTo>
                <a:lnTo>
                  <a:pt x="4789" y="60751"/>
                </a:lnTo>
                <a:lnTo>
                  <a:pt x="0" y="0"/>
                </a:lnTo>
                <a:close/>
              </a:path>
            </a:pathLst>
          </a:custGeom>
          <a:solidFill>
            <a:srgbClr val="0F67B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23" name="TextBox 222">
            <a:extLst>
              <a:ext uri="{FF2B5EF4-FFF2-40B4-BE49-F238E27FC236}">
                <a16:creationId xmlns:a16="http://schemas.microsoft.com/office/drawing/2014/main" id="{A93B5ABE-F8CF-2212-6BEC-97A1DA6A63B6}"/>
              </a:ext>
            </a:extLst>
          </p:cNvPr>
          <p:cNvSpPr txBox="1"/>
          <p:nvPr/>
        </p:nvSpPr>
        <p:spPr>
          <a:xfrm>
            <a:off x="2839784" y="3998242"/>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3Q2023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40" name="Freeform: Shape 139">
            <a:extLst>
              <a:ext uri="{FF2B5EF4-FFF2-40B4-BE49-F238E27FC236}">
                <a16:creationId xmlns:a16="http://schemas.microsoft.com/office/drawing/2014/main" id="{B4030627-D0CC-1FED-985C-A3EC987D99A7}"/>
              </a:ext>
            </a:extLst>
          </p:cNvPr>
          <p:cNvSpPr/>
          <p:nvPr/>
        </p:nvSpPr>
        <p:spPr>
          <a:xfrm rot="10800000">
            <a:off x="3655492" y="2501335"/>
            <a:ext cx="442200" cy="222413"/>
          </a:xfrm>
          <a:custGeom>
            <a:avLst/>
            <a:gdLst>
              <a:gd name="connsiteX0" fmla="*/ 0 w 442200"/>
              <a:gd name="connsiteY0" fmla="*/ 222413 h 222413"/>
              <a:gd name="connsiteX1" fmla="*/ 0 w 442200"/>
              <a:gd name="connsiteY1" fmla="*/ 0 h 222413"/>
              <a:gd name="connsiteX2" fmla="*/ 442200 w 442200"/>
              <a:gd name="connsiteY2" fmla="*/ 0 h 222413"/>
              <a:gd name="connsiteX3" fmla="*/ 442200 w 442200"/>
              <a:gd name="connsiteY3" fmla="*/ 202909 h 222413"/>
              <a:gd name="connsiteX4" fmla="*/ 0 w 442200"/>
              <a:gd name="connsiteY4" fmla="*/ 222413 h 222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0" h="222413">
                <a:moveTo>
                  <a:pt x="0" y="222413"/>
                </a:moveTo>
                <a:lnTo>
                  <a:pt x="0" y="0"/>
                </a:lnTo>
                <a:lnTo>
                  <a:pt x="442200" y="0"/>
                </a:lnTo>
                <a:lnTo>
                  <a:pt x="442200" y="202909"/>
                </a:lnTo>
                <a:lnTo>
                  <a:pt x="0" y="222413"/>
                </a:lnTo>
                <a:close/>
              </a:path>
            </a:pathLst>
          </a:custGeom>
          <a:solidFill>
            <a:srgbClr val="FFCE6D"/>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60" name="Freeform: Shape 159">
            <a:extLst>
              <a:ext uri="{FF2B5EF4-FFF2-40B4-BE49-F238E27FC236}">
                <a16:creationId xmlns:a16="http://schemas.microsoft.com/office/drawing/2014/main" id="{DBE0735F-F4BA-01FD-70FF-8961E00EED42}"/>
              </a:ext>
            </a:extLst>
          </p:cNvPr>
          <p:cNvSpPr/>
          <p:nvPr/>
        </p:nvSpPr>
        <p:spPr>
          <a:xfrm>
            <a:off x="3655491" y="2406015"/>
            <a:ext cx="445375" cy="123536"/>
          </a:xfrm>
          <a:custGeom>
            <a:avLst/>
            <a:gdLst>
              <a:gd name="connsiteX0" fmla="*/ 442200 w 442200"/>
              <a:gd name="connsiteY0" fmla="*/ 0 h 129886"/>
              <a:gd name="connsiteX1" fmla="*/ 442200 w 442200"/>
              <a:gd name="connsiteY1" fmla="*/ 118307 h 129886"/>
              <a:gd name="connsiteX2" fmla="*/ 0 w 442200"/>
              <a:gd name="connsiteY2" fmla="*/ 129886 h 129886"/>
              <a:gd name="connsiteX3" fmla="*/ 0 w 442200"/>
              <a:gd name="connsiteY3" fmla="*/ 16942 h 129886"/>
              <a:gd name="connsiteX4" fmla="*/ 442200 w 442200"/>
              <a:gd name="connsiteY4" fmla="*/ 0 h 129886"/>
              <a:gd name="connsiteX0" fmla="*/ 442200 w 442200"/>
              <a:gd name="connsiteY0" fmla="*/ 0 h 123536"/>
              <a:gd name="connsiteX1" fmla="*/ 442200 w 442200"/>
              <a:gd name="connsiteY1" fmla="*/ 118307 h 123536"/>
              <a:gd name="connsiteX2" fmla="*/ 0 w 442200"/>
              <a:gd name="connsiteY2" fmla="*/ 123536 h 123536"/>
              <a:gd name="connsiteX3" fmla="*/ 0 w 442200"/>
              <a:gd name="connsiteY3" fmla="*/ 16942 h 123536"/>
              <a:gd name="connsiteX4" fmla="*/ 442200 w 442200"/>
              <a:gd name="connsiteY4" fmla="*/ 0 h 123536"/>
              <a:gd name="connsiteX0" fmla="*/ 442200 w 445375"/>
              <a:gd name="connsiteY0" fmla="*/ 0 h 123536"/>
              <a:gd name="connsiteX1" fmla="*/ 445375 w 445375"/>
              <a:gd name="connsiteY1" fmla="*/ 113544 h 123536"/>
              <a:gd name="connsiteX2" fmla="*/ 0 w 445375"/>
              <a:gd name="connsiteY2" fmla="*/ 123536 h 123536"/>
              <a:gd name="connsiteX3" fmla="*/ 0 w 445375"/>
              <a:gd name="connsiteY3" fmla="*/ 16942 h 123536"/>
              <a:gd name="connsiteX4" fmla="*/ 442200 w 445375"/>
              <a:gd name="connsiteY4" fmla="*/ 0 h 123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375" h="123536">
                <a:moveTo>
                  <a:pt x="442200" y="0"/>
                </a:moveTo>
                <a:cubicBezTo>
                  <a:pt x="443258" y="37848"/>
                  <a:pt x="444317" y="75696"/>
                  <a:pt x="445375" y="113544"/>
                </a:cubicBezTo>
                <a:lnTo>
                  <a:pt x="0" y="123536"/>
                </a:lnTo>
                <a:lnTo>
                  <a:pt x="0" y="16942"/>
                </a:lnTo>
                <a:lnTo>
                  <a:pt x="442200" y="0"/>
                </a:lnTo>
                <a:close/>
              </a:path>
            </a:pathLst>
          </a:custGeom>
          <a:solidFill>
            <a:srgbClr val="FF1919"/>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61" name="Freeform: Shape 160">
            <a:extLst>
              <a:ext uri="{FF2B5EF4-FFF2-40B4-BE49-F238E27FC236}">
                <a16:creationId xmlns:a16="http://schemas.microsoft.com/office/drawing/2014/main" id="{CCE6C30E-1982-7326-5365-92472EB38200}"/>
              </a:ext>
            </a:extLst>
          </p:cNvPr>
          <p:cNvSpPr/>
          <p:nvPr/>
        </p:nvSpPr>
        <p:spPr>
          <a:xfrm>
            <a:off x="3655491" y="1515326"/>
            <a:ext cx="442200" cy="924678"/>
          </a:xfrm>
          <a:custGeom>
            <a:avLst/>
            <a:gdLst>
              <a:gd name="connsiteX0" fmla="*/ 442200 w 442200"/>
              <a:gd name="connsiteY0" fmla="*/ 0 h 924678"/>
              <a:gd name="connsiteX1" fmla="*/ 442200 w 442200"/>
              <a:gd name="connsiteY1" fmla="*/ 903455 h 924678"/>
              <a:gd name="connsiteX2" fmla="*/ 0 w 442200"/>
              <a:gd name="connsiteY2" fmla="*/ 924678 h 924678"/>
              <a:gd name="connsiteX3" fmla="*/ 0 w 442200"/>
              <a:gd name="connsiteY3" fmla="*/ 83939 h 924678"/>
              <a:gd name="connsiteX4" fmla="*/ 442200 w 442200"/>
              <a:gd name="connsiteY4" fmla="*/ 0 h 924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0" h="924678">
                <a:moveTo>
                  <a:pt x="442200" y="0"/>
                </a:moveTo>
                <a:lnTo>
                  <a:pt x="442200" y="903455"/>
                </a:lnTo>
                <a:lnTo>
                  <a:pt x="0" y="924678"/>
                </a:lnTo>
                <a:lnTo>
                  <a:pt x="0" y="83939"/>
                </a:lnTo>
                <a:lnTo>
                  <a:pt x="442200" y="0"/>
                </a:lnTo>
                <a:close/>
              </a:path>
            </a:pathLst>
          </a:custGeom>
          <a:solidFill>
            <a:srgbClr val="CD2929"/>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72" name="Freeform: Shape 171">
            <a:extLst>
              <a:ext uri="{FF2B5EF4-FFF2-40B4-BE49-F238E27FC236}">
                <a16:creationId xmlns:a16="http://schemas.microsoft.com/office/drawing/2014/main" id="{2ACE8931-5AB5-F9EE-A619-A3DE7C173C85}"/>
              </a:ext>
            </a:extLst>
          </p:cNvPr>
          <p:cNvSpPr/>
          <p:nvPr/>
        </p:nvSpPr>
        <p:spPr>
          <a:xfrm>
            <a:off x="3655491" y="1450805"/>
            <a:ext cx="443788" cy="173200"/>
          </a:xfrm>
          <a:custGeom>
            <a:avLst/>
            <a:gdLst>
              <a:gd name="connsiteX0" fmla="*/ 442200 w 442200"/>
              <a:gd name="connsiteY0" fmla="*/ 0 h 168437"/>
              <a:gd name="connsiteX1" fmla="*/ 442200 w 442200"/>
              <a:gd name="connsiteY1" fmla="*/ 76734 h 168437"/>
              <a:gd name="connsiteX2" fmla="*/ 0 w 442200"/>
              <a:gd name="connsiteY2" fmla="*/ 168437 h 168437"/>
              <a:gd name="connsiteX3" fmla="*/ 0 w 442200"/>
              <a:gd name="connsiteY3" fmla="*/ 86260 h 168437"/>
              <a:gd name="connsiteX4" fmla="*/ 442200 w 442200"/>
              <a:gd name="connsiteY4" fmla="*/ 0 h 168437"/>
              <a:gd name="connsiteX0" fmla="*/ 443787 w 443787"/>
              <a:gd name="connsiteY0" fmla="*/ 0 h 168437"/>
              <a:gd name="connsiteX1" fmla="*/ 442200 w 443787"/>
              <a:gd name="connsiteY1" fmla="*/ 76734 h 168437"/>
              <a:gd name="connsiteX2" fmla="*/ 0 w 443787"/>
              <a:gd name="connsiteY2" fmla="*/ 168437 h 168437"/>
              <a:gd name="connsiteX3" fmla="*/ 0 w 443787"/>
              <a:gd name="connsiteY3" fmla="*/ 86260 h 168437"/>
              <a:gd name="connsiteX4" fmla="*/ 443787 w 443787"/>
              <a:gd name="connsiteY4" fmla="*/ 0 h 168437"/>
              <a:gd name="connsiteX0" fmla="*/ 439025 w 442200"/>
              <a:gd name="connsiteY0" fmla="*/ 0 h 173200"/>
              <a:gd name="connsiteX1" fmla="*/ 442200 w 442200"/>
              <a:gd name="connsiteY1" fmla="*/ 81497 h 173200"/>
              <a:gd name="connsiteX2" fmla="*/ 0 w 442200"/>
              <a:gd name="connsiteY2" fmla="*/ 173200 h 173200"/>
              <a:gd name="connsiteX3" fmla="*/ 0 w 442200"/>
              <a:gd name="connsiteY3" fmla="*/ 91023 h 173200"/>
              <a:gd name="connsiteX4" fmla="*/ 439025 w 442200"/>
              <a:gd name="connsiteY4" fmla="*/ 0 h 173200"/>
              <a:gd name="connsiteX0" fmla="*/ 443788 w 443788"/>
              <a:gd name="connsiteY0" fmla="*/ 0 h 173200"/>
              <a:gd name="connsiteX1" fmla="*/ 442200 w 443788"/>
              <a:gd name="connsiteY1" fmla="*/ 81497 h 173200"/>
              <a:gd name="connsiteX2" fmla="*/ 0 w 443788"/>
              <a:gd name="connsiteY2" fmla="*/ 173200 h 173200"/>
              <a:gd name="connsiteX3" fmla="*/ 0 w 443788"/>
              <a:gd name="connsiteY3" fmla="*/ 91023 h 173200"/>
              <a:gd name="connsiteX4" fmla="*/ 443788 w 443788"/>
              <a:gd name="connsiteY4" fmla="*/ 0 h 1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8" h="173200">
                <a:moveTo>
                  <a:pt x="443788" y="0"/>
                </a:moveTo>
                <a:cubicBezTo>
                  <a:pt x="443259" y="27166"/>
                  <a:pt x="442729" y="54331"/>
                  <a:pt x="442200" y="81497"/>
                </a:cubicBezTo>
                <a:lnTo>
                  <a:pt x="0" y="173200"/>
                </a:lnTo>
                <a:lnTo>
                  <a:pt x="0" y="91023"/>
                </a:lnTo>
                <a:lnTo>
                  <a:pt x="443788" y="0"/>
                </a:lnTo>
                <a:close/>
              </a:path>
            </a:pathLst>
          </a:custGeom>
          <a:solidFill>
            <a:srgbClr val="141E46"/>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77" name="Freeform: Shape 176">
            <a:extLst>
              <a:ext uri="{FF2B5EF4-FFF2-40B4-BE49-F238E27FC236}">
                <a16:creationId xmlns:a16="http://schemas.microsoft.com/office/drawing/2014/main" id="{71FA96A8-9BCB-509D-5DE8-157D955E1947}"/>
              </a:ext>
            </a:extLst>
          </p:cNvPr>
          <p:cNvSpPr/>
          <p:nvPr/>
        </p:nvSpPr>
        <p:spPr>
          <a:xfrm>
            <a:off x="3655491" y="2718825"/>
            <a:ext cx="442200" cy="246181"/>
          </a:xfrm>
          <a:custGeom>
            <a:avLst/>
            <a:gdLst>
              <a:gd name="connsiteX0" fmla="*/ 0 w 442200"/>
              <a:gd name="connsiteY0" fmla="*/ 0 h 246181"/>
              <a:gd name="connsiteX1" fmla="*/ 442200 w 442200"/>
              <a:gd name="connsiteY1" fmla="*/ 1340 h 246181"/>
              <a:gd name="connsiteX2" fmla="*/ 442200 w 442200"/>
              <a:gd name="connsiteY2" fmla="*/ 239360 h 246181"/>
              <a:gd name="connsiteX3" fmla="*/ 0 w 442200"/>
              <a:gd name="connsiteY3" fmla="*/ 246181 h 246181"/>
              <a:gd name="connsiteX4" fmla="*/ 0 w 442200"/>
              <a:gd name="connsiteY4" fmla="*/ 0 h 24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0" h="246181">
                <a:moveTo>
                  <a:pt x="0" y="0"/>
                </a:moveTo>
                <a:lnTo>
                  <a:pt x="442200" y="1340"/>
                </a:lnTo>
                <a:lnTo>
                  <a:pt x="442200" y="239360"/>
                </a:lnTo>
                <a:lnTo>
                  <a:pt x="0" y="246181"/>
                </a:lnTo>
                <a:lnTo>
                  <a:pt x="0" y="0"/>
                </a:lnTo>
                <a:close/>
              </a:path>
            </a:pathLst>
          </a:custGeom>
          <a:solidFill>
            <a:srgbClr val="9BE1F7"/>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78" name="Freeform: Shape 177">
            <a:extLst>
              <a:ext uri="{FF2B5EF4-FFF2-40B4-BE49-F238E27FC236}">
                <a16:creationId xmlns:a16="http://schemas.microsoft.com/office/drawing/2014/main" id="{CD4C4B0F-60B1-A0DE-079E-4BE661B906C7}"/>
              </a:ext>
            </a:extLst>
          </p:cNvPr>
          <p:cNvSpPr/>
          <p:nvPr/>
        </p:nvSpPr>
        <p:spPr>
          <a:xfrm>
            <a:off x="3655491" y="2913312"/>
            <a:ext cx="442200" cy="172590"/>
          </a:xfrm>
          <a:custGeom>
            <a:avLst/>
            <a:gdLst>
              <a:gd name="connsiteX0" fmla="*/ 0 w 442200"/>
              <a:gd name="connsiteY0" fmla="*/ 0 h 172590"/>
              <a:gd name="connsiteX1" fmla="*/ 442200 w 442200"/>
              <a:gd name="connsiteY1" fmla="*/ 20595 h 172590"/>
              <a:gd name="connsiteX2" fmla="*/ 442200 w 442200"/>
              <a:gd name="connsiteY2" fmla="*/ 172590 h 172590"/>
              <a:gd name="connsiteX3" fmla="*/ 0 w 442200"/>
              <a:gd name="connsiteY3" fmla="*/ 149194 h 172590"/>
              <a:gd name="connsiteX4" fmla="*/ 0 w 442200"/>
              <a:gd name="connsiteY4" fmla="*/ 0 h 172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0" h="172590">
                <a:moveTo>
                  <a:pt x="0" y="0"/>
                </a:moveTo>
                <a:lnTo>
                  <a:pt x="442200" y="20595"/>
                </a:lnTo>
                <a:lnTo>
                  <a:pt x="442200" y="172590"/>
                </a:lnTo>
                <a:lnTo>
                  <a:pt x="0" y="149194"/>
                </a:lnTo>
                <a:lnTo>
                  <a:pt x="0" y="0"/>
                </a:lnTo>
                <a:close/>
              </a:path>
            </a:pathLst>
          </a:custGeom>
          <a:solidFill>
            <a:srgbClr val="6CB4F0"/>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79" name="Freeform: Shape 178">
            <a:extLst>
              <a:ext uri="{FF2B5EF4-FFF2-40B4-BE49-F238E27FC236}">
                <a16:creationId xmlns:a16="http://schemas.microsoft.com/office/drawing/2014/main" id="{8FA6D703-1180-9BC9-8056-105A32BB25EB}"/>
              </a:ext>
            </a:extLst>
          </p:cNvPr>
          <p:cNvSpPr/>
          <p:nvPr/>
        </p:nvSpPr>
        <p:spPr>
          <a:xfrm>
            <a:off x="3655491" y="3018286"/>
            <a:ext cx="442200" cy="948889"/>
          </a:xfrm>
          <a:custGeom>
            <a:avLst/>
            <a:gdLst>
              <a:gd name="connsiteX0" fmla="*/ 0 w 442200"/>
              <a:gd name="connsiteY0" fmla="*/ 0 h 948889"/>
              <a:gd name="connsiteX1" fmla="*/ 442200 w 442200"/>
              <a:gd name="connsiteY1" fmla="*/ 31583 h 948889"/>
              <a:gd name="connsiteX2" fmla="*/ 442200 w 442200"/>
              <a:gd name="connsiteY2" fmla="*/ 948889 h 948889"/>
              <a:gd name="connsiteX3" fmla="*/ 0 w 442200"/>
              <a:gd name="connsiteY3" fmla="*/ 871127 h 948889"/>
              <a:gd name="connsiteX4" fmla="*/ 0 w 442200"/>
              <a:gd name="connsiteY4" fmla="*/ 0 h 94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0" h="948889">
                <a:moveTo>
                  <a:pt x="0" y="0"/>
                </a:moveTo>
                <a:lnTo>
                  <a:pt x="442200" y="31583"/>
                </a:lnTo>
                <a:lnTo>
                  <a:pt x="442200" y="948889"/>
                </a:lnTo>
                <a:lnTo>
                  <a:pt x="0" y="871127"/>
                </a:lnTo>
                <a:lnTo>
                  <a:pt x="0" y="0"/>
                </a:lnTo>
                <a:close/>
              </a:path>
            </a:pathLst>
          </a:custGeom>
          <a:solidFill>
            <a:srgbClr val="339DF5"/>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08" name="Freeform: Shape 207">
            <a:extLst>
              <a:ext uri="{FF2B5EF4-FFF2-40B4-BE49-F238E27FC236}">
                <a16:creationId xmlns:a16="http://schemas.microsoft.com/office/drawing/2014/main" id="{5C02DBF9-62A8-FED5-0A79-0D623D3E2457}"/>
              </a:ext>
            </a:extLst>
          </p:cNvPr>
          <p:cNvSpPr/>
          <p:nvPr/>
        </p:nvSpPr>
        <p:spPr>
          <a:xfrm>
            <a:off x="3655491" y="3866379"/>
            <a:ext cx="443788" cy="141487"/>
          </a:xfrm>
          <a:custGeom>
            <a:avLst/>
            <a:gdLst>
              <a:gd name="connsiteX0" fmla="*/ 0 w 442200"/>
              <a:gd name="connsiteY0" fmla="*/ 0 h 139899"/>
              <a:gd name="connsiteX1" fmla="*/ 442200 w 442200"/>
              <a:gd name="connsiteY1" fmla="*/ 87383 h 139899"/>
              <a:gd name="connsiteX2" fmla="*/ 442200 w 442200"/>
              <a:gd name="connsiteY2" fmla="*/ 139899 h 139899"/>
              <a:gd name="connsiteX3" fmla="*/ 0 w 442200"/>
              <a:gd name="connsiteY3" fmla="*/ 51620 h 139899"/>
              <a:gd name="connsiteX0" fmla="*/ 0 w 442200"/>
              <a:gd name="connsiteY0" fmla="*/ 0 h 139899"/>
              <a:gd name="connsiteX1" fmla="*/ 442200 w 442200"/>
              <a:gd name="connsiteY1" fmla="*/ 95321 h 139899"/>
              <a:gd name="connsiteX2" fmla="*/ 442200 w 442200"/>
              <a:gd name="connsiteY2" fmla="*/ 139899 h 139899"/>
              <a:gd name="connsiteX3" fmla="*/ 0 w 442200"/>
              <a:gd name="connsiteY3" fmla="*/ 51620 h 139899"/>
              <a:gd name="connsiteX4" fmla="*/ 0 w 442200"/>
              <a:gd name="connsiteY4" fmla="*/ 0 h 139899"/>
              <a:gd name="connsiteX0" fmla="*/ 0 w 443788"/>
              <a:gd name="connsiteY0" fmla="*/ 0 h 141487"/>
              <a:gd name="connsiteX1" fmla="*/ 442200 w 443788"/>
              <a:gd name="connsiteY1" fmla="*/ 95321 h 141487"/>
              <a:gd name="connsiteX2" fmla="*/ 443788 w 443788"/>
              <a:gd name="connsiteY2" fmla="*/ 141487 h 141487"/>
              <a:gd name="connsiteX3" fmla="*/ 0 w 443788"/>
              <a:gd name="connsiteY3" fmla="*/ 51620 h 141487"/>
              <a:gd name="connsiteX4" fmla="*/ 0 w 443788"/>
              <a:gd name="connsiteY4" fmla="*/ 0 h 141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8" h="141487">
                <a:moveTo>
                  <a:pt x="0" y="0"/>
                </a:moveTo>
                <a:lnTo>
                  <a:pt x="442200" y="95321"/>
                </a:lnTo>
                <a:cubicBezTo>
                  <a:pt x="442729" y="110710"/>
                  <a:pt x="443259" y="126098"/>
                  <a:pt x="443788" y="141487"/>
                </a:cubicBezTo>
                <a:lnTo>
                  <a:pt x="0" y="51620"/>
                </a:lnTo>
                <a:lnTo>
                  <a:pt x="0" y="0"/>
                </a:lnTo>
                <a:close/>
              </a:path>
            </a:pathLst>
          </a:custGeom>
          <a:solidFill>
            <a:srgbClr val="0D5B9B"/>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47" name="Freeform: Shape 146">
            <a:extLst>
              <a:ext uri="{FF2B5EF4-FFF2-40B4-BE49-F238E27FC236}">
                <a16:creationId xmlns:a16="http://schemas.microsoft.com/office/drawing/2014/main" id="{BEA820CC-B1DC-02C3-AD30-2DD4FE73982C}"/>
              </a:ext>
            </a:extLst>
          </p:cNvPr>
          <p:cNvSpPr/>
          <p:nvPr/>
        </p:nvSpPr>
        <p:spPr>
          <a:xfrm rot="10800000">
            <a:off x="4096270" y="2521719"/>
            <a:ext cx="1045314" cy="202592"/>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FFDE9B"/>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49" name="Freeform: Shape 148">
            <a:extLst>
              <a:ext uri="{FF2B5EF4-FFF2-40B4-BE49-F238E27FC236}">
                <a16:creationId xmlns:a16="http://schemas.microsoft.com/office/drawing/2014/main" id="{6D9F85CA-A7A0-2923-9D74-71B837B15819}"/>
              </a:ext>
            </a:extLst>
          </p:cNvPr>
          <p:cNvSpPr/>
          <p:nvPr/>
        </p:nvSpPr>
        <p:spPr>
          <a:xfrm rot="10800000">
            <a:off x="4096270" y="1532409"/>
            <a:ext cx="1045314" cy="886165"/>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D93F3F"/>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68" name="Freeform: Shape 167">
            <a:extLst>
              <a:ext uri="{FF2B5EF4-FFF2-40B4-BE49-F238E27FC236}">
                <a16:creationId xmlns:a16="http://schemas.microsoft.com/office/drawing/2014/main" id="{D4D27A40-2561-8761-CEEB-4CA1AF236045}"/>
              </a:ext>
            </a:extLst>
          </p:cNvPr>
          <p:cNvSpPr/>
          <p:nvPr/>
        </p:nvSpPr>
        <p:spPr>
          <a:xfrm rot="10800000">
            <a:off x="4096270" y="1450336"/>
            <a:ext cx="1045314" cy="82073"/>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141E46"/>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9" name="Freeform: Shape 188">
            <a:extLst>
              <a:ext uri="{FF2B5EF4-FFF2-40B4-BE49-F238E27FC236}">
                <a16:creationId xmlns:a16="http://schemas.microsoft.com/office/drawing/2014/main" id="{D2C5B95B-EBAC-7123-DB91-EE7544E88E7B}"/>
              </a:ext>
            </a:extLst>
          </p:cNvPr>
          <p:cNvSpPr/>
          <p:nvPr/>
        </p:nvSpPr>
        <p:spPr>
          <a:xfrm rot="10800000">
            <a:off x="4096271" y="3048419"/>
            <a:ext cx="1045314" cy="915000"/>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5FB2F7"/>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90" name="Freeform: Shape 189">
            <a:extLst>
              <a:ext uri="{FF2B5EF4-FFF2-40B4-BE49-F238E27FC236}">
                <a16:creationId xmlns:a16="http://schemas.microsoft.com/office/drawing/2014/main" id="{2C83B2A0-C0F4-8456-B6D3-2A39DC9F05B8}"/>
              </a:ext>
            </a:extLst>
          </p:cNvPr>
          <p:cNvSpPr/>
          <p:nvPr/>
        </p:nvSpPr>
        <p:spPr>
          <a:xfrm rot="10800000">
            <a:off x="4096270" y="2934183"/>
            <a:ext cx="1045314" cy="114236"/>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96C9F4"/>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91" name="Freeform: Shape 190">
            <a:extLst>
              <a:ext uri="{FF2B5EF4-FFF2-40B4-BE49-F238E27FC236}">
                <a16:creationId xmlns:a16="http://schemas.microsoft.com/office/drawing/2014/main" id="{3F01ABB0-E787-7FE5-22F0-E8E4CD8DCB7A}"/>
              </a:ext>
            </a:extLst>
          </p:cNvPr>
          <p:cNvSpPr/>
          <p:nvPr/>
        </p:nvSpPr>
        <p:spPr>
          <a:xfrm rot="10800000">
            <a:off x="4096270" y="2721239"/>
            <a:ext cx="1045314" cy="212945"/>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CBF0FB"/>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06" name="Freeform: Shape 205">
            <a:extLst>
              <a:ext uri="{FF2B5EF4-FFF2-40B4-BE49-F238E27FC236}">
                <a16:creationId xmlns:a16="http://schemas.microsoft.com/office/drawing/2014/main" id="{E5B77541-7612-4EEB-6A5F-43486AC2407A}"/>
              </a:ext>
            </a:extLst>
          </p:cNvPr>
          <p:cNvSpPr/>
          <p:nvPr/>
        </p:nvSpPr>
        <p:spPr>
          <a:xfrm rot="10800000">
            <a:off x="4096271" y="3963419"/>
            <a:ext cx="1045314" cy="45719"/>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0F67B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20" name="TextBox 219">
            <a:extLst>
              <a:ext uri="{FF2B5EF4-FFF2-40B4-BE49-F238E27FC236}">
                <a16:creationId xmlns:a16="http://schemas.microsoft.com/office/drawing/2014/main" id="{AECEE2BF-FEEE-1FC9-0019-AF2CC22C4DF7}"/>
              </a:ext>
            </a:extLst>
          </p:cNvPr>
          <p:cNvSpPr txBox="1"/>
          <p:nvPr/>
        </p:nvSpPr>
        <p:spPr>
          <a:xfrm>
            <a:off x="4310652" y="4088557"/>
            <a:ext cx="668975" cy="276999"/>
          </a:xfrm>
          <a:prstGeom prst="rect">
            <a:avLst/>
          </a:prstGeom>
          <a:noFill/>
        </p:spPr>
        <p:txBody>
          <a:bodyPr wrap="square" lIns="0" tIns="0" rIns="0" bIns="0">
            <a:spAutoFit/>
          </a:bodyPr>
          <a:lstStyle/>
          <a:p>
            <a:pPr lvl="0" algn="ctr">
              <a:buClr>
                <a:srgbClr val="0070C0"/>
              </a:buClr>
              <a:defRPr/>
            </a:pPr>
            <a:r>
              <a:rPr lang="en-US" altLang="zh-TW" sz="900" cap="all" dirty="0">
                <a:latin typeface="SVN-Gilroy Medium" panose="00000600000000000000" pitchFamily="50" charset="0"/>
                <a:ea typeface="新細明體" panose="02020500000000000000" pitchFamily="18" charset="-120"/>
                <a:cs typeface="Arial" panose="020B0604020202020204" pitchFamily="34" charset="0"/>
              </a:rPr>
              <a:t>2023</a:t>
            </a:r>
          </a:p>
          <a:p>
            <a:pPr algn="ctr">
              <a:buClr>
                <a:srgbClr val="0070C0"/>
              </a:buClr>
              <a:defRPr/>
            </a:pPr>
            <a:r>
              <a:rPr lang="en-US" sz="900" dirty="0">
                <a:latin typeface="SVN-Gilroy Medium" panose="00000600000000000000" pitchFamily="50" charset="0"/>
              </a:rPr>
              <a:t>audited</a:t>
            </a:r>
          </a:p>
        </p:txBody>
      </p:sp>
      <p:sp>
        <p:nvSpPr>
          <p:cNvPr id="148" name="Freeform: Shape 147">
            <a:extLst>
              <a:ext uri="{FF2B5EF4-FFF2-40B4-BE49-F238E27FC236}">
                <a16:creationId xmlns:a16="http://schemas.microsoft.com/office/drawing/2014/main" id="{A52A7B11-5351-8E31-0DEA-A440A4021F4A}"/>
              </a:ext>
            </a:extLst>
          </p:cNvPr>
          <p:cNvSpPr/>
          <p:nvPr/>
        </p:nvSpPr>
        <p:spPr>
          <a:xfrm rot="10800000">
            <a:off x="4096270" y="2418573"/>
            <a:ext cx="1045314" cy="103145"/>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FF5757"/>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64" name="Freeform: Shape 163">
            <a:extLst>
              <a:ext uri="{FF2B5EF4-FFF2-40B4-BE49-F238E27FC236}">
                <a16:creationId xmlns:a16="http://schemas.microsoft.com/office/drawing/2014/main" id="{B47B5006-AA07-4DDF-5443-FE3DEC711AE0}"/>
              </a:ext>
            </a:extLst>
          </p:cNvPr>
          <p:cNvSpPr/>
          <p:nvPr/>
        </p:nvSpPr>
        <p:spPr>
          <a:xfrm>
            <a:off x="5137144" y="2483830"/>
            <a:ext cx="442199" cy="241212"/>
          </a:xfrm>
          <a:custGeom>
            <a:avLst/>
            <a:gdLst>
              <a:gd name="connsiteX0" fmla="*/ 442199 w 442199"/>
              <a:gd name="connsiteY0" fmla="*/ 0 h 241212"/>
              <a:gd name="connsiteX1" fmla="*/ 442199 w 442199"/>
              <a:gd name="connsiteY1" fmla="*/ 241212 h 241212"/>
              <a:gd name="connsiteX2" fmla="*/ 0 w 442199"/>
              <a:gd name="connsiteY2" fmla="*/ 239833 h 241212"/>
              <a:gd name="connsiteX3" fmla="*/ 0 w 442199"/>
              <a:gd name="connsiteY3" fmla="*/ 19759 h 241212"/>
            </a:gdLst>
            <a:ahLst/>
            <a:cxnLst>
              <a:cxn ang="0">
                <a:pos x="connsiteX0" y="connsiteY0"/>
              </a:cxn>
              <a:cxn ang="0">
                <a:pos x="connsiteX1" y="connsiteY1"/>
              </a:cxn>
              <a:cxn ang="0">
                <a:pos x="connsiteX2" y="connsiteY2"/>
              </a:cxn>
              <a:cxn ang="0">
                <a:pos x="connsiteX3" y="connsiteY3"/>
              </a:cxn>
            </a:cxnLst>
            <a:rect l="l" t="t" r="r" b="b"/>
            <a:pathLst>
              <a:path w="442199" h="241212">
                <a:moveTo>
                  <a:pt x="442199" y="0"/>
                </a:moveTo>
                <a:lnTo>
                  <a:pt x="442199" y="241212"/>
                </a:lnTo>
                <a:lnTo>
                  <a:pt x="0" y="239833"/>
                </a:lnTo>
                <a:lnTo>
                  <a:pt x="0" y="19759"/>
                </a:lnTo>
                <a:close/>
              </a:path>
            </a:pathLst>
          </a:custGeom>
          <a:solidFill>
            <a:srgbClr val="FFCE6D"/>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65" name="Freeform: Shape 164">
            <a:extLst>
              <a:ext uri="{FF2B5EF4-FFF2-40B4-BE49-F238E27FC236}">
                <a16:creationId xmlns:a16="http://schemas.microsoft.com/office/drawing/2014/main" id="{C85D4D35-49E7-7AD1-6D0A-CE502BED43FB}"/>
              </a:ext>
            </a:extLst>
          </p:cNvPr>
          <p:cNvSpPr/>
          <p:nvPr/>
        </p:nvSpPr>
        <p:spPr>
          <a:xfrm>
            <a:off x="5137144" y="2359458"/>
            <a:ext cx="448548" cy="161730"/>
          </a:xfrm>
          <a:custGeom>
            <a:avLst/>
            <a:gdLst>
              <a:gd name="connsiteX0" fmla="*/ 442200 w 442200"/>
              <a:gd name="connsiteY0" fmla="*/ 0 h 168080"/>
              <a:gd name="connsiteX1" fmla="*/ 442200 w 442200"/>
              <a:gd name="connsiteY1" fmla="*/ 137668 h 168080"/>
              <a:gd name="connsiteX2" fmla="*/ 0 w 442200"/>
              <a:gd name="connsiteY2" fmla="*/ 168080 h 168080"/>
              <a:gd name="connsiteX3" fmla="*/ 0 w 442200"/>
              <a:gd name="connsiteY3" fmla="*/ 12003 h 168080"/>
              <a:gd name="connsiteX4" fmla="*/ 442200 w 442200"/>
              <a:gd name="connsiteY4" fmla="*/ 0 h 168080"/>
              <a:gd name="connsiteX0" fmla="*/ 442200 w 442200"/>
              <a:gd name="connsiteY0" fmla="*/ 0 h 161730"/>
              <a:gd name="connsiteX1" fmla="*/ 442200 w 442200"/>
              <a:gd name="connsiteY1" fmla="*/ 137668 h 161730"/>
              <a:gd name="connsiteX2" fmla="*/ 0 w 442200"/>
              <a:gd name="connsiteY2" fmla="*/ 161730 h 161730"/>
              <a:gd name="connsiteX3" fmla="*/ 0 w 442200"/>
              <a:gd name="connsiteY3" fmla="*/ 12003 h 161730"/>
              <a:gd name="connsiteX4" fmla="*/ 442200 w 442200"/>
              <a:gd name="connsiteY4" fmla="*/ 0 h 161730"/>
              <a:gd name="connsiteX0" fmla="*/ 442200 w 444316"/>
              <a:gd name="connsiteY0" fmla="*/ 0 h 161730"/>
              <a:gd name="connsiteX1" fmla="*/ 444316 w 444316"/>
              <a:gd name="connsiteY1" fmla="*/ 133435 h 161730"/>
              <a:gd name="connsiteX2" fmla="*/ 0 w 444316"/>
              <a:gd name="connsiteY2" fmla="*/ 161730 h 161730"/>
              <a:gd name="connsiteX3" fmla="*/ 0 w 444316"/>
              <a:gd name="connsiteY3" fmla="*/ 12003 h 161730"/>
              <a:gd name="connsiteX4" fmla="*/ 442200 w 444316"/>
              <a:gd name="connsiteY4" fmla="*/ 0 h 161730"/>
              <a:gd name="connsiteX0" fmla="*/ 442200 w 444316"/>
              <a:gd name="connsiteY0" fmla="*/ 0 h 161730"/>
              <a:gd name="connsiteX1" fmla="*/ 444316 w 444316"/>
              <a:gd name="connsiteY1" fmla="*/ 137669 h 161730"/>
              <a:gd name="connsiteX2" fmla="*/ 0 w 444316"/>
              <a:gd name="connsiteY2" fmla="*/ 161730 h 161730"/>
              <a:gd name="connsiteX3" fmla="*/ 0 w 444316"/>
              <a:gd name="connsiteY3" fmla="*/ 12003 h 161730"/>
              <a:gd name="connsiteX4" fmla="*/ 442200 w 444316"/>
              <a:gd name="connsiteY4" fmla="*/ 0 h 161730"/>
              <a:gd name="connsiteX0" fmla="*/ 442200 w 444316"/>
              <a:gd name="connsiteY0" fmla="*/ 0 h 161730"/>
              <a:gd name="connsiteX1" fmla="*/ 444316 w 444316"/>
              <a:gd name="connsiteY1" fmla="*/ 135552 h 161730"/>
              <a:gd name="connsiteX2" fmla="*/ 0 w 444316"/>
              <a:gd name="connsiteY2" fmla="*/ 161730 h 161730"/>
              <a:gd name="connsiteX3" fmla="*/ 0 w 444316"/>
              <a:gd name="connsiteY3" fmla="*/ 12003 h 161730"/>
              <a:gd name="connsiteX4" fmla="*/ 442200 w 444316"/>
              <a:gd name="connsiteY4" fmla="*/ 0 h 161730"/>
              <a:gd name="connsiteX0" fmla="*/ 442200 w 446433"/>
              <a:gd name="connsiteY0" fmla="*/ 0 h 161730"/>
              <a:gd name="connsiteX1" fmla="*/ 446433 w 446433"/>
              <a:gd name="connsiteY1" fmla="*/ 139785 h 161730"/>
              <a:gd name="connsiteX2" fmla="*/ 0 w 446433"/>
              <a:gd name="connsiteY2" fmla="*/ 161730 h 161730"/>
              <a:gd name="connsiteX3" fmla="*/ 0 w 446433"/>
              <a:gd name="connsiteY3" fmla="*/ 12003 h 161730"/>
              <a:gd name="connsiteX4" fmla="*/ 442200 w 446433"/>
              <a:gd name="connsiteY4" fmla="*/ 0 h 161730"/>
              <a:gd name="connsiteX0" fmla="*/ 442200 w 444316"/>
              <a:gd name="connsiteY0" fmla="*/ 0 h 161730"/>
              <a:gd name="connsiteX1" fmla="*/ 444316 w 444316"/>
              <a:gd name="connsiteY1" fmla="*/ 144018 h 161730"/>
              <a:gd name="connsiteX2" fmla="*/ 0 w 444316"/>
              <a:gd name="connsiteY2" fmla="*/ 161730 h 161730"/>
              <a:gd name="connsiteX3" fmla="*/ 0 w 444316"/>
              <a:gd name="connsiteY3" fmla="*/ 12003 h 161730"/>
              <a:gd name="connsiteX4" fmla="*/ 442200 w 444316"/>
              <a:gd name="connsiteY4" fmla="*/ 0 h 161730"/>
              <a:gd name="connsiteX0" fmla="*/ 442200 w 448549"/>
              <a:gd name="connsiteY0" fmla="*/ 0 h 161730"/>
              <a:gd name="connsiteX1" fmla="*/ 448549 w 448549"/>
              <a:gd name="connsiteY1" fmla="*/ 144018 h 161730"/>
              <a:gd name="connsiteX2" fmla="*/ 0 w 448549"/>
              <a:gd name="connsiteY2" fmla="*/ 161730 h 161730"/>
              <a:gd name="connsiteX3" fmla="*/ 0 w 448549"/>
              <a:gd name="connsiteY3" fmla="*/ 12003 h 161730"/>
              <a:gd name="connsiteX4" fmla="*/ 442200 w 448549"/>
              <a:gd name="connsiteY4" fmla="*/ 0 h 161730"/>
              <a:gd name="connsiteX0" fmla="*/ 442200 w 446432"/>
              <a:gd name="connsiteY0" fmla="*/ 0 h 161730"/>
              <a:gd name="connsiteX1" fmla="*/ 446432 w 446432"/>
              <a:gd name="connsiteY1" fmla="*/ 137668 h 161730"/>
              <a:gd name="connsiteX2" fmla="*/ 0 w 446432"/>
              <a:gd name="connsiteY2" fmla="*/ 161730 h 161730"/>
              <a:gd name="connsiteX3" fmla="*/ 0 w 446432"/>
              <a:gd name="connsiteY3" fmla="*/ 12003 h 161730"/>
              <a:gd name="connsiteX4" fmla="*/ 442200 w 446432"/>
              <a:gd name="connsiteY4" fmla="*/ 0 h 161730"/>
              <a:gd name="connsiteX0" fmla="*/ 442200 w 448548"/>
              <a:gd name="connsiteY0" fmla="*/ 0 h 161730"/>
              <a:gd name="connsiteX1" fmla="*/ 448548 w 448548"/>
              <a:gd name="connsiteY1" fmla="*/ 133435 h 161730"/>
              <a:gd name="connsiteX2" fmla="*/ 0 w 448548"/>
              <a:gd name="connsiteY2" fmla="*/ 161730 h 161730"/>
              <a:gd name="connsiteX3" fmla="*/ 0 w 448548"/>
              <a:gd name="connsiteY3" fmla="*/ 12003 h 161730"/>
              <a:gd name="connsiteX4" fmla="*/ 442200 w 448548"/>
              <a:gd name="connsiteY4" fmla="*/ 0 h 16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48" h="161730">
                <a:moveTo>
                  <a:pt x="442200" y="0"/>
                </a:moveTo>
                <a:cubicBezTo>
                  <a:pt x="442905" y="44478"/>
                  <a:pt x="447843" y="88957"/>
                  <a:pt x="448548" y="133435"/>
                </a:cubicBezTo>
                <a:lnTo>
                  <a:pt x="0" y="161730"/>
                </a:lnTo>
                <a:lnTo>
                  <a:pt x="0" y="12003"/>
                </a:lnTo>
                <a:lnTo>
                  <a:pt x="442200" y="0"/>
                </a:lnTo>
                <a:close/>
              </a:path>
            </a:pathLst>
          </a:custGeom>
          <a:solidFill>
            <a:srgbClr val="FF1919"/>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66" name="Freeform: Shape 165">
            <a:extLst>
              <a:ext uri="{FF2B5EF4-FFF2-40B4-BE49-F238E27FC236}">
                <a16:creationId xmlns:a16="http://schemas.microsoft.com/office/drawing/2014/main" id="{859310EF-1BE9-2A79-B67A-E617BEA67664}"/>
              </a:ext>
            </a:extLst>
          </p:cNvPr>
          <p:cNvSpPr/>
          <p:nvPr/>
        </p:nvSpPr>
        <p:spPr>
          <a:xfrm>
            <a:off x="5137144" y="1474586"/>
            <a:ext cx="442200" cy="941807"/>
          </a:xfrm>
          <a:custGeom>
            <a:avLst/>
            <a:gdLst>
              <a:gd name="connsiteX0" fmla="*/ 442200 w 442200"/>
              <a:gd name="connsiteY0" fmla="*/ 0 h 948157"/>
              <a:gd name="connsiteX1" fmla="*/ 442200 w 442200"/>
              <a:gd name="connsiteY1" fmla="*/ 924101 h 948157"/>
              <a:gd name="connsiteX2" fmla="*/ 0 w 442200"/>
              <a:gd name="connsiteY2" fmla="*/ 948157 h 948157"/>
              <a:gd name="connsiteX3" fmla="*/ 0 w 442200"/>
              <a:gd name="connsiteY3" fmla="*/ 48325 h 948157"/>
              <a:gd name="connsiteX4" fmla="*/ 442200 w 442200"/>
              <a:gd name="connsiteY4" fmla="*/ 0 h 948157"/>
              <a:gd name="connsiteX0" fmla="*/ 442200 w 442200"/>
              <a:gd name="connsiteY0" fmla="*/ 0 h 941807"/>
              <a:gd name="connsiteX1" fmla="*/ 442200 w 442200"/>
              <a:gd name="connsiteY1" fmla="*/ 924101 h 941807"/>
              <a:gd name="connsiteX2" fmla="*/ 0 w 442200"/>
              <a:gd name="connsiteY2" fmla="*/ 941807 h 941807"/>
              <a:gd name="connsiteX3" fmla="*/ 0 w 442200"/>
              <a:gd name="connsiteY3" fmla="*/ 48325 h 941807"/>
              <a:gd name="connsiteX4" fmla="*/ 442200 w 442200"/>
              <a:gd name="connsiteY4" fmla="*/ 0 h 941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0" h="941807">
                <a:moveTo>
                  <a:pt x="442200" y="0"/>
                </a:moveTo>
                <a:lnTo>
                  <a:pt x="442200" y="924101"/>
                </a:lnTo>
                <a:lnTo>
                  <a:pt x="0" y="941807"/>
                </a:lnTo>
                <a:lnTo>
                  <a:pt x="0" y="48325"/>
                </a:lnTo>
                <a:lnTo>
                  <a:pt x="442200" y="0"/>
                </a:lnTo>
                <a:close/>
              </a:path>
            </a:pathLst>
          </a:custGeom>
          <a:solidFill>
            <a:srgbClr val="CD2929"/>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73" name="Freeform: Shape 172">
            <a:extLst>
              <a:ext uri="{FF2B5EF4-FFF2-40B4-BE49-F238E27FC236}">
                <a16:creationId xmlns:a16="http://schemas.microsoft.com/office/drawing/2014/main" id="{5C4291F1-C225-4B20-8562-8110058BF0D2}"/>
              </a:ext>
            </a:extLst>
          </p:cNvPr>
          <p:cNvSpPr/>
          <p:nvPr/>
        </p:nvSpPr>
        <p:spPr>
          <a:xfrm>
            <a:off x="5137144" y="1418476"/>
            <a:ext cx="446434" cy="112294"/>
          </a:xfrm>
          <a:custGeom>
            <a:avLst/>
            <a:gdLst>
              <a:gd name="connsiteX0" fmla="*/ 442200 w 442200"/>
              <a:gd name="connsiteY0" fmla="*/ 0 h 112823"/>
              <a:gd name="connsiteX1" fmla="*/ 442200 w 442200"/>
              <a:gd name="connsiteY1" fmla="*/ 80496 h 112823"/>
              <a:gd name="connsiteX2" fmla="*/ 0 w 442200"/>
              <a:gd name="connsiteY2" fmla="*/ 112823 h 112823"/>
              <a:gd name="connsiteX3" fmla="*/ 0 w 442200"/>
              <a:gd name="connsiteY3" fmla="*/ 28541 h 112823"/>
              <a:gd name="connsiteX4" fmla="*/ 442200 w 442200"/>
              <a:gd name="connsiteY4" fmla="*/ 0 h 112823"/>
              <a:gd name="connsiteX0" fmla="*/ 442200 w 442200"/>
              <a:gd name="connsiteY0" fmla="*/ 0 h 119173"/>
              <a:gd name="connsiteX1" fmla="*/ 442200 w 442200"/>
              <a:gd name="connsiteY1" fmla="*/ 86846 h 119173"/>
              <a:gd name="connsiteX2" fmla="*/ 0 w 442200"/>
              <a:gd name="connsiteY2" fmla="*/ 119173 h 119173"/>
              <a:gd name="connsiteX3" fmla="*/ 0 w 442200"/>
              <a:gd name="connsiteY3" fmla="*/ 34891 h 119173"/>
              <a:gd name="connsiteX4" fmla="*/ 442200 w 442200"/>
              <a:gd name="connsiteY4" fmla="*/ 0 h 119173"/>
              <a:gd name="connsiteX0" fmla="*/ 442200 w 442200"/>
              <a:gd name="connsiteY0" fmla="*/ 0 h 115998"/>
              <a:gd name="connsiteX1" fmla="*/ 442200 w 442200"/>
              <a:gd name="connsiteY1" fmla="*/ 86846 h 115998"/>
              <a:gd name="connsiteX2" fmla="*/ 1587 w 442200"/>
              <a:gd name="connsiteY2" fmla="*/ 115998 h 115998"/>
              <a:gd name="connsiteX3" fmla="*/ 0 w 442200"/>
              <a:gd name="connsiteY3" fmla="*/ 34891 h 115998"/>
              <a:gd name="connsiteX4" fmla="*/ 442200 w 442200"/>
              <a:gd name="connsiteY4" fmla="*/ 0 h 115998"/>
              <a:gd name="connsiteX0" fmla="*/ 442200 w 442200"/>
              <a:gd name="connsiteY0" fmla="*/ 0 h 114411"/>
              <a:gd name="connsiteX1" fmla="*/ 442200 w 442200"/>
              <a:gd name="connsiteY1" fmla="*/ 86846 h 114411"/>
              <a:gd name="connsiteX2" fmla="*/ 0 w 442200"/>
              <a:gd name="connsiteY2" fmla="*/ 114411 h 114411"/>
              <a:gd name="connsiteX3" fmla="*/ 0 w 442200"/>
              <a:gd name="connsiteY3" fmla="*/ 34891 h 114411"/>
              <a:gd name="connsiteX4" fmla="*/ 442200 w 442200"/>
              <a:gd name="connsiteY4" fmla="*/ 0 h 114411"/>
              <a:gd name="connsiteX0" fmla="*/ 446434 w 446434"/>
              <a:gd name="connsiteY0" fmla="*/ 0 h 112294"/>
              <a:gd name="connsiteX1" fmla="*/ 442200 w 446434"/>
              <a:gd name="connsiteY1" fmla="*/ 84729 h 112294"/>
              <a:gd name="connsiteX2" fmla="*/ 0 w 446434"/>
              <a:gd name="connsiteY2" fmla="*/ 112294 h 112294"/>
              <a:gd name="connsiteX3" fmla="*/ 0 w 446434"/>
              <a:gd name="connsiteY3" fmla="*/ 32774 h 112294"/>
              <a:gd name="connsiteX4" fmla="*/ 446434 w 446434"/>
              <a:gd name="connsiteY4" fmla="*/ 0 h 112294"/>
              <a:gd name="connsiteX0" fmla="*/ 446434 w 446434"/>
              <a:gd name="connsiteY0" fmla="*/ 0 h 112294"/>
              <a:gd name="connsiteX1" fmla="*/ 446433 w 446434"/>
              <a:gd name="connsiteY1" fmla="*/ 80496 h 112294"/>
              <a:gd name="connsiteX2" fmla="*/ 0 w 446434"/>
              <a:gd name="connsiteY2" fmla="*/ 112294 h 112294"/>
              <a:gd name="connsiteX3" fmla="*/ 0 w 446434"/>
              <a:gd name="connsiteY3" fmla="*/ 32774 h 112294"/>
              <a:gd name="connsiteX4" fmla="*/ 446434 w 446434"/>
              <a:gd name="connsiteY4" fmla="*/ 0 h 112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434" h="112294">
                <a:moveTo>
                  <a:pt x="446434" y="0"/>
                </a:moveTo>
                <a:cubicBezTo>
                  <a:pt x="446434" y="26832"/>
                  <a:pt x="446433" y="53664"/>
                  <a:pt x="446433" y="80496"/>
                </a:cubicBezTo>
                <a:lnTo>
                  <a:pt x="0" y="112294"/>
                </a:lnTo>
                <a:lnTo>
                  <a:pt x="0" y="32774"/>
                </a:lnTo>
                <a:lnTo>
                  <a:pt x="446434" y="0"/>
                </a:lnTo>
                <a:close/>
              </a:path>
            </a:pathLst>
          </a:custGeom>
          <a:solidFill>
            <a:srgbClr val="141E46"/>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96" name="Freeform: Shape 195">
            <a:extLst>
              <a:ext uri="{FF2B5EF4-FFF2-40B4-BE49-F238E27FC236}">
                <a16:creationId xmlns:a16="http://schemas.microsoft.com/office/drawing/2014/main" id="{5FB52607-BB58-7E9E-A30A-01C8F98D33AC}"/>
              </a:ext>
            </a:extLst>
          </p:cNvPr>
          <p:cNvSpPr/>
          <p:nvPr/>
        </p:nvSpPr>
        <p:spPr>
          <a:xfrm>
            <a:off x="5137144" y="2718825"/>
            <a:ext cx="442199" cy="246181"/>
          </a:xfrm>
          <a:custGeom>
            <a:avLst/>
            <a:gdLst>
              <a:gd name="connsiteX0" fmla="*/ 0 w 442200"/>
              <a:gd name="connsiteY0" fmla="*/ 0 h 246181"/>
              <a:gd name="connsiteX1" fmla="*/ 442200 w 442200"/>
              <a:gd name="connsiteY1" fmla="*/ 1340 h 246181"/>
              <a:gd name="connsiteX2" fmla="*/ 442200 w 442200"/>
              <a:gd name="connsiteY2" fmla="*/ 239360 h 246181"/>
              <a:gd name="connsiteX3" fmla="*/ 0 w 442200"/>
              <a:gd name="connsiteY3" fmla="*/ 246181 h 246181"/>
              <a:gd name="connsiteX4" fmla="*/ 0 w 442200"/>
              <a:gd name="connsiteY4" fmla="*/ 0 h 24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0" h="246181">
                <a:moveTo>
                  <a:pt x="0" y="0"/>
                </a:moveTo>
                <a:lnTo>
                  <a:pt x="442200" y="1340"/>
                </a:lnTo>
                <a:lnTo>
                  <a:pt x="442200" y="239360"/>
                </a:lnTo>
                <a:lnTo>
                  <a:pt x="0" y="246181"/>
                </a:lnTo>
                <a:lnTo>
                  <a:pt x="0" y="0"/>
                </a:lnTo>
                <a:close/>
              </a:path>
            </a:pathLst>
          </a:custGeom>
          <a:solidFill>
            <a:srgbClr val="9BE1F7"/>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97" name="Freeform: Shape 196">
            <a:extLst>
              <a:ext uri="{FF2B5EF4-FFF2-40B4-BE49-F238E27FC236}">
                <a16:creationId xmlns:a16="http://schemas.microsoft.com/office/drawing/2014/main" id="{D5FED49C-8A92-0C60-D052-130E040E69EC}"/>
              </a:ext>
            </a:extLst>
          </p:cNvPr>
          <p:cNvSpPr/>
          <p:nvPr/>
        </p:nvSpPr>
        <p:spPr>
          <a:xfrm>
            <a:off x="5137144" y="2934183"/>
            <a:ext cx="442199" cy="172590"/>
          </a:xfrm>
          <a:custGeom>
            <a:avLst/>
            <a:gdLst>
              <a:gd name="connsiteX0" fmla="*/ 0 w 442200"/>
              <a:gd name="connsiteY0" fmla="*/ 0 h 172590"/>
              <a:gd name="connsiteX1" fmla="*/ 442200 w 442200"/>
              <a:gd name="connsiteY1" fmla="*/ 20595 h 172590"/>
              <a:gd name="connsiteX2" fmla="*/ 442200 w 442200"/>
              <a:gd name="connsiteY2" fmla="*/ 172590 h 172590"/>
              <a:gd name="connsiteX3" fmla="*/ 0 w 442200"/>
              <a:gd name="connsiteY3" fmla="*/ 149194 h 172590"/>
              <a:gd name="connsiteX4" fmla="*/ 0 w 442200"/>
              <a:gd name="connsiteY4" fmla="*/ 0 h 172590"/>
              <a:gd name="connsiteX0" fmla="*/ 0 w 442200"/>
              <a:gd name="connsiteY0" fmla="*/ 0 h 172590"/>
              <a:gd name="connsiteX1" fmla="*/ 442200 w 442200"/>
              <a:gd name="connsiteY1" fmla="*/ 14245 h 172590"/>
              <a:gd name="connsiteX2" fmla="*/ 442200 w 442200"/>
              <a:gd name="connsiteY2" fmla="*/ 172590 h 172590"/>
              <a:gd name="connsiteX3" fmla="*/ 0 w 442200"/>
              <a:gd name="connsiteY3" fmla="*/ 149194 h 172590"/>
              <a:gd name="connsiteX4" fmla="*/ 0 w 442200"/>
              <a:gd name="connsiteY4" fmla="*/ 0 h 172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0" h="172590">
                <a:moveTo>
                  <a:pt x="0" y="0"/>
                </a:moveTo>
                <a:lnTo>
                  <a:pt x="442200" y="14245"/>
                </a:lnTo>
                <a:lnTo>
                  <a:pt x="442200" y="172590"/>
                </a:lnTo>
                <a:lnTo>
                  <a:pt x="0" y="149194"/>
                </a:lnTo>
                <a:lnTo>
                  <a:pt x="0" y="0"/>
                </a:lnTo>
                <a:close/>
              </a:path>
            </a:pathLst>
          </a:custGeom>
          <a:solidFill>
            <a:srgbClr val="6CB4F0"/>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98" name="Freeform: Shape 197">
            <a:extLst>
              <a:ext uri="{FF2B5EF4-FFF2-40B4-BE49-F238E27FC236}">
                <a16:creationId xmlns:a16="http://schemas.microsoft.com/office/drawing/2014/main" id="{67F1AB16-A25D-F7E8-E4C1-22D02FF54E25}"/>
              </a:ext>
            </a:extLst>
          </p:cNvPr>
          <p:cNvSpPr/>
          <p:nvPr/>
        </p:nvSpPr>
        <p:spPr>
          <a:xfrm>
            <a:off x="5137144" y="3048796"/>
            <a:ext cx="444340" cy="956384"/>
          </a:xfrm>
          <a:custGeom>
            <a:avLst/>
            <a:gdLst>
              <a:gd name="connsiteX0" fmla="*/ 0 w 442200"/>
              <a:gd name="connsiteY0" fmla="*/ 0 h 956384"/>
              <a:gd name="connsiteX1" fmla="*/ 442200 w 442200"/>
              <a:gd name="connsiteY1" fmla="*/ 12546 h 956384"/>
              <a:gd name="connsiteX2" fmla="*/ 442200 w 442200"/>
              <a:gd name="connsiteY2" fmla="*/ 956384 h 956384"/>
              <a:gd name="connsiteX3" fmla="*/ 0 w 442200"/>
              <a:gd name="connsiteY3" fmla="*/ 929921 h 956384"/>
              <a:gd name="connsiteX4" fmla="*/ 0 w 442200"/>
              <a:gd name="connsiteY4" fmla="*/ 0 h 95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0" h="956384">
                <a:moveTo>
                  <a:pt x="0" y="0"/>
                </a:moveTo>
                <a:lnTo>
                  <a:pt x="442200" y="12546"/>
                </a:lnTo>
                <a:lnTo>
                  <a:pt x="442200" y="956384"/>
                </a:lnTo>
                <a:lnTo>
                  <a:pt x="0" y="929921"/>
                </a:lnTo>
                <a:lnTo>
                  <a:pt x="0" y="0"/>
                </a:lnTo>
                <a:close/>
              </a:path>
            </a:pathLst>
          </a:custGeom>
          <a:solidFill>
            <a:srgbClr val="339DF5"/>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09" name="Freeform: Shape 208">
            <a:extLst>
              <a:ext uri="{FF2B5EF4-FFF2-40B4-BE49-F238E27FC236}">
                <a16:creationId xmlns:a16="http://schemas.microsoft.com/office/drawing/2014/main" id="{94C0A3D7-EF04-4B0E-FC8D-A7A0238C7987}"/>
              </a:ext>
            </a:extLst>
          </p:cNvPr>
          <p:cNvSpPr/>
          <p:nvPr/>
        </p:nvSpPr>
        <p:spPr>
          <a:xfrm>
            <a:off x="5137144" y="3962975"/>
            <a:ext cx="455454" cy="69531"/>
          </a:xfrm>
          <a:custGeom>
            <a:avLst/>
            <a:gdLst>
              <a:gd name="connsiteX0" fmla="*/ 0 w 442200"/>
              <a:gd name="connsiteY0" fmla="*/ 0 h 64769"/>
              <a:gd name="connsiteX1" fmla="*/ 442200 w 442200"/>
              <a:gd name="connsiteY1" fmla="*/ 25239 h 64769"/>
              <a:gd name="connsiteX2" fmla="*/ 442200 w 442200"/>
              <a:gd name="connsiteY2" fmla="*/ 64769 h 64769"/>
              <a:gd name="connsiteX3" fmla="*/ 0 w 442200"/>
              <a:gd name="connsiteY3" fmla="*/ 41079 h 64769"/>
              <a:gd name="connsiteX4" fmla="*/ 0 w 442200"/>
              <a:gd name="connsiteY4" fmla="*/ 0 h 64769"/>
              <a:gd name="connsiteX0" fmla="*/ 0 w 443780"/>
              <a:gd name="connsiteY0" fmla="*/ 0 h 69531"/>
              <a:gd name="connsiteX1" fmla="*/ 443780 w 443780"/>
              <a:gd name="connsiteY1" fmla="*/ 30001 h 69531"/>
              <a:gd name="connsiteX2" fmla="*/ 443780 w 443780"/>
              <a:gd name="connsiteY2" fmla="*/ 69531 h 69531"/>
              <a:gd name="connsiteX3" fmla="*/ 1580 w 443780"/>
              <a:gd name="connsiteY3" fmla="*/ 45841 h 69531"/>
              <a:gd name="connsiteX4" fmla="*/ 0 w 443780"/>
              <a:gd name="connsiteY4" fmla="*/ 0 h 69531"/>
              <a:gd name="connsiteX0" fmla="*/ 0 w 443780"/>
              <a:gd name="connsiteY0" fmla="*/ 0 h 69531"/>
              <a:gd name="connsiteX1" fmla="*/ 442200 w 443780"/>
              <a:gd name="connsiteY1" fmla="*/ 25239 h 69531"/>
              <a:gd name="connsiteX2" fmla="*/ 443780 w 443780"/>
              <a:gd name="connsiteY2" fmla="*/ 69531 h 69531"/>
              <a:gd name="connsiteX3" fmla="*/ 1580 w 443780"/>
              <a:gd name="connsiteY3" fmla="*/ 45841 h 69531"/>
              <a:gd name="connsiteX4" fmla="*/ 0 w 443780"/>
              <a:gd name="connsiteY4" fmla="*/ 0 h 69531"/>
              <a:gd name="connsiteX0" fmla="*/ 0 w 451701"/>
              <a:gd name="connsiteY0" fmla="*/ 0 h 69531"/>
              <a:gd name="connsiteX1" fmla="*/ 451679 w 451701"/>
              <a:gd name="connsiteY1" fmla="*/ 28414 h 69531"/>
              <a:gd name="connsiteX2" fmla="*/ 443780 w 451701"/>
              <a:gd name="connsiteY2" fmla="*/ 69531 h 69531"/>
              <a:gd name="connsiteX3" fmla="*/ 1580 w 451701"/>
              <a:gd name="connsiteY3" fmla="*/ 45841 h 69531"/>
              <a:gd name="connsiteX4" fmla="*/ 0 w 451701"/>
              <a:gd name="connsiteY4" fmla="*/ 0 h 69531"/>
              <a:gd name="connsiteX0" fmla="*/ 0 w 453259"/>
              <a:gd name="connsiteY0" fmla="*/ 0 h 69531"/>
              <a:gd name="connsiteX1" fmla="*/ 451679 w 453259"/>
              <a:gd name="connsiteY1" fmla="*/ 28414 h 69531"/>
              <a:gd name="connsiteX2" fmla="*/ 453259 w 453259"/>
              <a:gd name="connsiteY2" fmla="*/ 69531 h 69531"/>
              <a:gd name="connsiteX3" fmla="*/ 1580 w 453259"/>
              <a:gd name="connsiteY3" fmla="*/ 45841 h 69531"/>
              <a:gd name="connsiteX4" fmla="*/ 0 w 453259"/>
              <a:gd name="connsiteY4" fmla="*/ 0 h 6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259" h="69531">
                <a:moveTo>
                  <a:pt x="0" y="0"/>
                </a:moveTo>
                <a:lnTo>
                  <a:pt x="451679" y="28414"/>
                </a:lnTo>
                <a:cubicBezTo>
                  <a:pt x="452206" y="43178"/>
                  <a:pt x="452732" y="54767"/>
                  <a:pt x="453259" y="69531"/>
                </a:cubicBezTo>
                <a:lnTo>
                  <a:pt x="1580" y="45841"/>
                </a:lnTo>
                <a:cubicBezTo>
                  <a:pt x="1053" y="30561"/>
                  <a:pt x="527" y="15280"/>
                  <a:pt x="0" y="0"/>
                </a:cubicBezTo>
                <a:close/>
              </a:path>
            </a:pathLst>
          </a:custGeom>
          <a:solidFill>
            <a:srgbClr val="0D5B9B"/>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21" name="TextBox 220">
            <a:extLst>
              <a:ext uri="{FF2B5EF4-FFF2-40B4-BE49-F238E27FC236}">
                <a16:creationId xmlns:a16="http://schemas.microsoft.com/office/drawing/2014/main" id="{4D1DCF21-72E8-A08F-9EA0-0B5043CCF956}"/>
              </a:ext>
            </a:extLst>
          </p:cNvPr>
          <p:cNvSpPr txBox="1"/>
          <p:nvPr/>
        </p:nvSpPr>
        <p:spPr>
          <a:xfrm>
            <a:off x="5784003" y="4128865"/>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1Q2024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50" name="Freeform: Shape 149">
            <a:extLst>
              <a:ext uri="{FF2B5EF4-FFF2-40B4-BE49-F238E27FC236}">
                <a16:creationId xmlns:a16="http://schemas.microsoft.com/office/drawing/2014/main" id="{99A6143B-2A7A-71BF-2D50-AE29972EF9E5}"/>
              </a:ext>
            </a:extLst>
          </p:cNvPr>
          <p:cNvSpPr/>
          <p:nvPr/>
        </p:nvSpPr>
        <p:spPr>
          <a:xfrm rot="10800000">
            <a:off x="5574581" y="2490665"/>
            <a:ext cx="1046744" cy="233646"/>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FFDE9B"/>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51" name="Freeform: Shape 150">
            <a:extLst>
              <a:ext uri="{FF2B5EF4-FFF2-40B4-BE49-F238E27FC236}">
                <a16:creationId xmlns:a16="http://schemas.microsoft.com/office/drawing/2014/main" id="{6CA7F513-DB86-3811-7C78-393E66A52F73}"/>
              </a:ext>
            </a:extLst>
          </p:cNvPr>
          <p:cNvSpPr/>
          <p:nvPr/>
        </p:nvSpPr>
        <p:spPr>
          <a:xfrm rot="10800000">
            <a:off x="5574581" y="2398610"/>
            <a:ext cx="1045314" cy="95229"/>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 name="connsiteX0" fmla="*/ 0 w 630766"/>
              <a:gd name="connsiteY0" fmla="*/ 1898 h 56932"/>
              <a:gd name="connsiteX1" fmla="*/ 629808 w 630766"/>
              <a:gd name="connsiteY1" fmla="*/ 0 h 56932"/>
              <a:gd name="connsiteX2" fmla="*/ 630766 w 630766"/>
              <a:gd name="connsiteY2" fmla="*/ 56932 h 56932"/>
              <a:gd name="connsiteX3" fmla="*/ 0 w 630766"/>
              <a:gd name="connsiteY3" fmla="*/ 56932 h 56932"/>
              <a:gd name="connsiteX4" fmla="*/ 0 w 630766"/>
              <a:gd name="connsiteY4" fmla="*/ 1898 h 56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6932">
                <a:moveTo>
                  <a:pt x="0" y="1898"/>
                </a:moveTo>
                <a:lnTo>
                  <a:pt x="629808" y="0"/>
                </a:lnTo>
                <a:cubicBezTo>
                  <a:pt x="630127" y="18977"/>
                  <a:pt x="630447" y="37955"/>
                  <a:pt x="630766" y="56932"/>
                </a:cubicBezTo>
                <a:lnTo>
                  <a:pt x="0" y="56932"/>
                </a:lnTo>
                <a:lnTo>
                  <a:pt x="0" y="1898"/>
                </a:lnTo>
                <a:close/>
              </a:path>
            </a:pathLst>
          </a:custGeom>
          <a:solidFill>
            <a:srgbClr val="FF5757"/>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52" name="Freeform: Shape 151">
            <a:extLst>
              <a:ext uri="{FF2B5EF4-FFF2-40B4-BE49-F238E27FC236}">
                <a16:creationId xmlns:a16="http://schemas.microsoft.com/office/drawing/2014/main" id="{9FE04737-22AD-61C6-2CBF-1B046326B6C1}"/>
              </a:ext>
            </a:extLst>
          </p:cNvPr>
          <p:cNvSpPr/>
          <p:nvPr/>
        </p:nvSpPr>
        <p:spPr>
          <a:xfrm rot="10800000">
            <a:off x="5574581" y="1501354"/>
            <a:ext cx="1045314" cy="897254"/>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D93F3F"/>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69" name="Freeform: Shape 168">
            <a:extLst>
              <a:ext uri="{FF2B5EF4-FFF2-40B4-BE49-F238E27FC236}">
                <a16:creationId xmlns:a16="http://schemas.microsoft.com/office/drawing/2014/main" id="{126B2C4B-A7D9-B7FE-EE37-752698EF9BD5}"/>
              </a:ext>
            </a:extLst>
          </p:cNvPr>
          <p:cNvSpPr/>
          <p:nvPr/>
        </p:nvSpPr>
        <p:spPr>
          <a:xfrm rot="10800000">
            <a:off x="5574581" y="1419281"/>
            <a:ext cx="1045314" cy="82073"/>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141E46"/>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3" name="Freeform: Shape 182">
            <a:extLst>
              <a:ext uri="{FF2B5EF4-FFF2-40B4-BE49-F238E27FC236}">
                <a16:creationId xmlns:a16="http://schemas.microsoft.com/office/drawing/2014/main" id="{AD85DA85-81B3-A2EF-D32F-4135F6CF4439}"/>
              </a:ext>
            </a:extLst>
          </p:cNvPr>
          <p:cNvSpPr/>
          <p:nvPr/>
        </p:nvSpPr>
        <p:spPr>
          <a:xfrm rot="10800000">
            <a:off x="5574582" y="3057293"/>
            <a:ext cx="1045314" cy="933856"/>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5FB2F7"/>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4" name="Freeform: Shape 183">
            <a:extLst>
              <a:ext uri="{FF2B5EF4-FFF2-40B4-BE49-F238E27FC236}">
                <a16:creationId xmlns:a16="http://schemas.microsoft.com/office/drawing/2014/main" id="{1C65EFE1-3B6F-3594-C530-02EEF01C79F1}"/>
              </a:ext>
            </a:extLst>
          </p:cNvPr>
          <p:cNvSpPr/>
          <p:nvPr/>
        </p:nvSpPr>
        <p:spPr>
          <a:xfrm rot="10800000">
            <a:off x="5574581" y="2949712"/>
            <a:ext cx="1046745" cy="107582"/>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96C9F4"/>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5" name="Freeform: Shape 184">
            <a:extLst>
              <a:ext uri="{FF2B5EF4-FFF2-40B4-BE49-F238E27FC236}">
                <a16:creationId xmlns:a16="http://schemas.microsoft.com/office/drawing/2014/main" id="{FC563184-0252-BA8B-B9F1-2CF2E8CAC3F8}"/>
              </a:ext>
            </a:extLst>
          </p:cNvPr>
          <p:cNvSpPr/>
          <p:nvPr/>
        </p:nvSpPr>
        <p:spPr>
          <a:xfrm rot="10800000">
            <a:off x="5574581" y="2721239"/>
            <a:ext cx="1046745" cy="228472"/>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CBF0FB"/>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04" name="Freeform: Shape 203">
            <a:extLst>
              <a:ext uri="{FF2B5EF4-FFF2-40B4-BE49-F238E27FC236}">
                <a16:creationId xmlns:a16="http://schemas.microsoft.com/office/drawing/2014/main" id="{2DBDDB1B-A2B2-140F-F414-161E5E9B4974}"/>
              </a:ext>
            </a:extLst>
          </p:cNvPr>
          <p:cNvSpPr/>
          <p:nvPr/>
        </p:nvSpPr>
        <p:spPr>
          <a:xfrm rot="10800000">
            <a:off x="5574582" y="3991149"/>
            <a:ext cx="1045314" cy="41037"/>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0F67B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58" name="Freeform: Shape 157">
            <a:extLst>
              <a:ext uri="{FF2B5EF4-FFF2-40B4-BE49-F238E27FC236}">
                <a16:creationId xmlns:a16="http://schemas.microsoft.com/office/drawing/2014/main" id="{CE94B70E-E12D-DD7C-FA8E-4B27685D9E5F}"/>
              </a:ext>
            </a:extLst>
          </p:cNvPr>
          <p:cNvSpPr/>
          <p:nvPr/>
        </p:nvSpPr>
        <p:spPr>
          <a:xfrm rot="10800000">
            <a:off x="6618313" y="2438520"/>
            <a:ext cx="442200" cy="286437"/>
          </a:xfrm>
          <a:custGeom>
            <a:avLst/>
            <a:gdLst>
              <a:gd name="connsiteX0" fmla="*/ 0 w 442200"/>
              <a:gd name="connsiteY0" fmla="*/ 286437 h 286437"/>
              <a:gd name="connsiteX1" fmla="*/ 0 w 442200"/>
              <a:gd name="connsiteY1" fmla="*/ 0 h 286437"/>
              <a:gd name="connsiteX2" fmla="*/ 442200 w 442200"/>
              <a:gd name="connsiteY2" fmla="*/ 1293 h 286437"/>
              <a:gd name="connsiteX3" fmla="*/ 442200 w 442200"/>
              <a:gd name="connsiteY3" fmla="*/ 248165 h 286437"/>
              <a:gd name="connsiteX4" fmla="*/ 0 w 442200"/>
              <a:gd name="connsiteY4" fmla="*/ 286437 h 28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0" h="286437">
                <a:moveTo>
                  <a:pt x="0" y="286437"/>
                </a:moveTo>
                <a:lnTo>
                  <a:pt x="0" y="0"/>
                </a:lnTo>
                <a:lnTo>
                  <a:pt x="442200" y="1293"/>
                </a:lnTo>
                <a:lnTo>
                  <a:pt x="442200" y="248165"/>
                </a:lnTo>
                <a:lnTo>
                  <a:pt x="0" y="286437"/>
                </a:lnTo>
                <a:close/>
              </a:path>
            </a:pathLst>
          </a:custGeom>
          <a:no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59" name="Freeform: Shape 158">
            <a:extLst>
              <a:ext uri="{FF2B5EF4-FFF2-40B4-BE49-F238E27FC236}">
                <a16:creationId xmlns:a16="http://schemas.microsoft.com/office/drawing/2014/main" id="{58183253-011B-0924-DC16-66B69DE9101F}"/>
              </a:ext>
            </a:extLst>
          </p:cNvPr>
          <p:cNvSpPr/>
          <p:nvPr/>
        </p:nvSpPr>
        <p:spPr>
          <a:xfrm rot="10800000">
            <a:off x="6616699" y="2457650"/>
            <a:ext cx="456513" cy="266097"/>
          </a:xfrm>
          <a:custGeom>
            <a:avLst/>
            <a:gdLst>
              <a:gd name="connsiteX0" fmla="*/ 0 w 442200"/>
              <a:gd name="connsiteY0" fmla="*/ 269272 h 269272"/>
              <a:gd name="connsiteX1" fmla="*/ 0 w 442200"/>
              <a:gd name="connsiteY1" fmla="*/ 38272 h 269272"/>
              <a:gd name="connsiteX2" fmla="*/ 442200 w 442200"/>
              <a:gd name="connsiteY2" fmla="*/ 0 h 269272"/>
              <a:gd name="connsiteX3" fmla="*/ 442200 w 442200"/>
              <a:gd name="connsiteY3" fmla="*/ 240866 h 269272"/>
              <a:gd name="connsiteX4" fmla="*/ 0 w 442200"/>
              <a:gd name="connsiteY4" fmla="*/ 269272 h 269272"/>
              <a:gd name="connsiteX0" fmla="*/ 0 w 442200"/>
              <a:gd name="connsiteY0" fmla="*/ 269272 h 269272"/>
              <a:gd name="connsiteX1" fmla="*/ 1588 w 442200"/>
              <a:gd name="connsiteY1" fmla="*/ 16047 h 269272"/>
              <a:gd name="connsiteX2" fmla="*/ 442200 w 442200"/>
              <a:gd name="connsiteY2" fmla="*/ 0 h 269272"/>
              <a:gd name="connsiteX3" fmla="*/ 442200 w 442200"/>
              <a:gd name="connsiteY3" fmla="*/ 240866 h 269272"/>
              <a:gd name="connsiteX4" fmla="*/ 0 w 442200"/>
              <a:gd name="connsiteY4" fmla="*/ 269272 h 269272"/>
              <a:gd name="connsiteX0" fmla="*/ 0 w 443788"/>
              <a:gd name="connsiteY0" fmla="*/ 254984 h 254984"/>
              <a:gd name="connsiteX1" fmla="*/ 1588 w 443788"/>
              <a:gd name="connsiteY1" fmla="*/ 1759 h 254984"/>
              <a:gd name="connsiteX2" fmla="*/ 443788 w 443788"/>
              <a:gd name="connsiteY2" fmla="*/ 0 h 254984"/>
              <a:gd name="connsiteX3" fmla="*/ 442200 w 443788"/>
              <a:gd name="connsiteY3" fmla="*/ 226578 h 254984"/>
              <a:gd name="connsiteX4" fmla="*/ 0 w 443788"/>
              <a:gd name="connsiteY4" fmla="*/ 254984 h 254984"/>
              <a:gd name="connsiteX0" fmla="*/ 0 w 443788"/>
              <a:gd name="connsiteY0" fmla="*/ 254984 h 254984"/>
              <a:gd name="connsiteX1" fmla="*/ 1588 w 443788"/>
              <a:gd name="connsiteY1" fmla="*/ 1759 h 254984"/>
              <a:gd name="connsiteX2" fmla="*/ 443788 w 443788"/>
              <a:gd name="connsiteY2" fmla="*/ 0 h 254984"/>
              <a:gd name="connsiteX3" fmla="*/ 442200 w 443788"/>
              <a:gd name="connsiteY3" fmla="*/ 231340 h 254984"/>
              <a:gd name="connsiteX4" fmla="*/ 0 w 443788"/>
              <a:gd name="connsiteY4" fmla="*/ 254984 h 254984"/>
              <a:gd name="connsiteX0" fmla="*/ 4796 w 448584"/>
              <a:gd name="connsiteY0" fmla="*/ 254984 h 254984"/>
              <a:gd name="connsiteX1" fmla="*/ 34 w 448584"/>
              <a:gd name="connsiteY1" fmla="*/ 1759 h 254984"/>
              <a:gd name="connsiteX2" fmla="*/ 448584 w 448584"/>
              <a:gd name="connsiteY2" fmla="*/ 0 h 254984"/>
              <a:gd name="connsiteX3" fmla="*/ 446996 w 448584"/>
              <a:gd name="connsiteY3" fmla="*/ 231340 h 254984"/>
              <a:gd name="connsiteX4" fmla="*/ 4796 w 448584"/>
              <a:gd name="connsiteY4" fmla="*/ 254984 h 254984"/>
              <a:gd name="connsiteX0" fmla="*/ 4796 w 448584"/>
              <a:gd name="connsiteY0" fmla="*/ 254984 h 254984"/>
              <a:gd name="connsiteX1" fmla="*/ 34 w 448584"/>
              <a:gd name="connsiteY1" fmla="*/ 1759 h 254984"/>
              <a:gd name="connsiteX2" fmla="*/ 448584 w 448584"/>
              <a:gd name="connsiteY2" fmla="*/ 0 h 254984"/>
              <a:gd name="connsiteX3" fmla="*/ 446996 w 448584"/>
              <a:gd name="connsiteY3" fmla="*/ 236102 h 254984"/>
              <a:gd name="connsiteX4" fmla="*/ 4796 w 448584"/>
              <a:gd name="connsiteY4" fmla="*/ 254984 h 254984"/>
              <a:gd name="connsiteX0" fmla="*/ 0 w 454900"/>
              <a:gd name="connsiteY0" fmla="*/ 254984 h 254984"/>
              <a:gd name="connsiteX1" fmla="*/ 6350 w 454900"/>
              <a:gd name="connsiteY1" fmla="*/ 1759 h 254984"/>
              <a:gd name="connsiteX2" fmla="*/ 454900 w 454900"/>
              <a:gd name="connsiteY2" fmla="*/ 0 h 254984"/>
              <a:gd name="connsiteX3" fmla="*/ 453312 w 454900"/>
              <a:gd name="connsiteY3" fmla="*/ 236102 h 254984"/>
              <a:gd name="connsiteX4" fmla="*/ 0 w 454900"/>
              <a:gd name="connsiteY4" fmla="*/ 254984 h 254984"/>
              <a:gd name="connsiteX0" fmla="*/ 0 w 454900"/>
              <a:gd name="connsiteY0" fmla="*/ 266097 h 266097"/>
              <a:gd name="connsiteX1" fmla="*/ 6350 w 454900"/>
              <a:gd name="connsiteY1" fmla="*/ 1759 h 266097"/>
              <a:gd name="connsiteX2" fmla="*/ 454900 w 454900"/>
              <a:gd name="connsiteY2" fmla="*/ 0 h 266097"/>
              <a:gd name="connsiteX3" fmla="*/ 453312 w 454900"/>
              <a:gd name="connsiteY3" fmla="*/ 236102 h 266097"/>
              <a:gd name="connsiteX4" fmla="*/ 0 w 454900"/>
              <a:gd name="connsiteY4" fmla="*/ 266097 h 26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900" h="266097">
                <a:moveTo>
                  <a:pt x="0" y="266097"/>
                </a:moveTo>
                <a:cubicBezTo>
                  <a:pt x="529" y="181689"/>
                  <a:pt x="5821" y="86167"/>
                  <a:pt x="6350" y="1759"/>
                </a:cubicBezTo>
                <a:lnTo>
                  <a:pt x="454900" y="0"/>
                </a:lnTo>
                <a:cubicBezTo>
                  <a:pt x="454371" y="75526"/>
                  <a:pt x="453841" y="160576"/>
                  <a:pt x="453312" y="236102"/>
                </a:cubicBezTo>
                <a:lnTo>
                  <a:pt x="0" y="266097"/>
                </a:lnTo>
                <a:close/>
              </a:path>
            </a:pathLst>
          </a:custGeom>
          <a:solidFill>
            <a:srgbClr val="FFCE6D"/>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70" name="Freeform: Shape 169">
            <a:extLst>
              <a:ext uri="{FF2B5EF4-FFF2-40B4-BE49-F238E27FC236}">
                <a16:creationId xmlns:a16="http://schemas.microsoft.com/office/drawing/2014/main" id="{92DEDFE2-5888-BAF1-0108-E352CF8B3A8C}"/>
              </a:ext>
            </a:extLst>
          </p:cNvPr>
          <p:cNvSpPr/>
          <p:nvPr/>
        </p:nvSpPr>
        <p:spPr>
          <a:xfrm rot="10800000">
            <a:off x="7044109" y="1292578"/>
            <a:ext cx="1045314" cy="90090"/>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141E46"/>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9" name="TextBox 8">
            <a:extLst>
              <a:ext uri="{FF2B5EF4-FFF2-40B4-BE49-F238E27FC236}">
                <a16:creationId xmlns:a16="http://schemas.microsoft.com/office/drawing/2014/main" id="{D340E009-392A-584B-187A-ADEF8786BEC3}"/>
              </a:ext>
            </a:extLst>
          </p:cNvPr>
          <p:cNvSpPr txBox="1"/>
          <p:nvPr/>
        </p:nvSpPr>
        <p:spPr>
          <a:xfrm>
            <a:off x="1872746" y="5332245"/>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latin typeface="SVN-Gilroy Medium" panose="00000600000000000000" pitchFamily="50" charset="0"/>
                <a:cs typeface="Arial" panose="020B0604020202020204" pitchFamily="34" charset="0"/>
              </a:rPr>
              <a:t>80.7%</a:t>
            </a:r>
            <a:endParaRPr kumimoji="0" lang="vi-VN" sz="9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A1A3A68-CC7A-9BF3-BD27-55E2C5D49881}"/>
              </a:ext>
            </a:extLst>
          </p:cNvPr>
          <p:cNvSpPr txBox="1"/>
          <p:nvPr/>
        </p:nvSpPr>
        <p:spPr>
          <a:xfrm>
            <a:off x="1872746" y="5644754"/>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latin typeface="SVN-Gilroy Medium" panose="00000600000000000000" pitchFamily="50" charset="0"/>
                <a:cs typeface="Arial" panose="020B0604020202020204" pitchFamily="34" charset="0"/>
              </a:rPr>
              <a:t>80.6%</a:t>
            </a:r>
            <a:endParaRPr kumimoji="0" lang="vi-VN" sz="9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138AFAFF-0946-281F-21D4-E5651782EBE3}"/>
              </a:ext>
            </a:extLst>
          </p:cNvPr>
          <p:cNvSpPr/>
          <p:nvPr/>
        </p:nvSpPr>
        <p:spPr>
          <a:xfrm>
            <a:off x="2172739" y="1542489"/>
            <a:ext cx="446495" cy="95637"/>
          </a:xfrm>
          <a:custGeom>
            <a:avLst/>
            <a:gdLst>
              <a:gd name="connsiteX0" fmla="*/ 442201 w 442201"/>
              <a:gd name="connsiteY0" fmla="*/ 0 h 109878"/>
              <a:gd name="connsiteX1" fmla="*/ 442201 w 442201"/>
              <a:gd name="connsiteY1" fmla="*/ 89103 h 109878"/>
              <a:gd name="connsiteX2" fmla="*/ 0 w 442201"/>
              <a:gd name="connsiteY2" fmla="*/ 109878 h 109878"/>
              <a:gd name="connsiteX3" fmla="*/ 0 w 442201"/>
              <a:gd name="connsiteY3" fmla="*/ 16813 h 109878"/>
              <a:gd name="connsiteX4" fmla="*/ 442201 w 442201"/>
              <a:gd name="connsiteY4" fmla="*/ 0 h 109878"/>
              <a:gd name="connsiteX0" fmla="*/ 442201 w 442201"/>
              <a:gd name="connsiteY0" fmla="*/ 0 h 99295"/>
              <a:gd name="connsiteX1" fmla="*/ 442201 w 442201"/>
              <a:gd name="connsiteY1" fmla="*/ 89103 h 99295"/>
              <a:gd name="connsiteX2" fmla="*/ 0 w 442201"/>
              <a:gd name="connsiteY2" fmla="*/ 99295 h 99295"/>
              <a:gd name="connsiteX3" fmla="*/ 0 w 442201"/>
              <a:gd name="connsiteY3" fmla="*/ 16813 h 99295"/>
              <a:gd name="connsiteX4" fmla="*/ 442201 w 442201"/>
              <a:gd name="connsiteY4" fmla="*/ 0 h 99295"/>
              <a:gd name="connsiteX0" fmla="*/ 442201 w 442201"/>
              <a:gd name="connsiteY0" fmla="*/ 0 h 99295"/>
              <a:gd name="connsiteX1" fmla="*/ 440084 w 442201"/>
              <a:gd name="connsiteY1" fmla="*/ 82753 h 99295"/>
              <a:gd name="connsiteX2" fmla="*/ 0 w 442201"/>
              <a:gd name="connsiteY2" fmla="*/ 99295 h 99295"/>
              <a:gd name="connsiteX3" fmla="*/ 0 w 442201"/>
              <a:gd name="connsiteY3" fmla="*/ 16813 h 99295"/>
              <a:gd name="connsiteX4" fmla="*/ 442201 w 442201"/>
              <a:gd name="connsiteY4" fmla="*/ 0 h 99295"/>
              <a:gd name="connsiteX0" fmla="*/ 442201 w 446495"/>
              <a:gd name="connsiteY0" fmla="*/ 0 h 99295"/>
              <a:gd name="connsiteX1" fmla="*/ 446434 w 446495"/>
              <a:gd name="connsiteY1" fmla="*/ 82753 h 99295"/>
              <a:gd name="connsiteX2" fmla="*/ 0 w 446495"/>
              <a:gd name="connsiteY2" fmla="*/ 99295 h 99295"/>
              <a:gd name="connsiteX3" fmla="*/ 0 w 446495"/>
              <a:gd name="connsiteY3" fmla="*/ 16813 h 99295"/>
              <a:gd name="connsiteX4" fmla="*/ 442201 w 446495"/>
              <a:gd name="connsiteY4" fmla="*/ 0 h 9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495" h="99295">
                <a:moveTo>
                  <a:pt x="442201" y="0"/>
                </a:moveTo>
                <a:cubicBezTo>
                  <a:pt x="441495" y="27584"/>
                  <a:pt x="447140" y="55169"/>
                  <a:pt x="446434" y="82753"/>
                </a:cubicBezTo>
                <a:lnTo>
                  <a:pt x="0" y="99295"/>
                </a:lnTo>
                <a:lnTo>
                  <a:pt x="0" y="16813"/>
                </a:lnTo>
                <a:lnTo>
                  <a:pt x="442201" y="0"/>
                </a:lnTo>
                <a:close/>
              </a:path>
            </a:pathLst>
          </a:custGeom>
          <a:solidFill>
            <a:srgbClr val="141E4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62" name="Freeform: Shape 161">
            <a:extLst>
              <a:ext uri="{FF2B5EF4-FFF2-40B4-BE49-F238E27FC236}">
                <a16:creationId xmlns:a16="http://schemas.microsoft.com/office/drawing/2014/main" id="{5E42193A-BF8A-A95E-BBB6-B90663D2BC94}"/>
              </a:ext>
            </a:extLst>
          </p:cNvPr>
          <p:cNvSpPr/>
          <p:nvPr/>
        </p:nvSpPr>
        <p:spPr>
          <a:xfrm rot="10800000">
            <a:off x="6618313" y="2347727"/>
            <a:ext cx="442352" cy="143094"/>
          </a:xfrm>
          <a:custGeom>
            <a:avLst/>
            <a:gdLst>
              <a:gd name="connsiteX0" fmla="*/ 0 w 442200"/>
              <a:gd name="connsiteY0" fmla="*/ 155794 h 155794"/>
              <a:gd name="connsiteX1" fmla="*/ 0 w 442200"/>
              <a:gd name="connsiteY1" fmla="*/ 28406 h 155794"/>
              <a:gd name="connsiteX2" fmla="*/ 442200 w 442200"/>
              <a:gd name="connsiteY2" fmla="*/ 0 h 155794"/>
              <a:gd name="connsiteX3" fmla="*/ 442200 w 442200"/>
              <a:gd name="connsiteY3" fmla="*/ 128723 h 155794"/>
              <a:gd name="connsiteX4" fmla="*/ 0 w 442200"/>
              <a:gd name="connsiteY4" fmla="*/ 155794 h 155794"/>
              <a:gd name="connsiteX0" fmla="*/ 0 w 443788"/>
              <a:gd name="connsiteY0" fmla="*/ 149444 h 149444"/>
              <a:gd name="connsiteX1" fmla="*/ 0 w 443788"/>
              <a:gd name="connsiteY1" fmla="*/ 22056 h 149444"/>
              <a:gd name="connsiteX2" fmla="*/ 443788 w 443788"/>
              <a:gd name="connsiteY2" fmla="*/ 0 h 149444"/>
              <a:gd name="connsiteX3" fmla="*/ 442200 w 443788"/>
              <a:gd name="connsiteY3" fmla="*/ 122373 h 149444"/>
              <a:gd name="connsiteX4" fmla="*/ 0 w 443788"/>
              <a:gd name="connsiteY4" fmla="*/ 149444 h 149444"/>
              <a:gd name="connsiteX0" fmla="*/ 0 w 443788"/>
              <a:gd name="connsiteY0" fmla="*/ 146269 h 146269"/>
              <a:gd name="connsiteX1" fmla="*/ 0 w 443788"/>
              <a:gd name="connsiteY1" fmla="*/ 18881 h 146269"/>
              <a:gd name="connsiteX2" fmla="*/ 443788 w 443788"/>
              <a:gd name="connsiteY2" fmla="*/ 0 h 146269"/>
              <a:gd name="connsiteX3" fmla="*/ 442200 w 443788"/>
              <a:gd name="connsiteY3" fmla="*/ 119198 h 146269"/>
              <a:gd name="connsiteX4" fmla="*/ 0 w 443788"/>
              <a:gd name="connsiteY4" fmla="*/ 146269 h 146269"/>
              <a:gd name="connsiteX0" fmla="*/ 0 w 442352"/>
              <a:gd name="connsiteY0" fmla="*/ 149444 h 149444"/>
              <a:gd name="connsiteX1" fmla="*/ 0 w 442352"/>
              <a:gd name="connsiteY1" fmla="*/ 22056 h 149444"/>
              <a:gd name="connsiteX2" fmla="*/ 442201 w 442352"/>
              <a:gd name="connsiteY2" fmla="*/ 0 h 149444"/>
              <a:gd name="connsiteX3" fmla="*/ 442200 w 442352"/>
              <a:gd name="connsiteY3" fmla="*/ 122373 h 149444"/>
              <a:gd name="connsiteX4" fmla="*/ 0 w 442352"/>
              <a:gd name="connsiteY4" fmla="*/ 149444 h 149444"/>
              <a:gd name="connsiteX0" fmla="*/ 0 w 442352"/>
              <a:gd name="connsiteY0" fmla="*/ 143094 h 143094"/>
              <a:gd name="connsiteX1" fmla="*/ 0 w 442352"/>
              <a:gd name="connsiteY1" fmla="*/ 22056 h 143094"/>
              <a:gd name="connsiteX2" fmla="*/ 442201 w 442352"/>
              <a:gd name="connsiteY2" fmla="*/ 0 h 143094"/>
              <a:gd name="connsiteX3" fmla="*/ 442200 w 442352"/>
              <a:gd name="connsiteY3" fmla="*/ 122373 h 143094"/>
              <a:gd name="connsiteX4" fmla="*/ 0 w 442352"/>
              <a:gd name="connsiteY4" fmla="*/ 143094 h 14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52" h="143094">
                <a:moveTo>
                  <a:pt x="0" y="143094"/>
                </a:moveTo>
                <a:lnTo>
                  <a:pt x="0" y="22056"/>
                </a:lnTo>
                <a:lnTo>
                  <a:pt x="442201" y="0"/>
                </a:lnTo>
                <a:cubicBezTo>
                  <a:pt x="441672" y="40791"/>
                  <a:pt x="442729" y="81582"/>
                  <a:pt x="442200" y="122373"/>
                </a:cubicBezTo>
                <a:lnTo>
                  <a:pt x="0" y="143094"/>
                </a:lnTo>
                <a:close/>
              </a:path>
            </a:pathLst>
          </a:custGeom>
          <a:solidFill>
            <a:srgbClr val="FF1919"/>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63" name="Freeform: Shape 162">
            <a:extLst>
              <a:ext uri="{FF2B5EF4-FFF2-40B4-BE49-F238E27FC236}">
                <a16:creationId xmlns:a16="http://schemas.microsoft.com/office/drawing/2014/main" id="{49A28595-5D61-51C9-219C-A0FE83AD67F5}"/>
              </a:ext>
            </a:extLst>
          </p:cNvPr>
          <p:cNvSpPr/>
          <p:nvPr/>
        </p:nvSpPr>
        <p:spPr>
          <a:xfrm rot="10800000">
            <a:off x="6618313" y="1356750"/>
            <a:ext cx="445375" cy="1041016"/>
          </a:xfrm>
          <a:custGeom>
            <a:avLst/>
            <a:gdLst>
              <a:gd name="connsiteX0" fmla="*/ 0 w 442200"/>
              <a:gd name="connsiteY0" fmla="*/ 1041016 h 1041016"/>
              <a:gd name="connsiteX1" fmla="*/ 0 w 442200"/>
              <a:gd name="connsiteY1" fmla="*/ 33378 h 1041016"/>
              <a:gd name="connsiteX2" fmla="*/ 442200 w 442200"/>
              <a:gd name="connsiteY2" fmla="*/ 0 h 1041016"/>
              <a:gd name="connsiteX3" fmla="*/ 442200 w 442200"/>
              <a:gd name="connsiteY3" fmla="*/ 907911 h 1041016"/>
              <a:gd name="connsiteX4" fmla="*/ 0 w 442200"/>
              <a:gd name="connsiteY4" fmla="*/ 1041016 h 1041016"/>
              <a:gd name="connsiteX0" fmla="*/ 3175 w 445375"/>
              <a:gd name="connsiteY0" fmla="*/ 1041016 h 1041016"/>
              <a:gd name="connsiteX1" fmla="*/ 0 w 445375"/>
              <a:gd name="connsiteY1" fmla="*/ 25440 h 1041016"/>
              <a:gd name="connsiteX2" fmla="*/ 445375 w 445375"/>
              <a:gd name="connsiteY2" fmla="*/ 0 h 1041016"/>
              <a:gd name="connsiteX3" fmla="*/ 445375 w 445375"/>
              <a:gd name="connsiteY3" fmla="*/ 907911 h 1041016"/>
              <a:gd name="connsiteX4" fmla="*/ 3175 w 445375"/>
              <a:gd name="connsiteY4" fmla="*/ 1041016 h 104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375" h="1041016">
                <a:moveTo>
                  <a:pt x="3175" y="1041016"/>
                </a:moveTo>
                <a:cubicBezTo>
                  <a:pt x="2117" y="702491"/>
                  <a:pt x="1058" y="363965"/>
                  <a:pt x="0" y="25440"/>
                </a:cubicBezTo>
                <a:lnTo>
                  <a:pt x="445375" y="0"/>
                </a:lnTo>
                <a:lnTo>
                  <a:pt x="445375" y="907911"/>
                </a:lnTo>
                <a:lnTo>
                  <a:pt x="3175" y="1041016"/>
                </a:lnTo>
                <a:close/>
              </a:path>
            </a:pathLst>
          </a:custGeom>
          <a:solidFill>
            <a:srgbClr val="CD2929"/>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74" name="Freeform: Shape 173">
            <a:extLst>
              <a:ext uri="{FF2B5EF4-FFF2-40B4-BE49-F238E27FC236}">
                <a16:creationId xmlns:a16="http://schemas.microsoft.com/office/drawing/2014/main" id="{07229019-F398-AD61-EA17-D3624E8D60E4}"/>
              </a:ext>
            </a:extLst>
          </p:cNvPr>
          <p:cNvSpPr/>
          <p:nvPr/>
        </p:nvSpPr>
        <p:spPr>
          <a:xfrm rot="10800000">
            <a:off x="6618313" y="1292911"/>
            <a:ext cx="442200" cy="210826"/>
          </a:xfrm>
          <a:custGeom>
            <a:avLst/>
            <a:gdLst>
              <a:gd name="connsiteX0" fmla="*/ 0 w 442200"/>
              <a:gd name="connsiteY0" fmla="*/ 218764 h 218764"/>
              <a:gd name="connsiteX1" fmla="*/ 0 w 442200"/>
              <a:gd name="connsiteY1" fmla="*/ 122230 h 218764"/>
              <a:gd name="connsiteX2" fmla="*/ 442200 w 442200"/>
              <a:gd name="connsiteY2" fmla="*/ 0 h 218764"/>
              <a:gd name="connsiteX3" fmla="*/ 442200 w 442200"/>
              <a:gd name="connsiteY3" fmla="*/ 85360 h 218764"/>
              <a:gd name="connsiteX4" fmla="*/ 0 w 442200"/>
              <a:gd name="connsiteY4" fmla="*/ 218764 h 218764"/>
              <a:gd name="connsiteX0" fmla="*/ 0 w 442200"/>
              <a:gd name="connsiteY0" fmla="*/ 204476 h 204476"/>
              <a:gd name="connsiteX1" fmla="*/ 0 w 442200"/>
              <a:gd name="connsiteY1" fmla="*/ 122230 h 204476"/>
              <a:gd name="connsiteX2" fmla="*/ 442200 w 442200"/>
              <a:gd name="connsiteY2" fmla="*/ 0 h 204476"/>
              <a:gd name="connsiteX3" fmla="*/ 442200 w 442200"/>
              <a:gd name="connsiteY3" fmla="*/ 85360 h 204476"/>
              <a:gd name="connsiteX4" fmla="*/ 0 w 442200"/>
              <a:gd name="connsiteY4" fmla="*/ 204476 h 204476"/>
              <a:gd name="connsiteX0" fmla="*/ 0 w 442200"/>
              <a:gd name="connsiteY0" fmla="*/ 210826 h 210826"/>
              <a:gd name="connsiteX1" fmla="*/ 0 w 442200"/>
              <a:gd name="connsiteY1" fmla="*/ 122230 h 210826"/>
              <a:gd name="connsiteX2" fmla="*/ 442200 w 442200"/>
              <a:gd name="connsiteY2" fmla="*/ 0 h 210826"/>
              <a:gd name="connsiteX3" fmla="*/ 442200 w 442200"/>
              <a:gd name="connsiteY3" fmla="*/ 85360 h 210826"/>
              <a:gd name="connsiteX4" fmla="*/ 0 w 442200"/>
              <a:gd name="connsiteY4" fmla="*/ 210826 h 210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0" h="210826">
                <a:moveTo>
                  <a:pt x="0" y="210826"/>
                </a:moveTo>
                <a:lnTo>
                  <a:pt x="0" y="122230"/>
                </a:lnTo>
                <a:lnTo>
                  <a:pt x="442200" y="0"/>
                </a:lnTo>
                <a:lnTo>
                  <a:pt x="442200" y="85360"/>
                </a:lnTo>
                <a:lnTo>
                  <a:pt x="0" y="210826"/>
                </a:lnTo>
                <a:close/>
              </a:path>
            </a:pathLst>
          </a:custGeom>
          <a:solidFill>
            <a:srgbClr val="141E46"/>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95" name="Freeform: Shape 194">
            <a:extLst>
              <a:ext uri="{FF2B5EF4-FFF2-40B4-BE49-F238E27FC236}">
                <a16:creationId xmlns:a16="http://schemas.microsoft.com/office/drawing/2014/main" id="{E050041B-0F3F-D822-FD44-F912C6D9E8BB}"/>
              </a:ext>
            </a:extLst>
          </p:cNvPr>
          <p:cNvSpPr/>
          <p:nvPr/>
        </p:nvSpPr>
        <p:spPr>
          <a:xfrm rot="10800000">
            <a:off x="6618313" y="2720167"/>
            <a:ext cx="442200" cy="268663"/>
          </a:xfrm>
          <a:custGeom>
            <a:avLst/>
            <a:gdLst>
              <a:gd name="connsiteX0" fmla="*/ 0 w 442200"/>
              <a:gd name="connsiteY0" fmla="*/ 268663 h 268663"/>
              <a:gd name="connsiteX1" fmla="*/ 0 w 442200"/>
              <a:gd name="connsiteY1" fmla="*/ 0 h 268663"/>
              <a:gd name="connsiteX2" fmla="*/ 442200 w 442200"/>
              <a:gd name="connsiteY2" fmla="*/ 29767 h 268663"/>
              <a:gd name="connsiteX3" fmla="*/ 442200 w 442200"/>
              <a:gd name="connsiteY3" fmla="*/ 268428 h 268663"/>
              <a:gd name="connsiteX4" fmla="*/ 0 w 442200"/>
              <a:gd name="connsiteY4" fmla="*/ 268663 h 268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0" h="268663">
                <a:moveTo>
                  <a:pt x="0" y="268663"/>
                </a:moveTo>
                <a:lnTo>
                  <a:pt x="0" y="0"/>
                </a:lnTo>
                <a:lnTo>
                  <a:pt x="442200" y="29767"/>
                </a:lnTo>
                <a:lnTo>
                  <a:pt x="442200" y="268428"/>
                </a:lnTo>
                <a:lnTo>
                  <a:pt x="0" y="268663"/>
                </a:lnTo>
                <a:close/>
              </a:path>
            </a:pathLst>
          </a:custGeom>
          <a:solidFill>
            <a:srgbClr val="9BE1F7"/>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99" name="Freeform: Shape 198">
            <a:extLst>
              <a:ext uri="{FF2B5EF4-FFF2-40B4-BE49-F238E27FC236}">
                <a16:creationId xmlns:a16="http://schemas.microsoft.com/office/drawing/2014/main" id="{1CEF87D3-86A2-A54D-F1A5-37ADE6752D28}"/>
              </a:ext>
            </a:extLst>
          </p:cNvPr>
          <p:cNvSpPr/>
          <p:nvPr/>
        </p:nvSpPr>
        <p:spPr>
          <a:xfrm rot="10800000">
            <a:off x="6618313" y="2948410"/>
            <a:ext cx="442200" cy="158250"/>
          </a:xfrm>
          <a:custGeom>
            <a:avLst/>
            <a:gdLst>
              <a:gd name="connsiteX0" fmla="*/ 442200 w 442200"/>
              <a:gd name="connsiteY0" fmla="*/ 158250 h 158250"/>
              <a:gd name="connsiteX1" fmla="*/ 0 w 442200"/>
              <a:gd name="connsiteY1" fmla="*/ 134160 h 158250"/>
              <a:gd name="connsiteX2" fmla="*/ 0 w 442200"/>
              <a:gd name="connsiteY2" fmla="*/ 0 h 158250"/>
              <a:gd name="connsiteX3" fmla="*/ 440060 w 442200"/>
              <a:gd name="connsiteY3" fmla="*/ 23283 h 158250"/>
              <a:gd name="connsiteX4" fmla="*/ 442200 w 442200"/>
              <a:gd name="connsiteY4" fmla="*/ 32967 h 158250"/>
              <a:gd name="connsiteX5" fmla="*/ 442200 w 442200"/>
              <a:gd name="connsiteY5" fmla="*/ 158250 h 158250"/>
              <a:gd name="connsiteX0" fmla="*/ 442200 w 442200"/>
              <a:gd name="connsiteY0" fmla="*/ 158250 h 158250"/>
              <a:gd name="connsiteX1" fmla="*/ 0 w 442200"/>
              <a:gd name="connsiteY1" fmla="*/ 140510 h 158250"/>
              <a:gd name="connsiteX2" fmla="*/ 0 w 442200"/>
              <a:gd name="connsiteY2" fmla="*/ 0 h 158250"/>
              <a:gd name="connsiteX3" fmla="*/ 440060 w 442200"/>
              <a:gd name="connsiteY3" fmla="*/ 23283 h 158250"/>
              <a:gd name="connsiteX4" fmla="*/ 442200 w 442200"/>
              <a:gd name="connsiteY4" fmla="*/ 32967 h 158250"/>
              <a:gd name="connsiteX5" fmla="*/ 442200 w 442200"/>
              <a:gd name="connsiteY5" fmla="*/ 158250 h 15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200" h="158250">
                <a:moveTo>
                  <a:pt x="442200" y="158250"/>
                </a:moveTo>
                <a:lnTo>
                  <a:pt x="0" y="140510"/>
                </a:lnTo>
                <a:lnTo>
                  <a:pt x="0" y="0"/>
                </a:lnTo>
                <a:lnTo>
                  <a:pt x="440060" y="23283"/>
                </a:lnTo>
                <a:lnTo>
                  <a:pt x="442200" y="32967"/>
                </a:lnTo>
                <a:lnTo>
                  <a:pt x="442200" y="158250"/>
                </a:lnTo>
                <a:close/>
              </a:path>
            </a:pathLst>
          </a:custGeom>
          <a:solidFill>
            <a:srgbClr val="6CB4F0"/>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00" name="Freeform: Shape 199">
            <a:extLst>
              <a:ext uri="{FF2B5EF4-FFF2-40B4-BE49-F238E27FC236}">
                <a16:creationId xmlns:a16="http://schemas.microsoft.com/office/drawing/2014/main" id="{A96BDA9E-F11C-9AF6-3D67-E0C3D0B8C48E}"/>
              </a:ext>
            </a:extLst>
          </p:cNvPr>
          <p:cNvSpPr/>
          <p:nvPr/>
        </p:nvSpPr>
        <p:spPr>
          <a:xfrm rot="10800000">
            <a:off x="6618314" y="3058636"/>
            <a:ext cx="442200" cy="1042310"/>
          </a:xfrm>
          <a:custGeom>
            <a:avLst/>
            <a:gdLst>
              <a:gd name="connsiteX0" fmla="*/ 442200 w 442200"/>
              <a:gd name="connsiteY0" fmla="*/ 1042310 h 1042310"/>
              <a:gd name="connsiteX1" fmla="*/ 0 w 442200"/>
              <a:gd name="connsiteY1" fmla="*/ 1006754 h 1042310"/>
              <a:gd name="connsiteX2" fmla="*/ 0 w 442200"/>
              <a:gd name="connsiteY2" fmla="*/ 0 h 1042310"/>
              <a:gd name="connsiteX3" fmla="*/ 442200 w 442200"/>
              <a:gd name="connsiteY3" fmla="*/ 97331 h 1042310"/>
              <a:gd name="connsiteX4" fmla="*/ 442200 w 442200"/>
              <a:gd name="connsiteY4" fmla="*/ 1042310 h 1042310"/>
              <a:gd name="connsiteX0" fmla="*/ 442200 w 442200"/>
              <a:gd name="connsiteY0" fmla="*/ 1042310 h 1042310"/>
              <a:gd name="connsiteX1" fmla="*/ 0 w 442200"/>
              <a:gd name="connsiteY1" fmla="*/ 1019454 h 1042310"/>
              <a:gd name="connsiteX2" fmla="*/ 0 w 442200"/>
              <a:gd name="connsiteY2" fmla="*/ 0 h 1042310"/>
              <a:gd name="connsiteX3" fmla="*/ 442200 w 442200"/>
              <a:gd name="connsiteY3" fmla="*/ 97331 h 1042310"/>
              <a:gd name="connsiteX4" fmla="*/ 442200 w 442200"/>
              <a:gd name="connsiteY4" fmla="*/ 1042310 h 1042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00" h="1042310">
                <a:moveTo>
                  <a:pt x="442200" y="1042310"/>
                </a:moveTo>
                <a:lnTo>
                  <a:pt x="0" y="1019454"/>
                </a:lnTo>
                <a:lnTo>
                  <a:pt x="0" y="0"/>
                </a:lnTo>
                <a:lnTo>
                  <a:pt x="442200" y="97331"/>
                </a:lnTo>
                <a:lnTo>
                  <a:pt x="442200" y="1042310"/>
                </a:lnTo>
                <a:close/>
              </a:path>
            </a:pathLst>
          </a:custGeom>
          <a:solidFill>
            <a:srgbClr val="339DF5"/>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10" name="Freeform: Shape 209">
            <a:extLst>
              <a:ext uri="{FF2B5EF4-FFF2-40B4-BE49-F238E27FC236}">
                <a16:creationId xmlns:a16="http://schemas.microsoft.com/office/drawing/2014/main" id="{147B7227-C390-B853-BD8B-9BDCF39F8100}"/>
              </a:ext>
            </a:extLst>
          </p:cNvPr>
          <p:cNvSpPr/>
          <p:nvPr/>
        </p:nvSpPr>
        <p:spPr>
          <a:xfrm rot="10800000">
            <a:off x="6618314" y="3989477"/>
            <a:ext cx="446963" cy="150961"/>
          </a:xfrm>
          <a:custGeom>
            <a:avLst/>
            <a:gdLst>
              <a:gd name="connsiteX0" fmla="*/ 442200 w 442200"/>
              <a:gd name="connsiteY0" fmla="*/ 150961 h 150961"/>
              <a:gd name="connsiteX1" fmla="*/ 0 w 442200"/>
              <a:gd name="connsiteY1" fmla="*/ 49534 h 150961"/>
              <a:gd name="connsiteX2" fmla="*/ 0 w 442200"/>
              <a:gd name="connsiteY2" fmla="*/ 0 h 150961"/>
              <a:gd name="connsiteX3" fmla="*/ 442200 w 442200"/>
              <a:gd name="connsiteY3" fmla="*/ 109503 h 150961"/>
              <a:gd name="connsiteX4" fmla="*/ 442200 w 442200"/>
              <a:gd name="connsiteY4" fmla="*/ 150961 h 150961"/>
              <a:gd name="connsiteX0" fmla="*/ 442200 w 442200"/>
              <a:gd name="connsiteY0" fmla="*/ 150961 h 150961"/>
              <a:gd name="connsiteX1" fmla="*/ 1587 w 442200"/>
              <a:gd name="connsiteY1" fmla="*/ 47947 h 150961"/>
              <a:gd name="connsiteX2" fmla="*/ 0 w 442200"/>
              <a:gd name="connsiteY2" fmla="*/ 0 h 150961"/>
              <a:gd name="connsiteX3" fmla="*/ 442200 w 442200"/>
              <a:gd name="connsiteY3" fmla="*/ 109503 h 150961"/>
              <a:gd name="connsiteX4" fmla="*/ 442200 w 442200"/>
              <a:gd name="connsiteY4" fmla="*/ 150961 h 150961"/>
              <a:gd name="connsiteX0" fmla="*/ 442200 w 442200"/>
              <a:gd name="connsiteY0" fmla="*/ 150961 h 150961"/>
              <a:gd name="connsiteX1" fmla="*/ 1587 w 442200"/>
              <a:gd name="connsiteY1" fmla="*/ 43184 h 150961"/>
              <a:gd name="connsiteX2" fmla="*/ 0 w 442200"/>
              <a:gd name="connsiteY2" fmla="*/ 0 h 150961"/>
              <a:gd name="connsiteX3" fmla="*/ 442200 w 442200"/>
              <a:gd name="connsiteY3" fmla="*/ 109503 h 150961"/>
              <a:gd name="connsiteX4" fmla="*/ 442200 w 442200"/>
              <a:gd name="connsiteY4" fmla="*/ 150961 h 150961"/>
              <a:gd name="connsiteX0" fmla="*/ 446963 w 446963"/>
              <a:gd name="connsiteY0" fmla="*/ 150961 h 150961"/>
              <a:gd name="connsiteX1" fmla="*/ 0 w 446963"/>
              <a:gd name="connsiteY1" fmla="*/ 44772 h 150961"/>
              <a:gd name="connsiteX2" fmla="*/ 4763 w 446963"/>
              <a:gd name="connsiteY2" fmla="*/ 0 h 150961"/>
              <a:gd name="connsiteX3" fmla="*/ 446963 w 446963"/>
              <a:gd name="connsiteY3" fmla="*/ 109503 h 150961"/>
              <a:gd name="connsiteX4" fmla="*/ 446963 w 446963"/>
              <a:gd name="connsiteY4" fmla="*/ 150961 h 150961"/>
              <a:gd name="connsiteX0" fmla="*/ 448550 w 448550"/>
              <a:gd name="connsiteY0" fmla="*/ 150961 h 150961"/>
              <a:gd name="connsiteX1" fmla="*/ 1587 w 448550"/>
              <a:gd name="connsiteY1" fmla="*/ 44772 h 150961"/>
              <a:gd name="connsiteX2" fmla="*/ 0 w 448550"/>
              <a:gd name="connsiteY2" fmla="*/ 0 h 150961"/>
              <a:gd name="connsiteX3" fmla="*/ 448550 w 448550"/>
              <a:gd name="connsiteY3" fmla="*/ 109503 h 150961"/>
              <a:gd name="connsiteX4" fmla="*/ 448550 w 448550"/>
              <a:gd name="connsiteY4" fmla="*/ 150961 h 150961"/>
              <a:gd name="connsiteX0" fmla="*/ 446963 w 446963"/>
              <a:gd name="connsiteY0" fmla="*/ 149373 h 149373"/>
              <a:gd name="connsiteX1" fmla="*/ 0 w 446963"/>
              <a:gd name="connsiteY1" fmla="*/ 43184 h 149373"/>
              <a:gd name="connsiteX2" fmla="*/ 1 w 446963"/>
              <a:gd name="connsiteY2" fmla="*/ 0 h 149373"/>
              <a:gd name="connsiteX3" fmla="*/ 446963 w 446963"/>
              <a:gd name="connsiteY3" fmla="*/ 107915 h 149373"/>
              <a:gd name="connsiteX4" fmla="*/ 446963 w 446963"/>
              <a:gd name="connsiteY4" fmla="*/ 149373 h 149373"/>
              <a:gd name="connsiteX0" fmla="*/ 446963 w 446963"/>
              <a:gd name="connsiteY0" fmla="*/ 150961 h 150961"/>
              <a:gd name="connsiteX1" fmla="*/ 0 w 446963"/>
              <a:gd name="connsiteY1" fmla="*/ 44772 h 150961"/>
              <a:gd name="connsiteX2" fmla="*/ 4764 w 446963"/>
              <a:gd name="connsiteY2" fmla="*/ 0 h 150961"/>
              <a:gd name="connsiteX3" fmla="*/ 446963 w 446963"/>
              <a:gd name="connsiteY3" fmla="*/ 109503 h 150961"/>
              <a:gd name="connsiteX4" fmla="*/ 446963 w 446963"/>
              <a:gd name="connsiteY4" fmla="*/ 150961 h 15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963" h="150961">
                <a:moveTo>
                  <a:pt x="446963" y="150961"/>
                </a:moveTo>
                <a:lnTo>
                  <a:pt x="0" y="44772"/>
                </a:lnTo>
                <a:cubicBezTo>
                  <a:pt x="0" y="30377"/>
                  <a:pt x="4764" y="14395"/>
                  <a:pt x="4764" y="0"/>
                </a:cubicBezTo>
                <a:lnTo>
                  <a:pt x="446963" y="109503"/>
                </a:lnTo>
                <a:lnTo>
                  <a:pt x="446963" y="150961"/>
                </a:lnTo>
                <a:close/>
              </a:path>
            </a:pathLst>
          </a:custGeom>
          <a:solidFill>
            <a:srgbClr val="0D5B9B"/>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28" name="TextBox 227">
            <a:extLst>
              <a:ext uri="{FF2B5EF4-FFF2-40B4-BE49-F238E27FC236}">
                <a16:creationId xmlns:a16="http://schemas.microsoft.com/office/drawing/2014/main" id="{217F21FD-588D-83E5-8BFB-B7A736911BCD}"/>
              </a:ext>
            </a:extLst>
          </p:cNvPr>
          <p:cNvSpPr txBox="1"/>
          <p:nvPr/>
        </p:nvSpPr>
        <p:spPr>
          <a:xfrm>
            <a:off x="1295188" y="2564475"/>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269</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29" name="TextBox 228">
            <a:extLst>
              <a:ext uri="{FF2B5EF4-FFF2-40B4-BE49-F238E27FC236}">
                <a16:creationId xmlns:a16="http://schemas.microsoft.com/office/drawing/2014/main" id="{BABF0CD0-21E7-F010-3854-0183874AB5E0}"/>
              </a:ext>
            </a:extLst>
          </p:cNvPr>
          <p:cNvSpPr txBox="1"/>
          <p:nvPr/>
        </p:nvSpPr>
        <p:spPr>
          <a:xfrm>
            <a:off x="1295188" y="2431091"/>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163</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30" name="TextBox 229">
            <a:extLst>
              <a:ext uri="{FF2B5EF4-FFF2-40B4-BE49-F238E27FC236}">
                <a16:creationId xmlns:a16="http://schemas.microsoft.com/office/drawing/2014/main" id="{B0DB852E-69F5-AC99-6804-96F027FD9E4C}"/>
              </a:ext>
            </a:extLst>
          </p:cNvPr>
          <p:cNvSpPr txBox="1"/>
          <p:nvPr/>
        </p:nvSpPr>
        <p:spPr>
          <a:xfrm>
            <a:off x="1295188" y="1968091"/>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1,310</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31" name="TextBox 230">
            <a:extLst>
              <a:ext uri="{FF2B5EF4-FFF2-40B4-BE49-F238E27FC236}">
                <a16:creationId xmlns:a16="http://schemas.microsoft.com/office/drawing/2014/main" id="{C8437D97-98CB-9479-FC8F-2660CDEB7B4B}"/>
              </a:ext>
            </a:extLst>
          </p:cNvPr>
          <p:cNvSpPr txBox="1"/>
          <p:nvPr/>
        </p:nvSpPr>
        <p:spPr>
          <a:xfrm>
            <a:off x="1295188" y="1518475"/>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119</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32" name="TextBox 231">
            <a:extLst>
              <a:ext uri="{FF2B5EF4-FFF2-40B4-BE49-F238E27FC236}">
                <a16:creationId xmlns:a16="http://schemas.microsoft.com/office/drawing/2014/main" id="{39889808-B8AA-0ABA-A0CE-BE07B2613D27}"/>
              </a:ext>
            </a:extLst>
          </p:cNvPr>
          <p:cNvSpPr txBox="1"/>
          <p:nvPr/>
        </p:nvSpPr>
        <p:spPr>
          <a:xfrm>
            <a:off x="2780321" y="2564475"/>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310</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33" name="TextBox 232">
            <a:extLst>
              <a:ext uri="{FF2B5EF4-FFF2-40B4-BE49-F238E27FC236}">
                <a16:creationId xmlns:a16="http://schemas.microsoft.com/office/drawing/2014/main" id="{AF30A878-1FBC-21B3-3FFB-D9805FCED836}"/>
              </a:ext>
            </a:extLst>
          </p:cNvPr>
          <p:cNvSpPr txBox="1"/>
          <p:nvPr/>
        </p:nvSpPr>
        <p:spPr>
          <a:xfrm>
            <a:off x="2780321" y="2431091"/>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146</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34" name="TextBox 233">
            <a:extLst>
              <a:ext uri="{FF2B5EF4-FFF2-40B4-BE49-F238E27FC236}">
                <a16:creationId xmlns:a16="http://schemas.microsoft.com/office/drawing/2014/main" id="{5AB63E69-7603-F685-88FD-5B954B58AEBF}"/>
              </a:ext>
            </a:extLst>
          </p:cNvPr>
          <p:cNvSpPr txBox="1"/>
          <p:nvPr/>
        </p:nvSpPr>
        <p:spPr>
          <a:xfrm>
            <a:off x="2780321" y="1968091"/>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1,310</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35" name="TextBox 234">
            <a:extLst>
              <a:ext uri="{FF2B5EF4-FFF2-40B4-BE49-F238E27FC236}">
                <a16:creationId xmlns:a16="http://schemas.microsoft.com/office/drawing/2014/main" id="{5EAD2A0E-8B49-852D-D940-80A05BBFE21B}"/>
              </a:ext>
            </a:extLst>
          </p:cNvPr>
          <p:cNvSpPr txBox="1"/>
          <p:nvPr/>
        </p:nvSpPr>
        <p:spPr>
          <a:xfrm>
            <a:off x="2780321" y="1508950"/>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123</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36" name="TextBox 235">
            <a:extLst>
              <a:ext uri="{FF2B5EF4-FFF2-40B4-BE49-F238E27FC236}">
                <a16:creationId xmlns:a16="http://schemas.microsoft.com/office/drawing/2014/main" id="{3E86A345-653B-D335-B1EF-726AAC8F8648}"/>
              </a:ext>
            </a:extLst>
          </p:cNvPr>
          <p:cNvSpPr txBox="1"/>
          <p:nvPr/>
        </p:nvSpPr>
        <p:spPr>
          <a:xfrm>
            <a:off x="4303503" y="2564475"/>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326</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37" name="TextBox 236">
            <a:extLst>
              <a:ext uri="{FF2B5EF4-FFF2-40B4-BE49-F238E27FC236}">
                <a16:creationId xmlns:a16="http://schemas.microsoft.com/office/drawing/2014/main" id="{C70C0A8B-B6B8-CF1F-9F73-46FBACCEC1E9}"/>
              </a:ext>
            </a:extLst>
          </p:cNvPr>
          <p:cNvSpPr txBox="1"/>
          <p:nvPr/>
        </p:nvSpPr>
        <p:spPr>
          <a:xfrm>
            <a:off x="4303503" y="2389371"/>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170</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38" name="TextBox 237">
            <a:extLst>
              <a:ext uri="{FF2B5EF4-FFF2-40B4-BE49-F238E27FC236}">
                <a16:creationId xmlns:a16="http://schemas.microsoft.com/office/drawing/2014/main" id="{68911808-7C5F-B54A-24BC-0C03BA610723}"/>
              </a:ext>
            </a:extLst>
          </p:cNvPr>
          <p:cNvSpPr txBox="1"/>
          <p:nvPr/>
        </p:nvSpPr>
        <p:spPr>
          <a:xfrm>
            <a:off x="4303503" y="1968091"/>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1,411</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39" name="TextBox 238">
            <a:extLst>
              <a:ext uri="{FF2B5EF4-FFF2-40B4-BE49-F238E27FC236}">
                <a16:creationId xmlns:a16="http://schemas.microsoft.com/office/drawing/2014/main" id="{4027696E-A85A-04CD-D4CF-4C3CBE83F0D4}"/>
              </a:ext>
            </a:extLst>
          </p:cNvPr>
          <p:cNvSpPr txBox="1"/>
          <p:nvPr/>
        </p:nvSpPr>
        <p:spPr>
          <a:xfrm>
            <a:off x="4303503" y="1415099"/>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127</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40" name="TextBox 239">
            <a:extLst>
              <a:ext uri="{FF2B5EF4-FFF2-40B4-BE49-F238E27FC236}">
                <a16:creationId xmlns:a16="http://schemas.microsoft.com/office/drawing/2014/main" id="{120BEC54-71C0-094E-4582-B3C194CAAD12}"/>
              </a:ext>
            </a:extLst>
          </p:cNvPr>
          <p:cNvSpPr txBox="1"/>
          <p:nvPr/>
        </p:nvSpPr>
        <p:spPr>
          <a:xfrm>
            <a:off x="5784003" y="2535900"/>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372</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41" name="TextBox 240">
            <a:extLst>
              <a:ext uri="{FF2B5EF4-FFF2-40B4-BE49-F238E27FC236}">
                <a16:creationId xmlns:a16="http://schemas.microsoft.com/office/drawing/2014/main" id="{BF7F0B29-15BC-85D8-2151-1DDBD2A18D8D}"/>
              </a:ext>
            </a:extLst>
          </p:cNvPr>
          <p:cNvSpPr txBox="1"/>
          <p:nvPr/>
        </p:nvSpPr>
        <p:spPr>
          <a:xfrm>
            <a:off x="5784003" y="2367585"/>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148</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42" name="TextBox 241">
            <a:extLst>
              <a:ext uri="{FF2B5EF4-FFF2-40B4-BE49-F238E27FC236}">
                <a16:creationId xmlns:a16="http://schemas.microsoft.com/office/drawing/2014/main" id="{D4550EEC-1B37-7A9F-CEDA-311235855289}"/>
              </a:ext>
            </a:extLst>
          </p:cNvPr>
          <p:cNvSpPr txBox="1"/>
          <p:nvPr/>
        </p:nvSpPr>
        <p:spPr>
          <a:xfrm>
            <a:off x="5784003" y="1866819"/>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1,428</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43" name="TextBox 242">
            <a:extLst>
              <a:ext uri="{FF2B5EF4-FFF2-40B4-BE49-F238E27FC236}">
                <a16:creationId xmlns:a16="http://schemas.microsoft.com/office/drawing/2014/main" id="{F2114C4D-EDC1-AD39-4C10-ECF4F53C3A5C}"/>
              </a:ext>
            </a:extLst>
          </p:cNvPr>
          <p:cNvSpPr txBox="1"/>
          <p:nvPr/>
        </p:nvSpPr>
        <p:spPr>
          <a:xfrm>
            <a:off x="5784003" y="1391490"/>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131</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44" name="TextBox 243">
            <a:extLst>
              <a:ext uri="{FF2B5EF4-FFF2-40B4-BE49-F238E27FC236}">
                <a16:creationId xmlns:a16="http://schemas.microsoft.com/office/drawing/2014/main" id="{13BC6421-B6F7-6427-821A-278C777AA680}"/>
              </a:ext>
            </a:extLst>
          </p:cNvPr>
          <p:cNvSpPr txBox="1"/>
          <p:nvPr/>
        </p:nvSpPr>
        <p:spPr>
          <a:xfrm>
            <a:off x="7246830" y="2535900"/>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371,6</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45" name="TextBox 244">
            <a:extLst>
              <a:ext uri="{FF2B5EF4-FFF2-40B4-BE49-F238E27FC236}">
                <a16:creationId xmlns:a16="http://schemas.microsoft.com/office/drawing/2014/main" id="{6C830F59-88A5-12D1-B617-D5A43A20B1D8}"/>
              </a:ext>
            </a:extLst>
          </p:cNvPr>
          <p:cNvSpPr txBox="1"/>
          <p:nvPr/>
        </p:nvSpPr>
        <p:spPr>
          <a:xfrm>
            <a:off x="7246830" y="2339829"/>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147,7</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46" name="TextBox 245">
            <a:extLst>
              <a:ext uri="{FF2B5EF4-FFF2-40B4-BE49-F238E27FC236}">
                <a16:creationId xmlns:a16="http://schemas.microsoft.com/office/drawing/2014/main" id="{0664BBE9-0614-0439-B760-5D25023F8CFB}"/>
              </a:ext>
            </a:extLst>
          </p:cNvPr>
          <p:cNvSpPr txBox="1"/>
          <p:nvPr/>
        </p:nvSpPr>
        <p:spPr>
          <a:xfrm>
            <a:off x="7246830" y="1866819"/>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1.427,6</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47" name="TextBox 246">
            <a:extLst>
              <a:ext uri="{FF2B5EF4-FFF2-40B4-BE49-F238E27FC236}">
                <a16:creationId xmlns:a16="http://schemas.microsoft.com/office/drawing/2014/main" id="{34CA9FA8-7D50-CC87-49EB-4A889022CEB1}"/>
              </a:ext>
            </a:extLst>
          </p:cNvPr>
          <p:cNvSpPr txBox="1"/>
          <p:nvPr/>
        </p:nvSpPr>
        <p:spPr>
          <a:xfrm>
            <a:off x="7251627" y="1268261"/>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137</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48" name="TextBox 247">
            <a:extLst>
              <a:ext uri="{FF2B5EF4-FFF2-40B4-BE49-F238E27FC236}">
                <a16:creationId xmlns:a16="http://schemas.microsoft.com/office/drawing/2014/main" id="{D91D8033-95A3-A07B-C731-571EA9312A14}"/>
              </a:ext>
            </a:extLst>
          </p:cNvPr>
          <p:cNvSpPr txBox="1"/>
          <p:nvPr/>
        </p:nvSpPr>
        <p:spPr>
          <a:xfrm>
            <a:off x="8843110" y="2362510"/>
            <a:ext cx="2861123" cy="610360"/>
          </a:xfrm>
          <a:prstGeom prst="rect">
            <a:avLst/>
          </a:prstGeom>
          <a:noFill/>
        </p:spPr>
        <p:txBody>
          <a:bodyPr wrap="square">
            <a:spAutoFit/>
          </a:bodyPr>
          <a:lstStyle/>
          <a:p>
            <a:pPr lvl="0" algn="just">
              <a:lnSpc>
                <a:spcPct val="102000"/>
              </a:lnSpc>
              <a:spcBef>
                <a:spcPts val="200"/>
              </a:spcBef>
              <a:spcAft>
                <a:spcPts val="200"/>
              </a:spcAft>
              <a:defRPr/>
            </a:pP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Borrowings from the Government and the SBV; deposits and borrowings from other credit institutions</a:t>
            </a:r>
            <a:endParaRPr lang="vi-VN"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endParaRPr>
          </a:p>
        </p:txBody>
      </p:sp>
      <p:sp>
        <p:nvSpPr>
          <p:cNvPr id="249" name="Rectangle 248">
            <a:extLst>
              <a:ext uri="{FF2B5EF4-FFF2-40B4-BE49-F238E27FC236}">
                <a16:creationId xmlns:a16="http://schemas.microsoft.com/office/drawing/2014/main" id="{D3A507A5-402E-229E-222C-594390E4C800}"/>
              </a:ext>
            </a:extLst>
          </p:cNvPr>
          <p:cNvSpPr/>
          <p:nvPr/>
        </p:nvSpPr>
        <p:spPr>
          <a:xfrm>
            <a:off x="8677041" y="2458483"/>
            <a:ext cx="88691" cy="88691"/>
          </a:xfrm>
          <a:prstGeom prst="rect">
            <a:avLst/>
          </a:prstGeom>
          <a:solidFill>
            <a:srgbClr val="FFDE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250" name="TextBox 249">
            <a:extLst>
              <a:ext uri="{FF2B5EF4-FFF2-40B4-BE49-F238E27FC236}">
                <a16:creationId xmlns:a16="http://schemas.microsoft.com/office/drawing/2014/main" id="{9BD246AB-BA03-8314-777B-927469927BAC}"/>
              </a:ext>
            </a:extLst>
          </p:cNvPr>
          <p:cNvSpPr txBox="1"/>
          <p:nvPr/>
        </p:nvSpPr>
        <p:spPr>
          <a:xfrm>
            <a:off x="8843110" y="1932052"/>
            <a:ext cx="2861123" cy="437684"/>
          </a:xfrm>
          <a:prstGeom prst="rect">
            <a:avLst/>
          </a:prstGeom>
          <a:noFill/>
        </p:spPr>
        <p:txBody>
          <a:bodyPr wrap="square">
            <a:spAutoFit/>
          </a:bodyPr>
          <a:lstStyle/>
          <a:p>
            <a:pPr lvl="0" algn="just">
              <a:lnSpc>
                <a:spcPct val="102000"/>
              </a:lnSpc>
              <a:spcBef>
                <a:spcPts val="200"/>
              </a:spcBef>
              <a:spcAft>
                <a:spcPts val="200"/>
              </a:spcAft>
              <a:defRPr/>
            </a:pP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Derivatives, financing funds, entrusted funds; valuable papers issued; others</a:t>
            </a:r>
            <a:endParaRPr lang="vi-VN"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endParaRPr>
          </a:p>
        </p:txBody>
      </p:sp>
      <p:sp>
        <p:nvSpPr>
          <p:cNvPr id="251" name="Rectangle 250">
            <a:extLst>
              <a:ext uri="{FF2B5EF4-FFF2-40B4-BE49-F238E27FC236}">
                <a16:creationId xmlns:a16="http://schemas.microsoft.com/office/drawing/2014/main" id="{E50A8330-A196-149E-21FE-6A6A8DC71C67}"/>
              </a:ext>
            </a:extLst>
          </p:cNvPr>
          <p:cNvSpPr/>
          <p:nvPr/>
        </p:nvSpPr>
        <p:spPr>
          <a:xfrm>
            <a:off x="8677041" y="2028025"/>
            <a:ext cx="88691" cy="88691"/>
          </a:xfrm>
          <a:prstGeom prst="rect">
            <a:avLst/>
          </a:prstGeom>
          <a:solidFill>
            <a:srgbClr val="FF57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252" name="TextBox 251">
            <a:extLst>
              <a:ext uri="{FF2B5EF4-FFF2-40B4-BE49-F238E27FC236}">
                <a16:creationId xmlns:a16="http://schemas.microsoft.com/office/drawing/2014/main" id="{ADFFFA9E-56D7-FD50-3994-612A3EC6A433}"/>
              </a:ext>
            </a:extLst>
          </p:cNvPr>
          <p:cNvSpPr txBox="1"/>
          <p:nvPr/>
        </p:nvSpPr>
        <p:spPr>
          <a:xfrm>
            <a:off x="8843110" y="1678942"/>
            <a:ext cx="2612290" cy="253916"/>
          </a:xfrm>
          <a:prstGeom prst="rect">
            <a:avLst/>
          </a:prstGeom>
          <a:noFill/>
        </p:spPr>
        <p:txBody>
          <a:bodyPr wrap="square">
            <a:spAutoFit/>
          </a:bodyPr>
          <a:lstStyle/>
          <a:p>
            <a:pPr lvl="0" algn="just">
              <a:lnSpc>
                <a:spcPct val="102000"/>
              </a:lnSpc>
              <a:spcBef>
                <a:spcPts val="200"/>
              </a:spcBef>
              <a:spcAft>
                <a:spcPts val="200"/>
              </a:spcAft>
              <a:defRPr/>
            </a:pP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Customers deposit</a:t>
            </a:r>
            <a:endParaRPr lang="vi-VN"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endParaRPr>
          </a:p>
        </p:txBody>
      </p:sp>
      <p:sp>
        <p:nvSpPr>
          <p:cNvPr id="253" name="Rectangle 252">
            <a:extLst>
              <a:ext uri="{FF2B5EF4-FFF2-40B4-BE49-F238E27FC236}">
                <a16:creationId xmlns:a16="http://schemas.microsoft.com/office/drawing/2014/main" id="{77546E85-2303-EC94-68CE-E6CC1CDDCA80}"/>
              </a:ext>
            </a:extLst>
          </p:cNvPr>
          <p:cNvSpPr/>
          <p:nvPr/>
        </p:nvSpPr>
        <p:spPr>
          <a:xfrm>
            <a:off x="8677041" y="1761555"/>
            <a:ext cx="88691" cy="88691"/>
          </a:xfrm>
          <a:prstGeom prst="rect">
            <a:avLst/>
          </a:prstGeom>
          <a:solidFill>
            <a:srgbClr val="D9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254" name="TextBox 253">
            <a:extLst>
              <a:ext uri="{FF2B5EF4-FFF2-40B4-BE49-F238E27FC236}">
                <a16:creationId xmlns:a16="http://schemas.microsoft.com/office/drawing/2014/main" id="{5EE497E4-C387-BA84-38D9-F32FDE4B6061}"/>
              </a:ext>
            </a:extLst>
          </p:cNvPr>
          <p:cNvSpPr txBox="1"/>
          <p:nvPr/>
        </p:nvSpPr>
        <p:spPr>
          <a:xfrm>
            <a:off x="8843110" y="1419832"/>
            <a:ext cx="2861123" cy="253916"/>
          </a:xfrm>
          <a:prstGeom prst="rect">
            <a:avLst/>
          </a:prstGeom>
          <a:noFill/>
        </p:spPr>
        <p:txBody>
          <a:bodyPr wrap="square">
            <a:spAutoFit/>
          </a:bodyPr>
          <a:lstStyle/>
          <a:p>
            <a:pPr lvl="0" algn="just">
              <a:lnSpc>
                <a:spcPct val="102000"/>
              </a:lnSpc>
              <a:spcBef>
                <a:spcPts val="200"/>
              </a:spcBef>
              <a:spcAft>
                <a:spcPts val="200"/>
              </a:spcAft>
              <a:defRPr/>
            </a:pP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Owner’s equity and shareholders’ benefit</a:t>
            </a:r>
            <a:endParaRPr lang="vi-VN"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endParaRPr>
          </a:p>
        </p:txBody>
      </p:sp>
      <p:sp>
        <p:nvSpPr>
          <p:cNvPr id="255" name="Rectangle 254">
            <a:extLst>
              <a:ext uri="{FF2B5EF4-FFF2-40B4-BE49-F238E27FC236}">
                <a16:creationId xmlns:a16="http://schemas.microsoft.com/office/drawing/2014/main" id="{6F244961-2A92-043D-AACB-D2AA76A38EA5}"/>
              </a:ext>
            </a:extLst>
          </p:cNvPr>
          <p:cNvSpPr/>
          <p:nvPr/>
        </p:nvSpPr>
        <p:spPr>
          <a:xfrm>
            <a:off x="8677041" y="1502445"/>
            <a:ext cx="88691" cy="88691"/>
          </a:xfrm>
          <a:prstGeom prst="rect">
            <a:avLst/>
          </a:prstGeom>
          <a:solidFill>
            <a:srgbClr val="141E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256" name="TextBox 255">
            <a:extLst>
              <a:ext uri="{FF2B5EF4-FFF2-40B4-BE49-F238E27FC236}">
                <a16:creationId xmlns:a16="http://schemas.microsoft.com/office/drawing/2014/main" id="{94D0A20F-FA53-51A1-A3B1-96CAD02C0692}"/>
              </a:ext>
            </a:extLst>
          </p:cNvPr>
          <p:cNvSpPr txBox="1"/>
          <p:nvPr/>
        </p:nvSpPr>
        <p:spPr>
          <a:xfrm>
            <a:off x="8843110" y="3958133"/>
            <a:ext cx="2518719" cy="253916"/>
          </a:xfrm>
          <a:prstGeom prst="rect">
            <a:avLst/>
          </a:prstGeom>
          <a:noFill/>
        </p:spPr>
        <p:txBody>
          <a:bodyPr wrap="square">
            <a:spAutoFit/>
          </a:bodyPr>
          <a:lstStyle/>
          <a:p>
            <a:pPr lvl="0" algn="just">
              <a:lnSpc>
                <a:spcPct val="102000"/>
              </a:lnSpc>
              <a:spcBef>
                <a:spcPts val="200"/>
              </a:spcBef>
              <a:spcAft>
                <a:spcPts val="200"/>
              </a:spcAft>
              <a:defRPr/>
            </a:pP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Fixed assets and other assets</a:t>
            </a:r>
            <a:endParaRPr lang="vi-VN"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endParaRPr>
          </a:p>
        </p:txBody>
      </p:sp>
      <p:sp>
        <p:nvSpPr>
          <p:cNvPr id="257" name="Rectangle 256">
            <a:extLst>
              <a:ext uri="{FF2B5EF4-FFF2-40B4-BE49-F238E27FC236}">
                <a16:creationId xmlns:a16="http://schemas.microsoft.com/office/drawing/2014/main" id="{EC017A4F-4DAE-BE1C-63B4-1C84C0943157}"/>
              </a:ext>
            </a:extLst>
          </p:cNvPr>
          <p:cNvSpPr/>
          <p:nvPr/>
        </p:nvSpPr>
        <p:spPr>
          <a:xfrm>
            <a:off x="8677041" y="4029703"/>
            <a:ext cx="88691" cy="88691"/>
          </a:xfrm>
          <a:prstGeom prst="rect">
            <a:avLst/>
          </a:prstGeom>
          <a:solidFill>
            <a:srgbClr val="0F67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258" name="TextBox 257">
            <a:extLst>
              <a:ext uri="{FF2B5EF4-FFF2-40B4-BE49-F238E27FC236}">
                <a16:creationId xmlns:a16="http://schemas.microsoft.com/office/drawing/2014/main" id="{B582E539-FB35-1BEE-4708-664EB071C877}"/>
              </a:ext>
            </a:extLst>
          </p:cNvPr>
          <p:cNvSpPr txBox="1"/>
          <p:nvPr/>
        </p:nvSpPr>
        <p:spPr>
          <a:xfrm>
            <a:off x="8843110" y="3715635"/>
            <a:ext cx="2518719" cy="253916"/>
          </a:xfrm>
          <a:prstGeom prst="rect">
            <a:avLst/>
          </a:prstGeom>
          <a:noFill/>
        </p:spPr>
        <p:txBody>
          <a:bodyPr wrap="square">
            <a:spAutoFit/>
          </a:bodyPr>
          <a:lstStyle/>
          <a:p>
            <a:pPr lvl="0" algn="just">
              <a:lnSpc>
                <a:spcPct val="102000"/>
              </a:lnSpc>
              <a:spcBef>
                <a:spcPts val="200"/>
              </a:spcBef>
              <a:spcAft>
                <a:spcPts val="200"/>
              </a:spcAft>
              <a:defRPr/>
            </a:pP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Loans to customers</a:t>
            </a:r>
            <a:endParaRPr lang="vi-VN"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endParaRPr>
          </a:p>
        </p:txBody>
      </p:sp>
      <p:sp>
        <p:nvSpPr>
          <p:cNvPr id="259" name="Rectangle 258">
            <a:extLst>
              <a:ext uri="{FF2B5EF4-FFF2-40B4-BE49-F238E27FC236}">
                <a16:creationId xmlns:a16="http://schemas.microsoft.com/office/drawing/2014/main" id="{605C397B-0C3E-00F2-3FDD-3217F485071E}"/>
              </a:ext>
            </a:extLst>
          </p:cNvPr>
          <p:cNvSpPr/>
          <p:nvPr/>
        </p:nvSpPr>
        <p:spPr>
          <a:xfrm>
            <a:off x="8677041" y="3811608"/>
            <a:ext cx="88691" cy="88691"/>
          </a:xfrm>
          <a:prstGeom prst="rect">
            <a:avLst/>
          </a:prstGeom>
          <a:solidFill>
            <a:srgbClr val="5FB2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260" name="TextBox 259">
            <a:extLst>
              <a:ext uri="{FF2B5EF4-FFF2-40B4-BE49-F238E27FC236}">
                <a16:creationId xmlns:a16="http://schemas.microsoft.com/office/drawing/2014/main" id="{D4581D4C-6096-A576-4FED-1A2CF2A1BD0B}"/>
              </a:ext>
            </a:extLst>
          </p:cNvPr>
          <p:cNvSpPr txBox="1"/>
          <p:nvPr/>
        </p:nvSpPr>
        <p:spPr>
          <a:xfrm>
            <a:off x="8843110" y="3274565"/>
            <a:ext cx="2518719" cy="437684"/>
          </a:xfrm>
          <a:prstGeom prst="rect">
            <a:avLst/>
          </a:prstGeom>
          <a:noFill/>
        </p:spPr>
        <p:txBody>
          <a:bodyPr wrap="square">
            <a:spAutoFit/>
          </a:bodyPr>
          <a:lstStyle/>
          <a:p>
            <a:pPr lvl="0" algn="just">
              <a:lnSpc>
                <a:spcPct val="102000"/>
              </a:lnSpc>
              <a:spcBef>
                <a:spcPts val="200"/>
              </a:spcBef>
              <a:spcAft>
                <a:spcPts val="200"/>
              </a:spcAft>
              <a:defRPr/>
            </a:pP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Trading securities</a:t>
            </a:r>
            <a:r>
              <a:rPr lang="vi-VN"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 </a:t>
            </a: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investment securities</a:t>
            </a:r>
            <a:r>
              <a:rPr lang="vi-VN"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 </a:t>
            </a: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derivatives</a:t>
            </a:r>
            <a:r>
              <a:rPr lang="vi-VN"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 </a:t>
            </a: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investments…</a:t>
            </a:r>
            <a:endParaRPr lang="vi-VN"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endParaRPr>
          </a:p>
        </p:txBody>
      </p:sp>
      <p:sp>
        <p:nvSpPr>
          <p:cNvPr id="261" name="Rectangle 260">
            <a:extLst>
              <a:ext uri="{FF2B5EF4-FFF2-40B4-BE49-F238E27FC236}">
                <a16:creationId xmlns:a16="http://schemas.microsoft.com/office/drawing/2014/main" id="{BC9D84CF-4A2C-CF32-DE64-81C057F824B9}"/>
              </a:ext>
            </a:extLst>
          </p:cNvPr>
          <p:cNvSpPr/>
          <p:nvPr/>
        </p:nvSpPr>
        <p:spPr>
          <a:xfrm>
            <a:off x="8677041" y="3370538"/>
            <a:ext cx="88691" cy="88691"/>
          </a:xfrm>
          <a:prstGeom prst="rect">
            <a:avLst/>
          </a:prstGeom>
          <a:solidFill>
            <a:srgbClr val="96C9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262" name="TextBox 261">
            <a:extLst>
              <a:ext uri="{FF2B5EF4-FFF2-40B4-BE49-F238E27FC236}">
                <a16:creationId xmlns:a16="http://schemas.microsoft.com/office/drawing/2014/main" id="{E63DA6B1-D318-CE22-EB3D-FEE8C40999D3}"/>
              </a:ext>
            </a:extLst>
          </p:cNvPr>
          <p:cNvSpPr txBox="1"/>
          <p:nvPr/>
        </p:nvSpPr>
        <p:spPr>
          <a:xfrm>
            <a:off x="8843110" y="3015455"/>
            <a:ext cx="2518719" cy="253916"/>
          </a:xfrm>
          <a:prstGeom prst="rect">
            <a:avLst/>
          </a:prstGeom>
          <a:noFill/>
        </p:spPr>
        <p:txBody>
          <a:bodyPr wrap="square">
            <a:spAutoFit/>
          </a:bodyPr>
          <a:lstStyle/>
          <a:p>
            <a:pPr lvl="0" algn="just">
              <a:lnSpc>
                <a:spcPct val="102000"/>
              </a:lnSpc>
              <a:spcBef>
                <a:spcPts val="200"/>
              </a:spcBef>
              <a:spcAft>
                <a:spcPts val="200"/>
              </a:spcAft>
              <a:defRPr/>
            </a:pP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Cash, valuable papers, gold...</a:t>
            </a:r>
            <a:endParaRPr lang="vi-VN" sz="1100" i="1"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endParaRPr>
          </a:p>
        </p:txBody>
      </p:sp>
      <p:sp>
        <p:nvSpPr>
          <p:cNvPr id="263" name="Rectangle 262">
            <a:extLst>
              <a:ext uri="{FF2B5EF4-FFF2-40B4-BE49-F238E27FC236}">
                <a16:creationId xmlns:a16="http://schemas.microsoft.com/office/drawing/2014/main" id="{58B66F91-A596-2CA9-A273-8BE5AE87736A}"/>
              </a:ext>
            </a:extLst>
          </p:cNvPr>
          <p:cNvSpPr/>
          <p:nvPr/>
        </p:nvSpPr>
        <p:spPr>
          <a:xfrm>
            <a:off x="8677041" y="3111428"/>
            <a:ext cx="88691" cy="88691"/>
          </a:xfrm>
          <a:prstGeom prst="rect">
            <a:avLst/>
          </a:prstGeom>
          <a:solidFill>
            <a:srgbClr val="CBF0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272" name="TextBox 271">
            <a:extLst>
              <a:ext uri="{FF2B5EF4-FFF2-40B4-BE49-F238E27FC236}">
                <a16:creationId xmlns:a16="http://schemas.microsoft.com/office/drawing/2014/main" id="{281D5843-9878-601A-E91B-C4CC39C0AAFE}"/>
              </a:ext>
            </a:extLst>
          </p:cNvPr>
          <p:cNvSpPr txBox="1"/>
          <p:nvPr/>
        </p:nvSpPr>
        <p:spPr>
          <a:xfrm>
            <a:off x="8845618" y="5308646"/>
            <a:ext cx="2609782" cy="833370"/>
          </a:xfrm>
          <a:prstGeom prst="rect">
            <a:avLst/>
          </a:prstGeom>
          <a:noFill/>
        </p:spPr>
        <p:txBody>
          <a:bodyPr wrap="square">
            <a:spAutoFit/>
          </a:bodyPr>
          <a:lstStyle/>
          <a:p>
            <a:pPr algn="just">
              <a:lnSpc>
                <a:spcPct val="102000"/>
              </a:lnSpc>
              <a:spcBef>
                <a:spcPts val="200"/>
              </a:spcBef>
              <a:spcAft>
                <a:spcPts val="200"/>
              </a:spcAft>
              <a:defRPr/>
            </a:pPr>
            <a:r>
              <a:rPr lang="en-US" sz="1200" b="1" dirty="0">
                <a:solidFill>
                  <a:srgbClr val="005993"/>
                </a:solidFill>
                <a:latin typeface="SVN-Gilroy XBold" panose="00000900000000000000" pitchFamily="50" charset="0"/>
                <a:cs typeface="Arial" panose="020B0604020202020204" pitchFamily="34" charset="0"/>
              </a:rPr>
              <a:t>Liquidity ratios of VietinBank remained well-controlled, in compliance with regulatory limits of the SBV. </a:t>
            </a:r>
          </a:p>
        </p:txBody>
      </p:sp>
      <p:sp>
        <p:nvSpPr>
          <p:cNvPr id="273" name="TextBox 272">
            <a:extLst>
              <a:ext uri="{FF2B5EF4-FFF2-40B4-BE49-F238E27FC236}">
                <a16:creationId xmlns:a16="http://schemas.microsoft.com/office/drawing/2014/main" id="{2B87C09F-BF4C-179F-82C7-29C32404BAFE}"/>
              </a:ext>
            </a:extLst>
          </p:cNvPr>
          <p:cNvSpPr txBox="1"/>
          <p:nvPr/>
        </p:nvSpPr>
        <p:spPr>
          <a:xfrm>
            <a:off x="1105297" y="373671"/>
            <a:ext cx="5405570" cy="338554"/>
          </a:xfrm>
          <a:prstGeom prst="rect">
            <a:avLst/>
          </a:prstGeom>
          <a:noFill/>
        </p:spPr>
        <p:txBody>
          <a:bodyPr wrap="square">
            <a:spAutoFit/>
          </a:bodyPr>
          <a:lstStyle/>
          <a:p>
            <a:pPr lvl="0" algn="just">
              <a:spcBef>
                <a:spcPts val="300"/>
              </a:spcBef>
              <a:spcAft>
                <a:spcPts val="300"/>
              </a:spcAft>
              <a:defRPr/>
            </a:pPr>
            <a:r>
              <a:rPr lang="vi-VN" sz="1600" b="1" dirty="0">
                <a:solidFill>
                  <a:srgbClr val="005993"/>
                </a:solidFill>
                <a:latin typeface="SVN-Gilroy XBold" panose="00000900000000000000" pitchFamily="50" charset="0"/>
                <a:cs typeface="Arial" panose="020B0604020202020204" pitchFamily="34" charset="0"/>
              </a:rPr>
              <a:t>Liquidity remained well-controlled</a:t>
            </a:r>
          </a:p>
        </p:txBody>
      </p:sp>
      <p:pic>
        <p:nvPicPr>
          <p:cNvPr id="274" name="Picture 273">
            <a:extLst>
              <a:ext uri="{FF2B5EF4-FFF2-40B4-BE49-F238E27FC236}">
                <a16:creationId xmlns:a16="http://schemas.microsoft.com/office/drawing/2014/main" id="{705A2E39-6FF3-2890-EAEB-635815ED35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52132" y="216811"/>
            <a:ext cx="1341434" cy="450721"/>
          </a:xfrm>
          <a:prstGeom prst="rect">
            <a:avLst/>
          </a:prstGeom>
        </p:spPr>
      </p:pic>
      <p:grpSp>
        <p:nvGrpSpPr>
          <p:cNvPr id="275" name="Group 274">
            <a:extLst>
              <a:ext uri="{FF2B5EF4-FFF2-40B4-BE49-F238E27FC236}">
                <a16:creationId xmlns:a16="http://schemas.microsoft.com/office/drawing/2014/main" id="{16BDDB03-66F3-EF26-3697-4162243C0B40}"/>
              </a:ext>
            </a:extLst>
          </p:cNvPr>
          <p:cNvGrpSpPr/>
          <p:nvPr/>
        </p:nvGrpSpPr>
        <p:grpSpPr>
          <a:xfrm>
            <a:off x="707759" y="363408"/>
            <a:ext cx="370841" cy="359080"/>
            <a:chOff x="10124985" y="4872481"/>
            <a:chExt cx="360680" cy="413653"/>
          </a:xfrm>
        </p:grpSpPr>
        <p:sp>
          <p:nvSpPr>
            <p:cNvPr id="276" name="Freeform: Shape 275">
              <a:extLst>
                <a:ext uri="{FF2B5EF4-FFF2-40B4-BE49-F238E27FC236}">
                  <a16:creationId xmlns:a16="http://schemas.microsoft.com/office/drawing/2014/main" id="{152279F5-E9B8-97A0-CB64-8C486C6F846C}"/>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Arial" panose="020B0604020202020204" pitchFamily="34" charset="0"/>
                <a:cs typeface="Arial" panose="020B0604020202020204" pitchFamily="34" charset="0"/>
              </a:endParaRPr>
            </a:p>
          </p:txBody>
        </p:sp>
        <p:sp>
          <p:nvSpPr>
            <p:cNvPr id="277" name="Freeform: Shape 276">
              <a:extLst>
                <a:ext uri="{FF2B5EF4-FFF2-40B4-BE49-F238E27FC236}">
                  <a16:creationId xmlns:a16="http://schemas.microsoft.com/office/drawing/2014/main" id="{80412F76-9A90-E6AB-88AA-0576746BE0DE}"/>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Arial" panose="020B0604020202020204" pitchFamily="34" charset="0"/>
                <a:cs typeface="Arial" panose="020B0604020202020204" pitchFamily="34" charset="0"/>
              </a:endParaRPr>
            </a:p>
          </p:txBody>
        </p:sp>
        <p:sp>
          <p:nvSpPr>
            <p:cNvPr id="278" name="Freeform: Shape 277">
              <a:extLst>
                <a:ext uri="{FF2B5EF4-FFF2-40B4-BE49-F238E27FC236}">
                  <a16:creationId xmlns:a16="http://schemas.microsoft.com/office/drawing/2014/main" id="{1BEA7332-6AE8-88B9-F958-57DF33A1C0C3}"/>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Arial" panose="020B0604020202020204" pitchFamily="34" charset="0"/>
                <a:cs typeface="Arial" panose="020B0604020202020204" pitchFamily="34" charset="0"/>
              </a:endParaRPr>
            </a:p>
          </p:txBody>
        </p:sp>
        <p:sp>
          <p:nvSpPr>
            <p:cNvPr id="279" name="Freeform: Shape 278">
              <a:extLst>
                <a:ext uri="{FF2B5EF4-FFF2-40B4-BE49-F238E27FC236}">
                  <a16:creationId xmlns:a16="http://schemas.microsoft.com/office/drawing/2014/main" id="{72C6359D-DB95-D260-C5D5-1CC96CB71327}"/>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Arial" panose="020B0604020202020204" pitchFamily="34" charset="0"/>
                <a:cs typeface="Arial" panose="020B0604020202020204" pitchFamily="34" charset="0"/>
              </a:endParaRPr>
            </a:p>
          </p:txBody>
        </p:sp>
        <p:sp>
          <p:nvSpPr>
            <p:cNvPr id="280" name="Freeform: Shape 279">
              <a:extLst>
                <a:ext uri="{FF2B5EF4-FFF2-40B4-BE49-F238E27FC236}">
                  <a16:creationId xmlns:a16="http://schemas.microsoft.com/office/drawing/2014/main" id="{6A587579-D35F-823E-C67F-E42D3FEC444B}"/>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Arial" panose="020B0604020202020204" pitchFamily="34" charset="0"/>
                <a:cs typeface="Arial" panose="020B0604020202020204" pitchFamily="34" charset="0"/>
              </a:endParaRPr>
            </a:p>
          </p:txBody>
        </p:sp>
        <p:sp>
          <p:nvSpPr>
            <p:cNvPr id="281" name="Freeform: Shape 280">
              <a:extLst>
                <a:ext uri="{FF2B5EF4-FFF2-40B4-BE49-F238E27FC236}">
                  <a16:creationId xmlns:a16="http://schemas.microsoft.com/office/drawing/2014/main" id="{8084CB2F-B936-64B9-5643-94AFFD4DBC83}"/>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Arial" panose="020B0604020202020204" pitchFamily="34" charset="0"/>
                <a:cs typeface="Arial" panose="020B0604020202020204" pitchFamily="34" charset="0"/>
              </a:endParaRPr>
            </a:p>
          </p:txBody>
        </p:sp>
      </p:grpSp>
      <p:sp>
        <p:nvSpPr>
          <p:cNvPr id="154" name="Freeform: Shape 153">
            <a:extLst>
              <a:ext uri="{FF2B5EF4-FFF2-40B4-BE49-F238E27FC236}">
                <a16:creationId xmlns:a16="http://schemas.microsoft.com/office/drawing/2014/main" id="{3A662C06-C380-33FE-988A-564BD105AE3E}"/>
              </a:ext>
            </a:extLst>
          </p:cNvPr>
          <p:cNvSpPr/>
          <p:nvPr/>
        </p:nvSpPr>
        <p:spPr>
          <a:xfrm rot="10800000">
            <a:off x="7046791" y="1382668"/>
            <a:ext cx="1042631" cy="984904"/>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D93F3F"/>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53" name="Freeform: Shape 152">
            <a:extLst>
              <a:ext uri="{FF2B5EF4-FFF2-40B4-BE49-F238E27FC236}">
                <a16:creationId xmlns:a16="http://schemas.microsoft.com/office/drawing/2014/main" id="{07251835-AA27-AEB8-DA55-A976D965B399}"/>
              </a:ext>
            </a:extLst>
          </p:cNvPr>
          <p:cNvSpPr/>
          <p:nvPr/>
        </p:nvSpPr>
        <p:spPr>
          <a:xfrm rot="10800000">
            <a:off x="7046793" y="2367574"/>
            <a:ext cx="1042629" cy="101046"/>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FF5757"/>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76" name="Freeform: Shape 175">
            <a:extLst>
              <a:ext uri="{FF2B5EF4-FFF2-40B4-BE49-F238E27FC236}">
                <a16:creationId xmlns:a16="http://schemas.microsoft.com/office/drawing/2014/main" id="{ED600CDB-D19B-0D49-08EF-B6D8982644FA}"/>
              </a:ext>
            </a:extLst>
          </p:cNvPr>
          <p:cNvSpPr/>
          <p:nvPr/>
        </p:nvSpPr>
        <p:spPr>
          <a:xfrm rot="10800000">
            <a:off x="7047121" y="2468621"/>
            <a:ext cx="1042302" cy="253299"/>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FFDE9B"/>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83" name="TextBox 282">
            <a:extLst>
              <a:ext uri="{FF2B5EF4-FFF2-40B4-BE49-F238E27FC236}">
                <a16:creationId xmlns:a16="http://schemas.microsoft.com/office/drawing/2014/main" id="{7C6AA293-9716-8FED-46DE-40749B4192E5}"/>
              </a:ext>
            </a:extLst>
          </p:cNvPr>
          <p:cNvSpPr txBox="1"/>
          <p:nvPr/>
        </p:nvSpPr>
        <p:spPr>
          <a:xfrm>
            <a:off x="1295188" y="2738476"/>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265</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84" name="TextBox 283">
            <a:extLst>
              <a:ext uri="{FF2B5EF4-FFF2-40B4-BE49-F238E27FC236}">
                <a16:creationId xmlns:a16="http://schemas.microsoft.com/office/drawing/2014/main" id="{513E599F-8D75-807C-616E-B3B66BA35703}"/>
              </a:ext>
            </a:extLst>
          </p:cNvPr>
          <p:cNvSpPr txBox="1"/>
          <p:nvPr/>
        </p:nvSpPr>
        <p:spPr>
          <a:xfrm>
            <a:off x="1295188" y="2882302"/>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199</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85" name="TextBox 284">
            <a:extLst>
              <a:ext uri="{FF2B5EF4-FFF2-40B4-BE49-F238E27FC236}">
                <a16:creationId xmlns:a16="http://schemas.microsoft.com/office/drawing/2014/main" id="{2A2C0701-BB8B-6326-3072-76C9F2F2E6F0}"/>
              </a:ext>
            </a:extLst>
          </p:cNvPr>
          <p:cNvSpPr txBox="1"/>
          <p:nvPr/>
        </p:nvSpPr>
        <p:spPr>
          <a:xfrm>
            <a:off x="1295188" y="3410619"/>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1,330</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86" name="TextBox 285">
            <a:extLst>
              <a:ext uri="{FF2B5EF4-FFF2-40B4-BE49-F238E27FC236}">
                <a16:creationId xmlns:a16="http://schemas.microsoft.com/office/drawing/2014/main" id="{FF3CA203-559A-2D61-AFD3-E9E5CCC1C13C}"/>
              </a:ext>
            </a:extLst>
          </p:cNvPr>
          <p:cNvSpPr txBox="1"/>
          <p:nvPr/>
        </p:nvSpPr>
        <p:spPr>
          <a:xfrm>
            <a:off x="1295188" y="3699257"/>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66</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87" name="TextBox 286">
            <a:extLst>
              <a:ext uri="{FF2B5EF4-FFF2-40B4-BE49-F238E27FC236}">
                <a16:creationId xmlns:a16="http://schemas.microsoft.com/office/drawing/2014/main" id="{5A7C99F8-D846-FC9B-5B07-D98F0040A4FA}"/>
              </a:ext>
            </a:extLst>
          </p:cNvPr>
          <p:cNvSpPr txBox="1"/>
          <p:nvPr/>
        </p:nvSpPr>
        <p:spPr>
          <a:xfrm>
            <a:off x="2801277" y="2738476"/>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299</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88" name="TextBox 287">
            <a:extLst>
              <a:ext uri="{FF2B5EF4-FFF2-40B4-BE49-F238E27FC236}">
                <a16:creationId xmlns:a16="http://schemas.microsoft.com/office/drawing/2014/main" id="{A2FA7AD7-831A-EC41-A965-82AD711DD681}"/>
              </a:ext>
            </a:extLst>
          </p:cNvPr>
          <p:cNvSpPr txBox="1"/>
          <p:nvPr/>
        </p:nvSpPr>
        <p:spPr>
          <a:xfrm>
            <a:off x="2801277" y="2882302"/>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168</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89" name="TextBox 288">
            <a:extLst>
              <a:ext uri="{FF2B5EF4-FFF2-40B4-BE49-F238E27FC236}">
                <a16:creationId xmlns:a16="http://schemas.microsoft.com/office/drawing/2014/main" id="{28DA050A-2983-6C26-6F5C-AA448D3A3493}"/>
              </a:ext>
            </a:extLst>
          </p:cNvPr>
          <p:cNvSpPr txBox="1"/>
          <p:nvPr/>
        </p:nvSpPr>
        <p:spPr>
          <a:xfrm>
            <a:off x="2801277" y="3410619"/>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1,354</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0" name="TextBox 289">
            <a:extLst>
              <a:ext uri="{FF2B5EF4-FFF2-40B4-BE49-F238E27FC236}">
                <a16:creationId xmlns:a16="http://schemas.microsoft.com/office/drawing/2014/main" id="{2040988E-7736-1048-06A7-480E9DC0CEC6}"/>
              </a:ext>
            </a:extLst>
          </p:cNvPr>
          <p:cNvSpPr txBox="1"/>
          <p:nvPr/>
        </p:nvSpPr>
        <p:spPr>
          <a:xfrm>
            <a:off x="2801277" y="3717559"/>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67</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91" name="TextBox 290">
            <a:extLst>
              <a:ext uri="{FF2B5EF4-FFF2-40B4-BE49-F238E27FC236}">
                <a16:creationId xmlns:a16="http://schemas.microsoft.com/office/drawing/2014/main" id="{8EFF49A2-BCBF-BCBC-ACAC-D1D17C20B8D5}"/>
              </a:ext>
            </a:extLst>
          </p:cNvPr>
          <p:cNvSpPr txBox="1"/>
          <p:nvPr/>
        </p:nvSpPr>
        <p:spPr>
          <a:xfrm>
            <a:off x="4300468" y="2738476"/>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330</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92" name="TextBox 291">
            <a:extLst>
              <a:ext uri="{FF2B5EF4-FFF2-40B4-BE49-F238E27FC236}">
                <a16:creationId xmlns:a16="http://schemas.microsoft.com/office/drawing/2014/main" id="{71B09D47-28DA-86EC-F999-92C32CFCFB9E}"/>
              </a:ext>
            </a:extLst>
          </p:cNvPr>
          <p:cNvSpPr txBox="1"/>
          <p:nvPr/>
        </p:nvSpPr>
        <p:spPr>
          <a:xfrm>
            <a:off x="4300468" y="2917227"/>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187</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93" name="TextBox 292">
            <a:extLst>
              <a:ext uri="{FF2B5EF4-FFF2-40B4-BE49-F238E27FC236}">
                <a16:creationId xmlns:a16="http://schemas.microsoft.com/office/drawing/2014/main" id="{FF41DB07-44D5-A8FE-85A3-878CAB63136A}"/>
              </a:ext>
            </a:extLst>
          </p:cNvPr>
          <p:cNvSpPr txBox="1"/>
          <p:nvPr/>
        </p:nvSpPr>
        <p:spPr>
          <a:xfrm>
            <a:off x="4300468" y="3410619"/>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1,446</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4" name="TextBox 293">
            <a:extLst>
              <a:ext uri="{FF2B5EF4-FFF2-40B4-BE49-F238E27FC236}">
                <a16:creationId xmlns:a16="http://schemas.microsoft.com/office/drawing/2014/main" id="{93F99907-2CB2-EBD0-0120-4D112FAB8D90}"/>
              </a:ext>
            </a:extLst>
          </p:cNvPr>
          <p:cNvSpPr txBox="1"/>
          <p:nvPr/>
        </p:nvSpPr>
        <p:spPr>
          <a:xfrm>
            <a:off x="4275108" y="3794624"/>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noProof="0">
                <a:solidFill>
                  <a:schemeClr val="bg1"/>
                </a:solidFill>
                <a:latin typeface="SVN-Gilroy Medium" panose="00000600000000000000" pitchFamily="50" charset="0"/>
                <a:cs typeface="Arial" panose="020B0604020202020204" pitchFamily="34" charset="0"/>
              </a:rPr>
              <a:t>70</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95" name="TextBox 294">
            <a:extLst>
              <a:ext uri="{FF2B5EF4-FFF2-40B4-BE49-F238E27FC236}">
                <a16:creationId xmlns:a16="http://schemas.microsoft.com/office/drawing/2014/main" id="{3F92D890-A52F-2C62-374A-FB3E9CE04186}"/>
              </a:ext>
            </a:extLst>
          </p:cNvPr>
          <p:cNvSpPr txBox="1"/>
          <p:nvPr/>
        </p:nvSpPr>
        <p:spPr>
          <a:xfrm>
            <a:off x="5784003" y="2738476"/>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359</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96" name="TextBox 295">
            <a:extLst>
              <a:ext uri="{FF2B5EF4-FFF2-40B4-BE49-F238E27FC236}">
                <a16:creationId xmlns:a16="http://schemas.microsoft.com/office/drawing/2014/main" id="{9F1674A6-957A-CD80-D362-5ED7A2587678}"/>
              </a:ext>
            </a:extLst>
          </p:cNvPr>
          <p:cNvSpPr txBox="1"/>
          <p:nvPr/>
        </p:nvSpPr>
        <p:spPr>
          <a:xfrm>
            <a:off x="5784003" y="2929927"/>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kumimoji="0" lang="en-US" sz="900" i="0" u="none" strike="noStrike" kern="1200" cap="none" spc="0" normalizeH="0" baseline="0" noProof="0">
                <a:ln>
                  <a:noFill/>
                </a:ln>
                <a:solidFill>
                  <a:schemeClr val="bg1"/>
                </a:solidFill>
                <a:effectLst/>
                <a:uLnTx/>
                <a:uFillTx/>
                <a:latin typeface="SVN-Gilroy Medium" panose="00000600000000000000" pitchFamily="50" charset="0"/>
                <a:cs typeface="Arial" panose="020B0604020202020204" pitchFamily="34" charset="0"/>
              </a:rPr>
              <a:t>170</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97" name="TextBox 296">
            <a:extLst>
              <a:ext uri="{FF2B5EF4-FFF2-40B4-BE49-F238E27FC236}">
                <a16:creationId xmlns:a16="http://schemas.microsoft.com/office/drawing/2014/main" id="{09C41228-C88F-07E4-EDB9-639C8A9D67FA}"/>
              </a:ext>
            </a:extLst>
          </p:cNvPr>
          <p:cNvSpPr txBox="1"/>
          <p:nvPr/>
        </p:nvSpPr>
        <p:spPr>
          <a:xfrm>
            <a:off x="5784003" y="3410619"/>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1,484</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8" name="TextBox 297">
            <a:extLst>
              <a:ext uri="{FF2B5EF4-FFF2-40B4-BE49-F238E27FC236}">
                <a16:creationId xmlns:a16="http://schemas.microsoft.com/office/drawing/2014/main" id="{E90752BF-1B63-901E-F341-42CB35CED17A}"/>
              </a:ext>
            </a:extLst>
          </p:cNvPr>
          <p:cNvSpPr txBox="1"/>
          <p:nvPr/>
        </p:nvSpPr>
        <p:spPr>
          <a:xfrm>
            <a:off x="5784003" y="3813889"/>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65</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cxnSp>
        <p:nvCxnSpPr>
          <p:cNvPr id="300" name="Straight Connector 299">
            <a:extLst>
              <a:ext uri="{FF2B5EF4-FFF2-40B4-BE49-F238E27FC236}">
                <a16:creationId xmlns:a16="http://schemas.microsoft.com/office/drawing/2014/main" id="{9470F236-E745-068B-3C9A-70AF47C0879F}"/>
              </a:ext>
            </a:extLst>
          </p:cNvPr>
          <p:cNvCxnSpPr>
            <a:cxnSpLocks/>
            <a:stCxn id="286" idx="2"/>
          </p:cNvCxnSpPr>
          <p:nvPr/>
        </p:nvCxnSpPr>
        <p:spPr>
          <a:xfrm>
            <a:off x="1629676" y="3839745"/>
            <a:ext cx="22561" cy="4267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B1B0E8D0-5B95-533E-D3B3-A2D5F2F78C5F}"/>
              </a:ext>
            </a:extLst>
          </p:cNvPr>
          <p:cNvCxnSpPr>
            <a:cxnSpLocks/>
          </p:cNvCxnSpPr>
          <p:nvPr/>
        </p:nvCxnSpPr>
        <p:spPr>
          <a:xfrm>
            <a:off x="3131292" y="3849009"/>
            <a:ext cx="22561" cy="4267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C36FBE6F-3350-E8CA-74F5-931A24F70686}"/>
              </a:ext>
            </a:extLst>
          </p:cNvPr>
          <p:cNvCxnSpPr>
            <a:cxnSpLocks/>
          </p:cNvCxnSpPr>
          <p:nvPr/>
        </p:nvCxnSpPr>
        <p:spPr>
          <a:xfrm>
            <a:off x="6074903" y="3964641"/>
            <a:ext cx="22561" cy="4267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92" name="Freeform: Shape 191">
            <a:extLst>
              <a:ext uri="{FF2B5EF4-FFF2-40B4-BE49-F238E27FC236}">
                <a16:creationId xmlns:a16="http://schemas.microsoft.com/office/drawing/2014/main" id="{D69776D4-FC78-0217-DF79-41DE3BE59C0C}"/>
              </a:ext>
            </a:extLst>
          </p:cNvPr>
          <p:cNvSpPr/>
          <p:nvPr/>
        </p:nvSpPr>
        <p:spPr>
          <a:xfrm rot="10800000">
            <a:off x="7048343" y="3084696"/>
            <a:ext cx="1045314" cy="1010004"/>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5FB2F7"/>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93" name="Freeform: Shape 192">
            <a:extLst>
              <a:ext uri="{FF2B5EF4-FFF2-40B4-BE49-F238E27FC236}">
                <a16:creationId xmlns:a16="http://schemas.microsoft.com/office/drawing/2014/main" id="{9F3D51A0-BCCB-59F3-38D0-D803C6BF450B}"/>
              </a:ext>
            </a:extLst>
          </p:cNvPr>
          <p:cNvSpPr/>
          <p:nvPr/>
        </p:nvSpPr>
        <p:spPr>
          <a:xfrm rot="10800000">
            <a:off x="7048342" y="2968343"/>
            <a:ext cx="1045314" cy="116354"/>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96C9F4"/>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94" name="Freeform: Shape 193">
            <a:extLst>
              <a:ext uri="{FF2B5EF4-FFF2-40B4-BE49-F238E27FC236}">
                <a16:creationId xmlns:a16="http://schemas.microsoft.com/office/drawing/2014/main" id="{9DA1B262-AFDD-63DF-7D3B-95F8478AC959}"/>
              </a:ext>
            </a:extLst>
          </p:cNvPr>
          <p:cNvSpPr/>
          <p:nvPr/>
        </p:nvSpPr>
        <p:spPr>
          <a:xfrm rot="10800000">
            <a:off x="7048342" y="2721240"/>
            <a:ext cx="1045314" cy="247102"/>
          </a:xfrm>
          <a:custGeom>
            <a:avLst/>
            <a:gdLst>
              <a:gd name="connsiteX0" fmla="*/ 0 w 630766"/>
              <a:gd name="connsiteY0" fmla="*/ 0 h 55034"/>
              <a:gd name="connsiteX1" fmla="*/ 630766 w 630766"/>
              <a:gd name="connsiteY1" fmla="*/ 0 h 55034"/>
              <a:gd name="connsiteX2" fmla="*/ 630766 w 630766"/>
              <a:gd name="connsiteY2" fmla="*/ 55034 h 55034"/>
              <a:gd name="connsiteX3" fmla="*/ 0 w 630766"/>
              <a:gd name="connsiteY3" fmla="*/ 55034 h 55034"/>
              <a:gd name="connsiteX4" fmla="*/ 0 w 630766"/>
              <a:gd name="connsiteY4" fmla="*/ 0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66" h="55034">
                <a:moveTo>
                  <a:pt x="0" y="0"/>
                </a:moveTo>
                <a:lnTo>
                  <a:pt x="630766" y="0"/>
                </a:lnTo>
                <a:lnTo>
                  <a:pt x="630766" y="55034"/>
                </a:lnTo>
                <a:lnTo>
                  <a:pt x="0" y="55034"/>
                </a:lnTo>
                <a:lnTo>
                  <a:pt x="0" y="0"/>
                </a:lnTo>
                <a:close/>
              </a:path>
            </a:pathLst>
          </a:custGeom>
          <a:solidFill>
            <a:srgbClr val="CBF0FB"/>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69" name="Freeform: Shape 268">
            <a:extLst>
              <a:ext uri="{FF2B5EF4-FFF2-40B4-BE49-F238E27FC236}">
                <a16:creationId xmlns:a16="http://schemas.microsoft.com/office/drawing/2014/main" id="{F400FD13-565F-4A28-53A5-BD801FC6E6DA}"/>
              </a:ext>
            </a:extLst>
          </p:cNvPr>
          <p:cNvSpPr/>
          <p:nvPr/>
        </p:nvSpPr>
        <p:spPr>
          <a:xfrm rot="10800000">
            <a:off x="7051028" y="4094423"/>
            <a:ext cx="1043163" cy="45719"/>
          </a:xfrm>
          <a:custGeom>
            <a:avLst/>
            <a:gdLst>
              <a:gd name="connsiteX0" fmla="*/ 1043163 w 1043163"/>
              <a:gd name="connsiteY0" fmla="*/ 45719 h 45719"/>
              <a:gd name="connsiteX1" fmla="*/ 0 w 1043163"/>
              <a:gd name="connsiteY1" fmla="*/ 45719 h 45719"/>
              <a:gd name="connsiteX2" fmla="*/ 0 w 1043163"/>
              <a:gd name="connsiteY2" fmla="*/ 1556 h 45719"/>
              <a:gd name="connsiteX3" fmla="*/ 1043163 w 1043163"/>
              <a:gd name="connsiteY3" fmla="*/ 0 h 45719"/>
              <a:gd name="connsiteX4" fmla="*/ 1043163 w 1043163"/>
              <a:gd name="connsiteY4" fmla="*/ 45719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163" h="45719">
                <a:moveTo>
                  <a:pt x="1043163" y="45719"/>
                </a:moveTo>
                <a:lnTo>
                  <a:pt x="0" y="45719"/>
                </a:lnTo>
                <a:lnTo>
                  <a:pt x="0" y="1556"/>
                </a:lnTo>
                <a:lnTo>
                  <a:pt x="1043163" y="0"/>
                </a:lnTo>
                <a:lnTo>
                  <a:pt x="1043163" y="45719"/>
                </a:lnTo>
                <a:close/>
              </a:path>
            </a:pathLst>
          </a:custGeom>
          <a:solidFill>
            <a:srgbClr val="0F67B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cxnSp>
        <p:nvCxnSpPr>
          <p:cNvPr id="216" name="Straight Arrow Connector 215">
            <a:extLst>
              <a:ext uri="{FF2B5EF4-FFF2-40B4-BE49-F238E27FC236}">
                <a16:creationId xmlns:a16="http://schemas.microsoft.com/office/drawing/2014/main" id="{A4F6AF28-6C2C-85FE-F0AB-7566EDE8A177}"/>
              </a:ext>
            </a:extLst>
          </p:cNvPr>
          <p:cNvCxnSpPr>
            <a:cxnSpLocks/>
          </p:cNvCxnSpPr>
          <p:nvPr/>
        </p:nvCxnSpPr>
        <p:spPr>
          <a:xfrm>
            <a:off x="593392" y="2723930"/>
            <a:ext cx="7773477" cy="0"/>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6" name="TextBox 305">
            <a:extLst>
              <a:ext uri="{FF2B5EF4-FFF2-40B4-BE49-F238E27FC236}">
                <a16:creationId xmlns:a16="http://schemas.microsoft.com/office/drawing/2014/main" id="{AF0E0604-FD21-3415-35E2-FE651A0E1DE8}"/>
              </a:ext>
            </a:extLst>
          </p:cNvPr>
          <p:cNvSpPr txBox="1"/>
          <p:nvPr/>
        </p:nvSpPr>
        <p:spPr>
          <a:xfrm>
            <a:off x="7275869" y="845829"/>
            <a:ext cx="1318105" cy="232821"/>
          </a:xfrm>
          <a:prstGeom prst="rect">
            <a:avLst/>
          </a:prstGeom>
          <a:noFill/>
        </p:spPr>
        <p:txBody>
          <a:bodyPr wrap="square">
            <a:spAutoFit/>
          </a:bodyPr>
          <a:lstStyle/>
          <a:p>
            <a:pPr>
              <a:lnSpc>
                <a:spcPct val="110000"/>
              </a:lnSpc>
              <a:spcBef>
                <a:spcPts val="300"/>
              </a:spcBef>
              <a:spcAft>
                <a:spcPts val="300"/>
              </a:spcAft>
              <a:defRPr/>
            </a:pPr>
            <a:r>
              <a:rPr lang="en-US" sz="900" i="1" dirty="0">
                <a:solidFill>
                  <a:prstClr val="black">
                    <a:lumMod val="75000"/>
                    <a:lumOff val="25000"/>
                  </a:prstClr>
                </a:solidFill>
                <a:latin typeface="SVN-Gilroy Medium" panose="00000600000000000000" pitchFamily="50" charset="0"/>
                <a:cs typeface="Arial" panose="020B0604020202020204" pitchFamily="34" charset="0"/>
              </a:rPr>
              <a:t>Unit: VND, </a:t>
            </a:r>
            <a:r>
              <a:rPr lang="en-US" sz="900" i="1" dirty="0" err="1">
                <a:solidFill>
                  <a:prstClr val="black">
                    <a:lumMod val="75000"/>
                    <a:lumOff val="25000"/>
                  </a:prstClr>
                </a:solidFill>
                <a:latin typeface="SVN-Gilroy Medium" panose="00000600000000000000" pitchFamily="50" charset="0"/>
                <a:cs typeface="Arial" panose="020B0604020202020204" pitchFamily="34" charset="0"/>
              </a:rPr>
              <a:t>Tn</a:t>
            </a:r>
            <a:endParaRPr lang="vi-VN" sz="900" i="1" dirty="0">
              <a:solidFill>
                <a:prstClr val="black">
                  <a:lumMod val="75000"/>
                  <a:lumOff val="25000"/>
                </a:prstClr>
              </a:solidFill>
              <a:cs typeface="Arial" panose="020B0604020202020204" pitchFamily="34" charset="0"/>
            </a:endParaRPr>
          </a:p>
        </p:txBody>
      </p:sp>
      <p:sp>
        <p:nvSpPr>
          <p:cNvPr id="307" name="TextBox 306">
            <a:extLst>
              <a:ext uri="{FF2B5EF4-FFF2-40B4-BE49-F238E27FC236}">
                <a16:creationId xmlns:a16="http://schemas.microsoft.com/office/drawing/2014/main" id="{74678E34-B584-CACB-681C-85A887DDEEF9}"/>
              </a:ext>
            </a:extLst>
          </p:cNvPr>
          <p:cNvSpPr txBox="1"/>
          <p:nvPr/>
        </p:nvSpPr>
        <p:spPr>
          <a:xfrm>
            <a:off x="7251627" y="2526421"/>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409</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308" name="TextBox 307">
            <a:extLst>
              <a:ext uri="{FF2B5EF4-FFF2-40B4-BE49-F238E27FC236}">
                <a16:creationId xmlns:a16="http://schemas.microsoft.com/office/drawing/2014/main" id="{473CECD1-4730-2D27-7853-0858FB1CFA0C}"/>
              </a:ext>
            </a:extLst>
          </p:cNvPr>
          <p:cNvSpPr txBox="1"/>
          <p:nvPr/>
        </p:nvSpPr>
        <p:spPr>
          <a:xfrm>
            <a:off x="7251627" y="2338718"/>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149</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309" name="TextBox 308">
            <a:extLst>
              <a:ext uri="{FF2B5EF4-FFF2-40B4-BE49-F238E27FC236}">
                <a16:creationId xmlns:a16="http://schemas.microsoft.com/office/drawing/2014/main" id="{1ED88FE7-94F3-D24F-416F-D80B64D5CB37}"/>
              </a:ext>
            </a:extLst>
          </p:cNvPr>
          <p:cNvSpPr txBox="1"/>
          <p:nvPr/>
        </p:nvSpPr>
        <p:spPr>
          <a:xfrm>
            <a:off x="7251627" y="1799698"/>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1,467</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10" name="TextBox 309">
            <a:extLst>
              <a:ext uri="{FF2B5EF4-FFF2-40B4-BE49-F238E27FC236}">
                <a16:creationId xmlns:a16="http://schemas.microsoft.com/office/drawing/2014/main" id="{E615FBF4-80DF-BB25-BCC8-39F8186617DD}"/>
              </a:ext>
            </a:extLst>
          </p:cNvPr>
          <p:cNvSpPr txBox="1"/>
          <p:nvPr/>
        </p:nvSpPr>
        <p:spPr>
          <a:xfrm>
            <a:off x="7251627" y="2765994"/>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390</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311" name="TextBox 310">
            <a:extLst>
              <a:ext uri="{FF2B5EF4-FFF2-40B4-BE49-F238E27FC236}">
                <a16:creationId xmlns:a16="http://schemas.microsoft.com/office/drawing/2014/main" id="{CDF519B4-511B-E97A-64E3-32FA40859F6C}"/>
              </a:ext>
            </a:extLst>
          </p:cNvPr>
          <p:cNvSpPr txBox="1"/>
          <p:nvPr/>
        </p:nvSpPr>
        <p:spPr>
          <a:xfrm>
            <a:off x="7251627" y="2957445"/>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kumimoji="0" lang="en-US" sz="900" i="0" u="none" strike="noStrike" kern="1200" cap="none" spc="0" normalizeH="0" baseline="0" noProof="0">
                <a:ln>
                  <a:noFill/>
                </a:ln>
                <a:solidFill>
                  <a:schemeClr val="bg1"/>
                </a:solidFill>
                <a:effectLst/>
                <a:uLnTx/>
                <a:uFillTx/>
                <a:latin typeface="SVN-Gilroy Medium" panose="00000600000000000000" pitchFamily="50" charset="0"/>
                <a:cs typeface="Arial" panose="020B0604020202020204" pitchFamily="34" charset="0"/>
              </a:rPr>
              <a:t>166</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312" name="TextBox 311">
            <a:extLst>
              <a:ext uri="{FF2B5EF4-FFF2-40B4-BE49-F238E27FC236}">
                <a16:creationId xmlns:a16="http://schemas.microsoft.com/office/drawing/2014/main" id="{58C6C373-290D-609A-399D-E96D6FE321DA}"/>
              </a:ext>
            </a:extLst>
          </p:cNvPr>
          <p:cNvSpPr txBox="1"/>
          <p:nvPr/>
        </p:nvSpPr>
        <p:spPr>
          <a:xfrm>
            <a:off x="7251627" y="3463167"/>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1,543</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13" name="TextBox 312">
            <a:extLst>
              <a:ext uri="{FF2B5EF4-FFF2-40B4-BE49-F238E27FC236}">
                <a16:creationId xmlns:a16="http://schemas.microsoft.com/office/drawing/2014/main" id="{38F77CCF-0F92-874F-EE47-732B88116AA5}"/>
              </a:ext>
            </a:extLst>
          </p:cNvPr>
          <p:cNvSpPr txBox="1"/>
          <p:nvPr/>
        </p:nvSpPr>
        <p:spPr>
          <a:xfrm>
            <a:off x="7251627" y="3928921"/>
            <a:ext cx="668975" cy="140488"/>
          </a:xfrm>
          <a:prstGeom prst="rect">
            <a:avLst/>
          </a:prstGeom>
          <a:noFill/>
        </p:spPr>
        <p:txBody>
          <a:bodyPr wrap="square" lIns="0" tIns="0" rIns="0" bIns="0">
            <a:spAutoFit/>
          </a:bodyPr>
          <a:lstStyle/>
          <a:p>
            <a:pPr marL="0" marR="0" lvl="0" indent="0" algn="ctr" defTabSz="914400" rtl="0" eaLnBrk="1" fontAlgn="auto" latinLnBrk="0" hangingPunct="1">
              <a:lnSpc>
                <a:spcPct val="110000"/>
              </a:lnSpc>
              <a:buClrTx/>
              <a:buSzTx/>
              <a:buFontTx/>
              <a:buNone/>
              <a:tabLst/>
              <a:defRPr/>
            </a:pPr>
            <a:r>
              <a:rPr lang="en-US" sz="900">
                <a:solidFill>
                  <a:schemeClr val="bg1"/>
                </a:solidFill>
                <a:latin typeface="SVN-Gilroy Medium" panose="00000600000000000000" pitchFamily="50" charset="0"/>
                <a:cs typeface="Arial" panose="020B0604020202020204" pitchFamily="34" charset="0"/>
              </a:rPr>
              <a:t>63</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cxnSp>
        <p:nvCxnSpPr>
          <p:cNvPr id="314" name="Straight Connector 313">
            <a:extLst>
              <a:ext uri="{FF2B5EF4-FFF2-40B4-BE49-F238E27FC236}">
                <a16:creationId xmlns:a16="http://schemas.microsoft.com/office/drawing/2014/main" id="{5324938E-27BE-297E-3E1E-0BA807B65DB5}"/>
              </a:ext>
            </a:extLst>
          </p:cNvPr>
          <p:cNvCxnSpPr>
            <a:cxnSpLocks/>
          </p:cNvCxnSpPr>
          <p:nvPr/>
        </p:nvCxnSpPr>
        <p:spPr>
          <a:xfrm>
            <a:off x="7556847" y="4079673"/>
            <a:ext cx="22561" cy="4267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C36FBE6F-3350-E8CA-74F5-931A24F70686}"/>
              </a:ext>
            </a:extLst>
          </p:cNvPr>
          <p:cNvCxnSpPr>
            <a:cxnSpLocks/>
          </p:cNvCxnSpPr>
          <p:nvPr/>
        </p:nvCxnSpPr>
        <p:spPr>
          <a:xfrm>
            <a:off x="4617578" y="3936066"/>
            <a:ext cx="22561" cy="4267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14CDAF-585B-36B4-5A80-CCA3C686A29C}"/>
              </a:ext>
            </a:extLst>
          </p:cNvPr>
          <p:cNvCxnSpPr>
            <a:cxnSpLocks/>
          </p:cNvCxnSpPr>
          <p:nvPr/>
        </p:nvCxnSpPr>
        <p:spPr>
          <a:xfrm>
            <a:off x="9780775"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73CBD7-B36B-EE87-6BEF-C7DA17FBC6F0}"/>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a:ln>
                  <a:noFill/>
                </a:ln>
                <a:solidFill>
                  <a:srgbClr val="725380"/>
                </a:solidFill>
                <a:effectLst/>
                <a:uLnTx/>
                <a:uFillTx/>
                <a:latin typeface="SVN-Gilroy Medium" panose="00000600000000000000" pitchFamily="50" charset="0"/>
                <a:cs typeface="Arial" panose="020B0604020202020204" pitchFamily="34" charset="0"/>
              </a:rPr>
              <a:t>Trang </a:t>
            </a:r>
            <a:r>
              <a:rPr kumimoji="0" lang="en-US" sz="600" i="0" u="none" strike="noStrike" kern="1200" cap="none" spc="0" normalizeH="0" baseline="0" noProof="0">
                <a:ln>
                  <a:noFill/>
                </a:ln>
                <a:solidFill>
                  <a:srgbClr val="725380"/>
                </a:solidFill>
                <a:effectLst/>
                <a:uLnTx/>
                <a:uFillTx/>
                <a:latin typeface="SVN-Gilroy XBold" panose="00000900000000000000" pitchFamily="50" charset="0"/>
                <a:cs typeface="Arial" panose="020B0604020202020204" pitchFamily="34" charset="0"/>
              </a:rPr>
              <a:t>10</a:t>
            </a:r>
            <a:endParaRPr lang="de-DE" sz="600">
              <a:solidFill>
                <a:srgbClr val="725380"/>
              </a:solidFill>
              <a:latin typeface="SVN-Gilroy XBold" panose="00000900000000000000" pitchFamily="50" charset="0"/>
              <a:cs typeface="Arial" panose="020B0604020202020204" pitchFamily="34" charset="0"/>
            </a:endParaRPr>
          </a:p>
        </p:txBody>
      </p:sp>
      <p:cxnSp>
        <p:nvCxnSpPr>
          <p:cNvPr id="19" name="Straight Connector 18">
            <a:extLst>
              <a:ext uri="{FF2B5EF4-FFF2-40B4-BE49-F238E27FC236}">
                <a16:creationId xmlns:a16="http://schemas.microsoft.com/office/drawing/2014/main" id="{B6796175-D172-E598-91B5-75B2756506D8}"/>
              </a:ext>
            </a:extLst>
          </p:cNvPr>
          <p:cNvCxnSpPr>
            <a:cxnSpLocks/>
          </p:cNvCxnSpPr>
          <p:nvPr/>
        </p:nvCxnSpPr>
        <p:spPr>
          <a:xfrm>
            <a:off x="11134902" y="6547920"/>
            <a:ext cx="0" cy="107173"/>
          </a:xfrm>
          <a:prstGeom prst="line">
            <a:avLst/>
          </a:prstGeom>
          <a:ln w="6350">
            <a:solidFill>
              <a:srgbClr val="72538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9AEC7F4-D9F5-2DE8-60D6-01B1683DCEEB}"/>
              </a:ext>
            </a:extLst>
          </p:cNvPr>
          <p:cNvCxnSpPr>
            <a:cxnSpLocks/>
          </p:cNvCxnSpPr>
          <p:nvPr/>
        </p:nvCxnSpPr>
        <p:spPr>
          <a:xfrm>
            <a:off x="10159008" y="6471625"/>
            <a:ext cx="381156" cy="0"/>
          </a:xfrm>
          <a:prstGeom prst="line">
            <a:avLst/>
          </a:prstGeom>
          <a:ln w="28575">
            <a:solidFill>
              <a:srgbClr val="725380"/>
            </a:solidFill>
          </a:ln>
        </p:spPr>
        <p:style>
          <a:lnRef idx="1">
            <a:schemeClr val="accent1"/>
          </a:lnRef>
          <a:fillRef idx="0">
            <a:schemeClr val="accent1"/>
          </a:fillRef>
          <a:effectRef idx="0">
            <a:schemeClr val="accent1"/>
          </a:effectRef>
          <a:fontRef idx="minor">
            <a:schemeClr val="tx1"/>
          </a:fontRef>
        </p:style>
      </p:cxnSp>
      <p:sp>
        <p:nvSpPr>
          <p:cNvPr id="215" name="TextBox 214">
            <a:extLst>
              <a:ext uri="{FF2B5EF4-FFF2-40B4-BE49-F238E27FC236}">
                <a16:creationId xmlns:a16="http://schemas.microsoft.com/office/drawing/2014/main" id="{EF1D0894-8023-AEB4-7340-40439402B7EC}"/>
              </a:ext>
            </a:extLst>
          </p:cNvPr>
          <p:cNvSpPr txBox="1"/>
          <p:nvPr/>
        </p:nvSpPr>
        <p:spPr>
          <a:xfrm>
            <a:off x="9633382" y="6509173"/>
            <a:ext cx="1432408" cy="184666"/>
          </a:xfrm>
          <a:prstGeom prst="rect">
            <a:avLst/>
          </a:prstGeom>
          <a:noFill/>
        </p:spPr>
        <p:txBody>
          <a:bodyPr wrap="square" rtlCol="0">
            <a:spAutoFit/>
          </a:bodyPr>
          <a:lstStyle/>
          <a:p>
            <a:pPr lvl="0" algn="r">
              <a:spcBef>
                <a:spcPts val="200"/>
              </a:spcBef>
              <a:spcAft>
                <a:spcPts val="200"/>
              </a:spcAft>
              <a:defRPr/>
            </a:pPr>
            <a:r>
              <a:rPr lang="en-US" sz="600" dirty="0">
                <a:solidFill>
                  <a:srgbClr val="725380"/>
                </a:solidFill>
                <a:latin typeface="SVN-Gilroy Heavy" panose="00000A00000000000000" pitchFamily="50" charset="0"/>
                <a:cs typeface="Arial" panose="020B0604020202020204" pitchFamily="34" charset="0"/>
              </a:rPr>
              <a:t>02</a:t>
            </a:r>
            <a:r>
              <a:rPr lang="en-US" sz="600" dirty="0">
                <a:solidFill>
                  <a:srgbClr val="725380"/>
                </a:solidFill>
                <a:latin typeface="SVN-Gilroy Medium" panose="00000600000000000000" pitchFamily="50" charset="0"/>
                <a:cs typeface="Arial" panose="020B0604020202020204" pitchFamily="34" charset="0"/>
              </a:rPr>
              <a:t> – DETAILED BUSINESS RESUTS</a:t>
            </a:r>
            <a:endParaRPr lang="de-DE" sz="600" dirty="0">
              <a:solidFill>
                <a:srgbClr val="725380"/>
              </a:solidFill>
              <a:latin typeface="SVN-Gilroy Medium" panose="00000600000000000000" pitchFamily="50" charset="0"/>
              <a:cs typeface="Arial" panose="020B0604020202020204" pitchFamily="34" charset="0"/>
            </a:endParaRPr>
          </a:p>
        </p:txBody>
      </p:sp>
    </p:spTree>
    <p:extLst>
      <p:ext uri="{BB962C8B-B14F-4D97-AF65-F5344CB8AC3E}">
        <p14:creationId xmlns:p14="http://schemas.microsoft.com/office/powerpoint/2010/main" val="2047938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Freeform: Shape 160">
            <a:extLst>
              <a:ext uri="{FF2B5EF4-FFF2-40B4-BE49-F238E27FC236}">
                <a16:creationId xmlns:a16="http://schemas.microsoft.com/office/drawing/2014/main" id="{0CE5FB07-33BA-A29B-D621-0CB3EB1204BF}"/>
              </a:ext>
            </a:extLst>
          </p:cNvPr>
          <p:cNvSpPr/>
          <p:nvPr/>
        </p:nvSpPr>
        <p:spPr>
          <a:xfrm>
            <a:off x="1521174" y="1475093"/>
            <a:ext cx="353488" cy="482668"/>
          </a:xfrm>
          <a:custGeom>
            <a:avLst/>
            <a:gdLst>
              <a:gd name="connsiteX0" fmla="*/ 84679 w 334978"/>
              <a:gd name="connsiteY0" fmla="*/ 0 h 482668"/>
              <a:gd name="connsiteX1" fmla="*/ 334978 w 334978"/>
              <a:gd name="connsiteY1" fmla="*/ 0 h 482668"/>
              <a:gd name="connsiteX2" fmla="*/ 334978 w 334978"/>
              <a:gd name="connsiteY2" fmla="*/ 482668 h 482668"/>
              <a:gd name="connsiteX3" fmla="*/ 84679 w 334978"/>
              <a:gd name="connsiteY3" fmla="*/ 482668 h 482668"/>
              <a:gd name="connsiteX4" fmla="*/ 0 w 334978"/>
              <a:gd name="connsiteY4" fmla="*/ 397989 h 482668"/>
              <a:gd name="connsiteX5" fmla="*/ 0 w 334978"/>
              <a:gd name="connsiteY5" fmla="*/ 84679 h 482668"/>
              <a:gd name="connsiteX6" fmla="*/ 84679 w 334978"/>
              <a:gd name="connsiteY6" fmla="*/ 0 h 48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978" h="482668">
                <a:moveTo>
                  <a:pt x="84679" y="0"/>
                </a:moveTo>
                <a:lnTo>
                  <a:pt x="334978" y="0"/>
                </a:lnTo>
                <a:lnTo>
                  <a:pt x="334978" y="482668"/>
                </a:lnTo>
                <a:lnTo>
                  <a:pt x="84679" y="482668"/>
                </a:lnTo>
                <a:cubicBezTo>
                  <a:pt x="37912" y="482668"/>
                  <a:pt x="0" y="444756"/>
                  <a:pt x="0" y="397989"/>
                </a:cubicBezTo>
                <a:lnTo>
                  <a:pt x="0" y="84679"/>
                </a:lnTo>
                <a:cubicBezTo>
                  <a:pt x="0" y="37912"/>
                  <a:pt x="37912" y="0"/>
                  <a:pt x="84679" y="0"/>
                </a:cubicBezTo>
                <a:close/>
              </a:path>
            </a:pathLst>
          </a:custGeom>
          <a:solidFill>
            <a:srgbClr val="96DCFB"/>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7" name="TextBox 16">
            <a:extLst>
              <a:ext uri="{FF2B5EF4-FFF2-40B4-BE49-F238E27FC236}">
                <a16:creationId xmlns:a16="http://schemas.microsoft.com/office/drawing/2014/main" id="{DC06F655-203E-F1D9-190A-926072E96A6C}"/>
              </a:ext>
            </a:extLst>
          </p:cNvPr>
          <p:cNvSpPr txBox="1"/>
          <p:nvPr/>
        </p:nvSpPr>
        <p:spPr>
          <a:xfrm>
            <a:off x="1456624" y="1582157"/>
            <a:ext cx="49404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9.4%</a:t>
            </a:r>
          </a:p>
        </p:txBody>
      </p:sp>
      <p:sp>
        <p:nvSpPr>
          <p:cNvPr id="155" name="Freeform: Shape 154">
            <a:extLst>
              <a:ext uri="{FF2B5EF4-FFF2-40B4-BE49-F238E27FC236}">
                <a16:creationId xmlns:a16="http://schemas.microsoft.com/office/drawing/2014/main" id="{D2E76E1A-0762-1C82-2BE8-466862D6C6A1}"/>
              </a:ext>
            </a:extLst>
          </p:cNvPr>
          <p:cNvSpPr/>
          <p:nvPr/>
        </p:nvSpPr>
        <p:spPr>
          <a:xfrm>
            <a:off x="1854565" y="1475093"/>
            <a:ext cx="1071" cy="482668"/>
          </a:xfrm>
          <a:custGeom>
            <a:avLst/>
            <a:gdLst>
              <a:gd name="connsiteX0" fmla="*/ 0 w 1071"/>
              <a:gd name="connsiteY0" fmla="*/ 0 h 482668"/>
              <a:gd name="connsiteX1" fmla="*/ 1071 w 1071"/>
              <a:gd name="connsiteY1" fmla="*/ 0 h 482668"/>
              <a:gd name="connsiteX2" fmla="*/ 1071 w 1071"/>
              <a:gd name="connsiteY2" fmla="*/ 482668 h 482668"/>
              <a:gd name="connsiteX3" fmla="*/ 0 w 1071"/>
              <a:gd name="connsiteY3" fmla="*/ 482668 h 482668"/>
              <a:gd name="connsiteX4" fmla="*/ 0 w 1071"/>
              <a:gd name="connsiteY4" fmla="*/ 0 h 48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 h="482668">
                <a:moveTo>
                  <a:pt x="0" y="0"/>
                </a:moveTo>
                <a:lnTo>
                  <a:pt x="1071" y="0"/>
                </a:lnTo>
                <a:lnTo>
                  <a:pt x="1071" y="482668"/>
                </a:lnTo>
                <a:lnTo>
                  <a:pt x="0" y="48266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graphicFrame>
        <p:nvGraphicFramePr>
          <p:cNvPr id="135" name="Chart 7">
            <a:extLst>
              <a:ext uri="{FF2B5EF4-FFF2-40B4-BE49-F238E27FC236}">
                <a16:creationId xmlns:a16="http://schemas.microsoft.com/office/drawing/2014/main" id="{E18513AE-E0F6-47E6-E1AF-F9CFEB421B1F}"/>
              </a:ext>
            </a:extLst>
          </p:cNvPr>
          <p:cNvGraphicFramePr/>
          <p:nvPr>
            <p:extLst>
              <p:ext uri="{D42A27DB-BD31-4B8C-83A1-F6EECF244321}">
                <p14:modId xmlns:p14="http://schemas.microsoft.com/office/powerpoint/2010/main" val="2394545433"/>
              </p:ext>
            </p:extLst>
          </p:nvPr>
        </p:nvGraphicFramePr>
        <p:xfrm>
          <a:off x="7491041" y="1598539"/>
          <a:ext cx="866638" cy="898220"/>
        </p:xfrm>
        <a:graphic>
          <a:graphicData uri="http://schemas.openxmlformats.org/drawingml/2006/chart">
            <c:chart xmlns:c="http://schemas.openxmlformats.org/drawingml/2006/chart" xmlns:r="http://schemas.openxmlformats.org/officeDocument/2006/relationships" r:id="rId5"/>
          </a:graphicData>
        </a:graphic>
      </p:graphicFrame>
      <p:sp>
        <p:nvSpPr>
          <p:cNvPr id="134" name="Oval 133">
            <a:extLst>
              <a:ext uri="{FF2B5EF4-FFF2-40B4-BE49-F238E27FC236}">
                <a16:creationId xmlns:a16="http://schemas.microsoft.com/office/drawing/2014/main" id="{C71DFD1C-590D-A8BC-38D7-337952458B1C}"/>
              </a:ext>
            </a:extLst>
          </p:cNvPr>
          <p:cNvSpPr/>
          <p:nvPr/>
        </p:nvSpPr>
        <p:spPr>
          <a:xfrm>
            <a:off x="7559369" y="1671941"/>
            <a:ext cx="709512" cy="709512"/>
          </a:xfrm>
          <a:prstGeom prst="ellipse">
            <a:avLst/>
          </a:prstGeom>
          <a:solidFill>
            <a:schemeClr val="bg2"/>
          </a:solid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6" name="Oval 135">
            <a:extLst>
              <a:ext uri="{FF2B5EF4-FFF2-40B4-BE49-F238E27FC236}">
                <a16:creationId xmlns:a16="http://schemas.microsoft.com/office/drawing/2014/main" id="{EEA44851-9C46-F0CD-CB29-440E5B0A18AA}"/>
              </a:ext>
            </a:extLst>
          </p:cNvPr>
          <p:cNvSpPr/>
          <p:nvPr/>
        </p:nvSpPr>
        <p:spPr>
          <a:xfrm>
            <a:off x="8864753" y="1671941"/>
            <a:ext cx="709512" cy="709512"/>
          </a:xfrm>
          <a:prstGeom prst="ellipse">
            <a:avLst/>
          </a:prstGeom>
          <a:solidFill>
            <a:schemeClr val="bg2"/>
          </a:solid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8" name="Oval 137">
            <a:extLst>
              <a:ext uri="{FF2B5EF4-FFF2-40B4-BE49-F238E27FC236}">
                <a16:creationId xmlns:a16="http://schemas.microsoft.com/office/drawing/2014/main" id="{CC02A416-66F8-931B-3099-20B7D5567311}"/>
              </a:ext>
            </a:extLst>
          </p:cNvPr>
          <p:cNvSpPr/>
          <p:nvPr/>
        </p:nvSpPr>
        <p:spPr>
          <a:xfrm>
            <a:off x="10299095" y="1671941"/>
            <a:ext cx="709512" cy="709512"/>
          </a:xfrm>
          <a:prstGeom prst="ellipse">
            <a:avLst/>
          </a:prstGeom>
          <a:solidFill>
            <a:schemeClr val="bg2"/>
          </a:solid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3" name="Oval 132">
            <a:extLst>
              <a:ext uri="{FF2B5EF4-FFF2-40B4-BE49-F238E27FC236}">
                <a16:creationId xmlns:a16="http://schemas.microsoft.com/office/drawing/2014/main" id="{5ED8427C-8647-C04D-C63D-67FE12C6747B}"/>
              </a:ext>
            </a:extLst>
          </p:cNvPr>
          <p:cNvSpPr/>
          <p:nvPr/>
        </p:nvSpPr>
        <p:spPr>
          <a:xfrm>
            <a:off x="6302683" y="1671941"/>
            <a:ext cx="709512" cy="709512"/>
          </a:xfrm>
          <a:prstGeom prst="ellipse">
            <a:avLst/>
          </a:prstGeom>
          <a:solidFill>
            <a:schemeClr val="bg2"/>
          </a:solid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2" name="Rectangle: Rounded Corners 131">
            <a:extLst>
              <a:ext uri="{FF2B5EF4-FFF2-40B4-BE49-F238E27FC236}">
                <a16:creationId xmlns:a16="http://schemas.microsoft.com/office/drawing/2014/main" id="{E59E8CBF-53AE-2AFD-6367-B2B4F5A9172F}"/>
              </a:ext>
            </a:extLst>
          </p:cNvPr>
          <p:cNvSpPr/>
          <p:nvPr/>
        </p:nvSpPr>
        <p:spPr>
          <a:xfrm>
            <a:off x="6151022" y="3654356"/>
            <a:ext cx="5222985" cy="2324748"/>
          </a:xfrm>
          <a:prstGeom prst="roundRect">
            <a:avLst>
              <a:gd name="adj" fmla="val 3519"/>
            </a:avLst>
          </a:prstGeom>
          <a:solidFill>
            <a:schemeClr val="bg1"/>
          </a:solidFill>
          <a:ln>
            <a:noFill/>
          </a:ln>
          <a:effectLst>
            <a:outerShdw blurRad="38100" dist="63500" dir="2700000" algn="tl" rotWithShape="0">
              <a:schemeClr val="bg1">
                <a:lumMod val="65000"/>
                <a:alpha val="3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Calibri" panose="020F0502020204030204"/>
            </a:endParaRPr>
          </a:p>
        </p:txBody>
      </p:sp>
      <p:sp>
        <p:nvSpPr>
          <p:cNvPr id="4" name="TextBox 3">
            <a:extLst>
              <a:ext uri="{FF2B5EF4-FFF2-40B4-BE49-F238E27FC236}">
                <a16:creationId xmlns:a16="http://schemas.microsoft.com/office/drawing/2014/main" id="{10311923-87D8-D610-B403-3FA6846B20A3}"/>
              </a:ext>
            </a:extLst>
          </p:cNvPr>
          <p:cNvSpPr txBox="1"/>
          <p:nvPr/>
        </p:nvSpPr>
        <p:spPr>
          <a:xfrm>
            <a:off x="1081275" y="390081"/>
            <a:ext cx="46361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5993"/>
                </a:solidFill>
                <a:latin typeface="Arial" panose="020B0604020202020204" pitchFamily="34" charset="0"/>
                <a:cs typeface="Arial" panose="020B0604020202020204" pitchFamily="34" charset="0"/>
              </a:rPr>
              <a:t>Dynamic shift in fee structure</a:t>
            </a:r>
            <a:endParaRPr kumimoji="0" lang="vi-VN" sz="1600" b="1" i="0" u="none" strike="noStrike" kern="1200" cap="none" spc="0" normalizeH="0" baseline="0" noProof="0" dirty="0">
              <a:ln>
                <a:noFill/>
              </a:ln>
              <a:solidFill>
                <a:srgbClr val="005993"/>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4393D9D-DCB4-5EB1-CC5B-41AEAF4A50B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52132" y="216811"/>
            <a:ext cx="1341434" cy="450721"/>
          </a:xfrm>
          <a:prstGeom prst="rect">
            <a:avLst/>
          </a:prstGeom>
        </p:spPr>
      </p:pic>
      <p:grpSp>
        <p:nvGrpSpPr>
          <p:cNvPr id="6" name="Group 5">
            <a:extLst>
              <a:ext uri="{FF2B5EF4-FFF2-40B4-BE49-F238E27FC236}">
                <a16:creationId xmlns:a16="http://schemas.microsoft.com/office/drawing/2014/main" id="{E2BB8181-E1AE-8034-EFFE-CD942CC471E2}"/>
              </a:ext>
            </a:extLst>
          </p:cNvPr>
          <p:cNvGrpSpPr/>
          <p:nvPr/>
        </p:nvGrpSpPr>
        <p:grpSpPr>
          <a:xfrm>
            <a:off x="707759" y="363408"/>
            <a:ext cx="370841" cy="359080"/>
            <a:chOff x="10124985" y="4872481"/>
            <a:chExt cx="360680" cy="413653"/>
          </a:xfrm>
        </p:grpSpPr>
        <p:sp>
          <p:nvSpPr>
            <p:cNvPr id="7" name="Freeform: Shape 6">
              <a:extLst>
                <a:ext uri="{FF2B5EF4-FFF2-40B4-BE49-F238E27FC236}">
                  <a16:creationId xmlns:a16="http://schemas.microsoft.com/office/drawing/2014/main" id="{E796B24B-6B44-E3DB-22A1-A293E5683936}"/>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8" name="Freeform: Shape 7">
              <a:extLst>
                <a:ext uri="{FF2B5EF4-FFF2-40B4-BE49-F238E27FC236}">
                  <a16:creationId xmlns:a16="http://schemas.microsoft.com/office/drawing/2014/main" id="{77C841A7-8E53-84DA-631C-F0BFB869B247}"/>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9" name="Freeform: Shape 8">
              <a:extLst>
                <a:ext uri="{FF2B5EF4-FFF2-40B4-BE49-F238E27FC236}">
                  <a16:creationId xmlns:a16="http://schemas.microsoft.com/office/drawing/2014/main" id="{FF4F15EF-73DC-A49D-0926-4B431D9F8F4A}"/>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0" name="Freeform: Shape 9">
              <a:extLst>
                <a:ext uri="{FF2B5EF4-FFF2-40B4-BE49-F238E27FC236}">
                  <a16:creationId xmlns:a16="http://schemas.microsoft.com/office/drawing/2014/main" id="{27FA4584-7AE7-7000-32E5-2A29C77515DC}"/>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1" name="Freeform: Shape 10">
              <a:extLst>
                <a:ext uri="{FF2B5EF4-FFF2-40B4-BE49-F238E27FC236}">
                  <a16:creationId xmlns:a16="http://schemas.microsoft.com/office/drawing/2014/main" id="{F8F069FA-60E4-241F-F89C-B71AEB99BBAA}"/>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2" name="Freeform: Shape 11">
              <a:extLst>
                <a:ext uri="{FF2B5EF4-FFF2-40B4-BE49-F238E27FC236}">
                  <a16:creationId xmlns:a16="http://schemas.microsoft.com/office/drawing/2014/main" id="{F01FC5B0-3D32-680A-E266-A51401A56F37}"/>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grpSp>
      <p:sp>
        <p:nvSpPr>
          <p:cNvPr id="13" name="TextBox 12">
            <a:extLst>
              <a:ext uri="{FF2B5EF4-FFF2-40B4-BE49-F238E27FC236}">
                <a16:creationId xmlns:a16="http://schemas.microsoft.com/office/drawing/2014/main" id="{9FCB95EA-EEA8-8549-1F75-D4E8C781F23E}"/>
              </a:ext>
            </a:extLst>
          </p:cNvPr>
          <p:cNvSpPr txBox="1"/>
          <p:nvPr/>
        </p:nvSpPr>
        <p:spPr>
          <a:xfrm>
            <a:off x="1083674" y="1015692"/>
            <a:ext cx="2163028" cy="276999"/>
          </a:xfrm>
          <a:prstGeom prst="rect">
            <a:avLst/>
          </a:prstGeom>
          <a:noFill/>
        </p:spPr>
        <p:txBody>
          <a:bodyPr wrap="none" rtlCol="0">
            <a:spAutoFit/>
          </a:bodyPr>
          <a:lstStyle/>
          <a:p>
            <a:pPr marR="0" lvl="0" indent="0" algn="just" fontAlgn="auto">
              <a:lnSpc>
                <a:spcPct val="100000"/>
              </a:lnSpc>
              <a:spcBef>
                <a:spcPts val="0"/>
              </a:spcBef>
              <a:spcAft>
                <a:spcPts val="0"/>
              </a:spcAft>
              <a:buClrTx/>
              <a:buSzTx/>
              <a:buFontTx/>
              <a:buNone/>
              <a:tabLst/>
              <a:defRPr/>
            </a:pPr>
            <a:r>
              <a:rPr lang="nl-NL" sz="1200" b="1" dirty="0">
                <a:solidFill>
                  <a:schemeClr val="tx1">
                    <a:lumMod val="75000"/>
                    <a:lumOff val="25000"/>
                  </a:schemeClr>
                </a:solidFill>
                <a:latin typeface="SVN-Gilroy XBold" panose="00000900000000000000" pitchFamily="50" charset="0"/>
                <a:cs typeface="Arial" panose="020B0604020202020204" pitchFamily="34" charset="0"/>
              </a:rPr>
              <a:t>STRUCTURE OF FEE INCOME</a:t>
            </a:r>
          </a:p>
        </p:txBody>
      </p:sp>
      <p:sp>
        <p:nvSpPr>
          <p:cNvPr id="14" name="Isosceles Triangle 13">
            <a:extLst>
              <a:ext uri="{FF2B5EF4-FFF2-40B4-BE49-F238E27FC236}">
                <a16:creationId xmlns:a16="http://schemas.microsoft.com/office/drawing/2014/main" id="{4CBF4D3F-DF9F-9D28-B4D5-9642F67E94AD}"/>
              </a:ext>
            </a:extLst>
          </p:cNvPr>
          <p:cNvSpPr/>
          <p:nvPr/>
        </p:nvSpPr>
        <p:spPr>
          <a:xfrm rot="5400000">
            <a:off x="969981" y="1130646"/>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41" name="TextBox 40">
            <a:extLst>
              <a:ext uri="{FF2B5EF4-FFF2-40B4-BE49-F238E27FC236}">
                <a16:creationId xmlns:a16="http://schemas.microsoft.com/office/drawing/2014/main" id="{3919831C-888E-CA72-8D0F-5167B5DB3995}"/>
              </a:ext>
            </a:extLst>
          </p:cNvPr>
          <p:cNvSpPr txBox="1"/>
          <p:nvPr/>
        </p:nvSpPr>
        <p:spPr>
          <a:xfrm>
            <a:off x="687828" y="1648505"/>
            <a:ext cx="784515"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6M2023</a:t>
            </a:r>
            <a:endParaRPr kumimoji="0" lang="vi-VN" sz="1000" b="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CDB59A76-EF36-EB18-FE8E-071EB41848B6}"/>
              </a:ext>
            </a:extLst>
          </p:cNvPr>
          <p:cNvSpPr txBox="1"/>
          <p:nvPr/>
        </p:nvSpPr>
        <p:spPr>
          <a:xfrm>
            <a:off x="1595594" y="4894497"/>
            <a:ext cx="199304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Guarantee</a:t>
            </a:r>
            <a:endParaRPr kumimoji="0" lang="vi-VN" sz="10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D0070F0D-D489-A123-7F09-5E83AE3BBCCC}"/>
              </a:ext>
            </a:extLst>
          </p:cNvPr>
          <p:cNvSpPr/>
          <p:nvPr/>
        </p:nvSpPr>
        <p:spPr>
          <a:xfrm>
            <a:off x="1519679" y="4970307"/>
            <a:ext cx="87980" cy="92027"/>
          </a:xfrm>
          <a:prstGeom prst="rect">
            <a:avLst/>
          </a:prstGeom>
          <a:solidFill>
            <a:srgbClr val="96DC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35" name="TextBox 34">
            <a:extLst>
              <a:ext uri="{FF2B5EF4-FFF2-40B4-BE49-F238E27FC236}">
                <a16:creationId xmlns:a16="http://schemas.microsoft.com/office/drawing/2014/main" id="{D6F0DEF9-11D2-51B5-9870-7A28ECDC8C0A}"/>
              </a:ext>
            </a:extLst>
          </p:cNvPr>
          <p:cNvSpPr txBox="1"/>
          <p:nvPr/>
        </p:nvSpPr>
        <p:spPr>
          <a:xfrm>
            <a:off x="1595596" y="5185028"/>
            <a:ext cx="199304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Settlement</a:t>
            </a:r>
            <a:endParaRPr kumimoji="0" lang="vi-VN" sz="10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03E63B4C-B79B-96BD-33B5-F452723FD646}"/>
              </a:ext>
            </a:extLst>
          </p:cNvPr>
          <p:cNvSpPr txBox="1"/>
          <p:nvPr/>
        </p:nvSpPr>
        <p:spPr>
          <a:xfrm>
            <a:off x="3833331" y="4894497"/>
            <a:ext cx="207299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Business and insurance services</a:t>
            </a:r>
            <a:endParaRPr kumimoji="0" lang="vi-VN" sz="10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B5E8779-0651-32A5-6E77-F5B2FA4FBC16}"/>
              </a:ext>
            </a:extLst>
          </p:cNvPr>
          <p:cNvSpPr txBox="1"/>
          <p:nvPr/>
        </p:nvSpPr>
        <p:spPr>
          <a:xfrm>
            <a:off x="3833331" y="5185028"/>
            <a:ext cx="134144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Others</a:t>
            </a:r>
            <a:endParaRPr kumimoji="0" lang="vi-VN" sz="10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3BD7F41D-329E-441B-6200-04C4D1E93760}"/>
              </a:ext>
            </a:extLst>
          </p:cNvPr>
          <p:cNvSpPr/>
          <p:nvPr/>
        </p:nvSpPr>
        <p:spPr>
          <a:xfrm>
            <a:off x="1519679" y="5262125"/>
            <a:ext cx="87980" cy="92027"/>
          </a:xfrm>
          <a:prstGeom prst="rect">
            <a:avLst/>
          </a:prstGeom>
          <a:solidFill>
            <a:srgbClr val="21B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61" name="Rectangle 60">
            <a:extLst>
              <a:ext uri="{FF2B5EF4-FFF2-40B4-BE49-F238E27FC236}">
                <a16:creationId xmlns:a16="http://schemas.microsoft.com/office/drawing/2014/main" id="{2DEBF27E-4C6A-8458-56F7-EF67F6D440E0}"/>
              </a:ext>
            </a:extLst>
          </p:cNvPr>
          <p:cNvSpPr/>
          <p:nvPr/>
        </p:nvSpPr>
        <p:spPr>
          <a:xfrm>
            <a:off x="3745351" y="4970307"/>
            <a:ext cx="87980" cy="92027"/>
          </a:xfrm>
          <a:prstGeom prst="rect">
            <a:avLst/>
          </a:prstGeom>
          <a:solidFill>
            <a:srgbClr val="009D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62" name="Rectangle 61">
            <a:extLst>
              <a:ext uri="{FF2B5EF4-FFF2-40B4-BE49-F238E27FC236}">
                <a16:creationId xmlns:a16="http://schemas.microsoft.com/office/drawing/2014/main" id="{1661C477-E080-BDA2-2874-BE80C45C2085}"/>
              </a:ext>
            </a:extLst>
          </p:cNvPr>
          <p:cNvSpPr/>
          <p:nvPr/>
        </p:nvSpPr>
        <p:spPr>
          <a:xfrm>
            <a:off x="3745351" y="5262125"/>
            <a:ext cx="87980" cy="92027"/>
          </a:xfrm>
          <a:prstGeom prst="rect">
            <a:avLst/>
          </a:prstGeom>
          <a:solidFill>
            <a:srgbClr val="007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64" name="TextBox 63">
            <a:extLst>
              <a:ext uri="{FF2B5EF4-FFF2-40B4-BE49-F238E27FC236}">
                <a16:creationId xmlns:a16="http://schemas.microsoft.com/office/drawing/2014/main" id="{5FE50628-2379-F8C3-7AE9-6F4DEE05FC63}"/>
              </a:ext>
            </a:extLst>
          </p:cNvPr>
          <p:cNvSpPr txBox="1"/>
          <p:nvPr/>
        </p:nvSpPr>
        <p:spPr>
          <a:xfrm>
            <a:off x="6044657" y="2818286"/>
            <a:ext cx="124603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ea typeface="Tahoma" panose="020B0604030504040204" pitchFamily="34" charset="0"/>
                <a:cs typeface="Arial" pitchFamily="34" charset="0"/>
              </a:rPr>
              <a:t>Trade finance in 2Q2024</a:t>
            </a:r>
            <a:endParaRPr kumimoji="0" lang="en-US" sz="1000" b="0" i="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endParaRPr>
          </a:p>
        </p:txBody>
      </p:sp>
      <p:graphicFrame>
        <p:nvGraphicFramePr>
          <p:cNvPr id="66" name="Chart 7">
            <a:extLst>
              <a:ext uri="{FF2B5EF4-FFF2-40B4-BE49-F238E27FC236}">
                <a16:creationId xmlns:a16="http://schemas.microsoft.com/office/drawing/2014/main" id="{1A4651C8-739B-9002-4877-9B45F057882E}"/>
              </a:ext>
            </a:extLst>
          </p:cNvPr>
          <p:cNvGraphicFramePr/>
          <p:nvPr>
            <p:extLst>
              <p:ext uri="{D42A27DB-BD31-4B8C-83A1-F6EECF244321}">
                <p14:modId xmlns:p14="http://schemas.microsoft.com/office/powerpoint/2010/main" val="32898048"/>
              </p:ext>
            </p:extLst>
          </p:nvPr>
        </p:nvGraphicFramePr>
        <p:xfrm>
          <a:off x="6234355" y="1598539"/>
          <a:ext cx="866638" cy="898220"/>
        </p:xfrm>
        <a:graphic>
          <a:graphicData uri="http://schemas.openxmlformats.org/drawingml/2006/chart">
            <c:chart xmlns:c="http://schemas.openxmlformats.org/drawingml/2006/chart" xmlns:r="http://schemas.openxmlformats.org/officeDocument/2006/relationships" r:id="rId7"/>
          </a:graphicData>
        </a:graphic>
      </p:graphicFrame>
      <p:sp>
        <p:nvSpPr>
          <p:cNvPr id="68" name="TextBox 67">
            <a:extLst>
              <a:ext uri="{FF2B5EF4-FFF2-40B4-BE49-F238E27FC236}">
                <a16:creationId xmlns:a16="http://schemas.microsoft.com/office/drawing/2014/main" id="{035566AF-CCD4-550F-5CBC-F03E61A7B1FF}"/>
              </a:ext>
            </a:extLst>
          </p:cNvPr>
          <p:cNvSpPr txBox="1"/>
          <p:nvPr/>
        </p:nvSpPr>
        <p:spPr>
          <a:xfrm>
            <a:off x="6234355" y="2495876"/>
            <a:ext cx="866638"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lumMod val="75000"/>
                    <a:lumOff val="25000"/>
                  </a:prstClr>
                </a:solidFill>
                <a:effectLst/>
                <a:uLnTx/>
                <a:uFillTx/>
                <a:latin typeface="SVN-Gilroy XBold" panose="00000900000000000000" pitchFamily="50" charset="0"/>
                <a:ea typeface="맑은 고딕" panose="020B0503020000020004" pitchFamily="34" charset="-127"/>
                <a:cs typeface="Arial" pitchFamily="34" charset="0"/>
              </a:rPr>
              <a:t>20.7%</a:t>
            </a:r>
            <a:endParaRPr kumimoji="0" lang="ko-KR" altLang="en-US" sz="1200" b="1" i="0" u="none" strike="noStrike" kern="1200" cap="none" spc="0" normalizeH="0" baseline="0" noProof="0" dirty="0">
              <a:ln>
                <a:noFill/>
              </a:ln>
              <a:solidFill>
                <a:prstClr val="black">
                  <a:lumMod val="75000"/>
                  <a:lumOff val="25000"/>
                </a:prstClr>
              </a:solidFill>
              <a:effectLst/>
              <a:uLnTx/>
              <a:uFillTx/>
              <a:latin typeface="SVN-Gilroy XBold" panose="00000900000000000000" pitchFamily="50" charset="0"/>
              <a:ea typeface="맑은 고딕" panose="020B0503020000020004" pitchFamily="34" charset="-127"/>
              <a:cs typeface="Arial" pitchFamily="34" charset="0"/>
            </a:endParaRPr>
          </a:p>
        </p:txBody>
      </p:sp>
      <p:grpSp>
        <p:nvGrpSpPr>
          <p:cNvPr id="69" name="Ship7" descr="{&quot;Key&quot;:&quot;POWER_USER_SHAPE_ICON&quot;,&quot;Value&quot;:&quot;POWER_USER_SHAPE_ICON_STYLE_1&quot;}">
            <a:extLst>
              <a:ext uri="{FF2B5EF4-FFF2-40B4-BE49-F238E27FC236}">
                <a16:creationId xmlns:a16="http://schemas.microsoft.com/office/drawing/2014/main" id="{F719626F-7D96-26D4-973E-F69A432D1773}"/>
              </a:ext>
            </a:extLst>
          </p:cNvPr>
          <p:cNvGrpSpPr>
            <a:grpSpLocks noChangeAspect="1"/>
          </p:cNvGrpSpPr>
          <p:nvPr>
            <p:custDataLst>
              <p:tags r:id="rId1"/>
            </p:custDataLst>
          </p:nvPr>
        </p:nvGrpSpPr>
        <p:grpSpPr>
          <a:xfrm>
            <a:off x="6502160" y="1880601"/>
            <a:ext cx="341189" cy="341932"/>
            <a:chOff x="8158163" y="2541588"/>
            <a:chExt cx="728663" cy="730250"/>
          </a:xfrm>
          <a:effectLst/>
        </p:grpSpPr>
        <p:sp>
          <p:nvSpPr>
            <p:cNvPr id="72" name="Freeform 165">
              <a:extLst>
                <a:ext uri="{FF2B5EF4-FFF2-40B4-BE49-F238E27FC236}">
                  <a16:creationId xmlns:a16="http://schemas.microsoft.com/office/drawing/2014/main" id="{967AB740-7B19-F521-8101-81695E60CE95}"/>
                </a:ext>
              </a:extLst>
            </p:cNvPr>
            <p:cNvSpPr>
              <a:spLocks/>
            </p:cNvSpPr>
            <p:nvPr/>
          </p:nvSpPr>
          <p:spPr bwMode="auto">
            <a:xfrm>
              <a:off x="8294688" y="2632075"/>
              <a:ext cx="455613" cy="96838"/>
            </a:xfrm>
            <a:custGeom>
              <a:avLst/>
              <a:gdLst>
                <a:gd name="T0" fmla="*/ 0 w 500"/>
                <a:gd name="T1" fmla="*/ 105 h 105"/>
                <a:gd name="T2" fmla="*/ 0 w 500"/>
                <a:gd name="T3" fmla="*/ 42 h 105"/>
                <a:gd name="T4" fmla="*/ 250 w 500"/>
                <a:gd name="T5" fmla="*/ 0 h 105"/>
                <a:gd name="T6" fmla="*/ 500 w 500"/>
                <a:gd name="T7" fmla="*/ 42 h 105"/>
                <a:gd name="T8" fmla="*/ 500 w 500"/>
                <a:gd name="T9" fmla="*/ 105 h 105"/>
              </a:gdLst>
              <a:ahLst/>
              <a:cxnLst>
                <a:cxn ang="0">
                  <a:pos x="T0" y="T1"/>
                </a:cxn>
                <a:cxn ang="0">
                  <a:pos x="T2" y="T3"/>
                </a:cxn>
                <a:cxn ang="0">
                  <a:pos x="T4" y="T5"/>
                </a:cxn>
                <a:cxn ang="0">
                  <a:pos x="T6" y="T7"/>
                </a:cxn>
                <a:cxn ang="0">
                  <a:pos x="T8" y="T9"/>
                </a:cxn>
              </a:cxnLst>
              <a:rect l="0" t="0" r="r" b="b"/>
              <a:pathLst>
                <a:path w="500" h="105">
                  <a:moveTo>
                    <a:pt x="0" y="105"/>
                  </a:moveTo>
                  <a:lnTo>
                    <a:pt x="0" y="42"/>
                  </a:lnTo>
                  <a:cubicBezTo>
                    <a:pt x="0" y="42"/>
                    <a:pt x="103" y="0"/>
                    <a:pt x="250" y="0"/>
                  </a:cubicBezTo>
                  <a:cubicBezTo>
                    <a:pt x="397" y="0"/>
                    <a:pt x="500" y="42"/>
                    <a:pt x="500" y="42"/>
                  </a:cubicBezTo>
                  <a:lnTo>
                    <a:pt x="500" y="105"/>
                  </a:lnTo>
                </a:path>
              </a:pathLst>
            </a:custGeom>
            <a:noFill/>
            <a:ln w="19050" cap="flat">
              <a:solidFill>
                <a:srgbClr val="00679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74" name="Freeform 166">
              <a:extLst>
                <a:ext uri="{FF2B5EF4-FFF2-40B4-BE49-F238E27FC236}">
                  <a16:creationId xmlns:a16="http://schemas.microsoft.com/office/drawing/2014/main" id="{2E04B020-8180-D615-5061-21D31DE5CC23}"/>
                </a:ext>
              </a:extLst>
            </p:cNvPr>
            <p:cNvSpPr>
              <a:spLocks/>
            </p:cNvSpPr>
            <p:nvPr/>
          </p:nvSpPr>
          <p:spPr bwMode="auto">
            <a:xfrm>
              <a:off x="8248651" y="2693988"/>
              <a:ext cx="547688" cy="193675"/>
            </a:xfrm>
            <a:custGeom>
              <a:avLst/>
              <a:gdLst>
                <a:gd name="T0" fmla="*/ 0 w 600"/>
                <a:gd name="T1" fmla="*/ 212 h 212"/>
                <a:gd name="T2" fmla="*/ 0 w 600"/>
                <a:gd name="T3" fmla="*/ 56 h 212"/>
                <a:gd name="T4" fmla="*/ 300 w 600"/>
                <a:gd name="T5" fmla="*/ 0 h 212"/>
                <a:gd name="T6" fmla="*/ 600 w 600"/>
                <a:gd name="T7" fmla="*/ 56 h 212"/>
                <a:gd name="T8" fmla="*/ 600 w 600"/>
                <a:gd name="T9" fmla="*/ 212 h 212"/>
              </a:gdLst>
              <a:ahLst/>
              <a:cxnLst>
                <a:cxn ang="0">
                  <a:pos x="T0" y="T1"/>
                </a:cxn>
                <a:cxn ang="0">
                  <a:pos x="T2" y="T3"/>
                </a:cxn>
                <a:cxn ang="0">
                  <a:pos x="T4" y="T5"/>
                </a:cxn>
                <a:cxn ang="0">
                  <a:pos x="T6" y="T7"/>
                </a:cxn>
                <a:cxn ang="0">
                  <a:pos x="T8" y="T9"/>
                </a:cxn>
              </a:cxnLst>
              <a:rect l="0" t="0" r="r" b="b"/>
              <a:pathLst>
                <a:path w="600" h="212">
                  <a:moveTo>
                    <a:pt x="0" y="212"/>
                  </a:moveTo>
                  <a:lnTo>
                    <a:pt x="0" y="56"/>
                  </a:lnTo>
                  <a:cubicBezTo>
                    <a:pt x="0" y="56"/>
                    <a:pt x="123" y="0"/>
                    <a:pt x="300" y="0"/>
                  </a:cubicBezTo>
                  <a:cubicBezTo>
                    <a:pt x="476" y="0"/>
                    <a:pt x="600" y="56"/>
                    <a:pt x="600" y="56"/>
                  </a:cubicBezTo>
                  <a:lnTo>
                    <a:pt x="600" y="212"/>
                  </a:lnTo>
                </a:path>
              </a:pathLst>
            </a:custGeom>
            <a:noFill/>
            <a:ln w="19050" cap="flat">
              <a:solidFill>
                <a:srgbClr val="00679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76" name="Freeform 167">
              <a:extLst>
                <a:ext uri="{FF2B5EF4-FFF2-40B4-BE49-F238E27FC236}">
                  <a16:creationId xmlns:a16="http://schemas.microsoft.com/office/drawing/2014/main" id="{50C0D4BD-5E45-ADA7-9A28-9E57166CFC59}"/>
                </a:ext>
              </a:extLst>
            </p:cNvPr>
            <p:cNvSpPr>
              <a:spLocks/>
            </p:cNvSpPr>
            <p:nvPr/>
          </p:nvSpPr>
          <p:spPr bwMode="auto">
            <a:xfrm>
              <a:off x="8308976" y="2754313"/>
              <a:ext cx="425450" cy="38100"/>
            </a:xfrm>
            <a:custGeom>
              <a:avLst/>
              <a:gdLst>
                <a:gd name="T0" fmla="*/ 0 w 467"/>
                <a:gd name="T1" fmla="*/ 41 h 41"/>
                <a:gd name="T2" fmla="*/ 234 w 467"/>
                <a:gd name="T3" fmla="*/ 0 h 41"/>
                <a:gd name="T4" fmla="*/ 467 w 467"/>
                <a:gd name="T5" fmla="*/ 41 h 41"/>
              </a:gdLst>
              <a:ahLst/>
              <a:cxnLst>
                <a:cxn ang="0">
                  <a:pos x="T0" y="T1"/>
                </a:cxn>
                <a:cxn ang="0">
                  <a:pos x="T2" y="T3"/>
                </a:cxn>
                <a:cxn ang="0">
                  <a:pos x="T4" y="T5"/>
                </a:cxn>
              </a:cxnLst>
              <a:rect l="0" t="0" r="r" b="b"/>
              <a:pathLst>
                <a:path w="467" h="41">
                  <a:moveTo>
                    <a:pt x="0" y="41"/>
                  </a:moveTo>
                  <a:cubicBezTo>
                    <a:pt x="0" y="41"/>
                    <a:pt x="96" y="0"/>
                    <a:pt x="234" y="0"/>
                  </a:cubicBezTo>
                  <a:cubicBezTo>
                    <a:pt x="371" y="0"/>
                    <a:pt x="467" y="41"/>
                    <a:pt x="467" y="41"/>
                  </a:cubicBezTo>
                </a:path>
              </a:pathLst>
            </a:custGeom>
            <a:noFill/>
            <a:ln w="19050" cap="rnd">
              <a:solidFill>
                <a:srgbClr val="00679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77" name="Freeform 168">
              <a:extLst>
                <a:ext uri="{FF2B5EF4-FFF2-40B4-BE49-F238E27FC236}">
                  <a16:creationId xmlns:a16="http://schemas.microsoft.com/office/drawing/2014/main" id="{E693CF58-6F70-90D0-5373-04DFFC8DBDC3}"/>
                </a:ext>
              </a:extLst>
            </p:cNvPr>
            <p:cNvSpPr>
              <a:spLocks/>
            </p:cNvSpPr>
            <p:nvPr/>
          </p:nvSpPr>
          <p:spPr bwMode="auto">
            <a:xfrm>
              <a:off x="8461376" y="2541588"/>
              <a:ext cx="120650" cy="93663"/>
            </a:xfrm>
            <a:custGeom>
              <a:avLst/>
              <a:gdLst>
                <a:gd name="T0" fmla="*/ 0 w 133"/>
                <a:gd name="T1" fmla="*/ 103 h 103"/>
                <a:gd name="T2" fmla="*/ 33 w 133"/>
                <a:gd name="T3" fmla="*/ 0 h 103"/>
                <a:gd name="T4" fmla="*/ 100 w 133"/>
                <a:gd name="T5" fmla="*/ 0 h 103"/>
                <a:gd name="T6" fmla="*/ 133 w 133"/>
                <a:gd name="T7" fmla="*/ 103 h 103"/>
              </a:gdLst>
              <a:ahLst/>
              <a:cxnLst>
                <a:cxn ang="0">
                  <a:pos x="T0" y="T1"/>
                </a:cxn>
                <a:cxn ang="0">
                  <a:pos x="T2" y="T3"/>
                </a:cxn>
                <a:cxn ang="0">
                  <a:pos x="T4" y="T5"/>
                </a:cxn>
                <a:cxn ang="0">
                  <a:pos x="T6" y="T7"/>
                </a:cxn>
              </a:cxnLst>
              <a:rect l="0" t="0" r="r" b="b"/>
              <a:pathLst>
                <a:path w="133" h="103">
                  <a:moveTo>
                    <a:pt x="0" y="103"/>
                  </a:moveTo>
                  <a:lnTo>
                    <a:pt x="33" y="0"/>
                  </a:lnTo>
                  <a:lnTo>
                    <a:pt x="100" y="0"/>
                  </a:lnTo>
                  <a:lnTo>
                    <a:pt x="133" y="103"/>
                  </a:lnTo>
                </a:path>
              </a:pathLst>
            </a:custGeom>
            <a:noFill/>
            <a:ln w="19050" cap="flat">
              <a:solidFill>
                <a:srgbClr val="00679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80" name="Freeform 169">
              <a:extLst>
                <a:ext uri="{FF2B5EF4-FFF2-40B4-BE49-F238E27FC236}">
                  <a16:creationId xmlns:a16="http://schemas.microsoft.com/office/drawing/2014/main" id="{F3886544-E45F-AB58-70EB-EFEC2BD5F1F3}"/>
                </a:ext>
              </a:extLst>
            </p:cNvPr>
            <p:cNvSpPr>
              <a:spLocks/>
            </p:cNvSpPr>
            <p:nvPr/>
          </p:nvSpPr>
          <p:spPr bwMode="auto">
            <a:xfrm>
              <a:off x="8169276" y="2814638"/>
              <a:ext cx="706438" cy="339725"/>
            </a:xfrm>
            <a:custGeom>
              <a:avLst/>
              <a:gdLst>
                <a:gd name="T0" fmla="*/ 667 w 776"/>
                <a:gd name="T1" fmla="*/ 371 h 371"/>
                <a:gd name="T2" fmla="*/ 768 w 776"/>
                <a:gd name="T3" fmla="*/ 148 h 371"/>
                <a:gd name="T4" fmla="*/ 750 w 776"/>
                <a:gd name="T5" fmla="*/ 104 h 371"/>
                <a:gd name="T6" fmla="*/ 388 w 776"/>
                <a:gd name="T7" fmla="*/ 0 h 371"/>
                <a:gd name="T8" fmla="*/ 25 w 776"/>
                <a:gd name="T9" fmla="*/ 104 h 371"/>
                <a:gd name="T10" fmla="*/ 7 w 776"/>
                <a:gd name="T11" fmla="*/ 148 h 371"/>
                <a:gd name="T12" fmla="*/ 108 w 776"/>
                <a:gd name="T13" fmla="*/ 371 h 371"/>
              </a:gdLst>
              <a:ahLst/>
              <a:cxnLst>
                <a:cxn ang="0">
                  <a:pos x="T0" y="T1"/>
                </a:cxn>
                <a:cxn ang="0">
                  <a:pos x="T2" y="T3"/>
                </a:cxn>
                <a:cxn ang="0">
                  <a:pos x="T4" y="T5"/>
                </a:cxn>
                <a:cxn ang="0">
                  <a:pos x="T6" y="T7"/>
                </a:cxn>
                <a:cxn ang="0">
                  <a:pos x="T8" y="T9"/>
                </a:cxn>
                <a:cxn ang="0">
                  <a:pos x="T10" y="T11"/>
                </a:cxn>
                <a:cxn ang="0">
                  <a:pos x="T12" y="T13"/>
                </a:cxn>
              </a:cxnLst>
              <a:rect l="0" t="0" r="r" b="b"/>
              <a:pathLst>
                <a:path w="776" h="371">
                  <a:moveTo>
                    <a:pt x="667" y="371"/>
                  </a:moveTo>
                  <a:lnTo>
                    <a:pt x="768" y="148"/>
                  </a:lnTo>
                  <a:cubicBezTo>
                    <a:pt x="776" y="131"/>
                    <a:pt x="768" y="111"/>
                    <a:pt x="750" y="104"/>
                  </a:cubicBezTo>
                  <a:cubicBezTo>
                    <a:pt x="676" y="73"/>
                    <a:pt x="489" y="0"/>
                    <a:pt x="388" y="0"/>
                  </a:cubicBezTo>
                  <a:cubicBezTo>
                    <a:pt x="287" y="0"/>
                    <a:pt x="99" y="73"/>
                    <a:pt x="25" y="104"/>
                  </a:cubicBezTo>
                  <a:cubicBezTo>
                    <a:pt x="7" y="111"/>
                    <a:pt x="0" y="131"/>
                    <a:pt x="7" y="148"/>
                  </a:cubicBezTo>
                  <a:lnTo>
                    <a:pt x="108" y="371"/>
                  </a:lnTo>
                </a:path>
              </a:pathLst>
            </a:custGeom>
            <a:noFill/>
            <a:ln w="19050" cap="rnd">
              <a:solidFill>
                <a:srgbClr val="00679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82" name="Line 170">
              <a:extLst>
                <a:ext uri="{FF2B5EF4-FFF2-40B4-BE49-F238E27FC236}">
                  <a16:creationId xmlns:a16="http://schemas.microsoft.com/office/drawing/2014/main" id="{A65773FC-0992-BCC6-2AEE-12C90D6A0675}"/>
                </a:ext>
              </a:extLst>
            </p:cNvPr>
            <p:cNvSpPr>
              <a:spLocks noChangeShapeType="1"/>
            </p:cNvSpPr>
            <p:nvPr/>
          </p:nvSpPr>
          <p:spPr bwMode="auto">
            <a:xfrm flipV="1">
              <a:off x="8521701" y="2876550"/>
              <a:ext cx="0" cy="257175"/>
            </a:xfrm>
            <a:prstGeom prst="line">
              <a:avLst/>
            </a:prstGeom>
            <a:noFill/>
            <a:ln w="19050" cap="rnd">
              <a:solidFill>
                <a:srgbClr val="00679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84" name="Freeform 171">
              <a:extLst>
                <a:ext uri="{FF2B5EF4-FFF2-40B4-BE49-F238E27FC236}">
                  <a16:creationId xmlns:a16="http://schemas.microsoft.com/office/drawing/2014/main" id="{95CEE49A-7CCC-462E-8E37-64C60D073692}"/>
                </a:ext>
              </a:extLst>
            </p:cNvPr>
            <p:cNvSpPr>
              <a:spLocks/>
            </p:cNvSpPr>
            <p:nvPr/>
          </p:nvSpPr>
          <p:spPr bwMode="auto">
            <a:xfrm>
              <a:off x="8158163" y="3225800"/>
              <a:ext cx="728663" cy="46038"/>
            </a:xfrm>
            <a:custGeom>
              <a:avLst/>
              <a:gdLst>
                <a:gd name="T0" fmla="*/ 0 w 800"/>
                <a:gd name="T1" fmla="*/ 50 h 50"/>
                <a:gd name="T2" fmla="*/ 100 w 800"/>
                <a:gd name="T3" fmla="*/ 0 h 50"/>
                <a:gd name="T4" fmla="*/ 200 w 800"/>
                <a:gd name="T5" fmla="*/ 50 h 50"/>
                <a:gd name="T6" fmla="*/ 300 w 800"/>
                <a:gd name="T7" fmla="*/ 0 h 50"/>
                <a:gd name="T8" fmla="*/ 400 w 800"/>
                <a:gd name="T9" fmla="*/ 50 h 50"/>
                <a:gd name="T10" fmla="*/ 500 w 800"/>
                <a:gd name="T11" fmla="*/ 0 h 50"/>
                <a:gd name="T12" fmla="*/ 600 w 800"/>
                <a:gd name="T13" fmla="*/ 50 h 50"/>
                <a:gd name="T14" fmla="*/ 700 w 800"/>
                <a:gd name="T15" fmla="*/ 0 h 50"/>
                <a:gd name="T16" fmla="*/ 800 w 800"/>
                <a:gd name="T1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 h="50">
                  <a:moveTo>
                    <a:pt x="0" y="50"/>
                  </a:moveTo>
                  <a:cubicBezTo>
                    <a:pt x="43" y="50"/>
                    <a:pt x="57" y="0"/>
                    <a:pt x="100" y="0"/>
                  </a:cubicBezTo>
                  <a:cubicBezTo>
                    <a:pt x="143" y="0"/>
                    <a:pt x="157" y="50"/>
                    <a:pt x="200" y="50"/>
                  </a:cubicBezTo>
                  <a:cubicBezTo>
                    <a:pt x="243" y="50"/>
                    <a:pt x="257" y="0"/>
                    <a:pt x="300" y="0"/>
                  </a:cubicBezTo>
                  <a:cubicBezTo>
                    <a:pt x="343" y="0"/>
                    <a:pt x="357" y="50"/>
                    <a:pt x="400" y="50"/>
                  </a:cubicBezTo>
                  <a:cubicBezTo>
                    <a:pt x="443" y="50"/>
                    <a:pt x="457" y="0"/>
                    <a:pt x="500" y="0"/>
                  </a:cubicBezTo>
                  <a:cubicBezTo>
                    <a:pt x="543" y="0"/>
                    <a:pt x="557" y="50"/>
                    <a:pt x="600" y="50"/>
                  </a:cubicBezTo>
                  <a:cubicBezTo>
                    <a:pt x="643" y="50"/>
                    <a:pt x="657" y="0"/>
                    <a:pt x="700" y="0"/>
                  </a:cubicBezTo>
                  <a:cubicBezTo>
                    <a:pt x="743" y="0"/>
                    <a:pt x="757" y="50"/>
                    <a:pt x="800" y="50"/>
                  </a:cubicBezTo>
                </a:path>
              </a:pathLst>
            </a:custGeom>
            <a:noFill/>
            <a:ln w="19050" cap="rnd">
              <a:solidFill>
                <a:srgbClr val="00679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85" name="Freeform 172">
              <a:extLst>
                <a:ext uri="{FF2B5EF4-FFF2-40B4-BE49-F238E27FC236}">
                  <a16:creationId xmlns:a16="http://schemas.microsoft.com/office/drawing/2014/main" id="{7C72D28C-D8DB-2B3E-E65C-07C50311A8F4}"/>
                </a:ext>
              </a:extLst>
            </p:cNvPr>
            <p:cNvSpPr>
              <a:spLocks/>
            </p:cNvSpPr>
            <p:nvPr/>
          </p:nvSpPr>
          <p:spPr bwMode="auto">
            <a:xfrm>
              <a:off x="8158163" y="3149600"/>
              <a:ext cx="728663" cy="46038"/>
            </a:xfrm>
            <a:custGeom>
              <a:avLst/>
              <a:gdLst>
                <a:gd name="T0" fmla="*/ 0 w 800"/>
                <a:gd name="T1" fmla="*/ 50 h 50"/>
                <a:gd name="T2" fmla="*/ 100 w 800"/>
                <a:gd name="T3" fmla="*/ 0 h 50"/>
                <a:gd name="T4" fmla="*/ 200 w 800"/>
                <a:gd name="T5" fmla="*/ 50 h 50"/>
                <a:gd name="T6" fmla="*/ 300 w 800"/>
                <a:gd name="T7" fmla="*/ 0 h 50"/>
                <a:gd name="T8" fmla="*/ 400 w 800"/>
                <a:gd name="T9" fmla="*/ 50 h 50"/>
                <a:gd name="T10" fmla="*/ 500 w 800"/>
                <a:gd name="T11" fmla="*/ 0 h 50"/>
                <a:gd name="T12" fmla="*/ 600 w 800"/>
                <a:gd name="T13" fmla="*/ 50 h 50"/>
                <a:gd name="T14" fmla="*/ 700 w 800"/>
                <a:gd name="T15" fmla="*/ 0 h 50"/>
                <a:gd name="T16" fmla="*/ 800 w 800"/>
                <a:gd name="T1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 h="50">
                  <a:moveTo>
                    <a:pt x="0" y="50"/>
                  </a:moveTo>
                  <a:cubicBezTo>
                    <a:pt x="43" y="50"/>
                    <a:pt x="57" y="0"/>
                    <a:pt x="100" y="0"/>
                  </a:cubicBezTo>
                  <a:cubicBezTo>
                    <a:pt x="143" y="0"/>
                    <a:pt x="157" y="50"/>
                    <a:pt x="200" y="50"/>
                  </a:cubicBezTo>
                  <a:cubicBezTo>
                    <a:pt x="243" y="50"/>
                    <a:pt x="257" y="0"/>
                    <a:pt x="300" y="0"/>
                  </a:cubicBezTo>
                  <a:cubicBezTo>
                    <a:pt x="343" y="0"/>
                    <a:pt x="357" y="50"/>
                    <a:pt x="400" y="50"/>
                  </a:cubicBezTo>
                  <a:cubicBezTo>
                    <a:pt x="443" y="50"/>
                    <a:pt x="457" y="0"/>
                    <a:pt x="500" y="0"/>
                  </a:cubicBezTo>
                  <a:cubicBezTo>
                    <a:pt x="543" y="0"/>
                    <a:pt x="557" y="50"/>
                    <a:pt x="600" y="50"/>
                  </a:cubicBezTo>
                  <a:cubicBezTo>
                    <a:pt x="643" y="50"/>
                    <a:pt x="657" y="0"/>
                    <a:pt x="700" y="0"/>
                  </a:cubicBezTo>
                  <a:cubicBezTo>
                    <a:pt x="743" y="0"/>
                    <a:pt x="757" y="50"/>
                    <a:pt x="800" y="50"/>
                  </a:cubicBezTo>
                </a:path>
              </a:pathLst>
            </a:custGeom>
            <a:noFill/>
            <a:ln w="19050" cap="rnd">
              <a:solidFill>
                <a:srgbClr val="00679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grpSp>
      <p:sp>
        <p:nvSpPr>
          <p:cNvPr id="86" name="TextBox 85">
            <a:extLst>
              <a:ext uri="{FF2B5EF4-FFF2-40B4-BE49-F238E27FC236}">
                <a16:creationId xmlns:a16="http://schemas.microsoft.com/office/drawing/2014/main" id="{24E785C5-D40C-7273-F771-271F0CA55EE9}"/>
              </a:ext>
            </a:extLst>
          </p:cNvPr>
          <p:cNvSpPr txBox="1"/>
          <p:nvPr/>
        </p:nvSpPr>
        <p:spPr>
          <a:xfrm>
            <a:off x="6225641" y="1015692"/>
            <a:ext cx="4382546" cy="276999"/>
          </a:xfrm>
          <a:prstGeom prst="rect">
            <a:avLst/>
          </a:prstGeom>
          <a:noFill/>
        </p:spPr>
        <p:txBody>
          <a:bodyPr wrap="none" rtlCol="0">
            <a:spAutoFit/>
          </a:bodyPr>
          <a:lstStyle/>
          <a:p>
            <a:pPr algn="just">
              <a:defRPr/>
            </a:pPr>
            <a:r>
              <a:rPr lang="nl-NL" sz="1200" b="1" dirty="0">
                <a:solidFill>
                  <a:schemeClr val="tx1">
                    <a:lumMod val="75000"/>
                    <a:lumOff val="25000"/>
                  </a:schemeClr>
                </a:solidFill>
                <a:latin typeface="SVN-Gilroy XBold" panose="00000900000000000000" pitchFamily="50" charset="0"/>
                <a:cs typeface="Arial" panose="020B0604020202020204" pitchFamily="34" charset="0"/>
              </a:rPr>
              <a:t>VIETINBANK MARKET SHARES IN SOME BUSINESS SECTIONS</a:t>
            </a:r>
          </a:p>
        </p:txBody>
      </p:sp>
      <p:sp>
        <p:nvSpPr>
          <p:cNvPr id="87" name="Isosceles Triangle 86">
            <a:extLst>
              <a:ext uri="{FF2B5EF4-FFF2-40B4-BE49-F238E27FC236}">
                <a16:creationId xmlns:a16="http://schemas.microsoft.com/office/drawing/2014/main" id="{35423AC0-5734-848B-FFCB-C35727C323F0}"/>
              </a:ext>
            </a:extLst>
          </p:cNvPr>
          <p:cNvSpPr/>
          <p:nvPr/>
        </p:nvSpPr>
        <p:spPr>
          <a:xfrm rot="5400000">
            <a:off x="6070422" y="1130646"/>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88" name="TextBox 87">
            <a:extLst>
              <a:ext uri="{FF2B5EF4-FFF2-40B4-BE49-F238E27FC236}">
                <a16:creationId xmlns:a16="http://schemas.microsoft.com/office/drawing/2014/main" id="{CE07D93C-7C21-2774-DBC3-32F74FD31087}"/>
              </a:ext>
            </a:extLst>
          </p:cNvPr>
          <p:cNvSpPr txBox="1"/>
          <p:nvPr/>
        </p:nvSpPr>
        <p:spPr>
          <a:xfrm>
            <a:off x="7186011" y="2818286"/>
            <a:ext cx="1451074" cy="553998"/>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prstClr val="black">
                    <a:lumMod val="75000"/>
                    <a:lumOff val="25000"/>
                  </a:prstClr>
                </a:solidFill>
                <a:effectLst/>
                <a:uLnTx/>
                <a:uFillTx/>
                <a:latin typeface="SVN-Gilroy Medium" panose="00000600000000000000" pitchFamily="50" charset="0"/>
                <a:ea typeface="Tahoma" panose="020B0604030504040204" pitchFamily="34" charset="0"/>
                <a:cs typeface="Arial" pitchFamily="34" charset="0"/>
              </a:defRPr>
            </a:lvl1pPr>
          </a:lstStyle>
          <a:p>
            <a:r>
              <a:rPr lang="en-US" dirty="0"/>
              <a:t>FX trading on interbank market in 2Q2024</a:t>
            </a:r>
          </a:p>
        </p:txBody>
      </p:sp>
      <p:graphicFrame>
        <p:nvGraphicFramePr>
          <p:cNvPr id="89" name="Chart 7">
            <a:extLst>
              <a:ext uri="{FF2B5EF4-FFF2-40B4-BE49-F238E27FC236}">
                <a16:creationId xmlns:a16="http://schemas.microsoft.com/office/drawing/2014/main" id="{8BEFD464-7BCC-E8AD-93E3-83CE61FEC41D}"/>
              </a:ext>
            </a:extLst>
          </p:cNvPr>
          <p:cNvGraphicFramePr/>
          <p:nvPr>
            <p:extLst>
              <p:ext uri="{D42A27DB-BD31-4B8C-83A1-F6EECF244321}">
                <p14:modId xmlns:p14="http://schemas.microsoft.com/office/powerpoint/2010/main" val="4245188973"/>
              </p:ext>
            </p:extLst>
          </p:nvPr>
        </p:nvGraphicFramePr>
        <p:xfrm>
          <a:off x="7495638" y="1598539"/>
          <a:ext cx="866638" cy="898220"/>
        </p:xfrm>
        <a:graphic>
          <a:graphicData uri="http://schemas.openxmlformats.org/drawingml/2006/chart">
            <c:chart xmlns:c="http://schemas.openxmlformats.org/drawingml/2006/chart" xmlns:r="http://schemas.openxmlformats.org/officeDocument/2006/relationships" r:id="rId8"/>
          </a:graphicData>
        </a:graphic>
      </p:graphicFrame>
      <p:sp>
        <p:nvSpPr>
          <p:cNvPr id="92" name="TextBox 91">
            <a:extLst>
              <a:ext uri="{FF2B5EF4-FFF2-40B4-BE49-F238E27FC236}">
                <a16:creationId xmlns:a16="http://schemas.microsoft.com/office/drawing/2014/main" id="{C7846AB0-250C-0248-47F3-A498B47F54CA}"/>
              </a:ext>
            </a:extLst>
          </p:cNvPr>
          <p:cNvSpPr txBox="1"/>
          <p:nvPr/>
        </p:nvSpPr>
        <p:spPr>
          <a:xfrm>
            <a:off x="7495638" y="2495876"/>
            <a:ext cx="866638"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prstClr val="black">
                    <a:lumMod val="75000"/>
                    <a:lumOff val="25000"/>
                  </a:prstClr>
                </a:solidFill>
                <a:effectLst/>
                <a:uLnTx/>
                <a:uFillTx/>
                <a:latin typeface="SVN-Gilroy XBold" panose="00000900000000000000" pitchFamily="50" charset="0"/>
                <a:ea typeface="맑은 고딕" panose="020B0503020000020004" pitchFamily="34" charset="-127"/>
                <a:cs typeface="Arial" pitchFamily="34" charset="0"/>
              </a:rPr>
              <a:t>10 – 12%</a:t>
            </a:r>
            <a:endParaRPr kumimoji="0" lang="ko-KR" altLang="en-US" sz="1200" b="1" i="0" u="none" strike="noStrike" kern="1200" cap="none" spc="0" normalizeH="0" baseline="0" noProof="0">
              <a:ln>
                <a:noFill/>
              </a:ln>
              <a:solidFill>
                <a:prstClr val="black">
                  <a:lumMod val="75000"/>
                  <a:lumOff val="25000"/>
                </a:prstClr>
              </a:solidFill>
              <a:effectLst/>
              <a:uLnTx/>
              <a:uFillTx/>
              <a:latin typeface="SVN-Gilroy XBold" panose="00000900000000000000" pitchFamily="50" charset="0"/>
              <a:ea typeface="맑은 고딕" panose="020B0503020000020004" pitchFamily="34" charset="-127"/>
              <a:cs typeface="Arial" pitchFamily="34" charset="0"/>
            </a:endParaRPr>
          </a:p>
        </p:txBody>
      </p:sp>
      <p:sp>
        <p:nvSpPr>
          <p:cNvPr id="93" name="TextBox 92">
            <a:extLst>
              <a:ext uri="{FF2B5EF4-FFF2-40B4-BE49-F238E27FC236}">
                <a16:creationId xmlns:a16="http://schemas.microsoft.com/office/drawing/2014/main" id="{AB6CEBBD-FD72-3E03-6F7D-2D2FB989EA55}"/>
              </a:ext>
            </a:extLst>
          </p:cNvPr>
          <p:cNvSpPr txBox="1"/>
          <p:nvPr/>
        </p:nvSpPr>
        <p:spPr>
          <a:xfrm>
            <a:off x="8535538" y="2818286"/>
            <a:ext cx="1242901" cy="400110"/>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prstClr val="black">
                    <a:lumMod val="75000"/>
                    <a:lumOff val="25000"/>
                  </a:prstClr>
                </a:solidFill>
                <a:effectLst/>
                <a:uLnTx/>
                <a:uFillTx/>
                <a:latin typeface="SVN-Gilroy Medium" panose="00000600000000000000" pitchFamily="50" charset="0"/>
                <a:ea typeface="Tahoma" panose="020B0604030504040204" pitchFamily="34" charset="0"/>
                <a:cs typeface="Arial" pitchFamily="34" charset="0"/>
              </a:defRPr>
            </a:lvl1pPr>
          </a:lstStyle>
          <a:p>
            <a:r>
              <a:rPr lang="en-US" dirty="0"/>
              <a:t>FX trading on market 1 in 2Q2024</a:t>
            </a:r>
          </a:p>
        </p:txBody>
      </p:sp>
      <p:graphicFrame>
        <p:nvGraphicFramePr>
          <p:cNvPr id="94" name="Chart 7">
            <a:extLst>
              <a:ext uri="{FF2B5EF4-FFF2-40B4-BE49-F238E27FC236}">
                <a16:creationId xmlns:a16="http://schemas.microsoft.com/office/drawing/2014/main" id="{AC0E3F8B-7F35-0654-693A-651EB28E9973}"/>
              </a:ext>
            </a:extLst>
          </p:cNvPr>
          <p:cNvGraphicFramePr/>
          <p:nvPr>
            <p:extLst>
              <p:ext uri="{D42A27DB-BD31-4B8C-83A1-F6EECF244321}">
                <p14:modId xmlns:p14="http://schemas.microsoft.com/office/powerpoint/2010/main" val="3112931304"/>
              </p:ext>
            </p:extLst>
          </p:nvPr>
        </p:nvGraphicFramePr>
        <p:xfrm>
          <a:off x="8802070" y="1598539"/>
          <a:ext cx="866638" cy="898220"/>
        </p:xfrm>
        <a:graphic>
          <a:graphicData uri="http://schemas.openxmlformats.org/drawingml/2006/chart">
            <c:chart xmlns:c="http://schemas.openxmlformats.org/drawingml/2006/chart" xmlns:r="http://schemas.openxmlformats.org/officeDocument/2006/relationships" r:id="rId9"/>
          </a:graphicData>
        </a:graphic>
      </p:graphicFrame>
      <p:grpSp>
        <p:nvGrpSpPr>
          <p:cNvPr id="96" name="Capital" descr="{&quot;Key&quot;:&quot;POWER_USER_SHAPE_ICON&quot;,&quot;Value&quot;:&quot;POWER_USER_SHAPE_ICON_STYLE_1&quot;}">
            <a:extLst>
              <a:ext uri="{FF2B5EF4-FFF2-40B4-BE49-F238E27FC236}">
                <a16:creationId xmlns:a16="http://schemas.microsoft.com/office/drawing/2014/main" id="{36053D1E-CC85-2251-C65A-968AF2C4DCEE}"/>
              </a:ext>
            </a:extLst>
          </p:cNvPr>
          <p:cNvGrpSpPr>
            <a:grpSpLocks noChangeAspect="1"/>
          </p:cNvGrpSpPr>
          <p:nvPr>
            <p:custDataLst>
              <p:tags r:id="rId2"/>
            </p:custDataLst>
          </p:nvPr>
        </p:nvGrpSpPr>
        <p:grpSpPr>
          <a:xfrm>
            <a:off x="9035088" y="1884235"/>
            <a:ext cx="382584" cy="334664"/>
            <a:chOff x="4003675" y="3676650"/>
            <a:chExt cx="785813" cy="687388"/>
          </a:xfrm>
          <a:solidFill>
            <a:srgbClr val="00679E"/>
          </a:solidFill>
          <a:effectLst/>
        </p:grpSpPr>
        <p:sp>
          <p:nvSpPr>
            <p:cNvPr id="97" name="Freeform 166">
              <a:extLst>
                <a:ext uri="{FF2B5EF4-FFF2-40B4-BE49-F238E27FC236}">
                  <a16:creationId xmlns:a16="http://schemas.microsoft.com/office/drawing/2014/main" id="{F9E302FB-BE2A-1A24-931A-406D30E2A0A5}"/>
                </a:ext>
              </a:extLst>
            </p:cNvPr>
            <p:cNvSpPr>
              <a:spLocks/>
            </p:cNvSpPr>
            <p:nvPr/>
          </p:nvSpPr>
          <p:spPr bwMode="auto">
            <a:xfrm>
              <a:off x="4221163" y="4122738"/>
              <a:ext cx="36513" cy="26988"/>
            </a:xfrm>
            <a:custGeom>
              <a:avLst/>
              <a:gdLst>
                <a:gd name="T0" fmla="*/ 42 w 47"/>
                <a:gd name="T1" fmla="*/ 6 h 34"/>
                <a:gd name="T2" fmla="*/ 39 w 47"/>
                <a:gd name="T3" fmla="*/ 4 h 34"/>
                <a:gd name="T4" fmla="*/ 35 w 47"/>
                <a:gd name="T5" fmla="*/ 2 h 34"/>
                <a:gd name="T6" fmla="*/ 31 w 47"/>
                <a:gd name="T7" fmla="*/ 1 h 34"/>
                <a:gd name="T8" fmla="*/ 27 w 47"/>
                <a:gd name="T9" fmla="*/ 0 h 34"/>
                <a:gd name="T10" fmla="*/ 23 w 47"/>
                <a:gd name="T11" fmla="*/ 0 h 34"/>
                <a:gd name="T12" fmla="*/ 18 w 47"/>
                <a:gd name="T13" fmla="*/ 1 h 34"/>
                <a:gd name="T14" fmla="*/ 14 w 47"/>
                <a:gd name="T15" fmla="*/ 2 h 34"/>
                <a:gd name="T16" fmla="*/ 10 w 47"/>
                <a:gd name="T17" fmla="*/ 4 h 34"/>
                <a:gd name="T18" fmla="*/ 4 w 47"/>
                <a:gd name="T19" fmla="*/ 10 h 34"/>
                <a:gd name="T20" fmla="*/ 1 w 47"/>
                <a:gd name="T21" fmla="*/ 16 h 34"/>
                <a:gd name="T22" fmla="*/ 1 w 47"/>
                <a:gd name="T23" fmla="*/ 22 h 34"/>
                <a:gd name="T24" fmla="*/ 5 w 47"/>
                <a:gd name="T25" fmla="*/ 28 h 34"/>
                <a:gd name="T26" fmla="*/ 8 w 47"/>
                <a:gd name="T27" fmla="*/ 31 h 34"/>
                <a:gd name="T28" fmla="*/ 12 w 47"/>
                <a:gd name="T29" fmla="*/ 32 h 34"/>
                <a:gd name="T30" fmla="*/ 16 w 47"/>
                <a:gd name="T31" fmla="*/ 33 h 34"/>
                <a:gd name="T32" fmla="*/ 20 w 47"/>
                <a:gd name="T33" fmla="*/ 34 h 34"/>
                <a:gd name="T34" fmla="*/ 25 w 47"/>
                <a:gd name="T35" fmla="*/ 34 h 34"/>
                <a:gd name="T36" fmla="*/ 29 w 47"/>
                <a:gd name="T37" fmla="*/ 33 h 34"/>
                <a:gd name="T38" fmla="*/ 33 w 47"/>
                <a:gd name="T39" fmla="*/ 32 h 34"/>
                <a:gd name="T40" fmla="*/ 37 w 47"/>
                <a:gd name="T41" fmla="*/ 30 h 34"/>
                <a:gd name="T42" fmla="*/ 43 w 47"/>
                <a:gd name="T43" fmla="*/ 25 h 34"/>
                <a:gd name="T44" fmla="*/ 46 w 47"/>
                <a:gd name="T45" fmla="*/ 18 h 34"/>
                <a:gd name="T46" fmla="*/ 46 w 47"/>
                <a:gd name="T47" fmla="*/ 12 h 34"/>
                <a:gd name="T48" fmla="*/ 42 w 47"/>
                <a:gd name="T49"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4">
                  <a:moveTo>
                    <a:pt x="42" y="6"/>
                  </a:moveTo>
                  <a:cubicBezTo>
                    <a:pt x="41" y="5"/>
                    <a:pt x="40" y="4"/>
                    <a:pt x="39" y="4"/>
                  </a:cubicBezTo>
                  <a:cubicBezTo>
                    <a:pt x="38" y="3"/>
                    <a:pt x="36" y="3"/>
                    <a:pt x="35" y="2"/>
                  </a:cubicBezTo>
                  <a:cubicBezTo>
                    <a:pt x="34" y="2"/>
                    <a:pt x="33" y="1"/>
                    <a:pt x="31" y="1"/>
                  </a:cubicBezTo>
                  <a:cubicBezTo>
                    <a:pt x="30" y="1"/>
                    <a:pt x="28" y="0"/>
                    <a:pt x="27" y="0"/>
                  </a:cubicBezTo>
                  <a:cubicBezTo>
                    <a:pt x="25" y="0"/>
                    <a:pt x="24" y="0"/>
                    <a:pt x="23" y="0"/>
                  </a:cubicBezTo>
                  <a:cubicBezTo>
                    <a:pt x="21" y="1"/>
                    <a:pt x="20" y="1"/>
                    <a:pt x="18" y="1"/>
                  </a:cubicBezTo>
                  <a:cubicBezTo>
                    <a:pt x="17" y="1"/>
                    <a:pt x="15" y="2"/>
                    <a:pt x="14" y="2"/>
                  </a:cubicBezTo>
                  <a:cubicBezTo>
                    <a:pt x="12" y="3"/>
                    <a:pt x="11" y="4"/>
                    <a:pt x="10" y="4"/>
                  </a:cubicBezTo>
                  <a:cubicBezTo>
                    <a:pt x="7" y="6"/>
                    <a:pt x="5" y="8"/>
                    <a:pt x="4" y="10"/>
                  </a:cubicBezTo>
                  <a:cubicBezTo>
                    <a:pt x="2" y="12"/>
                    <a:pt x="1" y="14"/>
                    <a:pt x="1" y="16"/>
                  </a:cubicBezTo>
                  <a:cubicBezTo>
                    <a:pt x="0" y="18"/>
                    <a:pt x="0" y="20"/>
                    <a:pt x="1" y="22"/>
                  </a:cubicBezTo>
                  <a:cubicBezTo>
                    <a:pt x="2" y="24"/>
                    <a:pt x="3" y="27"/>
                    <a:pt x="5" y="28"/>
                  </a:cubicBezTo>
                  <a:cubicBezTo>
                    <a:pt x="6" y="29"/>
                    <a:pt x="7" y="30"/>
                    <a:pt x="8" y="31"/>
                  </a:cubicBezTo>
                  <a:cubicBezTo>
                    <a:pt x="9" y="31"/>
                    <a:pt x="11" y="32"/>
                    <a:pt x="12" y="32"/>
                  </a:cubicBezTo>
                  <a:cubicBezTo>
                    <a:pt x="13" y="33"/>
                    <a:pt x="15" y="33"/>
                    <a:pt x="16" y="33"/>
                  </a:cubicBezTo>
                  <a:cubicBezTo>
                    <a:pt x="17" y="34"/>
                    <a:pt x="19" y="34"/>
                    <a:pt x="20" y="34"/>
                  </a:cubicBezTo>
                  <a:cubicBezTo>
                    <a:pt x="22" y="34"/>
                    <a:pt x="23" y="34"/>
                    <a:pt x="25" y="34"/>
                  </a:cubicBezTo>
                  <a:cubicBezTo>
                    <a:pt x="26" y="34"/>
                    <a:pt x="28" y="34"/>
                    <a:pt x="29" y="33"/>
                  </a:cubicBezTo>
                  <a:cubicBezTo>
                    <a:pt x="30" y="33"/>
                    <a:pt x="32" y="32"/>
                    <a:pt x="33" y="32"/>
                  </a:cubicBezTo>
                  <a:cubicBezTo>
                    <a:pt x="35" y="31"/>
                    <a:pt x="36" y="31"/>
                    <a:pt x="37" y="30"/>
                  </a:cubicBezTo>
                  <a:cubicBezTo>
                    <a:pt x="40" y="28"/>
                    <a:pt x="42" y="27"/>
                    <a:pt x="43" y="25"/>
                  </a:cubicBezTo>
                  <a:cubicBezTo>
                    <a:pt x="45" y="23"/>
                    <a:pt x="46" y="20"/>
                    <a:pt x="46" y="18"/>
                  </a:cubicBezTo>
                  <a:cubicBezTo>
                    <a:pt x="47" y="16"/>
                    <a:pt x="47" y="14"/>
                    <a:pt x="46" y="12"/>
                  </a:cubicBezTo>
                  <a:cubicBezTo>
                    <a:pt x="45" y="10"/>
                    <a:pt x="44" y="8"/>
                    <a:pt x="42" y="6"/>
                  </a:cubicBezTo>
                </a:path>
              </a:pathLst>
            </a:custGeom>
            <a:grpFill/>
            <a:ln w="6350">
              <a:solidFill>
                <a:srgbClr val="00679E"/>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167">
              <a:extLst>
                <a:ext uri="{FF2B5EF4-FFF2-40B4-BE49-F238E27FC236}">
                  <a16:creationId xmlns:a16="http://schemas.microsoft.com/office/drawing/2014/main" id="{5D51D286-C06B-BE18-7C0E-8260F3694841}"/>
                </a:ext>
              </a:extLst>
            </p:cNvPr>
            <p:cNvSpPr>
              <a:spLocks/>
            </p:cNvSpPr>
            <p:nvPr/>
          </p:nvSpPr>
          <p:spPr bwMode="auto">
            <a:xfrm>
              <a:off x="4073525" y="3986213"/>
              <a:ext cx="34925" cy="25400"/>
            </a:xfrm>
            <a:custGeom>
              <a:avLst/>
              <a:gdLst>
                <a:gd name="T0" fmla="*/ 41 w 45"/>
                <a:gd name="T1" fmla="*/ 6 h 32"/>
                <a:gd name="T2" fmla="*/ 38 w 45"/>
                <a:gd name="T3" fmla="*/ 3 h 32"/>
                <a:gd name="T4" fmla="*/ 34 w 45"/>
                <a:gd name="T5" fmla="*/ 2 h 32"/>
                <a:gd name="T6" fmla="*/ 31 w 45"/>
                <a:gd name="T7" fmla="*/ 1 h 32"/>
                <a:gd name="T8" fmla="*/ 26 w 45"/>
                <a:gd name="T9" fmla="*/ 0 h 32"/>
                <a:gd name="T10" fmla="*/ 22 w 45"/>
                <a:gd name="T11" fmla="*/ 0 h 32"/>
                <a:gd name="T12" fmla="*/ 18 w 45"/>
                <a:gd name="T13" fmla="*/ 1 h 32"/>
                <a:gd name="T14" fmla="*/ 14 w 45"/>
                <a:gd name="T15" fmla="*/ 2 h 32"/>
                <a:gd name="T16" fmla="*/ 10 w 45"/>
                <a:gd name="T17" fmla="*/ 4 h 32"/>
                <a:gd name="T18" fmla="*/ 4 w 45"/>
                <a:gd name="T19" fmla="*/ 9 h 32"/>
                <a:gd name="T20" fmla="*/ 1 w 45"/>
                <a:gd name="T21" fmla="*/ 15 h 32"/>
                <a:gd name="T22" fmla="*/ 1 w 45"/>
                <a:gd name="T23" fmla="*/ 21 h 32"/>
                <a:gd name="T24" fmla="*/ 4 w 45"/>
                <a:gd name="T25" fmla="*/ 27 h 32"/>
                <a:gd name="T26" fmla="*/ 7 w 45"/>
                <a:gd name="T27" fmla="*/ 29 h 32"/>
                <a:gd name="T28" fmla="*/ 11 w 45"/>
                <a:gd name="T29" fmla="*/ 31 h 32"/>
                <a:gd name="T30" fmla="*/ 15 w 45"/>
                <a:gd name="T31" fmla="*/ 32 h 32"/>
                <a:gd name="T32" fmla="*/ 19 w 45"/>
                <a:gd name="T33" fmla="*/ 32 h 32"/>
                <a:gd name="T34" fmla="*/ 23 w 45"/>
                <a:gd name="T35" fmla="*/ 32 h 32"/>
                <a:gd name="T36" fmla="*/ 28 w 45"/>
                <a:gd name="T37" fmla="*/ 31 h 32"/>
                <a:gd name="T38" fmla="*/ 32 w 45"/>
                <a:gd name="T39" fmla="*/ 30 h 32"/>
                <a:gd name="T40" fmla="*/ 36 w 45"/>
                <a:gd name="T41" fmla="*/ 28 h 32"/>
                <a:gd name="T42" fmla="*/ 42 w 45"/>
                <a:gd name="T43" fmla="*/ 23 h 32"/>
                <a:gd name="T44" fmla="*/ 45 w 45"/>
                <a:gd name="T45" fmla="*/ 17 h 32"/>
                <a:gd name="T46" fmla="*/ 45 w 45"/>
                <a:gd name="T47" fmla="*/ 11 h 32"/>
                <a:gd name="T48" fmla="*/ 41 w 45"/>
                <a:gd name="T49"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32">
                  <a:moveTo>
                    <a:pt x="41" y="6"/>
                  </a:moveTo>
                  <a:cubicBezTo>
                    <a:pt x="40" y="5"/>
                    <a:pt x="39" y="4"/>
                    <a:pt x="38" y="3"/>
                  </a:cubicBezTo>
                  <a:cubicBezTo>
                    <a:pt x="37" y="3"/>
                    <a:pt x="36" y="2"/>
                    <a:pt x="34" y="2"/>
                  </a:cubicBezTo>
                  <a:cubicBezTo>
                    <a:pt x="33" y="1"/>
                    <a:pt x="32" y="1"/>
                    <a:pt x="31" y="1"/>
                  </a:cubicBezTo>
                  <a:cubicBezTo>
                    <a:pt x="29" y="0"/>
                    <a:pt x="28" y="0"/>
                    <a:pt x="26" y="0"/>
                  </a:cubicBezTo>
                  <a:cubicBezTo>
                    <a:pt x="25" y="0"/>
                    <a:pt x="23" y="0"/>
                    <a:pt x="22" y="0"/>
                  </a:cubicBezTo>
                  <a:cubicBezTo>
                    <a:pt x="21" y="0"/>
                    <a:pt x="19" y="1"/>
                    <a:pt x="18" y="1"/>
                  </a:cubicBezTo>
                  <a:cubicBezTo>
                    <a:pt x="16" y="1"/>
                    <a:pt x="15" y="2"/>
                    <a:pt x="14" y="2"/>
                  </a:cubicBezTo>
                  <a:cubicBezTo>
                    <a:pt x="12" y="3"/>
                    <a:pt x="11" y="3"/>
                    <a:pt x="10" y="4"/>
                  </a:cubicBezTo>
                  <a:cubicBezTo>
                    <a:pt x="7" y="5"/>
                    <a:pt x="5" y="7"/>
                    <a:pt x="4" y="9"/>
                  </a:cubicBezTo>
                  <a:cubicBezTo>
                    <a:pt x="2" y="11"/>
                    <a:pt x="1" y="13"/>
                    <a:pt x="1" y="15"/>
                  </a:cubicBezTo>
                  <a:cubicBezTo>
                    <a:pt x="0" y="17"/>
                    <a:pt x="0" y="19"/>
                    <a:pt x="1" y="21"/>
                  </a:cubicBezTo>
                  <a:cubicBezTo>
                    <a:pt x="1" y="23"/>
                    <a:pt x="3" y="25"/>
                    <a:pt x="4" y="27"/>
                  </a:cubicBezTo>
                  <a:cubicBezTo>
                    <a:pt x="5" y="28"/>
                    <a:pt x="6" y="28"/>
                    <a:pt x="7" y="29"/>
                  </a:cubicBezTo>
                  <a:cubicBezTo>
                    <a:pt x="8" y="30"/>
                    <a:pt x="10" y="30"/>
                    <a:pt x="11" y="31"/>
                  </a:cubicBezTo>
                  <a:cubicBezTo>
                    <a:pt x="12" y="31"/>
                    <a:pt x="13" y="31"/>
                    <a:pt x="15" y="32"/>
                  </a:cubicBezTo>
                  <a:cubicBezTo>
                    <a:pt x="16" y="32"/>
                    <a:pt x="18" y="32"/>
                    <a:pt x="19" y="32"/>
                  </a:cubicBezTo>
                  <a:cubicBezTo>
                    <a:pt x="20" y="32"/>
                    <a:pt x="22" y="32"/>
                    <a:pt x="23" y="32"/>
                  </a:cubicBezTo>
                  <a:cubicBezTo>
                    <a:pt x="25" y="32"/>
                    <a:pt x="26" y="32"/>
                    <a:pt x="28" y="31"/>
                  </a:cubicBezTo>
                  <a:cubicBezTo>
                    <a:pt x="29" y="31"/>
                    <a:pt x="31" y="31"/>
                    <a:pt x="32" y="30"/>
                  </a:cubicBezTo>
                  <a:cubicBezTo>
                    <a:pt x="33" y="30"/>
                    <a:pt x="35" y="29"/>
                    <a:pt x="36" y="28"/>
                  </a:cubicBezTo>
                  <a:cubicBezTo>
                    <a:pt x="38" y="27"/>
                    <a:pt x="40" y="25"/>
                    <a:pt x="42" y="23"/>
                  </a:cubicBezTo>
                  <a:cubicBezTo>
                    <a:pt x="43" y="21"/>
                    <a:pt x="44" y="19"/>
                    <a:pt x="45" y="17"/>
                  </a:cubicBezTo>
                  <a:cubicBezTo>
                    <a:pt x="45" y="15"/>
                    <a:pt x="45" y="13"/>
                    <a:pt x="45" y="11"/>
                  </a:cubicBezTo>
                  <a:cubicBezTo>
                    <a:pt x="44" y="9"/>
                    <a:pt x="43" y="7"/>
                    <a:pt x="41" y="6"/>
                  </a:cubicBezTo>
                </a:path>
              </a:pathLst>
            </a:custGeom>
            <a:grpFill/>
            <a:ln w="6350">
              <a:solidFill>
                <a:srgbClr val="00679E"/>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169">
              <a:extLst>
                <a:ext uri="{FF2B5EF4-FFF2-40B4-BE49-F238E27FC236}">
                  <a16:creationId xmlns:a16="http://schemas.microsoft.com/office/drawing/2014/main" id="{3E6C34E0-5485-A6C7-F353-E6CBDA829B70}"/>
                </a:ext>
              </a:extLst>
            </p:cNvPr>
            <p:cNvSpPr>
              <a:spLocks/>
            </p:cNvSpPr>
            <p:nvPr/>
          </p:nvSpPr>
          <p:spPr bwMode="auto">
            <a:xfrm>
              <a:off x="4532313" y="3722688"/>
              <a:ext cx="33338" cy="22225"/>
            </a:xfrm>
            <a:custGeom>
              <a:avLst/>
              <a:gdLst>
                <a:gd name="T0" fmla="*/ 5 w 43"/>
                <a:gd name="T1" fmla="*/ 24 h 29"/>
                <a:gd name="T2" fmla="*/ 8 w 43"/>
                <a:gd name="T3" fmla="*/ 26 h 29"/>
                <a:gd name="T4" fmla="*/ 11 w 43"/>
                <a:gd name="T5" fmla="*/ 28 h 29"/>
                <a:gd name="T6" fmla="*/ 15 w 43"/>
                <a:gd name="T7" fmla="*/ 29 h 29"/>
                <a:gd name="T8" fmla="*/ 19 w 43"/>
                <a:gd name="T9" fmla="*/ 29 h 29"/>
                <a:gd name="T10" fmla="*/ 23 w 43"/>
                <a:gd name="T11" fmla="*/ 29 h 29"/>
                <a:gd name="T12" fmla="*/ 27 w 43"/>
                <a:gd name="T13" fmla="*/ 28 h 29"/>
                <a:gd name="T14" fmla="*/ 31 w 43"/>
                <a:gd name="T15" fmla="*/ 27 h 29"/>
                <a:gd name="T16" fmla="*/ 35 w 43"/>
                <a:gd name="T17" fmla="*/ 25 h 29"/>
                <a:gd name="T18" fmla="*/ 40 w 43"/>
                <a:gd name="T19" fmla="*/ 21 h 29"/>
                <a:gd name="T20" fmla="*/ 43 w 43"/>
                <a:gd name="T21" fmla="*/ 15 h 29"/>
                <a:gd name="T22" fmla="*/ 42 w 43"/>
                <a:gd name="T23" fmla="*/ 10 h 29"/>
                <a:gd name="T24" fmla="*/ 38 w 43"/>
                <a:gd name="T25" fmla="*/ 5 h 29"/>
                <a:gd name="T26" fmla="*/ 35 w 43"/>
                <a:gd name="T27" fmla="*/ 3 h 29"/>
                <a:gd name="T28" fmla="*/ 32 w 43"/>
                <a:gd name="T29" fmla="*/ 1 h 29"/>
                <a:gd name="T30" fmla="*/ 28 w 43"/>
                <a:gd name="T31" fmla="*/ 0 h 29"/>
                <a:gd name="T32" fmla="*/ 24 w 43"/>
                <a:gd name="T33" fmla="*/ 0 h 29"/>
                <a:gd name="T34" fmla="*/ 19 w 43"/>
                <a:gd name="T35" fmla="*/ 0 h 29"/>
                <a:gd name="T36" fmla="*/ 15 w 43"/>
                <a:gd name="T37" fmla="*/ 0 h 29"/>
                <a:gd name="T38" fmla="*/ 11 w 43"/>
                <a:gd name="T39" fmla="*/ 2 h 29"/>
                <a:gd name="T40" fmla="*/ 8 w 43"/>
                <a:gd name="T41" fmla="*/ 3 h 29"/>
                <a:gd name="T42" fmla="*/ 2 w 43"/>
                <a:gd name="T43" fmla="*/ 8 h 29"/>
                <a:gd name="T44" fmla="*/ 0 w 43"/>
                <a:gd name="T45" fmla="*/ 14 h 29"/>
                <a:gd name="T46" fmla="*/ 1 w 43"/>
                <a:gd name="T47" fmla="*/ 19 h 29"/>
                <a:gd name="T48" fmla="*/ 5 w 43"/>
                <a:gd name="T49"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29">
                  <a:moveTo>
                    <a:pt x="5" y="24"/>
                  </a:moveTo>
                  <a:cubicBezTo>
                    <a:pt x="5" y="25"/>
                    <a:pt x="6" y="26"/>
                    <a:pt x="8" y="26"/>
                  </a:cubicBezTo>
                  <a:cubicBezTo>
                    <a:pt x="9" y="27"/>
                    <a:pt x="10" y="27"/>
                    <a:pt x="11" y="28"/>
                  </a:cubicBezTo>
                  <a:cubicBezTo>
                    <a:pt x="12" y="28"/>
                    <a:pt x="14" y="28"/>
                    <a:pt x="15" y="29"/>
                  </a:cubicBezTo>
                  <a:cubicBezTo>
                    <a:pt x="16" y="29"/>
                    <a:pt x="18" y="29"/>
                    <a:pt x="19" y="29"/>
                  </a:cubicBezTo>
                  <a:cubicBezTo>
                    <a:pt x="20" y="29"/>
                    <a:pt x="22" y="29"/>
                    <a:pt x="23" y="29"/>
                  </a:cubicBezTo>
                  <a:cubicBezTo>
                    <a:pt x="25" y="29"/>
                    <a:pt x="26" y="29"/>
                    <a:pt x="27" y="28"/>
                  </a:cubicBezTo>
                  <a:cubicBezTo>
                    <a:pt x="29" y="28"/>
                    <a:pt x="30" y="28"/>
                    <a:pt x="31" y="27"/>
                  </a:cubicBezTo>
                  <a:cubicBezTo>
                    <a:pt x="33" y="27"/>
                    <a:pt x="34" y="26"/>
                    <a:pt x="35" y="25"/>
                  </a:cubicBezTo>
                  <a:cubicBezTo>
                    <a:pt x="37" y="24"/>
                    <a:pt x="39" y="23"/>
                    <a:pt x="40" y="21"/>
                  </a:cubicBezTo>
                  <a:cubicBezTo>
                    <a:pt x="42" y="19"/>
                    <a:pt x="42" y="17"/>
                    <a:pt x="43" y="15"/>
                  </a:cubicBezTo>
                  <a:cubicBezTo>
                    <a:pt x="43" y="13"/>
                    <a:pt x="43" y="12"/>
                    <a:pt x="42" y="10"/>
                  </a:cubicBezTo>
                  <a:cubicBezTo>
                    <a:pt x="41" y="8"/>
                    <a:pt x="40" y="6"/>
                    <a:pt x="38" y="5"/>
                  </a:cubicBezTo>
                  <a:cubicBezTo>
                    <a:pt x="37" y="4"/>
                    <a:pt x="36" y="3"/>
                    <a:pt x="35" y="3"/>
                  </a:cubicBezTo>
                  <a:cubicBezTo>
                    <a:pt x="34" y="2"/>
                    <a:pt x="33" y="2"/>
                    <a:pt x="32" y="1"/>
                  </a:cubicBezTo>
                  <a:cubicBezTo>
                    <a:pt x="30" y="1"/>
                    <a:pt x="29" y="0"/>
                    <a:pt x="28" y="0"/>
                  </a:cubicBezTo>
                  <a:cubicBezTo>
                    <a:pt x="26" y="0"/>
                    <a:pt x="25" y="0"/>
                    <a:pt x="24" y="0"/>
                  </a:cubicBezTo>
                  <a:cubicBezTo>
                    <a:pt x="22" y="0"/>
                    <a:pt x="21" y="0"/>
                    <a:pt x="19" y="0"/>
                  </a:cubicBezTo>
                  <a:cubicBezTo>
                    <a:pt x="18" y="0"/>
                    <a:pt x="17" y="0"/>
                    <a:pt x="15" y="0"/>
                  </a:cubicBezTo>
                  <a:cubicBezTo>
                    <a:pt x="14" y="1"/>
                    <a:pt x="13" y="1"/>
                    <a:pt x="11" y="2"/>
                  </a:cubicBezTo>
                  <a:cubicBezTo>
                    <a:pt x="10" y="2"/>
                    <a:pt x="9" y="3"/>
                    <a:pt x="8" y="3"/>
                  </a:cubicBezTo>
                  <a:cubicBezTo>
                    <a:pt x="5" y="5"/>
                    <a:pt x="4" y="6"/>
                    <a:pt x="2" y="8"/>
                  </a:cubicBezTo>
                  <a:cubicBezTo>
                    <a:pt x="1" y="10"/>
                    <a:pt x="0" y="12"/>
                    <a:pt x="0" y="14"/>
                  </a:cubicBezTo>
                  <a:cubicBezTo>
                    <a:pt x="0" y="15"/>
                    <a:pt x="0" y="17"/>
                    <a:pt x="1" y="19"/>
                  </a:cubicBezTo>
                  <a:cubicBezTo>
                    <a:pt x="1" y="21"/>
                    <a:pt x="3" y="23"/>
                    <a:pt x="5" y="24"/>
                  </a:cubicBezTo>
                  <a:close/>
                </a:path>
              </a:pathLst>
            </a:custGeom>
            <a:grpFill/>
            <a:ln w="6350">
              <a:solidFill>
                <a:srgbClr val="00679E"/>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170">
              <a:extLst>
                <a:ext uri="{FF2B5EF4-FFF2-40B4-BE49-F238E27FC236}">
                  <a16:creationId xmlns:a16="http://schemas.microsoft.com/office/drawing/2014/main" id="{6CB9FD7C-9D33-81BA-B352-BA0D6FB6BC3D}"/>
                </a:ext>
              </a:extLst>
            </p:cNvPr>
            <p:cNvSpPr>
              <a:spLocks noEditPoints="1"/>
            </p:cNvSpPr>
            <p:nvPr/>
          </p:nvSpPr>
          <p:spPr bwMode="auto">
            <a:xfrm>
              <a:off x="4003675" y="3676650"/>
              <a:ext cx="785813" cy="687388"/>
            </a:xfrm>
            <a:custGeom>
              <a:avLst/>
              <a:gdLst>
                <a:gd name="T0" fmla="*/ 591 w 1031"/>
                <a:gd name="T1" fmla="*/ 699 h 902"/>
                <a:gd name="T2" fmla="*/ 307 w 1031"/>
                <a:gd name="T3" fmla="*/ 255 h 902"/>
                <a:gd name="T4" fmla="*/ 752 w 1031"/>
                <a:gd name="T5" fmla="*/ 396 h 902"/>
                <a:gd name="T6" fmla="*/ 368 w 1031"/>
                <a:gd name="T7" fmla="*/ 437 h 902"/>
                <a:gd name="T8" fmla="*/ 312 w 1031"/>
                <a:gd name="T9" fmla="*/ 434 h 902"/>
                <a:gd name="T10" fmla="*/ 368 w 1031"/>
                <a:gd name="T11" fmla="*/ 437 h 902"/>
                <a:gd name="T12" fmla="*/ 292 w 1031"/>
                <a:gd name="T13" fmla="*/ 275 h 902"/>
                <a:gd name="T14" fmla="*/ 175 w 1031"/>
                <a:gd name="T15" fmla="*/ 388 h 902"/>
                <a:gd name="T16" fmla="*/ 189 w 1031"/>
                <a:gd name="T17" fmla="*/ 427 h 902"/>
                <a:gd name="T18" fmla="*/ 158 w 1031"/>
                <a:gd name="T19" fmla="*/ 464 h 902"/>
                <a:gd name="T20" fmla="*/ 276 w 1031"/>
                <a:gd name="T21" fmla="*/ 554 h 902"/>
                <a:gd name="T22" fmla="*/ 305 w 1031"/>
                <a:gd name="T23" fmla="*/ 548 h 902"/>
                <a:gd name="T24" fmla="*/ 334 w 1031"/>
                <a:gd name="T25" fmla="*/ 549 h 902"/>
                <a:gd name="T26" fmla="*/ 359 w 1031"/>
                <a:gd name="T27" fmla="*/ 559 h 902"/>
                <a:gd name="T28" fmla="*/ 526 w 1031"/>
                <a:gd name="T29" fmla="*/ 473 h 902"/>
                <a:gd name="T30" fmla="*/ 297 w 1031"/>
                <a:gd name="T31" fmla="*/ 659 h 902"/>
                <a:gd name="T32" fmla="*/ 665 w 1031"/>
                <a:gd name="T33" fmla="*/ 227 h 902"/>
                <a:gd name="T34" fmla="*/ 720 w 1031"/>
                <a:gd name="T35" fmla="*/ 229 h 902"/>
                <a:gd name="T36" fmla="*/ 665 w 1031"/>
                <a:gd name="T37" fmla="*/ 227 h 902"/>
                <a:gd name="T38" fmla="*/ 989 w 1031"/>
                <a:gd name="T39" fmla="*/ 243 h 902"/>
                <a:gd name="T40" fmla="*/ 733 w 1031"/>
                <a:gd name="T41" fmla="*/ 349 h 902"/>
                <a:gd name="T42" fmla="*/ 845 w 1031"/>
                <a:gd name="T43" fmla="*/ 256 h 902"/>
                <a:gd name="T44" fmla="*/ 850 w 1031"/>
                <a:gd name="T45" fmla="*/ 217 h 902"/>
                <a:gd name="T46" fmla="*/ 760 w 1031"/>
                <a:gd name="T47" fmla="*/ 112 h 902"/>
                <a:gd name="T48" fmla="*/ 734 w 1031"/>
                <a:gd name="T49" fmla="*/ 122 h 902"/>
                <a:gd name="T50" fmla="*/ 707 w 1031"/>
                <a:gd name="T51" fmla="*/ 125 h 902"/>
                <a:gd name="T52" fmla="*/ 680 w 1031"/>
                <a:gd name="T53" fmla="*/ 120 h 902"/>
                <a:gd name="T54" fmla="*/ 658 w 1031"/>
                <a:gd name="T55" fmla="*/ 108 h 902"/>
                <a:gd name="T56" fmla="*/ 496 w 1031"/>
                <a:gd name="T57" fmla="*/ 158 h 902"/>
                <a:gd name="T58" fmla="*/ 777 w 1031"/>
                <a:gd name="T59" fmla="*/ 398 h 902"/>
                <a:gd name="T60" fmla="*/ 726 w 1031"/>
                <a:gd name="T61" fmla="*/ 0 h 902"/>
                <a:gd name="T62" fmla="*/ 467 w 1031"/>
                <a:gd name="T63" fmla="*/ 134 h 902"/>
                <a:gd name="T64" fmla="*/ 274 w 1031"/>
                <a:gd name="T65" fmla="*/ 260 h 902"/>
                <a:gd name="T66" fmla="*/ 290 w 1031"/>
                <a:gd name="T67" fmla="*/ 692 h 902"/>
                <a:gd name="T68" fmla="*/ 566 w 1031"/>
                <a:gd name="T69" fmla="*/ 565 h 902"/>
                <a:gd name="T70" fmla="*/ 0 w 1031"/>
                <a:gd name="T71" fmla="*/ 449 h 902"/>
                <a:gd name="T72" fmla="*/ 290 w 1031"/>
                <a:gd name="T73" fmla="*/ 762 h 902"/>
                <a:gd name="T74" fmla="*/ 566 w 1031"/>
                <a:gd name="T75" fmla="*/ 634 h 902"/>
                <a:gd name="T76" fmla="*/ 0 w 1031"/>
                <a:gd name="T77" fmla="*/ 519 h 902"/>
                <a:gd name="T78" fmla="*/ 290 w 1031"/>
                <a:gd name="T79" fmla="*/ 832 h 902"/>
                <a:gd name="T80" fmla="*/ 566 w 1031"/>
                <a:gd name="T81" fmla="*/ 702 h 902"/>
                <a:gd name="T82" fmla="*/ 0 w 1031"/>
                <a:gd name="T83" fmla="*/ 589 h 902"/>
                <a:gd name="T84" fmla="*/ 290 w 1031"/>
                <a:gd name="T85" fmla="*/ 902 h 902"/>
                <a:gd name="T86" fmla="*/ 566 w 1031"/>
                <a:gd name="T87" fmla="*/ 744 h 902"/>
                <a:gd name="T88" fmla="*/ 777 w 1031"/>
                <a:gd name="T89" fmla="*/ 597 h 902"/>
                <a:gd name="T90" fmla="*/ 1031 w 1031"/>
                <a:gd name="T91" fmla="*/ 416 h 902"/>
                <a:gd name="T92" fmla="*/ 777 w 1031"/>
                <a:gd name="T93" fmla="*/ 530 h 902"/>
                <a:gd name="T94" fmla="*/ 1031 w 1031"/>
                <a:gd name="T95" fmla="*/ 351 h 902"/>
                <a:gd name="T96" fmla="*/ 777 w 1031"/>
                <a:gd name="T97" fmla="*/ 462 h 902"/>
                <a:gd name="T98" fmla="*/ 1031 w 1031"/>
                <a:gd name="T99" fmla="*/ 283 h 902"/>
                <a:gd name="T100" fmla="*/ 777 w 1031"/>
                <a:gd name="T101" fmla="*/ 398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1" h="902">
                  <a:moveTo>
                    <a:pt x="752" y="598"/>
                  </a:moveTo>
                  <a:lnTo>
                    <a:pt x="591" y="699"/>
                  </a:lnTo>
                  <a:lnTo>
                    <a:pt x="591" y="496"/>
                  </a:lnTo>
                  <a:lnTo>
                    <a:pt x="307" y="255"/>
                  </a:lnTo>
                  <a:lnTo>
                    <a:pt x="464" y="165"/>
                  </a:lnTo>
                  <a:lnTo>
                    <a:pt x="752" y="396"/>
                  </a:lnTo>
                  <a:lnTo>
                    <a:pt x="752" y="598"/>
                  </a:lnTo>
                  <a:close/>
                  <a:moveTo>
                    <a:pt x="368" y="437"/>
                  </a:moveTo>
                  <a:lnTo>
                    <a:pt x="336" y="456"/>
                  </a:lnTo>
                  <a:lnTo>
                    <a:pt x="312" y="434"/>
                  </a:lnTo>
                  <a:lnTo>
                    <a:pt x="344" y="415"/>
                  </a:lnTo>
                  <a:lnTo>
                    <a:pt x="368" y="437"/>
                  </a:lnTo>
                  <a:close/>
                  <a:moveTo>
                    <a:pt x="42" y="419"/>
                  </a:moveTo>
                  <a:lnTo>
                    <a:pt x="292" y="275"/>
                  </a:lnTo>
                  <a:lnTo>
                    <a:pt x="324" y="302"/>
                  </a:lnTo>
                  <a:lnTo>
                    <a:pt x="175" y="388"/>
                  </a:lnTo>
                  <a:cubicBezTo>
                    <a:pt x="181" y="394"/>
                    <a:pt x="185" y="400"/>
                    <a:pt x="188" y="406"/>
                  </a:cubicBezTo>
                  <a:cubicBezTo>
                    <a:pt x="190" y="413"/>
                    <a:pt x="190" y="420"/>
                    <a:pt x="189" y="427"/>
                  </a:cubicBezTo>
                  <a:cubicBezTo>
                    <a:pt x="187" y="434"/>
                    <a:pt x="184" y="440"/>
                    <a:pt x="179" y="447"/>
                  </a:cubicBezTo>
                  <a:cubicBezTo>
                    <a:pt x="174" y="453"/>
                    <a:pt x="167" y="459"/>
                    <a:pt x="158" y="464"/>
                  </a:cubicBezTo>
                  <a:lnTo>
                    <a:pt x="263" y="561"/>
                  </a:lnTo>
                  <a:cubicBezTo>
                    <a:pt x="267" y="558"/>
                    <a:pt x="272" y="556"/>
                    <a:pt x="276" y="554"/>
                  </a:cubicBezTo>
                  <a:cubicBezTo>
                    <a:pt x="281" y="553"/>
                    <a:pt x="286" y="551"/>
                    <a:pt x="290" y="550"/>
                  </a:cubicBezTo>
                  <a:cubicBezTo>
                    <a:pt x="295" y="549"/>
                    <a:pt x="300" y="548"/>
                    <a:pt x="305" y="548"/>
                  </a:cubicBezTo>
                  <a:cubicBezTo>
                    <a:pt x="310" y="547"/>
                    <a:pt x="315" y="547"/>
                    <a:pt x="320" y="547"/>
                  </a:cubicBezTo>
                  <a:cubicBezTo>
                    <a:pt x="324" y="548"/>
                    <a:pt x="329" y="548"/>
                    <a:pt x="334" y="549"/>
                  </a:cubicBezTo>
                  <a:cubicBezTo>
                    <a:pt x="338" y="550"/>
                    <a:pt x="343" y="551"/>
                    <a:pt x="347" y="553"/>
                  </a:cubicBezTo>
                  <a:cubicBezTo>
                    <a:pt x="351" y="555"/>
                    <a:pt x="356" y="556"/>
                    <a:pt x="359" y="559"/>
                  </a:cubicBezTo>
                  <a:cubicBezTo>
                    <a:pt x="363" y="561"/>
                    <a:pt x="367" y="564"/>
                    <a:pt x="370" y="566"/>
                  </a:cubicBezTo>
                  <a:lnTo>
                    <a:pt x="526" y="473"/>
                  </a:lnTo>
                  <a:lnTo>
                    <a:pt x="559" y="501"/>
                  </a:lnTo>
                  <a:lnTo>
                    <a:pt x="297" y="659"/>
                  </a:lnTo>
                  <a:lnTo>
                    <a:pt x="42" y="419"/>
                  </a:lnTo>
                  <a:close/>
                  <a:moveTo>
                    <a:pt x="665" y="227"/>
                  </a:moveTo>
                  <a:lnTo>
                    <a:pt x="695" y="209"/>
                  </a:lnTo>
                  <a:lnTo>
                    <a:pt x="720" y="229"/>
                  </a:lnTo>
                  <a:lnTo>
                    <a:pt x="689" y="247"/>
                  </a:lnTo>
                  <a:lnTo>
                    <a:pt x="665" y="227"/>
                  </a:lnTo>
                  <a:close/>
                  <a:moveTo>
                    <a:pt x="722" y="27"/>
                  </a:moveTo>
                  <a:lnTo>
                    <a:pt x="989" y="243"/>
                  </a:lnTo>
                  <a:lnTo>
                    <a:pt x="767" y="376"/>
                  </a:lnTo>
                  <a:lnTo>
                    <a:pt x="733" y="349"/>
                  </a:lnTo>
                  <a:lnTo>
                    <a:pt x="859" y="273"/>
                  </a:lnTo>
                  <a:cubicBezTo>
                    <a:pt x="852" y="268"/>
                    <a:pt x="847" y="262"/>
                    <a:pt x="845" y="256"/>
                  </a:cubicBezTo>
                  <a:cubicBezTo>
                    <a:pt x="842" y="249"/>
                    <a:pt x="841" y="243"/>
                    <a:pt x="842" y="236"/>
                  </a:cubicBezTo>
                  <a:cubicBezTo>
                    <a:pt x="843" y="229"/>
                    <a:pt x="845" y="223"/>
                    <a:pt x="850" y="217"/>
                  </a:cubicBezTo>
                  <a:cubicBezTo>
                    <a:pt x="854" y="211"/>
                    <a:pt x="860" y="205"/>
                    <a:pt x="868" y="201"/>
                  </a:cubicBezTo>
                  <a:lnTo>
                    <a:pt x="760" y="112"/>
                  </a:lnTo>
                  <a:cubicBezTo>
                    <a:pt x="756" y="115"/>
                    <a:pt x="752" y="117"/>
                    <a:pt x="747" y="118"/>
                  </a:cubicBezTo>
                  <a:cubicBezTo>
                    <a:pt x="743" y="120"/>
                    <a:pt x="739" y="121"/>
                    <a:pt x="734" y="122"/>
                  </a:cubicBezTo>
                  <a:cubicBezTo>
                    <a:pt x="730" y="123"/>
                    <a:pt x="725" y="124"/>
                    <a:pt x="720" y="124"/>
                  </a:cubicBezTo>
                  <a:cubicBezTo>
                    <a:pt x="716" y="125"/>
                    <a:pt x="711" y="125"/>
                    <a:pt x="707" y="125"/>
                  </a:cubicBezTo>
                  <a:cubicBezTo>
                    <a:pt x="702" y="124"/>
                    <a:pt x="697" y="124"/>
                    <a:pt x="693" y="123"/>
                  </a:cubicBezTo>
                  <a:cubicBezTo>
                    <a:pt x="689" y="122"/>
                    <a:pt x="684" y="121"/>
                    <a:pt x="680" y="120"/>
                  </a:cubicBezTo>
                  <a:cubicBezTo>
                    <a:pt x="676" y="118"/>
                    <a:pt x="672" y="117"/>
                    <a:pt x="668" y="115"/>
                  </a:cubicBezTo>
                  <a:cubicBezTo>
                    <a:pt x="665" y="113"/>
                    <a:pt x="661" y="111"/>
                    <a:pt x="658" y="108"/>
                  </a:cubicBezTo>
                  <a:lnTo>
                    <a:pt x="528" y="184"/>
                  </a:lnTo>
                  <a:lnTo>
                    <a:pt x="496" y="158"/>
                  </a:lnTo>
                  <a:lnTo>
                    <a:pt x="722" y="27"/>
                  </a:lnTo>
                  <a:close/>
                  <a:moveTo>
                    <a:pt x="777" y="398"/>
                  </a:moveTo>
                  <a:lnTo>
                    <a:pt x="1031" y="244"/>
                  </a:lnTo>
                  <a:lnTo>
                    <a:pt x="726" y="0"/>
                  </a:lnTo>
                  <a:lnTo>
                    <a:pt x="477" y="143"/>
                  </a:lnTo>
                  <a:lnTo>
                    <a:pt x="467" y="134"/>
                  </a:lnTo>
                  <a:lnTo>
                    <a:pt x="264" y="251"/>
                  </a:lnTo>
                  <a:lnTo>
                    <a:pt x="274" y="260"/>
                  </a:lnTo>
                  <a:lnTo>
                    <a:pt x="0" y="417"/>
                  </a:lnTo>
                  <a:lnTo>
                    <a:pt x="290" y="692"/>
                  </a:lnTo>
                  <a:lnTo>
                    <a:pt x="566" y="525"/>
                  </a:lnTo>
                  <a:lnTo>
                    <a:pt x="566" y="565"/>
                  </a:lnTo>
                  <a:lnTo>
                    <a:pt x="290" y="732"/>
                  </a:lnTo>
                  <a:lnTo>
                    <a:pt x="0" y="449"/>
                  </a:lnTo>
                  <a:lnTo>
                    <a:pt x="0" y="482"/>
                  </a:lnTo>
                  <a:lnTo>
                    <a:pt x="290" y="762"/>
                  </a:lnTo>
                  <a:lnTo>
                    <a:pt x="566" y="592"/>
                  </a:lnTo>
                  <a:lnTo>
                    <a:pt x="566" y="634"/>
                  </a:lnTo>
                  <a:lnTo>
                    <a:pt x="290" y="802"/>
                  </a:lnTo>
                  <a:lnTo>
                    <a:pt x="0" y="519"/>
                  </a:lnTo>
                  <a:lnTo>
                    <a:pt x="0" y="550"/>
                  </a:lnTo>
                  <a:lnTo>
                    <a:pt x="290" y="832"/>
                  </a:lnTo>
                  <a:lnTo>
                    <a:pt x="566" y="661"/>
                  </a:lnTo>
                  <a:lnTo>
                    <a:pt x="566" y="702"/>
                  </a:lnTo>
                  <a:lnTo>
                    <a:pt x="290" y="872"/>
                  </a:lnTo>
                  <a:lnTo>
                    <a:pt x="0" y="589"/>
                  </a:lnTo>
                  <a:lnTo>
                    <a:pt x="0" y="620"/>
                  </a:lnTo>
                  <a:lnTo>
                    <a:pt x="290" y="902"/>
                  </a:lnTo>
                  <a:lnTo>
                    <a:pt x="566" y="729"/>
                  </a:lnTo>
                  <a:lnTo>
                    <a:pt x="566" y="744"/>
                  </a:lnTo>
                  <a:lnTo>
                    <a:pt x="777" y="611"/>
                  </a:lnTo>
                  <a:lnTo>
                    <a:pt x="777" y="597"/>
                  </a:lnTo>
                  <a:lnTo>
                    <a:pt x="1031" y="438"/>
                  </a:lnTo>
                  <a:lnTo>
                    <a:pt x="1031" y="416"/>
                  </a:lnTo>
                  <a:lnTo>
                    <a:pt x="777" y="572"/>
                  </a:lnTo>
                  <a:lnTo>
                    <a:pt x="777" y="530"/>
                  </a:lnTo>
                  <a:lnTo>
                    <a:pt x="1031" y="373"/>
                  </a:lnTo>
                  <a:lnTo>
                    <a:pt x="1031" y="351"/>
                  </a:lnTo>
                  <a:lnTo>
                    <a:pt x="777" y="505"/>
                  </a:lnTo>
                  <a:lnTo>
                    <a:pt x="777" y="462"/>
                  </a:lnTo>
                  <a:lnTo>
                    <a:pt x="1031" y="305"/>
                  </a:lnTo>
                  <a:lnTo>
                    <a:pt x="1031" y="283"/>
                  </a:lnTo>
                  <a:lnTo>
                    <a:pt x="777" y="437"/>
                  </a:lnTo>
                  <a:lnTo>
                    <a:pt x="777" y="398"/>
                  </a:lnTo>
                </a:path>
              </a:pathLst>
            </a:custGeom>
            <a:grpFill/>
            <a:ln w="6350">
              <a:solidFill>
                <a:srgbClr val="00679E"/>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1" name="TextBox 100">
            <a:extLst>
              <a:ext uri="{FF2B5EF4-FFF2-40B4-BE49-F238E27FC236}">
                <a16:creationId xmlns:a16="http://schemas.microsoft.com/office/drawing/2014/main" id="{8315C6FD-380A-E83E-34D1-9DCB3996B32B}"/>
              </a:ext>
            </a:extLst>
          </p:cNvPr>
          <p:cNvSpPr txBox="1"/>
          <p:nvPr/>
        </p:nvSpPr>
        <p:spPr>
          <a:xfrm>
            <a:off x="8802070" y="2495876"/>
            <a:ext cx="866638"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prstClr val="black">
                    <a:lumMod val="75000"/>
                    <a:lumOff val="25000"/>
                  </a:prstClr>
                </a:solidFill>
                <a:effectLst/>
                <a:uLnTx/>
                <a:uFillTx/>
                <a:latin typeface="SVN-Gilroy XBold" panose="00000900000000000000" pitchFamily="50" charset="0"/>
                <a:ea typeface="맑은 고딕" panose="020B0503020000020004" pitchFamily="34" charset="-127"/>
                <a:cs typeface="Arial" pitchFamily="34" charset="0"/>
              </a:rPr>
              <a:t>12 – 14%</a:t>
            </a:r>
            <a:endParaRPr kumimoji="0" lang="ko-KR" altLang="en-US" sz="1200" b="1" i="0" u="none" strike="noStrike" kern="1200" cap="none" spc="0" normalizeH="0" baseline="0" noProof="0">
              <a:ln>
                <a:noFill/>
              </a:ln>
              <a:solidFill>
                <a:prstClr val="black">
                  <a:lumMod val="75000"/>
                  <a:lumOff val="25000"/>
                </a:prstClr>
              </a:solidFill>
              <a:effectLst/>
              <a:uLnTx/>
              <a:uFillTx/>
              <a:latin typeface="SVN-Gilroy XBold" panose="00000900000000000000" pitchFamily="50" charset="0"/>
              <a:ea typeface="맑은 고딕" panose="020B0503020000020004" pitchFamily="34" charset="-127"/>
              <a:cs typeface="Arial" pitchFamily="34" charset="0"/>
            </a:endParaRPr>
          </a:p>
        </p:txBody>
      </p:sp>
      <p:sp>
        <p:nvSpPr>
          <p:cNvPr id="102" name="TextBox 101">
            <a:extLst>
              <a:ext uri="{FF2B5EF4-FFF2-40B4-BE49-F238E27FC236}">
                <a16:creationId xmlns:a16="http://schemas.microsoft.com/office/drawing/2014/main" id="{EBB66D90-11AB-7351-3360-D3A0448BB784}"/>
              </a:ext>
            </a:extLst>
          </p:cNvPr>
          <p:cNvSpPr txBox="1"/>
          <p:nvPr/>
        </p:nvSpPr>
        <p:spPr>
          <a:xfrm>
            <a:off x="9881931" y="2818286"/>
            <a:ext cx="1252971" cy="553998"/>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prstClr val="black">
                    <a:lumMod val="75000"/>
                    <a:lumOff val="25000"/>
                  </a:prstClr>
                </a:solidFill>
                <a:effectLst/>
                <a:uLnTx/>
                <a:uFillTx/>
                <a:latin typeface="SVN-Gilroy Medium" panose="00000600000000000000" pitchFamily="50" charset="0"/>
                <a:ea typeface="Tahoma" panose="020B0604030504040204" pitchFamily="34" charset="0"/>
                <a:cs typeface="Arial" pitchFamily="34" charset="0"/>
              </a:defRPr>
            </a:lvl1pPr>
          </a:lstStyle>
          <a:p>
            <a:r>
              <a:rPr lang="en-US" dirty="0"/>
              <a:t>Payment turnover of VietinBank cards in 2023</a:t>
            </a:r>
          </a:p>
        </p:txBody>
      </p:sp>
      <p:graphicFrame>
        <p:nvGraphicFramePr>
          <p:cNvPr id="103" name="Chart 7">
            <a:extLst>
              <a:ext uri="{FF2B5EF4-FFF2-40B4-BE49-F238E27FC236}">
                <a16:creationId xmlns:a16="http://schemas.microsoft.com/office/drawing/2014/main" id="{E25FB9BE-B4F2-9D10-730F-9B9D96FAE171}"/>
              </a:ext>
            </a:extLst>
          </p:cNvPr>
          <p:cNvGraphicFramePr/>
          <p:nvPr>
            <p:extLst>
              <p:ext uri="{D42A27DB-BD31-4B8C-83A1-F6EECF244321}">
                <p14:modId xmlns:p14="http://schemas.microsoft.com/office/powerpoint/2010/main" val="243845600"/>
              </p:ext>
            </p:extLst>
          </p:nvPr>
        </p:nvGraphicFramePr>
        <p:xfrm>
          <a:off x="10241555" y="1598539"/>
          <a:ext cx="866638" cy="898220"/>
        </p:xfrm>
        <a:graphic>
          <a:graphicData uri="http://schemas.openxmlformats.org/drawingml/2006/chart">
            <c:chart xmlns:c="http://schemas.openxmlformats.org/drawingml/2006/chart" xmlns:r="http://schemas.openxmlformats.org/officeDocument/2006/relationships" r:id="rId10"/>
          </a:graphicData>
        </a:graphic>
      </p:graphicFrame>
      <p:grpSp>
        <p:nvGrpSpPr>
          <p:cNvPr id="105" name="ATM2" descr="{&quot;Key&quot;:&quot;POWER_USER_SHAPE_ICON&quot;,&quot;Value&quot;:&quot;POWER_USER_SHAPE_ICON_STYLE_1&quot;}">
            <a:extLst>
              <a:ext uri="{FF2B5EF4-FFF2-40B4-BE49-F238E27FC236}">
                <a16:creationId xmlns:a16="http://schemas.microsoft.com/office/drawing/2014/main" id="{08EDDC5C-7B58-C4DF-425F-F721770D637F}"/>
              </a:ext>
            </a:extLst>
          </p:cNvPr>
          <p:cNvGrpSpPr>
            <a:grpSpLocks noChangeAspect="1"/>
          </p:cNvGrpSpPr>
          <p:nvPr/>
        </p:nvGrpSpPr>
        <p:grpSpPr>
          <a:xfrm>
            <a:off x="10472607" y="1908360"/>
            <a:ext cx="357280" cy="286414"/>
            <a:chOff x="8085138" y="6173788"/>
            <a:chExt cx="384175" cy="307975"/>
          </a:xfrm>
          <a:solidFill>
            <a:srgbClr val="00679E"/>
          </a:solidFill>
          <a:effectLst/>
        </p:grpSpPr>
        <p:sp>
          <p:nvSpPr>
            <p:cNvPr id="106" name="Freeform 332">
              <a:extLst>
                <a:ext uri="{FF2B5EF4-FFF2-40B4-BE49-F238E27FC236}">
                  <a16:creationId xmlns:a16="http://schemas.microsoft.com/office/drawing/2014/main" id="{22C01D06-451A-4FDA-A091-8520006824E1}"/>
                </a:ext>
              </a:extLst>
            </p:cNvPr>
            <p:cNvSpPr>
              <a:spLocks/>
            </p:cNvSpPr>
            <p:nvPr/>
          </p:nvSpPr>
          <p:spPr bwMode="auto">
            <a:xfrm>
              <a:off x="8183563" y="6264275"/>
              <a:ext cx="187325" cy="217488"/>
            </a:xfrm>
            <a:custGeom>
              <a:avLst/>
              <a:gdLst>
                <a:gd name="T0" fmla="*/ 180 w 206"/>
                <a:gd name="T1" fmla="*/ 239 h 239"/>
                <a:gd name="T2" fmla="*/ 26 w 206"/>
                <a:gd name="T3" fmla="*/ 239 h 239"/>
                <a:gd name="T4" fmla="*/ 0 w 206"/>
                <a:gd name="T5" fmla="*/ 214 h 239"/>
                <a:gd name="T6" fmla="*/ 0 w 206"/>
                <a:gd name="T7" fmla="*/ 7 h 239"/>
                <a:gd name="T8" fmla="*/ 8 w 206"/>
                <a:gd name="T9" fmla="*/ 0 h 239"/>
                <a:gd name="T10" fmla="*/ 15 w 206"/>
                <a:gd name="T11" fmla="*/ 7 h 239"/>
                <a:gd name="T12" fmla="*/ 15 w 206"/>
                <a:gd name="T13" fmla="*/ 214 h 239"/>
                <a:gd name="T14" fmla="*/ 26 w 206"/>
                <a:gd name="T15" fmla="*/ 225 h 239"/>
                <a:gd name="T16" fmla="*/ 180 w 206"/>
                <a:gd name="T17" fmla="*/ 225 h 239"/>
                <a:gd name="T18" fmla="*/ 191 w 206"/>
                <a:gd name="T19" fmla="*/ 214 h 239"/>
                <a:gd name="T20" fmla="*/ 191 w 206"/>
                <a:gd name="T21" fmla="*/ 7 h 239"/>
                <a:gd name="T22" fmla="*/ 198 w 206"/>
                <a:gd name="T23" fmla="*/ 0 h 239"/>
                <a:gd name="T24" fmla="*/ 206 w 206"/>
                <a:gd name="T25" fmla="*/ 7 h 239"/>
                <a:gd name="T26" fmla="*/ 206 w 206"/>
                <a:gd name="T27" fmla="*/ 214 h 239"/>
                <a:gd name="T28" fmla="*/ 180 w 206"/>
                <a:gd name="T29"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6" h="239">
                  <a:moveTo>
                    <a:pt x="180" y="239"/>
                  </a:moveTo>
                  <a:lnTo>
                    <a:pt x="26" y="239"/>
                  </a:lnTo>
                  <a:cubicBezTo>
                    <a:pt x="12" y="239"/>
                    <a:pt x="0" y="228"/>
                    <a:pt x="0" y="214"/>
                  </a:cubicBezTo>
                  <a:lnTo>
                    <a:pt x="0" y="7"/>
                  </a:lnTo>
                  <a:cubicBezTo>
                    <a:pt x="0" y="3"/>
                    <a:pt x="4" y="0"/>
                    <a:pt x="8" y="0"/>
                  </a:cubicBezTo>
                  <a:cubicBezTo>
                    <a:pt x="12" y="0"/>
                    <a:pt x="15" y="3"/>
                    <a:pt x="15" y="7"/>
                  </a:cubicBezTo>
                  <a:lnTo>
                    <a:pt x="15" y="214"/>
                  </a:lnTo>
                  <a:cubicBezTo>
                    <a:pt x="15" y="220"/>
                    <a:pt x="20" y="225"/>
                    <a:pt x="26" y="225"/>
                  </a:cubicBezTo>
                  <a:lnTo>
                    <a:pt x="180" y="225"/>
                  </a:lnTo>
                  <a:cubicBezTo>
                    <a:pt x="186" y="225"/>
                    <a:pt x="191" y="220"/>
                    <a:pt x="191" y="214"/>
                  </a:cubicBezTo>
                  <a:lnTo>
                    <a:pt x="191" y="7"/>
                  </a:lnTo>
                  <a:cubicBezTo>
                    <a:pt x="191" y="3"/>
                    <a:pt x="194" y="0"/>
                    <a:pt x="198" y="0"/>
                  </a:cubicBezTo>
                  <a:cubicBezTo>
                    <a:pt x="202" y="0"/>
                    <a:pt x="206" y="3"/>
                    <a:pt x="206" y="7"/>
                  </a:cubicBezTo>
                  <a:lnTo>
                    <a:pt x="206" y="214"/>
                  </a:lnTo>
                  <a:cubicBezTo>
                    <a:pt x="206" y="228"/>
                    <a:pt x="194" y="239"/>
                    <a:pt x="180" y="239"/>
                  </a:cubicBezTo>
                  <a:close/>
                </a:path>
              </a:pathLst>
            </a:custGeom>
            <a:grpFill/>
            <a:ln w="9525">
              <a:solidFill>
                <a:srgbClr val="00679E"/>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333">
              <a:extLst>
                <a:ext uri="{FF2B5EF4-FFF2-40B4-BE49-F238E27FC236}">
                  <a16:creationId xmlns:a16="http://schemas.microsoft.com/office/drawing/2014/main" id="{871F2B6C-EDB2-41FE-2472-330EF508916B}"/>
                </a:ext>
              </a:extLst>
            </p:cNvPr>
            <p:cNvSpPr>
              <a:spLocks/>
            </p:cNvSpPr>
            <p:nvPr/>
          </p:nvSpPr>
          <p:spPr bwMode="auto">
            <a:xfrm>
              <a:off x="8329613" y="6264275"/>
              <a:ext cx="12700" cy="217488"/>
            </a:xfrm>
            <a:custGeom>
              <a:avLst/>
              <a:gdLst>
                <a:gd name="T0" fmla="*/ 8 w 15"/>
                <a:gd name="T1" fmla="*/ 239 h 239"/>
                <a:gd name="T2" fmla="*/ 0 w 15"/>
                <a:gd name="T3" fmla="*/ 232 h 239"/>
                <a:gd name="T4" fmla="*/ 0 w 15"/>
                <a:gd name="T5" fmla="*/ 7 h 239"/>
                <a:gd name="T6" fmla="*/ 8 w 15"/>
                <a:gd name="T7" fmla="*/ 0 h 239"/>
                <a:gd name="T8" fmla="*/ 15 w 15"/>
                <a:gd name="T9" fmla="*/ 7 h 239"/>
                <a:gd name="T10" fmla="*/ 15 w 15"/>
                <a:gd name="T11" fmla="*/ 232 h 239"/>
                <a:gd name="T12" fmla="*/ 8 w 15"/>
                <a:gd name="T13" fmla="*/ 239 h 239"/>
              </a:gdLst>
              <a:ahLst/>
              <a:cxnLst>
                <a:cxn ang="0">
                  <a:pos x="T0" y="T1"/>
                </a:cxn>
                <a:cxn ang="0">
                  <a:pos x="T2" y="T3"/>
                </a:cxn>
                <a:cxn ang="0">
                  <a:pos x="T4" y="T5"/>
                </a:cxn>
                <a:cxn ang="0">
                  <a:pos x="T6" y="T7"/>
                </a:cxn>
                <a:cxn ang="0">
                  <a:pos x="T8" y="T9"/>
                </a:cxn>
                <a:cxn ang="0">
                  <a:pos x="T10" y="T11"/>
                </a:cxn>
                <a:cxn ang="0">
                  <a:pos x="T12" y="T13"/>
                </a:cxn>
              </a:cxnLst>
              <a:rect l="0" t="0" r="r" b="b"/>
              <a:pathLst>
                <a:path w="15" h="239">
                  <a:moveTo>
                    <a:pt x="8" y="239"/>
                  </a:moveTo>
                  <a:cubicBezTo>
                    <a:pt x="4" y="239"/>
                    <a:pt x="0" y="236"/>
                    <a:pt x="0" y="232"/>
                  </a:cubicBezTo>
                  <a:lnTo>
                    <a:pt x="0" y="7"/>
                  </a:lnTo>
                  <a:cubicBezTo>
                    <a:pt x="0" y="3"/>
                    <a:pt x="4" y="0"/>
                    <a:pt x="8" y="0"/>
                  </a:cubicBezTo>
                  <a:cubicBezTo>
                    <a:pt x="12" y="0"/>
                    <a:pt x="15" y="3"/>
                    <a:pt x="15" y="7"/>
                  </a:cubicBezTo>
                  <a:lnTo>
                    <a:pt x="15" y="232"/>
                  </a:lnTo>
                  <a:cubicBezTo>
                    <a:pt x="15" y="236"/>
                    <a:pt x="12" y="239"/>
                    <a:pt x="8" y="239"/>
                  </a:cubicBezTo>
                  <a:close/>
                </a:path>
              </a:pathLst>
            </a:custGeom>
            <a:grpFill/>
            <a:ln w="9525">
              <a:solidFill>
                <a:srgbClr val="00679E"/>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334">
              <a:extLst>
                <a:ext uri="{FF2B5EF4-FFF2-40B4-BE49-F238E27FC236}">
                  <a16:creationId xmlns:a16="http://schemas.microsoft.com/office/drawing/2014/main" id="{FD90754A-AD96-C525-FAE3-FD95FBB11604}"/>
                </a:ext>
              </a:extLst>
            </p:cNvPr>
            <p:cNvSpPr>
              <a:spLocks/>
            </p:cNvSpPr>
            <p:nvPr/>
          </p:nvSpPr>
          <p:spPr bwMode="auto">
            <a:xfrm>
              <a:off x="8293101" y="6264275"/>
              <a:ext cx="12700" cy="217488"/>
            </a:xfrm>
            <a:custGeom>
              <a:avLst/>
              <a:gdLst>
                <a:gd name="T0" fmla="*/ 7 w 15"/>
                <a:gd name="T1" fmla="*/ 239 h 239"/>
                <a:gd name="T2" fmla="*/ 0 w 15"/>
                <a:gd name="T3" fmla="*/ 232 h 239"/>
                <a:gd name="T4" fmla="*/ 0 w 15"/>
                <a:gd name="T5" fmla="*/ 7 h 239"/>
                <a:gd name="T6" fmla="*/ 7 w 15"/>
                <a:gd name="T7" fmla="*/ 0 h 239"/>
                <a:gd name="T8" fmla="*/ 15 w 15"/>
                <a:gd name="T9" fmla="*/ 7 h 239"/>
                <a:gd name="T10" fmla="*/ 15 w 15"/>
                <a:gd name="T11" fmla="*/ 232 h 239"/>
                <a:gd name="T12" fmla="*/ 7 w 15"/>
                <a:gd name="T13" fmla="*/ 239 h 239"/>
              </a:gdLst>
              <a:ahLst/>
              <a:cxnLst>
                <a:cxn ang="0">
                  <a:pos x="T0" y="T1"/>
                </a:cxn>
                <a:cxn ang="0">
                  <a:pos x="T2" y="T3"/>
                </a:cxn>
                <a:cxn ang="0">
                  <a:pos x="T4" y="T5"/>
                </a:cxn>
                <a:cxn ang="0">
                  <a:pos x="T6" y="T7"/>
                </a:cxn>
                <a:cxn ang="0">
                  <a:pos x="T8" y="T9"/>
                </a:cxn>
                <a:cxn ang="0">
                  <a:pos x="T10" y="T11"/>
                </a:cxn>
                <a:cxn ang="0">
                  <a:pos x="T12" y="T13"/>
                </a:cxn>
              </a:cxnLst>
              <a:rect l="0" t="0" r="r" b="b"/>
              <a:pathLst>
                <a:path w="15" h="239">
                  <a:moveTo>
                    <a:pt x="7" y="239"/>
                  </a:moveTo>
                  <a:cubicBezTo>
                    <a:pt x="3" y="239"/>
                    <a:pt x="0" y="236"/>
                    <a:pt x="0" y="232"/>
                  </a:cubicBezTo>
                  <a:lnTo>
                    <a:pt x="0" y="7"/>
                  </a:lnTo>
                  <a:cubicBezTo>
                    <a:pt x="0" y="3"/>
                    <a:pt x="3" y="0"/>
                    <a:pt x="7" y="0"/>
                  </a:cubicBezTo>
                  <a:cubicBezTo>
                    <a:pt x="11" y="0"/>
                    <a:pt x="15" y="3"/>
                    <a:pt x="15" y="7"/>
                  </a:cubicBezTo>
                  <a:lnTo>
                    <a:pt x="15" y="232"/>
                  </a:lnTo>
                  <a:cubicBezTo>
                    <a:pt x="15" y="236"/>
                    <a:pt x="11" y="239"/>
                    <a:pt x="7" y="239"/>
                  </a:cubicBezTo>
                  <a:close/>
                </a:path>
              </a:pathLst>
            </a:custGeom>
            <a:grpFill/>
            <a:ln w="9525">
              <a:solidFill>
                <a:srgbClr val="00679E"/>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335">
              <a:extLst>
                <a:ext uri="{FF2B5EF4-FFF2-40B4-BE49-F238E27FC236}">
                  <a16:creationId xmlns:a16="http://schemas.microsoft.com/office/drawing/2014/main" id="{CEC413F8-9B0D-A19C-C876-212C0097FA58}"/>
                </a:ext>
              </a:extLst>
            </p:cNvPr>
            <p:cNvSpPr>
              <a:spLocks/>
            </p:cNvSpPr>
            <p:nvPr/>
          </p:nvSpPr>
          <p:spPr bwMode="auto">
            <a:xfrm>
              <a:off x="8258176" y="6264275"/>
              <a:ext cx="12700" cy="52388"/>
            </a:xfrm>
            <a:custGeom>
              <a:avLst/>
              <a:gdLst>
                <a:gd name="T0" fmla="*/ 8 w 15"/>
                <a:gd name="T1" fmla="*/ 57 h 57"/>
                <a:gd name="T2" fmla="*/ 0 w 15"/>
                <a:gd name="T3" fmla="*/ 50 h 57"/>
                <a:gd name="T4" fmla="*/ 0 w 15"/>
                <a:gd name="T5" fmla="*/ 7 h 57"/>
                <a:gd name="T6" fmla="*/ 8 w 15"/>
                <a:gd name="T7" fmla="*/ 0 h 57"/>
                <a:gd name="T8" fmla="*/ 15 w 15"/>
                <a:gd name="T9" fmla="*/ 7 h 57"/>
                <a:gd name="T10" fmla="*/ 15 w 15"/>
                <a:gd name="T11" fmla="*/ 50 h 57"/>
                <a:gd name="T12" fmla="*/ 8 w 15"/>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15" h="57">
                  <a:moveTo>
                    <a:pt x="8" y="57"/>
                  </a:moveTo>
                  <a:cubicBezTo>
                    <a:pt x="4" y="57"/>
                    <a:pt x="0" y="54"/>
                    <a:pt x="0" y="50"/>
                  </a:cubicBezTo>
                  <a:lnTo>
                    <a:pt x="0" y="7"/>
                  </a:lnTo>
                  <a:cubicBezTo>
                    <a:pt x="0" y="3"/>
                    <a:pt x="4" y="0"/>
                    <a:pt x="8" y="0"/>
                  </a:cubicBezTo>
                  <a:cubicBezTo>
                    <a:pt x="12" y="0"/>
                    <a:pt x="15" y="3"/>
                    <a:pt x="15" y="7"/>
                  </a:cubicBezTo>
                  <a:lnTo>
                    <a:pt x="15" y="50"/>
                  </a:lnTo>
                  <a:cubicBezTo>
                    <a:pt x="15" y="54"/>
                    <a:pt x="12" y="57"/>
                    <a:pt x="8" y="57"/>
                  </a:cubicBezTo>
                  <a:close/>
                </a:path>
              </a:pathLst>
            </a:custGeom>
            <a:grpFill/>
            <a:ln w="9525">
              <a:solidFill>
                <a:srgbClr val="00679E"/>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336">
              <a:extLst>
                <a:ext uri="{FF2B5EF4-FFF2-40B4-BE49-F238E27FC236}">
                  <a16:creationId xmlns:a16="http://schemas.microsoft.com/office/drawing/2014/main" id="{3BC553B2-F83A-1D41-6EB7-8CBB82EFABFA}"/>
                </a:ext>
              </a:extLst>
            </p:cNvPr>
            <p:cNvSpPr>
              <a:spLocks/>
            </p:cNvSpPr>
            <p:nvPr/>
          </p:nvSpPr>
          <p:spPr bwMode="auto">
            <a:xfrm>
              <a:off x="8229601" y="6264275"/>
              <a:ext cx="12700" cy="52388"/>
            </a:xfrm>
            <a:custGeom>
              <a:avLst/>
              <a:gdLst>
                <a:gd name="T0" fmla="*/ 7 w 14"/>
                <a:gd name="T1" fmla="*/ 57 h 57"/>
                <a:gd name="T2" fmla="*/ 0 w 14"/>
                <a:gd name="T3" fmla="*/ 50 h 57"/>
                <a:gd name="T4" fmla="*/ 0 w 14"/>
                <a:gd name="T5" fmla="*/ 7 h 57"/>
                <a:gd name="T6" fmla="*/ 7 w 14"/>
                <a:gd name="T7" fmla="*/ 0 h 57"/>
                <a:gd name="T8" fmla="*/ 14 w 14"/>
                <a:gd name="T9" fmla="*/ 7 h 57"/>
                <a:gd name="T10" fmla="*/ 14 w 14"/>
                <a:gd name="T11" fmla="*/ 50 h 57"/>
                <a:gd name="T12" fmla="*/ 7 w 14"/>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14" h="57">
                  <a:moveTo>
                    <a:pt x="7" y="57"/>
                  </a:moveTo>
                  <a:cubicBezTo>
                    <a:pt x="3" y="57"/>
                    <a:pt x="0" y="54"/>
                    <a:pt x="0" y="50"/>
                  </a:cubicBezTo>
                  <a:lnTo>
                    <a:pt x="0" y="7"/>
                  </a:lnTo>
                  <a:cubicBezTo>
                    <a:pt x="0" y="3"/>
                    <a:pt x="3" y="0"/>
                    <a:pt x="7" y="0"/>
                  </a:cubicBezTo>
                  <a:cubicBezTo>
                    <a:pt x="11" y="0"/>
                    <a:pt x="14" y="3"/>
                    <a:pt x="14" y="7"/>
                  </a:cubicBezTo>
                  <a:lnTo>
                    <a:pt x="14" y="50"/>
                  </a:lnTo>
                  <a:cubicBezTo>
                    <a:pt x="14" y="54"/>
                    <a:pt x="11" y="57"/>
                    <a:pt x="7" y="57"/>
                  </a:cubicBezTo>
                  <a:close/>
                </a:path>
              </a:pathLst>
            </a:custGeom>
            <a:grpFill/>
            <a:ln w="9525">
              <a:solidFill>
                <a:srgbClr val="00679E"/>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337">
              <a:extLst>
                <a:ext uri="{FF2B5EF4-FFF2-40B4-BE49-F238E27FC236}">
                  <a16:creationId xmlns:a16="http://schemas.microsoft.com/office/drawing/2014/main" id="{A3E2E2F8-8149-EE05-BA0F-52AB06E7CEE6}"/>
                </a:ext>
              </a:extLst>
            </p:cNvPr>
            <p:cNvSpPr>
              <a:spLocks noEditPoints="1"/>
            </p:cNvSpPr>
            <p:nvPr/>
          </p:nvSpPr>
          <p:spPr bwMode="auto">
            <a:xfrm>
              <a:off x="8221663" y="6389688"/>
              <a:ext cx="57150" cy="55563"/>
            </a:xfrm>
            <a:custGeom>
              <a:avLst/>
              <a:gdLst>
                <a:gd name="T0" fmla="*/ 31 w 61"/>
                <a:gd name="T1" fmla="*/ 15 h 61"/>
                <a:gd name="T2" fmla="*/ 15 w 61"/>
                <a:gd name="T3" fmla="*/ 31 h 61"/>
                <a:gd name="T4" fmla="*/ 31 w 61"/>
                <a:gd name="T5" fmla="*/ 47 h 61"/>
                <a:gd name="T6" fmla="*/ 47 w 61"/>
                <a:gd name="T7" fmla="*/ 31 h 61"/>
                <a:gd name="T8" fmla="*/ 31 w 61"/>
                <a:gd name="T9" fmla="*/ 15 h 61"/>
                <a:gd name="T10" fmla="*/ 31 w 61"/>
                <a:gd name="T11" fmla="*/ 61 h 61"/>
                <a:gd name="T12" fmla="*/ 0 w 61"/>
                <a:gd name="T13" fmla="*/ 31 h 61"/>
                <a:gd name="T14" fmla="*/ 31 w 61"/>
                <a:gd name="T15" fmla="*/ 0 h 61"/>
                <a:gd name="T16" fmla="*/ 61 w 61"/>
                <a:gd name="T17" fmla="*/ 31 h 61"/>
                <a:gd name="T18" fmla="*/ 31 w 61"/>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1">
                  <a:moveTo>
                    <a:pt x="31" y="15"/>
                  </a:moveTo>
                  <a:cubicBezTo>
                    <a:pt x="22" y="15"/>
                    <a:pt x="15" y="22"/>
                    <a:pt x="15" y="31"/>
                  </a:cubicBezTo>
                  <a:cubicBezTo>
                    <a:pt x="15" y="40"/>
                    <a:pt x="22" y="47"/>
                    <a:pt x="31" y="47"/>
                  </a:cubicBezTo>
                  <a:cubicBezTo>
                    <a:pt x="40" y="47"/>
                    <a:pt x="47" y="40"/>
                    <a:pt x="47" y="31"/>
                  </a:cubicBezTo>
                  <a:cubicBezTo>
                    <a:pt x="47" y="22"/>
                    <a:pt x="40" y="15"/>
                    <a:pt x="31" y="15"/>
                  </a:cubicBezTo>
                  <a:close/>
                  <a:moveTo>
                    <a:pt x="31" y="61"/>
                  </a:moveTo>
                  <a:cubicBezTo>
                    <a:pt x="14" y="61"/>
                    <a:pt x="0" y="48"/>
                    <a:pt x="0" y="31"/>
                  </a:cubicBezTo>
                  <a:cubicBezTo>
                    <a:pt x="0" y="14"/>
                    <a:pt x="14" y="0"/>
                    <a:pt x="31" y="0"/>
                  </a:cubicBezTo>
                  <a:cubicBezTo>
                    <a:pt x="48" y="0"/>
                    <a:pt x="61" y="14"/>
                    <a:pt x="61" y="31"/>
                  </a:cubicBezTo>
                  <a:cubicBezTo>
                    <a:pt x="61" y="48"/>
                    <a:pt x="48" y="61"/>
                    <a:pt x="31" y="61"/>
                  </a:cubicBezTo>
                  <a:close/>
                </a:path>
              </a:pathLst>
            </a:custGeom>
            <a:grpFill/>
            <a:ln w="9525">
              <a:solidFill>
                <a:srgbClr val="00679E"/>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338">
              <a:extLst>
                <a:ext uri="{FF2B5EF4-FFF2-40B4-BE49-F238E27FC236}">
                  <a16:creationId xmlns:a16="http://schemas.microsoft.com/office/drawing/2014/main" id="{1AD2B1F0-8158-8A75-3E55-8A1A3B8736CD}"/>
                </a:ext>
              </a:extLst>
            </p:cNvPr>
            <p:cNvSpPr>
              <a:spLocks/>
            </p:cNvSpPr>
            <p:nvPr/>
          </p:nvSpPr>
          <p:spPr bwMode="auto">
            <a:xfrm>
              <a:off x="8085138" y="6173788"/>
              <a:ext cx="384175" cy="141288"/>
            </a:xfrm>
            <a:custGeom>
              <a:avLst/>
              <a:gdLst>
                <a:gd name="T0" fmla="*/ 412 w 420"/>
                <a:gd name="T1" fmla="*/ 154 h 154"/>
                <a:gd name="T2" fmla="*/ 333 w 420"/>
                <a:gd name="T3" fmla="*/ 154 h 154"/>
                <a:gd name="T4" fmla="*/ 325 w 420"/>
                <a:gd name="T5" fmla="*/ 146 h 154"/>
                <a:gd name="T6" fmla="*/ 333 w 420"/>
                <a:gd name="T7" fmla="*/ 139 h 154"/>
                <a:gd name="T8" fmla="*/ 405 w 420"/>
                <a:gd name="T9" fmla="*/ 139 h 154"/>
                <a:gd name="T10" fmla="*/ 405 w 420"/>
                <a:gd name="T11" fmla="*/ 15 h 154"/>
                <a:gd name="T12" fmla="*/ 14 w 420"/>
                <a:gd name="T13" fmla="*/ 15 h 154"/>
                <a:gd name="T14" fmla="*/ 14 w 420"/>
                <a:gd name="T15" fmla="*/ 139 h 154"/>
                <a:gd name="T16" fmla="*/ 87 w 420"/>
                <a:gd name="T17" fmla="*/ 139 h 154"/>
                <a:gd name="T18" fmla="*/ 94 w 420"/>
                <a:gd name="T19" fmla="*/ 146 h 154"/>
                <a:gd name="T20" fmla="*/ 87 w 420"/>
                <a:gd name="T21" fmla="*/ 154 h 154"/>
                <a:gd name="T22" fmla="*/ 7 w 420"/>
                <a:gd name="T23" fmla="*/ 154 h 154"/>
                <a:gd name="T24" fmla="*/ 0 w 420"/>
                <a:gd name="T25" fmla="*/ 146 h 154"/>
                <a:gd name="T26" fmla="*/ 0 w 420"/>
                <a:gd name="T27" fmla="*/ 7 h 154"/>
                <a:gd name="T28" fmla="*/ 7 w 420"/>
                <a:gd name="T29" fmla="*/ 0 h 154"/>
                <a:gd name="T30" fmla="*/ 412 w 420"/>
                <a:gd name="T31" fmla="*/ 0 h 154"/>
                <a:gd name="T32" fmla="*/ 420 w 420"/>
                <a:gd name="T33" fmla="*/ 7 h 154"/>
                <a:gd name="T34" fmla="*/ 420 w 420"/>
                <a:gd name="T35" fmla="*/ 146 h 154"/>
                <a:gd name="T36" fmla="*/ 412 w 420"/>
                <a:gd name="T37"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0" h="154">
                  <a:moveTo>
                    <a:pt x="412" y="154"/>
                  </a:moveTo>
                  <a:lnTo>
                    <a:pt x="333" y="154"/>
                  </a:lnTo>
                  <a:cubicBezTo>
                    <a:pt x="329" y="154"/>
                    <a:pt x="325" y="150"/>
                    <a:pt x="325" y="146"/>
                  </a:cubicBezTo>
                  <a:cubicBezTo>
                    <a:pt x="325" y="142"/>
                    <a:pt x="329" y="139"/>
                    <a:pt x="333" y="139"/>
                  </a:cubicBezTo>
                  <a:lnTo>
                    <a:pt x="405" y="139"/>
                  </a:lnTo>
                  <a:lnTo>
                    <a:pt x="405" y="15"/>
                  </a:lnTo>
                  <a:lnTo>
                    <a:pt x="14" y="15"/>
                  </a:lnTo>
                  <a:lnTo>
                    <a:pt x="14" y="139"/>
                  </a:lnTo>
                  <a:lnTo>
                    <a:pt x="87" y="139"/>
                  </a:lnTo>
                  <a:cubicBezTo>
                    <a:pt x="91" y="139"/>
                    <a:pt x="94" y="142"/>
                    <a:pt x="94" y="146"/>
                  </a:cubicBezTo>
                  <a:cubicBezTo>
                    <a:pt x="94" y="150"/>
                    <a:pt x="91" y="154"/>
                    <a:pt x="87" y="154"/>
                  </a:cubicBezTo>
                  <a:lnTo>
                    <a:pt x="7" y="154"/>
                  </a:lnTo>
                  <a:cubicBezTo>
                    <a:pt x="3" y="154"/>
                    <a:pt x="0" y="150"/>
                    <a:pt x="0" y="146"/>
                  </a:cubicBezTo>
                  <a:lnTo>
                    <a:pt x="0" y="7"/>
                  </a:lnTo>
                  <a:cubicBezTo>
                    <a:pt x="0" y="3"/>
                    <a:pt x="3" y="0"/>
                    <a:pt x="7" y="0"/>
                  </a:cubicBezTo>
                  <a:lnTo>
                    <a:pt x="412" y="0"/>
                  </a:lnTo>
                  <a:cubicBezTo>
                    <a:pt x="416" y="0"/>
                    <a:pt x="420" y="3"/>
                    <a:pt x="420" y="7"/>
                  </a:cubicBezTo>
                  <a:lnTo>
                    <a:pt x="420" y="146"/>
                  </a:lnTo>
                  <a:cubicBezTo>
                    <a:pt x="420" y="150"/>
                    <a:pt x="416" y="154"/>
                    <a:pt x="412" y="154"/>
                  </a:cubicBezTo>
                  <a:close/>
                </a:path>
              </a:pathLst>
            </a:custGeom>
            <a:grpFill/>
            <a:ln w="9525">
              <a:solidFill>
                <a:srgbClr val="00679E"/>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339">
              <a:extLst>
                <a:ext uri="{FF2B5EF4-FFF2-40B4-BE49-F238E27FC236}">
                  <a16:creationId xmlns:a16="http://schemas.microsoft.com/office/drawing/2014/main" id="{3D100434-B7F9-B6C5-EC96-936D4178330B}"/>
                </a:ext>
              </a:extLst>
            </p:cNvPr>
            <p:cNvSpPr>
              <a:spLocks/>
            </p:cNvSpPr>
            <p:nvPr/>
          </p:nvSpPr>
          <p:spPr bwMode="auto">
            <a:xfrm>
              <a:off x="8158163" y="6237288"/>
              <a:ext cx="238125" cy="12700"/>
            </a:xfrm>
            <a:custGeom>
              <a:avLst/>
              <a:gdLst>
                <a:gd name="T0" fmla="*/ 254 w 261"/>
                <a:gd name="T1" fmla="*/ 14 h 14"/>
                <a:gd name="T2" fmla="*/ 8 w 261"/>
                <a:gd name="T3" fmla="*/ 14 h 14"/>
                <a:gd name="T4" fmla="*/ 0 w 261"/>
                <a:gd name="T5" fmla="*/ 7 h 14"/>
                <a:gd name="T6" fmla="*/ 8 w 261"/>
                <a:gd name="T7" fmla="*/ 0 h 14"/>
                <a:gd name="T8" fmla="*/ 254 w 261"/>
                <a:gd name="T9" fmla="*/ 0 h 14"/>
                <a:gd name="T10" fmla="*/ 261 w 261"/>
                <a:gd name="T11" fmla="*/ 7 h 14"/>
                <a:gd name="T12" fmla="*/ 254 w 261"/>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261" h="14">
                  <a:moveTo>
                    <a:pt x="254" y="14"/>
                  </a:moveTo>
                  <a:lnTo>
                    <a:pt x="8" y="14"/>
                  </a:lnTo>
                  <a:cubicBezTo>
                    <a:pt x="4" y="14"/>
                    <a:pt x="0" y="11"/>
                    <a:pt x="0" y="7"/>
                  </a:cubicBezTo>
                  <a:cubicBezTo>
                    <a:pt x="0" y="3"/>
                    <a:pt x="4" y="0"/>
                    <a:pt x="8" y="0"/>
                  </a:cubicBezTo>
                  <a:lnTo>
                    <a:pt x="254" y="0"/>
                  </a:lnTo>
                  <a:cubicBezTo>
                    <a:pt x="258" y="0"/>
                    <a:pt x="261" y="3"/>
                    <a:pt x="261" y="7"/>
                  </a:cubicBezTo>
                  <a:cubicBezTo>
                    <a:pt x="261" y="11"/>
                    <a:pt x="258" y="14"/>
                    <a:pt x="254" y="14"/>
                  </a:cubicBezTo>
                  <a:close/>
                </a:path>
              </a:pathLst>
            </a:custGeom>
            <a:grpFill/>
            <a:ln w="9525">
              <a:solidFill>
                <a:srgbClr val="00679E"/>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5" name="TextBox 114">
            <a:extLst>
              <a:ext uri="{FF2B5EF4-FFF2-40B4-BE49-F238E27FC236}">
                <a16:creationId xmlns:a16="http://schemas.microsoft.com/office/drawing/2014/main" id="{D75BDB16-F7D4-8E29-8C98-E45A6B4CA03E}"/>
              </a:ext>
            </a:extLst>
          </p:cNvPr>
          <p:cNvSpPr txBox="1"/>
          <p:nvPr/>
        </p:nvSpPr>
        <p:spPr>
          <a:xfrm>
            <a:off x="10241555" y="2495876"/>
            <a:ext cx="866638"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lumMod val="75000"/>
                    <a:lumOff val="25000"/>
                  </a:prstClr>
                </a:solidFill>
                <a:effectLst/>
                <a:uLnTx/>
                <a:uFillTx/>
                <a:latin typeface="SVN-Gilroy XBold" panose="00000900000000000000" pitchFamily="50" charset="0"/>
                <a:ea typeface="맑은 고딕" panose="020B0503020000020004" pitchFamily="34" charset="-127"/>
                <a:cs typeface="Arial" pitchFamily="34" charset="0"/>
              </a:rPr>
              <a:t>15.9%</a:t>
            </a:r>
            <a:endParaRPr kumimoji="0" lang="ko-KR" altLang="en-US" sz="1200" b="1" i="0" u="none" strike="noStrike" kern="1200" cap="none" spc="0" normalizeH="0" baseline="0" noProof="0" dirty="0">
              <a:ln>
                <a:noFill/>
              </a:ln>
              <a:solidFill>
                <a:prstClr val="black">
                  <a:lumMod val="75000"/>
                  <a:lumOff val="25000"/>
                </a:prstClr>
              </a:solidFill>
              <a:effectLst/>
              <a:uLnTx/>
              <a:uFillTx/>
              <a:latin typeface="SVN-Gilroy XBold" panose="00000900000000000000" pitchFamily="50" charset="0"/>
              <a:ea typeface="맑은 고딕" panose="020B0503020000020004" pitchFamily="34" charset="-127"/>
              <a:cs typeface="Arial" pitchFamily="34" charset="0"/>
            </a:endParaRPr>
          </a:p>
        </p:txBody>
      </p:sp>
      <p:sp>
        <p:nvSpPr>
          <p:cNvPr id="131" name="TextBox 130">
            <a:extLst>
              <a:ext uri="{FF2B5EF4-FFF2-40B4-BE49-F238E27FC236}">
                <a16:creationId xmlns:a16="http://schemas.microsoft.com/office/drawing/2014/main" id="{E896682A-9DEC-7AB4-1EBE-62493F73970C}"/>
              </a:ext>
            </a:extLst>
          </p:cNvPr>
          <p:cNvSpPr txBox="1"/>
          <p:nvPr/>
        </p:nvSpPr>
        <p:spPr>
          <a:xfrm>
            <a:off x="6500324" y="3834488"/>
            <a:ext cx="4762666" cy="2018630"/>
          </a:xfrm>
          <a:prstGeom prst="rect">
            <a:avLst/>
          </a:prstGeom>
          <a:noFill/>
        </p:spPr>
        <p:txBody>
          <a:bodyPr wrap="square">
            <a:spAutoFit/>
          </a:bodyPr>
          <a:lstStyle/>
          <a:p>
            <a:pPr marL="0" marR="0" lvl="0" indent="0" algn="just" defTabSz="914400" rtl="0" eaLnBrk="1" fontAlgn="auto" latinLnBrk="0" hangingPunct="1">
              <a:lnSpc>
                <a:spcPct val="102000"/>
              </a:lnSpc>
              <a:spcBef>
                <a:spcPts val="300"/>
              </a:spcBef>
              <a:spcAft>
                <a:spcPts val="30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NFI (including</a:t>
            </a:r>
            <a:r>
              <a:rPr kumimoji="0" lang="en-US" sz="1200" b="0" i="0" u="none" strike="noStrike" kern="1200" cap="none" spc="0" normalizeH="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 guarantee fee) in 1H2024 </a:t>
            </a:r>
            <a:r>
              <a:rPr lang="en-US" sz="1200" b="1" dirty="0">
                <a:solidFill>
                  <a:srgbClr val="005993"/>
                </a:solidFill>
                <a:latin typeface="SVN-Gilroy XBold" panose="00000900000000000000" pitchFamily="50" charset="0"/>
                <a:cs typeface="Arial" panose="020B0604020202020204" pitchFamily="34" charset="0"/>
              </a:rPr>
              <a:t>increased by </a:t>
            </a:r>
            <a:r>
              <a:rPr kumimoji="0" lang="en-US" sz="1200" b="1" i="0" u="none" strike="noStrike" kern="1200" cap="none" spc="0" normalizeH="0" noProof="0" dirty="0">
                <a:ln>
                  <a:noFill/>
                </a:ln>
                <a:solidFill>
                  <a:srgbClr val="005993"/>
                </a:solidFill>
                <a:effectLst/>
                <a:uLnTx/>
                <a:uFillTx/>
                <a:latin typeface="SVN-Gilroy XBold" panose="00000900000000000000" pitchFamily="50" charset="0"/>
                <a:cs typeface="Arial" panose="020B0604020202020204" pitchFamily="34" charset="0"/>
              </a:rPr>
              <a:t>3.3</a:t>
            </a:r>
            <a:r>
              <a:rPr kumimoji="0" lang="en-US" sz="1200" b="1"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rPr>
              <a:t>% </a:t>
            </a:r>
            <a:r>
              <a:rPr kumimoji="0" lang="en-US" sz="1200" b="1" i="0" u="none" strike="noStrike" kern="1200" cap="none" spc="0" normalizeH="0" baseline="0" noProof="0" dirty="0" err="1">
                <a:ln>
                  <a:noFill/>
                </a:ln>
                <a:solidFill>
                  <a:srgbClr val="005993"/>
                </a:solidFill>
                <a:effectLst/>
                <a:uLnTx/>
                <a:uFillTx/>
                <a:latin typeface="SVN-Gilroy XBold" panose="00000900000000000000" pitchFamily="50" charset="0"/>
                <a:cs typeface="Arial" panose="020B0604020202020204" pitchFamily="34" charset="0"/>
              </a:rPr>
              <a:t>yoy</a:t>
            </a:r>
            <a:r>
              <a:rPr kumimoji="0" lang="en-US" sz="1200" b="0" i="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 </a:t>
            </a:r>
          </a:p>
          <a:p>
            <a:pPr marL="0" marR="0" lvl="0" indent="0" algn="just" defTabSz="914400" rtl="0" eaLnBrk="1" fontAlgn="auto" latinLnBrk="0" hangingPunct="1">
              <a:lnSpc>
                <a:spcPct val="102000"/>
              </a:lnSpc>
              <a:spcBef>
                <a:spcPts val="300"/>
              </a:spcBef>
              <a:spcAft>
                <a:spcPts val="30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ea typeface="Tahoma" panose="020B0604030504040204" pitchFamily="34" charset="0"/>
                <a:cs typeface="Arial" panose="020B0604020202020204" pitchFamily="34" charset="0"/>
              </a:rPr>
              <a:t>In which:</a:t>
            </a:r>
          </a:p>
          <a:p>
            <a:pPr marL="266700" algn="just">
              <a:lnSpc>
                <a:spcPct val="102000"/>
              </a:lnSpc>
              <a:spcBef>
                <a:spcPts val="300"/>
              </a:spcBef>
              <a:spcAft>
                <a:spcPts val="300"/>
              </a:spcAft>
              <a:defRPr/>
            </a:pPr>
            <a:r>
              <a:rPr kumimoji="0" lang="en-US" sz="1200" b="0" i="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Fee income</a:t>
            </a:r>
            <a:r>
              <a:rPr kumimoji="0" lang="en-US" sz="1200" b="0" i="0" u="none" strike="noStrike" kern="1200" cap="none" spc="0" normalizeH="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 from </a:t>
            </a:r>
            <a:r>
              <a:rPr lang="en-US" sz="1200" dirty="0">
                <a:solidFill>
                  <a:prstClr val="black">
                    <a:lumMod val="75000"/>
                    <a:lumOff val="25000"/>
                  </a:prstClr>
                </a:solidFill>
                <a:latin typeface="SVN-Gilroy Medium" panose="00000600000000000000" pitchFamily="50" charset="0"/>
                <a:cs typeface="Arial" panose="020B0604020202020204" pitchFamily="34" charset="0"/>
              </a:rPr>
              <a:t>guarantees </a:t>
            </a:r>
            <a:r>
              <a:rPr kumimoji="0" lang="en-US" sz="1200" b="1"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rPr>
              <a:t>rose</a:t>
            </a:r>
            <a:r>
              <a:rPr kumimoji="0" lang="en-US" sz="1200" b="1" i="0" u="none" strike="noStrike" kern="1200" cap="none" spc="0" normalizeH="0" noProof="0" dirty="0">
                <a:ln>
                  <a:noFill/>
                </a:ln>
                <a:solidFill>
                  <a:srgbClr val="005993"/>
                </a:solidFill>
                <a:effectLst/>
                <a:uLnTx/>
                <a:uFillTx/>
                <a:latin typeface="SVN-Gilroy XBold" panose="00000900000000000000" pitchFamily="50" charset="0"/>
                <a:cs typeface="Arial" panose="020B0604020202020204" pitchFamily="34" charset="0"/>
              </a:rPr>
              <a:t> by</a:t>
            </a:r>
            <a:r>
              <a:rPr kumimoji="0" lang="en-US" sz="1200" b="1"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rPr>
              <a:t> 41% </a:t>
            </a:r>
            <a:r>
              <a:rPr kumimoji="0" lang="en-US" sz="1200" b="1" i="0" u="none" strike="noStrike" kern="1200" cap="none" spc="0" normalizeH="0" baseline="0" noProof="0" dirty="0" err="1">
                <a:ln>
                  <a:noFill/>
                </a:ln>
                <a:solidFill>
                  <a:srgbClr val="005993"/>
                </a:solidFill>
                <a:effectLst/>
                <a:uLnTx/>
                <a:uFillTx/>
                <a:latin typeface="SVN-Gilroy XBold" panose="00000900000000000000" pitchFamily="50" charset="0"/>
                <a:cs typeface="Arial" panose="020B0604020202020204" pitchFamily="34" charset="0"/>
              </a:rPr>
              <a:t>yoy</a:t>
            </a:r>
            <a:r>
              <a:rPr kumimoji="0" lang="en-US" sz="1200" b="0" i="0" u="none" strike="noStrike" kern="1200" cap="none" spc="0" normalizeH="0" baseline="0" noProof="0" dirty="0">
                <a:ln>
                  <a:noFill/>
                </a:ln>
                <a:solidFill>
                  <a:prstClr val="black">
                    <a:lumMod val="75000"/>
                    <a:lumOff val="25000"/>
                  </a:prstClr>
                </a:solidFill>
                <a:effectLst/>
                <a:uLnTx/>
                <a:uFillTx/>
                <a:latin typeface="SVN-Gilroy XBold" panose="00000900000000000000" pitchFamily="50" charset="0"/>
                <a:cs typeface="Arial" panose="020B0604020202020204" pitchFamily="34" charset="0"/>
              </a:rPr>
              <a:t> </a:t>
            </a:r>
            <a:r>
              <a:rPr lang="en-US" sz="1200" dirty="0">
                <a:solidFill>
                  <a:prstClr val="black">
                    <a:lumMod val="75000"/>
                    <a:lumOff val="25000"/>
                  </a:prstClr>
                </a:solidFill>
                <a:latin typeface="SVN-Gilroy Medium" panose="00000600000000000000" pitchFamily="50" charset="0"/>
                <a:ea typeface="Tahoma" panose="020B0604030504040204" pitchFamily="34" charset="0"/>
                <a:cs typeface="Arial" pitchFamily="34" charset="0"/>
              </a:rPr>
              <a:t>underpinned by active implementation of appropriate measures, policies and products in favor of effective customer development.</a:t>
            </a:r>
            <a:endParaRPr kumimoji="0" lang="en-US" sz="1200" b="0" i="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ea typeface="Tahoma" panose="020B0604030504040204" pitchFamily="34" charset="0"/>
              <a:cs typeface="Arial" pitchFamily="34" charset="0"/>
            </a:endParaRPr>
          </a:p>
          <a:p>
            <a:pPr marL="266700" marR="0" lvl="0" algn="just" defTabSz="914400" rtl="0" eaLnBrk="1" fontAlgn="auto" latinLnBrk="0" hangingPunct="1">
              <a:lnSpc>
                <a:spcPct val="102000"/>
              </a:lnSpc>
              <a:spcBef>
                <a:spcPts val="300"/>
              </a:spcBef>
              <a:spcAft>
                <a:spcPts val="300"/>
              </a:spcAft>
              <a:buClrTx/>
              <a:buSzTx/>
              <a:buFontTx/>
              <a:buNone/>
              <a:tabLst/>
              <a:defRPr/>
            </a:pPr>
            <a:r>
              <a:rPr lang="en-US" sz="1200" dirty="0">
                <a:solidFill>
                  <a:prstClr val="black">
                    <a:lumMod val="75000"/>
                    <a:lumOff val="25000"/>
                  </a:prstClr>
                </a:solidFill>
                <a:latin typeface="SVN-Gilroy Medium" panose="00000600000000000000" pitchFamily="50" charset="0"/>
                <a:cs typeface="Arial" panose="020B0604020202020204" pitchFamily="34" charset="0"/>
              </a:rPr>
              <a:t>Fee income from payments </a:t>
            </a:r>
            <a:r>
              <a:rPr lang="en-US" sz="1200" b="1" dirty="0">
                <a:solidFill>
                  <a:srgbClr val="005993"/>
                </a:solidFill>
                <a:latin typeface="SVN-Gilroy XBold" panose="00000900000000000000" pitchFamily="50" charset="0"/>
                <a:cs typeface="Arial" panose="020B0604020202020204" pitchFamily="34" charset="0"/>
              </a:rPr>
              <a:t>lifted by</a:t>
            </a:r>
            <a:r>
              <a:rPr kumimoji="0" lang="en-US" sz="1200" b="1"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rPr>
              <a:t> 6.1% </a:t>
            </a:r>
            <a:r>
              <a:rPr kumimoji="0" lang="en-US" sz="1200" b="1" i="0" u="none" strike="noStrike" kern="1200" cap="none" spc="0" normalizeH="0" baseline="0" noProof="0" dirty="0" err="1">
                <a:ln>
                  <a:noFill/>
                </a:ln>
                <a:solidFill>
                  <a:srgbClr val="005993"/>
                </a:solidFill>
                <a:effectLst/>
                <a:uLnTx/>
                <a:uFillTx/>
                <a:latin typeface="SVN-Gilroy XBold" panose="00000900000000000000" pitchFamily="50" charset="0"/>
                <a:cs typeface="Arial" panose="020B0604020202020204" pitchFamily="34" charset="0"/>
              </a:rPr>
              <a:t>yoy</a:t>
            </a:r>
            <a:r>
              <a:rPr kumimoji="0" lang="en-US" sz="1200" b="0" i="0" u="none" strike="noStrike" kern="1200" cap="none" spc="0" normalizeH="0" baseline="0" noProof="0" dirty="0">
                <a:ln>
                  <a:noFill/>
                </a:ln>
                <a:solidFill>
                  <a:prstClr val="black">
                    <a:lumMod val="75000"/>
                    <a:lumOff val="25000"/>
                  </a:prstClr>
                </a:solidFill>
                <a:effectLst/>
                <a:uLnTx/>
                <a:uFillTx/>
                <a:latin typeface="SVN-Gilroy XBold" panose="00000900000000000000" pitchFamily="50" charset="0"/>
                <a:ea typeface="Tahoma" panose="020B0604030504040204" pitchFamily="34" charset="0"/>
                <a:cs typeface="Arial" pitchFamily="34" charset="0"/>
              </a:rPr>
              <a:t> </a:t>
            </a:r>
            <a:r>
              <a:rPr lang="en-US" sz="1200" dirty="0">
                <a:solidFill>
                  <a:prstClr val="black">
                    <a:lumMod val="75000"/>
                    <a:lumOff val="25000"/>
                  </a:prstClr>
                </a:solidFill>
                <a:latin typeface="SVN-Gilroy Medium" panose="00000600000000000000" pitchFamily="50" charset="0"/>
                <a:ea typeface="Tahoma" panose="020B0604030504040204" pitchFamily="34" charset="0"/>
                <a:cs typeface="Arial" pitchFamily="34" charset="0"/>
              </a:rPr>
              <a:t>reflecting that VietinBank continued to deploy the development of payment connection platforms, diversify payment channels and apply digitalization in the payment field. </a:t>
            </a:r>
          </a:p>
        </p:txBody>
      </p:sp>
      <p:sp>
        <p:nvSpPr>
          <p:cNvPr id="91" name="Freeform 460">
            <a:extLst>
              <a:ext uri="{FF2B5EF4-FFF2-40B4-BE49-F238E27FC236}">
                <a16:creationId xmlns:a16="http://schemas.microsoft.com/office/drawing/2014/main" id="{B24CCBA7-13A9-28AF-BF41-AD52CE0B355B}"/>
              </a:ext>
            </a:extLst>
          </p:cNvPr>
          <p:cNvSpPr/>
          <p:nvPr/>
        </p:nvSpPr>
        <p:spPr>
          <a:xfrm>
            <a:off x="7842189" y="1873096"/>
            <a:ext cx="185902" cy="356942"/>
          </a:xfrm>
          <a:custGeom>
            <a:avLst/>
            <a:gdLst/>
            <a:ahLst/>
            <a:cxnLst/>
            <a:rect l="l" t="t" r="r" b="b"/>
            <a:pathLst>
              <a:path w="262845" h="504825">
                <a:moveTo>
                  <a:pt x="114947" y="0"/>
                </a:moveTo>
                <a:lnTo>
                  <a:pt x="152977" y="0"/>
                </a:lnTo>
                <a:cubicBezTo>
                  <a:pt x="155607" y="0"/>
                  <a:pt x="157767" y="845"/>
                  <a:pt x="159457" y="2535"/>
                </a:cubicBezTo>
                <a:cubicBezTo>
                  <a:pt x="161147" y="4226"/>
                  <a:pt x="161992" y="6385"/>
                  <a:pt x="161992" y="9015"/>
                </a:cubicBezTo>
                <a:lnTo>
                  <a:pt x="161992" y="58596"/>
                </a:lnTo>
                <a:cubicBezTo>
                  <a:pt x="172698" y="59723"/>
                  <a:pt x="183073" y="61882"/>
                  <a:pt x="193121" y="65075"/>
                </a:cubicBezTo>
                <a:cubicBezTo>
                  <a:pt x="203169" y="68268"/>
                  <a:pt x="211338" y="71414"/>
                  <a:pt x="217630" y="74512"/>
                </a:cubicBezTo>
                <a:cubicBezTo>
                  <a:pt x="223921" y="77611"/>
                  <a:pt x="229885" y="81133"/>
                  <a:pt x="235519" y="85076"/>
                </a:cubicBezTo>
                <a:cubicBezTo>
                  <a:pt x="241153" y="89020"/>
                  <a:pt x="244815" y="91744"/>
                  <a:pt x="246506" y="93246"/>
                </a:cubicBezTo>
                <a:cubicBezTo>
                  <a:pt x="248195" y="94749"/>
                  <a:pt x="249604" y="96063"/>
                  <a:pt x="250731" y="97190"/>
                </a:cubicBezTo>
                <a:cubicBezTo>
                  <a:pt x="253924" y="100571"/>
                  <a:pt x="254394" y="104139"/>
                  <a:pt x="252139" y="107895"/>
                </a:cubicBezTo>
                <a:lnTo>
                  <a:pt x="229321" y="149025"/>
                </a:lnTo>
                <a:cubicBezTo>
                  <a:pt x="227819" y="151842"/>
                  <a:pt x="225659" y="153344"/>
                  <a:pt x="222842" y="153532"/>
                </a:cubicBezTo>
                <a:cubicBezTo>
                  <a:pt x="220212" y="154096"/>
                  <a:pt x="217677" y="153438"/>
                  <a:pt x="215236" y="151560"/>
                </a:cubicBezTo>
                <a:cubicBezTo>
                  <a:pt x="214672" y="150997"/>
                  <a:pt x="213310" y="149870"/>
                  <a:pt x="211151" y="148180"/>
                </a:cubicBezTo>
                <a:cubicBezTo>
                  <a:pt x="208991" y="146489"/>
                  <a:pt x="205329" y="144001"/>
                  <a:pt x="200165" y="140714"/>
                </a:cubicBezTo>
                <a:cubicBezTo>
                  <a:pt x="194999" y="137428"/>
                  <a:pt x="189505" y="134423"/>
                  <a:pt x="183684" y="131700"/>
                </a:cubicBezTo>
                <a:cubicBezTo>
                  <a:pt x="177862" y="128976"/>
                  <a:pt x="170867" y="126535"/>
                  <a:pt x="162697" y="124375"/>
                </a:cubicBezTo>
                <a:cubicBezTo>
                  <a:pt x="154527" y="122215"/>
                  <a:pt x="146498" y="121135"/>
                  <a:pt x="138610" y="121135"/>
                </a:cubicBezTo>
                <a:cubicBezTo>
                  <a:pt x="120769" y="121135"/>
                  <a:pt x="106213" y="125173"/>
                  <a:pt x="94946" y="133249"/>
                </a:cubicBezTo>
                <a:cubicBezTo>
                  <a:pt x="83677" y="141325"/>
                  <a:pt x="78042" y="151748"/>
                  <a:pt x="78042" y="164519"/>
                </a:cubicBezTo>
                <a:cubicBezTo>
                  <a:pt x="78042" y="169402"/>
                  <a:pt x="78841" y="173909"/>
                  <a:pt x="80438" y="178041"/>
                </a:cubicBezTo>
                <a:cubicBezTo>
                  <a:pt x="82033" y="182173"/>
                  <a:pt x="84804" y="186070"/>
                  <a:pt x="88748" y="189732"/>
                </a:cubicBezTo>
                <a:cubicBezTo>
                  <a:pt x="92692" y="193394"/>
                  <a:pt x="96401" y="196493"/>
                  <a:pt x="99875" y="199028"/>
                </a:cubicBezTo>
                <a:cubicBezTo>
                  <a:pt x="103350" y="201564"/>
                  <a:pt x="108609" y="204475"/>
                  <a:pt x="115651" y="207761"/>
                </a:cubicBezTo>
                <a:cubicBezTo>
                  <a:pt x="122694" y="211048"/>
                  <a:pt x="128375" y="213583"/>
                  <a:pt x="132695" y="215368"/>
                </a:cubicBezTo>
                <a:cubicBezTo>
                  <a:pt x="137014" y="217152"/>
                  <a:pt x="143588" y="219734"/>
                  <a:pt x="152414" y="223115"/>
                </a:cubicBezTo>
                <a:cubicBezTo>
                  <a:pt x="162368" y="226871"/>
                  <a:pt x="169975" y="229829"/>
                  <a:pt x="175232" y="231988"/>
                </a:cubicBezTo>
                <a:cubicBezTo>
                  <a:pt x="180492" y="234148"/>
                  <a:pt x="187628" y="237435"/>
                  <a:pt x="196643" y="241848"/>
                </a:cubicBezTo>
                <a:cubicBezTo>
                  <a:pt x="205658" y="246262"/>
                  <a:pt x="212747" y="250253"/>
                  <a:pt x="217912" y="253821"/>
                </a:cubicBezTo>
                <a:cubicBezTo>
                  <a:pt x="223077" y="257390"/>
                  <a:pt x="228899" y="262085"/>
                  <a:pt x="235378" y="267907"/>
                </a:cubicBezTo>
                <a:cubicBezTo>
                  <a:pt x="241857" y="273729"/>
                  <a:pt x="246834" y="279691"/>
                  <a:pt x="250308" y="285795"/>
                </a:cubicBezTo>
                <a:cubicBezTo>
                  <a:pt x="253783" y="291899"/>
                  <a:pt x="256741" y="299083"/>
                  <a:pt x="259183" y="307346"/>
                </a:cubicBezTo>
                <a:cubicBezTo>
                  <a:pt x="261624" y="315610"/>
                  <a:pt x="262845" y="324436"/>
                  <a:pt x="262845" y="333827"/>
                </a:cubicBezTo>
                <a:cubicBezTo>
                  <a:pt x="262845" y="362561"/>
                  <a:pt x="253501" y="387305"/>
                  <a:pt x="234814" y="408057"/>
                </a:cubicBezTo>
                <a:cubicBezTo>
                  <a:pt x="216128" y="428810"/>
                  <a:pt x="191853" y="441628"/>
                  <a:pt x="161992" y="446511"/>
                </a:cubicBezTo>
                <a:lnTo>
                  <a:pt x="161992" y="495810"/>
                </a:lnTo>
                <a:cubicBezTo>
                  <a:pt x="161992" y="498440"/>
                  <a:pt x="161147" y="500599"/>
                  <a:pt x="159457" y="502290"/>
                </a:cubicBezTo>
                <a:cubicBezTo>
                  <a:pt x="157767" y="503980"/>
                  <a:pt x="155607" y="504825"/>
                  <a:pt x="152977" y="504825"/>
                </a:cubicBezTo>
                <a:lnTo>
                  <a:pt x="114947" y="504825"/>
                </a:lnTo>
                <a:cubicBezTo>
                  <a:pt x="112505" y="504825"/>
                  <a:pt x="110392" y="503933"/>
                  <a:pt x="108609" y="502149"/>
                </a:cubicBezTo>
                <a:cubicBezTo>
                  <a:pt x="106824" y="500365"/>
                  <a:pt x="105932" y="498252"/>
                  <a:pt x="105932" y="495810"/>
                </a:cubicBezTo>
                <a:lnTo>
                  <a:pt x="105932" y="446511"/>
                </a:lnTo>
                <a:cubicBezTo>
                  <a:pt x="93537" y="444821"/>
                  <a:pt x="81564" y="441910"/>
                  <a:pt x="70014" y="437778"/>
                </a:cubicBezTo>
                <a:cubicBezTo>
                  <a:pt x="58464" y="433646"/>
                  <a:pt x="48933" y="429467"/>
                  <a:pt x="41421" y="425242"/>
                </a:cubicBezTo>
                <a:cubicBezTo>
                  <a:pt x="33908" y="421016"/>
                  <a:pt x="26959" y="416509"/>
                  <a:pt x="20574" y="411720"/>
                </a:cubicBezTo>
                <a:cubicBezTo>
                  <a:pt x="14188" y="406931"/>
                  <a:pt x="9822" y="403409"/>
                  <a:pt x="7474" y="401155"/>
                </a:cubicBezTo>
                <a:cubicBezTo>
                  <a:pt x="5126" y="398902"/>
                  <a:pt x="3484" y="397212"/>
                  <a:pt x="2545" y="396085"/>
                </a:cubicBezTo>
                <a:cubicBezTo>
                  <a:pt x="-649" y="392141"/>
                  <a:pt x="-836" y="388291"/>
                  <a:pt x="1981" y="384535"/>
                </a:cubicBezTo>
                <a:lnTo>
                  <a:pt x="30997" y="346504"/>
                </a:lnTo>
                <a:cubicBezTo>
                  <a:pt x="32311" y="344626"/>
                  <a:pt x="34472" y="343499"/>
                  <a:pt x="37476" y="343123"/>
                </a:cubicBezTo>
                <a:cubicBezTo>
                  <a:pt x="40294" y="342748"/>
                  <a:pt x="42547" y="343593"/>
                  <a:pt x="44238" y="345659"/>
                </a:cubicBezTo>
                <a:cubicBezTo>
                  <a:pt x="44238" y="345659"/>
                  <a:pt x="44425" y="345846"/>
                  <a:pt x="44801" y="346222"/>
                </a:cubicBezTo>
                <a:cubicBezTo>
                  <a:pt x="66023" y="364815"/>
                  <a:pt x="88841" y="376553"/>
                  <a:pt x="113257" y="381436"/>
                </a:cubicBezTo>
                <a:cubicBezTo>
                  <a:pt x="120206" y="382938"/>
                  <a:pt x="127154" y="383690"/>
                  <a:pt x="134103" y="383690"/>
                </a:cubicBezTo>
                <a:cubicBezTo>
                  <a:pt x="149315" y="383690"/>
                  <a:pt x="162697" y="379652"/>
                  <a:pt x="174246" y="371576"/>
                </a:cubicBezTo>
                <a:cubicBezTo>
                  <a:pt x="185797" y="363500"/>
                  <a:pt x="191572" y="352044"/>
                  <a:pt x="191572" y="337207"/>
                </a:cubicBezTo>
                <a:cubicBezTo>
                  <a:pt x="191572" y="331949"/>
                  <a:pt x="190163" y="326972"/>
                  <a:pt x="187347" y="322277"/>
                </a:cubicBezTo>
                <a:cubicBezTo>
                  <a:pt x="184529" y="317581"/>
                  <a:pt x="181384" y="313638"/>
                  <a:pt x="177909" y="310445"/>
                </a:cubicBezTo>
                <a:cubicBezTo>
                  <a:pt x="174434" y="307252"/>
                  <a:pt x="168941" y="303731"/>
                  <a:pt x="161429" y="299881"/>
                </a:cubicBezTo>
                <a:cubicBezTo>
                  <a:pt x="153917" y="296031"/>
                  <a:pt x="147719" y="293026"/>
                  <a:pt x="142836" y="290866"/>
                </a:cubicBezTo>
                <a:cubicBezTo>
                  <a:pt x="137953" y="288706"/>
                  <a:pt x="130441" y="285654"/>
                  <a:pt x="120299" y="281710"/>
                </a:cubicBezTo>
                <a:cubicBezTo>
                  <a:pt x="112975" y="278705"/>
                  <a:pt x="107200" y="276358"/>
                  <a:pt x="102974" y="274668"/>
                </a:cubicBezTo>
                <a:cubicBezTo>
                  <a:pt x="98749" y="272977"/>
                  <a:pt x="92973" y="270489"/>
                  <a:pt x="85649" y="267202"/>
                </a:cubicBezTo>
                <a:cubicBezTo>
                  <a:pt x="78324" y="263916"/>
                  <a:pt x="72455" y="261005"/>
                  <a:pt x="68042" y="258469"/>
                </a:cubicBezTo>
                <a:cubicBezTo>
                  <a:pt x="63628" y="255934"/>
                  <a:pt x="58323" y="252600"/>
                  <a:pt x="52125" y="248469"/>
                </a:cubicBezTo>
                <a:cubicBezTo>
                  <a:pt x="45928" y="244337"/>
                  <a:pt x="40903" y="240346"/>
                  <a:pt x="37054" y="236496"/>
                </a:cubicBezTo>
                <a:cubicBezTo>
                  <a:pt x="33204" y="232646"/>
                  <a:pt x="29119" y="228045"/>
                  <a:pt x="24799" y="222692"/>
                </a:cubicBezTo>
                <a:cubicBezTo>
                  <a:pt x="20480" y="217340"/>
                  <a:pt x="17147" y="211893"/>
                  <a:pt x="14799" y="206353"/>
                </a:cubicBezTo>
                <a:cubicBezTo>
                  <a:pt x="12451" y="200812"/>
                  <a:pt x="10479" y="194568"/>
                  <a:pt x="8883" y="187619"/>
                </a:cubicBezTo>
                <a:cubicBezTo>
                  <a:pt x="7287" y="180670"/>
                  <a:pt x="6488" y="173346"/>
                  <a:pt x="6488" y="165646"/>
                </a:cubicBezTo>
                <a:cubicBezTo>
                  <a:pt x="6488" y="139728"/>
                  <a:pt x="15691" y="117004"/>
                  <a:pt x="34096" y="97472"/>
                </a:cubicBezTo>
                <a:cubicBezTo>
                  <a:pt x="52501" y="77940"/>
                  <a:pt x="76446" y="65357"/>
                  <a:pt x="105932" y="59723"/>
                </a:cubicBezTo>
                <a:lnTo>
                  <a:pt x="105932" y="9015"/>
                </a:lnTo>
                <a:cubicBezTo>
                  <a:pt x="105932" y="6573"/>
                  <a:pt x="106824" y="4460"/>
                  <a:pt x="108609" y="2676"/>
                </a:cubicBezTo>
                <a:cubicBezTo>
                  <a:pt x="110392" y="892"/>
                  <a:pt x="112505" y="0"/>
                  <a:pt x="114947" y="0"/>
                </a:cubicBezTo>
                <a:close/>
              </a:path>
            </a:pathLst>
          </a:custGeom>
          <a:solidFill>
            <a:srgbClr val="00679E"/>
          </a:solidFill>
          <a:ln>
            <a:solidFill>
              <a:srgbClr val="00679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37" name="Rectangle 136">
            <a:extLst>
              <a:ext uri="{FF2B5EF4-FFF2-40B4-BE49-F238E27FC236}">
                <a16:creationId xmlns:a16="http://schemas.microsoft.com/office/drawing/2014/main" id="{62BF807C-5F52-30AD-E2B4-67F7E5EE4B46}"/>
              </a:ext>
            </a:extLst>
          </p:cNvPr>
          <p:cNvSpPr/>
          <p:nvPr/>
        </p:nvSpPr>
        <p:spPr>
          <a:xfrm>
            <a:off x="1300777" y="5502797"/>
            <a:ext cx="4202879" cy="507831"/>
          </a:xfrm>
          <a:prstGeom prst="rect">
            <a:avLst/>
          </a:prstGeom>
        </p:spPr>
        <p:txBody>
          <a:bodyPr wrap="square">
            <a:spAutoFit/>
          </a:bodyPr>
          <a:lstStyle/>
          <a:p>
            <a:pPr algn="just">
              <a:defRPr/>
            </a:pPr>
            <a:r>
              <a:rPr lang="en-US" sz="900" i="1" dirty="0">
                <a:solidFill>
                  <a:prstClr val="black">
                    <a:lumMod val="75000"/>
                    <a:lumOff val="25000"/>
                  </a:prstClr>
                </a:solidFill>
                <a:latin typeface="SVN-Gilroy Medium" panose="00000600000000000000" pitchFamily="50" charset="0"/>
                <a:ea typeface="Tahoma" panose="020B0604030504040204" pitchFamily="34" charset="0"/>
                <a:cs typeface="Arial" pitchFamily="34" charset="0"/>
              </a:rPr>
              <a:t>(*): Others in fee income include: Commission fee collected from cooperation in selling life insurance with Manulife, fee collection from entrustment and agency operations, fee collection from import - </a:t>
            </a:r>
            <a:r>
              <a:rPr lang="en-US" sz="900" i="1">
                <a:solidFill>
                  <a:prstClr val="black">
                    <a:lumMod val="75000"/>
                    <a:lumOff val="25000"/>
                  </a:prstClr>
                </a:solidFill>
                <a:latin typeface="SVN-Gilroy Medium" panose="00000600000000000000" pitchFamily="50" charset="0"/>
                <a:ea typeface="Tahoma" panose="020B0604030504040204" pitchFamily="34" charset="0"/>
                <a:cs typeface="Arial" pitchFamily="34" charset="0"/>
              </a:rPr>
              <a:t>export LC</a:t>
            </a:r>
            <a:endParaRPr lang="en-US" sz="900" i="1" dirty="0">
              <a:solidFill>
                <a:prstClr val="black">
                  <a:lumMod val="75000"/>
                  <a:lumOff val="25000"/>
                </a:prstClr>
              </a:solidFill>
              <a:latin typeface="SVN-Gilroy Medium" panose="00000600000000000000" pitchFamily="50" charset="0"/>
              <a:ea typeface="Tahoma" panose="020B0604030504040204" pitchFamily="34" charset="0"/>
              <a:cs typeface="Arial" pitchFamily="34" charset="0"/>
            </a:endParaRPr>
          </a:p>
        </p:txBody>
      </p:sp>
      <p:pic>
        <p:nvPicPr>
          <p:cNvPr id="144" name="Picture 143">
            <a:extLst>
              <a:ext uri="{FF2B5EF4-FFF2-40B4-BE49-F238E27FC236}">
                <a16:creationId xmlns:a16="http://schemas.microsoft.com/office/drawing/2014/main" id="{9B7FA7FB-08E2-B77E-8682-CEDF59E8D17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604658" y="4427342"/>
            <a:ext cx="130040" cy="125438"/>
          </a:xfrm>
          <a:prstGeom prst="rect">
            <a:avLst/>
          </a:prstGeom>
        </p:spPr>
      </p:pic>
      <p:sp>
        <p:nvSpPr>
          <p:cNvPr id="154" name="Freeform: Shape 153">
            <a:extLst>
              <a:ext uri="{FF2B5EF4-FFF2-40B4-BE49-F238E27FC236}">
                <a16:creationId xmlns:a16="http://schemas.microsoft.com/office/drawing/2014/main" id="{01A7D493-4DD5-2E99-FEE5-68EEA2244019}"/>
              </a:ext>
            </a:extLst>
          </p:cNvPr>
          <p:cNvSpPr/>
          <p:nvPr/>
        </p:nvSpPr>
        <p:spPr>
          <a:xfrm>
            <a:off x="2957607" y="1475093"/>
            <a:ext cx="4595" cy="482668"/>
          </a:xfrm>
          <a:custGeom>
            <a:avLst/>
            <a:gdLst>
              <a:gd name="connsiteX0" fmla="*/ 0 w 4595"/>
              <a:gd name="connsiteY0" fmla="*/ 0 h 482668"/>
              <a:gd name="connsiteX1" fmla="*/ 4595 w 4595"/>
              <a:gd name="connsiteY1" fmla="*/ 0 h 482668"/>
              <a:gd name="connsiteX2" fmla="*/ 4595 w 4595"/>
              <a:gd name="connsiteY2" fmla="*/ 482668 h 482668"/>
              <a:gd name="connsiteX3" fmla="*/ 0 w 4595"/>
              <a:gd name="connsiteY3" fmla="*/ 482668 h 482668"/>
              <a:gd name="connsiteX4" fmla="*/ 0 w 4595"/>
              <a:gd name="connsiteY4" fmla="*/ 0 h 48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5" h="482668">
                <a:moveTo>
                  <a:pt x="0" y="0"/>
                </a:moveTo>
                <a:lnTo>
                  <a:pt x="4595" y="0"/>
                </a:lnTo>
                <a:lnTo>
                  <a:pt x="4595" y="482668"/>
                </a:lnTo>
                <a:lnTo>
                  <a:pt x="0" y="48266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60" name="Freeform: Shape 159">
            <a:extLst>
              <a:ext uri="{FF2B5EF4-FFF2-40B4-BE49-F238E27FC236}">
                <a16:creationId xmlns:a16="http://schemas.microsoft.com/office/drawing/2014/main" id="{942F330A-3533-AA9B-0EB5-F0640421B848}"/>
              </a:ext>
            </a:extLst>
          </p:cNvPr>
          <p:cNvSpPr/>
          <p:nvPr/>
        </p:nvSpPr>
        <p:spPr>
          <a:xfrm>
            <a:off x="1856453" y="1475093"/>
            <a:ext cx="1119037" cy="482668"/>
          </a:xfrm>
          <a:custGeom>
            <a:avLst/>
            <a:gdLst>
              <a:gd name="connsiteX0" fmla="*/ 0 w 1101971"/>
              <a:gd name="connsiteY0" fmla="*/ 0 h 482668"/>
              <a:gd name="connsiteX1" fmla="*/ 1101971 w 1101971"/>
              <a:gd name="connsiteY1" fmla="*/ 0 h 482668"/>
              <a:gd name="connsiteX2" fmla="*/ 1101971 w 1101971"/>
              <a:gd name="connsiteY2" fmla="*/ 482668 h 482668"/>
              <a:gd name="connsiteX3" fmla="*/ 0 w 1101971"/>
              <a:gd name="connsiteY3" fmla="*/ 482668 h 482668"/>
              <a:gd name="connsiteX4" fmla="*/ 0 w 1101971"/>
              <a:gd name="connsiteY4" fmla="*/ 0 h 48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971" h="482668">
                <a:moveTo>
                  <a:pt x="0" y="0"/>
                </a:moveTo>
                <a:lnTo>
                  <a:pt x="1101971" y="0"/>
                </a:lnTo>
                <a:lnTo>
                  <a:pt x="1101971" y="482668"/>
                </a:lnTo>
                <a:lnTo>
                  <a:pt x="0" y="482668"/>
                </a:lnTo>
                <a:lnTo>
                  <a:pt x="0" y="0"/>
                </a:lnTo>
                <a:close/>
              </a:path>
            </a:pathLst>
          </a:custGeom>
          <a:solidFill>
            <a:srgbClr val="21BBEF"/>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 name="TextBox 17">
            <a:extLst>
              <a:ext uri="{FF2B5EF4-FFF2-40B4-BE49-F238E27FC236}">
                <a16:creationId xmlns:a16="http://schemas.microsoft.com/office/drawing/2014/main" id="{16C79587-68F3-5484-C0DA-3FDDB294658B}"/>
              </a:ext>
            </a:extLst>
          </p:cNvPr>
          <p:cNvSpPr txBox="1"/>
          <p:nvPr/>
        </p:nvSpPr>
        <p:spPr>
          <a:xfrm>
            <a:off x="2186228" y="1573427"/>
            <a:ext cx="60524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27.9%</a:t>
            </a:r>
          </a:p>
        </p:txBody>
      </p:sp>
      <p:sp>
        <p:nvSpPr>
          <p:cNvPr id="159" name="Freeform: Shape 158">
            <a:extLst>
              <a:ext uri="{FF2B5EF4-FFF2-40B4-BE49-F238E27FC236}">
                <a16:creationId xmlns:a16="http://schemas.microsoft.com/office/drawing/2014/main" id="{858F43FD-3B20-EC93-FF9B-6198C99D2AB7}"/>
              </a:ext>
            </a:extLst>
          </p:cNvPr>
          <p:cNvSpPr/>
          <p:nvPr/>
        </p:nvSpPr>
        <p:spPr>
          <a:xfrm>
            <a:off x="2960313" y="1475093"/>
            <a:ext cx="785038" cy="482668"/>
          </a:xfrm>
          <a:custGeom>
            <a:avLst/>
            <a:gdLst>
              <a:gd name="connsiteX0" fmla="*/ 0 w 760023"/>
              <a:gd name="connsiteY0" fmla="*/ 0 h 482668"/>
              <a:gd name="connsiteX1" fmla="*/ 760023 w 760023"/>
              <a:gd name="connsiteY1" fmla="*/ 0 h 482668"/>
              <a:gd name="connsiteX2" fmla="*/ 760023 w 760023"/>
              <a:gd name="connsiteY2" fmla="*/ 482668 h 482668"/>
              <a:gd name="connsiteX3" fmla="*/ 0 w 760023"/>
              <a:gd name="connsiteY3" fmla="*/ 482668 h 482668"/>
              <a:gd name="connsiteX4" fmla="*/ 0 w 760023"/>
              <a:gd name="connsiteY4" fmla="*/ 0 h 48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23" h="482668">
                <a:moveTo>
                  <a:pt x="0" y="0"/>
                </a:moveTo>
                <a:lnTo>
                  <a:pt x="760023" y="0"/>
                </a:lnTo>
                <a:lnTo>
                  <a:pt x="760023" y="482668"/>
                </a:lnTo>
                <a:lnTo>
                  <a:pt x="0" y="482668"/>
                </a:lnTo>
                <a:lnTo>
                  <a:pt x="0" y="0"/>
                </a:lnTo>
                <a:close/>
              </a:path>
            </a:pathLst>
          </a:custGeom>
          <a:solidFill>
            <a:srgbClr val="009DD6"/>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9" name="TextBox 18">
            <a:extLst>
              <a:ext uri="{FF2B5EF4-FFF2-40B4-BE49-F238E27FC236}">
                <a16:creationId xmlns:a16="http://schemas.microsoft.com/office/drawing/2014/main" id="{FB63D2A2-6791-2E82-9B59-34553828B8E0}"/>
              </a:ext>
            </a:extLst>
          </p:cNvPr>
          <p:cNvSpPr txBox="1"/>
          <p:nvPr/>
        </p:nvSpPr>
        <p:spPr>
          <a:xfrm>
            <a:off x="3108109" y="1562631"/>
            <a:ext cx="60524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20.2%</a:t>
            </a:r>
          </a:p>
        </p:txBody>
      </p:sp>
      <p:sp>
        <p:nvSpPr>
          <p:cNvPr id="153" name="Freeform: Shape 152">
            <a:extLst>
              <a:ext uri="{FF2B5EF4-FFF2-40B4-BE49-F238E27FC236}">
                <a16:creationId xmlns:a16="http://schemas.microsoft.com/office/drawing/2014/main" id="{A5881446-F6CF-9AD8-F359-E1BF2D2B3914}"/>
              </a:ext>
            </a:extLst>
          </p:cNvPr>
          <p:cNvSpPr/>
          <p:nvPr/>
        </p:nvSpPr>
        <p:spPr>
          <a:xfrm>
            <a:off x="3722224" y="1475093"/>
            <a:ext cx="1662036" cy="482668"/>
          </a:xfrm>
          <a:custGeom>
            <a:avLst/>
            <a:gdLst>
              <a:gd name="connsiteX0" fmla="*/ 0 w 1662036"/>
              <a:gd name="connsiteY0" fmla="*/ 0 h 482668"/>
              <a:gd name="connsiteX1" fmla="*/ 1577357 w 1662036"/>
              <a:gd name="connsiteY1" fmla="*/ 0 h 482668"/>
              <a:gd name="connsiteX2" fmla="*/ 1662036 w 1662036"/>
              <a:gd name="connsiteY2" fmla="*/ 84679 h 482668"/>
              <a:gd name="connsiteX3" fmla="*/ 1662036 w 1662036"/>
              <a:gd name="connsiteY3" fmla="*/ 397989 h 482668"/>
              <a:gd name="connsiteX4" fmla="*/ 1577357 w 1662036"/>
              <a:gd name="connsiteY4" fmla="*/ 482668 h 482668"/>
              <a:gd name="connsiteX5" fmla="*/ 0 w 1662036"/>
              <a:gd name="connsiteY5" fmla="*/ 482668 h 482668"/>
              <a:gd name="connsiteX6" fmla="*/ 0 w 1662036"/>
              <a:gd name="connsiteY6" fmla="*/ 0 h 48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036" h="482668">
                <a:moveTo>
                  <a:pt x="0" y="0"/>
                </a:moveTo>
                <a:lnTo>
                  <a:pt x="1577357" y="0"/>
                </a:lnTo>
                <a:cubicBezTo>
                  <a:pt x="1624124" y="0"/>
                  <a:pt x="1662036" y="37912"/>
                  <a:pt x="1662036" y="84679"/>
                </a:cubicBezTo>
                <a:lnTo>
                  <a:pt x="1662036" y="397989"/>
                </a:lnTo>
                <a:cubicBezTo>
                  <a:pt x="1662036" y="444756"/>
                  <a:pt x="1624124" y="482668"/>
                  <a:pt x="1577357" y="482668"/>
                </a:cubicBezTo>
                <a:lnTo>
                  <a:pt x="0" y="482668"/>
                </a:lnTo>
                <a:lnTo>
                  <a:pt x="0" y="0"/>
                </a:lnTo>
                <a:close/>
              </a:path>
            </a:pathLst>
          </a:custGeom>
          <a:solidFill>
            <a:srgbClr val="0078B2"/>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0" name="TextBox 19">
            <a:extLst>
              <a:ext uri="{FF2B5EF4-FFF2-40B4-BE49-F238E27FC236}">
                <a16:creationId xmlns:a16="http://schemas.microsoft.com/office/drawing/2014/main" id="{A8C9F5C3-98D0-1274-8D97-7A4064F27B39}"/>
              </a:ext>
            </a:extLst>
          </p:cNvPr>
          <p:cNvSpPr txBox="1"/>
          <p:nvPr/>
        </p:nvSpPr>
        <p:spPr>
          <a:xfrm>
            <a:off x="4330360" y="1572650"/>
            <a:ext cx="60524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42.6%</a:t>
            </a:r>
          </a:p>
        </p:txBody>
      </p:sp>
      <p:sp>
        <p:nvSpPr>
          <p:cNvPr id="162" name="Freeform: Shape 161">
            <a:extLst>
              <a:ext uri="{FF2B5EF4-FFF2-40B4-BE49-F238E27FC236}">
                <a16:creationId xmlns:a16="http://schemas.microsoft.com/office/drawing/2014/main" id="{9ABD0551-4EC4-9064-147A-FB757098330D}"/>
              </a:ext>
            </a:extLst>
          </p:cNvPr>
          <p:cNvSpPr/>
          <p:nvPr/>
        </p:nvSpPr>
        <p:spPr>
          <a:xfrm>
            <a:off x="1935710" y="2155156"/>
            <a:ext cx="1224600" cy="482668"/>
          </a:xfrm>
          <a:custGeom>
            <a:avLst/>
            <a:gdLst>
              <a:gd name="connsiteX0" fmla="*/ 0 w 1224600"/>
              <a:gd name="connsiteY0" fmla="*/ 0 h 482668"/>
              <a:gd name="connsiteX1" fmla="*/ 1224600 w 1224600"/>
              <a:gd name="connsiteY1" fmla="*/ 0 h 482668"/>
              <a:gd name="connsiteX2" fmla="*/ 1224600 w 1224600"/>
              <a:gd name="connsiteY2" fmla="*/ 482668 h 482668"/>
              <a:gd name="connsiteX3" fmla="*/ 0 w 1224600"/>
              <a:gd name="connsiteY3" fmla="*/ 482668 h 482668"/>
              <a:gd name="connsiteX4" fmla="*/ 0 w 1224600"/>
              <a:gd name="connsiteY4" fmla="*/ 0 h 48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00" h="482668">
                <a:moveTo>
                  <a:pt x="0" y="0"/>
                </a:moveTo>
                <a:lnTo>
                  <a:pt x="1224600" y="0"/>
                </a:lnTo>
                <a:lnTo>
                  <a:pt x="1224600" y="482668"/>
                </a:lnTo>
                <a:lnTo>
                  <a:pt x="0" y="482668"/>
                </a:lnTo>
                <a:lnTo>
                  <a:pt x="0" y="0"/>
                </a:lnTo>
                <a:close/>
              </a:path>
            </a:pathLst>
          </a:custGeom>
          <a:solidFill>
            <a:srgbClr val="21BBEF"/>
          </a:solidFill>
          <a:ln w="635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6690274-4269-E7F8-8E5A-6BD4F80325D3}"/>
              </a:ext>
            </a:extLst>
          </p:cNvPr>
          <p:cNvSpPr/>
          <p:nvPr/>
        </p:nvSpPr>
        <p:spPr>
          <a:xfrm>
            <a:off x="3160312" y="2155156"/>
            <a:ext cx="861619" cy="482668"/>
          </a:xfrm>
          <a:custGeom>
            <a:avLst/>
            <a:gdLst>
              <a:gd name="connsiteX0" fmla="*/ 0 w 861619"/>
              <a:gd name="connsiteY0" fmla="*/ 0 h 482668"/>
              <a:gd name="connsiteX1" fmla="*/ 861619 w 861619"/>
              <a:gd name="connsiteY1" fmla="*/ 0 h 482668"/>
              <a:gd name="connsiteX2" fmla="*/ 861619 w 861619"/>
              <a:gd name="connsiteY2" fmla="*/ 482668 h 482668"/>
              <a:gd name="connsiteX3" fmla="*/ 0 w 861619"/>
              <a:gd name="connsiteY3" fmla="*/ 482668 h 482668"/>
              <a:gd name="connsiteX4" fmla="*/ 0 w 861619"/>
              <a:gd name="connsiteY4" fmla="*/ 0 h 48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619" h="482668">
                <a:moveTo>
                  <a:pt x="0" y="0"/>
                </a:moveTo>
                <a:lnTo>
                  <a:pt x="861619" y="0"/>
                </a:lnTo>
                <a:lnTo>
                  <a:pt x="861619" y="482668"/>
                </a:lnTo>
                <a:lnTo>
                  <a:pt x="0" y="482668"/>
                </a:lnTo>
                <a:lnTo>
                  <a:pt x="0" y="0"/>
                </a:lnTo>
                <a:close/>
              </a:path>
            </a:pathLst>
          </a:custGeom>
          <a:solidFill>
            <a:srgbClr val="009DD6"/>
          </a:solidFill>
          <a:ln w="635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5C29B5C6-DE45-AE04-F05D-E54DA2F0E579}"/>
              </a:ext>
            </a:extLst>
          </p:cNvPr>
          <p:cNvSpPr/>
          <p:nvPr/>
        </p:nvSpPr>
        <p:spPr>
          <a:xfrm>
            <a:off x="1519586" y="2155156"/>
            <a:ext cx="416124" cy="482668"/>
          </a:xfrm>
          <a:custGeom>
            <a:avLst/>
            <a:gdLst>
              <a:gd name="connsiteX0" fmla="*/ 84679 w 416124"/>
              <a:gd name="connsiteY0" fmla="*/ 0 h 482668"/>
              <a:gd name="connsiteX1" fmla="*/ 416124 w 416124"/>
              <a:gd name="connsiteY1" fmla="*/ 0 h 482668"/>
              <a:gd name="connsiteX2" fmla="*/ 416124 w 416124"/>
              <a:gd name="connsiteY2" fmla="*/ 482668 h 482668"/>
              <a:gd name="connsiteX3" fmla="*/ 84679 w 416124"/>
              <a:gd name="connsiteY3" fmla="*/ 482668 h 482668"/>
              <a:gd name="connsiteX4" fmla="*/ 0 w 416124"/>
              <a:gd name="connsiteY4" fmla="*/ 397989 h 482668"/>
              <a:gd name="connsiteX5" fmla="*/ 0 w 416124"/>
              <a:gd name="connsiteY5" fmla="*/ 84679 h 482668"/>
              <a:gd name="connsiteX6" fmla="*/ 84679 w 416124"/>
              <a:gd name="connsiteY6" fmla="*/ 0 h 48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124" h="482668">
                <a:moveTo>
                  <a:pt x="84679" y="0"/>
                </a:moveTo>
                <a:lnTo>
                  <a:pt x="416124" y="0"/>
                </a:lnTo>
                <a:lnTo>
                  <a:pt x="416124" y="482668"/>
                </a:lnTo>
                <a:lnTo>
                  <a:pt x="84679" y="482668"/>
                </a:lnTo>
                <a:cubicBezTo>
                  <a:pt x="37912" y="482668"/>
                  <a:pt x="0" y="444756"/>
                  <a:pt x="0" y="397989"/>
                </a:cubicBezTo>
                <a:lnTo>
                  <a:pt x="0" y="84679"/>
                </a:lnTo>
                <a:cubicBezTo>
                  <a:pt x="0" y="37912"/>
                  <a:pt x="37912" y="0"/>
                  <a:pt x="84679" y="0"/>
                </a:cubicBezTo>
                <a:close/>
              </a:path>
            </a:pathLst>
          </a:custGeom>
          <a:solidFill>
            <a:srgbClr val="96DCFB"/>
          </a:solidFill>
          <a:ln w="635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772A5741-F05D-9FFD-5548-6190204C4386}"/>
              </a:ext>
            </a:extLst>
          </p:cNvPr>
          <p:cNvSpPr/>
          <p:nvPr/>
        </p:nvSpPr>
        <p:spPr>
          <a:xfrm>
            <a:off x="4021930" y="2155156"/>
            <a:ext cx="1362330" cy="482668"/>
          </a:xfrm>
          <a:custGeom>
            <a:avLst/>
            <a:gdLst>
              <a:gd name="connsiteX0" fmla="*/ 0 w 1362330"/>
              <a:gd name="connsiteY0" fmla="*/ 0 h 482668"/>
              <a:gd name="connsiteX1" fmla="*/ 1277651 w 1362330"/>
              <a:gd name="connsiteY1" fmla="*/ 0 h 482668"/>
              <a:gd name="connsiteX2" fmla="*/ 1362330 w 1362330"/>
              <a:gd name="connsiteY2" fmla="*/ 84679 h 482668"/>
              <a:gd name="connsiteX3" fmla="*/ 1362330 w 1362330"/>
              <a:gd name="connsiteY3" fmla="*/ 397989 h 482668"/>
              <a:gd name="connsiteX4" fmla="*/ 1277651 w 1362330"/>
              <a:gd name="connsiteY4" fmla="*/ 482668 h 482668"/>
              <a:gd name="connsiteX5" fmla="*/ 0 w 1362330"/>
              <a:gd name="connsiteY5" fmla="*/ 482668 h 482668"/>
              <a:gd name="connsiteX6" fmla="*/ 0 w 1362330"/>
              <a:gd name="connsiteY6" fmla="*/ 0 h 48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30" h="482668">
                <a:moveTo>
                  <a:pt x="0" y="0"/>
                </a:moveTo>
                <a:lnTo>
                  <a:pt x="1277651" y="0"/>
                </a:lnTo>
                <a:cubicBezTo>
                  <a:pt x="1324418" y="0"/>
                  <a:pt x="1362330" y="37912"/>
                  <a:pt x="1362330" y="84679"/>
                </a:cubicBezTo>
                <a:lnTo>
                  <a:pt x="1362330" y="397989"/>
                </a:lnTo>
                <a:cubicBezTo>
                  <a:pt x="1362330" y="444756"/>
                  <a:pt x="1324418" y="482668"/>
                  <a:pt x="1277651" y="482668"/>
                </a:cubicBezTo>
                <a:lnTo>
                  <a:pt x="0" y="482668"/>
                </a:lnTo>
                <a:lnTo>
                  <a:pt x="0" y="0"/>
                </a:lnTo>
                <a:close/>
              </a:path>
            </a:pathLst>
          </a:custGeom>
          <a:solidFill>
            <a:srgbClr val="0078B2"/>
          </a:solidFill>
          <a:ln w="635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TextBox 165">
            <a:extLst>
              <a:ext uri="{FF2B5EF4-FFF2-40B4-BE49-F238E27FC236}">
                <a16:creationId xmlns:a16="http://schemas.microsoft.com/office/drawing/2014/main" id="{D0F06B16-A6BD-1CB2-FF27-56CAF98B4581}"/>
              </a:ext>
            </a:extLst>
          </p:cNvPr>
          <p:cNvSpPr txBox="1"/>
          <p:nvPr/>
        </p:nvSpPr>
        <p:spPr>
          <a:xfrm>
            <a:off x="687828" y="2273380"/>
            <a:ext cx="784515"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9M2023</a:t>
            </a:r>
            <a:endParaRPr kumimoji="0" lang="vi-VN" sz="1000" b="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67" name="TextBox 166">
            <a:extLst>
              <a:ext uri="{FF2B5EF4-FFF2-40B4-BE49-F238E27FC236}">
                <a16:creationId xmlns:a16="http://schemas.microsoft.com/office/drawing/2014/main" id="{60662871-5BB2-BC9B-D5B8-0DC140760B87}"/>
              </a:ext>
            </a:extLst>
          </p:cNvPr>
          <p:cNvSpPr txBox="1"/>
          <p:nvPr/>
        </p:nvSpPr>
        <p:spPr>
          <a:xfrm>
            <a:off x="1452803" y="2265685"/>
            <a:ext cx="55678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10.8%</a:t>
            </a:r>
          </a:p>
        </p:txBody>
      </p:sp>
      <p:sp>
        <p:nvSpPr>
          <p:cNvPr id="168" name="TextBox 167">
            <a:extLst>
              <a:ext uri="{FF2B5EF4-FFF2-40B4-BE49-F238E27FC236}">
                <a16:creationId xmlns:a16="http://schemas.microsoft.com/office/drawing/2014/main" id="{14705CC8-0DA2-91E3-B472-7C1CB0DEFA81}"/>
              </a:ext>
            </a:extLst>
          </p:cNvPr>
          <p:cNvSpPr txBox="1"/>
          <p:nvPr/>
        </p:nvSpPr>
        <p:spPr>
          <a:xfrm>
            <a:off x="2245386" y="2265685"/>
            <a:ext cx="6052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32.0%</a:t>
            </a:r>
          </a:p>
        </p:txBody>
      </p:sp>
      <p:sp>
        <p:nvSpPr>
          <p:cNvPr id="169" name="TextBox 168">
            <a:extLst>
              <a:ext uri="{FF2B5EF4-FFF2-40B4-BE49-F238E27FC236}">
                <a16:creationId xmlns:a16="http://schemas.microsoft.com/office/drawing/2014/main" id="{D072D8D8-B11E-8956-C008-6C1847053B81}"/>
              </a:ext>
            </a:extLst>
          </p:cNvPr>
          <p:cNvSpPr txBox="1"/>
          <p:nvPr/>
        </p:nvSpPr>
        <p:spPr>
          <a:xfrm>
            <a:off x="3288497" y="2265685"/>
            <a:ext cx="6052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21.9%</a:t>
            </a:r>
          </a:p>
        </p:txBody>
      </p:sp>
      <p:sp>
        <p:nvSpPr>
          <p:cNvPr id="170" name="TextBox 169">
            <a:extLst>
              <a:ext uri="{FF2B5EF4-FFF2-40B4-BE49-F238E27FC236}">
                <a16:creationId xmlns:a16="http://schemas.microsoft.com/office/drawing/2014/main" id="{35062FEB-FB15-D829-CC41-FD5A4C8E9FEF}"/>
              </a:ext>
            </a:extLst>
          </p:cNvPr>
          <p:cNvSpPr txBox="1"/>
          <p:nvPr/>
        </p:nvSpPr>
        <p:spPr>
          <a:xfrm>
            <a:off x="4400471" y="2265685"/>
            <a:ext cx="6052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100" b="1" dirty="0">
                <a:solidFill>
                  <a:schemeClr val="bg1"/>
                </a:solidFill>
                <a:latin typeface="SVN-Gilroy Medium" panose="00000600000000000000" pitchFamily="50" charset="0"/>
                <a:cs typeface="Arial" panose="020B0604020202020204" pitchFamily="34" charset="0"/>
              </a:rPr>
              <a:t>35.2</a:t>
            </a: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a:t>
            </a:r>
          </a:p>
        </p:txBody>
      </p:sp>
      <p:sp>
        <p:nvSpPr>
          <p:cNvPr id="171" name="Freeform: Shape 170">
            <a:extLst>
              <a:ext uri="{FF2B5EF4-FFF2-40B4-BE49-F238E27FC236}">
                <a16:creationId xmlns:a16="http://schemas.microsoft.com/office/drawing/2014/main" id="{35D1DB36-5167-4FA3-827D-B49A4C379207}"/>
              </a:ext>
            </a:extLst>
          </p:cNvPr>
          <p:cNvSpPr/>
          <p:nvPr/>
        </p:nvSpPr>
        <p:spPr>
          <a:xfrm>
            <a:off x="1886015" y="2835219"/>
            <a:ext cx="1135287" cy="482668"/>
          </a:xfrm>
          <a:custGeom>
            <a:avLst/>
            <a:gdLst>
              <a:gd name="connsiteX0" fmla="*/ 0 w 1135287"/>
              <a:gd name="connsiteY0" fmla="*/ 0 h 482668"/>
              <a:gd name="connsiteX1" fmla="*/ 1135287 w 1135287"/>
              <a:gd name="connsiteY1" fmla="*/ 0 h 482668"/>
              <a:gd name="connsiteX2" fmla="*/ 1135287 w 1135287"/>
              <a:gd name="connsiteY2" fmla="*/ 482668 h 482668"/>
              <a:gd name="connsiteX3" fmla="*/ 0 w 1135287"/>
              <a:gd name="connsiteY3" fmla="*/ 482668 h 482668"/>
              <a:gd name="connsiteX4" fmla="*/ 0 w 1135287"/>
              <a:gd name="connsiteY4" fmla="*/ 0 h 48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287" h="482668">
                <a:moveTo>
                  <a:pt x="0" y="0"/>
                </a:moveTo>
                <a:lnTo>
                  <a:pt x="1135287" y="0"/>
                </a:lnTo>
                <a:lnTo>
                  <a:pt x="1135287" y="482668"/>
                </a:lnTo>
                <a:lnTo>
                  <a:pt x="0" y="482668"/>
                </a:lnTo>
                <a:lnTo>
                  <a:pt x="0" y="0"/>
                </a:lnTo>
                <a:close/>
              </a:path>
            </a:pathLst>
          </a:custGeom>
          <a:solidFill>
            <a:srgbClr val="21BBEF"/>
          </a:solidFill>
          <a:ln w="635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52499D7A-E211-DD65-B31E-46A5482B797F}"/>
              </a:ext>
            </a:extLst>
          </p:cNvPr>
          <p:cNvSpPr/>
          <p:nvPr/>
        </p:nvSpPr>
        <p:spPr>
          <a:xfrm>
            <a:off x="3021302" y="2835219"/>
            <a:ext cx="812030" cy="482668"/>
          </a:xfrm>
          <a:custGeom>
            <a:avLst/>
            <a:gdLst>
              <a:gd name="connsiteX0" fmla="*/ 0 w 812030"/>
              <a:gd name="connsiteY0" fmla="*/ 0 h 482668"/>
              <a:gd name="connsiteX1" fmla="*/ 812030 w 812030"/>
              <a:gd name="connsiteY1" fmla="*/ 0 h 482668"/>
              <a:gd name="connsiteX2" fmla="*/ 812030 w 812030"/>
              <a:gd name="connsiteY2" fmla="*/ 482668 h 482668"/>
              <a:gd name="connsiteX3" fmla="*/ 0 w 812030"/>
              <a:gd name="connsiteY3" fmla="*/ 482668 h 482668"/>
              <a:gd name="connsiteX4" fmla="*/ 0 w 812030"/>
              <a:gd name="connsiteY4" fmla="*/ 0 h 48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030" h="482668">
                <a:moveTo>
                  <a:pt x="0" y="0"/>
                </a:moveTo>
                <a:lnTo>
                  <a:pt x="812030" y="0"/>
                </a:lnTo>
                <a:lnTo>
                  <a:pt x="812030" y="482668"/>
                </a:lnTo>
                <a:lnTo>
                  <a:pt x="0" y="482668"/>
                </a:lnTo>
                <a:lnTo>
                  <a:pt x="0" y="0"/>
                </a:lnTo>
                <a:close/>
              </a:path>
            </a:pathLst>
          </a:custGeom>
          <a:solidFill>
            <a:srgbClr val="009DD6"/>
          </a:solidFill>
          <a:ln w="635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128753D4-9D29-84EC-ED67-E8E55CB55F7E}"/>
              </a:ext>
            </a:extLst>
          </p:cNvPr>
          <p:cNvSpPr/>
          <p:nvPr/>
        </p:nvSpPr>
        <p:spPr>
          <a:xfrm>
            <a:off x="1519586" y="2835219"/>
            <a:ext cx="366428" cy="482668"/>
          </a:xfrm>
          <a:custGeom>
            <a:avLst/>
            <a:gdLst>
              <a:gd name="connsiteX0" fmla="*/ 84679 w 366428"/>
              <a:gd name="connsiteY0" fmla="*/ 0 h 482668"/>
              <a:gd name="connsiteX1" fmla="*/ 366428 w 366428"/>
              <a:gd name="connsiteY1" fmla="*/ 0 h 482668"/>
              <a:gd name="connsiteX2" fmla="*/ 366428 w 366428"/>
              <a:gd name="connsiteY2" fmla="*/ 482668 h 482668"/>
              <a:gd name="connsiteX3" fmla="*/ 84679 w 366428"/>
              <a:gd name="connsiteY3" fmla="*/ 482668 h 482668"/>
              <a:gd name="connsiteX4" fmla="*/ 0 w 366428"/>
              <a:gd name="connsiteY4" fmla="*/ 397989 h 482668"/>
              <a:gd name="connsiteX5" fmla="*/ 0 w 366428"/>
              <a:gd name="connsiteY5" fmla="*/ 84679 h 482668"/>
              <a:gd name="connsiteX6" fmla="*/ 84679 w 366428"/>
              <a:gd name="connsiteY6" fmla="*/ 0 h 48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428" h="482668">
                <a:moveTo>
                  <a:pt x="84679" y="0"/>
                </a:moveTo>
                <a:lnTo>
                  <a:pt x="366428" y="0"/>
                </a:lnTo>
                <a:lnTo>
                  <a:pt x="366428" y="482668"/>
                </a:lnTo>
                <a:lnTo>
                  <a:pt x="84679" y="482668"/>
                </a:lnTo>
                <a:cubicBezTo>
                  <a:pt x="37912" y="482668"/>
                  <a:pt x="0" y="444756"/>
                  <a:pt x="0" y="397989"/>
                </a:cubicBezTo>
                <a:lnTo>
                  <a:pt x="0" y="84679"/>
                </a:lnTo>
                <a:cubicBezTo>
                  <a:pt x="0" y="37912"/>
                  <a:pt x="37912" y="0"/>
                  <a:pt x="84679" y="0"/>
                </a:cubicBezTo>
                <a:close/>
              </a:path>
            </a:pathLst>
          </a:custGeom>
          <a:solidFill>
            <a:srgbClr val="96DCFB"/>
          </a:solidFill>
          <a:ln w="635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DDD45CBB-8162-F714-ECF2-2EE6A778FFF2}"/>
              </a:ext>
            </a:extLst>
          </p:cNvPr>
          <p:cNvSpPr/>
          <p:nvPr/>
        </p:nvSpPr>
        <p:spPr>
          <a:xfrm>
            <a:off x="3833332" y="2835219"/>
            <a:ext cx="1550928" cy="482668"/>
          </a:xfrm>
          <a:custGeom>
            <a:avLst/>
            <a:gdLst>
              <a:gd name="connsiteX0" fmla="*/ 0 w 1550928"/>
              <a:gd name="connsiteY0" fmla="*/ 0 h 482668"/>
              <a:gd name="connsiteX1" fmla="*/ 1466249 w 1550928"/>
              <a:gd name="connsiteY1" fmla="*/ 0 h 482668"/>
              <a:gd name="connsiteX2" fmla="*/ 1550928 w 1550928"/>
              <a:gd name="connsiteY2" fmla="*/ 84679 h 482668"/>
              <a:gd name="connsiteX3" fmla="*/ 1550928 w 1550928"/>
              <a:gd name="connsiteY3" fmla="*/ 397989 h 482668"/>
              <a:gd name="connsiteX4" fmla="*/ 1466249 w 1550928"/>
              <a:gd name="connsiteY4" fmla="*/ 482668 h 482668"/>
              <a:gd name="connsiteX5" fmla="*/ 0 w 1550928"/>
              <a:gd name="connsiteY5" fmla="*/ 482668 h 482668"/>
              <a:gd name="connsiteX6" fmla="*/ 0 w 1550928"/>
              <a:gd name="connsiteY6" fmla="*/ 0 h 48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928" h="482668">
                <a:moveTo>
                  <a:pt x="0" y="0"/>
                </a:moveTo>
                <a:lnTo>
                  <a:pt x="1466249" y="0"/>
                </a:lnTo>
                <a:cubicBezTo>
                  <a:pt x="1513016" y="0"/>
                  <a:pt x="1550928" y="37912"/>
                  <a:pt x="1550928" y="84679"/>
                </a:cubicBezTo>
                <a:lnTo>
                  <a:pt x="1550928" y="397989"/>
                </a:lnTo>
                <a:cubicBezTo>
                  <a:pt x="1550928" y="444756"/>
                  <a:pt x="1513016" y="482668"/>
                  <a:pt x="1466249" y="482668"/>
                </a:cubicBezTo>
                <a:lnTo>
                  <a:pt x="0" y="482668"/>
                </a:lnTo>
                <a:lnTo>
                  <a:pt x="0" y="0"/>
                </a:lnTo>
                <a:close/>
              </a:path>
            </a:pathLst>
          </a:custGeom>
          <a:solidFill>
            <a:srgbClr val="0078B2"/>
          </a:solidFill>
          <a:ln w="635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5" name="TextBox 174">
            <a:extLst>
              <a:ext uri="{FF2B5EF4-FFF2-40B4-BE49-F238E27FC236}">
                <a16:creationId xmlns:a16="http://schemas.microsoft.com/office/drawing/2014/main" id="{ABA54139-AF4C-2F7F-E576-2B3F0E01EF88}"/>
              </a:ext>
            </a:extLst>
          </p:cNvPr>
          <p:cNvSpPr txBox="1"/>
          <p:nvPr/>
        </p:nvSpPr>
        <p:spPr>
          <a:xfrm>
            <a:off x="687828" y="2876498"/>
            <a:ext cx="784515"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2023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prstClr val="black">
                    <a:lumMod val="75000"/>
                    <a:lumOff val="25000"/>
                  </a:prstClr>
                </a:solidFill>
                <a:latin typeface="SVN-Gilroy Medium" panose="00000600000000000000" pitchFamily="50" charset="0"/>
                <a:cs typeface="Arial" panose="020B0604020202020204" pitchFamily="34" charset="0"/>
              </a:rPr>
              <a:t>audited</a:t>
            </a:r>
            <a:endParaRPr kumimoji="0" lang="vi-VN" sz="1000" b="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76" name="TextBox 175">
            <a:extLst>
              <a:ext uri="{FF2B5EF4-FFF2-40B4-BE49-F238E27FC236}">
                <a16:creationId xmlns:a16="http://schemas.microsoft.com/office/drawing/2014/main" id="{B7035FAF-8D0E-CF1E-4B9B-F97F0BFC062C}"/>
              </a:ext>
            </a:extLst>
          </p:cNvPr>
          <p:cNvSpPr txBox="1"/>
          <p:nvPr/>
        </p:nvSpPr>
        <p:spPr>
          <a:xfrm>
            <a:off x="1432897" y="2945748"/>
            <a:ext cx="55678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9.8%</a:t>
            </a:r>
          </a:p>
        </p:txBody>
      </p:sp>
      <p:sp>
        <p:nvSpPr>
          <p:cNvPr id="177" name="TextBox 176">
            <a:extLst>
              <a:ext uri="{FF2B5EF4-FFF2-40B4-BE49-F238E27FC236}">
                <a16:creationId xmlns:a16="http://schemas.microsoft.com/office/drawing/2014/main" id="{0819CE7C-DFEA-8B00-CD4C-A2384557CD1C}"/>
              </a:ext>
            </a:extLst>
          </p:cNvPr>
          <p:cNvSpPr txBox="1"/>
          <p:nvPr/>
        </p:nvSpPr>
        <p:spPr>
          <a:xfrm>
            <a:off x="2151034" y="2945748"/>
            <a:ext cx="6052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29.3%</a:t>
            </a:r>
          </a:p>
        </p:txBody>
      </p:sp>
      <p:sp>
        <p:nvSpPr>
          <p:cNvPr id="178" name="TextBox 177">
            <a:extLst>
              <a:ext uri="{FF2B5EF4-FFF2-40B4-BE49-F238E27FC236}">
                <a16:creationId xmlns:a16="http://schemas.microsoft.com/office/drawing/2014/main" id="{2B3B0AE0-A6DC-C6B8-57A6-74D207B05023}"/>
              </a:ext>
            </a:extLst>
          </p:cNvPr>
          <p:cNvSpPr txBox="1"/>
          <p:nvPr/>
        </p:nvSpPr>
        <p:spPr>
          <a:xfrm>
            <a:off x="3124693" y="2945748"/>
            <a:ext cx="6052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20.6%</a:t>
            </a:r>
          </a:p>
        </p:txBody>
      </p:sp>
      <p:sp>
        <p:nvSpPr>
          <p:cNvPr id="179" name="TextBox 178">
            <a:extLst>
              <a:ext uri="{FF2B5EF4-FFF2-40B4-BE49-F238E27FC236}">
                <a16:creationId xmlns:a16="http://schemas.microsoft.com/office/drawing/2014/main" id="{8A274B00-F7A6-EF7E-E13E-D6546B255EB7}"/>
              </a:ext>
            </a:extLst>
          </p:cNvPr>
          <p:cNvSpPr txBox="1"/>
          <p:nvPr/>
        </p:nvSpPr>
        <p:spPr>
          <a:xfrm>
            <a:off x="4306172" y="2945748"/>
            <a:ext cx="6052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40.2%</a:t>
            </a:r>
          </a:p>
        </p:txBody>
      </p:sp>
      <p:sp>
        <p:nvSpPr>
          <p:cNvPr id="180" name="Freeform: Shape 179">
            <a:extLst>
              <a:ext uri="{FF2B5EF4-FFF2-40B4-BE49-F238E27FC236}">
                <a16:creationId xmlns:a16="http://schemas.microsoft.com/office/drawing/2014/main" id="{362A08AD-87A5-A71C-8363-A1AD340788B7}"/>
              </a:ext>
            </a:extLst>
          </p:cNvPr>
          <p:cNvSpPr/>
          <p:nvPr/>
        </p:nvSpPr>
        <p:spPr>
          <a:xfrm>
            <a:off x="3135774" y="3510155"/>
            <a:ext cx="872769" cy="482668"/>
          </a:xfrm>
          <a:custGeom>
            <a:avLst/>
            <a:gdLst>
              <a:gd name="connsiteX0" fmla="*/ 0 w 872769"/>
              <a:gd name="connsiteY0" fmla="*/ 0 h 482668"/>
              <a:gd name="connsiteX1" fmla="*/ 872769 w 872769"/>
              <a:gd name="connsiteY1" fmla="*/ 0 h 482668"/>
              <a:gd name="connsiteX2" fmla="*/ 872769 w 872769"/>
              <a:gd name="connsiteY2" fmla="*/ 482668 h 482668"/>
              <a:gd name="connsiteX3" fmla="*/ 0 w 872769"/>
              <a:gd name="connsiteY3" fmla="*/ 482668 h 482668"/>
              <a:gd name="connsiteX4" fmla="*/ 0 w 872769"/>
              <a:gd name="connsiteY4" fmla="*/ 0 h 48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769" h="482668">
                <a:moveTo>
                  <a:pt x="0" y="0"/>
                </a:moveTo>
                <a:lnTo>
                  <a:pt x="872769" y="0"/>
                </a:lnTo>
                <a:lnTo>
                  <a:pt x="872769" y="482668"/>
                </a:lnTo>
                <a:lnTo>
                  <a:pt x="0" y="482668"/>
                </a:lnTo>
                <a:lnTo>
                  <a:pt x="0" y="0"/>
                </a:lnTo>
                <a:close/>
              </a:path>
            </a:pathLst>
          </a:custGeom>
          <a:solidFill>
            <a:srgbClr val="009DD6"/>
          </a:solidFill>
          <a:ln w="635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7013103B-E1AE-9E3D-2CA2-70025A0E11E5}"/>
              </a:ext>
            </a:extLst>
          </p:cNvPr>
          <p:cNvSpPr/>
          <p:nvPr/>
        </p:nvSpPr>
        <p:spPr>
          <a:xfrm>
            <a:off x="2027842" y="3510155"/>
            <a:ext cx="1107931" cy="482668"/>
          </a:xfrm>
          <a:custGeom>
            <a:avLst/>
            <a:gdLst>
              <a:gd name="connsiteX0" fmla="*/ 0 w 1107931"/>
              <a:gd name="connsiteY0" fmla="*/ 0 h 482668"/>
              <a:gd name="connsiteX1" fmla="*/ 1107931 w 1107931"/>
              <a:gd name="connsiteY1" fmla="*/ 0 h 482668"/>
              <a:gd name="connsiteX2" fmla="*/ 1107931 w 1107931"/>
              <a:gd name="connsiteY2" fmla="*/ 482668 h 482668"/>
              <a:gd name="connsiteX3" fmla="*/ 0 w 1107931"/>
              <a:gd name="connsiteY3" fmla="*/ 482668 h 482668"/>
              <a:gd name="connsiteX4" fmla="*/ 0 w 1107931"/>
              <a:gd name="connsiteY4" fmla="*/ 0 h 48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31" h="482668">
                <a:moveTo>
                  <a:pt x="0" y="0"/>
                </a:moveTo>
                <a:lnTo>
                  <a:pt x="1107931" y="0"/>
                </a:lnTo>
                <a:lnTo>
                  <a:pt x="1107931" y="482668"/>
                </a:lnTo>
                <a:lnTo>
                  <a:pt x="0" y="482668"/>
                </a:lnTo>
                <a:lnTo>
                  <a:pt x="0" y="0"/>
                </a:lnTo>
                <a:close/>
              </a:path>
            </a:pathLst>
          </a:custGeom>
          <a:solidFill>
            <a:srgbClr val="21BBEF"/>
          </a:solidFill>
          <a:ln w="635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8DEA4053-591E-C8C4-5FBE-C8D5507A7EB8}"/>
              </a:ext>
            </a:extLst>
          </p:cNvPr>
          <p:cNvSpPr/>
          <p:nvPr/>
        </p:nvSpPr>
        <p:spPr>
          <a:xfrm>
            <a:off x="1519587" y="3510155"/>
            <a:ext cx="508255" cy="482668"/>
          </a:xfrm>
          <a:custGeom>
            <a:avLst/>
            <a:gdLst>
              <a:gd name="connsiteX0" fmla="*/ 84679 w 508255"/>
              <a:gd name="connsiteY0" fmla="*/ 0 h 482668"/>
              <a:gd name="connsiteX1" fmla="*/ 508255 w 508255"/>
              <a:gd name="connsiteY1" fmla="*/ 0 h 482668"/>
              <a:gd name="connsiteX2" fmla="*/ 508255 w 508255"/>
              <a:gd name="connsiteY2" fmla="*/ 482668 h 482668"/>
              <a:gd name="connsiteX3" fmla="*/ 84679 w 508255"/>
              <a:gd name="connsiteY3" fmla="*/ 482668 h 482668"/>
              <a:gd name="connsiteX4" fmla="*/ 0 w 508255"/>
              <a:gd name="connsiteY4" fmla="*/ 397989 h 482668"/>
              <a:gd name="connsiteX5" fmla="*/ 0 w 508255"/>
              <a:gd name="connsiteY5" fmla="*/ 84679 h 482668"/>
              <a:gd name="connsiteX6" fmla="*/ 84679 w 508255"/>
              <a:gd name="connsiteY6" fmla="*/ 0 h 48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5" h="482668">
                <a:moveTo>
                  <a:pt x="84679" y="0"/>
                </a:moveTo>
                <a:lnTo>
                  <a:pt x="508255" y="0"/>
                </a:lnTo>
                <a:lnTo>
                  <a:pt x="508255" y="482668"/>
                </a:lnTo>
                <a:lnTo>
                  <a:pt x="84679" y="482668"/>
                </a:lnTo>
                <a:cubicBezTo>
                  <a:pt x="37912" y="482668"/>
                  <a:pt x="0" y="444756"/>
                  <a:pt x="0" y="397989"/>
                </a:cubicBezTo>
                <a:lnTo>
                  <a:pt x="0" y="84679"/>
                </a:lnTo>
                <a:cubicBezTo>
                  <a:pt x="0" y="37912"/>
                  <a:pt x="37912" y="0"/>
                  <a:pt x="84679" y="0"/>
                </a:cubicBezTo>
                <a:close/>
              </a:path>
            </a:pathLst>
          </a:custGeom>
          <a:solidFill>
            <a:srgbClr val="96DCFB"/>
          </a:solidFill>
          <a:ln w="635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D6BD5F66-7839-B9D7-5F6B-3D8E38F9D77A}"/>
              </a:ext>
            </a:extLst>
          </p:cNvPr>
          <p:cNvSpPr/>
          <p:nvPr/>
        </p:nvSpPr>
        <p:spPr>
          <a:xfrm>
            <a:off x="4008542" y="3510155"/>
            <a:ext cx="1375718" cy="482668"/>
          </a:xfrm>
          <a:custGeom>
            <a:avLst/>
            <a:gdLst>
              <a:gd name="connsiteX0" fmla="*/ 0 w 1375718"/>
              <a:gd name="connsiteY0" fmla="*/ 0 h 482668"/>
              <a:gd name="connsiteX1" fmla="*/ 1291039 w 1375718"/>
              <a:gd name="connsiteY1" fmla="*/ 0 h 482668"/>
              <a:gd name="connsiteX2" fmla="*/ 1375718 w 1375718"/>
              <a:gd name="connsiteY2" fmla="*/ 84679 h 482668"/>
              <a:gd name="connsiteX3" fmla="*/ 1375718 w 1375718"/>
              <a:gd name="connsiteY3" fmla="*/ 397989 h 482668"/>
              <a:gd name="connsiteX4" fmla="*/ 1291039 w 1375718"/>
              <a:gd name="connsiteY4" fmla="*/ 482668 h 482668"/>
              <a:gd name="connsiteX5" fmla="*/ 0 w 1375718"/>
              <a:gd name="connsiteY5" fmla="*/ 482668 h 482668"/>
              <a:gd name="connsiteX6" fmla="*/ 0 w 1375718"/>
              <a:gd name="connsiteY6" fmla="*/ 0 h 48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5718" h="482668">
                <a:moveTo>
                  <a:pt x="0" y="0"/>
                </a:moveTo>
                <a:lnTo>
                  <a:pt x="1291039" y="0"/>
                </a:lnTo>
                <a:cubicBezTo>
                  <a:pt x="1337806" y="0"/>
                  <a:pt x="1375718" y="37912"/>
                  <a:pt x="1375718" y="84679"/>
                </a:cubicBezTo>
                <a:lnTo>
                  <a:pt x="1375718" y="397989"/>
                </a:lnTo>
                <a:cubicBezTo>
                  <a:pt x="1375718" y="444756"/>
                  <a:pt x="1337806" y="482668"/>
                  <a:pt x="1291039" y="482668"/>
                </a:cubicBezTo>
                <a:lnTo>
                  <a:pt x="0" y="482668"/>
                </a:lnTo>
                <a:lnTo>
                  <a:pt x="0" y="0"/>
                </a:lnTo>
                <a:close/>
              </a:path>
            </a:pathLst>
          </a:custGeom>
          <a:solidFill>
            <a:srgbClr val="0078B2"/>
          </a:solidFill>
          <a:ln w="635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 name="TextBox 183">
            <a:extLst>
              <a:ext uri="{FF2B5EF4-FFF2-40B4-BE49-F238E27FC236}">
                <a16:creationId xmlns:a16="http://schemas.microsoft.com/office/drawing/2014/main" id="{C2FDFD4E-4D1D-BC1D-D230-10E8DDD526FB}"/>
              </a:ext>
            </a:extLst>
          </p:cNvPr>
          <p:cNvSpPr txBox="1"/>
          <p:nvPr/>
        </p:nvSpPr>
        <p:spPr>
          <a:xfrm>
            <a:off x="687828" y="3628379"/>
            <a:ext cx="784515"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3M2024</a:t>
            </a:r>
            <a:endParaRPr kumimoji="0" lang="vi-VN" sz="1000" b="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85" name="TextBox 184">
            <a:extLst>
              <a:ext uri="{FF2B5EF4-FFF2-40B4-BE49-F238E27FC236}">
                <a16:creationId xmlns:a16="http://schemas.microsoft.com/office/drawing/2014/main" id="{F5610F16-ACB8-1A04-5025-67E7395289FE}"/>
              </a:ext>
            </a:extLst>
          </p:cNvPr>
          <p:cNvSpPr txBox="1"/>
          <p:nvPr/>
        </p:nvSpPr>
        <p:spPr>
          <a:xfrm>
            <a:off x="1489771" y="3620684"/>
            <a:ext cx="55678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14.2%</a:t>
            </a:r>
          </a:p>
        </p:txBody>
      </p:sp>
      <p:sp>
        <p:nvSpPr>
          <p:cNvPr id="186" name="TextBox 185">
            <a:extLst>
              <a:ext uri="{FF2B5EF4-FFF2-40B4-BE49-F238E27FC236}">
                <a16:creationId xmlns:a16="http://schemas.microsoft.com/office/drawing/2014/main" id="{FAE11B76-97C9-3586-914D-0EEBBE34FC7E}"/>
              </a:ext>
            </a:extLst>
          </p:cNvPr>
          <p:cNvSpPr txBox="1"/>
          <p:nvPr/>
        </p:nvSpPr>
        <p:spPr>
          <a:xfrm>
            <a:off x="2279183" y="3620684"/>
            <a:ext cx="6052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27.7%</a:t>
            </a:r>
          </a:p>
        </p:txBody>
      </p:sp>
      <p:sp>
        <p:nvSpPr>
          <p:cNvPr id="187" name="TextBox 186">
            <a:extLst>
              <a:ext uri="{FF2B5EF4-FFF2-40B4-BE49-F238E27FC236}">
                <a16:creationId xmlns:a16="http://schemas.microsoft.com/office/drawing/2014/main" id="{5006F160-ADB2-6F14-C370-633A49108B54}"/>
              </a:ext>
            </a:extLst>
          </p:cNvPr>
          <p:cNvSpPr txBox="1"/>
          <p:nvPr/>
        </p:nvSpPr>
        <p:spPr>
          <a:xfrm>
            <a:off x="3269534" y="3620684"/>
            <a:ext cx="6052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22.6%</a:t>
            </a:r>
          </a:p>
        </p:txBody>
      </p:sp>
      <p:sp>
        <p:nvSpPr>
          <p:cNvPr id="188" name="TextBox 187">
            <a:extLst>
              <a:ext uri="{FF2B5EF4-FFF2-40B4-BE49-F238E27FC236}">
                <a16:creationId xmlns:a16="http://schemas.microsoft.com/office/drawing/2014/main" id="{177FF531-CB53-DF60-91B7-F4D469DCF08F}"/>
              </a:ext>
            </a:extLst>
          </p:cNvPr>
          <p:cNvSpPr txBox="1"/>
          <p:nvPr/>
        </p:nvSpPr>
        <p:spPr>
          <a:xfrm>
            <a:off x="4393777" y="3620684"/>
            <a:ext cx="6052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35.5%</a:t>
            </a:r>
          </a:p>
        </p:txBody>
      </p:sp>
      <p:sp>
        <p:nvSpPr>
          <p:cNvPr id="189" name="Freeform: Shape 188">
            <a:extLst>
              <a:ext uri="{FF2B5EF4-FFF2-40B4-BE49-F238E27FC236}">
                <a16:creationId xmlns:a16="http://schemas.microsoft.com/office/drawing/2014/main" id="{C23EDB54-D1C6-0DE6-AB64-C19920D5B477}"/>
              </a:ext>
            </a:extLst>
          </p:cNvPr>
          <p:cNvSpPr/>
          <p:nvPr/>
        </p:nvSpPr>
        <p:spPr>
          <a:xfrm>
            <a:off x="3098152" y="4195310"/>
            <a:ext cx="902349" cy="482668"/>
          </a:xfrm>
          <a:custGeom>
            <a:avLst/>
            <a:gdLst>
              <a:gd name="connsiteX0" fmla="*/ 0 w 902349"/>
              <a:gd name="connsiteY0" fmla="*/ 0 h 482668"/>
              <a:gd name="connsiteX1" fmla="*/ 902349 w 902349"/>
              <a:gd name="connsiteY1" fmla="*/ 0 h 482668"/>
              <a:gd name="connsiteX2" fmla="*/ 902349 w 902349"/>
              <a:gd name="connsiteY2" fmla="*/ 482668 h 482668"/>
              <a:gd name="connsiteX3" fmla="*/ 0 w 902349"/>
              <a:gd name="connsiteY3" fmla="*/ 482668 h 482668"/>
              <a:gd name="connsiteX4" fmla="*/ 0 w 902349"/>
              <a:gd name="connsiteY4" fmla="*/ 0 h 48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49" h="482668">
                <a:moveTo>
                  <a:pt x="0" y="0"/>
                </a:moveTo>
                <a:lnTo>
                  <a:pt x="902349" y="0"/>
                </a:lnTo>
                <a:lnTo>
                  <a:pt x="902349" y="482668"/>
                </a:lnTo>
                <a:lnTo>
                  <a:pt x="0" y="482668"/>
                </a:lnTo>
                <a:lnTo>
                  <a:pt x="0" y="0"/>
                </a:lnTo>
                <a:close/>
              </a:path>
            </a:pathLst>
          </a:custGeom>
          <a:solidFill>
            <a:srgbClr val="009DD6"/>
          </a:solidFill>
          <a:ln w="635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02D26ACD-76E3-7302-AF1B-440C20AB38E4}"/>
              </a:ext>
            </a:extLst>
          </p:cNvPr>
          <p:cNvSpPr/>
          <p:nvPr/>
        </p:nvSpPr>
        <p:spPr>
          <a:xfrm>
            <a:off x="1995747" y="4195310"/>
            <a:ext cx="1102404" cy="482668"/>
          </a:xfrm>
          <a:custGeom>
            <a:avLst/>
            <a:gdLst>
              <a:gd name="connsiteX0" fmla="*/ 0 w 1102404"/>
              <a:gd name="connsiteY0" fmla="*/ 0 h 482668"/>
              <a:gd name="connsiteX1" fmla="*/ 1102404 w 1102404"/>
              <a:gd name="connsiteY1" fmla="*/ 0 h 482668"/>
              <a:gd name="connsiteX2" fmla="*/ 1102404 w 1102404"/>
              <a:gd name="connsiteY2" fmla="*/ 482668 h 482668"/>
              <a:gd name="connsiteX3" fmla="*/ 0 w 1102404"/>
              <a:gd name="connsiteY3" fmla="*/ 482668 h 482668"/>
              <a:gd name="connsiteX4" fmla="*/ 0 w 1102404"/>
              <a:gd name="connsiteY4" fmla="*/ 0 h 48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404" h="482668">
                <a:moveTo>
                  <a:pt x="0" y="0"/>
                </a:moveTo>
                <a:lnTo>
                  <a:pt x="1102404" y="0"/>
                </a:lnTo>
                <a:lnTo>
                  <a:pt x="1102404" y="482668"/>
                </a:lnTo>
                <a:lnTo>
                  <a:pt x="0" y="482668"/>
                </a:lnTo>
                <a:lnTo>
                  <a:pt x="0" y="0"/>
                </a:lnTo>
                <a:close/>
              </a:path>
            </a:pathLst>
          </a:custGeom>
          <a:solidFill>
            <a:srgbClr val="21BBEF"/>
          </a:solidFill>
          <a:ln w="635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9DB9186E-BDD2-631F-E621-2A16FDD8FD6E}"/>
              </a:ext>
            </a:extLst>
          </p:cNvPr>
          <p:cNvSpPr/>
          <p:nvPr/>
        </p:nvSpPr>
        <p:spPr>
          <a:xfrm>
            <a:off x="1519587" y="4195310"/>
            <a:ext cx="476160" cy="482668"/>
          </a:xfrm>
          <a:custGeom>
            <a:avLst/>
            <a:gdLst>
              <a:gd name="connsiteX0" fmla="*/ 84679 w 476160"/>
              <a:gd name="connsiteY0" fmla="*/ 0 h 482668"/>
              <a:gd name="connsiteX1" fmla="*/ 476160 w 476160"/>
              <a:gd name="connsiteY1" fmla="*/ 0 h 482668"/>
              <a:gd name="connsiteX2" fmla="*/ 476160 w 476160"/>
              <a:gd name="connsiteY2" fmla="*/ 482668 h 482668"/>
              <a:gd name="connsiteX3" fmla="*/ 84679 w 476160"/>
              <a:gd name="connsiteY3" fmla="*/ 482668 h 482668"/>
              <a:gd name="connsiteX4" fmla="*/ 0 w 476160"/>
              <a:gd name="connsiteY4" fmla="*/ 397989 h 482668"/>
              <a:gd name="connsiteX5" fmla="*/ 0 w 476160"/>
              <a:gd name="connsiteY5" fmla="*/ 84679 h 482668"/>
              <a:gd name="connsiteX6" fmla="*/ 84679 w 476160"/>
              <a:gd name="connsiteY6" fmla="*/ 0 h 48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160" h="482668">
                <a:moveTo>
                  <a:pt x="84679" y="0"/>
                </a:moveTo>
                <a:lnTo>
                  <a:pt x="476160" y="0"/>
                </a:lnTo>
                <a:lnTo>
                  <a:pt x="476160" y="482668"/>
                </a:lnTo>
                <a:lnTo>
                  <a:pt x="84679" y="482668"/>
                </a:lnTo>
                <a:cubicBezTo>
                  <a:pt x="37912" y="482668"/>
                  <a:pt x="0" y="444756"/>
                  <a:pt x="0" y="397989"/>
                </a:cubicBezTo>
                <a:lnTo>
                  <a:pt x="0" y="84679"/>
                </a:lnTo>
                <a:cubicBezTo>
                  <a:pt x="0" y="37912"/>
                  <a:pt x="37912" y="0"/>
                  <a:pt x="84679" y="0"/>
                </a:cubicBezTo>
                <a:close/>
              </a:path>
            </a:pathLst>
          </a:custGeom>
          <a:solidFill>
            <a:srgbClr val="96DCFB"/>
          </a:solidFill>
          <a:ln w="635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53D4EEDE-BB66-FC3B-2895-069EB890763B}"/>
              </a:ext>
            </a:extLst>
          </p:cNvPr>
          <p:cNvSpPr/>
          <p:nvPr/>
        </p:nvSpPr>
        <p:spPr>
          <a:xfrm>
            <a:off x="4000500" y="4195310"/>
            <a:ext cx="1383760" cy="482668"/>
          </a:xfrm>
          <a:custGeom>
            <a:avLst/>
            <a:gdLst>
              <a:gd name="connsiteX0" fmla="*/ 0 w 1383760"/>
              <a:gd name="connsiteY0" fmla="*/ 0 h 482668"/>
              <a:gd name="connsiteX1" fmla="*/ 1299081 w 1383760"/>
              <a:gd name="connsiteY1" fmla="*/ 0 h 482668"/>
              <a:gd name="connsiteX2" fmla="*/ 1383760 w 1383760"/>
              <a:gd name="connsiteY2" fmla="*/ 84679 h 482668"/>
              <a:gd name="connsiteX3" fmla="*/ 1383760 w 1383760"/>
              <a:gd name="connsiteY3" fmla="*/ 397989 h 482668"/>
              <a:gd name="connsiteX4" fmla="*/ 1299081 w 1383760"/>
              <a:gd name="connsiteY4" fmla="*/ 482668 h 482668"/>
              <a:gd name="connsiteX5" fmla="*/ 0 w 1383760"/>
              <a:gd name="connsiteY5" fmla="*/ 482668 h 482668"/>
              <a:gd name="connsiteX6" fmla="*/ 0 w 1383760"/>
              <a:gd name="connsiteY6" fmla="*/ 0 h 48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760" h="482668">
                <a:moveTo>
                  <a:pt x="0" y="0"/>
                </a:moveTo>
                <a:lnTo>
                  <a:pt x="1299081" y="0"/>
                </a:lnTo>
                <a:cubicBezTo>
                  <a:pt x="1345848" y="0"/>
                  <a:pt x="1383760" y="37912"/>
                  <a:pt x="1383760" y="84679"/>
                </a:cubicBezTo>
                <a:lnTo>
                  <a:pt x="1383760" y="397989"/>
                </a:lnTo>
                <a:cubicBezTo>
                  <a:pt x="1383760" y="444756"/>
                  <a:pt x="1345848" y="482668"/>
                  <a:pt x="1299081" y="482668"/>
                </a:cubicBezTo>
                <a:lnTo>
                  <a:pt x="0" y="482668"/>
                </a:lnTo>
                <a:lnTo>
                  <a:pt x="0" y="0"/>
                </a:lnTo>
                <a:close/>
              </a:path>
            </a:pathLst>
          </a:custGeom>
          <a:solidFill>
            <a:srgbClr val="0078B2"/>
          </a:solidFill>
          <a:ln w="635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 name="TextBox 192">
            <a:extLst>
              <a:ext uri="{FF2B5EF4-FFF2-40B4-BE49-F238E27FC236}">
                <a16:creationId xmlns:a16="http://schemas.microsoft.com/office/drawing/2014/main" id="{D7C23380-A580-F248-879F-EE98CFE722E1}"/>
              </a:ext>
            </a:extLst>
          </p:cNvPr>
          <p:cNvSpPr txBox="1"/>
          <p:nvPr/>
        </p:nvSpPr>
        <p:spPr>
          <a:xfrm>
            <a:off x="687828" y="4312604"/>
            <a:ext cx="784515" cy="248081"/>
          </a:xfrm>
          <a:prstGeom prst="rect">
            <a:avLst/>
          </a:prstGeom>
          <a:noFill/>
        </p:spPr>
        <p:txBody>
          <a:bodyPr wrap="square">
            <a:spAutoFit/>
          </a:bodyPr>
          <a:lstStyle/>
          <a:p>
            <a:pPr algn="r">
              <a:lnSpc>
                <a:spcPct val="110000"/>
              </a:lnSpc>
              <a:spcBef>
                <a:spcPts val="0"/>
              </a:spcBef>
              <a:spcAft>
                <a:spcPts val="0"/>
              </a:spcAft>
              <a:defRPr/>
            </a:pPr>
            <a:r>
              <a:rPr lang="en-US" sz="1000">
                <a:solidFill>
                  <a:schemeClr val="tx1">
                    <a:lumMod val="75000"/>
                    <a:lumOff val="25000"/>
                  </a:schemeClr>
                </a:solidFill>
                <a:latin typeface="SVN-Gilroy XBold" panose="00000900000000000000" pitchFamily="50" charset="0"/>
                <a:cs typeface="Arial" panose="020B0604020202020204" pitchFamily="34" charset="0"/>
              </a:rPr>
              <a:t>6M2024</a:t>
            </a:r>
            <a:endParaRPr lang="vi-VN" sz="1000">
              <a:solidFill>
                <a:schemeClr val="tx1">
                  <a:lumMod val="75000"/>
                  <a:lumOff val="25000"/>
                </a:schemeClr>
              </a:solidFill>
              <a:latin typeface="SVN-Gilroy XBold" panose="00000900000000000000" pitchFamily="50" charset="0"/>
              <a:cs typeface="Arial" panose="020B0604020202020204" pitchFamily="34" charset="0"/>
            </a:endParaRPr>
          </a:p>
        </p:txBody>
      </p:sp>
      <p:sp>
        <p:nvSpPr>
          <p:cNvPr id="194" name="TextBox 193">
            <a:extLst>
              <a:ext uri="{FF2B5EF4-FFF2-40B4-BE49-F238E27FC236}">
                <a16:creationId xmlns:a16="http://schemas.microsoft.com/office/drawing/2014/main" id="{63FF4B4A-3948-32B6-B90C-7C0A83804CA0}"/>
              </a:ext>
            </a:extLst>
          </p:cNvPr>
          <p:cNvSpPr txBox="1"/>
          <p:nvPr/>
        </p:nvSpPr>
        <p:spPr>
          <a:xfrm>
            <a:off x="1479275" y="4305839"/>
            <a:ext cx="55678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12.7%</a:t>
            </a:r>
          </a:p>
        </p:txBody>
      </p:sp>
      <p:sp>
        <p:nvSpPr>
          <p:cNvPr id="195" name="TextBox 194">
            <a:extLst>
              <a:ext uri="{FF2B5EF4-FFF2-40B4-BE49-F238E27FC236}">
                <a16:creationId xmlns:a16="http://schemas.microsoft.com/office/drawing/2014/main" id="{9C55A3DF-1AE7-8C00-5337-C76EF44C7462}"/>
              </a:ext>
            </a:extLst>
          </p:cNvPr>
          <p:cNvSpPr txBox="1"/>
          <p:nvPr/>
        </p:nvSpPr>
        <p:spPr>
          <a:xfrm>
            <a:off x="2244325" y="4305839"/>
            <a:ext cx="6052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28.4%</a:t>
            </a:r>
          </a:p>
        </p:txBody>
      </p:sp>
      <p:sp>
        <p:nvSpPr>
          <p:cNvPr id="196" name="TextBox 195">
            <a:extLst>
              <a:ext uri="{FF2B5EF4-FFF2-40B4-BE49-F238E27FC236}">
                <a16:creationId xmlns:a16="http://schemas.microsoft.com/office/drawing/2014/main" id="{4BD1C4EF-DD2B-C6EC-E764-073F0EB7A607}"/>
              </a:ext>
            </a:extLst>
          </p:cNvPr>
          <p:cNvSpPr txBox="1"/>
          <p:nvPr/>
        </p:nvSpPr>
        <p:spPr>
          <a:xfrm>
            <a:off x="3246702" y="4305839"/>
            <a:ext cx="6052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23.3%</a:t>
            </a:r>
          </a:p>
        </p:txBody>
      </p:sp>
      <p:sp>
        <p:nvSpPr>
          <p:cNvPr id="197" name="TextBox 196">
            <a:extLst>
              <a:ext uri="{FF2B5EF4-FFF2-40B4-BE49-F238E27FC236}">
                <a16:creationId xmlns:a16="http://schemas.microsoft.com/office/drawing/2014/main" id="{B3C92CB6-B1D6-B394-0898-E361502B0A37}"/>
              </a:ext>
            </a:extLst>
          </p:cNvPr>
          <p:cNvSpPr txBox="1"/>
          <p:nvPr/>
        </p:nvSpPr>
        <p:spPr>
          <a:xfrm>
            <a:off x="4389756" y="4305839"/>
            <a:ext cx="6052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35.6%</a:t>
            </a:r>
          </a:p>
        </p:txBody>
      </p:sp>
      <p:cxnSp>
        <p:nvCxnSpPr>
          <p:cNvPr id="16" name="Straight Connector 15">
            <a:extLst>
              <a:ext uri="{FF2B5EF4-FFF2-40B4-BE49-F238E27FC236}">
                <a16:creationId xmlns:a16="http://schemas.microsoft.com/office/drawing/2014/main" id="{D9D7C9A8-44AD-776A-2EBB-1E3F6565B527}"/>
              </a:ext>
            </a:extLst>
          </p:cNvPr>
          <p:cNvCxnSpPr>
            <a:cxnSpLocks/>
          </p:cNvCxnSpPr>
          <p:nvPr/>
        </p:nvCxnSpPr>
        <p:spPr>
          <a:xfrm>
            <a:off x="9780775"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D1AB27A-2EB9-015B-A02C-DE612FDE9F29}"/>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lang="en-US" sz="600" dirty="0">
                <a:solidFill>
                  <a:srgbClr val="725380"/>
                </a:solidFill>
                <a:latin typeface="SVN-Gilroy Medium" panose="00000600000000000000" pitchFamily="50" charset="0"/>
                <a:cs typeface="Arial" panose="020B0604020202020204" pitchFamily="34" charset="0"/>
              </a:rPr>
              <a:t>Page</a:t>
            </a:r>
            <a:r>
              <a:rPr kumimoji="0" lang="en-US" sz="600" i="0" u="none" strike="noStrike" kern="1200" cap="none" spc="0" normalizeH="0" baseline="0" noProof="0" dirty="0">
                <a:ln>
                  <a:noFill/>
                </a:ln>
                <a:solidFill>
                  <a:srgbClr val="725380"/>
                </a:solidFill>
                <a:effectLst/>
                <a:uLnTx/>
                <a:uFillTx/>
                <a:latin typeface="SVN-Gilroy Medium" panose="00000600000000000000" pitchFamily="50" charset="0"/>
                <a:cs typeface="Arial" panose="020B0604020202020204" pitchFamily="34" charset="0"/>
              </a:rPr>
              <a:t> </a:t>
            </a:r>
            <a:r>
              <a:rPr kumimoji="0" lang="en-US" sz="600" i="0" u="none" strike="noStrike" kern="1200" cap="none" spc="0" normalizeH="0" baseline="0" noProof="0" dirty="0">
                <a:ln>
                  <a:noFill/>
                </a:ln>
                <a:solidFill>
                  <a:srgbClr val="725380"/>
                </a:solidFill>
                <a:effectLst/>
                <a:uLnTx/>
                <a:uFillTx/>
                <a:latin typeface="SVN-Gilroy XBold" panose="00000900000000000000" pitchFamily="50" charset="0"/>
                <a:cs typeface="Arial" panose="020B0604020202020204" pitchFamily="34" charset="0"/>
              </a:rPr>
              <a:t>11</a:t>
            </a:r>
            <a:endParaRPr lang="de-DE" sz="600" dirty="0">
              <a:solidFill>
                <a:srgbClr val="725380"/>
              </a:solidFill>
              <a:latin typeface="SVN-Gilroy XBold" panose="00000900000000000000" pitchFamily="50" charset="0"/>
              <a:cs typeface="Arial" panose="020B0604020202020204" pitchFamily="34" charset="0"/>
            </a:endParaRPr>
          </a:p>
        </p:txBody>
      </p:sp>
      <p:cxnSp>
        <p:nvCxnSpPr>
          <p:cNvPr id="23" name="Straight Connector 22">
            <a:extLst>
              <a:ext uri="{FF2B5EF4-FFF2-40B4-BE49-F238E27FC236}">
                <a16:creationId xmlns:a16="http://schemas.microsoft.com/office/drawing/2014/main" id="{7B2159D4-DF04-79D6-7525-9D5D27D3FD6B}"/>
              </a:ext>
            </a:extLst>
          </p:cNvPr>
          <p:cNvCxnSpPr>
            <a:cxnSpLocks/>
          </p:cNvCxnSpPr>
          <p:nvPr/>
        </p:nvCxnSpPr>
        <p:spPr>
          <a:xfrm>
            <a:off x="11134902" y="6547920"/>
            <a:ext cx="0" cy="107173"/>
          </a:xfrm>
          <a:prstGeom prst="line">
            <a:avLst/>
          </a:prstGeom>
          <a:ln w="6350">
            <a:solidFill>
              <a:srgbClr val="72538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0725945-88FA-B5B6-60B6-B34E6AD2278D}"/>
              </a:ext>
            </a:extLst>
          </p:cNvPr>
          <p:cNvCxnSpPr>
            <a:cxnSpLocks/>
          </p:cNvCxnSpPr>
          <p:nvPr/>
        </p:nvCxnSpPr>
        <p:spPr>
          <a:xfrm>
            <a:off x="10159008" y="6471625"/>
            <a:ext cx="381156" cy="0"/>
          </a:xfrm>
          <a:prstGeom prst="line">
            <a:avLst/>
          </a:prstGeom>
          <a:ln w="28575">
            <a:solidFill>
              <a:srgbClr val="725380"/>
            </a:solidFill>
          </a:ln>
        </p:spPr>
        <p:style>
          <a:lnRef idx="1">
            <a:schemeClr val="accent1"/>
          </a:lnRef>
          <a:fillRef idx="0">
            <a:schemeClr val="accent1"/>
          </a:fillRef>
          <a:effectRef idx="0">
            <a:schemeClr val="accent1"/>
          </a:effectRef>
          <a:fontRef idx="minor">
            <a:schemeClr val="tx1"/>
          </a:fontRef>
        </p:style>
      </p:cxnSp>
      <p:graphicFrame>
        <p:nvGraphicFramePr>
          <p:cNvPr id="121" name="Chart 120">
            <a:extLst>
              <a:ext uri="{FF2B5EF4-FFF2-40B4-BE49-F238E27FC236}">
                <a16:creationId xmlns:a16="http://schemas.microsoft.com/office/drawing/2014/main" id="{19495E15-314A-4470-8691-979757925DA3}"/>
              </a:ext>
            </a:extLst>
          </p:cNvPr>
          <p:cNvGraphicFramePr/>
          <p:nvPr>
            <p:extLst>
              <p:ext uri="{D42A27DB-BD31-4B8C-83A1-F6EECF244321}">
                <p14:modId xmlns:p14="http://schemas.microsoft.com/office/powerpoint/2010/main" val="2651141799"/>
              </p:ext>
            </p:extLst>
          </p:nvPr>
        </p:nvGraphicFramePr>
        <p:xfrm>
          <a:off x="4021930" y="-5133780"/>
          <a:ext cx="4478510" cy="4821298"/>
        </p:xfrm>
        <a:graphic>
          <a:graphicData uri="http://schemas.openxmlformats.org/drawingml/2006/chart">
            <c:chart xmlns:c="http://schemas.openxmlformats.org/drawingml/2006/chart" xmlns:r="http://schemas.openxmlformats.org/officeDocument/2006/relationships" r:id="rId12"/>
          </a:graphicData>
        </a:graphic>
      </p:graphicFrame>
      <p:sp>
        <p:nvSpPr>
          <p:cNvPr id="122" name="TextBox 121">
            <a:extLst>
              <a:ext uri="{FF2B5EF4-FFF2-40B4-BE49-F238E27FC236}">
                <a16:creationId xmlns:a16="http://schemas.microsoft.com/office/drawing/2014/main" id="{EF1D0894-8023-AEB4-7340-40439402B7EC}"/>
              </a:ext>
            </a:extLst>
          </p:cNvPr>
          <p:cNvSpPr txBox="1"/>
          <p:nvPr/>
        </p:nvSpPr>
        <p:spPr>
          <a:xfrm>
            <a:off x="9633382" y="6509173"/>
            <a:ext cx="1432408" cy="184666"/>
          </a:xfrm>
          <a:prstGeom prst="rect">
            <a:avLst/>
          </a:prstGeom>
          <a:noFill/>
        </p:spPr>
        <p:txBody>
          <a:bodyPr wrap="square" rtlCol="0">
            <a:spAutoFit/>
          </a:bodyPr>
          <a:lstStyle/>
          <a:p>
            <a:pPr lvl="0" algn="r">
              <a:spcBef>
                <a:spcPts val="200"/>
              </a:spcBef>
              <a:spcAft>
                <a:spcPts val="200"/>
              </a:spcAft>
              <a:defRPr/>
            </a:pPr>
            <a:r>
              <a:rPr lang="en-US" sz="600" dirty="0">
                <a:solidFill>
                  <a:srgbClr val="725380"/>
                </a:solidFill>
                <a:latin typeface="SVN-Gilroy Heavy" panose="00000A00000000000000" pitchFamily="50" charset="0"/>
                <a:cs typeface="Arial" panose="020B0604020202020204" pitchFamily="34" charset="0"/>
              </a:rPr>
              <a:t>02</a:t>
            </a:r>
            <a:r>
              <a:rPr lang="en-US" sz="600" dirty="0">
                <a:solidFill>
                  <a:srgbClr val="725380"/>
                </a:solidFill>
                <a:latin typeface="SVN-Gilroy Medium" panose="00000600000000000000" pitchFamily="50" charset="0"/>
                <a:cs typeface="Arial" panose="020B0604020202020204" pitchFamily="34" charset="0"/>
              </a:rPr>
              <a:t> – DETAILED BUSINESS RESUTS</a:t>
            </a:r>
            <a:endParaRPr lang="de-DE" sz="600" dirty="0">
              <a:solidFill>
                <a:srgbClr val="725380"/>
              </a:solidFill>
              <a:latin typeface="SVN-Gilroy Medium" panose="00000600000000000000" pitchFamily="50" charset="0"/>
              <a:cs typeface="Arial" panose="020B0604020202020204" pitchFamily="34" charset="0"/>
            </a:endParaRPr>
          </a:p>
        </p:txBody>
      </p:sp>
      <p:pic>
        <p:nvPicPr>
          <p:cNvPr id="3" name="Picture 2">
            <a:extLst>
              <a:ext uri="{FF2B5EF4-FFF2-40B4-BE49-F238E27FC236}">
                <a16:creationId xmlns:a16="http://schemas.microsoft.com/office/drawing/2014/main" id="{221F5B98-CFA2-720E-5F84-99CB2A3C7A5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604658" y="5061728"/>
            <a:ext cx="130040" cy="125438"/>
          </a:xfrm>
          <a:prstGeom prst="rect">
            <a:avLst/>
          </a:prstGeom>
        </p:spPr>
      </p:pic>
    </p:spTree>
    <p:extLst>
      <p:ext uri="{BB962C8B-B14F-4D97-AF65-F5344CB8AC3E}">
        <p14:creationId xmlns:p14="http://schemas.microsoft.com/office/powerpoint/2010/main" val="3612530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9" name="Rectangle 29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94" name="Picture 293" descr="A stack of gold coins&#10;&#10;Description automatically generated">
            <a:extLst>
              <a:ext uri="{FF2B5EF4-FFF2-40B4-BE49-F238E27FC236}">
                <a16:creationId xmlns:a16="http://schemas.microsoft.com/office/drawing/2014/main" id="{F3D6F5B3-6F12-9415-157D-9994A2A71ED5}"/>
              </a:ext>
            </a:extLst>
          </p:cNvPr>
          <p:cNvPicPr>
            <a:picLocks noChangeAspect="1"/>
          </p:cNvPicPr>
          <p:nvPr/>
        </p:nvPicPr>
        <p:blipFill>
          <a:blip r:embed="rId5" cstate="email">
            <a:extLst>
              <a:ext uri="{28A0092B-C50C-407E-A947-70E740481C1C}">
                <a14:useLocalDpi xmlns:a14="http://schemas.microsoft.com/office/drawing/2010/main"/>
              </a:ext>
            </a:extLst>
          </a:blip>
          <a:srcRect l="1315"/>
          <a:stretch/>
        </p:blipFill>
        <p:spPr>
          <a:xfrm>
            <a:off x="20" y="1282"/>
            <a:ext cx="12191980" cy="6856718"/>
          </a:xfrm>
          <a:prstGeom prst="rect">
            <a:avLst/>
          </a:prstGeom>
        </p:spPr>
      </p:pic>
      <p:sp>
        <p:nvSpPr>
          <p:cNvPr id="295" name="Rectangle 294">
            <a:extLst>
              <a:ext uri="{FF2B5EF4-FFF2-40B4-BE49-F238E27FC236}">
                <a16:creationId xmlns:a16="http://schemas.microsoft.com/office/drawing/2014/main" id="{42C04B27-5EB1-4D78-D827-7948FB164466}"/>
              </a:ext>
            </a:extLst>
          </p:cNvPr>
          <p:cNvSpPr/>
          <p:nvPr/>
        </p:nvSpPr>
        <p:spPr>
          <a:xfrm>
            <a:off x="4089" y="10612"/>
            <a:ext cx="12191556" cy="6856718"/>
          </a:xfrm>
          <a:prstGeom prst="rect">
            <a:avLst/>
          </a:prstGeom>
          <a:gradFill>
            <a:gsLst>
              <a:gs pos="36000">
                <a:srgbClr val="FFFFFF">
                  <a:alpha val="86000"/>
                </a:srgbClr>
              </a:gs>
              <a:gs pos="80000">
                <a:schemeClr val="bg1">
                  <a:alpha val="50000"/>
                </a:schemeClr>
              </a:gs>
              <a:gs pos="0">
                <a:schemeClr val="bg1"/>
              </a:gs>
              <a:gs pos="100000">
                <a:srgbClr val="FFFFFF">
                  <a:gamma/>
                  <a:tint val="43922"/>
                  <a:invGamma/>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16" name="Picture 315">
            <a:extLst>
              <a:ext uri="{FF2B5EF4-FFF2-40B4-BE49-F238E27FC236}">
                <a16:creationId xmlns:a16="http://schemas.microsoft.com/office/drawing/2014/main" id="{CC43D141-7154-6402-C810-E25D9A7E20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52132" y="216811"/>
            <a:ext cx="1341434" cy="450721"/>
          </a:xfrm>
          <a:prstGeom prst="rect">
            <a:avLst/>
          </a:prstGeom>
        </p:spPr>
      </p:pic>
      <p:grpSp>
        <p:nvGrpSpPr>
          <p:cNvPr id="317" name="Group 316">
            <a:extLst>
              <a:ext uri="{FF2B5EF4-FFF2-40B4-BE49-F238E27FC236}">
                <a16:creationId xmlns:a16="http://schemas.microsoft.com/office/drawing/2014/main" id="{0BB9398C-188F-970B-9C02-3DE9DC176640}"/>
              </a:ext>
            </a:extLst>
          </p:cNvPr>
          <p:cNvGrpSpPr/>
          <p:nvPr/>
        </p:nvGrpSpPr>
        <p:grpSpPr>
          <a:xfrm>
            <a:off x="707759" y="363408"/>
            <a:ext cx="370841" cy="359080"/>
            <a:chOff x="10124985" y="4872481"/>
            <a:chExt cx="360680" cy="413653"/>
          </a:xfrm>
        </p:grpSpPr>
        <p:sp>
          <p:nvSpPr>
            <p:cNvPr id="318" name="Freeform: Shape 317">
              <a:extLst>
                <a:ext uri="{FF2B5EF4-FFF2-40B4-BE49-F238E27FC236}">
                  <a16:creationId xmlns:a16="http://schemas.microsoft.com/office/drawing/2014/main" id="{A84BD2D7-6600-5D2F-16A1-A6946268226B}"/>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SVN-Gilroy XBold" panose="00000900000000000000" pitchFamily="50" charset="0"/>
              </a:endParaRPr>
            </a:p>
          </p:txBody>
        </p:sp>
        <p:sp>
          <p:nvSpPr>
            <p:cNvPr id="319" name="Freeform: Shape 318">
              <a:extLst>
                <a:ext uri="{FF2B5EF4-FFF2-40B4-BE49-F238E27FC236}">
                  <a16:creationId xmlns:a16="http://schemas.microsoft.com/office/drawing/2014/main" id="{C0FAE3B6-AAAE-6776-BC49-396989600A1C}"/>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SVN-Gilroy XBold" panose="00000900000000000000" pitchFamily="50" charset="0"/>
              </a:endParaRPr>
            </a:p>
          </p:txBody>
        </p:sp>
        <p:sp>
          <p:nvSpPr>
            <p:cNvPr id="320" name="Freeform: Shape 319">
              <a:extLst>
                <a:ext uri="{FF2B5EF4-FFF2-40B4-BE49-F238E27FC236}">
                  <a16:creationId xmlns:a16="http://schemas.microsoft.com/office/drawing/2014/main" id="{230406A8-7561-8519-37F2-31E6431D8D4C}"/>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SVN-Gilroy XBold" panose="00000900000000000000" pitchFamily="50" charset="0"/>
              </a:endParaRPr>
            </a:p>
          </p:txBody>
        </p:sp>
        <p:sp>
          <p:nvSpPr>
            <p:cNvPr id="321" name="Freeform: Shape 320">
              <a:extLst>
                <a:ext uri="{FF2B5EF4-FFF2-40B4-BE49-F238E27FC236}">
                  <a16:creationId xmlns:a16="http://schemas.microsoft.com/office/drawing/2014/main" id="{7E139F66-D4A8-ED44-B174-59A7069A63DB}"/>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SVN-Gilroy XBold" panose="00000900000000000000" pitchFamily="50" charset="0"/>
              </a:endParaRPr>
            </a:p>
          </p:txBody>
        </p:sp>
        <p:sp>
          <p:nvSpPr>
            <p:cNvPr id="322" name="Freeform: Shape 321">
              <a:extLst>
                <a:ext uri="{FF2B5EF4-FFF2-40B4-BE49-F238E27FC236}">
                  <a16:creationId xmlns:a16="http://schemas.microsoft.com/office/drawing/2014/main" id="{78D2E659-9DFC-8A7D-4586-6D43F57EC99A}"/>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SVN-Gilroy XBold" panose="00000900000000000000" pitchFamily="50" charset="0"/>
              </a:endParaRPr>
            </a:p>
          </p:txBody>
        </p:sp>
        <p:sp>
          <p:nvSpPr>
            <p:cNvPr id="323" name="Freeform: Shape 322">
              <a:extLst>
                <a:ext uri="{FF2B5EF4-FFF2-40B4-BE49-F238E27FC236}">
                  <a16:creationId xmlns:a16="http://schemas.microsoft.com/office/drawing/2014/main" id="{C1EA68B8-0F9B-394B-C985-409DC8C307D4}"/>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SVN-Gilroy XBold" panose="00000900000000000000" pitchFamily="50" charset="0"/>
              </a:endParaRPr>
            </a:p>
          </p:txBody>
        </p:sp>
      </p:grpSp>
      <p:sp>
        <p:nvSpPr>
          <p:cNvPr id="324" name="TextBox 323">
            <a:extLst>
              <a:ext uri="{FF2B5EF4-FFF2-40B4-BE49-F238E27FC236}">
                <a16:creationId xmlns:a16="http://schemas.microsoft.com/office/drawing/2014/main" id="{1133196E-33D9-FBDD-1F3F-4C731FD10B1F}"/>
              </a:ext>
            </a:extLst>
          </p:cNvPr>
          <p:cNvSpPr txBox="1"/>
          <p:nvPr/>
        </p:nvSpPr>
        <p:spPr>
          <a:xfrm>
            <a:off x="1081274" y="390081"/>
            <a:ext cx="7081757" cy="338554"/>
          </a:xfrm>
          <a:prstGeom prst="rect">
            <a:avLst/>
          </a:prstGeom>
          <a:noFill/>
        </p:spPr>
        <p:txBody>
          <a:bodyPr wrap="square" rtlCol="0">
            <a:spAutoFit/>
          </a:bodyPr>
          <a:lstStyle/>
          <a:p>
            <a:pPr>
              <a:defRPr/>
            </a:pPr>
            <a:r>
              <a:rPr lang="en-US" sz="1600" b="1" dirty="0">
                <a:solidFill>
                  <a:srgbClr val="005993"/>
                </a:solidFill>
                <a:latin typeface="SVN-Gilroy XBold" panose="00000900000000000000" pitchFamily="50" charset="0"/>
                <a:cs typeface="Arial" panose="020B0604020202020204" pitchFamily="34" charset="0"/>
              </a:rPr>
              <a:t>Continuous enhancement in effective use of </a:t>
            </a:r>
            <a:r>
              <a:rPr lang="en-US" sz="1600" b="1">
                <a:solidFill>
                  <a:srgbClr val="005993"/>
                </a:solidFill>
                <a:latin typeface="SVN-Gilroy XBold" panose="00000900000000000000" pitchFamily="50" charset="0"/>
                <a:cs typeface="Arial" panose="020B0604020202020204" pitchFamily="34" charset="0"/>
              </a:rPr>
              <a:t>operating expenses</a:t>
            </a:r>
            <a:endParaRPr lang="vi-VN" sz="1600" b="1" dirty="0">
              <a:solidFill>
                <a:srgbClr val="005993"/>
              </a:solidFill>
              <a:latin typeface="SVN-Gilroy XBold" panose="00000900000000000000" pitchFamily="50" charset="0"/>
              <a:cs typeface="Arial" panose="020B0604020202020204" pitchFamily="34" charset="0"/>
            </a:endParaRPr>
          </a:p>
        </p:txBody>
      </p:sp>
      <p:sp>
        <p:nvSpPr>
          <p:cNvPr id="149" name="TextBox 148">
            <a:extLst>
              <a:ext uri="{FF2B5EF4-FFF2-40B4-BE49-F238E27FC236}">
                <a16:creationId xmlns:a16="http://schemas.microsoft.com/office/drawing/2014/main" id="{9B7AB132-3F8F-B205-4415-5965B41C1E7D}"/>
              </a:ext>
            </a:extLst>
          </p:cNvPr>
          <p:cNvSpPr txBox="1"/>
          <p:nvPr/>
        </p:nvSpPr>
        <p:spPr>
          <a:xfrm>
            <a:off x="872412" y="2660460"/>
            <a:ext cx="1416651"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75000"/>
                    <a:lumOff val="25000"/>
                  </a:schemeClr>
                </a:solidFill>
                <a:latin typeface="SVN-Gilroy XBold" panose="00000900000000000000" pitchFamily="50" charset="0"/>
                <a:ea typeface="Tahoma" panose="020B0604030504040204" pitchFamily="34" charset="0"/>
                <a:cs typeface="Arial" pitchFamily="34" charset="0"/>
              </a:rPr>
              <a:t>Staff cost</a:t>
            </a:r>
            <a:endParaRPr kumimoji="0" lang="en-US" sz="1100" b="0"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endParaRPr>
          </a:p>
        </p:txBody>
      </p:sp>
      <p:sp>
        <p:nvSpPr>
          <p:cNvPr id="150" name="TextBox 149">
            <a:extLst>
              <a:ext uri="{FF2B5EF4-FFF2-40B4-BE49-F238E27FC236}">
                <a16:creationId xmlns:a16="http://schemas.microsoft.com/office/drawing/2014/main" id="{4A77A17B-619A-0AC8-20E9-1C9ABFFFDD7B}"/>
              </a:ext>
            </a:extLst>
          </p:cNvPr>
          <p:cNvSpPr txBox="1"/>
          <p:nvPr/>
        </p:nvSpPr>
        <p:spPr>
          <a:xfrm>
            <a:off x="426118" y="4290784"/>
            <a:ext cx="1862945"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75000"/>
                    <a:lumOff val="25000"/>
                  </a:schemeClr>
                </a:solidFill>
                <a:latin typeface="SVN-Gilroy XBold" panose="00000900000000000000" pitchFamily="50" charset="0"/>
                <a:ea typeface="Tahoma" panose="020B0604030504040204" pitchFamily="34" charset="0"/>
                <a:cs typeface="Arial" pitchFamily="34" charset="0"/>
              </a:rPr>
              <a:t>Expenses for fixed assets</a:t>
            </a:r>
            <a:endParaRPr kumimoji="0" lang="en-US" sz="1100" b="0"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endParaRPr>
          </a:p>
        </p:txBody>
      </p:sp>
      <p:sp>
        <p:nvSpPr>
          <p:cNvPr id="151" name="TextBox 150">
            <a:extLst>
              <a:ext uri="{FF2B5EF4-FFF2-40B4-BE49-F238E27FC236}">
                <a16:creationId xmlns:a16="http://schemas.microsoft.com/office/drawing/2014/main" id="{BD7F9D05-23F7-733B-F35B-C058B83368F4}"/>
              </a:ext>
            </a:extLst>
          </p:cNvPr>
          <p:cNvSpPr txBox="1"/>
          <p:nvPr/>
        </p:nvSpPr>
        <p:spPr>
          <a:xfrm>
            <a:off x="123448" y="4877621"/>
            <a:ext cx="2186471" cy="4308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75000"/>
                    <a:lumOff val="25000"/>
                  </a:schemeClr>
                </a:solidFill>
                <a:latin typeface="SVN-Gilroy XBold" panose="00000900000000000000" pitchFamily="50" charset="0"/>
                <a:ea typeface="Tahoma" panose="020B0604030504040204" pitchFamily="34" charset="0"/>
                <a:cs typeface="Arial" pitchFamily="34" charset="0"/>
              </a:rPr>
              <a:t>Expenses for operating management</a:t>
            </a:r>
            <a:endParaRPr kumimoji="0" lang="en-US" sz="1100" b="0"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endParaRPr>
          </a:p>
        </p:txBody>
      </p:sp>
      <p:sp>
        <p:nvSpPr>
          <p:cNvPr id="152" name="TextBox 151">
            <a:extLst>
              <a:ext uri="{FF2B5EF4-FFF2-40B4-BE49-F238E27FC236}">
                <a16:creationId xmlns:a16="http://schemas.microsoft.com/office/drawing/2014/main" id="{E59847EE-35E2-185F-338E-B970E36B94DA}"/>
              </a:ext>
            </a:extLst>
          </p:cNvPr>
          <p:cNvSpPr txBox="1"/>
          <p:nvPr/>
        </p:nvSpPr>
        <p:spPr>
          <a:xfrm>
            <a:off x="999716" y="5694842"/>
            <a:ext cx="1289347"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75000"/>
                    <a:lumOff val="25000"/>
                  </a:schemeClr>
                </a:solidFill>
                <a:latin typeface="SVN-Gilroy XBold" panose="00000900000000000000" pitchFamily="50" charset="0"/>
                <a:ea typeface="Tahoma" panose="020B0604030504040204" pitchFamily="34" charset="0"/>
                <a:cs typeface="Arial" pitchFamily="34" charset="0"/>
              </a:rPr>
              <a:t>Other expenses</a:t>
            </a:r>
            <a:endParaRPr kumimoji="0" lang="en-US" sz="1100" b="0"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endParaRPr>
          </a:p>
        </p:txBody>
      </p:sp>
      <p:sp>
        <p:nvSpPr>
          <p:cNvPr id="155" name="Freeform: Shape 2050">
            <a:extLst>
              <a:ext uri="{FF2B5EF4-FFF2-40B4-BE49-F238E27FC236}">
                <a16:creationId xmlns:a16="http://schemas.microsoft.com/office/drawing/2014/main" id="{82A2DAEC-29E6-E54D-0F9D-2DE5021A1CB1}"/>
              </a:ext>
            </a:extLst>
          </p:cNvPr>
          <p:cNvSpPr/>
          <p:nvPr/>
        </p:nvSpPr>
        <p:spPr>
          <a:xfrm>
            <a:off x="2454378" y="1391423"/>
            <a:ext cx="1268914" cy="2873336"/>
          </a:xfrm>
          <a:custGeom>
            <a:avLst/>
            <a:gdLst>
              <a:gd name="connsiteX0" fmla="*/ 211490 w 1268914"/>
              <a:gd name="connsiteY0" fmla="*/ 0 h 2873336"/>
              <a:gd name="connsiteX1" fmla="*/ 1057424 w 1268914"/>
              <a:gd name="connsiteY1" fmla="*/ 0 h 2873336"/>
              <a:gd name="connsiteX2" fmla="*/ 1268914 w 1268914"/>
              <a:gd name="connsiteY2" fmla="*/ 211490 h 2873336"/>
              <a:gd name="connsiteX3" fmla="*/ 1268914 w 1268914"/>
              <a:gd name="connsiteY3" fmla="*/ 2873336 h 2873336"/>
              <a:gd name="connsiteX4" fmla="*/ 0 w 1268914"/>
              <a:gd name="connsiteY4" fmla="*/ 2873336 h 2873336"/>
              <a:gd name="connsiteX5" fmla="*/ 0 w 1268914"/>
              <a:gd name="connsiteY5" fmla="*/ 211490 h 2873336"/>
              <a:gd name="connsiteX6" fmla="*/ 211490 w 1268914"/>
              <a:gd name="connsiteY6" fmla="*/ 0 h 287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914" h="2873336">
                <a:moveTo>
                  <a:pt x="211490" y="0"/>
                </a:moveTo>
                <a:lnTo>
                  <a:pt x="1057424" y="0"/>
                </a:lnTo>
                <a:cubicBezTo>
                  <a:pt x="1174227" y="0"/>
                  <a:pt x="1268914" y="94687"/>
                  <a:pt x="1268914" y="211490"/>
                </a:cubicBezTo>
                <a:lnTo>
                  <a:pt x="1268914" y="2873336"/>
                </a:lnTo>
                <a:lnTo>
                  <a:pt x="0" y="2873336"/>
                </a:lnTo>
                <a:lnTo>
                  <a:pt x="0" y="211490"/>
                </a:lnTo>
                <a:cubicBezTo>
                  <a:pt x="0" y="94687"/>
                  <a:pt x="94687" y="0"/>
                  <a:pt x="211490" y="0"/>
                </a:cubicBezTo>
                <a:close/>
              </a:path>
            </a:pathLst>
          </a:custGeom>
          <a:solidFill>
            <a:srgbClr val="0088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56" name="Freeform: Shape 2047">
            <a:extLst>
              <a:ext uri="{FF2B5EF4-FFF2-40B4-BE49-F238E27FC236}">
                <a16:creationId xmlns:a16="http://schemas.microsoft.com/office/drawing/2014/main" id="{51DFDC7F-34F3-A5A5-58E9-A89D698A4BF9}"/>
              </a:ext>
            </a:extLst>
          </p:cNvPr>
          <p:cNvSpPr/>
          <p:nvPr/>
        </p:nvSpPr>
        <p:spPr>
          <a:xfrm>
            <a:off x="2454378" y="4264759"/>
            <a:ext cx="1268914" cy="602968"/>
          </a:xfrm>
          <a:custGeom>
            <a:avLst/>
            <a:gdLst>
              <a:gd name="connsiteX0" fmla="*/ 0 w 1268914"/>
              <a:gd name="connsiteY0" fmla="*/ 0 h 560428"/>
              <a:gd name="connsiteX1" fmla="*/ 1268914 w 1268914"/>
              <a:gd name="connsiteY1" fmla="*/ 0 h 560428"/>
              <a:gd name="connsiteX2" fmla="*/ 1268914 w 1268914"/>
              <a:gd name="connsiteY2" fmla="*/ 560428 h 560428"/>
              <a:gd name="connsiteX3" fmla="*/ 0 w 1268914"/>
              <a:gd name="connsiteY3" fmla="*/ 560428 h 560428"/>
              <a:gd name="connsiteX4" fmla="*/ 0 w 1268914"/>
              <a:gd name="connsiteY4" fmla="*/ 0 h 560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14" h="560428">
                <a:moveTo>
                  <a:pt x="0" y="0"/>
                </a:moveTo>
                <a:lnTo>
                  <a:pt x="1268914" y="0"/>
                </a:lnTo>
                <a:lnTo>
                  <a:pt x="1268914" y="560428"/>
                </a:lnTo>
                <a:lnTo>
                  <a:pt x="0" y="560428"/>
                </a:lnTo>
                <a:lnTo>
                  <a:pt x="0" y="0"/>
                </a:lnTo>
                <a:close/>
              </a:path>
            </a:pathLst>
          </a:custGeom>
          <a:solidFill>
            <a:srgbClr val="009D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57" name="Freeform: Shape 4156">
            <a:extLst>
              <a:ext uri="{FF2B5EF4-FFF2-40B4-BE49-F238E27FC236}">
                <a16:creationId xmlns:a16="http://schemas.microsoft.com/office/drawing/2014/main" id="{EA48CDA7-C612-B6A0-D847-6BD16E81FBF6}"/>
              </a:ext>
            </a:extLst>
          </p:cNvPr>
          <p:cNvSpPr/>
          <p:nvPr/>
        </p:nvSpPr>
        <p:spPr>
          <a:xfrm>
            <a:off x="2454378" y="4867727"/>
            <a:ext cx="1268914" cy="1042299"/>
          </a:xfrm>
          <a:custGeom>
            <a:avLst/>
            <a:gdLst>
              <a:gd name="connsiteX0" fmla="*/ 0 w 1268914"/>
              <a:gd name="connsiteY0" fmla="*/ 0 h 943221"/>
              <a:gd name="connsiteX1" fmla="*/ 1268914 w 1268914"/>
              <a:gd name="connsiteY1" fmla="*/ 0 h 943221"/>
              <a:gd name="connsiteX2" fmla="*/ 1268914 w 1268914"/>
              <a:gd name="connsiteY2" fmla="*/ 943221 h 943221"/>
              <a:gd name="connsiteX3" fmla="*/ 0 w 1268914"/>
              <a:gd name="connsiteY3" fmla="*/ 943221 h 943221"/>
              <a:gd name="connsiteX4" fmla="*/ 0 w 1268914"/>
              <a:gd name="connsiteY4" fmla="*/ 0 h 94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14" h="943221">
                <a:moveTo>
                  <a:pt x="0" y="0"/>
                </a:moveTo>
                <a:lnTo>
                  <a:pt x="1268914" y="0"/>
                </a:lnTo>
                <a:lnTo>
                  <a:pt x="1268914" y="943221"/>
                </a:lnTo>
                <a:lnTo>
                  <a:pt x="0" y="943221"/>
                </a:lnTo>
                <a:lnTo>
                  <a:pt x="0" y="0"/>
                </a:lnTo>
                <a:close/>
              </a:path>
            </a:pathLst>
          </a:custGeom>
          <a:solidFill>
            <a:srgbClr val="21BBE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58" name="TextBox 157">
            <a:extLst>
              <a:ext uri="{FF2B5EF4-FFF2-40B4-BE49-F238E27FC236}">
                <a16:creationId xmlns:a16="http://schemas.microsoft.com/office/drawing/2014/main" id="{67DE53F9-B68B-7DB7-5B16-E09974935298}"/>
              </a:ext>
            </a:extLst>
          </p:cNvPr>
          <p:cNvSpPr txBox="1"/>
          <p:nvPr/>
        </p:nvSpPr>
        <p:spPr>
          <a:xfrm>
            <a:off x="2522414" y="2642960"/>
            <a:ext cx="1092825"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bg1"/>
                </a:solidFill>
                <a:latin typeface="SVN-Gilroy XBold" panose="00000900000000000000" pitchFamily="50" charset="0"/>
                <a:ea typeface="Tahoma" panose="020B0604030504040204" pitchFamily="34" charset="0"/>
                <a:cs typeface="Arial" pitchFamily="34" charset="0"/>
              </a:rPr>
              <a:t>5.8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i="1" dirty="0">
                <a:solidFill>
                  <a:schemeClr val="bg1"/>
                </a:solidFill>
                <a:latin typeface="SVN-Gilroy Medium" panose="00000600000000000000" pitchFamily="50" charset="0"/>
                <a:ea typeface="Tahoma" panose="020B0604030504040204" pitchFamily="34" charset="0"/>
                <a:cs typeface="Arial" pitchFamily="34" charset="0"/>
              </a:rPr>
              <a:t>VND, </a:t>
            </a:r>
            <a:r>
              <a:rPr lang="en-US" sz="900" i="1" dirty="0" err="1">
                <a:solidFill>
                  <a:schemeClr val="bg1"/>
                </a:solidFill>
                <a:latin typeface="SVN-Gilroy Medium" panose="00000600000000000000" pitchFamily="50" charset="0"/>
                <a:ea typeface="Tahoma" panose="020B0604030504040204" pitchFamily="34" charset="0"/>
                <a:cs typeface="Arial" pitchFamily="34" charset="0"/>
              </a:rPr>
              <a:t>Tn</a:t>
            </a:r>
            <a:endParaRPr kumimoji="0" lang="en-US" sz="900" b="0" i="1"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endParaRPr>
          </a:p>
        </p:txBody>
      </p:sp>
      <p:sp>
        <p:nvSpPr>
          <p:cNvPr id="159" name="TextBox 158">
            <a:extLst>
              <a:ext uri="{FF2B5EF4-FFF2-40B4-BE49-F238E27FC236}">
                <a16:creationId xmlns:a16="http://schemas.microsoft.com/office/drawing/2014/main" id="{2AF9F27A-31CB-C948-7269-E8730DF7ED5E}"/>
              </a:ext>
            </a:extLst>
          </p:cNvPr>
          <p:cNvSpPr txBox="1"/>
          <p:nvPr/>
        </p:nvSpPr>
        <p:spPr>
          <a:xfrm>
            <a:off x="2551375" y="4350799"/>
            <a:ext cx="106709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bg1"/>
                </a:solidFill>
                <a:latin typeface="SVN-Gilroy XBold" panose="00000900000000000000" pitchFamily="50" charset="0"/>
                <a:ea typeface="Tahoma" panose="020B0604030504040204" pitchFamily="34" charset="0"/>
                <a:cs typeface="Arial" pitchFamily="34" charset="0"/>
              </a:rPr>
              <a:t>1.3</a:t>
            </a:r>
          </a:p>
          <a:p>
            <a:pPr lvl="0" algn="ctr">
              <a:defRPr/>
            </a:pPr>
            <a:r>
              <a:rPr lang="en-US" sz="900" i="1" dirty="0">
                <a:solidFill>
                  <a:schemeClr val="bg1"/>
                </a:solidFill>
                <a:latin typeface="SVN-Gilroy Medium" panose="00000600000000000000" pitchFamily="50" charset="0"/>
                <a:ea typeface="Tahoma" panose="020B0604030504040204" pitchFamily="34" charset="0"/>
                <a:cs typeface="Arial" pitchFamily="34" charset="0"/>
              </a:rPr>
              <a:t>VND, </a:t>
            </a:r>
            <a:r>
              <a:rPr lang="en-US" sz="900" i="1" dirty="0" err="1">
                <a:solidFill>
                  <a:schemeClr val="bg1"/>
                </a:solidFill>
                <a:latin typeface="SVN-Gilroy Medium" panose="00000600000000000000" pitchFamily="50" charset="0"/>
                <a:ea typeface="Tahoma" panose="020B0604030504040204" pitchFamily="34" charset="0"/>
                <a:cs typeface="Arial" pitchFamily="34" charset="0"/>
              </a:rPr>
              <a:t>Tn</a:t>
            </a:r>
            <a:endParaRPr lang="en-US" sz="900" i="1" dirty="0">
              <a:solidFill>
                <a:schemeClr val="bg1"/>
              </a:solidFill>
              <a:latin typeface="SVN-Gilroy Medium" panose="00000600000000000000" pitchFamily="50" charset="0"/>
              <a:cs typeface="Arial" panose="020B0604020202020204" pitchFamily="34" charset="0"/>
            </a:endParaRPr>
          </a:p>
        </p:txBody>
      </p:sp>
      <p:sp>
        <p:nvSpPr>
          <p:cNvPr id="160" name="TextBox 159">
            <a:extLst>
              <a:ext uri="{FF2B5EF4-FFF2-40B4-BE49-F238E27FC236}">
                <a16:creationId xmlns:a16="http://schemas.microsoft.com/office/drawing/2014/main" id="{61AB3FA6-E5DB-D955-3897-230F4F868914}"/>
              </a:ext>
            </a:extLst>
          </p:cNvPr>
          <p:cNvSpPr txBox="1"/>
          <p:nvPr/>
        </p:nvSpPr>
        <p:spPr>
          <a:xfrm>
            <a:off x="2551375" y="5140733"/>
            <a:ext cx="106709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bg1"/>
                </a:solidFill>
                <a:latin typeface="SVN-Gilroy XBold" panose="00000900000000000000" pitchFamily="50" charset="0"/>
                <a:ea typeface="Tahoma" panose="020B0604030504040204" pitchFamily="34" charset="0"/>
                <a:cs typeface="Arial" pitchFamily="34" charset="0"/>
              </a:rPr>
              <a:t>2.1</a:t>
            </a:r>
          </a:p>
          <a:p>
            <a:pPr lvl="0" algn="ctr">
              <a:defRPr/>
            </a:pPr>
            <a:r>
              <a:rPr lang="en-US" sz="900" i="1" dirty="0">
                <a:solidFill>
                  <a:schemeClr val="bg1"/>
                </a:solidFill>
                <a:latin typeface="SVN-Gilroy Medium" panose="00000600000000000000" pitchFamily="50" charset="0"/>
                <a:ea typeface="Tahoma" panose="020B0604030504040204" pitchFamily="34" charset="0"/>
                <a:cs typeface="Arial" pitchFamily="34" charset="0"/>
              </a:rPr>
              <a:t>VND, </a:t>
            </a:r>
            <a:r>
              <a:rPr lang="en-US" sz="900" i="1" dirty="0" err="1">
                <a:solidFill>
                  <a:schemeClr val="bg1"/>
                </a:solidFill>
                <a:latin typeface="SVN-Gilroy Medium" panose="00000600000000000000" pitchFamily="50" charset="0"/>
                <a:ea typeface="Tahoma" panose="020B0604030504040204" pitchFamily="34" charset="0"/>
                <a:cs typeface="Arial" pitchFamily="34" charset="0"/>
              </a:rPr>
              <a:t>Tn</a:t>
            </a:r>
            <a:endParaRPr lang="en-US" sz="900" i="1" dirty="0">
              <a:solidFill>
                <a:schemeClr val="bg1"/>
              </a:solidFill>
              <a:latin typeface="SVN-Gilroy Medium" panose="00000600000000000000" pitchFamily="50" charset="0"/>
              <a:cs typeface="Arial" panose="020B0604020202020204" pitchFamily="34" charset="0"/>
            </a:endParaRPr>
          </a:p>
        </p:txBody>
      </p:sp>
      <p:cxnSp>
        <p:nvCxnSpPr>
          <p:cNvPr id="161" name="Straight Connector 160">
            <a:extLst>
              <a:ext uri="{FF2B5EF4-FFF2-40B4-BE49-F238E27FC236}">
                <a16:creationId xmlns:a16="http://schemas.microsoft.com/office/drawing/2014/main" id="{7E436D7C-021B-A1AB-A202-48BF8B78E24F}"/>
              </a:ext>
            </a:extLst>
          </p:cNvPr>
          <p:cNvCxnSpPr/>
          <p:nvPr/>
        </p:nvCxnSpPr>
        <p:spPr>
          <a:xfrm>
            <a:off x="3912450" y="2203126"/>
            <a:ext cx="0" cy="153035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6E97D02-9AE0-E658-9A37-6095830A8EC5}"/>
              </a:ext>
            </a:extLst>
          </p:cNvPr>
          <p:cNvCxnSpPr/>
          <p:nvPr/>
        </p:nvCxnSpPr>
        <p:spPr>
          <a:xfrm flipH="1">
            <a:off x="3768764" y="3002303"/>
            <a:ext cx="143686"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3AF13E09-E856-0324-7646-1D0DD61FC4CF}"/>
              </a:ext>
            </a:extLst>
          </p:cNvPr>
          <p:cNvCxnSpPr>
            <a:cxnSpLocks/>
          </p:cNvCxnSpPr>
          <p:nvPr/>
        </p:nvCxnSpPr>
        <p:spPr>
          <a:xfrm>
            <a:off x="1336016" y="2875867"/>
            <a:ext cx="861635"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5" name="TextBox 234">
            <a:extLst>
              <a:ext uri="{FF2B5EF4-FFF2-40B4-BE49-F238E27FC236}">
                <a16:creationId xmlns:a16="http://schemas.microsoft.com/office/drawing/2014/main" id="{1B7EB263-A05C-2279-DF16-3611CEDEA4DA}"/>
              </a:ext>
            </a:extLst>
          </p:cNvPr>
          <p:cNvSpPr txBox="1"/>
          <p:nvPr/>
        </p:nvSpPr>
        <p:spPr>
          <a:xfrm>
            <a:off x="1446999" y="2870451"/>
            <a:ext cx="9184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lumMod val="75000"/>
                    <a:lumOff val="25000"/>
                  </a:schemeClr>
                </a:solidFill>
                <a:latin typeface="SVN-Gilroy XBold" panose="00000900000000000000" pitchFamily="50" charset="0"/>
                <a:cs typeface="Arial" panose="020B0604020202020204" pitchFamily="34" charset="0"/>
              </a:rPr>
              <a:t>6.5</a:t>
            </a:r>
            <a:r>
              <a:rPr kumimoji="0" lang="de-DE" sz="12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 </a:t>
            </a:r>
            <a:r>
              <a:rPr kumimoji="0" lang="de-DE"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(yoy)</a:t>
            </a:r>
          </a:p>
        </p:txBody>
      </p:sp>
      <p:sp>
        <p:nvSpPr>
          <p:cNvPr id="236" name="Freeform 443">
            <a:extLst>
              <a:ext uri="{FF2B5EF4-FFF2-40B4-BE49-F238E27FC236}">
                <a16:creationId xmlns:a16="http://schemas.microsoft.com/office/drawing/2014/main" id="{2A5F8A4C-76E7-A0F3-95BE-82C465C9D0C8}"/>
              </a:ext>
            </a:extLst>
          </p:cNvPr>
          <p:cNvSpPr/>
          <p:nvPr/>
        </p:nvSpPr>
        <p:spPr>
          <a:xfrm>
            <a:off x="1336016" y="2937870"/>
            <a:ext cx="137618" cy="129956"/>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7" name="Straight Connector 236">
            <a:extLst>
              <a:ext uri="{FF2B5EF4-FFF2-40B4-BE49-F238E27FC236}">
                <a16:creationId xmlns:a16="http://schemas.microsoft.com/office/drawing/2014/main" id="{06713923-7DDA-753D-1D8D-D86215227752}"/>
              </a:ext>
            </a:extLst>
          </p:cNvPr>
          <p:cNvCxnSpPr>
            <a:cxnSpLocks/>
          </p:cNvCxnSpPr>
          <p:nvPr/>
        </p:nvCxnSpPr>
        <p:spPr>
          <a:xfrm>
            <a:off x="1264383" y="4515927"/>
            <a:ext cx="933268"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8" name="TextBox 237">
            <a:extLst>
              <a:ext uri="{FF2B5EF4-FFF2-40B4-BE49-F238E27FC236}">
                <a16:creationId xmlns:a16="http://schemas.microsoft.com/office/drawing/2014/main" id="{AF3E5396-D88F-E3EC-79F5-0C6D0E050511}"/>
              </a:ext>
            </a:extLst>
          </p:cNvPr>
          <p:cNvSpPr txBox="1"/>
          <p:nvPr/>
        </p:nvSpPr>
        <p:spPr>
          <a:xfrm>
            <a:off x="1446999" y="4525264"/>
            <a:ext cx="9184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lumMod val="75000"/>
                    <a:lumOff val="25000"/>
                  </a:schemeClr>
                </a:solidFill>
                <a:latin typeface="SVN-Gilroy XBold" panose="00000900000000000000" pitchFamily="50" charset="0"/>
                <a:cs typeface="Arial" panose="020B0604020202020204" pitchFamily="34" charset="0"/>
              </a:rPr>
              <a:t>11.5</a:t>
            </a:r>
            <a:r>
              <a:rPr kumimoji="0" lang="de-DE" sz="12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 </a:t>
            </a:r>
            <a:r>
              <a:rPr kumimoji="0" lang="de-DE"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(yoy)</a:t>
            </a:r>
          </a:p>
        </p:txBody>
      </p:sp>
      <p:sp>
        <p:nvSpPr>
          <p:cNvPr id="239" name="Freeform 443">
            <a:extLst>
              <a:ext uri="{FF2B5EF4-FFF2-40B4-BE49-F238E27FC236}">
                <a16:creationId xmlns:a16="http://schemas.microsoft.com/office/drawing/2014/main" id="{A0690C05-2865-E8CA-85DF-B02030FA3733}"/>
              </a:ext>
            </a:extLst>
          </p:cNvPr>
          <p:cNvSpPr/>
          <p:nvPr/>
        </p:nvSpPr>
        <p:spPr>
          <a:xfrm>
            <a:off x="1336016" y="4592683"/>
            <a:ext cx="137618" cy="129956"/>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0" name="Straight Connector 239">
            <a:extLst>
              <a:ext uri="{FF2B5EF4-FFF2-40B4-BE49-F238E27FC236}">
                <a16:creationId xmlns:a16="http://schemas.microsoft.com/office/drawing/2014/main" id="{648DB6E6-19E6-9249-9D51-20851FC065CA}"/>
              </a:ext>
            </a:extLst>
          </p:cNvPr>
          <p:cNvCxnSpPr>
            <a:cxnSpLocks/>
          </p:cNvCxnSpPr>
          <p:nvPr/>
        </p:nvCxnSpPr>
        <p:spPr>
          <a:xfrm>
            <a:off x="1025525" y="5282093"/>
            <a:ext cx="1172126"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1" name="TextBox 240">
            <a:extLst>
              <a:ext uri="{FF2B5EF4-FFF2-40B4-BE49-F238E27FC236}">
                <a16:creationId xmlns:a16="http://schemas.microsoft.com/office/drawing/2014/main" id="{0A9FFE8A-DA73-A22F-D3D4-ED2BD9AC6783}"/>
              </a:ext>
            </a:extLst>
          </p:cNvPr>
          <p:cNvSpPr txBox="1"/>
          <p:nvPr/>
        </p:nvSpPr>
        <p:spPr>
          <a:xfrm>
            <a:off x="1446999" y="5300007"/>
            <a:ext cx="9184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lumMod val="75000"/>
                    <a:lumOff val="25000"/>
                  </a:schemeClr>
                </a:solidFill>
                <a:latin typeface="SVN-Gilroy XBold" panose="00000900000000000000" pitchFamily="50" charset="0"/>
                <a:cs typeface="Arial" panose="020B0604020202020204" pitchFamily="34" charset="0"/>
              </a:rPr>
              <a:t>8.8</a:t>
            </a:r>
            <a:r>
              <a:rPr kumimoji="0" lang="de-DE" sz="12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 </a:t>
            </a:r>
            <a:r>
              <a:rPr kumimoji="0" lang="de-DE"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(yoy)</a:t>
            </a:r>
          </a:p>
        </p:txBody>
      </p:sp>
      <p:sp>
        <p:nvSpPr>
          <p:cNvPr id="242" name="Freeform 443">
            <a:extLst>
              <a:ext uri="{FF2B5EF4-FFF2-40B4-BE49-F238E27FC236}">
                <a16:creationId xmlns:a16="http://schemas.microsoft.com/office/drawing/2014/main" id="{D18BC474-D43D-AF1F-5CB6-81B5B4DF6D4E}"/>
              </a:ext>
            </a:extLst>
          </p:cNvPr>
          <p:cNvSpPr/>
          <p:nvPr/>
        </p:nvSpPr>
        <p:spPr>
          <a:xfrm>
            <a:off x="1336016" y="5367426"/>
            <a:ext cx="137618" cy="129956"/>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3" name="Straight Connector 242">
            <a:extLst>
              <a:ext uri="{FF2B5EF4-FFF2-40B4-BE49-F238E27FC236}">
                <a16:creationId xmlns:a16="http://schemas.microsoft.com/office/drawing/2014/main" id="{CB839E3D-DB2F-A644-7A10-6D975DE86FEC}"/>
              </a:ext>
            </a:extLst>
          </p:cNvPr>
          <p:cNvCxnSpPr>
            <a:cxnSpLocks/>
          </p:cNvCxnSpPr>
          <p:nvPr/>
        </p:nvCxnSpPr>
        <p:spPr>
          <a:xfrm>
            <a:off x="1404083" y="5923099"/>
            <a:ext cx="793568"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4" name="TextBox 243">
            <a:extLst>
              <a:ext uri="{FF2B5EF4-FFF2-40B4-BE49-F238E27FC236}">
                <a16:creationId xmlns:a16="http://schemas.microsoft.com/office/drawing/2014/main" id="{F1D4AD95-C506-8102-A3F0-64AEA9BA164D}"/>
              </a:ext>
            </a:extLst>
          </p:cNvPr>
          <p:cNvSpPr txBox="1"/>
          <p:nvPr/>
        </p:nvSpPr>
        <p:spPr>
          <a:xfrm>
            <a:off x="1446999" y="5942072"/>
            <a:ext cx="9184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lumMod val="75000"/>
                    <a:lumOff val="25000"/>
                  </a:schemeClr>
                </a:solidFill>
                <a:latin typeface="SVN-Gilroy XBold" panose="00000900000000000000" pitchFamily="50" charset="0"/>
                <a:cs typeface="Arial" panose="020B0604020202020204" pitchFamily="34" charset="0"/>
              </a:rPr>
              <a:t>33.1</a:t>
            </a:r>
            <a:r>
              <a:rPr kumimoji="0" lang="de-DE" sz="12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 </a:t>
            </a:r>
            <a:r>
              <a:rPr kumimoji="0" lang="de-DE"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(yoy)</a:t>
            </a:r>
          </a:p>
        </p:txBody>
      </p:sp>
      <p:sp>
        <p:nvSpPr>
          <p:cNvPr id="245" name="Freeform 443">
            <a:extLst>
              <a:ext uri="{FF2B5EF4-FFF2-40B4-BE49-F238E27FC236}">
                <a16:creationId xmlns:a16="http://schemas.microsoft.com/office/drawing/2014/main" id="{C33F2A46-4016-8266-4F40-EFB3EF8C19E0}"/>
              </a:ext>
            </a:extLst>
          </p:cNvPr>
          <p:cNvSpPr/>
          <p:nvPr/>
        </p:nvSpPr>
        <p:spPr>
          <a:xfrm>
            <a:off x="1336016" y="6009491"/>
            <a:ext cx="137618" cy="129956"/>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6" name="Freeform: Shape 4334">
            <a:extLst>
              <a:ext uri="{FF2B5EF4-FFF2-40B4-BE49-F238E27FC236}">
                <a16:creationId xmlns:a16="http://schemas.microsoft.com/office/drawing/2014/main" id="{651DBD58-AD0B-7E4E-A478-8345710AFA01}"/>
              </a:ext>
            </a:extLst>
          </p:cNvPr>
          <p:cNvSpPr/>
          <p:nvPr/>
        </p:nvSpPr>
        <p:spPr>
          <a:xfrm rot="10800000">
            <a:off x="2454378" y="5910026"/>
            <a:ext cx="1268914" cy="319063"/>
          </a:xfrm>
          <a:custGeom>
            <a:avLst/>
            <a:gdLst>
              <a:gd name="connsiteX0" fmla="*/ 211490 w 1268914"/>
              <a:gd name="connsiteY0" fmla="*/ 0 h 465530"/>
              <a:gd name="connsiteX1" fmla="*/ 1057424 w 1268914"/>
              <a:gd name="connsiteY1" fmla="*/ 0 h 465530"/>
              <a:gd name="connsiteX2" fmla="*/ 1268914 w 1268914"/>
              <a:gd name="connsiteY2" fmla="*/ 211490 h 465530"/>
              <a:gd name="connsiteX3" fmla="*/ 1268914 w 1268914"/>
              <a:gd name="connsiteY3" fmla="*/ 465530 h 465530"/>
              <a:gd name="connsiteX4" fmla="*/ 0 w 1268914"/>
              <a:gd name="connsiteY4" fmla="*/ 465530 h 465530"/>
              <a:gd name="connsiteX5" fmla="*/ 0 w 1268914"/>
              <a:gd name="connsiteY5" fmla="*/ 211490 h 465530"/>
              <a:gd name="connsiteX6" fmla="*/ 211490 w 1268914"/>
              <a:gd name="connsiteY6" fmla="*/ 0 h 46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914" h="465530">
                <a:moveTo>
                  <a:pt x="211490" y="0"/>
                </a:moveTo>
                <a:lnTo>
                  <a:pt x="1057424" y="0"/>
                </a:lnTo>
                <a:cubicBezTo>
                  <a:pt x="1174227" y="0"/>
                  <a:pt x="1268914" y="94687"/>
                  <a:pt x="1268914" y="211490"/>
                </a:cubicBezTo>
                <a:lnTo>
                  <a:pt x="1268914" y="465530"/>
                </a:lnTo>
                <a:lnTo>
                  <a:pt x="0" y="465530"/>
                </a:lnTo>
                <a:lnTo>
                  <a:pt x="0" y="211490"/>
                </a:lnTo>
                <a:cubicBezTo>
                  <a:pt x="0" y="94687"/>
                  <a:pt x="94687" y="0"/>
                  <a:pt x="211490" y="0"/>
                </a:cubicBezTo>
                <a:close/>
              </a:path>
            </a:pathLst>
          </a:custGeom>
          <a:solidFill>
            <a:srgbClr val="7AD2F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47" name="TextBox 246">
            <a:extLst>
              <a:ext uri="{FF2B5EF4-FFF2-40B4-BE49-F238E27FC236}">
                <a16:creationId xmlns:a16="http://schemas.microsoft.com/office/drawing/2014/main" id="{D3FA67CC-595E-17AE-1ED7-B3462E4F57F5}"/>
              </a:ext>
            </a:extLst>
          </p:cNvPr>
          <p:cNvSpPr txBox="1"/>
          <p:nvPr/>
        </p:nvSpPr>
        <p:spPr>
          <a:xfrm>
            <a:off x="2551375" y="5853238"/>
            <a:ext cx="106709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bg1"/>
                </a:solidFill>
                <a:latin typeface="SVN-Gilroy XBold" panose="00000900000000000000" pitchFamily="50" charset="0"/>
                <a:ea typeface="Tahoma" panose="020B0604030504040204" pitchFamily="34" charset="0"/>
                <a:cs typeface="Arial" pitchFamily="34" charset="0"/>
              </a:rPr>
              <a:t>0.7</a:t>
            </a:r>
          </a:p>
          <a:p>
            <a:pPr lvl="0" algn="ctr">
              <a:defRPr/>
            </a:pPr>
            <a:r>
              <a:rPr lang="en-US" sz="900" i="1" dirty="0">
                <a:solidFill>
                  <a:schemeClr val="bg1"/>
                </a:solidFill>
                <a:latin typeface="SVN-Gilroy Medium" panose="00000600000000000000" pitchFamily="50" charset="0"/>
                <a:ea typeface="Tahoma" panose="020B0604030504040204" pitchFamily="34" charset="0"/>
                <a:cs typeface="Arial" pitchFamily="34" charset="0"/>
              </a:rPr>
              <a:t>VND, </a:t>
            </a:r>
            <a:r>
              <a:rPr lang="en-US" sz="900" i="1" dirty="0" err="1">
                <a:solidFill>
                  <a:schemeClr val="bg1"/>
                </a:solidFill>
                <a:latin typeface="SVN-Gilroy Medium" panose="00000600000000000000" pitchFamily="50" charset="0"/>
                <a:ea typeface="Tahoma" panose="020B0604030504040204" pitchFamily="34" charset="0"/>
                <a:cs typeface="Arial" pitchFamily="34" charset="0"/>
              </a:rPr>
              <a:t>Tn</a:t>
            </a:r>
            <a:endParaRPr lang="en-US" sz="900" i="1" dirty="0">
              <a:solidFill>
                <a:schemeClr val="bg1"/>
              </a:solidFill>
              <a:latin typeface="SVN-Gilroy Medium" panose="00000600000000000000" pitchFamily="50" charset="0"/>
              <a:cs typeface="Arial" panose="020B0604020202020204" pitchFamily="34" charset="0"/>
            </a:endParaRPr>
          </a:p>
        </p:txBody>
      </p:sp>
      <p:sp>
        <p:nvSpPr>
          <p:cNvPr id="248" name="TextBox 247">
            <a:extLst>
              <a:ext uri="{FF2B5EF4-FFF2-40B4-BE49-F238E27FC236}">
                <a16:creationId xmlns:a16="http://schemas.microsoft.com/office/drawing/2014/main" id="{434AC9ED-FF16-F638-1C3E-B1D03015E272}"/>
              </a:ext>
            </a:extLst>
          </p:cNvPr>
          <p:cNvSpPr txBox="1"/>
          <p:nvPr/>
        </p:nvSpPr>
        <p:spPr>
          <a:xfrm>
            <a:off x="1068131" y="910176"/>
            <a:ext cx="17712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OPERATING EXPENSES</a:t>
            </a:r>
            <a:endParaRPr lang="nl-NL" sz="1200" b="1" dirty="0">
              <a:solidFill>
                <a:schemeClr val="tx1">
                  <a:lumMod val="75000"/>
                  <a:lumOff val="25000"/>
                </a:schemeClr>
              </a:solidFill>
              <a:latin typeface="SVN-Gilroy XBold" panose="00000900000000000000" pitchFamily="50" charset="0"/>
              <a:cs typeface="Arial" panose="020B0604020202020204" pitchFamily="34" charset="0"/>
            </a:endParaRPr>
          </a:p>
        </p:txBody>
      </p:sp>
      <p:sp>
        <p:nvSpPr>
          <p:cNvPr id="249" name="Isosceles Triangle 248">
            <a:extLst>
              <a:ext uri="{FF2B5EF4-FFF2-40B4-BE49-F238E27FC236}">
                <a16:creationId xmlns:a16="http://schemas.microsoft.com/office/drawing/2014/main" id="{AC5FBE73-4A63-9B98-9890-29D0433DB4BE}"/>
              </a:ext>
            </a:extLst>
          </p:cNvPr>
          <p:cNvSpPr/>
          <p:nvPr/>
        </p:nvSpPr>
        <p:spPr>
          <a:xfrm rot="5400000">
            <a:off x="911331" y="1025130"/>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26" name="Freeform: Shape 203">
            <a:extLst>
              <a:ext uri="{FF2B5EF4-FFF2-40B4-BE49-F238E27FC236}">
                <a16:creationId xmlns:a16="http://schemas.microsoft.com/office/drawing/2014/main" id="{9C05AD0F-25D4-A62A-F581-ED7777DA7471}"/>
              </a:ext>
            </a:extLst>
          </p:cNvPr>
          <p:cNvSpPr/>
          <p:nvPr/>
        </p:nvSpPr>
        <p:spPr>
          <a:xfrm>
            <a:off x="7818210" y="2050726"/>
            <a:ext cx="820168" cy="1244923"/>
          </a:xfrm>
          <a:custGeom>
            <a:avLst/>
            <a:gdLst>
              <a:gd name="connsiteX0" fmla="*/ 613728 w 613728"/>
              <a:gd name="connsiteY0" fmla="*/ 0 h 808796"/>
              <a:gd name="connsiteX1" fmla="*/ 613728 w 613728"/>
              <a:gd name="connsiteY1" fmla="*/ 808796 h 808796"/>
              <a:gd name="connsiteX2" fmla="*/ 0 w 613728"/>
              <a:gd name="connsiteY2" fmla="*/ 807343 h 808796"/>
              <a:gd name="connsiteX3" fmla="*/ 0 w 613728"/>
              <a:gd name="connsiteY3" fmla="*/ 231741 h 808796"/>
              <a:gd name="connsiteX4" fmla="*/ 84795 w 613728"/>
              <a:gd name="connsiteY4" fmla="*/ 197741 h 808796"/>
              <a:gd name="connsiteX5" fmla="*/ 525959 w 613728"/>
              <a:gd name="connsiteY5" fmla="*/ 46937 h 80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728" h="808796">
                <a:moveTo>
                  <a:pt x="613728" y="0"/>
                </a:moveTo>
                <a:lnTo>
                  <a:pt x="613728" y="808796"/>
                </a:lnTo>
                <a:lnTo>
                  <a:pt x="0" y="807343"/>
                </a:lnTo>
                <a:lnTo>
                  <a:pt x="0" y="231741"/>
                </a:lnTo>
                <a:lnTo>
                  <a:pt x="84795" y="197741"/>
                </a:lnTo>
                <a:cubicBezTo>
                  <a:pt x="270359" y="129079"/>
                  <a:pt x="357362" y="129887"/>
                  <a:pt x="525959" y="46937"/>
                </a:cubicBezTo>
                <a:close/>
              </a:path>
            </a:pathLst>
          </a:custGeom>
          <a:gradFill>
            <a:gsLst>
              <a:gs pos="79296">
                <a:srgbClr val="A5E3F9">
                  <a:alpha val="10000"/>
                </a:srgbClr>
              </a:gs>
              <a:gs pos="30000">
                <a:srgbClr val="C5EDFB">
                  <a:alpha val="70000"/>
                </a:srgbClr>
              </a:gs>
              <a:gs pos="51000">
                <a:srgbClr val="A5E3F9">
                  <a:alpha val="30000"/>
                </a:srgbClr>
              </a:gs>
              <a:gs pos="0">
                <a:srgbClr val="C5EDFB"/>
              </a:gs>
              <a:gs pos="100000">
                <a:srgbClr val="C5EDFB">
                  <a:alpha val="0"/>
                </a:srgbClr>
              </a:gs>
            </a:gsLst>
            <a:lin ang="8100000" scaled="0"/>
          </a:gra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27" name="Freeform: Shape 205">
            <a:extLst>
              <a:ext uri="{FF2B5EF4-FFF2-40B4-BE49-F238E27FC236}">
                <a16:creationId xmlns:a16="http://schemas.microsoft.com/office/drawing/2014/main" id="{785ED867-EAF1-B95C-CA19-3F2DCA48645B}"/>
              </a:ext>
            </a:extLst>
          </p:cNvPr>
          <p:cNvSpPr/>
          <p:nvPr/>
        </p:nvSpPr>
        <p:spPr>
          <a:xfrm>
            <a:off x="8638378" y="1495425"/>
            <a:ext cx="784416" cy="1800224"/>
          </a:xfrm>
          <a:custGeom>
            <a:avLst/>
            <a:gdLst>
              <a:gd name="connsiteX0" fmla="*/ 617923 w 617923"/>
              <a:gd name="connsiteY0" fmla="*/ 0 h 1158787"/>
              <a:gd name="connsiteX1" fmla="*/ 617923 w 617923"/>
              <a:gd name="connsiteY1" fmla="*/ 1158787 h 1158787"/>
              <a:gd name="connsiteX2" fmla="*/ 0 w 617923"/>
              <a:gd name="connsiteY2" fmla="*/ 1157323 h 1158787"/>
              <a:gd name="connsiteX3" fmla="*/ 0 w 617923"/>
              <a:gd name="connsiteY3" fmla="*/ 376351 h 1158787"/>
              <a:gd name="connsiteX4" fmla="*/ 83398 w 617923"/>
              <a:gd name="connsiteY4" fmla="*/ 338777 h 1158787"/>
              <a:gd name="connsiteX5" fmla="*/ 540300 w 617923"/>
              <a:gd name="connsiteY5" fmla="*/ 55478 h 115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7923" h="1158787">
                <a:moveTo>
                  <a:pt x="617923" y="0"/>
                </a:moveTo>
                <a:lnTo>
                  <a:pt x="617923" y="1158787"/>
                </a:lnTo>
                <a:lnTo>
                  <a:pt x="0" y="1157323"/>
                </a:lnTo>
                <a:lnTo>
                  <a:pt x="0" y="376351"/>
                </a:lnTo>
                <a:lnTo>
                  <a:pt x="83398" y="338777"/>
                </a:lnTo>
                <a:cubicBezTo>
                  <a:pt x="274878" y="248050"/>
                  <a:pt x="381860" y="169421"/>
                  <a:pt x="540300" y="55478"/>
                </a:cubicBezTo>
                <a:close/>
              </a:path>
            </a:pathLst>
          </a:custGeom>
          <a:gradFill>
            <a:gsLst>
              <a:gs pos="79296">
                <a:srgbClr val="A5E3F9">
                  <a:alpha val="10000"/>
                </a:srgbClr>
              </a:gs>
              <a:gs pos="30000">
                <a:srgbClr val="C5EDFB">
                  <a:alpha val="70000"/>
                </a:srgbClr>
              </a:gs>
              <a:gs pos="51000">
                <a:srgbClr val="A5E3F9">
                  <a:alpha val="30000"/>
                </a:srgbClr>
              </a:gs>
              <a:gs pos="0">
                <a:srgbClr val="C5EDFB"/>
              </a:gs>
              <a:gs pos="100000">
                <a:srgbClr val="C5EDFB">
                  <a:alpha val="0"/>
                </a:srgbClr>
              </a:gs>
            </a:gsLst>
            <a:lin ang="8100000" scaled="0"/>
          </a:gra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28" name="Freeform: Shape 207">
            <a:extLst>
              <a:ext uri="{FF2B5EF4-FFF2-40B4-BE49-F238E27FC236}">
                <a16:creationId xmlns:a16="http://schemas.microsoft.com/office/drawing/2014/main" id="{7D53F01C-E240-43FF-D023-FD00E01A6439}"/>
              </a:ext>
            </a:extLst>
          </p:cNvPr>
          <p:cNvSpPr/>
          <p:nvPr/>
        </p:nvSpPr>
        <p:spPr>
          <a:xfrm>
            <a:off x="9422794" y="1495425"/>
            <a:ext cx="820168" cy="1800224"/>
          </a:xfrm>
          <a:custGeom>
            <a:avLst/>
            <a:gdLst>
              <a:gd name="connsiteX0" fmla="*/ 0 w 610507"/>
              <a:gd name="connsiteY0" fmla="*/ 0 h 1141662"/>
              <a:gd name="connsiteX1" fmla="*/ 91317 w 610507"/>
              <a:gd name="connsiteY1" fmla="*/ 91477 h 1141662"/>
              <a:gd name="connsiteX2" fmla="*/ 558265 w 610507"/>
              <a:gd name="connsiteY2" fmla="*/ 653597 h 1141662"/>
              <a:gd name="connsiteX3" fmla="*/ 610507 w 610507"/>
              <a:gd name="connsiteY3" fmla="*/ 693396 h 1141662"/>
              <a:gd name="connsiteX4" fmla="*/ 610507 w 610507"/>
              <a:gd name="connsiteY4" fmla="*/ 1141662 h 1141662"/>
              <a:gd name="connsiteX5" fmla="*/ 0 w 610507"/>
              <a:gd name="connsiteY5" fmla="*/ 1140216 h 114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507" h="1141662">
                <a:moveTo>
                  <a:pt x="0" y="0"/>
                </a:moveTo>
                <a:lnTo>
                  <a:pt x="91317" y="91477"/>
                </a:lnTo>
                <a:cubicBezTo>
                  <a:pt x="270519" y="286575"/>
                  <a:pt x="396031" y="510291"/>
                  <a:pt x="558265" y="653597"/>
                </a:cubicBezTo>
                <a:lnTo>
                  <a:pt x="610507" y="693396"/>
                </a:lnTo>
                <a:lnTo>
                  <a:pt x="610507" y="1141662"/>
                </a:lnTo>
                <a:lnTo>
                  <a:pt x="0" y="1140216"/>
                </a:lnTo>
                <a:close/>
              </a:path>
            </a:pathLst>
          </a:custGeom>
          <a:gradFill>
            <a:gsLst>
              <a:gs pos="79296">
                <a:srgbClr val="A5E3F9">
                  <a:alpha val="10000"/>
                </a:srgbClr>
              </a:gs>
              <a:gs pos="30000">
                <a:srgbClr val="C5EDFB">
                  <a:alpha val="70000"/>
                </a:srgbClr>
              </a:gs>
              <a:gs pos="51000">
                <a:srgbClr val="A5E3F9">
                  <a:alpha val="30000"/>
                </a:srgbClr>
              </a:gs>
              <a:gs pos="0">
                <a:srgbClr val="C5EDFB"/>
              </a:gs>
              <a:gs pos="100000">
                <a:srgbClr val="C5EDFB">
                  <a:alpha val="0"/>
                </a:srgbClr>
              </a:gs>
            </a:gsLst>
            <a:lin ang="8100000" scaled="0"/>
          </a:gra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29" name="Freeform: Shape 208">
            <a:extLst>
              <a:ext uri="{FF2B5EF4-FFF2-40B4-BE49-F238E27FC236}">
                <a16:creationId xmlns:a16="http://schemas.microsoft.com/office/drawing/2014/main" id="{6807E34D-473C-9AF4-A793-918100E25BAA}"/>
              </a:ext>
            </a:extLst>
          </p:cNvPr>
          <p:cNvSpPr/>
          <p:nvPr/>
        </p:nvSpPr>
        <p:spPr>
          <a:xfrm>
            <a:off x="10235785" y="2563650"/>
            <a:ext cx="820168" cy="732000"/>
          </a:xfrm>
          <a:custGeom>
            <a:avLst/>
            <a:gdLst>
              <a:gd name="connsiteX0" fmla="*/ 610507 w 610507"/>
              <a:gd name="connsiteY0" fmla="*/ 0 h 475107"/>
              <a:gd name="connsiteX1" fmla="*/ 610507 w 610507"/>
              <a:gd name="connsiteY1" fmla="*/ 475107 h 475107"/>
              <a:gd name="connsiteX2" fmla="*/ 0 w 610507"/>
              <a:gd name="connsiteY2" fmla="*/ 473662 h 475107"/>
              <a:gd name="connsiteX3" fmla="*/ 0 w 610507"/>
              <a:gd name="connsiteY3" fmla="*/ 255989 h 475107"/>
              <a:gd name="connsiteX4" fmla="*/ 2965 w 610507"/>
              <a:gd name="connsiteY4" fmla="*/ 245022 h 475107"/>
              <a:gd name="connsiteX5" fmla="*/ 7842 w 610507"/>
              <a:gd name="connsiteY5" fmla="*/ 38295 h 475107"/>
              <a:gd name="connsiteX6" fmla="*/ 588877 w 610507"/>
              <a:gd name="connsiteY6" fmla="*/ 661 h 4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507" h="475107">
                <a:moveTo>
                  <a:pt x="610507" y="0"/>
                </a:moveTo>
                <a:lnTo>
                  <a:pt x="610507" y="475107"/>
                </a:lnTo>
                <a:lnTo>
                  <a:pt x="0" y="473662"/>
                </a:lnTo>
                <a:lnTo>
                  <a:pt x="0" y="255989"/>
                </a:lnTo>
                <a:lnTo>
                  <a:pt x="2965" y="245022"/>
                </a:lnTo>
                <a:cubicBezTo>
                  <a:pt x="5783" y="219624"/>
                  <a:pt x="7706" y="161592"/>
                  <a:pt x="7842" y="38295"/>
                </a:cubicBezTo>
                <a:cubicBezTo>
                  <a:pt x="385348" y="50658"/>
                  <a:pt x="354038" y="10554"/>
                  <a:pt x="588877" y="661"/>
                </a:cubicBezTo>
                <a:close/>
              </a:path>
            </a:pathLst>
          </a:custGeom>
          <a:gradFill>
            <a:gsLst>
              <a:gs pos="79296">
                <a:srgbClr val="A5E3F9">
                  <a:alpha val="10000"/>
                </a:srgbClr>
              </a:gs>
              <a:gs pos="30000">
                <a:srgbClr val="C5EDFB">
                  <a:alpha val="70000"/>
                </a:srgbClr>
              </a:gs>
              <a:gs pos="51000">
                <a:srgbClr val="A5E3F9">
                  <a:alpha val="30000"/>
                </a:srgbClr>
              </a:gs>
              <a:gs pos="0">
                <a:srgbClr val="C5EDFB"/>
              </a:gs>
              <a:gs pos="100000">
                <a:srgbClr val="C5EDFB">
                  <a:alpha val="0"/>
                </a:srgbClr>
              </a:gs>
            </a:gsLst>
            <a:lin ang="8100000" scaled="0"/>
          </a:gra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graphicFrame>
        <p:nvGraphicFramePr>
          <p:cNvPr id="301" name="Chart 300">
            <a:extLst>
              <a:ext uri="{FF2B5EF4-FFF2-40B4-BE49-F238E27FC236}">
                <a16:creationId xmlns:a16="http://schemas.microsoft.com/office/drawing/2014/main" id="{4D1B26FC-109A-A1C0-16EC-42392A8410CD}"/>
              </a:ext>
            </a:extLst>
          </p:cNvPr>
          <p:cNvGraphicFramePr/>
          <p:nvPr>
            <p:extLst>
              <p:ext uri="{D42A27DB-BD31-4B8C-83A1-F6EECF244321}">
                <p14:modId xmlns:p14="http://schemas.microsoft.com/office/powerpoint/2010/main" val="998265645"/>
              </p:ext>
            </p:extLst>
          </p:nvPr>
        </p:nvGraphicFramePr>
        <p:xfrm>
          <a:off x="7262690" y="1093079"/>
          <a:ext cx="4302275" cy="2660868"/>
        </p:xfrm>
        <a:graphic>
          <a:graphicData uri="http://schemas.openxmlformats.org/drawingml/2006/chart">
            <c:chart xmlns:c="http://schemas.openxmlformats.org/drawingml/2006/chart" xmlns:r="http://schemas.openxmlformats.org/officeDocument/2006/relationships" r:id="rId7"/>
          </a:graphicData>
        </a:graphic>
      </p:graphicFrame>
      <p:grpSp>
        <p:nvGrpSpPr>
          <p:cNvPr id="130" name="Group 129">
            <a:extLst>
              <a:ext uri="{FF2B5EF4-FFF2-40B4-BE49-F238E27FC236}">
                <a16:creationId xmlns:a16="http://schemas.microsoft.com/office/drawing/2014/main" id="{1D8AD020-FC71-050E-6479-1520F57A172C}"/>
              </a:ext>
            </a:extLst>
          </p:cNvPr>
          <p:cNvGrpSpPr/>
          <p:nvPr/>
        </p:nvGrpSpPr>
        <p:grpSpPr>
          <a:xfrm>
            <a:off x="10744054" y="1858598"/>
            <a:ext cx="623798" cy="618578"/>
            <a:chOff x="2935660" y="5473617"/>
            <a:chExt cx="378125" cy="374962"/>
          </a:xfrm>
        </p:grpSpPr>
        <p:pic>
          <p:nvPicPr>
            <p:cNvPr id="131" name="Picture 130">
              <a:extLst>
                <a:ext uri="{FF2B5EF4-FFF2-40B4-BE49-F238E27FC236}">
                  <a16:creationId xmlns:a16="http://schemas.microsoft.com/office/drawing/2014/main" id="{405C0217-7C9E-1536-3796-DCB5206A317B}"/>
                </a:ext>
              </a:extLst>
            </p:cNvPr>
            <p:cNvPicPr>
              <a:picLocks noChangeAspect="1"/>
            </p:cNvPicPr>
            <p:nvPr/>
          </p:nvPicPr>
          <p:blipFill>
            <a:blip r:embed="rId8" cstate="print">
              <a:extLst>
                <a:ext uri="{28A0092B-C50C-407E-A947-70E740481C1C}">
                  <a14:useLocalDpi xmlns:a14="http://schemas.microsoft.com/office/drawing/2010/main" val="0"/>
                </a:ext>
              </a:extLst>
            </a:blip>
            <a:srcRect l="25678" t="10779" r="23720" b="29794"/>
            <a:stretch>
              <a:fillRect/>
            </a:stretch>
          </p:blipFill>
          <p:spPr>
            <a:xfrm flipV="1">
              <a:off x="3084336" y="5783617"/>
              <a:ext cx="71928" cy="64962"/>
            </a:xfrm>
            <a:custGeom>
              <a:avLst/>
              <a:gdLst>
                <a:gd name="connsiteX0" fmla="*/ 0 w 104092"/>
                <a:gd name="connsiteY0" fmla="*/ 94011 h 94011"/>
                <a:gd name="connsiteX1" fmla="*/ 104092 w 104092"/>
                <a:gd name="connsiteY1" fmla="*/ 94011 h 94011"/>
                <a:gd name="connsiteX2" fmla="*/ 52046 w 104092"/>
                <a:gd name="connsiteY2" fmla="*/ 0 h 94011"/>
                <a:gd name="connsiteX3" fmla="*/ 0 w 104092"/>
                <a:gd name="connsiteY3" fmla="*/ 94011 h 94011"/>
              </a:gdLst>
              <a:ahLst/>
              <a:cxnLst>
                <a:cxn ang="0">
                  <a:pos x="connsiteX0" y="connsiteY0"/>
                </a:cxn>
                <a:cxn ang="0">
                  <a:pos x="connsiteX1" y="connsiteY1"/>
                </a:cxn>
                <a:cxn ang="0">
                  <a:pos x="connsiteX2" y="connsiteY2"/>
                </a:cxn>
                <a:cxn ang="0">
                  <a:pos x="connsiteX3" y="connsiteY3"/>
                </a:cxn>
              </a:cxnLst>
              <a:rect l="l" t="t" r="r" b="b"/>
              <a:pathLst>
                <a:path w="104092" h="94011">
                  <a:moveTo>
                    <a:pt x="0" y="94011"/>
                  </a:moveTo>
                  <a:lnTo>
                    <a:pt x="104092" y="94011"/>
                  </a:lnTo>
                  <a:lnTo>
                    <a:pt x="52046" y="0"/>
                  </a:lnTo>
                  <a:lnTo>
                    <a:pt x="0" y="94011"/>
                  </a:lnTo>
                  <a:close/>
                </a:path>
              </a:pathLst>
            </a:custGeom>
          </p:spPr>
        </p:pic>
        <p:pic>
          <p:nvPicPr>
            <p:cNvPr id="132" name="Picture 131">
              <a:extLst>
                <a:ext uri="{FF2B5EF4-FFF2-40B4-BE49-F238E27FC236}">
                  <a16:creationId xmlns:a16="http://schemas.microsoft.com/office/drawing/2014/main" id="{767D2128-0CE5-3B33-3CE6-206E8A5B8216}"/>
                </a:ext>
              </a:extLst>
            </p:cNvPr>
            <p:cNvPicPr>
              <a:picLocks noChangeAspect="1"/>
            </p:cNvPicPr>
            <p:nvPr/>
          </p:nvPicPr>
          <p:blipFill>
            <a:blip r:embed="rId9" cstate="print">
              <a:extLst>
                <a:ext uri="{28A0092B-C50C-407E-A947-70E740481C1C}">
                  <a14:useLocalDpi xmlns:a14="http://schemas.microsoft.com/office/drawing/2010/main" val="0"/>
                </a:ext>
              </a:extLst>
            </a:blip>
            <a:srcRect l="13360" t="1381" r="11862" b="1381"/>
            <a:stretch>
              <a:fillRect/>
            </a:stretch>
          </p:blipFill>
          <p:spPr>
            <a:xfrm flipV="1">
              <a:off x="2955129" y="5473617"/>
              <a:ext cx="330342" cy="330342"/>
            </a:xfrm>
            <a:custGeom>
              <a:avLst/>
              <a:gdLst>
                <a:gd name="connsiteX0" fmla="*/ 661018 w 1322036"/>
                <a:gd name="connsiteY0" fmla="*/ 1322036 h 1322036"/>
                <a:gd name="connsiteX1" fmla="*/ 1322036 w 1322036"/>
                <a:gd name="connsiteY1" fmla="*/ 661018 h 1322036"/>
                <a:gd name="connsiteX2" fmla="*/ 661018 w 1322036"/>
                <a:gd name="connsiteY2" fmla="*/ 0 h 1322036"/>
                <a:gd name="connsiteX3" fmla="*/ 0 w 1322036"/>
                <a:gd name="connsiteY3" fmla="*/ 661018 h 1322036"/>
                <a:gd name="connsiteX4" fmla="*/ 661018 w 1322036"/>
                <a:gd name="connsiteY4" fmla="*/ 1322036 h 132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36" h="1322036">
                  <a:moveTo>
                    <a:pt x="661018" y="1322036"/>
                  </a:moveTo>
                  <a:cubicBezTo>
                    <a:pt x="1026088" y="1322036"/>
                    <a:pt x="1322036" y="1026088"/>
                    <a:pt x="1322036" y="661018"/>
                  </a:cubicBezTo>
                  <a:cubicBezTo>
                    <a:pt x="1322036" y="295948"/>
                    <a:pt x="1026088" y="0"/>
                    <a:pt x="661018" y="0"/>
                  </a:cubicBezTo>
                  <a:cubicBezTo>
                    <a:pt x="295948" y="0"/>
                    <a:pt x="0" y="295948"/>
                    <a:pt x="0" y="661018"/>
                  </a:cubicBezTo>
                  <a:cubicBezTo>
                    <a:pt x="0" y="1026088"/>
                    <a:pt x="295948" y="1322036"/>
                    <a:pt x="661018" y="1322036"/>
                  </a:cubicBezTo>
                  <a:close/>
                </a:path>
              </a:pathLst>
            </a:custGeom>
          </p:spPr>
        </p:pic>
        <p:sp>
          <p:nvSpPr>
            <p:cNvPr id="133" name="Oval 132">
              <a:extLst>
                <a:ext uri="{FF2B5EF4-FFF2-40B4-BE49-F238E27FC236}">
                  <a16:creationId xmlns:a16="http://schemas.microsoft.com/office/drawing/2014/main" id="{DA4114B0-7BA0-C5AA-6F59-3E6627B4B5BF}"/>
                </a:ext>
              </a:extLst>
            </p:cNvPr>
            <p:cNvSpPr/>
            <p:nvPr/>
          </p:nvSpPr>
          <p:spPr>
            <a:xfrm>
              <a:off x="2982444" y="5500931"/>
              <a:ext cx="275714" cy="2757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8EE1802D-83D2-0FD5-3774-5E25AE5ED42C}"/>
                </a:ext>
              </a:extLst>
            </p:cNvPr>
            <p:cNvSpPr txBox="1"/>
            <p:nvPr/>
          </p:nvSpPr>
          <p:spPr>
            <a:xfrm>
              <a:off x="2935660" y="5560881"/>
              <a:ext cx="378125" cy="14925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679E"/>
                  </a:solidFill>
                  <a:effectLst/>
                  <a:uLnTx/>
                  <a:uFillTx/>
                  <a:latin typeface="SVN-Gilroy XBold" panose="00000900000000000000" pitchFamily="50" charset="0"/>
                  <a:ea typeface="Tahoma" panose="020B0604030504040204" pitchFamily="34" charset="0"/>
                  <a:cs typeface="Arial" pitchFamily="34" charset="0"/>
                </a:rPr>
                <a:t>25.5%</a:t>
              </a:r>
              <a:endParaRPr kumimoji="0" lang="en-US" sz="1000" b="1" i="0" u="none" strike="noStrike" kern="0" cap="none" spc="0" normalizeH="0" baseline="0" noProof="0">
                <a:ln>
                  <a:noFill/>
                </a:ln>
                <a:solidFill>
                  <a:srgbClr val="00679E"/>
                </a:solidFill>
                <a:effectLst/>
                <a:uLnTx/>
                <a:uFillTx/>
                <a:latin typeface="SVN-Gilroy XBold" panose="00000900000000000000" pitchFamily="50" charset="0"/>
                <a:cs typeface="Arial" panose="020B0604020202020204" pitchFamily="34" charset="0"/>
              </a:endParaRPr>
            </a:p>
          </p:txBody>
        </p:sp>
      </p:grpSp>
      <p:sp>
        <p:nvSpPr>
          <p:cNvPr id="142" name="TextBox 141">
            <a:extLst>
              <a:ext uri="{FF2B5EF4-FFF2-40B4-BE49-F238E27FC236}">
                <a16:creationId xmlns:a16="http://schemas.microsoft.com/office/drawing/2014/main" id="{434AC9ED-FF16-F638-1C3E-B1D03015E272}"/>
              </a:ext>
            </a:extLst>
          </p:cNvPr>
          <p:cNvSpPr txBox="1"/>
          <p:nvPr/>
        </p:nvSpPr>
        <p:spPr>
          <a:xfrm>
            <a:off x="7500251" y="910176"/>
            <a:ext cx="1545324" cy="276999"/>
          </a:xfrm>
          <a:prstGeom prst="rect">
            <a:avLst/>
          </a:prstGeom>
          <a:noFill/>
        </p:spPr>
        <p:txBody>
          <a:bodyPr wrap="square" rtlCol="0">
            <a:spAutoFit/>
          </a:bodyPr>
          <a:lstStyle/>
          <a:p>
            <a:pPr lvl="0">
              <a:defRPr/>
            </a:pPr>
            <a:r>
              <a:rPr lang="nl-NL" sz="1200" b="1" dirty="0">
                <a:solidFill>
                  <a:schemeClr val="tx1">
                    <a:lumMod val="75000"/>
                    <a:lumOff val="25000"/>
                  </a:schemeClr>
                </a:solidFill>
                <a:latin typeface="SVN-Gilroy XBold" panose="00000900000000000000" pitchFamily="50" charset="0"/>
                <a:cs typeface="Arial" panose="020B0604020202020204" pitchFamily="34" charset="0"/>
              </a:rPr>
              <a:t>ACCUMULATED CIR</a:t>
            </a:r>
          </a:p>
        </p:txBody>
      </p:sp>
      <p:sp>
        <p:nvSpPr>
          <p:cNvPr id="143" name="Isosceles Triangle 142">
            <a:extLst>
              <a:ext uri="{FF2B5EF4-FFF2-40B4-BE49-F238E27FC236}">
                <a16:creationId xmlns:a16="http://schemas.microsoft.com/office/drawing/2014/main" id="{AC5FBE73-4A63-9B98-9890-29D0433DB4BE}"/>
              </a:ext>
            </a:extLst>
          </p:cNvPr>
          <p:cNvSpPr/>
          <p:nvPr/>
        </p:nvSpPr>
        <p:spPr>
          <a:xfrm rot="5400000">
            <a:off x="7366106" y="1025130"/>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graphicFrame>
        <p:nvGraphicFramePr>
          <p:cNvPr id="74" name="Chart 7">
            <a:extLst>
              <a:ext uri="{FF2B5EF4-FFF2-40B4-BE49-F238E27FC236}">
                <a16:creationId xmlns:a16="http://schemas.microsoft.com/office/drawing/2014/main" id="{4E1C53D3-7652-1A75-0EF3-C8E8D9D90AE3}"/>
              </a:ext>
            </a:extLst>
          </p:cNvPr>
          <p:cNvGraphicFramePr/>
          <p:nvPr/>
        </p:nvGraphicFramePr>
        <p:xfrm>
          <a:off x="4047643" y="2786355"/>
          <a:ext cx="407854" cy="422718"/>
        </p:xfrm>
        <a:graphic>
          <a:graphicData uri="http://schemas.openxmlformats.org/drawingml/2006/chart">
            <c:chart xmlns:c="http://schemas.openxmlformats.org/drawingml/2006/chart" xmlns:r="http://schemas.openxmlformats.org/officeDocument/2006/relationships" r:id="rId10"/>
          </a:graphicData>
        </a:graphic>
      </p:graphicFrame>
      <p:sp>
        <p:nvSpPr>
          <p:cNvPr id="75" name="Oval 74">
            <a:extLst>
              <a:ext uri="{FF2B5EF4-FFF2-40B4-BE49-F238E27FC236}">
                <a16:creationId xmlns:a16="http://schemas.microsoft.com/office/drawing/2014/main" id="{88D4602E-34ED-D061-359E-69970DA0D167}"/>
              </a:ext>
            </a:extLst>
          </p:cNvPr>
          <p:cNvSpPr/>
          <p:nvPr/>
        </p:nvSpPr>
        <p:spPr>
          <a:xfrm>
            <a:off x="4101898" y="2837107"/>
            <a:ext cx="289818" cy="289818"/>
          </a:xfrm>
          <a:prstGeom prst="ellipse">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6" name="Team2" descr="{&quot;Key&quot;:&quot;POWER_USER_SHAPE_ICON&quot;,&quot;Value&quot;:&quot;POWER_USER_SHAPE_ICON_STYLE_1&quot;}">
            <a:extLst>
              <a:ext uri="{FF2B5EF4-FFF2-40B4-BE49-F238E27FC236}">
                <a16:creationId xmlns:a16="http://schemas.microsoft.com/office/drawing/2014/main" id="{FAA3E2F8-E52E-D9A0-2C7D-4FEC8E2A71D0}"/>
              </a:ext>
            </a:extLst>
          </p:cNvPr>
          <p:cNvGrpSpPr>
            <a:grpSpLocks noChangeAspect="1"/>
          </p:cNvGrpSpPr>
          <p:nvPr>
            <p:custDataLst>
              <p:tags r:id="rId1"/>
            </p:custDataLst>
          </p:nvPr>
        </p:nvGrpSpPr>
        <p:grpSpPr>
          <a:xfrm>
            <a:off x="4147298" y="2896085"/>
            <a:ext cx="199018" cy="171862"/>
            <a:chOff x="7043738" y="430343"/>
            <a:chExt cx="814388" cy="703261"/>
          </a:xfrm>
          <a:solidFill>
            <a:srgbClr val="0078B2"/>
          </a:solidFill>
        </p:grpSpPr>
        <p:sp>
          <p:nvSpPr>
            <p:cNvPr id="77" name="Freeform 107">
              <a:extLst>
                <a:ext uri="{FF2B5EF4-FFF2-40B4-BE49-F238E27FC236}">
                  <a16:creationId xmlns:a16="http://schemas.microsoft.com/office/drawing/2014/main" id="{6F737E73-A497-B056-9AFD-4998907F8CC8}"/>
                </a:ext>
              </a:extLst>
            </p:cNvPr>
            <p:cNvSpPr>
              <a:spLocks/>
            </p:cNvSpPr>
            <p:nvPr/>
          </p:nvSpPr>
          <p:spPr bwMode="auto">
            <a:xfrm>
              <a:off x="7288213" y="658946"/>
              <a:ext cx="327025" cy="474658"/>
            </a:xfrm>
            <a:custGeom>
              <a:avLst/>
              <a:gdLst>
                <a:gd name="T0" fmla="*/ 362 w 436"/>
                <a:gd name="T1" fmla="*/ 631 h 631"/>
                <a:gd name="T2" fmla="*/ 362 w 436"/>
                <a:gd name="T3" fmla="*/ 455 h 631"/>
                <a:gd name="T4" fmla="*/ 435 w 436"/>
                <a:gd name="T5" fmla="*/ 391 h 631"/>
                <a:gd name="T6" fmla="*/ 436 w 436"/>
                <a:gd name="T7" fmla="*/ 168 h 631"/>
                <a:gd name="T8" fmla="*/ 292 w 436"/>
                <a:gd name="T9" fmla="*/ 0 h 631"/>
                <a:gd name="T10" fmla="*/ 218 w 436"/>
                <a:gd name="T11" fmla="*/ 62 h 631"/>
                <a:gd name="T12" fmla="*/ 144 w 436"/>
                <a:gd name="T13" fmla="*/ 0 h 631"/>
                <a:gd name="T14" fmla="*/ 0 w 436"/>
                <a:gd name="T15" fmla="*/ 168 h 631"/>
                <a:gd name="T16" fmla="*/ 0 w 436"/>
                <a:gd name="T17" fmla="*/ 391 h 631"/>
                <a:gd name="T18" fmla="*/ 73 w 436"/>
                <a:gd name="T19" fmla="*/ 455 h 631"/>
                <a:gd name="T20" fmla="*/ 73 w 436"/>
                <a:gd name="T21" fmla="*/ 63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6" h="631">
                  <a:moveTo>
                    <a:pt x="362" y="631"/>
                  </a:moveTo>
                  <a:lnTo>
                    <a:pt x="362" y="455"/>
                  </a:lnTo>
                  <a:cubicBezTo>
                    <a:pt x="411" y="455"/>
                    <a:pt x="435" y="426"/>
                    <a:pt x="435" y="391"/>
                  </a:cubicBezTo>
                  <a:lnTo>
                    <a:pt x="436" y="168"/>
                  </a:lnTo>
                  <a:cubicBezTo>
                    <a:pt x="436" y="52"/>
                    <a:pt x="386" y="6"/>
                    <a:pt x="292" y="0"/>
                  </a:cubicBezTo>
                  <a:lnTo>
                    <a:pt x="218" y="62"/>
                  </a:lnTo>
                  <a:lnTo>
                    <a:pt x="144" y="0"/>
                  </a:lnTo>
                  <a:cubicBezTo>
                    <a:pt x="50" y="6"/>
                    <a:pt x="0" y="52"/>
                    <a:pt x="0" y="168"/>
                  </a:cubicBezTo>
                  <a:lnTo>
                    <a:pt x="0" y="391"/>
                  </a:lnTo>
                  <a:cubicBezTo>
                    <a:pt x="0" y="426"/>
                    <a:pt x="26" y="455"/>
                    <a:pt x="73" y="455"/>
                  </a:cubicBezTo>
                  <a:lnTo>
                    <a:pt x="73" y="631"/>
                  </a:lnTo>
                </a:path>
              </a:pathLst>
            </a:custGeom>
            <a:grpFill/>
            <a:ln w="9525" cap="flat">
              <a:solidFill>
                <a:srgbClr val="0078B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endParaRPr>
            </a:p>
          </p:txBody>
        </p:sp>
        <p:sp>
          <p:nvSpPr>
            <p:cNvPr id="78" name="Oval 108">
              <a:extLst>
                <a:ext uri="{FF2B5EF4-FFF2-40B4-BE49-F238E27FC236}">
                  <a16:creationId xmlns:a16="http://schemas.microsoft.com/office/drawing/2014/main" id="{BC19CD18-C42C-205B-B2BB-92ECC83BCAC4}"/>
                </a:ext>
              </a:extLst>
            </p:cNvPr>
            <p:cNvSpPr>
              <a:spLocks noChangeArrowheads="1"/>
            </p:cNvSpPr>
            <p:nvPr/>
          </p:nvSpPr>
          <p:spPr bwMode="auto">
            <a:xfrm>
              <a:off x="7359650" y="430343"/>
              <a:ext cx="182563" cy="184149"/>
            </a:xfrm>
            <a:prstGeom prst="ellipse">
              <a:avLst/>
            </a:prstGeom>
            <a:grpFill/>
            <a:ln w="9525" cap="flat">
              <a:solidFill>
                <a:srgbClr val="0078B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endParaRPr>
            </a:p>
          </p:txBody>
        </p:sp>
        <p:sp>
          <p:nvSpPr>
            <p:cNvPr id="79" name="Freeform 109">
              <a:extLst>
                <a:ext uri="{FF2B5EF4-FFF2-40B4-BE49-F238E27FC236}">
                  <a16:creationId xmlns:a16="http://schemas.microsoft.com/office/drawing/2014/main" id="{19DB1D9E-4C74-B157-6263-8DC62C851108}"/>
                </a:ext>
              </a:extLst>
            </p:cNvPr>
            <p:cNvSpPr>
              <a:spLocks/>
            </p:cNvSpPr>
            <p:nvPr/>
          </p:nvSpPr>
          <p:spPr bwMode="auto">
            <a:xfrm>
              <a:off x="7043738" y="644525"/>
              <a:ext cx="244475" cy="381000"/>
            </a:xfrm>
            <a:custGeom>
              <a:avLst/>
              <a:gdLst>
                <a:gd name="T0" fmla="*/ 325 w 325"/>
                <a:gd name="T1" fmla="*/ 63 h 508"/>
                <a:gd name="T2" fmla="*/ 224 w 325"/>
                <a:gd name="T3" fmla="*/ 0 h 508"/>
                <a:gd name="T4" fmla="*/ 168 w 325"/>
                <a:gd name="T5" fmla="*/ 45 h 508"/>
                <a:gd name="T6" fmla="*/ 111 w 325"/>
                <a:gd name="T7" fmla="*/ 0 h 508"/>
                <a:gd name="T8" fmla="*/ 0 w 325"/>
                <a:gd name="T9" fmla="*/ 129 h 508"/>
                <a:gd name="T10" fmla="*/ 1 w 325"/>
                <a:gd name="T11" fmla="*/ 301 h 508"/>
                <a:gd name="T12" fmla="*/ 56 w 325"/>
                <a:gd name="T13" fmla="*/ 350 h 508"/>
                <a:gd name="T14" fmla="*/ 56 w 325"/>
                <a:gd name="T15" fmla="*/ 508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5" h="508">
                  <a:moveTo>
                    <a:pt x="325" y="63"/>
                  </a:moveTo>
                  <a:cubicBezTo>
                    <a:pt x="309" y="22"/>
                    <a:pt x="275" y="3"/>
                    <a:pt x="224" y="0"/>
                  </a:cubicBezTo>
                  <a:lnTo>
                    <a:pt x="168" y="45"/>
                  </a:lnTo>
                  <a:lnTo>
                    <a:pt x="111" y="0"/>
                  </a:lnTo>
                  <a:cubicBezTo>
                    <a:pt x="39" y="5"/>
                    <a:pt x="0" y="41"/>
                    <a:pt x="0" y="129"/>
                  </a:cubicBezTo>
                  <a:lnTo>
                    <a:pt x="1" y="301"/>
                  </a:lnTo>
                  <a:cubicBezTo>
                    <a:pt x="1" y="328"/>
                    <a:pt x="20" y="350"/>
                    <a:pt x="56" y="350"/>
                  </a:cubicBezTo>
                  <a:lnTo>
                    <a:pt x="56" y="508"/>
                  </a:lnTo>
                </a:path>
              </a:pathLst>
            </a:custGeom>
            <a:grpFill/>
            <a:ln w="9525" cap="flat">
              <a:solidFill>
                <a:srgbClr val="0078B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endParaRPr>
            </a:p>
          </p:txBody>
        </p:sp>
        <p:sp>
          <p:nvSpPr>
            <p:cNvPr id="80" name="Freeform 110">
              <a:extLst>
                <a:ext uri="{FF2B5EF4-FFF2-40B4-BE49-F238E27FC236}">
                  <a16:creationId xmlns:a16="http://schemas.microsoft.com/office/drawing/2014/main" id="{FC88FEC4-CFE7-EAE1-E47F-37EE2AFB1B35}"/>
                </a:ext>
              </a:extLst>
            </p:cNvPr>
            <p:cNvSpPr>
              <a:spLocks/>
            </p:cNvSpPr>
            <p:nvPr/>
          </p:nvSpPr>
          <p:spPr bwMode="auto">
            <a:xfrm>
              <a:off x="7253288" y="890588"/>
              <a:ext cx="36513" cy="134938"/>
            </a:xfrm>
            <a:custGeom>
              <a:avLst/>
              <a:gdLst>
                <a:gd name="T0" fmla="*/ 0 w 49"/>
                <a:gd name="T1" fmla="*/ 180 h 180"/>
                <a:gd name="T2" fmla="*/ 1 w 49"/>
                <a:gd name="T3" fmla="*/ 22 h 180"/>
                <a:gd name="T4" fmla="*/ 49 w 49"/>
                <a:gd name="T5" fmla="*/ 0 h 180"/>
              </a:gdLst>
              <a:ahLst/>
              <a:cxnLst>
                <a:cxn ang="0">
                  <a:pos x="T0" y="T1"/>
                </a:cxn>
                <a:cxn ang="0">
                  <a:pos x="T2" y="T3"/>
                </a:cxn>
                <a:cxn ang="0">
                  <a:pos x="T4" y="T5"/>
                </a:cxn>
              </a:cxnLst>
              <a:rect l="0" t="0" r="r" b="b"/>
              <a:pathLst>
                <a:path w="49" h="180">
                  <a:moveTo>
                    <a:pt x="0" y="180"/>
                  </a:moveTo>
                  <a:lnTo>
                    <a:pt x="1" y="22"/>
                  </a:lnTo>
                  <a:cubicBezTo>
                    <a:pt x="24" y="22"/>
                    <a:pt x="40" y="14"/>
                    <a:pt x="49" y="0"/>
                  </a:cubicBezTo>
                </a:path>
              </a:pathLst>
            </a:custGeom>
            <a:grpFill/>
            <a:ln w="9525" cap="flat">
              <a:solidFill>
                <a:srgbClr val="0078B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endParaRPr>
            </a:p>
          </p:txBody>
        </p:sp>
        <p:sp>
          <p:nvSpPr>
            <p:cNvPr id="81" name="Freeform 111">
              <a:extLst>
                <a:ext uri="{FF2B5EF4-FFF2-40B4-BE49-F238E27FC236}">
                  <a16:creationId xmlns:a16="http://schemas.microsoft.com/office/drawing/2014/main" id="{8EA786A9-ED3D-4985-26A8-F52D5AC4A161}"/>
                </a:ext>
              </a:extLst>
            </p:cNvPr>
            <p:cNvSpPr>
              <a:spLocks/>
            </p:cNvSpPr>
            <p:nvPr/>
          </p:nvSpPr>
          <p:spPr bwMode="auto">
            <a:xfrm>
              <a:off x="7612063" y="890588"/>
              <a:ext cx="36513" cy="134938"/>
            </a:xfrm>
            <a:custGeom>
              <a:avLst/>
              <a:gdLst>
                <a:gd name="T0" fmla="*/ 0 w 48"/>
                <a:gd name="T1" fmla="*/ 0 h 180"/>
                <a:gd name="T2" fmla="*/ 48 w 48"/>
                <a:gd name="T3" fmla="*/ 22 h 180"/>
                <a:gd name="T4" fmla="*/ 48 w 48"/>
                <a:gd name="T5" fmla="*/ 180 h 180"/>
              </a:gdLst>
              <a:ahLst/>
              <a:cxnLst>
                <a:cxn ang="0">
                  <a:pos x="T0" y="T1"/>
                </a:cxn>
                <a:cxn ang="0">
                  <a:pos x="T2" y="T3"/>
                </a:cxn>
                <a:cxn ang="0">
                  <a:pos x="T4" y="T5"/>
                </a:cxn>
              </a:cxnLst>
              <a:rect l="0" t="0" r="r" b="b"/>
              <a:pathLst>
                <a:path w="48" h="180">
                  <a:moveTo>
                    <a:pt x="0" y="0"/>
                  </a:moveTo>
                  <a:cubicBezTo>
                    <a:pt x="8" y="14"/>
                    <a:pt x="25" y="22"/>
                    <a:pt x="48" y="22"/>
                  </a:cubicBezTo>
                  <a:lnTo>
                    <a:pt x="48" y="180"/>
                  </a:lnTo>
                </a:path>
              </a:pathLst>
            </a:custGeom>
            <a:grpFill/>
            <a:ln w="9525" cap="flat">
              <a:solidFill>
                <a:srgbClr val="0078B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endParaRPr>
            </a:p>
          </p:txBody>
        </p:sp>
        <p:sp>
          <p:nvSpPr>
            <p:cNvPr id="82" name="Oval 112">
              <a:extLst>
                <a:ext uri="{FF2B5EF4-FFF2-40B4-BE49-F238E27FC236}">
                  <a16:creationId xmlns:a16="http://schemas.microsoft.com/office/drawing/2014/main" id="{BB499C0C-40BF-8D7B-EC09-48E2DEFF37D3}"/>
                </a:ext>
              </a:extLst>
            </p:cNvPr>
            <p:cNvSpPr>
              <a:spLocks noChangeArrowheads="1"/>
            </p:cNvSpPr>
            <p:nvPr/>
          </p:nvSpPr>
          <p:spPr bwMode="auto">
            <a:xfrm>
              <a:off x="7099300" y="457200"/>
              <a:ext cx="141288" cy="141288"/>
            </a:xfrm>
            <a:prstGeom prst="ellipse">
              <a:avLst/>
            </a:prstGeom>
            <a:grpFill/>
            <a:ln w="9525" cap="flat">
              <a:solidFill>
                <a:srgbClr val="0078B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endParaRPr>
            </a:p>
          </p:txBody>
        </p:sp>
        <p:sp>
          <p:nvSpPr>
            <p:cNvPr id="83" name="Freeform 113">
              <a:extLst>
                <a:ext uri="{FF2B5EF4-FFF2-40B4-BE49-F238E27FC236}">
                  <a16:creationId xmlns:a16="http://schemas.microsoft.com/office/drawing/2014/main" id="{DB4EBBBE-6E3F-9F2E-3615-417FB5522AEC}"/>
                </a:ext>
              </a:extLst>
            </p:cNvPr>
            <p:cNvSpPr>
              <a:spLocks/>
            </p:cNvSpPr>
            <p:nvPr/>
          </p:nvSpPr>
          <p:spPr bwMode="auto">
            <a:xfrm>
              <a:off x="7615238" y="644525"/>
              <a:ext cx="242888" cy="381000"/>
            </a:xfrm>
            <a:custGeom>
              <a:avLst/>
              <a:gdLst>
                <a:gd name="T0" fmla="*/ 268 w 324"/>
                <a:gd name="T1" fmla="*/ 508 h 508"/>
                <a:gd name="T2" fmla="*/ 268 w 324"/>
                <a:gd name="T3" fmla="*/ 350 h 508"/>
                <a:gd name="T4" fmla="*/ 324 w 324"/>
                <a:gd name="T5" fmla="*/ 301 h 508"/>
                <a:gd name="T6" fmla="*/ 324 w 324"/>
                <a:gd name="T7" fmla="*/ 129 h 508"/>
                <a:gd name="T8" fmla="*/ 213 w 324"/>
                <a:gd name="T9" fmla="*/ 0 h 508"/>
                <a:gd name="T10" fmla="*/ 157 w 324"/>
                <a:gd name="T11" fmla="*/ 45 h 508"/>
                <a:gd name="T12" fmla="*/ 100 w 324"/>
                <a:gd name="T13" fmla="*/ 0 h 508"/>
                <a:gd name="T14" fmla="*/ 0 w 324"/>
                <a:gd name="T15" fmla="*/ 63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508">
                  <a:moveTo>
                    <a:pt x="268" y="508"/>
                  </a:moveTo>
                  <a:lnTo>
                    <a:pt x="268" y="350"/>
                  </a:lnTo>
                  <a:cubicBezTo>
                    <a:pt x="304" y="350"/>
                    <a:pt x="324" y="328"/>
                    <a:pt x="324" y="301"/>
                  </a:cubicBezTo>
                  <a:lnTo>
                    <a:pt x="324" y="129"/>
                  </a:lnTo>
                  <a:cubicBezTo>
                    <a:pt x="324" y="41"/>
                    <a:pt x="286" y="5"/>
                    <a:pt x="213" y="0"/>
                  </a:cubicBezTo>
                  <a:lnTo>
                    <a:pt x="157" y="45"/>
                  </a:lnTo>
                  <a:lnTo>
                    <a:pt x="100" y="0"/>
                  </a:lnTo>
                  <a:cubicBezTo>
                    <a:pt x="49" y="3"/>
                    <a:pt x="15" y="22"/>
                    <a:pt x="0" y="63"/>
                  </a:cubicBezTo>
                </a:path>
              </a:pathLst>
            </a:custGeom>
            <a:grpFill/>
            <a:ln w="9525" cap="flat">
              <a:solidFill>
                <a:srgbClr val="0078B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endParaRPr>
            </a:p>
          </p:txBody>
        </p:sp>
        <p:sp>
          <p:nvSpPr>
            <p:cNvPr id="84" name="Oval 114">
              <a:extLst>
                <a:ext uri="{FF2B5EF4-FFF2-40B4-BE49-F238E27FC236}">
                  <a16:creationId xmlns:a16="http://schemas.microsoft.com/office/drawing/2014/main" id="{C32FB5B9-31FE-680E-1777-39EA1FBD2CA3}"/>
                </a:ext>
              </a:extLst>
            </p:cNvPr>
            <p:cNvSpPr>
              <a:spLocks noChangeArrowheads="1"/>
            </p:cNvSpPr>
            <p:nvPr/>
          </p:nvSpPr>
          <p:spPr bwMode="auto">
            <a:xfrm>
              <a:off x="7661275" y="457200"/>
              <a:ext cx="141288" cy="141288"/>
            </a:xfrm>
            <a:prstGeom prst="ellipse">
              <a:avLst/>
            </a:prstGeom>
            <a:grpFill/>
            <a:ln w="9525" cap="flat">
              <a:solidFill>
                <a:srgbClr val="0078B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endParaRPr>
            </a:p>
          </p:txBody>
        </p:sp>
      </p:grpSp>
      <p:sp>
        <p:nvSpPr>
          <p:cNvPr id="85" name="TextBox 84">
            <a:extLst>
              <a:ext uri="{FF2B5EF4-FFF2-40B4-BE49-F238E27FC236}">
                <a16:creationId xmlns:a16="http://schemas.microsoft.com/office/drawing/2014/main" id="{E9D45CF9-CC82-C8D8-5011-78656313C4C6}"/>
              </a:ext>
            </a:extLst>
          </p:cNvPr>
          <p:cNvSpPr txBox="1"/>
          <p:nvPr/>
        </p:nvSpPr>
        <p:spPr>
          <a:xfrm>
            <a:off x="4427816" y="2716050"/>
            <a:ext cx="1061982" cy="6309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SVN-Gilroy XBold" panose="00000900000000000000" pitchFamily="50" charset="0"/>
                <a:ea typeface="Tahoma" panose="020B0604030504040204" pitchFamily="34" charset="0"/>
                <a:cs typeface="Arial" pitchFamily="34" charset="0"/>
              </a:rPr>
              <a:t>85%</a:t>
            </a:r>
          </a:p>
          <a:p>
            <a:pPr marL="0" marR="0" lvl="0" indent="0"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Salaries and allowances</a:t>
            </a:r>
            <a:endParaRPr kumimoji="0" lang="en-US" sz="11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endParaRPr>
          </a:p>
        </p:txBody>
      </p:sp>
      <p:sp>
        <p:nvSpPr>
          <p:cNvPr id="86" name="TextBox 85">
            <a:extLst>
              <a:ext uri="{FF2B5EF4-FFF2-40B4-BE49-F238E27FC236}">
                <a16:creationId xmlns:a16="http://schemas.microsoft.com/office/drawing/2014/main" id="{EB4298DE-56B4-1397-DA9B-9FF754F14DCD}"/>
              </a:ext>
            </a:extLst>
          </p:cNvPr>
          <p:cNvSpPr txBox="1"/>
          <p:nvPr/>
        </p:nvSpPr>
        <p:spPr>
          <a:xfrm>
            <a:off x="6115309" y="2697043"/>
            <a:ext cx="993755"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SVN-Gilroy XBold" panose="00000900000000000000" pitchFamily="50" charset="0"/>
                <a:ea typeface="Tahoma" panose="020B0604030504040204" pitchFamily="34" charset="0"/>
                <a:cs typeface="Arial" pitchFamily="34" charset="0"/>
              </a:rPr>
              <a:t>15%</a:t>
            </a:r>
          </a:p>
          <a:p>
            <a:pPr marL="0" marR="0" lvl="0" indent="0"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Others</a:t>
            </a:r>
            <a:endParaRPr kumimoji="0" lang="en-US" sz="11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endParaRPr>
          </a:p>
        </p:txBody>
      </p:sp>
      <p:graphicFrame>
        <p:nvGraphicFramePr>
          <p:cNvPr id="89" name="Chart 7">
            <a:extLst>
              <a:ext uri="{FF2B5EF4-FFF2-40B4-BE49-F238E27FC236}">
                <a16:creationId xmlns:a16="http://schemas.microsoft.com/office/drawing/2014/main" id="{995E1F9F-A1E0-1E95-E4F3-8E020F9F1958}"/>
              </a:ext>
            </a:extLst>
          </p:cNvPr>
          <p:cNvGraphicFramePr/>
          <p:nvPr>
            <p:extLst>
              <p:ext uri="{D42A27DB-BD31-4B8C-83A1-F6EECF244321}">
                <p14:modId xmlns:p14="http://schemas.microsoft.com/office/powerpoint/2010/main" val="1316165171"/>
              </p:ext>
            </p:extLst>
          </p:nvPr>
        </p:nvGraphicFramePr>
        <p:xfrm>
          <a:off x="5681965" y="2782122"/>
          <a:ext cx="407854" cy="422718"/>
        </p:xfrm>
        <a:graphic>
          <a:graphicData uri="http://schemas.openxmlformats.org/drawingml/2006/chart">
            <c:chart xmlns:c="http://schemas.openxmlformats.org/drawingml/2006/chart" xmlns:r="http://schemas.openxmlformats.org/officeDocument/2006/relationships" r:id="rId11"/>
          </a:graphicData>
        </a:graphic>
      </p:graphicFrame>
      <p:sp>
        <p:nvSpPr>
          <p:cNvPr id="90" name="Oval 89">
            <a:extLst>
              <a:ext uri="{FF2B5EF4-FFF2-40B4-BE49-F238E27FC236}">
                <a16:creationId xmlns:a16="http://schemas.microsoft.com/office/drawing/2014/main" id="{598C4A6B-A6AA-33CC-8E32-E5F3FE5EB0E7}"/>
              </a:ext>
            </a:extLst>
          </p:cNvPr>
          <p:cNvSpPr/>
          <p:nvPr/>
        </p:nvSpPr>
        <p:spPr>
          <a:xfrm>
            <a:off x="5736749" y="2838695"/>
            <a:ext cx="289818" cy="289818"/>
          </a:xfrm>
          <a:prstGeom prst="ellipse">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60" name="Group 259">
            <a:extLst>
              <a:ext uri="{FF2B5EF4-FFF2-40B4-BE49-F238E27FC236}">
                <a16:creationId xmlns:a16="http://schemas.microsoft.com/office/drawing/2014/main" id="{83192838-8006-50E9-CD7E-CFC878B7D733}"/>
              </a:ext>
            </a:extLst>
          </p:cNvPr>
          <p:cNvGrpSpPr/>
          <p:nvPr/>
        </p:nvGrpSpPr>
        <p:grpSpPr>
          <a:xfrm>
            <a:off x="5810522" y="2882464"/>
            <a:ext cx="163703" cy="199345"/>
            <a:chOff x="8211788" y="4854477"/>
            <a:chExt cx="632348" cy="770022"/>
          </a:xfrm>
          <a:solidFill>
            <a:srgbClr val="0078B2"/>
          </a:solidFill>
        </p:grpSpPr>
        <p:sp>
          <p:nvSpPr>
            <p:cNvPr id="261" name="Oval 277">
              <a:extLst>
                <a:ext uri="{FF2B5EF4-FFF2-40B4-BE49-F238E27FC236}">
                  <a16:creationId xmlns:a16="http://schemas.microsoft.com/office/drawing/2014/main" id="{3C5399F4-E071-4FBF-8874-DE3B34D000ED}"/>
                </a:ext>
              </a:extLst>
            </p:cNvPr>
            <p:cNvSpPr>
              <a:spLocks noChangeArrowheads="1"/>
            </p:cNvSpPr>
            <p:nvPr/>
          </p:nvSpPr>
          <p:spPr bwMode="auto">
            <a:xfrm>
              <a:off x="8251811" y="5304324"/>
              <a:ext cx="30417" cy="30417"/>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2" name="Oval 278">
              <a:extLst>
                <a:ext uri="{FF2B5EF4-FFF2-40B4-BE49-F238E27FC236}">
                  <a16:creationId xmlns:a16="http://schemas.microsoft.com/office/drawing/2014/main" id="{C24FFBFD-E955-B81D-8078-947A7854AB0D}"/>
                </a:ext>
              </a:extLst>
            </p:cNvPr>
            <p:cNvSpPr>
              <a:spLocks noChangeArrowheads="1"/>
            </p:cNvSpPr>
            <p:nvPr/>
          </p:nvSpPr>
          <p:spPr bwMode="auto">
            <a:xfrm>
              <a:off x="8251811" y="5085003"/>
              <a:ext cx="30417" cy="30417"/>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3" name="Freeform 279">
              <a:extLst>
                <a:ext uri="{FF2B5EF4-FFF2-40B4-BE49-F238E27FC236}">
                  <a16:creationId xmlns:a16="http://schemas.microsoft.com/office/drawing/2014/main" id="{20142177-6145-377B-9FE3-76E2486B5CC0}"/>
                </a:ext>
              </a:extLst>
            </p:cNvPr>
            <p:cNvSpPr>
              <a:spLocks noEditPoints="1"/>
            </p:cNvSpPr>
            <p:nvPr/>
          </p:nvSpPr>
          <p:spPr bwMode="auto">
            <a:xfrm>
              <a:off x="8267820" y="5099412"/>
              <a:ext cx="520286" cy="219321"/>
            </a:xfrm>
            <a:custGeom>
              <a:avLst/>
              <a:gdLst>
                <a:gd name="T0" fmla="*/ 554 w 677"/>
                <a:gd name="T1" fmla="*/ 160 h 286"/>
                <a:gd name="T2" fmla="*/ 519 w 677"/>
                <a:gd name="T3" fmla="*/ 160 h 286"/>
                <a:gd name="T4" fmla="*/ 519 w 677"/>
                <a:gd name="T5" fmla="*/ 126 h 286"/>
                <a:gd name="T6" fmla="*/ 554 w 677"/>
                <a:gd name="T7" fmla="*/ 126 h 286"/>
                <a:gd name="T8" fmla="*/ 554 w 677"/>
                <a:gd name="T9" fmla="*/ 160 h 286"/>
                <a:gd name="T10" fmla="*/ 339 w 677"/>
                <a:gd name="T11" fmla="*/ 209 h 286"/>
                <a:gd name="T12" fmla="*/ 273 w 677"/>
                <a:gd name="T13" fmla="*/ 143 h 286"/>
                <a:gd name="T14" fmla="*/ 339 w 677"/>
                <a:gd name="T15" fmla="*/ 77 h 286"/>
                <a:gd name="T16" fmla="*/ 405 w 677"/>
                <a:gd name="T17" fmla="*/ 143 h 286"/>
                <a:gd name="T18" fmla="*/ 339 w 677"/>
                <a:gd name="T19" fmla="*/ 209 h 286"/>
                <a:gd name="T20" fmla="*/ 158 w 677"/>
                <a:gd name="T21" fmla="*/ 160 h 286"/>
                <a:gd name="T22" fmla="*/ 123 w 677"/>
                <a:gd name="T23" fmla="*/ 160 h 286"/>
                <a:gd name="T24" fmla="*/ 123 w 677"/>
                <a:gd name="T25" fmla="*/ 126 h 286"/>
                <a:gd name="T26" fmla="*/ 158 w 677"/>
                <a:gd name="T27" fmla="*/ 126 h 286"/>
                <a:gd name="T28" fmla="*/ 158 w 677"/>
                <a:gd name="T29" fmla="*/ 160 h 286"/>
                <a:gd name="T30" fmla="*/ 677 w 677"/>
                <a:gd name="T31" fmla="*/ 66 h 286"/>
                <a:gd name="T32" fmla="*/ 611 w 677"/>
                <a:gd name="T33" fmla="*/ 0 h 286"/>
                <a:gd name="T34" fmla="*/ 66 w 677"/>
                <a:gd name="T35" fmla="*/ 0 h 286"/>
                <a:gd name="T36" fmla="*/ 0 w 677"/>
                <a:gd name="T37" fmla="*/ 66 h 286"/>
                <a:gd name="T38" fmla="*/ 0 w 677"/>
                <a:gd name="T39" fmla="*/ 220 h 286"/>
                <a:gd name="T40" fmla="*/ 66 w 677"/>
                <a:gd name="T41" fmla="*/ 286 h 286"/>
                <a:gd name="T42" fmla="*/ 611 w 677"/>
                <a:gd name="T43" fmla="*/ 286 h 286"/>
                <a:gd name="T44" fmla="*/ 677 w 677"/>
                <a:gd name="T45" fmla="*/ 220 h 286"/>
                <a:gd name="T46" fmla="*/ 677 w 677"/>
                <a:gd name="T47" fmla="*/ 6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7" h="286">
                  <a:moveTo>
                    <a:pt x="554" y="160"/>
                  </a:moveTo>
                  <a:lnTo>
                    <a:pt x="519" y="160"/>
                  </a:lnTo>
                  <a:lnTo>
                    <a:pt x="519" y="126"/>
                  </a:lnTo>
                  <a:lnTo>
                    <a:pt x="554" y="126"/>
                  </a:lnTo>
                  <a:lnTo>
                    <a:pt x="554" y="160"/>
                  </a:lnTo>
                  <a:close/>
                  <a:moveTo>
                    <a:pt x="339" y="209"/>
                  </a:moveTo>
                  <a:cubicBezTo>
                    <a:pt x="302" y="209"/>
                    <a:pt x="273" y="180"/>
                    <a:pt x="273" y="143"/>
                  </a:cubicBezTo>
                  <a:cubicBezTo>
                    <a:pt x="273" y="107"/>
                    <a:pt x="302" y="77"/>
                    <a:pt x="339" y="77"/>
                  </a:cubicBezTo>
                  <a:cubicBezTo>
                    <a:pt x="375" y="77"/>
                    <a:pt x="405" y="107"/>
                    <a:pt x="405" y="143"/>
                  </a:cubicBezTo>
                  <a:cubicBezTo>
                    <a:pt x="405" y="180"/>
                    <a:pt x="375" y="209"/>
                    <a:pt x="339" y="209"/>
                  </a:cubicBezTo>
                  <a:close/>
                  <a:moveTo>
                    <a:pt x="158" y="160"/>
                  </a:moveTo>
                  <a:lnTo>
                    <a:pt x="123" y="160"/>
                  </a:lnTo>
                  <a:lnTo>
                    <a:pt x="123" y="126"/>
                  </a:lnTo>
                  <a:lnTo>
                    <a:pt x="158" y="126"/>
                  </a:lnTo>
                  <a:lnTo>
                    <a:pt x="158" y="160"/>
                  </a:lnTo>
                  <a:close/>
                  <a:moveTo>
                    <a:pt x="677" y="66"/>
                  </a:moveTo>
                  <a:cubicBezTo>
                    <a:pt x="641" y="66"/>
                    <a:pt x="611" y="36"/>
                    <a:pt x="611" y="0"/>
                  </a:cubicBezTo>
                  <a:lnTo>
                    <a:pt x="66" y="0"/>
                  </a:lnTo>
                  <a:cubicBezTo>
                    <a:pt x="66" y="36"/>
                    <a:pt x="36" y="66"/>
                    <a:pt x="0" y="66"/>
                  </a:cubicBezTo>
                  <a:lnTo>
                    <a:pt x="0" y="220"/>
                  </a:lnTo>
                  <a:cubicBezTo>
                    <a:pt x="36" y="220"/>
                    <a:pt x="66" y="250"/>
                    <a:pt x="66" y="286"/>
                  </a:cubicBezTo>
                  <a:lnTo>
                    <a:pt x="611" y="286"/>
                  </a:lnTo>
                  <a:cubicBezTo>
                    <a:pt x="611" y="250"/>
                    <a:pt x="641" y="220"/>
                    <a:pt x="677" y="220"/>
                  </a:cubicBezTo>
                  <a:lnTo>
                    <a:pt x="677" y="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4" name="Oval 280">
              <a:extLst>
                <a:ext uri="{FF2B5EF4-FFF2-40B4-BE49-F238E27FC236}">
                  <a16:creationId xmlns:a16="http://schemas.microsoft.com/office/drawing/2014/main" id="{06625F57-3A8A-6153-B129-C80C1EB86B36}"/>
                </a:ext>
              </a:extLst>
            </p:cNvPr>
            <p:cNvSpPr>
              <a:spLocks noChangeArrowheads="1"/>
            </p:cNvSpPr>
            <p:nvPr/>
          </p:nvSpPr>
          <p:spPr bwMode="auto">
            <a:xfrm>
              <a:off x="8772096" y="5304324"/>
              <a:ext cx="30417" cy="30417"/>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5" name="Oval 281">
              <a:extLst>
                <a:ext uri="{FF2B5EF4-FFF2-40B4-BE49-F238E27FC236}">
                  <a16:creationId xmlns:a16="http://schemas.microsoft.com/office/drawing/2014/main" id="{C813BC19-7377-FCEF-E34B-4B17247C487B}"/>
                </a:ext>
              </a:extLst>
            </p:cNvPr>
            <p:cNvSpPr>
              <a:spLocks noChangeArrowheads="1"/>
            </p:cNvSpPr>
            <p:nvPr/>
          </p:nvSpPr>
          <p:spPr bwMode="auto">
            <a:xfrm>
              <a:off x="8772096" y="5085003"/>
              <a:ext cx="30417" cy="30417"/>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6" name="Rectangle 282">
              <a:extLst>
                <a:ext uri="{FF2B5EF4-FFF2-40B4-BE49-F238E27FC236}">
                  <a16:creationId xmlns:a16="http://schemas.microsoft.com/office/drawing/2014/main" id="{4EF082B4-E6EB-E17E-F92C-E042318B4A48}"/>
                </a:ext>
              </a:extLst>
            </p:cNvPr>
            <p:cNvSpPr>
              <a:spLocks noChangeArrowheads="1"/>
            </p:cNvSpPr>
            <p:nvPr/>
          </p:nvSpPr>
          <p:spPr bwMode="auto">
            <a:xfrm>
              <a:off x="8616811" y="4960135"/>
              <a:ext cx="25614" cy="2721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7" name="Rectangle 283">
              <a:extLst>
                <a:ext uri="{FF2B5EF4-FFF2-40B4-BE49-F238E27FC236}">
                  <a16:creationId xmlns:a16="http://schemas.microsoft.com/office/drawing/2014/main" id="{BDCEB6C4-4345-87F6-5C89-F42C6F7A1C32}"/>
                </a:ext>
              </a:extLst>
            </p:cNvPr>
            <p:cNvSpPr>
              <a:spLocks noChangeArrowheads="1"/>
            </p:cNvSpPr>
            <p:nvPr/>
          </p:nvSpPr>
          <p:spPr bwMode="auto">
            <a:xfrm>
              <a:off x="8616811" y="4854477"/>
              <a:ext cx="25614" cy="7684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8" name="Rectangle 284">
              <a:extLst>
                <a:ext uri="{FF2B5EF4-FFF2-40B4-BE49-F238E27FC236}">
                  <a16:creationId xmlns:a16="http://schemas.microsoft.com/office/drawing/2014/main" id="{D32E0FA2-D46D-DFB5-DEEF-840EC1E71CA2}"/>
                </a:ext>
              </a:extLst>
            </p:cNvPr>
            <p:cNvSpPr>
              <a:spLocks noChangeArrowheads="1"/>
            </p:cNvSpPr>
            <p:nvPr/>
          </p:nvSpPr>
          <p:spPr bwMode="auto">
            <a:xfrm>
              <a:off x="8565583" y="4985749"/>
              <a:ext cx="25614" cy="25614"/>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9" name="Rectangle 285">
              <a:extLst>
                <a:ext uri="{FF2B5EF4-FFF2-40B4-BE49-F238E27FC236}">
                  <a16:creationId xmlns:a16="http://schemas.microsoft.com/office/drawing/2014/main" id="{CE7A0249-4592-81D4-B7B3-FAD68BA2955D}"/>
                </a:ext>
              </a:extLst>
            </p:cNvPr>
            <p:cNvSpPr>
              <a:spLocks noChangeArrowheads="1"/>
            </p:cNvSpPr>
            <p:nvPr/>
          </p:nvSpPr>
          <p:spPr bwMode="auto">
            <a:xfrm>
              <a:off x="8565583" y="4880091"/>
              <a:ext cx="25614" cy="7684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0" name="Rectangle 286">
              <a:extLst>
                <a:ext uri="{FF2B5EF4-FFF2-40B4-BE49-F238E27FC236}">
                  <a16:creationId xmlns:a16="http://schemas.microsoft.com/office/drawing/2014/main" id="{7B285999-D4E4-C6B8-53C0-35B7263E8805}"/>
                </a:ext>
              </a:extLst>
            </p:cNvPr>
            <p:cNvSpPr>
              <a:spLocks noChangeArrowheads="1"/>
            </p:cNvSpPr>
            <p:nvPr/>
          </p:nvSpPr>
          <p:spPr bwMode="auto">
            <a:xfrm>
              <a:off x="8514355" y="4960135"/>
              <a:ext cx="25614" cy="2721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1" name="Rectangle 287">
              <a:extLst>
                <a:ext uri="{FF2B5EF4-FFF2-40B4-BE49-F238E27FC236}">
                  <a16:creationId xmlns:a16="http://schemas.microsoft.com/office/drawing/2014/main" id="{ACF6925E-66C5-0CDF-E7E8-A6E9ACF33E5E}"/>
                </a:ext>
              </a:extLst>
            </p:cNvPr>
            <p:cNvSpPr>
              <a:spLocks noChangeArrowheads="1"/>
            </p:cNvSpPr>
            <p:nvPr/>
          </p:nvSpPr>
          <p:spPr bwMode="auto">
            <a:xfrm>
              <a:off x="8514355" y="4854477"/>
              <a:ext cx="25614" cy="7684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2" name="Rectangle 288">
              <a:extLst>
                <a:ext uri="{FF2B5EF4-FFF2-40B4-BE49-F238E27FC236}">
                  <a16:creationId xmlns:a16="http://schemas.microsoft.com/office/drawing/2014/main" id="{F6522694-678F-613C-5D8E-337C22952EA9}"/>
                </a:ext>
              </a:extLst>
            </p:cNvPr>
            <p:cNvSpPr>
              <a:spLocks noChangeArrowheads="1"/>
            </p:cNvSpPr>
            <p:nvPr/>
          </p:nvSpPr>
          <p:spPr bwMode="auto">
            <a:xfrm>
              <a:off x="8463127" y="4985749"/>
              <a:ext cx="25614" cy="25614"/>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3" name="Rectangle 289">
              <a:extLst>
                <a:ext uri="{FF2B5EF4-FFF2-40B4-BE49-F238E27FC236}">
                  <a16:creationId xmlns:a16="http://schemas.microsoft.com/office/drawing/2014/main" id="{289F085F-F5C1-6A23-8EFF-283B153945C0}"/>
                </a:ext>
              </a:extLst>
            </p:cNvPr>
            <p:cNvSpPr>
              <a:spLocks noChangeArrowheads="1"/>
            </p:cNvSpPr>
            <p:nvPr/>
          </p:nvSpPr>
          <p:spPr bwMode="auto">
            <a:xfrm>
              <a:off x="8463127" y="4880091"/>
              <a:ext cx="25614" cy="7684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4" name="Rectangle 290">
              <a:extLst>
                <a:ext uri="{FF2B5EF4-FFF2-40B4-BE49-F238E27FC236}">
                  <a16:creationId xmlns:a16="http://schemas.microsoft.com/office/drawing/2014/main" id="{C8F7ACDC-5DD9-1F43-4361-5F602E7B7707}"/>
                </a:ext>
              </a:extLst>
            </p:cNvPr>
            <p:cNvSpPr>
              <a:spLocks noChangeArrowheads="1"/>
            </p:cNvSpPr>
            <p:nvPr/>
          </p:nvSpPr>
          <p:spPr bwMode="auto">
            <a:xfrm>
              <a:off x="8411899" y="4960135"/>
              <a:ext cx="25614" cy="2721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5" name="Rectangle 291">
              <a:extLst>
                <a:ext uri="{FF2B5EF4-FFF2-40B4-BE49-F238E27FC236}">
                  <a16:creationId xmlns:a16="http://schemas.microsoft.com/office/drawing/2014/main" id="{9FA4D7F1-6603-3C8F-4E4F-AF324EA50553}"/>
                </a:ext>
              </a:extLst>
            </p:cNvPr>
            <p:cNvSpPr>
              <a:spLocks noChangeArrowheads="1"/>
            </p:cNvSpPr>
            <p:nvPr/>
          </p:nvSpPr>
          <p:spPr bwMode="auto">
            <a:xfrm>
              <a:off x="8411899" y="4854477"/>
              <a:ext cx="25614" cy="7684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6" name="Freeform 292">
              <a:extLst>
                <a:ext uri="{FF2B5EF4-FFF2-40B4-BE49-F238E27FC236}">
                  <a16:creationId xmlns:a16="http://schemas.microsoft.com/office/drawing/2014/main" id="{3FCB2818-92A3-F4E3-C28D-7A5CEDE5EDBE}"/>
                </a:ext>
              </a:extLst>
            </p:cNvPr>
            <p:cNvSpPr>
              <a:spLocks/>
            </p:cNvSpPr>
            <p:nvPr/>
          </p:nvSpPr>
          <p:spPr bwMode="auto">
            <a:xfrm>
              <a:off x="8447118" y="5395573"/>
              <a:ext cx="161689" cy="228926"/>
            </a:xfrm>
            <a:custGeom>
              <a:avLst/>
              <a:gdLst>
                <a:gd name="T0" fmla="*/ 10 w 210"/>
                <a:gd name="T1" fmla="*/ 183 h 298"/>
                <a:gd name="T2" fmla="*/ 58 w 210"/>
                <a:gd name="T3" fmla="*/ 183 h 298"/>
                <a:gd name="T4" fmla="*/ 58 w 210"/>
                <a:gd name="T5" fmla="*/ 0 h 298"/>
                <a:gd name="T6" fmla="*/ 151 w 210"/>
                <a:gd name="T7" fmla="*/ 0 h 298"/>
                <a:gd name="T8" fmla="*/ 151 w 210"/>
                <a:gd name="T9" fmla="*/ 183 h 298"/>
                <a:gd name="T10" fmla="*/ 199 w 210"/>
                <a:gd name="T11" fmla="*/ 183 h 298"/>
                <a:gd name="T12" fmla="*/ 205 w 210"/>
                <a:gd name="T13" fmla="*/ 197 h 298"/>
                <a:gd name="T14" fmla="*/ 114 w 210"/>
                <a:gd name="T15" fmla="*/ 293 h 298"/>
                <a:gd name="T16" fmla="*/ 96 w 210"/>
                <a:gd name="T17" fmla="*/ 293 h 298"/>
                <a:gd name="T18" fmla="*/ 4 w 210"/>
                <a:gd name="T19" fmla="*/ 197 h 298"/>
                <a:gd name="T20" fmla="*/ 10 w 210"/>
                <a:gd name="T21" fmla="*/ 1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0" h="298">
                  <a:moveTo>
                    <a:pt x="10" y="183"/>
                  </a:moveTo>
                  <a:lnTo>
                    <a:pt x="58" y="183"/>
                  </a:lnTo>
                  <a:lnTo>
                    <a:pt x="58" y="0"/>
                  </a:lnTo>
                  <a:lnTo>
                    <a:pt x="151" y="0"/>
                  </a:lnTo>
                  <a:lnTo>
                    <a:pt x="151" y="183"/>
                  </a:lnTo>
                  <a:lnTo>
                    <a:pt x="199" y="183"/>
                  </a:lnTo>
                  <a:cubicBezTo>
                    <a:pt x="206" y="183"/>
                    <a:pt x="210" y="192"/>
                    <a:pt x="205" y="197"/>
                  </a:cubicBezTo>
                  <a:lnTo>
                    <a:pt x="114" y="293"/>
                  </a:lnTo>
                  <a:cubicBezTo>
                    <a:pt x="109" y="298"/>
                    <a:pt x="101" y="298"/>
                    <a:pt x="96" y="293"/>
                  </a:cubicBezTo>
                  <a:lnTo>
                    <a:pt x="4" y="197"/>
                  </a:lnTo>
                  <a:cubicBezTo>
                    <a:pt x="0" y="192"/>
                    <a:pt x="3" y="183"/>
                    <a:pt x="10" y="18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7" name="Rectangle 293">
              <a:extLst>
                <a:ext uri="{FF2B5EF4-FFF2-40B4-BE49-F238E27FC236}">
                  <a16:creationId xmlns:a16="http://schemas.microsoft.com/office/drawing/2014/main" id="{3D6AA95C-0CE9-BD2F-5843-80B168F5C1B9}"/>
                </a:ext>
              </a:extLst>
            </p:cNvPr>
            <p:cNvSpPr>
              <a:spLocks noChangeArrowheads="1"/>
            </p:cNvSpPr>
            <p:nvPr/>
          </p:nvSpPr>
          <p:spPr bwMode="auto">
            <a:xfrm>
              <a:off x="8639223" y="5451604"/>
              <a:ext cx="27215" cy="25614"/>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8" name="Rectangle 294">
              <a:extLst>
                <a:ext uri="{FF2B5EF4-FFF2-40B4-BE49-F238E27FC236}">
                  <a16:creationId xmlns:a16="http://schemas.microsoft.com/office/drawing/2014/main" id="{375B5AD8-40B5-CB74-FB8D-4C2DCF0DE27F}"/>
                </a:ext>
              </a:extLst>
            </p:cNvPr>
            <p:cNvSpPr>
              <a:spLocks noChangeArrowheads="1"/>
            </p:cNvSpPr>
            <p:nvPr/>
          </p:nvSpPr>
          <p:spPr bwMode="auto">
            <a:xfrm>
              <a:off x="8639223" y="5345947"/>
              <a:ext cx="27215" cy="7684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9" name="Rectangle 295">
              <a:extLst>
                <a:ext uri="{FF2B5EF4-FFF2-40B4-BE49-F238E27FC236}">
                  <a16:creationId xmlns:a16="http://schemas.microsoft.com/office/drawing/2014/main" id="{D2F1BE64-0C19-211B-C509-1B39DD2D3008}"/>
                </a:ext>
              </a:extLst>
            </p:cNvPr>
            <p:cNvSpPr>
              <a:spLocks noChangeArrowheads="1"/>
            </p:cNvSpPr>
            <p:nvPr/>
          </p:nvSpPr>
          <p:spPr bwMode="auto">
            <a:xfrm>
              <a:off x="8589596" y="5483622"/>
              <a:ext cx="25614" cy="2721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0" name="Rectangle 296">
              <a:extLst>
                <a:ext uri="{FF2B5EF4-FFF2-40B4-BE49-F238E27FC236}">
                  <a16:creationId xmlns:a16="http://schemas.microsoft.com/office/drawing/2014/main" id="{0EFBA073-2CDD-0FF0-F9A8-AB8E04E99598}"/>
                </a:ext>
              </a:extLst>
            </p:cNvPr>
            <p:cNvSpPr>
              <a:spLocks noChangeArrowheads="1"/>
            </p:cNvSpPr>
            <p:nvPr/>
          </p:nvSpPr>
          <p:spPr bwMode="auto">
            <a:xfrm>
              <a:off x="8589596" y="5373161"/>
              <a:ext cx="25614" cy="83246"/>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1" name="Rectangle 297">
              <a:extLst>
                <a:ext uri="{FF2B5EF4-FFF2-40B4-BE49-F238E27FC236}">
                  <a16:creationId xmlns:a16="http://schemas.microsoft.com/office/drawing/2014/main" id="{C8103B48-375F-A1F6-C51E-B5F8EEC8ED77}"/>
                </a:ext>
              </a:extLst>
            </p:cNvPr>
            <p:cNvSpPr>
              <a:spLocks noChangeArrowheads="1"/>
            </p:cNvSpPr>
            <p:nvPr/>
          </p:nvSpPr>
          <p:spPr bwMode="auto">
            <a:xfrm>
              <a:off x="8440714" y="5486824"/>
              <a:ext cx="25614" cy="2721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2" name="Rectangle 298">
              <a:extLst>
                <a:ext uri="{FF2B5EF4-FFF2-40B4-BE49-F238E27FC236}">
                  <a16:creationId xmlns:a16="http://schemas.microsoft.com/office/drawing/2014/main" id="{775500E1-F66C-0FF0-9765-24241FC3B390}"/>
                </a:ext>
              </a:extLst>
            </p:cNvPr>
            <p:cNvSpPr>
              <a:spLocks noChangeArrowheads="1"/>
            </p:cNvSpPr>
            <p:nvPr/>
          </p:nvSpPr>
          <p:spPr bwMode="auto">
            <a:xfrm>
              <a:off x="8440714" y="5376363"/>
              <a:ext cx="25614" cy="8164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3" name="Rectangle 299">
              <a:extLst>
                <a:ext uri="{FF2B5EF4-FFF2-40B4-BE49-F238E27FC236}">
                  <a16:creationId xmlns:a16="http://schemas.microsoft.com/office/drawing/2014/main" id="{0822C10D-0621-6832-626D-57CA2ED2E52D}"/>
                </a:ext>
              </a:extLst>
            </p:cNvPr>
            <p:cNvSpPr>
              <a:spLocks noChangeArrowheads="1"/>
            </p:cNvSpPr>
            <p:nvPr/>
          </p:nvSpPr>
          <p:spPr bwMode="auto">
            <a:xfrm>
              <a:off x="8389486" y="5451604"/>
              <a:ext cx="25614" cy="25614"/>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4" name="Rectangle 300">
              <a:extLst>
                <a:ext uri="{FF2B5EF4-FFF2-40B4-BE49-F238E27FC236}">
                  <a16:creationId xmlns:a16="http://schemas.microsoft.com/office/drawing/2014/main" id="{E8CD3A4B-6DDE-B660-D9DF-BC6C4C40B27B}"/>
                </a:ext>
              </a:extLst>
            </p:cNvPr>
            <p:cNvSpPr>
              <a:spLocks noChangeArrowheads="1"/>
            </p:cNvSpPr>
            <p:nvPr/>
          </p:nvSpPr>
          <p:spPr bwMode="auto">
            <a:xfrm>
              <a:off x="8389486" y="5345947"/>
              <a:ext cx="25614" cy="7684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5" name="Freeform 301">
              <a:extLst>
                <a:ext uri="{FF2B5EF4-FFF2-40B4-BE49-F238E27FC236}">
                  <a16:creationId xmlns:a16="http://schemas.microsoft.com/office/drawing/2014/main" id="{D15C4342-2D0A-B9A1-0612-5384B282D57C}"/>
                </a:ext>
              </a:extLst>
            </p:cNvPr>
            <p:cNvSpPr>
              <a:spLocks/>
            </p:cNvSpPr>
            <p:nvPr/>
          </p:nvSpPr>
          <p:spPr bwMode="auto">
            <a:xfrm>
              <a:off x="8211788" y="5043380"/>
              <a:ext cx="632348" cy="332982"/>
            </a:xfrm>
            <a:custGeom>
              <a:avLst/>
              <a:gdLst>
                <a:gd name="T0" fmla="*/ 0 w 395"/>
                <a:gd name="T1" fmla="*/ 0 h 208"/>
                <a:gd name="T2" fmla="*/ 0 w 395"/>
                <a:gd name="T3" fmla="*/ 208 h 208"/>
                <a:gd name="T4" fmla="*/ 97 w 395"/>
                <a:gd name="T5" fmla="*/ 208 h 208"/>
                <a:gd name="T6" fmla="*/ 97 w 395"/>
                <a:gd name="T7" fmla="*/ 196 h 208"/>
                <a:gd name="T8" fmla="*/ 12 w 395"/>
                <a:gd name="T9" fmla="*/ 196 h 208"/>
                <a:gd name="T10" fmla="*/ 12 w 395"/>
                <a:gd name="T11" fmla="*/ 12 h 208"/>
                <a:gd name="T12" fmla="*/ 383 w 395"/>
                <a:gd name="T13" fmla="*/ 12 h 208"/>
                <a:gd name="T14" fmla="*/ 383 w 395"/>
                <a:gd name="T15" fmla="*/ 196 h 208"/>
                <a:gd name="T16" fmla="*/ 297 w 395"/>
                <a:gd name="T17" fmla="*/ 196 h 208"/>
                <a:gd name="T18" fmla="*/ 297 w 395"/>
                <a:gd name="T19" fmla="*/ 208 h 208"/>
                <a:gd name="T20" fmla="*/ 395 w 395"/>
                <a:gd name="T21" fmla="*/ 208 h 208"/>
                <a:gd name="T22" fmla="*/ 395 w 395"/>
                <a:gd name="T23" fmla="*/ 0 h 208"/>
                <a:gd name="T24" fmla="*/ 0 w 395"/>
                <a:gd name="T2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08">
                  <a:moveTo>
                    <a:pt x="0" y="0"/>
                  </a:moveTo>
                  <a:lnTo>
                    <a:pt x="0" y="208"/>
                  </a:lnTo>
                  <a:lnTo>
                    <a:pt x="97" y="208"/>
                  </a:lnTo>
                  <a:lnTo>
                    <a:pt x="97" y="196"/>
                  </a:lnTo>
                  <a:lnTo>
                    <a:pt x="12" y="196"/>
                  </a:lnTo>
                  <a:lnTo>
                    <a:pt x="12" y="12"/>
                  </a:lnTo>
                  <a:lnTo>
                    <a:pt x="383" y="12"/>
                  </a:lnTo>
                  <a:lnTo>
                    <a:pt x="383" y="196"/>
                  </a:lnTo>
                  <a:lnTo>
                    <a:pt x="297" y="196"/>
                  </a:lnTo>
                  <a:lnTo>
                    <a:pt x="297" y="208"/>
                  </a:lnTo>
                  <a:lnTo>
                    <a:pt x="395" y="208"/>
                  </a:lnTo>
                  <a:lnTo>
                    <a:pt x="395"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62" name="Straight Connector 161">
            <a:extLst>
              <a:ext uri="{FF2B5EF4-FFF2-40B4-BE49-F238E27FC236}">
                <a16:creationId xmlns:a16="http://schemas.microsoft.com/office/drawing/2014/main" id="{0D5B5DDA-542D-44E5-31B8-1EB6BA61EF36}"/>
              </a:ext>
            </a:extLst>
          </p:cNvPr>
          <p:cNvCxnSpPr/>
          <p:nvPr/>
        </p:nvCxnSpPr>
        <p:spPr>
          <a:xfrm>
            <a:off x="3912450" y="4281074"/>
            <a:ext cx="0" cy="51220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5FEC56E7-C10A-82EE-DCA4-6B1522E667EF}"/>
              </a:ext>
            </a:extLst>
          </p:cNvPr>
          <p:cNvCxnSpPr/>
          <p:nvPr/>
        </p:nvCxnSpPr>
        <p:spPr>
          <a:xfrm>
            <a:off x="3912450" y="4839318"/>
            <a:ext cx="0" cy="88535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9850CE38-35F2-C8A3-BE6A-982C32DAD6A1}"/>
              </a:ext>
            </a:extLst>
          </p:cNvPr>
          <p:cNvCxnSpPr/>
          <p:nvPr/>
        </p:nvCxnSpPr>
        <p:spPr>
          <a:xfrm>
            <a:off x="3912450" y="5887035"/>
            <a:ext cx="0" cy="26297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389AF504-E5B7-9D54-B1F7-F86E8810030E}"/>
              </a:ext>
            </a:extLst>
          </p:cNvPr>
          <p:cNvCxnSpPr/>
          <p:nvPr/>
        </p:nvCxnSpPr>
        <p:spPr>
          <a:xfrm flipH="1">
            <a:off x="3768764" y="4558063"/>
            <a:ext cx="143686"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484508A9-B4A7-F883-100D-94FD919AE08D}"/>
              </a:ext>
            </a:extLst>
          </p:cNvPr>
          <p:cNvCxnSpPr/>
          <p:nvPr/>
        </p:nvCxnSpPr>
        <p:spPr>
          <a:xfrm flipH="1">
            <a:off x="3768764" y="5292240"/>
            <a:ext cx="143686"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F798DEBF-6657-2D3E-78BF-E22CB75EBF71}"/>
              </a:ext>
            </a:extLst>
          </p:cNvPr>
          <p:cNvSpPr txBox="1"/>
          <p:nvPr/>
        </p:nvSpPr>
        <p:spPr>
          <a:xfrm>
            <a:off x="4427815" y="4208884"/>
            <a:ext cx="1215791" cy="80021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SVN-Gilroy XBold" panose="00000900000000000000" pitchFamily="50" charset="0"/>
                <a:ea typeface="Tahoma" panose="020B0604030504040204" pitchFamily="34" charset="0"/>
                <a:cs typeface="Arial" pitchFamily="34" charset="0"/>
              </a:rPr>
              <a:t>38%</a:t>
            </a:r>
          </a:p>
          <a:p>
            <a:pPr marL="0" marR="0" lvl="0" indent="0"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Depreciation &amp; amortization expenses</a:t>
            </a:r>
            <a:endParaRPr kumimoji="0" lang="en-US" sz="11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endParaRPr>
          </a:p>
        </p:txBody>
      </p:sp>
      <p:sp>
        <p:nvSpPr>
          <p:cNvPr id="88" name="TextBox 87">
            <a:extLst>
              <a:ext uri="{FF2B5EF4-FFF2-40B4-BE49-F238E27FC236}">
                <a16:creationId xmlns:a16="http://schemas.microsoft.com/office/drawing/2014/main" id="{2D0E6F8B-0738-8AF7-0EF8-82AD4D3FAE04}"/>
              </a:ext>
            </a:extLst>
          </p:cNvPr>
          <p:cNvSpPr txBox="1"/>
          <p:nvPr/>
        </p:nvSpPr>
        <p:spPr>
          <a:xfrm>
            <a:off x="6075077" y="4208884"/>
            <a:ext cx="126891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SVN-Gilroy XBold" panose="00000900000000000000" pitchFamily="50" charset="0"/>
                <a:ea typeface="Tahoma" panose="020B0604030504040204" pitchFamily="34" charset="0"/>
                <a:cs typeface="Arial" pitchFamily="34" charset="0"/>
              </a:rPr>
              <a:t>62%</a:t>
            </a:r>
          </a:p>
          <a:p>
            <a:pPr marL="0" marR="0" lvl="0" indent="0"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Others</a:t>
            </a:r>
            <a:endParaRPr kumimoji="0" lang="en-US" sz="11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endParaRPr>
          </a:p>
        </p:txBody>
      </p:sp>
      <p:graphicFrame>
        <p:nvGraphicFramePr>
          <p:cNvPr id="91" name="Chart 7">
            <a:extLst>
              <a:ext uri="{FF2B5EF4-FFF2-40B4-BE49-F238E27FC236}">
                <a16:creationId xmlns:a16="http://schemas.microsoft.com/office/drawing/2014/main" id="{3299B32F-428C-15F5-281D-40B3BB5DB7CB}"/>
              </a:ext>
            </a:extLst>
          </p:cNvPr>
          <p:cNvGraphicFramePr/>
          <p:nvPr/>
        </p:nvGraphicFramePr>
        <p:xfrm>
          <a:off x="4051348" y="4322930"/>
          <a:ext cx="407854" cy="422718"/>
        </p:xfrm>
        <a:graphic>
          <a:graphicData uri="http://schemas.openxmlformats.org/drawingml/2006/chart">
            <c:chart xmlns:c="http://schemas.openxmlformats.org/drawingml/2006/chart" xmlns:r="http://schemas.openxmlformats.org/officeDocument/2006/relationships" r:id="rId12"/>
          </a:graphicData>
        </a:graphic>
      </p:graphicFrame>
      <p:sp>
        <p:nvSpPr>
          <p:cNvPr id="92" name="Oval 91">
            <a:extLst>
              <a:ext uri="{FF2B5EF4-FFF2-40B4-BE49-F238E27FC236}">
                <a16:creationId xmlns:a16="http://schemas.microsoft.com/office/drawing/2014/main" id="{3E6E810F-672B-6DFD-D3A6-E933A2EF945C}"/>
              </a:ext>
            </a:extLst>
          </p:cNvPr>
          <p:cNvSpPr/>
          <p:nvPr/>
        </p:nvSpPr>
        <p:spPr>
          <a:xfrm>
            <a:off x="4101898" y="4377915"/>
            <a:ext cx="289818" cy="289818"/>
          </a:xfrm>
          <a:prstGeom prst="ellipse">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3" name="Group 92">
            <a:extLst>
              <a:ext uri="{FF2B5EF4-FFF2-40B4-BE49-F238E27FC236}">
                <a16:creationId xmlns:a16="http://schemas.microsoft.com/office/drawing/2014/main" id="{82573A3B-5693-8E43-8069-37FA876F7B15}"/>
              </a:ext>
            </a:extLst>
          </p:cNvPr>
          <p:cNvGrpSpPr/>
          <p:nvPr/>
        </p:nvGrpSpPr>
        <p:grpSpPr>
          <a:xfrm>
            <a:off x="4141170" y="4438604"/>
            <a:ext cx="211275" cy="152753"/>
            <a:chOff x="5184792" y="3669716"/>
            <a:chExt cx="338138" cy="244475"/>
          </a:xfrm>
          <a:solidFill>
            <a:srgbClr val="009DD6"/>
          </a:solidFill>
        </p:grpSpPr>
        <p:sp>
          <p:nvSpPr>
            <p:cNvPr id="94" name="Freeform 309">
              <a:extLst>
                <a:ext uri="{FF2B5EF4-FFF2-40B4-BE49-F238E27FC236}">
                  <a16:creationId xmlns:a16="http://schemas.microsoft.com/office/drawing/2014/main" id="{1F5F8F30-6963-ECA8-DE37-3DEDA549DBE0}"/>
                </a:ext>
              </a:extLst>
            </p:cNvPr>
            <p:cNvSpPr>
              <a:spLocks noEditPoints="1"/>
            </p:cNvSpPr>
            <p:nvPr/>
          </p:nvSpPr>
          <p:spPr bwMode="auto">
            <a:xfrm>
              <a:off x="5184792" y="3669716"/>
              <a:ext cx="338138" cy="244475"/>
            </a:xfrm>
            <a:custGeom>
              <a:avLst/>
              <a:gdLst>
                <a:gd name="T0" fmla="*/ 182 w 213"/>
                <a:gd name="T1" fmla="*/ 73 h 154"/>
                <a:gd name="T2" fmla="*/ 125 w 213"/>
                <a:gd name="T3" fmla="*/ 73 h 154"/>
                <a:gd name="T4" fmla="*/ 125 w 213"/>
                <a:gd name="T5" fmla="*/ 0 h 154"/>
                <a:gd name="T6" fmla="*/ 41 w 213"/>
                <a:gd name="T7" fmla="*/ 0 h 154"/>
                <a:gd name="T8" fmla="*/ 41 w 213"/>
                <a:gd name="T9" fmla="*/ 148 h 154"/>
                <a:gd name="T10" fmla="*/ 0 w 213"/>
                <a:gd name="T11" fmla="*/ 148 h 154"/>
                <a:gd name="T12" fmla="*/ 0 w 213"/>
                <a:gd name="T13" fmla="*/ 154 h 154"/>
                <a:gd name="T14" fmla="*/ 213 w 213"/>
                <a:gd name="T15" fmla="*/ 154 h 154"/>
                <a:gd name="T16" fmla="*/ 213 w 213"/>
                <a:gd name="T17" fmla="*/ 148 h 154"/>
                <a:gd name="T18" fmla="*/ 182 w 213"/>
                <a:gd name="T19" fmla="*/ 148 h 154"/>
                <a:gd name="T20" fmla="*/ 182 w 213"/>
                <a:gd name="T21" fmla="*/ 73 h 154"/>
                <a:gd name="T22" fmla="*/ 119 w 213"/>
                <a:gd name="T23" fmla="*/ 145 h 154"/>
                <a:gd name="T24" fmla="*/ 48 w 213"/>
                <a:gd name="T25" fmla="*/ 145 h 154"/>
                <a:gd name="T26" fmla="*/ 48 w 213"/>
                <a:gd name="T27" fmla="*/ 6 h 154"/>
                <a:gd name="T28" fmla="*/ 119 w 213"/>
                <a:gd name="T29" fmla="*/ 6 h 154"/>
                <a:gd name="T30" fmla="*/ 119 w 213"/>
                <a:gd name="T31" fmla="*/ 145 h 154"/>
                <a:gd name="T32" fmla="*/ 177 w 213"/>
                <a:gd name="T33" fmla="*/ 145 h 154"/>
                <a:gd name="T34" fmla="*/ 126 w 213"/>
                <a:gd name="T35" fmla="*/ 145 h 154"/>
                <a:gd name="T36" fmla="*/ 126 w 213"/>
                <a:gd name="T37" fmla="*/ 79 h 154"/>
                <a:gd name="T38" fmla="*/ 177 w 213"/>
                <a:gd name="T39" fmla="*/ 79 h 154"/>
                <a:gd name="T40" fmla="*/ 177 w 213"/>
                <a:gd name="T41" fmla="*/ 14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3" h="154">
                  <a:moveTo>
                    <a:pt x="182" y="73"/>
                  </a:moveTo>
                  <a:lnTo>
                    <a:pt x="125" y="73"/>
                  </a:lnTo>
                  <a:lnTo>
                    <a:pt x="125" y="0"/>
                  </a:lnTo>
                  <a:lnTo>
                    <a:pt x="41" y="0"/>
                  </a:lnTo>
                  <a:lnTo>
                    <a:pt x="41" y="148"/>
                  </a:lnTo>
                  <a:lnTo>
                    <a:pt x="0" y="148"/>
                  </a:lnTo>
                  <a:lnTo>
                    <a:pt x="0" y="154"/>
                  </a:lnTo>
                  <a:lnTo>
                    <a:pt x="213" y="154"/>
                  </a:lnTo>
                  <a:lnTo>
                    <a:pt x="213" y="148"/>
                  </a:lnTo>
                  <a:lnTo>
                    <a:pt x="182" y="148"/>
                  </a:lnTo>
                  <a:lnTo>
                    <a:pt x="182" y="73"/>
                  </a:lnTo>
                  <a:close/>
                  <a:moveTo>
                    <a:pt x="119" y="145"/>
                  </a:moveTo>
                  <a:lnTo>
                    <a:pt x="48" y="145"/>
                  </a:lnTo>
                  <a:lnTo>
                    <a:pt x="48" y="6"/>
                  </a:lnTo>
                  <a:lnTo>
                    <a:pt x="119" y="6"/>
                  </a:lnTo>
                  <a:lnTo>
                    <a:pt x="119" y="145"/>
                  </a:lnTo>
                  <a:close/>
                  <a:moveTo>
                    <a:pt x="177" y="145"/>
                  </a:moveTo>
                  <a:lnTo>
                    <a:pt x="126" y="145"/>
                  </a:lnTo>
                  <a:lnTo>
                    <a:pt x="126" y="79"/>
                  </a:lnTo>
                  <a:lnTo>
                    <a:pt x="177" y="79"/>
                  </a:lnTo>
                  <a:lnTo>
                    <a:pt x="177" y="145"/>
                  </a:lnTo>
                  <a:close/>
                </a:path>
              </a:pathLst>
            </a:custGeom>
            <a:grpFill/>
            <a:ln w="3175">
              <a:solidFill>
                <a:srgbClr val="009DD6"/>
              </a:solidFill>
            </a:ln>
          </p:spPr>
          <p:txBody>
            <a:bodyPr vert="horz" wrap="square" lIns="91440" tIns="45720" rIns="91440" bIns="45720" numCol="1" anchor="t" anchorCtr="0" compatLnSpc="1">
              <a:prstTxWarp prst="textNoShape">
                <a:avLst/>
              </a:prstTxWarp>
            </a:bodyPr>
            <a:lstStyle/>
            <a:p>
              <a:endParaRPr lang="nl-NL" dirty="0"/>
            </a:p>
          </p:txBody>
        </p:sp>
        <p:sp>
          <p:nvSpPr>
            <p:cNvPr id="95" name="Freeform 310">
              <a:extLst>
                <a:ext uri="{FF2B5EF4-FFF2-40B4-BE49-F238E27FC236}">
                  <a16:creationId xmlns:a16="http://schemas.microsoft.com/office/drawing/2014/main" id="{4C8BDB9D-307D-049D-33DB-56C591D213B9}"/>
                </a:ext>
              </a:extLst>
            </p:cNvPr>
            <p:cNvSpPr>
              <a:spLocks noEditPoints="1"/>
            </p:cNvSpPr>
            <p:nvPr/>
          </p:nvSpPr>
          <p:spPr bwMode="auto">
            <a:xfrm>
              <a:off x="5281629" y="3704641"/>
              <a:ext cx="28575" cy="22225"/>
            </a:xfrm>
            <a:custGeom>
              <a:avLst/>
              <a:gdLst>
                <a:gd name="T0" fmla="*/ 18 w 18"/>
                <a:gd name="T1" fmla="*/ 0 h 14"/>
                <a:gd name="T2" fmla="*/ 0 w 18"/>
                <a:gd name="T3" fmla="*/ 0 h 14"/>
                <a:gd name="T4" fmla="*/ 0 w 18"/>
                <a:gd name="T5" fmla="*/ 14 h 14"/>
                <a:gd name="T6" fmla="*/ 18 w 18"/>
                <a:gd name="T7" fmla="*/ 14 h 14"/>
                <a:gd name="T8" fmla="*/ 18 w 18"/>
                <a:gd name="T9" fmla="*/ 0 h 14"/>
                <a:gd name="T10" fmla="*/ 15 w 18"/>
                <a:gd name="T11" fmla="*/ 12 h 14"/>
                <a:gd name="T12" fmla="*/ 4 w 18"/>
                <a:gd name="T13" fmla="*/ 12 h 14"/>
                <a:gd name="T14" fmla="*/ 4 w 18"/>
                <a:gd name="T15" fmla="*/ 2 h 14"/>
                <a:gd name="T16" fmla="*/ 15 w 18"/>
                <a:gd name="T17" fmla="*/ 2 h 14"/>
                <a:gd name="T18" fmla="*/ 15 w 1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4">
                  <a:moveTo>
                    <a:pt x="18" y="0"/>
                  </a:moveTo>
                  <a:lnTo>
                    <a:pt x="0" y="0"/>
                  </a:lnTo>
                  <a:lnTo>
                    <a:pt x="0" y="14"/>
                  </a:lnTo>
                  <a:lnTo>
                    <a:pt x="18" y="14"/>
                  </a:lnTo>
                  <a:lnTo>
                    <a:pt x="18" y="0"/>
                  </a:lnTo>
                  <a:close/>
                  <a:moveTo>
                    <a:pt x="15" y="12"/>
                  </a:moveTo>
                  <a:lnTo>
                    <a:pt x="4" y="12"/>
                  </a:lnTo>
                  <a:lnTo>
                    <a:pt x="4" y="2"/>
                  </a:lnTo>
                  <a:lnTo>
                    <a:pt x="15" y="2"/>
                  </a:lnTo>
                  <a:lnTo>
                    <a:pt x="15" y="12"/>
                  </a:lnTo>
                  <a:close/>
                </a:path>
              </a:pathLst>
            </a:custGeom>
            <a:grpFill/>
            <a:ln w="3175">
              <a:solidFill>
                <a:srgbClr val="009DD6"/>
              </a:solidFill>
            </a:ln>
          </p:spPr>
          <p:txBody>
            <a:bodyPr vert="horz" wrap="square" lIns="91440" tIns="45720" rIns="91440" bIns="45720" numCol="1" anchor="t" anchorCtr="0" compatLnSpc="1">
              <a:prstTxWarp prst="textNoShape">
                <a:avLst/>
              </a:prstTxWarp>
            </a:bodyPr>
            <a:lstStyle/>
            <a:p>
              <a:endParaRPr lang="nl-NL" dirty="0"/>
            </a:p>
          </p:txBody>
        </p:sp>
        <p:sp>
          <p:nvSpPr>
            <p:cNvPr id="96" name="Freeform 311">
              <a:extLst>
                <a:ext uri="{FF2B5EF4-FFF2-40B4-BE49-F238E27FC236}">
                  <a16:creationId xmlns:a16="http://schemas.microsoft.com/office/drawing/2014/main" id="{43705693-E0F4-C56F-1099-DBE036C9ED94}"/>
                </a:ext>
              </a:extLst>
            </p:cNvPr>
            <p:cNvSpPr>
              <a:spLocks noEditPoints="1"/>
            </p:cNvSpPr>
            <p:nvPr/>
          </p:nvSpPr>
          <p:spPr bwMode="auto">
            <a:xfrm>
              <a:off x="5322904" y="3704641"/>
              <a:ext cx="28575" cy="22225"/>
            </a:xfrm>
            <a:custGeom>
              <a:avLst/>
              <a:gdLst>
                <a:gd name="T0" fmla="*/ 18 w 18"/>
                <a:gd name="T1" fmla="*/ 0 h 14"/>
                <a:gd name="T2" fmla="*/ 0 w 18"/>
                <a:gd name="T3" fmla="*/ 0 h 14"/>
                <a:gd name="T4" fmla="*/ 0 w 18"/>
                <a:gd name="T5" fmla="*/ 14 h 14"/>
                <a:gd name="T6" fmla="*/ 18 w 18"/>
                <a:gd name="T7" fmla="*/ 14 h 14"/>
                <a:gd name="T8" fmla="*/ 18 w 18"/>
                <a:gd name="T9" fmla="*/ 0 h 14"/>
                <a:gd name="T10" fmla="*/ 15 w 18"/>
                <a:gd name="T11" fmla="*/ 12 h 14"/>
                <a:gd name="T12" fmla="*/ 3 w 18"/>
                <a:gd name="T13" fmla="*/ 12 h 14"/>
                <a:gd name="T14" fmla="*/ 3 w 18"/>
                <a:gd name="T15" fmla="*/ 2 h 14"/>
                <a:gd name="T16" fmla="*/ 15 w 18"/>
                <a:gd name="T17" fmla="*/ 2 h 14"/>
                <a:gd name="T18" fmla="*/ 15 w 1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4">
                  <a:moveTo>
                    <a:pt x="18" y="0"/>
                  </a:moveTo>
                  <a:lnTo>
                    <a:pt x="0" y="0"/>
                  </a:lnTo>
                  <a:lnTo>
                    <a:pt x="0" y="14"/>
                  </a:lnTo>
                  <a:lnTo>
                    <a:pt x="18" y="14"/>
                  </a:lnTo>
                  <a:lnTo>
                    <a:pt x="18" y="0"/>
                  </a:lnTo>
                  <a:close/>
                  <a:moveTo>
                    <a:pt x="15" y="12"/>
                  </a:moveTo>
                  <a:lnTo>
                    <a:pt x="3" y="12"/>
                  </a:lnTo>
                  <a:lnTo>
                    <a:pt x="3" y="2"/>
                  </a:lnTo>
                  <a:lnTo>
                    <a:pt x="15" y="2"/>
                  </a:lnTo>
                  <a:lnTo>
                    <a:pt x="15" y="12"/>
                  </a:lnTo>
                  <a:close/>
                </a:path>
              </a:pathLst>
            </a:custGeom>
            <a:grpFill/>
            <a:ln w="3175">
              <a:solidFill>
                <a:srgbClr val="009DD6"/>
              </a:solidFill>
            </a:ln>
          </p:spPr>
          <p:txBody>
            <a:bodyPr vert="horz" wrap="square" lIns="91440" tIns="45720" rIns="91440" bIns="45720" numCol="1" anchor="t" anchorCtr="0" compatLnSpc="1">
              <a:prstTxWarp prst="textNoShape">
                <a:avLst/>
              </a:prstTxWarp>
            </a:bodyPr>
            <a:lstStyle/>
            <a:p>
              <a:endParaRPr lang="nl-NL" dirty="0"/>
            </a:p>
          </p:txBody>
        </p:sp>
        <p:sp>
          <p:nvSpPr>
            <p:cNvPr id="97" name="Freeform 312">
              <a:extLst>
                <a:ext uri="{FF2B5EF4-FFF2-40B4-BE49-F238E27FC236}">
                  <a16:creationId xmlns:a16="http://schemas.microsoft.com/office/drawing/2014/main" id="{D3A4697D-C8F6-5AA3-CCA4-99968CD5D359}"/>
                </a:ext>
              </a:extLst>
            </p:cNvPr>
            <p:cNvSpPr>
              <a:spLocks noEditPoints="1"/>
            </p:cNvSpPr>
            <p:nvPr/>
          </p:nvSpPr>
          <p:spPr bwMode="auto">
            <a:xfrm>
              <a:off x="5322904" y="3736391"/>
              <a:ext cx="28575" cy="22225"/>
            </a:xfrm>
            <a:custGeom>
              <a:avLst/>
              <a:gdLst>
                <a:gd name="T0" fmla="*/ 18 w 18"/>
                <a:gd name="T1" fmla="*/ 0 h 14"/>
                <a:gd name="T2" fmla="*/ 0 w 18"/>
                <a:gd name="T3" fmla="*/ 0 h 14"/>
                <a:gd name="T4" fmla="*/ 0 w 18"/>
                <a:gd name="T5" fmla="*/ 14 h 14"/>
                <a:gd name="T6" fmla="*/ 18 w 18"/>
                <a:gd name="T7" fmla="*/ 14 h 14"/>
                <a:gd name="T8" fmla="*/ 18 w 18"/>
                <a:gd name="T9" fmla="*/ 0 h 14"/>
                <a:gd name="T10" fmla="*/ 15 w 18"/>
                <a:gd name="T11" fmla="*/ 11 h 14"/>
                <a:gd name="T12" fmla="*/ 3 w 18"/>
                <a:gd name="T13" fmla="*/ 11 h 14"/>
                <a:gd name="T14" fmla="*/ 3 w 18"/>
                <a:gd name="T15" fmla="*/ 2 h 14"/>
                <a:gd name="T16" fmla="*/ 15 w 18"/>
                <a:gd name="T17" fmla="*/ 2 h 14"/>
                <a:gd name="T18" fmla="*/ 15 w 18"/>
                <a:gd name="T19"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4">
                  <a:moveTo>
                    <a:pt x="18" y="0"/>
                  </a:moveTo>
                  <a:lnTo>
                    <a:pt x="0" y="0"/>
                  </a:lnTo>
                  <a:lnTo>
                    <a:pt x="0" y="14"/>
                  </a:lnTo>
                  <a:lnTo>
                    <a:pt x="18" y="14"/>
                  </a:lnTo>
                  <a:lnTo>
                    <a:pt x="18" y="0"/>
                  </a:lnTo>
                  <a:close/>
                  <a:moveTo>
                    <a:pt x="15" y="11"/>
                  </a:moveTo>
                  <a:lnTo>
                    <a:pt x="3" y="11"/>
                  </a:lnTo>
                  <a:lnTo>
                    <a:pt x="3" y="2"/>
                  </a:lnTo>
                  <a:lnTo>
                    <a:pt x="15" y="2"/>
                  </a:lnTo>
                  <a:lnTo>
                    <a:pt x="15" y="11"/>
                  </a:lnTo>
                  <a:close/>
                </a:path>
              </a:pathLst>
            </a:custGeom>
            <a:grpFill/>
            <a:ln w="3175">
              <a:solidFill>
                <a:srgbClr val="009DD6"/>
              </a:solidFill>
            </a:ln>
          </p:spPr>
          <p:txBody>
            <a:bodyPr vert="horz" wrap="square" lIns="91440" tIns="45720" rIns="91440" bIns="45720" numCol="1" anchor="t" anchorCtr="0" compatLnSpc="1">
              <a:prstTxWarp prst="textNoShape">
                <a:avLst/>
              </a:prstTxWarp>
            </a:bodyPr>
            <a:lstStyle/>
            <a:p>
              <a:endParaRPr lang="nl-NL" dirty="0"/>
            </a:p>
          </p:txBody>
        </p:sp>
        <p:sp>
          <p:nvSpPr>
            <p:cNvPr id="98" name="Freeform 313">
              <a:extLst>
                <a:ext uri="{FF2B5EF4-FFF2-40B4-BE49-F238E27FC236}">
                  <a16:creationId xmlns:a16="http://schemas.microsoft.com/office/drawing/2014/main" id="{56468854-5D41-6D13-9739-35E54BE716DA}"/>
                </a:ext>
              </a:extLst>
            </p:cNvPr>
            <p:cNvSpPr>
              <a:spLocks noEditPoints="1"/>
            </p:cNvSpPr>
            <p:nvPr/>
          </p:nvSpPr>
          <p:spPr bwMode="auto">
            <a:xfrm>
              <a:off x="5322904" y="3791954"/>
              <a:ext cx="28575" cy="22225"/>
            </a:xfrm>
            <a:custGeom>
              <a:avLst/>
              <a:gdLst>
                <a:gd name="T0" fmla="*/ 18 w 18"/>
                <a:gd name="T1" fmla="*/ 0 h 14"/>
                <a:gd name="T2" fmla="*/ 0 w 18"/>
                <a:gd name="T3" fmla="*/ 0 h 14"/>
                <a:gd name="T4" fmla="*/ 0 w 18"/>
                <a:gd name="T5" fmla="*/ 14 h 14"/>
                <a:gd name="T6" fmla="*/ 18 w 18"/>
                <a:gd name="T7" fmla="*/ 14 h 14"/>
                <a:gd name="T8" fmla="*/ 18 w 18"/>
                <a:gd name="T9" fmla="*/ 0 h 14"/>
                <a:gd name="T10" fmla="*/ 15 w 18"/>
                <a:gd name="T11" fmla="*/ 11 h 14"/>
                <a:gd name="T12" fmla="*/ 3 w 18"/>
                <a:gd name="T13" fmla="*/ 11 h 14"/>
                <a:gd name="T14" fmla="*/ 3 w 18"/>
                <a:gd name="T15" fmla="*/ 2 h 14"/>
                <a:gd name="T16" fmla="*/ 15 w 18"/>
                <a:gd name="T17" fmla="*/ 2 h 14"/>
                <a:gd name="T18" fmla="*/ 15 w 18"/>
                <a:gd name="T19"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4">
                  <a:moveTo>
                    <a:pt x="18" y="0"/>
                  </a:moveTo>
                  <a:lnTo>
                    <a:pt x="0" y="0"/>
                  </a:lnTo>
                  <a:lnTo>
                    <a:pt x="0" y="14"/>
                  </a:lnTo>
                  <a:lnTo>
                    <a:pt x="18" y="14"/>
                  </a:lnTo>
                  <a:lnTo>
                    <a:pt x="18" y="0"/>
                  </a:lnTo>
                  <a:close/>
                  <a:moveTo>
                    <a:pt x="15" y="11"/>
                  </a:moveTo>
                  <a:lnTo>
                    <a:pt x="3" y="11"/>
                  </a:lnTo>
                  <a:lnTo>
                    <a:pt x="3" y="2"/>
                  </a:lnTo>
                  <a:lnTo>
                    <a:pt x="15" y="2"/>
                  </a:lnTo>
                  <a:lnTo>
                    <a:pt x="15" y="11"/>
                  </a:lnTo>
                  <a:close/>
                </a:path>
              </a:pathLst>
            </a:custGeom>
            <a:grpFill/>
            <a:ln w="3175">
              <a:solidFill>
                <a:srgbClr val="009DD6"/>
              </a:solidFill>
            </a:ln>
          </p:spPr>
          <p:txBody>
            <a:bodyPr vert="horz" wrap="square" lIns="91440" tIns="45720" rIns="91440" bIns="45720" numCol="1" anchor="t" anchorCtr="0" compatLnSpc="1">
              <a:prstTxWarp prst="textNoShape">
                <a:avLst/>
              </a:prstTxWarp>
            </a:bodyPr>
            <a:lstStyle/>
            <a:p>
              <a:endParaRPr lang="nl-NL" dirty="0"/>
            </a:p>
          </p:txBody>
        </p:sp>
        <p:sp>
          <p:nvSpPr>
            <p:cNvPr id="99" name="Freeform 314">
              <a:extLst>
                <a:ext uri="{FF2B5EF4-FFF2-40B4-BE49-F238E27FC236}">
                  <a16:creationId xmlns:a16="http://schemas.microsoft.com/office/drawing/2014/main" id="{4EE86F0F-CD9D-1734-F4AC-AF5D5702A34A}"/>
                </a:ext>
              </a:extLst>
            </p:cNvPr>
            <p:cNvSpPr>
              <a:spLocks noEditPoints="1"/>
            </p:cNvSpPr>
            <p:nvPr/>
          </p:nvSpPr>
          <p:spPr bwMode="auto">
            <a:xfrm>
              <a:off x="5322904" y="3844341"/>
              <a:ext cx="28575" cy="25400"/>
            </a:xfrm>
            <a:custGeom>
              <a:avLst/>
              <a:gdLst>
                <a:gd name="T0" fmla="*/ 18 w 18"/>
                <a:gd name="T1" fmla="*/ 0 h 16"/>
                <a:gd name="T2" fmla="*/ 0 w 18"/>
                <a:gd name="T3" fmla="*/ 0 h 16"/>
                <a:gd name="T4" fmla="*/ 0 w 18"/>
                <a:gd name="T5" fmla="*/ 16 h 16"/>
                <a:gd name="T6" fmla="*/ 18 w 18"/>
                <a:gd name="T7" fmla="*/ 16 h 16"/>
                <a:gd name="T8" fmla="*/ 18 w 18"/>
                <a:gd name="T9" fmla="*/ 0 h 16"/>
                <a:gd name="T10" fmla="*/ 15 w 18"/>
                <a:gd name="T11" fmla="*/ 13 h 16"/>
                <a:gd name="T12" fmla="*/ 3 w 18"/>
                <a:gd name="T13" fmla="*/ 13 h 16"/>
                <a:gd name="T14" fmla="*/ 3 w 18"/>
                <a:gd name="T15" fmla="*/ 4 h 16"/>
                <a:gd name="T16" fmla="*/ 15 w 18"/>
                <a:gd name="T17" fmla="*/ 4 h 16"/>
                <a:gd name="T18" fmla="*/ 15 w 18"/>
                <a:gd name="T19"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6">
                  <a:moveTo>
                    <a:pt x="18" y="0"/>
                  </a:moveTo>
                  <a:lnTo>
                    <a:pt x="0" y="0"/>
                  </a:lnTo>
                  <a:lnTo>
                    <a:pt x="0" y="16"/>
                  </a:lnTo>
                  <a:lnTo>
                    <a:pt x="18" y="16"/>
                  </a:lnTo>
                  <a:lnTo>
                    <a:pt x="18" y="0"/>
                  </a:lnTo>
                  <a:close/>
                  <a:moveTo>
                    <a:pt x="15" y="13"/>
                  </a:moveTo>
                  <a:lnTo>
                    <a:pt x="3" y="13"/>
                  </a:lnTo>
                  <a:lnTo>
                    <a:pt x="3" y="4"/>
                  </a:lnTo>
                  <a:lnTo>
                    <a:pt x="15" y="4"/>
                  </a:lnTo>
                  <a:lnTo>
                    <a:pt x="15" y="13"/>
                  </a:lnTo>
                  <a:close/>
                </a:path>
              </a:pathLst>
            </a:custGeom>
            <a:grpFill/>
            <a:ln w="3175">
              <a:solidFill>
                <a:srgbClr val="009DD6"/>
              </a:solidFill>
            </a:ln>
          </p:spPr>
          <p:txBody>
            <a:bodyPr vert="horz" wrap="square" lIns="91440" tIns="45720" rIns="91440" bIns="45720" numCol="1" anchor="t" anchorCtr="0" compatLnSpc="1">
              <a:prstTxWarp prst="textNoShape">
                <a:avLst/>
              </a:prstTxWarp>
            </a:bodyPr>
            <a:lstStyle/>
            <a:p>
              <a:endParaRPr lang="nl-NL" dirty="0"/>
            </a:p>
          </p:txBody>
        </p:sp>
        <p:sp>
          <p:nvSpPr>
            <p:cNvPr id="100" name="Freeform 315">
              <a:extLst>
                <a:ext uri="{FF2B5EF4-FFF2-40B4-BE49-F238E27FC236}">
                  <a16:creationId xmlns:a16="http://schemas.microsoft.com/office/drawing/2014/main" id="{35FB2480-15F2-60F3-24F4-0DF08FE56227}"/>
                </a:ext>
              </a:extLst>
            </p:cNvPr>
            <p:cNvSpPr>
              <a:spLocks noEditPoints="1"/>
            </p:cNvSpPr>
            <p:nvPr/>
          </p:nvSpPr>
          <p:spPr bwMode="auto">
            <a:xfrm>
              <a:off x="5281629" y="3844341"/>
              <a:ext cx="28575" cy="25400"/>
            </a:xfrm>
            <a:custGeom>
              <a:avLst/>
              <a:gdLst>
                <a:gd name="T0" fmla="*/ 18 w 18"/>
                <a:gd name="T1" fmla="*/ 0 h 16"/>
                <a:gd name="T2" fmla="*/ 0 w 18"/>
                <a:gd name="T3" fmla="*/ 0 h 16"/>
                <a:gd name="T4" fmla="*/ 0 w 18"/>
                <a:gd name="T5" fmla="*/ 16 h 16"/>
                <a:gd name="T6" fmla="*/ 18 w 18"/>
                <a:gd name="T7" fmla="*/ 16 h 16"/>
                <a:gd name="T8" fmla="*/ 18 w 18"/>
                <a:gd name="T9" fmla="*/ 0 h 16"/>
                <a:gd name="T10" fmla="*/ 15 w 18"/>
                <a:gd name="T11" fmla="*/ 13 h 16"/>
                <a:gd name="T12" fmla="*/ 4 w 18"/>
                <a:gd name="T13" fmla="*/ 13 h 16"/>
                <a:gd name="T14" fmla="*/ 4 w 18"/>
                <a:gd name="T15" fmla="*/ 4 h 16"/>
                <a:gd name="T16" fmla="*/ 15 w 18"/>
                <a:gd name="T17" fmla="*/ 4 h 16"/>
                <a:gd name="T18" fmla="*/ 15 w 18"/>
                <a:gd name="T19"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6">
                  <a:moveTo>
                    <a:pt x="18" y="0"/>
                  </a:moveTo>
                  <a:lnTo>
                    <a:pt x="0" y="0"/>
                  </a:lnTo>
                  <a:lnTo>
                    <a:pt x="0" y="16"/>
                  </a:lnTo>
                  <a:lnTo>
                    <a:pt x="18" y="16"/>
                  </a:lnTo>
                  <a:lnTo>
                    <a:pt x="18" y="0"/>
                  </a:lnTo>
                  <a:close/>
                  <a:moveTo>
                    <a:pt x="15" y="13"/>
                  </a:moveTo>
                  <a:lnTo>
                    <a:pt x="4" y="13"/>
                  </a:lnTo>
                  <a:lnTo>
                    <a:pt x="4" y="4"/>
                  </a:lnTo>
                  <a:lnTo>
                    <a:pt x="15" y="4"/>
                  </a:lnTo>
                  <a:lnTo>
                    <a:pt x="15" y="13"/>
                  </a:lnTo>
                  <a:close/>
                </a:path>
              </a:pathLst>
            </a:custGeom>
            <a:grpFill/>
            <a:ln w="3175">
              <a:solidFill>
                <a:srgbClr val="009DD6"/>
              </a:solidFill>
            </a:ln>
          </p:spPr>
          <p:txBody>
            <a:bodyPr vert="horz" wrap="square" lIns="91440" tIns="45720" rIns="91440" bIns="45720" numCol="1" anchor="t" anchorCtr="0" compatLnSpc="1">
              <a:prstTxWarp prst="textNoShape">
                <a:avLst/>
              </a:prstTxWarp>
            </a:bodyPr>
            <a:lstStyle/>
            <a:p>
              <a:endParaRPr lang="nl-NL" dirty="0"/>
            </a:p>
          </p:txBody>
        </p:sp>
        <p:sp>
          <p:nvSpPr>
            <p:cNvPr id="101" name="Freeform 316">
              <a:extLst>
                <a:ext uri="{FF2B5EF4-FFF2-40B4-BE49-F238E27FC236}">
                  <a16:creationId xmlns:a16="http://schemas.microsoft.com/office/drawing/2014/main" id="{97265957-C9E2-3CEB-3174-0C485C93B1E8}"/>
                </a:ext>
              </a:extLst>
            </p:cNvPr>
            <p:cNvSpPr>
              <a:spLocks noEditPoints="1"/>
            </p:cNvSpPr>
            <p:nvPr/>
          </p:nvSpPr>
          <p:spPr bwMode="auto">
            <a:xfrm>
              <a:off x="5394342" y="3804654"/>
              <a:ext cx="28575" cy="23813"/>
            </a:xfrm>
            <a:custGeom>
              <a:avLst/>
              <a:gdLst>
                <a:gd name="T0" fmla="*/ 18 w 18"/>
                <a:gd name="T1" fmla="*/ 0 h 15"/>
                <a:gd name="T2" fmla="*/ 0 w 18"/>
                <a:gd name="T3" fmla="*/ 0 h 15"/>
                <a:gd name="T4" fmla="*/ 0 w 18"/>
                <a:gd name="T5" fmla="*/ 15 h 15"/>
                <a:gd name="T6" fmla="*/ 18 w 18"/>
                <a:gd name="T7" fmla="*/ 15 h 15"/>
                <a:gd name="T8" fmla="*/ 18 w 18"/>
                <a:gd name="T9" fmla="*/ 0 h 15"/>
                <a:gd name="T10" fmla="*/ 15 w 18"/>
                <a:gd name="T11" fmla="*/ 12 h 15"/>
                <a:gd name="T12" fmla="*/ 4 w 18"/>
                <a:gd name="T13" fmla="*/ 12 h 15"/>
                <a:gd name="T14" fmla="*/ 4 w 18"/>
                <a:gd name="T15" fmla="*/ 2 h 15"/>
                <a:gd name="T16" fmla="*/ 15 w 18"/>
                <a:gd name="T17" fmla="*/ 2 h 15"/>
                <a:gd name="T18" fmla="*/ 15 w 18"/>
                <a:gd name="T19"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5">
                  <a:moveTo>
                    <a:pt x="18" y="0"/>
                  </a:moveTo>
                  <a:lnTo>
                    <a:pt x="0" y="0"/>
                  </a:lnTo>
                  <a:lnTo>
                    <a:pt x="0" y="15"/>
                  </a:lnTo>
                  <a:lnTo>
                    <a:pt x="18" y="15"/>
                  </a:lnTo>
                  <a:lnTo>
                    <a:pt x="18" y="0"/>
                  </a:lnTo>
                  <a:close/>
                  <a:moveTo>
                    <a:pt x="15" y="12"/>
                  </a:moveTo>
                  <a:lnTo>
                    <a:pt x="4" y="12"/>
                  </a:lnTo>
                  <a:lnTo>
                    <a:pt x="4" y="2"/>
                  </a:lnTo>
                  <a:lnTo>
                    <a:pt x="15" y="2"/>
                  </a:lnTo>
                  <a:lnTo>
                    <a:pt x="15" y="12"/>
                  </a:lnTo>
                  <a:close/>
                </a:path>
              </a:pathLst>
            </a:custGeom>
            <a:grpFill/>
            <a:ln w="3175">
              <a:solidFill>
                <a:srgbClr val="009DD6"/>
              </a:solidFill>
            </a:ln>
          </p:spPr>
          <p:txBody>
            <a:bodyPr vert="horz" wrap="square" lIns="91440" tIns="45720" rIns="91440" bIns="45720" numCol="1" anchor="t" anchorCtr="0" compatLnSpc="1">
              <a:prstTxWarp prst="textNoShape">
                <a:avLst/>
              </a:prstTxWarp>
            </a:bodyPr>
            <a:lstStyle/>
            <a:p>
              <a:endParaRPr lang="nl-NL" dirty="0"/>
            </a:p>
          </p:txBody>
        </p:sp>
        <p:sp>
          <p:nvSpPr>
            <p:cNvPr id="102" name="Freeform 317">
              <a:extLst>
                <a:ext uri="{FF2B5EF4-FFF2-40B4-BE49-F238E27FC236}">
                  <a16:creationId xmlns:a16="http://schemas.microsoft.com/office/drawing/2014/main" id="{F3C99784-6D6E-ADE1-FD79-DD8CEEEFAF2F}"/>
                </a:ext>
              </a:extLst>
            </p:cNvPr>
            <p:cNvSpPr>
              <a:spLocks noEditPoints="1"/>
            </p:cNvSpPr>
            <p:nvPr/>
          </p:nvSpPr>
          <p:spPr bwMode="auto">
            <a:xfrm>
              <a:off x="5430854" y="3842754"/>
              <a:ext cx="28575" cy="23813"/>
            </a:xfrm>
            <a:custGeom>
              <a:avLst/>
              <a:gdLst>
                <a:gd name="T0" fmla="*/ 18 w 18"/>
                <a:gd name="T1" fmla="*/ 0 h 15"/>
                <a:gd name="T2" fmla="*/ 0 w 18"/>
                <a:gd name="T3" fmla="*/ 0 h 15"/>
                <a:gd name="T4" fmla="*/ 0 w 18"/>
                <a:gd name="T5" fmla="*/ 15 h 15"/>
                <a:gd name="T6" fmla="*/ 18 w 18"/>
                <a:gd name="T7" fmla="*/ 15 h 15"/>
                <a:gd name="T8" fmla="*/ 18 w 18"/>
                <a:gd name="T9" fmla="*/ 0 h 15"/>
                <a:gd name="T10" fmla="*/ 14 w 18"/>
                <a:gd name="T11" fmla="*/ 13 h 15"/>
                <a:gd name="T12" fmla="*/ 3 w 18"/>
                <a:gd name="T13" fmla="*/ 13 h 15"/>
                <a:gd name="T14" fmla="*/ 3 w 18"/>
                <a:gd name="T15" fmla="*/ 2 h 15"/>
                <a:gd name="T16" fmla="*/ 14 w 18"/>
                <a:gd name="T17" fmla="*/ 2 h 15"/>
                <a:gd name="T18" fmla="*/ 14 w 18"/>
                <a:gd name="T19"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5">
                  <a:moveTo>
                    <a:pt x="18" y="0"/>
                  </a:moveTo>
                  <a:lnTo>
                    <a:pt x="0" y="0"/>
                  </a:lnTo>
                  <a:lnTo>
                    <a:pt x="0" y="15"/>
                  </a:lnTo>
                  <a:lnTo>
                    <a:pt x="18" y="15"/>
                  </a:lnTo>
                  <a:lnTo>
                    <a:pt x="18" y="0"/>
                  </a:lnTo>
                  <a:close/>
                  <a:moveTo>
                    <a:pt x="14" y="13"/>
                  </a:moveTo>
                  <a:lnTo>
                    <a:pt x="3" y="13"/>
                  </a:lnTo>
                  <a:lnTo>
                    <a:pt x="3" y="2"/>
                  </a:lnTo>
                  <a:lnTo>
                    <a:pt x="14" y="2"/>
                  </a:lnTo>
                  <a:lnTo>
                    <a:pt x="14" y="13"/>
                  </a:lnTo>
                  <a:close/>
                </a:path>
              </a:pathLst>
            </a:custGeom>
            <a:grpFill/>
            <a:ln w="3175">
              <a:solidFill>
                <a:srgbClr val="009DD6"/>
              </a:solidFill>
            </a:ln>
          </p:spPr>
          <p:txBody>
            <a:bodyPr vert="horz" wrap="square" lIns="91440" tIns="45720" rIns="91440" bIns="45720" numCol="1" anchor="t" anchorCtr="0" compatLnSpc="1">
              <a:prstTxWarp prst="textNoShape">
                <a:avLst/>
              </a:prstTxWarp>
            </a:bodyPr>
            <a:lstStyle/>
            <a:p>
              <a:endParaRPr lang="nl-NL" dirty="0"/>
            </a:p>
          </p:txBody>
        </p:sp>
      </p:grpSp>
      <p:graphicFrame>
        <p:nvGraphicFramePr>
          <p:cNvPr id="103" name="Chart 7">
            <a:extLst>
              <a:ext uri="{FF2B5EF4-FFF2-40B4-BE49-F238E27FC236}">
                <a16:creationId xmlns:a16="http://schemas.microsoft.com/office/drawing/2014/main" id="{7262DE0E-F20E-068C-A84F-9E22850D6D82}"/>
              </a:ext>
            </a:extLst>
          </p:cNvPr>
          <p:cNvGraphicFramePr/>
          <p:nvPr>
            <p:extLst>
              <p:ext uri="{D42A27DB-BD31-4B8C-83A1-F6EECF244321}">
                <p14:modId xmlns:p14="http://schemas.microsoft.com/office/powerpoint/2010/main" val="2569019950"/>
              </p:ext>
            </p:extLst>
          </p:nvPr>
        </p:nvGraphicFramePr>
        <p:xfrm>
          <a:off x="5681964" y="4321872"/>
          <a:ext cx="407854" cy="422718"/>
        </p:xfrm>
        <a:graphic>
          <a:graphicData uri="http://schemas.openxmlformats.org/drawingml/2006/chart">
            <c:chart xmlns:c="http://schemas.openxmlformats.org/drawingml/2006/chart" xmlns:r="http://schemas.openxmlformats.org/officeDocument/2006/relationships" r:id="rId13"/>
          </a:graphicData>
        </a:graphic>
      </p:graphicFrame>
      <p:sp>
        <p:nvSpPr>
          <p:cNvPr id="104" name="Oval 103">
            <a:extLst>
              <a:ext uri="{FF2B5EF4-FFF2-40B4-BE49-F238E27FC236}">
                <a16:creationId xmlns:a16="http://schemas.microsoft.com/office/drawing/2014/main" id="{291A716E-1A5F-4A92-BF67-EA0A40B3F999}"/>
              </a:ext>
            </a:extLst>
          </p:cNvPr>
          <p:cNvSpPr/>
          <p:nvPr/>
        </p:nvSpPr>
        <p:spPr>
          <a:xfrm>
            <a:off x="5736749" y="4377915"/>
            <a:ext cx="289818" cy="289818"/>
          </a:xfrm>
          <a:prstGeom prst="ellipse">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5" name="Digitization2" descr="{&quot;Key&quot;:&quot;POWER_USER_SHAPE_ICON&quot;,&quot;Value&quot;:&quot;POWER_USER_SHAPE_ICON_STYLE_1&quot;}">
            <a:extLst>
              <a:ext uri="{FF2B5EF4-FFF2-40B4-BE49-F238E27FC236}">
                <a16:creationId xmlns:a16="http://schemas.microsoft.com/office/drawing/2014/main" id="{2B710DB2-D1B9-B2F6-9081-ADD8154051D7}"/>
              </a:ext>
            </a:extLst>
          </p:cNvPr>
          <p:cNvGrpSpPr>
            <a:grpSpLocks noChangeAspect="1"/>
          </p:cNvGrpSpPr>
          <p:nvPr>
            <p:custDataLst>
              <p:tags r:id="rId2"/>
            </p:custDataLst>
          </p:nvPr>
        </p:nvGrpSpPr>
        <p:grpSpPr>
          <a:xfrm>
            <a:off x="5781706" y="4438604"/>
            <a:ext cx="199905" cy="172830"/>
            <a:chOff x="5738813" y="5402263"/>
            <a:chExt cx="703263" cy="608013"/>
          </a:xfrm>
          <a:solidFill>
            <a:srgbClr val="009DD6"/>
          </a:solidFill>
        </p:grpSpPr>
        <p:sp>
          <p:nvSpPr>
            <p:cNvPr id="106" name="Freeform 431">
              <a:extLst>
                <a:ext uri="{FF2B5EF4-FFF2-40B4-BE49-F238E27FC236}">
                  <a16:creationId xmlns:a16="http://schemas.microsoft.com/office/drawing/2014/main" id="{CBB7FE29-F278-690C-AA31-F44E8CD2916C}"/>
                </a:ext>
              </a:extLst>
            </p:cNvPr>
            <p:cNvSpPr>
              <a:spLocks/>
            </p:cNvSpPr>
            <p:nvPr/>
          </p:nvSpPr>
          <p:spPr bwMode="auto">
            <a:xfrm>
              <a:off x="5738813" y="5402263"/>
              <a:ext cx="327025" cy="608013"/>
            </a:xfrm>
            <a:custGeom>
              <a:avLst/>
              <a:gdLst>
                <a:gd name="T0" fmla="*/ 239 w 239"/>
                <a:gd name="T1" fmla="*/ 443 h 443"/>
                <a:gd name="T2" fmla="*/ 203 w 239"/>
                <a:gd name="T3" fmla="*/ 443 h 443"/>
                <a:gd name="T4" fmla="*/ 188 w 239"/>
                <a:gd name="T5" fmla="*/ 430 h 443"/>
                <a:gd name="T6" fmla="*/ 181 w 239"/>
                <a:gd name="T7" fmla="*/ 387 h 443"/>
                <a:gd name="T8" fmla="*/ 133 w 239"/>
                <a:gd name="T9" fmla="*/ 367 h 443"/>
                <a:gd name="T10" fmla="*/ 97 w 239"/>
                <a:gd name="T11" fmla="*/ 393 h 443"/>
                <a:gd name="T12" fmla="*/ 77 w 239"/>
                <a:gd name="T13" fmla="*/ 391 h 443"/>
                <a:gd name="T14" fmla="*/ 52 w 239"/>
                <a:gd name="T15" fmla="*/ 365 h 443"/>
                <a:gd name="T16" fmla="*/ 50 w 239"/>
                <a:gd name="T17" fmla="*/ 346 h 443"/>
                <a:gd name="T18" fmla="*/ 76 w 239"/>
                <a:gd name="T19" fmla="*/ 310 h 443"/>
                <a:gd name="T20" fmla="*/ 56 w 239"/>
                <a:gd name="T21" fmla="*/ 262 h 443"/>
                <a:gd name="T22" fmla="*/ 12 w 239"/>
                <a:gd name="T23" fmla="*/ 255 h 443"/>
                <a:gd name="T24" fmla="*/ 0 w 239"/>
                <a:gd name="T25" fmla="*/ 240 h 443"/>
                <a:gd name="T26" fmla="*/ 0 w 239"/>
                <a:gd name="T27" fmla="*/ 203 h 443"/>
                <a:gd name="T28" fmla="*/ 12 w 239"/>
                <a:gd name="T29" fmla="*/ 189 h 443"/>
                <a:gd name="T30" fmla="*/ 56 w 239"/>
                <a:gd name="T31" fmla="*/ 181 h 443"/>
                <a:gd name="T32" fmla="*/ 76 w 239"/>
                <a:gd name="T33" fmla="*/ 133 h 443"/>
                <a:gd name="T34" fmla="*/ 50 w 239"/>
                <a:gd name="T35" fmla="*/ 97 h 443"/>
                <a:gd name="T36" fmla="*/ 52 w 239"/>
                <a:gd name="T37" fmla="*/ 78 h 443"/>
                <a:gd name="T38" fmla="*/ 77 w 239"/>
                <a:gd name="T39" fmla="*/ 52 h 443"/>
                <a:gd name="T40" fmla="*/ 97 w 239"/>
                <a:gd name="T41" fmla="*/ 51 h 443"/>
                <a:gd name="T42" fmla="*/ 133 w 239"/>
                <a:gd name="T43" fmla="*/ 76 h 443"/>
                <a:gd name="T44" fmla="*/ 181 w 239"/>
                <a:gd name="T45" fmla="*/ 56 h 443"/>
                <a:gd name="T46" fmla="*/ 188 w 239"/>
                <a:gd name="T47" fmla="*/ 13 h 443"/>
                <a:gd name="T48" fmla="*/ 203 w 239"/>
                <a:gd name="T49" fmla="*/ 0 h 443"/>
                <a:gd name="T50" fmla="*/ 239 w 239"/>
                <a:gd name="T51" fmla="*/ 0 h 443"/>
                <a:gd name="T52" fmla="*/ 239 w 239"/>
                <a:gd name="T53" fmla="*/ 17 h 443"/>
                <a:gd name="T54" fmla="*/ 204 w 239"/>
                <a:gd name="T55" fmla="*/ 17 h 443"/>
                <a:gd name="T56" fmla="*/ 196 w 239"/>
                <a:gd name="T57" fmla="*/ 70 h 443"/>
                <a:gd name="T58" fmla="*/ 190 w 239"/>
                <a:gd name="T59" fmla="*/ 71 h 443"/>
                <a:gd name="T60" fmla="*/ 137 w 239"/>
                <a:gd name="T61" fmla="*/ 93 h 443"/>
                <a:gd name="T62" fmla="*/ 132 w 239"/>
                <a:gd name="T63" fmla="*/ 96 h 443"/>
                <a:gd name="T64" fmla="*/ 88 w 239"/>
                <a:gd name="T65" fmla="*/ 65 h 443"/>
                <a:gd name="T66" fmla="*/ 64 w 239"/>
                <a:gd name="T67" fmla="*/ 89 h 443"/>
                <a:gd name="T68" fmla="*/ 96 w 239"/>
                <a:gd name="T69" fmla="*/ 133 h 443"/>
                <a:gd name="T70" fmla="*/ 93 w 239"/>
                <a:gd name="T71" fmla="*/ 137 h 443"/>
                <a:gd name="T72" fmla="*/ 71 w 239"/>
                <a:gd name="T73" fmla="*/ 190 h 443"/>
                <a:gd name="T74" fmla="*/ 70 w 239"/>
                <a:gd name="T75" fmla="*/ 196 h 443"/>
                <a:gd name="T76" fmla="*/ 16 w 239"/>
                <a:gd name="T77" fmla="*/ 205 h 443"/>
                <a:gd name="T78" fmla="*/ 16 w 239"/>
                <a:gd name="T79" fmla="*/ 239 h 443"/>
                <a:gd name="T80" fmla="*/ 70 w 239"/>
                <a:gd name="T81" fmla="*/ 247 h 443"/>
                <a:gd name="T82" fmla="*/ 71 w 239"/>
                <a:gd name="T83" fmla="*/ 253 h 443"/>
                <a:gd name="T84" fmla="*/ 93 w 239"/>
                <a:gd name="T85" fmla="*/ 306 h 443"/>
                <a:gd name="T86" fmla="*/ 96 w 239"/>
                <a:gd name="T87" fmla="*/ 311 h 443"/>
                <a:gd name="T88" fmla="*/ 64 w 239"/>
                <a:gd name="T89" fmla="*/ 355 h 443"/>
                <a:gd name="T90" fmla="*/ 88 w 239"/>
                <a:gd name="T91" fmla="*/ 378 h 443"/>
                <a:gd name="T92" fmla="*/ 132 w 239"/>
                <a:gd name="T93" fmla="*/ 347 h 443"/>
                <a:gd name="T94" fmla="*/ 137 w 239"/>
                <a:gd name="T95" fmla="*/ 350 h 443"/>
                <a:gd name="T96" fmla="*/ 190 w 239"/>
                <a:gd name="T97" fmla="*/ 372 h 443"/>
                <a:gd name="T98" fmla="*/ 196 w 239"/>
                <a:gd name="T99" fmla="*/ 373 h 443"/>
                <a:gd name="T100" fmla="*/ 204 w 239"/>
                <a:gd name="T101" fmla="*/ 427 h 443"/>
                <a:gd name="T102" fmla="*/ 239 w 239"/>
                <a:gd name="T103" fmla="*/ 427 h 443"/>
                <a:gd name="T104" fmla="*/ 239 w 239"/>
                <a:gd name="T105" fmla="*/ 443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443">
                  <a:moveTo>
                    <a:pt x="239" y="443"/>
                  </a:moveTo>
                  <a:lnTo>
                    <a:pt x="203" y="443"/>
                  </a:lnTo>
                  <a:cubicBezTo>
                    <a:pt x="196" y="443"/>
                    <a:pt x="189" y="438"/>
                    <a:pt x="188" y="430"/>
                  </a:cubicBezTo>
                  <a:lnTo>
                    <a:pt x="181" y="387"/>
                  </a:lnTo>
                  <a:cubicBezTo>
                    <a:pt x="164" y="383"/>
                    <a:pt x="148" y="376"/>
                    <a:pt x="133" y="367"/>
                  </a:cubicBezTo>
                  <a:lnTo>
                    <a:pt x="97" y="393"/>
                  </a:lnTo>
                  <a:cubicBezTo>
                    <a:pt x="91" y="397"/>
                    <a:pt x="83" y="396"/>
                    <a:pt x="77" y="391"/>
                  </a:cubicBezTo>
                  <a:lnTo>
                    <a:pt x="52" y="365"/>
                  </a:lnTo>
                  <a:cubicBezTo>
                    <a:pt x="46" y="360"/>
                    <a:pt x="46" y="352"/>
                    <a:pt x="50" y="346"/>
                  </a:cubicBezTo>
                  <a:lnTo>
                    <a:pt x="76" y="310"/>
                  </a:lnTo>
                  <a:cubicBezTo>
                    <a:pt x="67" y="295"/>
                    <a:pt x="60" y="279"/>
                    <a:pt x="56" y="262"/>
                  </a:cubicBezTo>
                  <a:lnTo>
                    <a:pt x="12" y="255"/>
                  </a:lnTo>
                  <a:cubicBezTo>
                    <a:pt x="5" y="254"/>
                    <a:pt x="0" y="247"/>
                    <a:pt x="0" y="240"/>
                  </a:cubicBezTo>
                  <a:lnTo>
                    <a:pt x="0" y="203"/>
                  </a:lnTo>
                  <a:cubicBezTo>
                    <a:pt x="0" y="196"/>
                    <a:pt x="5" y="190"/>
                    <a:pt x="12" y="189"/>
                  </a:cubicBezTo>
                  <a:lnTo>
                    <a:pt x="56" y="181"/>
                  </a:lnTo>
                  <a:cubicBezTo>
                    <a:pt x="60" y="164"/>
                    <a:pt x="67" y="148"/>
                    <a:pt x="76" y="133"/>
                  </a:cubicBezTo>
                  <a:lnTo>
                    <a:pt x="50" y="97"/>
                  </a:lnTo>
                  <a:cubicBezTo>
                    <a:pt x="46" y="91"/>
                    <a:pt x="46" y="83"/>
                    <a:pt x="52" y="78"/>
                  </a:cubicBezTo>
                  <a:lnTo>
                    <a:pt x="77" y="52"/>
                  </a:lnTo>
                  <a:cubicBezTo>
                    <a:pt x="83" y="47"/>
                    <a:pt x="91" y="46"/>
                    <a:pt x="97" y="51"/>
                  </a:cubicBezTo>
                  <a:lnTo>
                    <a:pt x="133" y="76"/>
                  </a:lnTo>
                  <a:cubicBezTo>
                    <a:pt x="148" y="67"/>
                    <a:pt x="164" y="60"/>
                    <a:pt x="181" y="56"/>
                  </a:cubicBezTo>
                  <a:lnTo>
                    <a:pt x="188" y="13"/>
                  </a:lnTo>
                  <a:cubicBezTo>
                    <a:pt x="189" y="5"/>
                    <a:pt x="196" y="0"/>
                    <a:pt x="203" y="0"/>
                  </a:cubicBezTo>
                  <a:lnTo>
                    <a:pt x="239" y="0"/>
                  </a:lnTo>
                  <a:lnTo>
                    <a:pt x="239" y="17"/>
                  </a:lnTo>
                  <a:lnTo>
                    <a:pt x="204" y="17"/>
                  </a:lnTo>
                  <a:lnTo>
                    <a:pt x="196" y="70"/>
                  </a:lnTo>
                  <a:lnTo>
                    <a:pt x="190" y="71"/>
                  </a:lnTo>
                  <a:cubicBezTo>
                    <a:pt x="171" y="75"/>
                    <a:pt x="153" y="82"/>
                    <a:pt x="137" y="93"/>
                  </a:cubicBezTo>
                  <a:lnTo>
                    <a:pt x="132" y="96"/>
                  </a:lnTo>
                  <a:lnTo>
                    <a:pt x="88" y="65"/>
                  </a:lnTo>
                  <a:lnTo>
                    <a:pt x="64" y="89"/>
                  </a:lnTo>
                  <a:lnTo>
                    <a:pt x="96" y="133"/>
                  </a:lnTo>
                  <a:lnTo>
                    <a:pt x="93" y="137"/>
                  </a:lnTo>
                  <a:cubicBezTo>
                    <a:pt x="82" y="154"/>
                    <a:pt x="75" y="172"/>
                    <a:pt x="71" y="190"/>
                  </a:cubicBezTo>
                  <a:lnTo>
                    <a:pt x="70" y="196"/>
                  </a:lnTo>
                  <a:lnTo>
                    <a:pt x="16" y="205"/>
                  </a:lnTo>
                  <a:lnTo>
                    <a:pt x="16" y="239"/>
                  </a:lnTo>
                  <a:lnTo>
                    <a:pt x="70" y="247"/>
                  </a:lnTo>
                  <a:lnTo>
                    <a:pt x="71" y="253"/>
                  </a:lnTo>
                  <a:cubicBezTo>
                    <a:pt x="75" y="272"/>
                    <a:pt x="82" y="290"/>
                    <a:pt x="93" y="306"/>
                  </a:cubicBezTo>
                  <a:lnTo>
                    <a:pt x="96" y="311"/>
                  </a:lnTo>
                  <a:lnTo>
                    <a:pt x="64" y="355"/>
                  </a:lnTo>
                  <a:lnTo>
                    <a:pt x="88" y="378"/>
                  </a:lnTo>
                  <a:lnTo>
                    <a:pt x="132" y="347"/>
                  </a:lnTo>
                  <a:lnTo>
                    <a:pt x="137" y="350"/>
                  </a:lnTo>
                  <a:cubicBezTo>
                    <a:pt x="153" y="361"/>
                    <a:pt x="171" y="368"/>
                    <a:pt x="190" y="372"/>
                  </a:cubicBezTo>
                  <a:lnTo>
                    <a:pt x="196" y="373"/>
                  </a:lnTo>
                  <a:lnTo>
                    <a:pt x="204" y="427"/>
                  </a:lnTo>
                  <a:lnTo>
                    <a:pt x="239" y="427"/>
                  </a:lnTo>
                  <a:lnTo>
                    <a:pt x="239" y="443"/>
                  </a:lnTo>
                </a:path>
              </a:pathLst>
            </a:custGeom>
            <a:grpFill/>
            <a:ln w="6350">
              <a:solidFill>
                <a:srgbClr val="009DD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432">
              <a:extLst>
                <a:ext uri="{FF2B5EF4-FFF2-40B4-BE49-F238E27FC236}">
                  <a16:creationId xmlns:a16="http://schemas.microsoft.com/office/drawing/2014/main" id="{16009399-75D2-9E53-5F57-743ACA63DB06}"/>
                </a:ext>
              </a:extLst>
            </p:cNvPr>
            <p:cNvSpPr>
              <a:spLocks/>
            </p:cNvSpPr>
            <p:nvPr/>
          </p:nvSpPr>
          <p:spPr bwMode="auto">
            <a:xfrm>
              <a:off x="5919788" y="5576888"/>
              <a:ext cx="128588" cy="258763"/>
            </a:xfrm>
            <a:custGeom>
              <a:avLst/>
              <a:gdLst>
                <a:gd name="T0" fmla="*/ 94 w 94"/>
                <a:gd name="T1" fmla="*/ 189 h 189"/>
                <a:gd name="T2" fmla="*/ 0 w 94"/>
                <a:gd name="T3" fmla="*/ 95 h 189"/>
                <a:gd name="T4" fmla="*/ 94 w 94"/>
                <a:gd name="T5" fmla="*/ 0 h 189"/>
                <a:gd name="T6" fmla="*/ 94 w 94"/>
                <a:gd name="T7" fmla="*/ 17 h 189"/>
                <a:gd name="T8" fmla="*/ 16 w 94"/>
                <a:gd name="T9" fmla="*/ 95 h 189"/>
                <a:gd name="T10" fmla="*/ 94 w 94"/>
                <a:gd name="T11" fmla="*/ 172 h 189"/>
                <a:gd name="T12" fmla="*/ 94 w 94"/>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94" h="189">
                  <a:moveTo>
                    <a:pt x="94" y="189"/>
                  </a:moveTo>
                  <a:cubicBezTo>
                    <a:pt x="42" y="189"/>
                    <a:pt x="0" y="147"/>
                    <a:pt x="0" y="95"/>
                  </a:cubicBezTo>
                  <a:cubicBezTo>
                    <a:pt x="0" y="43"/>
                    <a:pt x="42" y="0"/>
                    <a:pt x="94" y="0"/>
                  </a:cubicBezTo>
                  <a:lnTo>
                    <a:pt x="94" y="17"/>
                  </a:lnTo>
                  <a:cubicBezTo>
                    <a:pt x="51" y="17"/>
                    <a:pt x="16" y="52"/>
                    <a:pt x="16" y="95"/>
                  </a:cubicBezTo>
                  <a:cubicBezTo>
                    <a:pt x="16" y="137"/>
                    <a:pt x="51" y="172"/>
                    <a:pt x="94" y="172"/>
                  </a:cubicBezTo>
                  <a:lnTo>
                    <a:pt x="94" y="189"/>
                  </a:lnTo>
                  <a:close/>
                </a:path>
              </a:pathLst>
            </a:custGeom>
            <a:grpFill/>
            <a:ln w="6350">
              <a:solidFill>
                <a:srgbClr val="009DD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433">
              <a:extLst>
                <a:ext uri="{FF2B5EF4-FFF2-40B4-BE49-F238E27FC236}">
                  <a16:creationId xmlns:a16="http://schemas.microsoft.com/office/drawing/2014/main" id="{A4D0D930-6F17-B6FA-E6EA-C8B1B7EE6BEF}"/>
                </a:ext>
              </a:extLst>
            </p:cNvPr>
            <p:cNvSpPr>
              <a:spLocks noEditPoints="1"/>
            </p:cNvSpPr>
            <p:nvPr/>
          </p:nvSpPr>
          <p:spPr bwMode="auto">
            <a:xfrm>
              <a:off x="6224588" y="5453063"/>
              <a:ext cx="88900" cy="88900"/>
            </a:xfrm>
            <a:custGeom>
              <a:avLst/>
              <a:gdLst>
                <a:gd name="T0" fmla="*/ 32 w 65"/>
                <a:gd name="T1" fmla="*/ 17 h 65"/>
                <a:gd name="T2" fmla="*/ 16 w 65"/>
                <a:gd name="T3" fmla="*/ 33 h 65"/>
                <a:gd name="T4" fmla="*/ 32 w 65"/>
                <a:gd name="T5" fmla="*/ 49 h 65"/>
                <a:gd name="T6" fmla="*/ 48 w 65"/>
                <a:gd name="T7" fmla="*/ 33 h 65"/>
                <a:gd name="T8" fmla="*/ 32 w 65"/>
                <a:gd name="T9" fmla="*/ 17 h 65"/>
                <a:gd name="T10" fmla="*/ 32 w 65"/>
                <a:gd name="T11" fmla="*/ 65 h 65"/>
                <a:gd name="T12" fmla="*/ 0 w 65"/>
                <a:gd name="T13" fmla="*/ 33 h 65"/>
                <a:gd name="T14" fmla="*/ 32 w 65"/>
                <a:gd name="T15" fmla="*/ 0 h 65"/>
                <a:gd name="T16" fmla="*/ 65 w 65"/>
                <a:gd name="T17" fmla="*/ 33 h 65"/>
                <a:gd name="T18" fmla="*/ 32 w 65"/>
                <a:gd name="T1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5">
                  <a:moveTo>
                    <a:pt x="32" y="17"/>
                  </a:moveTo>
                  <a:cubicBezTo>
                    <a:pt x="23" y="17"/>
                    <a:pt x="16" y="24"/>
                    <a:pt x="16" y="33"/>
                  </a:cubicBezTo>
                  <a:cubicBezTo>
                    <a:pt x="16" y="42"/>
                    <a:pt x="23" y="49"/>
                    <a:pt x="32" y="49"/>
                  </a:cubicBezTo>
                  <a:cubicBezTo>
                    <a:pt x="41" y="49"/>
                    <a:pt x="48" y="42"/>
                    <a:pt x="48" y="33"/>
                  </a:cubicBezTo>
                  <a:cubicBezTo>
                    <a:pt x="48" y="24"/>
                    <a:pt x="41" y="17"/>
                    <a:pt x="32" y="17"/>
                  </a:cubicBezTo>
                  <a:close/>
                  <a:moveTo>
                    <a:pt x="32" y="65"/>
                  </a:moveTo>
                  <a:cubicBezTo>
                    <a:pt x="14" y="65"/>
                    <a:pt x="0" y="51"/>
                    <a:pt x="0" y="33"/>
                  </a:cubicBezTo>
                  <a:cubicBezTo>
                    <a:pt x="0" y="15"/>
                    <a:pt x="14" y="0"/>
                    <a:pt x="32" y="0"/>
                  </a:cubicBezTo>
                  <a:cubicBezTo>
                    <a:pt x="50" y="0"/>
                    <a:pt x="65" y="15"/>
                    <a:pt x="65" y="33"/>
                  </a:cubicBezTo>
                  <a:cubicBezTo>
                    <a:pt x="65" y="51"/>
                    <a:pt x="50" y="65"/>
                    <a:pt x="32" y="65"/>
                  </a:cubicBezTo>
                  <a:close/>
                </a:path>
              </a:pathLst>
            </a:custGeom>
            <a:grpFill/>
            <a:ln w="6350">
              <a:solidFill>
                <a:srgbClr val="009DD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434">
              <a:extLst>
                <a:ext uri="{FF2B5EF4-FFF2-40B4-BE49-F238E27FC236}">
                  <a16:creationId xmlns:a16="http://schemas.microsoft.com/office/drawing/2014/main" id="{1E130BEC-A4E8-4AB4-C054-4522470AB8FD}"/>
                </a:ext>
              </a:extLst>
            </p:cNvPr>
            <p:cNvSpPr>
              <a:spLocks noEditPoints="1"/>
            </p:cNvSpPr>
            <p:nvPr/>
          </p:nvSpPr>
          <p:spPr bwMode="auto">
            <a:xfrm>
              <a:off x="6340476" y="5476875"/>
              <a:ext cx="88900" cy="88900"/>
            </a:xfrm>
            <a:custGeom>
              <a:avLst/>
              <a:gdLst>
                <a:gd name="T0" fmla="*/ 33 w 65"/>
                <a:gd name="T1" fmla="*/ 17 h 65"/>
                <a:gd name="T2" fmla="*/ 17 w 65"/>
                <a:gd name="T3" fmla="*/ 32 h 65"/>
                <a:gd name="T4" fmla="*/ 33 w 65"/>
                <a:gd name="T5" fmla="*/ 48 h 65"/>
                <a:gd name="T6" fmla="*/ 49 w 65"/>
                <a:gd name="T7" fmla="*/ 32 h 65"/>
                <a:gd name="T8" fmla="*/ 33 w 65"/>
                <a:gd name="T9" fmla="*/ 17 h 65"/>
                <a:gd name="T10" fmla="*/ 33 w 65"/>
                <a:gd name="T11" fmla="*/ 65 h 65"/>
                <a:gd name="T12" fmla="*/ 0 w 65"/>
                <a:gd name="T13" fmla="*/ 32 h 65"/>
                <a:gd name="T14" fmla="*/ 33 w 65"/>
                <a:gd name="T15" fmla="*/ 0 h 65"/>
                <a:gd name="T16" fmla="*/ 65 w 65"/>
                <a:gd name="T17" fmla="*/ 32 h 65"/>
                <a:gd name="T18" fmla="*/ 33 w 65"/>
                <a:gd name="T1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5">
                  <a:moveTo>
                    <a:pt x="33" y="17"/>
                  </a:moveTo>
                  <a:cubicBezTo>
                    <a:pt x="24" y="17"/>
                    <a:pt x="17" y="24"/>
                    <a:pt x="17" y="32"/>
                  </a:cubicBezTo>
                  <a:cubicBezTo>
                    <a:pt x="17" y="41"/>
                    <a:pt x="24" y="48"/>
                    <a:pt x="33" y="48"/>
                  </a:cubicBezTo>
                  <a:cubicBezTo>
                    <a:pt x="42" y="48"/>
                    <a:pt x="49" y="41"/>
                    <a:pt x="49" y="32"/>
                  </a:cubicBezTo>
                  <a:cubicBezTo>
                    <a:pt x="49" y="24"/>
                    <a:pt x="42" y="17"/>
                    <a:pt x="33" y="17"/>
                  </a:cubicBezTo>
                  <a:close/>
                  <a:moveTo>
                    <a:pt x="33" y="65"/>
                  </a:moveTo>
                  <a:cubicBezTo>
                    <a:pt x="15" y="65"/>
                    <a:pt x="0" y="50"/>
                    <a:pt x="0" y="32"/>
                  </a:cubicBezTo>
                  <a:cubicBezTo>
                    <a:pt x="0" y="14"/>
                    <a:pt x="15" y="0"/>
                    <a:pt x="33" y="0"/>
                  </a:cubicBezTo>
                  <a:cubicBezTo>
                    <a:pt x="51" y="0"/>
                    <a:pt x="65" y="14"/>
                    <a:pt x="65" y="32"/>
                  </a:cubicBezTo>
                  <a:cubicBezTo>
                    <a:pt x="65" y="50"/>
                    <a:pt x="51" y="65"/>
                    <a:pt x="33" y="65"/>
                  </a:cubicBezTo>
                  <a:close/>
                </a:path>
              </a:pathLst>
            </a:custGeom>
            <a:grpFill/>
            <a:ln w="6350">
              <a:solidFill>
                <a:srgbClr val="009DD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435">
              <a:extLst>
                <a:ext uri="{FF2B5EF4-FFF2-40B4-BE49-F238E27FC236}">
                  <a16:creationId xmlns:a16="http://schemas.microsoft.com/office/drawing/2014/main" id="{FAAE06E6-9DDA-4B20-C1C4-CF971FAF6EDA}"/>
                </a:ext>
              </a:extLst>
            </p:cNvPr>
            <p:cNvSpPr>
              <a:spLocks noEditPoints="1"/>
            </p:cNvSpPr>
            <p:nvPr/>
          </p:nvSpPr>
          <p:spPr bwMode="auto">
            <a:xfrm>
              <a:off x="6122988" y="5653088"/>
              <a:ext cx="88900" cy="88900"/>
            </a:xfrm>
            <a:custGeom>
              <a:avLst/>
              <a:gdLst>
                <a:gd name="T0" fmla="*/ 32 w 65"/>
                <a:gd name="T1" fmla="*/ 16 h 65"/>
                <a:gd name="T2" fmla="*/ 16 w 65"/>
                <a:gd name="T3" fmla="*/ 32 h 65"/>
                <a:gd name="T4" fmla="*/ 32 w 65"/>
                <a:gd name="T5" fmla="*/ 48 h 65"/>
                <a:gd name="T6" fmla="*/ 48 w 65"/>
                <a:gd name="T7" fmla="*/ 32 h 65"/>
                <a:gd name="T8" fmla="*/ 32 w 65"/>
                <a:gd name="T9" fmla="*/ 16 h 65"/>
                <a:gd name="T10" fmla="*/ 32 w 65"/>
                <a:gd name="T11" fmla="*/ 65 h 65"/>
                <a:gd name="T12" fmla="*/ 0 w 65"/>
                <a:gd name="T13" fmla="*/ 32 h 65"/>
                <a:gd name="T14" fmla="*/ 32 w 65"/>
                <a:gd name="T15" fmla="*/ 0 h 65"/>
                <a:gd name="T16" fmla="*/ 65 w 65"/>
                <a:gd name="T17" fmla="*/ 32 h 65"/>
                <a:gd name="T18" fmla="*/ 32 w 65"/>
                <a:gd name="T1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5">
                  <a:moveTo>
                    <a:pt x="32" y="16"/>
                  </a:moveTo>
                  <a:cubicBezTo>
                    <a:pt x="23" y="16"/>
                    <a:pt x="16" y="24"/>
                    <a:pt x="16" y="32"/>
                  </a:cubicBezTo>
                  <a:cubicBezTo>
                    <a:pt x="16" y="41"/>
                    <a:pt x="23" y="48"/>
                    <a:pt x="32" y="48"/>
                  </a:cubicBezTo>
                  <a:cubicBezTo>
                    <a:pt x="41" y="48"/>
                    <a:pt x="48" y="41"/>
                    <a:pt x="48" y="32"/>
                  </a:cubicBezTo>
                  <a:cubicBezTo>
                    <a:pt x="48" y="24"/>
                    <a:pt x="41" y="16"/>
                    <a:pt x="32" y="16"/>
                  </a:cubicBezTo>
                  <a:close/>
                  <a:moveTo>
                    <a:pt x="32" y="65"/>
                  </a:moveTo>
                  <a:cubicBezTo>
                    <a:pt x="14" y="65"/>
                    <a:pt x="0" y="50"/>
                    <a:pt x="0" y="32"/>
                  </a:cubicBezTo>
                  <a:cubicBezTo>
                    <a:pt x="0" y="14"/>
                    <a:pt x="14" y="0"/>
                    <a:pt x="32" y="0"/>
                  </a:cubicBezTo>
                  <a:cubicBezTo>
                    <a:pt x="50" y="0"/>
                    <a:pt x="65" y="14"/>
                    <a:pt x="65" y="32"/>
                  </a:cubicBezTo>
                  <a:cubicBezTo>
                    <a:pt x="65" y="50"/>
                    <a:pt x="50" y="65"/>
                    <a:pt x="32" y="65"/>
                  </a:cubicBezTo>
                  <a:close/>
                </a:path>
              </a:pathLst>
            </a:custGeom>
            <a:grpFill/>
            <a:ln w="6350">
              <a:solidFill>
                <a:srgbClr val="009DD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436">
              <a:extLst>
                <a:ext uri="{FF2B5EF4-FFF2-40B4-BE49-F238E27FC236}">
                  <a16:creationId xmlns:a16="http://schemas.microsoft.com/office/drawing/2014/main" id="{72112571-21C5-C783-F490-C88867329C42}"/>
                </a:ext>
              </a:extLst>
            </p:cNvPr>
            <p:cNvSpPr>
              <a:spLocks noEditPoints="1"/>
            </p:cNvSpPr>
            <p:nvPr/>
          </p:nvSpPr>
          <p:spPr bwMode="auto">
            <a:xfrm>
              <a:off x="6065838" y="5795963"/>
              <a:ext cx="90488" cy="88900"/>
            </a:xfrm>
            <a:custGeom>
              <a:avLst/>
              <a:gdLst>
                <a:gd name="T0" fmla="*/ 33 w 66"/>
                <a:gd name="T1" fmla="*/ 17 h 65"/>
                <a:gd name="T2" fmla="*/ 17 w 66"/>
                <a:gd name="T3" fmla="*/ 33 h 65"/>
                <a:gd name="T4" fmla="*/ 33 w 66"/>
                <a:gd name="T5" fmla="*/ 49 h 65"/>
                <a:gd name="T6" fmla="*/ 49 w 66"/>
                <a:gd name="T7" fmla="*/ 33 h 65"/>
                <a:gd name="T8" fmla="*/ 33 w 66"/>
                <a:gd name="T9" fmla="*/ 17 h 65"/>
                <a:gd name="T10" fmla="*/ 33 w 66"/>
                <a:gd name="T11" fmla="*/ 65 h 65"/>
                <a:gd name="T12" fmla="*/ 0 w 66"/>
                <a:gd name="T13" fmla="*/ 33 h 65"/>
                <a:gd name="T14" fmla="*/ 33 w 66"/>
                <a:gd name="T15" fmla="*/ 0 h 65"/>
                <a:gd name="T16" fmla="*/ 66 w 66"/>
                <a:gd name="T17" fmla="*/ 33 h 65"/>
                <a:gd name="T18" fmla="*/ 33 w 66"/>
                <a:gd name="T1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5">
                  <a:moveTo>
                    <a:pt x="33" y="17"/>
                  </a:moveTo>
                  <a:cubicBezTo>
                    <a:pt x="24" y="17"/>
                    <a:pt x="17" y="24"/>
                    <a:pt x="17" y="33"/>
                  </a:cubicBezTo>
                  <a:cubicBezTo>
                    <a:pt x="17" y="42"/>
                    <a:pt x="24" y="49"/>
                    <a:pt x="33" y="49"/>
                  </a:cubicBezTo>
                  <a:cubicBezTo>
                    <a:pt x="42" y="49"/>
                    <a:pt x="49" y="42"/>
                    <a:pt x="49" y="33"/>
                  </a:cubicBezTo>
                  <a:cubicBezTo>
                    <a:pt x="49" y="24"/>
                    <a:pt x="42" y="17"/>
                    <a:pt x="33" y="17"/>
                  </a:cubicBezTo>
                  <a:close/>
                  <a:moveTo>
                    <a:pt x="33" y="65"/>
                  </a:moveTo>
                  <a:cubicBezTo>
                    <a:pt x="15" y="65"/>
                    <a:pt x="0" y="51"/>
                    <a:pt x="0" y="33"/>
                  </a:cubicBezTo>
                  <a:cubicBezTo>
                    <a:pt x="0" y="15"/>
                    <a:pt x="15" y="0"/>
                    <a:pt x="33" y="0"/>
                  </a:cubicBezTo>
                  <a:cubicBezTo>
                    <a:pt x="51" y="0"/>
                    <a:pt x="66" y="15"/>
                    <a:pt x="66" y="33"/>
                  </a:cubicBezTo>
                  <a:cubicBezTo>
                    <a:pt x="66" y="51"/>
                    <a:pt x="51" y="65"/>
                    <a:pt x="33" y="65"/>
                  </a:cubicBezTo>
                  <a:close/>
                </a:path>
              </a:pathLst>
            </a:custGeom>
            <a:grpFill/>
            <a:ln w="6350">
              <a:solidFill>
                <a:srgbClr val="009DD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437">
              <a:extLst>
                <a:ext uri="{FF2B5EF4-FFF2-40B4-BE49-F238E27FC236}">
                  <a16:creationId xmlns:a16="http://schemas.microsoft.com/office/drawing/2014/main" id="{A2F17AFB-B546-0BC4-875D-DB1979C66772}"/>
                </a:ext>
              </a:extLst>
            </p:cNvPr>
            <p:cNvSpPr>
              <a:spLocks noEditPoints="1"/>
            </p:cNvSpPr>
            <p:nvPr/>
          </p:nvSpPr>
          <p:spPr bwMode="auto">
            <a:xfrm>
              <a:off x="6353176" y="5862638"/>
              <a:ext cx="88900" cy="88900"/>
            </a:xfrm>
            <a:custGeom>
              <a:avLst/>
              <a:gdLst>
                <a:gd name="T0" fmla="*/ 33 w 65"/>
                <a:gd name="T1" fmla="*/ 16 h 65"/>
                <a:gd name="T2" fmla="*/ 17 w 65"/>
                <a:gd name="T3" fmla="*/ 32 h 65"/>
                <a:gd name="T4" fmla="*/ 33 w 65"/>
                <a:gd name="T5" fmla="*/ 48 h 65"/>
                <a:gd name="T6" fmla="*/ 49 w 65"/>
                <a:gd name="T7" fmla="*/ 32 h 65"/>
                <a:gd name="T8" fmla="*/ 33 w 65"/>
                <a:gd name="T9" fmla="*/ 16 h 65"/>
                <a:gd name="T10" fmla="*/ 33 w 65"/>
                <a:gd name="T11" fmla="*/ 65 h 65"/>
                <a:gd name="T12" fmla="*/ 0 w 65"/>
                <a:gd name="T13" fmla="*/ 32 h 65"/>
                <a:gd name="T14" fmla="*/ 33 w 65"/>
                <a:gd name="T15" fmla="*/ 0 h 65"/>
                <a:gd name="T16" fmla="*/ 65 w 65"/>
                <a:gd name="T17" fmla="*/ 32 h 65"/>
                <a:gd name="T18" fmla="*/ 33 w 65"/>
                <a:gd name="T1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5">
                  <a:moveTo>
                    <a:pt x="33" y="16"/>
                  </a:moveTo>
                  <a:cubicBezTo>
                    <a:pt x="24" y="16"/>
                    <a:pt x="17" y="24"/>
                    <a:pt x="17" y="32"/>
                  </a:cubicBezTo>
                  <a:cubicBezTo>
                    <a:pt x="17" y="41"/>
                    <a:pt x="24" y="48"/>
                    <a:pt x="33" y="48"/>
                  </a:cubicBezTo>
                  <a:cubicBezTo>
                    <a:pt x="42" y="48"/>
                    <a:pt x="49" y="41"/>
                    <a:pt x="49" y="32"/>
                  </a:cubicBezTo>
                  <a:cubicBezTo>
                    <a:pt x="49" y="24"/>
                    <a:pt x="42" y="16"/>
                    <a:pt x="33" y="16"/>
                  </a:cubicBezTo>
                  <a:close/>
                  <a:moveTo>
                    <a:pt x="33" y="65"/>
                  </a:moveTo>
                  <a:cubicBezTo>
                    <a:pt x="15" y="65"/>
                    <a:pt x="0" y="50"/>
                    <a:pt x="0" y="32"/>
                  </a:cubicBezTo>
                  <a:cubicBezTo>
                    <a:pt x="0" y="14"/>
                    <a:pt x="15" y="0"/>
                    <a:pt x="33" y="0"/>
                  </a:cubicBezTo>
                  <a:cubicBezTo>
                    <a:pt x="51" y="0"/>
                    <a:pt x="65" y="14"/>
                    <a:pt x="65" y="32"/>
                  </a:cubicBezTo>
                  <a:cubicBezTo>
                    <a:pt x="65" y="50"/>
                    <a:pt x="51" y="65"/>
                    <a:pt x="33" y="65"/>
                  </a:cubicBezTo>
                  <a:close/>
                </a:path>
              </a:pathLst>
            </a:custGeom>
            <a:grpFill/>
            <a:ln w="6350">
              <a:solidFill>
                <a:srgbClr val="009DD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438">
              <a:extLst>
                <a:ext uri="{FF2B5EF4-FFF2-40B4-BE49-F238E27FC236}">
                  <a16:creationId xmlns:a16="http://schemas.microsoft.com/office/drawing/2014/main" id="{547EBF64-134C-3738-7C09-27C02D575158}"/>
                </a:ext>
              </a:extLst>
            </p:cNvPr>
            <p:cNvSpPr>
              <a:spLocks noEditPoints="1"/>
            </p:cNvSpPr>
            <p:nvPr/>
          </p:nvSpPr>
          <p:spPr bwMode="auto">
            <a:xfrm>
              <a:off x="6281738" y="5753100"/>
              <a:ext cx="88900" cy="90488"/>
            </a:xfrm>
            <a:custGeom>
              <a:avLst/>
              <a:gdLst>
                <a:gd name="T0" fmla="*/ 33 w 66"/>
                <a:gd name="T1" fmla="*/ 17 h 66"/>
                <a:gd name="T2" fmla="*/ 17 w 66"/>
                <a:gd name="T3" fmla="*/ 33 h 66"/>
                <a:gd name="T4" fmla="*/ 33 w 66"/>
                <a:gd name="T5" fmla="*/ 49 h 66"/>
                <a:gd name="T6" fmla="*/ 49 w 66"/>
                <a:gd name="T7" fmla="*/ 33 h 66"/>
                <a:gd name="T8" fmla="*/ 33 w 66"/>
                <a:gd name="T9" fmla="*/ 17 h 66"/>
                <a:gd name="T10" fmla="*/ 33 w 66"/>
                <a:gd name="T11" fmla="*/ 66 h 66"/>
                <a:gd name="T12" fmla="*/ 0 w 66"/>
                <a:gd name="T13" fmla="*/ 33 h 66"/>
                <a:gd name="T14" fmla="*/ 33 w 66"/>
                <a:gd name="T15" fmla="*/ 0 h 66"/>
                <a:gd name="T16" fmla="*/ 66 w 66"/>
                <a:gd name="T17" fmla="*/ 33 h 66"/>
                <a:gd name="T18" fmla="*/ 33 w 66"/>
                <a:gd name="T1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6">
                  <a:moveTo>
                    <a:pt x="33" y="17"/>
                  </a:moveTo>
                  <a:cubicBezTo>
                    <a:pt x="24" y="17"/>
                    <a:pt x="17" y="24"/>
                    <a:pt x="17" y="33"/>
                  </a:cubicBezTo>
                  <a:cubicBezTo>
                    <a:pt x="17" y="42"/>
                    <a:pt x="24" y="49"/>
                    <a:pt x="33" y="49"/>
                  </a:cubicBezTo>
                  <a:cubicBezTo>
                    <a:pt x="42" y="49"/>
                    <a:pt x="49" y="42"/>
                    <a:pt x="49" y="33"/>
                  </a:cubicBezTo>
                  <a:cubicBezTo>
                    <a:pt x="49" y="24"/>
                    <a:pt x="42" y="17"/>
                    <a:pt x="33" y="17"/>
                  </a:cubicBezTo>
                  <a:close/>
                  <a:moveTo>
                    <a:pt x="33" y="66"/>
                  </a:moveTo>
                  <a:cubicBezTo>
                    <a:pt x="15" y="66"/>
                    <a:pt x="0" y="51"/>
                    <a:pt x="0" y="33"/>
                  </a:cubicBezTo>
                  <a:cubicBezTo>
                    <a:pt x="0" y="15"/>
                    <a:pt x="15" y="0"/>
                    <a:pt x="33" y="0"/>
                  </a:cubicBezTo>
                  <a:cubicBezTo>
                    <a:pt x="51" y="0"/>
                    <a:pt x="66" y="15"/>
                    <a:pt x="66" y="33"/>
                  </a:cubicBezTo>
                  <a:cubicBezTo>
                    <a:pt x="66" y="51"/>
                    <a:pt x="51" y="66"/>
                    <a:pt x="33" y="66"/>
                  </a:cubicBezTo>
                  <a:close/>
                </a:path>
              </a:pathLst>
            </a:custGeom>
            <a:grpFill/>
            <a:ln w="6350">
              <a:solidFill>
                <a:srgbClr val="009DD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439">
              <a:extLst>
                <a:ext uri="{FF2B5EF4-FFF2-40B4-BE49-F238E27FC236}">
                  <a16:creationId xmlns:a16="http://schemas.microsoft.com/office/drawing/2014/main" id="{F79B5CD8-8B8B-915D-9529-C18026E20882}"/>
                </a:ext>
              </a:extLst>
            </p:cNvPr>
            <p:cNvSpPr>
              <a:spLocks/>
            </p:cNvSpPr>
            <p:nvPr/>
          </p:nvSpPr>
          <p:spPr bwMode="auto">
            <a:xfrm>
              <a:off x="6122988" y="5853113"/>
              <a:ext cx="158750" cy="69850"/>
            </a:xfrm>
            <a:custGeom>
              <a:avLst/>
              <a:gdLst>
                <a:gd name="T0" fmla="*/ 100 w 100"/>
                <a:gd name="T1" fmla="*/ 44 h 44"/>
                <a:gd name="T2" fmla="*/ 34 w 100"/>
                <a:gd name="T3" fmla="*/ 44 h 44"/>
                <a:gd name="T4" fmla="*/ 0 w 100"/>
                <a:gd name="T5" fmla="*/ 11 h 44"/>
                <a:gd name="T6" fmla="*/ 10 w 100"/>
                <a:gd name="T7" fmla="*/ 0 h 44"/>
                <a:gd name="T8" fmla="*/ 39 w 100"/>
                <a:gd name="T9" fmla="*/ 31 h 44"/>
                <a:gd name="T10" fmla="*/ 100 w 100"/>
                <a:gd name="T11" fmla="*/ 31 h 44"/>
                <a:gd name="T12" fmla="*/ 100 w 100"/>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100" h="44">
                  <a:moveTo>
                    <a:pt x="100" y="44"/>
                  </a:moveTo>
                  <a:lnTo>
                    <a:pt x="34" y="44"/>
                  </a:lnTo>
                  <a:lnTo>
                    <a:pt x="0" y="11"/>
                  </a:lnTo>
                  <a:lnTo>
                    <a:pt x="10" y="0"/>
                  </a:lnTo>
                  <a:lnTo>
                    <a:pt x="39" y="31"/>
                  </a:lnTo>
                  <a:lnTo>
                    <a:pt x="100" y="31"/>
                  </a:lnTo>
                  <a:lnTo>
                    <a:pt x="100" y="44"/>
                  </a:lnTo>
                  <a:close/>
                </a:path>
              </a:pathLst>
            </a:custGeom>
            <a:grpFill/>
            <a:ln w="6350">
              <a:solidFill>
                <a:srgbClr val="009DD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440">
              <a:extLst>
                <a:ext uri="{FF2B5EF4-FFF2-40B4-BE49-F238E27FC236}">
                  <a16:creationId xmlns:a16="http://schemas.microsoft.com/office/drawing/2014/main" id="{C95817D5-E332-B8A5-840B-C0F66060CA24}"/>
                </a:ext>
              </a:extLst>
            </p:cNvPr>
            <p:cNvSpPr>
              <a:spLocks/>
            </p:cNvSpPr>
            <p:nvPr/>
          </p:nvSpPr>
          <p:spPr bwMode="auto">
            <a:xfrm>
              <a:off x="6088063" y="5534025"/>
              <a:ext cx="287338" cy="79375"/>
            </a:xfrm>
            <a:custGeom>
              <a:avLst/>
              <a:gdLst>
                <a:gd name="T0" fmla="*/ 141 w 181"/>
                <a:gd name="T1" fmla="*/ 50 h 50"/>
                <a:gd name="T2" fmla="*/ 0 w 181"/>
                <a:gd name="T3" fmla="*/ 50 h 50"/>
                <a:gd name="T4" fmla="*/ 0 w 181"/>
                <a:gd name="T5" fmla="*/ 36 h 50"/>
                <a:gd name="T6" fmla="*/ 135 w 181"/>
                <a:gd name="T7" fmla="*/ 36 h 50"/>
                <a:gd name="T8" fmla="*/ 171 w 181"/>
                <a:gd name="T9" fmla="*/ 0 h 50"/>
                <a:gd name="T10" fmla="*/ 181 w 181"/>
                <a:gd name="T11" fmla="*/ 11 h 50"/>
                <a:gd name="T12" fmla="*/ 141 w 181"/>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181" h="50">
                  <a:moveTo>
                    <a:pt x="141" y="50"/>
                  </a:moveTo>
                  <a:lnTo>
                    <a:pt x="0" y="50"/>
                  </a:lnTo>
                  <a:lnTo>
                    <a:pt x="0" y="36"/>
                  </a:lnTo>
                  <a:lnTo>
                    <a:pt x="135" y="36"/>
                  </a:lnTo>
                  <a:lnTo>
                    <a:pt x="171" y="0"/>
                  </a:lnTo>
                  <a:lnTo>
                    <a:pt x="181" y="11"/>
                  </a:lnTo>
                  <a:lnTo>
                    <a:pt x="141" y="50"/>
                  </a:lnTo>
                  <a:close/>
                </a:path>
              </a:pathLst>
            </a:custGeom>
            <a:grpFill/>
            <a:ln w="6350">
              <a:solidFill>
                <a:srgbClr val="009DD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441">
              <a:extLst>
                <a:ext uri="{FF2B5EF4-FFF2-40B4-BE49-F238E27FC236}">
                  <a16:creationId xmlns:a16="http://schemas.microsoft.com/office/drawing/2014/main" id="{91B98190-5999-DD4B-ED66-5210FB3587AF}"/>
                </a:ext>
              </a:extLst>
            </p:cNvPr>
            <p:cNvSpPr>
              <a:spLocks/>
            </p:cNvSpPr>
            <p:nvPr/>
          </p:nvSpPr>
          <p:spPr bwMode="auto">
            <a:xfrm>
              <a:off x="6088063" y="5402263"/>
              <a:ext cx="171450" cy="85725"/>
            </a:xfrm>
            <a:custGeom>
              <a:avLst/>
              <a:gdLst>
                <a:gd name="T0" fmla="*/ 98 w 108"/>
                <a:gd name="T1" fmla="*/ 54 h 54"/>
                <a:gd name="T2" fmla="*/ 59 w 108"/>
                <a:gd name="T3" fmla="*/ 15 h 54"/>
                <a:gd name="T4" fmla="*/ 0 w 108"/>
                <a:gd name="T5" fmla="*/ 15 h 54"/>
                <a:gd name="T6" fmla="*/ 0 w 108"/>
                <a:gd name="T7" fmla="*/ 0 h 54"/>
                <a:gd name="T8" fmla="*/ 65 w 108"/>
                <a:gd name="T9" fmla="*/ 0 h 54"/>
                <a:gd name="T10" fmla="*/ 108 w 108"/>
                <a:gd name="T11" fmla="*/ 44 h 54"/>
                <a:gd name="T12" fmla="*/ 98 w 108"/>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08" h="54">
                  <a:moveTo>
                    <a:pt x="98" y="54"/>
                  </a:moveTo>
                  <a:lnTo>
                    <a:pt x="59" y="15"/>
                  </a:lnTo>
                  <a:lnTo>
                    <a:pt x="0" y="15"/>
                  </a:lnTo>
                  <a:lnTo>
                    <a:pt x="0" y="0"/>
                  </a:lnTo>
                  <a:lnTo>
                    <a:pt x="65" y="0"/>
                  </a:lnTo>
                  <a:lnTo>
                    <a:pt x="108" y="44"/>
                  </a:lnTo>
                  <a:lnTo>
                    <a:pt x="98" y="54"/>
                  </a:lnTo>
                  <a:close/>
                </a:path>
              </a:pathLst>
            </a:custGeom>
            <a:grpFill/>
            <a:ln w="6350">
              <a:solidFill>
                <a:srgbClr val="009DD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442">
              <a:extLst>
                <a:ext uri="{FF2B5EF4-FFF2-40B4-BE49-F238E27FC236}">
                  <a16:creationId xmlns:a16="http://schemas.microsoft.com/office/drawing/2014/main" id="{32000934-198D-9A7D-DB57-204B10FAC54C}"/>
                </a:ext>
              </a:extLst>
            </p:cNvPr>
            <p:cNvSpPr>
              <a:spLocks/>
            </p:cNvSpPr>
            <p:nvPr/>
          </p:nvSpPr>
          <p:spPr bwMode="auto">
            <a:xfrm>
              <a:off x="6088063" y="5924550"/>
              <a:ext cx="300038" cy="85725"/>
            </a:xfrm>
            <a:custGeom>
              <a:avLst/>
              <a:gdLst>
                <a:gd name="T0" fmla="*/ 145 w 189"/>
                <a:gd name="T1" fmla="*/ 54 h 54"/>
                <a:gd name="T2" fmla="*/ 0 w 189"/>
                <a:gd name="T3" fmla="*/ 54 h 54"/>
                <a:gd name="T4" fmla="*/ 0 w 189"/>
                <a:gd name="T5" fmla="*/ 40 h 54"/>
                <a:gd name="T6" fmla="*/ 139 w 189"/>
                <a:gd name="T7" fmla="*/ 40 h 54"/>
                <a:gd name="T8" fmla="*/ 178 w 189"/>
                <a:gd name="T9" fmla="*/ 0 h 54"/>
                <a:gd name="T10" fmla="*/ 189 w 189"/>
                <a:gd name="T11" fmla="*/ 11 h 54"/>
                <a:gd name="T12" fmla="*/ 145 w 189"/>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89" h="54">
                  <a:moveTo>
                    <a:pt x="145" y="54"/>
                  </a:moveTo>
                  <a:lnTo>
                    <a:pt x="0" y="54"/>
                  </a:lnTo>
                  <a:lnTo>
                    <a:pt x="0" y="40"/>
                  </a:lnTo>
                  <a:lnTo>
                    <a:pt x="139" y="40"/>
                  </a:lnTo>
                  <a:lnTo>
                    <a:pt x="178" y="0"/>
                  </a:lnTo>
                  <a:lnTo>
                    <a:pt x="189" y="11"/>
                  </a:lnTo>
                  <a:lnTo>
                    <a:pt x="145" y="54"/>
                  </a:lnTo>
                  <a:close/>
                </a:path>
              </a:pathLst>
            </a:custGeom>
            <a:grpFill/>
            <a:ln w="6350">
              <a:solidFill>
                <a:srgbClr val="009DD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443">
              <a:extLst>
                <a:ext uri="{FF2B5EF4-FFF2-40B4-BE49-F238E27FC236}">
                  <a16:creationId xmlns:a16="http://schemas.microsoft.com/office/drawing/2014/main" id="{8D660901-272F-57A5-C215-6EFE8E8FE8BC}"/>
                </a:ext>
              </a:extLst>
            </p:cNvPr>
            <p:cNvSpPr>
              <a:spLocks/>
            </p:cNvSpPr>
            <p:nvPr/>
          </p:nvSpPr>
          <p:spPr bwMode="auto">
            <a:xfrm>
              <a:off x="6200776" y="5686425"/>
              <a:ext cx="136525" cy="90488"/>
            </a:xfrm>
            <a:custGeom>
              <a:avLst/>
              <a:gdLst>
                <a:gd name="T0" fmla="*/ 86 w 86"/>
                <a:gd name="T1" fmla="*/ 57 h 57"/>
                <a:gd name="T2" fmla="*/ 72 w 86"/>
                <a:gd name="T3" fmla="*/ 57 h 57"/>
                <a:gd name="T4" fmla="*/ 72 w 86"/>
                <a:gd name="T5" fmla="*/ 15 h 57"/>
                <a:gd name="T6" fmla="*/ 0 w 86"/>
                <a:gd name="T7" fmla="*/ 15 h 57"/>
                <a:gd name="T8" fmla="*/ 0 w 86"/>
                <a:gd name="T9" fmla="*/ 0 h 57"/>
                <a:gd name="T10" fmla="*/ 86 w 86"/>
                <a:gd name="T11" fmla="*/ 0 h 57"/>
                <a:gd name="T12" fmla="*/ 86 w 86"/>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86" h="57">
                  <a:moveTo>
                    <a:pt x="86" y="57"/>
                  </a:moveTo>
                  <a:lnTo>
                    <a:pt x="72" y="57"/>
                  </a:lnTo>
                  <a:lnTo>
                    <a:pt x="72" y="15"/>
                  </a:lnTo>
                  <a:lnTo>
                    <a:pt x="0" y="15"/>
                  </a:lnTo>
                  <a:lnTo>
                    <a:pt x="0" y="0"/>
                  </a:lnTo>
                  <a:lnTo>
                    <a:pt x="86" y="0"/>
                  </a:lnTo>
                  <a:lnTo>
                    <a:pt x="86" y="57"/>
                  </a:lnTo>
                  <a:close/>
                </a:path>
              </a:pathLst>
            </a:custGeom>
            <a:grpFill/>
            <a:ln w="6350">
              <a:solidFill>
                <a:srgbClr val="009DD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9" name="TextBox 118">
            <a:extLst>
              <a:ext uri="{FF2B5EF4-FFF2-40B4-BE49-F238E27FC236}">
                <a16:creationId xmlns:a16="http://schemas.microsoft.com/office/drawing/2014/main" id="{E8D16689-2C7B-9828-1F3D-98C4668BBA9D}"/>
              </a:ext>
            </a:extLst>
          </p:cNvPr>
          <p:cNvSpPr txBox="1"/>
          <p:nvPr/>
        </p:nvSpPr>
        <p:spPr>
          <a:xfrm>
            <a:off x="4427816" y="5019701"/>
            <a:ext cx="1137315"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SVN-Gilroy XBold" panose="00000900000000000000" pitchFamily="50" charset="0"/>
                <a:ea typeface="Tahoma" panose="020B0604030504040204" pitchFamily="34" charset="0"/>
                <a:cs typeface="Arial" pitchFamily="34" charset="0"/>
              </a:rPr>
              <a:t>4%</a:t>
            </a:r>
          </a:p>
          <a:p>
            <a:pPr marL="0" marR="0" lvl="0" indent="0"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Per diems</a:t>
            </a:r>
            <a:endParaRPr kumimoji="0" lang="en-US" sz="11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endParaRPr>
          </a:p>
        </p:txBody>
      </p:sp>
      <p:sp>
        <p:nvSpPr>
          <p:cNvPr id="120" name="TextBox 119">
            <a:extLst>
              <a:ext uri="{FF2B5EF4-FFF2-40B4-BE49-F238E27FC236}">
                <a16:creationId xmlns:a16="http://schemas.microsoft.com/office/drawing/2014/main" id="{85294272-5CDB-AF09-0894-2CB393781A18}"/>
              </a:ext>
            </a:extLst>
          </p:cNvPr>
          <p:cNvSpPr txBox="1"/>
          <p:nvPr/>
        </p:nvSpPr>
        <p:spPr>
          <a:xfrm>
            <a:off x="6075077" y="5019701"/>
            <a:ext cx="126891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SVN-Gilroy XBold" panose="00000900000000000000" pitchFamily="50" charset="0"/>
                <a:ea typeface="Tahoma" panose="020B0604030504040204" pitchFamily="34" charset="0"/>
                <a:cs typeface="Arial" pitchFamily="34" charset="0"/>
              </a:rPr>
              <a:t>96%</a:t>
            </a:r>
          </a:p>
          <a:p>
            <a:pPr marL="0" marR="0" lvl="0" indent="0"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Others</a:t>
            </a:r>
            <a:endParaRPr kumimoji="0" lang="en-US" sz="11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endParaRPr>
          </a:p>
        </p:txBody>
      </p:sp>
      <p:sp>
        <p:nvSpPr>
          <p:cNvPr id="121" name="TextBox 120">
            <a:extLst>
              <a:ext uri="{FF2B5EF4-FFF2-40B4-BE49-F238E27FC236}">
                <a16:creationId xmlns:a16="http://schemas.microsoft.com/office/drawing/2014/main" id="{59E6DD9C-2603-1586-674C-361BF46521D8}"/>
              </a:ext>
            </a:extLst>
          </p:cNvPr>
          <p:cNvSpPr txBox="1"/>
          <p:nvPr/>
        </p:nvSpPr>
        <p:spPr>
          <a:xfrm>
            <a:off x="4427817" y="5737899"/>
            <a:ext cx="1077196" cy="6309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SVN-Gilroy XBold" panose="00000900000000000000" pitchFamily="50" charset="0"/>
                <a:ea typeface="Tahoma" panose="020B0604030504040204" pitchFamily="34" charset="0"/>
                <a:cs typeface="Arial" pitchFamily="34" charset="0"/>
              </a:rPr>
              <a:t>81%</a:t>
            </a:r>
          </a:p>
          <a:p>
            <a:pPr marL="0" marR="0" lvl="0" indent="0"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Insurance premium</a:t>
            </a:r>
            <a:endParaRPr kumimoji="0" lang="en-US" sz="11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endParaRPr>
          </a:p>
        </p:txBody>
      </p:sp>
      <p:sp>
        <p:nvSpPr>
          <p:cNvPr id="122" name="TextBox 121">
            <a:extLst>
              <a:ext uri="{FF2B5EF4-FFF2-40B4-BE49-F238E27FC236}">
                <a16:creationId xmlns:a16="http://schemas.microsoft.com/office/drawing/2014/main" id="{876E004B-4E8F-91F3-A970-0127E4C64CDE}"/>
              </a:ext>
            </a:extLst>
          </p:cNvPr>
          <p:cNvSpPr txBox="1"/>
          <p:nvPr/>
        </p:nvSpPr>
        <p:spPr>
          <a:xfrm>
            <a:off x="6075078" y="5737899"/>
            <a:ext cx="1117058"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SVN-Gilroy XBold" panose="00000900000000000000" pitchFamily="50" charset="0"/>
                <a:ea typeface="Tahoma" panose="020B0604030504040204" pitchFamily="34" charset="0"/>
                <a:cs typeface="Arial" pitchFamily="34" charset="0"/>
              </a:rPr>
              <a:t>19%</a:t>
            </a:r>
          </a:p>
          <a:p>
            <a:pPr marL="0" marR="0" lvl="0" indent="0"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Others</a:t>
            </a:r>
            <a:endParaRPr kumimoji="0" lang="en-US" sz="11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endParaRPr>
          </a:p>
        </p:txBody>
      </p:sp>
      <p:graphicFrame>
        <p:nvGraphicFramePr>
          <p:cNvPr id="123" name="Chart 7">
            <a:extLst>
              <a:ext uri="{FF2B5EF4-FFF2-40B4-BE49-F238E27FC236}">
                <a16:creationId xmlns:a16="http://schemas.microsoft.com/office/drawing/2014/main" id="{8E35D0BE-11D2-0392-CFCE-D6CC9C52443A}"/>
              </a:ext>
            </a:extLst>
          </p:cNvPr>
          <p:cNvGraphicFramePr/>
          <p:nvPr/>
        </p:nvGraphicFramePr>
        <p:xfrm>
          <a:off x="4047113" y="5112811"/>
          <a:ext cx="407854" cy="422718"/>
        </p:xfrm>
        <a:graphic>
          <a:graphicData uri="http://schemas.openxmlformats.org/drawingml/2006/chart">
            <c:chart xmlns:c="http://schemas.openxmlformats.org/drawingml/2006/chart" xmlns:r="http://schemas.openxmlformats.org/officeDocument/2006/relationships" r:id="rId14"/>
          </a:graphicData>
        </a:graphic>
      </p:graphicFrame>
      <p:sp>
        <p:nvSpPr>
          <p:cNvPr id="124" name="Oval 123">
            <a:extLst>
              <a:ext uri="{FF2B5EF4-FFF2-40B4-BE49-F238E27FC236}">
                <a16:creationId xmlns:a16="http://schemas.microsoft.com/office/drawing/2014/main" id="{4DAE3F06-0B9F-C3B2-7240-DF4CC3F3E633}"/>
              </a:ext>
            </a:extLst>
          </p:cNvPr>
          <p:cNvSpPr/>
          <p:nvPr/>
        </p:nvSpPr>
        <p:spPr>
          <a:xfrm>
            <a:off x="4101898" y="5163562"/>
            <a:ext cx="289818" cy="289818"/>
          </a:xfrm>
          <a:prstGeom prst="ellipse">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25" name="Group 124">
            <a:extLst>
              <a:ext uri="{FF2B5EF4-FFF2-40B4-BE49-F238E27FC236}">
                <a16:creationId xmlns:a16="http://schemas.microsoft.com/office/drawing/2014/main" id="{8E622D80-6CD9-29E7-0615-82BD4671A2D2}"/>
              </a:ext>
            </a:extLst>
          </p:cNvPr>
          <p:cNvGrpSpPr/>
          <p:nvPr/>
        </p:nvGrpSpPr>
        <p:grpSpPr>
          <a:xfrm>
            <a:off x="4147851" y="5224481"/>
            <a:ext cx="197912" cy="133352"/>
            <a:chOff x="3036904" y="3691941"/>
            <a:chExt cx="296863" cy="200025"/>
          </a:xfrm>
          <a:solidFill>
            <a:srgbClr val="21BBEF"/>
          </a:solidFill>
        </p:grpSpPr>
        <p:sp>
          <p:nvSpPr>
            <p:cNvPr id="144" name="Freeform 677">
              <a:extLst>
                <a:ext uri="{FF2B5EF4-FFF2-40B4-BE49-F238E27FC236}">
                  <a16:creationId xmlns:a16="http://schemas.microsoft.com/office/drawing/2014/main" id="{52D64513-EE4D-E3C8-AB93-55F985FCB085}"/>
                </a:ext>
              </a:extLst>
            </p:cNvPr>
            <p:cNvSpPr>
              <a:spLocks noEditPoints="1"/>
            </p:cNvSpPr>
            <p:nvPr/>
          </p:nvSpPr>
          <p:spPr bwMode="auto">
            <a:xfrm>
              <a:off x="3140092" y="3691941"/>
              <a:ext cx="88900" cy="71438"/>
            </a:xfrm>
            <a:custGeom>
              <a:avLst/>
              <a:gdLst>
                <a:gd name="T0" fmla="*/ 28 w 53"/>
                <a:gd name="T1" fmla="*/ 42 h 42"/>
                <a:gd name="T2" fmla="*/ 28 w 53"/>
                <a:gd name="T3" fmla="*/ 42 h 42"/>
                <a:gd name="T4" fmla="*/ 51 w 53"/>
                <a:gd name="T5" fmla="*/ 42 h 42"/>
                <a:gd name="T6" fmla="*/ 53 w 53"/>
                <a:gd name="T7" fmla="*/ 39 h 42"/>
                <a:gd name="T8" fmla="*/ 53 w 53"/>
                <a:gd name="T9" fmla="*/ 3 h 42"/>
                <a:gd name="T10" fmla="*/ 51 w 53"/>
                <a:gd name="T11" fmla="*/ 0 h 42"/>
                <a:gd name="T12" fmla="*/ 2 w 53"/>
                <a:gd name="T13" fmla="*/ 0 h 42"/>
                <a:gd name="T14" fmla="*/ 0 w 53"/>
                <a:gd name="T15" fmla="*/ 3 h 42"/>
                <a:gd name="T16" fmla="*/ 0 w 53"/>
                <a:gd name="T17" fmla="*/ 39 h 42"/>
                <a:gd name="T18" fmla="*/ 2 w 53"/>
                <a:gd name="T19" fmla="*/ 42 h 42"/>
                <a:gd name="T20" fmla="*/ 25 w 53"/>
                <a:gd name="T21" fmla="*/ 42 h 42"/>
                <a:gd name="T22" fmla="*/ 25 w 53"/>
                <a:gd name="T23" fmla="*/ 42 h 42"/>
                <a:gd name="T24" fmla="*/ 28 w 53"/>
                <a:gd name="T25" fmla="*/ 42 h 42"/>
                <a:gd name="T26" fmla="*/ 4 w 53"/>
                <a:gd name="T27" fmla="*/ 37 h 42"/>
                <a:gd name="T28" fmla="*/ 4 w 53"/>
                <a:gd name="T29" fmla="*/ 5 h 42"/>
                <a:gd name="T30" fmla="*/ 48 w 53"/>
                <a:gd name="T31" fmla="*/ 5 h 42"/>
                <a:gd name="T32" fmla="*/ 48 w 53"/>
                <a:gd name="T33" fmla="*/ 37 h 42"/>
                <a:gd name="T34" fmla="*/ 4 w 53"/>
                <a:gd name="T35"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42">
                  <a:moveTo>
                    <a:pt x="28" y="42"/>
                  </a:moveTo>
                  <a:cubicBezTo>
                    <a:pt x="28" y="42"/>
                    <a:pt x="28" y="42"/>
                    <a:pt x="28" y="42"/>
                  </a:cubicBezTo>
                  <a:cubicBezTo>
                    <a:pt x="51" y="42"/>
                    <a:pt x="51" y="42"/>
                    <a:pt x="51" y="42"/>
                  </a:cubicBezTo>
                  <a:cubicBezTo>
                    <a:pt x="52" y="42"/>
                    <a:pt x="53" y="41"/>
                    <a:pt x="53" y="39"/>
                  </a:cubicBezTo>
                  <a:cubicBezTo>
                    <a:pt x="53" y="3"/>
                    <a:pt x="53" y="3"/>
                    <a:pt x="53" y="3"/>
                  </a:cubicBezTo>
                  <a:cubicBezTo>
                    <a:pt x="53" y="1"/>
                    <a:pt x="52" y="0"/>
                    <a:pt x="51" y="0"/>
                  </a:cubicBezTo>
                  <a:cubicBezTo>
                    <a:pt x="2" y="0"/>
                    <a:pt x="2" y="0"/>
                    <a:pt x="2" y="0"/>
                  </a:cubicBezTo>
                  <a:cubicBezTo>
                    <a:pt x="1" y="0"/>
                    <a:pt x="0" y="1"/>
                    <a:pt x="0" y="3"/>
                  </a:cubicBezTo>
                  <a:cubicBezTo>
                    <a:pt x="0" y="39"/>
                    <a:pt x="0" y="39"/>
                    <a:pt x="0" y="39"/>
                  </a:cubicBezTo>
                  <a:cubicBezTo>
                    <a:pt x="0" y="41"/>
                    <a:pt x="1" y="42"/>
                    <a:pt x="2" y="42"/>
                  </a:cubicBezTo>
                  <a:cubicBezTo>
                    <a:pt x="25" y="42"/>
                    <a:pt x="25" y="42"/>
                    <a:pt x="25" y="42"/>
                  </a:cubicBezTo>
                  <a:cubicBezTo>
                    <a:pt x="25" y="42"/>
                    <a:pt x="25" y="42"/>
                    <a:pt x="25" y="42"/>
                  </a:cubicBezTo>
                  <a:lnTo>
                    <a:pt x="28" y="42"/>
                  </a:lnTo>
                  <a:close/>
                  <a:moveTo>
                    <a:pt x="4" y="37"/>
                  </a:moveTo>
                  <a:cubicBezTo>
                    <a:pt x="4" y="5"/>
                    <a:pt x="4" y="5"/>
                    <a:pt x="4" y="5"/>
                  </a:cubicBezTo>
                  <a:cubicBezTo>
                    <a:pt x="48" y="5"/>
                    <a:pt x="48" y="5"/>
                    <a:pt x="48" y="5"/>
                  </a:cubicBezTo>
                  <a:cubicBezTo>
                    <a:pt x="48" y="37"/>
                    <a:pt x="48" y="37"/>
                    <a:pt x="48" y="37"/>
                  </a:cubicBezTo>
                  <a:lnTo>
                    <a:pt x="4" y="37"/>
                  </a:lnTo>
                  <a:close/>
                </a:path>
              </a:pathLst>
            </a:custGeom>
            <a:grpFill/>
            <a:ln w="3175">
              <a:solidFill>
                <a:srgbClr val="21BBEF"/>
              </a:solidFill>
            </a:ln>
          </p:spPr>
          <p:txBody>
            <a:bodyPr vert="horz" wrap="square" lIns="91440" tIns="45720" rIns="91440" bIns="45720" numCol="1" anchor="t" anchorCtr="0" compatLnSpc="1">
              <a:prstTxWarp prst="textNoShape">
                <a:avLst/>
              </a:prstTxWarp>
            </a:bodyPr>
            <a:lstStyle/>
            <a:p>
              <a:endParaRPr lang="nl-NL" dirty="0"/>
            </a:p>
          </p:txBody>
        </p:sp>
        <p:sp>
          <p:nvSpPr>
            <p:cNvPr id="145" name="Freeform 678">
              <a:extLst>
                <a:ext uri="{FF2B5EF4-FFF2-40B4-BE49-F238E27FC236}">
                  <a16:creationId xmlns:a16="http://schemas.microsoft.com/office/drawing/2014/main" id="{9E8D2A90-F7AA-4BF9-997C-C69A7CC975F3}"/>
                </a:ext>
              </a:extLst>
            </p:cNvPr>
            <p:cNvSpPr>
              <a:spLocks noEditPoints="1"/>
            </p:cNvSpPr>
            <p:nvPr/>
          </p:nvSpPr>
          <p:spPr bwMode="auto">
            <a:xfrm>
              <a:off x="3036904" y="3822116"/>
              <a:ext cx="88900" cy="69850"/>
            </a:xfrm>
            <a:custGeom>
              <a:avLst/>
              <a:gdLst>
                <a:gd name="T0" fmla="*/ 53 w 53"/>
                <a:gd name="T1" fmla="*/ 39 h 42"/>
                <a:gd name="T2" fmla="*/ 53 w 53"/>
                <a:gd name="T3" fmla="*/ 3 h 42"/>
                <a:gd name="T4" fmla="*/ 51 w 53"/>
                <a:gd name="T5" fmla="*/ 0 h 42"/>
                <a:gd name="T6" fmla="*/ 2 w 53"/>
                <a:gd name="T7" fmla="*/ 0 h 42"/>
                <a:gd name="T8" fmla="*/ 0 w 53"/>
                <a:gd name="T9" fmla="*/ 3 h 42"/>
                <a:gd name="T10" fmla="*/ 0 w 53"/>
                <a:gd name="T11" fmla="*/ 39 h 42"/>
                <a:gd name="T12" fmla="*/ 2 w 53"/>
                <a:gd name="T13" fmla="*/ 42 h 42"/>
                <a:gd name="T14" fmla="*/ 51 w 53"/>
                <a:gd name="T15" fmla="*/ 42 h 42"/>
                <a:gd name="T16" fmla="*/ 53 w 53"/>
                <a:gd name="T17" fmla="*/ 39 h 42"/>
                <a:gd name="T18" fmla="*/ 48 w 53"/>
                <a:gd name="T19" fmla="*/ 37 h 42"/>
                <a:gd name="T20" fmla="*/ 5 w 53"/>
                <a:gd name="T21" fmla="*/ 37 h 42"/>
                <a:gd name="T22" fmla="*/ 5 w 53"/>
                <a:gd name="T23" fmla="*/ 5 h 42"/>
                <a:gd name="T24" fmla="*/ 48 w 53"/>
                <a:gd name="T25" fmla="*/ 5 h 42"/>
                <a:gd name="T26" fmla="*/ 48 w 53"/>
                <a:gd name="T27"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42">
                  <a:moveTo>
                    <a:pt x="53" y="39"/>
                  </a:moveTo>
                  <a:cubicBezTo>
                    <a:pt x="53" y="3"/>
                    <a:pt x="53" y="3"/>
                    <a:pt x="53" y="3"/>
                  </a:cubicBezTo>
                  <a:cubicBezTo>
                    <a:pt x="53" y="1"/>
                    <a:pt x="52" y="0"/>
                    <a:pt x="51" y="0"/>
                  </a:cubicBezTo>
                  <a:cubicBezTo>
                    <a:pt x="2" y="0"/>
                    <a:pt x="2" y="0"/>
                    <a:pt x="2" y="0"/>
                  </a:cubicBezTo>
                  <a:cubicBezTo>
                    <a:pt x="1" y="0"/>
                    <a:pt x="0" y="1"/>
                    <a:pt x="0" y="3"/>
                  </a:cubicBezTo>
                  <a:cubicBezTo>
                    <a:pt x="0" y="39"/>
                    <a:pt x="0" y="39"/>
                    <a:pt x="0" y="39"/>
                  </a:cubicBezTo>
                  <a:cubicBezTo>
                    <a:pt x="0" y="41"/>
                    <a:pt x="1" y="42"/>
                    <a:pt x="2" y="42"/>
                  </a:cubicBezTo>
                  <a:cubicBezTo>
                    <a:pt x="51" y="42"/>
                    <a:pt x="51" y="42"/>
                    <a:pt x="51" y="42"/>
                  </a:cubicBezTo>
                  <a:cubicBezTo>
                    <a:pt x="52" y="42"/>
                    <a:pt x="53" y="41"/>
                    <a:pt x="53" y="39"/>
                  </a:cubicBezTo>
                  <a:close/>
                  <a:moveTo>
                    <a:pt x="48" y="37"/>
                  </a:moveTo>
                  <a:cubicBezTo>
                    <a:pt x="5" y="37"/>
                    <a:pt x="5" y="37"/>
                    <a:pt x="5" y="37"/>
                  </a:cubicBezTo>
                  <a:cubicBezTo>
                    <a:pt x="5" y="5"/>
                    <a:pt x="5" y="5"/>
                    <a:pt x="5" y="5"/>
                  </a:cubicBezTo>
                  <a:cubicBezTo>
                    <a:pt x="48" y="5"/>
                    <a:pt x="48" y="5"/>
                    <a:pt x="48" y="5"/>
                  </a:cubicBezTo>
                  <a:lnTo>
                    <a:pt x="48" y="37"/>
                  </a:lnTo>
                  <a:close/>
                </a:path>
              </a:pathLst>
            </a:custGeom>
            <a:grpFill/>
            <a:ln w="3175">
              <a:solidFill>
                <a:srgbClr val="21BBEF"/>
              </a:solidFill>
            </a:ln>
          </p:spPr>
          <p:txBody>
            <a:bodyPr vert="horz" wrap="square" lIns="91440" tIns="45720" rIns="91440" bIns="45720" numCol="1" anchor="t" anchorCtr="0" compatLnSpc="1">
              <a:prstTxWarp prst="textNoShape">
                <a:avLst/>
              </a:prstTxWarp>
            </a:bodyPr>
            <a:lstStyle/>
            <a:p>
              <a:endParaRPr lang="nl-NL" dirty="0"/>
            </a:p>
          </p:txBody>
        </p:sp>
        <p:sp>
          <p:nvSpPr>
            <p:cNvPr id="146" name="Freeform 679">
              <a:extLst>
                <a:ext uri="{FF2B5EF4-FFF2-40B4-BE49-F238E27FC236}">
                  <a16:creationId xmlns:a16="http://schemas.microsoft.com/office/drawing/2014/main" id="{F809696E-CB10-6DF3-8E4D-B5E2327AB3C9}"/>
                </a:ext>
              </a:extLst>
            </p:cNvPr>
            <p:cNvSpPr>
              <a:spLocks noEditPoints="1"/>
            </p:cNvSpPr>
            <p:nvPr/>
          </p:nvSpPr>
          <p:spPr bwMode="auto">
            <a:xfrm>
              <a:off x="3140092" y="3822116"/>
              <a:ext cx="88900" cy="69850"/>
            </a:xfrm>
            <a:custGeom>
              <a:avLst/>
              <a:gdLst>
                <a:gd name="T0" fmla="*/ 2 w 53"/>
                <a:gd name="T1" fmla="*/ 0 h 42"/>
                <a:gd name="T2" fmla="*/ 0 w 53"/>
                <a:gd name="T3" fmla="*/ 3 h 42"/>
                <a:gd name="T4" fmla="*/ 0 w 53"/>
                <a:gd name="T5" fmla="*/ 39 h 42"/>
                <a:gd name="T6" fmla="*/ 2 w 53"/>
                <a:gd name="T7" fmla="*/ 42 h 42"/>
                <a:gd name="T8" fmla="*/ 51 w 53"/>
                <a:gd name="T9" fmla="*/ 42 h 42"/>
                <a:gd name="T10" fmla="*/ 53 w 53"/>
                <a:gd name="T11" fmla="*/ 39 h 42"/>
                <a:gd name="T12" fmla="*/ 53 w 53"/>
                <a:gd name="T13" fmla="*/ 3 h 42"/>
                <a:gd name="T14" fmla="*/ 51 w 53"/>
                <a:gd name="T15" fmla="*/ 0 h 42"/>
                <a:gd name="T16" fmla="*/ 2 w 53"/>
                <a:gd name="T17" fmla="*/ 0 h 42"/>
                <a:gd name="T18" fmla="*/ 48 w 53"/>
                <a:gd name="T19" fmla="*/ 37 h 42"/>
                <a:gd name="T20" fmla="*/ 4 w 53"/>
                <a:gd name="T21" fmla="*/ 37 h 42"/>
                <a:gd name="T22" fmla="*/ 4 w 53"/>
                <a:gd name="T23" fmla="*/ 5 h 42"/>
                <a:gd name="T24" fmla="*/ 48 w 53"/>
                <a:gd name="T25" fmla="*/ 5 h 42"/>
                <a:gd name="T26" fmla="*/ 48 w 53"/>
                <a:gd name="T27"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42">
                  <a:moveTo>
                    <a:pt x="2" y="0"/>
                  </a:moveTo>
                  <a:cubicBezTo>
                    <a:pt x="1" y="0"/>
                    <a:pt x="0" y="1"/>
                    <a:pt x="0" y="3"/>
                  </a:cubicBezTo>
                  <a:cubicBezTo>
                    <a:pt x="0" y="39"/>
                    <a:pt x="0" y="39"/>
                    <a:pt x="0" y="39"/>
                  </a:cubicBezTo>
                  <a:cubicBezTo>
                    <a:pt x="0" y="41"/>
                    <a:pt x="1" y="42"/>
                    <a:pt x="2" y="42"/>
                  </a:cubicBezTo>
                  <a:cubicBezTo>
                    <a:pt x="51" y="42"/>
                    <a:pt x="51" y="42"/>
                    <a:pt x="51" y="42"/>
                  </a:cubicBezTo>
                  <a:cubicBezTo>
                    <a:pt x="52" y="42"/>
                    <a:pt x="53" y="41"/>
                    <a:pt x="53" y="39"/>
                  </a:cubicBezTo>
                  <a:cubicBezTo>
                    <a:pt x="53" y="3"/>
                    <a:pt x="53" y="3"/>
                    <a:pt x="53" y="3"/>
                  </a:cubicBezTo>
                  <a:cubicBezTo>
                    <a:pt x="53" y="1"/>
                    <a:pt x="52" y="0"/>
                    <a:pt x="51" y="0"/>
                  </a:cubicBezTo>
                  <a:lnTo>
                    <a:pt x="2" y="0"/>
                  </a:lnTo>
                  <a:close/>
                  <a:moveTo>
                    <a:pt x="48" y="37"/>
                  </a:moveTo>
                  <a:cubicBezTo>
                    <a:pt x="4" y="37"/>
                    <a:pt x="4" y="37"/>
                    <a:pt x="4" y="37"/>
                  </a:cubicBezTo>
                  <a:cubicBezTo>
                    <a:pt x="4" y="5"/>
                    <a:pt x="4" y="5"/>
                    <a:pt x="4" y="5"/>
                  </a:cubicBezTo>
                  <a:cubicBezTo>
                    <a:pt x="48" y="5"/>
                    <a:pt x="48" y="5"/>
                    <a:pt x="48" y="5"/>
                  </a:cubicBezTo>
                  <a:lnTo>
                    <a:pt x="48" y="37"/>
                  </a:lnTo>
                  <a:close/>
                </a:path>
              </a:pathLst>
            </a:custGeom>
            <a:grpFill/>
            <a:ln w="3175">
              <a:solidFill>
                <a:srgbClr val="21BBEF"/>
              </a:solidFill>
            </a:ln>
          </p:spPr>
          <p:txBody>
            <a:bodyPr vert="horz" wrap="square" lIns="91440" tIns="45720" rIns="91440" bIns="45720" numCol="1" anchor="t" anchorCtr="0" compatLnSpc="1">
              <a:prstTxWarp prst="textNoShape">
                <a:avLst/>
              </a:prstTxWarp>
            </a:bodyPr>
            <a:lstStyle/>
            <a:p>
              <a:endParaRPr lang="nl-NL" dirty="0"/>
            </a:p>
          </p:txBody>
        </p:sp>
        <p:sp>
          <p:nvSpPr>
            <p:cNvPr id="147" name="Freeform 680">
              <a:extLst>
                <a:ext uri="{FF2B5EF4-FFF2-40B4-BE49-F238E27FC236}">
                  <a16:creationId xmlns:a16="http://schemas.microsoft.com/office/drawing/2014/main" id="{6497D39C-F7F9-41C0-9D06-A0344125424E}"/>
                </a:ext>
              </a:extLst>
            </p:cNvPr>
            <p:cNvSpPr>
              <a:spLocks noEditPoints="1"/>
            </p:cNvSpPr>
            <p:nvPr/>
          </p:nvSpPr>
          <p:spPr bwMode="auto">
            <a:xfrm>
              <a:off x="3244867" y="3822116"/>
              <a:ext cx="88900" cy="69850"/>
            </a:xfrm>
            <a:custGeom>
              <a:avLst/>
              <a:gdLst>
                <a:gd name="T0" fmla="*/ 2 w 53"/>
                <a:gd name="T1" fmla="*/ 0 h 42"/>
                <a:gd name="T2" fmla="*/ 0 w 53"/>
                <a:gd name="T3" fmla="*/ 3 h 42"/>
                <a:gd name="T4" fmla="*/ 0 w 53"/>
                <a:gd name="T5" fmla="*/ 39 h 42"/>
                <a:gd name="T6" fmla="*/ 2 w 53"/>
                <a:gd name="T7" fmla="*/ 42 h 42"/>
                <a:gd name="T8" fmla="*/ 50 w 53"/>
                <a:gd name="T9" fmla="*/ 42 h 42"/>
                <a:gd name="T10" fmla="*/ 53 w 53"/>
                <a:gd name="T11" fmla="*/ 39 h 42"/>
                <a:gd name="T12" fmla="*/ 53 w 53"/>
                <a:gd name="T13" fmla="*/ 3 h 42"/>
                <a:gd name="T14" fmla="*/ 50 w 53"/>
                <a:gd name="T15" fmla="*/ 0 h 42"/>
                <a:gd name="T16" fmla="*/ 2 w 53"/>
                <a:gd name="T17" fmla="*/ 0 h 42"/>
                <a:gd name="T18" fmla="*/ 48 w 53"/>
                <a:gd name="T19" fmla="*/ 37 h 42"/>
                <a:gd name="T20" fmla="*/ 4 w 53"/>
                <a:gd name="T21" fmla="*/ 37 h 42"/>
                <a:gd name="T22" fmla="*/ 4 w 53"/>
                <a:gd name="T23" fmla="*/ 5 h 42"/>
                <a:gd name="T24" fmla="*/ 48 w 53"/>
                <a:gd name="T25" fmla="*/ 5 h 42"/>
                <a:gd name="T26" fmla="*/ 48 w 53"/>
                <a:gd name="T27"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42">
                  <a:moveTo>
                    <a:pt x="2" y="0"/>
                  </a:moveTo>
                  <a:cubicBezTo>
                    <a:pt x="1" y="0"/>
                    <a:pt x="0" y="1"/>
                    <a:pt x="0" y="3"/>
                  </a:cubicBezTo>
                  <a:cubicBezTo>
                    <a:pt x="0" y="39"/>
                    <a:pt x="0" y="39"/>
                    <a:pt x="0" y="39"/>
                  </a:cubicBezTo>
                  <a:cubicBezTo>
                    <a:pt x="0" y="41"/>
                    <a:pt x="1" y="42"/>
                    <a:pt x="2" y="42"/>
                  </a:cubicBezTo>
                  <a:cubicBezTo>
                    <a:pt x="50" y="42"/>
                    <a:pt x="50" y="42"/>
                    <a:pt x="50" y="42"/>
                  </a:cubicBezTo>
                  <a:cubicBezTo>
                    <a:pt x="52" y="42"/>
                    <a:pt x="53" y="41"/>
                    <a:pt x="53" y="39"/>
                  </a:cubicBezTo>
                  <a:cubicBezTo>
                    <a:pt x="53" y="3"/>
                    <a:pt x="53" y="3"/>
                    <a:pt x="53" y="3"/>
                  </a:cubicBezTo>
                  <a:cubicBezTo>
                    <a:pt x="53" y="1"/>
                    <a:pt x="52" y="0"/>
                    <a:pt x="50" y="0"/>
                  </a:cubicBezTo>
                  <a:lnTo>
                    <a:pt x="2" y="0"/>
                  </a:lnTo>
                  <a:close/>
                  <a:moveTo>
                    <a:pt x="48" y="37"/>
                  </a:moveTo>
                  <a:cubicBezTo>
                    <a:pt x="4" y="37"/>
                    <a:pt x="4" y="37"/>
                    <a:pt x="4" y="37"/>
                  </a:cubicBezTo>
                  <a:cubicBezTo>
                    <a:pt x="4" y="5"/>
                    <a:pt x="4" y="5"/>
                    <a:pt x="4" y="5"/>
                  </a:cubicBezTo>
                  <a:cubicBezTo>
                    <a:pt x="48" y="5"/>
                    <a:pt x="48" y="5"/>
                    <a:pt x="48" y="5"/>
                  </a:cubicBezTo>
                  <a:lnTo>
                    <a:pt x="48" y="37"/>
                  </a:lnTo>
                  <a:close/>
                </a:path>
              </a:pathLst>
            </a:custGeom>
            <a:grpFill/>
            <a:ln w="3175">
              <a:solidFill>
                <a:srgbClr val="21BBEF"/>
              </a:solidFill>
            </a:ln>
          </p:spPr>
          <p:txBody>
            <a:bodyPr vert="horz" wrap="square" lIns="91440" tIns="45720" rIns="91440" bIns="45720" numCol="1" anchor="t" anchorCtr="0" compatLnSpc="1">
              <a:prstTxWarp prst="textNoShape">
                <a:avLst/>
              </a:prstTxWarp>
            </a:bodyPr>
            <a:lstStyle/>
            <a:p>
              <a:endParaRPr lang="nl-NL" dirty="0"/>
            </a:p>
          </p:txBody>
        </p:sp>
        <p:sp>
          <p:nvSpPr>
            <p:cNvPr id="148" name="Freeform 681">
              <a:extLst>
                <a:ext uri="{FF2B5EF4-FFF2-40B4-BE49-F238E27FC236}">
                  <a16:creationId xmlns:a16="http://schemas.microsoft.com/office/drawing/2014/main" id="{A85BBAC7-F87C-458B-1F76-71BE49378CFB}"/>
                </a:ext>
              </a:extLst>
            </p:cNvPr>
            <p:cNvSpPr>
              <a:spLocks/>
            </p:cNvSpPr>
            <p:nvPr/>
          </p:nvSpPr>
          <p:spPr bwMode="auto">
            <a:xfrm>
              <a:off x="3082942" y="3763378"/>
              <a:ext cx="203200" cy="52388"/>
            </a:xfrm>
            <a:custGeom>
              <a:avLst/>
              <a:gdLst>
                <a:gd name="T0" fmla="*/ 0 w 128"/>
                <a:gd name="T1" fmla="*/ 33 h 33"/>
                <a:gd name="T2" fmla="*/ 3 w 128"/>
                <a:gd name="T3" fmla="*/ 33 h 33"/>
                <a:gd name="T4" fmla="*/ 3 w 128"/>
                <a:gd name="T5" fmla="*/ 21 h 33"/>
                <a:gd name="T6" fmla="*/ 63 w 128"/>
                <a:gd name="T7" fmla="*/ 21 h 33"/>
                <a:gd name="T8" fmla="*/ 63 w 128"/>
                <a:gd name="T9" fmla="*/ 33 h 33"/>
                <a:gd name="T10" fmla="*/ 66 w 128"/>
                <a:gd name="T11" fmla="*/ 33 h 33"/>
                <a:gd name="T12" fmla="*/ 66 w 128"/>
                <a:gd name="T13" fmla="*/ 21 h 33"/>
                <a:gd name="T14" fmla="*/ 125 w 128"/>
                <a:gd name="T15" fmla="*/ 21 h 33"/>
                <a:gd name="T16" fmla="*/ 125 w 128"/>
                <a:gd name="T17" fmla="*/ 33 h 33"/>
                <a:gd name="T18" fmla="*/ 128 w 128"/>
                <a:gd name="T19" fmla="*/ 33 h 33"/>
                <a:gd name="T20" fmla="*/ 128 w 128"/>
                <a:gd name="T21" fmla="*/ 18 h 33"/>
                <a:gd name="T22" fmla="*/ 66 w 128"/>
                <a:gd name="T23" fmla="*/ 18 h 33"/>
                <a:gd name="T24" fmla="*/ 66 w 128"/>
                <a:gd name="T25" fmla="*/ 0 h 33"/>
                <a:gd name="T26" fmla="*/ 66 w 128"/>
                <a:gd name="T27" fmla="*/ 0 h 33"/>
                <a:gd name="T28" fmla="*/ 63 w 128"/>
                <a:gd name="T29" fmla="*/ 0 h 33"/>
                <a:gd name="T30" fmla="*/ 63 w 128"/>
                <a:gd name="T31" fmla="*/ 0 h 33"/>
                <a:gd name="T32" fmla="*/ 63 w 128"/>
                <a:gd name="T33" fmla="*/ 18 h 33"/>
                <a:gd name="T34" fmla="*/ 0 w 128"/>
                <a:gd name="T35" fmla="*/ 18 h 33"/>
                <a:gd name="T36" fmla="*/ 0 w 128"/>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 h="33">
                  <a:moveTo>
                    <a:pt x="0" y="33"/>
                  </a:moveTo>
                  <a:lnTo>
                    <a:pt x="3" y="33"/>
                  </a:lnTo>
                  <a:lnTo>
                    <a:pt x="3" y="21"/>
                  </a:lnTo>
                  <a:lnTo>
                    <a:pt x="63" y="21"/>
                  </a:lnTo>
                  <a:lnTo>
                    <a:pt x="63" y="33"/>
                  </a:lnTo>
                  <a:lnTo>
                    <a:pt x="66" y="33"/>
                  </a:lnTo>
                  <a:lnTo>
                    <a:pt x="66" y="21"/>
                  </a:lnTo>
                  <a:lnTo>
                    <a:pt x="125" y="21"/>
                  </a:lnTo>
                  <a:lnTo>
                    <a:pt x="125" y="33"/>
                  </a:lnTo>
                  <a:lnTo>
                    <a:pt x="128" y="33"/>
                  </a:lnTo>
                  <a:lnTo>
                    <a:pt x="128" y="18"/>
                  </a:lnTo>
                  <a:lnTo>
                    <a:pt x="66" y="18"/>
                  </a:lnTo>
                  <a:lnTo>
                    <a:pt x="66" y="0"/>
                  </a:lnTo>
                  <a:lnTo>
                    <a:pt x="66" y="0"/>
                  </a:lnTo>
                  <a:lnTo>
                    <a:pt x="63" y="0"/>
                  </a:lnTo>
                  <a:lnTo>
                    <a:pt x="63" y="0"/>
                  </a:lnTo>
                  <a:lnTo>
                    <a:pt x="63" y="18"/>
                  </a:lnTo>
                  <a:lnTo>
                    <a:pt x="0" y="18"/>
                  </a:lnTo>
                  <a:lnTo>
                    <a:pt x="0" y="33"/>
                  </a:lnTo>
                  <a:close/>
                </a:path>
              </a:pathLst>
            </a:custGeom>
            <a:grpFill/>
            <a:ln w="3175">
              <a:solidFill>
                <a:srgbClr val="21BBEF"/>
              </a:solidFill>
            </a:ln>
          </p:spPr>
          <p:txBody>
            <a:bodyPr vert="horz" wrap="square" lIns="91440" tIns="45720" rIns="91440" bIns="45720" numCol="1" anchor="t" anchorCtr="0" compatLnSpc="1">
              <a:prstTxWarp prst="textNoShape">
                <a:avLst/>
              </a:prstTxWarp>
            </a:bodyPr>
            <a:lstStyle/>
            <a:p>
              <a:endParaRPr lang="nl-NL" dirty="0"/>
            </a:p>
          </p:txBody>
        </p:sp>
      </p:grpSp>
      <p:graphicFrame>
        <p:nvGraphicFramePr>
          <p:cNvPr id="251" name="Chart 7">
            <a:extLst>
              <a:ext uri="{FF2B5EF4-FFF2-40B4-BE49-F238E27FC236}">
                <a16:creationId xmlns:a16="http://schemas.microsoft.com/office/drawing/2014/main" id="{4D57EDBD-D638-8789-438F-7CCD68A96A75}"/>
              </a:ext>
            </a:extLst>
          </p:cNvPr>
          <p:cNvGraphicFramePr/>
          <p:nvPr>
            <p:extLst>
              <p:ext uri="{D42A27DB-BD31-4B8C-83A1-F6EECF244321}">
                <p14:modId xmlns:p14="http://schemas.microsoft.com/office/powerpoint/2010/main" val="3282073318"/>
              </p:ext>
            </p:extLst>
          </p:nvPr>
        </p:nvGraphicFramePr>
        <p:xfrm>
          <a:off x="5682042" y="5109332"/>
          <a:ext cx="407854" cy="422718"/>
        </p:xfrm>
        <a:graphic>
          <a:graphicData uri="http://schemas.openxmlformats.org/drawingml/2006/chart">
            <c:chart xmlns:c="http://schemas.openxmlformats.org/drawingml/2006/chart" xmlns:r="http://schemas.openxmlformats.org/officeDocument/2006/relationships" r:id="rId15"/>
          </a:graphicData>
        </a:graphic>
      </p:graphicFrame>
      <p:sp>
        <p:nvSpPr>
          <p:cNvPr id="252" name="Oval 251">
            <a:extLst>
              <a:ext uri="{FF2B5EF4-FFF2-40B4-BE49-F238E27FC236}">
                <a16:creationId xmlns:a16="http://schemas.microsoft.com/office/drawing/2014/main" id="{C4F8E544-699D-EA96-275C-46BC20470FEF}"/>
              </a:ext>
            </a:extLst>
          </p:cNvPr>
          <p:cNvSpPr/>
          <p:nvPr/>
        </p:nvSpPr>
        <p:spPr>
          <a:xfrm>
            <a:off x="5736749" y="5163562"/>
            <a:ext cx="289818" cy="289818"/>
          </a:xfrm>
          <a:prstGeom prst="ellipse">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3" name="Freeform 49">
            <a:extLst>
              <a:ext uri="{FF2B5EF4-FFF2-40B4-BE49-F238E27FC236}">
                <a16:creationId xmlns:a16="http://schemas.microsoft.com/office/drawing/2014/main" id="{7D02DC3B-AF97-B975-6524-8344C581584A}"/>
              </a:ext>
            </a:extLst>
          </p:cNvPr>
          <p:cNvSpPr>
            <a:spLocks noEditPoints="1"/>
          </p:cNvSpPr>
          <p:nvPr/>
        </p:nvSpPr>
        <p:spPr bwMode="auto">
          <a:xfrm>
            <a:off x="5797278" y="5198817"/>
            <a:ext cx="168760" cy="197092"/>
          </a:xfrm>
          <a:custGeom>
            <a:avLst/>
            <a:gdLst>
              <a:gd name="T0" fmla="*/ 129 w 130"/>
              <a:gd name="T1" fmla="*/ 118 h 152"/>
              <a:gd name="T2" fmla="*/ 120 w 130"/>
              <a:gd name="T3" fmla="*/ 97 h 152"/>
              <a:gd name="T4" fmla="*/ 119 w 130"/>
              <a:gd name="T5" fmla="*/ 84 h 152"/>
              <a:gd name="T6" fmla="*/ 105 w 130"/>
              <a:gd name="T7" fmla="*/ 79 h 152"/>
              <a:gd name="T8" fmla="*/ 104 w 130"/>
              <a:gd name="T9" fmla="*/ 66 h 152"/>
              <a:gd name="T10" fmla="*/ 96 w 130"/>
              <a:gd name="T11" fmla="*/ 64 h 152"/>
              <a:gd name="T12" fmla="*/ 60 w 130"/>
              <a:gd name="T13" fmla="*/ 48 h 152"/>
              <a:gd name="T14" fmla="*/ 51 w 130"/>
              <a:gd name="T15" fmla="*/ 41 h 152"/>
              <a:gd name="T16" fmla="*/ 36 w 130"/>
              <a:gd name="T17" fmla="*/ 49 h 152"/>
              <a:gd name="T18" fmla="*/ 24 w 130"/>
              <a:gd name="T19" fmla="*/ 43 h 152"/>
              <a:gd name="T20" fmla="*/ 3 w 130"/>
              <a:gd name="T21" fmla="*/ 49 h 152"/>
              <a:gd name="T22" fmla="*/ 48 w 130"/>
              <a:gd name="T23" fmla="*/ 79 h 152"/>
              <a:gd name="T24" fmla="*/ 15 w 130"/>
              <a:gd name="T25" fmla="*/ 123 h 152"/>
              <a:gd name="T26" fmla="*/ 58 w 130"/>
              <a:gd name="T27" fmla="*/ 151 h 152"/>
              <a:gd name="T28" fmla="*/ 63 w 130"/>
              <a:gd name="T29" fmla="*/ 148 h 152"/>
              <a:gd name="T30" fmla="*/ 79 w 130"/>
              <a:gd name="T31" fmla="*/ 95 h 152"/>
              <a:gd name="T32" fmla="*/ 45 w 130"/>
              <a:gd name="T33" fmla="*/ 118 h 152"/>
              <a:gd name="T34" fmla="*/ 53 w 130"/>
              <a:gd name="T35" fmla="*/ 75 h 152"/>
              <a:gd name="T36" fmla="*/ 25 w 130"/>
              <a:gd name="T37" fmla="*/ 56 h 152"/>
              <a:gd name="T38" fmla="*/ 32 w 130"/>
              <a:gd name="T39" fmla="*/ 55 h 152"/>
              <a:gd name="T40" fmla="*/ 50 w 130"/>
              <a:gd name="T41" fmla="*/ 59 h 152"/>
              <a:gd name="T42" fmla="*/ 57 w 130"/>
              <a:gd name="T43" fmla="*/ 55 h 152"/>
              <a:gd name="T44" fmla="*/ 104 w 130"/>
              <a:gd name="T45" fmla="*/ 10 h 152"/>
              <a:gd name="T46" fmla="*/ 93 w 130"/>
              <a:gd name="T47" fmla="*/ 73 h 152"/>
              <a:gd name="T48" fmla="*/ 96 w 130"/>
              <a:gd name="T49" fmla="*/ 82 h 152"/>
              <a:gd name="T50" fmla="*/ 107 w 130"/>
              <a:gd name="T51" fmla="*/ 92 h 152"/>
              <a:gd name="T52" fmla="*/ 113 w 130"/>
              <a:gd name="T53" fmla="*/ 101 h 152"/>
              <a:gd name="T54" fmla="*/ 75 w 130"/>
              <a:gd name="T55" fmla="*/ 89 h 152"/>
              <a:gd name="T56" fmla="*/ 49 w 130"/>
              <a:gd name="T57" fmla="*/ 124 h 152"/>
              <a:gd name="T58" fmla="*/ 26 w 130"/>
              <a:gd name="T59" fmla="*/ 49 h 152"/>
              <a:gd name="T60" fmla="*/ 31 w 130"/>
              <a:gd name="T61" fmla="*/ 44 h 152"/>
              <a:gd name="T62" fmla="*/ 29 w 130"/>
              <a:gd name="T63" fmla="*/ 51 h 152"/>
              <a:gd name="T64" fmla="*/ 26 w 130"/>
              <a:gd name="T65" fmla="*/ 51 h 152"/>
              <a:gd name="T66" fmla="*/ 53 w 130"/>
              <a:gd name="T67" fmla="*/ 46 h 152"/>
              <a:gd name="T68" fmla="*/ 54 w 130"/>
              <a:gd name="T69" fmla="*/ 48 h 152"/>
              <a:gd name="T70" fmla="*/ 50 w 130"/>
              <a:gd name="T71" fmla="*/ 53 h 152"/>
              <a:gd name="T72" fmla="*/ 101 w 130"/>
              <a:gd name="T73" fmla="*/ 70 h 152"/>
              <a:gd name="T74" fmla="*/ 103 w 130"/>
              <a:gd name="T75" fmla="*/ 71 h 152"/>
              <a:gd name="T76" fmla="*/ 98 w 130"/>
              <a:gd name="T77" fmla="*/ 78 h 152"/>
              <a:gd name="T78" fmla="*/ 100 w 130"/>
              <a:gd name="T79" fmla="*/ 71 h 152"/>
              <a:gd name="T80" fmla="*/ 114 w 130"/>
              <a:gd name="T81" fmla="*/ 89 h 152"/>
              <a:gd name="T82" fmla="*/ 117 w 130"/>
              <a:gd name="T83" fmla="*/ 89 h 152"/>
              <a:gd name="T84" fmla="*/ 114 w 130"/>
              <a:gd name="T85" fmla="*/ 96 h 152"/>
              <a:gd name="T86" fmla="*/ 112 w 130"/>
              <a:gd name="T87" fmla="*/ 9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52">
                <a:moveTo>
                  <a:pt x="79" y="95"/>
                </a:moveTo>
                <a:cubicBezTo>
                  <a:pt x="125" y="119"/>
                  <a:pt x="125" y="119"/>
                  <a:pt x="125" y="119"/>
                </a:cubicBezTo>
                <a:cubicBezTo>
                  <a:pt x="127" y="119"/>
                  <a:pt x="128" y="119"/>
                  <a:pt x="129" y="118"/>
                </a:cubicBezTo>
                <a:cubicBezTo>
                  <a:pt x="130" y="117"/>
                  <a:pt x="130" y="115"/>
                  <a:pt x="130" y="114"/>
                </a:cubicBezTo>
                <a:cubicBezTo>
                  <a:pt x="119" y="98"/>
                  <a:pt x="119" y="98"/>
                  <a:pt x="119" y="98"/>
                </a:cubicBezTo>
                <a:cubicBezTo>
                  <a:pt x="119" y="98"/>
                  <a:pt x="119" y="98"/>
                  <a:pt x="120" y="97"/>
                </a:cubicBezTo>
                <a:cubicBezTo>
                  <a:pt x="122" y="93"/>
                  <a:pt x="122" y="93"/>
                  <a:pt x="122" y="93"/>
                </a:cubicBezTo>
                <a:cubicBezTo>
                  <a:pt x="123" y="91"/>
                  <a:pt x="123" y="89"/>
                  <a:pt x="122" y="88"/>
                </a:cubicBezTo>
                <a:cubicBezTo>
                  <a:pt x="122" y="86"/>
                  <a:pt x="121" y="84"/>
                  <a:pt x="119" y="84"/>
                </a:cubicBezTo>
                <a:cubicBezTo>
                  <a:pt x="117" y="83"/>
                  <a:pt x="115" y="83"/>
                  <a:pt x="114" y="83"/>
                </a:cubicBezTo>
                <a:cubicBezTo>
                  <a:pt x="112" y="84"/>
                  <a:pt x="111" y="84"/>
                  <a:pt x="110" y="86"/>
                </a:cubicBezTo>
                <a:cubicBezTo>
                  <a:pt x="105" y="79"/>
                  <a:pt x="105" y="79"/>
                  <a:pt x="105" y="79"/>
                </a:cubicBezTo>
                <a:cubicBezTo>
                  <a:pt x="107" y="75"/>
                  <a:pt x="107" y="75"/>
                  <a:pt x="107" y="75"/>
                </a:cubicBezTo>
                <a:cubicBezTo>
                  <a:pt x="108" y="73"/>
                  <a:pt x="108" y="72"/>
                  <a:pt x="108" y="70"/>
                </a:cubicBezTo>
                <a:cubicBezTo>
                  <a:pt x="107" y="68"/>
                  <a:pt x="106" y="67"/>
                  <a:pt x="104" y="66"/>
                </a:cubicBezTo>
                <a:cubicBezTo>
                  <a:pt x="103" y="65"/>
                  <a:pt x="101" y="65"/>
                  <a:pt x="99" y="65"/>
                </a:cubicBezTo>
                <a:cubicBezTo>
                  <a:pt x="98" y="66"/>
                  <a:pt x="98" y="66"/>
                  <a:pt x="97" y="67"/>
                </a:cubicBezTo>
                <a:cubicBezTo>
                  <a:pt x="96" y="64"/>
                  <a:pt x="96" y="64"/>
                  <a:pt x="96" y="64"/>
                </a:cubicBezTo>
                <a:cubicBezTo>
                  <a:pt x="108" y="39"/>
                  <a:pt x="116" y="9"/>
                  <a:pt x="107" y="5"/>
                </a:cubicBezTo>
                <a:cubicBezTo>
                  <a:pt x="98" y="0"/>
                  <a:pt x="77" y="23"/>
                  <a:pt x="63" y="48"/>
                </a:cubicBezTo>
                <a:cubicBezTo>
                  <a:pt x="60" y="48"/>
                  <a:pt x="60" y="48"/>
                  <a:pt x="60" y="48"/>
                </a:cubicBezTo>
                <a:cubicBezTo>
                  <a:pt x="60" y="47"/>
                  <a:pt x="60" y="46"/>
                  <a:pt x="59" y="45"/>
                </a:cubicBezTo>
                <a:cubicBezTo>
                  <a:pt x="59" y="44"/>
                  <a:pt x="58" y="42"/>
                  <a:pt x="56" y="41"/>
                </a:cubicBezTo>
                <a:cubicBezTo>
                  <a:pt x="54" y="41"/>
                  <a:pt x="52" y="40"/>
                  <a:pt x="51" y="41"/>
                </a:cubicBezTo>
                <a:cubicBezTo>
                  <a:pt x="49" y="42"/>
                  <a:pt x="48" y="43"/>
                  <a:pt x="47" y="44"/>
                </a:cubicBezTo>
                <a:cubicBezTo>
                  <a:pt x="45" y="48"/>
                  <a:pt x="45" y="48"/>
                  <a:pt x="45" y="48"/>
                </a:cubicBezTo>
                <a:cubicBezTo>
                  <a:pt x="36" y="49"/>
                  <a:pt x="36" y="49"/>
                  <a:pt x="36" y="49"/>
                </a:cubicBezTo>
                <a:cubicBezTo>
                  <a:pt x="38" y="45"/>
                  <a:pt x="36" y="41"/>
                  <a:pt x="33" y="40"/>
                </a:cubicBezTo>
                <a:cubicBezTo>
                  <a:pt x="31" y="39"/>
                  <a:pt x="30" y="39"/>
                  <a:pt x="28" y="39"/>
                </a:cubicBezTo>
                <a:cubicBezTo>
                  <a:pt x="26" y="40"/>
                  <a:pt x="25" y="41"/>
                  <a:pt x="24" y="43"/>
                </a:cubicBezTo>
                <a:cubicBezTo>
                  <a:pt x="22" y="47"/>
                  <a:pt x="22" y="47"/>
                  <a:pt x="22" y="47"/>
                </a:cubicBezTo>
                <a:cubicBezTo>
                  <a:pt x="21" y="48"/>
                  <a:pt x="21" y="48"/>
                  <a:pt x="21" y="49"/>
                </a:cubicBezTo>
                <a:cubicBezTo>
                  <a:pt x="3" y="49"/>
                  <a:pt x="3" y="49"/>
                  <a:pt x="3" y="49"/>
                </a:cubicBezTo>
                <a:cubicBezTo>
                  <a:pt x="2" y="49"/>
                  <a:pt x="0" y="50"/>
                  <a:pt x="0" y="51"/>
                </a:cubicBezTo>
                <a:cubicBezTo>
                  <a:pt x="0" y="53"/>
                  <a:pt x="0" y="54"/>
                  <a:pt x="2" y="55"/>
                </a:cubicBezTo>
                <a:cubicBezTo>
                  <a:pt x="48" y="79"/>
                  <a:pt x="48" y="79"/>
                  <a:pt x="48" y="79"/>
                </a:cubicBezTo>
                <a:cubicBezTo>
                  <a:pt x="44" y="89"/>
                  <a:pt x="42" y="99"/>
                  <a:pt x="41" y="107"/>
                </a:cubicBezTo>
                <a:cubicBezTo>
                  <a:pt x="40" y="110"/>
                  <a:pt x="40" y="113"/>
                  <a:pt x="39" y="115"/>
                </a:cubicBezTo>
                <a:cubicBezTo>
                  <a:pt x="15" y="123"/>
                  <a:pt x="15" y="123"/>
                  <a:pt x="15" y="123"/>
                </a:cubicBezTo>
                <a:cubicBezTo>
                  <a:pt x="13" y="123"/>
                  <a:pt x="12" y="125"/>
                  <a:pt x="13" y="126"/>
                </a:cubicBezTo>
                <a:cubicBezTo>
                  <a:pt x="13" y="128"/>
                  <a:pt x="15" y="129"/>
                  <a:pt x="16" y="129"/>
                </a:cubicBezTo>
                <a:cubicBezTo>
                  <a:pt x="16" y="129"/>
                  <a:pt x="39" y="128"/>
                  <a:pt x="58" y="151"/>
                </a:cubicBezTo>
                <a:cubicBezTo>
                  <a:pt x="58" y="152"/>
                  <a:pt x="59" y="152"/>
                  <a:pt x="60" y="152"/>
                </a:cubicBezTo>
                <a:cubicBezTo>
                  <a:pt x="61" y="152"/>
                  <a:pt x="61" y="152"/>
                  <a:pt x="62" y="152"/>
                </a:cubicBezTo>
                <a:cubicBezTo>
                  <a:pt x="63" y="151"/>
                  <a:pt x="64" y="149"/>
                  <a:pt x="63" y="148"/>
                </a:cubicBezTo>
                <a:cubicBezTo>
                  <a:pt x="56" y="124"/>
                  <a:pt x="56" y="124"/>
                  <a:pt x="56" y="124"/>
                </a:cubicBezTo>
                <a:cubicBezTo>
                  <a:pt x="57" y="123"/>
                  <a:pt x="58" y="122"/>
                  <a:pt x="58" y="121"/>
                </a:cubicBezTo>
                <a:cubicBezTo>
                  <a:pt x="64" y="114"/>
                  <a:pt x="72" y="106"/>
                  <a:pt x="79" y="95"/>
                </a:cubicBezTo>
                <a:close/>
                <a:moveTo>
                  <a:pt x="30" y="125"/>
                </a:moveTo>
                <a:cubicBezTo>
                  <a:pt x="43" y="121"/>
                  <a:pt x="43" y="121"/>
                  <a:pt x="43" y="121"/>
                </a:cubicBezTo>
                <a:cubicBezTo>
                  <a:pt x="44" y="120"/>
                  <a:pt x="45" y="119"/>
                  <a:pt x="45" y="118"/>
                </a:cubicBezTo>
                <a:cubicBezTo>
                  <a:pt x="46" y="115"/>
                  <a:pt x="46" y="112"/>
                  <a:pt x="47" y="108"/>
                </a:cubicBezTo>
                <a:cubicBezTo>
                  <a:pt x="49" y="99"/>
                  <a:pt x="50" y="89"/>
                  <a:pt x="55" y="79"/>
                </a:cubicBezTo>
                <a:cubicBezTo>
                  <a:pt x="56" y="77"/>
                  <a:pt x="55" y="76"/>
                  <a:pt x="53" y="75"/>
                </a:cubicBezTo>
                <a:cubicBezTo>
                  <a:pt x="16" y="55"/>
                  <a:pt x="16" y="55"/>
                  <a:pt x="16" y="55"/>
                </a:cubicBezTo>
                <a:cubicBezTo>
                  <a:pt x="23" y="55"/>
                  <a:pt x="23" y="55"/>
                  <a:pt x="23" y="55"/>
                </a:cubicBezTo>
                <a:cubicBezTo>
                  <a:pt x="24" y="56"/>
                  <a:pt x="24" y="56"/>
                  <a:pt x="25" y="56"/>
                </a:cubicBezTo>
                <a:cubicBezTo>
                  <a:pt x="26" y="57"/>
                  <a:pt x="27" y="57"/>
                  <a:pt x="28" y="57"/>
                </a:cubicBezTo>
                <a:cubicBezTo>
                  <a:pt x="28" y="57"/>
                  <a:pt x="29" y="57"/>
                  <a:pt x="30" y="57"/>
                </a:cubicBezTo>
                <a:cubicBezTo>
                  <a:pt x="31" y="56"/>
                  <a:pt x="32" y="56"/>
                  <a:pt x="32" y="55"/>
                </a:cubicBezTo>
                <a:cubicBezTo>
                  <a:pt x="44" y="55"/>
                  <a:pt x="44" y="55"/>
                  <a:pt x="44" y="55"/>
                </a:cubicBezTo>
                <a:cubicBezTo>
                  <a:pt x="45" y="56"/>
                  <a:pt x="46" y="57"/>
                  <a:pt x="47" y="58"/>
                </a:cubicBezTo>
                <a:cubicBezTo>
                  <a:pt x="48" y="58"/>
                  <a:pt x="49" y="59"/>
                  <a:pt x="50" y="59"/>
                </a:cubicBezTo>
                <a:cubicBezTo>
                  <a:pt x="51" y="59"/>
                  <a:pt x="52" y="59"/>
                  <a:pt x="53" y="58"/>
                </a:cubicBezTo>
                <a:cubicBezTo>
                  <a:pt x="54" y="58"/>
                  <a:pt x="56" y="57"/>
                  <a:pt x="57" y="55"/>
                </a:cubicBezTo>
                <a:cubicBezTo>
                  <a:pt x="57" y="55"/>
                  <a:pt x="57" y="55"/>
                  <a:pt x="57" y="55"/>
                </a:cubicBezTo>
                <a:cubicBezTo>
                  <a:pt x="65" y="55"/>
                  <a:pt x="65" y="55"/>
                  <a:pt x="65" y="55"/>
                </a:cubicBezTo>
                <a:cubicBezTo>
                  <a:pt x="66" y="55"/>
                  <a:pt x="67" y="54"/>
                  <a:pt x="68" y="53"/>
                </a:cubicBezTo>
                <a:cubicBezTo>
                  <a:pt x="83" y="25"/>
                  <a:pt x="100" y="11"/>
                  <a:pt x="104" y="10"/>
                </a:cubicBezTo>
                <a:cubicBezTo>
                  <a:pt x="106" y="14"/>
                  <a:pt x="104" y="33"/>
                  <a:pt x="89" y="63"/>
                </a:cubicBezTo>
                <a:cubicBezTo>
                  <a:pt x="88" y="64"/>
                  <a:pt x="88" y="66"/>
                  <a:pt x="89" y="67"/>
                </a:cubicBezTo>
                <a:cubicBezTo>
                  <a:pt x="93" y="73"/>
                  <a:pt x="93" y="73"/>
                  <a:pt x="93" y="73"/>
                </a:cubicBezTo>
                <a:cubicBezTo>
                  <a:pt x="93" y="73"/>
                  <a:pt x="93" y="73"/>
                  <a:pt x="93" y="73"/>
                </a:cubicBezTo>
                <a:cubicBezTo>
                  <a:pt x="92" y="75"/>
                  <a:pt x="92" y="77"/>
                  <a:pt x="92" y="78"/>
                </a:cubicBezTo>
                <a:cubicBezTo>
                  <a:pt x="93" y="80"/>
                  <a:pt x="94" y="82"/>
                  <a:pt x="96" y="82"/>
                </a:cubicBezTo>
                <a:cubicBezTo>
                  <a:pt x="97" y="83"/>
                  <a:pt x="98" y="83"/>
                  <a:pt x="99" y="83"/>
                </a:cubicBezTo>
                <a:cubicBezTo>
                  <a:pt x="99" y="83"/>
                  <a:pt x="100" y="83"/>
                  <a:pt x="100" y="83"/>
                </a:cubicBezTo>
                <a:cubicBezTo>
                  <a:pt x="107" y="92"/>
                  <a:pt x="107" y="92"/>
                  <a:pt x="107" y="92"/>
                </a:cubicBezTo>
                <a:cubicBezTo>
                  <a:pt x="107" y="94"/>
                  <a:pt x="107" y="95"/>
                  <a:pt x="107" y="96"/>
                </a:cubicBezTo>
                <a:cubicBezTo>
                  <a:pt x="108" y="98"/>
                  <a:pt x="109" y="99"/>
                  <a:pt x="110" y="100"/>
                </a:cubicBezTo>
                <a:cubicBezTo>
                  <a:pt x="111" y="100"/>
                  <a:pt x="112" y="101"/>
                  <a:pt x="113" y="101"/>
                </a:cubicBezTo>
                <a:cubicBezTo>
                  <a:pt x="117" y="107"/>
                  <a:pt x="117" y="107"/>
                  <a:pt x="117" y="107"/>
                </a:cubicBezTo>
                <a:cubicBezTo>
                  <a:pt x="79" y="88"/>
                  <a:pt x="79" y="88"/>
                  <a:pt x="79" y="88"/>
                </a:cubicBezTo>
                <a:cubicBezTo>
                  <a:pt x="78" y="87"/>
                  <a:pt x="76" y="87"/>
                  <a:pt x="75" y="89"/>
                </a:cubicBezTo>
                <a:cubicBezTo>
                  <a:pt x="68" y="100"/>
                  <a:pt x="60" y="109"/>
                  <a:pt x="54" y="116"/>
                </a:cubicBezTo>
                <a:cubicBezTo>
                  <a:pt x="52" y="118"/>
                  <a:pt x="51" y="119"/>
                  <a:pt x="50" y="121"/>
                </a:cubicBezTo>
                <a:cubicBezTo>
                  <a:pt x="49" y="121"/>
                  <a:pt x="49" y="123"/>
                  <a:pt x="49" y="124"/>
                </a:cubicBezTo>
                <a:cubicBezTo>
                  <a:pt x="53" y="137"/>
                  <a:pt x="53" y="137"/>
                  <a:pt x="53" y="137"/>
                </a:cubicBezTo>
                <a:cubicBezTo>
                  <a:pt x="45" y="130"/>
                  <a:pt x="37" y="126"/>
                  <a:pt x="30" y="125"/>
                </a:cubicBezTo>
                <a:close/>
                <a:moveTo>
                  <a:pt x="26" y="49"/>
                </a:moveTo>
                <a:cubicBezTo>
                  <a:pt x="29" y="45"/>
                  <a:pt x="29" y="45"/>
                  <a:pt x="29" y="45"/>
                </a:cubicBezTo>
                <a:cubicBezTo>
                  <a:pt x="29" y="44"/>
                  <a:pt x="29" y="44"/>
                  <a:pt x="30" y="44"/>
                </a:cubicBezTo>
                <a:cubicBezTo>
                  <a:pt x="30" y="44"/>
                  <a:pt x="30" y="44"/>
                  <a:pt x="31" y="44"/>
                </a:cubicBezTo>
                <a:cubicBezTo>
                  <a:pt x="31" y="45"/>
                  <a:pt x="32" y="46"/>
                  <a:pt x="31" y="46"/>
                </a:cubicBezTo>
                <a:cubicBezTo>
                  <a:pt x="29" y="51"/>
                  <a:pt x="29" y="51"/>
                  <a:pt x="29" y="51"/>
                </a:cubicBezTo>
                <a:cubicBezTo>
                  <a:pt x="29" y="51"/>
                  <a:pt x="29" y="51"/>
                  <a:pt x="29" y="51"/>
                </a:cubicBezTo>
                <a:cubicBezTo>
                  <a:pt x="29" y="51"/>
                  <a:pt x="29" y="52"/>
                  <a:pt x="28" y="52"/>
                </a:cubicBezTo>
                <a:cubicBezTo>
                  <a:pt x="28" y="52"/>
                  <a:pt x="27" y="52"/>
                  <a:pt x="27" y="52"/>
                </a:cubicBezTo>
                <a:cubicBezTo>
                  <a:pt x="27" y="51"/>
                  <a:pt x="26" y="51"/>
                  <a:pt x="26" y="51"/>
                </a:cubicBezTo>
                <a:cubicBezTo>
                  <a:pt x="26" y="50"/>
                  <a:pt x="26" y="50"/>
                  <a:pt x="26" y="49"/>
                </a:cubicBezTo>
                <a:close/>
                <a:moveTo>
                  <a:pt x="51" y="47"/>
                </a:moveTo>
                <a:cubicBezTo>
                  <a:pt x="52" y="46"/>
                  <a:pt x="52" y="46"/>
                  <a:pt x="53" y="46"/>
                </a:cubicBezTo>
                <a:cubicBezTo>
                  <a:pt x="53" y="46"/>
                  <a:pt x="53" y="46"/>
                  <a:pt x="54" y="46"/>
                </a:cubicBezTo>
                <a:cubicBezTo>
                  <a:pt x="54" y="46"/>
                  <a:pt x="54" y="47"/>
                  <a:pt x="54" y="47"/>
                </a:cubicBezTo>
                <a:cubicBezTo>
                  <a:pt x="54" y="47"/>
                  <a:pt x="54" y="48"/>
                  <a:pt x="54" y="48"/>
                </a:cubicBezTo>
                <a:cubicBezTo>
                  <a:pt x="52" y="53"/>
                  <a:pt x="52" y="53"/>
                  <a:pt x="52" y="53"/>
                </a:cubicBezTo>
                <a:cubicBezTo>
                  <a:pt x="52" y="53"/>
                  <a:pt x="51" y="53"/>
                  <a:pt x="51" y="53"/>
                </a:cubicBezTo>
                <a:cubicBezTo>
                  <a:pt x="51" y="54"/>
                  <a:pt x="50" y="54"/>
                  <a:pt x="50" y="53"/>
                </a:cubicBezTo>
                <a:cubicBezTo>
                  <a:pt x="49" y="53"/>
                  <a:pt x="49" y="52"/>
                  <a:pt x="49" y="51"/>
                </a:cubicBezTo>
                <a:lnTo>
                  <a:pt x="51" y="47"/>
                </a:lnTo>
                <a:close/>
                <a:moveTo>
                  <a:pt x="101" y="70"/>
                </a:moveTo>
                <a:cubicBezTo>
                  <a:pt x="101" y="70"/>
                  <a:pt x="101" y="70"/>
                  <a:pt x="101" y="70"/>
                </a:cubicBezTo>
                <a:cubicBezTo>
                  <a:pt x="101" y="70"/>
                  <a:pt x="102" y="70"/>
                  <a:pt x="102" y="71"/>
                </a:cubicBezTo>
                <a:cubicBezTo>
                  <a:pt x="102" y="71"/>
                  <a:pt x="103" y="71"/>
                  <a:pt x="103" y="71"/>
                </a:cubicBezTo>
                <a:cubicBezTo>
                  <a:pt x="103" y="72"/>
                  <a:pt x="103" y="72"/>
                  <a:pt x="103" y="73"/>
                </a:cubicBezTo>
                <a:cubicBezTo>
                  <a:pt x="100" y="77"/>
                  <a:pt x="100" y="77"/>
                  <a:pt x="100" y="77"/>
                </a:cubicBezTo>
                <a:cubicBezTo>
                  <a:pt x="100" y="78"/>
                  <a:pt x="99" y="78"/>
                  <a:pt x="98" y="78"/>
                </a:cubicBezTo>
                <a:cubicBezTo>
                  <a:pt x="97" y="77"/>
                  <a:pt x="97" y="76"/>
                  <a:pt x="97" y="76"/>
                </a:cubicBezTo>
                <a:cubicBezTo>
                  <a:pt x="97" y="76"/>
                  <a:pt x="97" y="76"/>
                  <a:pt x="97" y="76"/>
                </a:cubicBezTo>
                <a:cubicBezTo>
                  <a:pt x="100" y="71"/>
                  <a:pt x="100" y="71"/>
                  <a:pt x="100" y="71"/>
                </a:cubicBezTo>
                <a:cubicBezTo>
                  <a:pt x="100" y="71"/>
                  <a:pt x="100" y="71"/>
                  <a:pt x="101" y="70"/>
                </a:cubicBezTo>
                <a:close/>
                <a:moveTo>
                  <a:pt x="112" y="93"/>
                </a:moveTo>
                <a:cubicBezTo>
                  <a:pt x="114" y="89"/>
                  <a:pt x="114" y="89"/>
                  <a:pt x="114" y="89"/>
                </a:cubicBezTo>
                <a:cubicBezTo>
                  <a:pt x="115" y="88"/>
                  <a:pt x="115" y="88"/>
                  <a:pt x="115" y="88"/>
                </a:cubicBezTo>
                <a:cubicBezTo>
                  <a:pt x="116" y="88"/>
                  <a:pt x="116" y="88"/>
                  <a:pt x="116" y="88"/>
                </a:cubicBezTo>
                <a:cubicBezTo>
                  <a:pt x="117" y="88"/>
                  <a:pt x="117" y="89"/>
                  <a:pt x="117" y="89"/>
                </a:cubicBezTo>
                <a:cubicBezTo>
                  <a:pt x="117" y="89"/>
                  <a:pt x="117" y="90"/>
                  <a:pt x="117" y="90"/>
                </a:cubicBezTo>
                <a:cubicBezTo>
                  <a:pt x="115" y="95"/>
                  <a:pt x="115" y="95"/>
                  <a:pt x="115" y="95"/>
                </a:cubicBezTo>
                <a:cubicBezTo>
                  <a:pt x="115" y="95"/>
                  <a:pt x="114" y="95"/>
                  <a:pt x="114" y="96"/>
                </a:cubicBezTo>
                <a:cubicBezTo>
                  <a:pt x="114" y="96"/>
                  <a:pt x="113" y="96"/>
                  <a:pt x="113" y="95"/>
                </a:cubicBezTo>
                <a:cubicBezTo>
                  <a:pt x="112" y="95"/>
                  <a:pt x="112" y="95"/>
                  <a:pt x="112" y="94"/>
                </a:cubicBezTo>
                <a:cubicBezTo>
                  <a:pt x="112" y="94"/>
                  <a:pt x="112" y="94"/>
                  <a:pt x="112" y="93"/>
                </a:cubicBezTo>
                <a:close/>
              </a:path>
            </a:pathLst>
          </a:custGeom>
          <a:solidFill>
            <a:srgbClr val="21BBEF"/>
          </a:solidFill>
          <a:ln w="3175">
            <a:solidFill>
              <a:srgbClr val="21BBEF"/>
            </a:solidFill>
          </a:ln>
        </p:spPr>
        <p:txBody>
          <a:bodyPr vert="horz" wrap="square" lIns="91440" tIns="45720" rIns="91440" bIns="45720" numCol="1" anchor="t" anchorCtr="0" compatLnSpc="1">
            <a:prstTxWarp prst="textNoShape">
              <a:avLst/>
            </a:prstTxWarp>
          </a:bodyPr>
          <a:lstStyle/>
          <a:p>
            <a:endParaRPr lang="nl-NL" dirty="0"/>
          </a:p>
        </p:txBody>
      </p:sp>
      <p:graphicFrame>
        <p:nvGraphicFramePr>
          <p:cNvPr id="254" name="Chart 7">
            <a:extLst>
              <a:ext uri="{FF2B5EF4-FFF2-40B4-BE49-F238E27FC236}">
                <a16:creationId xmlns:a16="http://schemas.microsoft.com/office/drawing/2014/main" id="{B2659C8A-9FCF-6756-FBEA-9B6854E04444}"/>
              </a:ext>
            </a:extLst>
          </p:cNvPr>
          <p:cNvGraphicFramePr/>
          <p:nvPr/>
        </p:nvGraphicFramePr>
        <p:xfrm>
          <a:off x="4046055" y="5806192"/>
          <a:ext cx="407854" cy="422718"/>
        </p:xfrm>
        <a:graphic>
          <a:graphicData uri="http://schemas.openxmlformats.org/drawingml/2006/chart">
            <c:chart xmlns:c="http://schemas.openxmlformats.org/drawingml/2006/chart" xmlns:r="http://schemas.openxmlformats.org/officeDocument/2006/relationships" r:id="rId16"/>
          </a:graphicData>
        </a:graphic>
      </p:graphicFrame>
      <p:sp>
        <p:nvSpPr>
          <p:cNvPr id="255" name="Oval 254">
            <a:extLst>
              <a:ext uri="{FF2B5EF4-FFF2-40B4-BE49-F238E27FC236}">
                <a16:creationId xmlns:a16="http://schemas.microsoft.com/office/drawing/2014/main" id="{931A9EB6-4E6D-B8CD-0E63-F0AC7CFE7A93}"/>
              </a:ext>
            </a:extLst>
          </p:cNvPr>
          <p:cNvSpPr/>
          <p:nvPr/>
        </p:nvSpPr>
        <p:spPr>
          <a:xfrm>
            <a:off x="4101898" y="5860118"/>
            <a:ext cx="289818" cy="289818"/>
          </a:xfrm>
          <a:prstGeom prst="ellipse">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6" name="Freeform 446">
            <a:extLst>
              <a:ext uri="{FF2B5EF4-FFF2-40B4-BE49-F238E27FC236}">
                <a16:creationId xmlns:a16="http://schemas.microsoft.com/office/drawing/2014/main" id="{8AEB8002-DBD8-AD2D-46C8-9661CA8608A0}"/>
              </a:ext>
            </a:extLst>
          </p:cNvPr>
          <p:cNvSpPr>
            <a:spLocks noEditPoints="1"/>
          </p:cNvSpPr>
          <p:nvPr/>
        </p:nvSpPr>
        <p:spPr bwMode="auto">
          <a:xfrm>
            <a:off x="4157113" y="5907395"/>
            <a:ext cx="179388" cy="195263"/>
          </a:xfrm>
          <a:custGeom>
            <a:avLst/>
            <a:gdLst>
              <a:gd name="T0" fmla="*/ 105 w 107"/>
              <a:gd name="T1" fmla="*/ 86 h 116"/>
              <a:gd name="T2" fmla="*/ 76 w 107"/>
              <a:gd name="T3" fmla="*/ 62 h 116"/>
              <a:gd name="T4" fmla="*/ 76 w 107"/>
              <a:gd name="T5" fmla="*/ 62 h 116"/>
              <a:gd name="T6" fmla="*/ 90 w 107"/>
              <a:gd name="T7" fmla="*/ 23 h 116"/>
              <a:gd name="T8" fmla="*/ 73 w 107"/>
              <a:gd name="T9" fmla="*/ 4 h 116"/>
              <a:gd name="T10" fmla="*/ 47 w 107"/>
              <a:gd name="T11" fmla="*/ 1 h 116"/>
              <a:gd name="T12" fmla="*/ 24 w 107"/>
              <a:gd name="T13" fmla="*/ 13 h 116"/>
              <a:gd name="T14" fmla="*/ 22 w 107"/>
              <a:gd name="T15" fmla="*/ 38 h 116"/>
              <a:gd name="T16" fmla="*/ 31 w 107"/>
              <a:gd name="T17" fmla="*/ 58 h 116"/>
              <a:gd name="T18" fmla="*/ 32 w 107"/>
              <a:gd name="T19" fmla="*/ 59 h 116"/>
              <a:gd name="T20" fmla="*/ 33 w 107"/>
              <a:gd name="T21" fmla="*/ 60 h 116"/>
              <a:gd name="T22" fmla="*/ 35 w 107"/>
              <a:gd name="T23" fmla="*/ 62 h 116"/>
              <a:gd name="T24" fmla="*/ 2 w 107"/>
              <a:gd name="T25" fmla="*/ 88 h 116"/>
              <a:gd name="T26" fmla="*/ 0 w 107"/>
              <a:gd name="T27" fmla="*/ 92 h 116"/>
              <a:gd name="T28" fmla="*/ 26 w 107"/>
              <a:gd name="T29" fmla="*/ 115 h 116"/>
              <a:gd name="T30" fmla="*/ 27 w 107"/>
              <a:gd name="T31" fmla="*/ 116 h 116"/>
              <a:gd name="T32" fmla="*/ 29 w 107"/>
              <a:gd name="T33" fmla="*/ 115 h 116"/>
              <a:gd name="T34" fmla="*/ 54 w 107"/>
              <a:gd name="T35" fmla="*/ 89 h 116"/>
              <a:gd name="T36" fmla="*/ 78 w 107"/>
              <a:gd name="T37" fmla="*/ 112 h 116"/>
              <a:gd name="T38" fmla="*/ 80 w 107"/>
              <a:gd name="T39" fmla="*/ 113 h 116"/>
              <a:gd name="T40" fmla="*/ 80 w 107"/>
              <a:gd name="T41" fmla="*/ 113 h 116"/>
              <a:gd name="T42" fmla="*/ 106 w 107"/>
              <a:gd name="T43" fmla="*/ 89 h 116"/>
              <a:gd name="T44" fmla="*/ 105 w 107"/>
              <a:gd name="T45" fmla="*/ 86 h 116"/>
              <a:gd name="T46" fmla="*/ 26 w 107"/>
              <a:gd name="T47" fmla="*/ 110 h 116"/>
              <a:gd name="T48" fmla="*/ 7 w 107"/>
              <a:gd name="T49" fmla="*/ 92 h 116"/>
              <a:gd name="T50" fmla="*/ 66 w 107"/>
              <a:gd name="T51" fmla="*/ 39 h 116"/>
              <a:gd name="T52" fmla="*/ 67 w 107"/>
              <a:gd name="T53" fmla="*/ 38 h 116"/>
              <a:gd name="T54" fmla="*/ 69 w 107"/>
              <a:gd name="T55" fmla="*/ 26 h 116"/>
              <a:gd name="T56" fmla="*/ 60 w 107"/>
              <a:gd name="T57" fmla="*/ 19 h 116"/>
              <a:gd name="T58" fmla="*/ 39 w 107"/>
              <a:gd name="T59" fmla="*/ 26 h 116"/>
              <a:gd name="T60" fmla="*/ 48 w 107"/>
              <a:gd name="T61" fmla="*/ 45 h 116"/>
              <a:gd name="T62" fmla="*/ 36 w 107"/>
              <a:gd name="T63" fmla="*/ 56 h 116"/>
              <a:gd name="T64" fmla="*/ 27 w 107"/>
              <a:gd name="T65" fmla="*/ 37 h 116"/>
              <a:gd name="T66" fmla="*/ 28 w 107"/>
              <a:gd name="T67" fmla="*/ 16 h 116"/>
              <a:gd name="T68" fmla="*/ 71 w 107"/>
              <a:gd name="T69" fmla="*/ 9 h 116"/>
              <a:gd name="T70" fmla="*/ 84 w 107"/>
              <a:gd name="T71" fmla="*/ 24 h 116"/>
              <a:gd name="T72" fmla="*/ 26 w 107"/>
              <a:gd name="T73" fmla="*/ 110 h 116"/>
              <a:gd name="T74" fmla="*/ 52 w 107"/>
              <a:gd name="T75" fmla="*/ 40 h 116"/>
              <a:gd name="T76" fmla="*/ 45 w 107"/>
              <a:gd name="T77" fmla="*/ 27 h 116"/>
              <a:gd name="T78" fmla="*/ 59 w 107"/>
              <a:gd name="T79" fmla="*/ 25 h 116"/>
              <a:gd name="T80" fmla="*/ 64 w 107"/>
              <a:gd name="T81" fmla="*/ 28 h 116"/>
              <a:gd name="T82" fmla="*/ 62 w 107"/>
              <a:gd name="T83" fmla="*/ 35 h 116"/>
              <a:gd name="T84" fmla="*/ 54 w 107"/>
              <a:gd name="T85" fmla="*/ 44 h 116"/>
              <a:gd name="T86" fmla="*/ 52 w 107"/>
              <a:gd name="T87" fmla="*/ 40 h 116"/>
              <a:gd name="T88" fmla="*/ 52 w 107"/>
              <a:gd name="T89" fmla="*/ 40 h 116"/>
              <a:gd name="T90" fmla="*/ 80 w 107"/>
              <a:gd name="T91" fmla="*/ 107 h 116"/>
              <a:gd name="T92" fmla="*/ 59 w 107"/>
              <a:gd name="T93" fmla="*/ 87 h 116"/>
              <a:gd name="T94" fmla="*/ 74 w 107"/>
              <a:gd name="T95" fmla="*/ 68 h 116"/>
              <a:gd name="T96" fmla="*/ 100 w 107"/>
              <a:gd name="T97" fmla="*/ 89 h 116"/>
              <a:gd name="T98" fmla="*/ 80 w 107"/>
              <a:gd name="T99" fmla="*/ 10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 h="116">
                <a:moveTo>
                  <a:pt x="105" y="86"/>
                </a:moveTo>
                <a:cubicBezTo>
                  <a:pt x="76" y="62"/>
                  <a:pt x="76" y="62"/>
                  <a:pt x="76" y="62"/>
                </a:cubicBezTo>
                <a:cubicBezTo>
                  <a:pt x="76" y="62"/>
                  <a:pt x="76" y="62"/>
                  <a:pt x="76" y="62"/>
                </a:cubicBezTo>
                <a:cubicBezTo>
                  <a:pt x="85" y="49"/>
                  <a:pt x="91" y="35"/>
                  <a:pt x="90" y="23"/>
                </a:cubicBezTo>
                <a:cubicBezTo>
                  <a:pt x="88" y="16"/>
                  <a:pt x="82" y="8"/>
                  <a:pt x="73" y="4"/>
                </a:cubicBezTo>
                <a:cubicBezTo>
                  <a:pt x="66" y="1"/>
                  <a:pt x="56" y="0"/>
                  <a:pt x="47" y="1"/>
                </a:cubicBezTo>
                <a:cubicBezTo>
                  <a:pt x="36" y="3"/>
                  <a:pt x="28" y="7"/>
                  <a:pt x="24" y="13"/>
                </a:cubicBezTo>
                <a:cubicBezTo>
                  <a:pt x="19" y="20"/>
                  <a:pt x="19" y="28"/>
                  <a:pt x="22" y="38"/>
                </a:cubicBezTo>
                <a:cubicBezTo>
                  <a:pt x="22" y="40"/>
                  <a:pt x="25" y="45"/>
                  <a:pt x="31" y="58"/>
                </a:cubicBezTo>
                <a:cubicBezTo>
                  <a:pt x="31" y="59"/>
                  <a:pt x="32" y="59"/>
                  <a:pt x="32" y="59"/>
                </a:cubicBezTo>
                <a:cubicBezTo>
                  <a:pt x="32" y="60"/>
                  <a:pt x="32" y="60"/>
                  <a:pt x="33" y="60"/>
                </a:cubicBezTo>
                <a:cubicBezTo>
                  <a:pt x="33" y="61"/>
                  <a:pt x="34" y="62"/>
                  <a:pt x="35" y="62"/>
                </a:cubicBezTo>
                <a:cubicBezTo>
                  <a:pt x="23" y="73"/>
                  <a:pt x="10" y="83"/>
                  <a:pt x="2" y="88"/>
                </a:cubicBezTo>
                <a:cubicBezTo>
                  <a:pt x="0" y="89"/>
                  <a:pt x="0" y="90"/>
                  <a:pt x="0" y="92"/>
                </a:cubicBezTo>
                <a:cubicBezTo>
                  <a:pt x="1" y="92"/>
                  <a:pt x="8" y="108"/>
                  <a:pt x="26" y="115"/>
                </a:cubicBezTo>
                <a:cubicBezTo>
                  <a:pt x="26" y="115"/>
                  <a:pt x="26" y="116"/>
                  <a:pt x="27" y="116"/>
                </a:cubicBezTo>
                <a:cubicBezTo>
                  <a:pt x="27" y="116"/>
                  <a:pt x="28" y="115"/>
                  <a:pt x="29" y="115"/>
                </a:cubicBezTo>
                <a:cubicBezTo>
                  <a:pt x="30" y="114"/>
                  <a:pt x="41" y="103"/>
                  <a:pt x="54" y="89"/>
                </a:cubicBezTo>
                <a:cubicBezTo>
                  <a:pt x="78" y="112"/>
                  <a:pt x="78" y="112"/>
                  <a:pt x="78" y="112"/>
                </a:cubicBezTo>
                <a:cubicBezTo>
                  <a:pt x="78" y="112"/>
                  <a:pt x="79" y="113"/>
                  <a:pt x="80" y="113"/>
                </a:cubicBezTo>
                <a:cubicBezTo>
                  <a:pt x="80" y="113"/>
                  <a:pt x="80" y="113"/>
                  <a:pt x="80" y="113"/>
                </a:cubicBezTo>
                <a:cubicBezTo>
                  <a:pt x="97" y="108"/>
                  <a:pt x="106" y="90"/>
                  <a:pt x="106" y="89"/>
                </a:cubicBezTo>
                <a:cubicBezTo>
                  <a:pt x="107" y="88"/>
                  <a:pt x="106" y="87"/>
                  <a:pt x="105" y="86"/>
                </a:cubicBezTo>
                <a:close/>
                <a:moveTo>
                  <a:pt x="26" y="110"/>
                </a:moveTo>
                <a:cubicBezTo>
                  <a:pt x="15" y="105"/>
                  <a:pt x="9" y="96"/>
                  <a:pt x="7" y="92"/>
                </a:cubicBezTo>
                <a:cubicBezTo>
                  <a:pt x="28" y="79"/>
                  <a:pt x="65" y="40"/>
                  <a:pt x="66" y="39"/>
                </a:cubicBezTo>
                <a:cubicBezTo>
                  <a:pt x="66" y="39"/>
                  <a:pt x="67" y="38"/>
                  <a:pt x="67" y="38"/>
                </a:cubicBezTo>
                <a:cubicBezTo>
                  <a:pt x="69" y="35"/>
                  <a:pt x="71" y="30"/>
                  <a:pt x="69" y="26"/>
                </a:cubicBezTo>
                <a:cubicBezTo>
                  <a:pt x="68" y="23"/>
                  <a:pt x="65" y="21"/>
                  <a:pt x="60" y="19"/>
                </a:cubicBezTo>
                <a:cubicBezTo>
                  <a:pt x="53" y="17"/>
                  <a:pt x="42" y="18"/>
                  <a:pt x="39" y="26"/>
                </a:cubicBezTo>
                <a:cubicBezTo>
                  <a:pt x="38" y="30"/>
                  <a:pt x="45" y="40"/>
                  <a:pt x="48" y="45"/>
                </a:cubicBezTo>
                <a:cubicBezTo>
                  <a:pt x="45" y="47"/>
                  <a:pt x="39" y="53"/>
                  <a:pt x="36" y="56"/>
                </a:cubicBezTo>
                <a:cubicBezTo>
                  <a:pt x="30" y="44"/>
                  <a:pt x="27" y="38"/>
                  <a:pt x="27" y="37"/>
                </a:cubicBezTo>
                <a:cubicBezTo>
                  <a:pt x="25" y="28"/>
                  <a:pt x="25" y="21"/>
                  <a:pt x="28" y="16"/>
                </a:cubicBezTo>
                <a:cubicBezTo>
                  <a:pt x="35" y="5"/>
                  <a:pt x="59" y="4"/>
                  <a:pt x="71" y="9"/>
                </a:cubicBezTo>
                <a:cubicBezTo>
                  <a:pt x="78" y="12"/>
                  <a:pt x="83" y="18"/>
                  <a:pt x="84" y="24"/>
                </a:cubicBezTo>
                <a:cubicBezTo>
                  <a:pt x="88" y="52"/>
                  <a:pt x="35" y="101"/>
                  <a:pt x="26" y="110"/>
                </a:cubicBezTo>
                <a:close/>
                <a:moveTo>
                  <a:pt x="52" y="40"/>
                </a:moveTo>
                <a:cubicBezTo>
                  <a:pt x="50" y="38"/>
                  <a:pt x="45" y="30"/>
                  <a:pt x="45" y="27"/>
                </a:cubicBezTo>
                <a:cubicBezTo>
                  <a:pt x="46" y="24"/>
                  <a:pt x="54" y="23"/>
                  <a:pt x="59" y="25"/>
                </a:cubicBezTo>
                <a:cubicBezTo>
                  <a:pt x="61" y="25"/>
                  <a:pt x="64" y="26"/>
                  <a:pt x="64" y="28"/>
                </a:cubicBezTo>
                <a:cubicBezTo>
                  <a:pt x="65" y="30"/>
                  <a:pt x="64" y="32"/>
                  <a:pt x="62" y="35"/>
                </a:cubicBezTo>
                <a:cubicBezTo>
                  <a:pt x="61" y="36"/>
                  <a:pt x="58" y="39"/>
                  <a:pt x="54" y="44"/>
                </a:cubicBezTo>
                <a:cubicBezTo>
                  <a:pt x="53" y="42"/>
                  <a:pt x="53" y="41"/>
                  <a:pt x="52" y="40"/>
                </a:cubicBezTo>
                <a:cubicBezTo>
                  <a:pt x="52" y="40"/>
                  <a:pt x="52" y="40"/>
                  <a:pt x="52" y="40"/>
                </a:cubicBezTo>
                <a:close/>
                <a:moveTo>
                  <a:pt x="80" y="107"/>
                </a:moveTo>
                <a:cubicBezTo>
                  <a:pt x="59" y="87"/>
                  <a:pt x="59" y="87"/>
                  <a:pt x="59" y="87"/>
                </a:cubicBezTo>
                <a:cubicBezTo>
                  <a:pt x="74" y="68"/>
                  <a:pt x="74" y="68"/>
                  <a:pt x="74" y="68"/>
                </a:cubicBezTo>
                <a:cubicBezTo>
                  <a:pt x="100" y="89"/>
                  <a:pt x="100" y="89"/>
                  <a:pt x="100" y="89"/>
                </a:cubicBezTo>
                <a:cubicBezTo>
                  <a:pt x="97" y="93"/>
                  <a:pt x="90" y="103"/>
                  <a:pt x="80" y="107"/>
                </a:cubicBezTo>
                <a:close/>
              </a:path>
            </a:pathLst>
          </a:custGeom>
          <a:solidFill>
            <a:srgbClr val="7AD2FA"/>
          </a:solidFill>
          <a:ln w="3175">
            <a:solidFill>
              <a:srgbClr val="21BBEF"/>
            </a:solidFill>
          </a:ln>
        </p:spPr>
        <p:txBody>
          <a:bodyPr vert="horz" wrap="square" lIns="91440" tIns="45720" rIns="91440" bIns="45720" numCol="1" anchor="t" anchorCtr="0" compatLnSpc="1">
            <a:prstTxWarp prst="textNoShape">
              <a:avLst/>
            </a:prstTxWarp>
          </a:bodyPr>
          <a:lstStyle/>
          <a:p>
            <a:endParaRPr lang="nl-NL" dirty="0"/>
          </a:p>
        </p:txBody>
      </p:sp>
      <p:graphicFrame>
        <p:nvGraphicFramePr>
          <p:cNvPr id="257" name="Chart 7">
            <a:extLst>
              <a:ext uri="{FF2B5EF4-FFF2-40B4-BE49-F238E27FC236}">
                <a16:creationId xmlns:a16="http://schemas.microsoft.com/office/drawing/2014/main" id="{6D875BA2-B5A7-6005-46B1-EAFCF8451E6F}"/>
              </a:ext>
            </a:extLst>
          </p:cNvPr>
          <p:cNvGraphicFramePr/>
          <p:nvPr>
            <p:extLst>
              <p:ext uri="{D42A27DB-BD31-4B8C-83A1-F6EECF244321}">
                <p14:modId xmlns:p14="http://schemas.microsoft.com/office/powerpoint/2010/main" val="3953002434"/>
              </p:ext>
            </p:extLst>
          </p:nvPr>
        </p:nvGraphicFramePr>
        <p:xfrm>
          <a:off x="5677731" y="5809367"/>
          <a:ext cx="407854" cy="422718"/>
        </p:xfrm>
        <a:graphic>
          <a:graphicData uri="http://schemas.openxmlformats.org/drawingml/2006/chart">
            <c:chart xmlns:c="http://schemas.openxmlformats.org/drawingml/2006/chart" xmlns:r="http://schemas.openxmlformats.org/officeDocument/2006/relationships" r:id="rId17"/>
          </a:graphicData>
        </a:graphic>
      </p:graphicFrame>
      <p:sp>
        <p:nvSpPr>
          <p:cNvPr id="258" name="Oval 257">
            <a:extLst>
              <a:ext uri="{FF2B5EF4-FFF2-40B4-BE49-F238E27FC236}">
                <a16:creationId xmlns:a16="http://schemas.microsoft.com/office/drawing/2014/main" id="{B289439F-6C6D-9DFF-C7C5-B67BED605D2D}"/>
              </a:ext>
            </a:extLst>
          </p:cNvPr>
          <p:cNvSpPr/>
          <p:nvPr/>
        </p:nvSpPr>
        <p:spPr>
          <a:xfrm>
            <a:off x="5736749" y="5860118"/>
            <a:ext cx="289818" cy="289818"/>
          </a:xfrm>
          <a:prstGeom prst="ellipse">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9" name="Freeform 446">
            <a:extLst>
              <a:ext uri="{FF2B5EF4-FFF2-40B4-BE49-F238E27FC236}">
                <a16:creationId xmlns:a16="http://schemas.microsoft.com/office/drawing/2014/main" id="{B1AD6CD4-FE21-494F-AD82-B569178AA964}"/>
              </a:ext>
            </a:extLst>
          </p:cNvPr>
          <p:cNvSpPr>
            <a:spLocks noEditPoints="1"/>
          </p:cNvSpPr>
          <p:nvPr/>
        </p:nvSpPr>
        <p:spPr bwMode="auto">
          <a:xfrm>
            <a:off x="5791964" y="5907395"/>
            <a:ext cx="179388" cy="195263"/>
          </a:xfrm>
          <a:custGeom>
            <a:avLst/>
            <a:gdLst>
              <a:gd name="T0" fmla="*/ 105 w 107"/>
              <a:gd name="T1" fmla="*/ 86 h 116"/>
              <a:gd name="T2" fmla="*/ 76 w 107"/>
              <a:gd name="T3" fmla="*/ 62 h 116"/>
              <a:gd name="T4" fmla="*/ 76 w 107"/>
              <a:gd name="T5" fmla="*/ 62 h 116"/>
              <a:gd name="T6" fmla="*/ 90 w 107"/>
              <a:gd name="T7" fmla="*/ 23 h 116"/>
              <a:gd name="T8" fmla="*/ 73 w 107"/>
              <a:gd name="T9" fmla="*/ 4 h 116"/>
              <a:gd name="T10" fmla="*/ 47 w 107"/>
              <a:gd name="T11" fmla="*/ 1 h 116"/>
              <a:gd name="T12" fmla="*/ 24 w 107"/>
              <a:gd name="T13" fmla="*/ 13 h 116"/>
              <a:gd name="T14" fmla="*/ 22 w 107"/>
              <a:gd name="T15" fmla="*/ 38 h 116"/>
              <a:gd name="T16" fmla="*/ 31 w 107"/>
              <a:gd name="T17" fmla="*/ 58 h 116"/>
              <a:gd name="T18" fmla="*/ 32 w 107"/>
              <a:gd name="T19" fmla="*/ 59 h 116"/>
              <a:gd name="T20" fmla="*/ 33 w 107"/>
              <a:gd name="T21" fmla="*/ 60 h 116"/>
              <a:gd name="T22" fmla="*/ 35 w 107"/>
              <a:gd name="T23" fmla="*/ 62 h 116"/>
              <a:gd name="T24" fmla="*/ 2 w 107"/>
              <a:gd name="T25" fmla="*/ 88 h 116"/>
              <a:gd name="T26" fmla="*/ 0 w 107"/>
              <a:gd name="T27" fmla="*/ 92 h 116"/>
              <a:gd name="T28" fmla="*/ 26 w 107"/>
              <a:gd name="T29" fmla="*/ 115 h 116"/>
              <a:gd name="T30" fmla="*/ 27 w 107"/>
              <a:gd name="T31" fmla="*/ 116 h 116"/>
              <a:gd name="T32" fmla="*/ 29 w 107"/>
              <a:gd name="T33" fmla="*/ 115 h 116"/>
              <a:gd name="T34" fmla="*/ 54 w 107"/>
              <a:gd name="T35" fmla="*/ 89 h 116"/>
              <a:gd name="T36" fmla="*/ 78 w 107"/>
              <a:gd name="T37" fmla="*/ 112 h 116"/>
              <a:gd name="T38" fmla="*/ 80 w 107"/>
              <a:gd name="T39" fmla="*/ 113 h 116"/>
              <a:gd name="T40" fmla="*/ 80 w 107"/>
              <a:gd name="T41" fmla="*/ 113 h 116"/>
              <a:gd name="T42" fmla="*/ 106 w 107"/>
              <a:gd name="T43" fmla="*/ 89 h 116"/>
              <a:gd name="T44" fmla="*/ 105 w 107"/>
              <a:gd name="T45" fmla="*/ 86 h 116"/>
              <a:gd name="T46" fmla="*/ 26 w 107"/>
              <a:gd name="T47" fmla="*/ 110 h 116"/>
              <a:gd name="T48" fmla="*/ 7 w 107"/>
              <a:gd name="T49" fmla="*/ 92 h 116"/>
              <a:gd name="T50" fmla="*/ 66 w 107"/>
              <a:gd name="T51" fmla="*/ 39 h 116"/>
              <a:gd name="T52" fmla="*/ 67 w 107"/>
              <a:gd name="T53" fmla="*/ 38 h 116"/>
              <a:gd name="T54" fmla="*/ 69 w 107"/>
              <a:gd name="T55" fmla="*/ 26 h 116"/>
              <a:gd name="T56" fmla="*/ 60 w 107"/>
              <a:gd name="T57" fmla="*/ 19 h 116"/>
              <a:gd name="T58" fmla="*/ 39 w 107"/>
              <a:gd name="T59" fmla="*/ 26 h 116"/>
              <a:gd name="T60" fmla="*/ 48 w 107"/>
              <a:gd name="T61" fmla="*/ 45 h 116"/>
              <a:gd name="T62" fmla="*/ 36 w 107"/>
              <a:gd name="T63" fmla="*/ 56 h 116"/>
              <a:gd name="T64" fmla="*/ 27 w 107"/>
              <a:gd name="T65" fmla="*/ 37 h 116"/>
              <a:gd name="T66" fmla="*/ 28 w 107"/>
              <a:gd name="T67" fmla="*/ 16 h 116"/>
              <a:gd name="T68" fmla="*/ 71 w 107"/>
              <a:gd name="T69" fmla="*/ 9 h 116"/>
              <a:gd name="T70" fmla="*/ 84 w 107"/>
              <a:gd name="T71" fmla="*/ 24 h 116"/>
              <a:gd name="T72" fmla="*/ 26 w 107"/>
              <a:gd name="T73" fmla="*/ 110 h 116"/>
              <a:gd name="T74" fmla="*/ 52 w 107"/>
              <a:gd name="T75" fmla="*/ 40 h 116"/>
              <a:gd name="T76" fmla="*/ 45 w 107"/>
              <a:gd name="T77" fmla="*/ 27 h 116"/>
              <a:gd name="T78" fmla="*/ 59 w 107"/>
              <a:gd name="T79" fmla="*/ 25 h 116"/>
              <a:gd name="T80" fmla="*/ 64 w 107"/>
              <a:gd name="T81" fmla="*/ 28 h 116"/>
              <a:gd name="T82" fmla="*/ 62 w 107"/>
              <a:gd name="T83" fmla="*/ 35 h 116"/>
              <a:gd name="T84" fmla="*/ 54 w 107"/>
              <a:gd name="T85" fmla="*/ 44 h 116"/>
              <a:gd name="T86" fmla="*/ 52 w 107"/>
              <a:gd name="T87" fmla="*/ 40 h 116"/>
              <a:gd name="T88" fmla="*/ 52 w 107"/>
              <a:gd name="T89" fmla="*/ 40 h 116"/>
              <a:gd name="T90" fmla="*/ 80 w 107"/>
              <a:gd name="T91" fmla="*/ 107 h 116"/>
              <a:gd name="T92" fmla="*/ 59 w 107"/>
              <a:gd name="T93" fmla="*/ 87 h 116"/>
              <a:gd name="T94" fmla="*/ 74 w 107"/>
              <a:gd name="T95" fmla="*/ 68 h 116"/>
              <a:gd name="T96" fmla="*/ 100 w 107"/>
              <a:gd name="T97" fmla="*/ 89 h 116"/>
              <a:gd name="T98" fmla="*/ 80 w 107"/>
              <a:gd name="T99" fmla="*/ 10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 h="116">
                <a:moveTo>
                  <a:pt x="105" y="86"/>
                </a:moveTo>
                <a:cubicBezTo>
                  <a:pt x="76" y="62"/>
                  <a:pt x="76" y="62"/>
                  <a:pt x="76" y="62"/>
                </a:cubicBezTo>
                <a:cubicBezTo>
                  <a:pt x="76" y="62"/>
                  <a:pt x="76" y="62"/>
                  <a:pt x="76" y="62"/>
                </a:cubicBezTo>
                <a:cubicBezTo>
                  <a:pt x="85" y="49"/>
                  <a:pt x="91" y="35"/>
                  <a:pt x="90" y="23"/>
                </a:cubicBezTo>
                <a:cubicBezTo>
                  <a:pt x="88" y="16"/>
                  <a:pt x="82" y="8"/>
                  <a:pt x="73" y="4"/>
                </a:cubicBezTo>
                <a:cubicBezTo>
                  <a:pt x="66" y="1"/>
                  <a:pt x="56" y="0"/>
                  <a:pt x="47" y="1"/>
                </a:cubicBezTo>
                <a:cubicBezTo>
                  <a:pt x="36" y="3"/>
                  <a:pt x="28" y="7"/>
                  <a:pt x="24" y="13"/>
                </a:cubicBezTo>
                <a:cubicBezTo>
                  <a:pt x="19" y="20"/>
                  <a:pt x="19" y="28"/>
                  <a:pt x="22" y="38"/>
                </a:cubicBezTo>
                <a:cubicBezTo>
                  <a:pt x="22" y="40"/>
                  <a:pt x="25" y="45"/>
                  <a:pt x="31" y="58"/>
                </a:cubicBezTo>
                <a:cubicBezTo>
                  <a:pt x="31" y="59"/>
                  <a:pt x="32" y="59"/>
                  <a:pt x="32" y="59"/>
                </a:cubicBezTo>
                <a:cubicBezTo>
                  <a:pt x="32" y="60"/>
                  <a:pt x="32" y="60"/>
                  <a:pt x="33" y="60"/>
                </a:cubicBezTo>
                <a:cubicBezTo>
                  <a:pt x="33" y="61"/>
                  <a:pt x="34" y="62"/>
                  <a:pt x="35" y="62"/>
                </a:cubicBezTo>
                <a:cubicBezTo>
                  <a:pt x="23" y="73"/>
                  <a:pt x="10" y="83"/>
                  <a:pt x="2" y="88"/>
                </a:cubicBezTo>
                <a:cubicBezTo>
                  <a:pt x="0" y="89"/>
                  <a:pt x="0" y="90"/>
                  <a:pt x="0" y="92"/>
                </a:cubicBezTo>
                <a:cubicBezTo>
                  <a:pt x="1" y="92"/>
                  <a:pt x="8" y="108"/>
                  <a:pt x="26" y="115"/>
                </a:cubicBezTo>
                <a:cubicBezTo>
                  <a:pt x="26" y="115"/>
                  <a:pt x="26" y="116"/>
                  <a:pt x="27" y="116"/>
                </a:cubicBezTo>
                <a:cubicBezTo>
                  <a:pt x="27" y="116"/>
                  <a:pt x="28" y="115"/>
                  <a:pt x="29" y="115"/>
                </a:cubicBezTo>
                <a:cubicBezTo>
                  <a:pt x="30" y="114"/>
                  <a:pt x="41" y="103"/>
                  <a:pt x="54" y="89"/>
                </a:cubicBezTo>
                <a:cubicBezTo>
                  <a:pt x="78" y="112"/>
                  <a:pt x="78" y="112"/>
                  <a:pt x="78" y="112"/>
                </a:cubicBezTo>
                <a:cubicBezTo>
                  <a:pt x="78" y="112"/>
                  <a:pt x="79" y="113"/>
                  <a:pt x="80" y="113"/>
                </a:cubicBezTo>
                <a:cubicBezTo>
                  <a:pt x="80" y="113"/>
                  <a:pt x="80" y="113"/>
                  <a:pt x="80" y="113"/>
                </a:cubicBezTo>
                <a:cubicBezTo>
                  <a:pt x="97" y="108"/>
                  <a:pt x="106" y="90"/>
                  <a:pt x="106" y="89"/>
                </a:cubicBezTo>
                <a:cubicBezTo>
                  <a:pt x="107" y="88"/>
                  <a:pt x="106" y="87"/>
                  <a:pt x="105" y="86"/>
                </a:cubicBezTo>
                <a:close/>
                <a:moveTo>
                  <a:pt x="26" y="110"/>
                </a:moveTo>
                <a:cubicBezTo>
                  <a:pt x="15" y="105"/>
                  <a:pt x="9" y="96"/>
                  <a:pt x="7" y="92"/>
                </a:cubicBezTo>
                <a:cubicBezTo>
                  <a:pt x="28" y="79"/>
                  <a:pt x="65" y="40"/>
                  <a:pt x="66" y="39"/>
                </a:cubicBezTo>
                <a:cubicBezTo>
                  <a:pt x="66" y="39"/>
                  <a:pt x="67" y="38"/>
                  <a:pt x="67" y="38"/>
                </a:cubicBezTo>
                <a:cubicBezTo>
                  <a:pt x="69" y="35"/>
                  <a:pt x="71" y="30"/>
                  <a:pt x="69" y="26"/>
                </a:cubicBezTo>
                <a:cubicBezTo>
                  <a:pt x="68" y="23"/>
                  <a:pt x="65" y="21"/>
                  <a:pt x="60" y="19"/>
                </a:cubicBezTo>
                <a:cubicBezTo>
                  <a:pt x="53" y="17"/>
                  <a:pt x="42" y="18"/>
                  <a:pt x="39" y="26"/>
                </a:cubicBezTo>
                <a:cubicBezTo>
                  <a:pt x="38" y="30"/>
                  <a:pt x="45" y="40"/>
                  <a:pt x="48" y="45"/>
                </a:cubicBezTo>
                <a:cubicBezTo>
                  <a:pt x="45" y="47"/>
                  <a:pt x="39" y="53"/>
                  <a:pt x="36" y="56"/>
                </a:cubicBezTo>
                <a:cubicBezTo>
                  <a:pt x="30" y="44"/>
                  <a:pt x="27" y="38"/>
                  <a:pt x="27" y="37"/>
                </a:cubicBezTo>
                <a:cubicBezTo>
                  <a:pt x="25" y="28"/>
                  <a:pt x="25" y="21"/>
                  <a:pt x="28" y="16"/>
                </a:cubicBezTo>
                <a:cubicBezTo>
                  <a:pt x="35" y="5"/>
                  <a:pt x="59" y="4"/>
                  <a:pt x="71" y="9"/>
                </a:cubicBezTo>
                <a:cubicBezTo>
                  <a:pt x="78" y="12"/>
                  <a:pt x="83" y="18"/>
                  <a:pt x="84" y="24"/>
                </a:cubicBezTo>
                <a:cubicBezTo>
                  <a:pt x="88" y="52"/>
                  <a:pt x="35" y="101"/>
                  <a:pt x="26" y="110"/>
                </a:cubicBezTo>
                <a:close/>
                <a:moveTo>
                  <a:pt x="52" y="40"/>
                </a:moveTo>
                <a:cubicBezTo>
                  <a:pt x="50" y="38"/>
                  <a:pt x="45" y="30"/>
                  <a:pt x="45" y="27"/>
                </a:cubicBezTo>
                <a:cubicBezTo>
                  <a:pt x="46" y="24"/>
                  <a:pt x="54" y="23"/>
                  <a:pt x="59" y="25"/>
                </a:cubicBezTo>
                <a:cubicBezTo>
                  <a:pt x="61" y="25"/>
                  <a:pt x="64" y="26"/>
                  <a:pt x="64" y="28"/>
                </a:cubicBezTo>
                <a:cubicBezTo>
                  <a:pt x="65" y="30"/>
                  <a:pt x="64" y="32"/>
                  <a:pt x="62" y="35"/>
                </a:cubicBezTo>
                <a:cubicBezTo>
                  <a:pt x="61" y="36"/>
                  <a:pt x="58" y="39"/>
                  <a:pt x="54" y="44"/>
                </a:cubicBezTo>
                <a:cubicBezTo>
                  <a:pt x="53" y="42"/>
                  <a:pt x="53" y="41"/>
                  <a:pt x="52" y="40"/>
                </a:cubicBezTo>
                <a:cubicBezTo>
                  <a:pt x="52" y="40"/>
                  <a:pt x="52" y="40"/>
                  <a:pt x="52" y="40"/>
                </a:cubicBezTo>
                <a:close/>
                <a:moveTo>
                  <a:pt x="80" y="107"/>
                </a:moveTo>
                <a:cubicBezTo>
                  <a:pt x="59" y="87"/>
                  <a:pt x="59" y="87"/>
                  <a:pt x="59" y="87"/>
                </a:cubicBezTo>
                <a:cubicBezTo>
                  <a:pt x="74" y="68"/>
                  <a:pt x="74" y="68"/>
                  <a:pt x="74" y="68"/>
                </a:cubicBezTo>
                <a:cubicBezTo>
                  <a:pt x="100" y="89"/>
                  <a:pt x="100" y="89"/>
                  <a:pt x="100" y="89"/>
                </a:cubicBezTo>
                <a:cubicBezTo>
                  <a:pt x="97" y="93"/>
                  <a:pt x="90" y="103"/>
                  <a:pt x="80" y="107"/>
                </a:cubicBezTo>
                <a:close/>
              </a:path>
            </a:pathLst>
          </a:custGeom>
          <a:solidFill>
            <a:srgbClr val="7AD2FA"/>
          </a:solidFill>
          <a:ln w="3175">
            <a:solidFill>
              <a:srgbClr val="21BBEF"/>
            </a:solidFill>
          </a:ln>
        </p:spPr>
        <p:txBody>
          <a:bodyPr vert="horz" wrap="square" lIns="91440" tIns="45720" rIns="91440" bIns="45720" numCol="1" anchor="t" anchorCtr="0" compatLnSpc="1">
            <a:prstTxWarp prst="textNoShape">
              <a:avLst/>
            </a:prstTxWarp>
          </a:bodyPr>
          <a:lstStyle/>
          <a:p>
            <a:endParaRPr lang="nl-NL" dirty="0"/>
          </a:p>
        </p:txBody>
      </p:sp>
      <p:sp>
        <p:nvSpPr>
          <p:cNvPr id="370" name="Freeform: Shape 369">
            <a:extLst>
              <a:ext uri="{FF2B5EF4-FFF2-40B4-BE49-F238E27FC236}">
                <a16:creationId xmlns:a16="http://schemas.microsoft.com/office/drawing/2014/main" id="{86B2AB06-585A-E5FF-A21A-E92633DEAB09}"/>
              </a:ext>
            </a:extLst>
          </p:cNvPr>
          <p:cNvSpPr/>
          <p:nvPr/>
        </p:nvSpPr>
        <p:spPr>
          <a:xfrm>
            <a:off x="7654665" y="4248755"/>
            <a:ext cx="4531927" cy="2618575"/>
          </a:xfrm>
          <a:custGeom>
            <a:avLst/>
            <a:gdLst>
              <a:gd name="connsiteX0" fmla="*/ 2406755 w 4531927"/>
              <a:gd name="connsiteY0" fmla="*/ 0 h 2618575"/>
              <a:gd name="connsiteX1" fmla="*/ 3417760 w 4531927"/>
              <a:gd name="connsiteY1" fmla="*/ 0 h 2618575"/>
              <a:gd name="connsiteX2" fmla="*/ 3465419 w 4531927"/>
              <a:gd name="connsiteY2" fmla="*/ 25227 h 2618575"/>
              <a:gd name="connsiteX3" fmla="*/ 4531927 w 4531927"/>
              <a:gd name="connsiteY3" fmla="*/ 1161338 h 2618575"/>
              <a:gd name="connsiteX4" fmla="*/ 4531927 w 4531927"/>
              <a:gd name="connsiteY4" fmla="*/ 2618575 h 2618575"/>
              <a:gd name="connsiteX5" fmla="*/ 482028 w 4531927"/>
              <a:gd name="connsiteY5" fmla="*/ 2618575 h 2618575"/>
              <a:gd name="connsiteX6" fmla="*/ 0 w 4531927"/>
              <a:gd name="connsiteY6" fmla="*/ 2105089 h 2618575"/>
              <a:gd name="connsiteX7" fmla="*/ 0 w 4531927"/>
              <a:gd name="connsiteY7" fmla="*/ 1874730 h 2618575"/>
              <a:gd name="connsiteX8" fmla="*/ 0 w 4531927"/>
              <a:gd name="connsiteY8" fmla="*/ 1874729 h 2618575"/>
              <a:gd name="connsiteX9" fmla="*/ 0 w 4531927"/>
              <a:gd name="connsiteY9" fmla="*/ 232520 h 2618575"/>
              <a:gd name="connsiteX10" fmla="*/ 1855 w 4531927"/>
              <a:gd name="connsiteY10" fmla="*/ 193562 h 2618575"/>
              <a:gd name="connsiteX11" fmla="*/ 12936 w 4531927"/>
              <a:gd name="connsiteY11" fmla="*/ 157866 h 2618575"/>
              <a:gd name="connsiteX12" fmla="*/ 157865 w 4531927"/>
              <a:gd name="connsiteY12" fmla="*/ 12937 h 2618575"/>
              <a:gd name="connsiteX13" fmla="*/ 199537 w 4531927"/>
              <a:gd name="connsiteY13" fmla="*/ 1 h 2618575"/>
              <a:gd name="connsiteX14" fmla="*/ 2406755 w 4531927"/>
              <a:gd name="connsiteY14" fmla="*/ 1 h 2618575"/>
              <a:gd name="connsiteX15" fmla="*/ 2448427 w 4531927"/>
              <a:gd name="connsiteY15" fmla="*/ 12937 h 2618575"/>
              <a:gd name="connsiteX16" fmla="*/ 2614758 w 4531927"/>
              <a:gd name="connsiteY16" fmla="*/ 263872 h 2618575"/>
              <a:gd name="connsiteX17" fmla="*/ 2614758 w 4531927"/>
              <a:gd name="connsiteY17" fmla="*/ 263871 h 2618575"/>
              <a:gd name="connsiteX18" fmla="*/ 2448427 w 4531927"/>
              <a:gd name="connsiteY18" fmla="*/ 12936 h 2618575"/>
              <a:gd name="connsiteX19" fmla="*/ 2406755 w 4531927"/>
              <a:gd name="connsiteY19" fmla="*/ 0 h 261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31927" h="2618575">
                <a:moveTo>
                  <a:pt x="2406755" y="0"/>
                </a:moveTo>
                <a:lnTo>
                  <a:pt x="3417760" y="0"/>
                </a:lnTo>
                <a:lnTo>
                  <a:pt x="3465419" y="25227"/>
                </a:lnTo>
                <a:lnTo>
                  <a:pt x="4531927" y="1161338"/>
                </a:lnTo>
                <a:lnTo>
                  <a:pt x="4531927" y="2618575"/>
                </a:lnTo>
                <a:lnTo>
                  <a:pt x="482028" y="2618575"/>
                </a:lnTo>
                <a:lnTo>
                  <a:pt x="0" y="2105089"/>
                </a:lnTo>
                <a:lnTo>
                  <a:pt x="0" y="1874730"/>
                </a:lnTo>
                <a:lnTo>
                  <a:pt x="0" y="1874729"/>
                </a:lnTo>
                <a:lnTo>
                  <a:pt x="0" y="232520"/>
                </a:lnTo>
                <a:cubicBezTo>
                  <a:pt x="618" y="219534"/>
                  <a:pt x="1237" y="206548"/>
                  <a:pt x="1855" y="193562"/>
                </a:cubicBezTo>
                <a:lnTo>
                  <a:pt x="12936" y="157866"/>
                </a:lnTo>
                <a:cubicBezTo>
                  <a:pt x="40498" y="92702"/>
                  <a:pt x="92701" y="40499"/>
                  <a:pt x="157865" y="12937"/>
                </a:cubicBezTo>
                <a:lnTo>
                  <a:pt x="199537" y="1"/>
                </a:lnTo>
                <a:lnTo>
                  <a:pt x="2406755" y="1"/>
                </a:lnTo>
                <a:lnTo>
                  <a:pt x="2448427" y="12937"/>
                </a:lnTo>
                <a:cubicBezTo>
                  <a:pt x="2546173" y="54280"/>
                  <a:pt x="2614758" y="151066"/>
                  <a:pt x="2614758" y="263872"/>
                </a:cubicBezTo>
                <a:lnTo>
                  <a:pt x="2614758" y="263871"/>
                </a:lnTo>
                <a:cubicBezTo>
                  <a:pt x="2614758" y="151065"/>
                  <a:pt x="2546173" y="54279"/>
                  <a:pt x="2448427" y="12936"/>
                </a:cubicBezTo>
                <a:lnTo>
                  <a:pt x="2406755" y="0"/>
                </a:lnTo>
                <a:close/>
              </a:path>
            </a:pathLst>
          </a:custGeom>
          <a:gradFill>
            <a:gsLst>
              <a:gs pos="0">
                <a:schemeClr val="bg1">
                  <a:alpha val="40000"/>
                </a:schemeClr>
              </a:gs>
              <a:gs pos="38000">
                <a:schemeClr val="bg1">
                  <a:alpha val="72000"/>
                </a:schemeClr>
              </a:gs>
              <a:gs pos="98851">
                <a:schemeClr val="bg1"/>
              </a:gs>
              <a:gs pos="69000">
                <a:schemeClr val="bg1">
                  <a:alpha val="90000"/>
                </a:schemeClr>
              </a:gs>
            </a:gsLst>
            <a:lin ang="12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25" name="TextBox 324">
            <a:extLst>
              <a:ext uri="{FF2B5EF4-FFF2-40B4-BE49-F238E27FC236}">
                <a16:creationId xmlns:a16="http://schemas.microsoft.com/office/drawing/2014/main" id="{988DCD1C-427E-DD22-3C22-6191C7D49C6F}"/>
              </a:ext>
            </a:extLst>
          </p:cNvPr>
          <p:cNvSpPr txBox="1"/>
          <p:nvPr/>
        </p:nvSpPr>
        <p:spPr>
          <a:xfrm>
            <a:off x="7982411" y="4532158"/>
            <a:ext cx="3209873" cy="1892826"/>
          </a:xfrm>
          <a:prstGeom prst="rect">
            <a:avLst/>
          </a:prstGeom>
          <a:noFill/>
        </p:spPr>
        <p:txBody>
          <a:bodyPr wrap="square">
            <a:spAutoFit/>
          </a:bodyPr>
          <a:lstStyle/>
          <a:p>
            <a:pPr algn="just">
              <a:defRPr/>
            </a:pPr>
            <a:r>
              <a:rPr lang="en-US" sz="13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By optimizing cost efficiency, VietinBank CIR ratio of 1H2024 </a:t>
            </a:r>
            <a:r>
              <a:rPr lang="en-US" sz="1300" b="1" dirty="0">
                <a:solidFill>
                  <a:srgbClr val="005993"/>
                </a:solidFill>
                <a:latin typeface="SVN-Gilroy XBold" panose="00000900000000000000" pitchFamily="50" charset="0"/>
                <a:cs typeface="Arial" panose="020B0604020202020204" pitchFamily="34" charset="0"/>
              </a:rPr>
              <a:t>was</a:t>
            </a:r>
            <a:r>
              <a:rPr lang="vi-VN" sz="1300" b="1" dirty="0">
                <a:solidFill>
                  <a:srgbClr val="005993"/>
                </a:solidFill>
                <a:latin typeface="SVN-Gilroy XBold" panose="00000900000000000000" pitchFamily="50" charset="0"/>
                <a:cs typeface="Arial" panose="020B0604020202020204" pitchFamily="34" charset="0"/>
              </a:rPr>
              <a:t> </a:t>
            </a:r>
            <a:r>
              <a:rPr lang="en-US" sz="1300" b="1">
                <a:solidFill>
                  <a:srgbClr val="005993"/>
                </a:solidFill>
                <a:latin typeface="SVN-Gilroy XBold" panose="00000900000000000000" pitchFamily="50" charset="0"/>
                <a:cs typeface="Arial" panose="020B0604020202020204" pitchFamily="34" charset="0"/>
              </a:rPr>
              <a:t>25.5</a:t>
            </a:r>
            <a:r>
              <a:rPr lang="vi-VN" sz="1300" b="1" dirty="0">
                <a:solidFill>
                  <a:srgbClr val="005993"/>
                </a:solidFill>
                <a:latin typeface="SVN-Gilroy XBold" panose="00000900000000000000" pitchFamily="50" charset="0"/>
                <a:cs typeface="Arial" panose="020B0604020202020204" pitchFamily="34" charset="0"/>
              </a:rPr>
              <a:t>%</a:t>
            </a:r>
            <a:r>
              <a:rPr lang="en-US" sz="13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slightly decreasing compared to the same period of 2023. VietinBank continued to optimize the efficiency use of operating expenses, prioritize the resources for activities of business promotion, digital transformation and key projects of the Bank. </a:t>
            </a:r>
          </a:p>
        </p:txBody>
      </p:sp>
      <p:cxnSp>
        <p:nvCxnSpPr>
          <p:cNvPr id="5" name="Straight Connector 4">
            <a:extLst>
              <a:ext uri="{FF2B5EF4-FFF2-40B4-BE49-F238E27FC236}">
                <a16:creationId xmlns:a16="http://schemas.microsoft.com/office/drawing/2014/main" id="{0F5E56E1-C0A4-73D4-CFE0-2575334538CB}"/>
              </a:ext>
            </a:extLst>
          </p:cNvPr>
          <p:cNvCxnSpPr>
            <a:cxnSpLocks/>
          </p:cNvCxnSpPr>
          <p:nvPr/>
        </p:nvCxnSpPr>
        <p:spPr>
          <a:xfrm>
            <a:off x="9780775"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6A7EF07-C900-D019-B060-02F18411DD89}"/>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lang="en-US" sz="600" dirty="0">
                <a:solidFill>
                  <a:srgbClr val="725380"/>
                </a:solidFill>
                <a:latin typeface="SVN-Gilroy Medium" panose="00000600000000000000" pitchFamily="50" charset="0"/>
                <a:cs typeface="Arial" panose="020B0604020202020204" pitchFamily="34" charset="0"/>
              </a:rPr>
              <a:t>Page</a:t>
            </a:r>
            <a:r>
              <a:rPr kumimoji="0" lang="en-US" sz="600" i="0" u="none" strike="noStrike" kern="1200" cap="none" spc="0" normalizeH="0" baseline="0" noProof="0" dirty="0">
                <a:ln>
                  <a:noFill/>
                </a:ln>
                <a:solidFill>
                  <a:srgbClr val="725380"/>
                </a:solidFill>
                <a:effectLst/>
                <a:uLnTx/>
                <a:uFillTx/>
                <a:latin typeface="SVN-Gilroy Medium" panose="00000600000000000000" pitchFamily="50" charset="0"/>
                <a:cs typeface="Arial" panose="020B0604020202020204" pitchFamily="34" charset="0"/>
              </a:rPr>
              <a:t> </a:t>
            </a:r>
            <a:r>
              <a:rPr kumimoji="0" lang="en-US" sz="600" i="0" u="none" strike="noStrike" kern="1200" cap="none" spc="0" normalizeH="0" baseline="0" noProof="0" dirty="0">
                <a:ln>
                  <a:noFill/>
                </a:ln>
                <a:solidFill>
                  <a:srgbClr val="725380"/>
                </a:solidFill>
                <a:effectLst/>
                <a:uLnTx/>
                <a:uFillTx/>
                <a:latin typeface="SVN-Gilroy XBold" panose="00000900000000000000" pitchFamily="50" charset="0"/>
                <a:cs typeface="Arial" panose="020B0604020202020204" pitchFamily="34" charset="0"/>
              </a:rPr>
              <a:t>12</a:t>
            </a:r>
            <a:endParaRPr lang="de-DE" sz="600" dirty="0">
              <a:solidFill>
                <a:srgbClr val="725380"/>
              </a:solidFill>
              <a:latin typeface="SVN-Gilroy XBold" panose="00000900000000000000" pitchFamily="50" charset="0"/>
              <a:cs typeface="Arial" panose="020B0604020202020204" pitchFamily="34" charset="0"/>
            </a:endParaRPr>
          </a:p>
        </p:txBody>
      </p:sp>
      <p:cxnSp>
        <p:nvCxnSpPr>
          <p:cNvPr id="8" name="Straight Connector 7">
            <a:extLst>
              <a:ext uri="{FF2B5EF4-FFF2-40B4-BE49-F238E27FC236}">
                <a16:creationId xmlns:a16="http://schemas.microsoft.com/office/drawing/2014/main" id="{CAD14E8E-BC4E-9742-2AEE-0C023624393F}"/>
              </a:ext>
            </a:extLst>
          </p:cNvPr>
          <p:cNvCxnSpPr>
            <a:cxnSpLocks/>
          </p:cNvCxnSpPr>
          <p:nvPr/>
        </p:nvCxnSpPr>
        <p:spPr>
          <a:xfrm>
            <a:off x="11134902" y="6547920"/>
            <a:ext cx="0" cy="107173"/>
          </a:xfrm>
          <a:prstGeom prst="line">
            <a:avLst/>
          </a:prstGeom>
          <a:ln w="6350">
            <a:solidFill>
              <a:srgbClr val="72538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C72BCD2-EBF4-1A07-542E-09BA6052D666}"/>
              </a:ext>
            </a:extLst>
          </p:cNvPr>
          <p:cNvCxnSpPr>
            <a:cxnSpLocks/>
          </p:cNvCxnSpPr>
          <p:nvPr/>
        </p:nvCxnSpPr>
        <p:spPr>
          <a:xfrm>
            <a:off x="10159008" y="6471625"/>
            <a:ext cx="381156" cy="0"/>
          </a:xfrm>
          <a:prstGeom prst="line">
            <a:avLst/>
          </a:prstGeom>
          <a:ln w="28575">
            <a:solidFill>
              <a:srgbClr val="725380"/>
            </a:solidFill>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EF1D0894-8023-AEB4-7340-40439402B7EC}"/>
              </a:ext>
            </a:extLst>
          </p:cNvPr>
          <p:cNvSpPr txBox="1"/>
          <p:nvPr/>
        </p:nvSpPr>
        <p:spPr>
          <a:xfrm>
            <a:off x="9633382" y="6509173"/>
            <a:ext cx="1432408" cy="184666"/>
          </a:xfrm>
          <a:prstGeom prst="rect">
            <a:avLst/>
          </a:prstGeom>
          <a:noFill/>
        </p:spPr>
        <p:txBody>
          <a:bodyPr wrap="square" rtlCol="0">
            <a:spAutoFit/>
          </a:bodyPr>
          <a:lstStyle/>
          <a:p>
            <a:pPr lvl="0" algn="r">
              <a:spcBef>
                <a:spcPts val="200"/>
              </a:spcBef>
              <a:spcAft>
                <a:spcPts val="200"/>
              </a:spcAft>
              <a:defRPr/>
            </a:pPr>
            <a:r>
              <a:rPr lang="en-US" sz="600" dirty="0">
                <a:solidFill>
                  <a:srgbClr val="725380"/>
                </a:solidFill>
                <a:latin typeface="SVN-Gilroy Heavy" panose="00000A00000000000000" pitchFamily="50" charset="0"/>
                <a:cs typeface="Arial" panose="020B0604020202020204" pitchFamily="34" charset="0"/>
              </a:rPr>
              <a:t>02</a:t>
            </a:r>
            <a:r>
              <a:rPr lang="en-US" sz="600" dirty="0">
                <a:solidFill>
                  <a:srgbClr val="725380"/>
                </a:solidFill>
                <a:latin typeface="SVN-Gilroy Medium" panose="00000600000000000000" pitchFamily="50" charset="0"/>
                <a:cs typeface="Arial" panose="020B0604020202020204" pitchFamily="34" charset="0"/>
              </a:rPr>
              <a:t> – DETAILED BUSINESS RESUTS</a:t>
            </a:r>
            <a:endParaRPr lang="de-DE" sz="600" dirty="0">
              <a:solidFill>
                <a:srgbClr val="725380"/>
              </a:solidFill>
              <a:latin typeface="SVN-Gilroy Medium" panose="00000600000000000000" pitchFamily="50" charset="0"/>
              <a:cs typeface="Arial" panose="020B0604020202020204" pitchFamily="34" charset="0"/>
            </a:endParaRPr>
          </a:p>
        </p:txBody>
      </p:sp>
    </p:spTree>
    <p:extLst>
      <p:ext uri="{BB962C8B-B14F-4D97-AF65-F5344CB8AC3E}">
        <p14:creationId xmlns:p14="http://schemas.microsoft.com/office/powerpoint/2010/main" val="2073071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Rounded Corners 108">
            <a:extLst>
              <a:ext uri="{FF2B5EF4-FFF2-40B4-BE49-F238E27FC236}">
                <a16:creationId xmlns:a16="http://schemas.microsoft.com/office/drawing/2014/main" id="{570D705F-953B-01C1-3BA5-A14473C4E343}"/>
              </a:ext>
            </a:extLst>
          </p:cNvPr>
          <p:cNvSpPr/>
          <p:nvPr/>
        </p:nvSpPr>
        <p:spPr>
          <a:xfrm>
            <a:off x="6844571" y="4071486"/>
            <a:ext cx="4381097" cy="2077330"/>
          </a:xfrm>
          <a:prstGeom prst="roundRect">
            <a:avLst>
              <a:gd name="adj" fmla="val 3519"/>
            </a:avLst>
          </a:prstGeom>
          <a:solidFill>
            <a:schemeClr val="bg1"/>
          </a:solidFill>
          <a:ln>
            <a:noFill/>
          </a:ln>
          <a:effectLst>
            <a:outerShdw blurRad="38100" dist="63500" dir="2700000" algn="tl" rotWithShape="0">
              <a:schemeClr val="bg1">
                <a:lumMod val="65000"/>
                <a:alpha val="3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Calibri" panose="020F0502020204030204"/>
            </a:endParaRPr>
          </a:p>
        </p:txBody>
      </p:sp>
      <p:graphicFrame>
        <p:nvGraphicFramePr>
          <p:cNvPr id="3" name="Chart 2">
            <a:extLst>
              <a:ext uri="{FF2B5EF4-FFF2-40B4-BE49-F238E27FC236}">
                <a16:creationId xmlns:a16="http://schemas.microsoft.com/office/drawing/2014/main" id="{BE07DEE8-3855-5E6F-63C5-71BFD4D7A93D}"/>
              </a:ext>
            </a:extLst>
          </p:cNvPr>
          <p:cNvGraphicFramePr/>
          <p:nvPr>
            <p:extLst>
              <p:ext uri="{D42A27DB-BD31-4B8C-83A1-F6EECF244321}">
                <p14:modId xmlns:p14="http://schemas.microsoft.com/office/powerpoint/2010/main" val="2981886330"/>
              </p:ext>
            </p:extLst>
          </p:nvPr>
        </p:nvGraphicFramePr>
        <p:xfrm>
          <a:off x="1050393" y="1344144"/>
          <a:ext cx="5083077" cy="18117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BB69ADD3-6DE1-B3C8-939D-956454C6F103}"/>
              </a:ext>
            </a:extLst>
          </p:cNvPr>
          <p:cNvGraphicFramePr/>
          <p:nvPr>
            <p:extLst>
              <p:ext uri="{D42A27DB-BD31-4B8C-83A1-F6EECF244321}">
                <p14:modId xmlns:p14="http://schemas.microsoft.com/office/powerpoint/2010/main" val="4294933153"/>
              </p:ext>
            </p:extLst>
          </p:nvPr>
        </p:nvGraphicFramePr>
        <p:xfrm>
          <a:off x="905750" y="4124297"/>
          <a:ext cx="2542300" cy="162055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4B266A18-3035-5A19-947C-F72B8C2E95ED}"/>
              </a:ext>
            </a:extLst>
          </p:cNvPr>
          <p:cNvSpPr txBox="1"/>
          <p:nvPr/>
        </p:nvSpPr>
        <p:spPr>
          <a:xfrm>
            <a:off x="1203702" y="366211"/>
            <a:ext cx="6095731" cy="338554"/>
          </a:xfrm>
          <a:prstGeom prst="rect">
            <a:avLst/>
          </a:prstGeom>
          <a:noFill/>
        </p:spPr>
        <p:txBody>
          <a:bodyPr wrap="square" rtlCol="0">
            <a:spAutoFit/>
          </a:bodyPr>
          <a:lstStyle/>
          <a:p>
            <a:pPr lvl="0">
              <a:defRPr/>
            </a:pPr>
            <a:r>
              <a:rPr lang="en-US" sz="1600" b="1">
                <a:solidFill>
                  <a:srgbClr val="005993"/>
                </a:solidFill>
                <a:latin typeface="SVN-Gilroy XBold" panose="00000900000000000000" pitchFamily="50" charset="0"/>
                <a:cs typeface="Arial" panose="020B0604020202020204" pitchFamily="34" charset="0"/>
              </a:rPr>
              <a:t>Sustainable growth in business efficiency</a:t>
            </a:r>
            <a:endParaRPr lang="en-US" sz="1600" b="1" dirty="0">
              <a:solidFill>
                <a:srgbClr val="005993"/>
              </a:solidFill>
              <a:latin typeface="SVN-Gilroy XBold" panose="00000900000000000000" pitchFamily="50" charset="0"/>
              <a:cs typeface="Arial" panose="020B0604020202020204" pitchFamily="34" charset="0"/>
            </a:endParaRPr>
          </a:p>
        </p:txBody>
      </p:sp>
      <p:sp>
        <p:nvSpPr>
          <p:cNvPr id="7" name="TextBox 6">
            <a:extLst>
              <a:ext uri="{FF2B5EF4-FFF2-40B4-BE49-F238E27FC236}">
                <a16:creationId xmlns:a16="http://schemas.microsoft.com/office/drawing/2014/main" id="{09021253-E009-A7D7-8D4D-E2C89D6A68A8}"/>
              </a:ext>
            </a:extLst>
          </p:cNvPr>
          <p:cNvSpPr txBox="1"/>
          <p:nvPr/>
        </p:nvSpPr>
        <p:spPr>
          <a:xfrm>
            <a:off x="932419" y="3226147"/>
            <a:ext cx="5319027" cy="600164"/>
          </a:xfrm>
          <a:prstGeom prst="rect">
            <a:avLst/>
          </a:prstGeom>
          <a:noFill/>
        </p:spPr>
        <p:txBody>
          <a:bodyPr wrap="square">
            <a:spAutoFit/>
          </a:bodyPr>
          <a:lstStyle/>
          <a:p>
            <a:pPr algn="just">
              <a:spcBef>
                <a:spcPts val="200"/>
              </a:spcBef>
              <a:spcAft>
                <a:spcPts val="200"/>
              </a:spcAft>
              <a:buClr>
                <a:srgbClr val="005993"/>
              </a:buCl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With the goal of stabilizing the macro economy and promoting economic growth, in 1H2024, the deposit and lending interest rates fell off to support businesses and people to expand production and business. </a:t>
            </a:r>
          </a:p>
        </p:txBody>
      </p:sp>
      <p:graphicFrame>
        <p:nvGraphicFramePr>
          <p:cNvPr id="8" name="Chart 7">
            <a:extLst>
              <a:ext uri="{FF2B5EF4-FFF2-40B4-BE49-F238E27FC236}">
                <a16:creationId xmlns:a16="http://schemas.microsoft.com/office/drawing/2014/main" id="{0B7C7811-B6A3-448F-554C-07787FB31B75}"/>
              </a:ext>
            </a:extLst>
          </p:cNvPr>
          <p:cNvGraphicFramePr/>
          <p:nvPr>
            <p:extLst>
              <p:ext uri="{D42A27DB-BD31-4B8C-83A1-F6EECF244321}">
                <p14:modId xmlns:p14="http://schemas.microsoft.com/office/powerpoint/2010/main" val="462787169"/>
              </p:ext>
            </p:extLst>
          </p:nvPr>
        </p:nvGraphicFramePr>
        <p:xfrm>
          <a:off x="3582028" y="4264829"/>
          <a:ext cx="2602137" cy="147965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E41B9CE5-E7B8-B1EC-19DC-E76FAB26D2C5}"/>
              </a:ext>
            </a:extLst>
          </p:cNvPr>
          <p:cNvSpPr txBox="1"/>
          <p:nvPr/>
        </p:nvSpPr>
        <p:spPr>
          <a:xfrm>
            <a:off x="1134161" y="5726783"/>
            <a:ext cx="5022799" cy="820738"/>
          </a:xfrm>
          <a:prstGeom prst="rect">
            <a:avLst/>
          </a:prstGeom>
          <a:noFill/>
        </p:spPr>
        <p:txBody>
          <a:bodyPr wrap="square">
            <a:spAutoFit/>
          </a:bodyPr>
          <a:lstStyle/>
          <a:p>
            <a:pPr algn="just">
              <a:spcBef>
                <a:spcPts val="200"/>
              </a:spcBef>
              <a:spcAft>
                <a:spcPts val="200"/>
              </a:spcAft>
              <a:buClr>
                <a:srgbClr val="005993"/>
              </a:buCl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NIM of VietinBank </a:t>
            </a:r>
            <a:r>
              <a:rPr lang="en-US" sz="110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in 1H2024 </a:t>
            </a:r>
            <a:r>
              <a:rPr lang="en-US" sz="1100" b="1" dirty="0">
                <a:solidFill>
                  <a:srgbClr val="005993"/>
                </a:solidFill>
                <a:latin typeface="SVN-Gilroy XBold" panose="00000900000000000000" pitchFamily="50" charset="0"/>
                <a:cs typeface="Arial" panose="020B0604020202020204" pitchFamily="34" charset="0"/>
              </a:rPr>
              <a:t>reached 3.01%</a:t>
            </a:r>
            <a:r>
              <a:rPr lang="en-US" sz="1100" b="1" dirty="0">
                <a:solidFill>
                  <a:srgbClr val="005993"/>
                </a:solidFill>
                <a:latin typeface="SVN-Gilroy Medium" panose="00000600000000000000" pitchFamily="50" charset="0"/>
                <a:ea typeface="Tahoma" panose="020B0604030504040204" pitchFamily="34" charset="0"/>
                <a:cs typeface="Arial" pitchFamily="34" charset="0"/>
              </a:rPr>
              <a:t>, </a:t>
            </a: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grew by </a:t>
            </a:r>
            <a:r>
              <a:rPr lang="en-US" sz="1100" b="1" dirty="0">
                <a:solidFill>
                  <a:srgbClr val="005993"/>
                </a:solidFill>
                <a:latin typeface="SVN-Gilroy XBold" panose="00000900000000000000" pitchFamily="50" charset="0"/>
                <a:cs typeface="Arial" panose="020B0604020202020204" pitchFamily="34" charset="0"/>
              </a:rPr>
              <a:t>0.11%</a:t>
            </a: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than that of previous year.</a:t>
            </a:r>
          </a:p>
          <a:p>
            <a:pPr algn="just">
              <a:spcBef>
                <a:spcPts val="200"/>
              </a:spcBef>
              <a:spcAft>
                <a:spcPts val="200"/>
              </a:spcAft>
              <a:buClr>
                <a:srgbClr val="005993"/>
              </a:buClr>
            </a:pPr>
            <a:r>
              <a:rPr lang="vi-VN"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COF</a:t>
            </a: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a:t>
            </a:r>
            <a:r>
              <a:rPr lang="en-US" sz="110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in 1H2024 </a:t>
            </a: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was</a:t>
            </a:r>
            <a:r>
              <a:rPr lang="vi-VN"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a:t>
            </a:r>
            <a:r>
              <a:rPr lang="en-US" sz="1100" b="1" dirty="0">
                <a:solidFill>
                  <a:srgbClr val="005993"/>
                </a:solidFill>
                <a:latin typeface="SVN-Gilroy XBold" panose="00000900000000000000" pitchFamily="50" charset="0"/>
                <a:cs typeface="Arial" panose="020B0604020202020204" pitchFamily="34" charset="0"/>
              </a:rPr>
              <a:t>3.22%</a:t>
            </a:r>
            <a:r>
              <a:rPr lang="vi-VN" sz="1100" b="1" dirty="0">
                <a:solidFill>
                  <a:srgbClr val="005993"/>
                </a:solidFill>
                <a:latin typeface="Arial" pitchFamily="34" charset="0"/>
                <a:ea typeface="Tahoma" panose="020B0604030504040204" pitchFamily="34" charset="0"/>
                <a:cs typeface="Arial" pitchFamily="34" charset="0"/>
              </a:rPr>
              <a:t>, </a:t>
            </a: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showing a </a:t>
            </a:r>
            <a:r>
              <a:rPr lang="en-US" sz="1100" b="1" dirty="0">
                <a:solidFill>
                  <a:srgbClr val="005993"/>
                </a:solidFill>
                <a:latin typeface="SVN-Gilroy XBold" panose="00000900000000000000" pitchFamily="50" charset="0"/>
                <a:cs typeface="Arial" panose="020B0604020202020204" pitchFamily="34" charset="0"/>
              </a:rPr>
              <a:t>1.79% descent </a:t>
            </a: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compared to the same period last year. </a:t>
            </a:r>
            <a:endParaRPr lang="vi-VN"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endParaRPr>
          </a:p>
        </p:txBody>
      </p:sp>
      <p:sp>
        <p:nvSpPr>
          <p:cNvPr id="12" name="TextBox 11">
            <a:extLst>
              <a:ext uri="{FF2B5EF4-FFF2-40B4-BE49-F238E27FC236}">
                <a16:creationId xmlns:a16="http://schemas.microsoft.com/office/drawing/2014/main" id="{40C6BEB2-6AAD-E9BE-43FE-B9D2FEF8D066}"/>
              </a:ext>
            </a:extLst>
          </p:cNvPr>
          <p:cNvSpPr txBox="1"/>
          <p:nvPr/>
        </p:nvSpPr>
        <p:spPr>
          <a:xfrm>
            <a:off x="6833719" y="3287443"/>
            <a:ext cx="4647456" cy="430887"/>
          </a:xfrm>
          <a:prstGeom prst="rect">
            <a:avLst/>
          </a:prstGeom>
          <a:noFill/>
        </p:spPr>
        <p:txBody>
          <a:bodyPr wrap="square">
            <a:spAutoFit/>
          </a:bodyPr>
          <a:lstStyle/>
          <a:p>
            <a:pPr lvl="0" algn="just">
              <a:spcBef>
                <a:spcPts val="300"/>
              </a:spcBef>
              <a:spcAft>
                <a:spcPts val="300"/>
              </a:spcAft>
              <a:buClr>
                <a:srgbClr val="005993"/>
              </a:buCl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ROA, ROE of VietinBank in 1H2024 </a:t>
            </a:r>
            <a:r>
              <a:rPr lang="en-US" sz="1100" dirty="0">
                <a:latin typeface="SVN-Gilroy Medium" panose="00000600000000000000" pitchFamily="50" charset="0"/>
                <a:ea typeface="Tahoma" panose="020B0604030504040204" pitchFamily="34" charset="0"/>
                <a:cs typeface="Arial" pitchFamily="34" charset="0"/>
              </a:rPr>
              <a:t>stood at </a:t>
            </a:r>
            <a:r>
              <a:rPr lang="en-US" sz="1100" b="1" dirty="0">
                <a:solidFill>
                  <a:srgbClr val="005993"/>
                </a:solidFill>
                <a:latin typeface="SVN-Gilroy XBold" panose="00000900000000000000" pitchFamily="50" charset="0"/>
                <a:cs typeface="Arial" panose="020B0604020202020204" pitchFamily="34" charset="0"/>
              </a:rPr>
              <a:t>1.24% </a:t>
            </a: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and</a:t>
            </a:r>
            <a:r>
              <a:rPr lang="en-US" sz="1100" b="1" dirty="0">
                <a:solidFill>
                  <a:srgbClr val="005993"/>
                </a:solidFill>
                <a:latin typeface="SVN-Gilroy XBold" panose="00000900000000000000" pitchFamily="50" charset="0"/>
                <a:cs typeface="Arial" panose="020B0604020202020204" pitchFamily="34" charset="0"/>
              </a:rPr>
              <a:t> 15.99% </a:t>
            </a: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respectively. </a:t>
            </a:r>
          </a:p>
        </p:txBody>
      </p:sp>
      <p:pic>
        <p:nvPicPr>
          <p:cNvPr id="65" name="Picture 64">
            <a:extLst>
              <a:ext uri="{FF2B5EF4-FFF2-40B4-BE49-F238E27FC236}">
                <a16:creationId xmlns:a16="http://schemas.microsoft.com/office/drawing/2014/main" id="{7178FAAA-F99A-4F1F-F04B-F24B2A555CC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52132" y="216811"/>
            <a:ext cx="1341434" cy="450721"/>
          </a:xfrm>
          <a:prstGeom prst="rect">
            <a:avLst/>
          </a:prstGeom>
        </p:spPr>
      </p:pic>
      <p:grpSp>
        <p:nvGrpSpPr>
          <p:cNvPr id="66" name="Group 65">
            <a:extLst>
              <a:ext uri="{FF2B5EF4-FFF2-40B4-BE49-F238E27FC236}">
                <a16:creationId xmlns:a16="http://schemas.microsoft.com/office/drawing/2014/main" id="{964917F8-57DF-648A-D8BC-758D0B9BAA80}"/>
              </a:ext>
            </a:extLst>
          </p:cNvPr>
          <p:cNvGrpSpPr/>
          <p:nvPr/>
        </p:nvGrpSpPr>
        <p:grpSpPr>
          <a:xfrm>
            <a:off x="707759" y="363408"/>
            <a:ext cx="370841" cy="359080"/>
            <a:chOff x="10124985" y="4872481"/>
            <a:chExt cx="360680" cy="413653"/>
          </a:xfrm>
        </p:grpSpPr>
        <p:sp>
          <p:nvSpPr>
            <p:cNvPr id="67" name="Freeform: Shape 66">
              <a:extLst>
                <a:ext uri="{FF2B5EF4-FFF2-40B4-BE49-F238E27FC236}">
                  <a16:creationId xmlns:a16="http://schemas.microsoft.com/office/drawing/2014/main" id="{43804E23-6624-1A9F-747A-836940F6CE1D}"/>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SVN-Gilroy Medium" panose="00000600000000000000" pitchFamily="50" charset="0"/>
              </a:endParaRPr>
            </a:p>
          </p:txBody>
        </p:sp>
        <p:sp>
          <p:nvSpPr>
            <p:cNvPr id="68" name="Freeform: Shape 67">
              <a:extLst>
                <a:ext uri="{FF2B5EF4-FFF2-40B4-BE49-F238E27FC236}">
                  <a16:creationId xmlns:a16="http://schemas.microsoft.com/office/drawing/2014/main" id="{7B6C3DE0-C768-CE63-8380-3382E4C9575F}"/>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SVN-Gilroy Medium" panose="00000600000000000000" pitchFamily="50" charset="0"/>
              </a:endParaRPr>
            </a:p>
          </p:txBody>
        </p:sp>
        <p:sp>
          <p:nvSpPr>
            <p:cNvPr id="69" name="Freeform: Shape 68">
              <a:extLst>
                <a:ext uri="{FF2B5EF4-FFF2-40B4-BE49-F238E27FC236}">
                  <a16:creationId xmlns:a16="http://schemas.microsoft.com/office/drawing/2014/main" id="{B506F2AC-CA0F-FD09-6E4E-DF1CDE3FA3D1}"/>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SVN-Gilroy Medium" panose="00000600000000000000" pitchFamily="50" charset="0"/>
              </a:endParaRPr>
            </a:p>
          </p:txBody>
        </p:sp>
        <p:sp>
          <p:nvSpPr>
            <p:cNvPr id="70" name="Freeform: Shape 69">
              <a:extLst>
                <a:ext uri="{FF2B5EF4-FFF2-40B4-BE49-F238E27FC236}">
                  <a16:creationId xmlns:a16="http://schemas.microsoft.com/office/drawing/2014/main" id="{9AA9A29C-052B-622A-12A7-80E55B1E2FEC}"/>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SVN-Gilroy Medium" panose="00000600000000000000" pitchFamily="50" charset="0"/>
              </a:endParaRPr>
            </a:p>
          </p:txBody>
        </p:sp>
        <p:sp>
          <p:nvSpPr>
            <p:cNvPr id="71" name="Freeform: Shape 70">
              <a:extLst>
                <a:ext uri="{FF2B5EF4-FFF2-40B4-BE49-F238E27FC236}">
                  <a16:creationId xmlns:a16="http://schemas.microsoft.com/office/drawing/2014/main" id="{7878A33D-78F7-E359-E5EB-91CC5F1E95E8}"/>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SVN-Gilroy Medium" panose="00000600000000000000" pitchFamily="50" charset="0"/>
              </a:endParaRPr>
            </a:p>
          </p:txBody>
        </p:sp>
        <p:sp>
          <p:nvSpPr>
            <p:cNvPr id="72" name="Freeform: Shape 71">
              <a:extLst>
                <a:ext uri="{FF2B5EF4-FFF2-40B4-BE49-F238E27FC236}">
                  <a16:creationId xmlns:a16="http://schemas.microsoft.com/office/drawing/2014/main" id="{FE87C57F-A7FA-3804-C811-CEBB2B422BB9}"/>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latin typeface="SVN-Gilroy Medium" panose="00000600000000000000" pitchFamily="50" charset="0"/>
              </a:endParaRPr>
            </a:p>
          </p:txBody>
        </p:sp>
      </p:grpSp>
      <p:sp>
        <p:nvSpPr>
          <p:cNvPr id="73" name="TextBox 72">
            <a:extLst>
              <a:ext uri="{FF2B5EF4-FFF2-40B4-BE49-F238E27FC236}">
                <a16:creationId xmlns:a16="http://schemas.microsoft.com/office/drawing/2014/main" id="{767F5114-13E0-779E-A38B-BC12ED3B5BF7}"/>
              </a:ext>
            </a:extLst>
          </p:cNvPr>
          <p:cNvSpPr txBox="1"/>
          <p:nvPr/>
        </p:nvSpPr>
        <p:spPr>
          <a:xfrm>
            <a:off x="7199439" y="4166303"/>
            <a:ext cx="3827200" cy="1887696"/>
          </a:xfrm>
          <a:prstGeom prst="rect">
            <a:avLst/>
          </a:prstGeom>
          <a:noFill/>
        </p:spPr>
        <p:txBody>
          <a:bodyPr wrap="square">
            <a:spAutoFit/>
          </a:bodyPr>
          <a:lstStyle/>
          <a:p>
            <a:pPr algn="just">
              <a:spcBef>
                <a:spcPts val="200"/>
              </a:spcBef>
              <a:spcAft>
                <a:spcPts val="200"/>
              </a:spcAft>
              <a:buClr>
                <a:srgbClr val="005993"/>
              </a:buClr>
            </a:pPr>
            <a:r>
              <a:rPr lang="en-US" sz="1100" b="1">
                <a:solidFill>
                  <a:srgbClr val="005993"/>
                </a:solidFill>
                <a:latin typeface="SVN-Gilroy XBold" panose="00000900000000000000" pitchFamily="50" charset="0"/>
                <a:cs typeface="Arial" panose="020B0604020202020204" pitchFamily="34" charset="0"/>
              </a:rPr>
              <a:t>Increase the profitability of assets</a:t>
            </a:r>
            <a:r>
              <a:rPr lang="vi-VN" sz="1100" b="1">
                <a:solidFill>
                  <a:srgbClr val="005993"/>
                </a:solidFill>
                <a:latin typeface="SVN-Gilroy XBold" panose="00000900000000000000" pitchFamily="50" charset="0"/>
                <a:cs typeface="Arial" panose="020B0604020202020204" pitchFamily="34" charset="0"/>
              </a:rPr>
              <a:t>: </a:t>
            </a:r>
            <a:r>
              <a:rPr lang="en-US" sz="110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Prioritize the resources to focus on lending to highly effective customer sets such as SME and Retail, promoting growth in consumer loans and manufacturing and business loans.</a:t>
            </a:r>
          </a:p>
          <a:p>
            <a:pPr algn="just">
              <a:spcBef>
                <a:spcPts val="200"/>
              </a:spcBef>
              <a:spcAft>
                <a:spcPts val="200"/>
              </a:spcAft>
              <a:buClr>
                <a:srgbClr val="005993"/>
              </a:buClr>
            </a:pPr>
            <a:r>
              <a:rPr lang="en-US" sz="1100" b="1">
                <a:solidFill>
                  <a:srgbClr val="005993"/>
                </a:solidFill>
                <a:latin typeface="SVN-Gilroy XBold" panose="00000900000000000000" pitchFamily="50" charset="0"/>
                <a:cs typeface="Arial" panose="020B0604020202020204" pitchFamily="34" charset="0"/>
              </a:rPr>
              <a:t>Control cost of funding </a:t>
            </a:r>
            <a:r>
              <a:rPr lang="en-US" sz="110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through attracting and increasing the proportion of payment deposits and short-term deposits. </a:t>
            </a:r>
          </a:p>
          <a:p>
            <a:pPr algn="just">
              <a:spcBef>
                <a:spcPts val="200"/>
              </a:spcBef>
              <a:spcAft>
                <a:spcPts val="200"/>
              </a:spcAft>
              <a:buClr>
                <a:srgbClr val="005993"/>
              </a:buClr>
            </a:pPr>
            <a:r>
              <a:rPr lang="en-US" sz="1100" b="1">
                <a:solidFill>
                  <a:srgbClr val="005993"/>
                </a:solidFill>
                <a:latin typeface="SVN-Gilroy XBold" panose="00000900000000000000" pitchFamily="50" charset="0"/>
                <a:cs typeface="Arial" panose="020B0604020202020204" pitchFamily="34" charset="0"/>
              </a:rPr>
              <a:t>Promote the advantages of the financial ecosystem </a:t>
            </a:r>
            <a:r>
              <a:rPr lang="en-US" sz="110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among branches and subsidiaries of VietinBank.</a:t>
            </a:r>
            <a:endParaRPr lang="vi-VN" sz="1100"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endParaRPr>
          </a:p>
        </p:txBody>
      </p:sp>
      <p:pic>
        <p:nvPicPr>
          <p:cNvPr id="74" name="Picture 73">
            <a:extLst>
              <a:ext uri="{FF2B5EF4-FFF2-40B4-BE49-F238E27FC236}">
                <a16:creationId xmlns:a16="http://schemas.microsoft.com/office/drawing/2014/main" id="{BFF8EBE6-E953-39C9-2860-297F26C0D0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32107" y="4245219"/>
            <a:ext cx="139636" cy="134694"/>
          </a:xfrm>
          <a:prstGeom prst="rect">
            <a:avLst/>
          </a:prstGeom>
        </p:spPr>
      </p:pic>
      <p:graphicFrame>
        <p:nvGraphicFramePr>
          <p:cNvPr id="111" name="Chart 110">
            <a:extLst>
              <a:ext uri="{FF2B5EF4-FFF2-40B4-BE49-F238E27FC236}">
                <a16:creationId xmlns:a16="http://schemas.microsoft.com/office/drawing/2014/main" id="{9750F089-8701-55FF-265D-3A054F28B6C1}"/>
              </a:ext>
            </a:extLst>
          </p:cNvPr>
          <p:cNvGraphicFramePr/>
          <p:nvPr>
            <p:extLst>
              <p:ext uri="{D42A27DB-BD31-4B8C-83A1-F6EECF244321}">
                <p14:modId xmlns:p14="http://schemas.microsoft.com/office/powerpoint/2010/main" val="3926672807"/>
              </p:ext>
            </p:extLst>
          </p:nvPr>
        </p:nvGraphicFramePr>
        <p:xfrm>
          <a:off x="6133470" y="1274831"/>
          <a:ext cx="5934885" cy="1881029"/>
        </p:xfrm>
        <a:graphic>
          <a:graphicData uri="http://schemas.openxmlformats.org/drawingml/2006/chart">
            <c:chart xmlns:c="http://schemas.openxmlformats.org/drawingml/2006/chart" xmlns:r="http://schemas.openxmlformats.org/officeDocument/2006/relationships" r:id="rId8"/>
          </a:graphicData>
        </a:graphic>
      </p:graphicFrame>
      <p:sp>
        <p:nvSpPr>
          <p:cNvPr id="115" name="TextBox 114">
            <a:extLst>
              <a:ext uri="{FF2B5EF4-FFF2-40B4-BE49-F238E27FC236}">
                <a16:creationId xmlns:a16="http://schemas.microsoft.com/office/drawing/2014/main" id="{434AC9ED-FF16-F638-1C3E-B1D03015E272}"/>
              </a:ext>
            </a:extLst>
          </p:cNvPr>
          <p:cNvSpPr txBox="1"/>
          <p:nvPr/>
        </p:nvSpPr>
        <p:spPr>
          <a:xfrm>
            <a:off x="2153981" y="914545"/>
            <a:ext cx="300967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LENDING AND DEPOSIT INTEREST RATES</a:t>
            </a:r>
            <a:endParaRPr lang="nl-NL" sz="1200" b="1" dirty="0">
              <a:solidFill>
                <a:schemeClr val="tx1">
                  <a:lumMod val="75000"/>
                  <a:lumOff val="25000"/>
                </a:schemeClr>
              </a:solidFill>
              <a:latin typeface="SVN-Gilroy XBold" panose="00000900000000000000" pitchFamily="50" charset="0"/>
              <a:cs typeface="Arial" panose="020B0604020202020204" pitchFamily="34" charset="0"/>
            </a:endParaRPr>
          </a:p>
        </p:txBody>
      </p:sp>
      <p:sp>
        <p:nvSpPr>
          <p:cNvPr id="116" name="Isosceles Triangle 115">
            <a:extLst>
              <a:ext uri="{FF2B5EF4-FFF2-40B4-BE49-F238E27FC236}">
                <a16:creationId xmlns:a16="http://schemas.microsoft.com/office/drawing/2014/main" id="{AC5FBE73-4A63-9B98-9890-29D0433DB4BE}"/>
              </a:ext>
            </a:extLst>
          </p:cNvPr>
          <p:cNvSpPr/>
          <p:nvPr/>
        </p:nvSpPr>
        <p:spPr>
          <a:xfrm rot="5400000">
            <a:off x="1997181" y="1037194"/>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17" name="TextBox 116">
            <a:extLst>
              <a:ext uri="{FF2B5EF4-FFF2-40B4-BE49-F238E27FC236}">
                <a16:creationId xmlns:a16="http://schemas.microsoft.com/office/drawing/2014/main" id="{434AC9ED-FF16-F638-1C3E-B1D03015E272}"/>
              </a:ext>
            </a:extLst>
          </p:cNvPr>
          <p:cNvSpPr txBox="1"/>
          <p:nvPr/>
        </p:nvSpPr>
        <p:spPr>
          <a:xfrm>
            <a:off x="1853453" y="3987830"/>
            <a:ext cx="4571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SVN-Gilroy XBold" panose="00000900000000000000" pitchFamily="50" charset="0"/>
                <a:cs typeface="Arial" panose="020B0604020202020204" pitchFamily="34" charset="0"/>
              </a:rPr>
              <a:t>NIM</a:t>
            </a:r>
            <a:endParaRPr lang="nl-NL" sz="1200" b="1">
              <a:solidFill>
                <a:schemeClr val="tx1">
                  <a:lumMod val="75000"/>
                  <a:lumOff val="25000"/>
                </a:schemeClr>
              </a:solidFill>
              <a:latin typeface="SVN-Gilroy XBold" panose="00000900000000000000" pitchFamily="50" charset="0"/>
              <a:cs typeface="Arial" panose="020B0604020202020204" pitchFamily="34" charset="0"/>
            </a:endParaRPr>
          </a:p>
        </p:txBody>
      </p:sp>
      <p:sp>
        <p:nvSpPr>
          <p:cNvPr id="118" name="Isosceles Triangle 117">
            <a:extLst>
              <a:ext uri="{FF2B5EF4-FFF2-40B4-BE49-F238E27FC236}">
                <a16:creationId xmlns:a16="http://schemas.microsoft.com/office/drawing/2014/main" id="{AC5FBE73-4A63-9B98-9890-29D0433DB4BE}"/>
              </a:ext>
            </a:extLst>
          </p:cNvPr>
          <p:cNvSpPr/>
          <p:nvPr/>
        </p:nvSpPr>
        <p:spPr>
          <a:xfrm rot="5400000">
            <a:off x="1696653" y="4110479"/>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19" name="TextBox 118">
            <a:extLst>
              <a:ext uri="{FF2B5EF4-FFF2-40B4-BE49-F238E27FC236}">
                <a16:creationId xmlns:a16="http://schemas.microsoft.com/office/drawing/2014/main" id="{434AC9ED-FF16-F638-1C3E-B1D03015E272}"/>
              </a:ext>
            </a:extLst>
          </p:cNvPr>
          <p:cNvSpPr txBox="1"/>
          <p:nvPr/>
        </p:nvSpPr>
        <p:spPr>
          <a:xfrm>
            <a:off x="4542543" y="3987830"/>
            <a:ext cx="4972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SVN-Gilroy XBold" panose="00000900000000000000" pitchFamily="50" charset="0"/>
                <a:cs typeface="Arial" panose="020B0604020202020204" pitchFamily="34" charset="0"/>
              </a:rPr>
              <a:t>COF</a:t>
            </a:r>
            <a:endParaRPr lang="nl-NL" sz="1200" b="1">
              <a:solidFill>
                <a:schemeClr val="tx1">
                  <a:lumMod val="75000"/>
                  <a:lumOff val="25000"/>
                </a:schemeClr>
              </a:solidFill>
              <a:latin typeface="SVN-Gilroy XBold" panose="00000900000000000000" pitchFamily="50" charset="0"/>
              <a:cs typeface="Arial" panose="020B0604020202020204" pitchFamily="34" charset="0"/>
            </a:endParaRPr>
          </a:p>
        </p:txBody>
      </p:sp>
      <p:sp>
        <p:nvSpPr>
          <p:cNvPr id="120" name="Isosceles Triangle 119">
            <a:extLst>
              <a:ext uri="{FF2B5EF4-FFF2-40B4-BE49-F238E27FC236}">
                <a16:creationId xmlns:a16="http://schemas.microsoft.com/office/drawing/2014/main" id="{AC5FBE73-4A63-9B98-9890-29D0433DB4BE}"/>
              </a:ext>
            </a:extLst>
          </p:cNvPr>
          <p:cNvSpPr/>
          <p:nvPr/>
        </p:nvSpPr>
        <p:spPr>
          <a:xfrm rot="5400000">
            <a:off x="4385743" y="4110479"/>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21" name="TextBox 120">
            <a:extLst>
              <a:ext uri="{FF2B5EF4-FFF2-40B4-BE49-F238E27FC236}">
                <a16:creationId xmlns:a16="http://schemas.microsoft.com/office/drawing/2014/main" id="{434AC9ED-FF16-F638-1C3E-B1D03015E272}"/>
              </a:ext>
            </a:extLst>
          </p:cNvPr>
          <p:cNvSpPr txBox="1"/>
          <p:nvPr/>
        </p:nvSpPr>
        <p:spPr>
          <a:xfrm>
            <a:off x="8805465" y="914545"/>
            <a:ext cx="8860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SVN-Gilroy XBold" panose="00000900000000000000" pitchFamily="50" charset="0"/>
                <a:cs typeface="Arial" panose="020B0604020202020204" pitchFamily="34" charset="0"/>
              </a:rPr>
              <a:t>ROA, ROE</a:t>
            </a:r>
            <a:endParaRPr lang="nl-NL" sz="1200" b="1">
              <a:solidFill>
                <a:schemeClr val="tx1">
                  <a:lumMod val="75000"/>
                  <a:lumOff val="25000"/>
                </a:schemeClr>
              </a:solidFill>
              <a:latin typeface="SVN-Gilroy XBold" panose="00000900000000000000" pitchFamily="50" charset="0"/>
              <a:cs typeface="Arial" panose="020B0604020202020204" pitchFamily="34" charset="0"/>
            </a:endParaRPr>
          </a:p>
        </p:txBody>
      </p:sp>
      <p:sp>
        <p:nvSpPr>
          <p:cNvPr id="122" name="Isosceles Triangle 121">
            <a:extLst>
              <a:ext uri="{FF2B5EF4-FFF2-40B4-BE49-F238E27FC236}">
                <a16:creationId xmlns:a16="http://schemas.microsoft.com/office/drawing/2014/main" id="{AC5FBE73-4A63-9B98-9890-29D0433DB4BE}"/>
              </a:ext>
            </a:extLst>
          </p:cNvPr>
          <p:cNvSpPr/>
          <p:nvPr/>
        </p:nvSpPr>
        <p:spPr>
          <a:xfrm rot="5400000">
            <a:off x="8648665" y="1037194"/>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25" name="TextBox 124">
            <a:extLst>
              <a:ext uri="{FF2B5EF4-FFF2-40B4-BE49-F238E27FC236}">
                <a16:creationId xmlns:a16="http://schemas.microsoft.com/office/drawing/2014/main" id="{434AC9ED-FF16-F638-1C3E-B1D03015E272}"/>
              </a:ext>
            </a:extLst>
          </p:cNvPr>
          <p:cNvSpPr txBox="1"/>
          <p:nvPr/>
        </p:nvSpPr>
        <p:spPr>
          <a:xfrm>
            <a:off x="7820395" y="3732373"/>
            <a:ext cx="22052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MEASURES TO IMPROVE NIM</a:t>
            </a:r>
            <a:endParaRPr lang="nl-NL" sz="1200" b="1" dirty="0">
              <a:solidFill>
                <a:schemeClr val="tx1">
                  <a:lumMod val="75000"/>
                  <a:lumOff val="25000"/>
                </a:schemeClr>
              </a:solidFill>
              <a:latin typeface="SVN-Gilroy XBold" panose="00000900000000000000" pitchFamily="50" charset="0"/>
              <a:cs typeface="Arial" panose="020B0604020202020204" pitchFamily="34" charset="0"/>
            </a:endParaRPr>
          </a:p>
        </p:txBody>
      </p:sp>
      <p:sp>
        <p:nvSpPr>
          <p:cNvPr id="126" name="Isosceles Triangle 125">
            <a:extLst>
              <a:ext uri="{FF2B5EF4-FFF2-40B4-BE49-F238E27FC236}">
                <a16:creationId xmlns:a16="http://schemas.microsoft.com/office/drawing/2014/main" id="{AC5FBE73-4A63-9B98-9890-29D0433DB4BE}"/>
              </a:ext>
            </a:extLst>
          </p:cNvPr>
          <p:cNvSpPr/>
          <p:nvPr/>
        </p:nvSpPr>
        <p:spPr>
          <a:xfrm rot="5400000">
            <a:off x="7663595" y="3855022"/>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cxnSp>
        <p:nvCxnSpPr>
          <p:cNvPr id="14" name="Straight Connector 13">
            <a:extLst>
              <a:ext uri="{FF2B5EF4-FFF2-40B4-BE49-F238E27FC236}">
                <a16:creationId xmlns:a16="http://schemas.microsoft.com/office/drawing/2014/main" id="{DF21EA57-3843-F4D8-2DFB-C7E96C33E675}"/>
              </a:ext>
            </a:extLst>
          </p:cNvPr>
          <p:cNvCxnSpPr>
            <a:cxnSpLocks/>
          </p:cNvCxnSpPr>
          <p:nvPr/>
        </p:nvCxnSpPr>
        <p:spPr>
          <a:xfrm>
            <a:off x="9780775"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1E7137F-B447-56B2-6419-89ACEB60688D}"/>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rgbClr val="725380"/>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rgbClr val="725380"/>
                </a:solidFill>
                <a:effectLst/>
                <a:uLnTx/>
                <a:uFillTx/>
                <a:latin typeface="SVN-Gilroy XBold" panose="00000900000000000000" pitchFamily="50" charset="0"/>
                <a:cs typeface="Arial" panose="020B0604020202020204" pitchFamily="34" charset="0"/>
              </a:rPr>
              <a:t>13</a:t>
            </a:r>
            <a:endParaRPr lang="de-DE" sz="600" dirty="0">
              <a:solidFill>
                <a:srgbClr val="725380"/>
              </a:solidFill>
              <a:latin typeface="SVN-Gilroy XBold" panose="00000900000000000000" pitchFamily="50" charset="0"/>
              <a:cs typeface="Arial" panose="020B0604020202020204" pitchFamily="34" charset="0"/>
            </a:endParaRPr>
          </a:p>
        </p:txBody>
      </p:sp>
      <p:cxnSp>
        <p:nvCxnSpPr>
          <p:cNvPr id="17" name="Straight Connector 16">
            <a:extLst>
              <a:ext uri="{FF2B5EF4-FFF2-40B4-BE49-F238E27FC236}">
                <a16:creationId xmlns:a16="http://schemas.microsoft.com/office/drawing/2014/main" id="{7C4BEA08-9FD6-C2D7-524F-18B633663259}"/>
              </a:ext>
            </a:extLst>
          </p:cNvPr>
          <p:cNvCxnSpPr>
            <a:cxnSpLocks/>
          </p:cNvCxnSpPr>
          <p:nvPr/>
        </p:nvCxnSpPr>
        <p:spPr>
          <a:xfrm>
            <a:off x="11134902" y="6547920"/>
            <a:ext cx="0" cy="107173"/>
          </a:xfrm>
          <a:prstGeom prst="line">
            <a:avLst/>
          </a:prstGeom>
          <a:ln w="6350">
            <a:solidFill>
              <a:srgbClr val="72538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F92DBC0-3917-C7CE-733C-D96C0F659D9C}"/>
              </a:ext>
            </a:extLst>
          </p:cNvPr>
          <p:cNvCxnSpPr>
            <a:cxnSpLocks/>
          </p:cNvCxnSpPr>
          <p:nvPr/>
        </p:nvCxnSpPr>
        <p:spPr>
          <a:xfrm>
            <a:off x="10159008" y="6471625"/>
            <a:ext cx="381156" cy="0"/>
          </a:xfrm>
          <a:prstGeom prst="line">
            <a:avLst/>
          </a:prstGeom>
          <a:ln w="28575">
            <a:solidFill>
              <a:srgbClr val="72538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F1D0894-8023-AEB4-7340-40439402B7EC}"/>
              </a:ext>
            </a:extLst>
          </p:cNvPr>
          <p:cNvSpPr txBox="1"/>
          <p:nvPr/>
        </p:nvSpPr>
        <p:spPr>
          <a:xfrm>
            <a:off x="9633382" y="6509173"/>
            <a:ext cx="1432408" cy="184666"/>
          </a:xfrm>
          <a:prstGeom prst="rect">
            <a:avLst/>
          </a:prstGeom>
          <a:noFill/>
        </p:spPr>
        <p:txBody>
          <a:bodyPr wrap="square" rtlCol="0">
            <a:spAutoFit/>
          </a:bodyPr>
          <a:lstStyle/>
          <a:p>
            <a:pPr lvl="0" algn="r">
              <a:spcBef>
                <a:spcPts val="200"/>
              </a:spcBef>
              <a:spcAft>
                <a:spcPts val="200"/>
              </a:spcAft>
              <a:defRPr/>
            </a:pPr>
            <a:r>
              <a:rPr lang="en-US" sz="600" dirty="0">
                <a:solidFill>
                  <a:srgbClr val="725380"/>
                </a:solidFill>
                <a:latin typeface="SVN-Gilroy Heavy" panose="00000A00000000000000" pitchFamily="50" charset="0"/>
                <a:cs typeface="Arial" panose="020B0604020202020204" pitchFamily="34" charset="0"/>
              </a:rPr>
              <a:t>02</a:t>
            </a:r>
            <a:r>
              <a:rPr lang="en-US" sz="600" dirty="0">
                <a:solidFill>
                  <a:srgbClr val="725380"/>
                </a:solidFill>
                <a:latin typeface="SVN-Gilroy Medium" panose="00000600000000000000" pitchFamily="50" charset="0"/>
                <a:cs typeface="Arial" panose="020B0604020202020204" pitchFamily="34" charset="0"/>
              </a:rPr>
              <a:t> – DETAILED BUSINESS RESUTS</a:t>
            </a:r>
            <a:endParaRPr lang="de-DE" sz="600" dirty="0">
              <a:solidFill>
                <a:srgbClr val="725380"/>
              </a:solidFill>
              <a:latin typeface="SVN-Gilroy Medium" panose="00000600000000000000" pitchFamily="50" charset="0"/>
              <a:cs typeface="Arial" panose="020B0604020202020204" pitchFamily="34" charset="0"/>
            </a:endParaRPr>
          </a:p>
        </p:txBody>
      </p:sp>
      <p:pic>
        <p:nvPicPr>
          <p:cNvPr id="5" name="Picture 4">
            <a:extLst>
              <a:ext uri="{FF2B5EF4-FFF2-40B4-BE49-F238E27FC236}">
                <a16:creationId xmlns:a16="http://schemas.microsoft.com/office/drawing/2014/main" id="{7D9BE4BD-2947-3DA4-F632-1F3FCFF11A1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32107" y="5124694"/>
            <a:ext cx="139636" cy="134694"/>
          </a:xfrm>
          <a:prstGeom prst="rect">
            <a:avLst/>
          </a:prstGeom>
        </p:spPr>
      </p:pic>
      <p:pic>
        <p:nvPicPr>
          <p:cNvPr id="13" name="Picture 12">
            <a:extLst>
              <a:ext uri="{FF2B5EF4-FFF2-40B4-BE49-F238E27FC236}">
                <a16:creationId xmlns:a16="http://schemas.microsoft.com/office/drawing/2014/main" id="{787EEBE4-9AE1-9699-E73F-6EC952DCE15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32107" y="5675910"/>
            <a:ext cx="139636" cy="134694"/>
          </a:xfrm>
          <a:prstGeom prst="rect">
            <a:avLst/>
          </a:prstGeom>
        </p:spPr>
      </p:pic>
      <p:pic>
        <p:nvPicPr>
          <p:cNvPr id="15" name="Picture 14">
            <a:extLst>
              <a:ext uri="{FF2B5EF4-FFF2-40B4-BE49-F238E27FC236}">
                <a16:creationId xmlns:a16="http://schemas.microsoft.com/office/drawing/2014/main" id="{62E04625-1929-318A-D205-DD7FE1AD16F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68566" y="5792179"/>
            <a:ext cx="139636" cy="134694"/>
          </a:xfrm>
          <a:prstGeom prst="rect">
            <a:avLst/>
          </a:prstGeom>
        </p:spPr>
      </p:pic>
      <p:pic>
        <p:nvPicPr>
          <p:cNvPr id="19" name="Picture 18">
            <a:extLst>
              <a:ext uri="{FF2B5EF4-FFF2-40B4-BE49-F238E27FC236}">
                <a16:creationId xmlns:a16="http://schemas.microsoft.com/office/drawing/2014/main" id="{CC04CCE6-831B-0841-0C01-B7E6EBB5A0C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68566" y="6182574"/>
            <a:ext cx="139636" cy="134694"/>
          </a:xfrm>
          <a:prstGeom prst="rect">
            <a:avLst/>
          </a:prstGeom>
        </p:spPr>
      </p:pic>
    </p:spTree>
    <p:extLst>
      <p:ext uri="{BB962C8B-B14F-4D97-AF65-F5344CB8AC3E}">
        <p14:creationId xmlns:p14="http://schemas.microsoft.com/office/powerpoint/2010/main" val="3485110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ity with many lights&#10;&#10;Description automatically generated">
            <a:extLst>
              <a:ext uri="{FF2B5EF4-FFF2-40B4-BE49-F238E27FC236}">
                <a16:creationId xmlns:a16="http://schemas.microsoft.com/office/drawing/2014/main" id="{28FEC305-2BCB-54CE-9A0C-9C84C3EEAC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583" b="22281"/>
          <a:stretch/>
        </p:blipFill>
        <p:spPr>
          <a:xfrm>
            <a:off x="0" y="7665"/>
            <a:ext cx="12188953" cy="6850335"/>
          </a:xfrm>
          <a:prstGeom prst="rect">
            <a:avLst/>
          </a:prstGeom>
        </p:spPr>
      </p:pic>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0" name="Rectangle 1109">
            <a:extLst>
              <a:ext uri="{FF2B5EF4-FFF2-40B4-BE49-F238E27FC236}">
                <a16:creationId xmlns:a16="http://schemas.microsoft.com/office/drawing/2014/main" id="{C170A167-D08A-73B5-83B4-14DFDBFE3510}"/>
              </a:ext>
            </a:extLst>
          </p:cNvPr>
          <p:cNvSpPr/>
          <p:nvPr/>
        </p:nvSpPr>
        <p:spPr>
          <a:xfrm>
            <a:off x="0" y="-3"/>
            <a:ext cx="12188952" cy="5067303"/>
          </a:xfrm>
          <a:prstGeom prst="rect">
            <a:avLst/>
          </a:prstGeom>
          <a:gradFill>
            <a:gsLst>
              <a:gs pos="0">
                <a:srgbClr val="163760"/>
              </a:gs>
              <a:gs pos="79884">
                <a:srgbClr val="16416E">
                  <a:alpha val="20000"/>
                </a:srgbClr>
              </a:gs>
              <a:gs pos="57000">
                <a:srgbClr val="16416E">
                  <a:alpha val="50000"/>
                </a:srgbClr>
              </a:gs>
              <a:gs pos="30000">
                <a:srgbClr val="173A64"/>
              </a:gs>
              <a:gs pos="100000">
                <a:srgbClr val="16416E">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ea typeface="+mn-ea"/>
              <a:cs typeface="Arial" panose="020B0604020202020204" pitchFamily="34" charset="0"/>
            </a:endParaRPr>
          </a:p>
        </p:txBody>
      </p:sp>
      <p:sp>
        <p:nvSpPr>
          <p:cNvPr id="1247" name="TextBox 1246">
            <a:extLst>
              <a:ext uri="{FF2B5EF4-FFF2-40B4-BE49-F238E27FC236}">
                <a16:creationId xmlns:a16="http://schemas.microsoft.com/office/drawing/2014/main" id="{F672DA29-B725-52C9-EA0A-878EAA65C64F}"/>
              </a:ext>
            </a:extLst>
          </p:cNvPr>
          <p:cNvSpPr txBox="1"/>
          <p:nvPr/>
        </p:nvSpPr>
        <p:spPr>
          <a:xfrm>
            <a:off x="1173642" y="376254"/>
            <a:ext cx="5069678" cy="338554"/>
          </a:xfrm>
          <a:prstGeom prst="rect">
            <a:avLst/>
          </a:prstGeom>
          <a:noFill/>
        </p:spPr>
        <p:txBody>
          <a:bodyPr wrap="square" rtlCol="0">
            <a:spAutoFit/>
          </a:bodyPr>
          <a:lstStyle/>
          <a:p>
            <a:pPr lvl="0">
              <a:defRPr/>
            </a:pPr>
            <a:r>
              <a:rPr lang="en-US" sz="1600" b="1" dirty="0">
                <a:solidFill>
                  <a:prstClr val="white"/>
                </a:solidFill>
                <a:latin typeface="SVN-Gilroy XBold" panose="00000900000000000000" pitchFamily="50" charset="0"/>
                <a:cs typeface="Arial" panose="020B0604020202020204" pitchFamily="34" charset="0"/>
              </a:rPr>
              <a:t>Key milestones in IT</a:t>
            </a:r>
          </a:p>
        </p:txBody>
      </p:sp>
      <p:grpSp>
        <p:nvGrpSpPr>
          <p:cNvPr id="1248" name="Group 1247">
            <a:extLst>
              <a:ext uri="{FF2B5EF4-FFF2-40B4-BE49-F238E27FC236}">
                <a16:creationId xmlns:a16="http://schemas.microsoft.com/office/drawing/2014/main" id="{F18B30E8-E858-222A-4472-690E0D3C15D3}"/>
              </a:ext>
            </a:extLst>
          </p:cNvPr>
          <p:cNvGrpSpPr/>
          <p:nvPr/>
        </p:nvGrpSpPr>
        <p:grpSpPr>
          <a:xfrm>
            <a:off x="707759" y="363408"/>
            <a:ext cx="370841" cy="359080"/>
            <a:chOff x="707759" y="363408"/>
            <a:chExt cx="370841" cy="359080"/>
          </a:xfrm>
        </p:grpSpPr>
        <p:sp>
          <p:nvSpPr>
            <p:cNvPr id="1249" name="Freeform: Shape 220">
              <a:extLst>
                <a:ext uri="{FF2B5EF4-FFF2-40B4-BE49-F238E27FC236}">
                  <a16:creationId xmlns:a16="http://schemas.microsoft.com/office/drawing/2014/main" id="{4679CFDD-6C95-0355-7B07-69835E591F9B}"/>
                </a:ext>
              </a:extLst>
            </p:cNvPr>
            <p:cNvSpPr/>
            <p:nvPr/>
          </p:nvSpPr>
          <p:spPr>
            <a:xfrm>
              <a:off x="707759" y="542555"/>
              <a:ext cx="198478" cy="179933"/>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0" name="Freeform: Shape 339">
              <a:extLst>
                <a:ext uri="{FF2B5EF4-FFF2-40B4-BE49-F238E27FC236}">
                  <a16:creationId xmlns:a16="http://schemas.microsoft.com/office/drawing/2014/main" id="{AC6366C9-4C99-4A67-2A13-2B90C447859F}"/>
                </a:ext>
              </a:extLst>
            </p:cNvPr>
            <p:cNvSpPr/>
            <p:nvPr/>
          </p:nvSpPr>
          <p:spPr>
            <a:xfrm>
              <a:off x="793940" y="542555"/>
              <a:ext cx="198478" cy="179933"/>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1" name="Freeform: Shape 340">
              <a:extLst>
                <a:ext uri="{FF2B5EF4-FFF2-40B4-BE49-F238E27FC236}">
                  <a16:creationId xmlns:a16="http://schemas.microsoft.com/office/drawing/2014/main" id="{2F4EFBEE-AC94-70B2-9807-F812BA31B395}"/>
                </a:ext>
              </a:extLst>
            </p:cNvPr>
            <p:cNvSpPr/>
            <p:nvPr/>
          </p:nvSpPr>
          <p:spPr>
            <a:xfrm>
              <a:off x="880122" y="542555"/>
              <a:ext cx="198478" cy="179426"/>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2" name="Freeform: Shape 341">
              <a:extLst>
                <a:ext uri="{FF2B5EF4-FFF2-40B4-BE49-F238E27FC236}">
                  <a16:creationId xmlns:a16="http://schemas.microsoft.com/office/drawing/2014/main" id="{9A741836-6A77-668E-405C-BE84A7C313CB}"/>
                </a:ext>
              </a:extLst>
            </p:cNvPr>
            <p:cNvSpPr/>
            <p:nvPr/>
          </p:nvSpPr>
          <p:spPr>
            <a:xfrm>
              <a:off x="880122" y="363408"/>
              <a:ext cx="198373" cy="179147"/>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3" name="Freeform: Shape 345">
              <a:extLst>
                <a:ext uri="{FF2B5EF4-FFF2-40B4-BE49-F238E27FC236}">
                  <a16:creationId xmlns:a16="http://schemas.microsoft.com/office/drawing/2014/main" id="{B570525E-92C0-3D77-C9F2-296AF18DD103}"/>
                </a:ext>
              </a:extLst>
            </p:cNvPr>
            <p:cNvSpPr/>
            <p:nvPr/>
          </p:nvSpPr>
          <p:spPr>
            <a:xfrm>
              <a:off x="707759" y="363915"/>
              <a:ext cx="197991" cy="17864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4" name="Freeform: Shape 347">
              <a:extLst>
                <a:ext uri="{FF2B5EF4-FFF2-40B4-BE49-F238E27FC236}">
                  <a16:creationId xmlns:a16="http://schemas.microsoft.com/office/drawing/2014/main" id="{97D72934-86A3-49CD-F15F-93AC80E04C98}"/>
                </a:ext>
              </a:extLst>
            </p:cNvPr>
            <p:cNvSpPr/>
            <p:nvPr/>
          </p:nvSpPr>
          <p:spPr>
            <a:xfrm>
              <a:off x="793940" y="363915"/>
              <a:ext cx="197991" cy="17864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58" name="Group 1257">
            <a:extLst>
              <a:ext uri="{FF2B5EF4-FFF2-40B4-BE49-F238E27FC236}">
                <a16:creationId xmlns:a16="http://schemas.microsoft.com/office/drawing/2014/main" id="{C3D01663-6EB0-AEF6-CFF5-522034E63813}"/>
              </a:ext>
            </a:extLst>
          </p:cNvPr>
          <p:cNvGrpSpPr/>
          <p:nvPr/>
        </p:nvGrpSpPr>
        <p:grpSpPr>
          <a:xfrm>
            <a:off x="546580" y="1173157"/>
            <a:ext cx="1111651" cy="1051562"/>
            <a:chOff x="1416834" y="1025318"/>
            <a:chExt cx="1111651" cy="1051562"/>
          </a:xfrm>
        </p:grpSpPr>
        <p:pic>
          <p:nvPicPr>
            <p:cNvPr id="1111" name="Picture 1110" descr="A blue and white circle with a black background&#10;&#10;Description automatically generated">
              <a:extLst>
                <a:ext uri="{FF2B5EF4-FFF2-40B4-BE49-F238E27FC236}">
                  <a16:creationId xmlns:a16="http://schemas.microsoft.com/office/drawing/2014/main" id="{221AB8D4-4587-785D-BC4F-9ADC09D49B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16834" y="1025318"/>
              <a:ext cx="1111651" cy="1051562"/>
            </a:xfrm>
            <a:prstGeom prst="rect">
              <a:avLst/>
            </a:prstGeom>
          </p:spPr>
        </p:pic>
        <p:grpSp>
          <p:nvGrpSpPr>
            <p:cNvPr id="1112" name="AI3" descr="{&quot;Key&quot;:&quot;POWER_USER_SHAPE_ICON&quot;,&quot;Value&quot;:&quot;POWER_USER_SHAPE_ICON_STYLE_1&quot;}">
              <a:extLst>
                <a:ext uri="{FF2B5EF4-FFF2-40B4-BE49-F238E27FC236}">
                  <a16:creationId xmlns:a16="http://schemas.microsoft.com/office/drawing/2014/main" id="{9E3F43EE-DB45-74DC-34D9-2DEB8FF3A2D2}"/>
                </a:ext>
              </a:extLst>
            </p:cNvPr>
            <p:cNvGrpSpPr>
              <a:grpSpLocks noChangeAspect="1"/>
            </p:cNvGrpSpPr>
            <p:nvPr/>
          </p:nvGrpSpPr>
          <p:grpSpPr>
            <a:xfrm>
              <a:off x="1774287" y="1367463"/>
              <a:ext cx="396745" cy="367272"/>
              <a:chOff x="5936234" y="2219065"/>
              <a:chExt cx="3630213" cy="3360535"/>
            </a:xfrm>
            <a:solidFill>
              <a:schemeClr val="bg1"/>
            </a:solidFill>
          </p:grpSpPr>
          <p:sp>
            <p:nvSpPr>
              <p:cNvPr id="1113" name="Freeform: Shape 51">
                <a:extLst>
                  <a:ext uri="{FF2B5EF4-FFF2-40B4-BE49-F238E27FC236}">
                    <a16:creationId xmlns:a16="http://schemas.microsoft.com/office/drawing/2014/main" id="{C8CCE06B-23F3-28B6-9EA7-6A36CBC59544}"/>
                  </a:ext>
                </a:extLst>
              </p:cNvPr>
              <p:cNvSpPr>
                <a:spLocks/>
              </p:cNvSpPr>
              <p:nvPr/>
            </p:nvSpPr>
            <p:spPr bwMode="auto">
              <a:xfrm>
                <a:off x="7699484" y="2633946"/>
                <a:ext cx="1410595" cy="2344083"/>
              </a:xfrm>
              <a:custGeom>
                <a:avLst/>
                <a:gdLst>
                  <a:gd name="connsiteX0" fmla="*/ 1007578 w 1410595"/>
                  <a:gd name="connsiteY0" fmla="*/ 1980833 h 2344083"/>
                  <a:gd name="connsiteX1" fmla="*/ 1007568 w 1410595"/>
                  <a:gd name="connsiteY1" fmla="*/ 1980991 h 2344083"/>
                  <a:gd name="connsiteX2" fmla="*/ 1007568 w 1410595"/>
                  <a:gd name="connsiteY2" fmla="*/ 1980834 h 2344083"/>
                  <a:gd name="connsiteX3" fmla="*/ 1543 w 1410595"/>
                  <a:gd name="connsiteY3" fmla="*/ 1846226 h 2344083"/>
                  <a:gd name="connsiteX4" fmla="*/ 92202 w 1410595"/>
                  <a:gd name="connsiteY4" fmla="*/ 1846226 h 2344083"/>
                  <a:gd name="connsiteX5" fmla="*/ 91353 w 1410595"/>
                  <a:gd name="connsiteY5" fmla="*/ 1871529 h 2344083"/>
                  <a:gd name="connsiteX6" fmla="*/ 161211 w 1410595"/>
                  <a:gd name="connsiteY6" fmla="*/ 2127829 h 2344083"/>
                  <a:gd name="connsiteX7" fmla="*/ 346604 w 1410595"/>
                  <a:gd name="connsiteY7" fmla="*/ 2213263 h 2344083"/>
                  <a:gd name="connsiteX8" fmla="*/ 416462 w 1410595"/>
                  <a:gd name="connsiteY8" fmla="*/ 2207923 h 2344083"/>
                  <a:gd name="connsiteX9" fmla="*/ 421835 w 1410595"/>
                  <a:gd name="connsiteY9" fmla="*/ 2205254 h 2344083"/>
                  <a:gd name="connsiteX10" fmla="*/ 424522 w 1410595"/>
                  <a:gd name="connsiteY10" fmla="*/ 2205254 h 2344083"/>
                  <a:gd name="connsiteX11" fmla="*/ 446017 w 1410595"/>
                  <a:gd name="connsiteY11" fmla="*/ 2205254 h 2344083"/>
                  <a:gd name="connsiteX12" fmla="*/ 456764 w 1410595"/>
                  <a:gd name="connsiteY12" fmla="*/ 2221272 h 2344083"/>
                  <a:gd name="connsiteX13" fmla="*/ 537370 w 1410595"/>
                  <a:gd name="connsiteY13" fmla="*/ 2255980 h 2344083"/>
                  <a:gd name="connsiteX14" fmla="*/ 628723 w 1410595"/>
                  <a:gd name="connsiteY14" fmla="*/ 2205254 h 2344083"/>
                  <a:gd name="connsiteX15" fmla="*/ 655591 w 1410595"/>
                  <a:gd name="connsiteY15" fmla="*/ 2162537 h 2344083"/>
                  <a:gd name="connsiteX16" fmla="*/ 693207 w 1410595"/>
                  <a:gd name="connsiteY16" fmla="*/ 2197244 h 2344083"/>
                  <a:gd name="connsiteX17" fmla="*/ 741570 w 1410595"/>
                  <a:gd name="connsiteY17" fmla="*/ 2213263 h 2344083"/>
                  <a:gd name="connsiteX18" fmla="*/ 795307 w 1410595"/>
                  <a:gd name="connsiteY18" fmla="*/ 2194574 h 2344083"/>
                  <a:gd name="connsiteX19" fmla="*/ 816802 w 1410595"/>
                  <a:gd name="connsiteY19" fmla="*/ 2146518 h 2344083"/>
                  <a:gd name="connsiteX20" fmla="*/ 814115 w 1410595"/>
                  <a:gd name="connsiteY20" fmla="*/ 2127829 h 2344083"/>
                  <a:gd name="connsiteX21" fmla="*/ 797994 w 1410595"/>
                  <a:gd name="connsiteY21" fmla="*/ 2063754 h 2344083"/>
                  <a:gd name="connsiteX22" fmla="*/ 862478 w 1410595"/>
                  <a:gd name="connsiteY22" fmla="*/ 2071764 h 2344083"/>
                  <a:gd name="connsiteX23" fmla="*/ 875912 w 1410595"/>
                  <a:gd name="connsiteY23" fmla="*/ 2074434 h 2344083"/>
                  <a:gd name="connsiteX24" fmla="*/ 937710 w 1410595"/>
                  <a:gd name="connsiteY24" fmla="*/ 2047736 h 2344083"/>
                  <a:gd name="connsiteX25" fmla="*/ 961891 w 1410595"/>
                  <a:gd name="connsiteY25" fmla="*/ 1994340 h 2344083"/>
                  <a:gd name="connsiteX26" fmla="*/ 961891 w 1410595"/>
                  <a:gd name="connsiteY26" fmla="*/ 1986330 h 2344083"/>
                  <a:gd name="connsiteX27" fmla="*/ 956518 w 1410595"/>
                  <a:gd name="connsiteY27" fmla="*/ 1932934 h 2344083"/>
                  <a:gd name="connsiteX28" fmla="*/ 1007568 w 1410595"/>
                  <a:gd name="connsiteY28" fmla="*/ 1938274 h 2344083"/>
                  <a:gd name="connsiteX29" fmla="*/ 1007568 w 1410595"/>
                  <a:gd name="connsiteY29" fmla="*/ 1980834 h 2344083"/>
                  <a:gd name="connsiteX30" fmla="*/ 1004881 w 1410595"/>
                  <a:gd name="connsiteY30" fmla="*/ 1980991 h 2344083"/>
                  <a:gd name="connsiteX31" fmla="*/ 1002194 w 1410595"/>
                  <a:gd name="connsiteY31" fmla="*/ 2026377 h 2344083"/>
                  <a:gd name="connsiteX32" fmla="*/ 1004881 w 1410595"/>
                  <a:gd name="connsiteY32" fmla="*/ 2026377 h 2344083"/>
                  <a:gd name="connsiteX33" fmla="*/ 1007568 w 1410595"/>
                  <a:gd name="connsiteY33" fmla="*/ 2026377 h 2344083"/>
                  <a:gd name="connsiteX34" fmla="*/ 1044876 w 1410595"/>
                  <a:gd name="connsiteY34" fmla="*/ 2022285 h 2344083"/>
                  <a:gd name="connsiteX35" fmla="*/ 1037123 w 1410595"/>
                  <a:gd name="connsiteY35" fmla="*/ 2060417 h 2344083"/>
                  <a:gd name="connsiteX36" fmla="*/ 999507 w 1410595"/>
                  <a:gd name="connsiteY36" fmla="*/ 2114480 h 2344083"/>
                  <a:gd name="connsiteX37" fmla="*/ 943755 w 1410595"/>
                  <a:gd name="connsiteY37" fmla="*/ 2149522 h 2344083"/>
                  <a:gd name="connsiteX38" fmla="*/ 904239 w 1410595"/>
                  <a:gd name="connsiteY38" fmla="*/ 2157103 h 2344083"/>
                  <a:gd name="connsiteX39" fmla="*/ 905468 w 1410595"/>
                  <a:gd name="connsiteY39" fmla="*/ 2146518 h 2344083"/>
                  <a:gd name="connsiteX40" fmla="*/ 900094 w 1410595"/>
                  <a:gd name="connsiteY40" fmla="*/ 2106471 h 2344083"/>
                  <a:gd name="connsiteX41" fmla="*/ 857104 w 1410595"/>
                  <a:gd name="connsiteY41" fmla="*/ 2117150 h 2344083"/>
                  <a:gd name="connsiteX42" fmla="*/ 851731 w 1410595"/>
                  <a:gd name="connsiteY42" fmla="*/ 2159867 h 2344083"/>
                  <a:gd name="connsiteX43" fmla="*/ 875912 w 1410595"/>
                  <a:gd name="connsiteY43" fmla="*/ 2162537 h 2344083"/>
                  <a:gd name="connsiteX44" fmla="*/ 904239 w 1410595"/>
                  <a:gd name="connsiteY44" fmla="*/ 2157103 h 2344083"/>
                  <a:gd name="connsiteX45" fmla="*/ 901648 w 1410595"/>
                  <a:gd name="connsiteY45" fmla="*/ 2179432 h 2344083"/>
                  <a:gd name="connsiteX46" fmla="*/ 854418 w 1410595"/>
                  <a:gd name="connsiteY46" fmla="*/ 2258650 h 2344083"/>
                  <a:gd name="connsiteX47" fmla="*/ 741570 w 1410595"/>
                  <a:gd name="connsiteY47" fmla="*/ 2304036 h 2344083"/>
                  <a:gd name="connsiteX48" fmla="*/ 685818 w 1410595"/>
                  <a:gd name="connsiteY48" fmla="*/ 2294024 h 2344083"/>
                  <a:gd name="connsiteX49" fmla="*/ 672536 w 1410595"/>
                  <a:gd name="connsiteY49" fmla="*/ 2286311 h 2344083"/>
                  <a:gd name="connsiteX50" fmla="*/ 701267 w 1410595"/>
                  <a:gd name="connsiteY50" fmla="*/ 2253310 h 2344083"/>
                  <a:gd name="connsiteX51" fmla="*/ 663652 w 1410595"/>
                  <a:gd name="connsiteY51" fmla="*/ 2229282 h 2344083"/>
                  <a:gd name="connsiteX52" fmla="*/ 634096 w 1410595"/>
                  <a:gd name="connsiteY52" fmla="*/ 2263989 h 2344083"/>
                  <a:gd name="connsiteX53" fmla="*/ 672536 w 1410595"/>
                  <a:gd name="connsiteY53" fmla="*/ 2286311 h 2344083"/>
                  <a:gd name="connsiteX54" fmla="*/ 667346 w 1410595"/>
                  <a:gd name="connsiteY54" fmla="*/ 2292273 h 2344083"/>
                  <a:gd name="connsiteX55" fmla="*/ 537370 w 1410595"/>
                  <a:gd name="connsiteY55" fmla="*/ 2344083 h 2344083"/>
                  <a:gd name="connsiteX56" fmla="*/ 459787 w 1410595"/>
                  <a:gd name="connsiteY56" fmla="*/ 2328064 h 2344083"/>
                  <a:gd name="connsiteX57" fmla="*/ 414234 w 1410595"/>
                  <a:gd name="connsiteY57" fmla="*/ 2295636 h 2344083"/>
                  <a:gd name="connsiteX58" fmla="*/ 424522 w 1410595"/>
                  <a:gd name="connsiteY58" fmla="*/ 2294358 h 2344083"/>
                  <a:gd name="connsiteX59" fmla="*/ 432583 w 1410595"/>
                  <a:gd name="connsiteY59" fmla="*/ 2293357 h 2344083"/>
                  <a:gd name="connsiteX60" fmla="*/ 424522 w 1410595"/>
                  <a:gd name="connsiteY60" fmla="*/ 2250640 h 2344083"/>
                  <a:gd name="connsiteX61" fmla="*/ 392280 w 1410595"/>
                  <a:gd name="connsiteY61" fmla="*/ 2280008 h 2344083"/>
                  <a:gd name="connsiteX62" fmla="*/ 414234 w 1410595"/>
                  <a:gd name="connsiteY62" fmla="*/ 2295636 h 2344083"/>
                  <a:gd name="connsiteX63" fmla="*/ 346604 w 1410595"/>
                  <a:gd name="connsiteY63" fmla="*/ 2304036 h 2344083"/>
                  <a:gd name="connsiteX64" fmla="*/ 91353 w 1410595"/>
                  <a:gd name="connsiteY64" fmla="*/ 2183895 h 2344083"/>
                  <a:gd name="connsiteX65" fmla="*/ 0 w 1410595"/>
                  <a:gd name="connsiteY65" fmla="*/ 1871529 h 2344083"/>
                  <a:gd name="connsiteX66" fmla="*/ 660965 w 1410595"/>
                  <a:gd name="connsiteY66" fmla="*/ 0 h 2344083"/>
                  <a:gd name="connsiteX67" fmla="*/ 736196 w 1410595"/>
                  <a:gd name="connsiteY67" fmla="*/ 15685 h 2344083"/>
                  <a:gd name="connsiteX68" fmla="*/ 779586 w 1410595"/>
                  <a:gd name="connsiteY68" fmla="*/ 45219 h 2344083"/>
                  <a:gd name="connsiteX69" fmla="*/ 757691 w 1410595"/>
                  <a:gd name="connsiteY69" fmla="*/ 48056 h 2344083"/>
                  <a:gd name="connsiteX70" fmla="*/ 768438 w 1410595"/>
                  <a:gd name="connsiteY70" fmla="*/ 90773 h 2344083"/>
                  <a:gd name="connsiteX71" fmla="*/ 803367 w 1410595"/>
                  <a:gd name="connsiteY71" fmla="*/ 61405 h 2344083"/>
                  <a:gd name="connsiteX72" fmla="*/ 779586 w 1410595"/>
                  <a:gd name="connsiteY72" fmla="*/ 45219 h 2344083"/>
                  <a:gd name="connsiteX73" fmla="*/ 819488 w 1410595"/>
                  <a:gd name="connsiteY73" fmla="*/ 40047 h 2344083"/>
                  <a:gd name="connsiteX74" fmla="*/ 1051061 w 1410595"/>
                  <a:gd name="connsiteY74" fmla="*/ 231678 h 2344083"/>
                  <a:gd name="connsiteX75" fmla="*/ 1054935 w 1410595"/>
                  <a:gd name="connsiteY75" fmla="*/ 270374 h 2344083"/>
                  <a:gd name="connsiteX76" fmla="*/ 1029063 w 1410595"/>
                  <a:gd name="connsiteY76" fmla="*/ 253631 h 2344083"/>
                  <a:gd name="connsiteX77" fmla="*/ 1010255 w 1410595"/>
                  <a:gd name="connsiteY77" fmla="*/ 293678 h 2344083"/>
                  <a:gd name="connsiteX78" fmla="*/ 1055931 w 1410595"/>
                  <a:gd name="connsiteY78" fmla="*/ 299018 h 2344083"/>
                  <a:gd name="connsiteX79" fmla="*/ 1055931 w 1410595"/>
                  <a:gd name="connsiteY79" fmla="*/ 280329 h 2344083"/>
                  <a:gd name="connsiteX80" fmla="*/ 1054935 w 1410595"/>
                  <a:gd name="connsiteY80" fmla="*/ 270374 h 2344083"/>
                  <a:gd name="connsiteX81" fmla="*/ 1089139 w 1410595"/>
                  <a:gd name="connsiteY81" fmla="*/ 292510 h 2344083"/>
                  <a:gd name="connsiteX82" fmla="*/ 1174152 w 1410595"/>
                  <a:gd name="connsiteY82" fmla="*/ 483234 h 2344083"/>
                  <a:gd name="connsiteX83" fmla="*/ 1170458 w 1410595"/>
                  <a:gd name="connsiteY83" fmla="*/ 524616 h 2344083"/>
                  <a:gd name="connsiteX84" fmla="*/ 1169206 w 1410595"/>
                  <a:gd name="connsiteY84" fmla="*/ 529936 h 2344083"/>
                  <a:gd name="connsiteX85" fmla="*/ 1133850 w 1410595"/>
                  <a:gd name="connsiteY85" fmla="*/ 509932 h 2344083"/>
                  <a:gd name="connsiteX86" fmla="*/ 1117729 w 1410595"/>
                  <a:gd name="connsiteY86" fmla="*/ 552648 h 2344083"/>
                  <a:gd name="connsiteX87" fmla="*/ 1160718 w 1410595"/>
                  <a:gd name="connsiteY87" fmla="*/ 565997 h 2344083"/>
                  <a:gd name="connsiteX88" fmla="*/ 1169206 w 1410595"/>
                  <a:gd name="connsiteY88" fmla="*/ 529936 h 2344083"/>
                  <a:gd name="connsiteX89" fmla="*/ 1204925 w 1410595"/>
                  <a:gd name="connsiteY89" fmla="*/ 550146 h 2344083"/>
                  <a:gd name="connsiteX90" fmla="*/ 1305808 w 1410595"/>
                  <a:gd name="connsiteY90" fmla="*/ 752883 h 2344083"/>
                  <a:gd name="connsiteX91" fmla="*/ 1298083 w 1410595"/>
                  <a:gd name="connsiteY91" fmla="*/ 812954 h 2344083"/>
                  <a:gd name="connsiteX92" fmla="*/ 1290153 w 1410595"/>
                  <a:gd name="connsiteY92" fmla="*/ 834774 h 2344083"/>
                  <a:gd name="connsiteX93" fmla="*/ 1254758 w 1410595"/>
                  <a:gd name="connsiteY93" fmla="*/ 811619 h 2344083"/>
                  <a:gd name="connsiteX94" fmla="*/ 1235950 w 1410595"/>
                  <a:gd name="connsiteY94" fmla="*/ 851666 h 2344083"/>
                  <a:gd name="connsiteX95" fmla="*/ 1276253 w 1410595"/>
                  <a:gd name="connsiteY95" fmla="*/ 873024 h 2344083"/>
                  <a:gd name="connsiteX96" fmla="*/ 1290153 w 1410595"/>
                  <a:gd name="connsiteY96" fmla="*/ 834774 h 2344083"/>
                  <a:gd name="connsiteX97" fmla="*/ 1318781 w 1410595"/>
                  <a:gd name="connsiteY97" fmla="*/ 853501 h 2344083"/>
                  <a:gd name="connsiteX98" fmla="*/ 1410595 w 1410595"/>
                  <a:gd name="connsiteY98" fmla="*/ 1065250 h 2344083"/>
                  <a:gd name="connsiteX99" fmla="*/ 1351652 w 1410595"/>
                  <a:gd name="connsiteY99" fmla="*/ 1242458 h 2344083"/>
                  <a:gd name="connsiteX100" fmla="*/ 1337871 w 1410595"/>
                  <a:gd name="connsiteY100" fmla="*/ 1256631 h 2344083"/>
                  <a:gd name="connsiteX101" fmla="*/ 1313868 w 1410595"/>
                  <a:gd name="connsiteY101" fmla="*/ 1220098 h 2344083"/>
                  <a:gd name="connsiteX102" fmla="*/ 1281626 w 1410595"/>
                  <a:gd name="connsiteY102" fmla="*/ 1252136 h 2344083"/>
                  <a:gd name="connsiteX103" fmla="*/ 1308495 w 1410595"/>
                  <a:gd name="connsiteY103" fmla="*/ 1286843 h 2344083"/>
                  <a:gd name="connsiteX104" fmla="*/ 1337871 w 1410595"/>
                  <a:gd name="connsiteY104" fmla="*/ 1256631 h 2344083"/>
                  <a:gd name="connsiteX105" fmla="*/ 1356186 w 1410595"/>
                  <a:gd name="connsiteY105" fmla="*/ 1284507 h 2344083"/>
                  <a:gd name="connsiteX106" fmla="*/ 1370292 w 1410595"/>
                  <a:gd name="connsiteY106" fmla="*/ 1358928 h 2344083"/>
                  <a:gd name="connsiteX107" fmla="*/ 1309082 w 1410595"/>
                  <a:gd name="connsiteY107" fmla="*/ 1498967 h 2344083"/>
                  <a:gd name="connsiteX108" fmla="*/ 1294714 w 1410595"/>
                  <a:gd name="connsiteY108" fmla="*/ 1509370 h 2344083"/>
                  <a:gd name="connsiteX109" fmla="*/ 1281626 w 1410595"/>
                  <a:gd name="connsiteY109" fmla="*/ 1473729 h 2344083"/>
                  <a:gd name="connsiteX110" fmla="*/ 1241324 w 1410595"/>
                  <a:gd name="connsiteY110" fmla="*/ 1492417 h 2344083"/>
                  <a:gd name="connsiteX111" fmla="*/ 1262818 w 1410595"/>
                  <a:gd name="connsiteY111" fmla="*/ 1532464 h 2344083"/>
                  <a:gd name="connsiteX112" fmla="*/ 1294714 w 1410595"/>
                  <a:gd name="connsiteY112" fmla="*/ 1509370 h 2344083"/>
                  <a:gd name="connsiteX113" fmla="*/ 1299762 w 1410595"/>
                  <a:gd name="connsiteY113" fmla="*/ 1523120 h 2344083"/>
                  <a:gd name="connsiteX114" fmla="*/ 1305808 w 1410595"/>
                  <a:gd name="connsiteY114" fmla="*/ 1572511 h 2344083"/>
                  <a:gd name="connsiteX115" fmla="*/ 1260132 w 1410595"/>
                  <a:gd name="connsiteY115" fmla="*/ 1708671 h 2344083"/>
                  <a:gd name="connsiteX116" fmla="*/ 1206395 w 1410595"/>
                  <a:gd name="connsiteY116" fmla="*/ 1759398 h 2344083"/>
                  <a:gd name="connsiteX117" fmla="*/ 1186368 w 1410595"/>
                  <a:gd name="connsiteY117" fmla="*/ 1767051 h 2344083"/>
                  <a:gd name="connsiteX118" fmla="*/ 1166092 w 1410595"/>
                  <a:gd name="connsiteY118" fmla="*/ 1719350 h 2344083"/>
                  <a:gd name="connsiteX119" fmla="*/ 1125789 w 1410595"/>
                  <a:gd name="connsiteY119" fmla="*/ 1743379 h 2344083"/>
                  <a:gd name="connsiteX120" fmla="*/ 1136536 w 1410595"/>
                  <a:gd name="connsiteY120" fmla="*/ 1786095 h 2344083"/>
                  <a:gd name="connsiteX121" fmla="*/ 1186368 w 1410595"/>
                  <a:gd name="connsiteY121" fmla="*/ 1767051 h 2344083"/>
                  <a:gd name="connsiteX122" fmla="*/ 1188930 w 1410595"/>
                  <a:gd name="connsiteY122" fmla="*/ 1773080 h 2344083"/>
                  <a:gd name="connsiteX123" fmla="*/ 1195647 w 1410595"/>
                  <a:gd name="connsiteY123" fmla="*/ 1828812 h 2344083"/>
                  <a:gd name="connsiteX124" fmla="*/ 1144597 w 1410595"/>
                  <a:gd name="connsiteY124" fmla="*/ 1964972 h 2344083"/>
                  <a:gd name="connsiteX125" fmla="*/ 1047115 w 1410595"/>
                  <a:gd name="connsiteY125" fmla="*/ 2022039 h 2344083"/>
                  <a:gd name="connsiteX126" fmla="*/ 1044876 w 1410595"/>
                  <a:gd name="connsiteY126" fmla="*/ 2022285 h 2344083"/>
                  <a:gd name="connsiteX127" fmla="*/ 1050557 w 1410595"/>
                  <a:gd name="connsiteY127" fmla="*/ 1994340 h 2344083"/>
                  <a:gd name="connsiteX128" fmla="*/ 1050557 w 1410595"/>
                  <a:gd name="connsiteY128" fmla="*/ 1978321 h 2344083"/>
                  <a:gd name="connsiteX129" fmla="*/ 1007578 w 1410595"/>
                  <a:gd name="connsiteY129" fmla="*/ 1980833 h 2344083"/>
                  <a:gd name="connsiteX130" fmla="*/ 1010255 w 1410595"/>
                  <a:gd name="connsiteY130" fmla="*/ 1938274 h 2344083"/>
                  <a:gd name="connsiteX131" fmla="*/ 1007568 w 1410595"/>
                  <a:gd name="connsiteY131" fmla="*/ 1938274 h 2344083"/>
                  <a:gd name="connsiteX132" fmla="*/ 1077426 w 1410595"/>
                  <a:gd name="connsiteY132" fmla="*/ 1906236 h 2344083"/>
                  <a:gd name="connsiteX133" fmla="*/ 1106981 w 1410595"/>
                  <a:gd name="connsiteY133" fmla="*/ 1828812 h 2344083"/>
                  <a:gd name="connsiteX134" fmla="*/ 1088173 w 1410595"/>
                  <a:gd name="connsiteY134" fmla="*/ 1767407 h 2344083"/>
                  <a:gd name="connsiteX135" fmla="*/ 1053244 w 1410595"/>
                  <a:gd name="connsiteY135" fmla="*/ 1711341 h 2344083"/>
                  <a:gd name="connsiteX136" fmla="*/ 1117729 w 1410595"/>
                  <a:gd name="connsiteY136" fmla="*/ 1700662 h 2344083"/>
                  <a:gd name="connsiteX137" fmla="*/ 1187587 w 1410595"/>
                  <a:gd name="connsiteY137" fmla="*/ 1655275 h 2344083"/>
                  <a:gd name="connsiteX138" fmla="*/ 1214455 w 1410595"/>
                  <a:gd name="connsiteY138" fmla="*/ 1572511 h 2344083"/>
                  <a:gd name="connsiteX139" fmla="*/ 1201021 w 1410595"/>
                  <a:gd name="connsiteY139" fmla="*/ 1511106 h 2344083"/>
                  <a:gd name="connsiteX140" fmla="*/ 1182213 w 1410595"/>
                  <a:gd name="connsiteY140" fmla="*/ 1473729 h 2344083"/>
                  <a:gd name="connsiteX141" fmla="*/ 1219829 w 1410595"/>
                  <a:gd name="connsiteY141" fmla="*/ 1452371 h 2344083"/>
                  <a:gd name="connsiteX142" fmla="*/ 1278940 w 1410595"/>
                  <a:gd name="connsiteY142" fmla="*/ 1358928 h 2344083"/>
                  <a:gd name="connsiteX143" fmla="*/ 1249384 w 1410595"/>
                  <a:gd name="connsiteY143" fmla="*/ 1281503 h 2344083"/>
                  <a:gd name="connsiteX144" fmla="*/ 1214455 w 1410595"/>
                  <a:gd name="connsiteY144" fmla="*/ 1246796 h 2344083"/>
                  <a:gd name="connsiteX145" fmla="*/ 1252071 w 1410595"/>
                  <a:gd name="connsiteY145" fmla="*/ 1217428 h 2344083"/>
                  <a:gd name="connsiteX146" fmla="*/ 1321929 w 1410595"/>
                  <a:gd name="connsiteY146" fmla="*/ 1065250 h 2344083"/>
                  <a:gd name="connsiteX147" fmla="*/ 1217142 w 1410595"/>
                  <a:gd name="connsiteY147" fmla="*/ 891713 h 2344083"/>
                  <a:gd name="connsiteX148" fmla="*/ 1174152 w 1410595"/>
                  <a:gd name="connsiteY148" fmla="*/ 873024 h 2344083"/>
                  <a:gd name="connsiteX149" fmla="*/ 1195647 w 1410595"/>
                  <a:gd name="connsiteY149" fmla="*/ 830307 h 2344083"/>
                  <a:gd name="connsiteX150" fmla="*/ 1214455 w 1410595"/>
                  <a:gd name="connsiteY150" fmla="*/ 752883 h 2344083"/>
                  <a:gd name="connsiteX151" fmla="*/ 1101608 w 1410595"/>
                  <a:gd name="connsiteY151" fmla="*/ 595365 h 2344083"/>
                  <a:gd name="connsiteX152" fmla="*/ 1061305 w 1410595"/>
                  <a:gd name="connsiteY152" fmla="*/ 579346 h 2344083"/>
                  <a:gd name="connsiteX153" fmla="*/ 1074739 w 1410595"/>
                  <a:gd name="connsiteY153" fmla="*/ 539299 h 2344083"/>
                  <a:gd name="connsiteX154" fmla="*/ 1085486 w 1410595"/>
                  <a:gd name="connsiteY154" fmla="*/ 483234 h 2344083"/>
                  <a:gd name="connsiteX155" fmla="*/ 991447 w 1410595"/>
                  <a:gd name="connsiteY155" fmla="*/ 336395 h 2344083"/>
                  <a:gd name="connsiteX156" fmla="*/ 961891 w 1410595"/>
                  <a:gd name="connsiteY156" fmla="*/ 323046 h 2344083"/>
                  <a:gd name="connsiteX157" fmla="*/ 964578 w 1410595"/>
                  <a:gd name="connsiteY157" fmla="*/ 291008 h 2344083"/>
                  <a:gd name="connsiteX158" fmla="*/ 967265 w 1410595"/>
                  <a:gd name="connsiteY158" fmla="*/ 280329 h 2344083"/>
                  <a:gd name="connsiteX159" fmla="*/ 921589 w 1410595"/>
                  <a:gd name="connsiteY159" fmla="*/ 173537 h 2344083"/>
                  <a:gd name="connsiteX160" fmla="*/ 819488 w 1410595"/>
                  <a:gd name="connsiteY160" fmla="*/ 130820 h 2344083"/>
                  <a:gd name="connsiteX161" fmla="*/ 781873 w 1410595"/>
                  <a:gd name="connsiteY161" fmla="*/ 133490 h 2344083"/>
                  <a:gd name="connsiteX162" fmla="*/ 755004 w 1410595"/>
                  <a:gd name="connsiteY162" fmla="*/ 141499 h 2344083"/>
                  <a:gd name="connsiteX163" fmla="*/ 736196 w 1410595"/>
                  <a:gd name="connsiteY163" fmla="*/ 122811 h 2344083"/>
                  <a:gd name="connsiteX164" fmla="*/ 660965 w 1410595"/>
                  <a:gd name="connsiteY164" fmla="*/ 88103 h 2344083"/>
                  <a:gd name="connsiteX165" fmla="*/ 564238 w 1410595"/>
                  <a:gd name="connsiteY165" fmla="*/ 149509 h 2344083"/>
                  <a:gd name="connsiteX166" fmla="*/ 548117 w 1410595"/>
                  <a:gd name="connsiteY166" fmla="*/ 178877 h 2344083"/>
                  <a:gd name="connsiteX167" fmla="*/ 515875 w 1410595"/>
                  <a:gd name="connsiteY167" fmla="*/ 170867 h 2344083"/>
                  <a:gd name="connsiteX168" fmla="*/ 475572 w 1410595"/>
                  <a:gd name="connsiteY168" fmla="*/ 168197 h 2344083"/>
                  <a:gd name="connsiteX169" fmla="*/ 354664 w 1410595"/>
                  <a:gd name="connsiteY169" fmla="*/ 218924 h 2344083"/>
                  <a:gd name="connsiteX170" fmla="*/ 303614 w 1410595"/>
                  <a:gd name="connsiteY170" fmla="*/ 336395 h 2344083"/>
                  <a:gd name="connsiteX171" fmla="*/ 338543 w 1410595"/>
                  <a:gd name="connsiteY171" fmla="*/ 432507 h 2344083"/>
                  <a:gd name="connsiteX172" fmla="*/ 389593 w 1410595"/>
                  <a:gd name="connsiteY172" fmla="*/ 499252 h 2344083"/>
                  <a:gd name="connsiteX173" fmla="*/ 303614 w 1410595"/>
                  <a:gd name="connsiteY173" fmla="*/ 504592 h 2344083"/>
                  <a:gd name="connsiteX174" fmla="*/ 177332 w 1410595"/>
                  <a:gd name="connsiteY174" fmla="*/ 563328 h 2344083"/>
                  <a:gd name="connsiteX175" fmla="*/ 138694 w 1410595"/>
                  <a:gd name="connsiteY175" fmla="*/ 622321 h 2344083"/>
                  <a:gd name="connsiteX176" fmla="*/ 44525 w 1410595"/>
                  <a:gd name="connsiteY176" fmla="*/ 622321 h 2344083"/>
                  <a:gd name="connsiteX177" fmla="*/ 54409 w 1410595"/>
                  <a:gd name="connsiteY177" fmla="*/ 590693 h 2344083"/>
                  <a:gd name="connsiteX178" fmla="*/ 112848 w 1410595"/>
                  <a:gd name="connsiteY178" fmla="*/ 501922 h 2344083"/>
                  <a:gd name="connsiteX179" fmla="*/ 198827 w 1410595"/>
                  <a:gd name="connsiteY179" fmla="*/ 439849 h 2344083"/>
                  <a:gd name="connsiteX180" fmla="*/ 234881 w 1410595"/>
                  <a:gd name="connsiteY180" fmla="*/ 426484 h 2344083"/>
                  <a:gd name="connsiteX181" fmla="*/ 265998 w 1410595"/>
                  <a:gd name="connsiteY181" fmla="*/ 485903 h 2344083"/>
                  <a:gd name="connsiteX182" fmla="*/ 300927 w 1410595"/>
                  <a:gd name="connsiteY182" fmla="*/ 459205 h 2344083"/>
                  <a:gd name="connsiteX183" fmla="*/ 300927 w 1410595"/>
                  <a:gd name="connsiteY183" fmla="*/ 413819 h 2344083"/>
                  <a:gd name="connsiteX184" fmla="*/ 248114 w 1410595"/>
                  <a:gd name="connsiteY184" fmla="*/ 421578 h 2344083"/>
                  <a:gd name="connsiteX185" fmla="*/ 234881 w 1410595"/>
                  <a:gd name="connsiteY185" fmla="*/ 426484 h 2344083"/>
                  <a:gd name="connsiteX186" fmla="*/ 227375 w 1410595"/>
                  <a:gd name="connsiteY186" fmla="*/ 412150 h 2344083"/>
                  <a:gd name="connsiteX187" fmla="*/ 214948 w 1410595"/>
                  <a:gd name="connsiteY187" fmla="*/ 336395 h 2344083"/>
                  <a:gd name="connsiteX188" fmla="*/ 290180 w 1410595"/>
                  <a:gd name="connsiteY188" fmla="*/ 157518 h 2344083"/>
                  <a:gd name="connsiteX189" fmla="*/ 475572 w 1410595"/>
                  <a:gd name="connsiteY189" fmla="*/ 77424 h 2344083"/>
                  <a:gd name="connsiteX190" fmla="*/ 504748 w 1410595"/>
                  <a:gd name="connsiteY190" fmla="*/ 81378 h 2344083"/>
                  <a:gd name="connsiteX191" fmla="*/ 486320 w 1410595"/>
                  <a:gd name="connsiteY191" fmla="*/ 106792 h 2344083"/>
                  <a:gd name="connsiteX192" fmla="*/ 526622 w 1410595"/>
                  <a:gd name="connsiteY192" fmla="*/ 128150 h 2344083"/>
                  <a:gd name="connsiteX193" fmla="*/ 534683 w 1410595"/>
                  <a:gd name="connsiteY193" fmla="*/ 85434 h 2344083"/>
                  <a:gd name="connsiteX194" fmla="*/ 504748 w 1410595"/>
                  <a:gd name="connsiteY194" fmla="*/ 81378 h 2344083"/>
                  <a:gd name="connsiteX195" fmla="*/ 519653 w 1410595"/>
                  <a:gd name="connsiteY195" fmla="*/ 60822 h 2344083"/>
                  <a:gd name="connsiteX196" fmla="*/ 660965 w 1410595"/>
                  <a:gd name="connsiteY196" fmla="*/ 0 h 2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1410595" h="2344083">
                    <a:moveTo>
                      <a:pt x="1007578" y="1980833"/>
                    </a:moveTo>
                    <a:lnTo>
                      <a:pt x="1007568" y="1980991"/>
                    </a:lnTo>
                    <a:lnTo>
                      <a:pt x="1007568" y="1980834"/>
                    </a:lnTo>
                    <a:close/>
                    <a:moveTo>
                      <a:pt x="1543" y="1846226"/>
                    </a:moveTo>
                    <a:lnTo>
                      <a:pt x="92202" y="1846226"/>
                    </a:lnTo>
                    <a:lnTo>
                      <a:pt x="91353" y="1871529"/>
                    </a:lnTo>
                    <a:cubicBezTo>
                      <a:pt x="91353" y="1986330"/>
                      <a:pt x="118222" y="2074434"/>
                      <a:pt x="161211" y="2127829"/>
                    </a:cubicBezTo>
                    <a:cubicBezTo>
                      <a:pt x="206888" y="2183895"/>
                      <a:pt x="263311" y="2213263"/>
                      <a:pt x="346604" y="2213263"/>
                    </a:cubicBezTo>
                    <a:cubicBezTo>
                      <a:pt x="368098" y="2213263"/>
                      <a:pt x="392280" y="2213263"/>
                      <a:pt x="416462" y="2207923"/>
                    </a:cubicBezTo>
                    <a:lnTo>
                      <a:pt x="421835" y="2205254"/>
                    </a:lnTo>
                    <a:lnTo>
                      <a:pt x="424522" y="2205254"/>
                    </a:lnTo>
                    <a:lnTo>
                      <a:pt x="446017" y="2205254"/>
                    </a:lnTo>
                    <a:lnTo>
                      <a:pt x="456764" y="2221272"/>
                    </a:lnTo>
                    <a:cubicBezTo>
                      <a:pt x="480946" y="2245301"/>
                      <a:pt x="507814" y="2255980"/>
                      <a:pt x="537370" y="2255980"/>
                    </a:cubicBezTo>
                    <a:cubicBezTo>
                      <a:pt x="569612" y="2255980"/>
                      <a:pt x="601854" y="2239961"/>
                      <a:pt x="628723" y="2205254"/>
                    </a:cubicBezTo>
                    <a:lnTo>
                      <a:pt x="655591" y="2162537"/>
                    </a:lnTo>
                    <a:lnTo>
                      <a:pt x="693207" y="2197244"/>
                    </a:lnTo>
                    <a:cubicBezTo>
                      <a:pt x="709328" y="2210593"/>
                      <a:pt x="725449" y="2213263"/>
                      <a:pt x="741570" y="2213263"/>
                    </a:cubicBezTo>
                    <a:cubicBezTo>
                      <a:pt x="760378" y="2215933"/>
                      <a:pt x="779186" y="2207923"/>
                      <a:pt x="795307" y="2194574"/>
                    </a:cubicBezTo>
                    <a:cubicBezTo>
                      <a:pt x="808741" y="2181225"/>
                      <a:pt x="816802" y="2165207"/>
                      <a:pt x="816802" y="2146518"/>
                    </a:cubicBezTo>
                    <a:cubicBezTo>
                      <a:pt x="816802" y="2141178"/>
                      <a:pt x="814115" y="2133169"/>
                      <a:pt x="814115" y="2127829"/>
                    </a:cubicBezTo>
                    <a:lnTo>
                      <a:pt x="797994" y="2063754"/>
                    </a:lnTo>
                    <a:lnTo>
                      <a:pt x="862478" y="2071764"/>
                    </a:lnTo>
                    <a:cubicBezTo>
                      <a:pt x="867852" y="2074434"/>
                      <a:pt x="870539" y="2074434"/>
                      <a:pt x="875912" y="2074434"/>
                    </a:cubicBezTo>
                    <a:cubicBezTo>
                      <a:pt x="900094" y="2074434"/>
                      <a:pt x="921589" y="2063754"/>
                      <a:pt x="937710" y="2047736"/>
                    </a:cubicBezTo>
                    <a:cubicBezTo>
                      <a:pt x="951144" y="2034387"/>
                      <a:pt x="961891" y="2015698"/>
                      <a:pt x="961891" y="1994340"/>
                    </a:cubicBezTo>
                    <a:lnTo>
                      <a:pt x="961891" y="1986330"/>
                    </a:lnTo>
                    <a:lnTo>
                      <a:pt x="956518" y="1932934"/>
                    </a:lnTo>
                    <a:lnTo>
                      <a:pt x="1007568" y="1938274"/>
                    </a:lnTo>
                    <a:lnTo>
                      <a:pt x="1007568" y="1980834"/>
                    </a:lnTo>
                    <a:lnTo>
                      <a:pt x="1004881" y="1980991"/>
                    </a:lnTo>
                    <a:lnTo>
                      <a:pt x="1002194" y="2026377"/>
                    </a:lnTo>
                    <a:lnTo>
                      <a:pt x="1004881" y="2026377"/>
                    </a:lnTo>
                    <a:lnTo>
                      <a:pt x="1007568" y="2026377"/>
                    </a:lnTo>
                    <a:lnTo>
                      <a:pt x="1044876" y="2022285"/>
                    </a:lnTo>
                    <a:lnTo>
                      <a:pt x="1037123" y="2060417"/>
                    </a:lnTo>
                    <a:cubicBezTo>
                      <a:pt x="1028391" y="2081108"/>
                      <a:pt x="1015628" y="2099796"/>
                      <a:pt x="999507" y="2114480"/>
                    </a:cubicBezTo>
                    <a:cubicBezTo>
                      <a:pt x="983386" y="2129164"/>
                      <a:pt x="964578" y="2141178"/>
                      <a:pt x="943755" y="2149522"/>
                    </a:cubicBezTo>
                    <a:lnTo>
                      <a:pt x="904239" y="2157103"/>
                    </a:lnTo>
                    <a:lnTo>
                      <a:pt x="905468" y="2146518"/>
                    </a:lnTo>
                    <a:cubicBezTo>
                      <a:pt x="905468" y="2133169"/>
                      <a:pt x="902781" y="2119820"/>
                      <a:pt x="900094" y="2106471"/>
                    </a:cubicBezTo>
                    <a:lnTo>
                      <a:pt x="857104" y="2117150"/>
                    </a:lnTo>
                    <a:lnTo>
                      <a:pt x="851731" y="2159867"/>
                    </a:lnTo>
                    <a:cubicBezTo>
                      <a:pt x="859791" y="2162537"/>
                      <a:pt x="867852" y="2162537"/>
                      <a:pt x="875912" y="2162537"/>
                    </a:cubicBezTo>
                    <a:lnTo>
                      <a:pt x="904239" y="2157103"/>
                    </a:lnTo>
                    <a:lnTo>
                      <a:pt x="901648" y="2179432"/>
                    </a:lnTo>
                    <a:cubicBezTo>
                      <a:pt x="894217" y="2211094"/>
                      <a:pt x="876584" y="2238626"/>
                      <a:pt x="854418" y="2258650"/>
                    </a:cubicBezTo>
                    <a:cubicBezTo>
                      <a:pt x="824862" y="2288017"/>
                      <a:pt x="784560" y="2304036"/>
                      <a:pt x="741570" y="2304036"/>
                    </a:cubicBezTo>
                    <a:cubicBezTo>
                      <a:pt x="722762" y="2304036"/>
                      <a:pt x="703954" y="2300699"/>
                      <a:pt x="685818" y="2294024"/>
                    </a:cubicBezTo>
                    <a:lnTo>
                      <a:pt x="672536" y="2286311"/>
                    </a:lnTo>
                    <a:lnTo>
                      <a:pt x="701267" y="2253310"/>
                    </a:lnTo>
                    <a:lnTo>
                      <a:pt x="663652" y="2229282"/>
                    </a:lnTo>
                    <a:lnTo>
                      <a:pt x="634096" y="2263989"/>
                    </a:lnTo>
                    <a:lnTo>
                      <a:pt x="672536" y="2286311"/>
                    </a:lnTo>
                    <a:lnTo>
                      <a:pt x="667346" y="2292273"/>
                    </a:lnTo>
                    <a:cubicBezTo>
                      <a:pt x="630066" y="2326062"/>
                      <a:pt x="583718" y="2344083"/>
                      <a:pt x="537370" y="2344083"/>
                    </a:cubicBezTo>
                    <a:cubicBezTo>
                      <a:pt x="510501" y="2344083"/>
                      <a:pt x="484305" y="2338744"/>
                      <a:pt x="459787" y="2328064"/>
                    </a:cubicBezTo>
                    <a:lnTo>
                      <a:pt x="414234" y="2295636"/>
                    </a:lnTo>
                    <a:lnTo>
                      <a:pt x="424522" y="2294358"/>
                    </a:lnTo>
                    <a:lnTo>
                      <a:pt x="432583" y="2293357"/>
                    </a:lnTo>
                    <a:lnTo>
                      <a:pt x="424522" y="2250640"/>
                    </a:lnTo>
                    <a:lnTo>
                      <a:pt x="392280" y="2280008"/>
                    </a:lnTo>
                    <a:lnTo>
                      <a:pt x="414234" y="2295636"/>
                    </a:lnTo>
                    <a:lnTo>
                      <a:pt x="346604" y="2304036"/>
                    </a:lnTo>
                    <a:cubicBezTo>
                      <a:pt x="241817" y="2304036"/>
                      <a:pt x="150464" y="2261319"/>
                      <a:pt x="91353" y="2183895"/>
                    </a:cubicBezTo>
                    <a:cubicBezTo>
                      <a:pt x="32242" y="2106471"/>
                      <a:pt x="2687" y="1999679"/>
                      <a:pt x="0" y="1871529"/>
                    </a:cubicBezTo>
                    <a:close/>
                    <a:moveTo>
                      <a:pt x="660965" y="0"/>
                    </a:moveTo>
                    <a:cubicBezTo>
                      <a:pt x="686490" y="0"/>
                      <a:pt x="712015" y="5340"/>
                      <a:pt x="736196" y="15685"/>
                    </a:cubicBezTo>
                    <a:lnTo>
                      <a:pt x="779586" y="45219"/>
                    </a:lnTo>
                    <a:lnTo>
                      <a:pt x="757691" y="48056"/>
                    </a:lnTo>
                    <a:lnTo>
                      <a:pt x="768438" y="90773"/>
                    </a:lnTo>
                    <a:lnTo>
                      <a:pt x="803367" y="61405"/>
                    </a:lnTo>
                    <a:lnTo>
                      <a:pt x="779586" y="45219"/>
                    </a:lnTo>
                    <a:lnTo>
                      <a:pt x="819488" y="40047"/>
                    </a:lnTo>
                    <a:cubicBezTo>
                      <a:pt x="932336" y="40047"/>
                      <a:pt x="1028727" y="121810"/>
                      <a:pt x="1051061" y="231678"/>
                    </a:cubicBezTo>
                    <a:lnTo>
                      <a:pt x="1054935" y="270374"/>
                    </a:lnTo>
                    <a:lnTo>
                      <a:pt x="1029063" y="253631"/>
                    </a:lnTo>
                    <a:lnTo>
                      <a:pt x="1010255" y="293678"/>
                    </a:lnTo>
                    <a:lnTo>
                      <a:pt x="1055931" y="299018"/>
                    </a:lnTo>
                    <a:cubicBezTo>
                      <a:pt x="1055931" y="291008"/>
                      <a:pt x="1055931" y="285669"/>
                      <a:pt x="1055931" y="280329"/>
                    </a:cubicBezTo>
                    <a:lnTo>
                      <a:pt x="1054935" y="270374"/>
                    </a:lnTo>
                    <a:lnTo>
                      <a:pt x="1089139" y="292510"/>
                    </a:lnTo>
                    <a:cubicBezTo>
                      <a:pt x="1142414" y="339565"/>
                      <a:pt x="1174152" y="409147"/>
                      <a:pt x="1174152" y="483234"/>
                    </a:cubicBezTo>
                    <a:cubicBezTo>
                      <a:pt x="1174152" y="496583"/>
                      <a:pt x="1172809" y="510599"/>
                      <a:pt x="1170458" y="524616"/>
                    </a:cubicBezTo>
                    <a:lnTo>
                      <a:pt x="1169206" y="529936"/>
                    </a:lnTo>
                    <a:lnTo>
                      <a:pt x="1133850" y="509932"/>
                    </a:lnTo>
                    <a:lnTo>
                      <a:pt x="1117729" y="552648"/>
                    </a:lnTo>
                    <a:lnTo>
                      <a:pt x="1160718" y="565997"/>
                    </a:lnTo>
                    <a:lnTo>
                      <a:pt x="1169206" y="529936"/>
                    </a:lnTo>
                    <a:lnTo>
                      <a:pt x="1204925" y="550146"/>
                    </a:lnTo>
                    <a:cubicBezTo>
                      <a:pt x="1268024" y="599704"/>
                      <a:pt x="1305808" y="674792"/>
                      <a:pt x="1305808" y="752883"/>
                    </a:cubicBezTo>
                    <a:cubicBezTo>
                      <a:pt x="1305808" y="772907"/>
                      <a:pt x="1303121" y="792930"/>
                      <a:pt x="1298083" y="812954"/>
                    </a:cubicBezTo>
                    <a:lnTo>
                      <a:pt x="1290153" y="834774"/>
                    </a:lnTo>
                    <a:lnTo>
                      <a:pt x="1254758" y="811619"/>
                    </a:lnTo>
                    <a:lnTo>
                      <a:pt x="1235950" y="851666"/>
                    </a:lnTo>
                    <a:lnTo>
                      <a:pt x="1276253" y="873024"/>
                    </a:lnTo>
                    <a:lnTo>
                      <a:pt x="1290153" y="834774"/>
                    </a:lnTo>
                    <a:lnTo>
                      <a:pt x="1318781" y="853501"/>
                    </a:lnTo>
                    <a:cubicBezTo>
                      <a:pt x="1375834" y="904561"/>
                      <a:pt x="1410595" y="981151"/>
                      <a:pt x="1410595" y="1065250"/>
                    </a:cubicBezTo>
                    <a:cubicBezTo>
                      <a:pt x="1410595" y="1133330"/>
                      <a:pt x="1389436" y="1193901"/>
                      <a:pt x="1351652" y="1242458"/>
                    </a:cubicBezTo>
                    <a:lnTo>
                      <a:pt x="1337871" y="1256631"/>
                    </a:lnTo>
                    <a:lnTo>
                      <a:pt x="1313868" y="1220098"/>
                    </a:lnTo>
                    <a:lnTo>
                      <a:pt x="1281626" y="1252136"/>
                    </a:lnTo>
                    <a:lnTo>
                      <a:pt x="1308495" y="1286843"/>
                    </a:lnTo>
                    <a:lnTo>
                      <a:pt x="1337871" y="1256631"/>
                    </a:lnTo>
                    <a:lnTo>
                      <a:pt x="1356186" y="1284507"/>
                    </a:lnTo>
                    <a:cubicBezTo>
                      <a:pt x="1365590" y="1308201"/>
                      <a:pt x="1370292" y="1333565"/>
                      <a:pt x="1370292" y="1358928"/>
                    </a:cubicBezTo>
                    <a:cubicBezTo>
                      <a:pt x="1370292" y="1408986"/>
                      <a:pt x="1349133" y="1460547"/>
                      <a:pt x="1309082" y="1498967"/>
                    </a:cubicBezTo>
                    <a:lnTo>
                      <a:pt x="1294714" y="1509370"/>
                    </a:lnTo>
                    <a:lnTo>
                      <a:pt x="1281626" y="1473729"/>
                    </a:lnTo>
                    <a:lnTo>
                      <a:pt x="1241324" y="1492417"/>
                    </a:lnTo>
                    <a:lnTo>
                      <a:pt x="1262818" y="1532464"/>
                    </a:lnTo>
                    <a:lnTo>
                      <a:pt x="1294714" y="1509370"/>
                    </a:lnTo>
                    <a:lnTo>
                      <a:pt x="1299762" y="1523120"/>
                    </a:lnTo>
                    <a:cubicBezTo>
                      <a:pt x="1303793" y="1539806"/>
                      <a:pt x="1305808" y="1556492"/>
                      <a:pt x="1305808" y="1572511"/>
                    </a:cubicBezTo>
                    <a:cubicBezTo>
                      <a:pt x="1305808" y="1623238"/>
                      <a:pt x="1289687" y="1671294"/>
                      <a:pt x="1260132" y="1708671"/>
                    </a:cubicBezTo>
                    <a:cubicBezTo>
                      <a:pt x="1245354" y="1728695"/>
                      <a:pt x="1227218" y="1746049"/>
                      <a:pt x="1206395" y="1759398"/>
                    </a:cubicBezTo>
                    <a:lnTo>
                      <a:pt x="1186368" y="1767051"/>
                    </a:lnTo>
                    <a:lnTo>
                      <a:pt x="1166092" y="1719350"/>
                    </a:lnTo>
                    <a:lnTo>
                      <a:pt x="1125789" y="1743379"/>
                    </a:lnTo>
                    <a:lnTo>
                      <a:pt x="1136536" y="1786095"/>
                    </a:lnTo>
                    <a:lnTo>
                      <a:pt x="1186368" y="1767051"/>
                    </a:lnTo>
                    <a:lnTo>
                      <a:pt x="1188930" y="1773080"/>
                    </a:lnTo>
                    <a:cubicBezTo>
                      <a:pt x="1193632" y="1791435"/>
                      <a:pt x="1195647" y="1810124"/>
                      <a:pt x="1195647" y="1828812"/>
                    </a:cubicBezTo>
                    <a:cubicBezTo>
                      <a:pt x="1195647" y="1879538"/>
                      <a:pt x="1176839" y="1927595"/>
                      <a:pt x="1144597" y="1964972"/>
                    </a:cubicBezTo>
                    <a:cubicBezTo>
                      <a:pt x="1120416" y="1993005"/>
                      <a:pt x="1085655" y="2013529"/>
                      <a:pt x="1047115" y="2022039"/>
                    </a:cubicBezTo>
                    <a:lnTo>
                      <a:pt x="1044876" y="2022285"/>
                    </a:lnTo>
                    <a:lnTo>
                      <a:pt x="1050557" y="1994340"/>
                    </a:lnTo>
                    <a:cubicBezTo>
                      <a:pt x="1050557" y="1989000"/>
                      <a:pt x="1050557" y="1983660"/>
                      <a:pt x="1050557" y="1978321"/>
                    </a:cubicBezTo>
                    <a:lnTo>
                      <a:pt x="1007578" y="1980833"/>
                    </a:lnTo>
                    <a:lnTo>
                      <a:pt x="1010255" y="1938274"/>
                    </a:lnTo>
                    <a:lnTo>
                      <a:pt x="1007568" y="1938274"/>
                    </a:lnTo>
                    <a:cubicBezTo>
                      <a:pt x="1037123" y="1938274"/>
                      <a:pt x="1058618" y="1924925"/>
                      <a:pt x="1077426" y="1906236"/>
                    </a:cubicBezTo>
                    <a:cubicBezTo>
                      <a:pt x="1096234" y="1884878"/>
                      <a:pt x="1106981" y="1858180"/>
                      <a:pt x="1106981" y="1828812"/>
                    </a:cubicBezTo>
                    <a:cubicBezTo>
                      <a:pt x="1106981" y="1807454"/>
                      <a:pt x="1101608" y="1786095"/>
                      <a:pt x="1088173" y="1767407"/>
                    </a:cubicBezTo>
                    <a:lnTo>
                      <a:pt x="1053244" y="1711341"/>
                    </a:lnTo>
                    <a:lnTo>
                      <a:pt x="1117729" y="1700662"/>
                    </a:lnTo>
                    <a:cubicBezTo>
                      <a:pt x="1147284" y="1695322"/>
                      <a:pt x="1171466" y="1679303"/>
                      <a:pt x="1187587" y="1655275"/>
                    </a:cubicBezTo>
                    <a:cubicBezTo>
                      <a:pt x="1206395" y="1633917"/>
                      <a:pt x="1214455" y="1604549"/>
                      <a:pt x="1214455" y="1572511"/>
                    </a:cubicBezTo>
                    <a:cubicBezTo>
                      <a:pt x="1214455" y="1551153"/>
                      <a:pt x="1211768" y="1532464"/>
                      <a:pt x="1201021" y="1511106"/>
                    </a:cubicBezTo>
                    <a:lnTo>
                      <a:pt x="1182213" y="1473729"/>
                    </a:lnTo>
                    <a:lnTo>
                      <a:pt x="1219829" y="1452371"/>
                    </a:lnTo>
                    <a:cubicBezTo>
                      <a:pt x="1260132" y="1433682"/>
                      <a:pt x="1278940" y="1396305"/>
                      <a:pt x="1278940" y="1358928"/>
                    </a:cubicBezTo>
                    <a:cubicBezTo>
                      <a:pt x="1278940" y="1329560"/>
                      <a:pt x="1270879" y="1305532"/>
                      <a:pt x="1249384" y="1281503"/>
                    </a:cubicBezTo>
                    <a:lnTo>
                      <a:pt x="1214455" y="1246796"/>
                    </a:lnTo>
                    <a:lnTo>
                      <a:pt x="1252071" y="1217428"/>
                    </a:lnTo>
                    <a:cubicBezTo>
                      <a:pt x="1295060" y="1182721"/>
                      <a:pt x="1321929" y="1129325"/>
                      <a:pt x="1321929" y="1065250"/>
                    </a:cubicBezTo>
                    <a:cubicBezTo>
                      <a:pt x="1321929" y="985156"/>
                      <a:pt x="1276253" y="918411"/>
                      <a:pt x="1217142" y="891713"/>
                    </a:cubicBezTo>
                    <a:lnTo>
                      <a:pt x="1174152" y="873024"/>
                    </a:lnTo>
                    <a:lnTo>
                      <a:pt x="1195647" y="830307"/>
                    </a:lnTo>
                    <a:cubicBezTo>
                      <a:pt x="1209081" y="806279"/>
                      <a:pt x="1214455" y="779581"/>
                      <a:pt x="1214455" y="752883"/>
                    </a:cubicBezTo>
                    <a:cubicBezTo>
                      <a:pt x="1214455" y="686138"/>
                      <a:pt x="1174152" y="619393"/>
                      <a:pt x="1101608" y="595365"/>
                    </a:cubicBezTo>
                    <a:lnTo>
                      <a:pt x="1061305" y="579346"/>
                    </a:lnTo>
                    <a:lnTo>
                      <a:pt x="1074739" y="539299"/>
                    </a:lnTo>
                    <a:cubicBezTo>
                      <a:pt x="1082800" y="517941"/>
                      <a:pt x="1085486" y="499252"/>
                      <a:pt x="1085486" y="483234"/>
                    </a:cubicBezTo>
                    <a:cubicBezTo>
                      <a:pt x="1085486" y="416489"/>
                      <a:pt x="1047871" y="360423"/>
                      <a:pt x="991447" y="336395"/>
                    </a:cubicBezTo>
                    <a:lnTo>
                      <a:pt x="961891" y="323046"/>
                    </a:lnTo>
                    <a:lnTo>
                      <a:pt x="964578" y="291008"/>
                    </a:lnTo>
                    <a:cubicBezTo>
                      <a:pt x="964578" y="288338"/>
                      <a:pt x="967265" y="282999"/>
                      <a:pt x="967265" y="280329"/>
                    </a:cubicBezTo>
                    <a:cubicBezTo>
                      <a:pt x="967265" y="237612"/>
                      <a:pt x="948457" y="200235"/>
                      <a:pt x="921589" y="173537"/>
                    </a:cubicBezTo>
                    <a:cubicBezTo>
                      <a:pt x="894720" y="146839"/>
                      <a:pt x="857104" y="130820"/>
                      <a:pt x="819488" y="130820"/>
                    </a:cubicBezTo>
                    <a:cubicBezTo>
                      <a:pt x="806054" y="130820"/>
                      <a:pt x="795307" y="130820"/>
                      <a:pt x="781873" y="133490"/>
                    </a:cubicBezTo>
                    <a:lnTo>
                      <a:pt x="755004" y="141499"/>
                    </a:lnTo>
                    <a:lnTo>
                      <a:pt x="736196" y="122811"/>
                    </a:lnTo>
                    <a:cubicBezTo>
                      <a:pt x="714701" y="98783"/>
                      <a:pt x="687833" y="88103"/>
                      <a:pt x="660965" y="88103"/>
                    </a:cubicBezTo>
                    <a:cubicBezTo>
                      <a:pt x="623349" y="88103"/>
                      <a:pt x="588420" y="106792"/>
                      <a:pt x="564238" y="149509"/>
                    </a:cubicBezTo>
                    <a:lnTo>
                      <a:pt x="548117" y="178877"/>
                    </a:lnTo>
                    <a:lnTo>
                      <a:pt x="515875" y="170867"/>
                    </a:lnTo>
                    <a:cubicBezTo>
                      <a:pt x="502441" y="168197"/>
                      <a:pt x="489007" y="168197"/>
                      <a:pt x="475572" y="168197"/>
                    </a:cubicBezTo>
                    <a:cubicBezTo>
                      <a:pt x="427209" y="168197"/>
                      <a:pt x="384219" y="186886"/>
                      <a:pt x="354664" y="218924"/>
                    </a:cubicBezTo>
                    <a:cubicBezTo>
                      <a:pt x="322422" y="250961"/>
                      <a:pt x="303614" y="293678"/>
                      <a:pt x="303614" y="336395"/>
                    </a:cubicBezTo>
                    <a:cubicBezTo>
                      <a:pt x="303614" y="368432"/>
                      <a:pt x="314361" y="400470"/>
                      <a:pt x="338543" y="432507"/>
                    </a:cubicBezTo>
                    <a:lnTo>
                      <a:pt x="389593" y="499252"/>
                    </a:lnTo>
                    <a:lnTo>
                      <a:pt x="303614" y="504592"/>
                    </a:lnTo>
                    <a:cubicBezTo>
                      <a:pt x="260624" y="504592"/>
                      <a:pt x="212261" y="528620"/>
                      <a:pt x="177332" y="563328"/>
                    </a:cubicBezTo>
                    <a:lnTo>
                      <a:pt x="138694" y="622321"/>
                    </a:lnTo>
                    <a:lnTo>
                      <a:pt x="44525" y="622321"/>
                    </a:lnTo>
                    <a:lnTo>
                      <a:pt x="54409" y="590693"/>
                    </a:lnTo>
                    <a:cubicBezTo>
                      <a:pt x="68515" y="557321"/>
                      <a:pt x="88666" y="527285"/>
                      <a:pt x="112848" y="501922"/>
                    </a:cubicBezTo>
                    <a:cubicBezTo>
                      <a:pt x="138373" y="476559"/>
                      <a:pt x="167256" y="455201"/>
                      <a:pt x="198827" y="439849"/>
                    </a:cubicBezTo>
                    <a:lnTo>
                      <a:pt x="234881" y="426484"/>
                    </a:lnTo>
                    <a:lnTo>
                      <a:pt x="265998" y="485903"/>
                    </a:lnTo>
                    <a:lnTo>
                      <a:pt x="300927" y="459205"/>
                    </a:lnTo>
                    <a:lnTo>
                      <a:pt x="300927" y="413819"/>
                    </a:lnTo>
                    <a:cubicBezTo>
                      <a:pt x="282791" y="414486"/>
                      <a:pt x="265159" y="417156"/>
                      <a:pt x="248114" y="421578"/>
                    </a:cubicBezTo>
                    <a:lnTo>
                      <a:pt x="234881" y="426484"/>
                    </a:lnTo>
                    <a:lnTo>
                      <a:pt x="227375" y="412150"/>
                    </a:lnTo>
                    <a:cubicBezTo>
                      <a:pt x="218979" y="387121"/>
                      <a:pt x="214948" y="361758"/>
                      <a:pt x="214948" y="336395"/>
                    </a:cubicBezTo>
                    <a:cubicBezTo>
                      <a:pt x="214948" y="266980"/>
                      <a:pt x="241817" y="202905"/>
                      <a:pt x="290180" y="157518"/>
                    </a:cubicBezTo>
                    <a:cubicBezTo>
                      <a:pt x="335856" y="109462"/>
                      <a:pt x="400341" y="77424"/>
                      <a:pt x="475572" y="77424"/>
                    </a:cubicBezTo>
                    <a:lnTo>
                      <a:pt x="504748" y="81378"/>
                    </a:lnTo>
                    <a:lnTo>
                      <a:pt x="486320" y="106792"/>
                    </a:lnTo>
                    <a:lnTo>
                      <a:pt x="526622" y="128150"/>
                    </a:lnTo>
                    <a:lnTo>
                      <a:pt x="534683" y="85434"/>
                    </a:lnTo>
                    <a:lnTo>
                      <a:pt x="504748" y="81378"/>
                    </a:lnTo>
                    <a:lnTo>
                      <a:pt x="519653" y="60822"/>
                    </a:lnTo>
                    <a:cubicBezTo>
                      <a:pt x="557689" y="21025"/>
                      <a:pt x="608571" y="0"/>
                      <a:pt x="660965" y="0"/>
                    </a:cubicBezTo>
                    <a:close/>
                  </a:path>
                </a:pathLst>
              </a:custGeom>
              <a:grpFill/>
              <a:ln w="3175">
                <a:solidFill>
                  <a:schemeClr val="bg1"/>
                </a:solid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4" name="Freeform 114">
                <a:extLst>
                  <a:ext uri="{FF2B5EF4-FFF2-40B4-BE49-F238E27FC236}">
                    <a16:creationId xmlns:a16="http://schemas.microsoft.com/office/drawing/2014/main" id="{1BF074B1-DEAC-5D28-76DF-E4DF351310A4}"/>
                  </a:ext>
                </a:extLst>
              </p:cNvPr>
              <p:cNvSpPr>
                <a:spLocks/>
              </p:cNvSpPr>
              <p:nvPr/>
            </p:nvSpPr>
            <p:spPr bwMode="auto">
              <a:xfrm>
                <a:off x="8508495" y="3733387"/>
                <a:ext cx="497857" cy="331905"/>
              </a:xfrm>
              <a:custGeom>
                <a:avLst/>
                <a:gdLst>
                  <a:gd name="T0" fmla="*/ 190 w 190"/>
                  <a:gd name="T1" fmla="*/ 48 h 122"/>
                  <a:gd name="T2" fmla="*/ 149 w 190"/>
                  <a:gd name="T3" fmla="*/ 13 h 122"/>
                  <a:gd name="T4" fmla="*/ 96 w 190"/>
                  <a:gd name="T5" fmla="*/ 0 h 122"/>
                  <a:gd name="T6" fmla="*/ 30 w 190"/>
                  <a:gd name="T7" fmla="*/ 23 h 122"/>
                  <a:gd name="T8" fmla="*/ 0 w 190"/>
                  <a:gd name="T9" fmla="*/ 86 h 122"/>
                  <a:gd name="T10" fmla="*/ 7 w 190"/>
                  <a:gd name="T11" fmla="*/ 122 h 122"/>
                  <a:gd name="T12" fmla="*/ 38 w 190"/>
                  <a:gd name="T13" fmla="*/ 110 h 122"/>
                  <a:gd name="T14" fmla="*/ 34 w 190"/>
                  <a:gd name="T15" fmla="*/ 86 h 122"/>
                  <a:gd name="T16" fmla="*/ 52 w 190"/>
                  <a:gd name="T17" fmla="*/ 48 h 122"/>
                  <a:gd name="T18" fmla="*/ 96 w 190"/>
                  <a:gd name="T19" fmla="*/ 33 h 122"/>
                  <a:gd name="T20" fmla="*/ 134 w 190"/>
                  <a:gd name="T21" fmla="*/ 42 h 122"/>
                  <a:gd name="T22" fmla="*/ 163 w 190"/>
                  <a:gd name="T23" fmla="*/ 67 h 122"/>
                  <a:gd name="T24" fmla="*/ 190 w 190"/>
                  <a:gd name="T25" fmla="*/ 4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22">
                    <a:moveTo>
                      <a:pt x="190" y="48"/>
                    </a:moveTo>
                    <a:cubicBezTo>
                      <a:pt x="180" y="33"/>
                      <a:pt x="165" y="21"/>
                      <a:pt x="149" y="13"/>
                    </a:cubicBezTo>
                    <a:cubicBezTo>
                      <a:pt x="132" y="4"/>
                      <a:pt x="114" y="0"/>
                      <a:pt x="96" y="0"/>
                    </a:cubicBezTo>
                    <a:cubicBezTo>
                      <a:pt x="72" y="0"/>
                      <a:pt x="48" y="8"/>
                      <a:pt x="30" y="23"/>
                    </a:cubicBezTo>
                    <a:cubicBezTo>
                      <a:pt x="12" y="38"/>
                      <a:pt x="0" y="60"/>
                      <a:pt x="0" y="86"/>
                    </a:cubicBezTo>
                    <a:cubicBezTo>
                      <a:pt x="0" y="98"/>
                      <a:pt x="2" y="110"/>
                      <a:pt x="7" y="122"/>
                    </a:cubicBezTo>
                    <a:lnTo>
                      <a:pt x="38" y="110"/>
                    </a:lnTo>
                    <a:cubicBezTo>
                      <a:pt x="35" y="102"/>
                      <a:pt x="34" y="94"/>
                      <a:pt x="34" y="86"/>
                    </a:cubicBezTo>
                    <a:cubicBezTo>
                      <a:pt x="34" y="70"/>
                      <a:pt x="40" y="58"/>
                      <a:pt x="52" y="48"/>
                    </a:cubicBezTo>
                    <a:cubicBezTo>
                      <a:pt x="63" y="39"/>
                      <a:pt x="79" y="33"/>
                      <a:pt x="96" y="33"/>
                    </a:cubicBezTo>
                    <a:cubicBezTo>
                      <a:pt x="109" y="33"/>
                      <a:pt x="121" y="36"/>
                      <a:pt x="134" y="42"/>
                    </a:cubicBezTo>
                    <a:cubicBezTo>
                      <a:pt x="145" y="48"/>
                      <a:pt x="156" y="57"/>
                      <a:pt x="163" y="67"/>
                    </a:cubicBezTo>
                    <a:lnTo>
                      <a:pt x="190" y="48"/>
                    </a:lnTo>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5" name="Freeform 115">
                <a:extLst>
                  <a:ext uri="{FF2B5EF4-FFF2-40B4-BE49-F238E27FC236}">
                    <a16:creationId xmlns:a16="http://schemas.microsoft.com/office/drawing/2014/main" id="{82F1B67C-BFB1-2493-6E9D-1A0EA20E800B}"/>
                  </a:ext>
                </a:extLst>
              </p:cNvPr>
              <p:cNvSpPr>
                <a:spLocks/>
              </p:cNvSpPr>
              <p:nvPr/>
            </p:nvSpPr>
            <p:spPr bwMode="auto">
              <a:xfrm>
                <a:off x="8301054" y="2675434"/>
                <a:ext cx="290417" cy="352655"/>
              </a:xfrm>
              <a:custGeom>
                <a:avLst/>
                <a:gdLst>
                  <a:gd name="T0" fmla="*/ 52 w 102"/>
                  <a:gd name="T1" fmla="*/ 29 h 128"/>
                  <a:gd name="T2" fmla="*/ 64 w 102"/>
                  <a:gd name="T3" fmla="*/ 42 h 128"/>
                  <a:gd name="T4" fmla="*/ 68 w 102"/>
                  <a:gd name="T5" fmla="*/ 64 h 128"/>
                  <a:gd name="T6" fmla="*/ 67 w 102"/>
                  <a:gd name="T7" fmla="*/ 73 h 128"/>
                  <a:gd name="T8" fmla="*/ 67 w 102"/>
                  <a:gd name="T9" fmla="*/ 73 h 128"/>
                  <a:gd name="T10" fmla="*/ 56 w 102"/>
                  <a:gd name="T11" fmla="*/ 89 h 128"/>
                  <a:gd name="T12" fmla="*/ 33 w 102"/>
                  <a:gd name="T13" fmla="*/ 95 h 128"/>
                  <a:gd name="T14" fmla="*/ 13 w 102"/>
                  <a:gd name="T15" fmla="*/ 91 h 128"/>
                  <a:gd name="T16" fmla="*/ 0 w 102"/>
                  <a:gd name="T17" fmla="*/ 121 h 128"/>
                  <a:gd name="T18" fmla="*/ 33 w 102"/>
                  <a:gd name="T19" fmla="*/ 128 h 128"/>
                  <a:gd name="T20" fmla="*/ 74 w 102"/>
                  <a:gd name="T21" fmla="*/ 117 h 128"/>
                  <a:gd name="T22" fmla="*/ 100 w 102"/>
                  <a:gd name="T23" fmla="*/ 79 h 128"/>
                  <a:gd name="T24" fmla="*/ 100 w 102"/>
                  <a:gd name="T25" fmla="*/ 79 h 128"/>
                  <a:gd name="T26" fmla="*/ 102 w 102"/>
                  <a:gd name="T27" fmla="*/ 64 h 128"/>
                  <a:gd name="T28" fmla="*/ 94 w 102"/>
                  <a:gd name="T29" fmla="*/ 28 h 128"/>
                  <a:gd name="T30" fmla="*/ 69 w 102"/>
                  <a:gd name="T31" fmla="*/ 0 h 128"/>
                  <a:gd name="T32" fmla="*/ 52 w 102"/>
                  <a:gd name="T33" fmla="*/ 2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128">
                    <a:moveTo>
                      <a:pt x="52" y="29"/>
                    </a:moveTo>
                    <a:cubicBezTo>
                      <a:pt x="56" y="31"/>
                      <a:pt x="61" y="36"/>
                      <a:pt x="64" y="42"/>
                    </a:cubicBezTo>
                    <a:cubicBezTo>
                      <a:pt x="67" y="49"/>
                      <a:pt x="68" y="57"/>
                      <a:pt x="68" y="64"/>
                    </a:cubicBezTo>
                    <a:cubicBezTo>
                      <a:pt x="68" y="67"/>
                      <a:pt x="68" y="70"/>
                      <a:pt x="67" y="73"/>
                    </a:cubicBezTo>
                    <a:lnTo>
                      <a:pt x="67" y="73"/>
                    </a:lnTo>
                    <a:cubicBezTo>
                      <a:pt x="66" y="80"/>
                      <a:pt x="62" y="85"/>
                      <a:pt x="56" y="89"/>
                    </a:cubicBezTo>
                    <a:cubicBezTo>
                      <a:pt x="50" y="93"/>
                      <a:pt x="42" y="95"/>
                      <a:pt x="33" y="95"/>
                    </a:cubicBezTo>
                    <a:cubicBezTo>
                      <a:pt x="26" y="95"/>
                      <a:pt x="19" y="94"/>
                      <a:pt x="13" y="91"/>
                    </a:cubicBezTo>
                    <a:lnTo>
                      <a:pt x="0" y="121"/>
                    </a:lnTo>
                    <a:cubicBezTo>
                      <a:pt x="10" y="126"/>
                      <a:pt x="22" y="128"/>
                      <a:pt x="33" y="128"/>
                    </a:cubicBezTo>
                    <a:cubicBezTo>
                      <a:pt x="48" y="128"/>
                      <a:pt x="62" y="125"/>
                      <a:pt x="74" y="117"/>
                    </a:cubicBezTo>
                    <a:cubicBezTo>
                      <a:pt x="87" y="109"/>
                      <a:pt x="97" y="96"/>
                      <a:pt x="100" y="79"/>
                    </a:cubicBezTo>
                    <a:lnTo>
                      <a:pt x="100" y="79"/>
                    </a:lnTo>
                    <a:cubicBezTo>
                      <a:pt x="101" y="74"/>
                      <a:pt x="102" y="69"/>
                      <a:pt x="102" y="64"/>
                    </a:cubicBezTo>
                    <a:cubicBezTo>
                      <a:pt x="102" y="52"/>
                      <a:pt x="99" y="39"/>
                      <a:pt x="94" y="28"/>
                    </a:cubicBezTo>
                    <a:cubicBezTo>
                      <a:pt x="89" y="17"/>
                      <a:pt x="80" y="6"/>
                      <a:pt x="69" y="0"/>
                    </a:cubicBezTo>
                    <a:lnTo>
                      <a:pt x="52" y="29"/>
                    </a:lnTo>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6" name="Freeform 116">
                <a:extLst>
                  <a:ext uri="{FF2B5EF4-FFF2-40B4-BE49-F238E27FC236}">
                    <a16:creationId xmlns:a16="http://schemas.microsoft.com/office/drawing/2014/main" id="{1B2E0157-78FB-80FE-51B2-BD2A72D7858C}"/>
                  </a:ext>
                </a:extLst>
              </p:cNvPr>
              <p:cNvSpPr>
                <a:spLocks/>
              </p:cNvSpPr>
              <p:nvPr/>
            </p:nvSpPr>
            <p:spPr bwMode="auto">
              <a:xfrm>
                <a:off x="8695197" y="3173291"/>
                <a:ext cx="165952" cy="103727"/>
              </a:xfrm>
              <a:custGeom>
                <a:avLst/>
                <a:gdLst>
                  <a:gd name="T0" fmla="*/ 29 w 61"/>
                  <a:gd name="T1" fmla="*/ 0 h 44"/>
                  <a:gd name="T2" fmla="*/ 37 w 61"/>
                  <a:gd name="T3" fmla="*/ 3 h 44"/>
                  <a:gd name="T4" fmla="*/ 29 w 61"/>
                  <a:gd name="T5" fmla="*/ 0 h 44"/>
                  <a:gd name="T6" fmla="*/ 29 w 61"/>
                  <a:gd name="T7" fmla="*/ 0 h 44"/>
                  <a:gd name="T8" fmla="*/ 37 w 61"/>
                  <a:gd name="T9" fmla="*/ 3 h 44"/>
                  <a:gd name="T10" fmla="*/ 29 w 61"/>
                  <a:gd name="T11" fmla="*/ 0 h 44"/>
                  <a:gd name="T12" fmla="*/ 25 w 61"/>
                  <a:gd name="T13" fmla="*/ 6 h 44"/>
                  <a:gd name="T14" fmla="*/ 21 w 61"/>
                  <a:gd name="T15" fmla="*/ 9 h 44"/>
                  <a:gd name="T16" fmla="*/ 16 w 61"/>
                  <a:gd name="T17" fmla="*/ 10 h 44"/>
                  <a:gd name="T18" fmla="*/ 9 w 61"/>
                  <a:gd name="T19" fmla="*/ 9 h 44"/>
                  <a:gd name="T20" fmla="*/ 0 w 61"/>
                  <a:gd name="T21" fmla="*/ 41 h 44"/>
                  <a:gd name="T22" fmla="*/ 16 w 61"/>
                  <a:gd name="T23" fmla="*/ 44 h 44"/>
                  <a:gd name="T24" fmla="*/ 37 w 61"/>
                  <a:gd name="T25" fmla="*/ 38 h 44"/>
                  <a:gd name="T26" fmla="*/ 55 w 61"/>
                  <a:gd name="T27" fmla="*/ 22 h 44"/>
                  <a:gd name="T28" fmla="*/ 61 w 61"/>
                  <a:gd name="T29" fmla="*/ 12 h 44"/>
                  <a:gd name="T30" fmla="*/ 29 w 61"/>
                  <a:gd name="T3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44">
                    <a:moveTo>
                      <a:pt x="29" y="0"/>
                    </a:moveTo>
                    <a:lnTo>
                      <a:pt x="37" y="3"/>
                    </a:lnTo>
                    <a:lnTo>
                      <a:pt x="29" y="0"/>
                    </a:lnTo>
                    <a:lnTo>
                      <a:pt x="29" y="0"/>
                    </a:lnTo>
                    <a:lnTo>
                      <a:pt x="37" y="3"/>
                    </a:lnTo>
                    <a:lnTo>
                      <a:pt x="29" y="0"/>
                    </a:lnTo>
                    <a:cubicBezTo>
                      <a:pt x="29" y="0"/>
                      <a:pt x="28" y="4"/>
                      <a:pt x="25" y="6"/>
                    </a:cubicBezTo>
                    <a:lnTo>
                      <a:pt x="21" y="9"/>
                    </a:lnTo>
                    <a:cubicBezTo>
                      <a:pt x="20" y="10"/>
                      <a:pt x="18" y="10"/>
                      <a:pt x="16" y="10"/>
                    </a:cubicBezTo>
                    <a:cubicBezTo>
                      <a:pt x="14" y="10"/>
                      <a:pt x="12" y="10"/>
                      <a:pt x="9" y="9"/>
                    </a:cubicBezTo>
                    <a:lnTo>
                      <a:pt x="0" y="41"/>
                    </a:lnTo>
                    <a:cubicBezTo>
                      <a:pt x="5" y="43"/>
                      <a:pt x="11" y="44"/>
                      <a:pt x="16" y="44"/>
                    </a:cubicBezTo>
                    <a:cubicBezTo>
                      <a:pt x="24" y="44"/>
                      <a:pt x="31" y="42"/>
                      <a:pt x="37" y="38"/>
                    </a:cubicBezTo>
                    <a:cubicBezTo>
                      <a:pt x="46" y="34"/>
                      <a:pt x="52" y="27"/>
                      <a:pt x="55" y="22"/>
                    </a:cubicBezTo>
                    <a:cubicBezTo>
                      <a:pt x="59" y="17"/>
                      <a:pt x="60" y="13"/>
                      <a:pt x="61" y="12"/>
                    </a:cubicBezTo>
                    <a:lnTo>
                      <a:pt x="29" y="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7" name="Freeform 117">
                <a:extLst>
                  <a:ext uri="{FF2B5EF4-FFF2-40B4-BE49-F238E27FC236}">
                    <a16:creationId xmlns:a16="http://schemas.microsoft.com/office/drawing/2014/main" id="{B4FB1422-13A5-4D29-0AB4-ED5B2B8F1C76}"/>
                  </a:ext>
                </a:extLst>
              </p:cNvPr>
              <p:cNvSpPr>
                <a:spLocks/>
              </p:cNvSpPr>
              <p:nvPr/>
            </p:nvSpPr>
            <p:spPr bwMode="auto">
              <a:xfrm>
                <a:off x="8778174" y="3442970"/>
                <a:ext cx="165952" cy="124464"/>
              </a:xfrm>
              <a:custGeom>
                <a:avLst/>
                <a:gdLst>
                  <a:gd name="T0" fmla="*/ 57 w 57"/>
                  <a:gd name="T1" fmla="*/ 0 h 48"/>
                  <a:gd name="T2" fmla="*/ 54 w 57"/>
                  <a:gd name="T3" fmla="*/ 0 h 48"/>
                  <a:gd name="T4" fmla="*/ 32 w 57"/>
                  <a:gd name="T5" fmla="*/ 4 h 48"/>
                  <a:gd name="T6" fmla="*/ 0 w 57"/>
                  <a:gd name="T7" fmla="*/ 25 h 48"/>
                  <a:gd name="T8" fmla="*/ 24 w 57"/>
                  <a:gd name="T9" fmla="*/ 48 h 48"/>
                  <a:gd name="T10" fmla="*/ 43 w 57"/>
                  <a:gd name="T11" fmla="*/ 36 h 48"/>
                  <a:gd name="T12" fmla="*/ 54 w 57"/>
                  <a:gd name="T13" fmla="*/ 34 h 48"/>
                  <a:gd name="T14" fmla="*/ 55 w 57"/>
                  <a:gd name="T15" fmla="*/ 34 h 48"/>
                  <a:gd name="T16" fmla="*/ 55 w 57"/>
                  <a:gd name="T17" fmla="*/ 25 h 48"/>
                  <a:gd name="T18" fmla="*/ 54 w 57"/>
                  <a:gd name="T19" fmla="*/ 34 h 48"/>
                  <a:gd name="T20" fmla="*/ 55 w 57"/>
                  <a:gd name="T21" fmla="*/ 34 h 48"/>
                  <a:gd name="T22" fmla="*/ 55 w 57"/>
                  <a:gd name="T23" fmla="*/ 25 h 48"/>
                  <a:gd name="T24" fmla="*/ 54 w 57"/>
                  <a:gd name="T25" fmla="*/ 34 h 48"/>
                  <a:gd name="T26" fmla="*/ 57 w 57"/>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48">
                    <a:moveTo>
                      <a:pt x="57" y="0"/>
                    </a:moveTo>
                    <a:lnTo>
                      <a:pt x="54" y="0"/>
                    </a:lnTo>
                    <a:cubicBezTo>
                      <a:pt x="50" y="0"/>
                      <a:pt x="42" y="1"/>
                      <a:pt x="32" y="4"/>
                    </a:cubicBezTo>
                    <a:cubicBezTo>
                      <a:pt x="22" y="7"/>
                      <a:pt x="10" y="14"/>
                      <a:pt x="0" y="25"/>
                    </a:cubicBezTo>
                    <a:lnTo>
                      <a:pt x="24" y="48"/>
                    </a:lnTo>
                    <a:cubicBezTo>
                      <a:pt x="30" y="41"/>
                      <a:pt x="37" y="37"/>
                      <a:pt x="43" y="36"/>
                    </a:cubicBezTo>
                    <a:cubicBezTo>
                      <a:pt x="48" y="34"/>
                      <a:pt x="53" y="34"/>
                      <a:pt x="54" y="34"/>
                    </a:cubicBezTo>
                    <a:lnTo>
                      <a:pt x="55" y="34"/>
                    </a:lnTo>
                    <a:lnTo>
                      <a:pt x="55" y="25"/>
                    </a:lnTo>
                    <a:lnTo>
                      <a:pt x="54" y="34"/>
                    </a:lnTo>
                    <a:lnTo>
                      <a:pt x="55" y="34"/>
                    </a:lnTo>
                    <a:lnTo>
                      <a:pt x="55" y="25"/>
                    </a:lnTo>
                    <a:lnTo>
                      <a:pt x="54" y="34"/>
                    </a:lnTo>
                    <a:lnTo>
                      <a:pt x="57" y="0"/>
                    </a:lnTo>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8" name="Freeform: Shape 56">
                <a:extLst>
                  <a:ext uri="{FF2B5EF4-FFF2-40B4-BE49-F238E27FC236}">
                    <a16:creationId xmlns:a16="http://schemas.microsoft.com/office/drawing/2014/main" id="{79DC0C12-5BC0-EF77-7D0B-11FFE4D3F602}"/>
                  </a:ext>
                </a:extLst>
              </p:cNvPr>
              <p:cNvSpPr>
                <a:spLocks/>
              </p:cNvSpPr>
              <p:nvPr/>
            </p:nvSpPr>
            <p:spPr bwMode="auto">
              <a:xfrm>
                <a:off x="6371865" y="2633946"/>
                <a:ext cx="1410595" cy="2344083"/>
              </a:xfrm>
              <a:custGeom>
                <a:avLst/>
                <a:gdLst>
                  <a:gd name="connsiteX0" fmla="*/ 405704 w 1410595"/>
                  <a:gd name="connsiteY0" fmla="*/ 1980833 h 2344083"/>
                  <a:gd name="connsiteX1" fmla="*/ 405714 w 1410595"/>
                  <a:gd name="connsiteY1" fmla="*/ 1980834 h 2344083"/>
                  <a:gd name="connsiteX2" fmla="*/ 405714 w 1410595"/>
                  <a:gd name="connsiteY2" fmla="*/ 1980991 h 2344083"/>
                  <a:gd name="connsiteX3" fmla="*/ 1321080 w 1410595"/>
                  <a:gd name="connsiteY3" fmla="*/ 1846226 h 2344083"/>
                  <a:gd name="connsiteX4" fmla="*/ 1409824 w 1410595"/>
                  <a:gd name="connsiteY4" fmla="*/ 1846226 h 2344083"/>
                  <a:gd name="connsiteX5" fmla="*/ 1410595 w 1410595"/>
                  <a:gd name="connsiteY5" fmla="*/ 1871529 h 2344083"/>
                  <a:gd name="connsiteX6" fmla="*/ 1321929 w 1410595"/>
                  <a:gd name="connsiteY6" fmla="*/ 2183895 h 2344083"/>
                  <a:gd name="connsiteX7" fmla="*/ 1066679 w 1410595"/>
                  <a:gd name="connsiteY7" fmla="*/ 2304036 h 2344083"/>
                  <a:gd name="connsiteX8" fmla="*/ 998743 w 1410595"/>
                  <a:gd name="connsiteY8" fmla="*/ 2295854 h 2344083"/>
                  <a:gd name="connsiteX9" fmla="*/ 1021002 w 1410595"/>
                  <a:gd name="connsiteY9" fmla="*/ 2280008 h 2344083"/>
                  <a:gd name="connsiteX10" fmla="*/ 988760 w 1410595"/>
                  <a:gd name="connsiteY10" fmla="*/ 2250640 h 2344083"/>
                  <a:gd name="connsiteX11" fmla="*/ 978013 w 1410595"/>
                  <a:gd name="connsiteY11" fmla="*/ 2293357 h 2344083"/>
                  <a:gd name="connsiteX12" fmla="*/ 988760 w 1410595"/>
                  <a:gd name="connsiteY12" fmla="*/ 2294652 h 2344083"/>
                  <a:gd name="connsiteX13" fmla="*/ 998743 w 1410595"/>
                  <a:gd name="connsiteY13" fmla="*/ 2295854 h 2344083"/>
                  <a:gd name="connsiteX14" fmla="*/ 953495 w 1410595"/>
                  <a:gd name="connsiteY14" fmla="*/ 2328064 h 2344083"/>
                  <a:gd name="connsiteX15" fmla="*/ 875913 w 1410595"/>
                  <a:gd name="connsiteY15" fmla="*/ 2344083 h 2344083"/>
                  <a:gd name="connsiteX16" fmla="*/ 744803 w 1410595"/>
                  <a:gd name="connsiteY16" fmla="*/ 2292273 h 2344083"/>
                  <a:gd name="connsiteX17" fmla="*/ 739855 w 1410595"/>
                  <a:gd name="connsiteY17" fmla="*/ 2286393 h 2344083"/>
                  <a:gd name="connsiteX18" fmla="*/ 779186 w 1410595"/>
                  <a:gd name="connsiteY18" fmla="*/ 2263989 h 2344083"/>
                  <a:gd name="connsiteX19" fmla="*/ 749631 w 1410595"/>
                  <a:gd name="connsiteY19" fmla="*/ 2229282 h 2344083"/>
                  <a:gd name="connsiteX20" fmla="*/ 712015 w 1410595"/>
                  <a:gd name="connsiteY20" fmla="*/ 2253310 h 2344083"/>
                  <a:gd name="connsiteX21" fmla="*/ 739855 w 1410595"/>
                  <a:gd name="connsiteY21" fmla="*/ 2286393 h 2344083"/>
                  <a:gd name="connsiteX22" fmla="*/ 726457 w 1410595"/>
                  <a:gd name="connsiteY22" fmla="*/ 2294024 h 2344083"/>
                  <a:gd name="connsiteX23" fmla="*/ 671712 w 1410595"/>
                  <a:gd name="connsiteY23" fmla="*/ 2304036 h 2344083"/>
                  <a:gd name="connsiteX24" fmla="*/ 558865 w 1410595"/>
                  <a:gd name="connsiteY24" fmla="*/ 2258650 h 2344083"/>
                  <a:gd name="connsiteX25" fmla="*/ 511635 w 1410595"/>
                  <a:gd name="connsiteY25" fmla="*/ 2179432 h 2344083"/>
                  <a:gd name="connsiteX26" fmla="*/ 509043 w 1410595"/>
                  <a:gd name="connsiteY26" fmla="*/ 2157103 h 2344083"/>
                  <a:gd name="connsiteX27" fmla="*/ 537370 w 1410595"/>
                  <a:gd name="connsiteY27" fmla="*/ 2162537 h 2344083"/>
                  <a:gd name="connsiteX28" fmla="*/ 561551 w 1410595"/>
                  <a:gd name="connsiteY28" fmla="*/ 2159867 h 2344083"/>
                  <a:gd name="connsiteX29" fmla="*/ 556178 w 1410595"/>
                  <a:gd name="connsiteY29" fmla="*/ 2117150 h 2344083"/>
                  <a:gd name="connsiteX30" fmla="*/ 513188 w 1410595"/>
                  <a:gd name="connsiteY30" fmla="*/ 2106471 h 2344083"/>
                  <a:gd name="connsiteX31" fmla="*/ 507814 w 1410595"/>
                  <a:gd name="connsiteY31" fmla="*/ 2146518 h 2344083"/>
                  <a:gd name="connsiteX32" fmla="*/ 509043 w 1410595"/>
                  <a:gd name="connsiteY32" fmla="*/ 2157103 h 2344083"/>
                  <a:gd name="connsiteX33" fmla="*/ 469527 w 1410595"/>
                  <a:gd name="connsiteY33" fmla="*/ 2149522 h 2344083"/>
                  <a:gd name="connsiteX34" fmla="*/ 413775 w 1410595"/>
                  <a:gd name="connsiteY34" fmla="*/ 2114480 h 2344083"/>
                  <a:gd name="connsiteX35" fmla="*/ 376159 w 1410595"/>
                  <a:gd name="connsiteY35" fmla="*/ 2060417 h 2344083"/>
                  <a:gd name="connsiteX36" fmla="*/ 368430 w 1410595"/>
                  <a:gd name="connsiteY36" fmla="*/ 2022401 h 2344083"/>
                  <a:gd name="connsiteX37" fmla="*/ 405714 w 1410595"/>
                  <a:gd name="connsiteY37" fmla="*/ 2026377 h 2344083"/>
                  <a:gd name="connsiteX38" fmla="*/ 408401 w 1410595"/>
                  <a:gd name="connsiteY38" fmla="*/ 2026377 h 2344083"/>
                  <a:gd name="connsiteX39" fmla="*/ 411088 w 1410595"/>
                  <a:gd name="connsiteY39" fmla="*/ 2026377 h 2344083"/>
                  <a:gd name="connsiteX40" fmla="*/ 408401 w 1410595"/>
                  <a:gd name="connsiteY40" fmla="*/ 1980991 h 2344083"/>
                  <a:gd name="connsiteX41" fmla="*/ 405714 w 1410595"/>
                  <a:gd name="connsiteY41" fmla="*/ 1980834 h 2344083"/>
                  <a:gd name="connsiteX42" fmla="*/ 405714 w 1410595"/>
                  <a:gd name="connsiteY42" fmla="*/ 1938274 h 2344083"/>
                  <a:gd name="connsiteX43" fmla="*/ 404892 w 1410595"/>
                  <a:gd name="connsiteY43" fmla="*/ 1938088 h 2344083"/>
                  <a:gd name="connsiteX44" fmla="*/ 456764 w 1410595"/>
                  <a:gd name="connsiteY44" fmla="*/ 1932934 h 2344083"/>
                  <a:gd name="connsiteX45" fmla="*/ 451391 w 1410595"/>
                  <a:gd name="connsiteY45" fmla="*/ 1986330 h 2344083"/>
                  <a:gd name="connsiteX46" fmla="*/ 451391 w 1410595"/>
                  <a:gd name="connsiteY46" fmla="*/ 1994340 h 2344083"/>
                  <a:gd name="connsiteX47" fmla="*/ 475572 w 1410595"/>
                  <a:gd name="connsiteY47" fmla="*/ 2047736 h 2344083"/>
                  <a:gd name="connsiteX48" fmla="*/ 537370 w 1410595"/>
                  <a:gd name="connsiteY48" fmla="*/ 2074434 h 2344083"/>
                  <a:gd name="connsiteX49" fmla="*/ 550804 w 1410595"/>
                  <a:gd name="connsiteY49" fmla="*/ 2071764 h 2344083"/>
                  <a:gd name="connsiteX50" fmla="*/ 615288 w 1410595"/>
                  <a:gd name="connsiteY50" fmla="*/ 2063754 h 2344083"/>
                  <a:gd name="connsiteX51" fmla="*/ 599167 w 1410595"/>
                  <a:gd name="connsiteY51" fmla="*/ 2127829 h 2344083"/>
                  <a:gd name="connsiteX52" fmla="*/ 596480 w 1410595"/>
                  <a:gd name="connsiteY52" fmla="*/ 2146518 h 2344083"/>
                  <a:gd name="connsiteX53" fmla="*/ 617975 w 1410595"/>
                  <a:gd name="connsiteY53" fmla="*/ 2194574 h 2344083"/>
                  <a:gd name="connsiteX54" fmla="*/ 671712 w 1410595"/>
                  <a:gd name="connsiteY54" fmla="*/ 2213263 h 2344083"/>
                  <a:gd name="connsiteX55" fmla="*/ 720075 w 1410595"/>
                  <a:gd name="connsiteY55" fmla="*/ 2197244 h 2344083"/>
                  <a:gd name="connsiteX56" fmla="*/ 757691 w 1410595"/>
                  <a:gd name="connsiteY56" fmla="*/ 2162537 h 2344083"/>
                  <a:gd name="connsiteX57" fmla="*/ 784560 w 1410595"/>
                  <a:gd name="connsiteY57" fmla="*/ 2205254 h 2344083"/>
                  <a:gd name="connsiteX58" fmla="*/ 875913 w 1410595"/>
                  <a:gd name="connsiteY58" fmla="*/ 2255980 h 2344083"/>
                  <a:gd name="connsiteX59" fmla="*/ 953831 w 1410595"/>
                  <a:gd name="connsiteY59" fmla="*/ 2221272 h 2344083"/>
                  <a:gd name="connsiteX60" fmla="*/ 967265 w 1410595"/>
                  <a:gd name="connsiteY60" fmla="*/ 2205254 h 2344083"/>
                  <a:gd name="connsiteX61" fmla="*/ 988760 w 1410595"/>
                  <a:gd name="connsiteY61" fmla="*/ 2205254 h 2344083"/>
                  <a:gd name="connsiteX62" fmla="*/ 991447 w 1410595"/>
                  <a:gd name="connsiteY62" fmla="*/ 2205254 h 2344083"/>
                  <a:gd name="connsiteX63" fmla="*/ 996821 w 1410595"/>
                  <a:gd name="connsiteY63" fmla="*/ 2207923 h 2344083"/>
                  <a:gd name="connsiteX64" fmla="*/ 1066679 w 1410595"/>
                  <a:gd name="connsiteY64" fmla="*/ 2213263 h 2344083"/>
                  <a:gd name="connsiteX65" fmla="*/ 1252071 w 1410595"/>
                  <a:gd name="connsiteY65" fmla="*/ 2127829 h 2344083"/>
                  <a:gd name="connsiteX66" fmla="*/ 1321929 w 1410595"/>
                  <a:gd name="connsiteY66" fmla="*/ 1871529 h 2344083"/>
                  <a:gd name="connsiteX67" fmla="*/ 752318 w 1410595"/>
                  <a:gd name="connsiteY67" fmla="*/ 0 h 2344083"/>
                  <a:gd name="connsiteX68" fmla="*/ 893629 w 1410595"/>
                  <a:gd name="connsiteY68" fmla="*/ 60822 h 2344083"/>
                  <a:gd name="connsiteX69" fmla="*/ 908534 w 1410595"/>
                  <a:gd name="connsiteY69" fmla="*/ 81378 h 2344083"/>
                  <a:gd name="connsiteX70" fmla="*/ 878599 w 1410595"/>
                  <a:gd name="connsiteY70" fmla="*/ 85434 h 2344083"/>
                  <a:gd name="connsiteX71" fmla="*/ 886660 w 1410595"/>
                  <a:gd name="connsiteY71" fmla="*/ 128150 h 2344083"/>
                  <a:gd name="connsiteX72" fmla="*/ 926963 w 1410595"/>
                  <a:gd name="connsiteY72" fmla="*/ 106792 h 2344083"/>
                  <a:gd name="connsiteX73" fmla="*/ 908534 w 1410595"/>
                  <a:gd name="connsiteY73" fmla="*/ 81378 h 2344083"/>
                  <a:gd name="connsiteX74" fmla="*/ 937710 w 1410595"/>
                  <a:gd name="connsiteY74" fmla="*/ 77424 h 2344083"/>
                  <a:gd name="connsiteX75" fmla="*/ 1123102 w 1410595"/>
                  <a:gd name="connsiteY75" fmla="*/ 157518 h 2344083"/>
                  <a:gd name="connsiteX76" fmla="*/ 1198334 w 1410595"/>
                  <a:gd name="connsiteY76" fmla="*/ 336395 h 2344083"/>
                  <a:gd name="connsiteX77" fmla="*/ 1185908 w 1410595"/>
                  <a:gd name="connsiteY77" fmla="*/ 412150 h 2344083"/>
                  <a:gd name="connsiteX78" fmla="*/ 1178382 w 1410595"/>
                  <a:gd name="connsiteY78" fmla="*/ 426521 h 2344083"/>
                  <a:gd name="connsiteX79" fmla="*/ 1165127 w 1410595"/>
                  <a:gd name="connsiteY79" fmla="*/ 421578 h 2344083"/>
                  <a:gd name="connsiteX80" fmla="*/ 1112355 w 1410595"/>
                  <a:gd name="connsiteY80" fmla="*/ 413819 h 2344083"/>
                  <a:gd name="connsiteX81" fmla="*/ 1109668 w 1410595"/>
                  <a:gd name="connsiteY81" fmla="*/ 459205 h 2344083"/>
                  <a:gd name="connsiteX82" fmla="*/ 1147284 w 1410595"/>
                  <a:gd name="connsiteY82" fmla="*/ 485903 h 2344083"/>
                  <a:gd name="connsiteX83" fmla="*/ 1178382 w 1410595"/>
                  <a:gd name="connsiteY83" fmla="*/ 426521 h 2344083"/>
                  <a:gd name="connsiteX84" fmla="*/ 1214120 w 1410595"/>
                  <a:gd name="connsiteY84" fmla="*/ 439849 h 2344083"/>
                  <a:gd name="connsiteX85" fmla="*/ 1297748 w 1410595"/>
                  <a:gd name="connsiteY85" fmla="*/ 501922 h 2344083"/>
                  <a:gd name="connsiteX86" fmla="*/ 1358538 w 1410595"/>
                  <a:gd name="connsiteY86" fmla="*/ 590693 h 2344083"/>
                  <a:gd name="connsiteX87" fmla="*/ 1368598 w 1410595"/>
                  <a:gd name="connsiteY87" fmla="*/ 622321 h 2344083"/>
                  <a:gd name="connsiteX88" fmla="*/ 1274100 w 1410595"/>
                  <a:gd name="connsiteY88" fmla="*/ 622321 h 2344083"/>
                  <a:gd name="connsiteX89" fmla="*/ 1233263 w 1410595"/>
                  <a:gd name="connsiteY89" fmla="*/ 563328 h 2344083"/>
                  <a:gd name="connsiteX90" fmla="*/ 1109668 w 1410595"/>
                  <a:gd name="connsiteY90" fmla="*/ 504592 h 2344083"/>
                  <a:gd name="connsiteX91" fmla="*/ 1023689 w 1410595"/>
                  <a:gd name="connsiteY91" fmla="*/ 499252 h 2344083"/>
                  <a:gd name="connsiteX92" fmla="*/ 1074739 w 1410595"/>
                  <a:gd name="connsiteY92" fmla="*/ 432507 h 2344083"/>
                  <a:gd name="connsiteX93" fmla="*/ 1109668 w 1410595"/>
                  <a:gd name="connsiteY93" fmla="*/ 336395 h 2344083"/>
                  <a:gd name="connsiteX94" fmla="*/ 1058618 w 1410595"/>
                  <a:gd name="connsiteY94" fmla="*/ 218924 h 2344083"/>
                  <a:gd name="connsiteX95" fmla="*/ 937710 w 1410595"/>
                  <a:gd name="connsiteY95" fmla="*/ 165528 h 2344083"/>
                  <a:gd name="connsiteX96" fmla="*/ 897407 w 1410595"/>
                  <a:gd name="connsiteY96" fmla="*/ 170867 h 2344083"/>
                  <a:gd name="connsiteX97" fmla="*/ 865165 w 1410595"/>
                  <a:gd name="connsiteY97" fmla="*/ 178877 h 2344083"/>
                  <a:gd name="connsiteX98" fmla="*/ 849044 w 1410595"/>
                  <a:gd name="connsiteY98" fmla="*/ 149509 h 2344083"/>
                  <a:gd name="connsiteX99" fmla="*/ 752318 w 1410595"/>
                  <a:gd name="connsiteY99" fmla="*/ 88103 h 2344083"/>
                  <a:gd name="connsiteX100" fmla="*/ 674399 w 1410595"/>
                  <a:gd name="connsiteY100" fmla="*/ 122811 h 2344083"/>
                  <a:gd name="connsiteX101" fmla="*/ 658278 w 1410595"/>
                  <a:gd name="connsiteY101" fmla="*/ 141499 h 2344083"/>
                  <a:gd name="connsiteX102" fmla="*/ 631409 w 1410595"/>
                  <a:gd name="connsiteY102" fmla="*/ 133490 h 2344083"/>
                  <a:gd name="connsiteX103" fmla="*/ 593794 w 1410595"/>
                  <a:gd name="connsiteY103" fmla="*/ 130820 h 2344083"/>
                  <a:gd name="connsiteX104" fmla="*/ 491693 w 1410595"/>
                  <a:gd name="connsiteY104" fmla="*/ 173537 h 2344083"/>
                  <a:gd name="connsiteX105" fmla="*/ 446017 w 1410595"/>
                  <a:gd name="connsiteY105" fmla="*/ 280329 h 2344083"/>
                  <a:gd name="connsiteX106" fmla="*/ 446017 w 1410595"/>
                  <a:gd name="connsiteY106" fmla="*/ 291008 h 2344083"/>
                  <a:gd name="connsiteX107" fmla="*/ 451391 w 1410595"/>
                  <a:gd name="connsiteY107" fmla="*/ 323046 h 2344083"/>
                  <a:gd name="connsiteX108" fmla="*/ 421835 w 1410595"/>
                  <a:gd name="connsiteY108" fmla="*/ 336395 h 2344083"/>
                  <a:gd name="connsiteX109" fmla="*/ 327796 w 1410595"/>
                  <a:gd name="connsiteY109" fmla="*/ 483234 h 2344083"/>
                  <a:gd name="connsiteX110" fmla="*/ 338543 w 1410595"/>
                  <a:gd name="connsiteY110" fmla="*/ 539299 h 2344083"/>
                  <a:gd name="connsiteX111" fmla="*/ 351977 w 1410595"/>
                  <a:gd name="connsiteY111" fmla="*/ 579346 h 2344083"/>
                  <a:gd name="connsiteX112" fmla="*/ 311675 w 1410595"/>
                  <a:gd name="connsiteY112" fmla="*/ 595365 h 2344083"/>
                  <a:gd name="connsiteX113" fmla="*/ 198827 w 1410595"/>
                  <a:gd name="connsiteY113" fmla="*/ 752883 h 2344083"/>
                  <a:gd name="connsiteX114" fmla="*/ 217635 w 1410595"/>
                  <a:gd name="connsiteY114" fmla="*/ 830307 h 2344083"/>
                  <a:gd name="connsiteX115" fmla="*/ 239130 w 1410595"/>
                  <a:gd name="connsiteY115" fmla="*/ 873024 h 2344083"/>
                  <a:gd name="connsiteX116" fmla="*/ 196140 w 1410595"/>
                  <a:gd name="connsiteY116" fmla="*/ 891713 h 2344083"/>
                  <a:gd name="connsiteX117" fmla="*/ 91353 w 1410595"/>
                  <a:gd name="connsiteY117" fmla="*/ 1065250 h 2344083"/>
                  <a:gd name="connsiteX118" fmla="*/ 161211 w 1410595"/>
                  <a:gd name="connsiteY118" fmla="*/ 1217428 h 2344083"/>
                  <a:gd name="connsiteX119" fmla="*/ 198827 w 1410595"/>
                  <a:gd name="connsiteY119" fmla="*/ 1246796 h 2344083"/>
                  <a:gd name="connsiteX120" fmla="*/ 163898 w 1410595"/>
                  <a:gd name="connsiteY120" fmla="*/ 1281503 h 2344083"/>
                  <a:gd name="connsiteX121" fmla="*/ 131656 w 1410595"/>
                  <a:gd name="connsiteY121" fmla="*/ 1358928 h 2344083"/>
                  <a:gd name="connsiteX122" fmla="*/ 190766 w 1410595"/>
                  <a:gd name="connsiteY122" fmla="*/ 1452371 h 2344083"/>
                  <a:gd name="connsiteX123" fmla="*/ 231069 w 1410595"/>
                  <a:gd name="connsiteY123" fmla="*/ 1473729 h 2344083"/>
                  <a:gd name="connsiteX124" fmla="*/ 212261 w 1410595"/>
                  <a:gd name="connsiteY124" fmla="*/ 1511106 h 2344083"/>
                  <a:gd name="connsiteX125" fmla="*/ 198827 w 1410595"/>
                  <a:gd name="connsiteY125" fmla="*/ 1572511 h 2344083"/>
                  <a:gd name="connsiteX126" fmla="*/ 225695 w 1410595"/>
                  <a:gd name="connsiteY126" fmla="*/ 1655275 h 2344083"/>
                  <a:gd name="connsiteX127" fmla="*/ 295553 w 1410595"/>
                  <a:gd name="connsiteY127" fmla="*/ 1700662 h 2344083"/>
                  <a:gd name="connsiteX128" fmla="*/ 360038 w 1410595"/>
                  <a:gd name="connsiteY128" fmla="*/ 1711341 h 2344083"/>
                  <a:gd name="connsiteX129" fmla="*/ 322422 w 1410595"/>
                  <a:gd name="connsiteY129" fmla="*/ 1767407 h 2344083"/>
                  <a:gd name="connsiteX130" fmla="*/ 306301 w 1410595"/>
                  <a:gd name="connsiteY130" fmla="*/ 1828812 h 2344083"/>
                  <a:gd name="connsiteX131" fmla="*/ 335856 w 1410595"/>
                  <a:gd name="connsiteY131" fmla="*/ 1906236 h 2344083"/>
                  <a:gd name="connsiteX132" fmla="*/ 365747 w 1410595"/>
                  <a:gd name="connsiteY132" fmla="*/ 1929263 h 2344083"/>
                  <a:gd name="connsiteX133" fmla="*/ 404892 w 1410595"/>
                  <a:gd name="connsiteY133" fmla="*/ 1938088 h 2344083"/>
                  <a:gd name="connsiteX134" fmla="*/ 403027 w 1410595"/>
                  <a:gd name="connsiteY134" fmla="*/ 1938274 h 2344083"/>
                  <a:gd name="connsiteX135" fmla="*/ 405704 w 1410595"/>
                  <a:gd name="connsiteY135" fmla="*/ 1980833 h 2344083"/>
                  <a:gd name="connsiteX136" fmla="*/ 362725 w 1410595"/>
                  <a:gd name="connsiteY136" fmla="*/ 1978321 h 2344083"/>
                  <a:gd name="connsiteX137" fmla="*/ 362725 w 1410595"/>
                  <a:gd name="connsiteY137" fmla="*/ 1994340 h 2344083"/>
                  <a:gd name="connsiteX138" fmla="*/ 368430 w 1410595"/>
                  <a:gd name="connsiteY138" fmla="*/ 2022401 h 2344083"/>
                  <a:gd name="connsiteX139" fmla="*/ 365034 w 1410595"/>
                  <a:gd name="connsiteY139" fmla="*/ 2022039 h 2344083"/>
                  <a:gd name="connsiteX140" fmla="*/ 268685 w 1410595"/>
                  <a:gd name="connsiteY140" fmla="*/ 1964972 h 2344083"/>
                  <a:gd name="connsiteX141" fmla="*/ 214948 w 1410595"/>
                  <a:gd name="connsiteY141" fmla="*/ 1828812 h 2344083"/>
                  <a:gd name="connsiteX142" fmla="*/ 223009 w 1410595"/>
                  <a:gd name="connsiteY142" fmla="*/ 1773080 h 2344083"/>
                  <a:gd name="connsiteX143" fmla="*/ 225897 w 1410595"/>
                  <a:gd name="connsiteY143" fmla="*/ 1766662 h 2344083"/>
                  <a:gd name="connsiteX144" fmla="*/ 276746 w 1410595"/>
                  <a:gd name="connsiteY144" fmla="*/ 1786095 h 2344083"/>
                  <a:gd name="connsiteX145" fmla="*/ 284806 w 1410595"/>
                  <a:gd name="connsiteY145" fmla="*/ 1743379 h 2344083"/>
                  <a:gd name="connsiteX146" fmla="*/ 247190 w 1410595"/>
                  <a:gd name="connsiteY146" fmla="*/ 1719350 h 2344083"/>
                  <a:gd name="connsiteX147" fmla="*/ 225897 w 1410595"/>
                  <a:gd name="connsiteY147" fmla="*/ 1766662 h 2344083"/>
                  <a:gd name="connsiteX148" fmla="*/ 206887 w 1410595"/>
                  <a:gd name="connsiteY148" fmla="*/ 1759398 h 2344083"/>
                  <a:gd name="connsiteX149" fmla="*/ 153151 w 1410595"/>
                  <a:gd name="connsiteY149" fmla="*/ 1708671 h 2344083"/>
                  <a:gd name="connsiteX150" fmla="*/ 107474 w 1410595"/>
                  <a:gd name="connsiteY150" fmla="*/ 1572511 h 2344083"/>
                  <a:gd name="connsiteX151" fmla="*/ 113520 w 1410595"/>
                  <a:gd name="connsiteY151" fmla="*/ 1523120 h 2344083"/>
                  <a:gd name="connsiteX152" fmla="*/ 118568 w 1410595"/>
                  <a:gd name="connsiteY152" fmla="*/ 1509370 h 2344083"/>
                  <a:gd name="connsiteX153" fmla="*/ 150464 w 1410595"/>
                  <a:gd name="connsiteY153" fmla="*/ 1532464 h 2344083"/>
                  <a:gd name="connsiteX154" fmla="*/ 171958 w 1410595"/>
                  <a:gd name="connsiteY154" fmla="*/ 1492417 h 2344083"/>
                  <a:gd name="connsiteX155" fmla="*/ 131656 w 1410595"/>
                  <a:gd name="connsiteY155" fmla="*/ 1473729 h 2344083"/>
                  <a:gd name="connsiteX156" fmla="*/ 118568 w 1410595"/>
                  <a:gd name="connsiteY156" fmla="*/ 1509370 h 2344083"/>
                  <a:gd name="connsiteX157" fmla="*/ 104200 w 1410595"/>
                  <a:gd name="connsiteY157" fmla="*/ 1498967 h 2344083"/>
                  <a:gd name="connsiteX158" fmla="*/ 42990 w 1410595"/>
                  <a:gd name="connsiteY158" fmla="*/ 1358928 h 2344083"/>
                  <a:gd name="connsiteX159" fmla="*/ 57096 w 1410595"/>
                  <a:gd name="connsiteY159" fmla="*/ 1284507 h 2344083"/>
                  <a:gd name="connsiteX160" fmla="*/ 74728 w 1410595"/>
                  <a:gd name="connsiteY160" fmla="*/ 1257670 h 2344083"/>
                  <a:gd name="connsiteX161" fmla="*/ 102100 w 1410595"/>
                  <a:gd name="connsiteY161" fmla="*/ 1286843 h 2344083"/>
                  <a:gd name="connsiteX162" fmla="*/ 131656 w 1410595"/>
                  <a:gd name="connsiteY162" fmla="*/ 1252136 h 2344083"/>
                  <a:gd name="connsiteX163" fmla="*/ 99414 w 1410595"/>
                  <a:gd name="connsiteY163" fmla="*/ 1220098 h 2344083"/>
                  <a:gd name="connsiteX164" fmla="*/ 74728 w 1410595"/>
                  <a:gd name="connsiteY164" fmla="*/ 1257670 h 2344083"/>
                  <a:gd name="connsiteX165" fmla="*/ 60454 w 1410595"/>
                  <a:gd name="connsiteY165" fmla="*/ 1242458 h 2344083"/>
                  <a:gd name="connsiteX166" fmla="*/ 0 w 1410595"/>
                  <a:gd name="connsiteY166" fmla="*/ 1065250 h 2344083"/>
                  <a:gd name="connsiteX167" fmla="*/ 94460 w 1410595"/>
                  <a:gd name="connsiteY167" fmla="*/ 853501 h 2344083"/>
                  <a:gd name="connsiteX168" fmla="*/ 123124 w 1410595"/>
                  <a:gd name="connsiteY168" fmla="*/ 834762 h 2344083"/>
                  <a:gd name="connsiteX169" fmla="*/ 137029 w 1410595"/>
                  <a:gd name="connsiteY169" fmla="*/ 873024 h 2344083"/>
                  <a:gd name="connsiteX170" fmla="*/ 177332 w 1410595"/>
                  <a:gd name="connsiteY170" fmla="*/ 851666 h 2344083"/>
                  <a:gd name="connsiteX171" fmla="*/ 158524 w 1410595"/>
                  <a:gd name="connsiteY171" fmla="*/ 811619 h 2344083"/>
                  <a:gd name="connsiteX172" fmla="*/ 123124 w 1410595"/>
                  <a:gd name="connsiteY172" fmla="*/ 834762 h 2344083"/>
                  <a:gd name="connsiteX173" fmla="*/ 115199 w 1410595"/>
                  <a:gd name="connsiteY173" fmla="*/ 812954 h 2344083"/>
                  <a:gd name="connsiteX174" fmla="*/ 107474 w 1410595"/>
                  <a:gd name="connsiteY174" fmla="*/ 752883 h 2344083"/>
                  <a:gd name="connsiteX175" fmla="*/ 207223 w 1410595"/>
                  <a:gd name="connsiteY175" fmla="*/ 550146 h 2344083"/>
                  <a:gd name="connsiteX176" fmla="*/ 243238 w 1410595"/>
                  <a:gd name="connsiteY176" fmla="*/ 530089 h 2344083"/>
                  <a:gd name="connsiteX177" fmla="*/ 252564 w 1410595"/>
                  <a:gd name="connsiteY177" fmla="*/ 565997 h 2344083"/>
                  <a:gd name="connsiteX178" fmla="*/ 295553 w 1410595"/>
                  <a:gd name="connsiteY178" fmla="*/ 552648 h 2344083"/>
                  <a:gd name="connsiteX179" fmla="*/ 279432 w 1410595"/>
                  <a:gd name="connsiteY179" fmla="*/ 509932 h 2344083"/>
                  <a:gd name="connsiteX180" fmla="*/ 243238 w 1410595"/>
                  <a:gd name="connsiteY180" fmla="*/ 530089 h 2344083"/>
                  <a:gd name="connsiteX181" fmla="*/ 241817 w 1410595"/>
                  <a:gd name="connsiteY181" fmla="*/ 524616 h 2344083"/>
                  <a:gd name="connsiteX182" fmla="*/ 239130 w 1410595"/>
                  <a:gd name="connsiteY182" fmla="*/ 483234 h 2344083"/>
                  <a:gd name="connsiteX183" fmla="*/ 324143 w 1410595"/>
                  <a:gd name="connsiteY183" fmla="*/ 292510 h 2344083"/>
                  <a:gd name="connsiteX184" fmla="*/ 358347 w 1410595"/>
                  <a:gd name="connsiteY184" fmla="*/ 270374 h 2344083"/>
                  <a:gd name="connsiteX185" fmla="*/ 357351 w 1410595"/>
                  <a:gd name="connsiteY185" fmla="*/ 280329 h 2344083"/>
                  <a:gd name="connsiteX186" fmla="*/ 357351 w 1410595"/>
                  <a:gd name="connsiteY186" fmla="*/ 299018 h 2344083"/>
                  <a:gd name="connsiteX187" fmla="*/ 403027 w 1410595"/>
                  <a:gd name="connsiteY187" fmla="*/ 293678 h 2344083"/>
                  <a:gd name="connsiteX188" fmla="*/ 384219 w 1410595"/>
                  <a:gd name="connsiteY188" fmla="*/ 253631 h 2344083"/>
                  <a:gd name="connsiteX189" fmla="*/ 358347 w 1410595"/>
                  <a:gd name="connsiteY189" fmla="*/ 270374 h 2344083"/>
                  <a:gd name="connsiteX190" fmla="*/ 362221 w 1410595"/>
                  <a:gd name="connsiteY190" fmla="*/ 231678 h 2344083"/>
                  <a:gd name="connsiteX191" fmla="*/ 593794 w 1410595"/>
                  <a:gd name="connsiteY191" fmla="*/ 40047 h 2344083"/>
                  <a:gd name="connsiteX192" fmla="*/ 633696 w 1410595"/>
                  <a:gd name="connsiteY192" fmla="*/ 45219 h 2344083"/>
                  <a:gd name="connsiteX193" fmla="*/ 609915 w 1410595"/>
                  <a:gd name="connsiteY193" fmla="*/ 61405 h 2344083"/>
                  <a:gd name="connsiteX194" fmla="*/ 642157 w 1410595"/>
                  <a:gd name="connsiteY194" fmla="*/ 90773 h 2344083"/>
                  <a:gd name="connsiteX195" fmla="*/ 655591 w 1410595"/>
                  <a:gd name="connsiteY195" fmla="*/ 48056 h 2344083"/>
                  <a:gd name="connsiteX196" fmla="*/ 633696 w 1410595"/>
                  <a:gd name="connsiteY196" fmla="*/ 45219 h 2344083"/>
                  <a:gd name="connsiteX197" fmla="*/ 677086 w 1410595"/>
                  <a:gd name="connsiteY197" fmla="*/ 15685 h 2344083"/>
                  <a:gd name="connsiteX198" fmla="*/ 752318 w 1410595"/>
                  <a:gd name="connsiteY198" fmla="*/ 0 h 2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410595" h="2344083">
                    <a:moveTo>
                      <a:pt x="405704" y="1980833"/>
                    </a:moveTo>
                    <a:lnTo>
                      <a:pt x="405714" y="1980834"/>
                    </a:lnTo>
                    <a:lnTo>
                      <a:pt x="405714" y="1980991"/>
                    </a:lnTo>
                    <a:close/>
                    <a:moveTo>
                      <a:pt x="1321080" y="1846226"/>
                    </a:moveTo>
                    <a:lnTo>
                      <a:pt x="1409824" y="1846226"/>
                    </a:lnTo>
                    <a:lnTo>
                      <a:pt x="1410595" y="1871529"/>
                    </a:lnTo>
                    <a:cubicBezTo>
                      <a:pt x="1410595" y="1999679"/>
                      <a:pt x="1381040" y="2106471"/>
                      <a:pt x="1321929" y="2183895"/>
                    </a:cubicBezTo>
                    <a:cubicBezTo>
                      <a:pt x="1262819" y="2261319"/>
                      <a:pt x="1171466" y="2304036"/>
                      <a:pt x="1066679" y="2304036"/>
                    </a:cubicBezTo>
                    <a:lnTo>
                      <a:pt x="998743" y="2295854"/>
                    </a:lnTo>
                    <a:lnTo>
                      <a:pt x="1021002" y="2280008"/>
                    </a:lnTo>
                    <a:lnTo>
                      <a:pt x="988760" y="2250640"/>
                    </a:lnTo>
                    <a:lnTo>
                      <a:pt x="978013" y="2293357"/>
                    </a:lnTo>
                    <a:lnTo>
                      <a:pt x="988760" y="2294652"/>
                    </a:lnTo>
                    <a:lnTo>
                      <a:pt x="998743" y="2295854"/>
                    </a:lnTo>
                    <a:lnTo>
                      <a:pt x="953495" y="2328064"/>
                    </a:lnTo>
                    <a:cubicBezTo>
                      <a:pt x="928978" y="2338744"/>
                      <a:pt x="902781" y="2344083"/>
                      <a:pt x="875913" y="2344083"/>
                    </a:cubicBezTo>
                    <a:cubicBezTo>
                      <a:pt x="829565" y="2344083"/>
                      <a:pt x="781705" y="2326062"/>
                      <a:pt x="744803" y="2292273"/>
                    </a:cubicBezTo>
                    <a:lnTo>
                      <a:pt x="739855" y="2286393"/>
                    </a:lnTo>
                    <a:lnTo>
                      <a:pt x="779186" y="2263989"/>
                    </a:lnTo>
                    <a:lnTo>
                      <a:pt x="749631" y="2229282"/>
                    </a:lnTo>
                    <a:lnTo>
                      <a:pt x="712015" y="2253310"/>
                    </a:lnTo>
                    <a:lnTo>
                      <a:pt x="739855" y="2286393"/>
                    </a:lnTo>
                    <a:lnTo>
                      <a:pt x="726457" y="2294024"/>
                    </a:lnTo>
                    <a:cubicBezTo>
                      <a:pt x="707985" y="2300699"/>
                      <a:pt x="689177" y="2304036"/>
                      <a:pt x="671712" y="2304036"/>
                    </a:cubicBezTo>
                    <a:cubicBezTo>
                      <a:pt x="628723" y="2304036"/>
                      <a:pt x="588420" y="2288017"/>
                      <a:pt x="558865" y="2258650"/>
                    </a:cubicBezTo>
                    <a:cubicBezTo>
                      <a:pt x="536698" y="2238626"/>
                      <a:pt x="519066" y="2211094"/>
                      <a:pt x="511635" y="2179432"/>
                    </a:cubicBezTo>
                    <a:lnTo>
                      <a:pt x="509043" y="2157103"/>
                    </a:lnTo>
                    <a:lnTo>
                      <a:pt x="537370" y="2162537"/>
                    </a:lnTo>
                    <a:cubicBezTo>
                      <a:pt x="545430" y="2162537"/>
                      <a:pt x="553491" y="2162537"/>
                      <a:pt x="561551" y="2159867"/>
                    </a:cubicBezTo>
                    <a:lnTo>
                      <a:pt x="556178" y="2117150"/>
                    </a:lnTo>
                    <a:lnTo>
                      <a:pt x="513188" y="2106471"/>
                    </a:lnTo>
                    <a:cubicBezTo>
                      <a:pt x="507814" y="2119820"/>
                      <a:pt x="507814" y="2133169"/>
                      <a:pt x="507814" y="2146518"/>
                    </a:cubicBezTo>
                    <a:lnTo>
                      <a:pt x="509043" y="2157103"/>
                    </a:lnTo>
                    <a:lnTo>
                      <a:pt x="469527" y="2149522"/>
                    </a:lnTo>
                    <a:cubicBezTo>
                      <a:pt x="448704" y="2141178"/>
                      <a:pt x="429896" y="2129164"/>
                      <a:pt x="413775" y="2114480"/>
                    </a:cubicBezTo>
                    <a:cubicBezTo>
                      <a:pt x="397654" y="2099796"/>
                      <a:pt x="384891" y="2081108"/>
                      <a:pt x="376159" y="2060417"/>
                    </a:cubicBezTo>
                    <a:lnTo>
                      <a:pt x="368430" y="2022401"/>
                    </a:lnTo>
                    <a:lnTo>
                      <a:pt x="405714" y="2026377"/>
                    </a:lnTo>
                    <a:lnTo>
                      <a:pt x="408401" y="2026377"/>
                    </a:lnTo>
                    <a:lnTo>
                      <a:pt x="411088" y="2026377"/>
                    </a:lnTo>
                    <a:lnTo>
                      <a:pt x="408401" y="1980991"/>
                    </a:lnTo>
                    <a:lnTo>
                      <a:pt x="405714" y="1980834"/>
                    </a:lnTo>
                    <a:lnTo>
                      <a:pt x="405714" y="1938274"/>
                    </a:lnTo>
                    <a:lnTo>
                      <a:pt x="404892" y="1938088"/>
                    </a:lnTo>
                    <a:lnTo>
                      <a:pt x="456764" y="1932934"/>
                    </a:lnTo>
                    <a:lnTo>
                      <a:pt x="451391" y="1986330"/>
                    </a:lnTo>
                    <a:lnTo>
                      <a:pt x="451391" y="1994340"/>
                    </a:lnTo>
                    <a:cubicBezTo>
                      <a:pt x="451391" y="2015698"/>
                      <a:pt x="459451" y="2034387"/>
                      <a:pt x="475572" y="2047736"/>
                    </a:cubicBezTo>
                    <a:cubicBezTo>
                      <a:pt x="491693" y="2063754"/>
                      <a:pt x="513188" y="2074434"/>
                      <a:pt x="537370" y="2074434"/>
                    </a:cubicBezTo>
                    <a:cubicBezTo>
                      <a:pt x="542743" y="2074434"/>
                      <a:pt x="545430" y="2074434"/>
                      <a:pt x="550804" y="2071764"/>
                    </a:cubicBezTo>
                    <a:lnTo>
                      <a:pt x="615288" y="2063754"/>
                    </a:lnTo>
                    <a:lnTo>
                      <a:pt x="599167" y="2127829"/>
                    </a:lnTo>
                    <a:cubicBezTo>
                      <a:pt x="596480" y="2133169"/>
                      <a:pt x="596480" y="2141178"/>
                      <a:pt x="596480" y="2146518"/>
                    </a:cubicBezTo>
                    <a:cubicBezTo>
                      <a:pt x="596480" y="2165207"/>
                      <a:pt x="604541" y="2181225"/>
                      <a:pt x="617975" y="2194574"/>
                    </a:cubicBezTo>
                    <a:cubicBezTo>
                      <a:pt x="631409" y="2207923"/>
                      <a:pt x="652904" y="2213263"/>
                      <a:pt x="671712" y="2213263"/>
                    </a:cubicBezTo>
                    <a:cubicBezTo>
                      <a:pt x="687833" y="2213263"/>
                      <a:pt x="703954" y="2210593"/>
                      <a:pt x="720075" y="2197244"/>
                    </a:cubicBezTo>
                    <a:lnTo>
                      <a:pt x="757691" y="2162537"/>
                    </a:lnTo>
                    <a:lnTo>
                      <a:pt x="784560" y="2205254"/>
                    </a:lnTo>
                    <a:cubicBezTo>
                      <a:pt x="808741" y="2239961"/>
                      <a:pt x="843670" y="2255980"/>
                      <a:pt x="875913" y="2255980"/>
                    </a:cubicBezTo>
                    <a:cubicBezTo>
                      <a:pt x="902781" y="2255980"/>
                      <a:pt x="932336" y="2245301"/>
                      <a:pt x="953831" y="2221272"/>
                    </a:cubicBezTo>
                    <a:lnTo>
                      <a:pt x="967265" y="2205254"/>
                    </a:lnTo>
                    <a:lnTo>
                      <a:pt x="988760" y="2205254"/>
                    </a:lnTo>
                    <a:lnTo>
                      <a:pt x="991447" y="2205254"/>
                    </a:lnTo>
                    <a:lnTo>
                      <a:pt x="996821" y="2207923"/>
                    </a:lnTo>
                    <a:cubicBezTo>
                      <a:pt x="1021002" y="2213263"/>
                      <a:pt x="1045184" y="2213263"/>
                      <a:pt x="1066679" y="2213263"/>
                    </a:cubicBezTo>
                    <a:cubicBezTo>
                      <a:pt x="1147284" y="2213263"/>
                      <a:pt x="1206395" y="2183895"/>
                      <a:pt x="1252071" y="2127829"/>
                    </a:cubicBezTo>
                    <a:cubicBezTo>
                      <a:pt x="1295061" y="2074434"/>
                      <a:pt x="1321929" y="1986330"/>
                      <a:pt x="1321929" y="1871529"/>
                    </a:cubicBezTo>
                    <a:close/>
                    <a:moveTo>
                      <a:pt x="752318" y="0"/>
                    </a:moveTo>
                    <a:cubicBezTo>
                      <a:pt x="804711" y="0"/>
                      <a:pt x="855593" y="21025"/>
                      <a:pt x="893629" y="60822"/>
                    </a:cubicBezTo>
                    <a:lnTo>
                      <a:pt x="908534" y="81378"/>
                    </a:lnTo>
                    <a:lnTo>
                      <a:pt x="878599" y="85434"/>
                    </a:lnTo>
                    <a:lnTo>
                      <a:pt x="886660" y="128150"/>
                    </a:lnTo>
                    <a:lnTo>
                      <a:pt x="926963" y="106792"/>
                    </a:lnTo>
                    <a:lnTo>
                      <a:pt x="908534" y="81378"/>
                    </a:lnTo>
                    <a:lnTo>
                      <a:pt x="937710" y="77424"/>
                    </a:lnTo>
                    <a:cubicBezTo>
                      <a:pt x="1010255" y="77424"/>
                      <a:pt x="1077426" y="109462"/>
                      <a:pt x="1123102" y="157518"/>
                    </a:cubicBezTo>
                    <a:cubicBezTo>
                      <a:pt x="1168779" y="202905"/>
                      <a:pt x="1198334" y="266980"/>
                      <a:pt x="1198334" y="336395"/>
                    </a:cubicBezTo>
                    <a:cubicBezTo>
                      <a:pt x="1198334" y="361758"/>
                      <a:pt x="1194304" y="387121"/>
                      <a:pt x="1185908" y="412150"/>
                    </a:cubicBezTo>
                    <a:lnTo>
                      <a:pt x="1178382" y="426521"/>
                    </a:lnTo>
                    <a:lnTo>
                      <a:pt x="1165127" y="421578"/>
                    </a:lnTo>
                    <a:cubicBezTo>
                      <a:pt x="1148124" y="417156"/>
                      <a:pt x="1130492" y="414486"/>
                      <a:pt x="1112355" y="413819"/>
                    </a:cubicBezTo>
                    <a:lnTo>
                      <a:pt x="1109668" y="459205"/>
                    </a:lnTo>
                    <a:lnTo>
                      <a:pt x="1147284" y="485903"/>
                    </a:lnTo>
                    <a:lnTo>
                      <a:pt x="1178382" y="426521"/>
                    </a:lnTo>
                    <a:lnTo>
                      <a:pt x="1214120" y="439849"/>
                    </a:lnTo>
                    <a:cubicBezTo>
                      <a:pt x="1245354" y="455201"/>
                      <a:pt x="1273566" y="476559"/>
                      <a:pt x="1297748" y="501922"/>
                    </a:cubicBezTo>
                    <a:cubicBezTo>
                      <a:pt x="1323273" y="527285"/>
                      <a:pt x="1344096" y="557321"/>
                      <a:pt x="1358538" y="590693"/>
                    </a:cubicBezTo>
                    <a:lnTo>
                      <a:pt x="1368598" y="622321"/>
                    </a:lnTo>
                    <a:lnTo>
                      <a:pt x="1274100" y="622321"/>
                    </a:lnTo>
                    <a:lnTo>
                      <a:pt x="1233263" y="563328"/>
                    </a:lnTo>
                    <a:cubicBezTo>
                      <a:pt x="1198334" y="528620"/>
                      <a:pt x="1152658" y="504592"/>
                      <a:pt x="1109668" y="504592"/>
                    </a:cubicBezTo>
                    <a:lnTo>
                      <a:pt x="1023689" y="499252"/>
                    </a:lnTo>
                    <a:lnTo>
                      <a:pt x="1074739" y="432507"/>
                    </a:lnTo>
                    <a:cubicBezTo>
                      <a:pt x="1098921" y="400470"/>
                      <a:pt x="1109668" y="368432"/>
                      <a:pt x="1109668" y="336395"/>
                    </a:cubicBezTo>
                    <a:cubicBezTo>
                      <a:pt x="1109668" y="293678"/>
                      <a:pt x="1090860" y="250961"/>
                      <a:pt x="1058618" y="218924"/>
                    </a:cubicBezTo>
                    <a:cubicBezTo>
                      <a:pt x="1029063" y="186886"/>
                      <a:pt x="986073" y="168197"/>
                      <a:pt x="937710" y="165528"/>
                    </a:cubicBezTo>
                    <a:cubicBezTo>
                      <a:pt x="924276" y="165528"/>
                      <a:pt x="910842" y="168197"/>
                      <a:pt x="897407" y="170867"/>
                    </a:cubicBezTo>
                    <a:lnTo>
                      <a:pt x="865165" y="178877"/>
                    </a:lnTo>
                    <a:lnTo>
                      <a:pt x="849044" y="149509"/>
                    </a:lnTo>
                    <a:cubicBezTo>
                      <a:pt x="824862" y="106792"/>
                      <a:pt x="787247" y="88103"/>
                      <a:pt x="752318" y="88103"/>
                    </a:cubicBezTo>
                    <a:cubicBezTo>
                      <a:pt x="725449" y="88103"/>
                      <a:pt x="698581" y="98783"/>
                      <a:pt x="674399" y="122811"/>
                    </a:cubicBezTo>
                    <a:lnTo>
                      <a:pt x="658278" y="141499"/>
                    </a:lnTo>
                    <a:lnTo>
                      <a:pt x="631409" y="133490"/>
                    </a:lnTo>
                    <a:cubicBezTo>
                      <a:pt x="617975" y="130820"/>
                      <a:pt x="607228" y="130820"/>
                      <a:pt x="593794" y="130820"/>
                    </a:cubicBezTo>
                    <a:cubicBezTo>
                      <a:pt x="553491" y="130820"/>
                      <a:pt x="518562" y="146839"/>
                      <a:pt x="491693" y="173537"/>
                    </a:cubicBezTo>
                    <a:cubicBezTo>
                      <a:pt x="464825" y="200235"/>
                      <a:pt x="446017" y="237612"/>
                      <a:pt x="446017" y="280329"/>
                    </a:cubicBezTo>
                    <a:cubicBezTo>
                      <a:pt x="446017" y="282999"/>
                      <a:pt x="446017" y="288338"/>
                      <a:pt x="446017" y="291008"/>
                    </a:cubicBezTo>
                    <a:lnTo>
                      <a:pt x="451391" y="323046"/>
                    </a:lnTo>
                    <a:lnTo>
                      <a:pt x="421835" y="336395"/>
                    </a:lnTo>
                    <a:cubicBezTo>
                      <a:pt x="365412" y="360423"/>
                      <a:pt x="327796" y="416489"/>
                      <a:pt x="327796" y="483234"/>
                    </a:cubicBezTo>
                    <a:cubicBezTo>
                      <a:pt x="327796" y="499252"/>
                      <a:pt x="330482" y="517941"/>
                      <a:pt x="338543" y="539299"/>
                    </a:cubicBezTo>
                    <a:lnTo>
                      <a:pt x="351977" y="579346"/>
                    </a:lnTo>
                    <a:lnTo>
                      <a:pt x="311675" y="595365"/>
                    </a:lnTo>
                    <a:cubicBezTo>
                      <a:pt x="239130" y="619393"/>
                      <a:pt x="198827" y="686138"/>
                      <a:pt x="198827" y="752883"/>
                    </a:cubicBezTo>
                    <a:cubicBezTo>
                      <a:pt x="198827" y="779581"/>
                      <a:pt x="204201" y="806279"/>
                      <a:pt x="217635" y="830307"/>
                    </a:cubicBezTo>
                    <a:lnTo>
                      <a:pt x="239130" y="873024"/>
                    </a:lnTo>
                    <a:lnTo>
                      <a:pt x="196140" y="891713"/>
                    </a:lnTo>
                    <a:cubicBezTo>
                      <a:pt x="137029" y="918411"/>
                      <a:pt x="91353" y="985156"/>
                      <a:pt x="91353" y="1065250"/>
                    </a:cubicBezTo>
                    <a:cubicBezTo>
                      <a:pt x="91353" y="1129325"/>
                      <a:pt x="118222" y="1182721"/>
                      <a:pt x="161211" y="1217428"/>
                    </a:cubicBezTo>
                    <a:lnTo>
                      <a:pt x="198827" y="1246796"/>
                    </a:lnTo>
                    <a:lnTo>
                      <a:pt x="163898" y="1281503"/>
                    </a:lnTo>
                    <a:cubicBezTo>
                      <a:pt x="142403" y="1305532"/>
                      <a:pt x="131656" y="1332230"/>
                      <a:pt x="131656" y="1358928"/>
                    </a:cubicBezTo>
                    <a:cubicBezTo>
                      <a:pt x="134343" y="1396305"/>
                      <a:pt x="153151" y="1433682"/>
                      <a:pt x="190766" y="1452371"/>
                    </a:cubicBezTo>
                    <a:lnTo>
                      <a:pt x="231069" y="1473729"/>
                    </a:lnTo>
                    <a:lnTo>
                      <a:pt x="212261" y="1511106"/>
                    </a:lnTo>
                    <a:cubicBezTo>
                      <a:pt x="201514" y="1532464"/>
                      <a:pt x="198827" y="1551153"/>
                      <a:pt x="198827" y="1572511"/>
                    </a:cubicBezTo>
                    <a:cubicBezTo>
                      <a:pt x="198827" y="1601879"/>
                      <a:pt x="206888" y="1633917"/>
                      <a:pt x="225695" y="1655275"/>
                    </a:cubicBezTo>
                    <a:cubicBezTo>
                      <a:pt x="241817" y="1679303"/>
                      <a:pt x="265998" y="1695322"/>
                      <a:pt x="295553" y="1700662"/>
                    </a:cubicBezTo>
                    <a:lnTo>
                      <a:pt x="360038" y="1711341"/>
                    </a:lnTo>
                    <a:lnTo>
                      <a:pt x="322422" y="1767407"/>
                    </a:lnTo>
                    <a:cubicBezTo>
                      <a:pt x="311675" y="1786095"/>
                      <a:pt x="306301" y="1807454"/>
                      <a:pt x="306301" y="1828812"/>
                    </a:cubicBezTo>
                    <a:cubicBezTo>
                      <a:pt x="306301" y="1858180"/>
                      <a:pt x="317048" y="1884878"/>
                      <a:pt x="335856" y="1906236"/>
                    </a:cubicBezTo>
                    <a:cubicBezTo>
                      <a:pt x="343917" y="1915581"/>
                      <a:pt x="353992" y="1923590"/>
                      <a:pt x="365747" y="1929263"/>
                    </a:cubicBezTo>
                    <a:lnTo>
                      <a:pt x="404892" y="1938088"/>
                    </a:lnTo>
                    <a:lnTo>
                      <a:pt x="403027" y="1938274"/>
                    </a:lnTo>
                    <a:lnTo>
                      <a:pt x="405704" y="1980833"/>
                    </a:lnTo>
                    <a:lnTo>
                      <a:pt x="362725" y="1978321"/>
                    </a:lnTo>
                    <a:cubicBezTo>
                      <a:pt x="362725" y="1983660"/>
                      <a:pt x="362725" y="1989000"/>
                      <a:pt x="362725" y="1994340"/>
                    </a:cubicBezTo>
                    <a:lnTo>
                      <a:pt x="368430" y="2022401"/>
                    </a:lnTo>
                    <a:lnTo>
                      <a:pt x="365034" y="2022039"/>
                    </a:lnTo>
                    <a:cubicBezTo>
                      <a:pt x="326116" y="2013529"/>
                      <a:pt x="292867" y="1993005"/>
                      <a:pt x="268685" y="1964972"/>
                    </a:cubicBezTo>
                    <a:cubicBezTo>
                      <a:pt x="233756" y="1927595"/>
                      <a:pt x="214948" y="1879538"/>
                      <a:pt x="214948" y="1828812"/>
                    </a:cubicBezTo>
                    <a:cubicBezTo>
                      <a:pt x="214948" y="1810124"/>
                      <a:pt x="217635" y="1791435"/>
                      <a:pt x="223009" y="1773080"/>
                    </a:cubicBezTo>
                    <a:lnTo>
                      <a:pt x="225897" y="1766662"/>
                    </a:lnTo>
                    <a:lnTo>
                      <a:pt x="276746" y="1786095"/>
                    </a:lnTo>
                    <a:lnTo>
                      <a:pt x="284806" y="1743379"/>
                    </a:lnTo>
                    <a:lnTo>
                      <a:pt x="247190" y="1719350"/>
                    </a:lnTo>
                    <a:lnTo>
                      <a:pt x="225897" y="1766662"/>
                    </a:lnTo>
                    <a:lnTo>
                      <a:pt x="206887" y="1759398"/>
                    </a:lnTo>
                    <a:cubicBezTo>
                      <a:pt x="186064" y="1746049"/>
                      <a:pt x="167928" y="1728695"/>
                      <a:pt x="153151" y="1708671"/>
                    </a:cubicBezTo>
                    <a:cubicBezTo>
                      <a:pt x="123595" y="1671294"/>
                      <a:pt x="107474" y="1623238"/>
                      <a:pt x="107474" y="1572511"/>
                    </a:cubicBezTo>
                    <a:cubicBezTo>
                      <a:pt x="107474" y="1556492"/>
                      <a:pt x="109489" y="1539806"/>
                      <a:pt x="113520" y="1523120"/>
                    </a:cubicBezTo>
                    <a:lnTo>
                      <a:pt x="118568" y="1509370"/>
                    </a:lnTo>
                    <a:lnTo>
                      <a:pt x="150464" y="1532464"/>
                    </a:lnTo>
                    <a:lnTo>
                      <a:pt x="171958" y="1492417"/>
                    </a:lnTo>
                    <a:lnTo>
                      <a:pt x="131656" y="1473729"/>
                    </a:lnTo>
                    <a:lnTo>
                      <a:pt x="118568" y="1509370"/>
                    </a:lnTo>
                    <a:lnTo>
                      <a:pt x="104200" y="1498967"/>
                    </a:lnTo>
                    <a:cubicBezTo>
                      <a:pt x="64149" y="1460547"/>
                      <a:pt x="42990" y="1408986"/>
                      <a:pt x="42990" y="1358928"/>
                    </a:cubicBezTo>
                    <a:cubicBezTo>
                      <a:pt x="42990" y="1333565"/>
                      <a:pt x="47692" y="1308201"/>
                      <a:pt x="57096" y="1284507"/>
                    </a:cubicBezTo>
                    <a:lnTo>
                      <a:pt x="74728" y="1257670"/>
                    </a:lnTo>
                    <a:lnTo>
                      <a:pt x="102100" y="1286843"/>
                    </a:lnTo>
                    <a:lnTo>
                      <a:pt x="131656" y="1252136"/>
                    </a:lnTo>
                    <a:lnTo>
                      <a:pt x="99414" y="1220098"/>
                    </a:lnTo>
                    <a:lnTo>
                      <a:pt x="74728" y="1257670"/>
                    </a:lnTo>
                    <a:lnTo>
                      <a:pt x="60454" y="1242458"/>
                    </a:lnTo>
                    <a:cubicBezTo>
                      <a:pt x="23678" y="1193901"/>
                      <a:pt x="2016" y="1133330"/>
                      <a:pt x="0" y="1065250"/>
                    </a:cubicBezTo>
                    <a:cubicBezTo>
                      <a:pt x="2016" y="981151"/>
                      <a:pt x="37280" y="904561"/>
                      <a:pt x="94460" y="853501"/>
                    </a:cubicBezTo>
                    <a:lnTo>
                      <a:pt x="123124" y="834762"/>
                    </a:lnTo>
                    <a:lnTo>
                      <a:pt x="137029" y="873024"/>
                    </a:lnTo>
                    <a:lnTo>
                      <a:pt x="177332" y="851666"/>
                    </a:lnTo>
                    <a:lnTo>
                      <a:pt x="158524" y="811619"/>
                    </a:lnTo>
                    <a:lnTo>
                      <a:pt x="123124" y="834762"/>
                    </a:lnTo>
                    <a:lnTo>
                      <a:pt x="115199" y="812954"/>
                    </a:lnTo>
                    <a:cubicBezTo>
                      <a:pt x="110161" y="792930"/>
                      <a:pt x="107474" y="772907"/>
                      <a:pt x="107474" y="752883"/>
                    </a:cubicBezTo>
                    <a:cubicBezTo>
                      <a:pt x="107474" y="674792"/>
                      <a:pt x="143747" y="599704"/>
                      <a:pt x="207223" y="550146"/>
                    </a:cubicBezTo>
                    <a:lnTo>
                      <a:pt x="243238" y="530089"/>
                    </a:lnTo>
                    <a:lnTo>
                      <a:pt x="252564" y="565997"/>
                    </a:lnTo>
                    <a:lnTo>
                      <a:pt x="295553" y="552648"/>
                    </a:lnTo>
                    <a:lnTo>
                      <a:pt x="279432" y="509932"/>
                    </a:lnTo>
                    <a:lnTo>
                      <a:pt x="243238" y="530089"/>
                    </a:lnTo>
                    <a:lnTo>
                      <a:pt x="241817" y="524616"/>
                    </a:lnTo>
                    <a:cubicBezTo>
                      <a:pt x="239802" y="510599"/>
                      <a:pt x="239130" y="496583"/>
                      <a:pt x="239130" y="483234"/>
                    </a:cubicBezTo>
                    <a:cubicBezTo>
                      <a:pt x="239130" y="409147"/>
                      <a:pt x="270868" y="339565"/>
                      <a:pt x="324143" y="292510"/>
                    </a:cubicBezTo>
                    <a:lnTo>
                      <a:pt x="358347" y="270374"/>
                    </a:lnTo>
                    <a:lnTo>
                      <a:pt x="357351" y="280329"/>
                    </a:lnTo>
                    <a:cubicBezTo>
                      <a:pt x="357351" y="285669"/>
                      <a:pt x="357351" y="291008"/>
                      <a:pt x="357351" y="299018"/>
                    </a:cubicBezTo>
                    <a:lnTo>
                      <a:pt x="403027" y="293678"/>
                    </a:lnTo>
                    <a:lnTo>
                      <a:pt x="384219" y="253631"/>
                    </a:lnTo>
                    <a:lnTo>
                      <a:pt x="358347" y="270374"/>
                    </a:lnTo>
                    <a:lnTo>
                      <a:pt x="362221" y="231678"/>
                    </a:lnTo>
                    <a:cubicBezTo>
                      <a:pt x="384555" y="121810"/>
                      <a:pt x="480946" y="40047"/>
                      <a:pt x="593794" y="40047"/>
                    </a:cubicBezTo>
                    <a:lnTo>
                      <a:pt x="633696" y="45219"/>
                    </a:lnTo>
                    <a:lnTo>
                      <a:pt x="609915" y="61405"/>
                    </a:lnTo>
                    <a:lnTo>
                      <a:pt x="642157" y="90773"/>
                    </a:lnTo>
                    <a:lnTo>
                      <a:pt x="655591" y="48056"/>
                    </a:lnTo>
                    <a:lnTo>
                      <a:pt x="633696" y="45219"/>
                    </a:lnTo>
                    <a:lnTo>
                      <a:pt x="677086" y="15685"/>
                    </a:lnTo>
                    <a:cubicBezTo>
                      <a:pt x="701267" y="5340"/>
                      <a:pt x="726793" y="0"/>
                      <a:pt x="752318" y="0"/>
                    </a:cubicBezTo>
                    <a:close/>
                  </a:path>
                </a:pathLst>
              </a:custGeom>
              <a:grpFill/>
              <a:ln w="3175">
                <a:solidFill>
                  <a:schemeClr val="bg1"/>
                </a:solid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9" name="Freeform 119">
                <a:extLst>
                  <a:ext uri="{FF2B5EF4-FFF2-40B4-BE49-F238E27FC236}">
                    <a16:creationId xmlns:a16="http://schemas.microsoft.com/office/drawing/2014/main" id="{8929362B-80E0-5100-6E23-066C7C3DC8FA}"/>
                  </a:ext>
                </a:extLst>
              </p:cNvPr>
              <p:cNvSpPr>
                <a:spLocks/>
              </p:cNvSpPr>
              <p:nvPr/>
            </p:nvSpPr>
            <p:spPr bwMode="auto">
              <a:xfrm>
                <a:off x="6475579" y="3733387"/>
                <a:ext cx="497857" cy="331905"/>
              </a:xfrm>
              <a:custGeom>
                <a:avLst/>
                <a:gdLst>
                  <a:gd name="T0" fmla="*/ 28 w 191"/>
                  <a:gd name="T1" fmla="*/ 67 h 122"/>
                  <a:gd name="T2" fmla="*/ 57 w 191"/>
                  <a:gd name="T3" fmla="*/ 42 h 122"/>
                  <a:gd name="T4" fmla="*/ 95 w 191"/>
                  <a:gd name="T5" fmla="*/ 33 h 122"/>
                  <a:gd name="T6" fmla="*/ 139 w 191"/>
                  <a:gd name="T7" fmla="*/ 48 h 122"/>
                  <a:gd name="T8" fmla="*/ 157 w 191"/>
                  <a:gd name="T9" fmla="*/ 86 h 122"/>
                  <a:gd name="T10" fmla="*/ 153 w 191"/>
                  <a:gd name="T11" fmla="*/ 111 h 122"/>
                  <a:gd name="T12" fmla="*/ 184 w 191"/>
                  <a:gd name="T13" fmla="*/ 122 h 122"/>
                  <a:gd name="T14" fmla="*/ 191 w 191"/>
                  <a:gd name="T15" fmla="*/ 86 h 122"/>
                  <a:gd name="T16" fmla="*/ 161 w 191"/>
                  <a:gd name="T17" fmla="*/ 23 h 122"/>
                  <a:gd name="T18" fmla="*/ 95 w 191"/>
                  <a:gd name="T19" fmla="*/ 0 h 122"/>
                  <a:gd name="T20" fmla="*/ 42 w 191"/>
                  <a:gd name="T21" fmla="*/ 13 h 122"/>
                  <a:gd name="T22" fmla="*/ 0 w 191"/>
                  <a:gd name="T23" fmla="*/ 48 h 122"/>
                  <a:gd name="T24" fmla="*/ 28 w 191"/>
                  <a:gd name="T25" fmla="*/ 6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22">
                    <a:moveTo>
                      <a:pt x="28" y="67"/>
                    </a:moveTo>
                    <a:cubicBezTo>
                      <a:pt x="35" y="57"/>
                      <a:pt x="46" y="48"/>
                      <a:pt x="57" y="42"/>
                    </a:cubicBezTo>
                    <a:cubicBezTo>
                      <a:pt x="69" y="36"/>
                      <a:pt x="82" y="33"/>
                      <a:pt x="95" y="33"/>
                    </a:cubicBezTo>
                    <a:cubicBezTo>
                      <a:pt x="112" y="33"/>
                      <a:pt x="128" y="39"/>
                      <a:pt x="139" y="48"/>
                    </a:cubicBezTo>
                    <a:cubicBezTo>
                      <a:pt x="150" y="58"/>
                      <a:pt x="157" y="70"/>
                      <a:pt x="157" y="86"/>
                    </a:cubicBezTo>
                    <a:cubicBezTo>
                      <a:pt x="157" y="94"/>
                      <a:pt x="156" y="102"/>
                      <a:pt x="153" y="111"/>
                    </a:cubicBezTo>
                    <a:lnTo>
                      <a:pt x="184" y="122"/>
                    </a:lnTo>
                    <a:cubicBezTo>
                      <a:pt x="188" y="110"/>
                      <a:pt x="191" y="98"/>
                      <a:pt x="191" y="86"/>
                    </a:cubicBezTo>
                    <a:cubicBezTo>
                      <a:pt x="191" y="60"/>
                      <a:pt x="179" y="38"/>
                      <a:pt x="161" y="23"/>
                    </a:cubicBezTo>
                    <a:cubicBezTo>
                      <a:pt x="143" y="8"/>
                      <a:pt x="119" y="0"/>
                      <a:pt x="95" y="0"/>
                    </a:cubicBezTo>
                    <a:cubicBezTo>
                      <a:pt x="77" y="0"/>
                      <a:pt x="59" y="4"/>
                      <a:pt x="42" y="13"/>
                    </a:cubicBezTo>
                    <a:cubicBezTo>
                      <a:pt x="26" y="21"/>
                      <a:pt x="11" y="33"/>
                      <a:pt x="0" y="48"/>
                    </a:cubicBezTo>
                    <a:lnTo>
                      <a:pt x="28" y="67"/>
                    </a:lnTo>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0" name="Freeform 120">
                <a:extLst>
                  <a:ext uri="{FF2B5EF4-FFF2-40B4-BE49-F238E27FC236}">
                    <a16:creationId xmlns:a16="http://schemas.microsoft.com/office/drawing/2014/main" id="{2B087B6C-4D07-8088-93E7-FF7F58A745E5}"/>
                  </a:ext>
                </a:extLst>
              </p:cNvPr>
              <p:cNvSpPr>
                <a:spLocks/>
              </p:cNvSpPr>
              <p:nvPr/>
            </p:nvSpPr>
            <p:spPr bwMode="auto">
              <a:xfrm>
                <a:off x="6911210" y="2675434"/>
                <a:ext cx="269679" cy="352655"/>
              </a:xfrm>
              <a:custGeom>
                <a:avLst/>
                <a:gdLst>
                  <a:gd name="T0" fmla="*/ 33 w 102"/>
                  <a:gd name="T1" fmla="*/ 0 h 128"/>
                  <a:gd name="T2" fmla="*/ 8 w 102"/>
                  <a:gd name="T3" fmla="*/ 28 h 128"/>
                  <a:gd name="T4" fmla="*/ 0 w 102"/>
                  <a:gd name="T5" fmla="*/ 64 h 128"/>
                  <a:gd name="T6" fmla="*/ 2 w 102"/>
                  <a:gd name="T7" fmla="*/ 79 h 128"/>
                  <a:gd name="T8" fmla="*/ 2 w 102"/>
                  <a:gd name="T9" fmla="*/ 79 h 128"/>
                  <a:gd name="T10" fmla="*/ 27 w 102"/>
                  <a:gd name="T11" fmla="*/ 117 h 128"/>
                  <a:gd name="T12" fmla="*/ 69 w 102"/>
                  <a:gd name="T13" fmla="*/ 128 h 128"/>
                  <a:gd name="T14" fmla="*/ 102 w 102"/>
                  <a:gd name="T15" fmla="*/ 121 h 128"/>
                  <a:gd name="T16" fmla="*/ 88 w 102"/>
                  <a:gd name="T17" fmla="*/ 91 h 128"/>
                  <a:gd name="T18" fmla="*/ 69 w 102"/>
                  <a:gd name="T19" fmla="*/ 95 h 128"/>
                  <a:gd name="T20" fmla="*/ 46 w 102"/>
                  <a:gd name="T21" fmla="*/ 89 h 128"/>
                  <a:gd name="T22" fmla="*/ 34 w 102"/>
                  <a:gd name="T23" fmla="*/ 73 h 128"/>
                  <a:gd name="T24" fmla="*/ 34 w 102"/>
                  <a:gd name="T25" fmla="*/ 73 h 128"/>
                  <a:gd name="T26" fmla="*/ 34 w 102"/>
                  <a:gd name="T27" fmla="*/ 64 h 128"/>
                  <a:gd name="T28" fmla="*/ 38 w 102"/>
                  <a:gd name="T29" fmla="*/ 42 h 128"/>
                  <a:gd name="T30" fmla="*/ 50 w 102"/>
                  <a:gd name="T31" fmla="*/ 29 h 128"/>
                  <a:gd name="T32" fmla="*/ 33 w 102"/>
                  <a:gd name="T3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128">
                    <a:moveTo>
                      <a:pt x="33" y="0"/>
                    </a:moveTo>
                    <a:cubicBezTo>
                      <a:pt x="21" y="6"/>
                      <a:pt x="13" y="17"/>
                      <a:pt x="8" y="28"/>
                    </a:cubicBezTo>
                    <a:cubicBezTo>
                      <a:pt x="3" y="39"/>
                      <a:pt x="0" y="52"/>
                      <a:pt x="0" y="64"/>
                    </a:cubicBezTo>
                    <a:cubicBezTo>
                      <a:pt x="0" y="69"/>
                      <a:pt x="1" y="74"/>
                      <a:pt x="2" y="79"/>
                    </a:cubicBezTo>
                    <a:lnTo>
                      <a:pt x="2" y="79"/>
                    </a:lnTo>
                    <a:cubicBezTo>
                      <a:pt x="5" y="96"/>
                      <a:pt x="15" y="109"/>
                      <a:pt x="27" y="117"/>
                    </a:cubicBezTo>
                    <a:cubicBezTo>
                      <a:pt x="40" y="125"/>
                      <a:pt x="54" y="128"/>
                      <a:pt x="69" y="128"/>
                    </a:cubicBezTo>
                    <a:cubicBezTo>
                      <a:pt x="80" y="128"/>
                      <a:pt x="92" y="126"/>
                      <a:pt x="102" y="121"/>
                    </a:cubicBezTo>
                    <a:lnTo>
                      <a:pt x="88" y="91"/>
                    </a:lnTo>
                    <a:cubicBezTo>
                      <a:pt x="83" y="94"/>
                      <a:pt x="76" y="95"/>
                      <a:pt x="69" y="95"/>
                    </a:cubicBezTo>
                    <a:cubicBezTo>
                      <a:pt x="60" y="95"/>
                      <a:pt x="52" y="93"/>
                      <a:pt x="46" y="89"/>
                    </a:cubicBezTo>
                    <a:cubicBezTo>
                      <a:pt x="40" y="85"/>
                      <a:pt x="36" y="80"/>
                      <a:pt x="34" y="73"/>
                    </a:cubicBezTo>
                    <a:lnTo>
                      <a:pt x="34" y="73"/>
                    </a:lnTo>
                    <a:cubicBezTo>
                      <a:pt x="34" y="70"/>
                      <a:pt x="34" y="67"/>
                      <a:pt x="34" y="64"/>
                    </a:cubicBezTo>
                    <a:cubicBezTo>
                      <a:pt x="34" y="57"/>
                      <a:pt x="35" y="49"/>
                      <a:pt x="38" y="42"/>
                    </a:cubicBezTo>
                    <a:cubicBezTo>
                      <a:pt x="41" y="36"/>
                      <a:pt x="45" y="31"/>
                      <a:pt x="50" y="29"/>
                    </a:cubicBezTo>
                    <a:lnTo>
                      <a:pt x="33" y="0"/>
                    </a:lnTo>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1" name="Freeform 121">
                <a:extLst>
                  <a:ext uri="{FF2B5EF4-FFF2-40B4-BE49-F238E27FC236}">
                    <a16:creationId xmlns:a16="http://schemas.microsoft.com/office/drawing/2014/main" id="{7852F90B-5DC6-6E89-8E0D-5BC36EF0258C}"/>
                  </a:ext>
                </a:extLst>
              </p:cNvPr>
              <p:cNvSpPr>
                <a:spLocks/>
              </p:cNvSpPr>
              <p:nvPr/>
            </p:nvSpPr>
            <p:spPr bwMode="auto">
              <a:xfrm>
                <a:off x="6620794" y="3173291"/>
                <a:ext cx="165952" cy="103727"/>
              </a:xfrm>
              <a:custGeom>
                <a:avLst/>
                <a:gdLst>
                  <a:gd name="T0" fmla="*/ 0 w 61"/>
                  <a:gd name="T1" fmla="*/ 12 h 44"/>
                  <a:gd name="T2" fmla="*/ 10 w 61"/>
                  <a:gd name="T3" fmla="*/ 28 h 44"/>
                  <a:gd name="T4" fmla="*/ 24 w 61"/>
                  <a:gd name="T5" fmla="*/ 38 h 44"/>
                  <a:gd name="T6" fmla="*/ 45 w 61"/>
                  <a:gd name="T7" fmla="*/ 44 h 44"/>
                  <a:gd name="T8" fmla="*/ 61 w 61"/>
                  <a:gd name="T9" fmla="*/ 41 h 44"/>
                  <a:gd name="T10" fmla="*/ 52 w 61"/>
                  <a:gd name="T11" fmla="*/ 9 h 44"/>
                  <a:gd name="T12" fmla="*/ 45 w 61"/>
                  <a:gd name="T13" fmla="*/ 10 h 44"/>
                  <a:gd name="T14" fmla="*/ 39 w 61"/>
                  <a:gd name="T15" fmla="*/ 9 h 44"/>
                  <a:gd name="T16" fmla="*/ 33 w 61"/>
                  <a:gd name="T17" fmla="*/ 3 h 44"/>
                  <a:gd name="T18" fmla="*/ 32 w 61"/>
                  <a:gd name="T19" fmla="*/ 1 h 44"/>
                  <a:gd name="T20" fmla="*/ 32 w 61"/>
                  <a:gd name="T21" fmla="*/ 0 h 44"/>
                  <a:gd name="T22" fmla="*/ 32 w 61"/>
                  <a:gd name="T23" fmla="*/ 0 h 44"/>
                  <a:gd name="T24" fmla="*/ 22 w 61"/>
                  <a:gd name="T25" fmla="*/ 4 h 44"/>
                  <a:gd name="T26" fmla="*/ 32 w 61"/>
                  <a:gd name="T27" fmla="*/ 0 h 44"/>
                  <a:gd name="T28" fmla="*/ 32 w 61"/>
                  <a:gd name="T29" fmla="*/ 0 h 44"/>
                  <a:gd name="T30" fmla="*/ 22 w 61"/>
                  <a:gd name="T31" fmla="*/ 4 h 44"/>
                  <a:gd name="T32" fmla="*/ 32 w 61"/>
                  <a:gd name="T33" fmla="*/ 0 h 44"/>
                  <a:gd name="T34" fmla="*/ 0 w 61"/>
                  <a:gd name="T35"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44">
                    <a:moveTo>
                      <a:pt x="0" y="12"/>
                    </a:moveTo>
                    <a:cubicBezTo>
                      <a:pt x="1" y="13"/>
                      <a:pt x="3" y="20"/>
                      <a:pt x="10" y="28"/>
                    </a:cubicBezTo>
                    <a:cubicBezTo>
                      <a:pt x="13" y="31"/>
                      <a:pt x="18" y="35"/>
                      <a:pt x="24" y="38"/>
                    </a:cubicBezTo>
                    <a:cubicBezTo>
                      <a:pt x="29" y="42"/>
                      <a:pt x="37" y="44"/>
                      <a:pt x="45" y="44"/>
                    </a:cubicBezTo>
                    <a:cubicBezTo>
                      <a:pt x="50" y="44"/>
                      <a:pt x="56" y="43"/>
                      <a:pt x="61" y="41"/>
                    </a:cubicBezTo>
                    <a:lnTo>
                      <a:pt x="52" y="9"/>
                    </a:lnTo>
                    <a:cubicBezTo>
                      <a:pt x="49" y="10"/>
                      <a:pt x="47" y="10"/>
                      <a:pt x="45" y="10"/>
                    </a:cubicBezTo>
                    <a:cubicBezTo>
                      <a:pt x="42" y="10"/>
                      <a:pt x="41" y="10"/>
                      <a:pt x="39" y="9"/>
                    </a:cubicBezTo>
                    <a:cubicBezTo>
                      <a:pt x="37" y="8"/>
                      <a:pt x="35" y="6"/>
                      <a:pt x="33" y="3"/>
                    </a:cubicBezTo>
                    <a:lnTo>
                      <a:pt x="32" y="1"/>
                    </a:lnTo>
                    <a:lnTo>
                      <a:pt x="32" y="0"/>
                    </a:lnTo>
                    <a:lnTo>
                      <a:pt x="32" y="0"/>
                    </a:lnTo>
                    <a:lnTo>
                      <a:pt x="22" y="4"/>
                    </a:lnTo>
                    <a:lnTo>
                      <a:pt x="32" y="0"/>
                    </a:lnTo>
                    <a:lnTo>
                      <a:pt x="32" y="0"/>
                    </a:lnTo>
                    <a:lnTo>
                      <a:pt x="22" y="4"/>
                    </a:lnTo>
                    <a:lnTo>
                      <a:pt x="32" y="0"/>
                    </a:lnTo>
                    <a:lnTo>
                      <a:pt x="0" y="12"/>
                    </a:lnTo>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2" name="Freeform 122">
                <a:extLst>
                  <a:ext uri="{FF2B5EF4-FFF2-40B4-BE49-F238E27FC236}">
                    <a16:creationId xmlns:a16="http://schemas.microsoft.com/office/drawing/2014/main" id="{FAD996C1-74A0-686D-C1CC-A7E4BFCF58AE}"/>
                  </a:ext>
                </a:extLst>
              </p:cNvPr>
              <p:cNvSpPr>
                <a:spLocks/>
              </p:cNvSpPr>
              <p:nvPr/>
            </p:nvSpPr>
            <p:spPr bwMode="auto">
              <a:xfrm>
                <a:off x="6537818" y="3442970"/>
                <a:ext cx="165952" cy="124464"/>
              </a:xfrm>
              <a:custGeom>
                <a:avLst/>
                <a:gdLst>
                  <a:gd name="T0" fmla="*/ 4 w 58"/>
                  <a:gd name="T1" fmla="*/ 34 h 48"/>
                  <a:gd name="T2" fmla="*/ 3 w 58"/>
                  <a:gd name="T3" fmla="*/ 25 h 48"/>
                  <a:gd name="T4" fmla="*/ 3 w 58"/>
                  <a:gd name="T5" fmla="*/ 34 h 48"/>
                  <a:gd name="T6" fmla="*/ 4 w 58"/>
                  <a:gd name="T7" fmla="*/ 34 h 48"/>
                  <a:gd name="T8" fmla="*/ 3 w 58"/>
                  <a:gd name="T9" fmla="*/ 25 h 48"/>
                  <a:gd name="T10" fmla="*/ 3 w 58"/>
                  <a:gd name="T11" fmla="*/ 34 h 48"/>
                  <a:gd name="T12" fmla="*/ 3 w 58"/>
                  <a:gd name="T13" fmla="*/ 34 h 48"/>
                  <a:gd name="T14" fmla="*/ 15 w 58"/>
                  <a:gd name="T15" fmla="*/ 36 h 48"/>
                  <a:gd name="T16" fmla="*/ 34 w 58"/>
                  <a:gd name="T17" fmla="*/ 48 h 48"/>
                  <a:gd name="T18" fmla="*/ 58 w 58"/>
                  <a:gd name="T19" fmla="*/ 25 h 48"/>
                  <a:gd name="T20" fmla="*/ 26 w 58"/>
                  <a:gd name="T21" fmla="*/ 4 h 48"/>
                  <a:gd name="T22" fmla="*/ 3 w 58"/>
                  <a:gd name="T23" fmla="*/ 0 h 48"/>
                  <a:gd name="T24" fmla="*/ 0 w 58"/>
                  <a:gd name="T25" fmla="*/ 0 h 48"/>
                  <a:gd name="T26" fmla="*/ 4 w 58"/>
                  <a:gd name="T2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48">
                    <a:moveTo>
                      <a:pt x="4" y="34"/>
                    </a:moveTo>
                    <a:lnTo>
                      <a:pt x="3" y="25"/>
                    </a:lnTo>
                    <a:lnTo>
                      <a:pt x="3" y="34"/>
                    </a:lnTo>
                    <a:lnTo>
                      <a:pt x="4" y="34"/>
                    </a:lnTo>
                    <a:lnTo>
                      <a:pt x="3" y="25"/>
                    </a:lnTo>
                    <a:lnTo>
                      <a:pt x="3" y="34"/>
                    </a:lnTo>
                    <a:lnTo>
                      <a:pt x="3" y="34"/>
                    </a:lnTo>
                    <a:cubicBezTo>
                      <a:pt x="5" y="34"/>
                      <a:pt x="10" y="34"/>
                      <a:pt x="15" y="36"/>
                    </a:cubicBezTo>
                    <a:cubicBezTo>
                      <a:pt x="21" y="37"/>
                      <a:pt x="28" y="41"/>
                      <a:pt x="34" y="48"/>
                    </a:cubicBezTo>
                    <a:lnTo>
                      <a:pt x="58" y="25"/>
                    </a:lnTo>
                    <a:cubicBezTo>
                      <a:pt x="48" y="14"/>
                      <a:pt x="36" y="7"/>
                      <a:pt x="26" y="4"/>
                    </a:cubicBezTo>
                    <a:cubicBezTo>
                      <a:pt x="16" y="1"/>
                      <a:pt x="7" y="0"/>
                      <a:pt x="3" y="0"/>
                    </a:cubicBezTo>
                    <a:lnTo>
                      <a:pt x="0" y="0"/>
                    </a:lnTo>
                    <a:lnTo>
                      <a:pt x="4" y="34"/>
                    </a:lnTo>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3" name="Freeform 124">
                <a:extLst>
                  <a:ext uri="{FF2B5EF4-FFF2-40B4-BE49-F238E27FC236}">
                    <a16:creationId xmlns:a16="http://schemas.microsoft.com/office/drawing/2014/main" id="{4DC8B1C9-28B3-AC2D-2C08-2F7E2026BB7E}"/>
                  </a:ext>
                </a:extLst>
              </p:cNvPr>
              <p:cNvSpPr>
                <a:spLocks/>
              </p:cNvSpPr>
              <p:nvPr/>
            </p:nvSpPr>
            <p:spPr bwMode="auto">
              <a:xfrm>
                <a:off x="7077163" y="3194042"/>
                <a:ext cx="1327618" cy="1348369"/>
              </a:xfrm>
              <a:custGeom>
                <a:avLst/>
                <a:gdLst>
                  <a:gd name="T0" fmla="*/ 62 w 64"/>
                  <a:gd name="T1" fmla="*/ 62 h 65"/>
                  <a:gd name="T2" fmla="*/ 62 w 64"/>
                  <a:gd name="T3" fmla="*/ 60 h 65"/>
                  <a:gd name="T4" fmla="*/ 4 w 64"/>
                  <a:gd name="T5" fmla="*/ 60 h 65"/>
                  <a:gd name="T6" fmla="*/ 4 w 64"/>
                  <a:gd name="T7" fmla="*/ 5 h 65"/>
                  <a:gd name="T8" fmla="*/ 60 w 64"/>
                  <a:gd name="T9" fmla="*/ 5 h 65"/>
                  <a:gd name="T10" fmla="*/ 60 w 64"/>
                  <a:gd name="T11" fmla="*/ 62 h 65"/>
                  <a:gd name="T12" fmla="*/ 62 w 64"/>
                  <a:gd name="T13" fmla="*/ 62 h 65"/>
                  <a:gd name="T14" fmla="*/ 62 w 64"/>
                  <a:gd name="T15" fmla="*/ 60 h 65"/>
                  <a:gd name="T16" fmla="*/ 62 w 64"/>
                  <a:gd name="T17" fmla="*/ 62 h 65"/>
                  <a:gd name="T18" fmla="*/ 64 w 64"/>
                  <a:gd name="T19" fmla="*/ 62 h 65"/>
                  <a:gd name="T20" fmla="*/ 64 w 64"/>
                  <a:gd name="T21" fmla="*/ 0 h 65"/>
                  <a:gd name="T22" fmla="*/ 0 w 64"/>
                  <a:gd name="T23" fmla="*/ 0 h 65"/>
                  <a:gd name="T24" fmla="*/ 0 w 64"/>
                  <a:gd name="T25" fmla="*/ 65 h 65"/>
                  <a:gd name="T26" fmla="*/ 64 w 64"/>
                  <a:gd name="T27" fmla="*/ 65 h 65"/>
                  <a:gd name="T28" fmla="*/ 64 w 64"/>
                  <a:gd name="T29" fmla="*/ 62 h 65"/>
                  <a:gd name="T30" fmla="*/ 62 w 64"/>
                  <a:gd name="T31"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65">
                    <a:moveTo>
                      <a:pt x="62" y="62"/>
                    </a:moveTo>
                    <a:lnTo>
                      <a:pt x="62" y="60"/>
                    </a:lnTo>
                    <a:lnTo>
                      <a:pt x="4" y="60"/>
                    </a:lnTo>
                    <a:lnTo>
                      <a:pt x="4" y="5"/>
                    </a:lnTo>
                    <a:lnTo>
                      <a:pt x="60" y="5"/>
                    </a:lnTo>
                    <a:lnTo>
                      <a:pt x="60" y="62"/>
                    </a:lnTo>
                    <a:lnTo>
                      <a:pt x="62" y="62"/>
                    </a:lnTo>
                    <a:lnTo>
                      <a:pt x="62" y="60"/>
                    </a:lnTo>
                    <a:lnTo>
                      <a:pt x="62" y="62"/>
                    </a:lnTo>
                    <a:lnTo>
                      <a:pt x="64" y="62"/>
                    </a:lnTo>
                    <a:lnTo>
                      <a:pt x="64" y="0"/>
                    </a:lnTo>
                    <a:lnTo>
                      <a:pt x="0" y="0"/>
                    </a:lnTo>
                    <a:lnTo>
                      <a:pt x="0" y="65"/>
                    </a:lnTo>
                    <a:lnTo>
                      <a:pt x="64" y="65"/>
                    </a:lnTo>
                    <a:lnTo>
                      <a:pt x="64" y="62"/>
                    </a:lnTo>
                    <a:lnTo>
                      <a:pt x="62" y="62"/>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4" name="Freeform 126">
                <a:extLst>
                  <a:ext uri="{FF2B5EF4-FFF2-40B4-BE49-F238E27FC236}">
                    <a16:creationId xmlns:a16="http://schemas.microsoft.com/office/drawing/2014/main" id="{64A3571D-0999-2CE0-E0AA-A86EAC623BF8}"/>
                  </a:ext>
                </a:extLst>
              </p:cNvPr>
              <p:cNvSpPr>
                <a:spLocks/>
              </p:cNvSpPr>
              <p:nvPr/>
            </p:nvSpPr>
            <p:spPr bwMode="auto">
              <a:xfrm>
                <a:off x="7388317" y="3525946"/>
                <a:ext cx="705297" cy="684560"/>
              </a:xfrm>
              <a:custGeom>
                <a:avLst/>
                <a:gdLst>
                  <a:gd name="T0" fmla="*/ 32 w 34"/>
                  <a:gd name="T1" fmla="*/ 31 h 33"/>
                  <a:gd name="T2" fmla="*/ 32 w 34"/>
                  <a:gd name="T3" fmla="*/ 29 h 33"/>
                  <a:gd name="T4" fmla="*/ 4 w 34"/>
                  <a:gd name="T5" fmla="*/ 29 h 33"/>
                  <a:gd name="T6" fmla="*/ 4 w 34"/>
                  <a:gd name="T7" fmla="*/ 4 h 33"/>
                  <a:gd name="T8" fmla="*/ 30 w 34"/>
                  <a:gd name="T9" fmla="*/ 4 h 33"/>
                  <a:gd name="T10" fmla="*/ 30 w 34"/>
                  <a:gd name="T11" fmla="*/ 31 h 33"/>
                  <a:gd name="T12" fmla="*/ 32 w 34"/>
                  <a:gd name="T13" fmla="*/ 31 h 33"/>
                  <a:gd name="T14" fmla="*/ 32 w 34"/>
                  <a:gd name="T15" fmla="*/ 29 h 33"/>
                  <a:gd name="T16" fmla="*/ 32 w 34"/>
                  <a:gd name="T17" fmla="*/ 31 h 33"/>
                  <a:gd name="T18" fmla="*/ 34 w 34"/>
                  <a:gd name="T19" fmla="*/ 31 h 33"/>
                  <a:gd name="T20" fmla="*/ 34 w 34"/>
                  <a:gd name="T21" fmla="*/ 0 h 33"/>
                  <a:gd name="T22" fmla="*/ 0 w 34"/>
                  <a:gd name="T23" fmla="*/ 0 h 33"/>
                  <a:gd name="T24" fmla="*/ 0 w 34"/>
                  <a:gd name="T25" fmla="*/ 33 h 33"/>
                  <a:gd name="T26" fmla="*/ 34 w 34"/>
                  <a:gd name="T27" fmla="*/ 33 h 33"/>
                  <a:gd name="T28" fmla="*/ 34 w 34"/>
                  <a:gd name="T29" fmla="*/ 31 h 33"/>
                  <a:gd name="T30" fmla="*/ 32 w 34"/>
                  <a:gd name="T3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33">
                    <a:moveTo>
                      <a:pt x="32" y="31"/>
                    </a:moveTo>
                    <a:lnTo>
                      <a:pt x="32" y="29"/>
                    </a:lnTo>
                    <a:lnTo>
                      <a:pt x="4" y="29"/>
                    </a:lnTo>
                    <a:lnTo>
                      <a:pt x="4" y="4"/>
                    </a:lnTo>
                    <a:lnTo>
                      <a:pt x="30" y="4"/>
                    </a:lnTo>
                    <a:lnTo>
                      <a:pt x="30" y="31"/>
                    </a:lnTo>
                    <a:lnTo>
                      <a:pt x="32" y="31"/>
                    </a:lnTo>
                    <a:lnTo>
                      <a:pt x="32" y="29"/>
                    </a:lnTo>
                    <a:lnTo>
                      <a:pt x="32" y="31"/>
                    </a:lnTo>
                    <a:lnTo>
                      <a:pt x="34" y="31"/>
                    </a:lnTo>
                    <a:lnTo>
                      <a:pt x="34" y="0"/>
                    </a:lnTo>
                    <a:lnTo>
                      <a:pt x="0" y="0"/>
                    </a:lnTo>
                    <a:lnTo>
                      <a:pt x="0" y="33"/>
                    </a:lnTo>
                    <a:lnTo>
                      <a:pt x="34" y="33"/>
                    </a:lnTo>
                    <a:lnTo>
                      <a:pt x="34" y="31"/>
                    </a:lnTo>
                    <a:lnTo>
                      <a:pt x="32" y="31"/>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5" name="Rectangle 127">
                <a:extLst>
                  <a:ext uri="{FF2B5EF4-FFF2-40B4-BE49-F238E27FC236}">
                    <a16:creationId xmlns:a16="http://schemas.microsoft.com/office/drawing/2014/main" id="{8A721B13-FBBE-A5A0-BCD3-E696680B7E6A}"/>
                  </a:ext>
                </a:extLst>
              </p:cNvPr>
              <p:cNvSpPr>
                <a:spLocks noChangeArrowheads="1"/>
              </p:cNvSpPr>
              <p:nvPr/>
            </p:nvSpPr>
            <p:spPr bwMode="auto">
              <a:xfrm>
                <a:off x="7388317" y="3422220"/>
                <a:ext cx="82976" cy="145215"/>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6" name="Rectangle 128">
                <a:extLst>
                  <a:ext uri="{FF2B5EF4-FFF2-40B4-BE49-F238E27FC236}">
                    <a16:creationId xmlns:a16="http://schemas.microsoft.com/office/drawing/2014/main" id="{E4C4AF58-0A19-C5AF-2735-929F5F16B4A0}"/>
                  </a:ext>
                </a:extLst>
              </p:cNvPr>
              <p:cNvSpPr>
                <a:spLocks noChangeArrowheads="1"/>
              </p:cNvSpPr>
              <p:nvPr/>
            </p:nvSpPr>
            <p:spPr bwMode="auto">
              <a:xfrm>
                <a:off x="7595757" y="3422220"/>
                <a:ext cx="82976" cy="145215"/>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7" name="Rectangle 129">
                <a:extLst>
                  <a:ext uri="{FF2B5EF4-FFF2-40B4-BE49-F238E27FC236}">
                    <a16:creationId xmlns:a16="http://schemas.microsoft.com/office/drawing/2014/main" id="{7250F18D-CB07-5B0F-CF6A-7AC0290A169A}"/>
                  </a:ext>
                </a:extLst>
              </p:cNvPr>
              <p:cNvSpPr>
                <a:spLocks noChangeArrowheads="1"/>
              </p:cNvSpPr>
              <p:nvPr/>
            </p:nvSpPr>
            <p:spPr bwMode="auto">
              <a:xfrm>
                <a:off x="7803197" y="3422220"/>
                <a:ext cx="82976" cy="145215"/>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8" name="Rectangle 130">
                <a:extLst>
                  <a:ext uri="{FF2B5EF4-FFF2-40B4-BE49-F238E27FC236}">
                    <a16:creationId xmlns:a16="http://schemas.microsoft.com/office/drawing/2014/main" id="{6DA700F1-F3DC-9E42-1446-2F7F01108B5B}"/>
                  </a:ext>
                </a:extLst>
              </p:cNvPr>
              <p:cNvSpPr>
                <a:spLocks noChangeArrowheads="1"/>
              </p:cNvSpPr>
              <p:nvPr/>
            </p:nvSpPr>
            <p:spPr bwMode="auto">
              <a:xfrm>
                <a:off x="8010638" y="3422220"/>
                <a:ext cx="82976" cy="145215"/>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9" name="Rectangle 131">
                <a:extLst>
                  <a:ext uri="{FF2B5EF4-FFF2-40B4-BE49-F238E27FC236}">
                    <a16:creationId xmlns:a16="http://schemas.microsoft.com/office/drawing/2014/main" id="{F6B9F567-5590-8F84-35F8-84280F5C195B}"/>
                  </a:ext>
                </a:extLst>
              </p:cNvPr>
              <p:cNvSpPr>
                <a:spLocks noChangeArrowheads="1"/>
              </p:cNvSpPr>
              <p:nvPr/>
            </p:nvSpPr>
            <p:spPr bwMode="auto">
              <a:xfrm>
                <a:off x="7388317" y="4169005"/>
                <a:ext cx="82976" cy="145215"/>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0" name="Rectangle 132">
                <a:extLst>
                  <a:ext uri="{FF2B5EF4-FFF2-40B4-BE49-F238E27FC236}">
                    <a16:creationId xmlns:a16="http://schemas.microsoft.com/office/drawing/2014/main" id="{F91964E8-8882-2E0E-B2A3-EF2AEBC56F4B}"/>
                  </a:ext>
                </a:extLst>
              </p:cNvPr>
              <p:cNvSpPr>
                <a:spLocks noChangeArrowheads="1"/>
              </p:cNvSpPr>
              <p:nvPr/>
            </p:nvSpPr>
            <p:spPr bwMode="auto">
              <a:xfrm>
                <a:off x="7595757" y="4169005"/>
                <a:ext cx="82976" cy="145215"/>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1" name="Rectangle 133">
                <a:extLst>
                  <a:ext uri="{FF2B5EF4-FFF2-40B4-BE49-F238E27FC236}">
                    <a16:creationId xmlns:a16="http://schemas.microsoft.com/office/drawing/2014/main" id="{F80D804E-E2FF-F946-D25F-5DAE4AF191CF}"/>
                  </a:ext>
                </a:extLst>
              </p:cNvPr>
              <p:cNvSpPr>
                <a:spLocks noChangeArrowheads="1"/>
              </p:cNvSpPr>
              <p:nvPr/>
            </p:nvSpPr>
            <p:spPr bwMode="auto">
              <a:xfrm>
                <a:off x="7803197" y="4169005"/>
                <a:ext cx="82976" cy="145215"/>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2" name="Rectangle 134">
                <a:extLst>
                  <a:ext uri="{FF2B5EF4-FFF2-40B4-BE49-F238E27FC236}">
                    <a16:creationId xmlns:a16="http://schemas.microsoft.com/office/drawing/2014/main" id="{EB6988F0-0AB0-C7CF-D822-5E8489AD8DD2}"/>
                  </a:ext>
                </a:extLst>
              </p:cNvPr>
              <p:cNvSpPr>
                <a:spLocks noChangeArrowheads="1"/>
              </p:cNvSpPr>
              <p:nvPr/>
            </p:nvSpPr>
            <p:spPr bwMode="auto">
              <a:xfrm>
                <a:off x="8010638" y="4169005"/>
                <a:ext cx="82976" cy="145215"/>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3" name="Rectangle 135">
                <a:extLst>
                  <a:ext uri="{FF2B5EF4-FFF2-40B4-BE49-F238E27FC236}">
                    <a16:creationId xmlns:a16="http://schemas.microsoft.com/office/drawing/2014/main" id="{D051F0BC-CC43-5EDC-59B2-BAF849031A13}"/>
                  </a:ext>
                </a:extLst>
              </p:cNvPr>
              <p:cNvSpPr>
                <a:spLocks noChangeArrowheads="1"/>
              </p:cNvSpPr>
              <p:nvPr/>
            </p:nvSpPr>
            <p:spPr bwMode="auto">
              <a:xfrm>
                <a:off x="8052126" y="3525946"/>
                <a:ext cx="145215" cy="82976"/>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4" name="Rectangle 136">
                <a:extLst>
                  <a:ext uri="{FF2B5EF4-FFF2-40B4-BE49-F238E27FC236}">
                    <a16:creationId xmlns:a16="http://schemas.microsoft.com/office/drawing/2014/main" id="{C2FFD222-DD2C-84CE-CD04-49778A42DF66}"/>
                  </a:ext>
                </a:extLst>
              </p:cNvPr>
              <p:cNvSpPr>
                <a:spLocks noChangeArrowheads="1"/>
              </p:cNvSpPr>
              <p:nvPr/>
            </p:nvSpPr>
            <p:spPr bwMode="auto">
              <a:xfrm>
                <a:off x="8052126" y="3712636"/>
                <a:ext cx="145215" cy="103727"/>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5" name="Rectangle 137">
                <a:extLst>
                  <a:ext uri="{FF2B5EF4-FFF2-40B4-BE49-F238E27FC236}">
                    <a16:creationId xmlns:a16="http://schemas.microsoft.com/office/drawing/2014/main" id="{505F2437-3D3E-B04F-A3B4-50F7DC091CA7}"/>
                  </a:ext>
                </a:extLst>
              </p:cNvPr>
              <p:cNvSpPr>
                <a:spLocks noChangeArrowheads="1"/>
              </p:cNvSpPr>
              <p:nvPr/>
            </p:nvSpPr>
            <p:spPr bwMode="auto">
              <a:xfrm>
                <a:off x="8052126" y="3920077"/>
                <a:ext cx="145215" cy="103727"/>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6" name="Rectangle 138">
                <a:extLst>
                  <a:ext uri="{FF2B5EF4-FFF2-40B4-BE49-F238E27FC236}">
                    <a16:creationId xmlns:a16="http://schemas.microsoft.com/office/drawing/2014/main" id="{2F1C9774-E570-8E9C-5102-6E10F34D89B8}"/>
                  </a:ext>
                </a:extLst>
              </p:cNvPr>
              <p:cNvSpPr>
                <a:spLocks noChangeArrowheads="1"/>
              </p:cNvSpPr>
              <p:nvPr/>
            </p:nvSpPr>
            <p:spPr bwMode="auto">
              <a:xfrm>
                <a:off x="8052126" y="4127517"/>
                <a:ext cx="145215" cy="82976"/>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7" name="Rectangle 139">
                <a:extLst>
                  <a:ext uri="{FF2B5EF4-FFF2-40B4-BE49-F238E27FC236}">
                    <a16:creationId xmlns:a16="http://schemas.microsoft.com/office/drawing/2014/main" id="{621CCE3D-DFBF-8090-743E-6774A66CF3DE}"/>
                  </a:ext>
                </a:extLst>
              </p:cNvPr>
              <p:cNvSpPr>
                <a:spLocks noChangeArrowheads="1"/>
              </p:cNvSpPr>
              <p:nvPr/>
            </p:nvSpPr>
            <p:spPr bwMode="auto">
              <a:xfrm>
                <a:off x="7284603" y="3525946"/>
                <a:ext cx="145215" cy="82976"/>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8" name="Rectangle 140">
                <a:extLst>
                  <a:ext uri="{FF2B5EF4-FFF2-40B4-BE49-F238E27FC236}">
                    <a16:creationId xmlns:a16="http://schemas.microsoft.com/office/drawing/2014/main" id="{885ACE49-99B1-2010-75E9-621FE8ECEFCD}"/>
                  </a:ext>
                </a:extLst>
              </p:cNvPr>
              <p:cNvSpPr>
                <a:spLocks noChangeArrowheads="1"/>
              </p:cNvSpPr>
              <p:nvPr/>
            </p:nvSpPr>
            <p:spPr bwMode="auto">
              <a:xfrm>
                <a:off x="7284603" y="3712636"/>
                <a:ext cx="145215" cy="103727"/>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9" name="Rectangle 141">
                <a:extLst>
                  <a:ext uri="{FF2B5EF4-FFF2-40B4-BE49-F238E27FC236}">
                    <a16:creationId xmlns:a16="http://schemas.microsoft.com/office/drawing/2014/main" id="{F44CE193-409A-C45A-F63E-616426DDC83C}"/>
                  </a:ext>
                </a:extLst>
              </p:cNvPr>
              <p:cNvSpPr>
                <a:spLocks noChangeArrowheads="1"/>
              </p:cNvSpPr>
              <p:nvPr/>
            </p:nvSpPr>
            <p:spPr bwMode="auto">
              <a:xfrm>
                <a:off x="7284603" y="3920077"/>
                <a:ext cx="145215" cy="103727"/>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0" name="Rectangle 142">
                <a:extLst>
                  <a:ext uri="{FF2B5EF4-FFF2-40B4-BE49-F238E27FC236}">
                    <a16:creationId xmlns:a16="http://schemas.microsoft.com/office/drawing/2014/main" id="{2ACD67F1-A40A-33AA-D6DF-68996D7D2C27}"/>
                  </a:ext>
                </a:extLst>
              </p:cNvPr>
              <p:cNvSpPr>
                <a:spLocks noChangeArrowheads="1"/>
              </p:cNvSpPr>
              <p:nvPr/>
            </p:nvSpPr>
            <p:spPr bwMode="auto">
              <a:xfrm>
                <a:off x="7284603" y="4127517"/>
                <a:ext cx="145215" cy="82976"/>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1" name="Rectangle 143">
                <a:extLst>
                  <a:ext uri="{FF2B5EF4-FFF2-40B4-BE49-F238E27FC236}">
                    <a16:creationId xmlns:a16="http://schemas.microsoft.com/office/drawing/2014/main" id="{E01B5458-458D-7FC0-D78A-691B2D20B688}"/>
                  </a:ext>
                </a:extLst>
              </p:cNvPr>
              <p:cNvSpPr>
                <a:spLocks noChangeArrowheads="1"/>
              </p:cNvSpPr>
              <p:nvPr/>
            </p:nvSpPr>
            <p:spPr bwMode="auto">
              <a:xfrm>
                <a:off x="7699484" y="2550970"/>
                <a:ext cx="82976" cy="539345"/>
              </a:xfrm>
              <a:prstGeom prst="rect">
                <a:avLst/>
              </a:pr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2" name="Freeform 144">
                <a:extLst>
                  <a:ext uri="{FF2B5EF4-FFF2-40B4-BE49-F238E27FC236}">
                    <a16:creationId xmlns:a16="http://schemas.microsoft.com/office/drawing/2014/main" id="{24A79AC6-11E4-4947-9EA4-8BA31ADDD2C5}"/>
                  </a:ext>
                </a:extLst>
              </p:cNvPr>
              <p:cNvSpPr>
                <a:spLocks/>
              </p:cNvSpPr>
              <p:nvPr/>
            </p:nvSpPr>
            <p:spPr bwMode="auto">
              <a:xfrm>
                <a:off x="9110078" y="3297755"/>
                <a:ext cx="311167" cy="912738"/>
              </a:xfrm>
              <a:custGeom>
                <a:avLst/>
                <a:gdLst>
                  <a:gd name="T0" fmla="*/ 0 w 15"/>
                  <a:gd name="T1" fmla="*/ 44 h 44"/>
                  <a:gd name="T2" fmla="*/ 15 w 15"/>
                  <a:gd name="T3" fmla="*/ 44 h 44"/>
                  <a:gd name="T4" fmla="*/ 15 w 15"/>
                  <a:gd name="T5" fmla="*/ 0 h 44"/>
                  <a:gd name="T6" fmla="*/ 11 w 15"/>
                  <a:gd name="T7" fmla="*/ 0 h 44"/>
                  <a:gd name="T8" fmla="*/ 11 w 15"/>
                  <a:gd name="T9" fmla="*/ 40 h 44"/>
                  <a:gd name="T10" fmla="*/ 0 w 15"/>
                  <a:gd name="T11" fmla="*/ 40 h 44"/>
                  <a:gd name="T12" fmla="*/ 0 w 15"/>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15" h="44">
                    <a:moveTo>
                      <a:pt x="0" y="44"/>
                    </a:moveTo>
                    <a:lnTo>
                      <a:pt x="15" y="44"/>
                    </a:lnTo>
                    <a:lnTo>
                      <a:pt x="15" y="0"/>
                    </a:lnTo>
                    <a:lnTo>
                      <a:pt x="11" y="0"/>
                    </a:lnTo>
                    <a:lnTo>
                      <a:pt x="11" y="40"/>
                    </a:lnTo>
                    <a:lnTo>
                      <a:pt x="0" y="40"/>
                    </a:lnTo>
                    <a:lnTo>
                      <a:pt x="0" y="44"/>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3" name="Freeform 145">
                <a:extLst>
                  <a:ext uri="{FF2B5EF4-FFF2-40B4-BE49-F238E27FC236}">
                    <a16:creationId xmlns:a16="http://schemas.microsoft.com/office/drawing/2014/main" id="{0C94BDDA-230F-23B2-45B8-B1A78E4C6394}"/>
                  </a:ext>
                </a:extLst>
              </p:cNvPr>
              <p:cNvSpPr>
                <a:spLocks/>
              </p:cNvSpPr>
              <p:nvPr/>
            </p:nvSpPr>
            <p:spPr bwMode="auto">
              <a:xfrm>
                <a:off x="6081449" y="2779161"/>
                <a:ext cx="228191" cy="829762"/>
              </a:xfrm>
              <a:custGeom>
                <a:avLst/>
                <a:gdLst>
                  <a:gd name="T0" fmla="*/ 11 w 11"/>
                  <a:gd name="T1" fmla="*/ 36 h 40"/>
                  <a:gd name="T2" fmla="*/ 4 w 11"/>
                  <a:gd name="T3" fmla="*/ 36 h 40"/>
                  <a:gd name="T4" fmla="*/ 4 w 11"/>
                  <a:gd name="T5" fmla="*/ 0 h 40"/>
                  <a:gd name="T6" fmla="*/ 0 w 11"/>
                  <a:gd name="T7" fmla="*/ 0 h 40"/>
                  <a:gd name="T8" fmla="*/ 0 w 11"/>
                  <a:gd name="T9" fmla="*/ 40 h 40"/>
                  <a:gd name="T10" fmla="*/ 11 w 11"/>
                  <a:gd name="T11" fmla="*/ 40 h 40"/>
                  <a:gd name="T12" fmla="*/ 11 w 11"/>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11" h="40">
                    <a:moveTo>
                      <a:pt x="11" y="36"/>
                    </a:moveTo>
                    <a:lnTo>
                      <a:pt x="4" y="36"/>
                    </a:lnTo>
                    <a:lnTo>
                      <a:pt x="4" y="0"/>
                    </a:lnTo>
                    <a:lnTo>
                      <a:pt x="0" y="0"/>
                    </a:lnTo>
                    <a:lnTo>
                      <a:pt x="0" y="40"/>
                    </a:lnTo>
                    <a:lnTo>
                      <a:pt x="11" y="40"/>
                    </a:lnTo>
                    <a:lnTo>
                      <a:pt x="11" y="36"/>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4" name="Freeform 146">
                <a:extLst>
                  <a:ext uri="{FF2B5EF4-FFF2-40B4-BE49-F238E27FC236}">
                    <a16:creationId xmlns:a16="http://schemas.microsoft.com/office/drawing/2014/main" id="{1A52F546-7B2F-1AF9-93FA-4CE3AA04C0A1}"/>
                  </a:ext>
                </a:extLst>
              </p:cNvPr>
              <p:cNvSpPr>
                <a:spLocks/>
              </p:cNvSpPr>
              <p:nvPr/>
            </p:nvSpPr>
            <p:spPr bwMode="auto">
              <a:xfrm>
                <a:off x="5936234" y="2447256"/>
                <a:ext cx="373393" cy="373393"/>
              </a:xfrm>
              <a:custGeom>
                <a:avLst/>
                <a:gdLst>
                  <a:gd name="T0" fmla="*/ 125 w 141"/>
                  <a:gd name="T1" fmla="*/ 70 h 141"/>
                  <a:gd name="T2" fmla="*/ 108 w 141"/>
                  <a:gd name="T3" fmla="*/ 70 h 141"/>
                  <a:gd name="T4" fmla="*/ 71 w 141"/>
                  <a:gd name="T5" fmla="*/ 107 h 141"/>
                  <a:gd name="T6" fmla="*/ 34 w 141"/>
                  <a:gd name="T7" fmla="*/ 70 h 141"/>
                  <a:gd name="T8" fmla="*/ 71 w 141"/>
                  <a:gd name="T9" fmla="*/ 33 h 141"/>
                  <a:gd name="T10" fmla="*/ 108 w 141"/>
                  <a:gd name="T11" fmla="*/ 70 h 141"/>
                  <a:gd name="T12" fmla="*/ 125 w 141"/>
                  <a:gd name="T13" fmla="*/ 70 h 141"/>
                  <a:gd name="T14" fmla="*/ 141 w 141"/>
                  <a:gd name="T15" fmla="*/ 70 h 141"/>
                  <a:gd name="T16" fmla="*/ 71 w 141"/>
                  <a:gd name="T17" fmla="*/ 0 h 141"/>
                  <a:gd name="T18" fmla="*/ 0 w 141"/>
                  <a:gd name="T19" fmla="*/ 70 h 141"/>
                  <a:gd name="T20" fmla="*/ 71 w 141"/>
                  <a:gd name="T21" fmla="*/ 141 h 141"/>
                  <a:gd name="T22" fmla="*/ 141 w 141"/>
                  <a:gd name="T23" fmla="*/ 70 h 141"/>
                  <a:gd name="T24" fmla="*/ 125 w 141"/>
                  <a:gd name="T25" fmla="*/ 7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25" y="70"/>
                    </a:moveTo>
                    <a:lnTo>
                      <a:pt x="108" y="70"/>
                    </a:lnTo>
                    <a:cubicBezTo>
                      <a:pt x="108" y="91"/>
                      <a:pt x="91" y="107"/>
                      <a:pt x="71" y="107"/>
                    </a:cubicBezTo>
                    <a:cubicBezTo>
                      <a:pt x="50" y="107"/>
                      <a:pt x="34" y="91"/>
                      <a:pt x="34" y="70"/>
                    </a:cubicBezTo>
                    <a:cubicBezTo>
                      <a:pt x="34" y="50"/>
                      <a:pt x="50" y="33"/>
                      <a:pt x="71" y="33"/>
                    </a:cubicBezTo>
                    <a:cubicBezTo>
                      <a:pt x="91" y="33"/>
                      <a:pt x="108" y="50"/>
                      <a:pt x="108" y="70"/>
                    </a:cubicBezTo>
                    <a:lnTo>
                      <a:pt x="125" y="70"/>
                    </a:lnTo>
                    <a:lnTo>
                      <a:pt x="141" y="70"/>
                    </a:lnTo>
                    <a:cubicBezTo>
                      <a:pt x="141" y="31"/>
                      <a:pt x="110" y="0"/>
                      <a:pt x="71" y="0"/>
                    </a:cubicBezTo>
                    <a:cubicBezTo>
                      <a:pt x="32" y="0"/>
                      <a:pt x="0" y="31"/>
                      <a:pt x="0" y="70"/>
                    </a:cubicBezTo>
                    <a:cubicBezTo>
                      <a:pt x="0" y="109"/>
                      <a:pt x="32" y="141"/>
                      <a:pt x="71" y="141"/>
                    </a:cubicBezTo>
                    <a:cubicBezTo>
                      <a:pt x="110" y="141"/>
                      <a:pt x="141" y="109"/>
                      <a:pt x="141" y="70"/>
                    </a:cubicBezTo>
                    <a:lnTo>
                      <a:pt x="125" y="7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5" name="Freeform 147">
                <a:extLst>
                  <a:ext uri="{FF2B5EF4-FFF2-40B4-BE49-F238E27FC236}">
                    <a16:creationId xmlns:a16="http://schemas.microsoft.com/office/drawing/2014/main" id="{98162B5B-D8EB-DF35-3B4B-84A923E238F0}"/>
                  </a:ext>
                </a:extLst>
              </p:cNvPr>
              <p:cNvSpPr>
                <a:spLocks/>
              </p:cNvSpPr>
              <p:nvPr/>
            </p:nvSpPr>
            <p:spPr bwMode="auto">
              <a:xfrm>
                <a:off x="6081449" y="3816363"/>
                <a:ext cx="228191" cy="850512"/>
              </a:xfrm>
              <a:custGeom>
                <a:avLst/>
                <a:gdLst>
                  <a:gd name="T0" fmla="*/ 11 w 11"/>
                  <a:gd name="T1" fmla="*/ 0 h 41"/>
                  <a:gd name="T2" fmla="*/ 0 w 11"/>
                  <a:gd name="T3" fmla="*/ 0 h 41"/>
                  <a:gd name="T4" fmla="*/ 0 w 11"/>
                  <a:gd name="T5" fmla="*/ 41 h 41"/>
                  <a:gd name="T6" fmla="*/ 4 w 11"/>
                  <a:gd name="T7" fmla="*/ 41 h 41"/>
                  <a:gd name="T8" fmla="*/ 4 w 11"/>
                  <a:gd name="T9" fmla="*/ 5 h 41"/>
                  <a:gd name="T10" fmla="*/ 11 w 11"/>
                  <a:gd name="T11" fmla="*/ 5 h 41"/>
                  <a:gd name="T12" fmla="*/ 11 w 1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1" h="41">
                    <a:moveTo>
                      <a:pt x="11" y="0"/>
                    </a:moveTo>
                    <a:lnTo>
                      <a:pt x="0" y="0"/>
                    </a:lnTo>
                    <a:lnTo>
                      <a:pt x="0" y="41"/>
                    </a:lnTo>
                    <a:lnTo>
                      <a:pt x="4" y="41"/>
                    </a:lnTo>
                    <a:lnTo>
                      <a:pt x="4" y="5"/>
                    </a:lnTo>
                    <a:lnTo>
                      <a:pt x="11" y="5"/>
                    </a:lnTo>
                    <a:lnTo>
                      <a:pt x="11" y="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6" name="Freeform 148">
                <a:extLst>
                  <a:ext uri="{FF2B5EF4-FFF2-40B4-BE49-F238E27FC236}">
                    <a16:creationId xmlns:a16="http://schemas.microsoft.com/office/drawing/2014/main" id="{B9291A90-20FA-3950-75D2-B2E592B393C3}"/>
                  </a:ext>
                </a:extLst>
              </p:cNvPr>
              <p:cNvSpPr>
                <a:spLocks/>
              </p:cNvSpPr>
              <p:nvPr/>
            </p:nvSpPr>
            <p:spPr bwMode="auto">
              <a:xfrm>
                <a:off x="5936234" y="4604637"/>
                <a:ext cx="373393" cy="394143"/>
              </a:xfrm>
              <a:custGeom>
                <a:avLst/>
                <a:gdLst>
                  <a:gd name="T0" fmla="*/ 125 w 141"/>
                  <a:gd name="T1" fmla="*/ 70 h 141"/>
                  <a:gd name="T2" fmla="*/ 141 w 141"/>
                  <a:gd name="T3" fmla="*/ 70 h 141"/>
                  <a:gd name="T4" fmla="*/ 71 w 141"/>
                  <a:gd name="T5" fmla="*/ 0 h 141"/>
                  <a:gd name="T6" fmla="*/ 0 w 141"/>
                  <a:gd name="T7" fmla="*/ 70 h 141"/>
                  <a:gd name="T8" fmla="*/ 71 w 141"/>
                  <a:gd name="T9" fmla="*/ 141 h 141"/>
                  <a:gd name="T10" fmla="*/ 141 w 141"/>
                  <a:gd name="T11" fmla="*/ 70 h 141"/>
                  <a:gd name="T12" fmla="*/ 125 w 141"/>
                  <a:gd name="T13" fmla="*/ 70 h 141"/>
                  <a:gd name="T14" fmla="*/ 108 w 141"/>
                  <a:gd name="T15" fmla="*/ 70 h 141"/>
                  <a:gd name="T16" fmla="*/ 71 w 141"/>
                  <a:gd name="T17" fmla="*/ 108 h 141"/>
                  <a:gd name="T18" fmla="*/ 34 w 141"/>
                  <a:gd name="T19" fmla="*/ 70 h 141"/>
                  <a:gd name="T20" fmla="*/ 71 w 141"/>
                  <a:gd name="T21" fmla="*/ 33 h 141"/>
                  <a:gd name="T22" fmla="*/ 108 w 141"/>
                  <a:gd name="T23" fmla="*/ 70 h 141"/>
                  <a:gd name="T24" fmla="*/ 125 w 141"/>
                  <a:gd name="T25" fmla="*/ 7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25" y="70"/>
                    </a:moveTo>
                    <a:lnTo>
                      <a:pt x="141" y="70"/>
                    </a:lnTo>
                    <a:cubicBezTo>
                      <a:pt x="141" y="31"/>
                      <a:pt x="110" y="0"/>
                      <a:pt x="71" y="0"/>
                    </a:cubicBezTo>
                    <a:cubicBezTo>
                      <a:pt x="32" y="0"/>
                      <a:pt x="0" y="31"/>
                      <a:pt x="0" y="70"/>
                    </a:cubicBezTo>
                    <a:cubicBezTo>
                      <a:pt x="0" y="110"/>
                      <a:pt x="32" y="141"/>
                      <a:pt x="71" y="141"/>
                    </a:cubicBezTo>
                    <a:cubicBezTo>
                      <a:pt x="110" y="141"/>
                      <a:pt x="141" y="110"/>
                      <a:pt x="141" y="70"/>
                    </a:cubicBezTo>
                    <a:lnTo>
                      <a:pt x="125" y="70"/>
                    </a:lnTo>
                    <a:lnTo>
                      <a:pt x="108" y="70"/>
                    </a:lnTo>
                    <a:cubicBezTo>
                      <a:pt x="108" y="91"/>
                      <a:pt x="91" y="108"/>
                      <a:pt x="71" y="108"/>
                    </a:cubicBezTo>
                    <a:cubicBezTo>
                      <a:pt x="50" y="108"/>
                      <a:pt x="34" y="91"/>
                      <a:pt x="34" y="70"/>
                    </a:cubicBezTo>
                    <a:cubicBezTo>
                      <a:pt x="34" y="50"/>
                      <a:pt x="50" y="33"/>
                      <a:pt x="71" y="33"/>
                    </a:cubicBezTo>
                    <a:cubicBezTo>
                      <a:pt x="91" y="33"/>
                      <a:pt x="108" y="50"/>
                      <a:pt x="108" y="70"/>
                    </a:cubicBezTo>
                    <a:lnTo>
                      <a:pt x="125" y="7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7" name="Freeform 149">
                <a:extLst>
                  <a:ext uri="{FF2B5EF4-FFF2-40B4-BE49-F238E27FC236}">
                    <a16:creationId xmlns:a16="http://schemas.microsoft.com/office/drawing/2014/main" id="{A62CB509-3C1D-75B5-3EB3-6D6974100940}"/>
                  </a:ext>
                </a:extLst>
              </p:cNvPr>
              <p:cNvSpPr>
                <a:spLocks/>
              </p:cNvSpPr>
              <p:nvPr/>
            </p:nvSpPr>
            <p:spPr bwMode="auto">
              <a:xfrm>
                <a:off x="9193054" y="2965851"/>
                <a:ext cx="373393" cy="373393"/>
              </a:xfrm>
              <a:custGeom>
                <a:avLst/>
                <a:gdLst>
                  <a:gd name="T0" fmla="*/ 124 w 141"/>
                  <a:gd name="T1" fmla="*/ 71 h 141"/>
                  <a:gd name="T2" fmla="*/ 107 w 141"/>
                  <a:gd name="T3" fmla="*/ 71 h 141"/>
                  <a:gd name="T4" fmla="*/ 70 w 141"/>
                  <a:gd name="T5" fmla="*/ 108 h 141"/>
                  <a:gd name="T6" fmla="*/ 33 w 141"/>
                  <a:gd name="T7" fmla="*/ 71 h 141"/>
                  <a:gd name="T8" fmla="*/ 70 w 141"/>
                  <a:gd name="T9" fmla="*/ 33 h 141"/>
                  <a:gd name="T10" fmla="*/ 107 w 141"/>
                  <a:gd name="T11" fmla="*/ 71 h 141"/>
                  <a:gd name="T12" fmla="*/ 124 w 141"/>
                  <a:gd name="T13" fmla="*/ 71 h 141"/>
                  <a:gd name="T14" fmla="*/ 141 w 141"/>
                  <a:gd name="T15" fmla="*/ 71 h 141"/>
                  <a:gd name="T16" fmla="*/ 70 w 141"/>
                  <a:gd name="T17" fmla="*/ 0 h 141"/>
                  <a:gd name="T18" fmla="*/ 0 w 141"/>
                  <a:gd name="T19" fmla="*/ 71 h 141"/>
                  <a:gd name="T20" fmla="*/ 70 w 141"/>
                  <a:gd name="T21" fmla="*/ 141 h 141"/>
                  <a:gd name="T22" fmla="*/ 141 w 141"/>
                  <a:gd name="T23" fmla="*/ 71 h 141"/>
                  <a:gd name="T24" fmla="*/ 124 w 141"/>
                  <a:gd name="T25" fmla="*/ 7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24" y="71"/>
                    </a:moveTo>
                    <a:lnTo>
                      <a:pt x="107" y="71"/>
                    </a:lnTo>
                    <a:cubicBezTo>
                      <a:pt x="107" y="91"/>
                      <a:pt x="91" y="108"/>
                      <a:pt x="70" y="108"/>
                    </a:cubicBezTo>
                    <a:cubicBezTo>
                      <a:pt x="50" y="108"/>
                      <a:pt x="33" y="91"/>
                      <a:pt x="33" y="71"/>
                    </a:cubicBezTo>
                    <a:cubicBezTo>
                      <a:pt x="33" y="50"/>
                      <a:pt x="50" y="33"/>
                      <a:pt x="70" y="33"/>
                    </a:cubicBezTo>
                    <a:cubicBezTo>
                      <a:pt x="91" y="33"/>
                      <a:pt x="107" y="50"/>
                      <a:pt x="107" y="71"/>
                    </a:cubicBezTo>
                    <a:lnTo>
                      <a:pt x="124" y="71"/>
                    </a:lnTo>
                    <a:lnTo>
                      <a:pt x="141" y="71"/>
                    </a:lnTo>
                    <a:cubicBezTo>
                      <a:pt x="141" y="32"/>
                      <a:pt x="109" y="0"/>
                      <a:pt x="70" y="0"/>
                    </a:cubicBezTo>
                    <a:cubicBezTo>
                      <a:pt x="31" y="0"/>
                      <a:pt x="0" y="32"/>
                      <a:pt x="0" y="71"/>
                    </a:cubicBezTo>
                    <a:cubicBezTo>
                      <a:pt x="0" y="110"/>
                      <a:pt x="31" y="141"/>
                      <a:pt x="70" y="141"/>
                    </a:cubicBezTo>
                    <a:cubicBezTo>
                      <a:pt x="109" y="141"/>
                      <a:pt x="141" y="110"/>
                      <a:pt x="141" y="71"/>
                    </a:cubicBezTo>
                    <a:lnTo>
                      <a:pt x="124" y="71"/>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8" name="Freeform 150">
                <a:extLst>
                  <a:ext uri="{FF2B5EF4-FFF2-40B4-BE49-F238E27FC236}">
                    <a16:creationId xmlns:a16="http://schemas.microsoft.com/office/drawing/2014/main" id="{240E7E44-A885-013D-B058-9C6BECF745DA}"/>
                  </a:ext>
                </a:extLst>
              </p:cNvPr>
              <p:cNvSpPr>
                <a:spLocks/>
              </p:cNvSpPr>
              <p:nvPr/>
            </p:nvSpPr>
            <p:spPr bwMode="auto">
              <a:xfrm>
                <a:off x="6662282" y="4978029"/>
                <a:ext cx="1016464" cy="456369"/>
              </a:xfrm>
              <a:custGeom>
                <a:avLst/>
                <a:gdLst>
                  <a:gd name="T0" fmla="*/ 45 w 49"/>
                  <a:gd name="T1" fmla="*/ 0 h 22"/>
                  <a:gd name="T2" fmla="*/ 45 w 49"/>
                  <a:gd name="T3" fmla="*/ 18 h 22"/>
                  <a:gd name="T4" fmla="*/ 0 w 49"/>
                  <a:gd name="T5" fmla="*/ 18 h 22"/>
                  <a:gd name="T6" fmla="*/ 0 w 49"/>
                  <a:gd name="T7" fmla="*/ 22 h 22"/>
                  <a:gd name="T8" fmla="*/ 49 w 49"/>
                  <a:gd name="T9" fmla="*/ 22 h 22"/>
                  <a:gd name="T10" fmla="*/ 49 w 49"/>
                  <a:gd name="T11" fmla="*/ 0 h 22"/>
                  <a:gd name="T12" fmla="*/ 45 w 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9" h="22">
                    <a:moveTo>
                      <a:pt x="45" y="0"/>
                    </a:moveTo>
                    <a:lnTo>
                      <a:pt x="45" y="18"/>
                    </a:lnTo>
                    <a:lnTo>
                      <a:pt x="0" y="18"/>
                    </a:lnTo>
                    <a:lnTo>
                      <a:pt x="0" y="22"/>
                    </a:lnTo>
                    <a:lnTo>
                      <a:pt x="49" y="22"/>
                    </a:lnTo>
                    <a:lnTo>
                      <a:pt x="49" y="0"/>
                    </a:lnTo>
                    <a:lnTo>
                      <a:pt x="45" y="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9" name="Freeform 151">
                <a:extLst>
                  <a:ext uri="{FF2B5EF4-FFF2-40B4-BE49-F238E27FC236}">
                    <a16:creationId xmlns:a16="http://schemas.microsoft.com/office/drawing/2014/main" id="{B3E4D507-9029-0F88-06EF-15840B2920FD}"/>
                  </a:ext>
                </a:extLst>
              </p:cNvPr>
              <p:cNvSpPr>
                <a:spLocks/>
              </p:cNvSpPr>
              <p:nvPr/>
            </p:nvSpPr>
            <p:spPr bwMode="auto">
              <a:xfrm>
                <a:off x="6330377" y="5206207"/>
                <a:ext cx="373393" cy="373393"/>
              </a:xfrm>
              <a:custGeom>
                <a:avLst/>
                <a:gdLst>
                  <a:gd name="T0" fmla="*/ 124 w 141"/>
                  <a:gd name="T1" fmla="*/ 70 h 141"/>
                  <a:gd name="T2" fmla="*/ 108 w 141"/>
                  <a:gd name="T3" fmla="*/ 70 h 141"/>
                  <a:gd name="T4" fmla="*/ 70 w 141"/>
                  <a:gd name="T5" fmla="*/ 108 h 141"/>
                  <a:gd name="T6" fmla="*/ 33 w 141"/>
                  <a:gd name="T7" fmla="*/ 70 h 141"/>
                  <a:gd name="T8" fmla="*/ 70 w 141"/>
                  <a:gd name="T9" fmla="*/ 33 h 141"/>
                  <a:gd name="T10" fmla="*/ 108 w 141"/>
                  <a:gd name="T11" fmla="*/ 70 h 141"/>
                  <a:gd name="T12" fmla="*/ 124 w 141"/>
                  <a:gd name="T13" fmla="*/ 70 h 141"/>
                  <a:gd name="T14" fmla="*/ 141 w 141"/>
                  <a:gd name="T15" fmla="*/ 70 h 141"/>
                  <a:gd name="T16" fmla="*/ 70 w 141"/>
                  <a:gd name="T17" fmla="*/ 0 h 141"/>
                  <a:gd name="T18" fmla="*/ 0 w 141"/>
                  <a:gd name="T19" fmla="*/ 70 h 141"/>
                  <a:gd name="T20" fmla="*/ 70 w 141"/>
                  <a:gd name="T21" fmla="*/ 141 h 141"/>
                  <a:gd name="T22" fmla="*/ 141 w 141"/>
                  <a:gd name="T23" fmla="*/ 70 h 141"/>
                  <a:gd name="T24" fmla="*/ 124 w 141"/>
                  <a:gd name="T25" fmla="*/ 7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24" y="70"/>
                    </a:moveTo>
                    <a:lnTo>
                      <a:pt x="108" y="70"/>
                    </a:lnTo>
                    <a:cubicBezTo>
                      <a:pt x="107" y="91"/>
                      <a:pt x="91" y="108"/>
                      <a:pt x="70" y="108"/>
                    </a:cubicBezTo>
                    <a:cubicBezTo>
                      <a:pt x="50" y="108"/>
                      <a:pt x="33" y="91"/>
                      <a:pt x="33" y="70"/>
                    </a:cubicBezTo>
                    <a:cubicBezTo>
                      <a:pt x="33" y="50"/>
                      <a:pt x="50" y="33"/>
                      <a:pt x="70" y="33"/>
                    </a:cubicBezTo>
                    <a:cubicBezTo>
                      <a:pt x="91" y="33"/>
                      <a:pt x="107" y="50"/>
                      <a:pt x="108" y="70"/>
                    </a:cubicBezTo>
                    <a:lnTo>
                      <a:pt x="124" y="70"/>
                    </a:lnTo>
                    <a:lnTo>
                      <a:pt x="141" y="70"/>
                    </a:lnTo>
                    <a:cubicBezTo>
                      <a:pt x="141" y="31"/>
                      <a:pt x="109" y="0"/>
                      <a:pt x="70" y="0"/>
                    </a:cubicBezTo>
                    <a:cubicBezTo>
                      <a:pt x="31" y="0"/>
                      <a:pt x="0" y="31"/>
                      <a:pt x="0" y="70"/>
                    </a:cubicBezTo>
                    <a:cubicBezTo>
                      <a:pt x="0" y="109"/>
                      <a:pt x="31" y="141"/>
                      <a:pt x="70" y="141"/>
                    </a:cubicBezTo>
                    <a:cubicBezTo>
                      <a:pt x="109" y="141"/>
                      <a:pt x="141" y="109"/>
                      <a:pt x="141" y="70"/>
                    </a:cubicBezTo>
                    <a:lnTo>
                      <a:pt x="124" y="70"/>
                    </a:lnTo>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0" name="Freeform 152">
                <a:extLst>
                  <a:ext uri="{FF2B5EF4-FFF2-40B4-BE49-F238E27FC236}">
                    <a16:creationId xmlns:a16="http://schemas.microsoft.com/office/drawing/2014/main" id="{24244672-FBF1-B323-217A-96562A2BAA81}"/>
                  </a:ext>
                </a:extLst>
              </p:cNvPr>
              <p:cNvSpPr>
                <a:spLocks/>
              </p:cNvSpPr>
              <p:nvPr/>
            </p:nvSpPr>
            <p:spPr bwMode="auto">
              <a:xfrm>
                <a:off x="7803197" y="4978029"/>
                <a:ext cx="1016464" cy="456369"/>
              </a:xfrm>
              <a:custGeom>
                <a:avLst/>
                <a:gdLst>
                  <a:gd name="T0" fmla="*/ 0 w 49"/>
                  <a:gd name="T1" fmla="*/ 0 h 22"/>
                  <a:gd name="T2" fmla="*/ 0 w 49"/>
                  <a:gd name="T3" fmla="*/ 22 h 22"/>
                  <a:gd name="T4" fmla="*/ 49 w 49"/>
                  <a:gd name="T5" fmla="*/ 22 h 22"/>
                  <a:gd name="T6" fmla="*/ 49 w 49"/>
                  <a:gd name="T7" fmla="*/ 18 h 22"/>
                  <a:gd name="T8" fmla="*/ 4 w 49"/>
                  <a:gd name="T9" fmla="*/ 18 h 22"/>
                  <a:gd name="T10" fmla="*/ 4 w 49"/>
                  <a:gd name="T11" fmla="*/ 0 h 22"/>
                  <a:gd name="T12" fmla="*/ 0 w 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9" h="22">
                    <a:moveTo>
                      <a:pt x="0" y="0"/>
                    </a:moveTo>
                    <a:lnTo>
                      <a:pt x="0" y="22"/>
                    </a:lnTo>
                    <a:lnTo>
                      <a:pt x="49" y="22"/>
                    </a:lnTo>
                    <a:lnTo>
                      <a:pt x="49" y="18"/>
                    </a:lnTo>
                    <a:lnTo>
                      <a:pt x="4" y="18"/>
                    </a:lnTo>
                    <a:lnTo>
                      <a:pt x="4" y="0"/>
                    </a:lnTo>
                    <a:lnTo>
                      <a:pt x="0" y="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1" name="Freeform 153">
                <a:extLst>
                  <a:ext uri="{FF2B5EF4-FFF2-40B4-BE49-F238E27FC236}">
                    <a16:creationId xmlns:a16="http://schemas.microsoft.com/office/drawing/2014/main" id="{0EDAA6B9-EB73-E965-27E3-DDD2A771FA3D}"/>
                  </a:ext>
                </a:extLst>
              </p:cNvPr>
              <p:cNvSpPr>
                <a:spLocks/>
              </p:cNvSpPr>
              <p:nvPr/>
            </p:nvSpPr>
            <p:spPr bwMode="auto">
              <a:xfrm>
                <a:off x="8778174" y="5206207"/>
                <a:ext cx="373393" cy="373393"/>
              </a:xfrm>
              <a:custGeom>
                <a:avLst/>
                <a:gdLst>
                  <a:gd name="T0" fmla="*/ 16 w 141"/>
                  <a:gd name="T1" fmla="*/ 70 h 141"/>
                  <a:gd name="T2" fmla="*/ 0 w 141"/>
                  <a:gd name="T3" fmla="*/ 70 h 141"/>
                  <a:gd name="T4" fmla="*/ 70 w 141"/>
                  <a:gd name="T5" fmla="*/ 141 h 141"/>
                  <a:gd name="T6" fmla="*/ 141 w 141"/>
                  <a:gd name="T7" fmla="*/ 70 h 141"/>
                  <a:gd name="T8" fmla="*/ 70 w 141"/>
                  <a:gd name="T9" fmla="*/ 0 h 141"/>
                  <a:gd name="T10" fmla="*/ 0 w 141"/>
                  <a:gd name="T11" fmla="*/ 70 h 141"/>
                  <a:gd name="T12" fmla="*/ 16 w 141"/>
                  <a:gd name="T13" fmla="*/ 70 h 141"/>
                  <a:gd name="T14" fmla="*/ 33 w 141"/>
                  <a:gd name="T15" fmla="*/ 70 h 141"/>
                  <a:gd name="T16" fmla="*/ 70 w 141"/>
                  <a:gd name="T17" fmla="*/ 33 h 141"/>
                  <a:gd name="T18" fmla="*/ 107 w 141"/>
                  <a:gd name="T19" fmla="*/ 70 h 141"/>
                  <a:gd name="T20" fmla="*/ 70 w 141"/>
                  <a:gd name="T21" fmla="*/ 108 h 141"/>
                  <a:gd name="T22" fmla="*/ 33 w 141"/>
                  <a:gd name="T23" fmla="*/ 70 h 141"/>
                  <a:gd name="T24" fmla="*/ 16 w 141"/>
                  <a:gd name="T25" fmla="*/ 7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6" y="70"/>
                    </a:moveTo>
                    <a:lnTo>
                      <a:pt x="0" y="70"/>
                    </a:lnTo>
                    <a:cubicBezTo>
                      <a:pt x="0" y="109"/>
                      <a:pt x="31" y="141"/>
                      <a:pt x="70" y="141"/>
                    </a:cubicBezTo>
                    <a:cubicBezTo>
                      <a:pt x="109" y="141"/>
                      <a:pt x="141" y="109"/>
                      <a:pt x="141" y="70"/>
                    </a:cubicBezTo>
                    <a:cubicBezTo>
                      <a:pt x="141" y="31"/>
                      <a:pt x="109" y="0"/>
                      <a:pt x="70" y="0"/>
                    </a:cubicBezTo>
                    <a:cubicBezTo>
                      <a:pt x="31" y="0"/>
                      <a:pt x="0" y="31"/>
                      <a:pt x="0" y="70"/>
                    </a:cubicBezTo>
                    <a:lnTo>
                      <a:pt x="16" y="70"/>
                    </a:lnTo>
                    <a:lnTo>
                      <a:pt x="33" y="70"/>
                    </a:lnTo>
                    <a:cubicBezTo>
                      <a:pt x="33" y="50"/>
                      <a:pt x="50" y="33"/>
                      <a:pt x="70" y="33"/>
                    </a:cubicBezTo>
                    <a:cubicBezTo>
                      <a:pt x="91" y="33"/>
                      <a:pt x="107" y="50"/>
                      <a:pt x="107" y="70"/>
                    </a:cubicBezTo>
                    <a:cubicBezTo>
                      <a:pt x="107" y="91"/>
                      <a:pt x="91" y="108"/>
                      <a:pt x="70" y="108"/>
                    </a:cubicBezTo>
                    <a:cubicBezTo>
                      <a:pt x="50" y="108"/>
                      <a:pt x="33" y="91"/>
                      <a:pt x="33" y="70"/>
                    </a:cubicBezTo>
                    <a:lnTo>
                      <a:pt x="16" y="7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2" name="Freeform 154">
                <a:extLst>
                  <a:ext uri="{FF2B5EF4-FFF2-40B4-BE49-F238E27FC236}">
                    <a16:creationId xmlns:a16="http://schemas.microsoft.com/office/drawing/2014/main" id="{0CE7801F-30AB-CA5F-86B1-7BA7887DDDB7}"/>
                  </a:ext>
                </a:extLst>
              </p:cNvPr>
              <p:cNvSpPr>
                <a:spLocks/>
              </p:cNvSpPr>
              <p:nvPr/>
            </p:nvSpPr>
            <p:spPr bwMode="auto">
              <a:xfrm>
                <a:off x="7554269" y="2219065"/>
                <a:ext cx="373393" cy="394143"/>
              </a:xfrm>
              <a:custGeom>
                <a:avLst/>
                <a:gdLst>
                  <a:gd name="T0" fmla="*/ 124 w 141"/>
                  <a:gd name="T1" fmla="*/ 70 h 141"/>
                  <a:gd name="T2" fmla="*/ 108 w 141"/>
                  <a:gd name="T3" fmla="*/ 70 h 141"/>
                  <a:gd name="T4" fmla="*/ 70 w 141"/>
                  <a:gd name="T5" fmla="*/ 108 h 141"/>
                  <a:gd name="T6" fmla="*/ 33 w 141"/>
                  <a:gd name="T7" fmla="*/ 70 h 141"/>
                  <a:gd name="T8" fmla="*/ 70 w 141"/>
                  <a:gd name="T9" fmla="*/ 33 h 141"/>
                  <a:gd name="T10" fmla="*/ 108 w 141"/>
                  <a:gd name="T11" fmla="*/ 70 h 141"/>
                  <a:gd name="T12" fmla="*/ 124 w 141"/>
                  <a:gd name="T13" fmla="*/ 70 h 141"/>
                  <a:gd name="T14" fmla="*/ 141 w 141"/>
                  <a:gd name="T15" fmla="*/ 70 h 141"/>
                  <a:gd name="T16" fmla="*/ 70 w 141"/>
                  <a:gd name="T17" fmla="*/ 0 h 141"/>
                  <a:gd name="T18" fmla="*/ 0 w 141"/>
                  <a:gd name="T19" fmla="*/ 70 h 141"/>
                  <a:gd name="T20" fmla="*/ 70 w 141"/>
                  <a:gd name="T21" fmla="*/ 141 h 141"/>
                  <a:gd name="T22" fmla="*/ 141 w 141"/>
                  <a:gd name="T23" fmla="*/ 70 h 141"/>
                  <a:gd name="T24" fmla="*/ 124 w 141"/>
                  <a:gd name="T25" fmla="*/ 7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24" y="70"/>
                    </a:moveTo>
                    <a:lnTo>
                      <a:pt x="108" y="70"/>
                    </a:lnTo>
                    <a:cubicBezTo>
                      <a:pt x="108" y="91"/>
                      <a:pt x="91" y="108"/>
                      <a:pt x="70" y="108"/>
                    </a:cubicBezTo>
                    <a:cubicBezTo>
                      <a:pt x="50" y="108"/>
                      <a:pt x="33" y="91"/>
                      <a:pt x="33" y="70"/>
                    </a:cubicBezTo>
                    <a:cubicBezTo>
                      <a:pt x="33" y="50"/>
                      <a:pt x="50" y="33"/>
                      <a:pt x="70" y="33"/>
                    </a:cubicBezTo>
                    <a:cubicBezTo>
                      <a:pt x="91" y="33"/>
                      <a:pt x="108" y="50"/>
                      <a:pt x="108" y="70"/>
                    </a:cubicBezTo>
                    <a:lnTo>
                      <a:pt x="124" y="70"/>
                    </a:lnTo>
                    <a:lnTo>
                      <a:pt x="141" y="70"/>
                    </a:lnTo>
                    <a:cubicBezTo>
                      <a:pt x="141" y="32"/>
                      <a:pt x="109" y="0"/>
                      <a:pt x="70" y="0"/>
                    </a:cubicBezTo>
                    <a:cubicBezTo>
                      <a:pt x="31" y="0"/>
                      <a:pt x="0" y="32"/>
                      <a:pt x="0" y="70"/>
                    </a:cubicBezTo>
                    <a:cubicBezTo>
                      <a:pt x="0" y="109"/>
                      <a:pt x="31" y="141"/>
                      <a:pt x="70" y="141"/>
                    </a:cubicBezTo>
                    <a:cubicBezTo>
                      <a:pt x="109" y="141"/>
                      <a:pt x="141" y="109"/>
                      <a:pt x="141" y="70"/>
                    </a:cubicBezTo>
                    <a:lnTo>
                      <a:pt x="124" y="7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153" name="TextBox 1152">
            <a:extLst>
              <a:ext uri="{FF2B5EF4-FFF2-40B4-BE49-F238E27FC236}">
                <a16:creationId xmlns:a16="http://schemas.microsoft.com/office/drawing/2014/main" id="{730889F9-A297-5C86-250E-E70E71AA7B15}"/>
              </a:ext>
            </a:extLst>
          </p:cNvPr>
          <p:cNvSpPr txBox="1"/>
          <p:nvPr/>
        </p:nvSpPr>
        <p:spPr>
          <a:xfrm>
            <a:off x="1655963" y="1135269"/>
            <a:ext cx="1988372" cy="1205458"/>
          </a:xfrm>
          <a:prstGeom prst="rect">
            <a:avLst/>
          </a:prstGeom>
          <a:noFill/>
        </p:spPr>
        <p:txBody>
          <a:bodyPr wrap="square">
            <a:spAutoFit/>
          </a:bodyPr>
          <a:lstStyle/>
          <a:p>
            <a:pPr marL="0" marR="0" lvl="0" indent="0" algn="ctr" defTabSz="914400" rtl="0" eaLnBrk="1" fontAlgn="auto" latinLnBrk="0" hangingPunct="1">
              <a:lnSpc>
                <a:spcPct val="100000"/>
              </a:lnSpc>
              <a:spcBef>
                <a:spcPts val="200"/>
              </a:spcBef>
              <a:spcAft>
                <a:spcPts val="2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2017</a:t>
            </a:r>
            <a:r>
              <a:rPr kumimoji="0" lang="en-US" sz="1100" b="0"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 – </a:t>
            </a:r>
            <a:r>
              <a:rPr kumimoji="0" lang="en-US" sz="1100" b="0" i="0" u="none" strike="noStrike" kern="1200" cap="none" spc="0" normalizeH="0" baseline="0" noProof="0" err="1">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Corebanking</a:t>
            </a:r>
            <a:r>
              <a:rPr kumimoji="0" lang="en-US" sz="1100" b="0" i="0" u="none" strike="noStrike" kern="1200" cap="none" spc="0" normalizeH="0" baseline="0" noProof="0">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 EDW</a:t>
            </a:r>
            <a:endParaRPr kumimoji="0" lang="en-US" sz="1100" b="0"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endParaRPr>
          </a:p>
          <a:p>
            <a:pPr lvl="0" algn="ctr">
              <a:spcBef>
                <a:spcPts val="200"/>
              </a:spcBef>
              <a:spcAft>
                <a:spcPts val="200"/>
              </a:spcAft>
              <a:defRPr/>
            </a:pPr>
            <a:r>
              <a:rPr lang="en-US" sz="1100" dirty="0">
                <a:solidFill>
                  <a:prstClr val="white"/>
                </a:solidFill>
                <a:latin typeface="SVN-Gilroy Medium" panose="00000600000000000000" pitchFamily="50" charset="0"/>
                <a:ea typeface="Tahoma" panose="020B0604030504040204" pitchFamily="34" charset="0"/>
                <a:cs typeface="Arial" pitchFamily="34" charset="0"/>
              </a:rPr>
              <a:t>with advanced technology systems such as SOA, LOS … to help the Bank take pioneering role in technology infrastructure.</a:t>
            </a:r>
          </a:p>
        </p:txBody>
      </p:sp>
      <p:sp>
        <p:nvSpPr>
          <p:cNvPr id="1155" name="TextBox 1154">
            <a:extLst>
              <a:ext uri="{FF2B5EF4-FFF2-40B4-BE49-F238E27FC236}">
                <a16:creationId xmlns:a16="http://schemas.microsoft.com/office/drawing/2014/main" id="{25C596B0-0C0E-CB1F-5AEB-3CA1E9B7250A}"/>
              </a:ext>
            </a:extLst>
          </p:cNvPr>
          <p:cNvSpPr txBox="1"/>
          <p:nvPr/>
        </p:nvSpPr>
        <p:spPr>
          <a:xfrm>
            <a:off x="1639018" y="3866132"/>
            <a:ext cx="2483613" cy="1087477"/>
          </a:xfrm>
          <a:prstGeom prst="rect">
            <a:avLst/>
          </a:prstGeom>
          <a:noFill/>
        </p:spPr>
        <p:txBody>
          <a:bodyPr wrap="square">
            <a:spAutoFit/>
          </a:bodyPr>
          <a:lstStyle/>
          <a:p>
            <a:pPr marL="0" marR="0" lvl="0" indent="0" algn="ctr" defTabSz="914400" rtl="0" eaLnBrk="1" fontAlgn="auto" latinLnBrk="0" hangingPunct="1">
              <a:lnSpc>
                <a:spcPct val="100000"/>
              </a:lnSpc>
              <a:spcBef>
                <a:spcPts val="200"/>
              </a:spcBef>
              <a:spcAft>
                <a:spcPts val="2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2018</a:t>
            </a:r>
            <a:r>
              <a:rPr kumimoji="0" lang="en-US" sz="1100" b="0"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 – Open API</a:t>
            </a:r>
          </a:p>
          <a:p>
            <a:pPr lvl="0" algn="ctr">
              <a:spcBef>
                <a:spcPts val="200"/>
              </a:spcBef>
              <a:spcAft>
                <a:spcPts val="200"/>
              </a:spcAft>
              <a:defRPr/>
            </a:pPr>
            <a:r>
              <a:rPr lang="en-US" sz="1100" dirty="0">
                <a:solidFill>
                  <a:prstClr val="white"/>
                </a:solidFill>
                <a:latin typeface="SVN-Gilroy Medium" panose="00000600000000000000" pitchFamily="50" charset="0"/>
                <a:ea typeface="Tahoma" panose="020B0604030504040204" pitchFamily="34" charset="0"/>
                <a:cs typeface="Arial" pitchFamily="34" charset="0"/>
              </a:rPr>
              <a:t>Until now, the number of API-via transaction ~25% total transactions on VietinBank  channels. </a:t>
            </a:r>
          </a:p>
          <a:p>
            <a:pPr marL="0" marR="0" lvl="0" indent="0" algn="ctr" defTabSz="914400" rtl="0" eaLnBrk="1" fontAlgn="auto" latinLnBrk="0" hangingPunct="1">
              <a:lnSpc>
                <a:spcPct val="100000"/>
              </a:lnSpc>
              <a:spcBef>
                <a:spcPts val="200"/>
              </a:spcBef>
              <a:spcAft>
                <a:spcPts val="200"/>
              </a:spcAft>
              <a:buClrTx/>
              <a:buSzTx/>
              <a:buFontTx/>
              <a:buNone/>
              <a:tabLst/>
              <a:defRPr/>
            </a:pPr>
            <a:endParaRPr kumimoji="0" lang="vi-VN" sz="1100" b="0" i="0" u="none" strike="noStrike" kern="1200" cap="none" spc="0" normalizeH="0" baseline="0" noProof="0" dirty="0">
              <a:ln>
                <a:noFill/>
              </a:ln>
              <a:solidFill>
                <a:prstClr val="white"/>
              </a:solidFill>
              <a:effectLst/>
              <a:uLnTx/>
              <a:uFillTx/>
              <a:latin typeface="SVN-Gilroy Medium" panose="00000600000000000000" pitchFamily="50" charset="0"/>
              <a:ea typeface="Tahoma" panose="020B0604030504040204" pitchFamily="34" charset="0"/>
              <a:cs typeface="Arial" pitchFamily="34" charset="0"/>
            </a:endParaRPr>
          </a:p>
        </p:txBody>
      </p:sp>
      <p:grpSp>
        <p:nvGrpSpPr>
          <p:cNvPr id="1260" name="Group 1259">
            <a:extLst>
              <a:ext uri="{FF2B5EF4-FFF2-40B4-BE49-F238E27FC236}">
                <a16:creationId xmlns:a16="http://schemas.microsoft.com/office/drawing/2014/main" id="{F742AF8B-A7DE-6927-784F-EB3305763E8F}"/>
              </a:ext>
            </a:extLst>
          </p:cNvPr>
          <p:cNvGrpSpPr/>
          <p:nvPr/>
        </p:nvGrpSpPr>
        <p:grpSpPr>
          <a:xfrm>
            <a:off x="2306859" y="2686275"/>
            <a:ext cx="1111651" cy="1051562"/>
            <a:chOff x="1416834" y="2934578"/>
            <a:chExt cx="1111651" cy="1051562"/>
          </a:xfrm>
        </p:grpSpPr>
        <p:pic>
          <p:nvPicPr>
            <p:cNvPr id="1154" name="Picture 1153" descr="A blue and white circle with a black background&#10;&#10;Description automatically generated">
              <a:extLst>
                <a:ext uri="{FF2B5EF4-FFF2-40B4-BE49-F238E27FC236}">
                  <a16:creationId xmlns:a16="http://schemas.microsoft.com/office/drawing/2014/main" id="{6D043DD8-23E4-3252-D3CD-029CEE8AA9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16834" y="2934578"/>
              <a:ext cx="1111651" cy="1051562"/>
            </a:xfrm>
            <a:prstGeom prst="rect">
              <a:avLst/>
            </a:prstGeom>
          </p:spPr>
        </p:pic>
        <p:grpSp>
          <p:nvGrpSpPr>
            <p:cNvPr id="1166" name="Gears8" descr="{&quot;Key&quot;:&quot;POWER_USER_SHAPE_ICON&quot;,&quot;Value&quot;:&quot;POWER_USER_SHAPE_ICON_STYLE_1&quot;}">
              <a:extLst>
                <a:ext uri="{FF2B5EF4-FFF2-40B4-BE49-F238E27FC236}">
                  <a16:creationId xmlns:a16="http://schemas.microsoft.com/office/drawing/2014/main" id="{3CD26883-4E0A-4489-F3F5-F3D5F6C04E48}"/>
                </a:ext>
              </a:extLst>
            </p:cNvPr>
            <p:cNvGrpSpPr>
              <a:grpSpLocks noChangeAspect="1"/>
            </p:cNvGrpSpPr>
            <p:nvPr/>
          </p:nvGrpSpPr>
          <p:grpSpPr>
            <a:xfrm>
              <a:off x="1799606" y="3280127"/>
              <a:ext cx="384207" cy="360465"/>
              <a:chOff x="2874963" y="2130425"/>
              <a:chExt cx="282575" cy="265113"/>
            </a:xfrm>
            <a:solidFill>
              <a:schemeClr val="bg1"/>
            </a:solidFill>
          </p:grpSpPr>
          <p:sp>
            <p:nvSpPr>
              <p:cNvPr id="1167" name="Freeform 1558">
                <a:extLst>
                  <a:ext uri="{FF2B5EF4-FFF2-40B4-BE49-F238E27FC236}">
                    <a16:creationId xmlns:a16="http://schemas.microsoft.com/office/drawing/2014/main" id="{E4D69C1B-B449-7BFF-736C-7306CA125CAD}"/>
                  </a:ext>
                </a:extLst>
              </p:cNvPr>
              <p:cNvSpPr>
                <a:spLocks/>
              </p:cNvSpPr>
              <p:nvPr/>
            </p:nvSpPr>
            <p:spPr bwMode="auto">
              <a:xfrm>
                <a:off x="2874963" y="2206625"/>
                <a:ext cx="155575" cy="177800"/>
              </a:xfrm>
              <a:custGeom>
                <a:avLst/>
                <a:gdLst>
                  <a:gd name="T0" fmla="*/ 606 w 760"/>
                  <a:gd name="T1" fmla="*/ 575 h 865"/>
                  <a:gd name="T2" fmla="*/ 690 w 760"/>
                  <a:gd name="T3" fmla="*/ 687 h 865"/>
                  <a:gd name="T4" fmla="*/ 588 w 760"/>
                  <a:gd name="T5" fmla="*/ 711 h 865"/>
                  <a:gd name="T6" fmla="*/ 575 w 760"/>
                  <a:gd name="T7" fmla="*/ 831 h 865"/>
                  <a:gd name="T8" fmla="*/ 420 w 760"/>
                  <a:gd name="T9" fmla="*/ 715 h 865"/>
                  <a:gd name="T10" fmla="*/ 233 w 760"/>
                  <a:gd name="T11" fmla="*/ 611 h 865"/>
                  <a:gd name="T12" fmla="*/ 123 w 760"/>
                  <a:gd name="T13" fmla="*/ 660 h 865"/>
                  <a:gd name="T14" fmla="*/ 146 w 760"/>
                  <a:gd name="T15" fmla="*/ 467 h 865"/>
                  <a:gd name="T16" fmla="*/ 129 w 760"/>
                  <a:gd name="T17" fmla="*/ 354 h 865"/>
                  <a:gd name="T18" fmla="*/ 146 w 760"/>
                  <a:gd name="T19" fmla="*/ 241 h 865"/>
                  <a:gd name="T20" fmla="*/ 123 w 760"/>
                  <a:gd name="T21" fmla="*/ 48 h 865"/>
                  <a:gd name="T22" fmla="*/ 233 w 760"/>
                  <a:gd name="T23" fmla="*/ 97 h 865"/>
                  <a:gd name="T24" fmla="*/ 302 w 760"/>
                  <a:gd name="T25" fmla="*/ 22 h 865"/>
                  <a:gd name="T26" fmla="*/ 367 w 760"/>
                  <a:gd name="T27" fmla="*/ 165 h 865"/>
                  <a:gd name="T28" fmla="*/ 497 w 760"/>
                  <a:gd name="T29" fmla="*/ 125 h 865"/>
                  <a:gd name="T30" fmla="*/ 726 w 760"/>
                  <a:gd name="T31" fmla="*/ 354 h 865"/>
                  <a:gd name="T32" fmla="*/ 598 w 760"/>
                  <a:gd name="T33" fmla="*/ 560 h 865"/>
                  <a:gd name="T34" fmla="*/ 621 w 760"/>
                  <a:gd name="T35" fmla="*/ 567 h 865"/>
                  <a:gd name="T36" fmla="*/ 760 w 760"/>
                  <a:gd name="T37" fmla="*/ 354 h 865"/>
                  <a:gd name="T38" fmla="*/ 364 w 760"/>
                  <a:gd name="T39" fmla="*/ 128 h 865"/>
                  <a:gd name="T40" fmla="*/ 387 w 760"/>
                  <a:gd name="T41" fmla="*/ 134 h 865"/>
                  <a:gd name="T42" fmla="*/ 293 w 760"/>
                  <a:gd name="T43" fmla="*/ 8 h 865"/>
                  <a:gd name="T44" fmla="*/ 221 w 760"/>
                  <a:gd name="T45" fmla="*/ 86 h 865"/>
                  <a:gd name="T46" fmla="*/ 111 w 760"/>
                  <a:gd name="T47" fmla="*/ 3 h 865"/>
                  <a:gd name="T48" fmla="*/ 119 w 760"/>
                  <a:gd name="T49" fmla="*/ 264 h 865"/>
                  <a:gd name="T50" fmla="*/ 111 w 760"/>
                  <a:gd name="T51" fmla="*/ 245 h 865"/>
                  <a:gd name="T52" fmla="*/ 111 w 760"/>
                  <a:gd name="T53" fmla="*/ 464 h 865"/>
                  <a:gd name="T54" fmla="*/ 119 w 760"/>
                  <a:gd name="T55" fmla="*/ 445 h 865"/>
                  <a:gd name="T56" fmla="*/ 111 w 760"/>
                  <a:gd name="T57" fmla="*/ 706 h 865"/>
                  <a:gd name="T58" fmla="*/ 221 w 760"/>
                  <a:gd name="T59" fmla="*/ 623 h 865"/>
                  <a:gd name="T60" fmla="*/ 399 w 760"/>
                  <a:gd name="T61" fmla="*/ 744 h 865"/>
                  <a:gd name="T62" fmla="*/ 386 w 760"/>
                  <a:gd name="T63" fmla="*/ 728 h 865"/>
                  <a:gd name="T64" fmla="*/ 608 w 760"/>
                  <a:gd name="T65" fmla="*/ 865 h 865"/>
                  <a:gd name="T66" fmla="*/ 592 w 760"/>
                  <a:gd name="T67" fmla="*/ 728 h 865"/>
                  <a:gd name="T68" fmla="*/ 699 w 760"/>
                  <a:gd name="T69" fmla="*/ 702 h 865"/>
                  <a:gd name="T70" fmla="*/ 635 w 760"/>
                  <a:gd name="T71" fmla="*/ 558 h 865"/>
                  <a:gd name="T72" fmla="*/ 629 w 760"/>
                  <a:gd name="T73" fmla="*/ 581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0" h="865">
                    <a:moveTo>
                      <a:pt x="621" y="567"/>
                    </a:moveTo>
                    <a:lnTo>
                      <a:pt x="606" y="575"/>
                    </a:lnTo>
                    <a:lnTo>
                      <a:pt x="676" y="696"/>
                    </a:lnTo>
                    <a:lnTo>
                      <a:pt x="690" y="687"/>
                    </a:lnTo>
                    <a:lnTo>
                      <a:pt x="682" y="673"/>
                    </a:lnTo>
                    <a:cubicBezTo>
                      <a:pt x="653" y="690"/>
                      <a:pt x="621" y="703"/>
                      <a:pt x="588" y="711"/>
                    </a:cubicBezTo>
                    <a:lnTo>
                      <a:pt x="575" y="714"/>
                    </a:lnTo>
                    <a:lnTo>
                      <a:pt x="575" y="831"/>
                    </a:lnTo>
                    <a:lnTo>
                      <a:pt x="420" y="831"/>
                    </a:lnTo>
                    <a:lnTo>
                      <a:pt x="420" y="715"/>
                    </a:lnTo>
                    <a:lnTo>
                      <a:pt x="407" y="711"/>
                    </a:lnTo>
                    <a:cubicBezTo>
                      <a:pt x="340" y="694"/>
                      <a:pt x="280" y="659"/>
                      <a:pt x="233" y="611"/>
                    </a:cubicBezTo>
                    <a:lnTo>
                      <a:pt x="224" y="602"/>
                    </a:lnTo>
                    <a:lnTo>
                      <a:pt x="123" y="660"/>
                    </a:lnTo>
                    <a:lnTo>
                      <a:pt x="45" y="526"/>
                    </a:lnTo>
                    <a:lnTo>
                      <a:pt x="146" y="467"/>
                    </a:lnTo>
                    <a:lnTo>
                      <a:pt x="143" y="454"/>
                    </a:lnTo>
                    <a:cubicBezTo>
                      <a:pt x="134" y="423"/>
                      <a:pt x="129" y="389"/>
                      <a:pt x="129" y="354"/>
                    </a:cubicBezTo>
                    <a:cubicBezTo>
                      <a:pt x="129" y="319"/>
                      <a:pt x="134" y="286"/>
                      <a:pt x="143" y="254"/>
                    </a:cubicBezTo>
                    <a:lnTo>
                      <a:pt x="146" y="241"/>
                    </a:lnTo>
                    <a:lnTo>
                      <a:pt x="45" y="183"/>
                    </a:lnTo>
                    <a:lnTo>
                      <a:pt x="123" y="48"/>
                    </a:lnTo>
                    <a:lnTo>
                      <a:pt x="224" y="107"/>
                    </a:lnTo>
                    <a:lnTo>
                      <a:pt x="233" y="97"/>
                    </a:lnTo>
                    <a:cubicBezTo>
                      <a:pt x="256" y="74"/>
                      <a:pt x="282" y="54"/>
                      <a:pt x="310" y="37"/>
                    </a:cubicBezTo>
                    <a:lnTo>
                      <a:pt x="302" y="22"/>
                    </a:lnTo>
                    <a:lnTo>
                      <a:pt x="287" y="31"/>
                    </a:lnTo>
                    <a:lnTo>
                      <a:pt x="367" y="165"/>
                    </a:lnTo>
                    <a:lnTo>
                      <a:pt x="381" y="157"/>
                    </a:lnTo>
                    <a:cubicBezTo>
                      <a:pt x="415" y="137"/>
                      <a:pt x="455" y="125"/>
                      <a:pt x="497" y="125"/>
                    </a:cubicBezTo>
                    <a:cubicBezTo>
                      <a:pt x="561" y="125"/>
                      <a:pt x="618" y="151"/>
                      <a:pt x="659" y="192"/>
                    </a:cubicBezTo>
                    <a:cubicBezTo>
                      <a:pt x="701" y="234"/>
                      <a:pt x="726" y="291"/>
                      <a:pt x="726" y="354"/>
                    </a:cubicBezTo>
                    <a:cubicBezTo>
                      <a:pt x="726" y="439"/>
                      <a:pt x="680" y="513"/>
                      <a:pt x="612" y="552"/>
                    </a:cubicBezTo>
                    <a:lnTo>
                      <a:pt x="598" y="560"/>
                    </a:lnTo>
                    <a:lnTo>
                      <a:pt x="606" y="575"/>
                    </a:lnTo>
                    <a:lnTo>
                      <a:pt x="621" y="567"/>
                    </a:lnTo>
                    <a:lnTo>
                      <a:pt x="629" y="581"/>
                    </a:lnTo>
                    <a:cubicBezTo>
                      <a:pt x="707" y="536"/>
                      <a:pt x="760" y="451"/>
                      <a:pt x="760" y="354"/>
                    </a:cubicBezTo>
                    <a:cubicBezTo>
                      <a:pt x="760" y="209"/>
                      <a:pt x="642" y="92"/>
                      <a:pt x="497" y="92"/>
                    </a:cubicBezTo>
                    <a:cubicBezTo>
                      <a:pt x="449" y="92"/>
                      <a:pt x="403" y="105"/>
                      <a:pt x="364" y="128"/>
                    </a:cubicBezTo>
                    <a:lnTo>
                      <a:pt x="373" y="143"/>
                    </a:lnTo>
                    <a:lnTo>
                      <a:pt x="387" y="134"/>
                    </a:lnTo>
                    <a:lnTo>
                      <a:pt x="308" y="0"/>
                    </a:lnTo>
                    <a:lnTo>
                      <a:pt x="293" y="8"/>
                    </a:lnTo>
                    <a:cubicBezTo>
                      <a:pt x="262" y="26"/>
                      <a:pt x="234" y="49"/>
                      <a:pt x="209" y="74"/>
                    </a:cubicBezTo>
                    <a:lnTo>
                      <a:pt x="221" y="86"/>
                    </a:lnTo>
                    <a:lnTo>
                      <a:pt x="229" y="71"/>
                    </a:lnTo>
                    <a:lnTo>
                      <a:pt x="111" y="3"/>
                    </a:lnTo>
                    <a:lnTo>
                      <a:pt x="0" y="195"/>
                    </a:lnTo>
                    <a:lnTo>
                      <a:pt x="119" y="264"/>
                    </a:lnTo>
                    <a:lnTo>
                      <a:pt x="127" y="249"/>
                    </a:lnTo>
                    <a:lnTo>
                      <a:pt x="111" y="245"/>
                    </a:lnTo>
                    <a:cubicBezTo>
                      <a:pt x="101" y="279"/>
                      <a:pt x="95" y="316"/>
                      <a:pt x="95" y="354"/>
                    </a:cubicBezTo>
                    <a:cubicBezTo>
                      <a:pt x="95" y="392"/>
                      <a:pt x="101" y="429"/>
                      <a:pt x="111" y="464"/>
                    </a:cubicBezTo>
                    <a:lnTo>
                      <a:pt x="127" y="459"/>
                    </a:lnTo>
                    <a:lnTo>
                      <a:pt x="119" y="445"/>
                    </a:lnTo>
                    <a:lnTo>
                      <a:pt x="0" y="513"/>
                    </a:lnTo>
                    <a:lnTo>
                      <a:pt x="111" y="706"/>
                    </a:lnTo>
                    <a:lnTo>
                      <a:pt x="229" y="637"/>
                    </a:lnTo>
                    <a:lnTo>
                      <a:pt x="221" y="623"/>
                    </a:lnTo>
                    <a:lnTo>
                      <a:pt x="209" y="634"/>
                    </a:lnTo>
                    <a:cubicBezTo>
                      <a:pt x="260" y="687"/>
                      <a:pt x="326" y="725"/>
                      <a:pt x="399" y="744"/>
                    </a:cubicBezTo>
                    <a:lnTo>
                      <a:pt x="403" y="728"/>
                    </a:lnTo>
                    <a:lnTo>
                      <a:pt x="386" y="728"/>
                    </a:lnTo>
                    <a:lnTo>
                      <a:pt x="386" y="865"/>
                    </a:lnTo>
                    <a:lnTo>
                      <a:pt x="608" y="865"/>
                    </a:lnTo>
                    <a:lnTo>
                      <a:pt x="608" y="728"/>
                    </a:lnTo>
                    <a:lnTo>
                      <a:pt x="592" y="728"/>
                    </a:lnTo>
                    <a:lnTo>
                      <a:pt x="596" y="744"/>
                    </a:lnTo>
                    <a:cubicBezTo>
                      <a:pt x="632" y="734"/>
                      <a:pt x="667" y="720"/>
                      <a:pt x="699" y="702"/>
                    </a:cubicBezTo>
                    <a:lnTo>
                      <a:pt x="713" y="693"/>
                    </a:lnTo>
                    <a:lnTo>
                      <a:pt x="635" y="558"/>
                    </a:lnTo>
                    <a:lnTo>
                      <a:pt x="621" y="567"/>
                    </a:lnTo>
                    <a:lnTo>
                      <a:pt x="629" y="581"/>
                    </a:lnTo>
                    <a:lnTo>
                      <a:pt x="621" y="567"/>
                    </a:ln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8" name="Freeform 1559">
                <a:extLst>
                  <a:ext uri="{FF2B5EF4-FFF2-40B4-BE49-F238E27FC236}">
                    <a16:creationId xmlns:a16="http://schemas.microsoft.com/office/drawing/2014/main" id="{F73A28D1-0D71-5E10-2E95-CB45A845C631}"/>
                  </a:ext>
                </a:extLst>
              </p:cNvPr>
              <p:cNvSpPr>
                <a:spLocks/>
              </p:cNvSpPr>
              <p:nvPr/>
            </p:nvSpPr>
            <p:spPr bwMode="auto">
              <a:xfrm>
                <a:off x="2922588" y="2225675"/>
                <a:ext cx="107950" cy="107950"/>
              </a:xfrm>
              <a:custGeom>
                <a:avLst/>
                <a:gdLst>
                  <a:gd name="T0" fmla="*/ 508 w 525"/>
                  <a:gd name="T1" fmla="*/ 262 h 525"/>
                  <a:gd name="T2" fmla="*/ 491 w 525"/>
                  <a:gd name="T3" fmla="*/ 262 h 525"/>
                  <a:gd name="T4" fmla="*/ 377 w 525"/>
                  <a:gd name="T5" fmla="*/ 460 h 525"/>
                  <a:gd name="T6" fmla="*/ 377 w 525"/>
                  <a:gd name="T7" fmla="*/ 460 h 525"/>
                  <a:gd name="T8" fmla="*/ 262 w 525"/>
                  <a:gd name="T9" fmla="*/ 491 h 525"/>
                  <a:gd name="T10" fmla="*/ 100 w 525"/>
                  <a:gd name="T11" fmla="*/ 424 h 525"/>
                  <a:gd name="T12" fmla="*/ 33 w 525"/>
                  <a:gd name="T13" fmla="*/ 262 h 525"/>
                  <a:gd name="T14" fmla="*/ 146 w 525"/>
                  <a:gd name="T15" fmla="*/ 65 h 525"/>
                  <a:gd name="T16" fmla="*/ 146 w 525"/>
                  <a:gd name="T17" fmla="*/ 65 h 525"/>
                  <a:gd name="T18" fmla="*/ 262 w 525"/>
                  <a:gd name="T19" fmla="*/ 33 h 525"/>
                  <a:gd name="T20" fmla="*/ 424 w 525"/>
                  <a:gd name="T21" fmla="*/ 100 h 525"/>
                  <a:gd name="T22" fmla="*/ 491 w 525"/>
                  <a:gd name="T23" fmla="*/ 262 h 525"/>
                  <a:gd name="T24" fmla="*/ 508 w 525"/>
                  <a:gd name="T25" fmla="*/ 262 h 525"/>
                  <a:gd name="T26" fmla="*/ 525 w 525"/>
                  <a:gd name="T27" fmla="*/ 262 h 525"/>
                  <a:gd name="T28" fmla="*/ 262 w 525"/>
                  <a:gd name="T29" fmla="*/ 0 h 525"/>
                  <a:gd name="T30" fmla="*/ 129 w 525"/>
                  <a:gd name="T31" fmla="*/ 36 h 525"/>
                  <a:gd name="T32" fmla="*/ 129 w 525"/>
                  <a:gd name="T33" fmla="*/ 36 h 525"/>
                  <a:gd name="T34" fmla="*/ 0 w 525"/>
                  <a:gd name="T35" fmla="*/ 262 h 525"/>
                  <a:gd name="T36" fmla="*/ 262 w 525"/>
                  <a:gd name="T37" fmla="*/ 524 h 525"/>
                  <a:gd name="T38" fmla="*/ 394 w 525"/>
                  <a:gd name="T39" fmla="*/ 489 h 525"/>
                  <a:gd name="T40" fmla="*/ 394 w 525"/>
                  <a:gd name="T41" fmla="*/ 489 h 525"/>
                  <a:gd name="T42" fmla="*/ 525 w 525"/>
                  <a:gd name="T43" fmla="*/ 262 h 525"/>
                  <a:gd name="T44" fmla="*/ 508 w 525"/>
                  <a:gd name="T45" fmla="*/ 26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5" h="525">
                    <a:moveTo>
                      <a:pt x="508" y="262"/>
                    </a:moveTo>
                    <a:lnTo>
                      <a:pt x="491" y="262"/>
                    </a:lnTo>
                    <a:cubicBezTo>
                      <a:pt x="491" y="347"/>
                      <a:pt x="445" y="421"/>
                      <a:pt x="377" y="460"/>
                    </a:cubicBezTo>
                    <a:lnTo>
                      <a:pt x="377" y="460"/>
                    </a:lnTo>
                    <a:cubicBezTo>
                      <a:pt x="344" y="480"/>
                      <a:pt x="304" y="491"/>
                      <a:pt x="262" y="491"/>
                    </a:cubicBezTo>
                    <a:cubicBezTo>
                      <a:pt x="199" y="491"/>
                      <a:pt x="142" y="466"/>
                      <a:pt x="100" y="424"/>
                    </a:cubicBezTo>
                    <a:cubicBezTo>
                      <a:pt x="59" y="383"/>
                      <a:pt x="33" y="326"/>
                      <a:pt x="33" y="262"/>
                    </a:cubicBezTo>
                    <a:cubicBezTo>
                      <a:pt x="33" y="178"/>
                      <a:pt x="78" y="105"/>
                      <a:pt x="146" y="65"/>
                    </a:cubicBezTo>
                    <a:lnTo>
                      <a:pt x="146" y="65"/>
                    </a:lnTo>
                    <a:cubicBezTo>
                      <a:pt x="180" y="45"/>
                      <a:pt x="220" y="33"/>
                      <a:pt x="262" y="33"/>
                    </a:cubicBezTo>
                    <a:cubicBezTo>
                      <a:pt x="326" y="33"/>
                      <a:pt x="383" y="59"/>
                      <a:pt x="424" y="100"/>
                    </a:cubicBezTo>
                    <a:cubicBezTo>
                      <a:pt x="466" y="142"/>
                      <a:pt x="491" y="199"/>
                      <a:pt x="491" y="262"/>
                    </a:cubicBezTo>
                    <a:lnTo>
                      <a:pt x="508" y="262"/>
                    </a:lnTo>
                    <a:lnTo>
                      <a:pt x="525" y="262"/>
                    </a:lnTo>
                    <a:cubicBezTo>
                      <a:pt x="525" y="117"/>
                      <a:pt x="407" y="0"/>
                      <a:pt x="262" y="0"/>
                    </a:cubicBezTo>
                    <a:cubicBezTo>
                      <a:pt x="214" y="0"/>
                      <a:pt x="168" y="13"/>
                      <a:pt x="129" y="36"/>
                    </a:cubicBezTo>
                    <a:lnTo>
                      <a:pt x="129" y="36"/>
                    </a:lnTo>
                    <a:cubicBezTo>
                      <a:pt x="52" y="82"/>
                      <a:pt x="0" y="166"/>
                      <a:pt x="0" y="262"/>
                    </a:cubicBezTo>
                    <a:cubicBezTo>
                      <a:pt x="0" y="407"/>
                      <a:pt x="117" y="524"/>
                      <a:pt x="262" y="524"/>
                    </a:cubicBezTo>
                    <a:cubicBezTo>
                      <a:pt x="310" y="525"/>
                      <a:pt x="355" y="512"/>
                      <a:pt x="394" y="489"/>
                    </a:cubicBezTo>
                    <a:lnTo>
                      <a:pt x="394" y="489"/>
                    </a:lnTo>
                    <a:cubicBezTo>
                      <a:pt x="472" y="444"/>
                      <a:pt x="525" y="359"/>
                      <a:pt x="525" y="262"/>
                    </a:cubicBezTo>
                    <a:lnTo>
                      <a:pt x="508" y="262"/>
                    </a:ln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9" name="Freeform 1560">
                <a:extLst>
                  <a:ext uri="{FF2B5EF4-FFF2-40B4-BE49-F238E27FC236}">
                    <a16:creationId xmlns:a16="http://schemas.microsoft.com/office/drawing/2014/main" id="{44C6E738-4AA1-B1E7-A0F7-C40C8C753C74}"/>
                  </a:ext>
                </a:extLst>
              </p:cNvPr>
              <p:cNvSpPr>
                <a:spLocks/>
              </p:cNvSpPr>
              <p:nvPr/>
            </p:nvSpPr>
            <p:spPr bwMode="auto">
              <a:xfrm>
                <a:off x="2932113" y="2174875"/>
                <a:ext cx="147638" cy="107950"/>
              </a:xfrm>
              <a:custGeom>
                <a:avLst/>
                <a:gdLst>
                  <a:gd name="T0" fmla="*/ 589 w 716"/>
                  <a:gd name="T1" fmla="*/ 405 h 527"/>
                  <a:gd name="T2" fmla="*/ 573 w 716"/>
                  <a:gd name="T3" fmla="*/ 410 h 527"/>
                  <a:gd name="T4" fmla="*/ 587 w 716"/>
                  <a:gd name="T5" fmla="*/ 510 h 527"/>
                  <a:gd name="T6" fmla="*/ 604 w 716"/>
                  <a:gd name="T7" fmla="*/ 510 h 527"/>
                  <a:gd name="T8" fmla="*/ 604 w 716"/>
                  <a:gd name="T9" fmla="*/ 494 h 527"/>
                  <a:gd name="T10" fmla="*/ 464 w 716"/>
                  <a:gd name="T11" fmla="*/ 494 h 527"/>
                  <a:gd name="T12" fmla="*/ 464 w 716"/>
                  <a:gd name="T13" fmla="*/ 510 h 527"/>
                  <a:gd name="T14" fmla="*/ 481 w 716"/>
                  <a:gd name="T15" fmla="*/ 510 h 527"/>
                  <a:gd name="T16" fmla="*/ 218 w 716"/>
                  <a:gd name="T17" fmla="*/ 248 h 527"/>
                  <a:gd name="T18" fmla="*/ 85 w 716"/>
                  <a:gd name="T19" fmla="*/ 284 h 527"/>
                  <a:gd name="T20" fmla="*/ 94 w 716"/>
                  <a:gd name="T21" fmla="*/ 299 h 527"/>
                  <a:gd name="T22" fmla="*/ 108 w 716"/>
                  <a:gd name="T23" fmla="*/ 290 h 527"/>
                  <a:gd name="T24" fmla="*/ 37 w 716"/>
                  <a:gd name="T25" fmla="*/ 170 h 527"/>
                  <a:gd name="T26" fmla="*/ 23 w 716"/>
                  <a:gd name="T27" fmla="*/ 178 h 527"/>
                  <a:gd name="T28" fmla="*/ 31 w 716"/>
                  <a:gd name="T29" fmla="*/ 193 h 527"/>
                  <a:gd name="T30" fmla="*/ 128 w 716"/>
                  <a:gd name="T31" fmla="*/ 153 h 527"/>
                  <a:gd name="T32" fmla="*/ 141 w 716"/>
                  <a:gd name="T33" fmla="*/ 150 h 527"/>
                  <a:gd name="T34" fmla="*/ 141 w 716"/>
                  <a:gd name="T35" fmla="*/ 33 h 527"/>
                  <a:gd name="T36" fmla="*/ 296 w 716"/>
                  <a:gd name="T37" fmla="*/ 33 h 527"/>
                  <a:gd name="T38" fmla="*/ 296 w 716"/>
                  <a:gd name="T39" fmla="*/ 150 h 527"/>
                  <a:gd name="T40" fmla="*/ 308 w 716"/>
                  <a:gd name="T41" fmla="*/ 153 h 527"/>
                  <a:gd name="T42" fmla="*/ 482 w 716"/>
                  <a:gd name="T43" fmla="*/ 253 h 527"/>
                  <a:gd name="T44" fmla="*/ 492 w 716"/>
                  <a:gd name="T45" fmla="*/ 263 h 527"/>
                  <a:gd name="T46" fmla="*/ 593 w 716"/>
                  <a:gd name="T47" fmla="*/ 204 h 527"/>
                  <a:gd name="T48" fmla="*/ 670 w 716"/>
                  <a:gd name="T49" fmla="*/ 339 h 527"/>
                  <a:gd name="T50" fmla="*/ 569 w 716"/>
                  <a:gd name="T51" fmla="*/ 397 h 527"/>
                  <a:gd name="T52" fmla="*/ 573 w 716"/>
                  <a:gd name="T53" fmla="*/ 410 h 527"/>
                  <a:gd name="T54" fmla="*/ 589 w 716"/>
                  <a:gd name="T55" fmla="*/ 405 h 527"/>
                  <a:gd name="T56" fmla="*/ 597 w 716"/>
                  <a:gd name="T57" fmla="*/ 420 h 527"/>
                  <a:gd name="T58" fmla="*/ 716 w 716"/>
                  <a:gd name="T59" fmla="*/ 351 h 527"/>
                  <a:gd name="T60" fmla="*/ 605 w 716"/>
                  <a:gd name="T61" fmla="*/ 159 h 527"/>
                  <a:gd name="T62" fmla="*/ 486 w 716"/>
                  <a:gd name="T63" fmla="*/ 227 h 527"/>
                  <a:gd name="T64" fmla="*/ 494 w 716"/>
                  <a:gd name="T65" fmla="*/ 242 h 527"/>
                  <a:gd name="T66" fmla="*/ 506 w 716"/>
                  <a:gd name="T67" fmla="*/ 230 h 527"/>
                  <a:gd name="T68" fmla="*/ 317 w 716"/>
                  <a:gd name="T69" fmla="*/ 121 h 527"/>
                  <a:gd name="T70" fmla="*/ 313 w 716"/>
                  <a:gd name="T71" fmla="*/ 137 h 527"/>
                  <a:gd name="T72" fmla="*/ 329 w 716"/>
                  <a:gd name="T73" fmla="*/ 137 h 527"/>
                  <a:gd name="T74" fmla="*/ 329 w 716"/>
                  <a:gd name="T75" fmla="*/ 0 h 527"/>
                  <a:gd name="T76" fmla="*/ 107 w 716"/>
                  <a:gd name="T77" fmla="*/ 0 h 527"/>
                  <a:gd name="T78" fmla="*/ 107 w 716"/>
                  <a:gd name="T79" fmla="*/ 137 h 527"/>
                  <a:gd name="T80" fmla="*/ 124 w 716"/>
                  <a:gd name="T81" fmla="*/ 137 h 527"/>
                  <a:gd name="T82" fmla="*/ 120 w 716"/>
                  <a:gd name="T83" fmla="*/ 121 h 527"/>
                  <a:gd name="T84" fmla="*/ 14 w 716"/>
                  <a:gd name="T85" fmla="*/ 164 h 527"/>
                  <a:gd name="T86" fmla="*/ 0 w 716"/>
                  <a:gd name="T87" fmla="*/ 173 h 527"/>
                  <a:gd name="T88" fmla="*/ 88 w 716"/>
                  <a:gd name="T89" fmla="*/ 321 h 527"/>
                  <a:gd name="T90" fmla="*/ 102 w 716"/>
                  <a:gd name="T91" fmla="*/ 313 h 527"/>
                  <a:gd name="T92" fmla="*/ 218 w 716"/>
                  <a:gd name="T93" fmla="*/ 281 h 527"/>
                  <a:gd name="T94" fmla="*/ 380 w 716"/>
                  <a:gd name="T95" fmla="*/ 348 h 527"/>
                  <a:gd name="T96" fmla="*/ 447 w 716"/>
                  <a:gd name="T97" fmla="*/ 510 h 527"/>
                  <a:gd name="T98" fmla="*/ 447 w 716"/>
                  <a:gd name="T99" fmla="*/ 527 h 527"/>
                  <a:gd name="T100" fmla="*/ 620 w 716"/>
                  <a:gd name="T101" fmla="*/ 527 h 527"/>
                  <a:gd name="T102" fmla="*/ 620 w 716"/>
                  <a:gd name="T103" fmla="*/ 510 h 527"/>
                  <a:gd name="T104" fmla="*/ 605 w 716"/>
                  <a:gd name="T105" fmla="*/ 401 h 527"/>
                  <a:gd name="T106" fmla="*/ 589 w 716"/>
                  <a:gd name="T107" fmla="*/ 405 h 527"/>
                  <a:gd name="T108" fmla="*/ 597 w 716"/>
                  <a:gd name="T109" fmla="*/ 420 h 527"/>
                  <a:gd name="T110" fmla="*/ 589 w 716"/>
                  <a:gd name="T111" fmla="*/ 40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6" h="527">
                    <a:moveTo>
                      <a:pt x="589" y="405"/>
                    </a:moveTo>
                    <a:lnTo>
                      <a:pt x="573" y="410"/>
                    </a:lnTo>
                    <a:cubicBezTo>
                      <a:pt x="582" y="442"/>
                      <a:pt x="587" y="475"/>
                      <a:pt x="587" y="510"/>
                    </a:cubicBezTo>
                    <a:lnTo>
                      <a:pt x="604" y="510"/>
                    </a:lnTo>
                    <a:lnTo>
                      <a:pt x="604" y="494"/>
                    </a:lnTo>
                    <a:lnTo>
                      <a:pt x="464" y="494"/>
                    </a:lnTo>
                    <a:lnTo>
                      <a:pt x="464" y="510"/>
                    </a:lnTo>
                    <a:lnTo>
                      <a:pt x="481" y="510"/>
                    </a:lnTo>
                    <a:cubicBezTo>
                      <a:pt x="481" y="365"/>
                      <a:pt x="363" y="248"/>
                      <a:pt x="218" y="248"/>
                    </a:cubicBezTo>
                    <a:cubicBezTo>
                      <a:pt x="170" y="248"/>
                      <a:pt x="124" y="261"/>
                      <a:pt x="85" y="284"/>
                    </a:cubicBezTo>
                    <a:lnTo>
                      <a:pt x="94" y="299"/>
                    </a:lnTo>
                    <a:lnTo>
                      <a:pt x="108" y="290"/>
                    </a:lnTo>
                    <a:lnTo>
                      <a:pt x="37" y="170"/>
                    </a:lnTo>
                    <a:lnTo>
                      <a:pt x="23" y="178"/>
                    </a:lnTo>
                    <a:lnTo>
                      <a:pt x="31" y="193"/>
                    </a:lnTo>
                    <a:cubicBezTo>
                      <a:pt x="61" y="175"/>
                      <a:pt x="93" y="162"/>
                      <a:pt x="128" y="153"/>
                    </a:cubicBezTo>
                    <a:lnTo>
                      <a:pt x="141" y="150"/>
                    </a:lnTo>
                    <a:lnTo>
                      <a:pt x="141" y="33"/>
                    </a:lnTo>
                    <a:lnTo>
                      <a:pt x="296" y="33"/>
                    </a:lnTo>
                    <a:lnTo>
                      <a:pt x="296" y="150"/>
                    </a:lnTo>
                    <a:lnTo>
                      <a:pt x="308" y="153"/>
                    </a:lnTo>
                    <a:cubicBezTo>
                      <a:pt x="376" y="170"/>
                      <a:pt x="436" y="205"/>
                      <a:pt x="482" y="253"/>
                    </a:cubicBezTo>
                    <a:lnTo>
                      <a:pt x="492" y="263"/>
                    </a:lnTo>
                    <a:lnTo>
                      <a:pt x="593" y="204"/>
                    </a:lnTo>
                    <a:lnTo>
                      <a:pt x="670" y="339"/>
                    </a:lnTo>
                    <a:lnTo>
                      <a:pt x="569" y="397"/>
                    </a:lnTo>
                    <a:lnTo>
                      <a:pt x="573" y="410"/>
                    </a:lnTo>
                    <a:lnTo>
                      <a:pt x="589" y="405"/>
                    </a:lnTo>
                    <a:lnTo>
                      <a:pt x="597" y="420"/>
                    </a:lnTo>
                    <a:lnTo>
                      <a:pt x="716" y="351"/>
                    </a:lnTo>
                    <a:lnTo>
                      <a:pt x="605" y="159"/>
                    </a:lnTo>
                    <a:lnTo>
                      <a:pt x="486" y="227"/>
                    </a:lnTo>
                    <a:lnTo>
                      <a:pt x="494" y="242"/>
                    </a:lnTo>
                    <a:lnTo>
                      <a:pt x="506" y="230"/>
                    </a:lnTo>
                    <a:cubicBezTo>
                      <a:pt x="455" y="178"/>
                      <a:pt x="390" y="139"/>
                      <a:pt x="317" y="121"/>
                    </a:cubicBezTo>
                    <a:lnTo>
                      <a:pt x="313" y="137"/>
                    </a:lnTo>
                    <a:lnTo>
                      <a:pt x="329" y="137"/>
                    </a:lnTo>
                    <a:lnTo>
                      <a:pt x="329" y="0"/>
                    </a:lnTo>
                    <a:lnTo>
                      <a:pt x="107" y="0"/>
                    </a:lnTo>
                    <a:lnTo>
                      <a:pt x="107" y="137"/>
                    </a:lnTo>
                    <a:lnTo>
                      <a:pt x="124" y="137"/>
                    </a:lnTo>
                    <a:lnTo>
                      <a:pt x="120" y="121"/>
                    </a:lnTo>
                    <a:cubicBezTo>
                      <a:pt x="82" y="130"/>
                      <a:pt x="47" y="145"/>
                      <a:pt x="14" y="164"/>
                    </a:cubicBezTo>
                    <a:lnTo>
                      <a:pt x="0" y="173"/>
                    </a:lnTo>
                    <a:lnTo>
                      <a:pt x="88" y="321"/>
                    </a:lnTo>
                    <a:lnTo>
                      <a:pt x="102" y="313"/>
                    </a:lnTo>
                    <a:cubicBezTo>
                      <a:pt x="136" y="293"/>
                      <a:pt x="176" y="281"/>
                      <a:pt x="218" y="281"/>
                    </a:cubicBezTo>
                    <a:cubicBezTo>
                      <a:pt x="282" y="281"/>
                      <a:pt x="339" y="307"/>
                      <a:pt x="380" y="348"/>
                    </a:cubicBezTo>
                    <a:cubicBezTo>
                      <a:pt x="422" y="390"/>
                      <a:pt x="447" y="447"/>
                      <a:pt x="447" y="510"/>
                    </a:cubicBezTo>
                    <a:lnTo>
                      <a:pt x="447" y="527"/>
                    </a:lnTo>
                    <a:lnTo>
                      <a:pt x="620" y="527"/>
                    </a:lnTo>
                    <a:lnTo>
                      <a:pt x="620" y="510"/>
                    </a:lnTo>
                    <a:cubicBezTo>
                      <a:pt x="620" y="472"/>
                      <a:pt x="615" y="435"/>
                      <a:pt x="605" y="401"/>
                    </a:cubicBezTo>
                    <a:lnTo>
                      <a:pt x="589" y="405"/>
                    </a:lnTo>
                    <a:lnTo>
                      <a:pt x="597" y="420"/>
                    </a:lnTo>
                    <a:lnTo>
                      <a:pt x="589" y="405"/>
                    </a:ln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0" name="Freeform 1561">
                <a:extLst>
                  <a:ext uri="{FF2B5EF4-FFF2-40B4-BE49-F238E27FC236}">
                    <a16:creationId xmlns:a16="http://schemas.microsoft.com/office/drawing/2014/main" id="{8C73E579-C147-4767-B573-6C89FB0696FA}"/>
                  </a:ext>
                </a:extLst>
              </p:cNvPr>
              <p:cNvSpPr>
                <a:spLocks/>
              </p:cNvSpPr>
              <p:nvPr/>
            </p:nvSpPr>
            <p:spPr bwMode="auto">
              <a:xfrm>
                <a:off x="2997201" y="2276475"/>
                <a:ext cx="82550" cy="76200"/>
              </a:xfrm>
              <a:custGeom>
                <a:avLst/>
                <a:gdLst>
                  <a:gd name="T0" fmla="*/ 374 w 397"/>
                  <a:gd name="T1" fmla="*/ 181 h 372"/>
                  <a:gd name="T2" fmla="*/ 360 w 397"/>
                  <a:gd name="T3" fmla="*/ 173 h 372"/>
                  <a:gd name="T4" fmla="*/ 274 w 397"/>
                  <a:gd name="T5" fmla="*/ 322 h 372"/>
                  <a:gd name="T6" fmla="*/ 173 w 397"/>
                  <a:gd name="T7" fmla="*/ 264 h 372"/>
                  <a:gd name="T8" fmla="*/ 163 w 397"/>
                  <a:gd name="T9" fmla="*/ 273 h 372"/>
                  <a:gd name="T10" fmla="*/ 84 w 397"/>
                  <a:gd name="T11" fmla="*/ 335 h 372"/>
                  <a:gd name="T12" fmla="*/ 92 w 397"/>
                  <a:gd name="T13" fmla="*/ 349 h 372"/>
                  <a:gd name="T14" fmla="*/ 107 w 397"/>
                  <a:gd name="T15" fmla="*/ 341 h 372"/>
                  <a:gd name="T16" fmla="*/ 37 w 397"/>
                  <a:gd name="T17" fmla="*/ 220 h 372"/>
                  <a:gd name="T18" fmla="*/ 23 w 397"/>
                  <a:gd name="T19" fmla="*/ 229 h 372"/>
                  <a:gd name="T20" fmla="*/ 31 w 397"/>
                  <a:gd name="T21" fmla="*/ 243 h 372"/>
                  <a:gd name="T22" fmla="*/ 162 w 397"/>
                  <a:gd name="T23" fmla="*/ 16 h 372"/>
                  <a:gd name="T24" fmla="*/ 145 w 397"/>
                  <a:gd name="T25" fmla="*/ 16 h 372"/>
                  <a:gd name="T26" fmla="*/ 145 w 397"/>
                  <a:gd name="T27" fmla="*/ 33 h 372"/>
                  <a:gd name="T28" fmla="*/ 285 w 397"/>
                  <a:gd name="T29" fmla="*/ 33 h 372"/>
                  <a:gd name="T30" fmla="*/ 285 w 397"/>
                  <a:gd name="T31" fmla="*/ 16 h 372"/>
                  <a:gd name="T32" fmla="*/ 268 w 397"/>
                  <a:gd name="T33" fmla="*/ 16 h 372"/>
                  <a:gd name="T34" fmla="*/ 254 w 397"/>
                  <a:gd name="T35" fmla="*/ 117 h 372"/>
                  <a:gd name="T36" fmla="*/ 250 w 397"/>
                  <a:gd name="T37" fmla="*/ 129 h 372"/>
                  <a:gd name="T38" fmla="*/ 366 w 397"/>
                  <a:gd name="T39" fmla="*/ 196 h 372"/>
                  <a:gd name="T40" fmla="*/ 374 w 397"/>
                  <a:gd name="T41" fmla="*/ 181 h 372"/>
                  <a:gd name="T42" fmla="*/ 360 w 397"/>
                  <a:gd name="T43" fmla="*/ 173 h 372"/>
                  <a:gd name="T44" fmla="*/ 374 w 397"/>
                  <a:gd name="T45" fmla="*/ 181 h 372"/>
                  <a:gd name="T46" fmla="*/ 382 w 397"/>
                  <a:gd name="T47" fmla="*/ 167 h 372"/>
                  <a:gd name="T48" fmla="*/ 278 w 397"/>
                  <a:gd name="T49" fmla="*/ 107 h 372"/>
                  <a:gd name="T50" fmla="*/ 270 w 397"/>
                  <a:gd name="T51" fmla="*/ 121 h 372"/>
                  <a:gd name="T52" fmla="*/ 286 w 397"/>
                  <a:gd name="T53" fmla="*/ 126 h 372"/>
                  <a:gd name="T54" fmla="*/ 301 w 397"/>
                  <a:gd name="T55" fmla="*/ 16 h 372"/>
                  <a:gd name="T56" fmla="*/ 301 w 397"/>
                  <a:gd name="T57" fmla="*/ 0 h 372"/>
                  <a:gd name="T58" fmla="*/ 128 w 397"/>
                  <a:gd name="T59" fmla="*/ 0 h 372"/>
                  <a:gd name="T60" fmla="*/ 128 w 397"/>
                  <a:gd name="T61" fmla="*/ 16 h 372"/>
                  <a:gd name="T62" fmla="*/ 14 w 397"/>
                  <a:gd name="T63" fmla="*/ 214 h 372"/>
                  <a:gd name="T64" fmla="*/ 0 w 397"/>
                  <a:gd name="T65" fmla="*/ 222 h 372"/>
                  <a:gd name="T66" fmla="*/ 86 w 397"/>
                  <a:gd name="T67" fmla="*/ 372 h 372"/>
                  <a:gd name="T68" fmla="*/ 101 w 397"/>
                  <a:gd name="T69" fmla="*/ 364 h 372"/>
                  <a:gd name="T70" fmla="*/ 187 w 397"/>
                  <a:gd name="T71" fmla="*/ 296 h 372"/>
                  <a:gd name="T72" fmla="*/ 175 w 397"/>
                  <a:gd name="T73" fmla="*/ 285 h 372"/>
                  <a:gd name="T74" fmla="*/ 167 w 397"/>
                  <a:gd name="T75" fmla="*/ 299 h 372"/>
                  <a:gd name="T76" fmla="*/ 286 w 397"/>
                  <a:gd name="T77" fmla="*/ 368 h 372"/>
                  <a:gd name="T78" fmla="*/ 397 w 397"/>
                  <a:gd name="T79" fmla="*/ 175 h 372"/>
                  <a:gd name="T80" fmla="*/ 382 w 397"/>
                  <a:gd name="T81" fmla="*/ 167 h 372"/>
                  <a:gd name="T82" fmla="*/ 374 w 397"/>
                  <a:gd name="T83" fmla="*/ 181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7" h="372">
                    <a:moveTo>
                      <a:pt x="374" y="181"/>
                    </a:moveTo>
                    <a:lnTo>
                      <a:pt x="360" y="173"/>
                    </a:lnTo>
                    <a:lnTo>
                      <a:pt x="274" y="322"/>
                    </a:lnTo>
                    <a:lnTo>
                      <a:pt x="173" y="264"/>
                    </a:lnTo>
                    <a:lnTo>
                      <a:pt x="163" y="273"/>
                    </a:lnTo>
                    <a:cubicBezTo>
                      <a:pt x="140" y="297"/>
                      <a:pt x="113" y="318"/>
                      <a:pt x="84" y="335"/>
                    </a:cubicBezTo>
                    <a:lnTo>
                      <a:pt x="92" y="349"/>
                    </a:lnTo>
                    <a:lnTo>
                      <a:pt x="107" y="341"/>
                    </a:lnTo>
                    <a:lnTo>
                      <a:pt x="37" y="220"/>
                    </a:lnTo>
                    <a:lnTo>
                      <a:pt x="23" y="229"/>
                    </a:lnTo>
                    <a:lnTo>
                      <a:pt x="31" y="243"/>
                    </a:lnTo>
                    <a:cubicBezTo>
                      <a:pt x="109" y="198"/>
                      <a:pt x="162" y="113"/>
                      <a:pt x="162" y="16"/>
                    </a:cubicBezTo>
                    <a:lnTo>
                      <a:pt x="145" y="16"/>
                    </a:lnTo>
                    <a:lnTo>
                      <a:pt x="145" y="33"/>
                    </a:lnTo>
                    <a:lnTo>
                      <a:pt x="285" y="33"/>
                    </a:lnTo>
                    <a:lnTo>
                      <a:pt x="285" y="16"/>
                    </a:lnTo>
                    <a:lnTo>
                      <a:pt x="268" y="16"/>
                    </a:lnTo>
                    <a:cubicBezTo>
                      <a:pt x="268" y="51"/>
                      <a:pt x="263" y="85"/>
                      <a:pt x="254" y="117"/>
                    </a:cubicBezTo>
                    <a:lnTo>
                      <a:pt x="250" y="129"/>
                    </a:lnTo>
                    <a:lnTo>
                      <a:pt x="366" y="196"/>
                    </a:lnTo>
                    <a:lnTo>
                      <a:pt x="374" y="181"/>
                    </a:lnTo>
                    <a:lnTo>
                      <a:pt x="360" y="173"/>
                    </a:lnTo>
                    <a:lnTo>
                      <a:pt x="374" y="181"/>
                    </a:lnTo>
                    <a:lnTo>
                      <a:pt x="382" y="167"/>
                    </a:lnTo>
                    <a:lnTo>
                      <a:pt x="278" y="107"/>
                    </a:lnTo>
                    <a:lnTo>
                      <a:pt x="270" y="121"/>
                    </a:lnTo>
                    <a:lnTo>
                      <a:pt x="286" y="126"/>
                    </a:lnTo>
                    <a:cubicBezTo>
                      <a:pt x="296" y="91"/>
                      <a:pt x="301" y="54"/>
                      <a:pt x="301" y="16"/>
                    </a:cubicBezTo>
                    <a:lnTo>
                      <a:pt x="301" y="0"/>
                    </a:lnTo>
                    <a:lnTo>
                      <a:pt x="128" y="0"/>
                    </a:lnTo>
                    <a:lnTo>
                      <a:pt x="128" y="16"/>
                    </a:lnTo>
                    <a:cubicBezTo>
                      <a:pt x="128" y="101"/>
                      <a:pt x="82" y="175"/>
                      <a:pt x="14" y="214"/>
                    </a:cubicBezTo>
                    <a:lnTo>
                      <a:pt x="0" y="222"/>
                    </a:lnTo>
                    <a:lnTo>
                      <a:pt x="86" y="372"/>
                    </a:lnTo>
                    <a:lnTo>
                      <a:pt x="101" y="364"/>
                    </a:lnTo>
                    <a:cubicBezTo>
                      <a:pt x="133" y="345"/>
                      <a:pt x="162" y="322"/>
                      <a:pt x="187" y="296"/>
                    </a:cubicBezTo>
                    <a:lnTo>
                      <a:pt x="175" y="285"/>
                    </a:lnTo>
                    <a:lnTo>
                      <a:pt x="167" y="299"/>
                    </a:lnTo>
                    <a:lnTo>
                      <a:pt x="286" y="368"/>
                    </a:lnTo>
                    <a:lnTo>
                      <a:pt x="397" y="175"/>
                    </a:lnTo>
                    <a:lnTo>
                      <a:pt x="382" y="167"/>
                    </a:lnTo>
                    <a:lnTo>
                      <a:pt x="374" y="181"/>
                    </a:ln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1" name="Freeform 1562">
                <a:extLst>
                  <a:ext uri="{FF2B5EF4-FFF2-40B4-BE49-F238E27FC236}">
                    <a16:creationId xmlns:a16="http://schemas.microsoft.com/office/drawing/2014/main" id="{69532A52-D35D-C143-78D7-F5197AD1FD36}"/>
                  </a:ext>
                </a:extLst>
              </p:cNvPr>
              <p:cNvSpPr>
                <a:spLocks/>
              </p:cNvSpPr>
              <p:nvPr/>
            </p:nvSpPr>
            <p:spPr bwMode="auto">
              <a:xfrm>
                <a:off x="3059113" y="2130425"/>
                <a:ext cx="98425" cy="96838"/>
              </a:xfrm>
              <a:custGeom>
                <a:avLst/>
                <a:gdLst>
                  <a:gd name="T0" fmla="*/ 367 w 475"/>
                  <a:gd name="T1" fmla="*/ 367 h 475"/>
                  <a:gd name="T2" fmla="*/ 383 w 475"/>
                  <a:gd name="T3" fmla="*/ 319 h 475"/>
                  <a:gd name="T4" fmla="*/ 445 w 475"/>
                  <a:gd name="T5" fmla="*/ 352 h 475"/>
                  <a:gd name="T6" fmla="*/ 408 w 475"/>
                  <a:gd name="T7" fmla="*/ 224 h 475"/>
                  <a:gd name="T8" fmla="*/ 421 w 475"/>
                  <a:gd name="T9" fmla="*/ 240 h 475"/>
                  <a:gd name="T10" fmla="*/ 395 w 475"/>
                  <a:gd name="T11" fmla="*/ 144 h 475"/>
                  <a:gd name="T12" fmla="*/ 392 w 475"/>
                  <a:gd name="T13" fmla="*/ 164 h 475"/>
                  <a:gd name="T14" fmla="*/ 360 w 475"/>
                  <a:gd name="T15" fmla="*/ 34 h 475"/>
                  <a:gd name="T16" fmla="*/ 323 w 475"/>
                  <a:gd name="T17" fmla="*/ 94 h 475"/>
                  <a:gd name="T18" fmla="*/ 283 w 475"/>
                  <a:gd name="T19" fmla="*/ 60 h 475"/>
                  <a:gd name="T20" fmla="*/ 237 w 475"/>
                  <a:gd name="T21" fmla="*/ 54 h 475"/>
                  <a:gd name="T22" fmla="*/ 235 w 475"/>
                  <a:gd name="T23" fmla="*/ 71 h 475"/>
                  <a:gd name="T24" fmla="*/ 233 w 475"/>
                  <a:gd name="T25" fmla="*/ 0 h 475"/>
                  <a:gd name="T26" fmla="*/ 140 w 475"/>
                  <a:gd name="T27" fmla="*/ 96 h 475"/>
                  <a:gd name="T28" fmla="*/ 148 w 475"/>
                  <a:gd name="T29" fmla="*/ 78 h 475"/>
                  <a:gd name="T30" fmla="*/ 78 w 475"/>
                  <a:gd name="T31" fmla="*/ 148 h 475"/>
                  <a:gd name="T32" fmla="*/ 97 w 475"/>
                  <a:gd name="T33" fmla="*/ 140 h 475"/>
                  <a:gd name="T34" fmla="*/ 0 w 475"/>
                  <a:gd name="T35" fmla="*/ 233 h 475"/>
                  <a:gd name="T36" fmla="*/ 71 w 475"/>
                  <a:gd name="T37" fmla="*/ 235 h 475"/>
                  <a:gd name="T38" fmla="*/ 54 w 475"/>
                  <a:gd name="T39" fmla="*/ 237 h 475"/>
                  <a:gd name="T40" fmla="*/ 95 w 475"/>
                  <a:gd name="T41" fmla="*/ 323 h 475"/>
                  <a:gd name="T42" fmla="*/ 34 w 475"/>
                  <a:gd name="T43" fmla="*/ 359 h 475"/>
                  <a:gd name="T44" fmla="*/ 164 w 475"/>
                  <a:gd name="T45" fmla="*/ 392 h 475"/>
                  <a:gd name="T46" fmla="*/ 144 w 475"/>
                  <a:gd name="T47" fmla="*/ 395 h 475"/>
                  <a:gd name="T48" fmla="*/ 238 w 475"/>
                  <a:gd name="T49" fmla="*/ 421 h 475"/>
                  <a:gd name="T50" fmla="*/ 240 w 475"/>
                  <a:gd name="T51" fmla="*/ 404 h 475"/>
                  <a:gd name="T52" fmla="*/ 242 w 475"/>
                  <a:gd name="T53" fmla="*/ 475 h 475"/>
                  <a:gd name="T54" fmla="*/ 335 w 475"/>
                  <a:gd name="T55" fmla="*/ 378 h 475"/>
                  <a:gd name="T56" fmla="*/ 327 w 475"/>
                  <a:gd name="T57" fmla="*/ 397 h 475"/>
                  <a:gd name="T58" fmla="*/ 355 w 475"/>
                  <a:gd name="T59" fmla="*/ 355 h 475"/>
                  <a:gd name="T60" fmla="*/ 311 w 475"/>
                  <a:gd name="T61" fmla="*/ 368 h 475"/>
                  <a:gd name="T62" fmla="*/ 312 w 475"/>
                  <a:gd name="T63" fmla="*/ 421 h 475"/>
                  <a:gd name="T64" fmla="*/ 253 w 475"/>
                  <a:gd name="T65" fmla="*/ 387 h 475"/>
                  <a:gd name="T66" fmla="*/ 238 w 475"/>
                  <a:gd name="T67" fmla="*/ 387 h 475"/>
                  <a:gd name="T68" fmla="*/ 161 w 475"/>
                  <a:gd name="T69" fmla="*/ 366 h 475"/>
                  <a:gd name="T70" fmla="*/ 115 w 475"/>
                  <a:gd name="T71" fmla="*/ 394 h 475"/>
                  <a:gd name="T72" fmla="*/ 116 w 475"/>
                  <a:gd name="T73" fmla="*/ 325 h 475"/>
                  <a:gd name="T74" fmla="*/ 88 w 475"/>
                  <a:gd name="T75" fmla="*/ 237 h 475"/>
                  <a:gd name="T76" fmla="*/ 88 w 475"/>
                  <a:gd name="T77" fmla="*/ 222 h 475"/>
                  <a:gd name="T78" fmla="*/ 54 w 475"/>
                  <a:gd name="T79" fmla="*/ 163 h 475"/>
                  <a:gd name="T80" fmla="*/ 107 w 475"/>
                  <a:gd name="T81" fmla="*/ 164 h 475"/>
                  <a:gd name="T82" fmla="*/ 165 w 475"/>
                  <a:gd name="T83" fmla="*/ 107 h 475"/>
                  <a:gd name="T84" fmla="*/ 163 w 475"/>
                  <a:gd name="T85" fmla="*/ 54 h 475"/>
                  <a:gd name="T86" fmla="*/ 223 w 475"/>
                  <a:gd name="T87" fmla="*/ 88 h 475"/>
                  <a:gd name="T88" fmla="*/ 237 w 475"/>
                  <a:gd name="T89" fmla="*/ 88 h 475"/>
                  <a:gd name="T90" fmla="*/ 275 w 475"/>
                  <a:gd name="T91" fmla="*/ 92 h 475"/>
                  <a:gd name="T92" fmla="*/ 325 w 475"/>
                  <a:gd name="T93" fmla="*/ 115 h 475"/>
                  <a:gd name="T94" fmla="*/ 394 w 475"/>
                  <a:gd name="T95" fmla="*/ 115 h 475"/>
                  <a:gd name="T96" fmla="*/ 366 w 475"/>
                  <a:gd name="T97" fmla="*/ 161 h 475"/>
                  <a:gd name="T98" fmla="*/ 387 w 475"/>
                  <a:gd name="T99" fmla="*/ 240 h 475"/>
                  <a:gd name="T100" fmla="*/ 434 w 475"/>
                  <a:gd name="T101" fmla="*/ 265 h 475"/>
                  <a:gd name="T102" fmla="*/ 375 w 475"/>
                  <a:gd name="T103" fmla="*/ 299 h 475"/>
                  <a:gd name="T104" fmla="*/ 344 w 475"/>
                  <a:gd name="T105" fmla="*/ 343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5" h="475">
                    <a:moveTo>
                      <a:pt x="355" y="355"/>
                    </a:moveTo>
                    <a:lnTo>
                      <a:pt x="367" y="367"/>
                    </a:lnTo>
                    <a:cubicBezTo>
                      <a:pt x="379" y="355"/>
                      <a:pt x="389" y="341"/>
                      <a:pt x="397" y="327"/>
                    </a:cubicBezTo>
                    <a:lnTo>
                      <a:pt x="383" y="319"/>
                    </a:lnTo>
                    <a:lnTo>
                      <a:pt x="379" y="335"/>
                    </a:lnTo>
                    <a:lnTo>
                      <a:pt x="445" y="352"/>
                    </a:lnTo>
                    <a:lnTo>
                      <a:pt x="475" y="241"/>
                    </a:lnTo>
                    <a:lnTo>
                      <a:pt x="408" y="224"/>
                    </a:lnTo>
                    <a:lnTo>
                      <a:pt x="404" y="240"/>
                    </a:lnTo>
                    <a:lnTo>
                      <a:pt x="421" y="240"/>
                    </a:lnTo>
                    <a:lnTo>
                      <a:pt x="421" y="238"/>
                    </a:lnTo>
                    <a:cubicBezTo>
                      <a:pt x="421" y="205"/>
                      <a:pt x="412" y="172"/>
                      <a:pt x="395" y="144"/>
                    </a:cubicBezTo>
                    <a:lnTo>
                      <a:pt x="380" y="152"/>
                    </a:lnTo>
                    <a:lnTo>
                      <a:pt x="392" y="164"/>
                    </a:lnTo>
                    <a:lnTo>
                      <a:pt x="441" y="115"/>
                    </a:lnTo>
                    <a:lnTo>
                      <a:pt x="360" y="34"/>
                    </a:lnTo>
                    <a:lnTo>
                      <a:pt x="311" y="83"/>
                    </a:lnTo>
                    <a:lnTo>
                      <a:pt x="323" y="94"/>
                    </a:lnTo>
                    <a:lnTo>
                      <a:pt x="331" y="80"/>
                    </a:lnTo>
                    <a:cubicBezTo>
                      <a:pt x="316" y="71"/>
                      <a:pt x="300" y="64"/>
                      <a:pt x="283" y="60"/>
                    </a:cubicBezTo>
                    <a:lnTo>
                      <a:pt x="283" y="60"/>
                    </a:lnTo>
                    <a:cubicBezTo>
                      <a:pt x="268" y="56"/>
                      <a:pt x="253" y="54"/>
                      <a:pt x="237" y="54"/>
                    </a:cubicBezTo>
                    <a:lnTo>
                      <a:pt x="234" y="54"/>
                    </a:lnTo>
                    <a:lnTo>
                      <a:pt x="235" y="71"/>
                    </a:lnTo>
                    <a:lnTo>
                      <a:pt x="251" y="67"/>
                    </a:lnTo>
                    <a:lnTo>
                      <a:pt x="233" y="0"/>
                    </a:lnTo>
                    <a:lnTo>
                      <a:pt x="123" y="30"/>
                    </a:lnTo>
                    <a:lnTo>
                      <a:pt x="140" y="96"/>
                    </a:lnTo>
                    <a:lnTo>
                      <a:pt x="156" y="92"/>
                    </a:lnTo>
                    <a:lnTo>
                      <a:pt x="148" y="78"/>
                    </a:lnTo>
                    <a:cubicBezTo>
                      <a:pt x="134" y="86"/>
                      <a:pt x="120" y="96"/>
                      <a:pt x="108" y="108"/>
                    </a:cubicBezTo>
                    <a:cubicBezTo>
                      <a:pt x="96" y="120"/>
                      <a:pt x="86" y="134"/>
                      <a:pt x="78" y="148"/>
                    </a:cubicBezTo>
                    <a:lnTo>
                      <a:pt x="92" y="156"/>
                    </a:lnTo>
                    <a:lnTo>
                      <a:pt x="97" y="140"/>
                    </a:lnTo>
                    <a:lnTo>
                      <a:pt x="30" y="122"/>
                    </a:lnTo>
                    <a:lnTo>
                      <a:pt x="0" y="233"/>
                    </a:lnTo>
                    <a:lnTo>
                      <a:pt x="67" y="251"/>
                    </a:lnTo>
                    <a:lnTo>
                      <a:pt x="71" y="235"/>
                    </a:lnTo>
                    <a:lnTo>
                      <a:pt x="54" y="235"/>
                    </a:lnTo>
                    <a:lnTo>
                      <a:pt x="54" y="237"/>
                    </a:lnTo>
                    <a:cubicBezTo>
                      <a:pt x="54" y="270"/>
                      <a:pt x="63" y="302"/>
                      <a:pt x="80" y="331"/>
                    </a:cubicBezTo>
                    <a:lnTo>
                      <a:pt x="95" y="323"/>
                    </a:lnTo>
                    <a:lnTo>
                      <a:pt x="83" y="311"/>
                    </a:lnTo>
                    <a:lnTo>
                      <a:pt x="34" y="359"/>
                    </a:lnTo>
                    <a:lnTo>
                      <a:pt x="115" y="441"/>
                    </a:lnTo>
                    <a:lnTo>
                      <a:pt x="164" y="392"/>
                    </a:lnTo>
                    <a:lnTo>
                      <a:pt x="152" y="380"/>
                    </a:lnTo>
                    <a:lnTo>
                      <a:pt x="144" y="395"/>
                    </a:lnTo>
                    <a:cubicBezTo>
                      <a:pt x="159" y="403"/>
                      <a:pt x="174" y="410"/>
                      <a:pt x="190" y="414"/>
                    </a:cubicBezTo>
                    <a:cubicBezTo>
                      <a:pt x="206" y="418"/>
                      <a:pt x="222" y="421"/>
                      <a:pt x="238" y="421"/>
                    </a:cubicBezTo>
                    <a:lnTo>
                      <a:pt x="240" y="421"/>
                    </a:lnTo>
                    <a:lnTo>
                      <a:pt x="240" y="404"/>
                    </a:lnTo>
                    <a:lnTo>
                      <a:pt x="224" y="408"/>
                    </a:lnTo>
                    <a:lnTo>
                      <a:pt x="242" y="475"/>
                    </a:lnTo>
                    <a:lnTo>
                      <a:pt x="353" y="445"/>
                    </a:lnTo>
                    <a:lnTo>
                      <a:pt x="335" y="378"/>
                    </a:lnTo>
                    <a:lnTo>
                      <a:pt x="319" y="383"/>
                    </a:lnTo>
                    <a:lnTo>
                      <a:pt x="327" y="397"/>
                    </a:lnTo>
                    <a:cubicBezTo>
                      <a:pt x="341" y="389"/>
                      <a:pt x="355" y="379"/>
                      <a:pt x="367" y="367"/>
                    </a:cubicBezTo>
                    <a:lnTo>
                      <a:pt x="355" y="355"/>
                    </a:lnTo>
                    <a:lnTo>
                      <a:pt x="344" y="343"/>
                    </a:lnTo>
                    <a:cubicBezTo>
                      <a:pt x="334" y="353"/>
                      <a:pt x="322" y="362"/>
                      <a:pt x="311" y="368"/>
                    </a:cubicBezTo>
                    <a:lnTo>
                      <a:pt x="299" y="374"/>
                    </a:lnTo>
                    <a:lnTo>
                      <a:pt x="312" y="421"/>
                    </a:lnTo>
                    <a:lnTo>
                      <a:pt x="265" y="434"/>
                    </a:lnTo>
                    <a:lnTo>
                      <a:pt x="253" y="387"/>
                    </a:lnTo>
                    <a:lnTo>
                      <a:pt x="240" y="387"/>
                    </a:lnTo>
                    <a:lnTo>
                      <a:pt x="238" y="387"/>
                    </a:lnTo>
                    <a:cubicBezTo>
                      <a:pt x="225" y="387"/>
                      <a:pt x="212" y="386"/>
                      <a:pt x="199" y="382"/>
                    </a:cubicBezTo>
                    <a:cubicBezTo>
                      <a:pt x="186" y="379"/>
                      <a:pt x="173" y="373"/>
                      <a:pt x="161" y="366"/>
                    </a:cubicBezTo>
                    <a:lnTo>
                      <a:pt x="150" y="359"/>
                    </a:lnTo>
                    <a:lnTo>
                      <a:pt x="115" y="394"/>
                    </a:lnTo>
                    <a:lnTo>
                      <a:pt x="81" y="359"/>
                    </a:lnTo>
                    <a:lnTo>
                      <a:pt x="116" y="325"/>
                    </a:lnTo>
                    <a:lnTo>
                      <a:pt x="109" y="314"/>
                    </a:lnTo>
                    <a:cubicBezTo>
                      <a:pt x="95" y="290"/>
                      <a:pt x="88" y="264"/>
                      <a:pt x="88" y="237"/>
                    </a:cubicBezTo>
                    <a:lnTo>
                      <a:pt x="88" y="235"/>
                    </a:lnTo>
                    <a:lnTo>
                      <a:pt x="88" y="222"/>
                    </a:lnTo>
                    <a:lnTo>
                      <a:pt x="41" y="210"/>
                    </a:lnTo>
                    <a:lnTo>
                      <a:pt x="54" y="163"/>
                    </a:lnTo>
                    <a:lnTo>
                      <a:pt x="101" y="176"/>
                    </a:lnTo>
                    <a:lnTo>
                      <a:pt x="107" y="164"/>
                    </a:lnTo>
                    <a:cubicBezTo>
                      <a:pt x="113" y="152"/>
                      <a:pt x="122" y="141"/>
                      <a:pt x="132" y="131"/>
                    </a:cubicBezTo>
                    <a:cubicBezTo>
                      <a:pt x="142" y="121"/>
                      <a:pt x="153" y="113"/>
                      <a:pt x="165" y="107"/>
                    </a:cubicBezTo>
                    <a:lnTo>
                      <a:pt x="176" y="100"/>
                    </a:lnTo>
                    <a:lnTo>
                      <a:pt x="163" y="54"/>
                    </a:lnTo>
                    <a:lnTo>
                      <a:pt x="210" y="41"/>
                    </a:lnTo>
                    <a:lnTo>
                      <a:pt x="223" y="88"/>
                    </a:lnTo>
                    <a:lnTo>
                      <a:pt x="236" y="88"/>
                    </a:lnTo>
                    <a:lnTo>
                      <a:pt x="237" y="88"/>
                    </a:lnTo>
                    <a:cubicBezTo>
                      <a:pt x="250" y="88"/>
                      <a:pt x="263" y="89"/>
                      <a:pt x="275" y="92"/>
                    </a:cubicBezTo>
                    <a:lnTo>
                      <a:pt x="275" y="92"/>
                    </a:lnTo>
                    <a:cubicBezTo>
                      <a:pt x="289" y="96"/>
                      <a:pt x="302" y="101"/>
                      <a:pt x="314" y="109"/>
                    </a:cubicBezTo>
                    <a:lnTo>
                      <a:pt x="325" y="115"/>
                    </a:lnTo>
                    <a:lnTo>
                      <a:pt x="360" y="81"/>
                    </a:lnTo>
                    <a:lnTo>
                      <a:pt x="394" y="115"/>
                    </a:lnTo>
                    <a:lnTo>
                      <a:pt x="360" y="149"/>
                    </a:lnTo>
                    <a:lnTo>
                      <a:pt x="366" y="161"/>
                    </a:lnTo>
                    <a:cubicBezTo>
                      <a:pt x="380" y="184"/>
                      <a:pt x="387" y="211"/>
                      <a:pt x="387" y="238"/>
                    </a:cubicBezTo>
                    <a:lnTo>
                      <a:pt x="387" y="240"/>
                    </a:lnTo>
                    <a:lnTo>
                      <a:pt x="387" y="252"/>
                    </a:lnTo>
                    <a:lnTo>
                      <a:pt x="434" y="265"/>
                    </a:lnTo>
                    <a:lnTo>
                      <a:pt x="421" y="312"/>
                    </a:lnTo>
                    <a:lnTo>
                      <a:pt x="375" y="299"/>
                    </a:lnTo>
                    <a:lnTo>
                      <a:pt x="368" y="310"/>
                    </a:lnTo>
                    <a:cubicBezTo>
                      <a:pt x="362" y="322"/>
                      <a:pt x="354" y="333"/>
                      <a:pt x="344" y="343"/>
                    </a:cubicBezTo>
                    <a:lnTo>
                      <a:pt x="355" y="355"/>
                    </a:ln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2" name="Freeform 1563">
                <a:extLst>
                  <a:ext uri="{FF2B5EF4-FFF2-40B4-BE49-F238E27FC236}">
                    <a16:creationId xmlns:a16="http://schemas.microsoft.com/office/drawing/2014/main" id="{82EBAA35-A48D-F2DB-2CB7-C7617C195F66}"/>
                  </a:ext>
                </a:extLst>
              </p:cNvPr>
              <p:cNvSpPr>
                <a:spLocks/>
              </p:cNvSpPr>
              <p:nvPr/>
            </p:nvSpPr>
            <p:spPr bwMode="auto">
              <a:xfrm>
                <a:off x="3092451" y="2163763"/>
                <a:ext cx="30163" cy="30163"/>
              </a:xfrm>
              <a:custGeom>
                <a:avLst/>
                <a:gdLst>
                  <a:gd name="T0" fmla="*/ 114 w 147"/>
                  <a:gd name="T1" fmla="*/ 113 h 147"/>
                  <a:gd name="T2" fmla="*/ 102 w 147"/>
                  <a:gd name="T3" fmla="*/ 102 h 147"/>
                  <a:gd name="T4" fmla="*/ 74 w 147"/>
                  <a:gd name="T5" fmla="*/ 113 h 147"/>
                  <a:gd name="T6" fmla="*/ 45 w 147"/>
                  <a:gd name="T7" fmla="*/ 102 h 147"/>
                  <a:gd name="T8" fmla="*/ 34 w 147"/>
                  <a:gd name="T9" fmla="*/ 73 h 147"/>
                  <a:gd name="T10" fmla="*/ 45 w 147"/>
                  <a:gd name="T11" fmla="*/ 45 h 147"/>
                  <a:gd name="T12" fmla="*/ 45 w 147"/>
                  <a:gd name="T13" fmla="*/ 45 h 147"/>
                  <a:gd name="T14" fmla="*/ 74 w 147"/>
                  <a:gd name="T15" fmla="*/ 33 h 147"/>
                  <a:gd name="T16" fmla="*/ 102 w 147"/>
                  <a:gd name="T17" fmla="*/ 45 h 147"/>
                  <a:gd name="T18" fmla="*/ 113 w 147"/>
                  <a:gd name="T19" fmla="*/ 73 h 147"/>
                  <a:gd name="T20" fmla="*/ 102 w 147"/>
                  <a:gd name="T21" fmla="*/ 102 h 147"/>
                  <a:gd name="T22" fmla="*/ 114 w 147"/>
                  <a:gd name="T23" fmla="*/ 113 h 147"/>
                  <a:gd name="T24" fmla="*/ 125 w 147"/>
                  <a:gd name="T25" fmla="*/ 125 h 147"/>
                  <a:gd name="T26" fmla="*/ 147 w 147"/>
                  <a:gd name="T27" fmla="*/ 73 h 147"/>
                  <a:gd name="T28" fmla="*/ 125 w 147"/>
                  <a:gd name="T29" fmla="*/ 22 h 147"/>
                  <a:gd name="T30" fmla="*/ 74 w 147"/>
                  <a:gd name="T31" fmla="*/ 0 h 147"/>
                  <a:gd name="T32" fmla="*/ 22 w 147"/>
                  <a:gd name="T33" fmla="*/ 22 h 147"/>
                  <a:gd name="T34" fmla="*/ 22 w 147"/>
                  <a:gd name="T35" fmla="*/ 22 h 147"/>
                  <a:gd name="T36" fmla="*/ 0 w 147"/>
                  <a:gd name="T37" fmla="*/ 73 h 147"/>
                  <a:gd name="T38" fmla="*/ 22 w 147"/>
                  <a:gd name="T39" fmla="*/ 125 h 147"/>
                  <a:gd name="T40" fmla="*/ 74 w 147"/>
                  <a:gd name="T41" fmla="*/ 147 h 147"/>
                  <a:gd name="T42" fmla="*/ 125 w 147"/>
                  <a:gd name="T43" fmla="*/ 125 h 147"/>
                  <a:gd name="T44" fmla="*/ 114 w 147"/>
                  <a:gd name="T45" fmla="*/ 11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147">
                    <a:moveTo>
                      <a:pt x="114" y="113"/>
                    </a:moveTo>
                    <a:lnTo>
                      <a:pt x="102" y="102"/>
                    </a:lnTo>
                    <a:cubicBezTo>
                      <a:pt x="94" y="109"/>
                      <a:pt x="84" y="113"/>
                      <a:pt x="74" y="113"/>
                    </a:cubicBezTo>
                    <a:cubicBezTo>
                      <a:pt x="63" y="113"/>
                      <a:pt x="53" y="109"/>
                      <a:pt x="45" y="102"/>
                    </a:cubicBezTo>
                    <a:cubicBezTo>
                      <a:pt x="38" y="94"/>
                      <a:pt x="34" y="84"/>
                      <a:pt x="34" y="73"/>
                    </a:cubicBezTo>
                    <a:cubicBezTo>
                      <a:pt x="34" y="63"/>
                      <a:pt x="38" y="53"/>
                      <a:pt x="45" y="45"/>
                    </a:cubicBezTo>
                    <a:lnTo>
                      <a:pt x="45" y="45"/>
                    </a:lnTo>
                    <a:cubicBezTo>
                      <a:pt x="53" y="37"/>
                      <a:pt x="63" y="34"/>
                      <a:pt x="74" y="33"/>
                    </a:cubicBezTo>
                    <a:cubicBezTo>
                      <a:pt x="84" y="34"/>
                      <a:pt x="94" y="37"/>
                      <a:pt x="102" y="45"/>
                    </a:cubicBezTo>
                    <a:cubicBezTo>
                      <a:pt x="110" y="53"/>
                      <a:pt x="113" y="63"/>
                      <a:pt x="113" y="73"/>
                    </a:cubicBezTo>
                    <a:cubicBezTo>
                      <a:pt x="113" y="84"/>
                      <a:pt x="110" y="94"/>
                      <a:pt x="102" y="102"/>
                    </a:cubicBezTo>
                    <a:lnTo>
                      <a:pt x="114" y="113"/>
                    </a:lnTo>
                    <a:lnTo>
                      <a:pt x="125" y="125"/>
                    </a:lnTo>
                    <a:cubicBezTo>
                      <a:pt x="140" y="111"/>
                      <a:pt x="147" y="92"/>
                      <a:pt x="147" y="73"/>
                    </a:cubicBezTo>
                    <a:cubicBezTo>
                      <a:pt x="147" y="55"/>
                      <a:pt x="140" y="36"/>
                      <a:pt x="125" y="22"/>
                    </a:cubicBezTo>
                    <a:cubicBezTo>
                      <a:pt x="111" y="7"/>
                      <a:pt x="92" y="0"/>
                      <a:pt x="74" y="0"/>
                    </a:cubicBezTo>
                    <a:cubicBezTo>
                      <a:pt x="55" y="0"/>
                      <a:pt x="36" y="7"/>
                      <a:pt x="22" y="22"/>
                    </a:cubicBezTo>
                    <a:lnTo>
                      <a:pt x="22" y="22"/>
                    </a:lnTo>
                    <a:cubicBezTo>
                      <a:pt x="8" y="36"/>
                      <a:pt x="0" y="55"/>
                      <a:pt x="0" y="73"/>
                    </a:cubicBezTo>
                    <a:cubicBezTo>
                      <a:pt x="0" y="92"/>
                      <a:pt x="8" y="111"/>
                      <a:pt x="22" y="125"/>
                    </a:cubicBezTo>
                    <a:cubicBezTo>
                      <a:pt x="36" y="139"/>
                      <a:pt x="55" y="147"/>
                      <a:pt x="74" y="147"/>
                    </a:cubicBezTo>
                    <a:cubicBezTo>
                      <a:pt x="92" y="147"/>
                      <a:pt x="111" y="139"/>
                      <a:pt x="125" y="125"/>
                    </a:cubicBezTo>
                    <a:lnTo>
                      <a:pt x="114" y="113"/>
                    </a:ln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3" name="Freeform 1564">
                <a:extLst>
                  <a:ext uri="{FF2B5EF4-FFF2-40B4-BE49-F238E27FC236}">
                    <a16:creationId xmlns:a16="http://schemas.microsoft.com/office/drawing/2014/main" id="{7E30520B-58E3-F754-CB61-FB42F054731D}"/>
                  </a:ext>
                </a:extLst>
              </p:cNvPr>
              <p:cNvSpPr>
                <a:spLocks/>
              </p:cNvSpPr>
              <p:nvPr/>
            </p:nvSpPr>
            <p:spPr bwMode="auto">
              <a:xfrm>
                <a:off x="2894013" y="2366963"/>
                <a:ext cx="38100" cy="28575"/>
              </a:xfrm>
              <a:custGeom>
                <a:avLst/>
                <a:gdLst>
                  <a:gd name="T0" fmla="*/ 190 w 190"/>
                  <a:gd name="T1" fmla="*/ 106 h 137"/>
                  <a:gd name="T2" fmla="*/ 22 w 190"/>
                  <a:gd name="T3" fmla="*/ 0 h 137"/>
                  <a:gd name="T4" fmla="*/ 0 w 190"/>
                  <a:gd name="T5" fmla="*/ 24 h 137"/>
                  <a:gd name="T6" fmla="*/ 177 w 190"/>
                  <a:gd name="T7" fmla="*/ 137 h 137"/>
                  <a:gd name="T8" fmla="*/ 190 w 190"/>
                  <a:gd name="T9" fmla="*/ 106 h 137"/>
                </a:gdLst>
                <a:ahLst/>
                <a:cxnLst>
                  <a:cxn ang="0">
                    <a:pos x="T0" y="T1"/>
                  </a:cxn>
                  <a:cxn ang="0">
                    <a:pos x="T2" y="T3"/>
                  </a:cxn>
                  <a:cxn ang="0">
                    <a:pos x="T4" y="T5"/>
                  </a:cxn>
                  <a:cxn ang="0">
                    <a:pos x="T6" y="T7"/>
                  </a:cxn>
                  <a:cxn ang="0">
                    <a:pos x="T8" y="T9"/>
                  </a:cxn>
                </a:cxnLst>
                <a:rect l="0" t="0" r="r" b="b"/>
                <a:pathLst>
                  <a:path w="190" h="137">
                    <a:moveTo>
                      <a:pt x="190" y="106"/>
                    </a:moveTo>
                    <a:cubicBezTo>
                      <a:pt x="128" y="81"/>
                      <a:pt x="71" y="44"/>
                      <a:pt x="22" y="0"/>
                    </a:cubicBezTo>
                    <a:lnTo>
                      <a:pt x="0" y="24"/>
                    </a:lnTo>
                    <a:cubicBezTo>
                      <a:pt x="52" y="71"/>
                      <a:pt x="112" y="110"/>
                      <a:pt x="177" y="137"/>
                    </a:cubicBezTo>
                    <a:lnTo>
                      <a:pt x="190" y="106"/>
                    </a:ln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4" name="Freeform 1565">
                <a:extLst>
                  <a:ext uri="{FF2B5EF4-FFF2-40B4-BE49-F238E27FC236}">
                    <a16:creationId xmlns:a16="http://schemas.microsoft.com/office/drawing/2014/main" id="{47434826-5E8B-2033-41F4-C2CA86788466}"/>
                  </a:ext>
                </a:extLst>
              </p:cNvPr>
              <p:cNvSpPr>
                <a:spLocks/>
              </p:cNvSpPr>
              <p:nvPr/>
            </p:nvSpPr>
            <p:spPr bwMode="auto">
              <a:xfrm>
                <a:off x="3051176" y="2314575"/>
                <a:ext cx="44450" cy="61913"/>
              </a:xfrm>
              <a:custGeom>
                <a:avLst/>
                <a:gdLst>
                  <a:gd name="T0" fmla="*/ 185 w 217"/>
                  <a:gd name="T1" fmla="*/ 0 h 301"/>
                  <a:gd name="T2" fmla="*/ 0 w 217"/>
                  <a:gd name="T3" fmla="*/ 275 h 301"/>
                  <a:gd name="T4" fmla="*/ 22 w 217"/>
                  <a:gd name="T5" fmla="*/ 301 h 301"/>
                  <a:gd name="T6" fmla="*/ 217 w 217"/>
                  <a:gd name="T7" fmla="*/ 10 h 301"/>
                  <a:gd name="T8" fmla="*/ 185 w 217"/>
                  <a:gd name="T9" fmla="*/ 0 h 301"/>
                </a:gdLst>
                <a:ahLst/>
                <a:cxnLst>
                  <a:cxn ang="0">
                    <a:pos x="T0" y="T1"/>
                  </a:cxn>
                  <a:cxn ang="0">
                    <a:pos x="T2" y="T3"/>
                  </a:cxn>
                  <a:cxn ang="0">
                    <a:pos x="T4" y="T5"/>
                  </a:cxn>
                  <a:cxn ang="0">
                    <a:pos x="T6" y="T7"/>
                  </a:cxn>
                  <a:cxn ang="0">
                    <a:pos x="T8" y="T9"/>
                  </a:cxn>
                </a:cxnLst>
                <a:rect l="0" t="0" r="r" b="b"/>
                <a:pathLst>
                  <a:path w="217" h="301">
                    <a:moveTo>
                      <a:pt x="185" y="0"/>
                    </a:moveTo>
                    <a:cubicBezTo>
                      <a:pt x="152" y="109"/>
                      <a:pt x="87" y="205"/>
                      <a:pt x="0" y="275"/>
                    </a:cubicBezTo>
                    <a:lnTo>
                      <a:pt x="22" y="301"/>
                    </a:lnTo>
                    <a:cubicBezTo>
                      <a:pt x="113" y="226"/>
                      <a:pt x="182" y="125"/>
                      <a:pt x="217" y="10"/>
                    </a:cubicBezTo>
                    <a:lnTo>
                      <a:pt x="185" y="0"/>
                    </a:lnTo>
                    <a:close/>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5" name="Freeform 1566">
                <a:extLst>
                  <a:ext uri="{FF2B5EF4-FFF2-40B4-BE49-F238E27FC236}">
                    <a16:creationId xmlns:a16="http://schemas.microsoft.com/office/drawing/2014/main" id="{81AAF316-E2F3-B93A-3F04-CEE1A7A241E5}"/>
                  </a:ext>
                </a:extLst>
              </p:cNvPr>
              <p:cNvSpPr>
                <a:spLocks/>
              </p:cNvSpPr>
              <p:nvPr/>
            </p:nvSpPr>
            <p:spPr bwMode="auto">
              <a:xfrm>
                <a:off x="2976563" y="2155825"/>
                <a:ext cx="63500" cy="22225"/>
              </a:xfrm>
              <a:custGeom>
                <a:avLst/>
                <a:gdLst>
                  <a:gd name="T0" fmla="*/ 0 w 308"/>
                  <a:gd name="T1" fmla="*/ 33 h 112"/>
                  <a:gd name="T2" fmla="*/ 291 w 308"/>
                  <a:gd name="T3" fmla="*/ 112 h 112"/>
                  <a:gd name="T4" fmla="*/ 308 w 308"/>
                  <a:gd name="T5" fmla="*/ 84 h 112"/>
                  <a:gd name="T6" fmla="*/ 0 w 308"/>
                  <a:gd name="T7" fmla="*/ 0 h 112"/>
                  <a:gd name="T8" fmla="*/ 0 w 308"/>
                  <a:gd name="T9" fmla="*/ 33 h 112"/>
                </a:gdLst>
                <a:ahLst/>
                <a:cxnLst>
                  <a:cxn ang="0">
                    <a:pos x="T0" y="T1"/>
                  </a:cxn>
                  <a:cxn ang="0">
                    <a:pos x="T2" y="T3"/>
                  </a:cxn>
                  <a:cxn ang="0">
                    <a:pos x="T4" y="T5"/>
                  </a:cxn>
                  <a:cxn ang="0">
                    <a:pos x="T6" y="T7"/>
                  </a:cxn>
                  <a:cxn ang="0">
                    <a:pos x="T8" y="T9"/>
                  </a:cxn>
                </a:cxnLst>
                <a:rect l="0" t="0" r="r" b="b"/>
                <a:pathLst>
                  <a:path w="308" h="112">
                    <a:moveTo>
                      <a:pt x="0" y="33"/>
                    </a:moveTo>
                    <a:cubicBezTo>
                      <a:pt x="106" y="33"/>
                      <a:pt x="206" y="62"/>
                      <a:pt x="291" y="112"/>
                    </a:cubicBezTo>
                    <a:lnTo>
                      <a:pt x="308" y="84"/>
                    </a:lnTo>
                    <a:cubicBezTo>
                      <a:pt x="218" y="30"/>
                      <a:pt x="112" y="0"/>
                      <a:pt x="0" y="0"/>
                    </a:cubicBezTo>
                    <a:lnTo>
                      <a:pt x="0" y="33"/>
                    </a:lnTo>
                    <a:close/>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2" name="Connector: Elbow 1">
            <a:extLst>
              <a:ext uri="{FF2B5EF4-FFF2-40B4-BE49-F238E27FC236}">
                <a16:creationId xmlns:a16="http://schemas.microsoft.com/office/drawing/2014/main" id="{0B21811A-2FEF-FD65-C0F4-6E2FEEEE8F85}"/>
              </a:ext>
            </a:extLst>
          </p:cNvPr>
          <p:cNvCxnSpPr>
            <a:cxnSpLocks/>
            <a:stCxn id="1111" idx="2"/>
            <a:endCxn id="1154" idx="1"/>
          </p:cNvCxnSpPr>
          <p:nvPr/>
        </p:nvCxnSpPr>
        <p:spPr>
          <a:xfrm rot="16200000" flipH="1">
            <a:off x="1210964" y="2116160"/>
            <a:ext cx="987337" cy="1204453"/>
          </a:xfrm>
          <a:prstGeom prst="bentConnector2">
            <a:avLst/>
          </a:prstGeom>
          <a:ln w="28575">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645672D-B67D-C20C-8EB5-D1EA69E3712D}"/>
              </a:ext>
            </a:extLst>
          </p:cNvPr>
          <p:cNvSpPr txBox="1"/>
          <p:nvPr/>
        </p:nvSpPr>
        <p:spPr>
          <a:xfrm>
            <a:off x="4035605" y="1955833"/>
            <a:ext cx="1701367" cy="1256754"/>
          </a:xfrm>
          <a:prstGeom prst="rect">
            <a:avLst/>
          </a:prstGeom>
          <a:noFill/>
        </p:spPr>
        <p:txBody>
          <a:bodyPr wrap="square">
            <a:spAutoFit/>
          </a:bodyPr>
          <a:lstStyle/>
          <a:p>
            <a:pPr marL="0" marR="0" lvl="0" indent="0" algn="ctr" defTabSz="914400" rtl="0" eaLnBrk="1" fontAlgn="auto" latinLnBrk="0" hangingPunct="1">
              <a:lnSpc>
                <a:spcPct val="100000"/>
              </a:lnSpc>
              <a:spcBef>
                <a:spcPts val="200"/>
              </a:spcBef>
              <a:spcAft>
                <a:spcPts val="2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2019</a:t>
            </a:r>
            <a:r>
              <a:rPr kumimoji="0" lang="en-US" sz="1100" b="0"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 – </a:t>
            </a:r>
            <a:r>
              <a:rPr kumimoji="0" lang="en-US" sz="1100" b="0" i="0" u="none" strike="noStrike" kern="1200" cap="none" spc="0" normalizeH="0" baseline="0" noProof="0" dirty="0" err="1">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Chatbot</a:t>
            </a:r>
            <a:endParaRPr kumimoji="0" lang="en-US" sz="1100" b="0"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endParaRPr>
          </a:p>
          <a:p>
            <a:pPr algn="ctr">
              <a:spcBef>
                <a:spcPts val="200"/>
              </a:spcBef>
              <a:spcAft>
                <a:spcPts val="200"/>
              </a:spcAft>
              <a:defRPr/>
            </a:pPr>
            <a:r>
              <a:rPr lang="en-US" sz="1100" dirty="0">
                <a:solidFill>
                  <a:prstClr val="white"/>
                </a:solidFill>
                <a:latin typeface="SVN-Gilroy Medium" panose="00000600000000000000" pitchFamily="50" charset="0"/>
                <a:ea typeface="Tahoma" panose="020B0604030504040204" pitchFamily="34" charset="0"/>
                <a:cs typeface="Arial" pitchFamily="34" charset="0"/>
              </a:rPr>
              <a:t>As of now, there are </a:t>
            </a:r>
            <a:r>
              <a:rPr lang="en-US" sz="1100" b="1" dirty="0">
                <a:solidFill>
                  <a:prstClr val="white"/>
                </a:solidFill>
                <a:latin typeface="SVN-Gilroy Medium" panose="00000600000000000000" pitchFamily="50" charset="0"/>
                <a:ea typeface="Tahoma" panose="020B0604030504040204" pitchFamily="34" charset="0"/>
                <a:cs typeface="Arial" pitchFamily="34" charset="0"/>
              </a:rPr>
              <a:t>20</a:t>
            </a:r>
            <a:r>
              <a:rPr lang="en-US" sz="1100" dirty="0">
                <a:solidFill>
                  <a:prstClr val="white"/>
                </a:solidFill>
                <a:latin typeface="SVN-Gilroy Medium" panose="00000600000000000000" pitchFamily="50" charset="0"/>
                <a:ea typeface="Tahoma" panose="020B0604030504040204" pitchFamily="34" charset="0"/>
                <a:cs typeface="Arial" pitchFamily="34" charset="0"/>
              </a:rPr>
              <a:t> internal bots, </a:t>
            </a:r>
            <a:r>
              <a:rPr lang="en-US" sz="1100" b="1" dirty="0">
                <a:solidFill>
                  <a:prstClr val="white"/>
                </a:solidFill>
                <a:latin typeface="SVN-Gilroy Medium" panose="00000600000000000000" pitchFamily="50" charset="0"/>
                <a:ea typeface="Tahoma" panose="020B0604030504040204" pitchFamily="34" charset="0"/>
                <a:cs typeface="Arial" pitchFamily="34" charset="0"/>
              </a:rPr>
              <a:t>01 </a:t>
            </a:r>
            <a:r>
              <a:rPr lang="en-US" sz="1100" dirty="0">
                <a:solidFill>
                  <a:prstClr val="white"/>
                </a:solidFill>
                <a:latin typeface="SVN-Gilroy Medium" panose="00000600000000000000" pitchFamily="50" charset="0"/>
                <a:ea typeface="Tahoma" panose="020B0604030504040204" pitchFamily="34" charset="0"/>
                <a:cs typeface="Arial" pitchFamily="34" charset="0"/>
              </a:rPr>
              <a:t>bot with customers and upcoming voice bot.</a:t>
            </a:r>
          </a:p>
          <a:p>
            <a:pPr algn="ctr">
              <a:spcBef>
                <a:spcPts val="200"/>
              </a:spcBef>
              <a:spcAft>
                <a:spcPts val="200"/>
              </a:spcAft>
              <a:defRPr/>
            </a:pPr>
            <a:endParaRPr lang="vi-VN" sz="1100" dirty="0">
              <a:solidFill>
                <a:prstClr val="white"/>
              </a:solidFill>
              <a:latin typeface="SVN-Gilroy Medium" panose="00000600000000000000" pitchFamily="50" charset="0"/>
              <a:ea typeface="Tahoma" panose="020B0604030504040204" pitchFamily="34" charset="0"/>
              <a:cs typeface="Arial" pitchFamily="34" charset="0"/>
            </a:endParaRPr>
          </a:p>
        </p:txBody>
      </p:sp>
      <p:grpSp>
        <p:nvGrpSpPr>
          <p:cNvPr id="6" name="Group 5">
            <a:extLst>
              <a:ext uri="{FF2B5EF4-FFF2-40B4-BE49-F238E27FC236}">
                <a16:creationId xmlns:a16="http://schemas.microsoft.com/office/drawing/2014/main" id="{B17B4F18-9F04-0052-C17F-7BC5A5856510}"/>
              </a:ext>
            </a:extLst>
          </p:cNvPr>
          <p:cNvGrpSpPr/>
          <p:nvPr/>
        </p:nvGrpSpPr>
        <p:grpSpPr>
          <a:xfrm>
            <a:off x="4406271" y="3330705"/>
            <a:ext cx="1111651" cy="1051562"/>
            <a:chOff x="4206397" y="2935127"/>
            <a:chExt cx="1111651" cy="1051562"/>
          </a:xfrm>
        </p:grpSpPr>
        <p:pic>
          <p:nvPicPr>
            <p:cNvPr id="7" name="Picture 6" descr="A blue and white circle with a black background&#10;&#10;Description automatically generated">
              <a:extLst>
                <a:ext uri="{FF2B5EF4-FFF2-40B4-BE49-F238E27FC236}">
                  <a16:creationId xmlns:a16="http://schemas.microsoft.com/office/drawing/2014/main" id="{BAF785C6-B994-B360-CB0E-DB75362E82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06397" y="2935127"/>
              <a:ext cx="1111651" cy="1051562"/>
            </a:xfrm>
            <a:prstGeom prst="rect">
              <a:avLst/>
            </a:prstGeom>
          </p:spPr>
        </p:pic>
        <p:pic>
          <p:nvPicPr>
            <p:cNvPr id="8" name="Picture 7" descr="A white robot with blue face&#10;&#10;Description automatically generated">
              <a:extLst>
                <a:ext uri="{FF2B5EF4-FFF2-40B4-BE49-F238E27FC236}">
                  <a16:creationId xmlns:a16="http://schemas.microsoft.com/office/drawing/2014/main" id="{170EB24F-6ED7-34BD-EA97-67080A235E2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75773" y="3174526"/>
              <a:ext cx="617356" cy="617289"/>
            </a:xfrm>
            <a:prstGeom prst="rect">
              <a:avLst/>
            </a:prstGeom>
          </p:spPr>
        </p:pic>
      </p:grpSp>
      <p:cxnSp>
        <p:nvCxnSpPr>
          <p:cNvPr id="9" name="Connector: Elbow 8">
            <a:extLst>
              <a:ext uri="{FF2B5EF4-FFF2-40B4-BE49-F238E27FC236}">
                <a16:creationId xmlns:a16="http://schemas.microsoft.com/office/drawing/2014/main" id="{C2E621D6-BFDA-9FE9-7993-D6BFB4C466D2}"/>
              </a:ext>
            </a:extLst>
          </p:cNvPr>
          <p:cNvCxnSpPr>
            <a:cxnSpLocks/>
            <a:stCxn id="1154" idx="3"/>
            <a:endCxn id="7" idx="1"/>
          </p:cNvCxnSpPr>
          <p:nvPr/>
        </p:nvCxnSpPr>
        <p:spPr>
          <a:xfrm>
            <a:off x="3418510" y="3212056"/>
            <a:ext cx="987761" cy="644430"/>
          </a:xfrm>
          <a:prstGeom prst="bentConnector3">
            <a:avLst>
              <a:gd name="adj1" fmla="val 50000"/>
            </a:avLst>
          </a:prstGeom>
          <a:ln w="28575">
            <a:solidFill>
              <a:schemeClr val="bg1"/>
            </a:solidFill>
            <a:tailEnd type="ova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19406CAE-208C-BB82-3099-AAA27AAC93ED}"/>
              </a:ext>
            </a:extLst>
          </p:cNvPr>
          <p:cNvGrpSpPr/>
          <p:nvPr/>
        </p:nvGrpSpPr>
        <p:grpSpPr>
          <a:xfrm>
            <a:off x="6125405" y="3330705"/>
            <a:ext cx="1111651" cy="1051562"/>
            <a:chOff x="4206397" y="1038920"/>
            <a:chExt cx="1111651" cy="1051562"/>
          </a:xfrm>
        </p:grpSpPr>
        <p:pic>
          <p:nvPicPr>
            <p:cNvPr id="14" name="Picture 13" descr="A blue and white circle with a black background&#10;&#10;Description automatically generated">
              <a:extLst>
                <a:ext uri="{FF2B5EF4-FFF2-40B4-BE49-F238E27FC236}">
                  <a16:creationId xmlns:a16="http://schemas.microsoft.com/office/drawing/2014/main" id="{C3522F6C-521A-A4C7-C9B0-46113E3EC4F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06397" y="1038920"/>
              <a:ext cx="1111651" cy="1051562"/>
            </a:xfrm>
            <a:prstGeom prst="rect">
              <a:avLst/>
            </a:prstGeom>
          </p:spPr>
        </p:pic>
        <p:grpSp>
          <p:nvGrpSpPr>
            <p:cNvPr id="15" name="Group 14">
              <a:extLst>
                <a:ext uri="{FF2B5EF4-FFF2-40B4-BE49-F238E27FC236}">
                  <a16:creationId xmlns:a16="http://schemas.microsoft.com/office/drawing/2014/main" id="{B4FA3BFA-54EF-10B5-30DB-3DAFC16F9C36}"/>
                </a:ext>
              </a:extLst>
            </p:cNvPr>
            <p:cNvGrpSpPr/>
            <p:nvPr/>
          </p:nvGrpSpPr>
          <p:grpSpPr>
            <a:xfrm>
              <a:off x="4605193" y="1356794"/>
              <a:ext cx="390257" cy="415815"/>
              <a:chOff x="7441722" y="2393770"/>
              <a:chExt cx="332046" cy="353792"/>
            </a:xfrm>
            <a:solidFill>
              <a:schemeClr val="bg1"/>
            </a:solidFill>
          </p:grpSpPr>
          <p:sp>
            <p:nvSpPr>
              <p:cNvPr id="16" name="Freeform 977">
                <a:extLst>
                  <a:ext uri="{FF2B5EF4-FFF2-40B4-BE49-F238E27FC236}">
                    <a16:creationId xmlns:a16="http://schemas.microsoft.com/office/drawing/2014/main" id="{3643E437-1771-6BE2-9948-27AEE319EDCB}"/>
                  </a:ext>
                </a:extLst>
              </p:cNvPr>
              <p:cNvSpPr>
                <a:spLocks/>
              </p:cNvSpPr>
              <p:nvPr/>
            </p:nvSpPr>
            <p:spPr bwMode="auto">
              <a:xfrm>
                <a:off x="7483541" y="2570248"/>
                <a:ext cx="45165" cy="46002"/>
              </a:xfrm>
              <a:custGeom>
                <a:avLst/>
                <a:gdLst>
                  <a:gd name="T0" fmla="*/ 0 w 54"/>
                  <a:gd name="T1" fmla="*/ 0 h 55"/>
                  <a:gd name="T2" fmla="*/ 8 w 54"/>
                  <a:gd name="T3" fmla="*/ 0 h 55"/>
                  <a:gd name="T4" fmla="*/ 8 w 54"/>
                  <a:gd name="T5" fmla="*/ 47 h 55"/>
                  <a:gd name="T6" fmla="*/ 54 w 54"/>
                  <a:gd name="T7" fmla="*/ 47 h 55"/>
                  <a:gd name="T8" fmla="*/ 54 w 54"/>
                  <a:gd name="T9" fmla="*/ 55 h 55"/>
                  <a:gd name="T10" fmla="*/ 0 w 54"/>
                  <a:gd name="T11" fmla="*/ 55 h 55"/>
                  <a:gd name="T12" fmla="*/ 0 w 54"/>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54" h="55">
                    <a:moveTo>
                      <a:pt x="0" y="0"/>
                    </a:moveTo>
                    <a:lnTo>
                      <a:pt x="8" y="0"/>
                    </a:lnTo>
                    <a:lnTo>
                      <a:pt x="8" y="47"/>
                    </a:lnTo>
                    <a:lnTo>
                      <a:pt x="54" y="47"/>
                    </a:lnTo>
                    <a:lnTo>
                      <a:pt x="54" y="55"/>
                    </a:lnTo>
                    <a:lnTo>
                      <a:pt x="0" y="55"/>
                    </a:lnTo>
                    <a:lnTo>
                      <a:pt x="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978">
                <a:extLst>
                  <a:ext uri="{FF2B5EF4-FFF2-40B4-BE49-F238E27FC236}">
                    <a16:creationId xmlns:a16="http://schemas.microsoft.com/office/drawing/2014/main" id="{053C4B4D-BEA9-C90B-A9F2-63553A3D05F0}"/>
                  </a:ext>
                </a:extLst>
              </p:cNvPr>
              <p:cNvSpPr>
                <a:spLocks/>
              </p:cNvSpPr>
              <p:nvPr/>
            </p:nvSpPr>
            <p:spPr bwMode="auto">
              <a:xfrm>
                <a:off x="7659183" y="2570248"/>
                <a:ext cx="46002" cy="46002"/>
              </a:xfrm>
              <a:custGeom>
                <a:avLst/>
                <a:gdLst>
                  <a:gd name="T0" fmla="*/ 47 w 55"/>
                  <a:gd name="T1" fmla="*/ 0 h 55"/>
                  <a:gd name="T2" fmla="*/ 55 w 55"/>
                  <a:gd name="T3" fmla="*/ 0 h 55"/>
                  <a:gd name="T4" fmla="*/ 55 w 55"/>
                  <a:gd name="T5" fmla="*/ 55 h 55"/>
                  <a:gd name="T6" fmla="*/ 0 w 55"/>
                  <a:gd name="T7" fmla="*/ 55 h 55"/>
                  <a:gd name="T8" fmla="*/ 0 w 55"/>
                  <a:gd name="T9" fmla="*/ 47 h 55"/>
                  <a:gd name="T10" fmla="*/ 47 w 55"/>
                  <a:gd name="T11" fmla="*/ 47 h 55"/>
                  <a:gd name="T12" fmla="*/ 47 w 55"/>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55" h="55">
                    <a:moveTo>
                      <a:pt x="47" y="0"/>
                    </a:moveTo>
                    <a:lnTo>
                      <a:pt x="55" y="0"/>
                    </a:lnTo>
                    <a:lnTo>
                      <a:pt x="55" y="55"/>
                    </a:lnTo>
                    <a:lnTo>
                      <a:pt x="0" y="55"/>
                    </a:lnTo>
                    <a:lnTo>
                      <a:pt x="0" y="47"/>
                    </a:lnTo>
                    <a:lnTo>
                      <a:pt x="47" y="47"/>
                    </a:lnTo>
                    <a:lnTo>
                      <a:pt x="47"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979">
                <a:extLst>
                  <a:ext uri="{FF2B5EF4-FFF2-40B4-BE49-F238E27FC236}">
                    <a16:creationId xmlns:a16="http://schemas.microsoft.com/office/drawing/2014/main" id="{17D2AB8A-38D6-B2D1-02F5-1C7E72651078}"/>
                  </a:ext>
                </a:extLst>
              </p:cNvPr>
              <p:cNvSpPr>
                <a:spLocks/>
              </p:cNvSpPr>
              <p:nvPr/>
            </p:nvSpPr>
            <p:spPr bwMode="auto">
              <a:xfrm>
                <a:off x="7659183" y="2393770"/>
                <a:ext cx="46002" cy="46002"/>
              </a:xfrm>
              <a:custGeom>
                <a:avLst/>
                <a:gdLst>
                  <a:gd name="T0" fmla="*/ 55 w 55"/>
                  <a:gd name="T1" fmla="*/ 55 h 55"/>
                  <a:gd name="T2" fmla="*/ 47 w 55"/>
                  <a:gd name="T3" fmla="*/ 55 h 55"/>
                  <a:gd name="T4" fmla="*/ 47 w 55"/>
                  <a:gd name="T5" fmla="*/ 8 h 55"/>
                  <a:gd name="T6" fmla="*/ 0 w 55"/>
                  <a:gd name="T7" fmla="*/ 8 h 55"/>
                  <a:gd name="T8" fmla="*/ 0 w 55"/>
                  <a:gd name="T9" fmla="*/ 0 h 55"/>
                  <a:gd name="T10" fmla="*/ 55 w 55"/>
                  <a:gd name="T11" fmla="*/ 0 h 55"/>
                  <a:gd name="T12" fmla="*/ 55 w 55"/>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55" h="55">
                    <a:moveTo>
                      <a:pt x="55" y="55"/>
                    </a:moveTo>
                    <a:lnTo>
                      <a:pt x="47" y="55"/>
                    </a:lnTo>
                    <a:lnTo>
                      <a:pt x="47" y="8"/>
                    </a:lnTo>
                    <a:lnTo>
                      <a:pt x="0" y="8"/>
                    </a:lnTo>
                    <a:lnTo>
                      <a:pt x="0" y="0"/>
                    </a:lnTo>
                    <a:lnTo>
                      <a:pt x="55" y="0"/>
                    </a:lnTo>
                    <a:lnTo>
                      <a:pt x="55" y="55"/>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980">
                <a:extLst>
                  <a:ext uri="{FF2B5EF4-FFF2-40B4-BE49-F238E27FC236}">
                    <a16:creationId xmlns:a16="http://schemas.microsoft.com/office/drawing/2014/main" id="{85ADD74D-9A1A-0A5C-3C9E-852C7D7BA6A5}"/>
                  </a:ext>
                </a:extLst>
              </p:cNvPr>
              <p:cNvSpPr>
                <a:spLocks/>
              </p:cNvSpPr>
              <p:nvPr/>
            </p:nvSpPr>
            <p:spPr bwMode="auto">
              <a:xfrm>
                <a:off x="7483541" y="2393770"/>
                <a:ext cx="45165" cy="46002"/>
              </a:xfrm>
              <a:custGeom>
                <a:avLst/>
                <a:gdLst>
                  <a:gd name="T0" fmla="*/ 8 w 54"/>
                  <a:gd name="T1" fmla="*/ 55 h 55"/>
                  <a:gd name="T2" fmla="*/ 0 w 54"/>
                  <a:gd name="T3" fmla="*/ 55 h 55"/>
                  <a:gd name="T4" fmla="*/ 0 w 54"/>
                  <a:gd name="T5" fmla="*/ 0 h 55"/>
                  <a:gd name="T6" fmla="*/ 54 w 54"/>
                  <a:gd name="T7" fmla="*/ 0 h 55"/>
                  <a:gd name="T8" fmla="*/ 54 w 54"/>
                  <a:gd name="T9" fmla="*/ 8 h 55"/>
                  <a:gd name="T10" fmla="*/ 8 w 54"/>
                  <a:gd name="T11" fmla="*/ 8 h 55"/>
                  <a:gd name="T12" fmla="*/ 8 w 54"/>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54" h="55">
                    <a:moveTo>
                      <a:pt x="8" y="55"/>
                    </a:moveTo>
                    <a:lnTo>
                      <a:pt x="0" y="55"/>
                    </a:lnTo>
                    <a:lnTo>
                      <a:pt x="0" y="0"/>
                    </a:lnTo>
                    <a:lnTo>
                      <a:pt x="54" y="0"/>
                    </a:lnTo>
                    <a:lnTo>
                      <a:pt x="54" y="8"/>
                    </a:lnTo>
                    <a:lnTo>
                      <a:pt x="8" y="8"/>
                    </a:lnTo>
                    <a:lnTo>
                      <a:pt x="8" y="55"/>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981">
                <a:extLst>
                  <a:ext uri="{FF2B5EF4-FFF2-40B4-BE49-F238E27FC236}">
                    <a16:creationId xmlns:a16="http://schemas.microsoft.com/office/drawing/2014/main" id="{FDA43066-03A1-FAF8-4E80-AD4868AB5D9F}"/>
                  </a:ext>
                </a:extLst>
              </p:cNvPr>
              <p:cNvSpPr>
                <a:spLocks/>
              </p:cNvSpPr>
              <p:nvPr/>
            </p:nvSpPr>
            <p:spPr bwMode="auto">
              <a:xfrm>
                <a:off x="7738639" y="2658068"/>
                <a:ext cx="837" cy="1673"/>
              </a:xfrm>
              <a:custGeom>
                <a:avLst/>
                <a:gdLst>
                  <a:gd name="T0" fmla="*/ 0 w 3"/>
                  <a:gd name="T1" fmla="*/ 4 h 4"/>
                  <a:gd name="T2" fmla="*/ 3 w 3"/>
                  <a:gd name="T3" fmla="*/ 0 h 4"/>
                  <a:gd name="T4" fmla="*/ 3 w 3"/>
                  <a:gd name="T5" fmla="*/ 0 h 4"/>
                  <a:gd name="T6" fmla="*/ 0 w 3"/>
                  <a:gd name="T7" fmla="*/ 4 h 4"/>
                </a:gdLst>
                <a:ahLst/>
                <a:cxnLst>
                  <a:cxn ang="0">
                    <a:pos x="T0" y="T1"/>
                  </a:cxn>
                  <a:cxn ang="0">
                    <a:pos x="T2" y="T3"/>
                  </a:cxn>
                  <a:cxn ang="0">
                    <a:pos x="T4" y="T5"/>
                  </a:cxn>
                  <a:cxn ang="0">
                    <a:pos x="T6" y="T7"/>
                  </a:cxn>
                </a:cxnLst>
                <a:rect l="0" t="0" r="r" b="b"/>
                <a:pathLst>
                  <a:path w="3" h="4">
                    <a:moveTo>
                      <a:pt x="0" y="4"/>
                    </a:moveTo>
                    <a:cubicBezTo>
                      <a:pt x="1" y="3"/>
                      <a:pt x="2" y="2"/>
                      <a:pt x="3" y="0"/>
                    </a:cubicBezTo>
                    <a:cubicBezTo>
                      <a:pt x="3" y="0"/>
                      <a:pt x="3" y="0"/>
                      <a:pt x="3" y="0"/>
                    </a:cubicBezTo>
                    <a:cubicBezTo>
                      <a:pt x="2" y="1"/>
                      <a:pt x="1" y="3"/>
                      <a:pt x="0" y="4"/>
                    </a:cubicBez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982">
                <a:extLst>
                  <a:ext uri="{FF2B5EF4-FFF2-40B4-BE49-F238E27FC236}">
                    <a16:creationId xmlns:a16="http://schemas.microsoft.com/office/drawing/2014/main" id="{126ADE8D-03BE-D09A-21C0-02803372DCD6}"/>
                  </a:ext>
                </a:extLst>
              </p:cNvPr>
              <p:cNvSpPr>
                <a:spLocks/>
              </p:cNvSpPr>
              <p:nvPr/>
            </p:nvSpPr>
            <p:spPr bwMode="auto">
              <a:xfrm>
                <a:off x="7558816" y="2638832"/>
                <a:ext cx="71093" cy="30110"/>
              </a:xfrm>
              <a:custGeom>
                <a:avLst/>
                <a:gdLst>
                  <a:gd name="T0" fmla="*/ 183 w 183"/>
                  <a:gd name="T1" fmla="*/ 0 h 76"/>
                  <a:gd name="T2" fmla="*/ 91 w 183"/>
                  <a:gd name="T3" fmla="*/ 59 h 76"/>
                  <a:gd name="T4" fmla="*/ 0 w 183"/>
                  <a:gd name="T5" fmla="*/ 0 h 76"/>
                  <a:gd name="T6" fmla="*/ 0 w 183"/>
                  <a:gd name="T7" fmla="*/ 35 h 76"/>
                  <a:gd name="T8" fmla="*/ 91 w 183"/>
                  <a:gd name="T9" fmla="*/ 76 h 76"/>
                  <a:gd name="T10" fmla="*/ 183 w 183"/>
                  <a:gd name="T11" fmla="*/ 35 h 76"/>
                  <a:gd name="T12" fmla="*/ 183 w 183"/>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183" h="76">
                    <a:moveTo>
                      <a:pt x="183" y="0"/>
                    </a:moveTo>
                    <a:cubicBezTo>
                      <a:pt x="181" y="7"/>
                      <a:pt x="163" y="59"/>
                      <a:pt x="91" y="59"/>
                    </a:cubicBezTo>
                    <a:cubicBezTo>
                      <a:pt x="19" y="59"/>
                      <a:pt x="2" y="7"/>
                      <a:pt x="0" y="0"/>
                    </a:cubicBezTo>
                    <a:lnTo>
                      <a:pt x="0" y="35"/>
                    </a:lnTo>
                    <a:cubicBezTo>
                      <a:pt x="15" y="54"/>
                      <a:pt x="42" y="76"/>
                      <a:pt x="91" y="76"/>
                    </a:cubicBezTo>
                    <a:cubicBezTo>
                      <a:pt x="141" y="76"/>
                      <a:pt x="168" y="54"/>
                      <a:pt x="183" y="35"/>
                    </a:cubicBezTo>
                    <a:lnTo>
                      <a:pt x="183"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983">
                <a:extLst>
                  <a:ext uri="{FF2B5EF4-FFF2-40B4-BE49-F238E27FC236}">
                    <a16:creationId xmlns:a16="http://schemas.microsoft.com/office/drawing/2014/main" id="{756C8F83-C8AE-AA0F-2FB1-4D2D73CFF083}"/>
                  </a:ext>
                </a:extLst>
              </p:cNvPr>
              <p:cNvSpPr>
                <a:spLocks noEditPoints="1"/>
              </p:cNvSpPr>
              <p:nvPr/>
            </p:nvSpPr>
            <p:spPr bwMode="auto">
              <a:xfrm>
                <a:off x="7525361" y="2420534"/>
                <a:ext cx="138004" cy="117931"/>
              </a:xfrm>
              <a:custGeom>
                <a:avLst/>
                <a:gdLst>
                  <a:gd name="T0" fmla="*/ 160 w 353"/>
                  <a:gd name="T1" fmla="*/ 0 h 300"/>
                  <a:gd name="T2" fmla="*/ 0 w 353"/>
                  <a:gd name="T3" fmla="*/ 163 h 300"/>
                  <a:gd name="T4" fmla="*/ 26 w 353"/>
                  <a:gd name="T5" fmla="*/ 300 h 300"/>
                  <a:gd name="T6" fmla="*/ 35 w 353"/>
                  <a:gd name="T7" fmla="*/ 180 h 300"/>
                  <a:gd name="T8" fmla="*/ 44 w 353"/>
                  <a:gd name="T9" fmla="*/ 158 h 300"/>
                  <a:gd name="T10" fmla="*/ 141 w 353"/>
                  <a:gd name="T11" fmla="*/ 180 h 300"/>
                  <a:gd name="T12" fmla="*/ 283 w 353"/>
                  <a:gd name="T13" fmla="*/ 134 h 300"/>
                  <a:gd name="T14" fmla="*/ 300 w 353"/>
                  <a:gd name="T15" fmla="*/ 145 h 300"/>
                  <a:gd name="T16" fmla="*/ 326 w 353"/>
                  <a:gd name="T17" fmla="*/ 300 h 300"/>
                  <a:gd name="T18" fmla="*/ 353 w 353"/>
                  <a:gd name="T19" fmla="*/ 163 h 300"/>
                  <a:gd name="T20" fmla="*/ 282 w 353"/>
                  <a:gd name="T21" fmla="*/ 39 h 300"/>
                  <a:gd name="T22" fmla="*/ 160 w 353"/>
                  <a:gd name="T23" fmla="*/ 0 h 300"/>
                  <a:gd name="T24" fmla="*/ 160 w 353"/>
                  <a:gd name="T25" fmla="*/ 16 h 300"/>
                  <a:gd name="T26" fmla="*/ 270 w 353"/>
                  <a:gd name="T27" fmla="*/ 50 h 300"/>
                  <a:gd name="T28" fmla="*/ 275 w 353"/>
                  <a:gd name="T29" fmla="*/ 56 h 300"/>
                  <a:gd name="T30" fmla="*/ 282 w 353"/>
                  <a:gd name="T31" fmla="*/ 56 h 300"/>
                  <a:gd name="T32" fmla="*/ 336 w 353"/>
                  <a:gd name="T33" fmla="*/ 163 h 300"/>
                  <a:gd name="T34" fmla="*/ 335 w 353"/>
                  <a:gd name="T35" fmla="*/ 189 h 300"/>
                  <a:gd name="T36" fmla="*/ 314 w 353"/>
                  <a:gd name="T37" fmla="*/ 137 h 300"/>
                  <a:gd name="T38" fmla="*/ 283 w 353"/>
                  <a:gd name="T39" fmla="*/ 117 h 300"/>
                  <a:gd name="T40" fmla="*/ 241 w 353"/>
                  <a:gd name="T41" fmla="*/ 133 h 300"/>
                  <a:gd name="T42" fmla="*/ 141 w 353"/>
                  <a:gd name="T43" fmla="*/ 164 h 300"/>
                  <a:gd name="T44" fmla="*/ 63 w 353"/>
                  <a:gd name="T45" fmla="*/ 147 h 300"/>
                  <a:gd name="T46" fmla="*/ 44 w 353"/>
                  <a:gd name="T47" fmla="*/ 141 h 300"/>
                  <a:gd name="T48" fmla="*/ 44 w 353"/>
                  <a:gd name="T49" fmla="*/ 141 h 300"/>
                  <a:gd name="T50" fmla="*/ 19 w 353"/>
                  <a:gd name="T51" fmla="*/ 178 h 300"/>
                  <a:gd name="T52" fmla="*/ 17 w 353"/>
                  <a:gd name="T53" fmla="*/ 189 h 300"/>
                  <a:gd name="T54" fmla="*/ 17 w 353"/>
                  <a:gd name="T55" fmla="*/ 163 h 300"/>
                  <a:gd name="T56" fmla="*/ 160 w 353"/>
                  <a:gd name="T57" fmla="*/ 16 h 300"/>
                  <a:gd name="T58" fmla="*/ 160 w 353"/>
                  <a:gd name="T59" fmla="*/ 16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3" h="300">
                    <a:moveTo>
                      <a:pt x="160" y="0"/>
                    </a:moveTo>
                    <a:cubicBezTo>
                      <a:pt x="27" y="0"/>
                      <a:pt x="0" y="83"/>
                      <a:pt x="0" y="163"/>
                    </a:cubicBezTo>
                    <a:cubicBezTo>
                      <a:pt x="0" y="250"/>
                      <a:pt x="26" y="300"/>
                      <a:pt x="26" y="300"/>
                    </a:cubicBezTo>
                    <a:cubicBezTo>
                      <a:pt x="29" y="268"/>
                      <a:pt x="29" y="229"/>
                      <a:pt x="35" y="180"/>
                    </a:cubicBezTo>
                    <a:cubicBezTo>
                      <a:pt x="37" y="164"/>
                      <a:pt x="39" y="158"/>
                      <a:pt x="44" y="158"/>
                    </a:cubicBezTo>
                    <a:cubicBezTo>
                      <a:pt x="54" y="158"/>
                      <a:pt x="76" y="180"/>
                      <a:pt x="141" y="180"/>
                    </a:cubicBezTo>
                    <a:cubicBezTo>
                      <a:pt x="218" y="180"/>
                      <a:pt x="259" y="134"/>
                      <a:pt x="283" y="134"/>
                    </a:cubicBezTo>
                    <a:cubicBezTo>
                      <a:pt x="290" y="134"/>
                      <a:pt x="295" y="137"/>
                      <a:pt x="300" y="145"/>
                    </a:cubicBezTo>
                    <a:cubicBezTo>
                      <a:pt x="335" y="207"/>
                      <a:pt x="321" y="261"/>
                      <a:pt x="326" y="300"/>
                    </a:cubicBezTo>
                    <a:cubicBezTo>
                      <a:pt x="326" y="300"/>
                      <a:pt x="353" y="248"/>
                      <a:pt x="353" y="163"/>
                    </a:cubicBezTo>
                    <a:cubicBezTo>
                      <a:pt x="353" y="111"/>
                      <a:pt x="344" y="39"/>
                      <a:pt x="282" y="39"/>
                    </a:cubicBezTo>
                    <a:cubicBezTo>
                      <a:pt x="256" y="9"/>
                      <a:pt x="214" y="0"/>
                      <a:pt x="160" y="0"/>
                    </a:cubicBezTo>
                    <a:close/>
                    <a:moveTo>
                      <a:pt x="160" y="16"/>
                    </a:moveTo>
                    <a:cubicBezTo>
                      <a:pt x="216" y="16"/>
                      <a:pt x="250" y="27"/>
                      <a:pt x="270" y="50"/>
                    </a:cubicBezTo>
                    <a:lnTo>
                      <a:pt x="275" y="56"/>
                    </a:lnTo>
                    <a:lnTo>
                      <a:pt x="282" y="56"/>
                    </a:lnTo>
                    <a:cubicBezTo>
                      <a:pt x="296" y="56"/>
                      <a:pt x="336" y="56"/>
                      <a:pt x="336" y="163"/>
                    </a:cubicBezTo>
                    <a:cubicBezTo>
                      <a:pt x="336" y="172"/>
                      <a:pt x="336" y="181"/>
                      <a:pt x="335" y="189"/>
                    </a:cubicBezTo>
                    <a:cubicBezTo>
                      <a:pt x="331" y="172"/>
                      <a:pt x="325" y="155"/>
                      <a:pt x="314" y="137"/>
                    </a:cubicBezTo>
                    <a:cubicBezTo>
                      <a:pt x="305" y="121"/>
                      <a:pt x="292" y="117"/>
                      <a:pt x="283" y="117"/>
                    </a:cubicBezTo>
                    <a:cubicBezTo>
                      <a:pt x="270" y="117"/>
                      <a:pt x="258" y="124"/>
                      <a:pt x="241" y="133"/>
                    </a:cubicBezTo>
                    <a:cubicBezTo>
                      <a:pt x="217" y="147"/>
                      <a:pt x="186" y="164"/>
                      <a:pt x="141" y="164"/>
                    </a:cubicBezTo>
                    <a:cubicBezTo>
                      <a:pt x="98" y="164"/>
                      <a:pt x="76" y="153"/>
                      <a:pt x="63" y="147"/>
                    </a:cubicBezTo>
                    <a:cubicBezTo>
                      <a:pt x="56" y="144"/>
                      <a:pt x="50" y="141"/>
                      <a:pt x="44" y="141"/>
                    </a:cubicBezTo>
                    <a:lnTo>
                      <a:pt x="44" y="141"/>
                    </a:lnTo>
                    <a:cubicBezTo>
                      <a:pt x="23" y="141"/>
                      <a:pt x="20" y="163"/>
                      <a:pt x="19" y="178"/>
                    </a:cubicBezTo>
                    <a:cubicBezTo>
                      <a:pt x="18" y="182"/>
                      <a:pt x="18" y="185"/>
                      <a:pt x="17" y="189"/>
                    </a:cubicBezTo>
                    <a:cubicBezTo>
                      <a:pt x="17" y="181"/>
                      <a:pt x="17" y="172"/>
                      <a:pt x="17" y="163"/>
                    </a:cubicBezTo>
                    <a:cubicBezTo>
                      <a:pt x="17" y="63"/>
                      <a:pt x="62" y="16"/>
                      <a:pt x="160" y="16"/>
                    </a:cubicBezTo>
                    <a:lnTo>
                      <a:pt x="160" y="16"/>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984">
                <a:extLst>
                  <a:ext uri="{FF2B5EF4-FFF2-40B4-BE49-F238E27FC236}">
                    <a16:creationId xmlns:a16="http://schemas.microsoft.com/office/drawing/2014/main" id="{0DDF4015-57EE-7869-3199-4B01024AD588}"/>
                  </a:ext>
                </a:extLst>
              </p:cNvPr>
              <p:cNvSpPr>
                <a:spLocks/>
              </p:cNvSpPr>
              <p:nvPr/>
            </p:nvSpPr>
            <p:spPr bwMode="auto">
              <a:xfrm>
                <a:off x="7626563" y="2597012"/>
                <a:ext cx="6691" cy="53529"/>
              </a:xfrm>
              <a:custGeom>
                <a:avLst/>
                <a:gdLst>
                  <a:gd name="T0" fmla="*/ 17 w 17"/>
                  <a:gd name="T1" fmla="*/ 0 h 137"/>
                  <a:gd name="T2" fmla="*/ 14 w 17"/>
                  <a:gd name="T3" fmla="*/ 0 h 137"/>
                  <a:gd name="T4" fmla="*/ 0 w 17"/>
                  <a:gd name="T5" fmla="*/ 16 h 137"/>
                  <a:gd name="T6" fmla="*/ 1 w 17"/>
                  <a:gd name="T7" fmla="*/ 16 h 137"/>
                  <a:gd name="T8" fmla="*/ 1 w 17"/>
                  <a:gd name="T9" fmla="*/ 137 h 137"/>
                  <a:gd name="T10" fmla="*/ 17 w 17"/>
                  <a:gd name="T11" fmla="*/ 79 h 137"/>
                  <a:gd name="T12" fmla="*/ 17 w 17"/>
                  <a:gd name="T13" fmla="*/ 0 h 137"/>
                </a:gdLst>
                <a:ahLst/>
                <a:cxnLst>
                  <a:cxn ang="0">
                    <a:pos x="T0" y="T1"/>
                  </a:cxn>
                  <a:cxn ang="0">
                    <a:pos x="T2" y="T3"/>
                  </a:cxn>
                  <a:cxn ang="0">
                    <a:pos x="T4" y="T5"/>
                  </a:cxn>
                  <a:cxn ang="0">
                    <a:pos x="T6" y="T7"/>
                  </a:cxn>
                  <a:cxn ang="0">
                    <a:pos x="T8" y="T9"/>
                  </a:cxn>
                  <a:cxn ang="0">
                    <a:pos x="T10" y="T11"/>
                  </a:cxn>
                  <a:cxn ang="0">
                    <a:pos x="T12" y="T13"/>
                  </a:cxn>
                </a:cxnLst>
                <a:rect l="0" t="0" r="r" b="b"/>
                <a:pathLst>
                  <a:path w="17" h="137">
                    <a:moveTo>
                      <a:pt x="17" y="0"/>
                    </a:moveTo>
                    <a:lnTo>
                      <a:pt x="14" y="0"/>
                    </a:lnTo>
                    <a:cubicBezTo>
                      <a:pt x="10" y="0"/>
                      <a:pt x="5" y="0"/>
                      <a:pt x="0" y="16"/>
                    </a:cubicBezTo>
                    <a:lnTo>
                      <a:pt x="1" y="16"/>
                    </a:lnTo>
                    <a:lnTo>
                      <a:pt x="1" y="137"/>
                    </a:lnTo>
                    <a:lnTo>
                      <a:pt x="17" y="79"/>
                    </a:lnTo>
                    <a:lnTo>
                      <a:pt x="17"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985">
                <a:extLst>
                  <a:ext uri="{FF2B5EF4-FFF2-40B4-BE49-F238E27FC236}">
                    <a16:creationId xmlns:a16="http://schemas.microsoft.com/office/drawing/2014/main" id="{FF2E078B-625B-2049-B2F1-C050DDEB2B1E}"/>
                  </a:ext>
                </a:extLst>
              </p:cNvPr>
              <p:cNvSpPr>
                <a:spLocks/>
              </p:cNvSpPr>
              <p:nvPr/>
            </p:nvSpPr>
            <p:spPr bwMode="auto">
              <a:xfrm>
                <a:off x="7554634" y="2597012"/>
                <a:ext cx="7528" cy="53529"/>
              </a:xfrm>
              <a:custGeom>
                <a:avLst/>
                <a:gdLst>
                  <a:gd name="T0" fmla="*/ 17 w 18"/>
                  <a:gd name="T1" fmla="*/ 16 h 137"/>
                  <a:gd name="T2" fmla="*/ 18 w 18"/>
                  <a:gd name="T3" fmla="*/ 16 h 137"/>
                  <a:gd name="T4" fmla="*/ 3 w 18"/>
                  <a:gd name="T5" fmla="*/ 0 h 137"/>
                  <a:gd name="T6" fmla="*/ 0 w 18"/>
                  <a:gd name="T7" fmla="*/ 0 h 137"/>
                  <a:gd name="T8" fmla="*/ 0 w 18"/>
                  <a:gd name="T9" fmla="*/ 79 h 137"/>
                  <a:gd name="T10" fmla="*/ 17 w 18"/>
                  <a:gd name="T11" fmla="*/ 137 h 137"/>
                  <a:gd name="T12" fmla="*/ 17 w 18"/>
                  <a:gd name="T13" fmla="*/ 16 h 137"/>
                </a:gdLst>
                <a:ahLst/>
                <a:cxnLst>
                  <a:cxn ang="0">
                    <a:pos x="T0" y="T1"/>
                  </a:cxn>
                  <a:cxn ang="0">
                    <a:pos x="T2" y="T3"/>
                  </a:cxn>
                  <a:cxn ang="0">
                    <a:pos x="T4" y="T5"/>
                  </a:cxn>
                  <a:cxn ang="0">
                    <a:pos x="T6" y="T7"/>
                  </a:cxn>
                  <a:cxn ang="0">
                    <a:pos x="T8" y="T9"/>
                  </a:cxn>
                  <a:cxn ang="0">
                    <a:pos x="T10" y="T11"/>
                  </a:cxn>
                  <a:cxn ang="0">
                    <a:pos x="T12" y="T13"/>
                  </a:cxn>
                </a:cxnLst>
                <a:rect l="0" t="0" r="r" b="b"/>
                <a:pathLst>
                  <a:path w="18" h="137">
                    <a:moveTo>
                      <a:pt x="17" y="16"/>
                    </a:moveTo>
                    <a:lnTo>
                      <a:pt x="18" y="16"/>
                    </a:lnTo>
                    <a:cubicBezTo>
                      <a:pt x="13" y="0"/>
                      <a:pt x="8" y="0"/>
                      <a:pt x="3" y="0"/>
                    </a:cubicBezTo>
                    <a:lnTo>
                      <a:pt x="0" y="0"/>
                    </a:lnTo>
                    <a:lnTo>
                      <a:pt x="0" y="79"/>
                    </a:lnTo>
                    <a:lnTo>
                      <a:pt x="17" y="137"/>
                    </a:lnTo>
                    <a:lnTo>
                      <a:pt x="17"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986">
                <a:extLst>
                  <a:ext uri="{FF2B5EF4-FFF2-40B4-BE49-F238E27FC236}">
                    <a16:creationId xmlns:a16="http://schemas.microsoft.com/office/drawing/2014/main" id="{78BD5BF9-4E45-DF59-F8E8-A7AC308202F6}"/>
                  </a:ext>
                </a:extLst>
              </p:cNvPr>
              <p:cNvSpPr>
                <a:spLocks/>
              </p:cNvSpPr>
              <p:nvPr/>
            </p:nvSpPr>
            <p:spPr bwMode="auto">
              <a:xfrm>
                <a:off x="7598963" y="2623777"/>
                <a:ext cx="81130" cy="119604"/>
              </a:xfrm>
              <a:custGeom>
                <a:avLst/>
                <a:gdLst>
                  <a:gd name="T0" fmla="*/ 169 w 208"/>
                  <a:gd name="T1" fmla="*/ 100 h 305"/>
                  <a:gd name="T2" fmla="*/ 208 w 208"/>
                  <a:gd name="T3" fmla="*/ 80 h 305"/>
                  <a:gd name="T4" fmla="*/ 177 w 208"/>
                  <a:gd name="T5" fmla="*/ 23 h 305"/>
                  <a:gd name="T6" fmla="*/ 82 w 208"/>
                  <a:gd name="T7" fmla="*/ 0 h 305"/>
                  <a:gd name="T8" fmla="*/ 0 w 208"/>
                  <a:gd name="T9" fmla="*/ 305 h 305"/>
                  <a:gd name="T10" fmla="*/ 18 w 208"/>
                  <a:gd name="T11" fmla="*/ 305 h 305"/>
                  <a:gd name="T12" fmla="*/ 94 w 208"/>
                  <a:gd name="T13" fmla="*/ 20 h 305"/>
                  <a:gd name="T14" fmla="*/ 166 w 208"/>
                  <a:gd name="T15" fmla="*/ 38 h 305"/>
                  <a:gd name="T16" fmla="*/ 185 w 208"/>
                  <a:gd name="T17" fmla="*/ 73 h 305"/>
                  <a:gd name="T18" fmla="*/ 141 w 208"/>
                  <a:gd name="T19" fmla="*/ 95 h 305"/>
                  <a:gd name="T20" fmla="*/ 177 w 208"/>
                  <a:gd name="T21" fmla="*/ 132 h 305"/>
                  <a:gd name="T22" fmla="*/ 60 w 208"/>
                  <a:gd name="T23" fmla="*/ 300 h 305"/>
                  <a:gd name="T24" fmla="*/ 84 w 208"/>
                  <a:gd name="T25" fmla="*/ 286 h 305"/>
                  <a:gd name="T26" fmla="*/ 199 w 208"/>
                  <a:gd name="T27" fmla="*/ 130 h 305"/>
                  <a:gd name="T28" fmla="*/ 169 w 208"/>
                  <a:gd name="T29" fmla="*/ 10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305">
                    <a:moveTo>
                      <a:pt x="169" y="100"/>
                    </a:moveTo>
                    <a:lnTo>
                      <a:pt x="208" y="80"/>
                    </a:lnTo>
                    <a:lnTo>
                      <a:pt x="177" y="23"/>
                    </a:lnTo>
                    <a:lnTo>
                      <a:pt x="82" y="0"/>
                    </a:lnTo>
                    <a:lnTo>
                      <a:pt x="0" y="305"/>
                    </a:lnTo>
                    <a:cubicBezTo>
                      <a:pt x="6" y="305"/>
                      <a:pt x="12" y="305"/>
                      <a:pt x="18" y="305"/>
                    </a:cubicBezTo>
                    <a:lnTo>
                      <a:pt x="94" y="20"/>
                    </a:lnTo>
                    <a:lnTo>
                      <a:pt x="166" y="38"/>
                    </a:lnTo>
                    <a:lnTo>
                      <a:pt x="185" y="73"/>
                    </a:lnTo>
                    <a:lnTo>
                      <a:pt x="141" y="95"/>
                    </a:lnTo>
                    <a:lnTo>
                      <a:pt x="177" y="132"/>
                    </a:lnTo>
                    <a:lnTo>
                      <a:pt x="60" y="300"/>
                    </a:lnTo>
                    <a:cubicBezTo>
                      <a:pt x="68" y="298"/>
                      <a:pt x="76" y="288"/>
                      <a:pt x="84" y="286"/>
                    </a:cubicBezTo>
                    <a:lnTo>
                      <a:pt x="199" y="130"/>
                    </a:lnTo>
                    <a:lnTo>
                      <a:pt x="169" y="10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987">
                <a:extLst>
                  <a:ext uri="{FF2B5EF4-FFF2-40B4-BE49-F238E27FC236}">
                    <a16:creationId xmlns:a16="http://schemas.microsoft.com/office/drawing/2014/main" id="{402ED7D0-BB6D-985B-5741-3FD216906889}"/>
                  </a:ext>
                </a:extLst>
              </p:cNvPr>
              <p:cNvSpPr>
                <a:spLocks/>
              </p:cNvSpPr>
              <p:nvPr/>
            </p:nvSpPr>
            <p:spPr bwMode="auto">
              <a:xfrm>
                <a:off x="7508633" y="2623777"/>
                <a:ext cx="81130" cy="119604"/>
              </a:xfrm>
              <a:custGeom>
                <a:avLst/>
                <a:gdLst>
                  <a:gd name="T0" fmla="*/ 30 w 208"/>
                  <a:gd name="T1" fmla="*/ 132 h 305"/>
                  <a:gd name="T2" fmla="*/ 67 w 208"/>
                  <a:gd name="T3" fmla="*/ 95 h 305"/>
                  <a:gd name="T4" fmla="*/ 22 w 208"/>
                  <a:gd name="T5" fmla="*/ 73 h 305"/>
                  <a:gd name="T6" fmla="*/ 42 w 208"/>
                  <a:gd name="T7" fmla="*/ 38 h 305"/>
                  <a:gd name="T8" fmla="*/ 113 w 208"/>
                  <a:gd name="T9" fmla="*/ 20 h 305"/>
                  <a:gd name="T10" fmla="*/ 190 w 208"/>
                  <a:gd name="T11" fmla="*/ 305 h 305"/>
                  <a:gd name="T12" fmla="*/ 208 w 208"/>
                  <a:gd name="T13" fmla="*/ 305 h 305"/>
                  <a:gd name="T14" fmla="*/ 125 w 208"/>
                  <a:gd name="T15" fmla="*/ 0 h 305"/>
                  <a:gd name="T16" fmla="*/ 30 w 208"/>
                  <a:gd name="T17" fmla="*/ 23 h 305"/>
                  <a:gd name="T18" fmla="*/ 0 w 208"/>
                  <a:gd name="T19" fmla="*/ 80 h 305"/>
                  <a:gd name="T20" fmla="*/ 39 w 208"/>
                  <a:gd name="T21" fmla="*/ 100 h 305"/>
                  <a:gd name="T22" fmla="*/ 8 w 208"/>
                  <a:gd name="T23" fmla="*/ 130 h 305"/>
                  <a:gd name="T24" fmla="*/ 123 w 208"/>
                  <a:gd name="T25" fmla="*/ 286 h 305"/>
                  <a:gd name="T26" fmla="*/ 147 w 208"/>
                  <a:gd name="T27" fmla="*/ 300 h 305"/>
                  <a:gd name="T28" fmla="*/ 30 w 208"/>
                  <a:gd name="T29" fmla="*/ 13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305">
                    <a:moveTo>
                      <a:pt x="30" y="132"/>
                    </a:moveTo>
                    <a:lnTo>
                      <a:pt x="67" y="95"/>
                    </a:lnTo>
                    <a:lnTo>
                      <a:pt x="22" y="73"/>
                    </a:lnTo>
                    <a:lnTo>
                      <a:pt x="42" y="38"/>
                    </a:lnTo>
                    <a:lnTo>
                      <a:pt x="113" y="20"/>
                    </a:lnTo>
                    <a:lnTo>
                      <a:pt x="190" y="305"/>
                    </a:lnTo>
                    <a:cubicBezTo>
                      <a:pt x="196" y="305"/>
                      <a:pt x="202" y="305"/>
                      <a:pt x="208" y="305"/>
                    </a:cubicBezTo>
                    <a:lnTo>
                      <a:pt x="125" y="0"/>
                    </a:lnTo>
                    <a:lnTo>
                      <a:pt x="30" y="23"/>
                    </a:lnTo>
                    <a:lnTo>
                      <a:pt x="0" y="80"/>
                    </a:lnTo>
                    <a:lnTo>
                      <a:pt x="39" y="100"/>
                    </a:lnTo>
                    <a:lnTo>
                      <a:pt x="8" y="130"/>
                    </a:lnTo>
                    <a:lnTo>
                      <a:pt x="123" y="286"/>
                    </a:lnTo>
                    <a:cubicBezTo>
                      <a:pt x="131" y="288"/>
                      <a:pt x="139" y="298"/>
                      <a:pt x="147" y="300"/>
                    </a:cubicBezTo>
                    <a:lnTo>
                      <a:pt x="30" y="13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988">
                <a:extLst>
                  <a:ext uri="{FF2B5EF4-FFF2-40B4-BE49-F238E27FC236}">
                    <a16:creationId xmlns:a16="http://schemas.microsoft.com/office/drawing/2014/main" id="{F21F4B1E-9F28-0418-365F-67AF6AF199E9}"/>
                  </a:ext>
                </a:extLst>
              </p:cNvPr>
              <p:cNvSpPr>
                <a:spLocks/>
              </p:cNvSpPr>
              <p:nvPr/>
            </p:nvSpPr>
            <p:spPr bwMode="auto">
              <a:xfrm>
                <a:off x="7528706" y="2539301"/>
                <a:ext cx="130476" cy="81966"/>
              </a:xfrm>
              <a:custGeom>
                <a:avLst/>
                <a:gdLst>
                  <a:gd name="T0" fmla="*/ 316 w 333"/>
                  <a:gd name="T1" fmla="*/ 17 h 208"/>
                  <a:gd name="T2" fmla="*/ 316 w 333"/>
                  <a:gd name="T3" fmla="*/ 16 h 208"/>
                  <a:gd name="T4" fmla="*/ 316 w 333"/>
                  <a:gd name="T5" fmla="*/ 16 h 208"/>
                  <a:gd name="T6" fmla="*/ 299 w 333"/>
                  <a:gd name="T7" fmla="*/ 32 h 208"/>
                  <a:gd name="T8" fmla="*/ 166 w 333"/>
                  <a:gd name="T9" fmla="*/ 192 h 208"/>
                  <a:gd name="T10" fmla="*/ 33 w 333"/>
                  <a:gd name="T11" fmla="*/ 32 h 208"/>
                  <a:gd name="T12" fmla="*/ 17 w 333"/>
                  <a:gd name="T13" fmla="*/ 16 h 208"/>
                  <a:gd name="T14" fmla="*/ 17 w 333"/>
                  <a:gd name="T15" fmla="*/ 16 h 208"/>
                  <a:gd name="T16" fmla="*/ 16 w 333"/>
                  <a:gd name="T17" fmla="*/ 17 h 208"/>
                  <a:gd name="T18" fmla="*/ 0 w 333"/>
                  <a:gd name="T19" fmla="*/ 0 h 208"/>
                  <a:gd name="T20" fmla="*/ 0 w 333"/>
                  <a:gd name="T21" fmla="*/ 17 h 208"/>
                  <a:gd name="T22" fmla="*/ 16 w 333"/>
                  <a:gd name="T23" fmla="*/ 33 h 208"/>
                  <a:gd name="T24" fmla="*/ 17 w 333"/>
                  <a:gd name="T25" fmla="*/ 33 h 208"/>
                  <a:gd name="T26" fmla="*/ 166 w 333"/>
                  <a:gd name="T27" fmla="*/ 208 h 208"/>
                  <a:gd name="T28" fmla="*/ 316 w 333"/>
                  <a:gd name="T29" fmla="*/ 33 h 208"/>
                  <a:gd name="T30" fmla="*/ 316 w 333"/>
                  <a:gd name="T31" fmla="*/ 33 h 208"/>
                  <a:gd name="T32" fmla="*/ 333 w 333"/>
                  <a:gd name="T33" fmla="*/ 17 h 208"/>
                  <a:gd name="T34" fmla="*/ 333 w 333"/>
                  <a:gd name="T35" fmla="*/ 0 h 208"/>
                  <a:gd name="T36" fmla="*/ 316 w 333"/>
                  <a:gd name="T37" fmla="*/ 1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3" h="208">
                    <a:moveTo>
                      <a:pt x="316" y="17"/>
                    </a:moveTo>
                    <a:cubicBezTo>
                      <a:pt x="316" y="17"/>
                      <a:pt x="316" y="16"/>
                      <a:pt x="316" y="16"/>
                    </a:cubicBezTo>
                    <a:lnTo>
                      <a:pt x="316" y="16"/>
                    </a:lnTo>
                    <a:cubicBezTo>
                      <a:pt x="307" y="16"/>
                      <a:pt x="300" y="23"/>
                      <a:pt x="299" y="32"/>
                    </a:cubicBezTo>
                    <a:cubicBezTo>
                      <a:pt x="295" y="110"/>
                      <a:pt x="226" y="192"/>
                      <a:pt x="166" y="192"/>
                    </a:cubicBezTo>
                    <a:cubicBezTo>
                      <a:pt x="106" y="192"/>
                      <a:pt x="38" y="110"/>
                      <a:pt x="33" y="32"/>
                    </a:cubicBezTo>
                    <a:cubicBezTo>
                      <a:pt x="33" y="23"/>
                      <a:pt x="26" y="16"/>
                      <a:pt x="17" y="16"/>
                    </a:cubicBezTo>
                    <a:lnTo>
                      <a:pt x="17" y="16"/>
                    </a:lnTo>
                    <a:cubicBezTo>
                      <a:pt x="17" y="16"/>
                      <a:pt x="16" y="17"/>
                      <a:pt x="16" y="17"/>
                    </a:cubicBezTo>
                    <a:cubicBezTo>
                      <a:pt x="7" y="17"/>
                      <a:pt x="0" y="9"/>
                      <a:pt x="0" y="0"/>
                    </a:cubicBezTo>
                    <a:lnTo>
                      <a:pt x="0" y="17"/>
                    </a:lnTo>
                    <a:cubicBezTo>
                      <a:pt x="0" y="26"/>
                      <a:pt x="7" y="33"/>
                      <a:pt x="16" y="33"/>
                    </a:cubicBezTo>
                    <a:cubicBezTo>
                      <a:pt x="16" y="33"/>
                      <a:pt x="17" y="33"/>
                      <a:pt x="17" y="33"/>
                    </a:cubicBezTo>
                    <a:cubicBezTo>
                      <a:pt x="21" y="114"/>
                      <a:pt x="94" y="208"/>
                      <a:pt x="166" y="208"/>
                    </a:cubicBezTo>
                    <a:cubicBezTo>
                      <a:pt x="239" y="208"/>
                      <a:pt x="311" y="114"/>
                      <a:pt x="316" y="33"/>
                    </a:cubicBezTo>
                    <a:cubicBezTo>
                      <a:pt x="316" y="33"/>
                      <a:pt x="316" y="33"/>
                      <a:pt x="316" y="33"/>
                    </a:cubicBezTo>
                    <a:cubicBezTo>
                      <a:pt x="325" y="33"/>
                      <a:pt x="333" y="26"/>
                      <a:pt x="333" y="17"/>
                    </a:cubicBezTo>
                    <a:lnTo>
                      <a:pt x="333" y="0"/>
                    </a:lnTo>
                    <a:cubicBezTo>
                      <a:pt x="333" y="9"/>
                      <a:pt x="325" y="17"/>
                      <a:pt x="316" y="17"/>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989">
                <a:extLst>
                  <a:ext uri="{FF2B5EF4-FFF2-40B4-BE49-F238E27FC236}">
                    <a16:creationId xmlns:a16="http://schemas.microsoft.com/office/drawing/2014/main" id="{19828EEA-B21F-F482-34B9-EC4C2AD32155}"/>
                  </a:ext>
                </a:extLst>
              </p:cNvPr>
              <p:cNvSpPr>
                <a:spLocks/>
              </p:cNvSpPr>
              <p:nvPr/>
            </p:nvSpPr>
            <p:spPr bwMode="auto">
              <a:xfrm>
                <a:off x="7630746" y="2624613"/>
                <a:ext cx="102039" cy="25928"/>
              </a:xfrm>
              <a:custGeom>
                <a:avLst/>
                <a:gdLst>
                  <a:gd name="T0" fmla="*/ 211 w 262"/>
                  <a:gd name="T1" fmla="*/ 66 h 66"/>
                  <a:gd name="T2" fmla="*/ 241 w 262"/>
                  <a:gd name="T3" fmla="*/ 63 h 66"/>
                  <a:gd name="T4" fmla="*/ 262 w 262"/>
                  <a:gd name="T5" fmla="*/ 65 h 66"/>
                  <a:gd name="T6" fmla="*/ 243 w 262"/>
                  <a:gd name="T7" fmla="*/ 57 h 66"/>
                  <a:gd name="T8" fmla="*/ 161 w 262"/>
                  <a:gd name="T9" fmla="*/ 38 h 66"/>
                  <a:gd name="T10" fmla="*/ 0 w 262"/>
                  <a:gd name="T11" fmla="*/ 0 h 66"/>
                  <a:gd name="T12" fmla="*/ 0 w 262"/>
                  <a:gd name="T13" fmla="*/ 18 h 66"/>
                  <a:gd name="T14" fmla="*/ 157 w 262"/>
                  <a:gd name="T15" fmla="*/ 54 h 66"/>
                  <a:gd name="T16" fmla="*/ 211 w 262"/>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66">
                    <a:moveTo>
                      <a:pt x="211" y="66"/>
                    </a:moveTo>
                    <a:cubicBezTo>
                      <a:pt x="221" y="64"/>
                      <a:pt x="231" y="63"/>
                      <a:pt x="241" y="63"/>
                    </a:cubicBezTo>
                    <a:cubicBezTo>
                      <a:pt x="248" y="63"/>
                      <a:pt x="255" y="64"/>
                      <a:pt x="262" y="65"/>
                    </a:cubicBezTo>
                    <a:cubicBezTo>
                      <a:pt x="255" y="61"/>
                      <a:pt x="249" y="58"/>
                      <a:pt x="243" y="57"/>
                    </a:cubicBezTo>
                    <a:cubicBezTo>
                      <a:pt x="220" y="51"/>
                      <a:pt x="192" y="45"/>
                      <a:pt x="161" y="38"/>
                    </a:cubicBezTo>
                    <a:cubicBezTo>
                      <a:pt x="114" y="27"/>
                      <a:pt x="51" y="13"/>
                      <a:pt x="0" y="0"/>
                    </a:cubicBezTo>
                    <a:lnTo>
                      <a:pt x="0" y="18"/>
                    </a:lnTo>
                    <a:cubicBezTo>
                      <a:pt x="39" y="27"/>
                      <a:pt x="91" y="39"/>
                      <a:pt x="157" y="54"/>
                    </a:cubicBezTo>
                    <a:cubicBezTo>
                      <a:pt x="176" y="58"/>
                      <a:pt x="195" y="63"/>
                      <a:pt x="211" y="66"/>
                    </a:cubicBez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990">
                <a:extLst>
                  <a:ext uri="{FF2B5EF4-FFF2-40B4-BE49-F238E27FC236}">
                    <a16:creationId xmlns:a16="http://schemas.microsoft.com/office/drawing/2014/main" id="{DE51BB47-B3A6-66D0-CFF4-4CED1DBEC042}"/>
                  </a:ext>
                </a:extLst>
              </p:cNvPr>
              <p:cNvSpPr>
                <a:spLocks/>
              </p:cNvSpPr>
              <p:nvPr/>
            </p:nvSpPr>
            <p:spPr bwMode="auto">
              <a:xfrm>
                <a:off x="7441722" y="2624613"/>
                <a:ext cx="236698" cy="122949"/>
              </a:xfrm>
              <a:custGeom>
                <a:avLst/>
                <a:gdLst>
                  <a:gd name="T0" fmla="*/ 598 w 604"/>
                  <a:gd name="T1" fmla="*/ 243 h 313"/>
                  <a:gd name="T2" fmla="*/ 389 w 604"/>
                  <a:gd name="T3" fmla="*/ 296 h 313"/>
                  <a:gd name="T4" fmla="*/ 22 w 604"/>
                  <a:gd name="T5" fmla="*/ 93 h 313"/>
                  <a:gd name="T6" fmla="*/ 57 w 604"/>
                  <a:gd name="T7" fmla="*/ 73 h 313"/>
                  <a:gd name="T8" fmla="*/ 142 w 604"/>
                  <a:gd name="T9" fmla="*/ 53 h 313"/>
                  <a:gd name="T10" fmla="*/ 299 w 604"/>
                  <a:gd name="T11" fmla="*/ 17 h 313"/>
                  <a:gd name="T12" fmla="*/ 299 w 604"/>
                  <a:gd name="T13" fmla="*/ 0 h 313"/>
                  <a:gd name="T14" fmla="*/ 139 w 604"/>
                  <a:gd name="T15" fmla="*/ 37 h 313"/>
                  <a:gd name="T16" fmla="*/ 53 w 604"/>
                  <a:gd name="T17" fmla="*/ 56 h 313"/>
                  <a:gd name="T18" fmla="*/ 0 w 604"/>
                  <a:gd name="T19" fmla="*/ 89 h 313"/>
                  <a:gd name="T20" fmla="*/ 389 w 604"/>
                  <a:gd name="T21" fmla="*/ 313 h 313"/>
                  <a:gd name="T22" fmla="*/ 604 w 604"/>
                  <a:gd name="T23" fmla="*/ 258 h 313"/>
                  <a:gd name="T24" fmla="*/ 598 w 604"/>
                  <a:gd name="T25" fmla="*/ 24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4" h="313">
                    <a:moveTo>
                      <a:pt x="598" y="243"/>
                    </a:moveTo>
                    <a:cubicBezTo>
                      <a:pt x="536" y="277"/>
                      <a:pt x="465" y="296"/>
                      <a:pt x="389" y="296"/>
                    </a:cubicBezTo>
                    <a:cubicBezTo>
                      <a:pt x="235" y="296"/>
                      <a:pt x="99" y="215"/>
                      <a:pt x="22" y="93"/>
                    </a:cubicBezTo>
                    <a:cubicBezTo>
                      <a:pt x="33" y="83"/>
                      <a:pt x="45" y="76"/>
                      <a:pt x="57" y="73"/>
                    </a:cubicBezTo>
                    <a:cubicBezTo>
                      <a:pt x="81" y="67"/>
                      <a:pt x="110" y="60"/>
                      <a:pt x="142" y="53"/>
                    </a:cubicBezTo>
                    <a:cubicBezTo>
                      <a:pt x="208" y="38"/>
                      <a:pt x="260" y="26"/>
                      <a:pt x="299" y="17"/>
                    </a:cubicBezTo>
                    <a:lnTo>
                      <a:pt x="299" y="0"/>
                    </a:lnTo>
                    <a:cubicBezTo>
                      <a:pt x="249" y="12"/>
                      <a:pt x="187" y="26"/>
                      <a:pt x="139" y="37"/>
                    </a:cubicBezTo>
                    <a:cubicBezTo>
                      <a:pt x="107" y="44"/>
                      <a:pt x="77" y="52"/>
                      <a:pt x="53" y="56"/>
                    </a:cubicBezTo>
                    <a:cubicBezTo>
                      <a:pt x="33" y="60"/>
                      <a:pt x="10" y="78"/>
                      <a:pt x="0" y="89"/>
                    </a:cubicBezTo>
                    <a:cubicBezTo>
                      <a:pt x="78" y="223"/>
                      <a:pt x="223" y="313"/>
                      <a:pt x="389" y="313"/>
                    </a:cubicBezTo>
                    <a:cubicBezTo>
                      <a:pt x="467" y="313"/>
                      <a:pt x="541" y="293"/>
                      <a:pt x="604" y="258"/>
                    </a:cubicBezTo>
                    <a:cubicBezTo>
                      <a:pt x="602" y="253"/>
                      <a:pt x="600" y="248"/>
                      <a:pt x="598" y="243"/>
                    </a:cubicBez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991">
                <a:extLst>
                  <a:ext uri="{FF2B5EF4-FFF2-40B4-BE49-F238E27FC236}">
                    <a16:creationId xmlns:a16="http://schemas.microsoft.com/office/drawing/2014/main" id="{8B5EB7AC-A0AC-D9CB-3E10-C54C20D05512}"/>
                  </a:ext>
                </a:extLst>
              </p:cNvPr>
              <p:cNvSpPr>
                <a:spLocks/>
              </p:cNvSpPr>
              <p:nvPr/>
            </p:nvSpPr>
            <p:spPr bwMode="auto">
              <a:xfrm>
                <a:off x="7679256" y="2655559"/>
                <a:ext cx="91166" cy="92003"/>
              </a:xfrm>
              <a:custGeom>
                <a:avLst/>
                <a:gdLst>
                  <a:gd name="T0" fmla="*/ 212 w 233"/>
                  <a:gd name="T1" fmla="*/ 85 h 233"/>
                  <a:gd name="T2" fmla="*/ 217 w 233"/>
                  <a:gd name="T3" fmla="*/ 116 h 233"/>
                  <a:gd name="T4" fmla="*/ 117 w 233"/>
                  <a:gd name="T5" fmla="*/ 216 h 233"/>
                  <a:gd name="T6" fmla="*/ 17 w 233"/>
                  <a:gd name="T7" fmla="*/ 116 h 233"/>
                  <a:gd name="T8" fmla="*/ 117 w 233"/>
                  <a:gd name="T9" fmla="*/ 16 h 233"/>
                  <a:gd name="T10" fmla="*/ 184 w 233"/>
                  <a:gd name="T11" fmla="*/ 42 h 233"/>
                  <a:gd name="T12" fmla="*/ 195 w 233"/>
                  <a:gd name="T13" fmla="*/ 30 h 233"/>
                  <a:gd name="T14" fmla="*/ 117 w 233"/>
                  <a:gd name="T15" fmla="*/ 0 h 233"/>
                  <a:gd name="T16" fmla="*/ 0 w 233"/>
                  <a:gd name="T17" fmla="*/ 116 h 233"/>
                  <a:gd name="T18" fmla="*/ 117 w 233"/>
                  <a:gd name="T19" fmla="*/ 233 h 233"/>
                  <a:gd name="T20" fmla="*/ 233 w 233"/>
                  <a:gd name="T21" fmla="*/ 116 h 233"/>
                  <a:gd name="T22" fmla="*/ 224 w 233"/>
                  <a:gd name="T23" fmla="*/ 72 h 233"/>
                  <a:gd name="T24" fmla="*/ 212 w 233"/>
                  <a:gd name="T25" fmla="*/ 8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3" h="233">
                    <a:moveTo>
                      <a:pt x="212" y="85"/>
                    </a:moveTo>
                    <a:cubicBezTo>
                      <a:pt x="215" y="95"/>
                      <a:pt x="217" y="106"/>
                      <a:pt x="217" y="116"/>
                    </a:cubicBezTo>
                    <a:cubicBezTo>
                      <a:pt x="217" y="171"/>
                      <a:pt x="172" y="216"/>
                      <a:pt x="117" y="216"/>
                    </a:cubicBezTo>
                    <a:cubicBezTo>
                      <a:pt x="62" y="216"/>
                      <a:pt x="17" y="171"/>
                      <a:pt x="17" y="116"/>
                    </a:cubicBezTo>
                    <a:cubicBezTo>
                      <a:pt x="17" y="61"/>
                      <a:pt x="62" y="16"/>
                      <a:pt x="117" y="16"/>
                    </a:cubicBezTo>
                    <a:cubicBezTo>
                      <a:pt x="142" y="16"/>
                      <a:pt x="166" y="26"/>
                      <a:pt x="184" y="42"/>
                    </a:cubicBezTo>
                    <a:lnTo>
                      <a:pt x="195" y="30"/>
                    </a:lnTo>
                    <a:cubicBezTo>
                      <a:pt x="174" y="11"/>
                      <a:pt x="147" y="0"/>
                      <a:pt x="117" y="0"/>
                    </a:cubicBezTo>
                    <a:cubicBezTo>
                      <a:pt x="52" y="0"/>
                      <a:pt x="0" y="52"/>
                      <a:pt x="0" y="116"/>
                    </a:cubicBezTo>
                    <a:cubicBezTo>
                      <a:pt x="0" y="181"/>
                      <a:pt x="52" y="233"/>
                      <a:pt x="117" y="233"/>
                    </a:cubicBezTo>
                    <a:cubicBezTo>
                      <a:pt x="181" y="233"/>
                      <a:pt x="233" y="181"/>
                      <a:pt x="233" y="116"/>
                    </a:cubicBezTo>
                    <a:cubicBezTo>
                      <a:pt x="233" y="101"/>
                      <a:pt x="230" y="85"/>
                      <a:pt x="224" y="72"/>
                    </a:cubicBezTo>
                    <a:lnTo>
                      <a:pt x="212" y="85"/>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992">
                <a:extLst>
                  <a:ext uri="{FF2B5EF4-FFF2-40B4-BE49-F238E27FC236}">
                    <a16:creationId xmlns:a16="http://schemas.microsoft.com/office/drawing/2014/main" id="{140A6930-D035-3ED8-C91D-EB3CA6FF69B2}"/>
                  </a:ext>
                </a:extLst>
              </p:cNvPr>
              <p:cNvSpPr>
                <a:spLocks/>
              </p:cNvSpPr>
              <p:nvPr/>
            </p:nvSpPr>
            <p:spPr bwMode="auto">
              <a:xfrm>
                <a:off x="7699329" y="2662251"/>
                <a:ext cx="74439" cy="56038"/>
              </a:xfrm>
              <a:custGeom>
                <a:avLst/>
                <a:gdLst>
                  <a:gd name="T0" fmla="*/ 64 w 190"/>
                  <a:gd name="T1" fmla="*/ 144 h 144"/>
                  <a:gd name="T2" fmla="*/ 64 w 190"/>
                  <a:gd name="T3" fmla="*/ 144 h 144"/>
                  <a:gd name="T4" fmla="*/ 58 w 190"/>
                  <a:gd name="T5" fmla="*/ 141 h 144"/>
                  <a:gd name="T6" fmla="*/ 0 w 190"/>
                  <a:gd name="T7" fmla="*/ 72 h 144"/>
                  <a:gd name="T8" fmla="*/ 13 w 190"/>
                  <a:gd name="T9" fmla="*/ 61 h 144"/>
                  <a:gd name="T10" fmla="*/ 65 w 190"/>
                  <a:gd name="T11" fmla="*/ 123 h 144"/>
                  <a:gd name="T12" fmla="*/ 178 w 190"/>
                  <a:gd name="T13" fmla="*/ 0 h 144"/>
                  <a:gd name="T14" fmla="*/ 190 w 190"/>
                  <a:gd name="T15" fmla="*/ 11 h 144"/>
                  <a:gd name="T16" fmla="*/ 71 w 190"/>
                  <a:gd name="T17" fmla="*/ 142 h 144"/>
                  <a:gd name="T18" fmla="*/ 64 w 190"/>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44">
                    <a:moveTo>
                      <a:pt x="64" y="144"/>
                    </a:moveTo>
                    <a:lnTo>
                      <a:pt x="64" y="144"/>
                    </a:lnTo>
                    <a:cubicBezTo>
                      <a:pt x="62" y="144"/>
                      <a:pt x="60" y="143"/>
                      <a:pt x="58" y="141"/>
                    </a:cubicBezTo>
                    <a:lnTo>
                      <a:pt x="0" y="72"/>
                    </a:lnTo>
                    <a:lnTo>
                      <a:pt x="13" y="61"/>
                    </a:lnTo>
                    <a:lnTo>
                      <a:pt x="65" y="123"/>
                    </a:lnTo>
                    <a:lnTo>
                      <a:pt x="178" y="0"/>
                    </a:lnTo>
                    <a:lnTo>
                      <a:pt x="190" y="11"/>
                    </a:lnTo>
                    <a:lnTo>
                      <a:pt x="71" y="142"/>
                    </a:lnTo>
                    <a:cubicBezTo>
                      <a:pt x="69" y="143"/>
                      <a:pt x="67" y="144"/>
                      <a:pt x="64" y="14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3" name="TextBox 32">
            <a:extLst>
              <a:ext uri="{FF2B5EF4-FFF2-40B4-BE49-F238E27FC236}">
                <a16:creationId xmlns:a16="http://schemas.microsoft.com/office/drawing/2014/main" id="{66FEEBF4-492B-F031-F9C0-4C7666192A23}"/>
              </a:ext>
            </a:extLst>
          </p:cNvPr>
          <p:cNvSpPr txBox="1"/>
          <p:nvPr/>
        </p:nvSpPr>
        <p:spPr>
          <a:xfrm>
            <a:off x="7573186" y="3866132"/>
            <a:ext cx="2519719" cy="866904"/>
          </a:xfrm>
          <a:prstGeom prst="rect">
            <a:avLst/>
          </a:prstGeom>
          <a:noFill/>
        </p:spPr>
        <p:txBody>
          <a:bodyPr wrap="square">
            <a:spAutoFit/>
          </a:bodyPr>
          <a:lstStyle/>
          <a:p>
            <a:pPr marL="0" marR="0" lvl="0" indent="0" algn="ctr" defTabSz="914400" rtl="0" eaLnBrk="1" fontAlgn="auto" latinLnBrk="0" hangingPunct="1">
              <a:lnSpc>
                <a:spcPct val="100000"/>
              </a:lnSpc>
              <a:spcBef>
                <a:spcPts val="200"/>
              </a:spcBef>
              <a:spcAft>
                <a:spcPts val="2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2021</a:t>
            </a:r>
            <a:r>
              <a:rPr kumimoji="0" lang="en-US" sz="1100" b="0"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 – </a:t>
            </a:r>
            <a:r>
              <a:rPr kumimoji="0" lang="en-US" sz="1100" b="0" i="0" u="none" strike="noStrike" kern="1200" cap="none" spc="0" normalizeH="0" baseline="0" noProof="0" dirty="0" err="1">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eKYC</a:t>
            </a:r>
            <a:r>
              <a:rPr kumimoji="0" lang="en-US" sz="1100" b="0"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 </a:t>
            </a:r>
            <a:r>
              <a:rPr kumimoji="0" lang="en-US" sz="1100" b="0" i="0" u="none" strike="noStrike" kern="1200" cap="none" spc="0" normalizeH="0" baseline="0" noProof="0" dirty="0" err="1">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FacePAY</a:t>
            </a:r>
            <a:r>
              <a:rPr kumimoji="0" lang="en-US" sz="1100" b="0"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 Robotics Process Automation</a:t>
            </a:r>
          </a:p>
          <a:p>
            <a:pPr lvl="0" algn="ctr">
              <a:spcBef>
                <a:spcPts val="200"/>
              </a:spcBef>
              <a:spcAft>
                <a:spcPts val="200"/>
              </a:spcAft>
              <a:defRPr/>
            </a:pPr>
            <a:r>
              <a:rPr lang="en-US" sz="1100" dirty="0">
                <a:solidFill>
                  <a:prstClr val="white"/>
                </a:solidFill>
                <a:latin typeface="SVN-Gilroy Medium" panose="00000600000000000000" pitchFamily="50" charset="0"/>
                <a:ea typeface="Tahoma" panose="020B0604030504040204" pitchFamily="34" charset="0"/>
                <a:cs typeface="Arial" pitchFamily="34" charset="0"/>
              </a:rPr>
              <a:t>The process of pledging savings books reduces working time by </a:t>
            </a:r>
            <a:r>
              <a:rPr lang="en-US" sz="1100" b="1" dirty="0">
                <a:solidFill>
                  <a:prstClr val="white"/>
                </a:solidFill>
                <a:latin typeface="SVN-Gilroy Medium" panose="00000600000000000000" pitchFamily="50" charset="0"/>
                <a:ea typeface="Tahoma" panose="020B0604030504040204" pitchFamily="34" charset="0"/>
                <a:cs typeface="Arial" pitchFamily="34" charset="0"/>
              </a:rPr>
              <a:t>65%.</a:t>
            </a:r>
          </a:p>
        </p:txBody>
      </p:sp>
      <p:cxnSp>
        <p:nvCxnSpPr>
          <p:cNvPr id="48" name="Connector: Elbow 47">
            <a:extLst>
              <a:ext uri="{FF2B5EF4-FFF2-40B4-BE49-F238E27FC236}">
                <a16:creationId xmlns:a16="http://schemas.microsoft.com/office/drawing/2014/main" id="{E00522C5-2116-C3A9-7E43-CA6606E448DE}"/>
              </a:ext>
            </a:extLst>
          </p:cNvPr>
          <p:cNvCxnSpPr>
            <a:cxnSpLocks/>
            <a:stCxn id="14" idx="3"/>
            <a:endCxn id="35" idx="1"/>
          </p:cNvCxnSpPr>
          <p:nvPr/>
        </p:nvCxnSpPr>
        <p:spPr>
          <a:xfrm flipV="1">
            <a:off x="7237056" y="3212056"/>
            <a:ext cx="955022" cy="644430"/>
          </a:xfrm>
          <a:prstGeom prst="bentConnector3">
            <a:avLst>
              <a:gd name="adj1" fmla="val 50000"/>
            </a:avLst>
          </a:prstGeom>
          <a:ln w="285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3815854-ECCA-0038-3DBE-14033C25944E}"/>
              </a:ext>
            </a:extLst>
          </p:cNvPr>
          <p:cNvCxnSpPr>
            <a:cxnSpLocks/>
            <a:stCxn id="7" idx="3"/>
            <a:endCxn id="14" idx="1"/>
          </p:cNvCxnSpPr>
          <p:nvPr/>
        </p:nvCxnSpPr>
        <p:spPr>
          <a:xfrm>
            <a:off x="5517922" y="3856486"/>
            <a:ext cx="607483" cy="0"/>
          </a:xfrm>
          <a:prstGeom prst="line">
            <a:avLst/>
          </a:prstGeom>
          <a:ln w="28575">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A2E7E27F-392B-06CB-63F7-2495E285DE47}"/>
              </a:ext>
            </a:extLst>
          </p:cNvPr>
          <p:cNvSpPr/>
          <p:nvPr/>
        </p:nvSpPr>
        <p:spPr>
          <a:xfrm>
            <a:off x="-12079" y="3478642"/>
            <a:ext cx="585742" cy="780996"/>
          </a:xfrm>
          <a:custGeom>
            <a:avLst/>
            <a:gdLst>
              <a:gd name="connsiteX0" fmla="*/ 195430 w 585742"/>
              <a:gd name="connsiteY0" fmla="*/ 0 h 780996"/>
              <a:gd name="connsiteX1" fmla="*/ 582761 w 585742"/>
              <a:gd name="connsiteY1" fmla="*/ 0 h 780996"/>
              <a:gd name="connsiteX2" fmla="*/ 585742 w 585742"/>
              <a:gd name="connsiteY2" fmla="*/ 3955 h 780996"/>
              <a:gd name="connsiteX3" fmla="*/ 0 w 585742"/>
              <a:gd name="connsiteY3" fmla="*/ 780996 h 780996"/>
              <a:gd name="connsiteX4" fmla="*/ 0 w 585742"/>
              <a:gd name="connsiteY4" fmla="*/ 267165 h 780996"/>
              <a:gd name="connsiteX5" fmla="*/ 198411 w 585742"/>
              <a:gd name="connsiteY5" fmla="*/ 3955 h 780996"/>
              <a:gd name="connsiteX6" fmla="*/ 195430 w 585742"/>
              <a:gd name="connsiteY6" fmla="*/ 0 h 78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742" h="780996">
                <a:moveTo>
                  <a:pt x="195430" y="0"/>
                </a:moveTo>
                <a:lnTo>
                  <a:pt x="582761" y="0"/>
                </a:lnTo>
                <a:lnTo>
                  <a:pt x="585742" y="3955"/>
                </a:lnTo>
                <a:lnTo>
                  <a:pt x="0" y="780996"/>
                </a:lnTo>
                <a:lnTo>
                  <a:pt x="0" y="267165"/>
                </a:lnTo>
                <a:lnTo>
                  <a:pt x="198411" y="3955"/>
                </a:lnTo>
                <a:lnTo>
                  <a:pt x="195430" y="0"/>
                </a:lnTo>
                <a:close/>
              </a:path>
            </a:pathLst>
          </a:custGeom>
          <a:solidFill>
            <a:srgbClr val="9999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XBold" panose="00000900000000000000" pitchFamily="50" charset="0"/>
              <a:ea typeface="+mn-ea"/>
              <a:cs typeface="+mn-cs"/>
            </a:endParaRPr>
          </a:p>
        </p:txBody>
      </p:sp>
      <p:sp>
        <p:nvSpPr>
          <p:cNvPr id="11" name="Freeform: Shape 10">
            <a:extLst>
              <a:ext uri="{FF2B5EF4-FFF2-40B4-BE49-F238E27FC236}">
                <a16:creationId xmlns:a16="http://schemas.microsoft.com/office/drawing/2014/main" id="{84F88730-454E-F1A2-7B7A-71160B771C50}"/>
              </a:ext>
            </a:extLst>
          </p:cNvPr>
          <p:cNvSpPr/>
          <p:nvPr/>
        </p:nvSpPr>
        <p:spPr>
          <a:xfrm>
            <a:off x="-12079" y="3478642"/>
            <a:ext cx="1112833" cy="1097378"/>
          </a:xfrm>
          <a:custGeom>
            <a:avLst/>
            <a:gdLst>
              <a:gd name="connsiteX0" fmla="*/ 724860 w 1112833"/>
              <a:gd name="connsiteY0" fmla="*/ 0 h 1097378"/>
              <a:gd name="connsiteX1" fmla="*/ 1112192 w 1112833"/>
              <a:gd name="connsiteY1" fmla="*/ 0 h 1097378"/>
              <a:gd name="connsiteX2" fmla="*/ 1112833 w 1112833"/>
              <a:gd name="connsiteY2" fmla="*/ 855 h 1097378"/>
              <a:gd name="connsiteX3" fmla="*/ 286260 w 1112833"/>
              <a:gd name="connsiteY3" fmla="*/ 1097378 h 1097378"/>
              <a:gd name="connsiteX4" fmla="*/ 0 w 1112833"/>
              <a:gd name="connsiteY4" fmla="*/ 1097378 h 1097378"/>
              <a:gd name="connsiteX5" fmla="*/ 0 w 1112833"/>
              <a:gd name="connsiteY5" fmla="*/ 963297 h 1097378"/>
              <a:gd name="connsiteX6" fmla="*/ 725502 w 1112833"/>
              <a:gd name="connsiteY6" fmla="*/ 855 h 1097378"/>
              <a:gd name="connsiteX7" fmla="*/ 724860 w 1112833"/>
              <a:gd name="connsiteY7" fmla="*/ 0 h 10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833" h="1097378">
                <a:moveTo>
                  <a:pt x="724860" y="0"/>
                </a:moveTo>
                <a:lnTo>
                  <a:pt x="1112192" y="0"/>
                </a:lnTo>
                <a:lnTo>
                  <a:pt x="1112833" y="855"/>
                </a:lnTo>
                <a:lnTo>
                  <a:pt x="286260" y="1097378"/>
                </a:lnTo>
                <a:lnTo>
                  <a:pt x="0" y="1097378"/>
                </a:lnTo>
                <a:lnTo>
                  <a:pt x="0" y="963297"/>
                </a:lnTo>
                <a:lnTo>
                  <a:pt x="725502" y="855"/>
                </a:lnTo>
                <a:lnTo>
                  <a:pt x="724860" y="0"/>
                </a:lnTo>
                <a:close/>
              </a:path>
            </a:pathLst>
          </a:custGeom>
          <a:solidFill>
            <a:srgbClr val="93878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XBold" panose="00000900000000000000" pitchFamily="50" charset="0"/>
              <a:ea typeface="+mn-ea"/>
              <a:cs typeface="+mn-cs"/>
            </a:endParaRPr>
          </a:p>
        </p:txBody>
      </p:sp>
      <p:sp>
        <p:nvSpPr>
          <p:cNvPr id="32" name="Freeform: Shape 31">
            <a:extLst>
              <a:ext uri="{FF2B5EF4-FFF2-40B4-BE49-F238E27FC236}">
                <a16:creationId xmlns:a16="http://schemas.microsoft.com/office/drawing/2014/main" id="{5FE161EB-E41E-58C2-46F5-B78CDE2CA8E3}"/>
              </a:ext>
            </a:extLst>
          </p:cNvPr>
          <p:cNvSpPr/>
          <p:nvPr/>
        </p:nvSpPr>
        <p:spPr>
          <a:xfrm>
            <a:off x="-12079" y="2382968"/>
            <a:ext cx="1112192" cy="1095674"/>
          </a:xfrm>
          <a:custGeom>
            <a:avLst/>
            <a:gdLst>
              <a:gd name="connsiteX0" fmla="*/ 0 w 1112192"/>
              <a:gd name="connsiteY0" fmla="*/ 0 h 1095674"/>
              <a:gd name="connsiteX1" fmla="*/ 286260 w 1112192"/>
              <a:gd name="connsiteY1" fmla="*/ 0 h 1095674"/>
              <a:gd name="connsiteX2" fmla="*/ 1112192 w 1112192"/>
              <a:gd name="connsiteY2" fmla="*/ 1095674 h 1095674"/>
              <a:gd name="connsiteX3" fmla="*/ 724860 w 1112192"/>
              <a:gd name="connsiteY3" fmla="*/ 1095674 h 1095674"/>
              <a:gd name="connsiteX4" fmla="*/ 0 w 1112192"/>
              <a:gd name="connsiteY4" fmla="*/ 134081 h 1095674"/>
              <a:gd name="connsiteX5" fmla="*/ 0 w 1112192"/>
              <a:gd name="connsiteY5" fmla="*/ 0 h 109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192" h="1095674">
                <a:moveTo>
                  <a:pt x="0" y="0"/>
                </a:moveTo>
                <a:lnTo>
                  <a:pt x="286260" y="0"/>
                </a:lnTo>
                <a:lnTo>
                  <a:pt x="1112192" y="1095674"/>
                </a:lnTo>
                <a:lnTo>
                  <a:pt x="724860" y="1095674"/>
                </a:lnTo>
                <a:lnTo>
                  <a:pt x="0" y="134081"/>
                </a:lnTo>
                <a:lnTo>
                  <a:pt x="0" y="0"/>
                </a:lnTo>
                <a:close/>
              </a:path>
            </a:pathLst>
          </a:custGeom>
          <a:solidFill>
            <a:srgbClr val="AAA0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XBold" panose="00000900000000000000" pitchFamily="50" charset="0"/>
              <a:ea typeface="+mn-ea"/>
              <a:cs typeface="+mn-cs"/>
            </a:endParaRPr>
          </a:p>
        </p:txBody>
      </p:sp>
      <p:sp>
        <p:nvSpPr>
          <p:cNvPr id="49" name="Freeform: Shape 48">
            <a:extLst>
              <a:ext uri="{FF2B5EF4-FFF2-40B4-BE49-F238E27FC236}">
                <a16:creationId xmlns:a16="http://schemas.microsoft.com/office/drawing/2014/main" id="{DAC5EB04-1198-5F05-3FB5-5ED0B579955A}"/>
              </a:ext>
            </a:extLst>
          </p:cNvPr>
          <p:cNvSpPr/>
          <p:nvPr/>
        </p:nvSpPr>
        <p:spPr>
          <a:xfrm>
            <a:off x="-12079" y="2705554"/>
            <a:ext cx="582762" cy="773089"/>
          </a:xfrm>
          <a:custGeom>
            <a:avLst/>
            <a:gdLst>
              <a:gd name="connsiteX0" fmla="*/ 0 w 582762"/>
              <a:gd name="connsiteY0" fmla="*/ 0 h 773089"/>
              <a:gd name="connsiteX1" fmla="*/ 582762 w 582762"/>
              <a:gd name="connsiteY1" fmla="*/ 773089 h 773089"/>
              <a:gd name="connsiteX2" fmla="*/ 195430 w 582762"/>
              <a:gd name="connsiteY2" fmla="*/ 773089 h 773089"/>
              <a:gd name="connsiteX3" fmla="*/ 0 w 582762"/>
              <a:gd name="connsiteY3" fmla="*/ 513833 h 773089"/>
              <a:gd name="connsiteX4" fmla="*/ 0 w 582762"/>
              <a:gd name="connsiteY4" fmla="*/ 0 h 7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762" h="773089">
                <a:moveTo>
                  <a:pt x="0" y="0"/>
                </a:moveTo>
                <a:lnTo>
                  <a:pt x="582762" y="773089"/>
                </a:lnTo>
                <a:lnTo>
                  <a:pt x="195430" y="773089"/>
                </a:lnTo>
                <a:lnTo>
                  <a:pt x="0" y="513833"/>
                </a:lnTo>
                <a:lnTo>
                  <a:pt x="0" y="0"/>
                </a:lnTo>
                <a:close/>
              </a:path>
            </a:pathLst>
          </a:cu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XBold" panose="00000900000000000000" pitchFamily="50" charset="0"/>
              <a:ea typeface="+mn-ea"/>
              <a:cs typeface="+mn-cs"/>
            </a:endParaRPr>
          </a:p>
        </p:txBody>
      </p:sp>
      <p:sp>
        <p:nvSpPr>
          <p:cNvPr id="50" name="Freeform: Shape 49">
            <a:extLst>
              <a:ext uri="{FF2B5EF4-FFF2-40B4-BE49-F238E27FC236}">
                <a16:creationId xmlns:a16="http://schemas.microsoft.com/office/drawing/2014/main" id="{71AD5B23-7F9E-97D7-6F4A-BF997552E32B}"/>
              </a:ext>
            </a:extLst>
          </p:cNvPr>
          <p:cNvSpPr/>
          <p:nvPr/>
        </p:nvSpPr>
        <p:spPr>
          <a:xfrm>
            <a:off x="10033038" y="3478830"/>
            <a:ext cx="1119073" cy="101450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616163">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XBold" panose="00000900000000000000" pitchFamily="50" charset="0"/>
              <a:ea typeface="+mn-ea"/>
              <a:cs typeface="+mn-cs"/>
            </a:endParaRPr>
          </a:p>
        </p:txBody>
      </p:sp>
      <p:sp>
        <p:nvSpPr>
          <p:cNvPr id="52" name="Freeform: Shape 51">
            <a:extLst>
              <a:ext uri="{FF2B5EF4-FFF2-40B4-BE49-F238E27FC236}">
                <a16:creationId xmlns:a16="http://schemas.microsoft.com/office/drawing/2014/main" id="{4127D278-EB6F-8FCB-602E-C763D05644E1}"/>
              </a:ext>
            </a:extLst>
          </p:cNvPr>
          <p:cNvSpPr/>
          <p:nvPr/>
        </p:nvSpPr>
        <p:spPr>
          <a:xfrm>
            <a:off x="10518951" y="3478830"/>
            <a:ext cx="1119073" cy="101450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A1A1A1">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XBold" panose="00000900000000000000" pitchFamily="50" charset="0"/>
              <a:ea typeface="+mn-ea"/>
              <a:cs typeface="+mn-cs"/>
            </a:endParaRPr>
          </a:p>
        </p:txBody>
      </p:sp>
      <p:sp>
        <p:nvSpPr>
          <p:cNvPr id="53" name="Freeform: Shape 52">
            <a:extLst>
              <a:ext uri="{FF2B5EF4-FFF2-40B4-BE49-F238E27FC236}">
                <a16:creationId xmlns:a16="http://schemas.microsoft.com/office/drawing/2014/main" id="{9570B84B-77AE-A558-7219-E00A233DED5D}"/>
              </a:ext>
            </a:extLst>
          </p:cNvPr>
          <p:cNvSpPr/>
          <p:nvPr/>
        </p:nvSpPr>
        <p:spPr>
          <a:xfrm>
            <a:off x="11004865" y="3478830"/>
            <a:ext cx="1119073" cy="1011650"/>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XBold" panose="00000900000000000000" pitchFamily="50" charset="0"/>
              <a:ea typeface="+mn-ea"/>
              <a:cs typeface="+mn-cs"/>
            </a:endParaRPr>
          </a:p>
        </p:txBody>
      </p:sp>
      <p:sp>
        <p:nvSpPr>
          <p:cNvPr id="12" name="TextBox 11">
            <a:extLst>
              <a:ext uri="{FF2B5EF4-FFF2-40B4-BE49-F238E27FC236}">
                <a16:creationId xmlns:a16="http://schemas.microsoft.com/office/drawing/2014/main" id="{4DA2BD39-318C-AE27-5824-90B6D50F1112}"/>
              </a:ext>
            </a:extLst>
          </p:cNvPr>
          <p:cNvSpPr txBox="1"/>
          <p:nvPr/>
        </p:nvSpPr>
        <p:spPr>
          <a:xfrm>
            <a:off x="5858877" y="1955833"/>
            <a:ext cx="1778369" cy="1426031"/>
          </a:xfrm>
          <a:prstGeom prst="rect">
            <a:avLst/>
          </a:prstGeom>
          <a:noFill/>
        </p:spPr>
        <p:txBody>
          <a:bodyPr wrap="square">
            <a:spAutoFit/>
          </a:bodyPr>
          <a:lstStyle/>
          <a:p>
            <a:pPr marL="0" marR="0" lvl="0" indent="0" algn="ctr" defTabSz="914400" rtl="0" eaLnBrk="1" fontAlgn="auto" latinLnBrk="0" hangingPunct="1">
              <a:lnSpc>
                <a:spcPct val="100000"/>
              </a:lnSpc>
              <a:spcBef>
                <a:spcPts val="200"/>
              </a:spcBef>
              <a:spcAft>
                <a:spcPts val="2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2020</a:t>
            </a:r>
            <a:r>
              <a:rPr kumimoji="0" lang="en-US" sz="1100" b="0"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 – Biometric kiosk</a:t>
            </a:r>
          </a:p>
          <a:p>
            <a:pPr lvl="0" algn="ctr">
              <a:spcBef>
                <a:spcPts val="200"/>
              </a:spcBef>
              <a:spcAft>
                <a:spcPts val="200"/>
              </a:spcAft>
              <a:defRPr/>
            </a:pPr>
            <a:r>
              <a:rPr lang="en-US" sz="1100" dirty="0">
                <a:solidFill>
                  <a:prstClr val="white"/>
                </a:solidFill>
                <a:latin typeface="SVN-Gilroy Medium" panose="00000600000000000000" pitchFamily="50" charset="0"/>
                <a:ea typeface="Tahoma" panose="020B0604030504040204" pitchFamily="34" charset="0"/>
                <a:cs typeface="Arial" pitchFamily="34" charset="0"/>
              </a:rPr>
              <a:t>Up to now, there are </a:t>
            </a:r>
            <a:r>
              <a:rPr lang="en-US" sz="1100" b="1" dirty="0">
                <a:solidFill>
                  <a:prstClr val="white"/>
                </a:solidFill>
                <a:latin typeface="SVN-Gilroy Medium" panose="00000600000000000000" pitchFamily="50" charset="0"/>
                <a:ea typeface="Tahoma" panose="020B0604030504040204" pitchFamily="34" charset="0"/>
                <a:cs typeface="Arial" pitchFamily="34" charset="0"/>
              </a:rPr>
              <a:t>53 </a:t>
            </a:r>
            <a:r>
              <a:rPr lang="en-US" sz="1100" dirty="0">
                <a:solidFill>
                  <a:prstClr val="white"/>
                </a:solidFill>
                <a:latin typeface="SVN-Gilroy Medium" panose="00000600000000000000" pitchFamily="50" charset="0"/>
                <a:ea typeface="Tahoma" panose="020B0604030504040204" pitchFamily="34" charset="0"/>
                <a:cs typeface="Arial" pitchFamily="34" charset="0"/>
              </a:rPr>
              <a:t>branches using and collecting data of more than </a:t>
            </a:r>
            <a:r>
              <a:rPr lang="en-US" sz="1100" b="1" dirty="0">
                <a:solidFill>
                  <a:prstClr val="white"/>
                </a:solidFill>
                <a:latin typeface="SVN-Gilroy Medium" panose="00000600000000000000" pitchFamily="50" charset="0"/>
                <a:ea typeface="Tahoma" panose="020B0604030504040204" pitchFamily="34" charset="0"/>
                <a:cs typeface="Arial" pitchFamily="34" charset="0"/>
              </a:rPr>
              <a:t>4 million </a:t>
            </a:r>
            <a:r>
              <a:rPr lang="en-US" sz="1100" dirty="0">
                <a:solidFill>
                  <a:prstClr val="white"/>
                </a:solidFill>
                <a:latin typeface="SVN-Gilroy Medium" panose="00000600000000000000" pitchFamily="50" charset="0"/>
                <a:ea typeface="Tahoma" panose="020B0604030504040204" pitchFamily="34" charset="0"/>
                <a:cs typeface="Arial" pitchFamily="34" charset="0"/>
              </a:rPr>
              <a:t>customer account numbers.</a:t>
            </a:r>
          </a:p>
          <a:p>
            <a:pPr marL="0" marR="0" lvl="0" indent="0" algn="ctr" defTabSz="914400" rtl="0" eaLnBrk="1" fontAlgn="auto" latinLnBrk="0" hangingPunct="1">
              <a:lnSpc>
                <a:spcPct val="100000"/>
              </a:lnSpc>
              <a:spcBef>
                <a:spcPts val="200"/>
              </a:spcBef>
              <a:spcAft>
                <a:spcPts val="200"/>
              </a:spcAft>
              <a:buClrTx/>
              <a:buSzTx/>
              <a:buFontTx/>
              <a:buNone/>
              <a:tabLst/>
              <a:defRPr/>
            </a:pPr>
            <a:r>
              <a:rPr kumimoji="0" lang="vi-VN" sz="1100" b="0" i="0" u="none" strike="noStrike" kern="1200" cap="none" spc="0" normalizeH="0" baseline="0" noProof="0" dirty="0">
                <a:ln>
                  <a:noFill/>
                </a:ln>
                <a:solidFill>
                  <a:prstClr val="white"/>
                </a:solidFill>
                <a:effectLst/>
                <a:uLnTx/>
                <a:uFillTx/>
                <a:latin typeface="SVN-Gilroy Medium" panose="00000600000000000000" pitchFamily="50" charset="0"/>
                <a:ea typeface="Tahoma" panose="020B0604030504040204" pitchFamily="34" charset="0"/>
                <a:cs typeface="Arial" pitchFamily="34" charset="0"/>
              </a:rPr>
              <a:t>.</a:t>
            </a:r>
          </a:p>
        </p:txBody>
      </p:sp>
      <p:grpSp>
        <p:nvGrpSpPr>
          <p:cNvPr id="34" name="Group 33">
            <a:extLst>
              <a:ext uri="{FF2B5EF4-FFF2-40B4-BE49-F238E27FC236}">
                <a16:creationId xmlns:a16="http://schemas.microsoft.com/office/drawing/2014/main" id="{FBEDB6FD-3117-00D8-C9CA-4A5CC1ECCEC6}"/>
              </a:ext>
            </a:extLst>
          </p:cNvPr>
          <p:cNvGrpSpPr/>
          <p:nvPr/>
        </p:nvGrpSpPr>
        <p:grpSpPr>
          <a:xfrm>
            <a:off x="8192078" y="2686275"/>
            <a:ext cx="1111651" cy="1051562"/>
            <a:chOff x="9688710" y="1313138"/>
            <a:chExt cx="1111651" cy="1051562"/>
          </a:xfrm>
        </p:grpSpPr>
        <p:pic>
          <p:nvPicPr>
            <p:cNvPr id="35" name="Picture 34" descr="A blue and white circle with a black background&#10;&#10;Description automatically generated">
              <a:extLst>
                <a:ext uri="{FF2B5EF4-FFF2-40B4-BE49-F238E27FC236}">
                  <a16:creationId xmlns:a16="http://schemas.microsoft.com/office/drawing/2014/main" id="{259FD8DB-6B26-1322-4D48-2CF11C1EA1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88710" y="1313138"/>
              <a:ext cx="1111651" cy="1051562"/>
            </a:xfrm>
            <a:prstGeom prst="rect">
              <a:avLst/>
            </a:prstGeom>
          </p:spPr>
        </p:pic>
        <p:grpSp>
          <p:nvGrpSpPr>
            <p:cNvPr id="36" name="Automation" descr="{&quot;Key&quot;:&quot;POWER_USER_SHAPE_ICON&quot;,&quot;Value&quot;:&quot;POWER_USER_SHAPE_ICON_STYLE_1&quot;}">
              <a:extLst>
                <a:ext uri="{FF2B5EF4-FFF2-40B4-BE49-F238E27FC236}">
                  <a16:creationId xmlns:a16="http://schemas.microsoft.com/office/drawing/2014/main" id="{D7863017-4880-834C-736A-170DD8AAD651}"/>
                </a:ext>
              </a:extLst>
            </p:cNvPr>
            <p:cNvGrpSpPr>
              <a:grpSpLocks noChangeAspect="1"/>
            </p:cNvGrpSpPr>
            <p:nvPr/>
          </p:nvGrpSpPr>
          <p:grpSpPr>
            <a:xfrm>
              <a:off x="10090822" y="1608912"/>
              <a:ext cx="378547" cy="460015"/>
              <a:chOff x="5721350" y="2989263"/>
              <a:chExt cx="730251" cy="887412"/>
            </a:xfrm>
          </p:grpSpPr>
          <p:sp>
            <p:nvSpPr>
              <p:cNvPr id="37" name="Freeform 202">
                <a:extLst>
                  <a:ext uri="{FF2B5EF4-FFF2-40B4-BE49-F238E27FC236}">
                    <a16:creationId xmlns:a16="http://schemas.microsoft.com/office/drawing/2014/main" id="{E118C8EA-CBD0-ED4E-C716-E2A8EE5977FF}"/>
                  </a:ext>
                </a:extLst>
              </p:cNvPr>
              <p:cNvSpPr>
                <a:spLocks/>
              </p:cNvSpPr>
              <p:nvPr/>
            </p:nvSpPr>
            <p:spPr bwMode="auto">
              <a:xfrm>
                <a:off x="6151563" y="3216275"/>
                <a:ext cx="300038" cy="306388"/>
              </a:xfrm>
              <a:custGeom>
                <a:avLst/>
                <a:gdLst>
                  <a:gd name="T0" fmla="*/ 0 w 400"/>
                  <a:gd name="T1" fmla="*/ 150 h 407"/>
                  <a:gd name="T2" fmla="*/ 143 w 400"/>
                  <a:gd name="T3" fmla="*/ 356 h 407"/>
                  <a:gd name="T4" fmla="*/ 256 w 400"/>
                  <a:gd name="T5" fmla="*/ 407 h 407"/>
                  <a:gd name="T6" fmla="*/ 277 w 400"/>
                  <a:gd name="T7" fmla="*/ 394 h 407"/>
                  <a:gd name="T8" fmla="*/ 297 w 400"/>
                  <a:gd name="T9" fmla="*/ 336 h 407"/>
                  <a:gd name="T10" fmla="*/ 203 w 400"/>
                  <a:gd name="T11" fmla="*/ 294 h 407"/>
                  <a:gd name="T12" fmla="*/ 194 w 400"/>
                  <a:gd name="T13" fmla="*/ 153 h 407"/>
                  <a:gd name="T14" fmla="*/ 266 w 400"/>
                  <a:gd name="T15" fmla="*/ 79 h 407"/>
                  <a:gd name="T16" fmla="*/ 359 w 400"/>
                  <a:gd name="T17" fmla="*/ 121 h 407"/>
                  <a:gd name="T18" fmla="*/ 380 w 400"/>
                  <a:gd name="T19" fmla="*/ 109 h 407"/>
                  <a:gd name="T20" fmla="*/ 400 w 400"/>
                  <a:gd name="T21" fmla="*/ 50 h 407"/>
                  <a:gd name="T22" fmla="*/ 287 w 400"/>
                  <a:gd name="T23" fmla="*/ 0 h 407"/>
                  <a:gd name="T24" fmla="*/ 137 w 400"/>
                  <a:gd name="T25" fmla="*/ 1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0" h="407">
                    <a:moveTo>
                      <a:pt x="0" y="150"/>
                    </a:moveTo>
                    <a:lnTo>
                      <a:pt x="143" y="356"/>
                    </a:lnTo>
                    <a:lnTo>
                      <a:pt x="256" y="407"/>
                    </a:lnTo>
                    <a:lnTo>
                      <a:pt x="277" y="394"/>
                    </a:lnTo>
                    <a:lnTo>
                      <a:pt x="297" y="336"/>
                    </a:lnTo>
                    <a:lnTo>
                      <a:pt x="203" y="294"/>
                    </a:lnTo>
                    <a:lnTo>
                      <a:pt x="194" y="153"/>
                    </a:lnTo>
                    <a:lnTo>
                      <a:pt x="266" y="79"/>
                    </a:lnTo>
                    <a:lnTo>
                      <a:pt x="359" y="121"/>
                    </a:lnTo>
                    <a:lnTo>
                      <a:pt x="380" y="109"/>
                    </a:lnTo>
                    <a:lnTo>
                      <a:pt x="400" y="50"/>
                    </a:lnTo>
                    <a:lnTo>
                      <a:pt x="287" y="0"/>
                    </a:lnTo>
                    <a:lnTo>
                      <a:pt x="137" y="18"/>
                    </a:ln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203">
                <a:extLst>
                  <a:ext uri="{FF2B5EF4-FFF2-40B4-BE49-F238E27FC236}">
                    <a16:creationId xmlns:a16="http://schemas.microsoft.com/office/drawing/2014/main" id="{2F87B100-4C18-9733-B324-B49E89997DDA}"/>
                  </a:ext>
                </a:extLst>
              </p:cNvPr>
              <p:cNvSpPr>
                <a:spLocks/>
              </p:cNvSpPr>
              <p:nvPr/>
            </p:nvSpPr>
            <p:spPr bwMode="auto">
              <a:xfrm>
                <a:off x="5721350" y="3306763"/>
                <a:ext cx="360363" cy="439738"/>
              </a:xfrm>
              <a:custGeom>
                <a:avLst/>
                <a:gdLst>
                  <a:gd name="T0" fmla="*/ 27 w 480"/>
                  <a:gd name="T1" fmla="*/ 37 h 584"/>
                  <a:gd name="T2" fmla="*/ 34 w 480"/>
                  <a:gd name="T3" fmla="*/ 131 h 584"/>
                  <a:gd name="T4" fmla="*/ 346 w 480"/>
                  <a:gd name="T5" fmla="*/ 519 h 584"/>
                  <a:gd name="T6" fmla="*/ 448 w 480"/>
                  <a:gd name="T7" fmla="*/ 551 h 584"/>
                  <a:gd name="T8" fmla="*/ 437 w 480"/>
                  <a:gd name="T9" fmla="*/ 446 h 584"/>
                  <a:gd name="T10" fmla="*/ 126 w 480"/>
                  <a:gd name="T11" fmla="*/ 59 h 584"/>
                  <a:gd name="T12" fmla="*/ 27 w 480"/>
                  <a:gd name="T13" fmla="*/ 37 h 584"/>
                </a:gdLst>
                <a:ahLst/>
                <a:cxnLst>
                  <a:cxn ang="0">
                    <a:pos x="T0" y="T1"/>
                  </a:cxn>
                  <a:cxn ang="0">
                    <a:pos x="T2" y="T3"/>
                  </a:cxn>
                  <a:cxn ang="0">
                    <a:pos x="T4" y="T5"/>
                  </a:cxn>
                  <a:cxn ang="0">
                    <a:pos x="T6" y="T7"/>
                  </a:cxn>
                  <a:cxn ang="0">
                    <a:pos x="T8" y="T9"/>
                  </a:cxn>
                  <a:cxn ang="0">
                    <a:pos x="T10" y="T11"/>
                  </a:cxn>
                  <a:cxn ang="0">
                    <a:pos x="T12" y="T13"/>
                  </a:cxn>
                </a:cxnLst>
                <a:rect l="0" t="0" r="r" b="b"/>
                <a:pathLst>
                  <a:path w="480" h="584">
                    <a:moveTo>
                      <a:pt x="27" y="37"/>
                    </a:moveTo>
                    <a:cubicBezTo>
                      <a:pt x="0" y="61"/>
                      <a:pt x="13" y="104"/>
                      <a:pt x="34" y="131"/>
                    </a:cubicBezTo>
                    <a:lnTo>
                      <a:pt x="346" y="519"/>
                    </a:lnTo>
                    <a:cubicBezTo>
                      <a:pt x="366" y="544"/>
                      <a:pt x="409" y="584"/>
                      <a:pt x="448" y="551"/>
                    </a:cubicBezTo>
                    <a:cubicBezTo>
                      <a:pt x="480" y="526"/>
                      <a:pt x="462" y="475"/>
                      <a:pt x="437" y="446"/>
                    </a:cubicBezTo>
                    <a:lnTo>
                      <a:pt x="126" y="59"/>
                    </a:lnTo>
                    <a:cubicBezTo>
                      <a:pt x="111" y="40"/>
                      <a:pt x="68" y="0"/>
                      <a:pt x="27" y="37"/>
                    </a:cubicBezTo>
                    <a:close/>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206">
                <a:extLst>
                  <a:ext uri="{FF2B5EF4-FFF2-40B4-BE49-F238E27FC236}">
                    <a16:creationId xmlns:a16="http://schemas.microsoft.com/office/drawing/2014/main" id="{4D1300A2-F211-D619-F69A-2045C837F8F1}"/>
                  </a:ext>
                </a:extLst>
              </p:cNvPr>
              <p:cNvSpPr>
                <a:spLocks/>
              </p:cNvSpPr>
              <p:nvPr/>
            </p:nvSpPr>
            <p:spPr bwMode="auto">
              <a:xfrm>
                <a:off x="5943600" y="3105150"/>
                <a:ext cx="336550" cy="120650"/>
              </a:xfrm>
              <a:custGeom>
                <a:avLst/>
                <a:gdLst>
                  <a:gd name="T0" fmla="*/ 449 w 449"/>
                  <a:gd name="T1" fmla="*/ 161 h 161"/>
                  <a:gd name="T2" fmla="*/ 402 w 449"/>
                  <a:gd name="T3" fmla="*/ 121 h 161"/>
                  <a:gd name="T4" fmla="*/ 123 w 449"/>
                  <a:gd name="T5" fmla="*/ 12 h 161"/>
                  <a:gd name="T6" fmla="*/ 44 w 449"/>
                  <a:gd name="T7" fmla="*/ 38 h 161"/>
                  <a:gd name="T8" fmla="*/ 0 w 449"/>
                  <a:gd name="T9" fmla="*/ 87 h 161"/>
                </a:gdLst>
                <a:ahLst/>
                <a:cxnLst>
                  <a:cxn ang="0">
                    <a:pos x="T0" y="T1"/>
                  </a:cxn>
                  <a:cxn ang="0">
                    <a:pos x="T2" y="T3"/>
                  </a:cxn>
                  <a:cxn ang="0">
                    <a:pos x="T4" y="T5"/>
                  </a:cxn>
                  <a:cxn ang="0">
                    <a:pos x="T6" y="T7"/>
                  </a:cxn>
                  <a:cxn ang="0">
                    <a:pos x="T8" y="T9"/>
                  </a:cxn>
                </a:cxnLst>
                <a:rect l="0" t="0" r="r" b="b"/>
                <a:pathLst>
                  <a:path w="449" h="161">
                    <a:moveTo>
                      <a:pt x="449" y="161"/>
                    </a:moveTo>
                    <a:cubicBezTo>
                      <a:pt x="439" y="144"/>
                      <a:pt x="422" y="129"/>
                      <a:pt x="402" y="121"/>
                    </a:cubicBezTo>
                    <a:lnTo>
                      <a:pt x="123" y="12"/>
                    </a:lnTo>
                    <a:cubicBezTo>
                      <a:pt x="84" y="0"/>
                      <a:pt x="57" y="24"/>
                      <a:pt x="44" y="38"/>
                    </a:cubicBezTo>
                    <a:lnTo>
                      <a:pt x="0" y="87"/>
                    </a:lnTo>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207">
                <a:extLst>
                  <a:ext uri="{FF2B5EF4-FFF2-40B4-BE49-F238E27FC236}">
                    <a16:creationId xmlns:a16="http://schemas.microsoft.com/office/drawing/2014/main" id="{2AF932B7-CB48-72B4-4A2D-68736DFA8263}"/>
                  </a:ext>
                </a:extLst>
              </p:cNvPr>
              <p:cNvSpPr>
                <a:spLocks/>
              </p:cNvSpPr>
              <p:nvPr/>
            </p:nvSpPr>
            <p:spPr bwMode="auto">
              <a:xfrm>
                <a:off x="5813425" y="2989263"/>
                <a:ext cx="333375" cy="287338"/>
              </a:xfrm>
              <a:custGeom>
                <a:avLst/>
                <a:gdLst>
                  <a:gd name="T0" fmla="*/ 444 w 444"/>
                  <a:gd name="T1" fmla="*/ 217 h 383"/>
                  <a:gd name="T2" fmla="*/ 175 w 444"/>
                  <a:gd name="T3" fmla="*/ 20 h 383"/>
                  <a:gd name="T4" fmla="*/ 32 w 444"/>
                  <a:gd name="T5" fmla="*/ 196 h 383"/>
                  <a:gd name="T6" fmla="*/ 0 w 444"/>
                  <a:gd name="T7" fmla="*/ 383 h 383"/>
                </a:gdLst>
                <a:ahLst/>
                <a:cxnLst>
                  <a:cxn ang="0">
                    <a:pos x="T0" y="T1"/>
                  </a:cxn>
                  <a:cxn ang="0">
                    <a:pos x="T2" y="T3"/>
                  </a:cxn>
                  <a:cxn ang="0">
                    <a:pos x="T4" y="T5"/>
                  </a:cxn>
                  <a:cxn ang="0">
                    <a:pos x="T6" y="T7"/>
                  </a:cxn>
                </a:cxnLst>
                <a:rect l="0" t="0" r="r" b="b"/>
                <a:pathLst>
                  <a:path w="444" h="383">
                    <a:moveTo>
                      <a:pt x="444" y="217"/>
                    </a:moveTo>
                    <a:cubicBezTo>
                      <a:pt x="368" y="58"/>
                      <a:pt x="258" y="0"/>
                      <a:pt x="175" y="20"/>
                    </a:cubicBezTo>
                    <a:cubicBezTo>
                      <a:pt x="99" y="39"/>
                      <a:pt x="45" y="106"/>
                      <a:pt x="32" y="196"/>
                    </a:cubicBezTo>
                    <a:cubicBezTo>
                      <a:pt x="26" y="238"/>
                      <a:pt x="12" y="346"/>
                      <a:pt x="0" y="383"/>
                    </a:cubicBezTo>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Line 208">
                <a:extLst>
                  <a:ext uri="{FF2B5EF4-FFF2-40B4-BE49-F238E27FC236}">
                    <a16:creationId xmlns:a16="http://schemas.microsoft.com/office/drawing/2014/main" id="{1A153385-7E19-26DE-0669-0EED148D2A4A}"/>
                  </a:ext>
                </a:extLst>
              </p:cNvPr>
              <p:cNvSpPr>
                <a:spLocks noChangeShapeType="1"/>
              </p:cNvSpPr>
              <p:nvPr/>
            </p:nvSpPr>
            <p:spPr bwMode="auto">
              <a:xfrm flipV="1">
                <a:off x="5848350" y="3268663"/>
                <a:ext cx="155575" cy="123825"/>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Line 209">
                <a:extLst>
                  <a:ext uri="{FF2B5EF4-FFF2-40B4-BE49-F238E27FC236}">
                    <a16:creationId xmlns:a16="http://schemas.microsoft.com/office/drawing/2014/main" id="{C7E25294-B0FA-4FAE-15F6-1862C1AD3F66}"/>
                  </a:ext>
                </a:extLst>
              </p:cNvPr>
              <p:cNvSpPr>
                <a:spLocks noChangeShapeType="1"/>
              </p:cNvSpPr>
              <p:nvPr/>
            </p:nvSpPr>
            <p:spPr bwMode="auto">
              <a:xfrm flipV="1">
                <a:off x="5741988" y="3176588"/>
                <a:ext cx="195263" cy="158750"/>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Line 211">
                <a:extLst>
                  <a:ext uri="{FF2B5EF4-FFF2-40B4-BE49-F238E27FC236}">
                    <a16:creationId xmlns:a16="http://schemas.microsoft.com/office/drawing/2014/main" id="{34EA707E-E751-9F29-F2F9-7119C5603B62}"/>
                  </a:ext>
                </a:extLst>
              </p:cNvPr>
              <p:cNvSpPr>
                <a:spLocks noChangeShapeType="1"/>
              </p:cNvSpPr>
              <p:nvPr/>
            </p:nvSpPr>
            <p:spPr bwMode="auto">
              <a:xfrm>
                <a:off x="5772150" y="3368675"/>
                <a:ext cx="1588" cy="3175"/>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Line 212">
                <a:extLst>
                  <a:ext uri="{FF2B5EF4-FFF2-40B4-BE49-F238E27FC236}">
                    <a16:creationId xmlns:a16="http://schemas.microsoft.com/office/drawing/2014/main" id="{B8C772B0-9850-ECD2-C5D2-E3386521D564}"/>
                  </a:ext>
                </a:extLst>
              </p:cNvPr>
              <p:cNvSpPr>
                <a:spLocks noChangeShapeType="1"/>
              </p:cNvSpPr>
              <p:nvPr/>
            </p:nvSpPr>
            <p:spPr bwMode="auto">
              <a:xfrm>
                <a:off x="5980113" y="3206750"/>
                <a:ext cx="3175" cy="1588"/>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213">
                <a:extLst>
                  <a:ext uri="{FF2B5EF4-FFF2-40B4-BE49-F238E27FC236}">
                    <a16:creationId xmlns:a16="http://schemas.microsoft.com/office/drawing/2014/main" id="{E1CCC637-BA4A-762A-6E48-0843A6150F2E}"/>
                  </a:ext>
                </a:extLst>
              </p:cNvPr>
              <p:cNvSpPr>
                <a:spLocks/>
              </p:cNvSpPr>
              <p:nvPr/>
            </p:nvSpPr>
            <p:spPr bwMode="auto">
              <a:xfrm>
                <a:off x="5857875" y="3613150"/>
                <a:ext cx="414338" cy="263525"/>
              </a:xfrm>
              <a:custGeom>
                <a:avLst/>
                <a:gdLst>
                  <a:gd name="T0" fmla="*/ 86 w 551"/>
                  <a:gd name="T1" fmla="*/ 22 h 350"/>
                  <a:gd name="T2" fmla="*/ 0 w 551"/>
                  <a:gd name="T3" fmla="*/ 145 h 350"/>
                  <a:gd name="T4" fmla="*/ 0 w 551"/>
                  <a:gd name="T5" fmla="*/ 175 h 350"/>
                  <a:gd name="T6" fmla="*/ 80 w 551"/>
                  <a:gd name="T7" fmla="*/ 287 h 350"/>
                  <a:gd name="T8" fmla="*/ 469 w 551"/>
                  <a:gd name="T9" fmla="*/ 287 h 350"/>
                  <a:gd name="T10" fmla="*/ 551 w 551"/>
                  <a:gd name="T11" fmla="*/ 174 h 350"/>
                  <a:gd name="T12" fmla="*/ 550 w 551"/>
                  <a:gd name="T13" fmla="*/ 138 h 350"/>
                  <a:gd name="T14" fmla="*/ 470 w 551"/>
                  <a:gd name="T15" fmla="*/ 25 h 350"/>
                  <a:gd name="T16" fmla="*/ 410 w 551"/>
                  <a:gd name="T17"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1" h="350">
                    <a:moveTo>
                      <a:pt x="86" y="22"/>
                    </a:moveTo>
                    <a:cubicBezTo>
                      <a:pt x="20" y="58"/>
                      <a:pt x="0" y="110"/>
                      <a:pt x="0" y="145"/>
                    </a:cubicBezTo>
                    <a:lnTo>
                      <a:pt x="0" y="175"/>
                    </a:lnTo>
                    <a:cubicBezTo>
                      <a:pt x="0" y="216"/>
                      <a:pt x="27" y="256"/>
                      <a:pt x="80" y="287"/>
                    </a:cubicBezTo>
                    <a:cubicBezTo>
                      <a:pt x="187" y="350"/>
                      <a:pt x="362" y="350"/>
                      <a:pt x="469" y="287"/>
                    </a:cubicBezTo>
                    <a:cubicBezTo>
                      <a:pt x="524" y="256"/>
                      <a:pt x="551" y="215"/>
                      <a:pt x="551" y="174"/>
                    </a:cubicBezTo>
                    <a:lnTo>
                      <a:pt x="550" y="138"/>
                    </a:lnTo>
                    <a:cubicBezTo>
                      <a:pt x="551" y="97"/>
                      <a:pt x="524" y="57"/>
                      <a:pt x="470" y="25"/>
                    </a:cubicBezTo>
                    <a:cubicBezTo>
                      <a:pt x="462" y="21"/>
                      <a:pt x="423" y="2"/>
                      <a:pt x="410" y="0"/>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reeform 210">
                <a:extLst>
                  <a:ext uri="{FF2B5EF4-FFF2-40B4-BE49-F238E27FC236}">
                    <a16:creationId xmlns:a16="http://schemas.microsoft.com/office/drawing/2014/main" id="{22C87FB8-0EA1-1C78-1D12-0B8987272702}"/>
                  </a:ext>
                </a:extLst>
              </p:cNvPr>
              <p:cNvSpPr>
                <a:spLocks/>
              </p:cNvSpPr>
              <p:nvPr/>
            </p:nvSpPr>
            <p:spPr bwMode="auto">
              <a:xfrm>
                <a:off x="5946775" y="3314700"/>
                <a:ext cx="220663" cy="406400"/>
              </a:xfrm>
              <a:custGeom>
                <a:avLst/>
                <a:gdLst>
                  <a:gd name="T0" fmla="*/ 0 w 294"/>
                  <a:gd name="T1" fmla="*/ 0 h 542"/>
                  <a:gd name="T2" fmla="*/ 252 w 294"/>
                  <a:gd name="T3" fmla="*/ 312 h 542"/>
                  <a:gd name="T4" fmla="*/ 290 w 294"/>
                  <a:gd name="T5" fmla="*/ 413 h 542"/>
                  <a:gd name="T6" fmla="*/ 278 w 294"/>
                  <a:gd name="T7" fmla="*/ 438 h 542"/>
                  <a:gd name="T8" fmla="*/ 147 w 294"/>
                  <a:gd name="T9" fmla="*/ 542 h 542"/>
                </a:gdLst>
                <a:ahLst/>
                <a:cxnLst>
                  <a:cxn ang="0">
                    <a:pos x="T0" y="T1"/>
                  </a:cxn>
                  <a:cxn ang="0">
                    <a:pos x="T2" y="T3"/>
                  </a:cxn>
                  <a:cxn ang="0">
                    <a:pos x="T4" y="T5"/>
                  </a:cxn>
                  <a:cxn ang="0">
                    <a:pos x="T6" y="T7"/>
                  </a:cxn>
                  <a:cxn ang="0">
                    <a:pos x="T8" y="T9"/>
                  </a:cxn>
                </a:cxnLst>
                <a:rect l="0" t="0" r="r" b="b"/>
                <a:pathLst>
                  <a:path w="294" h="542">
                    <a:moveTo>
                      <a:pt x="0" y="0"/>
                    </a:moveTo>
                    <a:lnTo>
                      <a:pt x="252" y="312"/>
                    </a:lnTo>
                    <a:cubicBezTo>
                      <a:pt x="279" y="345"/>
                      <a:pt x="294" y="384"/>
                      <a:pt x="290" y="413"/>
                    </a:cubicBezTo>
                    <a:cubicBezTo>
                      <a:pt x="289" y="424"/>
                      <a:pt x="285" y="433"/>
                      <a:pt x="278" y="438"/>
                    </a:cubicBezTo>
                    <a:lnTo>
                      <a:pt x="147" y="542"/>
                    </a:lnTo>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204">
                <a:extLst>
                  <a:ext uri="{FF2B5EF4-FFF2-40B4-BE49-F238E27FC236}">
                    <a16:creationId xmlns:a16="http://schemas.microsoft.com/office/drawing/2014/main" id="{32F69C89-7C3A-35C6-60AC-71823A6A3EE8}"/>
                  </a:ext>
                </a:extLst>
              </p:cNvPr>
              <p:cNvSpPr>
                <a:spLocks/>
              </p:cNvSpPr>
              <p:nvPr/>
            </p:nvSpPr>
            <p:spPr bwMode="auto">
              <a:xfrm>
                <a:off x="5926138" y="3157538"/>
                <a:ext cx="325438" cy="185738"/>
              </a:xfrm>
              <a:custGeom>
                <a:avLst/>
                <a:gdLst>
                  <a:gd name="T0" fmla="*/ 370 w 435"/>
                  <a:gd name="T1" fmla="*/ 248 h 248"/>
                  <a:gd name="T2" fmla="*/ 425 w 435"/>
                  <a:gd name="T3" fmla="*/ 208 h 248"/>
                  <a:gd name="T4" fmla="*/ 376 w 435"/>
                  <a:gd name="T5" fmla="*/ 117 h 248"/>
                  <a:gd name="T6" fmla="*/ 91 w 435"/>
                  <a:gd name="T7" fmla="*/ 5 h 248"/>
                  <a:gd name="T8" fmla="*/ 65 w 435"/>
                  <a:gd name="T9" fmla="*/ 0 h 248"/>
                  <a:gd name="T10" fmla="*/ 10 w 435"/>
                  <a:gd name="T11" fmla="*/ 41 h 248"/>
                  <a:gd name="T12" fmla="*/ 59 w 435"/>
                  <a:gd name="T13" fmla="*/ 131 h 248"/>
                  <a:gd name="T14" fmla="*/ 344 w 435"/>
                  <a:gd name="T15" fmla="*/ 243 h 248"/>
                  <a:gd name="T16" fmla="*/ 370 w 435"/>
                  <a:gd name="T1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 h="248">
                    <a:moveTo>
                      <a:pt x="370" y="248"/>
                    </a:moveTo>
                    <a:cubicBezTo>
                      <a:pt x="397" y="248"/>
                      <a:pt x="418" y="232"/>
                      <a:pt x="425" y="208"/>
                    </a:cubicBezTo>
                    <a:cubicBezTo>
                      <a:pt x="435" y="172"/>
                      <a:pt x="413" y="132"/>
                      <a:pt x="376" y="117"/>
                    </a:cubicBezTo>
                    <a:lnTo>
                      <a:pt x="91" y="5"/>
                    </a:lnTo>
                    <a:cubicBezTo>
                      <a:pt x="82" y="2"/>
                      <a:pt x="73" y="0"/>
                      <a:pt x="65" y="0"/>
                    </a:cubicBezTo>
                    <a:cubicBezTo>
                      <a:pt x="39" y="0"/>
                      <a:pt x="17" y="16"/>
                      <a:pt x="10" y="41"/>
                    </a:cubicBezTo>
                    <a:cubicBezTo>
                      <a:pt x="0" y="76"/>
                      <a:pt x="22" y="117"/>
                      <a:pt x="59" y="131"/>
                    </a:cubicBezTo>
                    <a:lnTo>
                      <a:pt x="344" y="243"/>
                    </a:lnTo>
                    <a:cubicBezTo>
                      <a:pt x="353" y="246"/>
                      <a:pt x="362" y="248"/>
                      <a:pt x="370" y="248"/>
                    </a:cubicBezTo>
                    <a:close/>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6" name="Group 55">
            <a:extLst>
              <a:ext uri="{FF2B5EF4-FFF2-40B4-BE49-F238E27FC236}">
                <a16:creationId xmlns:a16="http://schemas.microsoft.com/office/drawing/2014/main" id="{4FD61E69-59CB-8821-6689-4F1B67AD9B6C}"/>
              </a:ext>
            </a:extLst>
          </p:cNvPr>
          <p:cNvGrpSpPr/>
          <p:nvPr/>
        </p:nvGrpSpPr>
        <p:grpSpPr>
          <a:xfrm>
            <a:off x="10514899" y="1173157"/>
            <a:ext cx="1111651" cy="1051562"/>
            <a:chOff x="7132645" y="3730924"/>
            <a:chExt cx="1111651" cy="1051562"/>
          </a:xfrm>
        </p:grpSpPr>
        <p:pic>
          <p:nvPicPr>
            <p:cNvPr id="57" name="Picture 56" descr="A blue and white circle with a black background&#10;&#10;Description automatically generated">
              <a:extLst>
                <a:ext uri="{FF2B5EF4-FFF2-40B4-BE49-F238E27FC236}">
                  <a16:creationId xmlns:a16="http://schemas.microsoft.com/office/drawing/2014/main" id="{F1CB20A1-242A-3FE9-98C0-462E9F30CF2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32645" y="3730924"/>
              <a:ext cx="1111651" cy="1051562"/>
            </a:xfrm>
            <a:prstGeom prst="rect">
              <a:avLst/>
            </a:prstGeom>
          </p:spPr>
        </p:pic>
        <p:pic>
          <p:nvPicPr>
            <p:cNvPr id="58" name="Picture 57">
              <a:extLst>
                <a:ext uri="{FF2B5EF4-FFF2-40B4-BE49-F238E27FC236}">
                  <a16:creationId xmlns:a16="http://schemas.microsoft.com/office/drawing/2014/main" id="{ABA1D3B8-48CB-BB95-D9C5-BA7297EC0BA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405989" y="4006634"/>
              <a:ext cx="573928" cy="535305"/>
            </a:xfrm>
            <a:prstGeom prst="rect">
              <a:avLst/>
            </a:prstGeom>
          </p:spPr>
        </p:pic>
      </p:grpSp>
      <p:sp>
        <p:nvSpPr>
          <p:cNvPr id="54" name="Freeform: Shape 53">
            <a:extLst>
              <a:ext uri="{FF2B5EF4-FFF2-40B4-BE49-F238E27FC236}">
                <a16:creationId xmlns:a16="http://schemas.microsoft.com/office/drawing/2014/main" id="{038AAF25-6DD0-3EB6-45A2-0F82758FC396}"/>
              </a:ext>
            </a:extLst>
          </p:cNvPr>
          <p:cNvSpPr/>
          <p:nvPr/>
        </p:nvSpPr>
        <p:spPr>
          <a:xfrm>
            <a:off x="11004865" y="2468751"/>
            <a:ext cx="1118482" cy="1010079"/>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XBold" panose="00000900000000000000" pitchFamily="50" charset="0"/>
              <a:ea typeface="+mn-ea"/>
              <a:cs typeface="+mn-cs"/>
            </a:endParaRPr>
          </a:p>
        </p:txBody>
      </p:sp>
      <p:sp>
        <p:nvSpPr>
          <p:cNvPr id="59" name="Freeform: Shape 58">
            <a:extLst>
              <a:ext uri="{FF2B5EF4-FFF2-40B4-BE49-F238E27FC236}">
                <a16:creationId xmlns:a16="http://schemas.microsoft.com/office/drawing/2014/main" id="{38CE9E87-47AF-46DB-1AB3-2FFE981343D0}"/>
              </a:ext>
            </a:extLst>
          </p:cNvPr>
          <p:cNvSpPr/>
          <p:nvPr/>
        </p:nvSpPr>
        <p:spPr>
          <a:xfrm>
            <a:off x="10033038" y="2471609"/>
            <a:ext cx="1116326" cy="1007221"/>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89898B">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XBold" panose="00000900000000000000" pitchFamily="50" charset="0"/>
              <a:ea typeface="+mn-ea"/>
              <a:cs typeface="+mn-cs"/>
            </a:endParaRPr>
          </a:p>
        </p:txBody>
      </p:sp>
      <p:sp>
        <p:nvSpPr>
          <p:cNvPr id="60" name="Freeform: Shape 59">
            <a:extLst>
              <a:ext uri="{FF2B5EF4-FFF2-40B4-BE49-F238E27FC236}">
                <a16:creationId xmlns:a16="http://schemas.microsoft.com/office/drawing/2014/main" id="{10F9A8F6-4791-9B9E-43D2-B538C302BC52}"/>
              </a:ext>
            </a:extLst>
          </p:cNvPr>
          <p:cNvSpPr/>
          <p:nvPr/>
        </p:nvSpPr>
        <p:spPr>
          <a:xfrm>
            <a:off x="10518951" y="2471609"/>
            <a:ext cx="1116326" cy="1007221"/>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5C5C5">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XBold" panose="00000900000000000000" pitchFamily="50" charset="0"/>
              <a:ea typeface="+mn-ea"/>
              <a:cs typeface="+mn-cs"/>
            </a:endParaRPr>
          </a:p>
        </p:txBody>
      </p:sp>
      <p:cxnSp>
        <p:nvCxnSpPr>
          <p:cNvPr id="63" name="Connector: Elbow 62">
            <a:extLst>
              <a:ext uri="{FF2B5EF4-FFF2-40B4-BE49-F238E27FC236}">
                <a16:creationId xmlns:a16="http://schemas.microsoft.com/office/drawing/2014/main" id="{4E4928E6-8C78-B2A5-ACC4-F58DD337FE40}"/>
              </a:ext>
            </a:extLst>
          </p:cNvPr>
          <p:cNvCxnSpPr>
            <a:cxnSpLocks/>
            <a:stCxn id="35" idx="3"/>
            <a:endCxn id="57" idx="2"/>
          </p:cNvCxnSpPr>
          <p:nvPr/>
        </p:nvCxnSpPr>
        <p:spPr>
          <a:xfrm flipV="1">
            <a:off x="9303729" y="2224719"/>
            <a:ext cx="1766996" cy="987337"/>
          </a:xfrm>
          <a:prstGeom prst="bentConnector2">
            <a:avLst/>
          </a:prstGeom>
          <a:ln w="28575">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44FFB9D-8897-200C-E486-FA5FEC21D504}"/>
              </a:ext>
            </a:extLst>
          </p:cNvPr>
          <p:cNvSpPr txBox="1"/>
          <p:nvPr/>
        </p:nvSpPr>
        <p:spPr>
          <a:xfrm>
            <a:off x="7887954" y="811027"/>
            <a:ext cx="2653008" cy="1764586"/>
          </a:xfrm>
          <a:prstGeom prst="rect">
            <a:avLst/>
          </a:prstGeom>
          <a:noFill/>
        </p:spPr>
        <p:txBody>
          <a:bodyPr wrap="square">
            <a:spAutoFit/>
          </a:bodyPr>
          <a:lstStyle/>
          <a:p>
            <a:pPr marL="0" marR="0" lvl="0" indent="0" algn="ctr" defTabSz="914400" rtl="0" eaLnBrk="1" fontAlgn="auto" latinLnBrk="0" hangingPunct="1">
              <a:lnSpc>
                <a:spcPct val="100000"/>
              </a:lnSpc>
              <a:spcBef>
                <a:spcPts val="200"/>
              </a:spcBef>
              <a:spcAft>
                <a:spcPts val="2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2023</a:t>
            </a:r>
            <a:r>
              <a:rPr kumimoji="0" lang="en-US" sz="1100" b="0"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 – Digital transformation journey</a:t>
            </a:r>
          </a:p>
          <a:p>
            <a:pPr lvl="0" algn="ctr">
              <a:spcBef>
                <a:spcPts val="200"/>
              </a:spcBef>
              <a:spcAft>
                <a:spcPts val="200"/>
              </a:spcAft>
              <a:defRPr/>
            </a:pPr>
            <a:r>
              <a:rPr kumimoji="0" lang="en-US" sz="1100" b="0" i="0" u="none" strike="noStrike" kern="1200" cap="none" spc="0" normalizeH="0" baseline="0" noProof="0" dirty="0">
                <a:ln>
                  <a:noFill/>
                </a:ln>
                <a:solidFill>
                  <a:prstClr val="white"/>
                </a:solidFill>
                <a:effectLst/>
                <a:uLnTx/>
                <a:uFillTx/>
                <a:latin typeface="SVN-Gilroy Medium" panose="00000600000000000000" pitchFamily="50" charset="0"/>
                <a:ea typeface="Tahoma" panose="020B0604030504040204" pitchFamily="34" charset="0"/>
                <a:cs typeface="Arial" pitchFamily="34" charset="0"/>
              </a:rPr>
              <a:t>Aligned </a:t>
            </a:r>
            <a:r>
              <a:rPr lang="en-US" sz="1100" dirty="0">
                <a:solidFill>
                  <a:prstClr val="white"/>
                </a:solidFill>
                <a:latin typeface="SVN-Gilroy Medium" panose="00000600000000000000" pitchFamily="50" charset="0"/>
                <a:ea typeface="Tahoma" panose="020B0604030504040204" pitchFamily="34" charset="0"/>
                <a:cs typeface="Arial" pitchFamily="34" charset="0"/>
              </a:rPr>
              <a:t>with the MTBP 2024-2026 business plan.</a:t>
            </a:r>
          </a:p>
          <a:p>
            <a:pPr lvl="0" algn="ctr">
              <a:spcBef>
                <a:spcPts val="200"/>
              </a:spcBef>
              <a:spcAft>
                <a:spcPts val="200"/>
              </a:spcAft>
              <a:defRPr/>
            </a:pPr>
            <a:r>
              <a:rPr lang="en-US" sz="1100" dirty="0">
                <a:solidFill>
                  <a:prstClr val="white"/>
                </a:solidFill>
                <a:latin typeface="SVN-Gilroy Medium" panose="00000600000000000000" pitchFamily="50" charset="0"/>
                <a:ea typeface="Tahoma" panose="020B0604030504040204" pitchFamily="34" charset="0"/>
                <a:cs typeface="Arial" pitchFamily="34" charset="0"/>
              </a:rPr>
              <a:t>Promote the provision of products and services through digital channels, increase process automation, expand partner connections through Open API, ERP ecosystems...</a:t>
            </a:r>
          </a:p>
        </p:txBody>
      </p:sp>
      <p:cxnSp>
        <p:nvCxnSpPr>
          <p:cNvPr id="1024" name="Straight Connector 1023">
            <a:extLst>
              <a:ext uri="{FF2B5EF4-FFF2-40B4-BE49-F238E27FC236}">
                <a16:creationId xmlns:a16="http://schemas.microsoft.com/office/drawing/2014/main" id="{BF6CBA58-AC7C-A65D-888D-885515948FF2}"/>
              </a:ext>
            </a:extLst>
          </p:cNvPr>
          <p:cNvCxnSpPr>
            <a:cxnSpLocks/>
          </p:cNvCxnSpPr>
          <p:nvPr/>
        </p:nvCxnSpPr>
        <p:spPr>
          <a:xfrm>
            <a:off x="9780775" y="6471625"/>
            <a:ext cx="192961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025" name="TextBox 1024">
            <a:extLst>
              <a:ext uri="{FF2B5EF4-FFF2-40B4-BE49-F238E27FC236}">
                <a16:creationId xmlns:a16="http://schemas.microsoft.com/office/drawing/2014/main" id="{0CA85428-4C84-FE3E-5999-87935500F979}"/>
              </a:ext>
            </a:extLst>
          </p:cNvPr>
          <p:cNvSpPr txBox="1"/>
          <p:nvPr/>
        </p:nvSpPr>
        <p:spPr>
          <a:xfrm>
            <a:off x="9678586" y="6511799"/>
            <a:ext cx="1398528"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lang="en-US" sz="600" dirty="0">
                <a:solidFill>
                  <a:schemeClr val="bg1"/>
                </a:solidFill>
                <a:latin typeface="SVN-Gilroy Heavy" panose="00000A00000000000000" pitchFamily="50" charset="0"/>
                <a:cs typeface="Arial" panose="020B0604020202020204" pitchFamily="34" charset="0"/>
              </a:rPr>
              <a:t>02</a:t>
            </a:r>
            <a:r>
              <a:rPr lang="en-US" sz="600" dirty="0">
                <a:solidFill>
                  <a:schemeClr val="bg1"/>
                </a:solidFill>
                <a:latin typeface="SVN-Gilroy Medium" panose="00000600000000000000" pitchFamily="50" charset="0"/>
                <a:cs typeface="Arial" panose="020B0604020202020204" pitchFamily="34" charset="0"/>
              </a:rPr>
              <a:t> – DETAILED BUSINESS RESULTS</a:t>
            </a:r>
            <a:endParaRPr lang="de-DE" sz="600" dirty="0">
              <a:solidFill>
                <a:schemeClr val="bg1"/>
              </a:solidFill>
              <a:latin typeface="SVN-Gilroy Medium" panose="00000600000000000000" pitchFamily="50" charset="0"/>
              <a:cs typeface="Arial" panose="020B0604020202020204" pitchFamily="34" charset="0"/>
            </a:endParaRPr>
          </a:p>
        </p:txBody>
      </p:sp>
      <p:sp>
        <p:nvSpPr>
          <p:cNvPr id="1026" name="TextBox 1025">
            <a:extLst>
              <a:ext uri="{FF2B5EF4-FFF2-40B4-BE49-F238E27FC236}">
                <a16:creationId xmlns:a16="http://schemas.microsoft.com/office/drawing/2014/main" id="{9ACD8DD7-5FA7-B966-0400-A395B3BA1B61}"/>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chemeClr val="bg1"/>
                </a:solidFill>
                <a:effectLst/>
                <a:uLnTx/>
                <a:uFillTx/>
                <a:latin typeface="SVN-Gilroy XBold" panose="00000900000000000000" pitchFamily="50" charset="0"/>
                <a:cs typeface="Arial" panose="020B0604020202020204" pitchFamily="34" charset="0"/>
              </a:rPr>
              <a:t>14</a:t>
            </a:r>
            <a:endParaRPr lang="de-DE" sz="600" dirty="0">
              <a:solidFill>
                <a:schemeClr val="bg1"/>
              </a:solidFill>
              <a:latin typeface="SVN-Gilroy XBold" panose="00000900000000000000" pitchFamily="50" charset="0"/>
              <a:cs typeface="Arial" panose="020B0604020202020204" pitchFamily="34" charset="0"/>
            </a:endParaRPr>
          </a:p>
        </p:txBody>
      </p:sp>
      <p:cxnSp>
        <p:nvCxnSpPr>
          <p:cNvPr id="1027" name="Straight Connector 1026">
            <a:extLst>
              <a:ext uri="{FF2B5EF4-FFF2-40B4-BE49-F238E27FC236}">
                <a16:creationId xmlns:a16="http://schemas.microsoft.com/office/drawing/2014/main" id="{C89C65F3-79A3-364A-B0B2-510BB4E7A21F}"/>
              </a:ext>
            </a:extLst>
          </p:cNvPr>
          <p:cNvCxnSpPr>
            <a:cxnSpLocks/>
          </p:cNvCxnSpPr>
          <p:nvPr/>
        </p:nvCxnSpPr>
        <p:spPr>
          <a:xfrm>
            <a:off x="11134902" y="6547920"/>
            <a:ext cx="0" cy="107173"/>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28" name="Straight Connector 1027">
            <a:extLst>
              <a:ext uri="{FF2B5EF4-FFF2-40B4-BE49-F238E27FC236}">
                <a16:creationId xmlns:a16="http://schemas.microsoft.com/office/drawing/2014/main" id="{0F7685CE-7D42-094B-D510-2C0CED60EDF3}"/>
              </a:ext>
            </a:extLst>
          </p:cNvPr>
          <p:cNvCxnSpPr>
            <a:cxnSpLocks/>
          </p:cNvCxnSpPr>
          <p:nvPr/>
        </p:nvCxnSpPr>
        <p:spPr>
          <a:xfrm>
            <a:off x="10159008" y="6471625"/>
            <a:ext cx="3811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1028">
            <a:extLst>
              <a:ext uri="{FF2B5EF4-FFF2-40B4-BE49-F238E27FC236}">
                <a16:creationId xmlns:a16="http://schemas.microsoft.com/office/drawing/2014/main" id="{D9A0ADA1-4FB1-DC45-7C4E-235F3E37333B}"/>
              </a:ext>
            </a:extLst>
          </p:cNvPr>
          <p:cNvPicPr>
            <a:picLocks noChangeAspect="1"/>
          </p:cNvPicPr>
          <p:nvPr/>
        </p:nvPicPr>
        <p:blipFill>
          <a:blip r:embed="rId7"/>
          <a:stretch>
            <a:fillRect/>
          </a:stretch>
        </p:blipFill>
        <p:spPr>
          <a:xfrm>
            <a:off x="10197719" y="285320"/>
            <a:ext cx="1349121" cy="338554"/>
          </a:xfrm>
          <a:prstGeom prst="rect">
            <a:avLst/>
          </a:prstGeom>
        </p:spPr>
      </p:pic>
    </p:spTree>
    <p:extLst>
      <p:ext uri="{BB962C8B-B14F-4D97-AF65-F5344CB8AC3E}">
        <p14:creationId xmlns:p14="http://schemas.microsoft.com/office/powerpoint/2010/main" val="2357286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lue background with a rainbow and a light burst&#10;&#10;Description automatically generated with medium confidence">
            <a:extLst>
              <a:ext uri="{FF2B5EF4-FFF2-40B4-BE49-F238E27FC236}">
                <a16:creationId xmlns:a16="http://schemas.microsoft.com/office/drawing/2014/main" id="{BD59137D-69B7-31A8-2019-ED871920E9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051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6BA252A-0E20-681C-5F21-DAFEB1519977}"/>
              </a:ext>
            </a:extLst>
          </p:cNvPr>
          <p:cNvSpPr txBox="1"/>
          <p:nvPr/>
        </p:nvSpPr>
        <p:spPr>
          <a:xfrm>
            <a:off x="1146926" y="385169"/>
            <a:ext cx="9156822" cy="523220"/>
          </a:xfrm>
          <a:prstGeom prst="rect">
            <a:avLst/>
          </a:prstGeom>
          <a:noFill/>
        </p:spPr>
        <p:txBody>
          <a:bodyPr wrap="square" rtlCol="0">
            <a:spAutoFit/>
          </a:bodyPr>
          <a:lstStyle/>
          <a:p>
            <a:pPr>
              <a:defRPr/>
            </a:pPr>
            <a:r>
              <a:rPr lang="en-US" sz="1400" b="1" dirty="0">
                <a:solidFill>
                  <a:schemeClr val="bg1"/>
                </a:solidFill>
                <a:latin typeface="SVN-Gilroy XBold" panose="00000900000000000000" pitchFamily="50" charset="0"/>
                <a:cs typeface="Arial" panose="020B0604020202020204" pitchFamily="34" charset="0"/>
              </a:rPr>
              <a:t>Promote solutions to develop retail segment toward an improvement in competitive edge and market share</a:t>
            </a:r>
            <a:endParaRPr lang="vi-VN" sz="1400" b="1" dirty="0">
              <a:solidFill>
                <a:schemeClr val="bg1"/>
              </a:solidFill>
              <a:latin typeface="SVN-Gilroy XBold" panose="00000900000000000000" pitchFamily="50"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SVN-Gilroy XBold" panose="00000900000000000000" pitchFamily="50" charset="0"/>
                <a:cs typeface="Arial" panose="020B0604020202020204" pitchFamily="34" charset="0"/>
              </a:rPr>
              <a:t> 	 </a:t>
            </a:r>
            <a:endParaRPr kumimoji="0" lang="vi-VN" sz="15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5" name="Picture 4" descr="A picture containing text, monitor, screenshot, close&#10;&#10;Description automatically generated">
            <a:extLst>
              <a:ext uri="{FF2B5EF4-FFF2-40B4-BE49-F238E27FC236}">
                <a16:creationId xmlns:a16="http://schemas.microsoft.com/office/drawing/2014/main" id="{890B00CF-4311-34C4-341A-76B5DDF570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82473" y="1076833"/>
            <a:ext cx="3038074" cy="5142173"/>
          </a:xfrm>
          <a:prstGeom prst="rect">
            <a:avLst/>
          </a:prstGeom>
        </p:spPr>
      </p:pic>
      <p:sp>
        <p:nvSpPr>
          <p:cNvPr id="9" name="TextBox 8">
            <a:extLst>
              <a:ext uri="{FF2B5EF4-FFF2-40B4-BE49-F238E27FC236}">
                <a16:creationId xmlns:a16="http://schemas.microsoft.com/office/drawing/2014/main" id="{123FF6B8-BE64-9114-0EC2-08FC614E30E5}"/>
              </a:ext>
            </a:extLst>
          </p:cNvPr>
          <p:cNvSpPr txBox="1"/>
          <p:nvPr/>
        </p:nvSpPr>
        <p:spPr>
          <a:xfrm>
            <a:off x="1283526" y="3235861"/>
            <a:ext cx="283091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Portion</a:t>
            </a:r>
            <a:r>
              <a:rPr kumimoji="0" lang="en-US" sz="1200" b="1" i="0" u="none" strike="noStrike" kern="1200" cap="none" spc="0" normalizeH="0" noProof="0" dirty="0">
                <a:ln>
                  <a:noFill/>
                </a:ln>
                <a:solidFill>
                  <a:schemeClr val="bg1"/>
                </a:solidFill>
                <a:effectLst/>
                <a:uLnTx/>
                <a:uFillTx/>
                <a:latin typeface="SVN-Gilroy Medium" panose="00000600000000000000" pitchFamily="50" charset="0"/>
                <a:cs typeface="Arial" panose="020B0604020202020204" pitchFamily="34" charset="0"/>
              </a:rPr>
              <a:t> of transactions via </a:t>
            </a:r>
            <a:r>
              <a:rPr kumimoji="0" lang="en-US" sz="1200" b="1" i="0" u="none" strike="noStrike" kern="1200" cap="none" spc="0" normalizeH="0" noProof="0" dirty="0" err="1">
                <a:ln>
                  <a:noFill/>
                </a:ln>
                <a:solidFill>
                  <a:schemeClr val="bg1"/>
                </a:solidFill>
                <a:effectLst/>
                <a:uLnTx/>
                <a:uFillTx/>
                <a:latin typeface="SVN-Gilroy Medium" panose="00000600000000000000" pitchFamily="50" charset="0"/>
                <a:cs typeface="Arial" panose="020B0604020202020204" pitchFamily="34" charset="0"/>
              </a:rPr>
              <a:t>iPay</a:t>
            </a:r>
            <a:r>
              <a:rPr kumimoji="0" lang="en-US" sz="1200" b="1" i="0" u="none" strike="noStrike" kern="1200" cap="none" spc="0" normalizeH="0" noProof="0" dirty="0">
                <a:ln>
                  <a:noFill/>
                </a:ln>
                <a:solidFill>
                  <a:schemeClr val="bg1"/>
                </a:solidFill>
                <a:effectLst/>
                <a:uLnTx/>
                <a:uFillTx/>
                <a:latin typeface="SVN-Gilroy Medium" panose="00000600000000000000" pitchFamily="50" charset="0"/>
                <a:cs typeface="Arial" panose="020B0604020202020204" pitchFamily="34" charset="0"/>
              </a:rPr>
              <a:t> channel to the total transactions of individual customers</a:t>
            </a:r>
            <a:endParaRPr kumimoji="0" lang="vi-VN" sz="1200" b="1" i="0" u="none" strike="noStrike" kern="1200" cap="none" spc="0" normalizeH="0" baseline="0" noProof="0" dirty="0">
              <a:ln>
                <a:noFill/>
              </a:ln>
              <a:solidFill>
                <a:schemeClr val="bg1"/>
              </a:solidFill>
              <a:effectLst/>
              <a:uLnTx/>
              <a:uFillTx/>
              <a:latin typeface="Arial" pitchFamily="34" charset="0"/>
              <a:ea typeface="Tahoma" panose="020B0604030504040204" pitchFamily="34" charset="0"/>
              <a:cs typeface="Arial" pitchFamily="34" charset="0"/>
            </a:endParaRPr>
          </a:p>
        </p:txBody>
      </p:sp>
      <p:graphicFrame>
        <p:nvGraphicFramePr>
          <p:cNvPr id="10" name="차트 313">
            <a:extLst>
              <a:ext uri="{FF2B5EF4-FFF2-40B4-BE49-F238E27FC236}">
                <a16:creationId xmlns:a16="http://schemas.microsoft.com/office/drawing/2014/main" id="{2CD29F64-A6A0-A463-8AF1-1ACFA77E7791}"/>
              </a:ext>
            </a:extLst>
          </p:cNvPr>
          <p:cNvGraphicFramePr/>
          <p:nvPr>
            <p:extLst>
              <p:ext uri="{D42A27DB-BD31-4B8C-83A1-F6EECF244321}">
                <p14:modId xmlns:p14="http://schemas.microsoft.com/office/powerpoint/2010/main" val="3345044581"/>
              </p:ext>
            </p:extLst>
          </p:nvPr>
        </p:nvGraphicFramePr>
        <p:xfrm>
          <a:off x="1299034" y="3802536"/>
          <a:ext cx="1099800" cy="1070245"/>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a:extLst>
              <a:ext uri="{FF2B5EF4-FFF2-40B4-BE49-F238E27FC236}">
                <a16:creationId xmlns:a16="http://schemas.microsoft.com/office/drawing/2014/main" id="{7034A45A-9996-70DE-0464-15B503772E2D}"/>
              </a:ext>
            </a:extLst>
          </p:cNvPr>
          <p:cNvSpPr txBox="1"/>
          <p:nvPr/>
        </p:nvSpPr>
        <p:spPr>
          <a:xfrm>
            <a:off x="1536055" y="4210352"/>
            <a:ext cx="65795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86.6%</a:t>
            </a:r>
            <a:endParaRPr kumimoji="0" lang="vi-VN" sz="11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aphicFrame>
        <p:nvGraphicFramePr>
          <p:cNvPr id="12" name="차트 313">
            <a:extLst>
              <a:ext uri="{FF2B5EF4-FFF2-40B4-BE49-F238E27FC236}">
                <a16:creationId xmlns:a16="http://schemas.microsoft.com/office/drawing/2014/main" id="{3A8B6A08-D083-0D1A-C49F-047F276E8CF2}"/>
              </a:ext>
            </a:extLst>
          </p:cNvPr>
          <p:cNvGraphicFramePr/>
          <p:nvPr>
            <p:extLst>
              <p:ext uri="{D42A27DB-BD31-4B8C-83A1-F6EECF244321}">
                <p14:modId xmlns:p14="http://schemas.microsoft.com/office/powerpoint/2010/main" val="3933954904"/>
              </p:ext>
            </p:extLst>
          </p:nvPr>
        </p:nvGraphicFramePr>
        <p:xfrm>
          <a:off x="2670384" y="3802536"/>
          <a:ext cx="1099800" cy="1070245"/>
        </p:xfrm>
        <a:graphic>
          <a:graphicData uri="http://schemas.openxmlformats.org/drawingml/2006/chart">
            <c:chart xmlns:c="http://schemas.openxmlformats.org/drawingml/2006/chart" xmlns:r="http://schemas.openxmlformats.org/officeDocument/2006/relationships" r:id="rId7"/>
          </a:graphicData>
        </a:graphic>
      </p:graphicFrame>
      <p:sp>
        <p:nvSpPr>
          <p:cNvPr id="13" name="TextBox 12">
            <a:extLst>
              <a:ext uri="{FF2B5EF4-FFF2-40B4-BE49-F238E27FC236}">
                <a16:creationId xmlns:a16="http://schemas.microsoft.com/office/drawing/2014/main" id="{EB6CA2DB-6F39-88AE-BE8E-062E3F1A4BA9}"/>
              </a:ext>
            </a:extLst>
          </p:cNvPr>
          <p:cNvSpPr txBox="1"/>
          <p:nvPr/>
        </p:nvSpPr>
        <p:spPr>
          <a:xfrm>
            <a:off x="2910352" y="4210352"/>
            <a:ext cx="62458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91.2%</a:t>
            </a:r>
            <a:endParaRPr kumimoji="0" lang="vi-VN" sz="11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F818389-AA23-9A05-C3EB-C6A80548AE9D}"/>
              </a:ext>
            </a:extLst>
          </p:cNvPr>
          <p:cNvSpPr txBox="1"/>
          <p:nvPr/>
        </p:nvSpPr>
        <p:spPr>
          <a:xfrm>
            <a:off x="1522285" y="4815091"/>
            <a:ext cx="66452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1H2023</a:t>
            </a:r>
            <a:endParaRPr kumimoji="0" lang="vi-VN" sz="9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6A83C6C8-ADDC-16D9-A70C-3C414AF39F61}"/>
              </a:ext>
            </a:extLst>
          </p:cNvPr>
          <p:cNvSpPr txBox="1"/>
          <p:nvPr/>
        </p:nvSpPr>
        <p:spPr>
          <a:xfrm>
            <a:off x="2910352" y="4815091"/>
            <a:ext cx="62458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SVN-Gilroy XBold" panose="00000900000000000000" pitchFamily="50" charset="0"/>
                <a:cs typeface="Arial" panose="020B0604020202020204" pitchFamily="34" charset="0"/>
              </a:rPr>
              <a:t>1H2024</a:t>
            </a:r>
            <a:endParaRPr kumimoji="0" lang="vi-VN" sz="9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B409CD3D-38DC-71F9-A672-ACB3471473D5}"/>
              </a:ext>
            </a:extLst>
          </p:cNvPr>
          <p:cNvSpPr txBox="1"/>
          <p:nvPr/>
        </p:nvSpPr>
        <p:spPr>
          <a:xfrm>
            <a:off x="1283526" y="1121353"/>
            <a:ext cx="2828022" cy="1246495"/>
          </a:xfrm>
          <a:prstGeom prst="rect">
            <a:avLst/>
          </a:prstGeom>
          <a:noFill/>
        </p:spPr>
        <p:txBody>
          <a:bodyPr wrap="square" rtlCol="0">
            <a:spAutoFit/>
          </a:bodyPr>
          <a:lstStyle/>
          <a:p>
            <a:pPr algn="just">
              <a:defRPr/>
            </a:pPr>
            <a:r>
              <a:rPr lang="en-US" sz="1200" dirty="0">
                <a:solidFill>
                  <a:schemeClr val="bg1"/>
                </a:solidFill>
                <a:latin typeface="SVN-Gilroy Medium" panose="00000600000000000000" pitchFamily="50" charset="0"/>
                <a:cs typeface="Arial" panose="020B0604020202020204" pitchFamily="34" charset="0"/>
              </a:rPr>
              <a:t>More than</a:t>
            </a:r>
            <a:r>
              <a:rPr kumimoji="0" lang="en-US" sz="1200" b="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 </a:t>
            </a:r>
            <a:r>
              <a:rPr kumimoji="0" lang="en-US" sz="1500" b="0" i="0" u="none" strike="noStrike" kern="1200" cap="none" spc="0" normalizeH="0" baseline="0" noProof="0" dirty="0">
                <a:ln>
                  <a:noFill/>
                </a:ln>
                <a:solidFill>
                  <a:schemeClr val="bg1"/>
                </a:solidFill>
                <a:effectLst/>
                <a:uLnTx/>
                <a:uFillTx/>
                <a:latin typeface="SVN-Gilroy XBold" panose="00000900000000000000" pitchFamily="50" charset="0"/>
                <a:cs typeface="Arial" panose="020B0604020202020204" pitchFamily="34" charset="0"/>
              </a:rPr>
              <a:t>150</a:t>
            </a:r>
            <a:r>
              <a:rPr kumimoji="0" lang="en-US" sz="1200" b="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 </a:t>
            </a:r>
            <a:r>
              <a:rPr lang="en-US" sz="1200" dirty="0">
                <a:solidFill>
                  <a:schemeClr val="bg1"/>
                </a:solidFill>
                <a:latin typeface="SVN-Gilroy Medium" panose="00000600000000000000" pitchFamily="50" charset="0"/>
                <a:cs typeface="Arial" panose="020B0604020202020204" pitchFamily="34" charset="0"/>
              </a:rPr>
              <a:t>features &amp; utilities integrated in VietinBank </a:t>
            </a:r>
            <a:r>
              <a:rPr lang="en-US" sz="1200" dirty="0" err="1">
                <a:solidFill>
                  <a:schemeClr val="bg1"/>
                </a:solidFill>
                <a:latin typeface="SVN-Gilroy Medium" panose="00000600000000000000" pitchFamily="50" charset="0"/>
                <a:cs typeface="Arial" panose="020B0604020202020204" pitchFamily="34" charset="0"/>
              </a:rPr>
              <a:t>iPay</a:t>
            </a:r>
            <a:r>
              <a:rPr lang="en-US" sz="1200" dirty="0">
                <a:solidFill>
                  <a:schemeClr val="bg1"/>
                </a:solidFill>
                <a:latin typeface="SVN-Gilroy Medium" panose="00000600000000000000" pitchFamily="50" charset="0"/>
                <a:cs typeface="Arial" panose="020B0604020202020204" pitchFamily="34" charset="0"/>
              </a:rPr>
              <a:t> to help users enjoy the fullest and most optimal life according to the “</a:t>
            </a:r>
            <a:r>
              <a:rPr lang="en-US" sz="1200" i="1" dirty="0">
                <a:solidFill>
                  <a:schemeClr val="bg1"/>
                </a:solidFill>
                <a:latin typeface="SVN-Gilroy Medium" panose="00000600000000000000" pitchFamily="50" charset="0"/>
                <a:cs typeface="Arial" panose="020B0604020202020204" pitchFamily="34" charset="0"/>
              </a:rPr>
              <a:t>All in one</a:t>
            </a:r>
            <a:r>
              <a:rPr lang="en-US" sz="1200" dirty="0">
                <a:solidFill>
                  <a:schemeClr val="bg1"/>
                </a:solidFill>
                <a:latin typeface="SVN-Gilroy Medium" panose="00000600000000000000" pitchFamily="50" charset="0"/>
                <a:cs typeface="Arial" panose="020B0604020202020204" pitchFamily="34" charset="0"/>
              </a:rPr>
              <a:t>” criterion. </a:t>
            </a:r>
            <a:endParaRPr lang="vi-VN" sz="1200" dirty="0">
              <a:solidFill>
                <a:schemeClr val="bg1"/>
              </a:solidFill>
              <a:latin typeface="SVN-Gilroy Medium" panose="00000600000000000000" pitchFamily="50"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1200" dirty="0">
              <a:solidFill>
                <a:schemeClr val="bg1"/>
              </a:solidFill>
              <a:latin typeface="SVN-Gilroy Medium" panose="00000600000000000000" pitchFamily="50" charset="0"/>
              <a:cs typeface="Arial" panose="020B0604020202020204" pitchFamily="34" charset="0"/>
            </a:endParaRPr>
          </a:p>
        </p:txBody>
      </p:sp>
      <p:sp>
        <p:nvSpPr>
          <p:cNvPr id="41" name="TextBox 40">
            <a:extLst>
              <a:ext uri="{FF2B5EF4-FFF2-40B4-BE49-F238E27FC236}">
                <a16:creationId xmlns:a16="http://schemas.microsoft.com/office/drawing/2014/main" id="{38A392A1-9655-BA11-C707-9506291B5349}"/>
              </a:ext>
            </a:extLst>
          </p:cNvPr>
          <p:cNvSpPr txBox="1"/>
          <p:nvPr/>
        </p:nvSpPr>
        <p:spPr>
          <a:xfrm>
            <a:off x="1283526" y="2270466"/>
            <a:ext cx="2830163" cy="1061829"/>
          </a:xfrm>
          <a:prstGeom prst="rect">
            <a:avLst/>
          </a:prstGeom>
          <a:noFill/>
        </p:spPr>
        <p:txBody>
          <a:bodyPr wrap="square" rtlCol="0">
            <a:spAutoFit/>
          </a:bodyPr>
          <a:lstStyle/>
          <a:p>
            <a:pPr lvl="0" algn="just">
              <a:defRPr/>
            </a:pPr>
            <a:r>
              <a:rPr kumimoji="0" lang="en-US" sz="1200" b="0" i="0" u="none" strike="noStrike" kern="1200" cap="none" spc="0" normalizeH="0" baseline="0" noProof="0">
                <a:ln>
                  <a:noFill/>
                </a:ln>
                <a:solidFill>
                  <a:schemeClr val="bg1"/>
                </a:solidFill>
                <a:effectLst/>
                <a:uLnTx/>
                <a:uFillTx/>
                <a:latin typeface="SVN-Gilroy Medium" panose="00000600000000000000" pitchFamily="50" charset="0"/>
                <a:cs typeface="Arial" panose="020B0604020202020204" pitchFamily="34" charset="0"/>
              </a:rPr>
              <a:t>Over </a:t>
            </a:r>
            <a:r>
              <a:rPr lang="en-US" sz="1500">
                <a:solidFill>
                  <a:schemeClr val="bg1"/>
                </a:solidFill>
                <a:latin typeface="SVN-Gilroy XBold" panose="00000900000000000000" pitchFamily="50" charset="0"/>
                <a:cs typeface="Arial" panose="020B0604020202020204" pitchFamily="34" charset="0"/>
              </a:rPr>
              <a:t>2,400</a:t>
            </a:r>
            <a:r>
              <a:rPr kumimoji="0" lang="en-US" sz="1200" b="0" i="0" u="none" strike="noStrike" kern="1200" cap="none" spc="0" normalizeH="0" baseline="0" noProof="0">
                <a:ln>
                  <a:noFill/>
                </a:ln>
                <a:solidFill>
                  <a:schemeClr val="bg1"/>
                </a:solidFill>
                <a:effectLst/>
                <a:uLnTx/>
                <a:uFillTx/>
                <a:latin typeface="SVN-Gilroy Medium" panose="00000600000000000000" pitchFamily="50" charset="0"/>
                <a:cs typeface="Arial" panose="020B0604020202020204" pitchFamily="34" charset="0"/>
              </a:rPr>
              <a:t> </a:t>
            </a:r>
            <a:r>
              <a:rPr lang="en-US" sz="1200" dirty="0">
                <a:solidFill>
                  <a:schemeClr val="bg1"/>
                </a:solidFill>
                <a:latin typeface="SVN-Gilroy Medium" panose="00000600000000000000" pitchFamily="50" charset="0"/>
                <a:cs typeface="Arial" panose="020B0604020202020204" pitchFamily="34" charset="0"/>
              </a:rPr>
              <a:t>suppliers connected to fully meet the needs of customers with the motto </a:t>
            </a:r>
            <a:r>
              <a:rPr lang="en-US" sz="1200" i="1" dirty="0">
                <a:solidFill>
                  <a:schemeClr val="bg1"/>
                </a:solidFill>
                <a:latin typeface="SVN-Gilroy Medium" panose="00000600000000000000" pitchFamily="50" charset="0"/>
                <a:cs typeface="Arial" panose="020B0604020202020204" pitchFamily="34" charset="0"/>
              </a:rPr>
              <a:t>“thousands of features, hundreds of utilities”.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2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7D2D1D8A-004F-65C8-FA90-ADC37109BF2B}"/>
              </a:ext>
            </a:extLst>
          </p:cNvPr>
          <p:cNvSpPr txBox="1"/>
          <p:nvPr/>
        </p:nvSpPr>
        <p:spPr>
          <a:xfrm>
            <a:off x="9119768" y="2151706"/>
            <a:ext cx="36353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8.4</a:t>
            </a:r>
            <a:endParaRPr kumimoji="0" lang="vi-VN" sz="9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FF829C4B-7743-BC56-36E7-A224DEE262FE}"/>
              </a:ext>
            </a:extLst>
          </p:cNvPr>
          <p:cNvSpPr txBox="1"/>
          <p:nvPr/>
        </p:nvSpPr>
        <p:spPr>
          <a:xfrm>
            <a:off x="7807374" y="1175403"/>
            <a:ext cx="3538924" cy="2769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SVN-Gilroy Medium" panose="00000600000000000000" pitchFamily="50" charset="0"/>
                <a:cs typeface="Arial" panose="020B0604020202020204" pitchFamily="34" charset="0"/>
              </a:rPr>
              <a:t>NUMBER OF CUSTOMERS USING IPAY</a:t>
            </a:r>
            <a:endParaRPr kumimoji="0" lang="vi-VN" sz="12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ED354EAA-3419-75DA-B7A4-5FB2E34CCCAF}"/>
              </a:ext>
            </a:extLst>
          </p:cNvPr>
          <p:cNvSpPr txBox="1"/>
          <p:nvPr/>
        </p:nvSpPr>
        <p:spPr>
          <a:xfrm>
            <a:off x="9218336" y="3369101"/>
            <a:ext cx="5437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SVN-Gilroy Medium" panose="00000600000000000000" pitchFamily="50" charset="0"/>
                <a:cs typeface="Arial" panose="020B0604020202020204" pitchFamily="34" charset="0"/>
              </a:rPr>
              <a:t>501</a:t>
            </a:r>
            <a:endParaRPr kumimoji="0" lang="vi-VN" sz="9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7DE9E9DE-71A3-36B6-10D7-7695F9A45781}"/>
              </a:ext>
            </a:extLst>
          </p:cNvPr>
          <p:cNvSpPr txBox="1"/>
          <p:nvPr/>
        </p:nvSpPr>
        <p:spPr>
          <a:xfrm>
            <a:off x="9816617" y="3751454"/>
            <a:ext cx="48713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SVN-Gilroy Medium" panose="00000600000000000000" pitchFamily="50" charset="0"/>
                <a:cs typeface="Arial" panose="020B0604020202020204" pitchFamily="34" charset="0"/>
              </a:rPr>
              <a:t>868</a:t>
            </a:r>
            <a:endParaRPr kumimoji="0" lang="vi-VN" sz="9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A8441B1B-61F5-88CA-39EB-C7A56DA928BC}"/>
              </a:ext>
            </a:extLst>
          </p:cNvPr>
          <p:cNvSpPr txBox="1"/>
          <p:nvPr/>
        </p:nvSpPr>
        <p:spPr>
          <a:xfrm>
            <a:off x="7807374" y="2719061"/>
            <a:ext cx="4096426" cy="2769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SVN-Gilroy Medium" panose="00000600000000000000" pitchFamily="50" charset="0"/>
                <a:cs typeface="Arial" panose="020B0604020202020204" pitchFamily="34" charset="0"/>
              </a:rPr>
              <a:t>NUMBER OF TRANSACTION VIA IPAY channel</a:t>
            </a:r>
            <a:endParaRPr kumimoji="0" lang="vi-VN" sz="12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A7DF8853-662B-0F63-D7D6-AAB6B5174706}"/>
              </a:ext>
            </a:extLst>
          </p:cNvPr>
          <p:cNvSpPr txBox="1"/>
          <p:nvPr/>
        </p:nvSpPr>
        <p:spPr>
          <a:xfrm>
            <a:off x="7772069" y="1408229"/>
            <a:ext cx="1560245" cy="2308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i="1" noProof="0" dirty="0">
                <a:solidFill>
                  <a:schemeClr val="bg1"/>
                </a:solidFill>
                <a:latin typeface="SVN-Gilroy Medium" panose="00000600000000000000" pitchFamily="50" charset="0"/>
                <a:cs typeface="Arial" panose="020B0604020202020204" pitchFamily="34" charset="0"/>
              </a:rPr>
              <a:t>Unit: million customers</a:t>
            </a:r>
            <a:endParaRPr kumimoji="0" lang="vi-VN" sz="9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8FB6B16B-5DB9-8831-46E5-D231901BE7AF}"/>
              </a:ext>
            </a:extLst>
          </p:cNvPr>
          <p:cNvSpPr txBox="1"/>
          <p:nvPr/>
        </p:nvSpPr>
        <p:spPr>
          <a:xfrm>
            <a:off x="7772069" y="2975501"/>
            <a:ext cx="150453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Unit: million transactions</a:t>
            </a:r>
            <a:endParaRPr kumimoji="0" lang="vi-VN" sz="9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6AFA84F1-2A2A-DAAE-674C-B3A2A14C45E6}"/>
              </a:ext>
            </a:extLst>
          </p:cNvPr>
          <p:cNvSpPr txBox="1"/>
          <p:nvPr/>
        </p:nvSpPr>
        <p:spPr>
          <a:xfrm>
            <a:off x="8986587" y="1773683"/>
            <a:ext cx="34715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7.0</a:t>
            </a:r>
            <a:endParaRPr kumimoji="0" lang="vi-VN" sz="9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CC486881-8F3D-00C7-AE5E-025AF7188F86}"/>
              </a:ext>
            </a:extLst>
          </p:cNvPr>
          <p:cNvSpPr txBox="1"/>
          <p:nvPr/>
        </p:nvSpPr>
        <p:spPr>
          <a:xfrm>
            <a:off x="7806419" y="1773683"/>
            <a:ext cx="6657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1H2023</a:t>
            </a:r>
            <a:endParaRPr kumimoji="0" lang="vi-VN" sz="9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nvGrpSpPr>
          <p:cNvPr id="60" name="Group 59">
            <a:extLst>
              <a:ext uri="{FF2B5EF4-FFF2-40B4-BE49-F238E27FC236}">
                <a16:creationId xmlns:a16="http://schemas.microsoft.com/office/drawing/2014/main" id="{D8FE98CA-3687-7188-6501-2D117EAA060D}"/>
              </a:ext>
            </a:extLst>
          </p:cNvPr>
          <p:cNvGrpSpPr/>
          <p:nvPr/>
        </p:nvGrpSpPr>
        <p:grpSpPr>
          <a:xfrm>
            <a:off x="707759" y="363408"/>
            <a:ext cx="370841" cy="359080"/>
            <a:chOff x="10124985" y="4872481"/>
            <a:chExt cx="360680" cy="413653"/>
          </a:xfrm>
        </p:grpSpPr>
        <p:sp>
          <p:nvSpPr>
            <p:cNvPr id="61" name="Freeform: Shape 60">
              <a:extLst>
                <a:ext uri="{FF2B5EF4-FFF2-40B4-BE49-F238E27FC236}">
                  <a16:creationId xmlns:a16="http://schemas.microsoft.com/office/drawing/2014/main" id="{5AC1EE24-21E5-BBEF-2110-6EDC4CD85300}"/>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chemeClr val="bg1"/>
                </a:solidFill>
                <a:effectLst/>
                <a:uLnTx/>
                <a:uFillTx/>
                <a:latin typeface="SVN-Gilroy Medium" panose="00000600000000000000" pitchFamily="50" charset="0"/>
              </a:endParaRPr>
            </a:p>
          </p:txBody>
        </p:sp>
        <p:sp>
          <p:nvSpPr>
            <p:cNvPr id="62" name="Freeform: Shape 61">
              <a:extLst>
                <a:ext uri="{FF2B5EF4-FFF2-40B4-BE49-F238E27FC236}">
                  <a16:creationId xmlns:a16="http://schemas.microsoft.com/office/drawing/2014/main" id="{ECEF066D-B57B-C594-EEF7-1441273194A1}"/>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chemeClr val="bg1"/>
                </a:solidFill>
                <a:effectLst/>
                <a:uLnTx/>
                <a:uFillTx/>
                <a:latin typeface="SVN-Gilroy Medium" panose="00000600000000000000" pitchFamily="50" charset="0"/>
              </a:endParaRPr>
            </a:p>
          </p:txBody>
        </p:sp>
        <p:sp>
          <p:nvSpPr>
            <p:cNvPr id="63" name="Freeform: Shape 62">
              <a:extLst>
                <a:ext uri="{FF2B5EF4-FFF2-40B4-BE49-F238E27FC236}">
                  <a16:creationId xmlns:a16="http://schemas.microsoft.com/office/drawing/2014/main" id="{F2114C11-BF5F-9BBF-64A9-1D4335FAC0B8}"/>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chemeClr val="bg1"/>
                </a:solidFill>
                <a:effectLst/>
                <a:uLnTx/>
                <a:uFillTx/>
                <a:latin typeface="SVN-Gilroy Medium" panose="00000600000000000000" pitchFamily="50" charset="0"/>
              </a:endParaRPr>
            </a:p>
          </p:txBody>
        </p:sp>
        <p:sp>
          <p:nvSpPr>
            <p:cNvPr id="64" name="Freeform: Shape 63">
              <a:extLst>
                <a:ext uri="{FF2B5EF4-FFF2-40B4-BE49-F238E27FC236}">
                  <a16:creationId xmlns:a16="http://schemas.microsoft.com/office/drawing/2014/main" id="{61A5A139-DC3A-5FA8-D31B-3653C016C387}"/>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chemeClr val="bg1"/>
                </a:solidFill>
                <a:effectLst/>
                <a:uLnTx/>
                <a:uFillTx/>
                <a:latin typeface="SVN-Gilroy Medium" panose="00000600000000000000" pitchFamily="50" charset="0"/>
              </a:endParaRPr>
            </a:p>
          </p:txBody>
        </p:sp>
        <p:sp>
          <p:nvSpPr>
            <p:cNvPr id="65" name="Freeform: Shape 64">
              <a:extLst>
                <a:ext uri="{FF2B5EF4-FFF2-40B4-BE49-F238E27FC236}">
                  <a16:creationId xmlns:a16="http://schemas.microsoft.com/office/drawing/2014/main" id="{CD578490-3546-0FDE-65D0-557938249B8D}"/>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chemeClr val="bg1"/>
                </a:solidFill>
                <a:effectLst/>
                <a:uLnTx/>
                <a:uFillTx/>
                <a:latin typeface="SVN-Gilroy Medium" panose="00000600000000000000" pitchFamily="50" charset="0"/>
              </a:endParaRPr>
            </a:p>
          </p:txBody>
        </p:sp>
        <p:sp>
          <p:nvSpPr>
            <p:cNvPr id="66" name="Freeform: Shape 65">
              <a:extLst>
                <a:ext uri="{FF2B5EF4-FFF2-40B4-BE49-F238E27FC236}">
                  <a16:creationId xmlns:a16="http://schemas.microsoft.com/office/drawing/2014/main" id="{377F01E5-F270-E73D-0677-0A9CF5B713E5}"/>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chemeClr val="bg1"/>
                </a:solidFill>
                <a:effectLst/>
                <a:uLnTx/>
                <a:uFillTx/>
                <a:latin typeface="SVN-Gilroy Medium" panose="00000600000000000000" pitchFamily="50" charset="0"/>
              </a:endParaRPr>
            </a:p>
          </p:txBody>
        </p:sp>
      </p:grpSp>
      <p:sp>
        <p:nvSpPr>
          <p:cNvPr id="68" name="TextBox 67">
            <a:extLst>
              <a:ext uri="{FF2B5EF4-FFF2-40B4-BE49-F238E27FC236}">
                <a16:creationId xmlns:a16="http://schemas.microsoft.com/office/drawing/2014/main" id="{95DB49A4-5E0C-FEF8-CFDD-24FC791E9B7D}"/>
              </a:ext>
            </a:extLst>
          </p:cNvPr>
          <p:cNvSpPr txBox="1"/>
          <p:nvPr/>
        </p:nvSpPr>
        <p:spPr>
          <a:xfrm>
            <a:off x="10201906" y="2009805"/>
            <a:ext cx="111292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err="1">
                <a:ln>
                  <a:noFill/>
                </a:ln>
                <a:solidFill>
                  <a:schemeClr val="bg1"/>
                </a:solidFill>
                <a:effectLst/>
                <a:uLnTx/>
                <a:uFillTx/>
                <a:latin typeface="SVN-Gilroy Medium" panose="00000600000000000000" pitchFamily="50" charset="0"/>
                <a:cs typeface="Arial" panose="020B0604020202020204" pitchFamily="34" charset="0"/>
              </a:rPr>
              <a:t>yoy</a:t>
            </a:r>
            <a:endParaRPr kumimoji="0" lang="vi-VN" sz="9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61A0B9E2-0AD1-DB37-230B-1DA859F6DC10}"/>
              </a:ext>
            </a:extLst>
          </p:cNvPr>
          <p:cNvSpPr txBox="1"/>
          <p:nvPr/>
        </p:nvSpPr>
        <p:spPr>
          <a:xfrm>
            <a:off x="10371149" y="1755034"/>
            <a:ext cx="826681"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19.8%</a:t>
            </a:r>
            <a:endParaRPr kumimoji="0" lang="vi-VN" sz="15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9B009C07-6262-763A-00CF-FDABEA317419}"/>
              </a:ext>
            </a:extLst>
          </p:cNvPr>
          <p:cNvSpPr txBox="1"/>
          <p:nvPr/>
        </p:nvSpPr>
        <p:spPr>
          <a:xfrm>
            <a:off x="7778841" y="4246223"/>
            <a:ext cx="3567457" cy="830997"/>
          </a:xfrm>
          <a:prstGeom prst="rect">
            <a:avLst/>
          </a:prstGeom>
          <a:noFill/>
        </p:spPr>
        <p:txBody>
          <a:bodyPr wrap="square" rtlCol="0">
            <a:spAutoFit/>
          </a:bodyPr>
          <a:lstStyle/>
          <a:p>
            <a:pPr lvl="0" algn="just">
              <a:defRPr/>
            </a:pPr>
            <a:r>
              <a:rPr kumimoji="0" lang="en-US" sz="1200" b="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As</a:t>
            </a:r>
            <a:r>
              <a:rPr kumimoji="0" lang="en-US" sz="1200" b="0" i="0" u="none" strike="noStrike" kern="1200" cap="none" spc="0" normalizeH="0" noProof="0" dirty="0">
                <a:ln>
                  <a:noFill/>
                </a:ln>
                <a:solidFill>
                  <a:schemeClr val="bg1"/>
                </a:solidFill>
                <a:effectLst/>
                <a:uLnTx/>
                <a:uFillTx/>
                <a:latin typeface="SVN-Gilroy Medium" panose="00000600000000000000" pitchFamily="50" charset="0"/>
                <a:cs typeface="Arial" panose="020B0604020202020204" pitchFamily="34" charset="0"/>
              </a:rPr>
              <a:t> of </a:t>
            </a:r>
            <a:r>
              <a:rPr kumimoji="0" lang="en-US" sz="1200" b="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30/06/</a:t>
            </a:r>
            <a:r>
              <a:rPr lang="en-US" sz="1200" dirty="0">
                <a:solidFill>
                  <a:schemeClr val="bg1"/>
                </a:solidFill>
                <a:latin typeface="SVN-Gilroy Medium" panose="00000600000000000000" pitchFamily="50" charset="0"/>
                <a:cs typeface="Arial" panose="020B0604020202020204" pitchFamily="34" charset="0"/>
              </a:rPr>
              <a:t>2024, VietinBank </a:t>
            </a:r>
            <a:r>
              <a:rPr lang="en-US" sz="1200" dirty="0" err="1">
                <a:solidFill>
                  <a:schemeClr val="bg1"/>
                </a:solidFill>
                <a:latin typeface="SVN-Gilroy Medium" panose="00000600000000000000" pitchFamily="50" charset="0"/>
                <a:cs typeface="Arial" panose="020B0604020202020204" pitchFamily="34" charset="0"/>
              </a:rPr>
              <a:t>iPay</a:t>
            </a:r>
            <a:r>
              <a:rPr lang="en-US" sz="1200" dirty="0">
                <a:solidFill>
                  <a:schemeClr val="bg1"/>
                </a:solidFill>
                <a:latin typeface="SVN-Gilroy Medium" panose="00000600000000000000" pitchFamily="50" charset="0"/>
                <a:cs typeface="Arial" panose="020B0604020202020204" pitchFamily="34" charset="0"/>
              </a:rPr>
              <a:t> has  </a:t>
            </a:r>
            <a:r>
              <a:rPr lang="en-US" sz="1200" b="1" dirty="0">
                <a:solidFill>
                  <a:schemeClr val="bg1"/>
                </a:solidFill>
                <a:latin typeface="SVN-Gilroy Medium" panose="00000600000000000000" pitchFamily="50" charset="0"/>
                <a:cs typeface="Arial" panose="020B0604020202020204" pitchFamily="34" charset="0"/>
              </a:rPr>
              <a:t>approximately </a:t>
            </a:r>
            <a:r>
              <a:rPr kumimoji="0" lang="en-US" sz="1200" i="0" u="none" strike="noStrike" kern="1200" cap="none" spc="0" normalizeH="0" baseline="0" noProof="0" dirty="0">
                <a:ln>
                  <a:noFill/>
                </a:ln>
                <a:solidFill>
                  <a:schemeClr val="bg1"/>
                </a:solidFill>
                <a:effectLst/>
                <a:uLnTx/>
                <a:uFillTx/>
                <a:latin typeface="SVN-Gilroy XBold" panose="00000900000000000000" pitchFamily="50" charset="0"/>
                <a:ea typeface="Tahoma" panose="020B0604030504040204" pitchFamily="34" charset="0"/>
                <a:cs typeface="Arial" pitchFamily="34" charset="0"/>
              </a:rPr>
              <a:t>8.4 million </a:t>
            </a:r>
            <a:r>
              <a:rPr kumimoji="0" lang="en-US" sz="1200" b="1" i="0" u="none" strike="noStrike" kern="1200" cap="none" spc="0" normalizeH="0" baseline="0" noProof="0" dirty="0">
                <a:ln>
                  <a:noFill/>
                </a:ln>
                <a:solidFill>
                  <a:schemeClr val="bg1"/>
                </a:solidFill>
                <a:effectLst/>
                <a:uLnTx/>
                <a:uFillTx/>
                <a:latin typeface="SVN-Gilroy Medium" panose="00000600000000000000" pitchFamily="50" charset="0"/>
                <a:ea typeface="Tahoma" panose="020B0604030504040204" pitchFamily="34" charset="0"/>
                <a:cs typeface="Arial" pitchFamily="34" charset="0"/>
              </a:rPr>
              <a:t>individual</a:t>
            </a:r>
            <a:r>
              <a:rPr kumimoji="0" lang="en-US" sz="1200" b="1" i="0" u="none" strike="noStrike" kern="1200" cap="none" spc="0" normalizeH="0" noProof="0" dirty="0">
                <a:ln>
                  <a:noFill/>
                </a:ln>
                <a:solidFill>
                  <a:schemeClr val="bg1"/>
                </a:solidFill>
                <a:effectLst/>
                <a:uLnTx/>
                <a:uFillTx/>
                <a:latin typeface="SVN-Gilroy Medium" panose="00000600000000000000" pitchFamily="50" charset="0"/>
                <a:ea typeface="Tahoma" panose="020B0604030504040204" pitchFamily="34" charset="0"/>
                <a:cs typeface="Arial" pitchFamily="34" charset="0"/>
              </a:rPr>
              <a:t> users, </a:t>
            </a:r>
            <a:r>
              <a:rPr lang="en-US" sz="1200" b="1" dirty="0">
                <a:solidFill>
                  <a:schemeClr val="bg1"/>
                </a:solidFill>
                <a:latin typeface="SVN-Gilroy Medium" panose="00000600000000000000" pitchFamily="50" charset="0"/>
                <a:ea typeface="Tahoma" panose="020B0604030504040204" pitchFamily="34" charset="0"/>
                <a:cs typeface="Arial" pitchFamily="34" charset="0"/>
              </a:rPr>
              <a:t>up to </a:t>
            </a:r>
            <a:r>
              <a:rPr kumimoji="0" lang="en-US" sz="1200" b="1" i="0" u="none" strike="noStrike" kern="1200" cap="none" spc="0" normalizeH="0" baseline="0" noProof="0" dirty="0">
                <a:ln>
                  <a:noFill/>
                </a:ln>
                <a:solidFill>
                  <a:schemeClr val="bg1"/>
                </a:solidFill>
                <a:effectLst/>
                <a:uLnTx/>
                <a:uFillTx/>
                <a:latin typeface="SVN-Gilroy XBold" panose="00000900000000000000" pitchFamily="50" charset="0"/>
                <a:ea typeface="Tahoma" panose="020B0604030504040204" pitchFamily="34" charset="0"/>
                <a:cs typeface="Arial" pitchFamily="34" charset="0"/>
              </a:rPr>
              <a:t>19.8% </a:t>
            </a:r>
            <a:r>
              <a:rPr kumimoji="0" lang="en-US" sz="1200" b="0" i="0" u="none" strike="noStrike" kern="1200" cap="none" spc="0" normalizeH="0" baseline="0" noProof="0" dirty="0" err="1">
                <a:ln>
                  <a:noFill/>
                </a:ln>
                <a:solidFill>
                  <a:schemeClr val="bg1"/>
                </a:solidFill>
                <a:effectLst/>
                <a:uLnTx/>
                <a:uFillTx/>
                <a:latin typeface="SVN-Gilroy XBold" panose="00000900000000000000" pitchFamily="50" charset="0"/>
                <a:cs typeface="Arial" panose="020B0604020202020204" pitchFamily="34" charset="0"/>
              </a:rPr>
              <a:t>yoy</a:t>
            </a:r>
            <a:r>
              <a:rPr kumimoji="0" lang="en-US" sz="1200" b="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 reaching </a:t>
            </a:r>
            <a:r>
              <a:rPr kumimoji="0" lang="en-US" sz="1200" b="1" i="0" u="none" strike="noStrike" kern="1200" cap="none" spc="0" normalizeH="0" baseline="0" noProof="0" dirty="0">
                <a:ln>
                  <a:noFill/>
                </a:ln>
                <a:solidFill>
                  <a:schemeClr val="bg1"/>
                </a:solidFill>
                <a:effectLst/>
                <a:uLnTx/>
                <a:uFillTx/>
                <a:latin typeface="SVN-Gilroy XBold" panose="00000900000000000000" pitchFamily="50" charset="0"/>
                <a:ea typeface="Tahoma" panose="020B0604030504040204" pitchFamily="34" charset="0"/>
                <a:cs typeface="Arial" pitchFamily="34" charset="0"/>
              </a:rPr>
              <a:t>868 million transactions </a:t>
            </a:r>
            <a:r>
              <a:rPr kumimoji="0" lang="en-US" sz="1200" b="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in 1H2024</a:t>
            </a:r>
            <a:r>
              <a:rPr lang="en-US" sz="1200" dirty="0">
                <a:solidFill>
                  <a:schemeClr val="bg1"/>
                </a:solidFill>
                <a:latin typeface="SVN-Gilroy Medium" panose="00000600000000000000" pitchFamily="50" charset="0"/>
                <a:cs typeface="Arial" panose="020B0604020202020204" pitchFamily="34" charset="0"/>
              </a:rPr>
              <a:t> with a recorded</a:t>
            </a:r>
            <a:r>
              <a:rPr kumimoji="0" lang="en-US" sz="1200" b="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 </a:t>
            </a:r>
            <a:r>
              <a:rPr kumimoji="0" lang="en-US" sz="1200" b="1" i="0" u="none" strike="noStrike" kern="1200" cap="none" spc="0" normalizeH="0" baseline="0" noProof="0" dirty="0">
                <a:ln>
                  <a:noFill/>
                </a:ln>
                <a:solidFill>
                  <a:schemeClr val="bg1"/>
                </a:solidFill>
                <a:effectLst/>
                <a:uLnTx/>
                <a:uFillTx/>
                <a:latin typeface="SVN-Gilroy XBold" panose="00000900000000000000" pitchFamily="50" charset="0"/>
                <a:ea typeface="Tahoma" panose="020B0604030504040204" pitchFamily="34" charset="0"/>
                <a:cs typeface="Arial" pitchFamily="34" charset="0"/>
              </a:rPr>
              <a:t>73.3% </a:t>
            </a:r>
            <a:r>
              <a:rPr kumimoji="0" lang="en-US" sz="1200" b="0" i="0" u="none" strike="noStrike" kern="1200" cap="none" spc="0" normalizeH="0" baseline="0" noProof="0" dirty="0" err="1">
                <a:ln>
                  <a:noFill/>
                </a:ln>
                <a:solidFill>
                  <a:schemeClr val="bg1"/>
                </a:solidFill>
                <a:effectLst/>
                <a:uLnTx/>
                <a:uFillTx/>
                <a:latin typeface="SVN-Gilroy XBold" panose="00000900000000000000" pitchFamily="50" charset="0"/>
                <a:cs typeface="Arial" panose="020B0604020202020204" pitchFamily="34" charset="0"/>
              </a:rPr>
              <a:t>yoy</a:t>
            </a:r>
            <a:r>
              <a:rPr lang="en-US" sz="1200" dirty="0">
                <a:solidFill>
                  <a:schemeClr val="bg1"/>
                </a:solidFill>
                <a:latin typeface="SVN-Gilroy Medium" panose="00000600000000000000" pitchFamily="50" charset="0"/>
                <a:cs typeface="Arial" panose="020B0604020202020204" pitchFamily="34" charset="0"/>
              </a:rPr>
              <a:t> </a:t>
            </a:r>
            <a:r>
              <a:rPr lang="en-US" sz="1200" b="1" dirty="0">
                <a:solidFill>
                  <a:schemeClr val="bg1"/>
                </a:solidFill>
                <a:latin typeface="SVN-Gilroy XBold" panose="00000900000000000000" pitchFamily="50" charset="0"/>
                <a:ea typeface="Tahoma" panose="020B0604030504040204" pitchFamily="34" charset="0"/>
                <a:cs typeface="Arial" pitchFamily="34" charset="0"/>
              </a:rPr>
              <a:t>increase. </a:t>
            </a:r>
            <a:endParaRPr lang="vi-VN" sz="1200" b="1" dirty="0">
              <a:solidFill>
                <a:schemeClr val="bg1"/>
              </a:solidFill>
              <a:latin typeface="SVN-Gilroy XBold" panose="00000900000000000000" pitchFamily="50" charset="0"/>
              <a:ea typeface="Tahoma" panose="020B0604030504040204" pitchFamily="34" charset="0"/>
              <a:cs typeface="Arial" pitchFamily="34" charset="0"/>
            </a:endParaRPr>
          </a:p>
        </p:txBody>
      </p:sp>
      <p:sp>
        <p:nvSpPr>
          <p:cNvPr id="76" name="TextBox 75">
            <a:extLst>
              <a:ext uri="{FF2B5EF4-FFF2-40B4-BE49-F238E27FC236}">
                <a16:creationId xmlns:a16="http://schemas.microsoft.com/office/drawing/2014/main" id="{08261D5E-A926-6345-58CE-912E78ED27DC}"/>
              </a:ext>
            </a:extLst>
          </p:cNvPr>
          <p:cNvSpPr txBox="1"/>
          <p:nvPr/>
        </p:nvSpPr>
        <p:spPr>
          <a:xfrm>
            <a:off x="7806419" y="2151706"/>
            <a:ext cx="6657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SVN-Gilroy XBold" panose="00000900000000000000" pitchFamily="50" charset="0"/>
                <a:cs typeface="Arial" panose="020B0604020202020204" pitchFamily="34" charset="0"/>
              </a:rPr>
              <a:t>1H2024</a:t>
            </a:r>
            <a:endParaRPr kumimoji="0" lang="vi-VN" sz="9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B7659A97-67D6-DD45-DD36-BCC11C63EC18}"/>
              </a:ext>
            </a:extLst>
          </p:cNvPr>
          <p:cNvSpPr txBox="1"/>
          <p:nvPr/>
        </p:nvSpPr>
        <p:spPr>
          <a:xfrm>
            <a:off x="7806419" y="3369101"/>
            <a:ext cx="665777" cy="230832"/>
          </a:xfrm>
          <a:prstGeom prst="rect">
            <a:avLst/>
          </a:prstGeom>
          <a:noFill/>
        </p:spPr>
        <p:txBody>
          <a:bodyPr wrap="square" rtlCol="0">
            <a:spAutoFit/>
          </a:bodyPr>
          <a:lstStyle/>
          <a:p>
            <a:pPr lvl="0" algn="ctr">
              <a:defRPr/>
            </a:pPr>
            <a:r>
              <a:rPr lang="en-US" sz="900" dirty="0">
                <a:solidFill>
                  <a:schemeClr val="bg1"/>
                </a:solidFill>
                <a:latin typeface="SVN-Gilroy Medium" panose="00000600000000000000" pitchFamily="50" charset="0"/>
                <a:cs typeface="Arial" panose="020B0604020202020204" pitchFamily="34" charset="0"/>
              </a:rPr>
              <a:t>1H2023</a:t>
            </a:r>
            <a:endParaRPr lang="vi-VN" sz="900" dirty="0">
              <a:solidFill>
                <a:schemeClr val="bg1"/>
              </a:solidFill>
              <a:cs typeface="Arial" panose="020B0604020202020204" pitchFamily="34" charset="0"/>
            </a:endParaRPr>
          </a:p>
        </p:txBody>
      </p:sp>
      <p:sp>
        <p:nvSpPr>
          <p:cNvPr id="78" name="TextBox 77">
            <a:extLst>
              <a:ext uri="{FF2B5EF4-FFF2-40B4-BE49-F238E27FC236}">
                <a16:creationId xmlns:a16="http://schemas.microsoft.com/office/drawing/2014/main" id="{E63934FB-4391-178A-F8E6-9779F552105A}"/>
              </a:ext>
            </a:extLst>
          </p:cNvPr>
          <p:cNvSpPr txBox="1"/>
          <p:nvPr/>
        </p:nvSpPr>
        <p:spPr>
          <a:xfrm>
            <a:off x="7806419" y="3751454"/>
            <a:ext cx="665777" cy="230832"/>
          </a:xfrm>
          <a:prstGeom prst="rect">
            <a:avLst/>
          </a:prstGeom>
          <a:noFill/>
        </p:spPr>
        <p:txBody>
          <a:bodyPr wrap="square" rtlCol="0">
            <a:spAutoFit/>
          </a:bodyPr>
          <a:lstStyle/>
          <a:p>
            <a:pPr lvl="0" algn="ctr">
              <a:defRPr/>
            </a:pPr>
            <a:r>
              <a:rPr lang="en-US" sz="900" dirty="0">
                <a:solidFill>
                  <a:schemeClr val="bg1"/>
                </a:solidFill>
                <a:latin typeface="SVN-Gilroy XBold" panose="00000900000000000000" pitchFamily="50" charset="0"/>
                <a:cs typeface="Arial" panose="020B0604020202020204" pitchFamily="34" charset="0"/>
              </a:rPr>
              <a:t>1H2024</a:t>
            </a:r>
            <a:endParaRPr lang="vi-VN" sz="900" dirty="0">
              <a:solidFill>
                <a:schemeClr val="bg1"/>
              </a:solidFill>
              <a:cs typeface="Arial" panose="020B0604020202020204" pitchFamily="34" charset="0"/>
            </a:endParaRPr>
          </a:p>
        </p:txBody>
      </p:sp>
      <p:sp>
        <p:nvSpPr>
          <p:cNvPr id="79" name="Oval 78">
            <a:extLst>
              <a:ext uri="{FF2B5EF4-FFF2-40B4-BE49-F238E27FC236}">
                <a16:creationId xmlns:a16="http://schemas.microsoft.com/office/drawing/2014/main" id="{1E644A25-901E-0AF5-D9B8-683A3F5279E6}"/>
              </a:ext>
            </a:extLst>
          </p:cNvPr>
          <p:cNvSpPr/>
          <p:nvPr/>
        </p:nvSpPr>
        <p:spPr>
          <a:xfrm>
            <a:off x="702416" y="1352305"/>
            <a:ext cx="415258" cy="415258"/>
          </a:xfrm>
          <a:prstGeom prst="ellipse">
            <a:avLst/>
          </a:prstGeom>
          <a:solidFill>
            <a:srgbClr val="5D7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0" name="Oval 79">
            <a:extLst>
              <a:ext uri="{FF2B5EF4-FFF2-40B4-BE49-F238E27FC236}">
                <a16:creationId xmlns:a16="http://schemas.microsoft.com/office/drawing/2014/main" id="{04E611F1-8F4B-1F2B-20F1-1943DA4A6FCF}"/>
              </a:ext>
            </a:extLst>
          </p:cNvPr>
          <p:cNvSpPr/>
          <p:nvPr/>
        </p:nvSpPr>
        <p:spPr>
          <a:xfrm>
            <a:off x="694145" y="1344034"/>
            <a:ext cx="431800" cy="431800"/>
          </a:xfrm>
          <a:prstGeom prst="ellipse">
            <a:avLst/>
          </a:pr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Freeform 257">
            <a:extLst>
              <a:ext uri="{FF2B5EF4-FFF2-40B4-BE49-F238E27FC236}">
                <a16:creationId xmlns:a16="http://schemas.microsoft.com/office/drawing/2014/main" id="{A4DC439B-D289-FA4E-C59E-A58924A34AFC}"/>
              </a:ext>
            </a:extLst>
          </p:cNvPr>
          <p:cNvSpPr/>
          <p:nvPr/>
        </p:nvSpPr>
        <p:spPr>
          <a:xfrm>
            <a:off x="782961" y="1452402"/>
            <a:ext cx="254168" cy="215065"/>
          </a:xfrm>
          <a:custGeom>
            <a:avLst/>
            <a:gdLst>
              <a:gd name="connsiteX0" fmla="*/ 396648 w 468766"/>
              <a:gd name="connsiteY0" fmla="*/ 324530 h 396648"/>
              <a:gd name="connsiteX1" fmla="*/ 422143 w 468766"/>
              <a:gd name="connsiteY1" fmla="*/ 335094 h 396648"/>
              <a:gd name="connsiteX2" fmla="*/ 432707 w 468766"/>
              <a:gd name="connsiteY2" fmla="*/ 360589 h 396648"/>
              <a:gd name="connsiteX3" fmla="*/ 422143 w 468766"/>
              <a:gd name="connsiteY3" fmla="*/ 386084 h 396648"/>
              <a:gd name="connsiteX4" fmla="*/ 396648 w 468766"/>
              <a:gd name="connsiteY4" fmla="*/ 396648 h 396648"/>
              <a:gd name="connsiteX5" fmla="*/ 371153 w 468766"/>
              <a:gd name="connsiteY5" fmla="*/ 386084 h 396648"/>
              <a:gd name="connsiteX6" fmla="*/ 360589 w 468766"/>
              <a:gd name="connsiteY6" fmla="*/ 360589 h 396648"/>
              <a:gd name="connsiteX7" fmla="*/ 371153 w 468766"/>
              <a:gd name="connsiteY7" fmla="*/ 335094 h 396648"/>
              <a:gd name="connsiteX8" fmla="*/ 396648 w 468766"/>
              <a:gd name="connsiteY8" fmla="*/ 324530 h 396648"/>
              <a:gd name="connsiteX9" fmla="*/ 144235 w 468766"/>
              <a:gd name="connsiteY9" fmla="*/ 324530 h 396648"/>
              <a:gd name="connsiteX10" fmla="*/ 169730 w 468766"/>
              <a:gd name="connsiteY10" fmla="*/ 335094 h 396648"/>
              <a:gd name="connsiteX11" fmla="*/ 180295 w 468766"/>
              <a:gd name="connsiteY11" fmla="*/ 360589 h 396648"/>
              <a:gd name="connsiteX12" fmla="*/ 169730 w 468766"/>
              <a:gd name="connsiteY12" fmla="*/ 386084 h 396648"/>
              <a:gd name="connsiteX13" fmla="*/ 144235 w 468766"/>
              <a:gd name="connsiteY13" fmla="*/ 396648 h 396648"/>
              <a:gd name="connsiteX14" fmla="*/ 118741 w 468766"/>
              <a:gd name="connsiteY14" fmla="*/ 386084 h 396648"/>
              <a:gd name="connsiteX15" fmla="*/ 108176 w 468766"/>
              <a:gd name="connsiteY15" fmla="*/ 360589 h 396648"/>
              <a:gd name="connsiteX16" fmla="*/ 118741 w 468766"/>
              <a:gd name="connsiteY16" fmla="*/ 335094 h 396648"/>
              <a:gd name="connsiteX17" fmla="*/ 144235 w 468766"/>
              <a:gd name="connsiteY17" fmla="*/ 324530 h 396648"/>
              <a:gd name="connsiteX18" fmla="*/ 270441 w 468766"/>
              <a:gd name="connsiteY18" fmla="*/ 54088 h 396648"/>
              <a:gd name="connsiteX19" fmla="*/ 257765 w 468766"/>
              <a:gd name="connsiteY19" fmla="*/ 59441 h 396648"/>
              <a:gd name="connsiteX20" fmla="*/ 252412 w 468766"/>
              <a:gd name="connsiteY20" fmla="*/ 72118 h 396648"/>
              <a:gd name="connsiteX21" fmla="*/ 252412 w 468766"/>
              <a:gd name="connsiteY21" fmla="*/ 108177 h 396648"/>
              <a:gd name="connsiteX22" fmla="*/ 216353 w 468766"/>
              <a:gd name="connsiteY22" fmla="*/ 108177 h 396648"/>
              <a:gd name="connsiteX23" fmla="*/ 203676 w 468766"/>
              <a:gd name="connsiteY23" fmla="*/ 113529 h 396648"/>
              <a:gd name="connsiteX24" fmla="*/ 198324 w 468766"/>
              <a:gd name="connsiteY24" fmla="*/ 126206 h 396648"/>
              <a:gd name="connsiteX25" fmla="*/ 203676 w 468766"/>
              <a:gd name="connsiteY25" fmla="*/ 138883 h 396648"/>
              <a:gd name="connsiteX26" fmla="*/ 216353 w 468766"/>
              <a:gd name="connsiteY26" fmla="*/ 144236 h 396648"/>
              <a:gd name="connsiteX27" fmla="*/ 252412 w 468766"/>
              <a:gd name="connsiteY27" fmla="*/ 144236 h 396648"/>
              <a:gd name="connsiteX28" fmla="*/ 252412 w 468766"/>
              <a:gd name="connsiteY28" fmla="*/ 180295 h 396648"/>
              <a:gd name="connsiteX29" fmla="*/ 257765 w 468766"/>
              <a:gd name="connsiteY29" fmla="*/ 192972 h 396648"/>
              <a:gd name="connsiteX30" fmla="*/ 270441 w 468766"/>
              <a:gd name="connsiteY30" fmla="*/ 198324 h 396648"/>
              <a:gd name="connsiteX31" fmla="*/ 283119 w 468766"/>
              <a:gd name="connsiteY31" fmla="*/ 192972 h 396648"/>
              <a:gd name="connsiteX32" fmla="*/ 288471 w 468766"/>
              <a:gd name="connsiteY32" fmla="*/ 180295 h 396648"/>
              <a:gd name="connsiteX33" fmla="*/ 288471 w 468766"/>
              <a:gd name="connsiteY33" fmla="*/ 144236 h 396648"/>
              <a:gd name="connsiteX34" fmla="*/ 324530 w 468766"/>
              <a:gd name="connsiteY34" fmla="*/ 144236 h 396648"/>
              <a:gd name="connsiteX35" fmla="*/ 337207 w 468766"/>
              <a:gd name="connsiteY35" fmla="*/ 138883 h 396648"/>
              <a:gd name="connsiteX36" fmla="*/ 342560 w 468766"/>
              <a:gd name="connsiteY36" fmla="*/ 126206 h 396648"/>
              <a:gd name="connsiteX37" fmla="*/ 337207 w 468766"/>
              <a:gd name="connsiteY37" fmla="*/ 113529 h 396648"/>
              <a:gd name="connsiteX38" fmla="*/ 324530 w 468766"/>
              <a:gd name="connsiteY38" fmla="*/ 108177 h 396648"/>
              <a:gd name="connsiteX39" fmla="*/ 288471 w 468766"/>
              <a:gd name="connsiteY39" fmla="*/ 108177 h 396648"/>
              <a:gd name="connsiteX40" fmla="*/ 288471 w 468766"/>
              <a:gd name="connsiteY40" fmla="*/ 72118 h 396648"/>
              <a:gd name="connsiteX41" fmla="*/ 283119 w 468766"/>
              <a:gd name="connsiteY41" fmla="*/ 59441 h 396648"/>
              <a:gd name="connsiteX42" fmla="*/ 270441 w 468766"/>
              <a:gd name="connsiteY42" fmla="*/ 54088 h 396648"/>
              <a:gd name="connsiteX43" fmla="*/ 18029 w 468766"/>
              <a:gd name="connsiteY43" fmla="*/ 0 h 396648"/>
              <a:gd name="connsiteX44" fmla="*/ 90147 w 468766"/>
              <a:gd name="connsiteY44" fmla="*/ 0 h 396648"/>
              <a:gd name="connsiteX45" fmla="*/ 98176 w 468766"/>
              <a:gd name="connsiteY45" fmla="*/ 1831 h 396648"/>
              <a:gd name="connsiteX46" fmla="*/ 103810 w 468766"/>
              <a:gd name="connsiteY46" fmla="*/ 6198 h 396648"/>
              <a:gd name="connsiteX47" fmla="*/ 107472 w 468766"/>
              <a:gd name="connsiteY47" fmla="*/ 13099 h 396648"/>
              <a:gd name="connsiteX48" fmla="*/ 109585 w 468766"/>
              <a:gd name="connsiteY48" fmla="*/ 20565 h 396648"/>
              <a:gd name="connsiteX49" fmla="*/ 111134 w 468766"/>
              <a:gd name="connsiteY49" fmla="*/ 28875 h 396648"/>
              <a:gd name="connsiteX50" fmla="*/ 112402 w 468766"/>
              <a:gd name="connsiteY50" fmla="*/ 36059 h 396648"/>
              <a:gd name="connsiteX51" fmla="*/ 450736 w 468766"/>
              <a:gd name="connsiteY51" fmla="*/ 36059 h 396648"/>
              <a:gd name="connsiteX52" fmla="*/ 463413 w 468766"/>
              <a:gd name="connsiteY52" fmla="*/ 41411 h 396648"/>
              <a:gd name="connsiteX53" fmla="*/ 468766 w 468766"/>
              <a:gd name="connsiteY53" fmla="*/ 54088 h 396648"/>
              <a:gd name="connsiteX54" fmla="*/ 468766 w 468766"/>
              <a:gd name="connsiteY54" fmla="*/ 198324 h 396648"/>
              <a:gd name="connsiteX55" fmla="*/ 464259 w 468766"/>
              <a:gd name="connsiteY55" fmla="*/ 210297 h 396648"/>
              <a:gd name="connsiteX56" fmla="*/ 452708 w 468766"/>
              <a:gd name="connsiteY56" fmla="*/ 216353 h 396648"/>
              <a:gd name="connsiteX57" fmla="*/ 158603 w 468766"/>
              <a:gd name="connsiteY57" fmla="*/ 250722 h 396648"/>
              <a:gd name="connsiteX58" fmla="*/ 159870 w 468766"/>
              <a:gd name="connsiteY58" fmla="*/ 256779 h 396648"/>
              <a:gd name="connsiteX59" fmla="*/ 161561 w 468766"/>
              <a:gd name="connsiteY59" fmla="*/ 264244 h 396648"/>
              <a:gd name="connsiteX60" fmla="*/ 162265 w 468766"/>
              <a:gd name="connsiteY60" fmla="*/ 270442 h 396648"/>
              <a:gd name="connsiteX61" fmla="*/ 155504 w 468766"/>
              <a:gd name="connsiteY61" fmla="*/ 288471 h 396648"/>
              <a:gd name="connsiteX62" fmla="*/ 414677 w 468766"/>
              <a:gd name="connsiteY62" fmla="*/ 288471 h 396648"/>
              <a:gd name="connsiteX63" fmla="*/ 427354 w 468766"/>
              <a:gd name="connsiteY63" fmla="*/ 293824 h 396648"/>
              <a:gd name="connsiteX64" fmla="*/ 432707 w 468766"/>
              <a:gd name="connsiteY64" fmla="*/ 306501 h 396648"/>
              <a:gd name="connsiteX65" fmla="*/ 427354 w 468766"/>
              <a:gd name="connsiteY65" fmla="*/ 319178 h 396648"/>
              <a:gd name="connsiteX66" fmla="*/ 414677 w 468766"/>
              <a:gd name="connsiteY66" fmla="*/ 324530 h 396648"/>
              <a:gd name="connsiteX67" fmla="*/ 396648 w 468766"/>
              <a:gd name="connsiteY67" fmla="*/ 324530 h 396648"/>
              <a:gd name="connsiteX68" fmla="*/ 144235 w 468766"/>
              <a:gd name="connsiteY68" fmla="*/ 324530 h 396648"/>
              <a:gd name="connsiteX69" fmla="*/ 126206 w 468766"/>
              <a:gd name="connsiteY69" fmla="*/ 324530 h 396648"/>
              <a:gd name="connsiteX70" fmla="*/ 113529 w 468766"/>
              <a:gd name="connsiteY70" fmla="*/ 319178 h 396648"/>
              <a:gd name="connsiteX71" fmla="*/ 108176 w 468766"/>
              <a:gd name="connsiteY71" fmla="*/ 306501 h 396648"/>
              <a:gd name="connsiteX72" fmla="*/ 111276 w 468766"/>
              <a:gd name="connsiteY72" fmla="*/ 295373 h 396648"/>
              <a:gd name="connsiteX73" fmla="*/ 119585 w 468766"/>
              <a:gd name="connsiteY73" fmla="*/ 278611 h 396648"/>
              <a:gd name="connsiteX74" fmla="*/ 125361 w 468766"/>
              <a:gd name="connsiteY74" fmla="*/ 267907 h 396648"/>
              <a:gd name="connsiteX75" fmla="*/ 75498 w 468766"/>
              <a:gd name="connsiteY75" fmla="*/ 36059 h 396648"/>
              <a:gd name="connsiteX76" fmla="*/ 18029 w 468766"/>
              <a:gd name="connsiteY76" fmla="*/ 36059 h 396648"/>
              <a:gd name="connsiteX77" fmla="*/ 5352 w 468766"/>
              <a:gd name="connsiteY77" fmla="*/ 30706 h 396648"/>
              <a:gd name="connsiteX78" fmla="*/ 0 w 468766"/>
              <a:gd name="connsiteY78" fmla="*/ 18029 h 396648"/>
              <a:gd name="connsiteX79" fmla="*/ 5352 w 468766"/>
              <a:gd name="connsiteY79" fmla="*/ 5352 h 396648"/>
              <a:gd name="connsiteX80" fmla="*/ 18029 w 468766"/>
              <a:gd name="connsiteY80" fmla="*/ 0 h 3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68766" h="396648">
                <a:moveTo>
                  <a:pt x="396648" y="324530"/>
                </a:moveTo>
                <a:cubicBezTo>
                  <a:pt x="406602" y="324530"/>
                  <a:pt x="415100" y="328052"/>
                  <a:pt x="422143" y="335094"/>
                </a:cubicBezTo>
                <a:cubicBezTo>
                  <a:pt x="429185" y="342137"/>
                  <a:pt x="432707" y="350635"/>
                  <a:pt x="432707" y="360589"/>
                </a:cubicBezTo>
                <a:cubicBezTo>
                  <a:pt x="432707" y="370543"/>
                  <a:pt x="429185" y="379041"/>
                  <a:pt x="422143" y="386084"/>
                </a:cubicBezTo>
                <a:cubicBezTo>
                  <a:pt x="415100" y="393127"/>
                  <a:pt x="406602" y="396648"/>
                  <a:pt x="396648" y="396648"/>
                </a:cubicBezTo>
                <a:cubicBezTo>
                  <a:pt x="386694" y="396648"/>
                  <a:pt x="378196" y="393127"/>
                  <a:pt x="371153" y="386084"/>
                </a:cubicBezTo>
                <a:cubicBezTo>
                  <a:pt x="364110" y="379041"/>
                  <a:pt x="360589" y="370543"/>
                  <a:pt x="360589" y="360589"/>
                </a:cubicBezTo>
                <a:cubicBezTo>
                  <a:pt x="360589" y="350635"/>
                  <a:pt x="364110" y="342137"/>
                  <a:pt x="371153" y="335094"/>
                </a:cubicBezTo>
                <a:cubicBezTo>
                  <a:pt x="378196" y="328052"/>
                  <a:pt x="386694" y="324530"/>
                  <a:pt x="396648" y="324530"/>
                </a:cubicBezTo>
                <a:close/>
                <a:moveTo>
                  <a:pt x="144235" y="324530"/>
                </a:moveTo>
                <a:cubicBezTo>
                  <a:pt x="154189" y="324530"/>
                  <a:pt x="162688" y="328052"/>
                  <a:pt x="169730" y="335094"/>
                </a:cubicBezTo>
                <a:cubicBezTo>
                  <a:pt x="176773" y="342137"/>
                  <a:pt x="180295" y="350635"/>
                  <a:pt x="180295" y="360589"/>
                </a:cubicBezTo>
                <a:cubicBezTo>
                  <a:pt x="180295" y="370543"/>
                  <a:pt x="176773" y="379041"/>
                  <a:pt x="169730" y="386084"/>
                </a:cubicBezTo>
                <a:cubicBezTo>
                  <a:pt x="162688" y="393127"/>
                  <a:pt x="154189" y="396648"/>
                  <a:pt x="144235" y="396648"/>
                </a:cubicBezTo>
                <a:cubicBezTo>
                  <a:pt x="134282" y="396648"/>
                  <a:pt x="125783" y="393127"/>
                  <a:pt x="118741" y="386084"/>
                </a:cubicBezTo>
                <a:cubicBezTo>
                  <a:pt x="111698" y="379041"/>
                  <a:pt x="108176" y="370543"/>
                  <a:pt x="108176" y="360589"/>
                </a:cubicBezTo>
                <a:cubicBezTo>
                  <a:pt x="108176" y="350635"/>
                  <a:pt x="111698" y="342137"/>
                  <a:pt x="118741" y="335094"/>
                </a:cubicBezTo>
                <a:cubicBezTo>
                  <a:pt x="125783" y="328052"/>
                  <a:pt x="134282" y="324530"/>
                  <a:pt x="144235" y="324530"/>
                </a:cubicBezTo>
                <a:close/>
                <a:moveTo>
                  <a:pt x="270441" y="54088"/>
                </a:moveTo>
                <a:cubicBezTo>
                  <a:pt x="265559" y="54088"/>
                  <a:pt x="261333" y="55872"/>
                  <a:pt x="257765" y="59441"/>
                </a:cubicBezTo>
                <a:cubicBezTo>
                  <a:pt x="254196" y="63009"/>
                  <a:pt x="252412" y="67235"/>
                  <a:pt x="252412" y="72118"/>
                </a:cubicBezTo>
                <a:lnTo>
                  <a:pt x="252412" y="108177"/>
                </a:lnTo>
                <a:lnTo>
                  <a:pt x="216353" y="108177"/>
                </a:lnTo>
                <a:cubicBezTo>
                  <a:pt x="211470" y="108177"/>
                  <a:pt x="207245" y="109961"/>
                  <a:pt x="203676" y="113529"/>
                </a:cubicBezTo>
                <a:cubicBezTo>
                  <a:pt x="200108" y="117098"/>
                  <a:pt x="198324" y="121323"/>
                  <a:pt x="198324" y="126206"/>
                </a:cubicBezTo>
                <a:cubicBezTo>
                  <a:pt x="198324" y="131089"/>
                  <a:pt x="200108" y="135315"/>
                  <a:pt x="203676" y="138883"/>
                </a:cubicBezTo>
                <a:cubicBezTo>
                  <a:pt x="207245" y="142451"/>
                  <a:pt x="211470" y="144236"/>
                  <a:pt x="216353" y="144236"/>
                </a:cubicBezTo>
                <a:lnTo>
                  <a:pt x="252412" y="144236"/>
                </a:lnTo>
                <a:lnTo>
                  <a:pt x="252412" y="180295"/>
                </a:lnTo>
                <a:cubicBezTo>
                  <a:pt x="252412" y="185178"/>
                  <a:pt x="254196" y="189403"/>
                  <a:pt x="257765" y="192972"/>
                </a:cubicBezTo>
                <a:cubicBezTo>
                  <a:pt x="261333" y="196540"/>
                  <a:pt x="265559" y="198324"/>
                  <a:pt x="270441" y="198324"/>
                </a:cubicBezTo>
                <a:cubicBezTo>
                  <a:pt x="275325" y="198324"/>
                  <a:pt x="279551" y="196540"/>
                  <a:pt x="283119" y="192972"/>
                </a:cubicBezTo>
                <a:cubicBezTo>
                  <a:pt x="286687" y="189403"/>
                  <a:pt x="288471" y="185178"/>
                  <a:pt x="288471" y="180295"/>
                </a:cubicBezTo>
                <a:lnTo>
                  <a:pt x="288471" y="144236"/>
                </a:lnTo>
                <a:lnTo>
                  <a:pt x="324530" y="144236"/>
                </a:lnTo>
                <a:cubicBezTo>
                  <a:pt x="329413" y="144236"/>
                  <a:pt x="333639" y="142451"/>
                  <a:pt x="337207" y="138883"/>
                </a:cubicBezTo>
                <a:cubicBezTo>
                  <a:pt x="340775" y="135315"/>
                  <a:pt x="342560" y="131089"/>
                  <a:pt x="342560" y="126206"/>
                </a:cubicBezTo>
                <a:cubicBezTo>
                  <a:pt x="342560" y="121323"/>
                  <a:pt x="340775" y="117098"/>
                  <a:pt x="337207" y="113529"/>
                </a:cubicBezTo>
                <a:cubicBezTo>
                  <a:pt x="333639" y="109961"/>
                  <a:pt x="329413" y="108177"/>
                  <a:pt x="324530" y="108177"/>
                </a:cubicBezTo>
                <a:lnTo>
                  <a:pt x="288471" y="108177"/>
                </a:lnTo>
                <a:lnTo>
                  <a:pt x="288471" y="72118"/>
                </a:lnTo>
                <a:cubicBezTo>
                  <a:pt x="288471" y="67235"/>
                  <a:pt x="286687" y="63009"/>
                  <a:pt x="283119" y="59441"/>
                </a:cubicBezTo>
                <a:cubicBezTo>
                  <a:pt x="279551" y="55872"/>
                  <a:pt x="275325" y="54088"/>
                  <a:pt x="270441" y="54088"/>
                </a:cubicBezTo>
                <a:close/>
                <a:moveTo>
                  <a:pt x="18029" y="0"/>
                </a:moveTo>
                <a:lnTo>
                  <a:pt x="90147" y="0"/>
                </a:lnTo>
                <a:cubicBezTo>
                  <a:pt x="93152" y="0"/>
                  <a:pt x="95828" y="610"/>
                  <a:pt x="98176" y="1831"/>
                </a:cubicBezTo>
                <a:cubicBezTo>
                  <a:pt x="100523" y="3052"/>
                  <a:pt x="102402" y="4507"/>
                  <a:pt x="103810" y="6198"/>
                </a:cubicBezTo>
                <a:cubicBezTo>
                  <a:pt x="105218" y="7888"/>
                  <a:pt x="106439" y="10188"/>
                  <a:pt x="107472" y="13099"/>
                </a:cubicBezTo>
                <a:cubicBezTo>
                  <a:pt x="108505" y="16010"/>
                  <a:pt x="109209" y="18499"/>
                  <a:pt x="109585" y="20565"/>
                </a:cubicBezTo>
                <a:cubicBezTo>
                  <a:pt x="109961" y="22631"/>
                  <a:pt x="110477" y="25401"/>
                  <a:pt x="111134" y="28875"/>
                </a:cubicBezTo>
                <a:cubicBezTo>
                  <a:pt x="111792" y="32350"/>
                  <a:pt x="112214" y="34744"/>
                  <a:pt x="112402" y="36059"/>
                </a:cubicBezTo>
                <a:lnTo>
                  <a:pt x="450736" y="36059"/>
                </a:lnTo>
                <a:cubicBezTo>
                  <a:pt x="455620" y="36059"/>
                  <a:pt x="459845" y="37843"/>
                  <a:pt x="463413" y="41411"/>
                </a:cubicBezTo>
                <a:cubicBezTo>
                  <a:pt x="466982" y="44980"/>
                  <a:pt x="468766" y="49205"/>
                  <a:pt x="468766" y="54088"/>
                </a:cubicBezTo>
                <a:lnTo>
                  <a:pt x="468766" y="198324"/>
                </a:lnTo>
                <a:cubicBezTo>
                  <a:pt x="468766" y="202831"/>
                  <a:pt x="467263" y="206822"/>
                  <a:pt x="464259" y="210297"/>
                </a:cubicBezTo>
                <a:cubicBezTo>
                  <a:pt x="461254" y="213771"/>
                  <a:pt x="457403" y="215790"/>
                  <a:pt x="452708" y="216353"/>
                </a:cubicBezTo>
                <a:lnTo>
                  <a:pt x="158603" y="250722"/>
                </a:lnTo>
                <a:cubicBezTo>
                  <a:pt x="158790" y="252037"/>
                  <a:pt x="159213" y="254056"/>
                  <a:pt x="159870" y="256779"/>
                </a:cubicBezTo>
                <a:cubicBezTo>
                  <a:pt x="160528" y="259502"/>
                  <a:pt x="161091" y="261991"/>
                  <a:pt x="161561" y="264244"/>
                </a:cubicBezTo>
                <a:cubicBezTo>
                  <a:pt x="162030" y="266498"/>
                  <a:pt x="162265" y="268564"/>
                  <a:pt x="162265" y="270442"/>
                </a:cubicBezTo>
                <a:cubicBezTo>
                  <a:pt x="162265" y="273447"/>
                  <a:pt x="160011" y="279457"/>
                  <a:pt x="155504" y="288471"/>
                </a:cubicBezTo>
                <a:lnTo>
                  <a:pt x="414677" y="288471"/>
                </a:lnTo>
                <a:cubicBezTo>
                  <a:pt x="419561" y="288471"/>
                  <a:pt x="423786" y="290256"/>
                  <a:pt x="427354" y="293824"/>
                </a:cubicBezTo>
                <a:cubicBezTo>
                  <a:pt x="430922" y="297392"/>
                  <a:pt x="432707" y="301618"/>
                  <a:pt x="432707" y="306501"/>
                </a:cubicBezTo>
                <a:cubicBezTo>
                  <a:pt x="432707" y="311384"/>
                  <a:pt x="430922" y="315609"/>
                  <a:pt x="427354" y="319178"/>
                </a:cubicBezTo>
                <a:cubicBezTo>
                  <a:pt x="423786" y="322746"/>
                  <a:pt x="419561" y="324530"/>
                  <a:pt x="414677" y="324530"/>
                </a:cubicBezTo>
                <a:lnTo>
                  <a:pt x="396648" y="324530"/>
                </a:lnTo>
                <a:lnTo>
                  <a:pt x="144235" y="324530"/>
                </a:lnTo>
                <a:lnTo>
                  <a:pt x="126206" y="324530"/>
                </a:lnTo>
                <a:cubicBezTo>
                  <a:pt x="121323" y="324530"/>
                  <a:pt x="117097" y="322746"/>
                  <a:pt x="113529" y="319178"/>
                </a:cubicBezTo>
                <a:cubicBezTo>
                  <a:pt x="109961" y="315609"/>
                  <a:pt x="108176" y="311384"/>
                  <a:pt x="108176" y="306501"/>
                </a:cubicBezTo>
                <a:cubicBezTo>
                  <a:pt x="108176" y="303872"/>
                  <a:pt x="109209" y="300162"/>
                  <a:pt x="111276" y="295373"/>
                </a:cubicBezTo>
                <a:cubicBezTo>
                  <a:pt x="113341" y="290584"/>
                  <a:pt x="116111" y="284997"/>
                  <a:pt x="119585" y="278611"/>
                </a:cubicBezTo>
                <a:cubicBezTo>
                  <a:pt x="123060" y="272226"/>
                  <a:pt x="124985" y="268658"/>
                  <a:pt x="125361" y="267907"/>
                </a:cubicBezTo>
                <a:lnTo>
                  <a:pt x="75498" y="36059"/>
                </a:lnTo>
                <a:lnTo>
                  <a:pt x="18029" y="36059"/>
                </a:lnTo>
                <a:cubicBezTo>
                  <a:pt x="13146" y="36059"/>
                  <a:pt x="8920" y="34275"/>
                  <a:pt x="5352" y="30706"/>
                </a:cubicBezTo>
                <a:cubicBezTo>
                  <a:pt x="1784" y="27138"/>
                  <a:pt x="0" y="22912"/>
                  <a:pt x="0" y="18029"/>
                </a:cubicBezTo>
                <a:cubicBezTo>
                  <a:pt x="0" y="13146"/>
                  <a:pt x="1784" y="8921"/>
                  <a:pt x="5352" y="5352"/>
                </a:cubicBezTo>
                <a:cubicBezTo>
                  <a:pt x="8920" y="1784"/>
                  <a:pt x="13146" y="0"/>
                  <a:pt x="18029" y="0"/>
                </a:cubicBez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85" name="Oval 84">
            <a:extLst>
              <a:ext uri="{FF2B5EF4-FFF2-40B4-BE49-F238E27FC236}">
                <a16:creationId xmlns:a16="http://schemas.microsoft.com/office/drawing/2014/main" id="{91AE7D85-806C-3259-E974-ABECCBAEB6A2}"/>
              </a:ext>
            </a:extLst>
          </p:cNvPr>
          <p:cNvSpPr/>
          <p:nvPr/>
        </p:nvSpPr>
        <p:spPr>
          <a:xfrm>
            <a:off x="700720" y="2409085"/>
            <a:ext cx="415258" cy="415258"/>
          </a:xfrm>
          <a:prstGeom prst="ellipse">
            <a:avLst/>
          </a:prstGeom>
          <a:solidFill>
            <a:srgbClr val="5D7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Oval 85">
            <a:extLst>
              <a:ext uri="{FF2B5EF4-FFF2-40B4-BE49-F238E27FC236}">
                <a16:creationId xmlns:a16="http://schemas.microsoft.com/office/drawing/2014/main" id="{A5E8B243-5C08-FECB-80BB-9937331F37A9}"/>
              </a:ext>
            </a:extLst>
          </p:cNvPr>
          <p:cNvSpPr/>
          <p:nvPr/>
        </p:nvSpPr>
        <p:spPr>
          <a:xfrm>
            <a:off x="692449" y="2400814"/>
            <a:ext cx="431800" cy="431800"/>
          </a:xfrm>
          <a:prstGeom prst="ellipse">
            <a:avLst/>
          </a:pr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Freeform 435">
            <a:extLst>
              <a:ext uri="{FF2B5EF4-FFF2-40B4-BE49-F238E27FC236}">
                <a16:creationId xmlns:a16="http://schemas.microsoft.com/office/drawing/2014/main" id="{C4C55FD3-AA7E-5C4C-A15D-F71F16930A74}"/>
              </a:ext>
            </a:extLst>
          </p:cNvPr>
          <p:cNvSpPr/>
          <p:nvPr/>
        </p:nvSpPr>
        <p:spPr>
          <a:xfrm>
            <a:off x="765049" y="2506467"/>
            <a:ext cx="270384" cy="220494"/>
          </a:xfrm>
          <a:custGeom>
            <a:avLst/>
            <a:gdLst/>
            <a:ahLst/>
            <a:cxnLst/>
            <a:rect l="l" t="t" r="r" b="b"/>
            <a:pathLst>
              <a:path w="486795" h="396648">
                <a:moveTo>
                  <a:pt x="180295" y="0"/>
                </a:moveTo>
                <a:lnTo>
                  <a:pt x="468766" y="0"/>
                </a:lnTo>
                <a:cubicBezTo>
                  <a:pt x="473649" y="0"/>
                  <a:pt x="477875" y="1784"/>
                  <a:pt x="481444" y="5352"/>
                </a:cubicBezTo>
                <a:cubicBezTo>
                  <a:pt x="485012" y="8921"/>
                  <a:pt x="486795" y="13146"/>
                  <a:pt x="486795" y="18029"/>
                </a:cubicBezTo>
                <a:lnTo>
                  <a:pt x="486795" y="306501"/>
                </a:lnTo>
                <a:cubicBezTo>
                  <a:pt x="486795" y="309318"/>
                  <a:pt x="486420" y="311806"/>
                  <a:pt x="485669" y="313966"/>
                </a:cubicBezTo>
                <a:cubicBezTo>
                  <a:pt x="484918" y="316126"/>
                  <a:pt x="483650" y="317863"/>
                  <a:pt x="481866" y="319178"/>
                </a:cubicBezTo>
                <a:cubicBezTo>
                  <a:pt x="480081" y="320492"/>
                  <a:pt x="478532" y="321572"/>
                  <a:pt x="477218" y="322418"/>
                </a:cubicBezTo>
                <a:cubicBezTo>
                  <a:pt x="475903" y="323263"/>
                  <a:pt x="473696" y="323826"/>
                  <a:pt x="470598" y="324108"/>
                </a:cubicBezTo>
                <a:cubicBezTo>
                  <a:pt x="467499" y="324389"/>
                  <a:pt x="465386" y="324577"/>
                  <a:pt x="464259" y="324671"/>
                </a:cubicBezTo>
                <a:cubicBezTo>
                  <a:pt x="463132" y="324765"/>
                  <a:pt x="460738" y="324765"/>
                  <a:pt x="457076" y="324671"/>
                </a:cubicBezTo>
                <a:cubicBezTo>
                  <a:pt x="453414" y="324577"/>
                  <a:pt x="451300" y="324530"/>
                  <a:pt x="450737" y="324530"/>
                </a:cubicBezTo>
                <a:cubicBezTo>
                  <a:pt x="450737" y="344438"/>
                  <a:pt x="443694" y="361434"/>
                  <a:pt x="429608" y="375520"/>
                </a:cubicBezTo>
                <a:cubicBezTo>
                  <a:pt x="415523" y="389605"/>
                  <a:pt x="398527" y="396648"/>
                  <a:pt x="378619" y="396648"/>
                </a:cubicBezTo>
                <a:cubicBezTo>
                  <a:pt x="358711" y="396648"/>
                  <a:pt x="341716" y="389605"/>
                  <a:pt x="327630" y="375520"/>
                </a:cubicBezTo>
                <a:cubicBezTo>
                  <a:pt x="313545" y="361434"/>
                  <a:pt x="306501" y="344438"/>
                  <a:pt x="306501" y="324530"/>
                </a:cubicBezTo>
                <a:lnTo>
                  <a:pt x="198325" y="324530"/>
                </a:lnTo>
                <a:cubicBezTo>
                  <a:pt x="198325" y="344438"/>
                  <a:pt x="191281" y="361434"/>
                  <a:pt x="177196" y="375520"/>
                </a:cubicBezTo>
                <a:cubicBezTo>
                  <a:pt x="163110" y="389605"/>
                  <a:pt x="146115" y="396648"/>
                  <a:pt x="126206" y="396648"/>
                </a:cubicBezTo>
                <a:cubicBezTo>
                  <a:pt x="106299" y="396648"/>
                  <a:pt x="89303" y="389605"/>
                  <a:pt x="75218" y="375520"/>
                </a:cubicBezTo>
                <a:cubicBezTo>
                  <a:pt x="61132" y="361434"/>
                  <a:pt x="54089" y="344438"/>
                  <a:pt x="54089" y="324530"/>
                </a:cubicBezTo>
                <a:lnTo>
                  <a:pt x="36060" y="324530"/>
                </a:lnTo>
                <a:cubicBezTo>
                  <a:pt x="35496" y="324530"/>
                  <a:pt x="33383" y="324577"/>
                  <a:pt x="29721" y="324671"/>
                </a:cubicBezTo>
                <a:cubicBezTo>
                  <a:pt x="26059" y="324765"/>
                  <a:pt x="23664" y="324765"/>
                  <a:pt x="22537" y="324671"/>
                </a:cubicBezTo>
                <a:cubicBezTo>
                  <a:pt x="21411" y="324577"/>
                  <a:pt x="19298" y="324389"/>
                  <a:pt x="16199" y="324108"/>
                </a:cubicBezTo>
                <a:cubicBezTo>
                  <a:pt x="13100" y="323826"/>
                  <a:pt x="10893" y="323263"/>
                  <a:pt x="9578" y="322418"/>
                </a:cubicBezTo>
                <a:cubicBezTo>
                  <a:pt x="8264" y="321572"/>
                  <a:pt x="6714" y="320492"/>
                  <a:pt x="4930" y="319178"/>
                </a:cubicBezTo>
                <a:cubicBezTo>
                  <a:pt x="3146" y="317863"/>
                  <a:pt x="1878" y="316126"/>
                  <a:pt x="1127" y="313966"/>
                </a:cubicBezTo>
                <a:cubicBezTo>
                  <a:pt x="376" y="311806"/>
                  <a:pt x="0" y="309318"/>
                  <a:pt x="0" y="306501"/>
                </a:cubicBezTo>
                <a:cubicBezTo>
                  <a:pt x="0" y="301618"/>
                  <a:pt x="1785" y="297392"/>
                  <a:pt x="5353" y="293824"/>
                </a:cubicBezTo>
                <a:cubicBezTo>
                  <a:pt x="8921" y="290256"/>
                  <a:pt x="13147" y="288471"/>
                  <a:pt x="18030" y="288471"/>
                </a:cubicBezTo>
                <a:lnTo>
                  <a:pt x="18030" y="198324"/>
                </a:lnTo>
                <a:cubicBezTo>
                  <a:pt x="18030" y="196821"/>
                  <a:pt x="17982" y="193535"/>
                  <a:pt x="17888" y="188464"/>
                </a:cubicBezTo>
                <a:cubicBezTo>
                  <a:pt x="17795" y="183393"/>
                  <a:pt x="17795" y="179825"/>
                  <a:pt x="17888" y="177759"/>
                </a:cubicBezTo>
                <a:cubicBezTo>
                  <a:pt x="17982" y="175693"/>
                  <a:pt x="18217" y="172454"/>
                  <a:pt x="18594" y="168040"/>
                </a:cubicBezTo>
                <a:cubicBezTo>
                  <a:pt x="18969" y="163627"/>
                  <a:pt x="19579" y="160152"/>
                  <a:pt x="20424" y="157617"/>
                </a:cubicBezTo>
                <a:cubicBezTo>
                  <a:pt x="21270" y="155081"/>
                  <a:pt x="22583" y="152217"/>
                  <a:pt x="24368" y="149025"/>
                </a:cubicBezTo>
                <a:cubicBezTo>
                  <a:pt x="26153" y="145832"/>
                  <a:pt x="28265" y="143015"/>
                  <a:pt x="30706" y="140573"/>
                </a:cubicBezTo>
                <a:lnTo>
                  <a:pt x="86486" y="84795"/>
                </a:lnTo>
                <a:cubicBezTo>
                  <a:pt x="90053" y="81226"/>
                  <a:pt x="94797" y="78221"/>
                  <a:pt x="100712" y="75780"/>
                </a:cubicBezTo>
                <a:cubicBezTo>
                  <a:pt x="106628" y="73339"/>
                  <a:pt x="112121" y="72118"/>
                  <a:pt x="117192" y="72118"/>
                </a:cubicBezTo>
                <a:lnTo>
                  <a:pt x="162266" y="72118"/>
                </a:lnTo>
                <a:lnTo>
                  <a:pt x="162266" y="18029"/>
                </a:lnTo>
                <a:cubicBezTo>
                  <a:pt x="162266" y="13146"/>
                  <a:pt x="164050" y="8921"/>
                  <a:pt x="167618" y="5352"/>
                </a:cubicBezTo>
                <a:cubicBezTo>
                  <a:pt x="171187" y="1784"/>
                  <a:pt x="175412" y="0"/>
                  <a:pt x="180295" y="0"/>
                </a:cubicBezTo>
                <a:close/>
                <a:moveTo>
                  <a:pt x="117755" y="108177"/>
                </a:moveTo>
                <a:cubicBezTo>
                  <a:pt x="115314" y="108177"/>
                  <a:pt x="113248" y="109022"/>
                  <a:pt x="111557" y="110712"/>
                </a:cubicBezTo>
                <a:lnTo>
                  <a:pt x="56624" y="165646"/>
                </a:lnTo>
                <a:cubicBezTo>
                  <a:pt x="54934" y="167336"/>
                  <a:pt x="54089" y="169402"/>
                  <a:pt x="54089" y="171843"/>
                </a:cubicBezTo>
                <a:lnTo>
                  <a:pt x="54089" y="180294"/>
                </a:lnTo>
                <a:lnTo>
                  <a:pt x="162266" y="180294"/>
                </a:lnTo>
                <a:lnTo>
                  <a:pt x="162266" y="108177"/>
                </a:lnTo>
                <a:lnTo>
                  <a:pt x="117755" y="108177"/>
                </a:lnTo>
                <a:close/>
                <a:moveTo>
                  <a:pt x="126206" y="288471"/>
                </a:moveTo>
                <a:cubicBezTo>
                  <a:pt x="116440" y="288471"/>
                  <a:pt x="107990" y="292040"/>
                  <a:pt x="100852" y="299176"/>
                </a:cubicBezTo>
                <a:cubicBezTo>
                  <a:pt x="93716" y="306313"/>
                  <a:pt x="90148" y="314764"/>
                  <a:pt x="90148" y="324530"/>
                </a:cubicBezTo>
                <a:cubicBezTo>
                  <a:pt x="90148" y="334296"/>
                  <a:pt x="93716" y="342747"/>
                  <a:pt x="100852" y="349884"/>
                </a:cubicBezTo>
                <a:cubicBezTo>
                  <a:pt x="107990" y="357021"/>
                  <a:pt x="116440" y="360589"/>
                  <a:pt x="126206" y="360589"/>
                </a:cubicBezTo>
                <a:cubicBezTo>
                  <a:pt x="135973" y="360589"/>
                  <a:pt x="144424" y="357021"/>
                  <a:pt x="151560" y="349884"/>
                </a:cubicBezTo>
                <a:cubicBezTo>
                  <a:pt x="158697" y="342747"/>
                  <a:pt x="162266" y="334296"/>
                  <a:pt x="162266" y="324530"/>
                </a:cubicBezTo>
                <a:cubicBezTo>
                  <a:pt x="162266" y="314764"/>
                  <a:pt x="158697" y="306313"/>
                  <a:pt x="151560" y="299176"/>
                </a:cubicBezTo>
                <a:cubicBezTo>
                  <a:pt x="144424" y="292040"/>
                  <a:pt x="135973" y="288471"/>
                  <a:pt x="126206" y="288471"/>
                </a:cubicBezTo>
                <a:close/>
                <a:moveTo>
                  <a:pt x="378619" y="288471"/>
                </a:moveTo>
                <a:cubicBezTo>
                  <a:pt x="368853" y="288471"/>
                  <a:pt x="360401" y="292040"/>
                  <a:pt x="353265" y="299176"/>
                </a:cubicBezTo>
                <a:cubicBezTo>
                  <a:pt x="346128" y="306313"/>
                  <a:pt x="342561" y="314764"/>
                  <a:pt x="342561" y="324530"/>
                </a:cubicBezTo>
                <a:cubicBezTo>
                  <a:pt x="342561" y="334296"/>
                  <a:pt x="346128" y="342747"/>
                  <a:pt x="353265" y="349884"/>
                </a:cubicBezTo>
                <a:cubicBezTo>
                  <a:pt x="360401" y="357021"/>
                  <a:pt x="368853" y="360589"/>
                  <a:pt x="378619" y="360589"/>
                </a:cubicBezTo>
                <a:cubicBezTo>
                  <a:pt x="388385" y="360589"/>
                  <a:pt x="396837" y="357021"/>
                  <a:pt x="403973" y="349884"/>
                </a:cubicBezTo>
                <a:cubicBezTo>
                  <a:pt x="411110" y="342747"/>
                  <a:pt x="414678" y="334296"/>
                  <a:pt x="414678" y="324530"/>
                </a:cubicBezTo>
                <a:cubicBezTo>
                  <a:pt x="414678" y="314764"/>
                  <a:pt x="411110" y="306313"/>
                  <a:pt x="403973" y="299176"/>
                </a:cubicBezTo>
                <a:cubicBezTo>
                  <a:pt x="396837" y="292040"/>
                  <a:pt x="388385" y="288471"/>
                  <a:pt x="378619" y="2884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88" name="Oval 87">
            <a:extLst>
              <a:ext uri="{FF2B5EF4-FFF2-40B4-BE49-F238E27FC236}">
                <a16:creationId xmlns:a16="http://schemas.microsoft.com/office/drawing/2014/main" id="{F5F358E4-58F8-2DEF-692B-B55745E5CEA7}"/>
              </a:ext>
            </a:extLst>
          </p:cNvPr>
          <p:cNvSpPr/>
          <p:nvPr/>
        </p:nvSpPr>
        <p:spPr>
          <a:xfrm>
            <a:off x="700720" y="3259064"/>
            <a:ext cx="415258" cy="415258"/>
          </a:xfrm>
          <a:prstGeom prst="ellipse">
            <a:avLst/>
          </a:prstGeom>
          <a:solidFill>
            <a:srgbClr val="5D7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9" name="Oval 88">
            <a:extLst>
              <a:ext uri="{FF2B5EF4-FFF2-40B4-BE49-F238E27FC236}">
                <a16:creationId xmlns:a16="http://schemas.microsoft.com/office/drawing/2014/main" id="{C3F9993C-9893-AE26-BA90-7210EDE73AB5}"/>
              </a:ext>
            </a:extLst>
          </p:cNvPr>
          <p:cNvSpPr/>
          <p:nvPr/>
        </p:nvSpPr>
        <p:spPr>
          <a:xfrm>
            <a:off x="692449" y="3250793"/>
            <a:ext cx="431800" cy="431800"/>
          </a:xfrm>
          <a:prstGeom prst="ellipse">
            <a:avLst/>
          </a:pr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up 13">
            <a:extLst>
              <a:ext uri="{FF2B5EF4-FFF2-40B4-BE49-F238E27FC236}">
                <a16:creationId xmlns:a16="http://schemas.microsoft.com/office/drawing/2014/main" id="{BA89DE6C-057F-311A-60C0-2C77491C589D}"/>
              </a:ext>
            </a:extLst>
          </p:cNvPr>
          <p:cNvGrpSpPr/>
          <p:nvPr/>
        </p:nvGrpSpPr>
        <p:grpSpPr>
          <a:xfrm>
            <a:off x="827099" y="3316629"/>
            <a:ext cx="162500" cy="300128"/>
            <a:chOff x="3258581" y="3920529"/>
            <a:chExt cx="224911" cy="415397"/>
          </a:xfrm>
          <a:solidFill>
            <a:schemeClr val="bg1"/>
          </a:solidFill>
        </p:grpSpPr>
        <p:sp>
          <p:nvSpPr>
            <p:cNvPr id="15" name="Freeform 666">
              <a:extLst>
                <a:ext uri="{FF2B5EF4-FFF2-40B4-BE49-F238E27FC236}">
                  <a16:creationId xmlns:a16="http://schemas.microsoft.com/office/drawing/2014/main" id="{F75251C7-55D2-DA4D-F67B-9341125FA3D1}"/>
                </a:ext>
              </a:extLst>
            </p:cNvPr>
            <p:cNvSpPr>
              <a:spLocks/>
            </p:cNvSpPr>
            <p:nvPr/>
          </p:nvSpPr>
          <p:spPr bwMode="auto">
            <a:xfrm>
              <a:off x="3309071" y="4101834"/>
              <a:ext cx="82620" cy="82620"/>
            </a:xfrm>
            <a:custGeom>
              <a:avLst/>
              <a:gdLst>
                <a:gd name="T0" fmla="*/ 744 w 1548"/>
                <a:gd name="T1" fmla="*/ 1561 h 1561"/>
                <a:gd name="T2" fmla="*/ 672 w 1548"/>
                <a:gd name="T3" fmla="*/ 1531 h 1561"/>
                <a:gd name="T4" fmla="*/ 674 w 1548"/>
                <a:gd name="T5" fmla="*/ 1389 h 1561"/>
                <a:gd name="T6" fmla="*/ 682 w 1548"/>
                <a:gd name="T7" fmla="*/ 1382 h 1561"/>
                <a:gd name="T8" fmla="*/ 740 w 1548"/>
                <a:gd name="T9" fmla="*/ 1332 h 1561"/>
                <a:gd name="T10" fmla="*/ 1214 w 1548"/>
                <a:gd name="T11" fmla="*/ 865 h 1561"/>
                <a:gd name="T12" fmla="*/ 1237 w 1548"/>
                <a:gd name="T13" fmla="*/ 357 h 1561"/>
                <a:gd name="T14" fmla="*/ 769 w 1548"/>
                <a:gd name="T15" fmla="*/ 303 h 1561"/>
                <a:gd name="T16" fmla="*/ 519 w 1548"/>
                <a:gd name="T17" fmla="*/ 510 h 1561"/>
                <a:gd name="T18" fmla="*/ 140 w 1548"/>
                <a:gd name="T19" fmla="*/ 766 h 1561"/>
                <a:gd name="T20" fmla="*/ 15 w 1548"/>
                <a:gd name="T21" fmla="*/ 700 h 1561"/>
                <a:gd name="T22" fmla="*/ 81 w 1548"/>
                <a:gd name="T23" fmla="*/ 575 h 1561"/>
                <a:gd name="T24" fmla="*/ 380 w 1548"/>
                <a:gd name="T25" fmla="*/ 366 h 1561"/>
                <a:gd name="T26" fmla="*/ 662 w 1548"/>
                <a:gd name="T27" fmla="*/ 134 h 1561"/>
                <a:gd name="T28" fmla="*/ 1397 w 1548"/>
                <a:gd name="T29" fmla="*/ 237 h 1561"/>
                <a:gd name="T30" fmla="*/ 1385 w 1548"/>
                <a:gd name="T31" fmla="*/ 971 h 1561"/>
                <a:gd name="T32" fmla="*/ 847 w 1548"/>
                <a:gd name="T33" fmla="*/ 1501 h 1561"/>
                <a:gd name="T34" fmla="*/ 824 w 1548"/>
                <a:gd name="T35" fmla="*/ 1522 h 1561"/>
                <a:gd name="T36" fmla="*/ 814 w 1548"/>
                <a:gd name="T37" fmla="*/ 1532 h 1561"/>
                <a:gd name="T38" fmla="*/ 744 w 1548"/>
                <a:gd name="T39" fmla="*/ 1561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48" h="1561">
                  <a:moveTo>
                    <a:pt x="744" y="1561"/>
                  </a:moveTo>
                  <a:cubicBezTo>
                    <a:pt x="718" y="1561"/>
                    <a:pt x="692" y="1551"/>
                    <a:pt x="672" y="1531"/>
                  </a:cubicBezTo>
                  <a:cubicBezTo>
                    <a:pt x="634" y="1491"/>
                    <a:pt x="634" y="1428"/>
                    <a:pt x="674" y="1389"/>
                  </a:cubicBezTo>
                  <a:lnTo>
                    <a:pt x="682" y="1382"/>
                  </a:lnTo>
                  <a:cubicBezTo>
                    <a:pt x="696" y="1367"/>
                    <a:pt x="716" y="1347"/>
                    <a:pt x="740" y="1332"/>
                  </a:cubicBezTo>
                  <a:cubicBezTo>
                    <a:pt x="957" y="1195"/>
                    <a:pt x="1164" y="946"/>
                    <a:pt x="1214" y="865"/>
                  </a:cubicBezTo>
                  <a:cubicBezTo>
                    <a:pt x="1257" y="796"/>
                    <a:pt x="1385" y="556"/>
                    <a:pt x="1237" y="357"/>
                  </a:cubicBezTo>
                  <a:cubicBezTo>
                    <a:pt x="1140" y="228"/>
                    <a:pt x="899" y="220"/>
                    <a:pt x="769" y="303"/>
                  </a:cubicBezTo>
                  <a:cubicBezTo>
                    <a:pt x="676" y="362"/>
                    <a:pt x="582" y="450"/>
                    <a:pt x="519" y="510"/>
                  </a:cubicBezTo>
                  <a:cubicBezTo>
                    <a:pt x="454" y="572"/>
                    <a:pt x="289" y="721"/>
                    <a:pt x="140" y="766"/>
                  </a:cubicBezTo>
                  <a:cubicBezTo>
                    <a:pt x="87" y="783"/>
                    <a:pt x="32" y="753"/>
                    <a:pt x="15" y="700"/>
                  </a:cubicBezTo>
                  <a:cubicBezTo>
                    <a:pt x="0" y="648"/>
                    <a:pt x="29" y="592"/>
                    <a:pt x="81" y="575"/>
                  </a:cubicBezTo>
                  <a:cubicBezTo>
                    <a:pt x="169" y="548"/>
                    <a:pt x="297" y="446"/>
                    <a:pt x="380" y="366"/>
                  </a:cubicBezTo>
                  <a:cubicBezTo>
                    <a:pt x="450" y="300"/>
                    <a:pt x="554" y="203"/>
                    <a:pt x="662" y="134"/>
                  </a:cubicBezTo>
                  <a:cubicBezTo>
                    <a:pt x="872" y="0"/>
                    <a:pt x="1231" y="15"/>
                    <a:pt x="1397" y="237"/>
                  </a:cubicBezTo>
                  <a:cubicBezTo>
                    <a:pt x="1548" y="440"/>
                    <a:pt x="1544" y="714"/>
                    <a:pt x="1385" y="971"/>
                  </a:cubicBezTo>
                  <a:cubicBezTo>
                    <a:pt x="1316" y="1080"/>
                    <a:pt x="1089" y="1349"/>
                    <a:pt x="847" y="1501"/>
                  </a:cubicBezTo>
                  <a:cubicBezTo>
                    <a:pt x="841" y="1504"/>
                    <a:pt x="831" y="1515"/>
                    <a:pt x="824" y="1522"/>
                  </a:cubicBezTo>
                  <a:cubicBezTo>
                    <a:pt x="820" y="1526"/>
                    <a:pt x="817" y="1529"/>
                    <a:pt x="814" y="1532"/>
                  </a:cubicBezTo>
                  <a:cubicBezTo>
                    <a:pt x="795" y="1551"/>
                    <a:pt x="769" y="1561"/>
                    <a:pt x="744" y="1561"/>
                  </a:cubicBez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16" name="Freeform 667">
              <a:extLst>
                <a:ext uri="{FF2B5EF4-FFF2-40B4-BE49-F238E27FC236}">
                  <a16:creationId xmlns:a16="http://schemas.microsoft.com/office/drawing/2014/main" id="{9ABB821E-901A-9379-25A9-C2206EF727E5}"/>
                </a:ext>
              </a:extLst>
            </p:cNvPr>
            <p:cNvSpPr>
              <a:spLocks/>
            </p:cNvSpPr>
            <p:nvPr/>
          </p:nvSpPr>
          <p:spPr bwMode="auto">
            <a:xfrm>
              <a:off x="3364152" y="4179864"/>
              <a:ext cx="9180" cy="9180"/>
            </a:xfrm>
            <a:custGeom>
              <a:avLst/>
              <a:gdLst>
                <a:gd name="T0" fmla="*/ 105 w 208"/>
                <a:gd name="T1" fmla="*/ 200 h 200"/>
                <a:gd name="T2" fmla="*/ 5 w 208"/>
                <a:gd name="T3" fmla="*/ 109 h 200"/>
                <a:gd name="T4" fmla="*/ 94 w 208"/>
                <a:gd name="T5" fmla="*/ 0 h 200"/>
                <a:gd name="T6" fmla="*/ 96 w 208"/>
                <a:gd name="T7" fmla="*/ 0 h 200"/>
                <a:gd name="T8" fmla="*/ 96 w 208"/>
                <a:gd name="T9" fmla="*/ 0 h 200"/>
                <a:gd name="T10" fmla="*/ 106 w 208"/>
                <a:gd name="T11" fmla="*/ 0 h 200"/>
                <a:gd name="T12" fmla="*/ 205 w 208"/>
                <a:gd name="T13" fmla="*/ 95 h 200"/>
                <a:gd name="T14" fmla="*/ 115 w 208"/>
                <a:gd name="T15" fmla="*/ 199 h 200"/>
                <a:gd name="T16" fmla="*/ 115 w 208"/>
                <a:gd name="T17" fmla="*/ 199 h 200"/>
                <a:gd name="T18" fmla="*/ 115 w 208"/>
                <a:gd name="T19" fmla="*/ 199 h 200"/>
                <a:gd name="T20" fmla="*/ 115 w 208"/>
                <a:gd name="T21" fmla="*/ 199 h 200"/>
                <a:gd name="T22" fmla="*/ 113 w 208"/>
                <a:gd name="T23" fmla="*/ 199 h 200"/>
                <a:gd name="T24" fmla="*/ 113 w 208"/>
                <a:gd name="T25" fmla="*/ 199 h 200"/>
                <a:gd name="T26" fmla="*/ 105 w 20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00">
                  <a:moveTo>
                    <a:pt x="105" y="200"/>
                  </a:moveTo>
                  <a:cubicBezTo>
                    <a:pt x="54" y="200"/>
                    <a:pt x="10" y="161"/>
                    <a:pt x="5" y="109"/>
                  </a:cubicBezTo>
                  <a:cubicBezTo>
                    <a:pt x="0" y="54"/>
                    <a:pt x="40" y="5"/>
                    <a:pt x="94" y="0"/>
                  </a:cubicBezTo>
                  <a:lnTo>
                    <a:pt x="96" y="0"/>
                  </a:lnTo>
                  <a:lnTo>
                    <a:pt x="96" y="0"/>
                  </a:lnTo>
                  <a:cubicBezTo>
                    <a:pt x="100" y="0"/>
                    <a:pt x="106" y="0"/>
                    <a:pt x="106" y="0"/>
                  </a:cubicBezTo>
                  <a:cubicBezTo>
                    <a:pt x="159" y="0"/>
                    <a:pt x="203" y="42"/>
                    <a:pt x="205" y="95"/>
                  </a:cubicBezTo>
                  <a:cubicBezTo>
                    <a:pt x="208" y="148"/>
                    <a:pt x="168" y="194"/>
                    <a:pt x="115" y="199"/>
                  </a:cubicBezTo>
                  <a:lnTo>
                    <a:pt x="115" y="199"/>
                  </a:lnTo>
                  <a:lnTo>
                    <a:pt x="115" y="199"/>
                  </a:lnTo>
                  <a:lnTo>
                    <a:pt x="115" y="199"/>
                  </a:lnTo>
                  <a:lnTo>
                    <a:pt x="113" y="199"/>
                  </a:lnTo>
                  <a:lnTo>
                    <a:pt x="113" y="199"/>
                  </a:lnTo>
                  <a:cubicBezTo>
                    <a:pt x="111" y="200"/>
                    <a:pt x="108" y="200"/>
                    <a:pt x="105" y="200"/>
                  </a:cubicBezTo>
                  <a:close/>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17" name="Freeform 668">
              <a:extLst>
                <a:ext uri="{FF2B5EF4-FFF2-40B4-BE49-F238E27FC236}">
                  <a16:creationId xmlns:a16="http://schemas.microsoft.com/office/drawing/2014/main" id="{38A0BDA7-93ED-CDEE-560C-4FF294271B35}"/>
                </a:ext>
              </a:extLst>
            </p:cNvPr>
            <p:cNvSpPr>
              <a:spLocks/>
            </p:cNvSpPr>
            <p:nvPr/>
          </p:nvSpPr>
          <p:spPr bwMode="auto">
            <a:xfrm>
              <a:off x="3375626" y="4163799"/>
              <a:ext cx="13770" cy="16065"/>
            </a:xfrm>
            <a:custGeom>
              <a:avLst/>
              <a:gdLst>
                <a:gd name="T0" fmla="*/ 111 w 279"/>
                <a:gd name="T1" fmla="*/ 268 h 268"/>
                <a:gd name="T2" fmla="*/ 39 w 279"/>
                <a:gd name="T3" fmla="*/ 238 h 268"/>
                <a:gd name="T4" fmla="*/ 41 w 279"/>
                <a:gd name="T5" fmla="*/ 96 h 268"/>
                <a:gd name="T6" fmla="*/ 96 w 279"/>
                <a:gd name="T7" fmla="*/ 41 h 268"/>
                <a:gd name="T8" fmla="*/ 238 w 279"/>
                <a:gd name="T9" fmla="*/ 38 h 268"/>
                <a:gd name="T10" fmla="*/ 241 w 279"/>
                <a:gd name="T11" fmla="*/ 179 h 268"/>
                <a:gd name="T12" fmla="*/ 180 w 279"/>
                <a:gd name="T13" fmla="*/ 240 h 268"/>
                <a:gd name="T14" fmla="*/ 111 w 279"/>
                <a:gd name="T15" fmla="*/ 268 h 2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268">
                  <a:moveTo>
                    <a:pt x="111" y="268"/>
                  </a:moveTo>
                  <a:cubicBezTo>
                    <a:pt x="85" y="268"/>
                    <a:pt x="58" y="258"/>
                    <a:pt x="39" y="238"/>
                  </a:cubicBezTo>
                  <a:cubicBezTo>
                    <a:pt x="0" y="198"/>
                    <a:pt x="1" y="134"/>
                    <a:pt x="41" y="96"/>
                  </a:cubicBezTo>
                  <a:cubicBezTo>
                    <a:pt x="60" y="78"/>
                    <a:pt x="79" y="60"/>
                    <a:pt x="96" y="41"/>
                  </a:cubicBezTo>
                  <a:cubicBezTo>
                    <a:pt x="134" y="1"/>
                    <a:pt x="198" y="0"/>
                    <a:pt x="238" y="38"/>
                  </a:cubicBezTo>
                  <a:cubicBezTo>
                    <a:pt x="278" y="76"/>
                    <a:pt x="279" y="139"/>
                    <a:pt x="241" y="179"/>
                  </a:cubicBezTo>
                  <a:cubicBezTo>
                    <a:pt x="221" y="200"/>
                    <a:pt x="201" y="221"/>
                    <a:pt x="180" y="240"/>
                  </a:cubicBezTo>
                  <a:cubicBezTo>
                    <a:pt x="161" y="259"/>
                    <a:pt x="136" y="268"/>
                    <a:pt x="111" y="268"/>
                  </a:cubicBezTo>
                  <a:close/>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18" name="Freeform 669">
              <a:extLst>
                <a:ext uri="{FF2B5EF4-FFF2-40B4-BE49-F238E27FC236}">
                  <a16:creationId xmlns:a16="http://schemas.microsoft.com/office/drawing/2014/main" id="{9B6441D6-B746-686D-FE17-A29AEB6455B2}"/>
                </a:ext>
              </a:extLst>
            </p:cNvPr>
            <p:cNvSpPr>
              <a:spLocks/>
            </p:cNvSpPr>
            <p:nvPr/>
          </p:nvSpPr>
          <p:spPr bwMode="auto">
            <a:xfrm>
              <a:off x="3329726" y="4078883"/>
              <a:ext cx="78030" cy="87210"/>
            </a:xfrm>
            <a:custGeom>
              <a:avLst/>
              <a:gdLst>
                <a:gd name="T0" fmla="*/ 1216 w 1510"/>
                <a:gd name="T1" fmla="*/ 1655 h 1655"/>
                <a:gd name="T2" fmla="*/ 1161 w 1510"/>
                <a:gd name="T3" fmla="*/ 1638 h 1655"/>
                <a:gd name="T4" fmla="*/ 1134 w 1510"/>
                <a:gd name="T5" fmla="*/ 1499 h 1655"/>
                <a:gd name="T6" fmla="*/ 1255 w 1510"/>
                <a:gd name="T7" fmla="*/ 1253 h 1655"/>
                <a:gd name="T8" fmla="*/ 1297 w 1510"/>
                <a:gd name="T9" fmla="*/ 938 h 1655"/>
                <a:gd name="T10" fmla="*/ 864 w 1510"/>
                <a:gd name="T11" fmla="*/ 341 h 1655"/>
                <a:gd name="T12" fmla="*/ 230 w 1510"/>
                <a:gd name="T13" fmla="*/ 487 h 1655"/>
                <a:gd name="T14" fmla="*/ 200 w 1510"/>
                <a:gd name="T15" fmla="*/ 511 h 1655"/>
                <a:gd name="T16" fmla="*/ 175 w 1510"/>
                <a:gd name="T17" fmla="*/ 531 h 1655"/>
                <a:gd name="T18" fmla="*/ 35 w 1510"/>
                <a:gd name="T19" fmla="*/ 515 h 1655"/>
                <a:gd name="T20" fmla="*/ 50 w 1510"/>
                <a:gd name="T21" fmla="*/ 375 h 1655"/>
                <a:gd name="T22" fmla="*/ 78 w 1510"/>
                <a:gd name="T23" fmla="*/ 353 h 1655"/>
                <a:gd name="T24" fmla="*/ 104 w 1510"/>
                <a:gd name="T25" fmla="*/ 332 h 1655"/>
                <a:gd name="T26" fmla="*/ 933 w 1510"/>
                <a:gd name="T27" fmla="*/ 154 h 1655"/>
                <a:gd name="T28" fmla="*/ 1496 w 1510"/>
                <a:gd name="T29" fmla="*/ 919 h 1655"/>
                <a:gd name="T30" fmla="*/ 1447 w 1510"/>
                <a:gd name="T31" fmla="*/ 1311 h 1655"/>
                <a:gd name="T32" fmla="*/ 1300 w 1510"/>
                <a:gd name="T33" fmla="*/ 1610 h 1655"/>
                <a:gd name="T34" fmla="*/ 1216 w 1510"/>
                <a:gd name="T35" fmla="*/ 1655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10" h="1655">
                  <a:moveTo>
                    <a:pt x="1216" y="1655"/>
                  </a:moveTo>
                  <a:cubicBezTo>
                    <a:pt x="1197" y="1655"/>
                    <a:pt x="1178" y="1649"/>
                    <a:pt x="1161" y="1638"/>
                  </a:cubicBezTo>
                  <a:cubicBezTo>
                    <a:pt x="1115" y="1607"/>
                    <a:pt x="1103" y="1545"/>
                    <a:pt x="1134" y="1499"/>
                  </a:cubicBezTo>
                  <a:cubicBezTo>
                    <a:pt x="1190" y="1416"/>
                    <a:pt x="1231" y="1333"/>
                    <a:pt x="1255" y="1253"/>
                  </a:cubicBezTo>
                  <a:cubicBezTo>
                    <a:pt x="1280" y="1172"/>
                    <a:pt x="1307" y="1051"/>
                    <a:pt x="1297" y="938"/>
                  </a:cubicBezTo>
                  <a:cubicBezTo>
                    <a:pt x="1266" y="623"/>
                    <a:pt x="1134" y="439"/>
                    <a:pt x="864" y="341"/>
                  </a:cubicBezTo>
                  <a:cubicBezTo>
                    <a:pt x="550" y="227"/>
                    <a:pt x="342" y="396"/>
                    <a:pt x="230" y="487"/>
                  </a:cubicBezTo>
                  <a:cubicBezTo>
                    <a:pt x="219" y="496"/>
                    <a:pt x="209" y="504"/>
                    <a:pt x="200" y="511"/>
                  </a:cubicBezTo>
                  <a:cubicBezTo>
                    <a:pt x="191" y="518"/>
                    <a:pt x="183" y="524"/>
                    <a:pt x="175" y="531"/>
                  </a:cubicBezTo>
                  <a:cubicBezTo>
                    <a:pt x="132" y="565"/>
                    <a:pt x="69" y="558"/>
                    <a:pt x="35" y="515"/>
                  </a:cubicBezTo>
                  <a:cubicBezTo>
                    <a:pt x="0" y="472"/>
                    <a:pt x="7" y="409"/>
                    <a:pt x="50" y="375"/>
                  </a:cubicBezTo>
                  <a:cubicBezTo>
                    <a:pt x="59" y="368"/>
                    <a:pt x="68" y="360"/>
                    <a:pt x="78" y="353"/>
                  </a:cubicBezTo>
                  <a:cubicBezTo>
                    <a:pt x="85" y="347"/>
                    <a:pt x="94" y="340"/>
                    <a:pt x="104" y="332"/>
                  </a:cubicBezTo>
                  <a:cubicBezTo>
                    <a:pt x="226" y="233"/>
                    <a:pt x="512" y="0"/>
                    <a:pt x="933" y="154"/>
                  </a:cubicBezTo>
                  <a:cubicBezTo>
                    <a:pt x="1274" y="278"/>
                    <a:pt x="1458" y="528"/>
                    <a:pt x="1496" y="919"/>
                  </a:cubicBezTo>
                  <a:cubicBezTo>
                    <a:pt x="1510" y="1065"/>
                    <a:pt x="1477" y="1213"/>
                    <a:pt x="1447" y="1311"/>
                  </a:cubicBezTo>
                  <a:cubicBezTo>
                    <a:pt x="1416" y="1410"/>
                    <a:pt x="1367" y="1511"/>
                    <a:pt x="1300" y="1610"/>
                  </a:cubicBezTo>
                  <a:cubicBezTo>
                    <a:pt x="1281" y="1639"/>
                    <a:pt x="1249" y="1655"/>
                    <a:pt x="1216" y="1655"/>
                  </a:cubicBezTo>
                  <a:close/>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19" name="Freeform 670">
              <a:extLst>
                <a:ext uri="{FF2B5EF4-FFF2-40B4-BE49-F238E27FC236}">
                  <a16:creationId xmlns:a16="http://schemas.microsoft.com/office/drawing/2014/main" id="{7D54F566-91E9-50D7-6807-D9D106378CC2}"/>
                </a:ext>
              </a:extLst>
            </p:cNvPr>
            <p:cNvSpPr>
              <a:spLocks/>
            </p:cNvSpPr>
            <p:nvPr/>
          </p:nvSpPr>
          <p:spPr bwMode="auto">
            <a:xfrm>
              <a:off x="3318252" y="4104129"/>
              <a:ext cx="13770" cy="13770"/>
            </a:xfrm>
            <a:custGeom>
              <a:avLst/>
              <a:gdLst>
                <a:gd name="T0" fmla="*/ 112 w 275"/>
                <a:gd name="T1" fmla="*/ 256 h 256"/>
                <a:gd name="T2" fmla="*/ 36 w 275"/>
                <a:gd name="T3" fmla="*/ 220 h 256"/>
                <a:gd name="T4" fmla="*/ 48 w 275"/>
                <a:gd name="T5" fmla="*/ 80 h 256"/>
                <a:gd name="T6" fmla="*/ 98 w 275"/>
                <a:gd name="T7" fmla="*/ 37 h 256"/>
                <a:gd name="T8" fmla="*/ 239 w 275"/>
                <a:gd name="T9" fmla="*/ 46 h 256"/>
                <a:gd name="T10" fmla="*/ 230 w 275"/>
                <a:gd name="T11" fmla="*/ 187 h 256"/>
                <a:gd name="T12" fmla="*/ 177 w 275"/>
                <a:gd name="T13" fmla="*/ 233 h 256"/>
                <a:gd name="T14" fmla="*/ 112 w 275"/>
                <a:gd name="T15" fmla="*/ 256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5" h="256">
                  <a:moveTo>
                    <a:pt x="112" y="256"/>
                  </a:moveTo>
                  <a:cubicBezTo>
                    <a:pt x="84" y="256"/>
                    <a:pt x="55" y="244"/>
                    <a:pt x="36" y="220"/>
                  </a:cubicBezTo>
                  <a:cubicBezTo>
                    <a:pt x="0" y="178"/>
                    <a:pt x="6" y="115"/>
                    <a:pt x="48" y="80"/>
                  </a:cubicBezTo>
                  <a:cubicBezTo>
                    <a:pt x="65" y="66"/>
                    <a:pt x="81" y="51"/>
                    <a:pt x="98" y="37"/>
                  </a:cubicBezTo>
                  <a:cubicBezTo>
                    <a:pt x="139" y="0"/>
                    <a:pt x="202" y="4"/>
                    <a:pt x="239" y="46"/>
                  </a:cubicBezTo>
                  <a:cubicBezTo>
                    <a:pt x="275" y="87"/>
                    <a:pt x="271" y="150"/>
                    <a:pt x="230" y="187"/>
                  </a:cubicBezTo>
                  <a:cubicBezTo>
                    <a:pt x="212" y="202"/>
                    <a:pt x="195" y="218"/>
                    <a:pt x="177" y="233"/>
                  </a:cubicBezTo>
                  <a:cubicBezTo>
                    <a:pt x="158" y="248"/>
                    <a:pt x="135" y="256"/>
                    <a:pt x="112" y="256"/>
                  </a:cubicBezTo>
                  <a:close/>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20" name="Freeform 671">
              <a:extLst>
                <a:ext uri="{FF2B5EF4-FFF2-40B4-BE49-F238E27FC236}">
                  <a16:creationId xmlns:a16="http://schemas.microsoft.com/office/drawing/2014/main" id="{18A597EE-E863-372B-4044-86C78C19FEB2}"/>
                </a:ext>
              </a:extLst>
            </p:cNvPr>
            <p:cNvSpPr>
              <a:spLocks noEditPoints="1"/>
            </p:cNvSpPr>
            <p:nvPr/>
          </p:nvSpPr>
          <p:spPr bwMode="auto">
            <a:xfrm>
              <a:off x="3306776" y="4113310"/>
              <a:ext cx="11476" cy="11476"/>
            </a:xfrm>
            <a:custGeom>
              <a:avLst/>
              <a:gdLst>
                <a:gd name="T0" fmla="*/ 215 w 234"/>
                <a:gd name="T1" fmla="*/ 99 h 232"/>
                <a:gd name="T2" fmla="*/ 218 w 234"/>
                <a:gd name="T3" fmla="*/ 120 h 232"/>
                <a:gd name="T4" fmla="*/ 215 w 234"/>
                <a:gd name="T5" fmla="*/ 99 h 232"/>
                <a:gd name="T6" fmla="*/ 61 w 234"/>
                <a:gd name="T7" fmla="*/ 45 h 232"/>
                <a:gd name="T8" fmla="*/ 109 w 234"/>
                <a:gd name="T9" fmla="*/ 132 h 232"/>
                <a:gd name="T10" fmla="*/ 61 w 234"/>
                <a:gd name="T11" fmla="*/ 45 h 232"/>
                <a:gd name="T12" fmla="*/ 19 w 234"/>
                <a:gd name="T13" fmla="*/ 137 h 232"/>
                <a:gd name="T14" fmla="*/ 21 w 234"/>
                <a:gd name="T15" fmla="*/ 147 h 232"/>
                <a:gd name="T16" fmla="*/ 19 w 234"/>
                <a:gd name="T17" fmla="*/ 137 h 232"/>
                <a:gd name="T18" fmla="*/ 109 w 234"/>
                <a:gd name="T19" fmla="*/ 232 h 232"/>
                <a:gd name="T20" fmla="*/ 21 w 234"/>
                <a:gd name="T21" fmla="*/ 180 h 232"/>
                <a:gd name="T22" fmla="*/ 35 w 234"/>
                <a:gd name="T23" fmla="*/ 66 h 232"/>
                <a:gd name="T24" fmla="*/ 73 w 234"/>
                <a:gd name="T25" fmla="*/ 29 h 232"/>
                <a:gd name="T26" fmla="*/ 210 w 234"/>
                <a:gd name="T27" fmla="*/ 60 h 232"/>
                <a:gd name="T28" fmla="*/ 204 w 234"/>
                <a:gd name="T29" fmla="*/ 176 h 232"/>
                <a:gd name="T30" fmla="*/ 156 w 234"/>
                <a:gd name="T31" fmla="*/ 220 h 232"/>
                <a:gd name="T32" fmla="*/ 109 w 234"/>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 h="232">
                  <a:moveTo>
                    <a:pt x="215" y="99"/>
                  </a:moveTo>
                  <a:cubicBezTo>
                    <a:pt x="216" y="103"/>
                    <a:pt x="218" y="110"/>
                    <a:pt x="218" y="120"/>
                  </a:cubicBezTo>
                  <a:cubicBezTo>
                    <a:pt x="218" y="113"/>
                    <a:pt x="217" y="106"/>
                    <a:pt x="215" y="99"/>
                  </a:cubicBezTo>
                  <a:close/>
                  <a:moveTo>
                    <a:pt x="61" y="45"/>
                  </a:moveTo>
                  <a:lnTo>
                    <a:pt x="109" y="132"/>
                  </a:lnTo>
                  <a:lnTo>
                    <a:pt x="61" y="45"/>
                  </a:lnTo>
                  <a:close/>
                  <a:moveTo>
                    <a:pt x="19" y="137"/>
                  </a:moveTo>
                  <a:cubicBezTo>
                    <a:pt x="19" y="140"/>
                    <a:pt x="20" y="144"/>
                    <a:pt x="21" y="147"/>
                  </a:cubicBezTo>
                  <a:cubicBezTo>
                    <a:pt x="20" y="144"/>
                    <a:pt x="20" y="141"/>
                    <a:pt x="19" y="137"/>
                  </a:cubicBezTo>
                  <a:close/>
                  <a:moveTo>
                    <a:pt x="109" y="232"/>
                  </a:moveTo>
                  <a:cubicBezTo>
                    <a:pt x="73" y="232"/>
                    <a:pt x="39" y="214"/>
                    <a:pt x="21" y="180"/>
                  </a:cubicBezTo>
                  <a:cubicBezTo>
                    <a:pt x="0" y="142"/>
                    <a:pt x="7" y="96"/>
                    <a:pt x="35" y="66"/>
                  </a:cubicBezTo>
                  <a:cubicBezTo>
                    <a:pt x="43" y="53"/>
                    <a:pt x="55" y="40"/>
                    <a:pt x="73" y="29"/>
                  </a:cubicBezTo>
                  <a:cubicBezTo>
                    <a:pt x="119" y="0"/>
                    <a:pt x="181" y="14"/>
                    <a:pt x="210" y="60"/>
                  </a:cubicBezTo>
                  <a:cubicBezTo>
                    <a:pt x="234" y="97"/>
                    <a:pt x="230" y="144"/>
                    <a:pt x="204" y="176"/>
                  </a:cubicBezTo>
                  <a:cubicBezTo>
                    <a:pt x="195" y="192"/>
                    <a:pt x="180" y="207"/>
                    <a:pt x="156" y="220"/>
                  </a:cubicBezTo>
                  <a:cubicBezTo>
                    <a:pt x="141" y="229"/>
                    <a:pt x="125" y="232"/>
                    <a:pt x="109" y="232"/>
                  </a:cubicBezTo>
                  <a:close/>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21" name="Freeform 672">
              <a:extLst>
                <a:ext uri="{FF2B5EF4-FFF2-40B4-BE49-F238E27FC236}">
                  <a16:creationId xmlns:a16="http://schemas.microsoft.com/office/drawing/2014/main" id="{9AAE80D0-0683-54A7-BEEA-57BFE5CEB1B7}"/>
                </a:ext>
              </a:extLst>
            </p:cNvPr>
            <p:cNvSpPr>
              <a:spLocks/>
            </p:cNvSpPr>
            <p:nvPr/>
          </p:nvSpPr>
          <p:spPr bwMode="auto">
            <a:xfrm>
              <a:off x="3396282" y="4163799"/>
              <a:ext cx="13770" cy="13770"/>
            </a:xfrm>
            <a:custGeom>
              <a:avLst/>
              <a:gdLst>
                <a:gd name="T0" fmla="*/ 112 w 255"/>
                <a:gd name="T1" fmla="*/ 263 h 263"/>
                <a:gd name="T2" fmla="*/ 48 w 255"/>
                <a:gd name="T3" fmla="*/ 241 h 263"/>
                <a:gd name="T4" fmla="*/ 35 w 255"/>
                <a:gd name="T5" fmla="*/ 100 h 263"/>
                <a:gd name="T6" fmla="*/ 39 w 255"/>
                <a:gd name="T7" fmla="*/ 94 h 263"/>
                <a:gd name="T8" fmla="*/ 60 w 255"/>
                <a:gd name="T9" fmla="*/ 57 h 263"/>
                <a:gd name="T10" fmla="*/ 199 w 255"/>
                <a:gd name="T11" fmla="*/ 31 h 263"/>
                <a:gd name="T12" fmla="*/ 224 w 255"/>
                <a:gd name="T13" fmla="*/ 170 h 263"/>
                <a:gd name="T14" fmla="*/ 219 w 255"/>
                <a:gd name="T15" fmla="*/ 179 h 263"/>
                <a:gd name="T16" fmla="*/ 190 w 255"/>
                <a:gd name="T17" fmla="*/ 227 h 263"/>
                <a:gd name="T18" fmla="*/ 112 w 255"/>
                <a:gd name="T19"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63">
                  <a:moveTo>
                    <a:pt x="112" y="263"/>
                  </a:moveTo>
                  <a:cubicBezTo>
                    <a:pt x="90" y="263"/>
                    <a:pt x="67" y="256"/>
                    <a:pt x="48" y="241"/>
                  </a:cubicBezTo>
                  <a:cubicBezTo>
                    <a:pt x="6" y="205"/>
                    <a:pt x="0" y="142"/>
                    <a:pt x="35" y="100"/>
                  </a:cubicBezTo>
                  <a:cubicBezTo>
                    <a:pt x="37" y="97"/>
                    <a:pt x="38" y="95"/>
                    <a:pt x="39" y="94"/>
                  </a:cubicBezTo>
                  <a:cubicBezTo>
                    <a:pt x="42" y="85"/>
                    <a:pt x="48" y="72"/>
                    <a:pt x="60" y="57"/>
                  </a:cubicBezTo>
                  <a:cubicBezTo>
                    <a:pt x="91" y="11"/>
                    <a:pt x="153" y="0"/>
                    <a:pt x="199" y="31"/>
                  </a:cubicBezTo>
                  <a:cubicBezTo>
                    <a:pt x="244" y="63"/>
                    <a:pt x="255" y="125"/>
                    <a:pt x="224" y="170"/>
                  </a:cubicBezTo>
                  <a:cubicBezTo>
                    <a:pt x="223" y="172"/>
                    <a:pt x="222" y="174"/>
                    <a:pt x="219" y="179"/>
                  </a:cubicBezTo>
                  <a:cubicBezTo>
                    <a:pt x="214" y="190"/>
                    <a:pt x="206" y="207"/>
                    <a:pt x="190" y="227"/>
                  </a:cubicBezTo>
                  <a:cubicBezTo>
                    <a:pt x="169" y="251"/>
                    <a:pt x="141" y="263"/>
                    <a:pt x="112" y="263"/>
                  </a:cubicBez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22" name="Freeform 673">
              <a:extLst>
                <a:ext uri="{FF2B5EF4-FFF2-40B4-BE49-F238E27FC236}">
                  <a16:creationId xmlns:a16="http://schemas.microsoft.com/office/drawing/2014/main" id="{67551DA7-546F-C8DA-806D-C1F2CA32DD6B}"/>
                </a:ext>
              </a:extLst>
            </p:cNvPr>
            <p:cNvSpPr>
              <a:spLocks/>
            </p:cNvSpPr>
            <p:nvPr/>
          </p:nvSpPr>
          <p:spPr bwMode="auto">
            <a:xfrm>
              <a:off x="3407756" y="4145440"/>
              <a:ext cx="13770" cy="16065"/>
            </a:xfrm>
            <a:custGeom>
              <a:avLst/>
              <a:gdLst>
                <a:gd name="T0" fmla="*/ 114 w 276"/>
                <a:gd name="T1" fmla="*/ 322 h 322"/>
                <a:gd name="T2" fmla="*/ 71 w 276"/>
                <a:gd name="T3" fmla="*/ 312 h 322"/>
                <a:gd name="T4" fmla="*/ 24 w 276"/>
                <a:gd name="T5" fmla="*/ 178 h 322"/>
                <a:gd name="T6" fmla="*/ 42 w 276"/>
                <a:gd name="T7" fmla="*/ 143 h 322"/>
                <a:gd name="T8" fmla="*/ 68 w 276"/>
                <a:gd name="T9" fmla="*/ 81 h 322"/>
                <a:gd name="T10" fmla="*/ 195 w 276"/>
                <a:gd name="T11" fmla="*/ 17 h 322"/>
                <a:gd name="T12" fmla="*/ 259 w 276"/>
                <a:gd name="T13" fmla="*/ 143 h 322"/>
                <a:gd name="T14" fmla="*/ 220 w 276"/>
                <a:gd name="T15" fmla="*/ 234 h 322"/>
                <a:gd name="T16" fmla="*/ 204 w 276"/>
                <a:gd name="T17" fmla="*/ 265 h 322"/>
                <a:gd name="T18" fmla="*/ 114 w 276"/>
                <a:gd name="T19"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22">
                  <a:moveTo>
                    <a:pt x="114" y="322"/>
                  </a:moveTo>
                  <a:cubicBezTo>
                    <a:pt x="100" y="322"/>
                    <a:pt x="85" y="318"/>
                    <a:pt x="71" y="312"/>
                  </a:cubicBezTo>
                  <a:cubicBezTo>
                    <a:pt x="21" y="287"/>
                    <a:pt x="0" y="228"/>
                    <a:pt x="24" y="178"/>
                  </a:cubicBezTo>
                  <a:cubicBezTo>
                    <a:pt x="31" y="164"/>
                    <a:pt x="37" y="153"/>
                    <a:pt x="42" y="143"/>
                  </a:cubicBezTo>
                  <a:cubicBezTo>
                    <a:pt x="54" y="119"/>
                    <a:pt x="60" y="109"/>
                    <a:pt x="68" y="81"/>
                  </a:cubicBezTo>
                  <a:cubicBezTo>
                    <a:pt x="86" y="29"/>
                    <a:pt x="142" y="0"/>
                    <a:pt x="195" y="17"/>
                  </a:cubicBezTo>
                  <a:cubicBezTo>
                    <a:pt x="247" y="34"/>
                    <a:pt x="276" y="91"/>
                    <a:pt x="259" y="143"/>
                  </a:cubicBezTo>
                  <a:cubicBezTo>
                    <a:pt x="245" y="186"/>
                    <a:pt x="233" y="208"/>
                    <a:pt x="220" y="234"/>
                  </a:cubicBezTo>
                  <a:cubicBezTo>
                    <a:pt x="215" y="243"/>
                    <a:pt x="210" y="253"/>
                    <a:pt x="204" y="265"/>
                  </a:cubicBezTo>
                  <a:cubicBezTo>
                    <a:pt x="187" y="301"/>
                    <a:pt x="151" y="322"/>
                    <a:pt x="114" y="322"/>
                  </a:cubicBez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23" name="Freeform 674">
              <a:extLst>
                <a:ext uri="{FF2B5EF4-FFF2-40B4-BE49-F238E27FC236}">
                  <a16:creationId xmlns:a16="http://schemas.microsoft.com/office/drawing/2014/main" id="{F96DBECB-70A1-33A3-F85D-C121AD608F16}"/>
                </a:ext>
              </a:extLst>
            </p:cNvPr>
            <p:cNvSpPr>
              <a:spLocks/>
            </p:cNvSpPr>
            <p:nvPr/>
          </p:nvSpPr>
          <p:spPr bwMode="auto">
            <a:xfrm>
              <a:off x="3338906" y="4065113"/>
              <a:ext cx="87210" cy="80326"/>
            </a:xfrm>
            <a:custGeom>
              <a:avLst/>
              <a:gdLst>
                <a:gd name="T0" fmla="*/ 1505 w 1631"/>
                <a:gd name="T1" fmla="*/ 1499 h 1499"/>
                <a:gd name="T2" fmla="*/ 1487 w 1631"/>
                <a:gd name="T3" fmla="*/ 1497 h 1499"/>
                <a:gd name="T4" fmla="*/ 1406 w 1631"/>
                <a:gd name="T5" fmla="*/ 1381 h 1499"/>
                <a:gd name="T6" fmla="*/ 1426 w 1631"/>
                <a:gd name="T7" fmla="*/ 1104 h 1499"/>
                <a:gd name="T8" fmla="*/ 1043 w 1631"/>
                <a:gd name="T9" fmla="*/ 415 h 1499"/>
                <a:gd name="T10" fmla="*/ 143 w 1631"/>
                <a:gd name="T11" fmla="*/ 312 h 1499"/>
                <a:gd name="T12" fmla="*/ 17 w 1631"/>
                <a:gd name="T13" fmla="*/ 248 h 1499"/>
                <a:gd name="T14" fmla="*/ 81 w 1631"/>
                <a:gd name="T15" fmla="*/ 122 h 1499"/>
                <a:gd name="T16" fmla="*/ 1163 w 1631"/>
                <a:gd name="T17" fmla="*/ 255 h 1499"/>
                <a:gd name="T18" fmla="*/ 1626 w 1631"/>
                <a:gd name="T19" fmla="*/ 1094 h 1499"/>
                <a:gd name="T20" fmla="*/ 1603 w 1631"/>
                <a:gd name="T21" fmla="*/ 1416 h 1499"/>
                <a:gd name="T22" fmla="*/ 1505 w 1631"/>
                <a:gd name="T23" fmla="*/ 1499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1" h="1499">
                  <a:moveTo>
                    <a:pt x="1505" y="1499"/>
                  </a:moveTo>
                  <a:cubicBezTo>
                    <a:pt x="1499" y="1499"/>
                    <a:pt x="1493" y="1498"/>
                    <a:pt x="1487" y="1497"/>
                  </a:cubicBezTo>
                  <a:cubicBezTo>
                    <a:pt x="1433" y="1488"/>
                    <a:pt x="1396" y="1436"/>
                    <a:pt x="1406" y="1381"/>
                  </a:cubicBezTo>
                  <a:cubicBezTo>
                    <a:pt x="1432" y="1237"/>
                    <a:pt x="1428" y="1125"/>
                    <a:pt x="1426" y="1104"/>
                  </a:cubicBezTo>
                  <a:cubicBezTo>
                    <a:pt x="1414" y="858"/>
                    <a:pt x="1256" y="575"/>
                    <a:pt x="1043" y="415"/>
                  </a:cubicBezTo>
                  <a:cubicBezTo>
                    <a:pt x="826" y="253"/>
                    <a:pt x="456" y="211"/>
                    <a:pt x="143" y="312"/>
                  </a:cubicBezTo>
                  <a:cubicBezTo>
                    <a:pt x="90" y="329"/>
                    <a:pt x="33" y="301"/>
                    <a:pt x="17" y="248"/>
                  </a:cubicBezTo>
                  <a:cubicBezTo>
                    <a:pt x="0" y="195"/>
                    <a:pt x="28" y="139"/>
                    <a:pt x="81" y="122"/>
                  </a:cubicBezTo>
                  <a:cubicBezTo>
                    <a:pt x="459" y="0"/>
                    <a:pt x="893" y="53"/>
                    <a:pt x="1163" y="255"/>
                  </a:cubicBezTo>
                  <a:cubicBezTo>
                    <a:pt x="1424" y="451"/>
                    <a:pt x="1610" y="788"/>
                    <a:pt x="1626" y="1094"/>
                  </a:cubicBezTo>
                  <a:cubicBezTo>
                    <a:pt x="1628" y="1129"/>
                    <a:pt x="1631" y="1254"/>
                    <a:pt x="1603" y="1416"/>
                  </a:cubicBezTo>
                  <a:cubicBezTo>
                    <a:pt x="1594" y="1465"/>
                    <a:pt x="1552" y="1499"/>
                    <a:pt x="1505" y="1499"/>
                  </a:cubicBezTo>
                  <a:close/>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24" name="Freeform 675">
              <a:extLst>
                <a:ext uri="{FF2B5EF4-FFF2-40B4-BE49-F238E27FC236}">
                  <a16:creationId xmlns:a16="http://schemas.microsoft.com/office/drawing/2014/main" id="{15D9332B-D2F1-DEFD-A5FD-A51FB4B0DFC5}"/>
                </a:ext>
              </a:extLst>
            </p:cNvPr>
            <p:cNvSpPr>
              <a:spLocks/>
            </p:cNvSpPr>
            <p:nvPr/>
          </p:nvSpPr>
          <p:spPr bwMode="auto">
            <a:xfrm>
              <a:off x="3325136" y="4074294"/>
              <a:ext cx="18360" cy="13770"/>
            </a:xfrm>
            <a:custGeom>
              <a:avLst/>
              <a:gdLst>
                <a:gd name="T0" fmla="*/ 115 w 311"/>
                <a:gd name="T1" fmla="*/ 263 h 263"/>
                <a:gd name="T2" fmla="*/ 31 w 311"/>
                <a:gd name="T3" fmla="*/ 218 h 263"/>
                <a:gd name="T4" fmla="*/ 60 w 311"/>
                <a:gd name="T5" fmla="*/ 79 h 263"/>
                <a:gd name="T6" fmla="*/ 150 w 311"/>
                <a:gd name="T7" fmla="*/ 26 h 263"/>
                <a:gd name="T8" fmla="*/ 285 w 311"/>
                <a:gd name="T9" fmla="*/ 68 h 263"/>
                <a:gd name="T10" fmla="*/ 243 w 311"/>
                <a:gd name="T11" fmla="*/ 203 h 263"/>
                <a:gd name="T12" fmla="*/ 169 w 311"/>
                <a:gd name="T13" fmla="*/ 246 h 263"/>
                <a:gd name="T14" fmla="*/ 115 w 311"/>
                <a:gd name="T15" fmla="*/ 263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63">
                  <a:moveTo>
                    <a:pt x="115" y="263"/>
                  </a:moveTo>
                  <a:cubicBezTo>
                    <a:pt x="82" y="263"/>
                    <a:pt x="50" y="247"/>
                    <a:pt x="31" y="218"/>
                  </a:cubicBezTo>
                  <a:cubicBezTo>
                    <a:pt x="0" y="172"/>
                    <a:pt x="13" y="110"/>
                    <a:pt x="60" y="79"/>
                  </a:cubicBezTo>
                  <a:cubicBezTo>
                    <a:pt x="88" y="60"/>
                    <a:pt x="119" y="42"/>
                    <a:pt x="150" y="26"/>
                  </a:cubicBezTo>
                  <a:cubicBezTo>
                    <a:pt x="199" y="0"/>
                    <a:pt x="260" y="19"/>
                    <a:pt x="285" y="68"/>
                  </a:cubicBezTo>
                  <a:cubicBezTo>
                    <a:pt x="311" y="117"/>
                    <a:pt x="292" y="177"/>
                    <a:pt x="243" y="203"/>
                  </a:cubicBezTo>
                  <a:cubicBezTo>
                    <a:pt x="217" y="216"/>
                    <a:pt x="193" y="231"/>
                    <a:pt x="169" y="246"/>
                  </a:cubicBezTo>
                  <a:cubicBezTo>
                    <a:pt x="152" y="257"/>
                    <a:pt x="134" y="263"/>
                    <a:pt x="115" y="263"/>
                  </a:cubicBezTo>
                  <a:close/>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25" name="Freeform 676">
              <a:extLst>
                <a:ext uri="{FF2B5EF4-FFF2-40B4-BE49-F238E27FC236}">
                  <a16:creationId xmlns:a16="http://schemas.microsoft.com/office/drawing/2014/main" id="{884FEAAA-8581-A69A-0909-274354AF2804}"/>
                </a:ext>
              </a:extLst>
            </p:cNvPr>
            <p:cNvSpPr>
              <a:spLocks/>
            </p:cNvSpPr>
            <p:nvPr/>
          </p:nvSpPr>
          <p:spPr bwMode="auto">
            <a:xfrm>
              <a:off x="3313662" y="4085769"/>
              <a:ext cx="13770" cy="11476"/>
            </a:xfrm>
            <a:custGeom>
              <a:avLst/>
              <a:gdLst>
                <a:gd name="T0" fmla="*/ 112 w 239"/>
                <a:gd name="T1" fmla="*/ 231 h 231"/>
                <a:gd name="T2" fmla="*/ 46 w 239"/>
                <a:gd name="T3" fmla="*/ 206 h 231"/>
                <a:gd name="T4" fmla="*/ 35 w 239"/>
                <a:gd name="T5" fmla="*/ 66 h 231"/>
                <a:gd name="T6" fmla="*/ 61 w 239"/>
                <a:gd name="T7" fmla="*/ 37 h 231"/>
                <a:gd name="T8" fmla="*/ 202 w 239"/>
                <a:gd name="T9" fmla="*/ 44 h 231"/>
                <a:gd name="T10" fmla="*/ 198 w 239"/>
                <a:gd name="T11" fmla="*/ 183 h 231"/>
                <a:gd name="T12" fmla="*/ 187 w 239"/>
                <a:gd name="T13" fmla="*/ 197 h 231"/>
                <a:gd name="T14" fmla="*/ 112 w 239"/>
                <a:gd name="T15" fmla="*/ 231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31">
                  <a:moveTo>
                    <a:pt x="112" y="231"/>
                  </a:moveTo>
                  <a:cubicBezTo>
                    <a:pt x="88" y="231"/>
                    <a:pt x="65" y="223"/>
                    <a:pt x="46" y="206"/>
                  </a:cubicBezTo>
                  <a:cubicBezTo>
                    <a:pt x="5" y="170"/>
                    <a:pt x="0" y="108"/>
                    <a:pt x="35" y="66"/>
                  </a:cubicBezTo>
                  <a:cubicBezTo>
                    <a:pt x="42" y="57"/>
                    <a:pt x="50" y="47"/>
                    <a:pt x="61" y="37"/>
                  </a:cubicBezTo>
                  <a:cubicBezTo>
                    <a:pt x="102" y="0"/>
                    <a:pt x="165" y="3"/>
                    <a:pt x="202" y="44"/>
                  </a:cubicBezTo>
                  <a:cubicBezTo>
                    <a:pt x="239" y="84"/>
                    <a:pt x="237" y="146"/>
                    <a:pt x="198" y="183"/>
                  </a:cubicBezTo>
                  <a:cubicBezTo>
                    <a:pt x="195" y="188"/>
                    <a:pt x="191" y="192"/>
                    <a:pt x="187" y="197"/>
                  </a:cubicBezTo>
                  <a:cubicBezTo>
                    <a:pt x="167" y="220"/>
                    <a:pt x="140" y="231"/>
                    <a:pt x="112" y="231"/>
                  </a:cubicBez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26" name="Freeform 677">
              <a:extLst>
                <a:ext uri="{FF2B5EF4-FFF2-40B4-BE49-F238E27FC236}">
                  <a16:creationId xmlns:a16="http://schemas.microsoft.com/office/drawing/2014/main" id="{6DA21D10-6109-6094-534F-E915DBDED3FE}"/>
                </a:ext>
              </a:extLst>
            </p:cNvPr>
            <p:cNvSpPr>
              <a:spLocks noEditPoints="1"/>
            </p:cNvSpPr>
            <p:nvPr/>
          </p:nvSpPr>
          <p:spPr bwMode="auto">
            <a:xfrm>
              <a:off x="3426116" y="4099540"/>
              <a:ext cx="11476" cy="11476"/>
            </a:xfrm>
            <a:custGeom>
              <a:avLst/>
              <a:gdLst>
                <a:gd name="T0" fmla="*/ 112 w 220"/>
                <a:gd name="T1" fmla="*/ 119 h 227"/>
                <a:gd name="T2" fmla="*/ 19 w 220"/>
                <a:gd name="T3" fmla="*/ 128 h 227"/>
                <a:gd name="T4" fmla="*/ 19 w 220"/>
                <a:gd name="T5" fmla="*/ 128 h 227"/>
                <a:gd name="T6" fmla="*/ 112 w 220"/>
                <a:gd name="T7" fmla="*/ 119 h 227"/>
                <a:gd name="T8" fmla="*/ 117 w 220"/>
                <a:gd name="T9" fmla="*/ 227 h 227"/>
                <a:gd name="T10" fmla="*/ 22 w 220"/>
                <a:gd name="T11" fmla="*/ 159 h 227"/>
                <a:gd name="T12" fmla="*/ 45 w 220"/>
                <a:gd name="T13" fmla="*/ 35 h 227"/>
                <a:gd name="T14" fmla="*/ 150 w 220"/>
                <a:gd name="T15" fmla="*/ 12 h 227"/>
                <a:gd name="T16" fmla="*/ 218 w 220"/>
                <a:gd name="T17" fmla="*/ 107 h 227"/>
                <a:gd name="T18" fmla="*/ 215 w 220"/>
                <a:gd name="T19" fmla="*/ 145 h 227"/>
                <a:gd name="T20" fmla="*/ 149 w 220"/>
                <a:gd name="T21" fmla="*/ 222 h 227"/>
                <a:gd name="T22" fmla="*/ 117 w 220"/>
                <a:gd name="T23"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227">
                  <a:moveTo>
                    <a:pt x="112" y="119"/>
                  </a:moveTo>
                  <a:lnTo>
                    <a:pt x="19" y="128"/>
                  </a:lnTo>
                  <a:lnTo>
                    <a:pt x="19" y="128"/>
                  </a:lnTo>
                  <a:lnTo>
                    <a:pt x="112" y="119"/>
                  </a:lnTo>
                  <a:close/>
                  <a:moveTo>
                    <a:pt x="117" y="227"/>
                  </a:moveTo>
                  <a:cubicBezTo>
                    <a:pt x="75" y="227"/>
                    <a:pt x="36" y="200"/>
                    <a:pt x="22" y="159"/>
                  </a:cubicBezTo>
                  <a:cubicBezTo>
                    <a:pt x="16" y="141"/>
                    <a:pt x="0" y="80"/>
                    <a:pt x="45" y="35"/>
                  </a:cubicBezTo>
                  <a:cubicBezTo>
                    <a:pt x="73" y="8"/>
                    <a:pt x="114" y="0"/>
                    <a:pt x="150" y="12"/>
                  </a:cubicBezTo>
                  <a:cubicBezTo>
                    <a:pt x="173" y="21"/>
                    <a:pt x="212" y="44"/>
                    <a:pt x="218" y="107"/>
                  </a:cubicBezTo>
                  <a:cubicBezTo>
                    <a:pt x="220" y="121"/>
                    <a:pt x="218" y="133"/>
                    <a:pt x="215" y="145"/>
                  </a:cubicBezTo>
                  <a:cubicBezTo>
                    <a:pt x="208" y="180"/>
                    <a:pt x="184" y="210"/>
                    <a:pt x="149" y="222"/>
                  </a:cubicBezTo>
                  <a:cubicBezTo>
                    <a:pt x="138" y="225"/>
                    <a:pt x="127" y="227"/>
                    <a:pt x="117" y="227"/>
                  </a:cubicBezTo>
                  <a:close/>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27" name="Freeform 678">
              <a:extLst>
                <a:ext uri="{FF2B5EF4-FFF2-40B4-BE49-F238E27FC236}">
                  <a16:creationId xmlns:a16="http://schemas.microsoft.com/office/drawing/2014/main" id="{90574AEC-7C7F-0F5D-4CA6-82C6C162357D}"/>
                </a:ext>
              </a:extLst>
            </p:cNvPr>
            <p:cNvSpPr>
              <a:spLocks/>
            </p:cNvSpPr>
            <p:nvPr/>
          </p:nvSpPr>
          <p:spPr bwMode="auto">
            <a:xfrm>
              <a:off x="3419232" y="4083474"/>
              <a:ext cx="13770" cy="13770"/>
            </a:xfrm>
            <a:custGeom>
              <a:avLst/>
              <a:gdLst>
                <a:gd name="T0" fmla="*/ 138 w 252"/>
                <a:gd name="T1" fmla="*/ 256 h 256"/>
                <a:gd name="T2" fmla="*/ 49 w 252"/>
                <a:gd name="T3" fmla="*/ 203 h 256"/>
                <a:gd name="T4" fmla="*/ 28 w 252"/>
                <a:gd name="T5" fmla="*/ 165 h 256"/>
                <a:gd name="T6" fmla="*/ 64 w 252"/>
                <a:gd name="T7" fmla="*/ 28 h 256"/>
                <a:gd name="T8" fmla="*/ 200 w 252"/>
                <a:gd name="T9" fmla="*/ 64 h 256"/>
                <a:gd name="T10" fmla="*/ 226 w 252"/>
                <a:gd name="T11" fmla="*/ 109 h 256"/>
                <a:gd name="T12" fmla="*/ 185 w 252"/>
                <a:gd name="T13" fmla="*/ 244 h 256"/>
                <a:gd name="T14" fmla="*/ 138 w 252"/>
                <a:gd name="T15" fmla="*/ 256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256">
                  <a:moveTo>
                    <a:pt x="138" y="256"/>
                  </a:moveTo>
                  <a:cubicBezTo>
                    <a:pt x="102" y="256"/>
                    <a:pt x="67" y="237"/>
                    <a:pt x="49" y="203"/>
                  </a:cubicBezTo>
                  <a:cubicBezTo>
                    <a:pt x="43" y="190"/>
                    <a:pt x="35" y="178"/>
                    <a:pt x="28" y="165"/>
                  </a:cubicBezTo>
                  <a:cubicBezTo>
                    <a:pt x="0" y="118"/>
                    <a:pt x="16" y="57"/>
                    <a:pt x="64" y="28"/>
                  </a:cubicBezTo>
                  <a:cubicBezTo>
                    <a:pt x="111" y="0"/>
                    <a:pt x="173" y="16"/>
                    <a:pt x="200" y="64"/>
                  </a:cubicBezTo>
                  <a:cubicBezTo>
                    <a:pt x="209" y="79"/>
                    <a:pt x="218" y="94"/>
                    <a:pt x="226" y="109"/>
                  </a:cubicBezTo>
                  <a:cubicBezTo>
                    <a:pt x="252" y="158"/>
                    <a:pt x="233" y="218"/>
                    <a:pt x="185" y="244"/>
                  </a:cubicBezTo>
                  <a:cubicBezTo>
                    <a:pt x="170" y="252"/>
                    <a:pt x="154" y="256"/>
                    <a:pt x="138" y="256"/>
                  </a:cubicBezTo>
                  <a:close/>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28" name="Freeform 679">
              <a:extLst>
                <a:ext uri="{FF2B5EF4-FFF2-40B4-BE49-F238E27FC236}">
                  <a16:creationId xmlns:a16="http://schemas.microsoft.com/office/drawing/2014/main" id="{2EEFD0A0-98E1-FA97-8947-738FCD6B0CA2}"/>
                </a:ext>
              </a:extLst>
            </p:cNvPr>
            <p:cNvSpPr>
              <a:spLocks/>
            </p:cNvSpPr>
            <p:nvPr/>
          </p:nvSpPr>
          <p:spPr bwMode="auto">
            <a:xfrm>
              <a:off x="3345792" y="4049050"/>
              <a:ext cx="78030" cy="34426"/>
            </a:xfrm>
            <a:custGeom>
              <a:avLst/>
              <a:gdLst>
                <a:gd name="T0" fmla="*/ 1388 w 1501"/>
                <a:gd name="T1" fmla="*/ 631 h 631"/>
                <a:gd name="T2" fmla="*/ 1308 w 1501"/>
                <a:gd name="T3" fmla="*/ 592 h 631"/>
                <a:gd name="T4" fmla="*/ 736 w 1501"/>
                <a:gd name="T5" fmla="*/ 235 h 631"/>
                <a:gd name="T6" fmla="*/ 136 w 1501"/>
                <a:gd name="T7" fmla="*/ 257 h 631"/>
                <a:gd name="T8" fmla="*/ 14 w 1501"/>
                <a:gd name="T9" fmla="*/ 185 h 631"/>
                <a:gd name="T10" fmla="*/ 85 w 1501"/>
                <a:gd name="T11" fmla="*/ 63 h 631"/>
                <a:gd name="T12" fmla="*/ 772 w 1501"/>
                <a:gd name="T13" fmla="*/ 39 h 631"/>
                <a:gd name="T14" fmla="*/ 1467 w 1501"/>
                <a:gd name="T15" fmla="*/ 471 h 631"/>
                <a:gd name="T16" fmla="*/ 1449 w 1501"/>
                <a:gd name="T17" fmla="*/ 611 h 631"/>
                <a:gd name="T18" fmla="*/ 1388 w 1501"/>
                <a:gd name="T19" fmla="*/ 63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1" h="631">
                  <a:moveTo>
                    <a:pt x="1388" y="631"/>
                  </a:moveTo>
                  <a:cubicBezTo>
                    <a:pt x="1358" y="631"/>
                    <a:pt x="1328" y="618"/>
                    <a:pt x="1308" y="592"/>
                  </a:cubicBezTo>
                  <a:cubicBezTo>
                    <a:pt x="1165" y="404"/>
                    <a:pt x="962" y="277"/>
                    <a:pt x="736" y="235"/>
                  </a:cubicBezTo>
                  <a:cubicBezTo>
                    <a:pt x="553" y="201"/>
                    <a:pt x="317" y="210"/>
                    <a:pt x="136" y="257"/>
                  </a:cubicBezTo>
                  <a:cubicBezTo>
                    <a:pt x="82" y="271"/>
                    <a:pt x="28" y="239"/>
                    <a:pt x="14" y="185"/>
                  </a:cubicBezTo>
                  <a:cubicBezTo>
                    <a:pt x="0" y="132"/>
                    <a:pt x="32" y="77"/>
                    <a:pt x="85" y="63"/>
                  </a:cubicBezTo>
                  <a:cubicBezTo>
                    <a:pt x="293" y="9"/>
                    <a:pt x="562" y="0"/>
                    <a:pt x="772" y="39"/>
                  </a:cubicBezTo>
                  <a:cubicBezTo>
                    <a:pt x="1047" y="90"/>
                    <a:pt x="1294" y="243"/>
                    <a:pt x="1467" y="471"/>
                  </a:cubicBezTo>
                  <a:cubicBezTo>
                    <a:pt x="1501" y="515"/>
                    <a:pt x="1492" y="577"/>
                    <a:pt x="1449" y="611"/>
                  </a:cubicBezTo>
                  <a:cubicBezTo>
                    <a:pt x="1430" y="625"/>
                    <a:pt x="1409" y="631"/>
                    <a:pt x="1388" y="631"/>
                  </a:cubicBez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29" name="Freeform 680">
              <a:extLst>
                <a:ext uri="{FF2B5EF4-FFF2-40B4-BE49-F238E27FC236}">
                  <a16:creationId xmlns:a16="http://schemas.microsoft.com/office/drawing/2014/main" id="{A4473A94-5BED-6E2C-A107-7941F9F1B9EE}"/>
                </a:ext>
              </a:extLst>
            </p:cNvPr>
            <p:cNvSpPr>
              <a:spLocks/>
            </p:cNvSpPr>
            <p:nvPr/>
          </p:nvSpPr>
          <p:spPr bwMode="auto">
            <a:xfrm>
              <a:off x="3327432" y="4058229"/>
              <a:ext cx="16065" cy="11476"/>
            </a:xfrm>
            <a:custGeom>
              <a:avLst/>
              <a:gdLst>
                <a:gd name="T0" fmla="*/ 114 w 281"/>
                <a:gd name="T1" fmla="*/ 240 h 240"/>
                <a:gd name="T2" fmla="*/ 27 w 281"/>
                <a:gd name="T3" fmla="*/ 189 h 240"/>
                <a:gd name="T4" fmla="*/ 66 w 281"/>
                <a:gd name="T5" fmla="*/ 53 h 240"/>
                <a:gd name="T6" fmla="*/ 126 w 281"/>
                <a:gd name="T7" fmla="*/ 23 h 240"/>
                <a:gd name="T8" fmla="*/ 258 w 281"/>
                <a:gd name="T9" fmla="*/ 73 h 240"/>
                <a:gd name="T10" fmla="*/ 208 w 281"/>
                <a:gd name="T11" fmla="*/ 205 h 240"/>
                <a:gd name="T12" fmla="*/ 164 w 281"/>
                <a:gd name="T13" fmla="*/ 227 h 240"/>
                <a:gd name="T14" fmla="*/ 114 w 281"/>
                <a:gd name="T15" fmla="*/ 240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240">
                  <a:moveTo>
                    <a:pt x="114" y="240"/>
                  </a:moveTo>
                  <a:cubicBezTo>
                    <a:pt x="80" y="240"/>
                    <a:pt x="45" y="222"/>
                    <a:pt x="27" y="189"/>
                  </a:cubicBezTo>
                  <a:cubicBezTo>
                    <a:pt x="0" y="141"/>
                    <a:pt x="17" y="80"/>
                    <a:pt x="66" y="53"/>
                  </a:cubicBezTo>
                  <a:cubicBezTo>
                    <a:pt x="84" y="42"/>
                    <a:pt x="105" y="32"/>
                    <a:pt x="126" y="23"/>
                  </a:cubicBezTo>
                  <a:cubicBezTo>
                    <a:pt x="176" y="0"/>
                    <a:pt x="235" y="23"/>
                    <a:pt x="258" y="73"/>
                  </a:cubicBezTo>
                  <a:cubicBezTo>
                    <a:pt x="281" y="123"/>
                    <a:pt x="258" y="182"/>
                    <a:pt x="208" y="205"/>
                  </a:cubicBezTo>
                  <a:cubicBezTo>
                    <a:pt x="192" y="212"/>
                    <a:pt x="177" y="220"/>
                    <a:pt x="164" y="227"/>
                  </a:cubicBezTo>
                  <a:cubicBezTo>
                    <a:pt x="148" y="236"/>
                    <a:pt x="131" y="240"/>
                    <a:pt x="114" y="240"/>
                  </a:cubicBez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30" name="Freeform 681">
              <a:extLst>
                <a:ext uri="{FF2B5EF4-FFF2-40B4-BE49-F238E27FC236}">
                  <a16:creationId xmlns:a16="http://schemas.microsoft.com/office/drawing/2014/main" id="{F35E76AD-7C39-FE26-686D-45B4013AA305}"/>
                </a:ext>
              </a:extLst>
            </p:cNvPr>
            <p:cNvSpPr>
              <a:spLocks/>
            </p:cNvSpPr>
            <p:nvPr/>
          </p:nvSpPr>
          <p:spPr bwMode="auto">
            <a:xfrm>
              <a:off x="3423822" y="4055934"/>
              <a:ext cx="11476" cy="13770"/>
            </a:xfrm>
            <a:custGeom>
              <a:avLst/>
              <a:gdLst>
                <a:gd name="T0" fmla="*/ 108 w 228"/>
                <a:gd name="T1" fmla="*/ 227 h 227"/>
                <a:gd name="T2" fmla="*/ 27 w 228"/>
                <a:gd name="T3" fmla="*/ 185 h 227"/>
                <a:gd name="T4" fmla="*/ 15 w 228"/>
                <a:gd name="T5" fmla="*/ 81 h 227"/>
                <a:gd name="T6" fmla="*/ 58 w 228"/>
                <a:gd name="T7" fmla="*/ 34 h 227"/>
                <a:gd name="T8" fmla="*/ 198 w 228"/>
                <a:gd name="T9" fmla="*/ 51 h 227"/>
                <a:gd name="T10" fmla="*/ 213 w 228"/>
                <a:gd name="T11" fmla="*/ 157 h 227"/>
                <a:gd name="T12" fmla="*/ 170 w 228"/>
                <a:gd name="T13" fmla="*/ 205 h 227"/>
                <a:gd name="T14" fmla="*/ 166 w 228"/>
                <a:gd name="T15" fmla="*/ 208 h 227"/>
                <a:gd name="T16" fmla="*/ 108 w 228"/>
                <a:gd name="T17"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227">
                  <a:moveTo>
                    <a:pt x="108" y="227"/>
                  </a:moveTo>
                  <a:cubicBezTo>
                    <a:pt x="77" y="227"/>
                    <a:pt x="46" y="212"/>
                    <a:pt x="27" y="185"/>
                  </a:cubicBezTo>
                  <a:cubicBezTo>
                    <a:pt x="4" y="154"/>
                    <a:pt x="0" y="115"/>
                    <a:pt x="15" y="81"/>
                  </a:cubicBezTo>
                  <a:cubicBezTo>
                    <a:pt x="20" y="70"/>
                    <a:pt x="33" y="48"/>
                    <a:pt x="58" y="34"/>
                  </a:cubicBezTo>
                  <a:cubicBezTo>
                    <a:pt x="101" y="0"/>
                    <a:pt x="164" y="7"/>
                    <a:pt x="198" y="51"/>
                  </a:cubicBezTo>
                  <a:cubicBezTo>
                    <a:pt x="222" y="82"/>
                    <a:pt x="228" y="121"/>
                    <a:pt x="213" y="157"/>
                  </a:cubicBezTo>
                  <a:cubicBezTo>
                    <a:pt x="209" y="168"/>
                    <a:pt x="196" y="190"/>
                    <a:pt x="170" y="205"/>
                  </a:cubicBezTo>
                  <a:cubicBezTo>
                    <a:pt x="168" y="206"/>
                    <a:pt x="168" y="207"/>
                    <a:pt x="166" y="208"/>
                  </a:cubicBezTo>
                  <a:cubicBezTo>
                    <a:pt x="148" y="221"/>
                    <a:pt x="128" y="227"/>
                    <a:pt x="108" y="227"/>
                  </a:cubicBez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31" name="Freeform 682">
              <a:extLst>
                <a:ext uri="{FF2B5EF4-FFF2-40B4-BE49-F238E27FC236}">
                  <a16:creationId xmlns:a16="http://schemas.microsoft.com/office/drawing/2014/main" id="{7700FDF5-8BB2-F8AA-44CD-ED36EB7F1855}"/>
                </a:ext>
              </a:extLst>
            </p:cNvPr>
            <p:cNvSpPr>
              <a:spLocks/>
            </p:cNvSpPr>
            <p:nvPr/>
          </p:nvSpPr>
          <p:spPr bwMode="auto">
            <a:xfrm>
              <a:off x="3366446" y="4028394"/>
              <a:ext cx="57376" cy="22950"/>
            </a:xfrm>
            <a:custGeom>
              <a:avLst/>
              <a:gdLst>
                <a:gd name="T0" fmla="*/ 1000 w 1113"/>
                <a:gd name="T1" fmla="*/ 447 h 447"/>
                <a:gd name="T2" fmla="*/ 939 w 1113"/>
                <a:gd name="T3" fmla="*/ 426 h 447"/>
                <a:gd name="T4" fmla="*/ 534 w 1113"/>
                <a:gd name="T5" fmla="*/ 234 h 447"/>
                <a:gd name="T6" fmla="*/ 121 w 1113"/>
                <a:gd name="T7" fmla="*/ 223 h 447"/>
                <a:gd name="T8" fmla="*/ 8 w 1113"/>
                <a:gd name="T9" fmla="*/ 137 h 447"/>
                <a:gd name="T10" fmla="*/ 93 w 1113"/>
                <a:gd name="T11" fmla="*/ 25 h 447"/>
                <a:gd name="T12" fmla="*/ 583 w 1113"/>
                <a:gd name="T13" fmla="*/ 40 h 447"/>
                <a:gd name="T14" fmla="*/ 1061 w 1113"/>
                <a:gd name="T15" fmla="*/ 267 h 447"/>
                <a:gd name="T16" fmla="*/ 1079 w 1113"/>
                <a:gd name="T17" fmla="*/ 408 h 447"/>
                <a:gd name="T18" fmla="*/ 1000 w 1113"/>
                <a:gd name="T19"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3" h="447">
                  <a:moveTo>
                    <a:pt x="1000" y="447"/>
                  </a:moveTo>
                  <a:cubicBezTo>
                    <a:pt x="979" y="447"/>
                    <a:pt x="958" y="440"/>
                    <a:pt x="939" y="426"/>
                  </a:cubicBezTo>
                  <a:cubicBezTo>
                    <a:pt x="826" y="339"/>
                    <a:pt x="686" y="272"/>
                    <a:pt x="534" y="234"/>
                  </a:cubicBezTo>
                  <a:cubicBezTo>
                    <a:pt x="421" y="206"/>
                    <a:pt x="275" y="202"/>
                    <a:pt x="121" y="223"/>
                  </a:cubicBezTo>
                  <a:cubicBezTo>
                    <a:pt x="65" y="230"/>
                    <a:pt x="15" y="192"/>
                    <a:pt x="8" y="137"/>
                  </a:cubicBezTo>
                  <a:cubicBezTo>
                    <a:pt x="0" y="83"/>
                    <a:pt x="38" y="32"/>
                    <a:pt x="93" y="25"/>
                  </a:cubicBezTo>
                  <a:cubicBezTo>
                    <a:pt x="272" y="0"/>
                    <a:pt x="446" y="6"/>
                    <a:pt x="583" y="40"/>
                  </a:cubicBezTo>
                  <a:cubicBezTo>
                    <a:pt x="764" y="86"/>
                    <a:pt x="925" y="162"/>
                    <a:pt x="1061" y="267"/>
                  </a:cubicBezTo>
                  <a:cubicBezTo>
                    <a:pt x="1105" y="301"/>
                    <a:pt x="1113" y="364"/>
                    <a:pt x="1079" y="408"/>
                  </a:cubicBezTo>
                  <a:cubicBezTo>
                    <a:pt x="1060" y="433"/>
                    <a:pt x="1030" y="447"/>
                    <a:pt x="1000" y="447"/>
                  </a:cubicBez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32" name="Freeform 683">
              <a:extLst>
                <a:ext uri="{FF2B5EF4-FFF2-40B4-BE49-F238E27FC236}">
                  <a16:creationId xmlns:a16="http://schemas.microsoft.com/office/drawing/2014/main" id="{EF206171-17EA-F278-421B-C137D7004391}"/>
                </a:ext>
              </a:extLst>
            </p:cNvPr>
            <p:cNvSpPr>
              <a:spLocks/>
            </p:cNvSpPr>
            <p:nvPr/>
          </p:nvSpPr>
          <p:spPr bwMode="auto">
            <a:xfrm>
              <a:off x="3348086" y="4032983"/>
              <a:ext cx="11476" cy="13770"/>
            </a:xfrm>
            <a:custGeom>
              <a:avLst/>
              <a:gdLst>
                <a:gd name="T0" fmla="*/ 103 w 208"/>
                <a:gd name="T1" fmla="*/ 221 h 221"/>
                <a:gd name="T2" fmla="*/ 6 w 208"/>
                <a:gd name="T3" fmla="*/ 146 h 221"/>
                <a:gd name="T4" fmla="*/ 3 w 208"/>
                <a:gd name="T5" fmla="*/ 129 h 221"/>
                <a:gd name="T6" fmla="*/ 4 w 208"/>
                <a:gd name="T7" fmla="*/ 91 h 221"/>
                <a:gd name="T8" fmla="*/ 84 w 208"/>
                <a:gd name="T9" fmla="*/ 12 h 221"/>
                <a:gd name="T10" fmla="*/ 204 w 208"/>
                <a:gd name="T11" fmla="*/ 87 h 221"/>
                <a:gd name="T12" fmla="*/ 206 w 208"/>
                <a:gd name="T13" fmla="*/ 107 h 221"/>
                <a:gd name="T14" fmla="*/ 205 w 208"/>
                <a:gd name="T15" fmla="*/ 137 h 221"/>
                <a:gd name="T16" fmla="*/ 128 w 208"/>
                <a:gd name="T17" fmla="*/ 217 h 221"/>
                <a:gd name="T18" fmla="*/ 103 w 208"/>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21">
                  <a:moveTo>
                    <a:pt x="103" y="221"/>
                  </a:moveTo>
                  <a:cubicBezTo>
                    <a:pt x="58" y="221"/>
                    <a:pt x="18" y="191"/>
                    <a:pt x="6" y="146"/>
                  </a:cubicBezTo>
                  <a:cubicBezTo>
                    <a:pt x="4" y="141"/>
                    <a:pt x="4" y="135"/>
                    <a:pt x="3" y="129"/>
                  </a:cubicBezTo>
                  <a:cubicBezTo>
                    <a:pt x="0" y="116"/>
                    <a:pt x="1" y="103"/>
                    <a:pt x="4" y="91"/>
                  </a:cubicBezTo>
                  <a:cubicBezTo>
                    <a:pt x="10" y="60"/>
                    <a:pt x="34" y="23"/>
                    <a:pt x="84" y="12"/>
                  </a:cubicBezTo>
                  <a:cubicBezTo>
                    <a:pt x="138" y="0"/>
                    <a:pt x="191" y="33"/>
                    <a:pt x="204" y="87"/>
                  </a:cubicBezTo>
                  <a:cubicBezTo>
                    <a:pt x="205" y="94"/>
                    <a:pt x="206" y="100"/>
                    <a:pt x="206" y="107"/>
                  </a:cubicBezTo>
                  <a:cubicBezTo>
                    <a:pt x="208" y="120"/>
                    <a:pt x="206" y="131"/>
                    <a:pt x="205" y="137"/>
                  </a:cubicBezTo>
                  <a:cubicBezTo>
                    <a:pt x="199" y="167"/>
                    <a:pt x="176" y="204"/>
                    <a:pt x="128" y="217"/>
                  </a:cubicBezTo>
                  <a:cubicBezTo>
                    <a:pt x="120" y="220"/>
                    <a:pt x="111" y="221"/>
                    <a:pt x="103" y="221"/>
                  </a:cubicBez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33" name="Freeform 684">
              <a:extLst>
                <a:ext uri="{FF2B5EF4-FFF2-40B4-BE49-F238E27FC236}">
                  <a16:creationId xmlns:a16="http://schemas.microsoft.com/office/drawing/2014/main" id="{C2140DE5-1B27-5DE2-E60E-CF33E2E0F59C}"/>
                </a:ext>
              </a:extLst>
            </p:cNvPr>
            <p:cNvSpPr>
              <a:spLocks/>
            </p:cNvSpPr>
            <p:nvPr/>
          </p:nvSpPr>
          <p:spPr bwMode="auto">
            <a:xfrm>
              <a:off x="3322841" y="4129374"/>
              <a:ext cx="43606" cy="39016"/>
            </a:xfrm>
            <a:custGeom>
              <a:avLst/>
              <a:gdLst>
                <a:gd name="T0" fmla="*/ 242 w 827"/>
                <a:gd name="T1" fmla="*/ 766 h 766"/>
                <a:gd name="T2" fmla="*/ 155 w 827"/>
                <a:gd name="T3" fmla="*/ 715 h 766"/>
                <a:gd name="T4" fmla="*/ 193 w 827"/>
                <a:gd name="T5" fmla="*/ 579 h 766"/>
                <a:gd name="T6" fmla="*/ 397 w 827"/>
                <a:gd name="T7" fmla="*/ 429 h 766"/>
                <a:gd name="T8" fmla="*/ 386 w 827"/>
                <a:gd name="T9" fmla="*/ 436 h 766"/>
                <a:gd name="T10" fmla="*/ 157 w 827"/>
                <a:gd name="T11" fmla="*/ 578 h 766"/>
                <a:gd name="T12" fmla="*/ 24 w 827"/>
                <a:gd name="T13" fmla="*/ 530 h 766"/>
                <a:gd name="T14" fmla="*/ 71 w 827"/>
                <a:gd name="T15" fmla="*/ 397 h 766"/>
                <a:gd name="T16" fmla="*/ 272 w 827"/>
                <a:gd name="T17" fmla="*/ 272 h 766"/>
                <a:gd name="T18" fmla="*/ 339 w 827"/>
                <a:gd name="T19" fmla="*/ 226 h 766"/>
                <a:gd name="T20" fmla="*/ 461 w 827"/>
                <a:gd name="T21" fmla="*/ 125 h 766"/>
                <a:gd name="T22" fmla="*/ 699 w 827"/>
                <a:gd name="T23" fmla="*/ 2 h 766"/>
                <a:gd name="T24" fmla="*/ 772 w 827"/>
                <a:gd name="T25" fmla="*/ 36 h 766"/>
                <a:gd name="T26" fmla="*/ 814 w 827"/>
                <a:gd name="T27" fmla="*/ 194 h 766"/>
                <a:gd name="T28" fmla="*/ 291 w 827"/>
                <a:gd name="T29" fmla="*/ 753 h 766"/>
                <a:gd name="T30" fmla="*/ 242 w 827"/>
                <a:gd name="T31" fmla="*/ 766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7" h="766">
                  <a:moveTo>
                    <a:pt x="242" y="766"/>
                  </a:moveTo>
                  <a:cubicBezTo>
                    <a:pt x="207" y="766"/>
                    <a:pt x="174" y="748"/>
                    <a:pt x="155" y="715"/>
                  </a:cubicBezTo>
                  <a:cubicBezTo>
                    <a:pt x="127" y="667"/>
                    <a:pt x="144" y="606"/>
                    <a:pt x="193" y="579"/>
                  </a:cubicBezTo>
                  <a:cubicBezTo>
                    <a:pt x="257" y="542"/>
                    <a:pt x="330" y="488"/>
                    <a:pt x="397" y="429"/>
                  </a:cubicBezTo>
                  <a:cubicBezTo>
                    <a:pt x="393" y="432"/>
                    <a:pt x="390" y="434"/>
                    <a:pt x="386" y="436"/>
                  </a:cubicBezTo>
                  <a:cubicBezTo>
                    <a:pt x="315" y="486"/>
                    <a:pt x="241" y="538"/>
                    <a:pt x="157" y="578"/>
                  </a:cubicBezTo>
                  <a:cubicBezTo>
                    <a:pt x="107" y="601"/>
                    <a:pt x="48" y="580"/>
                    <a:pt x="24" y="530"/>
                  </a:cubicBezTo>
                  <a:cubicBezTo>
                    <a:pt x="0" y="480"/>
                    <a:pt x="22" y="421"/>
                    <a:pt x="71" y="397"/>
                  </a:cubicBezTo>
                  <a:cubicBezTo>
                    <a:pt x="140" y="365"/>
                    <a:pt x="204" y="320"/>
                    <a:pt x="272" y="272"/>
                  </a:cubicBezTo>
                  <a:cubicBezTo>
                    <a:pt x="294" y="257"/>
                    <a:pt x="317" y="241"/>
                    <a:pt x="339" y="226"/>
                  </a:cubicBezTo>
                  <a:cubicBezTo>
                    <a:pt x="388" y="193"/>
                    <a:pt x="425" y="158"/>
                    <a:pt x="461" y="125"/>
                  </a:cubicBezTo>
                  <a:cubicBezTo>
                    <a:pt x="525" y="64"/>
                    <a:pt x="593" y="0"/>
                    <a:pt x="699" y="2"/>
                  </a:cubicBezTo>
                  <a:cubicBezTo>
                    <a:pt x="727" y="3"/>
                    <a:pt x="754" y="15"/>
                    <a:pt x="772" y="36"/>
                  </a:cubicBezTo>
                  <a:cubicBezTo>
                    <a:pt x="798" y="66"/>
                    <a:pt x="827" y="117"/>
                    <a:pt x="814" y="194"/>
                  </a:cubicBezTo>
                  <a:cubicBezTo>
                    <a:pt x="778" y="411"/>
                    <a:pt x="413" y="683"/>
                    <a:pt x="291" y="753"/>
                  </a:cubicBezTo>
                  <a:cubicBezTo>
                    <a:pt x="275" y="762"/>
                    <a:pt x="258" y="766"/>
                    <a:pt x="242" y="766"/>
                  </a:cubicBezTo>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34" name="Freeform 685">
              <a:extLst>
                <a:ext uri="{FF2B5EF4-FFF2-40B4-BE49-F238E27FC236}">
                  <a16:creationId xmlns:a16="http://schemas.microsoft.com/office/drawing/2014/main" id="{C0AC4F76-A5DB-55E6-5281-974A41F941EC}"/>
                </a:ext>
              </a:extLst>
            </p:cNvPr>
            <p:cNvSpPr>
              <a:spLocks noEditPoints="1"/>
            </p:cNvSpPr>
            <p:nvPr/>
          </p:nvSpPr>
          <p:spPr bwMode="auto">
            <a:xfrm>
              <a:off x="3258581" y="3920529"/>
              <a:ext cx="224911" cy="415397"/>
            </a:xfrm>
            <a:custGeom>
              <a:avLst/>
              <a:gdLst>
                <a:gd name="T0" fmla="*/ 824 w 4292"/>
                <a:gd name="T1" fmla="*/ 200 h 7924"/>
                <a:gd name="T2" fmla="*/ 201 w 4292"/>
                <a:gd name="T3" fmla="*/ 824 h 7924"/>
                <a:gd name="T4" fmla="*/ 201 w 4292"/>
                <a:gd name="T5" fmla="*/ 7100 h 7924"/>
                <a:gd name="T6" fmla="*/ 824 w 4292"/>
                <a:gd name="T7" fmla="*/ 7724 h 7924"/>
                <a:gd name="T8" fmla="*/ 3468 w 4292"/>
                <a:gd name="T9" fmla="*/ 7724 h 7924"/>
                <a:gd name="T10" fmla="*/ 4092 w 4292"/>
                <a:gd name="T11" fmla="*/ 7100 h 7924"/>
                <a:gd name="T12" fmla="*/ 4092 w 4292"/>
                <a:gd name="T13" fmla="*/ 824 h 7924"/>
                <a:gd name="T14" fmla="*/ 3468 w 4292"/>
                <a:gd name="T15" fmla="*/ 200 h 7924"/>
                <a:gd name="T16" fmla="*/ 824 w 4292"/>
                <a:gd name="T17" fmla="*/ 200 h 7924"/>
                <a:gd name="T18" fmla="*/ 3468 w 4292"/>
                <a:gd name="T19" fmla="*/ 7924 h 7924"/>
                <a:gd name="T20" fmla="*/ 824 w 4292"/>
                <a:gd name="T21" fmla="*/ 7924 h 7924"/>
                <a:gd name="T22" fmla="*/ 0 w 4292"/>
                <a:gd name="T23" fmla="*/ 7100 h 7924"/>
                <a:gd name="T24" fmla="*/ 0 w 4292"/>
                <a:gd name="T25" fmla="*/ 824 h 7924"/>
                <a:gd name="T26" fmla="*/ 824 w 4292"/>
                <a:gd name="T27" fmla="*/ 0 h 7924"/>
                <a:gd name="T28" fmla="*/ 3468 w 4292"/>
                <a:gd name="T29" fmla="*/ 0 h 7924"/>
                <a:gd name="T30" fmla="*/ 4292 w 4292"/>
                <a:gd name="T31" fmla="*/ 824 h 7924"/>
                <a:gd name="T32" fmla="*/ 4292 w 4292"/>
                <a:gd name="T33" fmla="*/ 7100 h 7924"/>
                <a:gd name="T34" fmla="*/ 3468 w 4292"/>
                <a:gd name="T35" fmla="*/ 7924 h 7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92" h="7924">
                  <a:moveTo>
                    <a:pt x="824" y="200"/>
                  </a:moveTo>
                  <a:cubicBezTo>
                    <a:pt x="481" y="200"/>
                    <a:pt x="201" y="480"/>
                    <a:pt x="201" y="824"/>
                  </a:cubicBezTo>
                  <a:lnTo>
                    <a:pt x="201" y="7100"/>
                  </a:lnTo>
                  <a:cubicBezTo>
                    <a:pt x="201" y="7444"/>
                    <a:pt x="481" y="7724"/>
                    <a:pt x="824" y="7724"/>
                  </a:cubicBezTo>
                  <a:lnTo>
                    <a:pt x="3468" y="7724"/>
                  </a:lnTo>
                  <a:cubicBezTo>
                    <a:pt x="3813" y="7724"/>
                    <a:pt x="4092" y="7444"/>
                    <a:pt x="4092" y="7100"/>
                  </a:cubicBezTo>
                  <a:lnTo>
                    <a:pt x="4092" y="824"/>
                  </a:lnTo>
                  <a:cubicBezTo>
                    <a:pt x="4092" y="480"/>
                    <a:pt x="3813" y="200"/>
                    <a:pt x="3468" y="200"/>
                  </a:cubicBezTo>
                  <a:lnTo>
                    <a:pt x="824" y="200"/>
                  </a:lnTo>
                  <a:close/>
                  <a:moveTo>
                    <a:pt x="3468" y="7924"/>
                  </a:moveTo>
                  <a:lnTo>
                    <a:pt x="824" y="7924"/>
                  </a:lnTo>
                  <a:cubicBezTo>
                    <a:pt x="370" y="7924"/>
                    <a:pt x="0" y="7555"/>
                    <a:pt x="0" y="7100"/>
                  </a:cubicBezTo>
                  <a:lnTo>
                    <a:pt x="0" y="824"/>
                  </a:lnTo>
                  <a:cubicBezTo>
                    <a:pt x="0" y="370"/>
                    <a:pt x="370" y="0"/>
                    <a:pt x="824" y="0"/>
                  </a:cubicBezTo>
                  <a:lnTo>
                    <a:pt x="3468" y="0"/>
                  </a:lnTo>
                  <a:cubicBezTo>
                    <a:pt x="3922" y="0"/>
                    <a:pt x="4292" y="370"/>
                    <a:pt x="4292" y="824"/>
                  </a:cubicBezTo>
                  <a:lnTo>
                    <a:pt x="4292" y="7100"/>
                  </a:lnTo>
                  <a:cubicBezTo>
                    <a:pt x="4292" y="7555"/>
                    <a:pt x="3922" y="7924"/>
                    <a:pt x="3468" y="7924"/>
                  </a:cubicBezTo>
                  <a:close/>
                </a:path>
              </a:pathLst>
            </a:custGeom>
            <a:grpFill/>
            <a:ln w="63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35" name="Rectangle 686">
              <a:extLst>
                <a:ext uri="{FF2B5EF4-FFF2-40B4-BE49-F238E27FC236}">
                  <a16:creationId xmlns:a16="http://schemas.microsoft.com/office/drawing/2014/main" id="{273AF8B2-BFB8-0555-6811-393F77C8EA9E}"/>
                </a:ext>
              </a:extLst>
            </p:cNvPr>
            <p:cNvSpPr>
              <a:spLocks noChangeArrowheads="1"/>
            </p:cNvSpPr>
            <p:nvPr/>
          </p:nvSpPr>
          <p:spPr bwMode="auto">
            <a:xfrm>
              <a:off x="3283825" y="3977903"/>
              <a:ext cx="179011" cy="9180"/>
            </a:xfrm>
            <a:prstGeom prst="rect">
              <a:avLst/>
            </a:prstGeom>
            <a:grpFill/>
            <a:ln w="6350">
              <a:solidFill>
                <a:schemeClr val="bg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36" name="Rectangle 687">
              <a:extLst>
                <a:ext uri="{FF2B5EF4-FFF2-40B4-BE49-F238E27FC236}">
                  <a16:creationId xmlns:a16="http://schemas.microsoft.com/office/drawing/2014/main" id="{C65A000C-FEA3-6A05-4A52-9025A9C53143}"/>
                </a:ext>
              </a:extLst>
            </p:cNvPr>
            <p:cNvSpPr>
              <a:spLocks noChangeArrowheads="1"/>
            </p:cNvSpPr>
            <p:nvPr/>
          </p:nvSpPr>
          <p:spPr bwMode="auto">
            <a:xfrm>
              <a:off x="3281531" y="4244124"/>
              <a:ext cx="179011" cy="9180"/>
            </a:xfrm>
            <a:prstGeom prst="rect">
              <a:avLst/>
            </a:prstGeom>
            <a:grpFill/>
            <a:ln w="6350">
              <a:solidFill>
                <a:schemeClr val="bg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37" name="Rectangle 688">
              <a:extLst>
                <a:ext uri="{FF2B5EF4-FFF2-40B4-BE49-F238E27FC236}">
                  <a16:creationId xmlns:a16="http://schemas.microsoft.com/office/drawing/2014/main" id="{F6F90D03-0296-1BA4-0203-96DBE875275E}"/>
                </a:ext>
              </a:extLst>
            </p:cNvPr>
            <p:cNvSpPr>
              <a:spLocks noChangeArrowheads="1"/>
            </p:cNvSpPr>
            <p:nvPr/>
          </p:nvSpPr>
          <p:spPr bwMode="auto">
            <a:xfrm>
              <a:off x="3343496" y="4283140"/>
              <a:ext cx="59670" cy="11476"/>
            </a:xfrm>
            <a:prstGeom prst="rect">
              <a:avLst/>
            </a:prstGeom>
            <a:grpFill/>
            <a:ln w="6350">
              <a:solidFill>
                <a:schemeClr val="bg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grpSp>
      <p:sp>
        <p:nvSpPr>
          <p:cNvPr id="91" name="TextBox 90">
            <a:extLst>
              <a:ext uri="{FF2B5EF4-FFF2-40B4-BE49-F238E27FC236}">
                <a16:creationId xmlns:a16="http://schemas.microsoft.com/office/drawing/2014/main" id="{1869D632-56A6-6D78-214A-A0AE677702FA}"/>
              </a:ext>
            </a:extLst>
          </p:cNvPr>
          <p:cNvSpPr txBox="1"/>
          <p:nvPr/>
        </p:nvSpPr>
        <p:spPr>
          <a:xfrm>
            <a:off x="1250031" y="5037450"/>
            <a:ext cx="2830918" cy="1200329"/>
          </a:xfrm>
          <a:prstGeom prst="rect">
            <a:avLst/>
          </a:prstGeom>
          <a:noFill/>
        </p:spPr>
        <p:txBody>
          <a:bodyPr wrap="square" rtlCol="0">
            <a:spAutoFit/>
          </a:bodyPr>
          <a:lstStyle/>
          <a:p>
            <a:pPr lvl="0" algn="just">
              <a:defRPr/>
            </a:pPr>
            <a:r>
              <a:rPr lang="en-US" sz="1200" dirty="0">
                <a:solidFill>
                  <a:schemeClr val="bg1"/>
                </a:solidFill>
                <a:latin typeface="SVN-Gilroy Medium" panose="00000600000000000000" pitchFamily="50" charset="0"/>
                <a:ea typeface="Tahoma" panose="020B0604030504040204" pitchFamily="34" charset="0"/>
                <a:cs typeface="Arial" pitchFamily="34" charset="0"/>
              </a:rPr>
              <a:t>The proportion of transactions via </a:t>
            </a:r>
            <a:r>
              <a:rPr lang="en-US" sz="1200" dirty="0" err="1">
                <a:solidFill>
                  <a:schemeClr val="bg1"/>
                </a:solidFill>
                <a:latin typeface="SVN-Gilroy Medium" panose="00000600000000000000" pitchFamily="50" charset="0"/>
                <a:ea typeface="Tahoma" panose="020B0604030504040204" pitchFamily="34" charset="0"/>
                <a:cs typeface="Arial" pitchFamily="34" charset="0"/>
              </a:rPr>
              <a:t>iPay</a:t>
            </a:r>
            <a:r>
              <a:rPr lang="en-US" sz="1200" dirty="0">
                <a:solidFill>
                  <a:schemeClr val="bg1"/>
                </a:solidFill>
                <a:latin typeface="SVN-Gilroy Medium" panose="00000600000000000000" pitchFamily="50" charset="0"/>
                <a:ea typeface="Tahoma" panose="020B0604030504040204" pitchFamily="34" charset="0"/>
                <a:cs typeface="Arial" pitchFamily="34" charset="0"/>
              </a:rPr>
              <a:t> channel to the total transactions of individual customers marked its robust growth compared to the same period of 2023 </a:t>
            </a:r>
            <a:r>
              <a:rPr lang="en-US" sz="1200" b="1" dirty="0">
                <a:solidFill>
                  <a:schemeClr val="bg1"/>
                </a:solidFill>
                <a:latin typeface="SVN-Gilroy Medium" panose="00000600000000000000" pitchFamily="50" charset="0"/>
                <a:ea typeface="Tahoma" panose="020B0604030504040204" pitchFamily="34" charset="0"/>
                <a:cs typeface="Arial" pitchFamily="34" charset="0"/>
              </a:rPr>
              <a:t>(increasing from 86.6% to 91.2%). </a:t>
            </a:r>
            <a:endParaRPr kumimoji="0" lang="vi-VN" sz="1200" b="1" i="0" u="none" strike="noStrike" kern="1200" cap="none" spc="0" normalizeH="0" baseline="0" noProof="0" dirty="0">
              <a:ln>
                <a:noFill/>
              </a:ln>
              <a:solidFill>
                <a:schemeClr val="bg1"/>
              </a:solidFill>
              <a:effectLst/>
              <a:uLnTx/>
              <a:uFillTx/>
              <a:latin typeface="Arial" pitchFamily="34" charset="0"/>
              <a:ea typeface="Tahoma" panose="020B0604030504040204" pitchFamily="34" charset="0"/>
              <a:cs typeface="Arial" pitchFamily="34" charset="0"/>
            </a:endParaRPr>
          </a:p>
        </p:txBody>
      </p:sp>
      <p:sp>
        <p:nvSpPr>
          <p:cNvPr id="95" name="Freeform 443">
            <a:extLst>
              <a:ext uri="{FF2B5EF4-FFF2-40B4-BE49-F238E27FC236}">
                <a16:creationId xmlns:a16="http://schemas.microsoft.com/office/drawing/2014/main" id="{94909272-7BEC-2980-2E40-1BDCD930E0DB}"/>
              </a:ext>
            </a:extLst>
          </p:cNvPr>
          <p:cNvSpPr/>
          <p:nvPr/>
        </p:nvSpPr>
        <p:spPr>
          <a:xfrm>
            <a:off x="10406709" y="1841653"/>
            <a:ext cx="145347" cy="137254"/>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CFF0A97F-FF75-2865-BABC-387EF37689F7}"/>
              </a:ext>
            </a:extLst>
          </p:cNvPr>
          <p:cNvSpPr/>
          <p:nvPr/>
        </p:nvSpPr>
        <p:spPr>
          <a:xfrm>
            <a:off x="7235398" y="1211287"/>
            <a:ext cx="415258" cy="415258"/>
          </a:xfrm>
          <a:prstGeom prst="ellipse">
            <a:avLst/>
          </a:prstGeom>
          <a:solidFill>
            <a:srgbClr val="5D7195">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7" name="Oval 96">
            <a:extLst>
              <a:ext uri="{FF2B5EF4-FFF2-40B4-BE49-F238E27FC236}">
                <a16:creationId xmlns:a16="http://schemas.microsoft.com/office/drawing/2014/main" id="{163AD74A-C272-4074-5267-E34ECD46C0AB}"/>
              </a:ext>
            </a:extLst>
          </p:cNvPr>
          <p:cNvSpPr/>
          <p:nvPr/>
        </p:nvSpPr>
        <p:spPr>
          <a:xfrm>
            <a:off x="7227127" y="1203016"/>
            <a:ext cx="431800" cy="431800"/>
          </a:xfrm>
          <a:prstGeom prst="ellipse">
            <a:avLst/>
          </a:prstGeom>
          <a:solidFill>
            <a:srgbClr val="5D7195"/>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Freeform 425">
            <a:extLst>
              <a:ext uri="{FF2B5EF4-FFF2-40B4-BE49-F238E27FC236}">
                <a16:creationId xmlns:a16="http://schemas.microsoft.com/office/drawing/2014/main" id="{78D3EF3C-68E2-69F1-C82E-DC339505DE57}"/>
              </a:ext>
            </a:extLst>
          </p:cNvPr>
          <p:cNvSpPr/>
          <p:nvPr/>
        </p:nvSpPr>
        <p:spPr>
          <a:xfrm>
            <a:off x="7312232" y="1286053"/>
            <a:ext cx="261590" cy="244351"/>
          </a:xfrm>
          <a:custGeom>
            <a:avLst/>
            <a:gdLst>
              <a:gd name="connsiteX0" fmla="*/ 169590 w 540885"/>
              <a:gd name="connsiteY0" fmla="*/ 270443 h 504826"/>
              <a:gd name="connsiteX1" fmla="*/ 181704 w 540885"/>
              <a:gd name="connsiteY1" fmla="*/ 276500 h 504826"/>
              <a:gd name="connsiteX2" fmla="*/ 202269 w 540885"/>
              <a:gd name="connsiteY2" fmla="*/ 290022 h 504826"/>
              <a:gd name="connsiteX3" fmla="*/ 232412 w 540885"/>
              <a:gd name="connsiteY3" fmla="*/ 303544 h 504826"/>
              <a:gd name="connsiteX4" fmla="*/ 270443 w 540885"/>
              <a:gd name="connsiteY4" fmla="*/ 309601 h 504826"/>
              <a:gd name="connsiteX5" fmla="*/ 308473 w 540885"/>
              <a:gd name="connsiteY5" fmla="*/ 303544 h 504826"/>
              <a:gd name="connsiteX6" fmla="*/ 338617 w 540885"/>
              <a:gd name="connsiteY6" fmla="*/ 290022 h 504826"/>
              <a:gd name="connsiteX7" fmla="*/ 359181 w 540885"/>
              <a:gd name="connsiteY7" fmla="*/ 276500 h 504826"/>
              <a:gd name="connsiteX8" fmla="*/ 371295 w 540885"/>
              <a:gd name="connsiteY8" fmla="*/ 270443 h 504826"/>
              <a:gd name="connsiteX9" fmla="*/ 402705 w 540885"/>
              <a:gd name="connsiteY9" fmla="*/ 276077 h 504826"/>
              <a:gd name="connsiteX10" fmla="*/ 426792 w 540885"/>
              <a:gd name="connsiteY10" fmla="*/ 291149 h 504826"/>
              <a:gd name="connsiteX11" fmla="*/ 444258 w 540885"/>
              <a:gd name="connsiteY11" fmla="*/ 313967 h 504826"/>
              <a:gd name="connsiteX12" fmla="*/ 456371 w 540885"/>
              <a:gd name="connsiteY12" fmla="*/ 341434 h 504826"/>
              <a:gd name="connsiteX13" fmla="*/ 463837 w 540885"/>
              <a:gd name="connsiteY13" fmla="*/ 372000 h 504826"/>
              <a:gd name="connsiteX14" fmla="*/ 467781 w 540885"/>
              <a:gd name="connsiteY14" fmla="*/ 402706 h 504826"/>
              <a:gd name="connsiteX15" fmla="*/ 468767 w 540885"/>
              <a:gd name="connsiteY15" fmla="*/ 431863 h 504826"/>
              <a:gd name="connsiteX16" fmla="*/ 448202 w 540885"/>
              <a:gd name="connsiteY16" fmla="*/ 485247 h 504826"/>
              <a:gd name="connsiteX17" fmla="*/ 393550 w 540885"/>
              <a:gd name="connsiteY17" fmla="*/ 504826 h 504826"/>
              <a:gd name="connsiteX18" fmla="*/ 147335 w 540885"/>
              <a:gd name="connsiteY18" fmla="*/ 504826 h 504826"/>
              <a:gd name="connsiteX19" fmla="*/ 92683 w 540885"/>
              <a:gd name="connsiteY19" fmla="*/ 485247 h 504826"/>
              <a:gd name="connsiteX20" fmla="*/ 72118 w 540885"/>
              <a:gd name="connsiteY20" fmla="*/ 431863 h 504826"/>
              <a:gd name="connsiteX21" fmla="*/ 73104 w 540885"/>
              <a:gd name="connsiteY21" fmla="*/ 402706 h 504826"/>
              <a:gd name="connsiteX22" fmla="*/ 77049 w 540885"/>
              <a:gd name="connsiteY22" fmla="*/ 372000 h 504826"/>
              <a:gd name="connsiteX23" fmla="*/ 84514 w 540885"/>
              <a:gd name="connsiteY23" fmla="*/ 341434 h 504826"/>
              <a:gd name="connsiteX24" fmla="*/ 96628 w 540885"/>
              <a:gd name="connsiteY24" fmla="*/ 313967 h 504826"/>
              <a:gd name="connsiteX25" fmla="*/ 114093 w 540885"/>
              <a:gd name="connsiteY25" fmla="*/ 291149 h 504826"/>
              <a:gd name="connsiteX26" fmla="*/ 138180 w 540885"/>
              <a:gd name="connsiteY26" fmla="*/ 276077 h 504826"/>
              <a:gd name="connsiteX27" fmla="*/ 169590 w 540885"/>
              <a:gd name="connsiteY27" fmla="*/ 270443 h 504826"/>
              <a:gd name="connsiteX28" fmla="*/ 505953 w 540885"/>
              <a:gd name="connsiteY28" fmla="*/ 144237 h 504826"/>
              <a:gd name="connsiteX29" fmla="*/ 540885 w 540885"/>
              <a:gd name="connsiteY29" fmla="*/ 243680 h 504826"/>
              <a:gd name="connsiteX30" fmla="*/ 525109 w 540885"/>
              <a:gd name="connsiteY30" fmla="*/ 277063 h 504826"/>
              <a:gd name="connsiteX31" fmla="*/ 486233 w 540885"/>
              <a:gd name="connsiteY31" fmla="*/ 288472 h 504826"/>
              <a:gd name="connsiteX32" fmla="*/ 448484 w 540885"/>
              <a:gd name="connsiteY32" fmla="*/ 288472 h 504826"/>
              <a:gd name="connsiteX33" fmla="*/ 373830 w 540885"/>
              <a:gd name="connsiteY33" fmla="*/ 252413 h 504826"/>
              <a:gd name="connsiteX34" fmla="*/ 396649 w 540885"/>
              <a:gd name="connsiteY34" fmla="*/ 180296 h 504826"/>
              <a:gd name="connsiteX35" fmla="*/ 395240 w 540885"/>
              <a:gd name="connsiteY35" fmla="*/ 161703 h 504826"/>
              <a:gd name="connsiteX36" fmla="*/ 432708 w 540885"/>
              <a:gd name="connsiteY36" fmla="*/ 168182 h 504826"/>
              <a:gd name="connsiteX37" fmla="*/ 466231 w 540885"/>
              <a:gd name="connsiteY37" fmla="*/ 162125 h 504826"/>
              <a:gd name="connsiteX38" fmla="*/ 493698 w 540885"/>
              <a:gd name="connsiteY38" fmla="*/ 150153 h 504826"/>
              <a:gd name="connsiteX39" fmla="*/ 505953 w 540885"/>
              <a:gd name="connsiteY39" fmla="*/ 144237 h 504826"/>
              <a:gd name="connsiteX40" fmla="*/ 34932 w 540885"/>
              <a:gd name="connsiteY40" fmla="*/ 144237 h 504826"/>
              <a:gd name="connsiteX41" fmla="*/ 47187 w 540885"/>
              <a:gd name="connsiteY41" fmla="*/ 150153 h 504826"/>
              <a:gd name="connsiteX42" fmla="*/ 74653 w 540885"/>
              <a:gd name="connsiteY42" fmla="*/ 162125 h 504826"/>
              <a:gd name="connsiteX43" fmla="*/ 108176 w 540885"/>
              <a:gd name="connsiteY43" fmla="*/ 168182 h 504826"/>
              <a:gd name="connsiteX44" fmla="*/ 145644 w 540885"/>
              <a:gd name="connsiteY44" fmla="*/ 161703 h 504826"/>
              <a:gd name="connsiteX45" fmla="*/ 144235 w 540885"/>
              <a:gd name="connsiteY45" fmla="*/ 180296 h 504826"/>
              <a:gd name="connsiteX46" fmla="*/ 167054 w 540885"/>
              <a:gd name="connsiteY46" fmla="*/ 252413 h 504826"/>
              <a:gd name="connsiteX47" fmla="*/ 92401 w 540885"/>
              <a:gd name="connsiteY47" fmla="*/ 288472 h 504826"/>
              <a:gd name="connsiteX48" fmla="*/ 54652 w 540885"/>
              <a:gd name="connsiteY48" fmla="*/ 288472 h 504826"/>
              <a:gd name="connsiteX49" fmla="*/ 15776 w 540885"/>
              <a:gd name="connsiteY49" fmla="*/ 277063 h 504826"/>
              <a:gd name="connsiteX50" fmla="*/ 0 w 540885"/>
              <a:gd name="connsiteY50" fmla="*/ 243680 h 504826"/>
              <a:gd name="connsiteX51" fmla="*/ 34932 w 540885"/>
              <a:gd name="connsiteY51" fmla="*/ 144237 h 504826"/>
              <a:gd name="connsiteX52" fmla="*/ 270442 w 540885"/>
              <a:gd name="connsiteY52" fmla="*/ 72119 h 504826"/>
              <a:gd name="connsiteX53" fmla="*/ 346926 w 540885"/>
              <a:gd name="connsiteY53" fmla="*/ 103811 h 504826"/>
              <a:gd name="connsiteX54" fmla="*/ 378619 w 540885"/>
              <a:gd name="connsiteY54" fmla="*/ 180296 h 504826"/>
              <a:gd name="connsiteX55" fmla="*/ 346926 w 540885"/>
              <a:gd name="connsiteY55" fmla="*/ 256780 h 504826"/>
              <a:gd name="connsiteX56" fmla="*/ 270442 w 540885"/>
              <a:gd name="connsiteY56" fmla="*/ 288472 h 504826"/>
              <a:gd name="connsiteX57" fmla="*/ 193957 w 540885"/>
              <a:gd name="connsiteY57" fmla="*/ 256780 h 504826"/>
              <a:gd name="connsiteX58" fmla="*/ 162265 w 540885"/>
              <a:gd name="connsiteY58" fmla="*/ 180296 h 504826"/>
              <a:gd name="connsiteX59" fmla="*/ 193957 w 540885"/>
              <a:gd name="connsiteY59" fmla="*/ 103811 h 504826"/>
              <a:gd name="connsiteX60" fmla="*/ 270442 w 540885"/>
              <a:gd name="connsiteY60" fmla="*/ 72119 h 504826"/>
              <a:gd name="connsiteX61" fmla="*/ 432707 w 540885"/>
              <a:gd name="connsiteY61" fmla="*/ 0 h 504826"/>
              <a:gd name="connsiteX62" fmla="*/ 483697 w 540885"/>
              <a:gd name="connsiteY62" fmla="*/ 21128 h 504826"/>
              <a:gd name="connsiteX63" fmla="*/ 504825 w 540885"/>
              <a:gd name="connsiteY63" fmla="*/ 72118 h 504826"/>
              <a:gd name="connsiteX64" fmla="*/ 483697 w 540885"/>
              <a:gd name="connsiteY64" fmla="*/ 123108 h 504826"/>
              <a:gd name="connsiteX65" fmla="*/ 432707 w 540885"/>
              <a:gd name="connsiteY65" fmla="*/ 144236 h 504826"/>
              <a:gd name="connsiteX66" fmla="*/ 381717 w 540885"/>
              <a:gd name="connsiteY66" fmla="*/ 123108 h 504826"/>
              <a:gd name="connsiteX67" fmla="*/ 360589 w 540885"/>
              <a:gd name="connsiteY67" fmla="*/ 72118 h 504826"/>
              <a:gd name="connsiteX68" fmla="*/ 381717 w 540885"/>
              <a:gd name="connsiteY68" fmla="*/ 21128 h 504826"/>
              <a:gd name="connsiteX69" fmla="*/ 432707 w 540885"/>
              <a:gd name="connsiteY69" fmla="*/ 0 h 504826"/>
              <a:gd name="connsiteX70" fmla="*/ 108176 w 540885"/>
              <a:gd name="connsiteY70" fmla="*/ 0 h 504826"/>
              <a:gd name="connsiteX71" fmla="*/ 159167 w 540885"/>
              <a:gd name="connsiteY71" fmla="*/ 21128 h 504826"/>
              <a:gd name="connsiteX72" fmla="*/ 180295 w 540885"/>
              <a:gd name="connsiteY72" fmla="*/ 72118 h 504826"/>
              <a:gd name="connsiteX73" fmla="*/ 159167 w 540885"/>
              <a:gd name="connsiteY73" fmla="*/ 123108 h 504826"/>
              <a:gd name="connsiteX74" fmla="*/ 108176 w 540885"/>
              <a:gd name="connsiteY74" fmla="*/ 144236 h 504826"/>
              <a:gd name="connsiteX75" fmla="*/ 57187 w 540885"/>
              <a:gd name="connsiteY75" fmla="*/ 123108 h 504826"/>
              <a:gd name="connsiteX76" fmla="*/ 36059 w 540885"/>
              <a:gd name="connsiteY76" fmla="*/ 72118 h 504826"/>
              <a:gd name="connsiteX77" fmla="*/ 57187 w 540885"/>
              <a:gd name="connsiteY77" fmla="*/ 21128 h 504826"/>
              <a:gd name="connsiteX78" fmla="*/ 108176 w 540885"/>
              <a:gd name="connsiteY78" fmla="*/ 0 h 50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0885" h="504826">
                <a:moveTo>
                  <a:pt x="169590" y="270443"/>
                </a:moveTo>
                <a:cubicBezTo>
                  <a:pt x="171469" y="270443"/>
                  <a:pt x="175506" y="272462"/>
                  <a:pt x="181704" y="276500"/>
                </a:cubicBezTo>
                <a:cubicBezTo>
                  <a:pt x="187902" y="280538"/>
                  <a:pt x="194757" y="285045"/>
                  <a:pt x="202269" y="290022"/>
                </a:cubicBezTo>
                <a:cubicBezTo>
                  <a:pt x="209781" y="294999"/>
                  <a:pt x="219829" y="299506"/>
                  <a:pt x="232412" y="303544"/>
                </a:cubicBezTo>
                <a:cubicBezTo>
                  <a:pt x="244995" y="307582"/>
                  <a:pt x="257673" y="309601"/>
                  <a:pt x="270443" y="309601"/>
                </a:cubicBezTo>
                <a:cubicBezTo>
                  <a:pt x="283214" y="309601"/>
                  <a:pt x="295891" y="307582"/>
                  <a:pt x="308473" y="303544"/>
                </a:cubicBezTo>
                <a:cubicBezTo>
                  <a:pt x="321057" y="299506"/>
                  <a:pt x="331105" y="294999"/>
                  <a:pt x="338617" y="290022"/>
                </a:cubicBezTo>
                <a:cubicBezTo>
                  <a:pt x="346129" y="285045"/>
                  <a:pt x="352983" y="280538"/>
                  <a:pt x="359181" y="276500"/>
                </a:cubicBezTo>
                <a:cubicBezTo>
                  <a:pt x="365379" y="272462"/>
                  <a:pt x="369418" y="270443"/>
                  <a:pt x="371295" y="270443"/>
                </a:cubicBezTo>
                <a:cubicBezTo>
                  <a:pt x="382751" y="270443"/>
                  <a:pt x="393222" y="272321"/>
                  <a:pt x="402705" y="276077"/>
                </a:cubicBezTo>
                <a:cubicBezTo>
                  <a:pt x="412191" y="279833"/>
                  <a:pt x="420218" y="284857"/>
                  <a:pt x="426792" y="291149"/>
                </a:cubicBezTo>
                <a:cubicBezTo>
                  <a:pt x="433365" y="297440"/>
                  <a:pt x="439187" y="305046"/>
                  <a:pt x="444258" y="313967"/>
                </a:cubicBezTo>
                <a:cubicBezTo>
                  <a:pt x="449329" y="322888"/>
                  <a:pt x="453367" y="332044"/>
                  <a:pt x="456371" y="341434"/>
                </a:cubicBezTo>
                <a:cubicBezTo>
                  <a:pt x="459376" y="350824"/>
                  <a:pt x="461865" y="361013"/>
                  <a:pt x="463837" y="372000"/>
                </a:cubicBezTo>
                <a:cubicBezTo>
                  <a:pt x="465809" y="382986"/>
                  <a:pt x="467124" y="393222"/>
                  <a:pt x="467781" y="402706"/>
                </a:cubicBezTo>
                <a:cubicBezTo>
                  <a:pt x="468438" y="412190"/>
                  <a:pt x="468767" y="421909"/>
                  <a:pt x="468767" y="431863"/>
                </a:cubicBezTo>
                <a:cubicBezTo>
                  <a:pt x="468767" y="454400"/>
                  <a:pt x="461912" y="472195"/>
                  <a:pt x="448202" y="485247"/>
                </a:cubicBezTo>
                <a:cubicBezTo>
                  <a:pt x="434492" y="498300"/>
                  <a:pt x="416275" y="504826"/>
                  <a:pt x="393550" y="504826"/>
                </a:cubicBezTo>
                <a:lnTo>
                  <a:pt x="147335" y="504826"/>
                </a:lnTo>
                <a:cubicBezTo>
                  <a:pt x="124611" y="504826"/>
                  <a:pt x="106393" y="498300"/>
                  <a:pt x="92683" y="485247"/>
                </a:cubicBezTo>
                <a:cubicBezTo>
                  <a:pt x="78974" y="472195"/>
                  <a:pt x="72118" y="454400"/>
                  <a:pt x="72118" y="431863"/>
                </a:cubicBezTo>
                <a:cubicBezTo>
                  <a:pt x="72118" y="421909"/>
                  <a:pt x="72447" y="412190"/>
                  <a:pt x="73104" y="402706"/>
                </a:cubicBezTo>
                <a:cubicBezTo>
                  <a:pt x="73761" y="393222"/>
                  <a:pt x="75077" y="382986"/>
                  <a:pt x="77049" y="372000"/>
                </a:cubicBezTo>
                <a:cubicBezTo>
                  <a:pt x="79021" y="361013"/>
                  <a:pt x="81510" y="350824"/>
                  <a:pt x="84514" y="341434"/>
                </a:cubicBezTo>
                <a:cubicBezTo>
                  <a:pt x="87519" y="332044"/>
                  <a:pt x="91556" y="322888"/>
                  <a:pt x="96628" y="313967"/>
                </a:cubicBezTo>
                <a:cubicBezTo>
                  <a:pt x="101698" y="305046"/>
                  <a:pt x="107521" y="297440"/>
                  <a:pt x="114093" y="291149"/>
                </a:cubicBezTo>
                <a:cubicBezTo>
                  <a:pt x="120667" y="284857"/>
                  <a:pt x="128696" y="279833"/>
                  <a:pt x="138180" y="276077"/>
                </a:cubicBezTo>
                <a:cubicBezTo>
                  <a:pt x="147664" y="272321"/>
                  <a:pt x="158135" y="270443"/>
                  <a:pt x="169590" y="270443"/>
                </a:cubicBezTo>
                <a:close/>
                <a:moveTo>
                  <a:pt x="505953" y="144237"/>
                </a:moveTo>
                <a:cubicBezTo>
                  <a:pt x="529241" y="144237"/>
                  <a:pt x="540885" y="177385"/>
                  <a:pt x="540885" y="243680"/>
                </a:cubicBezTo>
                <a:cubicBezTo>
                  <a:pt x="540885" y="258329"/>
                  <a:pt x="535626" y="269457"/>
                  <a:pt x="525109" y="277063"/>
                </a:cubicBezTo>
                <a:cubicBezTo>
                  <a:pt x="514592" y="284669"/>
                  <a:pt x="501634" y="288472"/>
                  <a:pt x="486233" y="288472"/>
                </a:cubicBezTo>
                <a:lnTo>
                  <a:pt x="448484" y="288472"/>
                </a:lnTo>
                <a:cubicBezTo>
                  <a:pt x="429140" y="265372"/>
                  <a:pt x="404256" y="253353"/>
                  <a:pt x="373830" y="252413"/>
                </a:cubicBezTo>
                <a:cubicBezTo>
                  <a:pt x="389043" y="230440"/>
                  <a:pt x="396649" y="206401"/>
                  <a:pt x="396649" y="180296"/>
                </a:cubicBezTo>
                <a:cubicBezTo>
                  <a:pt x="396649" y="174849"/>
                  <a:pt x="396179" y="168652"/>
                  <a:pt x="395240" y="161703"/>
                </a:cubicBezTo>
                <a:cubicBezTo>
                  <a:pt x="407636" y="166022"/>
                  <a:pt x="420125" y="168182"/>
                  <a:pt x="432708" y="168182"/>
                </a:cubicBezTo>
                <a:cubicBezTo>
                  <a:pt x="443789" y="168182"/>
                  <a:pt x="454964" y="166163"/>
                  <a:pt x="466231" y="162125"/>
                </a:cubicBezTo>
                <a:cubicBezTo>
                  <a:pt x="477500" y="158087"/>
                  <a:pt x="486655" y="154097"/>
                  <a:pt x="493698" y="150153"/>
                </a:cubicBezTo>
                <a:cubicBezTo>
                  <a:pt x="500742" y="146209"/>
                  <a:pt x="504826" y="144237"/>
                  <a:pt x="505953" y="144237"/>
                </a:cubicBezTo>
                <a:close/>
                <a:moveTo>
                  <a:pt x="34932" y="144237"/>
                </a:moveTo>
                <a:cubicBezTo>
                  <a:pt x="36059" y="144237"/>
                  <a:pt x="40144" y="146209"/>
                  <a:pt x="47187" y="150153"/>
                </a:cubicBezTo>
                <a:cubicBezTo>
                  <a:pt x="54229" y="154097"/>
                  <a:pt x="63384" y="158087"/>
                  <a:pt x="74653" y="162125"/>
                </a:cubicBezTo>
                <a:cubicBezTo>
                  <a:pt x="85921" y="166163"/>
                  <a:pt x="97096" y="168182"/>
                  <a:pt x="108176" y="168182"/>
                </a:cubicBezTo>
                <a:cubicBezTo>
                  <a:pt x="120760" y="168182"/>
                  <a:pt x="133249" y="166022"/>
                  <a:pt x="145644" y="161703"/>
                </a:cubicBezTo>
                <a:cubicBezTo>
                  <a:pt x="144705" y="168652"/>
                  <a:pt x="144235" y="174849"/>
                  <a:pt x="144235" y="180296"/>
                </a:cubicBezTo>
                <a:cubicBezTo>
                  <a:pt x="144235" y="206401"/>
                  <a:pt x="151841" y="230440"/>
                  <a:pt x="167054" y="252413"/>
                </a:cubicBezTo>
                <a:cubicBezTo>
                  <a:pt x="136630" y="253353"/>
                  <a:pt x="111745" y="265372"/>
                  <a:pt x="92401" y="288472"/>
                </a:cubicBezTo>
                <a:lnTo>
                  <a:pt x="54652" y="288472"/>
                </a:lnTo>
                <a:cubicBezTo>
                  <a:pt x="39251" y="288472"/>
                  <a:pt x="26293" y="284669"/>
                  <a:pt x="15776" y="277063"/>
                </a:cubicBezTo>
                <a:cubicBezTo>
                  <a:pt x="5259" y="269457"/>
                  <a:pt x="0" y="258329"/>
                  <a:pt x="0" y="243680"/>
                </a:cubicBezTo>
                <a:cubicBezTo>
                  <a:pt x="0" y="177385"/>
                  <a:pt x="11644" y="144237"/>
                  <a:pt x="34932" y="144237"/>
                </a:cubicBezTo>
                <a:close/>
                <a:moveTo>
                  <a:pt x="270442" y="72119"/>
                </a:moveTo>
                <a:cubicBezTo>
                  <a:pt x="300303" y="72119"/>
                  <a:pt x="325799" y="82683"/>
                  <a:pt x="346926" y="103811"/>
                </a:cubicBezTo>
                <a:cubicBezTo>
                  <a:pt x="368054" y="124940"/>
                  <a:pt x="378619" y="150434"/>
                  <a:pt x="378619" y="180296"/>
                </a:cubicBezTo>
                <a:cubicBezTo>
                  <a:pt x="378619" y="210157"/>
                  <a:pt x="368054" y="235652"/>
                  <a:pt x="346926" y="256780"/>
                </a:cubicBezTo>
                <a:cubicBezTo>
                  <a:pt x="325799" y="277908"/>
                  <a:pt x="300303" y="288472"/>
                  <a:pt x="270442" y="288472"/>
                </a:cubicBezTo>
                <a:cubicBezTo>
                  <a:pt x="240580" y="288472"/>
                  <a:pt x="215085" y="277908"/>
                  <a:pt x="193957" y="256780"/>
                </a:cubicBezTo>
                <a:cubicBezTo>
                  <a:pt x="172829" y="235652"/>
                  <a:pt x="162265" y="210157"/>
                  <a:pt x="162265" y="180296"/>
                </a:cubicBezTo>
                <a:cubicBezTo>
                  <a:pt x="162265" y="150434"/>
                  <a:pt x="172829" y="124940"/>
                  <a:pt x="193957" y="103811"/>
                </a:cubicBezTo>
                <a:cubicBezTo>
                  <a:pt x="215085" y="82683"/>
                  <a:pt x="240580" y="72119"/>
                  <a:pt x="270442" y="72119"/>
                </a:cubicBezTo>
                <a:close/>
                <a:moveTo>
                  <a:pt x="432707" y="0"/>
                </a:moveTo>
                <a:cubicBezTo>
                  <a:pt x="452615" y="0"/>
                  <a:pt x="469611" y="7043"/>
                  <a:pt x="483697" y="21128"/>
                </a:cubicBezTo>
                <a:cubicBezTo>
                  <a:pt x="497783" y="35214"/>
                  <a:pt x="504825" y="52210"/>
                  <a:pt x="504825" y="72118"/>
                </a:cubicBezTo>
                <a:cubicBezTo>
                  <a:pt x="504825" y="92025"/>
                  <a:pt x="497783" y="109022"/>
                  <a:pt x="483697" y="123108"/>
                </a:cubicBezTo>
                <a:cubicBezTo>
                  <a:pt x="469611" y="137193"/>
                  <a:pt x="452615" y="144236"/>
                  <a:pt x="432707" y="144236"/>
                </a:cubicBezTo>
                <a:cubicBezTo>
                  <a:pt x="412800" y="144236"/>
                  <a:pt x="395803" y="137193"/>
                  <a:pt x="381717" y="123108"/>
                </a:cubicBezTo>
                <a:cubicBezTo>
                  <a:pt x="367632" y="109022"/>
                  <a:pt x="360589" y="92025"/>
                  <a:pt x="360589" y="72118"/>
                </a:cubicBezTo>
                <a:cubicBezTo>
                  <a:pt x="360589" y="52210"/>
                  <a:pt x="367632" y="35214"/>
                  <a:pt x="381717" y="21128"/>
                </a:cubicBezTo>
                <a:cubicBezTo>
                  <a:pt x="395803" y="7043"/>
                  <a:pt x="412800" y="0"/>
                  <a:pt x="432707" y="0"/>
                </a:cubicBezTo>
                <a:close/>
                <a:moveTo>
                  <a:pt x="108176" y="0"/>
                </a:moveTo>
                <a:cubicBezTo>
                  <a:pt x="128085" y="0"/>
                  <a:pt x="145080" y="7043"/>
                  <a:pt x="159167" y="21128"/>
                </a:cubicBezTo>
                <a:cubicBezTo>
                  <a:pt x="173252" y="35214"/>
                  <a:pt x="180295" y="52210"/>
                  <a:pt x="180295" y="72118"/>
                </a:cubicBezTo>
                <a:cubicBezTo>
                  <a:pt x="180295" y="92025"/>
                  <a:pt x="173252" y="109022"/>
                  <a:pt x="159167" y="123108"/>
                </a:cubicBezTo>
                <a:cubicBezTo>
                  <a:pt x="145080" y="137193"/>
                  <a:pt x="128085" y="144236"/>
                  <a:pt x="108176" y="144236"/>
                </a:cubicBezTo>
                <a:cubicBezTo>
                  <a:pt x="88270" y="144236"/>
                  <a:pt x="71272" y="137193"/>
                  <a:pt x="57187" y="123108"/>
                </a:cubicBezTo>
                <a:cubicBezTo>
                  <a:pt x="43102" y="109022"/>
                  <a:pt x="36059" y="92025"/>
                  <a:pt x="36059" y="72118"/>
                </a:cubicBezTo>
                <a:cubicBezTo>
                  <a:pt x="36059" y="52210"/>
                  <a:pt x="43102" y="35214"/>
                  <a:pt x="57187" y="21128"/>
                </a:cubicBezTo>
                <a:cubicBezTo>
                  <a:pt x="71272" y="7043"/>
                  <a:pt x="88270" y="0"/>
                  <a:pt x="10817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100" name="TextBox 99">
            <a:extLst>
              <a:ext uri="{FF2B5EF4-FFF2-40B4-BE49-F238E27FC236}">
                <a16:creationId xmlns:a16="http://schemas.microsoft.com/office/drawing/2014/main" id="{9D6FA4C4-3410-07E2-5EA7-DF4ECD14DCA2}"/>
              </a:ext>
            </a:extLst>
          </p:cNvPr>
          <p:cNvSpPr txBox="1"/>
          <p:nvPr/>
        </p:nvSpPr>
        <p:spPr>
          <a:xfrm>
            <a:off x="10201906" y="3605556"/>
            <a:ext cx="111292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err="1">
                <a:ln>
                  <a:noFill/>
                </a:ln>
                <a:solidFill>
                  <a:schemeClr val="bg1"/>
                </a:solidFill>
                <a:effectLst/>
                <a:uLnTx/>
                <a:uFillTx/>
                <a:latin typeface="SVN-Gilroy Medium" panose="00000600000000000000" pitchFamily="50" charset="0"/>
                <a:cs typeface="Arial" panose="020B0604020202020204" pitchFamily="34" charset="0"/>
              </a:rPr>
              <a:t>yoy</a:t>
            </a:r>
            <a:endParaRPr kumimoji="0" lang="vi-VN" sz="9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803792A4-3621-3E13-50C9-42988330D2FD}"/>
              </a:ext>
            </a:extLst>
          </p:cNvPr>
          <p:cNvSpPr txBox="1"/>
          <p:nvPr/>
        </p:nvSpPr>
        <p:spPr>
          <a:xfrm>
            <a:off x="10371149" y="3350785"/>
            <a:ext cx="826681"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73.3%</a:t>
            </a:r>
            <a:endParaRPr kumimoji="0" lang="vi-VN" sz="15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2" name="Freeform 443">
            <a:extLst>
              <a:ext uri="{FF2B5EF4-FFF2-40B4-BE49-F238E27FC236}">
                <a16:creationId xmlns:a16="http://schemas.microsoft.com/office/drawing/2014/main" id="{5E8C7CBC-3227-6651-CF48-CF3987A6B97B}"/>
              </a:ext>
            </a:extLst>
          </p:cNvPr>
          <p:cNvSpPr/>
          <p:nvPr/>
        </p:nvSpPr>
        <p:spPr>
          <a:xfrm>
            <a:off x="10406709" y="3437404"/>
            <a:ext cx="145347" cy="137254"/>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51C63079-185D-2582-A445-2B0A59E271B9}"/>
              </a:ext>
            </a:extLst>
          </p:cNvPr>
          <p:cNvSpPr/>
          <p:nvPr/>
        </p:nvSpPr>
        <p:spPr>
          <a:xfrm>
            <a:off x="7235398" y="2703448"/>
            <a:ext cx="415258" cy="415258"/>
          </a:xfrm>
          <a:prstGeom prst="ellipse">
            <a:avLst/>
          </a:prstGeom>
          <a:solidFill>
            <a:srgbClr val="5D7195">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 name="Oval 103">
            <a:extLst>
              <a:ext uri="{FF2B5EF4-FFF2-40B4-BE49-F238E27FC236}">
                <a16:creationId xmlns:a16="http://schemas.microsoft.com/office/drawing/2014/main" id="{A606EFDC-A572-96BB-3D40-BDAE4E780FF3}"/>
              </a:ext>
            </a:extLst>
          </p:cNvPr>
          <p:cNvSpPr/>
          <p:nvPr/>
        </p:nvSpPr>
        <p:spPr>
          <a:xfrm>
            <a:off x="7227127" y="2695177"/>
            <a:ext cx="431800" cy="431800"/>
          </a:xfrm>
          <a:prstGeom prst="ellipse">
            <a:avLst/>
          </a:pr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Laptop4" descr="{&quot;Key&quot;:&quot;POWER_USER_SHAPE_ICON&quot;,&quot;Value&quot;:&quot;POWER_USER_SHAPE_ICON_STYLE_1&quot;}">
            <a:extLst>
              <a:ext uri="{FF2B5EF4-FFF2-40B4-BE49-F238E27FC236}">
                <a16:creationId xmlns:a16="http://schemas.microsoft.com/office/drawing/2014/main" id="{A9299398-2A88-0BDB-9DFB-A1C16C22D213}"/>
              </a:ext>
            </a:extLst>
          </p:cNvPr>
          <p:cNvSpPr>
            <a:spLocks noChangeAspect="1" noEditPoints="1"/>
          </p:cNvSpPr>
          <p:nvPr>
            <p:custDataLst>
              <p:tags r:id="rId1"/>
            </p:custDataLst>
          </p:nvPr>
        </p:nvSpPr>
        <p:spPr bwMode="auto">
          <a:xfrm>
            <a:off x="7310647" y="2814059"/>
            <a:ext cx="264760" cy="194036"/>
          </a:xfrm>
          <a:custGeom>
            <a:avLst/>
            <a:gdLst>
              <a:gd name="T0" fmla="*/ 569 w 2297"/>
              <a:gd name="T1" fmla="*/ 609 h 1685"/>
              <a:gd name="T2" fmla="*/ 582 w 2297"/>
              <a:gd name="T3" fmla="*/ 650 h 1685"/>
              <a:gd name="T4" fmla="*/ 802 w 2297"/>
              <a:gd name="T5" fmla="*/ 458 h 1685"/>
              <a:gd name="T6" fmla="*/ 788 w 2297"/>
              <a:gd name="T7" fmla="*/ 417 h 1685"/>
              <a:gd name="T8" fmla="*/ 390 w 2297"/>
              <a:gd name="T9" fmla="*/ 458 h 1685"/>
              <a:gd name="T10" fmla="*/ 610 w 2297"/>
              <a:gd name="T11" fmla="*/ 266 h 1685"/>
              <a:gd name="T12" fmla="*/ 596 w 2297"/>
              <a:gd name="T13" fmla="*/ 225 h 1685"/>
              <a:gd name="T14" fmla="*/ 377 w 2297"/>
              <a:gd name="T15" fmla="*/ 417 h 1685"/>
              <a:gd name="T16" fmla="*/ 390 w 2297"/>
              <a:gd name="T17" fmla="*/ 458 h 1685"/>
              <a:gd name="T18" fmla="*/ 418 w 2297"/>
              <a:gd name="T19" fmla="*/ 622 h 1685"/>
              <a:gd name="T20" fmla="*/ 775 w 2297"/>
              <a:gd name="T21" fmla="*/ 293 h 1685"/>
              <a:gd name="T22" fmla="*/ 761 w 2297"/>
              <a:gd name="T23" fmla="*/ 252 h 1685"/>
              <a:gd name="T24" fmla="*/ 404 w 2297"/>
              <a:gd name="T25" fmla="*/ 581 h 1685"/>
              <a:gd name="T26" fmla="*/ 1957 w 2297"/>
              <a:gd name="T27" fmla="*/ 993 h 1685"/>
              <a:gd name="T28" fmla="*/ 331 w 2297"/>
              <a:gd name="T29" fmla="*/ 176 h 1685"/>
              <a:gd name="T30" fmla="*/ 1957 w 2297"/>
              <a:gd name="T31" fmla="*/ 993 h 1685"/>
              <a:gd name="T32" fmla="*/ 1195 w 2297"/>
              <a:gd name="T33" fmla="*/ 78 h 1685"/>
              <a:gd name="T34" fmla="*/ 1088 w 2297"/>
              <a:gd name="T35" fmla="*/ 78 h 1685"/>
              <a:gd name="T36" fmla="*/ 2053 w 2297"/>
              <a:gd name="T37" fmla="*/ 128 h 1685"/>
              <a:gd name="T38" fmla="*/ 364 w 2297"/>
              <a:gd name="T39" fmla="*/ 0 h 1685"/>
              <a:gd name="T40" fmla="*/ 235 w 2297"/>
              <a:gd name="T41" fmla="*/ 1118 h 1685"/>
              <a:gd name="T42" fmla="*/ 2053 w 2297"/>
              <a:gd name="T43" fmla="*/ 128 h 1685"/>
              <a:gd name="T44" fmla="*/ 1585 w 2297"/>
              <a:gd name="T45" fmla="*/ 1229 h 1685"/>
              <a:gd name="T46" fmla="*/ 2076 w 2297"/>
              <a:gd name="T47" fmla="*/ 1427 h 1685"/>
              <a:gd name="T48" fmla="*/ 1989 w 2297"/>
              <a:gd name="T49" fmla="*/ 1653 h 1685"/>
              <a:gd name="T50" fmla="*/ 1989 w 2297"/>
              <a:gd name="T51" fmla="*/ 1595 h 1685"/>
              <a:gd name="T52" fmla="*/ 1989 w 2297"/>
              <a:gd name="T53" fmla="*/ 1653 h 1685"/>
              <a:gd name="T54" fmla="*/ 1852 w 2297"/>
              <a:gd name="T55" fmla="*/ 1624 h 1685"/>
              <a:gd name="T56" fmla="*/ 1911 w 2297"/>
              <a:gd name="T57" fmla="*/ 1624 h 1685"/>
              <a:gd name="T58" fmla="*/ 1774 w 2297"/>
              <a:gd name="T59" fmla="*/ 1653 h 1685"/>
              <a:gd name="T60" fmla="*/ 1774 w 2297"/>
              <a:gd name="T61" fmla="*/ 1595 h 1685"/>
              <a:gd name="T62" fmla="*/ 1774 w 2297"/>
              <a:gd name="T63" fmla="*/ 1653 h 1685"/>
              <a:gd name="T64" fmla="*/ 305 w 2297"/>
              <a:gd name="T65" fmla="*/ 1229 h 1685"/>
              <a:gd name="T66" fmla="*/ 1565 w 2297"/>
              <a:gd name="T67" fmla="*/ 1427 h 1685"/>
              <a:gd name="T68" fmla="*/ 1199 w 2297"/>
              <a:gd name="T69" fmla="*/ 1641 h 1685"/>
              <a:gd name="T70" fmla="*/ 761 w 2297"/>
              <a:gd name="T71" fmla="*/ 1609 h 1685"/>
              <a:gd name="T72" fmla="*/ 821 w 2297"/>
              <a:gd name="T73" fmla="*/ 1494 h 1685"/>
              <a:gd name="T74" fmla="*/ 1199 w 2297"/>
              <a:gd name="T75" fmla="*/ 1517 h 1685"/>
              <a:gd name="T76" fmla="*/ 1199 w 2297"/>
              <a:gd name="T77" fmla="*/ 1641 h 1685"/>
              <a:gd name="T78" fmla="*/ 2056 w 2297"/>
              <a:gd name="T79" fmla="*/ 1162 h 1685"/>
              <a:gd name="T80" fmla="*/ 31 w 2297"/>
              <a:gd name="T81" fmla="*/ 1551 h 1685"/>
              <a:gd name="T82" fmla="*/ 2115 w 2297"/>
              <a:gd name="T83" fmla="*/ 1685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97" h="1685">
                <a:moveTo>
                  <a:pt x="761" y="417"/>
                </a:moveTo>
                <a:lnTo>
                  <a:pt x="569" y="609"/>
                </a:lnTo>
                <a:cubicBezTo>
                  <a:pt x="561" y="616"/>
                  <a:pt x="561" y="629"/>
                  <a:pt x="569" y="636"/>
                </a:cubicBezTo>
                <a:lnTo>
                  <a:pt x="582" y="650"/>
                </a:lnTo>
                <a:cubicBezTo>
                  <a:pt x="590" y="657"/>
                  <a:pt x="602" y="657"/>
                  <a:pt x="610" y="650"/>
                </a:cubicBezTo>
                <a:lnTo>
                  <a:pt x="802" y="458"/>
                </a:lnTo>
                <a:cubicBezTo>
                  <a:pt x="810" y="450"/>
                  <a:pt x="810" y="438"/>
                  <a:pt x="802" y="430"/>
                </a:cubicBezTo>
                <a:lnTo>
                  <a:pt x="788" y="417"/>
                </a:lnTo>
                <a:cubicBezTo>
                  <a:pt x="781" y="409"/>
                  <a:pt x="768" y="409"/>
                  <a:pt x="761" y="417"/>
                </a:cubicBezTo>
                <a:close/>
                <a:moveTo>
                  <a:pt x="390" y="458"/>
                </a:moveTo>
                <a:cubicBezTo>
                  <a:pt x="398" y="465"/>
                  <a:pt x="410" y="465"/>
                  <a:pt x="418" y="458"/>
                </a:cubicBezTo>
                <a:lnTo>
                  <a:pt x="610" y="266"/>
                </a:lnTo>
                <a:cubicBezTo>
                  <a:pt x="617" y="258"/>
                  <a:pt x="617" y="246"/>
                  <a:pt x="610" y="238"/>
                </a:cubicBezTo>
                <a:lnTo>
                  <a:pt x="596" y="225"/>
                </a:lnTo>
                <a:cubicBezTo>
                  <a:pt x="589" y="217"/>
                  <a:pt x="576" y="217"/>
                  <a:pt x="569" y="225"/>
                </a:cubicBezTo>
                <a:lnTo>
                  <a:pt x="377" y="417"/>
                </a:lnTo>
                <a:cubicBezTo>
                  <a:pt x="369" y="424"/>
                  <a:pt x="369" y="437"/>
                  <a:pt x="377" y="444"/>
                </a:cubicBezTo>
                <a:lnTo>
                  <a:pt x="390" y="458"/>
                </a:lnTo>
                <a:close/>
                <a:moveTo>
                  <a:pt x="404" y="609"/>
                </a:moveTo>
                <a:lnTo>
                  <a:pt x="418" y="622"/>
                </a:lnTo>
                <a:cubicBezTo>
                  <a:pt x="425" y="630"/>
                  <a:pt x="438" y="630"/>
                  <a:pt x="445" y="622"/>
                </a:cubicBezTo>
                <a:lnTo>
                  <a:pt x="775" y="293"/>
                </a:lnTo>
                <a:cubicBezTo>
                  <a:pt x="782" y="286"/>
                  <a:pt x="782" y="273"/>
                  <a:pt x="775" y="266"/>
                </a:cubicBezTo>
                <a:lnTo>
                  <a:pt x="761" y="252"/>
                </a:lnTo>
                <a:cubicBezTo>
                  <a:pt x="753" y="244"/>
                  <a:pt x="741" y="244"/>
                  <a:pt x="733" y="252"/>
                </a:cubicBezTo>
                <a:lnTo>
                  <a:pt x="404" y="581"/>
                </a:lnTo>
                <a:cubicBezTo>
                  <a:pt x="397" y="589"/>
                  <a:pt x="397" y="601"/>
                  <a:pt x="404" y="609"/>
                </a:cubicBezTo>
                <a:close/>
                <a:moveTo>
                  <a:pt x="1957" y="993"/>
                </a:moveTo>
                <a:lnTo>
                  <a:pt x="331" y="993"/>
                </a:lnTo>
                <a:lnTo>
                  <a:pt x="331" y="176"/>
                </a:lnTo>
                <a:lnTo>
                  <a:pt x="1957" y="176"/>
                </a:lnTo>
                <a:lnTo>
                  <a:pt x="1957" y="993"/>
                </a:lnTo>
                <a:close/>
                <a:moveTo>
                  <a:pt x="1142" y="24"/>
                </a:moveTo>
                <a:cubicBezTo>
                  <a:pt x="1171" y="24"/>
                  <a:pt x="1195" y="48"/>
                  <a:pt x="1195" y="78"/>
                </a:cubicBezTo>
                <a:cubicBezTo>
                  <a:pt x="1195" y="108"/>
                  <a:pt x="1171" y="132"/>
                  <a:pt x="1142" y="132"/>
                </a:cubicBezTo>
                <a:cubicBezTo>
                  <a:pt x="1112" y="132"/>
                  <a:pt x="1088" y="108"/>
                  <a:pt x="1088" y="78"/>
                </a:cubicBezTo>
                <a:cubicBezTo>
                  <a:pt x="1088" y="48"/>
                  <a:pt x="1112" y="24"/>
                  <a:pt x="1142" y="24"/>
                </a:cubicBezTo>
                <a:close/>
                <a:moveTo>
                  <a:pt x="2053" y="128"/>
                </a:moveTo>
                <a:cubicBezTo>
                  <a:pt x="2053" y="53"/>
                  <a:pt x="1995" y="0"/>
                  <a:pt x="1919" y="0"/>
                </a:cubicBezTo>
                <a:lnTo>
                  <a:pt x="364" y="0"/>
                </a:lnTo>
                <a:cubicBezTo>
                  <a:pt x="288" y="0"/>
                  <a:pt x="235" y="53"/>
                  <a:pt x="235" y="128"/>
                </a:cubicBezTo>
                <a:lnTo>
                  <a:pt x="235" y="1118"/>
                </a:lnTo>
                <a:lnTo>
                  <a:pt x="2053" y="1118"/>
                </a:lnTo>
                <a:lnTo>
                  <a:pt x="2053" y="128"/>
                </a:lnTo>
                <a:close/>
                <a:moveTo>
                  <a:pt x="1625" y="1427"/>
                </a:moveTo>
                <a:lnTo>
                  <a:pt x="1585" y="1229"/>
                </a:lnTo>
                <a:lnTo>
                  <a:pt x="1978" y="1229"/>
                </a:lnTo>
                <a:lnTo>
                  <a:pt x="2076" y="1427"/>
                </a:lnTo>
                <a:lnTo>
                  <a:pt x="1625" y="1427"/>
                </a:lnTo>
                <a:close/>
                <a:moveTo>
                  <a:pt x="1989" y="1653"/>
                </a:moveTo>
                <a:cubicBezTo>
                  <a:pt x="1973" y="1653"/>
                  <a:pt x="1960" y="1640"/>
                  <a:pt x="1960" y="1624"/>
                </a:cubicBezTo>
                <a:cubicBezTo>
                  <a:pt x="1960" y="1608"/>
                  <a:pt x="1973" y="1595"/>
                  <a:pt x="1989" y="1595"/>
                </a:cubicBezTo>
                <a:cubicBezTo>
                  <a:pt x="2005" y="1595"/>
                  <a:pt x="2018" y="1608"/>
                  <a:pt x="2018" y="1624"/>
                </a:cubicBezTo>
                <a:cubicBezTo>
                  <a:pt x="2018" y="1640"/>
                  <a:pt x="2005" y="1653"/>
                  <a:pt x="1989" y="1653"/>
                </a:cubicBezTo>
                <a:close/>
                <a:moveTo>
                  <a:pt x="1881" y="1653"/>
                </a:moveTo>
                <a:cubicBezTo>
                  <a:pt x="1865" y="1653"/>
                  <a:pt x="1852" y="1640"/>
                  <a:pt x="1852" y="1624"/>
                </a:cubicBezTo>
                <a:cubicBezTo>
                  <a:pt x="1852" y="1608"/>
                  <a:pt x="1865" y="1595"/>
                  <a:pt x="1881" y="1595"/>
                </a:cubicBezTo>
                <a:cubicBezTo>
                  <a:pt x="1897" y="1595"/>
                  <a:pt x="1911" y="1608"/>
                  <a:pt x="1911" y="1624"/>
                </a:cubicBezTo>
                <a:cubicBezTo>
                  <a:pt x="1911" y="1640"/>
                  <a:pt x="1897" y="1653"/>
                  <a:pt x="1881" y="1653"/>
                </a:cubicBezTo>
                <a:close/>
                <a:moveTo>
                  <a:pt x="1774" y="1653"/>
                </a:moveTo>
                <a:cubicBezTo>
                  <a:pt x="1757" y="1653"/>
                  <a:pt x="1744" y="1640"/>
                  <a:pt x="1744" y="1624"/>
                </a:cubicBezTo>
                <a:cubicBezTo>
                  <a:pt x="1744" y="1608"/>
                  <a:pt x="1757" y="1595"/>
                  <a:pt x="1774" y="1595"/>
                </a:cubicBezTo>
                <a:cubicBezTo>
                  <a:pt x="1790" y="1595"/>
                  <a:pt x="1803" y="1608"/>
                  <a:pt x="1803" y="1624"/>
                </a:cubicBezTo>
                <a:cubicBezTo>
                  <a:pt x="1803" y="1640"/>
                  <a:pt x="1790" y="1653"/>
                  <a:pt x="1774" y="1653"/>
                </a:cubicBezTo>
                <a:close/>
                <a:moveTo>
                  <a:pt x="207" y="1427"/>
                </a:moveTo>
                <a:lnTo>
                  <a:pt x="305" y="1229"/>
                </a:lnTo>
                <a:lnTo>
                  <a:pt x="1525" y="1229"/>
                </a:lnTo>
                <a:lnTo>
                  <a:pt x="1565" y="1427"/>
                </a:lnTo>
                <a:lnTo>
                  <a:pt x="207" y="1427"/>
                </a:lnTo>
                <a:close/>
                <a:moveTo>
                  <a:pt x="1199" y="1641"/>
                </a:moveTo>
                <a:lnTo>
                  <a:pt x="791" y="1641"/>
                </a:lnTo>
                <a:cubicBezTo>
                  <a:pt x="774" y="1641"/>
                  <a:pt x="761" y="1626"/>
                  <a:pt x="761" y="1609"/>
                </a:cubicBezTo>
                <a:lnTo>
                  <a:pt x="791" y="1520"/>
                </a:lnTo>
                <a:cubicBezTo>
                  <a:pt x="791" y="1503"/>
                  <a:pt x="805" y="1494"/>
                  <a:pt x="821" y="1494"/>
                </a:cubicBezTo>
                <a:lnTo>
                  <a:pt x="1168" y="1494"/>
                </a:lnTo>
                <a:cubicBezTo>
                  <a:pt x="1185" y="1494"/>
                  <a:pt x="1199" y="1500"/>
                  <a:pt x="1199" y="1517"/>
                </a:cubicBezTo>
                <a:lnTo>
                  <a:pt x="1229" y="1610"/>
                </a:lnTo>
                <a:cubicBezTo>
                  <a:pt x="1229" y="1627"/>
                  <a:pt x="1215" y="1641"/>
                  <a:pt x="1199" y="1641"/>
                </a:cubicBezTo>
                <a:close/>
                <a:moveTo>
                  <a:pt x="2252" y="1551"/>
                </a:moveTo>
                <a:lnTo>
                  <a:pt x="2056" y="1162"/>
                </a:lnTo>
                <a:lnTo>
                  <a:pt x="227" y="1162"/>
                </a:lnTo>
                <a:lnTo>
                  <a:pt x="31" y="1551"/>
                </a:lnTo>
                <a:cubicBezTo>
                  <a:pt x="0" y="1639"/>
                  <a:pt x="93" y="1685"/>
                  <a:pt x="168" y="1685"/>
                </a:cubicBezTo>
                <a:lnTo>
                  <a:pt x="2115" y="1685"/>
                </a:lnTo>
                <a:cubicBezTo>
                  <a:pt x="2190" y="1685"/>
                  <a:pt x="2297" y="1645"/>
                  <a:pt x="2252" y="1551"/>
                </a:cubicBezTo>
              </a:path>
            </a:pathLst>
          </a:custGeom>
          <a:solidFill>
            <a:schemeClr val="bg1"/>
          </a:solid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3" name="Rectangle: Rounded Corners 2">
            <a:extLst>
              <a:ext uri="{FF2B5EF4-FFF2-40B4-BE49-F238E27FC236}">
                <a16:creationId xmlns:a16="http://schemas.microsoft.com/office/drawing/2014/main" id="{7BE40F17-9373-1153-14F1-128C29457473}"/>
              </a:ext>
            </a:extLst>
          </p:cNvPr>
          <p:cNvSpPr/>
          <p:nvPr/>
        </p:nvSpPr>
        <p:spPr>
          <a:xfrm>
            <a:off x="8515007" y="1803278"/>
            <a:ext cx="448877" cy="171643"/>
          </a:xfrm>
          <a:prstGeom prst="roundRect">
            <a:avLst>
              <a:gd name="adj" fmla="val 478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Rounded Corners 45">
            <a:extLst>
              <a:ext uri="{FF2B5EF4-FFF2-40B4-BE49-F238E27FC236}">
                <a16:creationId xmlns:a16="http://schemas.microsoft.com/office/drawing/2014/main" id="{FB38D4AC-699E-3588-005E-212BDA932EB8}"/>
              </a:ext>
            </a:extLst>
          </p:cNvPr>
          <p:cNvSpPr/>
          <p:nvPr/>
        </p:nvSpPr>
        <p:spPr>
          <a:xfrm>
            <a:off x="8515007" y="2181301"/>
            <a:ext cx="591402" cy="171643"/>
          </a:xfrm>
          <a:prstGeom prst="roundRect">
            <a:avLst>
              <a:gd name="adj" fmla="val 478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Rounded Corners 52">
            <a:extLst>
              <a:ext uri="{FF2B5EF4-FFF2-40B4-BE49-F238E27FC236}">
                <a16:creationId xmlns:a16="http://schemas.microsoft.com/office/drawing/2014/main" id="{4A6F259C-BE57-AEC3-CF84-0DD672C937E0}"/>
              </a:ext>
            </a:extLst>
          </p:cNvPr>
          <p:cNvSpPr/>
          <p:nvPr/>
        </p:nvSpPr>
        <p:spPr>
          <a:xfrm>
            <a:off x="8515006" y="3398696"/>
            <a:ext cx="761601" cy="171643"/>
          </a:xfrm>
          <a:prstGeom prst="roundRect">
            <a:avLst>
              <a:gd name="adj" fmla="val 47803"/>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Rounded Corners 58">
            <a:extLst>
              <a:ext uri="{FF2B5EF4-FFF2-40B4-BE49-F238E27FC236}">
                <a16:creationId xmlns:a16="http://schemas.microsoft.com/office/drawing/2014/main" id="{D46D8BDE-B312-CA91-8C88-44817F0C080D}"/>
              </a:ext>
            </a:extLst>
          </p:cNvPr>
          <p:cNvSpPr/>
          <p:nvPr/>
        </p:nvSpPr>
        <p:spPr>
          <a:xfrm>
            <a:off x="8515006" y="3781049"/>
            <a:ext cx="1313312" cy="171643"/>
          </a:xfrm>
          <a:prstGeom prst="roundRect">
            <a:avLst>
              <a:gd name="adj" fmla="val 47803"/>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1" name="Straight Connector 50">
            <a:extLst>
              <a:ext uri="{FF2B5EF4-FFF2-40B4-BE49-F238E27FC236}">
                <a16:creationId xmlns:a16="http://schemas.microsoft.com/office/drawing/2014/main" id="{8BAECC43-C960-C49C-13DD-A4C121EC095F}"/>
              </a:ext>
            </a:extLst>
          </p:cNvPr>
          <p:cNvCxnSpPr>
            <a:cxnSpLocks/>
          </p:cNvCxnSpPr>
          <p:nvPr/>
        </p:nvCxnSpPr>
        <p:spPr>
          <a:xfrm>
            <a:off x="393964" y="6471625"/>
            <a:ext cx="192961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0A2F8F5-C515-86E6-27D5-04E41754761A}"/>
              </a:ext>
            </a:extLst>
          </p:cNvPr>
          <p:cNvSpPr txBox="1"/>
          <p:nvPr/>
        </p:nvSpPr>
        <p:spPr>
          <a:xfrm>
            <a:off x="337047" y="6520491"/>
            <a:ext cx="1409520" cy="184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en-US" sz="600" dirty="0">
                <a:solidFill>
                  <a:schemeClr val="bg1"/>
                </a:solidFill>
                <a:latin typeface="SVN-Gilroy Heavy" panose="00000A00000000000000" pitchFamily="50" charset="0"/>
                <a:cs typeface="Arial" panose="020B0604020202020204" pitchFamily="34" charset="0"/>
              </a:rPr>
              <a:t>02</a:t>
            </a:r>
            <a:r>
              <a:rPr lang="en-US" sz="600" dirty="0">
                <a:solidFill>
                  <a:schemeClr val="bg1"/>
                </a:solidFill>
                <a:latin typeface="SVN-Gilroy Medium" panose="00000600000000000000" pitchFamily="50" charset="0"/>
                <a:cs typeface="Arial" panose="020B0604020202020204" pitchFamily="34" charset="0"/>
              </a:rPr>
              <a:t> – DETAILED BUSINESS RESULTS</a:t>
            </a:r>
            <a:endParaRPr lang="de-DE" sz="600" dirty="0">
              <a:solidFill>
                <a:schemeClr val="bg1"/>
              </a:solidFill>
              <a:latin typeface="SVN-Gilroy Medium" panose="00000600000000000000" pitchFamily="50" charset="0"/>
              <a:cs typeface="Arial" panose="020B0604020202020204" pitchFamily="34" charset="0"/>
            </a:endParaRPr>
          </a:p>
        </p:txBody>
      </p:sp>
      <p:sp>
        <p:nvSpPr>
          <p:cNvPr id="70" name="TextBox 69">
            <a:extLst>
              <a:ext uri="{FF2B5EF4-FFF2-40B4-BE49-F238E27FC236}">
                <a16:creationId xmlns:a16="http://schemas.microsoft.com/office/drawing/2014/main" id="{62B5009A-8C78-FABA-A86C-68997F545617}"/>
              </a:ext>
            </a:extLst>
          </p:cNvPr>
          <p:cNvSpPr txBox="1"/>
          <p:nvPr/>
        </p:nvSpPr>
        <p:spPr>
          <a:xfrm>
            <a:off x="1876179"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lang="en-US" sz="600" noProof="0" dirty="0">
                <a:solidFill>
                  <a:schemeClr val="bg1"/>
                </a:solidFill>
                <a:latin typeface="SVN-Gilroy Medium" panose="00000600000000000000" pitchFamily="50" charset="0"/>
                <a:cs typeface="Arial" panose="020B0604020202020204" pitchFamily="34" charset="0"/>
              </a:rPr>
              <a:t>Page</a:t>
            </a:r>
            <a:r>
              <a:rPr kumimoji="0" lang="en-US" sz="60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 </a:t>
            </a:r>
            <a:r>
              <a:rPr kumimoji="0" lang="en-US" sz="600" i="0" u="none" strike="noStrike" kern="1200" cap="none" spc="0" normalizeH="0" baseline="0" noProof="0" dirty="0">
                <a:ln>
                  <a:noFill/>
                </a:ln>
                <a:solidFill>
                  <a:schemeClr val="bg1"/>
                </a:solidFill>
                <a:effectLst/>
                <a:uLnTx/>
                <a:uFillTx/>
                <a:latin typeface="SVN-Gilroy XBold" panose="00000900000000000000" pitchFamily="50" charset="0"/>
                <a:cs typeface="Arial" panose="020B0604020202020204" pitchFamily="34" charset="0"/>
              </a:rPr>
              <a:t>15</a:t>
            </a:r>
            <a:endParaRPr lang="de-DE" sz="600" dirty="0">
              <a:solidFill>
                <a:schemeClr val="bg1"/>
              </a:solidFill>
              <a:latin typeface="SVN-Gilroy XBold" panose="00000900000000000000" pitchFamily="50" charset="0"/>
              <a:cs typeface="Arial" panose="020B0604020202020204" pitchFamily="34" charset="0"/>
            </a:endParaRPr>
          </a:p>
        </p:txBody>
      </p:sp>
      <p:cxnSp>
        <p:nvCxnSpPr>
          <p:cNvPr id="71" name="Straight Connector 70">
            <a:extLst>
              <a:ext uri="{FF2B5EF4-FFF2-40B4-BE49-F238E27FC236}">
                <a16:creationId xmlns:a16="http://schemas.microsoft.com/office/drawing/2014/main" id="{18D4C1B0-3BAE-1F62-E44C-6FA605892DD5}"/>
              </a:ext>
            </a:extLst>
          </p:cNvPr>
          <p:cNvCxnSpPr>
            <a:cxnSpLocks/>
          </p:cNvCxnSpPr>
          <p:nvPr/>
        </p:nvCxnSpPr>
        <p:spPr>
          <a:xfrm>
            <a:off x="1748091" y="6547920"/>
            <a:ext cx="0" cy="107173"/>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6454979F-FC32-8F70-496E-000A22708362}"/>
              </a:ext>
            </a:extLst>
          </p:cNvPr>
          <p:cNvCxnSpPr>
            <a:cxnSpLocks/>
          </p:cNvCxnSpPr>
          <p:nvPr/>
        </p:nvCxnSpPr>
        <p:spPr>
          <a:xfrm>
            <a:off x="772197" y="6471625"/>
            <a:ext cx="3811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512F175B-BBA1-D373-2720-9818560EB21A}"/>
              </a:ext>
            </a:extLst>
          </p:cNvPr>
          <p:cNvPicPr>
            <a:picLocks noChangeAspect="1"/>
          </p:cNvPicPr>
          <p:nvPr/>
        </p:nvPicPr>
        <p:blipFill>
          <a:blip r:embed="rId8"/>
          <a:stretch>
            <a:fillRect/>
          </a:stretch>
        </p:blipFill>
        <p:spPr>
          <a:xfrm>
            <a:off x="10197719" y="285320"/>
            <a:ext cx="1349121" cy="338554"/>
          </a:xfrm>
          <a:prstGeom prst="rect">
            <a:avLst/>
          </a:prstGeom>
        </p:spPr>
      </p:pic>
    </p:spTree>
    <p:extLst>
      <p:ext uri="{BB962C8B-B14F-4D97-AF65-F5344CB8AC3E}">
        <p14:creationId xmlns:p14="http://schemas.microsoft.com/office/powerpoint/2010/main" val="323904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78F66B-758C-0A74-A6D6-EF7EDDD468C9}"/>
              </a:ext>
            </a:extLst>
          </p:cNvPr>
          <p:cNvPicPr>
            <a:picLocks noChangeAspect="1"/>
          </p:cNvPicPr>
          <p:nvPr/>
        </p:nvPicPr>
        <p:blipFill>
          <a:blip r:embed="rId3"/>
          <a:stretch>
            <a:fillRect/>
          </a:stretch>
        </p:blipFill>
        <p:spPr>
          <a:xfrm>
            <a:off x="0" y="2068554"/>
            <a:ext cx="12192000" cy="4794974"/>
          </a:xfrm>
          <a:prstGeom prst="rect">
            <a:avLst/>
          </a:prstGeom>
        </p:spPr>
      </p:pic>
      <p:sp>
        <p:nvSpPr>
          <p:cNvPr id="3" name="Rectangle 2">
            <a:extLst>
              <a:ext uri="{FF2B5EF4-FFF2-40B4-BE49-F238E27FC236}">
                <a16:creationId xmlns:a16="http://schemas.microsoft.com/office/drawing/2014/main" id="{6096EACB-014F-D85A-9E7A-6A277FA0D48A}"/>
              </a:ext>
            </a:extLst>
          </p:cNvPr>
          <p:cNvSpPr/>
          <p:nvPr/>
        </p:nvSpPr>
        <p:spPr>
          <a:xfrm rot="16200000">
            <a:off x="2667000" y="-2670904"/>
            <a:ext cx="6858000" cy="12192000"/>
          </a:xfrm>
          <a:prstGeom prst="rect">
            <a:avLst/>
          </a:prstGeom>
          <a:gradFill>
            <a:gsLst>
              <a:gs pos="49000">
                <a:srgbClr val="FFFFFF">
                  <a:alpha val="70000"/>
                </a:srgbClr>
              </a:gs>
              <a:gs pos="31000">
                <a:srgbClr val="FFFFFF"/>
              </a:gs>
              <a:gs pos="0">
                <a:srgbClr val="FFFFFF"/>
              </a:gs>
              <a:gs pos="79324">
                <a:srgbClr val="FFFFFF">
                  <a:alpha val="20000"/>
                </a:srgbClr>
              </a:gs>
              <a:gs pos="100000">
                <a:schemeClr val="bg1">
                  <a:lumMod val="10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1">
            <a:extLst>
              <a:ext uri="{FF2B5EF4-FFF2-40B4-BE49-F238E27FC236}">
                <a16:creationId xmlns:a16="http://schemas.microsoft.com/office/drawing/2014/main" id="{BE28848F-B38D-6FE5-345E-837B24A37B40}"/>
              </a:ext>
            </a:extLst>
          </p:cNvPr>
          <p:cNvSpPr/>
          <p:nvPr/>
        </p:nvSpPr>
        <p:spPr>
          <a:xfrm>
            <a:off x="1829268" y="1744516"/>
            <a:ext cx="8743482" cy="717184"/>
          </a:xfrm>
          <a:prstGeom prst="roundRect">
            <a:avLst>
              <a:gd name="adj" fmla="val 372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516B5CDB-CD27-E8C8-A01A-61459E96BC02}"/>
              </a:ext>
            </a:extLst>
          </p:cNvPr>
          <p:cNvSpPr txBox="1"/>
          <p:nvPr/>
        </p:nvSpPr>
        <p:spPr>
          <a:xfrm>
            <a:off x="3199654" y="1933831"/>
            <a:ext cx="7053542" cy="338554"/>
          </a:xfrm>
          <a:prstGeom prst="rect">
            <a:avLst/>
          </a:prstGeom>
          <a:noFill/>
        </p:spPr>
        <p:txBody>
          <a:bodyPr wrap="square" rtlCol="0">
            <a:spAutoFit/>
          </a:bodyPr>
          <a:lstStyle/>
          <a:p>
            <a:pPr lvl="0">
              <a:defRPr/>
            </a:pPr>
            <a:r>
              <a:rPr lang="en-US" sz="1600" b="1" dirty="0">
                <a:solidFill>
                  <a:srgbClr val="005993"/>
                </a:solidFill>
                <a:latin typeface="SVN-Gilroy SemiBold" panose="00000700000000000000" pitchFamily="50" charset="0"/>
                <a:cs typeface="Arial" panose="020B0604020202020204" pitchFamily="34" charset="0"/>
              </a:rPr>
              <a:t>HIGHLIGHTS IN 2Q2024 &amp; 1H2024</a:t>
            </a:r>
            <a:endParaRPr lang="vi-VN" sz="1600" b="1" dirty="0">
              <a:solidFill>
                <a:srgbClr val="005993"/>
              </a:solidFill>
              <a:latin typeface="SVN-Gilroy SemiBold" panose="00000700000000000000" pitchFamily="50" charset="0"/>
              <a:cs typeface="Arial" panose="020B0604020202020204" pitchFamily="34" charset="0"/>
            </a:endParaRPr>
          </a:p>
        </p:txBody>
      </p:sp>
      <p:grpSp>
        <p:nvGrpSpPr>
          <p:cNvPr id="39" name="Group 38">
            <a:extLst>
              <a:ext uri="{FF2B5EF4-FFF2-40B4-BE49-F238E27FC236}">
                <a16:creationId xmlns:a16="http://schemas.microsoft.com/office/drawing/2014/main" id="{CC9FABFF-D182-2E24-04E4-CF0DC76A4BD9}"/>
              </a:ext>
            </a:extLst>
          </p:cNvPr>
          <p:cNvGrpSpPr/>
          <p:nvPr/>
        </p:nvGrpSpPr>
        <p:grpSpPr>
          <a:xfrm>
            <a:off x="2069187" y="1900121"/>
            <a:ext cx="474298" cy="405974"/>
            <a:chOff x="531821" y="347278"/>
            <a:chExt cx="745220" cy="637868"/>
          </a:xfrm>
        </p:grpSpPr>
        <p:pic>
          <p:nvPicPr>
            <p:cNvPr id="40" name="Picture 39">
              <a:extLst>
                <a:ext uri="{FF2B5EF4-FFF2-40B4-BE49-F238E27FC236}">
                  <a16:creationId xmlns:a16="http://schemas.microsoft.com/office/drawing/2014/main" id="{4583204F-E00F-3A0D-72C4-E8782072F6E5}"/>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rot="10800000" flipV="1">
              <a:off x="531821" y="347366"/>
              <a:ext cx="407369" cy="637692"/>
            </a:xfrm>
            <a:custGeom>
              <a:avLst/>
              <a:gdLst>
                <a:gd name="connsiteX0" fmla="*/ 248016 w 407369"/>
                <a:gd name="connsiteY0" fmla="*/ 5 h 637692"/>
                <a:gd name="connsiteX1" fmla="*/ 159353 w 407369"/>
                <a:gd name="connsiteY1" fmla="*/ 5 h 637692"/>
                <a:gd name="connsiteX2" fmla="*/ 129344 w 407369"/>
                <a:gd name="connsiteY2" fmla="*/ 115 h 637692"/>
                <a:gd name="connsiteX3" fmla="*/ 107987 w 407369"/>
                <a:gd name="connsiteY3" fmla="*/ 890 h 637692"/>
                <a:gd name="connsiteX4" fmla="*/ 89177 w 407369"/>
                <a:gd name="connsiteY4" fmla="*/ 2992 h 637692"/>
                <a:gd name="connsiteX5" fmla="*/ 66385 w 407369"/>
                <a:gd name="connsiteY5" fmla="*/ 7086 h 637692"/>
                <a:gd name="connsiteX6" fmla="*/ 17260 w 407369"/>
                <a:gd name="connsiteY6" fmla="*/ 36402 h 637692"/>
                <a:gd name="connsiteX7" fmla="*/ 0 w 407369"/>
                <a:gd name="connsiteY7" fmla="*/ 106209 h 637692"/>
                <a:gd name="connsiteX8" fmla="*/ 0 w 407369"/>
                <a:gd name="connsiteY8" fmla="*/ 531485 h 637692"/>
                <a:gd name="connsiteX9" fmla="*/ 8962 w 407369"/>
                <a:gd name="connsiteY9" fmla="*/ 583369 h 637692"/>
                <a:gd name="connsiteX10" fmla="*/ 29209 w 407369"/>
                <a:gd name="connsiteY10" fmla="*/ 614677 h 637692"/>
                <a:gd name="connsiteX11" fmla="*/ 66385 w 407369"/>
                <a:gd name="connsiteY11" fmla="*/ 630608 h 637692"/>
                <a:gd name="connsiteX12" fmla="*/ 89177 w 407369"/>
                <a:gd name="connsiteY12" fmla="*/ 634701 h 637692"/>
                <a:gd name="connsiteX13" fmla="*/ 107987 w 407369"/>
                <a:gd name="connsiteY13" fmla="*/ 636803 h 637692"/>
                <a:gd name="connsiteX14" fmla="*/ 129344 w 407369"/>
                <a:gd name="connsiteY14" fmla="*/ 637577 h 637692"/>
                <a:gd name="connsiteX15" fmla="*/ 159353 w 407369"/>
                <a:gd name="connsiteY15" fmla="*/ 637688 h 637692"/>
                <a:gd name="connsiteX16" fmla="*/ 248016 w 407369"/>
                <a:gd name="connsiteY16" fmla="*/ 637688 h 637692"/>
                <a:gd name="connsiteX17" fmla="*/ 278025 w 407369"/>
                <a:gd name="connsiteY17" fmla="*/ 637577 h 637692"/>
                <a:gd name="connsiteX18" fmla="*/ 299383 w 407369"/>
                <a:gd name="connsiteY18" fmla="*/ 636803 h 637692"/>
                <a:gd name="connsiteX19" fmla="*/ 341869 w 407369"/>
                <a:gd name="connsiteY19" fmla="*/ 630608 h 637692"/>
                <a:gd name="connsiteX20" fmla="*/ 390220 w 407369"/>
                <a:gd name="connsiteY20" fmla="*/ 601291 h 637692"/>
                <a:gd name="connsiteX21" fmla="*/ 407369 w 407369"/>
                <a:gd name="connsiteY21" fmla="*/ 531485 h 637692"/>
                <a:gd name="connsiteX22" fmla="*/ 407369 w 407369"/>
                <a:gd name="connsiteY22" fmla="*/ 106209 h 637692"/>
                <a:gd name="connsiteX23" fmla="*/ 398407 w 407369"/>
                <a:gd name="connsiteY23" fmla="*/ 54324 h 637692"/>
                <a:gd name="connsiteX24" fmla="*/ 378160 w 407369"/>
                <a:gd name="connsiteY24" fmla="*/ 23016 h 637692"/>
                <a:gd name="connsiteX25" fmla="*/ 363334 w 407369"/>
                <a:gd name="connsiteY25" fmla="*/ 13723 h 637692"/>
                <a:gd name="connsiteX26" fmla="*/ 341869 w 407369"/>
                <a:gd name="connsiteY26" fmla="*/ 7086 h 637692"/>
                <a:gd name="connsiteX27" fmla="*/ 299383 w 407369"/>
                <a:gd name="connsiteY27" fmla="*/ 890 h 637692"/>
                <a:gd name="connsiteX28" fmla="*/ 278025 w 407369"/>
                <a:gd name="connsiteY28" fmla="*/ 115 h 637692"/>
                <a:gd name="connsiteX29" fmla="*/ 248016 w 407369"/>
                <a:gd name="connsiteY29" fmla="*/ 5 h 637692"/>
                <a:gd name="connsiteX30" fmla="*/ 248016 w 407369"/>
                <a:gd name="connsiteY30" fmla="*/ 123909 h 637692"/>
                <a:gd name="connsiteX31" fmla="*/ 260207 w 407369"/>
                <a:gd name="connsiteY31" fmla="*/ 126124 h 637692"/>
                <a:gd name="connsiteX32" fmla="*/ 265748 w 407369"/>
                <a:gd name="connsiteY32" fmla="*/ 141629 h 637692"/>
                <a:gd name="connsiteX33" fmla="*/ 265748 w 407369"/>
                <a:gd name="connsiteY33" fmla="*/ 496061 h 637692"/>
                <a:gd name="connsiteX34" fmla="*/ 260207 w 407369"/>
                <a:gd name="connsiteY34" fmla="*/ 511568 h 637692"/>
                <a:gd name="connsiteX35" fmla="*/ 248016 w 407369"/>
                <a:gd name="connsiteY35" fmla="*/ 513783 h 637692"/>
                <a:gd name="connsiteX36" fmla="*/ 159353 w 407369"/>
                <a:gd name="connsiteY36" fmla="*/ 513783 h 637692"/>
                <a:gd name="connsiteX37" fmla="*/ 147163 w 407369"/>
                <a:gd name="connsiteY37" fmla="*/ 511568 h 637692"/>
                <a:gd name="connsiteX38" fmla="*/ 141622 w 407369"/>
                <a:gd name="connsiteY38" fmla="*/ 496061 h 637692"/>
                <a:gd name="connsiteX39" fmla="*/ 141622 w 407369"/>
                <a:gd name="connsiteY39" fmla="*/ 141629 h 637692"/>
                <a:gd name="connsiteX40" fmla="*/ 147163 w 407369"/>
                <a:gd name="connsiteY40" fmla="*/ 126124 h 637692"/>
                <a:gd name="connsiteX41" fmla="*/ 159353 w 407369"/>
                <a:gd name="connsiteY41" fmla="*/ 123909 h 637692"/>
                <a:gd name="connsiteX42" fmla="*/ 248016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248016" y="5"/>
                  </a:moveTo>
                  <a:lnTo>
                    <a:pt x="159353" y="5"/>
                  </a:lnTo>
                  <a:cubicBezTo>
                    <a:pt x="147851" y="-14"/>
                    <a:pt x="137848" y="23"/>
                    <a:pt x="129344" y="115"/>
                  </a:cubicBezTo>
                  <a:cubicBezTo>
                    <a:pt x="120840" y="207"/>
                    <a:pt x="113721" y="466"/>
                    <a:pt x="107987" y="890"/>
                  </a:cubicBezTo>
                  <a:cubicBezTo>
                    <a:pt x="102270" y="1315"/>
                    <a:pt x="96000" y="2015"/>
                    <a:pt x="89177" y="2992"/>
                  </a:cubicBezTo>
                  <a:cubicBezTo>
                    <a:pt x="82355" y="3970"/>
                    <a:pt x="74757" y="5334"/>
                    <a:pt x="66385" y="7086"/>
                  </a:cubicBezTo>
                  <a:cubicBezTo>
                    <a:pt x="43372" y="11492"/>
                    <a:pt x="26997" y="21264"/>
                    <a:pt x="17260" y="36402"/>
                  </a:cubicBezTo>
                  <a:cubicBezTo>
                    <a:pt x="7524" y="51540"/>
                    <a:pt x="1771" y="74809"/>
                    <a:pt x="0" y="106209"/>
                  </a:cubicBezTo>
                  <a:lnTo>
                    <a:pt x="0" y="531485"/>
                  </a:lnTo>
                  <a:cubicBezTo>
                    <a:pt x="277" y="552264"/>
                    <a:pt x="3264" y="569559"/>
                    <a:pt x="8962" y="583369"/>
                  </a:cubicBezTo>
                  <a:cubicBezTo>
                    <a:pt x="14660" y="597179"/>
                    <a:pt x="21409" y="607615"/>
                    <a:pt x="29209" y="614677"/>
                  </a:cubicBezTo>
                  <a:cubicBezTo>
                    <a:pt x="37176" y="621757"/>
                    <a:pt x="49568" y="627067"/>
                    <a:pt x="66385" y="630608"/>
                  </a:cubicBezTo>
                  <a:cubicBezTo>
                    <a:pt x="74757" y="632359"/>
                    <a:pt x="82355" y="633724"/>
                    <a:pt x="89177" y="634701"/>
                  </a:cubicBezTo>
                  <a:cubicBezTo>
                    <a:pt x="96000" y="635678"/>
                    <a:pt x="102270" y="636379"/>
                    <a:pt x="107987" y="636803"/>
                  </a:cubicBezTo>
                  <a:cubicBezTo>
                    <a:pt x="113721" y="637227"/>
                    <a:pt x="120840" y="637485"/>
                    <a:pt x="129344" y="637577"/>
                  </a:cubicBezTo>
                  <a:cubicBezTo>
                    <a:pt x="137848" y="637669"/>
                    <a:pt x="147851" y="637706"/>
                    <a:pt x="159353" y="637688"/>
                  </a:cubicBezTo>
                  <a:lnTo>
                    <a:pt x="248016" y="637688"/>
                  </a:lnTo>
                  <a:cubicBezTo>
                    <a:pt x="259518" y="637706"/>
                    <a:pt x="269521" y="637669"/>
                    <a:pt x="278025" y="637577"/>
                  </a:cubicBezTo>
                  <a:cubicBezTo>
                    <a:pt x="286529" y="637485"/>
                    <a:pt x="293648" y="637227"/>
                    <a:pt x="299383" y="636803"/>
                  </a:cubicBezTo>
                  <a:cubicBezTo>
                    <a:pt x="310889" y="636065"/>
                    <a:pt x="325052" y="634000"/>
                    <a:pt x="341869" y="630608"/>
                  </a:cubicBezTo>
                  <a:cubicBezTo>
                    <a:pt x="364459" y="626201"/>
                    <a:pt x="380575" y="616429"/>
                    <a:pt x="390220" y="601291"/>
                  </a:cubicBezTo>
                  <a:cubicBezTo>
                    <a:pt x="399864" y="586153"/>
                    <a:pt x="405581" y="562884"/>
                    <a:pt x="407369" y="531485"/>
                  </a:cubicBezTo>
                  <a:lnTo>
                    <a:pt x="407369" y="106209"/>
                  </a:lnTo>
                  <a:cubicBezTo>
                    <a:pt x="407093" y="85429"/>
                    <a:pt x="404105" y="68134"/>
                    <a:pt x="398407" y="54324"/>
                  </a:cubicBezTo>
                  <a:cubicBezTo>
                    <a:pt x="392709" y="40514"/>
                    <a:pt x="385960" y="30078"/>
                    <a:pt x="378160" y="23016"/>
                  </a:cubicBezTo>
                  <a:cubicBezTo>
                    <a:pt x="374214" y="19476"/>
                    <a:pt x="369272" y="16378"/>
                    <a:pt x="363334" y="13723"/>
                  </a:cubicBezTo>
                  <a:cubicBezTo>
                    <a:pt x="357396" y="11068"/>
                    <a:pt x="350241" y="8856"/>
                    <a:pt x="341869" y="7086"/>
                  </a:cubicBezTo>
                  <a:cubicBezTo>
                    <a:pt x="325052" y="3693"/>
                    <a:pt x="310889" y="1628"/>
                    <a:pt x="299383" y="890"/>
                  </a:cubicBezTo>
                  <a:cubicBezTo>
                    <a:pt x="293648" y="466"/>
                    <a:pt x="286529" y="207"/>
                    <a:pt x="278025" y="115"/>
                  </a:cubicBezTo>
                  <a:cubicBezTo>
                    <a:pt x="269521" y="23"/>
                    <a:pt x="259518" y="-14"/>
                    <a:pt x="248016" y="5"/>
                  </a:cubicBezTo>
                  <a:close/>
                  <a:moveTo>
                    <a:pt x="248016" y="123909"/>
                  </a:moveTo>
                  <a:cubicBezTo>
                    <a:pt x="252633" y="123540"/>
                    <a:pt x="256697" y="124278"/>
                    <a:pt x="260207" y="126124"/>
                  </a:cubicBezTo>
                  <a:cubicBezTo>
                    <a:pt x="263716" y="127970"/>
                    <a:pt x="265563" y="133138"/>
                    <a:pt x="265748" y="141629"/>
                  </a:cubicBezTo>
                  <a:lnTo>
                    <a:pt x="265748" y="496061"/>
                  </a:lnTo>
                  <a:cubicBezTo>
                    <a:pt x="265563" y="504553"/>
                    <a:pt x="263716" y="509722"/>
                    <a:pt x="260207" y="511568"/>
                  </a:cubicBezTo>
                  <a:cubicBezTo>
                    <a:pt x="256697" y="513414"/>
                    <a:pt x="252633" y="514152"/>
                    <a:pt x="248016" y="513783"/>
                  </a:cubicBezTo>
                  <a:lnTo>
                    <a:pt x="159353" y="513783"/>
                  </a:lnTo>
                  <a:cubicBezTo>
                    <a:pt x="154735" y="514152"/>
                    <a:pt x="150672" y="513414"/>
                    <a:pt x="147163" y="511568"/>
                  </a:cubicBezTo>
                  <a:cubicBezTo>
                    <a:pt x="143653" y="509722"/>
                    <a:pt x="141806" y="504553"/>
                    <a:pt x="141622" y="496061"/>
                  </a:cubicBezTo>
                  <a:lnTo>
                    <a:pt x="141622" y="141629"/>
                  </a:lnTo>
                  <a:cubicBezTo>
                    <a:pt x="141806" y="133138"/>
                    <a:pt x="143653" y="127970"/>
                    <a:pt x="147163" y="126124"/>
                  </a:cubicBezTo>
                  <a:cubicBezTo>
                    <a:pt x="150672" y="124278"/>
                    <a:pt x="154735" y="123540"/>
                    <a:pt x="159353" y="123909"/>
                  </a:cubicBezTo>
                  <a:lnTo>
                    <a:pt x="248016" y="123909"/>
                  </a:lnTo>
                  <a:close/>
                </a:path>
              </a:pathLst>
            </a:custGeom>
          </p:spPr>
        </p:pic>
        <p:pic>
          <p:nvPicPr>
            <p:cNvPr id="44" name="Picture 43">
              <a:extLst>
                <a:ext uri="{FF2B5EF4-FFF2-40B4-BE49-F238E27FC236}">
                  <a16:creationId xmlns:a16="http://schemas.microsoft.com/office/drawing/2014/main" id="{35049A1B-FDFC-911D-45E3-335B802931E6}"/>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rot="10800000" flipV="1">
              <a:off x="1029121" y="347278"/>
              <a:ext cx="247920" cy="637868"/>
            </a:xfrm>
            <a:custGeom>
              <a:avLst/>
              <a:gdLst>
                <a:gd name="connsiteX0" fmla="*/ 230203 w 247920"/>
                <a:gd name="connsiteY0" fmla="*/ 93 h 637868"/>
                <a:gd name="connsiteX1" fmla="*/ 17702 w 247920"/>
                <a:gd name="connsiteY1" fmla="*/ 93 h 637868"/>
                <a:gd name="connsiteX2" fmla="*/ 5532 w 247920"/>
                <a:gd name="connsiteY2" fmla="*/ 2305 h 637868"/>
                <a:gd name="connsiteX3" fmla="*/ 0 w 247920"/>
                <a:gd name="connsiteY3" fmla="*/ 17794 h 637868"/>
                <a:gd name="connsiteX4" fmla="*/ 0 w 247920"/>
                <a:gd name="connsiteY4" fmla="*/ 620059 h 637868"/>
                <a:gd name="connsiteX5" fmla="*/ 5532 w 247920"/>
                <a:gd name="connsiteY5" fmla="*/ 635561 h 637868"/>
                <a:gd name="connsiteX6" fmla="*/ 17702 w 247920"/>
                <a:gd name="connsiteY6" fmla="*/ 637776 h 637868"/>
                <a:gd name="connsiteX7" fmla="*/ 123918 w 247920"/>
                <a:gd name="connsiteY7" fmla="*/ 637776 h 637868"/>
                <a:gd name="connsiteX8" fmla="*/ 136089 w 247920"/>
                <a:gd name="connsiteY8" fmla="*/ 635561 h 637868"/>
                <a:gd name="connsiteX9" fmla="*/ 141621 w 247920"/>
                <a:gd name="connsiteY9" fmla="*/ 620059 h 637868"/>
                <a:gd name="connsiteX10" fmla="*/ 141621 w 247920"/>
                <a:gd name="connsiteY10" fmla="*/ 123997 h 637868"/>
                <a:gd name="connsiteX11" fmla="*/ 230203 w 247920"/>
                <a:gd name="connsiteY11" fmla="*/ 123997 h 637868"/>
                <a:gd name="connsiteX12" fmla="*/ 242384 w 247920"/>
                <a:gd name="connsiteY12" fmla="*/ 121785 h 637868"/>
                <a:gd name="connsiteX13" fmla="*/ 247920 w 247920"/>
                <a:gd name="connsiteY13" fmla="*/ 106297 h 637868"/>
                <a:gd name="connsiteX14" fmla="*/ 247920 w 247920"/>
                <a:gd name="connsiteY14" fmla="*/ 17794 h 637868"/>
                <a:gd name="connsiteX15" fmla="*/ 242384 w 247920"/>
                <a:gd name="connsiteY15" fmla="*/ 2305 h 637868"/>
                <a:gd name="connsiteX16" fmla="*/ 230203 w 247920"/>
                <a:gd name="connsiteY16" fmla="*/ 93 h 63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920" h="637868">
                  <a:moveTo>
                    <a:pt x="230203" y="93"/>
                  </a:moveTo>
                  <a:lnTo>
                    <a:pt x="17702" y="93"/>
                  </a:lnTo>
                  <a:cubicBezTo>
                    <a:pt x="13092" y="-276"/>
                    <a:pt x="9035" y="461"/>
                    <a:pt x="5532" y="2305"/>
                  </a:cubicBezTo>
                  <a:cubicBezTo>
                    <a:pt x="2028" y="4149"/>
                    <a:pt x="184" y="9312"/>
                    <a:pt x="0" y="17794"/>
                  </a:cubicBezTo>
                  <a:lnTo>
                    <a:pt x="0" y="620059"/>
                  </a:lnTo>
                  <a:cubicBezTo>
                    <a:pt x="184" y="628548"/>
                    <a:pt x="2028" y="633716"/>
                    <a:pt x="5532" y="635561"/>
                  </a:cubicBezTo>
                  <a:cubicBezTo>
                    <a:pt x="9035" y="637407"/>
                    <a:pt x="13092" y="638145"/>
                    <a:pt x="17702" y="637776"/>
                  </a:cubicBezTo>
                  <a:lnTo>
                    <a:pt x="123918" y="637776"/>
                  </a:lnTo>
                  <a:cubicBezTo>
                    <a:pt x="128528" y="638145"/>
                    <a:pt x="132585" y="637407"/>
                    <a:pt x="136089" y="635561"/>
                  </a:cubicBezTo>
                  <a:cubicBezTo>
                    <a:pt x="139593" y="633716"/>
                    <a:pt x="141437" y="628548"/>
                    <a:pt x="141621" y="620059"/>
                  </a:cubicBezTo>
                  <a:lnTo>
                    <a:pt x="141621" y="123997"/>
                  </a:lnTo>
                  <a:lnTo>
                    <a:pt x="230203" y="123997"/>
                  </a:lnTo>
                  <a:cubicBezTo>
                    <a:pt x="234817" y="124366"/>
                    <a:pt x="238877" y="123629"/>
                    <a:pt x="242384" y="121785"/>
                  </a:cubicBezTo>
                  <a:cubicBezTo>
                    <a:pt x="245890" y="119941"/>
                    <a:pt x="247735" y="114778"/>
                    <a:pt x="247920" y="106297"/>
                  </a:cubicBezTo>
                  <a:lnTo>
                    <a:pt x="247920" y="17794"/>
                  </a:lnTo>
                  <a:cubicBezTo>
                    <a:pt x="247735" y="9312"/>
                    <a:pt x="245890" y="4149"/>
                    <a:pt x="242384" y="2305"/>
                  </a:cubicBezTo>
                  <a:cubicBezTo>
                    <a:pt x="238877" y="461"/>
                    <a:pt x="234817" y="-276"/>
                    <a:pt x="230203" y="93"/>
                  </a:cubicBezTo>
                  <a:close/>
                </a:path>
              </a:pathLst>
            </a:custGeom>
          </p:spPr>
        </p:pic>
      </p:grpSp>
      <p:sp>
        <p:nvSpPr>
          <p:cNvPr id="45" name="Rectangle: Rounded Corners 6">
            <a:extLst>
              <a:ext uri="{FF2B5EF4-FFF2-40B4-BE49-F238E27FC236}">
                <a16:creationId xmlns:a16="http://schemas.microsoft.com/office/drawing/2014/main" id="{1E9E24D5-0F3A-26B2-2EF1-F8A137645333}"/>
              </a:ext>
            </a:extLst>
          </p:cNvPr>
          <p:cNvSpPr/>
          <p:nvPr/>
        </p:nvSpPr>
        <p:spPr>
          <a:xfrm>
            <a:off x="1829268" y="2583523"/>
            <a:ext cx="8743482" cy="717184"/>
          </a:xfrm>
          <a:prstGeom prst="roundRect">
            <a:avLst>
              <a:gd name="adj" fmla="val 372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5A9FCD30-66A8-36A8-005F-988460A4346C}"/>
              </a:ext>
            </a:extLst>
          </p:cNvPr>
          <p:cNvSpPr txBox="1"/>
          <p:nvPr/>
        </p:nvSpPr>
        <p:spPr>
          <a:xfrm>
            <a:off x="3199653" y="2772838"/>
            <a:ext cx="7297403" cy="338554"/>
          </a:xfrm>
          <a:prstGeom prst="rect">
            <a:avLst/>
          </a:prstGeom>
          <a:noFill/>
        </p:spPr>
        <p:txBody>
          <a:bodyPr wrap="square" rtlCol="0">
            <a:spAutoFit/>
          </a:bodyPr>
          <a:lstStyle/>
          <a:p>
            <a:pPr>
              <a:defRPr/>
            </a:pPr>
            <a:r>
              <a:rPr lang="en-US" sz="1600" b="1" dirty="0">
                <a:solidFill>
                  <a:srgbClr val="005993"/>
                </a:solidFill>
                <a:latin typeface="SVN-Gilroy SemiBold" panose="00000700000000000000" pitchFamily="50" charset="0"/>
                <a:cs typeface="Arial" panose="020B0604020202020204" pitchFamily="34" charset="0"/>
              </a:rPr>
              <a:t>DETAILED BUSINESS RESULTS IN 2Q2024 &amp; 1H2024</a:t>
            </a:r>
            <a:endParaRPr lang="vi-VN" sz="1600" b="1" dirty="0">
              <a:solidFill>
                <a:srgbClr val="005993"/>
              </a:solidFill>
              <a:latin typeface="SVN-Gilroy SemiBold" panose="00000700000000000000" pitchFamily="50" charset="0"/>
              <a:cs typeface="Arial" panose="020B0604020202020204" pitchFamily="34" charset="0"/>
            </a:endParaRPr>
          </a:p>
        </p:txBody>
      </p:sp>
      <p:grpSp>
        <p:nvGrpSpPr>
          <p:cNvPr id="47" name="Group 46">
            <a:extLst>
              <a:ext uri="{FF2B5EF4-FFF2-40B4-BE49-F238E27FC236}">
                <a16:creationId xmlns:a16="http://schemas.microsoft.com/office/drawing/2014/main" id="{809751C5-7345-5EE7-4589-F6E86A8A3BEA}"/>
              </a:ext>
            </a:extLst>
          </p:cNvPr>
          <p:cNvGrpSpPr/>
          <p:nvPr/>
        </p:nvGrpSpPr>
        <p:grpSpPr>
          <a:xfrm>
            <a:off x="1998350" y="2739157"/>
            <a:ext cx="595804" cy="405916"/>
            <a:chOff x="1355668" y="347278"/>
            <a:chExt cx="936133" cy="637780"/>
          </a:xfrm>
        </p:grpSpPr>
        <p:pic>
          <p:nvPicPr>
            <p:cNvPr id="48" name="Picture 47">
              <a:extLst>
                <a:ext uri="{FF2B5EF4-FFF2-40B4-BE49-F238E27FC236}">
                  <a16:creationId xmlns:a16="http://schemas.microsoft.com/office/drawing/2014/main" id="{FE87A390-EB8C-B4EE-848B-64870B86A0F6}"/>
                </a:ext>
              </a:extLst>
            </p:cNvPr>
            <p:cNvPicPr>
              <a:picLocks noChangeAspect="1"/>
            </p:cNvPicPr>
            <p:nvPr/>
          </p:nvPicPr>
          <p:blipFill>
            <a:blip r:embed="rId6" cstate="email">
              <a:extLst>
                <a:ext uri="{28A0092B-C50C-407E-A947-70E740481C1C}">
                  <a14:useLocalDpi xmlns:a14="http://schemas.microsoft.com/office/drawing/2010/main" val="0"/>
                </a:ext>
              </a:extLst>
            </a:blip>
            <a:srcRect l="74303" t="13765" r="17354" b="27535"/>
            <a:stretch>
              <a:fillRect/>
            </a:stretch>
          </p:blipFill>
          <p:spPr>
            <a:xfrm rot="10800000" flipV="1">
              <a:off x="1355668" y="347278"/>
              <a:ext cx="407369" cy="637692"/>
            </a:xfrm>
            <a:custGeom>
              <a:avLst/>
              <a:gdLst>
                <a:gd name="connsiteX0" fmla="*/ 248016 w 407369"/>
                <a:gd name="connsiteY0" fmla="*/ 5 h 637692"/>
                <a:gd name="connsiteX1" fmla="*/ 159353 w 407369"/>
                <a:gd name="connsiteY1" fmla="*/ 5 h 637692"/>
                <a:gd name="connsiteX2" fmla="*/ 129344 w 407369"/>
                <a:gd name="connsiteY2" fmla="*/ 115 h 637692"/>
                <a:gd name="connsiteX3" fmla="*/ 107987 w 407369"/>
                <a:gd name="connsiteY3" fmla="*/ 890 h 637692"/>
                <a:gd name="connsiteX4" fmla="*/ 89177 w 407369"/>
                <a:gd name="connsiteY4" fmla="*/ 2992 h 637692"/>
                <a:gd name="connsiteX5" fmla="*/ 66385 w 407369"/>
                <a:gd name="connsiteY5" fmla="*/ 7086 h 637692"/>
                <a:gd name="connsiteX6" fmla="*/ 17260 w 407369"/>
                <a:gd name="connsiteY6" fmla="*/ 36402 h 637692"/>
                <a:gd name="connsiteX7" fmla="*/ 0 w 407369"/>
                <a:gd name="connsiteY7" fmla="*/ 106209 h 637692"/>
                <a:gd name="connsiteX8" fmla="*/ 0 w 407369"/>
                <a:gd name="connsiteY8" fmla="*/ 531485 h 637692"/>
                <a:gd name="connsiteX9" fmla="*/ 8962 w 407369"/>
                <a:gd name="connsiteY9" fmla="*/ 583369 h 637692"/>
                <a:gd name="connsiteX10" fmla="*/ 29209 w 407369"/>
                <a:gd name="connsiteY10" fmla="*/ 614677 h 637692"/>
                <a:gd name="connsiteX11" fmla="*/ 66385 w 407369"/>
                <a:gd name="connsiteY11" fmla="*/ 630608 h 637692"/>
                <a:gd name="connsiteX12" fmla="*/ 89177 w 407369"/>
                <a:gd name="connsiteY12" fmla="*/ 634701 h 637692"/>
                <a:gd name="connsiteX13" fmla="*/ 107987 w 407369"/>
                <a:gd name="connsiteY13" fmla="*/ 636803 h 637692"/>
                <a:gd name="connsiteX14" fmla="*/ 129344 w 407369"/>
                <a:gd name="connsiteY14" fmla="*/ 637577 h 637692"/>
                <a:gd name="connsiteX15" fmla="*/ 159353 w 407369"/>
                <a:gd name="connsiteY15" fmla="*/ 637688 h 637692"/>
                <a:gd name="connsiteX16" fmla="*/ 248016 w 407369"/>
                <a:gd name="connsiteY16" fmla="*/ 637688 h 637692"/>
                <a:gd name="connsiteX17" fmla="*/ 278025 w 407369"/>
                <a:gd name="connsiteY17" fmla="*/ 637577 h 637692"/>
                <a:gd name="connsiteX18" fmla="*/ 299383 w 407369"/>
                <a:gd name="connsiteY18" fmla="*/ 636803 h 637692"/>
                <a:gd name="connsiteX19" fmla="*/ 341869 w 407369"/>
                <a:gd name="connsiteY19" fmla="*/ 630608 h 637692"/>
                <a:gd name="connsiteX20" fmla="*/ 390220 w 407369"/>
                <a:gd name="connsiteY20" fmla="*/ 601291 h 637692"/>
                <a:gd name="connsiteX21" fmla="*/ 407369 w 407369"/>
                <a:gd name="connsiteY21" fmla="*/ 531485 h 637692"/>
                <a:gd name="connsiteX22" fmla="*/ 407369 w 407369"/>
                <a:gd name="connsiteY22" fmla="*/ 106209 h 637692"/>
                <a:gd name="connsiteX23" fmla="*/ 398407 w 407369"/>
                <a:gd name="connsiteY23" fmla="*/ 54324 h 637692"/>
                <a:gd name="connsiteX24" fmla="*/ 378160 w 407369"/>
                <a:gd name="connsiteY24" fmla="*/ 23016 h 637692"/>
                <a:gd name="connsiteX25" fmla="*/ 363334 w 407369"/>
                <a:gd name="connsiteY25" fmla="*/ 13723 h 637692"/>
                <a:gd name="connsiteX26" fmla="*/ 341869 w 407369"/>
                <a:gd name="connsiteY26" fmla="*/ 7086 h 637692"/>
                <a:gd name="connsiteX27" fmla="*/ 299383 w 407369"/>
                <a:gd name="connsiteY27" fmla="*/ 890 h 637692"/>
                <a:gd name="connsiteX28" fmla="*/ 278025 w 407369"/>
                <a:gd name="connsiteY28" fmla="*/ 115 h 637692"/>
                <a:gd name="connsiteX29" fmla="*/ 248016 w 407369"/>
                <a:gd name="connsiteY29" fmla="*/ 5 h 637692"/>
                <a:gd name="connsiteX30" fmla="*/ 248016 w 407369"/>
                <a:gd name="connsiteY30" fmla="*/ 123909 h 637692"/>
                <a:gd name="connsiteX31" fmla="*/ 260207 w 407369"/>
                <a:gd name="connsiteY31" fmla="*/ 126124 h 637692"/>
                <a:gd name="connsiteX32" fmla="*/ 265748 w 407369"/>
                <a:gd name="connsiteY32" fmla="*/ 141629 h 637692"/>
                <a:gd name="connsiteX33" fmla="*/ 265748 w 407369"/>
                <a:gd name="connsiteY33" fmla="*/ 496061 h 637692"/>
                <a:gd name="connsiteX34" fmla="*/ 260207 w 407369"/>
                <a:gd name="connsiteY34" fmla="*/ 511568 h 637692"/>
                <a:gd name="connsiteX35" fmla="*/ 248016 w 407369"/>
                <a:gd name="connsiteY35" fmla="*/ 513783 h 637692"/>
                <a:gd name="connsiteX36" fmla="*/ 159353 w 407369"/>
                <a:gd name="connsiteY36" fmla="*/ 513783 h 637692"/>
                <a:gd name="connsiteX37" fmla="*/ 147163 w 407369"/>
                <a:gd name="connsiteY37" fmla="*/ 511568 h 637692"/>
                <a:gd name="connsiteX38" fmla="*/ 141622 w 407369"/>
                <a:gd name="connsiteY38" fmla="*/ 496061 h 637692"/>
                <a:gd name="connsiteX39" fmla="*/ 141622 w 407369"/>
                <a:gd name="connsiteY39" fmla="*/ 141629 h 637692"/>
                <a:gd name="connsiteX40" fmla="*/ 147163 w 407369"/>
                <a:gd name="connsiteY40" fmla="*/ 126124 h 637692"/>
                <a:gd name="connsiteX41" fmla="*/ 159353 w 407369"/>
                <a:gd name="connsiteY41" fmla="*/ 123909 h 637692"/>
                <a:gd name="connsiteX42" fmla="*/ 248016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248016" y="5"/>
                  </a:moveTo>
                  <a:lnTo>
                    <a:pt x="159353" y="5"/>
                  </a:lnTo>
                  <a:cubicBezTo>
                    <a:pt x="147851" y="-14"/>
                    <a:pt x="137848" y="23"/>
                    <a:pt x="129344" y="115"/>
                  </a:cubicBezTo>
                  <a:cubicBezTo>
                    <a:pt x="120840" y="207"/>
                    <a:pt x="113721" y="466"/>
                    <a:pt x="107987" y="890"/>
                  </a:cubicBezTo>
                  <a:cubicBezTo>
                    <a:pt x="102270" y="1315"/>
                    <a:pt x="96000" y="2015"/>
                    <a:pt x="89177" y="2992"/>
                  </a:cubicBezTo>
                  <a:cubicBezTo>
                    <a:pt x="82355" y="3970"/>
                    <a:pt x="74757" y="5334"/>
                    <a:pt x="66385" y="7086"/>
                  </a:cubicBezTo>
                  <a:cubicBezTo>
                    <a:pt x="43372" y="11492"/>
                    <a:pt x="26997" y="21264"/>
                    <a:pt x="17260" y="36402"/>
                  </a:cubicBezTo>
                  <a:cubicBezTo>
                    <a:pt x="7524" y="51540"/>
                    <a:pt x="1771" y="74809"/>
                    <a:pt x="0" y="106209"/>
                  </a:cubicBezTo>
                  <a:lnTo>
                    <a:pt x="0" y="531485"/>
                  </a:lnTo>
                  <a:cubicBezTo>
                    <a:pt x="277" y="552264"/>
                    <a:pt x="3264" y="569559"/>
                    <a:pt x="8962" y="583369"/>
                  </a:cubicBezTo>
                  <a:cubicBezTo>
                    <a:pt x="14660" y="597179"/>
                    <a:pt x="21409" y="607615"/>
                    <a:pt x="29209" y="614677"/>
                  </a:cubicBezTo>
                  <a:cubicBezTo>
                    <a:pt x="37176" y="621757"/>
                    <a:pt x="49568" y="627067"/>
                    <a:pt x="66385" y="630608"/>
                  </a:cubicBezTo>
                  <a:cubicBezTo>
                    <a:pt x="74757" y="632359"/>
                    <a:pt x="82355" y="633724"/>
                    <a:pt x="89177" y="634701"/>
                  </a:cubicBezTo>
                  <a:cubicBezTo>
                    <a:pt x="96000" y="635678"/>
                    <a:pt x="102270" y="636379"/>
                    <a:pt x="107987" y="636803"/>
                  </a:cubicBezTo>
                  <a:cubicBezTo>
                    <a:pt x="113721" y="637227"/>
                    <a:pt x="120840" y="637485"/>
                    <a:pt x="129344" y="637577"/>
                  </a:cubicBezTo>
                  <a:cubicBezTo>
                    <a:pt x="137848" y="637669"/>
                    <a:pt x="147851" y="637706"/>
                    <a:pt x="159353" y="637688"/>
                  </a:cubicBezTo>
                  <a:lnTo>
                    <a:pt x="248016" y="637688"/>
                  </a:lnTo>
                  <a:cubicBezTo>
                    <a:pt x="259518" y="637706"/>
                    <a:pt x="269521" y="637669"/>
                    <a:pt x="278025" y="637577"/>
                  </a:cubicBezTo>
                  <a:cubicBezTo>
                    <a:pt x="286529" y="637485"/>
                    <a:pt x="293648" y="637227"/>
                    <a:pt x="299383" y="636803"/>
                  </a:cubicBezTo>
                  <a:cubicBezTo>
                    <a:pt x="310889" y="636065"/>
                    <a:pt x="325052" y="634000"/>
                    <a:pt x="341869" y="630608"/>
                  </a:cubicBezTo>
                  <a:cubicBezTo>
                    <a:pt x="364459" y="626201"/>
                    <a:pt x="380575" y="616429"/>
                    <a:pt x="390220" y="601291"/>
                  </a:cubicBezTo>
                  <a:cubicBezTo>
                    <a:pt x="399864" y="586153"/>
                    <a:pt x="405581" y="562884"/>
                    <a:pt x="407369" y="531485"/>
                  </a:cubicBezTo>
                  <a:lnTo>
                    <a:pt x="407369" y="106209"/>
                  </a:lnTo>
                  <a:cubicBezTo>
                    <a:pt x="407093" y="85429"/>
                    <a:pt x="404105" y="68134"/>
                    <a:pt x="398407" y="54324"/>
                  </a:cubicBezTo>
                  <a:cubicBezTo>
                    <a:pt x="392709" y="40514"/>
                    <a:pt x="385960" y="30078"/>
                    <a:pt x="378160" y="23016"/>
                  </a:cubicBezTo>
                  <a:cubicBezTo>
                    <a:pt x="374214" y="19476"/>
                    <a:pt x="369272" y="16378"/>
                    <a:pt x="363334" y="13723"/>
                  </a:cubicBezTo>
                  <a:cubicBezTo>
                    <a:pt x="357396" y="11068"/>
                    <a:pt x="350241" y="8856"/>
                    <a:pt x="341869" y="7086"/>
                  </a:cubicBezTo>
                  <a:cubicBezTo>
                    <a:pt x="325052" y="3693"/>
                    <a:pt x="310889" y="1628"/>
                    <a:pt x="299383" y="890"/>
                  </a:cubicBezTo>
                  <a:cubicBezTo>
                    <a:pt x="293648" y="466"/>
                    <a:pt x="286529" y="207"/>
                    <a:pt x="278025" y="115"/>
                  </a:cubicBezTo>
                  <a:cubicBezTo>
                    <a:pt x="269521" y="23"/>
                    <a:pt x="259518" y="-14"/>
                    <a:pt x="248016" y="5"/>
                  </a:cubicBezTo>
                  <a:close/>
                  <a:moveTo>
                    <a:pt x="248016" y="123909"/>
                  </a:moveTo>
                  <a:cubicBezTo>
                    <a:pt x="252633" y="123540"/>
                    <a:pt x="256697" y="124278"/>
                    <a:pt x="260207" y="126124"/>
                  </a:cubicBezTo>
                  <a:cubicBezTo>
                    <a:pt x="263716" y="127970"/>
                    <a:pt x="265563" y="133138"/>
                    <a:pt x="265748" y="141629"/>
                  </a:cubicBezTo>
                  <a:lnTo>
                    <a:pt x="265748" y="496061"/>
                  </a:lnTo>
                  <a:cubicBezTo>
                    <a:pt x="265563" y="504553"/>
                    <a:pt x="263716" y="509722"/>
                    <a:pt x="260207" y="511568"/>
                  </a:cubicBezTo>
                  <a:cubicBezTo>
                    <a:pt x="256697" y="513414"/>
                    <a:pt x="252633" y="514152"/>
                    <a:pt x="248016" y="513783"/>
                  </a:cubicBezTo>
                  <a:lnTo>
                    <a:pt x="159353" y="513783"/>
                  </a:lnTo>
                  <a:cubicBezTo>
                    <a:pt x="154735" y="514152"/>
                    <a:pt x="150672" y="513414"/>
                    <a:pt x="147163" y="511568"/>
                  </a:cubicBezTo>
                  <a:cubicBezTo>
                    <a:pt x="143653" y="509722"/>
                    <a:pt x="141806" y="504553"/>
                    <a:pt x="141622" y="496061"/>
                  </a:cubicBezTo>
                  <a:lnTo>
                    <a:pt x="141622" y="141629"/>
                  </a:lnTo>
                  <a:cubicBezTo>
                    <a:pt x="141806" y="133138"/>
                    <a:pt x="143653" y="127970"/>
                    <a:pt x="147163" y="126124"/>
                  </a:cubicBezTo>
                  <a:cubicBezTo>
                    <a:pt x="150672" y="124278"/>
                    <a:pt x="154735" y="123540"/>
                    <a:pt x="159353" y="123909"/>
                  </a:cubicBezTo>
                  <a:lnTo>
                    <a:pt x="248016" y="123909"/>
                  </a:lnTo>
                  <a:close/>
                </a:path>
              </a:pathLst>
            </a:custGeom>
          </p:spPr>
        </p:pic>
        <p:pic>
          <p:nvPicPr>
            <p:cNvPr id="49" name="Picture 48">
              <a:extLst>
                <a:ext uri="{FF2B5EF4-FFF2-40B4-BE49-F238E27FC236}">
                  <a16:creationId xmlns:a16="http://schemas.microsoft.com/office/drawing/2014/main" id="{69997A8D-F7EC-BC4E-0089-B738564857D9}"/>
                </a:ext>
              </a:extLst>
            </p:cNvPr>
            <p:cNvPicPr>
              <a:picLocks noChangeAspect="1"/>
            </p:cNvPicPr>
            <p:nvPr/>
          </p:nvPicPr>
          <p:blipFill>
            <a:blip r:embed="rId7" cstate="email">
              <a:extLst>
                <a:ext uri="{28A0092B-C50C-407E-A947-70E740481C1C}">
                  <a14:useLocalDpi xmlns:a14="http://schemas.microsoft.com/office/drawing/2010/main" val="0"/>
                </a:ext>
              </a:extLst>
            </a:blip>
            <a:srcRect l="63475" t="13765" r="28165" b="27527"/>
            <a:stretch>
              <a:fillRect/>
            </a:stretch>
          </p:blipFill>
          <p:spPr>
            <a:xfrm rot="10800000" flipV="1">
              <a:off x="1883562" y="347278"/>
              <a:ext cx="408239" cy="637780"/>
            </a:xfrm>
            <a:custGeom>
              <a:avLst/>
              <a:gdLst>
                <a:gd name="connsiteX0" fmla="*/ 248475 w 408239"/>
                <a:gd name="connsiteY0" fmla="*/ 5 h 637780"/>
                <a:gd name="connsiteX1" fmla="*/ 159813 w 408239"/>
                <a:gd name="connsiteY1" fmla="*/ 5 h 637780"/>
                <a:gd name="connsiteX2" fmla="*/ 129804 w 408239"/>
                <a:gd name="connsiteY2" fmla="*/ 115 h 637780"/>
                <a:gd name="connsiteX3" fmla="*/ 108446 w 408239"/>
                <a:gd name="connsiteY3" fmla="*/ 891 h 637780"/>
                <a:gd name="connsiteX4" fmla="*/ 89637 w 408239"/>
                <a:gd name="connsiteY4" fmla="*/ 2993 h 637780"/>
                <a:gd name="connsiteX5" fmla="*/ 66845 w 408239"/>
                <a:gd name="connsiteY5" fmla="*/ 7088 h 637780"/>
                <a:gd name="connsiteX6" fmla="*/ 17720 w 408239"/>
                <a:gd name="connsiteY6" fmla="*/ 36416 h 637780"/>
                <a:gd name="connsiteX7" fmla="*/ 460 w 408239"/>
                <a:gd name="connsiteY7" fmla="*/ 106251 h 637780"/>
                <a:gd name="connsiteX8" fmla="*/ 460 w 408239"/>
                <a:gd name="connsiteY8" fmla="*/ 230211 h 637780"/>
                <a:gd name="connsiteX9" fmla="*/ 5106 w 408239"/>
                <a:gd name="connsiteY9" fmla="*/ 298778 h 637780"/>
                <a:gd name="connsiteX10" fmla="*/ 27014 w 408239"/>
                <a:gd name="connsiteY10" fmla="*/ 340095 h 637780"/>
                <a:gd name="connsiteX11" fmla="*/ 38299 w 408239"/>
                <a:gd name="connsiteY11" fmla="*/ 348624 h 637780"/>
                <a:gd name="connsiteX12" fmla="*/ 56223 w 408239"/>
                <a:gd name="connsiteY12" fmla="*/ 357818 h 637780"/>
                <a:gd name="connsiteX13" fmla="*/ 98710 w 408239"/>
                <a:gd name="connsiteY13" fmla="*/ 373769 h 637780"/>
                <a:gd name="connsiteX14" fmla="*/ 159813 w 408239"/>
                <a:gd name="connsiteY14" fmla="*/ 389720 h 637780"/>
                <a:gd name="connsiteX15" fmla="*/ 248475 w 408239"/>
                <a:gd name="connsiteY15" fmla="*/ 411884 h 637780"/>
                <a:gd name="connsiteX16" fmla="*/ 263659 w 408239"/>
                <a:gd name="connsiteY16" fmla="*/ 421077 h 637780"/>
                <a:gd name="connsiteX17" fmla="*/ 266208 w 408239"/>
                <a:gd name="connsiteY17" fmla="*/ 442896 h 637780"/>
                <a:gd name="connsiteX18" fmla="*/ 266208 w 408239"/>
                <a:gd name="connsiteY18" fmla="*/ 513783 h 637780"/>
                <a:gd name="connsiteX19" fmla="*/ 18163 w 408239"/>
                <a:gd name="connsiteY19" fmla="*/ 513783 h 637780"/>
                <a:gd name="connsiteX20" fmla="*/ 5992 w 408239"/>
                <a:gd name="connsiteY20" fmla="*/ 515996 h 637780"/>
                <a:gd name="connsiteX21" fmla="*/ 460 w 408239"/>
                <a:gd name="connsiteY21" fmla="*/ 531485 h 637780"/>
                <a:gd name="connsiteX22" fmla="*/ 460 w 408239"/>
                <a:gd name="connsiteY22" fmla="*/ 619987 h 637780"/>
                <a:gd name="connsiteX23" fmla="*/ 5992 w 408239"/>
                <a:gd name="connsiteY23" fmla="*/ 635475 h 637780"/>
                <a:gd name="connsiteX24" fmla="*/ 18163 w 408239"/>
                <a:gd name="connsiteY24" fmla="*/ 637688 h 637780"/>
                <a:gd name="connsiteX25" fmla="*/ 390126 w 408239"/>
                <a:gd name="connsiteY25" fmla="*/ 637688 h 637780"/>
                <a:gd name="connsiteX26" fmla="*/ 402297 w 408239"/>
                <a:gd name="connsiteY26" fmla="*/ 635475 h 637780"/>
                <a:gd name="connsiteX27" fmla="*/ 407829 w 408239"/>
                <a:gd name="connsiteY27" fmla="*/ 619987 h 637780"/>
                <a:gd name="connsiteX28" fmla="*/ 407829 w 408239"/>
                <a:gd name="connsiteY28" fmla="*/ 442896 h 637780"/>
                <a:gd name="connsiteX29" fmla="*/ 402962 w 408239"/>
                <a:gd name="connsiteY29" fmla="*/ 374114 h 637780"/>
                <a:gd name="connsiteX30" fmla="*/ 382160 w 408239"/>
                <a:gd name="connsiteY30" fmla="*/ 333908 h 637780"/>
                <a:gd name="connsiteX31" fmla="*/ 352066 w 408239"/>
                <a:gd name="connsiteY31" fmla="*/ 315301 h 637780"/>
                <a:gd name="connsiteX32" fmla="*/ 330933 w 408239"/>
                <a:gd name="connsiteY32" fmla="*/ 306772 h 637780"/>
                <a:gd name="connsiteX33" fmla="*/ 310464 w 408239"/>
                <a:gd name="connsiteY33" fmla="*/ 300237 h 637780"/>
                <a:gd name="connsiteX34" fmla="*/ 284460 w 408239"/>
                <a:gd name="connsiteY34" fmla="*/ 292816 h 637780"/>
                <a:gd name="connsiteX35" fmla="*/ 248475 w 408239"/>
                <a:gd name="connsiteY35" fmla="*/ 283402 h 637780"/>
                <a:gd name="connsiteX36" fmla="*/ 159813 w 408239"/>
                <a:gd name="connsiteY36" fmla="*/ 261250 h 637780"/>
                <a:gd name="connsiteX37" fmla="*/ 144630 w 408239"/>
                <a:gd name="connsiteY37" fmla="*/ 252389 h 637780"/>
                <a:gd name="connsiteX38" fmla="*/ 142082 w 408239"/>
                <a:gd name="connsiteY38" fmla="*/ 230237 h 637780"/>
                <a:gd name="connsiteX39" fmla="*/ 142082 w 408239"/>
                <a:gd name="connsiteY39" fmla="*/ 141629 h 637780"/>
                <a:gd name="connsiteX40" fmla="*/ 147622 w 408239"/>
                <a:gd name="connsiteY40" fmla="*/ 126124 h 637780"/>
                <a:gd name="connsiteX41" fmla="*/ 159813 w 408239"/>
                <a:gd name="connsiteY41" fmla="*/ 123909 h 637780"/>
                <a:gd name="connsiteX42" fmla="*/ 248475 w 408239"/>
                <a:gd name="connsiteY42" fmla="*/ 123909 h 637780"/>
                <a:gd name="connsiteX43" fmla="*/ 260666 w 408239"/>
                <a:gd name="connsiteY43" fmla="*/ 126129 h 637780"/>
                <a:gd name="connsiteX44" fmla="*/ 266208 w 408239"/>
                <a:gd name="connsiteY44" fmla="*/ 141666 h 637780"/>
                <a:gd name="connsiteX45" fmla="*/ 266208 w 408239"/>
                <a:gd name="connsiteY45" fmla="*/ 203642 h 637780"/>
                <a:gd name="connsiteX46" fmla="*/ 271740 w 408239"/>
                <a:gd name="connsiteY46" fmla="*/ 219137 h 637780"/>
                <a:gd name="connsiteX47" fmla="*/ 283910 w 408239"/>
                <a:gd name="connsiteY47" fmla="*/ 221350 h 637780"/>
                <a:gd name="connsiteX48" fmla="*/ 390126 w 408239"/>
                <a:gd name="connsiteY48" fmla="*/ 221350 h 637780"/>
                <a:gd name="connsiteX49" fmla="*/ 402297 w 408239"/>
                <a:gd name="connsiteY49" fmla="*/ 219137 h 637780"/>
                <a:gd name="connsiteX50" fmla="*/ 407829 w 408239"/>
                <a:gd name="connsiteY50" fmla="*/ 203642 h 637780"/>
                <a:gd name="connsiteX51" fmla="*/ 407829 w 408239"/>
                <a:gd name="connsiteY51" fmla="*/ 106251 h 637780"/>
                <a:gd name="connsiteX52" fmla="*/ 398867 w 408239"/>
                <a:gd name="connsiteY52" fmla="*/ 54345 h 637780"/>
                <a:gd name="connsiteX53" fmla="*/ 378620 w 408239"/>
                <a:gd name="connsiteY53" fmla="*/ 23025 h 637780"/>
                <a:gd name="connsiteX54" fmla="*/ 363794 w 408239"/>
                <a:gd name="connsiteY54" fmla="*/ 13729 h 637780"/>
                <a:gd name="connsiteX55" fmla="*/ 342329 w 408239"/>
                <a:gd name="connsiteY55" fmla="*/ 7088 h 637780"/>
                <a:gd name="connsiteX56" fmla="*/ 299842 w 408239"/>
                <a:gd name="connsiteY56" fmla="*/ 891 h 637780"/>
                <a:gd name="connsiteX57" fmla="*/ 278485 w 408239"/>
                <a:gd name="connsiteY57" fmla="*/ 115 h 637780"/>
                <a:gd name="connsiteX58" fmla="*/ 248475 w 408239"/>
                <a:gd name="connsiteY58" fmla="*/ 5 h 63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08239" h="637780">
                  <a:moveTo>
                    <a:pt x="248475" y="5"/>
                  </a:moveTo>
                  <a:lnTo>
                    <a:pt x="159813" y="5"/>
                  </a:lnTo>
                  <a:cubicBezTo>
                    <a:pt x="148311" y="-14"/>
                    <a:pt x="138308" y="23"/>
                    <a:pt x="129804" y="115"/>
                  </a:cubicBezTo>
                  <a:cubicBezTo>
                    <a:pt x="121300" y="208"/>
                    <a:pt x="114181" y="466"/>
                    <a:pt x="108446" y="891"/>
                  </a:cubicBezTo>
                  <a:cubicBezTo>
                    <a:pt x="102730" y="1315"/>
                    <a:pt x="96460" y="2016"/>
                    <a:pt x="89637" y="2993"/>
                  </a:cubicBezTo>
                  <a:cubicBezTo>
                    <a:pt x="82814" y="3971"/>
                    <a:pt x="75217" y="5336"/>
                    <a:pt x="66845" y="7088"/>
                  </a:cubicBezTo>
                  <a:cubicBezTo>
                    <a:pt x="43831" y="11497"/>
                    <a:pt x="27457" y="21273"/>
                    <a:pt x="17720" y="36416"/>
                  </a:cubicBezTo>
                  <a:cubicBezTo>
                    <a:pt x="7984" y="51560"/>
                    <a:pt x="2230" y="74838"/>
                    <a:pt x="460" y="106251"/>
                  </a:cubicBezTo>
                  <a:lnTo>
                    <a:pt x="460" y="230211"/>
                  </a:lnTo>
                  <a:cubicBezTo>
                    <a:pt x="-868" y="258993"/>
                    <a:pt x="680" y="281848"/>
                    <a:pt x="5106" y="298778"/>
                  </a:cubicBezTo>
                  <a:cubicBezTo>
                    <a:pt x="9532" y="315707"/>
                    <a:pt x="16835" y="329480"/>
                    <a:pt x="27014" y="340095"/>
                  </a:cubicBezTo>
                  <a:cubicBezTo>
                    <a:pt x="29669" y="342772"/>
                    <a:pt x="33431" y="345615"/>
                    <a:pt x="38299" y="348624"/>
                  </a:cubicBezTo>
                  <a:cubicBezTo>
                    <a:pt x="43168" y="351634"/>
                    <a:pt x="49142" y="354698"/>
                    <a:pt x="56223" y="357818"/>
                  </a:cubicBezTo>
                  <a:cubicBezTo>
                    <a:pt x="70386" y="364021"/>
                    <a:pt x="84548" y="369338"/>
                    <a:pt x="98710" y="373769"/>
                  </a:cubicBezTo>
                  <a:cubicBezTo>
                    <a:pt x="111982" y="377314"/>
                    <a:pt x="132350" y="382631"/>
                    <a:pt x="159813" y="389720"/>
                  </a:cubicBezTo>
                  <a:lnTo>
                    <a:pt x="248475" y="411884"/>
                  </a:lnTo>
                  <a:cubicBezTo>
                    <a:pt x="256584" y="413453"/>
                    <a:pt x="261645" y="416517"/>
                    <a:pt x="263659" y="421077"/>
                  </a:cubicBezTo>
                  <a:cubicBezTo>
                    <a:pt x="265672" y="425636"/>
                    <a:pt x="266522" y="432910"/>
                    <a:pt x="266208" y="442896"/>
                  </a:cubicBezTo>
                  <a:lnTo>
                    <a:pt x="266208" y="513783"/>
                  </a:lnTo>
                  <a:lnTo>
                    <a:pt x="18163" y="513783"/>
                  </a:lnTo>
                  <a:cubicBezTo>
                    <a:pt x="13552" y="513414"/>
                    <a:pt x="9496" y="514152"/>
                    <a:pt x="5992" y="515996"/>
                  </a:cubicBezTo>
                  <a:cubicBezTo>
                    <a:pt x="2489" y="517840"/>
                    <a:pt x="645" y="523003"/>
                    <a:pt x="460" y="531485"/>
                  </a:cubicBezTo>
                  <a:lnTo>
                    <a:pt x="460" y="619987"/>
                  </a:lnTo>
                  <a:cubicBezTo>
                    <a:pt x="645" y="628469"/>
                    <a:pt x="2489" y="633631"/>
                    <a:pt x="5992" y="635475"/>
                  </a:cubicBezTo>
                  <a:cubicBezTo>
                    <a:pt x="9496" y="637319"/>
                    <a:pt x="13552" y="638057"/>
                    <a:pt x="18163" y="637688"/>
                  </a:cubicBezTo>
                  <a:lnTo>
                    <a:pt x="390126" y="637688"/>
                  </a:lnTo>
                  <a:cubicBezTo>
                    <a:pt x="394736" y="638057"/>
                    <a:pt x="398793" y="637319"/>
                    <a:pt x="402297" y="635475"/>
                  </a:cubicBezTo>
                  <a:cubicBezTo>
                    <a:pt x="405801" y="633631"/>
                    <a:pt x="407645" y="628469"/>
                    <a:pt x="407829" y="619987"/>
                  </a:cubicBezTo>
                  <a:lnTo>
                    <a:pt x="407829" y="442896"/>
                  </a:lnTo>
                  <a:cubicBezTo>
                    <a:pt x="409084" y="414043"/>
                    <a:pt x="407461" y="391116"/>
                    <a:pt x="402962" y="374114"/>
                  </a:cubicBezTo>
                  <a:cubicBezTo>
                    <a:pt x="398462" y="357113"/>
                    <a:pt x="391528" y="343711"/>
                    <a:pt x="382160" y="333908"/>
                  </a:cubicBezTo>
                  <a:cubicBezTo>
                    <a:pt x="376112" y="327706"/>
                    <a:pt x="366080" y="321503"/>
                    <a:pt x="352066" y="315301"/>
                  </a:cubicBezTo>
                  <a:cubicBezTo>
                    <a:pt x="344966" y="312181"/>
                    <a:pt x="337922" y="309338"/>
                    <a:pt x="330933" y="306772"/>
                  </a:cubicBezTo>
                  <a:cubicBezTo>
                    <a:pt x="323944" y="304206"/>
                    <a:pt x="317121" y="302028"/>
                    <a:pt x="310464" y="300237"/>
                  </a:cubicBezTo>
                  <a:cubicBezTo>
                    <a:pt x="303402" y="298041"/>
                    <a:pt x="294734" y="295567"/>
                    <a:pt x="284460" y="292816"/>
                  </a:cubicBezTo>
                  <a:cubicBezTo>
                    <a:pt x="274185" y="290066"/>
                    <a:pt x="262191" y="286928"/>
                    <a:pt x="248475" y="283402"/>
                  </a:cubicBezTo>
                  <a:lnTo>
                    <a:pt x="159813" y="261250"/>
                  </a:lnTo>
                  <a:cubicBezTo>
                    <a:pt x="151704" y="259736"/>
                    <a:pt x="146643" y="256782"/>
                    <a:pt x="144630" y="252389"/>
                  </a:cubicBezTo>
                  <a:cubicBezTo>
                    <a:pt x="142617" y="247995"/>
                    <a:pt x="141767" y="240611"/>
                    <a:pt x="142082" y="230237"/>
                  </a:cubicBezTo>
                  <a:lnTo>
                    <a:pt x="142082" y="141629"/>
                  </a:lnTo>
                  <a:cubicBezTo>
                    <a:pt x="142266" y="133138"/>
                    <a:pt x="144113" y="127970"/>
                    <a:pt x="147622" y="126124"/>
                  </a:cubicBezTo>
                  <a:cubicBezTo>
                    <a:pt x="151132" y="124278"/>
                    <a:pt x="155195" y="123540"/>
                    <a:pt x="159813" y="123909"/>
                  </a:cubicBezTo>
                  <a:lnTo>
                    <a:pt x="248475" y="123909"/>
                  </a:lnTo>
                  <a:cubicBezTo>
                    <a:pt x="253093" y="123539"/>
                    <a:pt x="257157" y="124279"/>
                    <a:pt x="260666" y="126129"/>
                  </a:cubicBezTo>
                  <a:cubicBezTo>
                    <a:pt x="264176" y="127978"/>
                    <a:pt x="266023" y="133158"/>
                    <a:pt x="266208" y="141666"/>
                  </a:cubicBezTo>
                  <a:lnTo>
                    <a:pt x="266208" y="203642"/>
                  </a:lnTo>
                  <a:cubicBezTo>
                    <a:pt x="266392" y="212127"/>
                    <a:pt x="268236" y="217292"/>
                    <a:pt x="271740" y="219137"/>
                  </a:cubicBezTo>
                  <a:cubicBezTo>
                    <a:pt x="275243" y="220981"/>
                    <a:pt x="279300" y="221719"/>
                    <a:pt x="283910" y="221350"/>
                  </a:cubicBezTo>
                  <a:lnTo>
                    <a:pt x="390126" y="221350"/>
                  </a:lnTo>
                  <a:cubicBezTo>
                    <a:pt x="394736" y="221719"/>
                    <a:pt x="398793" y="220981"/>
                    <a:pt x="402297" y="219137"/>
                  </a:cubicBezTo>
                  <a:cubicBezTo>
                    <a:pt x="405801" y="217292"/>
                    <a:pt x="407645" y="212127"/>
                    <a:pt x="407829" y="203642"/>
                  </a:cubicBezTo>
                  <a:lnTo>
                    <a:pt x="407829" y="106251"/>
                  </a:lnTo>
                  <a:cubicBezTo>
                    <a:pt x="407553" y="85463"/>
                    <a:pt x="404565" y="68161"/>
                    <a:pt x="398867" y="54345"/>
                  </a:cubicBezTo>
                  <a:cubicBezTo>
                    <a:pt x="393169" y="40530"/>
                    <a:pt x="386420" y="30090"/>
                    <a:pt x="378620" y="23025"/>
                  </a:cubicBezTo>
                  <a:cubicBezTo>
                    <a:pt x="374673" y="19484"/>
                    <a:pt x="369731" y="16385"/>
                    <a:pt x="363794" y="13729"/>
                  </a:cubicBezTo>
                  <a:cubicBezTo>
                    <a:pt x="357856" y="11073"/>
                    <a:pt x="350701" y="8859"/>
                    <a:pt x="342329" y="7088"/>
                  </a:cubicBezTo>
                  <a:cubicBezTo>
                    <a:pt x="325511" y="3694"/>
                    <a:pt x="311349" y="1628"/>
                    <a:pt x="299842" y="891"/>
                  </a:cubicBezTo>
                  <a:cubicBezTo>
                    <a:pt x="294108" y="466"/>
                    <a:pt x="286989" y="208"/>
                    <a:pt x="278485" y="115"/>
                  </a:cubicBezTo>
                  <a:cubicBezTo>
                    <a:pt x="269981" y="23"/>
                    <a:pt x="259978" y="-14"/>
                    <a:pt x="248475" y="5"/>
                  </a:cubicBezTo>
                  <a:close/>
                </a:path>
              </a:pathLst>
            </a:custGeom>
          </p:spPr>
        </p:pic>
      </p:grpSp>
      <p:sp>
        <p:nvSpPr>
          <p:cNvPr id="50" name="Rectangle: Rounded Corners 7">
            <a:extLst>
              <a:ext uri="{FF2B5EF4-FFF2-40B4-BE49-F238E27FC236}">
                <a16:creationId xmlns:a16="http://schemas.microsoft.com/office/drawing/2014/main" id="{D5EA6B8F-70B5-7ED9-CC50-DB37DB34E072}"/>
              </a:ext>
            </a:extLst>
          </p:cNvPr>
          <p:cNvSpPr/>
          <p:nvPr/>
        </p:nvSpPr>
        <p:spPr>
          <a:xfrm>
            <a:off x="1829268" y="3422530"/>
            <a:ext cx="8743482" cy="717184"/>
          </a:xfrm>
          <a:prstGeom prst="roundRect">
            <a:avLst>
              <a:gd name="adj" fmla="val 372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39755109-4169-CFEF-4F51-5D84876DB60D}"/>
              </a:ext>
            </a:extLst>
          </p:cNvPr>
          <p:cNvSpPr txBox="1"/>
          <p:nvPr/>
        </p:nvSpPr>
        <p:spPr>
          <a:xfrm>
            <a:off x="3199654" y="3611845"/>
            <a:ext cx="7297403" cy="338554"/>
          </a:xfrm>
          <a:prstGeom prst="rect">
            <a:avLst/>
          </a:prstGeom>
          <a:noFill/>
        </p:spPr>
        <p:txBody>
          <a:bodyPr wrap="square" rtlCol="0">
            <a:spAutoFit/>
          </a:bodyPr>
          <a:lstStyle/>
          <a:p>
            <a:pPr lvl="0">
              <a:defRPr/>
            </a:pPr>
            <a:r>
              <a:rPr lang="en-US" sz="1600" b="1" dirty="0">
                <a:solidFill>
                  <a:srgbClr val="005993"/>
                </a:solidFill>
                <a:latin typeface="SVN-Gilroy SemiBold" panose="00000700000000000000" pitchFamily="50" charset="0"/>
                <a:cs typeface="Arial" panose="020B0604020202020204" pitchFamily="34" charset="0"/>
              </a:rPr>
              <a:t>MACRO-ECONOMIC AND BANKING INDUSTRY UPDATE</a:t>
            </a:r>
            <a:endParaRPr lang="vi-VN" sz="1600" b="1" dirty="0">
              <a:solidFill>
                <a:srgbClr val="005993"/>
              </a:solidFill>
              <a:latin typeface="SVN-Gilroy SemiBold" panose="00000700000000000000" pitchFamily="50" charset="0"/>
              <a:cs typeface="Arial" panose="020B0604020202020204" pitchFamily="34" charset="0"/>
            </a:endParaRPr>
          </a:p>
        </p:txBody>
      </p:sp>
      <p:grpSp>
        <p:nvGrpSpPr>
          <p:cNvPr id="52" name="Group 51">
            <a:extLst>
              <a:ext uri="{FF2B5EF4-FFF2-40B4-BE49-F238E27FC236}">
                <a16:creationId xmlns:a16="http://schemas.microsoft.com/office/drawing/2014/main" id="{7D869A11-A352-8637-3541-83EDAA89B343}"/>
              </a:ext>
            </a:extLst>
          </p:cNvPr>
          <p:cNvGrpSpPr/>
          <p:nvPr/>
        </p:nvGrpSpPr>
        <p:grpSpPr>
          <a:xfrm>
            <a:off x="2000156" y="3578192"/>
            <a:ext cx="592707" cy="405861"/>
            <a:chOff x="2369557" y="347366"/>
            <a:chExt cx="931267" cy="637692"/>
          </a:xfrm>
        </p:grpSpPr>
        <p:pic>
          <p:nvPicPr>
            <p:cNvPr id="53" name="Picture 52">
              <a:extLst>
                <a:ext uri="{FF2B5EF4-FFF2-40B4-BE49-F238E27FC236}">
                  <a16:creationId xmlns:a16="http://schemas.microsoft.com/office/drawing/2014/main" id="{B7574508-45D1-A5E0-A04A-E0C83E282220}"/>
                </a:ext>
              </a:extLst>
            </p:cNvPr>
            <p:cNvPicPr>
              <a:picLocks noChangeAspect="1"/>
            </p:cNvPicPr>
            <p:nvPr/>
          </p:nvPicPr>
          <p:blipFill>
            <a:blip r:embed="rId6" cstate="email">
              <a:extLst>
                <a:ext uri="{28A0092B-C50C-407E-A947-70E740481C1C}">
                  <a14:useLocalDpi xmlns:a14="http://schemas.microsoft.com/office/drawing/2010/main" val="0"/>
                </a:ext>
              </a:extLst>
            </a:blip>
            <a:srcRect l="53540" t="13773" r="38118" b="27527"/>
            <a:stretch>
              <a:fillRect/>
            </a:stretch>
          </p:blipFill>
          <p:spPr>
            <a:xfrm rot="10800000" flipV="1">
              <a:off x="2369557" y="347366"/>
              <a:ext cx="407369" cy="637692"/>
            </a:xfrm>
            <a:custGeom>
              <a:avLst/>
              <a:gdLst>
                <a:gd name="connsiteX0" fmla="*/ 248015 w 407369"/>
                <a:gd name="connsiteY0" fmla="*/ 5 h 637692"/>
                <a:gd name="connsiteX1" fmla="*/ 159353 w 407369"/>
                <a:gd name="connsiteY1" fmla="*/ 5 h 637692"/>
                <a:gd name="connsiteX2" fmla="*/ 129344 w 407369"/>
                <a:gd name="connsiteY2" fmla="*/ 115 h 637692"/>
                <a:gd name="connsiteX3" fmla="*/ 107986 w 407369"/>
                <a:gd name="connsiteY3" fmla="*/ 890 h 637692"/>
                <a:gd name="connsiteX4" fmla="*/ 89177 w 407369"/>
                <a:gd name="connsiteY4" fmla="*/ 2992 h 637692"/>
                <a:gd name="connsiteX5" fmla="*/ 66385 w 407369"/>
                <a:gd name="connsiteY5" fmla="*/ 7086 h 637692"/>
                <a:gd name="connsiteX6" fmla="*/ 17260 w 407369"/>
                <a:gd name="connsiteY6" fmla="*/ 36402 h 637692"/>
                <a:gd name="connsiteX7" fmla="*/ 0 w 407369"/>
                <a:gd name="connsiteY7" fmla="*/ 106209 h 637692"/>
                <a:gd name="connsiteX8" fmla="*/ 0 w 407369"/>
                <a:gd name="connsiteY8" fmla="*/ 531485 h 637692"/>
                <a:gd name="connsiteX9" fmla="*/ 8962 w 407369"/>
                <a:gd name="connsiteY9" fmla="*/ 583369 h 637692"/>
                <a:gd name="connsiteX10" fmla="*/ 29209 w 407369"/>
                <a:gd name="connsiteY10" fmla="*/ 614677 h 637692"/>
                <a:gd name="connsiteX11" fmla="*/ 66385 w 407369"/>
                <a:gd name="connsiteY11" fmla="*/ 630608 h 637692"/>
                <a:gd name="connsiteX12" fmla="*/ 89177 w 407369"/>
                <a:gd name="connsiteY12" fmla="*/ 634701 h 637692"/>
                <a:gd name="connsiteX13" fmla="*/ 107986 w 407369"/>
                <a:gd name="connsiteY13" fmla="*/ 636803 h 637692"/>
                <a:gd name="connsiteX14" fmla="*/ 129344 w 407369"/>
                <a:gd name="connsiteY14" fmla="*/ 637577 h 637692"/>
                <a:gd name="connsiteX15" fmla="*/ 159353 w 407369"/>
                <a:gd name="connsiteY15" fmla="*/ 637688 h 637692"/>
                <a:gd name="connsiteX16" fmla="*/ 248015 w 407369"/>
                <a:gd name="connsiteY16" fmla="*/ 637688 h 637692"/>
                <a:gd name="connsiteX17" fmla="*/ 278025 w 407369"/>
                <a:gd name="connsiteY17" fmla="*/ 637577 h 637692"/>
                <a:gd name="connsiteX18" fmla="*/ 299383 w 407369"/>
                <a:gd name="connsiteY18" fmla="*/ 636803 h 637692"/>
                <a:gd name="connsiteX19" fmla="*/ 341869 w 407369"/>
                <a:gd name="connsiteY19" fmla="*/ 630608 h 637692"/>
                <a:gd name="connsiteX20" fmla="*/ 390220 w 407369"/>
                <a:gd name="connsiteY20" fmla="*/ 601291 h 637692"/>
                <a:gd name="connsiteX21" fmla="*/ 407369 w 407369"/>
                <a:gd name="connsiteY21" fmla="*/ 531485 h 637692"/>
                <a:gd name="connsiteX22" fmla="*/ 407369 w 407369"/>
                <a:gd name="connsiteY22" fmla="*/ 106209 h 637692"/>
                <a:gd name="connsiteX23" fmla="*/ 398407 w 407369"/>
                <a:gd name="connsiteY23" fmla="*/ 54324 h 637692"/>
                <a:gd name="connsiteX24" fmla="*/ 378160 w 407369"/>
                <a:gd name="connsiteY24" fmla="*/ 23016 h 637692"/>
                <a:gd name="connsiteX25" fmla="*/ 363334 w 407369"/>
                <a:gd name="connsiteY25" fmla="*/ 13723 h 637692"/>
                <a:gd name="connsiteX26" fmla="*/ 341869 w 407369"/>
                <a:gd name="connsiteY26" fmla="*/ 7086 h 637692"/>
                <a:gd name="connsiteX27" fmla="*/ 299383 w 407369"/>
                <a:gd name="connsiteY27" fmla="*/ 890 h 637692"/>
                <a:gd name="connsiteX28" fmla="*/ 278025 w 407369"/>
                <a:gd name="connsiteY28" fmla="*/ 115 h 637692"/>
                <a:gd name="connsiteX29" fmla="*/ 248015 w 407369"/>
                <a:gd name="connsiteY29" fmla="*/ 5 h 637692"/>
                <a:gd name="connsiteX30" fmla="*/ 248015 w 407369"/>
                <a:gd name="connsiteY30" fmla="*/ 123909 h 637692"/>
                <a:gd name="connsiteX31" fmla="*/ 260206 w 407369"/>
                <a:gd name="connsiteY31" fmla="*/ 126124 h 637692"/>
                <a:gd name="connsiteX32" fmla="*/ 265748 w 407369"/>
                <a:gd name="connsiteY32" fmla="*/ 141629 h 637692"/>
                <a:gd name="connsiteX33" fmla="*/ 265748 w 407369"/>
                <a:gd name="connsiteY33" fmla="*/ 496061 h 637692"/>
                <a:gd name="connsiteX34" fmla="*/ 260206 w 407369"/>
                <a:gd name="connsiteY34" fmla="*/ 511568 h 637692"/>
                <a:gd name="connsiteX35" fmla="*/ 248015 w 407369"/>
                <a:gd name="connsiteY35" fmla="*/ 513783 h 637692"/>
                <a:gd name="connsiteX36" fmla="*/ 159353 w 407369"/>
                <a:gd name="connsiteY36" fmla="*/ 513783 h 637692"/>
                <a:gd name="connsiteX37" fmla="*/ 147163 w 407369"/>
                <a:gd name="connsiteY37" fmla="*/ 511568 h 637692"/>
                <a:gd name="connsiteX38" fmla="*/ 141622 w 407369"/>
                <a:gd name="connsiteY38" fmla="*/ 496061 h 637692"/>
                <a:gd name="connsiteX39" fmla="*/ 141622 w 407369"/>
                <a:gd name="connsiteY39" fmla="*/ 141629 h 637692"/>
                <a:gd name="connsiteX40" fmla="*/ 147163 w 407369"/>
                <a:gd name="connsiteY40" fmla="*/ 126124 h 637692"/>
                <a:gd name="connsiteX41" fmla="*/ 159353 w 407369"/>
                <a:gd name="connsiteY41" fmla="*/ 123909 h 637692"/>
                <a:gd name="connsiteX42" fmla="*/ 248015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248015" y="5"/>
                  </a:moveTo>
                  <a:lnTo>
                    <a:pt x="159353" y="5"/>
                  </a:lnTo>
                  <a:cubicBezTo>
                    <a:pt x="147851" y="-14"/>
                    <a:pt x="137848" y="23"/>
                    <a:pt x="129344" y="115"/>
                  </a:cubicBezTo>
                  <a:cubicBezTo>
                    <a:pt x="120840" y="207"/>
                    <a:pt x="113721" y="466"/>
                    <a:pt x="107986" y="890"/>
                  </a:cubicBezTo>
                  <a:cubicBezTo>
                    <a:pt x="102270" y="1315"/>
                    <a:pt x="96000" y="2015"/>
                    <a:pt x="89177" y="2992"/>
                  </a:cubicBezTo>
                  <a:cubicBezTo>
                    <a:pt x="82354" y="3970"/>
                    <a:pt x="74757" y="5334"/>
                    <a:pt x="66385" y="7086"/>
                  </a:cubicBezTo>
                  <a:cubicBezTo>
                    <a:pt x="43372" y="11492"/>
                    <a:pt x="26997" y="21264"/>
                    <a:pt x="17260" y="36402"/>
                  </a:cubicBezTo>
                  <a:cubicBezTo>
                    <a:pt x="7524" y="51540"/>
                    <a:pt x="1770" y="74809"/>
                    <a:pt x="0" y="106209"/>
                  </a:cubicBezTo>
                  <a:lnTo>
                    <a:pt x="0" y="531485"/>
                  </a:lnTo>
                  <a:cubicBezTo>
                    <a:pt x="277" y="552264"/>
                    <a:pt x="3264" y="569559"/>
                    <a:pt x="8962" y="583369"/>
                  </a:cubicBezTo>
                  <a:cubicBezTo>
                    <a:pt x="14660" y="597179"/>
                    <a:pt x="21409" y="607615"/>
                    <a:pt x="29209" y="614677"/>
                  </a:cubicBezTo>
                  <a:cubicBezTo>
                    <a:pt x="37176" y="621757"/>
                    <a:pt x="49568" y="627067"/>
                    <a:pt x="66385" y="630608"/>
                  </a:cubicBezTo>
                  <a:cubicBezTo>
                    <a:pt x="74757" y="632359"/>
                    <a:pt x="82354" y="633724"/>
                    <a:pt x="89177" y="634701"/>
                  </a:cubicBezTo>
                  <a:cubicBezTo>
                    <a:pt x="96000" y="635678"/>
                    <a:pt x="102270" y="636379"/>
                    <a:pt x="107986" y="636803"/>
                  </a:cubicBezTo>
                  <a:cubicBezTo>
                    <a:pt x="113721" y="637227"/>
                    <a:pt x="120840" y="637485"/>
                    <a:pt x="129344" y="637577"/>
                  </a:cubicBezTo>
                  <a:cubicBezTo>
                    <a:pt x="137848" y="637669"/>
                    <a:pt x="147851" y="637706"/>
                    <a:pt x="159353" y="637688"/>
                  </a:cubicBezTo>
                  <a:lnTo>
                    <a:pt x="248015" y="637688"/>
                  </a:lnTo>
                  <a:cubicBezTo>
                    <a:pt x="259518" y="637706"/>
                    <a:pt x="269521" y="637669"/>
                    <a:pt x="278025" y="637577"/>
                  </a:cubicBezTo>
                  <a:cubicBezTo>
                    <a:pt x="286529" y="637485"/>
                    <a:pt x="293648" y="637227"/>
                    <a:pt x="299383" y="636803"/>
                  </a:cubicBezTo>
                  <a:cubicBezTo>
                    <a:pt x="310889" y="636065"/>
                    <a:pt x="325052" y="634000"/>
                    <a:pt x="341869" y="630608"/>
                  </a:cubicBezTo>
                  <a:cubicBezTo>
                    <a:pt x="364458" y="626201"/>
                    <a:pt x="380575" y="616429"/>
                    <a:pt x="390220" y="601291"/>
                  </a:cubicBezTo>
                  <a:cubicBezTo>
                    <a:pt x="399864" y="586153"/>
                    <a:pt x="405580" y="562884"/>
                    <a:pt x="407369" y="531485"/>
                  </a:cubicBezTo>
                  <a:lnTo>
                    <a:pt x="407369" y="106209"/>
                  </a:lnTo>
                  <a:cubicBezTo>
                    <a:pt x="407093" y="85429"/>
                    <a:pt x="404105" y="68134"/>
                    <a:pt x="398407" y="54324"/>
                  </a:cubicBezTo>
                  <a:cubicBezTo>
                    <a:pt x="392709" y="40514"/>
                    <a:pt x="385960" y="30078"/>
                    <a:pt x="378160" y="23016"/>
                  </a:cubicBezTo>
                  <a:cubicBezTo>
                    <a:pt x="374213" y="19476"/>
                    <a:pt x="369271" y="16378"/>
                    <a:pt x="363334" y="13723"/>
                  </a:cubicBezTo>
                  <a:cubicBezTo>
                    <a:pt x="357396" y="11068"/>
                    <a:pt x="350241" y="8856"/>
                    <a:pt x="341869" y="7086"/>
                  </a:cubicBezTo>
                  <a:cubicBezTo>
                    <a:pt x="325052" y="3693"/>
                    <a:pt x="310889" y="1628"/>
                    <a:pt x="299383" y="890"/>
                  </a:cubicBezTo>
                  <a:cubicBezTo>
                    <a:pt x="293648" y="466"/>
                    <a:pt x="286529" y="207"/>
                    <a:pt x="278025" y="115"/>
                  </a:cubicBezTo>
                  <a:cubicBezTo>
                    <a:pt x="269521" y="23"/>
                    <a:pt x="259518" y="-14"/>
                    <a:pt x="248015" y="5"/>
                  </a:cubicBezTo>
                  <a:close/>
                  <a:moveTo>
                    <a:pt x="248015" y="123909"/>
                  </a:moveTo>
                  <a:cubicBezTo>
                    <a:pt x="252633" y="123540"/>
                    <a:pt x="256697" y="124278"/>
                    <a:pt x="260206" y="126124"/>
                  </a:cubicBezTo>
                  <a:cubicBezTo>
                    <a:pt x="263716" y="127970"/>
                    <a:pt x="265563" y="133138"/>
                    <a:pt x="265748" y="141629"/>
                  </a:cubicBezTo>
                  <a:lnTo>
                    <a:pt x="265748" y="496061"/>
                  </a:lnTo>
                  <a:cubicBezTo>
                    <a:pt x="265563" y="504553"/>
                    <a:pt x="263716" y="509722"/>
                    <a:pt x="260206" y="511568"/>
                  </a:cubicBezTo>
                  <a:cubicBezTo>
                    <a:pt x="256697" y="513414"/>
                    <a:pt x="252633" y="514152"/>
                    <a:pt x="248015" y="513783"/>
                  </a:cubicBezTo>
                  <a:lnTo>
                    <a:pt x="159353" y="513783"/>
                  </a:lnTo>
                  <a:cubicBezTo>
                    <a:pt x="154735" y="514152"/>
                    <a:pt x="150672" y="513414"/>
                    <a:pt x="147163" y="511568"/>
                  </a:cubicBezTo>
                  <a:cubicBezTo>
                    <a:pt x="143653" y="509722"/>
                    <a:pt x="141806" y="504553"/>
                    <a:pt x="141622" y="496061"/>
                  </a:cubicBezTo>
                  <a:lnTo>
                    <a:pt x="141622" y="141629"/>
                  </a:lnTo>
                  <a:cubicBezTo>
                    <a:pt x="141806" y="133138"/>
                    <a:pt x="143653" y="127970"/>
                    <a:pt x="147163" y="126124"/>
                  </a:cubicBezTo>
                  <a:cubicBezTo>
                    <a:pt x="150672" y="124278"/>
                    <a:pt x="154735" y="123540"/>
                    <a:pt x="159353" y="123909"/>
                  </a:cubicBezTo>
                  <a:lnTo>
                    <a:pt x="248015" y="123909"/>
                  </a:lnTo>
                  <a:close/>
                </a:path>
              </a:pathLst>
            </a:custGeom>
          </p:spPr>
        </p:pic>
        <p:pic>
          <p:nvPicPr>
            <p:cNvPr id="54" name="Picture 53">
              <a:extLst>
                <a:ext uri="{FF2B5EF4-FFF2-40B4-BE49-F238E27FC236}">
                  <a16:creationId xmlns:a16="http://schemas.microsoft.com/office/drawing/2014/main" id="{3B7EE1B5-19F2-30A5-B9A0-1583A687A98F}"/>
                </a:ext>
              </a:extLst>
            </p:cNvPr>
            <p:cNvPicPr>
              <a:picLocks noChangeAspect="1"/>
            </p:cNvPicPr>
            <p:nvPr/>
          </p:nvPicPr>
          <p:blipFill>
            <a:blip r:embed="rId6" cstate="email">
              <a:extLst>
                <a:ext uri="{28A0092B-C50C-407E-A947-70E740481C1C}">
                  <a14:useLocalDpi xmlns:a14="http://schemas.microsoft.com/office/drawing/2010/main" val="0"/>
                </a:ext>
              </a:extLst>
            </a:blip>
            <a:srcRect l="42811" t="13773" r="48846" b="27527"/>
            <a:stretch>
              <a:fillRect/>
            </a:stretch>
          </p:blipFill>
          <p:spPr>
            <a:xfrm rot="10800000" flipV="1">
              <a:off x="2893432" y="347366"/>
              <a:ext cx="407392" cy="637692"/>
            </a:xfrm>
            <a:custGeom>
              <a:avLst/>
              <a:gdLst>
                <a:gd name="connsiteX0" fmla="*/ 248038 w 407392"/>
                <a:gd name="connsiteY0" fmla="*/ 5 h 637692"/>
                <a:gd name="connsiteX1" fmla="*/ 159376 w 407392"/>
                <a:gd name="connsiteY1" fmla="*/ 5 h 637692"/>
                <a:gd name="connsiteX2" fmla="*/ 129367 w 407392"/>
                <a:gd name="connsiteY2" fmla="*/ 115 h 637692"/>
                <a:gd name="connsiteX3" fmla="*/ 108009 w 407392"/>
                <a:gd name="connsiteY3" fmla="*/ 891 h 637692"/>
                <a:gd name="connsiteX4" fmla="*/ 89200 w 407392"/>
                <a:gd name="connsiteY4" fmla="*/ 2993 h 637692"/>
                <a:gd name="connsiteX5" fmla="*/ 66408 w 407392"/>
                <a:gd name="connsiteY5" fmla="*/ 7088 h 637692"/>
                <a:gd name="connsiteX6" fmla="*/ 17283 w 407392"/>
                <a:gd name="connsiteY6" fmla="*/ 36416 h 637692"/>
                <a:gd name="connsiteX7" fmla="*/ 23 w 407392"/>
                <a:gd name="connsiteY7" fmla="*/ 106251 h 637692"/>
                <a:gd name="connsiteX8" fmla="*/ 23 w 407392"/>
                <a:gd name="connsiteY8" fmla="*/ 203642 h 637692"/>
                <a:gd name="connsiteX9" fmla="*/ 576 w 407392"/>
                <a:gd name="connsiteY9" fmla="*/ 233798 h 637692"/>
                <a:gd name="connsiteX10" fmla="*/ 4449 w 407392"/>
                <a:gd name="connsiteY10" fmla="*/ 258665 h 637692"/>
                <a:gd name="connsiteX11" fmla="*/ 24032 w 407392"/>
                <a:gd name="connsiteY11" fmla="*/ 289641 h 637692"/>
                <a:gd name="connsiteX12" fmla="*/ 70834 w 407392"/>
                <a:gd name="connsiteY12" fmla="*/ 309996 h 637692"/>
                <a:gd name="connsiteX13" fmla="*/ 70834 w 407392"/>
                <a:gd name="connsiteY13" fmla="*/ 327697 h 637692"/>
                <a:gd name="connsiteX14" fmla="*/ 36314 w 407392"/>
                <a:gd name="connsiteY14" fmla="*/ 340972 h 637692"/>
                <a:gd name="connsiteX15" fmla="*/ 15070 w 407392"/>
                <a:gd name="connsiteY15" fmla="*/ 356903 h 637692"/>
                <a:gd name="connsiteX16" fmla="*/ 4449 w 407392"/>
                <a:gd name="connsiteY16" fmla="*/ 379914 h 637692"/>
                <a:gd name="connsiteX17" fmla="*/ 576 w 407392"/>
                <a:gd name="connsiteY17" fmla="*/ 403672 h 637692"/>
                <a:gd name="connsiteX18" fmla="*/ 23 w 407392"/>
                <a:gd name="connsiteY18" fmla="*/ 434051 h 637692"/>
                <a:gd name="connsiteX19" fmla="*/ 23 w 407392"/>
                <a:gd name="connsiteY19" fmla="*/ 531442 h 637692"/>
                <a:gd name="connsiteX20" fmla="*/ 8985 w 407392"/>
                <a:gd name="connsiteY20" fmla="*/ 583348 h 637692"/>
                <a:gd name="connsiteX21" fmla="*/ 29232 w 407392"/>
                <a:gd name="connsiteY21" fmla="*/ 614668 h 637692"/>
                <a:gd name="connsiteX22" fmla="*/ 66408 w 407392"/>
                <a:gd name="connsiteY22" fmla="*/ 630605 h 637692"/>
                <a:gd name="connsiteX23" fmla="*/ 89200 w 407392"/>
                <a:gd name="connsiteY23" fmla="*/ 634700 h 637692"/>
                <a:gd name="connsiteX24" fmla="*/ 108009 w 407392"/>
                <a:gd name="connsiteY24" fmla="*/ 636802 h 637692"/>
                <a:gd name="connsiteX25" fmla="*/ 129367 w 407392"/>
                <a:gd name="connsiteY25" fmla="*/ 637577 h 637692"/>
                <a:gd name="connsiteX26" fmla="*/ 159376 w 407392"/>
                <a:gd name="connsiteY26" fmla="*/ 637688 h 637692"/>
                <a:gd name="connsiteX27" fmla="*/ 248038 w 407392"/>
                <a:gd name="connsiteY27" fmla="*/ 637688 h 637692"/>
                <a:gd name="connsiteX28" fmla="*/ 278048 w 407392"/>
                <a:gd name="connsiteY28" fmla="*/ 637577 h 637692"/>
                <a:gd name="connsiteX29" fmla="*/ 299406 w 407392"/>
                <a:gd name="connsiteY29" fmla="*/ 636802 h 637692"/>
                <a:gd name="connsiteX30" fmla="*/ 341892 w 407392"/>
                <a:gd name="connsiteY30" fmla="*/ 630605 h 637692"/>
                <a:gd name="connsiteX31" fmla="*/ 390243 w 407392"/>
                <a:gd name="connsiteY31" fmla="*/ 601277 h 637692"/>
                <a:gd name="connsiteX32" fmla="*/ 407392 w 407392"/>
                <a:gd name="connsiteY32" fmla="*/ 531442 h 637692"/>
                <a:gd name="connsiteX33" fmla="*/ 407392 w 407392"/>
                <a:gd name="connsiteY33" fmla="*/ 434051 h 637692"/>
                <a:gd name="connsiteX34" fmla="*/ 401860 w 407392"/>
                <a:gd name="connsiteY34" fmla="*/ 418556 h 637692"/>
                <a:gd name="connsiteX35" fmla="*/ 389689 w 407392"/>
                <a:gd name="connsiteY35" fmla="*/ 416342 h 637692"/>
                <a:gd name="connsiteX36" fmla="*/ 283473 w 407392"/>
                <a:gd name="connsiteY36" fmla="*/ 416342 h 637692"/>
                <a:gd name="connsiteX37" fmla="*/ 271303 w 407392"/>
                <a:gd name="connsiteY37" fmla="*/ 418548 h 637692"/>
                <a:gd name="connsiteX38" fmla="*/ 265771 w 407392"/>
                <a:gd name="connsiteY38" fmla="*/ 433992 h 637692"/>
                <a:gd name="connsiteX39" fmla="*/ 265771 w 407392"/>
                <a:gd name="connsiteY39" fmla="*/ 496052 h 637692"/>
                <a:gd name="connsiteX40" fmla="*/ 260230 w 407392"/>
                <a:gd name="connsiteY40" fmla="*/ 511567 h 637692"/>
                <a:gd name="connsiteX41" fmla="*/ 248038 w 407392"/>
                <a:gd name="connsiteY41" fmla="*/ 513783 h 637692"/>
                <a:gd name="connsiteX42" fmla="*/ 159376 w 407392"/>
                <a:gd name="connsiteY42" fmla="*/ 513783 h 637692"/>
                <a:gd name="connsiteX43" fmla="*/ 147186 w 407392"/>
                <a:gd name="connsiteY43" fmla="*/ 511567 h 637692"/>
                <a:gd name="connsiteX44" fmla="*/ 141645 w 407392"/>
                <a:gd name="connsiteY44" fmla="*/ 496052 h 637692"/>
                <a:gd name="connsiteX45" fmla="*/ 141645 w 407392"/>
                <a:gd name="connsiteY45" fmla="*/ 398529 h 637692"/>
                <a:gd name="connsiteX46" fmla="*/ 147186 w 407392"/>
                <a:gd name="connsiteY46" fmla="*/ 383015 h 637692"/>
                <a:gd name="connsiteX47" fmla="*/ 159376 w 407392"/>
                <a:gd name="connsiteY47" fmla="*/ 380799 h 637692"/>
                <a:gd name="connsiteX48" fmla="*/ 265771 w 407392"/>
                <a:gd name="connsiteY48" fmla="*/ 380799 h 637692"/>
                <a:gd name="connsiteX49" fmla="*/ 277941 w 407392"/>
                <a:gd name="connsiteY49" fmla="*/ 378586 h 637692"/>
                <a:gd name="connsiteX50" fmla="*/ 283473 w 407392"/>
                <a:gd name="connsiteY50" fmla="*/ 363098 h 637692"/>
                <a:gd name="connsiteX51" fmla="*/ 283473 w 407392"/>
                <a:gd name="connsiteY51" fmla="*/ 274595 h 637692"/>
                <a:gd name="connsiteX52" fmla="*/ 277941 w 407392"/>
                <a:gd name="connsiteY52" fmla="*/ 259106 h 637692"/>
                <a:gd name="connsiteX53" fmla="*/ 265771 w 407392"/>
                <a:gd name="connsiteY53" fmla="*/ 256894 h 637692"/>
                <a:gd name="connsiteX54" fmla="*/ 159376 w 407392"/>
                <a:gd name="connsiteY54" fmla="*/ 256894 h 637692"/>
                <a:gd name="connsiteX55" fmla="*/ 147186 w 407392"/>
                <a:gd name="connsiteY55" fmla="*/ 254677 h 637692"/>
                <a:gd name="connsiteX56" fmla="*/ 141645 w 407392"/>
                <a:gd name="connsiteY56" fmla="*/ 239162 h 637692"/>
                <a:gd name="connsiteX57" fmla="*/ 141645 w 407392"/>
                <a:gd name="connsiteY57" fmla="*/ 141640 h 637692"/>
                <a:gd name="connsiteX58" fmla="*/ 147186 w 407392"/>
                <a:gd name="connsiteY58" fmla="*/ 126126 h 637692"/>
                <a:gd name="connsiteX59" fmla="*/ 159376 w 407392"/>
                <a:gd name="connsiteY59" fmla="*/ 123909 h 637692"/>
                <a:gd name="connsiteX60" fmla="*/ 248038 w 407392"/>
                <a:gd name="connsiteY60" fmla="*/ 123909 h 637692"/>
                <a:gd name="connsiteX61" fmla="*/ 260230 w 407392"/>
                <a:gd name="connsiteY61" fmla="*/ 126129 h 637692"/>
                <a:gd name="connsiteX62" fmla="*/ 265771 w 407392"/>
                <a:gd name="connsiteY62" fmla="*/ 141666 h 637692"/>
                <a:gd name="connsiteX63" fmla="*/ 265771 w 407392"/>
                <a:gd name="connsiteY63" fmla="*/ 203642 h 637692"/>
                <a:gd name="connsiteX64" fmla="*/ 271303 w 407392"/>
                <a:gd name="connsiteY64" fmla="*/ 219137 h 637692"/>
                <a:gd name="connsiteX65" fmla="*/ 283473 w 407392"/>
                <a:gd name="connsiteY65" fmla="*/ 221350 h 637692"/>
                <a:gd name="connsiteX66" fmla="*/ 389689 w 407392"/>
                <a:gd name="connsiteY66" fmla="*/ 221350 h 637692"/>
                <a:gd name="connsiteX67" fmla="*/ 401860 w 407392"/>
                <a:gd name="connsiteY67" fmla="*/ 219137 h 637692"/>
                <a:gd name="connsiteX68" fmla="*/ 407392 w 407392"/>
                <a:gd name="connsiteY68" fmla="*/ 203642 h 637692"/>
                <a:gd name="connsiteX69" fmla="*/ 407392 w 407392"/>
                <a:gd name="connsiteY69" fmla="*/ 106251 h 637692"/>
                <a:gd name="connsiteX70" fmla="*/ 398430 w 407392"/>
                <a:gd name="connsiteY70" fmla="*/ 54345 h 637692"/>
                <a:gd name="connsiteX71" fmla="*/ 378183 w 407392"/>
                <a:gd name="connsiteY71" fmla="*/ 23025 h 637692"/>
                <a:gd name="connsiteX72" fmla="*/ 363357 w 407392"/>
                <a:gd name="connsiteY72" fmla="*/ 13729 h 637692"/>
                <a:gd name="connsiteX73" fmla="*/ 341892 w 407392"/>
                <a:gd name="connsiteY73" fmla="*/ 7088 h 637692"/>
                <a:gd name="connsiteX74" fmla="*/ 299406 w 407392"/>
                <a:gd name="connsiteY74" fmla="*/ 891 h 637692"/>
                <a:gd name="connsiteX75" fmla="*/ 278048 w 407392"/>
                <a:gd name="connsiteY75" fmla="*/ 115 h 637692"/>
                <a:gd name="connsiteX76" fmla="*/ 248038 w 407392"/>
                <a:gd name="connsiteY76" fmla="*/ 5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07392" h="637692">
                  <a:moveTo>
                    <a:pt x="248038" y="5"/>
                  </a:moveTo>
                  <a:lnTo>
                    <a:pt x="159376" y="5"/>
                  </a:lnTo>
                  <a:cubicBezTo>
                    <a:pt x="147874" y="-14"/>
                    <a:pt x="137871" y="23"/>
                    <a:pt x="129367" y="115"/>
                  </a:cubicBezTo>
                  <a:cubicBezTo>
                    <a:pt x="120863" y="208"/>
                    <a:pt x="113744" y="466"/>
                    <a:pt x="108009" y="891"/>
                  </a:cubicBezTo>
                  <a:cubicBezTo>
                    <a:pt x="102293" y="1315"/>
                    <a:pt x="96023" y="2016"/>
                    <a:pt x="89200" y="2993"/>
                  </a:cubicBezTo>
                  <a:cubicBezTo>
                    <a:pt x="82377" y="3971"/>
                    <a:pt x="74780" y="5336"/>
                    <a:pt x="66408" y="7088"/>
                  </a:cubicBezTo>
                  <a:cubicBezTo>
                    <a:pt x="43395" y="11497"/>
                    <a:pt x="27020" y="21273"/>
                    <a:pt x="17283" y="36416"/>
                  </a:cubicBezTo>
                  <a:cubicBezTo>
                    <a:pt x="7547" y="51560"/>
                    <a:pt x="1793" y="74838"/>
                    <a:pt x="23" y="106251"/>
                  </a:cubicBezTo>
                  <a:lnTo>
                    <a:pt x="23" y="203642"/>
                  </a:lnTo>
                  <a:cubicBezTo>
                    <a:pt x="-69" y="216681"/>
                    <a:pt x="116" y="226733"/>
                    <a:pt x="576" y="233798"/>
                  </a:cubicBezTo>
                  <a:cubicBezTo>
                    <a:pt x="1038" y="240862"/>
                    <a:pt x="2328" y="249151"/>
                    <a:pt x="4449" y="258665"/>
                  </a:cubicBezTo>
                  <a:cubicBezTo>
                    <a:pt x="7270" y="270981"/>
                    <a:pt x="13798" y="281307"/>
                    <a:pt x="24032" y="289641"/>
                  </a:cubicBezTo>
                  <a:cubicBezTo>
                    <a:pt x="34267" y="297975"/>
                    <a:pt x="49867" y="304760"/>
                    <a:pt x="70834" y="309996"/>
                  </a:cubicBezTo>
                  <a:lnTo>
                    <a:pt x="70834" y="327697"/>
                  </a:lnTo>
                  <a:cubicBezTo>
                    <a:pt x="57114" y="331348"/>
                    <a:pt x="45607" y="335773"/>
                    <a:pt x="36314" y="340972"/>
                  </a:cubicBezTo>
                  <a:cubicBezTo>
                    <a:pt x="27020" y="346172"/>
                    <a:pt x="19938" y="351482"/>
                    <a:pt x="15070" y="356903"/>
                  </a:cubicBezTo>
                  <a:cubicBezTo>
                    <a:pt x="10645" y="362360"/>
                    <a:pt x="7104" y="370031"/>
                    <a:pt x="4449" y="379914"/>
                  </a:cubicBezTo>
                  <a:cubicBezTo>
                    <a:pt x="2328" y="388614"/>
                    <a:pt x="1038" y="396533"/>
                    <a:pt x="576" y="403672"/>
                  </a:cubicBezTo>
                  <a:cubicBezTo>
                    <a:pt x="116" y="410811"/>
                    <a:pt x="-69" y="420937"/>
                    <a:pt x="23" y="434051"/>
                  </a:cubicBezTo>
                  <a:lnTo>
                    <a:pt x="23" y="531442"/>
                  </a:lnTo>
                  <a:cubicBezTo>
                    <a:pt x="300" y="552230"/>
                    <a:pt x="3287" y="569532"/>
                    <a:pt x="8985" y="583348"/>
                  </a:cubicBezTo>
                  <a:cubicBezTo>
                    <a:pt x="14683" y="597163"/>
                    <a:pt x="21432" y="607603"/>
                    <a:pt x="29232" y="614668"/>
                  </a:cubicBezTo>
                  <a:cubicBezTo>
                    <a:pt x="37199" y="621751"/>
                    <a:pt x="49591" y="627063"/>
                    <a:pt x="66408" y="630605"/>
                  </a:cubicBezTo>
                  <a:cubicBezTo>
                    <a:pt x="74780" y="632357"/>
                    <a:pt x="82377" y="633722"/>
                    <a:pt x="89200" y="634700"/>
                  </a:cubicBezTo>
                  <a:cubicBezTo>
                    <a:pt x="96023" y="635677"/>
                    <a:pt x="102293" y="636378"/>
                    <a:pt x="108009" y="636802"/>
                  </a:cubicBezTo>
                  <a:cubicBezTo>
                    <a:pt x="113744" y="637227"/>
                    <a:pt x="120863" y="637485"/>
                    <a:pt x="129367" y="637577"/>
                  </a:cubicBezTo>
                  <a:cubicBezTo>
                    <a:pt x="137871" y="637669"/>
                    <a:pt x="147874" y="637706"/>
                    <a:pt x="159376" y="637688"/>
                  </a:cubicBezTo>
                  <a:lnTo>
                    <a:pt x="248038" y="637688"/>
                  </a:lnTo>
                  <a:cubicBezTo>
                    <a:pt x="259541" y="637706"/>
                    <a:pt x="269544" y="637669"/>
                    <a:pt x="278048" y="637577"/>
                  </a:cubicBezTo>
                  <a:cubicBezTo>
                    <a:pt x="286552" y="637485"/>
                    <a:pt x="293671" y="637227"/>
                    <a:pt x="299406" y="636802"/>
                  </a:cubicBezTo>
                  <a:cubicBezTo>
                    <a:pt x="310912" y="636065"/>
                    <a:pt x="325075" y="633999"/>
                    <a:pt x="341892" y="630605"/>
                  </a:cubicBezTo>
                  <a:cubicBezTo>
                    <a:pt x="364482" y="626196"/>
                    <a:pt x="380598" y="616420"/>
                    <a:pt x="390243" y="601277"/>
                  </a:cubicBezTo>
                  <a:cubicBezTo>
                    <a:pt x="399887" y="586133"/>
                    <a:pt x="405603" y="562855"/>
                    <a:pt x="407392" y="531442"/>
                  </a:cubicBezTo>
                  <a:lnTo>
                    <a:pt x="407392" y="434051"/>
                  </a:lnTo>
                  <a:cubicBezTo>
                    <a:pt x="407208" y="425565"/>
                    <a:pt x="405364" y="420400"/>
                    <a:pt x="401860" y="418556"/>
                  </a:cubicBezTo>
                  <a:cubicBezTo>
                    <a:pt x="398356" y="416711"/>
                    <a:pt x="394300" y="415973"/>
                    <a:pt x="389689" y="416342"/>
                  </a:cubicBezTo>
                  <a:lnTo>
                    <a:pt x="283473" y="416342"/>
                  </a:lnTo>
                  <a:cubicBezTo>
                    <a:pt x="278863" y="415975"/>
                    <a:pt x="274806" y="416710"/>
                    <a:pt x="271303" y="418548"/>
                  </a:cubicBezTo>
                  <a:cubicBezTo>
                    <a:pt x="267799" y="420387"/>
                    <a:pt x="265955" y="425535"/>
                    <a:pt x="265771" y="433992"/>
                  </a:cubicBezTo>
                  <a:lnTo>
                    <a:pt x="265771" y="496052"/>
                  </a:lnTo>
                  <a:cubicBezTo>
                    <a:pt x="265586" y="504548"/>
                    <a:pt x="263739" y="509720"/>
                    <a:pt x="260230" y="511567"/>
                  </a:cubicBezTo>
                  <a:cubicBezTo>
                    <a:pt x="256720" y="513414"/>
                    <a:pt x="252656" y="514152"/>
                    <a:pt x="248038" y="513783"/>
                  </a:cubicBezTo>
                  <a:lnTo>
                    <a:pt x="159376" y="513783"/>
                  </a:lnTo>
                  <a:cubicBezTo>
                    <a:pt x="154758" y="514152"/>
                    <a:pt x="150695" y="513414"/>
                    <a:pt x="147186" y="511567"/>
                  </a:cubicBezTo>
                  <a:cubicBezTo>
                    <a:pt x="143676" y="509720"/>
                    <a:pt x="141829" y="504548"/>
                    <a:pt x="141645" y="496052"/>
                  </a:cubicBezTo>
                  <a:lnTo>
                    <a:pt x="141645" y="398529"/>
                  </a:lnTo>
                  <a:cubicBezTo>
                    <a:pt x="141829" y="390033"/>
                    <a:pt x="143676" y="384862"/>
                    <a:pt x="147186" y="383015"/>
                  </a:cubicBezTo>
                  <a:cubicBezTo>
                    <a:pt x="150695" y="381168"/>
                    <a:pt x="154758" y="380429"/>
                    <a:pt x="159376" y="380799"/>
                  </a:cubicBezTo>
                  <a:lnTo>
                    <a:pt x="265771" y="380799"/>
                  </a:lnTo>
                  <a:cubicBezTo>
                    <a:pt x="270381" y="381167"/>
                    <a:pt x="274437" y="380430"/>
                    <a:pt x="277941" y="378586"/>
                  </a:cubicBezTo>
                  <a:cubicBezTo>
                    <a:pt x="281445" y="376742"/>
                    <a:pt x="283289" y="371580"/>
                    <a:pt x="283473" y="363098"/>
                  </a:cubicBezTo>
                  <a:lnTo>
                    <a:pt x="283473" y="274595"/>
                  </a:lnTo>
                  <a:cubicBezTo>
                    <a:pt x="283289" y="266113"/>
                    <a:pt x="281445" y="260950"/>
                    <a:pt x="277941" y="259106"/>
                  </a:cubicBezTo>
                  <a:cubicBezTo>
                    <a:pt x="274437" y="257263"/>
                    <a:pt x="270381" y="256525"/>
                    <a:pt x="265771" y="256894"/>
                  </a:cubicBezTo>
                  <a:lnTo>
                    <a:pt x="159376" y="256894"/>
                  </a:lnTo>
                  <a:cubicBezTo>
                    <a:pt x="154758" y="257263"/>
                    <a:pt x="150695" y="256524"/>
                    <a:pt x="147186" y="254677"/>
                  </a:cubicBezTo>
                  <a:cubicBezTo>
                    <a:pt x="143676" y="252830"/>
                    <a:pt x="141829" y="247659"/>
                    <a:pt x="141645" y="239162"/>
                  </a:cubicBezTo>
                  <a:lnTo>
                    <a:pt x="141645" y="141640"/>
                  </a:lnTo>
                  <a:cubicBezTo>
                    <a:pt x="141829" y="133144"/>
                    <a:pt x="143676" y="127973"/>
                    <a:pt x="147186" y="126126"/>
                  </a:cubicBezTo>
                  <a:cubicBezTo>
                    <a:pt x="150695" y="124279"/>
                    <a:pt x="154758" y="123540"/>
                    <a:pt x="159376" y="123909"/>
                  </a:cubicBezTo>
                  <a:lnTo>
                    <a:pt x="248038" y="123909"/>
                  </a:lnTo>
                  <a:cubicBezTo>
                    <a:pt x="252656" y="123539"/>
                    <a:pt x="256720" y="124279"/>
                    <a:pt x="260230" y="126129"/>
                  </a:cubicBezTo>
                  <a:cubicBezTo>
                    <a:pt x="263739" y="127978"/>
                    <a:pt x="265586" y="133158"/>
                    <a:pt x="265771" y="141666"/>
                  </a:cubicBezTo>
                  <a:lnTo>
                    <a:pt x="265771" y="203642"/>
                  </a:lnTo>
                  <a:cubicBezTo>
                    <a:pt x="265955" y="212127"/>
                    <a:pt x="267799" y="217292"/>
                    <a:pt x="271303" y="219137"/>
                  </a:cubicBezTo>
                  <a:cubicBezTo>
                    <a:pt x="274806" y="220981"/>
                    <a:pt x="278863" y="221719"/>
                    <a:pt x="283473" y="221350"/>
                  </a:cubicBezTo>
                  <a:lnTo>
                    <a:pt x="389689" y="221350"/>
                  </a:lnTo>
                  <a:cubicBezTo>
                    <a:pt x="394300" y="221719"/>
                    <a:pt x="398356" y="220981"/>
                    <a:pt x="401860" y="219137"/>
                  </a:cubicBezTo>
                  <a:cubicBezTo>
                    <a:pt x="405364" y="217292"/>
                    <a:pt x="407208" y="212127"/>
                    <a:pt x="407392" y="203642"/>
                  </a:cubicBezTo>
                  <a:lnTo>
                    <a:pt x="407392" y="106251"/>
                  </a:lnTo>
                  <a:cubicBezTo>
                    <a:pt x="407116" y="85463"/>
                    <a:pt x="404128" y="68161"/>
                    <a:pt x="398430" y="54345"/>
                  </a:cubicBezTo>
                  <a:cubicBezTo>
                    <a:pt x="392732" y="40530"/>
                    <a:pt x="385983" y="30090"/>
                    <a:pt x="378183" y="23025"/>
                  </a:cubicBezTo>
                  <a:cubicBezTo>
                    <a:pt x="374236" y="19484"/>
                    <a:pt x="369294" y="16385"/>
                    <a:pt x="363357" y="13729"/>
                  </a:cubicBezTo>
                  <a:cubicBezTo>
                    <a:pt x="357419" y="11073"/>
                    <a:pt x="350264" y="8859"/>
                    <a:pt x="341892" y="7088"/>
                  </a:cubicBezTo>
                  <a:cubicBezTo>
                    <a:pt x="325075" y="3694"/>
                    <a:pt x="310912" y="1628"/>
                    <a:pt x="299406" y="891"/>
                  </a:cubicBezTo>
                  <a:cubicBezTo>
                    <a:pt x="293671" y="466"/>
                    <a:pt x="286552" y="208"/>
                    <a:pt x="278048" y="115"/>
                  </a:cubicBezTo>
                  <a:cubicBezTo>
                    <a:pt x="269544" y="23"/>
                    <a:pt x="259541" y="-14"/>
                    <a:pt x="248038" y="5"/>
                  </a:cubicBezTo>
                  <a:close/>
                </a:path>
              </a:pathLst>
            </a:custGeom>
          </p:spPr>
        </p:pic>
      </p:grpSp>
      <p:sp>
        <p:nvSpPr>
          <p:cNvPr id="75" name="Rectangle: Rounded Corners 8">
            <a:extLst>
              <a:ext uri="{FF2B5EF4-FFF2-40B4-BE49-F238E27FC236}">
                <a16:creationId xmlns:a16="http://schemas.microsoft.com/office/drawing/2014/main" id="{43FA0B21-6C42-C647-E8B4-72E486A9E33E}"/>
              </a:ext>
            </a:extLst>
          </p:cNvPr>
          <p:cNvSpPr/>
          <p:nvPr/>
        </p:nvSpPr>
        <p:spPr>
          <a:xfrm>
            <a:off x="1829268" y="4261537"/>
            <a:ext cx="8743482" cy="717184"/>
          </a:xfrm>
          <a:prstGeom prst="roundRect">
            <a:avLst>
              <a:gd name="adj" fmla="val 372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666BEB69-6567-C8D3-04F9-070302FF04CE}"/>
              </a:ext>
            </a:extLst>
          </p:cNvPr>
          <p:cNvSpPr txBox="1"/>
          <p:nvPr/>
        </p:nvSpPr>
        <p:spPr>
          <a:xfrm>
            <a:off x="3199653" y="4452226"/>
            <a:ext cx="7297403" cy="338554"/>
          </a:xfrm>
          <a:prstGeom prst="rect">
            <a:avLst/>
          </a:prstGeom>
          <a:noFill/>
        </p:spPr>
        <p:txBody>
          <a:bodyPr wrap="square" rtlCol="0">
            <a:spAutoFit/>
          </a:bodyPr>
          <a:lstStyle/>
          <a:p>
            <a:pPr>
              <a:defRPr/>
            </a:pPr>
            <a:r>
              <a:rPr lang="en-US" sz="1600" b="1" dirty="0">
                <a:solidFill>
                  <a:srgbClr val="005993"/>
                </a:solidFill>
                <a:latin typeface="SVN-Gilroy SemiBold" panose="00000700000000000000" pitchFamily="50" charset="0"/>
                <a:cs typeface="Arial" panose="020B0604020202020204" pitchFamily="34" charset="0"/>
              </a:rPr>
              <a:t>BUSINESS PLAN IN 2H2024</a:t>
            </a:r>
            <a:endParaRPr lang="vi-VN" sz="1600" b="1" dirty="0">
              <a:solidFill>
                <a:srgbClr val="005993"/>
              </a:solidFill>
              <a:latin typeface="SVN-Gilroy SemiBold" panose="00000700000000000000" pitchFamily="50" charset="0"/>
              <a:cs typeface="Arial" panose="020B0604020202020204" pitchFamily="34" charset="0"/>
            </a:endParaRPr>
          </a:p>
        </p:txBody>
      </p:sp>
      <p:grpSp>
        <p:nvGrpSpPr>
          <p:cNvPr id="83" name="Group 82">
            <a:extLst>
              <a:ext uri="{FF2B5EF4-FFF2-40B4-BE49-F238E27FC236}">
                <a16:creationId xmlns:a16="http://schemas.microsoft.com/office/drawing/2014/main" id="{8B1D1267-966E-5820-3456-35D09AAD8870}"/>
              </a:ext>
            </a:extLst>
          </p:cNvPr>
          <p:cNvGrpSpPr/>
          <p:nvPr/>
        </p:nvGrpSpPr>
        <p:grpSpPr>
          <a:xfrm>
            <a:off x="1996878" y="4417143"/>
            <a:ext cx="598330" cy="405973"/>
            <a:chOff x="3386690" y="347278"/>
            <a:chExt cx="940101" cy="637868"/>
          </a:xfrm>
        </p:grpSpPr>
        <p:pic>
          <p:nvPicPr>
            <p:cNvPr id="84" name="Picture 83">
              <a:extLst>
                <a:ext uri="{FF2B5EF4-FFF2-40B4-BE49-F238E27FC236}">
                  <a16:creationId xmlns:a16="http://schemas.microsoft.com/office/drawing/2014/main" id="{2FA1FB5A-100D-A991-BEBE-56C04AF86B80}"/>
                </a:ext>
              </a:extLst>
            </p:cNvPr>
            <p:cNvPicPr>
              <a:picLocks noChangeAspect="1"/>
            </p:cNvPicPr>
            <p:nvPr/>
          </p:nvPicPr>
          <p:blipFill>
            <a:blip r:embed="rId8" cstate="email">
              <a:extLst>
                <a:ext uri="{28A0092B-C50C-407E-A947-70E740481C1C}">
                  <a14:useLocalDpi xmlns:a14="http://schemas.microsoft.com/office/drawing/2010/main" val="0"/>
                </a:ext>
              </a:extLst>
            </a:blip>
            <a:srcRect l="32710" t="13773" r="58947" b="27527"/>
            <a:stretch>
              <a:fillRect/>
            </a:stretch>
          </p:blipFill>
          <p:spPr>
            <a:xfrm rot="10800000" flipV="1">
              <a:off x="3386690" y="347366"/>
              <a:ext cx="407369" cy="637692"/>
            </a:xfrm>
            <a:custGeom>
              <a:avLst/>
              <a:gdLst>
                <a:gd name="connsiteX0" fmla="*/ 248015 w 407369"/>
                <a:gd name="connsiteY0" fmla="*/ 5 h 637692"/>
                <a:gd name="connsiteX1" fmla="*/ 159353 w 407369"/>
                <a:gd name="connsiteY1" fmla="*/ 5 h 637692"/>
                <a:gd name="connsiteX2" fmla="*/ 129344 w 407369"/>
                <a:gd name="connsiteY2" fmla="*/ 115 h 637692"/>
                <a:gd name="connsiteX3" fmla="*/ 107986 w 407369"/>
                <a:gd name="connsiteY3" fmla="*/ 890 h 637692"/>
                <a:gd name="connsiteX4" fmla="*/ 89177 w 407369"/>
                <a:gd name="connsiteY4" fmla="*/ 2992 h 637692"/>
                <a:gd name="connsiteX5" fmla="*/ 66385 w 407369"/>
                <a:gd name="connsiteY5" fmla="*/ 7086 h 637692"/>
                <a:gd name="connsiteX6" fmla="*/ 17260 w 407369"/>
                <a:gd name="connsiteY6" fmla="*/ 36402 h 637692"/>
                <a:gd name="connsiteX7" fmla="*/ 0 w 407369"/>
                <a:gd name="connsiteY7" fmla="*/ 106209 h 637692"/>
                <a:gd name="connsiteX8" fmla="*/ 0 w 407369"/>
                <a:gd name="connsiteY8" fmla="*/ 531485 h 637692"/>
                <a:gd name="connsiteX9" fmla="*/ 8962 w 407369"/>
                <a:gd name="connsiteY9" fmla="*/ 583369 h 637692"/>
                <a:gd name="connsiteX10" fmla="*/ 29209 w 407369"/>
                <a:gd name="connsiteY10" fmla="*/ 614677 h 637692"/>
                <a:gd name="connsiteX11" fmla="*/ 66385 w 407369"/>
                <a:gd name="connsiteY11" fmla="*/ 630608 h 637692"/>
                <a:gd name="connsiteX12" fmla="*/ 89177 w 407369"/>
                <a:gd name="connsiteY12" fmla="*/ 634701 h 637692"/>
                <a:gd name="connsiteX13" fmla="*/ 107986 w 407369"/>
                <a:gd name="connsiteY13" fmla="*/ 636803 h 637692"/>
                <a:gd name="connsiteX14" fmla="*/ 129344 w 407369"/>
                <a:gd name="connsiteY14" fmla="*/ 637577 h 637692"/>
                <a:gd name="connsiteX15" fmla="*/ 159353 w 407369"/>
                <a:gd name="connsiteY15" fmla="*/ 637688 h 637692"/>
                <a:gd name="connsiteX16" fmla="*/ 248015 w 407369"/>
                <a:gd name="connsiteY16" fmla="*/ 637688 h 637692"/>
                <a:gd name="connsiteX17" fmla="*/ 278025 w 407369"/>
                <a:gd name="connsiteY17" fmla="*/ 637577 h 637692"/>
                <a:gd name="connsiteX18" fmla="*/ 299383 w 407369"/>
                <a:gd name="connsiteY18" fmla="*/ 636803 h 637692"/>
                <a:gd name="connsiteX19" fmla="*/ 341869 w 407369"/>
                <a:gd name="connsiteY19" fmla="*/ 630608 h 637692"/>
                <a:gd name="connsiteX20" fmla="*/ 390220 w 407369"/>
                <a:gd name="connsiteY20" fmla="*/ 601291 h 637692"/>
                <a:gd name="connsiteX21" fmla="*/ 407369 w 407369"/>
                <a:gd name="connsiteY21" fmla="*/ 531485 h 637692"/>
                <a:gd name="connsiteX22" fmla="*/ 407369 w 407369"/>
                <a:gd name="connsiteY22" fmla="*/ 106209 h 637692"/>
                <a:gd name="connsiteX23" fmla="*/ 398407 w 407369"/>
                <a:gd name="connsiteY23" fmla="*/ 54324 h 637692"/>
                <a:gd name="connsiteX24" fmla="*/ 378160 w 407369"/>
                <a:gd name="connsiteY24" fmla="*/ 23016 h 637692"/>
                <a:gd name="connsiteX25" fmla="*/ 363334 w 407369"/>
                <a:gd name="connsiteY25" fmla="*/ 13723 h 637692"/>
                <a:gd name="connsiteX26" fmla="*/ 341869 w 407369"/>
                <a:gd name="connsiteY26" fmla="*/ 7086 h 637692"/>
                <a:gd name="connsiteX27" fmla="*/ 299383 w 407369"/>
                <a:gd name="connsiteY27" fmla="*/ 890 h 637692"/>
                <a:gd name="connsiteX28" fmla="*/ 278025 w 407369"/>
                <a:gd name="connsiteY28" fmla="*/ 115 h 637692"/>
                <a:gd name="connsiteX29" fmla="*/ 248015 w 407369"/>
                <a:gd name="connsiteY29" fmla="*/ 5 h 637692"/>
                <a:gd name="connsiteX30" fmla="*/ 248015 w 407369"/>
                <a:gd name="connsiteY30" fmla="*/ 123909 h 637692"/>
                <a:gd name="connsiteX31" fmla="*/ 260206 w 407369"/>
                <a:gd name="connsiteY31" fmla="*/ 126124 h 637692"/>
                <a:gd name="connsiteX32" fmla="*/ 265748 w 407369"/>
                <a:gd name="connsiteY32" fmla="*/ 141629 h 637692"/>
                <a:gd name="connsiteX33" fmla="*/ 265748 w 407369"/>
                <a:gd name="connsiteY33" fmla="*/ 496061 h 637692"/>
                <a:gd name="connsiteX34" fmla="*/ 260206 w 407369"/>
                <a:gd name="connsiteY34" fmla="*/ 511568 h 637692"/>
                <a:gd name="connsiteX35" fmla="*/ 248015 w 407369"/>
                <a:gd name="connsiteY35" fmla="*/ 513783 h 637692"/>
                <a:gd name="connsiteX36" fmla="*/ 159353 w 407369"/>
                <a:gd name="connsiteY36" fmla="*/ 513783 h 637692"/>
                <a:gd name="connsiteX37" fmla="*/ 147163 w 407369"/>
                <a:gd name="connsiteY37" fmla="*/ 511568 h 637692"/>
                <a:gd name="connsiteX38" fmla="*/ 141622 w 407369"/>
                <a:gd name="connsiteY38" fmla="*/ 496061 h 637692"/>
                <a:gd name="connsiteX39" fmla="*/ 141622 w 407369"/>
                <a:gd name="connsiteY39" fmla="*/ 141629 h 637692"/>
                <a:gd name="connsiteX40" fmla="*/ 147163 w 407369"/>
                <a:gd name="connsiteY40" fmla="*/ 126124 h 637692"/>
                <a:gd name="connsiteX41" fmla="*/ 159353 w 407369"/>
                <a:gd name="connsiteY41" fmla="*/ 123909 h 637692"/>
                <a:gd name="connsiteX42" fmla="*/ 248015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248015" y="5"/>
                  </a:moveTo>
                  <a:lnTo>
                    <a:pt x="159353" y="5"/>
                  </a:lnTo>
                  <a:cubicBezTo>
                    <a:pt x="147851" y="-14"/>
                    <a:pt x="137848" y="23"/>
                    <a:pt x="129344" y="115"/>
                  </a:cubicBezTo>
                  <a:cubicBezTo>
                    <a:pt x="120840" y="207"/>
                    <a:pt x="113721" y="466"/>
                    <a:pt x="107986" y="890"/>
                  </a:cubicBezTo>
                  <a:cubicBezTo>
                    <a:pt x="102270" y="1315"/>
                    <a:pt x="96000" y="2015"/>
                    <a:pt x="89177" y="2992"/>
                  </a:cubicBezTo>
                  <a:cubicBezTo>
                    <a:pt x="82354" y="3970"/>
                    <a:pt x="74757" y="5334"/>
                    <a:pt x="66385" y="7086"/>
                  </a:cubicBezTo>
                  <a:cubicBezTo>
                    <a:pt x="43372" y="11492"/>
                    <a:pt x="26997" y="21264"/>
                    <a:pt x="17260" y="36402"/>
                  </a:cubicBezTo>
                  <a:cubicBezTo>
                    <a:pt x="7524" y="51540"/>
                    <a:pt x="1770" y="74809"/>
                    <a:pt x="0" y="106209"/>
                  </a:cubicBezTo>
                  <a:lnTo>
                    <a:pt x="0" y="531485"/>
                  </a:lnTo>
                  <a:cubicBezTo>
                    <a:pt x="277" y="552264"/>
                    <a:pt x="3264" y="569559"/>
                    <a:pt x="8962" y="583369"/>
                  </a:cubicBezTo>
                  <a:cubicBezTo>
                    <a:pt x="14660" y="597179"/>
                    <a:pt x="21409" y="607615"/>
                    <a:pt x="29209" y="614677"/>
                  </a:cubicBezTo>
                  <a:cubicBezTo>
                    <a:pt x="37176" y="621757"/>
                    <a:pt x="49567" y="627067"/>
                    <a:pt x="66385" y="630608"/>
                  </a:cubicBezTo>
                  <a:cubicBezTo>
                    <a:pt x="74757" y="632359"/>
                    <a:pt x="82354" y="633724"/>
                    <a:pt x="89177" y="634701"/>
                  </a:cubicBezTo>
                  <a:cubicBezTo>
                    <a:pt x="96000" y="635678"/>
                    <a:pt x="102270" y="636379"/>
                    <a:pt x="107986" y="636803"/>
                  </a:cubicBezTo>
                  <a:cubicBezTo>
                    <a:pt x="113721" y="637227"/>
                    <a:pt x="120840" y="637485"/>
                    <a:pt x="129344" y="637577"/>
                  </a:cubicBezTo>
                  <a:cubicBezTo>
                    <a:pt x="137848" y="637669"/>
                    <a:pt x="147851" y="637706"/>
                    <a:pt x="159353" y="637688"/>
                  </a:cubicBezTo>
                  <a:lnTo>
                    <a:pt x="248015" y="637688"/>
                  </a:lnTo>
                  <a:cubicBezTo>
                    <a:pt x="259518" y="637706"/>
                    <a:pt x="269521" y="637669"/>
                    <a:pt x="278025" y="637577"/>
                  </a:cubicBezTo>
                  <a:cubicBezTo>
                    <a:pt x="286529" y="637485"/>
                    <a:pt x="293648" y="637227"/>
                    <a:pt x="299383" y="636803"/>
                  </a:cubicBezTo>
                  <a:cubicBezTo>
                    <a:pt x="310889" y="636065"/>
                    <a:pt x="325052" y="634000"/>
                    <a:pt x="341869" y="630608"/>
                  </a:cubicBezTo>
                  <a:cubicBezTo>
                    <a:pt x="364458" y="626201"/>
                    <a:pt x="380575" y="616429"/>
                    <a:pt x="390220" y="601291"/>
                  </a:cubicBezTo>
                  <a:cubicBezTo>
                    <a:pt x="399864" y="586153"/>
                    <a:pt x="405580" y="562884"/>
                    <a:pt x="407369" y="531485"/>
                  </a:cubicBezTo>
                  <a:lnTo>
                    <a:pt x="407369" y="106209"/>
                  </a:lnTo>
                  <a:cubicBezTo>
                    <a:pt x="407093" y="85429"/>
                    <a:pt x="404105" y="68134"/>
                    <a:pt x="398407" y="54324"/>
                  </a:cubicBezTo>
                  <a:cubicBezTo>
                    <a:pt x="392709" y="40514"/>
                    <a:pt x="385960" y="30078"/>
                    <a:pt x="378160" y="23016"/>
                  </a:cubicBezTo>
                  <a:cubicBezTo>
                    <a:pt x="374213" y="19476"/>
                    <a:pt x="369271" y="16378"/>
                    <a:pt x="363334" y="13723"/>
                  </a:cubicBezTo>
                  <a:cubicBezTo>
                    <a:pt x="357396" y="11068"/>
                    <a:pt x="350241" y="8856"/>
                    <a:pt x="341869" y="7086"/>
                  </a:cubicBezTo>
                  <a:cubicBezTo>
                    <a:pt x="325052" y="3693"/>
                    <a:pt x="310889" y="1628"/>
                    <a:pt x="299383" y="890"/>
                  </a:cubicBezTo>
                  <a:cubicBezTo>
                    <a:pt x="293648" y="466"/>
                    <a:pt x="286529" y="207"/>
                    <a:pt x="278025" y="115"/>
                  </a:cubicBezTo>
                  <a:cubicBezTo>
                    <a:pt x="269521" y="23"/>
                    <a:pt x="259518" y="-14"/>
                    <a:pt x="248015" y="5"/>
                  </a:cubicBezTo>
                  <a:close/>
                  <a:moveTo>
                    <a:pt x="248015" y="123909"/>
                  </a:moveTo>
                  <a:cubicBezTo>
                    <a:pt x="252633" y="123540"/>
                    <a:pt x="256697" y="124278"/>
                    <a:pt x="260206" y="126124"/>
                  </a:cubicBezTo>
                  <a:cubicBezTo>
                    <a:pt x="263716" y="127970"/>
                    <a:pt x="265563" y="133138"/>
                    <a:pt x="265748" y="141629"/>
                  </a:cubicBezTo>
                  <a:lnTo>
                    <a:pt x="265748" y="496061"/>
                  </a:lnTo>
                  <a:cubicBezTo>
                    <a:pt x="265563" y="504553"/>
                    <a:pt x="263716" y="509722"/>
                    <a:pt x="260206" y="511568"/>
                  </a:cubicBezTo>
                  <a:cubicBezTo>
                    <a:pt x="256697" y="513414"/>
                    <a:pt x="252633" y="514152"/>
                    <a:pt x="248015" y="513783"/>
                  </a:cubicBezTo>
                  <a:lnTo>
                    <a:pt x="159353" y="513783"/>
                  </a:lnTo>
                  <a:cubicBezTo>
                    <a:pt x="154735" y="514152"/>
                    <a:pt x="150672" y="513414"/>
                    <a:pt x="147163" y="511568"/>
                  </a:cubicBezTo>
                  <a:cubicBezTo>
                    <a:pt x="143653" y="509722"/>
                    <a:pt x="141806" y="504553"/>
                    <a:pt x="141622" y="496061"/>
                  </a:cubicBezTo>
                  <a:lnTo>
                    <a:pt x="141622" y="141629"/>
                  </a:lnTo>
                  <a:cubicBezTo>
                    <a:pt x="141806" y="133138"/>
                    <a:pt x="143653" y="127970"/>
                    <a:pt x="147163" y="126124"/>
                  </a:cubicBezTo>
                  <a:cubicBezTo>
                    <a:pt x="150672" y="124278"/>
                    <a:pt x="154735" y="123540"/>
                    <a:pt x="159353" y="123909"/>
                  </a:cubicBezTo>
                  <a:lnTo>
                    <a:pt x="248015" y="123909"/>
                  </a:lnTo>
                  <a:close/>
                </a:path>
              </a:pathLst>
            </a:custGeom>
          </p:spPr>
        </p:pic>
        <p:pic>
          <p:nvPicPr>
            <p:cNvPr id="85" name="Picture 84">
              <a:extLst>
                <a:ext uri="{FF2B5EF4-FFF2-40B4-BE49-F238E27FC236}">
                  <a16:creationId xmlns:a16="http://schemas.microsoft.com/office/drawing/2014/main" id="{91797BD3-F505-74B6-7735-C6BC0871F6C2}"/>
                </a:ext>
              </a:extLst>
            </p:cNvPr>
            <p:cNvPicPr>
              <a:picLocks noChangeAspect="1"/>
            </p:cNvPicPr>
            <p:nvPr/>
          </p:nvPicPr>
          <p:blipFill>
            <a:blip r:embed="rId9" cstate="email">
              <a:extLst>
                <a:ext uri="{28A0092B-C50C-407E-A947-70E740481C1C}">
                  <a14:useLocalDpi xmlns:a14="http://schemas.microsoft.com/office/drawing/2010/main" val="0"/>
                </a:ext>
              </a:extLst>
            </a:blip>
            <a:srcRect l="21801" t="13765" r="69131" b="27519"/>
            <a:stretch>
              <a:fillRect/>
            </a:stretch>
          </p:blipFill>
          <p:spPr>
            <a:xfrm rot="10800000" flipV="1">
              <a:off x="3883989" y="347278"/>
              <a:ext cx="442802" cy="637868"/>
            </a:xfrm>
            <a:custGeom>
              <a:avLst/>
              <a:gdLst>
                <a:gd name="connsiteX0" fmla="*/ 245263 w 442802"/>
                <a:gd name="connsiteY0" fmla="*/ 93 h 637868"/>
                <a:gd name="connsiteX1" fmla="*/ 130115 w 442802"/>
                <a:gd name="connsiteY1" fmla="*/ 93 h 637868"/>
                <a:gd name="connsiteX2" fmla="*/ 118165 w 442802"/>
                <a:gd name="connsiteY2" fmla="*/ 2307 h 637868"/>
                <a:gd name="connsiteX3" fmla="*/ 119493 w 442802"/>
                <a:gd name="connsiteY3" fmla="*/ 17809 h 637868"/>
                <a:gd name="connsiteX4" fmla="*/ 301070 w 442802"/>
                <a:gd name="connsiteY4" fmla="*/ 380997 h 637868"/>
                <a:gd name="connsiteX5" fmla="*/ 301070 w 442802"/>
                <a:gd name="connsiteY5" fmla="*/ 398714 h 637868"/>
                <a:gd name="connsiteX6" fmla="*/ 141621 w 442802"/>
                <a:gd name="connsiteY6" fmla="*/ 398714 h 637868"/>
                <a:gd name="connsiteX7" fmla="*/ 141621 w 442802"/>
                <a:gd name="connsiteY7" fmla="*/ 177258 h 637868"/>
                <a:gd name="connsiteX8" fmla="*/ 136089 w 442802"/>
                <a:gd name="connsiteY8" fmla="*/ 161756 h 637868"/>
                <a:gd name="connsiteX9" fmla="*/ 123919 w 442802"/>
                <a:gd name="connsiteY9" fmla="*/ 159541 h 637868"/>
                <a:gd name="connsiteX10" fmla="*/ 17702 w 442802"/>
                <a:gd name="connsiteY10" fmla="*/ 159541 h 637868"/>
                <a:gd name="connsiteX11" fmla="*/ 5532 w 442802"/>
                <a:gd name="connsiteY11" fmla="*/ 161756 h 637868"/>
                <a:gd name="connsiteX12" fmla="*/ 0 w 442802"/>
                <a:gd name="connsiteY12" fmla="*/ 177258 h 637868"/>
                <a:gd name="connsiteX13" fmla="*/ 0 w 442802"/>
                <a:gd name="connsiteY13" fmla="*/ 620059 h 637868"/>
                <a:gd name="connsiteX14" fmla="*/ 5532 w 442802"/>
                <a:gd name="connsiteY14" fmla="*/ 635561 h 637868"/>
                <a:gd name="connsiteX15" fmla="*/ 17702 w 442802"/>
                <a:gd name="connsiteY15" fmla="*/ 637776 h 637868"/>
                <a:gd name="connsiteX16" fmla="*/ 123919 w 442802"/>
                <a:gd name="connsiteY16" fmla="*/ 637776 h 637868"/>
                <a:gd name="connsiteX17" fmla="*/ 136089 w 442802"/>
                <a:gd name="connsiteY17" fmla="*/ 635561 h 637868"/>
                <a:gd name="connsiteX18" fmla="*/ 141621 w 442802"/>
                <a:gd name="connsiteY18" fmla="*/ 620059 h 637868"/>
                <a:gd name="connsiteX19" fmla="*/ 141621 w 442802"/>
                <a:gd name="connsiteY19" fmla="*/ 522619 h 637868"/>
                <a:gd name="connsiteX20" fmla="*/ 425085 w 442802"/>
                <a:gd name="connsiteY20" fmla="*/ 522619 h 637868"/>
                <a:gd name="connsiteX21" fmla="*/ 437266 w 442802"/>
                <a:gd name="connsiteY21" fmla="*/ 520406 h 637868"/>
                <a:gd name="connsiteX22" fmla="*/ 442802 w 442802"/>
                <a:gd name="connsiteY22" fmla="*/ 504918 h 637868"/>
                <a:gd name="connsiteX23" fmla="*/ 442802 w 442802"/>
                <a:gd name="connsiteY23" fmla="*/ 380997 h 637868"/>
                <a:gd name="connsiteX24" fmla="*/ 433058 w 442802"/>
                <a:gd name="connsiteY24" fmla="*/ 327848 h 637868"/>
                <a:gd name="connsiteX25" fmla="*/ 278038 w 442802"/>
                <a:gd name="connsiteY25" fmla="*/ 17809 h 637868"/>
                <a:gd name="connsiteX26" fmla="*/ 266301 w 442802"/>
                <a:gd name="connsiteY26" fmla="*/ 2639 h 637868"/>
                <a:gd name="connsiteX27" fmla="*/ 245263 w 442802"/>
                <a:gd name="connsiteY27" fmla="*/ 93 h 63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2802" h="637868">
                  <a:moveTo>
                    <a:pt x="245263" y="93"/>
                  </a:moveTo>
                  <a:lnTo>
                    <a:pt x="130115" y="93"/>
                  </a:lnTo>
                  <a:cubicBezTo>
                    <a:pt x="123587" y="-277"/>
                    <a:pt x="119604" y="462"/>
                    <a:pt x="118165" y="2307"/>
                  </a:cubicBezTo>
                  <a:cubicBezTo>
                    <a:pt x="116727" y="4153"/>
                    <a:pt x="117170" y="9320"/>
                    <a:pt x="119493" y="17809"/>
                  </a:cubicBezTo>
                  <a:lnTo>
                    <a:pt x="301070" y="380997"/>
                  </a:lnTo>
                  <a:lnTo>
                    <a:pt x="301070" y="398714"/>
                  </a:lnTo>
                  <a:lnTo>
                    <a:pt x="141621" y="398714"/>
                  </a:lnTo>
                  <a:lnTo>
                    <a:pt x="141621" y="177258"/>
                  </a:lnTo>
                  <a:cubicBezTo>
                    <a:pt x="141437" y="168768"/>
                    <a:pt x="139593" y="163601"/>
                    <a:pt x="136089" y="161756"/>
                  </a:cubicBezTo>
                  <a:cubicBezTo>
                    <a:pt x="132586" y="159910"/>
                    <a:pt x="128529" y="159172"/>
                    <a:pt x="123919" y="159541"/>
                  </a:cubicBezTo>
                  <a:lnTo>
                    <a:pt x="17702" y="159541"/>
                  </a:lnTo>
                  <a:cubicBezTo>
                    <a:pt x="13092" y="159172"/>
                    <a:pt x="9036" y="159910"/>
                    <a:pt x="5532" y="161756"/>
                  </a:cubicBezTo>
                  <a:cubicBezTo>
                    <a:pt x="2029" y="163601"/>
                    <a:pt x="185" y="168768"/>
                    <a:pt x="0" y="177258"/>
                  </a:cubicBezTo>
                  <a:lnTo>
                    <a:pt x="0" y="620059"/>
                  </a:lnTo>
                  <a:cubicBezTo>
                    <a:pt x="185" y="628548"/>
                    <a:pt x="2029" y="633716"/>
                    <a:pt x="5532" y="635561"/>
                  </a:cubicBezTo>
                  <a:cubicBezTo>
                    <a:pt x="9036" y="637407"/>
                    <a:pt x="13092" y="638145"/>
                    <a:pt x="17702" y="637776"/>
                  </a:cubicBezTo>
                  <a:lnTo>
                    <a:pt x="123919" y="637776"/>
                  </a:lnTo>
                  <a:cubicBezTo>
                    <a:pt x="128529" y="638145"/>
                    <a:pt x="132586" y="637407"/>
                    <a:pt x="136089" y="635561"/>
                  </a:cubicBezTo>
                  <a:cubicBezTo>
                    <a:pt x="139593" y="633716"/>
                    <a:pt x="141437" y="628548"/>
                    <a:pt x="141621" y="620059"/>
                  </a:cubicBezTo>
                  <a:lnTo>
                    <a:pt x="141621" y="522619"/>
                  </a:lnTo>
                  <a:lnTo>
                    <a:pt x="425085" y="522619"/>
                  </a:lnTo>
                  <a:cubicBezTo>
                    <a:pt x="429699" y="522987"/>
                    <a:pt x="433759" y="522250"/>
                    <a:pt x="437266" y="520406"/>
                  </a:cubicBezTo>
                  <a:cubicBezTo>
                    <a:pt x="440772" y="518562"/>
                    <a:pt x="442617" y="513400"/>
                    <a:pt x="442802" y="504918"/>
                  </a:cubicBezTo>
                  <a:lnTo>
                    <a:pt x="442802" y="380997"/>
                  </a:lnTo>
                  <a:cubicBezTo>
                    <a:pt x="442654" y="358852"/>
                    <a:pt x="439406" y="341135"/>
                    <a:pt x="433058" y="327848"/>
                  </a:cubicBezTo>
                  <a:lnTo>
                    <a:pt x="278038" y="17809"/>
                  </a:lnTo>
                  <a:cubicBezTo>
                    <a:pt x="274458" y="9707"/>
                    <a:pt x="270546" y="4651"/>
                    <a:pt x="266301" y="2639"/>
                  </a:cubicBezTo>
                  <a:cubicBezTo>
                    <a:pt x="262057" y="628"/>
                    <a:pt x="255044" y="-221"/>
                    <a:pt x="245263" y="93"/>
                  </a:cubicBezTo>
                  <a:close/>
                </a:path>
              </a:pathLst>
            </a:custGeom>
          </p:spPr>
        </p:pic>
      </p:grpSp>
      <p:sp>
        <p:nvSpPr>
          <p:cNvPr id="86" name="Rectangle: Rounded Corners 9">
            <a:extLst>
              <a:ext uri="{FF2B5EF4-FFF2-40B4-BE49-F238E27FC236}">
                <a16:creationId xmlns:a16="http://schemas.microsoft.com/office/drawing/2014/main" id="{2ADD4C92-AC32-2173-405C-42E2215EF250}"/>
              </a:ext>
            </a:extLst>
          </p:cNvPr>
          <p:cNvSpPr/>
          <p:nvPr/>
        </p:nvSpPr>
        <p:spPr>
          <a:xfrm>
            <a:off x="1829268" y="5100542"/>
            <a:ext cx="8743482" cy="717184"/>
          </a:xfrm>
          <a:prstGeom prst="roundRect">
            <a:avLst>
              <a:gd name="adj" fmla="val 372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C89A8E31-1819-5808-8499-00F468006326}"/>
              </a:ext>
            </a:extLst>
          </p:cNvPr>
          <p:cNvSpPr txBox="1"/>
          <p:nvPr/>
        </p:nvSpPr>
        <p:spPr>
          <a:xfrm>
            <a:off x="3199653" y="5289857"/>
            <a:ext cx="7211837" cy="338554"/>
          </a:xfrm>
          <a:prstGeom prst="rect">
            <a:avLst/>
          </a:prstGeom>
          <a:noFill/>
        </p:spPr>
        <p:txBody>
          <a:bodyPr wrap="square" rtlCol="0">
            <a:spAutoFit/>
          </a:bodyPr>
          <a:lstStyle/>
          <a:p>
            <a:pPr lvl="0">
              <a:defRPr/>
            </a:pPr>
            <a:r>
              <a:rPr lang="en-US" sz="1600" b="1" dirty="0">
                <a:solidFill>
                  <a:srgbClr val="005993"/>
                </a:solidFill>
                <a:latin typeface="SVN-Gilroy SemiBold" panose="00000700000000000000" pitchFamily="50" charset="0"/>
                <a:cs typeface="Arial" panose="020B0604020202020204" pitchFamily="34" charset="0"/>
              </a:rPr>
              <a:t>APPENDIX</a:t>
            </a:r>
            <a:endParaRPr lang="vi-VN" sz="1600" b="1" dirty="0">
              <a:solidFill>
                <a:srgbClr val="005993"/>
              </a:solidFill>
              <a:latin typeface="SVN-Gilroy SemiBold" panose="00000700000000000000" pitchFamily="50" charset="0"/>
              <a:cs typeface="Arial" panose="020B0604020202020204" pitchFamily="34" charset="0"/>
            </a:endParaRPr>
          </a:p>
        </p:txBody>
      </p:sp>
      <p:grpSp>
        <p:nvGrpSpPr>
          <p:cNvPr id="88" name="Group 87">
            <a:extLst>
              <a:ext uri="{FF2B5EF4-FFF2-40B4-BE49-F238E27FC236}">
                <a16:creationId xmlns:a16="http://schemas.microsoft.com/office/drawing/2014/main" id="{D346E5C2-3AD7-CC3A-F77F-0AC4DD1D4596}"/>
              </a:ext>
            </a:extLst>
          </p:cNvPr>
          <p:cNvGrpSpPr/>
          <p:nvPr/>
        </p:nvGrpSpPr>
        <p:grpSpPr>
          <a:xfrm>
            <a:off x="1998523" y="5256176"/>
            <a:ext cx="595510" cy="405917"/>
            <a:chOff x="4405299" y="347278"/>
            <a:chExt cx="935671" cy="637780"/>
          </a:xfrm>
        </p:grpSpPr>
        <p:pic>
          <p:nvPicPr>
            <p:cNvPr id="89" name="Picture 88">
              <a:extLst>
                <a:ext uri="{FF2B5EF4-FFF2-40B4-BE49-F238E27FC236}">
                  <a16:creationId xmlns:a16="http://schemas.microsoft.com/office/drawing/2014/main" id="{7949D4F9-2A50-FB93-8102-D8143BB8CF4F}"/>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a:xfrm rot="10800000" flipV="1">
              <a:off x="4405299" y="347366"/>
              <a:ext cx="407369" cy="637692"/>
            </a:xfrm>
            <a:custGeom>
              <a:avLst/>
              <a:gdLst>
                <a:gd name="connsiteX0" fmla="*/ 248015 w 407369"/>
                <a:gd name="connsiteY0" fmla="*/ 5 h 637692"/>
                <a:gd name="connsiteX1" fmla="*/ 159353 w 407369"/>
                <a:gd name="connsiteY1" fmla="*/ 5 h 637692"/>
                <a:gd name="connsiteX2" fmla="*/ 129344 w 407369"/>
                <a:gd name="connsiteY2" fmla="*/ 115 h 637692"/>
                <a:gd name="connsiteX3" fmla="*/ 107986 w 407369"/>
                <a:gd name="connsiteY3" fmla="*/ 890 h 637692"/>
                <a:gd name="connsiteX4" fmla="*/ 89177 w 407369"/>
                <a:gd name="connsiteY4" fmla="*/ 2992 h 637692"/>
                <a:gd name="connsiteX5" fmla="*/ 66385 w 407369"/>
                <a:gd name="connsiteY5" fmla="*/ 7086 h 637692"/>
                <a:gd name="connsiteX6" fmla="*/ 17260 w 407369"/>
                <a:gd name="connsiteY6" fmla="*/ 36402 h 637692"/>
                <a:gd name="connsiteX7" fmla="*/ 0 w 407369"/>
                <a:gd name="connsiteY7" fmla="*/ 106209 h 637692"/>
                <a:gd name="connsiteX8" fmla="*/ 0 w 407369"/>
                <a:gd name="connsiteY8" fmla="*/ 531485 h 637692"/>
                <a:gd name="connsiteX9" fmla="*/ 8962 w 407369"/>
                <a:gd name="connsiteY9" fmla="*/ 583369 h 637692"/>
                <a:gd name="connsiteX10" fmla="*/ 29209 w 407369"/>
                <a:gd name="connsiteY10" fmla="*/ 614677 h 637692"/>
                <a:gd name="connsiteX11" fmla="*/ 66385 w 407369"/>
                <a:gd name="connsiteY11" fmla="*/ 630608 h 637692"/>
                <a:gd name="connsiteX12" fmla="*/ 89177 w 407369"/>
                <a:gd name="connsiteY12" fmla="*/ 634701 h 637692"/>
                <a:gd name="connsiteX13" fmla="*/ 107986 w 407369"/>
                <a:gd name="connsiteY13" fmla="*/ 636803 h 637692"/>
                <a:gd name="connsiteX14" fmla="*/ 129344 w 407369"/>
                <a:gd name="connsiteY14" fmla="*/ 637577 h 637692"/>
                <a:gd name="connsiteX15" fmla="*/ 159353 w 407369"/>
                <a:gd name="connsiteY15" fmla="*/ 637688 h 637692"/>
                <a:gd name="connsiteX16" fmla="*/ 248015 w 407369"/>
                <a:gd name="connsiteY16" fmla="*/ 637688 h 637692"/>
                <a:gd name="connsiteX17" fmla="*/ 278025 w 407369"/>
                <a:gd name="connsiteY17" fmla="*/ 637577 h 637692"/>
                <a:gd name="connsiteX18" fmla="*/ 299383 w 407369"/>
                <a:gd name="connsiteY18" fmla="*/ 636803 h 637692"/>
                <a:gd name="connsiteX19" fmla="*/ 341869 w 407369"/>
                <a:gd name="connsiteY19" fmla="*/ 630608 h 637692"/>
                <a:gd name="connsiteX20" fmla="*/ 390220 w 407369"/>
                <a:gd name="connsiteY20" fmla="*/ 601291 h 637692"/>
                <a:gd name="connsiteX21" fmla="*/ 407369 w 407369"/>
                <a:gd name="connsiteY21" fmla="*/ 531485 h 637692"/>
                <a:gd name="connsiteX22" fmla="*/ 407369 w 407369"/>
                <a:gd name="connsiteY22" fmla="*/ 106209 h 637692"/>
                <a:gd name="connsiteX23" fmla="*/ 398407 w 407369"/>
                <a:gd name="connsiteY23" fmla="*/ 54324 h 637692"/>
                <a:gd name="connsiteX24" fmla="*/ 378160 w 407369"/>
                <a:gd name="connsiteY24" fmla="*/ 23016 h 637692"/>
                <a:gd name="connsiteX25" fmla="*/ 363334 w 407369"/>
                <a:gd name="connsiteY25" fmla="*/ 13723 h 637692"/>
                <a:gd name="connsiteX26" fmla="*/ 341869 w 407369"/>
                <a:gd name="connsiteY26" fmla="*/ 7086 h 637692"/>
                <a:gd name="connsiteX27" fmla="*/ 299383 w 407369"/>
                <a:gd name="connsiteY27" fmla="*/ 890 h 637692"/>
                <a:gd name="connsiteX28" fmla="*/ 278025 w 407369"/>
                <a:gd name="connsiteY28" fmla="*/ 115 h 637692"/>
                <a:gd name="connsiteX29" fmla="*/ 248015 w 407369"/>
                <a:gd name="connsiteY29" fmla="*/ 5 h 637692"/>
                <a:gd name="connsiteX30" fmla="*/ 248015 w 407369"/>
                <a:gd name="connsiteY30" fmla="*/ 123909 h 637692"/>
                <a:gd name="connsiteX31" fmla="*/ 260206 w 407369"/>
                <a:gd name="connsiteY31" fmla="*/ 126124 h 637692"/>
                <a:gd name="connsiteX32" fmla="*/ 265748 w 407369"/>
                <a:gd name="connsiteY32" fmla="*/ 141629 h 637692"/>
                <a:gd name="connsiteX33" fmla="*/ 265748 w 407369"/>
                <a:gd name="connsiteY33" fmla="*/ 496061 h 637692"/>
                <a:gd name="connsiteX34" fmla="*/ 260206 w 407369"/>
                <a:gd name="connsiteY34" fmla="*/ 511568 h 637692"/>
                <a:gd name="connsiteX35" fmla="*/ 248015 w 407369"/>
                <a:gd name="connsiteY35" fmla="*/ 513783 h 637692"/>
                <a:gd name="connsiteX36" fmla="*/ 159353 w 407369"/>
                <a:gd name="connsiteY36" fmla="*/ 513783 h 637692"/>
                <a:gd name="connsiteX37" fmla="*/ 147163 w 407369"/>
                <a:gd name="connsiteY37" fmla="*/ 511568 h 637692"/>
                <a:gd name="connsiteX38" fmla="*/ 141622 w 407369"/>
                <a:gd name="connsiteY38" fmla="*/ 496061 h 637692"/>
                <a:gd name="connsiteX39" fmla="*/ 141622 w 407369"/>
                <a:gd name="connsiteY39" fmla="*/ 141629 h 637692"/>
                <a:gd name="connsiteX40" fmla="*/ 147163 w 407369"/>
                <a:gd name="connsiteY40" fmla="*/ 126124 h 637692"/>
                <a:gd name="connsiteX41" fmla="*/ 159353 w 407369"/>
                <a:gd name="connsiteY41" fmla="*/ 123909 h 637692"/>
                <a:gd name="connsiteX42" fmla="*/ 248015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248015" y="5"/>
                  </a:moveTo>
                  <a:lnTo>
                    <a:pt x="159353" y="5"/>
                  </a:lnTo>
                  <a:cubicBezTo>
                    <a:pt x="147851" y="-14"/>
                    <a:pt x="137848" y="23"/>
                    <a:pt x="129344" y="115"/>
                  </a:cubicBezTo>
                  <a:cubicBezTo>
                    <a:pt x="120840" y="207"/>
                    <a:pt x="113721" y="466"/>
                    <a:pt x="107986" y="890"/>
                  </a:cubicBezTo>
                  <a:cubicBezTo>
                    <a:pt x="102270" y="1315"/>
                    <a:pt x="96000" y="2015"/>
                    <a:pt x="89177" y="2992"/>
                  </a:cubicBezTo>
                  <a:cubicBezTo>
                    <a:pt x="82354" y="3970"/>
                    <a:pt x="74757" y="5334"/>
                    <a:pt x="66385" y="7086"/>
                  </a:cubicBezTo>
                  <a:cubicBezTo>
                    <a:pt x="43372" y="11492"/>
                    <a:pt x="26997" y="21264"/>
                    <a:pt x="17260" y="36402"/>
                  </a:cubicBezTo>
                  <a:cubicBezTo>
                    <a:pt x="7524" y="51540"/>
                    <a:pt x="1770" y="74809"/>
                    <a:pt x="0" y="106209"/>
                  </a:cubicBezTo>
                  <a:lnTo>
                    <a:pt x="0" y="531485"/>
                  </a:lnTo>
                  <a:cubicBezTo>
                    <a:pt x="277" y="552264"/>
                    <a:pt x="3264" y="569559"/>
                    <a:pt x="8962" y="583369"/>
                  </a:cubicBezTo>
                  <a:cubicBezTo>
                    <a:pt x="14660" y="597179"/>
                    <a:pt x="21409" y="607615"/>
                    <a:pt x="29209" y="614677"/>
                  </a:cubicBezTo>
                  <a:cubicBezTo>
                    <a:pt x="37176" y="621757"/>
                    <a:pt x="49568" y="627067"/>
                    <a:pt x="66385" y="630608"/>
                  </a:cubicBezTo>
                  <a:cubicBezTo>
                    <a:pt x="74757" y="632359"/>
                    <a:pt x="82354" y="633724"/>
                    <a:pt x="89177" y="634701"/>
                  </a:cubicBezTo>
                  <a:cubicBezTo>
                    <a:pt x="96000" y="635678"/>
                    <a:pt x="102270" y="636379"/>
                    <a:pt x="107986" y="636803"/>
                  </a:cubicBezTo>
                  <a:cubicBezTo>
                    <a:pt x="113721" y="637227"/>
                    <a:pt x="120840" y="637485"/>
                    <a:pt x="129344" y="637577"/>
                  </a:cubicBezTo>
                  <a:cubicBezTo>
                    <a:pt x="137848" y="637669"/>
                    <a:pt x="147851" y="637706"/>
                    <a:pt x="159353" y="637688"/>
                  </a:cubicBezTo>
                  <a:lnTo>
                    <a:pt x="248015" y="637688"/>
                  </a:lnTo>
                  <a:cubicBezTo>
                    <a:pt x="259518" y="637706"/>
                    <a:pt x="269521" y="637669"/>
                    <a:pt x="278025" y="637577"/>
                  </a:cubicBezTo>
                  <a:cubicBezTo>
                    <a:pt x="286529" y="637485"/>
                    <a:pt x="293648" y="637227"/>
                    <a:pt x="299383" y="636803"/>
                  </a:cubicBezTo>
                  <a:cubicBezTo>
                    <a:pt x="310889" y="636065"/>
                    <a:pt x="325052" y="634000"/>
                    <a:pt x="341869" y="630608"/>
                  </a:cubicBezTo>
                  <a:cubicBezTo>
                    <a:pt x="364458" y="626201"/>
                    <a:pt x="380575" y="616429"/>
                    <a:pt x="390220" y="601291"/>
                  </a:cubicBezTo>
                  <a:cubicBezTo>
                    <a:pt x="399864" y="586153"/>
                    <a:pt x="405580" y="562884"/>
                    <a:pt x="407369" y="531485"/>
                  </a:cubicBezTo>
                  <a:lnTo>
                    <a:pt x="407369" y="106209"/>
                  </a:lnTo>
                  <a:cubicBezTo>
                    <a:pt x="407093" y="85429"/>
                    <a:pt x="404105" y="68134"/>
                    <a:pt x="398407" y="54324"/>
                  </a:cubicBezTo>
                  <a:cubicBezTo>
                    <a:pt x="392709" y="40514"/>
                    <a:pt x="385960" y="30078"/>
                    <a:pt x="378160" y="23016"/>
                  </a:cubicBezTo>
                  <a:cubicBezTo>
                    <a:pt x="374213" y="19476"/>
                    <a:pt x="369271" y="16378"/>
                    <a:pt x="363334" y="13723"/>
                  </a:cubicBezTo>
                  <a:cubicBezTo>
                    <a:pt x="357396" y="11068"/>
                    <a:pt x="350241" y="8856"/>
                    <a:pt x="341869" y="7086"/>
                  </a:cubicBezTo>
                  <a:cubicBezTo>
                    <a:pt x="325052" y="3693"/>
                    <a:pt x="310889" y="1628"/>
                    <a:pt x="299383" y="890"/>
                  </a:cubicBezTo>
                  <a:cubicBezTo>
                    <a:pt x="293648" y="466"/>
                    <a:pt x="286529" y="207"/>
                    <a:pt x="278025" y="115"/>
                  </a:cubicBezTo>
                  <a:cubicBezTo>
                    <a:pt x="269521" y="23"/>
                    <a:pt x="259518" y="-14"/>
                    <a:pt x="248015" y="5"/>
                  </a:cubicBezTo>
                  <a:close/>
                  <a:moveTo>
                    <a:pt x="248015" y="123909"/>
                  </a:moveTo>
                  <a:cubicBezTo>
                    <a:pt x="252633" y="123540"/>
                    <a:pt x="256697" y="124278"/>
                    <a:pt x="260206" y="126124"/>
                  </a:cubicBezTo>
                  <a:cubicBezTo>
                    <a:pt x="263716" y="127970"/>
                    <a:pt x="265563" y="133138"/>
                    <a:pt x="265748" y="141629"/>
                  </a:cubicBezTo>
                  <a:lnTo>
                    <a:pt x="265748" y="496061"/>
                  </a:lnTo>
                  <a:cubicBezTo>
                    <a:pt x="265563" y="504553"/>
                    <a:pt x="263716" y="509722"/>
                    <a:pt x="260206" y="511568"/>
                  </a:cubicBezTo>
                  <a:cubicBezTo>
                    <a:pt x="256697" y="513414"/>
                    <a:pt x="252633" y="514152"/>
                    <a:pt x="248015" y="513783"/>
                  </a:cubicBezTo>
                  <a:lnTo>
                    <a:pt x="159353" y="513783"/>
                  </a:lnTo>
                  <a:cubicBezTo>
                    <a:pt x="154735" y="514152"/>
                    <a:pt x="150672" y="513414"/>
                    <a:pt x="147163" y="511568"/>
                  </a:cubicBezTo>
                  <a:cubicBezTo>
                    <a:pt x="143653" y="509722"/>
                    <a:pt x="141806" y="504553"/>
                    <a:pt x="141622" y="496061"/>
                  </a:cubicBezTo>
                  <a:lnTo>
                    <a:pt x="141622" y="141629"/>
                  </a:lnTo>
                  <a:cubicBezTo>
                    <a:pt x="141806" y="133138"/>
                    <a:pt x="143653" y="127970"/>
                    <a:pt x="147163" y="126124"/>
                  </a:cubicBezTo>
                  <a:cubicBezTo>
                    <a:pt x="150672" y="124278"/>
                    <a:pt x="154735" y="123540"/>
                    <a:pt x="159353" y="123909"/>
                  </a:cubicBezTo>
                  <a:lnTo>
                    <a:pt x="248015" y="123909"/>
                  </a:lnTo>
                  <a:close/>
                </a:path>
              </a:pathLst>
            </a:custGeom>
          </p:spPr>
        </p:pic>
        <p:pic>
          <p:nvPicPr>
            <p:cNvPr id="90" name="Picture 89">
              <a:extLst>
                <a:ext uri="{FF2B5EF4-FFF2-40B4-BE49-F238E27FC236}">
                  <a16:creationId xmlns:a16="http://schemas.microsoft.com/office/drawing/2014/main" id="{361DA905-FA3E-F25C-3A3E-8AB5C5BA1BC3}"/>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a:xfrm rot="10800000" flipV="1">
              <a:off x="4933602" y="347278"/>
              <a:ext cx="407368" cy="637780"/>
            </a:xfrm>
            <a:custGeom>
              <a:avLst/>
              <a:gdLst>
                <a:gd name="connsiteX0" fmla="*/ 389666 w 407368"/>
                <a:gd name="connsiteY0" fmla="*/ 93 h 637780"/>
                <a:gd name="connsiteX1" fmla="*/ 26553 w 407368"/>
                <a:gd name="connsiteY1" fmla="*/ 93 h 637780"/>
                <a:gd name="connsiteX2" fmla="*/ 14383 w 407368"/>
                <a:gd name="connsiteY2" fmla="*/ 2305 h 637780"/>
                <a:gd name="connsiteX3" fmla="*/ 8850 w 407368"/>
                <a:gd name="connsiteY3" fmla="*/ 17794 h 637780"/>
                <a:gd name="connsiteX4" fmla="*/ 8850 w 407368"/>
                <a:gd name="connsiteY4" fmla="*/ 106297 h 637780"/>
                <a:gd name="connsiteX5" fmla="*/ 14383 w 407368"/>
                <a:gd name="connsiteY5" fmla="*/ 121785 h 637780"/>
                <a:gd name="connsiteX6" fmla="*/ 26553 w 407368"/>
                <a:gd name="connsiteY6" fmla="*/ 123997 h 637780"/>
                <a:gd name="connsiteX7" fmla="*/ 265747 w 407368"/>
                <a:gd name="connsiteY7" fmla="*/ 123997 h 637780"/>
                <a:gd name="connsiteX8" fmla="*/ 265747 w 407368"/>
                <a:gd name="connsiteY8" fmla="*/ 230407 h 637780"/>
                <a:gd name="connsiteX9" fmla="*/ 159352 w 407368"/>
                <a:gd name="connsiteY9" fmla="*/ 230407 h 637780"/>
                <a:gd name="connsiteX10" fmla="*/ 129343 w 407368"/>
                <a:gd name="connsiteY10" fmla="*/ 230518 h 637780"/>
                <a:gd name="connsiteX11" fmla="*/ 107986 w 407368"/>
                <a:gd name="connsiteY11" fmla="*/ 231293 h 637780"/>
                <a:gd name="connsiteX12" fmla="*/ 89177 w 407368"/>
                <a:gd name="connsiteY12" fmla="*/ 233395 h 637780"/>
                <a:gd name="connsiteX13" fmla="*/ 66384 w 407368"/>
                <a:gd name="connsiteY13" fmla="*/ 237488 h 637780"/>
                <a:gd name="connsiteX14" fmla="*/ 17259 w 407368"/>
                <a:gd name="connsiteY14" fmla="*/ 266805 h 637780"/>
                <a:gd name="connsiteX15" fmla="*/ 0 w 407368"/>
                <a:gd name="connsiteY15" fmla="*/ 336611 h 637780"/>
                <a:gd name="connsiteX16" fmla="*/ 0 w 407368"/>
                <a:gd name="connsiteY16" fmla="*/ 531530 h 637780"/>
                <a:gd name="connsiteX17" fmla="*/ 8961 w 407368"/>
                <a:gd name="connsiteY17" fmla="*/ 583436 h 637780"/>
                <a:gd name="connsiteX18" fmla="*/ 29209 w 407368"/>
                <a:gd name="connsiteY18" fmla="*/ 614756 h 637780"/>
                <a:gd name="connsiteX19" fmla="*/ 66384 w 407368"/>
                <a:gd name="connsiteY19" fmla="*/ 630693 h 637780"/>
                <a:gd name="connsiteX20" fmla="*/ 89177 w 407368"/>
                <a:gd name="connsiteY20" fmla="*/ 634788 h 637780"/>
                <a:gd name="connsiteX21" fmla="*/ 107986 w 407368"/>
                <a:gd name="connsiteY21" fmla="*/ 636890 h 637780"/>
                <a:gd name="connsiteX22" fmla="*/ 129343 w 407368"/>
                <a:gd name="connsiteY22" fmla="*/ 637665 h 637780"/>
                <a:gd name="connsiteX23" fmla="*/ 159352 w 407368"/>
                <a:gd name="connsiteY23" fmla="*/ 637776 h 637780"/>
                <a:gd name="connsiteX24" fmla="*/ 248015 w 407368"/>
                <a:gd name="connsiteY24" fmla="*/ 637776 h 637780"/>
                <a:gd name="connsiteX25" fmla="*/ 278024 w 407368"/>
                <a:gd name="connsiteY25" fmla="*/ 637665 h 637780"/>
                <a:gd name="connsiteX26" fmla="*/ 299382 w 407368"/>
                <a:gd name="connsiteY26" fmla="*/ 636890 h 637780"/>
                <a:gd name="connsiteX27" fmla="*/ 341868 w 407368"/>
                <a:gd name="connsiteY27" fmla="*/ 630693 h 637780"/>
                <a:gd name="connsiteX28" fmla="*/ 390219 w 407368"/>
                <a:gd name="connsiteY28" fmla="*/ 601365 h 637780"/>
                <a:gd name="connsiteX29" fmla="*/ 407368 w 407368"/>
                <a:gd name="connsiteY29" fmla="*/ 531530 h 637780"/>
                <a:gd name="connsiteX30" fmla="*/ 407368 w 407368"/>
                <a:gd name="connsiteY30" fmla="*/ 434139 h 637780"/>
                <a:gd name="connsiteX31" fmla="*/ 401836 w 407368"/>
                <a:gd name="connsiteY31" fmla="*/ 418644 h 637780"/>
                <a:gd name="connsiteX32" fmla="*/ 389666 w 407368"/>
                <a:gd name="connsiteY32" fmla="*/ 416430 h 637780"/>
                <a:gd name="connsiteX33" fmla="*/ 283449 w 407368"/>
                <a:gd name="connsiteY33" fmla="*/ 416430 h 637780"/>
                <a:gd name="connsiteX34" fmla="*/ 271279 w 407368"/>
                <a:gd name="connsiteY34" fmla="*/ 418638 h 637780"/>
                <a:gd name="connsiteX35" fmla="*/ 265747 w 407368"/>
                <a:gd name="connsiteY35" fmla="*/ 434091 h 637780"/>
                <a:gd name="connsiteX36" fmla="*/ 265747 w 407368"/>
                <a:gd name="connsiteY36" fmla="*/ 496142 h 637780"/>
                <a:gd name="connsiteX37" fmla="*/ 260206 w 407368"/>
                <a:gd name="connsiteY37" fmla="*/ 511655 h 637780"/>
                <a:gd name="connsiteX38" fmla="*/ 248015 w 407368"/>
                <a:gd name="connsiteY38" fmla="*/ 513871 h 637780"/>
                <a:gd name="connsiteX39" fmla="*/ 159352 w 407368"/>
                <a:gd name="connsiteY39" fmla="*/ 513871 h 637780"/>
                <a:gd name="connsiteX40" fmla="*/ 147162 w 407368"/>
                <a:gd name="connsiteY40" fmla="*/ 511655 h 637780"/>
                <a:gd name="connsiteX41" fmla="*/ 141621 w 407368"/>
                <a:gd name="connsiteY41" fmla="*/ 496142 h 637780"/>
                <a:gd name="connsiteX42" fmla="*/ 141621 w 407368"/>
                <a:gd name="connsiteY42" fmla="*/ 372040 h 637780"/>
                <a:gd name="connsiteX43" fmla="*/ 147162 w 407368"/>
                <a:gd name="connsiteY43" fmla="*/ 356528 h 637780"/>
                <a:gd name="connsiteX44" fmla="*/ 159352 w 407368"/>
                <a:gd name="connsiteY44" fmla="*/ 354312 h 637780"/>
                <a:gd name="connsiteX45" fmla="*/ 389666 w 407368"/>
                <a:gd name="connsiteY45" fmla="*/ 354312 h 637780"/>
                <a:gd name="connsiteX46" fmla="*/ 401836 w 407368"/>
                <a:gd name="connsiteY46" fmla="*/ 352099 h 637780"/>
                <a:gd name="connsiteX47" fmla="*/ 407368 w 407368"/>
                <a:gd name="connsiteY47" fmla="*/ 336611 h 637780"/>
                <a:gd name="connsiteX48" fmla="*/ 407368 w 407368"/>
                <a:gd name="connsiteY48" fmla="*/ 17794 h 637780"/>
                <a:gd name="connsiteX49" fmla="*/ 401836 w 407368"/>
                <a:gd name="connsiteY49" fmla="*/ 2305 h 637780"/>
                <a:gd name="connsiteX50" fmla="*/ 389666 w 407368"/>
                <a:gd name="connsiteY50" fmla="*/ 93 h 63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7368" h="637780">
                  <a:moveTo>
                    <a:pt x="389666" y="93"/>
                  </a:moveTo>
                  <a:lnTo>
                    <a:pt x="26553" y="93"/>
                  </a:lnTo>
                  <a:cubicBezTo>
                    <a:pt x="21943" y="-276"/>
                    <a:pt x="17886" y="461"/>
                    <a:pt x="14383" y="2305"/>
                  </a:cubicBezTo>
                  <a:cubicBezTo>
                    <a:pt x="10879" y="4149"/>
                    <a:pt x="9035" y="9312"/>
                    <a:pt x="8850" y="17794"/>
                  </a:cubicBezTo>
                  <a:lnTo>
                    <a:pt x="8850" y="106297"/>
                  </a:lnTo>
                  <a:cubicBezTo>
                    <a:pt x="9035" y="114778"/>
                    <a:pt x="10879" y="119941"/>
                    <a:pt x="14383" y="121785"/>
                  </a:cubicBezTo>
                  <a:cubicBezTo>
                    <a:pt x="17886" y="123628"/>
                    <a:pt x="21943" y="124366"/>
                    <a:pt x="26553" y="123997"/>
                  </a:cubicBezTo>
                  <a:lnTo>
                    <a:pt x="265747" y="123997"/>
                  </a:lnTo>
                  <a:lnTo>
                    <a:pt x="265747" y="230407"/>
                  </a:lnTo>
                  <a:lnTo>
                    <a:pt x="159352" y="230407"/>
                  </a:lnTo>
                  <a:cubicBezTo>
                    <a:pt x="147850" y="230389"/>
                    <a:pt x="137847" y="230425"/>
                    <a:pt x="129343" y="230518"/>
                  </a:cubicBezTo>
                  <a:cubicBezTo>
                    <a:pt x="120839" y="230610"/>
                    <a:pt x="113720" y="230868"/>
                    <a:pt x="107986" y="231293"/>
                  </a:cubicBezTo>
                  <a:cubicBezTo>
                    <a:pt x="102269" y="231717"/>
                    <a:pt x="95999" y="232418"/>
                    <a:pt x="89177" y="233395"/>
                  </a:cubicBezTo>
                  <a:cubicBezTo>
                    <a:pt x="82353" y="234372"/>
                    <a:pt x="74756" y="235737"/>
                    <a:pt x="66384" y="237488"/>
                  </a:cubicBezTo>
                  <a:cubicBezTo>
                    <a:pt x="43371" y="241895"/>
                    <a:pt x="26996" y="251667"/>
                    <a:pt x="17259" y="266805"/>
                  </a:cubicBezTo>
                  <a:cubicBezTo>
                    <a:pt x="7523" y="281942"/>
                    <a:pt x="1770" y="305211"/>
                    <a:pt x="0" y="336611"/>
                  </a:cubicBezTo>
                  <a:lnTo>
                    <a:pt x="0" y="531530"/>
                  </a:lnTo>
                  <a:cubicBezTo>
                    <a:pt x="276" y="552318"/>
                    <a:pt x="3263" y="569620"/>
                    <a:pt x="8961" y="583436"/>
                  </a:cubicBezTo>
                  <a:cubicBezTo>
                    <a:pt x="14659" y="597251"/>
                    <a:pt x="21408" y="607691"/>
                    <a:pt x="29209" y="614756"/>
                  </a:cubicBezTo>
                  <a:cubicBezTo>
                    <a:pt x="37175" y="621839"/>
                    <a:pt x="49567" y="627151"/>
                    <a:pt x="66384" y="630693"/>
                  </a:cubicBezTo>
                  <a:cubicBezTo>
                    <a:pt x="74756" y="632445"/>
                    <a:pt x="82353" y="633810"/>
                    <a:pt x="89177" y="634788"/>
                  </a:cubicBezTo>
                  <a:cubicBezTo>
                    <a:pt x="95999" y="635765"/>
                    <a:pt x="102269" y="636466"/>
                    <a:pt x="107986" y="636890"/>
                  </a:cubicBezTo>
                  <a:cubicBezTo>
                    <a:pt x="113720" y="637315"/>
                    <a:pt x="120839" y="637573"/>
                    <a:pt x="129343" y="637665"/>
                  </a:cubicBezTo>
                  <a:cubicBezTo>
                    <a:pt x="137847" y="637757"/>
                    <a:pt x="147850" y="637794"/>
                    <a:pt x="159352" y="637776"/>
                  </a:cubicBezTo>
                  <a:lnTo>
                    <a:pt x="248015" y="637776"/>
                  </a:lnTo>
                  <a:cubicBezTo>
                    <a:pt x="259517" y="637794"/>
                    <a:pt x="269520" y="637757"/>
                    <a:pt x="278024" y="637665"/>
                  </a:cubicBezTo>
                  <a:cubicBezTo>
                    <a:pt x="286528" y="637573"/>
                    <a:pt x="293647" y="637315"/>
                    <a:pt x="299382" y="636890"/>
                  </a:cubicBezTo>
                  <a:cubicBezTo>
                    <a:pt x="310889" y="636153"/>
                    <a:pt x="325051" y="634087"/>
                    <a:pt x="341868" y="630693"/>
                  </a:cubicBezTo>
                  <a:cubicBezTo>
                    <a:pt x="364458" y="626284"/>
                    <a:pt x="380574" y="616508"/>
                    <a:pt x="390219" y="601365"/>
                  </a:cubicBezTo>
                  <a:cubicBezTo>
                    <a:pt x="399863" y="586221"/>
                    <a:pt x="405580" y="562943"/>
                    <a:pt x="407368" y="531530"/>
                  </a:cubicBezTo>
                  <a:lnTo>
                    <a:pt x="407368" y="434139"/>
                  </a:lnTo>
                  <a:cubicBezTo>
                    <a:pt x="407184" y="425653"/>
                    <a:pt x="405340" y="420488"/>
                    <a:pt x="401836" y="418644"/>
                  </a:cubicBezTo>
                  <a:cubicBezTo>
                    <a:pt x="398333" y="416799"/>
                    <a:pt x="394276" y="416061"/>
                    <a:pt x="389666" y="416430"/>
                  </a:cubicBezTo>
                  <a:lnTo>
                    <a:pt x="283449" y="416430"/>
                  </a:lnTo>
                  <a:cubicBezTo>
                    <a:pt x="278839" y="416062"/>
                    <a:pt x="274782" y="416798"/>
                    <a:pt x="271279" y="418638"/>
                  </a:cubicBezTo>
                  <a:cubicBezTo>
                    <a:pt x="267775" y="420477"/>
                    <a:pt x="265931" y="425628"/>
                    <a:pt x="265747" y="434091"/>
                  </a:cubicBezTo>
                  <a:lnTo>
                    <a:pt x="265747" y="496142"/>
                  </a:lnTo>
                  <a:cubicBezTo>
                    <a:pt x="265562" y="504637"/>
                    <a:pt x="263715" y="509808"/>
                    <a:pt x="260206" y="511655"/>
                  </a:cubicBezTo>
                  <a:cubicBezTo>
                    <a:pt x="256696" y="513502"/>
                    <a:pt x="252632" y="514240"/>
                    <a:pt x="248015" y="513871"/>
                  </a:cubicBezTo>
                  <a:lnTo>
                    <a:pt x="159352" y="513871"/>
                  </a:lnTo>
                  <a:cubicBezTo>
                    <a:pt x="154735" y="514240"/>
                    <a:pt x="150671" y="513502"/>
                    <a:pt x="147162" y="511655"/>
                  </a:cubicBezTo>
                  <a:cubicBezTo>
                    <a:pt x="143652" y="509808"/>
                    <a:pt x="141805" y="504637"/>
                    <a:pt x="141621" y="496142"/>
                  </a:cubicBezTo>
                  <a:lnTo>
                    <a:pt x="141621" y="372040"/>
                  </a:lnTo>
                  <a:cubicBezTo>
                    <a:pt x="141805" y="363545"/>
                    <a:pt x="143652" y="358374"/>
                    <a:pt x="147162" y="356528"/>
                  </a:cubicBezTo>
                  <a:cubicBezTo>
                    <a:pt x="150671" y="354681"/>
                    <a:pt x="154735" y="353942"/>
                    <a:pt x="159352" y="354312"/>
                  </a:cubicBezTo>
                  <a:lnTo>
                    <a:pt x="389666" y="354312"/>
                  </a:lnTo>
                  <a:cubicBezTo>
                    <a:pt x="394276" y="354681"/>
                    <a:pt x="398333" y="353943"/>
                    <a:pt x="401836" y="352099"/>
                  </a:cubicBezTo>
                  <a:cubicBezTo>
                    <a:pt x="405340" y="350255"/>
                    <a:pt x="407184" y="345093"/>
                    <a:pt x="407368" y="336611"/>
                  </a:cubicBezTo>
                  <a:lnTo>
                    <a:pt x="407368" y="17794"/>
                  </a:lnTo>
                  <a:cubicBezTo>
                    <a:pt x="407184" y="9312"/>
                    <a:pt x="405340" y="4149"/>
                    <a:pt x="401836" y="2305"/>
                  </a:cubicBezTo>
                  <a:cubicBezTo>
                    <a:pt x="398333" y="461"/>
                    <a:pt x="394276" y="-276"/>
                    <a:pt x="389666" y="93"/>
                  </a:cubicBezTo>
                  <a:close/>
                </a:path>
              </a:pathLst>
            </a:custGeom>
          </p:spPr>
        </p:pic>
      </p:grpSp>
      <p:pic>
        <p:nvPicPr>
          <p:cNvPr id="91" name="Picture 90">
            <a:extLst>
              <a:ext uri="{FF2B5EF4-FFF2-40B4-BE49-F238E27FC236}">
                <a16:creationId xmlns:a16="http://schemas.microsoft.com/office/drawing/2014/main" id="{97C8060D-F25C-7220-7C34-06A8CD8BAC0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290232" y="318411"/>
            <a:ext cx="1341434" cy="450721"/>
          </a:xfrm>
          <a:prstGeom prst="rect">
            <a:avLst/>
          </a:prstGeom>
        </p:spPr>
      </p:pic>
      <p:grpSp>
        <p:nvGrpSpPr>
          <p:cNvPr id="92" name="Group 91">
            <a:extLst>
              <a:ext uri="{FF2B5EF4-FFF2-40B4-BE49-F238E27FC236}">
                <a16:creationId xmlns:a16="http://schemas.microsoft.com/office/drawing/2014/main" id="{1388962C-5DD6-084A-B74E-03C22871B36E}"/>
              </a:ext>
            </a:extLst>
          </p:cNvPr>
          <p:cNvGrpSpPr/>
          <p:nvPr/>
        </p:nvGrpSpPr>
        <p:grpSpPr>
          <a:xfrm>
            <a:off x="131290" y="-695296"/>
            <a:ext cx="1128476" cy="310798"/>
            <a:chOff x="2589834" y="1632937"/>
            <a:chExt cx="1128476" cy="310798"/>
          </a:xfrm>
        </p:grpSpPr>
        <p:pic>
          <p:nvPicPr>
            <p:cNvPr id="93" name="Picture 92">
              <a:extLst>
                <a:ext uri="{FF2B5EF4-FFF2-40B4-BE49-F238E27FC236}">
                  <a16:creationId xmlns:a16="http://schemas.microsoft.com/office/drawing/2014/main" id="{C1C5A581-E7EF-A82B-FA33-86AE009ECA98}"/>
                </a:ext>
              </a:extLst>
            </p:cNvPr>
            <p:cNvPicPr>
              <a:picLocks noChangeAspect="1"/>
            </p:cNvPicPr>
            <p:nvPr/>
          </p:nvPicPr>
          <p:blipFill>
            <a:blip r:embed="rId13" cstate="email">
              <a:extLst>
                <a:ext uri="{28A0092B-C50C-407E-A947-70E740481C1C}">
                  <a14:useLocalDpi xmlns:a14="http://schemas.microsoft.com/office/drawing/2010/main" val="0"/>
                </a:ext>
              </a:extLst>
            </a:blip>
            <a:srcRect l="1785" t="19306" r="57070" b="21122"/>
            <a:stretch>
              <a:fillRect/>
            </a:stretch>
          </p:blipFill>
          <p:spPr>
            <a:xfrm flipV="1">
              <a:off x="2589834" y="1632937"/>
              <a:ext cx="485625" cy="310798"/>
            </a:xfrm>
            <a:custGeom>
              <a:avLst/>
              <a:gdLst/>
              <a:ahLst/>
              <a:cxnLst/>
              <a:rect l="l" t="t" r="r" b="b"/>
              <a:pathLst>
                <a:path w="485625" h="310798">
                  <a:moveTo>
                    <a:pt x="252354" y="310798"/>
                  </a:moveTo>
                  <a:cubicBezTo>
                    <a:pt x="280502" y="310798"/>
                    <a:pt x="311449" y="306726"/>
                    <a:pt x="345197" y="298581"/>
                  </a:cubicBezTo>
                  <a:cubicBezTo>
                    <a:pt x="371323" y="306726"/>
                    <a:pt x="397456" y="310798"/>
                    <a:pt x="423596" y="310798"/>
                  </a:cubicBezTo>
                  <a:cubicBezTo>
                    <a:pt x="437916" y="310798"/>
                    <a:pt x="450634" y="308470"/>
                    <a:pt x="461750" y="303813"/>
                  </a:cubicBezTo>
                  <a:cubicBezTo>
                    <a:pt x="477667" y="297155"/>
                    <a:pt x="485625" y="287025"/>
                    <a:pt x="485625" y="273422"/>
                  </a:cubicBezTo>
                  <a:cubicBezTo>
                    <a:pt x="485625" y="262648"/>
                    <a:pt x="478807" y="257260"/>
                    <a:pt x="465173" y="257260"/>
                  </a:cubicBezTo>
                  <a:cubicBezTo>
                    <a:pt x="455227" y="257260"/>
                    <a:pt x="446113" y="258761"/>
                    <a:pt x="437832" y="261762"/>
                  </a:cubicBezTo>
                  <a:cubicBezTo>
                    <a:pt x="393938" y="271655"/>
                    <a:pt x="364216" y="277800"/>
                    <a:pt x="348667" y="280195"/>
                  </a:cubicBezTo>
                  <a:cubicBezTo>
                    <a:pt x="303455" y="262186"/>
                    <a:pt x="260638" y="235595"/>
                    <a:pt x="220217" y="200420"/>
                  </a:cubicBezTo>
                  <a:cubicBezTo>
                    <a:pt x="194979" y="178301"/>
                    <a:pt x="172380" y="154502"/>
                    <a:pt x="152420" y="129022"/>
                  </a:cubicBezTo>
                  <a:cubicBezTo>
                    <a:pt x="125515" y="94726"/>
                    <a:pt x="112062" y="66847"/>
                    <a:pt x="112062" y="45384"/>
                  </a:cubicBezTo>
                  <a:cubicBezTo>
                    <a:pt x="112062" y="24579"/>
                    <a:pt x="124680" y="14725"/>
                    <a:pt x="149916" y="15823"/>
                  </a:cubicBezTo>
                  <a:cubicBezTo>
                    <a:pt x="164295" y="16376"/>
                    <a:pt x="178409" y="19057"/>
                    <a:pt x="192258" y="23866"/>
                  </a:cubicBezTo>
                  <a:cubicBezTo>
                    <a:pt x="218819" y="34595"/>
                    <a:pt x="253014" y="56337"/>
                    <a:pt x="294842" y="89092"/>
                  </a:cubicBezTo>
                  <a:cubicBezTo>
                    <a:pt x="298372" y="91854"/>
                    <a:pt x="300868" y="93601"/>
                    <a:pt x="302332" y="94335"/>
                  </a:cubicBezTo>
                  <a:cubicBezTo>
                    <a:pt x="305062" y="94335"/>
                    <a:pt x="307110" y="93756"/>
                    <a:pt x="308475" y="92599"/>
                  </a:cubicBezTo>
                  <a:lnTo>
                    <a:pt x="309439" y="90147"/>
                  </a:lnTo>
                  <a:lnTo>
                    <a:pt x="327130" y="112299"/>
                  </a:lnTo>
                  <a:cubicBezTo>
                    <a:pt x="335457" y="120503"/>
                    <a:pt x="344941" y="127929"/>
                    <a:pt x="355580" y="134579"/>
                  </a:cubicBezTo>
                  <a:cubicBezTo>
                    <a:pt x="382681" y="155471"/>
                    <a:pt x="406070" y="165916"/>
                    <a:pt x="425748" y="165916"/>
                  </a:cubicBezTo>
                  <a:cubicBezTo>
                    <a:pt x="439382" y="165916"/>
                    <a:pt x="446200" y="160101"/>
                    <a:pt x="446200" y="148470"/>
                  </a:cubicBezTo>
                  <a:cubicBezTo>
                    <a:pt x="446200" y="131707"/>
                    <a:pt x="432385" y="109585"/>
                    <a:pt x="404756" y="82104"/>
                  </a:cubicBezTo>
                  <a:cubicBezTo>
                    <a:pt x="365644" y="42992"/>
                    <a:pt x="336064" y="23436"/>
                    <a:pt x="316015" y="23436"/>
                  </a:cubicBezTo>
                  <a:cubicBezTo>
                    <a:pt x="300242" y="23436"/>
                    <a:pt x="292356" y="31609"/>
                    <a:pt x="292356" y="47956"/>
                  </a:cubicBezTo>
                  <a:cubicBezTo>
                    <a:pt x="292356" y="53155"/>
                    <a:pt x="293461" y="58872"/>
                    <a:pt x="295671" y="65106"/>
                  </a:cubicBezTo>
                  <a:lnTo>
                    <a:pt x="300236" y="74403"/>
                  </a:lnTo>
                  <a:lnTo>
                    <a:pt x="286365" y="63246"/>
                  </a:lnTo>
                  <a:cubicBezTo>
                    <a:pt x="269865" y="50257"/>
                    <a:pt x="256387" y="40549"/>
                    <a:pt x="245932" y="34123"/>
                  </a:cubicBezTo>
                  <a:cubicBezTo>
                    <a:pt x="211179" y="12601"/>
                    <a:pt x="179004" y="1251"/>
                    <a:pt x="149407" y="74"/>
                  </a:cubicBezTo>
                  <a:cubicBezTo>
                    <a:pt x="113868" y="-1069"/>
                    <a:pt x="92977" y="11076"/>
                    <a:pt x="86733" y="36510"/>
                  </a:cubicBezTo>
                  <a:cubicBezTo>
                    <a:pt x="85797" y="35399"/>
                    <a:pt x="83051" y="34686"/>
                    <a:pt x="78495" y="34372"/>
                  </a:cubicBezTo>
                  <a:cubicBezTo>
                    <a:pt x="52325" y="33511"/>
                    <a:pt x="32363" y="41154"/>
                    <a:pt x="18608" y="57300"/>
                  </a:cubicBezTo>
                  <a:cubicBezTo>
                    <a:pt x="5923" y="72117"/>
                    <a:pt x="-277" y="92577"/>
                    <a:pt x="10" y="118680"/>
                  </a:cubicBezTo>
                  <a:cubicBezTo>
                    <a:pt x="304" y="146976"/>
                    <a:pt x="8868" y="174589"/>
                    <a:pt x="25702" y="201519"/>
                  </a:cubicBezTo>
                  <a:cubicBezTo>
                    <a:pt x="41190" y="226653"/>
                    <a:pt x="61340" y="247611"/>
                    <a:pt x="86152" y="264395"/>
                  </a:cubicBezTo>
                  <a:cubicBezTo>
                    <a:pt x="132334" y="295330"/>
                    <a:pt x="187735" y="310798"/>
                    <a:pt x="252354" y="310798"/>
                  </a:cubicBezTo>
                  <a:close/>
                  <a:moveTo>
                    <a:pt x="423596" y="296268"/>
                  </a:moveTo>
                  <a:cubicBezTo>
                    <a:pt x="404920" y="296268"/>
                    <a:pt x="386375" y="294232"/>
                    <a:pt x="367961" y="290158"/>
                  </a:cubicBezTo>
                  <a:cubicBezTo>
                    <a:pt x="384954" y="287351"/>
                    <a:pt x="397309" y="284946"/>
                    <a:pt x="405026" y="282945"/>
                  </a:cubicBezTo>
                  <a:cubicBezTo>
                    <a:pt x="434950" y="274939"/>
                    <a:pt x="454713" y="270936"/>
                    <a:pt x="464315" y="270936"/>
                  </a:cubicBezTo>
                  <a:cubicBezTo>
                    <a:pt x="469402" y="270936"/>
                    <a:pt x="471946" y="271979"/>
                    <a:pt x="471946" y="274064"/>
                  </a:cubicBezTo>
                  <a:cubicBezTo>
                    <a:pt x="471946" y="281827"/>
                    <a:pt x="466127" y="287724"/>
                    <a:pt x="454489" y="291757"/>
                  </a:cubicBezTo>
                  <a:cubicBezTo>
                    <a:pt x="445857" y="294765"/>
                    <a:pt x="435559" y="296268"/>
                    <a:pt x="423596" y="296268"/>
                  </a:cubicBezTo>
                  <a:close/>
                  <a:moveTo>
                    <a:pt x="252354" y="287053"/>
                  </a:moveTo>
                  <a:cubicBezTo>
                    <a:pt x="172884" y="287053"/>
                    <a:pt x="110567" y="265102"/>
                    <a:pt x="65403" y="221199"/>
                  </a:cubicBezTo>
                  <a:cubicBezTo>
                    <a:pt x="33061" y="189688"/>
                    <a:pt x="16751" y="157258"/>
                    <a:pt x="16473" y="123909"/>
                  </a:cubicBezTo>
                  <a:cubicBezTo>
                    <a:pt x="16154" y="99129"/>
                    <a:pt x="21250" y="80377"/>
                    <a:pt x="31761" y="67653"/>
                  </a:cubicBezTo>
                  <a:cubicBezTo>
                    <a:pt x="41852" y="55006"/>
                    <a:pt x="57444" y="48683"/>
                    <a:pt x="78536" y="48683"/>
                  </a:cubicBezTo>
                  <a:cubicBezTo>
                    <a:pt x="81478" y="48683"/>
                    <a:pt x="83665" y="48889"/>
                    <a:pt x="85097" y="49301"/>
                  </a:cubicBezTo>
                  <a:cubicBezTo>
                    <a:pt x="84239" y="60531"/>
                    <a:pt x="86686" y="73729"/>
                    <a:pt x="92440" y="88894"/>
                  </a:cubicBezTo>
                  <a:cubicBezTo>
                    <a:pt x="108867" y="132648"/>
                    <a:pt x="140591" y="173912"/>
                    <a:pt x="187613" y="212685"/>
                  </a:cubicBezTo>
                  <a:cubicBezTo>
                    <a:pt x="229626" y="247336"/>
                    <a:pt x="274038" y="271551"/>
                    <a:pt x="320851" y="285329"/>
                  </a:cubicBezTo>
                  <a:cubicBezTo>
                    <a:pt x="301540" y="286479"/>
                    <a:pt x="278707" y="287053"/>
                    <a:pt x="252354" y="287053"/>
                  </a:cubicBezTo>
                  <a:close/>
                  <a:moveTo>
                    <a:pt x="428750" y="150745"/>
                  </a:moveTo>
                  <a:cubicBezTo>
                    <a:pt x="423905" y="150745"/>
                    <a:pt x="415615" y="146504"/>
                    <a:pt x="403882" y="138022"/>
                  </a:cubicBezTo>
                  <a:cubicBezTo>
                    <a:pt x="381110" y="121971"/>
                    <a:pt x="357540" y="99780"/>
                    <a:pt x="333174" y="71447"/>
                  </a:cubicBezTo>
                  <a:cubicBezTo>
                    <a:pt x="321418" y="57637"/>
                    <a:pt x="315014" y="48734"/>
                    <a:pt x="313962" y="44738"/>
                  </a:cubicBezTo>
                  <a:cubicBezTo>
                    <a:pt x="312819" y="40082"/>
                    <a:pt x="313647" y="37754"/>
                    <a:pt x="316445" y="37754"/>
                  </a:cubicBezTo>
                  <a:cubicBezTo>
                    <a:pt x="321022" y="37754"/>
                    <a:pt x="328638" y="39697"/>
                    <a:pt x="339292" y="43584"/>
                  </a:cubicBezTo>
                  <a:cubicBezTo>
                    <a:pt x="364020" y="66887"/>
                    <a:pt x="386936" y="90517"/>
                    <a:pt x="408042" y="114476"/>
                  </a:cubicBezTo>
                  <a:cubicBezTo>
                    <a:pt x="418518" y="126489"/>
                    <a:pt x="425661" y="136895"/>
                    <a:pt x="429471" y="145693"/>
                  </a:cubicBezTo>
                  <a:cubicBezTo>
                    <a:pt x="432219" y="149061"/>
                    <a:pt x="431979" y="150745"/>
                    <a:pt x="428750" y="150745"/>
                  </a:cubicBezTo>
                  <a:close/>
                </a:path>
              </a:pathLst>
            </a:custGeom>
          </p:spPr>
        </p:pic>
        <p:pic>
          <p:nvPicPr>
            <p:cNvPr id="94" name="Picture 93">
              <a:extLst>
                <a:ext uri="{FF2B5EF4-FFF2-40B4-BE49-F238E27FC236}">
                  <a16:creationId xmlns:a16="http://schemas.microsoft.com/office/drawing/2014/main" id="{E1036A3D-C3D4-8641-C025-96E5DC6DB22B}"/>
                </a:ext>
              </a:extLst>
            </p:cNvPr>
            <p:cNvPicPr>
              <a:picLocks noChangeAspect="1"/>
            </p:cNvPicPr>
            <p:nvPr/>
          </p:nvPicPr>
          <p:blipFill>
            <a:blip r:embed="rId14" cstate="email">
              <a:extLst>
                <a:ext uri="{28A0092B-C50C-407E-A947-70E740481C1C}">
                  <a14:useLocalDpi xmlns:a14="http://schemas.microsoft.com/office/drawing/2010/main" val="0"/>
                </a:ext>
              </a:extLst>
            </a:blip>
            <a:srcRect l="36228" t="23347" r="2604" b="36292"/>
            <a:stretch>
              <a:fillRect/>
            </a:stretch>
          </p:blipFill>
          <p:spPr>
            <a:xfrm flipV="1">
              <a:off x="2996355" y="1712082"/>
              <a:ext cx="721955" cy="210575"/>
            </a:xfrm>
            <a:custGeom>
              <a:avLst/>
              <a:gdLst/>
              <a:ahLst/>
              <a:cxnLst/>
              <a:rect l="l" t="t" r="r" b="b"/>
              <a:pathLst>
                <a:path w="721955" h="210575">
                  <a:moveTo>
                    <a:pt x="382772" y="210258"/>
                  </a:moveTo>
                  <a:lnTo>
                    <a:pt x="382772" y="201487"/>
                  </a:lnTo>
                  <a:cubicBezTo>
                    <a:pt x="368247" y="198260"/>
                    <a:pt x="349385" y="187212"/>
                    <a:pt x="326184" y="168343"/>
                  </a:cubicBezTo>
                  <a:cubicBezTo>
                    <a:pt x="313354" y="157793"/>
                    <a:pt x="297853" y="145744"/>
                    <a:pt x="279682" y="132193"/>
                  </a:cubicBezTo>
                  <a:cubicBezTo>
                    <a:pt x="280489" y="132193"/>
                    <a:pt x="283820" y="132313"/>
                    <a:pt x="289676" y="132552"/>
                  </a:cubicBezTo>
                  <a:cubicBezTo>
                    <a:pt x="297029" y="132852"/>
                    <a:pt x="303066" y="132733"/>
                    <a:pt x="307789" y="132193"/>
                  </a:cubicBezTo>
                  <a:cubicBezTo>
                    <a:pt x="313340" y="132193"/>
                    <a:pt x="315520" y="129089"/>
                    <a:pt x="314329" y="122879"/>
                  </a:cubicBezTo>
                  <a:lnTo>
                    <a:pt x="314228" y="122783"/>
                  </a:lnTo>
                  <a:lnTo>
                    <a:pt x="315787" y="123790"/>
                  </a:lnTo>
                  <a:cubicBezTo>
                    <a:pt x="331096" y="132861"/>
                    <a:pt x="345950" y="139162"/>
                    <a:pt x="360350" y="142696"/>
                  </a:cubicBezTo>
                  <a:cubicBezTo>
                    <a:pt x="367078" y="144695"/>
                    <a:pt x="373004" y="144457"/>
                    <a:pt x="378128" y="141982"/>
                  </a:cubicBezTo>
                  <a:cubicBezTo>
                    <a:pt x="382980" y="139261"/>
                    <a:pt x="385614" y="135512"/>
                    <a:pt x="386031" y="130735"/>
                  </a:cubicBezTo>
                  <a:cubicBezTo>
                    <a:pt x="386935" y="119801"/>
                    <a:pt x="378644" y="108264"/>
                    <a:pt x="361159" y="96126"/>
                  </a:cubicBezTo>
                  <a:cubicBezTo>
                    <a:pt x="347434" y="86576"/>
                    <a:pt x="331810" y="80753"/>
                    <a:pt x="314289" y="78655"/>
                  </a:cubicBezTo>
                  <a:cubicBezTo>
                    <a:pt x="308109" y="78084"/>
                    <a:pt x="304566" y="78513"/>
                    <a:pt x="303660" y="79943"/>
                  </a:cubicBezTo>
                  <a:cubicBezTo>
                    <a:pt x="298974" y="74758"/>
                    <a:pt x="293256" y="68378"/>
                    <a:pt x="286507" y="60803"/>
                  </a:cubicBezTo>
                  <a:cubicBezTo>
                    <a:pt x="269746" y="42134"/>
                    <a:pt x="261366" y="28609"/>
                    <a:pt x="261366" y="20230"/>
                  </a:cubicBezTo>
                  <a:cubicBezTo>
                    <a:pt x="261366" y="17860"/>
                    <a:pt x="263622" y="16675"/>
                    <a:pt x="268135" y="16675"/>
                  </a:cubicBezTo>
                  <a:cubicBezTo>
                    <a:pt x="275893" y="16675"/>
                    <a:pt x="287384" y="21568"/>
                    <a:pt x="302608" y="31354"/>
                  </a:cubicBezTo>
                  <a:cubicBezTo>
                    <a:pt x="322087" y="43778"/>
                    <a:pt x="340521" y="58468"/>
                    <a:pt x="357908" y="75424"/>
                  </a:cubicBezTo>
                  <a:cubicBezTo>
                    <a:pt x="359249" y="76572"/>
                    <a:pt x="360742" y="77475"/>
                    <a:pt x="362386" y="78133"/>
                  </a:cubicBezTo>
                  <a:lnTo>
                    <a:pt x="365877" y="78213"/>
                  </a:lnTo>
                  <a:lnTo>
                    <a:pt x="382891" y="97820"/>
                  </a:lnTo>
                  <a:cubicBezTo>
                    <a:pt x="398614" y="114408"/>
                    <a:pt x="412389" y="126472"/>
                    <a:pt x="424218" y="134014"/>
                  </a:cubicBezTo>
                  <a:cubicBezTo>
                    <a:pt x="432279" y="139230"/>
                    <a:pt x="444822" y="141839"/>
                    <a:pt x="461847" y="141839"/>
                  </a:cubicBezTo>
                  <a:cubicBezTo>
                    <a:pt x="442955" y="124431"/>
                    <a:pt x="422451" y="105427"/>
                    <a:pt x="400337" y="84827"/>
                  </a:cubicBezTo>
                  <a:cubicBezTo>
                    <a:pt x="412312" y="97444"/>
                    <a:pt x="425757" y="107826"/>
                    <a:pt x="440671" y="115973"/>
                  </a:cubicBezTo>
                  <a:cubicBezTo>
                    <a:pt x="467054" y="134644"/>
                    <a:pt x="486086" y="143980"/>
                    <a:pt x="497764" y="143980"/>
                  </a:cubicBezTo>
                  <a:cubicBezTo>
                    <a:pt x="502468" y="143980"/>
                    <a:pt x="506874" y="142387"/>
                    <a:pt x="510982" y="139202"/>
                  </a:cubicBezTo>
                  <a:cubicBezTo>
                    <a:pt x="515090" y="136016"/>
                    <a:pt x="516971" y="131870"/>
                    <a:pt x="516624" y="126763"/>
                  </a:cubicBezTo>
                  <a:cubicBezTo>
                    <a:pt x="516005" y="115018"/>
                    <a:pt x="503824" y="98554"/>
                    <a:pt x="480082" y="77371"/>
                  </a:cubicBezTo>
                  <a:cubicBezTo>
                    <a:pt x="467329" y="64859"/>
                    <a:pt x="459030" y="56740"/>
                    <a:pt x="455187" y="53015"/>
                  </a:cubicBezTo>
                  <a:cubicBezTo>
                    <a:pt x="434767" y="34094"/>
                    <a:pt x="424557" y="22022"/>
                    <a:pt x="424557" y="16801"/>
                  </a:cubicBezTo>
                  <a:cubicBezTo>
                    <a:pt x="424557" y="16717"/>
                    <a:pt x="425241" y="16675"/>
                    <a:pt x="426609" y="16675"/>
                  </a:cubicBezTo>
                  <a:cubicBezTo>
                    <a:pt x="437805" y="16675"/>
                    <a:pt x="464609" y="35625"/>
                    <a:pt x="507020" y="73525"/>
                  </a:cubicBezTo>
                  <a:lnTo>
                    <a:pt x="509882" y="75435"/>
                  </a:lnTo>
                  <a:lnTo>
                    <a:pt x="516837" y="75107"/>
                  </a:lnTo>
                  <a:lnTo>
                    <a:pt x="527938" y="88109"/>
                  </a:lnTo>
                  <a:cubicBezTo>
                    <a:pt x="534368" y="95109"/>
                    <a:pt x="545720" y="104675"/>
                    <a:pt x="561993" y="116806"/>
                  </a:cubicBezTo>
                  <a:cubicBezTo>
                    <a:pt x="549953" y="115663"/>
                    <a:pt x="542765" y="115092"/>
                    <a:pt x="540431" y="115092"/>
                  </a:cubicBezTo>
                  <a:lnTo>
                    <a:pt x="537433" y="115092"/>
                  </a:lnTo>
                  <a:cubicBezTo>
                    <a:pt x="533375" y="115092"/>
                    <a:pt x="531602" y="117992"/>
                    <a:pt x="532115" y="123791"/>
                  </a:cubicBezTo>
                  <a:cubicBezTo>
                    <a:pt x="534933" y="126610"/>
                    <a:pt x="537504" y="128368"/>
                    <a:pt x="539827" y="129065"/>
                  </a:cubicBezTo>
                  <a:cubicBezTo>
                    <a:pt x="554204" y="130579"/>
                    <a:pt x="564540" y="131336"/>
                    <a:pt x="570836" y="131336"/>
                  </a:cubicBezTo>
                  <a:cubicBezTo>
                    <a:pt x="604679" y="164336"/>
                    <a:pt x="631112" y="186126"/>
                    <a:pt x="650134" y="196705"/>
                  </a:cubicBezTo>
                  <a:cubicBezTo>
                    <a:pt x="655564" y="199692"/>
                    <a:pt x="659722" y="201763"/>
                    <a:pt x="662607" y="202918"/>
                  </a:cubicBezTo>
                  <a:cubicBezTo>
                    <a:pt x="674258" y="209063"/>
                    <a:pt x="688930" y="211510"/>
                    <a:pt x="706622" y="210258"/>
                  </a:cubicBezTo>
                  <a:lnTo>
                    <a:pt x="706622" y="201487"/>
                  </a:lnTo>
                  <a:cubicBezTo>
                    <a:pt x="692097" y="198260"/>
                    <a:pt x="673235" y="187212"/>
                    <a:pt x="650034" y="168343"/>
                  </a:cubicBezTo>
                  <a:cubicBezTo>
                    <a:pt x="637204" y="157793"/>
                    <a:pt x="621703" y="145744"/>
                    <a:pt x="603533" y="132193"/>
                  </a:cubicBezTo>
                  <a:cubicBezTo>
                    <a:pt x="604339" y="132193"/>
                    <a:pt x="607670" y="132313"/>
                    <a:pt x="613526" y="132552"/>
                  </a:cubicBezTo>
                  <a:cubicBezTo>
                    <a:pt x="620879" y="132852"/>
                    <a:pt x="626916" y="132733"/>
                    <a:pt x="631639" y="132193"/>
                  </a:cubicBezTo>
                  <a:cubicBezTo>
                    <a:pt x="637190" y="132193"/>
                    <a:pt x="639370" y="129089"/>
                    <a:pt x="638179" y="122879"/>
                  </a:cubicBezTo>
                  <a:cubicBezTo>
                    <a:pt x="636148" y="119687"/>
                    <a:pt x="633142" y="118091"/>
                    <a:pt x="629162" y="118091"/>
                  </a:cubicBezTo>
                  <a:lnTo>
                    <a:pt x="611747" y="118091"/>
                  </a:lnTo>
                  <a:lnTo>
                    <a:pt x="602115" y="117684"/>
                  </a:lnTo>
                  <a:cubicBezTo>
                    <a:pt x="597948" y="117413"/>
                    <a:pt x="595428" y="117206"/>
                    <a:pt x="594553" y="117063"/>
                  </a:cubicBezTo>
                  <a:cubicBezTo>
                    <a:pt x="586249" y="111318"/>
                    <a:pt x="578643" y="103664"/>
                    <a:pt x="571734" y="94100"/>
                  </a:cubicBezTo>
                  <a:cubicBezTo>
                    <a:pt x="531780" y="52887"/>
                    <a:pt x="511803" y="27977"/>
                    <a:pt x="511803" y="19373"/>
                  </a:cubicBezTo>
                  <a:cubicBezTo>
                    <a:pt x="511803" y="17859"/>
                    <a:pt x="512273" y="17101"/>
                    <a:pt x="513213" y="17101"/>
                  </a:cubicBezTo>
                  <a:cubicBezTo>
                    <a:pt x="518492" y="17101"/>
                    <a:pt x="526469" y="20075"/>
                    <a:pt x="537145" y="26024"/>
                  </a:cubicBezTo>
                  <a:lnTo>
                    <a:pt x="547464" y="32210"/>
                  </a:lnTo>
                  <a:lnTo>
                    <a:pt x="549397" y="37840"/>
                  </a:lnTo>
                  <a:cubicBezTo>
                    <a:pt x="552469" y="42727"/>
                    <a:pt x="556996" y="47786"/>
                    <a:pt x="562978" y="53019"/>
                  </a:cubicBezTo>
                  <a:cubicBezTo>
                    <a:pt x="564387" y="54339"/>
                    <a:pt x="566454" y="55999"/>
                    <a:pt x="569180" y="57999"/>
                  </a:cubicBezTo>
                  <a:lnTo>
                    <a:pt x="580827" y="67944"/>
                  </a:lnTo>
                  <a:cubicBezTo>
                    <a:pt x="591948" y="77057"/>
                    <a:pt x="599208" y="81613"/>
                    <a:pt x="602607" y="81613"/>
                  </a:cubicBezTo>
                  <a:cubicBezTo>
                    <a:pt x="616103" y="93219"/>
                    <a:pt x="626373" y="101578"/>
                    <a:pt x="633419" y="106690"/>
                  </a:cubicBezTo>
                  <a:lnTo>
                    <a:pt x="643498" y="118248"/>
                  </a:lnTo>
                  <a:cubicBezTo>
                    <a:pt x="647387" y="121998"/>
                    <a:pt x="650581" y="125385"/>
                    <a:pt x="653082" y="128409"/>
                  </a:cubicBezTo>
                  <a:cubicBezTo>
                    <a:pt x="680273" y="161366"/>
                    <a:pt x="699843" y="177845"/>
                    <a:pt x="711790" y="177845"/>
                  </a:cubicBezTo>
                  <a:cubicBezTo>
                    <a:pt x="718567" y="177845"/>
                    <a:pt x="721955" y="174743"/>
                    <a:pt x="721955" y="168541"/>
                  </a:cubicBezTo>
                  <a:cubicBezTo>
                    <a:pt x="721955" y="162479"/>
                    <a:pt x="714382" y="154755"/>
                    <a:pt x="699235" y="145367"/>
                  </a:cubicBezTo>
                  <a:cubicBezTo>
                    <a:pt x="679216" y="129772"/>
                    <a:pt x="668839" y="121561"/>
                    <a:pt x="668106" y="120734"/>
                  </a:cubicBezTo>
                  <a:cubicBezTo>
                    <a:pt x="665984" y="118234"/>
                    <a:pt x="664343" y="114991"/>
                    <a:pt x="663185" y="111005"/>
                  </a:cubicBezTo>
                  <a:cubicBezTo>
                    <a:pt x="662025" y="107019"/>
                    <a:pt x="660469" y="99215"/>
                    <a:pt x="658516" y="87594"/>
                  </a:cubicBezTo>
                  <a:cubicBezTo>
                    <a:pt x="656216" y="76099"/>
                    <a:pt x="653881" y="67316"/>
                    <a:pt x="651510" y="61243"/>
                  </a:cubicBezTo>
                  <a:cubicBezTo>
                    <a:pt x="647847" y="52043"/>
                    <a:pt x="643116" y="44389"/>
                    <a:pt x="637317" y="38283"/>
                  </a:cubicBezTo>
                  <a:lnTo>
                    <a:pt x="634428" y="35849"/>
                  </a:lnTo>
                  <a:lnTo>
                    <a:pt x="649880" y="45663"/>
                  </a:lnTo>
                  <a:cubicBezTo>
                    <a:pt x="661175" y="53503"/>
                    <a:pt x="672710" y="62162"/>
                    <a:pt x="684487" y="71640"/>
                  </a:cubicBezTo>
                  <a:cubicBezTo>
                    <a:pt x="689095" y="76859"/>
                    <a:pt x="693061" y="78390"/>
                    <a:pt x="696383" y="76234"/>
                  </a:cubicBezTo>
                  <a:cubicBezTo>
                    <a:pt x="698284" y="74430"/>
                    <a:pt x="698720" y="71697"/>
                    <a:pt x="697691" y="68033"/>
                  </a:cubicBezTo>
                  <a:cubicBezTo>
                    <a:pt x="697058" y="66608"/>
                    <a:pt x="696246" y="65400"/>
                    <a:pt x="695256" y="64409"/>
                  </a:cubicBezTo>
                  <a:cubicBezTo>
                    <a:pt x="670653" y="41687"/>
                    <a:pt x="644543" y="24189"/>
                    <a:pt x="616925" y="11913"/>
                  </a:cubicBezTo>
                  <a:cubicBezTo>
                    <a:pt x="605080" y="6733"/>
                    <a:pt x="592171" y="3548"/>
                    <a:pt x="578197" y="2357"/>
                  </a:cubicBezTo>
                  <a:cubicBezTo>
                    <a:pt x="574367" y="2072"/>
                    <a:pt x="571195" y="2080"/>
                    <a:pt x="568681" y="2381"/>
                  </a:cubicBezTo>
                  <a:cubicBezTo>
                    <a:pt x="556394" y="2884"/>
                    <a:pt x="548796" y="7008"/>
                    <a:pt x="545889" y="14751"/>
                  </a:cubicBezTo>
                  <a:lnTo>
                    <a:pt x="545846" y="15033"/>
                  </a:lnTo>
                  <a:lnTo>
                    <a:pt x="542562" y="12771"/>
                  </a:lnTo>
                  <a:cubicBezTo>
                    <a:pt x="529812" y="4829"/>
                    <a:pt x="519172" y="857"/>
                    <a:pt x="510642" y="857"/>
                  </a:cubicBezTo>
                  <a:cubicBezTo>
                    <a:pt x="496082" y="857"/>
                    <a:pt x="488624" y="7841"/>
                    <a:pt x="488267" y="21808"/>
                  </a:cubicBezTo>
                  <a:cubicBezTo>
                    <a:pt x="488195" y="25580"/>
                    <a:pt x="488968" y="29790"/>
                    <a:pt x="490585" y="34438"/>
                  </a:cubicBezTo>
                  <a:lnTo>
                    <a:pt x="495149" y="43871"/>
                  </a:lnTo>
                  <a:lnTo>
                    <a:pt x="487741" y="37764"/>
                  </a:lnTo>
                  <a:cubicBezTo>
                    <a:pt x="479322" y="31000"/>
                    <a:pt x="471951" y="25449"/>
                    <a:pt x="465628" y="21111"/>
                  </a:cubicBezTo>
                  <a:cubicBezTo>
                    <a:pt x="447038" y="8324"/>
                    <a:pt x="432246" y="1930"/>
                    <a:pt x="421250" y="1930"/>
                  </a:cubicBezTo>
                  <a:cubicBezTo>
                    <a:pt x="409941" y="1930"/>
                    <a:pt x="403555" y="7683"/>
                    <a:pt x="402093" y="19188"/>
                  </a:cubicBezTo>
                  <a:cubicBezTo>
                    <a:pt x="400235" y="34665"/>
                    <a:pt x="413231" y="54758"/>
                    <a:pt x="441081" y="79468"/>
                  </a:cubicBezTo>
                  <a:lnTo>
                    <a:pt x="448171" y="87273"/>
                  </a:lnTo>
                  <a:cubicBezTo>
                    <a:pt x="463937" y="101652"/>
                    <a:pt x="474654" y="111260"/>
                    <a:pt x="480321" y="116096"/>
                  </a:cubicBezTo>
                  <a:cubicBezTo>
                    <a:pt x="484536" y="119672"/>
                    <a:pt x="487697" y="122651"/>
                    <a:pt x="489804" y="125034"/>
                  </a:cubicBezTo>
                  <a:lnTo>
                    <a:pt x="491515" y="127934"/>
                  </a:lnTo>
                  <a:lnTo>
                    <a:pt x="489425" y="127874"/>
                  </a:lnTo>
                  <a:cubicBezTo>
                    <a:pt x="482823" y="126133"/>
                    <a:pt x="470532" y="119576"/>
                    <a:pt x="452553" y="108203"/>
                  </a:cubicBezTo>
                  <a:cubicBezTo>
                    <a:pt x="411649" y="83097"/>
                    <a:pt x="377978" y="53719"/>
                    <a:pt x="351540" y="20070"/>
                  </a:cubicBezTo>
                  <a:lnTo>
                    <a:pt x="335904" y="0"/>
                  </a:lnTo>
                  <a:cubicBezTo>
                    <a:pt x="327306" y="0"/>
                    <a:pt x="323308" y="6064"/>
                    <a:pt x="323909" y="18191"/>
                  </a:cubicBezTo>
                  <a:cubicBezTo>
                    <a:pt x="324232" y="20129"/>
                    <a:pt x="324794" y="21887"/>
                    <a:pt x="325593" y="23465"/>
                  </a:cubicBezTo>
                  <a:lnTo>
                    <a:pt x="334935" y="37730"/>
                  </a:lnTo>
                  <a:lnTo>
                    <a:pt x="318804" y="26870"/>
                  </a:lnTo>
                  <a:cubicBezTo>
                    <a:pt x="295945" y="9241"/>
                    <a:pt x="276160" y="1092"/>
                    <a:pt x="259450" y="2422"/>
                  </a:cubicBezTo>
                  <a:cubicBezTo>
                    <a:pt x="246712" y="3422"/>
                    <a:pt x="239232" y="8990"/>
                    <a:pt x="237012" y="19126"/>
                  </a:cubicBezTo>
                  <a:lnTo>
                    <a:pt x="236755" y="25546"/>
                  </a:lnTo>
                  <a:lnTo>
                    <a:pt x="232166" y="22037"/>
                  </a:lnTo>
                  <a:cubicBezTo>
                    <a:pt x="213290" y="7917"/>
                    <a:pt x="198165" y="857"/>
                    <a:pt x="186791" y="857"/>
                  </a:cubicBezTo>
                  <a:cubicBezTo>
                    <a:pt x="172232" y="857"/>
                    <a:pt x="164774" y="7841"/>
                    <a:pt x="164417" y="21808"/>
                  </a:cubicBezTo>
                  <a:cubicBezTo>
                    <a:pt x="164345" y="25580"/>
                    <a:pt x="165118" y="29790"/>
                    <a:pt x="166735" y="34438"/>
                  </a:cubicBezTo>
                  <a:lnTo>
                    <a:pt x="171299" y="43871"/>
                  </a:lnTo>
                  <a:lnTo>
                    <a:pt x="163891" y="37764"/>
                  </a:lnTo>
                  <a:cubicBezTo>
                    <a:pt x="155472" y="31000"/>
                    <a:pt x="148101" y="25449"/>
                    <a:pt x="141778" y="21111"/>
                  </a:cubicBezTo>
                  <a:cubicBezTo>
                    <a:pt x="123188" y="8324"/>
                    <a:pt x="108396" y="1930"/>
                    <a:pt x="97400" y="1930"/>
                  </a:cubicBezTo>
                  <a:cubicBezTo>
                    <a:pt x="86091" y="1930"/>
                    <a:pt x="79705" y="7683"/>
                    <a:pt x="78243" y="19188"/>
                  </a:cubicBezTo>
                  <a:cubicBezTo>
                    <a:pt x="76385" y="34665"/>
                    <a:pt x="89381" y="54758"/>
                    <a:pt x="117231" y="79468"/>
                  </a:cubicBezTo>
                  <a:lnTo>
                    <a:pt x="124321" y="87273"/>
                  </a:lnTo>
                  <a:cubicBezTo>
                    <a:pt x="140087" y="101652"/>
                    <a:pt x="150804" y="111260"/>
                    <a:pt x="156471" y="116096"/>
                  </a:cubicBezTo>
                  <a:cubicBezTo>
                    <a:pt x="160686" y="119672"/>
                    <a:pt x="163847" y="122651"/>
                    <a:pt x="165954" y="125034"/>
                  </a:cubicBezTo>
                  <a:lnTo>
                    <a:pt x="167665" y="127934"/>
                  </a:lnTo>
                  <a:lnTo>
                    <a:pt x="165575" y="127874"/>
                  </a:lnTo>
                  <a:cubicBezTo>
                    <a:pt x="158973" y="126133"/>
                    <a:pt x="146683" y="119576"/>
                    <a:pt x="128703" y="108203"/>
                  </a:cubicBezTo>
                  <a:cubicBezTo>
                    <a:pt x="87799" y="83097"/>
                    <a:pt x="54128" y="53719"/>
                    <a:pt x="27690" y="20070"/>
                  </a:cubicBezTo>
                  <a:lnTo>
                    <a:pt x="12054" y="0"/>
                  </a:lnTo>
                  <a:cubicBezTo>
                    <a:pt x="3456" y="0"/>
                    <a:pt x="-542" y="6064"/>
                    <a:pt x="59" y="18191"/>
                  </a:cubicBezTo>
                  <a:cubicBezTo>
                    <a:pt x="382" y="20129"/>
                    <a:pt x="944" y="21887"/>
                    <a:pt x="1743" y="23465"/>
                  </a:cubicBezTo>
                  <a:cubicBezTo>
                    <a:pt x="12281" y="43935"/>
                    <a:pt x="31380" y="68720"/>
                    <a:pt x="59041" y="97820"/>
                  </a:cubicBezTo>
                  <a:cubicBezTo>
                    <a:pt x="74764" y="114408"/>
                    <a:pt x="88540" y="126472"/>
                    <a:pt x="100368" y="134014"/>
                  </a:cubicBezTo>
                  <a:cubicBezTo>
                    <a:pt x="108429" y="139230"/>
                    <a:pt x="120972" y="141839"/>
                    <a:pt x="137997" y="141839"/>
                  </a:cubicBezTo>
                  <a:cubicBezTo>
                    <a:pt x="119105" y="124431"/>
                    <a:pt x="98602" y="105427"/>
                    <a:pt x="76487" y="84827"/>
                  </a:cubicBezTo>
                  <a:cubicBezTo>
                    <a:pt x="88462" y="97444"/>
                    <a:pt x="101907" y="107826"/>
                    <a:pt x="116821" y="115973"/>
                  </a:cubicBezTo>
                  <a:cubicBezTo>
                    <a:pt x="143204" y="134644"/>
                    <a:pt x="162236" y="143980"/>
                    <a:pt x="173914" y="143980"/>
                  </a:cubicBezTo>
                  <a:cubicBezTo>
                    <a:pt x="178618" y="143980"/>
                    <a:pt x="183024" y="142387"/>
                    <a:pt x="187132" y="139202"/>
                  </a:cubicBezTo>
                  <a:cubicBezTo>
                    <a:pt x="191240" y="136016"/>
                    <a:pt x="193121" y="131870"/>
                    <a:pt x="192774" y="126763"/>
                  </a:cubicBezTo>
                  <a:cubicBezTo>
                    <a:pt x="192155" y="115018"/>
                    <a:pt x="179974" y="98554"/>
                    <a:pt x="156232" y="77371"/>
                  </a:cubicBezTo>
                  <a:cubicBezTo>
                    <a:pt x="143479" y="64859"/>
                    <a:pt x="135180" y="56740"/>
                    <a:pt x="131337" y="53015"/>
                  </a:cubicBezTo>
                  <a:cubicBezTo>
                    <a:pt x="110917" y="34094"/>
                    <a:pt x="100707" y="22022"/>
                    <a:pt x="100707" y="16801"/>
                  </a:cubicBezTo>
                  <a:cubicBezTo>
                    <a:pt x="100707" y="16717"/>
                    <a:pt x="101391" y="16675"/>
                    <a:pt x="102759" y="16675"/>
                  </a:cubicBezTo>
                  <a:cubicBezTo>
                    <a:pt x="113955" y="16675"/>
                    <a:pt x="140759" y="35625"/>
                    <a:pt x="183170" y="73525"/>
                  </a:cubicBezTo>
                  <a:lnTo>
                    <a:pt x="186032" y="75435"/>
                  </a:lnTo>
                  <a:lnTo>
                    <a:pt x="192987" y="75107"/>
                  </a:lnTo>
                  <a:lnTo>
                    <a:pt x="204087" y="88109"/>
                  </a:lnTo>
                  <a:cubicBezTo>
                    <a:pt x="210518" y="95109"/>
                    <a:pt x="221870" y="104675"/>
                    <a:pt x="238143" y="116806"/>
                  </a:cubicBezTo>
                  <a:cubicBezTo>
                    <a:pt x="226103" y="115663"/>
                    <a:pt x="218915" y="115092"/>
                    <a:pt x="216581" y="115092"/>
                  </a:cubicBezTo>
                  <a:lnTo>
                    <a:pt x="213583" y="115092"/>
                  </a:lnTo>
                  <a:cubicBezTo>
                    <a:pt x="209525" y="115092"/>
                    <a:pt x="207752" y="117992"/>
                    <a:pt x="208265" y="123791"/>
                  </a:cubicBezTo>
                  <a:cubicBezTo>
                    <a:pt x="211084" y="126610"/>
                    <a:pt x="213654" y="128368"/>
                    <a:pt x="215977" y="129065"/>
                  </a:cubicBezTo>
                  <a:cubicBezTo>
                    <a:pt x="230354" y="130579"/>
                    <a:pt x="240690" y="131336"/>
                    <a:pt x="246986" y="131336"/>
                  </a:cubicBezTo>
                  <a:cubicBezTo>
                    <a:pt x="280829" y="164336"/>
                    <a:pt x="307261" y="186126"/>
                    <a:pt x="326283" y="196705"/>
                  </a:cubicBezTo>
                  <a:cubicBezTo>
                    <a:pt x="331714" y="199692"/>
                    <a:pt x="335872" y="201763"/>
                    <a:pt x="338757" y="202918"/>
                  </a:cubicBezTo>
                  <a:cubicBezTo>
                    <a:pt x="350408" y="209063"/>
                    <a:pt x="365080" y="211510"/>
                    <a:pt x="382772" y="210258"/>
                  </a:cubicBezTo>
                  <a:close/>
                  <a:moveTo>
                    <a:pt x="307874" y="118676"/>
                  </a:moveTo>
                  <a:lnTo>
                    <a:pt x="305312" y="118091"/>
                  </a:lnTo>
                  <a:lnTo>
                    <a:pt x="287897" y="118091"/>
                  </a:lnTo>
                  <a:lnTo>
                    <a:pt x="278265" y="117684"/>
                  </a:lnTo>
                  <a:cubicBezTo>
                    <a:pt x="274098" y="117413"/>
                    <a:pt x="271578" y="117206"/>
                    <a:pt x="270703" y="117063"/>
                  </a:cubicBezTo>
                  <a:cubicBezTo>
                    <a:pt x="262399" y="111318"/>
                    <a:pt x="254793" y="103664"/>
                    <a:pt x="247884" y="94100"/>
                  </a:cubicBezTo>
                  <a:cubicBezTo>
                    <a:pt x="207930" y="52887"/>
                    <a:pt x="187953" y="27977"/>
                    <a:pt x="187953" y="19373"/>
                  </a:cubicBezTo>
                  <a:cubicBezTo>
                    <a:pt x="187953" y="17859"/>
                    <a:pt x="188423" y="17101"/>
                    <a:pt x="189363" y="17101"/>
                  </a:cubicBezTo>
                  <a:cubicBezTo>
                    <a:pt x="196401" y="17101"/>
                    <a:pt x="208237" y="22389"/>
                    <a:pt x="224871" y="32963"/>
                  </a:cubicBezTo>
                  <a:cubicBezTo>
                    <a:pt x="226167" y="34540"/>
                    <a:pt x="228688" y="37036"/>
                    <a:pt x="232432" y="40453"/>
                  </a:cubicBezTo>
                  <a:lnTo>
                    <a:pt x="241238" y="48141"/>
                  </a:lnTo>
                  <a:lnTo>
                    <a:pt x="243598" y="53862"/>
                  </a:lnTo>
                  <a:cubicBezTo>
                    <a:pt x="253924" y="74371"/>
                    <a:pt x="272834" y="94350"/>
                    <a:pt x="300326" y="113797"/>
                  </a:cubicBezTo>
                  <a:lnTo>
                    <a:pt x="307874" y="118676"/>
                  </a:lnTo>
                  <a:close/>
                  <a:moveTo>
                    <a:pt x="649553" y="111663"/>
                  </a:moveTo>
                  <a:cubicBezTo>
                    <a:pt x="634115" y="92602"/>
                    <a:pt x="621161" y="78843"/>
                    <a:pt x="610692" y="70386"/>
                  </a:cubicBezTo>
                  <a:lnTo>
                    <a:pt x="607265" y="66241"/>
                  </a:lnTo>
                  <a:lnTo>
                    <a:pt x="605240" y="63272"/>
                  </a:lnTo>
                  <a:cubicBezTo>
                    <a:pt x="593767" y="53415"/>
                    <a:pt x="586164" y="46837"/>
                    <a:pt x="582432" y="43537"/>
                  </a:cubicBezTo>
                  <a:lnTo>
                    <a:pt x="568999" y="32051"/>
                  </a:lnTo>
                  <a:cubicBezTo>
                    <a:pt x="565673" y="29464"/>
                    <a:pt x="562928" y="27337"/>
                    <a:pt x="560765" y="25667"/>
                  </a:cubicBezTo>
                  <a:lnTo>
                    <a:pt x="560306" y="25317"/>
                  </a:lnTo>
                  <a:lnTo>
                    <a:pt x="559169" y="23847"/>
                  </a:lnTo>
                  <a:cubicBezTo>
                    <a:pt x="558673" y="21493"/>
                    <a:pt x="560825" y="20315"/>
                    <a:pt x="565625" y="20315"/>
                  </a:cubicBezTo>
                  <a:cubicBezTo>
                    <a:pt x="571668" y="20315"/>
                    <a:pt x="577926" y="21775"/>
                    <a:pt x="584399" y="24694"/>
                  </a:cubicBezTo>
                  <a:cubicBezTo>
                    <a:pt x="599726" y="33376"/>
                    <a:pt x="613927" y="47705"/>
                    <a:pt x="627004" y="67681"/>
                  </a:cubicBezTo>
                  <a:cubicBezTo>
                    <a:pt x="637255" y="83012"/>
                    <a:pt x="644772" y="97673"/>
                    <a:pt x="649553" y="111663"/>
                  </a:cubicBezTo>
                  <a:close/>
                  <a:moveTo>
                    <a:pt x="369873" y="129849"/>
                  </a:moveTo>
                  <a:lnTo>
                    <a:pt x="363707" y="127191"/>
                  </a:lnTo>
                  <a:cubicBezTo>
                    <a:pt x="359971" y="124970"/>
                    <a:pt x="355074" y="121638"/>
                    <a:pt x="349017" y="117196"/>
                  </a:cubicBezTo>
                  <a:cubicBezTo>
                    <a:pt x="341282" y="111622"/>
                    <a:pt x="334201" y="106483"/>
                    <a:pt x="327772" y="101779"/>
                  </a:cubicBezTo>
                  <a:lnTo>
                    <a:pt x="313889" y="91518"/>
                  </a:lnTo>
                  <a:lnTo>
                    <a:pt x="317912" y="92094"/>
                  </a:lnTo>
                  <a:cubicBezTo>
                    <a:pt x="327347" y="94627"/>
                    <a:pt x="338563" y="100959"/>
                    <a:pt x="351558" y="111089"/>
                  </a:cubicBezTo>
                  <a:cubicBezTo>
                    <a:pt x="357870" y="116021"/>
                    <a:pt x="362604" y="120131"/>
                    <a:pt x="365760" y="123420"/>
                  </a:cubicBezTo>
                  <a:lnTo>
                    <a:pt x="369873" y="129849"/>
                  </a:lnTo>
                  <a:close/>
                </a:path>
              </a:pathLst>
            </a:custGeom>
          </p:spPr>
        </p:pic>
      </p:grpSp>
      <p:grpSp>
        <p:nvGrpSpPr>
          <p:cNvPr id="41" name="Group 40">
            <a:extLst>
              <a:ext uri="{FF2B5EF4-FFF2-40B4-BE49-F238E27FC236}">
                <a16:creationId xmlns:a16="http://schemas.microsoft.com/office/drawing/2014/main" id="{1388962C-5DD6-084A-B74E-03C22871B36E}"/>
              </a:ext>
            </a:extLst>
          </p:cNvPr>
          <p:cNvGrpSpPr/>
          <p:nvPr/>
        </p:nvGrpSpPr>
        <p:grpSpPr>
          <a:xfrm>
            <a:off x="1220450" y="1066287"/>
            <a:ext cx="1128476" cy="310798"/>
            <a:chOff x="2589834" y="1632937"/>
            <a:chExt cx="1128476" cy="310798"/>
          </a:xfrm>
        </p:grpSpPr>
        <p:pic>
          <p:nvPicPr>
            <p:cNvPr id="42" name="Picture 41">
              <a:extLst>
                <a:ext uri="{FF2B5EF4-FFF2-40B4-BE49-F238E27FC236}">
                  <a16:creationId xmlns:a16="http://schemas.microsoft.com/office/drawing/2014/main" id="{C1C5A581-E7EF-A82B-FA33-86AE009ECA98}"/>
                </a:ext>
              </a:extLst>
            </p:cNvPr>
            <p:cNvPicPr>
              <a:picLocks noChangeAspect="1"/>
            </p:cNvPicPr>
            <p:nvPr/>
          </p:nvPicPr>
          <p:blipFill>
            <a:blip r:embed="rId13" cstate="email">
              <a:extLst>
                <a:ext uri="{28A0092B-C50C-407E-A947-70E740481C1C}">
                  <a14:useLocalDpi xmlns:a14="http://schemas.microsoft.com/office/drawing/2010/main" val="0"/>
                </a:ext>
              </a:extLst>
            </a:blip>
            <a:srcRect l="1785" t="19306" r="57070" b="21122"/>
            <a:stretch>
              <a:fillRect/>
            </a:stretch>
          </p:blipFill>
          <p:spPr>
            <a:xfrm flipV="1">
              <a:off x="2589834" y="1632937"/>
              <a:ext cx="485625" cy="310798"/>
            </a:xfrm>
            <a:custGeom>
              <a:avLst/>
              <a:gdLst/>
              <a:ahLst/>
              <a:cxnLst/>
              <a:rect l="l" t="t" r="r" b="b"/>
              <a:pathLst>
                <a:path w="485625" h="310798">
                  <a:moveTo>
                    <a:pt x="252354" y="310798"/>
                  </a:moveTo>
                  <a:cubicBezTo>
                    <a:pt x="280502" y="310798"/>
                    <a:pt x="311449" y="306726"/>
                    <a:pt x="345197" y="298581"/>
                  </a:cubicBezTo>
                  <a:cubicBezTo>
                    <a:pt x="371323" y="306726"/>
                    <a:pt x="397456" y="310798"/>
                    <a:pt x="423596" y="310798"/>
                  </a:cubicBezTo>
                  <a:cubicBezTo>
                    <a:pt x="437916" y="310798"/>
                    <a:pt x="450634" y="308470"/>
                    <a:pt x="461750" y="303813"/>
                  </a:cubicBezTo>
                  <a:cubicBezTo>
                    <a:pt x="477667" y="297155"/>
                    <a:pt x="485625" y="287025"/>
                    <a:pt x="485625" y="273422"/>
                  </a:cubicBezTo>
                  <a:cubicBezTo>
                    <a:pt x="485625" y="262648"/>
                    <a:pt x="478807" y="257260"/>
                    <a:pt x="465173" y="257260"/>
                  </a:cubicBezTo>
                  <a:cubicBezTo>
                    <a:pt x="455227" y="257260"/>
                    <a:pt x="446113" y="258761"/>
                    <a:pt x="437832" y="261762"/>
                  </a:cubicBezTo>
                  <a:cubicBezTo>
                    <a:pt x="393938" y="271655"/>
                    <a:pt x="364216" y="277800"/>
                    <a:pt x="348667" y="280195"/>
                  </a:cubicBezTo>
                  <a:cubicBezTo>
                    <a:pt x="303455" y="262186"/>
                    <a:pt x="260638" y="235595"/>
                    <a:pt x="220217" y="200420"/>
                  </a:cubicBezTo>
                  <a:cubicBezTo>
                    <a:pt x="194979" y="178301"/>
                    <a:pt x="172380" y="154502"/>
                    <a:pt x="152420" y="129022"/>
                  </a:cubicBezTo>
                  <a:cubicBezTo>
                    <a:pt x="125515" y="94726"/>
                    <a:pt x="112062" y="66847"/>
                    <a:pt x="112062" y="45384"/>
                  </a:cubicBezTo>
                  <a:cubicBezTo>
                    <a:pt x="112062" y="24579"/>
                    <a:pt x="124680" y="14725"/>
                    <a:pt x="149916" y="15823"/>
                  </a:cubicBezTo>
                  <a:cubicBezTo>
                    <a:pt x="164295" y="16376"/>
                    <a:pt x="178409" y="19057"/>
                    <a:pt x="192258" y="23866"/>
                  </a:cubicBezTo>
                  <a:cubicBezTo>
                    <a:pt x="218819" y="34595"/>
                    <a:pt x="253014" y="56337"/>
                    <a:pt x="294842" y="89092"/>
                  </a:cubicBezTo>
                  <a:cubicBezTo>
                    <a:pt x="298372" y="91854"/>
                    <a:pt x="300868" y="93601"/>
                    <a:pt x="302332" y="94335"/>
                  </a:cubicBezTo>
                  <a:cubicBezTo>
                    <a:pt x="305062" y="94335"/>
                    <a:pt x="307110" y="93756"/>
                    <a:pt x="308475" y="92599"/>
                  </a:cubicBezTo>
                  <a:lnTo>
                    <a:pt x="309439" y="90147"/>
                  </a:lnTo>
                  <a:lnTo>
                    <a:pt x="327130" y="112299"/>
                  </a:lnTo>
                  <a:cubicBezTo>
                    <a:pt x="335457" y="120503"/>
                    <a:pt x="344941" y="127929"/>
                    <a:pt x="355580" y="134579"/>
                  </a:cubicBezTo>
                  <a:cubicBezTo>
                    <a:pt x="382681" y="155471"/>
                    <a:pt x="406070" y="165916"/>
                    <a:pt x="425748" y="165916"/>
                  </a:cubicBezTo>
                  <a:cubicBezTo>
                    <a:pt x="439382" y="165916"/>
                    <a:pt x="446200" y="160101"/>
                    <a:pt x="446200" y="148470"/>
                  </a:cubicBezTo>
                  <a:cubicBezTo>
                    <a:pt x="446200" y="131707"/>
                    <a:pt x="432385" y="109585"/>
                    <a:pt x="404756" y="82104"/>
                  </a:cubicBezTo>
                  <a:cubicBezTo>
                    <a:pt x="365644" y="42992"/>
                    <a:pt x="336064" y="23436"/>
                    <a:pt x="316015" y="23436"/>
                  </a:cubicBezTo>
                  <a:cubicBezTo>
                    <a:pt x="300242" y="23436"/>
                    <a:pt x="292356" y="31609"/>
                    <a:pt x="292356" y="47956"/>
                  </a:cubicBezTo>
                  <a:cubicBezTo>
                    <a:pt x="292356" y="53155"/>
                    <a:pt x="293461" y="58872"/>
                    <a:pt x="295671" y="65106"/>
                  </a:cubicBezTo>
                  <a:lnTo>
                    <a:pt x="300236" y="74403"/>
                  </a:lnTo>
                  <a:lnTo>
                    <a:pt x="286365" y="63246"/>
                  </a:lnTo>
                  <a:cubicBezTo>
                    <a:pt x="269865" y="50257"/>
                    <a:pt x="256387" y="40549"/>
                    <a:pt x="245932" y="34123"/>
                  </a:cubicBezTo>
                  <a:cubicBezTo>
                    <a:pt x="211179" y="12601"/>
                    <a:pt x="179004" y="1251"/>
                    <a:pt x="149407" y="74"/>
                  </a:cubicBezTo>
                  <a:cubicBezTo>
                    <a:pt x="113868" y="-1069"/>
                    <a:pt x="92977" y="11076"/>
                    <a:pt x="86733" y="36510"/>
                  </a:cubicBezTo>
                  <a:cubicBezTo>
                    <a:pt x="85797" y="35399"/>
                    <a:pt x="83051" y="34686"/>
                    <a:pt x="78495" y="34372"/>
                  </a:cubicBezTo>
                  <a:cubicBezTo>
                    <a:pt x="52325" y="33511"/>
                    <a:pt x="32363" y="41154"/>
                    <a:pt x="18608" y="57300"/>
                  </a:cubicBezTo>
                  <a:cubicBezTo>
                    <a:pt x="5923" y="72117"/>
                    <a:pt x="-277" y="92577"/>
                    <a:pt x="10" y="118680"/>
                  </a:cubicBezTo>
                  <a:cubicBezTo>
                    <a:pt x="304" y="146976"/>
                    <a:pt x="8868" y="174589"/>
                    <a:pt x="25702" y="201519"/>
                  </a:cubicBezTo>
                  <a:cubicBezTo>
                    <a:pt x="41190" y="226653"/>
                    <a:pt x="61340" y="247611"/>
                    <a:pt x="86152" y="264395"/>
                  </a:cubicBezTo>
                  <a:cubicBezTo>
                    <a:pt x="132334" y="295330"/>
                    <a:pt x="187735" y="310798"/>
                    <a:pt x="252354" y="310798"/>
                  </a:cubicBezTo>
                  <a:close/>
                  <a:moveTo>
                    <a:pt x="423596" y="296268"/>
                  </a:moveTo>
                  <a:cubicBezTo>
                    <a:pt x="404920" y="296268"/>
                    <a:pt x="386375" y="294232"/>
                    <a:pt x="367961" y="290158"/>
                  </a:cubicBezTo>
                  <a:cubicBezTo>
                    <a:pt x="384954" y="287351"/>
                    <a:pt x="397309" y="284946"/>
                    <a:pt x="405026" y="282945"/>
                  </a:cubicBezTo>
                  <a:cubicBezTo>
                    <a:pt x="434950" y="274939"/>
                    <a:pt x="454713" y="270936"/>
                    <a:pt x="464315" y="270936"/>
                  </a:cubicBezTo>
                  <a:cubicBezTo>
                    <a:pt x="469402" y="270936"/>
                    <a:pt x="471946" y="271979"/>
                    <a:pt x="471946" y="274064"/>
                  </a:cubicBezTo>
                  <a:cubicBezTo>
                    <a:pt x="471946" y="281827"/>
                    <a:pt x="466127" y="287724"/>
                    <a:pt x="454489" y="291757"/>
                  </a:cubicBezTo>
                  <a:cubicBezTo>
                    <a:pt x="445857" y="294765"/>
                    <a:pt x="435559" y="296268"/>
                    <a:pt x="423596" y="296268"/>
                  </a:cubicBezTo>
                  <a:close/>
                  <a:moveTo>
                    <a:pt x="252354" y="287053"/>
                  </a:moveTo>
                  <a:cubicBezTo>
                    <a:pt x="172884" y="287053"/>
                    <a:pt x="110567" y="265102"/>
                    <a:pt x="65403" y="221199"/>
                  </a:cubicBezTo>
                  <a:cubicBezTo>
                    <a:pt x="33061" y="189688"/>
                    <a:pt x="16751" y="157258"/>
                    <a:pt x="16473" y="123909"/>
                  </a:cubicBezTo>
                  <a:cubicBezTo>
                    <a:pt x="16154" y="99129"/>
                    <a:pt x="21250" y="80377"/>
                    <a:pt x="31761" y="67653"/>
                  </a:cubicBezTo>
                  <a:cubicBezTo>
                    <a:pt x="41852" y="55006"/>
                    <a:pt x="57444" y="48683"/>
                    <a:pt x="78536" y="48683"/>
                  </a:cubicBezTo>
                  <a:cubicBezTo>
                    <a:pt x="81478" y="48683"/>
                    <a:pt x="83665" y="48889"/>
                    <a:pt x="85097" y="49301"/>
                  </a:cubicBezTo>
                  <a:cubicBezTo>
                    <a:pt x="84239" y="60531"/>
                    <a:pt x="86686" y="73729"/>
                    <a:pt x="92440" y="88894"/>
                  </a:cubicBezTo>
                  <a:cubicBezTo>
                    <a:pt x="108867" y="132648"/>
                    <a:pt x="140591" y="173912"/>
                    <a:pt x="187613" y="212685"/>
                  </a:cubicBezTo>
                  <a:cubicBezTo>
                    <a:pt x="229626" y="247336"/>
                    <a:pt x="274038" y="271551"/>
                    <a:pt x="320851" y="285329"/>
                  </a:cubicBezTo>
                  <a:cubicBezTo>
                    <a:pt x="301540" y="286479"/>
                    <a:pt x="278707" y="287053"/>
                    <a:pt x="252354" y="287053"/>
                  </a:cubicBezTo>
                  <a:close/>
                  <a:moveTo>
                    <a:pt x="428750" y="150745"/>
                  </a:moveTo>
                  <a:cubicBezTo>
                    <a:pt x="423905" y="150745"/>
                    <a:pt x="415615" y="146504"/>
                    <a:pt x="403882" y="138022"/>
                  </a:cubicBezTo>
                  <a:cubicBezTo>
                    <a:pt x="381110" y="121971"/>
                    <a:pt x="357540" y="99780"/>
                    <a:pt x="333174" y="71447"/>
                  </a:cubicBezTo>
                  <a:cubicBezTo>
                    <a:pt x="321418" y="57637"/>
                    <a:pt x="315014" y="48734"/>
                    <a:pt x="313962" y="44738"/>
                  </a:cubicBezTo>
                  <a:cubicBezTo>
                    <a:pt x="312819" y="40082"/>
                    <a:pt x="313647" y="37754"/>
                    <a:pt x="316445" y="37754"/>
                  </a:cubicBezTo>
                  <a:cubicBezTo>
                    <a:pt x="321022" y="37754"/>
                    <a:pt x="328638" y="39697"/>
                    <a:pt x="339292" y="43584"/>
                  </a:cubicBezTo>
                  <a:cubicBezTo>
                    <a:pt x="364020" y="66887"/>
                    <a:pt x="386936" y="90517"/>
                    <a:pt x="408042" y="114476"/>
                  </a:cubicBezTo>
                  <a:cubicBezTo>
                    <a:pt x="418518" y="126489"/>
                    <a:pt x="425661" y="136895"/>
                    <a:pt x="429471" y="145693"/>
                  </a:cubicBezTo>
                  <a:cubicBezTo>
                    <a:pt x="432219" y="149061"/>
                    <a:pt x="431979" y="150745"/>
                    <a:pt x="428750" y="150745"/>
                  </a:cubicBezTo>
                  <a:close/>
                </a:path>
              </a:pathLst>
            </a:custGeom>
          </p:spPr>
        </p:pic>
        <p:pic>
          <p:nvPicPr>
            <p:cNvPr id="43" name="Picture 42">
              <a:extLst>
                <a:ext uri="{FF2B5EF4-FFF2-40B4-BE49-F238E27FC236}">
                  <a16:creationId xmlns:a16="http://schemas.microsoft.com/office/drawing/2014/main" id="{E1036A3D-C3D4-8641-C025-96E5DC6DB22B}"/>
                </a:ext>
              </a:extLst>
            </p:cNvPr>
            <p:cNvPicPr>
              <a:picLocks noChangeAspect="1"/>
            </p:cNvPicPr>
            <p:nvPr/>
          </p:nvPicPr>
          <p:blipFill>
            <a:blip r:embed="rId14" cstate="email">
              <a:extLst>
                <a:ext uri="{28A0092B-C50C-407E-A947-70E740481C1C}">
                  <a14:useLocalDpi xmlns:a14="http://schemas.microsoft.com/office/drawing/2010/main" val="0"/>
                </a:ext>
              </a:extLst>
            </a:blip>
            <a:srcRect l="36228" t="23347" r="2604" b="36292"/>
            <a:stretch>
              <a:fillRect/>
            </a:stretch>
          </p:blipFill>
          <p:spPr>
            <a:xfrm flipV="1">
              <a:off x="2996355" y="1712082"/>
              <a:ext cx="721955" cy="210575"/>
            </a:xfrm>
            <a:custGeom>
              <a:avLst/>
              <a:gdLst/>
              <a:ahLst/>
              <a:cxnLst/>
              <a:rect l="l" t="t" r="r" b="b"/>
              <a:pathLst>
                <a:path w="721955" h="210575">
                  <a:moveTo>
                    <a:pt x="382772" y="210258"/>
                  </a:moveTo>
                  <a:lnTo>
                    <a:pt x="382772" y="201487"/>
                  </a:lnTo>
                  <a:cubicBezTo>
                    <a:pt x="368247" y="198260"/>
                    <a:pt x="349385" y="187212"/>
                    <a:pt x="326184" y="168343"/>
                  </a:cubicBezTo>
                  <a:cubicBezTo>
                    <a:pt x="313354" y="157793"/>
                    <a:pt x="297853" y="145744"/>
                    <a:pt x="279682" y="132193"/>
                  </a:cubicBezTo>
                  <a:cubicBezTo>
                    <a:pt x="280489" y="132193"/>
                    <a:pt x="283820" y="132313"/>
                    <a:pt x="289676" y="132552"/>
                  </a:cubicBezTo>
                  <a:cubicBezTo>
                    <a:pt x="297029" y="132852"/>
                    <a:pt x="303066" y="132733"/>
                    <a:pt x="307789" y="132193"/>
                  </a:cubicBezTo>
                  <a:cubicBezTo>
                    <a:pt x="313340" y="132193"/>
                    <a:pt x="315520" y="129089"/>
                    <a:pt x="314329" y="122879"/>
                  </a:cubicBezTo>
                  <a:lnTo>
                    <a:pt x="314228" y="122783"/>
                  </a:lnTo>
                  <a:lnTo>
                    <a:pt x="315787" y="123790"/>
                  </a:lnTo>
                  <a:cubicBezTo>
                    <a:pt x="331096" y="132861"/>
                    <a:pt x="345950" y="139162"/>
                    <a:pt x="360350" y="142696"/>
                  </a:cubicBezTo>
                  <a:cubicBezTo>
                    <a:pt x="367078" y="144695"/>
                    <a:pt x="373004" y="144457"/>
                    <a:pt x="378128" y="141982"/>
                  </a:cubicBezTo>
                  <a:cubicBezTo>
                    <a:pt x="382980" y="139261"/>
                    <a:pt x="385614" y="135512"/>
                    <a:pt x="386031" y="130735"/>
                  </a:cubicBezTo>
                  <a:cubicBezTo>
                    <a:pt x="386935" y="119801"/>
                    <a:pt x="378644" y="108264"/>
                    <a:pt x="361159" y="96126"/>
                  </a:cubicBezTo>
                  <a:cubicBezTo>
                    <a:pt x="347434" y="86576"/>
                    <a:pt x="331810" y="80753"/>
                    <a:pt x="314289" y="78655"/>
                  </a:cubicBezTo>
                  <a:cubicBezTo>
                    <a:pt x="308109" y="78084"/>
                    <a:pt x="304566" y="78513"/>
                    <a:pt x="303660" y="79943"/>
                  </a:cubicBezTo>
                  <a:cubicBezTo>
                    <a:pt x="298974" y="74758"/>
                    <a:pt x="293256" y="68378"/>
                    <a:pt x="286507" y="60803"/>
                  </a:cubicBezTo>
                  <a:cubicBezTo>
                    <a:pt x="269746" y="42134"/>
                    <a:pt x="261366" y="28609"/>
                    <a:pt x="261366" y="20230"/>
                  </a:cubicBezTo>
                  <a:cubicBezTo>
                    <a:pt x="261366" y="17860"/>
                    <a:pt x="263622" y="16675"/>
                    <a:pt x="268135" y="16675"/>
                  </a:cubicBezTo>
                  <a:cubicBezTo>
                    <a:pt x="275893" y="16675"/>
                    <a:pt x="287384" y="21568"/>
                    <a:pt x="302608" y="31354"/>
                  </a:cubicBezTo>
                  <a:cubicBezTo>
                    <a:pt x="322087" y="43778"/>
                    <a:pt x="340521" y="58468"/>
                    <a:pt x="357908" y="75424"/>
                  </a:cubicBezTo>
                  <a:cubicBezTo>
                    <a:pt x="359249" y="76572"/>
                    <a:pt x="360742" y="77475"/>
                    <a:pt x="362386" y="78133"/>
                  </a:cubicBezTo>
                  <a:lnTo>
                    <a:pt x="365877" y="78213"/>
                  </a:lnTo>
                  <a:lnTo>
                    <a:pt x="382891" y="97820"/>
                  </a:lnTo>
                  <a:cubicBezTo>
                    <a:pt x="398614" y="114408"/>
                    <a:pt x="412389" y="126472"/>
                    <a:pt x="424218" y="134014"/>
                  </a:cubicBezTo>
                  <a:cubicBezTo>
                    <a:pt x="432279" y="139230"/>
                    <a:pt x="444822" y="141839"/>
                    <a:pt x="461847" y="141839"/>
                  </a:cubicBezTo>
                  <a:cubicBezTo>
                    <a:pt x="442955" y="124431"/>
                    <a:pt x="422451" y="105427"/>
                    <a:pt x="400337" y="84827"/>
                  </a:cubicBezTo>
                  <a:cubicBezTo>
                    <a:pt x="412312" y="97444"/>
                    <a:pt x="425757" y="107826"/>
                    <a:pt x="440671" y="115973"/>
                  </a:cubicBezTo>
                  <a:cubicBezTo>
                    <a:pt x="467054" y="134644"/>
                    <a:pt x="486086" y="143980"/>
                    <a:pt x="497764" y="143980"/>
                  </a:cubicBezTo>
                  <a:cubicBezTo>
                    <a:pt x="502468" y="143980"/>
                    <a:pt x="506874" y="142387"/>
                    <a:pt x="510982" y="139202"/>
                  </a:cubicBezTo>
                  <a:cubicBezTo>
                    <a:pt x="515090" y="136016"/>
                    <a:pt x="516971" y="131870"/>
                    <a:pt x="516624" y="126763"/>
                  </a:cubicBezTo>
                  <a:cubicBezTo>
                    <a:pt x="516005" y="115018"/>
                    <a:pt x="503824" y="98554"/>
                    <a:pt x="480082" y="77371"/>
                  </a:cubicBezTo>
                  <a:cubicBezTo>
                    <a:pt x="467329" y="64859"/>
                    <a:pt x="459030" y="56740"/>
                    <a:pt x="455187" y="53015"/>
                  </a:cubicBezTo>
                  <a:cubicBezTo>
                    <a:pt x="434767" y="34094"/>
                    <a:pt x="424557" y="22022"/>
                    <a:pt x="424557" y="16801"/>
                  </a:cubicBezTo>
                  <a:cubicBezTo>
                    <a:pt x="424557" y="16717"/>
                    <a:pt x="425241" y="16675"/>
                    <a:pt x="426609" y="16675"/>
                  </a:cubicBezTo>
                  <a:cubicBezTo>
                    <a:pt x="437805" y="16675"/>
                    <a:pt x="464609" y="35625"/>
                    <a:pt x="507020" y="73525"/>
                  </a:cubicBezTo>
                  <a:lnTo>
                    <a:pt x="509882" y="75435"/>
                  </a:lnTo>
                  <a:lnTo>
                    <a:pt x="516837" y="75107"/>
                  </a:lnTo>
                  <a:lnTo>
                    <a:pt x="527938" y="88109"/>
                  </a:lnTo>
                  <a:cubicBezTo>
                    <a:pt x="534368" y="95109"/>
                    <a:pt x="545720" y="104675"/>
                    <a:pt x="561993" y="116806"/>
                  </a:cubicBezTo>
                  <a:cubicBezTo>
                    <a:pt x="549953" y="115663"/>
                    <a:pt x="542765" y="115092"/>
                    <a:pt x="540431" y="115092"/>
                  </a:cubicBezTo>
                  <a:lnTo>
                    <a:pt x="537433" y="115092"/>
                  </a:lnTo>
                  <a:cubicBezTo>
                    <a:pt x="533375" y="115092"/>
                    <a:pt x="531602" y="117992"/>
                    <a:pt x="532115" y="123791"/>
                  </a:cubicBezTo>
                  <a:cubicBezTo>
                    <a:pt x="534933" y="126610"/>
                    <a:pt x="537504" y="128368"/>
                    <a:pt x="539827" y="129065"/>
                  </a:cubicBezTo>
                  <a:cubicBezTo>
                    <a:pt x="554204" y="130579"/>
                    <a:pt x="564540" y="131336"/>
                    <a:pt x="570836" y="131336"/>
                  </a:cubicBezTo>
                  <a:cubicBezTo>
                    <a:pt x="604679" y="164336"/>
                    <a:pt x="631112" y="186126"/>
                    <a:pt x="650134" y="196705"/>
                  </a:cubicBezTo>
                  <a:cubicBezTo>
                    <a:pt x="655564" y="199692"/>
                    <a:pt x="659722" y="201763"/>
                    <a:pt x="662607" y="202918"/>
                  </a:cubicBezTo>
                  <a:cubicBezTo>
                    <a:pt x="674258" y="209063"/>
                    <a:pt x="688930" y="211510"/>
                    <a:pt x="706622" y="210258"/>
                  </a:cubicBezTo>
                  <a:lnTo>
                    <a:pt x="706622" y="201487"/>
                  </a:lnTo>
                  <a:cubicBezTo>
                    <a:pt x="692097" y="198260"/>
                    <a:pt x="673235" y="187212"/>
                    <a:pt x="650034" y="168343"/>
                  </a:cubicBezTo>
                  <a:cubicBezTo>
                    <a:pt x="637204" y="157793"/>
                    <a:pt x="621703" y="145744"/>
                    <a:pt x="603533" y="132193"/>
                  </a:cubicBezTo>
                  <a:cubicBezTo>
                    <a:pt x="604339" y="132193"/>
                    <a:pt x="607670" y="132313"/>
                    <a:pt x="613526" y="132552"/>
                  </a:cubicBezTo>
                  <a:cubicBezTo>
                    <a:pt x="620879" y="132852"/>
                    <a:pt x="626916" y="132733"/>
                    <a:pt x="631639" y="132193"/>
                  </a:cubicBezTo>
                  <a:cubicBezTo>
                    <a:pt x="637190" y="132193"/>
                    <a:pt x="639370" y="129089"/>
                    <a:pt x="638179" y="122879"/>
                  </a:cubicBezTo>
                  <a:cubicBezTo>
                    <a:pt x="636148" y="119687"/>
                    <a:pt x="633142" y="118091"/>
                    <a:pt x="629162" y="118091"/>
                  </a:cubicBezTo>
                  <a:lnTo>
                    <a:pt x="611747" y="118091"/>
                  </a:lnTo>
                  <a:lnTo>
                    <a:pt x="602115" y="117684"/>
                  </a:lnTo>
                  <a:cubicBezTo>
                    <a:pt x="597948" y="117413"/>
                    <a:pt x="595428" y="117206"/>
                    <a:pt x="594553" y="117063"/>
                  </a:cubicBezTo>
                  <a:cubicBezTo>
                    <a:pt x="586249" y="111318"/>
                    <a:pt x="578643" y="103664"/>
                    <a:pt x="571734" y="94100"/>
                  </a:cubicBezTo>
                  <a:cubicBezTo>
                    <a:pt x="531780" y="52887"/>
                    <a:pt x="511803" y="27977"/>
                    <a:pt x="511803" y="19373"/>
                  </a:cubicBezTo>
                  <a:cubicBezTo>
                    <a:pt x="511803" y="17859"/>
                    <a:pt x="512273" y="17101"/>
                    <a:pt x="513213" y="17101"/>
                  </a:cubicBezTo>
                  <a:cubicBezTo>
                    <a:pt x="518492" y="17101"/>
                    <a:pt x="526469" y="20075"/>
                    <a:pt x="537145" y="26024"/>
                  </a:cubicBezTo>
                  <a:lnTo>
                    <a:pt x="547464" y="32210"/>
                  </a:lnTo>
                  <a:lnTo>
                    <a:pt x="549397" y="37840"/>
                  </a:lnTo>
                  <a:cubicBezTo>
                    <a:pt x="552469" y="42727"/>
                    <a:pt x="556996" y="47786"/>
                    <a:pt x="562978" y="53019"/>
                  </a:cubicBezTo>
                  <a:cubicBezTo>
                    <a:pt x="564387" y="54339"/>
                    <a:pt x="566454" y="55999"/>
                    <a:pt x="569180" y="57999"/>
                  </a:cubicBezTo>
                  <a:lnTo>
                    <a:pt x="580827" y="67944"/>
                  </a:lnTo>
                  <a:cubicBezTo>
                    <a:pt x="591948" y="77057"/>
                    <a:pt x="599208" y="81613"/>
                    <a:pt x="602607" y="81613"/>
                  </a:cubicBezTo>
                  <a:cubicBezTo>
                    <a:pt x="616103" y="93219"/>
                    <a:pt x="626373" y="101578"/>
                    <a:pt x="633419" y="106690"/>
                  </a:cubicBezTo>
                  <a:lnTo>
                    <a:pt x="643498" y="118248"/>
                  </a:lnTo>
                  <a:cubicBezTo>
                    <a:pt x="647387" y="121998"/>
                    <a:pt x="650581" y="125385"/>
                    <a:pt x="653082" y="128409"/>
                  </a:cubicBezTo>
                  <a:cubicBezTo>
                    <a:pt x="680273" y="161366"/>
                    <a:pt x="699843" y="177845"/>
                    <a:pt x="711790" y="177845"/>
                  </a:cubicBezTo>
                  <a:cubicBezTo>
                    <a:pt x="718567" y="177845"/>
                    <a:pt x="721955" y="174743"/>
                    <a:pt x="721955" y="168541"/>
                  </a:cubicBezTo>
                  <a:cubicBezTo>
                    <a:pt x="721955" y="162479"/>
                    <a:pt x="714382" y="154755"/>
                    <a:pt x="699235" y="145367"/>
                  </a:cubicBezTo>
                  <a:cubicBezTo>
                    <a:pt x="679216" y="129772"/>
                    <a:pt x="668839" y="121561"/>
                    <a:pt x="668106" y="120734"/>
                  </a:cubicBezTo>
                  <a:cubicBezTo>
                    <a:pt x="665984" y="118234"/>
                    <a:pt x="664343" y="114991"/>
                    <a:pt x="663185" y="111005"/>
                  </a:cubicBezTo>
                  <a:cubicBezTo>
                    <a:pt x="662025" y="107019"/>
                    <a:pt x="660469" y="99215"/>
                    <a:pt x="658516" y="87594"/>
                  </a:cubicBezTo>
                  <a:cubicBezTo>
                    <a:pt x="656216" y="76099"/>
                    <a:pt x="653881" y="67316"/>
                    <a:pt x="651510" y="61243"/>
                  </a:cubicBezTo>
                  <a:cubicBezTo>
                    <a:pt x="647847" y="52043"/>
                    <a:pt x="643116" y="44389"/>
                    <a:pt x="637317" y="38283"/>
                  </a:cubicBezTo>
                  <a:lnTo>
                    <a:pt x="634428" y="35849"/>
                  </a:lnTo>
                  <a:lnTo>
                    <a:pt x="649880" y="45663"/>
                  </a:lnTo>
                  <a:cubicBezTo>
                    <a:pt x="661175" y="53503"/>
                    <a:pt x="672710" y="62162"/>
                    <a:pt x="684487" y="71640"/>
                  </a:cubicBezTo>
                  <a:cubicBezTo>
                    <a:pt x="689095" y="76859"/>
                    <a:pt x="693061" y="78390"/>
                    <a:pt x="696383" y="76234"/>
                  </a:cubicBezTo>
                  <a:cubicBezTo>
                    <a:pt x="698284" y="74430"/>
                    <a:pt x="698720" y="71697"/>
                    <a:pt x="697691" y="68033"/>
                  </a:cubicBezTo>
                  <a:cubicBezTo>
                    <a:pt x="697058" y="66608"/>
                    <a:pt x="696246" y="65400"/>
                    <a:pt x="695256" y="64409"/>
                  </a:cubicBezTo>
                  <a:cubicBezTo>
                    <a:pt x="670653" y="41687"/>
                    <a:pt x="644543" y="24189"/>
                    <a:pt x="616925" y="11913"/>
                  </a:cubicBezTo>
                  <a:cubicBezTo>
                    <a:pt x="605080" y="6733"/>
                    <a:pt x="592171" y="3548"/>
                    <a:pt x="578197" y="2357"/>
                  </a:cubicBezTo>
                  <a:cubicBezTo>
                    <a:pt x="574367" y="2072"/>
                    <a:pt x="571195" y="2080"/>
                    <a:pt x="568681" y="2381"/>
                  </a:cubicBezTo>
                  <a:cubicBezTo>
                    <a:pt x="556394" y="2884"/>
                    <a:pt x="548796" y="7008"/>
                    <a:pt x="545889" y="14751"/>
                  </a:cubicBezTo>
                  <a:lnTo>
                    <a:pt x="545846" y="15033"/>
                  </a:lnTo>
                  <a:lnTo>
                    <a:pt x="542562" y="12771"/>
                  </a:lnTo>
                  <a:cubicBezTo>
                    <a:pt x="529812" y="4829"/>
                    <a:pt x="519172" y="857"/>
                    <a:pt x="510642" y="857"/>
                  </a:cubicBezTo>
                  <a:cubicBezTo>
                    <a:pt x="496082" y="857"/>
                    <a:pt x="488624" y="7841"/>
                    <a:pt x="488267" y="21808"/>
                  </a:cubicBezTo>
                  <a:cubicBezTo>
                    <a:pt x="488195" y="25580"/>
                    <a:pt x="488968" y="29790"/>
                    <a:pt x="490585" y="34438"/>
                  </a:cubicBezTo>
                  <a:lnTo>
                    <a:pt x="495149" y="43871"/>
                  </a:lnTo>
                  <a:lnTo>
                    <a:pt x="487741" y="37764"/>
                  </a:lnTo>
                  <a:cubicBezTo>
                    <a:pt x="479322" y="31000"/>
                    <a:pt x="471951" y="25449"/>
                    <a:pt x="465628" y="21111"/>
                  </a:cubicBezTo>
                  <a:cubicBezTo>
                    <a:pt x="447038" y="8324"/>
                    <a:pt x="432246" y="1930"/>
                    <a:pt x="421250" y="1930"/>
                  </a:cubicBezTo>
                  <a:cubicBezTo>
                    <a:pt x="409941" y="1930"/>
                    <a:pt x="403555" y="7683"/>
                    <a:pt x="402093" y="19188"/>
                  </a:cubicBezTo>
                  <a:cubicBezTo>
                    <a:pt x="400235" y="34665"/>
                    <a:pt x="413231" y="54758"/>
                    <a:pt x="441081" y="79468"/>
                  </a:cubicBezTo>
                  <a:lnTo>
                    <a:pt x="448171" y="87273"/>
                  </a:lnTo>
                  <a:cubicBezTo>
                    <a:pt x="463937" y="101652"/>
                    <a:pt x="474654" y="111260"/>
                    <a:pt x="480321" y="116096"/>
                  </a:cubicBezTo>
                  <a:cubicBezTo>
                    <a:pt x="484536" y="119672"/>
                    <a:pt x="487697" y="122651"/>
                    <a:pt x="489804" y="125034"/>
                  </a:cubicBezTo>
                  <a:lnTo>
                    <a:pt x="491515" y="127934"/>
                  </a:lnTo>
                  <a:lnTo>
                    <a:pt x="489425" y="127874"/>
                  </a:lnTo>
                  <a:cubicBezTo>
                    <a:pt x="482823" y="126133"/>
                    <a:pt x="470532" y="119576"/>
                    <a:pt x="452553" y="108203"/>
                  </a:cubicBezTo>
                  <a:cubicBezTo>
                    <a:pt x="411649" y="83097"/>
                    <a:pt x="377978" y="53719"/>
                    <a:pt x="351540" y="20070"/>
                  </a:cubicBezTo>
                  <a:lnTo>
                    <a:pt x="335904" y="0"/>
                  </a:lnTo>
                  <a:cubicBezTo>
                    <a:pt x="327306" y="0"/>
                    <a:pt x="323308" y="6064"/>
                    <a:pt x="323909" y="18191"/>
                  </a:cubicBezTo>
                  <a:cubicBezTo>
                    <a:pt x="324232" y="20129"/>
                    <a:pt x="324794" y="21887"/>
                    <a:pt x="325593" y="23465"/>
                  </a:cubicBezTo>
                  <a:lnTo>
                    <a:pt x="334935" y="37730"/>
                  </a:lnTo>
                  <a:lnTo>
                    <a:pt x="318804" y="26870"/>
                  </a:lnTo>
                  <a:cubicBezTo>
                    <a:pt x="295945" y="9241"/>
                    <a:pt x="276160" y="1092"/>
                    <a:pt x="259450" y="2422"/>
                  </a:cubicBezTo>
                  <a:cubicBezTo>
                    <a:pt x="246712" y="3422"/>
                    <a:pt x="239232" y="8990"/>
                    <a:pt x="237012" y="19126"/>
                  </a:cubicBezTo>
                  <a:lnTo>
                    <a:pt x="236755" y="25546"/>
                  </a:lnTo>
                  <a:lnTo>
                    <a:pt x="232166" y="22037"/>
                  </a:lnTo>
                  <a:cubicBezTo>
                    <a:pt x="213290" y="7917"/>
                    <a:pt x="198165" y="857"/>
                    <a:pt x="186791" y="857"/>
                  </a:cubicBezTo>
                  <a:cubicBezTo>
                    <a:pt x="172232" y="857"/>
                    <a:pt x="164774" y="7841"/>
                    <a:pt x="164417" y="21808"/>
                  </a:cubicBezTo>
                  <a:cubicBezTo>
                    <a:pt x="164345" y="25580"/>
                    <a:pt x="165118" y="29790"/>
                    <a:pt x="166735" y="34438"/>
                  </a:cubicBezTo>
                  <a:lnTo>
                    <a:pt x="171299" y="43871"/>
                  </a:lnTo>
                  <a:lnTo>
                    <a:pt x="163891" y="37764"/>
                  </a:lnTo>
                  <a:cubicBezTo>
                    <a:pt x="155472" y="31000"/>
                    <a:pt x="148101" y="25449"/>
                    <a:pt x="141778" y="21111"/>
                  </a:cubicBezTo>
                  <a:cubicBezTo>
                    <a:pt x="123188" y="8324"/>
                    <a:pt x="108396" y="1930"/>
                    <a:pt x="97400" y="1930"/>
                  </a:cubicBezTo>
                  <a:cubicBezTo>
                    <a:pt x="86091" y="1930"/>
                    <a:pt x="79705" y="7683"/>
                    <a:pt x="78243" y="19188"/>
                  </a:cubicBezTo>
                  <a:cubicBezTo>
                    <a:pt x="76385" y="34665"/>
                    <a:pt x="89381" y="54758"/>
                    <a:pt x="117231" y="79468"/>
                  </a:cubicBezTo>
                  <a:lnTo>
                    <a:pt x="124321" y="87273"/>
                  </a:lnTo>
                  <a:cubicBezTo>
                    <a:pt x="140087" y="101652"/>
                    <a:pt x="150804" y="111260"/>
                    <a:pt x="156471" y="116096"/>
                  </a:cubicBezTo>
                  <a:cubicBezTo>
                    <a:pt x="160686" y="119672"/>
                    <a:pt x="163847" y="122651"/>
                    <a:pt x="165954" y="125034"/>
                  </a:cubicBezTo>
                  <a:lnTo>
                    <a:pt x="167665" y="127934"/>
                  </a:lnTo>
                  <a:lnTo>
                    <a:pt x="165575" y="127874"/>
                  </a:lnTo>
                  <a:cubicBezTo>
                    <a:pt x="158973" y="126133"/>
                    <a:pt x="146683" y="119576"/>
                    <a:pt x="128703" y="108203"/>
                  </a:cubicBezTo>
                  <a:cubicBezTo>
                    <a:pt x="87799" y="83097"/>
                    <a:pt x="54128" y="53719"/>
                    <a:pt x="27690" y="20070"/>
                  </a:cubicBezTo>
                  <a:lnTo>
                    <a:pt x="12054" y="0"/>
                  </a:lnTo>
                  <a:cubicBezTo>
                    <a:pt x="3456" y="0"/>
                    <a:pt x="-542" y="6064"/>
                    <a:pt x="59" y="18191"/>
                  </a:cubicBezTo>
                  <a:cubicBezTo>
                    <a:pt x="382" y="20129"/>
                    <a:pt x="944" y="21887"/>
                    <a:pt x="1743" y="23465"/>
                  </a:cubicBezTo>
                  <a:cubicBezTo>
                    <a:pt x="12281" y="43935"/>
                    <a:pt x="31380" y="68720"/>
                    <a:pt x="59041" y="97820"/>
                  </a:cubicBezTo>
                  <a:cubicBezTo>
                    <a:pt x="74764" y="114408"/>
                    <a:pt x="88540" y="126472"/>
                    <a:pt x="100368" y="134014"/>
                  </a:cubicBezTo>
                  <a:cubicBezTo>
                    <a:pt x="108429" y="139230"/>
                    <a:pt x="120972" y="141839"/>
                    <a:pt x="137997" y="141839"/>
                  </a:cubicBezTo>
                  <a:cubicBezTo>
                    <a:pt x="119105" y="124431"/>
                    <a:pt x="98602" y="105427"/>
                    <a:pt x="76487" y="84827"/>
                  </a:cubicBezTo>
                  <a:cubicBezTo>
                    <a:pt x="88462" y="97444"/>
                    <a:pt x="101907" y="107826"/>
                    <a:pt x="116821" y="115973"/>
                  </a:cubicBezTo>
                  <a:cubicBezTo>
                    <a:pt x="143204" y="134644"/>
                    <a:pt x="162236" y="143980"/>
                    <a:pt x="173914" y="143980"/>
                  </a:cubicBezTo>
                  <a:cubicBezTo>
                    <a:pt x="178618" y="143980"/>
                    <a:pt x="183024" y="142387"/>
                    <a:pt x="187132" y="139202"/>
                  </a:cubicBezTo>
                  <a:cubicBezTo>
                    <a:pt x="191240" y="136016"/>
                    <a:pt x="193121" y="131870"/>
                    <a:pt x="192774" y="126763"/>
                  </a:cubicBezTo>
                  <a:cubicBezTo>
                    <a:pt x="192155" y="115018"/>
                    <a:pt x="179974" y="98554"/>
                    <a:pt x="156232" y="77371"/>
                  </a:cubicBezTo>
                  <a:cubicBezTo>
                    <a:pt x="143479" y="64859"/>
                    <a:pt x="135180" y="56740"/>
                    <a:pt x="131337" y="53015"/>
                  </a:cubicBezTo>
                  <a:cubicBezTo>
                    <a:pt x="110917" y="34094"/>
                    <a:pt x="100707" y="22022"/>
                    <a:pt x="100707" y="16801"/>
                  </a:cubicBezTo>
                  <a:cubicBezTo>
                    <a:pt x="100707" y="16717"/>
                    <a:pt x="101391" y="16675"/>
                    <a:pt x="102759" y="16675"/>
                  </a:cubicBezTo>
                  <a:cubicBezTo>
                    <a:pt x="113955" y="16675"/>
                    <a:pt x="140759" y="35625"/>
                    <a:pt x="183170" y="73525"/>
                  </a:cubicBezTo>
                  <a:lnTo>
                    <a:pt x="186032" y="75435"/>
                  </a:lnTo>
                  <a:lnTo>
                    <a:pt x="192987" y="75107"/>
                  </a:lnTo>
                  <a:lnTo>
                    <a:pt x="204087" y="88109"/>
                  </a:lnTo>
                  <a:cubicBezTo>
                    <a:pt x="210518" y="95109"/>
                    <a:pt x="221870" y="104675"/>
                    <a:pt x="238143" y="116806"/>
                  </a:cubicBezTo>
                  <a:cubicBezTo>
                    <a:pt x="226103" y="115663"/>
                    <a:pt x="218915" y="115092"/>
                    <a:pt x="216581" y="115092"/>
                  </a:cubicBezTo>
                  <a:lnTo>
                    <a:pt x="213583" y="115092"/>
                  </a:lnTo>
                  <a:cubicBezTo>
                    <a:pt x="209525" y="115092"/>
                    <a:pt x="207752" y="117992"/>
                    <a:pt x="208265" y="123791"/>
                  </a:cubicBezTo>
                  <a:cubicBezTo>
                    <a:pt x="211084" y="126610"/>
                    <a:pt x="213654" y="128368"/>
                    <a:pt x="215977" y="129065"/>
                  </a:cubicBezTo>
                  <a:cubicBezTo>
                    <a:pt x="230354" y="130579"/>
                    <a:pt x="240690" y="131336"/>
                    <a:pt x="246986" y="131336"/>
                  </a:cubicBezTo>
                  <a:cubicBezTo>
                    <a:pt x="280829" y="164336"/>
                    <a:pt x="307261" y="186126"/>
                    <a:pt x="326283" y="196705"/>
                  </a:cubicBezTo>
                  <a:cubicBezTo>
                    <a:pt x="331714" y="199692"/>
                    <a:pt x="335872" y="201763"/>
                    <a:pt x="338757" y="202918"/>
                  </a:cubicBezTo>
                  <a:cubicBezTo>
                    <a:pt x="350408" y="209063"/>
                    <a:pt x="365080" y="211510"/>
                    <a:pt x="382772" y="210258"/>
                  </a:cubicBezTo>
                  <a:close/>
                  <a:moveTo>
                    <a:pt x="307874" y="118676"/>
                  </a:moveTo>
                  <a:lnTo>
                    <a:pt x="305312" y="118091"/>
                  </a:lnTo>
                  <a:lnTo>
                    <a:pt x="287897" y="118091"/>
                  </a:lnTo>
                  <a:lnTo>
                    <a:pt x="278265" y="117684"/>
                  </a:lnTo>
                  <a:cubicBezTo>
                    <a:pt x="274098" y="117413"/>
                    <a:pt x="271578" y="117206"/>
                    <a:pt x="270703" y="117063"/>
                  </a:cubicBezTo>
                  <a:cubicBezTo>
                    <a:pt x="262399" y="111318"/>
                    <a:pt x="254793" y="103664"/>
                    <a:pt x="247884" y="94100"/>
                  </a:cubicBezTo>
                  <a:cubicBezTo>
                    <a:pt x="207930" y="52887"/>
                    <a:pt x="187953" y="27977"/>
                    <a:pt x="187953" y="19373"/>
                  </a:cubicBezTo>
                  <a:cubicBezTo>
                    <a:pt x="187953" y="17859"/>
                    <a:pt x="188423" y="17101"/>
                    <a:pt x="189363" y="17101"/>
                  </a:cubicBezTo>
                  <a:cubicBezTo>
                    <a:pt x="196401" y="17101"/>
                    <a:pt x="208237" y="22389"/>
                    <a:pt x="224871" y="32963"/>
                  </a:cubicBezTo>
                  <a:cubicBezTo>
                    <a:pt x="226167" y="34540"/>
                    <a:pt x="228688" y="37036"/>
                    <a:pt x="232432" y="40453"/>
                  </a:cubicBezTo>
                  <a:lnTo>
                    <a:pt x="241238" y="48141"/>
                  </a:lnTo>
                  <a:lnTo>
                    <a:pt x="243598" y="53862"/>
                  </a:lnTo>
                  <a:cubicBezTo>
                    <a:pt x="253924" y="74371"/>
                    <a:pt x="272834" y="94350"/>
                    <a:pt x="300326" y="113797"/>
                  </a:cubicBezTo>
                  <a:lnTo>
                    <a:pt x="307874" y="118676"/>
                  </a:lnTo>
                  <a:close/>
                  <a:moveTo>
                    <a:pt x="649553" y="111663"/>
                  </a:moveTo>
                  <a:cubicBezTo>
                    <a:pt x="634115" y="92602"/>
                    <a:pt x="621161" y="78843"/>
                    <a:pt x="610692" y="70386"/>
                  </a:cubicBezTo>
                  <a:lnTo>
                    <a:pt x="607265" y="66241"/>
                  </a:lnTo>
                  <a:lnTo>
                    <a:pt x="605240" y="63272"/>
                  </a:lnTo>
                  <a:cubicBezTo>
                    <a:pt x="593767" y="53415"/>
                    <a:pt x="586164" y="46837"/>
                    <a:pt x="582432" y="43537"/>
                  </a:cubicBezTo>
                  <a:lnTo>
                    <a:pt x="568999" y="32051"/>
                  </a:lnTo>
                  <a:cubicBezTo>
                    <a:pt x="565673" y="29464"/>
                    <a:pt x="562928" y="27337"/>
                    <a:pt x="560765" y="25667"/>
                  </a:cubicBezTo>
                  <a:lnTo>
                    <a:pt x="560306" y="25317"/>
                  </a:lnTo>
                  <a:lnTo>
                    <a:pt x="559169" y="23847"/>
                  </a:lnTo>
                  <a:cubicBezTo>
                    <a:pt x="558673" y="21493"/>
                    <a:pt x="560825" y="20315"/>
                    <a:pt x="565625" y="20315"/>
                  </a:cubicBezTo>
                  <a:cubicBezTo>
                    <a:pt x="571668" y="20315"/>
                    <a:pt x="577926" y="21775"/>
                    <a:pt x="584399" y="24694"/>
                  </a:cubicBezTo>
                  <a:cubicBezTo>
                    <a:pt x="599726" y="33376"/>
                    <a:pt x="613927" y="47705"/>
                    <a:pt x="627004" y="67681"/>
                  </a:cubicBezTo>
                  <a:cubicBezTo>
                    <a:pt x="637255" y="83012"/>
                    <a:pt x="644772" y="97673"/>
                    <a:pt x="649553" y="111663"/>
                  </a:cubicBezTo>
                  <a:close/>
                  <a:moveTo>
                    <a:pt x="369873" y="129849"/>
                  </a:moveTo>
                  <a:lnTo>
                    <a:pt x="363707" y="127191"/>
                  </a:lnTo>
                  <a:cubicBezTo>
                    <a:pt x="359971" y="124970"/>
                    <a:pt x="355074" y="121638"/>
                    <a:pt x="349017" y="117196"/>
                  </a:cubicBezTo>
                  <a:cubicBezTo>
                    <a:pt x="341282" y="111622"/>
                    <a:pt x="334201" y="106483"/>
                    <a:pt x="327772" y="101779"/>
                  </a:cubicBezTo>
                  <a:lnTo>
                    <a:pt x="313889" y="91518"/>
                  </a:lnTo>
                  <a:lnTo>
                    <a:pt x="317912" y="92094"/>
                  </a:lnTo>
                  <a:cubicBezTo>
                    <a:pt x="327347" y="94627"/>
                    <a:pt x="338563" y="100959"/>
                    <a:pt x="351558" y="111089"/>
                  </a:cubicBezTo>
                  <a:cubicBezTo>
                    <a:pt x="357870" y="116021"/>
                    <a:pt x="362604" y="120131"/>
                    <a:pt x="365760" y="123420"/>
                  </a:cubicBezTo>
                  <a:lnTo>
                    <a:pt x="369873" y="129849"/>
                  </a:lnTo>
                  <a:close/>
                </a:path>
              </a:pathLst>
            </a:custGeom>
          </p:spPr>
        </p:pic>
      </p:grpSp>
    </p:spTree>
    <p:extLst>
      <p:ext uri="{BB962C8B-B14F-4D97-AF65-F5344CB8AC3E}">
        <p14:creationId xmlns:p14="http://schemas.microsoft.com/office/powerpoint/2010/main" val="363956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ity with a river and a bridge&#10;&#10;Description automatically generated with medium confidence">
            <a:extLst>
              <a:ext uri="{FF2B5EF4-FFF2-40B4-BE49-F238E27FC236}">
                <a16:creationId xmlns:a16="http://schemas.microsoft.com/office/drawing/2014/main" id="{5A552D05-7D2F-C513-F39C-17CC46FE2CE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8444" t="18" r="25400"/>
          <a:stretch/>
        </p:blipFill>
        <p:spPr>
          <a:xfrm>
            <a:off x="2854143" y="1282"/>
            <a:ext cx="9336333" cy="6856718"/>
          </a:xfrm>
          <a:prstGeom prst="rect">
            <a:avLst/>
          </a:prstGeom>
        </p:spPr>
      </p:pic>
      <p:sp>
        <p:nvSpPr>
          <p:cNvPr id="4" name="Rectangle 3">
            <a:extLst>
              <a:ext uri="{FF2B5EF4-FFF2-40B4-BE49-F238E27FC236}">
                <a16:creationId xmlns:a16="http://schemas.microsoft.com/office/drawing/2014/main" id="{21B72F2F-523A-87A0-6BF7-68254B7AFD31}"/>
              </a:ext>
            </a:extLst>
          </p:cNvPr>
          <p:cNvSpPr/>
          <p:nvPr/>
        </p:nvSpPr>
        <p:spPr>
          <a:xfrm rot="10800000">
            <a:off x="0" y="0"/>
            <a:ext cx="12188952" cy="6871942"/>
          </a:xfrm>
          <a:prstGeom prst="rect">
            <a:avLst/>
          </a:prstGeom>
          <a:gradFill>
            <a:gsLst>
              <a:gs pos="45000">
                <a:srgbClr val="FFFFFF">
                  <a:alpha val="80000"/>
                </a:srgbClr>
              </a:gs>
              <a:gs pos="67000">
                <a:srgbClr val="FFFFFF"/>
              </a:gs>
              <a:gs pos="24000">
                <a:srgbClr val="FFFFFF">
                  <a:alpha val="50000"/>
                </a:srgbClr>
              </a:gs>
              <a:gs pos="0">
                <a:schemeClr val="bg1">
                  <a:alpha val="2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0" name="Picture 99" descr="Graphical user interface, application&#10;&#10;Description automatically generated">
            <a:extLst>
              <a:ext uri="{FF2B5EF4-FFF2-40B4-BE49-F238E27FC236}">
                <a16:creationId xmlns:a16="http://schemas.microsoft.com/office/drawing/2014/main" id="{B5836064-FC41-D9F0-CFE7-484F4FF124C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66624"/>
          <a:stretch/>
        </p:blipFill>
        <p:spPr>
          <a:xfrm>
            <a:off x="6997276" y="1538783"/>
            <a:ext cx="2159424" cy="4195007"/>
          </a:xfrm>
          <a:prstGeom prst="rect">
            <a:avLst/>
          </a:prstGeom>
        </p:spPr>
      </p:pic>
      <p:pic>
        <p:nvPicPr>
          <p:cNvPr id="101" name="Picture 100" descr="Graphical user interface, application&#10;&#10;Description automatically generated">
            <a:extLst>
              <a:ext uri="{FF2B5EF4-FFF2-40B4-BE49-F238E27FC236}">
                <a16:creationId xmlns:a16="http://schemas.microsoft.com/office/drawing/2014/main" id="{C77A99B3-2DCC-EA2B-116B-C23A413986F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377" r="33294"/>
          <a:stretch/>
        </p:blipFill>
        <p:spPr>
          <a:xfrm>
            <a:off x="4840087" y="1538782"/>
            <a:ext cx="2156357" cy="4195009"/>
          </a:xfrm>
          <a:prstGeom prst="rect">
            <a:avLst/>
          </a:prstGeom>
        </p:spPr>
      </p:pic>
      <p:sp>
        <p:nvSpPr>
          <p:cNvPr id="118" name="TextBox 117">
            <a:extLst>
              <a:ext uri="{FF2B5EF4-FFF2-40B4-BE49-F238E27FC236}">
                <a16:creationId xmlns:a16="http://schemas.microsoft.com/office/drawing/2014/main" id="{923C4E0D-A489-5A62-7905-B77DEA343099}"/>
              </a:ext>
            </a:extLst>
          </p:cNvPr>
          <p:cNvSpPr txBox="1"/>
          <p:nvPr/>
        </p:nvSpPr>
        <p:spPr>
          <a:xfrm>
            <a:off x="1385363" y="953513"/>
            <a:ext cx="3394049" cy="276999"/>
          </a:xfrm>
          <a:prstGeom prst="rect">
            <a:avLst/>
          </a:prstGeom>
          <a:noFill/>
        </p:spPr>
        <p:txBody>
          <a:bodyPr wrap="square" rtlCol="0">
            <a:spAutoFit/>
          </a:bodyPr>
          <a:lstStyle/>
          <a:p>
            <a:pPr lvl="0" algn="just">
              <a:defRPr/>
            </a:pPr>
            <a:r>
              <a:rPr lang="en-US" sz="1200" b="1">
                <a:solidFill>
                  <a:schemeClr val="tx1">
                    <a:lumMod val="75000"/>
                    <a:lumOff val="25000"/>
                  </a:schemeClr>
                </a:solidFill>
                <a:latin typeface="SVN-Gilroy XBold" panose="00000900000000000000" pitchFamily="50" charset="0"/>
                <a:cs typeface="Arial" panose="020B0604020202020204" pitchFamily="34" charset="0"/>
              </a:rPr>
              <a:t>NO. OF CORPORATES USING eFAST</a:t>
            </a:r>
            <a:endParaRPr lang="en-US" sz="1200" b="1" dirty="0">
              <a:solidFill>
                <a:schemeClr val="tx1">
                  <a:lumMod val="75000"/>
                  <a:lumOff val="25000"/>
                </a:schemeClr>
              </a:solidFill>
              <a:latin typeface="SVN-Gilroy XBold" panose="00000900000000000000" pitchFamily="50" charset="0"/>
              <a:cs typeface="Arial" panose="020B0604020202020204" pitchFamily="34" charset="0"/>
            </a:endParaRPr>
          </a:p>
        </p:txBody>
      </p:sp>
      <p:pic>
        <p:nvPicPr>
          <p:cNvPr id="119" name="Picture 118">
            <a:extLst>
              <a:ext uri="{FF2B5EF4-FFF2-40B4-BE49-F238E27FC236}">
                <a16:creationId xmlns:a16="http://schemas.microsoft.com/office/drawing/2014/main" id="{9FD8EAAC-C56D-4710-5DB1-C5D789E268BF}"/>
              </a:ext>
            </a:extLst>
          </p:cNvPr>
          <p:cNvPicPr>
            <a:picLocks noChangeAspect="1"/>
          </p:cNvPicPr>
          <p:nvPr/>
        </p:nvPicPr>
        <p:blipFill>
          <a:blip r:embed="rId11" cstate="email">
            <a:extLst>
              <a:ext uri="{28A0092B-C50C-407E-A947-70E740481C1C}">
                <a14:useLocalDpi xmlns:a14="http://schemas.microsoft.com/office/drawing/2010/main" val="0"/>
              </a:ext>
            </a:extLst>
          </a:blip>
          <a:srcRect l="13360" t="1381" r="11862" b="1381"/>
          <a:stretch>
            <a:fillRect/>
          </a:stretch>
        </p:blipFill>
        <p:spPr>
          <a:xfrm flipV="1">
            <a:off x="824182" y="1017731"/>
            <a:ext cx="453907" cy="453907"/>
          </a:xfrm>
          <a:custGeom>
            <a:avLst/>
            <a:gdLst>
              <a:gd name="connsiteX0" fmla="*/ 661018 w 1322036"/>
              <a:gd name="connsiteY0" fmla="*/ 1322036 h 1322036"/>
              <a:gd name="connsiteX1" fmla="*/ 1322036 w 1322036"/>
              <a:gd name="connsiteY1" fmla="*/ 661018 h 1322036"/>
              <a:gd name="connsiteX2" fmla="*/ 661018 w 1322036"/>
              <a:gd name="connsiteY2" fmla="*/ 0 h 1322036"/>
              <a:gd name="connsiteX3" fmla="*/ 0 w 1322036"/>
              <a:gd name="connsiteY3" fmla="*/ 661018 h 1322036"/>
              <a:gd name="connsiteX4" fmla="*/ 661018 w 1322036"/>
              <a:gd name="connsiteY4" fmla="*/ 1322036 h 1322036"/>
              <a:gd name="connsiteX5" fmla="*/ 661018 w 1322036"/>
              <a:gd name="connsiteY5" fmla="*/ 1276646 h 1322036"/>
              <a:gd name="connsiteX6" fmla="*/ 45390 w 1322036"/>
              <a:gd name="connsiteY6" fmla="*/ 661018 h 1322036"/>
              <a:gd name="connsiteX7" fmla="*/ 661018 w 1322036"/>
              <a:gd name="connsiteY7" fmla="*/ 45390 h 1322036"/>
              <a:gd name="connsiteX8" fmla="*/ 1276646 w 1322036"/>
              <a:gd name="connsiteY8" fmla="*/ 661018 h 1322036"/>
              <a:gd name="connsiteX9" fmla="*/ 661018 w 1322036"/>
              <a:gd name="connsiteY9" fmla="*/ 1276646 h 132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2036" h="1322036">
                <a:moveTo>
                  <a:pt x="661018" y="1322036"/>
                </a:moveTo>
                <a:cubicBezTo>
                  <a:pt x="1026088" y="1322036"/>
                  <a:pt x="1322036" y="1026088"/>
                  <a:pt x="1322036" y="661018"/>
                </a:cubicBezTo>
                <a:cubicBezTo>
                  <a:pt x="1322036" y="295948"/>
                  <a:pt x="1026088" y="0"/>
                  <a:pt x="661018" y="0"/>
                </a:cubicBezTo>
                <a:cubicBezTo>
                  <a:pt x="295948" y="0"/>
                  <a:pt x="0" y="295948"/>
                  <a:pt x="0" y="661018"/>
                </a:cubicBezTo>
                <a:cubicBezTo>
                  <a:pt x="0" y="1026088"/>
                  <a:pt x="295948" y="1322036"/>
                  <a:pt x="661018" y="1322036"/>
                </a:cubicBezTo>
                <a:close/>
                <a:moveTo>
                  <a:pt x="661018" y="1276646"/>
                </a:moveTo>
                <a:cubicBezTo>
                  <a:pt x="321016" y="1276646"/>
                  <a:pt x="45390" y="1001020"/>
                  <a:pt x="45390" y="661018"/>
                </a:cubicBezTo>
                <a:cubicBezTo>
                  <a:pt x="45390" y="321016"/>
                  <a:pt x="321016" y="45390"/>
                  <a:pt x="661018" y="45390"/>
                </a:cubicBezTo>
                <a:cubicBezTo>
                  <a:pt x="1001020" y="45390"/>
                  <a:pt x="1276646" y="321016"/>
                  <a:pt x="1276646" y="661018"/>
                </a:cubicBezTo>
                <a:cubicBezTo>
                  <a:pt x="1276646" y="1001020"/>
                  <a:pt x="1001020" y="1276646"/>
                  <a:pt x="661018" y="1276646"/>
                </a:cubicBezTo>
                <a:close/>
              </a:path>
            </a:pathLst>
          </a:custGeom>
        </p:spPr>
      </p:pic>
      <p:sp>
        <p:nvSpPr>
          <p:cNvPr id="120" name="Freeform 425">
            <a:extLst>
              <a:ext uri="{FF2B5EF4-FFF2-40B4-BE49-F238E27FC236}">
                <a16:creationId xmlns:a16="http://schemas.microsoft.com/office/drawing/2014/main" id="{CA3E1DB4-9DC9-7545-6F0C-5163820394D8}"/>
              </a:ext>
            </a:extLst>
          </p:cNvPr>
          <p:cNvSpPr/>
          <p:nvPr/>
        </p:nvSpPr>
        <p:spPr>
          <a:xfrm>
            <a:off x="920340" y="1122509"/>
            <a:ext cx="261590" cy="244351"/>
          </a:xfrm>
          <a:custGeom>
            <a:avLst/>
            <a:gdLst>
              <a:gd name="connsiteX0" fmla="*/ 169590 w 540885"/>
              <a:gd name="connsiteY0" fmla="*/ 270443 h 504826"/>
              <a:gd name="connsiteX1" fmla="*/ 181704 w 540885"/>
              <a:gd name="connsiteY1" fmla="*/ 276500 h 504826"/>
              <a:gd name="connsiteX2" fmla="*/ 202269 w 540885"/>
              <a:gd name="connsiteY2" fmla="*/ 290022 h 504826"/>
              <a:gd name="connsiteX3" fmla="*/ 232412 w 540885"/>
              <a:gd name="connsiteY3" fmla="*/ 303544 h 504826"/>
              <a:gd name="connsiteX4" fmla="*/ 270443 w 540885"/>
              <a:gd name="connsiteY4" fmla="*/ 309601 h 504826"/>
              <a:gd name="connsiteX5" fmla="*/ 308473 w 540885"/>
              <a:gd name="connsiteY5" fmla="*/ 303544 h 504826"/>
              <a:gd name="connsiteX6" fmla="*/ 338617 w 540885"/>
              <a:gd name="connsiteY6" fmla="*/ 290022 h 504826"/>
              <a:gd name="connsiteX7" fmla="*/ 359181 w 540885"/>
              <a:gd name="connsiteY7" fmla="*/ 276500 h 504826"/>
              <a:gd name="connsiteX8" fmla="*/ 371295 w 540885"/>
              <a:gd name="connsiteY8" fmla="*/ 270443 h 504826"/>
              <a:gd name="connsiteX9" fmla="*/ 402705 w 540885"/>
              <a:gd name="connsiteY9" fmla="*/ 276077 h 504826"/>
              <a:gd name="connsiteX10" fmla="*/ 426792 w 540885"/>
              <a:gd name="connsiteY10" fmla="*/ 291149 h 504826"/>
              <a:gd name="connsiteX11" fmla="*/ 444258 w 540885"/>
              <a:gd name="connsiteY11" fmla="*/ 313967 h 504826"/>
              <a:gd name="connsiteX12" fmla="*/ 456371 w 540885"/>
              <a:gd name="connsiteY12" fmla="*/ 341434 h 504826"/>
              <a:gd name="connsiteX13" fmla="*/ 463837 w 540885"/>
              <a:gd name="connsiteY13" fmla="*/ 372000 h 504826"/>
              <a:gd name="connsiteX14" fmla="*/ 467781 w 540885"/>
              <a:gd name="connsiteY14" fmla="*/ 402706 h 504826"/>
              <a:gd name="connsiteX15" fmla="*/ 468767 w 540885"/>
              <a:gd name="connsiteY15" fmla="*/ 431863 h 504826"/>
              <a:gd name="connsiteX16" fmla="*/ 448202 w 540885"/>
              <a:gd name="connsiteY16" fmla="*/ 485247 h 504826"/>
              <a:gd name="connsiteX17" fmla="*/ 393550 w 540885"/>
              <a:gd name="connsiteY17" fmla="*/ 504826 h 504826"/>
              <a:gd name="connsiteX18" fmla="*/ 147335 w 540885"/>
              <a:gd name="connsiteY18" fmla="*/ 504826 h 504826"/>
              <a:gd name="connsiteX19" fmla="*/ 92683 w 540885"/>
              <a:gd name="connsiteY19" fmla="*/ 485247 h 504826"/>
              <a:gd name="connsiteX20" fmla="*/ 72118 w 540885"/>
              <a:gd name="connsiteY20" fmla="*/ 431863 h 504826"/>
              <a:gd name="connsiteX21" fmla="*/ 73104 w 540885"/>
              <a:gd name="connsiteY21" fmla="*/ 402706 h 504826"/>
              <a:gd name="connsiteX22" fmla="*/ 77049 w 540885"/>
              <a:gd name="connsiteY22" fmla="*/ 372000 h 504826"/>
              <a:gd name="connsiteX23" fmla="*/ 84514 w 540885"/>
              <a:gd name="connsiteY23" fmla="*/ 341434 h 504826"/>
              <a:gd name="connsiteX24" fmla="*/ 96628 w 540885"/>
              <a:gd name="connsiteY24" fmla="*/ 313967 h 504826"/>
              <a:gd name="connsiteX25" fmla="*/ 114093 w 540885"/>
              <a:gd name="connsiteY25" fmla="*/ 291149 h 504826"/>
              <a:gd name="connsiteX26" fmla="*/ 138180 w 540885"/>
              <a:gd name="connsiteY26" fmla="*/ 276077 h 504826"/>
              <a:gd name="connsiteX27" fmla="*/ 169590 w 540885"/>
              <a:gd name="connsiteY27" fmla="*/ 270443 h 504826"/>
              <a:gd name="connsiteX28" fmla="*/ 505953 w 540885"/>
              <a:gd name="connsiteY28" fmla="*/ 144237 h 504826"/>
              <a:gd name="connsiteX29" fmla="*/ 540885 w 540885"/>
              <a:gd name="connsiteY29" fmla="*/ 243680 h 504826"/>
              <a:gd name="connsiteX30" fmla="*/ 525109 w 540885"/>
              <a:gd name="connsiteY30" fmla="*/ 277063 h 504826"/>
              <a:gd name="connsiteX31" fmla="*/ 486233 w 540885"/>
              <a:gd name="connsiteY31" fmla="*/ 288472 h 504826"/>
              <a:gd name="connsiteX32" fmla="*/ 448484 w 540885"/>
              <a:gd name="connsiteY32" fmla="*/ 288472 h 504826"/>
              <a:gd name="connsiteX33" fmla="*/ 373830 w 540885"/>
              <a:gd name="connsiteY33" fmla="*/ 252413 h 504826"/>
              <a:gd name="connsiteX34" fmla="*/ 396649 w 540885"/>
              <a:gd name="connsiteY34" fmla="*/ 180296 h 504826"/>
              <a:gd name="connsiteX35" fmla="*/ 395240 w 540885"/>
              <a:gd name="connsiteY35" fmla="*/ 161703 h 504826"/>
              <a:gd name="connsiteX36" fmla="*/ 432708 w 540885"/>
              <a:gd name="connsiteY36" fmla="*/ 168182 h 504826"/>
              <a:gd name="connsiteX37" fmla="*/ 466231 w 540885"/>
              <a:gd name="connsiteY37" fmla="*/ 162125 h 504826"/>
              <a:gd name="connsiteX38" fmla="*/ 493698 w 540885"/>
              <a:gd name="connsiteY38" fmla="*/ 150153 h 504826"/>
              <a:gd name="connsiteX39" fmla="*/ 505953 w 540885"/>
              <a:gd name="connsiteY39" fmla="*/ 144237 h 504826"/>
              <a:gd name="connsiteX40" fmla="*/ 34932 w 540885"/>
              <a:gd name="connsiteY40" fmla="*/ 144237 h 504826"/>
              <a:gd name="connsiteX41" fmla="*/ 47187 w 540885"/>
              <a:gd name="connsiteY41" fmla="*/ 150153 h 504826"/>
              <a:gd name="connsiteX42" fmla="*/ 74653 w 540885"/>
              <a:gd name="connsiteY42" fmla="*/ 162125 h 504826"/>
              <a:gd name="connsiteX43" fmla="*/ 108176 w 540885"/>
              <a:gd name="connsiteY43" fmla="*/ 168182 h 504826"/>
              <a:gd name="connsiteX44" fmla="*/ 145644 w 540885"/>
              <a:gd name="connsiteY44" fmla="*/ 161703 h 504826"/>
              <a:gd name="connsiteX45" fmla="*/ 144235 w 540885"/>
              <a:gd name="connsiteY45" fmla="*/ 180296 h 504826"/>
              <a:gd name="connsiteX46" fmla="*/ 167054 w 540885"/>
              <a:gd name="connsiteY46" fmla="*/ 252413 h 504826"/>
              <a:gd name="connsiteX47" fmla="*/ 92401 w 540885"/>
              <a:gd name="connsiteY47" fmla="*/ 288472 h 504826"/>
              <a:gd name="connsiteX48" fmla="*/ 54652 w 540885"/>
              <a:gd name="connsiteY48" fmla="*/ 288472 h 504826"/>
              <a:gd name="connsiteX49" fmla="*/ 15776 w 540885"/>
              <a:gd name="connsiteY49" fmla="*/ 277063 h 504826"/>
              <a:gd name="connsiteX50" fmla="*/ 0 w 540885"/>
              <a:gd name="connsiteY50" fmla="*/ 243680 h 504826"/>
              <a:gd name="connsiteX51" fmla="*/ 34932 w 540885"/>
              <a:gd name="connsiteY51" fmla="*/ 144237 h 504826"/>
              <a:gd name="connsiteX52" fmla="*/ 270442 w 540885"/>
              <a:gd name="connsiteY52" fmla="*/ 72119 h 504826"/>
              <a:gd name="connsiteX53" fmla="*/ 346926 w 540885"/>
              <a:gd name="connsiteY53" fmla="*/ 103811 h 504826"/>
              <a:gd name="connsiteX54" fmla="*/ 378619 w 540885"/>
              <a:gd name="connsiteY54" fmla="*/ 180296 h 504826"/>
              <a:gd name="connsiteX55" fmla="*/ 346926 w 540885"/>
              <a:gd name="connsiteY55" fmla="*/ 256780 h 504826"/>
              <a:gd name="connsiteX56" fmla="*/ 270442 w 540885"/>
              <a:gd name="connsiteY56" fmla="*/ 288472 h 504826"/>
              <a:gd name="connsiteX57" fmla="*/ 193957 w 540885"/>
              <a:gd name="connsiteY57" fmla="*/ 256780 h 504826"/>
              <a:gd name="connsiteX58" fmla="*/ 162265 w 540885"/>
              <a:gd name="connsiteY58" fmla="*/ 180296 h 504826"/>
              <a:gd name="connsiteX59" fmla="*/ 193957 w 540885"/>
              <a:gd name="connsiteY59" fmla="*/ 103811 h 504826"/>
              <a:gd name="connsiteX60" fmla="*/ 270442 w 540885"/>
              <a:gd name="connsiteY60" fmla="*/ 72119 h 504826"/>
              <a:gd name="connsiteX61" fmla="*/ 432707 w 540885"/>
              <a:gd name="connsiteY61" fmla="*/ 0 h 504826"/>
              <a:gd name="connsiteX62" fmla="*/ 483697 w 540885"/>
              <a:gd name="connsiteY62" fmla="*/ 21128 h 504826"/>
              <a:gd name="connsiteX63" fmla="*/ 504825 w 540885"/>
              <a:gd name="connsiteY63" fmla="*/ 72118 h 504826"/>
              <a:gd name="connsiteX64" fmla="*/ 483697 w 540885"/>
              <a:gd name="connsiteY64" fmla="*/ 123108 h 504826"/>
              <a:gd name="connsiteX65" fmla="*/ 432707 w 540885"/>
              <a:gd name="connsiteY65" fmla="*/ 144236 h 504826"/>
              <a:gd name="connsiteX66" fmla="*/ 381717 w 540885"/>
              <a:gd name="connsiteY66" fmla="*/ 123108 h 504826"/>
              <a:gd name="connsiteX67" fmla="*/ 360589 w 540885"/>
              <a:gd name="connsiteY67" fmla="*/ 72118 h 504826"/>
              <a:gd name="connsiteX68" fmla="*/ 381717 w 540885"/>
              <a:gd name="connsiteY68" fmla="*/ 21128 h 504826"/>
              <a:gd name="connsiteX69" fmla="*/ 432707 w 540885"/>
              <a:gd name="connsiteY69" fmla="*/ 0 h 504826"/>
              <a:gd name="connsiteX70" fmla="*/ 108176 w 540885"/>
              <a:gd name="connsiteY70" fmla="*/ 0 h 504826"/>
              <a:gd name="connsiteX71" fmla="*/ 159167 w 540885"/>
              <a:gd name="connsiteY71" fmla="*/ 21128 h 504826"/>
              <a:gd name="connsiteX72" fmla="*/ 180295 w 540885"/>
              <a:gd name="connsiteY72" fmla="*/ 72118 h 504826"/>
              <a:gd name="connsiteX73" fmla="*/ 159167 w 540885"/>
              <a:gd name="connsiteY73" fmla="*/ 123108 h 504826"/>
              <a:gd name="connsiteX74" fmla="*/ 108176 w 540885"/>
              <a:gd name="connsiteY74" fmla="*/ 144236 h 504826"/>
              <a:gd name="connsiteX75" fmla="*/ 57187 w 540885"/>
              <a:gd name="connsiteY75" fmla="*/ 123108 h 504826"/>
              <a:gd name="connsiteX76" fmla="*/ 36059 w 540885"/>
              <a:gd name="connsiteY76" fmla="*/ 72118 h 504826"/>
              <a:gd name="connsiteX77" fmla="*/ 57187 w 540885"/>
              <a:gd name="connsiteY77" fmla="*/ 21128 h 504826"/>
              <a:gd name="connsiteX78" fmla="*/ 108176 w 540885"/>
              <a:gd name="connsiteY78" fmla="*/ 0 h 50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0885" h="504826">
                <a:moveTo>
                  <a:pt x="169590" y="270443"/>
                </a:moveTo>
                <a:cubicBezTo>
                  <a:pt x="171469" y="270443"/>
                  <a:pt x="175506" y="272462"/>
                  <a:pt x="181704" y="276500"/>
                </a:cubicBezTo>
                <a:cubicBezTo>
                  <a:pt x="187902" y="280538"/>
                  <a:pt x="194757" y="285045"/>
                  <a:pt x="202269" y="290022"/>
                </a:cubicBezTo>
                <a:cubicBezTo>
                  <a:pt x="209781" y="294999"/>
                  <a:pt x="219829" y="299506"/>
                  <a:pt x="232412" y="303544"/>
                </a:cubicBezTo>
                <a:cubicBezTo>
                  <a:pt x="244995" y="307582"/>
                  <a:pt x="257673" y="309601"/>
                  <a:pt x="270443" y="309601"/>
                </a:cubicBezTo>
                <a:cubicBezTo>
                  <a:pt x="283214" y="309601"/>
                  <a:pt x="295891" y="307582"/>
                  <a:pt x="308473" y="303544"/>
                </a:cubicBezTo>
                <a:cubicBezTo>
                  <a:pt x="321057" y="299506"/>
                  <a:pt x="331105" y="294999"/>
                  <a:pt x="338617" y="290022"/>
                </a:cubicBezTo>
                <a:cubicBezTo>
                  <a:pt x="346129" y="285045"/>
                  <a:pt x="352983" y="280538"/>
                  <a:pt x="359181" y="276500"/>
                </a:cubicBezTo>
                <a:cubicBezTo>
                  <a:pt x="365379" y="272462"/>
                  <a:pt x="369418" y="270443"/>
                  <a:pt x="371295" y="270443"/>
                </a:cubicBezTo>
                <a:cubicBezTo>
                  <a:pt x="382751" y="270443"/>
                  <a:pt x="393222" y="272321"/>
                  <a:pt x="402705" y="276077"/>
                </a:cubicBezTo>
                <a:cubicBezTo>
                  <a:pt x="412191" y="279833"/>
                  <a:pt x="420218" y="284857"/>
                  <a:pt x="426792" y="291149"/>
                </a:cubicBezTo>
                <a:cubicBezTo>
                  <a:pt x="433365" y="297440"/>
                  <a:pt x="439187" y="305046"/>
                  <a:pt x="444258" y="313967"/>
                </a:cubicBezTo>
                <a:cubicBezTo>
                  <a:pt x="449329" y="322888"/>
                  <a:pt x="453367" y="332044"/>
                  <a:pt x="456371" y="341434"/>
                </a:cubicBezTo>
                <a:cubicBezTo>
                  <a:pt x="459376" y="350824"/>
                  <a:pt x="461865" y="361013"/>
                  <a:pt x="463837" y="372000"/>
                </a:cubicBezTo>
                <a:cubicBezTo>
                  <a:pt x="465809" y="382986"/>
                  <a:pt x="467124" y="393222"/>
                  <a:pt x="467781" y="402706"/>
                </a:cubicBezTo>
                <a:cubicBezTo>
                  <a:pt x="468438" y="412190"/>
                  <a:pt x="468767" y="421909"/>
                  <a:pt x="468767" y="431863"/>
                </a:cubicBezTo>
                <a:cubicBezTo>
                  <a:pt x="468767" y="454400"/>
                  <a:pt x="461912" y="472195"/>
                  <a:pt x="448202" y="485247"/>
                </a:cubicBezTo>
                <a:cubicBezTo>
                  <a:pt x="434492" y="498300"/>
                  <a:pt x="416275" y="504826"/>
                  <a:pt x="393550" y="504826"/>
                </a:cubicBezTo>
                <a:lnTo>
                  <a:pt x="147335" y="504826"/>
                </a:lnTo>
                <a:cubicBezTo>
                  <a:pt x="124611" y="504826"/>
                  <a:pt x="106393" y="498300"/>
                  <a:pt x="92683" y="485247"/>
                </a:cubicBezTo>
                <a:cubicBezTo>
                  <a:pt x="78974" y="472195"/>
                  <a:pt x="72118" y="454400"/>
                  <a:pt x="72118" y="431863"/>
                </a:cubicBezTo>
                <a:cubicBezTo>
                  <a:pt x="72118" y="421909"/>
                  <a:pt x="72447" y="412190"/>
                  <a:pt x="73104" y="402706"/>
                </a:cubicBezTo>
                <a:cubicBezTo>
                  <a:pt x="73761" y="393222"/>
                  <a:pt x="75077" y="382986"/>
                  <a:pt x="77049" y="372000"/>
                </a:cubicBezTo>
                <a:cubicBezTo>
                  <a:pt x="79021" y="361013"/>
                  <a:pt x="81510" y="350824"/>
                  <a:pt x="84514" y="341434"/>
                </a:cubicBezTo>
                <a:cubicBezTo>
                  <a:pt x="87519" y="332044"/>
                  <a:pt x="91556" y="322888"/>
                  <a:pt x="96628" y="313967"/>
                </a:cubicBezTo>
                <a:cubicBezTo>
                  <a:pt x="101698" y="305046"/>
                  <a:pt x="107521" y="297440"/>
                  <a:pt x="114093" y="291149"/>
                </a:cubicBezTo>
                <a:cubicBezTo>
                  <a:pt x="120667" y="284857"/>
                  <a:pt x="128696" y="279833"/>
                  <a:pt x="138180" y="276077"/>
                </a:cubicBezTo>
                <a:cubicBezTo>
                  <a:pt x="147664" y="272321"/>
                  <a:pt x="158135" y="270443"/>
                  <a:pt x="169590" y="270443"/>
                </a:cubicBezTo>
                <a:close/>
                <a:moveTo>
                  <a:pt x="505953" y="144237"/>
                </a:moveTo>
                <a:cubicBezTo>
                  <a:pt x="529241" y="144237"/>
                  <a:pt x="540885" y="177385"/>
                  <a:pt x="540885" y="243680"/>
                </a:cubicBezTo>
                <a:cubicBezTo>
                  <a:pt x="540885" y="258329"/>
                  <a:pt x="535626" y="269457"/>
                  <a:pt x="525109" y="277063"/>
                </a:cubicBezTo>
                <a:cubicBezTo>
                  <a:pt x="514592" y="284669"/>
                  <a:pt x="501634" y="288472"/>
                  <a:pt x="486233" y="288472"/>
                </a:cubicBezTo>
                <a:lnTo>
                  <a:pt x="448484" y="288472"/>
                </a:lnTo>
                <a:cubicBezTo>
                  <a:pt x="429140" y="265372"/>
                  <a:pt x="404256" y="253353"/>
                  <a:pt x="373830" y="252413"/>
                </a:cubicBezTo>
                <a:cubicBezTo>
                  <a:pt x="389043" y="230440"/>
                  <a:pt x="396649" y="206401"/>
                  <a:pt x="396649" y="180296"/>
                </a:cubicBezTo>
                <a:cubicBezTo>
                  <a:pt x="396649" y="174849"/>
                  <a:pt x="396179" y="168652"/>
                  <a:pt x="395240" y="161703"/>
                </a:cubicBezTo>
                <a:cubicBezTo>
                  <a:pt x="407636" y="166022"/>
                  <a:pt x="420125" y="168182"/>
                  <a:pt x="432708" y="168182"/>
                </a:cubicBezTo>
                <a:cubicBezTo>
                  <a:pt x="443789" y="168182"/>
                  <a:pt x="454964" y="166163"/>
                  <a:pt x="466231" y="162125"/>
                </a:cubicBezTo>
                <a:cubicBezTo>
                  <a:pt x="477500" y="158087"/>
                  <a:pt x="486655" y="154097"/>
                  <a:pt x="493698" y="150153"/>
                </a:cubicBezTo>
                <a:cubicBezTo>
                  <a:pt x="500742" y="146209"/>
                  <a:pt x="504826" y="144237"/>
                  <a:pt x="505953" y="144237"/>
                </a:cubicBezTo>
                <a:close/>
                <a:moveTo>
                  <a:pt x="34932" y="144237"/>
                </a:moveTo>
                <a:cubicBezTo>
                  <a:pt x="36059" y="144237"/>
                  <a:pt x="40144" y="146209"/>
                  <a:pt x="47187" y="150153"/>
                </a:cubicBezTo>
                <a:cubicBezTo>
                  <a:pt x="54229" y="154097"/>
                  <a:pt x="63384" y="158087"/>
                  <a:pt x="74653" y="162125"/>
                </a:cubicBezTo>
                <a:cubicBezTo>
                  <a:pt x="85921" y="166163"/>
                  <a:pt x="97096" y="168182"/>
                  <a:pt x="108176" y="168182"/>
                </a:cubicBezTo>
                <a:cubicBezTo>
                  <a:pt x="120760" y="168182"/>
                  <a:pt x="133249" y="166022"/>
                  <a:pt x="145644" y="161703"/>
                </a:cubicBezTo>
                <a:cubicBezTo>
                  <a:pt x="144705" y="168652"/>
                  <a:pt x="144235" y="174849"/>
                  <a:pt x="144235" y="180296"/>
                </a:cubicBezTo>
                <a:cubicBezTo>
                  <a:pt x="144235" y="206401"/>
                  <a:pt x="151841" y="230440"/>
                  <a:pt x="167054" y="252413"/>
                </a:cubicBezTo>
                <a:cubicBezTo>
                  <a:pt x="136630" y="253353"/>
                  <a:pt x="111745" y="265372"/>
                  <a:pt x="92401" y="288472"/>
                </a:cubicBezTo>
                <a:lnTo>
                  <a:pt x="54652" y="288472"/>
                </a:lnTo>
                <a:cubicBezTo>
                  <a:pt x="39251" y="288472"/>
                  <a:pt x="26293" y="284669"/>
                  <a:pt x="15776" y="277063"/>
                </a:cubicBezTo>
                <a:cubicBezTo>
                  <a:pt x="5259" y="269457"/>
                  <a:pt x="0" y="258329"/>
                  <a:pt x="0" y="243680"/>
                </a:cubicBezTo>
                <a:cubicBezTo>
                  <a:pt x="0" y="177385"/>
                  <a:pt x="11644" y="144237"/>
                  <a:pt x="34932" y="144237"/>
                </a:cubicBezTo>
                <a:close/>
                <a:moveTo>
                  <a:pt x="270442" y="72119"/>
                </a:moveTo>
                <a:cubicBezTo>
                  <a:pt x="300303" y="72119"/>
                  <a:pt x="325799" y="82683"/>
                  <a:pt x="346926" y="103811"/>
                </a:cubicBezTo>
                <a:cubicBezTo>
                  <a:pt x="368054" y="124940"/>
                  <a:pt x="378619" y="150434"/>
                  <a:pt x="378619" y="180296"/>
                </a:cubicBezTo>
                <a:cubicBezTo>
                  <a:pt x="378619" y="210157"/>
                  <a:pt x="368054" y="235652"/>
                  <a:pt x="346926" y="256780"/>
                </a:cubicBezTo>
                <a:cubicBezTo>
                  <a:pt x="325799" y="277908"/>
                  <a:pt x="300303" y="288472"/>
                  <a:pt x="270442" y="288472"/>
                </a:cubicBezTo>
                <a:cubicBezTo>
                  <a:pt x="240580" y="288472"/>
                  <a:pt x="215085" y="277908"/>
                  <a:pt x="193957" y="256780"/>
                </a:cubicBezTo>
                <a:cubicBezTo>
                  <a:pt x="172829" y="235652"/>
                  <a:pt x="162265" y="210157"/>
                  <a:pt x="162265" y="180296"/>
                </a:cubicBezTo>
                <a:cubicBezTo>
                  <a:pt x="162265" y="150434"/>
                  <a:pt x="172829" y="124940"/>
                  <a:pt x="193957" y="103811"/>
                </a:cubicBezTo>
                <a:cubicBezTo>
                  <a:pt x="215085" y="82683"/>
                  <a:pt x="240580" y="72119"/>
                  <a:pt x="270442" y="72119"/>
                </a:cubicBezTo>
                <a:close/>
                <a:moveTo>
                  <a:pt x="432707" y="0"/>
                </a:moveTo>
                <a:cubicBezTo>
                  <a:pt x="452615" y="0"/>
                  <a:pt x="469611" y="7043"/>
                  <a:pt x="483697" y="21128"/>
                </a:cubicBezTo>
                <a:cubicBezTo>
                  <a:pt x="497783" y="35214"/>
                  <a:pt x="504825" y="52210"/>
                  <a:pt x="504825" y="72118"/>
                </a:cubicBezTo>
                <a:cubicBezTo>
                  <a:pt x="504825" y="92025"/>
                  <a:pt x="497783" y="109022"/>
                  <a:pt x="483697" y="123108"/>
                </a:cubicBezTo>
                <a:cubicBezTo>
                  <a:pt x="469611" y="137193"/>
                  <a:pt x="452615" y="144236"/>
                  <a:pt x="432707" y="144236"/>
                </a:cubicBezTo>
                <a:cubicBezTo>
                  <a:pt x="412800" y="144236"/>
                  <a:pt x="395803" y="137193"/>
                  <a:pt x="381717" y="123108"/>
                </a:cubicBezTo>
                <a:cubicBezTo>
                  <a:pt x="367632" y="109022"/>
                  <a:pt x="360589" y="92025"/>
                  <a:pt x="360589" y="72118"/>
                </a:cubicBezTo>
                <a:cubicBezTo>
                  <a:pt x="360589" y="52210"/>
                  <a:pt x="367632" y="35214"/>
                  <a:pt x="381717" y="21128"/>
                </a:cubicBezTo>
                <a:cubicBezTo>
                  <a:pt x="395803" y="7043"/>
                  <a:pt x="412800" y="0"/>
                  <a:pt x="432707" y="0"/>
                </a:cubicBezTo>
                <a:close/>
                <a:moveTo>
                  <a:pt x="108176" y="0"/>
                </a:moveTo>
                <a:cubicBezTo>
                  <a:pt x="128085" y="0"/>
                  <a:pt x="145080" y="7043"/>
                  <a:pt x="159167" y="21128"/>
                </a:cubicBezTo>
                <a:cubicBezTo>
                  <a:pt x="173252" y="35214"/>
                  <a:pt x="180295" y="52210"/>
                  <a:pt x="180295" y="72118"/>
                </a:cubicBezTo>
                <a:cubicBezTo>
                  <a:pt x="180295" y="92025"/>
                  <a:pt x="173252" y="109022"/>
                  <a:pt x="159167" y="123108"/>
                </a:cubicBezTo>
                <a:cubicBezTo>
                  <a:pt x="145080" y="137193"/>
                  <a:pt x="128085" y="144236"/>
                  <a:pt x="108176" y="144236"/>
                </a:cubicBezTo>
                <a:cubicBezTo>
                  <a:pt x="88270" y="144236"/>
                  <a:pt x="71272" y="137193"/>
                  <a:pt x="57187" y="123108"/>
                </a:cubicBezTo>
                <a:cubicBezTo>
                  <a:pt x="43102" y="109022"/>
                  <a:pt x="36059" y="92025"/>
                  <a:pt x="36059" y="72118"/>
                </a:cubicBezTo>
                <a:cubicBezTo>
                  <a:pt x="36059" y="52210"/>
                  <a:pt x="43102" y="35214"/>
                  <a:pt x="57187" y="21128"/>
                </a:cubicBezTo>
                <a:cubicBezTo>
                  <a:pt x="71272" y="7043"/>
                  <a:pt x="88270" y="0"/>
                  <a:pt x="108176"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23" name="TextBox 122">
            <a:extLst>
              <a:ext uri="{FF2B5EF4-FFF2-40B4-BE49-F238E27FC236}">
                <a16:creationId xmlns:a16="http://schemas.microsoft.com/office/drawing/2014/main" id="{472BFA27-BE09-AFD0-A5E3-BAA4466F4267}"/>
              </a:ext>
            </a:extLst>
          </p:cNvPr>
          <p:cNvSpPr txBox="1"/>
          <p:nvPr/>
        </p:nvSpPr>
        <p:spPr>
          <a:xfrm>
            <a:off x="1385363" y="2369785"/>
            <a:ext cx="3327337" cy="276999"/>
          </a:xfrm>
          <a:prstGeom prst="rect">
            <a:avLst/>
          </a:prstGeom>
          <a:noFill/>
        </p:spPr>
        <p:txBody>
          <a:bodyPr wrap="square" rtlCol="0">
            <a:spAutoFit/>
          </a:bodyPr>
          <a:lstStyle/>
          <a:p>
            <a:pPr lvl="0" algn="ju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NO. OF TRANSACTION VIA </a:t>
            </a:r>
            <a:r>
              <a:rPr lang="en-US" sz="1200" b="1" dirty="0" err="1">
                <a:solidFill>
                  <a:schemeClr val="tx1">
                    <a:lumMod val="75000"/>
                    <a:lumOff val="25000"/>
                  </a:schemeClr>
                </a:solidFill>
                <a:latin typeface="SVN-Gilroy XBold" panose="00000900000000000000" pitchFamily="50" charset="0"/>
                <a:cs typeface="Arial" panose="020B0604020202020204" pitchFamily="34" charset="0"/>
              </a:rPr>
              <a:t>eFAST</a:t>
            </a:r>
            <a:r>
              <a:rPr lang="en-US" sz="1200" b="1" dirty="0">
                <a:solidFill>
                  <a:schemeClr val="tx1">
                    <a:lumMod val="75000"/>
                    <a:lumOff val="25000"/>
                  </a:schemeClr>
                </a:solidFill>
                <a:latin typeface="SVN-Gilroy XBold" panose="00000900000000000000" pitchFamily="50" charset="0"/>
                <a:cs typeface="Arial" panose="020B0604020202020204" pitchFamily="34" charset="0"/>
              </a:rPr>
              <a:t> CHANNEL</a:t>
            </a:r>
          </a:p>
        </p:txBody>
      </p:sp>
      <p:sp>
        <p:nvSpPr>
          <p:cNvPr id="126" name="TextBox 125">
            <a:extLst>
              <a:ext uri="{FF2B5EF4-FFF2-40B4-BE49-F238E27FC236}">
                <a16:creationId xmlns:a16="http://schemas.microsoft.com/office/drawing/2014/main" id="{B654333E-CC9E-E3E5-0EC5-AF104C627B61}"/>
              </a:ext>
            </a:extLst>
          </p:cNvPr>
          <p:cNvSpPr txBox="1"/>
          <p:nvPr/>
        </p:nvSpPr>
        <p:spPr>
          <a:xfrm>
            <a:off x="1385363" y="3747796"/>
            <a:ext cx="3394049" cy="276999"/>
          </a:xfrm>
          <a:prstGeom prst="rect">
            <a:avLst/>
          </a:prstGeom>
          <a:noFill/>
        </p:spPr>
        <p:txBody>
          <a:bodyPr wrap="square" rtlCol="0">
            <a:spAutoFit/>
          </a:bodyPr>
          <a:lstStyle/>
          <a:p>
            <a:pPr lvl="0" algn="ju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VALUE OF TRANSACTION VIA </a:t>
            </a:r>
            <a:r>
              <a:rPr lang="en-US" sz="1200" b="1" dirty="0" err="1">
                <a:solidFill>
                  <a:schemeClr val="tx1">
                    <a:lumMod val="75000"/>
                    <a:lumOff val="25000"/>
                  </a:schemeClr>
                </a:solidFill>
                <a:latin typeface="SVN-Gilroy XBold" panose="00000900000000000000" pitchFamily="50" charset="0"/>
                <a:cs typeface="Arial" panose="020B0604020202020204" pitchFamily="34" charset="0"/>
              </a:rPr>
              <a:t>eFAST</a:t>
            </a:r>
            <a:r>
              <a:rPr lang="en-US" sz="1200" b="1" dirty="0">
                <a:solidFill>
                  <a:schemeClr val="tx1">
                    <a:lumMod val="75000"/>
                    <a:lumOff val="25000"/>
                  </a:schemeClr>
                </a:solidFill>
                <a:latin typeface="SVN-Gilroy XBold" panose="00000900000000000000" pitchFamily="50" charset="0"/>
                <a:cs typeface="Arial" panose="020B0604020202020204" pitchFamily="34" charset="0"/>
              </a:rPr>
              <a:t> CHANNEL</a:t>
            </a:r>
          </a:p>
        </p:txBody>
      </p:sp>
      <p:pic>
        <p:nvPicPr>
          <p:cNvPr id="127" name="Picture 126">
            <a:extLst>
              <a:ext uri="{FF2B5EF4-FFF2-40B4-BE49-F238E27FC236}">
                <a16:creationId xmlns:a16="http://schemas.microsoft.com/office/drawing/2014/main" id="{1901776B-327E-0EC9-BDFD-0FE5E352501F}"/>
              </a:ext>
            </a:extLst>
          </p:cNvPr>
          <p:cNvPicPr>
            <a:picLocks noChangeAspect="1"/>
          </p:cNvPicPr>
          <p:nvPr/>
        </p:nvPicPr>
        <p:blipFill>
          <a:blip r:embed="rId11" cstate="email">
            <a:extLst>
              <a:ext uri="{28A0092B-C50C-407E-A947-70E740481C1C}">
                <a14:useLocalDpi xmlns:a14="http://schemas.microsoft.com/office/drawing/2010/main" val="0"/>
              </a:ext>
            </a:extLst>
          </a:blip>
          <a:srcRect l="13360" t="1381" r="11862" b="1381"/>
          <a:stretch>
            <a:fillRect/>
          </a:stretch>
        </p:blipFill>
        <p:spPr>
          <a:xfrm flipV="1">
            <a:off x="824182" y="2326808"/>
            <a:ext cx="453907" cy="453907"/>
          </a:xfrm>
          <a:custGeom>
            <a:avLst/>
            <a:gdLst>
              <a:gd name="connsiteX0" fmla="*/ 661018 w 1322036"/>
              <a:gd name="connsiteY0" fmla="*/ 1322036 h 1322036"/>
              <a:gd name="connsiteX1" fmla="*/ 1322036 w 1322036"/>
              <a:gd name="connsiteY1" fmla="*/ 661018 h 1322036"/>
              <a:gd name="connsiteX2" fmla="*/ 661018 w 1322036"/>
              <a:gd name="connsiteY2" fmla="*/ 0 h 1322036"/>
              <a:gd name="connsiteX3" fmla="*/ 0 w 1322036"/>
              <a:gd name="connsiteY3" fmla="*/ 661018 h 1322036"/>
              <a:gd name="connsiteX4" fmla="*/ 661018 w 1322036"/>
              <a:gd name="connsiteY4" fmla="*/ 1322036 h 1322036"/>
              <a:gd name="connsiteX5" fmla="*/ 661018 w 1322036"/>
              <a:gd name="connsiteY5" fmla="*/ 1276646 h 1322036"/>
              <a:gd name="connsiteX6" fmla="*/ 45390 w 1322036"/>
              <a:gd name="connsiteY6" fmla="*/ 661018 h 1322036"/>
              <a:gd name="connsiteX7" fmla="*/ 661018 w 1322036"/>
              <a:gd name="connsiteY7" fmla="*/ 45390 h 1322036"/>
              <a:gd name="connsiteX8" fmla="*/ 1276646 w 1322036"/>
              <a:gd name="connsiteY8" fmla="*/ 661018 h 1322036"/>
              <a:gd name="connsiteX9" fmla="*/ 661018 w 1322036"/>
              <a:gd name="connsiteY9" fmla="*/ 1276646 h 132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2036" h="1322036">
                <a:moveTo>
                  <a:pt x="661018" y="1322036"/>
                </a:moveTo>
                <a:cubicBezTo>
                  <a:pt x="1026088" y="1322036"/>
                  <a:pt x="1322036" y="1026088"/>
                  <a:pt x="1322036" y="661018"/>
                </a:cubicBezTo>
                <a:cubicBezTo>
                  <a:pt x="1322036" y="295948"/>
                  <a:pt x="1026088" y="0"/>
                  <a:pt x="661018" y="0"/>
                </a:cubicBezTo>
                <a:cubicBezTo>
                  <a:pt x="295948" y="0"/>
                  <a:pt x="0" y="295948"/>
                  <a:pt x="0" y="661018"/>
                </a:cubicBezTo>
                <a:cubicBezTo>
                  <a:pt x="0" y="1026088"/>
                  <a:pt x="295948" y="1322036"/>
                  <a:pt x="661018" y="1322036"/>
                </a:cubicBezTo>
                <a:close/>
                <a:moveTo>
                  <a:pt x="661018" y="1276646"/>
                </a:moveTo>
                <a:cubicBezTo>
                  <a:pt x="321016" y="1276646"/>
                  <a:pt x="45390" y="1001020"/>
                  <a:pt x="45390" y="661018"/>
                </a:cubicBezTo>
                <a:cubicBezTo>
                  <a:pt x="45390" y="321016"/>
                  <a:pt x="321016" y="45390"/>
                  <a:pt x="661018" y="45390"/>
                </a:cubicBezTo>
                <a:cubicBezTo>
                  <a:pt x="1001020" y="45390"/>
                  <a:pt x="1276646" y="321016"/>
                  <a:pt x="1276646" y="661018"/>
                </a:cubicBezTo>
                <a:cubicBezTo>
                  <a:pt x="1276646" y="1001020"/>
                  <a:pt x="1001020" y="1276646"/>
                  <a:pt x="661018" y="1276646"/>
                </a:cubicBezTo>
                <a:close/>
              </a:path>
            </a:pathLst>
          </a:custGeom>
        </p:spPr>
      </p:pic>
      <p:grpSp>
        <p:nvGrpSpPr>
          <p:cNvPr id="128" name="Fingerprints2" descr="{&quot;Key&quot;:&quot;POWER_USER_SHAPE_ICON&quot;,&quot;Value&quot;:&quot;POWER_USER_SHAPE_ICON_STYLE_1&quot;}">
            <a:extLst>
              <a:ext uri="{FF2B5EF4-FFF2-40B4-BE49-F238E27FC236}">
                <a16:creationId xmlns:a16="http://schemas.microsoft.com/office/drawing/2014/main" id="{5816A98A-0ACD-85C0-B468-590F2E16C740}"/>
              </a:ext>
            </a:extLst>
          </p:cNvPr>
          <p:cNvGrpSpPr>
            <a:grpSpLocks noChangeAspect="1"/>
          </p:cNvGrpSpPr>
          <p:nvPr/>
        </p:nvGrpSpPr>
        <p:grpSpPr>
          <a:xfrm>
            <a:off x="963432" y="2391779"/>
            <a:ext cx="175406" cy="323964"/>
            <a:chOff x="6715580" y="2661657"/>
            <a:chExt cx="275611" cy="509037"/>
          </a:xfrm>
          <a:solidFill>
            <a:srgbClr val="0B5B95"/>
          </a:solidFill>
        </p:grpSpPr>
        <p:sp>
          <p:nvSpPr>
            <p:cNvPr id="129" name="Freeform 666">
              <a:extLst>
                <a:ext uri="{FF2B5EF4-FFF2-40B4-BE49-F238E27FC236}">
                  <a16:creationId xmlns:a16="http://schemas.microsoft.com/office/drawing/2014/main" id="{F26A83BD-B0B0-33AC-8DEC-9DFDF628D28A}"/>
                </a:ext>
              </a:extLst>
            </p:cNvPr>
            <p:cNvSpPr>
              <a:spLocks/>
            </p:cNvSpPr>
            <p:nvPr/>
          </p:nvSpPr>
          <p:spPr bwMode="auto">
            <a:xfrm>
              <a:off x="6777452" y="2883832"/>
              <a:ext cx="101245" cy="101245"/>
            </a:xfrm>
            <a:custGeom>
              <a:avLst/>
              <a:gdLst>
                <a:gd name="T0" fmla="*/ 744 w 1548"/>
                <a:gd name="T1" fmla="*/ 1561 h 1561"/>
                <a:gd name="T2" fmla="*/ 672 w 1548"/>
                <a:gd name="T3" fmla="*/ 1531 h 1561"/>
                <a:gd name="T4" fmla="*/ 674 w 1548"/>
                <a:gd name="T5" fmla="*/ 1389 h 1561"/>
                <a:gd name="T6" fmla="*/ 682 w 1548"/>
                <a:gd name="T7" fmla="*/ 1382 h 1561"/>
                <a:gd name="T8" fmla="*/ 740 w 1548"/>
                <a:gd name="T9" fmla="*/ 1332 h 1561"/>
                <a:gd name="T10" fmla="*/ 1214 w 1548"/>
                <a:gd name="T11" fmla="*/ 865 h 1561"/>
                <a:gd name="T12" fmla="*/ 1237 w 1548"/>
                <a:gd name="T13" fmla="*/ 357 h 1561"/>
                <a:gd name="T14" fmla="*/ 769 w 1548"/>
                <a:gd name="T15" fmla="*/ 303 h 1561"/>
                <a:gd name="T16" fmla="*/ 519 w 1548"/>
                <a:gd name="T17" fmla="*/ 510 h 1561"/>
                <a:gd name="T18" fmla="*/ 140 w 1548"/>
                <a:gd name="T19" fmla="*/ 766 h 1561"/>
                <a:gd name="T20" fmla="*/ 15 w 1548"/>
                <a:gd name="T21" fmla="*/ 700 h 1561"/>
                <a:gd name="T22" fmla="*/ 81 w 1548"/>
                <a:gd name="T23" fmla="*/ 575 h 1561"/>
                <a:gd name="T24" fmla="*/ 380 w 1548"/>
                <a:gd name="T25" fmla="*/ 366 h 1561"/>
                <a:gd name="T26" fmla="*/ 662 w 1548"/>
                <a:gd name="T27" fmla="*/ 134 h 1561"/>
                <a:gd name="T28" fmla="*/ 1397 w 1548"/>
                <a:gd name="T29" fmla="*/ 237 h 1561"/>
                <a:gd name="T30" fmla="*/ 1385 w 1548"/>
                <a:gd name="T31" fmla="*/ 971 h 1561"/>
                <a:gd name="T32" fmla="*/ 847 w 1548"/>
                <a:gd name="T33" fmla="*/ 1501 h 1561"/>
                <a:gd name="T34" fmla="*/ 824 w 1548"/>
                <a:gd name="T35" fmla="*/ 1522 h 1561"/>
                <a:gd name="T36" fmla="*/ 814 w 1548"/>
                <a:gd name="T37" fmla="*/ 1532 h 1561"/>
                <a:gd name="T38" fmla="*/ 744 w 1548"/>
                <a:gd name="T39" fmla="*/ 1561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48" h="1561">
                  <a:moveTo>
                    <a:pt x="744" y="1561"/>
                  </a:moveTo>
                  <a:cubicBezTo>
                    <a:pt x="718" y="1561"/>
                    <a:pt x="692" y="1551"/>
                    <a:pt x="672" y="1531"/>
                  </a:cubicBezTo>
                  <a:cubicBezTo>
                    <a:pt x="634" y="1491"/>
                    <a:pt x="634" y="1428"/>
                    <a:pt x="674" y="1389"/>
                  </a:cubicBezTo>
                  <a:lnTo>
                    <a:pt x="682" y="1382"/>
                  </a:lnTo>
                  <a:cubicBezTo>
                    <a:pt x="696" y="1367"/>
                    <a:pt x="716" y="1347"/>
                    <a:pt x="740" y="1332"/>
                  </a:cubicBezTo>
                  <a:cubicBezTo>
                    <a:pt x="957" y="1195"/>
                    <a:pt x="1164" y="946"/>
                    <a:pt x="1214" y="865"/>
                  </a:cubicBezTo>
                  <a:cubicBezTo>
                    <a:pt x="1257" y="796"/>
                    <a:pt x="1385" y="556"/>
                    <a:pt x="1237" y="357"/>
                  </a:cubicBezTo>
                  <a:cubicBezTo>
                    <a:pt x="1140" y="228"/>
                    <a:pt x="899" y="220"/>
                    <a:pt x="769" y="303"/>
                  </a:cubicBezTo>
                  <a:cubicBezTo>
                    <a:pt x="676" y="362"/>
                    <a:pt x="582" y="450"/>
                    <a:pt x="519" y="510"/>
                  </a:cubicBezTo>
                  <a:cubicBezTo>
                    <a:pt x="454" y="572"/>
                    <a:pt x="289" y="721"/>
                    <a:pt x="140" y="766"/>
                  </a:cubicBezTo>
                  <a:cubicBezTo>
                    <a:pt x="87" y="783"/>
                    <a:pt x="32" y="753"/>
                    <a:pt x="15" y="700"/>
                  </a:cubicBezTo>
                  <a:cubicBezTo>
                    <a:pt x="0" y="648"/>
                    <a:pt x="29" y="592"/>
                    <a:pt x="81" y="575"/>
                  </a:cubicBezTo>
                  <a:cubicBezTo>
                    <a:pt x="169" y="548"/>
                    <a:pt x="297" y="446"/>
                    <a:pt x="380" y="366"/>
                  </a:cubicBezTo>
                  <a:cubicBezTo>
                    <a:pt x="450" y="300"/>
                    <a:pt x="554" y="203"/>
                    <a:pt x="662" y="134"/>
                  </a:cubicBezTo>
                  <a:cubicBezTo>
                    <a:pt x="872" y="0"/>
                    <a:pt x="1231" y="15"/>
                    <a:pt x="1397" y="237"/>
                  </a:cubicBezTo>
                  <a:cubicBezTo>
                    <a:pt x="1548" y="440"/>
                    <a:pt x="1544" y="714"/>
                    <a:pt x="1385" y="971"/>
                  </a:cubicBezTo>
                  <a:cubicBezTo>
                    <a:pt x="1316" y="1080"/>
                    <a:pt x="1089" y="1349"/>
                    <a:pt x="847" y="1501"/>
                  </a:cubicBezTo>
                  <a:cubicBezTo>
                    <a:pt x="841" y="1504"/>
                    <a:pt x="831" y="1515"/>
                    <a:pt x="824" y="1522"/>
                  </a:cubicBezTo>
                  <a:cubicBezTo>
                    <a:pt x="820" y="1526"/>
                    <a:pt x="817" y="1529"/>
                    <a:pt x="814" y="1532"/>
                  </a:cubicBezTo>
                  <a:cubicBezTo>
                    <a:pt x="795" y="1551"/>
                    <a:pt x="769" y="1561"/>
                    <a:pt x="744" y="156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30" name="Freeform 667">
              <a:extLst>
                <a:ext uri="{FF2B5EF4-FFF2-40B4-BE49-F238E27FC236}">
                  <a16:creationId xmlns:a16="http://schemas.microsoft.com/office/drawing/2014/main" id="{B79F56D2-ED63-D6BC-C0B8-954F5BC56274}"/>
                </a:ext>
              </a:extLst>
            </p:cNvPr>
            <p:cNvSpPr>
              <a:spLocks/>
            </p:cNvSpPr>
            <p:nvPr/>
          </p:nvSpPr>
          <p:spPr bwMode="auto">
            <a:xfrm>
              <a:off x="6844949" y="2979452"/>
              <a:ext cx="11249" cy="11249"/>
            </a:xfrm>
            <a:custGeom>
              <a:avLst/>
              <a:gdLst>
                <a:gd name="T0" fmla="*/ 105 w 208"/>
                <a:gd name="T1" fmla="*/ 200 h 200"/>
                <a:gd name="T2" fmla="*/ 5 w 208"/>
                <a:gd name="T3" fmla="*/ 109 h 200"/>
                <a:gd name="T4" fmla="*/ 94 w 208"/>
                <a:gd name="T5" fmla="*/ 0 h 200"/>
                <a:gd name="T6" fmla="*/ 96 w 208"/>
                <a:gd name="T7" fmla="*/ 0 h 200"/>
                <a:gd name="T8" fmla="*/ 96 w 208"/>
                <a:gd name="T9" fmla="*/ 0 h 200"/>
                <a:gd name="T10" fmla="*/ 106 w 208"/>
                <a:gd name="T11" fmla="*/ 0 h 200"/>
                <a:gd name="T12" fmla="*/ 205 w 208"/>
                <a:gd name="T13" fmla="*/ 95 h 200"/>
                <a:gd name="T14" fmla="*/ 115 w 208"/>
                <a:gd name="T15" fmla="*/ 199 h 200"/>
                <a:gd name="T16" fmla="*/ 115 w 208"/>
                <a:gd name="T17" fmla="*/ 199 h 200"/>
                <a:gd name="T18" fmla="*/ 115 w 208"/>
                <a:gd name="T19" fmla="*/ 199 h 200"/>
                <a:gd name="T20" fmla="*/ 115 w 208"/>
                <a:gd name="T21" fmla="*/ 199 h 200"/>
                <a:gd name="T22" fmla="*/ 113 w 208"/>
                <a:gd name="T23" fmla="*/ 199 h 200"/>
                <a:gd name="T24" fmla="*/ 113 w 208"/>
                <a:gd name="T25" fmla="*/ 199 h 200"/>
                <a:gd name="T26" fmla="*/ 105 w 20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00">
                  <a:moveTo>
                    <a:pt x="105" y="200"/>
                  </a:moveTo>
                  <a:cubicBezTo>
                    <a:pt x="54" y="200"/>
                    <a:pt x="10" y="161"/>
                    <a:pt x="5" y="109"/>
                  </a:cubicBezTo>
                  <a:cubicBezTo>
                    <a:pt x="0" y="54"/>
                    <a:pt x="40" y="5"/>
                    <a:pt x="94" y="0"/>
                  </a:cubicBezTo>
                  <a:lnTo>
                    <a:pt x="96" y="0"/>
                  </a:lnTo>
                  <a:lnTo>
                    <a:pt x="96" y="0"/>
                  </a:lnTo>
                  <a:cubicBezTo>
                    <a:pt x="100" y="0"/>
                    <a:pt x="106" y="0"/>
                    <a:pt x="106" y="0"/>
                  </a:cubicBezTo>
                  <a:cubicBezTo>
                    <a:pt x="159" y="0"/>
                    <a:pt x="203" y="42"/>
                    <a:pt x="205" y="95"/>
                  </a:cubicBezTo>
                  <a:cubicBezTo>
                    <a:pt x="208" y="148"/>
                    <a:pt x="168" y="194"/>
                    <a:pt x="115" y="199"/>
                  </a:cubicBezTo>
                  <a:lnTo>
                    <a:pt x="115" y="199"/>
                  </a:lnTo>
                  <a:lnTo>
                    <a:pt x="115" y="199"/>
                  </a:lnTo>
                  <a:lnTo>
                    <a:pt x="115" y="199"/>
                  </a:lnTo>
                  <a:lnTo>
                    <a:pt x="113" y="199"/>
                  </a:lnTo>
                  <a:lnTo>
                    <a:pt x="113" y="199"/>
                  </a:lnTo>
                  <a:cubicBezTo>
                    <a:pt x="111" y="200"/>
                    <a:pt x="108" y="200"/>
                    <a:pt x="105" y="2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31" name="Freeform 668">
              <a:extLst>
                <a:ext uri="{FF2B5EF4-FFF2-40B4-BE49-F238E27FC236}">
                  <a16:creationId xmlns:a16="http://schemas.microsoft.com/office/drawing/2014/main" id="{EE50481F-D04D-E514-F610-BCE577F00E11}"/>
                </a:ext>
              </a:extLst>
            </p:cNvPr>
            <p:cNvSpPr>
              <a:spLocks/>
            </p:cNvSpPr>
            <p:nvPr/>
          </p:nvSpPr>
          <p:spPr bwMode="auto">
            <a:xfrm>
              <a:off x="6859010" y="2959766"/>
              <a:ext cx="16874" cy="19687"/>
            </a:xfrm>
            <a:custGeom>
              <a:avLst/>
              <a:gdLst>
                <a:gd name="T0" fmla="*/ 111 w 279"/>
                <a:gd name="T1" fmla="*/ 268 h 268"/>
                <a:gd name="T2" fmla="*/ 39 w 279"/>
                <a:gd name="T3" fmla="*/ 238 h 268"/>
                <a:gd name="T4" fmla="*/ 41 w 279"/>
                <a:gd name="T5" fmla="*/ 96 h 268"/>
                <a:gd name="T6" fmla="*/ 96 w 279"/>
                <a:gd name="T7" fmla="*/ 41 h 268"/>
                <a:gd name="T8" fmla="*/ 238 w 279"/>
                <a:gd name="T9" fmla="*/ 38 h 268"/>
                <a:gd name="T10" fmla="*/ 241 w 279"/>
                <a:gd name="T11" fmla="*/ 179 h 268"/>
                <a:gd name="T12" fmla="*/ 180 w 279"/>
                <a:gd name="T13" fmla="*/ 240 h 268"/>
                <a:gd name="T14" fmla="*/ 111 w 279"/>
                <a:gd name="T15" fmla="*/ 268 h 2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268">
                  <a:moveTo>
                    <a:pt x="111" y="268"/>
                  </a:moveTo>
                  <a:cubicBezTo>
                    <a:pt x="85" y="268"/>
                    <a:pt x="58" y="258"/>
                    <a:pt x="39" y="238"/>
                  </a:cubicBezTo>
                  <a:cubicBezTo>
                    <a:pt x="0" y="198"/>
                    <a:pt x="1" y="134"/>
                    <a:pt x="41" y="96"/>
                  </a:cubicBezTo>
                  <a:cubicBezTo>
                    <a:pt x="60" y="78"/>
                    <a:pt x="79" y="60"/>
                    <a:pt x="96" y="41"/>
                  </a:cubicBezTo>
                  <a:cubicBezTo>
                    <a:pt x="134" y="1"/>
                    <a:pt x="198" y="0"/>
                    <a:pt x="238" y="38"/>
                  </a:cubicBezTo>
                  <a:cubicBezTo>
                    <a:pt x="278" y="76"/>
                    <a:pt x="279" y="139"/>
                    <a:pt x="241" y="179"/>
                  </a:cubicBezTo>
                  <a:cubicBezTo>
                    <a:pt x="221" y="200"/>
                    <a:pt x="201" y="221"/>
                    <a:pt x="180" y="240"/>
                  </a:cubicBezTo>
                  <a:cubicBezTo>
                    <a:pt x="161" y="259"/>
                    <a:pt x="136" y="268"/>
                    <a:pt x="111" y="2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32" name="Freeform 669">
              <a:extLst>
                <a:ext uri="{FF2B5EF4-FFF2-40B4-BE49-F238E27FC236}">
                  <a16:creationId xmlns:a16="http://schemas.microsoft.com/office/drawing/2014/main" id="{53E6207C-E999-14CF-537B-CC4D41BBEF1B}"/>
                </a:ext>
              </a:extLst>
            </p:cNvPr>
            <p:cNvSpPr>
              <a:spLocks/>
            </p:cNvSpPr>
            <p:nvPr/>
          </p:nvSpPr>
          <p:spPr bwMode="auto">
            <a:xfrm>
              <a:off x="6802763" y="2855708"/>
              <a:ext cx="95620" cy="106869"/>
            </a:xfrm>
            <a:custGeom>
              <a:avLst/>
              <a:gdLst>
                <a:gd name="T0" fmla="*/ 1216 w 1510"/>
                <a:gd name="T1" fmla="*/ 1655 h 1655"/>
                <a:gd name="T2" fmla="*/ 1161 w 1510"/>
                <a:gd name="T3" fmla="*/ 1638 h 1655"/>
                <a:gd name="T4" fmla="*/ 1134 w 1510"/>
                <a:gd name="T5" fmla="*/ 1499 h 1655"/>
                <a:gd name="T6" fmla="*/ 1255 w 1510"/>
                <a:gd name="T7" fmla="*/ 1253 h 1655"/>
                <a:gd name="T8" fmla="*/ 1297 w 1510"/>
                <a:gd name="T9" fmla="*/ 938 h 1655"/>
                <a:gd name="T10" fmla="*/ 864 w 1510"/>
                <a:gd name="T11" fmla="*/ 341 h 1655"/>
                <a:gd name="T12" fmla="*/ 230 w 1510"/>
                <a:gd name="T13" fmla="*/ 487 h 1655"/>
                <a:gd name="T14" fmla="*/ 200 w 1510"/>
                <a:gd name="T15" fmla="*/ 511 h 1655"/>
                <a:gd name="T16" fmla="*/ 175 w 1510"/>
                <a:gd name="T17" fmla="*/ 531 h 1655"/>
                <a:gd name="T18" fmla="*/ 35 w 1510"/>
                <a:gd name="T19" fmla="*/ 515 h 1655"/>
                <a:gd name="T20" fmla="*/ 50 w 1510"/>
                <a:gd name="T21" fmla="*/ 375 h 1655"/>
                <a:gd name="T22" fmla="*/ 78 w 1510"/>
                <a:gd name="T23" fmla="*/ 353 h 1655"/>
                <a:gd name="T24" fmla="*/ 104 w 1510"/>
                <a:gd name="T25" fmla="*/ 332 h 1655"/>
                <a:gd name="T26" fmla="*/ 933 w 1510"/>
                <a:gd name="T27" fmla="*/ 154 h 1655"/>
                <a:gd name="T28" fmla="*/ 1496 w 1510"/>
                <a:gd name="T29" fmla="*/ 919 h 1655"/>
                <a:gd name="T30" fmla="*/ 1447 w 1510"/>
                <a:gd name="T31" fmla="*/ 1311 h 1655"/>
                <a:gd name="T32" fmla="*/ 1300 w 1510"/>
                <a:gd name="T33" fmla="*/ 1610 h 1655"/>
                <a:gd name="T34" fmla="*/ 1216 w 1510"/>
                <a:gd name="T35" fmla="*/ 1655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10" h="1655">
                  <a:moveTo>
                    <a:pt x="1216" y="1655"/>
                  </a:moveTo>
                  <a:cubicBezTo>
                    <a:pt x="1197" y="1655"/>
                    <a:pt x="1178" y="1649"/>
                    <a:pt x="1161" y="1638"/>
                  </a:cubicBezTo>
                  <a:cubicBezTo>
                    <a:pt x="1115" y="1607"/>
                    <a:pt x="1103" y="1545"/>
                    <a:pt x="1134" y="1499"/>
                  </a:cubicBezTo>
                  <a:cubicBezTo>
                    <a:pt x="1190" y="1416"/>
                    <a:pt x="1231" y="1333"/>
                    <a:pt x="1255" y="1253"/>
                  </a:cubicBezTo>
                  <a:cubicBezTo>
                    <a:pt x="1280" y="1172"/>
                    <a:pt x="1307" y="1051"/>
                    <a:pt x="1297" y="938"/>
                  </a:cubicBezTo>
                  <a:cubicBezTo>
                    <a:pt x="1266" y="623"/>
                    <a:pt x="1134" y="439"/>
                    <a:pt x="864" y="341"/>
                  </a:cubicBezTo>
                  <a:cubicBezTo>
                    <a:pt x="550" y="227"/>
                    <a:pt x="342" y="396"/>
                    <a:pt x="230" y="487"/>
                  </a:cubicBezTo>
                  <a:cubicBezTo>
                    <a:pt x="219" y="496"/>
                    <a:pt x="209" y="504"/>
                    <a:pt x="200" y="511"/>
                  </a:cubicBezTo>
                  <a:cubicBezTo>
                    <a:pt x="191" y="518"/>
                    <a:pt x="183" y="524"/>
                    <a:pt x="175" y="531"/>
                  </a:cubicBezTo>
                  <a:cubicBezTo>
                    <a:pt x="132" y="565"/>
                    <a:pt x="69" y="558"/>
                    <a:pt x="35" y="515"/>
                  </a:cubicBezTo>
                  <a:cubicBezTo>
                    <a:pt x="0" y="472"/>
                    <a:pt x="7" y="409"/>
                    <a:pt x="50" y="375"/>
                  </a:cubicBezTo>
                  <a:cubicBezTo>
                    <a:pt x="59" y="368"/>
                    <a:pt x="68" y="360"/>
                    <a:pt x="78" y="353"/>
                  </a:cubicBezTo>
                  <a:cubicBezTo>
                    <a:pt x="85" y="347"/>
                    <a:pt x="94" y="340"/>
                    <a:pt x="104" y="332"/>
                  </a:cubicBezTo>
                  <a:cubicBezTo>
                    <a:pt x="226" y="233"/>
                    <a:pt x="512" y="0"/>
                    <a:pt x="933" y="154"/>
                  </a:cubicBezTo>
                  <a:cubicBezTo>
                    <a:pt x="1274" y="278"/>
                    <a:pt x="1458" y="528"/>
                    <a:pt x="1496" y="919"/>
                  </a:cubicBezTo>
                  <a:cubicBezTo>
                    <a:pt x="1510" y="1065"/>
                    <a:pt x="1477" y="1213"/>
                    <a:pt x="1447" y="1311"/>
                  </a:cubicBezTo>
                  <a:cubicBezTo>
                    <a:pt x="1416" y="1410"/>
                    <a:pt x="1367" y="1511"/>
                    <a:pt x="1300" y="1610"/>
                  </a:cubicBezTo>
                  <a:cubicBezTo>
                    <a:pt x="1281" y="1639"/>
                    <a:pt x="1249" y="1655"/>
                    <a:pt x="1216" y="16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33" name="Freeform 670">
              <a:extLst>
                <a:ext uri="{FF2B5EF4-FFF2-40B4-BE49-F238E27FC236}">
                  <a16:creationId xmlns:a16="http://schemas.microsoft.com/office/drawing/2014/main" id="{CE0DB009-E8A9-94DB-E4DF-47FE38EA25FA}"/>
                </a:ext>
              </a:extLst>
            </p:cNvPr>
            <p:cNvSpPr>
              <a:spLocks/>
            </p:cNvSpPr>
            <p:nvPr/>
          </p:nvSpPr>
          <p:spPr bwMode="auto">
            <a:xfrm>
              <a:off x="6788702" y="2886645"/>
              <a:ext cx="16874" cy="16874"/>
            </a:xfrm>
            <a:custGeom>
              <a:avLst/>
              <a:gdLst>
                <a:gd name="T0" fmla="*/ 112 w 275"/>
                <a:gd name="T1" fmla="*/ 256 h 256"/>
                <a:gd name="T2" fmla="*/ 36 w 275"/>
                <a:gd name="T3" fmla="*/ 220 h 256"/>
                <a:gd name="T4" fmla="*/ 48 w 275"/>
                <a:gd name="T5" fmla="*/ 80 h 256"/>
                <a:gd name="T6" fmla="*/ 98 w 275"/>
                <a:gd name="T7" fmla="*/ 37 h 256"/>
                <a:gd name="T8" fmla="*/ 239 w 275"/>
                <a:gd name="T9" fmla="*/ 46 h 256"/>
                <a:gd name="T10" fmla="*/ 230 w 275"/>
                <a:gd name="T11" fmla="*/ 187 h 256"/>
                <a:gd name="T12" fmla="*/ 177 w 275"/>
                <a:gd name="T13" fmla="*/ 233 h 256"/>
                <a:gd name="T14" fmla="*/ 112 w 275"/>
                <a:gd name="T15" fmla="*/ 256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5" h="256">
                  <a:moveTo>
                    <a:pt x="112" y="256"/>
                  </a:moveTo>
                  <a:cubicBezTo>
                    <a:pt x="84" y="256"/>
                    <a:pt x="55" y="244"/>
                    <a:pt x="36" y="220"/>
                  </a:cubicBezTo>
                  <a:cubicBezTo>
                    <a:pt x="0" y="178"/>
                    <a:pt x="6" y="115"/>
                    <a:pt x="48" y="80"/>
                  </a:cubicBezTo>
                  <a:cubicBezTo>
                    <a:pt x="65" y="66"/>
                    <a:pt x="81" y="51"/>
                    <a:pt x="98" y="37"/>
                  </a:cubicBezTo>
                  <a:cubicBezTo>
                    <a:pt x="139" y="0"/>
                    <a:pt x="202" y="4"/>
                    <a:pt x="239" y="46"/>
                  </a:cubicBezTo>
                  <a:cubicBezTo>
                    <a:pt x="275" y="87"/>
                    <a:pt x="271" y="150"/>
                    <a:pt x="230" y="187"/>
                  </a:cubicBezTo>
                  <a:cubicBezTo>
                    <a:pt x="212" y="202"/>
                    <a:pt x="195" y="218"/>
                    <a:pt x="177" y="233"/>
                  </a:cubicBezTo>
                  <a:cubicBezTo>
                    <a:pt x="158" y="248"/>
                    <a:pt x="135" y="256"/>
                    <a:pt x="112" y="25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34" name="Freeform 671">
              <a:extLst>
                <a:ext uri="{FF2B5EF4-FFF2-40B4-BE49-F238E27FC236}">
                  <a16:creationId xmlns:a16="http://schemas.microsoft.com/office/drawing/2014/main" id="{BF9522B2-76DB-1F3A-64C4-D33B701FE1B6}"/>
                </a:ext>
              </a:extLst>
            </p:cNvPr>
            <p:cNvSpPr>
              <a:spLocks noEditPoints="1"/>
            </p:cNvSpPr>
            <p:nvPr/>
          </p:nvSpPr>
          <p:spPr bwMode="auto">
            <a:xfrm>
              <a:off x="6774639" y="2897895"/>
              <a:ext cx="14063" cy="14063"/>
            </a:xfrm>
            <a:custGeom>
              <a:avLst/>
              <a:gdLst>
                <a:gd name="T0" fmla="*/ 215 w 234"/>
                <a:gd name="T1" fmla="*/ 99 h 232"/>
                <a:gd name="T2" fmla="*/ 218 w 234"/>
                <a:gd name="T3" fmla="*/ 120 h 232"/>
                <a:gd name="T4" fmla="*/ 215 w 234"/>
                <a:gd name="T5" fmla="*/ 99 h 232"/>
                <a:gd name="T6" fmla="*/ 61 w 234"/>
                <a:gd name="T7" fmla="*/ 45 h 232"/>
                <a:gd name="T8" fmla="*/ 109 w 234"/>
                <a:gd name="T9" fmla="*/ 132 h 232"/>
                <a:gd name="T10" fmla="*/ 61 w 234"/>
                <a:gd name="T11" fmla="*/ 45 h 232"/>
                <a:gd name="T12" fmla="*/ 19 w 234"/>
                <a:gd name="T13" fmla="*/ 137 h 232"/>
                <a:gd name="T14" fmla="*/ 21 w 234"/>
                <a:gd name="T15" fmla="*/ 147 h 232"/>
                <a:gd name="T16" fmla="*/ 19 w 234"/>
                <a:gd name="T17" fmla="*/ 137 h 232"/>
                <a:gd name="T18" fmla="*/ 109 w 234"/>
                <a:gd name="T19" fmla="*/ 232 h 232"/>
                <a:gd name="T20" fmla="*/ 21 w 234"/>
                <a:gd name="T21" fmla="*/ 180 h 232"/>
                <a:gd name="T22" fmla="*/ 35 w 234"/>
                <a:gd name="T23" fmla="*/ 66 h 232"/>
                <a:gd name="T24" fmla="*/ 73 w 234"/>
                <a:gd name="T25" fmla="*/ 29 h 232"/>
                <a:gd name="T26" fmla="*/ 210 w 234"/>
                <a:gd name="T27" fmla="*/ 60 h 232"/>
                <a:gd name="T28" fmla="*/ 204 w 234"/>
                <a:gd name="T29" fmla="*/ 176 h 232"/>
                <a:gd name="T30" fmla="*/ 156 w 234"/>
                <a:gd name="T31" fmla="*/ 220 h 232"/>
                <a:gd name="T32" fmla="*/ 109 w 234"/>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 h="232">
                  <a:moveTo>
                    <a:pt x="215" y="99"/>
                  </a:moveTo>
                  <a:cubicBezTo>
                    <a:pt x="216" y="103"/>
                    <a:pt x="218" y="110"/>
                    <a:pt x="218" y="120"/>
                  </a:cubicBezTo>
                  <a:cubicBezTo>
                    <a:pt x="218" y="113"/>
                    <a:pt x="217" y="106"/>
                    <a:pt x="215" y="99"/>
                  </a:cubicBezTo>
                  <a:close/>
                  <a:moveTo>
                    <a:pt x="61" y="45"/>
                  </a:moveTo>
                  <a:lnTo>
                    <a:pt x="109" y="132"/>
                  </a:lnTo>
                  <a:lnTo>
                    <a:pt x="61" y="45"/>
                  </a:lnTo>
                  <a:close/>
                  <a:moveTo>
                    <a:pt x="19" y="137"/>
                  </a:moveTo>
                  <a:cubicBezTo>
                    <a:pt x="19" y="140"/>
                    <a:pt x="20" y="144"/>
                    <a:pt x="21" y="147"/>
                  </a:cubicBezTo>
                  <a:cubicBezTo>
                    <a:pt x="20" y="144"/>
                    <a:pt x="20" y="141"/>
                    <a:pt x="19" y="137"/>
                  </a:cubicBezTo>
                  <a:close/>
                  <a:moveTo>
                    <a:pt x="109" y="232"/>
                  </a:moveTo>
                  <a:cubicBezTo>
                    <a:pt x="73" y="232"/>
                    <a:pt x="39" y="214"/>
                    <a:pt x="21" y="180"/>
                  </a:cubicBezTo>
                  <a:cubicBezTo>
                    <a:pt x="0" y="142"/>
                    <a:pt x="7" y="96"/>
                    <a:pt x="35" y="66"/>
                  </a:cubicBezTo>
                  <a:cubicBezTo>
                    <a:pt x="43" y="53"/>
                    <a:pt x="55" y="40"/>
                    <a:pt x="73" y="29"/>
                  </a:cubicBezTo>
                  <a:cubicBezTo>
                    <a:pt x="119" y="0"/>
                    <a:pt x="181" y="14"/>
                    <a:pt x="210" y="60"/>
                  </a:cubicBezTo>
                  <a:cubicBezTo>
                    <a:pt x="234" y="97"/>
                    <a:pt x="230" y="144"/>
                    <a:pt x="204" y="176"/>
                  </a:cubicBezTo>
                  <a:cubicBezTo>
                    <a:pt x="195" y="192"/>
                    <a:pt x="180" y="207"/>
                    <a:pt x="156" y="220"/>
                  </a:cubicBezTo>
                  <a:cubicBezTo>
                    <a:pt x="141" y="229"/>
                    <a:pt x="125" y="232"/>
                    <a:pt x="109" y="2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35" name="Freeform 672">
              <a:extLst>
                <a:ext uri="{FF2B5EF4-FFF2-40B4-BE49-F238E27FC236}">
                  <a16:creationId xmlns:a16="http://schemas.microsoft.com/office/drawing/2014/main" id="{5FC795B5-4CAC-2A8D-DDED-57FA86A24E9C}"/>
                </a:ext>
              </a:extLst>
            </p:cNvPr>
            <p:cNvSpPr>
              <a:spLocks/>
            </p:cNvSpPr>
            <p:nvPr/>
          </p:nvSpPr>
          <p:spPr bwMode="auto">
            <a:xfrm>
              <a:off x="6884322" y="2959766"/>
              <a:ext cx="16874" cy="16874"/>
            </a:xfrm>
            <a:custGeom>
              <a:avLst/>
              <a:gdLst>
                <a:gd name="T0" fmla="*/ 112 w 255"/>
                <a:gd name="T1" fmla="*/ 263 h 263"/>
                <a:gd name="T2" fmla="*/ 48 w 255"/>
                <a:gd name="T3" fmla="*/ 241 h 263"/>
                <a:gd name="T4" fmla="*/ 35 w 255"/>
                <a:gd name="T5" fmla="*/ 100 h 263"/>
                <a:gd name="T6" fmla="*/ 39 w 255"/>
                <a:gd name="T7" fmla="*/ 94 h 263"/>
                <a:gd name="T8" fmla="*/ 60 w 255"/>
                <a:gd name="T9" fmla="*/ 57 h 263"/>
                <a:gd name="T10" fmla="*/ 199 w 255"/>
                <a:gd name="T11" fmla="*/ 31 h 263"/>
                <a:gd name="T12" fmla="*/ 224 w 255"/>
                <a:gd name="T13" fmla="*/ 170 h 263"/>
                <a:gd name="T14" fmla="*/ 219 w 255"/>
                <a:gd name="T15" fmla="*/ 179 h 263"/>
                <a:gd name="T16" fmla="*/ 190 w 255"/>
                <a:gd name="T17" fmla="*/ 227 h 263"/>
                <a:gd name="T18" fmla="*/ 112 w 255"/>
                <a:gd name="T19"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63">
                  <a:moveTo>
                    <a:pt x="112" y="263"/>
                  </a:moveTo>
                  <a:cubicBezTo>
                    <a:pt x="90" y="263"/>
                    <a:pt x="67" y="256"/>
                    <a:pt x="48" y="241"/>
                  </a:cubicBezTo>
                  <a:cubicBezTo>
                    <a:pt x="6" y="205"/>
                    <a:pt x="0" y="142"/>
                    <a:pt x="35" y="100"/>
                  </a:cubicBezTo>
                  <a:cubicBezTo>
                    <a:pt x="37" y="97"/>
                    <a:pt x="38" y="95"/>
                    <a:pt x="39" y="94"/>
                  </a:cubicBezTo>
                  <a:cubicBezTo>
                    <a:pt x="42" y="85"/>
                    <a:pt x="48" y="72"/>
                    <a:pt x="60" y="57"/>
                  </a:cubicBezTo>
                  <a:cubicBezTo>
                    <a:pt x="91" y="11"/>
                    <a:pt x="153" y="0"/>
                    <a:pt x="199" y="31"/>
                  </a:cubicBezTo>
                  <a:cubicBezTo>
                    <a:pt x="244" y="63"/>
                    <a:pt x="255" y="125"/>
                    <a:pt x="224" y="170"/>
                  </a:cubicBezTo>
                  <a:cubicBezTo>
                    <a:pt x="223" y="172"/>
                    <a:pt x="222" y="174"/>
                    <a:pt x="219" y="179"/>
                  </a:cubicBezTo>
                  <a:cubicBezTo>
                    <a:pt x="214" y="190"/>
                    <a:pt x="206" y="207"/>
                    <a:pt x="190" y="227"/>
                  </a:cubicBezTo>
                  <a:cubicBezTo>
                    <a:pt x="169" y="251"/>
                    <a:pt x="141" y="263"/>
                    <a:pt x="112" y="2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36" name="Freeform 673">
              <a:extLst>
                <a:ext uri="{FF2B5EF4-FFF2-40B4-BE49-F238E27FC236}">
                  <a16:creationId xmlns:a16="http://schemas.microsoft.com/office/drawing/2014/main" id="{2F1D28CD-5A96-1F46-8716-57AC2FD4908E}"/>
                </a:ext>
              </a:extLst>
            </p:cNvPr>
            <p:cNvSpPr>
              <a:spLocks/>
            </p:cNvSpPr>
            <p:nvPr/>
          </p:nvSpPr>
          <p:spPr bwMode="auto">
            <a:xfrm>
              <a:off x="6898383" y="2937268"/>
              <a:ext cx="16874" cy="19687"/>
            </a:xfrm>
            <a:custGeom>
              <a:avLst/>
              <a:gdLst>
                <a:gd name="T0" fmla="*/ 114 w 276"/>
                <a:gd name="T1" fmla="*/ 322 h 322"/>
                <a:gd name="T2" fmla="*/ 71 w 276"/>
                <a:gd name="T3" fmla="*/ 312 h 322"/>
                <a:gd name="T4" fmla="*/ 24 w 276"/>
                <a:gd name="T5" fmla="*/ 178 h 322"/>
                <a:gd name="T6" fmla="*/ 42 w 276"/>
                <a:gd name="T7" fmla="*/ 143 h 322"/>
                <a:gd name="T8" fmla="*/ 68 w 276"/>
                <a:gd name="T9" fmla="*/ 81 h 322"/>
                <a:gd name="T10" fmla="*/ 195 w 276"/>
                <a:gd name="T11" fmla="*/ 17 h 322"/>
                <a:gd name="T12" fmla="*/ 259 w 276"/>
                <a:gd name="T13" fmla="*/ 143 h 322"/>
                <a:gd name="T14" fmla="*/ 220 w 276"/>
                <a:gd name="T15" fmla="*/ 234 h 322"/>
                <a:gd name="T16" fmla="*/ 204 w 276"/>
                <a:gd name="T17" fmla="*/ 265 h 322"/>
                <a:gd name="T18" fmla="*/ 114 w 276"/>
                <a:gd name="T19"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22">
                  <a:moveTo>
                    <a:pt x="114" y="322"/>
                  </a:moveTo>
                  <a:cubicBezTo>
                    <a:pt x="100" y="322"/>
                    <a:pt x="85" y="318"/>
                    <a:pt x="71" y="312"/>
                  </a:cubicBezTo>
                  <a:cubicBezTo>
                    <a:pt x="21" y="287"/>
                    <a:pt x="0" y="228"/>
                    <a:pt x="24" y="178"/>
                  </a:cubicBezTo>
                  <a:cubicBezTo>
                    <a:pt x="31" y="164"/>
                    <a:pt x="37" y="153"/>
                    <a:pt x="42" y="143"/>
                  </a:cubicBezTo>
                  <a:cubicBezTo>
                    <a:pt x="54" y="119"/>
                    <a:pt x="60" y="109"/>
                    <a:pt x="68" y="81"/>
                  </a:cubicBezTo>
                  <a:cubicBezTo>
                    <a:pt x="86" y="29"/>
                    <a:pt x="142" y="0"/>
                    <a:pt x="195" y="17"/>
                  </a:cubicBezTo>
                  <a:cubicBezTo>
                    <a:pt x="247" y="34"/>
                    <a:pt x="276" y="91"/>
                    <a:pt x="259" y="143"/>
                  </a:cubicBezTo>
                  <a:cubicBezTo>
                    <a:pt x="245" y="186"/>
                    <a:pt x="233" y="208"/>
                    <a:pt x="220" y="234"/>
                  </a:cubicBezTo>
                  <a:cubicBezTo>
                    <a:pt x="215" y="243"/>
                    <a:pt x="210" y="253"/>
                    <a:pt x="204" y="265"/>
                  </a:cubicBezTo>
                  <a:cubicBezTo>
                    <a:pt x="187" y="301"/>
                    <a:pt x="151" y="322"/>
                    <a:pt x="114" y="32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37" name="Freeform 674">
              <a:extLst>
                <a:ext uri="{FF2B5EF4-FFF2-40B4-BE49-F238E27FC236}">
                  <a16:creationId xmlns:a16="http://schemas.microsoft.com/office/drawing/2014/main" id="{F8109A56-3016-4FD0-88BB-202CBD2E0299}"/>
                </a:ext>
              </a:extLst>
            </p:cNvPr>
            <p:cNvSpPr>
              <a:spLocks/>
            </p:cNvSpPr>
            <p:nvPr/>
          </p:nvSpPr>
          <p:spPr bwMode="auto">
            <a:xfrm>
              <a:off x="6814012" y="2838834"/>
              <a:ext cx="106869" cy="98433"/>
            </a:xfrm>
            <a:custGeom>
              <a:avLst/>
              <a:gdLst>
                <a:gd name="T0" fmla="*/ 1505 w 1631"/>
                <a:gd name="T1" fmla="*/ 1499 h 1499"/>
                <a:gd name="T2" fmla="*/ 1487 w 1631"/>
                <a:gd name="T3" fmla="*/ 1497 h 1499"/>
                <a:gd name="T4" fmla="*/ 1406 w 1631"/>
                <a:gd name="T5" fmla="*/ 1381 h 1499"/>
                <a:gd name="T6" fmla="*/ 1426 w 1631"/>
                <a:gd name="T7" fmla="*/ 1104 h 1499"/>
                <a:gd name="T8" fmla="*/ 1043 w 1631"/>
                <a:gd name="T9" fmla="*/ 415 h 1499"/>
                <a:gd name="T10" fmla="*/ 143 w 1631"/>
                <a:gd name="T11" fmla="*/ 312 h 1499"/>
                <a:gd name="T12" fmla="*/ 17 w 1631"/>
                <a:gd name="T13" fmla="*/ 248 h 1499"/>
                <a:gd name="T14" fmla="*/ 81 w 1631"/>
                <a:gd name="T15" fmla="*/ 122 h 1499"/>
                <a:gd name="T16" fmla="*/ 1163 w 1631"/>
                <a:gd name="T17" fmla="*/ 255 h 1499"/>
                <a:gd name="T18" fmla="*/ 1626 w 1631"/>
                <a:gd name="T19" fmla="*/ 1094 h 1499"/>
                <a:gd name="T20" fmla="*/ 1603 w 1631"/>
                <a:gd name="T21" fmla="*/ 1416 h 1499"/>
                <a:gd name="T22" fmla="*/ 1505 w 1631"/>
                <a:gd name="T23" fmla="*/ 1499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1" h="1499">
                  <a:moveTo>
                    <a:pt x="1505" y="1499"/>
                  </a:moveTo>
                  <a:cubicBezTo>
                    <a:pt x="1499" y="1499"/>
                    <a:pt x="1493" y="1498"/>
                    <a:pt x="1487" y="1497"/>
                  </a:cubicBezTo>
                  <a:cubicBezTo>
                    <a:pt x="1433" y="1488"/>
                    <a:pt x="1396" y="1436"/>
                    <a:pt x="1406" y="1381"/>
                  </a:cubicBezTo>
                  <a:cubicBezTo>
                    <a:pt x="1432" y="1237"/>
                    <a:pt x="1428" y="1125"/>
                    <a:pt x="1426" y="1104"/>
                  </a:cubicBezTo>
                  <a:cubicBezTo>
                    <a:pt x="1414" y="858"/>
                    <a:pt x="1256" y="575"/>
                    <a:pt x="1043" y="415"/>
                  </a:cubicBezTo>
                  <a:cubicBezTo>
                    <a:pt x="826" y="253"/>
                    <a:pt x="456" y="211"/>
                    <a:pt x="143" y="312"/>
                  </a:cubicBezTo>
                  <a:cubicBezTo>
                    <a:pt x="90" y="329"/>
                    <a:pt x="33" y="301"/>
                    <a:pt x="17" y="248"/>
                  </a:cubicBezTo>
                  <a:cubicBezTo>
                    <a:pt x="0" y="195"/>
                    <a:pt x="28" y="139"/>
                    <a:pt x="81" y="122"/>
                  </a:cubicBezTo>
                  <a:cubicBezTo>
                    <a:pt x="459" y="0"/>
                    <a:pt x="893" y="53"/>
                    <a:pt x="1163" y="255"/>
                  </a:cubicBezTo>
                  <a:cubicBezTo>
                    <a:pt x="1424" y="451"/>
                    <a:pt x="1610" y="788"/>
                    <a:pt x="1626" y="1094"/>
                  </a:cubicBezTo>
                  <a:cubicBezTo>
                    <a:pt x="1628" y="1129"/>
                    <a:pt x="1631" y="1254"/>
                    <a:pt x="1603" y="1416"/>
                  </a:cubicBezTo>
                  <a:cubicBezTo>
                    <a:pt x="1594" y="1465"/>
                    <a:pt x="1552" y="1499"/>
                    <a:pt x="1505" y="149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38" name="Freeform 675">
              <a:extLst>
                <a:ext uri="{FF2B5EF4-FFF2-40B4-BE49-F238E27FC236}">
                  <a16:creationId xmlns:a16="http://schemas.microsoft.com/office/drawing/2014/main" id="{70FFA927-230E-B593-E6D4-FBC253C49E53}"/>
                </a:ext>
              </a:extLst>
            </p:cNvPr>
            <p:cNvSpPr>
              <a:spLocks/>
            </p:cNvSpPr>
            <p:nvPr/>
          </p:nvSpPr>
          <p:spPr bwMode="auto">
            <a:xfrm>
              <a:off x="6797138" y="2850084"/>
              <a:ext cx="22499" cy="16874"/>
            </a:xfrm>
            <a:custGeom>
              <a:avLst/>
              <a:gdLst>
                <a:gd name="T0" fmla="*/ 115 w 311"/>
                <a:gd name="T1" fmla="*/ 263 h 263"/>
                <a:gd name="T2" fmla="*/ 31 w 311"/>
                <a:gd name="T3" fmla="*/ 218 h 263"/>
                <a:gd name="T4" fmla="*/ 60 w 311"/>
                <a:gd name="T5" fmla="*/ 79 h 263"/>
                <a:gd name="T6" fmla="*/ 150 w 311"/>
                <a:gd name="T7" fmla="*/ 26 h 263"/>
                <a:gd name="T8" fmla="*/ 285 w 311"/>
                <a:gd name="T9" fmla="*/ 68 h 263"/>
                <a:gd name="T10" fmla="*/ 243 w 311"/>
                <a:gd name="T11" fmla="*/ 203 h 263"/>
                <a:gd name="T12" fmla="*/ 169 w 311"/>
                <a:gd name="T13" fmla="*/ 246 h 263"/>
                <a:gd name="T14" fmla="*/ 115 w 311"/>
                <a:gd name="T15" fmla="*/ 263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63">
                  <a:moveTo>
                    <a:pt x="115" y="263"/>
                  </a:moveTo>
                  <a:cubicBezTo>
                    <a:pt x="82" y="263"/>
                    <a:pt x="50" y="247"/>
                    <a:pt x="31" y="218"/>
                  </a:cubicBezTo>
                  <a:cubicBezTo>
                    <a:pt x="0" y="172"/>
                    <a:pt x="13" y="110"/>
                    <a:pt x="60" y="79"/>
                  </a:cubicBezTo>
                  <a:cubicBezTo>
                    <a:pt x="88" y="60"/>
                    <a:pt x="119" y="42"/>
                    <a:pt x="150" y="26"/>
                  </a:cubicBezTo>
                  <a:cubicBezTo>
                    <a:pt x="199" y="0"/>
                    <a:pt x="260" y="19"/>
                    <a:pt x="285" y="68"/>
                  </a:cubicBezTo>
                  <a:cubicBezTo>
                    <a:pt x="311" y="117"/>
                    <a:pt x="292" y="177"/>
                    <a:pt x="243" y="203"/>
                  </a:cubicBezTo>
                  <a:cubicBezTo>
                    <a:pt x="217" y="216"/>
                    <a:pt x="193" y="231"/>
                    <a:pt x="169" y="246"/>
                  </a:cubicBezTo>
                  <a:cubicBezTo>
                    <a:pt x="152" y="257"/>
                    <a:pt x="134" y="263"/>
                    <a:pt x="115" y="2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39" name="Freeform 676">
              <a:extLst>
                <a:ext uri="{FF2B5EF4-FFF2-40B4-BE49-F238E27FC236}">
                  <a16:creationId xmlns:a16="http://schemas.microsoft.com/office/drawing/2014/main" id="{1A8DBAF5-8B14-7596-FBCF-9607A3A2547E}"/>
                </a:ext>
              </a:extLst>
            </p:cNvPr>
            <p:cNvSpPr>
              <a:spLocks/>
            </p:cNvSpPr>
            <p:nvPr/>
          </p:nvSpPr>
          <p:spPr bwMode="auto">
            <a:xfrm>
              <a:off x="6783077" y="2864146"/>
              <a:ext cx="16874" cy="14063"/>
            </a:xfrm>
            <a:custGeom>
              <a:avLst/>
              <a:gdLst>
                <a:gd name="T0" fmla="*/ 112 w 239"/>
                <a:gd name="T1" fmla="*/ 231 h 231"/>
                <a:gd name="T2" fmla="*/ 46 w 239"/>
                <a:gd name="T3" fmla="*/ 206 h 231"/>
                <a:gd name="T4" fmla="*/ 35 w 239"/>
                <a:gd name="T5" fmla="*/ 66 h 231"/>
                <a:gd name="T6" fmla="*/ 61 w 239"/>
                <a:gd name="T7" fmla="*/ 37 h 231"/>
                <a:gd name="T8" fmla="*/ 202 w 239"/>
                <a:gd name="T9" fmla="*/ 44 h 231"/>
                <a:gd name="T10" fmla="*/ 198 w 239"/>
                <a:gd name="T11" fmla="*/ 183 h 231"/>
                <a:gd name="T12" fmla="*/ 187 w 239"/>
                <a:gd name="T13" fmla="*/ 197 h 231"/>
                <a:gd name="T14" fmla="*/ 112 w 239"/>
                <a:gd name="T15" fmla="*/ 231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31">
                  <a:moveTo>
                    <a:pt x="112" y="231"/>
                  </a:moveTo>
                  <a:cubicBezTo>
                    <a:pt x="88" y="231"/>
                    <a:pt x="65" y="223"/>
                    <a:pt x="46" y="206"/>
                  </a:cubicBezTo>
                  <a:cubicBezTo>
                    <a:pt x="5" y="170"/>
                    <a:pt x="0" y="108"/>
                    <a:pt x="35" y="66"/>
                  </a:cubicBezTo>
                  <a:cubicBezTo>
                    <a:pt x="42" y="57"/>
                    <a:pt x="50" y="47"/>
                    <a:pt x="61" y="37"/>
                  </a:cubicBezTo>
                  <a:cubicBezTo>
                    <a:pt x="102" y="0"/>
                    <a:pt x="165" y="3"/>
                    <a:pt x="202" y="44"/>
                  </a:cubicBezTo>
                  <a:cubicBezTo>
                    <a:pt x="239" y="84"/>
                    <a:pt x="237" y="146"/>
                    <a:pt x="198" y="183"/>
                  </a:cubicBezTo>
                  <a:cubicBezTo>
                    <a:pt x="195" y="188"/>
                    <a:pt x="191" y="192"/>
                    <a:pt x="187" y="197"/>
                  </a:cubicBezTo>
                  <a:cubicBezTo>
                    <a:pt x="167" y="220"/>
                    <a:pt x="140" y="231"/>
                    <a:pt x="112" y="23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40" name="Freeform 677">
              <a:extLst>
                <a:ext uri="{FF2B5EF4-FFF2-40B4-BE49-F238E27FC236}">
                  <a16:creationId xmlns:a16="http://schemas.microsoft.com/office/drawing/2014/main" id="{DAB69D77-37C4-2CF3-E50F-573647533909}"/>
                </a:ext>
              </a:extLst>
            </p:cNvPr>
            <p:cNvSpPr>
              <a:spLocks noEditPoints="1"/>
            </p:cNvSpPr>
            <p:nvPr/>
          </p:nvSpPr>
          <p:spPr bwMode="auto">
            <a:xfrm>
              <a:off x="6920881" y="2881021"/>
              <a:ext cx="14063" cy="14063"/>
            </a:xfrm>
            <a:custGeom>
              <a:avLst/>
              <a:gdLst>
                <a:gd name="T0" fmla="*/ 112 w 220"/>
                <a:gd name="T1" fmla="*/ 119 h 227"/>
                <a:gd name="T2" fmla="*/ 19 w 220"/>
                <a:gd name="T3" fmla="*/ 128 h 227"/>
                <a:gd name="T4" fmla="*/ 19 w 220"/>
                <a:gd name="T5" fmla="*/ 128 h 227"/>
                <a:gd name="T6" fmla="*/ 112 w 220"/>
                <a:gd name="T7" fmla="*/ 119 h 227"/>
                <a:gd name="T8" fmla="*/ 117 w 220"/>
                <a:gd name="T9" fmla="*/ 227 h 227"/>
                <a:gd name="T10" fmla="*/ 22 w 220"/>
                <a:gd name="T11" fmla="*/ 159 h 227"/>
                <a:gd name="T12" fmla="*/ 45 w 220"/>
                <a:gd name="T13" fmla="*/ 35 h 227"/>
                <a:gd name="T14" fmla="*/ 150 w 220"/>
                <a:gd name="T15" fmla="*/ 12 h 227"/>
                <a:gd name="T16" fmla="*/ 218 w 220"/>
                <a:gd name="T17" fmla="*/ 107 h 227"/>
                <a:gd name="T18" fmla="*/ 215 w 220"/>
                <a:gd name="T19" fmla="*/ 145 h 227"/>
                <a:gd name="T20" fmla="*/ 149 w 220"/>
                <a:gd name="T21" fmla="*/ 222 h 227"/>
                <a:gd name="T22" fmla="*/ 117 w 220"/>
                <a:gd name="T23"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227">
                  <a:moveTo>
                    <a:pt x="112" y="119"/>
                  </a:moveTo>
                  <a:lnTo>
                    <a:pt x="19" y="128"/>
                  </a:lnTo>
                  <a:lnTo>
                    <a:pt x="19" y="128"/>
                  </a:lnTo>
                  <a:lnTo>
                    <a:pt x="112" y="119"/>
                  </a:lnTo>
                  <a:close/>
                  <a:moveTo>
                    <a:pt x="117" y="227"/>
                  </a:moveTo>
                  <a:cubicBezTo>
                    <a:pt x="75" y="227"/>
                    <a:pt x="36" y="200"/>
                    <a:pt x="22" y="159"/>
                  </a:cubicBezTo>
                  <a:cubicBezTo>
                    <a:pt x="16" y="141"/>
                    <a:pt x="0" y="80"/>
                    <a:pt x="45" y="35"/>
                  </a:cubicBezTo>
                  <a:cubicBezTo>
                    <a:pt x="73" y="8"/>
                    <a:pt x="114" y="0"/>
                    <a:pt x="150" y="12"/>
                  </a:cubicBezTo>
                  <a:cubicBezTo>
                    <a:pt x="173" y="21"/>
                    <a:pt x="212" y="44"/>
                    <a:pt x="218" y="107"/>
                  </a:cubicBezTo>
                  <a:cubicBezTo>
                    <a:pt x="220" y="121"/>
                    <a:pt x="218" y="133"/>
                    <a:pt x="215" y="145"/>
                  </a:cubicBezTo>
                  <a:cubicBezTo>
                    <a:pt x="208" y="180"/>
                    <a:pt x="184" y="210"/>
                    <a:pt x="149" y="222"/>
                  </a:cubicBezTo>
                  <a:cubicBezTo>
                    <a:pt x="138" y="225"/>
                    <a:pt x="127" y="227"/>
                    <a:pt x="117" y="2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41" name="Freeform 678">
              <a:extLst>
                <a:ext uri="{FF2B5EF4-FFF2-40B4-BE49-F238E27FC236}">
                  <a16:creationId xmlns:a16="http://schemas.microsoft.com/office/drawing/2014/main" id="{DA53A024-408B-8EF8-715D-744F687EC4F2}"/>
                </a:ext>
              </a:extLst>
            </p:cNvPr>
            <p:cNvSpPr>
              <a:spLocks/>
            </p:cNvSpPr>
            <p:nvPr/>
          </p:nvSpPr>
          <p:spPr bwMode="auto">
            <a:xfrm>
              <a:off x="6912445" y="2861333"/>
              <a:ext cx="16874" cy="16874"/>
            </a:xfrm>
            <a:custGeom>
              <a:avLst/>
              <a:gdLst>
                <a:gd name="T0" fmla="*/ 138 w 252"/>
                <a:gd name="T1" fmla="*/ 256 h 256"/>
                <a:gd name="T2" fmla="*/ 49 w 252"/>
                <a:gd name="T3" fmla="*/ 203 h 256"/>
                <a:gd name="T4" fmla="*/ 28 w 252"/>
                <a:gd name="T5" fmla="*/ 165 h 256"/>
                <a:gd name="T6" fmla="*/ 64 w 252"/>
                <a:gd name="T7" fmla="*/ 28 h 256"/>
                <a:gd name="T8" fmla="*/ 200 w 252"/>
                <a:gd name="T9" fmla="*/ 64 h 256"/>
                <a:gd name="T10" fmla="*/ 226 w 252"/>
                <a:gd name="T11" fmla="*/ 109 h 256"/>
                <a:gd name="T12" fmla="*/ 185 w 252"/>
                <a:gd name="T13" fmla="*/ 244 h 256"/>
                <a:gd name="T14" fmla="*/ 138 w 252"/>
                <a:gd name="T15" fmla="*/ 256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256">
                  <a:moveTo>
                    <a:pt x="138" y="256"/>
                  </a:moveTo>
                  <a:cubicBezTo>
                    <a:pt x="102" y="256"/>
                    <a:pt x="67" y="237"/>
                    <a:pt x="49" y="203"/>
                  </a:cubicBezTo>
                  <a:cubicBezTo>
                    <a:pt x="43" y="190"/>
                    <a:pt x="35" y="178"/>
                    <a:pt x="28" y="165"/>
                  </a:cubicBezTo>
                  <a:cubicBezTo>
                    <a:pt x="0" y="118"/>
                    <a:pt x="16" y="57"/>
                    <a:pt x="64" y="28"/>
                  </a:cubicBezTo>
                  <a:cubicBezTo>
                    <a:pt x="111" y="0"/>
                    <a:pt x="173" y="16"/>
                    <a:pt x="200" y="64"/>
                  </a:cubicBezTo>
                  <a:cubicBezTo>
                    <a:pt x="209" y="79"/>
                    <a:pt x="218" y="94"/>
                    <a:pt x="226" y="109"/>
                  </a:cubicBezTo>
                  <a:cubicBezTo>
                    <a:pt x="252" y="158"/>
                    <a:pt x="233" y="218"/>
                    <a:pt x="185" y="244"/>
                  </a:cubicBezTo>
                  <a:cubicBezTo>
                    <a:pt x="170" y="252"/>
                    <a:pt x="154" y="256"/>
                    <a:pt x="138" y="25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42" name="Freeform 679">
              <a:extLst>
                <a:ext uri="{FF2B5EF4-FFF2-40B4-BE49-F238E27FC236}">
                  <a16:creationId xmlns:a16="http://schemas.microsoft.com/office/drawing/2014/main" id="{952E9922-CBE4-E6B7-68F7-399B03813FCA}"/>
                </a:ext>
              </a:extLst>
            </p:cNvPr>
            <p:cNvSpPr>
              <a:spLocks/>
            </p:cNvSpPr>
            <p:nvPr/>
          </p:nvSpPr>
          <p:spPr bwMode="auto">
            <a:xfrm>
              <a:off x="6822450" y="2819149"/>
              <a:ext cx="95620" cy="42186"/>
            </a:xfrm>
            <a:custGeom>
              <a:avLst/>
              <a:gdLst>
                <a:gd name="T0" fmla="*/ 1388 w 1501"/>
                <a:gd name="T1" fmla="*/ 631 h 631"/>
                <a:gd name="T2" fmla="*/ 1308 w 1501"/>
                <a:gd name="T3" fmla="*/ 592 h 631"/>
                <a:gd name="T4" fmla="*/ 736 w 1501"/>
                <a:gd name="T5" fmla="*/ 235 h 631"/>
                <a:gd name="T6" fmla="*/ 136 w 1501"/>
                <a:gd name="T7" fmla="*/ 257 h 631"/>
                <a:gd name="T8" fmla="*/ 14 w 1501"/>
                <a:gd name="T9" fmla="*/ 185 h 631"/>
                <a:gd name="T10" fmla="*/ 85 w 1501"/>
                <a:gd name="T11" fmla="*/ 63 h 631"/>
                <a:gd name="T12" fmla="*/ 772 w 1501"/>
                <a:gd name="T13" fmla="*/ 39 h 631"/>
                <a:gd name="T14" fmla="*/ 1467 w 1501"/>
                <a:gd name="T15" fmla="*/ 471 h 631"/>
                <a:gd name="T16" fmla="*/ 1449 w 1501"/>
                <a:gd name="T17" fmla="*/ 611 h 631"/>
                <a:gd name="T18" fmla="*/ 1388 w 1501"/>
                <a:gd name="T19" fmla="*/ 63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1" h="631">
                  <a:moveTo>
                    <a:pt x="1388" y="631"/>
                  </a:moveTo>
                  <a:cubicBezTo>
                    <a:pt x="1358" y="631"/>
                    <a:pt x="1328" y="618"/>
                    <a:pt x="1308" y="592"/>
                  </a:cubicBezTo>
                  <a:cubicBezTo>
                    <a:pt x="1165" y="404"/>
                    <a:pt x="962" y="277"/>
                    <a:pt x="736" y="235"/>
                  </a:cubicBezTo>
                  <a:cubicBezTo>
                    <a:pt x="553" y="201"/>
                    <a:pt x="317" y="210"/>
                    <a:pt x="136" y="257"/>
                  </a:cubicBezTo>
                  <a:cubicBezTo>
                    <a:pt x="82" y="271"/>
                    <a:pt x="28" y="239"/>
                    <a:pt x="14" y="185"/>
                  </a:cubicBezTo>
                  <a:cubicBezTo>
                    <a:pt x="0" y="132"/>
                    <a:pt x="32" y="77"/>
                    <a:pt x="85" y="63"/>
                  </a:cubicBezTo>
                  <a:cubicBezTo>
                    <a:pt x="293" y="9"/>
                    <a:pt x="562" y="0"/>
                    <a:pt x="772" y="39"/>
                  </a:cubicBezTo>
                  <a:cubicBezTo>
                    <a:pt x="1047" y="90"/>
                    <a:pt x="1294" y="243"/>
                    <a:pt x="1467" y="471"/>
                  </a:cubicBezTo>
                  <a:cubicBezTo>
                    <a:pt x="1501" y="515"/>
                    <a:pt x="1492" y="577"/>
                    <a:pt x="1449" y="611"/>
                  </a:cubicBezTo>
                  <a:cubicBezTo>
                    <a:pt x="1430" y="625"/>
                    <a:pt x="1409" y="631"/>
                    <a:pt x="1388" y="63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43" name="Freeform 680">
              <a:extLst>
                <a:ext uri="{FF2B5EF4-FFF2-40B4-BE49-F238E27FC236}">
                  <a16:creationId xmlns:a16="http://schemas.microsoft.com/office/drawing/2014/main" id="{D3095204-326B-6471-BAFC-F2BCD9E3D9B6}"/>
                </a:ext>
              </a:extLst>
            </p:cNvPr>
            <p:cNvSpPr>
              <a:spLocks/>
            </p:cNvSpPr>
            <p:nvPr/>
          </p:nvSpPr>
          <p:spPr bwMode="auto">
            <a:xfrm>
              <a:off x="6799951" y="2830398"/>
              <a:ext cx="19687" cy="14063"/>
            </a:xfrm>
            <a:custGeom>
              <a:avLst/>
              <a:gdLst>
                <a:gd name="T0" fmla="*/ 114 w 281"/>
                <a:gd name="T1" fmla="*/ 240 h 240"/>
                <a:gd name="T2" fmla="*/ 27 w 281"/>
                <a:gd name="T3" fmla="*/ 189 h 240"/>
                <a:gd name="T4" fmla="*/ 66 w 281"/>
                <a:gd name="T5" fmla="*/ 53 h 240"/>
                <a:gd name="T6" fmla="*/ 126 w 281"/>
                <a:gd name="T7" fmla="*/ 23 h 240"/>
                <a:gd name="T8" fmla="*/ 258 w 281"/>
                <a:gd name="T9" fmla="*/ 73 h 240"/>
                <a:gd name="T10" fmla="*/ 208 w 281"/>
                <a:gd name="T11" fmla="*/ 205 h 240"/>
                <a:gd name="T12" fmla="*/ 164 w 281"/>
                <a:gd name="T13" fmla="*/ 227 h 240"/>
                <a:gd name="T14" fmla="*/ 114 w 281"/>
                <a:gd name="T15" fmla="*/ 240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240">
                  <a:moveTo>
                    <a:pt x="114" y="240"/>
                  </a:moveTo>
                  <a:cubicBezTo>
                    <a:pt x="80" y="240"/>
                    <a:pt x="45" y="222"/>
                    <a:pt x="27" y="189"/>
                  </a:cubicBezTo>
                  <a:cubicBezTo>
                    <a:pt x="0" y="141"/>
                    <a:pt x="17" y="80"/>
                    <a:pt x="66" y="53"/>
                  </a:cubicBezTo>
                  <a:cubicBezTo>
                    <a:pt x="84" y="42"/>
                    <a:pt x="105" y="32"/>
                    <a:pt x="126" y="23"/>
                  </a:cubicBezTo>
                  <a:cubicBezTo>
                    <a:pt x="176" y="0"/>
                    <a:pt x="235" y="23"/>
                    <a:pt x="258" y="73"/>
                  </a:cubicBezTo>
                  <a:cubicBezTo>
                    <a:pt x="281" y="123"/>
                    <a:pt x="258" y="182"/>
                    <a:pt x="208" y="205"/>
                  </a:cubicBezTo>
                  <a:cubicBezTo>
                    <a:pt x="192" y="212"/>
                    <a:pt x="177" y="220"/>
                    <a:pt x="164" y="227"/>
                  </a:cubicBezTo>
                  <a:cubicBezTo>
                    <a:pt x="148" y="236"/>
                    <a:pt x="131" y="240"/>
                    <a:pt x="114" y="24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44" name="Freeform 681">
              <a:extLst>
                <a:ext uri="{FF2B5EF4-FFF2-40B4-BE49-F238E27FC236}">
                  <a16:creationId xmlns:a16="http://schemas.microsoft.com/office/drawing/2014/main" id="{A8F41733-EA8D-F1F2-3B19-44112077F986}"/>
                </a:ext>
              </a:extLst>
            </p:cNvPr>
            <p:cNvSpPr>
              <a:spLocks/>
            </p:cNvSpPr>
            <p:nvPr/>
          </p:nvSpPr>
          <p:spPr bwMode="auto">
            <a:xfrm>
              <a:off x="6918070" y="2827585"/>
              <a:ext cx="14063" cy="16874"/>
            </a:xfrm>
            <a:custGeom>
              <a:avLst/>
              <a:gdLst>
                <a:gd name="T0" fmla="*/ 108 w 228"/>
                <a:gd name="T1" fmla="*/ 227 h 227"/>
                <a:gd name="T2" fmla="*/ 27 w 228"/>
                <a:gd name="T3" fmla="*/ 185 h 227"/>
                <a:gd name="T4" fmla="*/ 15 w 228"/>
                <a:gd name="T5" fmla="*/ 81 h 227"/>
                <a:gd name="T6" fmla="*/ 58 w 228"/>
                <a:gd name="T7" fmla="*/ 34 h 227"/>
                <a:gd name="T8" fmla="*/ 198 w 228"/>
                <a:gd name="T9" fmla="*/ 51 h 227"/>
                <a:gd name="T10" fmla="*/ 213 w 228"/>
                <a:gd name="T11" fmla="*/ 157 h 227"/>
                <a:gd name="T12" fmla="*/ 170 w 228"/>
                <a:gd name="T13" fmla="*/ 205 h 227"/>
                <a:gd name="T14" fmla="*/ 166 w 228"/>
                <a:gd name="T15" fmla="*/ 208 h 227"/>
                <a:gd name="T16" fmla="*/ 108 w 228"/>
                <a:gd name="T17"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227">
                  <a:moveTo>
                    <a:pt x="108" y="227"/>
                  </a:moveTo>
                  <a:cubicBezTo>
                    <a:pt x="77" y="227"/>
                    <a:pt x="46" y="212"/>
                    <a:pt x="27" y="185"/>
                  </a:cubicBezTo>
                  <a:cubicBezTo>
                    <a:pt x="4" y="154"/>
                    <a:pt x="0" y="115"/>
                    <a:pt x="15" y="81"/>
                  </a:cubicBezTo>
                  <a:cubicBezTo>
                    <a:pt x="20" y="70"/>
                    <a:pt x="33" y="48"/>
                    <a:pt x="58" y="34"/>
                  </a:cubicBezTo>
                  <a:cubicBezTo>
                    <a:pt x="101" y="0"/>
                    <a:pt x="164" y="7"/>
                    <a:pt x="198" y="51"/>
                  </a:cubicBezTo>
                  <a:cubicBezTo>
                    <a:pt x="222" y="82"/>
                    <a:pt x="228" y="121"/>
                    <a:pt x="213" y="157"/>
                  </a:cubicBezTo>
                  <a:cubicBezTo>
                    <a:pt x="209" y="168"/>
                    <a:pt x="196" y="190"/>
                    <a:pt x="170" y="205"/>
                  </a:cubicBezTo>
                  <a:cubicBezTo>
                    <a:pt x="168" y="206"/>
                    <a:pt x="168" y="207"/>
                    <a:pt x="166" y="208"/>
                  </a:cubicBezTo>
                  <a:cubicBezTo>
                    <a:pt x="148" y="221"/>
                    <a:pt x="128" y="227"/>
                    <a:pt x="108" y="22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45" name="Freeform 682">
              <a:extLst>
                <a:ext uri="{FF2B5EF4-FFF2-40B4-BE49-F238E27FC236}">
                  <a16:creationId xmlns:a16="http://schemas.microsoft.com/office/drawing/2014/main" id="{936AD03E-80AF-FF8B-890F-F3B4788C21A5}"/>
                </a:ext>
              </a:extLst>
            </p:cNvPr>
            <p:cNvSpPr>
              <a:spLocks/>
            </p:cNvSpPr>
            <p:nvPr/>
          </p:nvSpPr>
          <p:spPr bwMode="auto">
            <a:xfrm>
              <a:off x="6847760" y="2793837"/>
              <a:ext cx="70310" cy="28124"/>
            </a:xfrm>
            <a:custGeom>
              <a:avLst/>
              <a:gdLst>
                <a:gd name="T0" fmla="*/ 1000 w 1113"/>
                <a:gd name="T1" fmla="*/ 447 h 447"/>
                <a:gd name="T2" fmla="*/ 939 w 1113"/>
                <a:gd name="T3" fmla="*/ 426 h 447"/>
                <a:gd name="T4" fmla="*/ 534 w 1113"/>
                <a:gd name="T5" fmla="*/ 234 h 447"/>
                <a:gd name="T6" fmla="*/ 121 w 1113"/>
                <a:gd name="T7" fmla="*/ 223 h 447"/>
                <a:gd name="T8" fmla="*/ 8 w 1113"/>
                <a:gd name="T9" fmla="*/ 137 h 447"/>
                <a:gd name="T10" fmla="*/ 93 w 1113"/>
                <a:gd name="T11" fmla="*/ 25 h 447"/>
                <a:gd name="T12" fmla="*/ 583 w 1113"/>
                <a:gd name="T13" fmla="*/ 40 h 447"/>
                <a:gd name="T14" fmla="*/ 1061 w 1113"/>
                <a:gd name="T15" fmla="*/ 267 h 447"/>
                <a:gd name="T16" fmla="*/ 1079 w 1113"/>
                <a:gd name="T17" fmla="*/ 408 h 447"/>
                <a:gd name="T18" fmla="*/ 1000 w 1113"/>
                <a:gd name="T19"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3" h="447">
                  <a:moveTo>
                    <a:pt x="1000" y="447"/>
                  </a:moveTo>
                  <a:cubicBezTo>
                    <a:pt x="979" y="447"/>
                    <a:pt x="958" y="440"/>
                    <a:pt x="939" y="426"/>
                  </a:cubicBezTo>
                  <a:cubicBezTo>
                    <a:pt x="826" y="339"/>
                    <a:pt x="686" y="272"/>
                    <a:pt x="534" y="234"/>
                  </a:cubicBezTo>
                  <a:cubicBezTo>
                    <a:pt x="421" y="206"/>
                    <a:pt x="275" y="202"/>
                    <a:pt x="121" y="223"/>
                  </a:cubicBezTo>
                  <a:cubicBezTo>
                    <a:pt x="65" y="230"/>
                    <a:pt x="15" y="192"/>
                    <a:pt x="8" y="137"/>
                  </a:cubicBezTo>
                  <a:cubicBezTo>
                    <a:pt x="0" y="83"/>
                    <a:pt x="38" y="32"/>
                    <a:pt x="93" y="25"/>
                  </a:cubicBezTo>
                  <a:cubicBezTo>
                    <a:pt x="272" y="0"/>
                    <a:pt x="446" y="6"/>
                    <a:pt x="583" y="40"/>
                  </a:cubicBezTo>
                  <a:cubicBezTo>
                    <a:pt x="764" y="86"/>
                    <a:pt x="925" y="162"/>
                    <a:pt x="1061" y="267"/>
                  </a:cubicBezTo>
                  <a:cubicBezTo>
                    <a:pt x="1105" y="301"/>
                    <a:pt x="1113" y="364"/>
                    <a:pt x="1079" y="408"/>
                  </a:cubicBezTo>
                  <a:cubicBezTo>
                    <a:pt x="1060" y="433"/>
                    <a:pt x="1030" y="447"/>
                    <a:pt x="1000" y="44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46" name="Freeform 683">
              <a:extLst>
                <a:ext uri="{FF2B5EF4-FFF2-40B4-BE49-F238E27FC236}">
                  <a16:creationId xmlns:a16="http://schemas.microsoft.com/office/drawing/2014/main" id="{B36901BF-7A22-4130-C383-FBF9D200BC72}"/>
                </a:ext>
              </a:extLst>
            </p:cNvPr>
            <p:cNvSpPr>
              <a:spLocks/>
            </p:cNvSpPr>
            <p:nvPr/>
          </p:nvSpPr>
          <p:spPr bwMode="auto">
            <a:xfrm>
              <a:off x="6825261" y="2799461"/>
              <a:ext cx="14063" cy="16874"/>
            </a:xfrm>
            <a:custGeom>
              <a:avLst/>
              <a:gdLst>
                <a:gd name="T0" fmla="*/ 103 w 208"/>
                <a:gd name="T1" fmla="*/ 221 h 221"/>
                <a:gd name="T2" fmla="*/ 6 w 208"/>
                <a:gd name="T3" fmla="*/ 146 h 221"/>
                <a:gd name="T4" fmla="*/ 3 w 208"/>
                <a:gd name="T5" fmla="*/ 129 h 221"/>
                <a:gd name="T6" fmla="*/ 4 w 208"/>
                <a:gd name="T7" fmla="*/ 91 h 221"/>
                <a:gd name="T8" fmla="*/ 84 w 208"/>
                <a:gd name="T9" fmla="*/ 12 h 221"/>
                <a:gd name="T10" fmla="*/ 204 w 208"/>
                <a:gd name="T11" fmla="*/ 87 h 221"/>
                <a:gd name="T12" fmla="*/ 206 w 208"/>
                <a:gd name="T13" fmla="*/ 107 h 221"/>
                <a:gd name="T14" fmla="*/ 205 w 208"/>
                <a:gd name="T15" fmla="*/ 137 h 221"/>
                <a:gd name="T16" fmla="*/ 128 w 208"/>
                <a:gd name="T17" fmla="*/ 217 h 221"/>
                <a:gd name="T18" fmla="*/ 103 w 208"/>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21">
                  <a:moveTo>
                    <a:pt x="103" y="221"/>
                  </a:moveTo>
                  <a:cubicBezTo>
                    <a:pt x="58" y="221"/>
                    <a:pt x="18" y="191"/>
                    <a:pt x="6" y="146"/>
                  </a:cubicBezTo>
                  <a:cubicBezTo>
                    <a:pt x="4" y="141"/>
                    <a:pt x="4" y="135"/>
                    <a:pt x="3" y="129"/>
                  </a:cubicBezTo>
                  <a:cubicBezTo>
                    <a:pt x="0" y="116"/>
                    <a:pt x="1" y="103"/>
                    <a:pt x="4" y="91"/>
                  </a:cubicBezTo>
                  <a:cubicBezTo>
                    <a:pt x="10" y="60"/>
                    <a:pt x="34" y="23"/>
                    <a:pt x="84" y="12"/>
                  </a:cubicBezTo>
                  <a:cubicBezTo>
                    <a:pt x="138" y="0"/>
                    <a:pt x="191" y="33"/>
                    <a:pt x="204" y="87"/>
                  </a:cubicBezTo>
                  <a:cubicBezTo>
                    <a:pt x="205" y="94"/>
                    <a:pt x="206" y="100"/>
                    <a:pt x="206" y="107"/>
                  </a:cubicBezTo>
                  <a:cubicBezTo>
                    <a:pt x="208" y="120"/>
                    <a:pt x="206" y="131"/>
                    <a:pt x="205" y="137"/>
                  </a:cubicBezTo>
                  <a:cubicBezTo>
                    <a:pt x="199" y="167"/>
                    <a:pt x="176" y="204"/>
                    <a:pt x="128" y="217"/>
                  </a:cubicBezTo>
                  <a:cubicBezTo>
                    <a:pt x="120" y="220"/>
                    <a:pt x="111" y="221"/>
                    <a:pt x="103" y="22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47" name="Freeform 684">
              <a:extLst>
                <a:ext uri="{FF2B5EF4-FFF2-40B4-BE49-F238E27FC236}">
                  <a16:creationId xmlns:a16="http://schemas.microsoft.com/office/drawing/2014/main" id="{94B797A0-500A-F449-88BA-92C73F08B989}"/>
                </a:ext>
              </a:extLst>
            </p:cNvPr>
            <p:cNvSpPr>
              <a:spLocks/>
            </p:cNvSpPr>
            <p:nvPr/>
          </p:nvSpPr>
          <p:spPr bwMode="auto">
            <a:xfrm>
              <a:off x="6794326" y="2917580"/>
              <a:ext cx="53436" cy="47811"/>
            </a:xfrm>
            <a:custGeom>
              <a:avLst/>
              <a:gdLst>
                <a:gd name="T0" fmla="*/ 242 w 827"/>
                <a:gd name="T1" fmla="*/ 766 h 766"/>
                <a:gd name="T2" fmla="*/ 155 w 827"/>
                <a:gd name="T3" fmla="*/ 715 h 766"/>
                <a:gd name="T4" fmla="*/ 193 w 827"/>
                <a:gd name="T5" fmla="*/ 579 h 766"/>
                <a:gd name="T6" fmla="*/ 397 w 827"/>
                <a:gd name="T7" fmla="*/ 429 h 766"/>
                <a:gd name="T8" fmla="*/ 386 w 827"/>
                <a:gd name="T9" fmla="*/ 436 h 766"/>
                <a:gd name="T10" fmla="*/ 157 w 827"/>
                <a:gd name="T11" fmla="*/ 578 h 766"/>
                <a:gd name="T12" fmla="*/ 24 w 827"/>
                <a:gd name="T13" fmla="*/ 530 h 766"/>
                <a:gd name="T14" fmla="*/ 71 w 827"/>
                <a:gd name="T15" fmla="*/ 397 h 766"/>
                <a:gd name="T16" fmla="*/ 272 w 827"/>
                <a:gd name="T17" fmla="*/ 272 h 766"/>
                <a:gd name="T18" fmla="*/ 339 w 827"/>
                <a:gd name="T19" fmla="*/ 226 h 766"/>
                <a:gd name="T20" fmla="*/ 461 w 827"/>
                <a:gd name="T21" fmla="*/ 125 h 766"/>
                <a:gd name="T22" fmla="*/ 699 w 827"/>
                <a:gd name="T23" fmla="*/ 2 h 766"/>
                <a:gd name="T24" fmla="*/ 772 w 827"/>
                <a:gd name="T25" fmla="*/ 36 h 766"/>
                <a:gd name="T26" fmla="*/ 814 w 827"/>
                <a:gd name="T27" fmla="*/ 194 h 766"/>
                <a:gd name="T28" fmla="*/ 291 w 827"/>
                <a:gd name="T29" fmla="*/ 753 h 766"/>
                <a:gd name="T30" fmla="*/ 242 w 827"/>
                <a:gd name="T31" fmla="*/ 766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7" h="766">
                  <a:moveTo>
                    <a:pt x="242" y="766"/>
                  </a:moveTo>
                  <a:cubicBezTo>
                    <a:pt x="207" y="766"/>
                    <a:pt x="174" y="748"/>
                    <a:pt x="155" y="715"/>
                  </a:cubicBezTo>
                  <a:cubicBezTo>
                    <a:pt x="127" y="667"/>
                    <a:pt x="144" y="606"/>
                    <a:pt x="193" y="579"/>
                  </a:cubicBezTo>
                  <a:cubicBezTo>
                    <a:pt x="257" y="542"/>
                    <a:pt x="330" y="488"/>
                    <a:pt x="397" y="429"/>
                  </a:cubicBezTo>
                  <a:cubicBezTo>
                    <a:pt x="393" y="432"/>
                    <a:pt x="390" y="434"/>
                    <a:pt x="386" y="436"/>
                  </a:cubicBezTo>
                  <a:cubicBezTo>
                    <a:pt x="315" y="486"/>
                    <a:pt x="241" y="538"/>
                    <a:pt x="157" y="578"/>
                  </a:cubicBezTo>
                  <a:cubicBezTo>
                    <a:pt x="107" y="601"/>
                    <a:pt x="48" y="580"/>
                    <a:pt x="24" y="530"/>
                  </a:cubicBezTo>
                  <a:cubicBezTo>
                    <a:pt x="0" y="480"/>
                    <a:pt x="22" y="421"/>
                    <a:pt x="71" y="397"/>
                  </a:cubicBezTo>
                  <a:cubicBezTo>
                    <a:pt x="140" y="365"/>
                    <a:pt x="204" y="320"/>
                    <a:pt x="272" y="272"/>
                  </a:cubicBezTo>
                  <a:cubicBezTo>
                    <a:pt x="294" y="257"/>
                    <a:pt x="317" y="241"/>
                    <a:pt x="339" y="226"/>
                  </a:cubicBezTo>
                  <a:cubicBezTo>
                    <a:pt x="388" y="193"/>
                    <a:pt x="425" y="158"/>
                    <a:pt x="461" y="125"/>
                  </a:cubicBezTo>
                  <a:cubicBezTo>
                    <a:pt x="525" y="64"/>
                    <a:pt x="593" y="0"/>
                    <a:pt x="699" y="2"/>
                  </a:cubicBezTo>
                  <a:cubicBezTo>
                    <a:pt x="727" y="3"/>
                    <a:pt x="754" y="15"/>
                    <a:pt x="772" y="36"/>
                  </a:cubicBezTo>
                  <a:cubicBezTo>
                    <a:pt x="798" y="66"/>
                    <a:pt x="827" y="117"/>
                    <a:pt x="814" y="194"/>
                  </a:cubicBezTo>
                  <a:cubicBezTo>
                    <a:pt x="778" y="411"/>
                    <a:pt x="413" y="683"/>
                    <a:pt x="291" y="753"/>
                  </a:cubicBezTo>
                  <a:cubicBezTo>
                    <a:pt x="275" y="762"/>
                    <a:pt x="258" y="766"/>
                    <a:pt x="242" y="76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48" name="Freeform 685">
              <a:extLst>
                <a:ext uri="{FF2B5EF4-FFF2-40B4-BE49-F238E27FC236}">
                  <a16:creationId xmlns:a16="http://schemas.microsoft.com/office/drawing/2014/main" id="{AA7E1BDC-97EB-9B36-74A5-EC626213105C}"/>
                </a:ext>
              </a:extLst>
            </p:cNvPr>
            <p:cNvSpPr>
              <a:spLocks noEditPoints="1"/>
            </p:cNvSpPr>
            <p:nvPr/>
          </p:nvSpPr>
          <p:spPr bwMode="auto">
            <a:xfrm>
              <a:off x="6715580" y="2661657"/>
              <a:ext cx="275611" cy="509037"/>
            </a:xfrm>
            <a:custGeom>
              <a:avLst/>
              <a:gdLst>
                <a:gd name="T0" fmla="*/ 824 w 4292"/>
                <a:gd name="T1" fmla="*/ 200 h 7924"/>
                <a:gd name="T2" fmla="*/ 201 w 4292"/>
                <a:gd name="T3" fmla="*/ 824 h 7924"/>
                <a:gd name="T4" fmla="*/ 201 w 4292"/>
                <a:gd name="T5" fmla="*/ 7100 h 7924"/>
                <a:gd name="T6" fmla="*/ 824 w 4292"/>
                <a:gd name="T7" fmla="*/ 7724 h 7924"/>
                <a:gd name="T8" fmla="*/ 3468 w 4292"/>
                <a:gd name="T9" fmla="*/ 7724 h 7924"/>
                <a:gd name="T10" fmla="*/ 4092 w 4292"/>
                <a:gd name="T11" fmla="*/ 7100 h 7924"/>
                <a:gd name="T12" fmla="*/ 4092 w 4292"/>
                <a:gd name="T13" fmla="*/ 824 h 7924"/>
                <a:gd name="T14" fmla="*/ 3468 w 4292"/>
                <a:gd name="T15" fmla="*/ 200 h 7924"/>
                <a:gd name="T16" fmla="*/ 824 w 4292"/>
                <a:gd name="T17" fmla="*/ 200 h 7924"/>
                <a:gd name="T18" fmla="*/ 3468 w 4292"/>
                <a:gd name="T19" fmla="*/ 7924 h 7924"/>
                <a:gd name="T20" fmla="*/ 824 w 4292"/>
                <a:gd name="T21" fmla="*/ 7924 h 7924"/>
                <a:gd name="T22" fmla="*/ 0 w 4292"/>
                <a:gd name="T23" fmla="*/ 7100 h 7924"/>
                <a:gd name="T24" fmla="*/ 0 w 4292"/>
                <a:gd name="T25" fmla="*/ 824 h 7924"/>
                <a:gd name="T26" fmla="*/ 824 w 4292"/>
                <a:gd name="T27" fmla="*/ 0 h 7924"/>
                <a:gd name="T28" fmla="*/ 3468 w 4292"/>
                <a:gd name="T29" fmla="*/ 0 h 7924"/>
                <a:gd name="T30" fmla="*/ 4292 w 4292"/>
                <a:gd name="T31" fmla="*/ 824 h 7924"/>
                <a:gd name="T32" fmla="*/ 4292 w 4292"/>
                <a:gd name="T33" fmla="*/ 7100 h 7924"/>
                <a:gd name="T34" fmla="*/ 3468 w 4292"/>
                <a:gd name="T35" fmla="*/ 7924 h 7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92" h="7924">
                  <a:moveTo>
                    <a:pt x="824" y="200"/>
                  </a:moveTo>
                  <a:cubicBezTo>
                    <a:pt x="481" y="200"/>
                    <a:pt x="201" y="480"/>
                    <a:pt x="201" y="824"/>
                  </a:cubicBezTo>
                  <a:lnTo>
                    <a:pt x="201" y="7100"/>
                  </a:lnTo>
                  <a:cubicBezTo>
                    <a:pt x="201" y="7444"/>
                    <a:pt x="481" y="7724"/>
                    <a:pt x="824" y="7724"/>
                  </a:cubicBezTo>
                  <a:lnTo>
                    <a:pt x="3468" y="7724"/>
                  </a:lnTo>
                  <a:cubicBezTo>
                    <a:pt x="3813" y="7724"/>
                    <a:pt x="4092" y="7444"/>
                    <a:pt x="4092" y="7100"/>
                  </a:cubicBezTo>
                  <a:lnTo>
                    <a:pt x="4092" y="824"/>
                  </a:lnTo>
                  <a:cubicBezTo>
                    <a:pt x="4092" y="480"/>
                    <a:pt x="3813" y="200"/>
                    <a:pt x="3468" y="200"/>
                  </a:cubicBezTo>
                  <a:lnTo>
                    <a:pt x="824" y="200"/>
                  </a:lnTo>
                  <a:close/>
                  <a:moveTo>
                    <a:pt x="3468" y="7924"/>
                  </a:moveTo>
                  <a:lnTo>
                    <a:pt x="824" y="7924"/>
                  </a:lnTo>
                  <a:cubicBezTo>
                    <a:pt x="370" y="7924"/>
                    <a:pt x="0" y="7555"/>
                    <a:pt x="0" y="7100"/>
                  </a:cubicBezTo>
                  <a:lnTo>
                    <a:pt x="0" y="824"/>
                  </a:lnTo>
                  <a:cubicBezTo>
                    <a:pt x="0" y="370"/>
                    <a:pt x="370" y="0"/>
                    <a:pt x="824" y="0"/>
                  </a:cubicBezTo>
                  <a:lnTo>
                    <a:pt x="3468" y="0"/>
                  </a:lnTo>
                  <a:cubicBezTo>
                    <a:pt x="3922" y="0"/>
                    <a:pt x="4292" y="370"/>
                    <a:pt x="4292" y="824"/>
                  </a:cubicBezTo>
                  <a:lnTo>
                    <a:pt x="4292" y="7100"/>
                  </a:lnTo>
                  <a:cubicBezTo>
                    <a:pt x="4292" y="7555"/>
                    <a:pt x="3922" y="7924"/>
                    <a:pt x="3468" y="7924"/>
                  </a:cubicBezTo>
                  <a:close/>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49" name="Rectangle 686">
              <a:extLst>
                <a:ext uri="{FF2B5EF4-FFF2-40B4-BE49-F238E27FC236}">
                  <a16:creationId xmlns:a16="http://schemas.microsoft.com/office/drawing/2014/main" id="{61E3B01E-F9B2-A0F5-38B8-529E2166EFB8}"/>
                </a:ext>
              </a:extLst>
            </p:cNvPr>
            <p:cNvSpPr>
              <a:spLocks noChangeArrowheads="1"/>
            </p:cNvSpPr>
            <p:nvPr/>
          </p:nvSpPr>
          <p:spPr bwMode="auto">
            <a:xfrm>
              <a:off x="6746515" y="2731965"/>
              <a:ext cx="219364" cy="11249"/>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50" name="Rectangle 687">
              <a:extLst>
                <a:ext uri="{FF2B5EF4-FFF2-40B4-BE49-F238E27FC236}">
                  <a16:creationId xmlns:a16="http://schemas.microsoft.com/office/drawing/2014/main" id="{24C957E0-5392-5A9C-8AF4-F80E1C0EA266}"/>
                </a:ext>
              </a:extLst>
            </p:cNvPr>
            <p:cNvSpPr>
              <a:spLocks noChangeArrowheads="1"/>
            </p:cNvSpPr>
            <p:nvPr/>
          </p:nvSpPr>
          <p:spPr bwMode="auto">
            <a:xfrm>
              <a:off x="6743704" y="3058198"/>
              <a:ext cx="219364" cy="11249"/>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51" name="Rectangle 688">
              <a:extLst>
                <a:ext uri="{FF2B5EF4-FFF2-40B4-BE49-F238E27FC236}">
                  <a16:creationId xmlns:a16="http://schemas.microsoft.com/office/drawing/2014/main" id="{9287F6E3-33DD-EB87-63A0-5822BE1CCAAB}"/>
                </a:ext>
              </a:extLst>
            </p:cNvPr>
            <p:cNvSpPr>
              <a:spLocks noChangeArrowheads="1"/>
            </p:cNvSpPr>
            <p:nvPr/>
          </p:nvSpPr>
          <p:spPr bwMode="auto">
            <a:xfrm>
              <a:off x="6819637" y="3106009"/>
              <a:ext cx="73121" cy="140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grpSp>
      <p:pic>
        <p:nvPicPr>
          <p:cNvPr id="152" name="Picture 151">
            <a:extLst>
              <a:ext uri="{FF2B5EF4-FFF2-40B4-BE49-F238E27FC236}">
                <a16:creationId xmlns:a16="http://schemas.microsoft.com/office/drawing/2014/main" id="{2BB6BC6B-875B-4102-A1BA-A99F0D973751}"/>
              </a:ext>
            </a:extLst>
          </p:cNvPr>
          <p:cNvPicPr>
            <a:picLocks noChangeAspect="1"/>
          </p:cNvPicPr>
          <p:nvPr/>
        </p:nvPicPr>
        <p:blipFill>
          <a:blip r:embed="rId11" cstate="email">
            <a:extLst>
              <a:ext uri="{28A0092B-C50C-407E-A947-70E740481C1C}">
                <a14:useLocalDpi xmlns:a14="http://schemas.microsoft.com/office/drawing/2010/main" val="0"/>
              </a:ext>
            </a:extLst>
          </a:blip>
          <a:srcRect l="13360" t="1381" r="11862" b="1381"/>
          <a:stretch>
            <a:fillRect/>
          </a:stretch>
        </p:blipFill>
        <p:spPr>
          <a:xfrm flipV="1">
            <a:off x="824182" y="3623035"/>
            <a:ext cx="453907" cy="453907"/>
          </a:xfrm>
          <a:custGeom>
            <a:avLst/>
            <a:gdLst>
              <a:gd name="connsiteX0" fmla="*/ 661018 w 1322036"/>
              <a:gd name="connsiteY0" fmla="*/ 1322036 h 1322036"/>
              <a:gd name="connsiteX1" fmla="*/ 1322036 w 1322036"/>
              <a:gd name="connsiteY1" fmla="*/ 661018 h 1322036"/>
              <a:gd name="connsiteX2" fmla="*/ 661018 w 1322036"/>
              <a:gd name="connsiteY2" fmla="*/ 0 h 1322036"/>
              <a:gd name="connsiteX3" fmla="*/ 0 w 1322036"/>
              <a:gd name="connsiteY3" fmla="*/ 661018 h 1322036"/>
              <a:gd name="connsiteX4" fmla="*/ 661018 w 1322036"/>
              <a:gd name="connsiteY4" fmla="*/ 1322036 h 1322036"/>
              <a:gd name="connsiteX5" fmla="*/ 661018 w 1322036"/>
              <a:gd name="connsiteY5" fmla="*/ 1276646 h 1322036"/>
              <a:gd name="connsiteX6" fmla="*/ 45390 w 1322036"/>
              <a:gd name="connsiteY6" fmla="*/ 661018 h 1322036"/>
              <a:gd name="connsiteX7" fmla="*/ 661018 w 1322036"/>
              <a:gd name="connsiteY7" fmla="*/ 45390 h 1322036"/>
              <a:gd name="connsiteX8" fmla="*/ 1276646 w 1322036"/>
              <a:gd name="connsiteY8" fmla="*/ 661018 h 1322036"/>
              <a:gd name="connsiteX9" fmla="*/ 661018 w 1322036"/>
              <a:gd name="connsiteY9" fmla="*/ 1276646 h 132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2036" h="1322036">
                <a:moveTo>
                  <a:pt x="661018" y="1322036"/>
                </a:moveTo>
                <a:cubicBezTo>
                  <a:pt x="1026088" y="1322036"/>
                  <a:pt x="1322036" y="1026088"/>
                  <a:pt x="1322036" y="661018"/>
                </a:cubicBezTo>
                <a:cubicBezTo>
                  <a:pt x="1322036" y="295948"/>
                  <a:pt x="1026088" y="0"/>
                  <a:pt x="661018" y="0"/>
                </a:cubicBezTo>
                <a:cubicBezTo>
                  <a:pt x="295948" y="0"/>
                  <a:pt x="0" y="295948"/>
                  <a:pt x="0" y="661018"/>
                </a:cubicBezTo>
                <a:cubicBezTo>
                  <a:pt x="0" y="1026088"/>
                  <a:pt x="295948" y="1322036"/>
                  <a:pt x="661018" y="1322036"/>
                </a:cubicBezTo>
                <a:close/>
                <a:moveTo>
                  <a:pt x="661018" y="1276646"/>
                </a:moveTo>
                <a:cubicBezTo>
                  <a:pt x="321016" y="1276646"/>
                  <a:pt x="45390" y="1001020"/>
                  <a:pt x="45390" y="661018"/>
                </a:cubicBezTo>
                <a:cubicBezTo>
                  <a:pt x="45390" y="321016"/>
                  <a:pt x="321016" y="45390"/>
                  <a:pt x="661018" y="45390"/>
                </a:cubicBezTo>
                <a:cubicBezTo>
                  <a:pt x="1001020" y="45390"/>
                  <a:pt x="1276646" y="321016"/>
                  <a:pt x="1276646" y="661018"/>
                </a:cubicBezTo>
                <a:cubicBezTo>
                  <a:pt x="1276646" y="1001020"/>
                  <a:pt x="1001020" y="1276646"/>
                  <a:pt x="661018" y="1276646"/>
                </a:cubicBezTo>
                <a:close/>
              </a:path>
            </a:pathLst>
          </a:custGeom>
        </p:spPr>
      </p:pic>
      <p:grpSp>
        <p:nvGrpSpPr>
          <p:cNvPr id="153" name="Savings" descr="{&quot;Key&quot;:&quot;POWER_USER_SHAPE_ICON&quot;,&quot;Value&quot;:&quot;POWER_USER_SHAPE_ICON_STYLE_1&quot;}">
            <a:extLst>
              <a:ext uri="{FF2B5EF4-FFF2-40B4-BE49-F238E27FC236}">
                <a16:creationId xmlns:a16="http://schemas.microsoft.com/office/drawing/2014/main" id="{58DA290B-41B7-D710-0F8A-47B2EB20EA6A}"/>
              </a:ext>
            </a:extLst>
          </p:cNvPr>
          <p:cNvGrpSpPr>
            <a:grpSpLocks noChangeAspect="1"/>
          </p:cNvGrpSpPr>
          <p:nvPr>
            <p:custDataLst>
              <p:tags r:id="rId1"/>
            </p:custDataLst>
          </p:nvPr>
        </p:nvGrpSpPr>
        <p:grpSpPr>
          <a:xfrm>
            <a:off x="900459" y="3729138"/>
            <a:ext cx="301353" cy="240497"/>
            <a:chOff x="2079464" y="1312751"/>
            <a:chExt cx="1690478" cy="1349097"/>
          </a:xfrm>
          <a:solidFill>
            <a:srgbClr val="0B5B95"/>
          </a:solidFill>
        </p:grpSpPr>
        <p:grpSp>
          <p:nvGrpSpPr>
            <p:cNvPr id="154" name="POWER_USER_ID_ICONS_Food_Bank">
              <a:extLst>
                <a:ext uri="{FF2B5EF4-FFF2-40B4-BE49-F238E27FC236}">
                  <a16:creationId xmlns:a16="http://schemas.microsoft.com/office/drawing/2014/main" id="{159F807D-8C64-D173-84E8-55BB352CCFE2}"/>
                </a:ext>
              </a:extLst>
            </p:cNvPr>
            <p:cNvGrpSpPr>
              <a:grpSpLocks noChangeAspect="1"/>
            </p:cNvGrpSpPr>
            <p:nvPr>
              <p:custDataLst>
                <p:tags r:id="rId3"/>
              </p:custDataLst>
            </p:nvPr>
          </p:nvGrpSpPr>
          <p:grpSpPr bwMode="auto">
            <a:xfrm>
              <a:off x="2079464" y="1474175"/>
              <a:ext cx="1690478" cy="1187673"/>
              <a:chOff x="8" y="205"/>
              <a:chExt cx="390" cy="274"/>
            </a:xfrm>
            <a:grpFill/>
          </p:grpSpPr>
          <p:sp>
            <p:nvSpPr>
              <p:cNvPr id="156" name="Food_Bank">
                <a:extLst>
                  <a:ext uri="{FF2B5EF4-FFF2-40B4-BE49-F238E27FC236}">
                    <a16:creationId xmlns:a16="http://schemas.microsoft.com/office/drawing/2014/main" id="{F06C5316-AD79-E903-A57E-A5BF33B73B92}"/>
                  </a:ext>
                </a:extLst>
              </p:cNvPr>
              <p:cNvSpPr>
                <a:spLocks/>
              </p:cNvSpPr>
              <p:nvPr>
                <p:custDataLst>
                  <p:tags r:id="rId5"/>
                </p:custDataLst>
              </p:nvPr>
            </p:nvSpPr>
            <p:spPr bwMode="auto">
              <a:xfrm>
                <a:off x="233" y="205"/>
                <a:ext cx="165" cy="274"/>
              </a:xfrm>
              <a:custGeom>
                <a:avLst/>
                <a:gdLst>
                  <a:gd name="T0" fmla="*/ 384 w 438"/>
                  <a:gd name="T1" fmla="*/ 0 h 727"/>
                  <a:gd name="T2" fmla="*/ 330 w 438"/>
                  <a:gd name="T3" fmla="*/ 54 h 727"/>
                  <a:gd name="T4" fmla="*/ 330 w 438"/>
                  <a:gd name="T5" fmla="*/ 264 h 727"/>
                  <a:gd name="T6" fmla="*/ 376 w 438"/>
                  <a:gd name="T7" fmla="*/ 332 h 727"/>
                  <a:gd name="T8" fmla="*/ 354 w 438"/>
                  <a:gd name="T9" fmla="*/ 383 h 727"/>
                  <a:gd name="T10" fmla="*/ 243 w 438"/>
                  <a:gd name="T11" fmla="*/ 505 h 727"/>
                  <a:gd name="T12" fmla="*/ 228 w 438"/>
                  <a:gd name="T13" fmla="*/ 533 h 727"/>
                  <a:gd name="T14" fmla="*/ 225 w 438"/>
                  <a:gd name="T15" fmla="*/ 553 h 727"/>
                  <a:gd name="T16" fmla="*/ 190 w 438"/>
                  <a:gd name="T17" fmla="*/ 553 h 727"/>
                  <a:gd name="T18" fmla="*/ 194 w 438"/>
                  <a:gd name="T19" fmla="*/ 522 h 727"/>
                  <a:gd name="T20" fmla="*/ 219 w 438"/>
                  <a:gd name="T21" fmla="*/ 479 h 727"/>
                  <a:gd name="T22" fmla="*/ 328 w 438"/>
                  <a:gd name="T23" fmla="*/ 362 h 727"/>
                  <a:gd name="T24" fmla="*/ 339 w 438"/>
                  <a:gd name="T25" fmla="*/ 334 h 727"/>
                  <a:gd name="T26" fmla="*/ 296 w 438"/>
                  <a:gd name="T27" fmla="*/ 291 h 727"/>
                  <a:gd name="T28" fmla="*/ 266 w 438"/>
                  <a:gd name="T29" fmla="*/ 303 h 727"/>
                  <a:gd name="T30" fmla="*/ 39 w 438"/>
                  <a:gd name="T31" fmla="*/ 531 h 727"/>
                  <a:gd name="T32" fmla="*/ 2 w 438"/>
                  <a:gd name="T33" fmla="*/ 645 h 727"/>
                  <a:gd name="T34" fmla="*/ 3 w 438"/>
                  <a:gd name="T35" fmla="*/ 727 h 727"/>
                  <a:gd name="T36" fmla="*/ 197 w 438"/>
                  <a:gd name="T37" fmla="*/ 727 h 727"/>
                  <a:gd name="T38" fmla="*/ 197 w 438"/>
                  <a:gd name="T39" fmla="*/ 692 h 727"/>
                  <a:gd name="T40" fmla="*/ 219 w 438"/>
                  <a:gd name="T41" fmla="*/ 639 h 727"/>
                  <a:gd name="T42" fmla="*/ 398 w 438"/>
                  <a:gd name="T43" fmla="*/ 449 h 727"/>
                  <a:gd name="T44" fmla="*/ 438 w 438"/>
                  <a:gd name="T45" fmla="*/ 341 h 727"/>
                  <a:gd name="T46" fmla="*/ 438 w 438"/>
                  <a:gd name="T47" fmla="*/ 54 h 727"/>
                  <a:gd name="T48" fmla="*/ 384 w 438"/>
                  <a:gd name="T49" fmla="*/ 0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8" h="727">
                    <a:moveTo>
                      <a:pt x="384" y="0"/>
                    </a:moveTo>
                    <a:cubicBezTo>
                      <a:pt x="354" y="0"/>
                      <a:pt x="330" y="25"/>
                      <a:pt x="330" y="54"/>
                    </a:cubicBezTo>
                    <a:lnTo>
                      <a:pt x="330" y="264"/>
                    </a:lnTo>
                    <a:cubicBezTo>
                      <a:pt x="358" y="277"/>
                      <a:pt x="376" y="303"/>
                      <a:pt x="376" y="332"/>
                    </a:cubicBezTo>
                    <a:cubicBezTo>
                      <a:pt x="376" y="351"/>
                      <a:pt x="368" y="369"/>
                      <a:pt x="354" y="383"/>
                    </a:cubicBezTo>
                    <a:lnTo>
                      <a:pt x="243" y="505"/>
                    </a:lnTo>
                    <a:cubicBezTo>
                      <a:pt x="238" y="512"/>
                      <a:pt x="231" y="522"/>
                      <a:pt x="228" y="533"/>
                    </a:cubicBezTo>
                    <a:cubicBezTo>
                      <a:pt x="226" y="539"/>
                      <a:pt x="225" y="545"/>
                      <a:pt x="225" y="553"/>
                    </a:cubicBezTo>
                    <a:lnTo>
                      <a:pt x="190" y="553"/>
                    </a:lnTo>
                    <a:cubicBezTo>
                      <a:pt x="190" y="542"/>
                      <a:pt x="191" y="532"/>
                      <a:pt x="194" y="522"/>
                    </a:cubicBezTo>
                    <a:cubicBezTo>
                      <a:pt x="200" y="503"/>
                      <a:pt x="212" y="487"/>
                      <a:pt x="219" y="479"/>
                    </a:cubicBezTo>
                    <a:lnTo>
                      <a:pt x="328" y="362"/>
                    </a:lnTo>
                    <a:cubicBezTo>
                      <a:pt x="335" y="354"/>
                      <a:pt x="339" y="344"/>
                      <a:pt x="339" y="334"/>
                    </a:cubicBezTo>
                    <a:cubicBezTo>
                      <a:pt x="339" y="310"/>
                      <a:pt x="319" y="291"/>
                      <a:pt x="296" y="291"/>
                    </a:cubicBezTo>
                    <a:cubicBezTo>
                      <a:pt x="284" y="291"/>
                      <a:pt x="274" y="295"/>
                      <a:pt x="266" y="303"/>
                    </a:cubicBezTo>
                    <a:lnTo>
                      <a:pt x="39" y="531"/>
                    </a:lnTo>
                    <a:cubicBezTo>
                      <a:pt x="0" y="572"/>
                      <a:pt x="2" y="613"/>
                      <a:pt x="2" y="645"/>
                    </a:cubicBezTo>
                    <a:lnTo>
                      <a:pt x="3" y="727"/>
                    </a:lnTo>
                    <a:lnTo>
                      <a:pt x="197" y="727"/>
                    </a:lnTo>
                    <a:lnTo>
                      <a:pt x="197" y="692"/>
                    </a:lnTo>
                    <a:cubicBezTo>
                      <a:pt x="197" y="670"/>
                      <a:pt x="201" y="655"/>
                      <a:pt x="219" y="639"/>
                    </a:cubicBezTo>
                    <a:lnTo>
                      <a:pt x="398" y="449"/>
                    </a:lnTo>
                    <a:cubicBezTo>
                      <a:pt x="424" y="419"/>
                      <a:pt x="438" y="381"/>
                      <a:pt x="438" y="341"/>
                    </a:cubicBezTo>
                    <a:lnTo>
                      <a:pt x="438" y="54"/>
                    </a:lnTo>
                    <a:cubicBezTo>
                      <a:pt x="438" y="25"/>
                      <a:pt x="414" y="0"/>
                      <a:pt x="38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57" name="Food_Bank">
                <a:extLst>
                  <a:ext uri="{FF2B5EF4-FFF2-40B4-BE49-F238E27FC236}">
                    <a16:creationId xmlns:a16="http://schemas.microsoft.com/office/drawing/2014/main" id="{BEE93AA0-F2BA-5B83-711A-6004EACE6242}"/>
                  </a:ext>
                </a:extLst>
              </p:cNvPr>
              <p:cNvSpPr>
                <a:spLocks/>
              </p:cNvSpPr>
              <p:nvPr>
                <p:custDataLst>
                  <p:tags r:id="rId6"/>
                </p:custDataLst>
              </p:nvPr>
            </p:nvSpPr>
            <p:spPr bwMode="auto">
              <a:xfrm>
                <a:off x="8" y="205"/>
                <a:ext cx="165" cy="274"/>
              </a:xfrm>
              <a:custGeom>
                <a:avLst/>
                <a:gdLst>
                  <a:gd name="T0" fmla="*/ 172 w 438"/>
                  <a:gd name="T1" fmla="*/ 303 h 727"/>
                  <a:gd name="T2" fmla="*/ 142 w 438"/>
                  <a:gd name="T3" fmla="*/ 291 h 727"/>
                  <a:gd name="T4" fmla="*/ 99 w 438"/>
                  <a:gd name="T5" fmla="*/ 334 h 727"/>
                  <a:gd name="T6" fmla="*/ 109 w 438"/>
                  <a:gd name="T7" fmla="*/ 362 h 727"/>
                  <a:gd name="T8" fmla="*/ 219 w 438"/>
                  <a:gd name="T9" fmla="*/ 479 h 727"/>
                  <a:gd name="T10" fmla="*/ 244 w 438"/>
                  <a:gd name="T11" fmla="*/ 522 h 727"/>
                  <a:gd name="T12" fmla="*/ 248 w 438"/>
                  <a:gd name="T13" fmla="*/ 553 h 727"/>
                  <a:gd name="T14" fmla="*/ 213 w 438"/>
                  <a:gd name="T15" fmla="*/ 553 h 727"/>
                  <a:gd name="T16" fmla="*/ 210 w 438"/>
                  <a:gd name="T17" fmla="*/ 533 h 727"/>
                  <a:gd name="T18" fmla="*/ 195 w 438"/>
                  <a:gd name="T19" fmla="*/ 505 h 727"/>
                  <a:gd name="T20" fmla="*/ 84 w 438"/>
                  <a:gd name="T21" fmla="*/ 383 h 727"/>
                  <a:gd name="T22" fmla="*/ 62 w 438"/>
                  <a:gd name="T23" fmla="*/ 332 h 727"/>
                  <a:gd name="T24" fmla="*/ 108 w 438"/>
                  <a:gd name="T25" fmla="*/ 264 h 727"/>
                  <a:gd name="T26" fmla="*/ 108 w 438"/>
                  <a:gd name="T27" fmla="*/ 54 h 727"/>
                  <a:gd name="T28" fmla="*/ 54 w 438"/>
                  <a:gd name="T29" fmla="*/ 0 h 727"/>
                  <a:gd name="T30" fmla="*/ 0 w 438"/>
                  <a:gd name="T31" fmla="*/ 54 h 727"/>
                  <a:gd name="T32" fmla="*/ 0 w 438"/>
                  <a:gd name="T33" fmla="*/ 341 h 727"/>
                  <a:gd name="T34" fmla="*/ 40 w 438"/>
                  <a:gd name="T35" fmla="*/ 449 h 727"/>
                  <a:gd name="T36" fmla="*/ 219 w 438"/>
                  <a:gd name="T37" fmla="*/ 639 h 727"/>
                  <a:gd name="T38" fmla="*/ 241 w 438"/>
                  <a:gd name="T39" fmla="*/ 692 h 727"/>
                  <a:gd name="T40" fmla="*/ 241 w 438"/>
                  <a:gd name="T41" fmla="*/ 727 h 727"/>
                  <a:gd name="T42" fmla="*/ 435 w 438"/>
                  <a:gd name="T43" fmla="*/ 727 h 727"/>
                  <a:gd name="T44" fmla="*/ 436 w 438"/>
                  <a:gd name="T45" fmla="*/ 645 h 727"/>
                  <a:gd name="T46" fmla="*/ 399 w 438"/>
                  <a:gd name="T47" fmla="*/ 531 h 727"/>
                  <a:gd name="T48" fmla="*/ 172 w 438"/>
                  <a:gd name="T49" fmla="*/ 303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8" h="727">
                    <a:moveTo>
                      <a:pt x="172" y="303"/>
                    </a:moveTo>
                    <a:cubicBezTo>
                      <a:pt x="164" y="295"/>
                      <a:pt x="153" y="291"/>
                      <a:pt x="142" y="291"/>
                    </a:cubicBezTo>
                    <a:cubicBezTo>
                      <a:pt x="118" y="291"/>
                      <a:pt x="99" y="310"/>
                      <a:pt x="99" y="334"/>
                    </a:cubicBezTo>
                    <a:cubicBezTo>
                      <a:pt x="99" y="344"/>
                      <a:pt x="103" y="354"/>
                      <a:pt x="109" y="362"/>
                    </a:cubicBezTo>
                    <a:lnTo>
                      <a:pt x="219" y="479"/>
                    </a:lnTo>
                    <a:cubicBezTo>
                      <a:pt x="226" y="487"/>
                      <a:pt x="238" y="503"/>
                      <a:pt x="244" y="522"/>
                    </a:cubicBezTo>
                    <a:cubicBezTo>
                      <a:pt x="247" y="532"/>
                      <a:pt x="248" y="542"/>
                      <a:pt x="248" y="553"/>
                    </a:cubicBezTo>
                    <a:lnTo>
                      <a:pt x="213" y="553"/>
                    </a:lnTo>
                    <a:cubicBezTo>
                      <a:pt x="213" y="545"/>
                      <a:pt x="212" y="539"/>
                      <a:pt x="210" y="533"/>
                    </a:cubicBezTo>
                    <a:cubicBezTo>
                      <a:pt x="207" y="522"/>
                      <a:pt x="200" y="512"/>
                      <a:pt x="195" y="505"/>
                    </a:cubicBezTo>
                    <a:lnTo>
                      <a:pt x="84" y="383"/>
                    </a:lnTo>
                    <a:cubicBezTo>
                      <a:pt x="70" y="369"/>
                      <a:pt x="62" y="351"/>
                      <a:pt x="62" y="332"/>
                    </a:cubicBezTo>
                    <a:cubicBezTo>
                      <a:pt x="62" y="303"/>
                      <a:pt x="79" y="277"/>
                      <a:pt x="108" y="264"/>
                    </a:cubicBezTo>
                    <a:lnTo>
                      <a:pt x="108" y="54"/>
                    </a:lnTo>
                    <a:cubicBezTo>
                      <a:pt x="108" y="25"/>
                      <a:pt x="84" y="0"/>
                      <a:pt x="54" y="0"/>
                    </a:cubicBezTo>
                    <a:cubicBezTo>
                      <a:pt x="24" y="0"/>
                      <a:pt x="0" y="25"/>
                      <a:pt x="0" y="54"/>
                    </a:cubicBezTo>
                    <a:lnTo>
                      <a:pt x="0" y="341"/>
                    </a:lnTo>
                    <a:cubicBezTo>
                      <a:pt x="0" y="381"/>
                      <a:pt x="14" y="419"/>
                      <a:pt x="40" y="449"/>
                    </a:cubicBezTo>
                    <a:lnTo>
                      <a:pt x="219" y="639"/>
                    </a:lnTo>
                    <a:cubicBezTo>
                      <a:pt x="236" y="655"/>
                      <a:pt x="241" y="670"/>
                      <a:pt x="241" y="692"/>
                    </a:cubicBezTo>
                    <a:lnTo>
                      <a:pt x="241" y="727"/>
                    </a:lnTo>
                    <a:lnTo>
                      <a:pt x="435" y="727"/>
                    </a:lnTo>
                    <a:lnTo>
                      <a:pt x="436" y="645"/>
                    </a:lnTo>
                    <a:cubicBezTo>
                      <a:pt x="436" y="613"/>
                      <a:pt x="438" y="572"/>
                      <a:pt x="399" y="531"/>
                    </a:cubicBezTo>
                    <a:lnTo>
                      <a:pt x="172" y="3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grpSp>
        <p:sp>
          <p:nvSpPr>
            <p:cNvPr id="155" name="Bill2">
              <a:extLst>
                <a:ext uri="{FF2B5EF4-FFF2-40B4-BE49-F238E27FC236}">
                  <a16:creationId xmlns:a16="http://schemas.microsoft.com/office/drawing/2014/main" id="{85CE519D-ECA1-FFD2-6DDC-AA79D79A6DEC}"/>
                </a:ext>
              </a:extLst>
            </p:cNvPr>
            <p:cNvSpPr>
              <a:spLocks noChangeAspect="1" noEditPoints="1"/>
            </p:cNvSpPr>
            <p:nvPr>
              <p:custDataLst>
                <p:tags r:id="rId4"/>
              </p:custDataLst>
            </p:nvPr>
          </p:nvSpPr>
          <p:spPr bwMode="auto">
            <a:xfrm>
              <a:off x="2462236" y="1312751"/>
              <a:ext cx="910443" cy="542925"/>
            </a:xfrm>
            <a:custGeom>
              <a:avLst/>
              <a:gdLst>
                <a:gd name="T0" fmla="*/ 0 w 188"/>
                <a:gd name="T1" fmla="*/ 12 h 112"/>
                <a:gd name="T2" fmla="*/ 13 w 188"/>
                <a:gd name="T3" fmla="*/ 112 h 112"/>
                <a:gd name="T4" fmla="*/ 188 w 188"/>
                <a:gd name="T5" fmla="*/ 100 h 112"/>
                <a:gd name="T6" fmla="*/ 175 w 188"/>
                <a:gd name="T7" fmla="*/ 0 h 112"/>
                <a:gd name="T8" fmla="*/ 13 w 188"/>
                <a:gd name="T9" fmla="*/ 12 h 112"/>
                <a:gd name="T10" fmla="*/ 38 w 188"/>
                <a:gd name="T11" fmla="*/ 18 h 112"/>
                <a:gd name="T12" fmla="*/ 25 w 188"/>
                <a:gd name="T13" fmla="*/ 18 h 112"/>
                <a:gd name="T14" fmla="*/ 25 w 188"/>
                <a:gd name="T15" fmla="*/ 31 h 112"/>
                <a:gd name="T16" fmla="*/ 13 w 188"/>
                <a:gd name="T17" fmla="*/ 31 h 112"/>
                <a:gd name="T18" fmla="*/ 94 w 188"/>
                <a:gd name="T19" fmla="*/ 12 h 112"/>
                <a:gd name="T20" fmla="*/ 125 w 188"/>
                <a:gd name="T21" fmla="*/ 56 h 112"/>
                <a:gd name="T22" fmla="*/ 63 w 188"/>
                <a:gd name="T23" fmla="*/ 56 h 112"/>
                <a:gd name="T24" fmla="*/ 156 w 188"/>
                <a:gd name="T25" fmla="*/ 12 h 112"/>
                <a:gd name="T26" fmla="*/ 175 w 188"/>
                <a:gd name="T27" fmla="*/ 31 h 112"/>
                <a:gd name="T28" fmla="*/ 163 w 188"/>
                <a:gd name="T29" fmla="*/ 31 h 112"/>
                <a:gd name="T30" fmla="*/ 163 w 188"/>
                <a:gd name="T31" fmla="*/ 18 h 112"/>
                <a:gd name="T32" fmla="*/ 150 w 188"/>
                <a:gd name="T33" fmla="*/ 18 h 112"/>
                <a:gd name="T34" fmla="*/ 94 w 188"/>
                <a:gd name="T35" fmla="*/ 31 h 112"/>
                <a:gd name="T36" fmla="*/ 102 w 188"/>
                <a:gd name="T37" fmla="*/ 34 h 112"/>
                <a:gd name="T38" fmla="*/ 83 w 188"/>
                <a:gd name="T39" fmla="*/ 37 h 112"/>
                <a:gd name="T40" fmla="*/ 106 w 188"/>
                <a:gd name="T41" fmla="*/ 40 h 112"/>
                <a:gd name="T42" fmla="*/ 83 w 188"/>
                <a:gd name="T43" fmla="*/ 37 h 112"/>
                <a:gd name="T44" fmla="*/ 81 w 188"/>
                <a:gd name="T45" fmla="*/ 46 h 112"/>
                <a:gd name="T46" fmla="*/ 106 w 188"/>
                <a:gd name="T47" fmla="*/ 43 h 112"/>
                <a:gd name="T48" fmla="*/ 81 w 188"/>
                <a:gd name="T49" fmla="*/ 50 h 112"/>
                <a:gd name="T50" fmla="*/ 106 w 188"/>
                <a:gd name="T51" fmla="*/ 53 h 112"/>
                <a:gd name="T52" fmla="*/ 81 w 188"/>
                <a:gd name="T53" fmla="*/ 50 h 112"/>
                <a:gd name="T54" fmla="*/ 81 w 188"/>
                <a:gd name="T55" fmla="*/ 59 h 112"/>
                <a:gd name="T56" fmla="*/ 106 w 188"/>
                <a:gd name="T57" fmla="*/ 56 h 112"/>
                <a:gd name="T58" fmla="*/ 81 w 188"/>
                <a:gd name="T59" fmla="*/ 62 h 112"/>
                <a:gd name="T60" fmla="*/ 103 w 188"/>
                <a:gd name="T61" fmla="*/ 65 h 112"/>
                <a:gd name="T62" fmla="*/ 81 w 188"/>
                <a:gd name="T63" fmla="*/ 62 h 112"/>
                <a:gd name="T64" fmla="*/ 76 w 188"/>
                <a:gd name="T65" fmla="*/ 71 h 112"/>
                <a:gd name="T66" fmla="*/ 100 w 188"/>
                <a:gd name="T67" fmla="*/ 68 h 112"/>
                <a:gd name="T68" fmla="*/ 19 w 188"/>
                <a:gd name="T69" fmla="*/ 75 h 112"/>
                <a:gd name="T70" fmla="*/ 19 w 188"/>
                <a:gd name="T71" fmla="*/ 87 h 112"/>
                <a:gd name="T72" fmla="*/ 31 w 188"/>
                <a:gd name="T73" fmla="*/ 87 h 112"/>
                <a:gd name="T74" fmla="*/ 31 w 188"/>
                <a:gd name="T75" fmla="*/ 100 h 112"/>
                <a:gd name="T76" fmla="*/ 13 w 188"/>
                <a:gd name="T77" fmla="*/ 81 h 112"/>
                <a:gd name="T78" fmla="*/ 78 w 188"/>
                <a:gd name="T79" fmla="*/ 75 h 112"/>
                <a:gd name="T80" fmla="*/ 108 w 188"/>
                <a:gd name="T81" fmla="*/ 78 h 112"/>
                <a:gd name="T82" fmla="*/ 78 w 188"/>
                <a:gd name="T83" fmla="*/ 75 h 112"/>
                <a:gd name="T84" fmla="*/ 175 w 188"/>
                <a:gd name="T85" fmla="*/ 81 h 112"/>
                <a:gd name="T86" fmla="*/ 156 w 188"/>
                <a:gd name="T87" fmla="*/ 100 h 112"/>
                <a:gd name="T88" fmla="*/ 156 w 188"/>
                <a:gd name="T89" fmla="*/ 87 h 112"/>
                <a:gd name="T90" fmla="*/ 169 w 188"/>
                <a:gd name="T91" fmla="*/ 87 h 112"/>
                <a:gd name="T92" fmla="*/ 169 w 188"/>
                <a:gd name="T93" fmla="*/ 75 h 112"/>
                <a:gd name="T94" fmla="*/ 85 w 188"/>
                <a:gd name="T95" fmla="*/ 84 h 112"/>
                <a:gd name="T96" fmla="*/ 106 w 188"/>
                <a:gd name="T97" fmla="*/ 8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8" h="112">
                  <a:moveTo>
                    <a:pt x="13" y="0"/>
                  </a:moveTo>
                  <a:cubicBezTo>
                    <a:pt x="6" y="0"/>
                    <a:pt x="0" y="5"/>
                    <a:pt x="0" y="12"/>
                  </a:cubicBezTo>
                  <a:lnTo>
                    <a:pt x="0" y="100"/>
                  </a:lnTo>
                  <a:cubicBezTo>
                    <a:pt x="0" y="106"/>
                    <a:pt x="6" y="112"/>
                    <a:pt x="13" y="112"/>
                  </a:cubicBezTo>
                  <a:lnTo>
                    <a:pt x="175" y="112"/>
                  </a:lnTo>
                  <a:cubicBezTo>
                    <a:pt x="182" y="112"/>
                    <a:pt x="188" y="106"/>
                    <a:pt x="188" y="100"/>
                  </a:cubicBezTo>
                  <a:lnTo>
                    <a:pt x="188" y="12"/>
                  </a:lnTo>
                  <a:cubicBezTo>
                    <a:pt x="188" y="5"/>
                    <a:pt x="182" y="0"/>
                    <a:pt x="175" y="0"/>
                  </a:cubicBezTo>
                  <a:lnTo>
                    <a:pt x="13" y="0"/>
                  </a:lnTo>
                  <a:close/>
                  <a:moveTo>
                    <a:pt x="13" y="12"/>
                  </a:moveTo>
                  <a:lnTo>
                    <a:pt x="31" y="12"/>
                  </a:lnTo>
                  <a:cubicBezTo>
                    <a:pt x="35" y="12"/>
                    <a:pt x="38" y="15"/>
                    <a:pt x="38" y="18"/>
                  </a:cubicBezTo>
                  <a:cubicBezTo>
                    <a:pt x="38" y="22"/>
                    <a:pt x="35" y="25"/>
                    <a:pt x="31" y="25"/>
                  </a:cubicBezTo>
                  <a:cubicBezTo>
                    <a:pt x="28" y="25"/>
                    <a:pt x="25" y="22"/>
                    <a:pt x="25" y="18"/>
                  </a:cubicBezTo>
                  <a:lnTo>
                    <a:pt x="19" y="25"/>
                  </a:lnTo>
                  <a:cubicBezTo>
                    <a:pt x="22" y="25"/>
                    <a:pt x="25" y="27"/>
                    <a:pt x="25" y="31"/>
                  </a:cubicBezTo>
                  <a:cubicBezTo>
                    <a:pt x="25" y="34"/>
                    <a:pt x="22" y="37"/>
                    <a:pt x="19" y="37"/>
                  </a:cubicBezTo>
                  <a:cubicBezTo>
                    <a:pt x="15" y="37"/>
                    <a:pt x="13" y="34"/>
                    <a:pt x="13" y="31"/>
                  </a:cubicBezTo>
                  <a:lnTo>
                    <a:pt x="13" y="12"/>
                  </a:lnTo>
                  <a:close/>
                  <a:moveTo>
                    <a:pt x="94" y="12"/>
                  </a:moveTo>
                  <a:cubicBezTo>
                    <a:pt x="111" y="12"/>
                    <a:pt x="125" y="32"/>
                    <a:pt x="125" y="56"/>
                  </a:cubicBezTo>
                  <a:lnTo>
                    <a:pt x="125" y="56"/>
                  </a:lnTo>
                  <a:cubicBezTo>
                    <a:pt x="125" y="80"/>
                    <a:pt x="111" y="100"/>
                    <a:pt x="94" y="100"/>
                  </a:cubicBezTo>
                  <a:cubicBezTo>
                    <a:pt x="76" y="100"/>
                    <a:pt x="63" y="80"/>
                    <a:pt x="63" y="56"/>
                  </a:cubicBezTo>
                  <a:cubicBezTo>
                    <a:pt x="63" y="32"/>
                    <a:pt x="76" y="12"/>
                    <a:pt x="94" y="12"/>
                  </a:cubicBezTo>
                  <a:close/>
                  <a:moveTo>
                    <a:pt x="156" y="12"/>
                  </a:moveTo>
                  <a:lnTo>
                    <a:pt x="175" y="12"/>
                  </a:lnTo>
                  <a:lnTo>
                    <a:pt x="175" y="31"/>
                  </a:lnTo>
                  <a:cubicBezTo>
                    <a:pt x="175" y="34"/>
                    <a:pt x="172" y="37"/>
                    <a:pt x="169" y="37"/>
                  </a:cubicBezTo>
                  <a:cubicBezTo>
                    <a:pt x="165" y="37"/>
                    <a:pt x="163" y="34"/>
                    <a:pt x="163" y="31"/>
                  </a:cubicBezTo>
                  <a:cubicBezTo>
                    <a:pt x="163" y="27"/>
                    <a:pt x="165" y="25"/>
                    <a:pt x="169" y="25"/>
                  </a:cubicBezTo>
                  <a:lnTo>
                    <a:pt x="163" y="18"/>
                  </a:lnTo>
                  <a:cubicBezTo>
                    <a:pt x="163" y="22"/>
                    <a:pt x="160" y="25"/>
                    <a:pt x="156" y="25"/>
                  </a:cubicBezTo>
                  <a:cubicBezTo>
                    <a:pt x="153" y="25"/>
                    <a:pt x="150" y="22"/>
                    <a:pt x="150" y="18"/>
                  </a:cubicBezTo>
                  <a:cubicBezTo>
                    <a:pt x="150" y="15"/>
                    <a:pt x="153" y="12"/>
                    <a:pt x="156" y="12"/>
                  </a:cubicBezTo>
                  <a:close/>
                  <a:moveTo>
                    <a:pt x="94" y="31"/>
                  </a:moveTo>
                  <a:cubicBezTo>
                    <a:pt x="90" y="31"/>
                    <a:pt x="87" y="32"/>
                    <a:pt x="85" y="34"/>
                  </a:cubicBezTo>
                  <a:lnTo>
                    <a:pt x="102" y="34"/>
                  </a:lnTo>
                  <a:cubicBezTo>
                    <a:pt x="100" y="32"/>
                    <a:pt x="98" y="31"/>
                    <a:pt x="94" y="31"/>
                  </a:cubicBezTo>
                  <a:close/>
                  <a:moveTo>
                    <a:pt x="83" y="37"/>
                  </a:moveTo>
                  <a:cubicBezTo>
                    <a:pt x="82" y="38"/>
                    <a:pt x="82" y="39"/>
                    <a:pt x="82" y="40"/>
                  </a:cubicBezTo>
                  <a:lnTo>
                    <a:pt x="106" y="40"/>
                  </a:lnTo>
                  <a:cubicBezTo>
                    <a:pt x="105" y="39"/>
                    <a:pt x="105" y="38"/>
                    <a:pt x="105" y="37"/>
                  </a:cubicBezTo>
                  <a:lnTo>
                    <a:pt x="83" y="37"/>
                  </a:lnTo>
                  <a:close/>
                  <a:moveTo>
                    <a:pt x="81" y="43"/>
                  </a:moveTo>
                  <a:lnTo>
                    <a:pt x="81" y="46"/>
                  </a:lnTo>
                  <a:lnTo>
                    <a:pt x="106" y="46"/>
                  </a:lnTo>
                  <a:lnTo>
                    <a:pt x="106" y="43"/>
                  </a:lnTo>
                  <a:lnTo>
                    <a:pt x="81" y="43"/>
                  </a:lnTo>
                  <a:close/>
                  <a:moveTo>
                    <a:pt x="81" y="50"/>
                  </a:moveTo>
                  <a:lnTo>
                    <a:pt x="81" y="53"/>
                  </a:lnTo>
                  <a:lnTo>
                    <a:pt x="106" y="53"/>
                  </a:lnTo>
                  <a:lnTo>
                    <a:pt x="106" y="50"/>
                  </a:lnTo>
                  <a:lnTo>
                    <a:pt x="81" y="50"/>
                  </a:lnTo>
                  <a:close/>
                  <a:moveTo>
                    <a:pt x="81" y="56"/>
                  </a:moveTo>
                  <a:lnTo>
                    <a:pt x="81" y="59"/>
                  </a:lnTo>
                  <a:lnTo>
                    <a:pt x="106" y="59"/>
                  </a:lnTo>
                  <a:lnTo>
                    <a:pt x="106" y="56"/>
                  </a:lnTo>
                  <a:lnTo>
                    <a:pt x="81" y="56"/>
                  </a:lnTo>
                  <a:close/>
                  <a:moveTo>
                    <a:pt x="81" y="62"/>
                  </a:moveTo>
                  <a:lnTo>
                    <a:pt x="78" y="65"/>
                  </a:lnTo>
                  <a:lnTo>
                    <a:pt x="103" y="65"/>
                  </a:lnTo>
                  <a:lnTo>
                    <a:pt x="106" y="62"/>
                  </a:lnTo>
                  <a:lnTo>
                    <a:pt x="81" y="62"/>
                  </a:lnTo>
                  <a:close/>
                  <a:moveTo>
                    <a:pt x="75" y="68"/>
                  </a:moveTo>
                  <a:cubicBezTo>
                    <a:pt x="75" y="68"/>
                    <a:pt x="75" y="70"/>
                    <a:pt x="76" y="71"/>
                  </a:cubicBezTo>
                  <a:lnTo>
                    <a:pt x="105" y="71"/>
                  </a:lnTo>
                  <a:lnTo>
                    <a:pt x="100" y="68"/>
                  </a:lnTo>
                  <a:lnTo>
                    <a:pt x="75" y="68"/>
                  </a:lnTo>
                  <a:close/>
                  <a:moveTo>
                    <a:pt x="19" y="75"/>
                  </a:moveTo>
                  <a:cubicBezTo>
                    <a:pt x="22" y="75"/>
                    <a:pt x="25" y="77"/>
                    <a:pt x="25" y="81"/>
                  </a:cubicBezTo>
                  <a:cubicBezTo>
                    <a:pt x="25" y="84"/>
                    <a:pt x="22" y="87"/>
                    <a:pt x="19" y="87"/>
                  </a:cubicBezTo>
                  <a:lnTo>
                    <a:pt x="25" y="93"/>
                  </a:lnTo>
                  <a:cubicBezTo>
                    <a:pt x="25" y="90"/>
                    <a:pt x="28" y="87"/>
                    <a:pt x="31" y="87"/>
                  </a:cubicBezTo>
                  <a:cubicBezTo>
                    <a:pt x="35" y="87"/>
                    <a:pt x="38" y="90"/>
                    <a:pt x="38" y="93"/>
                  </a:cubicBezTo>
                  <a:cubicBezTo>
                    <a:pt x="38" y="97"/>
                    <a:pt x="35" y="100"/>
                    <a:pt x="31" y="100"/>
                  </a:cubicBezTo>
                  <a:lnTo>
                    <a:pt x="13" y="100"/>
                  </a:lnTo>
                  <a:lnTo>
                    <a:pt x="13" y="81"/>
                  </a:lnTo>
                  <a:cubicBezTo>
                    <a:pt x="13" y="77"/>
                    <a:pt x="15" y="75"/>
                    <a:pt x="19" y="75"/>
                  </a:cubicBezTo>
                  <a:close/>
                  <a:moveTo>
                    <a:pt x="78" y="75"/>
                  </a:moveTo>
                  <a:cubicBezTo>
                    <a:pt x="79" y="76"/>
                    <a:pt x="79" y="76"/>
                    <a:pt x="80" y="78"/>
                  </a:cubicBezTo>
                  <a:lnTo>
                    <a:pt x="108" y="78"/>
                  </a:lnTo>
                  <a:cubicBezTo>
                    <a:pt x="109" y="76"/>
                    <a:pt x="109" y="75"/>
                    <a:pt x="109" y="75"/>
                  </a:cubicBezTo>
                  <a:lnTo>
                    <a:pt x="78" y="75"/>
                  </a:lnTo>
                  <a:close/>
                  <a:moveTo>
                    <a:pt x="169" y="75"/>
                  </a:moveTo>
                  <a:cubicBezTo>
                    <a:pt x="172" y="75"/>
                    <a:pt x="175" y="77"/>
                    <a:pt x="175" y="81"/>
                  </a:cubicBezTo>
                  <a:lnTo>
                    <a:pt x="175" y="100"/>
                  </a:lnTo>
                  <a:lnTo>
                    <a:pt x="156" y="100"/>
                  </a:lnTo>
                  <a:cubicBezTo>
                    <a:pt x="153" y="100"/>
                    <a:pt x="150" y="97"/>
                    <a:pt x="150" y="93"/>
                  </a:cubicBezTo>
                  <a:cubicBezTo>
                    <a:pt x="150" y="90"/>
                    <a:pt x="153" y="87"/>
                    <a:pt x="156" y="87"/>
                  </a:cubicBezTo>
                  <a:cubicBezTo>
                    <a:pt x="160" y="87"/>
                    <a:pt x="163" y="90"/>
                    <a:pt x="163" y="93"/>
                  </a:cubicBezTo>
                  <a:lnTo>
                    <a:pt x="169" y="87"/>
                  </a:lnTo>
                  <a:cubicBezTo>
                    <a:pt x="165" y="87"/>
                    <a:pt x="163" y="84"/>
                    <a:pt x="163" y="81"/>
                  </a:cubicBezTo>
                  <a:cubicBezTo>
                    <a:pt x="163" y="77"/>
                    <a:pt x="165" y="75"/>
                    <a:pt x="169" y="75"/>
                  </a:cubicBezTo>
                  <a:close/>
                  <a:moveTo>
                    <a:pt x="82" y="81"/>
                  </a:moveTo>
                  <a:cubicBezTo>
                    <a:pt x="83" y="82"/>
                    <a:pt x="84" y="83"/>
                    <a:pt x="85" y="84"/>
                  </a:cubicBezTo>
                  <a:lnTo>
                    <a:pt x="103" y="84"/>
                  </a:lnTo>
                  <a:cubicBezTo>
                    <a:pt x="104" y="83"/>
                    <a:pt x="105" y="82"/>
                    <a:pt x="106" y="81"/>
                  </a:cubicBezTo>
                  <a:lnTo>
                    <a:pt x="82" y="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grpSp>
      <p:sp>
        <p:nvSpPr>
          <p:cNvPr id="158" name="TextBox 157">
            <a:extLst>
              <a:ext uri="{FF2B5EF4-FFF2-40B4-BE49-F238E27FC236}">
                <a16:creationId xmlns:a16="http://schemas.microsoft.com/office/drawing/2014/main" id="{F5437B69-4FC0-919B-AC51-5B5692598DCB}"/>
              </a:ext>
            </a:extLst>
          </p:cNvPr>
          <p:cNvSpPr txBox="1"/>
          <p:nvPr/>
        </p:nvSpPr>
        <p:spPr>
          <a:xfrm>
            <a:off x="1385363" y="4028168"/>
            <a:ext cx="1465133" cy="230832"/>
          </a:xfrm>
          <a:prstGeom prst="rect">
            <a:avLst/>
          </a:prstGeom>
          <a:noFill/>
        </p:spPr>
        <p:txBody>
          <a:bodyPr wrap="square" rtlCol="0">
            <a:spAutoFit/>
          </a:bodyPr>
          <a:lstStyle/>
          <a:p>
            <a:pPr algn="just">
              <a:defRPr/>
            </a:pPr>
            <a:r>
              <a:rPr lang="en-US" sz="900" i="1" dirty="0">
                <a:solidFill>
                  <a:prstClr val="black">
                    <a:lumMod val="75000"/>
                    <a:lumOff val="25000"/>
                  </a:prstClr>
                </a:solidFill>
                <a:latin typeface="SVN-Gilroy Medium" panose="00000600000000000000" pitchFamily="50" charset="0"/>
                <a:cs typeface="Arial" panose="020B0604020202020204" pitchFamily="34" charset="0"/>
              </a:rPr>
              <a:t>Unit: VND, quadrillion</a:t>
            </a:r>
            <a:endParaRPr lang="vi-VN" sz="900" i="1" dirty="0">
              <a:solidFill>
                <a:prstClr val="black">
                  <a:lumMod val="75000"/>
                  <a:lumOff val="25000"/>
                </a:prstClr>
              </a:solidFill>
              <a:latin typeface="SVN-Gilroy Medium" panose="00000600000000000000" pitchFamily="50" charset="0"/>
              <a:cs typeface="Arial" panose="020B0604020202020204" pitchFamily="34" charset="0"/>
            </a:endParaRPr>
          </a:p>
        </p:txBody>
      </p:sp>
      <p:sp>
        <p:nvSpPr>
          <p:cNvPr id="159" name="TextBox 158">
            <a:extLst>
              <a:ext uri="{FF2B5EF4-FFF2-40B4-BE49-F238E27FC236}">
                <a16:creationId xmlns:a16="http://schemas.microsoft.com/office/drawing/2014/main" id="{09053709-92DC-E76E-7BCE-AE49C02EDA10}"/>
              </a:ext>
            </a:extLst>
          </p:cNvPr>
          <p:cNvSpPr txBox="1"/>
          <p:nvPr/>
        </p:nvSpPr>
        <p:spPr>
          <a:xfrm>
            <a:off x="1385363" y="1249872"/>
            <a:ext cx="1560245" cy="230832"/>
          </a:xfrm>
          <a:prstGeom prst="rect">
            <a:avLst/>
          </a:prstGeom>
          <a:noFill/>
        </p:spPr>
        <p:txBody>
          <a:bodyPr wrap="square" rtlCol="0">
            <a:spAutoFit/>
          </a:bodyPr>
          <a:lstStyle/>
          <a:p>
            <a:pPr lvl="0" algn="just">
              <a:defRPr/>
            </a:pPr>
            <a:r>
              <a:rPr lang="en-US" sz="900" i="1" dirty="0">
                <a:solidFill>
                  <a:prstClr val="black">
                    <a:lumMod val="75000"/>
                    <a:lumOff val="25000"/>
                  </a:prstClr>
                </a:solidFill>
                <a:latin typeface="SVN-Gilroy Medium" panose="00000600000000000000" pitchFamily="50" charset="0"/>
                <a:cs typeface="Arial" panose="020B0604020202020204" pitchFamily="34" charset="0"/>
              </a:rPr>
              <a:t>Unit: Thousand customers</a:t>
            </a:r>
            <a:endParaRPr lang="vi-VN" sz="900" i="1" dirty="0">
              <a:solidFill>
                <a:prstClr val="black">
                  <a:lumMod val="75000"/>
                  <a:lumOff val="25000"/>
                </a:prstClr>
              </a:solidFill>
              <a:latin typeface="SVN-Gilroy Medium" panose="00000600000000000000" pitchFamily="50" charset="0"/>
              <a:cs typeface="Arial" panose="020B0604020202020204" pitchFamily="34" charset="0"/>
            </a:endParaRPr>
          </a:p>
        </p:txBody>
      </p:sp>
      <p:sp>
        <p:nvSpPr>
          <p:cNvPr id="160" name="TextBox 159">
            <a:extLst>
              <a:ext uri="{FF2B5EF4-FFF2-40B4-BE49-F238E27FC236}">
                <a16:creationId xmlns:a16="http://schemas.microsoft.com/office/drawing/2014/main" id="{F774EA5A-CC2C-4953-E641-14F302EB826B}"/>
              </a:ext>
            </a:extLst>
          </p:cNvPr>
          <p:cNvSpPr txBox="1"/>
          <p:nvPr/>
        </p:nvSpPr>
        <p:spPr>
          <a:xfrm>
            <a:off x="1385363" y="2657165"/>
            <a:ext cx="1425793" cy="230832"/>
          </a:xfrm>
          <a:prstGeom prst="rect">
            <a:avLst/>
          </a:prstGeom>
          <a:noFill/>
        </p:spPr>
        <p:txBody>
          <a:bodyPr wrap="square" rtlCol="0">
            <a:spAutoFit/>
          </a:bodyPr>
          <a:lstStyle/>
          <a:p>
            <a:pPr algn="just">
              <a:defRPr/>
            </a:pPr>
            <a:r>
              <a:rPr lang="en-US" sz="900" i="1" dirty="0">
                <a:solidFill>
                  <a:prstClr val="black">
                    <a:lumMod val="75000"/>
                    <a:lumOff val="25000"/>
                  </a:prstClr>
                </a:solidFill>
                <a:latin typeface="SVN-Gilroy Medium" panose="00000600000000000000" pitchFamily="50" charset="0"/>
                <a:cs typeface="Arial" panose="020B0604020202020204" pitchFamily="34" charset="0"/>
              </a:rPr>
              <a:t>Unit: </a:t>
            </a:r>
            <a:r>
              <a:rPr lang="en-US" altLang="zh-TW" sz="900" i="1" dirty="0">
                <a:solidFill>
                  <a:prstClr val="black">
                    <a:lumMod val="75000"/>
                    <a:lumOff val="25000"/>
                  </a:prstClr>
                </a:solidFill>
                <a:latin typeface="SVN-Gilroy Medium" panose="00000600000000000000" pitchFamily="50" charset="0"/>
                <a:cs typeface="Arial" panose="020B0604020202020204" pitchFamily="34" charset="0"/>
              </a:rPr>
              <a:t>M</a:t>
            </a:r>
            <a:r>
              <a:rPr lang="en-US" sz="900" i="1" dirty="0">
                <a:solidFill>
                  <a:prstClr val="black">
                    <a:lumMod val="75000"/>
                    <a:lumOff val="25000"/>
                  </a:prstClr>
                </a:solidFill>
                <a:latin typeface="SVN-Gilroy Medium" panose="00000600000000000000" pitchFamily="50" charset="0"/>
                <a:cs typeface="Arial" panose="020B0604020202020204" pitchFamily="34" charset="0"/>
              </a:rPr>
              <a:t>illion transaction</a:t>
            </a:r>
            <a:endParaRPr lang="vi-VN" sz="900" i="1" dirty="0">
              <a:solidFill>
                <a:prstClr val="black">
                  <a:lumMod val="75000"/>
                  <a:lumOff val="25000"/>
                </a:prstClr>
              </a:solidFill>
              <a:latin typeface="SVN-Gilroy Medium" panose="00000600000000000000" pitchFamily="50" charset="0"/>
              <a:cs typeface="Arial" panose="020B0604020202020204" pitchFamily="34" charset="0"/>
            </a:endParaRPr>
          </a:p>
        </p:txBody>
      </p:sp>
      <p:sp>
        <p:nvSpPr>
          <p:cNvPr id="161" name="TextBox 160">
            <a:extLst>
              <a:ext uri="{FF2B5EF4-FFF2-40B4-BE49-F238E27FC236}">
                <a16:creationId xmlns:a16="http://schemas.microsoft.com/office/drawing/2014/main" id="{1C266F59-7538-F084-C86B-CAC1276DCE6D}"/>
              </a:ext>
            </a:extLst>
          </p:cNvPr>
          <p:cNvSpPr txBox="1"/>
          <p:nvPr/>
        </p:nvSpPr>
        <p:spPr>
          <a:xfrm>
            <a:off x="2819792" y="1888869"/>
            <a:ext cx="42132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SVN-Gilroy Medium" panose="00000600000000000000" pitchFamily="50" charset="0"/>
                <a:cs typeface="Arial" panose="020B0604020202020204" pitchFamily="34" charset="0"/>
              </a:rPr>
              <a:t>244</a:t>
            </a:r>
            <a:endParaRPr kumimoji="0" lang="vi-VN" sz="9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62" name="TextBox 161">
            <a:extLst>
              <a:ext uri="{FF2B5EF4-FFF2-40B4-BE49-F238E27FC236}">
                <a16:creationId xmlns:a16="http://schemas.microsoft.com/office/drawing/2014/main" id="{AFEF3435-37E7-D94E-16A0-C43340C6A781}"/>
              </a:ext>
            </a:extLst>
          </p:cNvPr>
          <p:cNvSpPr txBox="1"/>
          <p:nvPr/>
        </p:nvSpPr>
        <p:spPr>
          <a:xfrm>
            <a:off x="2684480" y="1591827"/>
            <a:ext cx="41319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SVN-Gilroy Medium" panose="00000600000000000000" pitchFamily="50" charset="0"/>
                <a:cs typeface="Arial" panose="020B0604020202020204" pitchFamily="34" charset="0"/>
              </a:rPr>
              <a:t>210</a:t>
            </a:r>
            <a:endParaRPr kumimoji="0" lang="vi-VN" sz="9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63" name="TextBox 162">
            <a:extLst>
              <a:ext uri="{FF2B5EF4-FFF2-40B4-BE49-F238E27FC236}">
                <a16:creationId xmlns:a16="http://schemas.microsoft.com/office/drawing/2014/main" id="{82368088-FDB7-8F96-2D12-CD899D0C3A50}"/>
              </a:ext>
            </a:extLst>
          </p:cNvPr>
          <p:cNvSpPr txBox="1"/>
          <p:nvPr/>
        </p:nvSpPr>
        <p:spPr>
          <a:xfrm>
            <a:off x="2861810" y="2981271"/>
            <a:ext cx="45805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SVN-Gilroy Medium" panose="00000600000000000000" pitchFamily="50" charset="0"/>
                <a:cs typeface="Arial" panose="020B0604020202020204" pitchFamily="34" charset="0"/>
              </a:rPr>
              <a:t>16.6</a:t>
            </a:r>
            <a:endParaRPr kumimoji="0" lang="vi-VN" sz="9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64" name="TextBox 163">
            <a:extLst>
              <a:ext uri="{FF2B5EF4-FFF2-40B4-BE49-F238E27FC236}">
                <a16:creationId xmlns:a16="http://schemas.microsoft.com/office/drawing/2014/main" id="{1CAD27BA-33BB-A195-93F2-EBC210FD32C3}"/>
              </a:ext>
            </a:extLst>
          </p:cNvPr>
          <p:cNvSpPr txBox="1"/>
          <p:nvPr/>
        </p:nvSpPr>
        <p:spPr>
          <a:xfrm>
            <a:off x="2937771" y="3307762"/>
            <a:ext cx="48029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SVN-Gilroy Medium" panose="00000600000000000000" pitchFamily="50" charset="0"/>
                <a:cs typeface="Arial" panose="020B0604020202020204" pitchFamily="34" charset="0"/>
              </a:rPr>
              <a:t>19.0</a:t>
            </a:r>
            <a:endParaRPr kumimoji="0" lang="vi-VN" sz="9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65" name="TextBox 164">
            <a:extLst>
              <a:ext uri="{FF2B5EF4-FFF2-40B4-BE49-F238E27FC236}">
                <a16:creationId xmlns:a16="http://schemas.microsoft.com/office/drawing/2014/main" id="{A9F081F8-D100-3EE4-EB73-2BE9E31D91E1}"/>
              </a:ext>
            </a:extLst>
          </p:cNvPr>
          <p:cNvSpPr txBox="1"/>
          <p:nvPr/>
        </p:nvSpPr>
        <p:spPr>
          <a:xfrm>
            <a:off x="2677854" y="4333282"/>
            <a:ext cx="34308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SVN-Gilroy Medium" panose="00000600000000000000" pitchFamily="50" charset="0"/>
                <a:cs typeface="Arial" panose="020B0604020202020204" pitchFamily="34" charset="0"/>
              </a:rPr>
              <a:t>2.9</a:t>
            </a:r>
            <a:endParaRPr kumimoji="0" lang="vi-VN" sz="9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66" name="TextBox 165">
            <a:extLst>
              <a:ext uri="{FF2B5EF4-FFF2-40B4-BE49-F238E27FC236}">
                <a16:creationId xmlns:a16="http://schemas.microsoft.com/office/drawing/2014/main" id="{A34E8926-5616-8F4D-A912-07C82C965223}"/>
              </a:ext>
            </a:extLst>
          </p:cNvPr>
          <p:cNvSpPr txBox="1"/>
          <p:nvPr/>
        </p:nvSpPr>
        <p:spPr>
          <a:xfrm>
            <a:off x="2699670" y="4662472"/>
            <a:ext cx="34664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SVN-Gilroy Medium" panose="00000600000000000000" pitchFamily="50" charset="0"/>
                <a:cs typeface="Arial" panose="020B0604020202020204" pitchFamily="34" charset="0"/>
              </a:rPr>
              <a:t>3.3</a:t>
            </a:r>
            <a:endParaRPr kumimoji="0" lang="vi-VN" sz="9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67" name="TextBox 166">
            <a:extLst>
              <a:ext uri="{FF2B5EF4-FFF2-40B4-BE49-F238E27FC236}">
                <a16:creationId xmlns:a16="http://schemas.microsoft.com/office/drawing/2014/main" id="{27A8CB8F-90AB-E711-A277-AC35C3ADE205}"/>
              </a:ext>
            </a:extLst>
          </p:cNvPr>
          <p:cNvSpPr txBox="1"/>
          <p:nvPr/>
        </p:nvSpPr>
        <p:spPr>
          <a:xfrm>
            <a:off x="3362339" y="1767747"/>
            <a:ext cx="111292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err="1">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yoy</a:t>
            </a:r>
            <a:endParaRPr kumimoji="0" lang="vi-VN" sz="9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68" name="TextBox 167">
            <a:extLst>
              <a:ext uri="{FF2B5EF4-FFF2-40B4-BE49-F238E27FC236}">
                <a16:creationId xmlns:a16="http://schemas.microsoft.com/office/drawing/2014/main" id="{B23DD32A-00CE-9532-66A9-EEFB43DDE32C}"/>
              </a:ext>
            </a:extLst>
          </p:cNvPr>
          <p:cNvSpPr txBox="1"/>
          <p:nvPr/>
        </p:nvSpPr>
        <p:spPr>
          <a:xfrm>
            <a:off x="3505463" y="1512427"/>
            <a:ext cx="826681"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5993"/>
                </a:solidFill>
                <a:effectLst/>
                <a:uLnTx/>
                <a:uFillTx/>
                <a:latin typeface="SVN-Gilroy XBold" panose="00000900000000000000" pitchFamily="50" charset="0"/>
                <a:cs typeface="Arial" panose="020B0604020202020204" pitchFamily="34" charset="0"/>
              </a:rPr>
              <a:t>16,2%</a:t>
            </a:r>
            <a:endParaRPr kumimoji="0" lang="vi-VN" sz="1500" b="1" i="0" u="none" strike="noStrike" kern="1200" cap="none" spc="0" normalizeH="0" baseline="0" noProof="0">
              <a:ln>
                <a:noFill/>
              </a:ln>
              <a:solidFill>
                <a:srgbClr val="005993"/>
              </a:solidFill>
              <a:effectLst/>
              <a:uLnTx/>
              <a:uFillTx/>
              <a:latin typeface="Arial" panose="020B0604020202020204" pitchFamily="34" charset="0"/>
              <a:cs typeface="Arial" panose="020B0604020202020204" pitchFamily="34" charset="0"/>
            </a:endParaRPr>
          </a:p>
        </p:txBody>
      </p:sp>
      <p:sp>
        <p:nvSpPr>
          <p:cNvPr id="169" name="TextBox 168">
            <a:extLst>
              <a:ext uri="{FF2B5EF4-FFF2-40B4-BE49-F238E27FC236}">
                <a16:creationId xmlns:a16="http://schemas.microsoft.com/office/drawing/2014/main" id="{A0AA6DB5-B2C9-B05C-F413-A372B35C3171}"/>
              </a:ext>
            </a:extLst>
          </p:cNvPr>
          <p:cNvSpPr txBox="1"/>
          <p:nvPr/>
        </p:nvSpPr>
        <p:spPr>
          <a:xfrm>
            <a:off x="3362339" y="3154070"/>
            <a:ext cx="111292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err="1">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yoy</a:t>
            </a:r>
            <a:endParaRPr kumimoji="0" lang="vi-VN" sz="9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70" name="TextBox 169">
            <a:extLst>
              <a:ext uri="{FF2B5EF4-FFF2-40B4-BE49-F238E27FC236}">
                <a16:creationId xmlns:a16="http://schemas.microsoft.com/office/drawing/2014/main" id="{F720CF73-C9A8-7C52-02FA-C4BA648B85D2}"/>
              </a:ext>
            </a:extLst>
          </p:cNvPr>
          <p:cNvSpPr txBox="1"/>
          <p:nvPr/>
        </p:nvSpPr>
        <p:spPr>
          <a:xfrm>
            <a:off x="3362339" y="4542057"/>
            <a:ext cx="111292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err="1">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yoy</a:t>
            </a:r>
            <a:endParaRPr kumimoji="0" lang="vi-VN" sz="9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71" name="TextBox 170">
            <a:extLst>
              <a:ext uri="{FF2B5EF4-FFF2-40B4-BE49-F238E27FC236}">
                <a16:creationId xmlns:a16="http://schemas.microsoft.com/office/drawing/2014/main" id="{1DDE5805-DC1E-9F1F-D1EF-6AF27953F385}"/>
              </a:ext>
            </a:extLst>
          </p:cNvPr>
          <p:cNvSpPr txBox="1"/>
          <p:nvPr/>
        </p:nvSpPr>
        <p:spPr>
          <a:xfrm>
            <a:off x="3505463" y="4276290"/>
            <a:ext cx="826681"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5993"/>
                </a:solidFill>
                <a:effectLst/>
                <a:uLnTx/>
                <a:uFillTx/>
                <a:latin typeface="SVN-Gilroy XBold" panose="00000900000000000000" pitchFamily="50" charset="0"/>
                <a:cs typeface="Arial" panose="020B0604020202020204" pitchFamily="34" charset="0"/>
              </a:rPr>
              <a:t>13,1%</a:t>
            </a:r>
            <a:endParaRPr kumimoji="0" lang="vi-VN" sz="1500" b="1" i="0" u="none" strike="noStrike" kern="1200" cap="none" spc="0" normalizeH="0" baseline="0" noProof="0">
              <a:ln>
                <a:noFill/>
              </a:ln>
              <a:solidFill>
                <a:srgbClr val="005993"/>
              </a:solidFill>
              <a:effectLst/>
              <a:uLnTx/>
              <a:uFillTx/>
              <a:latin typeface="Arial" panose="020B0604020202020204" pitchFamily="34" charset="0"/>
              <a:cs typeface="Arial" panose="020B0604020202020204" pitchFamily="34" charset="0"/>
            </a:endParaRPr>
          </a:p>
        </p:txBody>
      </p:sp>
      <p:sp>
        <p:nvSpPr>
          <p:cNvPr id="172" name="TextBox 171">
            <a:extLst>
              <a:ext uri="{FF2B5EF4-FFF2-40B4-BE49-F238E27FC236}">
                <a16:creationId xmlns:a16="http://schemas.microsoft.com/office/drawing/2014/main" id="{0D850336-4CB9-F25E-9A8C-60DFFA449F1D}"/>
              </a:ext>
            </a:extLst>
          </p:cNvPr>
          <p:cNvSpPr txBox="1"/>
          <p:nvPr/>
        </p:nvSpPr>
        <p:spPr>
          <a:xfrm>
            <a:off x="1383368" y="1591827"/>
            <a:ext cx="608942" cy="2308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1H2023</a:t>
            </a:r>
            <a:endParaRPr kumimoji="0" lang="vi-VN" sz="9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73" name="TextBox 172">
            <a:extLst>
              <a:ext uri="{FF2B5EF4-FFF2-40B4-BE49-F238E27FC236}">
                <a16:creationId xmlns:a16="http://schemas.microsoft.com/office/drawing/2014/main" id="{A292B1D4-4D4A-869F-0FBE-452EFD8B66FD}"/>
              </a:ext>
            </a:extLst>
          </p:cNvPr>
          <p:cNvSpPr txBox="1"/>
          <p:nvPr/>
        </p:nvSpPr>
        <p:spPr>
          <a:xfrm>
            <a:off x="1383368" y="1888869"/>
            <a:ext cx="608942" cy="2308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prstClr val="black">
                    <a:lumMod val="75000"/>
                    <a:lumOff val="25000"/>
                  </a:prstClr>
                </a:solidFill>
                <a:effectLst/>
                <a:uLnTx/>
                <a:uFillTx/>
                <a:latin typeface="SVN-Gilroy XBold" panose="00000900000000000000" pitchFamily="50" charset="0"/>
                <a:cs typeface="Arial" panose="020B0604020202020204" pitchFamily="34" charset="0"/>
              </a:rPr>
              <a:t>1H2024</a:t>
            </a:r>
            <a:endParaRPr kumimoji="0" lang="nl-NL" sz="900" b="1" i="0" u="none" strike="noStrike" kern="1200" cap="none" spc="0" normalizeH="0" baseline="0" noProof="0" dirty="0">
              <a:ln>
                <a:noFill/>
              </a:ln>
              <a:solidFill>
                <a:prstClr val="black">
                  <a:lumMod val="75000"/>
                  <a:lumOff val="25000"/>
                </a:prstClr>
              </a:solidFill>
              <a:effectLst/>
              <a:uLnTx/>
              <a:uFillTx/>
              <a:latin typeface="SVN-Gilroy XBold" panose="00000900000000000000" pitchFamily="50" charset="0"/>
              <a:cs typeface="Arial" panose="020B0604020202020204" pitchFamily="34" charset="0"/>
            </a:endParaRPr>
          </a:p>
        </p:txBody>
      </p:sp>
      <p:sp>
        <p:nvSpPr>
          <p:cNvPr id="174" name="TextBox 173">
            <a:extLst>
              <a:ext uri="{FF2B5EF4-FFF2-40B4-BE49-F238E27FC236}">
                <a16:creationId xmlns:a16="http://schemas.microsoft.com/office/drawing/2014/main" id="{FFB3FE7C-22DE-C0CD-803B-35EABE80B89B}"/>
              </a:ext>
            </a:extLst>
          </p:cNvPr>
          <p:cNvSpPr txBox="1"/>
          <p:nvPr/>
        </p:nvSpPr>
        <p:spPr>
          <a:xfrm>
            <a:off x="3505463" y="2887818"/>
            <a:ext cx="826681"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5993"/>
                </a:solidFill>
                <a:effectLst/>
                <a:uLnTx/>
                <a:uFillTx/>
                <a:latin typeface="SVN-Gilroy XBold" panose="00000900000000000000" pitchFamily="50" charset="0"/>
                <a:cs typeface="Arial" panose="020B0604020202020204" pitchFamily="34" charset="0"/>
              </a:rPr>
              <a:t>14,9%</a:t>
            </a:r>
            <a:endParaRPr kumimoji="0" lang="vi-VN" sz="1500" b="1" i="0" u="none" strike="noStrike" kern="1200" cap="none" spc="0" normalizeH="0" baseline="0" noProof="0">
              <a:ln>
                <a:noFill/>
              </a:ln>
              <a:solidFill>
                <a:srgbClr val="005993"/>
              </a:solidFill>
              <a:effectLst/>
              <a:uLnTx/>
              <a:uFillTx/>
              <a:latin typeface="Arial" panose="020B0604020202020204" pitchFamily="34" charset="0"/>
              <a:cs typeface="Arial" panose="020B0604020202020204" pitchFamily="34" charset="0"/>
            </a:endParaRPr>
          </a:p>
        </p:txBody>
      </p:sp>
      <p:sp>
        <p:nvSpPr>
          <p:cNvPr id="175" name="Freeform 443">
            <a:extLst>
              <a:ext uri="{FF2B5EF4-FFF2-40B4-BE49-F238E27FC236}">
                <a16:creationId xmlns:a16="http://schemas.microsoft.com/office/drawing/2014/main" id="{E7C44205-B5E3-84CC-EC4E-503A792D10F7}"/>
              </a:ext>
            </a:extLst>
          </p:cNvPr>
          <p:cNvSpPr/>
          <p:nvPr/>
        </p:nvSpPr>
        <p:spPr>
          <a:xfrm>
            <a:off x="3548015" y="1598275"/>
            <a:ext cx="145347" cy="137254"/>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6D6FFF50-3F98-8EAD-C28E-52AC5CC90F9B}"/>
              </a:ext>
            </a:extLst>
          </p:cNvPr>
          <p:cNvSpPr txBox="1"/>
          <p:nvPr/>
        </p:nvSpPr>
        <p:spPr>
          <a:xfrm>
            <a:off x="1383368" y="2981271"/>
            <a:ext cx="608942" cy="2308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1H2023</a:t>
            </a:r>
            <a:endParaRPr kumimoji="0" lang="vi-VN" sz="9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77" name="TextBox 176">
            <a:extLst>
              <a:ext uri="{FF2B5EF4-FFF2-40B4-BE49-F238E27FC236}">
                <a16:creationId xmlns:a16="http://schemas.microsoft.com/office/drawing/2014/main" id="{AC23725B-651E-142D-E3D2-3A29EE44E123}"/>
              </a:ext>
            </a:extLst>
          </p:cNvPr>
          <p:cNvSpPr txBox="1"/>
          <p:nvPr/>
        </p:nvSpPr>
        <p:spPr>
          <a:xfrm>
            <a:off x="1383368" y="3307762"/>
            <a:ext cx="608942" cy="2308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prstClr val="black">
                    <a:lumMod val="75000"/>
                    <a:lumOff val="25000"/>
                  </a:prstClr>
                </a:solidFill>
                <a:effectLst/>
                <a:uLnTx/>
                <a:uFillTx/>
                <a:latin typeface="SVN-Gilroy XBold" panose="00000900000000000000" pitchFamily="50" charset="0"/>
                <a:cs typeface="Arial" panose="020B0604020202020204" pitchFamily="34" charset="0"/>
              </a:rPr>
              <a:t>1H2024</a:t>
            </a:r>
            <a:endParaRPr kumimoji="0" lang="nl-NL" sz="900" b="1" i="0" u="none" strike="noStrike" kern="1200" cap="none" spc="0" normalizeH="0" baseline="0" noProof="0" dirty="0">
              <a:ln>
                <a:noFill/>
              </a:ln>
              <a:solidFill>
                <a:prstClr val="black">
                  <a:lumMod val="75000"/>
                  <a:lumOff val="25000"/>
                </a:prstClr>
              </a:solidFill>
              <a:effectLst/>
              <a:uLnTx/>
              <a:uFillTx/>
              <a:latin typeface="SVN-Gilroy XBold" panose="00000900000000000000" pitchFamily="50" charset="0"/>
              <a:cs typeface="Arial" panose="020B0604020202020204" pitchFamily="34" charset="0"/>
            </a:endParaRPr>
          </a:p>
        </p:txBody>
      </p:sp>
      <p:sp>
        <p:nvSpPr>
          <p:cNvPr id="178" name="TextBox 177">
            <a:extLst>
              <a:ext uri="{FF2B5EF4-FFF2-40B4-BE49-F238E27FC236}">
                <a16:creationId xmlns:a16="http://schemas.microsoft.com/office/drawing/2014/main" id="{6A30F52F-36DA-08D1-7545-112B02FC4F0C}"/>
              </a:ext>
            </a:extLst>
          </p:cNvPr>
          <p:cNvSpPr txBox="1"/>
          <p:nvPr/>
        </p:nvSpPr>
        <p:spPr>
          <a:xfrm>
            <a:off x="1383368" y="4333282"/>
            <a:ext cx="608942" cy="2308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1H2023</a:t>
            </a:r>
            <a:endParaRPr kumimoji="0" lang="vi-VN" sz="9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79" name="TextBox 178">
            <a:extLst>
              <a:ext uri="{FF2B5EF4-FFF2-40B4-BE49-F238E27FC236}">
                <a16:creationId xmlns:a16="http://schemas.microsoft.com/office/drawing/2014/main" id="{AB22E520-895D-7AC8-7F9A-59E871397396}"/>
              </a:ext>
            </a:extLst>
          </p:cNvPr>
          <p:cNvSpPr txBox="1"/>
          <p:nvPr/>
        </p:nvSpPr>
        <p:spPr>
          <a:xfrm>
            <a:off x="1383368" y="4662472"/>
            <a:ext cx="608942" cy="2308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prstClr val="black">
                    <a:lumMod val="75000"/>
                    <a:lumOff val="25000"/>
                  </a:prstClr>
                </a:solidFill>
                <a:effectLst/>
                <a:uLnTx/>
                <a:uFillTx/>
                <a:latin typeface="SVN-Gilroy XBold" panose="00000900000000000000" pitchFamily="50" charset="0"/>
                <a:cs typeface="Arial" panose="020B0604020202020204" pitchFamily="34" charset="0"/>
              </a:rPr>
              <a:t>1H2024</a:t>
            </a:r>
            <a:endParaRPr kumimoji="0" lang="nl-NL" sz="900" b="1" i="0" u="none" strike="noStrike" kern="1200" cap="none" spc="0" normalizeH="0" baseline="0" noProof="0" dirty="0">
              <a:ln>
                <a:noFill/>
              </a:ln>
              <a:solidFill>
                <a:prstClr val="black">
                  <a:lumMod val="75000"/>
                  <a:lumOff val="25000"/>
                </a:prstClr>
              </a:solidFill>
              <a:effectLst/>
              <a:uLnTx/>
              <a:uFillTx/>
              <a:latin typeface="SVN-Gilroy XBold" panose="00000900000000000000" pitchFamily="50" charset="0"/>
              <a:cs typeface="Arial" panose="020B0604020202020204" pitchFamily="34" charset="0"/>
            </a:endParaRPr>
          </a:p>
        </p:txBody>
      </p:sp>
      <p:sp>
        <p:nvSpPr>
          <p:cNvPr id="180" name="Freeform 443">
            <a:extLst>
              <a:ext uri="{FF2B5EF4-FFF2-40B4-BE49-F238E27FC236}">
                <a16:creationId xmlns:a16="http://schemas.microsoft.com/office/drawing/2014/main" id="{7F61B640-0AE2-1C6F-7673-2B027CB14C69}"/>
              </a:ext>
            </a:extLst>
          </p:cNvPr>
          <p:cNvSpPr/>
          <p:nvPr/>
        </p:nvSpPr>
        <p:spPr>
          <a:xfrm>
            <a:off x="3548015" y="2977928"/>
            <a:ext cx="145347" cy="137254"/>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1" name="Freeform 443">
            <a:extLst>
              <a:ext uri="{FF2B5EF4-FFF2-40B4-BE49-F238E27FC236}">
                <a16:creationId xmlns:a16="http://schemas.microsoft.com/office/drawing/2014/main" id="{D8D13CEB-9941-FC59-C4C0-DBCA48E591E7}"/>
              </a:ext>
            </a:extLst>
          </p:cNvPr>
          <p:cNvSpPr/>
          <p:nvPr/>
        </p:nvSpPr>
        <p:spPr>
          <a:xfrm>
            <a:off x="3548015" y="4365512"/>
            <a:ext cx="145347" cy="137254"/>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84" name="차트 313">
            <a:extLst>
              <a:ext uri="{FF2B5EF4-FFF2-40B4-BE49-F238E27FC236}">
                <a16:creationId xmlns:a16="http://schemas.microsoft.com/office/drawing/2014/main" id="{BD0B8D8B-DA7E-3CD8-E74F-7CE418B2AD7F}"/>
              </a:ext>
            </a:extLst>
          </p:cNvPr>
          <p:cNvGraphicFramePr/>
          <p:nvPr>
            <p:extLst>
              <p:ext uri="{D42A27DB-BD31-4B8C-83A1-F6EECF244321}">
                <p14:modId xmlns:p14="http://schemas.microsoft.com/office/powerpoint/2010/main" val="2698008577"/>
              </p:ext>
            </p:extLst>
          </p:nvPr>
        </p:nvGraphicFramePr>
        <p:xfrm>
          <a:off x="1492286" y="5517973"/>
          <a:ext cx="926841" cy="901934"/>
        </p:xfrm>
        <a:graphic>
          <a:graphicData uri="http://schemas.openxmlformats.org/drawingml/2006/chart">
            <c:chart xmlns:c="http://schemas.openxmlformats.org/drawingml/2006/chart" xmlns:r="http://schemas.openxmlformats.org/officeDocument/2006/relationships" r:id="rId12"/>
          </a:graphicData>
        </a:graphic>
      </p:graphicFrame>
      <p:sp>
        <p:nvSpPr>
          <p:cNvPr id="185" name="TextBox 184">
            <a:extLst>
              <a:ext uri="{FF2B5EF4-FFF2-40B4-BE49-F238E27FC236}">
                <a16:creationId xmlns:a16="http://schemas.microsoft.com/office/drawing/2014/main" id="{058084E2-5B55-E843-5344-ACD3D276476F}"/>
              </a:ext>
            </a:extLst>
          </p:cNvPr>
          <p:cNvSpPr txBox="1"/>
          <p:nvPr/>
        </p:nvSpPr>
        <p:spPr>
          <a:xfrm>
            <a:off x="1712468" y="5830773"/>
            <a:ext cx="49365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latin typeface="SVN-Gilroy XBold" panose="00000900000000000000" pitchFamily="50" charset="0"/>
                <a:cs typeface="Arial" panose="020B0604020202020204" pitchFamily="34" charset="0"/>
              </a:rPr>
              <a:t>82%</a:t>
            </a:r>
            <a:endParaRPr lang="vi-VN" sz="1200" i="1">
              <a:latin typeface="Arial" panose="020B0604020202020204" pitchFamily="34" charset="0"/>
              <a:cs typeface="Arial" panose="020B0604020202020204" pitchFamily="34" charset="0"/>
            </a:endParaRPr>
          </a:p>
        </p:txBody>
      </p:sp>
      <p:graphicFrame>
        <p:nvGraphicFramePr>
          <p:cNvPr id="186" name="차트 313">
            <a:extLst>
              <a:ext uri="{FF2B5EF4-FFF2-40B4-BE49-F238E27FC236}">
                <a16:creationId xmlns:a16="http://schemas.microsoft.com/office/drawing/2014/main" id="{F51BFC15-A71C-99EB-EC68-010FD5351213}"/>
              </a:ext>
            </a:extLst>
          </p:cNvPr>
          <p:cNvGraphicFramePr/>
          <p:nvPr>
            <p:extLst>
              <p:ext uri="{D42A27DB-BD31-4B8C-83A1-F6EECF244321}">
                <p14:modId xmlns:p14="http://schemas.microsoft.com/office/powerpoint/2010/main" val="1939776072"/>
              </p:ext>
            </p:extLst>
          </p:nvPr>
        </p:nvGraphicFramePr>
        <p:xfrm>
          <a:off x="2596518" y="5517973"/>
          <a:ext cx="926841" cy="901934"/>
        </p:xfrm>
        <a:graphic>
          <a:graphicData uri="http://schemas.openxmlformats.org/drawingml/2006/chart">
            <c:chart xmlns:c="http://schemas.openxmlformats.org/drawingml/2006/chart" xmlns:r="http://schemas.openxmlformats.org/officeDocument/2006/relationships" r:id="rId13"/>
          </a:graphicData>
        </a:graphic>
      </p:graphicFrame>
      <p:sp>
        <p:nvSpPr>
          <p:cNvPr id="187" name="TextBox 186">
            <a:extLst>
              <a:ext uri="{FF2B5EF4-FFF2-40B4-BE49-F238E27FC236}">
                <a16:creationId xmlns:a16="http://schemas.microsoft.com/office/drawing/2014/main" id="{40ABC4E8-4B8D-FC4F-4FA4-D08A8E3A409D}"/>
              </a:ext>
            </a:extLst>
          </p:cNvPr>
          <p:cNvSpPr txBox="1"/>
          <p:nvPr/>
        </p:nvSpPr>
        <p:spPr>
          <a:xfrm>
            <a:off x="2749419" y="5830773"/>
            <a:ext cx="61832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SVN-Gilroy XBold" panose="00000900000000000000" pitchFamily="50" charset="0"/>
                <a:cs typeface="Arial" panose="020B0604020202020204" pitchFamily="34" charset="0"/>
              </a:rPr>
              <a:t>83%</a:t>
            </a:r>
            <a:endParaRPr lang="vi-VN" sz="1200" i="1">
              <a:latin typeface="Arial" panose="020B0604020202020204" pitchFamily="34" charset="0"/>
              <a:cs typeface="Arial" panose="020B0604020202020204" pitchFamily="34" charset="0"/>
            </a:endParaRPr>
          </a:p>
        </p:txBody>
      </p:sp>
      <p:sp>
        <p:nvSpPr>
          <p:cNvPr id="189" name="TextBox 188">
            <a:extLst>
              <a:ext uri="{FF2B5EF4-FFF2-40B4-BE49-F238E27FC236}">
                <a16:creationId xmlns:a16="http://schemas.microsoft.com/office/drawing/2014/main" id="{8EB53A1E-CC2F-D2E9-5F48-3A5EC3367A2D}"/>
              </a:ext>
            </a:extLst>
          </p:cNvPr>
          <p:cNvSpPr txBox="1"/>
          <p:nvPr/>
        </p:nvSpPr>
        <p:spPr>
          <a:xfrm>
            <a:off x="1665756" y="6334088"/>
            <a:ext cx="61342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latin typeface="SVN-Gilroy Medium" panose="00000600000000000000" pitchFamily="50" charset="0"/>
                <a:cs typeface="Arial" panose="020B0604020202020204" pitchFamily="34" charset="0"/>
              </a:rPr>
              <a:t>1H2023</a:t>
            </a:r>
            <a:endParaRPr lang="vi-VN" sz="900" dirty="0">
              <a:latin typeface="Arial" panose="020B0604020202020204" pitchFamily="34" charset="0"/>
              <a:cs typeface="Arial" panose="020B0604020202020204" pitchFamily="34" charset="0"/>
            </a:endParaRPr>
          </a:p>
        </p:txBody>
      </p:sp>
      <p:sp>
        <p:nvSpPr>
          <p:cNvPr id="190" name="TextBox 189">
            <a:extLst>
              <a:ext uri="{FF2B5EF4-FFF2-40B4-BE49-F238E27FC236}">
                <a16:creationId xmlns:a16="http://schemas.microsoft.com/office/drawing/2014/main" id="{01135D09-1369-94FF-07DC-E6385C37350A}"/>
              </a:ext>
            </a:extLst>
          </p:cNvPr>
          <p:cNvSpPr txBox="1"/>
          <p:nvPr/>
        </p:nvSpPr>
        <p:spPr>
          <a:xfrm>
            <a:off x="2783636" y="6334088"/>
            <a:ext cx="61395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latin typeface="SVN-Gilroy Medium" panose="00000600000000000000" pitchFamily="50" charset="0"/>
                <a:cs typeface="Arial" panose="020B0604020202020204" pitchFamily="34" charset="0"/>
              </a:rPr>
              <a:t>1H2024</a:t>
            </a:r>
            <a:endParaRPr lang="vi-VN" sz="900" dirty="0">
              <a:latin typeface="Arial" panose="020B0604020202020204" pitchFamily="34" charset="0"/>
              <a:cs typeface="Arial" panose="020B0604020202020204" pitchFamily="34" charset="0"/>
            </a:endParaRPr>
          </a:p>
        </p:txBody>
      </p:sp>
      <p:sp>
        <p:nvSpPr>
          <p:cNvPr id="191" name="TextBox 190">
            <a:extLst>
              <a:ext uri="{FF2B5EF4-FFF2-40B4-BE49-F238E27FC236}">
                <a16:creationId xmlns:a16="http://schemas.microsoft.com/office/drawing/2014/main" id="{AFDDD96C-B488-1455-E792-58822B2270FC}"/>
              </a:ext>
            </a:extLst>
          </p:cNvPr>
          <p:cNvSpPr txBox="1"/>
          <p:nvPr/>
        </p:nvSpPr>
        <p:spPr>
          <a:xfrm>
            <a:off x="1346139" y="5104043"/>
            <a:ext cx="3492423" cy="461665"/>
          </a:xfrm>
          <a:prstGeom prst="rect">
            <a:avLst/>
          </a:prstGeom>
          <a:noFill/>
        </p:spPr>
        <p:txBody>
          <a:bodyPr wrap="square" rtlCol="0">
            <a:spAutoFit/>
          </a:bodyPr>
          <a:lstStyle/>
          <a:p>
            <a:pPr lvl="0" algn="ju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PROPORTION OF TRANSACTIONS VIA DIGITAL CHANNEL OF INSTITUTIONAL CUSTOMERS</a:t>
            </a:r>
          </a:p>
        </p:txBody>
      </p:sp>
      <p:pic>
        <p:nvPicPr>
          <p:cNvPr id="192" name="Picture 191">
            <a:extLst>
              <a:ext uri="{FF2B5EF4-FFF2-40B4-BE49-F238E27FC236}">
                <a16:creationId xmlns:a16="http://schemas.microsoft.com/office/drawing/2014/main" id="{61D987BB-BFB7-5962-4413-DAF4AEE7D4AC}"/>
              </a:ext>
            </a:extLst>
          </p:cNvPr>
          <p:cNvPicPr>
            <a:picLocks noChangeAspect="1"/>
          </p:cNvPicPr>
          <p:nvPr/>
        </p:nvPicPr>
        <p:blipFill>
          <a:blip r:embed="rId14" cstate="print">
            <a:extLst>
              <a:ext uri="{28A0092B-C50C-407E-A947-70E740481C1C}">
                <a14:useLocalDpi xmlns:a14="http://schemas.microsoft.com/office/drawing/2010/main" val="0"/>
              </a:ext>
            </a:extLst>
          </a:blip>
          <a:srcRect l="13360" t="1381" r="11862" b="1381"/>
          <a:stretch>
            <a:fillRect/>
          </a:stretch>
        </p:blipFill>
        <p:spPr>
          <a:xfrm flipV="1">
            <a:off x="824182" y="5118128"/>
            <a:ext cx="453907" cy="453907"/>
          </a:xfrm>
          <a:custGeom>
            <a:avLst/>
            <a:gdLst>
              <a:gd name="connsiteX0" fmla="*/ 661018 w 1322036"/>
              <a:gd name="connsiteY0" fmla="*/ 1322036 h 1322036"/>
              <a:gd name="connsiteX1" fmla="*/ 1322036 w 1322036"/>
              <a:gd name="connsiteY1" fmla="*/ 661018 h 1322036"/>
              <a:gd name="connsiteX2" fmla="*/ 661018 w 1322036"/>
              <a:gd name="connsiteY2" fmla="*/ 0 h 1322036"/>
              <a:gd name="connsiteX3" fmla="*/ 0 w 1322036"/>
              <a:gd name="connsiteY3" fmla="*/ 661018 h 1322036"/>
              <a:gd name="connsiteX4" fmla="*/ 661018 w 1322036"/>
              <a:gd name="connsiteY4" fmla="*/ 1322036 h 1322036"/>
              <a:gd name="connsiteX5" fmla="*/ 661018 w 1322036"/>
              <a:gd name="connsiteY5" fmla="*/ 1276646 h 1322036"/>
              <a:gd name="connsiteX6" fmla="*/ 45390 w 1322036"/>
              <a:gd name="connsiteY6" fmla="*/ 661018 h 1322036"/>
              <a:gd name="connsiteX7" fmla="*/ 661018 w 1322036"/>
              <a:gd name="connsiteY7" fmla="*/ 45390 h 1322036"/>
              <a:gd name="connsiteX8" fmla="*/ 1276646 w 1322036"/>
              <a:gd name="connsiteY8" fmla="*/ 661018 h 1322036"/>
              <a:gd name="connsiteX9" fmla="*/ 661018 w 1322036"/>
              <a:gd name="connsiteY9" fmla="*/ 1276646 h 132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2036" h="1322036">
                <a:moveTo>
                  <a:pt x="661018" y="1322036"/>
                </a:moveTo>
                <a:cubicBezTo>
                  <a:pt x="1026088" y="1322036"/>
                  <a:pt x="1322036" y="1026088"/>
                  <a:pt x="1322036" y="661018"/>
                </a:cubicBezTo>
                <a:cubicBezTo>
                  <a:pt x="1322036" y="295948"/>
                  <a:pt x="1026088" y="0"/>
                  <a:pt x="661018" y="0"/>
                </a:cubicBezTo>
                <a:cubicBezTo>
                  <a:pt x="295948" y="0"/>
                  <a:pt x="0" y="295948"/>
                  <a:pt x="0" y="661018"/>
                </a:cubicBezTo>
                <a:cubicBezTo>
                  <a:pt x="0" y="1026088"/>
                  <a:pt x="295948" y="1322036"/>
                  <a:pt x="661018" y="1322036"/>
                </a:cubicBezTo>
                <a:close/>
                <a:moveTo>
                  <a:pt x="661018" y="1276646"/>
                </a:moveTo>
                <a:cubicBezTo>
                  <a:pt x="321016" y="1276646"/>
                  <a:pt x="45390" y="1001020"/>
                  <a:pt x="45390" y="661018"/>
                </a:cubicBezTo>
                <a:cubicBezTo>
                  <a:pt x="45390" y="321016"/>
                  <a:pt x="321016" y="45390"/>
                  <a:pt x="661018" y="45390"/>
                </a:cubicBezTo>
                <a:cubicBezTo>
                  <a:pt x="1001020" y="45390"/>
                  <a:pt x="1276646" y="321016"/>
                  <a:pt x="1276646" y="661018"/>
                </a:cubicBezTo>
                <a:cubicBezTo>
                  <a:pt x="1276646" y="1001020"/>
                  <a:pt x="1001020" y="1276646"/>
                  <a:pt x="661018" y="1276646"/>
                </a:cubicBezTo>
                <a:close/>
              </a:path>
            </a:pathLst>
          </a:custGeom>
        </p:spPr>
      </p:pic>
      <p:sp>
        <p:nvSpPr>
          <p:cNvPr id="193" name="Laptop4" descr="{&quot;Key&quot;:&quot;POWER_USER_SHAPE_ICON&quot;,&quot;Value&quot;:&quot;POWER_USER_SHAPE_ICON_STYLE_1&quot;}">
            <a:extLst>
              <a:ext uri="{FF2B5EF4-FFF2-40B4-BE49-F238E27FC236}">
                <a16:creationId xmlns:a16="http://schemas.microsoft.com/office/drawing/2014/main" id="{A9C2ACCD-E64C-F0EF-03ED-328CF94AC682}"/>
              </a:ext>
            </a:extLst>
          </p:cNvPr>
          <p:cNvSpPr>
            <a:spLocks noChangeAspect="1" noEditPoints="1"/>
          </p:cNvSpPr>
          <p:nvPr>
            <p:custDataLst>
              <p:tags r:id="rId2"/>
            </p:custDataLst>
          </p:nvPr>
        </p:nvSpPr>
        <p:spPr bwMode="auto">
          <a:xfrm>
            <a:off x="918755" y="5248132"/>
            <a:ext cx="264760" cy="194036"/>
          </a:xfrm>
          <a:custGeom>
            <a:avLst/>
            <a:gdLst>
              <a:gd name="T0" fmla="*/ 569 w 2297"/>
              <a:gd name="T1" fmla="*/ 609 h 1685"/>
              <a:gd name="T2" fmla="*/ 582 w 2297"/>
              <a:gd name="T3" fmla="*/ 650 h 1685"/>
              <a:gd name="T4" fmla="*/ 802 w 2297"/>
              <a:gd name="T5" fmla="*/ 458 h 1685"/>
              <a:gd name="T6" fmla="*/ 788 w 2297"/>
              <a:gd name="T7" fmla="*/ 417 h 1685"/>
              <a:gd name="T8" fmla="*/ 390 w 2297"/>
              <a:gd name="T9" fmla="*/ 458 h 1685"/>
              <a:gd name="T10" fmla="*/ 610 w 2297"/>
              <a:gd name="T11" fmla="*/ 266 h 1685"/>
              <a:gd name="T12" fmla="*/ 596 w 2297"/>
              <a:gd name="T13" fmla="*/ 225 h 1685"/>
              <a:gd name="T14" fmla="*/ 377 w 2297"/>
              <a:gd name="T15" fmla="*/ 417 h 1685"/>
              <a:gd name="T16" fmla="*/ 390 w 2297"/>
              <a:gd name="T17" fmla="*/ 458 h 1685"/>
              <a:gd name="T18" fmla="*/ 418 w 2297"/>
              <a:gd name="T19" fmla="*/ 622 h 1685"/>
              <a:gd name="T20" fmla="*/ 775 w 2297"/>
              <a:gd name="T21" fmla="*/ 293 h 1685"/>
              <a:gd name="T22" fmla="*/ 761 w 2297"/>
              <a:gd name="T23" fmla="*/ 252 h 1685"/>
              <a:gd name="T24" fmla="*/ 404 w 2297"/>
              <a:gd name="T25" fmla="*/ 581 h 1685"/>
              <a:gd name="T26" fmla="*/ 1957 w 2297"/>
              <a:gd name="T27" fmla="*/ 993 h 1685"/>
              <a:gd name="T28" fmla="*/ 331 w 2297"/>
              <a:gd name="T29" fmla="*/ 176 h 1685"/>
              <a:gd name="T30" fmla="*/ 1957 w 2297"/>
              <a:gd name="T31" fmla="*/ 993 h 1685"/>
              <a:gd name="T32" fmla="*/ 1195 w 2297"/>
              <a:gd name="T33" fmla="*/ 78 h 1685"/>
              <a:gd name="T34" fmla="*/ 1088 w 2297"/>
              <a:gd name="T35" fmla="*/ 78 h 1685"/>
              <a:gd name="T36" fmla="*/ 2053 w 2297"/>
              <a:gd name="T37" fmla="*/ 128 h 1685"/>
              <a:gd name="T38" fmla="*/ 364 w 2297"/>
              <a:gd name="T39" fmla="*/ 0 h 1685"/>
              <a:gd name="T40" fmla="*/ 235 w 2297"/>
              <a:gd name="T41" fmla="*/ 1118 h 1685"/>
              <a:gd name="T42" fmla="*/ 2053 w 2297"/>
              <a:gd name="T43" fmla="*/ 128 h 1685"/>
              <a:gd name="T44" fmla="*/ 1585 w 2297"/>
              <a:gd name="T45" fmla="*/ 1229 h 1685"/>
              <a:gd name="T46" fmla="*/ 2076 w 2297"/>
              <a:gd name="T47" fmla="*/ 1427 h 1685"/>
              <a:gd name="T48" fmla="*/ 1989 w 2297"/>
              <a:gd name="T49" fmla="*/ 1653 h 1685"/>
              <a:gd name="T50" fmla="*/ 1989 w 2297"/>
              <a:gd name="T51" fmla="*/ 1595 h 1685"/>
              <a:gd name="T52" fmla="*/ 1989 w 2297"/>
              <a:gd name="T53" fmla="*/ 1653 h 1685"/>
              <a:gd name="T54" fmla="*/ 1852 w 2297"/>
              <a:gd name="T55" fmla="*/ 1624 h 1685"/>
              <a:gd name="T56" fmla="*/ 1911 w 2297"/>
              <a:gd name="T57" fmla="*/ 1624 h 1685"/>
              <a:gd name="T58" fmla="*/ 1774 w 2297"/>
              <a:gd name="T59" fmla="*/ 1653 h 1685"/>
              <a:gd name="T60" fmla="*/ 1774 w 2297"/>
              <a:gd name="T61" fmla="*/ 1595 h 1685"/>
              <a:gd name="T62" fmla="*/ 1774 w 2297"/>
              <a:gd name="T63" fmla="*/ 1653 h 1685"/>
              <a:gd name="T64" fmla="*/ 305 w 2297"/>
              <a:gd name="T65" fmla="*/ 1229 h 1685"/>
              <a:gd name="T66" fmla="*/ 1565 w 2297"/>
              <a:gd name="T67" fmla="*/ 1427 h 1685"/>
              <a:gd name="T68" fmla="*/ 1199 w 2297"/>
              <a:gd name="T69" fmla="*/ 1641 h 1685"/>
              <a:gd name="T70" fmla="*/ 761 w 2297"/>
              <a:gd name="T71" fmla="*/ 1609 h 1685"/>
              <a:gd name="T72" fmla="*/ 821 w 2297"/>
              <a:gd name="T73" fmla="*/ 1494 h 1685"/>
              <a:gd name="T74" fmla="*/ 1199 w 2297"/>
              <a:gd name="T75" fmla="*/ 1517 h 1685"/>
              <a:gd name="T76" fmla="*/ 1199 w 2297"/>
              <a:gd name="T77" fmla="*/ 1641 h 1685"/>
              <a:gd name="T78" fmla="*/ 2056 w 2297"/>
              <a:gd name="T79" fmla="*/ 1162 h 1685"/>
              <a:gd name="T80" fmla="*/ 31 w 2297"/>
              <a:gd name="T81" fmla="*/ 1551 h 1685"/>
              <a:gd name="T82" fmla="*/ 2115 w 2297"/>
              <a:gd name="T83" fmla="*/ 1685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97" h="1685">
                <a:moveTo>
                  <a:pt x="761" y="417"/>
                </a:moveTo>
                <a:lnTo>
                  <a:pt x="569" y="609"/>
                </a:lnTo>
                <a:cubicBezTo>
                  <a:pt x="561" y="616"/>
                  <a:pt x="561" y="629"/>
                  <a:pt x="569" y="636"/>
                </a:cubicBezTo>
                <a:lnTo>
                  <a:pt x="582" y="650"/>
                </a:lnTo>
                <a:cubicBezTo>
                  <a:pt x="590" y="657"/>
                  <a:pt x="602" y="657"/>
                  <a:pt x="610" y="650"/>
                </a:cubicBezTo>
                <a:lnTo>
                  <a:pt x="802" y="458"/>
                </a:lnTo>
                <a:cubicBezTo>
                  <a:pt x="810" y="450"/>
                  <a:pt x="810" y="438"/>
                  <a:pt x="802" y="430"/>
                </a:cubicBezTo>
                <a:lnTo>
                  <a:pt x="788" y="417"/>
                </a:lnTo>
                <a:cubicBezTo>
                  <a:pt x="781" y="409"/>
                  <a:pt x="768" y="409"/>
                  <a:pt x="761" y="417"/>
                </a:cubicBezTo>
                <a:close/>
                <a:moveTo>
                  <a:pt x="390" y="458"/>
                </a:moveTo>
                <a:cubicBezTo>
                  <a:pt x="398" y="465"/>
                  <a:pt x="410" y="465"/>
                  <a:pt x="418" y="458"/>
                </a:cubicBezTo>
                <a:lnTo>
                  <a:pt x="610" y="266"/>
                </a:lnTo>
                <a:cubicBezTo>
                  <a:pt x="617" y="258"/>
                  <a:pt x="617" y="246"/>
                  <a:pt x="610" y="238"/>
                </a:cubicBezTo>
                <a:lnTo>
                  <a:pt x="596" y="225"/>
                </a:lnTo>
                <a:cubicBezTo>
                  <a:pt x="589" y="217"/>
                  <a:pt x="576" y="217"/>
                  <a:pt x="569" y="225"/>
                </a:cubicBezTo>
                <a:lnTo>
                  <a:pt x="377" y="417"/>
                </a:lnTo>
                <a:cubicBezTo>
                  <a:pt x="369" y="424"/>
                  <a:pt x="369" y="437"/>
                  <a:pt x="377" y="444"/>
                </a:cubicBezTo>
                <a:lnTo>
                  <a:pt x="390" y="458"/>
                </a:lnTo>
                <a:close/>
                <a:moveTo>
                  <a:pt x="404" y="609"/>
                </a:moveTo>
                <a:lnTo>
                  <a:pt x="418" y="622"/>
                </a:lnTo>
                <a:cubicBezTo>
                  <a:pt x="425" y="630"/>
                  <a:pt x="438" y="630"/>
                  <a:pt x="445" y="622"/>
                </a:cubicBezTo>
                <a:lnTo>
                  <a:pt x="775" y="293"/>
                </a:lnTo>
                <a:cubicBezTo>
                  <a:pt x="782" y="286"/>
                  <a:pt x="782" y="273"/>
                  <a:pt x="775" y="266"/>
                </a:cubicBezTo>
                <a:lnTo>
                  <a:pt x="761" y="252"/>
                </a:lnTo>
                <a:cubicBezTo>
                  <a:pt x="753" y="244"/>
                  <a:pt x="741" y="244"/>
                  <a:pt x="733" y="252"/>
                </a:cubicBezTo>
                <a:lnTo>
                  <a:pt x="404" y="581"/>
                </a:lnTo>
                <a:cubicBezTo>
                  <a:pt x="397" y="589"/>
                  <a:pt x="397" y="601"/>
                  <a:pt x="404" y="609"/>
                </a:cubicBezTo>
                <a:close/>
                <a:moveTo>
                  <a:pt x="1957" y="993"/>
                </a:moveTo>
                <a:lnTo>
                  <a:pt x="331" y="993"/>
                </a:lnTo>
                <a:lnTo>
                  <a:pt x="331" y="176"/>
                </a:lnTo>
                <a:lnTo>
                  <a:pt x="1957" y="176"/>
                </a:lnTo>
                <a:lnTo>
                  <a:pt x="1957" y="993"/>
                </a:lnTo>
                <a:close/>
                <a:moveTo>
                  <a:pt x="1142" y="24"/>
                </a:moveTo>
                <a:cubicBezTo>
                  <a:pt x="1171" y="24"/>
                  <a:pt x="1195" y="48"/>
                  <a:pt x="1195" y="78"/>
                </a:cubicBezTo>
                <a:cubicBezTo>
                  <a:pt x="1195" y="108"/>
                  <a:pt x="1171" y="132"/>
                  <a:pt x="1142" y="132"/>
                </a:cubicBezTo>
                <a:cubicBezTo>
                  <a:pt x="1112" y="132"/>
                  <a:pt x="1088" y="108"/>
                  <a:pt x="1088" y="78"/>
                </a:cubicBezTo>
                <a:cubicBezTo>
                  <a:pt x="1088" y="48"/>
                  <a:pt x="1112" y="24"/>
                  <a:pt x="1142" y="24"/>
                </a:cubicBezTo>
                <a:close/>
                <a:moveTo>
                  <a:pt x="2053" y="128"/>
                </a:moveTo>
                <a:cubicBezTo>
                  <a:pt x="2053" y="53"/>
                  <a:pt x="1995" y="0"/>
                  <a:pt x="1919" y="0"/>
                </a:cubicBezTo>
                <a:lnTo>
                  <a:pt x="364" y="0"/>
                </a:lnTo>
                <a:cubicBezTo>
                  <a:pt x="288" y="0"/>
                  <a:pt x="235" y="53"/>
                  <a:pt x="235" y="128"/>
                </a:cubicBezTo>
                <a:lnTo>
                  <a:pt x="235" y="1118"/>
                </a:lnTo>
                <a:lnTo>
                  <a:pt x="2053" y="1118"/>
                </a:lnTo>
                <a:lnTo>
                  <a:pt x="2053" y="128"/>
                </a:lnTo>
                <a:close/>
                <a:moveTo>
                  <a:pt x="1625" y="1427"/>
                </a:moveTo>
                <a:lnTo>
                  <a:pt x="1585" y="1229"/>
                </a:lnTo>
                <a:lnTo>
                  <a:pt x="1978" y="1229"/>
                </a:lnTo>
                <a:lnTo>
                  <a:pt x="2076" y="1427"/>
                </a:lnTo>
                <a:lnTo>
                  <a:pt x="1625" y="1427"/>
                </a:lnTo>
                <a:close/>
                <a:moveTo>
                  <a:pt x="1989" y="1653"/>
                </a:moveTo>
                <a:cubicBezTo>
                  <a:pt x="1973" y="1653"/>
                  <a:pt x="1960" y="1640"/>
                  <a:pt x="1960" y="1624"/>
                </a:cubicBezTo>
                <a:cubicBezTo>
                  <a:pt x="1960" y="1608"/>
                  <a:pt x="1973" y="1595"/>
                  <a:pt x="1989" y="1595"/>
                </a:cubicBezTo>
                <a:cubicBezTo>
                  <a:pt x="2005" y="1595"/>
                  <a:pt x="2018" y="1608"/>
                  <a:pt x="2018" y="1624"/>
                </a:cubicBezTo>
                <a:cubicBezTo>
                  <a:pt x="2018" y="1640"/>
                  <a:pt x="2005" y="1653"/>
                  <a:pt x="1989" y="1653"/>
                </a:cubicBezTo>
                <a:close/>
                <a:moveTo>
                  <a:pt x="1881" y="1653"/>
                </a:moveTo>
                <a:cubicBezTo>
                  <a:pt x="1865" y="1653"/>
                  <a:pt x="1852" y="1640"/>
                  <a:pt x="1852" y="1624"/>
                </a:cubicBezTo>
                <a:cubicBezTo>
                  <a:pt x="1852" y="1608"/>
                  <a:pt x="1865" y="1595"/>
                  <a:pt x="1881" y="1595"/>
                </a:cubicBezTo>
                <a:cubicBezTo>
                  <a:pt x="1897" y="1595"/>
                  <a:pt x="1911" y="1608"/>
                  <a:pt x="1911" y="1624"/>
                </a:cubicBezTo>
                <a:cubicBezTo>
                  <a:pt x="1911" y="1640"/>
                  <a:pt x="1897" y="1653"/>
                  <a:pt x="1881" y="1653"/>
                </a:cubicBezTo>
                <a:close/>
                <a:moveTo>
                  <a:pt x="1774" y="1653"/>
                </a:moveTo>
                <a:cubicBezTo>
                  <a:pt x="1757" y="1653"/>
                  <a:pt x="1744" y="1640"/>
                  <a:pt x="1744" y="1624"/>
                </a:cubicBezTo>
                <a:cubicBezTo>
                  <a:pt x="1744" y="1608"/>
                  <a:pt x="1757" y="1595"/>
                  <a:pt x="1774" y="1595"/>
                </a:cubicBezTo>
                <a:cubicBezTo>
                  <a:pt x="1790" y="1595"/>
                  <a:pt x="1803" y="1608"/>
                  <a:pt x="1803" y="1624"/>
                </a:cubicBezTo>
                <a:cubicBezTo>
                  <a:pt x="1803" y="1640"/>
                  <a:pt x="1790" y="1653"/>
                  <a:pt x="1774" y="1653"/>
                </a:cubicBezTo>
                <a:close/>
                <a:moveTo>
                  <a:pt x="207" y="1427"/>
                </a:moveTo>
                <a:lnTo>
                  <a:pt x="305" y="1229"/>
                </a:lnTo>
                <a:lnTo>
                  <a:pt x="1525" y="1229"/>
                </a:lnTo>
                <a:lnTo>
                  <a:pt x="1565" y="1427"/>
                </a:lnTo>
                <a:lnTo>
                  <a:pt x="207" y="1427"/>
                </a:lnTo>
                <a:close/>
                <a:moveTo>
                  <a:pt x="1199" y="1641"/>
                </a:moveTo>
                <a:lnTo>
                  <a:pt x="791" y="1641"/>
                </a:lnTo>
                <a:cubicBezTo>
                  <a:pt x="774" y="1641"/>
                  <a:pt x="761" y="1626"/>
                  <a:pt x="761" y="1609"/>
                </a:cubicBezTo>
                <a:lnTo>
                  <a:pt x="791" y="1520"/>
                </a:lnTo>
                <a:cubicBezTo>
                  <a:pt x="791" y="1503"/>
                  <a:pt x="805" y="1494"/>
                  <a:pt x="821" y="1494"/>
                </a:cubicBezTo>
                <a:lnTo>
                  <a:pt x="1168" y="1494"/>
                </a:lnTo>
                <a:cubicBezTo>
                  <a:pt x="1185" y="1494"/>
                  <a:pt x="1199" y="1500"/>
                  <a:pt x="1199" y="1517"/>
                </a:cubicBezTo>
                <a:lnTo>
                  <a:pt x="1229" y="1610"/>
                </a:lnTo>
                <a:cubicBezTo>
                  <a:pt x="1229" y="1627"/>
                  <a:pt x="1215" y="1641"/>
                  <a:pt x="1199" y="1641"/>
                </a:cubicBezTo>
                <a:close/>
                <a:moveTo>
                  <a:pt x="2252" y="1551"/>
                </a:moveTo>
                <a:lnTo>
                  <a:pt x="2056" y="1162"/>
                </a:lnTo>
                <a:lnTo>
                  <a:pt x="227" y="1162"/>
                </a:lnTo>
                <a:lnTo>
                  <a:pt x="31" y="1551"/>
                </a:lnTo>
                <a:cubicBezTo>
                  <a:pt x="0" y="1639"/>
                  <a:pt x="93" y="1685"/>
                  <a:pt x="168" y="1685"/>
                </a:cubicBezTo>
                <a:lnTo>
                  <a:pt x="2115" y="1685"/>
                </a:lnTo>
                <a:cubicBezTo>
                  <a:pt x="2190" y="1685"/>
                  <a:pt x="2297" y="1645"/>
                  <a:pt x="2252" y="1551"/>
                </a:cubicBezTo>
              </a:path>
            </a:pathLst>
          </a:custGeom>
          <a:noFill/>
          <a:ln w="12700">
            <a:solidFill>
              <a:srgbClr val="0B5B95"/>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194" name="TextBox 193">
            <a:extLst>
              <a:ext uri="{FF2B5EF4-FFF2-40B4-BE49-F238E27FC236}">
                <a16:creationId xmlns:a16="http://schemas.microsoft.com/office/drawing/2014/main" id="{E80E3B35-7066-AE3D-845B-C618C7C2189D}"/>
              </a:ext>
            </a:extLst>
          </p:cNvPr>
          <p:cNvSpPr txBox="1"/>
          <p:nvPr/>
        </p:nvSpPr>
        <p:spPr>
          <a:xfrm>
            <a:off x="1146926" y="385169"/>
            <a:ext cx="7565274" cy="307777"/>
          </a:xfrm>
          <a:prstGeom prst="rect">
            <a:avLst/>
          </a:prstGeom>
          <a:noFill/>
        </p:spPr>
        <p:txBody>
          <a:bodyPr wrap="square" rtlCol="0">
            <a:spAutoFit/>
          </a:bodyPr>
          <a:lstStyle/>
          <a:p>
            <a:pPr lvl="0">
              <a:defRPr/>
            </a:pPr>
            <a:r>
              <a:rPr lang="en-US" sz="1400" b="1" dirty="0">
                <a:solidFill>
                  <a:srgbClr val="005993"/>
                </a:solidFill>
                <a:latin typeface="SVN-Gilroy XBold" panose="00000900000000000000" pitchFamily="50" charset="0"/>
                <a:cs typeface="Arial" panose="020B0604020202020204" pitchFamily="34" charset="0"/>
              </a:rPr>
              <a:t>VietinBank spearheading the application of banking app for institutional customers </a:t>
            </a:r>
          </a:p>
        </p:txBody>
      </p:sp>
      <p:pic>
        <p:nvPicPr>
          <p:cNvPr id="195" name="Picture 194">
            <a:extLst>
              <a:ext uri="{FF2B5EF4-FFF2-40B4-BE49-F238E27FC236}">
                <a16:creationId xmlns:a16="http://schemas.microsoft.com/office/drawing/2014/main" id="{19A0A096-3D6F-1EAD-925D-681BA31ADCE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52132" y="216811"/>
            <a:ext cx="1341434" cy="450721"/>
          </a:xfrm>
          <a:prstGeom prst="rect">
            <a:avLst/>
          </a:prstGeom>
        </p:spPr>
      </p:pic>
      <p:grpSp>
        <p:nvGrpSpPr>
          <p:cNvPr id="196" name="Group 195">
            <a:extLst>
              <a:ext uri="{FF2B5EF4-FFF2-40B4-BE49-F238E27FC236}">
                <a16:creationId xmlns:a16="http://schemas.microsoft.com/office/drawing/2014/main" id="{04E1ECE8-E34B-0B05-B45B-794A9ACD3222}"/>
              </a:ext>
            </a:extLst>
          </p:cNvPr>
          <p:cNvGrpSpPr/>
          <p:nvPr/>
        </p:nvGrpSpPr>
        <p:grpSpPr>
          <a:xfrm>
            <a:off x="707759" y="363408"/>
            <a:ext cx="370841" cy="359080"/>
            <a:chOff x="10124985" y="4872481"/>
            <a:chExt cx="360680" cy="413653"/>
          </a:xfrm>
        </p:grpSpPr>
        <p:sp>
          <p:nvSpPr>
            <p:cNvPr id="197" name="Freeform: Shape 196">
              <a:extLst>
                <a:ext uri="{FF2B5EF4-FFF2-40B4-BE49-F238E27FC236}">
                  <a16:creationId xmlns:a16="http://schemas.microsoft.com/office/drawing/2014/main" id="{06683212-231E-BD17-0677-9E8A1E85D18E}"/>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98" name="Freeform: Shape 197">
              <a:extLst>
                <a:ext uri="{FF2B5EF4-FFF2-40B4-BE49-F238E27FC236}">
                  <a16:creationId xmlns:a16="http://schemas.microsoft.com/office/drawing/2014/main" id="{0387D6BE-466E-D903-B9CB-C00FE4951213}"/>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99" name="Freeform: Shape 198">
              <a:extLst>
                <a:ext uri="{FF2B5EF4-FFF2-40B4-BE49-F238E27FC236}">
                  <a16:creationId xmlns:a16="http://schemas.microsoft.com/office/drawing/2014/main" id="{25D35AF4-E9CC-B6B8-48A3-279B3F9FC507}"/>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200" name="Freeform: Shape 199">
              <a:extLst>
                <a:ext uri="{FF2B5EF4-FFF2-40B4-BE49-F238E27FC236}">
                  <a16:creationId xmlns:a16="http://schemas.microsoft.com/office/drawing/2014/main" id="{717EF2FC-5E5A-4D68-23F4-57B9386B572A}"/>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201" name="Freeform: Shape 200">
              <a:extLst>
                <a:ext uri="{FF2B5EF4-FFF2-40B4-BE49-F238E27FC236}">
                  <a16:creationId xmlns:a16="http://schemas.microsoft.com/office/drawing/2014/main" id="{B71EEC8D-B11F-096E-DDE0-52D0C1C1936F}"/>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202" name="Freeform: Shape 201">
              <a:extLst>
                <a:ext uri="{FF2B5EF4-FFF2-40B4-BE49-F238E27FC236}">
                  <a16:creationId xmlns:a16="http://schemas.microsoft.com/office/drawing/2014/main" id="{A0383BF9-0D9E-12DA-F0A6-40C0E6E59549}"/>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grpSp>
      <p:sp>
        <p:nvSpPr>
          <p:cNvPr id="2" name="Rectangle: Rounded Corners 1">
            <a:extLst>
              <a:ext uri="{FF2B5EF4-FFF2-40B4-BE49-F238E27FC236}">
                <a16:creationId xmlns:a16="http://schemas.microsoft.com/office/drawing/2014/main" id="{2BA0CB14-9323-AD68-AE5F-FBA4170A2B1E}"/>
              </a:ext>
            </a:extLst>
          </p:cNvPr>
          <p:cNvSpPr/>
          <p:nvPr/>
        </p:nvSpPr>
        <p:spPr>
          <a:xfrm>
            <a:off x="2033439" y="1644692"/>
            <a:ext cx="644416" cy="125103"/>
          </a:xfrm>
          <a:prstGeom prst="roundRect">
            <a:avLst>
              <a:gd name="adj" fmla="val 47803"/>
            </a:avLst>
          </a:prstGeom>
          <a:solidFill>
            <a:srgbClr val="0A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8FC55664-F117-AD3E-139F-F26327D31B2C}"/>
              </a:ext>
            </a:extLst>
          </p:cNvPr>
          <p:cNvSpPr/>
          <p:nvPr/>
        </p:nvSpPr>
        <p:spPr>
          <a:xfrm>
            <a:off x="2033438" y="1941734"/>
            <a:ext cx="777715" cy="125103"/>
          </a:xfrm>
          <a:prstGeom prst="roundRect">
            <a:avLst>
              <a:gd name="adj" fmla="val 47803"/>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1D868AE-4724-9A15-FD0A-AAA9495AD118}"/>
              </a:ext>
            </a:extLst>
          </p:cNvPr>
          <p:cNvSpPr/>
          <p:nvPr/>
        </p:nvSpPr>
        <p:spPr>
          <a:xfrm>
            <a:off x="2033438" y="3034136"/>
            <a:ext cx="834977" cy="125103"/>
          </a:xfrm>
          <a:prstGeom prst="roundRect">
            <a:avLst>
              <a:gd name="adj" fmla="val 47803"/>
            </a:avLst>
          </a:prstGeom>
          <a:solidFill>
            <a:srgbClr val="F59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8D1CB14D-2056-8AAD-E879-BC1462050F93}"/>
              </a:ext>
            </a:extLst>
          </p:cNvPr>
          <p:cNvSpPr/>
          <p:nvPr/>
        </p:nvSpPr>
        <p:spPr>
          <a:xfrm>
            <a:off x="2033438" y="3360627"/>
            <a:ext cx="932914" cy="125103"/>
          </a:xfrm>
          <a:prstGeom prst="roundRect">
            <a:avLst>
              <a:gd name="adj" fmla="val 47803"/>
            </a:avLst>
          </a:prstGeom>
          <a:solidFill>
            <a:srgbClr val="D6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71A2EE70-776B-EDC6-9516-50283C707CC1}"/>
              </a:ext>
            </a:extLst>
          </p:cNvPr>
          <p:cNvSpPr/>
          <p:nvPr/>
        </p:nvSpPr>
        <p:spPr>
          <a:xfrm>
            <a:off x="2033439" y="4386147"/>
            <a:ext cx="608942" cy="125103"/>
          </a:xfrm>
          <a:prstGeom prst="roundRect">
            <a:avLst>
              <a:gd name="adj" fmla="val 47803"/>
            </a:avLst>
          </a:prstGeom>
          <a:solidFill>
            <a:srgbClr val="FFD5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8E6551BD-291C-605F-91C1-14D51FBD6BF6}"/>
              </a:ext>
            </a:extLst>
          </p:cNvPr>
          <p:cNvSpPr/>
          <p:nvPr/>
        </p:nvSpPr>
        <p:spPr>
          <a:xfrm>
            <a:off x="2033438" y="4715337"/>
            <a:ext cx="665399" cy="125103"/>
          </a:xfrm>
          <a:prstGeom prst="roundRect">
            <a:avLst>
              <a:gd name="adj" fmla="val 47803"/>
            </a:avLst>
          </a:prstGeom>
          <a:solidFill>
            <a:srgbClr val="FA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3012356F-976A-AE08-270A-ED80376565E2}"/>
              </a:ext>
            </a:extLst>
          </p:cNvPr>
          <p:cNvCxnSpPr>
            <a:cxnSpLocks/>
          </p:cNvCxnSpPr>
          <p:nvPr/>
        </p:nvCxnSpPr>
        <p:spPr>
          <a:xfrm>
            <a:off x="9780775" y="6471625"/>
            <a:ext cx="192961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109C8FA-F9C2-F433-AA16-44768D52E89A}"/>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chemeClr val="bg1"/>
                </a:solidFill>
                <a:effectLst/>
                <a:uLnTx/>
                <a:uFillTx/>
                <a:latin typeface="SVN-Gilroy XBold" panose="00000900000000000000" pitchFamily="50" charset="0"/>
                <a:cs typeface="Arial" panose="020B0604020202020204" pitchFamily="34" charset="0"/>
              </a:rPr>
              <a:t>16</a:t>
            </a:r>
            <a:endParaRPr lang="de-DE" sz="600" dirty="0">
              <a:solidFill>
                <a:schemeClr val="bg1"/>
              </a:solidFill>
              <a:latin typeface="SVN-Gilroy XBold" panose="00000900000000000000" pitchFamily="50" charset="0"/>
              <a:cs typeface="Arial" panose="020B0604020202020204" pitchFamily="34" charset="0"/>
            </a:endParaRPr>
          </a:p>
        </p:txBody>
      </p:sp>
      <p:cxnSp>
        <p:nvCxnSpPr>
          <p:cNvPr id="22" name="Straight Connector 21">
            <a:extLst>
              <a:ext uri="{FF2B5EF4-FFF2-40B4-BE49-F238E27FC236}">
                <a16:creationId xmlns:a16="http://schemas.microsoft.com/office/drawing/2014/main" id="{4A87A668-0AAE-60E5-5BF2-4F6055617203}"/>
              </a:ext>
            </a:extLst>
          </p:cNvPr>
          <p:cNvCxnSpPr>
            <a:cxnSpLocks/>
          </p:cNvCxnSpPr>
          <p:nvPr/>
        </p:nvCxnSpPr>
        <p:spPr>
          <a:xfrm>
            <a:off x="11134902" y="6547920"/>
            <a:ext cx="0" cy="107173"/>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A8AFCBC-D2BA-AFAA-F3CD-78C0F89244DE}"/>
              </a:ext>
            </a:extLst>
          </p:cNvPr>
          <p:cNvCxnSpPr>
            <a:cxnSpLocks/>
          </p:cNvCxnSpPr>
          <p:nvPr/>
        </p:nvCxnSpPr>
        <p:spPr>
          <a:xfrm>
            <a:off x="10159008" y="6471625"/>
            <a:ext cx="3811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EF1D0894-8023-AEB4-7340-40439402B7EC}"/>
              </a:ext>
            </a:extLst>
          </p:cNvPr>
          <p:cNvSpPr txBox="1"/>
          <p:nvPr/>
        </p:nvSpPr>
        <p:spPr>
          <a:xfrm>
            <a:off x="9633382" y="6509173"/>
            <a:ext cx="1432408" cy="184666"/>
          </a:xfrm>
          <a:prstGeom prst="rect">
            <a:avLst/>
          </a:prstGeom>
          <a:noFill/>
        </p:spPr>
        <p:txBody>
          <a:bodyPr wrap="square" rtlCol="0">
            <a:spAutoFit/>
          </a:bodyPr>
          <a:lstStyle/>
          <a:p>
            <a:pPr lvl="0" algn="r">
              <a:spcBef>
                <a:spcPts val="200"/>
              </a:spcBef>
              <a:spcAft>
                <a:spcPts val="200"/>
              </a:spcAft>
              <a:defRPr/>
            </a:pPr>
            <a:r>
              <a:rPr lang="en-US" sz="600" dirty="0">
                <a:solidFill>
                  <a:schemeClr val="bg1"/>
                </a:solidFill>
                <a:latin typeface="SVN-Gilroy Heavy" panose="00000A00000000000000" pitchFamily="50" charset="0"/>
                <a:cs typeface="Arial" panose="020B0604020202020204" pitchFamily="34" charset="0"/>
              </a:rPr>
              <a:t>02</a:t>
            </a:r>
            <a:r>
              <a:rPr lang="en-US" sz="600" dirty="0">
                <a:solidFill>
                  <a:schemeClr val="bg1"/>
                </a:solidFill>
                <a:latin typeface="SVN-Gilroy Medium" panose="00000600000000000000" pitchFamily="50" charset="0"/>
                <a:cs typeface="Arial" panose="020B0604020202020204" pitchFamily="34" charset="0"/>
              </a:rPr>
              <a:t> – DETAILED BUSINESS RESUTS</a:t>
            </a:r>
            <a:endParaRPr lang="de-DE" sz="600" dirty="0">
              <a:solidFill>
                <a:schemeClr val="bg1"/>
              </a:solidFill>
              <a:latin typeface="SVN-Gilroy Medium" panose="00000600000000000000" pitchFamily="50" charset="0"/>
              <a:cs typeface="Arial" panose="020B0604020202020204" pitchFamily="34" charset="0"/>
            </a:endParaRPr>
          </a:p>
        </p:txBody>
      </p:sp>
    </p:spTree>
    <p:extLst>
      <p:ext uri="{BB962C8B-B14F-4D97-AF65-F5344CB8AC3E}">
        <p14:creationId xmlns:p14="http://schemas.microsoft.com/office/powerpoint/2010/main" val="3826269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trees and water&#10;&#10;Description automatically generated">
            <a:extLst>
              <a:ext uri="{FF2B5EF4-FFF2-40B4-BE49-F238E27FC236}">
                <a16:creationId xmlns:a16="http://schemas.microsoft.com/office/drawing/2014/main" id="{BDC3F93E-7C15-744E-58A3-D433B0F246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2134" b="22134"/>
          <a:stretch/>
        </p:blipFill>
        <p:spPr>
          <a:xfrm>
            <a:off x="0" y="12560"/>
            <a:ext cx="12192000" cy="6845440"/>
          </a:xfrm>
          <a:prstGeom prst="rect">
            <a:avLst/>
          </a:prstGeom>
        </p:spPr>
      </p:pic>
      <p:sp>
        <p:nvSpPr>
          <p:cNvPr id="6" name="Rectangle 5">
            <a:extLst>
              <a:ext uri="{FF2B5EF4-FFF2-40B4-BE49-F238E27FC236}">
                <a16:creationId xmlns:a16="http://schemas.microsoft.com/office/drawing/2014/main" id="{11571087-3C92-6F33-1ACA-AA87AA3BD50B}"/>
              </a:ext>
            </a:extLst>
          </p:cNvPr>
          <p:cNvSpPr/>
          <p:nvPr/>
        </p:nvSpPr>
        <p:spPr>
          <a:xfrm rot="5400000">
            <a:off x="4224672" y="-4209411"/>
            <a:ext cx="3762707" cy="12192001"/>
          </a:xfrm>
          <a:prstGeom prst="rect">
            <a:avLst/>
          </a:prstGeom>
          <a:gradFill>
            <a:gsLst>
              <a:gs pos="67000">
                <a:srgbClr val="ECF6D2">
                  <a:alpha val="60000"/>
                </a:srgbClr>
              </a:gs>
              <a:gs pos="24000">
                <a:srgbClr val="ECF6D2"/>
              </a:gs>
              <a:gs pos="0">
                <a:srgbClr val="ECF6D2"/>
              </a:gs>
              <a:gs pos="100000">
                <a:srgbClr val="ECF6D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xtBox 6">
            <a:extLst>
              <a:ext uri="{FF2B5EF4-FFF2-40B4-BE49-F238E27FC236}">
                <a16:creationId xmlns:a16="http://schemas.microsoft.com/office/drawing/2014/main" id="{A116ECC3-F64B-158F-7D7E-36F673E5EC4E}"/>
              </a:ext>
            </a:extLst>
          </p:cNvPr>
          <p:cNvSpPr txBox="1"/>
          <p:nvPr/>
        </p:nvSpPr>
        <p:spPr>
          <a:xfrm>
            <a:off x="782898" y="1352459"/>
            <a:ext cx="2867676" cy="461665"/>
          </a:xfrm>
          <a:prstGeom prst="rect">
            <a:avLst/>
          </a:prstGeom>
          <a:noFill/>
        </p:spPr>
        <p:txBody>
          <a:bodyPr wrap="square">
            <a:spAutoFit/>
          </a:bodyPr>
          <a:lstStyle/>
          <a:p>
            <a:pPr algn="just">
              <a:spcBef>
                <a:spcPts val="200"/>
              </a:spcBef>
              <a:spcAft>
                <a:spcPts val="200"/>
              </a:spcAft>
              <a:defRPr/>
            </a:pP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Sign MOU with the </a:t>
            </a:r>
            <a:r>
              <a:rPr lang="en-US" sz="1200" dirty="0">
                <a:solidFill>
                  <a:srgbClr val="005993"/>
                </a:solidFill>
                <a:latin typeface="SVN-Gilroy XBold" panose="00000900000000000000" pitchFamily="50" charset="0"/>
                <a:ea typeface="Tahoma" panose="020B0604030504040204" pitchFamily="34" charset="0"/>
                <a:cs typeface="Arial" pitchFamily="34" charset="0"/>
              </a:rPr>
              <a:t>Ministry of Natural Resources and Environment</a:t>
            </a:r>
          </a:p>
        </p:txBody>
      </p:sp>
      <p:sp>
        <p:nvSpPr>
          <p:cNvPr id="8" name="TextBox 7">
            <a:extLst>
              <a:ext uri="{FF2B5EF4-FFF2-40B4-BE49-F238E27FC236}">
                <a16:creationId xmlns:a16="http://schemas.microsoft.com/office/drawing/2014/main" id="{12E96C35-59CD-AFE0-321B-1E5F054F77A5}"/>
              </a:ext>
            </a:extLst>
          </p:cNvPr>
          <p:cNvSpPr txBox="1"/>
          <p:nvPr/>
        </p:nvSpPr>
        <p:spPr>
          <a:xfrm>
            <a:off x="4142960" y="999661"/>
            <a:ext cx="2206082" cy="276999"/>
          </a:xfrm>
          <a:prstGeom prst="rect">
            <a:avLst/>
          </a:prstGeom>
          <a:noFill/>
        </p:spPr>
        <p:txBody>
          <a:bodyPr wrap="square">
            <a:spAutoFit/>
          </a:bodyPr>
          <a:lstStyle/>
          <a:p>
            <a:pPr algn="just">
              <a:spcBef>
                <a:spcPts val="200"/>
              </a:spcBef>
              <a:spcAft>
                <a:spcPts val="200"/>
              </a:spcAft>
              <a:defRPr/>
            </a:pPr>
            <a:r>
              <a:rPr lang="en-US" sz="1200">
                <a:solidFill>
                  <a:schemeClr val="tx1">
                    <a:lumMod val="75000"/>
                    <a:lumOff val="25000"/>
                  </a:schemeClr>
                </a:solidFill>
                <a:latin typeface="SVN-Gilroy XBold" panose="00000900000000000000" pitchFamily="50" charset="0"/>
                <a:ea typeface="Tahoma" panose="020B0604030504040204" pitchFamily="34" charset="0"/>
                <a:cs typeface="Arial" pitchFamily="34" charset="0"/>
              </a:rPr>
              <a:t>MOBILIZING RESOURCES </a:t>
            </a:r>
            <a:endParaRPr lang="en-US" sz="1200" dirty="0">
              <a:solidFill>
                <a:schemeClr val="tx1">
                  <a:lumMod val="75000"/>
                  <a:lumOff val="25000"/>
                </a:schemeClr>
              </a:solidFill>
              <a:latin typeface="SVN-Gilroy XBold" panose="00000900000000000000" pitchFamily="50" charset="0"/>
              <a:ea typeface="Tahoma" panose="020B0604030504040204" pitchFamily="34" charset="0"/>
              <a:cs typeface="Arial" pitchFamily="34" charset="0"/>
            </a:endParaRPr>
          </a:p>
        </p:txBody>
      </p:sp>
      <p:sp>
        <p:nvSpPr>
          <p:cNvPr id="9" name="TextBox 8">
            <a:extLst>
              <a:ext uri="{FF2B5EF4-FFF2-40B4-BE49-F238E27FC236}">
                <a16:creationId xmlns:a16="http://schemas.microsoft.com/office/drawing/2014/main" id="{1EB31111-B2B2-6220-0D9D-B133B32E2F90}"/>
              </a:ext>
            </a:extLst>
          </p:cNvPr>
          <p:cNvSpPr txBox="1"/>
          <p:nvPr/>
        </p:nvSpPr>
        <p:spPr>
          <a:xfrm>
            <a:off x="7704642" y="999661"/>
            <a:ext cx="3369917" cy="276999"/>
          </a:xfrm>
          <a:prstGeom prst="rect">
            <a:avLst/>
          </a:prstGeom>
          <a:noFill/>
        </p:spPr>
        <p:txBody>
          <a:bodyPr wrap="square">
            <a:spAutoFit/>
          </a:bodyPr>
          <a:lstStyle/>
          <a:p>
            <a:pPr algn="just">
              <a:spcBef>
                <a:spcPts val="200"/>
              </a:spcBef>
              <a:spcAft>
                <a:spcPts val="200"/>
              </a:spcAft>
              <a:defRPr/>
            </a:pPr>
            <a:r>
              <a:rPr lang="en-US" sz="1200">
                <a:solidFill>
                  <a:schemeClr val="tx1">
                    <a:lumMod val="75000"/>
                    <a:lumOff val="25000"/>
                  </a:schemeClr>
                </a:solidFill>
                <a:latin typeface="SVN-Gilroy XBold" panose="00000900000000000000" pitchFamily="50" charset="0"/>
                <a:ea typeface="Tahoma" panose="020B0604030504040204" pitchFamily="34" charset="0"/>
                <a:cs typeface="Arial" pitchFamily="34" charset="0"/>
              </a:rPr>
              <a:t>STANDING SIDE BY SIDE WITH CORPORATES</a:t>
            </a:r>
            <a:endParaRPr lang="en-US" sz="1200" dirty="0">
              <a:solidFill>
                <a:schemeClr val="tx1">
                  <a:lumMod val="75000"/>
                  <a:lumOff val="25000"/>
                </a:schemeClr>
              </a:solidFill>
              <a:latin typeface="SVN-Gilroy XBold" panose="00000900000000000000" pitchFamily="50" charset="0"/>
              <a:ea typeface="Tahoma" panose="020B0604030504040204" pitchFamily="34" charset="0"/>
              <a:cs typeface="Arial" pitchFamily="34" charset="0"/>
            </a:endParaRPr>
          </a:p>
        </p:txBody>
      </p:sp>
      <p:pic>
        <p:nvPicPr>
          <p:cNvPr id="10" name="Picture 9" descr="logo-03.png">
            <a:extLst>
              <a:ext uri="{FF2B5EF4-FFF2-40B4-BE49-F238E27FC236}">
                <a16:creationId xmlns:a16="http://schemas.microsoft.com/office/drawing/2014/main" id="{1D81411B-10C4-D9CA-2F1F-3FD138FA27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3793" y="220969"/>
            <a:ext cx="1734829" cy="558283"/>
          </a:xfrm>
          <a:prstGeom prst="rect">
            <a:avLst/>
          </a:prstGeom>
        </p:spPr>
      </p:pic>
      <p:sp>
        <p:nvSpPr>
          <p:cNvPr id="11" name="TextBox 10">
            <a:extLst>
              <a:ext uri="{FF2B5EF4-FFF2-40B4-BE49-F238E27FC236}">
                <a16:creationId xmlns:a16="http://schemas.microsoft.com/office/drawing/2014/main" id="{7976FACD-4A49-6F67-10CD-955714229F08}"/>
              </a:ext>
            </a:extLst>
          </p:cNvPr>
          <p:cNvSpPr txBox="1"/>
          <p:nvPr/>
        </p:nvSpPr>
        <p:spPr>
          <a:xfrm>
            <a:off x="1173642" y="399186"/>
            <a:ext cx="8459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5993"/>
                </a:solidFill>
                <a:latin typeface="SVN-Gilroy XBold" panose="00000900000000000000" pitchFamily="50" charset="0"/>
                <a:cs typeface="Arial" panose="020B0604020202020204" pitchFamily="34" charset="0"/>
              </a:rPr>
              <a:t>SUSTAINABLE DEVELOPMENT ACTIVITIES IN VIETINBANK</a:t>
            </a:r>
            <a:endParaRPr kumimoji="0" lang="vi-VN" sz="1600" b="1"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endParaRPr>
          </a:p>
        </p:txBody>
      </p:sp>
      <p:grpSp>
        <p:nvGrpSpPr>
          <p:cNvPr id="12" name="Group 11">
            <a:extLst>
              <a:ext uri="{FF2B5EF4-FFF2-40B4-BE49-F238E27FC236}">
                <a16:creationId xmlns:a16="http://schemas.microsoft.com/office/drawing/2014/main" id="{BF612CDA-EA03-AD1E-15E8-F22A73D20291}"/>
              </a:ext>
            </a:extLst>
          </p:cNvPr>
          <p:cNvGrpSpPr/>
          <p:nvPr/>
        </p:nvGrpSpPr>
        <p:grpSpPr>
          <a:xfrm>
            <a:off x="707759" y="388923"/>
            <a:ext cx="370841" cy="359080"/>
            <a:chOff x="707759" y="363408"/>
            <a:chExt cx="370841" cy="359080"/>
          </a:xfrm>
        </p:grpSpPr>
        <p:sp>
          <p:nvSpPr>
            <p:cNvPr id="13" name="Freeform: Shape 220">
              <a:extLst>
                <a:ext uri="{FF2B5EF4-FFF2-40B4-BE49-F238E27FC236}">
                  <a16:creationId xmlns:a16="http://schemas.microsoft.com/office/drawing/2014/main" id="{B68E47AF-DCBB-8C62-42D1-BA156457ABE3}"/>
                </a:ext>
              </a:extLst>
            </p:cNvPr>
            <p:cNvSpPr/>
            <p:nvPr/>
          </p:nvSpPr>
          <p:spPr>
            <a:xfrm>
              <a:off x="707759" y="542555"/>
              <a:ext cx="198478" cy="179933"/>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339">
              <a:extLst>
                <a:ext uri="{FF2B5EF4-FFF2-40B4-BE49-F238E27FC236}">
                  <a16:creationId xmlns:a16="http://schemas.microsoft.com/office/drawing/2014/main" id="{D8D035ED-6495-3054-06D9-0DDC1D541E46}"/>
                </a:ext>
              </a:extLst>
            </p:cNvPr>
            <p:cNvSpPr/>
            <p:nvPr/>
          </p:nvSpPr>
          <p:spPr>
            <a:xfrm>
              <a:off x="793940" y="542555"/>
              <a:ext cx="198478" cy="179933"/>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340">
              <a:extLst>
                <a:ext uri="{FF2B5EF4-FFF2-40B4-BE49-F238E27FC236}">
                  <a16:creationId xmlns:a16="http://schemas.microsoft.com/office/drawing/2014/main" id="{48594264-A549-7120-37C8-741254A1DFF5}"/>
                </a:ext>
              </a:extLst>
            </p:cNvPr>
            <p:cNvSpPr/>
            <p:nvPr/>
          </p:nvSpPr>
          <p:spPr>
            <a:xfrm>
              <a:off x="880122" y="542555"/>
              <a:ext cx="198478" cy="179426"/>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341">
              <a:extLst>
                <a:ext uri="{FF2B5EF4-FFF2-40B4-BE49-F238E27FC236}">
                  <a16:creationId xmlns:a16="http://schemas.microsoft.com/office/drawing/2014/main" id="{554179AA-84EA-4E5A-064D-B79F42F96664}"/>
                </a:ext>
              </a:extLst>
            </p:cNvPr>
            <p:cNvSpPr/>
            <p:nvPr/>
          </p:nvSpPr>
          <p:spPr>
            <a:xfrm>
              <a:off x="880122" y="363408"/>
              <a:ext cx="198373" cy="179147"/>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Shape 345">
              <a:extLst>
                <a:ext uri="{FF2B5EF4-FFF2-40B4-BE49-F238E27FC236}">
                  <a16:creationId xmlns:a16="http://schemas.microsoft.com/office/drawing/2014/main" id="{E91A88D9-4094-6BFF-07DF-AE70FAB485A4}"/>
                </a:ext>
              </a:extLst>
            </p:cNvPr>
            <p:cNvSpPr/>
            <p:nvPr/>
          </p:nvSpPr>
          <p:spPr>
            <a:xfrm>
              <a:off x="707759" y="363915"/>
              <a:ext cx="197991" cy="17864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Shape 347">
              <a:extLst>
                <a:ext uri="{FF2B5EF4-FFF2-40B4-BE49-F238E27FC236}">
                  <a16:creationId xmlns:a16="http://schemas.microsoft.com/office/drawing/2014/main" id="{CA7C2E24-2289-CDAD-CE4A-EC9440CF03BD}"/>
                </a:ext>
              </a:extLst>
            </p:cNvPr>
            <p:cNvSpPr/>
            <p:nvPr/>
          </p:nvSpPr>
          <p:spPr>
            <a:xfrm>
              <a:off x="793940" y="363915"/>
              <a:ext cx="197991" cy="17864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A11B2B47-5BA0-6081-BCCE-70C78B579C2F}"/>
              </a:ext>
            </a:extLst>
          </p:cNvPr>
          <p:cNvSpPr txBox="1"/>
          <p:nvPr/>
        </p:nvSpPr>
        <p:spPr>
          <a:xfrm>
            <a:off x="1060339" y="1861368"/>
            <a:ext cx="2590235" cy="461665"/>
          </a:xfrm>
          <a:prstGeom prst="rect">
            <a:avLst/>
          </a:prstGeom>
          <a:noFill/>
        </p:spPr>
        <p:txBody>
          <a:bodyPr wrap="square">
            <a:spAutoFit/>
          </a:bodyPr>
          <a:lstStyle/>
          <a:p>
            <a:pPr algn="just">
              <a:spcBef>
                <a:spcPts val="200"/>
              </a:spcBef>
              <a:spcAft>
                <a:spcPts val="200"/>
              </a:spcAft>
              <a:defRPr/>
            </a:pP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Successfully organize </a:t>
            </a:r>
            <a:r>
              <a:rPr lang="en-US" sz="1200" dirty="0">
                <a:solidFill>
                  <a:srgbClr val="005993"/>
                </a:solidFill>
                <a:latin typeface="SVN-Gilroy XBold" panose="00000900000000000000" pitchFamily="50" charset="0"/>
                <a:ea typeface="Tahoma" panose="020B0604030504040204" pitchFamily="34" charset="0"/>
                <a:cs typeface="Arial" pitchFamily="34" charset="0"/>
              </a:rPr>
              <a:t>The Circular Economy Forum 2023</a:t>
            </a:r>
          </a:p>
        </p:txBody>
      </p:sp>
      <p:sp>
        <p:nvSpPr>
          <p:cNvPr id="21" name="TextBox 20">
            <a:extLst>
              <a:ext uri="{FF2B5EF4-FFF2-40B4-BE49-F238E27FC236}">
                <a16:creationId xmlns:a16="http://schemas.microsoft.com/office/drawing/2014/main" id="{47B88018-66FB-397F-4E2D-550B56722586}"/>
              </a:ext>
            </a:extLst>
          </p:cNvPr>
          <p:cNvSpPr txBox="1"/>
          <p:nvPr/>
        </p:nvSpPr>
        <p:spPr>
          <a:xfrm>
            <a:off x="1550425" y="2434792"/>
            <a:ext cx="2158996" cy="461665"/>
          </a:xfrm>
          <a:prstGeom prst="rect">
            <a:avLst/>
          </a:prstGeom>
          <a:noFill/>
        </p:spPr>
        <p:txBody>
          <a:bodyPr wrap="square">
            <a:spAutoFit/>
          </a:bodyPr>
          <a:lstStyle/>
          <a:p>
            <a:pPr algn="just">
              <a:spcBef>
                <a:spcPts val="200"/>
              </a:spcBef>
              <a:spcAft>
                <a:spcPts val="200"/>
              </a:spcAft>
              <a:defRPr/>
            </a:pP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Take part in </a:t>
            </a:r>
            <a:r>
              <a:rPr lang="en-US" sz="1200" dirty="0">
                <a:solidFill>
                  <a:srgbClr val="005993"/>
                </a:solidFill>
                <a:latin typeface="SVN-Gilroy XBold" panose="00000900000000000000" pitchFamily="50" charset="0"/>
                <a:ea typeface="Tahoma" panose="020B0604030504040204" pitchFamily="34" charset="0"/>
                <a:cs typeface="Arial" pitchFamily="34" charset="0"/>
              </a:rPr>
              <a:t>JETP Resource Mobilization Plan</a:t>
            </a:r>
          </a:p>
        </p:txBody>
      </p:sp>
      <p:sp>
        <p:nvSpPr>
          <p:cNvPr id="22" name="TextBox 21">
            <a:extLst>
              <a:ext uri="{FF2B5EF4-FFF2-40B4-BE49-F238E27FC236}">
                <a16:creationId xmlns:a16="http://schemas.microsoft.com/office/drawing/2014/main" id="{66B11FD1-5BC2-8213-A897-6690C7DC3E2C}"/>
              </a:ext>
            </a:extLst>
          </p:cNvPr>
          <p:cNvSpPr txBox="1"/>
          <p:nvPr/>
        </p:nvSpPr>
        <p:spPr>
          <a:xfrm>
            <a:off x="905750" y="973730"/>
            <a:ext cx="3140636" cy="276999"/>
          </a:xfrm>
          <a:prstGeom prst="rect">
            <a:avLst/>
          </a:prstGeom>
          <a:noFill/>
        </p:spPr>
        <p:txBody>
          <a:bodyPr wrap="square">
            <a:spAutoFit/>
          </a:bodyPr>
          <a:lstStyle/>
          <a:p>
            <a:pPr algn="just">
              <a:spcBef>
                <a:spcPts val="200"/>
              </a:spcBef>
              <a:spcAft>
                <a:spcPts val="200"/>
              </a:spcAft>
              <a:defRPr/>
            </a:pPr>
            <a:r>
              <a:rPr lang="en-US" sz="1200">
                <a:solidFill>
                  <a:schemeClr val="tx1">
                    <a:lumMod val="75000"/>
                    <a:lumOff val="25000"/>
                  </a:schemeClr>
                </a:solidFill>
                <a:latin typeface="SVN-Gilroy XBold" panose="00000900000000000000" pitchFamily="50" charset="0"/>
                <a:ea typeface="Tahoma" panose="020B0604030504040204" pitchFamily="34" charset="0"/>
                <a:cs typeface="Arial" pitchFamily="34" charset="0"/>
              </a:rPr>
              <a:t>JOINING HANDS WITH THE GOVERNMENT</a:t>
            </a:r>
            <a:endParaRPr lang="en-US" sz="1200" dirty="0">
              <a:solidFill>
                <a:schemeClr val="tx1">
                  <a:lumMod val="75000"/>
                  <a:lumOff val="25000"/>
                </a:schemeClr>
              </a:solidFill>
              <a:latin typeface="SVN-Gilroy XBold" panose="00000900000000000000" pitchFamily="50" charset="0"/>
              <a:ea typeface="Tahoma" panose="020B0604030504040204" pitchFamily="34" charset="0"/>
              <a:cs typeface="Arial" pitchFamily="34" charset="0"/>
            </a:endParaRPr>
          </a:p>
        </p:txBody>
      </p:sp>
      <p:cxnSp>
        <p:nvCxnSpPr>
          <p:cNvPr id="24" name="Straight Connector 23">
            <a:extLst>
              <a:ext uri="{FF2B5EF4-FFF2-40B4-BE49-F238E27FC236}">
                <a16:creationId xmlns:a16="http://schemas.microsoft.com/office/drawing/2014/main" id="{D3FF8771-E67C-F063-11C3-C404740B3DD0}"/>
              </a:ext>
            </a:extLst>
          </p:cNvPr>
          <p:cNvCxnSpPr>
            <a:cxnSpLocks/>
          </p:cNvCxnSpPr>
          <p:nvPr/>
        </p:nvCxnSpPr>
        <p:spPr>
          <a:xfrm flipH="1">
            <a:off x="866021" y="1881350"/>
            <a:ext cx="14101" cy="2984940"/>
          </a:xfrm>
          <a:prstGeom prst="line">
            <a:avLst/>
          </a:prstGeom>
          <a:ln w="3175">
            <a:solidFill>
              <a:srgbClr val="8DBE57"/>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A4FC3B9-3BE2-203F-CCD9-320F150B78D0}"/>
              </a:ext>
            </a:extLst>
          </p:cNvPr>
          <p:cNvCxnSpPr>
            <a:cxnSpLocks/>
          </p:cNvCxnSpPr>
          <p:nvPr/>
        </p:nvCxnSpPr>
        <p:spPr>
          <a:xfrm>
            <a:off x="1179992" y="2370422"/>
            <a:ext cx="0" cy="1817370"/>
          </a:xfrm>
          <a:prstGeom prst="line">
            <a:avLst/>
          </a:prstGeom>
          <a:ln w="3175">
            <a:solidFill>
              <a:srgbClr val="8DBE57"/>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CEC429-FC06-CCA9-02C8-2A6E5574AEF1}"/>
              </a:ext>
            </a:extLst>
          </p:cNvPr>
          <p:cNvCxnSpPr>
            <a:cxnSpLocks/>
          </p:cNvCxnSpPr>
          <p:nvPr/>
        </p:nvCxnSpPr>
        <p:spPr>
          <a:xfrm>
            <a:off x="1679704" y="2952458"/>
            <a:ext cx="0" cy="1062494"/>
          </a:xfrm>
          <a:prstGeom prst="line">
            <a:avLst/>
          </a:prstGeom>
          <a:ln w="3175">
            <a:solidFill>
              <a:srgbClr val="8DBE57"/>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269B052-C998-B287-D040-DD78B7C33DA4}"/>
              </a:ext>
            </a:extLst>
          </p:cNvPr>
          <p:cNvCxnSpPr>
            <a:cxnSpLocks/>
          </p:cNvCxnSpPr>
          <p:nvPr/>
        </p:nvCxnSpPr>
        <p:spPr>
          <a:xfrm>
            <a:off x="4094673" y="2079224"/>
            <a:ext cx="0" cy="2059884"/>
          </a:xfrm>
          <a:prstGeom prst="line">
            <a:avLst/>
          </a:prstGeom>
          <a:ln w="3175">
            <a:solidFill>
              <a:srgbClr val="8DBE57"/>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43C0729-4309-5D80-0CFA-3B1FF1FE4BE1}"/>
              </a:ext>
            </a:extLst>
          </p:cNvPr>
          <p:cNvSpPr txBox="1"/>
          <p:nvPr/>
        </p:nvSpPr>
        <p:spPr>
          <a:xfrm>
            <a:off x="3976496" y="1365732"/>
            <a:ext cx="3174736" cy="646331"/>
          </a:xfrm>
          <a:prstGeom prst="rect">
            <a:avLst/>
          </a:prstGeom>
          <a:noFill/>
        </p:spPr>
        <p:txBody>
          <a:bodyPr wrap="square">
            <a:spAutoFit/>
          </a:bodyPr>
          <a:lstStyle/>
          <a:p>
            <a:pPr algn="just">
              <a:spcBef>
                <a:spcPts val="200"/>
              </a:spcBef>
              <a:spcAft>
                <a:spcPts val="200"/>
              </a:spcAft>
              <a:defRPr/>
            </a:pP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Sign a </a:t>
            </a:r>
            <a:r>
              <a:rPr lang="en-US" sz="1200" dirty="0">
                <a:solidFill>
                  <a:srgbClr val="005993"/>
                </a:solidFill>
                <a:latin typeface="SVN-Gilroy XBold" panose="00000900000000000000" pitchFamily="50" charset="0"/>
                <a:ea typeface="Tahoma" panose="020B0604030504040204" pitchFamily="34" charset="0"/>
                <a:cs typeface="Arial" pitchFamily="34" charset="0"/>
              </a:rPr>
              <a:t>MOU with MUFG Bank </a:t>
            </a: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to arrange up to </a:t>
            </a:r>
            <a:r>
              <a:rPr lang="en-US" sz="1200" dirty="0">
                <a:solidFill>
                  <a:srgbClr val="005993"/>
                </a:solidFill>
                <a:latin typeface="SVN-Gilroy XBold" panose="00000900000000000000" pitchFamily="50" charset="0"/>
                <a:ea typeface="Tahoma" panose="020B0604030504040204" pitchFamily="34" charset="0"/>
                <a:cs typeface="Arial" pitchFamily="34" charset="0"/>
              </a:rPr>
              <a:t>USD 1 billion </a:t>
            </a: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to serve sustainability projects</a:t>
            </a:r>
          </a:p>
        </p:txBody>
      </p:sp>
      <p:sp>
        <p:nvSpPr>
          <p:cNvPr id="32" name="TextBox 31">
            <a:extLst>
              <a:ext uri="{FF2B5EF4-FFF2-40B4-BE49-F238E27FC236}">
                <a16:creationId xmlns:a16="http://schemas.microsoft.com/office/drawing/2014/main" id="{7D32BCB8-F76D-8687-91D7-541B5A50FD2F}"/>
              </a:ext>
            </a:extLst>
          </p:cNvPr>
          <p:cNvSpPr txBox="1"/>
          <p:nvPr/>
        </p:nvSpPr>
        <p:spPr>
          <a:xfrm>
            <a:off x="4340485" y="2035157"/>
            <a:ext cx="2810747" cy="830997"/>
          </a:xfrm>
          <a:prstGeom prst="rect">
            <a:avLst/>
          </a:prstGeom>
          <a:noFill/>
        </p:spPr>
        <p:txBody>
          <a:bodyPr wrap="square">
            <a:spAutoFit/>
          </a:bodyPr>
          <a:lstStyle/>
          <a:p>
            <a:pPr algn="just">
              <a:spcBef>
                <a:spcPts val="200"/>
              </a:spcBef>
              <a:spcAft>
                <a:spcPts val="200"/>
              </a:spcAft>
              <a:defRPr/>
            </a:pP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Sign a</a:t>
            </a:r>
            <a:r>
              <a:rPr lang="en-US" sz="1200" dirty="0">
                <a:solidFill>
                  <a:prstClr val="black"/>
                </a:solidFill>
                <a:latin typeface="SVN-Gilroy Medium" panose="00000600000000000000" pitchFamily="50" charset="0"/>
                <a:ea typeface="Tahoma" panose="020B0604030504040204" pitchFamily="34" charset="0"/>
                <a:cs typeface="Arial" pitchFamily="34" charset="0"/>
              </a:rPr>
              <a:t> </a:t>
            </a:r>
            <a:r>
              <a:rPr lang="en-US" sz="1200" dirty="0">
                <a:solidFill>
                  <a:srgbClr val="005993"/>
                </a:solidFill>
                <a:latin typeface="SVN-Gilroy XBold" panose="00000900000000000000" pitchFamily="50" charset="0"/>
                <a:ea typeface="Tahoma" panose="020B0604030504040204" pitchFamily="34" charset="0"/>
                <a:cs typeface="Arial" pitchFamily="34" charset="0"/>
              </a:rPr>
              <a:t>MOU with Japan Bank for International Corporation (JBIC)</a:t>
            </a:r>
            <a:r>
              <a:rPr lang="en-US" sz="1200" dirty="0">
                <a:solidFill>
                  <a:prstClr val="black"/>
                </a:solidFill>
                <a:latin typeface="SVN-Gilroy Medium" panose="00000600000000000000" pitchFamily="50" charset="0"/>
                <a:ea typeface="Tahoma" panose="020B0604030504040204" pitchFamily="34" charset="0"/>
                <a:cs typeface="Arial" pitchFamily="34" charset="0"/>
              </a:rPr>
              <a:t> </a:t>
            </a: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to support carbon emissions reduction and energy transition in Vietnam</a:t>
            </a:r>
          </a:p>
        </p:txBody>
      </p:sp>
      <p:sp>
        <p:nvSpPr>
          <p:cNvPr id="33" name="TextBox 32">
            <a:extLst>
              <a:ext uri="{FF2B5EF4-FFF2-40B4-BE49-F238E27FC236}">
                <a16:creationId xmlns:a16="http://schemas.microsoft.com/office/drawing/2014/main" id="{344EEB84-9483-345C-793B-685850E4755C}"/>
              </a:ext>
            </a:extLst>
          </p:cNvPr>
          <p:cNvSpPr txBox="1"/>
          <p:nvPr/>
        </p:nvSpPr>
        <p:spPr>
          <a:xfrm>
            <a:off x="4926025" y="2917692"/>
            <a:ext cx="2334518" cy="830997"/>
          </a:xfrm>
          <a:prstGeom prst="rect">
            <a:avLst/>
          </a:prstGeom>
          <a:noFill/>
        </p:spPr>
        <p:txBody>
          <a:bodyPr wrap="square">
            <a:spAutoFit/>
          </a:bodyPr>
          <a:lstStyle/>
          <a:p>
            <a:pPr algn="just">
              <a:spcBef>
                <a:spcPts val="200"/>
              </a:spcBef>
              <a:spcAft>
                <a:spcPts val="200"/>
              </a:spcAft>
              <a:defRPr/>
            </a:pP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VietinBank is the only member in Vietnam </a:t>
            </a:r>
            <a:r>
              <a:rPr lang="en-US" sz="1200" dirty="0">
                <a:solidFill>
                  <a:srgbClr val="005993"/>
                </a:solidFill>
                <a:latin typeface="SVN-Gilroy XBold" panose="00000900000000000000" pitchFamily="50" charset="0"/>
                <a:ea typeface="Tahoma" panose="020B0604030504040204" pitchFamily="34" charset="0"/>
                <a:cs typeface="Arial" pitchFamily="34" charset="0"/>
              </a:rPr>
              <a:t>joining the Asia Transition Finance Study Group</a:t>
            </a:r>
          </a:p>
        </p:txBody>
      </p:sp>
      <p:cxnSp>
        <p:nvCxnSpPr>
          <p:cNvPr id="35" name="Straight Connector 34">
            <a:extLst>
              <a:ext uri="{FF2B5EF4-FFF2-40B4-BE49-F238E27FC236}">
                <a16:creationId xmlns:a16="http://schemas.microsoft.com/office/drawing/2014/main" id="{40D608E7-B36D-0064-F390-A68D72EAF281}"/>
              </a:ext>
            </a:extLst>
          </p:cNvPr>
          <p:cNvCxnSpPr>
            <a:cxnSpLocks/>
          </p:cNvCxnSpPr>
          <p:nvPr/>
        </p:nvCxnSpPr>
        <p:spPr>
          <a:xfrm>
            <a:off x="4446530" y="2955426"/>
            <a:ext cx="0" cy="1231807"/>
          </a:xfrm>
          <a:prstGeom prst="line">
            <a:avLst/>
          </a:prstGeom>
          <a:ln w="3175">
            <a:solidFill>
              <a:srgbClr val="8DBE57"/>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26FEB43-81F1-061F-2373-06CA33783061}"/>
              </a:ext>
            </a:extLst>
          </p:cNvPr>
          <p:cNvCxnSpPr>
            <a:cxnSpLocks/>
          </p:cNvCxnSpPr>
          <p:nvPr/>
        </p:nvCxnSpPr>
        <p:spPr>
          <a:xfrm>
            <a:off x="5041692" y="3825689"/>
            <a:ext cx="0" cy="1016529"/>
          </a:xfrm>
          <a:prstGeom prst="line">
            <a:avLst/>
          </a:prstGeom>
          <a:ln w="3175">
            <a:solidFill>
              <a:srgbClr val="8DBE57"/>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DA49855-9D40-A9AE-A12E-532EC535244E}"/>
              </a:ext>
            </a:extLst>
          </p:cNvPr>
          <p:cNvSpPr txBox="1"/>
          <p:nvPr/>
        </p:nvSpPr>
        <p:spPr>
          <a:xfrm>
            <a:off x="8043706" y="1885217"/>
            <a:ext cx="3381035" cy="646331"/>
          </a:xfrm>
          <a:prstGeom prst="rect">
            <a:avLst/>
          </a:prstGeom>
          <a:noFill/>
        </p:spPr>
        <p:txBody>
          <a:bodyPr wrap="square">
            <a:spAutoFit/>
          </a:bodyPr>
          <a:lstStyle/>
          <a:p>
            <a:pPr algn="just">
              <a:spcBef>
                <a:spcPts val="200"/>
              </a:spcBef>
              <a:spcAft>
                <a:spcPts val="200"/>
              </a:spcAft>
              <a:defRPr/>
            </a:pPr>
            <a:r>
              <a:rPr lang="en-US" sz="1200" dirty="0">
                <a:solidFill>
                  <a:srgbClr val="005993"/>
                </a:solidFill>
                <a:latin typeface="SVN-Gilroy XBold" panose="00000900000000000000" pitchFamily="50" charset="0"/>
                <a:ea typeface="Tahoma" panose="020B0604030504040204" pitchFamily="34" charset="0"/>
                <a:cs typeface="Arial" pitchFamily="34" charset="0"/>
              </a:rPr>
              <a:t>Pioneer in developing a comprehensive suite of sustainability products </a:t>
            </a:r>
            <a:r>
              <a:rPr lang="vi-VN"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a:t>
            </a: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from capital mobilization, green credit … to ESG advisory. </a:t>
            </a:r>
          </a:p>
        </p:txBody>
      </p:sp>
      <p:sp>
        <p:nvSpPr>
          <p:cNvPr id="41" name="TextBox 40">
            <a:extLst>
              <a:ext uri="{FF2B5EF4-FFF2-40B4-BE49-F238E27FC236}">
                <a16:creationId xmlns:a16="http://schemas.microsoft.com/office/drawing/2014/main" id="{5D0ED42D-8697-CDA0-A27C-0ADB9C4A208A}"/>
              </a:ext>
            </a:extLst>
          </p:cNvPr>
          <p:cNvSpPr txBox="1"/>
          <p:nvPr/>
        </p:nvSpPr>
        <p:spPr>
          <a:xfrm>
            <a:off x="8343505" y="2515486"/>
            <a:ext cx="3081236" cy="1200329"/>
          </a:xfrm>
          <a:prstGeom prst="rect">
            <a:avLst/>
          </a:prstGeom>
          <a:noFill/>
        </p:spPr>
        <p:txBody>
          <a:bodyPr wrap="square">
            <a:spAutoFit/>
          </a:bodyPr>
          <a:lstStyle/>
          <a:p>
            <a:pPr algn="just">
              <a:spcBef>
                <a:spcPts val="200"/>
              </a:spcBef>
              <a:spcAft>
                <a:spcPts val="200"/>
              </a:spcAft>
              <a:defRPr/>
            </a:pP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Take savings, anti-waste practices, enforce compliance with laws on environmental protection, pioneer in social welfare work; fulfill responsibilities to customers, shareholders, investors and employees…</a:t>
            </a:r>
          </a:p>
        </p:txBody>
      </p:sp>
      <p:sp>
        <p:nvSpPr>
          <p:cNvPr id="44" name="TextBox 43">
            <a:extLst>
              <a:ext uri="{FF2B5EF4-FFF2-40B4-BE49-F238E27FC236}">
                <a16:creationId xmlns:a16="http://schemas.microsoft.com/office/drawing/2014/main" id="{390F8475-90AE-2993-FAE2-BD38A579BDC4}"/>
              </a:ext>
            </a:extLst>
          </p:cNvPr>
          <p:cNvSpPr txBox="1"/>
          <p:nvPr/>
        </p:nvSpPr>
        <p:spPr>
          <a:xfrm>
            <a:off x="7575136" y="1291771"/>
            <a:ext cx="3849605" cy="646331"/>
          </a:xfrm>
          <a:prstGeom prst="rect">
            <a:avLst/>
          </a:prstGeom>
          <a:noFill/>
        </p:spPr>
        <p:txBody>
          <a:bodyPr wrap="square">
            <a:spAutoFit/>
          </a:bodyPr>
          <a:lstStyle/>
          <a:p>
            <a:pPr algn="just">
              <a:spcBef>
                <a:spcPts val="200"/>
              </a:spcBef>
              <a:spcAft>
                <a:spcPts val="200"/>
              </a:spcAft>
              <a:defRPr/>
            </a:pPr>
            <a:r>
              <a:rPr lang="vi-VN"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VietinBank </a:t>
            </a: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launched </a:t>
            </a:r>
            <a:r>
              <a:rPr lang="en-US" sz="1200" dirty="0">
                <a:solidFill>
                  <a:srgbClr val="005993"/>
                </a:solidFill>
                <a:latin typeface="SVN-Gilroy XBold" panose="00000900000000000000" pitchFamily="50" charset="0"/>
                <a:ea typeface="Tahoma" panose="020B0604030504040204" pitchFamily="34" charset="0"/>
                <a:cs typeface="Arial" pitchFamily="34" charset="0"/>
              </a:rPr>
              <a:t>the GREEN UP Package worth VND 5,000 billion with preferential interest rates and fees. </a:t>
            </a:r>
          </a:p>
        </p:txBody>
      </p:sp>
      <p:cxnSp>
        <p:nvCxnSpPr>
          <p:cNvPr id="45" name="Straight Connector 44">
            <a:extLst>
              <a:ext uri="{FF2B5EF4-FFF2-40B4-BE49-F238E27FC236}">
                <a16:creationId xmlns:a16="http://schemas.microsoft.com/office/drawing/2014/main" id="{E3FCC74F-3F3C-5217-3F39-DC3D4EF293E7}"/>
              </a:ext>
            </a:extLst>
          </p:cNvPr>
          <p:cNvCxnSpPr>
            <a:cxnSpLocks/>
          </p:cNvCxnSpPr>
          <p:nvPr/>
        </p:nvCxnSpPr>
        <p:spPr>
          <a:xfrm>
            <a:off x="7704642" y="1987649"/>
            <a:ext cx="0" cy="2411759"/>
          </a:xfrm>
          <a:prstGeom prst="line">
            <a:avLst/>
          </a:prstGeom>
          <a:ln w="3175">
            <a:solidFill>
              <a:srgbClr val="8DBE57"/>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AECD0A-583E-C2B7-F687-E814615FACA3}"/>
              </a:ext>
            </a:extLst>
          </p:cNvPr>
          <p:cNvCxnSpPr>
            <a:cxnSpLocks/>
          </p:cNvCxnSpPr>
          <p:nvPr/>
        </p:nvCxnSpPr>
        <p:spPr>
          <a:xfrm>
            <a:off x="8148742" y="2602105"/>
            <a:ext cx="0" cy="2091592"/>
          </a:xfrm>
          <a:prstGeom prst="line">
            <a:avLst/>
          </a:prstGeom>
          <a:ln w="3175">
            <a:solidFill>
              <a:srgbClr val="8DBE57"/>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95841E6-1851-E20E-0AC0-2348E6F73EBF}"/>
              </a:ext>
            </a:extLst>
          </p:cNvPr>
          <p:cNvCxnSpPr>
            <a:cxnSpLocks/>
          </p:cNvCxnSpPr>
          <p:nvPr/>
        </p:nvCxnSpPr>
        <p:spPr>
          <a:xfrm>
            <a:off x="8460198" y="3767943"/>
            <a:ext cx="0" cy="1117325"/>
          </a:xfrm>
          <a:prstGeom prst="line">
            <a:avLst/>
          </a:prstGeom>
          <a:ln w="3175">
            <a:solidFill>
              <a:srgbClr val="8DBE57"/>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A15AD21-046C-8E9E-4CBD-BDBCC2D991DD}"/>
              </a:ext>
            </a:extLst>
          </p:cNvPr>
          <p:cNvCxnSpPr>
            <a:cxnSpLocks/>
          </p:cNvCxnSpPr>
          <p:nvPr/>
        </p:nvCxnSpPr>
        <p:spPr>
          <a:xfrm>
            <a:off x="9780775" y="6471625"/>
            <a:ext cx="192961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FEEC7AB7-CE07-C123-36D4-6A744A31F88B}"/>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chemeClr val="bg1"/>
                </a:solidFill>
                <a:effectLst/>
                <a:uLnTx/>
                <a:uFillTx/>
                <a:latin typeface="SVN-Gilroy XBold" panose="00000900000000000000" pitchFamily="50" charset="0"/>
                <a:cs typeface="Arial" panose="020B0604020202020204" pitchFamily="34" charset="0"/>
              </a:rPr>
              <a:t>17</a:t>
            </a:r>
            <a:endParaRPr lang="de-DE" sz="600" dirty="0">
              <a:solidFill>
                <a:schemeClr val="bg1"/>
              </a:solidFill>
              <a:latin typeface="SVN-Gilroy XBold" panose="00000900000000000000" pitchFamily="50" charset="0"/>
              <a:cs typeface="Arial" panose="020B0604020202020204" pitchFamily="34" charset="0"/>
            </a:endParaRPr>
          </a:p>
        </p:txBody>
      </p:sp>
      <p:cxnSp>
        <p:nvCxnSpPr>
          <p:cNvPr id="81" name="Straight Connector 80">
            <a:extLst>
              <a:ext uri="{FF2B5EF4-FFF2-40B4-BE49-F238E27FC236}">
                <a16:creationId xmlns:a16="http://schemas.microsoft.com/office/drawing/2014/main" id="{0319EA5A-EC9D-B240-2DA8-080A31871E5A}"/>
              </a:ext>
            </a:extLst>
          </p:cNvPr>
          <p:cNvCxnSpPr>
            <a:cxnSpLocks/>
          </p:cNvCxnSpPr>
          <p:nvPr/>
        </p:nvCxnSpPr>
        <p:spPr>
          <a:xfrm>
            <a:off x="11134902" y="6547920"/>
            <a:ext cx="0" cy="107173"/>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54F519C6-7C77-6EEC-671A-235D24A0A286}"/>
              </a:ext>
            </a:extLst>
          </p:cNvPr>
          <p:cNvCxnSpPr>
            <a:cxnSpLocks/>
          </p:cNvCxnSpPr>
          <p:nvPr/>
        </p:nvCxnSpPr>
        <p:spPr>
          <a:xfrm>
            <a:off x="10159008" y="6471625"/>
            <a:ext cx="3811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F1D0894-8023-AEB4-7340-40439402B7EC}"/>
              </a:ext>
            </a:extLst>
          </p:cNvPr>
          <p:cNvSpPr txBox="1"/>
          <p:nvPr/>
        </p:nvSpPr>
        <p:spPr>
          <a:xfrm>
            <a:off x="9702494" y="6509173"/>
            <a:ext cx="1432408" cy="184666"/>
          </a:xfrm>
          <a:prstGeom prst="rect">
            <a:avLst/>
          </a:prstGeom>
          <a:noFill/>
        </p:spPr>
        <p:txBody>
          <a:bodyPr wrap="square" rtlCol="0">
            <a:spAutoFit/>
          </a:bodyPr>
          <a:lstStyle/>
          <a:p>
            <a:pPr lvl="0" algn="r">
              <a:spcBef>
                <a:spcPts val="200"/>
              </a:spcBef>
              <a:spcAft>
                <a:spcPts val="200"/>
              </a:spcAft>
              <a:defRPr/>
            </a:pPr>
            <a:r>
              <a:rPr lang="en-US" sz="600" dirty="0">
                <a:solidFill>
                  <a:schemeClr val="bg1"/>
                </a:solidFill>
                <a:latin typeface="SVN-Gilroy Heavy" panose="00000A00000000000000" pitchFamily="50" charset="0"/>
                <a:cs typeface="Arial" panose="020B0604020202020204" pitchFamily="34" charset="0"/>
              </a:rPr>
              <a:t>02</a:t>
            </a:r>
            <a:r>
              <a:rPr lang="en-US" sz="600" dirty="0">
                <a:solidFill>
                  <a:schemeClr val="bg1"/>
                </a:solidFill>
                <a:latin typeface="SVN-Gilroy Medium" panose="00000600000000000000" pitchFamily="50" charset="0"/>
                <a:cs typeface="Arial" panose="020B0604020202020204" pitchFamily="34" charset="0"/>
              </a:rPr>
              <a:t> – DETAILED BUSINESS RESUTS</a:t>
            </a:r>
            <a:endParaRPr lang="de-DE" sz="600" dirty="0">
              <a:solidFill>
                <a:schemeClr val="bg1"/>
              </a:solidFill>
              <a:latin typeface="SVN-Gilroy Medium" panose="00000600000000000000" pitchFamily="50" charset="0"/>
              <a:cs typeface="Arial" panose="020B0604020202020204" pitchFamily="34" charset="0"/>
            </a:endParaRPr>
          </a:p>
        </p:txBody>
      </p:sp>
      <p:sp>
        <p:nvSpPr>
          <p:cNvPr id="42" name="Isosceles Triangle 41">
            <a:extLst>
              <a:ext uri="{FF2B5EF4-FFF2-40B4-BE49-F238E27FC236}">
                <a16:creationId xmlns:a16="http://schemas.microsoft.com/office/drawing/2014/main" id="{AC5FBE73-4A63-9B98-9890-29D0433DB4BE}"/>
              </a:ext>
            </a:extLst>
          </p:cNvPr>
          <p:cNvSpPr/>
          <p:nvPr/>
        </p:nvSpPr>
        <p:spPr>
          <a:xfrm rot="5400000">
            <a:off x="841251" y="1088950"/>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43" name="Isosceles Triangle 42">
            <a:extLst>
              <a:ext uri="{FF2B5EF4-FFF2-40B4-BE49-F238E27FC236}">
                <a16:creationId xmlns:a16="http://schemas.microsoft.com/office/drawing/2014/main" id="{AC5FBE73-4A63-9B98-9890-29D0433DB4BE}"/>
              </a:ext>
            </a:extLst>
          </p:cNvPr>
          <p:cNvSpPr/>
          <p:nvPr/>
        </p:nvSpPr>
        <p:spPr>
          <a:xfrm rot="5400000">
            <a:off x="4037619" y="1121125"/>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47" name="Isosceles Triangle 46">
            <a:extLst>
              <a:ext uri="{FF2B5EF4-FFF2-40B4-BE49-F238E27FC236}">
                <a16:creationId xmlns:a16="http://schemas.microsoft.com/office/drawing/2014/main" id="{AC5FBE73-4A63-9B98-9890-29D0433DB4BE}"/>
              </a:ext>
            </a:extLst>
          </p:cNvPr>
          <p:cNvSpPr/>
          <p:nvPr/>
        </p:nvSpPr>
        <p:spPr>
          <a:xfrm rot="5400000">
            <a:off x="7624043" y="1129635"/>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Tree>
    <p:extLst>
      <p:ext uri="{BB962C8B-B14F-4D97-AF65-F5344CB8AC3E}">
        <p14:creationId xmlns:p14="http://schemas.microsoft.com/office/powerpoint/2010/main" val="4208572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0E8DC21D-F172-626B-D541-6E2AEF8B6E61}"/>
              </a:ext>
            </a:extLst>
          </p:cNvPr>
          <p:cNvSpPr/>
          <p:nvPr/>
        </p:nvSpPr>
        <p:spPr>
          <a:xfrm>
            <a:off x="5286882" y="4135944"/>
            <a:ext cx="6087395" cy="1909256"/>
          </a:xfrm>
          <a:prstGeom prst="roundRect">
            <a:avLst>
              <a:gd name="adj" fmla="val 3519"/>
            </a:avLst>
          </a:prstGeom>
          <a:solidFill>
            <a:schemeClr val="bg1"/>
          </a:solidFill>
          <a:ln>
            <a:noFill/>
          </a:ln>
          <a:effectLst>
            <a:outerShdw blurRad="38100" dist="63500" dir="2700000" algn="tl" rotWithShape="0">
              <a:schemeClr val="bg1">
                <a:lumMod val="65000"/>
                <a:alpha val="3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D95D7E1B-53DD-70D9-255F-A2459B4343E2}"/>
              </a:ext>
            </a:extLst>
          </p:cNvPr>
          <p:cNvSpPr/>
          <p:nvPr/>
        </p:nvSpPr>
        <p:spPr>
          <a:xfrm>
            <a:off x="2908491" y="4497309"/>
            <a:ext cx="438696" cy="354502"/>
          </a:xfrm>
          <a:custGeom>
            <a:avLst/>
            <a:gdLst>
              <a:gd name="connsiteX0" fmla="*/ 0 w 438696"/>
              <a:gd name="connsiteY0" fmla="*/ 0 h 354502"/>
              <a:gd name="connsiteX1" fmla="*/ 290550 w 438696"/>
              <a:gd name="connsiteY1" fmla="*/ 0 h 354502"/>
              <a:gd name="connsiteX2" fmla="*/ 294562 w 438696"/>
              <a:gd name="connsiteY2" fmla="*/ 405 h 354502"/>
              <a:gd name="connsiteX3" fmla="*/ 438696 w 438696"/>
              <a:gd name="connsiteY3" fmla="*/ 177251 h 354502"/>
              <a:gd name="connsiteX4" fmla="*/ 294562 w 438696"/>
              <a:gd name="connsiteY4" fmla="*/ 354098 h 354502"/>
              <a:gd name="connsiteX5" fmla="*/ 290550 w 438696"/>
              <a:gd name="connsiteY5" fmla="*/ 354502 h 354502"/>
              <a:gd name="connsiteX6" fmla="*/ 0 w 438696"/>
              <a:gd name="connsiteY6" fmla="*/ 354502 h 35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96" h="354502">
                <a:moveTo>
                  <a:pt x="0" y="0"/>
                </a:moveTo>
                <a:lnTo>
                  <a:pt x="290550" y="0"/>
                </a:lnTo>
                <a:lnTo>
                  <a:pt x="294562" y="405"/>
                </a:lnTo>
                <a:cubicBezTo>
                  <a:pt x="376819" y="17237"/>
                  <a:pt x="438696" y="90018"/>
                  <a:pt x="438696" y="177251"/>
                </a:cubicBezTo>
                <a:cubicBezTo>
                  <a:pt x="438696" y="264484"/>
                  <a:pt x="376819" y="337266"/>
                  <a:pt x="294562" y="354098"/>
                </a:cubicBezTo>
                <a:lnTo>
                  <a:pt x="290550" y="354502"/>
                </a:lnTo>
                <a:lnTo>
                  <a:pt x="0" y="354502"/>
                </a:lnTo>
                <a:close/>
              </a:path>
            </a:pathLst>
          </a:custGeom>
          <a:solidFill>
            <a:srgbClr val="00AB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1F2CC0DC-1192-160E-810A-A5FFCC219B83}"/>
              </a:ext>
            </a:extLst>
          </p:cNvPr>
          <p:cNvSpPr/>
          <p:nvPr/>
        </p:nvSpPr>
        <p:spPr>
          <a:xfrm>
            <a:off x="2908491" y="3966697"/>
            <a:ext cx="680288" cy="354502"/>
          </a:xfrm>
          <a:custGeom>
            <a:avLst/>
            <a:gdLst>
              <a:gd name="connsiteX0" fmla="*/ 0 w 680288"/>
              <a:gd name="connsiteY0" fmla="*/ 0 h 354502"/>
              <a:gd name="connsiteX1" fmla="*/ 532142 w 680288"/>
              <a:gd name="connsiteY1" fmla="*/ 0 h 354502"/>
              <a:gd name="connsiteX2" fmla="*/ 536154 w 680288"/>
              <a:gd name="connsiteY2" fmla="*/ 405 h 354502"/>
              <a:gd name="connsiteX3" fmla="*/ 680288 w 680288"/>
              <a:gd name="connsiteY3" fmla="*/ 177251 h 354502"/>
              <a:gd name="connsiteX4" fmla="*/ 536154 w 680288"/>
              <a:gd name="connsiteY4" fmla="*/ 354098 h 354502"/>
              <a:gd name="connsiteX5" fmla="*/ 532142 w 680288"/>
              <a:gd name="connsiteY5" fmla="*/ 354502 h 354502"/>
              <a:gd name="connsiteX6" fmla="*/ 0 w 680288"/>
              <a:gd name="connsiteY6" fmla="*/ 354502 h 35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288" h="354502">
                <a:moveTo>
                  <a:pt x="0" y="0"/>
                </a:moveTo>
                <a:lnTo>
                  <a:pt x="532142" y="0"/>
                </a:lnTo>
                <a:lnTo>
                  <a:pt x="536154" y="405"/>
                </a:lnTo>
                <a:cubicBezTo>
                  <a:pt x="618411" y="17237"/>
                  <a:pt x="680288" y="90018"/>
                  <a:pt x="680288" y="177251"/>
                </a:cubicBezTo>
                <a:cubicBezTo>
                  <a:pt x="680288" y="264484"/>
                  <a:pt x="618411" y="337266"/>
                  <a:pt x="536154" y="354098"/>
                </a:cubicBezTo>
                <a:lnTo>
                  <a:pt x="532142" y="354502"/>
                </a:lnTo>
                <a:lnTo>
                  <a:pt x="0" y="354502"/>
                </a:lnTo>
                <a:close/>
              </a:path>
            </a:pathLst>
          </a:custGeom>
          <a:solidFill>
            <a:srgbClr val="00AB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17DBA2EF-BED5-EE49-55DC-3B5A43F68305}"/>
              </a:ext>
            </a:extLst>
          </p:cNvPr>
          <p:cNvSpPr/>
          <p:nvPr/>
        </p:nvSpPr>
        <p:spPr>
          <a:xfrm>
            <a:off x="2908492" y="3418627"/>
            <a:ext cx="1225359" cy="354502"/>
          </a:xfrm>
          <a:custGeom>
            <a:avLst/>
            <a:gdLst>
              <a:gd name="connsiteX0" fmla="*/ 0 w 1225359"/>
              <a:gd name="connsiteY0" fmla="*/ 0 h 354502"/>
              <a:gd name="connsiteX1" fmla="*/ 1077213 w 1225359"/>
              <a:gd name="connsiteY1" fmla="*/ 0 h 354502"/>
              <a:gd name="connsiteX2" fmla="*/ 1081225 w 1225359"/>
              <a:gd name="connsiteY2" fmla="*/ 405 h 354502"/>
              <a:gd name="connsiteX3" fmla="*/ 1225359 w 1225359"/>
              <a:gd name="connsiteY3" fmla="*/ 177251 h 354502"/>
              <a:gd name="connsiteX4" fmla="*/ 1081225 w 1225359"/>
              <a:gd name="connsiteY4" fmla="*/ 354098 h 354502"/>
              <a:gd name="connsiteX5" fmla="*/ 1077213 w 1225359"/>
              <a:gd name="connsiteY5" fmla="*/ 354502 h 354502"/>
              <a:gd name="connsiteX6" fmla="*/ 0 w 1225359"/>
              <a:gd name="connsiteY6" fmla="*/ 354502 h 35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359" h="354502">
                <a:moveTo>
                  <a:pt x="0" y="0"/>
                </a:moveTo>
                <a:lnTo>
                  <a:pt x="1077213" y="0"/>
                </a:lnTo>
                <a:lnTo>
                  <a:pt x="1081225" y="405"/>
                </a:lnTo>
                <a:cubicBezTo>
                  <a:pt x="1163482" y="17237"/>
                  <a:pt x="1225359" y="90018"/>
                  <a:pt x="1225359" y="177251"/>
                </a:cubicBezTo>
                <a:cubicBezTo>
                  <a:pt x="1225359" y="264484"/>
                  <a:pt x="1163482" y="337265"/>
                  <a:pt x="1081225" y="354098"/>
                </a:cubicBezTo>
                <a:lnTo>
                  <a:pt x="1077213" y="354502"/>
                </a:lnTo>
                <a:lnTo>
                  <a:pt x="0" y="354502"/>
                </a:lnTo>
                <a:close/>
              </a:path>
            </a:pathLst>
          </a:custGeom>
          <a:solidFill>
            <a:srgbClr val="00AB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F8B8ADF3-2BFB-D499-34EE-D40CDBF010D1}"/>
              </a:ext>
            </a:extLst>
          </p:cNvPr>
          <p:cNvSpPr/>
          <p:nvPr/>
        </p:nvSpPr>
        <p:spPr>
          <a:xfrm>
            <a:off x="2908489" y="2882150"/>
            <a:ext cx="1156004" cy="354502"/>
          </a:xfrm>
          <a:custGeom>
            <a:avLst/>
            <a:gdLst>
              <a:gd name="connsiteX0" fmla="*/ 0 w 1156004"/>
              <a:gd name="connsiteY0" fmla="*/ 0 h 354502"/>
              <a:gd name="connsiteX1" fmla="*/ 1005924 w 1156004"/>
              <a:gd name="connsiteY1" fmla="*/ 0 h 354502"/>
              <a:gd name="connsiteX2" fmla="*/ 1011870 w 1156004"/>
              <a:gd name="connsiteY2" fmla="*/ 600 h 354502"/>
              <a:gd name="connsiteX3" fmla="*/ 1156004 w 1156004"/>
              <a:gd name="connsiteY3" fmla="*/ 177446 h 354502"/>
              <a:gd name="connsiteX4" fmla="*/ 1011870 w 1156004"/>
              <a:gd name="connsiteY4" fmla="*/ 354293 h 354502"/>
              <a:gd name="connsiteX5" fmla="*/ 1009793 w 1156004"/>
              <a:gd name="connsiteY5" fmla="*/ 354502 h 354502"/>
              <a:gd name="connsiteX6" fmla="*/ 0 w 1156004"/>
              <a:gd name="connsiteY6" fmla="*/ 354502 h 35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004" h="354502">
                <a:moveTo>
                  <a:pt x="0" y="0"/>
                </a:moveTo>
                <a:lnTo>
                  <a:pt x="1005924" y="0"/>
                </a:lnTo>
                <a:lnTo>
                  <a:pt x="1011870" y="600"/>
                </a:lnTo>
                <a:cubicBezTo>
                  <a:pt x="1094127" y="17432"/>
                  <a:pt x="1156004" y="90213"/>
                  <a:pt x="1156004" y="177446"/>
                </a:cubicBezTo>
                <a:cubicBezTo>
                  <a:pt x="1156004" y="264679"/>
                  <a:pt x="1094127" y="337460"/>
                  <a:pt x="1011870" y="354293"/>
                </a:cubicBezTo>
                <a:lnTo>
                  <a:pt x="1009793" y="354502"/>
                </a:lnTo>
                <a:lnTo>
                  <a:pt x="0" y="354502"/>
                </a:lnTo>
                <a:close/>
              </a:path>
            </a:pathLst>
          </a:custGeom>
          <a:solidFill>
            <a:srgbClr val="00AB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6DC07EBC-A0C3-2A68-21B1-1A0F8111A470}"/>
              </a:ext>
            </a:extLst>
          </p:cNvPr>
          <p:cNvSpPr/>
          <p:nvPr/>
        </p:nvSpPr>
        <p:spPr>
          <a:xfrm>
            <a:off x="2908489" y="2342947"/>
            <a:ext cx="1156004" cy="354502"/>
          </a:xfrm>
          <a:custGeom>
            <a:avLst/>
            <a:gdLst>
              <a:gd name="connsiteX0" fmla="*/ 0 w 1156004"/>
              <a:gd name="connsiteY0" fmla="*/ 0 h 354502"/>
              <a:gd name="connsiteX1" fmla="*/ 1007858 w 1156004"/>
              <a:gd name="connsiteY1" fmla="*/ 0 h 354502"/>
              <a:gd name="connsiteX2" fmla="*/ 1011870 w 1156004"/>
              <a:gd name="connsiteY2" fmla="*/ 405 h 354502"/>
              <a:gd name="connsiteX3" fmla="*/ 1156004 w 1156004"/>
              <a:gd name="connsiteY3" fmla="*/ 177251 h 354502"/>
              <a:gd name="connsiteX4" fmla="*/ 1011870 w 1156004"/>
              <a:gd name="connsiteY4" fmla="*/ 354098 h 354502"/>
              <a:gd name="connsiteX5" fmla="*/ 1007858 w 1156004"/>
              <a:gd name="connsiteY5" fmla="*/ 354502 h 354502"/>
              <a:gd name="connsiteX6" fmla="*/ 0 w 1156004"/>
              <a:gd name="connsiteY6" fmla="*/ 354502 h 35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004" h="354502">
                <a:moveTo>
                  <a:pt x="0" y="0"/>
                </a:moveTo>
                <a:lnTo>
                  <a:pt x="1007858" y="0"/>
                </a:lnTo>
                <a:lnTo>
                  <a:pt x="1011870" y="405"/>
                </a:lnTo>
                <a:cubicBezTo>
                  <a:pt x="1094127" y="17237"/>
                  <a:pt x="1156004" y="90018"/>
                  <a:pt x="1156004" y="177251"/>
                </a:cubicBezTo>
                <a:cubicBezTo>
                  <a:pt x="1156004" y="264484"/>
                  <a:pt x="1094127" y="337265"/>
                  <a:pt x="1011870" y="354098"/>
                </a:cubicBezTo>
                <a:lnTo>
                  <a:pt x="1007858" y="354502"/>
                </a:lnTo>
                <a:lnTo>
                  <a:pt x="0" y="354502"/>
                </a:lnTo>
                <a:close/>
              </a:path>
            </a:pathLst>
          </a:custGeom>
          <a:solidFill>
            <a:srgbClr val="00AB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3CD0F53F-C1AC-3D87-B047-81A4C4B6A594}"/>
              </a:ext>
            </a:extLst>
          </p:cNvPr>
          <p:cNvSpPr/>
          <p:nvPr/>
        </p:nvSpPr>
        <p:spPr>
          <a:xfrm>
            <a:off x="2914487" y="1817583"/>
            <a:ext cx="983767" cy="354502"/>
          </a:xfrm>
          <a:custGeom>
            <a:avLst/>
            <a:gdLst>
              <a:gd name="connsiteX0" fmla="*/ 0 w 983767"/>
              <a:gd name="connsiteY0" fmla="*/ 0 h 354502"/>
              <a:gd name="connsiteX1" fmla="*/ 835621 w 983767"/>
              <a:gd name="connsiteY1" fmla="*/ 0 h 354502"/>
              <a:gd name="connsiteX2" fmla="*/ 839633 w 983767"/>
              <a:gd name="connsiteY2" fmla="*/ 404 h 354502"/>
              <a:gd name="connsiteX3" fmla="*/ 983767 w 983767"/>
              <a:gd name="connsiteY3" fmla="*/ 177251 h 354502"/>
              <a:gd name="connsiteX4" fmla="*/ 839633 w 983767"/>
              <a:gd name="connsiteY4" fmla="*/ 354098 h 354502"/>
              <a:gd name="connsiteX5" fmla="*/ 835621 w 983767"/>
              <a:gd name="connsiteY5" fmla="*/ 354502 h 354502"/>
              <a:gd name="connsiteX6" fmla="*/ 0 w 983767"/>
              <a:gd name="connsiteY6" fmla="*/ 354502 h 35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767" h="354502">
                <a:moveTo>
                  <a:pt x="0" y="0"/>
                </a:moveTo>
                <a:lnTo>
                  <a:pt x="835621" y="0"/>
                </a:lnTo>
                <a:lnTo>
                  <a:pt x="839633" y="404"/>
                </a:lnTo>
                <a:cubicBezTo>
                  <a:pt x="921890" y="17237"/>
                  <a:pt x="983767" y="90018"/>
                  <a:pt x="983767" y="177251"/>
                </a:cubicBezTo>
                <a:cubicBezTo>
                  <a:pt x="983767" y="264484"/>
                  <a:pt x="921890" y="337265"/>
                  <a:pt x="839633" y="354098"/>
                </a:cubicBezTo>
                <a:lnTo>
                  <a:pt x="835621" y="354502"/>
                </a:lnTo>
                <a:lnTo>
                  <a:pt x="0" y="354502"/>
                </a:lnTo>
                <a:close/>
              </a:path>
            </a:pathLst>
          </a:custGeom>
          <a:solidFill>
            <a:srgbClr val="00AB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03.png">
            <a:extLst>
              <a:ext uri="{FF2B5EF4-FFF2-40B4-BE49-F238E27FC236}">
                <a16:creationId xmlns:a16="http://schemas.microsoft.com/office/drawing/2014/main" id="{DE206140-9B5C-E1ED-7593-E19FA4B0F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3793" y="220969"/>
            <a:ext cx="1734829" cy="558283"/>
          </a:xfrm>
          <a:prstGeom prst="rect">
            <a:avLst/>
          </a:prstGeom>
        </p:spPr>
      </p:pic>
      <p:sp>
        <p:nvSpPr>
          <p:cNvPr id="56" name="Rectangle 55">
            <a:extLst>
              <a:ext uri="{FF2B5EF4-FFF2-40B4-BE49-F238E27FC236}">
                <a16:creationId xmlns:a16="http://schemas.microsoft.com/office/drawing/2014/main" id="{AA81A27C-58D3-F313-638B-6867CC00F1A3}"/>
              </a:ext>
            </a:extLst>
          </p:cNvPr>
          <p:cNvSpPr/>
          <p:nvPr/>
        </p:nvSpPr>
        <p:spPr>
          <a:xfrm>
            <a:off x="5308574" y="1572032"/>
            <a:ext cx="1524411" cy="2336458"/>
          </a:xfrm>
          <a:prstGeom prst="rect">
            <a:avLst/>
          </a:prstGeom>
          <a:solidFill>
            <a:srgbClr val="CBF0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57" name="Rectangle 56">
            <a:extLst>
              <a:ext uri="{FF2B5EF4-FFF2-40B4-BE49-F238E27FC236}">
                <a16:creationId xmlns:a16="http://schemas.microsoft.com/office/drawing/2014/main" id="{896C94DA-A65A-0291-9484-2476BE57473F}"/>
              </a:ext>
            </a:extLst>
          </p:cNvPr>
          <p:cNvSpPr/>
          <p:nvPr/>
        </p:nvSpPr>
        <p:spPr>
          <a:xfrm>
            <a:off x="6832985" y="1572032"/>
            <a:ext cx="1524411" cy="2336458"/>
          </a:xfrm>
          <a:prstGeom prst="rect">
            <a:avLst/>
          </a:prstGeom>
          <a:solidFill>
            <a:srgbClr val="B5E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pic>
        <p:nvPicPr>
          <p:cNvPr id="58" name="Picture 57" descr="A solar panel and wind turbines&#10;&#10;Description automatically generated with medium confidence">
            <a:extLst>
              <a:ext uri="{FF2B5EF4-FFF2-40B4-BE49-F238E27FC236}">
                <a16:creationId xmlns:a16="http://schemas.microsoft.com/office/drawing/2014/main" id="{8854C4BD-E265-FEC3-BBF7-097B18F36E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9430" y="1767914"/>
            <a:ext cx="1519194" cy="2140576"/>
          </a:xfrm>
          <a:prstGeom prst="rect">
            <a:avLst/>
          </a:prstGeom>
        </p:spPr>
      </p:pic>
      <p:sp>
        <p:nvSpPr>
          <p:cNvPr id="59" name="Rectangle 58">
            <a:extLst>
              <a:ext uri="{FF2B5EF4-FFF2-40B4-BE49-F238E27FC236}">
                <a16:creationId xmlns:a16="http://schemas.microsoft.com/office/drawing/2014/main" id="{1146B632-9339-5976-DA5A-09217AC1A10D}"/>
              </a:ext>
            </a:extLst>
          </p:cNvPr>
          <p:cNvSpPr/>
          <p:nvPr/>
        </p:nvSpPr>
        <p:spPr>
          <a:xfrm>
            <a:off x="8357396" y="1572032"/>
            <a:ext cx="1524411" cy="2336458"/>
          </a:xfrm>
          <a:prstGeom prst="rect">
            <a:avLst/>
          </a:prstGeom>
          <a:solidFill>
            <a:srgbClr val="A2E4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pic>
        <p:nvPicPr>
          <p:cNvPr id="60" name="Picture 59">
            <a:extLst>
              <a:ext uri="{FF2B5EF4-FFF2-40B4-BE49-F238E27FC236}">
                <a16:creationId xmlns:a16="http://schemas.microsoft.com/office/drawing/2014/main" id="{94BB3992-50C7-FF9B-328F-E6D9D35C79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46377" y="3138323"/>
            <a:ext cx="1493266" cy="770167"/>
          </a:xfrm>
          <a:prstGeom prst="rect">
            <a:avLst/>
          </a:prstGeom>
        </p:spPr>
      </p:pic>
      <p:pic>
        <p:nvPicPr>
          <p:cNvPr id="61" name="Picture 60">
            <a:extLst>
              <a:ext uri="{FF2B5EF4-FFF2-40B4-BE49-F238E27FC236}">
                <a16:creationId xmlns:a16="http://schemas.microsoft.com/office/drawing/2014/main" id="{4362A2AF-0059-30EF-DE9A-D3BED5426F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53414" y="2473126"/>
            <a:ext cx="1524411" cy="1435364"/>
          </a:xfrm>
          <a:prstGeom prst="rect">
            <a:avLst/>
          </a:prstGeom>
        </p:spPr>
      </p:pic>
      <p:sp>
        <p:nvSpPr>
          <p:cNvPr id="62" name="Rectangle 61">
            <a:extLst>
              <a:ext uri="{FF2B5EF4-FFF2-40B4-BE49-F238E27FC236}">
                <a16:creationId xmlns:a16="http://schemas.microsoft.com/office/drawing/2014/main" id="{7FCEABD7-F6F1-3E0F-4DD4-683123D5578D}"/>
              </a:ext>
            </a:extLst>
          </p:cNvPr>
          <p:cNvSpPr/>
          <p:nvPr/>
        </p:nvSpPr>
        <p:spPr>
          <a:xfrm>
            <a:off x="9873843" y="1572032"/>
            <a:ext cx="1524411" cy="2336458"/>
          </a:xfrm>
          <a:prstGeom prst="rect">
            <a:avLst/>
          </a:prstGeom>
          <a:solidFill>
            <a:srgbClr val="85DC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pic>
        <p:nvPicPr>
          <p:cNvPr id="63" name="Picture 62">
            <a:extLst>
              <a:ext uri="{FF2B5EF4-FFF2-40B4-BE49-F238E27FC236}">
                <a16:creationId xmlns:a16="http://schemas.microsoft.com/office/drawing/2014/main" id="{B9BAC1BF-CC6D-50CD-EAFD-ED84FA4CD7E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69861" y="2962340"/>
            <a:ext cx="1526108" cy="946150"/>
          </a:xfrm>
          <a:prstGeom prst="rect">
            <a:avLst/>
          </a:prstGeom>
        </p:spPr>
      </p:pic>
      <p:graphicFrame>
        <p:nvGraphicFramePr>
          <p:cNvPr id="64" name="Chart 2">
            <a:extLst>
              <a:ext uri="{FF2B5EF4-FFF2-40B4-BE49-F238E27FC236}">
                <a16:creationId xmlns:a16="http://schemas.microsoft.com/office/drawing/2014/main" id="{FE138A90-88FD-806B-AA97-89BFAD942D9B}"/>
              </a:ext>
            </a:extLst>
          </p:cNvPr>
          <p:cNvGraphicFramePr/>
          <p:nvPr>
            <p:extLst>
              <p:ext uri="{D42A27DB-BD31-4B8C-83A1-F6EECF244321}">
                <p14:modId xmlns:p14="http://schemas.microsoft.com/office/powerpoint/2010/main" val="656542267"/>
              </p:ext>
            </p:extLst>
          </p:nvPr>
        </p:nvGraphicFramePr>
        <p:xfrm>
          <a:off x="5580941" y="2021177"/>
          <a:ext cx="979678" cy="1074200"/>
        </p:xfrm>
        <a:graphic>
          <a:graphicData uri="http://schemas.openxmlformats.org/drawingml/2006/chart">
            <c:chart xmlns:c="http://schemas.openxmlformats.org/drawingml/2006/chart" xmlns:r="http://schemas.openxmlformats.org/officeDocument/2006/relationships" r:id="rId8"/>
          </a:graphicData>
        </a:graphic>
      </p:graphicFrame>
      <p:sp>
        <p:nvSpPr>
          <p:cNvPr id="65" name="TextBox 64">
            <a:extLst>
              <a:ext uri="{FF2B5EF4-FFF2-40B4-BE49-F238E27FC236}">
                <a16:creationId xmlns:a16="http://schemas.microsoft.com/office/drawing/2014/main" id="{F54F7DD8-4300-BE78-B4BC-F9FE5EDBCECB}"/>
              </a:ext>
            </a:extLst>
          </p:cNvPr>
          <p:cNvSpPr txBox="1"/>
          <p:nvPr/>
        </p:nvSpPr>
        <p:spPr>
          <a:xfrm>
            <a:off x="5744357" y="2427472"/>
            <a:ext cx="65284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5993"/>
                </a:solidFill>
                <a:effectLst/>
                <a:uLnTx/>
                <a:uFillTx/>
                <a:latin typeface="SVN-Gilroy Medium" panose="00000600000000000000" pitchFamily="50" charset="0"/>
                <a:cs typeface="Arial" panose="020B0604020202020204" pitchFamily="34" charset="0"/>
              </a:rPr>
              <a:t>76.4%</a:t>
            </a:r>
            <a:endParaRPr kumimoji="0" lang="en-US" sz="1100" b="1" i="0" u="none" strike="noStrike" kern="1200" cap="none" spc="0" normalizeH="0" baseline="30000" noProof="0" dirty="0">
              <a:ln>
                <a:noFill/>
              </a:ln>
              <a:solidFill>
                <a:srgbClr val="005993"/>
              </a:solidFill>
              <a:effectLst/>
              <a:uLnTx/>
              <a:uFillTx/>
              <a:latin typeface="SVN-Gilroy Medium" panose="00000600000000000000" pitchFamily="50" charset="0"/>
              <a:cs typeface="Arial" panose="020B0604020202020204" pitchFamily="34" charset="0"/>
            </a:endParaRPr>
          </a:p>
        </p:txBody>
      </p:sp>
      <p:sp>
        <p:nvSpPr>
          <p:cNvPr id="66" name="TextBox 65">
            <a:extLst>
              <a:ext uri="{FF2B5EF4-FFF2-40B4-BE49-F238E27FC236}">
                <a16:creationId xmlns:a16="http://schemas.microsoft.com/office/drawing/2014/main" id="{F2818EFB-B8A3-ED1C-80E9-A13B7103DF57}"/>
              </a:ext>
            </a:extLst>
          </p:cNvPr>
          <p:cNvSpPr txBox="1"/>
          <p:nvPr/>
        </p:nvSpPr>
        <p:spPr>
          <a:xfrm>
            <a:off x="5316538" y="1682525"/>
            <a:ext cx="151208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SVN-Gilroy Medium" panose="00000600000000000000" pitchFamily="50" charset="0"/>
                <a:cs typeface="Arial" panose="020B0604020202020204" pitchFamily="34" charset="0"/>
              </a:rPr>
              <a:t>Clean energy</a:t>
            </a:r>
            <a:endParaRPr kumimoji="0" lang="en-US" sz="1000" b="1" i="0" u="none" strike="noStrike" kern="1200" cap="none" spc="0" normalizeH="0" baseline="30000" noProof="0" dirty="0">
              <a:ln>
                <a:noFill/>
              </a:ln>
              <a:solidFill>
                <a:prstClr val="black"/>
              </a:solidFill>
              <a:effectLst/>
              <a:uLnTx/>
              <a:uFillTx/>
              <a:latin typeface="SVN-Gilroy Medium" panose="00000600000000000000" pitchFamily="50" charset="0"/>
              <a:cs typeface="Arial" panose="020B0604020202020204" pitchFamily="34" charset="0"/>
            </a:endParaRPr>
          </a:p>
        </p:txBody>
      </p:sp>
      <p:graphicFrame>
        <p:nvGraphicFramePr>
          <p:cNvPr id="67" name="Chart 2">
            <a:extLst>
              <a:ext uri="{FF2B5EF4-FFF2-40B4-BE49-F238E27FC236}">
                <a16:creationId xmlns:a16="http://schemas.microsoft.com/office/drawing/2014/main" id="{13D6C6E1-2C64-0B4F-3DD3-724CB539FBC7}"/>
              </a:ext>
            </a:extLst>
          </p:cNvPr>
          <p:cNvGraphicFramePr/>
          <p:nvPr>
            <p:extLst>
              <p:ext uri="{D42A27DB-BD31-4B8C-83A1-F6EECF244321}">
                <p14:modId xmlns:p14="http://schemas.microsoft.com/office/powerpoint/2010/main" val="2340727569"/>
              </p:ext>
            </p:extLst>
          </p:nvPr>
        </p:nvGraphicFramePr>
        <p:xfrm>
          <a:off x="7110780" y="2021177"/>
          <a:ext cx="979678" cy="1074200"/>
        </p:xfrm>
        <a:graphic>
          <a:graphicData uri="http://schemas.openxmlformats.org/drawingml/2006/chart">
            <c:chart xmlns:c="http://schemas.openxmlformats.org/drawingml/2006/chart" xmlns:r="http://schemas.openxmlformats.org/officeDocument/2006/relationships" r:id="rId9"/>
          </a:graphicData>
        </a:graphic>
      </p:graphicFrame>
      <p:sp>
        <p:nvSpPr>
          <p:cNvPr id="68" name="TextBox 67">
            <a:extLst>
              <a:ext uri="{FF2B5EF4-FFF2-40B4-BE49-F238E27FC236}">
                <a16:creationId xmlns:a16="http://schemas.microsoft.com/office/drawing/2014/main" id="{22B62267-5423-3548-B9FF-85933E83969E}"/>
              </a:ext>
            </a:extLst>
          </p:cNvPr>
          <p:cNvSpPr txBox="1"/>
          <p:nvPr/>
        </p:nvSpPr>
        <p:spPr>
          <a:xfrm>
            <a:off x="7274196" y="2427472"/>
            <a:ext cx="65284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BE2544"/>
                </a:solidFill>
                <a:effectLst/>
                <a:uLnTx/>
                <a:uFillTx/>
                <a:latin typeface="SVN-Gilroy Medium" panose="00000600000000000000" pitchFamily="50" charset="0"/>
                <a:cs typeface="Arial" panose="020B0604020202020204" pitchFamily="34" charset="0"/>
              </a:rPr>
              <a:t>5.9%</a:t>
            </a:r>
            <a:endParaRPr kumimoji="0" lang="en-US" sz="1100" b="1" i="0" u="none" strike="noStrike" kern="1200" cap="none" spc="0" normalizeH="0" baseline="30000" noProof="0" dirty="0">
              <a:ln>
                <a:noFill/>
              </a:ln>
              <a:solidFill>
                <a:srgbClr val="BE2544"/>
              </a:solidFill>
              <a:effectLst/>
              <a:uLnTx/>
              <a:uFillTx/>
              <a:latin typeface="SVN-Gilroy Medium" panose="00000600000000000000" pitchFamily="50" charset="0"/>
              <a:cs typeface="Arial" panose="020B0604020202020204" pitchFamily="34" charset="0"/>
            </a:endParaRPr>
          </a:p>
        </p:txBody>
      </p:sp>
      <p:sp>
        <p:nvSpPr>
          <p:cNvPr id="69" name="TextBox 68">
            <a:extLst>
              <a:ext uri="{FF2B5EF4-FFF2-40B4-BE49-F238E27FC236}">
                <a16:creationId xmlns:a16="http://schemas.microsoft.com/office/drawing/2014/main" id="{2F3CC73C-6CB4-6251-A073-8D9EB41EC8B5}"/>
              </a:ext>
            </a:extLst>
          </p:cNvPr>
          <p:cNvSpPr txBox="1"/>
          <p:nvPr/>
        </p:nvSpPr>
        <p:spPr>
          <a:xfrm>
            <a:off x="6815328" y="1682525"/>
            <a:ext cx="1543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SVN-Gilroy Medium" panose="00000600000000000000" pitchFamily="50" charset="0"/>
                <a:cs typeface="Arial" panose="020B0604020202020204" pitchFamily="34" charset="0"/>
              </a:rPr>
              <a:t>Waste</a:t>
            </a:r>
            <a:r>
              <a:rPr kumimoji="0" lang="en-US" sz="1000" b="1" i="0" u="none" strike="noStrike" kern="1200" cap="none" spc="0" normalizeH="0" noProof="0" dirty="0">
                <a:ln>
                  <a:noFill/>
                </a:ln>
                <a:solidFill>
                  <a:prstClr val="black"/>
                </a:solidFill>
                <a:effectLst/>
                <a:uLnTx/>
                <a:uFillTx/>
                <a:latin typeface="SVN-Gilroy Medium" panose="00000600000000000000" pitchFamily="50" charset="0"/>
                <a:cs typeface="Arial" panose="020B0604020202020204" pitchFamily="34" charset="0"/>
              </a:rPr>
              <a:t> treatment and pollution prevention</a:t>
            </a:r>
            <a:endParaRPr kumimoji="0" lang="en-US" sz="1000" b="1" i="0" u="none" strike="noStrike" kern="1200" cap="none" spc="0" normalizeH="0" baseline="30000" noProof="0" dirty="0">
              <a:ln>
                <a:noFill/>
              </a:ln>
              <a:solidFill>
                <a:prstClr val="black"/>
              </a:solidFill>
              <a:effectLst/>
              <a:uLnTx/>
              <a:uFillTx/>
              <a:latin typeface="SVN-Gilroy Medium" panose="00000600000000000000" pitchFamily="50" charset="0"/>
              <a:cs typeface="Arial" panose="020B0604020202020204" pitchFamily="34" charset="0"/>
            </a:endParaRPr>
          </a:p>
        </p:txBody>
      </p:sp>
      <p:graphicFrame>
        <p:nvGraphicFramePr>
          <p:cNvPr id="70" name="Chart 2">
            <a:extLst>
              <a:ext uri="{FF2B5EF4-FFF2-40B4-BE49-F238E27FC236}">
                <a16:creationId xmlns:a16="http://schemas.microsoft.com/office/drawing/2014/main" id="{DCF63A43-5BD8-9DDB-91E9-7A2998FF21F3}"/>
              </a:ext>
            </a:extLst>
          </p:cNvPr>
          <p:cNvGraphicFramePr/>
          <p:nvPr>
            <p:extLst>
              <p:ext uri="{D42A27DB-BD31-4B8C-83A1-F6EECF244321}">
                <p14:modId xmlns:p14="http://schemas.microsoft.com/office/powerpoint/2010/main" val="1448601549"/>
              </p:ext>
            </p:extLst>
          </p:nvPr>
        </p:nvGraphicFramePr>
        <p:xfrm>
          <a:off x="8639456" y="2021177"/>
          <a:ext cx="979678" cy="1074200"/>
        </p:xfrm>
        <a:graphic>
          <a:graphicData uri="http://schemas.openxmlformats.org/drawingml/2006/chart">
            <c:chart xmlns:c="http://schemas.openxmlformats.org/drawingml/2006/chart" xmlns:r="http://schemas.openxmlformats.org/officeDocument/2006/relationships" r:id="rId10"/>
          </a:graphicData>
        </a:graphic>
      </p:graphicFrame>
      <p:sp>
        <p:nvSpPr>
          <p:cNvPr id="71" name="TextBox 70">
            <a:extLst>
              <a:ext uri="{FF2B5EF4-FFF2-40B4-BE49-F238E27FC236}">
                <a16:creationId xmlns:a16="http://schemas.microsoft.com/office/drawing/2014/main" id="{350952DE-8904-DF66-396E-7546ADB84AB1}"/>
              </a:ext>
            </a:extLst>
          </p:cNvPr>
          <p:cNvSpPr txBox="1"/>
          <p:nvPr/>
        </p:nvSpPr>
        <p:spPr>
          <a:xfrm>
            <a:off x="8802872" y="2427472"/>
            <a:ext cx="65284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60588A"/>
                </a:solidFill>
                <a:effectLst/>
                <a:uLnTx/>
                <a:uFillTx/>
                <a:latin typeface="SVN-Gilroy Medium" panose="00000600000000000000" pitchFamily="50" charset="0"/>
                <a:cs typeface="Arial" panose="020B0604020202020204" pitchFamily="34" charset="0"/>
              </a:rPr>
              <a:t>16.8%</a:t>
            </a:r>
            <a:endParaRPr kumimoji="0" lang="en-US" sz="1100" b="1" i="0" u="none" strike="noStrike" kern="1200" cap="none" spc="0" normalizeH="0" baseline="30000" noProof="0" dirty="0">
              <a:ln>
                <a:noFill/>
              </a:ln>
              <a:solidFill>
                <a:srgbClr val="60588A"/>
              </a:solidFill>
              <a:effectLst/>
              <a:uLnTx/>
              <a:uFillTx/>
              <a:latin typeface="SVN-Gilroy Medium" panose="00000600000000000000" pitchFamily="50" charset="0"/>
              <a:cs typeface="Arial" panose="020B0604020202020204" pitchFamily="34" charset="0"/>
            </a:endParaRPr>
          </a:p>
        </p:txBody>
      </p:sp>
      <p:sp>
        <p:nvSpPr>
          <p:cNvPr id="72" name="TextBox 71">
            <a:extLst>
              <a:ext uri="{FF2B5EF4-FFF2-40B4-BE49-F238E27FC236}">
                <a16:creationId xmlns:a16="http://schemas.microsoft.com/office/drawing/2014/main" id="{61EEF4A9-4AAB-3DB5-020F-2A26DA3A7549}"/>
              </a:ext>
            </a:extLst>
          </p:cNvPr>
          <p:cNvSpPr txBox="1"/>
          <p:nvPr/>
        </p:nvSpPr>
        <p:spPr>
          <a:xfrm>
            <a:off x="8284176" y="1682525"/>
            <a:ext cx="164950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SVN-Gilroy Medium" panose="00000600000000000000" pitchFamily="50" charset="0"/>
                <a:cs typeface="Arial" panose="020B0604020202020204" pitchFamily="34" charset="0"/>
              </a:rPr>
              <a:t>Water management</a:t>
            </a:r>
            <a:r>
              <a:rPr kumimoji="0" lang="en-US" sz="1000" b="1" i="0" u="none" strike="noStrike" kern="1200" cap="none" spc="0" normalizeH="0" noProof="0" dirty="0">
                <a:ln>
                  <a:noFill/>
                </a:ln>
                <a:solidFill>
                  <a:prstClr val="black"/>
                </a:solidFill>
                <a:effectLst/>
                <a:uLnTx/>
                <a:uFillTx/>
                <a:latin typeface="SVN-Gilroy Medium" panose="00000600000000000000" pitchFamily="50" charset="0"/>
                <a:cs typeface="Arial" panose="020B0604020202020204" pitchFamily="34" charset="0"/>
              </a:rPr>
              <a:t> in urban and rural areas</a:t>
            </a:r>
            <a:endParaRPr kumimoji="0" lang="en-US" sz="1000" b="1" i="0" u="none" strike="noStrike" kern="1200" cap="none" spc="0" normalizeH="0" baseline="30000" noProof="0" dirty="0">
              <a:ln>
                <a:noFill/>
              </a:ln>
              <a:solidFill>
                <a:prstClr val="black"/>
              </a:solidFill>
              <a:effectLst/>
              <a:uLnTx/>
              <a:uFillTx/>
              <a:latin typeface="SVN-Gilroy Medium" panose="00000600000000000000" pitchFamily="50" charset="0"/>
              <a:cs typeface="Arial" panose="020B0604020202020204" pitchFamily="34" charset="0"/>
            </a:endParaRPr>
          </a:p>
        </p:txBody>
      </p:sp>
      <p:graphicFrame>
        <p:nvGraphicFramePr>
          <p:cNvPr id="73" name="Chart 2">
            <a:extLst>
              <a:ext uri="{FF2B5EF4-FFF2-40B4-BE49-F238E27FC236}">
                <a16:creationId xmlns:a16="http://schemas.microsoft.com/office/drawing/2014/main" id="{89E607E7-3391-EFDF-CBAC-1587B0573225}"/>
              </a:ext>
            </a:extLst>
          </p:cNvPr>
          <p:cNvGraphicFramePr/>
          <p:nvPr>
            <p:extLst>
              <p:ext uri="{D42A27DB-BD31-4B8C-83A1-F6EECF244321}">
                <p14:modId xmlns:p14="http://schemas.microsoft.com/office/powerpoint/2010/main" val="547184305"/>
              </p:ext>
            </p:extLst>
          </p:nvPr>
        </p:nvGraphicFramePr>
        <p:xfrm>
          <a:off x="10151493" y="2021177"/>
          <a:ext cx="979678" cy="1074200"/>
        </p:xfrm>
        <a:graphic>
          <a:graphicData uri="http://schemas.openxmlformats.org/drawingml/2006/chart">
            <c:chart xmlns:c="http://schemas.openxmlformats.org/drawingml/2006/chart" xmlns:r="http://schemas.openxmlformats.org/officeDocument/2006/relationships" r:id="rId11"/>
          </a:graphicData>
        </a:graphic>
      </p:graphicFrame>
      <p:sp>
        <p:nvSpPr>
          <p:cNvPr id="74" name="TextBox 73">
            <a:extLst>
              <a:ext uri="{FF2B5EF4-FFF2-40B4-BE49-F238E27FC236}">
                <a16:creationId xmlns:a16="http://schemas.microsoft.com/office/drawing/2014/main" id="{722F03BA-3B29-1773-3DB5-A93484A8FAD5}"/>
              </a:ext>
            </a:extLst>
          </p:cNvPr>
          <p:cNvSpPr txBox="1"/>
          <p:nvPr/>
        </p:nvSpPr>
        <p:spPr>
          <a:xfrm>
            <a:off x="10314909" y="2427472"/>
            <a:ext cx="65284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5653E"/>
                </a:solidFill>
                <a:effectLst/>
                <a:uLnTx/>
                <a:uFillTx/>
                <a:latin typeface="SVN-Gilroy Medium" panose="00000600000000000000" pitchFamily="50" charset="0"/>
                <a:cs typeface="Arial" panose="020B0604020202020204" pitchFamily="34" charset="0"/>
              </a:rPr>
              <a:t>0.9%</a:t>
            </a:r>
            <a:endParaRPr kumimoji="0" lang="en-US" sz="1100" b="1" i="0" u="none" strike="noStrike" kern="1200" cap="none" spc="0" normalizeH="0" baseline="30000" noProof="0" dirty="0">
              <a:ln>
                <a:noFill/>
              </a:ln>
              <a:solidFill>
                <a:srgbClr val="D5653E"/>
              </a:solidFill>
              <a:effectLst/>
              <a:uLnTx/>
              <a:uFillTx/>
              <a:latin typeface="SVN-Gilroy Medium" panose="00000600000000000000" pitchFamily="50" charset="0"/>
              <a:cs typeface="Arial" panose="020B0604020202020204" pitchFamily="34" charset="0"/>
            </a:endParaRPr>
          </a:p>
        </p:txBody>
      </p:sp>
      <p:sp>
        <p:nvSpPr>
          <p:cNvPr id="75" name="TextBox 74">
            <a:extLst>
              <a:ext uri="{FF2B5EF4-FFF2-40B4-BE49-F238E27FC236}">
                <a16:creationId xmlns:a16="http://schemas.microsoft.com/office/drawing/2014/main" id="{BFD38E42-823D-550B-B070-D8B29D92F8B3}"/>
              </a:ext>
            </a:extLst>
          </p:cNvPr>
          <p:cNvSpPr txBox="1"/>
          <p:nvPr/>
        </p:nvSpPr>
        <p:spPr>
          <a:xfrm>
            <a:off x="9887090" y="1682525"/>
            <a:ext cx="151208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SVN-Gilroy Medium" panose="00000600000000000000" pitchFamily="50" charset="0"/>
                <a:cs typeface="Arial" panose="020B0604020202020204" pitchFamily="34" charset="0"/>
              </a:rPr>
              <a:t>Other sectors</a:t>
            </a:r>
            <a:endParaRPr kumimoji="0" lang="en-US" sz="1000" b="1" i="0" u="none" strike="noStrike" kern="1200" cap="none" spc="0" normalizeH="0" baseline="30000" noProof="0" dirty="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82" name="TextBox 81">
            <a:extLst>
              <a:ext uri="{FF2B5EF4-FFF2-40B4-BE49-F238E27FC236}">
                <a16:creationId xmlns:a16="http://schemas.microsoft.com/office/drawing/2014/main" id="{59865ED3-7B5F-AEF3-D0F4-5348E017C568}"/>
              </a:ext>
            </a:extLst>
          </p:cNvPr>
          <p:cNvSpPr txBox="1"/>
          <p:nvPr/>
        </p:nvSpPr>
        <p:spPr>
          <a:xfrm>
            <a:off x="5784850" y="4316800"/>
            <a:ext cx="5346321" cy="1538883"/>
          </a:xfrm>
          <a:prstGeom prst="rect">
            <a:avLst/>
          </a:prstGeom>
          <a:noFill/>
        </p:spPr>
        <p:txBody>
          <a:bodyPr wrap="square">
            <a:spAutoFit/>
          </a:bodyPr>
          <a:lstStyle/>
          <a:p>
            <a:pPr algn="just">
              <a:spcBef>
                <a:spcPts val="300"/>
              </a:spcBef>
              <a:spcAft>
                <a:spcPts val="300"/>
              </a:spcAft>
              <a:defRPr/>
            </a:pP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The proportion of projects for green financing in  VietinBank </a:t>
            </a:r>
            <a:r>
              <a:rPr lang="en-US" sz="1200" dirty="0">
                <a:solidFill>
                  <a:srgbClr val="005993"/>
                </a:solidFill>
                <a:latin typeface="SVN-Gilroy XBold" panose="00000900000000000000" pitchFamily="50" charset="0"/>
                <a:ea typeface="Tahoma" panose="020B0604030504040204" pitchFamily="34" charset="0"/>
                <a:cs typeface="Arial" panose="020B0604020202020204" pitchFamily="34" charset="0"/>
              </a:rPr>
              <a:t>reached 2.7% out of outstanding loans in 2Q2024. </a:t>
            </a:r>
          </a:p>
          <a:p>
            <a:pPr algn="just">
              <a:spcBef>
                <a:spcPts val="300"/>
              </a:spcBef>
              <a:spcAft>
                <a:spcPts val="300"/>
              </a:spcAft>
              <a:defRPr/>
            </a:pPr>
            <a:r>
              <a:rPr lang="en-US" sz="1200" b="1" dirty="0">
                <a:solidFill>
                  <a:srgbClr val="005993"/>
                </a:solidFill>
                <a:latin typeface="SVN-Gilroy XBold" panose="00000900000000000000" pitchFamily="50" charset="0"/>
                <a:ea typeface="Tahoma" panose="020B0604030504040204" pitchFamily="34" charset="0"/>
                <a:cs typeface="Arial" panose="020B0604020202020204" pitchFamily="34" charset="0"/>
              </a:rPr>
              <a:t>Nearly 1,000 customers </a:t>
            </a: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signed credit contracts in the sustainability fields. </a:t>
            </a:r>
          </a:p>
          <a:p>
            <a:pPr algn="just">
              <a:spcBef>
                <a:spcPts val="300"/>
              </a:spcBef>
              <a:spcAft>
                <a:spcPts val="300"/>
              </a:spcAft>
              <a:defRPr/>
            </a:pP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VietinBank has been listed in the VNSI index for </a:t>
            </a:r>
            <a:r>
              <a:rPr lang="en-US" sz="1200" b="1" dirty="0">
                <a:solidFill>
                  <a:srgbClr val="005993"/>
                </a:solidFill>
                <a:latin typeface="SVN-Gilroy XBold" panose="00000900000000000000" pitchFamily="50" charset="0"/>
                <a:ea typeface="Tahoma" panose="020B0604030504040204" pitchFamily="34" charset="0"/>
                <a:cs typeface="Arial" panose="020B0604020202020204" pitchFamily="34" charset="0"/>
              </a:rPr>
              <a:t>4 consecutive years</a:t>
            </a:r>
            <a:r>
              <a:rPr lang="en-US" sz="1200" b="1" dirty="0">
                <a:solidFill>
                  <a:schemeClr val="tx1">
                    <a:lumMod val="75000"/>
                    <a:lumOff val="25000"/>
                  </a:schemeClr>
                </a:solidFill>
                <a:latin typeface="Arial" panose="020B0604020202020204" pitchFamily="34" charset="0"/>
                <a:cs typeface="Arial" panose="020B0604020202020204" pitchFamily="34" charset="0"/>
              </a:rPr>
              <a:t>, </a:t>
            </a: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and in the Top 10 Sustainable Enterprises (CSI) </a:t>
            </a:r>
            <a:r>
              <a:rPr lang="en-US" sz="120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for </a:t>
            </a:r>
            <a:r>
              <a:rPr lang="en-US" sz="1200" b="1">
                <a:solidFill>
                  <a:srgbClr val="005993"/>
                </a:solidFill>
                <a:latin typeface="SVN-Gilroy XBold" panose="00000900000000000000" pitchFamily="50" charset="0"/>
                <a:ea typeface="Tahoma" panose="020B0604030504040204" pitchFamily="34" charset="0"/>
                <a:cs typeface="Arial" panose="020B0604020202020204" pitchFamily="34" charset="0"/>
              </a:rPr>
              <a:t>2 </a:t>
            </a:r>
            <a:r>
              <a:rPr lang="en-US" sz="1200" b="1" dirty="0">
                <a:solidFill>
                  <a:srgbClr val="005993"/>
                </a:solidFill>
                <a:latin typeface="SVN-Gilroy XBold" panose="00000900000000000000" pitchFamily="50" charset="0"/>
                <a:ea typeface="Tahoma" panose="020B0604030504040204" pitchFamily="34" charset="0"/>
                <a:cs typeface="Arial" panose="020B0604020202020204" pitchFamily="34" charset="0"/>
              </a:rPr>
              <a:t>consecutive years</a:t>
            </a:r>
            <a:r>
              <a:rPr lang="en-US" sz="1200" b="1" dirty="0">
                <a:solidFill>
                  <a:schemeClr val="tx1">
                    <a:lumMod val="75000"/>
                    <a:lumOff val="25000"/>
                  </a:schemeClr>
                </a:solidFill>
                <a:latin typeface="Arial" panose="020B0604020202020204" pitchFamily="34" charset="0"/>
                <a:cs typeface="Arial" panose="020B0604020202020204" pitchFamily="34" charset="0"/>
              </a:rPr>
              <a:t>, </a:t>
            </a: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accomplished the Sustainable Finance Framework according to international practices</a:t>
            </a:r>
            <a:r>
              <a:rPr lang="en-US" sz="120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a:t>
            </a:r>
            <a:endPar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endParaRPr>
          </a:p>
        </p:txBody>
      </p:sp>
      <p:pic>
        <p:nvPicPr>
          <p:cNvPr id="94" name="Picture 93">
            <a:extLst>
              <a:ext uri="{FF2B5EF4-FFF2-40B4-BE49-F238E27FC236}">
                <a16:creationId xmlns:a16="http://schemas.microsoft.com/office/drawing/2014/main" id="{66E6A6D2-FF78-4FE1-D8F1-672753C85A74}"/>
              </a:ext>
            </a:extLst>
          </p:cNvPr>
          <p:cNvPicPr>
            <a:picLocks noChangeAspect="1"/>
          </p:cNvPicPr>
          <p:nvPr/>
        </p:nvPicPr>
        <p:blipFill>
          <a:blip r:embed="rId12"/>
          <a:stretch>
            <a:fillRect/>
          </a:stretch>
        </p:blipFill>
        <p:spPr>
          <a:xfrm>
            <a:off x="5567529" y="4398406"/>
            <a:ext cx="133330" cy="128611"/>
          </a:xfrm>
          <a:prstGeom prst="rect">
            <a:avLst/>
          </a:prstGeom>
        </p:spPr>
      </p:pic>
      <p:pic>
        <p:nvPicPr>
          <p:cNvPr id="42" name="Picture 41" descr="A picture containing cartoon, screenshot, graphic design&#10;&#10;Description automatically generated">
            <a:extLst>
              <a:ext uri="{FF2B5EF4-FFF2-40B4-BE49-F238E27FC236}">
                <a16:creationId xmlns:a16="http://schemas.microsoft.com/office/drawing/2014/main" id="{5D4FD12E-E0D9-0585-1AC6-D4EA658A409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78786" y="4363879"/>
            <a:ext cx="3913453" cy="1706532"/>
          </a:xfrm>
          <a:prstGeom prst="rect">
            <a:avLst/>
          </a:prstGeom>
        </p:spPr>
      </p:pic>
      <p:sp>
        <p:nvSpPr>
          <p:cNvPr id="25" name="TextBox 24">
            <a:extLst>
              <a:ext uri="{FF2B5EF4-FFF2-40B4-BE49-F238E27FC236}">
                <a16:creationId xmlns:a16="http://schemas.microsoft.com/office/drawing/2014/main" id="{B6622B6A-7EBC-DD92-7F56-52A842ED102D}"/>
              </a:ext>
            </a:extLst>
          </p:cNvPr>
          <p:cNvSpPr txBox="1"/>
          <p:nvPr/>
        </p:nvSpPr>
        <p:spPr>
          <a:xfrm>
            <a:off x="936837" y="1871724"/>
            <a:ext cx="796109"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0" i="0" u="none" strike="noStrike" kern="1200" cap="all" spc="0" normalizeH="0" baseline="0" noProof="0">
                <a:ln>
                  <a:noFill/>
                </a:ln>
                <a:solidFill>
                  <a:prstClr val="black">
                    <a:lumMod val="75000"/>
                    <a:lumOff val="25000"/>
                  </a:prstClr>
                </a:solidFill>
                <a:effectLst/>
                <a:uLnTx/>
                <a:uFillTx/>
                <a:latin typeface="SVN-Gilroy Medium" panose="00000600000000000000" pitchFamily="50" charset="0"/>
                <a:ea typeface="新細明體" panose="02020500000000000000" pitchFamily="18" charset="-120"/>
                <a:cs typeface="Arial" panose="020B0604020202020204" pitchFamily="34" charset="0"/>
              </a:rPr>
              <a:t>2Q2024</a:t>
            </a:r>
          </a:p>
        </p:txBody>
      </p:sp>
      <p:sp>
        <p:nvSpPr>
          <p:cNvPr id="28" name="TextBox 27">
            <a:extLst>
              <a:ext uri="{FF2B5EF4-FFF2-40B4-BE49-F238E27FC236}">
                <a16:creationId xmlns:a16="http://schemas.microsoft.com/office/drawing/2014/main" id="{DE7BC138-27BF-00BB-1E7D-0A33C8A2A226}"/>
              </a:ext>
            </a:extLst>
          </p:cNvPr>
          <p:cNvSpPr txBox="1"/>
          <p:nvPr/>
        </p:nvSpPr>
        <p:spPr>
          <a:xfrm>
            <a:off x="878786" y="2397088"/>
            <a:ext cx="854160"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70C0"/>
              </a:buClr>
              <a:buSzTx/>
              <a:buFont typeface="Arial"/>
              <a:buNone/>
              <a:tabLst/>
              <a:defRPr/>
            </a:pPr>
            <a:r>
              <a:rPr lang="en-US" altLang="zh-TW" sz="1000" dirty="0">
                <a:solidFill>
                  <a:prstClr val="black">
                    <a:lumMod val="75000"/>
                    <a:lumOff val="25000"/>
                  </a:prstClr>
                </a:solidFill>
                <a:latin typeface="SVN-Gilroy Medium" panose="00000600000000000000" pitchFamily="50" charset="0"/>
                <a:ea typeface="新細明體" panose="02020500000000000000" pitchFamily="18" charset="-120"/>
                <a:cs typeface="Arial" panose="020B0604020202020204" pitchFamily="34" charset="0"/>
              </a:rPr>
              <a:t>FY </a:t>
            </a:r>
            <a:r>
              <a:rPr kumimoji="0" lang="en-US" altLang="zh-TW" sz="1000" b="0" i="0" u="none" strike="noStrike" kern="1200" spc="0" normalizeH="0" baseline="0" noProof="0" dirty="0">
                <a:ln>
                  <a:noFill/>
                </a:ln>
                <a:solidFill>
                  <a:prstClr val="black">
                    <a:lumMod val="75000"/>
                    <a:lumOff val="25000"/>
                  </a:prstClr>
                </a:solidFill>
                <a:effectLst/>
                <a:uLnTx/>
                <a:uFillTx/>
                <a:latin typeface="SVN-Gilroy Medium" panose="00000600000000000000" pitchFamily="50" charset="0"/>
                <a:ea typeface="新細明體" panose="02020500000000000000" pitchFamily="18" charset="-120"/>
                <a:cs typeface="Arial" panose="020B0604020202020204" pitchFamily="34" charset="0"/>
              </a:rPr>
              <a:t>2023</a:t>
            </a:r>
          </a:p>
        </p:txBody>
      </p:sp>
      <p:sp>
        <p:nvSpPr>
          <p:cNvPr id="41" name="Rectangle 40">
            <a:extLst>
              <a:ext uri="{FF2B5EF4-FFF2-40B4-BE49-F238E27FC236}">
                <a16:creationId xmlns:a16="http://schemas.microsoft.com/office/drawing/2014/main" id="{48545829-09D9-BE18-8FFF-22E055CFD88D}"/>
              </a:ext>
            </a:extLst>
          </p:cNvPr>
          <p:cNvSpPr/>
          <p:nvPr/>
        </p:nvSpPr>
        <p:spPr>
          <a:xfrm>
            <a:off x="2016710" y="2340169"/>
            <a:ext cx="351138" cy="3600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43" name="TextBox 42">
            <a:extLst>
              <a:ext uri="{FF2B5EF4-FFF2-40B4-BE49-F238E27FC236}">
                <a16:creationId xmlns:a16="http://schemas.microsoft.com/office/drawing/2014/main" id="{508A75D1-C0CA-7F3E-C21F-A3E6E45D185B}"/>
              </a:ext>
            </a:extLst>
          </p:cNvPr>
          <p:cNvSpPr txBox="1"/>
          <p:nvPr/>
        </p:nvSpPr>
        <p:spPr>
          <a:xfrm>
            <a:off x="1903029" y="2397088"/>
            <a:ext cx="57850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0" i="0" u="none" strike="noStrike" kern="1200" cap="all" spc="0" normalizeH="0" baseline="0" noProof="0" dirty="0">
                <a:ln>
                  <a:noFill/>
                </a:ln>
                <a:solidFill>
                  <a:prstClr val="black">
                    <a:lumMod val="75000"/>
                    <a:lumOff val="25000"/>
                  </a:prstClr>
                </a:solidFill>
                <a:effectLst/>
                <a:uLnTx/>
                <a:uFillTx/>
                <a:latin typeface="SVN-Gilroy Medium" panose="00000600000000000000" pitchFamily="50" charset="0"/>
                <a:ea typeface="新細明體" panose="02020500000000000000" pitchFamily="18" charset="-120"/>
                <a:cs typeface="Arial" panose="020B0604020202020204" pitchFamily="34" charset="0"/>
              </a:rPr>
              <a:t>3.2%</a:t>
            </a:r>
          </a:p>
        </p:txBody>
      </p:sp>
      <p:sp>
        <p:nvSpPr>
          <p:cNvPr id="45" name="Rectangle 44">
            <a:extLst>
              <a:ext uri="{FF2B5EF4-FFF2-40B4-BE49-F238E27FC236}">
                <a16:creationId xmlns:a16="http://schemas.microsoft.com/office/drawing/2014/main" id="{FA5EC42A-4904-6235-50B4-4DB3230101FF}"/>
              </a:ext>
            </a:extLst>
          </p:cNvPr>
          <p:cNvSpPr/>
          <p:nvPr/>
        </p:nvSpPr>
        <p:spPr>
          <a:xfrm>
            <a:off x="2016710" y="2879372"/>
            <a:ext cx="351138" cy="3600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47" name="TextBox 46">
            <a:extLst>
              <a:ext uri="{FF2B5EF4-FFF2-40B4-BE49-F238E27FC236}">
                <a16:creationId xmlns:a16="http://schemas.microsoft.com/office/drawing/2014/main" id="{5F859294-AD80-3B21-B204-7D86DC3F419C}"/>
              </a:ext>
            </a:extLst>
          </p:cNvPr>
          <p:cNvSpPr txBox="1"/>
          <p:nvPr/>
        </p:nvSpPr>
        <p:spPr>
          <a:xfrm>
            <a:off x="1903029" y="2936291"/>
            <a:ext cx="57850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0" i="0" u="none" strike="noStrike" kern="1200" cap="all" spc="0" normalizeH="0" baseline="0" noProof="0" dirty="0">
                <a:ln>
                  <a:noFill/>
                </a:ln>
                <a:solidFill>
                  <a:prstClr val="black">
                    <a:lumMod val="75000"/>
                    <a:lumOff val="25000"/>
                  </a:prstClr>
                </a:solidFill>
                <a:effectLst/>
                <a:uLnTx/>
                <a:uFillTx/>
                <a:latin typeface="SVN-Gilroy Medium" panose="00000600000000000000" pitchFamily="50" charset="0"/>
                <a:ea typeface="新細明體" panose="02020500000000000000" pitchFamily="18" charset="-120"/>
                <a:cs typeface="Arial" panose="020B0604020202020204" pitchFamily="34" charset="0"/>
              </a:rPr>
              <a:t>3.8%</a:t>
            </a:r>
          </a:p>
        </p:txBody>
      </p:sp>
      <p:sp>
        <p:nvSpPr>
          <p:cNvPr id="49" name="Rectangle 48">
            <a:extLst>
              <a:ext uri="{FF2B5EF4-FFF2-40B4-BE49-F238E27FC236}">
                <a16:creationId xmlns:a16="http://schemas.microsoft.com/office/drawing/2014/main" id="{F5EAA824-B5F2-8EFD-8161-E9F3E00FC496}"/>
              </a:ext>
            </a:extLst>
          </p:cNvPr>
          <p:cNvSpPr/>
          <p:nvPr/>
        </p:nvSpPr>
        <p:spPr>
          <a:xfrm>
            <a:off x="2016710" y="3415849"/>
            <a:ext cx="351138" cy="3600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51" name="TextBox 50">
            <a:extLst>
              <a:ext uri="{FF2B5EF4-FFF2-40B4-BE49-F238E27FC236}">
                <a16:creationId xmlns:a16="http://schemas.microsoft.com/office/drawing/2014/main" id="{58070725-3776-9F44-B754-97FDD8AA7F13}"/>
              </a:ext>
            </a:extLst>
          </p:cNvPr>
          <p:cNvSpPr txBox="1"/>
          <p:nvPr/>
        </p:nvSpPr>
        <p:spPr>
          <a:xfrm>
            <a:off x="1903029" y="3472768"/>
            <a:ext cx="57850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0" i="0" u="none" strike="noStrike" kern="1200" cap="all" spc="0" normalizeH="0" baseline="0" noProof="0" dirty="0">
                <a:ln>
                  <a:noFill/>
                </a:ln>
                <a:solidFill>
                  <a:prstClr val="black">
                    <a:lumMod val="75000"/>
                    <a:lumOff val="25000"/>
                  </a:prstClr>
                </a:solidFill>
                <a:effectLst/>
                <a:uLnTx/>
                <a:uFillTx/>
                <a:latin typeface="SVN-Gilroy Medium" panose="00000600000000000000" pitchFamily="50" charset="0"/>
                <a:ea typeface="新細明體" panose="02020500000000000000" pitchFamily="18" charset="-120"/>
                <a:cs typeface="Arial" panose="020B0604020202020204" pitchFamily="34" charset="0"/>
              </a:rPr>
              <a:t>4.4%</a:t>
            </a:r>
          </a:p>
        </p:txBody>
      </p:sp>
      <p:sp>
        <p:nvSpPr>
          <p:cNvPr id="53" name="Rectangle 52">
            <a:extLst>
              <a:ext uri="{FF2B5EF4-FFF2-40B4-BE49-F238E27FC236}">
                <a16:creationId xmlns:a16="http://schemas.microsoft.com/office/drawing/2014/main" id="{74C475ED-892A-8FBA-E463-EDCB0DF6ABA6}"/>
              </a:ext>
            </a:extLst>
          </p:cNvPr>
          <p:cNvSpPr/>
          <p:nvPr/>
        </p:nvSpPr>
        <p:spPr>
          <a:xfrm>
            <a:off x="2016710" y="3963919"/>
            <a:ext cx="351138" cy="3600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55" name="TextBox 54">
            <a:extLst>
              <a:ext uri="{FF2B5EF4-FFF2-40B4-BE49-F238E27FC236}">
                <a16:creationId xmlns:a16="http://schemas.microsoft.com/office/drawing/2014/main" id="{1D05F1A9-04D5-F918-7232-0CF8C69DD335}"/>
              </a:ext>
            </a:extLst>
          </p:cNvPr>
          <p:cNvSpPr txBox="1"/>
          <p:nvPr/>
        </p:nvSpPr>
        <p:spPr>
          <a:xfrm>
            <a:off x="1903029" y="4020838"/>
            <a:ext cx="57850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0" i="0" u="none" strike="noStrike" kern="1200" cap="all" spc="0" normalizeH="0" baseline="0" noProof="0" dirty="0">
                <a:ln>
                  <a:noFill/>
                </a:ln>
                <a:solidFill>
                  <a:prstClr val="black">
                    <a:lumMod val="75000"/>
                    <a:lumOff val="25000"/>
                  </a:prstClr>
                </a:solidFill>
                <a:effectLst/>
                <a:uLnTx/>
                <a:uFillTx/>
                <a:latin typeface="SVN-Gilroy Medium" panose="00000600000000000000" pitchFamily="50" charset="0"/>
                <a:ea typeface="新細明體" panose="02020500000000000000" pitchFamily="18" charset="-120"/>
                <a:cs typeface="Arial" panose="020B0604020202020204" pitchFamily="34" charset="0"/>
              </a:rPr>
              <a:t>2.7%</a:t>
            </a:r>
          </a:p>
        </p:txBody>
      </p:sp>
      <p:sp>
        <p:nvSpPr>
          <p:cNvPr id="77" name="Rectangle 76">
            <a:extLst>
              <a:ext uri="{FF2B5EF4-FFF2-40B4-BE49-F238E27FC236}">
                <a16:creationId xmlns:a16="http://schemas.microsoft.com/office/drawing/2014/main" id="{04323FF6-3594-1FFF-C919-7955F68104AF}"/>
              </a:ext>
            </a:extLst>
          </p:cNvPr>
          <p:cNvSpPr/>
          <p:nvPr/>
        </p:nvSpPr>
        <p:spPr>
          <a:xfrm>
            <a:off x="2016710" y="4496697"/>
            <a:ext cx="351138" cy="3600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79" name="TextBox 78">
            <a:extLst>
              <a:ext uri="{FF2B5EF4-FFF2-40B4-BE49-F238E27FC236}">
                <a16:creationId xmlns:a16="http://schemas.microsoft.com/office/drawing/2014/main" id="{B8CFB9A5-C66E-479F-F516-1C038427FE14}"/>
              </a:ext>
            </a:extLst>
          </p:cNvPr>
          <p:cNvSpPr txBox="1"/>
          <p:nvPr/>
        </p:nvSpPr>
        <p:spPr>
          <a:xfrm>
            <a:off x="1903029" y="4551450"/>
            <a:ext cx="57850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0" i="0" u="none" strike="noStrike" kern="1200" cap="all" spc="0" normalizeH="0" baseline="0" noProof="0" dirty="0">
                <a:ln>
                  <a:noFill/>
                </a:ln>
                <a:solidFill>
                  <a:prstClr val="black">
                    <a:lumMod val="75000"/>
                    <a:lumOff val="25000"/>
                  </a:prstClr>
                </a:solidFill>
                <a:effectLst/>
                <a:uLnTx/>
                <a:uFillTx/>
                <a:latin typeface="SVN-Gilroy Medium" panose="00000600000000000000" pitchFamily="50" charset="0"/>
                <a:ea typeface="新細明體" panose="02020500000000000000" pitchFamily="18" charset="-120"/>
                <a:cs typeface="Arial" panose="020B0604020202020204" pitchFamily="34" charset="0"/>
              </a:rPr>
              <a:t>1.8%</a:t>
            </a:r>
          </a:p>
        </p:txBody>
      </p:sp>
      <p:sp>
        <p:nvSpPr>
          <p:cNvPr id="90" name="TextBox 89">
            <a:extLst>
              <a:ext uri="{FF2B5EF4-FFF2-40B4-BE49-F238E27FC236}">
                <a16:creationId xmlns:a16="http://schemas.microsoft.com/office/drawing/2014/main" id="{E7C12D0D-2B69-D3E9-2131-D0F45265CAC1}"/>
              </a:ext>
            </a:extLst>
          </p:cNvPr>
          <p:cNvSpPr txBox="1"/>
          <p:nvPr/>
        </p:nvSpPr>
        <p:spPr>
          <a:xfrm>
            <a:off x="1789174" y="1447057"/>
            <a:ext cx="82225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 typeface="Arial"/>
              <a:buNone/>
              <a:tabLst/>
              <a:defRPr/>
            </a:pPr>
            <a:r>
              <a:rPr lang="en-US" altLang="zh-TW" sz="1000" i="1" dirty="0">
                <a:solidFill>
                  <a:prstClr val="black">
                    <a:lumMod val="75000"/>
                    <a:lumOff val="25000"/>
                  </a:prstClr>
                </a:solidFill>
                <a:latin typeface="SVN-Gilroy Medium" panose="00000600000000000000" pitchFamily="50" charset="0"/>
                <a:ea typeface="新細明體" panose="02020500000000000000" pitchFamily="18" charset="-120"/>
                <a:cs typeface="Arial" panose="020B0604020202020204" pitchFamily="34" charset="0"/>
              </a:rPr>
              <a:t>Unit</a:t>
            </a:r>
            <a:r>
              <a:rPr kumimoji="0" lang="en-US" altLang="zh-TW" sz="10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ea typeface="新細明體" panose="02020500000000000000" pitchFamily="18" charset="-120"/>
                <a:cs typeface="Arial" panose="020B0604020202020204" pitchFamily="34" charset="0"/>
              </a:rPr>
              <a:t>: % </a:t>
            </a:r>
          </a:p>
        </p:txBody>
      </p:sp>
      <p:sp>
        <p:nvSpPr>
          <p:cNvPr id="44" name="TextBox 43">
            <a:extLst>
              <a:ext uri="{FF2B5EF4-FFF2-40B4-BE49-F238E27FC236}">
                <a16:creationId xmlns:a16="http://schemas.microsoft.com/office/drawing/2014/main" id="{5C5319BE-FE9D-A809-D939-50A571896C4E}"/>
              </a:ext>
            </a:extLst>
          </p:cNvPr>
          <p:cNvSpPr txBox="1"/>
          <p:nvPr/>
        </p:nvSpPr>
        <p:spPr>
          <a:xfrm>
            <a:off x="2918814" y="1871724"/>
            <a:ext cx="578500"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1" i="0" u="none" strike="noStrike" kern="1200" cap="all" spc="0" normalizeH="0" baseline="0" noProof="0" dirty="0">
                <a:ln>
                  <a:noFill/>
                </a:ln>
                <a:solidFill>
                  <a:prstClr val="white"/>
                </a:solidFill>
                <a:effectLst/>
                <a:uLnTx/>
                <a:uFillTx/>
                <a:latin typeface="SVN-Gilroy Medium" panose="00000600000000000000" pitchFamily="50" charset="0"/>
                <a:ea typeface="新細明體" panose="02020500000000000000" pitchFamily="18" charset="-120"/>
                <a:cs typeface="Arial" panose="020B0604020202020204" pitchFamily="34" charset="0"/>
              </a:rPr>
              <a:t>42.3</a:t>
            </a:r>
          </a:p>
        </p:txBody>
      </p:sp>
      <p:sp>
        <p:nvSpPr>
          <p:cNvPr id="48" name="TextBox 47">
            <a:extLst>
              <a:ext uri="{FF2B5EF4-FFF2-40B4-BE49-F238E27FC236}">
                <a16:creationId xmlns:a16="http://schemas.microsoft.com/office/drawing/2014/main" id="{360B074B-2A87-2726-E833-F831D99DB18D}"/>
              </a:ext>
            </a:extLst>
          </p:cNvPr>
          <p:cNvSpPr txBox="1"/>
          <p:nvPr/>
        </p:nvSpPr>
        <p:spPr>
          <a:xfrm>
            <a:off x="2918814" y="2397088"/>
            <a:ext cx="578500"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1" i="0" u="none" strike="noStrike" kern="1200" cap="all" spc="0" normalizeH="0" baseline="0" noProof="0" dirty="0">
                <a:ln>
                  <a:noFill/>
                </a:ln>
                <a:solidFill>
                  <a:prstClr val="white"/>
                </a:solidFill>
                <a:effectLst/>
                <a:uLnTx/>
                <a:uFillTx/>
                <a:latin typeface="SVN-Gilroy Medium" panose="00000600000000000000" pitchFamily="50" charset="0"/>
                <a:ea typeface="新細明體" panose="02020500000000000000" pitchFamily="18" charset="-120"/>
                <a:cs typeface="Arial" panose="020B0604020202020204" pitchFamily="34" charset="0"/>
              </a:rPr>
              <a:t>47.5</a:t>
            </a:r>
          </a:p>
        </p:txBody>
      </p:sp>
      <p:sp>
        <p:nvSpPr>
          <p:cNvPr id="52" name="TextBox 51">
            <a:extLst>
              <a:ext uri="{FF2B5EF4-FFF2-40B4-BE49-F238E27FC236}">
                <a16:creationId xmlns:a16="http://schemas.microsoft.com/office/drawing/2014/main" id="{E4D06547-AD21-242D-CBE1-688402FF45D1}"/>
              </a:ext>
            </a:extLst>
          </p:cNvPr>
          <p:cNvSpPr txBox="1"/>
          <p:nvPr/>
        </p:nvSpPr>
        <p:spPr>
          <a:xfrm>
            <a:off x="2918814" y="2936291"/>
            <a:ext cx="578500"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1" i="0" u="none" strike="noStrike" kern="1200" cap="all" spc="0" normalizeH="0" baseline="0" noProof="0" dirty="0">
                <a:ln>
                  <a:noFill/>
                </a:ln>
                <a:solidFill>
                  <a:prstClr val="white"/>
                </a:solidFill>
                <a:effectLst/>
                <a:uLnTx/>
                <a:uFillTx/>
                <a:latin typeface="SVN-Gilroy Medium" panose="00000600000000000000" pitchFamily="50" charset="0"/>
                <a:ea typeface="新細明體" panose="02020500000000000000" pitchFamily="18" charset="-120"/>
                <a:cs typeface="Arial" panose="020B0604020202020204" pitchFamily="34" charset="0"/>
              </a:rPr>
              <a:t>47.5</a:t>
            </a:r>
          </a:p>
        </p:txBody>
      </p:sp>
      <p:sp>
        <p:nvSpPr>
          <p:cNvPr id="76" name="TextBox 75">
            <a:extLst>
              <a:ext uri="{FF2B5EF4-FFF2-40B4-BE49-F238E27FC236}">
                <a16:creationId xmlns:a16="http://schemas.microsoft.com/office/drawing/2014/main" id="{1DC6D20C-C057-5A8B-D8DF-9F16D8CD5932}"/>
              </a:ext>
            </a:extLst>
          </p:cNvPr>
          <p:cNvSpPr txBox="1"/>
          <p:nvPr/>
        </p:nvSpPr>
        <p:spPr>
          <a:xfrm>
            <a:off x="2918814" y="3472768"/>
            <a:ext cx="578500"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1" i="0" u="none" strike="noStrike" kern="1200" cap="all" spc="0" normalizeH="0" baseline="0" noProof="0" dirty="0">
                <a:ln>
                  <a:noFill/>
                </a:ln>
                <a:solidFill>
                  <a:prstClr val="white"/>
                </a:solidFill>
                <a:effectLst/>
                <a:uLnTx/>
                <a:uFillTx/>
                <a:latin typeface="SVN-Gilroy Medium" panose="00000600000000000000" pitchFamily="50" charset="0"/>
                <a:ea typeface="新細明體" panose="02020500000000000000" pitchFamily="18" charset="-120"/>
                <a:cs typeface="Arial" panose="020B0604020202020204" pitchFamily="34" charset="0"/>
              </a:rPr>
              <a:t>49.4</a:t>
            </a:r>
          </a:p>
        </p:txBody>
      </p:sp>
      <p:sp>
        <p:nvSpPr>
          <p:cNvPr id="80" name="TextBox 79">
            <a:extLst>
              <a:ext uri="{FF2B5EF4-FFF2-40B4-BE49-F238E27FC236}">
                <a16:creationId xmlns:a16="http://schemas.microsoft.com/office/drawing/2014/main" id="{E2CC1BC6-0CD4-FCB4-3688-7FB4BE4788EA}"/>
              </a:ext>
            </a:extLst>
          </p:cNvPr>
          <p:cNvSpPr txBox="1"/>
          <p:nvPr/>
        </p:nvSpPr>
        <p:spPr>
          <a:xfrm>
            <a:off x="2918814" y="4020838"/>
            <a:ext cx="578500"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1" i="0" u="none" strike="noStrike" kern="1200" cap="all" spc="0" normalizeH="0" baseline="0" noProof="0" dirty="0">
                <a:ln>
                  <a:noFill/>
                </a:ln>
                <a:solidFill>
                  <a:prstClr val="white"/>
                </a:solidFill>
                <a:effectLst/>
                <a:uLnTx/>
                <a:uFillTx/>
                <a:latin typeface="SVN-Gilroy Medium" panose="00000600000000000000" pitchFamily="50" charset="0"/>
                <a:ea typeface="新細明體" panose="02020500000000000000" pitchFamily="18" charset="-120"/>
                <a:cs typeface="Arial" panose="020B0604020202020204" pitchFamily="34" charset="0"/>
              </a:rPr>
              <a:t>27.7</a:t>
            </a:r>
          </a:p>
        </p:txBody>
      </p:sp>
      <p:sp>
        <p:nvSpPr>
          <p:cNvPr id="87" name="TextBox 86">
            <a:extLst>
              <a:ext uri="{FF2B5EF4-FFF2-40B4-BE49-F238E27FC236}">
                <a16:creationId xmlns:a16="http://schemas.microsoft.com/office/drawing/2014/main" id="{35E9124D-F385-A71C-0070-C90928FF9B13}"/>
              </a:ext>
            </a:extLst>
          </p:cNvPr>
          <p:cNvSpPr txBox="1"/>
          <p:nvPr/>
        </p:nvSpPr>
        <p:spPr>
          <a:xfrm>
            <a:off x="2918814" y="4551450"/>
            <a:ext cx="578500"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1" i="0" u="none" strike="noStrike" kern="1200" cap="all" spc="0" normalizeH="0" baseline="0" noProof="0" dirty="0">
                <a:ln>
                  <a:noFill/>
                </a:ln>
                <a:solidFill>
                  <a:prstClr val="white"/>
                </a:solidFill>
                <a:effectLst/>
                <a:uLnTx/>
                <a:uFillTx/>
                <a:latin typeface="SVN-Gilroy Medium" panose="00000600000000000000" pitchFamily="50" charset="0"/>
                <a:ea typeface="新細明體" panose="02020500000000000000" pitchFamily="18" charset="-120"/>
                <a:cs typeface="Arial" panose="020B0604020202020204" pitchFamily="34" charset="0"/>
              </a:rPr>
              <a:t>17.2</a:t>
            </a:r>
          </a:p>
        </p:txBody>
      </p:sp>
      <p:sp>
        <p:nvSpPr>
          <p:cNvPr id="91" name="TextBox 90">
            <a:extLst>
              <a:ext uri="{FF2B5EF4-FFF2-40B4-BE49-F238E27FC236}">
                <a16:creationId xmlns:a16="http://schemas.microsoft.com/office/drawing/2014/main" id="{E31C1756-E485-E335-2E09-78B289D58163}"/>
              </a:ext>
            </a:extLst>
          </p:cNvPr>
          <p:cNvSpPr txBox="1"/>
          <p:nvPr/>
        </p:nvSpPr>
        <p:spPr>
          <a:xfrm>
            <a:off x="2747328" y="1447057"/>
            <a:ext cx="1686655"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ea typeface="新細明體" panose="02020500000000000000" pitchFamily="18" charset="-120"/>
                <a:cs typeface="Arial" panose="020B0604020202020204" pitchFamily="34" charset="0"/>
              </a:rPr>
              <a:t>Unit: VND, </a:t>
            </a:r>
            <a:r>
              <a:rPr kumimoji="0" lang="en-US" altLang="zh-TW" sz="1000" b="0" i="1" u="none" strike="noStrike" kern="1200" cap="none" spc="0" normalizeH="0" baseline="0" noProof="0" dirty="0" err="1">
                <a:ln>
                  <a:noFill/>
                </a:ln>
                <a:solidFill>
                  <a:prstClr val="black">
                    <a:lumMod val="75000"/>
                    <a:lumOff val="25000"/>
                  </a:prstClr>
                </a:solidFill>
                <a:effectLst/>
                <a:uLnTx/>
                <a:uFillTx/>
                <a:latin typeface="SVN-Gilroy Medium" panose="00000600000000000000" pitchFamily="50" charset="0"/>
                <a:ea typeface="新細明體" panose="02020500000000000000" pitchFamily="18" charset="-120"/>
                <a:cs typeface="Arial" panose="020B0604020202020204" pitchFamily="34" charset="0"/>
              </a:rPr>
              <a:t>Tn</a:t>
            </a:r>
            <a:endParaRPr kumimoji="0" lang="en-US" altLang="zh-TW" sz="10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ea typeface="新細明體" panose="02020500000000000000" pitchFamily="18" charset="-120"/>
              <a:cs typeface="Arial" panose="020B0604020202020204" pitchFamily="34" charset="0"/>
            </a:endParaRPr>
          </a:p>
        </p:txBody>
      </p:sp>
      <p:sp>
        <p:nvSpPr>
          <p:cNvPr id="4" name="Rectangle 3">
            <a:extLst>
              <a:ext uri="{FF2B5EF4-FFF2-40B4-BE49-F238E27FC236}">
                <a16:creationId xmlns:a16="http://schemas.microsoft.com/office/drawing/2014/main" id="{7DB86F9D-B745-243C-4AAD-BE71144968F9}"/>
              </a:ext>
            </a:extLst>
          </p:cNvPr>
          <p:cNvSpPr/>
          <p:nvPr/>
        </p:nvSpPr>
        <p:spPr>
          <a:xfrm>
            <a:off x="2016710" y="2654509"/>
            <a:ext cx="50364" cy="45719"/>
          </a:xfrm>
          <a:prstGeom prst="rect">
            <a:avLst/>
          </a:prstGeom>
          <a:solidFill>
            <a:srgbClr val="00A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97" name="Rectangle 96">
            <a:extLst>
              <a:ext uri="{FF2B5EF4-FFF2-40B4-BE49-F238E27FC236}">
                <a16:creationId xmlns:a16="http://schemas.microsoft.com/office/drawing/2014/main" id="{64C3585C-340F-38C4-17E8-BF4C8D7F7F8B}"/>
              </a:ext>
            </a:extLst>
          </p:cNvPr>
          <p:cNvSpPr/>
          <p:nvPr/>
        </p:nvSpPr>
        <p:spPr>
          <a:xfrm>
            <a:off x="2016710" y="3193712"/>
            <a:ext cx="50364" cy="45719"/>
          </a:xfrm>
          <a:prstGeom prst="rect">
            <a:avLst/>
          </a:prstGeom>
          <a:solidFill>
            <a:srgbClr val="00A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98" name="Rectangle 97">
            <a:extLst>
              <a:ext uri="{FF2B5EF4-FFF2-40B4-BE49-F238E27FC236}">
                <a16:creationId xmlns:a16="http://schemas.microsoft.com/office/drawing/2014/main" id="{1AB4564C-5E2B-3BEB-F46C-68A009CD8650}"/>
              </a:ext>
            </a:extLst>
          </p:cNvPr>
          <p:cNvSpPr/>
          <p:nvPr/>
        </p:nvSpPr>
        <p:spPr>
          <a:xfrm>
            <a:off x="2016710" y="3714247"/>
            <a:ext cx="45719" cy="61661"/>
          </a:xfrm>
          <a:prstGeom prst="rect">
            <a:avLst/>
          </a:prstGeom>
          <a:solidFill>
            <a:srgbClr val="00A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99" name="Rectangle 98">
            <a:extLst>
              <a:ext uri="{FF2B5EF4-FFF2-40B4-BE49-F238E27FC236}">
                <a16:creationId xmlns:a16="http://schemas.microsoft.com/office/drawing/2014/main" id="{63C487D9-BDDB-B1FF-FF40-CF11D3FEFB5C}"/>
              </a:ext>
            </a:extLst>
          </p:cNvPr>
          <p:cNvSpPr/>
          <p:nvPr/>
        </p:nvSpPr>
        <p:spPr>
          <a:xfrm>
            <a:off x="2016710" y="4278259"/>
            <a:ext cx="45719" cy="45719"/>
          </a:xfrm>
          <a:prstGeom prst="rect">
            <a:avLst/>
          </a:prstGeom>
          <a:solidFill>
            <a:srgbClr val="00A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46" name="TextBox 45">
            <a:extLst>
              <a:ext uri="{FF2B5EF4-FFF2-40B4-BE49-F238E27FC236}">
                <a16:creationId xmlns:a16="http://schemas.microsoft.com/office/drawing/2014/main" id="{36B07BA8-A7C8-0C3E-ED8F-D38A72F9061D}"/>
              </a:ext>
            </a:extLst>
          </p:cNvPr>
          <p:cNvSpPr txBox="1"/>
          <p:nvPr/>
        </p:nvSpPr>
        <p:spPr>
          <a:xfrm>
            <a:off x="1173642" y="376254"/>
            <a:ext cx="8459876" cy="338554"/>
          </a:xfrm>
          <a:prstGeom prst="rect">
            <a:avLst/>
          </a:prstGeom>
          <a:noFill/>
        </p:spPr>
        <p:txBody>
          <a:bodyPr wrap="square" rtlCol="0">
            <a:spAutoFit/>
          </a:bodyPr>
          <a:lstStyle/>
          <a:p>
            <a:pPr lvl="0">
              <a:defRPr/>
            </a:pPr>
            <a:r>
              <a:rPr lang="en-US" sz="1600" b="1" dirty="0">
                <a:solidFill>
                  <a:srgbClr val="005993"/>
                </a:solidFill>
                <a:latin typeface="SVN-Gilroy XBold" panose="00000900000000000000" pitchFamily="50" charset="0"/>
                <a:cs typeface="Arial" panose="020B0604020202020204" pitchFamily="34" charset="0"/>
              </a:rPr>
              <a:t>Promote green, environmentally friendly projects towards sustainability</a:t>
            </a:r>
            <a:endParaRPr kumimoji="0" lang="vi-VN" sz="1600" b="1"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endParaRPr>
          </a:p>
        </p:txBody>
      </p:sp>
      <p:grpSp>
        <p:nvGrpSpPr>
          <p:cNvPr id="50" name="Group 49">
            <a:extLst>
              <a:ext uri="{FF2B5EF4-FFF2-40B4-BE49-F238E27FC236}">
                <a16:creationId xmlns:a16="http://schemas.microsoft.com/office/drawing/2014/main" id="{7BD742E8-AE6D-4B96-AE79-E478BEE36CAD}"/>
              </a:ext>
            </a:extLst>
          </p:cNvPr>
          <p:cNvGrpSpPr/>
          <p:nvPr/>
        </p:nvGrpSpPr>
        <p:grpSpPr>
          <a:xfrm>
            <a:off x="707759" y="363408"/>
            <a:ext cx="370841" cy="359080"/>
            <a:chOff x="707759" y="363408"/>
            <a:chExt cx="370841" cy="359080"/>
          </a:xfrm>
        </p:grpSpPr>
        <p:sp>
          <p:nvSpPr>
            <p:cNvPr id="54" name="Freeform: Shape 220">
              <a:extLst>
                <a:ext uri="{FF2B5EF4-FFF2-40B4-BE49-F238E27FC236}">
                  <a16:creationId xmlns:a16="http://schemas.microsoft.com/office/drawing/2014/main" id="{EC0144D4-2476-F156-C3AB-B06D430D79FD}"/>
                </a:ext>
              </a:extLst>
            </p:cNvPr>
            <p:cNvSpPr/>
            <p:nvPr/>
          </p:nvSpPr>
          <p:spPr>
            <a:xfrm>
              <a:off x="707759" y="542555"/>
              <a:ext cx="198478" cy="179933"/>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Freeform: Shape 339">
              <a:extLst>
                <a:ext uri="{FF2B5EF4-FFF2-40B4-BE49-F238E27FC236}">
                  <a16:creationId xmlns:a16="http://schemas.microsoft.com/office/drawing/2014/main" id="{BBE0D9E6-E245-63F4-CC33-727B885BCE45}"/>
                </a:ext>
              </a:extLst>
            </p:cNvPr>
            <p:cNvSpPr/>
            <p:nvPr/>
          </p:nvSpPr>
          <p:spPr>
            <a:xfrm>
              <a:off x="793940" y="542555"/>
              <a:ext cx="198478" cy="179933"/>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Freeform: Shape 340">
              <a:extLst>
                <a:ext uri="{FF2B5EF4-FFF2-40B4-BE49-F238E27FC236}">
                  <a16:creationId xmlns:a16="http://schemas.microsoft.com/office/drawing/2014/main" id="{23EB7869-404E-9543-DCE9-DE72102E256A}"/>
                </a:ext>
              </a:extLst>
            </p:cNvPr>
            <p:cNvSpPr/>
            <p:nvPr/>
          </p:nvSpPr>
          <p:spPr>
            <a:xfrm>
              <a:off x="880122" y="542555"/>
              <a:ext cx="198478" cy="179426"/>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Freeform: Shape 341">
              <a:extLst>
                <a:ext uri="{FF2B5EF4-FFF2-40B4-BE49-F238E27FC236}">
                  <a16:creationId xmlns:a16="http://schemas.microsoft.com/office/drawing/2014/main" id="{57A75613-F8B8-22F7-2E46-9FF0E7CB325E}"/>
                </a:ext>
              </a:extLst>
            </p:cNvPr>
            <p:cNvSpPr/>
            <p:nvPr/>
          </p:nvSpPr>
          <p:spPr>
            <a:xfrm>
              <a:off x="880122" y="363408"/>
              <a:ext cx="198373" cy="179147"/>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Freeform: Shape 345">
              <a:extLst>
                <a:ext uri="{FF2B5EF4-FFF2-40B4-BE49-F238E27FC236}">
                  <a16:creationId xmlns:a16="http://schemas.microsoft.com/office/drawing/2014/main" id="{F84DDDCF-D45C-7353-425B-EA19CA4FF88B}"/>
                </a:ext>
              </a:extLst>
            </p:cNvPr>
            <p:cNvSpPr/>
            <p:nvPr/>
          </p:nvSpPr>
          <p:spPr>
            <a:xfrm>
              <a:off x="707759" y="363915"/>
              <a:ext cx="197991" cy="17864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Freeform: Shape 347">
              <a:extLst>
                <a:ext uri="{FF2B5EF4-FFF2-40B4-BE49-F238E27FC236}">
                  <a16:creationId xmlns:a16="http://schemas.microsoft.com/office/drawing/2014/main" id="{CDBED22B-0EE0-087E-98C8-DD2761441A1E}"/>
                </a:ext>
              </a:extLst>
            </p:cNvPr>
            <p:cNvSpPr/>
            <p:nvPr/>
          </p:nvSpPr>
          <p:spPr>
            <a:xfrm>
              <a:off x="793940" y="363915"/>
              <a:ext cx="197991" cy="17864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0" name="TextBox 99">
            <a:extLst>
              <a:ext uri="{FF2B5EF4-FFF2-40B4-BE49-F238E27FC236}">
                <a16:creationId xmlns:a16="http://schemas.microsoft.com/office/drawing/2014/main" id="{438B4C83-7CE5-EE94-18EA-D7301CE009BB}"/>
              </a:ext>
            </a:extLst>
          </p:cNvPr>
          <p:cNvSpPr txBox="1"/>
          <p:nvPr/>
        </p:nvSpPr>
        <p:spPr>
          <a:xfrm>
            <a:off x="991931" y="1014274"/>
            <a:ext cx="3653693" cy="276999"/>
          </a:xfrm>
          <a:prstGeom prst="rect">
            <a:avLst/>
          </a:prstGeom>
          <a:noFill/>
        </p:spPr>
        <p:txBody>
          <a:bodyPr wrap="none" rtlCol="0">
            <a:spAutoFit/>
          </a:bodyPr>
          <a:lstStyle/>
          <a:p>
            <a:pPr>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CREDIT FOR GREEN FINANCING OVER THE YEARS</a:t>
            </a:r>
          </a:p>
        </p:txBody>
      </p:sp>
      <p:sp>
        <p:nvSpPr>
          <p:cNvPr id="101" name="Isosceles Triangle 100">
            <a:extLst>
              <a:ext uri="{FF2B5EF4-FFF2-40B4-BE49-F238E27FC236}">
                <a16:creationId xmlns:a16="http://schemas.microsoft.com/office/drawing/2014/main" id="{444AB1EF-D2CC-A2BC-0077-C2F6B400DA6E}"/>
              </a:ext>
            </a:extLst>
          </p:cNvPr>
          <p:cNvSpPr/>
          <p:nvPr/>
        </p:nvSpPr>
        <p:spPr>
          <a:xfrm rot="5400000">
            <a:off x="911331" y="1129228"/>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04" name="TextBox 103">
            <a:extLst>
              <a:ext uri="{FF2B5EF4-FFF2-40B4-BE49-F238E27FC236}">
                <a16:creationId xmlns:a16="http://schemas.microsoft.com/office/drawing/2014/main" id="{22F28BE6-9285-E979-4149-8E9C0B9C0156}"/>
              </a:ext>
            </a:extLst>
          </p:cNvPr>
          <p:cNvSpPr txBox="1"/>
          <p:nvPr/>
        </p:nvSpPr>
        <p:spPr>
          <a:xfrm>
            <a:off x="5333974" y="1014274"/>
            <a:ext cx="4079322" cy="276999"/>
          </a:xfrm>
          <a:prstGeom prst="rect">
            <a:avLst/>
          </a:prstGeom>
          <a:noFill/>
        </p:spPr>
        <p:txBody>
          <a:bodyPr wrap="none" rtlCol="0">
            <a:spAutoFit/>
          </a:bodyPr>
          <a:lstStyle/>
          <a:p>
            <a:pPr marR="0" lvl="0" indent="0" fontAlgn="auto">
              <a:lnSpc>
                <a:spcPct val="100000"/>
              </a:lnSpc>
              <a:spcBef>
                <a:spcPts val="0"/>
              </a:spcBef>
              <a:spcAft>
                <a:spcPts val="0"/>
              </a:spcAft>
              <a:buClrTx/>
              <a:buSzTx/>
              <a:buFontTx/>
              <a:buNone/>
              <a:tabL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CREDIT STRUCTURE FOR GREEN FINANCING AT 2Q2024</a:t>
            </a:r>
            <a:endParaRPr lang="vi-VN" sz="1200" b="1" dirty="0">
              <a:solidFill>
                <a:schemeClr val="tx1">
                  <a:lumMod val="75000"/>
                  <a:lumOff val="25000"/>
                </a:schemeClr>
              </a:solidFill>
              <a:latin typeface="SVN-Gilroy XBold" panose="00000900000000000000" pitchFamily="50" charset="0"/>
              <a:cs typeface="Arial" panose="020B0604020202020204" pitchFamily="34" charset="0"/>
            </a:endParaRPr>
          </a:p>
        </p:txBody>
      </p:sp>
      <p:sp>
        <p:nvSpPr>
          <p:cNvPr id="105" name="Isosceles Triangle 104">
            <a:extLst>
              <a:ext uri="{FF2B5EF4-FFF2-40B4-BE49-F238E27FC236}">
                <a16:creationId xmlns:a16="http://schemas.microsoft.com/office/drawing/2014/main" id="{8CF3CFB3-A5DB-1380-BB11-B49B9C55B521}"/>
              </a:ext>
            </a:extLst>
          </p:cNvPr>
          <p:cNvSpPr/>
          <p:nvPr/>
        </p:nvSpPr>
        <p:spPr>
          <a:xfrm rot="5400000">
            <a:off x="5253374" y="1129228"/>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06" name="TextBox 105">
            <a:extLst>
              <a:ext uri="{FF2B5EF4-FFF2-40B4-BE49-F238E27FC236}">
                <a16:creationId xmlns:a16="http://schemas.microsoft.com/office/drawing/2014/main" id="{940AC6AB-D9FC-8C39-D2CE-76ED560506D0}"/>
              </a:ext>
            </a:extLst>
          </p:cNvPr>
          <p:cNvSpPr txBox="1"/>
          <p:nvPr/>
        </p:nvSpPr>
        <p:spPr>
          <a:xfrm>
            <a:off x="878786" y="2936291"/>
            <a:ext cx="854160"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70C0"/>
              </a:buClr>
              <a:buSzTx/>
              <a:buFont typeface="Arial"/>
              <a:buNone/>
              <a:tabLst/>
              <a:defRPr/>
            </a:pPr>
            <a:r>
              <a:rPr lang="en-US" altLang="zh-TW" sz="1000" dirty="0">
                <a:solidFill>
                  <a:prstClr val="black">
                    <a:lumMod val="75000"/>
                    <a:lumOff val="25000"/>
                  </a:prstClr>
                </a:solidFill>
                <a:latin typeface="SVN-Gilroy Medium" panose="00000600000000000000" pitchFamily="50" charset="0"/>
                <a:ea typeface="新細明體" panose="02020500000000000000" pitchFamily="18" charset="-120"/>
                <a:cs typeface="Arial" panose="020B0604020202020204" pitchFamily="34" charset="0"/>
              </a:rPr>
              <a:t>FY </a:t>
            </a:r>
            <a:r>
              <a:rPr kumimoji="0" lang="en-US" altLang="zh-TW" sz="1000" b="0" i="0" u="none" strike="noStrike" kern="1200" spc="0" normalizeH="0" baseline="0" noProof="0" dirty="0">
                <a:ln>
                  <a:noFill/>
                </a:ln>
                <a:solidFill>
                  <a:prstClr val="black">
                    <a:lumMod val="75000"/>
                    <a:lumOff val="25000"/>
                  </a:prstClr>
                </a:solidFill>
                <a:effectLst/>
                <a:uLnTx/>
                <a:uFillTx/>
                <a:latin typeface="SVN-Gilroy Medium" panose="00000600000000000000" pitchFamily="50" charset="0"/>
                <a:ea typeface="新細明體" panose="02020500000000000000" pitchFamily="18" charset="-120"/>
                <a:cs typeface="Arial" panose="020B0604020202020204" pitchFamily="34" charset="0"/>
              </a:rPr>
              <a:t>2022</a:t>
            </a:r>
          </a:p>
        </p:txBody>
      </p:sp>
      <p:sp>
        <p:nvSpPr>
          <p:cNvPr id="107" name="TextBox 106">
            <a:extLst>
              <a:ext uri="{FF2B5EF4-FFF2-40B4-BE49-F238E27FC236}">
                <a16:creationId xmlns:a16="http://schemas.microsoft.com/office/drawing/2014/main" id="{5A5B3FBF-9AD4-E60D-6A74-0C2FA9AD5759}"/>
              </a:ext>
            </a:extLst>
          </p:cNvPr>
          <p:cNvSpPr txBox="1"/>
          <p:nvPr/>
        </p:nvSpPr>
        <p:spPr>
          <a:xfrm>
            <a:off x="878786" y="3472768"/>
            <a:ext cx="854160" cy="246221"/>
          </a:xfrm>
          <a:prstGeom prst="rect">
            <a:avLst/>
          </a:prstGeom>
          <a:noFill/>
        </p:spPr>
        <p:txBody>
          <a:bodyPr wrap="square">
            <a:spAutoFit/>
          </a:bodyPr>
          <a:lstStyle/>
          <a:p>
            <a:pPr lvl="0" algn="r">
              <a:buClr>
                <a:srgbClr val="0070C0"/>
              </a:buClr>
              <a:defRPr/>
            </a:pPr>
            <a:r>
              <a:rPr lang="en-US" altLang="zh-TW" sz="1000" dirty="0">
                <a:solidFill>
                  <a:prstClr val="black">
                    <a:lumMod val="75000"/>
                    <a:lumOff val="25000"/>
                  </a:prstClr>
                </a:solidFill>
                <a:latin typeface="SVN-Gilroy Medium" panose="00000600000000000000" pitchFamily="50" charset="0"/>
                <a:ea typeface="新細明體" panose="02020500000000000000" pitchFamily="18" charset="-120"/>
                <a:cs typeface="Arial" panose="020B0604020202020204" pitchFamily="34" charset="0"/>
              </a:rPr>
              <a:t>FY </a:t>
            </a:r>
            <a:r>
              <a:rPr kumimoji="0" lang="en-US" altLang="zh-TW" sz="1000" b="0" i="0" u="none" strike="noStrike" kern="1200" spc="0" normalizeH="0" baseline="0" noProof="0" dirty="0">
                <a:ln>
                  <a:noFill/>
                </a:ln>
                <a:solidFill>
                  <a:prstClr val="black">
                    <a:lumMod val="75000"/>
                    <a:lumOff val="25000"/>
                  </a:prstClr>
                </a:solidFill>
                <a:effectLst/>
                <a:uLnTx/>
                <a:uFillTx/>
                <a:latin typeface="SVN-Gilroy Medium" panose="00000600000000000000" pitchFamily="50" charset="0"/>
                <a:ea typeface="新細明體" panose="02020500000000000000" pitchFamily="18" charset="-120"/>
                <a:cs typeface="Arial" panose="020B0604020202020204" pitchFamily="34" charset="0"/>
              </a:rPr>
              <a:t>2021</a:t>
            </a:r>
          </a:p>
        </p:txBody>
      </p:sp>
      <p:sp>
        <p:nvSpPr>
          <p:cNvPr id="109" name="TextBox 108">
            <a:extLst>
              <a:ext uri="{FF2B5EF4-FFF2-40B4-BE49-F238E27FC236}">
                <a16:creationId xmlns:a16="http://schemas.microsoft.com/office/drawing/2014/main" id="{FD0BEEDD-20EC-2E77-03B1-D4F065652C30}"/>
              </a:ext>
            </a:extLst>
          </p:cNvPr>
          <p:cNvSpPr txBox="1"/>
          <p:nvPr/>
        </p:nvSpPr>
        <p:spPr>
          <a:xfrm>
            <a:off x="878786" y="4020838"/>
            <a:ext cx="854160" cy="246221"/>
          </a:xfrm>
          <a:prstGeom prst="rect">
            <a:avLst/>
          </a:prstGeom>
          <a:noFill/>
        </p:spPr>
        <p:txBody>
          <a:bodyPr wrap="square">
            <a:spAutoFit/>
          </a:bodyPr>
          <a:lstStyle/>
          <a:p>
            <a:pPr lvl="0" algn="r">
              <a:buClr>
                <a:srgbClr val="0070C0"/>
              </a:buClr>
              <a:defRPr/>
            </a:pPr>
            <a:r>
              <a:rPr lang="en-US" altLang="zh-TW" sz="1000" dirty="0">
                <a:solidFill>
                  <a:prstClr val="black">
                    <a:lumMod val="75000"/>
                    <a:lumOff val="25000"/>
                  </a:prstClr>
                </a:solidFill>
                <a:latin typeface="SVN-Gilroy Medium" panose="00000600000000000000" pitchFamily="50" charset="0"/>
                <a:ea typeface="新細明體" panose="02020500000000000000" pitchFamily="18" charset="-120"/>
                <a:cs typeface="Arial" panose="020B0604020202020204" pitchFamily="34" charset="0"/>
              </a:rPr>
              <a:t>FY </a:t>
            </a:r>
            <a:r>
              <a:rPr kumimoji="0" lang="en-US" altLang="zh-TW" sz="1000" b="0" i="0" u="none" strike="noStrike" kern="1200" spc="0" normalizeH="0" baseline="0" noProof="0" dirty="0">
                <a:ln>
                  <a:noFill/>
                </a:ln>
                <a:solidFill>
                  <a:prstClr val="black">
                    <a:lumMod val="75000"/>
                    <a:lumOff val="25000"/>
                  </a:prstClr>
                </a:solidFill>
                <a:effectLst/>
                <a:uLnTx/>
                <a:uFillTx/>
                <a:latin typeface="SVN-Gilroy Medium" panose="00000600000000000000" pitchFamily="50" charset="0"/>
                <a:ea typeface="新細明體" panose="02020500000000000000" pitchFamily="18" charset="-120"/>
                <a:cs typeface="Arial" panose="020B0604020202020204" pitchFamily="34" charset="0"/>
              </a:rPr>
              <a:t>2020</a:t>
            </a:r>
          </a:p>
        </p:txBody>
      </p:sp>
      <p:sp>
        <p:nvSpPr>
          <p:cNvPr id="110" name="TextBox 109">
            <a:extLst>
              <a:ext uri="{FF2B5EF4-FFF2-40B4-BE49-F238E27FC236}">
                <a16:creationId xmlns:a16="http://schemas.microsoft.com/office/drawing/2014/main" id="{A08DFFBE-3E16-4851-C532-B82A40446626}"/>
              </a:ext>
            </a:extLst>
          </p:cNvPr>
          <p:cNvSpPr txBox="1"/>
          <p:nvPr/>
        </p:nvSpPr>
        <p:spPr>
          <a:xfrm>
            <a:off x="878786" y="4551450"/>
            <a:ext cx="854160" cy="246221"/>
          </a:xfrm>
          <a:prstGeom prst="rect">
            <a:avLst/>
          </a:prstGeom>
          <a:noFill/>
        </p:spPr>
        <p:txBody>
          <a:bodyPr wrap="square">
            <a:spAutoFit/>
          </a:bodyPr>
          <a:lstStyle/>
          <a:p>
            <a:pPr lvl="0" algn="r">
              <a:buClr>
                <a:srgbClr val="0070C0"/>
              </a:buClr>
              <a:defRPr/>
            </a:pPr>
            <a:r>
              <a:rPr lang="en-US" altLang="zh-TW" sz="1000" dirty="0">
                <a:solidFill>
                  <a:prstClr val="black">
                    <a:lumMod val="75000"/>
                    <a:lumOff val="25000"/>
                  </a:prstClr>
                </a:solidFill>
                <a:latin typeface="SVN-Gilroy Medium" panose="00000600000000000000" pitchFamily="50" charset="0"/>
                <a:ea typeface="新細明體" panose="02020500000000000000" pitchFamily="18" charset="-120"/>
                <a:cs typeface="Arial" panose="020B0604020202020204" pitchFamily="34" charset="0"/>
              </a:rPr>
              <a:t>FY </a:t>
            </a:r>
            <a:r>
              <a:rPr kumimoji="0" lang="en-US" altLang="zh-TW" sz="1000" b="0" i="0" u="none" strike="noStrike" kern="1200" spc="0" normalizeH="0" baseline="0" noProof="0" dirty="0">
                <a:ln>
                  <a:noFill/>
                </a:ln>
                <a:solidFill>
                  <a:prstClr val="black">
                    <a:lumMod val="75000"/>
                    <a:lumOff val="25000"/>
                  </a:prstClr>
                </a:solidFill>
                <a:effectLst/>
                <a:uLnTx/>
                <a:uFillTx/>
                <a:latin typeface="SVN-Gilroy Medium" panose="00000600000000000000" pitchFamily="50" charset="0"/>
                <a:ea typeface="新細明體" panose="02020500000000000000" pitchFamily="18" charset="-120"/>
                <a:cs typeface="Arial" panose="020B0604020202020204" pitchFamily="34" charset="0"/>
              </a:rPr>
              <a:t>2019</a:t>
            </a:r>
          </a:p>
        </p:txBody>
      </p:sp>
      <p:sp>
        <p:nvSpPr>
          <p:cNvPr id="89" name="Rectangle 88">
            <a:extLst>
              <a:ext uri="{FF2B5EF4-FFF2-40B4-BE49-F238E27FC236}">
                <a16:creationId xmlns:a16="http://schemas.microsoft.com/office/drawing/2014/main" id="{63C487D9-BDDB-B1FF-FF40-CF11D3FEFB5C}"/>
              </a:ext>
            </a:extLst>
          </p:cNvPr>
          <p:cNvSpPr/>
          <p:nvPr/>
        </p:nvSpPr>
        <p:spPr>
          <a:xfrm>
            <a:off x="2016710" y="4811037"/>
            <a:ext cx="45719" cy="45719"/>
          </a:xfrm>
          <a:prstGeom prst="rect">
            <a:avLst/>
          </a:prstGeom>
          <a:solidFill>
            <a:srgbClr val="00A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92" name="Rectangle 91">
            <a:extLst>
              <a:ext uri="{FF2B5EF4-FFF2-40B4-BE49-F238E27FC236}">
                <a16:creationId xmlns:a16="http://schemas.microsoft.com/office/drawing/2014/main" id="{74C475ED-892A-8FBA-E463-EDCB0DF6ABA6}"/>
              </a:ext>
            </a:extLst>
          </p:cNvPr>
          <p:cNvSpPr/>
          <p:nvPr/>
        </p:nvSpPr>
        <p:spPr>
          <a:xfrm>
            <a:off x="2016710" y="1814805"/>
            <a:ext cx="351138" cy="3600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08" name="TextBox 107">
            <a:extLst>
              <a:ext uri="{FF2B5EF4-FFF2-40B4-BE49-F238E27FC236}">
                <a16:creationId xmlns:a16="http://schemas.microsoft.com/office/drawing/2014/main" id="{1D05F1A9-04D5-F918-7232-0CF8C69DD335}"/>
              </a:ext>
            </a:extLst>
          </p:cNvPr>
          <p:cNvSpPr txBox="1"/>
          <p:nvPr/>
        </p:nvSpPr>
        <p:spPr>
          <a:xfrm>
            <a:off x="1903029" y="1871724"/>
            <a:ext cx="57850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 typeface="Arial"/>
              <a:buNone/>
              <a:tabLst/>
              <a:defRPr/>
            </a:pPr>
            <a:r>
              <a:rPr kumimoji="0" lang="en-US" altLang="zh-TW" sz="1000" b="0" i="0" u="none" strike="noStrike" kern="1200" cap="all" spc="0" normalizeH="0" baseline="0" noProof="0" dirty="0">
                <a:ln>
                  <a:noFill/>
                </a:ln>
                <a:solidFill>
                  <a:prstClr val="black">
                    <a:lumMod val="75000"/>
                    <a:lumOff val="25000"/>
                  </a:prstClr>
                </a:solidFill>
                <a:effectLst/>
                <a:uLnTx/>
                <a:uFillTx/>
                <a:latin typeface="SVN-Gilroy Medium" panose="00000600000000000000" pitchFamily="50" charset="0"/>
                <a:ea typeface="新細明體" panose="02020500000000000000" pitchFamily="18" charset="-120"/>
                <a:cs typeface="Arial" panose="020B0604020202020204" pitchFamily="34" charset="0"/>
              </a:rPr>
              <a:t>2.7%</a:t>
            </a:r>
          </a:p>
        </p:txBody>
      </p:sp>
      <p:sp>
        <p:nvSpPr>
          <p:cNvPr id="111" name="Rectangle 110">
            <a:extLst>
              <a:ext uri="{FF2B5EF4-FFF2-40B4-BE49-F238E27FC236}">
                <a16:creationId xmlns:a16="http://schemas.microsoft.com/office/drawing/2014/main" id="{63C487D9-BDDB-B1FF-FF40-CF11D3FEFB5C}"/>
              </a:ext>
            </a:extLst>
          </p:cNvPr>
          <p:cNvSpPr/>
          <p:nvPr/>
        </p:nvSpPr>
        <p:spPr>
          <a:xfrm>
            <a:off x="2016710" y="2129145"/>
            <a:ext cx="45719" cy="45719"/>
          </a:xfrm>
          <a:prstGeom prst="rect">
            <a:avLst/>
          </a:prstGeom>
          <a:solidFill>
            <a:srgbClr val="00A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cxnSp>
        <p:nvCxnSpPr>
          <p:cNvPr id="8" name="Straight Connector 7">
            <a:extLst>
              <a:ext uri="{FF2B5EF4-FFF2-40B4-BE49-F238E27FC236}">
                <a16:creationId xmlns:a16="http://schemas.microsoft.com/office/drawing/2014/main" id="{D6C0BDD3-4F34-8A64-9697-4331495480A8}"/>
              </a:ext>
            </a:extLst>
          </p:cNvPr>
          <p:cNvCxnSpPr>
            <a:cxnSpLocks/>
          </p:cNvCxnSpPr>
          <p:nvPr/>
        </p:nvCxnSpPr>
        <p:spPr>
          <a:xfrm>
            <a:off x="9780775"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6F36479-1DC9-C6C4-DE19-E96602759DD7}"/>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rgbClr val="725380"/>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rgbClr val="725380"/>
                </a:solidFill>
                <a:effectLst/>
                <a:uLnTx/>
                <a:uFillTx/>
                <a:latin typeface="SVN-Gilroy XBold" panose="00000900000000000000" pitchFamily="50" charset="0"/>
                <a:cs typeface="Arial" panose="020B0604020202020204" pitchFamily="34" charset="0"/>
              </a:rPr>
              <a:t>18</a:t>
            </a:r>
            <a:endParaRPr lang="de-DE" sz="600" dirty="0">
              <a:solidFill>
                <a:srgbClr val="725380"/>
              </a:solidFill>
              <a:latin typeface="SVN-Gilroy XBold" panose="00000900000000000000" pitchFamily="50"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C5F1677-BD00-4B11-7ACF-A525032CAD9E}"/>
              </a:ext>
            </a:extLst>
          </p:cNvPr>
          <p:cNvCxnSpPr>
            <a:cxnSpLocks/>
          </p:cNvCxnSpPr>
          <p:nvPr/>
        </p:nvCxnSpPr>
        <p:spPr>
          <a:xfrm>
            <a:off x="11134902" y="6547920"/>
            <a:ext cx="0" cy="107173"/>
          </a:xfrm>
          <a:prstGeom prst="line">
            <a:avLst/>
          </a:prstGeom>
          <a:ln w="6350">
            <a:solidFill>
              <a:srgbClr val="72538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BAFBDF9-6ED1-C31F-8BB5-080D196BB9D0}"/>
              </a:ext>
            </a:extLst>
          </p:cNvPr>
          <p:cNvCxnSpPr>
            <a:cxnSpLocks/>
          </p:cNvCxnSpPr>
          <p:nvPr/>
        </p:nvCxnSpPr>
        <p:spPr>
          <a:xfrm>
            <a:off x="10159008" y="6471625"/>
            <a:ext cx="381156" cy="0"/>
          </a:xfrm>
          <a:prstGeom prst="line">
            <a:avLst/>
          </a:prstGeom>
          <a:ln w="28575">
            <a:solidFill>
              <a:srgbClr val="725380"/>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F1D0894-8023-AEB4-7340-40439402B7EC}"/>
              </a:ext>
            </a:extLst>
          </p:cNvPr>
          <p:cNvSpPr txBox="1"/>
          <p:nvPr/>
        </p:nvSpPr>
        <p:spPr>
          <a:xfrm>
            <a:off x="9633518" y="6525677"/>
            <a:ext cx="1432408" cy="184666"/>
          </a:xfrm>
          <a:prstGeom prst="rect">
            <a:avLst/>
          </a:prstGeom>
          <a:noFill/>
        </p:spPr>
        <p:txBody>
          <a:bodyPr wrap="square" rtlCol="0">
            <a:spAutoFit/>
          </a:bodyPr>
          <a:lstStyle/>
          <a:p>
            <a:pPr lvl="0" algn="r">
              <a:spcBef>
                <a:spcPts val="200"/>
              </a:spcBef>
              <a:spcAft>
                <a:spcPts val="200"/>
              </a:spcAft>
              <a:defRPr/>
            </a:pPr>
            <a:r>
              <a:rPr lang="en-US" sz="600" dirty="0">
                <a:solidFill>
                  <a:srgbClr val="725380"/>
                </a:solidFill>
                <a:latin typeface="SVN-Gilroy Heavy" panose="00000A00000000000000" pitchFamily="50" charset="0"/>
                <a:cs typeface="Arial" panose="020B0604020202020204" pitchFamily="34" charset="0"/>
              </a:rPr>
              <a:t>02</a:t>
            </a:r>
            <a:r>
              <a:rPr lang="en-US" sz="600" dirty="0">
                <a:solidFill>
                  <a:srgbClr val="725380"/>
                </a:solidFill>
                <a:latin typeface="SVN-Gilroy Medium" panose="00000600000000000000" pitchFamily="50" charset="0"/>
                <a:cs typeface="Arial" panose="020B0604020202020204" pitchFamily="34" charset="0"/>
              </a:rPr>
              <a:t> – DETAILED BUSINESS RESUTS</a:t>
            </a:r>
            <a:endParaRPr lang="de-DE" sz="600" dirty="0">
              <a:solidFill>
                <a:srgbClr val="725380"/>
              </a:solidFill>
              <a:latin typeface="SVN-Gilroy Medium" panose="00000600000000000000" pitchFamily="50" charset="0"/>
              <a:cs typeface="Arial" panose="020B0604020202020204" pitchFamily="34" charset="0"/>
            </a:endParaRPr>
          </a:p>
        </p:txBody>
      </p:sp>
      <p:pic>
        <p:nvPicPr>
          <p:cNvPr id="2" name="Picture 1">
            <a:extLst>
              <a:ext uri="{FF2B5EF4-FFF2-40B4-BE49-F238E27FC236}">
                <a16:creationId xmlns:a16="http://schemas.microsoft.com/office/drawing/2014/main" id="{4BB1F65F-FEDF-05BE-65D3-4DDBE0485E60}"/>
              </a:ext>
            </a:extLst>
          </p:cNvPr>
          <p:cNvPicPr>
            <a:picLocks noChangeAspect="1"/>
          </p:cNvPicPr>
          <p:nvPr/>
        </p:nvPicPr>
        <p:blipFill>
          <a:blip r:embed="rId12"/>
          <a:stretch>
            <a:fillRect/>
          </a:stretch>
        </p:blipFill>
        <p:spPr>
          <a:xfrm>
            <a:off x="5567529" y="5090572"/>
            <a:ext cx="133330" cy="128611"/>
          </a:xfrm>
          <a:prstGeom prst="rect">
            <a:avLst/>
          </a:prstGeom>
        </p:spPr>
      </p:pic>
      <p:pic>
        <p:nvPicPr>
          <p:cNvPr id="3" name="Picture 2">
            <a:extLst>
              <a:ext uri="{FF2B5EF4-FFF2-40B4-BE49-F238E27FC236}">
                <a16:creationId xmlns:a16="http://schemas.microsoft.com/office/drawing/2014/main" id="{12D4F719-117E-D614-43D4-7EDF5EBAB032}"/>
              </a:ext>
            </a:extLst>
          </p:cNvPr>
          <p:cNvPicPr>
            <a:picLocks noChangeAspect="1"/>
          </p:cNvPicPr>
          <p:nvPr/>
        </p:nvPicPr>
        <p:blipFill>
          <a:blip r:embed="rId12"/>
          <a:stretch>
            <a:fillRect/>
          </a:stretch>
        </p:blipFill>
        <p:spPr>
          <a:xfrm>
            <a:off x="5567529" y="4833896"/>
            <a:ext cx="133330" cy="128611"/>
          </a:xfrm>
          <a:prstGeom prst="rect">
            <a:avLst/>
          </a:prstGeom>
        </p:spPr>
      </p:pic>
    </p:spTree>
    <p:extLst>
      <p:ext uri="{BB962C8B-B14F-4D97-AF65-F5344CB8AC3E}">
        <p14:creationId xmlns:p14="http://schemas.microsoft.com/office/powerpoint/2010/main" val="1773315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6C52DA-A066-5191-5090-45920392D24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7633"/>
          <a:stretch/>
        </p:blipFill>
        <p:spPr>
          <a:xfrm>
            <a:off x="0" y="1181099"/>
            <a:ext cx="12192000" cy="5676901"/>
          </a:xfrm>
          <a:prstGeom prst="rect">
            <a:avLst/>
          </a:prstGeom>
        </p:spPr>
      </p:pic>
      <p:sp>
        <p:nvSpPr>
          <p:cNvPr id="74" name="Rectangle 73">
            <a:extLst>
              <a:ext uri="{FF2B5EF4-FFF2-40B4-BE49-F238E27FC236}">
                <a16:creationId xmlns:a16="http://schemas.microsoft.com/office/drawing/2014/main" id="{421954F3-B934-4E30-3878-1989ADA4E016}"/>
              </a:ext>
            </a:extLst>
          </p:cNvPr>
          <p:cNvSpPr/>
          <p:nvPr/>
        </p:nvSpPr>
        <p:spPr>
          <a:xfrm>
            <a:off x="-5981" y="-15186"/>
            <a:ext cx="12203962" cy="6146830"/>
          </a:xfrm>
          <a:prstGeom prst="rect">
            <a:avLst/>
          </a:prstGeom>
          <a:gradFill>
            <a:gsLst>
              <a:gs pos="0">
                <a:srgbClr val="3B85C9"/>
              </a:gs>
              <a:gs pos="78150">
                <a:srgbClr val="3B85C9">
                  <a:alpha val="40000"/>
                </a:srgbClr>
              </a:gs>
              <a:gs pos="33000">
                <a:srgbClr val="3B85C9"/>
              </a:gs>
              <a:gs pos="100000">
                <a:srgbClr val="3B85C9">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23" name="TextBox 22">
            <a:extLst>
              <a:ext uri="{FF2B5EF4-FFF2-40B4-BE49-F238E27FC236}">
                <a16:creationId xmlns:a16="http://schemas.microsoft.com/office/drawing/2014/main" id="{AA599A84-AEEA-7EC5-CCD5-A1F254D17734}"/>
              </a:ext>
            </a:extLst>
          </p:cNvPr>
          <p:cNvSpPr txBox="1"/>
          <p:nvPr/>
        </p:nvSpPr>
        <p:spPr>
          <a:xfrm>
            <a:off x="1233308" y="2035237"/>
            <a:ext cx="3208402" cy="2015936"/>
          </a:xfrm>
          <a:prstGeom prst="rect">
            <a:avLst/>
          </a:prstGeom>
          <a:noFill/>
        </p:spPr>
        <p:txBody>
          <a:bodyPr wrap="square">
            <a:spAutoFit/>
          </a:bodyPr>
          <a:lstStyle/>
          <a:p>
            <a:pPr algn="just">
              <a:spcBef>
                <a:spcPts val="300"/>
              </a:spcBef>
              <a:spcAft>
                <a:spcPts val="300"/>
              </a:spcAft>
              <a:defRPr/>
            </a:pPr>
            <a:r>
              <a:rPr lang="en-US" sz="1200" dirty="0">
                <a:solidFill>
                  <a:schemeClr val="bg1"/>
                </a:solidFill>
                <a:latin typeface="SVN-Gilroy Medium" panose="00000600000000000000" pitchFamily="50" charset="0"/>
                <a:ea typeface="Tahoma" panose="020B0604030504040204" pitchFamily="34" charset="0"/>
                <a:cs typeface="Arial" panose="020B0604020202020204" pitchFamily="34" charset="0"/>
              </a:rPr>
              <a:t>In 6T2024, VietinBank maintained the credit growth higher than the industry average. As of 30/06/2024, the growth rate of credit balance in VietinBank reached </a:t>
            </a:r>
            <a:r>
              <a:rPr lang="en-US" sz="1200" dirty="0">
                <a:solidFill>
                  <a:schemeClr val="bg1"/>
                </a:solidFill>
                <a:latin typeface="SVN-Gilroy XBold" panose="00000900000000000000" pitchFamily="50" charset="0"/>
                <a:cs typeface="Arial" panose="020B0604020202020204" pitchFamily="34" charset="0"/>
              </a:rPr>
              <a:t>6.7% </a:t>
            </a:r>
            <a:r>
              <a:rPr lang="en-US" sz="1200" dirty="0" err="1">
                <a:solidFill>
                  <a:schemeClr val="bg1"/>
                </a:solidFill>
                <a:latin typeface="SVN-Gilroy XBold" panose="00000900000000000000" pitchFamily="50" charset="0"/>
                <a:cs typeface="Arial" panose="020B0604020202020204" pitchFamily="34" charset="0"/>
              </a:rPr>
              <a:t>ytd</a:t>
            </a:r>
            <a:r>
              <a:rPr lang="en-US" sz="1200" dirty="0">
                <a:solidFill>
                  <a:schemeClr val="bg1"/>
                </a:solidFill>
                <a:latin typeface="SVN-Gilroy Medium" panose="00000600000000000000" pitchFamily="50" charset="0"/>
                <a:ea typeface="Tahoma" panose="020B0604030504040204" pitchFamily="34" charset="0"/>
                <a:cs typeface="Arial" panose="020B0604020202020204" pitchFamily="34" charset="0"/>
              </a:rPr>
              <a:t>, higher than that of the banking industry </a:t>
            </a:r>
            <a:r>
              <a:rPr lang="en-US" sz="1200" dirty="0">
                <a:solidFill>
                  <a:schemeClr val="bg1"/>
                </a:solidFill>
                <a:latin typeface="SVN-Gilroy XBold" panose="00000900000000000000" pitchFamily="50" charset="0"/>
                <a:ea typeface="Tahoma" panose="020B0604030504040204" pitchFamily="34" charset="0"/>
                <a:cs typeface="Arial" panose="020B0604020202020204" pitchFamily="34" charset="0"/>
              </a:rPr>
              <a:t>(6%).</a:t>
            </a:r>
          </a:p>
          <a:p>
            <a:pPr algn="just">
              <a:spcBef>
                <a:spcPts val="300"/>
              </a:spcBef>
              <a:spcAft>
                <a:spcPts val="300"/>
              </a:spcAft>
              <a:defRPr/>
            </a:pPr>
            <a:r>
              <a:rPr lang="en-US" sz="1200" dirty="0">
                <a:solidFill>
                  <a:schemeClr val="bg1"/>
                </a:solidFill>
                <a:latin typeface="SVN-Gilroy Medium" panose="00000600000000000000" pitchFamily="50" charset="0"/>
                <a:cs typeface="Arial" panose="020B0604020202020204" pitchFamily="34" charset="0"/>
              </a:rPr>
              <a:t>Customer deposit as of 30/06/2024 </a:t>
            </a:r>
            <a:r>
              <a:rPr lang="en-US" sz="1200" dirty="0">
                <a:solidFill>
                  <a:schemeClr val="bg1"/>
                </a:solidFill>
                <a:latin typeface="SVN-Gilroy XBold" panose="00000900000000000000" pitchFamily="50" charset="0"/>
                <a:cs typeface="Arial" panose="020B0604020202020204" pitchFamily="34" charset="0"/>
              </a:rPr>
              <a:t>swelled by 4% </a:t>
            </a:r>
            <a:r>
              <a:rPr lang="en-US" sz="1200" dirty="0" err="1">
                <a:solidFill>
                  <a:schemeClr val="bg1"/>
                </a:solidFill>
                <a:latin typeface="SVN-Gilroy XBold" panose="00000900000000000000" pitchFamily="50" charset="0"/>
                <a:cs typeface="Arial" panose="020B0604020202020204" pitchFamily="34" charset="0"/>
              </a:rPr>
              <a:t>ytd</a:t>
            </a:r>
            <a:r>
              <a:rPr lang="en-US" sz="1200" dirty="0">
                <a:solidFill>
                  <a:schemeClr val="bg1"/>
                </a:solidFill>
                <a:latin typeface="SVN-Gilroy Medium" panose="00000600000000000000" pitchFamily="50" charset="0"/>
                <a:cs typeface="Arial" panose="020B0604020202020204" pitchFamily="34" charset="0"/>
              </a:rPr>
              <a:t>, in alignment with capital balance orientation, liquidity requirements and operational safety ratios of VietinBank. Specifically, CASA funding </a:t>
            </a:r>
            <a:r>
              <a:rPr lang="en-US" sz="1200" dirty="0">
                <a:solidFill>
                  <a:schemeClr val="bg1"/>
                </a:solidFill>
                <a:latin typeface="SVN-Gilroy XBold" panose="00000900000000000000" pitchFamily="50" charset="0"/>
                <a:cs typeface="Arial" panose="020B0604020202020204" pitchFamily="34" charset="0"/>
              </a:rPr>
              <a:t>grew by 5% </a:t>
            </a:r>
            <a:r>
              <a:rPr lang="en-US" sz="1200" dirty="0" err="1">
                <a:solidFill>
                  <a:schemeClr val="bg1"/>
                </a:solidFill>
                <a:latin typeface="SVN-Gilroy XBold" panose="00000900000000000000" pitchFamily="50" charset="0"/>
                <a:cs typeface="Arial" panose="020B0604020202020204" pitchFamily="34" charset="0"/>
              </a:rPr>
              <a:t>ytd</a:t>
            </a:r>
            <a:r>
              <a:rPr lang="en-US" sz="1200" dirty="0">
                <a:solidFill>
                  <a:schemeClr val="bg1"/>
                </a:solidFill>
                <a:latin typeface="SVN-Gilroy XBold" panose="00000900000000000000" pitchFamily="50" charset="0"/>
                <a:cs typeface="Arial" panose="020B0604020202020204" pitchFamily="34" charset="0"/>
              </a:rPr>
              <a:t>.</a:t>
            </a:r>
            <a:endParaRPr lang="en-US" sz="1200" dirty="0">
              <a:solidFill>
                <a:schemeClr val="bg1"/>
              </a:solidFill>
              <a:latin typeface="SVN-Gilroy Medium" panose="00000600000000000000" pitchFamily="50" charset="0"/>
              <a:ea typeface="Tahoma" panose="020B060403050404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771F0049-3272-69F7-17B8-5E9A0BD9EAF0}"/>
              </a:ext>
            </a:extLst>
          </p:cNvPr>
          <p:cNvGrpSpPr/>
          <p:nvPr/>
        </p:nvGrpSpPr>
        <p:grpSpPr>
          <a:xfrm>
            <a:off x="1334172" y="1020940"/>
            <a:ext cx="825722" cy="825722"/>
            <a:chOff x="1535948" y="1740608"/>
            <a:chExt cx="825722" cy="825722"/>
          </a:xfrm>
          <a:solidFill>
            <a:schemeClr val="bg1"/>
          </a:solidFill>
        </p:grpSpPr>
        <p:grpSp>
          <p:nvGrpSpPr>
            <p:cNvPr id="27" name="Group 26">
              <a:extLst>
                <a:ext uri="{FF2B5EF4-FFF2-40B4-BE49-F238E27FC236}">
                  <a16:creationId xmlns:a16="http://schemas.microsoft.com/office/drawing/2014/main" id="{239BE848-0FB6-3AFC-F940-66A9EB4A8C54}"/>
                </a:ext>
              </a:extLst>
            </p:cNvPr>
            <p:cNvGrpSpPr/>
            <p:nvPr/>
          </p:nvGrpSpPr>
          <p:grpSpPr>
            <a:xfrm>
              <a:off x="1535948" y="1740608"/>
              <a:ext cx="825722" cy="825722"/>
              <a:chOff x="1535948" y="1740608"/>
              <a:chExt cx="825722" cy="825722"/>
            </a:xfrm>
            <a:grpFill/>
          </p:grpSpPr>
          <p:sp>
            <p:nvSpPr>
              <p:cNvPr id="35" name="Block Arc 34">
                <a:extLst>
                  <a:ext uri="{FF2B5EF4-FFF2-40B4-BE49-F238E27FC236}">
                    <a16:creationId xmlns:a16="http://schemas.microsoft.com/office/drawing/2014/main" id="{9A2BD327-5DD0-7D4C-E87B-1FF22FEA62CD}"/>
                  </a:ext>
                </a:extLst>
              </p:cNvPr>
              <p:cNvSpPr/>
              <p:nvPr/>
            </p:nvSpPr>
            <p:spPr>
              <a:xfrm rot="12586146">
                <a:off x="1535948" y="1740608"/>
                <a:ext cx="825722" cy="825722"/>
              </a:xfrm>
              <a:prstGeom prst="blockArc">
                <a:avLst>
                  <a:gd name="adj1" fmla="val 10800000"/>
                  <a:gd name="adj2" fmla="val 7043247"/>
                  <a:gd name="adj3" fmla="val 2579"/>
                </a:avLst>
              </a:prstGeom>
              <a:grpFill/>
              <a:ln w="19050">
                <a:solidFill>
                  <a:schemeClr val="bg1"/>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cs typeface="Arial" panose="020B0604020202020204" pitchFamily="34" charset="0"/>
                </a:endParaRPr>
              </a:p>
            </p:txBody>
          </p:sp>
          <p:sp>
            <p:nvSpPr>
              <p:cNvPr id="36" name="Flowchart: Connector 35">
                <a:extLst>
                  <a:ext uri="{FF2B5EF4-FFF2-40B4-BE49-F238E27FC236}">
                    <a16:creationId xmlns:a16="http://schemas.microsoft.com/office/drawing/2014/main" id="{64D4A90E-81BC-1DBB-6F16-A24B6666D47A}"/>
                  </a:ext>
                </a:extLst>
              </p:cNvPr>
              <p:cNvSpPr/>
              <p:nvPr/>
            </p:nvSpPr>
            <p:spPr>
              <a:xfrm>
                <a:off x="2258156" y="1937163"/>
                <a:ext cx="91017" cy="91017"/>
              </a:xfrm>
              <a:prstGeom prst="flowChartConnector">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cs typeface="Arial" panose="020B0604020202020204" pitchFamily="34" charset="0"/>
                </a:endParaRPr>
              </a:p>
            </p:txBody>
          </p:sp>
          <p:sp>
            <p:nvSpPr>
              <p:cNvPr id="37" name="Flowchart: Connector 36">
                <a:extLst>
                  <a:ext uri="{FF2B5EF4-FFF2-40B4-BE49-F238E27FC236}">
                    <a16:creationId xmlns:a16="http://schemas.microsoft.com/office/drawing/2014/main" id="{B6A3F67E-3EB1-565B-8662-7DDCDBDBDE71}"/>
                  </a:ext>
                </a:extLst>
              </p:cNvPr>
              <p:cNvSpPr/>
              <p:nvPr/>
            </p:nvSpPr>
            <p:spPr>
              <a:xfrm>
                <a:off x="2258156" y="2254962"/>
                <a:ext cx="91017" cy="91017"/>
              </a:xfrm>
              <a:prstGeom prst="flowChartConnector">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cs typeface="Arial" panose="020B0604020202020204" pitchFamily="34" charset="0"/>
                </a:endParaRPr>
              </a:p>
            </p:txBody>
          </p:sp>
        </p:grpSp>
        <p:grpSp>
          <p:nvGrpSpPr>
            <p:cNvPr id="28" name="Trends4" descr="{&quot;Key&quot;:&quot;POWER_USER_SHAPE_ICON&quot;,&quot;Value&quot;:&quot;POWER_USER_SHAPE_ICON_STYLE_1&quot;}">
              <a:extLst>
                <a:ext uri="{FF2B5EF4-FFF2-40B4-BE49-F238E27FC236}">
                  <a16:creationId xmlns:a16="http://schemas.microsoft.com/office/drawing/2014/main" id="{0D11AABD-8E95-ABB2-5180-60F28457B090}"/>
                </a:ext>
              </a:extLst>
            </p:cNvPr>
            <p:cNvGrpSpPr>
              <a:grpSpLocks noChangeAspect="1"/>
            </p:cNvGrpSpPr>
            <p:nvPr/>
          </p:nvGrpSpPr>
          <p:grpSpPr>
            <a:xfrm>
              <a:off x="1731128" y="1915731"/>
              <a:ext cx="435361" cy="475476"/>
              <a:chOff x="1875832" y="210266"/>
              <a:chExt cx="497120" cy="542925"/>
            </a:xfrm>
            <a:grpFill/>
          </p:grpSpPr>
          <p:sp>
            <p:nvSpPr>
              <p:cNvPr id="29" name="Trends4">
                <a:extLst>
                  <a:ext uri="{FF2B5EF4-FFF2-40B4-BE49-F238E27FC236}">
                    <a16:creationId xmlns:a16="http://schemas.microsoft.com/office/drawing/2014/main" id="{0D7EFF03-E891-31AF-22D8-17C0E9A83598}"/>
                  </a:ext>
                </a:extLst>
              </p:cNvPr>
              <p:cNvSpPr>
                <a:spLocks/>
              </p:cNvSpPr>
              <p:nvPr/>
            </p:nvSpPr>
            <p:spPr bwMode="auto">
              <a:xfrm>
                <a:off x="1939361" y="400314"/>
                <a:ext cx="242442" cy="160242"/>
              </a:xfrm>
              <a:custGeom>
                <a:avLst/>
                <a:gdLst>
                  <a:gd name="T0" fmla="*/ 487 w 527"/>
                  <a:gd name="T1" fmla="*/ 10 h 316"/>
                  <a:gd name="T2" fmla="*/ 361 w 527"/>
                  <a:gd name="T3" fmla="*/ 243 h 316"/>
                  <a:gd name="T4" fmla="*/ 198 w 527"/>
                  <a:gd name="T5" fmla="*/ 14 h 316"/>
                  <a:gd name="T6" fmla="*/ 164 w 527"/>
                  <a:gd name="T7" fmla="*/ 7 h 316"/>
                  <a:gd name="T8" fmla="*/ 14 w 527"/>
                  <a:gd name="T9" fmla="*/ 107 h 316"/>
                  <a:gd name="T10" fmla="*/ 7 w 527"/>
                  <a:gd name="T11" fmla="*/ 142 h 316"/>
                  <a:gd name="T12" fmla="*/ 42 w 527"/>
                  <a:gd name="T13" fmla="*/ 149 h 316"/>
                  <a:gd name="T14" fmla="*/ 172 w 527"/>
                  <a:gd name="T15" fmla="*/ 62 h 316"/>
                  <a:gd name="T16" fmla="*/ 343 w 527"/>
                  <a:gd name="T17" fmla="*/ 305 h 316"/>
                  <a:gd name="T18" fmla="*/ 363 w 527"/>
                  <a:gd name="T19" fmla="*/ 316 h 316"/>
                  <a:gd name="T20" fmla="*/ 365 w 527"/>
                  <a:gd name="T21" fmla="*/ 316 h 316"/>
                  <a:gd name="T22" fmla="*/ 385 w 527"/>
                  <a:gd name="T23" fmla="*/ 303 h 316"/>
                  <a:gd name="T24" fmla="*/ 527 w 527"/>
                  <a:gd name="T25" fmla="*/ 42 h 316"/>
                  <a:gd name="T26" fmla="*/ 487 w 527"/>
                  <a:gd name="T27" fmla="*/ 1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316">
                    <a:moveTo>
                      <a:pt x="487" y="10"/>
                    </a:moveTo>
                    <a:lnTo>
                      <a:pt x="361" y="243"/>
                    </a:lnTo>
                    <a:lnTo>
                      <a:pt x="198" y="14"/>
                    </a:lnTo>
                    <a:cubicBezTo>
                      <a:pt x="191" y="3"/>
                      <a:pt x="175" y="0"/>
                      <a:pt x="164" y="7"/>
                    </a:cubicBezTo>
                    <a:lnTo>
                      <a:pt x="14" y="107"/>
                    </a:lnTo>
                    <a:cubicBezTo>
                      <a:pt x="3" y="115"/>
                      <a:pt x="0" y="131"/>
                      <a:pt x="7" y="142"/>
                    </a:cubicBezTo>
                    <a:cubicBezTo>
                      <a:pt x="15" y="154"/>
                      <a:pt x="30" y="157"/>
                      <a:pt x="42" y="149"/>
                    </a:cubicBezTo>
                    <a:lnTo>
                      <a:pt x="172" y="62"/>
                    </a:lnTo>
                    <a:lnTo>
                      <a:pt x="343" y="305"/>
                    </a:lnTo>
                    <a:cubicBezTo>
                      <a:pt x="348" y="312"/>
                      <a:pt x="355" y="316"/>
                      <a:pt x="363" y="316"/>
                    </a:cubicBezTo>
                    <a:cubicBezTo>
                      <a:pt x="364" y="316"/>
                      <a:pt x="364" y="316"/>
                      <a:pt x="365" y="316"/>
                    </a:cubicBezTo>
                    <a:cubicBezTo>
                      <a:pt x="374" y="315"/>
                      <a:pt x="381" y="310"/>
                      <a:pt x="385" y="303"/>
                    </a:cubicBezTo>
                    <a:lnTo>
                      <a:pt x="527" y="42"/>
                    </a:lnTo>
                    <a:cubicBezTo>
                      <a:pt x="511" y="35"/>
                      <a:pt x="497" y="24"/>
                      <a:pt x="487" y="10"/>
                    </a:cubicBezTo>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30" name="Trends4">
                <a:extLst>
                  <a:ext uri="{FF2B5EF4-FFF2-40B4-BE49-F238E27FC236}">
                    <a16:creationId xmlns:a16="http://schemas.microsoft.com/office/drawing/2014/main" id="{7735412C-9C37-E466-989B-9343A5E2DA80}"/>
                  </a:ext>
                </a:extLst>
              </p:cNvPr>
              <p:cNvSpPr>
                <a:spLocks noChangeArrowheads="1"/>
              </p:cNvSpPr>
              <p:nvPr/>
            </p:nvSpPr>
            <p:spPr bwMode="auto">
              <a:xfrm>
                <a:off x="2171721" y="351235"/>
                <a:ext cx="52035" cy="57238"/>
              </a:xfrm>
              <a:prstGeom prst="ellipse">
                <a:avLst/>
              </a:pr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31" name="Trends4">
                <a:extLst>
                  <a:ext uri="{FF2B5EF4-FFF2-40B4-BE49-F238E27FC236}">
                    <a16:creationId xmlns:a16="http://schemas.microsoft.com/office/drawing/2014/main" id="{B815D1DD-077A-F892-3A13-D01AC6A7B5B5}"/>
                  </a:ext>
                </a:extLst>
              </p:cNvPr>
              <p:cNvSpPr>
                <a:spLocks/>
              </p:cNvSpPr>
              <p:nvPr/>
            </p:nvSpPr>
            <p:spPr bwMode="auto">
              <a:xfrm>
                <a:off x="2220974" y="396872"/>
                <a:ext cx="89235" cy="123145"/>
              </a:xfrm>
              <a:custGeom>
                <a:avLst/>
                <a:gdLst>
                  <a:gd name="T0" fmla="*/ 0 w 194"/>
                  <a:gd name="T1" fmla="*/ 40 h 243"/>
                  <a:gd name="T2" fmla="*/ 146 w 194"/>
                  <a:gd name="T3" fmla="*/ 230 h 243"/>
                  <a:gd name="T4" fmla="*/ 181 w 194"/>
                  <a:gd name="T5" fmla="*/ 234 h 243"/>
                  <a:gd name="T6" fmla="*/ 186 w 194"/>
                  <a:gd name="T7" fmla="*/ 199 h 243"/>
                  <a:gd name="T8" fmla="*/ 32 w 194"/>
                  <a:gd name="T9" fmla="*/ 0 h 243"/>
                  <a:gd name="T10" fmla="*/ 0 w 194"/>
                  <a:gd name="T11" fmla="*/ 40 h 243"/>
                </a:gdLst>
                <a:ahLst/>
                <a:cxnLst>
                  <a:cxn ang="0">
                    <a:pos x="T0" y="T1"/>
                  </a:cxn>
                  <a:cxn ang="0">
                    <a:pos x="T2" y="T3"/>
                  </a:cxn>
                  <a:cxn ang="0">
                    <a:pos x="T4" y="T5"/>
                  </a:cxn>
                  <a:cxn ang="0">
                    <a:pos x="T6" y="T7"/>
                  </a:cxn>
                  <a:cxn ang="0">
                    <a:pos x="T8" y="T9"/>
                  </a:cxn>
                  <a:cxn ang="0">
                    <a:pos x="T10" y="T11"/>
                  </a:cxn>
                </a:cxnLst>
                <a:rect l="0" t="0" r="r" b="b"/>
                <a:pathLst>
                  <a:path w="194" h="243">
                    <a:moveTo>
                      <a:pt x="0" y="40"/>
                    </a:moveTo>
                    <a:lnTo>
                      <a:pt x="146" y="230"/>
                    </a:lnTo>
                    <a:cubicBezTo>
                      <a:pt x="155" y="241"/>
                      <a:pt x="170" y="243"/>
                      <a:pt x="181" y="234"/>
                    </a:cubicBezTo>
                    <a:cubicBezTo>
                      <a:pt x="192" y="226"/>
                      <a:pt x="194" y="210"/>
                      <a:pt x="186" y="199"/>
                    </a:cubicBezTo>
                    <a:lnTo>
                      <a:pt x="32" y="0"/>
                    </a:lnTo>
                    <a:cubicBezTo>
                      <a:pt x="26" y="16"/>
                      <a:pt x="14" y="30"/>
                      <a:pt x="0" y="40"/>
                    </a:cubicBezTo>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32" name="Trends4">
                <a:extLst>
                  <a:ext uri="{FF2B5EF4-FFF2-40B4-BE49-F238E27FC236}">
                    <a16:creationId xmlns:a16="http://schemas.microsoft.com/office/drawing/2014/main" id="{08FF88C4-BA2D-B1F5-3C72-2BE877A77575}"/>
                  </a:ext>
                </a:extLst>
              </p:cNvPr>
              <p:cNvSpPr>
                <a:spLocks noEditPoints="1"/>
              </p:cNvSpPr>
              <p:nvPr>
                <p:custDataLst>
                  <p:tags r:id="rId1"/>
                </p:custDataLst>
              </p:nvPr>
            </p:nvSpPr>
            <p:spPr bwMode="auto">
              <a:xfrm>
                <a:off x="1875832" y="262807"/>
                <a:ext cx="497120" cy="489037"/>
              </a:xfrm>
              <a:custGeom>
                <a:avLst/>
                <a:gdLst>
                  <a:gd name="T0" fmla="*/ 860 w 873"/>
                  <a:gd name="T1" fmla="*/ 0 h 856"/>
                  <a:gd name="T2" fmla="*/ 13 w 873"/>
                  <a:gd name="T3" fmla="*/ 0 h 856"/>
                  <a:gd name="T4" fmla="*/ 0 w 873"/>
                  <a:gd name="T5" fmla="*/ 13 h 856"/>
                  <a:gd name="T6" fmla="*/ 0 w 873"/>
                  <a:gd name="T7" fmla="*/ 109 h 856"/>
                  <a:gd name="T8" fmla="*/ 13 w 873"/>
                  <a:gd name="T9" fmla="*/ 121 h 856"/>
                  <a:gd name="T10" fmla="*/ 38 w 873"/>
                  <a:gd name="T11" fmla="*/ 121 h 856"/>
                  <a:gd name="T12" fmla="*/ 38 w 873"/>
                  <a:gd name="T13" fmla="*/ 585 h 856"/>
                  <a:gd name="T14" fmla="*/ 50 w 873"/>
                  <a:gd name="T15" fmla="*/ 598 h 856"/>
                  <a:gd name="T16" fmla="*/ 402 w 873"/>
                  <a:gd name="T17" fmla="*/ 598 h 856"/>
                  <a:gd name="T18" fmla="*/ 323 w 873"/>
                  <a:gd name="T19" fmla="*/ 840 h 856"/>
                  <a:gd name="T20" fmla="*/ 330 w 873"/>
                  <a:gd name="T21" fmla="*/ 856 h 856"/>
                  <a:gd name="T22" fmla="*/ 334 w 873"/>
                  <a:gd name="T23" fmla="*/ 856 h 856"/>
                  <a:gd name="T24" fmla="*/ 347 w 873"/>
                  <a:gd name="T25" fmla="*/ 847 h 856"/>
                  <a:gd name="T26" fmla="*/ 430 w 873"/>
                  <a:gd name="T27" fmla="*/ 587 h 856"/>
                  <a:gd name="T28" fmla="*/ 429 w 873"/>
                  <a:gd name="T29" fmla="*/ 576 h 856"/>
                  <a:gd name="T30" fmla="*/ 419 w 873"/>
                  <a:gd name="T31" fmla="*/ 571 h 856"/>
                  <a:gd name="T32" fmla="*/ 63 w 873"/>
                  <a:gd name="T33" fmla="*/ 571 h 856"/>
                  <a:gd name="T34" fmla="*/ 63 w 873"/>
                  <a:gd name="T35" fmla="*/ 121 h 856"/>
                  <a:gd name="T36" fmla="*/ 812 w 873"/>
                  <a:gd name="T37" fmla="*/ 121 h 856"/>
                  <a:gd name="T38" fmla="*/ 812 w 873"/>
                  <a:gd name="T39" fmla="*/ 573 h 856"/>
                  <a:gd name="T40" fmla="*/ 495 w 873"/>
                  <a:gd name="T41" fmla="*/ 573 h 856"/>
                  <a:gd name="T42" fmla="*/ 483 w 873"/>
                  <a:gd name="T43" fmla="*/ 585 h 856"/>
                  <a:gd name="T44" fmla="*/ 495 w 873"/>
                  <a:gd name="T45" fmla="*/ 598 h 856"/>
                  <a:gd name="T46" fmla="*/ 823 w 873"/>
                  <a:gd name="T47" fmla="*/ 598 h 856"/>
                  <a:gd name="T48" fmla="*/ 835 w 873"/>
                  <a:gd name="T49" fmla="*/ 585 h 856"/>
                  <a:gd name="T50" fmla="*/ 835 w 873"/>
                  <a:gd name="T51" fmla="*/ 121 h 856"/>
                  <a:gd name="T52" fmla="*/ 860 w 873"/>
                  <a:gd name="T53" fmla="*/ 121 h 856"/>
                  <a:gd name="T54" fmla="*/ 873 w 873"/>
                  <a:gd name="T55" fmla="*/ 109 h 856"/>
                  <a:gd name="T56" fmla="*/ 873 w 873"/>
                  <a:gd name="T57" fmla="*/ 13 h 856"/>
                  <a:gd name="T58" fmla="*/ 860 w 873"/>
                  <a:gd name="T59" fmla="*/ 0 h 856"/>
                  <a:gd name="T60" fmla="*/ 848 w 873"/>
                  <a:gd name="T61" fmla="*/ 96 h 856"/>
                  <a:gd name="T62" fmla="*/ 823 w 873"/>
                  <a:gd name="T63" fmla="*/ 96 h 856"/>
                  <a:gd name="T64" fmla="*/ 50 w 873"/>
                  <a:gd name="T65" fmla="*/ 96 h 856"/>
                  <a:gd name="T66" fmla="*/ 25 w 873"/>
                  <a:gd name="T67" fmla="*/ 96 h 856"/>
                  <a:gd name="T68" fmla="*/ 25 w 873"/>
                  <a:gd name="T69" fmla="*/ 25 h 856"/>
                  <a:gd name="T70" fmla="*/ 848 w 873"/>
                  <a:gd name="T71" fmla="*/ 25 h 856"/>
                  <a:gd name="T72" fmla="*/ 848 w 873"/>
                  <a:gd name="T73" fmla="*/ 96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73" h="856">
                    <a:moveTo>
                      <a:pt x="860" y="0"/>
                    </a:moveTo>
                    <a:lnTo>
                      <a:pt x="13" y="0"/>
                    </a:lnTo>
                    <a:cubicBezTo>
                      <a:pt x="5" y="0"/>
                      <a:pt x="0" y="5"/>
                      <a:pt x="0" y="13"/>
                    </a:cubicBezTo>
                    <a:lnTo>
                      <a:pt x="0" y="109"/>
                    </a:lnTo>
                    <a:cubicBezTo>
                      <a:pt x="0" y="116"/>
                      <a:pt x="5" y="121"/>
                      <a:pt x="13" y="121"/>
                    </a:cubicBezTo>
                    <a:lnTo>
                      <a:pt x="38" y="121"/>
                    </a:lnTo>
                    <a:lnTo>
                      <a:pt x="38" y="585"/>
                    </a:lnTo>
                    <a:cubicBezTo>
                      <a:pt x="38" y="593"/>
                      <a:pt x="43" y="598"/>
                      <a:pt x="50" y="598"/>
                    </a:cubicBezTo>
                    <a:lnTo>
                      <a:pt x="402" y="598"/>
                    </a:lnTo>
                    <a:lnTo>
                      <a:pt x="323" y="840"/>
                    </a:lnTo>
                    <a:cubicBezTo>
                      <a:pt x="320" y="846"/>
                      <a:pt x="324" y="854"/>
                      <a:pt x="330" y="856"/>
                    </a:cubicBezTo>
                    <a:lnTo>
                      <a:pt x="334" y="856"/>
                    </a:lnTo>
                    <a:cubicBezTo>
                      <a:pt x="339" y="856"/>
                      <a:pt x="344" y="853"/>
                      <a:pt x="347" y="847"/>
                    </a:cubicBezTo>
                    <a:lnTo>
                      <a:pt x="430" y="587"/>
                    </a:lnTo>
                    <a:cubicBezTo>
                      <a:pt x="432" y="584"/>
                      <a:pt x="430" y="580"/>
                      <a:pt x="429" y="576"/>
                    </a:cubicBezTo>
                    <a:cubicBezTo>
                      <a:pt x="427" y="573"/>
                      <a:pt x="423" y="571"/>
                      <a:pt x="419" y="571"/>
                    </a:cubicBezTo>
                    <a:lnTo>
                      <a:pt x="63" y="571"/>
                    </a:lnTo>
                    <a:lnTo>
                      <a:pt x="63" y="121"/>
                    </a:lnTo>
                    <a:lnTo>
                      <a:pt x="812" y="121"/>
                    </a:lnTo>
                    <a:lnTo>
                      <a:pt x="812" y="573"/>
                    </a:lnTo>
                    <a:lnTo>
                      <a:pt x="495" y="573"/>
                    </a:lnTo>
                    <a:cubicBezTo>
                      <a:pt x="488" y="573"/>
                      <a:pt x="483" y="578"/>
                      <a:pt x="483" y="585"/>
                    </a:cubicBezTo>
                    <a:cubicBezTo>
                      <a:pt x="483" y="593"/>
                      <a:pt x="488" y="598"/>
                      <a:pt x="495" y="598"/>
                    </a:cubicBezTo>
                    <a:lnTo>
                      <a:pt x="823" y="598"/>
                    </a:lnTo>
                    <a:cubicBezTo>
                      <a:pt x="830" y="598"/>
                      <a:pt x="835" y="593"/>
                      <a:pt x="835" y="585"/>
                    </a:cubicBezTo>
                    <a:lnTo>
                      <a:pt x="835" y="121"/>
                    </a:lnTo>
                    <a:lnTo>
                      <a:pt x="860" y="121"/>
                    </a:lnTo>
                    <a:cubicBezTo>
                      <a:pt x="868" y="121"/>
                      <a:pt x="873" y="116"/>
                      <a:pt x="873" y="109"/>
                    </a:cubicBezTo>
                    <a:lnTo>
                      <a:pt x="873" y="13"/>
                    </a:lnTo>
                    <a:cubicBezTo>
                      <a:pt x="873" y="5"/>
                      <a:pt x="867" y="0"/>
                      <a:pt x="860" y="0"/>
                    </a:cubicBezTo>
                    <a:close/>
                    <a:moveTo>
                      <a:pt x="848" y="96"/>
                    </a:moveTo>
                    <a:lnTo>
                      <a:pt x="823" y="96"/>
                    </a:lnTo>
                    <a:lnTo>
                      <a:pt x="50" y="96"/>
                    </a:lnTo>
                    <a:lnTo>
                      <a:pt x="25" y="96"/>
                    </a:lnTo>
                    <a:lnTo>
                      <a:pt x="25" y="25"/>
                    </a:lnTo>
                    <a:lnTo>
                      <a:pt x="848" y="25"/>
                    </a:lnTo>
                    <a:lnTo>
                      <a:pt x="848" y="96"/>
                    </a:lnTo>
                    <a:close/>
                  </a:path>
                </a:pathLst>
              </a:custGeom>
              <a:grp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33" name="Trends4">
                <a:extLst>
                  <a:ext uri="{FF2B5EF4-FFF2-40B4-BE49-F238E27FC236}">
                    <a16:creationId xmlns:a16="http://schemas.microsoft.com/office/drawing/2014/main" id="{85D869EC-62EB-9BA5-2CDA-7B8103FCA1D7}"/>
                  </a:ext>
                </a:extLst>
              </p:cNvPr>
              <p:cNvSpPr>
                <a:spLocks/>
              </p:cNvSpPr>
              <p:nvPr>
                <p:custDataLst>
                  <p:tags r:id="rId2"/>
                </p:custDataLst>
              </p:nvPr>
            </p:nvSpPr>
            <p:spPr bwMode="auto">
              <a:xfrm>
                <a:off x="2135843" y="623859"/>
                <a:ext cx="55236" cy="129332"/>
              </a:xfrm>
              <a:custGeom>
                <a:avLst/>
                <a:gdLst>
                  <a:gd name="T0" fmla="*/ 27 w 97"/>
                  <a:gd name="T1" fmla="*/ 10 h 225"/>
                  <a:gd name="T2" fmla="*/ 10 w 97"/>
                  <a:gd name="T3" fmla="*/ 2 h 225"/>
                  <a:gd name="T4" fmla="*/ 3 w 97"/>
                  <a:gd name="T5" fmla="*/ 18 h 225"/>
                  <a:gd name="T6" fmla="*/ 72 w 97"/>
                  <a:gd name="T7" fmla="*/ 216 h 225"/>
                  <a:gd name="T8" fmla="*/ 83 w 97"/>
                  <a:gd name="T9" fmla="*/ 225 h 225"/>
                  <a:gd name="T10" fmla="*/ 87 w 97"/>
                  <a:gd name="T11" fmla="*/ 223 h 225"/>
                  <a:gd name="T12" fmla="*/ 94 w 97"/>
                  <a:gd name="T13" fmla="*/ 207 h 225"/>
                  <a:gd name="T14" fmla="*/ 27 w 97"/>
                  <a:gd name="T15" fmla="*/ 10 h 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225">
                    <a:moveTo>
                      <a:pt x="27" y="10"/>
                    </a:moveTo>
                    <a:cubicBezTo>
                      <a:pt x="24" y="3"/>
                      <a:pt x="17" y="0"/>
                      <a:pt x="10" y="2"/>
                    </a:cubicBezTo>
                    <a:cubicBezTo>
                      <a:pt x="4" y="5"/>
                      <a:pt x="0" y="12"/>
                      <a:pt x="3" y="18"/>
                    </a:cubicBezTo>
                    <a:lnTo>
                      <a:pt x="72" y="216"/>
                    </a:lnTo>
                    <a:cubicBezTo>
                      <a:pt x="73" y="221"/>
                      <a:pt x="78" y="225"/>
                      <a:pt x="83" y="225"/>
                    </a:cubicBezTo>
                    <a:cubicBezTo>
                      <a:pt x="84" y="225"/>
                      <a:pt x="85" y="225"/>
                      <a:pt x="87" y="223"/>
                    </a:cubicBezTo>
                    <a:cubicBezTo>
                      <a:pt x="93" y="221"/>
                      <a:pt x="97" y="213"/>
                      <a:pt x="94" y="207"/>
                    </a:cubicBezTo>
                    <a:lnTo>
                      <a:pt x="27" y="10"/>
                    </a:lnTo>
                    <a:close/>
                  </a:path>
                </a:pathLst>
              </a:custGeom>
              <a:grp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34" name="Trends4">
                <a:extLst>
                  <a:ext uri="{FF2B5EF4-FFF2-40B4-BE49-F238E27FC236}">
                    <a16:creationId xmlns:a16="http://schemas.microsoft.com/office/drawing/2014/main" id="{982DDE81-02BE-39CC-BFA9-5936223E9B64}"/>
                  </a:ext>
                </a:extLst>
              </p:cNvPr>
              <p:cNvSpPr>
                <a:spLocks/>
              </p:cNvSpPr>
              <p:nvPr>
                <p:custDataLst>
                  <p:tags r:id="rId3"/>
                </p:custDataLst>
              </p:nvPr>
            </p:nvSpPr>
            <p:spPr bwMode="auto">
              <a:xfrm>
                <a:off x="2091385" y="210266"/>
                <a:ext cx="67360" cy="41763"/>
              </a:xfrm>
              <a:custGeom>
                <a:avLst/>
                <a:gdLst>
                  <a:gd name="T0" fmla="*/ 12 w 120"/>
                  <a:gd name="T1" fmla="*/ 72 h 72"/>
                  <a:gd name="T2" fmla="*/ 25 w 120"/>
                  <a:gd name="T3" fmla="*/ 60 h 72"/>
                  <a:gd name="T4" fmla="*/ 60 w 120"/>
                  <a:gd name="T5" fmla="*/ 25 h 72"/>
                  <a:gd name="T6" fmla="*/ 95 w 120"/>
                  <a:gd name="T7" fmla="*/ 60 h 72"/>
                  <a:gd name="T8" fmla="*/ 107 w 120"/>
                  <a:gd name="T9" fmla="*/ 72 h 72"/>
                  <a:gd name="T10" fmla="*/ 120 w 120"/>
                  <a:gd name="T11" fmla="*/ 60 h 72"/>
                  <a:gd name="T12" fmla="*/ 60 w 120"/>
                  <a:gd name="T13" fmla="*/ 0 h 72"/>
                  <a:gd name="T14" fmla="*/ 0 w 120"/>
                  <a:gd name="T15" fmla="*/ 60 h 72"/>
                  <a:gd name="T16" fmla="*/ 12 w 120"/>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72">
                    <a:moveTo>
                      <a:pt x="12" y="72"/>
                    </a:moveTo>
                    <a:cubicBezTo>
                      <a:pt x="20" y="72"/>
                      <a:pt x="25" y="67"/>
                      <a:pt x="25" y="60"/>
                    </a:cubicBezTo>
                    <a:cubicBezTo>
                      <a:pt x="25" y="41"/>
                      <a:pt x="41" y="25"/>
                      <a:pt x="60" y="25"/>
                    </a:cubicBezTo>
                    <a:cubicBezTo>
                      <a:pt x="78" y="25"/>
                      <a:pt x="95" y="41"/>
                      <a:pt x="95" y="60"/>
                    </a:cubicBezTo>
                    <a:cubicBezTo>
                      <a:pt x="95" y="67"/>
                      <a:pt x="100" y="72"/>
                      <a:pt x="107" y="72"/>
                    </a:cubicBezTo>
                    <a:cubicBezTo>
                      <a:pt x="115" y="72"/>
                      <a:pt x="120" y="67"/>
                      <a:pt x="120" y="60"/>
                    </a:cubicBezTo>
                    <a:cubicBezTo>
                      <a:pt x="120" y="27"/>
                      <a:pt x="92" y="0"/>
                      <a:pt x="60" y="0"/>
                    </a:cubicBezTo>
                    <a:cubicBezTo>
                      <a:pt x="27" y="0"/>
                      <a:pt x="0" y="27"/>
                      <a:pt x="0" y="60"/>
                    </a:cubicBezTo>
                    <a:cubicBezTo>
                      <a:pt x="0" y="67"/>
                      <a:pt x="5" y="72"/>
                      <a:pt x="12" y="72"/>
                    </a:cubicBezTo>
                    <a:close/>
                  </a:path>
                </a:pathLst>
              </a:custGeom>
              <a:grp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grpSp>
      </p:grpSp>
      <p:sp>
        <p:nvSpPr>
          <p:cNvPr id="38" name="TextBox 37">
            <a:extLst>
              <a:ext uri="{FF2B5EF4-FFF2-40B4-BE49-F238E27FC236}">
                <a16:creationId xmlns:a16="http://schemas.microsoft.com/office/drawing/2014/main" id="{E3E7F846-68B8-AB0A-715F-99CC4DDE9A82}"/>
              </a:ext>
            </a:extLst>
          </p:cNvPr>
          <p:cNvSpPr txBox="1"/>
          <p:nvPr/>
        </p:nvSpPr>
        <p:spPr>
          <a:xfrm>
            <a:off x="2146869" y="1295302"/>
            <a:ext cx="1485627" cy="276999"/>
          </a:xfrm>
          <a:prstGeom prst="rect">
            <a:avLst/>
          </a:prstGeom>
          <a:noFill/>
        </p:spPr>
        <p:txBody>
          <a:bodyPr wrap="square">
            <a:spAutoFit/>
          </a:bodyPr>
          <a:lstStyle/>
          <a:p>
            <a:pPr marL="0" marR="0" lvl="0" indent="0" algn="ctr" defTabSz="914400" rtl="0" eaLnBrk="1" fontAlgn="auto" latinLnBrk="0" hangingPunct="1">
              <a:buClrTx/>
              <a:buSzTx/>
              <a:buFontTx/>
              <a:buNone/>
              <a:tabLst/>
              <a:defRPr/>
            </a:pPr>
            <a:r>
              <a:rPr kumimoji="0" lang="en-US" sz="1200" i="0" u="none" strike="noStrike" kern="1200" cap="none" spc="0" normalizeH="0" baseline="0" noProof="0" dirty="0">
                <a:ln>
                  <a:noFill/>
                </a:ln>
                <a:solidFill>
                  <a:schemeClr val="bg1"/>
                </a:solidFill>
                <a:effectLst/>
                <a:uLnTx/>
                <a:uFillTx/>
                <a:latin typeface="SVN-Gilroy XBold" panose="00000900000000000000" pitchFamily="50" charset="0"/>
                <a:cs typeface="Arial" panose="020B0604020202020204" pitchFamily="34" charset="0"/>
              </a:rPr>
              <a:t>SCALE METRICS</a:t>
            </a:r>
            <a:endParaRPr kumimoji="0" lang="vi-VN" sz="120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529641B3-D83D-907A-A83D-2DC122F7DED7}"/>
              </a:ext>
            </a:extLst>
          </p:cNvPr>
          <p:cNvSpPr txBox="1"/>
          <p:nvPr/>
        </p:nvSpPr>
        <p:spPr>
          <a:xfrm>
            <a:off x="1146926" y="385169"/>
            <a:ext cx="75652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SVN-Gilroy XBold" panose="00000900000000000000" pitchFamily="50" charset="0"/>
                <a:cs typeface="Arial" panose="020B0604020202020204" pitchFamily="34" charset="0"/>
              </a:rPr>
              <a:t>Key highlights</a:t>
            </a:r>
          </a:p>
        </p:txBody>
      </p:sp>
      <p:grpSp>
        <p:nvGrpSpPr>
          <p:cNvPr id="76" name="Group 75">
            <a:extLst>
              <a:ext uri="{FF2B5EF4-FFF2-40B4-BE49-F238E27FC236}">
                <a16:creationId xmlns:a16="http://schemas.microsoft.com/office/drawing/2014/main" id="{480F5EB1-2655-300E-7598-E7E6B3C40743}"/>
              </a:ext>
            </a:extLst>
          </p:cNvPr>
          <p:cNvGrpSpPr/>
          <p:nvPr/>
        </p:nvGrpSpPr>
        <p:grpSpPr>
          <a:xfrm>
            <a:off x="707759" y="363408"/>
            <a:ext cx="370841" cy="359080"/>
            <a:chOff x="10124985" y="4872481"/>
            <a:chExt cx="360680" cy="413653"/>
          </a:xfrm>
        </p:grpSpPr>
        <p:sp>
          <p:nvSpPr>
            <p:cNvPr id="77" name="Freeform: Shape 76">
              <a:extLst>
                <a:ext uri="{FF2B5EF4-FFF2-40B4-BE49-F238E27FC236}">
                  <a16:creationId xmlns:a16="http://schemas.microsoft.com/office/drawing/2014/main" id="{3A3633C6-2979-6700-E023-AFE3D829E832}"/>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chemeClr val="bg1"/>
                </a:solidFill>
                <a:effectLst/>
                <a:uLnTx/>
                <a:uFillTx/>
                <a:latin typeface="SVN-Gilroy Medium" panose="00000600000000000000" pitchFamily="50" charset="0"/>
              </a:endParaRPr>
            </a:p>
          </p:txBody>
        </p:sp>
        <p:sp>
          <p:nvSpPr>
            <p:cNvPr id="78" name="Freeform: Shape 77">
              <a:extLst>
                <a:ext uri="{FF2B5EF4-FFF2-40B4-BE49-F238E27FC236}">
                  <a16:creationId xmlns:a16="http://schemas.microsoft.com/office/drawing/2014/main" id="{5BD7B315-71AE-03F6-8751-E3FFBE711625}"/>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chemeClr val="bg1"/>
                </a:solidFill>
                <a:effectLst/>
                <a:uLnTx/>
                <a:uFillTx/>
                <a:latin typeface="SVN-Gilroy Medium" panose="00000600000000000000" pitchFamily="50" charset="0"/>
              </a:endParaRPr>
            </a:p>
          </p:txBody>
        </p:sp>
        <p:sp>
          <p:nvSpPr>
            <p:cNvPr id="79" name="Freeform: Shape 78">
              <a:extLst>
                <a:ext uri="{FF2B5EF4-FFF2-40B4-BE49-F238E27FC236}">
                  <a16:creationId xmlns:a16="http://schemas.microsoft.com/office/drawing/2014/main" id="{8E153D73-C8E5-C3D9-8E89-A7CB6190891C}"/>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chemeClr val="bg1"/>
                </a:solidFill>
                <a:effectLst/>
                <a:uLnTx/>
                <a:uFillTx/>
                <a:latin typeface="SVN-Gilroy Medium" panose="00000600000000000000" pitchFamily="50" charset="0"/>
              </a:endParaRPr>
            </a:p>
          </p:txBody>
        </p:sp>
        <p:sp>
          <p:nvSpPr>
            <p:cNvPr id="80" name="Freeform: Shape 79">
              <a:extLst>
                <a:ext uri="{FF2B5EF4-FFF2-40B4-BE49-F238E27FC236}">
                  <a16:creationId xmlns:a16="http://schemas.microsoft.com/office/drawing/2014/main" id="{1A35BE98-BE9E-CC17-0358-A4F1FA8B4BB8}"/>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chemeClr val="bg1"/>
                </a:solidFill>
                <a:effectLst/>
                <a:uLnTx/>
                <a:uFillTx/>
                <a:latin typeface="SVN-Gilroy Medium" panose="00000600000000000000" pitchFamily="50" charset="0"/>
              </a:endParaRPr>
            </a:p>
          </p:txBody>
        </p:sp>
        <p:sp>
          <p:nvSpPr>
            <p:cNvPr id="81" name="Freeform: Shape 80">
              <a:extLst>
                <a:ext uri="{FF2B5EF4-FFF2-40B4-BE49-F238E27FC236}">
                  <a16:creationId xmlns:a16="http://schemas.microsoft.com/office/drawing/2014/main" id="{2C4C832A-7A37-204F-0B8D-94D6C5ABD701}"/>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chemeClr val="bg1"/>
                </a:solidFill>
                <a:effectLst/>
                <a:uLnTx/>
                <a:uFillTx/>
                <a:latin typeface="SVN-Gilroy Medium" panose="00000600000000000000" pitchFamily="50" charset="0"/>
              </a:endParaRPr>
            </a:p>
          </p:txBody>
        </p:sp>
        <p:sp>
          <p:nvSpPr>
            <p:cNvPr id="82" name="Freeform: Shape 81">
              <a:extLst>
                <a:ext uri="{FF2B5EF4-FFF2-40B4-BE49-F238E27FC236}">
                  <a16:creationId xmlns:a16="http://schemas.microsoft.com/office/drawing/2014/main" id="{CD1E4844-2B3A-4D0A-35A6-D9282F62CEC1}"/>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chemeClr val="bg1"/>
                </a:solidFill>
                <a:effectLst/>
                <a:uLnTx/>
                <a:uFillTx/>
                <a:latin typeface="SVN-Gilroy Medium" panose="00000600000000000000" pitchFamily="50" charset="0"/>
              </a:endParaRPr>
            </a:p>
          </p:txBody>
        </p:sp>
      </p:grpSp>
      <p:pic>
        <p:nvPicPr>
          <p:cNvPr id="83" name="Picture 82">
            <a:extLst>
              <a:ext uri="{FF2B5EF4-FFF2-40B4-BE49-F238E27FC236}">
                <a16:creationId xmlns:a16="http://schemas.microsoft.com/office/drawing/2014/main" id="{10237196-69D4-3C10-E966-4395761A9F7F}"/>
              </a:ext>
            </a:extLst>
          </p:cNvPr>
          <p:cNvPicPr>
            <a:picLocks noChangeAspect="1"/>
          </p:cNvPicPr>
          <p:nvPr/>
        </p:nvPicPr>
        <p:blipFill>
          <a:blip r:embed="rId7"/>
          <a:stretch>
            <a:fillRect/>
          </a:stretch>
        </p:blipFill>
        <p:spPr>
          <a:xfrm>
            <a:off x="10316136" y="323420"/>
            <a:ext cx="1230704" cy="308838"/>
          </a:xfrm>
          <a:prstGeom prst="rect">
            <a:avLst/>
          </a:prstGeom>
        </p:spPr>
      </p:pic>
      <p:grpSp>
        <p:nvGrpSpPr>
          <p:cNvPr id="2" name="Group 1">
            <a:extLst>
              <a:ext uri="{FF2B5EF4-FFF2-40B4-BE49-F238E27FC236}">
                <a16:creationId xmlns:a16="http://schemas.microsoft.com/office/drawing/2014/main" id="{940748EE-BA37-300B-EA95-B0F5250410EF}"/>
              </a:ext>
            </a:extLst>
          </p:cNvPr>
          <p:cNvGrpSpPr/>
          <p:nvPr/>
        </p:nvGrpSpPr>
        <p:grpSpPr>
          <a:xfrm>
            <a:off x="5065727" y="1020940"/>
            <a:ext cx="825722" cy="825722"/>
            <a:chOff x="1535948" y="3094157"/>
            <a:chExt cx="825722" cy="825722"/>
          </a:xfrm>
          <a:solidFill>
            <a:schemeClr val="bg1"/>
          </a:solidFill>
        </p:grpSpPr>
        <p:grpSp>
          <p:nvGrpSpPr>
            <p:cNvPr id="3" name="Wallet2" descr="{&quot;Key&quot;:&quot;POWER_USER_SHAPE_ICON&quot;,&quot;Value&quot;:&quot;POWER_USER_SHAPE_ICON_STYLE_1&quot;}">
              <a:extLst>
                <a:ext uri="{FF2B5EF4-FFF2-40B4-BE49-F238E27FC236}">
                  <a16:creationId xmlns:a16="http://schemas.microsoft.com/office/drawing/2014/main" id="{67C75471-643B-1E39-C176-0D61422DDA9D}"/>
                </a:ext>
              </a:extLst>
            </p:cNvPr>
            <p:cNvGrpSpPr>
              <a:grpSpLocks noChangeAspect="1"/>
            </p:cNvGrpSpPr>
            <p:nvPr/>
          </p:nvGrpSpPr>
          <p:grpSpPr>
            <a:xfrm>
              <a:off x="1677668" y="3275460"/>
              <a:ext cx="542282" cy="463117"/>
              <a:chOff x="3706813" y="3970338"/>
              <a:chExt cx="434976" cy="371475"/>
            </a:xfrm>
            <a:grpFill/>
          </p:grpSpPr>
          <p:sp>
            <p:nvSpPr>
              <p:cNvPr id="12" name="Freeform 669">
                <a:extLst>
                  <a:ext uri="{FF2B5EF4-FFF2-40B4-BE49-F238E27FC236}">
                    <a16:creationId xmlns:a16="http://schemas.microsoft.com/office/drawing/2014/main" id="{A946F496-EBEC-BE09-FEBB-A9C6DB4FA1AA}"/>
                  </a:ext>
                </a:extLst>
              </p:cNvPr>
              <p:cNvSpPr>
                <a:spLocks/>
              </p:cNvSpPr>
              <p:nvPr/>
            </p:nvSpPr>
            <p:spPr bwMode="auto">
              <a:xfrm>
                <a:off x="3748088" y="4024313"/>
                <a:ext cx="368300" cy="171450"/>
              </a:xfrm>
              <a:custGeom>
                <a:avLst/>
                <a:gdLst>
                  <a:gd name="T0" fmla="*/ 7 w 403"/>
                  <a:gd name="T1" fmla="*/ 187 h 187"/>
                  <a:gd name="T2" fmla="*/ 0 w 403"/>
                  <a:gd name="T3" fmla="*/ 180 h 187"/>
                  <a:gd name="T4" fmla="*/ 0 w 403"/>
                  <a:gd name="T5" fmla="*/ 47 h 187"/>
                  <a:gd name="T6" fmla="*/ 47 w 403"/>
                  <a:gd name="T7" fmla="*/ 0 h 187"/>
                  <a:gd name="T8" fmla="*/ 356 w 403"/>
                  <a:gd name="T9" fmla="*/ 0 h 187"/>
                  <a:gd name="T10" fmla="*/ 403 w 403"/>
                  <a:gd name="T11" fmla="*/ 47 h 187"/>
                  <a:gd name="T12" fmla="*/ 403 w 403"/>
                  <a:gd name="T13" fmla="*/ 108 h 187"/>
                  <a:gd name="T14" fmla="*/ 396 w 403"/>
                  <a:gd name="T15" fmla="*/ 115 h 187"/>
                  <a:gd name="T16" fmla="*/ 388 w 403"/>
                  <a:gd name="T17" fmla="*/ 108 h 187"/>
                  <a:gd name="T18" fmla="*/ 388 w 403"/>
                  <a:gd name="T19" fmla="*/ 47 h 187"/>
                  <a:gd name="T20" fmla="*/ 356 w 403"/>
                  <a:gd name="T21" fmla="*/ 15 h 187"/>
                  <a:gd name="T22" fmla="*/ 47 w 403"/>
                  <a:gd name="T23" fmla="*/ 15 h 187"/>
                  <a:gd name="T24" fmla="*/ 15 w 403"/>
                  <a:gd name="T25" fmla="*/ 47 h 187"/>
                  <a:gd name="T26" fmla="*/ 15 w 403"/>
                  <a:gd name="T27" fmla="*/ 180 h 187"/>
                  <a:gd name="T28" fmla="*/ 7 w 403"/>
                  <a:gd name="T2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3" h="187">
                    <a:moveTo>
                      <a:pt x="7" y="187"/>
                    </a:moveTo>
                    <a:cubicBezTo>
                      <a:pt x="3" y="187"/>
                      <a:pt x="0" y="184"/>
                      <a:pt x="0" y="180"/>
                    </a:cubicBezTo>
                    <a:lnTo>
                      <a:pt x="0" y="47"/>
                    </a:lnTo>
                    <a:cubicBezTo>
                      <a:pt x="0" y="21"/>
                      <a:pt x="21" y="0"/>
                      <a:pt x="47" y="0"/>
                    </a:cubicBezTo>
                    <a:lnTo>
                      <a:pt x="356" y="0"/>
                    </a:lnTo>
                    <a:cubicBezTo>
                      <a:pt x="382" y="0"/>
                      <a:pt x="403" y="21"/>
                      <a:pt x="403" y="47"/>
                    </a:cubicBezTo>
                    <a:lnTo>
                      <a:pt x="403" y="108"/>
                    </a:lnTo>
                    <a:cubicBezTo>
                      <a:pt x="403" y="112"/>
                      <a:pt x="400" y="115"/>
                      <a:pt x="396" y="115"/>
                    </a:cubicBezTo>
                    <a:cubicBezTo>
                      <a:pt x="392" y="115"/>
                      <a:pt x="388" y="112"/>
                      <a:pt x="388" y="108"/>
                    </a:cubicBezTo>
                    <a:lnTo>
                      <a:pt x="388" y="47"/>
                    </a:lnTo>
                    <a:cubicBezTo>
                      <a:pt x="388" y="29"/>
                      <a:pt x="374" y="15"/>
                      <a:pt x="356" y="15"/>
                    </a:cubicBezTo>
                    <a:lnTo>
                      <a:pt x="47" y="15"/>
                    </a:lnTo>
                    <a:cubicBezTo>
                      <a:pt x="29" y="15"/>
                      <a:pt x="15" y="29"/>
                      <a:pt x="15" y="47"/>
                    </a:cubicBezTo>
                    <a:lnTo>
                      <a:pt x="15" y="180"/>
                    </a:lnTo>
                    <a:cubicBezTo>
                      <a:pt x="15" y="184"/>
                      <a:pt x="12" y="187"/>
                      <a:pt x="7" y="187"/>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13" name="Freeform 670">
                <a:extLst>
                  <a:ext uri="{FF2B5EF4-FFF2-40B4-BE49-F238E27FC236}">
                    <a16:creationId xmlns:a16="http://schemas.microsoft.com/office/drawing/2014/main" id="{D07DA692-8250-A58C-E82F-377033CDC7E6}"/>
                  </a:ext>
                </a:extLst>
              </p:cNvPr>
              <p:cNvSpPr>
                <a:spLocks/>
              </p:cNvSpPr>
              <p:nvPr/>
            </p:nvSpPr>
            <p:spPr bwMode="auto">
              <a:xfrm>
                <a:off x="3949701" y="4189413"/>
                <a:ext cx="166688" cy="104775"/>
              </a:xfrm>
              <a:custGeom>
                <a:avLst/>
                <a:gdLst>
                  <a:gd name="T0" fmla="*/ 136 w 183"/>
                  <a:gd name="T1" fmla="*/ 114 h 114"/>
                  <a:gd name="T2" fmla="*/ 8 w 183"/>
                  <a:gd name="T3" fmla="*/ 114 h 114"/>
                  <a:gd name="T4" fmla="*/ 0 w 183"/>
                  <a:gd name="T5" fmla="*/ 107 h 114"/>
                  <a:gd name="T6" fmla="*/ 8 w 183"/>
                  <a:gd name="T7" fmla="*/ 100 h 114"/>
                  <a:gd name="T8" fmla="*/ 136 w 183"/>
                  <a:gd name="T9" fmla="*/ 100 h 114"/>
                  <a:gd name="T10" fmla="*/ 168 w 183"/>
                  <a:gd name="T11" fmla="*/ 67 h 114"/>
                  <a:gd name="T12" fmla="*/ 168 w 183"/>
                  <a:gd name="T13" fmla="*/ 7 h 114"/>
                  <a:gd name="T14" fmla="*/ 176 w 183"/>
                  <a:gd name="T15" fmla="*/ 0 h 114"/>
                  <a:gd name="T16" fmla="*/ 183 w 183"/>
                  <a:gd name="T17" fmla="*/ 7 h 114"/>
                  <a:gd name="T18" fmla="*/ 183 w 183"/>
                  <a:gd name="T19" fmla="*/ 67 h 114"/>
                  <a:gd name="T20" fmla="*/ 136 w 183"/>
                  <a:gd name="T21"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14">
                    <a:moveTo>
                      <a:pt x="136" y="114"/>
                    </a:moveTo>
                    <a:lnTo>
                      <a:pt x="8" y="114"/>
                    </a:lnTo>
                    <a:cubicBezTo>
                      <a:pt x="4" y="114"/>
                      <a:pt x="0" y="111"/>
                      <a:pt x="0" y="107"/>
                    </a:cubicBezTo>
                    <a:cubicBezTo>
                      <a:pt x="0" y="103"/>
                      <a:pt x="4" y="100"/>
                      <a:pt x="8" y="100"/>
                    </a:cubicBezTo>
                    <a:lnTo>
                      <a:pt x="136" y="100"/>
                    </a:lnTo>
                    <a:cubicBezTo>
                      <a:pt x="154" y="100"/>
                      <a:pt x="168" y="85"/>
                      <a:pt x="168" y="67"/>
                    </a:cubicBezTo>
                    <a:lnTo>
                      <a:pt x="168" y="7"/>
                    </a:lnTo>
                    <a:cubicBezTo>
                      <a:pt x="168" y="3"/>
                      <a:pt x="172" y="0"/>
                      <a:pt x="176" y="0"/>
                    </a:cubicBezTo>
                    <a:cubicBezTo>
                      <a:pt x="180" y="0"/>
                      <a:pt x="183" y="3"/>
                      <a:pt x="183" y="7"/>
                    </a:cubicBezTo>
                    <a:lnTo>
                      <a:pt x="183" y="67"/>
                    </a:lnTo>
                    <a:cubicBezTo>
                      <a:pt x="183" y="93"/>
                      <a:pt x="162" y="114"/>
                      <a:pt x="136" y="114"/>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14" name="Freeform 671">
                <a:extLst>
                  <a:ext uri="{FF2B5EF4-FFF2-40B4-BE49-F238E27FC236}">
                    <a16:creationId xmlns:a16="http://schemas.microsoft.com/office/drawing/2014/main" id="{16D061A6-2E36-0792-871C-F0828604CF8D}"/>
                  </a:ext>
                </a:extLst>
              </p:cNvPr>
              <p:cNvSpPr>
                <a:spLocks noEditPoints="1"/>
              </p:cNvSpPr>
              <p:nvPr/>
            </p:nvSpPr>
            <p:spPr bwMode="auto">
              <a:xfrm>
                <a:off x="4041776" y="4116388"/>
                <a:ext cx="100013" cy="85725"/>
              </a:xfrm>
              <a:custGeom>
                <a:avLst/>
                <a:gdLst>
                  <a:gd name="T0" fmla="*/ 32 w 110"/>
                  <a:gd name="T1" fmla="*/ 15 h 95"/>
                  <a:gd name="T2" fmla="*/ 15 w 110"/>
                  <a:gd name="T3" fmla="*/ 33 h 95"/>
                  <a:gd name="T4" fmla="*/ 15 w 110"/>
                  <a:gd name="T5" fmla="*/ 63 h 95"/>
                  <a:gd name="T6" fmla="*/ 32 w 110"/>
                  <a:gd name="T7" fmla="*/ 81 h 95"/>
                  <a:gd name="T8" fmla="*/ 78 w 110"/>
                  <a:gd name="T9" fmla="*/ 81 h 95"/>
                  <a:gd name="T10" fmla="*/ 96 w 110"/>
                  <a:gd name="T11" fmla="*/ 63 h 95"/>
                  <a:gd name="T12" fmla="*/ 96 w 110"/>
                  <a:gd name="T13" fmla="*/ 33 h 95"/>
                  <a:gd name="T14" fmla="*/ 78 w 110"/>
                  <a:gd name="T15" fmla="*/ 15 h 95"/>
                  <a:gd name="T16" fmla="*/ 32 w 110"/>
                  <a:gd name="T17" fmla="*/ 15 h 95"/>
                  <a:gd name="T18" fmla="*/ 78 w 110"/>
                  <a:gd name="T19" fmla="*/ 95 h 95"/>
                  <a:gd name="T20" fmla="*/ 32 w 110"/>
                  <a:gd name="T21" fmla="*/ 95 h 95"/>
                  <a:gd name="T22" fmla="*/ 0 w 110"/>
                  <a:gd name="T23" fmla="*/ 63 h 95"/>
                  <a:gd name="T24" fmla="*/ 0 w 110"/>
                  <a:gd name="T25" fmla="*/ 33 h 95"/>
                  <a:gd name="T26" fmla="*/ 32 w 110"/>
                  <a:gd name="T27" fmla="*/ 0 h 95"/>
                  <a:gd name="T28" fmla="*/ 78 w 110"/>
                  <a:gd name="T29" fmla="*/ 0 h 95"/>
                  <a:gd name="T30" fmla="*/ 110 w 110"/>
                  <a:gd name="T31" fmla="*/ 33 h 95"/>
                  <a:gd name="T32" fmla="*/ 110 w 110"/>
                  <a:gd name="T33" fmla="*/ 63 h 95"/>
                  <a:gd name="T34" fmla="*/ 78 w 110"/>
                  <a:gd name="T35"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95">
                    <a:moveTo>
                      <a:pt x="32" y="15"/>
                    </a:moveTo>
                    <a:cubicBezTo>
                      <a:pt x="23" y="15"/>
                      <a:pt x="15" y="23"/>
                      <a:pt x="15" y="33"/>
                    </a:cubicBezTo>
                    <a:lnTo>
                      <a:pt x="15" y="63"/>
                    </a:lnTo>
                    <a:cubicBezTo>
                      <a:pt x="15" y="73"/>
                      <a:pt x="23" y="81"/>
                      <a:pt x="32" y="81"/>
                    </a:cubicBezTo>
                    <a:lnTo>
                      <a:pt x="78" y="81"/>
                    </a:lnTo>
                    <a:cubicBezTo>
                      <a:pt x="87" y="81"/>
                      <a:pt x="96" y="73"/>
                      <a:pt x="96" y="63"/>
                    </a:cubicBezTo>
                    <a:lnTo>
                      <a:pt x="96" y="33"/>
                    </a:lnTo>
                    <a:cubicBezTo>
                      <a:pt x="96" y="23"/>
                      <a:pt x="87" y="15"/>
                      <a:pt x="78" y="15"/>
                    </a:cubicBezTo>
                    <a:lnTo>
                      <a:pt x="32" y="15"/>
                    </a:lnTo>
                    <a:close/>
                    <a:moveTo>
                      <a:pt x="78" y="95"/>
                    </a:moveTo>
                    <a:lnTo>
                      <a:pt x="32" y="95"/>
                    </a:lnTo>
                    <a:cubicBezTo>
                      <a:pt x="15" y="95"/>
                      <a:pt x="0" y="81"/>
                      <a:pt x="0" y="63"/>
                    </a:cubicBezTo>
                    <a:lnTo>
                      <a:pt x="0" y="33"/>
                    </a:lnTo>
                    <a:cubicBezTo>
                      <a:pt x="0" y="15"/>
                      <a:pt x="15" y="0"/>
                      <a:pt x="32" y="0"/>
                    </a:cubicBezTo>
                    <a:lnTo>
                      <a:pt x="78" y="0"/>
                    </a:lnTo>
                    <a:cubicBezTo>
                      <a:pt x="96" y="0"/>
                      <a:pt x="110" y="15"/>
                      <a:pt x="110" y="33"/>
                    </a:cubicBezTo>
                    <a:lnTo>
                      <a:pt x="110" y="63"/>
                    </a:lnTo>
                    <a:cubicBezTo>
                      <a:pt x="110" y="81"/>
                      <a:pt x="96" y="95"/>
                      <a:pt x="78" y="95"/>
                    </a:cubicBezTo>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15" name="Freeform 672">
                <a:extLst>
                  <a:ext uri="{FF2B5EF4-FFF2-40B4-BE49-F238E27FC236}">
                    <a16:creationId xmlns:a16="http://schemas.microsoft.com/office/drawing/2014/main" id="{F03CF242-1A00-DDA2-AD77-0BEEC7D272B4}"/>
                  </a:ext>
                </a:extLst>
              </p:cNvPr>
              <p:cNvSpPr>
                <a:spLocks/>
              </p:cNvSpPr>
              <p:nvPr/>
            </p:nvSpPr>
            <p:spPr bwMode="auto">
              <a:xfrm>
                <a:off x="3756026" y="3970338"/>
                <a:ext cx="290513" cy="44450"/>
              </a:xfrm>
              <a:custGeom>
                <a:avLst/>
                <a:gdLst>
                  <a:gd name="T0" fmla="*/ 309 w 318"/>
                  <a:gd name="T1" fmla="*/ 49 h 49"/>
                  <a:gd name="T2" fmla="*/ 303 w 318"/>
                  <a:gd name="T3" fmla="*/ 45 h 49"/>
                  <a:gd name="T4" fmla="*/ 250 w 318"/>
                  <a:gd name="T5" fmla="*/ 18 h 49"/>
                  <a:gd name="T6" fmla="*/ 9 w 318"/>
                  <a:gd name="T7" fmla="*/ 49 h 49"/>
                  <a:gd name="T8" fmla="*/ 0 w 318"/>
                  <a:gd name="T9" fmla="*/ 43 h 49"/>
                  <a:gd name="T10" fmla="*/ 7 w 318"/>
                  <a:gd name="T11" fmla="*/ 34 h 49"/>
                  <a:gd name="T12" fmla="*/ 248 w 318"/>
                  <a:gd name="T13" fmla="*/ 3 h 49"/>
                  <a:gd name="T14" fmla="*/ 316 w 318"/>
                  <a:gd name="T15" fmla="*/ 38 h 49"/>
                  <a:gd name="T16" fmla="*/ 313 w 318"/>
                  <a:gd name="T17" fmla="*/ 48 h 49"/>
                  <a:gd name="T18" fmla="*/ 309 w 31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49">
                    <a:moveTo>
                      <a:pt x="309" y="49"/>
                    </a:moveTo>
                    <a:cubicBezTo>
                      <a:pt x="307" y="49"/>
                      <a:pt x="304" y="48"/>
                      <a:pt x="303" y="45"/>
                    </a:cubicBezTo>
                    <a:cubicBezTo>
                      <a:pt x="293" y="26"/>
                      <a:pt x="271" y="15"/>
                      <a:pt x="250" y="18"/>
                    </a:cubicBezTo>
                    <a:lnTo>
                      <a:pt x="9" y="49"/>
                    </a:lnTo>
                    <a:cubicBezTo>
                      <a:pt x="5" y="49"/>
                      <a:pt x="1" y="47"/>
                      <a:pt x="0" y="43"/>
                    </a:cubicBezTo>
                    <a:cubicBezTo>
                      <a:pt x="0" y="39"/>
                      <a:pt x="3" y="35"/>
                      <a:pt x="7" y="34"/>
                    </a:cubicBezTo>
                    <a:lnTo>
                      <a:pt x="248" y="3"/>
                    </a:lnTo>
                    <a:cubicBezTo>
                      <a:pt x="275" y="0"/>
                      <a:pt x="303" y="14"/>
                      <a:pt x="316" y="38"/>
                    </a:cubicBezTo>
                    <a:cubicBezTo>
                      <a:pt x="318" y="42"/>
                      <a:pt x="316" y="46"/>
                      <a:pt x="313" y="48"/>
                    </a:cubicBezTo>
                    <a:cubicBezTo>
                      <a:pt x="312" y="49"/>
                      <a:pt x="311" y="49"/>
                      <a:pt x="309" y="49"/>
                    </a:cubicBezTo>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16" name="Freeform 673">
                <a:extLst>
                  <a:ext uri="{FF2B5EF4-FFF2-40B4-BE49-F238E27FC236}">
                    <a16:creationId xmlns:a16="http://schemas.microsoft.com/office/drawing/2014/main" id="{99A08715-6A0C-6AD2-00DA-2B115BE8C4A2}"/>
                  </a:ext>
                </a:extLst>
              </p:cNvPr>
              <p:cNvSpPr>
                <a:spLocks/>
              </p:cNvSpPr>
              <p:nvPr/>
            </p:nvSpPr>
            <p:spPr bwMode="auto">
              <a:xfrm>
                <a:off x="3808413" y="4292600"/>
                <a:ext cx="119063" cy="49213"/>
              </a:xfrm>
              <a:custGeom>
                <a:avLst/>
                <a:gdLst>
                  <a:gd name="T0" fmla="*/ 123 w 131"/>
                  <a:gd name="T1" fmla="*/ 54 h 54"/>
                  <a:gd name="T2" fmla="*/ 8 w 131"/>
                  <a:gd name="T3" fmla="*/ 54 h 54"/>
                  <a:gd name="T4" fmla="*/ 0 w 131"/>
                  <a:gd name="T5" fmla="*/ 47 h 54"/>
                  <a:gd name="T6" fmla="*/ 0 w 131"/>
                  <a:gd name="T7" fmla="*/ 35 h 54"/>
                  <a:gd name="T8" fmla="*/ 8 w 131"/>
                  <a:gd name="T9" fmla="*/ 27 h 54"/>
                  <a:gd name="T10" fmla="*/ 15 w 131"/>
                  <a:gd name="T11" fmla="*/ 35 h 54"/>
                  <a:gd name="T12" fmla="*/ 15 w 131"/>
                  <a:gd name="T13" fmla="*/ 40 h 54"/>
                  <a:gd name="T14" fmla="*/ 116 w 131"/>
                  <a:gd name="T15" fmla="*/ 40 h 54"/>
                  <a:gd name="T16" fmla="*/ 116 w 131"/>
                  <a:gd name="T17" fmla="*/ 14 h 54"/>
                  <a:gd name="T18" fmla="*/ 32 w 131"/>
                  <a:gd name="T19" fmla="*/ 14 h 54"/>
                  <a:gd name="T20" fmla="*/ 25 w 131"/>
                  <a:gd name="T21" fmla="*/ 7 h 54"/>
                  <a:gd name="T22" fmla="*/ 32 w 131"/>
                  <a:gd name="T23" fmla="*/ 0 h 54"/>
                  <a:gd name="T24" fmla="*/ 123 w 131"/>
                  <a:gd name="T25" fmla="*/ 0 h 54"/>
                  <a:gd name="T26" fmla="*/ 131 w 131"/>
                  <a:gd name="T27" fmla="*/ 7 h 54"/>
                  <a:gd name="T28" fmla="*/ 131 w 131"/>
                  <a:gd name="T29" fmla="*/ 47 h 54"/>
                  <a:gd name="T30" fmla="*/ 123 w 131"/>
                  <a:gd name="T3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54">
                    <a:moveTo>
                      <a:pt x="123" y="54"/>
                    </a:moveTo>
                    <a:lnTo>
                      <a:pt x="8" y="54"/>
                    </a:lnTo>
                    <a:cubicBezTo>
                      <a:pt x="4" y="54"/>
                      <a:pt x="0" y="51"/>
                      <a:pt x="0" y="47"/>
                    </a:cubicBezTo>
                    <a:lnTo>
                      <a:pt x="0" y="35"/>
                    </a:lnTo>
                    <a:cubicBezTo>
                      <a:pt x="0" y="31"/>
                      <a:pt x="4" y="27"/>
                      <a:pt x="8" y="27"/>
                    </a:cubicBezTo>
                    <a:cubicBezTo>
                      <a:pt x="12" y="27"/>
                      <a:pt x="15" y="31"/>
                      <a:pt x="15" y="35"/>
                    </a:cubicBezTo>
                    <a:lnTo>
                      <a:pt x="15" y="40"/>
                    </a:lnTo>
                    <a:lnTo>
                      <a:pt x="116" y="40"/>
                    </a:lnTo>
                    <a:lnTo>
                      <a:pt x="116" y="14"/>
                    </a:lnTo>
                    <a:lnTo>
                      <a:pt x="32" y="14"/>
                    </a:lnTo>
                    <a:cubicBezTo>
                      <a:pt x="28" y="14"/>
                      <a:pt x="25" y="11"/>
                      <a:pt x="25" y="7"/>
                    </a:cubicBezTo>
                    <a:cubicBezTo>
                      <a:pt x="25" y="3"/>
                      <a:pt x="28" y="0"/>
                      <a:pt x="32" y="0"/>
                    </a:cubicBezTo>
                    <a:lnTo>
                      <a:pt x="123" y="0"/>
                    </a:lnTo>
                    <a:cubicBezTo>
                      <a:pt x="127" y="0"/>
                      <a:pt x="131" y="3"/>
                      <a:pt x="131" y="7"/>
                    </a:cubicBezTo>
                    <a:lnTo>
                      <a:pt x="131" y="47"/>
                    </a:lnTo>
                    <a:cubicBezTo>
                      <a:pt x="131" y="51"/>
                      <a:pt x="127" y="54"/>
                      <a:pt x="123" y="54"/>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17" name="Freeform 674">
                <a:extLst>
                  <a:ext uri="{FF2B5EF4-FFF2-40B4-BE49-F238E27FC236}">
                    <a16:creationId xmlns:a16="http://schemas.microsoft.com/office/drawing/2014/main" id="{A74AF59A-103A-482C-F4FA-A8A9011B547E}"/>
                  </a:ext>
                </a:extLst>
              </p:cNvPr>
              <p:cNvSpPr>
                <a:spLocks/>
              </p:cNvSpPr>
              <p:nvPr/>
            </p:nvSpPr>
            <p:spPr bwMode="auto">
              <a:xfrm>
                <a:off x="3832226" y="4256088"/>
                <a:ext cx="111125" cy="49213"/>
              </a:xfrm>
              <a:custGeom>
                <a:avLst/>
                <a:gdLst>
                  <a:gd name="T0" fmla="*/ 115 w 123"/>
                  <a:gd name="T1" fmla="*/ 54 h 54"/>
                  <a:gd name="T2" fmla="*/ 7 w 123"/>
                  <a:gd name="T3" fmla="*/ 54 h 54"/>
                  <a:gd name="T4" fmla="*/ 0 w 123"/>
                  <a:gd name="T5" fmla="*/ 47 h 54"/>
                  <a:gd name="T6" fmla="*/ 7 w 123"/>
                  <a:gd name="T7" fmla="*/ 40 h 54"/>
                  <a:gd name="T8" fmla="*/ 108 w 123"/>
                  <a:gd name="T9" fmla="*/ 40 h 54"/>
                  <a:gd name="T10" fmla="*/ 108 w 123"/>
                  <a:gd name="T11" fmla="*/ 14 h 54"/>
                  <a:gd name="T12" fmla="*/ 14 w 123"/>
                  <a:gd name="T13" fmla="*/ 14 h 54"/>
                  <a:gd name="T14" fmla="*/ 6 w 123"/>
                  <a:gd name="T15" fmla="*/ 7 h 54"/>
                  <a:gd name="T16" fmla="*/ 14 w 123"/>
                  <a:gd name="T17" fmla="*/ 0 h 54"/>
                  <a:gd name="T18" fmla="*/ 115 w 123"/>
                  <a:gd name="T19" fmla="*/ 0 h 54"/>
                  <a:gd name="T20" fmla="*/ 123 w 123"/>
                  <a:gd name="T21" fmla="*/ 7 h 54"/>
                  <a:gd name="T22" fmla="*/ 123 w 123"/>
                  <a:gd name="T23" fmla="*/ 47 h 54"/>
                  <a:gd name="T24" fmla="*/ 115 w 123"/>
                  <a:gd name="T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54">
                    <a:moveTo>
                      <a:pt x="115" y="54"/>
                    </a:moveTo>
                    <a:lnTo>
                      <a:pt x="7" y="54"/>
                    </a:lnTo>
                    <a:cubicBezTo>
                      <a:pt x="3" y="54"/>
                      <a:pt x="0" y="51"/>
                      <a:pt x="0" y="47"/>
                    </a:cubicBezTo>
                    <a:cubicBezTo>
                      <a:pt x="0" y="43"/>
                      <a:pt x="3" y="40"/>
                      <a:pt x="7" y="40"/>
                    </a:cubicBezTo>
                    <a:lnTo>
                      <a:pt x="108" y="40"/>
                    </a:lnTo>
                    <a:lnTo>
                      <a:pt x="108" y="14"/>
                    </a:lnTo>
                    <a:lnTo>
                      <a:pt x="14" y="14"/>
                    </a:lnTo>
                    <a:cubicBezTo>
                      <a:pt x="10" y="14"/>
                      <a:pt x="6" y="11"/>
                      <a:pt x="6" y="7"/>
                    </a:cubicBezTo>
                    <a:cubicBezTo>
                      <a:pt x="6" y="3"/>
                      <a:pt x="10" y="0"/>
                      <a:pt x="14" y="0"/>
                    </a:cubicBezTo>
                    <a:lnTo>
                      <a:pt x="115" y="0"/>
                    </a:lnTo>
                    <a:cubicBezTo>
                      <a:pt x="119" y="0"/>
                      <a:pt x="123" y="3"/>
                      <a:pt x="123" y="7"/>
                    </a:cubicBezTo>
                    <a:lnTo>
                      <a:pt x="123" y="47"/>
                    </a:lnTo>
                    <a:cubicBezTo>
                      <a:pt x="123" y="51"/>
                      <a:pt x="119" y="54"/>
                      <a:pt x="115" y="54"/>
                    </a:cubicBezTo>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18" name="Freeform 675">
                <a:extLst>
                  <a:ext uri="{FF2B5EF4-FFF2-40B4-BE49-F238E27FC236}">
                    <a16:creationId xmlns:a16="http://schemas.microsoft.com/office/drawing/2014/main" id="{52FCCE2E-02F5-4597-8E23-EAF85743CC74}"/>
                  </a:ext>
                </a:extLst>
              </p:cNvPr>
              <p:cNvSpPr>
                <a:spLocks/>
              </p:cNvSpPr>
              <p:nvPr/>
            </p:nvSpPr>
            <p:spPr bwMode="auto">
              <a:xfrm>
                <a:off x="3821113" y="4219575"/>
                <a:ext cx="106363" cy="49213"/>
              </a:xfrm>
              <a:custGeom>
                <a:avLst/>
                <a:gdLst>
                  <a:gd name="T0" fmla="*/ 110 w 118"/>
                  <a:gd name="T1" fmla="*/ 54 h 54"/>
                  <a:gd name="T2" fmla="*/ 26 w 118"/>
                  <a:gd name="T3" fmla="*/ 54 h 54"/>
                  <a:gd name="T4" fmla="*/ 18 w 118"/>
                  <a:gd name="T5" fmla="*/ 47 h 54"/>
                  <a:gd name="T6" fmla="*/ 26 w 118"/>
                  <a:gd name="T7" fmla="*/ 40 h 54"/>
                  <a:gd name="T8" fmla="*/ 103 w 118"/>
                  <a:gd name="T9" fmla="*/ 40 h 54"/>
                  <a:gd name="T10" fmla="*/ 103 w 118"/>
                  <a:gd name="T11" fmla="*/ 14 h 54"/>
                  <a:gd name="T12" fmla="*/ 7 w 118"/>
                  <a:gd name="T13" fmla="*/ 14 h 54"/>
                  <a:gd name="T14" fmla="*/ 0 w 118"/>
                  <a:gd name="T15" fmla="*/ 7 h 54"/>
                  <a:gd name="T16" fmla="*/ 7 w 118"/>
                  <a:gd name="T17" fmla="*/ 0 h 54"/>
                  <a:gd name="T18" fmla="*/ 110 w 118"/>
                  <a:gd name="T19" fmla="*/ 0 h 54"/>
                  <a:gd name="T20" fmla="*/ 118 w 118"/>
                  <a:gd name="T21" fmla="*/ 7 h 54"/>
                  <a:gd name="T22" fmla="*/ 118 w 118"/>
                  <a:gd name="T23" fmla="*/ 47 h 54"/>
                  <a:gd name="T24" fmla="*/ 110 w 118"/>
                  <a:gd name="T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54">
                    <a:moveTo>
                      <a:pt x="110" y="54"/>
                    </a:moveTo>
                    <a:lnTo>
                      <a:pt x="26" y="54"/>
                    </a:lnTo>
                    <a:cubicBezTo>
                      <a:pt x="22" y="54"/>
                      <a:pt x="18" y="51"/>
                      <a:pt x="18" y="47"/>
                    </a:cubicBezTo>
                    <a:cubicBezTo>
                      <a:pt x="18" y="43"/>
                      <a:pt x="22" y="40"/>
                      <a:pt x="26" y="40"/>
                    </a:cubicBezTo>
                    <a:lnTo>
                      <a:pt x="103" y="40"/>
                    </a:lnTo>
                    <a:lnTo>
                      <a:pt x="103" y="14"/>
                    </a:lnTo>
                    <a:lnTo>
                      <a:pt x="7" y="14"/>
                    </a:lnTo>
                    <a:cubicBezTo>
                      <a:pt x="3" y="14"/>
                      <a:pt x="0" y="11"/>
                      <a:pt x="0" y="7"/>
                    </a:cubicBezTo>
                    <a:cubicBezTo>
                      <a:pt x="0" y="3"/>
                      <a:pt x="3" y="0"/>
                      <a:pt x="7" y="0"/>
                    </a:cubicBezTo>
                    <a:lnTo>
                      <a:pt x="110" y="0"/>
                    </a:lnTo>
                    <a:cubicBezTo>
                      <a:pt x="114" y="0"/>
                      <a:pt x="118" y="3"/>
                      <a:pt x="118" y="7"/>
                    </a:cubicBezTo>
                    <a:lnTo>
                      <a:pt x="118" y="47"/>
                    </a:lnTo>
                    <a:cubicBezTo>
                      <a:pt x="118" y="51"/>
                      <a:pt x="114" y="54"/>
                      <a:pt x="110" y="54"/>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19" name="Freeform 676">
                <a:extLst>
                  <a:ext uri="{FF2B5EF4-FFF2-40B4-BE49-F238E27FC236}">
                    <a16:creationId xmlns:a16="http://schemas.microsoft.com/office/drawing/2014/main" id="{53A5CBB0-878C-E1AC-5980-15299C717080}"/>
                  </a:ext>
                </a:extLst>
              </p:cNvPr>
              <p:cNvSpPr>
                <a:spLocks/>
              </p:cNvSpPr>
              <p:nvPr/>
            </p:nvSpPr>
            <p:spPr bwMode="auto">
              <a:xfrm>
                <a:off x="3802063" y="4183063"/>
                <a:ext cx="117475" cy="49213"/>
              </a:xfrm>
              <a:custGeom>
                <a:avLst/>
                <a:gdLst>
                  <a:gd name="T0" fmla="*/ 123 w 130"/>
                  <a:gd name="T1" fmla="*/ 54 h 54"/>
                  <a:gd name="T2" fmla="*/ 28 w 130"/>
                  <a:gd name="T3" fmla="*/ 54 h 54"/>
                  <a:gd name="T4" fmla="*/ 21 w 130"/>
                  <a:gd name="T5" fmla="*/ 47 h 54"/>
                  <a:gd name="T6" fmla="*/ 28 w 130"/>
                  <a:gd name="T7" fmla="*/ 40 h 54"/>
                  <a:gd name="T8" fmla="*/ 116 w 130"/>
                  <a:gd name="T9" fmla="*/ 40 h 54"/>
                  <a:gd name="T10" fmla="*/ 116 w 130"/>
                  <a:gd name="T11" fmla="*/ 14 h 54"/>
                  <a:gd name="T12" fmla="*/ 15 w 130"/>
                  <a:gd name="T13" fmla="*/ 14 h 54"/>
                  <a:gd name="T14" fmla="*/ 15 w 130"/>
                  <a:gd name="T15" fmla="*/ 31 h 54"/>
                  <a:gd name="T16" fmla="*/ 7 w 130"/>
                  <a:gd name="T17" fmla="*/ 39 h 54"/>
                  <a:gd name="T18" fmla="*/ 0 w 130"/>
                  <a:gd name="T19" fmla="*/ 31 h 54"/>
                  <a:gd name="T20" fmla="*/ 0 w 130"/>
                  <a:gd name="T21" fmla="*/ 7 h 54"/>
                  <a:gd name="T22" fmla="*/ 7 w 130"/>
                  <a:gd name="T23" fmla="*/ 0 h 54"/>
                  <a:gd name="T24" fmla="*/ 123 w 130"/>
                  <a:gd name="T25" fmla="*/ 0 h 54"/>
                  <a:gd name="T26" fmla="*/ 130 w 130"/>
                  <a:gd name="T27" fmla="*/ 7 h 54"/>
                  <a:gd name="T28" fmla="*/ 130 w 130"/>
                  <a:gd name="T29" fmla="*/ 47 h 54"/>
                  <a:gd name="T30" fmla="*/ 123 w 130"/>
                  <a:gd name="T3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54">
                    <a:moveTo>
                      <a:pt x="123" y="54"/>
                    </a:moveTo>
                    <a:lnTo>
                      <a:pt x="28" y="54"/>
                    </a:lnTo>
                    <a:cubicBezTo>
                      <a:pt x="24" y="54"/>
                      <a:pt x="21" y="51"/>
                      <a:pt x="21" y="47"/>
                    </a:cubicBezTo>
                    <a:cubicBezTo>
                      <a:pt x="21" y="43"/>
                      <a:pt x="24" y="40"/>
                      <a:pt x="28" y="40"/>
                    </a:cubicBezTo>
                    <a:lnTo>
                      <a:pt x="116" y="40"/>
                    </a:lnTo>
                    <a:lnTo>
                      <a:pt x="116" y="14"/>
                    </a:lnTo>
                    <a:lnTo>
                      <a:pt x="15" y="14"/>
                    </a:lnTo>
                    <a:lnTo>
                      <a:pt x="15" y="31"/>
                    </a:lnTo>
                    <a:cubicBezTo>
                      <a:pt x="15" y="35"/>
                      <a:pt x="11" y="39"/>
                      <a:pt x="7" y="39"/>
                    </a:cubicBezTo>
                    <a:cubicBezTo>
                      <a:pt x="3" y="39"/>
                      <a:pt x="0" y="35"/>
                      <a:pt x="0" y="31"/>
                    </a:cubicBezTo>
                    <a:lnTo>
                      <a:pt x="0" y="7"/>
                    </a:lnTo>
                    <a:cubicBezTo>
                      <a:pt x="0" y="3"/>
                      <a:pt x="3" y="0"/>
                      <a:pt x="7" y="0"/>
                    </a:cubicBezTo>
                    <a:lnTo>
                      <a:pt x="123" y="0"/>
                    </a:lnTo>
                    <a:cubicBezTo>
                      <a:pt x="127" y="0"/>
                      <a:pt x="130" y="3"/>
                      <a:pt x="130" y="7"/>
                    </a:cubicBezTo>
                    <a:lnTo>
                      <a:pt x="130" y="47"/>
                    </a:lnTo>
                    <a:cubicBezTo>
                      <a:pt x="130" y="51"/>
                      <a:pt x="127" y="54"/>
                      <a:pt x="123" y="54"/>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20" name="Freeform 677">
                <a:extLst>
                  <a:ext uri="{FF2B5EF4-FFF2-40B4-BE49-F238E27FC236}">
                    <a16:creationId xmlns:a16="http://schemas.microsoft.com/office/drawing/2014/main" id="{0E9FF21A-7319-8C34-2771-295E477CAFBC}"/>
                  </a:ext>
                </a:extLst>
              </p:cNvPr>
              <p:cNvSpPr>
                <a:spLocks noEditPoints="1"/>
              </p:cNvSpPr>
              <p:nvPr/>
            </p:nvSpPr>
            <p:spPr bwMode="auto">
              <a:xfrm>
                <a:off x="3706813" y="4198938"/>
                <a:ext cx="144463" cy="142875"/>
              </a:xfrm>
              <a:custGeom>
                <a:avLst/>
                <a:gdLst>
                  <a:gd name="T0" fmla="*/ 79 w 157"/>
                  <a:gd name="T1" fmla="*/ 14 h 157"/>
                  <a:gd name="T2" fmla="*/ 14 w 157"/>
                  <a:gd name="T3" fmla="*/ 78 h 157"/>
                  <a:gd name="T4" fmla="*/ 79 w 157"/>
                  <a:gd name="T5" fmla="*/ 143 h 157"/>
                  <a:gd name="T6" fmla="*/ 143 w 157"/>
                  <a:gd name="T7" fmla="*/ 78 h 157"/>
                  <a:gd name="T8" fmla="*/ 79 w 157"/>
                  <a:gd name="T9" fmla="*/ 14 h 157"/>
                  <a:gd name="T10" fmla="*/ 79 w 157"/>
                  <a:gd name="T11" fmla="*/ 157 h 157"/>
                  <a:gd name="T12" fmla="*/ 0 w 157"/>
                  <a:gd name="T13" fmla="*/ 78 h 157"/>
                  <a:gd name="T14" fmla="*/ 79 w 157"/>
                  <a:gd name="T15" fmla="*/ 0 h 157"/>
                  <a:gd name="T16" fmla="*/ 157 w 157"/>
                  <a:gd name="T17" fmla="*/ 78 h 157"/>
                  <a:gd name="T18" fmla="*/ 79 w 157"/>
                  <a:gd name="T19"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157">
                    <a:moveTo>
                      <a:pt x="79" y="14"/>
                    </a:moveTo>
                    <a:cubicBezTo>
                      <a:pt x="43" y="14"/>
                      <a:pt x="14" y="43"/>
                      <a:pt x="14" y="78"/>
                    </a:cubicBezTo>
                    <a:cubicBezTo>
                      <a:pt x="14" y="114"/>
                      <a:pt x="43" y="143"/>
                      <a:pt x="79" y="143"/>
                    </a:cubicBezTo>
                    <a:cubicBezTo>
                      <a:pt x="114" y="143"/>
                      <a:pt x="143" y="114"/>
                      <a:pt x="143" y="78"/>
                    </a:cubicBezTo>
                    <a:cubicBezTo>
                      <a:pt x="143" y="43"/>
                      <a:pt x="114" y="14"/>
                      <a:pt x="79" y="14"/>
                    </a:cubicBezTo>
                    <a:close/>
                    <a:moveTo>
                      <a:pt x="79" y="157"/>
                    </a:moveTo>
                    <a:cubicBezTo>
                      <a:pt x="35" y="157"/>
                      <a:pt x="0" y="122"/>
                      <a:pt x="0" y="78"/>
                    </a:cubicBezTo>
                    <a:cubicBezTo>
                      <a:pt x="0" y="35"/>
                      <a:pt x="35" y="0"/>
                      <a:pt x="79" y="0"/>
                    </a:cubicBezTo>
                    <a:cubicBezTo>
                      <a:pt x="122" y="0"/>
                      <a:pt x="157" y="35"/>
                      <a:pt x="157" y="78"/>
                    </a:cubicBezTo>
                    <a:cubicBezTo>
                      <a:pt x="157" y="122"/>
                      <a:pt x="122" y="157"/>
                      <a:pt x="79" y="157"/>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21" name="Freeform 678">
                <a:extLst>
                  <a:ext uri="{FF2B5EF4-FFF2-40B4-BE49-F238E27FC236}">
                    <a16:creationId xmlns:a16="http://schemas.microsoft.com/office/drawing/2014/main" id="{BBD8CBB2-086E-5200-B3CD-E8BB5B28774E}"/>
                  </a:ext>
                </a:extLst>
              </p:cNvPr>
              <p:cNvSpPr>
                <a:spLocks/>
              </p:cNvSpPr>
              <p:nvPr/>
            </p:nvSpPr>
            <p:spPr bwMode="auto">
              <a:xfrm>
                <a:off x="3756026" y="4240213"/>
                <a:ext cx="46038" cy="58738"/>
              </a:xfrm>
              <a:custGeom>
                <a:avLst/>
                <a:gdLst>
                  <a:gd name="T0" fmla="*/ 31 w 51"/>
                  <a:gd name="T1" fmla="*/ 65 h 65"/>
                  <a:gd name="T2" fmla="*/ 20 w 51"/>
                  <a:gd name="T3" fmla="*/ 65 h 65"/>
                  <a:gd name="T4" fmla="*/ 0 w 51"/>
                  <a:gd name="T5" fmla="*/ 45 h 65"/>
                  <a:gd name="T6" fmla="*/ 7 w 51"/>
                  <a:gd name="T7" fmla="*/ 38 h 65"/>
                  <a:gd name="T8" fmla="*/ 15 w 51"/>
                  <a:gd name="T9" fmla="*/ 45 h 65"/>
                  <a:gd name="T10" fmla="*/ 20 w 51"/>
                  <a:gd name="T11" fmla="*/ 51 h 65"/>
                  <a:gd name="T12" fmla="*/ 31 w 51"/>
                  <a:gd name="T13" fmla="*/ 51 h 65"/>
                  <a:gd name="T14" fmla="*/ 37 w 51"/>
                  <a:gd name="T15" fmla="*/ 45 h 65"/>
                  <a:gd name="T16" fmla="*/ 31 w 51"/>
                  <a:gd name="T17" fmla="*/ 40 h 65"/>
                  <a:gd name="T18" fmla="*/ 20 w 51"/>
                  <a:gd name="T19" fmla="*/ 40 h 65"/>
                  <a:gd name="T20" fmla="*/ 0 w 51"/>
                  <a:gd name="T21" fmla="*/ 20 h 65"/>
                  <a:gd name="T22" fmla="*/ 20 w 51"/>
                  <a:gd name="T23" fmla="*/ 0 h 65"/>
                  <a:gd name="T24" fmla="*/ 31 w 51"/>
                  <a:gd name="T25" fmla="*/ 0 h 65"/>
                  <a:gd name="T26" fmla="*/ 51 w 51"/>
                  <a:gd name="T27" fmla="*/ 20 h 65"/>
                  <a:gd name="T28" fmla="*/ 44 w 51"/>
                  <a:gd name="T29" fmla="*/ 27 h 65"/>
                  <a:gd name="T30" fmla="*/ 37 w 51"/>
                  <a:gd name="T31" fmla="*/ 20 h 65"/>
                  <a:gd name="T32" fmla="*/ 31 w 51"/>
                  <a:gd name="T33" fmla="*/ 14 h 65"/>
                  <a:gd name="T34" fmla="*/ 20 w 51"/>
                  <a:gd name="T35" fmla="*/ 14 h 65"/>
                  <a:gd name="T36" fmla="*/ 15 w 51"/>
                  <a:gd name="T37" fmla="*/ 20 h 65"/>
                  <a:gd name="T38" fmla="*/ 20 w 51"/>
                  <a:gd name="T39" fmla="*/ 25 h 65"/>
                  <a:gd name="T40" fmla="*/ 31 w 51"/>
                  <a:gd name="T41" fmla="*/ 25 h 65"/>
                  <a:gd name="T42" fmla="*/ 51 w 51"/>
                  <a:gd name="T43" fmla="*/ 45 h 65"/>
                  <a:gd name="T44" fmla="*/ 31 w 51"/>
                  <a:gd name="T4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65">
                    <a:moveTo>
                      <a:pt x="31" y="65"/>
                    </a:moveTo>
                    <a:lnTo>
                      <a:pt x="20" y="65"/>
                    </a:lnTo>
                    <a:cubicBezTo>
                      <a:pt x="9" y="65"/>
                      <a:pt x="0" y="56"/>
                      <a:pt x="0" y="45"/>
                    </a:cubicBezTo>
                    <a:cubicBezTo>
                      <a:pt x="0" y="41"/>
                      <a:pt x="3" y="38"/>
                      <a:pt x="7" y="38"/>
                    </a:cubicBezTo>
                    <a:cubicBezTo>
                      <a:pt x="11" y="38"/>
                      <a:pt x="15" y="41"/>
                      <a:pt x="15" y="45"/>
                    </a:cubicBezTo>
                    <a:cubicBezTo>
                      <a:pt x="15" y="48"/>
                      <a:pt x="17" y="51"/>
                      <a:pt x="20" y="51"/>
                    </a:cubicBezTo>
                    <a:lnTo>
                      <a:pt x="31" y="51"/>
                    </a:lnTo>
                    <a:cubicBezTo>
                      <a:pt x="34" y="51"/>
                      <a:pt x="37" y="48"/>
                      <a:pt x="37" y="45"/>
                    </a:cubicBezTo>
                    <a:cubicBezTo>
                      <a:pt x="37" y="42"/>
                      <a:pt x="34" y="40"/>
                      <a:pt x="31" y="40"/>
                    </a:cubicBezTo>
                    <a:lnTo>
                      <a:pt x="20" y="40"/>
                    </a:lnTo>
                    <a:cubicBezTo>
                      <a:pt x="9" y="40"/>
                      <a:pt x="0" y="31"/>
                      <a:pt x="0" y="20"/>
                    </a:cubicBezTo>
                    <a:cubicBezTo>
                      <a:pt x="0" y="9"/>
                      <a:pt x="9" y="0"/>
                      <a:pt x="20" y="0"/>
                    </a:cubicBezTo>
                    <a:lnTo>
                      <a:pt x="31" y="0"/>
                    </a:lnTo>
                    <a:cubicBezTo>
                      <a:pt x="42" y="0"/>
                      <a:pt x="51" y="9"/>
                      <a:pt x="51" y="20"/>
                    </a:cubicBezTo>
                    <a:cubicBezTo>
                      <a:pt x="51" y="24"/>
                      <a:pt x="48" y="27"/>
                      <a:pt x="44" y="27"/>
                    </a:cubicBezTo>
                    <a:cubicBezTo>
                      <a:pt x="40" y="27"/>
                      <a:pt x="37" y="24"/>
                      <a:pt x="37" y="20"/>
                    </a:cubicBezTo>
                    <a:cubicBezTo>
                      <a:pt x="37" y="17"/>
                      <a:pt x="34" y="14"/>
                      <a:pt x="31" y="14"/>
                    </a:cubicBezTo>
                    <a:lnTo>
                      <a:pt x="20" y="14"/>
                    </a:lnTo>
                    <a:cubicBezTo>
                      <a:pt x="17" y="14"/>
                      <a:pt x="15" y="17"/>
                      <a:pt x="15" y="20"/>
                    </a:cubicBezTo>
                    <a:cubicBezTo>
                      <a:pt x="15" y="23"/>
                      <a:pt x="17" y="25"/>
                      <a:pt x="20" y="25"/>
                    </a:cubicBezTo>
                    <a:lnTo>
                      <a:pt x="31" y="25"/>
                    </a:lnTo>
                    <a:cubicBezTo>
                      <a:pt x="42" y="25"/>
                      <a:pt x="51" y="34"/>
                      <a:pt x="51" y="45"/>
                    </a:cubicBezTo>
                    <a:cubicBezTo>
                      <a:pt x="51" y="56"/>
                      <a:pt x="42" y="65"/>
                      <a:pt x="31" y="65"/>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22" name="Freeform 679">
                <a:extLst>
                  <a:ext uri="{FF2B5EF4-FFF2-40B4-BE49-F238E27FC236}">
                    <a16:creationId xmlns:a16="http://schemas.microsoft.com/office/drawing/2014/main" id="{3A30D755-E223-6DAF-696E-3093972E2154}"/>
                  </a:ext>
                </a:extLst>
              </p:cNvPr>
              <p:cNvSpPr>
                <a:spLocks/>
              </p:cNvSpPr>
              <p:nvPr/>
            </p:nvSpPr>
            <p:spPr bwMode="auto">
              <a:xfrm>
                <a:off x="3771901" y="4229100"/>
                <a:ext cx="14288" cy="23813"/>
              </a:xfrm>
              <a:custGeom>
                <a:avLst/>
                <a:gdLst>
                  <a:gd name="T0" fmla="*/ 8 w 15"/>
                  <a:gd name="T1" fmla="*/ 26 h 26"/>
                  <a:gd name="T2" fmla="*/ 0 w 15"/>
                  <a:gd name="T3" fmla="*/ 19 h 26"/>
                  <a:gd name="T4" fmla="*/ 0 w 15"/>
                  <a:gd name="T5" fmla="*/ 7 h 26"/>
                  <a:gd name="T6" fmla="*/ 8 w 15"/>
                  <a:gd name="T7" fmla="*/ 0 h 26"/>
                  <a:gd name="T8" fmla="*/ 15 w 15"/>
                  <a:gd name="T9" fmla="*/ 7 h 26"/>
                  <a:gd name="T10" fmla="*/ 15 w 15"/>
                  <a:gd name="T11" fmla="*/ 19 h 26"/>
                  <a:gd name="T12" fmla="*/ 8 w 15"/>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15" h="26">
                    <a:moveTo>
                      <a:pt x="8" y="26"/>
                    </a:moveTo>
                    <a:cubicBezTo>
                      <a:pt x="4" y="26"/>
                      <a:pt x="0" y="23"/>
                      <a:pt x="0" y="19"/>
                    </a:cubicBezTo>
                    <a:lnTo>
                      <a:pt x="0" y="7"/>
                    </a:lnTo>
                    <a:cubicBezTo>
                      <a:pt x="0" y="3"/>
                      <a:pt x="4" y="0"/>
                      <a:pt x="8" y="0"/>
                    </a:cubicBezTo>
                    <a:cubicBezTo>
                      <a:pt x="12" y="0"/>
                      <a:pt x="15" y="3"/>
                      <a:pt x="15" y="7"/>
                    </a:cubicBezTo>
                    <a:lnTo>
                      <a:pt x="15" y="19"/>
                    </a:lnTo>
                    <a:cubicBezTo>
                      <a:pt x="15" y="23"/>
                      <a:pt x="12" y="26"/>
                      <a:pt x="8" y="26"/>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sp>
            <p:nvSpPr>
              <p:cNvPr id="67" name="Freeform 680">
                <a:extLst>
                  <a:ext uri="{FF2B5EF4-FFF2-40B4-BE49-F238E27FC236}">
                    <a16:creationId xmlns:a16="http://schemas.microsoft.com/office/drawing/2014/main" id="{218B318D-2ECF-5E1E-EA28-D479B9AAEB40}"/>
                  </a:ext>
                </a:extLst>
              </p:cNvPr>
              <p:cNvSpPr>
                <a:spLocks/>
              </p:cNvSpPr>
              <p:nvPr/>
            </p:nvSpPr>
            <p:spPr bwMode="auto">
              <a:xfrm>
                <a:off x="3771901" y="4286250"/>
                <a:ext cx="14288" cy="23813"/>
              </a:xfrm>
              <a:custGeom>
                <a:avLst/>
                <a:gdLst>
                  <a:gd name="T0" fmla="*/ 8 w 15"/>
                  <a:gd name="T1" fmla="*/ 26 h 26"/>
                  <a:gd name="T2" fmla="*/ 0 w 15"/>
                  <a:gd name="T3" fmla="*/ 19 h 26"/>
                  <a:gd name="T4" fmla="*/ 0 w 15"/>
                  <a:gd name="T5" fmla="*/ 7 h 26"/>
                  <a:gd name="T6" fmla="*/ 8 w 15"/>
                  <a:gd name="T7" fmla="*/ 0 h 26"/>
                  <a:gd name="T8" fmla="*/ 15 w 15"/>
                  <a:gd name="T9" fmla="*/ 7 h 26"/>
                  <a:gd name="T10" fmla="*/ 15 w 15"/>
                  <a:gd name="T11" fmla="*/ 19 h 26"/>
                  <a:gd name="T12" fmla="*/ 8 w 15"/>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15" h="26">
                    <a:moveTo>
                      <a:pt x="8" y="26"/>
                    </a:moveTo>
                    <a:cubicBezTo>
                      <a:pt x="4" y="26"/>
                      <a:pt x="0" y="23"/>
                      <a:pt x="0" y="19"/>
                    </a:cubicBezTo>
                    <a:lnTo>
                      <a:pt x="0" y="7"/>
                    </a:lnTo>
                    <a:cubicBezTo>
                      <a:pt x="0" y="3"/>
                      <a:pt x="4" y="0"/>
                      <a:pt x="8" y="0"/>
                    </a:cubicBezTo>
                    <a:cubicBezTo>
                      <a:pt x="12" y="0"/>
                      <a:pt x="15" y="3"/>
                      <a:pt x="15" y="7"/>
                    </a:cubicBezTo>
                    <a:lnTo>
                      <a:pt x="15" y="19"/>
                    </a:lnTo>
                    <a:cubicBezTo>
                      <a:pt x="15" y="23"/>
                      <a:pt x="12" y="26"/>
                      <a:pt x="8" y="26"/>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grpSp>
        <p:grpSp>
          <p:nvGrpSpPr>
            <p:cNvPr id="8" name="Group 7">
              <a:extLst>
                <a:ext uri="{FF2B5EF4-FFF2-40B4-BE49-F238E27FC236}">
                  <a16:creationId xmlns:a16="http://schemas.microsoft.com/office/drawing/2014/main" id="{641C41A6-4448-70FF-ECFF-FBC92E24AED1}"/>
                </a:ext>
              </a:extLst>
            </p:cNvPr>
            <p:cNvGrpSpPr/>
            <p:nvPr/>
          </p:nvGrpSpPr>
          <p:grpSpPr>
            <a:xfrm>
              <a:off x="1535948" y="3094157"/>
              <a:ext cx="825722" cy="825722"/>
              <a:chOff x="1535948" y="1740608"/>
              <a:chExt cx="825722" cy="825722"/>
            </a:xfrm>
            <a:grpFill/>
          </p:grpSpPr>
          <p:sp>
            <p:nvSpPr>
              <p:cNvPr id="9" name="Block Arc 8">
                <a:extLst>
                  <a:ext uri="{FF2B5EF4-FFF2-40B4-BE49-F238E27FC236}">
                    <a16:creationId xmlns:a16="http://schemas.microsoft.com/office/drawing/2014/main" id="{436D2638-2110-FA69-34D8-C2387133A794}"/>
                  </a:ext>
                </a:extLst>
              </p:cNvPr>
              <p:cNvSpPr/>
              <p:nvPr/>
            </p:nvSpPr>
            <p:spPr>
              <a:xfrm rot="12586146">
                <a:off x="1535948" y="1740608"/>
                <a:ext cx="825722" cy="825722"/>
              </a:xfrm>
              <a:prstGeom prst="blockArc">
                <a:avLst>
                  <a:gd name="adj1" fmla="val 10800000"/>
                  <a:gd name="adj2" fmla="val 7043247"/>
                  <a:gd name="adj3" fmla="val 2579"/>
                </a:avLst>
              </a:prstGeom>
              <a:grpFill/>
              <a:ln w="19050">
                <a:solidFill>
                  <a:schemeClr val="bg1"/>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cs typeface="Arial" panose="020B0604020202020204" pitchFamily="34" charset="0"/>
                </a:endParaRPr>
              </a:p>
            </p:txBody>
          </p:sp>
          <p:sp>
            <p:nvSpPr>
              <p:cNvPr id="10" name="Flowchart: Connector 9">
                <a:extLst>
                  <a:ext uri="{FF2B5EF4-FFF2-40B4-BE49-F238E27FC236}">
                    <a16:creationId xmlns:a16="http://schemas.microsoft.com/office/drawing/2014/main" id="{7150FFF9-2429-812B-74F2-7AE955CA9FC0}"/>
                  </a:ext>
                </a:extLst>
              </p:cNvPr>
              <p:cNvSpPr/>
              <p:nvPr/>
            </p:nvSpPr>
            <p:spPr>
              <a:xfrm>
                <a:off x="2258156" y="1937163"/>
                <a:ext cx="91017" cy="91017"/>
              </a:xfrm>
              <a:prstGeom prst="flowChartConnector">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cs typeface="Arial" panose="020B0604020202020204" pitchFamily="34" charset="0"/>
                </a:endParaRPr>
              </a:p>
            </p:txBody>
          </p:sp>
          <p:sp>
            <p:nvSpPr>
              <p:cNvPr id="11" name="Flowchart: Connector 10">
                <a:extLst>
                  <a:ext uri="{FF2B5EF4-FFF2-40B4-BE49-F238E27FC236}">
                    <a16:creationId xmlns:a16="http://schemas.microsoft.com/office/drawing/2014/main" id="{68DF1AA2-7018-92B3-35F8-15414663A306}"/>
                  </a:ext>
                </a:extLst>
              </p:cNvPr>
              <p:cNvSpPr/>
              <p:nvPr/>
            </p:nvSpPr>
            <p:spPr>
              <a:xfrm>
                <a:off x="2258156" y="2254962"/>
                <a:ext cx="91017" cy="91017"/>
              </a:xfrm>
              <a:prstGeom prst="flowChartConnector">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cs typeface="Arial" panose="020B0604020202020204" pitchFamily="34" charset="0"/>
                </a:endParaRPr>
              </a:p>
            </p:txBody>
          </p:sp>
        </p:grpSp>
      </p:grpSp>
      <p:sp>
        <p:nvSpPr>
          <p:cNvPr id="69" name="TextBox 68">
            <a:extLst>
              <a:ext uri="{FF2B5EF4-FFF2-40B4-BE49-F238E27FC236}">
                <a16:creationId xmlns:a16="http://schemas.microsoft.com/office/drawing/2014/main" id="{13091704-8FB2-4F19-EE4D-BBAADF6A5AE5}"/>
              </a:ext>
            </a:extLst>
          </p:cNvPr>
          <p:cNvSpPr txBox="1"/>
          <p:nvPr/>
        </p:nvSpPr>
        <p:spPr>
          <a:xfrm>
            <a:off x="5878424" y="1295302"/>
            <a:ext cx="1781703" cy="276999"/>
          </a:xfrm>
          <a:prstGeom prst="rect">
            <a:avLst/>
          </a:prstGeom>
          <a:noFill/>
        </p:spPr>
        <p:txBody>
          <a:bodyPr wrap="square">
            <a:spAutoFit/>
          </a:bodyPr>
          <a:lstStyle/>
          <a:p>
            <a:pPr marL="0" marR="0" lvl="0" indent="0" algn="ctr" defTabSz="914400" rtl="0" eaLnBrk="1" fontAlgn="auto" latinLnBrk="0" hangingPunct="1">
              <a:buClrTx/>
              <a:buSzTx/>
              <a:buFontTx/>
              <a:buNone/>
              <a:tabLst/>
              <a:defRPr/>
            </a:pPr>
            <a:r>
              <a:rPr kumimoji="0" lang="en-US" sz="1200" i="0" u="none" strike="noStrike" kern="1200" cap="none" spc="0" normalizeH="0" baseline="0" noProof="0" dirty="0">
                <a:ln>
                  <a:noFill/>
                </a:ln>
                <a:solidFill>
                  <a:schemeClr val="bg1"/>
                </a:solidFill>
                <a:effectLst/>
                <a:uLnTx/>
                <a:uFillTx/>
                <a:latin typeface="SVN-Gilroy XBold" panose="00000900000000000000" pitchFamily="50" charset="0"/>
                <a:cs typeface="Arial" panose="020B0604020202020204" pitchFamily="34" charset="0"/>
              </a:rPr>
              <a:t>EFFICIENCY METRICS</a:t>
            </a:r>
            <a:endParaRPr kumimoji="0" lang="vi-VN" sz="120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73895369-557A-6000-ED3C-293B28F0BF66}"/>
              </a:ext>
            </a:extLst>
          </p:cNvPr>
          <p:cNvSpPr txBox="1"/>
          <p:nvPr/>
        </p:nvSpPr>
        <p:spPr>
          <a:xfrm>
            <a:off x="4962070" y="2035237"/>
            <a:ext cx="2788222" cy="2092881"/>
          </a:xfrm>
          <a:prstGeom prst="rect">
            <a:avLst/>
          </a:prstGeom>
          <a:noFill/>
        </p:spPr>
        <p:txBody>
          <a:bodyPr wrap="square">
            <a:spAutoFit/>
          </a:bodyPr>
          <a:lstStyle/>
          <a:p>
            <a:pPr algn="just">
              <a:spcBef>
                <a:spcPts val="300"/>
              </a:spcBef>
              <a:spcAft>
                <a:spcPts val="300"/>
              </a:spcAft>
            </a:pPr>
            <a:r>
              <a:rPr lang="en-US" sz="1200" dirty="0">
                <a:solidFill>
                  <a:schemeClr val="bg1"/>
                </a:solidFill>
                <a:latin typeface="SVN-Gilroy Medium" panose="00000600000000000000" pitchFamily="50" charset="0"/>
                <a:cs typeface="Arial" panose="020B0604020202020204" pitchFamily="34" charset="0"/>
              </a:rPr>
              <a:t>Total operating income in 1H2024 rose by </a:t>
            </a:r>
            <a:r>
              <a:rPr lang="en-US" sz="1200" dirty="0">
                <a:solidFill>
                  <a:schemeClr val="bg1"/>
                </a:solidFill>
                <a:latin typeface="SVN-Gilroy XBold" panose="00000900000000000000" pitchFamily="50" charset="0"/>
                <a:cs typeface="Arial" panose="020B0604020202020204" pitchFamily="34" charset="0"/>
              </a:rPr>
              <a:t>11.3</a:t>
            </a:r>
            <a:r>
              <a:rPr lang="vi-VN" sz="1200" dirty="0">
                <a:solidFill>
                  <a:schemeClr val="bg1"/>
                </a:solidFill>
                <a:latin typeface="SVN-Gilroy XBold" panose="00000900000000000000" pitchFamily="50" charset="0"/>
                <a:cs typeface="Arial" panose="020B0604020202020204" pitchFamily="34" charset="0"/>
              </a:rPr>
              <a:t>% </a:t>
            </a:r>
            <a:r>
              <a:rPr lang="en-US" sz="1200" dirty="0" err="1">
                <a:solidFill>
                  <a:schemeClr val="bg1"/>
                </a:solidFill>
                <a:latin typeface="SVN-Gilroy XBold" panose="00000900000000000000" pitchFamily="50" charset="0"/>
                <a:cs typeface="Arial" panose="020B0604020202020204" pitchFamily="34" charset="0"/>
              </a:rPr>
              <a:t>yoy</a:t>
            </a:r>
            <a:r>
              <a:rPr lang="en-US" sz="1200" dirty="0">
                <a:solidFill>
                  <a:schemeClr val="bg1"/>
                </a:solidFill>
                <a:latin typeface="SVN-Gilroy Medium" panose="00000600000000000000" pitchFamily="50" charset="0"/>
                <a:cs typeface="Arial" panose="020B0604020202020204" pitchFamily="34" charset="0"/>
              </a:rPr>
              <a:t>,</a:t>
            </a:r>
            <a:r>
              <a:rPr lang="vi-VN" sz="1200" dirty="0">
                <a:solidFill>
                  <a:schemeClr val="bg1"/>
                </a:solidFill>
                <a:latin typeface="SVN-Gilroy Medium" panose="00000600000000000000" pitchFamily="50" charset="0"/>
                <a:cs typeface="Arial" panose="020B0604020202020204" pitchFamily="34" charset="0"/>
              </a:rPr>
              <a:t> </a:t>
            </a:r>
            <a:r>
              <a:rPr lang="en-US" sz="1200" dirty="0">
                <a:solidFill>
                  <a:schemeClr val="bg1"/>
                </a:solidFill>
                <a:latin typeface="SVN-Gilroy Medium" panose="00000600000000000000" pitchFamily="50" charset="0"/>
                <a:cs typeface="Arial" panose="020B0604020202020204" pitchFamily="34" charset="0"/>
              </a:rPr>
              <a:t>the most optimistic figure among the State-owned commercial banks</a:t>
            </a:r>
            <a:r>
              <a:rPr lang="vi-VN" sz="1200" dirty="0">
                <a:solidFill>
                  <a:schemeClr val="bg1"/>
                </a:solidFill>
                <a:latin typeface="SVN-Gilroy Medium" panose="00000600000000000000" pitchFamily="50" charset="0"/>
                <a:cs typeface="Arial" panose="020B0604020202020204" pitchFamily="34" charset="0"/>
              </a:rPr>
              <a:t>. </a:t>
            </a:r>
            <a:r>
              <a:rPr lang="en-US" sz="1200" dirty="0" err="1">
                <a:solidFill>
                  <a:schemeClr val="bg1"/>
                </a:solidFill>
                <a:latin typeface="SVN-Gilroy Medium" panose="00000600000000000000" pitchFamily="50" charset="0"/>
                <a:ea typeface="Tahoma" panose="020B0604030504040204" pitchFamily="34" charset="0"/>
                <a:cs typeface="Arial" panose="020B0604020202020204" pitchFamily="34" charset="0"/>
              </a:rPr>
              <a:t>VietinBank's</a:t>
            </a:r>
            <a:r>
              <a:rPr lang="en-US" sz="1200" dirty="0">
                <a:solidFill>
                  <a:schemeClr val="bg1"/>
                </a:solidFill>
                <a:latin typeface="SVN-Gilroy Medium" panose="00000600000000000000" pitchFamily="50" charset="0"/>
                <a:ea typeface="Tahoma" panose="020B0604030504040204" pitchFamily="34" charset="0"/>
                <a:cs typeface="Arial" panose="020B0604020202020204" pitchFamily="34" charset="0"/>
              </a:rPr>
              <a:t> growth momentum comes from growth in NII and non-interest income such as guarantee and FX.</a:t>
            </a:r>
          </a:p>
          <a:p>
            <a:pPr algn="just">
              <a:spcBef>
                <a:spcPts val="300"/>
              </a:spcBef>
              <a:spcAft>
                <a:spcPts val="300"/>
              </a:spcAft>
            </a:pPr>
            <a:r>
              <a:rPr lang="en-US" sz="1200" dirty="0">
                <a:solidFill>
                  <a:schemeClr val="bg1"/>
                </a:solidFill>
                <a:latin typeface="SVN-Gilroy Medium" panose="00000600000000000000" pitchFamily="50" charset="0"/>
                <a:cs typeface="Arial" panose="020B0604020202020204" pitchFamily="34" charset="0"/>
              </a:rPr>
              <a:t>CIR ratio in 1H2024 remained well-controlled at </a:t>
            </a:r>
            <a:r>
              <a:rPr lang="en-US" sz="1200" dirty="0">
                <a:solidFill>
                  <a:schemeClr val="bg1"/>
                </a:solidFill>
                <a:latin typeface="SVN-Gilroy XBold" panose="00000900000000000000" pitchFamily="50" charset="0"/>
                <a:cs typeface="Arial" panose="020B0604020202020204" pitchFamily="34" charset="0"/>
              </a:rPr>
              <a:t>25.5% and at the forefront among the lowest in banking industry. </a:t>
            </a:r>
          </a:p>
          <a:p>
            <a:pPr algn="just">
              <a:spcBef>
                <a:spcPts val="300"/>
              </a:spcBef>
              <a:spcAft>
                <a:spcPts val="300"/>
              </a:spcAft>
            </a:pPr>
            <a:endParaRPr lang="en-US" sz="1200" dirty="0">
              <a:solidFill>
                <a:schemeClr val="bg1"/>
              </a:solidFill>
              <a:latin typeface="SVN-Gilroy XBold" panose="00000900000000000000" pitchFamily="50" charset="0"/>
              <a:cs typeface="Arial" panose="020B0604020202020204" pitchFamily="34" charset="0"/>
            </a:endParaRPr>
          </a:p>
        </p:txBody>
      </p:sp>
      <p:sp>
        <p:nvSpPr>
          <p:cNvPr id="71" name="TextBox 70">
            <a:extLst>
              <a:ext uri="{FF2B5EF4-FFF2-40B4-BE49-F238E27FC236}">
                <a16:creationId xmlns:a16="http://schemas.microsoft.com/office/drawing/2014/main" id="{8639B29A-25AA-C89E-91F5-B1980A818B39}"/>
              </a:ext>
            </a:extLst>
          </p:cNvPr>
          <p:cNvSpPr txBox="1"/>
          <p:nvPr/>
        </p:nvSpPr>
        <p:spPr>
          <a:xfrm>
            <a:off x="8224345" y="2035237"/>
            <a:ext cx="2937640" cy="1569660"/>
          </a:xfrm>
          <a:prstGeom prst="rect">
            <a:avLst/>
          </a:prstGeom>
          <a:noFill/>
        </p:spPr>
        <p:txBody>
          <a:bodyPr wrap="square">
            <a:spAutoFit/>
          </a:bodyPr>
          <a:lstStyle/>
          <a:p>
            <a:pPr marL="0" lvl="1" algn="just">
              <a:spcBef>
                <a:spcPts val="300"/>
              </a:spcBef>
              <a:spcAft>
                <a:spcPts val="300"/>
              </a:spcAft>
              <a:buClr>
                <a:prstClr val="black">
                  <a:lumMod val="75000"/>
                  <a:lumOff val="25000"/>
                </a:prstClr>
              </a:buClr>
              <a:defRPr/>
            </a:pPr>
            <a:r>
              <a:rPr lang="en-US" sz="1200" dirty="0">
                <a:solidFill>
                  <a:schemeClr val="bg1"/>
                </a:solidFill>
                <a:latin typeface="SVN-Gilroy Medium" panose="00000600000000000000" pitchFamily="50" charset="0"/>
                <a:cs typeface="Arial" panose="020B0604020202020204" pitchFamily="34" charset="0"/>
              </a:rPr>
              <a:t>NPL out of outstanding loans in 2Q2024 stood at </a:t>
            </a:r>
            <a:r>
              <a:rPr lang="en-US" sz="1200" b="1" dirty="0">
                <a:solidFill>
                  <a:schemeClr val="bg1"/>
                </a:solidFill>
                <a:latin typeface="SVN-Gilroy XBold" panose="00000900000000000000" pitchFamily="50" charset="0"/>
                <a:cs typeface="Arial" panose="020B0604020202020204" pitchFamily="34" charset="0"/>
              </a:rPr>
              <a:t>1.57% </a:t>
            </a:r>
            <a:r>
              <a:rPr lang="en-US" sz="1200" dirty="0">
                <a:solidFill>
                  <a:schemeClr val="bg1"/>
                </a:solidFill>
                <a:latin typeface="SVN-Gilroy Medium" panose="00000600000000000000" pitchFamily="50" charset="0"/>
                <a:cs typeface="Arial" panose="020B0604020202020204" pitchFamily="34" charset="0"/>
              </a:rPr>
              <a:t>(within the limit of </a:t>
            </a:r>
            <a:r>
              <a:rPr lang="en-US" sz="1200" b="1" dirty="0">
                <a:solidFill>
                  <a:schemeClr val="bg1"/>
                </a:solidFill>
                <a:latin typeface="SVN-Gilroy XBold" panose="00000900000000000000" pitchFamily="50" charset="0"/>
                <a:cs typeface="Arial" panose="020B0604020202020204" pitchFamily="34" charset="0"/>
              </a:rPr>
              <a:t>below 1.8% </a:t>
            </a:r>
            <a:r>
              <a:rPr lang="en-US" sz="1200" dirty="0">
                <a:solidFill>
                  <a:schemeClr val="bg1"/>
                </a:solidFill>
                <a:latin typeface="SVN-Gilroy Medium" panose="00000600000000000000" pitchFamily="50" charset="0"/>
                <a:cs typeface="Arial" panose="020B0604020202020204" pitchFamily="34" charset="0"/>
              </a:rPr>
              <a:t>approved by 2024 GMS) given that the economy is still facing many difficulties having significant impact on manufacturing and business activities and the customers’ ability to repay debts. NPL coverage ratio in 1H2024 was</a:t>
            </a:r>
            <a:r>
              <a:rPr lang="vi-VN" sz="1200" dirty="0">
                <a:solidFill>
                  <a:schemeClr val="bg1"/>
                </a:solidFill>
                <a:latin typeface="SVN-Gilroy Medium" panose="00000600000000000000" pitchFamily="50" charset="0"/>
                <a:cs typeface="Arial" panose="020B0604020202020204" pitchFamily="34" charset="0"/>
              </a:rPr>
              <a:t> </a:t>
            </a:r>
            <a:r>
              <a:rPr lang="en-US" sz="1200" dirty="0">
                <a:solidFill>
                  <a:schemeClr val="bg1"/>
                </a:solidFill>
                <a:latin typeface="SVN-Gilroy XBold" panose="00000900000000000000" pitchFamily="50" charset="0"/>
                <a:cs typeface="Arial" panose="020B0604020202020204" pitchFamily="34" charset="0"/>
              </a:rPr>
              <a:t>113.8</a:t>
            </a:r>
            <a:r>
              <a:rPr lang="vi-VN" sz="1200" dirty="0">
                <a:solidFill>
                  <a:schemeClr val="bg1"/>
                </a:solidFill>
                <a:latin typeface="SVN-Gilroy Medium" panose="00000600000000000000" pitchFamily="50" charset="0"/>
                <a:cs typeface="Arial" panose="020B0604020202020204" pitchFamily="34" charset="0"/>
              </a:rPr>
              <a:t>%</a:t>
            </a:r>
            <a:r>
              <a:rPr lang="en-US" sz="1200" dirty="0">
                <a:solidFill>
                  <a:schemeClr val="bg1"/>
                </a:solidFill>
                <a:latin typeface="SVN-Gilroy Medium" panose="00000600000000000000" pitchFamily="50" charset="0"/>
                <a:cs typeface="Arial" panose="020B0604020202020204" pitchFamily="34" charset="0"/>
              </a:rPr>
              <a:t>.</a:t>
            </a:r>
            <a:endParaRPr lang="en-US" sz="1200" dirty="0">
              <a:solidFill>
                <a:schemeClr val="bg1"/>
              </a:solidFill>
              <a:latin typeface="SVN-Gilroy Medium" panose="00000600000000000000" pitchFamily="50" charset="0"/>
              <a:ea typeface="Tahoma" panose="020B0604030504040204" pitchFamily="34" charset="0"/>
              <a:cs typeface="Arial" panose="020B0604020202020204" pitchFamily="34" charset="0"/>
            </a:endParaRPr>
          </a:p>
        </p:txBody>
      </p:sp>
      <p:grpSp>
        <p:nvGrpSpPr>
          <p:cNvPr id="72" name="Group 71">
            <a:extLst>
              <a:ext uri="{FF2B5EF4-FFF2-40B4-BE49-F238E27FC236}">
                <a16:creationId xmlns:a16="http://schemas.microsoft.com/office/drawing/2014/main" id="{9245E6D0-F591-D18E-ADCF-3C37D7F65CD4}"/>
              </a:ext>
            </a:extLst>
          </p:cNvPr>
          <p:cNvGrpSpPr/>
          <p:nvPr/>
        </p:nvGrpSpPr>
        <p:grpSpPr>
          <a:xfrm>
            <a:off x="8333197" y="1020940"/>
            <a:ext cx="825722" cy="825722"/>
            <a:chOff x="1535948" y="4322073"/>
            <a:chExt cx="825722" cy="825722"/>
          </a:xfrm>
          <a:solidFill>
            <a:schemeClr val="bg1"/>
          </a:solidFill>
        </p:grpSpPr>
        <p:grpSp>
          <p:nvGrpSpPr>
            <p:cNvPr id="73" name="Group 72">
              <a:extLst>
                <a:ext uri="{FF2B5EF4-FFF2-40B4-BE49-F238E27FC236}">
                  <a16:creationId xmlns:a16="http://schemas.microsoft.com/office/drawing/2014/main" id="{1252CB14-4C96-874A-5089-23133474100A}"/>
                </a:ext>
              </a:extLst>
            </p:cNvPr>
            <p:cNvGrpSpPr/>
            <p:nvPr/>
          </p:nvGrpSpPr>
          <p:grpSpPr>
            <a:xfrm>
              <a:off x="1535948" y="4322073"/>
              <a:ext cx="825722" cy="825722"/>
              <a:chOff x="1535948" y="1740608"/>
              <a:chExt cx="825722" cy="825722"/>
            </a:xfrm>
            <a:grpFill/>
          </p:grpSpPr>
          <p:sp>
            <p:nvSpPr>
              <p:cNvPr id="87" name="Block Arc 86">
                <a:extLst>
                  <a:ext uri="{FF2B5EF4-FFF2-40B4-BE49-F238E27FC236}">
                    <a16:creationId xmlns:a16="http://schemas.microsoft.com/office/drawing/2014/main" id="{F1B5CBFB-FD18-FBFE-6F1A-9D976BF5336B}"/>
                  </a:ext>
                </a:extLst>
              </p:cNvPr>
              <p:cNvSpPr/>
              <p:nvPr/>
            </p:nvSpPr>
            <p:spPr>
              <a:xfrm rot="12586146">
                <a:off x="1535948" y="1740608"/>
                <a:ext cx="825722" cy="825722"/>
              </a:xfrm>
              <a:prstGeom prst="blockArc">
                <a:avLst>
                  <a:gd name="adj1" fmla="val 10800000"/>
                  <a:gd name="adj2" fmla="val 7043247"/>
                  <a:gd name="adj3" fmla="val 2579"/>
                </a:avLst>
              </a:prstGeom>
              <a:grpFill/>
              <a:ln w="19050">
                <a:solidFill>
                  <a:schemeClr val="bg1"/>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cs typeface="Arial" panose="020B0604020202020204" pitchFamily="34" charset="0"/>
                </a:endParaRPr>
              </a:p>
            </p:txBody>
          </p:sp>
          <p:sp>
            <p:nvSpPr>
              <p:cNvPr id="88" name="Flowchart: Connector 87">
                <a:extLst>
                  <a:ext uri="{FF2B5EF4-FFF2-40B4-BE49-F238E27FC236}">
                    <a16:creationId xmlns:a16="http://schemas.microsoft.com/office/drawing/2014/main" id="{55A3B5D2-5CDA-7796-7432-D568A029BB8F}"/>
                  </a:ext>
                </a:extLst>
              </p:cNvPr>
              <p:cNvSpPr/>
              <p:nvPr/>
            </p:nvSpPr>
            <p:spPr>
              <a:xfrm>
                <a:off x="2258156" y="1937163"/>
                <a:ext cx="91017" cy="91017"/>
              </a:xfrm>
              <a:prstGeom prst="flowChartConnector">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cs typeface="Arial" panose="020B0604020202020204" pitchFamily="34" charset="0"/>
                </a:endParaRPr>
              </a:p>
            </p:txBody>
          </p:sp>
          <p:sp>
            <p:nvSpPr>
              <p:cNvPr id="89" name="Flowchart: Connector 88">
                <a:extLst>
                  <a:ext uri="{FF2B5EF4-FFF2-40B4-BE49-F238E27FC236}">
                    <a16:creationId xmlns:a16="http://schemas.microsoft.com/office/drawing/2014/main" id="{7C5755FA-F22A-255C-6E0A-86FBEA68A37A}"/>
                  </a:ext>
                </a:extLst>
              </p:cNvPr>
              <p:cNvSpPr/>
              <p:nvPr/>
            </p:nvSpPr>
            <p:spPr>
              <a:xfrm>
                <a:off x="2258156" y="2254962"/>
                <a:ext cx="91017" cy="91017"/>
              </a:xfrm>
              <a:prstGeom prst="flowChartConnector">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chemeClr val="bg1"/>
                  </a:solidFill>
                  <a:effectLst/>
                  <a:uLnTx/>
                  <a:uFillTx/>
                  <a:latin typeface="SVN-Gilroy Medium" panose="00000600000000000000" pitchFamily="50" charset="0"/>
                  <a:cs typeface="Arial" panose="020B0604020202020204" pitchFamily="34" charset="0"/>
                </a:endParaRPr>
              </a:p>
            </p:txBody>
          </p:sp>
        </p:grpSp>
        <p:grpSp>
          <p:nvGrpSpPr>
            <p:cNvPr id="84" name="Group 83">
              <a:extLst>
                <a:ext uri="{FF2B5EF4-FFF2-40B4-BE49-F238E27FC236}">
                  <a16:creationId xmlns:a16="http://schemas.microsoft.com/office/drawing/2014/main" id="{3273D762-09AD-BDAF-D187-AE3C73E5C389}"/>
                </a:ext>
              </a:extLst>
            </p:cNvPr>
            <p:cNvGrpSpPr/>
            <p:nvPr/>
          </p:nvGrpSpPr>
          <p:grpSpPr>
            <a:xfrm>
              <a:off x="1698907" y="4517566"/>
              <a:ext cx="499805" cy="434736"/>
              <a:chOff x="1946418" y="4965884"/>
              <a:chExt cx="296371" cy="257787"/>
            </a:xfrm>
            <a:grpFill/>
          </p:grpSpPr>
          <p:sp>
            <p:nvSpPr>
              <p:cNvPr id="85" name="Freeform 303">
                <a:extLst>
                  <a:ext uri="{FF2B5EF4-FFF2-40B4-BE49-F238E27FC236}">
                    <a16:creationId xmlns:a16="http://schemas.microsoft.com/office/drawing/2014/main" id="{FB899662-5084-D66F-09C3-6A348F3AC3F0}"/>
                  </a:ext>
                </a:extLst>
              </p:cNvPr>
              <p:cNvSpPr>
                <a:spLocks noEditPoints="1"/>
              </p:cNvSpPr>
              <p:nvPr/>
            </p:nvSpPr>
            <p:spPr bwMode="auto">
              <a:xfrm>
                <a:off x="1946418" y="4965884"/>
                <a:ext cx="243508" cy="211347"/>
              </a:xfrm>
              <a:custGeom>
                <a:avLst/>
                <a:gdLst>
                  <a:gd name="T0" fmla="*/ 18 w 134"/>
                  <a:gd name="T1" fmla="*/ 43 h 116"/>
                  <a:gd name="T2" fmla="*/ 15 w 134"/>
                  <a:gd name="T3" fmla="*/ 93 h 116"/>
                  <a:gd name="T4" fmla="*/ 29 w 134"/>
                  <a:gd name="T5" fmla="*/ 41 h 116"/>
                  <a:gd name="T6" fmla="*/ 106 w 134"/>
                  <a:gd name="T7" fmla="*/ 19 h 116"/>
                  <a:gd name="T8" fmla="*/ 125 w 134"/>
                  <a:gd name="T9" fmla="*/ 28 h 116"/>
                  <a:gd name="T10" fmla="*/ 76 w 134"/>
                  <a:gd name="T11" fmla="*/ 40 h 116"/>
                  <a:gd name="T12" fmla="*/ 9 w 134"/>
                  <a:gd name="T13" fmla="*/ 29 h 116"/>
                  <a:gd name="T14" fmla="*/ 6 w 134"/>
                  <a:gd name="T15" fmla="*/ 79 h 116"/>
                  <a:gd name="T16" fmla="*/ 69 w 134"/>
                  <a:gd name="T17" fmla="*/ 21 h 116"/>
                  <a:gd name="T18" fmla="*/ 117 w 134"/>
                  <a:gd name="T19" fmla="*/ 15 h 116"/>
                  <a:gd name="T20" fmla="*/ 66 w 134"/>
                  <a:gd name="T21" fmla="*/ 24 h 116"/>
                  <a:gd name="T22" fmla="*/ 13 w 134"/>
                  <a:gd name="T23" fmla="*/ 31 h 116"/>
                  <a:gd name="T24" fmla="*/ 80 w 134"/>
                  <a:gd name="T25" fmla="*/ 69 h 116"/>
                  <a:gd name="T26" fmla="*/ 76 w 134"/>
                  <a:gd name="T27" fmla="*/ 64 h 116"/>
                  <a:gd name="T28" fmla="*/ 69 w 134"/>
                  <a:gd name="T29" fmla="*/ 56 h 116"/>
                  <a:gd name="T30" fmla="*/ 75 w 134"/>
                  <a:gd name="T31" fmla="*/ 50 h 116"/>
                  <a:gd name="T32" fmla="*/ 78 w 134"/>
                  <a:gd name="T33" fmla="*/ 47 h 116"/>
                  <a:gd name="T34" fmla="*/ 83 w 134"/>
                  <a:gd name="T35" fmla="*/ 53 h 116"/>
                  <a:gd name="T36" fmla="*/ 84 w 134"/>
                  <a:gd name="T37" fmla="*/ 59 h 116"/>
                  <a:gd name="T38" fmla="*/ 79 w 134"/>
                  <a:gd name="T39" fmla="*/ 55 h 116"/>
                  <a:gd name="T40" fmla="*/ 74 w 134"/>
                  <a:gd name="T41" fmla="*/ 54 h 116"/>
                  <a:gd name="T42" fmla="*/ 74 w 134"/>
                  <a:gd name="T43" fmla="*/ 59 h 116"/>
                  <a:gd name="T44" fmla="*/ 83 w 134"/>
                  <a:gd name="T45" fmla="*/ 64 h 116"/>
                  <a:gd name="T46" fmla="*/ 83 w 134"/>
                  <a:gd name="T47" fmla="*/ 73 h 116"/>
                  <a:gd name="T48" fmla="*/ 78 w 134"/>
                  <a:gd name="T49" fmla="*/ 78 h 116"/>
                  <a:gd name="T50" fmla="*/ 75 w 134"/>
                  <a:gd name="T51" fmla="*/ 75 h 116"/>
                  <a:gd name="T52" fmla="*/ 68 w 134"/>
                  <a:gd name="T53" fmla="*/ 66 h 116"/>
                  <a:gd name="T54" fmla="*/ 73 w 134"/>
                  <a:gd name="T55" fmla="*/ 67 h 116"/>
                  <a:gd name="T56" fmla="*/ 76 w 134"/>
                  <a:gd name="T57" fmla="*/ 71 h 116"/>
                  <a:gd name="T58" fmla="*/ 80 w 134"/>
                  <a:gd name="T59" fmla="*/ 69 h 116"/>
                  <a:gd name="T60" fmla="*/ 131 w 134"/>
                  <a:gd name="T61" fmla="*/ 21 h 116"/>
                  <a:gd name="T62" fmla="*/ 123 w 134"/>
                  <a:gd name="T63" fmla="*/ 17 h 116"/>
                  <a:gd name="T64" fmla="*/ 121 w 134"/>
                  <a:gd name="T65" fmla="*/ 6 h 116"/>
                  <a:gd name="T66" fmla="*/ 5 w 134"/>
                  <a:gd name="T67" fmla="*/ 17 h 116"/>
                  <a:gd name="T68" fmla="*/ 0 w 134"/>
                  <a:gd name="T69" fmla="*/ 41 h 116"/>
                  <a:gd name="T70" fmla="*/ 0 w 134"/>
                  <a:gd name="T71" fmla="*/ 82 h 116"/>
                  <a:gd name="T72" fmla="*/ 9 w 134"/>
                  <a:gd name="T73" fmla="*/ 88 h 116"/>
                  <a:gd name="T74" fmla="*/ 10 w 134"/>
                  <a:gd name="T75" fmla="*/ 98 h 116"/>
                  <a:gd name="T76" fmla="*/ 18 w 134"/>
                  <a:gd name="T77" fmla="*/ 105 h 116"/>
                  <a:gd name="T78" fmla="*/ 131 w 134"/>
                  <a:gd name="T79" fmla="*/ 3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4" h="116">
                    <a:moveTo>
                      <a:pt x="125" y="28"/>
                    </a:moveTo>
                    <a:cubicBezTo>
                      <a:pt x="89" y="9"/>
                      <a:pt x="53" y="54"/>
                      <a:pt x="18" y="43"/>
                    </a:cubicBezTo>
                    <a:cubicBezTo>
                      <a:pt x="18" y="61"/>
                      <a:pt x="18" y="77"/>
                      <a:pt x="18" y="95"/>
                    </a:cubicBezTo>
                    <a:cubicBezTo>
                      <a:pt x="17" y="94"/>
                      <a:pt x="16" y="94"/>
                      <a:pt x="15" y="93"/>
                    </a:cubicBezTo>
                    <a:cubicBezTo>
                      <a:pt x="15" y="39"/>
                      <a:pt x="15" y="39"/>
                      <a:pt x="15" y="39"/>
                    </a:cubicBezTo>
                    <a:cubicBezTo>
                      <a:pt x="19" y="40"/>
                      <a:pt x="24" y="41"/>
                      <a:pt x="29" y="41"/>
                    </a:cubicBezTo>
                    <a:cubicBezTo>
                      <a:pt x="43" y="41"/>
                      <a:pt x="56" y="35"/>
                      <a:pt x="69" y="30"/>
                    </a:cubicBezTo>
                    <a:cubicBezTo>
                      <a:pt x="81" y="24"/>
                      <a:pt x="94" y="19"/>
                      <a:pt x="106" y="19"/>
                    </a:cubicBezTo>
                    <a:cubicBezTo>
                      <a:pt x="113" y="19"/>
                      <a:pt x="119" y="21"/>
                      <a:pt x="125" y="24"/>
                    </a:cubicBezTo>
                    <a:lnTo>
                      <a:pt x="125" y="28"/>
                    </a:lnTo>
                    <a:close/>
                    <a:moveTo>
                      <a:pt x="76" y="82"/>
                    </a:moveTo>
                    <a:cubicBezTo>
                      <a:pt x="50" y="93"/>
                      <a:pt x="50" y="51"/>
                      <a:pt x="76" y="40"/>
                    </a:cubicBezTo>
                    <a:cubicBezTo>
                      <a:pt x="98" y="31"/>
                      <a:pt x="105" y="70"/>
                      <a:pt x="76" y="82"/>
                    </a:cubicBezTo>
                    <a:close/>
                    <a:moveTo>
                      <a:pt x="9" y="29"/>
                    </a:moveTo>
                    <a:cubicBezTo>
                      <a:pt x="9" y="81"/>
                      <a:pt x="9" y="81"/>
                      <a:pt x="9" y="81"/>
                    </a:cubicBezTo>
                    <a:cubicBezTo>
                      <a:pt x="8" y="80"/>
                      <a:pt x="7" y="80"/>
                      <a:pt x="6" y="79"/>
                    </a:cubicBezTo>
                    <a:cubicBezTo>
                      <a:pt x="6" y="25"/>
                      <a:pt x="6" y="25"/>
                      <a:pt x="6" y="25"/>
                    </a:cubicBezTo>
                    <a:cubicBezTo>
                      <a:pt x="28" y="38"/>
                      <a:pt x="48" y="29"/>
                      <a:pt x="69" y="21"/>
                    </a:cubicBezTo>
                    <a:cubicBezTo>
                      <a:pt x="85" y="13"/>
                      <a:pt x="101" y="7"/>
                      <a:pt x="117" y="11"/>
                    </a:cubicBezTo>
                    <a:cubicBezTo>
                      <a:pt x="117" y="15"/>
                      <a:pt x="117" y="15"/>
                      <a:pt x="117" y="15"/>
                    </a:cubicBezTo>
                    <a:cubicBezTo>
                      <a:pt x="113" y="14"/>
                      <a:pt x="110" y="13"/>
                      <a:pt x="106" y="13"/>
                    </a:cubicBezTo>
                    <a:cubicBezTo>
                      <a:pt x="93" y="13"/>
                      <a:pt x="79" y="19"/>
                      <a:pt x="66" y="24"/>
                    </a:cubicBezTo>
                    <a:cubicBezTo>
                      <a:pt x="54" y="30"/>
                      <a:pt x="41" y="35"/>
                      <a:pt x="29" y="35"/>
                    </a:cubicBezTo>
                    <a:cubicBezTo>
                      <a:pt x="23" y="35"/>
                      <a:pt x="18" y="34"/>
                      <a:pt x="13" y="31"/>
                    </a:cubicBezTo>
                    <a:lnTo>
                      <a:pt x="9" y="29"/>
                    </a:lnTo>
                    <a:close/>
                    <a:moveTo>
                      <a:pt x="80" y="69"/>
                    </a:moveTo>
                    <a:cubicBezTo>
                      <a:pt x="80" y="68"/>
                      <a:pt x="79" y="67"/>
                      <a:pt x="79" y="66"/>
                    </a:cubicBezTo>
                    <a:cubicBezTo>
                      <a:pt x="78" y="66"/>
                      <a:pt x="77" y="65"/>
                      <a:pt x="76" y="64"/>
                    </a:cubicBezTo>
                    <a:cubicBezTo>
                      <a:pt x="74" y="63"/>
                      <a:pt x="72" y="62"/>
                      <a:pt x="71" y="61"/>
                    </a:cubicBezTo>
                    <a:cubicBezTo>
                      <a:pt x="69" y="60"/>
                      <a:pt x="69" y="58"/>
                      <a:pt x="69" y="56"/>
                    </a:cubicBezTo>
                    <a:cubicBezTo>
                      <a:pt x="69" y="54"/>
                      <a:pt x="69" y="53"/>
                      <a:pt x="71" y="52"/>
                    </a:cubicBezTo>
                    <a:cubicBezTo>
                      <a:pt x="72" y="51"/>
                      <a:pt x="73" y="50"/>
                      <a:pt x="75" y="50"/>
                    </a:cubicBezTo>
                    <a:cubicBezTo>
                      <a:pt x="75" y="46"/>
                      <a:pt x="75" y="46"/>
                      <a:pt x="75" y="46"/>
                    </a:cubicBezTo>
                    <a:cubicBezTo>
                      <a:pt x="78" y="47"/>
                      <a:pt x="78" y="47"/>
                      <a:pt x="78" y="47"/>
                    </a:cubicBezTo>
                    <a:cubicBezTo>
                      <a:pt x="78" y="50"/>
                      <a:pt x="78" y="50"/>
                      <a:pt x="78" y="50"/>
                    </a:cubicBezTo>
                    <a:cubicBezTo>
                      <a:pt x="80" y="51"/>
                      <a:pt x="82" y="52"/>
                      <a:pt x="83" y="53"/>
                    </a:cubicBezTo>
                    <a:cubicBezTo>
                      <a:pt x="84" y="55"/>
                      <a:pt x="84" y="57"/>
                      <a:pt x="84" y="59"/>
                    </a:cubicBezTo>
                    <a:cubicBezTo>
                      <a:pt x="84" y="59"/>
                      <a:pt x="84" y="59"/>
                      <a:pt x="84" y="59"/>
                    </a:cubicBezTo>
                    <a:cubicBezTo>
                      <a:pt x="80" y="58"/>
                      <a:pt x="80" y="58"/>
                      <a:pt x="80" y="58"/>
                    </a:cubicBezTo>
                    <a:cubicBezTo>
                      <a:pt x="80" y="57"/>
                      <a:pt x="79" y="56"/>
                      <a:pt x="79" y="55"/>
                    </a:cubicBezTo>
                    <a:cubicBezTo>
                      <a:pt x="78" y="54"/>
                      <a:pt x="77" y="54"/>
                      <a:pt x="77" y="54"/>
                    </a:cubicBezTo>
                    <a:cubicBezTo>
                      <a:pt x="76" y="54"/>
                      <a:pt x="75" y="54"/>
                      <a:pt x="74" y="54"/>
                    </a:cubicBezTo>
                    <a:cubicBezTo>
                      <a:pt x="74" y="55"/>
                      <a:pt x="74" y="56"/>
                      <a:pt x="74" y="56"/>
                    </a:cubicBezTo>
                    <a:cubicBezTo>
                      <a:pt x="74" y="58"/>
                      <a:pt x="74" y="58"/>
                      <a:pt x="74" y="59"/>
                    </a:cubicBezTo>
                    <a:cubicBezTo>
                      <a:pt x="75" y="59"/>
                      <a:pt x="76" y="60"/>
                      <a:pt x="77" y="61"/>
                    </a:cubicBezTo>
                    <a:cubicBezTo>
                      <a:pt x="80" y="62"/>
                      <a:pt x="81" y="63"/>
                      <a:pt x="83" y="64"/>
                    </a:cubicBezTo>
                    <a:cubicBezTo>
                      <a:pt x="84" y="65"/>
                      <a:pt x="84" y="67"/>
                      <a:pt x="84" y="69"/>
                    </a:cubicBezTo>
                    <a:cubicBezTo>
                      <a:pt x="84" y="71"/>
                      <a:pt x="84" y="73"/>
                      <a:pt x="83" y="73"/>
                    </a:cubicBezTo>
                    <a:cubicBezTo>
                      <a:pt x="81" y="75"/>
                      <a:pt x="80" y="75"/>
                      <a:pt x="78" y="75"/>
                    </a:cubicBezTo>
                    <a:cubicBezTo>
                      <a:pt x="78" y="78"/>
                      <a:pt x="78" y="78"/>
                      <a:pt x="78" y="78"/>
                    </a:cubicBezTo>
                    <a:cubicBezTo>
                      <a:pt x="75" y="78"/>
                      <a:pt x="75" y="78"/>
                      <a:pt x="75" y="78"/>
                    </a:cubicBezTo>
                    <a:cubicBezTo>
                      <a:pt x="75" y="75"/>
                      <a:pt x="75" y="75"/>
                      <a:pt x="75" y="75"/>
                    </a:cubicBezTo>
                    <a:cubicBezTo>
                      <a:pt x="73" y="74"/>
                      <a:pt x="71" y="73"/>
                      <a:pt x="70" y="72"/>
                    </a:cubicBezTo>
                    <a:cubicBezTo>
                      <a:pt x="69" y="71"/>
                      <a:pt x="68" y="69"/>
                      <a:pt x="68" y="66"/>
                    </a:cubicBezTo>
                    <a:cubicBezTo>
                      <a:pt x="68" y="66"/>
                      <a:pt x="68" y="66"/>
                      <a:pt x="68" y="66"/>
                    </a:cubicBezTo>
                    <a:cubicBezTo>
                      <a:pt x="73" y="67"/>
                      <a:pt x="73" y="67"/>
                      <a:pt x="73" y="67"/>
                    </a:cubicBezTo>
                    <a:cubicBezTo>
                      <a:pt x="73" y="68"/>
                      <a:pt x="73" y="69"/>
                      <a:pt x="74" y="70"/>
                    </a:cubicBezTo>
                    <a:cubicBezTo>
                      <a:pt x="74" y="71"/>
                      <a:pt x="75" y="71"/>
                      <a:pt x="76" y="71"/>
                    </a:cubicBezTo>
                    <a:cubicBezTo>
                      <a:pt x="77" y="71"/>
                      <a:pt x="78" y="71"/>
                      <a:pt x="79" y="71"/>
                    </a:cubicBezTo>
                    <a:cubicBezTo>
                      <a:pt x="79" y="70"/>
                      <a:pt x="80" y="70"/>
                      <a:pt x="80" y="69"/>
                    </a:cubicBezTo>
                    <a:close/>
                    <a:moveTo>
                      <a:pt x="131" y="32"/>
                    </a:moveTo>
                    <a:cubicBezTo>
                      <a:pt x="131" y="21"/>
                      <a:pt x="131" y="21"/>
                      <a:pt x="131" y="21"/>
                    </a:cubicBezTo>
                    <a:cubicBezTo>
                      <a:pt x="129" y="20"/>
                      <a:pt x="129" y="20"/>
                      <a:pt x="129" y="20"/>
                    </a:cubicBezTo>
                    <a:cubicBezTo>
                      <a:pt x="127" y="19"/>
                      <a:pt x="125" y="17"/>
                      <a:pt x="123" y="17"/>
                    </a:cubicBezTo>
                    <a:cubicBezTo>
                      <a:pt x="123" y="7"/>
                      <a:pt x="123" y="7"/>
                      <a:pt x="123" y="7"/>
                    </a:cubicBezTo>
                    <a:cubicBezTo>
                      <a:pt x="121" y="6"/>
                      <a:pt x="121" y="6"/>
                      <a:pt x="121" y="6"/>
                    </a:cubicBezTo>
                    <a:cubicBezTo>
                      <a:pt x="102" y="0"/>
                      <a:pt x="84" y="8"/>
                      <a:pt x="66" y="15"/>
                    </a:cubicBezTo>
                    <a:cubicBezTo>
                      <a:pt x="45" y="24"/>
                      <a:pt x="25" y="33"/>
                      <a:pt x="5" y="17"/>
                    </a:cubicBezTo>
                    <a:cubicBezTo>
                      <a:pt x="0" y="13"/>
                      <a:pt x="0" y="13"/>
                      <a:pt x="0" y="13"/>
                    </a:cubicBezTo>
                    <a:cubicBezTo>
                      <a:pt x="0" y="41"/>
                      <a:pt x="0" y="41"/>
                      <a:pt x="0" y="41"/>
                    </a:cubicBezTo>
                    <a:cubicBezTo>
                      <a:pt x="0" y="52"/>
                      <a:pt x="0" y="52"/>
                      <a:pt x="0" y="52"/>
                    </a:cubicBezTo>
                    <a:cubicBezTo>
                      <a:pt x="0" y="82"/>
                      <a:pt x="0" y="82"/>
                      <a:pt x="0" y="82"/>
                    </a:cubicBezTo>
                    <a:cubicBezTo>
                      <a:pt x="2" y="83"/>
                      <a:pt x="2" y="83"/>
                      <a:pt x="2" y="83"/>
                    </a:cubicBezTo>
                    <a:cubicBezTo>
                      <a:pt x="4" y="85"/>
                      <a:pt x="6" y="86"/>
                      <a:pt x="9" y="88"/>
                    </a:cubicBezTo>
                    <a:cubicBezTo>
                      <a:pt x="9" y="97"/>
                      <a:pt x="9" y="97"/>
                      <a:pt x="9" y="97"/>
                    </a:cubicBezTo>
                    <a:cubicBezTo>
                      <a:pt x="10" y="98"/>
                      <a:pt x="10" y="98"/>
                      <a:pt x="10" y="98"/>
                    </a:cubicBezTo>
                    <a:cubicBezTo>
                      <a:pt x="13" y="99"/>
                      <a:pt x="15" y="100"/>
                      <a:pt x="18" y="101"/>
                    </a:cubicBezTo>
                    <a:cubicBezTo>
                      <a:pt x="18" y="105"/>
                      <a:pt x="18" y="105"/>
                      <a:pt x="18" y="105"/>
                    </a:cubicBezTo>
                    <a:cubicBezTo>
                      <a:pt x="56" y="116"/>
                      <a:pt x="95" y="62"/>
                      <a:pt x="134" y="95"/>
                    </a:cubicBezTo>
                    <a:lnTo>
                      <a:pt x="131" y="3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chemeClr val="bg1"/>
                  </a:solidFill>
                  <a:effectLst/>
                  <a:uLnTx/>
                  <a:uFillTx/>
                  <a:latin typeface="SVN-Gilroy Medium" panose="00000600000000000000" pitchFamily="50" charset="0"/>
                </a:endParaRPr>
              </a:p>
            </p:txBody>
          </p:sp>
          <p:pic>
            <p:nvPicPr>
              <p:cNvPr id="86" name="Picture 85">
                <a:extLst>
                  <a:ext uri="{FF2B5EF4-FFF2-40B4-BE49-F238E27FC236}">
                    <a16:creationId xmlns:a16="http://schemas.microsoft.com/office/drawing/2014/main" id="{1601A0D9-4AC8-F8EC-D330-CE03F2EF1BB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073417" y="5038698"/>
                <a:ext cx="169372" cy="184973"/>
              </a:xfrm>
              <a:prstGeom prst="rect">
                <a:avLst/>
              </a:prstGeom>
              <a:grpFill/>
              <a:ln>
                <a:solidFill>
                  <a:schemeClr val="bg1"/>
                </a:solidFill>
              </a:ln>
            </p:spPr>
          </p:pic>
        </p:grpSp>
      </p:grpSp>
      <p:sp>
        <p:nvSpPr>
          <p:cNvPr id="90" name="TextBox 89">
            <a:extLst>
              <a:ext uri="{FF2B5EF4-FFF2-40B4-BE49-F238E27FC236}">
                <a16:creationId xmlns:a16="http://schemas.microsoft.com/office/drawing/2014/main" id="{253AF629-1EF8-8D4E-DE24-52D46271007E}"/>
              </a:ext>
            </a:extLst>
          </p:cNvPr>
          <p:cNvSpPr txBox="1"/>
          <p:nvPr/>
        </p:nvSpPr>
        <p:spPr>
          <a:xfrm>
            <a:off x="9145894" y="1295302"/>
            <a:ext cx="2016091" cy="276999"/>
          </a:xfrm>
          <a:prstGeom prst="rect">
            <a:avLst/>
          </a:prstGeom>
          <a:noFill/>
        </p:spPr>
        <p:txBody>
          <a:bodyPr wrap="square">
            <a:spAutoFit/>
          </a:bodyPr>
          <a:lstStyle/>
          <a:p>
            <a:pPr marL="0" marR="0" lvl="0" indent="0" algn="ctr" defTabSz="914400" rtl="0" eaLnBrk="1" fontAlgn="auto" latinLnBrk="0" hangingPunct="1">
              <a:buClrTx/>
              <a:buSzTx/>
              <a:buFontTx/>
              <a:buNone/>
              <a:tabLst/>
              <a:defRPr/>
            </a:pPr>
            <a:r>
              <a:rPr kumimoji="0" lang="en-US" sz="1200" i="0" u="none" strike="noStrike" kern="1200" cap="none" spc="0" normalizeH="0" baseline="0" noProof="0" dirty="0">
                <a:ln>
                  <a:noFill/>
                </a:ln>
                <a:solidFill>
                  <a:schemeClr val="bg1"/>
                </a:solidFill>
                <a:effectLst/>
                <a:uLnTx/>
                <a:uFillTx/>
                <a:latin typeface="SVN-Gilroy XBold" panose="00000900000000000000" pitchFamily="50" charset="0"/>
                <a:cs typeface="Arial" panose="020B0604020202020204" pitchFamily="34" charset="0"/>
              </a:rPr>
              <a:t>QUALITY METRICS</a:t>
            </a:r>
            <a:endParaRPr kumimoji="0" lang="vi-VN" sz="120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85F311F8-9BC6-EE16-6C80-E4BD4E9ED8ED}"/>
              </a:ext>
            </a:extLst>
          </p:cNvPr>
          <p:cNvCxnSpPr>
            <a:cxnSpLocks/>
          </p:cNvCxnSpPr>
          <p:nvPr/>
        </p:nvCxnSpPr>
        <p:spPr>
          <a:xfrm>
            <a:off x="9780775" y="6471625"/>
            <a:ext cx="192961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5BB9F17-9B1C-ED4A-DE19-C1D5336FCE06}"/>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chemeClr val="bg1"/>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chemeClr val="bg1"/>
                </a:solidFill>
                <a:effectLst/>
                <a:uLnTx/>
                <a:uFillTx/>
                <a:latin typeface="SVN-Gilroy XBold" panose="00000900000000000000" pitchFamily="50" charset="0"/>
                <a:cs typeface="Arial" panose="020B0604020202020204" pitchFamily="34" charset="0"/>
              </a:rPr>
              <a:t>19</a:t>
            </a:r>
            <a:endParaRPr lang="de-DE" sz="600" dirty="0">
              <a:solidFill>
                <a:schemeClr val="bg1"/>
              </a:solidFill>
              <a:latin typeface="SVN-Gilroy XBold" panose="00000900000000000000" pitchFamily="50" charset="0"/>
              <a:cs typeface="Arial" panose="020B0604020202020204" pitchFamily="34" charset="0"/>
            </a:endParaRPr>
          </a:p>
        </p:txBody>
      </p:sp>
      <p:cxnSp>
        <p:nvCxnSpPr>
          <p:cNvPr id="40" name="Straight Connector 39">
            <a:extLst>
              <a:ext uri="{FF2B5EF4-FFF2-40B4-BE49-F238E27FC236}">
                <a16:creationId xmlns:a16="http://schemas.microsoft.com/office/drawing/2014/main" id="{811AA017-D7A3-AA39-A885-6E9C9CA4D009}"/>
              </a:ext>
            </a:extLst>
          </p:cNvPr>
          <p:cNvCxnSpPr>
            <a:cxnSpLocks/>
          </p:cNvCxnSpPr>
          <p:nvPr/>
        </p:nvCxnSpPr>
        <p:spPr>
          <a:xfrm>
            <a:off x="11134902" y="6547920"/>
            <a:ext cx="0" cy="107173"/>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9C96A38F-1FDD-F3CC-6940-AF75A60E1163}"/>
              </a:ext>
            </a:extLst>
          </p:cNvPr>
          <p:cNvCxnSpPr>
            <a:cxnSpLocks/>
          </p:cNvCxnSpPr>
          <p:nvPr/>
        </p:nvCxnSpPr>
        <p:spPr>
          <a:xfrm>
            <a:off x="10159008" y="6471625"/>
            <a:ext cx="3811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F1D0894-8023-AEB4-7340-40439402B7EC}"/>
              </a:ext>
            </a:extLst>
          </p:cNvPr>
          <p:cNvSpPr txBox="1"/>
          <p:nvPr/>
        </p:nvSpPr>
        <p:spPr>
          <a:xfrm>
            <a:off x="9630619" y="6527464"/>
            <a:ext cx="1432408" cy="184666"/>
          </a:xfrm>
          <a:prstGeom prst="rect">
            <a:avLst/>
          </a:prstGeom>
          <a:noFill/>
        </p:spPr>
        <p:txBody>
          <a:bodyPr wrap="square" rtlCol="0">
            <a:spAutoFit/>
          </a:bodyPr>
          <a:lstStyle/>
          <a:p>
            <a:pPr lvl="0" algn="r">
              <a:spcBef>
                <a:spcPts val="200"/>
              </a:spcBef>
              <a:spcAft>
                <a:spcPts val="200"/>
              </a:spcAft>
              <a:defRPr/>
            </a:pPr>
            <a:r>
              <a:rPr lang="en-US" sz="600" dirty="0">
                <a:solidFill>
                  <a:schemeClr val="bg1"/>
                </a:solidFill>
                <a:latin typeface="SVN-Gilroy Heavy" panose="00000A00000000000000" pitchFamily="50" charset="0"/>
                <a:cs typeface="Arial" panose="020B0604020202020204" pitchFamily="34" charset="0"/>
              </a:rPr>
              <a:t>02</a:t>
            </a:r>
            <a:r>
              <a:rPr lang="en-US" sz="600" dirty="0">
                <a:solidFill>
                  <a:schemeClr val="bg1"/>
                </a:solidFill>
                <a:latin typeface="SVN-Gilroy Medium" panose="00000600000000000000" pitchFamily="50" charset="0"/>
                <a:cs typeface="Arial" panose="020B0604020202020204" pitchFamily="34" charset="0"/>
              </a:rPr>
              <a:t> – DETAILED BUSINESS RESUTS</a:t>
            </a:r>
            <a:endParaRPr lang="de-DE" sz="600" dirty="0">
              <a:solidFill>
                <a:schemeClr val="bg1"/>
              </a:solidFill>
              <a:latin typeface="SVN-Gilroy Medium" panose="00000600000000000000" pitchFamily="50" charset="0"/>
              <a:cs typeface="Arial" panose="020B0604020202020204" pitchFamily="34" charset="0"/>
            </a:endParaRPr>
          </a:p>
        </p:txBody>
      </p:sp>
    </p:spTree>
    <p:extLst>
      <p:ext uri="{BB962C8B-B14F-4D97-AF65-F5344CB8AC3E}">
        <p14:creationId xmlns:p14="http://schemas.microsoft.com/office/powerpoint/2010/main" val="765870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AD9561-FB50-4321-7EEB-F490EB7C5F5B}"/>
              </a:ext>
            </a:extLst>
          </p:cNvPr>
          <p:cNvPicPr>
            <a:picLocks noChangeAspect="1"/>
          </p:cNvPicPr>
          <p:nvPr/>
        </p:nvPicPr>
        <p:blipFill>
          <a:blip r:embed="rId3"/>
          <a:stretch>
            <a:fillRect/>
          </a:stretch>
        </p:blipFill>
        <p:spPr>
          <a:xfrm>
            <a:off x="0" y="2063026"/>
            <a:ext cx="12192000" cy="4794974"/>
          </a:xfrm>
          <a:prstGeom prst="rect">
            <a:avLst/>
          </a:prstGeom>
        </p:spPr>
      </p:pic>
      <p:sp>
        <p:nvSpPr>
          <p:cNvPr id="8" name="Rectangle 7">
            <a:extLst>
              <a:ext uri="{FF2B5EF4-FFF2-40B4-BE49-F238E27FC236}">
                <a16:creationId xmlns:a16="http://schemas.microsoft.com/office/drawing/2014/main" id="{135564F6-834C-2A35-ECC3-E9B513D308C9}"/>
              </a:ext>
            </a:extLst>
          </p:cNvPr>
          <p:cNvSpPr/>
          <p:nvPr/>
        </p:nvSpPr>
        <p:spPr>
          <a:xfrm rot="16200000">
            <a:off x="2667000" y="-2667000"/>
            <a:ext cx="6858000" cy="12192000"/>
          </a:xfrm>
          <a:prstGeom prst="rect">
            <a:avLst/>
          </a:prstGeom>
          <a:gradFill>
            <a:gsLst>
              <a:gs pos="49000">
                <a:srgbClr val="FFFFFF">
                  <a:alpha val="70000"/>
                </a:srgbClr>
              </a:gs>
              <a:gs pos="31000">
                <a:srgbClr val="FFFFFF"/>
              </a:gs>
              <a:gs pos="0">
                <a:srgbClr val="FFFFFF"/>
              </a:gs>
              <a:gs pos="79324">
                <a:srgbClr val="FFFFFF">
                  <a:alpha val="20000"/>
                </a:srgbClr>
              </a:gs>
              <a:gs pos="100000">
                <a:schemeClr val="bg1">
                  <a:lumMod val="10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39560AE-66AD-8C2B-197B-4B8C2FD793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90232" y="318411"/>
            <a:ext cx="1341434" cy="450721"/>
          </a:xfrm>
          <a:prstGeom prst="rect">
            <a:avLst/>
          </a:prstGeom>
        </p:spPr>
      </p:pic>
      <p:sp>
        <p:nvSpPr>
          <p:cNvPr id="42" name="Rectangle: Rounded Corners 1">
            <a:extLst>
              <a:ext uri="{FF2B5EF4-FFF2-40B4-BE49-F238E27FC236}">
                <a16:creationId xmlns:a16="http://schemas.microsoft.com/office/drawing/2014/main" id="{BE28848F-B38D-6FE5-345E-837B24A37B40}"/>
              </a:ext>
            </a:extLst>
          </p:cNvPr>
          <p:cNvSpPr/>
          <p:nvPr/>
        </p:nvSpPr>
        <p:spPr>
          <a:xfrm>
            <a:off x="1825126" y="1744516"/>
            <a:ext cx="8709524" cy="717184"/>
          </a:xfrm>
          <a:prstGeom prst="roundRect">
            <a:avLst>
              <a:gd name="adj" fmla="val 37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516B5CDB-CD27-E8C8-A01A-61459E96BC02}"/>
              </a:ext>
            </a:extLst>
          </p:cNvPr>
          <p:cNvSpPr txBox="1"/>
          <p:nvPr/>
        </p:nvSpPr>
        <p:spPr>
          <a:xfrm>
            <a:off x="3195512" y="1933831"/>
            <a:ext cx="7234363" cy="338554"/>
          </a:xfrm>
          <a:prstGeom prst="rect">
            <a:avLst/>
          </a:prstGeom>
          <a:noFill/>
        </p:spPr>
        <p:txBody>
          <a:bodyPr wrap="square" rtlCol="0">
            <a:spAutoFit/>
          </a:bodyPr>
          <a:lstStyle/>
          <a:p>
            <a:pPr lvl="0">
              <a:defRPr/>
            </a:pPr>
            <a:r>
              <a:rPr lang="en-US" sz="1600" b="1" dirty="0">
                <a:solidFill>
                  <a:srgbClr val="A6A6A6"/>
                </a:solidFill>
                <a:latin typeface="SVN-Gilroy SemiBold" panose="00000700000000000000" pitchFamily="50" charset="0"/>
                <a:cs typeface="Arial" panose="020B0604020202020204" pitchFamily="34" charset="0"/>
              </a:rPr>
              <a:t>HIGHLIGHTS IN 2Q2024 &amp; 1H2024</a:t>
            </a:r>
          </a:p>
        </p:txBody>
      </p:sp>
      <p:sp>
        <p:nvSpPr>
          <p:cNvPr id="56" name="Rectangle: Rounded Corners 6">
            <a:extLst>
              <a:ext uri="{FF2B5EF4-FFF2-40B4-BE49-F238E27FC236}">
                <a16:creationId xmlns:a16="http://schemas.microsoft.com/office/drawing/2014/main" id="{1E9E24D5-0F3A-26B2-2EF1-F8A137645333}"/>
              </a:ext>
            </a:extLst>
          </p:cNvPr>
          <p:cNvSpPr/>
          <p:nvPr/>
        </p:nvSpPr>
        <p:spPr>
          <a:xfrm>
            <a:off x="1825126" y="2583523"/>
            <a:ext cx="8709524" cy="717184"/>
          </a:xfrm>
          <a:prstGeom prst="roundRect">
            <a:avLst>
              <a:gd name="adj" fmla="val 372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5A9FCD30-66A8-36A8-005F-988460A4346C}"/>
              </a:ext>
            </a:extLst>
          </p:cNvPr>
          <p:cNvSpPr txBox="1"/>
          <p:nvPr/>
        </p:nvSpPr>
        <p:spPr>
          <a:xfrm>
            <a:off x="3195512" y="2772838"/>
            <a:ext cx="7234363" cy="338554"/>
          </a:xfrm>
          <a:prstGeom prst="rect">
            <a:avLst/>
          </a:prstGeom>
          <a:noFill/>
        </p:spPr>
        <p:txBody>
          <a:bodyPr wrap="square" rtlCol="0">
            <a:spAutoFit/>
          </a:bodyPr>
          <a:lstStyle/>
          <a:p>
            <a:pPr>
              <a:defRPr/>
            </a:pPr>
            <a:r>
              <a:rPr lang="en-US" sz="1600" b="1" dirty="0">
                <a:solidFill>
                  <a:srgbClr val="A6A6A6"/>
                </a:solidFill>
                <a:latin typeface="SVN-Gilroy SemiBold" panose="00000700000000000000" pitchFamily="50" charset="0"/>
                <a:cs typeface="Arial" panose="020B0604020202020204" pitchFamily="34" charset="0"/>
              </a:rPr>
              <a:t>DETAILED BUSINESS RESULTS IN 2Q2024 &amp; 1H2024</a:t>
            </a:r>
          </a:p>
        </p:txBody>
      </p:sp>
      <p:sp>
        <p:nvSpPr>
          <p:cNvPr id="58" name="Rectangle: Rounded Corners 7">
            <a:extLst>
              <a:ext uri="{FF2B5EF4-FFF2-40B4-BE49-F238E27FC236}">
                <a16:creationId xmlns:a16="http://schemas.microsoft.com/office/drawing/2014/main" id="{D5EA6B8F-70B5-7ED9-CC50-DB37DB34E072}"/>
              </a:ext>
            </a:extLst>
          </p:cNvPr>
          <p:cNvSpPr/>
          <p:nvPr/>
        </p:nvSpPr>
        <p:spPr>
          <a:xfrm>
            <a:off x="1825126" y="3422530"/>
            <a:ext cx="8709524" cy="717184"/>
          </a:xfrm>
          <a:prstGeom prst="roundRect">
            <a:avLst>
              <a:gd name="adj" fmla="val 3723"/>
            </a:avLst>
          </a:prstGeom>
          <a:solidFill>
            <a:srgbClr val="C8EDF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39755109-4169-CFEF-4F51-5D84876DB60D}"/>
              </a:ext>
            </a:extLst>
          </p:cNvPr>
          <p:cNvSpPr txBox="1"/>
          <p:nvPr/>
        </p:nvSpPr>
        <p:spPr>
          <a:xfrm>
            <a:off x="3195512" y="3611845"/>
            <a:ext cx="7234363" cy="338554"/>
          </a:xfrm>
          <a:prstGeom prst="rect">
            <a:avLst/>
          </a:prstGeom>
          <a:noFill/>
        </p:spPr>
        <p:txBody>
          <a:bodyPr wrap="square" rtlCol="0">
            <a:spAutoFit/>
          </a:bodyPr>
          <a:lstStyle/>
          <a:p>
            <a:pPr lvl="0">
              <a:defRPr/>
            </a:pPr>
            <a:r>
              <a:rPr lang="en-US" sz="1600" b="1" dirty="0">
                <a:solidFill>
                  <a:srgbClr val="005993"/>
                </a:solidFill>
                <a:latin typeface="SVN-Gilroy SemiBold" panose="00000700000000000000" pitchFamily="50" charset="0"/>
                <a:cs typeface="Arial" panose="020B0604020202020204" pitchFamily="34" charset="0"/>
              </a:rPr>
              <a:t>MACRO-ECONOMIC AND BANKING INDUSTRY UPDATE</a:t>
            </a:r>
          </a:p>
        </p:txBody>
      </p:sp>
      <p:sp>
        <p:nvSpPr>
          <p:cNvPr id="60" name="Rectangle: Rounded Corners 8">
            <a:extLst>
              <a:ext uri="{FF2B5EF4-FFF2-40B4-BE49-F238E27FC236}">
                <a16:creationId xmlns:a16="http://schemas.microsoft.com/office/drawing/2014/main" id="{43FA0B21-6C42-C647-E8B4-72E486A9E33E}"/>
              </a:ext>
            </a:extLst>
          </p:cNvPr>
          <p:cNvSpPr/>
          <p:nvPr/>
        </p:nvSpPr>
        <p:spPr>
          <a:xfrm>
            <a:off x="1825126" y="4261537"/>
            <a:ext cx="8709524" cy="717184"/>
          </a:xfrm>
          <a:prstGeom prst="roundRect">
            <a:avLst>
              <a:gd name="adj" fmla="val 37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666BEB69-6567-C8D3-04F9-070302FF04CE}"/>
              </a:ext>
            </a:extLst>
          </p:cNvPr>
          <p:cNvSpPr txBox="1"/>
          <p:nvPr/>
        </p:nvSpPr>
        <p:spPr>
          <a:xfrm>
            <a:off x="3195511" y="4452226"/>
            <a:ext cx="7234363" cy="338554"/>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n-US" sz="1600" b="1" dirty="0">
                <a:solidFill>
                  <a:srgbClr val="A6A6A6"/>
                </a:solidFill>
                <a:latin typeface="SVN-Gilroy SemiBold" panose="00000700000000000000" pitchFamily="50" charset="0"/>
                <a:cs typeface="Arial" panose="020B0604020202020204" pitchFamily="34" charset="0"/>
              </a:rPr>
              <a:t>BUSINESS PLAN IN 2H2024</a:t>
            </a:r>
          </a:p>
        </p:txBody>
      </p:sp>
      <p:sp>
        <p:nvSpPr>
          <p:cNvPr id="62" name="Rectangle: Rounded Corners 9">
            <a:extLst>
              <a:ext uri="{FF2B5EF4-FFF2-40B4-BE49-F238E27FC236}">
                <a16:creationId xmlns:a16="http://schemas.microsoft.com/office/drawing/2014/main" id="{2ADD4C92-AC32-2173-405C-42E2215EF250}"/>
              </a:ext>
            </a:extLst>
          </p:cNvPr>
          <p:cNvSpPr/>
          <p:nvPr/>
        </p:nvSpPr>
        <p:spPr>
          <a:xfrm>
            <a:off x="1825126" y="5100542"/>
            <a:ext cx="8709524" cy="717184"/>
          </a:xfrm>
          <a:prstGeom prst="roundRect">
            <a:avLst>
              <a:gd name="adj" fmla="val 37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C89A8E31-1819-5808-8499-00F468006326}"/>
              </a:ext>
            </a:extLst>
          </p:cNvPr>
          <p:cNvSpPr txBox="1"/>
          <p:nvPr/>
        </p:nvSpPr>
        <p:spPr>
          <a:xfrm>
            <a:off x="3195512" y="5289857"/>
            <a:ext cx="7234362" cy="338554"/>
          </a:xfrm>
          <a:prstGeom prst="rect">
            <a:avLst/>
          </a:prstGeom>
          <a:noFill/>
        </p:spPr>
        <p:txBody>
          <a:bodyPr wrap="square" rtlCol="0">
            <a:spAutoFit/>
          </a:bodyPr>
          <a:lstStyle/>
          <a:p>
            <a:pPr>
              <a:defRPr/>
            </a:pPr>
            <a:r>
              <a:rPr lang="en-US" sz="1600" b="1" dirty="0">
                <a:solidFill>
                  <a:srgbClr val="A6A6A6"/>
                </a:solidFill>
                <a:latin typeface="SVN-Gilroy SemiBold" panose="00000700000000000000" pitchFamily="50" charset="0"/>
                <a:cs typeface="Arial" panose="020B0604020202020204" pitchFamily="34" charset="0"/>
              </a:rPr>
              <a:t>APPENDIX</a:t>
            </a:r>
          </a:p>
        </p:txBody>
      </p:sp>
      <p:grpSp>
        <p:nvGrpSpPr>
          <p:cNvPr id="64" name="Group 63">
            <a:extLst>
              <a:ext uri="{FF2B5EF4-FFF2-40B4-BE49-F238E27FC236}">
                <a16:creationId xmlns:a16="http://schemas.microsoft.com/office/drawing/2014/main" id="{CD199E26-D322-3232-E1CB-FAA2F243B163}"/>
              </a:ext>
            </a:extLst>
          </p:cNvPr>
          <p:cNvGrpSpPr/>
          <p:nvPr/>
        </p:nvGrpSpPr>
        <p:grpSpPr>
          <a:xfrm>
            <a:off x="2085943" y="1900121"/>
            <a:ext cx="474236" cy="405920"/>
            <a:chOff x="6800652" y="197741"/>
            <a:chExt cx="745220" cy="637868"/>
          </a:xfrm>
          <a:solidFill>
            <a:schemeClr val="bg1">
              <a:lumMod val="75000"/>
            </a:schemeClr>
          </a:solidFill>
        </p:grpSpPr>
        <p:sp>
          <p:nvSpPr>
            <p:cNvPr id="65" name="Freeform: Shape 4">
              <a:extLst>
                <a:ext uri="{FF2B5EF4-FFF2-40B4-BE49-F238E27FC236}">
                  <a16:creationId xmlns:a16="http://schemas.microsoft.com/office/drawing/2014/main" id="{747B3D35-709F-5622-0963-BF068B32B732}"/>
                </a:ext>
              </a:extLst>
            </p:cNvPr>
            <p:cNvSpPr/>
            <p:nvPr/>
          </p:nvSpPr>
          <p:spPr>
            <a:xfrm>
              <a:off x="6800652" y="197829"/>
              <a:ext cx="407369" cy="637692"/>
            </a:xfrm>
            <a:custGeom>
              <a:avLst/>
              <a:gdLst>
                <a:gd name="connsiteX0" fmla="*/ 159353 w 407369"/>
                <a:gd name="connsiteY0" fmla="*/ 5 h 637692"/>
                <a:gd name="connsiteX1" fmla="*/ 248016 w 407369"/>
                <a:gd name="connsiteY1" fmla="*/ 5 h 637692"/>
                <a:gd name="connsiteX2" fmla="*/ 278025 w 407369"/>
                <a:gd name="connsiteY2" fmla="*/ 115 h 637692"/>
                <a:gd name="connsiteX3" fmla="*/ 299382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2 w 407369"/>
                <a:gd name="connsiteY13" fmla="*/ 636803 h 637692"/>
                <a:gd name="connsiteX14" fmla="*/ 278025 w 407369"/>
                <a:gd name="connsiteY14" fmla="*/ 637577 h 637692"/>
                <a:gd name="connsiteX15" fmla="*/ 248016 w 407369"/>
                <a:gd name="connsiteY15" fmla="*/ 637688 h 637692"/>
                <a:gd name="connsiteX16" fmla="*/ 159353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3 w 407369"/>
                <a:gd name="connsiteY29" fmla="*/ 5 h 637692"/>
                <a:gd name="connsiteX30" fmla="*/ 159353 w 407369"/>
                <a:gd name="connsiteY30" fmla="*/ 123909 h 637692"/>
                <a:gd name="connsiteX31" fmla="*/ 147162 w 407369"/>
                <a:gd name="connsiteY31" fmla="*/ 126124 h 637692"/>
                <a:gd name="connsiteX32" fmla="*/ 141621 w 407369"/>
                <a:gd name="connsiteY32" fmla="*/ 141629 h 637692"/>
                <a:gd name="connsiteX33" fmla="*/ 141621 w 407369"/>
                <a:gd name="connsiteY33" fmla="*/ 496061 h 637692"/>
                <a:gd name="connsiteX34" fmla="*/ 147162 w 407369"/>
                <a:gd name="connsiteY34" fmla="*/ 511568 h 637692"/>
                <a:gd name="connsiteX35" fmla="*/ 159353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3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3" y="5"/>
                  </a:moveTo>
                  <a:lnTo>
                    <a:pt x="248016" y="5"/>
                  </a:lnTo>
                  <a:cubicBezTo>
                    <a:pt x="259518" y="-14"/>
                    <a:pt x="269521" y="23"/>
                    <a:pt x="278025" y="115"/>
                  </a:cubicBezTo>
                  <a:cubicBezTo>
                    <a:pt x="286529" y="207"/>
                    <a:pt x="293648" y="466"/>
                    <a:pt x="299382" y="890"/>
                  </a:cubicBezTo>
                  <a:cubicBezTo>
                    <a:pt x="305099" y="1315"/>
                    <a:pt x="311369" y="2015"/>
                    <a:pt x="318192" y="2992"/>
                  </a:cubicBezTo>
                  <a:cubicBezTo>
                    <a:pt x="325014" y="3970"/>
                    <a:pt x="332612" y="5334"/>
                    <a:pt x="340984" y="7086"/>
                  </a:cubicBezTo>
                  <a:cubicBezTo>
                    <a:pt x="363997" y="11492"/>
                    <a:pt x="380372" y="21264"/>
                    <a:pt x="390109" y="36402"/>
                  </a:cubicBezTo>
                  <a:cubicBezTo>
                    <a:pt x="399845" y="51540"/>
                    <a:pt x="405598"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4" y="633724"/>
                    <a:pt x="318192" y="634701"/>
                  </a:cubicBezTo>
                  <a:cubicBezTo>
                    <a:pt x="311369" y="635678"/>
                    <a:pt x="305099" y="636379"/>
                    <a:pt x="299382" y="636803"/>
                  </a:cubicBezTo>
                  <a:cubicBezTo>
                    <a:pt x="293648" y="637227"/>
                    <a:pt x="286529" y="637485"/>
                    <a:pt x="278025" y="637577"/>
                  </a:cubicBezTo>
                  <a:cubicBezTo>
                    <a:pt x="269521" y="637669"/>
                    <a:pt x="259518" y="637706"/>
                    <a:pt x="248016" y="637688"/>
                  </a:cubicBezTo>
                  <a:lnTo>
                    <a:pt x="159353"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0" y="626201"/>
                    <a:pt x="26794" y="616429"/>
                    <a:pt x="17149" y="601291"/>
                  </a:cubicBezTo>
                  <a:cubicBezTo>
                    <a:pt x="7505" y="586153"/>
                    <a:pt x="1788" y="562884"/>
                    <a:pt x="0" y="531485"/>
                  </a:cubicBezTo>
                  <a:lnTo>
                    <a:pt x="0" y="106209"/>
                  </a:lnTo>
                  <a:cubicBezTo>
                    <a:pt x="276" y="85429"/>
                    <a:pt x="3264" y="68134"/>
                    <a:pt x="8962" y="54324"/>
                  </a:cubicBezTo>
                  <a:cubicBezTo>
                    <a:pt x="14660" y="40514"/>
                    <a:pt x="21409" y="30078"/>
                    <a:pt x="29209" y="23016"/>
                  </a:cubicBezTo>
                  <a:cubicBezTo>
                    <a:pt x="33155" y="19476"/>
                    <a:pt x="38097"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3" y="5"/>
                  </a:cubicBezTo>
                  <a:close/>
                  <a:moveTo>
                    <a:pt x="159353" y="123909"/>
                  </a:moveTo>
                  <a:cubicBezTo>
                    <a:pt x="154736" y="123540"/>
                    <a:pt x="150672" y="124278"/>
                    <a:pt x="147162" y="126124"/>
                  </a:cubicBezTo>
                  <a:cubicBezTo>
                    <a:pt x="143653" y="127970"/>
                    <a:pt x="141806" y="133138"/>
                    <a:pt x="141621" y="141629"/>
                  </a:cubicBezTo>
                  <a:lnTo>
                    <a:pt x="141621" y="496061"/>
                  </a:lnTo>
                  <a:cubicBezTo>
                    <a:pt x="141806" y="504553"/>
                    <a:pt x="143653" y="509722"/>
                    <a:pt x="147162" y="511568"/>
                  </a:cubicBezTo>
                  <a:cubicBezTo>
                    <a:pt x="150672" y="513414"/>
                    <a:pt x="154736" y="514152"/>
                    <a:pt x="159353"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3"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reeform: Shape 5">
              <a:extLst>
                <a:ext uri="{FF2B5EF4-FFF2-40B4-BE49-F238E27FC236}">
                  <a16:creationId xmlns:a16="http://schemas.microsoft.com/office/drawing/2014/main" id="{A8E9599B-773B-5A7C-4CFA-8153DA1DBA70}"/>
                </a:ext>
              </a:extLst>
            </p:cNvPr>
            <p:cNvSpPr/>
            <p:nvPr/>
          </p:nvSpPr>
          <p:spPr>
            <a:xfrm>
              <a:off x="7297952" y="197741"/>
              <a:ext cx="247920" cy="637868"/>
            </a:xfrm>
            <a:custGeom>
              <a:avLst/>
              <a:gdLst>
                <a:gd name="connsiteX0" fmla="*/ 17717 w 247920"/>
                <a:gd name="connsiteY0" fmla="*/ 93 h 637868"/>
                <a:gd name="connsiteX1" fmla="*/ 230218 w 247920"/>
                <a:gd name="connsiteY1" fmla="*/ 93 h 637868"/>
                <a:gd name="connsiteX2" fmla="*/ 242388 w 247920"/>
                <a:gd name="connsiteY2" fmla="*/ 2305 h 637868"/>
                <a:gd name="connsiteX3" fmla="*/ 247920 w 247920"/>
                <a:gd name="connsiteY3" fmla="*/ 17794 h 637868"/>
                <a:gd name="connsiteX4" fmla="*/ 247920 w 247920"/>
                <a:gd name="connsiteY4" fmla="*/ 620059 h 637868"/>
                <a:gd name="connsiteX5" fmla="*/ 242388 w 247920"/>
                <a:gd name="connsiteY5" fmla="*/ 635561 h 637868"/>
                <a:gd name="connsiteX6" fmla="*/ 230218 w 247920"/>
                <a:gd name="connsiteY6" fmla="*/ 637776 h 637868"/>
                <a:gd name="connsiteX7" fmla="*/ 124002 w 247920"/>
                <a:gd name="connsiteY7" fmla="*/ 637776 h 637868"/>
                <a:gd name="connsiteX8" fmla="*/ 111831 w 247920"/>
                <a:gd name="connsiteY8" fmla="*/ 635561 h 637868"/>
                <a:gd name="connsiteX9" fmla="*/ 106299 w 247920"/>
                <a:gd name="connsiteY9" fmla="*/ 620059 h 637868"/>
                <a:gd name="connsiteX10" fmla="*/ 106299 w 247920"/>
                <a:gd name="connsiteY10" fmla="*/ 123997 h 637868"/>
                <a:gd name="connsiteX11" fmla="*/ 17717 w 247920"/>
                <a:gd name="connsiteY11" fmla="*/ 123997 h 637868"/>
                <a:gd name="connsiteX12" fmla="*/ 5536 w 247920"/>
                <a:gd name="connsiteY12" fmla="*/ 121785 h 637868"/>
                <a:gd name="connsiteX13" fmla="*/ 0 w 247920"/>
                <a:gd name="connsiteY13" fmla="*/ 106297 h 637868"/>
                <a:gd name="connsiteX14" fmla="*/ 0 w 247920"/>
                <a:gd name="connsiteY14" fmla="*/ 17794 h 637868"/>
                <a:gd name="connsiteX15" fmla="*/ 5536 w 247920"/>
                <a:gd name="connsiteY15" fmla="*/ 2305 h 637868"/>
                <a:gd name="connsiteX16" fmla="*/ 17717 w 247920"/>
                <a:gd name="connsiteY16" fmla="*/ 93 h 63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920" h="637868">
                  <a:moveTo>
                    <a:pt x="17717" y="93"/>
                  </a:moveTo>
                  <a:lnTo>
                    <a:pt x="230218" y="93"/>
                  </a:lnTo>
                  <a:cubicBezTo>
                    <a:pt x="234828" y="-276"/>
                    <a:pt x="238885" y="461"/>
                    <a:pt x="242388" y="2305"/>
                  </a:cubicBezTo>
                  <a:cubicBezTo>
                    <a:pt x="245892" y="4149"/>
                    <a:pt x="247736" y="9312"/>
                    <a:pt x="247920" y="17794"/>
                  </a:cubicBezTo>
                  <a:lnTo>
                    <a:pt x="247920" y="620059"/>
                  </a:lnTo>
                  <a:cubicBezTo>
                    <a:pt x="247736" y="628548"/>
                    <a:pt x="245892" y="633716"/>
                    <a:pt x="242388" y="635561"/>
                  </a:cubicBezTo>
                  <a:cubicBezTo>
                    <a:pt x="238885" y="637407"/>
                    <a:pt x="234828" y="638145"/>
                    <a:pt x="230218" y="637776"/>
                  </a:cubicBezTo>
                  <a:lnTo>
                    <a:pt x="124002" y="637776"/>
                  </a:lnTo>
                  <a:cubicBezTo>
                    <a:pt x="119392" y="638145"/>
                    <a:pt x="115335" y="637407"/>
                    <a:pt x="111831" y="635561"/>
                  </a:cubicBezTo>
                  <a:cubicBezTo>
                    <a:pt x="108327" y="633716"/>
                    <a:pt x="106483" y="628548"/>
                    <a:pt x="106299" y="620059"/>
                  </a:cubicBezTo>
                  <a:lnTo>
                    <a:pt x="106299" y="123997"/>
                  </a:lnTo>
                  <a:lnTo>
                    <a:pt x="17717" y="123997"/>
                  </a:lnTo>
                  <a:cubicBezTo>
                    <a:pt x="13103" y="124366"/>
                    <a:pt x="9043" y="123629"/>
                    <a:pt x="5536" y="121785"/>
                  </a:cubicBezTo>
                  <a:cubicBezTo>
                    <a:pt x="2030" y="119941"/>
                    <a:pt x="185" y="114778"/>
                    <a:pt x="0" y="106297"/>
                  </a:cubicBezTo>
                  <a:lnTo>
                    <a:pt x="0" y="17794"/>
                  </a:lnTo>
                  <a:cubicBezTo>
                    <a:pt x="185" y="9312"/>
                    <a:pt x="2030" y="4149"/>
                    <a:pt x="5536" y="2305"/>
                  </a:cubicBezTo>
                  <a:cubicBezTo>
                    <a:pt x="9043" y="461"/>
                    <a:pt x="13103" y="-276"/>
                    <a:pt x="17717" y="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8418AEBD-EA0E-FA7D-6BFF-53184AC58A04}"/>
              </a:ext>
            </a:extLst>
          </p:cNvPr>
          <p:cNvGrpSpPr/>
          <p:nvPr/>
        </p:nvGrpSpPr>
        <p:grpSpPr>
          <a:xfrm>
            <a:off x="2023935" y="4417541"/>
            <a:ext cx="598252" cy="405920"/>
            <a:chOff x="9655521" y="197741"/>
            <a:chExt cx="940101" cy="637868"/>
          </a:xfrm>
          <a:solidFill>
            <a:schemeClr val="bg1">
              <a:lumMod val="75000"/>
            </a:schemeClr>
          </a:solidFill>
        </p:grpSpPr>
        <p:sp>
          <p:nvSpPr>
            <p:cNvPr id="68" name="Freeform: Shape 14">
              <a:extLst>
                <a:ext uri="{FF2B5EF4-FFF2-40B4-BE49-F238E27FC236}">
                  <a16:creationId xmlns:a16="http://schemas.microsoft.com/office/drawing/2014/main" id="{644B8344-4B58-4F97-76C6-0A5FF4697A9C}"/>
                </a:ext>
              </a:extLst>
            </p:cNvPr>
            <p:cNvSpPr/>
            <p:nvPr/>
          </p:nvSpPr>
          <p:spPr>
            <a:xfrm>
              <a:off x="9655521" y="197829"/>
              <a:ext cx="407369" cy="637692"/>
            </a:xfrm>
            <a:custGeom>
              <a:avLst/>
              <a:gdLst>
                <a:gd name="connsiteX0" fmla="*/ 159354 w 407369"/>
                <a:gd name="connsiteY0" fmla="*/ 5 h 637692"/>
                <a:gd name="connsiteX1" fmla="*/ 248016 w 407369"/>
                <a:gd name="connsiteY1" fmla="*/ 5 h 637692"/>
                <a:gd name="connsiteX2" fmla="*/ 278025 w 407369"/>
                <a:gd name="connsiteY2" fmla="*/ 115 h 637692"/>
                <a:gd name="connsiteX3" fmla="*/ 299383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3 w 407369"/>
                <a:gd name="connsiteY13" fmla="*/ 636803 h 637692"/>
                <a:gd name="connsiteX14" fmla="*/ 278025 w 407369"/>
                <a:gd name="connsiteY14" fmla="*/ 637577 h 637692"/>
                <a:gd name="connsiteX15" fmla="*/ 248016 w 407369"/>
                <a:gd name="connsiteY15" fmla="*/ 637688 h 637692"/>
                <a:gd name="connsiteX16" fmla="*/ 159354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4 w 407369"/>
                <a:gd name="connsiteY29" fmla="*/ 5 h 637692"/>
                <a:gd name="connsiteX30" fmla="*/ 159354 w 407369"/>
                <a:gd name="connsiteY30" fmla="*/ 123909 h 637692"/>
                <a:gd name="connsiteX31" fmla="*/ 147163 w 407369"/>
                <a:gd name="connsiteY31" fmla="*/ 126124 h 637692"/>
                <a:gd name="connsiteX32" fmla="*/ 141621 w 407369"/>
                <a:gd name="connsiteY32" fmla="*/ 141629 h 637692"/>
                <a:gd name="connsiteX33" fmla="*/ 141621 w 407369"/>
                <a:gd name="connsiteY33" fmla="*/ 496061 h 637692"/>
                <a:gd name="connsiteX34" fmla="*/ 147163 w 407369"/>
                <a:gd name="connsiteY34" fmla="*/ 511568 h 637692"/>
                <a:gd name="connsiteX35" fmla="*/ 159354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4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4" y="5"/>
                  </a:moveTo>
                  <a:lnTo>
                    <a:pt x="248016" y="5"/>
                  </a:lnTo>
                  <a:cubicBezTo>
                    <a:pt x="259518" y="-14"/>
                    <a:pt x="269521" y="23"/>
                    <a:pt x="278025" y="115"/>
                  </a:cubicBezTo>
                  <a:cubicBezTo>
                    <a:pt x="286529" y="207"/>
                    <a:pt x="293648" y="466"/>
                    <a:pt x="299383" y="890"/>
                  </a:cubicBezTo>
                  <a:cubicBezTo>
                    <a:pt x="305099" y="1315"/>
                    <a:pt x="311369" y="2015"/>
                    <a:pt x="318192" y="2992"/>
                  </a:cubicBezTo>
                  <a:cubicBezTo>
                    <a:pt x="325015" y="3970"/>
                    <a:pt x="332612" y="5334"/>
                    <a:pt x="340984" y="7086"/>
                  </a:cubicBezTo>
                  <a:cubicBezTo>
                    <a:pt x="363997" y="11492"/>
                    <a:pt x="380372" y="21264"/>
                    <a:pt x="390109" y="36402"/>
                  </a:cubicBezTo>
                  <a:cubicBezTo>
                    <a:pt x="399845" y="51540"/>
                    <a:pt x="405599"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2" y="627067"/>
                    <a:pt x="340984" y="630608"/>
                  </a:cubicBezTo>
                  <a:cubicBezTo>
                    <a:pt x="332612" y="632359"/>
                    <a:pt x="325015" y="633724"/>
                    <a:pt x="318192" y="634701"/>
                  </a:cubicBezTo>
                  <a:cubicBezTo>
                    <a:pt x="311369" y="635678"/>
                    <a:pt x="305099" y="636379"/>
                    <a:pt x="299383" y="636803"/>
                  </a:cubicBezTo>
                  <a:cubicBezTo>
                    <a:pt x="293648" y="637227"/>
                    <a:pt x="286529" y="637485"/>
                    <a:pt x="278025" y="637577"/>
                  </a:cubicBezTo>
                  <a:cubicBezTo>
                    <a:pt x="269521" y="637669"/>
                    <a:pt x="259518" y="637706"/>
                    <a:pt x="248016" y="637688"/>
                  </a:cubicBezTo>
                  <a:lnTo>
                    <a:pt x="159354"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1" y="626201"/>
                    <a:pt x="26794" y="616429"/>
                    <a:pt x="17149" y="601291"/>
                  </a:cubicBezTo>
                  <a:cubicBezTo>
                    <a:pt x="7505" y="586153"/>
                    <a:pt x="1789" y="562884"/>
                    <a:pt x="0" y="531485"/>
                  </a:cubicBezTo>
                  <a:lnTo>
                    <a:pt x="0" y="106209"/>
                  </a:lnTo>
                  <a:cubicBezTo>
                    <a:pt x="276" y="85429"/>
                    <a:pt x="3264" y="68134"/>
                    <a:pt x="8962" y="54324"/>
                  </a:cubicBezTo>
                  <a:cubicBezTo>
                    <a:pt x="14660" y="40514"/>
                    <a:pt x="21409" y="30078"/>
                    <a:pt x="29209" y="23016"/>
                  </a:cubicBezTo>
                  <a:cubicBezTo>
                    <a:pt x="33156" y="19476"/>
                    <a:pt x="38098"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4" y="5"/>
                  </a:cubicBezTo>
                  <a:close/>
                  <a:moveTo>
                    <a:pt x="159354" y="123909"/>
                  </a:moveTo>
                  <a:cubicBezTo>
                    <a:pt x="154736" y="123540"/>
                    <a:pt x="150672" y="124278"/>
                    <a:pt x="147163" y="126124"/>
                  </a:cubicBezTo>
                  <a:cubicBezTo>
                    <a:pt x="143653" y="127970"/>
                    <a:pt x="141806" y="133138"/>
                    <a:pt x="141621" y="141629"/>
                  </a:cubicBezTo>
                  <a:lnTo>
                    <a:pt x="141621" y="496061"/>
                  </a:lnTo>
                  <a:cubicBezTo>
                    <a:pt x="141806" y="504553"/>
                    <a:pt x="143653" y="509722"/>
                    <a:pt x="147163" y="511568"/>
                  </a:cubicBezTo>
                  <a:cubicBezTo>
                    <a:pt x="150672" y="513414"/>
                    <a:pt x="154736" y="514152"/>
                    <a:pt x="159354"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4"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Shape 15">
              <a:extLst>
                <a:ext uri="{FF2B5EF4-FFF2-40B4-BE49-F238E27FC236}">
                  <a16:creationId xmlns:a16="http://schemas.microsoft.com/office/drawing/2014/main" id="{8EACBA00-114B-ADED-4BF4-746F90AF0219}"/>
                </a:ext>
              </a:extLst>
            </p:cNvPr>
            <p:cNvSpPr/>
            <p:nvPr/>
          </p:nvSpPr>
          <p:spPr>
            <a:xfrm>
              <a:off x="10152820" y="197741"/>
              <a:ext cx="442802" cy="637868"/>
            </a:xfrm>
            <a:custGeom>
              <a:avLst/>
              <a:gdLst>
                <a:gd name="connsiteX0" fmla="*/ 197539 w 442802"/>
                <a:gd name="connsiteY0" fmla="*/ 93 h 637868"/>
                <a:gd name="connsiteX1" fmla="*/ 312687 w 442802"/>
                <a:gd name="connsiteY1" fmla="*/ 93 h 637868"/>
                <a:gd name="connsiteX2" fmla="*/ 324637 w 442802"/>
                <a:gd name="connsiteY2" fmla="*/ 2307 h 637868"/>
                <a:gd name="connsiteX3" fmla="*/ 323309 w 442802"/>
                <a:gd name="connsiteY3" fmla="*/ 17809 h 637868"/>
                <a:gd name="connsiteX4" fmla="*/ 141732 w 442802"/>
                <a:gd name="connsiteY4" fmla="*/ 380997 h 637868"/>
                <a:gd name="connsiteX5" fmla="*/ 141732 w 442802"/>
                <a:gd name="connsiteY5" fmla="*/ 398714 h 637868"/>
                <a:gd name="connsiteX6" fmla="*/ 301181 w 442802"/>
                <a:gd name="connsiteY6" fmla="*/ 398714 h 637868"/>
                <a:gd name="connsiteX7" fmla="*/ 301181 w 442802"/>
                <a:gd name="connsiteY7" fmla="*/ 177258 h 637868"/>
                <a:gd name="connsiteX8" fmla="*/ 306713 w 442802"/>
                <a:gd name="connsiteY8" fmla="*/ 161756 h 637868"/>
                <a:gd name="connsiteX9" fmla="*/ 318883 w 442802"/>
                <a:gd name="connsiteY9" fmla="*/ 159541 h 637868"/>
                <a:gd name="connsiteX10" fmla="*/ 425100 w 442802"/>
                <a:gd name="connsiteY10" fmla="*/ 159541 h 637868"/>
                <a:gd name="connsiteX11" fmla="*/ 437270 w 442802"/>
                <a:gd name="connsiteY11" fmla="*/ 161756 h 637868"/>
                <a:gd name="connsiteX12" fmla="*/ 442802 w 442802"/>
                <a:gd name="connsiteY12" fmla="*/ 177258 h 637868"/>
                <a:gd name="connsiteX13" fmla="*/ 442802 w 442802"/>
                <a:gd name="connsiteY13" fmla="*/ 620059 h 637868"/>
                <a:gd name="connsiteX14" fmla="*/ 437270 w 442802"/>
                <a:gd name="connsiteY14" fmla="*/ 635561 h 637868"/>
                <a:gd name="connsiteX15" fmla="*/ 425100 w 442802"/>
                <a:gd name="connsiteY15" fmla="*/ 637776 h 637868"/>
                <a:gd name="connsiteX16" fmla="*/ 318883 w 442802"/>
                <a:gd name="connsiteY16" fmla="*/ 637776 h 637868"/>
                <a:gd name="connsiteX17" fmla="*/ 306713 w 442802"/>
                <a:gd name="connsiteY17" fmla="*/ 635561 h 637868"/>
                <a:gd name="connsiteX18" fmla="*/ 301181 w 442802"/>
                <a:gd name="connsiteY18" fmla="*/ 620059 h 637868"/>
                <a:gd name="connsiteX19" fmla="*/ 301181 w 442802"/>
                <a:gd name="connsiteY19" fmla="*/ 522619 h 637868"/>
                <a:gd name="connsiteX20" fmla="*/ 17717 w 442802"/>
                <a:gd name="connsiteY20" fmla="*/ 522619 h 637868"/>
                <a:gd name="connsiteX21" fmla="*/ 5536 w 442802"/>
                <a:gd name="connsiteY21" fmla="*/ 520406 h 637868"/>
                <a:gd name="connsiteX22" fmla="*/ 0 w 442802"/>
                <a:gd name="connsiteY22" fmla="*/ 504918 h 637868"/>
                <a:gd name="connsiteX23" fmla="*/ 0 w 442802"/>
                <a:gd name="connsiteY23" fmla="*/ 380997 h 637868"/>
                <a:gd name="connsiteX24" fmla="*/ 9744 w 442802"/>
                <a:gd name="connsiteY24" fmla="*/ 327848 h 637868"/>
                <a:gd name="connsiteX25" fmla="*/ 164764 w 442802"/>
                <a:gd name="connsiteY25" fmla="*/ 17809 h 637868"/>
                <a:gd name="connsiteX26" fmla="*/ 176501 w 442802"/>
                <a:gd name="connsiteY26" fmla="*/ 2639 h 637868"/>
                <a:gd name="connsiteX27" fmla="*/ 197539 w 442802"/>
                <a:gd name="connsiteY27" fmla="*/ 93 h 63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2802" h="637868">
                  <a:moveTo>
                    <a:pt x="197539" y="93"/>
                  </a:moveTo>
                  <a:lnTo>
                    <a:pt x="312687" y="93"/>
                  </a:lnTo>
                  <a:cubicBezTo>
                    <a:pt x="319215" y="-277"/>
                    <a:pt x="323198" y="462"/>
                    <a:pt x="324637" y="2307"/>
                  </a:cubicBezTo>
                  <a:cubicBezTo>
                    <a:pt x="326075" y="4153"/>
                    <a:pt x="325632" y="9320"/>
                    <a:pt x="323309" y="17809"/>
                  </a:cubicBezTo>
                  <a:lnTo>
                    <a:pt x="141732" y="380997"/>
                  </a:lnTo>
                  <a:lnTo>
                    <a:pt x="141732" y="398714"/>
                  </a:lnTo>
                  <a:lnTo>
                    <a:pt x="301181" y="398714"/>
                  </a:lnTo>
                  <a:lnTo>
                    <a:pt x="301181" y="177258"/>
                  </a:lnTo>
                  <a:cubicBezTo>
                    <a:pt x="301365" y="168768"/>
                    <a:pt x="303209" y="163601"/>
                    <a:pt x="306713" y="161756"/>
                  </a:cubicBezTo>
                  <a:cubicBezTo>
                    <a:pt x="310216" y="159910"/>
                    <a:pt x="314273" y="159172"/>
                    <a:pt x="318883" y="159541"/>
                  </a:cubicBezTo>
                  <a:lnTo>
                    <a:pt x="425100" y="159541"/>
                  </a:lnTo>
                  <a:cubicBezTo>
                    <a:pt x="429710" y="159172"/>
                    <a:pt x="433766" y="159910"/>
                    <a:pt x="437270" y="161756"/>
                  </a:cubicBezTo>
                  <a:cubicBezTo>
                    <a:pt x="440773" y="163601"/>
                    <a:pt x="442617" y="168768"/>
                    <a:pt x="442802" y="177258"/>
                  </a:cubicBezTo>
                  <a:lnTo>
                    <a:pt x="442802" y="620059"/>
                  </a:lnTo>
                  <a:cubicBezTo>
                    <a:pt x="442617" y="628548"/>
                    <a:pt x="440773" y="633716"/>
                    <a:pt x="437270" y="635561"/>
                  </a:cubicBezTo>
                  <a:cubicBezTo>
                    <a:pt x="433766" y="637407"/>
                    <a:pt x="429710" y="638145"/>
                    <a:pt x="425100" y="637776"/>
                  </a:cubicBezTo>
                  <a:lnTo>
                    <a:pt x="318883" y="637776"/>
                  </a:lnTo>
                  <a:cubicBezTo>
                    <a:pt x="314273" y="638145"/>
                    <a:pt x="310216" y="637407"/>
                    <a:pt x="306713" y="635561"/>
                  </a:cubicBezTo>
                  <a:cubicBezTo>
                    <a:pt x="303209" y="633716"/>
                    <a:pt x="301365" y="628548"/>
                    <a:pt x="301181" y="620059"/>
                  </a:cubicBezTo>
                  <a:lnTo>
                    <a:pt x="301181" y="522619"/>
                  </a:lnTo>
                  <a:lnTo>
                    <a:pt x="17717" y="522619"/>
                  </a:lnTo>
                  <a:cubicBezTo>
                    <a:pt x="13103" y="522987"/>
                    <a:pt x="9043" y="522250"/>
                    <a:pt x="5536" y="520406"/>
                  </a:cubicBezTo>
                  <a:cubicBezTo>
                    <a:pt x="2030" y="518562"/>
                    <a:pt x="185" y="513400"/>
                    <a:pt x="0" y="504918"/>
                  </a:cubicBezTo>
                  <a:lnTo>
                    <a:pt x="0" y="380997"/>
                  </a:lnTo>
                  <a:cubicBezTo>
                    <a:pt x="148" y="358852"/>
                    <a:pt x="3396" y="341135"/>
                    <a:pt x="9744" y="327848"/>
                  </a:cubicBezTo>
                  <a:lnTo>
                    <a:pt x="164764" y="17809"/>
                  </a:lnTo>
                  <a:cubicBezTo>
                    <a:pt x="168344" y="9707"/>
                    <a:pt x="172256" y="4651"/>
                    <a:pt x="176501" y="2639"/>
                  </a:cubicBezTo>
                  <a:cubicBezTo>
                    <a:pt x="180745" y="628"/>
                    <a:pt x="187758" y="-221"/>
                    <a:pt x="197539" y="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485C9367-D9A3-985E-48D6-D1CA68A0F7F7}"/>
              </a:ext>
            </a:extLst>
          </p:cNvPr>
          <p:cNvGrpSpPr/>
          <p:nvPr/>
        </p:nvGrpSpPr>
        <p:grpSpPr>
          <a:xfrm>
            <a:off x="2025345" y="5256951"/>
            <a:ext cx="595433" cy="405863"/>
            <a:chOff x="10674130" y="197741"/>
            <a:chExt cx="935671" cy="637780"/>
          </a:xfrm>
          <a:solidFill>
            <a:schemeClr val="bg1">
              <a:lumMod val="75000"/>
            </a:schemeClr>
          </a:solidFill>
        </p:grpSpPr>
        <p:sp>
          <p:nvSpPr>
            <p:cNvPr id="71" name="Freeform: Shape 17">
              <a:extLst>
                <a:ext uri="{FF2B5EF4-FFF2-40B4-BE49-F238E27FC236}">
                  <a16:creationId xmlns:a16="http://schemas.microsoft.com/office/drawing/2014/main" id="{01945A34-91AB-4A08-1624-5A91C71BE041}"/>
                </a:ext>
              </a:extLst>
            </p:cNvPr>
            <p:cNvSpPr/>
            <p:nvPr/>
          </p:nvSpPr>
          <p:spPr>
            <a:xfrm>
              <a:off x="10674130" y="197829"/>
              <a:ext cx="407369" cy="637692"/>
            </a:xfrm>
            <a:custGeom>
              <a:avLst/>
              <a:gdLst>
                <a:gd name="connsiteX0" fmla="*/ 159354 w 407369"/>
                <a:gd name="connsiteY0" fmla="*/ 5 h 637692"/>
                <a:gd name="connsiteX1" fmla="*/ 248016 w 407369"/>
                <a:gd name="connsiteY1" fmla="*/ 5 h 637692"/>
                <a:gd name="connsiteX2" fmla="*/ 278025 w 407369"/>
                <a:gd name="connsiteY2" fmla="*/ 115 h 637692"/>
                <a:gd name="connsiteX3" fmla="*/ 299383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3 w 407369"/>
                <a:gd name="connsiteY13" fmla="*/ 636803 h 637692"/>
                <a:gd name="connsiteX14" fmla="*/ 278025 w 407369"/>
                <a:gd name="connsiteY14" fmla="*/ 637577 h 637692"/>
                <a:gd name="connsiteX15" fmla="*/ 248016 w 407369"/>
                <a:gd name="connsiteY15" fmla="*/ 637688 h 637692"/>
                <a:gd name="connsiteX16" fmla="*/ 159354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4 w 407369"/>
                <a:gd name="connsiteY29" fmla="*/ 5 h 637692"/>
                <a:gd name="connsiteX30" fmla="*/ 159354 w 407369"/>
                <a:gd name="connsiteY30" fmla="*/ 123909 h 637692"/>
                <a:gd name="connsiteX31" fmla="*/ 147163 w 407369"/>
                <a:gd name="connsiteY31" fmla="*/ 126124 h 637692"/>
                <a:gd name="connsiteX32" fmla="*/ 141621 w 407369"/>
                <a:gd name="connsiteY32" fmla="*/ 141629 h 637692"/>
                <a:gd name="connsiteX33" fmla="*/ 141621 w 407369"/>
                <a:gd name="connsiteY33" fmla="*/ 496061 h 637692"/>
                <a:gd name="connsiteX34" fmla="*/ 147163 w 407369"/>
                <a:gd name="connsiteY34" fmla="*/ 511568 h 637692"/>
                <a:gd name="connsiteX35" fmla="*/ 159354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4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4" y="5"/>
                  </a:moveTo>
                  <a:lnTo>
                    <a:pt x="248016" y="5"/>
                  </a:lnTo>
                  <a:cubicBezTo>
                    <a:pt x="259518" y="-14"/>
                    <a:pt x="269521" y="23"/>
                    <a:pt x="278025" y="115"/>
                  </a:cubicBezTo>
                  <a:cubicBezTo>
                    <a:pt x="286529" y="207"/>
                    <a:pt x="293648" y="466"/>
                    <a:pt x="299383" y="890"/>
                  </a:cubicBezTo>
                  <a:cubicBezTo>
                    <a:pt x="305099" y="1315"/>
                    <a:pt x="311369" y="2015"/>
                    <a:pt x="318192" y="2992"/>
                  </a:cubicBezTo>
                  <a:cubicBezTo>
                    <a:pt x="325015" y="3970"/>
                    <a:pt x="332612" y="5334"/>
                    <a:pt x="340984" y="7086"/>
                  </a:cubicBezTo>
                  <a:cubicBezTo>
                    <a:pt x="363997" y="11492"/>
                    <a:pt x="380372" y="21264"/>
                    <a:pt x="390109" y="36402"/>
                  </a:cubicBezTo>
                  <a:cubicBezTo>
                    <a:pt x="399845" y="51540"/>
                    <a:pt x="405599"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5" y="633724"/>
                    <a:pt x="318192" y="634701"/>
                  </a:cubicBezTo>
                  <a:cubicBezTo>
                    <a:pt x="311369" y="635678"/>
                    <a:pt x="305099" y="636379"/>
                    <a:pt x="299383" y="636803"/>
                  </a:cubicBezTo>
                  <a:cubicBezTo>
                    <a:pt x="293648" y="637227"/>
                    <a:pt x="286529" y="637485"/>
                    <a:pt x="278025" y="637577"/>
                  </a:cubicBezTo>
                  <a:cubicBezTo>
                    <a:pt x="269521" y="637669"/>
                    <a:pt x="259518" y="637706"/>
                    <a:pt x="248016" y="637688"/>
                  </a:cubicBezTo>
                  <a:lnTo>
                    <a:pt x="159354"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1" y="626201"/>
                    <a:pt x="26794" y="616429"/>
                    <a:pt x="17149" y="601291"/>
                  </a:cubicBezTo>
                  <a:cubicBezTo>
                    <a:pt x="7505" y="586153"/>
                    <a:pt x="1789" y="562884"/>
                    <a:pt x="0" y="531485"/>
                  </a:cubicBezTo>
                  <a:lnTo>
                    <a:pt x="0" y="106209"/>
                  </a:lnTo>
                  <a:cubicBezTo>
                    <a:pt x="276" y="85429"/>
                    <a:pt x="3264" y="68134"/>
                    <a:pt x="8962" y="54324"/>
                  </a:cubicBezTo>
                  <a:cubicBezTo>
                    <a:pt x="14660" y="40514"/>
                    <a:pt x="21409" y="30078"/>
                    <a:pt x="29209" y="23016"/>
                  </a:cubicBezTo>
                  <a:cubicBezTo>
                    <a:pt x="33156" y="19476"/>
                    <a:pt x="38098"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4" y="5"/>
                  </a:cubicBezTo>
                  <a:close/>
                  <a:moveTo>
                    <a:pt x="159354" y="123909"/>
                  </a:moveTo>
                  <a:cubicBezTo>
                    <a:pt x="154736" y="123540"/>
                    <a:pt x="150672" y="124278"/>
                    <a:pt x="147163" y="126124"/>
                  </a:cubicBezTo>
                  <a:cubicBezTo>
                    <a:pt x="143653" y="127970"/>
                    <a:pt x="141806" y="133138"/>
                    <a:pt x="141621" y="141629"/>
                  </a:cubicBezTo>
                  <a:lnTo>
                    <a:pt x="141621" y="496061"/>
                  </a:lnTo>
                  <a:cubicBezTo>
                    <a:pt x="141806" y="504553"/>
                    <a:pt x="143653" y="509722"/>
                    <a:pt x="147163" y="511568"/>
                  </a:cubicBezTo>
                  <a:cubicBezTo>
                    <a:pt x="150672" y="513414"/>
                    <a:pt x="154736" y="514152"/>
                    <a:pt x="159354"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4"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18">
              <a:extLst>
                <a:ext uri="{FF2B5EF4-FFF2-40B4-BE49-F238E27FC236}">
                  <a16:creationId xmlns:a16="http://schemas.microsoft.com/office/drawing/2014/main" id="{9D213E19-D1D1-AD01-49B4-5E6A9D2DDC67}"/>
                </a:ext>
              </a:extLst>
            </p:cNvPr>
            <p:cNvSpPr/>
            <p:nvPr/>
          </p:nvSpPr>
          <p:spPr>
            <a:xfrm>
              <a:off x="11202433" y="197741"/>
              <a:ext cx="407368" cy="637780"/>
            </a:xfrm>
            <a:custGeom>
              <a:avLst/>
              <a:gdLst>
                <a:gd name="connsiteX0" fmla="*/ 17702 w 407368"/>
                <a:gd name="connsiteY0" fmla="*/ 93 h 637780"/>
                <a:gd name="connsiteX1" fmla="*/ 380815 w 407368"/>
                <a:gd name="connsiteY1" fmla="*/ 93 h 637780"/>
                <a:gd name="connsiteX2" fmla="*/ 392985 w 407368"/>
                <a:gd name="connsiteY2" fmla="*/ 2305 h 637780"/>
                <a:gd name="connsiteX3" fmla="*/ 398518 w 407368"/>
                <a:gd name="connsiteY3" fmla="*/ 17794 h 637780"/>
                <a:gd name="connsiteX4" fmla="*/ 398518 w 407368"/>
                <a:gd name="connsiteY4" fmla="*/ 106297 h 637780"/>
                <a:gd name="connsiteX5" fmla="*/ 392985 w 407368"/>
                <a:gd name="connsiteY5" fmla="*/ 121785 h 637780"/>
                <a:gd name="connsiteX6" fmla="*/ 380815 w 407368"/>
                <a:gd name="connsiteY6" fmla="*/ 123997 h 637780"/>
                <a:gd name="connsiteX7" fmla="*/ 141621 w 407368"/>
                <a:gd name="connsiteY7" fmla="*/ 123997 h 637780"/>
                <a:gd name="connsiteX8" fmla="*/ 141621 w 407368"/>
                <a:gd name="connsiteY8" fmla="*/ 230407 h 637780"/>
                <a:gd name="connsiteX9" fmla="*/ 248016 w 407368"/>
                <a:gd name="connsiteY9" fmla="*/ 230407 h 637780"/>
                <a:gd name="connsiteX10" fmla="*/ 278025 w 407368"/>
                <a:gd name="connsiteY10" fmla="*/ 230518 h 637780"/>
                <a:gd name="connsiteX11" fmla="*/ 299382 w 407368"/>
                <a:gd name="connsiteY11" fmla="*/ 231293 h 637780"/>
                <a:gd name="connsiteX12" fmla="*/ 318191 w 407368"/>
                <a:gd name="connsiteY12" fmla="*/ 233395 h 637780"/>
                <a:gd name="connsiteX13" fmla="*/ 340984 w 407368"/>
                <a:gd name="connsiteY13" fmla="*/ 237488 h 637780"/>
                <a:gd name="connsiteX14" fmla="*/ 390109 w 407368"/>
                <a:gd name="connsiteY14" fmla="*/ 266805 h 637780"/>
                <a:gd name="connsiteX15" fmla="*/ 407368 w 407368"/>
                <a:gd name="connsiteY15" fmla="*/ 336611 h 637780"/>
                <a:gd name="connsiteX16" fmla="*/ 407368 w 407368"/>
                <a:gd name="connsiteY16" fmla="*/ 531530 h 637780"/>
                <a:gd name="connsiteX17" fmla="*/ 398407 w 407368"/>
                <a:gd name="connsiteY17" fmla="*/ 583436 h 637780"/>
                <a:gd name="connsiteX18" fmla="*/ 378159 w 407368"/>
                <a:gd name="connsiteY18" fmla="*/ 614756 h 637780"/>
                <a:gd name="connsiteX19" fmla="*/ 340984 w 407368"/>
                <a:gd name="connsiteY19" fmla="*/ 630693 h 637780"/>
                <a:gd name="connsiteX20" fmla="*/ 318191 w 407368"/>
                <a:gd name="connsiteY20" fmla="*/ 634788 h 637780"/>
                <a:gd name="connsiteX21" fmla="*/ 299382 w 407368"/>
                <a:gd name="connsiteY21" fmla="*/ 636890 h 637780"/>
                <a:gd name="connsiteX22" fmla="*/ 278025 w 407368"/>
                <a:gd name="connsiteY22" fmla="*/ 637665 h 637780"/>
                <a:gd name="connsiteX23" fmla="*/ 248016 w 407368"/>
                <a:gd name="connsiteY23" fmla="*/ 637776 h 637780"/>
                <a:gd name="connsiteX24" fmla="*/ 159353 w 407368"/>
                <a:gd name="connsiteY24" fmla="*/ 637776 h 637780"/>
                <a:gd name="connsiteX25" fmla="*/ 129344 w 407368"/>
                <a:gd name="connsiteY25" fmla="*/ 637665 h 637780"/>
                <a:gd name="connsiteX26" fmla="*/ 107986 w 407368"/>
                <a:gd name="connsiteY26" fmla="*/ 636890 h 637780"/>
                <a:gd name="connsiteX27" fmla="*/ 65500 w 407368"/>
                <a:gd name="connsiteY27" fmla="*/ 630693 h 637780"/>
                <a:gd name="connsiteX28" fmla="*/ 17149 w 407368"/>
                <a:gd name="connsiteY28" fmla="*/ 601365 h 637780"/>
                <a:gd name="connsiteX29" fmla="*/ 0 w 407368"/>
                <a:gd name="connsiteY29" fmla="*/ 531530 h 637780"/>
                <a:gd name="connsiteX30" fmla="*/ 0 w 407368"/>
                <a:gd name="connsiteY30" fmla="*/ 434139 h 637780"/>
                <a:gd name="connsiteX31" fmla="*/ 5532 w 407368"/>
                <a:gd name="connsiteY31" fmla="*/ 418644 h 637780"/>
                <a:gd name="connsiteX32" fmla="*/ 17702 w 407368"/>
                <a:gd name="connsiteY32" fmla="*/ 416430 h 637780"/>
                <a:gd name="connsiteX33" fmla="*/ 123919 w 407368"/>
                <a:gd name="connsiteY33" fmla="*/ 416430 h 637780"/>
                <a:gd name="connsiteX34" fmla="*/ 136089 w 407368"/>
                <a:gd name="connsiteY34" fmla="*/ 418638 h 637780"/>
                <a:gd name="connsiteX35" fmla="*/ 141621 w 407368"/>
                <a:gd name="connsiteY35" fmla="*/ 434091 h 637780"/>
                <a:gd name="connsiteX36" fmla="*/ 141621 w 407368"/>
                <a:gd name="connsiteY36" fmla="*/ 496142 h 637780"/>
                <a:gd name="connsiteX37" fmla="*/ 147162 w 407368"/>
                <a:gd name="connsiteY37" fmla="*/ 511655 h 637780"/>
                <a:gd name="connsiteX38" fmla="*/ 159353 w 407368"/>
                <a:gd name="connsiteY38" fmla="*/ 513871 h 637780"/>
                <a:gd name="connsiteX39" fmla="*/ 248016 w 407368"/>
                <a:gd name="connsiteY39" fmla="*/ 513871 h 637780"/>
                <a:gd name="connsiteX40" fmla="*/ 260206 w 407368"/>
                <a:gd name="connsiteY40" fmla="*/ 511655 h 637780"/>
                <a:gd name="connsiteX41" fmla="*/ 265747 w 407368"/>
                <a:gd name="connsiteY41" fmla="*/ 496142 h 637780"/>
                <a:gd name="connsiteX42" fmla="*/ 265747 w 407368"/>
                <a:gd name="connsiteY42" fmla="*/ 372040 h 637780"/>
                <a:gd name="connsiteX43" fmla="*/ 260206 w 407368"/>
                <a:gd name="connsiteY43" fmla="*/ 356528 h 637780"/>
                <a:gd name="connsiteX44" fmla="*/ 248016 w 407368"/>
                <a:gd name="connsiteY44" fmla="*/ 354312 h 637780"/>
                <a:gd name="connsiteX45" fmla="*/ 17702 w 407368"/>
                <a:gd name="connsiteY45" fmla="*/ 354312 h 637780"/>
                <a:gd name="connsiteX46" fmla="*/ 5532 w 407368"/>
                <a:gd name="connsiteY46" fmla="*/ 352099 h 637780"/>
                <a:gd name="connsiteX47" fmla="*/ 0 w 407368"/>
                <a:gd name="connsiteY47" fmla="*/ 336611 h 637780"/>
                <a:gd name="connsiteX48" fmla="*/ 0 w 407368"/>
                <a:gd name="connsiteY48" fmla="*/ 17794 h 637780"/>
                <a:gd name="connsiteX49" fmla="*/ 5532 w 407368"/>
                <a:gd name="connsiteY49" fmla="*/ 2305 h 637780"/>
                <a:gd name="connsiteX50" fmla="*/ 17702 w 407368"/>
                <a:gd name="connsiteY50" fmla="*/ 93 h 63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7368" h="637780">
                  <a:moveTo>
                    <a:pt x="17702" y="93"/>
                  </a:moveTo>
                  <a:lnTo>
                    <a:pt x="380815" y="93"/>
                  </a:lnTo>
                  <a:cubicBezTo>
                    <a:pt x="385425" y="-276"/>
                    <a:pt x="389482" y="461"/>
                    <a:pt x="392985" y="2305"/>
                  </a:cubicBezTo>
                  <a:cubicBezTo>
                    <a:pt x="396489" y="4149"/>
                    <a:pt x="398333" y="9312"/>
                    <a:pt x="398518" y="17794"/>
                  </a:cubicBezTo>
                  <a:lnTo>
                    <a:pt x="398518" y="106297"/>
                  </a:lnTo>
                  <a:cubicBezTo>
                    <a:pt x="398333" y="114778"/>
                    <a:pt x="396489" y="119941"/>
                    <a:pt x="392985" y="121785"/>
                  </a:cubicBezTo>
                  <a:cubicBezTo>
                    <a:pt x="389482" y="123628"/>
                    <a:pt x="385425" y="124366"/>
                    <a:pt x="380815" y="123997"/>
                  </a:cubicBezTo>
                  <a:lnTo>
                    <a:pt x="141621" y="123997"/>
                  </a:lnTo>
                  <a:lnTo>
                    <a:pt x="141621" y="230407"/>
                  </a:lnTo>
                  <a:lnTo>
                    <a:pt x="248016" y="230407"/>
                  </a:lnTo>
                  <a:cubicBezTo>
                    <a:pt x="259518" y="230389"/>
                    <a:pt x="269521" y="230425"/>
                    <a:pt x="278025" y="230518"/>
                  </a:cubicBezTo>
                  <a:cubicBezTo>
                    <a:pt x="286529" y="230610"/>
                    <a:pt x="293648" y="230868"/>
                    <a:pt x="299382" y="231293"/>
                  </a:cubicBezTo>
                  <a:cubicBezTo>
                    <a:pt x="305099" y="231717"/>
                    <a:pt x="311369" y="232418"/>
                    <a:pt x="318191" y="233395"/>
                  </a:cubicBezTo>
                  <a:cubicBezTo>
                    <a:pt x="325015" y="234372"/>
                    <a:pt x="332612" y="235737"/>
                    <a:pt x="340984" y="237488"/>
                  </a:cubicBezTo>
                  <a:cubicBezTo>
                    <a:pt x="363997" y="241895"/>
                    <a:pt x="380372" y="251667"/>
                    <a:pt x="390109" y="266805"/>
                  </a:cubicBezTo>
                  <a:cubicBezTo>
                    <a:pt x="399845" y="281942"/>
                    <a:pt x="405598" y="305211"/>
                    <a:pt x="407368" y="336611"/>
                  </a:cubicBezTo>
                  <a:lnTo>
                    <a:pt x="407368" y="531530"/>
                  </a:lnTo>
                  <a:cubicBezTo>
                    <a:pt x="407092" y="552318"/>
                    <a:pt x="404105" y="569620"/>
                    <a:pt x="398407" y="583436"/>
                  </a:cubicBezTo>
                  <a:cubicBezTo>
                    <a:pt x="392709" y="597251"/>
                    <a:pt x="385960" y="607691"/>
                    <a:pt x="378159" y="614756"/>
                  </a:cubicBezTo>
                  <a:cubicBezTo>
                    <a:pt x="370193" y="621839"/>
                    <a:pt x="357801" y="627151"/>
                    <a:pt x="340984" y="630693"/>
                  </a:cubicBezTo>
                  <a:cubicBezTo>
                    <a:pt x="332612" y="632445"/>
                    <a:pt x="325015" y="633810"/>
                    <a:pt x="318191" y="634788"/>
                  </a:cubicBezTo>
                  <a:cubicBezTo>
                    <a:pt x="311369" y="635765"/>
                    <a:pt x="305099" y="636466"/>
                    <a:pt x="299382" y="636890"/>
                  </a:cubicBezTo>
                  <a:cubicBezTo>
                    <a:pt x="293648" y="637315"/>
                    <a:pt x="286529" y="637573"/>
                    <a:pt x="278025" y="637665"/>
                  </a:cubicBezTo>
                  <a:cubicBezTo>
                    <a:pt x="269521" y="637757"/>
                    <a:pt x="259518" y="637794"/>
                    <a:pt x="248016" y="637776"/>
                  </a:cubicBezTo>
                  <a:lnTo>
                    <a:pt x="159353" y="637776"/>
                  </a:lnTo>
                  <a:cubicBezTo>
                    <a:pt x="147851" y="637794"/>
                    <a:pt x="137848" y="637757"/>
                    <a:pt x="129344" y="637665"/>
                  </a:cubicBezTo>
                  <a:cubicBezTo>
                    <a:pt x="120840" y="637573"/>
                    <a:pt x="113721" y="637315"/>
                    <a:pt x="107986" y="636890"/>
                  </a:cubicBezTo>
                  <a:cubicBezTo>
                    <a:pt x="96479" y="636153"/>
                    <a:pt x="82317" y="634087"/>
                    <a:pt x="65500" y="630693"/>
                  </a:cubicBezTo>
                  <a:cubicBezTo>
                    <a:pt x="42910" y="626284"/>
                    <a:pt x="26794" y="616508"/>
                    <a:pt x="17149" y="601365"/>
                  </a:cubicBezTo>
                  <a:cubicBezTo>
                    <a:pt x="7505" y="586221"/>
                    <a:pt x="1788" y="562943"/>
                    <a:pt x="0" y="531530"/>
                  </a:cubicBezTo>
                  <a:lnTo>
                    <a:pt x="0" y="434139"/>
                  </a:lnTo>
                  <a:cubicBezTo>
                    <a:pt x="184" y="425653"/>
                    <a:pt x="2028" y="420488"/>
                    <a:pt x="5532" y="418644"/>
                  </a:cubicBezTo>
                  <a:cubicBezTo>
                    <a:pt x="9035" y="416799"/>
                    <a:pt x="13092" y="416061"/>
                    <a:pt x="17702" y="416430"/>
                  </a:cubicBezTo>
                  <a:lnTo>
                    <a:pt x="123919" y="416430"/>
                  </a:lnTo>
                  <a:cubicBezTo>
                    <a:pt x="128529" y="416062"/>
                    <a:pt x="132586" y="416798"/>
                    <a:pt x="136089" y="418638"/>
                  </a:cubicBezTo>
                  <a:cubicBezTo>
                    <a:pt x="139593" y="420477"/>
                    <a:pt x="141437" y="425628"/>
                    <a:pt x="141621" y="434091"/>
                  </a:cubicBezTo>
                  <a:lnTo>
                    <a:pt x="141621" y="496142"/>
                  </a:lnTo>
                  <a:cubicBezTo>
                    <a:pt x="141806" y="504637"/>
                    <a:pt x="143653" y="509808"/>
                    <a:pt x="147162" y="511655"/>
                  </a:cubicBezTo>
                  <a:cubicBezTo>
                    <a:pt x="150672" y="513502"/>
                    <a:pt x="154736" y="514240"/>
                    <a:pt x="159353" y="513871"/>
                  </a:cubicBezTo>
                  <a:lnTo>
                    <a:pt x="248016" y="513871"/>
                  </a:lnTo>
                  <a:cubicBezTo>
                    <a:pt x="252633" y="514240"/>
                    <a:pt x="256697" y="513502"/>
                    <a:pt x="260206" y="511655"/>
                  </a:cubicBezTo>
                  <a:cubicBezTo>
                    <a:pt x="263716" y="509808"/>
                    <a:pt x="265563" y="504637"/>
                    <a:pt x="265747" y="496142"/>
                  </a:cubicBezTo>
                  <a:lnTo>
                    <a:pt x="265747" y="372040"/>
                  </a:lnTo>
                  <a:cubicBezTo>
                    <a:pt x="265563" y="363545"/>
                    <a:pt x="263716" y="358374"/>
                    <a:pt x="260206" y="356528"/>
                  </a:cubicBezTo>
                  <a:cubicBezTo>
                    <a:pt x="256697" y="354681"/>
                    <a:pt x="252633" y="353942"/>
                    <a:pt x="248016" y="354312"/>
                  </a:cubicBezTo>
                  <a:lnTo>
                    <a:pt x="17702" y="354312"/>
                  </a:lnTo>
                  <a:cubicBezTo>
                    <a:pt x="13092" y="354681"/>
                    <a:pt x="9035" y="353943"/>
                    <a:pt x="5532" y="352099"/>
                  </a:cubicBezTo>
                  <a:cubicBezTo>
                    <a:pt x="2028" y="350255"/>
                    <a:pt x="184" y="345093"/>
                    <a:pt x="0" y="336611"/>
                  </a:cubicBezTo>
                  <a:lnTo>
                    <a:pt x="0" y="17794"/>
                  </a:lnTo>
                  <a:cubicBezTo>
                    <a:pt x="184" y="9312"/>
                    <a:pt x="2028" y="4149"/>
                    <a:pt x="5532" y="2305"/>
                  </a:cubicBezTo>
                  <a:cubicBezTo>
                    <a:pt x="9035" y="461"/>
                    <a:pt x="13092" y="-276"/>
                    <a:pt x="17702" y="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662B8EC2-A2AA-6B12-C74E-7D236EA2C7A5}"/>
              </a:ext>
            </a:extLst>
          </p:cNvPr>
          <p:cNvGrpSpPr/>
          <p:nvPr/>
        </p:nvGrpSpPr>
        <p:grpSpPr>
          <a:xfrm>
            <a:off x="2026708" y="3578192"/>
            <a:ext cx="592707" cy="405861"/>
            <a:chOff x="2369557" y="347366"/>
            <a:chExt cx="931267" cy="637692"/>
          </a:xfrm>
        </p:grpSpPr>
        <p:pic>
          <p:nvPicPr>
            <p:cNvPr id="92" name="Picture 91">
              <a:extLst>
                <a:ext uri="{FF2B5EF4-FFF2-40B4-BE49-F238E27FC236}">
                  <a16:creationId xmlns:a16="http://schemas.microsoft.com/office/drawing/2014/main" id="{0D9B738B-248E-207C-99AB-A9517BE7BC90}"/>
                </a:ext>
              </a:extLst>
            </p:cNvPr>
            <p:cNvPicPr>
              <a:picLocks noChangeAspect="1"/>
            </p:cNvPicPr>
            <p:nvPr/>
          </p:nvPicPr>
          <p:blipFill>
            <a:blip r:embed="rId5" cstate="email">
              <a:extLst>
                <a:ext uri="{28A0092B-C50C-407E-A947-70E740481C1C}">
                  <a14:useLocalDpi xmlns:a14="http://schemas.microsoft.com/office/drawing/2010/main" val="0"/>
                </a:ext>
              </a:extLst>
            </a:blip>
            <a:srcRect l="53540" t="13773" r="38118" b="27527"/>
            <a:stretch>
              <a:fillRect/>
            </a:stretch>
          </p:blipFill>
          <p:spPr>
            <a:xfrm rot="10800000" flipV="1">
              <a:off x="2369557" y="347366"/>
              <a:ext cx="407369" cy="637692"/>
            </a:xfrm>
            <a:custGeom>
              <a:avLst/>
              <a:gdLst>
                <a:gd name="connsiteX0" fmla="*/ 248015 w 407369"/>
                <a:gd name="connsiteY0" fmla="*/ 5 h 637692"/>
                <a:gd name="connsiteX1" fmla="*/ 159353 w 407369"/>
                <a:gd name="connsiteY1" fmla="*/ 5 h 637692"/>
                <a:gd name="connsiteX2" fmla="*/ 129344 w 407369"/>
                <a:gd name="connsiteY2" fmla="*/ 115 h 637692"/>
                <a:gd name="connsiteX3" fmla="*/ 107986 w 407369"/>
                <a:gd name="connsiteY3" fmla="*/ 890 h 637692"/>
                <a:gd name="connsiteX4" fmla="*/ 89177 w 407369"/>
                <a:gd name="connsiteY4" fmla="*/ 2992 h 637692"/>
                <a:gd name="connsiteX5" fmla="*/ 66385 w 407369"/>
                <a:gd name="connsiteY5" fmla="*/ 7086 h 637692"/>
                <a:gd name="connsiteX6" fmla="*/ 17260 w 407369"/>
                <a:gd name="connsiteY6" fmla="*/ 36402 h 637692"/>
                <a:gd name="connsiteX7" fmla="*/ 0 w 407369"/>
                <a:gd name="connsiteY7" fmla="*/ 106209 h 637692"/>
                <a:gd name="connsiteX8" fmla="*/ 0 w 407369"/>
                <a:gd name="connsiteY8" fmla="*/ 531485 h 637692"/>
                <a:gd name="connsiteX9" fmla="*/ 8962 w 407369"/>
                <a:gd name="connsiteY9" fmla="*/ 583369 h 637692"/>
                <a:gd name="connsiteX10" fmla="*/ 29209 w 407369"/>
                <a:gd name="connsiteY10" fmla="*/ 614677 h 637692"/>
                <a:gd name="connsiteX11" fmla="*/ 66385 w 407369"/>
                <a:gd name="connsiteY11" fmla="*/ 630608 h 637692"/>
                <a:gd name="connsiteX12" fmla="*/ 89177 w 407369"/>
                <a:gd name="connsiteY12" fmla="*/ 634701 h 637692"/>
                <a:gd name="connsiteX13" fmla="*/ 107986 w 407369"/>
                <a:gd name="connsiteY13" fmla="*/ 636803 h 637692"/>
                <a:gd name="connsiteX14" fmla="*/ 129344 w 407369"/>
                <a:gd name="connsiteY14" fmla="*/ 637577 h 637692"/>
                <a:gd name="connsiteX15" fmla="*/ 159353 w 407369"/>
                <a:gd name="connsiteY15" fmla="*/ 637688 h 637692"/>
                <a:gd name="connsiteX16" fmla="*/ 248015 w 407369"/>
                <a:gd name="connsiteY16" fmla="*/ 637688 h 637692"/>
                <a:gd name="connsiteX17" fmla="*/ 278025 w 407369"/>
                <a:gd name="connsiteY17" fmla="*/ 637577 h 637692"/>
                <a:gd name="connsiteX18" fmla="*/ 299383 w 407369"/>
                <a:gd name="connsiteY18" fmla="*/ 636803 h 637692"/>
                <a:gd name="connsiteX19" fmla="*/ 341869 w 407369"/>
                <a:gd name="connsiteY19" fmla="*/ 630608 h 637692"/>
                <a:gd name="connsiteX20" fmla="*/ 390220 w 407369"/>
                <a:gd name="connsiteY20" fmla="*/ 601291 h 637692"/>
                <a:gd name="connsiteX21" fmla="*/ 407369 w 407369"/>
                <a:gd name="connsiteY21" fmla="*/ 531485 h 637692"/>
                <a:gd name="connsiteX22" fmla="*/ 407369 w 407369"/>
                <a:gd name="connsiteY22" fmla="*/ 106209 h 637692"/>
                <a:gd name="connsiteX23" fmla="*/ 398407 w 407369"/>
                <a:gd name="connsiteY23" fmla="*/ 54324 h 637692"/>
                <a:gd name="connsiteX24" fmla="*/ 378160 w 407369"/>
                <a:gd name="connsiteY24" fmla="*/ 23016 h 637692"/>
                <a:gd name="connsiteX25" fmla="*/ 363334 w 407369"/>
                <a:gd name="connsiteY25" fmla="*/ 13723 h 637692"/>
                <a:gd name="connsiteX26" fmla="*/ 341869 w 407369"/>
                <a:gd name="connsiteY26" fmla="*/ 7086 h 637692"/>
                <a:gd name="connsiteX27" fmla="*/ 299383 w 407369"/>
                <a:gd name="connsiteY27" fmla="*/ 890 h 637692"/>
                <a:gd name="connsiteX28" fmla="*/ 278025 w 407369"/>
                <a:gd name="connsiteY28" fmla="*/ 115 h 637692"/>
                <a:gd name="connsiteX29" fmla="*/ 248015 w 407369"/>
                <a:gd name="connsiteY29" fmla="*/ 5 h 637692"/>
                <a:gd name="connsiteX30" fmla="*/ 248015 w 407369"/>
                <a:gd name="connsiteY30" fmla="*/ 123909 h 637692"/>
                <a:gd name="connsiteX31" fmla="*/ 260206 w 407369"/>
                <a:gd name="connsiteY31" fmla="*/ 126124 h 637692"/>
                <a:gd name="connsiteX32" fmla="*/ 265748 w 407369"/>
                <a:gd name="connsiteY32" fmla="*/ 141629 h 637692"/>
                <a:gd name="connsiteX33" fmla="*/ 265748 w 407369"/>
                <a:gd name="connsiteY33" fmla="*/ 496061 h 637692"/>
                <a:gd name="connsiteX34" fmla="*/ 260206 w 407369"/>
                <a:gd name="connsiteY34" fmla="*/ 511568 h 637692"/>
                <a:gd name="connsiteX35" fmla="*/ 248015 w 407369"/>
                <a:gd name="connsiteY35" fmla="*/ 513783 h 637692"/>
                <a:gd name="connsiteX36" fmla="*/ 159353 w 407369"/>
                <a:gd name="connsiteY36" fmla="*/ 513783 h 637692"/>
                <a:gd name="connsiteX37" fmla="*/ 147163 w 407369"/>
                <a:gd name="connsiteY37" fmla="*/ 511568 h 637692"/>
                <a:gd name="connsiteX38" fmla="*/ 141622 w 407369"/>
                <a:gd name="connsiteY38" fmla="*/ 496061 h 637692"/>
                <a:gd name="connsiteX39" fmla="*/ 141622 w 407369"/>
                <a:gd name="connsiteY39" fmla="*/ 141629 h 637692"/>
                <a:gd name="connsiteX40" fmla="*/ 147163 w 407369"/>
                <a:gd name="connsiteY40" fmla="*/ 126124 h 637692"/>
                <a:gd name="connsiteX41" fmla="*/ 159353 w 407369"/>
                <a:gd name="connsiteY41" fmla="*/ 123909 h 637692"/>
                <a:gd name="connsiteX42" fmla="*/ 248015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248015" y="5"/>
                  </a:moveTo>
                  <a:lnTo>
                    <a:pt x="159353" y="5"/>
                  </a:lnTo>
                  <a:cubicBezTo>
                    <a:pt x="147851" y="-14"/>
                    <a:pt x="137848" y="23"/>
                    <a:pt x="129344" y="115"/>
                  </a:cubicBezTo>
                  <a:cubicBezTo>
                    <a:pt x="120840" y="207"/>
                    <a:pt x="113721" y="466"/>
                    <a:pt x="107986" y="890"/>
                  </a:cubicBezTo>
                  <a:cubicBezTo>
                    <a:pt x="102270" y="1315"/>
                    <a:pt x="96000" y="2015"/>
                    <a:pt x="89177" y="2992"/>
                  </a:cubicBezTo>
                  <a:cubicBezTo>
                    <a:pt x="82354" y="3970"/>
                    <a:pt x="74757" y="5334"/>
                    <a:pt x="66385" y="7086"/>
                  </a:cubicBezTo>
                  <a:cubicBezTo>
                    <a:pt x="43372" y="11492"/>
                    <a:pt x="26997" y="21264"/>
                    <a:pt x="17260" y="36402"/>
                  </a:cubicBezTo>
                  <a:cubicBezTo>
                    <a:pt x="7524" y="51540"/>
                    <a:pt x="1770" y="74809"/>
                    <a:pt x="0" y="106209"/>
                  </a:cubicBezTo>
                  <a:lnTo>
                    <a:pt x="0" y="531485"/>
                  </a:lnTo>
                  <a:cubicBezTo>
                    <a:pt x="277" y="552264"/>
                    <a:pt x="3264" y="569559"/>
                    <a:pt x="8962" y="583369"/>
                  </a:cubicBezTo>
                  <a:cubicBezTo>
                    <a:pt x="14660" y="597179"/>
                    <a:pt x="21409" y="607615"/>
                    <a:pt x="29209" y="614677"/>
                  </a:cubicBezTo>
                  <a:cubicBezTo>
                    <a:pt x="37176" y="621757"/>
                    <a:pt x="49568" y="627067"/>
                    <a:pt x="66385" y="630608"/>
                  </a:cubicBezTo>
                  <a:cubicBezTo>
                    <a:pt x="74757" y="632359"/>
                    <a:pt x="82354" y="633724"/>
                    <a:pt x="89177" y="634701"/>
                  </a:cubicBezTo>
                  <a:cubicBezTo>
                    <a:pt x="96000" y="635678"/>
                    <a:pt x="102270" y="636379"/>
                    <a:pt x="107986" y="636803"/>
                  </a:cubicBezTo>
                  <a:cubicBezTo>
                    <a:pt x="113721" y="637227"/>
                    <a:pt x="120840" y="637485"/>
                    <a:pt x="129344" y="637577"/>
                  </a:cubicBezTo>
                  <a:cubicBezTo>
                    <a:pt x="137848" y="637669"/>
                    <a:pt x="147851" y="637706"/>
                    <a:pt x="159353" y="637688"/>
                  </a:cubicBezTo>
                  <a:lnTo>
                    <a:pt x="248015" y="637688"/>
                  </a:lnTo>
                  <a:cubicBezTo>
                    <a:pt x="259518" y="637706"/>
                    <a:pt x="269521" y="637669"/>
                    <a:pt x="278025" y="637577"/>
                  </a:cubicBezTo>
                  <a:cubicBezTo>
                    <a:pt x="286529" y="637485"/>
                    <a:pt x="293648" y="637227"/>
                    <a:pt x="299383" y="636803"/>
                  </a:cubicBezTo>
                  <a:cubicBezTo>
                    <a:pt x="310889" y="636065"/>
                    <a:pt x="325052" y="634000"/>
                    <a:pt x="341869" y="630608"/>
                  </a:cubicBezTo>
                  <a:cubicBezTo>
                    <a:pt x="364458" y="626201"/>
                    <a:pt x="380575" y="616429"/>
                    <a:pt x="390220" y="601291"/>
                  </a:cubicBezTo>
                  <a:cubicBezTo>
                    <a:pt x="399864" y="586153"/>
                    <a:pt x="405580" y="562884"/>
                    <a:pt x="407369" y="531485"/>
                  </a:cubicBezTo>
                  <a:lnTo>
                    <a:pt x="407369" y="106209"/>
                  </a:lnTo>
                  <a:cubicBezTo>
                    <a:pt x="407093" y="85429"/>
                    <a:pt x="404105" y="68134"/>
                    <a:pt x="398407" y="54324"/>
                  </a:cubicBezTo>
                  <a:cubicBezTo>
                    <a:pt x="392709" y="40514"/>
                    <a:pt x="385960" y="30078"/>
                    <a:pt x="378160" y="23016"/>
                  </a:cubicBezTo>
                  <a:cubicBezTo>
                    <a:pt x="374213" y="19476"/>
                    <a:pt x="369271" y="16378"/>
                    <a:pt x="363334" y="13723"/>
                  </a:cubicBezTo>
                  <a:cubicBezTo>
                    <a:pt x="357396" y="11068"/>
                    <a:pt x="350241" y="8856"/>
                    <a:pt x="341869" y="7086"/>
                  </a:cubicBezTo>
                  <a:cubicBezTo>
                    <a:pt x="325052" y="3693"/>
                    <a:pt x="310889" y="1628"/>
                    <a:pt x="299383" y="890"/>
                  </a:cubicBezTo>
                  <a:cubicBezTo>
                    <a:pt x="293648" y="466"/>
                    <a:pt x="286529" y="207"/>
                    <a:pt x="278025" y="115"/>
                  </a:cubicBezTo>
                  <a:cubicBezTo>
                    <a:pt x="269521" y="23"/>
                    <a:pt x="259518" y="-14"/>
                    <a:pt x="248015" y="5"/>
                  </a:cubicBezTo>
                  <a:close/>
                  <a:moveTo>
                    <a:pt x="248015" y="123909"/>
                  </a:moveTo>
                  <a:cubicBezTo>
                    <a:pt x="252633" y="123540"/>
                    <a:pt x="256697" y="124278"/>
                    <a:pt x="260206" y="126124"/>
                  </a:cubicBezTo>
                  <a:cubicBezTo>
                    <a:pt x="263716" y="127970"/>
                    <a:pt x="265563" y="133138"/>
                    <a:pt x="265748" y="141629"/>
                  </a:cubicBezTo>
                  <a:lnTo>
                    <a:pt x="265748" y="496061"/>
                  </a:lnTo>
                  <a:cubicBezTo>
                    <a:pt x="265563" y="504553"/>
                    <a:pt x="263716" y="509722"/>
                    <a:pt x="260206" y="511568"/>
                  </a:cubicBezTo>
                  <a:cubicBezTo>
                    <a:pt x="256697" y="513414"/>
                    <a:pt x="252633" y="514152"/>
                    <a:pt x="248015" y="513783"/>
                  </a:cubicBezTo>
                  <a:lnTo>
                    <a:pt x="159353" y="513783"/>
                  </a:lnTo>
                  <a:cubicBezTo>
                    <a:pt x="154735" y="514152"/>
                    <a:pt x="150672" y="513414"/>
                    <a:pt x="147163" y="511568"/>
                  </a:cubicBezTo>
                  <a:cubicBezTo>
                    <a:pt x="143653" y="509722"/>
                    <a:pt x="141806" y="504553"/>
                    <a:pt x="141622" y="496061"/>
                  </a:cubicBezTo>
                  <a:lnTo>
                    <a:pt x="141622" y="141629"/>
                  </a:lnTo>
                  <a:cubicBezTo>
                    <a:pt x="141806" y="133138"/>
                    <a:pt x="143653" y="127970"/>
                    <a:pt x="147163" y="126124"/>
                  </a:cubicBezTo>
                  <a:cubicBezTo>
                    <a:pt x="150672" y="124278"/>
                    <a:pt x="154735" y="123540"/>
                    <a:pt x="159353" y="123909"/>
                  </a:cubicBezTo>
                  <a:lnTo>
                    <a:pt x="248015" y="123909"/>
                  </a:lnTo>
                  <a:close/>
                </a:path>
              </a:pathLst>
            </a:custGeom>
          </p:spPr>
        </p:pic>
        <p:pic>
          <p:nvPicPr>
            <p:cNvPr id="93" name="Picture 92">
              <a:extLst>
                <a:ext uri="{FF2B5EF4-FFF2-40B4-BE49-F238E27FC236}">
                  <a16:creationId xmlns:a16="http://schemas.microsoft.com/office/drawing/2014/main" id="{9FB87A1F-AE79-0F94-8BA6-8EEEB1A0CFC4}"/>
                </a:ext>
              </a:extLst>
            </p:cNvPr>
            <p:cNvPicPr>
              <a:picLocks noChangeAspect="1"/>
            </p:cNvPicPr>
            <p:nvPr/>
          </p:nvPicPr>
          <p:blipFill>
            <a:blip r:embed="rId5" cstate="email">
              <a:extLst>
                <a:ext uri="{28A0092B-C50C-407E-A947-70E740481C1C}">
                  <a14:useLocalDpi xmlns:a14="http://schemas.microsoft.com/office/drawing/2010/main" val="0"/>
                </a:ext>
              </a:extLst>
            </a:blip>
            <a:srcRect l="42811" t="13773" r="48846" b="27527"/>
            <a:stretch>
              <a:fillRect/>
            </a:stretch>
          </p:blipFill>
          <p:spPr>
            <a:xfrm rot="10800000" flipV="1">
              <a:off x="2893432" y="347366"/>
              <a:ext cx="407392" cy="637692"/>
            </a:xfrm>
            <a:custGeom>
              <a:avLst/>
              <a:gdLst>
                <a:gd name="connsiteX0" fmla="*/ 248038 w 407392"/>
                <a:gd name="connsiteY0" fmla="*/ 5 h 637692"/>
                <a:gd name="connsiteX1" fmla="*/ 159376 w 407392"/>
                <a:gd name="connsiteY1" fmla="*/ 5 h 637692"/>
                <a:gd name="connsiteX2" fmla="*/ 129367 w 407392"/>
                <a:gd name="connsiteY2" fmla="*/ 115 h 637692"/>
                <a:gd name="connsiteX3" fmla="*/ 108009 w 407392"/>
                <a:gd name="connsiteY3" fmla="*/ 891 h 637692"/>
                <a:gd name="connsiteX4" fmla="*/ 89200 w 407392"/>
                <a:gd name="connsiteY4" fmla="*/ 2993 h 637692"/>
                <a:gd name="connsiteX5" fmla="*/ 66408 w 407392"/>
                <a:gd name="connsiteY5" fmla="*/ 7088 h 637692"/>
                <a:gd name="connsiteX6" fmla="*/ 17283 w 407392"/>
                <a:gd name="connsiteY6" fmla="*/ 36416 h 637692"/>
                <a:gd name="connsiteX7" fmla="*/ 23 w 407392"/>
                <a:gd name="connsiteY7" fmla="*/ 106251 h 637692"/>
                <a:gd name="connsiteX8" fmla="*/ 23 w 407392"/>
                <a:gd name="connsiteY8" fmla="*/ 203642 h 637692"/>
                <a:gd name="connsiteX9" fmla="*/ 576 w 407392"/>
                <a:gd name="connsiteY9" fmla="*/ 233798 h 637692"/>
                <a:gd name="connsiteX10" fmla="*/ 4449 w 407392"/>
                <a:gd name="connsiteY10" fmla="*/ 258665 h 637692"/>
                <a:gd name="connsiteX11" fmla="*/ 24032 w 407392"/>
                <a:gd name="connsiteY11" fmla="*/ 289641 h 637692"/>
                <a:gd name="connsiteX12" fmla="*/ 70834 w 407392"/>
                <a:gd name="connsiteY12" fmla="*/ 309996 h 637692"/>
                <a:gd name="connsiteX13" fmla="*/ 70834 w 407392"/>
                <a:gd name="connsiteY13" fmla="*/ 327697 h 637692"/>
                <a:gd name="connsiteX14" fmla="*/ 36314 w 407392"/>
                <a:gd name="connsiteY14" fmla="*/ 340972 h 637692"/>
                <a:gd name="connsiteX15" fmla="*/ 15070 w 407392"/>
                <a:gd name="connsiteY15" fmla="*/ 356903 h 637692"/>
                <a:gd name="connsiteX16" fmla="*/ 4449 w 407392"/>
                <a:gd name="connsiteY16" fmla="*/ 379914 h 637692"/>
                <a:gd name="connsiteX17" fmla="*/ 576 w 407392"/>
                <a:gd name="connsiteY17" fmla="*/ 403672 h 637692"/>
                <a:gd name="connsiteX18" fmla="*/ 23 w 407392"/>
                <a:gd name="connsiteY18" fmla="*/ 434051 h 637692"/>
                <a:gd name="connsiteX19" fmla="*/ 23 w 407392"/>
                <a:gd name="connsiteY19" fmla="*/ 531442 h 637692"/>
                <a:gd name="connsiteX20" fmla="*/ 8985 w 407392"/>
                <a:gd name="connsiteY20" fmla="*/ 583348 h 637692"/>
                <a:gd name="connsiteX21" fmla="*/ 29232 w 407392"/>
                <a:gd name="connsiteY21" fmla="*/ 614668 h 637692"/>
                <a:gd name="connsiteX22" fmla="*/ 66408 w 407392"/>
                <a:gd name="connsiteY22" fmla="*/ 630605 h 637692"/>
                <a:gd name="connsiteX23" fmla="*/ 89200 w 407392"/>
                <a:gd name="connsiteY23" fmla="*/ 634700 h 637692"/>
                <a:gd name="connsiteX24" fmla="*/ 108009 w 407392"/>
                <a:gd name="connsiteY24" fmla="*/ 636802 h 637692"/>
                <a:gd name="connsiteX25" fmla="*/ 129367 w 407392"/>
                <a:gd name="connsiteY25" fmla="*/ 637577 h 637692"/>
                <a:gd name="connsiteX26" fmla="*/ 159376 w 407392"/>
                <a:gd name="connsiteY26" fmla="*/ 637688 h 637692"/>
                <a:gd name="connsiteX27" fmla="*/ 248038 w 407392"/>
                <a:gd name="connsiteY27" fmla="*/ 637688 h 637692"/>
                <a:gd name="connsiteX28" fmla="*/ 278048 w 407392"/>
                <a:gd name="connsiteY28" fmla="*/ 637577 h 637692"/>
                <a:gd name="connsiteX29" fmla="*/ 299406 w 407392"/>
                <a:gd name="connsiteY29" fmla="*/ 636802 h 637692"/>
                <a:gd name="connsiteX30" fmla="*/ 341892 w 407392"/>
                <a:gd name="connsiteY30" fmla="*/ 630605 h 637692"/>
                <a:gd name="connsiteX31" fmla="*/ 390243 w 407392"/>
                <a:gd name="connsiteY31" fmla="*/ 601277 h 637692"/>
                <a:gd name="connsiteX32" fmla="*/ 407392 w 407392"/>
                <a:gd name="connsiteY32" fmla="*/ 531442 h 637692"/>
                <a:gd name="connsiteX33" fmla="*/ 407392 w 407392"/>
                <a:gd name="connsiteY33" fmla="*/ 434051 h 637692"/>
                <a:gd name="connsiteX34" fmla="*/ 401860 w 407392"/>
                <a:gd name="connsiteY34" fmla="*/ 418556 h 637692"/>
                <a:gd name="connsiteX35" fmla="*/ 389689 w 407392"/>
                <a:gd name="connsiteY35" fmla="*/ 416342 h 637692"/>
                <a:gd name="connsiteX36" fmla="*/ 283473 w 407392"/>
                <a:gd name="connsiteY36" fmla="*/ 416342 h 637692"/>
                <a:gd name="connsiteX37" fmla="*/ 271303 w 407392"/>
                <a:gd name="connsiteY37" fmla="*/ 418548 h 637692"/>
                <a:gd name="connsiteX38" fmla="*/ 265771 w 407392"/>
                <a:gd name="connsiteY38" fmla="*/ 433992 h 637692"/>
                <a:gd name="connsiteX39" fmla="*/ 265771 w 407392"/>
                <a:gd name="connsiteY39" fmla="*/ 496052 h 637692"/>
                <a:gd name="connsiteX40" fmla="*/ 260230 w 407392"/>
                <a:gd name="connsiteY40" fmla="*/ 511567 h 637692"/>
                <a:gd name="connsiteX41" fmla="*/ 248038 w 407392"/>
                <a:gd name="connsiteY41" fmla="*/ 513783 h 637692"/>
                <a:gd name="connsiteX42" fmla="*/ 159376 w 407392"/>
                <a:gd name="connsiteY42" fmla="*/ 513783 h 637692"/>
                <a:gd name="connsiteX43" fmla="*/ 147186 w 407392"/>
                <a:gd name="connsiteY43" fmla="*/ 511567 h 637692"/>
                <a:gd name="connsiteX44" fmla="*/ 141645 w 407392"/>
                <a:gd name="connsiteY44" fmla="*/ 496052 h 637692"/>
                <a:gd name="connsiteX45" fmla="*/ 141645 w 407392"/>
                <a:gd name="connsiteY45" fmla="*/ 398529 h 637692"/>
                <a:gd name="connsiteX46" fmla="*/ 147186 w 407392"/>
                <a:gd name="connsiteY46" fmla="*/ 383015 h 637692"/>
                <a:gd name="connsiteX47" fmla="*/ 159376 w 407392"/>
                <a:gd name="connsiteY47" fmla="*/ 380799 h 637692"/>
                <a:gd name="connsiteX48" fmla="*/ 265771 w 407392"/>
                <a:gd name="connsiteY48" fmla="*/ 380799 h 637692"/>
                <a:gd name="connsiteX49" fmla="*/ 277941 w 407392"/>
                <a:gd name="connsiteY49" fmla="*/ 378586 h 637692"/>
                <a:gd name="connsiteX50" fmla="*/ 283473 w 407392"/>
                <a:gd name="connsiteY50" fmla="*/ 363098 h 637692"/>
                <a:gd name="connsiteX51" fmla="*/ 283473 w 407392"/>
                <a:gd name="connsiteY51" fmla="*/ 274595 h 637692"/>
                <a:gd name="connsiteX52" fmla="*/ 277941 w 407392"/>
                <a:gd name="connsiteY52" fmla="*/ 259106 h 637692"/>
                <a:gd name="connsiteX53" fmla="*/ 265771 w 407392"/>
                <a:gd name="connsiteY53" fmla="*/ 256894 h 637692"/>
                <a:gd name="connsiteX54" fmla="*/ 159376 w 407392"/>
                <a:gd name="connsiteY54" fmla="*/ 256894 h 637692"/>
                <a:gd name="connsiteX55" fmla="*/ 147186 w 407392"/>
                <a:gd name="connsiteY55" fmla="*/ 254677 h 637692"/>
                <a:gd name="connsiteX56" fmla="*/ 141645 w 407392"/>
                <a:gd name="connsiteY56" fmla="*/ 239162 h 637692"/>
                <a:gd name="connsiteX57" fmla="*/ 141645 w 407392"/>
                <a:gd name="connsiteY57" fmla="*/ 141640 h 637692"/>
                <a:gd name="connsiteX58" fmla="*/ 147186 w 407392"/>
                <a:gd name="connsiteY58" fmla="*/ 126126 h 637692"/>
                <a:gd name="connsiteX59" fmla="*/ 159376 w 407392"/>
                <a:gd name="connsiteY59" fmla="*/ 123909 h 637692"/>
                <a:gd name="connsiteX60" fmla="*/ 248038 w 407392"/>
                <a:gd name="connsiteY60" fmla="*/ 123909 h 637692"/>
                <a:gd name="connsiteX61" fmla="*/ 260230 w 407392"/>
                <a:gd name="connsiteY61" fmla="*/ 126129 h 637692"/>
                <a:gd name="connsiteX62" fmla="*/ 265771 w 407392"/>
                <a:gd name="connsiteY62" fmla="*/ 141666 h 637692"/>
                <a:gd name="connsiteX63" fmla="*/ 265771 w 407392"/>
                <a:gd name="connsiteY63" fmla="*/ 203642 h 637692"/>
                <a:gd name="connsiteX64" fmla="*/ 271303 w 407392"/>
                <a:gd name="connsiteY64" fmla="*/ 219137 h 637692"/>
                <a:gd name="connsiteX65" fmla="*/ 283473 w 407392"/>
                <a:gd name="connsiteY65" fmla="*/ 221350 h 637692"/>
                <a:gd name="connsiteX66" fmla="*/ 389689 w 407392"/>
                <a:gd name="connsiteY66" fmla="*/ 221350 h 637692"/>
                <a:gd name="connsiteX67" fmla="*/ 401860 w 407392"/>
                <a:gd name="connsiteY67" fmla="*/ 219137 h 637692"/>
                <a:gd name="connsiteX68" fmla="*/ 407392 w 407392"/>
                <a:gd name="connsiteY68" fmla="*/ 203642 h 637692"/>
                <a:gd name="connsiteX69" fmla="*/ 407392 w 407392"/>
                <a:gd name="connsiteY69" fmla="*/ 106251 h 637692"/>
                <a:gd name="connsiteX70" fmla="*/ 398430 w 407392"/>
                <a:gd name="connsiteY70" fmla="*/ 54345 h 637692"/>
                <a:gd name="connsiteX71" fmla="*/ 378183 w 407392"/>
                <a:gd name="connsiteY71" fmla="*/ 23025 h 637692"/>
                <a:gd name="connsiteX72" fmla="*/ 363357 w 407392"/>
                <a:gd name="connsiteY72" fmla="*/ 13729 h 637692"/>
                <a:gd name="connsiteX73" fmla="*/ 341892 w 407392"/>
                <a:gd name="connsiteY73" fmla="*/ 7088 h 637692"/>
                <a:gd name="connsiteX74" fmla="*/ 299406 w 407392"/>
                <a:gd name="connsiteY74" fmla="*/ 891 h 637692"/>
                <a:gd name="connsiteX75" fmla="*/ 278048 w 407392"/>
                <a:gd name="connsiteY75" fmla="*/ 115 h 637692"/>
                <a:gd name="connsiteX76" fmla="*/ 248038 w 407392"/>
                <a:gd name="connsiteY76" fmla="*/ 5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07392" h="637692">
                  <a:moveTo>
                    <a:pt x="248038" y="5"/>
                  </a:moveTo>
                  <a:lnTo>
                    <a:pt x="159376" y="5"/>
                  </a:lnTo>
                  <a:cubicBezTo>
                    <a:pt x="147874" y="-14"/>
                    <a:pt x="137871" y="23"/>
                    <a:pt x="129367" y="115"/>
                  </a:cubicBezTo>
                  <a:cubicBezTo>
                    <a:pt x="120863" y="208"/>
                    <a:pt x="113744" y="466"/>
                    <a:pt x="108009" y="891"/>
                  </a:cubicBezTo>
                  <a:cubicBezTo>
                    <a:pt x="102293" y="1315"/>
                    <a:pt x="96023" y="2016"/>
                    <a:pt x="89200" y="2993"/>
                  </a:cubicBezTo>
                  <a:cubicBezTo>
                    <a:pt x="82377" y="3971"/>
                    <a:pt x="74780" y="5336"/>
                    <a:pt x="66408" y="7088"/>
                  </a:cubicBezTo>
                  <a:cubicBezTo>
                    <a:pt x="43395" y="11497"/>
                    <a:pt x="27020" y="21273"/>
                    <a:pt x="17283" y="36416"/>
                  </a:cubicBezTo>
                  <a:cubicBezTo>
                    <a:pt x="7547" y="51560"/>
                    <a:pt x="1793" y="74838"/>
                    <a:pt x="23" y="106251"/>
                  </a:cubicBezTo>
                  <a:lnTo>
                    <a:pt x="23" y="203642"/>
                  </a:lnTo>
                  <a:cubicBezTo>
                    <a:pt x="-69" y="216681"/>
                    <a:pt x="116" y="226733"/>
                    <a:pt x="576" y="233798"/>
                  </a:cubicBezTo>
                  <a:cubicBezTo>
                    <a:pt x="1038" y="240862"/>
                    <a:pt x="2328" y="249151"/>
                    <a:pt x="4449" y="258665"/>
                  </a:cubicBezTo>
                  <a:cubicBezTo>
                    <a:pt x="7270" y="270981"/>
                    <a:pt x="13798" y="281307"/>
                    <a:pt x="24032" y="289641"/>
                  </a:cubicBezTo>
                  <a:cubicBezTo>
                    <a:pt x="34267" y="297975"/>
                    <a:pt x="49867" y="304760"/>
                    <a:pt x="70834" y="309996"/>
                  </a:cubicBezTo>
                  <a:lnTo>
                    <a:pt x="70834" y="327697"/>
                  </a:lnTo>
                  <a:cubicBezTo>
                    <a:pt x="57114" y="331348"/>
                    <a:pt x="45607" y="335773"/>
                    <a:pt x="36314" y="340972"/>
                  </a:cubicBezTo>
                  <a:cubicBezTo>
                    <a:pt x="27020" y="346172"/>
                    <a:pt x="19938" y="351482"/>
                    <a:pt x="15070" y="356903"/>
                  </a:cubicBezTo>
                  <a:cubicBezTo>
                    <a:pt x="10645" y="362360"/>
                    <a:pt x="7104" y="370031"/>
                    <a:pt x="4449" y="379914"/>
                  </a:cubicBezTo>
                  <a:cubicBezTo>
                    <a:pt x="2328" y="388614"/>
                    <a:pt x="1038" y="396533"/>
                    <a:pt x="576" y="403672"/>
                  </a:cubicBezTo>
                  <a:cubicBezTo>
                    <a:pt x="116" y="410811"/>
                    <a:pt x="-69" y="420937"/>
                    <a:pt x="23" y="434051"/>
                  </a:cubicBezTo>
                  <a:lnTo>
                    <a:pt x="23" y="531442"/>
                  </a:lnTo>
                  <a:cubicBezTo>
                    <a:pt x="300" y="552230"/>
                    <a:pt x="3287" y="569532"/>
                    <a:pt x="8985" y="583348"/>
                  </a:cubicBezTo>
                  <a:cubicBezTo>
                    <a:pt x="14683" y="597163"/>
                    <a:pt x="21432" y="607603"/>
                    <a:pt x="29232" y="614668"/>
                  </a:cubicBezTo>
                  <a:cubicBezTo>
                    <a:pt x="37199" y="621751"/>
                    <a:pt x="49591" y="627063"/>
                    <a:pt x="66408" y="630605"/>
                  </a:cubicBezTo>
                  <a:cubicBezTo>
                    <a:pt x="74780" y="632357"/>
                    <a:pt x="82377" y="633722"/>
                    <a:pt x="89200" y="634700"/>
                  </a:cubicBezTo>
                  <a:cubicBezTo>
                    <a:pt x="96023" y="635677"/>
                    <a:pt x="102293" y="636378"/>
                    <a:pt x="108009" y="636802"/>
                  </a:cubicBezTo>
                  <a:cubicBezTo>
                    <a:pt x="113744" y="637227"/>
                    <a:pt x="120863" y="637485"/>
                    <a:pt x="129367" y="637577"/>
                  </a:cubicBezTo>
                  <a:cubicBezTo>
                    <a:pt x="137871" y="637669"/>
                    <a:pt x="147874" y="637706"/>
                    <a:pt x="159376" y="637688"/>
                  </a:cubicBezTo>
                  <a:lnTo>
                    <a:pt x="248038" y="637688"/>
                  </a:lnTo>
                  <a:cubicBezTo>
                    <a:pt x="259541" y="637706"/>
                    <a:pt x="269544" y="637669"/>
                    <a:pt x="278048" y="637577"/>
                  </a:cubicBezTo>
                  <a:cubicBezTo>
                    <a:pt x="286552" y="637485"/>
                    <a:pt x="293671" y="637227"/>
                    <a:pt x="299406" y="636802"/>
                  </a:cubicBezTo>
                  <a:cubicBezTo>
                    <a:pt x="310912" y="636065"/>
                    <a:pt x="325075" y="633999"/>
                    <a:pt x="341892" y="630605"/>
                  </a:cubicBezTo>
                  <a:cubicBezTo>
                    <a:pt x="364482" y="626196"/>
                    <a:pt x="380598" y="616420"/>
                    <a:pt x="390243" y="601277"/>
                  </a:cubicBezTo>
                  <a:cubicBezTo>
                    <a:pt x="399887" y="586133"/>
                    <a:pt x="405603" y="562855"/>
                    <a:pt x="407392" y="531442"/>
                  </a:cubicBezTo>
                  <a:lnTo>
                    <a:pt x="407392" y="434051"/>
                  </a:lnTo>
                  <a:cubicBezTo>
                    <a:pt x="407208" y="425565"/>
                    <a:pt x="405364" y="420400"/>
                    <a:pt x="401860" y="418556"/>
                  </a:cubicBezTo>
                  <a:cubicBezTo>
                    <a:pt x="398356" y="416711"/>
                    <a:pt x="394300" y="415973"/>
                    <a:pt x="389689" y="416342"/>
                  </a:cubicBezTo>
                  <a:lnTo>
                    <a:pt x="283473" y="416342"/>
                  </a:lnTo>
                  <a:cubicBezTo>
                    <a:pt x="278863" y="415975"/>
                    <a:pt x="274806" y="416710"/>
                    <a:pt x="271303" y="418548"/>
                  </a:cubicBezTo>
                  <a:cubicBezTo>
                    <a:pt x="267799" y="420387"/>
                    <a:pt x="265955" y="425535"/>
                    <a:pt x="265771" y="433992"/>
                  </a:cubicBezTo>
                  <a:lnTo>
                    <a:pt x="265771" y="496052"/>
                  </a:lnTo>
                  <a:cubicBezTo>
                    <a:pt x="265586" y="504548"/>
                    <a:pt x="263739" y="509720"/>
                    <a:pt x="260230" y="511567"/>
                  </a:cubicBezTo>
                  <a:cubicBezTo>
                    <a:pt x="256720" y="513414"/>
                    <a:pt x="252656" y="514152"/>
                    <a:pt x="248038" y="513783"/>
                  </a:cubicBezTo>
                  <a:lnTo>
                    <a:pt x="159376" y="513783"/>
                  </a:lnTo>
                  <a:cubicBezTo>
                    <a:pt x="154758" y="514152"/>
                    <a:pt x="150695" y="513414"/>
                    <a:pt x="147186" y="511567"/>
                  </a:cubicBezTo>
                  <a:cubicBezTo>
                    <a:pt x="143676" y="509720"/>
                    <a:pt x="141829" y="504548"/>
                    <a:pt x="141645" y="496052"/>
                  </a:cubicBezTo>
                  <a:lnTo>
                    <a:pt x="141645" y="398529"/>
                  </a:lnTo>
                  <a:cubicBezTo>
                    <a:pt x="141829" y="390033"/>
                    <a:pt x="143676" y="384862"/>
                    <a:pt x="147186" y="383015"/>
                  </a:cubicBezTo>
                  <a:cubicBezTo>
                    <a:pt x="150695" y="381168"/>
                    <a:pt x="154758" y="380429"/>
                    <a:pt x="159376" y="380799"/>
                  </a:cubicBezTo>
                  <a:lnTo>
                    <a:pt x="265771" y="380799"/>
                  </a:lnTo>
                  <a:cubicBezTo>
                    <a:pt x="270381" y="381167"/>
                    <a:pt x="274437" y="380430"/>
                    <a:pt x="277941" y="378586"/>
                  </a:cubicBezTo>
                  <a:cubicBezTo>
                    <a:pt x="281445" y="376742"/>
                    <a:pt x="283289" y="371580"/>
                    <a:pt x="283473" y="363098"/>
                  </a:cubicBezTo>
                  <a:lnTo>
                    <a:pt x="283473" y="274595"/>
                  </a:lnTo>
                  <a:cubicBezTo>
                    <a:pt x="283289" y="266113"/>
                    <a:pt x="281445" y="260950"/>
                    <a:pt x="277941" y="259106"/>
                  </a:cubicBezTo>
                  <a:cubicBezTo>
                    <a:pt x="274437" y="257263"/>
                    <a:pt x="270381" y="256525"/>
                    <a:pt x="265771" y="256894"/>
                  </a:cubicBezTo>
                  <a:lnTo>
                    <a:pt x="159376" y="256894"/>
                  </a:lnTo>
                  <a:cubicBezTo>
                    <a:pt x="154758" y="257263"/>
                    <a:pt x="150695" y="256524"/>
                    <a:pt x="147186" y="254677"/>
                  </a:cubicBezTo>
                  <a:cubicBezTo>
                    <a:pt x="143676" y="252830"/>
                    <a:pt x="141829" y="247659"/>
                    <a:pt x="141645" y="239162"/>
                  </a:cubicBezTo>
                  <a:lnTo>
                    <a:pt x="141645" y="141640"/>
                  </a:lnTo>
                  <a:cubicBezTo>
                    <a:pt x="141829" y="133144"/>
                    <a:pt x="143676" y="127973"/>
                    <a:pt x="147186" y="126126"/>
                  </a:cubicBezTo>
                  <a:cubicBezTo>
                    <a:pt x="150695" y="124279"/>
                    <a:pt x="154758" y="123540"/>
                    <a:pt x="159376" y="123909"/>
                  </a:cubicBezTo>
                  <a:lnTo>
                    <a:pt x="248038" y="123909"/>
                  </a:lnTo>
                  <a:cubicBezTo>
                    <a:pt x="252656" y="123539"/>
                    <a:pt x="256720" y="124279"/>
                    <a:pt x="260230" y="126129"/>
                  </a:cubicBezTo>
                  <a:cubicBezTo>
                    <a:pt x="263739" y="127978"/>
                    <a:pt x="265586" y="133158"/>
                    <a:pt x="265771" y="141666"/>
                  </a:cubicBezTo>
                  <a:lnTo>
                    <a:pt x="265771" y="203642"/>
                  </a:lnTo>
                  <a:cubicBezTo>
                    <a:pt x="265955" y="212127"/>
                    <a:pt x="267799" y="217292"/>
                    <a:pt x="271303" y="219137"/>
                  </a:cubicBezTo>
                  <a:cubicBezTo>
                    <a:pt x="274806" y="220981"/>
                    <a:pt x="278863" y="221719"/>
                    <a:pt x="283473" y="221350"/>
                  </a:cubicBezTo>
                  <a:lnTo>
                    <a:pt x="389689" y="221350"/>
                  </a:lnTo>
                  <a:cubicBezTo>
                    <a:pt x="394300" y="221719"/>
                    <a:pt x="398356" y="220981"/>
                    <a:pt x="401860" y="219137"/>
                  </a:cubicBezTo>
                  <a:cubicBezTo>
                    <a:pt x="405364" y="217292"/>
                    <a:pt x="407208" y="212127"/>
                    <a:pt x="407392" y="203642"/>
                  </a:cubicBezTo>
                  <a:lnTo>
                    <a:pt x="407392" y="106251"/>
                  </a:lnTo>
                  <a:cubicBezTo>
                    <a:pt x="407116" y="85463"/>
                    <a:pt x="404128" y="68161"/>
                    <a:pt x="398430" y="54345"/>
                  </a:cubicBezTo>
                  <a:cubicBezTo>
                    <a:pt x="392732" y="40530"/>
                    <a:pt x="385983" y="30090"/>
                    <a:pt x="378183" y="23025"/>
                  </a:cubicBezTo>
                  <a:cubicBezTo>
                    <a:pt x="374236" y="19484"/>
                    <a:pt x="369294" y="16385"/>
                    <a:pt x="363357" y="13729"/>
                  </a:cubicBezTo>
                  <a:cubicBezTo>
                    <a:pt x="357419" y="11073"/>
                    <a:pt x="350264" y="8859"/>
                    <a:pt x="341892" y="7088"/>
                  </a:cubicBezTo>
                  <a:cubicBezTo>
                    <a:pt x="325075" y="3694"/>
                    <a:pt x="310912" y="1628"/>
                    <a:pt x="299406" y="891"/>
                  </a:cubicBezTo>
                  <a:cubicBezTo>
                    <a:pt x="293671" y="466"/>
                    <a:pt x="286552" y="208"/>
                    <a:pt x="278048" y="115"/>
                  </a:cubicBezTo>
                  <a:cubicBezTo>
                    <a:pt x="269544" y="23"/>
                    <a:pt x="259541" y="-14"/>
                    <a:pt x="248038" y="5"/>
                  </a:cubicBezTo>
                  <a:close/>
                </a:path>
              </a:pathLst>
            </a:custGeom>
          </p:spPr>
        </p:pic>
      </p:grpSp>
      <p:grpSp>
        <p:nvGrpSpPr>
          <p:cNvPr id="94" name="Group 93">
            <a:extLst>
              <a:ext uri="{FF2B5EF4-FFF2-40B4-BE49-F238E27FC236}">
                <a16:creationId xmlns:a16="http://schemas.microsoft.com/office/drawing/2014/main" id="{FDDA9200-F052-797B-D671-4B70A63567FC}"/>
              </a:ext>
            </a:extLst>
          </p:cNvPr>
          <p:cNvGrpSpPr/>
          <p:nvPr/>
        </p:nvGrpSpPr>
        <p:grpSpPr>
          <a:xfrm>
            <a:off x="2025198" y="2739183"/>
            <a:ext cx="595726" cy="405864"/>
            <a:chOff x="7624499" y="197741"/>
            <a:chExt cx="936132" cy="637780"/>
          </a:xfrm>
          <a:solidFill>
            <a:schemeClr val="bg1">
              <a:lumMod val="75000"/>
            </a:schemeClr>
          </a:solidFill>
        </p:grpSpPr>
        <p:sp>
          <p:nvSpPr>
            <p:cNvPr id="95" name="Freeform: Shape 23">
              <a:extLst>
                <a:ext uri="{FF2B5EF4-FFF2-40B4-BE49-F238E27FC236}">
                  <a16:creationId xmlns:a16="http://schemas.microsoft.com/office/drawing/2014/main" id="{2E3B968E-79FA-86CA-3B34-4F5C9043F17A}"/>
                </a:ext>
              </a:extLst>
            </p:cNvPr>
            <p:cNvSpPr/>
            <p:nvPr/>
          </p:nvSpPr>
          <p:spPr>
            <a:xfrm>
              <a:off x="7624499" y="197741"/>
              <a:ext cx="407369" cy="637692"/>
            </a:xfrm>
            <a:custGeom>
              <a:avLst/>
              <a:gdLst>
                <a:gd name="connsiteX0" fmla="*/ 159353 w 407369"/>
                <a:gd name="connsiteY0" fmla="*/ 5 h 637692"/>
                <a:gd name="connsiteX1" fmla="*/ 248016 w 407369"/>
                <a:gd name="connsiteY1" fmla="*/ 5 h 637692"/>
                <a:gd name="connsiteX2" fmla="*/ 278025 w 407369"/>
                <a:gd name="connsiteY2" fmla="*/ 115 h 637692"/>
                <a:gd name="connsiteX3" fmla="*/ 299382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2 w 407369"/>
                <a:gd name="connsiteY13" fmla="*/ 636803 h 637692"/>
                <a:gd name="connsiteX14" fmla="*/ 278025 w 407369"/>
                <a:gd name="connsiteY14" fmla="*/ 637577 h 637692"/>
                <a:gd name="connsiteX15" fmla="*/ 248016 w 407369"/>
                <a:gd name="connsiteY15" fmla="*/ 637688 h 637692"/>
                <a:gd name="connsiteX16" fmla="*/ 159353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3 w 407369"/>
                <a:gd name="connsiteY29" fmla="*/ 5 h 637692"/>
                <a:gd name="connsiteX30" fmla="*/ 159353 w 407369"/>
                <a:gd name="connsiteY30" fmla="*/ 123909 h 637692"/>
                <a:gd name="connsiteX31" fmla="*/ 147162 w 407369"/>
                <a:gd name="connsiteY31" fmla="*/ 126124 h 637692"/>
                <a:gd name="connsiteX32" fmla="*/ 141621 w 407369"/>
                <a:gd name="connsiteY32" fmla="*/ 141629 h 637692"/>
                <a:gd name="connsiteX33" fmla="*/ 141621 w 407369"/>
                <a:gd name="connsiteY33" fmla="*/ 496061 h 637692"/>
                <a:gd name="connsiteX34" fmla="*/ 147162 w 407369"/>
                <a:gd name="connsiteY34" fmla="*/ 511568 h 637692"/>
                <a:gd name="connsiteX35" fmla="*/ 159353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3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3" y="5"/>
                  </a:moveTo>
                  <a:lnTo>
                    <a:pt x="248016" y="5"/>
                  </a:lnTo>
                  <a:cubicBezTo>
                    <a:pt x="259518" y="-14"/>
                    <a:pt x="269521" y="23"/>
                    <a:pt x="278025" y="115"/>
                  </a:cubicBezTo>
                  <a:cubicBezTo>
                    <a:pt x="286529" y="207"/>
                    <a:pt x="293648" y="466"/>
                    <a:pt x="299382" y="890"/>
                  </a:cubicBezTo>
                  <a:cubicBezTo>
                    <a:pt x="305099" y="1315"/>
                    <a:pt x="311369" y="2015"/>
                    <a:pt x="318192" y="2992"/>
                  </a:cubicBezTo>
                  <a:cubicBezTo>
                    <a:pt x="325014" y="3970"/>
                    <a:pt x="332612" y="5334"/>
                    <a:pt x="340984" y="7086"/>
                  </a:cubicBezTo>
                  <a:cubicBezTo>
                    <a:pt x="363997" y="11492"/>
                    <a:pt x="380372" y="21264"/>
                    <a:pt x="390109" y="36402"/>
                  </a:cubicBezTo>
                  <a:cubicBezTo>
                    <a:pt x="399845" y="51540"/>
                    <a:pt x="405598"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4" y="633724"/>
                    <a:pt x="318192" y="634701"/>
                  </a:cubicBezTo>
                  <a:cubicBezTo>
                    <a:pt x="311369" y="635678"/>
                    <a:pt x="305099" y="636379"/>
                    <a:pt x="299382" y="636803"/>
                  </a:cubicBezTo>
                  <a:cubicBezTo>
                    <a:pt x="293648" y="637227"/>
                    <a:pt x="286529" y="637485"/>
                    <a:pt x="278025" y="637577"/>
                  </a:cubicBezTo>
                  <a:cubicBezTo>
                    <a:pt x="269521" y="637669"/>
                    <a:pt x="259518" y="637706"/>
                    <a:pt x="248016" y="637688"/>
                  </a:cubicBezTo>
                  <a:lnTo>
                    <a:pt x="159353"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0" y="626201"/>
                    <a:pt x="26794" y="616429"/>
                    <a:pt x="17149" y="601291"/>
                  </a:cubicBezTo>
                  <a:cubicBezTo>
                    <a:pt x="7505" y="586153"/>
                    <a:pt x="1788" y="562884"/>
                    <a:pt x="0" y="531485"/>
                  </a:cubicBezTo>
                  <a:lnTo>
                    <a:pt x="0" y="106209"/>
                  </a:lnTo>
                  <a:cubicBezTo>
                    <a:pt x="276" y="85429"/>
                    <a:pt x="3264" y="68134"/>
                    <a:pt x="8962" y="54324"/>
                  </a:cubicBezTo>
                  <a:cubicBezTo>
                    <a:pt x="14660" y="40514"/>
                    <a:pt x="21409" y="30078"/>
                    <a:pt x="29209" y="23016"/>
                  </a:cubicBezTo>
                  <a:cubicBezTo>
                    <a:pt x="33155" y="19476"/>
                    <a:pt x="38097"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3" y="5"/>
                  </a:cubicBezTo>
                  <a:close/>
                  <a:moveTo>
                    <a:pt x="159353" y="123909"/>
                  </a:moveTo>
                  <a:cubicBezTo>
                    <a:pt x="154736" y="123540"/>
                    <a:pt x="150672" y="124278"/>
                    <a:pt x="147162" y="126124"/>
                  </a:cubicBezTo>
                  <a:cubicBezTo>
                    <a:pt x="143653" y="127970"/>
                    <a:pt x="141806" y="133138"/>
                    <a:pt x="141621" y="141629"/>
                  </a:cubicBezTo>
                  <a:lnTo>
                    <a:pt x="141621" y="496061"/>
                  </a:lnTo>
                  <a:cubicBezTo>
                    <a:pt x="141806" y="504553"/>
                    <a:pt x="143653" y="509722"/>
                    <a:pt x="147162" y="511568"/>
                  </a:cubicBezTo>
                  <a:cubicBezTo>
                    <a:pt x="150672" y="513414"/>
                    <a:pt x="154736" y="514152"/>
                    <a:pt x="159353"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3"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96" name="Freeform: Shape 24">
              <a:extLst>
                <a:ext uri="{FF2B5EF4-FFF2-40B4-BE49-F238E27FC236}">
                  <a16:creationId xmlns:a16="http://schemas.microsoft.com/office/drawing/2014/main" id="{DE5E5D3C-FD2D-B21E-8140-E44D540BFD47}"/>
                </a:ext>
              </a:extLst>
            </p:cNvPr>
            <p:cNvSpPr/>
            <p:nvPr/>
          </p:nvSpPr>
          <p:spPr>
            <a:xfrm>
              <a:off x="8152392" y="197741"/>
              <a:ext cx="408239" cy="637780"/>
            </a:xfrm>
            <a:custGeom>
              <a:avLst/>
              <a:gdLst>
                <a:gd name="connsiteX0" fmla="*/ 159765 w 408239"/>
                <a:gd name="connsiteY0" fmla="*/ 5 h 637780"/>
                <a:gd name="connsiteX1" fmla="*/ 248427 w 408239"/>
                <a:gd name="connsiteY1" fmla="*/ 5 h 637780"/>
                <a:gd name="connsiteX2" fmla="*/ 278436 w 408239"/>
                <a:gd name="connsiteY2" fmla="*/ 115 h 637780"/>
                <a:gd name="connsiteX3" fmla="*/ 299794 w 408239"/>
                <a:gd name="connsiteY3" fmla="*/ 891 h 637780"/>
                <a:gd name="connsiteX4" fmla="*/ 318603 w 408239"/>
                <a:gd name="connsiteY4" fmla="*/ 2993 h 637780"/>
                <a:gd name="connsiteX5" fmla="*/ 341395 w 408239"/>
                <a:gd name="connsiteY5" fmla="*/ 7088 h 637780"/>
                <a:gd name="connsiteX6" fmla="*/ 390520 w 408239"/>
                <a:gd name="connsiteY6" fmla="*/ 36416 h 637780"/>
                <a:gd name="connsiteX7" fmla="*/ 407780 w 408239"/>
                <a:gd name="connsiteY7" fmla="*/ 106251 h 637780"/>
                <a:gd name="connsiteX8" fmla="*/ 407780 w 408239"/>
                <a:gd name="connsiteY8" fmla="*/ 230211 h 637780"/>
                <a:gd name="connsiteX9" fmla="*/ 403134 w 408239"/>
                <a:gd name="connsiteY9" fmla="*/ 298778 h 637780"/>
                <a:gd name="connsiteX10" fmla="*/ 381226 w 408239"/>
                <a:gd name="connsiteY10" fmla="*/ 340095 h 637780"/>
                <a:gd name="connsiteX11" fmla="*/ 369941 w 408239"/>
                <a:gd name="connsiteY11" fmla="*/ 348624 h 637780"/>
                <a:gd name="connsiteX12" fmla="*/ 352017 w 408239"/>
                <a:gd name="connsiteY12" fmla="*/ 357818 h 637780"/>
                <a:gd name="connsiteX13" fmla="*/ 309530 w 408239"/>
                <a:gd name="connsiteY13" fmla="*/ 373769 h 637780"/>
                <a:gd name="connsiteX14" fmla="*/ 248427 w 408239"/>
                <a:gd name="connsiteY14" fmla="*/ 389720 h 637780"/>
                <a:gd name="connsiteX15" fmla="*/ 159765 w 408239"/>
                <a:gd name="connsiteY15" fmla="*/ 411884 h 637780"/>
                <a:gd name="connsiteX16" fmla="*/ 144581 w 408239"/>
                <a:gd name="connsiteY16" fmla="*/ 421077 h 637780"/>
                <a:gd name="connsiteX17" fmla="*/ 142032 w 408239"/>
                <a:gd name="connsiteY17" fmla="*/ 442896 h 637780"/>
                <a:gd name="connsiteX18" fmla="*/ 142032 w 408239"/>
                <a:gd name="connsiteY18" fmla="*/ 513783 h 637780"/>
                <a:gd name="connsiteX19" fmla="*/ 390077 w 408239"/>
                <a:gd name="connsiteY19" fmla="*/ 513783 h 637780"/>
                <a:gd name="connsiteX20" fmla="*/ 402248 w 408239"/>
                <a:gd name="connsiteY20" fmla="*/ 515996 h 637780"/>
                <a:gd name="connsiteX21" fmla="*/ 407780 w 408239"/>
                <a:gd name="connsiteY21" fmla="*/ 531485 h 637780"/>
                <a:gd name="connsiteX22" fmla="*/ 407780 w 408239"/>
                <a:gd name="connsiteY22" fmla="*/ 619987 h 637780"/>
                <a:gd name="connsiteX23" fmla="*/ 402248 w 408239"/>
                <a:gd name="connsiteY23" fmla="*/ 635475 h 637780"/>
                <a:gd name="connsiteX24" fmla="*/ 390077 w 408239"/>
                <a:gd name="connsiteY24" fmla="*/ 637688 h 637780"/>
                <a:gd name="connsiteX25" fmla="*/ 18114 w 408239"/>
                <a:gd name="connsiteY25" fmla="*/ 637688 h 637780"/>
                <a:gd name="connsiteX26" fmla="*/ 5943 w 408239"/>
                <a:gd name="connsiteY26" fmla="*/ 635475 h 637780"/>
                <a:gd name="connsiteX27" fmla="*/ 411 w 408239"/>
                <a:gd name="connsiteY27" fmla="*/ 619987 h 637780"/>
                <a:gd name="connsiteX28" fmla="*/ 411 w 408239"/>
                <a:gd name="connsiteY28" fmla="*/ 442896 h 637780"/>
                <a:gd name="connsiteX29" fmla="*/ 5278 w 408239"/>
                <a:gd name="connsiteY29" fmla="*/ 374114 h 637780"/>
                <a:gd name="connsiteX30" fmla="*/ 26080 w 408239"/>
                <a:gd name="connsiteY30" fmla="*/ 333908 h 637780"/>
                <a:gd name="connsiteX31" fmla="*/ 56174 w 408239"/>
                <a:gd name="connsiteY31" fmla="*/ 315301 h 637780"/>
                <a:gd name="connsiteX32" fmla="*/ 77307 w 408239"/>
                <a:gd name="connsiteY32" fmla="*/ 306772 h 637780"/>
                <a:gd name="connsiteX33" fmla="*/ 97776 w 408239"/>
                <a:gd name="connsiteY33" fmla="*/ 300237 h 637780"/>
                <a:gd name="connsiteX34" fmla="*/ 123780 w 408239"/>
                <a:gd name="connsiteY34" fmla="*/ 292816 h 637780"/>
                <a:gd name="connsiteX35" fmla="*/ 159765 w 408239"/>
                <a:gd name="connsiteY35" fmla="*/ 283402 h 637780"/>
                <a:gd name="connsiteX36" fmla="*/ 248427 w 408239"/>
                <a:gd name="connsiteY36" fmla="*/ 261250 h 637780"/>
                <a:gd name="connsiteX37" fmla="*/ 263610 w 408239"/>
                <a:gd name="connsiteY37" fmla="*/ 252389 h 637780"/>
                <a:gd name="connsiteX38" fmla="*/ 266158 w 408239"/>
                <a:gd name="connsiteY38" fmla="*/ 230237 h 637780"/>
                <a:gd name="connsiteX39" fmla="*/ 266158 w 408239"/>
                <a:gd name="connsiteY39" fmla="*/ 141629 h 637780"/>
                <a:gd name="connsiteX40" fmla="*/ 260618 w 408239"/>
                <a:gd name="connsiteY40" fmla="*/ 126124 h 637780"/>
                <a:gd name="connsiteX41" fmla="*/ 248427 w 408239"/>
                <a:gd name="connsiteY41" fmla="*/ 123909 h 637780"/>
                <a:gd name="connsiteX42" fmla="*/ 159765 w 408239"/>
                <a:gd name="connsiteY42" fmla="*/ 123909 h 637780"/>
                <a:gd name="connsiteX43" fmla="*/ 147574 w 408239"/>
                <a:gd name="connsiteY43" fmla="*/ 126129 h 637780"/>
                <a:gd name="connsiteX44" fmla="*/ 142032 w 408239"/>
                <a:gd name="connsiteY44" fmla="*/ 141666 h 637780"/>
                <a:gd name="connsiteX45" fmla="*/ 142032 w 408239"/>
                <a:gd name="connsiteY45" fmla="*/ 203642 h 637780"/>
                <a:gd name="connsiteX46" fmla="*/ 136500 w 408239"/>
                <a:gd name="connsiteY46" fmla="*/ 219137 h 637780"/>
                <a:gd name="connsiteX47" fmla="*/ 124330 w 408239"/>
                <a:gd name="connsiteY47" fmla="*/ 221350 h 637780"/>
                <a:gd name="connsiteX48" fmla="*/ 18114 w 408239"/>
                <a:gd name="connsiteY48" fmla="*/ 221350 h 637780"/>
                <a:gd name="connsiteX49" fmla="*/ 5943 w 408239"/>
                <a:gd name="connsiteY49" fmla="*/ 219137 h 637780"/>
                <a:gd name="connsiteX50" fmla="*/ 411 w 408239"/>
                <a:gd name="connsiteY50" fmla="*/ 203642 h 637780"/>
                <a:gd name="connsiteX51" fmla="*/ 411 w 408239"/>
                <a:gd name="connsiteY51" fmla="*/ 106251 h 637780"/>
                <a:gd name="connsiteX52" fmla="*/ 9373 w 408239"/>
                <a:gd name="connsiteY52" fmla="*/ 54345 h 637780"/>
                <a:gd name="connsiteX53" fmla="*/ 29620 w 408239"/>
                <a:gd name="connsiteY53" fmla="*/ 23025 h 637780"/>
                <a:gd name="connsiteX54" fmla="*/ 44446 w 408239"/>
                <a:gd name="connsiteY54" fmla="*/ 13729 h 637780"/>
                <a:gd name="connsiteX55" fmla="*/ 65911 w 408239"/>
                <a:gd name="connsiteY55" fmla="*/ 7088 h 637780"/>
                <a:gd name="connsiteX56" fmla="*/ 108398 w 408239"/>
                <a:gd name="connsiteY56" fmla="*/ 891 h 637780"/>
                <a:gd name="connsiteX57" fmla="*/ 129755 w 408239"/>
                <a:gd name="connsiteY57" fmla="*/ 115 h 637780"/>
                <a:gd name="connsiteX58" fmla="*/ 159765 w 408239"/>
                <a:gd name="connsiteY58" fmla="*/ 5 h 63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08239" h="637780">
                  <a:moveTo>
                    <a:pt x="159765" y="5"/>
                  </a:moveTo>
                  <a:lnTo>
                    <a:pt x="248427" y="5"/>
                  </a:lnTo>
                  <a:cubicBezTo>
                    <a:pt x="259929" y="-14"/>
                    <a:pt x="269932" y="23"/>
                    <a:pt x="278436" y="115"/>
                  </a:cubicBezTo>
                  <a:cubicBezTo>
                    <a:pt x="286940" y="208"/>
                    <a:pt x="294059" y="466"/>
                    <a:pt x="299794" y="891"/>
                  </a:cubicBezTo>
                  <a:cubicBezTo>
                    <a:pt x="305510" y="1315"/>
                    <a:pt x="311780" y="2016"/>
                    <a:pt x="318603" y="2993"/>
                  </a:cubicBezTo>
                  <a:cubicBezTo>
                    <a:pt x="325426" y="3971"/>
                    <a:pt x="333023" y="5336"/>
                    <a:pt x="341395" y="7088"/>
                  </a:cubicBezTo>
                  <a:cubicBezTo>
                    <a:pt x="364409" y="11497"/>
                    <a:pt x="380783" y="21273"/>
                    <a:pt x="390520" y="36416"/>
                  </a:cubicBezTo>
                  <a:cubicBezTo>
                    <a:pt x="400256" y="51560"/>
                    <a:pt x="406010" y="74838"/>
                    <a:pt x="407780" y="106251"/>
                  </a:cubicBezTo>
                  <a:lnTo>
                    <a:pt x="407780" y="230211"/>
                  </a:lnTo>
                  <a:cubicBezTo>
                    <a:pt x="409108" y="258993"/>
                    <a:pt x="407560" y="281848"/>
                    <a:pt x="403134" y="298778"/>
                  </a:cubicBezTo>
                  <a:cubicBezTo>
                    <a:pt x="398708" y="315707"/>
                    <a:pt x="391405" y="329480"/>
                    <a:pt x="381226" y="340095"/>
                  </a:cubicBezTo>
                  <a:cubicBezTo>
                    <a:pt x="378571" y="342772"/>
                    <a:pt x="374809" y="345615"/>
                    <a:pt x="369941" y="348624"/>
                  </a:cubicBezTo>
                  <a:cubicBezTo>
                    <a:pt x="365072" y="351634"/>
                    <a:pt x="359098" y="354698"/>
                    <a:pt x="352017" y="357818"/>
                  </a:cubicBezTo>
                  <a:cubicBezTo>
                    <a:pt x="337854" y="364021"/>
                    <a:pt x="323692" y="369338"/>
                    <a:pt x="309530" y="373769"/>
                  </a:cubicBezTo>
                  <a:cubicBezTo>
                    <a:pt x="296258" y="377314"/>
                    <a:pt x="275890" y="382631"/>
                    <a:pt x="248427" y="389720"/>
                  </a:cubicBezTo>
                  <a:lnTo>
                    <a:pt x="159765" y="411884"/>
                  </a:lnTo>
                  <a:cubicBezTo>
                    <a:pt x="151656" y="413453"/>
                    <a:pt x="146595" y="416517"/>
                    <a:pt x="144581" y="421077"/>
                  </a:cubicBezTo>
                  <a:cubicBezTo>
                    <a:pt x="142568" y="425636"/>
                    <a:pt x="141718" y="432910"/>
                    <a:pt x="142032" y="442896"/>
                  </a:cubicBezTo>
                  <a:lnTo>
                    <a:pt x="142032" y="513783"/>
                  </a:lnTo>
                  <a:lnTo>
                    <a:pt x="390077" y="513783"/>
                  </a:lnTo>
                  <a:cubicBezTo>
                    <a:pt x="394688" y="513414"/>
                    <a:pt x="398744" y="514152"/>
                    <a:pt x="402248" y="515996"/>
                  </a:cubicBezTo>
                  <a:cubicBezTo>
                    <a:pt x="405751" y="517840"/>
                    <a:pt x="407595" y="523003"/>
                    <a:pt x="407780" y="531485"/>
                  </a:cubicBezTo>
                  <a:lnTo>
                    <a:pt x="407780" y="619987"/>
                  </a:lnTo>
                  <a:cubicBezTo>
                    <a:pt x="407595" y="628469"/>
                    <a:pt x="405751" y="633631"/>
                    <a:pt x="402248" y="635475"/>
                  </a:cubicBezTo>
                  <a:cubicBezTo>
                    <a:pt x="398744" y="637319"/>
                    <a:pt x="394688" y="638057"/>
                    <a:pt x="390077" y="637688"/>
                  </a:cubicBezTo>
                  <a:lnTo>
                    <a:pt x="18114" y="637688"/>
                  </a:lnTo>
                  <a:cubicBezTo>
                    <a:pt x="13504" y="638057"/>
                    <a:pt x="9447" y="637319"/>
                    <a:pt x="5943" y="635475"/>
                  </a:cubicBezTo>
                  <a:cubicBezTo>
                    <a:pt x="2439" y="633631"/>
                    <a:pt x="595" y="628469"/>
                    <a:pt x="411" y="619987"/>
                  </a:cubicBezTo>
                  <a:lnTo>
                    <a:pt x="411" y="442896"/>
                  </a:lnTo>
                  <a:cubicBezTo>
                    <a:pt x="-844" y="414043"/>
                    <a:pt x="779" y="391116"/>
                    <a:pt x="5278" y="374114"/>
                  </a:cubicBezTo>
                  <a:cubicBezTo>
                    <a:pt x="9778" y="357113"/>
                    <a:pt x="16712" y="343711"/>
                    <a:pt x="26080" y="333908"/>
                  </a:cubicBezTo>
                  <a:cubicBezTo>
                    <a:pt x="32128" y="327706"/>
                    <a:pt x="42160" y="321503"/>
                    <a:pt x="56174" y="315301"/>
                  </a:cubicBezTo>
                  <a:cubicBezTo>
                    <a:pt x="63274" y="312181"/>
                    <a:pt x="70318" y="309338"/>
                    <a:pt x="77307" y="306772"/>
                  </a:cubicBezTo>
                  <a:cubicBezTo>
                    <a:pt x="84296" y="304206"/>
                    <a:pt x="91119" y="302028"/>
                    <a:pt x="97776" y="300237"/>
                  </a:cubicBezTo>
                  <a:cubicBezTo>
                    <a:pt x="104838" y="298041"/>
                    <a:pt x="113506" y="295567"/>
                    <a:pt x="123780" y="292816"/>
                  </a:cubicBezTo>
                  <a:cubicBezTo>
                    <a:pt x="134055" y="290066"/>
                    <a:pt x="146049" y="286928"/>
                    <a:pt x="159765" y="283402"/>
                  </a:cubicBezTo>
                  <a:lnTo>
                    <a:pt x="248427" y="261250"/>
                  </a:lnTo>
                  <a:cubicBezTo>
                    <a:pt x="256536" y="259736"/>
                    <a:pt x="261597" y="256782"/>
                    <a:pt x="263610" y="252389"/>
                  </a:cubicBezTo>
                  <a:cubicBezTo>
                    <a:pt x="265623" y="247995"/>
                    <a:pt x="266473" y="240611"/>
                    <a:pt x="266158" y="230237"/>
                  </a:cubicBezTo>
                  <a:lnTo>
                    <a:pt x="266158" y="141629"/>
                  </a:lnTo>
                  <a:cubicBezTo>
                    <a:pt x="265974" y="133138"/>
                    <a:pt x="264127" y="127970"/>
                    <a:pt x="260618" y="126124"/>
                  </a:cubicBezTo>
                  <a:cubicBezTo>
                    <a:pt x="257108" y="124278"/>
                    <a:pt x="253045" y="123540"/>
                    <a:pt x="248427" y="123909"/>
                  </a:cubicBezTo>
                  <a:lnTo>
                    <a:pt x="159765" y="123909"/>
                  </a:lnTo>
                  <a:cubicBezTo>
                    <a:pt x="155147" y="123539"/>
                    <a:pt x="151083" y="124279"/>
                    <a:pt x="147574" y="126129"/>
                  </a:cubicBezTo>
                  <a:cubicBezTo>
                    <a:pt x="144064" y="127978"/>
                    <a:pt x="142217" y="133158"/>
                    <a:pt x="142032" y="141666"/>
                  </a:cubicBezTo>
                  <a:lnTo>
                    <a:pt x="142032" y="203642"/>
                  </a:lnTo>
                  <a:cubicBezTo>
                    <a:pt x="141848" y="212127"/>
                    <a:pt x="140004" y="217292"/>
                    <a:pt x="136500" y="219137"/>
                  </a:cubicBezTo>
                  <a:cubicBezTo>
                    <a:pt x="132997" y="220981"/>
                    <a:pt x="128940" y="221719"/>
                    <a:pt x="124330" y="221350"/>
                  </a:cubicBezTo>
                  <a:lnTo>
                    <a:pt x="18114" y="221350"/>
                  </a:lnTo>
                  <a:cubicBezTo>
                    <a:pt x="13504" y="221719"/>
                    <a:pt x="9447" y="220981"/>
                    <a:pt x="5943" y="219137"/>
                  </a:cubicBezTo>
                  <a:cubicBezTo>
                    <a:pt x="2439" y="217292"/>
                    <a:pt x="595" y="212127"/>
                    <a:pt x="411" y="203642"/>
                  </a:cubicBezTo>
                  <a:lnTo>
                    <a:pt x="411" y="106251"/>
                  </a:lnTo>
                  <a:cubicBezTo>
                    <a:pt x="687" y="85463"/>
                    <a:pt x="3675" y="68161"/>
                    <a:pt x="9373" y="54345"/>
                  </a:cubicBezTo>
                  <a:cubicBezTo>
                    <a:pt x="15071" y="40530"/>
                    <a:pt x="21820" y="30090"/>
                    <a:pt x="29620" y="23025"/>
                  </a:cubicBezTo>
                  <a:cubicBezTo>
                    <a:pt x="33567" y="19484"/>
                    <a:pt x="38509" y="16385"/>
                    <a:pt x="44446" y="13729"/>
                  </a:cubicBezTo>
                  <a:cubicBezTo>
                    <a:pt x="50384" y="11073"/>
                    <a:pt x="57539" y="8859"/>
                    <a:pt x="65911" y="7088"/>
                  </a:cubicBezTo>
                  <a:cubicBezTo>
                    <a:pt x="82729" y="3694"/>
                    <a:pt x="96891" y="1628"/>
                    <a:pt x="108398" y="891"/>
                  </a:cubicBezTo>
                  <a:cubicBezTo>
                    <a:pt x="114132" y="466"/>
                    <a:pt x="121251" y="208"/>
                    <a:pt x="129755" y="115"/>
                  </a:cubicBezTo>
                  <a:cubicBezTo>
                    <a:pt x="138259" y="23"/>
                    <a:pt x="148262" y="-14"/>
                    <a:pt x="159765"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grpSp>
      <p:grpSp>
        <p:nvGrpSpPr>
          <p:cNvPr id="48" name="Group 47">
            <a:extLst>
              <a:ext uri="{FF2B5EF4-FFF2-40B4-BE49-F238E27FC236}">
                <a16:creationId xmlns:a16="http://schemas.microsoft.com/office/drawing/2014/main" id="{1388962C-5DD6-084A-B74E-03C22871B36E}"/>
              </a:ext>
            </a:extLst>
          </p:cNvPr>
          <p:cNvGrpSpPr/>
          <p:nvPr/>
        </p:nvGrpSpPr>
        <p:grpSpPr>
          <a:xfrm>
            <a:off x="1220450" y="1066287"/>
            <a:ext cx="1128476" cy="310798"/>
            <a:chOff x="2589834" y="1632937"/>
            <a:chExt cx="1128476" cy="310798"/>
          </a:xfrm>
        </p:grpSpPr>
        <p:pic>
          <p:nvPicPr>
            <p:cNvPr id="49" name="Picture 48">
              <a:extLst>
                <a:ext uri="{FF2B5EF4-FFF2-40B4-BE49-F238E27FC236}">
                  <a16:creationId xmlns:a16="http://schemas.microsoft.com/office/drawing/2014/main" id="{C1C5A581-E7EF-A82B-FA33-86AE009ECA98}"/>
                </a:ext>
              </a:extLst>
            </p:cNvPr>
            <p:cNvPicPr>
              <a:picLocks noChangeAspect="1"/>
            </p:cNvPicPr>
            <p:nvPr/>
          </p:nvPicPr>
          <p:blipFill>
            <a:blip r:embed="rId6" cstate="email">
              <a:extLst>
                <a:ext uri="{28A0092B-C50C-407E-A947-70E740481C1C}">
                  <a14:useLocalDpi xmlns:a14="http://schemas.microsoft.com/office/drawing/2010/main" val="0"/>
                </a:ext>
              </a:extLst>
            </a:blip>
            <a:srcRect l="1785" t="19306" r="57070" b="21122"/>
            <a:stretch>
              <a:fillRect/>
            </a:stretch>
          </p:blipFill>
          <p:spPr>
            <a:xfrm flipV="1">
              <a:off x="2589834" y="1632937"/>
              <a:ext cx="485625" cy="310798"/>
            </a:xfrm>
            <a:custGeom>
              <a:avLst/>
              <a:gdLst/>
              <a:ahLst/>
              <a:cxnLst/>
              <a:rect l="l" t="t" r="r" b="b"/>
              <a:pathLst>
                <a:path w="485625" h="310798">
                  <a:moveTo>
                    <a:pt x="252354" y="310798"/>
                  </a:moveTo>
                  <a:cubicBezTo>
                    <a:pt x="280502" y="310798"/>
                    <a:pt x="311449" y="306726"/>
                    <a:pt x="345197" y="298581"/>
                  </a:cubicBezTo>
                  <a:cubicBezTo>
                    <a:pt x="371323" y="306726"/>
                    <a:pt x="397456" y="310798"/>
                    <a:pt x="423596" y="310798"/>
                  </a:cubicBezTo>
                  <a:cubicBezTo>
                    <a:pt x="437916" y="310798"/>
                    <a:pt x="450634" y="308470"/>
                    <a:pt x="461750" y="303813"/>
                  </a:cubicBezTo>
                  <a:cubicBezTo>
                    <a:pt x="477667" y="297155"/>
                    <a:pt x="485625" y="287025"/>
                    <a:pt x="485625" y="273422"/>
                  </a:cubicBezTo>
                  <a:cubicBezTo>
                    <a:pt x="485625" y="262648"/>
                    <a:pt x="478807" y="257260"/>
                    <a:pt x="465173" y="257260"/>
                  </a:cubicBezTo>
                  <a:cubicBezTo>
                    <a:pt x="455227" y="257260"/>
                    <a:pt x="446113" y="258761"/>
                    <a:pt x="437832" y="261762"/>
                  </a:cubicBezTo>
                  <a:cubicBezTo>
                    <a:pt x="393938" y="271655"/>
                    <a:pt x="364216" y="277800"/>
                    <a:pt x="348667" y="280195"/>
                  </a:cubicBezTo>
                  <a:cubicBezTo>
                    <a:pt x="303455" y="262186"/>
                    <a:pt x="260638" y="235595"/>
                    <a:pt x="220217" y="200420"/>
                  </a:cubicBezTo>
                  <a:cubicBezTo>
                    <a:pt x="194979" y="178301"/>
                    <a:pt x="172380" y="154502"/>
                    <a:pt x="152420" y="129022"/>
                  </a:cubicBezTo>
                  <a:cubicBezTo>
                    <a:pt x="125515" y="94726"/>
                    <a:pt x="112062" y="66847"/>
                    <a:pt x="112062" y="45384"/>
                  </a:cubicBezTo>
                  <a:cubicBezTo>
                    <a:pt x="112062" y="24579"/>
                    <a:pt x="124680" y="14725"/>
                    <a:pt x="149916" y="15823"/>
                  </a:cubicBezTo>
                  <a:cubicBezTo>
                    <a:pt x="164295" y="16376"/>
                    <a:pt x="178409" y="19057"/>
                    <a:pt x="192258" y="23866"/>
                  </a:cubicBezTo>
                  <a:cubicBezTo>
                    <a:pt x="218819" y="34595"/>
                    <a:pt x="253014" y="56337"/>
                    <a:pt x="294842" y="89092"/>
                  </a:cubicBezTo>
                  <a:cubicBezTo>
                    <a:pt x="298372" y="91854"/>
                    <a:pt x="300868" y="93601"/>
                    <a:pt x="302332" y="94335"/>
                  </a:cubicBezTo>
                  <a:cubicBezTo>
                    <a:pt x="305062" y="94335"/>
                    <a:pt x="307110" y="93756"/>
                    <a:pt x="308475" y="92599"/>
                  </a:cubicBezTo>
                  <a:lnTo>
                    <a:pt x="309439" y="90147"/>
                  </a:lnTo>
                  <a:lnTo>
                    <a:pt x="327130" y="112299"/>
                  </a:lnTo>
                  <a:cubicBezTo>
                    <a:pt x="335457" y="120503"/>
                    <a:pt x="344941" y="127929"/>
                    <a:pt x="355580" y="134579"/>
                  </a:cubicBezTo>
                  <a:cubicBezTo>
                    <a:pt x="382681" y="155471"/>
                    <a:pt x="406070" y="165916"/>
                    <a:pt x="425748" y="165916"/>
                  </a:cubicBezTo>
                  <a:cubicBezTo>
                    <a:pt x="439382" y="165916"/>
                    <a:pt x="446200" y="160101"/>
                    <a:pt x="446200" y="148470"/>
                  </a:cubicBezTo>
                  <a:cubicBezTo>
                    <a:pt x="446200" y="131707"/>
                    <a:pt x="432385" y="109585"/>
                    <a:pt x="404756" y="82104"/>
                  </a:cubicBezTo>
                  <a:cubicBezTo>
                    <a:pt x="365644" y="42992"/>
                    <a:pt x="336064" y="23436"/>
                    <a:pt x="316015" y="23436"/>
                  </a:cubicBezTo>
                  <a:cubicBezTo>
                    <a:pt x="300242" y="23436"/>
                    <a:pt x="292356" y="31609"/>
                    <a:pt x="292356" y="47956"/>
                  </a:cubicBezTo>
                  <a:cubicBezTo>
                    <a:pt x="292356" y="53155"/>
                    <a:pt x="293461" y="58872"/>
                    <a:pt x="295671" y="65106"/>
                  </a:cubicBezTo>
                  <a:lnTo>
                    <a:pt x="300236" y="74403"/>
                  </a:lnTo>
                  <a:lnTo>
                    <a:pt x="286365" y="63246"/>
                  </a:lnTo>
                  <a:cubicBezTo>
                    <a:pt x="269865" y="50257"/>
                    <a:pt x="256387" y="40549"/>
                    <a:pt x="245932" y="34123"/>
                  </a:cubicBezTo>
                  <a:cubicBezTo>
                    <a:pt x="211179" y="12601"/>
                    <a:pt x="179004" y="1251"/>
                    <a:pt x="149407" y="74"/>
                  </a:cubicBezTo>
                  <a:cubicBezTo>
                    <a:pt x="113868" y="-1069"/>
                    <a:pt x="92977" y="11076"/>
                    <a:pt x="86733" y="36510"/>
                  </a:cubicBezTo>
                  <a:cubicBezTo>
                    <a:pt x="85797" y="35399"/>
                    <a:pt x="83051" y="34686"/>
                    <a:pt x="78495" y="34372"/>
                  </a:cubicBezTo>
                  <a:cubicBezTo>
                    <a:pt x="52325" y="33511"/>
                    <a:pt x="32363" y="41154"/>
                    <a:pt x="18608" y="57300"/>
                  </a:cubicBezTo>
                  <a:cubicBezTo>
                    <a:pt x="5923" y="72117"/>
                    <a:pt x="-277" y="92577"/>
                    <a:pt x="10" y="118680"/>
                  </a:cubicBezTo>
                  <a:cubicBezTo>
                    <a:pt x="304" y="146976"/>
                    <a:pt x="8868" y="174589"/>
                    <a:pt x="25702" y="201519"/>
                  </a:cubicBezTo>
                  <a:cubicBezTo>
                    <a:pt x="41190" y="226653"/>
                    <a:pt x="61340" y="247611"/>
                    <a:pt x="86152" y="264395"/>
                  </a:cubicBezTo>
                  <a:cubicBezTo>
                    <a:pt x="132334" y="295330"/>
                    <a:pt x="187735" y="310798"/>
                    <a:pt x="252354" y="310798"/>
                  </a:cubicBezTo>
                  <a:close/>
                  <a:moveTo>
                    <a:pt x="423596" y="296268"/>
                  </a:moveTo>
                  <a:cubicBezTo>
                    <a:pt x="404920" y="296268"/>
                    <a:pt x="386375" y="294232"/>
                    <a:pt x="367961" y="290158"/>
                  </a:cubicBezTo>
                  <a:cubicBezTo>
                    <a:pt x="384954" y="287351"/>
                    <a:pt x="397309" y="284946"/>
                    <a:pt x="405026" y="282945"/>
                  </a:cubicBezTo>
                  <a:cubicBezTo>
                    <a:pt x="434950" y="274939"/>
                    <a:pt x="454713" y="270936"/>
                    <a:pt x="464315" y="270936"/>
                  </a:cubicBezTo>
                  <a:cubicBezTo>
                    <a:pt x="469402" y="270936"/>
                    <a:pt x="471946" y="271979"/>
                    <a:pt x="471946" y="274064"/>
                  </a:cubicBezTo>
                  <a:cubicBezTo>
                    <a:pt x="471946" y="281827"/>
                    <a:pt x="466127" y="287724"/>
                    <a:pt x="454489" y="291757"/>
                  </a:cubicBezTo>
                  <a:cubicBezTo>
                    <a:pt x="445857" y="294765"/>
                    <a:pt x="435559" y="296268"/>
                    <a:pt x="423596" y="296268"/>
                  </a:cubicBezTo>
                  <a:close/>
                  <a:moveTo>
                    <a:pt x="252354" y="287053"/>
                  </a:moveTo>
                  <a:cubicBezTo>
                    <a:pt x="172884" y="287053"/>
                    <a:pt x="110567" y="265102"/>
                    <a:pt x="65403" y="221199"/>
                  </a:cubicBezTo>
                  <a:cubicBezTo>
                    <a:pt x="33061" y="189688"/>
                    <a:pt x="16751" y="157258"/>
                    <a:pt x="16473" y="123909"/>
                  </a:cubicBezTo>
                  <a:cubicBezTo>
                    <a:pt x="16154" y="99129"/>
                    <a:pt x="21250" y="80377"/>
                    <a:pt x="31761" y="67653"/>
                  </a:cubicBezTo>
                  <a:cubicBezTo>
                    <a:pt x="41852" y="55006"/>
                    <a:pt x="57444" y="48683"/>
                    <a:pt x="78536" y="48683"/>
                  </a:cubicBezTo>
                  <a:cubicBezTo>
                    <a:pt x="81478" y="48683"/>
                    <a:pt x="83665" y="48889"/>
                    <a:pt x="85097" y="49301"/>
                  </a:cubicBezTo>
                  <a:cubicBezTo>
                    <a:pt x="84239" y="60531"/>
                    <a:pt x="86686" y="73729"/>
                    <a:pt x="92440" y="88894"/>
                  </a:cubicBezTo>
                  <a:cubicBezTo>
                    <a:pt x="108867" y="132648"/>
                    <a:pt x="140591" y="173912"/>
                    <a:pt x="187613" y="212685"/>
                  </a:cubicBezTo>
                  <a:cubicBezTo>
                    <a:pt x="229626" y="247336"/>
                    <a:pt x="274038" y="271551"/>
                    <a:pt x="320851" y="285329"/>
                  </a:cubicBezTo>
                  <a:cubicBezTo>
                    <a:pt x="301540" y="286479"/>
                    <a:pt x="278707" y="287053"/>
                    <a:pt x="252354" y="287053"/>
                  </a:cubicBezTo>
                  <a:close/>
                  <a:moveTo>
                    <a:pt x="428750" y="150745"/>
                  </a:moveTo>
                  <a:cubicBezTo>
                    <a:pt x="423905" y="150745"/>
                    <a:pt x="415615" y="146504"/>
                    <a:pt x="403882" y="138022"/>
                  </a:cubicBezTo>
                  <a:cubicBezTo>
                    <a:pt x="381110" y="121971"/>
                    <a:pt x="357540" y="99780"/>
                    <a:pt x="333174" y="71447"/>
                  </a:cubicBezTo>
                  <a:cubicBezTo>
                    <a:pt x="321418" y="57637"/>
                    <a:pt x="315014" y="48734"/>
                    <a:pt x="313962" y="44738"/>
                  </a:cubicBezTo>
                  <a:cubicBezTo>
                    <a:pt x="312819" y="40082"/>
                    <a:pt x="313647" y="37754"/>
                    <a:pt x="316445" y="37754"/>
                  </a:cubicBezTo>
                  <a:cubicBezTo>
                    <a:pt x="321022" y="37754"/>
                    <a:pt x="328638" y="39697"/>
                    <a:pt x="339292" y="43584"/>
                  </a:cubicBezTo>
                  <a:cubicBezTo>
                    <a:pt x="364020" y="66887"/>
                    <a:pt x="386936" y="90517"/>
                    <a:pt x="408042" y="114476"/>
                  </a:cubicBezTo>
                  <a:cubicBezTo>
                    <a:pt x="418518" y="126489"/>
                    <a:pt x="425661" y="136895"/>
                    <a:pt x="429471" y="145693"/>
                  </a:cubicBezTo>
                  <a:cubicBezTo>
                    <a:pt x="432219" y="149061"/>
                    <a:pt x="431979" y="150745"/>
                    <a:pt x="428750" y="150745"/>
                  </a:cubicBezTo>
                  <a:close/>
                </a:path>
              </a:pathLst>
            </a:custGeom>
          </p:spPr>
        </p:pic>
        <p:pic>
          <p:nvPicPr>
            <p:cNvPr id="50" name="Picture 49">
              <a:extLst>
                <a:ext uri="{FF2B5EF4-FFF2-40B4-BE49-F238E27FC236}">
                  <a16:creationId xmlns:a16="http://schemas.microsoft.com/office/drawing/2014/main" id="{E1036A3D-C3D4-8641-C025-96E5DC6DB22B}"/>
                </a:ext>
              </a:extLst>
            </p:cNvPr>
            <p:cNvPicPr>
              <a:picLocks noChangeAspect="1"/>
            </p:cNvPicPr>
            <p:nvPr/>
          </p:nvPicPr>
          <p:blipFill>
            <a:blip r:embed="rId7" cstate="email">
              <a:extLst>
                <a:ext uri="{28A0092B-C50C-407E-A947-70E740481C1C}">
                  <a14:useLocalDpi xmlns:a14="http://schemas.microsoft.com/office/drawing/2010/main" val="0"/>
                </a:ext>
              </a:extLst>
            </a:blip>
            <a:srcRect l="36228" t="23347" r="2604" b="36292"/>
            <a:stretch>
              <a:fillRect/>
            </a:stretch>
          </p:blipFill>
          <p:spPr>
            <a:xfrm flipV="1">
              <a:off x="2996355" y="1712082"/>
              <a:ext cx="721955" cy="210575"/>
            </a:xfrm>
            <a:custGeom>
              <a:avLst/>
              <a:gdLst/>
              <a:ahLst/>
              <a:cxnLst/>
              <a:rect l="l" t="t" r="r" b="b"/>
              <a:pathLst>
                <a:path w="721955" h="210575">
                  <a:moveTo>
                    <a:pt x="382772" y="210258"/>
                  </a:moveTo>
                  <a:lnTo>
                    <a:pt x="382772" y="201487"/>
                  </a:lnTo>
                  <a:cubicBezTo>
                    <a:pt x="368247" y="198260"/>
                    <a:pt x="349385" y="187212"/>
                    <a:pt x="326184" y="168343"/>
                  </a:cubicBezTo>
                  <a:cubicBezTo>
                    <a:pt x="313354" y="157793"/>
                    <a:pt x="297853" y="145744"/>
                    <a:pt x="279682" y="132193"/>
                  </a:cubicBezTo>
                  <a:cubicBezTo>
                    <a:pt x="280489" y="132193"/>
                    <a:pt x="283820" y="132313"/>
                    <a:pt x="289676" y="132552"/>
                  </a:cubicBezTo>
                  <a:cubicBezTo>
                    <a:pt x="297029" y="132852"/>
                    <a:pt x="303066" y="132733"/>
                    <a:pt x="307789" y="132193"/>
                  </a:cubicBezTo>
                  <a:cubicBezTo>
                    <a:pt x="313340" y="132193"/>
                    <a:pt x="315520" y="129089"/>
                    <a:pt x="314329" y="122879"/>
                  </a:cubicBezTo>
                  <a:lnTo>
                    <a:pt x="314228" y="122783"/>
                  </a:lnTo>
                  <a:lnTo>
                    <a:pt x="315787" y="123790"/>
                  </a:lnTo>
                  <a:cubicBezTo>
                    <a:pt x="331096" y="132861"/>
                    <a:pt x="345950" y="139162"/>
                    <a:pt x="360350" y="142696"/>
                  </a:cubicBezTo>
                  <a:cubicBezTo>
                    <a:pt x="367078" y="144695"/>
                    <a:pt x="373004" y="144457"/>
                    <a:pt x="378128" y="141982"/>
                  </a:cubicBezTo>
                  <a:cubicBezTo>
                    <a:pt x="382980" y="139261"/>
                    <a:pt x="385614" y="135512"/>
                    <a:pt x="386031" y="130735"/>
                  </a:cubicBezTo>
                  <a:cubicBezTo>
                    <a:pt x="386935" y="119801"/>
                    <a:pt x="378644" y="108264"/>
                    <a:pt x="361159" y="96126"/>
                  </a:cubicBezTo>
                  <a:cubicBezTo>
                    <a:pt x="347434" y="86576"/>
                    <a:pt x="331810" y="80753"/>
                    <a:pt x="314289" y="78655"/>
                  </a:cubicBezTo>
                  <a:cubicBezTo>
                    <a:pt x="308109" y="78084"/>
                    <a:pt x="304566" y="78513"/>
                    <a:pt x="303660" y="79943"/>
                  </a:cubicBezTo>
                  <a:cubicBezTo>
                    <a:pt x="298974" y="74758"/>
                    <a:pt x="293256" y="68378"/>
                    <a:pt x="286507" y="60803"/>
                  </a:cubicBezTo>
                  <a:cubicBezTo>
                    <a:pt x="269746" y="42134"/>
                    <a:pt x="261366" y="28609"/>
                    <a:pt x="261366" y="20230"/>
                  </a:cubicBezTo>
                  <a:cubicBezTo>
                    <a:pt x="261366" y="17860"/>
                    <a:pt x="263622" y="16675"/>
                    <a:pt x="268135" y="16675"/>
                  </a:cubicBezTo>
                  <a:cubicBezTo>
                    <a:pt x="275893" y="16675"/>
                    <a:pt x="287384" y="21568"/>
                    <a:pt x="302608" y="31354"/>
                  </a:cubicBezTo>
                  <a:cubicBezTo>
                    <a:pt x="322087" y="43778"/>
                    <a:pt x="340521" y="58468"/>
                    <a:pt x="357908" y="75424"/>
                  </a:cubicBezTo>
                  <a:cubicBezTo>
                    <a:pt x="359249" y="76572"/>
                    <a:pt x="360742" y="77475"/>
                    <a:pt x="362386" y="78133"/>
                  </a:cubicBezTo>
                  <a:lnTo>
                    <a:pt x="365877" y="78213"/>
                  </a:lnTo>
                  <a:lnTo>
                    <a:pt x="382891" y="97820"/>
                  </a:lnTo>
                  <a:cubicBezTo>
                    <a:pt x="398614" y="114408"/>
                    <a:pt x="412389" y="126472"/>
                    <a:pt x="424218" y="134014"/>
                  </a:cubicBezTo>
                  <a:cubicBezTo>
                    <a:pt x="432279" y="139230"/>
                    <a:pt x="444822" y="141839"/>
                    <a:pt x="461847" y="141839"/>
                  </a:cubicBezTo>
                  <a:cubicBezTo>
                    <a:pt x="442955" y="124431"/>
                    <a:pt x="422451" y="105427"/>
                    <a:pt x="400337" y="84827"/>
                  </a:cubicBezTo>
                  <a:cubicBezTo>
                    <a:pt x="412312" y="97444"/>
                    <a:pt x="425757" y="107826"/>
                    <a:pt x="440671" y="115973"/>
                  </a:cubicBezTo>
                  <a:cubicBezTo>
                    <a:pt x="467054" y="134644"/>
                    <a:pt x="486086" y="143980"/>
                    <a:pt x="497764" y="143980"/>
                  </a:cubicBezTo>
                  <a:cubicBezTo>
                    <a:pt x="502468" y="143980"/>
                    <a:pt x="506874" y="142387"/>
                    <a:pt x="510982" y="139202"/>
                  </a:cubicBezTo>
                  <a:cubicBezTo>
                    <a:pt x="515090" y="136016"/>
                    <a:pt x="516971" y="131870"/>
                    <a:pt x="516624" y="126763"/>
                  </a:cubicBezTo>
                  <a:cubicBezTo>
                    <a:pt x="516005" y="115018"/>
                    <a:pt x="503824" y="98554"/>
                    <a:pt x="480082" y="77371"/>
                  </a:cubicBezTo>
                  <a:cubicBezTo>
                    <a:pt x="467329" y="64859"/>
                    <a:pt x="459030" y="56740"/>
                    <a:pt x="455187" y="53015"/>
                  </a:cubicBezTo>
                  <a:cubicBezTo>
                    <a:pt x="434767" y="34094"/>
                    <a:pt x="424557" y="22022"/>
                    <a:pt x="424557" y="16801"/>
                  </a:cubicBezTo>
                  <a:cubicBezTo>
                    <a:pt x="424557" y="16717"/>
                    <a:pt x="425241" y="16675"/>
                    <a:pt x="426609" y="16675"/>
                  </a:cubicBezTo>
                  <a:cubicBezTo>
                    <a:pt x="437805" y="16675"/>
                    <a:pt x="464609" y="35625"/>
                    <a:pt x="507020" y="73525"/>
                  </a:cubicBezTo>
                  <a:lnTo>
                    <a:pt x="509882" y="75435"/>
                  </a:lnTo>
                  <a:lnTo>
                    <a:pt x="516837" y="75107"/>
                  </a:lnTo>
                  <a:lnTo>
                    <a:pt x="527938" y="88109"/>
                  </a:lnTo>
                  <a:cubicBezTo>
                    <a:pt x="534368" y="95109"/>
                    <a:pt x="545720" y="104675"/>
                    <a:pt x="561993" y="116806"/>
                  </a:cubicBezTo>
                  <a:cubicBezTo>
                    <a:pt x="549953" y="115663"/>
                    <a:pt x="542765" y="115092"/>
                    <a:pt x="540431" y="115092"/>
                  </a:cubicBezTo>
                  <a:lnTo>
                    <a:pt x="537433" y="115092"/>
                  </a:lnTo>
                  <a:cubicBezTo>
                    <a:pt x="533375" y="115092"/>
                    <a:pt x="531602" y="117992"/>
                    <a:pt x="532115" y="123791"/>
                  </a:cubicBezTo>
                  <a:cubicBezTo>
                    <a:pt x="534933" y="126610"/>
                    <a:pt x="537504" y="128368"/>
                    <a:pt x="539827" y="129065"/>
                  </a:cubicBezTo>
                  <a:cubicBezTo>
                    <a:pt x="554204" y="130579"/>
                    <a:pt x="564540" y="131336"/>
                    <a:pt x="570836" y="131336"/>
                  </a:cubicBezTo>
                  <a:cubicBezTo>
                    <a:pt x="604679" y="164336"/>
                    <a:pt x="631112" y="186126"/>
                    <a:pt x="650134" y="196705"/>
                  </a:cubicBezTo>
                  <a:cubicBezTo>
                    <a:pt x="655564" y="199692"/>
                    <a:pt x="659722" y="201763"/>
                    <a:pt x="662607" y="202918"/>
                  </a:cubicBezTo>
                  <a:cubicBezTo>
                    <a:pt x="674258" y="209063"/>
                    <a:pt x="688930" y="211510"/>
                    <a:pt x="706622" y="210258"/>
                  </a:cubicBezTo>
                  <a:lnTo>
                    <a:pt x="706622" y="201487"/>
                  </a:lnTo>
                  <a:cubicBezTo>
                    <a:pt x="692097" y="198260"/>
                    <a:pt x="673235" y="187212"/>
                    <a:pt x="650034" y="168343"/>
                  </a:cubicBezTo>
                  <a:cubicBezTo>
                    <a:pt x="637204" y="157793"/>
                    <a:pt x="621703" y="145744"/>
                    <a:pt x="603533" y="132193"/>
                  </a:cubicBezTo>
                  <a:cubicBezTo>
                    <a:pt x="604339" y="132193"/>
                    <a:pt x="607670" y="132313"/>
                    <a:pt x="613526" y="132552"/>
                  </a:cubicBezTo>
                  <a:cubicBezTo>
                    <a:pt x="620879" y="132852"/>
                    <a:pt x="626916" y="132733"/>
                    <a:pt x="631639" y="132193"/>
                  </a:cubicBezTo>
                  <a:cubicBezTo>
                    <a:pt x="637190" y="132193"/>
                    <a:pt x="639370" y="129089"/>
                    <a:pt x="638179" y="122879"/>
                  </a:cubicBezTo>
                  <a:cubicBezTo>
                    <a:pt x="636148" y="119687"/>
                    <a:pt x="633142" y="118091"/>
                    <a:pt x="629162" y="118091"/>
                  </a:cubicBezTo>
                  <a:lnTo>
                    <a:pt x="611747" y="118091"/>
                  </a:lnTo>
                  <a:lnTo>
                    <a:pt x="602115" y="117684"/>
                  </a:lnTo>
                  <a:cubicBezTo>
                    <a:pt x="597948" y="117413"/>
                    <a:pt x="595428" y="117206"/>
                    <a:pt x="594553" y="117063"/>
                  </a:cubicBezTo>
                  <a:cubicBezTo>
                    <a:pt x="586249" y="111318"/>
                    <a:pt x="578643" y="103664"/>
                    <a:pt x="571734" y="94100"/>
                  </a:cubicBezTo>
                  <a:cubicBezTo>
                    <a:pt x="531780" y="52887"/>
                    <a:pt x="511803" y="27977"/>
                    <a:pt x="511803" y="19373"/>
                  </a:cubicBezTo>
                  <a:cubicBezTo>
                    <a:pt x="511803" y="17859"/>
                    <a:pt x="512273" y="17101"/>
                    <a:pt x="513213" y="17101"/>
                  </a:cubicBezTo>
                  <a:cubicBezTo>
                    <a:pt x="518492" y="17101"/>
                    <a:pt x="526469" y="20075"/>
                    <a:pt x="537145" y="26024"/>
                  </a:cubicBezTo>
                  <a:lnTo>
                    <a:pt x="547464" y="32210"/>
                  </a:lnTo>
                  <a:lnTo>
                    <a:pt x="549397" y="37840"/>
                  </a:lnTo>
                  <a:cubicBezTo>
                    <a:pt x="552469" y="42727"/>
                    <a:pt x="556996" y="47786"/>
                    <a:pt x="562978" y="53019"/>
                  </a:cubicBezTo>
                  <a:cubicBezTo>
                    <a:pt x="564387" y="54339"/>
                    <a:pt x="566454" y="55999"/>
                    <a:pt x="569180" y="57999"/>
                  </a:cubicBezTo>
                  <a:lnTo>
                    <a:pt x="580827" y="67944"/>
                  </a:lnTo>
                  <a:cubicBezTo>
                    <a:pt x="591948" y="77057"/>
                    <a:pt x="599208" y="81613"/>
                    <a:pt x="602607" y="81613"/>
                  </a:cubicBezTo>
                  <a:cubicBezTo>
                    <a:pt x="616103" y="93219"/>
                    <a:pt x="626373" y="101578"/>
                    <a:pt x="633419" y="106690"/>
                  </a:cubicBezTo>
                  <a:lnTo>
                    <a:pt x="643498" y="118248"/>
                  </a:lnTo>
                  <a:cubicBezTo>
                    <a:pt x="647387" y="121998"/>
                    <a:pt x="650581" y="125385"/>
                    <a:pt x="653082" y="128409"/>
                  </a:cubicBezTo>
                  <a:cubicBezTo>
                    <a:pt x="680273" y="161366"/>
                    <a:pt x="699843" y="177845"/>
                    <a:pt x="711790" y="177845"/>
                  </a:cubicBezTo>
                  <a:cubicBezTo>
                    <a:pt x="718567" y="177845"/>
                    <a:pt x="721955" y="174743"/>
                    <a:pt x="721955" y="168541"/>
                  </a:cubicBezTo>
                  <a:cubicBezTo>
                    <a:pt x="721955" y="162479"/>
                    <a:pt x="714382" y="154755"/>
                    <a:pt x="699235" y="145367"/>
                  </a:cubicBezTo>
                  <a:cubicBezTo>
                    <a:pt x="679216" y="129772"/>
                    <a:pt x="668839" y="121561"/>
                    <a:pt x="668106" y="120734"/>
                  </a:cubicBezTo>
                  <a:cubicBezTo>
                    <a:pt x="665984" y="118234"/>
                    <a:pt x="664343" y="114991"/>
                    <a:pt x="663185" y="111005"/>
                  </a:cubicBezTo>
                  <a:cubicBezTo>
                    <a:pt x="662025" y="107019"/>
                    <a:pt x="660469" y="99215"/>
                    <a:pt x="658516" y="87594"/>
                  </a:cubicBezTo>
                  <a:cubicBezTo>
                    <a:pt x="656216" y="76099"/>
                    <a:pt x="653881" y="67316"/>
                    <a:pt x="651510" y="61243"/>
                  </a:cubicBezTo>
                  <a:cubicBezTo>
                    <a:pt x="647847" y="52043"/>
                    <a:pt x="643116" y="44389"/>
                    <a:pt x="637317" y="38283"/>
                  </a:cubicBezTo>
                  <a:lnTo>
                    <a:pt x="634428" y="35849"/>
                  </a:lnTo>
                  <a:lnTo>
                    <a:pt x="649880" y="45663"/>
                  </a:lnTo>
                  <a:cubicBezTo>
                    <a:pt x="661175" y="53503"/>
                    <a:pt x="672710" y="62162"/>
                    <a:pt x="684487" y="71640"/>
                  </a:cubicBezTo>
                  <a:cubicBezTo>
                    <a:pt x="689095" y="76859"/>
                    <a:pt x="693061" y="78390"/>
                    <a:pt x="696383" y="76234"/>
                  </a:cubicBezTo>
                  <a:cubicBezTo>
                    <a:pt x="698284" y="74430"/>
                    <a:pt x="698720" y="71697"/>
                    <a:pt x="697691" y="68033"/>
                  </a:cubicBezTo>
                  <a:cubicBezTo>
                    <a:pt x="697058" y="66608"/>
                    <a:pt x="696246" y="65400"/>
                    <a:pt x="695256" y="64409"/>
                  </a:cubicBezTo>
                  <a:cubicBezTo>
                    <a:pt x="670653" y="41687"/>
                    <a:pt x="644543" y="24189"/>
                    <a:pt x="616925" y="11913"/>
                  </a:cubicBezTo>
                  <a:cubicBezTo>
                    <a:pt x="605080" y="6733"/>
                    <a:pt x="592171" y="3548"/>
                    <a:pt x="578197" y="2357"/>
                  </a:cubicBezTo>
                  <a:cubicBezTo>
                    <a:pt x="574367" y="2072"/>
                    <a:pt x="571195" y="2080"/>
                    <a:pt x="568681" y="2381"/>
                  </a:cubicBezTo>
                  <a:cubicBezTo>
                    <a:pt x="556394" y="2884"/>
                    <a:pt x="548796" y="7008"/>
                    <a:pt x="545889" y="14751"/>
                  </a:cubicBezTo>
                  <a:lnTo>
                    <a:pt x="545846" y="15033"/>
                  </a:lnTo>
                  <a:lnTo>
                    <a:pt x="542562" y="12771"/>
                  </a:lnTo>
                  <a:cubicBezTo>
                    <a:pt x="529812" y="4829"/>
                    <a:pt x="519172" y="857"/>
                    <a:pt x="510642" y="857"/>
                  </a:cubicBezTo>
                  <a:cubicBezTo>
                    <a:pt x="496082" y="857"/>
                    <a:pt x="488624" y="7841"/>
                    <a:pt x="488267" y="21808"/>
                  </a:cubicBezTo>
                  <a:cubicBezTo>
                    <a:pt x="488195" y="25580"/>
                    <a:pt x="488968" y="29790"/>
                    <a:pt x="490585" y="34438"/>
                  </a:cubicBezTo>
                  <a:lnTo>
                    <a:pt x="495149" y="43871"/>
                  </a:lnTo>
                  <a:lnTo>
                    <a:pt x="487741" y="37764"/>
                  </a:lnTo>
                  <a:cubicBezTo>
                    <a:pt x="479322" y="31000"/>
                    <a:pt x="471951" y="25449"/>
                    <a:pt x="465628" y="21111"/>
                  </a:cubicBezTo>
                  <a:cubicBezTo>
                    <a:pt x="447038" y="8324"/>
                    <a:pt x="432246" y="1930"/>
                    <a:pt x="421250" y="1930"/>
                  </a:cubicBezTo>
                  <a:cubicBezTo>
                    <a:pt x="409941" y="1930"/>
                    <a:pt x="403555" y="7683"/>
                    <a:pt x="402093" y="19188"/>
                  </a:cubicBezTo>
                  <a:cubicBezTo>
                    <a:pt x="400235" y="34665"/>
                    <a:pt x="413231" y="54758"/>
                    <a:pt x="441081" y="79468"/>
                  </a:cubicBezTo>
                  <a:lnTo>
                    <a:pt x="448171" y="87273"/>
                  </a:lnTo>
                  <a:cubicBezTo>
                    <a:pt x="463937" y="101652"/>
                    <a:pt x="474654" y="111260"/>
                    <a:pt x="480321" y="116096"/>
                  </a:cubicBezTo>
                  <a:cubicBezTo>
                    <a:pt x="484536" y="119672"/>
                    <a:pt x="487697" y="122651"/>
                    <a:pt x="489804" y="125034"/>
                  </a:cubicBezTo>
                  <a:lnTo>
                    <a:pt x="491515" y="127934"/>
                  </a:lnTo>
                  <a:lnTo>
                    <a:pt x="489425" y="127874"/>
                  </a:lnTo>
                  <a:cubicBezTo>
                    <a:pt x="482823" y="126133"/>
                    <a:pt x="470532" y="119576"/>
                    <a:pt x="452553" y="108203"/>
                  </a:cubicBezTo>
                  <a:cubicBezTo>
                    <a:pt x="411649" y="83097"/>
                    <a:pt x="377978" y="53719"/>
                    <a:pt x="351540" y="20070"/>
                  </a:cubicBezTo>
                  <a:lnTo>
                    <a:pt x="335904" y="0"/>
                  </a:lnTo>
                  <a:cubicBezTo>
                    <a:pt x="327306" y="0"/>
                    <a:pt x="323308" y="6064"/>
                    <a:pt x="323909" y="18191"/>
                  </a:cubicBezTo>
                  <a:cubicBezTo>
                    <a:pt x="324232" y="20129"/>
                    <a:pt x="324794" y="21887"/>
                    <a:pt x="325593" y="23465"/>
                  </a:cubicBezTo>
                  <a:lnTo>
                    <a:pt x="334935" y="37730"/>
                  </a:lnTo>
                  <a:lnTo>
                    <a:pt x="318804" y="26870"/>
                  </a:lnTo>
                  <a:cubicBezTo>
                    <a:pt x="295945" y="9241"/>
                    <a:pt x="276160" y="1092"/>
                    <a:pt x="259450" y="2422"/>
                  </a:cubicBezTo>
                  <a:cubicBezTo>
                    <a:pt x="246712" y="3422"/>
                    <a:pt x="239232" y="8990"/>
                    <a:pt x="237012" y="19126"/>
                  </a:cubicBezTo>
                  <a:lnTo>
                    <a:pt x="236755" y="25546"/>
                  </a:lnTo>
                  <a:lnTo>
                    <a:pt x="232166" y="22037"/>
                  </a:lnTo>
                  <a:cubicBezTo>
                    <a:pt x="213290" y="7917"/>
                    <a:pt x="198165" y="857"/>
                    <a:pt x="186791" y="857"/>
                  </a:cubicBezTo>
                  <a:cubicBezTo>
                    <a:pt x="172232" y="857"/>
                    <a:pt x="164774" y="7841"/>
                    <a:pt x="164417" y="21808"/>
                  </a:cubicBezTo>
                  <a:cubicBezTo>
                    <a:pt x="164345" y="25580"/>
                    <a:pt x="165118" y="29790"/>
                    <a:pt x="166735" y="34438"/>
                  </a:cubicBezTo>
                  <a:lnTo>
                    <a:pt x="171299" y="43871"/>
                  </a:lnTo>
                  <a:lnTo>
                    <a:pt x="163891" y="37764"/>
                  </a:lnTo>
                  <a:cubicBezTo>
                    <a:pt x="155472" y="31000"/>
                    <a:pt x="148101" y="25449"/>
                    <a:pt x="141778" y="21111"/>
                  </a:cubicBezTo>
                  <a:cubicBezTo>
                    <a:pt x="123188" y="8324"/>
                    <a:pt x="108396" y="1930"/>
                    <a:pt x="97400" y="1930"/>
                  </a:cubicBezTo>
                  <a:cubicBezTo>
                    <a:pt x="86091" y="1930"/>
                    <a:pt x="79705" y="7683"/>
                    <a:pt x="78243" y="19188"/>
                  </a:cubicBezTo>
                  <a:cubicBezTo>
                    <a:pt x="76385" y="34665"/>
                    <a:pt x="89381" y="54758"/>
                    <a:pt x="117231" y="79468"/>
                  </a:cubicBezTo>
                  <a:lnTo>
                    <a:pt x="124321" y="87273"/>
                  </a:lnTo>
                  <a:cubicBezTo>
                    <a:pt x="140087" y="101652"/>
                    <a:pt x="150804" y="111260"/>
                    <a:pt x="156471" y="116096"/>
                  </a:cubicBezTo>
                  <a:cubicBezTo>
                    <a:pt x="160686" y="119672"/>
                    <a:pt x="163847" y="122651"/>
                    <a:pt x="165954" y="125034"/>
                  </a:cubicBezTo>
                  <a:lnTo>
                    <a:pt x="167665" y="127934"/>
                  </a:lnTo>
                  <a:lnTo>
                    <a:pt x="165575" y="127874"/>
                  </a:lnTo>
                  <a:cubicBezTo>
                    <a:pt x="158973" y="126133"/>
                    <a:pt x="146683" y="119576"/>
                    <a:pt x="128703" y="108203"/>
                  </a:cubicBezTo>
                  <a:cubicBezTo>
                    <a:pt x="87799" y="83097"/>
                    <a:pt x="54128" y="53719"/>
                    <a:pt x="27690" y="20070"/>
                  </a:cubicBezTo>
                  <a:lnTo>
                    <a:pt x="12054" y="0"/>
                  </a:lnTo>
                  <a:cubicBezTo>
                    <a:pt x="3456" y="0"/>
                    <a:pt x="-542" y="6064"/>
                    <a:pt x="59" y="18191"/>
                  </a:cubicBezTo>
                  <a:cubicBezTo>
                    <a:pt x="382" y="20129"/>
                    <a:pt x="944" y="21887"/>
                    <a:pt x="1743" y="23465"/>
                  </a:cubicBezTo>
                  <a:cubicBezTo>
                    <a:pt x="12281" y="43935"/>
                    <a:pt x="31380" y="68720"/>
                    <a:pt x="59041" y="97820"/>
                  </a:cubicBezTo>
                  <a:cubicBezTo>
                    <a:pt x="74764" y="114408"/>
                    <a:pt x="88540" y="126472"/>
                    <a:pt x="100368" y="134014"/>
                  </a:cubicBezTo>
                  <a:cubicBezTo>
                    <a:pt x="108429" y="139230"/>
                    <a:pt x="120972" y="141839"/>
                    <a:pt x="137997" y="141839"/>
                  </a:cubicBezTo>
                  <a:cubicBezTo>
                    <a:pt x="119105" y="124431"/>
                    <a:pt x="98602" y="105427"/>
                    <a:pt x="76487" y="84827"/>
                  </a:cubicBezTo>
                  <a:cubicBezTo>
                    <a:pt x="88462" y="97444"/>
                    <a:pt x="101907" y="107826"/>
                    <a:pt x="116821" y="115973"/>
                  </a:cubicBezTo>
                  <a:cubicBezTo>
                    <a:pt x="143204" y="134644"/>
                    <a:pt x="162236" y="143980"/>
                    <a:pt x="173914" y="143980"/>
                  </a:cubicBezTo>
                  <a:cubicBezTo>
                    <a:pt x="178618" y="143980"/>
                    <a:pt x="183024" y="142387"/>
                    <a:pt x="187132" y="139202"/>
                  </a:cubicBezTo>
                  <a:cubicBezTo>
                    <a:pt x="191240" y="136016"/>
                    <a:pt x="193121" y="131870"/>
                    <a:pt x="192774" y="126763"/>
                  </a:cubicBezTo>
                  <a:cubicBezTo>
                    <a:pt x="192155" y="115018"/>
                    <a:pt x="179974" y="98554"/>
                    <a:pt x="156232" y="77371"/>
                  </a:cubicBezTo>
                  <a:cubicBezTo>
                    <a:pt x="143479" y="64859"/>
                    <a:pt x="135180" y="56740"/>
                    <a:pt x="131337" y="53015"/>
                  </a:cubicBezTo>
                  <a:cubicBezTo>
                    <a:pt x="110917" y="34094"/>
                    <a:pt x="100707" y="22022"/>
                    <a:pt x="100707" y="16801"/>
                  </a:cubicBezTo>
                  <a:cubicBezTo>
                    <a:pt x="100707" y="16717"/>
                    <a:pt x="101391" y="16675"/>
                    <a:pt x="102759" y="16675"/>
                  </a:cubicBezTo>
                  <a:cubicBezTo>
                    <a:pt x="113955" y="16675"/>
                    <a:pt x="140759" y="35625"/>
                    <a:pt x="183170" y="73525"/>
                  </a:cubicBezTo>
                  <a:lnTo>
                    <a:pt x="186032" y="75435"/>
                  </a:lnTo>
                  <a:lnTo>
                    <a:pt x="192987" y="75107"/>
                  </a:lnTo>
                  <a:lnTo>
                    <a:pt x="204087" y="88109"/>
                  </a:lnTo>
                  <a:cubicBezTo>
                    <a:pt x="210518" y="95109"/>
                    <a:pt x="221870" y="104675"/>
                    <a:pt x="238143" y="116806"/>
                  </a:cubicBezTo>
                  <a:cubicBezTo>
                    <a:pt x="226103" y="115663"/>
                    <a:pt x="218915" y="115092"/>
                    <a:pt x="216581" y="115092"/>
                  </a:cubicBezTo>
                  <a:lnTo>
                    <a:pt x="213583" y="115092"/>
                  </a:lnTo>
                  <a:cubicBezTo>
                    <a:pt x="209525" y="115092"/>
                    <a:pt x="207752" y="117992"/>
                    <a:pt x="208265" y="123791"/>
                  </a:cubicBezTo>
                  <a:cubicBezTo>
                    <a:pt x="211084" y="126610"/>
                    <a:pt x="213654" y="128368"/>
                    <a:pt x="215977" y="129065"/>
                  </a:cubicBezTo>
                  <a:cubicBezTo>
                    <a:pt x="230354" y="130579"/>
                    <a:pt x="240690" y="131336"/>
                    <a:pt x="246986" y="131336"/>
                  </a:cubicBezTo>
                  <a:cubicBezTo>
                    <a:pt x="280829" y="164336"/>
                    <a:pt x="307261" y="186126"/>
                    <a:pt x="326283" y="196705"/>
                  </a:cubicBezTo>
                  <a:cubicBezTo>
                    <a:pt x="331714" y="199692"/>
                    <a:pt x="335872" y="201763"/>
                    <a:pt x="338757" y="202918"/>
                  </a:cubicBezTo>
                  <a:cubicBezTo>
                    <a:pt x="350408" y="209063"/>
                    <a:pt x="365080" y="211510"/>
                    <a:pt x="382772" y="210258"/>
                  </a:cubicBezTo>
                  <a:close/>
                  <a:moveTo>
                    <a:pt x="307874" y="118676"/>
                  </a:moveTo>
                  <a:lnTo>
                    <a:pt x="305312" y="118091"/>
                  </a:lnTo>
                  <a:lnTo>
                    <a:pt x="287897" y="118091"/>
                  </a:lnTo>
                  <a:lnTo>
                    <a:pt x="278265" y="117684"/>
                  </a:lnTo>
                  <a:cubicBezTo>
                    <a:pt x="274098" y="117413"/>
                    <a:pt x="271578" y="117206"/>
                    <a:pt x="270703" y="117063"/>
                  </a:cubicBezTo>
                  <a:cubicBezTo>
                    <a:pt x="262399" y="111318"/>
                    <a:pt x="254793" y="103664"/>
                    <a:pt x="247884" y="94100"/>
                  </a:cubicBezTo>
                  <a:cubicBezTo>
                    <a:pt x="207930" y="52887"/>
                    <a:pt x="187953" y="27977"/>
                    <a:pt x="187953" y="19373"/>
                  </a:cubicBezTo>
                  <a:cubicBezTo>
                    <a:pt x="187953" y="17859"/>
                    <a:pt x="188423" y="17101"/>
                    <a:pt x="189363" y="17101"/>
                  </a:cubicBezTo>
                  <a:cubicBezTo>
                    <a:pt x="196401" y="17101"/>
                    <a:pt x="208237" y="22389"/>
                    <a:pt x="224871" y="32963"/>
                  </a:cubicBezTo>
                  <a:cubicBezTo>
                    <a:pt x="226167" y="34540"/>
                    <a:pt x="228688" y="37036"/>
                    <a:pt x="232432" y="40453"/>
                  </a:cubicBezTo>
                  <a:lnTo>
                    <a:pt x="241238" y="48141"/>
                  </a:lnTo>
                  <a:lnTo>
                    <a:pt x="243598" y="53862"/>
                  </a:lnTo>
                  <a:cubicBezTo>
                    <a:pt x="253924" y="74371"/>
                    <a:pt x="272834" y="94350"/>
                    <a:pt x="300326" y="113797"/>
                  </a:cubicBezTo>
                  <a:lnTo>
                    <a:pt x="307874" y="118676"/>
                  </a:lnTo>
                  <a:close/>
                  <a:moveTo>
                    <a:pt x="649553" y="111663"/>
                  </a:moveTo>
                  <a:cubicBezTo>
                    <a:pt x="634115" y="92602"/>
                    <a:pt x="621161" y="78843"/>
                    <a:pt x="610692" y="70386"/>
                  </a:cubicBezTo>
                  <a:lnTo>
                    <a:pt x="607265" y="66241"/>
                  </a:lnTo>
                  <a:lnTo>
                    <a:pt x="605240" y="63272"/>
                  </a:lnTo>
                  <a:cubicBezTo>
                    <a:pt x="593767" y="53415"/>
                    <a:pt x="586164" y="46837"/>
                    <a:pt x="582432" y="43537"/>
                  </a:cubicBezTo>
                  <a:lnTo>
                    <a:pt x="568999" y="32051"/>
                  </a:lnTo>
                  <a:cubicBezTo>
                    <a:pt x="565673" y="29464"/>
                    <a:pt x="562928" y="27337"/>
                    <a:pt x="560765" y="25667"/>
                  </a:cubicBezTo>
                  <a:lnTo>
                    <a:pt x="560306" y="25317"/>
                  </a:lnTo>
                  <a:lnTo>
                    <a:pt x="559169" y="23847"/>
                  </a:lnTo>
                  <a:cubicBezTo>
                    <a:pt x="558673" y="21493"/>
                    <a:pt x="560825" y="20315"/>
                    <a:pt x="565625" y="20315"/>
                  </a:cubicBezTo>
                  <a:cubicBezTo>
                    <a:pt x="571668" y="20315"/>
                    <a:pt x="577926" y="21775"/>
                    <a:pt x="584399" y="24694"/>
                  </a:cubicBezTo>
                  <a:cubicBezTo>
                    <a:pt x="599726" y="33376"/>
                    <a:pt x="613927" y="47705"/>
                    <a:pt x="627004" y="67681"/>
                  </a:cubicBezTo>
                  <a:cubicBezTo>
                    <a:pt x="637255" y="83012"/>
                    <a:pt x="644772" y="97673"/>
                    <a:pt x="649553" y="111663"/>
                  </a:cubicBezTo>
                  <a:close/>
                  <a:moveTo>
                    <a:pt x="369873" y="129849"/>
                  </a:moveTo>
                  <a:lnTo>
                    <a:pt x="363707" y="127191"/>
                  </a:lnTo>
                  <a:cubicBezTo>
                    <a:pt x="359971" y="124970"/>
                    <a:pt x="355074" y="121638"/>
                    <a:pt x="349017" y="117196"/>
                  </a:cubicBezTo>
                  <a:cubicBezTo>
                    <a:pt x="341282" y="111622"/>
                    <a:pt x="334201" y="106483"/>
                    <a:pt x="327772" y="101779"/>
                  </a:cubicBezTo>
                  <a:lnTo>
                    <a:pt x="313889" y="91518"/>
                  </a:lnTo>
                  <a:lnTo>
                    <a:pt x="317912" y="92094"/>
                  </a:lnTo>
                  <a:cubicBezTo>
                    <a:pt x="327347" y="94627"/>
                    <a:pt x="338563" y="100959"/>
                    <a:pt x="351558" y="111089"/>
                  </a:cubicBezTo>
                  <a:cubicBezTo>
                    <a:pt x="357870" y="116021"/>
                    <a:pt x="362604" y="120131"/>
                    <a:pt x="365760" y="123420"/>
                  </a:cubicBezTo>
                  <a:lnTo>
                    <a:pt x="369873" y="129849"/>
                  </a:lnTo>
                  <a:close/>
                </a:path>
              </a:pathLst>
            </a:custGeom>
          </p:spPr>
        </p:pic>
      </p:grpSp>
    </p:spTree>
    <p:extLst>
      <p:ext uri="{BB962C8B-B14F-4D97-AF65-F5344CB8AC3E}">
        <p14:creationId xmlns:p14="http://schemas.microsoft.com/office/powerpoint/2010/main" val="382528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 name="Chart 124">
            <a:extLst>
              <a:ext uri="{FF2B5EF4-FFF2-40B4-BE49-F238E27FC236}">
                <a16:creationId xmlns:a16="http://schemas.microsoft.com/office/drawing/2014/main" id="{1BA10370-5C83-774C-85CE-68062DE4C9CB}"/>
              </a:ext>
            </a:extLst>
          </p:cNvPr>
          <p:cNvGraphicFramePr>
            <a:graphicFrameLocks/>
          </p:cNvGraphicFramePr>
          <p:nvPr>
            <p:extLst>
              <p:ext uri="{D42A27DB-BD31-4B8C-83A1-F6EECF244321}">
                <p14:modId xmlns:p14="http://schemas.microsoft.com/office/powerpoint/2010/main" val="3978544154"/>
              </p:ext>
            </p:extLst>
          </p:nvPr>
        </p:nvGraphicFramePr>
        <p:xfrm>
          <a:off x="8397157" y="4603042"/>
          <a:ext cx="3572533" cy="13289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2" name="Chart 121">
            <a:extLst>
              <a:ext uri="{FF2B5EF4-FFF2-40B4-BE49-F238E27FC236}">
                <a16:creationId xmlns:a16="http://schemas.microsoft.com/office/drawing/2014/main" id="{700FA549-D959-BCD6-BFC6-AFC62FF8D53D}"/>
              </a:ext>
            </a:extLst>
          </p:cNvPr>
          <p:cNvGraphicFramePr>
            <a:graphicFrameLocks/>
          </p:cNvGraphicFramePr>
          <p:nvPr>
            <p:extLst>
              <p:ext uri="{D42A27DB-BD31-4B8C-83A1-F6EECF244321}">
                <p14:modId xmlns:p14="http://schemas.microsoft.com/office/powerpoint/2010/main" val="3929565460"/>
              </p:ext>
            </p:extLst>
          </p:nvPr>
        </p:nvGraphicFramePr>
        <p:xfrm>
          <a:off x="8184202" y="1349287"/>
          <a:ext cx="3690954" cy="12576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1" name="Chart 120">
            <a:extLst>
              <a:ext uri="{FF2B5EF4-FFF2-40B4-BE49-F238E27FC236}">
                <a16:creationId xmlns:a16="http://schemas.microsoft.com/office/drawing/2014/main" id="{A8974426-FCAF-4F02-8164-7E4DE109505B}"/>
              </a:ext>
            </a:extLst>
          </p:cNvPr>
          <p:cNvGraphicFramePr>
            <a:graphicFrameLocks/>
          </p:cNvGraphicFramePr>
          <p:nvPr>
            <p:extLst>
              <p:ext uri="{D42A27DB-BD31-4B8C-83A1-F6EECF244321}">
                <p14:modId xmlns:p14="http://schemas.microsoft.com/office/powerpoint/2010/main" val="3805877800"/>
              </p:ext>
            </p:extLst>
          </p:nvPr>
        </p:nvGraphicFramePr>
        <p:xfrm>
          <a:off x="4409174" y="1164261"/>
          <a:ext cx="3778277" cy="1447367"/>
        </p:xfrm>
        <a:graphic>
          <a:graphicData uri="http://schemas.openxmlformats.org/drawingml/2006/chart">
            <c:chart xmlns:c="http://schemas.openxmlformats.org/drawingml/2006/chart" xmlns:r="http://schemas.openxmlformats.org/officeDocument/2006/relationships" r:id="rId5"/>
          </a:graphicData>
        </a:graphic>
      </p:graphicFrame>
      <p:sp>
        <p:nvSpPr>
          <p:cNvPr id="572" name="TextBox 571">
            <a:extLst>
              <a:ext uri="{FF2B5EF4-FFF2-40B4-BE49-F238E27FC236}">
                <a16:creationId xmlns:a16="http://schemas.microsoft.com/office/drawing/2014/main" id="{8A0DD821-6B94-F12C-57C3-E8E9EFFA3480}"/>
              </a:ext>
            </a:extLst>
          </p:cNvPr>
          <p:cNvSpPr txBox="1"/>
          <p:nvPr/>
        </p:nvSpPr>
        <p:spPr>
          <a:xfrm>
            <a:off x="1664405" y="814475"/>
            <a:ext cx="1753657" cy="2769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70C0"/>
              </a:buClr>
              <a:buSzTx/>
              <a:buFont typeface="Arial"/>
              <a:buNone/>
              <a:tabLst/>
              <a:defRPr/>
            </a:pPr>
            <a:r>
              <a:rPr lang="en-US" altLang="zh-TW" sz="1200" b="1" dirty="0">
                <a:solidFill>
                  <a:schemeClr val="tx1">
                    <a:lumMod val="75000"/>
                    <a:lumOff val="25000"/>
                  </a:schemeClr>
                </a:solidFill>
                <a:latin typeface="SVN-Gilroy XBold" panose="00000900000000000000" pitchFamily="50" charset="0"/>
                <a:cs typeface="Arial" panose="020B0604020202020204" pitchFamily="34" charset="0"/>
              </a:rPr>
              <a:t>GDP GROWTH</a:t>
            </a:r>
          </a:p>
        </p:txBody>
      </p:sp>
      <p:sp>
        <p:nvSpPr>
          <p:cNvPr id="50" name="Isosceles Triangle 49">
            <a:extLst>
              <a:ext uri="{FF2B5EF4-FFF2-40B4-BE49-F238E27FC236}">
                <a16:creationId xmlns:a16="http://schemas.microsoft.com/office/drawing/2014/main" id="{B34A0042-C08E-18A8-815E-2F44575A4197}"/>
              </a:ext>
            </a:extLst>
          </p:cNvPr>
          <p:cNvSpPr/>
          <p:nvPr/>
        </p:nvSpPr>
        <p:spPr>
          <a:xfrm rot="5400000">
            <a:off x="1579279" y="929429"/>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53" name="Rectangle 52">
            <a:extLst>
              <a:ext uri="{FF2B5EF4-FFF2-40B4-BE49-F238E27FC236}">
                <a16:creationId xmlns:a16="http://schemas.microsoft.com/office/drawing/2014/main" id="{0891B2E8-427D-4BE7-8E6E-3E89727C8A3C}"/>
              </a:ext>
            </a:extLst>
          </p:cNvPr>
          <p:cNvSpPr/>
          <p:nvPr/>
        </p:nvSpPr>
        <p:spPr>
          <a:xfrm>
            <a:off x="618061" y="6293062"/>
            <a:ext cx="5263719" cy="215444"/>
          </a:xfrm>
          <a:prstGeom prst="rect">
            <a:avLst/>
          </a:prstGeom>
        </p:spPr>
        <p:txBody>
          <a:bodyPr wrap="square">
            <a:spAutoFit/>
          </a:bodyPr>
          <a:lstStyle/>
          <a:p>
            <a:pPr>
              <a:defRPr/>
            </a:pPr>
            <a:r>
              <a:rPr lang="en-US" sz="800" i="1" dirty="0">
                <a:solidFill>
                  <a:prstClr val="black">
                    <a:lumMod val="75000"/>
                    <a:lumOff val="25000"/>
                  </a:prstClr>
                </a:solidFill>
                <a:latin typeface="SVN-Gilroy Medium" panose="00000600000000000000" pitchFamily="50" charset="0"/>
                <a:ea typeface="Tahoma" panose="020B0604030504040204" pitchFamily="34" charset="0"/>
                <a:cs typeface="Arial" pitchFamily="34" charset="0"/>
              </a:rPr>
              <a:t>Source</a:t>
            </a:r>
            <a:r>
              <a:rPr lang="vi-VN" sz="800" i="1" dirty="0">
                <a:solidFill>
                  <a:prstClr val="black">
                    <a:lumMod val="75000"/>
                    <a:lumOff val="25000"/>
                  </a:prstClr>
                </a:solidFill>
                <a:latin typeface="SVN-Gilroy Medium" panose="00000600000000000000" pitchFamily="50" charset="0"/>
                <a:ea typeface="Tahoma" panose="020B0604030504040204" pitchFamily="34" charset="0"/>
                <a:cs typeface="Arial" pitchFamily="34" charset="0"/>
              </a:rPr>
              <a:t>:</a:t>
            </a:r>
            <a:r>
              <a:rPr lang="en-US" sz="800" i="1" dirty="0">
                <a:solidFill>
                  <a:prstClr val="black">
                    <a:lumMod val="75000"/>
                    <a:lumOff val="25000"/>
                  </a:prstClr>
                </a:solidFill>
                <a:latin typeface="SVN-Gilroy Medium" panose="00000600000000000000" pitchFamily="50" charset="0"/>
                <a:ea typeface="Tahoma" panose="020B0604030504040204" pitchFamily="34" charset="0"/>
                <a:cs typeface="Arial" pitchFamily="34" charset="0"/>
              </a:rPr>
              <a:t> GSO, Ministry of Planning &amp; Investment, </a:t>
            </a:r>
            <a:r>
              <a:rPr lang="en-US" sz="800" i="1" dirty="0" err="1">
                <a:solidFill>
                  <a:prstClr val="black">
                    <a:lumMod val="75000"/>
                    <a:lumOff val="25000"/>
                  </a:prstClr>
                </a:solidFill>
                <a:latin typeface="SVN-Gilroy Medium" panose="00000600000000000000" pitchFamily="50" charset="0"/>
                <a:ea typeface="Tahoma" panose="020B0604030504040204" pitchFamily="34" charset="0"/>
                <a:cs typeface="Arial" pitchFamily="34" charset="0"/>
              </a:rPr>
              <a:t>Worldbank</a:t>
            </a:r>
            <a:r>
              <a:rPr lang="en-US" sz="800" i="1" dirty="0">
                <a:solidFill>
                  <a:prstClr val="black">
                    <a:lumMod val="75000"/>
                    <a:lumOff val="25000"/>
                  </a:prstClr>
                </a:solidFill>
                <a:latin typeface="SVN-Gilroy Medium" panose="00000600000000000000" pitchFamily="50" charset="0"/>
                <a:ea typeface="Tahoma" panose="020B0604030504040204" pitchFamily="34" charset="0"/>
                <a:cs typeface="Arial" pitchFamily="34" charset="0"/>
              </a:rPr>
              <a:t>, Fulbright, EIU, Ministry of Industry &amp; Trade</a:t>
            </a:r>
            <a:endParaRPr lang="vi-VN" sz="800" i="1" dirty="0">
              <a:solidFill>
                <a:prstClr val="black">
                  <a:lumMod val="75000"/>
                  <a:lumOff val="25000"/>
                </a:prstClr>
              </a:solidFill>
              <a:latin typeface="SVN-Gilroy Medium" panose="00000600000000000000" pitchFamily="50" charset="0"/>
              <a:ea typeface="Tahoma" panose="020B0604030504040204" pitchFamily="34" charset="0"/>
              <a:cs typeface="Arial" pitchFamily="34" charset="0"/>
            </a:endParaRPr>
          </a:p>
        </p:txBody>
      </p:sp>
      <p:sp>
        <p:nvSpPr>
          <p:cNvPr id="37" name="TextBox 36">
            <a:extLst>
              <a:ext uri="{FF2B5EF4-FFF2-40B4-BE49-F238E27FC236}">
                <a16:creationId xmlns:a16="http://schemas.microsoft.com/office/drawing/2014/main" id="{CC23F55F-658D-9BB5-56A4-40DB10A5CC09}"/>
              </a:ext>
            </a:extLst>
          </p:cNvPr>
          <p:cNvSpPr txBox="1"/>
          <p:nvPr/>
        </p:nvSpPr>
        <p:spPr>
          <a:xfrm>
            <a:off x="1170394" y="345190"/>
            <a:ext cx="9089833" cy="3385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dirty="0">
                <a:solidFill>
                  <a:srgbClr val="005993"/>
                </a:solidFill>
                <a:latin typeface="SVN-Gilroy XBold" panose="00000900000000000000" pitchFamily="50" charset="0"/>
                <a:cs typeface="Arial" panose="020B0604020202020204" pitchFamily="34" charset="0"/>
              </a:rPr>
              <a:t>Vietnam’s economy on track of recovery backed by Government spending and trade surplus </a:t>
            </a:r>
          </a:p>
        </p:txBody>
      </p:sp>
      <p:sp>
        <p:nvSpPr>
          <p:cNvPr id="46" name="TextBox 45">
            <a:extLst>
              <a:ext uri="{FF2B5EF4-FFF2-40B4-BE49-F238E27FC236}">
                <a16:creationId xmlns:a16="http://schemas.microsoft.com/office/drawing/2014/main" id="{60295E60-185B-4B72-B0A7-C156D30CB980}"/>
              </a:ext>
            </a:extLst>
          </p:cNvPr>
          <p:cNvSpPr txBox="1"/>
          <p:nvPr/>
        </p:nvSpPr>
        <p:spPr>
          <a:xfrm>
            <a:off x="8049883" y="2691442"/>
            <a:ext cx="1478961" cy="1484435"/>
          </a:xfrm>
          <a:prstGeom prst="rect">
            <a:avLst/>
          </a:prstGeom>
          <a:solidFill>
            <a:srgbClr val="F2F2F2"/>
          </a:solidFill>
          <a:ln>
            <a:noFill/>
          </a:ln>
        </p:spPr>
        <p:txBody>
          <a:bodyPr wrap="square" lIns="72000" tIns="36000" rIns="72000" bIns="36000" anchor="ctr" anchorCtr="0">
            <a:noAutofit/>
          </a:bodyPr>
          <a:lstStyle>
            <a:defPPr>
              <a:defRPr lang="en-US"/>
            </a:defPPr>
            <a:lvl1pPr marR="0" lvl="0" algn="just" fontAlgn="auto">
              <a:lnSpc>
                <a:spcPct val="100000"/>
              </a:lnSpc>
              <a:spcBef>
                <a:spcPts val="0"/>
              </a:spcBef>
              <a:spcAft>
                <a:spcPts val="0"/>
              </a:spcAft>
              <a:buClrTx/>
              <a:buSzTx/>
              <a:tabLst/>
              <a:defRPr kumimoji="0" sz="950" b="0" i="0" u="none" strike="noStrike" cap="none" spc="0" normalizeH="0" baseline="0">
                <a:ln>
                  <a:noFill/>
                </a:ln>
                <a:solidFill>
                  <a:schemeClr val="tx1">
                    <a:lumMod val="75000"/>
                    <a:lumOff val="25000"/>
                  </a:schemeClr>
                </a:solidFill>
                <a:effectLst/>
                <a:uLnTx/>
                <a:uFillTx/>
                <a:latin typeface="SVN-Gilroy Medium" panose="00000600000000000000" pitchFamily="50" charset="0"/>
                <a:ea typeface="Tahoma" panose="020B0604030504040204" pitchFamily="34" charset="0"/>
                <a:cs typeface="Arial" pitchFamily="34" charset="0"/>
              </a:defRPr>
            </a:lvl1pPr>
          </a:lstStyle>
          <a:p>
            <a:r>
              <a:rPr lang="en-US" sz="900" dirty="0"/>
              <a:t>CPI in 6M2024 </a:t>
            </a:r>
            <a:r>
              <a:rPr lang="en-US" sz="900" dirty="0">
                <a:solidFill>
                  <a:srgbClr val="005993"/>
                </a:solidFill>
                <a:latin typeface="SVN-Gilroy XBold" panose="00000900000000000000" pitchFamily="50" charset="0"/>
              </a:rPr>
              <a:t>+4.08% </a:t>
            </a:r>
            <a:r>
              <a:rPr lang="en-US" sz="900" dirty="0" err="1">
                <a:solidFill>
                  <a:srgbClr val="005993"/>
                </a:solidFill>
                <a:latin typeface="SVN-Gilroy XBold" panose="00000900000000000000" pitchFamily="50" charset="0"/>
              </a:rPr>
              <a:t>yoy</a:t>
            </a:r>
            <a:r>
              <a:rPr lang="en-US" sz="900" dirty="0"/>
              <a:t>, core inflation </a:t>
            </a:r>
            <a:r>
              <a:rPr lang="en-US" sz="900" dirty="0">
                <a:solidFill>
                  <a:srgbClr val="005993"/>
                </a:solidFill>
                <a:latin typeface="SVN-Gilroy XBold" panose="00000900000000000000" pitchFamily="50" charset="0"/>
              </a:rPr>
              <a:t>+2.75%</a:t>
            </a:r>
            <a:r>
              <a:rPr lang="en-US" sz="900" b="1" dirty="0">
                <a:solidFill>
                  <a:srgbClr val="005993"/>
                </a:solidFill>
              </a:rPr>
              <a:t>, </a:t>
            </a:r>
            <a:r>
              <a:rPr lang="en-US" sz="900" dirty="0"/>
              <a:t>within the target set by the National Assembly from the start of the year. However, it is still necessary to continue to monitor the cost-push factors affecting inflation.</a:t>
            </a:r>
          </a:p>
        </p:txBody>
      </p:sp>
      <p:sp>
        <p:nvSpPr>
          <p:cNvPr id="315" name="TextBox 314">
            <a:extLst>
              <a:ext uri="{FF2B5EF4-FFF2-40B4-BE49-F238E27FC236}">
                <a16:creationId xmlns:a16="http://schemas.microsoft.com/office/drawing/2014/main" id="{F6177C52-533F-7246-B2C1-2CD50396645A}"/>
              </a:ext>
            </a:extLst>
          </p:cNvPr>
          <p:cNvSpPr txBox="1"/>
          <p:nvPr/>
        </p:nvSpPr>
        <p:spPr>
          <a:xfrm>
            <a:off x="4483804" y="2674805"/>
            <a:ext cx="1522876" cy="1501718"/>
          </a:xfrm>
          <a:prstGeom prst="rect">
            <a:avLst/>
          </a:prstGeom>
          <a:solidFill>
            <a:srgbClr val="F2F2F2"/>
          </a:solidFill>
          <a:ln>
            <a:noFill/>
          </a:ln>
        </p:spPr>
        <p:txBody>
          <a:bodyPr wrap="square" lIns="72000" tIns="36000" rIns="72000" bIns="36000" anchor="ctr" anchorCtr="0">
            <a:noAutofit/>
          </a:bodyPr>
          <a:lstStyle>
            <a:defPPr>
              <a:defRPr lang="en-US"/>
            </a:defPPr>
            <a:lvl1pPr marR="0" lvl="0" algn="just" fontAlgn="auto">
              <a:lnSpc>
                <a:spcPct val="100000"/>
              </a:lnSpc>
              <a:spcBef>
                <a:spcPts val="0"/>
              </a:spcBef>
              <a:spcAft>
                <a:spcPts val="300"/>
              </a:spcAft>
              <a:buClrTx/>
              <a:buSzTx/>
              <a:tabLst/>
              <a:defRPr kumimoji="0" sz="1000" b="0" i="0" u="none" strike="noStrike" cap="none" spc="0" normalizeH="0" baseline="0">
                <a:ln>
                  <a:noFill/>
                </a:ln>
                <a:solidFill>
                  <a:schemeClr val="tx1">
                    <a:lumMod val="75000"/>
                    <a:lumOff val="25000"/>
                  </a:schemeClr>
                </a:solidFill>
                <a:effectLst/>
                <a:uLnTx/>
                <a:uFillTx/>
                <a:latin typeface="SVN-Gilroy Medium" panose="00000600000000000000" pitchFamily="50" charset="0"/>
                <a:ea typeface="Tahoma" panose="020B0604030504040204" pitchFamily="34" charset="0"/>
                <a:cs typeface="Arial" pitchFamily="34" charset="0"/>
              </a:defRPr>
            </a:lvl1pPr>
          </a:lstStyle>
          <a:p>
            <a:pPr>
              <a:spcAft>
                <a:spcPts val="0"/>
              </a:spcAft>
            </a:pPr>
            <a:r>
              <a:rPr lang="en-US" sz="900" dirty="0"/>
              <a:t>Manufacturing PMI in June 2024 jumped to </a:t>
            </a:r>
            <a:r>
              <a:rPr lang="en-US" sz="900" dirty="0">
                <a:solidFill>
                  <a:srgbClr val="005993"/>
                </a:solidFill>
                <a:latin typeface="SVN-Gilroy XBold" panose="00000900000000000000" pitchFamily="50" charset="0"/>
              </a:rPr>
              <a:t>54.7 points</a:t>
            </a:r>
            <a:r>
              <a:rPr lang="en-US" sz="900" dirty="0"/>
              <a:t>, after hovering around the threshold in the first 5 months.</a:t>
            </a:r>
          </a:p>
          <a:p>
            <a:pPr>
              <a:spcAft>
                <a:spcPts val="0"/>
              </a:spcAft>
            </a:pPr>
            <a:r>
              <a:rPr lang="en-US" sz="900" dirty="0"/>
              <a:t>IIP Index showed clear signs of recovery, in which the main momentum was from the manufacturing and processing industry.  </a:t>
            </a:r>
          </a:p>
        </p:txBody>
      </p:sp>
      <p:sp>
        <p:nvSpPr>
          <p:cNvPr id="319" name="TextBox 318">
            <a:extLst>
              <a:ext uri="{FF2B5EF4-FFF2-40B4-BE49-F238E27FC236}">
                <a16:creationId xmlns:a16="http://schemas.microsoft.com/office/drawing/2014/main" id="{DD2A2B28-7531-464F-AF93-1EE1D673D85B}"/>
              </a:ext>
            </a:extLst>
          </p:cNvPr>
          <p:cNvSpPr txBox="1"/>
          <p:nvPr/>
        </p:nvSpPr>
        <p:spPr>
          <a:xfrm>
            <a:off x="9610321" y="2686517"/>
            <a:ext cx="2114879" cy="1457021"/>
          </a:xfrm>
          <a:prstGeom prst="rect">
            <a:avLst/>
          </a:prstGeom>
          <a:solidFill>
            <a:srgbClr val="F2F2F2"/>
          </a:solidFill>
          <a:ln>
            <a:noFill/>
          </a:ln>
        </p:spPr>
        <p:txBody>
          <a:bodyPr wrap="square" lIns="72000" tIns="36000" rIns="72000" bIns="36000" anchor="ctr" anchorCtr="0">
            <a:noAutofit/>
          </a:bodyPr>
          <a:lstStyle>
            <a:defPPr>
              <a:defRPr lang="en-US"/>
            </a:defPPr>
            <a:lvl1pPr marR="0" lvl="0" algn="just" fontAlgn="auto">
              <a:lnSpc>
                <a:spcPct val="100000"/>
              </a:lnSpc>
              <a:spcBef>
                <a:spcPts val="0"/>
              </a:spcBef>
              <a:spcAft>
                <a:spcPts val="0"/>
              </a:spcAft>
              <a:buClrTx/>
              <a:buSzTx/>
              <a:tabLst/>
              <a:defRPr kumimoji="0" sz="950" b="0" i="0" u="none" strike="noStrike" cap="none" spc="0" normalizeH="0" baseline="0">
                <a:ln>
                  <a:noFill/>
                </a:ln>
                <a:solidFill>
                  <a:schemeClr val="tx1">
                    <a:lumMod val="75000"/>
                    <a:lumOff val="25000"/>
                  </a:schemeClr>
                </a:solidFill>
                <a:effectLst/>
                <a:uLnTx/>
                <a:uFillTx/>
                <a:latin typeface="SVN-Gilroy Medium" panose="00000600000000000000" pitchFamily="50" charset="0"/>
                <a:ea typeface="Tahoma" panose="020B0604030504040204" pitchFamily="34" charset="0"/>
                <a:cs typeface="Arial" pitchFamily="34" charset="0"/>
              </a:defRPr>
            </a:lvl1pPr>
          </a:lstStyle>
          <a:p>
            <a:r>
              <a:rPr lang="en-US" sz="900" dirty="0"/>
              <a:t>Registered FDI in 6M2024 scaled up to </a:t>
            </a:r>
            <a:r>
              <a:rPr lang="en-US" sz="900" dirty="0">
                <a:solidFill>
                  <a:srgbClr val="005993"/>
                </a:solidFill>
                <a:latin typeface="SVN-Gilroy XBold" panose="00000900000000000000" pitchFamily="50" charset="0"/>
              </a:rPr>
              <a:t>15.19 billion USD </a:t>
            </a:r>
            <a:r>
              <a:rPr lang="en-US" sz="900" dirty="0"/>
              <a:t>(+13.1% </a:t>
            </a:r>
            <a:r>
              <a:rPr lang="en-US" sz="900" dirty="0" err="1"/>
              <a:t>yoy</a:t>
            </a:r>
            <a:r>
              <a:rPr lang="en-US" sz="900" dirty="0"/>
              <a:t>). Realized FDI attained </a:t>
            </a:r>
            <a:r>
              <a:rPr lang="en-US" sz="900" dirty="0">
                <a:solidFill>
                  <a:srgbClr val="005993"/>
                </a:solidFill>
                <a:latin typeface="SVN-Gilroy XBold" panose="00000900000000000000" pitchFamily="50" charset="0"/>
              </a:rPr>
              <a:t>10.84 billion USD </a:t>
            </a:r>
            <a:r>
              <a:rPr lang="en-US" sz="900" dirty="0"/>
              <a:t>(+8.2% </a:t>
            </a:r>
            <a:r>
              <a:rPr lang="en-US" sz="900" dirty="0" err="1"/>
              <a:t>yoy</a:t>
            </a:r>
            <a:r>
              <a:rPr lang="en-US" sz="900" dirty="0"/>
              <a:t>), mostly disbursed in the manufacturing sector. </a:t>
            </a:r>
          </a:p>
          <a:p>
            <a:r>
              <a:rPr lang="en-US" sz="900" dirty="0"/>
              <a:t>Public investment in 6M2024 reached </a:t>
            </a:r>
            <a:r>
              <a:rPr lang="en-US" sz="900" dirty="0">
                <a:solidFill>
                  <a:srgbClr val="005993"/>
                </a:solidFill>
                <a:latin typeface="SVN-Gilroy XBold" panose="00000900000000000000" pitchFamily="50" charset="0"/>
              </a:rPr>
              <a:t>196.7 trillion VND</a:t>
            </a:r>
            <a:r>
              <a:rPr lang="en-US" sz="900" dirty="0"/>
              <a:t>, ~29.39% of the yearly plan, lower than the same period in 2023 (30.49% of the yearly plan). </a:t>
            </a:r>
          </a:p>
        </p:txBody>
      </p:sp>
      <p:sp>
        <p:nvSpPr>
          <p:cNvPr id="27" name="TextBox 26">
            <a:extLst>
              <a:ext uri="{FF2B5EF4-FFF2-40B4-BE49-F238E27FC236}">
                <a16:creationId xmlns:a16="http://schemas.microsoft.com/office/drawing/2014/main" id="{F6177C52-533F-7246-B2C1-2CD50396645A}"/>
              </a:ext>
            </a:extLst>
          </p:cNvPr>
          <p:cNvSpPr txBox="1"/>
          <p:nvPr/>
        </p:nvSpPr>
        <p:spPr>
          <a:xfrm>
            <a:off x="399589" y="2681294"/>
            <a:ext cx="2120521" cy="1485415"/>
          </a:xfrm>
          <a:prstGeom prst="rect">
            <a:avLst/>
          </a:prstGeom>
          <a:solidFill>
            <a:srgbClr val="F2F2F2"/>
          </a:solidFill>
          <a:ln>
            <a:noFill/>
          </a:ln>
        </p:spPr>
        <p:txBody>
          <a:bodyPr wrap="square" lIns="72000" tIns="36000" rIns="72000" bIns="36000" anchor="ctr" anchorCtr="0">
            <a:noAutofit/>
          </a:bodyPr>
          <a:lstStyle/>
          <a:p>
            <a:pPr algn="just">
              <a:defRPr/>
            </a:pPr>
            <a:r>
              <a:rPr lang="en-US" sz="9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GDP in 2Q2024 rose by</a:t>
            </a:r>
            <a:r>
              <a:rPr lang="en-US" sz="900" b="1"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a:t>
            </a:r>
            <a:r>
              <a:rPr lang="en-US" sz="900" b="1" dirty="0">
                <a:solidFill>
                  <a:srgbClr val="005993"/>
                </a:solidFill>
                <a:latin typeface="SVN-Gilroy XBold" panose="00000900000000000000" pitchFamily="50" charset="0"/>
                <a:ea typeface="Tahoma" panose="020B0604030504040204" pitchFamily="34" charset="0"/>
                <a:cs typeface="Arial" pitchFamily="34" charset="0"/>
              </a:rPr>
              <a:t>6.93%</a:t>
            </a:r>
            <a:r>
              <a:rPr lang="en-US" sz="900" b="1"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a:t>
            </a:r>
            <a:r>
              <a:rPr lang="en-US" sz="9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higher than forecasts of institutions. The driving force from supply side mainly came from the manufacturing and process industry </a:t>
            </a:r>
            <a:r>
              <a:rPr lang="en-US" sz="900" dirty="0">
                <a:latin typeface="SVN-Gilroy Medium" panose="00000600000000000000" pitchFamily="50" charset="0"/>
                <a:ea typeface="Tahoma" panose="020B0604030504040204" pitchFamily="34" charset="0"/>
                <a:cs typeface="Arial" pitchFamily="34" charset="0"/>
              </a:rPr>
              <a:t>(</a:t>
            </a:r>
            <a:r>
              <a:rPr lang="en-US" sz="900" b="1" dirty="0">
                <a:solidFill>
                  <a:srgbClr val="005993"/>
                </a:solidFill>
                <a:latin typeface="SVN-Gilroy XBold" panose="00000900000000000000" pitchFamily="50" charset="0"/>
                <a:ea typeface="Tahoma" panose="020B0604030504040204" pitchFamily="34" charset="0"/>
                <a:cs typeface="Arial" pitchFamily="34" charset="0"/>
              </a:rPr>
              <a:t>+2.24 points</a:t>
            </a:r>
            <a:r>
              <a:rPr lang="en-US" sz="900" dirty="0">
                <a:latin typeface="SVN-Gilroy Medium" panose="00000600000000000000" pitchFamily="50" charset="0"/>
                <a:ea typeface="Tahoma" panose="020B0604030504040204" pitchFamily="34" charset="0"/>
                <a:cs typeface="Arial" pitchFamily="34" charset="0"/>
              </a:rPr>
              <a:t>)</a:t>
            </a:r>
            <a:r>
              <a:rPr lang="en-US" sz="9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agriculture (</a:t>
            </a:r>
            <a:r>
              <a:rPr lang="en-US" sz="900" b="1" dirty="0">
                <a:solidFill>
                  <a:srgbClr val="005993"/>
                </a:solidFill>
                <a:latin typeface="SVN-Gilroy XBold" panose="00000900000000000000" pitchFamily="50" charset="0"/>
                <a:ea typeface="Tahoma" panose="020B0604030504040204" pitchFamily="34" charset="0"/>
                <a:cs typeface="Arial" pitchFamily="34" charset="0"/>
              </a:rPr>
              <a:t>+1.34 points</a:t>
            </a:r>
            <a:r>
              <a:rPr lang="en-US" sz="9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while that from demand side originated from the trade surplus and asset accumulation of FDI sector and a part of public investment. </a:t>
            </a:r>
          </a:p>
        </p:txBody>
      </p:sp>
      <p:sp>
        <p:nvSpPr>
          <p:cNvPr id="31" name="TextBox 30">
            <a:extLst>
              <a:ext uri="{FF2B5EF4-FFF2-40B4-BE49-F238E27FC236}">
                <a16:creationId xmlns:a16="http://schemas.microsoft.com/office/drawing/2014/main" id="{B1D3560D-D702-1D4D-A098-ED1860A4C7C3}"/>
              </a:ext>
            </a:extLst>
          </p:cNvPr>
          <p:cNvSpPr txBox="1"/>
          <p:nvPr/>
        </p:nvSpPr>
        <p:spPr>
          <a:xfrm>
            <a:off x="2597077" y="2686518"/>
            <a:ext cx="1792779" cy="1480191"/>
          </a:xfrm>
          <a:prstGeom prst="rect">
            <a:avLst/>
          </a:prstGeom>
          <a:solidFill>
            <a:srgbClr val="F2F2F2"/>
          </a:solidFill>
          <a:ln>
            <a:noFill/>
          </a:ln>
        </p:spPr>
        <p:txBody>
          <a:bodyPr wrap="square" lIns="72000" tIns="36000" rIns="72000" bIns="36000" anchor="t" anchorCtr="0">
            <a:noAutofit/>
          </a:bodyPr>
          <a:lstStyle>
            <a:defPPr>
              <a:defRPr lang="en-US"/>
            </a:defPPr>
            <a:lvl1pPr marR="0" lvl="0" algn="just" fontAlgn="auto">
              <a:lnSpc>
                <a:spcPct val="110000"/>
              </a:lnSpc>
              <a:spcBef>
                <a:spcPts val="300"/>
              </a:spcBef>
              <a:spcAft>
                <a:spcPts val="300"/>
              </a:spcAft>
              <a:buClrTx/>
              <a:buSzTx/>
              <a:tabLst/>
              <a:defRPr kumimoji="0" sz="1200" b="1" i="1" u="none" strike="noStrike" cap="none" spc="0" normalizeH="0" baseline="0">
                <a:ln>
                  <a:noFill/>
                </a:ln>
                <a:solidFill>
                  <a:schemeClr val="tx1">
                    <a:lumMod val="75000"/>
                    <a:lumOff val="25000"/>
                  </a:schemeClr>
                </a:solidFill>
                <a:effectLst/>
                <a:uLnTx/>
                <a:uFillTx/>
                <a:latin typeface="Arial" pitchFamily="34" charset="0"/>
                <a:ea typeface="Tahoma" panose="020B0604030504040204" pitchFamily="34" charset="0"/>
                <a:cs typeface="Arial" pitchFamily="34" charset="0"/>
              </a:defRPr>
            </a:lvl1pPr>
          </a:lstStyle>
          <a:p>
            <a:pPr>
              <a:lnSpc>
                <a:spcPct val="100000"/>
              </a:lnSpc>
              <a:spcBef>
                <a:spcPts val="0"/>
              </a:spcBef>
              <a:spcAft>
                <a:spcPts val="0"/>
              </a:spcAft>
            </a:pPr>
            <a:r>
              <a:rPr lang="en-US" sz="900" b="0" i="0" dirty="0">
                <a:latin typeface="SVN-Gilroy Medium" panose="00000600000000000000" pitchFamily="50" charset="0"/>
              </a:rPr>
              <a:t>Retail sales of goods and services in 2Q2024 maintained a moderate growth </a:t>
            </a:r>
            <a:r>
              <a:rPr lang="en-US" sz="900" i="0" dirty="0">
                <a:solidFill>
                  <a:schemeClr val="tx1"/>
                </a:solidFill>
                <a:latin typeface="SVN-Gilroy Medium" panose="00000600000000000000" pitchFamily="50" charset="0"/>
              </a:rPr>
              <a:t>(</a:t>
            </a:r>
            <a:r>
              <a:rPr lang="en-US" sz="900" b="0" i="0" dirty="0">
                <a:solidFill>
                  <a:srgbClr val="005993"/>
                </a:solidFill>
                <a:latin typeface="SVN-Gilroy XBold" panose="00000900000000000000" pitchFamily="50" charset="0"/>
              </a:rPr>
              <a:t>+7.6% </a:t>
            </a:r>
            <a:r>
              <a:rPr lang="en-US" sz="900" b="0" i="0" dirty="0" err="1">
                <a:solidFill>
                  <a:srgbClr val="005993"/>
                </a:solidFill>
                <a:latin typeface="SVN-Gilroy XBold" panose="00000900000000000000" pitchFamily="50" charset="0"/>
              </a:rPr>
              <a:t>yoy</a:t>
            </a:r>
            <a:r>
              <a:rPr lang="en-US" sz="900" i="0" dirty="0">
                <a:solidFill>
                  <a:schemeClr val="tx1"/>
                </a:solidFill>
                <a:latin typeface="SVN-Gilroy Medium" panose="00000600000000000000" pitchFamily="50" charset="0"/>
              </a:rPr>
              <a:t>)</a:t>
            </a:r>
            <a:r>
              <a:rPr lang="en-US" sz="900" i="0" dirty="0">
                <a:solidFill>
                  <a:srgbClr val="005993"/>
                </a:solidFill>
                <a:latin typeface="SVN-Gilroy Medium" panose="00000600000000000000" pitchFamily="50" charset="0"/>
              </a:rPr>
              <a:t> </a:t>
            </a:r>
            <a:r>
              <a:rPr lang="en-US" sz="900" b="0" i="0" dirty="0">
                <a:latin typeface="SVN-Gilroy Medium" panose="00000600000000000000" pitchFamily="50" charset="0"/>
              </a:rPr>
              <a:t>yet below than that of 1Q2024 (</a:t>
            </a:r>
            <a:r>
              <a:rPr lang="en-US" sz="900" b="0" i="0" dirty="0">
                <a:solidFill>
                  <a:srgbClr val="005993"/>
                </a:solidFill>
                <a:latin typeface="SVN-Gilroy XBold" panose="00000900000000000000" pitchFamily="50" charset="0"/>
              </a:rPr>
              <a:t>+8.1% </a:t>
            </a:r>
            <a:r>
              <a:rPr lang="en-US" sz="900" b="0" i="0" dirty="0" err="1">
                <a:solidFill>
                  <a:srgbClr val="005993"/>
                </a:solidFill>
                <a:latin typeface="SVN-Gilroy XBold" panose="00000900000000000000" pitchFamily="50" charset="0"/>
              </a:rPr>
              <a:t>yoy</a:t>
            </a:r>
            <a:r>
              <a:rPr lang="en-US" sz="900" b="0" i="0" dirty="0">
                <a:latin typeface="SVN-Gilroy Medium" panose="00000600000000000000" pitchFamily="50" charset="0"/>
              </a:rPr>
              <a:t>). </a:t>
            </a:r>
          </a:p>
          <a:p>
            <a:pPr>
              <a:lnSpc>
                <a:spcPct val="100000"/>
              </a:lnSpc>
              <a:spcBef>
                <a:spcPts val="0"/>
              </a:spcBef>
              <a:spcAft>
                <a:spcPts val="0"/>
              </a:spcAft>
            </a:pPr>
            <a:r>
              <a:rPr lang="en-US" sz="900" b="0" i="0" dirty="0">
                <a:latin typeface="SVN-Gilroy Medium" panose="00000600000000000000" pitchFamily="50" charset="0"/>
              </a:rPr>
              <a:t>International tourist arrivals in 6M2024 picked up, reaching 8.8 million (+58% </a:t>
            </a:r>
            <a:r>
              <a:rPr lang="en-US" sz="900" b="0" i="0" dirty="0" err="1">
                <a:latin typeface="SVN-Gilroy Medium" panose="00000600000000000000" pitchFamily="50" charset="0"/>
              </a:rPr>
              <a:t>yoy</a:t>
            </a:r>
            <a:r>
              <a:rPr lang="en-US" sz="900" b="0" i="0" dirty="0">
                <a:latin typeface="SVN-Gilroy Medium" panose="00000600000000000000" pitchFamily="50" charset="0"/>
              </a:rPr>
              <a:t> 2023, +4.1% </a:t>
            </a:r>
            <a:r>
              <a:rPr lang="en-US" sz="900" b="0" i="0" dirty="0" err="1">
                <a:latin typeface="SVN-Gilroy Medium" panose="00000600000000000000" pitchFamily="50" charset="0"/>
              </a:rPr>
              <a:t>yoy</a:t>
            </a:r>
            <a:r>
              <a:rPr lang="en-US" sz="900" b="0" i="0" dirty="0">
                <a:latin typeface="SVN-Gilroy Medium" panose="00000600000000000000" pitchFamily="50" charset="0"/>
              </a:rPr>
              <a:t> 2019 – pre-pandemic year).</a:t>
            </a:r>
          </a:p>
        </p:txBody>
      </p:sp>
      <p:sp>
        <p:nvSpPr>
          <p:cNvPr id="48" name="TextBox 47">
            <a:extLst>
              <a:ext uri="{FF2B5EF4-FFF2-40B4-BE49-F238E27FC236}">
                <a16:creationId xmlns:a16="http://schemas.microsoft.com/office/drawing/2014/main" id="{DD2A2B28-7531-464F-AF93-1EE1D673D85B}"/>
              </a:ext>
            </a:extLst>
          </p:cNvPr>
          <p:cNvSpPr txBox="1"/>
          <p:nvPr/>
        </p:nvSpPr>
        <p:spPr>
          <a:xfrm>
            <a:off x="6093408" y="2667715"/>
            <a:ext cx="1869746" cy="1494790"/>
          </a:xfrm>
          <a:prstGeom prst="rect">
            <a:avLst/>
          </a:prstGeom>
          <a:solidFill>
            <a:srgbClr val="F2F2F2"/>
          </a:solidFill>
          <a:ln>
            <a:noFill/>
          </a:ln>
        </p:spPr>
        <p:txBody>
          <a:bodyPr wrap="square" lIns="72000" tIns="36000" rIns="72000" bIns="36000" anchor="ctr" anchorCtr="0">
            <a:noAutofit/>
          </a:bodyPr>
          <a:lstStyle>
            <a:defPPr>
              <a:defRPr lang="en-US"/>
            </a:defPPr>
            <a:lvl1pPr marR="0" lvl="0" algn="just" fontAlgn="auto">
              <a:lnSpc>
                <a:spcPct val="100000"/>
              </a:lnSpc>
              <a:spcBef>
                <a:spcPts val="0"/>
              </a:spcBef>
              <a:spcAft>
                <a:spcPts val="300"/>
              </a:spcAft>
              <a:buClrTx/>
              <a:buSzTx/>
              <a:tabLst/>
              <a:defRPr kumimoji="0" sz="1000" b="0" i="0" u="none" strike="noStrike" cap="none" spc="0" normalizeH="0" baseline="0">
                <a:ln>
                  <a:noFill/>
                </a:ln>
                <a:solidFill>
                  <a:schemeClr val="tx1">
                    <a:lumMod val="75000"/>
                    <a:lumOff val="25000"/>
                  </a:schemeClr>
                </a:solidFill>
                <a:effectLst/>
                <a:uLnTx/>
                <a:uFillTx/>
                <a:latin typeface="SVN-Gilroy Medium" panose="00000600000000000000" pitchFamily="50" charset="0"/>
                <a:ea typeface="Tahoma" panose="020B0604030504040204" pitchFamily="34" charset="0"/>
                <a:cs typeface="Arial" pitchFamily="34" charset="0"/>
              </a:defRPr>
            </a:lvl1pPr>
          </a:lstStyle>
          <a:p>
            <a:pPr>
              <a:spcAft>
                <a:spcPts val="0"/>
              </a:spcAft>
            </a:pPr>
            <a:r>
              <a:rPr lang="en-US" sz="900" dirty="0"/>
              <a:t>Trade balance in 6M2024 showed a surplus of </a:t>
            </a:r>
            <a:r>
              <a:rPr lang="en-US" sz="900" dirty="0">
                <a:solidFill>
                  <a:srgbClr val="005993"/>
                </a:solidFill>
                <a:latin typeface="SVN-Gilroy XBold" panose="00000900000000000000" pitchFamily="50" charset="0"/>
              </a:rPr>
              <a:t>11.63 billion USD</a:t>
            </a:r>
            <a:r>
              <a:rPr lang="en-US" sz="900" dirty="0"/>
              <a:t>. Exports </a:t>
            </a:r>
            <a:r>
              <a:rPr lang="en-US" sz="900" b="1" dirty="0">
                <a:solidFill>
                  <a:srgbClr val="005993"/>
                </a:solidFill>
                <a:latin typeface="SVN-Gilroy XBold" panose="00000900000000000000" pitchFamily="50" charset="0"/>
              </a:rPr>
              <a:t>+14.5% </a:t>
            </a:r>
            <a:r>
              <a:rPr lang="en-US" sz="900" b="1" dirty="0" err="1">
                <a:solidFill>
                  <a:srgbClr val="005993"/>
                </a:solidFill>
                <a:latin typeface="SVN-Gilroy XBold" panose="00000900000000000000" pitchFamily="50" charset="0"/>
              </a:rPr>
              <a:t>yoy</a:t>
            </a:r>
            <a:r>
              <a:rPr lang="en-US" sz="900" dirty="0"/>
              <a:t>, with a strong recovery in electronic components. Imports </a:t>
            </a:r>
            <a:r>
              <a:rPr lang="en-US" sz="900" b="1" dirty="0">
                <a:solidFill>
                  <a:srgbClr val="005993"/>
                </a:solidFill>
                <a:latin typeface="SVN-Gilroy XBold" panose="00000900000000000000" pitchFamily="50" charset="0"/>
              </a:rPr>
              <a:t>+17</a:t>
            </a:r>
            <a:r>
              <a:rPr lang="vi-VN" sz="900" b="1" dirty="0">
                <a:solidFill>
                  <a:srgbClr val="005993"/>
                </a:solidFill>
              </a:rPr>
              <a:t>% </a:t>
            </a:r>
            <a:r>
              <a:rPr lang="en-US" sz="900" b="1" dirty="0" err="1">
                <a:solidFill>
                  <a:srgbClr val="005993"/>
                </a:solidFill>
                <a:latin typeface="SVN-Gilroy XBold" panose="00000900000000000000" pitchFamily="50" charset="0"/>
              </a:rPr>
              <a:t>yoy</a:t>
            </a:r>
            <a:r>
              <a:rPr lang="en-US" sz="900" dirty="0"/>
              <a:t>, higher than exports, mainly in materials for production, which was a positive signal for export season in the last months of the year. </a:t>
            </a:r>
          </a:p>
        </p:txBody>
      </p:sp>
      <p:sp>
        <p:nvSpPr>
          <p:cNvPr id="574" name="TextBox 573">
            <a:extLst>
              <a:ext uri="{FF2B5EF4-FFF2-40B4-BE49-F238E27FC236}">
                <a16:creationId xmlns:a16="http://schemas.microsoft.com/office/drawing/2014/main" id="{8A0DD821-6B94-F12C-57C3-E8E9EFFA3480}"/>
              </a:ext>
            </a:extLst>
          </p:cNvPr>
          <p:cNvSpPr txBox="1"/>
          <p:nvPr/>
        </p:nvSpPr>
        <p:spPr>
          <a:xfrm>
            <a:off x="5684103" y="814475"/>
            <a:ext cx="1523981" cy="276999"/>
          </a:xfrm>
          <a:prstGeom prst="rect">
            <a:avLst/>
          </a:prstGeom>
          <a:noFill/>
        </p:spPr>
        <p:txBody>
          <a:bodyPr wrap="square">
            <a:spAutoFit/>
          </a:bodyPr>
          <a:lstStyle/>
          <a:p>
            <a:pPr algn="just">
              <a:buClr>
                <a:srgbClr val="0070C0"/>
              </a:buClr>
              <a:defRPr/>
            </a:pPr>
            <a:r>
              <a:rPr lang="en-US" altLang="zh-TW" sz="1200" b="1" dirty="0">
                <a:solidFill>
                  <a:schemeClr val="tx1">
                    <a:lumMod val="75000"/>
                    <a:lumOff val="25000"/>
                  </a:schemeClr>
                </a:solidFill>
                <a:latin typeface="SVN-Gilroy XBold" panose="00000900000000000000" pitchFamily="50" charset="0"/>
                <a:cs typeface="Arial" panose="020B0604020202020204" pitchFamily="34" charset="0"/>
              </a:rPr>
              <a:t>PMI AND IIP</a:t>
            </a:r>
          </a:p>
        </p:txBody>
      </p:sp>
      <p:sp>
        <p:nvSpPr>
          <p:cNvPr id="576" name="TextBox 575">
            <a:extLst>
              <a:ext uri="{FF2B5EF4-FFF2-40B4-BE49-F238E27FC236}">
                <a16:creationId xmlns:a16="http://schemas.microsoft.com/office/drawing/2014/main" id="{8A0DD821-6B94-F12C-57C3-E8E9EFFA3480}"/>
              </a:ext>
            </a:extLst>
          </p:cNvPr>
          <p:cNvSpPr txBox="1"/>
          <p:nvPr/>
        </p:nvSpPr>
        <p:spPr>
          <a:xfrm>
            <a:off x="8594020" y="805029"/>
            <a:ext cx="3022362" cy="276999"/>
          </a:xfrm>
          <a:prstGeom prst="rect">
            <a:avLst/>
          </a:prstGeom>
          <a:noFill/>
        </p:spPr>
        <p:txBody>
          <a:bodyPr wrap="square">
            <a:spAutoFit/>
          </a:bodyPr>
          <a:lstStyle/>
          <a:p>
            <a:pPr marR="0" lvl="0" indent="0" algn="just" fontAlgn="auto">
              <a:lnSpc>
                <a:spcPct val="100000"/>
              </a:lnSpc>
              <a:spcBef>
                <a:spcPts val="0"/>
              </a:spcBef>
              <a:spcAft>
                <a:spcPts val="0"/>
              </a:spcAft>
              <a:buClr>
                <a:srgbClr val="0070C0"/>
              </a:buClr>
              <a:buSzTx/>
              <a:buFont typeface="Arial"/>
              <a:buNone/>
              <a:tabLst/>
              <a:defRPr/>
            </a:pPr>
            <a:r>
              <a:rPr lang="en-US" altLang="zh-TW" sz="1200" b="1" dirty="0">
                <a:solidFill>
                  <a:schemeClr val="tx1">
                    <a:lumMod val="75000"/>
                    <a:lumOff val="25000"/>
                  </a:schemeClr>
                </a:solidFill>
                <a:latin typeface="SVN-Gilroy XBold" panose="00000900000000000000" pitchFamily="50" charset="0"/>
                <a:cs typeface="Arial" panose="020B0604020202020204" pitchFamily="34" charset="0"/>
              </a:rPr>
              <a:t>VIETNAM CPI AND WORLD OIL PRICE</a:t>
            </a:r>
          </a:p>
        </p:txBody>
      </p:sp>
      <p:pic>
        <p:nvPicPr>
          <p:cNvPr id="2" name="Picture 1">
            <a:extLst>
              <a:ext uri="{FF2B5EF4-FFF2-40B4-BE49-F238E27FC236}">
                <a16:creationId xmlns:a16="http://schemas.microsoft.com/office/drawing/2014/main" id="{E03CC44D-2ABA-A78A-7182-F0E78E6C89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52132" y="216811"/>
            <a:ext cx="1341434" cy="450721"/>
          </a:xfrm>
          <a:prstGeom prst="rect">
            <a:avLst/>
          </a:prstGeom>
        </p:spPr>
      </p:pic>
      <p:grpSp>
        <p:nvGrpSpPr>
          <p:cNvPr id="4" name="Group 3">
            <a:extLst>
              <a:ext uri="{FF2B5EF4-FFF2-40B4-BE49-F238E27FC236}">
                <a16:creationId xmlns:a16="http://schemas.microsoft.com/office/drawing/2014/main" id="{131D8BB5-9A63-C4DD-1887-33E76E11E1A7}"/>
              </a:ext>
            </a:extLst>
          </p:cNvPr>
          <p:cNvGrpSpPr/>
          <p:nvPr/>
        </p:nvGrpSpPr>
        <p:grpSpPr>
          <a:xfrm>
            <a:off x="707759" y="325308"/>
            <a:ext cx="370841" cy="359080"/>
            <a:chOff x="10124985" y="4872481"/>
            <a:chExt cx="360680" cy="413653"/>
          </a:xfrm>
        </p:grpSpPr>
        <p:sp>
          <p:nvSpPr>
            <p:cNvPr id="5" name="Freeform: Shape 4">
              <a:extLst>
                <a:ext uri="{FF2B5EF4-FFF2-40B4-BE49-F238E27FC236}">
                  <a16:creationId xmlns:a16="http://schemas.microsoft.com/office/drawing/2014/main" id="{8C6D58C6-55C4-C592-A46B-874BBFF871FF}"/>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8" name="Freeform: Shape 7">
              <a:extLst>
                <a:ext uri="{FF2B5EF4-FFF2-40B4-BE49-F238E27FC236}">
                  <a16:creationId xmlns:a16="http://schemas.microsoft.com/office/drawing/2014/main" id="{5EC1C7ED-5EC5-1337-E7B7-2B2F15510353}"/>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9" name="Freeform: Shape 8">
              <a:extLst>
                <a:ext uri="{FF2B5EF4-FFF2-40B4-BE49-F238E27FC236}">
                  <a16:creationId xmlns:a16="http://schemas.microsoft.com/office/drawing/2014/main" id="{6CE23899-5419-8F7B-BE0F-EAD6B96C7F27}"/>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4" name="Freeform: Shape 13">
              <a:extLst>
                <a:ext uri="{FF2B5EF4-FFF2-40B4-BE49-F238E27FC236}">
                  <a16:creationId xmlns:a16="http://schemas.microsoft.com/office/drawing/2014/main" id="{F3D6EF33-A5E5-5EEE-8D79-BC1E60AF1118}"/>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5" name="Freeform: Shape 14">
              <a:extLst>
                <a:ext uri="{FF2B5EF4-FFF2-40B4-BE49-F238E27FC236}">
                  <a16:creationId xmlns:a16="http://schemas.microsoft.com/office/drawing/2014/main" id="{F2883793-2DE5-956B-93BF-6B55C20378E3}"/>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6" name="Freeform: Shape 15">
              <a:extLst>
                <a:ext uri="{FF2B5EF4-FFF2-40B4-BE49-F238E27FC236}">
                  <a16:creationId xmlns:a16="http://schemas.microsoft.com/office/drawing/2014/main" id="{A82BA1B0-29DB-DC2F-598F-8F4ED9E08D93}"/>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grpSp>
      <p:sp>
        <p:nvSpPr>
          <p:cNvPr id="51" name="Isosceles Triangle 50">
            <a:extLst>
              <a:ext uri="{FF2B5EF4-FFF2-40B4-BE49-F238E27FC236}">
                <a16:creationId xmlns:a16="http://schemas.microsoft.com/office/drawing/2014/main" id="{5F67C5B7-331A-7042-80E0-7D4B3D0E9F28}"/>
              </a:ext>
            </a:extLst>
          </p:cNvPr>
          <p:cNvSpPr/>
          <p:nvPr/>
        </p:nvSpPr>
        <p:spPr>
          <a:xfrm rot="5400000">
            <a:off x="5606724" y="929429"/>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52" name="Isosceles Triangle 51">
            <a:extLst>
              <a:ext uri="{FF2B5EF4-FFF2-40B4-BE49-F238E27FC236}">
                <a16:creationId xmlns:a16="http://schemas.microsoft.com/office/drawing/2014/main" id="{73520788-52B1-EB88-C6A1-809920C1B08F}"/>
              </a:ext>
            </a:extLst>
          </p:cNvPr>
          <p:cNvSpPr/>
          <p:nvPr/>
        </p:nvSpPr>
        <p:spPr>
          <a:xfrm rot="5400000">
            <a:off x="8530219" y="929429"/>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55" name="TextBox 54">
            <a:extLst>
              <a:ext uri="{FF2B5EF4-FFF2-40B4-BE49-F238E27FC236}">
                <a16:creationId xmlns:a16="http://schemas.microsoft.com/office/drawing/2014/main" id="{D6906780-BFB1-238B-3A2D-9F535999A536}"/>
              </a:ext>
            </a:extLst>
          </p:cNvPr>
          <p:cNvSpPr txBox="1"/>
          <p:nvPr/>
        </p:nvSpPr>
        <p:spPr>
          <a:xfrm>
            <a:off x="5262499" y="1193908"/>
            <a:ext cx="406561"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PMI</a:t>
            </a:r>
            <a:endParaRPr kumimoji="0" lang="vi-VN" sz="7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D6906780-BFB1-238B-3A2D-9F535999A536}"/>
              </a:ext>
            </a:extLst>
          </p:cNvPr>
          <p:cNvSpPr txBox="1"/>
          <p:nvPr/>
        </p:nvSpPr>
        <p:spPr>
          <a:xfrm>
            <a:off x="7283013" y="1193908"/>
            <a:ext cx="334193"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IIP</a:t>
            </a:r>
            <a:endParaRPr kumimoji="0" lang="vi-VN" sz="7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cxnSp>
        <p:nvCxnSpPr>
          <p:cNvPr id="58" name="Straight Connector 57">
            <a:extLst>
              <a:ext uri="{FF2B5EF4-FFF2-40B4-BE49-F238E27FC236}">
                <a16:creationId xmlns:a16="http://schemas.microsoft.com/office/drawing/2014/main" id="{CC0FAF0F-42BC-9968-BBC0-6E1E7EAB0635}"/>
              </a:ext>
            </a:extLst>
          </p:cNvPr>
          <p:cNvCxnSpPr>
            <a:cxnSpLocks/>
          </p:cNvCxnSpPr>
          <p:nvPr/>
        </p:nvCxnSpPr>
        <p:spPr>
          <a:xfrm>
            <a:off x="5017413" y="1293935"/>
            <a:ext cx="28113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A0E59D-6033-1450-39A5-80D145B297A9}"/>
              </a:ext>
            </a:extLst>
          </p:cNvPr>
          <p:cNvCxnSpPr>
            <a:cxnSpLocks/>
          </p:cNvCxnSpPr>
          <p:nvPr/>
        </p:nvCxnSpPr>
        <p:spPr>
          <a:xfrm>
            <a:off x="7016151" y="1293935"/>
            <a:ext cx="281136" cy="0"/>
          </a:xfrm>
          <a:prstGeom prst="line">
            <a:avLst/>
          </a:prstGeom>
          <a:ln w="38100">
            <a:solidFill>
              <a:srgbClr val="0080BC"/>
            </a:solidFill>
          </a:ln>
        </p:spPr>
        <p:style>
          <a:lnRef idx="1">
            <a:schemeClr val="accent1"/>
          </a:lnRef>
          <a:fillRef idx="0">
            <a:schemeClr val="accent1"/>
          </a:fillRef>
          <a:effectRef idx="0">
            <a:schemeClr val="accent1"/>
          </a:effectRef>
          <a:fontRef idx="minor">
            <a:schemeClr val="tx1"/>
          </a:fontRef>
        </p:style>
      </p:cxnSp>
      <p:sp>
        <p:nvSpPr>
          <p:cNvPr id="563" name="Isosceles Triangle 562">
            <a:extLst>
              <a:ext uri="{FF2B5EF4-FFF2-40B4-BE49-F238E27FC236}">
                <a16:creationId xmlns:a16="http://schemas.microsoft.com/office/drawing/2014/main" id="{0F81CF9E-10EF-C2A7-A0EF-702E2C4BD72C}"/>
              </a:ext>
            </a:extLst>
          </p:cNvPr>
          <p:cNvSpPr/>
          <p:nvPr/>
        </p:nvSpPr>
        <p:spPr>
          <a:xfrm>
            <a:off x="622906" y="5449302"/>
            <a:ext cx="191175" cy="111154"/>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5992"/>
              </a:solidFill>
              <a:effectLst/>
              <a:uLnTx/>
              <a:uFillTx/>
              <a:latin typeface="SVN-Gilroy Medium" panose="00000600000000000000" pitchFamily="50" charset="0"/>
            </a:endParaRPr>
          </a:p>
        </p:txBody>
      </p:sp>
      <p:sp>
        <p:nvSpPr>
          <p:cNvPr id="562" name="Isosceles Triangle 561">
            <a:extLst>
              <a:ext uri="{FF2B5EF4-FFF2-40B4-BE49-F238E27FC236}">
                <a16:creationId xmlns:a16="http://schemas.microsoft.com/office/drawing/2014/main" id="{CE455E30-FE4F-762C-2F95-C76EC1093F32}"/>
              </a:ext>
            </a:extLst>
          </p:cNvPr>
          <p:cNvSpPr/>
          <p:nvPr/>
        </p:nvSpPr>
        <p:spPr>
          <a:xfrm rot="10800000">
            <a:off x="3190528" y="4128325"/>
            <a:ext cx="191175" cy="111154"/>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5992"/>
              </a:solidFill>
              <a:effectLst/>
              <a:uLnTx/>
              <a:uFillTx/>
              <a:latin typeface="SVN-Gilroy Medium" panose="00000600000000000000" pitchFamily="50" charset="0"/>
            </a:endParaRPr>
          </a:p>
        </p:txBody>
      </p:sp>
      <p:sp>
        <p:nvSpPr>
          <p:cNvPr id="578" name="TextBox 577">
            <a:extLst>
              <a:ext uri="{FF2B5EF4-FFF2-40B4-BE49-F238E27FC236}">
                <a16:creationId xmlns:a16="http://schemas.microsoft.com/office/drawing/2014/main" id="{8A0DD821-6B94-F12C-57C3-E8E9EFFA3480}"/>
              </a:ext>
            </a:extLst>
          </p:cNvPr>
          <p:cNvSpPr txBox="1"/>
          <p:nvPr/>
        </p:nvSpPr>
        <p:spPr>
          <a:xfrm>
            <a:off x="1149214" y="4205940"/>
            <a:ext cx="2857074" cy="276999"/>
          </a:xfrm>
          <a:prstGeom prst="rect">
            <a:avLst/>
          </a:prstGeom>
          <a:noFill/>
        </p:spPr>
        <p:txBody>
          <a:bodyPr wrap="square">
            <a:spAutoFit/>
          </a:bodyPr>
          <a:lstStyle/>
          <a:p>
            <a:pPr algn="just">
              <a:buClr>
                <a:srgbClr val="0070C0"/>
              </a:buClr>
              <a:defRPr/>
            </a:pPr>
            <a:r>
              <a:rPr lang="en-US" altLang="zh-TW" sz="1200" b="1" dirty="0">
                <a:solidFill>
                  <a:schemeClr val="tx1">
                    <a:lumMod val="75000"/>
                    <a:lumOff val="25000"/>
                  </a:schemeClr>
                </a:solidFill>
                <a:latin typeface="SVN-Gilroy XBold" panose="00000900000000000000" pitchFamily="50" charset="0"/>
                <a:cs typeface="Arial" panose="020B0604020202020204" pitchFamily="34" charset="0"/>
              </a:rPr>
              <a:t>SALES OF RETAIL GOODS &amp; SERVICES</a:t>
            </a:r>
          </a:p>
        </p:txBody>
      </p:sp>
      <p:sp>
        <p:nvSpPr>
          <p:cNvPr id="30" name="Isosceles Triangle 29">
            <a:extLst>
              <a:ext uri="{FF2B5EF4-FFF2-40B4-BE49-F238E27FC236}">
                <a16:creationId xmlns:a16="http://schemas.microsoft.com/office/drawing/2014/main" id="{066F78C7-F1DC-3A3F-BD6B-91C7646112D9}"/>
              </a:ext>
            </a:extLst>
          </p:cNvPr>
          <p:cNvSpPr/>
          <p:nvPr/>
        </p:nvSpPr>
        <p:spPr>
          <a:xfrm rot="5400000">
            <a:off x="1113339" y="4317200"/>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98" name="TextBox 495">
            <a:extLst>
              <a:ext uri="{FF2B5EF4-FFF2-40B4-BE49-F238E27FC236}">
                <a16:creationId xmlns:a16="http://schemas.microsoft.com/office/drawing/2014/main" id="{D6906780-BFB1-238B-3A2D-9F535999A536}"/>
              </a:ext>
            </a:extLst>
          </p:cNvPr>
          <p:cNvSpPr txBox="1"/>
          <p:nvPr/>
        </p:nvSpPr>
        <p:spPr>
          <a:xfrm>
            <a:off x="9082584" y="1127472"/>
            <a:ext cx="1040750" cy="200055"/>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Average CPI (</a:t>
            </a:r>
            <a:r>
              <a:rPr kumimoji="0" lang="en-US" sz="700" b="0" i="1" u="none" strike="noStrike" kern="1200" cap="none" spc="0" normalizeH="0" baseline="0" noProof="0" dirty="0" err="1">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ytd</a:t>
            </a: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99" name="TextBox 495">
            <a:extLst>
              <a:ext uri="{FF2B5EF4-FFF2-40B4-BE49-F238E27FC236}">
                <a16:creationId xmlns:a16="http://schemas.microsoft.com/office/drawing/2014/main" id="{D6906780-BFB1-238B-3A2D-9F535999A536}"/>
              </a:ext>
            </a:extLst>
          </p:cNvPr>
          <p:cNvSpPr txBox="1"/>
          <p:nvPr/>
        </p:nvSpPr>
        <p:spPr>
          <a:xfrm>
            <a:off x="9082584" y="1264337"/>
            <a:ext cx="1169548" cy="200055"/>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Core CPI (</a:t>
            </a:r>
            <a:r>
              <a:rPr kumimoji="0" lang="en-US" sz="700" b="0" i="1" u="none" strike="noStrike" kern="1200" cap="none" spc="0" normalizeH="0" baseline="0" noProof="0" dirty="0" err="1">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yoy</a:t>
            </a: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00" name="TextBox 495">
            <a:extLst>
              <a:ext uri="{FF2B5EF4-FFF2-40B4-BE49-F238E27FC236}">
                <a16:creationId xmlns:a16="http://schemas.microsoft.com/office/drawing/2014/main" id="{D6906780-BFB1-238B-3A2D-9F535999A536}"/>
              </a:ext>
            </a:extLst>
          </p:cNvPr>
          <p:cNvSpPr txBox="1"/>
          <p:nvPr/>
        </p:nvSpPr>
        <p:spPr>
          <a:xfrm>
            <a:off x="10630912" y="1127480"/>
            <a:ext cx="940707" cy="200055"/>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CPI (yoy)</a:t>
            </a:r>
            <a:endParaRPr kumimoji="0" lang="vi-VN" sz="7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01" name="TextBox 495">
            <a:extLst>
              <a:ext uri="{FF2B5EF4-FFF2-40B4-BE49-F238E27FC236}">
                <a16:creationId xmlns:a16="http://schemas.microsoft.com/office/drawing/2014/main" id="{D6906780-BFB1-238B-3A2D-9F535999A536}"/>
              </a:ext>
            </a:extLst>
          </p:cNvPr>
          <p:cNvSpPr txBox="1"/>
          <p:nvPr/>
        </p:nvSpPr>
        <p:spPr>
          <a:xfrm>
            <a:off x="10650302" y="1265207"/>
            <a:ext cx="940707" cy="200055"/>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WTI Crude</a:t>
            </a:r>
            <a:r>
              <a:rPr kumimoji="0" lang="en-US" sz="700" b="0" i="1" u="none" strike="noStrike" kern="1200" cap="none" spc="0" normalizeH="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 oil</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cxnSp>
        <p:nvCxnSpPr>
          <p:cNvPr id="102" name="Straight Connector 101">
            <a:extLst>
              <a:ext uri="{FF2B5EF4-FFF2-40B4-BE49-F238E27FC236}">
                <a16:creationId xmlns:a16="http://schemas.microsoft.com/office/drawing/2014/main" id="{38D10F8C-3C92-F8C8-A674-19BB26594A1D}"/>
              </a:ext>
            </a:extLst>
          </p:cNvPr>
          <p:cNvCxnSpPr>
            <a:cxnSpLocks/>
          </p:cNvCxnSpPr>
          <p:nvPr/>
        </p:nvCxnSpPr>
        <p:spPr>
          <a:xfrm>
            <a:off x="8854337" y="1225976"/>
            <a:ext cx="249880" cy="0"/>
          </a:xfrm>
          <a:prstGeom prst="line">
            <a:avLst/>
          </a:prstGeom>
          <a:ln w="38100">
            <a:solidFill>
              <a:srgbClr val="0080BC"/>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D90653B-7BCF-25A5-6E6F-A80AE1C45C15}"/>
              </a:ext>
            </a:extLst>
          </p:cNvPr>
          <p:cNvCxnSpPr>
            <a:cxnSpLocks/>
          </p:cNvCxnSpPr>
          <p:nvPr/>
        </p:nvCxnSpPr>
        <p:spPr>
          <a:xfrm>
            <a:off x="8854337" y="1366337"/>
            <a:ext cx="249880" cy="0"/>
          </a:xfrm>
          <a:prstGeom prst="line">
            <a:avLst/>
          </a:prstGeom>
          <a:ln w="38100">
            <a:solidFill>
              <a:srgbClr val="D71249"/>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B2B97D3-6E30-788C-F8FF-E9E1E31C329B}"/>
              </a:ext>
            </a:extLst>
          </p:cNvPr>
          <p:cNvCxnSpPr>
            <a:cxnSpLocks/>
          </p:cNvCxnSpPr>
          <p:nvPr/>
        </p:nvCxnSpPr>
        <p:spPr>
          <a:xfrm>
            <a:off x="10381032" y="1225976"/>
            <a:ext cx="249880" cy="0"/>
          </a:xfrm>
          <a:prstGeom prst="line">
            <a:avLst/>
          </a:prstGeom>
          <a:ln w="38100">
            <a:solidFill>
              <a:srgbClr val="DEEBF7"/>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4E1C9B0-F34D-6275-773A-9DD45EA60AF1}"/>
              </a:ext>
            </a:extLst>
          </p:cNvPr>
          <p:cNvCxnSpPr>
            <a:cxnSpLocks/>
          </p:cNvCxnSpPr>
          <p:nvPr/>
        </p:nvCxnSpPr>
        <p:spPr>
          <a:xfrm>
            <a:off x="10381032" y="1366337"/>
            <a:ext cx="249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5BBF69B5-3C36-8FAB-EDDD-550DFB23EEDB}"/>
              </a:ext>
            </a:extLst>
          </p:cNvPr>
          <p:cNvGrpSpPr/>
          <p:nvPr/>
        </p:nvGrpSpPr>
        <p:grpSpPr>
          <a:xfrm>
            <a:off x="1296722" y="4479533"/>
            <a:ext cx="2666391" cy="202273"/>
            <a:chOff x="1310977" y="4763871"/>
            <a:chExt cx="2669117" cy="202259"/>
          </a:xfrm>
        </p:grpSpPr>
        <p:sp>
          <p:nvSpPr>
            <p:cNvPr id="107" name="TextBox 205">
              <a:extLst>
                <a:ext uri="{FF2B5EF4-FFF2-40B4-BE49-F238E27FC236}">
                  <a16:creationId xmlns:a16="http://schemas.microsoft.com/office/drawing/2014/main" id="{D6906780-BFB1-238B-3A2D-9F535999A536}"/>
                </a:ext>
              </a:extLst>
            </p:cNvPr>
            <p:cNvSpPr txBox="1"/>
            <p:nvPr/>
          </p:nvSpPr>
          <p:spPr>
            <a:xfrm>
              <a:off x="2782916" y="4766089"/>
              <a:ext cx="1197178" cy="200041"/>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Growth rate (</a:t>
              </a:r>
              <a:r>
                <a:rPr kumimoji="0" lang="en-US" sz="700" b="0" i="1" u="none" strike="noStrike" kern="1200" cap="none" spc="0" normalizeH="0" baseline="0" noProof="0" dirty="0" err="1">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yoy</a:t>
              </a: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08" name="TextBox 206">
              <a:extLst>
                <a:ext uri="{FF2B5EF4-FFF2-40B4-BE49-F238E27FC236}">
                  <a16:creationId xmlns:a16="http://schemas.microsoft.com/office/drawing/2014/main" id="{D6906780-BFB1-238B-3A2D-9F535999A536}"/>
                </a:ext>
              </a:extLst>
            </p:cNvPr>
            <p:cNvSpPr txBox="1"/>
            <p:nvPr/>
          </p:nvSpPr>
          <p:spPr>
            <a:xfrm>
              <a:off x="1375469" y="4763871"/>
              <a:ext cx="1160815" cy="200041"/>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Sales volume(VND, </a:t>
              </a:r>
              <a:r>
                <a:rPr kumimoji="0" lang="en-US" sz="700" b="0" i="1" u="none" strike="noStrike" kern="1200" cap="none" spc="0" normalizeH="0" baseline="0" noProof="0" dirty="0" err="1">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Bn</a:t>
              </a: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09" name="Rectangle 108">
              <a:extLst>
                <a:ext uri="{FF2B5EF4-FFF2-40B4-BE49-F238E27FC236}">
                  <a16:creationId xmlns:a16="http://schemas.microsoft.com/office/drawing/2014/main" id="{F4ED2D00-1AF6-3A71-2E80-98F115E2ADFB}"/>
                </a:ext>
              </a:extLst>
            </p:cNvPr>
            <p:cNvSpPr/>
            <p:nvPr/>
          </p:nvSpPr>
          <p:spPr>
            <a:xfrm flipV="1">
              <a:off x="1310977" y="4817287"/>
              <a:ext cx="97658" cy="97658"/>
            </a:xfrm>
            <a:prstGeom prst="rect">
              <a:avLst/>
            </a:prstGeom>
            <a:solidFill>
              <a:srgbClr val="0080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cxnSp>
          <p:nvCxnSpPr>
            <p:cNvPr id="110" name="Straight Connector 109">
              <a:extLst>
                <a:ext uri="{FF2B5EF4-FFF2-40B4-BE49-F238E27FC236}">
                  <a16:creationId xmlns:a16="http://schemas.microsoft.com/office/drawing/2014/main" id="{D098D9FB-128F-F633-5B40-219024E93C78}"/>
                </a:ext>
              </a:extLst>
            </p:cNvPr>
            <p:cNvCxnSpPr>
              <a:cxnSpLocks/>
            </p:cNvCxnSpPr>
            <p:nvPr/>
          </p:nvCxnSpPr>
          <p:spPr>
            <a:xfrm>
              <a:off x="2545996" y="4866116"/>
              <a:ext cx="249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4919755" y="4479430"/>
            <a:ext cx="3126671" cy="200055"/>
            <a:chOff x="4737762" y="4766089"/>
            <a:chExt cx="3126671" cy="200055"/>
          </a:xfrm>
        </p:grpSpPr>
        <p:grpSp>
          <p:nvGrpSpPr>
            <p:cNvPr id="77" name="Group 76"/>
            <p:cNvGrpSpPr/>
            <p:nvPr/>
          </p:nvGrpSpPr>
          <p:grpSpPr>
            <a:xfrm>
              <a:off x="4783340" y="4766089"/>
              <a:ext cx="3081093" cy="200055"/>
              <a:chOff x="4745964" y="4707845"/>
              <a:chExt cx="3081093" cy="200055"/>
            </a:xfrm>
          </p:grpSpPr>
          <p:sp>
            <p:nvSpPr>
              <p:cNvPr id="81" name="TextBox 80">
                <a:extLst>
                  <a:ext uri="{FF2B5EF4-FFF2-40B4-BE49-F238E27FC236}">
                    <a16:creationId xmlns:a16="http://schemas.microsoft.com/office/drawing/2014/main" id="{D6906780-BFB1-238B-3A2D-9F535999A536}"/>
                  </a:ext>
                </a:extLst>
              </p:cNvPr>
              <p:cNvSpPr txBox="1"/>
              <p:nvPr/>
            </p:nvSpPr>
            <p:spPr>
              <a:xfrm>
                <a:off x="4745964" y="4707845"/>
                <a:ext cx="647806"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Exports</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D6906780-BFB1-238B-3A2D-9F535999A536}"/>
                  </a:ext>
                </a:extLst>
              </p:cNvPr>
              <p:cNvSpPr txBox="1"/>
              <p:nvPr/>
            </p:nvSpPr>
            <p:spPr>
              <a:xfrm>
                <a:off x="5727585" y="4707845"/>
                <a:ext cx="647806"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Imports</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D6906780-BFB1-238B-3A2D-9F535999A536}"/>
                  </a:ext>
                </a:extLst>
              </p:cNvPr>
              <p:cNvSpPr txBox="1"/>
              <p:nvPr/>
            </p:nvSpPr>
            <p:spPr>
              <a:xfrm>
                <a:off x="6754378" y="4707845"/>
                <a:ext cx="1072679"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i="1" dirty="0">
                    <a:solidFill>
                      <a:prstClr val="black">
                        <a:lumMod val="75000"/>
                        <a:lumOff val="25000"/>
                      </a:prstClr>
                    </a:solidFill>
                    <a:latin typeface="SVN-Gilroy Medium" panose="00000600000000000000" pitchFamily="50" charset="0"/>
                    <a:cs typeface="Arial" panose="020B0604020202020204" pitchFamily="34" charset="0"/>
                  </a:rPr>
                  <a:t>Trade balance</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grpSp>
        <p:sp>
          <p:nvSpPr>
            <p:cNvPr id="78" name="Rectangle 77">
              <a:extLst>
                <a:ext uri="{FF2B5EF4-FFF2-40B4-BE49-F238E27FC236}">
                  <a16:creationId xmlns:a16="http://schemas.microsoft.com/office/drawing/2014/main" id="{F4ED2D00-1AF6-3A71-2E80-98F115E2ADFB}"/>
                </a:ext>
              </a:extLst>
            </p:cNvPr>
            <p:cNvSpPr/>
            <p:nvPr/>
          </p:nvSpPr>
          <p:spPr>
            <a:xfrm flipV="1">
              <a:off x="4737762" y="4817287"/>
              <a:ext cx="97658" cy="97658"/>
            </a:xfrm>
            <a:prstGeom prst="rect">
              <a:avLst/>
            </a:prstGeom>
            <a:solidFill>
              <a:srgbClr val="0080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79" name="Rectangle 78">
              <a:extLst>
                <a:ext uri="{FF2B5EF4-FFF2-40B4-BE49-F238E27FC236}">
                  <a16:creationId xmlns:a16="http://schemas.microsoft.com/office/drawing/2014/main" id="{F4ED2D00-1AF6-3A71-2E80-98F115E2ADFB}"/>
                </a:ext>
              </a:extLst>
            </p:cNvPr>
            <p:cNvSpPr/>
            <p:nvPr/>
          </p:nvSpPr>
          <p:spPr>
            <a:xfrm flipV="1">
              <a:off x="5699787" y="4817287"/>
              <a:ext cx="97658" cy="97658"/>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cxnSp>
          <p:nvCxnSpPr>
            <p:cNvPr id="80" name="Straight Connector 79">
              <a:extLst>
                <a:ext uri="{FF2B5EF4-FFF2-40B4-BE49-F238E27FC236}">
                  <a16:creationId xmlns:a16="http://schemas.microsoft.com/office/drawing/2014/main" id="{3AED5E00-8BBB-BB1D-8965-20692262AEFF}"/>
                </a:ext>
              </a:extLst>
            </p:cNvPr>
            <p:cNvCxnSpPr>
              <a:cxnSpLocks/>
            </p:cNvCxnSpPr>
            <p:nvPr/>
          </p:nvCxnSpPr>
          <p:spPr>
            <a:xfrm>
              <a:off x="6569223" y="4866116"/>
              <a:ext cx="249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8584846" y="4494139"/>
            <a:ext cx="3266304" cy="376691"/>
            <a:chOff x="8670571" y="4766089"/>
            <a:chExt cx="3266304" cy="376691"/>
          </a:xfrm>
        </p:grpSpPr>
        <p:sp>
          <p:nvSpPr>
            <p:cNvPr id="85" name="TextBox 84">
              <a:extLst>
                <a:ext uri="{FF2B5EF4-FFF2-40B4-BE49-F238E27FC236}">
                  <a16:creationId xmlns:a16="http://schemas.microsoft.com/office/drawing/2014/main" id="{D6906780-BFB1-238B-3A2D-9F535999A536}"/>
                </a:ext>
              </a:extLst>
            </p:cNvPr>
            <p:cNvSpPr txBox="1"/>
            <p:nvPr/>
          </p:nvSpPr>
          <p:spPr>
            <a:xfrm>
              <a:off x="8725480" y="4766089"/>
              <a:ext cx="829976"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i="1" noProof="0" dirty="0">
                  <a:solidFill>
                    <a:prstClr val="black">
                      <a:lumMod val="75000"/>
                      <a:lumOff val="25000"/>
                    </a:prstClr>
                  </a:solidFill>
                  <a:latin typeface="SVN-Gilroy Medium" panose="00000600000000000000" pitchFamily="50" charset="0"/>
                  <a:cs typeface="Arial" panose="020B0604020202020204" pitchFamily="34" charset="0"/>
                </a:rPr>
                <a:t>Private capital</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D6906780-BFB1-238B-3A2D-9F535999A536}"/>
                </a:ext>
              </a:extLst>
            </p:cNvPr>
            <p:cNvSpPr txBox="1"/>
            <p:nvPr/>
          </p:nvSpPr>
          <p:spPr>
            <a:xfrm>
              <a:off x="9696046" y="4766089"/>
              <a:ext cx="1171795"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State-related capital</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D6906780-BFB1-238B-3A2D-9F535999A536}"/>
                </a:ext>
              </a:extLst>
            </p:cNvPr>
            <p:cNvSpPr txBox="1"/>
            <p:nvPr/>
          </p:nvSpPr>
          <p:spPr>
            <a:xfrm>
              <a:off x="11142785" y="4766089"/>
              <a:ext cx="794090"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Other capital</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D6906780-BFB1-238B-3A2D-9F535999A536}"/>
                </a:ext>
              </a:extLst>
            </p:cNvPr>
            <p:cNvSpPr txBox="1"/>
            <p:nvPr/>
          </p:nvSpPr>
          <p:spPr>
            <a:xfrm>
              <a:off x="8725480" y="4933048"/>
              <a:ext cx="743598"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FDI capital</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D6906780-BFB1-238B-3A2D-9F535999A536}"/>
                </a:ext>
              </a:extLst>
            </p:cNvPr>
            <p:cNvSpPr txBox="1"/>
            <p:nvPr/>
          </p:nvSpPr>
          <p:spPr>
            <a:xfrm>
              <a:off x="9696046" y="4942725"/>
              <a:ext cx="1171795"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Total</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90" name="Rectangle 89">
              <a:extLst>
                <a:ext uri="{FF2B5EF4-FFF2-40B4-BE49-F238E27FC236}">
                  <a16:creationId xmlns:a16="http://schemas.microsoft.com/office/drawing/2014/main" id="{F4ED2D00-1AF6-3A71-2E80-98F115E2ADFB}"/>
                </a:ext>
              </a:extLst>
            </p:cNvPr>
            <p:cNvSpPr/>
            <p:nvPr/>
          </p:nvSpPr>
          <p:spPr>
            <a:xfrm flipV="1">
              <a:off x="8670571" y="4817287"/>
              <a:ext cx="97658" cy="97658"/>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91" name="Rectangle 90">
              <a:extLst>
                <a:ext uri="{FF2B5EF4-FFF2-40B4-BE49-F238E27FC236}">
                  <a16:creationId xmlns:a16="http://schemas.microsoft.com/office/drawing/2014/main" id="{F4ED2D00-1AF6-3A71-2E80-98F115E2ADFB}"/>
                </a:ext>
              </a:extLst>
            </p:cNvPr>
            <p:cNvSpPr/>
            <p:nvPr/>
          </p:nvSpPr>
          <p:spPr>
            <a:xfrm flipV="1">
              <a:off x="8670571" y="4985003"/>
              <a:ext cx="97658" cy="97658"/>
            </a:xfrm>
            <a:prstGeom prst="rect">
              <a:avLst/>
            </a:prstGeom>
            <a:solidFill>
              <a:srgbClr val="0080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92" name="Rectangle 91">
              <a:extLst>
                <a:ext uri="{FF2B5EF4-FFF2-40B4-BE49-F238E27FC236}">
                  <a16:creationId xmlns:a16="http://schemas.microsoft.com/office/drawing/2014/main" id="{F4ED2D00-1AF6-3A71-2E80-98F115E2ADFB}"/>
                </a:ext>
              </a:extLst>
            </p:cNvPr>
            <p:cNvSpPr/>
            <p:nvPr/>
          </p:nvSpPr>
          <p:spPr>
            <a:xfrm flipV="1">
              <a:off x="9625796" y="4817287"/>
              <a:ext cx="97658" cy="9765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93" name="Rectangle 92">
              <a:extLst>
                <a:ext uri="{FF2B5EF4-FFF2-40B4-BE49-F238E27FC236}">
                  <a16:creationId xmlns:a16="http://schemas.microsoft.com/office/drawing/2014/main" id="{F4ED2D00-1AF6-3A71-2E80-98F115E2ADFB}"/>
                </a:ext>
              </a:extLst>
            </p:cNvPr>
            <p:cNvSpPr/>
            <p:nvPr/>
          </p:nvSpPr>
          <p:spPr>
            <a:xfrm flipV="1">
              <a:off x="11091247" y="4817287"/>
              <a:ext cx="97658" cy="9765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cxnSp>
          <p:nvCxnSpPr>
            <p:cNvPr id="94" name="Straight Connector 93">
              <a:extLst>
                <a:ext uri="{FF2B5EF4-FFF2-40B4-BE49-F238E27FC236}">
                  <a16:creationId xmlns:a16="http://schemas.microsoft.com/office/drawing/2014/main" id="{E91E1424-574B-52F0-8D2F-5DAA36153945}"/>
                </a:ext>
              </a:extLst>
            </p:cNvPr>
            <p:cNvCxnSpPr>
              <a:cxnSpLocks/>
            </p:cNvCxnSpPr>
            <p:nvPr/>
          </p:nvCxnSpPr>
          <p:spPr>
            <a:xfrm>
              <a:off x="9473598" y="5042752"/>
              <a:ext cx="249880" cy="0"/>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grpSp>
      <p:sp>
        <p:nvSpPr>
          <p:cNvPr id="96" name="Isosceles Triangle 95">
            <a:extLst>
              <a:ext uri="{FF2B5EF4-FFF2-40B4-BE49-F238E27FC236}">
                <a16:creationId xmlns:a16="http://schemas.microsoft.com/office/drawing/2014/main" id="{0F81CF9E-10EF-C2A7-A0EF-702E2C4BD72C}"/>
              </a:ext>
            </a:extLst>
          </p:cNvPr>
          <p:cNvSpPr/>
          <p:nvPr/>
        </p:nvSpPr>
        <p:spPr>
          <a:xfrm>
            <a:off x="5362666" y="2573336"/>
            <a:ext cx="191175" cy="111154"/>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5992"/>
              </a:solidFill>
              <a:effectLst/>
              <a:uLnTx/>
              <a:uFillTx/>
              <a:latin typeface="SVN-Gilroy Medium" panose="00000600000000000000" pitchFamily="50" charset="0"/>
            </a:endParaRPr>
          </a:p>
        </p:txBody>
      </p:sp>
      <p:sp>
        <p:nvSpPr>
          <p:cNvPr id="97" name="Isosceles Triangle 96">
            <a:extLst>
              <a:ext uri="{FF2B5EF4-FFF2-40B4-BE49-F238E27FC236}">
                <a16:creationId xmlns:a16="http://schemas.microsoft.com/office/drawing/2014/main" id="{0F81CF9E-10EF-C2A7-A0EF-702E2C4BD72C}"/>
              </a:ext>
            </a:extLst>
          </p:cNvPr>
          <p:cNvSpPr/>
          <p:nvPr/>
        </p:nvSpPr>
        <p:spPr>
          <a:xfrm>
            <a:off x="9025902" y="2573336"/>
            <a:ext cx="191175" cy="111154"/>
          </a:xfrm>
          <a:prstGeom prst="triangle">
            <a:avLst/>
          </a:prstGeom>
          <a:solidFill>
            <a:srgbClr val="F2F2F2"/>
          </a:solidFill>
          <a:ln>
            <a:noFill/>
          </a:ln>
        </p:spPr>
        <p:txBody>
          <a:bodyPr wrap="square" lIns="72000" tIns="36000" rIns="72000" bIns="36000" anchor="ctr" anchorCtr="0">
            <a:noAutofit/>
          </a:bodyPr>
          <a:lstStyle/>
          <a:p>
            <a:pPr algn="just"/>
            <a:endParaRPr lang="de-DE" sz="95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endParaRPr>
          </a:p>
        </p:txBody>
      </p:sp>
      <p:sp>
        <p:nvSpPr>
          <p:cNvPr id="580" name="TextBox 579">
            <a:extLst>
              <a:ext uri="{FF2B5EF4-FFF2-40B4-BE49-F238E27FC236}">
                <a16:creationId xmlns:a16="http://schemas.microsoft.com/office/drawing/2014/main" id="{8A0DD821-6B94-F12C-57C3-E8E9EFFA3480}"/>
              </a:ext>
            </a:extLst>
          </p:cNvPr>
          <p:cNvSpPr txBox="1"/>
          <p:nvPr/>
        </p:nvSpPr>
        <p:spPr>
          <a:xfrm>
            <a:off x="5134434" y="4208067"/>
            <a:ext cx="3101060" cy="276999"/>
          </a:xfrm>
          <a:prstGeom prst="rect">
            <a:avLst/>
          </a:prstGeom>
          <a:noFill/>
        </p:spPr>
        <p:txBody>
          <a:bodyPr wrap="square">
            <a:spAutoFit/>
          </a:bodyPr>
          <a:lstStyle/>
          <a:p>
            <a:pPr marR="0" lvl="0" indent="0" algn="just" fontAlgn="auto">
              <a:lnSpc>
                <a:spcPct val="100000"/>
              </a:lnSpc>
              <a:spcBef>
                <a:spcPts val="0"/>
              </a:spcBef>
              <a:spcAft>
                <a:spcPts val="0"/>
              </a:spcAft>
              <a:buClr>
                <a:srgbClr val="0070C0"/>
              </a:buClr>
              <a:buSzTx/>
              <a:buFont typeface="Arial"/>
              <a:buNone/>
              <a:tabLst/>
              <a:defRPr/>
            </a:pPr>
            <a:r>
              <a:rPr lang="en-US" altLang="zh-TW" sz="1200" b="1" dirty="0">
                <a:solidFill>
                  <a:schemeClr val="tx1">
                    <a:lumMod val="75000"/>
                    <a:lumOff val="25000"/>
                  </a:schemeClr>
                </a:solidFill>
                <a:latin typeface="SVN-Gilroy XBold" panose="00000900000000000000" pitchFamily="50" charset="0"/>
                <a:cs typeface="Arial" panose="020B0604020202020204" pitchFamily="34" charset="0"/>
              </a:rPr>
              <a:t>IMPORT – EXPORT AND TRADE BALANCE</a:t>
            </a:r>
          </a:p>
        </p:txBody>
      </p:sp>
      <p:sp>
        <p:nvSpPr>
          <p:cNvPr id="582" name="TextBox 581">
            <a:extLst>
              <a:ext uri="{FF2B5EF4-FFF2-40B4-BE49-F238E27FC236}">
                <a16:creationId xmlns:a16="http://schemas.microsoft.com/office/drawing/2014/main" id="{8A0DD821-6B94-F12C-57C3-E8E9EFFA3480}"/>
              </a:ext>
            </a:extLst>
          </p:cNvPr>
          <p:cNvSpPr txBox="1"/>
          <p:nvPr/>
        </p:nvSpPr>
        <p:spPr>
          <a:xfrm>
            <a:off x="9142785" y="4194737"/>
            <a:ext cx="2523023" cy="276999"/>
          </a:xfrm>
          <a:prstGeom prst="rect">
            <a:avLst/>
          </a:prstGeom>
          <a:noFill/>
        </p:spPr>
        <p:txBody>
          <a:bodyPr wrap="square">
            <a:spAutoFit/>
          </a:bodyPr>
          <a:lstStyle/>
          <a:p>
            <a:pPr algn="just">
              <a:buClr>
                <a:srgbClr val="0070C0"/>
              </a:buClr>
              <a:defRPr/>
            </a:pPr>
            <a:r>
              <a:rPr lang="en-US" altLang="zh-TW" sz="1200" b="1" dirty="0">
                <a:solidFill>
                  <a:schemeClr val="tx1">
                    <a:lumMod val="75000"/>
                    <a:lumOff val="25000"/>
                  </a:schemeClr>
                </a:solidFill>
                <a:latin typeface="SVN-Gilroy XBold" panose="00000900000000000000" pitchFamily="50" charset="0"/>
                <a:cs typeface="Arial" panose="020B0604020202020204" pitchFamily="34" charset="0"/>
              </a:rPr>
              <a:t>REALIZED INVESTMENT CAPITAL</a:t>
            </a:r>
          </a:p>
        </p:txBody>
      </p:sp>
      <p:sp>
        <p:nvSpPr>
          <p:cNvPr id="32" name="Isosceles Triangle 31">
            <a:extLst>
              <a:ext uri="{FF2B5EF4-FFF2-40B4-BE49-F238E27FC236}">
                <a16:creationId xmlns:a16="http://schemas.microsoft.com/office/drawing/2014/main" id="{40695C76-A448-5023-B9BB-D94F9DE03AAB}"/>
              </a:ext>
            </a:extLst>
          </p:cNvPr>
          <p:cNvSpPr/>
          <p:nvPr/>
        </p:nvSpPr>
        <p:spPr>
          <a:xfrm rot="5400000">
            <a:off x="5100926" y="4317200"/>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34" name="Isosceles Triangle 33">
            <a:extLst>
              <a:ext uri="{FF2B5EF4-FFF2-40B4-BE49-F238E27FC236}">
                <a16:creationId xmlns:a16="http://schemas.microsoft.com/office/drawing/2014/main" id="{472C2605-EF8E-438A-6A86-2B2540E8A0ED}"/>
              </a:ext>
            </a:extLst>
          </p:cNvPr>
          <p:cNvSpPr/>
          <p:nvPr/>
        </p:nvSpPr>
        <p:spPr>
          <a:xfrm rot="5400000">
            <a:off x="9053642" y="4309694"/>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11" name="Isosceles Triangle 110">
            <a:extLst>
              <a:ext uri="{FF2B5EF4-FFF2-40B4-BE49-F238E27FC236}">
                <a16:creationId xmlns:a16="http://schemas.microsoft.com/office/drawing/2014/main" id="{CE455E30-FE4F-762C-2F95-C76EC1093F32}"/>
              </a:ext>
            </a:extLst>
          </p:cNvPr>
          <p:cNvSpPr/>
          <p:nvPr/>
        </p:nvSpPr>
        <p:spPr>
          <a:xfrm rot="10800000">
            <a:off x="7001086" y="4128325"/>
            <a:ext cx="191175" cy="111154"/>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5992"/>
              </a:solidFill>
              <a:effectLst/>
              <a:uLnTx/>
              <a:uFillTx/>
              <a:latin typeface="SVN-Gilroy Medium" panose="00000600000000000000" pitchFamily="50" charset="0"/>
            </a:endParaRPr>
          </a:p>
        </p:txBody>
      </p:sp>
      <p:sp>
        <p:nvSpPr>
          <p:cNvPr id="112" name="Isosceles Triangle 111">
            <a:extLst>
              <a:ext uri="{FF2B5EF4-FFF2-40B4-BE49-F238E27FC236}">
                <a16:creationId xmlns:a16="http://schemas.microsoft.com/office/drawing/2014/main" id="{CE455E30-FE4F-762C-2F95-C76EC1093F32}"/>
              </a:ext>
            </a:extLst>
          </p:cNvPr>
          <p:cNvSpPr/>
          <p:nvPr/>
        </p:nvSpPr>
        <p:spPr>
          <a:xfrm rot="10800000">
            <a:off x="10478177" y="4128325"/>
            <a:ext cx="191175" cy="111154"/>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5992"/>
              </a:solidFill>
              <a:effectLst/>
              <a:uLnTx/>
              <a:uFillTx/>
              <a:latin typeface="SVN-Gilroy Medium" panose="00000600000000000000" pitchFamily="50" charset="0"/>
            </a:endParaRPr>
          </a:p>
        </p:txBody>
      </p:sp>
      <p:sp>
        <p:nvSpPr>
          <p:cNvPr id="117" name="Isosceles Triangle 116">
            <a:extLst>
              <a:ext uri="{FF2B5EF4-FFF2-40B4-BE49-F238E27FC236}">
                <a16:creationId xmlns:a16="http://schemas.microsoft.com/office/drawing/2014/main" id="{B34A0042-C08E-18A8-815E-2F44575A4197}"/>
              </a:ext>
            </a:extLst>
          </p:cNvPr>
          <p:cNvSpPr/>
          <p:nvPr/>
        </p:nvSpPr>
        <p:spPr>
          <a:xfrm rot="5400000">
            <a:off x="1579279" y="929429"/>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118" name="Chart 117">
            <a:extLst>
              <a:ext uri="{FF2B5EF4-FFF2-40B4-BE49-F238E27FC236}">
                <a16:creationId xmlns:a16="http://schemas.microsoft.com/office/drawing/2014/main" id="{664824B4-0AB7-8D38-B624-2E397062263D}"/>
              </a:ext>
            </a:extLst>
          </p:cNvPr>
          <p:cNvGraphicFramePr>
            <a:graphicFrameLocks/>
          </p:cNvGraphicFramePr>
          <p:nvPr>
            <p:extLst>
              <p:ext uri="{D42A27DB-BD31-4B8C-83A1-F6EECF244321}">
                <p14:modId xmlns:p14="http://schemas.microsoft.com/office/powerpoint/2010/main" val="3381716008"/>
              </p:ext>
            </p:extLst>
          </p:nvPr>
        </p:nvGraphicFramePr>
        <p:xfrm>
          <a:off x="497098" y="1134410"/>
          <a:ext cx="3971984" cy="1472572"/>
        </p:xfrm>
        <a:graphic>
          <a:graphicData uri="http://schemas.openxmlformats.org/drawingml/2006/chart">
            <c:chart xmlns:c="http://schemas.openxmlformats.org/drawingml/2006/chart" xmlns:r="http://schemas.openxmlformats.org/officeDocument/2006/relationships" r:id="rId7"/>
          </a:graphicData>
        </a:graphic>
      </p:graphicFrame>
      <p:sp>
        <p:nvSpPr>
          <p:cNvPr id="119" name="TextBox 118">
            <a:extLst>
              <a:ext uri="{FF2B5EF4-FFF2-40B4-BE49-F238E27FC236}">
                <a16:creationId xmlns:a16="http://schemas.microsoft.com/office/drawing/2014/main" id="{EEFF78DB-542B-76EC-159E-E177D8217256}"/>
              </a:ext>
            </a:extLst>
          </p:cNvPr>
          <p:cNvSpPr txBox="1"/>
          <p:nvPr/>
        </p:nvSpPr>
        <p:spPr>
          <a:xfrm>
            <a:off x="3265501" y="1111362"/>
            <a:ext cx="1056078" cy="1535925"/>
          </a:xfrm>
          <a:prstGeom prst="rect">
            <a:avLst/>
          </a:prstGeom>
          <a:noFill/>
          <a:ln w="3175">
            <a:solidFill>
              <a:srgbClr val="C00000"/>
            </a:solidFill>
            <a:prstDash val="dash"/>
          </a:ln>
        </p:spPr>
        <p:txBody>
          <a:bodyPr wrap="square" rtlCol="0">
            <a:noAutofit/>
          </a:bodyPr>
          <a:lstStyle/>
          <a:p>
            <a:endParaRPr lang="en-US">
              <a:latin typeface="SVN-Gilroy Medium" panose="00000600000000000000" pitchFamily="50" charset="0"/>
            </a:endParaRPr>
          </a:p>
        </p:txBody>
      </p:sp>
      <p:sp>
        <p:nvSpPr>
          <p:cNvPr id="120" name="TextBox 119">
            <a:extLst>
              <a:ext uri="{FF2B5EF4-FFF2-40B4-BE49-F238E27FC236}">
                <a16:creationId xmlns:a16="http://schemas.microsoft.com/office/drawing/2014/main" id="{C1C1B306-853F-013A-1F80-C275940173C8}"/>
              </a:ext>
            </a:extLst>
          </p:cNvPr>
          <p:cNvSpPr txBox="1"/>
          <p:nvPr/>
        </p:nvSpPr>
        <p:spPr>
          <a:xfrm>
            <a:off x="3317195" y="1152124"/>
            <a:ext cx="926634" cy="200055"/>
          </a:xfrm>
          <a:prstGeom prst="rect">
            <a:avLst/>
          </a:prstGeom>
          <a:noFill/>
        </p:spPr>
        <p:txBody>
          <a:bodyPr wrap="square" rtlCol="0">
            <a:spAutoFit/>
          </a:bodyPr>
          <a:lstStyle/>
          <a:p>
            <a:pPr algn="ctr"/>
            <a:r>
              <a:rPr lang="en-US" sz="700" b="1" dirty="0">
                <a:solidFill>
                  <a:schemeClr val="tx1">
                    <a:lumMod val="75000"/>
                    <a:lumOff val="25000"/>
                  </a:schemeClr>
                </a:solidFill>
                <a:latin typeface="SVN-Gilroy Medium" panose="00000600000000000000" pitchFamily="50" charset="0"/>
              </a:rPr>
              <a:t>All-year forecast</a:t>
            </a:r>
          </a:p>
        </p:txBody>
      </p:sp>
      <p:cxnSp>
        <p:nvCxnSpPr>
          <p:cNvPr id="6" name="Straight Connector 5"/>
          <p:cNvCxnSpPr>
            <a:cxnSpLocks/>
          </p:cNvCxnSpPr>
          <p:nvPr/>
        </p:nvCxnSpPr>
        <p:spPr>
          <a:xfrm>
            <a:off x="5796141" y="1293935"/>
            <a:ext cx="278547" cy="0"/>
          </a:xfrm>
          <a:prstGeom prst="line">
            <a:avLst/>
          </a:prstGeom>
          <a:ln w="19050">
            <a:solidFill>
              <a:srgbClr val="A5A5A5"/>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23" name="Chart 122">
            <a:extLst>
              <a:ext uri="{FF2B5EF4-FFF2-40B4-BE49-F238E27FC236}">
                <a16:creationId xmlns:a16="http://schemas.microsoft.com/office/drawing/2014/main" id="{C1428FCB-DC83-AF32-036F-14F5AFFA72EC}"/>
              </a:ext>
            </a:extLst>
          </p:cNvPr>
          <p:cNvGraphicFramePr>
            <a:graphicFrameLocks/>
          </p:cNvGraphicFramePr>
          <p:nvPr>
            <p:extLst>
              <p:ext uri="{D42A27DB-BD31-4B8C-83A1-F6EECF244321}">
                <p14:modId xmlns:p14="http://schemas.microsoft.com/office/powerpoint/2010/main" val="2672871272"/>
              </p:ext>
            </p:extLst>
          </p:nvPr>
        </p:nvGraphicFramePr>
        <p:xfrm>
          <a:off x="428130" y="4796570"/>
          <a:ext cx="4111504" cy="136911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4" name="Chart 123">
            <a:extLst>
              <a:ext uri="{FF2B5EF4-FFF2-40B4-BE49-F238E27FC236}">
                <a16:creationId xmlns:a16="http://schemas.microsoft.com/office/drawing/2014/main" id="{1029130A-C138-D93C-8FF9-C19D707AD3AE}"/>
              </a:ext>
            </a:extLst>
          </p:cNvPr>
          <p:cNvGraphicFramePr>
            <a:graphicFrameLocks/>
          </p:cNvGraphicFramePr>
          <p:nvPr>
            <p:extLst>
              <p:ext uri="{D42A27DB-BD31-4B8C-83A1-F6EECF244321}">
                <p14:modId xmlns:p14="http://schemas.microsoft.com/office/powerpoint/2010/main" val="2705362773"/>
              </p:ext>
            </p:extLst>
          </p:nvPr>
        </p:nvGraphicFramePr>
        <p:xfrm>
          <a:off x="4586376" y="4786654"/>
          <a:ext cx="3670191" cy="1360274"/>
        </p:xfrm>
        <a:graphic>
          <a:graphicData uri="http://schemas.openxmlformats.org/drawingml/2006/chart">
            <c:chart xmlns:c="http://schemas.openxmlformats.org/drawingml/2006/chart" xmlns:r="http://schemas.openxmlformats.org/officeDocument/2006/relationships" r:id="rId9"/>
          </a:graphicData>
        </a:graphic>
      </p:graphicFrame>
      <p:sp>
        <p:nvSpPr>
          <p:cNvPr id="126" name="TextBox 125">
            <a:extLst>
              <a:ext uri="{FF2B5EF4-FFF2-40B4-BE49-F238E27FC236}">
                <a16:creationId xmlns:a16="http://schemas.microsoft.com/office/drawing/2014/main" id="{D6906780-BFB1-238B-3A2D-9F535999A536}"/>
              </a:ext>
            </a:extLst>
          </p:cNvPr>
          <p:cNvSpPr txBox="1"/>
          <p:nvPr/>
        </p:nvSpPr>
        <p:spPr>
          <a:xfrm>
            <a:off x="8682287" y="6050720"/>
            <a:ext cx="405909"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2020</a:t>
            </a:r>
            <a:endParaRPr kumimoji="0" lang="vi-VN" sz="700" b="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id="{D6906780-BFB1-238B-3A2D-9F535999A536}"/>
              </a:ext>
            </a:extLst>
          </p:cNvPr>
          <p:cNvSpPr txBox="1"/>
          <p:nvPr/>
        </p:nvSpPr>
        <p:spPr>
          <a:xfrm>
            <a:off x="9309858" y="6050720"/>
            <a:ext cx="405909"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2021</a:t>
            </a:r>
            <a:endParaRPr kumimoji="0" lang="vi-VN" sz="700" b="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id="{D6906780-BFB1-238B-3A2D-9F535999A536}"/>
              </a:ext>
            </a:extLst>
          </p:cNvPr>
          <p:cNvSpPr txBox="1"/>
          <p:nvPr/>
        </p:nvSpPr>
        <p:spPr>
          <a:xfrm>
            <a:off x="9959939" y="6050720"/>
            <a:ext cx="405909"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2022</a:t>
            </a:r>
            <a:endParaRPr kumimoji="0" lang="vi-VN" sz="700" b="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D6906780-BFB1-238B-3A2D-9F535999A536}"/>
              </a:ext>
            </a:extLst>
          </p:cNvPr>
          <p:cNvSpPr txBox="1"/>
          <p:nvPr/>
        </p:nvSpPr>
        <p:spPr>
          <a:xfrm>
            <a:off x="10649962" y="6050720"/>
            <a:ext cx="405909"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2023</a:t>
            </a:r>
            <a:endParaRPr kumimoji="0" lang="vi-VN" sz="700" b="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31" name="TextBox 130">
            <a:extLst>
              <a:ext uri="{FF2B5EF4-FFF2-40B4-BE49-F238E27FC236}">
                <a16:creationId xmlns:a16="http://schemas.microsoft.com/office/drawing/2014/main" id="{D6906780-BFB1-238B-3A2D-9F535999A536}"/>
              </a:ext>
            </a:extLst>
          </p:cNvPr>
          <p:cNvSpPr txBox="1"/>
          <p:nvPr/>
        </p:nvSpPr>
        <p:spPr>
          <a:xfrm>
            <a:off x="11319291" y="6050720"/>
            <a:ext cx="405909"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2024</a:t>
            </a:r>
            <a:endParaRPr kumimoji="0" lang="vi-VN" sz="700" b="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32" name="Isosceles Triangle 131">
            <a:extLst>
              <a:ext uri="{FF2B5EF4-FFF2-40B4-BE49-F238E27FC236}">
                <a16:creationId xmlns:a16="http://schemas.microsoft.com/office/drawing/2014/main" id="{0F81CF9E-10EF-C2A7-A0EF-702E2C4BD72C}"/>
              </a:ext>
            </a:extLst>
          </p:cNvPr>
          <p:cNvSpPr/>
          <p:nvPr/>
        </p:nvSpPr>
        <p:spPr>
          <a:xfrm>
            <a:off x="1534823" y="2573336"/>
            <a:ext cx="191175" cy="111154"/>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5992"/>
              </a:solidFill>
              <a:effectLst/>
              <a:uLnTx/>
              <a:uFillTx/>
              <a:latin typeface="SVN-Gilroy Medium" panose="00000600000000000000" pitchFamily="50" charset="0"/>
            </a:endParaRPr>
          </a:p>
        </p:txBody>
      </p:sp>
      <p:sp>
        <p:nvSpPr>
          <p:cNvPr id="3" name="TextBox 2">
            <a:extLst>
              <a:ext uri="{FF2B5EF4-FFF2-40B4-BE49-F238E27FC236}">
                <a16:creationId xmlns:a16="http://schemas.microsoft.com/office/drawing/2014/main" id="{D91C706C-B6BC-0017-9C7F-F4ADC923FBA6}"/>
              </a:ext>
            </a:extLst>
          </p:cNvPr>
          <p:cNvSpPr txBox="1"/>
          <p:nvPr/>
        </p:nvSpPr>
        <p:spPr>
          <a:xfrm>
            <a:off x="6051945" y="1193908"/>
            <a:ext cx="791514"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Balanced PMI</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6C37395A-7EF9-D859-994C-91C9A83BC88F}"/>
              </a:ext>
            </a:extLst>
          </p:cNvPr>
          <p:cNvCxnSpPr>
            <a:cxnSpLocks/>
          </p:cNvCxnSpPr>
          <p:nvPr/>
        </p:nvCxnSpPr>
        <p:spPr>
          <a:xfrm>
            <a:off x="9780775"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1E68E5F-C30B-CE11-8E61-11456EACDB92}"/>
              </a:ext>
            </a:extLst>
          </p:cNvPr>
          <p:cNvSpPr txBox="1"/>
          <p:nvPr/>
        </p:nvSpPr>
        <p:spPr>
          <a:xfrm>
            <a:off x="9864725" y="6509173"/>
            <a:ext cx="1154888"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lang="en-US" sz="600" dirty="0">
                <a:solidFill>
                  <a:srgbClr val="BE2544"/>
                </a:solidFill>
                <a:latin typeface="SVN-Gilroy Heavy" panose="00000A00000000000000" pitchFamily="50" charset="0"/>
                <a:cs typeface="Arial" panose="020B0604020202020204" pitchFamily="34" charset="0"/>
              </a:rPr>
              <a:t>03</a:t>
            </a:r>
            <a:r>
              <a:rPr lang="en-US" sz="600" dirty="0">
                <a:solidFill>
                  <a:srgbClr val="BE2544"/>
                </a:solidFill>
                <a:latin typeface="SVN-Gilroy Medium" panose="00000600000000000000" pitchFamily="50" charset="0"/>
                <a:cs typeface="Arial" panose="020B0604020202020204" pitchFamily="34" charset="0"/>
              </a:rPr>
              <a:t> – MACRO &amp; INDUSTRY</a:t>
            </a:r>
            <a:endParaRPr lang="de-DE" sz="600" dirty="0">
              <a:solidFill>
                <a:srgbClr val="BE2544"/>
              </a:solidFill>
              <a:latin typeface="SVN-Gilroy Medium" panose="00000600000000000000" pitchFamily="50" charset="0"/>
              <a:cs typeface="Arial" panose="020B0604020202020204" pitchFamily="34" charset="0"/>
            </a:endParaRPr>
          </a:p>
        </p:txBody>
      </p:sp>
      <p:sp>
        <p:nvSpPr>
          <p:cNvPr id="19" name="TextBox 18">
            <a:extLst>
              <a:ext uri="{FF2B5EF4-FFF2-40B4-BE49-F238E27FC236}">
                <a16:creationId xmlns:a16="http://schemas.microsoft.com/office/drawing/2014/main" id="{EE38DC10-6DBF-B7C5-D1FC-8625531EBEA8}"/>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rgbClr val="BE2544"/>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rgbClr val="BE2544"/>
                </a:solidFill>
                <a:effectLst/>
                <a:uLnTx/>
                <a:uFillTx/>
                <a:latin typeface="SVN-Gilroy XBold" panose="00000900000000000000" pitchFamily="50" charset="0"/>
                <a:cs typeface="Arial" panose="020B0604020202020204" pitchFamily="34" charset="0"/>
              </a:rPr>
              <a:t>20</a:t>
            </a:r>
            <a:endParaRPr lang="de-DE" sz="600" dirty="0">
              <a:solidFill>
                <a:srgbClr val="BE2544"/>
              </a:solidFill>
              <a:latin typeface="SVN-Gilroy XBold" panose="00000900000000000000" pitchFamily="50" charset="0"/>
              <a:cs typeface="Arial" panose="020B0604020202020204" pitchFamily="34" charset="0"/>
            </a:endParaRPr>
          </a:p>
        </p:txBody>
      </p:sp>
      <p:cxnSp>
        <p:nvCxnSpPr>
          <p:cNvPr id="20" name="Straight Connector 19">
            <a:extLst>
              <a:ext uri="{FF2B5EF4-FFF2-40B4-BE49-F238E27FC236}">
                <a16:creationId xmlns:a16="http://schemas.microsoft.com/office/drawing/2014/main" id="{F071C8B4-4C6E-77A6-0DA1-97DEA317B2C8}"/>
              </a:ext>
            </a:extLst>
          </p:cNvPr>
          <p:cNvCxnSpPr>
            <a:cxnSpLocks/>
          </p:cNvCxnSpPr>
          <p:nvPr/>
        </p:nvCxnSpPr>
        <p:spPr>
          <a:xfrm>
            <a:off x="11134902" y="6547920"/>
            <a:ext cx="0" cy="107173"/>
          </a:xfrm>
          <a:prstGeom prst="line">
            <a:avLst/>
          </a:prstGeom>
          <a:ln w="6350">
            <a:solidFill>
              <a:srgbClr val="BE2544"/>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3B5888C-F96F-E3E1-FEFA-0B33D885427A}"/>
              </a:ext>
            </a:extLst>
          </p:cNvPr>
          <p:cNvCxnSpPr>
            <a:cxnSpLocks/>
          </p:cNvCxnSpPr>
          <p:nvPr/>
        </p:nvCxnSpPr>
        <p:spPr>
          <a:xfrm>
            <a:off x="10538421" y="6471625"/>
            <a:ext cx="381156" cy="0"/>
          </a:xfrm>
          <a:prstGeom prst="line">
            <a:avLst/>
          </a:prstGeom>
          <a:ln w="28575">
            <a:solidFill>
              <a:srgbClr val="BE25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874148"/>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F5B1074-4B28-E8B4-9B45-6EA6CB9D1126}"/>
              </a:ext>
            </a:extLst>
          </p:cNvPr>
          <p:cNvGraphicFramePr>
            <a:graphicFrameLocks/>
          </p:cNvGraphicFramePr>
          <p:nvPr>
            <p:extLst>
              <p:ext uri="{D42A27DB-BD31-4B8C-83A1-F6EECF244321}">
                <p14:modId xmlns:p14="http://schemas.microsoft.com/office/powerpoint/2010/main" val="177042988"/>
              </p:ext>
            </p:extLst>
          </p:nvPr>
        </p:nvGraphicFramePr>
        <p:xfrm>
          <a:off x="3853472" y="5477155"/>
          <a:ext cx="4538140" cy="10190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9067D697-C927-C918-054A-0713CA9C9CEC}"/>
              </a:ext>
            </a:extLst>
          </p:cNvPr>
          <p:cNvGraphicFramePr>
            <a:graphicFrameLocks/>
          </p:cNvGraphicFramePr>
          <p:nvPr>
            <p:extLst>
              <p:ext uri="{D42A27DB-BD31-4B8C-83A1-F6EECF244321}">
                <p14:modId xmlns:p14="http://schemas.microsoft.com/office/powerpoint/2010/main" val="228812152"/>
              </p:ext>
            </p:extLst>
          </p:nvPr>
        </p:nvGraphicFramePr>
        <p:xfrm>
          <a:off x="3801350" y="4053404"/>
          <a:ext cx="4756150" cy="123873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CB15055A-3210-E277-9DE8-778E9D93EFC9}"/>
              </a:ext>
            </a:extLst>
          </p:cNvPr>
          <p:cNvSpPr txBox="1"/>
          <p:nvPr/>
        </p:nvSpPr>
        <p:spPr>
          <a:xfrm>
            <a:off x="577121" y="3878428"/>
            <a:ext cx="2938631" cy="2682786"/>
          </a:xfrm>
          <a:prstGeom prst="rect">
            <a:avLst/>
          </a:prstGeom>
          <a:noFill/>
        </p:spPr>
        <p:txBody>
          <a:bodyPr wrap="square">
            <a:spAutoFit/>
          </a:bodyPr>
          <a:lstStyle/>
          <a:p>
            <a:pPr marL="268288" indent="-268288" algn="just">
              <a:spcBef>
                <a:spcPts val="200"/>
              </a:spcBef>
              <a:buClr>
                <a:prstClr val="white"/>
              </a:buClr>
              <a:buFont typeface="Wingdings" panose="05000000000000000000" pitchFamily="2" charset="2"/>
              <a:buChar char="v"/>
              <a:defRP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Credit in 1H2024 grew by </a:t>
            </a:r>
            <a:r>
              <a:rPr lang="en-US" sz="1100" b="1" dirty="0">
                <a:solidFill>
                  <a:srgbClr val="005993"/>
                </a:solidFill>
                <a:latin typeface="SVN-Gilroy XBold" panose="00000900000000000000" pitchFamily="50" charset="0"/>
                <a:ea typeface="Tahoma" panose="020B0604030504040204" pitchFamily="34" charset="0"/>
                <a:cs typeface="Arial" pitchFamily="34" charset="0"/>
              </a:rPr>
              <a:t>6% </a:t>
            </a:r>
            <a:r>
              <a:rPr lang="en-US" sz="1100" b="1" dirty="0" err="1">
                <a:solidFill>
                  <a:srgbClr val="005993"/>
                </a:solidFill>
                <a:latin typeface="SVN-Gilroy XBold" panose="00000900000000000000" pitchFamily="50" charset="0"/>
                <a:ea typeface="Tahoma" panose="020B0604030504040204" pitchFamily="34" charset="0"/>
                <a:cs typeface="Arial" pitchFamily="34" charset="0"/>
              </a:rPr>
              <a:t>ytd</a:t>
            </a: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The main momentum laid in institutional customers (+7,8% </a:t>
            </a:r>
            <a:r>
              <a:rPr lang="en-US" sz="1100" dirty="0" err="1">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ytd</a:t>
            </a: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a:t>
            </a:r>
            <a:endParaRPr lang="en-US" sz="1100" dirty="0">
              <a:solidFill>
                <a:schemeClr val="tx1">
                  <a:lumMod val="75000"/>
                  <a:lumOff val="25000"/>
                </a:schemeClr>
              </a:solidFill>
              <a:latin typeface="SVN-Gilroy Medium" panose="00000600000000000000" pitchFamily="50" charset="0"/>
              <a:cs typeface="Arial" panose="020B0604020202020204" pitchFamily="34" charset="0"/>
            </a:endParaRPr>
          </a:p>
          <a:p>
            <a:pPr marL="268288" indent="-268288" algn="just">
              <a:spcBef>
                <a:spcPts val="200"/>
              </a:spcBef>
              <a:buClr>
                <a:prstClr val="white"/>
              </a:buClr>
              <a:buFont typeface="Wingdings" panose="05000000000000000000" pitchFamily="2" charset="2"/>
              <a:buChar char="v"/>
              <a:defRP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Funding mobilization from market 1 showed an improvement </a:t>
            </a:r>
            <a:r>
              <a:rPr lang="en-US" sz="1100" b="1" dirty="0">
                <a:solidFill>
                  <a:srgbClr val="005993"/>
                </a:solidFill>
                <a:latin typeface="SVN-Gilroy XBold" panose="00000900000000000000" pitchFamily="50" charset="0"/>
                <a:ea typeface="Tahoma" panose="020B0604030504040204" pitchFamily="34" charset="0"/>
                <a:cs typeface="Arial" pitchFamily="34" charset="0"/>
              </a:rPr>
              <a:t>+1.5% </a:t>
            </a:r>
            <a:r>
              <a:rPr lang="en-US" sz="1100" b="1" dirty="0" err="1">
                <a:solidFill>
                  <a:srgbClr val="005993"/>
                </a:solidFill>
                <a:latin typeface="SVN-Gilroy XBold" panose="00000900000000000000" pitchFamily="50" charset="0"/>
                <a:ea typeface="Tahoma" panose="020B0604030504040204" pitchFamily="34" charset="0"/>
                <a:cs typeface="Arial" pitchFamily="34" charset="0"/>
              </a:rPr>
              <a:t>ytd</a:t>
            </a: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Funding from corporate customers maintained the down-ward trend compared to the end of 2023. Funding from retail customers was considered as the main driving force, yet marginally lower than the same period of previous years as negative real interest rates, capital flows shifted to speculative channels such as stocks, foreign currencies and gold. </a:t>
            </a:r>
          </a:p>
        </p:txBody>
      </p:sp>
      <p:pic>
        <p:nvPicPr>
          <p:cNvPr id="5" name="Picture 4">
            <a:extLst>
              <a:ext uri="{FF2B5EF4-FFF2-40B4-BE49-F238E27FC236}">
                <a16:creationId xmlns:a16="http://schemas.microsoft.com/office/drawing/2014/main" id="{7F150199-3351-24D8-5441-D8B200ADF32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0977" y="3952562"/>
            <a:ext cx="104542" cy="100842"/>
          </a:xfrm>
          <a:prstGeom prst="rect">
            <a:avLst/>
          </a:prstGeom>
        </p:spPr>
      </p:pic>
      <p:sp>
        <p:nvSpPr>
          <p:cNvPr id="6" name="TextBox 5">
            <a:extLst>
              <a:ext uri="{FF2B5EF4-FFF2-40B4-BE49-F238E27FC236}">
                <a16:creationId xmlns:a16="http://schemas.microsoft.com/office/drawing/2014/main" id="{77DA39C5-EDB9-3A67-3D2E-BD9ACAD64202}"/>
              </a:ext>
            </a:extLst>
          </p:cNvPr>
          <p:cNvSpPr txBox="1"/>
          <p:nvPr/>
        </p:nvSpPr>
        <p:spPr>
          <a:xfrm>
            <a:off x="954287" y="369071"/>
            <a:ext cx="9732073" cy="338554"/>
          </a:xfrm>
          <a:prstGeom prst="rect">
            <a:avLst/>
          </a:prstGeom>
          <a:noFill/>
        </p:spPr>
        <p:txBody>
          <a:bodyPr wrap="square" rtlCol="0">
            <a:spAutoFit/>
          </a:bodyPr>
          <a:lstStyle/>
          <a:p>
            <a:pPr lvl="0">
              <a:defRPr/>
            </a:pPr>
            <a:r>
              <a:rPr lang="en-US" sz="1600" b="1" dirty="0">
                <a:solidFill>
                  <a:srgbClr val="005993"/>
                </a:solidFill>
                <a:latin typeface="SVN-Gilroy XBold" panose="00000900000000000000" pitchFamily="50" charset="0"/>
                <a:cs typeface="Arial" panose="020B0604020202020204" pitchFamily="34" charset="0"/>
              </a:rPr>
              <a:t>Amid slow credit growth, interest rates still hit bottom, exchange rate soared</a:t>
            </a:r>
          </a:p>
        </p:txBody>
      </p:sp>
      <p:sp>
        <p:nvSpPr>
          <p:cNvPr id="7" name="Rectangle: Rounded Corners 123">
            <a:extLst>
              <a:ext uri="{FF2B5EF4-FFF2-40B4-BE49-F238E27FC236}">
                <a16:creationId xmlns:a16="http://schemas.microsoft.com/office/drawing/2014/main" id="{B559D8B9-6A01-382B-43E8-3E670D3DEE5C}"/>
              </a:ext>
            </a:extLst>
          </p:cNvPr>
          <p:cNvSpPr/>
          <p:nvPr/>
        </p:nvSpPr>
        <p:spPr>
          <a:xfrm>
            <a:off x="4227354" y="3472491"/>
            <a:ext cx="3904142" cy="1574061"/>
          </a:xfrm>
          <a:prstGeom prst="roundRect">
            <a:avLst>
              <a:gd name="adj" fmla="val 244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8" name="TextBox 7">
            <a:extLst>
              <a:ext uri="{FF2B5EF4-FFF2-40B4-BE49-F238E27FC236}">
                <a16:creationId xmlns:a16="http://schemas.microsoft.com/office/drawing/2014/main" id="{45566481-F89B-F88C-309F-0D097C249CC5}"/>
              </a:ext>
            </a:extLst>
          </p:cNvPr>
          <p:cNvSpPr txBox="1"/>
          <p:nvPr/>
        </p:nvSpPr>
        <p:spPr>
          <a:xfrm>
            <a:off x="1160572" y="818126"/>
            <a:ext cx="2165279" cy="276999"/>
          </a:xfrm>
          <a:prstGeom prst="rect">
            <a:avLst/>
          </a:prstGeom>
          <a:noFill/>
        </p:spPr>
        <p:txBody>
          <a:bodyPr wrap="square">
            <a:spAutoFit/>
          </a:bodyPr>
          <a:lstStyle/>
          <a:p>
            <a:pPr marR="0" lvl="0" indent="0" algn="just" fontAlgn="auto">
              <a:lnSpc>
                <a:spcPct val="100000"/>
              </a:lnSpc>
              <a:spcBef>
                <a:spcPts val="0"/>
              </a:spcBef>
              <a:spcAft>
                <a:spcPts val="0"/>
              </a:spcAft>
              <a:buClr>
                <a:srgbClr val="0070C0"/>
              </a:buClr>
              <a:buSzTx/>
              <a:buFont typeface="Arial"/>
              <a:buNone/>
              <a:tabLst/>
              <a:defRPr/>
            </a:pPr>
            <a:r>
              <a:rPr lang="en-US" altLang="zh-TW" sz="1200" b="1" dirty="0">
                <a:solidFill>
                  <a:schemeClr val="tx1">
                    <a:lumMod val="75000"/>
                    <a:lumOff val="25000"/>
                  </a:schemeClr>
                </a:solidFill>
                <a:latin typeface="SVN-Gilroy XBold" panose="00000900000000000000" pitchFamily="50" charset="0"/>
                <a:cs typeface="Arial" panose="020B0604020202020204" pitchFamily="34" charset="0"/>
              </a:rPr>
              <a:t>CREDIT AND FUNDING</a:t>
            </a:r>
          </a:p>
        </p:txBody>
      </p:sp>
      <p:sp>
        <p:nvSpPr>
          <p:cNvPr id="9" name="TextBox 8">
            <a:extLst>
              <a:ext uri="{FF2B5EF4-FFF2-40B4-BE49-F238E27FC236}">
                <a16:creationId xmlns:a16="http://schemas.microsoft.com/office/drawing/2014/main" id="{C838299A-628E-79E5-AC50-F8C0DED8C16E}"/>
              </a:ext>
            </a:extLst>
          </p:cNvPr>
          <p:cNvSpPr txBox="1"/>
          <p:nvPr/>
        </p:nvSpPr>
        <p:spPr>
          <a:xfrm>
            <a:off x="4360432" y="827635"/>
            <a:ext cx="4407582" cy="276999"/>
          </a:xfrm>
          <a:prstGeom prst="rect">
            <a:avLst/>
          </a:prstGeom>
          <a:noFill/>
        </p:spPr>
        <p:txBody>
          <a:bodyPr wrap="square">
            <a:spAutoFit/>
          </a:bodyPr>
          <a:lstStyle/>
          <a:p>
            <a:pPr algn="just">
              <a:buClr>
                <a:srgbClr val="0070C0"/>
              </a:buClr>
              <a:defRPr/>
            </a:pPr>
            <a:r>
              <a:rPr lang="en-US" altLang="zh-TW" sz="1200" b="1" dirty="0">
                <a:solidFill>
                  <a:schemeClr val="tx1">
                    <a:lumMod val="75000"/>
                    <a:lumOff val="25000"/>
                  </a:schemeClr>
                </a:solidFill>
                <a:latin typeface="SVN-Gilroy XBold" panose="00000900000000000000" pitchFamily="50" charset="0"/>
                <a:cs typeface="Arial" panose="020B0604020202020204" pitchFamily="34" charset="0"/>
              </a:rPr>
              <a:t>MOVEMENT OF INTEREST RATES &amp; EXCHANGE RATES</a:t>
            </a:r>
          </a:p>
        </p:txBody>
      </p:sp>
      <p:pic>
        <p:nvPicPr>
          <p:cNvPr id="10" name="Picture 9">
            <a:extLst>
              <a:ext uri="{FF2B5EF4-FFF2-40B4-BE49-F238E27FC236}">
                <a16:creationId xmlns:a16="http://schemas.microsoft.com/office/drawing/2014/main" id="{237D3083-9004-A494-86E8-66C9718A13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52132" y="216811"/>
            <a:ext cx="1341434" cy="450721"/>
          </a:xfrm>
          <a:prstGeom prst="rect">
            <a:avLst/>
          </a:prstGeom>
        </p:spPr>
      </p:pic>
      <p:grpSp>
        <p:nvGrpSpPr>
          <p:cNvPr id="11" name="Group 10">
            <a:extLst>
              <a:ext uri="{FF2B5EF4-FFF2-40B4-BE49-F238E27FC236}">
                <a16:creationId xmlns:a16="http://schemas.microsoft.com/office/drawing/2014/main" id="{D8818E2A-E879-139D-8E1A-C3667B07E42D}"/>
              </a:ext>
            </a:extLst>
          </p:cNvPr>
          <p:cNvGrpSpPr/>
          <p:nvPr/>
        </p:nvGrpSpPr>
        <p:grpSpPr>
          <a:xfrm>
            <a:off x="583934" y="358808"/>
            <a:ext cx="337881" cy="359080"/>
            <a:chOff x="10124985" y="4872481"/>
            <a:chExt cx="360680" cy="413653"/>
          </a:xfrm>
        </p:grpSpPr>
        <p:sp>
          <p:nvSpPr>
            <p:cNvPr id="12" name="Freeform: Shape 11">
              <a:extLst>
                <a:ext uri="{FF2B5EF4-FFF2-40B4-BE49-F238E27FC236}">
                  <a16:creationId xmlns:a16="http://schemas.microsoft.com/office/drawing/2014/main" id="{81B55A5A-DB55-CE4F-515F-46A8DFB2B9B8}"/>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3" name="Freeform: Shape 12">
              <a:extLst>
                <a:ext uri="{FF2B5EF4-FFF2-40B4-BE49-F238E27FC236}">
                  <a16:creationId xmlns:a16="http://schemas.microsoft.com/office/drawing/2014/main" id="{96EFF744-F1F2-9D8A-DF35-8B04066B298A}"/>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4" name="Freeform: Shape 13">
              <a:extLst>
                <a:ext uri="{FF2B5EF4-FFF2-40B4-BE49-F238E27FC236}">
                  <a16:creationId xmlns:a16="http://schemas.microsoft.com/office/drawing/2014/main" id="{9E55B0F6-8CFF-62E4-600B-D11165A137B7}"/>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5" name="Freeform: Shape 14">
              <a:extLst>
                <a:ext uri="{FF2B5EF4-FFF2-40B4-BE49-F238E27FC236}">
                  <a16:creationId xmlns:a16="http://schemas.microsoft.com/office/drawing/2014/main" id="{94A1CA58-6D32-C812-A7C0-3AF797219836}"/>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6" name="Freeform: Shape 15">
              <a:extLst>
                <a:ext uri="{FF2B5EF4-FFF2-40B4-BE49-F238E27FC236}">
                  <a16:creationId xmlns:a16="http://schemas.microsoft.com/office/drawing/2014/main" id="{22F79485-31CC-0A30-2D56-10308BB67C52}"/>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7" name="Freeform: Shape 16">
              <a:extLst>
                <a:ext uri="{FF2B5EF4-FFF2-40B4-BE49-F238E27FC236}">
                  <a16:creationId xmlns:a16="http://schemas.microsoft.com/office/drawing/2014/main" id="{7150C7A8-A64F-AE21-CE73-CA95B951DE02}"/>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grpSp>
      <p:sp>
        <p:nvSpPr>
          <p:cNvPr id="18" name="Rectangle 17">
            <a:extLst>
              <a:ext uri="{FF2B5EF4-FFF2-40B4-BE49-F238E27FC236}">
                <a16:creationId xmlns:a16="http://schemas.microsoft.com/office/drawing/2014/main" id="{33B502BC-3FD1-A2D1-63E8-327C7A202DCB}"/>
              </a:ext>
            </a:extLst>
          </p:cNvPr>
          <p:cNvSpPr/>
          <p:nvPr/>
        </p:nvSpPr>
        <p:spPr>
          <a:xfrm>
            <a:off x="1173552" y="3526955"/>
            <a:ext cx="2106803" cy="230832"/>
          </a:xfrm>
          <a:prstGeom prst="rect">
            <a:avLst/>
          </a:prstGeom>
        </p:spPr>
        <p:txBody>
          <a:bodyPr wrap="square">
            <a:spAutoFit/>
          </a:bodyPr>
          <a:lstStyle/>
          <a:p>
            <a:pPr lvl="0" algn="r">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Source: SBV, GSO</a:t>
            </a:r>
          </a:p>
        </p:txBody>
      </p:sp>
      <p:sp>
        <p:nvSpPr>
          <p:cNvPr id="19" name="Isosceles Triangle 18">
            <a:extLst>
              <a:ext uri="{FF2B5EF4-FFF2-40B4-BE49-F238E27FC236}">
                <a16:creationId xmlns:a16="http://schemas.microsoft.com/office/drawing/2014/main" id="{56206C90-DDCD-253A-597A-74D4EE91A444}"/>
              </a:ext>
            </a:extLst>
          </p:cNvPr>
          <p:cNvSpPr/>
          <p:nvPr/>
        </p:nvSpPr>
        <p:spPr>
          <a:xfrm rot="5400000">
            <a:off x="1062612" y="933080"/>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20" name="Isosceles Triangle 19">
            <a:extLst>
              <a:ext uri="{FF2B5EF4-FFF2-40B4-BE49-F238E27FC236}">
                <a16:creationId xmlns:a16="http://schemas.microsoft.com/office/drawing/2014/main" id="{1017EFEB-0BE1-E481-B8D4-1AE928D83D20}"/>
              </a:ext>
            </a:extLst>
          </p:cNvPr>
          <p:cNvSpPr/>
          <p:nvPr/>
        </p:nvSpPr>
        <p:spPr>
          <a:xfrm rot="5400000">
            <a:off x="4170299" y="951795"/>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21" name="TextBox 20">
            <a:extLst>
              <a:ext uri="{FF2B5EF4-FFF2-40B4-BE49-F238E27FC236}">
                <a16:creationId xmlns:a16="http://schemas.microsoft.com/office/drawing/2014/main" id="{9CB0160A-72EA-8947-00A2-AA2A1460746E}"/>
              </a:ext>
            </a:extLst>
          </p:cNvPr>
          <p:cNvSpPr txBox="1"/>
          <p:nvPr/>
        </p:nvSpPr>
        <p:spPr>
          <a:xfrm>
            <a:off x="1511246" y="1163992"/>
            <a:ext cx="156100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noProof="0" dirty="0">
                <a:solidFill>
                  <a:prstClr val="black">
                    <a:lumMod val="75000"/>
                    <a:lumOff val="25000"/>
                  </a:prstClr>
                </a:solidFill>
                <a:latin typeface="SVN-Gilroy Medium" panose="00000600000000000000" pitchFamily="50" charset="0"/>
                <a:cs typeface="Arial" panose="020B0604020202020204" pitchFamily="34" charset="0"/>
              </a:rPr>
              <a:t>Deposit growth rate (%)</a:t>
            </a:r>
            <a:endParaRPr kumimoji="0" lang="vi-VN" sz="9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E2C419E-5B70-7450-5732-F90B37043BB3}"/>
              </a:ext>
            </a:extLst>
          </p:cNvPr>
          <p:cNvSpPr/>
          <p:nvPr/>
        </p:nvSpPr>
        <p:spPr>
          <a:xfrm flipV="1">
            <a:off x="1419091" y="1238896"/>
            <a:ext cx="81024" cy="81024"/>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23" name="TextBox 22">
            <a:extLst>
              <a:ext uri="{FF2B5EF4-FFF2-40B4-BE49-F238E27FC236}">
                <a16:creationId xmlns:a16="http://schemas.microsoft.com/office/drawing/2014/main" id="{5A393807-8F23-F015-5AE0-8B25C28A7EAC}"/>
              </a:ext>
            </a:extLst>
          </p:cNvPr>
          <p:cNvSpPr txBox="1"/>
          <p:nvPr/>
        </p:nvSpPr>
        <p:spPr>
          <a:xfrm>
            <a:off x="1511246" y="1355608"/>
            <a:ext cx="156100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Credit growth rate (%)</a:t>
            </a:r>
            <a:endParaRPr kumimoji="0" lang="vi-VN" sz="9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FF673CC1-6CED-4148-0156-4D3E635DFE2B}"/>
              </a:ext>
            </a:extLst>
          </p:cNvPr>
          <p:cNvGrpSpPr/>
          <p:nvPr/>
        </p:nvGrpSpPr>
        <p:grpSpPr>
          <a:xfrm>
            <a:off x="4355879" y="5096182"/>
            <a:ext cx="3808913" cy="307777"/>
            <a:chOff x="216013" y="6381506"/>
            <a:chExt cx="3808913" cy="307777"/>
          </a:xfrm>
        </p:grpSpPr>
        <p:cxnSp>
          <p:nvCxnSpPr>
            <p:cNvPr id="25" name="Straight Connector 24">
              <a:extLst>
                <a:ext uri="{FF2B5EF4-FFF2-40B4-BE49-F238E27FC236}">
                  <a16:creationId xmlns:a16="http://schemas.microsoft.com/office/drawing/2014/main" id="{3186E018-4EF2-0E45-B87B-87D9DACAB21D}"/>
                </a:ext>
              </a:extLst>
            </p:cNvPr>
            <p:cNvCxnSpPr/>
            <p:nvPr/>
          </p:nvCxnSpPr>
          <p:spPr>
            <a:xfrm>
              <a:off x="216013" y="6488527"/>
              <a:ext cx="206759" cy="0"/>
            </a:xfrm>
            <a:prstGeom prst="line">
              <a:avLst/>
            </a:prstGeom>
            <a:ln w="28575">
              <a:solidFill>
                <a:srgbClr val="0080BC"/>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403A709-155E-3732-C7AA-F8D2CB0D9541}"/>
                </a:ext>
              </a:extLst>
            </p:cNvPr>
            <p:cNvSpPr txBox="1"/>
            <p:nvPr/>
          </p:nvSpPr>
          <p:spPr>
            <a:xfrm>
              <a:off x="394330" y="6381506"/>
              <a:ext cx="1028610" cy="307777"/>
            </a:xfrm>
            <a:prstGeom prst="rect">
              <a:avLst/>
            </a:prstGeom>
            <a:noFill/>
          </p:spPr>
          <p:txBody>
            <a:bodyPr wrap="square">
              <a:spAutoFit/>
            </a:bodyPr>
            <a:lstStyle/>
            <a:p>
              <a:pPr lvl="0">
                <a:defRPr/>
              </a:pPr>
              <a:r>
                <a:rPr lang="en-US" sz="700" i="1" dirty="0">
                  <a:solidFill>
                    <a:prstClr val="black">
                      <a:lumMod val="75000"/>
                      <a:lumOff val="25000"/>
                    </a:prstClr>
                  </a:solidFill>
                  <a:latin typeface="SVN-Gilroy Medium" panose="00000600000000000000" pitchFamily="50" charset="0"/>
                  <a:cs typeface="Arial" panose="020B0604020202020204" pitchFamily="34" charset="0"/>
                </a:rPr>
                <a:t>O/N avg. interbank rate</a:t>
              </a:r>
            </a:p>
          </p:txBody>
        </p:sp>
        <p:cxnSp>
          <p:nvCxnSpPr>
            <p:cNvPr id="27" name="Straight Connector 26">
              <a:extLst>
                <a:ext uri="{FF2B5EF4-FFF2-40B4-BE49-F238E27FC236}">
                  <a16:creationId xmlns:a16="http://schemas.microsoft.com/office/drawing/2014/main" id="{FC867B4D-EA57-38D2-31AA-08F27B6D86BA}"/>
                </a:ext>
              </a:extLst>
            </p:cNvPr>
            <p:cNvCxnSpPr/>
            <p:nvPr/>
          </p:nvCxnSpPr>
          <p:spPr>
            <a:xfrm>
              <a:off x="1465979" y="6488527"/>
              <a:ext cx="206759" cy="0"/>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3778ADC-6C91-12FA-1E2C-9F84182BB590}"/>
                </a:ext>
              </a:extLst>
            </p:cNvPr>
            <p:cNvSpPr txBox="1"/>
            <p:nvPr/>
          </p:nvSpPr>
          <p:spPr>
            <a:xfrm>
              <a:off x="1644295" y="6381506"/>
              <a:ext cx="996781" cy="307777"/>
            </a:xfrm>
            <a:prstGeom prst="rect">
              <a:avLst/>
            </a:prstGeom>
            <a:noFill/>
          </p:spPr>
          <p:txBody>
            <a:bodyPr wrap="square">
              <a:spAutoFit/>
            </a:bodyPr>
            <a:lstStyle/>
            <a:p>
              <a:pPr lvl="0">
                <a:defRPr/>
              </a:pPr>
              <a:r>
                <a:rPr lang="en-US" sz="700" i="1" dirty="0">
                  <a:solidFill>
                    <a:prstClr val="black">
                      <a:lumMod val="75000"/>
                      <a:lumOff val="25000"/>
                    </a:prstClr>
                  </a:solidFill>
                  <a:latin typeface="SVN-Gilroy Medium" panose="00000600000000000000" pitchFamily="50" charset="0"/>
                  <a:cs typeface="Arial" panose="020B0604020202020204" pitchFamily="34" charset="0"/>
                </a:rPr>
                <a:t>1M avg. interbank rate</a:t>
              </a:r>
            </a:p>
          </p:txBody>
        </p:sp>
        <p:cxnSp>
          <p:nvCxnSpPr>
            <p:cNvPr id="29" name="Straight Connector 28">
              <a:extLst>
                <a:ext uri="{FF2B5EF4-FFF2-40B4-BE49-F238E27FC236}">
                  <a16:creationId xmlns:a16="http://schemas.microsoft.com/office/drawing/2014/main" id="{541FBC1F-88ED-0A17-B800-5FA3A84B1673}"/>
                </a:ext>
              </a:extLst>
            </p:cNvPr>
            <p:cNvCxnSpPr/>
            <p:nvPr/>
          </p:nvCxnSpPr>
          <p:spPr>
            <a:xfrm>
              <a:off x="2693642" y="6488527"/>
              <a:ext cx="206759"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F414B4D-DD49-86F5-FEFC-274FCC940E8B}"/>
                </a:ext>
              </a:extLst>
            </p:cNvPr>
            <p:cNvSpPr txBox="1"/>
            <p:nvPr/>
          </p:nvSpPr>
          <p:spPr>
            <a:xfrm>
              <a:off x="2871958" y="6381506"/>
              <a:ext cx="1152968"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Discount rate</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C926F6EF-8FB6-C800-46AC-41CA3613D7F0}"/>
              </a:ext>
            </a:extLst>
          </p:cNvPr>
          <p:cNvGrpSpPr/>
          <p:nvPr/>
        </p:nvGrpSpPr>
        <p:grpSpPr>
          <a:xfrm>
            <a:off x="4373030" y="6520710"/>
            <a:ext cx="4052994" cy="200055"/>
            <a:chOff x="244588" y="6381506"/>
            <a:chExt cx="3796911" cy="200055"/>
          </a:xfrm>
        </p:grpSpPr>
        <p:cxnSp>
          <p:nvCxnSpPr>
            <p:cNvPr id="32" name="Straight Connector 31">
              <a:extLst>
                <a:ext uri="{FF2B5EF4-FFF2-40B4-BE49-F238E27FC236}">
                  <a16:creationId xmlns:a16="http://schemas.microsoft.com/office/drawing/2014/main" id="{90187984-F558-0ACE-A311-E8EBEE6E56A0}"/>
                </a:ext>
              </a:extLst>
            </p:cNvPr>
            <p:cNvCxnSpPr/>
            <p:nvPr/>
          </p:nvCxnSpPr>
          <p:spPr>
            <a:xfrm>
              <a:off x="244588" y="6488527"/>
              <a:ext cx="206759" cy="0"/>
            </a:xfrm>
            <a:prstGeom prst="line">
              <a:avLst/>
            </a:prstGeom>
            <a:ln w="28575">
              <a:solidFill>
                <a:srgbClr val="0080BC"/>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3326C3B-01BD-A25D-65E6-83C28C4D4145}"/>
                </a:ext>
              </a:extLst>
            </p:cNvPr>
            <p:cNvSpPr txBox="1"/>
            <p:nvPr/>
          </p:nvSpPr>
          <p:spPr>
            <a:xfrm>
              <a:off x="422904" y="6381506"/>
              <a:ext cx="858541"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Central rate</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ABB7CB82-E75F-1909-C976-3654C63520A0}"/>
                </a:ext>
              </a:extLst>
            </p:cNvPr>
            <p:cNvCxnSpPr/>
            <p:nvPr/>
          </p:nvCxnSpPr>
          <p:spPr>
            <a:xfrm>
              <a:off x="1419510" y="6488527"/>
              <a:ext cx="206759"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8360021-6333-3928-967D-1AA1724D2152}"/>
                </a:ext>
              </a:extLst>
            </p:cNvPr>
            <p:cNvSpPr txBox="1"/>
            <p:nvPr/>
          </p:nvSpPr>
          <p:spPr>
            <a:xfrm>
              <a:off x="1597827" y="6381506"/>
              <a:ext cx="912778"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VCB selling rate</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B622E5AC-781D-4616-5C52-D433779BADD7}"/>
                </a:ext>
              </a:extLst>
            </p:cNvPr>
            <p:cNvCxnSpPr/>
            <p:nvPr/>
          </p:nvCxnSpPr>
          <p:spPr>
            <a:xfrm>
              <a:off x="2610229" y="6488527"/>
              <a:ext cx="206759" cy="0"/>
            </a:xfrm>
            <a:prstGeom prst="line">
              <a:avLst/>
            </a:prstGeom>
            <a:ln w="28575">
              <a:solidFill>
                <a:srgbClr val="D71249"/>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C35C02C-2051-10A6-72F5-0A43BC85FDA1}"/>
                </a:ext>
              </a:extLst>
            </p:cNvPr>
            <p:cNvSpPr txBox="1"/>
            <p:nvPr/>
          </p:nvSpPr>
          <p:spPr>
            <a:xfrm>
              <a:off x="2788544" y="6381506"/>
              <a:ext cx="1252955"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Free market selling rate</a:t>
              </a:r>
              <a:endParaRPr kumimoji="0" lang="vi-VN" sz="7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grpSp>
      <p:sp>
        <p:nvSpPr>
          <p:cNvPr id="38" name="TextBox 37">
            <a:extLst>
              <a:ext uri="{FF2B5EF4-FFF2-40B4-BE49-F238E27FC236}">
                <a16:creationId xmlns:a16="http://schemas.microsoft.com/office/drawing/2014/main" id="{FC3B9068-341C-5C80-BCBE-8C605086E3BF}"/>
              </a:ext>
            </a:extLst>
          </p:cNvPr>
          <p:cNvSpPr txBox="1"/>
          <p:nvPr/>
        </p:nvSpPr>
        <p:spPr>
          <a:xfrm>
            <a:off x="9405005" y="818126"/>
            <a:ext cx="2205315" cy="276999"/>
          </a:xfrm>
          <a:prstGeom prst="rect">
            <a:avLst/>
          </a:prstGeom>
          <a:noFill/>
        </p:spPr>
        <p:txBody>
          <a:bodyPr wrap="square">
            <a:spAutoFit/>
          </a:bodyPr>
          <a:lstStyle/>
          <a:p>
            <a:pPr marR="0" lvl="0" indent="0" algn="just" fontAlgn="auto">
              <a:lnSpc>
                <a:spcPct val="100000"/>
              </a:lnSpc>
              <a:spcBef>
                <a:spcPts val="0"/>
              </a:spcBef>
              <a:spcAft>
                <a:spcPts val="0"/>
              </a:spcAft>
              <a:buClr>
                <a:srgbClr val="0070C0"/>
              </a:buClr>
              <a:buSzTx/>
              <a:buFont typeface="Arial"/>
              <a:buNone/>
              <a:tabLst/>
              <a:defRPr/>
            </a:pPr>
            <a:r>
              <a:rPr lang="en-US" altLang="zh-TW" sz="1200" b="1" dirty="0">
                <a:solidFill>
                  <a:schemeClr val="tx1">
                    <a:lumMod val="75000"/>
                    <a:lumOff val="25000"/>
                  </a:schemeClr>
                </a:solidFill>
                <a:latin typeface="SVN-Gilroy XBold" panose="00000900000000000000" pitchFamily="50" charset="0"/>
                <a:cs typeface="Arial" panose="020B0604020202020204" pitchFamily="34" charset="0"/>
              </a:rPr>
              <a:t>TRENDS &amp; COMMENTS</a:t>
            </a:r>
          </a:p>
        </p:txBody>
      </p:sp>
      <p:sp>
        <p:nvSpPr>
          <p:cNvPr id="39" name="Isosceles Triangle 38">
            <a:extLst>
              <a:ext uri="{FF2B5EF4-FFF2-40B4-BE49-F238E27FC236}">
                <a16:creationId xmlns:a16="http://schemas.microsoft.com/office/drawing/2014/main" id="{842ABC27-93A5-0C74-AA94-D6AD1C63DC20}"/>
              </a:ext>
            </a:extLst>
          </p:cNvPr>
          <p:cNvSpPr/>
          <p:nvPr/>
        </p:nvSpPr>
        <p:spPr>
          <a:xfrm rot="5400000">
            <a:off x="9356391" y="950541"/>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40" name="TextBox 39">
            <a:extLst>
              <a:ext uri="{FF2B5EF4-FFF2-40B4-BE49-F238E27FC236}">
                <a16:creationId xmlns:a16="http://schemas.microsoft.com/office/drawing/2014/main" id="{540DC85F-83F2-60E2-EAC6-7BBA08D13AA6}"/>
              </a:ext>
            </a:extLst>
          </p:cNvPr>
          <p:cNvSpPr txBox="1"/>
          <p:nvPr/>
        </p:nvSpPr>
        <p:spPr>
          <a:xfrm>
            <a:off x="5691487" y="3941584"/>
            <a:ext cx="1100391"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prstClr val="black">
                    <a:lumMod val="75000"/>
                    <a:lumOff val="25000"/>
                  </a:prstClr>
                </a:solidFill>
                <a:latin typeface="SVN-Gilroy XBold" panose="00000900000000000000" pitchFamily="50" charset="0"/>
                <a:cs typeface="Arial" panose="020B0604020202020204" pitchFamily="34" charset="0"/>
              </a:rPr>
              <a:t>INTEREST RATES</a:t>
            </a:r>
            <a:endParaRPr kumimoji="0" lang="vi-VN"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58412A7E-C794-B886-A83A-56D36D6DC00F}"/>
              </a:ext>
            </a:extLst>
          </p:cNvPr>
          <p:cNvSpPr txBox="1"/>
          <p:nvPr/>
        </p:nvSpPr>
        <p:spPr>
          <a:xfrm>
            <a:off x="5835931" y="5394594"/>
            <a:ext cx="1204336"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75000"/>
                    <a:lumOff val="25000"/>
                  </a:prstClr>
                </a:solidFill>
                <a:effectLst/>
                <a:uLnTx/>
                <a:uFillTx/>
                <a:latin typeface="SVN-Gilroy XBold" panose="00000900000000000000" pitchFamily="50" charset="0"/>
                <a:cs typeface="Arial" panose="020B0604020202020204" pitchFamily="34" charset="0"/>
              </a:rPr>
              <a:t>EXCHANGE RATES</a:t>
            </a:r>
            <a:endParaRPr kumimoji="0" lang="vi-VN"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F60BB15F-89F6-F806-883C-BF6EF1E86B6C}"/>
              </a:ext>
            </a:extLst>
          </p:cNvPr>
          <p:cNvSpPr txBox="1"/>
          <p:nvPr/>
        </p:nvSpPr>
        <p:spPr>
          <a:xfrm>
            <a:off x="3830874" y="1060973"/>
            <a:ext cx="4863000" cy="2877711"/>
          </a:xfrm>
          <a:prstGeom prst="rect">
            <a:avLst/>
          </a:prstGeom>
          <a:noFill/>
        </p:spPr>
        <p:txBody>
          <a:bodyPr wrap="square">
            <a:spAutoFit/>
          </a:bodyPr>
          <a:lstStyle/>
          <a:p>
            <a:pPr algn="just">
              <a:spcBef>
                <a:spcPts val="200"/>
              </a:spcBef>
              <a:buClr>
                <a:schemeClr val="bg1"/>
              </a:buCl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The global economy gained positive recovery, USA GDP in 2Q2024 +2.8%yoy, higher than the level of 1.4% in 1Q2024, interest rates cut is likely to happen in next meeting of FED in September (86% probability) and two more times by year-end because of  inflation cool down. </a:t>
            </a:r>
          </a:p>
          <a:p>
            <a:pPr algn="just">
              <a:spcBef>
                <a:spcPts val="200"/>
              </a:spcBef>
              <a:buClr>
                <a:schemeClr val="bg1"/>
              </a:buCl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Interbank rates remained at a high level as SBV continued to call for bids of 14-day T-bills 4.5% and OMO 4.5%. Interbank rate hovered around the level: overnight: 4.5-5.0%; one week: 4.7-5.0%; two weeks - 1 month: 4.8-5.0%, 2 months - 3 months: 4.8-5.1%.</a:t>
            </a:r>
          </a:p>
          <a:p>
            <a:pPr algn="just">
              <a:spcBef>
                <a:spcPts val="200"/>
              </a:spcBef>
              <a:buClr>
                <a:schemeClr val="bg1"/>
              </a:buClr>
              <a:defRP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Deposit rates in client market hit the trough in April 2024 and continued to grow, with an average increase of about 1% at the end of July compared to April.</a:t>
            </a:r>
            <a:endParaRPr lang="vi-VN"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endParaRPr>
          </a:p>
          <a:p>
            <a:pPr algn="just">
              <a:spcBef>
                <a:spcPts val="200"/>
              </a:spcBef>
              <a:buClr>
                <a:schemeClr val="bg1"/>
              </a:buClr>
              <a:defRPr/>
            </a:pP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USD/VND exchange rate is approaching to the peak of 5% in 1H2024, nonetheless it tends to decrease in July 2024 </a:t>
            </a: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a:t>
            </a:r>
            <a:r>
              <a:rPr lang="vi-VN" sz="1100" i="1"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USD</a:t>
            </a: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a:t>
            </a:r>
            <a:r>
              <a:rPr lang="vi-VN" sz="1100" i="1"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VND</a:t>
            </a: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rate</a:t>
            </a:r>
            <a:r>
              <a:rPr lang="vi-VN" sz="1100" i="1"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a:t>
            </a: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declined</a:t>
            </a:r>
            <a:r>
              <a:rPr lang="vi-VN" sz="1100" i="1"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~0</a:t>
            </a: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a:t>
            </a:r>
            <a:r>
              <a:rPr lang="vi-VN" sz="1100" i="1"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6</a:t>
            </a:r>
            <a:r>
              <a:rPr lang="en-US" sz="1100" i="1"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compared to June 2024)</a:t>
            </a: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 due to the information of USD rate cuts from FED and the increase of foreign currency supply, which can make banks no longer hold position. </a:t>
            </a:r>
          </a:p>
        </p:txBody>
      </p:sp>
      <p:graphicFrame>
        <p:nvGraphicFramePr>
          <p:cNvPr id="43" name="Chart 42">
            <a:extLst>
              <a:ext uri="{FF2B5EF4-FFF2-40B4-BE49-F238E27FC236}">
                <a16:creationId xmlns:a16="http://schemas.microsoft.com/office/drawing/2014/main" id="{90D575B2-2EDE-1DAE-9D0A-A536C44E96A0}"/>
              </a:ext>
            </a:extLst>
          </p:cNvPr>
          <p:cNvGraphicFramePr>
            <a:graphicFrameLocks/>
          </p:cNvGraphicFramePr>
          <p:nvPr>
            <p:extLst>
              <p:ext uri="{D42A27DB-BD31-4B8C-83A1-F6EECF244321}">
                <p14:modId xmlns:p14="http://schemas.microsoft.com/office/powerpoint/2010/main" val="2041774705"/>
              </p:ext>
            </p:extLst>
          </p:nvPr>
        </p:nvGraphicFramePr>
        <p:xfrm>
          <a:off x="712823" y="1681894"/>
          <a:ext cx="2581781" cy="1846939"/>
        </p:xfrm>
        <a:graphic>
          <a:graphicData uri="http://schemas.openxmlformats.org/drawingml/2006/chart">
            <c:chart xmlns:c="http://schemas.openxmlformats.org/drawingml/2006/chart" xmlns:r="http://schemas.openxmlformats.org/officeDocument/2006/relationships" r:id="rId7"/>
          </a:graphicData>
        </a:graphic>
      </p:graphicFrame>
      <p:sp>
        <p:nvSpPr>
          <p:cNvPr id="44" name="TextBox 43">
            <a:extLst>
              <a:ext uri="{FF2B5EF4-FFF2-40B4-BE49-F238E27FC236}">
                <a16:creationId xmlns:a16="http://schemas.microsoft.com/office/drawing/2014/main" id="{78915701-95CC-0C9B-7A32-7F09D4C9B297}"/>
              </a:ext>
            </a:extLst>
          </p:cNvPr>
          <p:cNvSpPr txBox="1"/>
          <p:nvPr/>
        </p:nvSpPr>
        <p:spPr>
          <a:xfrm>
            <a:off x="8814270" y="1116905"/>
            <a:ext cx="2779296" cy="5027017"/>
          </a:xfrm>
          <a:prstGeom prst="rect">
            <a:avLst/>
          </a:prstGeom>
          <a:noFill/>
          <a:ln>
            <a:noFill/>
          </a:ln>
        </p:spPr>
        <p:txBody>
          <a:bodyPr wrap="square">
            <a:spAutoFit/>
          </a:bodyPr>
          <a:lstStyle/>
          <a:p>
            <a:pPr marL="268288" indent="-268288" algn="just">
              <a:buClr>
                <a:schemeClr val="bg1"/>
              </a:buClr>
              <a:buFont typeface="Wingdings" panose="05000000000000000000" pitchFamily="2" charset="2"/>
              <a:buChar char="v"/>
            </a:pPr>
            <a:r>
              <a:rPr lang="en-US" sz="1100" dirty="0">
                <a:solidFill>
                  <a:srgbClr val="00679E"/>
                </a:solidFill>
                <a:latin typeface="SVN-Gilroy XBold" panose="00000900000000000000" pitchFamily="50" charset="0"/>
                <a:ea typeface="Tahoma" panose="020B0604030504040204" pitchFamily="34" charset="0"/>
                <a:cs typeface="Arial" pitchFamily="34" charset="0"/>
              </a:rPr>
              <a:t>Credit in 2H2024 projected to heat up </a:t>
            </a:r>
            <a:r>
              <a:rPr lang="en-US" sz="1100" dirty="0">
                <a:solidFill>
                  <a:schemeClr val="tx1">
                    <a:lumMod val="75000"/>
                    <a:lumOff val="25000"/>
                  </a:schemeClr>
                </a:solidFill>
                <a:latin typeface="SVN-Gilroy Medium" panose="00000600000000000000" pitchFamily="50" charset="0"/>
                <a:cs typeface="Arial" panose="020B0604020202020204" pitchFamily="34" charset="0"/>
              </a:rPr>
              <a:t>underpinned by its recovery in production to serve exports at year-end, the support from fiscal policies as well as the economic recovery. </a:t>
            </a:r>
          </a:p>
          <a:p>
            <a:pPr marL="268288" indent="-268288" algn="just">
              <a:buClr>
                <a:schemeClr val="bg1"/>
              </a:buClr>
              <a:buFont typeface="Wingdings" panose="05000000000000000000" pitchFamily="2" charset="2"/>
              <a:buChar char="v"/>
            </a:pPr>
            <a:r>
              <a:rPr lang="en-US" sz="1100" dirty="0">
                <a:solidFill>
                  <a:srgbClr val="00679E"/>
                </a:solidFill>
                <a:latin typeface="SVN-Gilroy XBold" panose="00000900000000000000" pitchFamily="50" charset="0"/>
                <a:ea typeface="Tahoma" panose="020B0604030504040204" pitchFamily="34" charset="0"/>
                <a:cs typeface="Arial" pitchFamily="34" charset="0"/>
              </a:rPr>
              <a:t>Pressure on exchange rate still exists yet tends to decrease </a:t>
            </a:r>
            <a:r>
              <a:rPr lang="en-US" sz="1100" dirty="0">
                <a:solidFill>
                  <a:schemeClr val="tx1">
                    <a:lumMod val="75000"/>
                    <a:lumOff val="25000"/>
                  </a:schemeClr>
                </a:solidFill>
                <a:latin typeface="SVN-Gilroy Medium" panose="00000600000000000000" pitchFamily="50" charset="0"/>
                <a:cs typeface="Arial" panose="020B0604020202020204" pitchFamily="34" charset="0"/>
              </a:rPr>
              <a:t>until there is clear signs of more expansion in US monetary policy. SBV’s measures to stabilize exchange rates may cause liquidity to shrink, further putting pressure on interest rates. Deposit interest rates are likely to increase while lending interest rates maintains at a low level in line with the policy of promoting economic growth. NIM may continue to decline.</a:t>
            </a:r>
          </a:p>
          <a:p>
            <a:pPr marL="268288" indent="-268288" algn="just">
              <a:spcBef>
                <a:spcPts val="200"/>
              </a:spcBef>
              <a:spcAft>
                <a:spcPts val="200"/>
              </a:spcAft>
              <a:buClr>
                <a:schemeClr val="bg1"/>
              </a:buClr>
              <a:buFont typeface="Wingdings" panose="05000000000000000000" pitchFamily="2" charset="2"/>
              <a:buChar char="v"/>
            </a:pPr>
            <a:r>
              <a:rPr lang="en-US" sz="1100" dirty="0">
                <a:solidFill>
                  <a:srgbClr val="00679E"/>
                </a:solidFill>
                <a:latin typeface="SVN-Gilroy XBold" panose="00000900000000000000" pitchFamily="50" charset="0"/>
                <a:ea typeface="Tahoma" panose="020B0604030504040204" pitchFamily="34" charset="0"/>
                <a:cs typeface="Arial" pitchFamily="34" charset="0"/>
              </a:rPr>
              <a:t>Exports expected to maintain an upward trend in 2H2024 </a:t>
            </a: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thanks to the dynamics including the inventories in the US and EU reaching the trough and the positive growth of US consumption index. Activities of trade finance and FX trading maintained continues to maintain growth momentum. </a:t>
            </a:r>
          </a:p>
        </p:txBody>
      </p:sp>
      <p:sp>
        <p:nvSpPr>
          <p:cNvPr id="45" name="Rectangle 44">
            <a:extLst>
              <a:ext uri="{FF2B5EF4-FFF2-40B4-BE49-F238E27FC236}">
                <a16:creationId xmlns:a16="http://schemas.microsoft.com/office/drawing/2014/main" id="{F1B33718-2BDF-D08C-3816-8164212E4DB4}"/>
              </a:ext>
            </a:extLst>
          </p:cNvPr>
          <p:cNvSpPr/>
          <p:nvPr/>
        </p:nvSpPr>
        <p:spPr>
          <a:xfrm flipV="1">
            <a:off x="1419091" y="1430512"/>
            <a:ext cx="81024" cy="81024"/>
          </a:xfrm>
          <a:prstGeom prst="rect">
            <a:avLst/>
          </a:prstGeom>
          <a:solidFill>
            <a:srgbClr val="008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cxnSp>
        <p:nvCxnSpPr>
          <p:cNvPr id="57" name="Straight Connector 56">
            <a:extLst>
              <a:ext uri="{FF2B5EF4-FFF2-40B4-BE49-F238E27FC236}">
                <a16:creationId xmlns:a16="http://schemas.microsoft.com/office/drawing/2014/main" id="{97C75E80-65AF-4944-D035-5ACDD904A479}"/>
              </a:ext>
            </a:extLst>
          </p:cNvPr>
          <p:cNvCxnSpPr>
            <a:cxnSpLocks/>
          </p:cNvCxnSpPr>
          <p:nvPr/>
        </p:nvCxnSpPr>
        <p:spPr>
          <a:xfrm>
            <a:off x="9780775"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95E491C-0E51-1FDC-35F9-E550C76E8FB9}"/>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rgbClr val="BE2544"/>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rgbClr val="BE2544"/>
                </a:solidFill>
                <a:effectLst/>
                <a:uLnTx/>
                <a:uFillTx/>
                <a:latin typeface="SVN-Gilroy XBold" panose="00000900000000000000" pitchFamily="50" charset="0"/>
                <a:cs typeface="Arial" panose="020B0604020202020204" pitchFamily="34" charset="0"/>
              </a:rPr>
              <a:t>21</a:t>
            </a:r>
            <a:endParaRPr lang="de-DE" sz="600" dirty="0">
              <a:solidFill>
                <a:srgbClr val="BE2544"/>
              </a:solidFill>
              <a:latin typeface="SVN-Gilroy XBold" panose="00000900000000000000" pitchFamily="50" charset="0"/>
              <a:cs typeface="Arial" panose="020B0604020202020204" pitchFamily="34" charset="0"/>
            </a:endParaRPr>
          </a:p>
        </p:txBody>
      </p:sp>
      <p:cxnSp>
        <p:nvCxnSpPr>
          <p:cNvPr id="60" name="Straight Connector 59">
            <a:extLst>
              <a:ext uri="{FF2B5EF4-FFF2-40B4-BE49-F238E27FC236}">
                <a16:creationId xmlns:a16="http://schemas.microsoft.com/office/drawing/2014/main" id="{3B1D3B48-1AF2-3181-9EEE-DE694619CD13}"/>
              </a:ext>
            </a:extLst>
          </p:cNvPr>
          <p:cNvCxnSpPr>
            <a:cxnSpLocks/>
          </p:cNvCxnSpPr>
          <p:nvPr/>
        </p:nvCxnSpPr>
        <p:spPr>
          <a:xfrm>
            <a:off x="11134902" y="6547920"/>
            <a:ext cx="0" cy="107173"/>
          </a:xfrm>
          <a:prstGeom prst="line">
            <a:avLst/>
          </a:prstGeom>
          <a:ln w="6350">
            <a:solidFill>
              <a:srgbClr val="BE2544"/>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18D80FEF-9150-3C20-692E-B6A20BDBF34B}"/>
              </a:ext>
            </a:extLst>
          </p:cNvPr>
          <p:cNvCxnSpPr>
            <a:cxnSpLocks/>
          </p:cNvCxnSpPr>
          <p:nvPr/>
        </p:nvCxnSpPr>
        <p:spPr>
          <a:xfrm>
            <a:off x="10538421" y="6471625"/>
            <a:ext cx="381156" cy="0"/>
          </a:xfrm>
          <a:prstGeom prst="line">
            <a:avLst/>
          </a:prstGeom>
          <a:ln w="28575">
            <a:solidFill>
              <a:srgbClr val="BE2544"/>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1E68E5F-C30B-CE11-8E61-11456EACDB92}"/>
              </a:ext>
            </a:extLst>
          </p:cNvPr>
          <p:cNvSpPr txBox="1"/>
          <p:nvPr/>
        </p:nvSpPr>
        <p:spPr>
          <a:xfrm>
            <a:off x="9864725" y="6509173"/>
            <a:ext cx="1154888"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lang="en-US" sz="600" dirty="0">
                <a:solidFill>
                  <a:srgbClr val="BE2544"/>
                </a:solidFill>
                <a:latin typeface="SVN-Gilroy Heavy" panose="00000A00000000000000" pitchFamily="50" charset="0"/>
                <a:cs typeface="Arial" panose="020B0604020202020204" pitchFamily="34" charset="0"/>
              </a:rPr>
              <a:t>03</a:t>
            </a:r>
            <a:r>
              <a:rPr lang="en-US" sz="600" dirty="0">
                <a:solidFill>
                  <a:srgbClr val="BE2544"/>
                </a:solidFill>
                <a:latin typeface="SVN-Gilroy Medium" panose="00000600000000000000" pitchFamily="50" charset="0"/>
                <a:cs typeface="Arial" panose="020B0604020202020204" pitchFamily="34" charset="0"/>
              </a:rPr>
              <a:t> – MACRO &amp; INDUSTRY</a:t>
            </a:r>
            <a:endParaRPr lang="de-DE" sz="600" dirty="0">
              <a:solidFill>
                <a:srgbClr val="BE2544"/>
              </a:solidFill>
              <a:latin typeface="SVN-Gilroy Medium" panose="00000600000000000000" pitchFamily="50" charset="0"/>
              <a:cs typeface="Arial" panose="020B0604020202020204" pitchFamily="34" charset="0"/>
            </a:endParaRPr>
          </a:p>
        </p:txBody>
      </p:sp>
      <p:pic>
        <p:nvPicPr>
          <p:cNvPr id="54" name="Picture 53">
            <a:extLst>
              <a:ext uri="{FF2B5EF4-FFF2-40B4-BE49-F238E27FC236}">
                <a16:creationId xmlns:a16="http://schemas.microsoft.com/office/drawing/2014/main" id="{3F673E26-6395-07C2-C5EB-C8F48CE6214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0977" y="4492839"/>
            <a:ext cx="104542" cy="100842"/>
          </a:xfrm>
          <a:prstGeom prst="rect">
            <a:avLst/>
          </a:prstGeom>
        </p:spPr>
      </p:pic>
      <p:pic>
        <p:nvPicPr>
          <p:cNvPr id="55" name="Picture 54">
            <a:extLst>
              <a:ext uri="{FF2B5EF4-FFF2-40B4-BE49-F238E27FC236}">
                <a16:creationId xmlns:a16="http://schemas.microsoft.com/office/drawing/2014/main" id="{70F99838-B5D0-0A11-203C-07A0A839B1A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26332" y="1138054"/>
            <a:ext cx="104542" cy="100842"/>
          </a:xfrm>
          <a:prstGeom prst="rect">
            <a:avLst/>
          </a:prstGeom>
        </p:spPr>
      </p:pic>
      <p:pic>
        <p:nvPicPr>
          <p:cNvPr id="56" name="Picture 55">
            <a:extLst>
              <a:ext uri="{FF2B5EF4-FFF2-40B4-BE49-F238E27FC236}">
                <a16:creationId xmlns:a16="http://schemas.microsoft.com/office/drawing/2014/main" id="{8890D345-D510-3F56-7393-49C1701EC7E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26332" y="1853488"/>
            <a:ext cx="104542" cy="100842"/>
          </a:xfrm>
          <a:prstGeom prst="rect">
            <a:avLst/>
          </a:prstGeom>
        </p:spPr>
      </p:pic>
      <p:pic>
        <p:nvPicPr>
          <p:cNvPr id="58" name="Picture 57">
            <a:extLst>
              <a:ext uri="{FF2B5EF4-FFF2-40B4-BE49-F238E27FC236}">
                <a16:creationId xmlns:a16="http://schemas.microsoft.com/office/drawing/2014/main" id="{BF79DEE1-24C9-DA25-7FB4-E5A0417D2C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26332" y="2534480"/>
            <a:ext cx="104542" cy="100842"/>
          </a:xfrm>
          <a:prstGeom prst="rect">
            <a:avLst/>
          </a:prstGeom>
        </p:spPr>
      </p:pic>
      <p:pic>
        <p:nvPicPr>
          <p:cNvPr id="63" name="Picture 62">
            <a:extLst>
              <a:ext uri="{FF2B5EF4-FFF2-40B4-BE49-F238E27FC236}">
                <a16:creationId xmlns:a16="http://schemas.microsoft.com/office/drawing/2014/main" id="{F5DF1CE4-DDFF-06D1-656E-F8D56D5694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26332" y="3063646"/>
            <a:ext cx="104542" cy="100842"/>
          </a:xfrm>
          <a:prstGeom prst="rect">
            <a:avLst/>
          </a:prstGeom>
        </p:spPr>
      </p:pic>
      <p:pic>
        <p:nvPicPr>
          <p:cNvPr id="64" name="Picture 63">
            <a:extLst>
              <a:ext uri="{FF2B5EF4-FFF2-40B4-BE49-F238E27FC236}">
                <a16:creationId xmlns:a16="http://schemas.microsoft.com/office/drawing/2014/main" id="{9EB7C622-BDE8-B753-C151-3AC544DC23F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70354" y="1193239"/>
            <a:ext cx="104542" cy="100842"/>
          </a:xfrm>
          <a:prstGeom prst="rect">
            <a:avLst/>
          </a:prstGeom>
        </p:spPr>
      </p:pic>
      <p:pic>
        <p:nvPicPr>
          <p:cNvPr id="65" name="Picture 64">
            <a:extLst>
              <a:ext uri="{FF2B5EF4-FFF2-40B4-BE49-F238E27FC236}">
                <a16:creationId xmlns:a16="http://schemas.microsoft.com/office/drawing/2014/main" id="{D699FD6D-B130-0DBA-2548-DEB972E4166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70354" y="2210307"/>
            <a:ext cx="104542" cy="100842"/>
          </a:xfrm>
          <a:prstGeom prst="rect">
            <a:avLst/>
          </a:prstGeom>
        </p:spPr>
      </p:pic>
      <p:pic>
        <p:nvPicPr>
          <p:cNvPr id="66" name="Picture 65">
            <a:extLst>
              <a:ext uri="{FF2B5EF4-FFF2-40B4-BE49-F238E27FC236}">
                <a16:creationId xmlns:a16="http://schemas.microsoft.com/office/drawing/2014/main" id="{80140685-DEB9-AD83-2DC2-321AA98C2A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70354" y="4403905"/>
            <a:ext cx="104542" cy="100842"/>
          </a:xfrm>
          <a:prstGeom prst="rect">
            <a:avLst/>
          </a:prstGeom>
        </p:spPr>
      </p:pic>
    </p:spTree>
    <p:extLst>
      <p:ext uri="{BB962C8B-B14F-4D97-AF65-F5344CB8AC3E}">
        <p14:creationId xmlns:p14="http://schemas.microsoft.com/office/powerpoint/2010/main" val="3430625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1FDA1E-A5FF-1830-9ADF-8D7378240C90}"/>
              </a:ext>
            </a:extLst>
          </p:cNvPr>
          <p:cNvPicPr>
            <a:picLocks noChangeAspect="1"/>
          </p:cNvPicPr>
          <p:nvPr/>
        </p:nvPicPr>
        <p:blipFill>
          <a:blip r:embed="rId3"/>
          <a:stretch>
            <a:fillRect/>
          </a:stretch>
        </p:blipFill>
        <p:spPr>
          <a:xfrm>
            <a:off x="0" y="2063026"/>
            <a:ext cx="12192000" cy="4794974"/>
          </a:xfrm>
          <a:prstGeom prst="rect">
            <a:avLst/>
          </a:prstGeom>
        </p:spPr>
      </p:pic>
      <p:sp>
        <p:nvSpPr>
          <p:cNvPr id="3" name="Rectangle 2">
            <a:extLst>
              <a:ext uri="{FF2B5EF4-FFF2-40B4-BE49-F238E27FC236}">
                <a16:creationId xmlns:a16="http://schemas.microsoft.com/office/drawing/2014/main" id="{03265E15-5675-003B-4725-3C385DA61C7D}"/>
              </a:ext>
            </a:extLst>
          </p:cNvPr>
          <p:cNvSpPr/>
          <p:nvPr/>
        </p:nvSpPr>
        <p:spPr>
          <a:xfrm rot="16200000">
            <a:off x="2639651" y="-2673470"/>
            <a:ext cx="6858000" cy="12192000"/>
          </a:xfrm>
          <a:prstGeom prst="rect">
            <a:avLst/>
          </a:prstGeom>
          <a:gradFill>
            <a:gsLst>
              <a:gs pos="49000">
                <a:srgbClr val="FFFFFF">
                  <a:alpha val="70000"/>
                </a:srgbClr>
              </a:gs>
              <a:gs pos="31000">
                <a:srgbClr val="FFFFFF"/>
              </a:gs>
              <a:gs pos="0">
                <a:srgbClr val="FFFFFF"/>
              </a:gs>
              <a:gs pos="79324">
                <a:srgbClr val="FFFFFF">
                  <a:alpha val="20000"/>
                </a:srgbClr>
              </a:gs>
              <a:gs pos="100000">
                <a:schemeClr val="bg1">
                  <a:lumMod val="10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D423E474-CE97-0D4C-E5AA-639C75A8E7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90232" y="318411"/>
            <a:ext cx="1341434" cy="450721"/>
          </a:xfrm>
          <a:prstGeom prst="rect">
            <a:avLst/>
          </a:prstGeom>
        </p:spPr>
      </p:pic>
      <p:sp>
        <p:nvSpPr>
          <p:cNvPr id="12" name="Rectangle: Rounded Corners 1">
            <a:extLst>
              <a:ext uri="{FF2B5EF4-FFF2-40B4-BE49-F238E27FC236}">
                <a16:creationId xmlns:a16="http://schemas.microsoft.com/office/drawing/2014/main" id="{8EC9A470-2C80-BFE0-9F28-A6D82C6C2F32}"/>
              </a:ext>
            </a:extLst>
          </p:cNvPr>
          <p:cNvSpPr/>
          <p:nvPr/>
        </p:nvSpPr>
        <p:spPr>
          <a:xfrm>
            <a:off x="1825127" y="1744516"/>
            <a:ext cx="8614272" cy="717184"/>
          </a:xfrm>
          <a:prstGeom prst="roundRect">
            <a:avLst>
              <a:gd name="adj" fmla="val 37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242B63F-B34C-11CA-E7B9-08C6C619BCBD}"/>
              </a:ext>
            </a:extLst>
          </p:cNvPr>
          <p:cNvSpPr txBox="1"/>
          <p:nvPr/>
        </p:nvSpPr>
        <p:spPr>
          <a:xfrm>
            <a:off x="3195512" y="1933831"/>
            <a:ext cx="7243888" cy="338554"/>
          </a:xfrm>
          <a:prstGeom prst="rect">
            <a:avLst/>
          </a:prstGeom>
          <a:noFill/>
        </p:spPr>
        <p:txBody>
          <a:bodyPr wrap="square" rtlCol="0">
            <a:spAutoFit/>
          </a:bodyPr>
          <a:lstStyle/>
          <a:p>
            <a:pPr lvl="0">
              <a:defRPr/>
            </a:pPr>
            <a:r>
              <a:rPr lang="en-US" sz="1600" b="1" dirty="0">
                <a:solidFill>
                  <a:prstClr val="white">
                    <a:lumMod val="65000"/>
                  </a:prstClr>
                </a:solidFill>
                <a:latin typeface="SVN-Gilroy SemiBold" panose="00000700000000000000" pitchFamily="50" charset="0"/>
                <a:cs typeface="Arial" panose="020B0604020202020204" pitchFamily="34" charset="0"/>
              </a:rPr>
              <a:t>HIGHLIGHTS IN 2Q2024 &amp; 1H2024</a:t>
            </a:r>
          </a:p>
        </p:txBody>
      </p:sp>
      <p:sp>
        <p:nvSpPr>
          <p:cNvPr id="14" name="Rectangle: Rounded Corners 6">
            <a:extLst>
              <a:ext uri="{FF2B5EF4-FFF2-40B4-BE49-F238E27FC236}">
                <a16:creationId xmlns:a16="http://schemas.microsoft.com/office/drawing/2014/main" id="{6AB568F1-9DDE-4A02-A701-8CCED0DBD4F4}"/>
              </a:ext>
            </a:extLst>
          </p:cNvPr>
          <p:cNvSpPr/>
          <p:nvPr/>
        </p:nvSpPr>
        <p:spPr>
          <a:xfrm>
            <a:off x="1825127" y="2583523"/>
            <a:ext cx="8614272" cy="717184"/>
          </a:xfrm>
          <a:prstGeom prst="roundRect">
            <a:avLst>
              <a:gd name="adj" fmla="val 372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92075C4-7807-16BA-46CC-5E0476237927}"/>
              </a:ext>
            </a:extLst>
          </p:cNvPr>
          <p:cNvSpPr txBox="1"/>
          <p:nvPr/>
        </p:nvSpPr>
        <p:spPr>
          <a:xfrm>
            <a:off x="3195512" y="2772838"/>
            <a:ext cx="7243888" cy="338554"/>
          </a:xfrm>
          <a:prstGeom prst="rect">
            <a:avLst/>
          </a:prstGeom>
          <a:noFill/>
        </p:spPr>
        <p:txBody>
          <a:bodyPr wrap="square" rtlCol="0">
            <a:spAutoFit/>
          </a:bodyPr>
          <a:lstStyle/>
          <a:p>
            <a:pPr>
              <a:defRPr/>
            </a:pPr>
            <a:r>
              <a:rPr lang="en-US" sz="1600" b="1" dirty="0">
                <a:solidFill>
                  <a:prstClr val="white">
                    <a:lumMod val="65000"/>
                  </a:prstClr>
                </a:solidFill>
                <a:latin typeface="SVN-Gilroy SemiBold" panose="00000700000000000000" pitchFamily="50" charset="0"/>
                <a:cs typeface="Arial" panose="020B0604020202020204" pitchFamily="34" charset="0"/>
              </a:rPr>
              <a:t>DETAILED BUSINESS RESULTS IN 2Q2024 &amp; 1H2024</a:t>
            </a:r>
          </a:p>
        </p:txBody>
      </p:sp>
      <p:sp>
        <p:nvSpPr>
          <p:cNvPr id="16" name="Rectangle: Rounded Corners 7">
            <a:extLst>
              <a:ext uri="{FF2B5EF4-FFF2-40B4-BE49-F238E27FC236}">
                <a16:creationId xmlns:a16="http://schemas.microsoft.com/office/drawing/2014/main" id="{50B675BD-565E-19D5-AB70-FA915C56259A}"/>
              </a:ext>
            </a:extLst>
          </p:cNvPr>
          <p:cNvSpPr/>
          <p:nvPr/>
        </p:nvSpPr>
        <p:spPr>
          <a:xfrm>
            <a:off x="1825127" y="3422530"/>
            <a:ext cx="8614272" cy="717184"/>
          </a:xfrm>
          <a:prstGeom prst="roundRect">
            <a:avLst>
              <a:gd name="adj" fmla="val 372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5662703-3E83-4197-39F7-E6427CE39D81}"/>
              </a:ext>
            </a:extLst>
          </p:cNvPr>
          <p:cNvSpPr txBox="1"/>
          <p:nvPr/>
        </p:nvSpPr>
        <p:spPr>
          <a:xfrm>
            <a:off x="3195512" y="3611845"/>
            <a:ext cx="7243888" cy="338554"/>
          </a:xfrm>
          <a:prstGeom prst="rect">
            <a:avLst/>
          </a:prstGeom>
          <a:noFill/>
        </p:spPr>
        <p:txBody>
          <a:bodyPr wrap="square" rtlCol="0">
            <a:spAutoFit/>
          </a:bodyPr>
          <a:lstStyle/>
          <a:p>
            <a:pPr marR="0" indent="0" fontAlgn="auto">
              <a:lnSpc>
                <a:spcPct val="100000"/>
              </a:lnSpc>
              <a:spcBef>
                <a:spcPts val="0"/>
              </a:spcBef>
              <a:spcAft>
                <a:spcPts val="0"/>
              </a:spcAft>
              <a:buClrTx/>
              <a:buSzTx/>
              <a:buFontTx/>
              <a:buNone/>
              <a:tabLst/>
              <a:defRPr/>
            </a:pPr>
            <a:r>
              <a:rPr lang="en-US" sz="1600" b="1" dirty="0">
                <a:solidFill>
                  <a:prstClr val="white">
                    <a:lumMod val="65000"/>
                  </a:prstClr>
                </a:solidFill>
                <a:latin typeface="SVN-Gilroy SemiBold" panose="00000700000000000000" pitchFamily="50" charset="0"/>
                <a:cs typeface="Arial" panose="020B0604020202020204" pitchFamily="34" charset="0"/>
              </a:rPr>
              <a:t>MACRO-ECONOMIC AND BANKING INDUSTRY UPDATE</a:t>
            </a:r>
          </a:p>
        </p:txBody>
      </p:sp>
      <p:sp>
        <p:nvSpPr>
          <p:cNvPr id="18" name="Rectangle: Rounded Corners 8">
            <a:extLst>
              <a:ext uri="{FF2B5EF4-FFF2-40B4-BE49-F238E27FC236}">
                <a16:creationId xmlns:a16="http://schemas.microsoft.com/office/drawing/2014/main" id="{E903080B-223B-9D0A-7FC6-DD29B9A0F14B}"/>
              </a:ext>
            </a:extLst>
          </p:cNvPr>
          <p:cNvSpPr/>
          <p:nvPr/>
        </p:nvSpPr>
        <p:spPr>
          <a:xfrm>
            <a:off x="1825127" y="4261537"/>
            <a:ext cx="8614272" cy="717184"/>
          </a:xfrm>
          <a:prstGeom prst="roundRect">
            <a:avLst>
              <a:gd name="adj" fmla="val 3723"/>
            </a:avLst>
          </a:prstGeom>
          <a:solidFill>
            <a:srgbClr val="C8EDF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4F3E3C6-CFAC-8776-CF46-906A8ED3F66D}"/>
              </a:ext>
            </a:extLst>
          </p:cNvPr>
          <p:cNvSpPr txBox="1"/>
          <p:nvPr/>
        </p:nvSpPr>
        <p:spPr>
          <a:xfrm>
            <a:off x="3195511" y="4452226"/>
            <a:ext cx="7243888" cy="338554"/>
          </a:xfrm>
          <a:prstGeom prst="rect">
            <a:avLst/>
          </a:prstGeom>
          <a:noFill/>
        </p:spPr>
        <p:txBody>
          <a:bodyPr wrap="square" rtlCol="0">
            <a:spAutoFit/>
          </a:bodyPr>
          <a:lstStyle/>
          <a:p>
            <a:pPr lvl="0">
              <a:defRPr/>
            </a:pPr>
            <a:r>
              <a:rPr lang="en-US" sz="1600" b="1" dirty="0">
                <a:solidFill>
                  <a:srgbClr val="005993"/>
                </a:solidFill>
                <a:latin typeface="SVN-Gilroy SemiBold" panose="00000700000000000000" pitchFamily="50" charset="0"/>
                <a:cs typeface="Arial" panose="020B0604020202020204" pitchFamily="34" charset="0"/>
              </a:rPr>
              <a:t>BUSINESS PLAN IN 2H2024</a:t>
            </a:r>
          </a:p>
        </p:txBody>
      </p:sp>
      <p:sp>
        <p:nvSpPr>
          <p:cNvPr id="20" name="Rectangle: Rounded Corners 9">
            <a:extLst>
              <a:ext uri="{FF2B5EF4-FFF2-40B4-BE49-F238E27FC236}">
                <a16:creationId xmlns:a16="http://schemas.microsoft.com/office/drawing/2014/main" id="{762ACBDD-12F7-63B8-7A51-69DDB5F730E8}"/>
              </a:ext>
            </a:extLst>
          </p:cNvPr>
          <p:cNvSpPr/>
          <p:nvPr/>
        </p:nvSpPr>
        <p:spPr>
          <a:xfrm>
            <a:off x="1825127" y="5100542"/>
            <a:ext cx="8614272" cy="717184"/>
          </a:xfrm>
          <a:prstGeom prst="roundRect">
            <a:avLst>
              <a:gd name="adj" fmla="val 37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CD993F0-2E42-1E2D-B77D-3E35F1C42B81}"/>
              </a:ext>
            </a:extLst>
          </p:cNvPr>
          <p:cNvSpPr txBox="1"/>
          <p:nvPr/>
        </p:nvSpPr>
        <p:spPr>
          <a:xfrm>
            <a:off x="3195511" y="5289857"/>
            <a:ext cx="7243887" cy="338554"/>
          </a:xfrm>
          <a:prstGeom prst="rect">
            <a:avLst/>
          </a:prstGeom>
          <a:noFill/>
        </p:spPr>
        <p:txBody>
          <a:bodyPr wrap="square" rtlCol="0">
            <a:spAutoFit/>
          </a:bodyPr>
          <a:lstStyle/>
          <a:p>
            <a:pPr lvl="0">
              <a:defRPr/>
            </a:pPr>
            <a:r>
              <a:rPr lang="en-US" sz="1600" b="1" dirty="0">
                <a:solidFill>
                  <a:prstClr val="white">
                    <a:lumMod val="65000"/>
                  </a:prstClr>
                </a:solidFill>
                <a:latin typeface="SVN-Gilroy SemiBold" panose="00000700000000000000" pitchFamily="50" charset="0"/>
                <a:cs typeface="Arial" panose="020B0604020202020204" pitchFamily="34" charset="0"/>
              </a:rPr>
              <a:t>APPENDIX</a:t>
            </a:r>
          </a:p>
        </p:txBody>
      </p:sp>
      <p:grpSp>
        <p:nvGrpSpPr>
          <p:cNvPr id="22" name="Group 21">
            <a:extLst>
              <a:ext uri="{FF2B5EF4-FFF2-40B4-BE49-F238E27FC236}">
                <a16:creationId xmlns:a16="http://schemas.microsoft.com/office/drawing/2014/main" id="{327C772E-CE87-3918-FF6D-A51780287C4D}"/>
              </a:ext>
            </a:extLst>
          </p:cNvPr>
          <p:cNvGrpSpPr/>
          <p:nvPr/>
        </p:nvGrpSpPr>
        <p:grpSpPr>
          <a:xfrm>
            <a:off x="2094678" y="1900121"/>
            <a:ext cx="474236" cy="405920"/>
            <a:chOff x="6800652" y="197741"/>
            <a:chExt cx="745220" cy="637868"/>
          </a:xfrm>
          <a:solidFill>
            <a:schemeClr val="bg1">
              <a:lumMod val="75000"/>
            </a:schemeClr>
          </a:solidFill>
        </p:grpSpPr>
        <p:sp>
          <p:nvSpPr>
            <p:cNvPr id="23" name="Freeform: Shape 4">
              <a:extLst>
                <a:ext uri="{FF2B5EF4-FFF2-40B4-BE49-F238E27FC236}">
                  <a16:creationId xmlns:a16="http://schemas.microsoft.com/office/drawing/2014/main" id="{99B21C77-5C82-51BA-E9E0-078A05F72351}"/>
                </a:ext>
              </a:extLst>
            </p:cNvPr>
            <p:cNvSpPr/>
            <p:nvPr/>
          </p:nvSpPr>
          <p:spPr>
            <a:xfrm>
              <a:off x="6800652" y="197829"/>
              <a:ext cx="407369" cy="637692"/>
            </a:xfrm>
            <a:custGeom>
              <a:avLst/>
              <a:gdLst>
                <a:gd name="connsiteX0" fmla="*/ 159353 w 407369"/>
                <a:gd name="connsiteY0" fmla="*/ 5 h 637692"/>
                <a:gd name="connsiteX1" fmla="*/ 248016 w 407369"/>
                <a:gd name="connsiteY1" fmla="*/ 5 h 637692"/>
                <a:gd name="connsiteX2" fmla="*/ 278025 w 407369"/>
                <a:gd name="connsiteY2" fmla="*/ 115 h 637692"/>
                <a:gd name="connsiteX3" fmla="*/ 299382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2 w 407369"/>
                <a:gd name="connsiteY13" fmla="*/ 636803 h 637692"/>
                <a:gd name="connsiteX14" fmla="*/ 278025 w 407369"/>
                <a:gd name="connsiteY14" fmla="*/ 637577 h 637692"/>
                <a:gd name="connsiteX15" fmla="*/ 248016 w 407369"/>
                <a:gd name="connsiteY15" fmla="*/ 637688 h 637692"/>
                <a:gd name="connsiteX16" fmla="*/ 159353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3 w 407369"/>
                <a:gd name="connsiteY29" fmla="*/ 5 h 637692"/>
                <a:gd name="connsiteX30" fmla="*/ 159353 w 407369"/>
                <a:gd name="connsiteY30" fmla="*/ 123909 h 637692"/>
                <a:gd name="connsiteX31" fmla="*/ 147162 w 407369"/>
                <a:gd name="connsiteY31" fmla="*/ 126124 h 637692"/>
                <a:gd name="connsiteX32" fmla="*/ 141621 w 407369"/>
                <a:gd name="connsiteY32" fmla="*/ 141629 h 637692"/>
                <a:gd name="connsiteX33" fmla="*/ 141621 w 407369"/>
                <a:gd name="connsiteY33" fmla="*/ 496061 h 637692"/>
                <a:gd name="connsiteX34" fmla="*/ 147162 w 407369"/>
                <a:gd name="connsiteY34" fmla="*/ 511568 h 637692"/>
                <a:gd name="connsiteX35" fmla="*/ 159353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3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3" y="5"/>
                  </a:moveTo>
                  <a:lnTo>
                    <a:pt x="248016" y="5"/>
                  </a:lnTo>
                  <a:cubicBezTo>
                    <a:pt x="259518" y="-14"/>
                    <a:pt x="269521" y="23"/>
                    <a:pt x="278025" y="115"/>
                  </a:cubicBezTo>
                  <a:cubicBezTo>
                    <a:pt x="286529" y="207"/>
                    <a:pt x="293648" y="466"/>
                    <a:pt x="299382" y="890"/>
                  </a:cubicBezTo>
                  <a:cubicBezTo>
                    <a:pt x="305099" y="1315"/>
                    <a:pt x="311369" y="2015"/>
                    <a:pt x="318192" y="2992"/>
                  </a:cubicBezTo>
                  <a:cubicBezTo>
                    <a:pt x="325014" y="3970"/>
                    <a:pt x="332612" y="5334"/>
                    <a:pt x="340984" y="7086"/>
                  </a:cubicBezTo>
                  <a:cubicBezTo>
                    <a:pt x="363997" y="11492"/>
                    <a:pt x="380372" y="21264"/>
                    <a:pt x="390109" y="36402"/>
                  </a:cubicBezTo>
                  <a:cubicBezTo>
                    <a:pt x="399845" y="51540"/>
                    <a:pt x="405598"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4" y="633724"/>
                    <a:pt x="318192" y="634701"/>
                  </a:cubicBezTo>
                  <a:cubicBezTo>
                    <a:pt x="311369" y="635678"/>
                    <a:pt x="305099" y="636379"/>
                    <a:pt x="299382" y="636803"/>
                  </a:cubicBezTo>
                  <a:cubicBezTo>
                    <a:pt x="293648" y="637227"/>
                    <a:pt x="286529" y="637485"/>
                    <a:pt x="278025" y="637577"/>
                  </a:cubicBezTo>
                  <a:cubicBezTo>
                    <a:pt x="269521" y="637669"/>
                    <a:pt x="259518" y="637706"/>
                    <a:pt x="248016" y="637688"/>
                  </a:cubicBezTo>
                  <a:lnTo>
                    <a:pt x="159353"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0" y="626201"/>
                    <a:pt x="26794" y="616429"/>
                    <a:pt x="17149" y="601291"/>
                  </a:cubicBezTo>
                  <a:cubicBezTo>
                    <a:pt x="7505" y="586153"/>
                    <a:pt x="1788" y="562884"/>
                    <a:pt x="0" y="531485"/>
                  </a:cubicBezTo>
                  <a:lnTo>
                    <a:pt x="0" y="106209"/>
                  </a:lnTo>
                  <a:cubicBezTo>
                    <a:pt x="276" y="85429"/>
                    <a:pt x="3264" y="68134"/>
                    <a:pt x="8962" y="54324"/>
                  </a:cubicBezTo>
                  <a:cubicBezTo>
                    <a:pt x="14660" y="40514"/>
                    <a:pt x="21409" y="30078"/>
                    <a:pt x="29209" y="23016"/>
                  </a:cubicBezTo>
                  <a:cubicBezTo>
                    <a:pt x="33155" y="19476"/>
                    <a:pt x="38097"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3" y="5"/>
                  </a:cubicBezTo>
                  <a:close/>
                  <a:moveTo>
                    <a:pt x="159353" y="123909"/>
                  </a:moveTo>
                  <a:cubicBezTo>
                    <a:pt x="154736" y="123540"/>
                    <a:pt x="150672" y="124278"/>
                    <a:pt x="147162" y="126124"/>
                  </a:cubicBezTo>
                  <a:cubicBezTo>
                    <a:pt x="143653" y="127970"/>
                    <a:pt x="141806" y="133138"/>
                    <a:pt x="141621" y="141629"/>
                  </a:cubicBezTo>
                  <a:lnTo>
                    <a:pt x="141621" y="496061"/>
                  </a:lnTo>
                  <a:cubicBezTo>
                    <a:pt x="141806" y="504553"/>
                    <a:pt x="143653" y="509722"/>
                    <a:pt x="147162" y="511568"/>
                  </a:cubicBezTo>
                  <a:cubicBezTo>
                    <a:pt x="150672" y="513414"/>
                    <a:pt x="154736" y="514152"/>
                    <a:pt x="159353"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3"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5">
              <a:extLst>
                <a:ext uri="{FF2B5EF4-FFF2-40B4-BE49-F238E27FC236}">
                  <a16:creationId xmlns:a16="http://schemas.microsoft.com/office/drawing/2014/main" id="{5D03F638-0644-22ED-B59A-F19E50F7EAC4}"/>
                </a:ext>
              </a:extLst>
            </p:cNvPr>
            <p:cNvSpPr/>
            <p:nvPr/>
          </p:nvSpPr>
          <p:spPr>
            <a:xfrm>
              <a:off x="7297952" y="197741"/>
              <a:ext cx="247920" cy="637868"/>
            </a:xfrm>
            <a:custGeom>
              <a:avLst/>
              <a:gdLst>
                <a:gd name="connsiteX0" fmla="*/ 17717 w 247920"/>
                <a:gd name="connsiteY0" fmla="*/ 93 h 637868"/>
                <a:gd name="connsiteX1" fmla="*/ 230218 w 247920"/>
                <a:gd name="connsiteY1" fmla="*/ 93 h 637868"/>
                <a:gd name="connsiteX2" fmla="*/ 242388 w 247920"/>
                <a:gd name="connsiteY2" fmla="*/ 2305 h 637868"/>
                <a:gd name="connsiteX3" fmla="*/ 247920 w 247920"/>
                <a:gd name="connsiteY3" fmla="*/ 17794 h 637868"/>
                <a:gd name="connsiteX4" fmla="*/ 247920 w 247920"/>
                <a:gd name="connsiteY4" fmla="*/ 620059 h 637868"/>
                <a:gd name="connsiteX5" fmla="*/ 242388 w 247920"/>
                <a:gd name="connsiteY5" fmla="*/ 635561 h 637868"/>
                <a:gd name="connsiteX6" fmla="*/ 230218 w 247920"/>
                <a:gd name="connsiteY6" fmla="*/ 637776 h 637868"/>
                <a:gd name="connsiteX7" fmla="*/ 124002 w 247920"/>
                <a:gd name="connsiteY7" fmla="*/ 637776 h 637868"/>
                <a:gd name="connsiteX8" fmla="*/ 111831 w 247920"/>
                <a:gd name="connsiteY8" fmla="*/ 635561 h 637868"/>
                <a:gd name="connsiteX9" fmla="*/ 106299 w 247920"/>
                <a:gd name="connsiteY9" fmla="*/ 620059 h 637868"/>
                <a:gd name="connsiteX10" fmla="*/ 106299 w 247920"/>
                <a:gd name="connsiteY10" fmla="*/ 123997 h 637868"/>
                <a:gd name="connsiteX11" fmla="*/ 17717 w 247920"/>
                <a:gd name="connsiteY11" fmla="*/ 123997 h 637868"/>
                <a:gd name="connsiteX12" fmla="*/ 5536 w 247920"/>
                <a:gd name="connsiteY12" fmla="*/ 121785 h 637868"/>
                <a:gd name="connsiteX13" fmla="*/ 0 w 247920"/>
                <a:gd name="connsiteY13" fmla="*/ 106297 h 637868"/>
                <a:gd name="connsiteX14" fmla="*/ 0 w 247920"/>
                <a:gd name="connsiteY14" fmla="*/ 17794 h 637868"/>
                <a:gd name="connsiteX15" fmla="*/ 5536 w 247920"/>
                <a:gd name="connsiteY15" fmla="*/ 2305 h 637868"/>
                <a:gd name="connsiteX16" fmla="*/ 17717 w 247920"/>
                <a:gd name="connsiteY16" fmla="*/ 93 h 63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920" h="637868">
                  <a:moveTo>
                    <a:pt x="17717" y="93"/>
                  </a:moveTo>
                  <a:lnTo>
                    <a:pt x="230218" y="93"/>
                  </a:lnTo>
                  <a:cubicBezTo>
                    <a:pt x="234828" y="-276"/>
                    <a:pt x="238885" y="461"/>
                    <a:pt x="242388" y="2305"/>
                  </a:cubicBezTo>
                  <a:cubicBezTo>
                    <a:pt x="245892" y="4149"/>
                    <a:pt x="247736" y="9312"/>
                    <a:pt x="247920" y="17794"/>
                  </a:cubicBezTo>
                  <a:lnTo>
                    <a:pt x="247920" y="620059"/>
                  </a:lnTo>
                  <a:cubicBezTo>
                    <a:pt x="247736" y="628548"/>
                    <a:pt x="245892" y="633716"/>
                    <a:pt x="242388" y="635561"/>
                  </a:cubicBezTo>
                  <a:cubicBezTo>
                    <a:pt x="238885" y="637407"/>
                    <a:pt x="234828" y="638145"/>
                    <a:pt x="230218" y="637776"/>
                  </a:cubicBezTo>
                  <a:lnTo>
                    <a:pt x="124002" y="637776"/>
                  </a:lnTo>
                  <a:cubicBezTo>
                    <a:pt x="119392" y="638145"/>
                    <a:pt x="115335" y="637407"/>
                    <a:pt x="111831" y="635561"/>
                  </a:cubicBezTo>
                  <a:cubicBezTo>
                    <a:pt x="108327" y="633716"/>
                    <a:pt x="106483" y="628548"/>
                    <a:pt x="106299" y="620059"/>
                  </a:cubicBezTo>
                  <a:lnTo>
                    <a:pt x="106299" y="123997"/>
                  </a:lnTo>
                  <a:lnTo>
                    <a:pt x="17717" y="123997"/>
                  </a:lnTo>
                  <a:cubicBezTo>
                    <a:pt x="13103" y="124366"/>
                    <a:pt x="9043" y="123629"/>
                    <a:pt x="5536" y="121785"/>
                  </a:cubicBezTo>
                  <a:cubicBezTo>
                    <a:pt x="2030" y="119941"/>
                    <a:pt x="185" y="114778"/>
                    <a:pt x="0" y="106297"/>
                  </a:cubicBezTo>
                  <a:lnTo>
                    <a:pt x="0" y="17794"/>
                  </a:lnTo>
                  <a:cubicBezTo>
                    <a:pt x="185" y="9312"/>
                    <a:pt x="2030" y="4149"/>
                    <a:pt x="5536" y="2305"/>
                  </a:cubicBezTo>
                  <a:cubicBezTo>
                    <a:pt x="9043" y="461"/>
                    <a:pt x="13103" y="-276"/>
                    <a:pt x="17717" y="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AF451D45-4CED-160C-1979-BD842027EB3D}"/>
              </a:ext>
            </a:extLst>
          </p:cNvPr>
          <p:cNvGrpSpPr/>
          <p:nvPr/>
        </p:nvGrpSpPr>
        <p:grpSpPr>
          <a:xfrm>
            <a:off x="2034080" y="5256951"/>
            <a:ext cx="595433" cy="405863"/>
            <a:chOff x="10674130" y="197741"/>
            <a:chExt cx="935671" cy="637780"/>
          </a:xfrm>
          <a:solidFill>
            <a:schemeClr val="bg1">
              <a:lumMod val="75000"/>
            </a:schemeClr>
          </a:solidFill>
        </p:grpSpPr>
        <p:sp>
          <p:nvSpPr>
            <p:cNvPr id="26" name="Freeform: Shape 17">
              <a:extLst>
                <a:ext uri="{FF2B5EF4-FFF2-40B4-BE49-F238E27FC236}">
                  <a16:creationId xmlns:a16="http://schemas.microsoft.com/office/drawing/2014/main" id="{92CE4426-A4A4-A02F-E2C7-B21DEC72DC75}"/>
                </a:ext>
              </a:extLst>
            </p:cNvPr>
            <p:cNvSpPr/>
            <p:nvPr/>
          </p:nvSpPr>
          <p:spPr>
            <a:xfrm>
              <a:off x="10674130" y="197829"/>
              <a:ext cx="407369" cy="637692"/>
            </a:xfrm>
            <a:custGeom>
              <a:avLst/>
              <a:gdLst>
                <a:gd name="connsiteX0" fmla="*/ 159354 w 407369"/>
                <a:gd name="connsiteY0" fmla="*/ 5 h 637692"/>
                <a:gd name="connsiteX1" fmla="*/ 248016 w 407369"/>
                <a:gd name="connsiteY1" fmla="*/ 5 h 637692"/>
                <a:gd name="connsiteX2" fmla="*/ 278025 w 407369"/>
                <a:gd name="connsiteY2" fmla="*/ 115 h 637692"/>
                <a:gd name="connsiteX3" fmla="*/ 299383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3 w 407369"/>
                <a:gd name="connsiteY13" fmla="*/ 636803 h 637692"/>
                <a:gd name="connsiteX14" fmla="*/ 278025 w 407369"/>
                <a:gd name="connsiteY14" fmla="*/ 637577 h 637692"/>
                <a:gd name="connsiteX15" fmla="*/ 248016 w 407369"/>
                <a:gd name="connsiteY15" fmla="*/ 637688 h 637692"/>
                <a:gd name="connsiteX16" fmla="*/ 159354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4 w 407369"/>
                <a:gd name="connsiteY29" fmla="*/ 5 h 637692"/>
                <a:gd name="connsiteX30" fmla="*/ 159354 w 407369"/>
                <a:gd name="connsiteY30" fmla="*/ 123909 h 637692"/>
                <a:gd name="connsiteX31" fmla="*/ 147163 w 407369"/>
                <a:gd name="connsiteY31" fmla="*/ 126124 h 637692"/>
                <a:gd name="connsiteX32" fmla="*/ 141621 w 407369"/>
                <a:gd name="connsiteY32" fmla="*/ 141629 h 637692"/>
                <a:gd name="connsiteX33" fmla="*/ 141621 w 407369"/>
                <a:gd name="connsiteY33" fmla="*/ 496061 h 637692"/>
                <a:gd name="connsiteX34" fmla="*/ 147163 w 407369"/>
                <a:gd name="connsiteY34" fmla="*/ 511568 h 637692"/>
                <a:gd name="connsiteX35" fmla="*/ 159354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4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4" y="5"/>
                  </a:moveTo>
                  <a:lnTo>
                    <a:pt x="248016" y="5"/>
                  </a:lnTo>
                  <a:cubicBezTo>
                    <a:pt x="259518" y="-14"/>
                    <a:pt x="269521" y="23"/>
                    <a:pt x="278025" y="115"/>
                  </a:cubicBezTo>
                  <a:cubicBezTo>
                    <a:pt x="286529" y="207"/>
                    <a:pt x="293648" y="466"/>
                    <a:pt x="299383" y="890"/>
                  </a:cubicBezTo>
                  <a:cubicBezTo>
                    <a:pt x="305099" y="1315"/>
                    <a:pt x="311369" y="2015"/>
                    <a:pt x="318192" y="2992"/>
                  </a:cubicBezTo>
                  <a:cubicBezTo>
                    <a:pt x="325015" y="3970"/>
                    <a:pt x="332612" y="5334"/>
                    <a:pt x="340984" y="7086"/>
                  </a:cubicBezTo>
                  <a:cubicBezTo>
                    <a:pt x="363997" y="11492"/>
                    <a:pt x="380372" y="21264"/>
                    <a:pt x="390109" y="36402"/>
                  </a:cubicBezTo>
                  <a:cubicBezTo>
                    <a:pt x="399845" y="51540"/>
                    <a:pt x="405599"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5" y="633724"/>
                    <a:pt x="318192" y="634701"/>
                  </a:cubicBezTo>
                  <a:cubicBezTo>
                    <a:pt x="311369" y="635678"/>
                    <a:pt x="305099" y="636379"/>
                    <a:pt x="299383" y="636803"/>
                  </a:cubicBezTo>
                  <a:cubicBezTo>
                    <a:pt x="293648" y="637227"/>
                    <a:pt x="286529" y="637485"/>
                    <a:pt x="278025" y="637577"/>
                  </a:cubicBezTo>
                  <a:cubicBezTo>
                    <a:pt x="269521" y="637669"/>
                    <a:pt x="259518" y="637706"/>
                    <a:pt x="248016" y="637688"/>
                  </a:cubicBezTo>
                  <a:lnTo>
                    <a:pt x="159354"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1" y="626201"/>
                    <a:pt x="26794" y="616429"/>
                    <a:pt x="17149" y="601291"/>
                  </a:cubicBezTo>
                  <a:cubicBezTo>
                    <a:pt x="7505" y="586153"/>
                    <a:pt x="1789" y="562884"/>
                    <a:pt x="0" y="531485"/>
                  </a:cubicBezTo>
                  <a:lnTo>
                    <a:pt x="0" y="106209"/>
                  </a:lnTo>
                  <a:cubicBezTo>
                    <a:pt x="276" y="85429"/>
                    <a:pt x="3264" y="68134"/>
                    <a:pt x="8962" y="54324"/>
                  </a:cubicBezTo>
                  <a:cubicBezTo>
                    <a:pt x="14660" y="40514"/>
                    <a:pt x="21409" y="30078"/>
                    <a:pt x="29209" y="23016"/>
                  </a:cubicBezTo>
                  <a:cubicBezTo>
                    <a:pt x="33156" y="19476"/>
                    <a:pt x="38098"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4" y="5"/>
                  </a:cubicBezTo>
                  <a:close/>
                  <a:moveTo>
                    <a:pt x="159354" y="123909"/>
                  </a:moveTo>
                  <a:cubicBezTo>
                    <a:pt x="154736" y="123540"/>
                    <a:pt x="150672" y="124278"/>
                    <a:pt x="147163" y="126124"/>
                  </a:cubicBezTo>
                  <a:cubicBezTo>
                    <a:pt x="143653" y="127970"/>
                    <a:pt x="141806" y="133138"/>
                    <a:pt x="141621" y="141629"/>
                  </a:cubicBezTo>
                  <a:lnTo>
                    <a:pt x="141621" y="496061"/>
                  </a:lnTo>
                  <a:cubicBezTo>
                    <a:pt x="141806" y="504553"/>
                    <a:pt x="143653" y="509722"/>
                    <a:pt x="147163" y="511568"/>
                  </a:cubicBezTo>
                  <a:cubicBezTo>
                    <a:pt x="150672" y="513414"/>
                    <a:pt x="154736" y="514152"/>
                    <a:pt x="159354"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4"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18">
              <a:extLst>
                <a:ext uri="{FF2B5EF4-FFF2-40B4-BE49-F238E27FC236}">
                  <a16:creationId xmlns:a16="http://schemas.microsoft.com/office/drawing/2014/main" id="{569E4B7A-2804-DB9B-B7F2-68E1155906DE}"/>
                </a:ext>
              </a:extLst>
            </p:cNvPr>
            <p:cNvSpPr/>
            <p:nvPr/>
          </p:nvSpPr>
          <p:spPr>
            <a:xfrm>
              <a:off x="11202433" y="197741"/>
              <a:ext cx="407368" cy="637780"/>
            </a:xfrm>
            <a:custGeom>
              <a:avLst/>
              <a:gdLst>
                <a:gd name="connsiteX0" fmla="*/ 17702 w 407368"/>
                <a:gd name="connsiteY0" fmla="*/ 93 h 637780"/>
                <a:gd name="connsiteX1" fmla="*/ 380815 w 407368"/>
                <a:gd name="connsiteY1" fmla="*/ 93 h 637780"/>
                <a:gd name="connsiteX2" fmla="*/ 392985 w 407368"/>
                <a:gd name="connsiteY2" fmla="*/ 2305 h 637780"/>
                <a:gd name="connsiteX3" fmla="*/ 398518 w 407368"/>
                <a:gd name="connsiteY3" fmla="*/ 17794 h 637780"/>
                <a:gd name="connsiteX4" fmla="*/ 398518 w 407368"/>
                <a:gd name="connsiteY4" fmla="*/ 106297 h 637780"/>
                <a:gd name="connsiteX5" fmla="*/ 392985 w 407368"/>
                <a:gd name="connsiteY5" fmla="*/ 121785 h 637780"/>
                <a:gd name="connsiteX6" fmla="*/ 380815 w 407368"/>
                <a:gd name="connsiteY6" fmla="*/ 123997 h 637780"/>
                <a:gd name="connsiteX7" fmla="*/ 141621 w 407368"/>
                <a:gd name="connsiteY7" fmla="*/ 123997 h 637780"/>
                <a:gd name="connsiteX8" fmla="*/ 141621 w 407368"/>
                <a:gd name="connsiteY8" fmla="*/ 230407 h 637780"/>
                <a:gd name="connsiteX9" fmla="*/ 248016 w 407368"/>
                <a:gd name="connsiteY9" fmla="*/ 230407 h 637780"/>
                <a:gd name="connsiteX10" fmla="*/ 278025 w 407368"/>
                <a:gd name="connsiteY10" fmla="*/ 230518 h 637780"/>
                <a:gd name="connsiteX11" fmla="*/ 299382 w 407368"/>
                <a:gd name="connsiteY11" fmla="*/ 231293 h 637780"/>
                <a:gd name="connsiteX12" fmla="*/ 318191 w 407368"/>
                <a:gd name="connsiteY12" fmla="*/ 233395 h 637780"/>
                <a:gd name="connsiteX13" fmla="*/ 340984 w 407368"/>
                <a:gd name="connsiteY13" fmla="*/ 237488 h 637780"/>
                <a:gd name="connsiteX14" fmla="*/ 390109 w 407368"/>
                <a:gd name="connsiteY14" fmla="*/ 266805 h 637780"/>
                <a:gd name="connsiteX15" fmla="*/ 407368 w 407368"/>
                <a:gd name="connsiteY15" fmla="*/ 336611 h 637780"/>
                <a:gd name="connsiteX16" fmla="*/ 407368 w 407368"/>
                <a:gd name="connsiteY16" fmla="*/ 531530 h 637780"/>
                <a:gd name="connsiteX17" fmla="*/ 398407 w 407368"/>
                <a:gd name="connsiteY17" fmla="*/ 583436 h 637780"/>
                <a:gd name="connsiteX18" fmla="*/ 378159 w 407368"/>
                <a:gd name="connsiteY18" fmla="*/ 614756 h 637780"/>
                <a:gd name="connsiteX19" fmla="*/ 340984 w 407368"/>
                <a:gd name="connsiteY19" fmla="*/ 630693 h 637780"/>
                <a:gd name="connsiteX20" fmla="*/ 318191 w 407368"/>
                <a:gd name="connsiteY20" fmla="*/ 634788 h 637780"/>
                <a:gd name="connsiteX21" fmla="*/ 299382 w 407368"/>
                <a:gd name="connsiteY21" fmla="*/ 636890 h 637780"/>
                <a:gd name="connsiteX22" fmla="*/ 278025 w 407368"/>
                <a:gd name="connsiteY22" fmla="*/ 637665 h 637780"/>
                <a:gd name="connsiteX23" fmla="*/ 248016 w 407368"/>
                <a:gd name="connsiteY23" fmla="*/ 637776 h 637780"/>
                <a:gd name="connsiteX24" fmla="*/ 159353 w 407368"/>
                <a:gd name="connsiteY24" fmla="*/ 637776 h 637780"/>
                <a:gd name="connsiteX25" fmla="*/ 129344 w 407368"/>
                <a:gd name="connsiteY25" fmla="*/ 637665 h 637780"/>
                <a:gd name="connsiteX26" fmla="*/ 107986 w 407368"/>
                <a:gd name="connsiteY26" fmla="*/ 636890 h 637780"/>
                <a:gd name="connsiteX27" fmla="*/ 65500 w 407368"/>
                <a:gd name="connsiteY27" fmla="*/ 630693 h 637780"/>
                <a:gd name="connsiteX28" fmla="*/ 17149 w 407368"/>
                <a:gd name="connsiteY28" fmla="*/ 601365 h 637780"/>
                <a:gd name="connsiteX29" fmla="*/ 0 w 407368"/>
                <a:gd name="connsiteY29" fmla="*/ 531530 h 637780"/>
                <a:gd name="connsiteX30" fmla="*/ 0 w 407368"/>
                <a:gd name="connsiteY30" fmla="*/ 434139 h 637780"/>
                <a:gd name="connsiteX31" fmla="*/ 5532 w 407368"/>
                <a:gd name="connsiteY31" fmla="*/ 418644 h 637780"/>
                <a:gd name="connsiteX32" fmla="*/ 17702 w 407368"/>
                <a:gd name="connsiteY32" fmla="*/ 416430 h 637780"/>
                <a:gd name="connsiteX33" fmla="*/ 123919 w 407368"/>
                <a:gd name="connsiteY33" fmla="*/ 416430 h 637780"/>
                <a:gd name="connsiteX34" fmla="*/ 136089 w 407368"/>
                <a:gd name="connsiteY34" fmla="*/ 418638 h 637780"/>
                <a:gd name="connsiteX35" fmla="*/ 141621 w 407368"/>
                <a:gd name="connsiteY35" fmla="*/ 434091 h 637780"/>
                <a:gd name="connsiteX36" fmla="*/ 141621 w 407368"/>
                <a:gd name="connsiteY36" fmla="*/ 496142 h 637780"/>
                <a:gd name="connsiteX37" fmla="*/ 147162 w 407368"/>
                <a:gd name="connsiteY37" fmla="*/ 511655 h 637780"/>
                <a:gd name="connsiteX38" fmla="*/ 159353 w 407368"/>
                <a:gd name="connsiteY38" fmla="*/ 513871 h 637780"/>
                <a:gd name="connsiteX39" fmla="*/ 248016 w 407368"/>
                <a:gd name="connsiteY39" fmla="*/ 513871 h 637780"/>
                <a:gd name="connsiteX40" fmla="*/ 260206 w 407368"/>
                <a:gd name="connsiteY40" fmla="*/ 511655 h 637780"/>
                <a:gd name="connsiteX41" fmla="*/ 265747 w 407368"/>
                <a:gd name="connsiteY41" fmla="*/ 496142 h 637780"/>
                <a:gd name="connsiteX42" fmla="*/ 265747 w 407368"/>
                <a:gd name="connsiteY42" fmla="*/ 372040 h 637780"/>
                <a:gd name="connsiteX43" fmla="*/ 260206 w 407368"/>
                <a:gd name="connsiteY43" fmla="*/ 356528 h 637780"/>
                <a:gd name="connsiteX44" fmla="*/ 248016 w 407368"/>
                <a:gd name="connsiteY44" fmla="*/ 354312 h 637780"/>
                <a:gd name="connsiteX45" fmla="*/ 17702 w 407368"/>
                <a:gd name="connsiteY45" fmla="*/ 354312 h 637780"/>
                <a:gd name="connsiteX46" fmla="*/ 5532 w 407368"/>
                <a:gd name="connsiteY46" fmla="*/ 352099 h 637780"/>
                <a:gd name="connsiteX47" fmla="*/ 0 w 407368"/>
                <a:gd name="connsiteY47" fmla="*/ 336611 h 637780"/>
                <a:gd name="connsiteX48" fmla="*/ 0 w 407368"/>
                <a:gd name="connsiteY48" fmla="*/ 17794 h 637780"/>
                <a:gd name="connsiteX49" fmla="*/ 5532 w 407368"/>
                <a:gd name="connsiteY49" fmla="*/ 2305 h 637780"/>
                <a:gd name="connsiteX50" fmla="*/ 17702 w 407368"/>
                <a:gd name="connsiteY50" fmla="*/ 93 h 63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7368" h="637780">
                  <a:moveTo>
                    <a:pt x="17702" y="93"/>
                  </a:moveTo>
                  <a:lnTo>
                    <a:pt x="380815" y="93"/>
                  </a:lnTo>
                  <a:cubicBezTo>
                    <a:pt x="385425" y="-276"/>
                    <a:pt x="389482" y="461"/>
                    <a:pt x="392985" y="2305"/>
                  </a:cubicBezTo>
                  <a:cubicBezTo>
                    <a:pt x="396489" y="4149"/>
                    <a:pt x="398333" y="9312"/>
                    <a:pt x="398518" y="17794"/>
                  </a:cubicBezTo>
                  <a:lnTo>
                    <a:pt x="398518" y="106297"/>
                  </a:lnTo>
                  <a:cubicBezTo>
                    <a:pt x="398333" y="114778"/>
                    <a:pt x="396489" y="119941"/>
                    <a:pt x="392985" y="121785"/>
                  </a:cubicBezTo>
                  <a:cubicBezTo>
                    <a:pt x="389482" y="123628"/>
                    <a:pt x="385425" y="124366"/>
                    <a:pt x="380815" y="123997"/>
                  </a:cubicBezTo>
                  <a:lnTo>
                    <a:pt x="141621" y="123997"/>
                  </a:lnTo>
                  <a:lnTo>
                    <a:pt x="141621" y="230407"/>
                  </a:lnTo>
                  <a:lnTo>
                    <a:pt x="248016" y="230407"/>
                  </a:lnTo>
                  <a:cubicBezTo>
                    <a:pt x="259518" y="230389"/>
                    <a:pt x="269521" y="230425"/>
                    <a:pt x="278025" y="230518"/>
                  </a:cubicBezTo>
                  <a:cubicBezTo>
                    <a:pt x="286529" y="230610"/>
                    <a:pt x="293648" y="230868"/>
                    <a:pt x="299382" y="231293"/>
                  </a:cubicBezTo>
                  <a:cubicBezTo>
                    <a:pt x="305099" y="231717"/>
                    <a:pt x="311369" y="232418"/>
                    <a:pt x="318191" y="233395"/>
                  </a:cubicBezTo>
                  <a:cubicBezTo>
                    <a:pt x="325015" y="234372"/>
                    <a:pt x="332612" y="235737"/>
                    <a:pt x="340984" y="237488"/>
                  </a:cubicBezTo>
                  <a:cubicBezTo>
                    <a:pt x="363997" y="241895"/>
                    <a:pt x="380372" y="251667"/>
                    <a:pt x="390109" y="266805"/>
                  </a:cubicBezTo>
                  <a:cubicBezTo>
                    <a:pt x="399845" y="281942"/>
                    <a:pt x="405598" y="305211"/>
                    <a:pt x="407368" y="336611"/>
                  </a:cubicBezTo>
                  <a:lnTo>
                    <a:pt x="407368" y="531530"/>
                  </a:lnTo>
                  <a:cubicBezTo>
                    <a:pt x="407092" y="552318"/>
                    <a:pt x="404105" y="569620"/>
                    <a:pt x="398407" y="583436"/>
                  </a:cubicBezTo>
                  <a:cubicBezTo>
                    <a:pt x="392709" y="597251"/>
                    <a:pt x="385960" y="607691"/>
                    <a:pt x="378159" y="614756"/>
                  </a:cubicBezTo>
                  <a:cubicBezTo>
                    <a:pt x="370193" y="621839"/>
                    <a:pt x="357801" y="627151"/>
                    <a:pt x="340984" y="630693"/>
                  </a:cubicBezTo>
                  <a:cubicBezTo>
                    <a:pt x="332612" y="632445"/>
                    <a:pt x="325015" y="633810"/>
                    <a:pt x="318191" y="634788"/>
                  </a:cubicBezTo>
                  <a:cubicBezTo>
                    <a:pt x="311369" y="635765"/>
                    <a:pt x="305099" y="636466"/>
                    <a:pt x="299382" y="636890"/>
                  </a:cubicBezTo>
                  <a:cubicBezTo>
                    <a:pt x="293648" y="637315"/>
                    <a:pt x="286529" y="637573"/>
                    <a:pt x="278025" y="637665"/>
                  </a:cubicBezTo>
                  <a:cubicBezTo>
                    <a:pt x="269521" y="637757"/>
                    <a:pt x="259518" y="637794"/>
                    <a:pt x="248016" y="637776"/>
                  </a:cubicBezTo>
                  <a:lnTo>
                    <a:pt x="159353" y="637776"/>
                  </a:lnTo>
                  <a:cubicBezTo>
                    <a:pt x="147851" y="637794"/>
                    <a:pt x="137848" y="637757"/>
                    <a:pt x="129344" y="637665"/>
                  </a:cubicBezTo>
                  <a:cubicBezTo>
                    <a:pt x="120840" y="637573"/>
                    <a:pt x="113721" y="637315"/>
                    <a:pt x="107986" y="636890"/>
                  </a:cubicBezTo>
                  <a:cubicBezTo>
                    <a:pt x="96479" y="636153"/>
                    <a:pt x="82317" y="634087"/>
                    <a:pt x="65500" y="630693"/>
                  </a:cubicBezTo>
                  <a:cubicBezTo>
                    <a:pt x="42910" y="626284"/>
                    <a:pt x="26794" y="616508"/>
                    <a:pt x="17149" y="601365"/>
                  </a:cubicBezTo>
                  <a:cubicBezTo>
                    <a:pt x="7505" y="586221"/>
                    <a:pt x="1788" y="562943"/>
                    <a:pt x="0" y="531530"/>
                  </a:cubicBezTo>
                  <a:lnTo>
                    <a:pt x="0" y="434139"/>
                  </a:lnTo>
                  <a:cubicBezTo>
                    <a:pt x="184" y="425653"/>
                    <a:pt x="2028" y="420488"/>
                    <a:pt x="5532" y="418644"/>
                  </a:cubicBezTo>
                  <a:cubicBezTo>
                    <a:pt x="9035" y="416799"/>
                    <a:pt x="13092" y="416061"/>
                    <a:pt x="17702" y="416430"/>
                  </a:cubicBezTo>
                  <a:lnTo>
                    <a:pt x="123919" y="416430"/>
                  </a:lnTo>
                  <a:cubicBezTo>
                    <a:pt x="128529" y="416062"/>
                    <a:pt x="132586" y="416798"/>
                    <a:pt x="136089" y="418638"/>
                  </a:cubicBezTo>
                  <a:cubicBezTo>
                    <a:pt x="139593" y="420477"/>
                    <a:pt x="141437" y="425628"/>
                    <a:pt x="141621" y="434091"/>
                  </a:cubicBezTo>
                  <a:lnTo>
                    <a:pt x="141621" y="496142"/>
                  </a:lnTo>
                  <a:cubicBezTo>
                    <a:pt x="141806" y="504637"/>
                    <a:pt x="143653" y="509808"/>
                    <a:pt x="147162" y="511655"/>
                  </a:cubicBezTo>
                  <a:cubicBezTo>
                    <a:pt x="150672" y="513502"/>
                    <a:pt x="154736" y="514240"/>
                    <a:pt x="159353" y="513871"/>
                  </a:cubicBezTo>
                  <a:lnTo>
                    <a:pt x="248016" y="513871"/>
                  </a:lnTo>
                  <a:cubicBezTo>
                    <a:pt x="252633" y="514240"/>
                    <a:pt x="256697" y="513502"/>
                    <a:pt x="260206" y="511655"/>
                  </a:cubicBezTo>
                  <a:cubicBezTo>
                    <a:pt x="263716" y="509808"/>
                    <a:pt x="265563" y="504637"/>
                    <a:pt x="265747" y="496142"/>
                  </a:cubicBezTo>
                  <a:lnTo>
                    <a:pt x="265747" y="372040"/>
                  </a:lnTo>
                  <a:cubicBezTo>
                    <a:pt x="265563" y="363545"/>
                    <a:pt x="263716" y="358374"/>
                    <a:pt x="260206" y="356528"/>
                  </a:cubicBezTo>
                  <a:cubicBezTo>
                    <a:pt x="256697" y="354681"/>
                    <a:pt x="252633" y="353942"/>
                    <a:pt x="248016" y="354312"/>
                  </a:cubicBezTo>
                  <a:lnTo>
                    <a:pt x="17702" y="354312"/>
                  </a:lnTo>
                  <a:cubicBezTo>
                    <a:pt x="13092" y="354681"/>
                    <a:pt x="9035" y="353943"/>
                    <a:pt x="5532" y="352099"/>
                  </a:cubicBezTo>
                  <a:cubicBezTo>
                    <a:pt x="2028" y="350255"/>
                    <a:pt x="184" y="345093"/>
                    <a:pt x="0" y="336611"/>
                  </a:cubicBezTo>
                  <a:lnTo>
                    <a:pt x="0" y="17794"/>
                  </a:lnTo>
                  <a:cubicBezTo>
                    <a:pt x="184" y="9312"/>
                    <a:pt x="2028" y="4149"/>
                    <a:pt x="5532" y="2305"/>
                  </a:cubicBezTo>
                  <a:cubicBezTo>
                    <a:pt x="9035" y="461"/>
                    <a:pt x="13092" y="-276"/>
                    <a:pt x="17702" y="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D43EC13A-DE6D-BDDA-F9DA-BB770C7611D9}"/>
              </a:ext>
            </a:extLst>
          </p:cNvPr>
          <p:cNvGrpSpPr/>
          <p:nvPr/>
        </p:nvGrpSpPr>
        <p:grpSpPr>
          <a:xfrm>
            <a:off x="2033933" y="2739183"/>
            <a:ext cx="595726" cy="405864"/>
            <a:chOff x="7624499" y="197741"/>
            <a:chExt cx="936132" cy="637780"/>
          </a:xfrm>
          <a:solidFill>
            <a:schemeClr val="bg1">
              <a:lumMod val="75000"/>
            </a:schemeClr>
          </a:solidFill>
        </p:grpSpPr>
        <p:sp>
          <p:nvSpPr>
            <p:cNvPr id="29" name="Freeform: Shape 23">
              <a:extLst>
                <a:ext uri="{FF2B5EF4-FFF2-40B4-BE49-F238E27FC236}">
                  <a16:creationId xmlns:a16="http://schemas.microsoft.com/office/drawing/2014/main" id="{258997E1-3E8C-3E23-3C7E-35B8CC0C9178}"/>
                </a:ext>
              </a:extLst>
            </p:cNvPr>
            <p:cNvSpPr/>
            <p:nvPr/>
          </p:nvSpPr>
          <p:spPr>
            <a:xfrm>
              <a:off x="7624499" y="197741"/>
              <a:ext cx="407369" cy="637692"/>
            </a:xfrm>
            <a:custGeom>
              <a:avLst/>
              <a:gdLst>
                <a:gd name="connsiteX0" fmla="*/ 159353 w 407369"/>
                <a:gd name="connsiteY0" fmla="*/ 5 h 637692"/>
                <a:gd name="connsiteX1" fmla="*/ 248016 w 407369"/>
                <a:gd name="connsiteY1" fmla="*/ 5 h 637692"/>
                <a:gd name="connsiteX2" fmla="*/ 278025 w 407369"/>
                <a:gd name="connsiteY2" fmla="*/ 115 h 637692"/>
                <a:gd name="connsiteX3" fmla="*/ 299382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2 w 407369"/>
                <a:gd name="connsiteY13" fmla="*/ 636803 h 637692"/>
                <a:gd name="connsiteX14" fmla="*/ 278025 w 407369"/>
                <a:gd name="connsiteY14" fmla="*/ 637577 h 637692"/>
                <a:gd name="connsiteX15" fmla="*/ 248016 w 407369"/>
                <a:gd name="connsiteY15" fmla="*/ 637688 h 637692"/>
                <a:gd name="connsiteX16" fmla="*/ 159353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3 w 407369"/>
                <a:gd name="connsiteY29" fmla="*/ 5 h 637692"/>
                <a:gd name="connsiteX30" fmla="*/ 159353 w 407369"/>
                <a:gd name="connsiteY30" fmla="*/ 123909 h 637692"/>
                <a:gd name="connsiteX31" fmla="*/ 147162 w 407369"/>
                <a:gd name="connsiteY31" fmla="*/ 126124 h 637692"/>
                <a:gd name="connsiteX32" fmla="*/ 141621 w 407369"/>
                <a:gd name="connsiteY32" fmla="*/ 141629 h 637692"/>
                <a:gd name="connsiteX33" fmla="*/ 141621 w 407369"/>
                <a:gd name="connsiteY33" fmla="*/ 496061 h 637692"/>
                <a:gd name="connsiteX34" fmla="*/ 147162 w 407369"/>
                <a:gd name="connsiteY34" fmla="*/ 511568 h 637692"/>
                <a:gd name="connsiteX35" fmla="*/ 159353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3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3" y="5"/>
                  </a:moveTo>
                  <a:lnTo>
                    <a:pt x="248016" y="5"/>
                  </a:lnTo>
                  <a:cubicBezTo>
                    <a:pt x="259518" y="-14"/>
                    <a:pt x="269521" y="23"/>
                    <a:pt x="278025" y="115"/>
                  </a:cubicBezTo>
                  <a:cubicBezTo>
                    <a:pt x="286529" y="207"/>
                    <a:pt x="293648" y="466"/>
                    <a:pt x="299382" y="890"/>
                  </a:cubicBezTo>
                  <a:cubicBezTo>
                    <a:pt x="305099" y="1315"/>
                    <a:pt x="311369" y="2015"/>
                    <a:pt x="318192" y="2992"/>
                  </a:cubicBezTo>
                  <a:cubicBezTo>
                    <a:pt x="325014" y="3970"/>
                    <a:pt x="332612" y="5334"/>
                    <a:pt x="340984" y="7086"/>
                  </a:cubicBezTo>
                  <a:cubicBezTo>
                    <a:pt x="363997" y="11492"/>
                    <a:pt x="380372" y="21264"/>
                    <a:pt x="390109" y="36402"/>
                  </a:cubicBezTo>
                  <a:cubicBezTo>
                    <a:pt x="399845" y="51540"/>
                    <a:pt x="405598"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4" y="633724"/>
                    <a:pt x="318192" y="634701"/>
                  </a:cubicBezTo>
                  <a:cubicBezTo>
                    <a:pt x="311369" y="635678"/>
                    <a:pt x="305099" y="636379"/>
                    <a:pt x="299382" y="636803"/>
                  </a:cubicBezTo>
                  <a:cubicBezTo>
                    <a:pt x="293648" y="637227"/>
                    <a:pt x="286529" y="637485"/>
                    <a:pt x="278025" y="637577"/>
                  </a:cubicBezTo>
                  <a:cubicBezTo>
                    <a:pt x="269521" y="637669"/>
                    <a:pt x="259518" y="637706"/>
                    <a:pt x="248016" y="637688"/>
                  </a:cubicBezTo>
                  <a:lnTo>
                    <a:pt x="159353"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0" y="626201"/>
                    <a:pt x="26794" y="616429"/>
                    <a:pt x="17149" y="601291"/>
                  </a:cubicBezTo>
                  <a:cubicBezTo>
                    <a:pt x="7505" y="586153"/>
                    <a:pt x="1788" y="562884"/>
                    <a:pt x="0" y="531485"/>
                  </a:cubicBezTo>
                  <a:lnTo>
                    <a:pt x="0" y="106209"/>
                  </a:lnTo>
                  <a:cubicBezTo>
                    <a:pt x="276" y="85429"/>
                    <a:pt x="3264" y="68134"/>
                    <a:pt x="8962" y="54324"/>
                  </a:cubicBezTo>
                  <a:cubicBezTo>
                    <a:pt x="14660" y="40514"/>
                    <a:pt x="21409" y="30078"/>
                    <a:pt x="29209" y="23016"/>
                  </a:cubicBezTo>
                  <a:cubicBezTo>
                    <a:pt x="33155" y="19476"/>
                    <a:pt x="38097"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3" y="5"/>
                  </a:cubicBezTo>
                  <a:close/>
                  <a:moveTo>
                    <a:pt x="159353" y="123909"/>
                  </a:moveTo>
                  <a:cubicBezTo>
                    <a:pt x="154736" y="123540"/>
                    <a:pt x="150672" y="124278"/>
                    <a:pt x="147162" y="126124"/>
                  </a:cubicBezTo>
                  <a:cubicBezTo>
                    <a:pt x="143653" y="127970"/>
                    <a:pt x="141806" y="133138"/>
                    <a:pt x="141621" y="141629"/>
                  </a:cubicBezTo>
                  <a:lnTo>
                    <a:pt x="141621" y="496061"/>
                  </a:lnTo>
                  <a:cubicBezTo>
                    <a:pt x="141806" y="504553"/>
                    <a:pt x="143653" y="509722"/>
                    <a:pt x="147162" y="511568"/>
                  </a:cubicBezTo>
                  <a:cubicBezTo>
                    <a:pt x="150672" y="513414"/>
                    <a:pt x="154736" y="514152"/>
                    <a:pt x="159353"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3"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4">
              <a:extLst>
                <a:ext uri="{FF2B5EF4-FFF2-40B4-BE49-F238E27FC236}">
                  <a16:creationId xmlns:a16="http://schemas.microsoft.com/office/drawing/2014/main" id="{ACE97232-B31E-53C9-A005-931204064233}"/>
                </a:ext>
              </a:extLst>
            </p:cNvPr>
            <p:cNvSpPr/>
            <p:nvPr/>
          </p:nvSpPr>
          <p:spPr>
            <a:xfrm>
              <a:off x="8152392" y="197741"/>
              <a:ext cx="408239" cy="637780"/>
            </a:xfrm>
            <a:custGeom>
              <a:avLst/>
              <a:gdLst>
                <a:gd name="connsiteX0" fmla="*/ 159765 w 408239"/>
                <a:gd name="connsiteY0" fmla="*/ 5 h 637780"/>
                <a:gd name="connsiteX1" fmla="*/ 248427 w 408239"/>
                <a:gd name="connsiteY1" fmla="*/ 5 h 637780"/>
                <a:gd name="connsiteX2" fmla="*/ 278436 w 408239"/>
                <a:gd name="connsiteY2" fmla="*/ 115 h 637780"/>
                <a:gd name="connsiteX3" fmla="*/ 299794 w 408239"/>
                <a:gd name="connsiteY3" fmla="*/ 891 h 637780"/>
                <a:gd name="connsiteX4" fmla="*/ 318603 w 408239"/>
                <a:gd name="connsiteY4" fmla="*/ 2993 h 637780"/>
                <a:gd name="connsiteX5" fmla="*/ 341395 w 408239"/>
                <a:gd name="connsiteY5" fmla="*/ 7088 h 637780"/>
                <a:gd name="connsiteX6" fmla="*/ 390520 w 408239"/>
                <a:gd name="connsiteY6" fmla="*/ 36416 h 637780"/>
                <a:gd name="connsiteX7" fmla="*/ 407780 w 408239"/>
                <a:gd name="connsiteY7" fmla="*/ 106251 h 637780"/>
                <a:gd name="connsiteX8" fmla="*/ 407780 w 408239"/>
                <a:gd name="connsiteY8" fmla="*/ 230211 h 637780"/>
                <a:gd name="connsiteX9" fmla="*/ 403134 w 408239"/>
                <a:gd name="connsiteY9" fmla="*/ 298778 h 637780"/>
                <a:gd name="connsiteX10" fmla="*/ 381226 w 408239"/>
                <a:gd name="connsiteY10" fmla="*/ 340095 h 637780"/>
                <a:gd name="connsiteX11" fmla="*/ 369941 w 408239"/>
                <a:gd name="connsiteY11" fmla="*/ 348624 h 637780"/>
                <a:gd name="connsiteX12" fmla="*/ 352017 w 408239"/>
                <a:gd name="connsiteY12" fmla="*/ 357818 h 637780"/>
                <a:gd name="connsiteX13" fmla="*/ 309530 w 408239"/>
                <a:gd name="connsiteY13" fmla="*/ 373769 h 637780"/>
                <a:gd name="connsiteX14" fmla="*/ 248427 w 408239"/>
                <a:gd name="connsiteY14" fmla="*/ 389720 h 637780"/>
                <a:gd name="connsiteX15" fmla="*/ 159765 w 408239"/>
                <a:gd name="connsiteY15" fmla="*/ 411884 h 637780"/>
                <a:gd name="connsiteX16" fmla="*/ 144581 w 408239"/>
                <a:gd name="connsiteY16" fmla="*/ 421077 h 637780"/>
                <a:gd name="connsiteX17" fmla="*/ 142032 w 408239"/>
                <a:gd name="connsiteY17" fmla="*/ 442896 h 637780"/>
                <a:gd name="connsiteX18" fmla="*/ 142032 w 408239"/>
                <a:gd name="connsiteY18" fmla="*/ 513783 h 637780"/>
                <a:gd name="connsiteX19" fmla="*/ 390077 w 408239"/>
                <a:gd name="connsiteY19" fmla="*/ 513783 h 637780"/>
                <a:gd name="connsiteX20" fmla="*/ 402248 w 408239"/>
                <a:gd name="connsiteY20" fmla="*/ 515996 h 637780"/>
                <a:gd name="connsiteX21" fmla="*/ 407780 w 408239"/>
                <a:gd name="connsiteY21" fmla="*/ 531485 h 637780"/>
                <a:gd name="connsiteX22" fmla="*/ 407780 w 408239"/>
                <a:gd name="connsiteY22" fmla="*/ 619987 h 637780"/>
                <a:gd name="connsiteX23" fmla="*/ 402248 w 408239"/>
                <a:gd name="connsiteY23" fmla="*/ 635475 h 637780"/>
                <a:gd name="connsiteX24" fmla="*/ 390077 w 408239"/>
                <a:gd name="connsiteY24" fmla="*/ 637688 h 637780"/>
                <a:gd name="connsiteX25" fmla="*/ 18114 w 408239"/>
                <a:gd name="connsiteY25" fmla="*/ 637688 h 637780"/>
                <a:gd name="connsiteX26" fmla="*/ 5943 w 408239"/>
                <a:gd name="connsiteY26" fmla="*/ 635475 h 637780"/>
                <a:gd name="connsiteX27" fmla="*/ 411 w 408239"/>
                <a:gd name="connsiteY27" fmla="*/ 619987 h 637780"/>
                <a:gd name="connsiteX28" fmla="*/ 411 w 408239"/>
                <a:gd name="connsiteY28" fmla="*/ 442896 h 637780"/>
                <a:gd name="connsiteX29" fmla="*/ 5278 w 408239"/>
                <a:gd name="connsiteY29" fmla="*/ 374114 h 637780"/>
                <a:gd name="connsiteX30" fmla="*/ 26080 w 408239"/>
                <a:gd name="connsiteY30" fmla="*/ 333908 h 637780"/>
                <a:gd name="connsiteX31" fmla="*/ 56174 w 408239"/>
                <a:gd name="connsiteY31" fmla="*/ 315301 h 637780"/>
                <a:gd name="connsiteX32" fmla="*/ 77307 w 408239"/>
                <a:gd name="connsiteY32" fmla="*/ 306772 h 637780"/>
                <a:gd name="connsiteX33" fmla="*/ 97776 w 408239"/>
                <a:gd name="connsiteY33" fmla="*/ 300237 h 637780"/>
                <a:gd name="connsiteX34" fmla="*/ 123780 w 408239"/>
                <a:gd name="connsiteY34" fmla="*/ 292816 h 637780"/>
                <a:gd name="connsiteX35" fmla="*/ 159765 w 408239"/>
                <a:gd name="connsiteY35" fmla="*/ 283402 h 637780"/>
                <a:gd name="connsiteX36" fmla="*/ 248427 w 408239"/>
                <a:gd name="connsiteY36" fmla="*/ 261250 h 637780"/>
                <a:gd name="connsiteX37" fmla="*/ 263610 w 408239"/>
                <a:gd name="connsiteY37" fmla="*/ 252389 h 637780"/>
                <a:gd name="connsiteX38" fmla="*/ 266158 w 408239"/>
                <a:gd name="connsiteY38" fmla="*/ 230237 h 637780"/>
                <a:gd name="connsiteX39" fmla="*/ 266158 w 408239"/>
                <a:gd name="connsiteY39" fmla="*/ 141629 h 637780"/>
                <a:gd name="connsiteX40" fmla="*/ 260618 w 408239"/>
                <a:gd name="connsiteY40" fmla="*/ 126124 h 637780"/>
                <a:gd name="connsiteX41" fmla="*/ 248427 w 408239"/>
                <a:gd name="connsiteY41" fmla="*/ 123909 h 637780"/>
                <a:gd name="connsiteX42" fmla="*/ 159765 w 408239"/>
                <a:gd name="connsiteY42" fmla="*/ 123909 h 637780"/>
                <a:gd name="connsiteX43" fmla="*/ 147574 w 408239"/>
                <a:gd name="connsiteY43" fmla="*/ 126129 h 637780"/>
                <a:gd name="connsiteX44" fmla="*/ 142032 w 408239"/>
                <a:gd name="connsiteY44" fmla="*/ 141666 h 637780"/>
                <a:gd name="connsiteX45" fmla="*/ 142032 w 408239"/>
                <a:gd name="connsiteY45" fmla="*/ 203642 h 637780"/>
                <a:gd name="connsiteX46" fmla="*/ 136500 w 408239"/>
                <a:gd name="connsiteY46" fmla="*/ 219137 h 637780"/>
                <a:gd name="connsiteX47" fmla="*/ 124330 w 408239"/>
                <a:gd name="connsiteY47" fmla="*/ 221350 h 637780"/>
                <a:gd name="connsiteX48" fmla="*/ 18114 w 408239"/>
                <a:gd name="connsiteY48" fmla="*/ 221350 h 637780"/>
                <a:gd name="connsiteX49" fmla="*/ 5943 w 408239"/>
                <a:gd name="connsiteY49" fmla="*/ 219137 h 637780"/>
                <a:gd name="connsiteX50" fmla="*/ 411 w 408239"/>
                <a:gd name="connsiteY50" fmla="*/ 203642 h 637780"/>
                <a:gd name="connsiteX51" fmla="*/ 411 w 408239"/>
                <a:gd name="connsiteY51" fmla="*/ 106251 h 637780"/>
                <a:gd name="connsiteX52" fmla="*/ 9373 w 408239"/>
                <a:gd name="connsiteY52" fmla="*/ 54345 h 637780"/>
                <a:gd name="connsiteX53" fmla="*/ 29620 w 408239"/>
                <a:gd name="connsiteY53" fmla="*/ 23025 h 637780"/>
                <a:gd name="connsiteX54" fmla="*/ 44446 w 408239"/>
                <a:gd name="connsiteY54" fmla="*/ 13729 h 637780"/>
                <a:gd name="connsiteX55" fmla="*/ 65911 w 408239"/>
                <a:gd name="connsiteY55" fmla="*/ 7088 h 637780"/>
                <a:gd name="connsiteX56" fmla="*/ 108398 w 408239"/>
                <a:gd name="connsiteY56" fmla="*/ 891 h 637780"/>
                <a:gd name="connsiteX57" fmla="*/ 129755 w 408239"/>
                <a:gd name="connsiteY57" fmla="*/ 115 h 637780"/>
                <a:gd name="connsiteX58" fmla="*/ 159765 w 408239"/>
                <a:gd name="connsiteY58" fmla="*/ 5 h 63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08239" h="637780">
                  <a:moveTo>
                    <a:pt x="159765" y="5"/>
                  </a:moveTo>
                  <a:lnTo>
                    <a:pt x="248427" y="5"/>
                  </a:lnTo>
                  <a:cubicBezTo>
                    <a:pt x="259929" y="-14"/>
                    <a:pt x="269932" y="23"/>
                    <a:pt x="278436" y="115"/>
                  </a:cubicBezTo>
                  <a:cubicBezTo>
                    <a:pt x="286940" y="208"/>
                    <a:pt x="294059" y="466"/>
                    <a:pt x="299794" y="891"/>
                  </a:cubicBezTo>
                  <a:cubicBezTo>
                    <a:pt x="305510" y="1315"/>
                    <a:pt x="311780" y="2016"/>
                    <a:pt x="318603" y="2993"/>
                  </a:cubicBezTo>
                  <a:cubicBezTo>
                    <a:pt x="325426" y="3971"/>
                    <a:pt x="333023" y="5336"/>
                    <a:pt x="341395" y="7088"/>
                  </a:cubicBezTo>
                  <a:cubicBezTo>
                    <a:pt x="364409" y="11497"/>
                    <a:pt x="380783" y="21273"/>
                    <a:pt x="390520" y="36416"/>
                  </a:cubicBezTo>
                  <a:cubicBezTo>
                    <a:pt x="400256" y="51560"/>
                    <a:pt x="406010" y="74838"/>
                    <a:pt x="407780" y="106251"/>
                  </a:cubicBezTo>
                  <a:lnTo>
                    <a:pt x="407780" y="230211"/>
                  </a:lnTo>
                  <a:cubicBezTo>
                    <a:pt x="409108" y="258993"/>
                    <a:pt x="407560" y="281848"/>
                    <a:pt x="403134" y="298778"/>
                  </a:cubicBezTo>
                  <a:cubicBezTo>
                    <a:pt x="398708" y="315707"/>
                    <a:pt x="391405" y="329480"/>
                    <a:pt x="381226" y="340095"/>
                  </a:cubicBezTo>
                  <a:cubicBezTo>
                    <a:pt x="378571" y="342772"/>
                    <a:pt x="374809" y="345615"/>
                    <a:pt x="369941" y="348624"/>
                  </a:cubicBezTo>
                  <a:cubicBezTo>
                    <a:pt x="365072" y="351634"/>
                    <a:pt x="359098" y="354698"/>
                    <a:pt x="352017" y="357818"/>
                  </a:cubicBezTo>
                  <a:cubicBezTo>
                    <a:pt x="337854" y="364021"/>
                    <a:pt x="323692" y="369338"/>
                    <a:pt x="309530" y="373769"/>
                  </a:cubicBezTo>
                  <a:cubicBezTo>
                    <a:pt x="296258" y="377314"/>
                    <a:pt x="275890" y="382631"/>
                    <a:pt x="248427" y="389720"/>
                  </a:cubicBezTo>
                  <a:lnTo>
                    <a:pt x="159765" y="411884"/>
                  </a:lnTo>
                  <a:cubicBezTo>
                    <a:pt x="151656" y="413453"/>
                    <a:pt x="146595" y="416517"/>
                    <a:pt x="144581" y="421077"/>
                  </a:cubicBezTo>
                  <a:cubicBezTo>
                    <a:pt x="142568" y="425636"/>
                    <a:pt x="141718" y="432910"/>
                    <a:pt x="142032" y="442896"/>
                  </a:cubicBezTo>
                  <a:lnTo>
                    <a:pt x="142032" y="513783"/>
                  </a:lnTo>
                  <a:lnTo>
                    <a:pt x="390077" y="513783"/>
                  </a:lnTo>
                  <a:cubicBezTo>
                    <a:pt x="394688" y="513414"/>
                    <a:pt x="398744" y="514152"/>
                    <a:pt x="402248" y="515996"/>
                  </a:cubicBezTo>
                  <a:cubicBezTo>
                    <a:pt x="405751" y="517840"/>
                    <a:pt x="407595" y="523003"/>
                    <a:pt x="407780" y="531485"/>
                  </a:cubicBezTo>
                  <a:lnTo>
                    <a:pt x="407780" y="619987"/>
                  </a:lnTo>
                  <a:cubicBezTo>
                    <a:pt x="407595" y="628469"/>
                    <a:pt x="405751" y="633631"/>
                    <a:pt x="402248" y="635475"/>
                  </a:cubicBezTo>
                  <a:cubicBezTo>
                    <a:pt x="398744" y="637319"/>
                    <a:pt x="394688" y="638057"/>
                    <a:pt x="390077" y="637688"/>
                  </a:cubicBezTo>
                  <a:lnTo>
                    <a:pt x="18114" y="637688"/>
                  </a:lnTo>
                  <a:cubicBezTo>
                    <a:pt x="13504" y="638057"/>
                    <a:pt x="9447" y="637319"/>
                    <a:pt x="5943" y="635475"/>
                  </a:cubicBezTo>
                  <a:cubicBezTo>
                    <a:pt x="2439" y="633631"/>
                    <a:pt x="595" y="628469"/>
                    <a:pt x="411" y="619987"/>
                  </a:cubicBezTo>
                  <a:lnTo>
                    <a:pt x="411" y="442896"/>
                  </a:lnTo>
                  <a:cubicBezTo>
                    <a:pt x="-844" y="414043"/>
                    <a:pt x="779" y="391116"/>
                    <a:pt x="5278" y="374114"/>
                  </a:cubicBezTo>
                  <a:cubicBezTo>
                    <a:pt x="9778" y="357113"/>
                    <a:pt x="16712" y="343711"/>
                    <a:pt x="26080" y="333908"/>
                  </a:cubicBezTo>
                  <a:cubicBezTo>
                    <a:pt x="32128" y="327706"/>
                    <a:pt x="42160" y="321503"/>
                    <a:pt x="56174" y="315301"/>
                  </a:cubicBezTo>
                  <a:cubicBezTo>
                    <a:pt x="63274" y="312181"/>
                    <a:pt x="70318" y="309338"/>
                    <a:pt x="77307" y="306772"/>
                  </a:cubicBezTo>
                  <a:cubicBezTo>
                    <a:pt x="84296" y="304206"/>
                    <a:pt x="91119" y="302028"/>
                    <a:pt x="97776" y="300237"/>
                  </a:cubicBezTo>
                  <a:cubicBezTo>
                    <a:pt x="104838" y="298041"/>
                    <a:pt x="113506" y="295567"/>
                    <a:pt x="123780" y="292816"/>
                  </a:cubicBezTo>
                  <a:cubicBezTo>
                    <a:pt x="134055" y="290066"/>
                    <a:pt x="146049" y="286928"/>
                    <a:pt x="159765" y="283402"/>
                  </a:cubicBezTo>
                  <a:lnTo>
                    <a:pt x="248427" y="261250"/>
                  </a:lnTo>
                  <a:cubicBezTo>
                    <a:pt x="256536" y="259736"/>
                    <a:pt x="261597" y="256782"/>
                    <a:pt x="263610" y="252389"/>
                  </a:cubicBezTo>
                  <a:cubicBezTo>
                    <a:pt x="265623" y="247995"/>
                    <a:pt x="266473" y="240611"/>
                    <a:pt x="266158" y="230237"/>
                  </a:cubicBezTo>
                  <a:lnTo>
                    <a:pt x="266158" y="141629"/>
                  </a:lnTo>
                  <a:cubicBezTo>
                    <a:pt x="265974" y="133138"/>
                    <a:pt x="264127" y="127970"/>
                    <a:pt x="260618" y="126124"/>
                  </a:cubicBezTo>
                  <a:cubicBezTo>
                    <a:pt x="257108" y="124278"/>
                    <a:pt x="253045" y="123540"/>
                    <a:pt x="248427" y="123909"/>
                  </a:cubicBezTo>
                  <a:lnTo>
                    <a:pt x="159765" y="123909"/>
                  </a:lnTo>
                  <a:cubicBezTo>
                    <a:pt x="155147" y="123539"/>
                    <a:pt x="151083" y="124279"/>
                    <a:pt x="147574" y="126129"/>
                  </a:cubicBezTo>
                  <a:cubicBezTo>
                    <a:pt x="144064" y="127978"/>
                    <a:pt x="142217" y="133158"/>
                    <a:pt x="142032" y="141666"/>
                  </a:cubicBezTo>
                  <a:lnTo>
                    <a:pt x="142032" y="203642"/>
                  </a:lnTo>
                  <a:cubicBezTo>
                    <a:pt x="141848" y="212127"/>
                    <a:pt x="140004" y="217292"/>
                    <a:pt x="136500" y="219137"/>
                  </a:cubicBezTo>
                  <a:cubicBezTo>
                    <a:pt x="132997" y="220981"/>
                    <a:pt x="128940" y="221719"/>
                    <a:pt x="124330" y="221350"/>
                  </a:cubicBezTo>
                  <a:lnTo>
                    <a:pt x="18114" y="221350"/>
                  </a:lnTo>
                  <a:cubicBezTo>
                    <a:pt x="13504" y="221719"/>
                    <a:pt x="9447" y="220981"/>
                    <a:pt x="5943" y="219137"/>
                  </a:cubicBezTo>
                  <a:cubicBezTo>
                    <a:pt x="2439" y="217292"/>
                    <a:pt x="595" y="212127"/>
                    <a:pt x="411" y="203642"/>
                  </a:cubicBezTo>
                  <a:lnTo>
                    <a:pt x="411" y="106251"/>
                  </a:lnTo>
                  <a:cubicBezTo>
                    <a:pt x="687" y="85463"/>
                    <a:pt x="3675" y="68161"/>
                    <a:pt x="9373" y="54345"/>
                  </a:cubicBezTo>
                  <a:cubicBezTo>
                    <a:pt x="15071" y="40530"/>
                    <a:pt x="21820" y="30090"/>
                    <a:pt x="29620" y="23025"/>
                  </a:cubicBezTo>
                  <a:cubicBezTo>
                    <a:pt x="33567" y="19484"/>
                    <a:pt x="38509" y="16385"/>
                    <a:pt x="44446" y="13729"/>
                  </a:cubicBezTo>
                  <a:cubicBezTo>
                    <a:pt x="50384" y="11073"/>
                    <a:pt x="57539" y="8859"/>
                    <a:pt x="65911" y="7088"/>
                  </a:cubicBezTo>
                  <a:cubicBezTo>
                    <a:pt x="82729" y="3694"/>
                    <a:pt x="96891" y="1628"/>
                    <a:pt x="108398" y="891"/>
                  </a:cubicBezTo>
                  <a:cubicBezTo>
                    <a:pt x="114132" y="466"/>
                    <a:pt x="121251" y="208"/>
                    <a:pt x="129755" y="115"/>
                  </a:cubicBezTo>
                  <a:cubicBezTo>
                    <a:pt x="138259" y="23"/>
                    <a:pt x="148262" y="-14"/>
                    <a:pt x="159765"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B9FB16DE-2E6E-F711-FCE9-6B3E0EE90CF2}"/>
              </a:ext>
            </a:extLst>
          </p:cNvPr>
          <p:cNvGrpSpPr/>
          <p:nvPr/>
        </p:nvGrpSpPr>
        <p:grpSpPr>
          <a:xfrm>
            <a:off x="2035482" y="3578218"/>
            <a:ext cx="592629" cy="405808"/>
            <a:chOff x="8638388" y="197829"/>
            <a:chExt cx="931266" cy="637692"/>
          </a:xfrm>
          <a:solidFill>
            <a:schemeClr val="bg1">
              <a:lumMod val="75000"/>
            </a:schemeClr>
          </a:solidFill>
        </p:grpSpPr>
        <p:sp>
          <p:nvSpPr>
            <p:cNvPr id="32" name="Freeform: Shape 11">
              <a:extLst>
                <a:ext uri="{FF2B5EF4-FFF2-40B4-BE49-F238E27FC236}">
                  <a16:creationId xmlns:a16="http://schemas.microsoft.com/office/drawing/2014/main" id="{A5053342-58A5-5AD9-1ACC-470543547BB9}"/>
                </a:ext>
              </a:extLst>
            </p:cNvPr>
            <p:cNvSpPr/>
            <p:nvPr/>
          </p:nvSpPr>
          <p:spPr>
            <a:xfrm>
              <a:off x="8638388" y="197829"/>
              <a:ext cx="407369" cy="637692"/>
            </a:xfrm>
            <a:custGeom>
              <a:avLst/>
              <a:gdLst>
                <a:gd name="connsiteX0" fmla="*/ 159354 w 407369"/>
                <a:gd name="connsiteY0" fmla="*/ 5 h 637692"/>
                <a:gd name="connsiteX1" fmla="*/ 248016 w 407369"/>
                <a:gd name="connsiteY1" fmla="*/ 5 h 637692"/>
                <a:gd name="connsiteX2" fmla="*/ 278025 w 407369"/>
                <a:gd name="connsiteY2" fmla="*/ 115 h 637692"/>
                <a:gd name="connsiteX3" fmla="*/ 299383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3 w 407369"/>
                <a:gd name="connsiteY13" fmla="*/ 636803 h 637692"/>
                <a:gd name="connsiteX14" fmla="*/ 278025 w 407369"/>
                <a:gd name="connsiteY14" fmla="*/ 637577 h 637692"/>
                <a:gd name="connsiteX15" fmla="*/ 248016 w 407369"/>
                <a:gd name="connsiteY15" fmla="*/ 637688 h 637692"/>
                <a:gd name="connsiteX16" fmla="*/ 159354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4 w 407369"/>
                <a:gd name="connsiteY29" fmla="*/ 5 h 637692"/>
                <a:gd name="connsiteX30" fmla="*/ 159354 w 407369"/>
                <a:gd name="connsiteY30" fmla="*/ 123909 h 637692"/>
                <a:gd name="connsiteX31" fmla="*/ 147163 w 407369"/>
                <a:gd name="connsiteY31" fmla="*/ 126124 h 637692"/>
                <a:gd name="connsiteX32" fmla="*/ 141621 w 407369"/>
                <a:gd name="connsiteY32" fmla="*/ 141629 h 637692"/>
                <a:gd name="connsiteX33" fmla="*/ 141621 w 407369"/>
                <a:gd name="connsiteY33" fmla="*/ 496061 h 637692"/>
                <a:gd name="connsiteX34" fmla="*/ 147163 w 407369"/>
                <a:gd name="connsiteY34" fmla="*/ 511568 h 637692"/>
                <a:gd name="connsiteX35" fmla="*/ 159354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4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4" y="5"/>
                  </a:moveTo>
                  <a:lnTo>
                    <a:pt x="248016" y="5"/>
                  </a:lnTo>
                  <a:cubicBezTo>
                    <a:pt x="259518" y="-14"/>
                    <a:pt x="269521" y="23"/>
                    <a:pt x="278025" y="115"/>
                  </a:cubicBezTo>
                  <a:cubicBezTo>
                    <a:pt x="286529" y="207"/>
                    <a:pt x="293648" y="466"/>
                    <a:pt x="299383" y="890"/>
                  </a:cubicBezTo>
                  <a:cubicBezTo>
                    <a:pt x="305099" y="1315"/>
                    <a:pt x="311369" y="2015"/>
                    <a:pt x="318192" y="2992"/>
                  </a:cubicBezTo>
                  <a:cubicBezTo>
                    <a:pt x="325015" y="3970"/>
                    <a:pt x="332612" y="5334"/>
                    <a:pt x="340984" y="7086"/>
                  </a:cubicBezTo>
                  <a:cubicBezTo>
                    <a:pt x="363997" y="11492"/>
                    <a:pt x="380372" y="21264"/>
                    <a:pt x="390109" y="36402"/>
                  </a:cubicBezTo>
                  <a:cubicBezTo>
                    <a:pt x="399845" y="51540"/>
                    <a:pt x="405599"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5" y="633724"/>
                    <a:pt x="318192" y="634701"/>
                  </a:cubicBezTo>
                  <a:cubicBezTo>
                    <a:pt x="311369" y="635678"/>
                    <a:pt x="305099" y="636379"/>
                    <a:pt x="299383" y="636803"/>
                  </a:cubicBezTo>
                  <a:cubicBezTo>
                    <a:pt x="293648" y="637227"/>
                    <a:pt x="286529" y="637485"/>
                    <a:pt x="278025" y="637577"/>
                  </a:cubicBezTo>
                  <a:cubicBezTo>
                    <a:pt x="269521" y="637669"/>
                    <a:pt x="259518" y="637706"/>
                    <a:pt x="248016" y="637688"/>
                  </a:cubicBezTo>
                  <a:lnTo>
                    <a:pt x="159354"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1" y="626201"/>
                    <a:pt x="26794" y="616429"/>
                    <a:pt x="17149" y="601291"/>
                  </a:cubicBezTo>
                  <a:cubicBezTo>
                    <a:pt x="7505" y="586153"/>
                    <a:pt x="1789" y="562884"/>
                    <a:pt x="0" y="531485"/>
                  </a:cubicBezTo>
                  <a:lnTo>
                    <a:pt x="0" y="106209"/>
                  </a:lnTo>
                  <a:cubicBezTo>
                    <a:pt x="276" y="85429"/>
                    <a:pt x="3264" y="68134"/>
                    <a:pt x="8962" y="54324"/>
                  </a:cubicBezTo>
                  <a:cubicBezTo>
                    <a:pt x="14660" y="40514"/>
                    <a:pt x="21409" y="30078"/>
                    <a:pt x="29209" y="23016"/>
                  </a:cubicBezTo>
                  <a:cubicBezTo>
                    <a:pt x="33156" y="19476"/>
                    <a:pt x="38098"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4" y="5"/>
                  </a:cubicBezTo>
                  <a:close/>
                  <a:moveTo>
                    <a:pt x="159354" y="123909"/>
                  </a:moveTo>
                  <a:cubicBezTo>
                    <a:pt x="154736" y="123540"/>
                    <a:pt x="150672" y="124278"/>
                    <a:pt x="147163" y="126124"/>
                  </a:cubicBezTo>
                  <a:cubicBezTo>
                    <a:pt x="143653" y="127970"/>
                    <a:pt x="141806" y="133138"/>
                    <a:pt x="141621" y="141629"/>
                  </a:cubicBezTo>
                  <a:lnTo>
                    <a:pt x="141621" y="496061"/>
                  </a:lnTo>
                  <a:cubicBezTo>
                    <a:pt x="141806" y="504553"/>
                    <a:pt x="143653" y="509722"/>
                    <a:pt x="147163" y="511568"/>
                  </a:cubicBezTo>
                  <a:cubicBezTo>
                    <a:pt x="150672" y="513414"/>
                    <a:pt x="154736" y="514152"/>
                    <a:pt x="159354"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4"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3" name="Freeform: Shape 12">
              <a:extLst>
                <a:ext uri="{FF2B5EF4-FFF2-40B4-BE49-F238E27FC236}">
                  <a16:creationId xmlns:a16="http://schemas.microsoft.com/office/drawing/2014/main" id="{D014468F-E2B9-2B2E-165E-6ADB083E4CB9}"/>
                </a:ext>
              </a:extLst>
            </p:cNvPr>
            <p:cNvSpPr/>
            <p:nvPr/>
          </p:nvSpPr>
          <p:spPr>
            <a:xfrm>
              <a:off x="9162263" y="197829"/>
              <a:ext cx="407391" cy="637692"/>
            </a:xfrm>
            <a:custGeom>
              <a:avLst/>
              <a:gdLst>
                <a:gd name="connsiteX0" fmla="*/ 159354 w 407391"/>
                <a:gd name="connsiteY0" fmla="*/ 5 h 637692"/>
                <a:gd name="connsiteX1" fmla="*/ 248016 w 407391"/>
                <a:gd name="connsiteY1" fmla="*/ 5 h 637692"/>
                <a:gd name="connsiteX2" fmla="*/ 278025 w 407391"/>
                <a:gd name="connsiteY2" fmla="*/ 115 h 637692"/>
                <a:gd name="connsiteX3" fmla="*/ 299383 w 407391"/>
                <a:gd name="connsiteY3" fmla="*/ 891 h 637692"/>
                <a:gd name="connsiteX4" fmla="*/ 318192 w 407391"/>
                <a:gd name="connsiteY4" fmla="*/ 2993 h 637692"/>
                <a:gd name="connsiteX5" fmla="*/ 340984 w 407391"/>
                <a:gd name="connsiteY5" fmla="*/ 7088 h 637692"/>
                <a:gd name="connsiteX6" fmla="*/ 390109 w 407391"/>
                <a:gd name="connsiteY6" fmla="*/ 36416 h 637692"/>
                <a:gd name="connsiteX7" fmla="*/ 407369 w 407391"/>
                <a:gd name="connsiteY7" fmla="*/ 106251 h 637692"/>
                <a:gd name="connsiteX8" fmla="*/ 407369 w 407391"/>
                <a:gd name="connsiteY8" fmla="*/ 203642 h 637692"/>
                <a:gd name="connsiteX9" fmla="*/ 406816 w 407391"/>
                <a:gd name="connsiteY9" fmla="*/ 233798 h 637692"/>
                <a:gd name="connsiteX10" fmla="*/ 402943 w 407391"/>
                <a:gd name="connsiteY10" fmla="*/ 258665 h 637692"/>
                <a:gd name="connsiteX11" fmla="*/ 383360 w 407391"/>
                <a:gd name="connsiteY11" fmla="*/ 289641 h 637692"/>
                <a:gd name="connsiteX12" fmla="*/ 336558 w 407391"/>
                <a:gd name="connsiteY12" fmla="*/ 309996 h 637692"/>
                <a:gd name="connsiteX13" fmla="*/ 336558 w 407391"/>
                <a:gd name="connsiteY13" fmla="*/ 327697 h 637692"/>
                <a:gd name="connsiteX14" fmla="*/ 371078 w 407391"/>
                <a:gd name="connsiteY14" fmla="*/ 340972 h 637692"/>
                <a:gd name="connsiteX15" fmla="*/ 392322 w 407391"/>
                <a:gd name="connsiteY15" fmla="*/ 356903 h 637692"/>
                <a:gd name="connsiteX16" fmla="*/ 402943 w 407391"/>
                <a:gd name="connsiteY16" fmla="*/ 379914 h 637692"/>
                <a:gd name="connsiteX17" fmla="*/ 406816 w 407391"/>
                <a:gd name="connsiteY17" fmla="*/ 403672 h 637692"/>
                <a:gd name="connsiteX18" fmla="*/ 407369 w 407391"/>
                <a:gd name="connsiteY18" fmla="*/ 434051 h 637692"/>
                <a:gd name="connsiteX19" fmla="*/ 407369 w 407391"/>
                <a:gd name="connsiteY19" fmla="*/ 531442 h 637692"/>
                <a:gd name="connsiteX20" fmla="*/ 398407 w 407391"/>
                <a:gd name="connsiteY20" fmla="*/ 583348 h 637692"/>
                <a:gd name="connsiteX21" fmla="*/ 378160 w 407391"/>
                <a:gd name="connsiteY21" fmla="*/ 614668 h 637692"/>
                <a:gd name="connsiteX22" fmla="*/ 340984 w 407391"/>
                <a:gd name="connsiteY22" fmla="*/ 630605 h 637692"/>
                <a:gd name="connsiteX23" fmla="*/ 318192 w 407391"/>
                <a:gd name="connsiteY23" fmla="*/ 634700 h 637692"/>
                <a:gd name="connsiteX24" fmla="*/ 299383 w 407391"/>
                <a:gd name="connsiteY24" fmla="*/ 636802 h 637692"/>
                <a:gd name="connsiteX25" fmla="*/ 278025 w 407391"/>
                <a:gd name="connsiteY25" fmla="*/ 637577 h 637692"/>
                <a:gd name="connsiteX26" fmla="*/ 248016 w 407391"/>
                <a:gd name="connsiteY26" fmla="*/ 637688 h 637692"/>
                <a:gd name="connsiteX27" fmla="*/ 159354 w 407391"/>
                <a:gd name="connsiteY27" fmla="*/ 637688 h 637692"/>
                <a:gd name="connsiteX28" fmla="*/ 129344 w 407391"/>
                <a:gd name="connsiteY28" fmla="*/ 637577 h 637692"/>
                <a:gd name="connsiteX29" fmla="*/ 107986 w 407391"/>
                <a:gd name="connsiteY29" fmla="*/ 636802 h 637692"/>
                <a:gd name="connsiteX30" fmla="*/ 65500 w 407391"/>
                <a:gd name="connsiteY30" fmla="*/ 630605 h 637692"/>
                <a:gd name="connsiteX31" fmla="*/ 17149 w 407391"/>
                <a:gd name="connsiteY31" fmla="*/ 601277 h 637692"/>
                <a:gd name="connsiteX32" fmla="*/ 0 w 407391"/>
                <a:gd name="connsiteY32" fmla="*/ 531442 h 637692"/>
                <a:gd name="connsiteX33" fmla="*/ 0 w 407391"/>
                <a:gd name="connsiteY33" fmla="*/ 434051 h 637692"/>
                <a:gd name="connsiteX34" fmla="*/ 5532 w 407391"/>
                <a:gd name="connsiteY34" fmla="*/ 418556 h 637692"/>
                <a:gd name="connsiteX35" fmla="*/ 17703 w 407391"/>
                <a:gd name="connsiteY35" fmla="*/ 416342 h 637692"/>
                <a:gd name="connsiteX36" fmla="*/ 123919 w 407391"/>
                <a:gd name="connsiteY36" fmla="*/ 416342 h 637692"/>
                <a:gd name="connsiteX37" fmla="*/ 136089 w 407391"/>
                <a:gd name="connsiteY37" fmla="*/ 418548 h 637692"/>
                <a:gd name="connsiteX38" fmla="*/ 141621 w 407391"/>
                <a:gd name="connsiteY38" fmla="*/ 433992 h 637692"/>
                <a:gd name="connsiteX39" fmla="*/ 141621 w 407391"/>
                <a:gd name="connsiteY39" fmla="*/ 496052 h 637692"/>
                <a:gd name="connsiteX40" fmla="*/ 147162 w 407391"/>
                <a:gd name="connsiteY40" fmla="*/ 511567 h 637692"/>
                <a:gd name="connsiteX41" fmla="*/ 159354 w 407391"/>
                <a:gd name="connsiteY41" fmla="*/ 513783 h 637692"/>
                <a:gd name="connsiteX42" fmla="*/ 248016 w 407391"/>
                <a:gd name="connsiteY42" fmla="*/ 513783 h 637692"/>
                <a:gd name="connsiteX43" fmla="*/ 260206 w 407391"/>
                <a:gd name="connsiteY43" fmla="*/ 511567 h 637692"/>
                <a:gd name="connsiteX44" fmla="*/ 265747 w 407391"/>
                <a:gd name="connsiteY44" fmla="*/ 496052 h 637692"/>
                <a:gd name="connsiteX45" fmla="*/ 265747 w 407391"/>
                <a:gd name="connsiteY45" fmla="*/ 398529 h 637692"/>
                <a:gd name="connsiteX46" fmla="*/ 260206 w 407391"/>
                <a:gd name="connsiteY46" fmla="*/ 383015 h 637692"/>
                <a:gd name="connsiteX47" fmla="*/ 248016 w 407391"/>
                <a:gd name="connsiteY47" fmla="*/ 380799 h 637692"/>
                <a:gd name="connsiteX48" fmla="*/ 141621 w 407391"/>
                <a:gd name="connsiteY48" fmla="*/ 380799 h 637692"/>
                <a:gd name="connsiteX49" fmla="*/ 129451 w 407391"/>
                <a:gd name="connsiteY49" fmla="*/ 378586 h 637692"/>
                <a:gd name="connsiteX50" fmla="*/ 123919 w 407391"/>
                <a:gd name="connsiteY50" fmla="*/ 363098 h 637692"/>
                <a:gd name="connsiteX51" fmla="*/ 123919 w 407391"/>
                <a:gd name="connsiteY51" fmla="*/ 274595 h 637692"/>
                <a:gd name="connsiteX52" fmla="*/ 129451 w 407391"/>
                <a:gd name="connsiteY52" fmla="*/ 259106 h 637692"/>
                <a:gd name="connsiteX53" fmla="*/ 141621 w 407391"/>
                <a:gd name="connsiteY53" fmla="*/ 256894 h 637692"/>
                <a:gd name="connsiteX54" fmla="*/ 248016 w 407391"/>
                <a:gd name="connsiteY54" fmla="*/ 256894 h 637692"/>
                <a:gd name="connsiteX55" fmla="*/ 260206 w 407391"/>
                <a:gd name="connsiteY55" fmla="*/ 254677 h 637692"/>
                <a:gd name="connsiteX56" fmla="*/ 265747 w 407391"/>
                <a:gd name="connsiteY56" fmla="*/ 239162 h 637692"/>
                <a:gd name="connsiteX57" fmla="*/ 265747 w 407391"/>
                <a:gd name="connsiteY57" fmla="*/ 141640 h 637692"/>
                <a:gd name="connsiteX58" fmla="*/ 260206 w 407391"/>
                <a:gd name="connsiteY58" fmla="*/ 126126 h 637692"/>
                <a:gd name="connsiteX59" fmla="*/ 248016 w 407391"/>
                <a:gd name="connsiteY59" fmla="*/ 123909 h 637692"/>
                <a:gd name="connsiteX60" fmla="*/ 159354 w 407391"/>
                <a:gd name="connsiteY60" fmla="*/ 123909 h 637692"/>
                <a:gd name="connsiteX61" fmla="*/ 147162 w 407391"/>
                <a:gd name="connsiteY61" fmla="*/ 126129 h 637692"/>
                <a:gd name="connsiteX62" fmla="*/ 141621 w 407391"/>
                <a:gd name="connsiteY62" fmla="*/ 141666 h 637692"/>
                <a:gd name="connsiteX63" fmla="*/ 141621 w 407391"/>
                <a:gd name="connsiteY63" fmla="*/ 203642 h 637692"/>
                <a:gd name="connsiteX64" fmla="*/ 136089 w 407391"/>
                <a:gd name="connsiteY64" fmla="*/ 219137 h 637692"/>
                <a:gd name="connsiteX65" fmla="*/ 123919 w 407391"/>
                <a:gd name="connsiteY65" fmla="*/ 221350 h 637692"/>
                <a:gd name="connsiteX66" fmla="*/ 17703 w 407391"/>
                <a:gd name="connsiteY66" fmla="*/ 221350 h 637692"/>
                <a:gd name="connsiteX67" fmla="*/ 5532 w 407391"/>
                <a:gd name="connsiteY67" fmla="*/ 219137 h 637692"/>
                <a:gd name="connsiteX68" fmla="*/ 0 w 407391"/>
                <a:gd name="connsiteY68" fmla="*/ 203642 h 637692"/>
                <a:gd name="connsiteX69" fmla="*/ 0 w 407391"/>
                <a:gd name="connsiteY69" fmla="*/ 106251 h 637692"/>
                <a:gd name="connsiteX70" fmla="*/ 8962 w 407391"/>
                <a:gd name="connsiteY70" fmla="*/ 54345 h 637692"/>
                <a:gd name="connsiteX71" fmla="*/ 29209 w 407391"/>
                <a:gd name="connsiteY71" fmla="*/ 23025 h 637692"/>
                <a:gd name="connsiteX72" fmla="*/ 44035 w 407391"/>
                <a:gd name="connsiteY72" fmla="*/ 13729 h 637692"/>
                <a:gd name="connsiteX73" fmla="*/ 65500 w 407391"/>
                <a:gd name="connsiteY73" fmla="*/ 7088 h 637692"/>
                <a:gd name="connsiteX74" fmla="*/ 107986 w 407391"/>
                <a:gd name="connsiteY74" fmla="*/ 891 h 637692"/>
                <a:gd name="connsiteX75" fmla="*/ 129344 w 407391"/>
                <a:gd name="connsiteY75" fmla="*/ 115 h 637692"/>
                <a:gd name="connsiteX76" fmla="*/ 159354 w 407391"/>
                <a:gd name="connsiteY76" fmla="*/ 5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07391" h="637692">
                  <a:moveTo>
                    <a:pt x="159354" y="5"/>
                  </a:moveTo>
                  <a:lnTo>
                    <a:pt x="248016" y="5"/>
                  </a:lnTo>
                  <a:cubicBezTo>
                    <a:pt x="259518" y="-14"/>
                    <a:pt x="269521" y="23"/>
                    <a:pt x="278025" y="115"/>
                  </a:cubicBezTo>
                  <a:cubicBezTo>
                    <a:pt x="286529" y="208"/>
                    <a:pt x="293648" y="466"/>
                    <a:pt x="299383" y="891"/>
                  </a:cubicBezTo>
                  <a:cubicBezTo>
                    <a:pt x="305099" y="1315"/>
                    <a:pt x="311369" y="2016"/>
                    <a:pt x="318192" y="2993"/>
                  </a:cubicBezTo>
                  <a:cubicBezTo>
                    <a:pt x="325015" y="3971"/>
                    <a:pt x="332612" y="5336"/>
                    <a:pt x="340984" y="7088"/>
                  </a:cubicBezTo>
                  <a:cubicBezTo>
                    <a:pt x="363997" y="11497"/>
                    <a:pt x="380372" y="21273"/>
                    <a:pt x="390109" y="36416"/>
                  </a:cubicBezTo>
                  <a:cubicBezTo>
                    <a:pt x="399845" y="51560"/>
                    <a:pt x="405599" y="74838"/>
                    <a:pt x="407369" y="106251"/>
                  </a:cubicBezTo>
                  <a:lnTo>
                    <a:pt x="407369" y="203642"/>
                  </a:lnTo>
                  <a:cubicBezTo>
                    <a:pt x="407461" y="216681"/>
                    <a:pt x="407276" y="226733"/>
                    <a:pt x="406816" y="233798"/>
                  </a:cubicBezTo>
                  <a:cubicBezTo>
                    <a:pt x="406354" y="240862"/>
                    <a:pt x="405064" y="249151"/>
                    <a:pt x="402943" y="258665"/>
                  </a:cubicBezTo>
                  <a:cubicBezTo>
                    <a:pt x="400122" y="270981"/>
                    <a:pt x="393594" y="281307"/>
                    <a:pt x="383360" y="289641"/>
                  </a:cubicBezTo>
                  <a:cubicBezTo>
                    <a:pt x="373125" y="297975"/>
                    <a:pt x="357525" y="304760"/>
                    <a:pt x="336558" y="309996"/>
                  </a:cubicBezTo>
                  <a:lnTo>
                    <a:pt x="336558" y="327697"/>
                  </a:lnTo>
                  <a:cubicBezTo>
                    <a:pt x="350278" y="331348"/>
                    <a:pt x="361785" y="335773"/>
                    <a:pt x="371078" y="340972"/>
                  </a:cubicBezTo>
                  <a:cubicBezTo>
                    <a:pt x="380372" y="346172"/>
                    <a:pt x="387454" y="351482"/>
                    <a:pt x="392322" y="356903"/>
                  </a:cubicBezTo>
                  <a:cubicBezTo>
                    <a:pt x="396747" y="362360"/>
                    <a:pt x="400288" y="370031"/>
                    <a:pt x="402943" y="379914"/>
                  </a:cubicBezTo>
                  <a:cubicBezTo>
                    <a:pt x="405064" y="388614"/>
                    <a:pt x="406354" y="396533"/>
                    <a:pt x="406816" y="403672"/>
                  </a:cubicBezTo>
                  <a:cubicBezTo>
                    <a:pt x="407276" y="410811"/>
                    <a:pt x="407461" y="420937"/>
                    <a:pt x="407369" y="434051"/>
                  </a:cubicBezTo>
                  <a:lnTo>
                    <a:pt x="407369" y="531442"/>
                  </a:lnTo>
                  <a:cubicBezTo>
                    <a:pt x="407092" y="552230"/>
                    <a:pt x="404105" y="569532"/>
                    <a:pt x="398407" y="583348"/>
                  </a:cubicBezTo>
                  <a:cubicBezTo>
                    <a:pt x="392709" y="597163"/>
                    <a:pt x="385960" y="607603"/>
                    <a:pt x="378160" y="614668"/>
                  </a:cubicBezTo>
                  <a:cubicBezTo>
                    <a:pt x="370193" y="621751"/>
                    <a:pt x="357801" y="627063"/>
                    <a:pt x="340984" y="630605"/>
                  </a:cubicBezTo>
                  <a:cubicBezTo>
                    <a:pt x="332612" y="632357"/>
                    <a:pt x="325015" y="633722"/>
                    <a:pt x="318192" y="634700"/>
                  </a:cubicBezTo>
                  <a:cubicBezTo>
                    <a:pt x="311369" y="635677"/>
                    <a:pt x="305099" y="636378"/>
                    <a:pt x="299383" y="636802"/>
                  </a:cubicBezTo>
                  <a:cubicBezTo>
                    <a:pt x="293648" y="637227"/>
                    <a:pt x="286529" y="637485"/>
                    <a:pt x="278025" y="637577"/>
                  </a:cubicBezTo>
                  <a:cubicBezTo>
                    <a:pt x="269521" y="637669"/>
                    <a:pt x="259518" y="637706"/>
                    <a:pt x="248016" y="637688"/>
                  </a:cubicBezTo>
                  <a:lnTo>
                    <a:pt x="159354" y="637688"/>
                  </a:lnTo>
                  <a:cubicBezTo>
                    <a:pt x="147851" y="637706"/>
                    <a:pt x="137848" y="637669"/>
                    <a:pt x="129344" y="637577"/>
                  </a:cubicBezTo>
                  <a:cubicBezTo>
                    <a:pt x="120840" y="637485"/>
                    <a:pt x="113721" y="637227"/>
                    <a:pt x="107986" y="636802"/>
                  </a:cubicBezTo>
                  <a:cubicBezTo>
                    <a:pt x="96480" y="636065"/>
                    <a:pt x="82317" y="633999"/>
                    <a:pt x="65500" y="630605"/>
                  </a:cubicBezTo>
                  <a:cubicBezTo>
                    <a:pt x="42910" y="626196"/>
                    <a:pt x="26794" y="616420"/>
                    <a:pt x="17149" y="601277"/>
                  </a:cubicBezTo>
                  <a:cubicBezTo>
                    <a:pt x="7505" y="586133"/>
                    <a:pt x="1789" y="562855"/>
                    <a:pt x="0" y="531442"/>
                  </a:cubicBezTo>
                  <a:lnTo>
                    <a:pt x="0" y="434051"/>
                  </a:lnTo>
                  <a:cubicBezTo>
                    <a:pt x="184" y="425565"/>
                    <a:pt x="2028" y="420400"/>
                    <a:pt x="5532" y="418556"/>
                  </a:cubicBezTo>
                  <a:cubicBezTo>
                    <a:pt x="9036" y="416711"/>
                    <a:pt x="13092" y="415973"/>
                    <a:pt x="17703" y="416342"/>
                  </a:cubicBezTo>
                  <a:lnTo>
                    <a:pt x="123919" y="416342"/>
                  </a:lnTo>
                  <a:cubicBezTo>
                    <a:pt x="128529" y="415975"/>
                    <a:pt x="132586" y="416710"/>
                    <a:pt x="136089" y="418548"/>
                  </a:cubicBezTo>
                  <a:cubicBezTo>
                    <a:pt x="139593" y="420387"/>
                    <a:pt x="141437" y="425535"/>
                    <a:pt x="141621" y="433992"/>
                  </a:cubicBezTo>
                  <a:lnTo>
                    <a:pt x="141621" y="496052"/>
                  </a:lnTo>
                  <a:cubicBezTo>
                    <a:pt x="141806" y="504548"/>
                    <a:pt x="143653" y="509720"/>
                    <a:pt x="147162" y="511567"/>
                  </a:cubicBezTo>
                  <a:cubicBezTo>
                    <a:pt x="150672" y="513414"/>
                    <a:pt x="154736" y="514152"/>
                    <a:pt x="159354" y="513783"/>
                  </a:cubicBezTo>
                  <a:lnTo>
                    <a:pt x="248016" y="513783"/>
                  </a:lnTo>
                  <a:cubicBezTo>
                    <a:pt x="252634" y="514152"/>
                    <a:pt x="256697" y="513414"/>
                    <a:pt x="260206" y="511567"/>
                  </a:cubicBezTo>
                  <a:cubicBezTo>
                    <a:pt x="263716" y="509720"/>
                    <a:pt x="265563" y="504548"/>
                    <a:pt x="265747" y="496052"/>
                  </a:cubicBezTo>
                  <a:lnTo>
                    <a:pt x="265747" y="398529"/>
                  </a:lnTo>
                  <a:cubicBezTo>
                    <a:pt x="265563" y="390033"/>
                    <a:pt x="263716" y="384862"/>
                    <a:pt x="260206" y="383015"/>
                  </a:cubicBezTo>
                  <a:cubicBezTo>
                    <a:pt x="256697" y="381168"/>
                    <a:pt x="252634" y="380429"/>
                    <a:pt x="248016" y="380799"/>
                  </a:cubicBezTo>
                  <a:lnTo>
                    <a:pt x="141621" y="380799"/>
                  </a:lnTo>
                  <a:cubicBezTo>
                    <a:pt x="137011" y="381167"/>
                    <a:pt x="132955" y="380430"/>
                    <a:pt x="129451" y="378586"/>
                  </a:cubicBezTo>
                  <a:cubicBezTo>
                    <a:pt x="125947" y="376742"/>
                    <a:pt x="124103" y="371580"/>
                    <a:pt x="123919" y="363098"/>
                  </a:cubicBezTo>
                  <a:lnTo>
                    <a:pt x="123919" y="274595"/>
                  </a:lnTo>
                  <a:cubicBezTo>
                    <a:pt x="124103" y="266113"/>
                    <a:pt x="125947" y="260950"/>
                    <a:pt x="129451" y="259106"/>
                  </a:cubicBezTo>
                  <a:cubicBezTo>
                    <a:pt x="132955" y="257263"/>
                    <a:pt x="137011" y="256525"/>
                    <a:pt x="141621" y="256894"/>
                  </a:cubicBezTo>
                  <a:lnTo>
                    <a:pt x="248016" y="256894"/>
                  </a:lnTo>
                  <a:cubicBezTo>
                    <a:pt x="252634" y="257263"/>
                    <a:pt x="256697" y="256524"/>
                    <a:pt x="260206" y="254677"/>
                  </a:cubicBezTo>
                  <a:cubicBezTo>
                    <a:pt x="263716" y="252830"/>
                    <a:pt x="265563" y="247659"/>
                    <a:pt x="265747" y="239162"/>
                  </a:cubicBezTo>
                  <a:lnTo>
                    <a:pt x="265747" y="141640"/>
                  </a:lnTo>
                  <a:cubicBezTo>
                    <a:pt x="265563" y="133144"/>
                    <a:pt x="263716" y="127973"/>
                    <a:pt x="260206" y="126126"/>
                  </a:cubicBezTo>
                  <a:cubicBezTo>
                    <a:pt x="256697" y="124279"/>
                    <a:pt x="252634" y="123540"/>
                    <a:pt x="248016" y="123909"/>
                  </a:cubicBezTo>
                  <a:lnTo>
                    <a:pt x="159354" y="123909"/>
                  </a:lnTo>
                  <a:cubicBezTo>
                    <a:pt x="154736" y="123539"/>
                    <a:pt x="150672" y="124279"/>
                    <a:pt x="147162" y="126129"/>
                  </a:cubicBezTo>
                  <a:cubicBezTo>
                    <a:pt x="143653" y="127978"/>
                    <a:pt x="141806" y="133158"/>
                    <a:pt x="141621" y="141666"/>
                  </a:cubicBezTo>
                  <a:lnTo>
                    <a:pt x="141621" y="203642"/>
                  </a:lnTo>
                  <a:cubicBezTo>
                    <a:pt x="141437" y="212127"/>
                    <a:pt x="139593" y="217292"/>
                    <a:pt x="136089" y="219137"/>
                  </a:cubicBezTo>
                  <a:cubicBezTo>
                    <a:pt x="132586" y="220981"/>
                    <a:pt x="128529" y="221719"/>
                    <a:pt x="123919" y="221350"/>
                  </a:cubicBezTo>
                  <a:lnTo>
                    <a:pt x="17703" y="221350"/>
                  </a:lnTo>
                  <a:cubicBezTo>
                    <a:pt x="13092" y="221719"/>
                    <a:pt x="9036" y="220981"/>
                    <a:pt x="5532" y="219137"/>
                  </a:cubicBezTo>
                  <a:cubicBezTo>
                    <a:pt x="2028" y="217292"/>
                    <a:pt x="184" y="212127"/>
                    <a:pt x="0" y="203642"/>
                  </a:cubicBezTo>
                  <a:lnTo>
                    <a:pt x="0" y="106251"/>
                  </a:lnTo>
                  <a:cubicBezTo>
                    <a:pt x="276" y="85463"/>
                    <a:pt x="3264" y="68161"/>
                    <a:pt x="8962" y="54345"/>
                  </a:cubicBezTo>
                  <a:cubicBezTo>
                    <a:pt x="14660" y="40530"/>
                    <a:pt x="21409" y="30090"/>
                    <a:pt x="29209" y="23025"/>
                  </a:cubicBezTo>
                  <a:cubicBezTo>
                    <a:pt x="33156" y="19484"/>
                    <a:pt x="38098" y="16385"/>
                    <a:pt x="44035" y="13729"/>
                  </a:cubicBezTo>
                  <a:cubicBezTo>
                    <a:pt x="49973" y="11073"/>
                    <a:pt x="57128" y="8859"/>
                    <a:pt x="65500" y="7088"/>
                  </a:cubicBezTo>
                  <a:cubicBezTo>
                    <a:pt x="82317" y="3694"/>
                    <a:pt x="96480" y="1628"/>
                    <a:pt x="107986" y="891"/>
                  </a:cubicBezTo>
                  <a:cubicBezTo>
                    <a:pt x="113721" y="466"/>
                    <a:pt x="120840" y="208"/>
                    <a:pt x="129344" y="115"/>
                  </a:cubicBezTo>
                  <a:cubicBezTo>
                    <a:pt x="137848" y="23"/>
                    <a:pt x="147851" y="-14"/>
                    <a:pt x="159354"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grpSp>
      <p:grpSp>
        <p:nvGrpSpPr>
          <p:cNvPr id="34" name="Group 33">
            <a:extLst>
              <a:ext uri="{FF2B5EF4-FFF2-40B4-BE49-F238E27FC236}">
                <a16:creationId xmlns:a16="http://schemas.microsoft.com/office/drawing/2014/main" id="{79EFA45E-441D-CD89-61EB-C0165216D62B}"/>
              </a:ext>
            </a:extLst>
          </p:cNvPr>
          <p:cNvGrpSpPr/>
          <p:nvPr/>
        </p:nvGrpSpPr>
        <p:grpSpPr>
          <a:xfrm>
            <a:off x="2032631" y="4417143"/>
            <a:ext cx="598330" cy="405973"/>
            <a:chOff x="3386690" y="347278"/>
            <a:chExt cx="940101" cy="637868"/>
          </a:xfrm>
        </p:grpSpPr>
        <p:pic>
          <p:nvPicPr>
            <p:cNvPr id="35" name="Picture 34">
              <a:extLst>
                <a:ext uri="{FF2B5EF4-FFF2-40B4-BE49-F238E27FC236}">
                  <a16:creationId xmlns:a16="http://schemas.microsoft.com/office/drawing/2014/main" id="{1AA13CF1-A103-85BB-5B58-1C7817A2BCDC}"/>
                </a:ext>
              </a:extLst>
            </p:cNvPr>
            <p:cNvPicPr>
              <a:picLocks noChangeAspect="1"/>
            </p:cNvPicPr>
            <p:nvPr/>
          </p:nvPicPr>
          <p:blipFill>
            <a:blip r:embed="rId5" cstate="email">
              <a:extLst>
                <a:ext uri="{28A0092B-C50C-407E-A947-70E740481C1C}">
                  <a14:useLocalDpi xmlns:a14="http://schemas.microsoft.com/office/drawing/2010/main" val="0"/>
                </a:ext>
              </a:extLst>
            </a:blip>
            <a:srcRect l="32710" t="13773" r="58947" b="27527"/>
            <a:stretch>
              <a:fillRect/>
            </a:stretch>
          </p:blipFill>
          <p:spPr>
            <a:xfrm rot="10800000" flipV="1">
              <a:off x="3386690" y="347366"/>
              <a:ext cx="407369" cy="637692"/>
            </a:xfrm>
            <a:custGeom>
              <a:avLst/>
              <a:gdLst>
                <a:gd name="connsiteX0" fmla="*/ 248015 w 407369"/>
                <a:gd name="connsiteY0" fmla="*/ 5 h 637692"/>
                <a:gd name="connsiteX1" fmla="*/ 159353 w 407369"/>
                <a:gd name="connsiteY1" fmla="*/ 5 h 637692"/>
                <a:gd name="connsiteX2" fmla="*/ 129344 w 407369"/>
                <a:gd name="connsiteY2" fmla="*/ 115 h 637692"/>
                <a:gd name="connsiteX3" fmla="*/ 107986 w 407369"/>
                <a:gd name="connsiteY3" fmla="*/ 890 h 637692"/>
                <a:gd name="connsiteX4" fmla="*/ 89177 w 407369"/>
                <a:gd name="connsiteY4" fmla="*/ 2992 h 637692"/>
                <a:gd name="connsiteX5" fmla="*/ 66385 w 407369"/>
                <a:gd name="connsiteY5" fmla="*/ 7086 h 637692"/>
                <a:gd name="connsiteX6" fmla="*/ 17260 w 407369"/>
                <a:gd name="connsiteY6" fmla="*/ 36402 h 637692"/>
                <a:gd name="connsiteX7" fmla="*/ 0 w 407369"/>
                <a:gd name="connsiteY7" fmla="*/ 106209 h 637692"/>
                <a:gd name="connsiteX8" fmla="*/ 0 w 407369"/>
                <a:gd name="connsiteY8" fmla="*/ 531485 h 637692"/>
                <a:gd name="connsiteX9" fmla="*/ 8962 w 407369"/>
                <a:gd name="connsiteY9" fmla="*/ 583369 h 637692"/>
                <a:gd name="connsiteX10" fmla="*/ 29209 w 407369"/>
                <a:gd name="connsiteY10" fmla="*/ 614677 h 637692"/>
                <a:gd name="connsiteX11" fmla="*/ 66385 w 407369"/>
                <a:gd name="connsiteY11" fmla="*/ 630608 h 637692"/>
                <a:gd name="connsiteX12" fmla="*/ 89177 w 407369"/>
                <a:gd name="connsiteY12" fmla="*/ 634701 h 637692"/>
                <a:gd name="connsiteX13" fmla="*/ 107986 w 407369"/>
                <a:gd name="connsiteY13" fmla="*/ 636803 h 637692"/>
                <a:gd name="connsiteX14" fmla="*/ 129344 w 407369"/>
                <a:gd name="connsiteY14" fmla="*/ 637577 h 637692"/>
                <a:gd name="connsiteX15" fmla="*/ 159353 w 407369"/>
                <a:gd name="connsiteY15" fmla="*/ 637688 h 637692"/>
                <a:gd name="connsiteX16" fmla="*/ 248015 w 407369"/>
                <a:gd name="connsiteY16" fmla="*/ 637688 h 637692"/>
                <a:gd name="connsiteX17" fmla="*/ 278025 w 407369"/>
                <a:gd name="connsiteY17" fmla="*/ 637577 h 637692"/>
                <a:gd name="connsiteX18" fmla="*/ 299383 w 407369"/>
                <a:gd name="connsiteY18" fmla="*/ 636803 h 637692"/>
                <a:gd name="connsiteX19" fmla="*/ 341869 w 407369"/>
                <a:gd name="connsiteY19" fmla="*/ 630608 h 637692"/>
                <a:gd name="connsiteX20" fmla="*/ 390220 w 407369"/>
                <a:gd name="connsiteY20" fmla="*/ 601291 h 637692"/>
                <a:gd name="connsiteX21" fmla="*/ 407369 w 407369"/>
                <a:gd name="connsiteY21" fmla="*/ 531485 h 637692"/>
                <a:gd name="connsiteX22" fmla="*/ 407369 w 407369"/>
                <a:gd name="connsiteY22" fmla="*/ 106209 h 637692"/>
                <a:gd name="connsiteX23" fmla="*/ 398407 w 407369"/>
                <a:gd name="connsiteY23" fmla="*/ 54324 h 637692"/>
                <a:gd name="connsiteX24" fmla="*/ 378160 w 407369"/>
                <a:gd name="connsiteY24" fmla="*/ 23016 h 637692"/>
                <a:gd name="connsiteX25" fmla="*/ 363334 w 407369"/>
                <a:gd name="connsiteY25" fmla="*/ 13723 h 637692"/>
                <a:gd name="connsiteX26" fmla="*/ 341869 w 407369"/>
                <a:gd name="connsiteY26" fmla="*/ 7086 h 637692"/>
                <a:gd name="connsiteX27" fmla="*/ 299383 w 407369"/>
                <a:gd name="connsiteY27" fmla="*/ 890 h 637692"/>
                <a:gd name="connsiteX28" fmla="*/ 278025 w 407369"/>
                <a:gd name="connsiteY28" fmla="*/ 115 h 637692"/>
                <a:gd name="connsiteX29" fmla="*/ 248015 w 407369"/>
                <a:gd name="connsiteY29" fmla="*/ 5 h 637692"/>
                <a:gd name="connsiteX30" fmla="*/ 248015 w 407369"/>
                <a:gd name="connsiteY30" fmla="*/ 123909 h 637692"/>
                <a:gd name="connsiteX31" fmla="*/ 260206 w 407369"/>
                <a:gd name="connsiteY31" fmla="*/ 126124 h 637692"/>
                <a:gd name="connsiteX32" fmla="*/ 265748 w 407369"/>
                <a:gd name="connsiteY32" fmla="*/ 141629 h 637692"/>
                <a:gd name="connsiteX33" fmla="*/ 265748 w 407369"/>
                <a:gd name="connsiteY33" fmla="*/ 496061 h 637692"/>
                <a:gd name="connsiteX34" fmla="*/ 260206 w 407369"/>
                <a:gd name="connsiteY34" fmla="*/ 511568 h 637692"/>
                <a:gd name="connsiteX35" fmla="*/ 248015 w 407369"/>
                <a:gd name="connsiteY35" fmla="*/ 513783 h 637692"/>
                <a:gd name="connsiteX36" fmla="*/ 159353 w 407369"/>
                <a:gd name="connsiteY36" fmla="*/ 513783 h 637692"/>
                <a:gd name="connsiteX37" fmla="*/ 147163 w 407369"/>
                <a:gd name="connsiteY37" fmla="*/ 511568 h 637692"/>
                <a:gd name="connsiteX38" fmla="*/ 141622 w 407369"/>
                <a:gd name="connsiteY38" fmla="*/ 496061 h 637692"/>
                <a:gd name="connsiteX39" fmla="*/ 141622 w 407369"/>
                <a:gd name="connsiteY39" fmla="*/ 141629 h 637692"/>
                <a:gd name="connsiteX40" fmla="*/ 147163 w 407369"/>
                <a:gd name="connsiteY40" fmla="*/ 126124 h 637692"/>
                <a:gd name="connsiteX41" fmla="*/ 159353 w 407369"/>
                <a:gd name="connsiteY41" fmla="*/ 123909 h 637692"/>
                <a:gd name="connsiteX42" fmla="*/ 248015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248015" y="5"/>
                  </a:moveTo>
                  <a:lnTo>
                    <a:pt x="159353" y="5"/>
                  </a:lnTo>
                  <a:cubicBezTo>
                    <a:pt x="147851" y="-14"/>
                    <a:pt x="137848" y="23"/>
                    <a:pt x="129344" y="115"/>
                  </a:cubicBezTo>
                  <a:cubicBezTo>
                    <a:pt x="120840" y="207"/>
                    <a:pt x="113721" y="466"/>
                    <a:pt x="107986" y="890"/>
                  </a:cubicBezTo>
                  <a:cubicBezTo>
                    <a:pt x="102270" y="1315"/>
                    <a:pt x="96000" y="2015"/>
                    <a:pt x="89177" y="2992"/>
                  </a:cubicBezTo>
                  <a:cubicBezTo>
                    <a:pt x="82354" y="3970"/>
                    <a:pt x="74757" y="5334"/>
                    <a:pt x="66385" y="7086"/>
                  </a:cubicBezTo>
                  <a:cubicBezTo>
                    <a:pt x="43372" y="11492"/>
                    <a:pt x="26997" y="21264"/>
                    <a:pt x="17260" y="36402"/>
                  </a:cubicBezTo>
                  <a:cubicBezTo>
                    <a:pt x="7524" y="51540"/>
                    <a:pt x="1770" y="74809"/>
                    <a:pt x="0" y="106209"/>
                  </a:cubicBezTo>
                  <a:lnTo>
                    <a:pt x="0" y="531485"/>
                  </a:lnTo>
                  <a:cubicBezTo>
                    <a:pt x="277" y="552264"/>
                    <a:pt x="3264" y="569559"/>
                    <a:pt x="8962" y="583369"/>
                  </a:cubicBezTo>
                  <a:cubicBezTo>
                    <a:pt x="14660" y="597179"/>
                    <a:pt x="21409" y="607615"/>
                    <a:pt x="29209" y="614677"/>
                  </a:cubicBezTo>
                  <a:cubicBezTo>
                    <a:pt x="37176" y="621757"/>
                    <a:pt x="49567" y="627067"/>
                    <a:pt x="66385" y="630608"/>
                  </a:cubicBezTo>
                  <a:cubicBezTo>
                    <a:pt x="74757" y="632359"/>
                    <a:pt x="82354" y="633724"/>
                    <a:pt x="89177" y="634701"/>
                  </a:cubicBezTo>
                  <a:cubicBezTo>
                    <a:pt x="96000" y="635678"/>
                    <a:pt x="102270" y="636379"/>
                    <a:pt x="107986" y="636803"/>
                  </a:cubicBezTo>
                  <a:cubicBezTo>
                    <a:pt x="113721" y="637227"/>
                    <a:pt x="120840" y="637485"/>
                    <a:pt x="129344" y="637577"/>
                  </a:cubicBezTo>
                  <a:cubicBezTo>
                    <a:pt x="137848" y="637669"/>
                    <a:pt x="147851" y="637706"/>
                    <a:pt x="159353" y="637688"/>
                  </a:cubicBezTo>
                  <a:lnTo>
                    <a:pt x="248015" y="637688"/>
                  </a:lnTo>
                  <a:cubicBezTo>
                    <a:pt x="259518" y="637706"/>
                    <a:pt x="269521" y="637669"/>
                    <a:pt x="278025" y="637577"/>
                  </a:cubicBezTo>
                  <a:cubicBezTo>
                    <a:pt x="286529" y="637485"/>
                    <a:pt x="293648" y="637227"/>
                    <a:pt x="299383" y="636803"/>
                  </a:cubicBezTo>
                  <a:cubicBezTo>
                    <a:pt x="310889" y="636065"/>
                    <a:pt x="325052" y="634000"/>
                    <a:pt x="341869" y="630608"/>
                  </a:cubicBezTo>
                  <a:cubicBezTo>
                    <a:pt x="364458" y="626201"/>
                    <a:pt x="380575" y="616429"/>
                    <a:pt x="390220" y="601291"/>
                  </a:cubicBezTo>
                  <a:cubicBezTo>
                    <a:pt x="399864" y="586153"/>
                    <a:pt x="405580" y="562884"/>
                    <a:pt x="407369" y="531485"/>
                  </a:cubicBezTo>
                  <a:lnTo>
                    <a:pt x="407369" y="106209"/>
                  </a:lnTo>
                  <a:cubicBezTo>
                    <a:pt x="407093" y="85429"/>
                    <a:pt x="404105" y="68134"/>
                    <a:pt x="398407" y="54324"/>
                  </a:cubicBezTo>
                  <a:cubicBezTo>
                    <a:pt x="392709" y="40514"/>
                    <a:pt x="385960" y="30078"/>
                    <a:pt x="378160" y="23016"/>
                  </a:cubicBezTo>
                  <a:cubicBezTo>
                    <a:pt x="374213" y="19476"/>
                    <a:pt x="369271" y="16378"/>
                    <a:pt x="363334" y="13723"/>
                  </a:cubicBezTo>
                  <a:cubicBezTo>
                    <a:pt x="357396" y="11068"/>
                    <a:pt x="350241" y="8856"/>
                    <a:pt x="341869" y="7086"/>
                  </a:cubicBezTo>
                  <a:cubicBezTo>
                    <a:pt x="325052" y="3693"/>
                    <a:pt x="310889" y="1628"/>
                    <a:pt x="299383" y="890"/>
                  </a:cubicBezTo>
                  <a:cubicBezTo>
                    <a:pt x="293648" y="466"/>
                    <a:pt x="286529" y="207"/>
                    <a:pt x="278025" y="115"/>
                  </a:cubicBezTo>
                  <a:cubicBezTo>
                    <a:pt x="269521" y="23"/>
                    <a:pt x="259518" y="-14"/>
                    <a:pt x="248015" y="5"/>
                  </a:cubicBezTo>
                  <a:close/>
                  <a:moveTo>
                    <a:pt x="248015" y="123909"/>
                  </a:moveTo>
                  <a:cubicBezTo>
                    <a:pt x="252633" y="123540"/>
                    <a:pt x="256697" y="124278"/>
                    <a:pt x="260206" y="126124"/>
                  </a:cubicBezTo>
                  <a:cubicBezTo>
                    <a:pt x="263716" y="127970"/>
                    <a:pt x="265563" y="133138"/>
                    <a:pt x="265748" y="141629"/>
                  </a:cubicBezTo>
                  <a:lnTo>
                    <a:pt x="265748" y="496061"/>
                  </a:lnTo>
                  <a:cubicBezTo>
                    <a:pt x="265563" y="504553"/>
                    <a:pt x="263716" y="509722"/>
                    <a:pt x="260206" y="511568"/>
                  </a:cubicBezTo>
                  <a:cubicBezTo>
                    <a:pt x="256697" y="513414"/>
                    <a:pt x="252633" y="514152"/>
                    <a:pt x="248015" y="513783"/>
                  </a:cubicBezTo>
                  <a:lnTo>
                    <a:pt x="159353" y="513783"/>
                  </a:lnTo>
                  <a:cubicBezTo>
                    <a:pt x="154735" y="514152"/>
                    <a:pt x="150672" y="513414"/>
                    <a:pt x="147163" y="511568"/>
                  </a:cubicBezTo>
                  <a:cubicBezTo>
                    <a:pt x="143653" y="509722"/>
                    <a:pt x="141806" y="504553"/>
                    <a:pt x="141622" y="496061"/>
                  </a:cubicBezTo>
                  <a:lnTo>
                    <a:pt x="141622" y="141629"/>
                  </a:lnTo>
                  <a:cubicBezTo>
                    <a:pt x="141806" y="133138"/>
                    <a:pt x="143653" y="127970"/>
                    <a:pt x="147163" y="126124"/>
                  </a:cubicBezTo>
                  <a:cubicBezTo>
                    <a:pt x="150672" y="124278"/>
                    <a:pt x="154735" y="123540"/>
                    <a:pt x="159353" y="123909"/>
                  </a:cubicBezTo>
                  <a:lnTo>
                    <a:pt x="248015" y="123909"/>
                  </a:lnTo>
                  <a:close/>
                </a:path>
              </a:pathLst>
            </a:custGeom>
          </p:spPr>
        </p:pic>
        <p:pic>
          <p:nvPicPr>
            <p:cNvPr id="36" name="Picture 35">
              <a:extLst>
                <a:ext uri="{FF2B5EF4-FFF2-40B4-BE49-F238E27FC236}">
                  <a16:creationId xmlns:a16="http://schemas.microsoft.com/office/drawing/2014/main" id="{B8BFC965-F31B-3B8A-0B54-14D9070003C8}"/>
                </a:ext>
              </a:extLst>
            </p:cNvPr>
            <p:cNvPicPr>
              <a:picLocks noChangeAspect="1"/>
            </p:cNvPicPr>
            <p:nvPr/>
          </p:nvPicPr>
          <p:blipFill>
            <a:blip r:embed="rId6" cstate="email">
              <a:extLst>
                <a:ext uri="{28A0092B-C50C-407E-A947-70E740481C1C}">
                  <a14:useLocalDpi xmlns:a14="http://schemas.microsoft.com/office/drawing/2010/main" val="0"/>
                </a:ext>
              </a:extLst>
            </a:blip>
            <a:srcRect l="21801" t="13765" r="69131" b="27519"/>
            <a:stretch>
              <a:fillRect/>
            </a:stretch>
          </p:blipFill>
          <p:spPr>
            <a:xfrm rot="10800000" flipV="1">
              <a:off x="3883989" y="347278"/>
              <a:ext cx="442802" cy="637868"/>
            </a:xfrm>
            <a:custGeom>
              <a:avLst/>
              <a:gdLst>
                <a:gd name="connsiteX0" fmla="*/ 245263 w 442802"/>
                <a:gd name="connsiteY0" fmla="*/ 93 h 637868"/>
                <a:gd name="connsiteX1" fmla="*/ 130115 w 442802"/>
                <a:gd name="connsiteY1" fmla="*/ 93 h 637868"/>
                <a:gd name="connsiteX2" fmla="*/ 118165 w 442802"/>
                <a:gd name="connsiteY2" fmla="*/ 2307 h 637868"/>
                <a:gd name="connsiteX3" fmla="*/ 119493 w 442802"/>
                <a:gd name="connsiteY3" fmla="*/ 17809 h 637868"/>
                <a:gd name="connsiteX4" fmla="*/ 301070 w 442802"/>
                <a:gd name="connsiteY4" fmla="*/ 380997 h 637868"/>
                <a:gd name="connsiteX5" fmla="*/ 301070 w 442802"/>
                <a:gd name="connsiteY5" fmla="*/ 398714 h 637868"/>
                <a:gd name="connsiteX6" fmla="*/ 141621 w 442802"/>
                <a:gd name="connsiteY6" fmla="*/ 398714 h 637868"/>
                <a:gd name="connsiteX7" fmla="*/ 141621 w 442802"/>
                <a:gd name="connsiteY7" fmla="*/ 177258 h 637868"/>
                <a:gd name="connsiteX8" fmla="*/ 136089 w 442802"/>
                <a:gd name="connsiteY8" fmla="*/ 161756 h 637868"/>
                <a:gd name="connsiteX9" fmla="*/ 123919 w 442802"/>
                <a:gd name="connsiteY9" fmla="*/ 159541 h 637868"/>
                <a:gd name="connsiteX10" fmla="*/ 17702 w 442802"/>
                <a:gd name="connsiteY10" fmla="*/ 159541 h 637868"/>
                <a:gd name="connsiteX11" fmla="*/ 5532 w 442802"/>
                <a:gd name="connsiteY11" fmla="*/ 161756 h 637868"/>
                <a:gd name="connsiteX12" fmla="*/ 0 w 442802"/>
                <a:gd name="connsiteY12" fmla="*/ 177258 h 637868"/>
                <a:gd name="connsiteX13" fmla="*/ 0 w 442802"/>
                <a:gd name="connsiteY13" fmla="*/ 620059 h 637868"/>
                <a:gd name="connsiteX14" fmla="*/ 5532 w 442802"/>
                <a:gd name="connsiteY14" fmla="*/ 635561 h 637868"/>
                <a:gd name="connsiteX15" fmla="*/ 17702 w 442802"/>
                <a:gd name="connsiteY15" fmla="*/ 637776 h 637868"/>
                <a:gd name="connsiteX16" fmla="*/ 123919 w 442802"/>
                <a:gd name="connsiteY16" fmla="*/ 637776 h 637868"/>
                <a:gd name="connsiteX17" fmla="*/ 136089 w 442802"/>
                <a:gd name="connsiteY17" fmla="*/ 635561 h 637868"/>
                <a:gd name="connsiteX18" fmla="*/ 141621 w 442802"/>
                <a:gd name="connsiteY18" fmla="*/ 620059 h 637868"/>
                <a:gd name="connsiteX19" fmla="*/ 141621 w 442802"/>
                <a:gd name="connsiteY19" fmla="*/ 522619 h 637868"/>
                <a:gd name="connsiteX20" fmla="*/ 425085 w 442802"/>
                <a:gd name="connsiteY20" fmla="*/ 522619 h 637868"/>
                <a:gd name="connsiteX21" fmla="*/ 437266 w 442802"/>
                <a:gd name="connsiteY21" fmla="*/ 520406 h 637868"/>
                <a:gd name="connsiteX22" fmla="*/ 442802 w 442802"/>
                <a:gd name="connsiteY22" fmla="*/ 504918 h 637868"/>
                <a:gd name="connsiteX23" fmla="*/ 442802 w 442802"/>
                <a:gd name="connsiteY23" fmla="*/ 380997 h 637868"/>
                <a:gd name="connsiteX24" fmla="*/ 433058 w 442802"/>
                <a:gd name="connsiteY24" fmla="*/ 327848 h 637868"/>
                <a:gd name="connsiteX25" fmla="*/ 278038 w 442802"/>
                <a:gd name="connsiteY25" fmla="*/ 17809 h 637868"/>
                <a:gd name="connsiteX26" fmla="*/ 266301 w 442802"/>
                <a:gd name="connsiteY26" fmla="*/ 2639 h 637868"/>
                <a:gd name="connsiteX27" fmla="*/ 245263 w 442802"/>
                <a:gd name="connsiteY27" fmla="*/ 93 h 63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2802" h="637868">
                  <a:moveTo>
                    <a:pt x="245263" y="93"/>
                  </a:moveTo>
                  <a:lnTo>
                    <a:pt x="130115" y="93"/>
                  </a:lnTo>
                  <a:cubicBezTo>
                    <a:pt x="123587" y="-277"/>
                    <a:pt x="119604" y="462"/>
                    <a:pt x="118165" y="2307"/>
                  </a:cubicBezTo>
                  <a:cubicBezTo>
                    <a:pt x="116727" y="4153"/>
                    <a:pt x="117170" y="9320"/>
                    <a:pt x="119493" y="17809"/>
                  </a:cubicBezTo>
                  <a:lnTo>
                    <a:pt x="301070" y="380997"/>
                  </a:lnTo>
                  <a:lnTo>
                    <a:pt x="301070" y="398714"/>
                  </a:lnTo>
                  <a:lnTo>
                    <a:pt x="141621" y="398714"/>
                  </a:lnTo>
                  <a:lnTo>
                    <a:pt x="141621" y="177258"/>
                  </a:lnTo>
                  <a:cubicBezTo>
                    <a:pt x="141437" y="168768"/>
                    <a:pt x="139593" y="163601"/>
                    <a:pt x="136089" y="161756"/>
                  </a:cubicBezTo>
                  <a:cubicBezTo>
                    <a:pt x="132586" y="159910"/>
                    <a:pt x="128529" y="159172"/>
                    <a:pt x="123919" y="159541"/>
                  </a:cubicBezTo>
                  <a:lnTo>
                    <a:pt x="17702" y="159541"/>
                  </a:lnTo>
                  <a:cubicBezTo>
                    <a:pt x="13092" y="159172"/>
                    <a:pt x="9036" y="159910"/>
                    <a:pt x="5532" y="161756"/>
                  </a:cubicBezTo>
                  <a:cubicBezTo>
                    <a:pt x="2029" y="163601"/>
                    <a:pt x="185" y="168768"/>
                    <a:pt x="0" y="177258"/>
                  </a:cubicBezTo>
                  <a:lnTo>
                    <a:pt x="0" y="620059"/>
                  </a:lnTo>
                  <a:cubicBezTo>
                    <a:pt x="185" y="628548"/>
                    <a:pt x="2029" y="633716"/>
                    <a:pt x="5532" y="635561"/>
                  </a:cubicBezTo>
                  <a:cubicBezTo>
                    <a:pt x="9036" y="637407"/>
                    <a:pt x="13092" y="638145"/>
                    <a:pt x="17702" y="637776"/>
                  </a:cubicBezTo>
                  <a:lnTo>
                    <a:pt x="123919" y="637776"/>
                  </a:lnTo>
                  <a:cubicBezTo>
                    <a:pt x="128529" y="638145"/>
                    <a:pt x="132586" y="637407"/>
                    <a:pt x="136089" y="635561"/>
                  </a:cubicBezTo>
                  <a:cubicBezTo>
                    <a:pt x="139593" y="633716"/>
                    <a:pt x="141437" y="628548"/>
                    <a:pt x="141621" y="620059"/>
                  </a:cubicBezTo>
                  <a:lnTo>
                    <a:pt x="141621" y="522619"/>
                  </a:lnTo>
                  <a:lnTo>
                    <a:pt x="425085" y="522619"/>
                  </a:lnTo>
                  <a:cubicBezTo>
                    <a:pt x="429699" y="522987"/>
                    <a:pt x="433759" y="522250"/>
                    <a:pt x="437266" y="520406"/>
                  </a:cubicBezTo>
                  <a:cubicBezTo>
                    <a:pt x="440772" y="518562"/>
                    <a:pt x="442617" y="513400"/>
                    <a:pt x="442802" y="504918"/>
                  </a:cubicBezTo>
                  <a:lnTo>
                    <a:pt x="442802" y="380997"/>
                  </a:lnTo>
                  <a:cubicBezTo>
                    <a:pt x="442654" y="358852"/>
                    <a:pt x="439406" y="341135"/>
                    <a:pt x="433058" y="327848"/>
                  </a:cubicBezTo>
                  <a:lnTo>
                    <a:pt x="278038" y="17809"/>
                  </a:lnTo>
                  <a:cubicBezTo>
                    <a:pt x="274458" y="9707"/>
                    <a:pt x="270546" y="4651"/>
                    <a:pt x="266301" y="2639"/>
                  </a:cubicBezTo>
                  <a:cubicBezTo>
                    <a:pt x="262057" y="628"/>
                    <a:pt x="255044" y="-221"/>
                    <a:pt x="245263" y="93"/>
                  </a:cubicBezTo>
                  <a:close/>
                </a:path>
              </a:pathLst>
            </a:custGeom>
          </p:spPr>
        </p:pic>
      </p:grpSp>
      <p:grpSp>
        <p:nvGrpSpPr>
          <p:cNvPr id="37" name="Group 36">
            <a:extLst>
              <a:ext uri="{FF2B5EF4-FFF2-40B4-BE49-F238E27FC236}">
                <a16:creationId xmlns:a16="http://schemas.microsoft.com/office/drawing/2014/main" id="{1388962C-5DD6-084A-B74E-03C22871B36E}"/>
              </a:ext>
            </a:extLst>
          </p:cNvPr>
          <p:cNvGrpSpPr/>
          <p:nvPr/>
        </p:nvGrpSpPr>
        <p:grpSpPr>
          <a:xfrm>
            <a:off x="1220450" y="1066287"/>
            <a:ext cx="1128476" cy="310798"/>
            <a:chOff x="2589834" y="1632937"/>
            <a:chExt cx="1128476" cy="310798"/>
          </a:xfrm>
        </p:grpSpPr>
        <p:pic>
          <p:nvPicPr>
            <p:cNvPr id="38" name="Picture 37">
              <a:extLst>
                <a:ext uri="{FF2B5EF4-FFF2-40B4-BE49-F238E27FC236}">
                  <a16:creationId xmlns:a16="http://schemas.microsoft.com/office/drawing/2014/main" id="{C1C5A581-E7EF-A82B-FA33-86AE009ECA98}"/>
                </a:ext>
              </a:extLst>
            </p:cNvPr>
            <p:cNvPicPr>
              <a:picLocks noChangeAspect="1"/>
            </p:cNvPicPr>
            <p:nvPr/>
          </p:nvPicPr>
          <p:blipFill>
            <a:blip r:embed="rId7" cstate="email">
              <a:extLst>
                <a:ext uri="{28A0092B-C50C-407E-A947-70E740481C1C}">
                  <a14:useLocalDpi xmlns:a14="http://schemas.microsoft.com/office/drawing/2010/main" val="0"/>
                </a:ext>
              </a:extLst>
            </a:blip>
            <a:srcRect l="1785" t="19306" r="57070" b="21122"/>
            <a:stretch>
              <a:fillRect/>
            </a:stretch>
          </p:blipFill>
          <p:spPr>
            <a:xfrm flipV="1">
              <a:off x="2589834" y="1632937"/>
              <a:ext cx="485625" cy="310798"/>
            </a:xfrm>
            <a:custGeom>
              <a:avLst/>
              <a:gdLst/>
              <a:ahLst/>
              <a:cxnLst/>
              <a:rect l="l" t="t" r="r" b="b"/>
              <a:pathLst>
                <a:path w="485625" h="310798">
                  <a:moveTo>
                    <a:pt x="252354" y="310798"/>
                  </a:moveTo>
                  <a:cubicBezTo>
                    <a:pt x="280502" y="310798"/>
                    <a:pt x="311449" y="306726"/>
                    <a:pt x="345197" y="298581"/>
                  </a:cubicBezTo>
                  <a:cubicBezTo>
                    <a:pt x="371323" y="306726"/>
                    <a:pt x="397456" y="310798"/>
                    <a:pt x="423596" y="310798"/>
                  </a:cubicBezTo>
                  <a:cubicBezTo>
                    <a:pt x="437916" y="310798"/>
                    <a:pt x="450634" y="308470"/>
                    <a:pt x="461750" y="303813"/>
                  </a:cubicBezTo>
                  <a:cubicBezTo>
                    <a:pt x="477667" y="297155"/>
                    <a:pt x="485625" y="287025"/>
                    <a:pt x="485625" y="273422"/>
                  </a:cubicBezTo>
                  <a:cubicBezTo>
                    <a:pt x="485625" y="262648"/>
                    <a:pt x="478807" y="257260"/>
                    <a:pt x="465173" y="257260"/>
                  </a:cubicBezTo>
                  <a:cubicBezTo>
                    <a:pt x="455227" y="257260"/>
                    <a:pt x="446113" y="258761"/>
                    <a:pt x="437832" y="261762"/>
                  </a:cubicBezTo>
                  <a:cubicBezTo>
                    <a:pt x="393938" y="271655"/>
                    <a:pt x="364216" y="277800"/>
                    <a:pt x="348667" y="280195"/>
                  </a:cubicBezTo>
                  <a:cubicBezTo>
                    <a:pt x="303455" y="262186"/>
                    <a:pt x="260638" y="235595"/>
                    <a:pt x="220217" y="200420"/>
                  </a:cubicBezTo>
                  <a:cubicBezTo>
                    <a:pt x="194979" y="178301"/>
                    <a:pt x="172380" y="154502"/>
                    <a:pt x="152420" y="129022"/>
                  </a:cubicBezTo>
                  <a:cubicBezTo>
                    <a:pt x="125515" y="94726"/>
                    <a:pt x="112062" y="66847"/>
                    <a:pt x="112062" y="45384"/>
                  </a:cubicBezTo>
                  <a:cubicBezTo>
                    <a:pt x="112062" y="24579"/>
                    <a:pt x="124680" y="14725"/>
                    <a:pt x="149916" y="15823"/>
                  </a:cubicBezTo>
                  <a:cubicBezTo>
                    <a:pt x="164295" y="16376"/>
                    <a:pt x="178409" y="19057"/>
                    <a:pt x="192258" y="23866"/>
                  </a:cubicBezTo>
                  <a:cubicBezTo>
                    <a:pt x="218819" y="34595"/>
                    <a:pt x="253014" y="56337"/>
                    <a:pt x="294842" y="89092"/>
                  </a:cubicBezTo>
                  <a:cubicBezTo>
                    <a:pt x="298372" y="91854"/>
                    <a:pt x="300868" y="93601"/>
                    <a:pt x="302332" y="94335"/>
                  </a:cubicBezTo>
                  <a:cubicBezTo>
                    <a:pt x="305062" y="94335"/>
                    <a:pt x="307110" y="93756"/>
                    <a:pt x="308475" y="92599"/>
                  </a:cubicBezTo>
                  <a:lnTo>
                    <a:pt x="309439" y="90147"/>
                  </a:lnTo>
                  <a:lnTo>
                    <a:pt x="327130" y="112299"/>
                  </a:lnTo>
                  <a:cubicBezTo>
                    <a:pt x="335457" y="120503"/>
                    <a:pt x="344941" y="127929"/>
                    <a:pt x="355580" y="134579"/>
                  </a:cubicBezTo>
                  <a:cubicBezTo>
                    <a:pt x="382681" y="155471"/>
                    <a:pt x="406070" y="165916"/>
                    <a:pt x="425748" y="165916"/>
                  </a:cubicBezTo>
                  <a:cubicBezTo>
                    <a:pt x="439382" y="165916"/>
                    <a:pt x="446200" y="160101"/>
                    <a:pt x="446200" y="148470"/>
                  </a:cubicBezTo>
                  <a:cubicBezTo>
                    <a:pt x="446200" y="131707"/>
                    <a:pt x="432385" y="109585"/>
                    <a:pt x="404756" y="82104"/>
                  </a:cubicBezTo>
                  <a:cubicBezTo>
                    <a:pt x="365644" y="42992"/>
                    <a:pt x="336064" y="23436"/>
                    <a:pt x="316015" y="23436"/>
                  </a:cubicBezTo>
                  <a:cubicBezTo>
                    <a:pt x="300242" y="23436"/>
                    <a:pt x="292356" y="31609"/>
                    <a:pt x="292356" y="47956"/>
                  </a:cubicBezTo>
                  <a:cubicBezTo>
                    <a:pt x="292356" y="53155"/>
                    <a:pt x="293461" y="58872"/>
                    <a:pt x="295671" y="65106"/>
                  </a:cubicBezTo>
                  <a:lnTo>
                    <a:pt x="300236" y="74403"/>
                  </a:lnTo>
                  <a:lnTo>
                    <a:pt x="286365" y="63246"/>
                  </a:lnTo>
                  <a:cubicBezTo>
                    <a:pt x="269865" y="50257"/>
                    <a:pt x="256387" y="40549"/>
                    <a:pt x="245932" y="34123"/>
                  </a:cubicBezTo>
                  <a:cubicBezTo>
                    <a:pt x="211179" y="12601"/>
                    <a:pt x="179004" y="1251"/>
                    <a:pt x="149407" y="74"/>
                  </a:cubicBezTo>
                  <a:cubicBezTo>
                    <a:pt x="113868" y="-1069"/>
                    <a:pt x="92977" y="11076"/>
                    <a:pt x="86733" y="36510"/>
                  </a:cubicBezTo>
                  <a:cubicBezTo>
                    <a:pt x="85797" y="35399"/>
                    <a:pt x="83051" y="34686"/>
                    <a:pt x="78495" y="34372"/>
                  </a:cubicBezTo>
                  <a:cubicBezTo>
                    <a:pt x="52325" y="33511"/>
                    <a:pt x="32363" y="41154"/>
                    <a:pt x="18608" y="57300"/>
                  </a:cubicBezTo>
                  <a:cubicBezTo>
                    <a:pt x="5923" y="72117"/>
                    <a:pt x="-277" y="92577"/>
                    <a:pt x="10" y="118680"/>
                  </a:cubicBezTo>
                  <a:cubicBezTo>
                    <a:pt x="304" y="146976"/>
                    <a:pt x="8868" y="174589"/>
                    <a:pt x="25702" y="201519"/>
                  </a:cubicBezTo>
                  <a:cubicBezTo>
                    <a:pt x="41190" y="226653"/>
                    <a:pt x="61340" y="247611"/>
                    <a:pt x="86152" y="264395"/>
                  </a:cubicBezTo>
                  <a:cubicBezTo>
                    <a:pt x="132334" y="295330"/>
                    <a:pt x="187735" y="310798"/>
                    <a:pt x="252354" y="310798"/>
                  </a:cubicBezTo>
                  <a:close/>
                  <a:moveTo>
                    <a:pt x="423596" y="296268"/>
                  </a:moveTo>
                  <a:cubicBezTo>
                    <a:pt x="404920" y="296268"/>
                    <a:pt x="386375" y="294232"/>
                    <a:pt x="367961" y="290158"/>
                  </a:cubicBezTo>
                  <a:cubicBezTo>
                    <a:pt x="384954" y="287351"/>
                    <a:pt x="397309" y="284946"/>
                    <a:pt x="405026" y="282945"/>
                  </a:cubicBezTo>
                  <a:cubicBezTo>
                    <a:pt x="434950" y="274939"/>
                    <a:pt x="454713" y="270936"/>
                    <a:pt x="464315" y="270936"/>
                  </a:cubicBezTo>
                  <a:cubicBezTo>
                    <a:pt x="469402" y="270936"/>
                    <a:pt x="471946" y="271979"/>
                    <a:pt x="471946" y="274064"/>
                  </a:cubicBezTo>
                  <a:cubicBezTo>
                    <a:pt x="471946" y="281827"/>
                    <a:pt x="466127" y="287724"/>
                    <a:pt x="454489" y="291757"/>
                  </a:cubicBezTo>
                  <a:cubicBezTo>
                    <a:pt x="445857" y="294765"/>
                    <a:pt x="435559" y="296268"/>
                    <a:pt x="423596" y="296268"/>
                  </a:cubicBezTo>
                  <a:close/>
                  <a:moveTo>
                    <a:pt x="252354" y="287053"/>
                  </a:moveTo>
                  <a:cubicBezTo>
                    <a:pt x="172884" y="287053"/>
                    <a:pt x="110567" y="265102"/>
                    <a:pt x="65403" y="221199"/>
                  </a:cubicBezTo>
                  <a:cubicBezTo>
                    <a:pt x="33061" y="189688"/>
                    <a:pt x="16751" y="157258"/>
                    <a:pt x="16473" y="123909"/>
                  </a:cubicBezTo>
                  <a:cubicBezTo>
                    <a:pt x="16154" y="99129"/>
                    <a:pt x="21250" y="80377"/>
                    <a:pt x="31761" y="67653"/>
                  </a:cubicBezTo>
                  <a:cubicBezTo>
                    <a:pt x="41852" y="55006"/>
                    <a:pt x="57444" y="48683"/>
                    <a:pt x="78536" y="48683"/>
                  </a:cubicBezTo>
                  <a:cubicBezTo>
                    <a:pt x="81478" y="48683"/>
                    <a:pt x="83665" y="48889"/>
                    <a:pt x="85097" y="49301"/>
                  </a:cubicBezTo>
                  <a:cubicBezTo>
                    <a:pt x="84239" y="60531"/>
                    <a:pt x="86686" y="73729"/>
                    <a:pt x="92440" y="88894"/>
                  </a:cubicBezTo>
                  <a:cubicBezTo>
                    <a:pt x="108867" y="132648"/>
                    <a:pt x="140591" y="173912"/>
                    <a:pt x="187613" y="212685"/>
                  </a:cubicBezTo>
                  <a:cubicBezTo>
                    <a:pt x="229626" y="247336"/>
                    <a:pt x="274038" y="271551"/>
                    <a:pt x="320851" y="285329"/>
                  </a:cubicBezTo>
                  <a:cubicBezTo>
                    <a:pt x="301540" y="286479"/>
                    <a:pt x="278707" y="287053"/>
                    <a:pt x="252354" y="287053"/>
                  </a:cubicBezTo>
                  <a:close/>
                  <a:moveTo>
                    <a:pt x="428750" y="150745"/>
                  </a:moveTo>
                  <a:cubicBezTo>
                    <a:pt x="423905" y="150745"/>
                    <a:pt x="415615" y="146504"/>
                    <a:pt x="403882" y="138022"/>
                  </a:cubicBezTo>
                  <a:cubicBezTo>
                    <a:pt x="381110" y="121971"/>
                    <a:pt x="357540" y="99780"/>
                    <a:pt x="333174" y="71447"/>
                  </a:cubicBezTo>
                  <a:cubicBezTo>
                    <a:pt x="321418" y="57637"/>
                    <a:pt x="315014" y="48734"/>
                    <a:pt x="313962" y="44738"/>
                  </a:cubicBezTo>
                  <a:cubicBezTo>
                    <a:pt x="312819" y="40082"/>
                    <a:pt x="313647" y="37754"/>
                    <a:pt x="316445" y="37754"/>
                  </a:cubicBezTo>
                  <a:cubicBezTo>
                    <a:pt x="321022" y="37754"/>
                    <a:pt x="328638" y="39697"/>
                    <a:pt x="339292" y="43584"/>
                  </a:cubicBezTo>
                  <a:cubicBezTo>
                    <a:pt x="364020" y="66887"/>
                    <a:pt x="386936" y="90517"/>
                    <a:pt x="408042" y="114476"/>
                  </a:cubicBezTo>
                  <a:cubicBezTo>
                    <a:pt x="418518" y="126489"/>
                    <a:pt x="425661" y="136895"/>
                    <a:pt x="429471" y="145693"/>
                  </a:cubicBezTo>
                  <a:cubicBezTo>
                    <a:pt x="432219" y="149061"/>
                    <a:pt x="431979" y="150745"/>
                    <a:pt x="428750" y="150745"/>
                  </a:cubicBezTo>
                  <a:close/>
                </a:path>
              </a:pathLst>
            </a:custGeom>
          </p:spPr>
        </p:pic>
        <p:pic>
          <p:nvPicPr>
            <p:cNvPr id="40" name="Picture 39">
              <a:extLst>
                <a:ext uri="{FF2B5EF4-FFF2-40B4-BE49-F238E27FC236}">
                  <a16:creationId xmlns:a16="http://schemas.microsoft.com/office/drawing/2014/main" id="{E1036A3D-C3D4-8641-C025-96E5DC6DB22B}"/>
                </a:ext>
              </a:extLst>
            </p:cNvPr>
            <p:cNvPicPr>
              <a:picLocks noChangeAspect="1"/>
            </p:cNvPicPr>
            <p:nvPr/>
          </p:nvPicPr>
          <p:blipFill>
            <a:blip r:embed="rId8" cstate="email">
              <a:extLst>
                <a:ext uri="{28A0092B-C50C-407E-A947-70E740481C1C}">
                  <a14:useLocalDpi xmlns:a14="http://schemas.microsoft.com/office/drawing/2010/main" val="0"/>
                </a:ext>
              </a:extLst>
            </a:blip>
            <a:srcRect l="36228" t="23347" r="2604" b="36292"/>
            <a:stretch>
              <a:fillRect/>
            </a:stretch>
          </p:blipFill>
          <p:spPr>
            <a:xfrm flipV="1">
              <a:off x="2996355" y="1712082"/>
              <a:ext cx="721955" cy="210575"/>
            </a:xfrm>
            <a:custGeom>
              <a:avLst/>
              <a:gdLst/>
              <a:ahLst/>
              <a:cxnLst/>
              <a:rect l="l" t="t" r="r" b="b"/>
              <a:pathLst>
                <a:path w="721955" h="210575">
                  <a:moveTo>
                    <a:pt x="382772" y="210258"/>
                  </a:moveTo>
                  <a:lnTo>
                    <a:pt x="382772" y="201487"/>
                  </a:lnTo>
                  <a:cubicBezTo>
                    <a:pt x="368247" y="198260"/>
                    <a:pt x="349385" y="187212"/>
                    <a:pt x="326184" y="168343"/>
                  </a:cubicBezTo>
                  <a:cubicBezTo>
                    <a:pt x="313354" y="157793"/>
                    <a:pt x="297853" y="145744"/>
                    <a:pt x="279682" y="132193"/>
                  </a:cubicBezTo>
                  <a:cubicBezTo>
                    <a:pt x="280489" y="132193"/>
                    <a:pt x="283820" y="132313"/>
                    <a:pt x="289676" y="132552"/>
                  </a:cubicBezTo>
                  <a:cubicBezTo>
                    <a:pt x="297029" y="132852"/>
                    <a:pt x="303066" y="132733"/>
                    <a:pt x="307789" y="132193"/>
                  </a:cubicBezTo>
                  <a:cubicBezTo>
                    <a:pt x="313340" y="132193"/>
                    <a:pt x="315520" y="129089"/>
                    <a:pt x="314329" y="122879"/>
                  </a:cubicBezTo>
                  <a:lnTo>
                    <a:pt x="314228" y="122783"/>
                  </a:lnTo>
                  <a:lnTo>
                    <a:pt x="315787" y="123790"/>
                  </a:lnTo>
                  <a:cubicBezTo>
                    <a:pt x="331096" y="132861"/>
                    <a:pt x="345950" y="139162"/>
                    <a:pt x="360350" y="142696"/>
                  </a:cubicBezTo>
                  <a:cubicBezTo>
                    <a:pt x="367078" y="144695"/>
                    <a:pt x="373004" y="144457"/>
                    <a:pt x="378128" y="141982"/>
                  </a:cubicBezTo>
                  <a:cubicBezTo>
                    <a:pt x="382980" y="139261"/>
                    <a:pt x="385614" y="135512"/>
                    <a:pt x="386031" y="130735"/>
                  </a:cubicBezTo>
                  <a:cubicBezTo>
                    <a:pt x="386935" y="119801"/>
                    <a:pt x="378644" y="108264"/>
                    <a:pt x="361159" y="96126"/>
                  </a:cubicBezTo>
                  <a:cubicBezTo>
                    <a:pt x="347434" y="86576"/>
                    <a:pt x="331810" y="80753"/>
                    <a:pt x="314289" y="78655"/>
                  </a:cubicBezTo>
                  <a:cubicBezTo>
                    <a:pt x="308109" y="78084"/>
                    <a:pt x="304566" y="78513"/>
                    <a:pt x="303660" y="79943"/>
                  </a:cubicBezTo>
                  <a:cubicBezTo>
                    <a:pt x="298974" y="74758"/>
                    <a:pt x="293256" y="68378"/>
                    <a:pt x="286507" y="60803"/>
                  </a:cubicBezTo>
                  <a:cubicBezTo>
                    <a:pt x="269746" y="42134"/>
                    <a:pt x="261366" y="28609"/>
                    <a:pt x="261366" y="20230"/>
                  </a:cubicBezTo>
                  <a:cubicBezTo>
                    <a:pt x="261366" y="17860"/>
                    <a:pt x="263622" y="16675"/>
                    <a:pt x="268135" y="16675"/>
                  </a:cubicBezTo>
                  <a:cubicBezTo>
                    <a:pt x="275893" y="16675"/>
                    <a:pt x="287384" y="21568"/>
                    <a:pt x="302608" y="31354"/>
                  </a:cubicBezTo>
                  <a:cubicBezTo>
                    <a:pt x="322087" y="43778"/>
                    <a:pt x="340521" y="58468"/>
                    <a:pt x="357908" y="75424"/>
                  </a:cubicBezTo>
                  <a:cubicBezTo>
                    <a:pt x="359249" y="76572"/>
                    <a:pt x="360742" y="77475"/>
                    <a:pt x="362386" y="78133"/>
                  </a:cubicBezTo>
                  <a:lnTo>
                    <a:pt x="365877" y="78213"/>
                  </a:lnTo>
                  <a:lnTo>
                    <a:pt x="382891" y="97820"/>
                  </a:lnTo>
                  <a:cubicBezTo>
                    <a:pt x="398614" y="114408"/>
                    <a:pt x="412389" y="126472"/>
                    <a:pt x="424218" y="134014"/>
                  </a:cubicBezTo>
                  <a:cubicBezTo>
                    <a:pt x="432279" y="139230"/>
                    <a:pt x="444822" y="141839"/>
                    <a:pt x="461847" y="141839"/>
                  </a:cubicBezTo>
                  <a:cubicBezTo>
                    <a:pt x="442955" y="124431"/>
                    <a:pt x="422451" y="105427"/>
                    <a:pt x="400337" y="84827"/>
                  </a:cubicBezTo>
                  <a:cubicBezTo>
                    <a:pt x="412312" y="97444"/>
                    <a:pt x="425757" y="107826"/>
                    <a:pt x="440671" y="115973"/>
                  </a:cubicBezTo>
                  <a:cubicBezTo>
                    <a:pt x="467054" y="134644"/>
                    <a:pt x="486086" y="143980"/>
                    <a:pt x="497764" y="143980"/>
                  </a:cubicBezTo>
                  <a:cubicBezTo>
                    <a:pt x="502468" y="143980"/>
                    <a:pt x="506874" y="142387"/>
                    <a:pt x="510982" y="139202"/>
                  </a:cubicBezTo>
                  <a:cubicBezTo>
                    <a:pt x="515090" y="136016"/>
                    <a:pt x="516971" y="131870"/>
                    <a:pt x="516624" y="126763"/>
                  </a:cubicBezTo>
                  <a:cubicBezTo>
                    <a:pt x="516005" y="115018"/>
                    <a:pt x="503824" y="98554"/>
                    <a:pt x="480082" y="77371"/>
                  </a:cubicBezTo>
                  <a:cubicBezTo>
                    <a:pt x="467329" y="64859"/>
                    <a:pt x="459030" y="56740"/>
                    <a:pt x="455187" y="53015"/>
                  </a:cubicBezTo>
                  <a:cubicBezTo>
                    <a:pt x="434767" y="34094"/>
                    <a:pt x="424557" y="22022"/>
                    <a:pt x="424557" y="16801"/>
                  </a:cubicBezTo>
                  <a:cubicBezTo>
                    <a:pt x="424557" y="16717"/>
                    <a:pt x="425241" y="16675"/>
                    <a:pt x="426609" y="16675"/>
                  </a:cubicBezTo>
                  <a:cubicBezTo>
                    <a:pt x="437805" y="16675"/>
                    <a:pt x="464609" y="35625"/>
                    <a:pt x="507020" y="73525"/>
                  </a:cubicBezTo>
                  <a:lnTo>
                    <a:pt x="509882" y="75435"/>
                  </a:lnTo>
                  <a:lnTo>
                    <a:pt x="516837" y="75107"/>
                  </a:lnTo>
                  <a:lnTo>
                    <a:pt x="527938" y="88109"/>
                  </a:lnTo>
                  <a:cubicBezTo>
                    <a:pt x="534368" y="95109"/>
                    <a:pt x="545720" y="104675"/>
                    <a:pt x="561993" y="116806"/>
                  </a:cubicBezTo>
                  <a:cubicBezTo>
                    <a:pt x="549953" y="115663"/>
                    <a:pt x="542765" y="115092"/>
                    <a:pt x="540431" y="115092"/>
                  </a:cubicBezTo>
                  <a:lnTo>
                    <a:pt x="537433" y="115092"/>
                  </a:lnTo>
                  <a:cubicBezTo>
                    <a:pt x="533375" y="115092"/>
                    <a:pt x="531602" y="117992"/>
                    <a:pt x="532115" y="123791"/>
                  </a:cubicBezTo>
                  <a:cubicBezTo>
                    <a:pt x="534933" y="126610"/>
                    <a:pt x="537504" y="128368"/>
                    <a:pt x="539827" y="129065"/>
                  </a:cubicBezTo>
                  <a:cubicBezTo>
                    <a:pt x="554204" y="130579"/>
                    <a:pt x="564540" y="131336"/>
                    <a:pt x="570836" y="131336"/>
                  </a:cubicBezTo>
                  <a:cubicBezTo>
                    <a:pt x="604679" y="164336"/>
                    <a:pt x="631112" y="186126"/>
                    <a:pt x="650134" y="196705"/>
                  </a:cubicBezTo>
                  <a:cubicBezTo>
                    <a:pt x="655564" y="199692"/>
                    <a:pt x="659722" y="201763"/>
                    <a:pt x="662607" y="202918"/>
                  </a:cubicBezTo>
                  <a:cubicBezTo>
                    <a:pt x="674258" y="209063"/>
                    <a:pt x="688930" y="211510"/>
                    <a:pt x="706622" y="210258"/>
                  </a:cubicBezTo>
                  <a:lnTo>
                    <a:pt x="706622" y="201487"/>
                  </a:lnTo>
                  <a:cubicBezTo>
                    <a:pt x="692097" y="198260"/>
                    <a:pt x="673235" y="187212"/>
                    <a:pt x="650034" y="168343"/>
                  </a:cubicBezTo>
                  <a:cubicBezTo>
                    <a:pt x="637204" y="157793"/>
                    <a:pt x="621703" y="145744"/>
                    <a:pt x="603533" y="132193"/>
                  </a:cubicBezTo>
                  <a:cubicBezTo>
                    <a:pt x="604339" y="132193"/>
                    <a:pt x="607670" y="132313"/>
                    <a:pt x="613526" y="132552"/>
                  </a:cubicBezTo>
                  <a:cubicBezTo>
                    <a:pt x="620879" y="132852"/>
                    <a:pt x="626916" y="132733"/>
                    <a:pt x="631639" y="132193"/>
                  </a:cubicBezTo>
                  <a:cubicBezTo>
                    <a:pt x="637190" y="132193"/>
                    <a:pt x="639370" y="129089"/>
                    <a:pt x="638179" y="122879"/>
                  </a:cubicBezTo>
                  <a:cubicBezTo>
                    <a:pt x="636148" y="119687"/>
                    <a:pt x="633142" y="118091"/>
                    <a:pt x="629162" y="118091"/>
                  </a:cubicBezTo>
                  <a:lnTo>
                    <a:pt x="611747" y="118091"/>
                  </a:lnTo>
                  <a:lnTo>
                    <a:pt x="602115" y="117684"/>
                  </a:lnTo>
                  <a:cubicBezTo>
                    <a:pt x="597948" y="117413"/>
                    <a:pt x="595428" y="117206"/>
                    <a:pt x="594553" y="117063"/>
                  </a:cubicBezTo>
                  <a:cubicBezTo>
                    <a:pt x="586249" y="111318"/>
                    <a:pt x="578643" y="103664"/>
                    <a:pt x="571734" y="94100"/>
                  </a:cubicBezTo>
                  <a:cubicBezTo>
                    <a:pt x="531780" y="52887"/>
                    <a:pt x="511803" y="27977"/>
                    <a:pt x="511803" y="19373"/>
                  </a:cubicBezTo>
                  <a:cubicBezTo>
                    <a:pt x="511803" y="17859"/>
                    <a:pt x="512273" y="17101"/>
                    <a:pt x="513213" y="17101"/>
                  </a:cubicBezTo>
                  <a:cubicBezTo>
                    <a:pt x="518492" y="17101"/>
                    <a:pt x="526469" y="20075"/>
                    <a:pt x="537145" y="26024"/>
                  </a:cubicBezTo>
                  <a:lnTo>
                    <a:pt x="547464" y="32210"/>
                  </a:lnTo>
                  <a:lnTo>
                    <a:pt x="549397" y="37840"/>
                  </a:lnTo>
                  <a:cubicBezTo>
                    <a:pt x="552469" y="42727"/>
                    <a:pt x="556996" y="47786"/>
                    <a:pt x="562978" y="53019"/>
                  </a:cubicBezTo>
                  <a:cubicBezTo>
                    <a:pt x="564387" y="54339"/>
                    <a:pt x="566454" y="55999"/>
                    <a:pt x="569180" y="57999"/>
                  </a:cubicBezTo>
                  <a:lnTo>
                    <a:pt x="580827" y="67944"/>
                  </a:lnTo>
                  <a:cubicBezTo>
                    <a:pt x="591948" y="77057"/>
                    <a:pt x="599208" y="81613"/>
                    <a:pt x="602607" y="81613"/>
                  </a:cubicBezTo>
                  <a:cubicBezTo>
                    <a:pt x="616103" y="93219"/>
                    <a:pt x="626373" y="101578"/>
                    <a:pt x="633419" y="106690"/>
                  </a:cubicBezTo>
                  <a:lnTo>
                    <a:pt x="643498" y="118248"/>
                  </a:lnTo>
                  <a:cubicBezTo>
                    <a:pt x="647387" y="121998"/>
                    <a:pt x="650581" y="125385"/>
                    <a:pt x="653082" y="128409"/>
                  </a:cubicBezTo>
                  <a:cubicBezTo>
                    <a:pt x="680273" y="161366"/>
                    <a:pt x="699843" y="177845"/>
                    <a:pt x="711790" y="177845"/>
                  </a:cubicBezTo>
                  <a:cubicBezTo>
                    <a:pt x="718567" y="177845"/>
                    <a:pt x="721955" y="174743"/>
                    <a:pt x="721955" y="168541"/>
                  </a:cubicBezTo>
                  <a:cubicBezTo>
                    <a:pt x="721955" y="162479"/>
                    <a:pt x="714382" y="154755"/>
                    <a:pt x="699235" y="145367"/>
                  </a:cubicBezTo>
                  <a:cubicBezTo>
                    <a:pt x="679216" y="129772"/>
                    <a:pt x="668839" y="121561"/>
                    <a:pt x="668106" y="120734"/>
                  </a:cubicBezTo>
                  <a:cubicBezTo>
                    <a:pt x="665984" y="118234"/>
                    <a:pt x="664343" y="114991"/>
                    <a:pt x="663185" y="111005"/>
                  </a:cubicBezTo>
                  <a:cubicBezTo>
                    <a:pt x="662025" y="107019"/>
                    <a:pt x="660469" y="99215"/>
                    <a:pt x="658516" y="87594"/>
                  </a:cubicBezTo>
                  <a:cubicBezTo>
                    <a:pt x="656216" y="76099"/>
                    <a:pt x="653881" y="67316"/>
                    <a:pt x="651510" y="61243"/>
                  </a:cubicBezTo>
                  <a:cubicBezTo>
                    <a:pt x="647847" y="52043"/>
                    <a:pt x="643116" y="44389"/>
                    <a:pt x="637317" y="38283"/>
                  </a:cubicBezTo>
                  <a:lnTo>
                    <a:pt x="634428" y="35849"/>
                  </a:lnTo>
                  <a:lnTo>
                    <a:pt x="649880" y="45663"/>
                  </a:lnTo>
                  <a:cubicBezTo>
                    <a:pt x="661175" y="53503"/>
                    <a:pt x="672710" y="62162"/>
                    <a:pt x="684487" y="71640"/>
                  </a:cubicBezTo>
                  <a:cubicBezTo>
                    <a:pt x="689095" y="76859"/>
                    <a:pt x="693061" y="78390"/>
                    <a:pt x="696383" y="76234"/>
                  </a:cubicBezTo>
                  <a:cubicBezTo>
                    <a:pt x="698284" y="74430"/>
                    <a:pt x="698720" y="71697"/>
                    <a:pt x="697691" y="68033"/>
                  </a:cubicBezTo>
                  <a:cubicBezTo>
                    <a:pt x="697058" y="66608"/>
                    <a:pt x="696246" y="65400"/>
                    <a:pt x="695256" y="64409"/>
                  </a:cubicBezTo>
                  <a:cubicBezTo>
                    <a:pt x="670653" y="41687"/>
                    <a:pt x="644543" y="24189"/>
                    <a:pt x="616925" y="11913"/>
                  </a:cubicBezTo>
                  <a:cubicBezTo>
                    <a:pt x="605080" y="6733"/>
                    <a:pt x="592171" y="3548"/>
                    <a:pt x="578197" y="2357"/>
                  </a:cubicBezTo>
                  <a:cubicBezTo>
                    <a:pt x="574367" y="2072"/>
                    <a:pt x="571195" y="2080"/>
                    <a:pt x="568681" y="2381"/>
                  </a:cubicBezTo>
                  <a:cubicBezTo>
                    <a:pt x="556394" y="2884"/>
                    <a:pt x="548796" y="7008"/>
                    <a:pt x="545889" y="14751"/>
                  </a:cubicBezTo>
                  <a:lnTo>
                    <a:pt x="545846" y="15033"/>
                  </a:lnTo>
                  <a:lnTo>
                    <a:pt x="542562" y="12771"/>
                  </a:lnTo>
                  <a:cubicBezTo>
                    <a:pt x="529812" y="4829"/>
                    <a:pt x="519172" y="857"/>
                    <a:pt x="510642" y="857"/>
                  </a:cubicBezTo>
                  <a:cubicBezTo>
                    <a:pt x="496082" y="857"/>
                    <a:pt x="488624" y="7841"/>
                    <a:pt x="488267" y="21808"/>
                  </a:cubicBezTo>
                  <a:cubicBezTo>
                    <a:pt x="488195" y="25580"/>
                    <a:pt x="488968" y="29790"/>
                    <a:pt x="490585" y="34438"/>
                  </a:cubicBezTo>
                  <a:lnTo>
                    <a:pt x="495149" y="43871"/>
                  </a:lnTo>
                  <a:lnTo>
                    <a:pt x="487741" y="37764"/>
                  </a:lnTo>
                  <a:cubicBezTo>
                    <a:pt x="479322" y="31000"/>
                    <a:pt x="471951" y="25449"/>
                    <a:pt x="465628" y="21111"/>
                  </a:cubicBezTo>
                  <a:cubicBezTo>
                    <a:pt x="447038" y="8324"/>
                    <a:pt x="432246" y="1930"/>
                    <a:pt x="421250" y="1930"/>
                  </a:cubicBezTo>
                  <a:cubicBezTo>
                    <a:pt x="409941" y="1930"/>
                    <a:pt x="403555" y="7683"/>
                    <a:pt x="402093" y="19188"/>
                  </a:cubicBezTo>
                  <a:cubicBezTo>
                    <a:pt x="400235" y="34665"/>
                    <a:pt x="413231" y="54758"/>
                    <a:pt x="441081" y="79468"/>
                  </a:cubicBezTo>
                  <a:lnTo>
                    <a:pt x="448171" y="87273"/>
                  </a:lnTo>
                  <a:cubicBezTo>
                    <a:pt x="463937" y="101652"/>
                    <a:pt x="474654" y="111260"/>
                    <a:pt x="480321" y="116096"/>
                  </a:cubicBezTo>
                  <a:cubicBezTo>
                    <a:pt x="484536" y="119672"/>
                    <a:pt x="487697" y="122651"/>
                    <a:pt x="489804" y="125034"/>
                  </a:cubicBezTo>
                  <a:lnTo>
                    <a:pt x="491515" y="127934"/>
                  </a:lnTo>
                  <a:lnTo>
                    <a:pt x="489425" y="127874"/>
                  </a:lnTo>
                  <a:cubicBezTo>
                    <a:pt x="482823" y="126133"/>
                    <a:pt x="470532" y="119576"/>
                    <a:pt x="452553" y="108203"/>
                  </a:cubicBezTo>
                  <a:cubicBezTo>
                    <a:pt x="411649" y="83097"/>
                    <a:pt x="377978" y="53719"/>
                    <a:pt x="351540" y="20070"/>
                  </a:cubicBezTo>
                  <a:lnTo>
                    <a:pt x="335904" y="0"/>
                  </a:lnTo>
                  <a:cubicBezTo>
                    <a:pt x="327306" y="0"/>
                    <a:pt x="323308" y="6064"/>
                    <a:pt x="323909" y="18191"/>
                  </a:cubicBezTo>
                  <a:cubicBezTo>
                    <a:pt x="324232" y="20129"/>
                    <a:pt x="324794" y="21887"/>
                    <a:pt x="325593" y="23465"/>
                  </a:cubicBezTo>
                  <a:lnTo>
                    <a:pt x="334935" y="37730"/>
                  </a:lnTo>
                  <a:lnTo>
                    <a:pt x="318804" y="26870"/>
                  </a:lnTo>
                  <a:cubicBezTo>
                    <a:pt x="295945" y="9241"/>
                    <a:pt x="276160" y="1092"/>
                    <a:pt x="259450" y="2422"/>
                  </a:cubicBezTo>
                  <a:cubicBezTo>
                    <a:pt x="246712" y="3422"/>
                    <a:pt x="239232" y="8990"/>
                    <a:pt x="237012" y="19126"/>
                  </a:cubicBezTo>
                  <a:lnTo>
                    <a:pt x="236755" y="25546"/>
                  </a:lnTo>
                  <a:lnTo>
                    <a:pt x="232166" y="22037"/>
                  </a:lnTo>
                  <a:cubicBezTo>
                    <a:pt x="213290" y="7917"/>
                    <a:pt x="198165" y="857"/>
                    <a:pt x="186791" y="857"/>
                  </a:cubicBezTo>
                  <a:cubicBezTo>
                    <a:pt x="172232" y="857"/>
                    <a:pt x="164774" y="7841"/>
                    <a:pt x="164417" y="21808"/>
                  </a:cubicBezTo>
                  <a:cubicBezTo>
                    <a:pt x="164345" y="25580"/>
                    <a:pt x="165118" y="29790"/>
                    <a:pt x="166735" y="34438"/>
                  </a:cubicBezTo>
                  <a:lnTo>
                    <a:pt x="171299" y="43871"/>
                  </a:lnTo>
                  <a:lnTo>
                    <a:pt x="163891" y="37764"/>
                  </a:lnTo>
                  <a:cubicBezTo>
                    <a:pt x="155472" y="31000"/>
                    <a:pt x="148101" y="25449"/>
                    <a:pt x="141778" y="21111"/>
                  </a:cubicBezTo>
                  <a:cubicBezTo>
                    <a:pt x="123188" y="8324"/>
                    <a:pt x="108396" y="1930"/>
                    <a:pt x="97400" y="1930"/>
                  </a:cubicBezTo>
                  <a:cubicBezTo>
                    <a:pt x="86091" y="1930"/>
                    <a:pt x="79705" y="7683"/>
                    <a:pt x="78243" y="19188"/>
                  </a:cubicBezTo>
                  <a:cubicBezTo>
                    <a:pt x="76385" y="34665"/>
                    <a:pt x="89381" y="54758"/>
                    <a:pt x="117231" y="79468"/>
                  </a:cubicBezTo>
                  <a:lnTo>
                    <a:pt x="124321" y="87273"/>
                  </a:lnTo>
                  <a:cubicBezTo>
                    <a:pt x="140087" y="101652"/>
                    <a:pt x="150804" y="111260"/>
                    <a:pt x="156471" y="116096"/>
                  </a:cubicBezTo>
                  <a:cubicBezTo>
                    <a:pt x="160686" y="119672"/>
                    <a:pt x="163847" y="122651"/>
                    <a:pt x="165954" y="125034"/>
                  </a:cubicBezTo>
                  <a:lnTo>
                    <a:pt x="167665" y="127934"/>
                  </a:lnTo>
                  <a:lnTo>
                    <a:pt x="165575" y="127874"/>
                  </a:lnTo>
                  <a:cubicBezTo>
                    <a:pt x="158973" y="126133"/>
                    <a:pt x="146683" y="119576"/>
                    <a:pt x="128703" y="108203"/>
                  </a:cubicBezTo>
                  <a:cubicBezTo>
                    <a:pt x="87799" y="83097"/>
                    <a:pt x="54128" y="53719"/>
                    <a:pt x="27690" y="20070"/>
                  </a:cubicBezTo>
                  <a:lnTo>
                    <a:pt x="12054" y="0"/>
                  </a:lnTo>
                  <a:cubicBezTo>
                    <a:pt x="3456" y="0"/>
                    <a:pt x="-542" y="6064"/>
                    <a:pt x="59" y="18191"/>
                  </a:cubicBezTo>
                  <a:cubicBezTo>
                    <a:pt x="382" y="20129"/>
                    <a:pt x="944" y="21887"/>
                    <a:pt x="1743" y="23465"/>
                  </a:cubicBezTo>
                  <a:cubicBezTo>
                    <a:pt x="12281" y="43935"/>
                    <a:pt x="31380" y="68720"/>
                    <a:pt x="59041" y="97820"/>
                  </a:cubicBezTo>
                  <a:cubicBezTo>
                    <a:pt x="74764" y="114408"/>
                    <a:pt x="88540" y="126472"/>
                    <a:pt x="100368" y="134014"/>
                  </a:cubicBezTo>
                  <a:cubicBezTo>
                    <a:pt x="108429" y="139230"/>
                    <a:pt x="120972" y="141839"/>
                    <a:pt x="137997" y="141839"/>
                  </a:cubicBezTo>
                  <a:cubicBezTo>
                    <a:pt x="119105" y="124431"/>
                    <a:pt x="98602" y="105427"/>
                    <a:pt x="76487" y="84827"/>
                  </a:cubicBezTo>
                  <a:cubicBezTo>
                    <a:pt x="88462" y="97444"/>
                    <a:pt x="101907" y="107826"/>
                    <a:pt x="116821" y="115973"/>
                  </a:cubicBezTo>
                  <a:cubicBezTo>
                    <a:pt x="143204" y="134644"/>
                    <a:pt x="162236" y="143980"/>
                    <a:pt x="173914" y="143980"/>
                  </a:cubicBezTo>
                  <a:cubicBezTo>
                    <a:pt x="178618" y="143980"/>
                    <a:pt x="183024" y="142387"/>
                    <a:pt x="187132" y="139202"/>
                  </a:cubicBezTo>
                  <a:cubicBezTo>
                    <a:pt x="191240" y="136016"/>
                    <a:pt x="193121" y="131870"/>
                    <a:pt x="192774" y="126763"/>
                  </a:cubicBezTo>
                  <a:cubicBezTo>
                    <a:pt x="192155" y="115018"/>
                    <a:pt x="179974" y="98554"/>
                    <a:pt x="156232" y="77371"/>
                  </a:cubicBezTo>
                  <a:cubicBezTo>
                    <a:pt x="143479" y="64859"/>
                    <a:pt x="135180" y="56740"/>
                    <a:pt x="131337" y="53015"/>
                  </a:cubicBezTo>
                  <a:cubicBezTo>
                    <a:pt x="110917" y="34094"/>
                    <a:pt x="100707" y="22022"/>
                    <a:pt x="100707" y="16801"/>
                  </a:cubicBezTo>
                  <a:cubicBezTo>
                    <a:pt x="100707" y="16717"/>
                    <a:pt x="101391" y="16675"/>
                    <a:pt x="102759" y="16675"/>
                  </a:cubicBezTo>
                  <a:cubicBezTo>
                    <a:pt x="113955" y="16675"/>
                    <a:pt x="140759" y="35625"/>
                    <a:pt x="183170" y="73525"/>
                  </a:cubicBezTo>
                  <a:lnTo>
                    <a:pt x="186032" y="75435"/>
                  </a:lnTo>
                  <a:lnTo>
                    <a:pt x="192987" y="75107"/>
                  </a:lnTo>
                  <a:lnTo>
                    <a:pt x="204087" y="88109"/>
                  </a:lnTo>
                  <a:cubicBezTo>
                    <a:pt x="210518" y="95109"/>
                    <a:pt x="221870" y="104675"/>
                    <a:pt x="238143" y="116806"/>
                  </a:cubicBezTo>
                  <a:cubicBezTo>
                    <a:pt x="226103" y="115663"/>
                    <a:pt x="218915" y="115092"/>
                    <a:pt x="216581" y="115092"/>
                  </a:cubicBezTo>
                  <a:lnTo>
                    <a:pt x="213583" y="115092"/>
                  </a:lnTo>
                  <a:cubicBezTo>
                    <a:pt x="209525" y="115092"/>
                    <a:pt x="207752" y="117992"/>
                    <a:pt x="208265" y="123791"/>
                  </a:cubicBezTo>
                  <a:cubicBezTo>
                    <a:pt x="211084" y="126610"/>
                    <a:pt x="213654" y="128368"/>
                    <a:pt x="215977" y="129065"/>
                  </a:cubicBezTo>
                  <a:cubicBezTo>
                    <a:pt x="230354" y="130579"/>
                    <a:pt x="240690" y="131336"/>
                    <a:pt x="246986" y="131336"/>
                  </a:cubicBezTo>
                  <a:cubicBezTo>
                    <a:pt x="280829" y="164336"/>
                    <a:pt x="307261" y="186126"/>
                    <a:pt x="326283" y="196705"/>
                  </a:cubicBezTo>
                  <a:cubicBezTo>
                    <a:pt x="331714" y="199692"/>
                    <a:pt x="335872" y="201763"/>
                    <a:pt x="338757" y="202918"/>
                  </a:cubicBezTo>
                  <a:cubicBezTo>
                    <a:pt x="350408" y="209063"/>
                    <a:pt x="365080" y="211510"/>
                    <a:pt x="382772" y="210258"/>
                  </a:cubicBezTo>
                  <a:close/>
                  <a:moveTo>
                    <a:pt x="307874" y="118676"/>
                  </a:moveTo>
                  <a:lnTo>
                    <a:pt x="305312" y="118091"/>
                  </a:lnTo>
                  <a:lnTo>
                    <a:pt x="287897" y="118091"/>
                  </a:lnTo>
                  <a:lnTo>
                    <a:pt x="278265" y="117684"/>
                  </a:lnTo>
                  <a:cubicBezTo>
                    <a:pt x="274098" y="117413"/>
                    <a:pt x="271578" y="117206"/>
                    <a:pt x="270703" y="117063"/>
                  </a:cubicBezTo>
                  <a:cubicBezTo>
                    <a:pt x="262399" y="111318"/>
                    <a:pt x="254793" y="103664"/>
                    <a:pt x="247884" y="94100"/>
                  </a:cubicBezTo>
                  <a:cubicBezTo>
                    <a:pt x="207930" y="52887"/>
                    <a:pt x="187953" y="27977"/>
                    <a:pt x="187953" y="19373"/>
                  </a:cubicBezTo>
                  <a:cubicBezTo>
                    <a:pt x="187953" y="17859"/>
                    <a:pt x="188423" y="17101"/>
                    <a:pt x="189363" y="17101"/>
                  </a:cubicBezTo>
                  <a:cubicBezTo>
                    <a:pt x="196401" y="17101"/>
                    <a:pt x="208237" y="22389"/>
                    <a:pt x="224871" y="32963"/>
                  </a:cubicBezTo>
                  <a:cubicBezTo>
                    <a:pt x="226167" y="34540"/>
                    <a:pt x="228688" y="37036"/>
                    <a:pt x="232432" y="40453"/>
                  </a:cubicBezTo>
                  <a:lnTo>
                    <a:pt x="241238" y="48141"/>
                  </a:lnTo>
                  <a:lnTo>
                    <a:pt x="243598" y="53862"/>
                  </a:lnTo>
                  <a:cubicBezTo>
                    <a:pt x="253924" y="74371"/>
                    <a:pt x="272834" y="94350"/>
                    <a:pt x="300326" y="113797"/>
                  </a:cubicBezTo>
                  <a:lnTo>
                    <a:pt x="307874" y="118676"/>
                  </a:lnTo>
                  <a:close/>
                  <a:moveTo>
                    <a:pt x="649553" y="111663"/>
                  </a:moveTo>
                  <a:cubicBezTo>
                    <a:pt x="634115" y="92602"/>
                    <a:pt x="621161" y="78843"/>
                    <a:pt x="610692" y="70386"/>
                  </a:cubicBezTo>
                  <a:lnTo>
                    <a:pt x="607265" y="66241"/>
                  </a:lnTo>
                  <a:lnTo>
                    <a:pt x="605240" y="63272"/>
                  </a:lnTo>
                  <a:cubicBezTo>
                    <a:pt x="593767" y="53415"/>
                    <a:pt x="586164" y="46837"/>
                    <a:pt x="582432" y="43537"/>
                  </a:cubicBezTo>
                  <a:lnTo>
                    <a:pt x="568999" y="32051"/>
                  </a:lnTo>
                  <a:cubicBezTo>
                    <a:pt x="565673" y="29464"/>
                    <a:pt x="562928" y="27337"/>
                    <a:pt x="560765" y="25667"/>
                  </a:cubicBezTo>
                  <a:lnTo>
                    <a:pt x="560306" y="25317"/>
                  </a:lnTo>
                  <a:lnTo>
                    <a:pt x="559169" y="23847"/>
                  </a:lnTo>
                  <a:cubicBezTo>
                    <a:pt x="558673" y="21493"/>
                    <a:pt x="560825" y="20315"/>
                    <a:pt x="565625" y="20315"/>
                  </a:cubicBezTo>
                  <a:cubicBezTo>
                    <a:pt x="571668" y="20315"/>
                    <a:pt x="577926" y="21775"/>
                    <a:pt x="584399" y="24694"/>
                  </a:cubicBezTo>
                  <a:cubicBezTo>
                    <a:pt x="599726" y="33376"/>
                    <a:pt x="613927" y="47705"/>
                    <a:pt x="627004" y="67681"/>
                  </a:cubicBezTo>
                  <a:cubicBezTo>
                    <a:pt x="637255" y="83012"/>
                    <a:pt x="644772" y="97673"/>
                    <a:pt x="649553" y="111663"/>
                  </a:cubicBezTo>
                  <a:close/>
                  <a:moveTo>
                    <a:pt x="369873" y="129849"/>
                  </a:moveTo>
                  <a:lnTo>
                    <a:pt x="363707" y="127191"/>
                  </a:lnTo>
                  <a:cubicBezTo>
                    <a:pt x="359971" y="124970"/>
                    <a:pt x="355074" y="121638"/>
                    <a:pt x="349017" y="117196"/>
                  </a:cubicBezTo>
                  <a:cubicBezTo>
                    <a:pt x="341282" y="111622"/>
                    <a:pt x="334201" y="106483"/>
                    <a:pt x="327772" y="101779"/>
                  </a:cubicBezTo>
                  <a:lnTo>
                    <a:pt x="313889" y="91518"/>
                  </a:lnTo>
                  <a:lnTo>
                    <a:pt x="317912" y="92094"/>
                  </a:lnTo>
                  <a:cubicBezTo>
                    <a:pt x="327347" y="94627"/>
                    <a:pt x="338563" y="100959"/>
                    <a:pt x="351558" y="111089"/>
                  </a:cubicBezTo>
                  <a:cubicBezTo>
                    <a:pt x="357870" y="116021"/>
                    <a:pt x="362604" y="120131"/>
                    <a:pt x="365760" y="123420"/>
                  </a:cubicBezTo>
                  <a:lnTo>
                    <a:pt x="369873" y="129849"/>
                  </a:lnTo>
                  <a:close/>
                </a:path>
              </a:pathLst>
            </a:custGeom>
          </p:spPr>
        </p:pic>
      </p:grpSp>
    </p:spTree>
    <p:extLst>
      <p:ext uri="{BB962C8B-B14F-4D97-AF65-F5344CB8AC3E}">
        <p14:creationId xmlns:p14="http://schemas.microsoft.com/office/powerpoint/2010/main" val="80493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EC5DE3-CA9F-BD10-A0E8-2E6343AF6523}"/>
              </a:ext>
            </a:extLst>
          </p:cNvPr>
          <p:cNvSpPr txBox="1"/>
          <p:nvPr/>
        </p:nvSpPr>
        <p:spPr>
          <a:xfrm>
            <a:off x="1569200" y="4476368"/>
            <a:ext cx="5426207" cy="276999"/>
          </a:xfrm>
          <a:prstGeom prst="rect">
            <a:avLst/>
          </a:prstGeom>
          <a:noFill/>
        </p:spPr>
        <p:txBody>
          <a:bodyPr wrap="square">
            <a:spAutoFit/>
          </a:bodyPr>
          <a:lstStyle/>
          <a:p>
            <a:pPr lvl="0" algn="just">
              <a:defRPr/>
            </a:pPr>
            <a:r>
              <a:rPr lang="en-US" sz="1200" dirty="0">
                <a:solidFill>
                  <a:schemeClr val="tx1">
                    <a:lumMod val="75000"/>
                    <a:lumOff val="25000"/>
                  </a:schemeClr>
                </a:solidFill>
                <a:latin typeface="SVN-Gilroy Medium" panose="00000600000000000000" pitchFamily="50" charset="0"/>
                <a:cs typeface="Arial" panose="020B0604020202020204" pitchFamily="34" charset="0"/>
              </a:rPr>
              <a:t>Reinforcement of efficiency in channel shifts. </a:t>
            </a:r>
            <a:endParaRPr lang="vi-VN" sz="1200"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4" name="TextBox 3">
            <a:extLst>
              <a:ext uri="{FF2B5EF4-FFF2-40B4-BE49-F238E27FC236}">
                <a16:creationId xmlns:a16="http://schemas.microsoft.com/office/drawing/2014/main" id="{2A78A0E7-5723-BBBC-E98E-7069824B595B}"/>
              </a:ext>
            </a:extLst>
          </p:cNvPr>
          <p:cNvSpPr txBox="1"/>
          <p:nvPr/>
        </p:nvSpPr>
        <p:spPr>
          <a:xfrm>
            <a:off x="1569199" y="4864047"/>
            <a:ext cx="7284498" cy="276999"/>
          </a:xfrm>
          <a:prstGeom prst="rect">
            <a:avLst/>
          </a:prstGeom>
          <a:noFill/>
        </p:spPr>
        <p:txBody>
          <a:bodyPr wrap="square">
            <a:spAutoFit/>
          </a:bodyPr>
          <a:lstStyle/>
          <a:p>
            <a:pPr>
              <a:defRPr/>
            </a:pPr>
            <a:r>
              <a:rPr lang="en-US" sz="1200" dirty="0">
                <a:solidFill>
                  <a:schemeClr val="tx1">
                    <a:lumMod val="75000"/>
                    <a:lumOff val="25000"/>
                  </a:schemeClr>
                </a:solidFill>
                <a:latin typeface="SVN-Gilroy Medium" panose="00000600000000000000" pitchFamily="50" charset="0"/>
                <a:cs typeface="Arial" panose="020B0604020202020204" pitchFamily="34" charset="0"/>
              </a:rPr>
              <a:t>Debt quality control and enhancement of efficiency in debt settlement streamlining. </a:t>
            </a:r>
            <a:endParaRPr lang="vi-VN" sz="1200"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5" name="TextBox 4">
            <a:extLst>
              <a:ext uri="{FF2B5EF4-FFF2-40B4-BE49-F238E27FC236}">
                <a16:creationId xmlns:a16="http://schemas.microsoft.com/office/drawing/2014/main" id="{57A8E1AE-487A-5C72-191A-D781DADFE546}"/>
              </a:ext>
            </a:extLst>
          </p:cNvPr>
          <p:cNvSpPr txBox="1"/>
          <p:nvPr/>
        </p:nvSpPr>
        <p:spPr>
          <a:xfrm>
            <a:off x="1569200" y="5251726"/>
            <a:ext cx="5426207" cy="276999"/>
          </a:xfrm>
          <a:prstGeom prst="rect">
            <a:avLst/>
          </a:prstGeom>
          <a:noFill/>
        </p:spPr>
        <p:txBody>
          <a:bodyPr wrap="square">
            <a:spAutoFit/>
          </a:bodyPr>
          <a:lstStyle/>
          <a:p>
            <a:pPr lvl="0">
              <a:defRPr/>
            </a:pPr>
            <a:r>
              <a:rPr lang="en-US" sz="1200" dirty="0">
                <a:solidFill>
                  <a:schemeClr val="tx1">
                    <a:lumMod val="75000"/>
                    <a:lumOff val="25000"/>
                  </a:schemeClr>
                </a:solidFill>
                <a:latin typeface="SVN-Gilroy Medium" panose="00000600000000000000" pitchFamily="50" charset="0"/>
                <a:cs typeface="Arial" panose="020B0604020202020204" pitchFamily="34" charset="0"/>
              </a:rPr>
              <a:t>Continuous improvement of service quality.</a:t>
            </a:r>
            <a:endParaRPr lang="vi-VN" sz="1200"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6" name="TextBox 5">
            <a:extLst>
              <a:ext uri="{FF2B5EF4-FFF2-40B4-BE49-F238E27FC236}">
                <a16:creationId xmlns:a16="http://schemas.microsoft.com/office/drawing/2014/main" id="{6DA524BC-B323-B48C-D0CA-1CAC9F6F465E}"/>
              </a:ext>
            </a:extLst>
          </p:cNvPr>
          <p:cNvSpPr txBox="1"/>
          <p:nvPr/>
        </p:nvSpPr>
        <p:spPr>
          <a:xfrm>
            <a:off x="1569200" y="5639405"/>
            <a:ext cx="5426207" cy="276999"/>
          </a:xfrm>
          <a:prstGeom prst="rect">
            <a:avLst/>
          </a:prstGeom>
          <a:noFill/>
        </p:spPr>
        <p:txBody>
          <a:bodyPr wrap="square">
            <a:spAutoFit/>
          </a:bodyPr>
          <a:lstStyle/>
          <a:p>
            <a:pPr lvl="0">
              <a:defRPr/>
            </a:pPr>
            <a:r>
              <a:rPr lang="en-US" sz="1200" dirty="0">
                <a:solidFill>
                  <a:schemeClr val="tx1">
                    <a:lumMod val="75000"/>
                    <a:lumOff val="25000"/>
                  </a:schemeClr>
                </a:solidFill>
                <a:latin typeface="SVN-Gilroy Medium" panose="00000600000000000000" pitchFamily="50" charset="0"/>
                <a:cs typeface="Arial" panose="020B0604020202020204" pitchFamily="34" charset="0"/>
              </a:rPr>
              <a:t>Improvement of quality in human resources.</a:t>
            </a:r>
            <a:endParaRPr lang="vi-VN" sz="1200"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7" name="TextBox 6">
            <a:extLst>
              <a:ext uri="{FF2B5EF4-FFF2-40B4-BE49-F238E27FC236}">
                <a16:creationId xmlns:a16="http://schemas.microsoft.com/office/drawing/2014/main" id="{3F4EC019-6A9B-412F-0CCE-C48532EA7C94}"/>
              </a:ext>
            </a:extLst>
          </p:cNvPr>
          <p:cNvSpPr txBox="1"/>
          <p:nvPr/>
        </p:nvSpPr>
        <p:spPr>
          <a:xfrm>
            <a:off x="1569199" y="6027083"/>
            <a:ext cx="6874257" cy="276999"/>
          </a:xfrm>
          <a:prstGeom prst="rect">
            <a:avLst/>
          </a:prstGeom>
          <a:noFill/>
        </p:spPr>
        <p:txBody>
          <a:bodyPr wrap="square">
            <a:spAutoFit/>
          </a:bodyPr>
          <a:lstStyle/>
          <a:p>
            <a:pPr lvl="0" algn="just">
              <a:defRPr/>
            </a:pPr>
            <a:r>
              <a:rPr lang="en-US" sz="1200" dirty="0">
                <a:solidFill>
                  <a:schemeClr val="tx1">
                    <a:lumMod val="75000"/>
                    <a:lumOff val="25000"/>
                  </a:schemeClr>
                </a:solidFill>
                <a:latin typeface="SVN-Gilroy Medium" panose="00000600000000000000" pitchFamily="50" charset="0"/>
                <a:cs typeface="Arial" panose="020B0604020202020204" pitchFamily="34" charset="0"/>
              </a:rPr>
              <a:t>Implementation of digital transformation initiatives and building rapid execution capacity.</a:t>
            </a:r>
          </a:p>
        </p:txBody>
      </p:sp>
      <p:grpSp>
        <p:nvGrpSpPr>
          <p:cNvPr id="8" name="Group 7">
            <a:extLst>
              <a:ext uri="{FF2B5EF4-FFF2-40B4-BE49-F238E27FC236}">
                <a16:creationId xmlns:a16="http://schemas.microsoft.com/office/drawing/2014/main" id="{F9AE859E-F019-8A55-233E-5A097195CF42}"/>
              </a:ext>
            </a:extLst>
          </p:cNvPr>
          <p:cNvGrpSpPr/>
          <p:nvPr/>
        </p:nvGrpSpPr>
        <p:grpSpPr>
          <a:xfrm>
            <a:off x="1069680" y="5973501"/>
            <a:ext cx="350898" cy="350898"/>
            <a:chOff x="4246330" y="4909727"/>
            <a:chExt cx="692270" cy="692270"/>
          </a:xfrm>
        </p:grpSpPr>
        <p:sp>
          <p:nvSpPr>
            <p:cNvPr id="9" name="Flowchart: Connector 8">
              <a:extLst>
                <a:ext uri="{FF2B5EF4-FFF2-40B4-BE49-F238E27FC236}">
                  <a16:creationId xmlns:a16="http://schemas.microsoft.com/office/drawing/2014/main" id="{A4E62A56-F9D7-68A3-2491-BFBBD26931C4}"/>
                </a:ext>
              </a:extLst>
            </p:cNvPr>
            <p:cNvSpPr/>
            <p:nvPr/>
          </p:nvSpPr>
          <p:spPr>
            <a:xfrm>
              <a:off x="4246330" y="4909727"/>
              <a:ext cx="692270" cy="692270"/>
            </a:xfrm>
            <a:prstGeom prst="flowChartConnector">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pic>
          <p:nvPicPr>
            <p:cNvPr id="10" name="Picture 9">
              <a:extLst>
                <a:ext uri="{FF2B5EF4-FFF2-40B4-BE49-F238E27FC236}">
                  <a16:creationId xmlns:a16="http://schemas.microsoft.com/office/drawing/2014/main" id="{C53FC307-BBB5-2385-4956-6A539AB0EDA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43002" y="5094295"/>
              <a:ext cx="498927" cy="323134"/>
            </a:xfrm>
            <a:prstGeom prst="rect">
              <a:avLst/>
            </a:prstGeom>
          </p:spPr>
        </p:pic>
      </p:grpSp>
      <p:grpSp>
        <p:nvGrpSpPr>
          <p:cNvPr id="11" name="Group 10">
            <a:extLst>
              <a:ext uri="{FF2B5EF4-FFF2-40B4-BE49-F238E27FC236}">
                <a16:creationId xmlns:a16="http://schemas.microsoft.com/office/drawing/2014/main" id="{EED44053-0481-518D-8A46-C4F351A3E680}"/>
              </a:ext>
            </a:extLst>
          </p:cNvPr>
          <p:cNvGrpSpPr/>
          <p:nvPr/>
        </p:nvGrpSpPr>
        <p:grpSpPr>
          <a:xfrm>
            <a:off x="1069680" y="4433409"/>
            <a:ext cx="350898" cy="350898"/>
            <a:chOff x="7942533" y="3965846"/>
            <a:chExt cx="692270" cy="692270"/>
          </a:xfrm>
        </p:grpSpPr>
        <p:sp>
          <p:nvSpPr>
            <p:cNvPr id="12" name="Flowchart: Connector 11">
              <a:extLst>
                <a:ext uri="{FF2B5EF4-FFF2-40B4-BE49-F238E27FC236}">
                  <a16:creationId xmlns:a16="http://schemas.microsoft.com/office/drawing/2014/main" id="{16081D79-2C50-8860-04F8-1606506223D4}"/>
                </a:ext>
              </a:extLst>
            </p:cNvPr>
            <p:cNvSpPr/>
            <p:nvPr/>
          </p:nvSpPr>
          <p:spPr>
            <a:xfrm>
              <a:off x="7942533" y="3965846"/>
              <a:ext cx="692270" cy="692270"/>
            </a:xfrm>
            <a:prstGeom prst="flowChartConnector">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pic>
          <p:nvPicPr>
            <p:cNvPr id="13" name="Picture 12">
              <a:extLst>
                <a:ext uri="{FF2B5EF4-FFF2-40B4-BE49-F238E27FC236}">
                  <a16:creationId xmlns:a16="http://schemas.microsoft.com/office/drawing/2014/main" id="{37B00237-D8E6-5C2A-F009-F2816F86FB6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73319" y="4123551"/>
              <a:ext cx="430699" cy="376861"/>
            </a:xfrm>
            <a:prstGeom prst="rect">
              <a:avLst/>
            </a:prstGeom>
          </p:spPr>
        </p:pic>
      </p:grpSp>
      <p:grpSp>
        <p:nvGrpSpPr>
          <p:cNvPr id="14" name="Group 13">
            <a:extLst>
              <a:ext uri="{FF2B5EF4-FFF2-40B4-BE49-F238E27FC236}">
                <a16:creationId xmlns:a16="http://schemas.microsoft.com/office/drawing/2014/main" id="{3818B4CC-CBC6-C955-2307-295391CA0F52}"/>
              </a:ext>
            </a:extLst>
          </p:cNvPr>
          <p:cNvGrpSpPr/>
          <p:nvPr/>
        </p:nvGrpSpPr>
        <p:grpSpPr>
          <a:xfrm>
            <a:off x="1069680" y="5583610"/>
            <a:ext cx="350898" cy="350898"/>
            <a:chOff x="7942533" y="5829756"/>
            <a:chExt cx="692270" cy="692270"/>
          </a:xfrm>
        </p:grpSpPr>
        <p:sp>
          <p:nvSpPr>
            <p:cNvPr id="15" name="Flowchart: Connector 14">
              <a:extLst>
                <a:ext uri="{FF2B5EF4-FFF2-40B4-BE49-F238E27FC236}">
                  <a16:creationId xmlns:a16="http://schemas.microsoft.com/office/drawing/2014/main" id="{01DF0103-C077-24AF-B61B-84B83C6883BA}"/>
                </a:ext>
              </a:extLst>
            </p:cNvPr>
            <p:cNvSpPr/>
            <p:nvPr/>
          </p:nvSpPr>
          <p:spPr>
            <a:xfrm>
              <a:off x="7942533" y="5829756"/>
              <a:ext cx="692270" cy="692270"/>
            </a:xfrm>
            <a:prstGeom prst="flowChartConnector">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6" name="Freeform 425">
              <a:extLst>
                <a:ext uri="{FF2B5EF4-FFF2-40B4-BE49-F238E27FC236}">
                  <a16:creationId xmlns:a16="http://schemas.microsoft.com/office/drawing/2014/main" id="{93A196CB-6BB4-4107-4288-989B10D097CD}"/>
                </a:ext>
              </a:extLst>
            </p:cNvPr>
            <p:cNvSpPr/>
            <p:nvPr/>
          </p:nvSpPr>
          <p:spPr>
            <a:xfrm>
              <a:off x="8105749" y="6005032"/>
              <a:ext cx="365838" cy="341730"/>
            </a:xfrm>
            <a:custGeom>
              <a:avLst/>
              <a:gdLst>
                <a:gd name="connsiteX0" fmla="*/ 169590 w 540885"/>
                <a:gd name="connsiteY0" fmla="*/ 270443 h 504826"/>
                <a:gd name="connsiteX1" fmla="*/ 181704 w 540885"/>
                <a:gd name="connsiteY1" fmla="*/ 276500 h 504826"/>
                <a:gd name="connsiteX2" fmla="*/ 202269 w 540885"/>
                <a:gd name="connsiteY2" fmla="*/ 290022 h 504826"/>
                <a:gd name="connsiteX3" fmla="*/ 232412 w 540885"/>
                <a:gd name="connsiteY3" fmla="*/ 303544 h 504826"/>
                <a:gd name="connsiteX4" fmla="*/ 270443 w 540885"/>
                <a:gd name="connsiteY4" fmla="*/ 309601 h 504826"/>
                <a:gd name="connsiteX5" fmla="*/ 308473 w 540885"/>
                <a:gd name="connsiteY5" fmla="*/ 303544 h 504826"/>
                <a:gd name="connsiteX6" fmla="*/ 338617 w 540885"/>
                <a:gd name="connsiteY6" fmla="*/ 290022 h 504826"/>
                <a:gd name="connsiteX7" fmla="*/ 359181 w 540885"/>
                <a:gd name="connsiteY7" fmla="*/ 276500 h 504826"/>
                <a:gd name="connsiteX8" fmla="*/ 371295 w 540885"/>
                <a:gd name="connsiteY8" fmla="*/ 270443 h 504826"/>
                <a:gd name="connsiteX9" fmla="*/ 402705 w 540885"/>
                <a:gd name="connsiteY9" fmla="*/ 276077 h 504826"/>
                <a:gd name="connsiteX10" fmla="*/ 426792 w 540885"/>
                <a:gd name="connsiteY10" fmla="*/ 291149 h 504826"/>
                <a:gd name="connsiteX11" fmla="*/ 444258 w 540885"/>
                <a:gd name="connsiteY11" fmla="*/ 313967 h 504826"/>
                <a:gd name="connsiteX12" fmla="*/ 456371 w 540885"/>
                <a:gd name="connsiteY12" fmla="*/ 341434 h 504826"/>
                <a:gd name="connsiteX13" fmla="*/ 463837 w 540885"/>
                <a:gd name="connsiteY13" fmla="*/ 372000 h 504826"/>
                <a:gd name="connsiteX14" fmla="*/ 467781 w 540885"/>
                <a:gd name="connsiteY14" fmla="*/ 402706 h 504826"/>
                <a:gd name="connsiteX15" fmla="*/ 468767 w 540885"/>
                <a:gd name="connsiteY15" fmla="*/ 431863 h 504826"/>
                <a:gd name="connsiteX16" fmla="*/ 448202 w 540885"/>
                <a:gd name="connsiteY16" fmla="*/ 485247 h 504826"/>
                <a:gd name="connsiteX17" fmla="*/ 393550 w 540885"/>
                <a:gd name="connsiteY17" fmla="*/ 504826 h 504826"/>
                <a:gd name="connsiteX18" fmla="*/ 147335 w 540885"/>
                <a:gd name="connsiteY18" fmla="*/ 504826 h 504826"/>
                <a:gd name="connsiteX19" fmla="*/ 92683 w 540885"/>
                <a:gd name="connsiteY19" fmla="*/ 485247 h 504826"/>
                <a:gd name="connsiteX20" fmla="*/ 72118 w 540885"/>
                <a:gd name="connsiteY20" fmla="*/ 431863 h 504826"/>
                <a:gd name="connsiteX21" fmla="*/ 73104 w 540885"/>
                <a:gd name="connsiteY21" fmla="*/ 402706 h 504826"/>
                <a:gd name="connsiteX22" fmla="*/ 77049 w 540885"/>
                <a:gd name="connsiteY22" fmla="*/ 372000 h 504826"/>
                <a:gd name="connsiteX23" fmla="*/ 84514 w 540885"/>
                <a:gd name="connsiteY23" fmla="*/ 341434 h 504826"/>
                <a:gd name="connsiteX24" fmla="*/ 96628 w 540885"/>
                <a:gd name="connsiteY24" fmla="*/ 313967 h 504826"/>
                <a:gd name="connsiteX25" fmla="*/ 114093 w 540885"/>
                <a:gd name="connsiteY25" fmla="*/ 291149 h 504826"/>
                <a:gd name="connsiteX26" fmla="*/ 138180 w 540885"/>
                <a:gd name="connsiteY26" fmla="*/ 276077 h 504826"/>
                <a:gd name="connsiteX27" fmla="*/ 169590 w 540885"/>
                <a:gd name="connsiteY27" fmla="*/ 270443 h 504826"/>
                <a:gd name="connsiteX28" fmla="*/ 505953 w 540885"/>
                <a:gd name="connsiteY28" fmla="*/ 144237 h 504826"/>
                <a:gd name="connsiteX29" fmla="*/ 540885 w 540885"/>
                <a:gd name="connsiteY29" fmla="*/ 243680 h 504826"/>
                <a:gd name="connsiteX30" fmla="*/ 525109 w 540885"/>
                <a:gd name="connsiteY30" fmla="*/ 277063 h 504826"/>
                <a:gd name="connsiteX31" fmla="*/ 486233 w 540885"/>
                <a:gd name="connsiteY31" fmla="*/ 288472 h 504826"/>
                <a:gd name="connsiteX32" fmla="*/ 448484 w 540885"/>
                <a:gd name="connsiteY32" fmla="*/ 288472 h 504826"/>
                <a:gd name="connsiteX33" fmla="*/ 373830 w 540885"/>
                <a:gd name="connsiteY33" fmla="*/ 252413 h 504826"/>
                <a:gd name="connsiteX34" fmla="*/ 396649 w 540885"/>
                <a:gd name="connsiteY34" fmla="*/ 180296 h 504826"/>
                <a:gd name="connsiteX35" fmla="*/ 395240 w 540885"/>
                <a:gd name="connsiteY35" fmla="*/ 161703 h 504826"/>
                <a:gd name="connsiteX36" fmla="*/ 432708 w 540885"/>
                <a:gd name="connsiteY36" fmla="*/ 168182 h 504826"/>
                <a:gd name="connsiteX37" fmla="*/ 466231 w 540885"/>
                <a:gd name="connsiteY37" fmla="*/ 162125 h 504826"/>
                <a:gd name="connsiteX38" fmla="*/ 493698 w 540885"/>
                <a:gd name="connsiteY38" fmla="*/ 150153 h 504826"/>
                <a:gd name="connsiteX39" fmla="*/ 505953 w 540885"/>
                <a:gd name="connsiteY39" fmla="*/ 144237 h 504826"/>
                <a:gd name="connsiteX40" fmla="*/ 34932 w 540885"/>
                <a:gd name="connsiteY40" fmla="*/ 144237 h 504826"/>
                <a:gd name="connsiteX41" fmla="*/ 47187 w 540885"/>
                <a:gd name="connsiteY41" fmla="*/ 150153 h 504826"/>
                <a:gd name="connsiteX42" fmla="*/ 74653 w 540885"/>
                <a:gd name="connsiteY42" fmla="*/ 162125 h 504826"/>
                <a:gd name="connsiteX43" fmla="*/ 108176 w 540885"/>
                <a:gd name="connsiteY43" fmla="*/ 168182 h 504826"/>
                <a:gd name="connsiteX44" fmla="*/ 145644 w 540885"/>
                <a:gd name="connsiteY44" fmla="*/ 161703 h 504826"/>
                <a:gd name="connsiteX45" fmla="*/ 144235 w 540885"/>
                <a:gd name="connsiteY45" fmla="*/ 180296 h 504826"/>
                <a:gd name="connsiteX46" fmla="*/ 167054 w 540885"/>
                <a:gd name="connsiteY46" fmla="*/ 252413 h 504826"/>
                <a:gd name="connsiteX47" fmla="*/ 92401 w 540885"/>
                <a:gd name="connsiteY47" fmla="*/ 288472 h 504826"/>
                <a:gd name="connsiteX48" fmla="*/ 54652 w 540885"/>
                <a:gd name="connsiteY48" fmla="*/ 288472 h 504826"/>
                <a:gd name="connsiteX49" fmla="*/ 15776 w 540885"/>
                <a:gd name="connsiteY49" fmla="*/ 277063 h 504826"/>
                <a:gd name="connsiteX50" fmla="*/ 0 w 540885"/>
                <a:gd name="connsiteY50" fmla="*/ 243680 h 504826"/>
                <a:gd name="connsiteX51" fmla="*/ 34932 w 540885"/>
                <a:gd name="connsiteY51" fmla="*/ 144237 h 504826"/>
                <a:gd name="connsiteX52" fmla="*/ 270442 w 540885"/>
                <a:gd name="connsiteY52" fmla="*/ 72119 h 504826"/>
                <a:gd name="connsiteX53" fmla="*/ 346926 w 540885"/>
                <a:gd name="connsiteY53" fmla="*/ 103811 h 504826"/>
                <a:gd name="connsiteX54" fmla="*/ 378619 w 540885"/>
                <a:gd name="connsiteY54" fmla="*/ 180296 h 504826"/>
                <a:gd name="connsiteX55" fmla="*/ 346926 w 540885"/>
                <a:gd name="connsiteY55" fmla="*/ 256780 h 504826"/>
                <a:gd name="connsiteX56" fmla="*/ 270442 w 540885"/>
                <a:gd name="connsiteY56" fmla="*/ 288472 h 504826"/>
                <a:gd name="connsiteX57" fmla="*/ 193957 w 540885"/>
                <a:gd name="connsiteY57" fmla="*/ 256780 h 504826"/>
                <a:gd name="connsiteX58" fmla="*/ 162265 w 540885"/>
                <a:gd name="connsiteY58" fmla="*/ 180296 h 504826"/>
                <a:gd name="connsiteX59" fmla="*/ 193957 w 540885"/>
                <a:gd name="connsiteY59" fmla="*/ 103811 h 504826"/>
                <a:gd name="connsiteX60" fmla="*/ 270442 w 540885"/>
                <a:gd name="connsiteY60" fmla="*/ 72119 h 504826"/>
                <a:gd name="connsiteX61" fmla="*/ 432707 w 540885"/>
                <a:gd name="connsiteY61" fmla="*/ 0 h 504826"/>
                <a:gd name="connsiteX62" fmla="*/ 483697 w 540885"/>
                <a:gd name="connsiteY62" fmla="*/ 21128 h 504826"/>
                <a:gd name="connsiteX63" fmla="*/ 504825 w 540885"/>
                <a:gd name="connsiteY63" fmla="*/ 72118 h 504826"/>
                <a:gd name="connsiteX64" fmla="*/ 483697 w 540885"/>
                <a:gd name="connsiteY64" fmla="*/ 123108 h 504826"/>
                <a:gd name="connsiteX65" fmla="*/ 432707 w 540885"/>
                <a:gd name="connsiteY65" fmla="*/ 144236 h 504826"/>
                <a:gd name="connsiteX66" fmla="*/ 381717 w 540885"/>
                <a:gd name="connsiteY66" fmla="*/ 123108 h 504826"/>
                <a:gd name="connsiteX67" fmla="*/ 360589 w 540885"/>
                <a:gd name="connsiteY67" fmla="*/ 72118 h 504826"/>
                <a:gd name="connsiteX68" fmla="*/ 381717 w 540885"/>
                <a:gd name="connsiteY68" fmla="*/ 21128 h 504826"/>
                <a:gd name="connsiteX69" fmla="*/ 432707 w 540885"/>
                <a:gd name="connsiteY69" fmla="*/ 0 h 504826"/>
                <a:gd name="connsiteX70" fmla="*/ 108176 w 540885"/>
                <a:gd name="connsiteY70" fmla="*/ 0 h 504826"/>
                <a:gd name="connsiteX71" fmla="*/ 159167 w 540885"/>
                <a:gd name="connsiteY71" fmla="*/ 21128 h 504826"/>
                <a:gd name="connsiteX72" fmla="*/ 180295 w 540885"/>
                <a:gd name="connsiteY72" fmla="*/ 72118 h 504826"/>
                <a:gd name="connsiteX73" fmla="*/ 159167 w 540885"/>
                <a:gd name="connsiteY73" fmla="*/ 123108 h 504826"/>
                <a:gd name="connsiteX74" fmla="*/ 108176 w 540885"/>
                <a:gd name="connsiteY74" fmla="*/ 144236 h 504826"/>
                <a:gd name="connsiteX75" fmla="*/ 57187 w 540885"/>
                <a:gd name="connsiteY75" fmla="*/ 123108 h 504826"/>
                <a:gd name="connsiteX76" fmla="*/ 36059 w 540885"/>
                <a:gd name="connsiteY76" fmla="*/ 72118 h 504826"/>
                <a:gd name="connsiteX77" fmla="*/ 57187 w 540885"/>
                <a:gd name="connsiteY77" fmla="*/ 21128 h 504826"/>
                <a:gd name="connsiteX78" fmla="*/ 108176 w 540885"/>
                <a:gd name="connsiteY78" fmla="*/ 0 h 50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0885" h="504826">
                  <a:moveTo>
                    <a:pt x="169590" y="270443"/>
                  </a:moveTo>
                  <a:cubicBezTo>
                    <a:pt x="171469" y="270443"/>
                    <a:pt x="175506" y="272462"/>
                    <a:pt x="181704" y="276500"/>
                  </a:cubicBezTo>
                  <a:cubicBezTo>
                    <a:pt x="187902" y="280538"/>
                    <a:pt x="194757" y="285045"/>
                    <a:pt x="202269" y="290022"/>
                  </a:cubicBezTo>
                  <a:cubicBezTo>
                    <a:pt x="209781" y="294999"/>
                    <a:pt x="219829" y="299506"/>
                    <a:pt x="232412" y="303544"/>
                  </a:cubicBezTo>
                  <a:cubicBezTo>
                    <a:pt x="244995" y="307582"/>
                    <a:pt x="257673" y="309601"/>
                    <a:pt x="270443" y="309601"/>
                  </a:cubicBezTo>
                  <a:cubicBezTo>
                    <a:pt x="283214" y="309601"/>
                    <a:pt x="295891" y="307582"/>
                    <a:pt x="308473" y="303544"/>
                  </a:cubicBezTo>
                  <a:cubicBezTo>
                    <a:pt x="321057" y="299506"/>
                    <a:pt x="331105" y="294999"/>
                    <a:pt x="338617" y="290022"/>
                  </a:cubicBezTo>
                  <a:cubicBezTo>
                    <a:pt x="346129" y="285045"/>
                    <a:pt x="352983" y="280538"/>
                    <a:pt x="359181" y="276500"/>
                  </a:cubicBezTo>
                  <a:cubicBezTo>
                    <a:pt x="365379" y="272462"/>
                    <a:pt x="369418" y="270443"/>
                    <a:pt x="371295" y="270443"/>
                  </a:cubicBezTo>
                  <a:cubicBezTo>
                    <a:pt x="382751" y="270443"/>
                    <a:pt x="393222" y="272321"/>
                    <a:pt x="402705" y="276077"/>
                  </a:cubicBezTo>
                  <a:cubicBezTo>
                    <a:pt x="412191" y="279833"/>
                    <a:pt x="420218" y="284857"/>
                    <a:pt x="426792" y="291149"/>
                  </a:cubicBezTo>
                  <a:cubicBezTo>
                    <a:pt x="433365" y="297440"/>
                    <a:pt x="439187" y="305046"/>
                    <a:pt x="444258" y="313967"/>
                  </a:cubicBezTo>
                  <a:cubicBezTo>
                    <a:pt x="449329" y="322888"/>
                    <a:pt x="453367" y="332044"/>
                    <a:pt x="456371" y="341434"/>
                  </a:cubicBezTo>
                  <a:cubicBezTo>
                    <a:pt x="459376" y="350824"/>
                    <a:pt x="461865" y="361013"/>
                    <a:pt x="463837" y="372000"/>
                  </a:cubicBezTo>
                  <a:cubicBezTo>
                    <a:pt x="465809" y="382986"/>
                    <a:pt x="467124" y="393222"/>
                    <a:pt x="467781" y="402706"/>
                  </a:cubicBezTo>
                  <a:cubicBezTo>
                    <a:pt x="468438" y="412190"/>
                    <a:pt x="468767" y="421909"/>
                    <a:pt x="468767" y="431863"/>
                  </a:cubicBezTo>
                  <a:cubicBezTo>
                    <a:pt x="468767" y="454400"/>
                    <a:pt x="461912" y="472195"/>
                    <a:pt x="448202" y="485247"/>
                  </a:cubicBezTo>
                  <a:cubicBezTo>
                    <a:pt x="434492" y="498300"/>
                    <a:pt x="416275" y="504826"/>
                    <a:pt x="393550" y="504826"/>
                  </a:cubicBezTo>
                  <a:lnTo>
                    <a:pt x="147335" y="504826"/>
                  </a:lnTo>
                  <a:cubicBezTo>
                    <a:pt x="124611" y="504826"/>
                    <a:pt x="106393" y="498300"/>
                    <a:pt x="92683" y="485247"/>
                  </a:cubicBezTo>
                  <a:cubicBezTo>
                    <a:pt x="78974" y="472195"/>
                    <a:pt x="72118" y="454400"/>
                    <a:pt x="72118" y="431863"/>
                  </a:cubicBezTo>
                  <a:cubicBezTo>
                    <a:pt x="72118" y="421909"/>
                    <a:pt x="72447" y="412190"/>
                    <a:pt x="73104" y="402706"/>
                  </a:cubicBezTo>
                  <a:cubicBezTo>
                    <a:pt x="73761" y="393222"/>
                    <a:pt x="75077" y="382986"/>
                    <a:pt x="77049" y="372000"/>
                  </a:cubicBezTo>
                  <a:cubicBezTo>
                    <a:pt x="79021" y="361013"/>
                    <a:pt x="81510" y="350824"/>
                    <a:pt x="84514" y="341434"/>
                  </a:cubicBezTo>
                  <a:cubicBezTo>
                    <a:pt x="87519" y="332044"/>
                    <a:pt x="91556" y="322888"/>
                    <a:pt x="96628" y="313967"/>
                  </a:cubicBezTo>
                  <a:cubicBezTo>
                    <a:pt x="101698" y="305046"/>
                    <a:pt x="107521" y="297440"/>
                    <a:pt x="114093" y="291149"/>
                  </a:cubicBezTo>
                  <a:cubicBezTo>
                    <a:pt x="120667" y="284857"/>
                    <a:pt x="128696" y="279833"/>
                    <a:pt x="138180" y="276077"/>
                  </a:cubicBezTo>
                  <a:cubicBezTo>
                    <a:pt x="147664" y="272321"/>
                    <a:pt x="158135" y="270443"/>
                    <a:pt x="169590" y="270443"/>
                  </a:cubicBezTo>
                  <a:close/>
                  <a:moveTo>
                    <a:pt x="505953" y="144237"/>
                  </a:moveTo>
                  <a:cubicBezTo>
                    <a:pt x="529241" y="144237"/>
                    <a:pt x="540885" y="177385"/>
                    <a:pt x="540885" y="243680"/>
                  </a:cubicBezTo>
                  <a:cubicBezTo>
                    <a:pt x="540885" y="258329"/>
                    <a:pt x="535626" y="269457"/>
                    <a:pt x="525109" y="277063"/>
                  </a:cubicBezTo>
                  <a:cubicBezTo>
                    <a:pt x="514592" y="284669"/>
                    <a:pt x="501634" y="288472"/>
                    <a:pt x="486233" y="288472"/>
                  </a:cubicBezTo>
                  <a:lnTo>
                    <a:pt x="448484" y="288472"/>
                  </a:lnTo>
                  <a:cubicBezTo>
                    <a:pt x="429140" y="265372"/>
                    <a:pt x="404256" y="253353"/>
                    <a:pt x="373830" y="252413"/>
                  </a:cubicBezTo>
                  <a:cubicBezTo>
                    <a:pt x="389043" y="230440"/>
                    <a:pt x="396649" y="206401"/>
                    <a:pt x="396649" y="180296"/>
                  </a:cubicBezTo>
                  <a:cubicBezTo>
                    <a:pt x="396649" y="174849"/>
                    <a:pt x="396179" y="168652"/>
                    <a:pt x="395240" y="161703"/>
                  </a:cubicBezTo>
                  <a:cubicBezTo>
                    <a:pt x="407636" y="166022"/>
                    <a:pt x="420125" y="168182"/>
                    <a:pt x="432708" y="168182"/>
                  </a:cubicBezTo>
                  <a:cubicBezTo>
                    <a:pt x="443789" y="168182"/>
                    <a:pt x="454964" y="166163"/>
                    <a:pt x="466231" y="162125"/>
                  </a:cubicBezTo>
                  <a:cubicBezTo>
                    <a:pt x="477500" y="158087"/>
                    <a:pt x="486655" y="154097"/>
                    <a:pt x="493698" y="150153"/>
                  </a:cubicBezTo>
                  <a:cubicBezTo>
                    <a:pt x="500742" y="146209"/>
                    <a:pt x="504826" y="144237"/>
                    <a:pt x="505953" y="144237"/>
                  </a:cubicBezTo>
                  <a:close/>
                  <a:moveTo>
                    <a:pt x="34932" y="144237"/>
                  </a:moveTo>
                  <a:cubicBezTo>
                    <a:pt x="36059" y="144237"/>
                    <a:pt x="40144" y="146209"/>
                    <a:pt x="47187" y="150153"/>
                  </a:cubicBezTo>
                  <a:cubicBezTo>
                    <a:pt x="54229" y="154097"/>
                    <a:pt x="63384" y="158087"/>
                    <a:pt x="74653" y="162125"/>
                  </a:cubicBezTo>
                  <a:cubicBezTo>
                    <a:pt x="85921" y="166163"/>
                    <a:pt x="97096" y="168182"/>
                    <a:pt x="108176" y="168182"/>
                  </a:cubicBezTo>
                  <a:cubicBezTo>
                    <a:pt x="120760" y="168182"/>
                    <a:pt x="133249" y="166022"/>
                    <a:pt x="145644" y="161703"/>
                  </a:cubicBezTo>
                  <a:cubicBezTo>
                    <a:pt x="144705" y="168652"/>
                    <a:pt x="144235" y="174849"/>
                    <a:pt x="144235" y="180296"/>
                  </a:cubicBezTo>
                  <a:cubicBezTo>
                    <a:pt x="144235" y="206401"/>
                    <a:pt x="151841" y="230440"/>
                    <a:pt x="167054" y="252413"/>
                  </a:cubicBezTo>
                  <a:cubicBezTo>
                    <a:pt x="136630" y="253353"/>
                    <a:pt x="111745" y="265372"/>
                    <a:pt x="92401" y="288472"/>
                  </a:cubicBezTo>
                  <a:lnTo>
                    <a:pt x="54652" y="288472"/>
                  </a:lnTo>
                  <a:cubicBezTo>
                    <a:pt x="39251" y="288472"/>
                    <a:pt x="26293" y="284669"/>
                    <a:pt x="15776" y="277063"/>
                  </a:cubicBezTo>
                  <a:cubicBezTo>
                    <a:pt x="5259" y="269457"/>
                    <a:pt x="0" y="258329"/>
                    <a:pt x="0" y="243680"/>
                  </a:cubicBezTo>
                  <a:cubicBezTo>
                    <a:pt x="0" y="177385"/>
                    <a:pt x="11644" y="144237"/>
                    <a:pt x="34932" y="144237"/>
                  </a:cubicBezTo>
                  <a:close/>
                  <a:moveTo>
                    <a:pt x="270442" y="72119"/>
                  </a:moveTo>
                  <a:cubicBezTo>
                    <a:pt x="300303" y="72119"/>
                    <a:pt x="325799" y="82683"/>
                    <a:pt x="346926" y="103811"/>
                  </a:cubicBezTo>
                  <a:cubicBezTo>
                    <a:pt x="368054" y="124940"/>
                    <a:pt x="378619" y="150434"/>
                    <a:pt x="378619" y="180296"/>
                  </a:cubicBezTo>
                  <a:cubicBezTo>
                    <a:pt x="378619" y="210157"/>
                    <a:pt x="368054" y="235652"/>
                    <a:pt x="346926" y="256780"/>
                  </a:cubicBezTo>
                  <a:cubicBezTo>
                    <a:pt x="325799" y="277908"/>
                    <a:pt x="300303" y="288472"/>
                    <a:pt x="270442" y="288472"/>
                  </a:cubicBezTo>
                  <a:cubicBezTo>
                    <a:pt x="240580" y="288472"/>
                    <a:pt x="215085" y="277908"/>
                    <a:pt x="193957" y="256780"/>
                  </a:cubicBezTo>
                  <a:cubicBezTo>
                    <a:pt x="172829" y="235652"/>
                    <a:pt x="162265" y="210157"/>
                    <a:pt x="162265" y="180296"/>
                  </a:cubicBezTo>
                  <a:cubicBezTo>
                    <a:pt x="162265" y="150434"/>
                    <a:pt x="172829" y="124940"/>
                    <a:pt x="193957" y="103811"/>
                  </a:cubicBezTo>
                  <a:cubicBezTo>
                    <a:pt x="215085" y="82683"/>
                    <a:pt x="240580" y="72119"/>
                    <a:pt x="270442" y="72119"/>
                  </a:cubicBezTo>
                  <a:close/>
                  <a:moveTo>
                    <a:pt x="432707" y="0"/>
                  </a:moveTo>
                  <a:cubicBezTo>
                    <a:pt x="452615" y="0"/>
                    <a:pt x="469611" y="7043"/>
                    <a:pt x="483697" y="21128"/>
                  </a:cubicBezTo>
                  <a:cubicBezTo>
                    <a:pt x="497783" y="35214"/>
                    <a:pt x="504825" y="52210"/>
                    <a:pt x="504825" y="72118"/>
                  </a:cubicBezTo>
                  <a:cubicBezTo>
                    <a:pt x="504825" y="92025"/>
                    <a:pt x="497783" y="109022"/>
                    <a:pt x="483697" y="123108"/>
                  </a:cubicBezTo>
                  <a:cubicBezTo>
                    <a:pt x="469611" y="137193"/>
                    <a:pt x="452615" y="144236"/>
                    <a:pt x="432707" y="144236"/>
                  </a:cubicBezTo>
                  <a:cubicBezTo>
                    <a:pt x="412800" y="144236"/>
                    <a:pt x="395803" y="137193"/>
                    <a:pt x="381717" y="123108"/>
                  </a:cubicBezTo>
                  <a:cubicBezTo>
                    <a:pt x="367632" y="109022"/>
                    <a:pt x="360589" y="92025"/>
                    <a:pt x="360589" y="72118"/>
                  </a:cubicBezTo>
                  <a:cubicBezTo>
                    <a:pt x="360589" y="52210"/>
                    <a:pt x="367632" y="35214"/>
                    <a:pt x="381717" y="21128"/>
                  </a:cubicBezTo>
                  <a:cubicBezTo>
                    <a:pt x="395803" y="7043"/>
                    <a:pt x="412800" y="0"/>
                    <a:pt x="432707" y="0"/>
                  </a:cubicBezTo>
                  <a:close/>
                  <a:moveTo>
                    <a:pt x="108176" y="0"/>
                  </a:moveTo>
                  <a:cubicBezTo>
                    <a:pt x="128085" y="0"/>
                    <a:pt x="145080" y="7043"/>
                    <a:pt x="159167" y="21128"/>
                  </a:cubicBezTo>
                  <a:cubicBezTo>
                    <a:pt x="173252" y="35214"/>
                    <a:pt x="180295" y="52210"/>
                    <a:pt x="180295" y="72118"/>
                  </a:cubicBezTo>
                  <a:cubicBezTo>
                    <a:pt x="180295" y="92025"/>
                    <a:pt x="173252" y="109022"/>
                    <a:pt x="159167" y="123108"/>
                  </a:cubicBezTo>
                  <a:cubicBezTo>
                    <a:pt x="145080" y="137193"/>
                    <a:pt x="128085" y="144236"/>
                    <a:pt x="108176" y="144236"/>
                  </a:cubicBezTo>
                  <a:cubicBezTo>
                    <a:pt x="88270" y="144236"/>
                    <a:pt x="71272" y="137193"/>
                    <a:pt x="57187" y="123108"/>
                  </a:cubicBezTo>
                  <a:cubicBezTo>
                    <a:pt x="43102" y="109022"/>
                    <a:pt x="36059" y="92025"/>
                    <a:pt x="36059" y="72118"/>
                  </a:cubicBezTo>
                  <a:cubicBezTo>
                    <a:pt x="36059" y="52210"/>
                    <a:pt x="43102" y="35214"/>
                    <a:pt x="57187" y="21128"/>
                  </a:cubicBezTo>
                  <a:cubicBezTo>
                    <a:pt x="71272" y="7043"/>
                    <a:pt x="88270" y="0"/>
                    <a:pt x="108176"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VN-Gilroy Medium" panose="00000600000000000000" pitchFamily="50" charset="0"/>
              </a:endParaRPr>
            </a:p>
          </p:txBody>
        </p:sp>
      </p:grpSp>
      <p:grpSp>
        <p:nvGrpSpPr>
          <p:cNvPr id="17" name="Group 16">
            <a:extLst>
              <a:ext uri="{FF2B5EF4-FFF2-40B4-BE49-F238E27FC236}">
                <a16:creationId xmlns:a16="http://schemas.microsoft.com/office/drawing/2014/main" id="{BA1358DE-82D5-B04C-0355-D8B5195FCB12}"/>
              </a:ext>
            </a:extLst>
          </p:cNvPr>
          <p:cNvGrpSpPr/>
          <p:nvPr/>
        </p:nvGrpSpPr>
        <p:grpSpPr>
          <a:xfrm>
            <a:off x="1069680" y="4813058"/>
            <a:ext cx="350898" cy="350898"/>
            <a:chOff x="906593" y="1317651"/>
            <a:chExt cx="458900" cy="458900"/>
          </a:xfrm>
        </p:grpSpPr>
        <p:sp>
          <p:nvSpPr>
            <p:cNvPr id="18" name="Flowchart: Connector 17">
              <a:extLst>
                <a:ext uri="{FF2B5EF4-FFF2-40B4-BE49-F238E27FC236}">
                  <a16:creationId xmlns:a16="http://schemas.microsoft.com/office/drawing/2014/main" id="{93AA85FF-B664-D2BA-DACC-73356032C7A4}"/>
                </a:ext>
              </a:extLst>
            </p:cNvPr>
            <p:cNvSpPr/>
            <p:nvPr/>
          </p:nvSpPr>
          <p:spPr>
            <a:xfrm>
              <a:off x="906593" y="1317651"/>
              <a:ext cx="458900" cy="458900"/>
            </a:xfrm>
            <a:prstGeom prst="flowChartConnector">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9" name="Freeform 308">
              <a:extLst>
                <a:ext uri="{FF2B5EF4-FFF2-40B4-BE49-F238E27FC236}">
                  <a16:creationId xmlns:a16="http://schemas.microsoft.com/office/drawing/2014/main" id="{8B9761D8-C5DF-18B7-7D56-3E607BB429DF}"/>
                </a:ext>
              </a:extLst>
            </p:cNvPr>
            <p:cNvSpPr/>
            <p:nvPr/>
          </p:nvSpPr>
          <p:spPr>
            <a:xfrm>
              <a:off x="1010553" y="1431909"/>
              <a:ext cx="250981" cy="230384"/>
            </a:xfrm>
            <a:custGeom>
              <a:avLst/>
              <a:gdLst>
                <a:gd name="connsiteX0" fmla="*/ 432708 w 540885"/>
                <a:gd name="connsiteY0" fmla="*/ 356081 h 496091"/>
                <a:gd name="connsiteX1" fmla="*/ 407355 w 540885"/>
                <a:gd name="connsiteY1" fmla="*/ 366786 h 496091"/>
                <a:gd name="connsiteX2" fmla="*/ 396649 w 540885"/>
                <a:gd name="connsiteY2" fmla="*/ 392140 h 496091"/>
                <a:gd name="connsiteX3" fmla="*/ 407213 w 540885"/>
                <a:gd name="connsiteY3" fmla="*/ 417635 h 496091"/>
                <a:gd name="connsiteX4" fmla="*/ 432708 w 540885"/>
                <a:gd name="connsiteY4" fmla="*/ 428199 h 496091"/>
                <a:gd name="connsiteX5" fmla="*/ 458203 w 540885"/>
                <a:gd name="connsiteY5" fmla="*/ 417635 h 496091"/>
                <a:gd name="connsiteX6" fmla="*/ 468767 w 540885"/>
                <a:gd name="connsiteY6" fmla="*/ 392140 h 496091"/>
                <a:gd name="connsiteX7" fmla="*/ 458063 w 540885"/>
                <a:gd name="connsiteY7" fmla="*/ 366786 h 496091"/>
                <a:gd name="connsiteX8" fmla="*/ 432708 w 540885"/>
                <a:gd name="connsiteY8" fmla="*/ 356081 h 496091"/>
                <a:gd name="connsiteX9" fmla="*/ 396649 w 540885"/>
                <a:gd name="connsiteY9" fmla="*/ 288471 h 496091"/>
                <a:gd name="connsiteX10" fmla="*/ 409608 w 540885"/>
                <a:gd name="connsiteY10" fmla="*/ 301570 h 496091"/>
                <a:gd name="connsiteX11" fmla="*/ 424257 w 540885"/>
                <a:gd name="connsiteY11" fmla="*/ 320586 h 496091"/>
                <a:gd name="connsiteX12" fmla="*/ 432708 w 540885"/>
                <a:gd name="connsiteY12" fmla="*/ 320023 h 496091"/>
                <a:gd name="connsiteX13" fmla="*/ 441160 w 540885"/>
                <a:gd name="connsiteY13" fmla="*/ 320586 h 496091"/>
                <a:gd name="connsiteX14" fmla="*/ 467077 w 540885"/>
                <a:gd name="connsiteY14" fmla="*/ 289034 h 496091"/>
                <a:gd name="connsiteX15" fmla="*/ 468767 w 540885"/>
                <a:gd name="connsiteY15" fmla="*/ 288471 h 496091"/>
                <a:gd name="connsiteX16" fmla="*/ 503699 w 540885"/>
                <a:gd name="connsiteY16" fmla="*/ 308190 h 496091"/>
                <a:gd name="connsiteX17" fmla="*/ 504826 w 540885"/>
                <a:gd name="connsiteY17" fmla="*/ 310163 h 496091"/>
                <a:gd name="connsiteX18" fmla="*/ 490459 w 540885"/>
                <a:gd name="connsiteY18" fmla="*/ 349039 h 496091"/>
                <a:gd name="connsiteX19" fmla="*/ 498910 w 540885"/>
                <a:gd name="connsiteY19" fmla="*/ 363688 h 496091"/>
                <a:gd name="connsiteX20" fmla="*/ 540885 w 540885"/>
                <a:gd name="connsiteY20" fmla="*/ 372421 h 496091"/>
                <a:gd name="connsiteX21" fmla="*/ 540885 w 540885"/>
                <a:gd name="connsiteY21" fmla="*/ 411860 h 496091"/>
                <a:gd name="connsiteX22" fmla="*/ 498910 w 540885"/>
                <a:gd name="connsiteY22" fmla="*/ 420593 h 496091"/>
                <a:gd name="connsiteX23" fmla="*/ 490459 w 540885"/>
                <a:gd name="connsiteY23" fmla="*/ 435242 h 496091"/>
                <a:gd name="connsiteX24" fmla="*/ 504826 w 540885"/>
                <a:gd name="connsiteY24" fmla="*/ 474118 h 496091"/>
                <a:gd name="connsiteX25" fmla="*/ 503699 w 540885"/>
                <a:gd name="connsiteY25" fmla="*/ 476090 h 496091"/>
                <a:gd name="connsiteX26" fmla="*/ 468767 w 540885"/>
                <a:gd name="connsiteY26" fmla="*/ 496091 h 496091"/>
                <a:gd name="connsiteX27" fmla="*/ 455809 w 540885"/>
                <a:gd name="connsiteY27" fmla="*/ 482851 h 496091"/>
                <a:gd name="connsiteX28" fmla="*/ 441160 w 540885"/>
                <a:gd name="connsiteY28" fmla="*/ 463695 h 496091"/>
                <a:gd name="connsiteX29" fmla="*/ 432708 w 540885"/>
                <a:gd name="connsiteY29" fmla="*/ 464258 h 496091"/>
                <a:gd name="connsiteX30" fmla="*/ 424257 w 540885"/>
                <a:gd name="connsiteY30" fmla="*/ 463695 h 496091"/>
                <a:gd name="connsiteX31" fmla="*/ 409608 w 540885"/>
                <a:gd name="connsiteY31" fmla="*/ 482851 h 496091"/>
                <a:gd name="connsiteX32" fmla="*/ 396649 w 540885"/>
                <a:gd name="connsiteY32" fmla="*/ 496091 h 496091"/>
                <a:gd name="connsiteX33" fmla="*/ 361717 w 540885"/>
                <a:gd name="connsiteY33" fmla="*/ 476090 h 496091"/>
                <a:gd name="connsiteX34" fmla="*/ 360591 w 540885"/>
                <a:gd name="connsiteY34" fmla="*/ 474118 h 496091"/>
                <a:gd name="connsiteX35" fmla="*/ 374958 w 540885"/>
                <a:gd name="connsiteY35" fmla="*/ 435242 h 496091"/>
                <a:gd name="connsiteX36" fmla="*/ 366507 w 540885"/>
                <a:gd name="connsiteY36" fmla="*/ 420593 h 496091"/>
                <a:gd name="connsiteX37" fmla="*/ 324532 w 540885"/>
                <a:gd name="connsiteY37" fmla="*/ 411860 h 496091"/>
                <a:gd name="connsiteX38" fmla="*/ 324532 w 540885"/>
                <a:gd name="connsiteY38" fmla="*/ 372421 h 496091"/>
                <a:gd name="connsiteX39" fmla="*/ 366507 w 540885"/>
                <a:gd name="connsiteY39" fmla="*/ 363688 h 496091"/>
                <a:gd name="connsiteX40" fmla="*/ 374958 w 540885"/>
                <a:gd name="connsiteY40" fmla="*/ 349039 h 496091"/>
                <a:gd name="connsiteX41" fmla="*/ 360591 w 540885"/>
                <a:gd name="connsiteY41" fmla="*/ 310163 h 496091"/>
                <a:gd name="connsiteX42" fmla="*/ 361717 w 540885"/>
                <a:gd name="connsiteY42" fmla="*/ 308190 h 496091"/>
                <a:gd name="connsiteX43" fmla="*/ 371577 w 540885"/>
                <a:gd name="connsiteY43" fmla="*/ 302557 h 496091"/>
                <a:gd name="connsiteX44" fmla="*/ 388198 w 540885"/>
                <a:gd name="connsiteY44" fmla="*/ 292978 h 496091"/>
                <a:gd name="connsiteX45" fmla="*/ 396649 w 540885"/>
                <a:gd name="connsiteY45" fmla="*/ 288471 h 496091"/>
                <a:gd name="connsiteX46" fmla="*/ 180295 w 540885"/>
                <a:gd name="connsiteY46" fmla="*/ 175788 h 496091"/>
                <a:gd name="connsiteX47" fmla="*/ 129305 w 540885"/>
                <a:gd name="connsiteY47" fmla="*/ 196916 h 496091"/>
                <a:gd name="connsiteX48" fmla="*/ 108177 w 540885"/>
                <a:gd name="connsiteY48" fmla="*/ 247906 h 496091"/>
                <a:gd name="connsiteX49" fmla="*/ 129305 w 540885"/>
                <a:gd name="connsiteY49" fmla="*/ 298895 h 496091"/>
                <a:gd name="connsiteX50" fmla="*/ 180295 w 540885"/>
                <a:gd name="connsiteY50" fmla="*/ 320024 h 496091"/>
                <a:gd name="connsiteX51" fmla="*/ 231285 w 540885"/>
                <a:gd name="connsiteY51" fmla="*/ 298895 h 496091"/>
                <a:gd name="connsiteX52" fmla="*/ 252413 w 540885"/>
                <a:gd name="connsiteY52" fmla="*/ 247906 h 496091"/>
                <a:gd name="connsiteX53" fmla="*/ 231285 w 540885"/>
                <a:gd name="connsiteY53" fmla="*/ 196916 h 496091"/>
                <a:gd name="connsiteX54" fmla="*/ 180295 w 540885"/>
                <a:gd name="connsiteY54" fmla="*/ 175788 h 496091"/>
                <a:gd name="connsiteX55" fmla="*/ 432708 w 540885"/>
                <a:gd name="connsiteY55" fmla="*/ 67611 h 496091"/>
                <a:gd name="connsiteX56" fmla="*/ 407355 w 540885"/>
                <a:gd name="connsiteY56" fmla="*/ 78316 h 496091"/>
                <a:gd name="connsiteX57" fmla="*/ 396649 w 540885"/>
                <a:gd name="connsiteY57" fmla="*/ 103670 h 496091"/>
                <a:gd name="connsiteX58" fmla="*/ 407213 w 540885"/>
                <a:gd name="connsiteY58" fmla="*/ 129165 h 496091"/>
                <a:gd name="connsiteX59" fmla="*/ 432708 w 540885"/>
                <a:gd name="connsiteY59" fmla="*/ 139729 h 496091"/>
                <a:gd name="connsiteX60" fmla="*/ 458203 w 540885"/>
                <a:gd name="connsiteY60" fmla="*/ 129165 h 496091"/>
                <a:gd name="connsiteX61" fmla="*/ 468767 w 540885"/>
                <a:gd name="connsiteY61" fmla="*/ 103670 h 496091"/>
                <a:gd name="connsiteX62" fmla="*/ 458063 w 540885"/>
                <a:gd name="connsiteY62" fmla="*/ 78316 h 496091"/>
                <a:gd name="connsiteX63" fmla="*/ 432708 w 540885"/>
                <a:gd name="connsiteY63" fmla="*/ 67611 h 496091"/>
                <a:gd name="connsiteX64" fmla="*/ 154096 w 540885"/>
                <a:gd name="connsiteY64" fmla="*/ 67611 h 496091"/>
                <a:gd name="connsiteX65" fmla="*/ 206494 w 540885"/>
                <a:gd name="connsiteY65" fmla="*/ 67611 h 496091"/>
                <a:gd name="connsiteX66" fmla="*/ 212128 w 540885"/>
                <a:gd name="connsiteY66" fmla="*/ 69724 h 496091"/>
                <a:gd name="connsiteX67" fmla="*/ 214945 w 540885"/>
                <a:gd name="connsiteY67" fmla="*/ 74654 h 496091"/>
                <a:gd name="connsiteX68" fmla="*/ 221425 w 540885"/>
                <a:gd name="connsiteY68" fmla="*/ 117755 h 496091"/>
                <a:gd name="connsiteX69" fmla="*/ 242553 w 540885"/>
                <a:gd name="connsiteY69" fmla="*/ 126488 h 496091"/>
                <a:gd name="connsiteX70" fmla="*/ 275795 w 540885"/>
                <a:gd name="connsiteY70" fmla="*/ 101416 h 496091"/>
                <a:gd name="connsiteX71" fmla="*/ 281429 w 540885"/>
                <a:gd name="connsiteY71" fmla="*/ 99444 h 496091"/>
                <a:gd name="connsiteX72" fmla="*/ 287345 w 540885"/>
                <a:gd name="connsiteY72" fmla="*/ 101698 h 496091"/>
                <a:gd name="connsiteX73" fmla="*/ 327911 w 540885"/>
                <a:gd name="connsiteY73" fmla="*/ 146772 h 496091"/>
                <a:gd name="connsiteX74" fmla="*/ 325939 w 540885"/>
                <a:gd name="connsiteY74" fmla="*/ 152124 h 496091"/>
                <a:gd name="connsiteX75" fmla="*/ 314108 w 540885"/>
                <a:gd name="connsiteY75" fmla="*/ 167337 h 496091"/>
                <a:gd name="connsiteX76" fmla="*/ 301430 w 540885"/>
                <a:gd name="connsiteY76" fmla="*/ 184239 h 496091"/>
                <a:gd name="connsiteX77" fmla="*/ 311008 w 540885"/>
                <a:gd name="connsiteY77" fmla="*/ 207339 h 496091"/>
                <a:gd name="connsiteX78" fmla="*/ 353828 w 540885"/>
                <a:gd name="connsiteY78" fmla="*/ 213819 h 496091"/>
                <a:gd name="connsiteX79" fmla="*/ 358618 w 540885"/>
                <a:gd name="connsiteY79" fmla="*/ 216777 h 496091"/>
                <a:gd name="connsiteX80" fmla="*/ 360590 w 540885"/>
                <a:gd name="connsiteY80" fmla="*/ 222270 h 496091"/>
                <a:gd name="connsiteX81" fmla="*/ 360590 w 540885"/>
                <a:gd name="connsiteY81" fmla="*/ 274386 h 496091"/>
                <a:gd name="connsiteX82" fmla="*/ 358618 w 540885"/>
                <a:gd name="connsiteY82" fmla="*/ 279880 h 496091"/>
                <a:gd name="connsiteX83" fmla="*/ 354110 w 540885"/>
                <a:gd name="connsiteY83" fmla="*/ 282838 h 496091"/>
                <a:gd name="connsiteX84" fmla="*/ 310445 w 540885"/>
                <a:gd name="connsiteY84" fmla="*/ 289599 h 496091"/>
                <a:gd name="connsiteX85" fmla="*/ 301430 w 540885"/>
                <a:gd name="connsiteY85" fmla="*/ 311009 h 496091"/>
                <a:gd name="connsiteX86" fmla="*/ 326784 w 540885"/>
                <a:gd name="connsiteY86" fmla="*/ 343405 h 496091"/>
                <a:gd name="connsiteX87" fmla="*/ 328756 w 540885"/>
                <a:gd name="connsiteY87" fmla="*/ 349040 h 496091"/>
                <a:gd name="connsiteX88" fmla="*/ 326784 w 540885"/>
                <a:gd name="connsiteY88" fmla="*/ 354392 h 496091"/>
                <a:gd name="connsiteX89" fmla="*/ 303543 w 540885"/>
                <a:gd name="connsiteY89" fmla="*/ 379605 h 496091"/>
                <a:gd name="connsiteX90" fmla="*/ 281429 w 540885"/>
                <a:gd name="connsiteY90" fmla="*/ 396367 h 496091"/>
                <a:gd name="connsiteX91" fmla="*/ 275513 w 540885"/>
                <a:gd name="connsiteY91" fmla="*/ 394395 h 496091"/>
                <a:gd name="connsiteX92" fmla="*/ 243117 w 540885"/>
                <a:gd name="connsiteY92" fmla="*/ 369041 h 496091"/>
                <a:gd name="connsiteX93" fmla="*/ 221425 w 540885"/>
                <a:gd name="connsiteY93" fmla="*/ 377774 h 496091"/>
                <a:gd name="connsiteX94" fmla="*/ 214945 w 540885"/>
                <a:gd name="connsiteY94" fmla="*/ 421439 h 496091"/>
                <a:gd name="connsiteX95" fmla="*/ 206494 w 540885"/>
                <a:gd name="connsiteY95" fmla="*/ 428200 h 496091"/>
                <a:gd name="connsiteX96" fmla="*/ 154096 w 540885"/>
                <a:gd name="connsiteY96" fmla="*/ 428200 h 496091"/>
                <a:gd name="connsiteX97" fmla="*/ 148462 w 540885"/>
                <a:gd name="connsiteY97" fmla="*/ 426087 h 496091"/>
                <a:gd name="connsiteX98" fmla="*/ 145645 w 540885"/>
                <a:gd name="connsiteY98" fmla="*/ 421158 h 496091"/>
                <a:gd name="connsiteX99" fmla="*/ 139165 w 540885"/>
                <a:gd name="connsiteY99" fmla="*/ 378056 h 496091"/>
                <a:gd name="connsiteX100" fmla="*/ 118037 w 540885"/>
                <a:gd name="connsiteY100" fmla="*/ 369323 h 496091"/>
                <a:gd name="connsiteX101" fmla="*/ 84795 w 540885"/>
                <a:gd name="connsiteY101" fmla="*/ 394395 h 496091"/>
                <a:gd name="connsiteX102" fmla="*/ 79161 w 540885"/>
                <a:gd name="connsiteY102" fmla="*/ 396367 h 496091"/>
                <a:gd name="connsiteX103" fmla="*/ 73245 w 540885"/>
                <a:gd name="connsiteY103" fmla="*/ 394113 h 496091"/>
                <a:gd name="connsiteX104" fmla="*/ 32679 w 540885"/>
                <a:gd name="connsiteY104" fmla="*/ 349040 h 496091"/>
                <a:gd name="connsiteX105" fmla="*/ 34651 w 540885"/>
                <a:gd name="connsiteY105" fmla="*/ 343687 h 496091"/>
                <a:gd name="connsiteX106" fmla="*/ 46201 w 540885"/>
                <a:gd name="connsiteY106" fmla="*/ 328756 h 496091"/>
                <a:gd name="connsiteX107" fmla="*/ 59441 w 540885"/>
                <a:gd name="connsiteY107" fmla="*/ 311572 h 496091"/>
                <a:gd name="connsiteX108" fmla="*/ 49581 w 540885"/>
                <a:gd name="connsiteY108" fmla="*/ 288472 h 496091"/>
                <a:gd name="connsiteX109" fmla="*/ 6761 w 540885"/>
                <a:gd name="connsiteY109" fmla="*/ 281711 h 496091"/>
                <a:gd name="connsiteX110" fmla="*/ 1972 w 540885"/>
                <a:gd name="connsiteY110" fmla="*/ 279034 h 496091"/>
                <a:gd name="connsiteX111" fmla="*/ 0 w 540885"/>
                <a:gd name="connsiteY111" fmla="*/ 273541 h 496091"/>
                <a:gd name="connsiteX112" fmla="*/ 0 w 540885"/>
                <a:gd name="connsiteY112" fmla="*/ 221425 h 496091"/>
                <a:gd name="connsiteX113" fmla="*/ 1972 w 540885"/>
                <a:gd name="connsiteY113" fmla="*/ 215932 h 496091"/>
                <a:gd name="connsiteX114" fmla="*/ 6480 w 540885"/>
                <a:gd name="connsiteY114" fmla="*/ 212973 h 496091"/>
                <a:gd name="connsiteX115" fmla="*/ 50145 w 540885"/>
                <a:gd name="connsiteY115" fmla="*/ 206213 h 496091"/>
                <a:gd name="connsiteX116" fmla="*/ 59159 w 540885"/>
                <a:gd name="connsiteY116" fmla="*/ 184802 h 496091"/>
                <a:gd name="connsiteX117" fmla="*/ 33806 w 540885"/>
                <a:gd name="connsiteY117" fmla="*/ 152406 h 496091"/>
                <a:gd name="connsiteX118" fmla="*/ 31834 w 540885"/>
                <a:gd name="connsiteY118" fmla="*/ 146772 h 496091"/>
                <a:gd name="connsiteX119" fmla="*/ 33806 w 540885"/>
                <a:gd name="connsiteY119" fmla="*/ 141137 h 496091"/>
                <a:gd name="connsiteX120" fmla="*/ 56906 w 540885"/>
                <a:gd name="connsiteY120" fmla="*/ 116065 h 496091"/>
                <a:gd name="connsiteX121" fmla="*/ 79161 w 540885"/>
                <a:gd name="connsiteY121" fmla="*/ 99444 h 496091"/>
                <a:gd name="connsiteX122" fmla="*/ 85077 w 540885"/>
                <a:gd name="connsiteY122" fmla="*/ 101416 h 496091"/>
                <a:gd name="connsiteX123" fmla="*/ 117474 w 540885"/>
                <a:gd name="connsiteY123" fmla="*/ 126770 h 496091"/>
                <a:gd name="connsiteX124" fmla="*/ 139165 w 540885"/>
                <a:gd name="connsiteY124" fmla="*/ 117755 h 496091"/>
                <a:gd name="connsiteX125" fmla="*/ 145645 w 540885"/>
                <a:gd name="connsiteY125" fmla="*/ 74372 h 496091"/>
                <a:gd name="connsiteX126" fmla="*/ 154096 w 540885"/>
                <a:gd name="connsiteY126" fmla="*/ 67611 h 496091"/>
                <a:gd name="connsiteX127" fmla="*/ 396649 w 540885"/>
                <a:gd name="connsiteY127" fmla="*/ 0 h 496091"/>
                <a:gd name="connsiteX128" fmla="*/ 409608 w 540885"/>
                <a:gd name="connsiteY128" fmla="*/ 13100 h 496091"/>
                <a:gd name="connsiteX129" fmla="*/ 424257 w 540885"/>
                <a:gd name="connsiteY129" fmla="*/ 32116 h 496091"/>
                <a:gd name="connsiteX130" fmla="*/ 432708 w 540885"/>
                <a:gd name="connsiteY130" fmla="*/ 31552 h 496091"/>
                <a:gd name="connsiteX131" fmla="*/ 441160 w 540885"/>
                <a:gd name="connsiteY131" fmla="*/ 32116 h 496091"/>
                <a:gd name="connsiteX132" fmla="*/ 467077 w 540885"/>
                <a:gd name="connsiteY132" fmla="*/ 564 h 496091"/>
                <a:gd name="connsiteX133" fmla="*/ 468767 w 540885"/>
                <a:gd name="connsiteY133" fmla="*/ 0 h 496091"/>
                <a:gd name="connsiteX134" fmla="*/ 503699 w 540885"/>
                <a:gd name="connsiteY134" fmla="*/ 19720 h 496091"/>
                <a:gd name="connsiteX135" fmla="*/ 504826 w 540885"/>
                <a:gd name="connsiteY135" fmla="*/ 21692 h 496091"/>
                <a:gd name="connsiteX136" fmla="*/ 490459 w 540885"/>
                <a:gd name="connsiteY136" fmla="*/ 60568 h 496091"/>
                <a:gd name="connsiteX137" fmla="*/ 498910 w 540885"/>
                <a:gd name="connsiteY137" fmla="*/ 75217 h 496091"/>
                <a:gd name="connsiteX138" fmla="*/ 540885 w 540885"/>
                <a:gd name="connsiteY138" fmla="*/ 83950 h 496091"/>
                <a:gd name="connsiteX139" fmla="*/ 540885 w 540885"/>
                <a:gd name="connsiteY139" fmla="*/ 123390 h 496091"/>
                <a:gd name="connsiteX140" fmla="*/ 498910 w 540885"/>
                <a:gd name="connsiteY140" fmla="*/ 132123 h 496091"/>
                <a:gd name="connsiteX141" fmla="*/ 490459 w 540885"/>
                <a:gd name="connsiteY141" fmla="*/ 146772 h 496091"/>
                <a:gd name="connsiteX142" fmla="*/ 504826 w 540885"/>
                <a:gd name="connsiteY142" fmla="*/ 185648 h 496091"/>
                <a:gd name="connsiteX143" fmla="*/ 503699 w 540885"/>
                <a:gd name="connsiteY143" fmla="*/ 187619 h 496091"/>
                <a:gd name="connsiteX144" fmla="*/ 468767 w 540885"/>
                <a:gd name="connsiteY144" fmla="*/ 207621 h 496091"/>
                <a:gd name="connsiteX145" fmla="*/ 455809 w 540885"/>
                <a:gd name="connsiteY145" fmla="*/ 194381 h 496091"/>
                <a:gd name="connsiteX146" fmla="*/ 441160 w 540885"/>
                <a:gd name="connsiteY146" fmla="*/ 175224 h 496091"/>
                <a:gd name="connsiteX147" fmla="*/ 432708 w 540885"/>
                <a:gd name="connsiteY147" fmla="*/ 175788 h 496091"/>
                <a:gd name="connsiteX148" fmla="*/ 424257 w 540885"/>
                <a:gd name="connsiteY148" fmla="*/ 175224 h 496091"/>
                <a:gd name="connsiteX149" fmla="*/ 409608 w 540885"/>
                <a:gd name="connsiteY149" fmla="*/ 194381 h 496091"/>
                <a:gd name="connsiteX150" fmla="*/ 396649 w 540885"/>
                <a:gd name="connsiteY150" fmla="*/ 207621 h 496091"/>
                <a:gd name="connsiteX151" fmla="*/ 361717 w 540885"/>
                <a:gd name="connsiteY151" fmla="*/ 187619 h 496091"/>
                <a:gd name="connsiteX152" fmla="*/ 360591 w 540885"/>
                <a:gd name="connsiteY152" fmla="*/ 185648 h 496091"/>
                <a:gd name="connsiteX153" fmla="*/ 374958 w 540885"/>
                <a:gd name="connsiteY153" fmla="*/ 146772 h 496091"/>
                <a:gd name="connsiteX154" fmla="*/ 366507 w 540885"/>
                <a:gd name="connsiteY154" fmla="*/ 132123 h 496091"/>
                <a:gd name="connsiteX155" fmla="*/ 324532 w 540885"/>
                <a:gd name="connsiteY155" fmla="*/ 123390 h 496091"/>
                <a:gd name="connsiteX156" fmla="*/ 324532 w 540885"/>
                <a:gd name="connsiteY156" fmla="*/ 83950 h 496091"/>
                <a:gd name="connsiteX157" fmla="*/ 366507 w 540885"/>
                <a:gd name="connsiteY157" fmla="*/ 75217 h 496091"/>
                <a:gd name="connsiteX158" fmla="*/ 374958 w 540885"/>
                <a:gd name="connsiteY158" fmla="*/ 60568 h 496091"/>
                <a:gd name="connsiteX159" fmla="*/ 360591 w 540885"/>
                <a:gd name="connsiteY159" fmla="*/ 21692 h 496091"/>
                <a:gd name="connsiteX160" fmla="*/ 361717 w 540885"/>
                <a:gd name="connsiteY160" fmla="*/ 19720 h 496091"/>
                <a:gd name="connsiteX161" fmla="*/ 371577 w 540885"/>
                <a:gd name="connsiteY161" fmla="*/ 14086 h 496091"/>
                <a:gd name="connsiteX162" fmla="*/ 388198 w 540885"/>
                <a:gd name="connsiteY162" fmla="*/ 4508 h 496091"/>
                <a:gd name="connsiteX163" fmla="*/ 396649 w 540885"/>
                <a:gd name="connsiteY163" fmla="*/ 0 h 49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40885" h="496091">
                  <a:moveTo>
                    <a:pt x="432708" y="356081"/>
                  </a:moveTo>
                  <a:cubicBezTo>
                    <a:pt x="422942" y="356081"/>
                    <a:pt x="414491" y="359650"/>
                    <a:pt x="407355" y="366786"/>
                  </a:cubicBezTo>
                  <a:cubicBezTo>
                    <a:pt x="400218" y="373923"/>
                    <a:pt x="396649" y="382375"/>
                    <a:pt x="396649" y="392140"/>
                  </a:cubicBezTo>
                  <a:cubicBezTo>
                    <a:pt x="396649" y="402094"/>
                    <a:pt x="400171" y="410592"/>
                    <a:pt x="407213" y="417635"/>
                  </a:cubicBezTo>
                  <a:cubicBezTo>
                    <a:pt x="414257" y="424678"/>
                    <a:pt x="422754" y="428199"/>
                    <a:pt x="432708" y="428199"/>
                  </a:cubicBezTo>
                  <a:cubicBezTo>
                    <a:pt x="442662" y="428199"/>
                    <a:pt x="451161" y="424678"/>
                    <a:pt x="458203" y="417635"/>
                  </a:cubicBezTo>
                  <a:cubicBezTo>
                    <a:pt x="465246" y="410592"/>
                    <a:pt x="468767" y="402094"/>
                    <a:pt x="468767" y="392140"/>
                  </a:cubicBezTo>
                  <a:cubicBezTo>
                    <a:pt x="468767" y="382375"/>
                    <a:pt x="465199" y="373923"/>
                    <a:pt x="458063" y="366786"/>
                  </a:cubicBezTo>
                  <a:cubicBezTo>
                    <a:pt x="450925" y="359650"/>
                    <a:pt x="442474" y="356081"/>
                    <a:pt x="432708" y="356081"/>
                  </a:cubicBezTo>
                  <a:close/>
                  <a:moveTo>
                    <a:pt x="396649" y="288471"/>
                  </a:moveTo>
                  <a:cubicBezTo>
                    <a:pt x="398152" y="288471"/>
                    <a:pt x="402471" y="292838"/>
                    <a:pt x="409608" y="301570"/>
                  </a:cubicBezTo>
                  <a:cubicBezTo>
                    <a:pt x="416744" y="310303"/>
                    <a:pt x="421628" y="316642"/>
                    <a:pt x="424257" y="320586"/>
                  </a:cubicBezTo>
                  <a:cubicBezTo>
                    <a:pt x="428013" y="320210"/>
                    <a:pt x="430830" y="320023"/>
                    <a:pt x="432708" y="320023"/>
                  </a:cubicBezTo>
                  <a:cubicBezTo>
                    <a:pt x="434586" y="320023"/>
                    <a:pt x="437403" y="320210"/>
                    <a:pt x="441160" y="320586"/>
                  </a:cubicBezTo>
                  <a:cubicBezTo>
                    <a:pt x="450738" y="307251"/>
                    <a:pt x="459377" y="296734"/>
                    <a:pt x="467077" y="289034"/>
                  </a:cubicBezTo>
                  <a:lnTo>
                    <a:pt x="468767" y="288471"/>
                  </a:lnTo>
                  <a:cubicBezTo>
                    <a:pt x="469518" y="288471"/>
                    <a:pt x="481162" y="295044"/>
                    <a:pt x="503699" y="308190"/>
                  </a:cubicBezTo>
                  <a:cubicBezTo>
                    <a:pt x="504450" y="308754"/>
                    <a:pt x="504826" y="309412"/>
                    <a:pt x="504826" y="310163"/>
                  </a:cubicBezTo>
                  <a:cubicBezTo>
                    <a:pt x="504826" y="314858"/>
                    <a:pt x="500037" y="327816"/>
                    <a:pt x="490459" y="349039"/>
                  </a:cubicBezTo>
                  <a:cubicBezTo>
                    <a:pt x="493651" y="353358"/>
                    <a:pt x="496468" y="358241"/>
                    <a:pt x="498910" y="363688"/>
                  </a:cubicBezTo>
                  <a:cubicBezTo>
                    <a:pt x="526893" y="366505"/>
                    <a:pt x="540885" y="369416"/>
                    <a:pt x="540885" y="372421"/>
                  </a:cubicBezTo>
                  <a:lnTo>
                    <a:pt x="540885" y="411860"/>
                  </a:lnTo>
                  <a:cubicBezTo>
                    <a:pt x="540885" y="414865"/>
                    <a:pt x="526893" y="417776"/>
                    <a:pt x="498910" y="420593"/>
                  </a:cubicBezTo>
                  <a:cubicBezTo>
                    <a:pt x="496657" y="425664"/>
                    <a:pt x="493839" y="430547"/>
                    <a:pt x="490459" y="435242"/>
                  </a:cubicBezTo>
                  <a:cubicBezTo>
                    <a:pt x="500037" y="456464"/>
                    <a:pt x="504826" y="469423"/>
                    <a:pt x="504826" y="474118"/>
                  </a:cubicBezTo>
                  <a:cubicBezTo>
                    <a:pt x="504826" y="474869"/>
                    <a:pt x="504450" y="475527"/>
                    <a:pt x="503699" y="476090"/>
                  </a:cubicBezTo>
                  <a:cubicBezTo>
                    <a:pt x="480787" y="489424"/>
                    <a:pt x="469143" y="496091"/>
                    <a:pt x="468767" y="496091"/>
                  </a:cubicBezTo>
                  <a:cubicBezTo>
                    <a:pt x="467265" y="496091"/>
                    <a:pt x="462945" y="491678"/>
                    <a:pt x="455809" y="482851"/>
                  </a:cubicBezTo>
                  <a:cubicBezTo>
                    <a:pt x="448672" y="474024"/>
                    <a:pt x="443788" y="467639"/>
                    <a:pt x="441160" y="463695"/>
                  </a:cubicBezTo>
                  <a:cubicBezTo>
                    <a:pt x="437403" y="464070"/>
                    <a:pt x="434586" y="464258"/>
                    <a:pt x="432708" y="464258"/>
                  </a:cubicBezTo>
                  <a:cubicBezTo>
                    <a:pt x="430830" y="464258"/>
                    <a:pt x="428013" y="464070"/>
                    <a:pt x="424257" y="463695"/>
                  </a:cubicBezTo>
                  <a:cubicBezTo>
                    <a:pt x="421628" y="467639"/>
                    <a:pt x="416744" y="474024"/>
                    <a:pt x="409608" y="482851"/>
                  </a:cubicBezTo>
                  <a:cubicBezTo>
                    <a:pt x="402471" y="491678"/>
                    <a:pt x="398152" y="496091"/>
                    <a:pt x="396649" y="496091"/>
                  </a:cubicBezTo>
                  <a:cubicBezTo>
                    <a:pt x="396274" y="496091"/>
                    <a:pt x="384629" y="489424"/>
                    <a:pt x="361717" y="476090"/>
                  </a:cubicBezTo>
                  <a:cubicBezTo>
                    <a:pt x="360966" y="475527"/>
                    <a:pt x="360591" y="474869"/>
                    <a:pt x="360591" y="474118"/>
                  </a:cubicBezTo>
                  <a:cubicBezTo>
                    <a:pt x="360591" y="469423"/>
                    <a:pt x="365380" y="456464"/>
                    <a:pt x="374958" y="435242"/>
                  </a:cubicBezTo>
                  <a:cubicBezTo>
                    <a:pt x="371577" y="430547"/>
                    <a:pt x="368760" y="425664"/>
                    <a:pt x="366507" y="420593"/>
                  </a:cubicBezTo>
                  <a:cubicBezTo>
                    <a:pt x="338523" y="417776"/>
                    <a:pt x="324532" y="414865"/>
                    <a:pt x="324532" y="411860"/>
                  </a:cubicBezTo>
                  <a:lnTo>
                    <a:pt x="324532" y="372421"/>
                  </a:lnTo>
                  <a:cubicBezTo>
                    <a:pt x="324532" y="369416"/>
                    <a:pt x="338523" y="366505"/>
                    <a:pt x="366507" y="363688"/>
                  </a:cubicBezTo>
                  <a:cubicBezTo>
                    <a:pt x="368948" y="358241"/>
                    <a:pt x="371765" y="353358"/>
                    <a:pt x="374958" y="349039"/>
                  </a:cubicBezTo>
                  <a:cubicBezTo>
                    <a:pt x="365380" y="327816"/>
                    <a:pt x="360591" y="314858"/>
                    <a:pt x="360591" y="310163"/>
                  </a:cubicBezTo>
                  <a:cubicBezTo>
                    <a:pt x="360591" y="309412"/>
                    <a:pt x="360966" y="308754"/>
                    <a:pt x="361717" y="308190"/>
                  </a:cubicBezTo>
                  <a:cubicBezTo>
                    <a:pt x="362468" y="307815"/>
                    <a:pt x="365755" y="305937"/>
                    <a:pt x="371577" y="302557"/>
                  </a:cubicBezTo>
                  <a:cubicBezTo>
                    <a:pt x="377399" y="299176"/>
                    <a:pt x="382939" y="295983"/>
                    <a:pt x="388198" y="292978"/>
                  </a:cubicBezTo>
                  <a:cubicBezTo>
                    <a:pt x="393457" y="289974"/>
                    <a:pt x="396274" y="288471"/>
                    <a:pt x="396649" y="288471"/>
                  </a:cubicBezTo>
                  <a:close/>
                  <a:moveTo>
                    <a:pt x="180295" y="175788"/>
                  </a:moveTo>
                  <a:cubicBezTo>
                    <a:pt x="160387" y="175788"/>
                    <a:pt x="143391" y="182830"/>
                    <a:pt x="129305" y="196916"/>
                  </a:cubicBezTo>
                  <a:cubicBezTo>
                    <a:pt x="115220" y="211002"/>
                    <a:pt x="108177" y="227998"/>
                    <a:pt x="108177" y="247906"/>
                  </a:cubicBezTo>
                  <a:cubicBezTo>
                    <a:pt x="108177" y="267813"/>
                    <a:pt x="115220" y="284810"/>
                    <a:pt x="129305" y="298895"/>
                  </a:cubicBezTo>
                  <a:cubicBezTo>
                    <a:pt x="143391" y="312981"/>
                    <a:pt x="160387" y="320024"/>
                    <a:pt x="180295" y="320024"/>
                  </a:cubicBezTo>
                  <a:cubicBezTo>
                    <a:pt x="200202" y="320024"/>
                    <a:pt x="217199" y="312981"/>
                    <a:pt x="231285" y="298895"/>
                  </a:cubicBezTo>
                  <a:cubicBezTo>
                    <a:pt x="245370" y="284810"/>
                    <a:pt x="252413" y="267813"/>
                    <a:pt x="252413" y="247906"/>
                  </a:cubicBezTo>
                  <a:cubicBezTo>
                    <a:pt x="252413" y="227998"/>
                    <a:pt x="245370" y="211002"/>
                    <a:pt x="231285" y="196916"/>
                  </a:cubicBezTo>
                  <a:cubicBezTo>
                    <a:pt x="217199" y="182830"/>
                    <a:pt x="200202" y="175788"/>
                    <a:pt x="180295" y="175788"/>
                  </a:cubicBezTo>
                  <a:close/>
                  <a:moveTo>
                    <a:pt x="432708" y="67611"/>
                  </a:moveTo>
                  <a:cubicBezTo>
                    <a:pt x="422942" y="67611"/>
                    <a:pt x="414491" y="71179"/>
                    <a:pt x="407355" y="78316"/>
                  </a:cubicBezTo>
                  <a:cubicBezTo>
                    <a:pt x="400218" y="85453"/>
                    <a:pt x="396649" y="93904"/>
                    <a:pt x="396649" y="103670"/>
                  </a:cubicBezTo>
                  <a:cubicBezTo>
                    <a:pt x="396649" y="113624"/>
                    <a:pt x="400171" y="122122"/>
                    <a:pt x="407213" y="129165"/>
                  </a:cubicBezTo>
                  <a:cubicBezTo>
                    <a:pt x="414257" y="136207"/>
                    <a:pt x="422754" y="139729"/>
                    <a:pt x="432708" y="139729"/>
                  </a:cubicBezTo>
                  <a:cubicBezTo>
                    <a:pt x="442662" y="139729"/>
                    <a:pt x="451161" y="136207"/>
                    <a:pt x="458203" y="129165"/>
                  </a:cubicBezTo>
                  <a:cubicBezTo>
                    <a:pt x="465246" y="122122"/>
                    <a:pt x="468767" y="113624"/>
                    <a:pt x="468767" y="103670"/>
                  </a:cubicBezTo>
                  <a:cubicBezTo>
                    <a:pt x="468767" y="93904"/>
                    <a:pt x="465199" y="85453"/>
                    <a:pt x="458063" y="78316"/>
                  </a:cubicBezTo>
                  <a:cubicBezTo>
                    <a:pt x="450925" y="71179"/>
                    <a:pt x="442474" y="67611"/>
                    <a:pt x="432708" y="67611"/>
                  </a:cubicBezTo>
                  <a:close/>
                  <a:moveTo>
                    <a:pt x="154096" y="67611"/>
                  </a:moveTo>
                  <a:lnTo>
                    <a:pt x="206494" y="67611"/>
                  </a:lnTo>
                  <a:cubicBezTo>
                    <a:pt x="208559" y="67611"/>
                    <a:pt x="210438" y="68315"/>
                    <a:pt x="212128" y="69724"/>
                  </a:cubicBezTo>
                  <a:cubicBezTo>
                    <a:pt x="213818" y="71132"/>
                    <a:pt x="214757" y="72775"/>
                    <a:pt x="214945" y="74654"/>
                  </a:cubicBezTo>
                  <a:lnTo>
                    <a:pt x="221425" y="117755"/>
                  </a:lnTo>
                  <a:cubicBezTo>
                    <a:pt x="227810" y="119633"/>
                    <a:pt x="234853" y="122545"/>
                    <a:pt x="242553" y="126488"/>
                  </a:cubicBezTo>
                  <a:lnTo>
                    <a:pt x="275795" y="101416"/>
                  </a:lnTo>
                  <a:cubicBezTo>
                    <a:pt x="277297" y="100102"/>
                    <a:pt x="279175" y="99444"/>
                    <a:pt x="281429" y="99444"/>
                  </a:cubicBezTo>
                  <a:cubicBezTo>
                    <a:pt x="283494" y="99444"/>
                    <a:pt x="285466" y="100195"/>
                    <a:pt x="287345" y="101698"/>
                  </a:cubicBezTo>
                  <a:cubicBezTo>
                    <a:pt x="314389" y="126676"/>
                    <a:pt x="327911" y="141701"/>
                    <a:pt x="327911" y="146772"/>
                  </a:cubicBezTo>
                  <a:cubicBezTo>
                    <a:pt x="327911" y="148462"/>
                    <a:pt x="327254" y="150246"/>
                    <a:pt x="325939" y="152124"/>
                  </a:cubicBezTo>
                  <a:cubicBezTo>
                    <a:pt x="323685" y="155129"/>
                    <a:pt x="319742" y="160200"/>
                    <a:pt x="314108" y="167337"/>
                  </a:cubicBezTo>
                  <a:cubicBezTo>
                    <a:pt x="308473" y="174473"/>
                    <a:pt x="304248" y="180107"/>
                    <a:pt x="301430" y="184239"/>
                  </a:cubicBezTo>
                  <a:cubicBezTo>
                    <a:pt x="305749" y="193254"/>
                    <a:pt x="308942" y="200954"/>
                    <a:pt x="311008" y="207339"/>
                  </a:cubicBezTo>
                  <a:lnTo>
                    <a:pt x="353828" y="213819"/>
                  </a:lnTo>
                  <a:cubicBezTo>
                    <a:pt x="355706" y="214194"/>
                    <a:pt x="357303" y="215180"/>
                    <a:pt x="358618" y="216777"/>
                  </a:cubicBezTo>
                  <a:cubicBezTo>
                    <a:pt x="359932" y="218373"/>
                    <a:pt x="360590" y="220204"/>
                    <a:pt x="360590" y="222270"/>
                  </a:cubicBezTo>
                  <a:lnTo>
                    <a:pt x="360590" y="274386"/>
                  </a:lnTo>
                  <a:cubicBezTo>
                    <a:pt x="360590" y="276265"/>
                    <a:pt x="359932" y="278095"/>
                    <a:pt x="358618" y="279880"/>
                  </a:cubicBezTo>
                  <a:cubicBezTo>
                    <a:pt x="357303" y="281664"/>
                    <a:pt x="355800" y="282650"/>
                    <a:pt x="354110" y="282838"/>
                  </a:cubicBezTo>
                  <a:lnTo>
                    <a:pt x="310445" y="289599"/>
                  </a:lnTo>
                  <a:cubicBezTo>
                    <a:pt x="308379" y="296172"/>
                    <a:pt x="305374" y="303309"/>
                    <a:pt x="301430" y="311009"/>
                  </a:cubicBezTo>
                  <a:cubicBezTo>
                    <a:pt x="307816" y="320024"/>
                    <a:pt x="316267" y="330822"/>
                    <a:pt x="326784" y="343405"/>
                  </a:cubicBezTo>
                  <a:cubicBezTo>
                    <a:pt x="328099" y="345283"/>
                    <a:pt x="328756" y="347161"/>
                    <a:pt x="328756" y="349040"/>
                  </a:cubicBezTo>
                  <a:cubicBezTo>
                    <a:pt x="328756" y="351293"/>
                    <a:pt x="328099" y="353077"/>
                    <a:pt x="326784" y="354392"/>
                  </a:cubicBezTo>
                  <a:cubicBezTo>
                    <a:pt x="322465" y="360026"/>
                    <a:pt x="314717" y="368431"/>
                    <a:pt x="303543" y="379605"/>
                  </a:cubicBezTo>
                  <a:cubicBezTo>
                    <a:pt x="292368" y="390780"/>
                    <a:pt x="284997" y="396367"/>
                    <a:pt x="281429" y="396367"/>
                  </a:cubicBezTo>
                  <a:cubicBezTo>
                    <a:pt x="279363" y="396367"/>
                    <a:pt x="277391" y="395710"/>
                    <a:pt x="275513" y="394395"/>
                  </a:cubicBezTo>
                  <a:lnTo>
                    <a:pt x="243117" y="369041"/>
                  </a:lnTo>
                  <a:cubicBezTo>
                    <a:pt x="236167" y="372609"/>
                    <a:pt x="228937" y="375520"/>
                    <a:pt x="221425" y="377774"/>
                  </a:cubicBezTo>
                  <a:cubicBezTo>
                    <a:pt x="219359" y="398057"/>
                    <a:pt x="217199" y="412612"/>
                    <a:pt x="214945" y="421439"/>
                  </a:cubicBezTo>
                  <a:cubicBezTo>
                    <a:pt x="213630" y="425947"/>
                    <a:pt x="210813" y="428200"/>
                    <a:pt x="206494" y="428200"/>
                  </a:cubicBezTo>
                  <a:lnTo>
                    <a:pt x="154096" y="428200"/>
                  </a:lnTo>
                  <a:cubicBezTo>
                    <a:pt x="152030" y="428200"/>
                    <a:pt x="150152" y="427496"/>
                    <a:pt x="148462" y="426087"/>
                  </a:cubicBezTo>
                  <a:cubicBezTo>
                    <a:pt x="146771" y="424679"/>
                    <a:pt x="145832" y="423035"/>
                    <a:pt x="145645" y="421158"/>
                  </a:cubicBezTo>
                  <a:lnTo>
                    <a:pt x="139165" y="378056"/>
                  </a:lnTo>
                  <a:cubicBezTo>
                    <a:pt x="132779" y="376178"/>
                    <a:pt x="125737" y="373267"/>
                    <a:pt x="118037" y="369323"/>
                  </a:cubicBezTo>
                  <a:lnTo>
                    <a:pt x="84795" y="394395"/>
                  </a:lnTo>
                  <a:cubicBezTo>
                    <a:pt x="83480" y="395710"/>
                    <a:pt x="81602" y="396367"/>
                    <a:pt x="79161" y="396367"/>
                  </a:cubicBezTo>
                  <a:cubicBezTo>
                    <a:pt x="77095" y="396367"/>
                    <a:pt x="75123" y="395616"/>
                    <a:pt x="73245" y="394113"/>
                  </a:cubicBezTo>
                  <a:cubicBezTo>
                    <a:pt x="46201" y="369135"/>
                    <a:pt x="32679" y="354110"/>
                    <a:pt x="32679" y="349040"/>
                  </a:cubicBezTo>
                  <a:cubicBezTo>
                    <a:pt x="32679" y="347349"/>
                    <a:pt x="33336" y="345565"/>
                    <a:pt x="34651" y="343687"/>
                  </a:cubicBezTo>
                  <a:cubicBezTo>
                    <a:pt x="36529" y="341058"/>
                    <a:pt x="40378" y="336081"/>
                    <a:pt x="46201" y="328756"/>
                  </a:cubicBezTo>
                  <a:cubicBezTo>
                    <a:pt x="52022" y="321432"/>
                    <a:pt x="56436" y="315704"/>
                    <a:pt x="59441" y="311572"/>
                  </a:cubicBezTo>
                  <a:cubicBezTo>
                    <a:pt x="55122" y="303309"/>
                    <a:pt x="51835" y="295608"/>
                    <a:pt x="49581" y="288472"/>
                  </a:cubicBezTo>
                  <a:lnTo>
                    <a:pt x="6761" y="281711"/>
                  </a:lnTo>
                  <a:cubicBezTo>
                    <a:pt x="4883" y="281523"/>
                    <a:pt x="3286" y="280631"/>
                    <a:pt x="1972" y="279034"/>
                  </a:cubicBezTo>
                  <a:cubicBezTo>
                    <a:pt x="657" y="277438"/>
                    <a:pt x="0" y="275607"/>
                    <a:pt x="0" y="273541"/>
                  </a:cubicBezTo>
                  <a:lnTo>
                    <a:pt x="0" y="221425"/>
                  </a:lnTo>
                  <a:cubicBezTo>
                    <a:pt x="0" y="219547"/>
                    <a:pt x="657" y="217715"/>
                    <a:pt x="1972" y="215932"/>
                  </a:cubicBezTo>
                  <a:cubicBezTo>
                    <a:pt x="3286" y="214147"/>
                    <a:pt x="4789" y="213161"/>
                    <a:pt x="6480" y="212973"/>
                  </a:cubicBezTo>
                  <a:lnTo>
                    <a:pt x="50145" y="206213"/>
                  </a:lnTo>
                  <a:cubicBezTo>
                    <a:pt x="52210" y="199639"/>
                    <a:pt x="55215" y="192503"/>
                    <a:pt x="59159" y="184802"/>
                  </a:cubicBezTo>
                  <a:cubicBezTo>
                    <a:pt x="52774" y="175788"/>
                    <a:pt x="44322" y="164989"/>
                    <a:pt x="33806" y="152406"/>
                  </a:cubicBezTo>
                  <a:cubicBezTo>
                    <a:pt x="32490" y="150340"/>
                    <a:pt x="31834" y="148462"/>
                    <a:pt x="31834" y="146772"/>
                  </a:cubicBezTo>
                  <a:cubicBezTo>
                    <a:pt x="31834" y="144518"/>
                    <a:pt x="32490" y="142640"/>
                    <a:pt x="33806" y="141137"/>
                  </a:cubicBezTo>
                  <a:cubicBezTo>
                    <a:pt x="37937" y="135503"/>
                    <a:pt x="45637" y="127146"/>
                    <a:pt x="56906" y="116065"/>
                  </a:cubicBezTo>
                  <a:cubicBezTo>
                    <a:pt x="68174" y="104984"/>
                    <a:pt x="75592" y="99444"/>
                    <a:pt x="79161" y="99444"/>
                  </a:cubicBezTo>
                  <a:cubicBezTo>
                    <a:pt x="81226" y="99444"/>
                    <a:pt x="83198" y="100102"/>
                    <a:pt x="85077" y="101416"/>
                  </a:cubicBezTo>
                  <a:lnTo>
                    <a:pt x="117474" y="126770"/>
                  </a:lnTo>
                  <a:cubicBezTo>
                    <a:pt x="123859" y="123390"/>
                    <a:pt x="131089" y="120385"/>
                    <a:pt x="139165" y="117755"/>
                  </a:cubicBezTo>
                  <a:cubicBezTo>
                    <a:pt x="141231" y="97472"/>
                    <a:pt x="143391" y="83011"/>
                    <a:pt x="145645" y="74372"/>
                  </a:cubicBezTo>
                  <a:cubicBezTo>
                    <a:pt x="146959" y="69865"/>
                    <a:pt x="149776" y="67611"/>
                    <a:pt x="154096" y="67611"/>
                  </a:cubicBezTo>
                  <a:close/>
                  <a:moveTo>
                    <a:pt x="396649" y="0"/>
                  </a:moveTo>
                  <a:cubicBezTo>
                    <a:pt x="398152" y="0"/>
                    <a:pt x="402471" y="4367"/>
                    <a:pt x="409608" y="13100"/>
                  </a:cubicBezTo>
                  <a:cubicBezTo>
                    <a:pt x="416744" y="21833"/>
                    <a:pt x="421628" y="28171"/>
                    <a:pt x="424257" y="32116"/>
                  </a:cubicBezTo>
                  <a:cubicBezTo>
                    <a:pt x="428013" y="31740"/>
                    <a:pt x="430830" y="31552"/>
                    <a:pt x="432708" y="31552"/>
                  </a:cubicBezTo>
                  <a:cubicBezTo>
                    <a:pt x="434586" y="31552"/>
                    <a:pt x="437403" y="31740"/>
                    <a:pt x="441160" y="32116"/>
                  </a:cubicBezTo>
                  <a:cubicBezTo>
                    <a:pt x="450738" y="18781"/>
                    <a:pt x="459377" y="8264"/>
                    <a:pt x="467077" y="564"/>
                  </a:cubicBezTo>
                  <a:lnTo>
                    <a:pt x="468767" y="0"/>
                  </a:lnTo>
                  <a:cubicBezTo>
                    <a:pt x="469518" y="0"/>
                    <a:pt x="481162" y="6574"/>
                    <a:pt x="503699" y="19720"/>
                  </a:cubicBezTo>
                  <a:cubicBezTo>
                    <a:pt x="504450" y="20284"/>
                    <a:pt x="504826" y="20941"/>
                    <a:pt x="504826" y="21692"/>
                  </a:cubicBezTo>
                  <a:cubicBezTo>
                    <a:pt x="504826" y="26387"/>
                    <a:pt x="500037" y="39346"/>
                    <a:pt x="490459" y="60568"/>
                  </a:cubicBezTo>
                  <a:cubicBezTo>
                    <a:pt x="493651" y="64888"/>
                    <a:pt x="496468" y="69771"/>
                    <a:pt x="498910" y="75217"/>
                  </a:cubicBezTo>
                  <a:cubicBezTo>
                    <a:pt x="526893" y="78034"/>
                    <a:pt x="540885" y="80945"/>
                    <a:pt x="540885" y="83950"/>
                  </a:cubicBezTo>
                  <a:lnTo>
                    <a:pt x="540885" y="123390"/>
                  </a:lnTo>
                  <a:cubicBezTo>
                    <a:pt x="540885" y="126395"/>
                    <a:pt x="526893" y="129305"/>
                    <a:pt x="498910" y="132123"/>
                  </a:cubicBezTo>
                  <a:cubicBezTo>
                    <a:pt x="496657" y="137194"/>
                    <a:pt x="493839" y="142076"/>
                    <a:pt x="490459" y="146772"/>
                  </a:cubicBezTo>
                  <a:cubicBezTo>
                    <a:pt x="500037" y="167994"/>
                    <a:pt x="504826" y="180952"/>
                    <a:pt x="504826" y="185648"/>
                  </a:cubicBezTo>
                  <a:cubicBezTo>
                    <a:pt x="504826" y="186399"/>
                    <a:pt x="504450" y="187056"/>
                    <a:pt x="503699" y="187619"/>
                  </a:cubicBezTo>
                  <a:cubicBezTo>
                    <a:pt x="480787" y="200954"/>
                    <a:pt x="469143" y="207621"/>
                    <a:pt x="468767" y="207621"/>
                  </a:cubicBezTo>
                  <a:cubicBezTo>
                    <a:pt x="467265" y="207621"/>
                    <a:pt x="462945" y="203207"/>
                    <a:pt x="455809" y="194381"/>
                  </a:cubicBezTo>
                  <a:cubicBezTo>
                    <a:pt x="448672" y="185554"/>
                    <a:pt x="443788" y="179168"/>
                    <a:pt x="441160" y="175224"/>
                  </a:cubicBezTo>
                  <a:cubicBezTo>
                    <a:pt x="437403" y="175600"/>
                    <a:pt x="434586" y="175788"/>
                    <a:pt x="432708" y="175788"/>
                  </a:cubicBezTo>
                  <a:cubicBezTo>
                    <a:pt x="430830" y="175788"/>
                    <a:pt x="428013" y="175600"/>
                    <a:pt x="424257" y="175224"/>
                  </a:cubicBezTo>
                  <a:cubicBezTo>
                    <a:pt x="421628" y="179168"/>
                    <a:pt x="416744" y="185554"/>
                    <a:pt x="409608" y="194381"/>
                  </a:cubicBezTo>
                  <a:cubicBezTo>
                    <a:pt x="402471" y="203207"/>
                    <a:pt x="398152" y="207621"/>
                    <a:pt x="396649" y="207621"/>
                  </a:cubicBezTo>
                  <a:cubicBezTo>
                    <a:pt x="396274" y="207621"/>
                    <a:pt x="384629" y="200954"/>
                    <a:pt x="361717" y="187619"/>
                  </a:cubicBezTo>
                  <a:cubicBezTo>
                    <a:pt x="360966" y="187056"/>
                    <a:pt x="360591" y="186399"/>
                    <a:pt x="360591" y="185648"/>
                  </a:cubicBezTo>
                  <a:cubicBezTo>
                    <a:pt x="360591" y="180952"/>
                    <a:pt x="365380" y="167994"/>
                    <a:pt x="374958" y="146772"/>
                  </a:cubicBezTo>
                  <a:cubicBezTo>
                    <a:pt x="371577" y="142076"/>
                    <a:pt x="368760" y="137194"/>
                    <a:pt x="366507" y="132123"/>
                  </a:cubicBezTo>
                  <a:cubicBezTo>
                    <a:pt x="338523" y="129305"/>
                    <a:pt x="324532" y="126395"/>
                    <a:pt x="324532" y="123390"/>
                  </a:cubicBezTo>
                  <a:lnTo>
                    <a:pt x="324532" y="83950"/>
                  </a:lnTo>
                  <a:cubicBezTo>
                    <a:pt x="324532" y="80945"/>
                    <a:pt x="338523" y="78034"/>
                    <a:pt x="366507" y="75217"/>
                  </a:cubicBezTo>
                  <a:cubicBezTo>
                    <a:pt x="368948" y="69771"/>
                    <a:pt x="371765" y="64888"/>
                    <a:pt x="374958" y="60568"/>
                  </a:cubicBezTo>
                  <a:cubicBezTo>
                    <a:pt x="365380" y="39346"/>
                    <a:pt x="360591" y="26387"/>
                    <a:pt x="360591" y="21692"/>
                  </a:cubicBezTo>
                  <a:cubicBezTo>
                    <a:pt x="360591" y="20941"/>
                    <a:pt x="360966" y="20284"/>
                    <a:pt x="361717" y="19720"/>
                  </a:cubicBezTo>
                  <a:cubicBezTo>
                    <a:pt x="362468" y="19345"/>
                    <a:pt x="365755" y="17467"/>
                    <a:pt x="371577" y="14086"/>
                  </a:cubicBezTo>
                  <a:cubicBezTo>
                    <a:pt x="377399" y="10705"/>
                    <a:pt x="382939" y="7513"/>
                    <a:pt x="388198" y="4508"/>
                  </a:cubicBezTo>
                  <a:cubicBezTo>
                    <a:pt x="393457" y="1503"/>
                    <a:pt x="396274" y="0"/>
                    <a:pt x="396649" y="0"/>
                  </a:cubicBezTo>
                  <a:close/>
                </a:path>
              </a:pathLst>
            </a:custGeom>
            <a:solidFill>
              <a:srgbClr val="00599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VN-Gilroy Medium" panose="00000600000000000000" pitchFamily="50" charset="0"/>
              </a:endParaRPr>
            </a:p>
          </p:txBody>
        </p:sp>
      </p:grpSp>
      <p:grpSp>
        <p:nvGrpSpPr>
          <p:cNvPr id="20" name="Group 19">
            <a:extLst>
              <a:ext uri="{FF2B5EF4-FFF2-40B4-BE49-F238E27FC236}">
                <a16:creationId xmlns:a16="http://schemas.microsoft.com/office/drawing/2014/main" id="{2F9A6BAF-8AD3-4D32-92EA-D46BF177C8B3}"/>
              </a:ext>
            </a:extLst>
          </p:cNvPr>
          <p:cNvGrpSpPr/>
          <p:nvPr/>
        </p:nvGrpSpPr>
        <p:grpSpPr>
          <a:xfrm>
            <a:off x="1069680" y="5206113"/>
            <a:ext cx="350898" cy="350898"/>
            <a:chOff x="837165" y="2046280"/>
            <a:chExt cx="458900" cy="458900"/>
          </a:xfrm>
        </p:grpSpPr>
        <p:sp>
          <p:nvSpPr>
            <p:cNvPr id="21" name="Flowchart: Connector 20">
              <a:extLst>
                <a:ext uri="{FF2B5EF4-FFF2-40B4-BE49-F238E27FC236}">
                  <a16:creationId xmlns:a16="http://schemas.microsoft.com/office/drawing/2014/main" id="{C25BE096-AD9A-FF52-6E59-1D5AB9EC88C6}"/>
                </a:ext>
              </a:extLst>
            </p:cNvPr>
            <p:cNvSpPr/>
            <p:nvPr/>
          </p:nvSpPr>
          <p:spPr>
            <a:xfrm>
              <a:off x="837165" y="2046280"/>
              <a:ext cx="458900" cy="458900"/>
            </a:xfrm>
            <a:prstGeom prst="flowChartConnector">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pic>
          <p:nvPicPr>
            <p:cNvPr id="22" name="Picture 21">
              <a:extLst>
                <a:ext uri="{FF2B5EF4-FFF2-40B4-BE49-F238E27FC236}">
                  <a16:creationId xmlns:a16="http://schemas.microsoft.com/office/drawing/2014/main" id="{15BD8FDA-BB55-B8D3-A2F4-7A2E838634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4678" y="2125203"/>
              <a:ext cx="323874" cy="301054"/>
            </a:xfrm>
            <a:prstGeom prst="rect">
              <a:avLst/>
            </a:prstGeom>
          </p:spPr>
        </p:pic>
      </p:grpSp>
      <p:sp>
        <p:nvSpPr>
          <p:cNvPr id="23" name="TextBox 22">
            <a:extLst>
              <a:ext uri="{FF2B5EF4-FFF2-40B4-BE49-F238E27FC236}">
                <a16:creationId xmlns:a16="http://schemas.microsoft.com/office/drawing/2014/main" id="{576868F4-46E0-47EF-9C35-3B9C620F5D91}"/>
              </a:ext>
            </a:extLst>
          </p:cNvPr>
          <p:cNvSpPr txBox="1"/>
          <p:nvPr/>
        </p:nvSpPr>
        <p:spPr>
          <a:xfrm>
            <a:off x="1569200" y="1447959"/>
            <a:ext cx="5415850" cy="461665"/>
          </a:xfrm>
          <a:prstGeom prst="rect">
            <a:avLst/>
          </a:prstGeom>
          <a:noFill/>
        </p:spPr>
        <p:txBody>
          <a:bodyPr wrap="square">
            <a:spAutoFit/>
          </a:bodyPr>
          <a:lstStyle/>
          <a:p>
            <a:pPr lvl="0" algn="just">
              <a:defRPr/>
            </a:pPr>
            <a:r>
              <a:rPr lang="en-US" sz="1200" dirty="0">
                <a:solidFill>
                  <a:schemeClr val="tx1">
                    <a:lumMod val="75000"/>
                    <a:lumOff val="25000"/>
                  </a:schemeClr>
                </a:solidFill>
                <a:latin typeface="SVN-Gilroy Medium" panose="00000600000000000000" pitchFamily="50" charset="0"/>
                <a:cs typeface="Arial" panose="020B0604020202020204" pitchFamily="34" charset="0"/>
              </a:rPr>
              <a:t>Credit growth focusing on potential customer groups, industries and fields on the basis of overall efficiency of all segments.</a:t>
            </a:r>
          </a:p>
        </p:txBody>
      </p:sp>
      <p:sp>
        <p:nvSpPr>
          <p:cNvPr id="24" name="TextBox 23">
            <a:extLst>
              <a:ext uri="{FF2B5EF4-FFF2-40B4-BE49-F238E27FC236}">
                <a16:creationId xmlns:a16="http://schemas.microsoft.com/office/drawing/2014/main" id="{065FD578-1031-D476-7AEE-3DD64D35C02D}"/>
              </a:ext>
            </a:extLst>
          </p:cNvPr>
          <p:cNvSpPr txBox="1"/>
          <p:nvPr/>
        </p:nvSpPr>
        <p:spPr>
          <a:xfrm>
            <a:off x="1569200" y="1999288"/>
            <a:ext cx="5400648" cy="276999"/>
          </a:xfrm>
          <a:prstGeom prst="rect">
            <a:avLst/>
          </a:prstGeom>
          <a:noFill/>
        </p:spPr>
        <p:txBody>
          <a:bodyPr wrap="square">
            <a:spAutoFit/>
          </a:bodyPr>
          <a:lstStyle/>
          <a:p>
            <a:pPr lvl="0" algn="just">
              <a:defRPr/>
            </a:pPr>
            <a:r>
              <a:rPr lang="en-US" sz="1200" dirty="0">
                <a:solidFill>
                  <a:schemeClr val="tx1">
                    <a:lumMod val="75000"/>
                    <a:lumOff val="25000"/>
                  </a:schemeClr>
                </a:solidFill>
                <a:latin typeface="SVN-Gilroy Medium" panose="00000600000000000000" pitchFamily="50" charset="0"/>
                <a:cs typeface="Arial" panose="020B0604020202020204" pitchFamily="34" charset="0"/>
              </a:rPr>
              <a:t>CASA growth in size in all segments.</a:t>
            </a:r>
          </a:p>
        </p:txBody>
      </p:sp>
      <p:sp>
        <p:nvSpPr>
          <p:cNvPr id="25" name="TextBox 24">
            <a:extLst>
              <a:ext uri="{FF2B5EF4-FFF2-40B4-BE49-F238E27FC236}">
                <a16:creationId xmlns:a16="http://schemas.microsoft.com/office/drawing/2014/main" id="{A2E77FCE-3577-5047-279A-558C8B2402D1}"/>
              </a:ext>
            </a:extLst>
          </p:cNvPr>
          <p:cNvSpPr txBox="1"/>
          <p:nvPr/>
        </p:nvSpPr>
        <p:spPr>
          <a:xfrm>
            <a:off x="1569200" y="2372341"/>
            <a:ext cx="5400648" cy="461665"/>
          </a:xfrm>
          <a:prstGeom prst="rect">
            <a:avLst/>
          </a:prstGeom>
          <a:noFill/>
        </p:spPr>
        <p:txBody>
          <a:bodyPr wrap="square">
            <a:spAutoFit/>
          </a:bodyPr>
          <a:lstStyle/>
          <a:p>
            <a:pPr lvl="0" algn="just">
              <a:defRPr/>
            </a:pPr>
            <a:r>
              <a:rPr lang="en-US" sz="1200" dirty="0">
                <a:solidFill>
                  <a:schemeClr val="tx1">
                    <a:lumMod val="75000"/>
                    <a:lumOff val="25000"/>
                  </a:schemeClr>
                </a:solidFill>
                <a:latin typeface="SVN-Gilroy Medium" panose="00000600000000000000" pitchFamily="50" charset="0"/>
                <a:cs typeface="Arial" panose="020B0604020202020204" pitchFamily="34" charset="0"/>
              </a:rPr>
              <a:t>Stimulation of non-interest activities, with a focus on exploiting trade finance, FX trading, guarantees, card fee collection...</a:t>
            </a:r>
          </a:p>
        </p:txBody>
      </p:sp>
      <p:sp>
        <p:nvSpPr>
          <p:cNvPr id="26" name="TextBox 25">
            <a:extLst>
              <a:ext uri="{FF2B5EF4-FFF2-40B4-BE49-F238E27FC236}">
                <a16:creationId xmlns:a16="http://schemas.microsoft.com/office/drawing/2014/main" id="{95E13484-9730-800D-FF9E-3DBA7AB65805}"/>
              </a:ext>
            </a:extLst>
          </p:cNvPr>
          <p:cNvSpPr txBox="1"/>
          <p:nvPr/>
        </p:nvSpPr>
        <p:spPr>
          <a:xfrm>
            <a:off x="1569200" y="2843209"/>
            <a:ext cx="5400648" cy="461665"/>
          </a:xfrm>
          <a:prstGeom prst="rect">
            <a:avLst/>
          </a:prstGeom>
          <a:noFill/>
        </p:spPr>
        <p:txBody>
          <a:bodyPr wrap="square">
            <a:spAutoFit/>
          </a:bodyPr>
          <a:lstStyle/>
          <a:p>
            <a:pPr lvl="0" algn="just">
              <a:defRPr/>
            </a:pPr>
            <a:r>
              <a:rPr lang="en-US" sz="1200" dirty="0">
                <a:solidFill>
                  <a:schemeClr val="tx1">
                    <a:lumMod val="75000"/>
                    <a:lumOff val="25000"/>
                  </a:schemeClr>
                </a:solidFill>
                <a:latin typeface="SVN-Gilroy Medium" panose="00000600000000000000" pitchFamily="50" charset="0"/>
                <a:cs typeface="Arial" panose="020B0604020202020204" pitchFamily="34" charset="0"/>
              </a:rPr>
              <a:t>Focus on measures to promote the recovery of bad debts and written-off debts at the Head Office and branches.</a:t>
            </a:r>
          </a:p>
        </p:txBody>
      </p:sp>
      <p:grpSp>
        <p:nvGrpSpPr>
          <p:cNvPr id="27" name="Group 26">
            <a:extLst>
              <a:ext uri="{FF2B5EF4-FFF2-40B4-BE49-F238E27FC236}">
                <a16:creationId xmlns:a16="http://schemas.microsoft.com/office/drawing/2014/main" id="{B296BAB1-60B1-EA4A-BAC4-3A823D517E7F}"/>
              </a:ext>
            </a:extLst>
          </p:cNvPr>
          <p:cNvGrpSpPr/>
          <p:nvPr/>
        </p:nvGrpSpPr>
        <p:grpSpPr>
          <a:xfrm>
            <a:off x="1062147" y="2401284"/>
            <a:ext cx="366954" cy="366954"/>
            <a:chOff x="572377" y="4888863"/>
            <a:chExt cx="692270" cy="692270"/>
          </a:xfrm>
        </p:grpSpPr>
        <p:sp>
          <p:nvSpPr>
            <p:cNvPr id="28" name="Flowchart: Connector 27">
              <a:extLst>
                <a:ext uri="{FF2B5EF4-FFF2-40B4-BE49-F238E27FC236}">
                  <a16:creationId xmlns:a16="http://schemas.microsoft.com/office/drawing/2014/main" id="{3AAD745D-3A43-99EC-1A27-F0E3768AC139}"/>
                </a:ext>
              </a:extLst>
            </p:cNvPr>
            <p:cNvSpPr/>
            <p:nvPr/>
          </p:nvSpPr>
          <p:spPr>
            <a:xfrm>
              <a:off x="572377" y="4888863"/>
              <a:ext cx="692270" cy="692270"/>
            </a:xfrm>
            <a:prstGeom prst="flowChartConnector">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grpSp>
          <p:nvGrpSpPr>
            <p:cNvPr id="29" name="Fund" descr="{&quot;Key&quot;:&quot;POWER_USER_SHAPE_ICON&quot;,&quot;Value&quot;:&quot;POWER_USER_SHAPE_ICON_STYLE_1&quot;}">
              <a:extLst>
                <a:ext uri="{FF2B5EF4-FFF2-40B4-BE49-F238E27FC236}">
                  <a16:creationId xmlns:a16="http://schemas.microsoft.com/office/drawing/2014/main" id="{70386626-E89E-90EB-D00F-275A3B5A92E5}"/>
                </a:ext>
              </a:extLst>
            </p:cNvPr>
            <p:cNvGrpSpPr>
              <a:grpSpLocks noChangeAspect="1"/>
            </p:cNvGrpSpPr>
            <p:nvPr>
              <p:custDataLst>
                <p:tags r:id="rId1"/>
              </p:custDataLst>
            </p:nvPr>
          </p:nvGrpSpPr>
          <p:grpSpPr>
            <a:xfrm>
              <a:off x="731871" y="5022123"/>
              <a:ext cx="396900" cy="432372"/>
              <a:chOff x="4052888" y="4767263"/>
              <a:chExt cx="657225" cy="715963"/>
            </a:xfrm>
            <a:solidFill>
              <a:srgbClr val="005993"/>
            </a:solidFill>
          </p:grpSpPr>
          <p:sp>
            <p:nvSpPr>
              <p:cNvPr id="30" name="Rectangle 249">
                <a:extLst>
                  <a:ext uri="{FF2B5EF4-FFF2-40B4-BE49-F238E27FC236}">
                    <a16:creationId xmlns:a16="http://schemas.microsoft.com/office/drawing/2014/main" id="{0E9AB079-B69C-7642-A923-214A921FD3B8}"/>
                  </a:ext>
                </a:extLst>
              </p:cNvPr>
              <p:cNvSpPr>
                <a:spLocks noChangeArrowheads="1"/>
              </p:cNvSpPr>
              <p:nvPr/>
            </p:nvSpPr>
            <p:spPr bwMode="auto">
              <a:xfrm>
                <a:off x="4565650" y="5143500"/>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31" name="Rectangle 250">
                <a:extLst>
                  <a:ext uri="{FF2B5EF4-FFF2-40B4-BE49-F238E27FC236}">
                    <a16:creationId xmlns:a16="http://schemas.microsoft.com/office/drawing/2014/main" id="{7181427E-F999-BD30-21BF-48F965B942C0}"/>
                  </a:ext>
                </a:extLst>
              </p:cNvPr>
              <p:cNvSpPr>
                <a:spLocks noChangeArrowheads="1"/>
              </p:cNvSpPr>
              <p:nvPr/>
            </p:nvSpPr>
            <p:spPr bwMode="auto">
              <a:xfrm>
                <a:off x="4565650" y="518953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32" name="Rectangle 251">
                <a:extLst>
                  <a:ext uri="{FF2B5EF4-FFF2-40B4-BE49-F238E27FC236}">
                    <a16:creationId xmlns:a16="http://schemas.microsoft.com/office/drawing/2014/main" id="{B93DA480-CB93-D654-9324-0EF55F201BA3}"/>
                  </a:ext>
                </a:extLst>
              </p:cNvPr>
              <p:cNvSpPr>
                <a:spLocks noChangeArrowheads="1"/>
              </p:cNvSpPr>
              <p:nvPr/>
            </p:nvSpPr>
            <p:spPr bwMode="auto">
              <a:xfrm>
                <a:off x="4565650" y="523398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33" name="Rectangle 252">
                <a:extLst>
                  <a:ext uri="{FF2B5EF4-FFF2-40B4-BE49-F238E27FC236}">
                    <a16:creationId xmlns:a16="http://schemas.microsoft.com/office/drawing/2014/main" id="{8EFE4875-39B6-B7FF-FD51-F2E6742048F2}"/>
                  </a:ext>
                </a:extLst>
              </p:cNvPr>
              <p:cNvSpPr>
                <a:spLocks noChangeArrowheads="1"/>
              </p:cNvSpPr>
              <p:nvPr/>
            </p:nvSpPr>
            <p:spPr bwMode="auto">
              <a:xfrm>
                <a:off x="4565650" y="527843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34" name="Rectangle 253">
                <a:extLst>
                  <a:ext uri="{FF2B5EF4-FFF2-40B4-BE49-F238E27FC236}">
                    <a16:creationId xmlns:a16="http://schemas.microsoft.com/office/drawing/2014/main" id="{1064C046-7617-069E-1741-2140D165CCBB}"/>
                  </a:ext>
                </a:extLst>
              </p:cNvPr>
              <p:cNvSpPr>
                <a:spLocks noChangeArrowheads="1"/>
              </p:cNvSpPr>
              <p:nvPr/>
            </p:nvSpPr>
            <p:spPr bwMode="auto">
              <a:xfrm>
                <a:off x="4565650" y="532288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35" name="Rectangle 254">
                <a:extLst>
                  <a:ext uri="{FF2B5EF4-FFF2-40B4-BE49-F238E27FC236}">
                    <a16:creationId xmlns:a16="http://schemas.microsoft.com/office/drawing/2014/main" id="{0EDA3555-AC95-6BD2-B848-F6EEADF137B0}"/>
                  </a:ext>
                </a:extLst>
              </p:cNvPr>
              <p:cNvSpPr>
                <a:spLocks noChangeArrowheads="1"/>
              </p:cNvSpPr>
              <p:nvPr/>
            </p:nvSpPr>
            <p:spPr bwMode="auto">
              <a:xfrm>
                <a:off x="4565650" y="536733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36" name="Rectangle 255">
                <a:extLst>
                  <a:ext uri="{FF2B5EF4-FFF2-40B4-BE49-F238E27FC236}">
                    <a16:creationId xmlns:a16="http://schemas.microsoft.com/office/drawing/2014/main" id="{C6039F51-14BF-81DE-FC8B-CAE9040F7996}"/>
                  </a:ext>
                </a:extLst>
              </p:cNvPr>
              <p:cNvSpPr>
                <a:spLocks noChangeArrowheads="1"/>
              </p:cNvSpPr>
              <p:nvPr/>
            </p:nvSpPr>
            <p:spPr bwMode="auto">
              <a:xfrm>
                <a:off x="4565650" y="541178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37" name="Rectangle 256">
                <a:extLst>
                  <a:ext uri="{FF2B5EF4-FFF2-40B4-BE49-F238E27FC236}">
                    <a16:creationId xmlns:a16="http://schemas.microsoft.com/office/drawing/2014/main" id="{CEB2318E-D8A8-738D-6438-63F0F42C0494}"/>
                  </a:ext>
                </a:extLst>
              </p:cNvPr>
              <p:cNvSpPr>
                <a:spLocks noChangeArrowheads="1"/>
              </p:cNvSpPr>
              <p:nvPr/>
            </p:nvSpPr>
            <p:spPr bwMode="auto">
              <a:xfrm>
                <a:off x="4565650" y="545623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38" name="Rectangle 257">
                <a:extLst>
                  <a:ext uri="{FF2B5EF4-FFF2-40B4-BE49-F238E27FC236}">
                    <a16:creationId xmlns:a16="http://schemas.microsoft.com/office/drawing/2014/main" id="{B9020B26-BCDF-1149-1D8F-FD18A8B3FBD8}"/>
                  </a:ext>
                </a:extLst>
              </p:cNvPr>
              <p:cNvSpPr>
                <a:spLocks noChangeArrowheads="1"/>
              </p:cNvSpPr>
              <p:nvPr/>
            </p:nvSpPr>
            <p:spPr bwMode="auto">
              <a:xfrm>
                <a:off x="4400550" y="52784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39" name="Rectangle 258">
                <a:extLst>
                  <a:ext uri="{FF2B5EF4-FFF2-40B4-BE49-F238E27FC236}">
                    <a16:creationId xmlns:a16="http://schemas.microsoft.com/office/drawing/2014/main" id="{6F993BFE-A225-5C77-D161-8E8AC6F44658}"/>
                  </a:ext>
                </a:extLst>
              </p:cNvPr>
              <p:cNvSpPr>
                <a:spLocks noChangeArrowheads="1"/>
              </p:cNvSpPr>
              <p:nvPr/>
            </p:nvSpPr>
            <p:spPr bwMode="auto">
              <a:xfrm>
                <a:off x="4400550" y="532288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40" name="Rectangle 259">
                <a:extLst>
                  <a:ext uri="{FF2B5EF4-FFF2-40B4-BE49-F238E27FC236}">
                    <a16:creationId xmlns:a16="http://schemas.microsoft.com/office/drawing/2014/main" id="{502FC8F7-6EBA-839F-B42E-60B9F13E6479}"/>
                  </a:ext>
                </a:extLst>
              </p:cNvPr>
              <p:cNvSpPr>
                <a:spLocks noChangeArrowheads="1"/>
              </p:cNvSpPr>
              <p:nvPr/>
            </p:nvSpPr>
            <p:spPr bwMode="auto">
              <a:xfrm>
                <a:off x="4400550" y="53673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41" name="Rectangle 260">
                <a:extLst>
                  <a:ext uri="{FF2B5EF4-FFF2-40B4-BE49-F238E27FC236}">
                    <a16:creationId xmlns:a16="http://schemas.microsoft.com/office/drawing/2014/main" id="{B25BF57F-2381-42D8-C01D-0349B7D15130}"/>
                  </a:ext>
                </a:extLst>
              </p:cNvPr>
              <p:cNvSpPr>
                <a:spLocks noChangeArrowheads="1"/>
              </p:cNvSpPr>
              <p:nvPr/>
            </p:nvSpPr>
            <p:spPr bwMode="auto">
              <a:xfrm>
                <a:off x="4400550" y="541178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42" name="Rectangle 261">
                <a:extLst>
                  <a:ext uri="{FF2B5EF4-FFF2-40B4-BE49-F238E27FC236}">
                    <a16:creationId xmlns:a16="http://schemas.microsoft.com/office/drawing/2014/main" id="{CFA49F3E-BED6-E3C3-AD9E-BE2D2FB99205}"/>
                  </a:ext>
                </a:extLst>
              </p:cNvPr>
              <p:cNvSpPr>
                <a:spLocks noChangeArrowheads="1"/>
              </p:cNvSpPr>
              <p:nvPr/>
            </p:nvSpPr>
            <p:spPr bwMode="auto">
              <a:xfrm>
                <a:off x="4400550" y="54562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43" name="Rectangle 262">
                <a:extLst>
                  <a:ext uri="{FF2B5EF4-FFF2-40B4-BE49-F238E27FC236}">
                    <a16:creationId xmlns:a16="http://schemas.microsoft.com/office/drawing/2014/main" id="{02998343-4CF0-0682-BA9A-C1067BF93627}"/>
                  </a:ext>
                </a:extLst>
              </p:cNvPr>
              <p:cNvSpPr>
                <a:spLocks noChangeArrowheads="1"/>
              </p:cNvSpPr>
              <p:nvPr/>
            </p:nvSpPr>
            <p:spPr bwMode="auto">
              <a:xfrm>
                <a:off x="4235450" y="53673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44" name="Rectangle 263">
                <a:extLst>
                  <a:ext uri="{FF2B5EF4-FFF2-40B4-BE49-F238E27FC236}">
                    <a16:creationId xmlns:a16="http://schemas.microsoft.com/office/drawing/2014/main" id="{A4CEBF22-EC50-03CA-60EB-5D9AEC9DA8A4}"/>
                  </a:ext>
                </a:extLst>
              </p:cNvPr>
              <p:cNvSpPr>
                <a:spLocks noChangeArrowheads="1"/>
              </p:cNvSpPr>
              <p:nvPr/>
            </p:nvSpPr>
            <p:spPr bwMode="auto">
              <a:xfrm>
                <a:off x="4235450" y="541178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45" name="Rectangle 264">
                <a:extLst>
                  <a:ext uri="{FF2B5EF4-FFF2-40B4-BE49-F238E27FC236}">
                    <a16:creationId xmlns:a16="http://schemas.microsoft.com/office/drawing/2014/main" id="{DED8B69F-6448-ECE0-EDB7-B440EEEDCBB3}"/>
                  </a:ext>
                </a:extLst>
              </p:cNvPr>
              <p:cNvSpPr>
                <a:spLocks noChangeArrowheads="1"/>
              </p:cNvSpPr>
              <p:nvPr/>
            </p:nvSpPr>
            <p:spPr bwMode="auto">
              <a:xfrm>
                <a:off x="4235450" y="54562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46" name="Freeform 265">
                <a:extLst>
                  <a:ext uri="{FF2B5EF4-FFF2-40B4-BE49-F238E27FC236}">
                    <a16:creationId xmlns:a16="http://schemas.microsoft.com/office/drawing/2014/main" id="{AAD548E0-7C3D-D0D9-385D-9402DFDE0D74}"/>
                  </a:ext>
                </a:extLst>
              </p:cNvPr>
              <p:cNvSpPr>
                <a:spLocks noEditPoints="1"/>
              </p:cNvSpPr>
              <p:nvPr/>
            </p:nvSpPr>
            <p:spPr bwMode="auto">
              <a:xfrm>
                <a:off x="4195763" y="5035550"/>
                <a:ext cx="198438" cy="198438"/>
              </a:xfrm>
              <a:custGeom>
                <a:avLst/>
                <a:gdLst>
                  <a:gd name="T0" fmla="*/ 130 w 261"/>
                  <a:gd name="T1" fmla="*/ 117 h 261"/>
                  <a:gd name="T2" fmla="*/ 187 w 261"/>
                  <a:gd name="T3" fmla="*/ 166 h 261"/>
                  <a:gd name="T4" fmla="*/ 145 w 261"/>
                  <a:gd name="T5" fmla="*/ 213 h 261"/>
                  <a:gd name="T6" fmla="*/ 145 w 261"/>
                  <a:gd name="T7" fmla="*/ 232 h 261"/>
                  <a:gd name="T8" fmla="*/ 116 w 261"/>
                  <a:gd name="T9" fmla="*/ 232 h 261"/>
                  <a:gd name="T10" fmla="*/ 116 w 261"/>
                  <a:gd name="T11" fmla="*/ 213 h 261"/>
                  <a:gd name="T12" fmla="*/ 74 w 261"/>
                  <a:gd name="T13" fmla="*/ 166 h 261"/>
                  <a:gd name="T14" fmla="*/ 103 w 261"/>
                  <a:gd name="T15" fmla="*/ 166 h 261"/>
                  <a:gd name="T16" fmla="*/ 130 w 261"/>
                  <a:gd name="T17" fmla="*/ 187 h 261"/>
                  <a:gd name="T18" fmla="*/ 158 w 261"/>
                  <a:gd name="T19" fmla="*/ 166 h 261"/>
                  <a:gd name="T20" fmla="*/ 130 w 261"/>
                  <a:gd name="T21" fmla="*/ 145 h 261"/>
                  <a:gd name="T22" fmla="*/ 74 w 261"/>
                  <a:gd name="T23" fmla="*/ 96 h 261"/>
                  <a:gd name="T24" fmla="*/ 116 w 261"/>
                  <a:gd name="T25" fmla="*/ 48 h 261"/>
                  <a:gd name="T26" fmla="*/ 116 w 261"/>
                  <a:gd name="T27" fmla="*/ 29 h 261"/>
                  <a:gd name="T28" fmla="*/ 145 w 261"/>
                  <a:gd name="T29" fmla="*/ 29 h 261"/>
                  <a:gd name="T30" fmla="*/ 145 w 261"/>
                  <a:gd name="T31" fmla="*/ 48 h 261"/>
                  <a:gd name="T32" fmla="*/ 187 w 261"/>
                  <a:gd name="T33" fmla="*/ 96 h 261"/>
                  <a:gd name="T34" fmla="*/ 158 w 261"/>
                  <a:gd name="T35" fmla="*/ 96 h 261"/>
                  <a:gd name="T36" fmla="*/ 130 w 261"/>
                  <a:gd name="T37" fmla="*/ 74 h 261"/>
                  <a:gd name="T38" fmla="*/ 103 w 261"/>
                  <a:gd name="T39" fmla="*/ 96 h 261"/>
                  <a:gd name="T40" fmla="*/ 130 w 261"/>
                  <a:gd name="T41" fmla="*/ 117 h 261"/>
                  <a:gd name="T42" fmla="*/ 130 w 261"/>
                  <a:gd name="T43" fmla="*/ 0 h 261"/>
                  <a:gd name="T44" fmla="*/ 0 w 261"/>
                  <a:gd name="T45" fmla="*/ 131 h 261"/>
                  <a:gd name="T46" fmla="*/ 130 w 261"/>
                  <a:gd name="T47" fmla="*/ 261 h 261"/>
                  <a:gd name="T48" fmla="*/ 261 w 261"/>
                  <a:gd name="T49" fmla="*/ 131 h 261"/>
                  <a:gd name="T50" fmla="*/ 130 w 261"/>
                  <a:gd name="T5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1" h="261">
                    <a:moveTo>
                      <a:pt x="130" y="117"/>
                    </a:moveTo>
                    <a:cubicBezTo>
                      <a:pt x="164" y="117"/>
                      <a:pt x="187" y="137"/>
                      <a:pt x="187" y="166"/>
                    </a:cubicBezTo>
                    <a:cubicBezTo>
                      <a:pt x="187" y="189"/>
                      <a:pt x="169" y="208"/>
                      <a:pt x="145" y="213"/>
                    </a:cubicBezTo>
                    <a:lnTo>
                      <a:pt x="145" y="232"/>
                    </a:lnTo>
                    <a:lnTo>
                      <a:pt x="116" y="232"/>
                    </a:lnTo>
                    <a:lnTo>
                      <a:pt x="116" y="213"/>
                    </a:lnTo>
                    <a:cubicBezTo>
                      <a:pt x="92" y="208"/>
                      <a:pt x="74" y="189"/>
                      <a:pt x="74" y="166"/>
                    </a:cubicBezTo>
                    <a:lnTo>
                      <a:pt x="103" y="166"/>
                    </a:lnTo>
                    <a:cubicBezTo>
                      <a:pt x="103" y="177"/>
                      <a:pt x="115" y="187"/>
                      <a:pt x="130" y="187"/>
                    </a:cubicBezTo>
                    <a:cubicBezTo>
                      <a:pt x="146" y="187"/>
                      <a:pt x="158" y="177"/>
                      <a:pt x="158" y="166"/>
                    </a:cubicBezTo>
                    <a:cubicBezTo>
                      <a:pt x="158" y="153"/>
                      <a:pt x="148" y="145"/>
                      <a:pt x="130" y="145"/>
                    </a:cubicBezTo>
                    <a:cubicBezTo>
                      <a:pt x="92" y="145"/>
                      <a:pt x="74" y="120"/>
                      <a:pt x="74" y="96"/>
                    </a:cubicBezTo>
                    <a:cubicBezTo>
                      <a:pt x="74" y="73"/>
                      <a:pt x="92" y="54"/>
                      <a:pt x="116" y="48"/>
                    </a:cubicBezTo>
                    <a:lnTo>
                      <a:pt x="116" y="29"/>
                    </a:lnTo>
                    <a:lnTo>
                      <a:pt x="145" y="29"/>
                    </a:lnTo>
                    <a:lnTo>
                      <a:pt x="145" y="48"/>
                    </a:lnTo>
                    <a:cubicBezTo>
                      <a:pt x="169" y="54"/>
                      <a:pt x="187" y="73"/>
                      <a:pt x="187" y="96"/>
                    </a:cubicBezTo>
                    <a:lnTo>
                      <a:pt x="158" y="96"/>
                    </a:lnTo>
                    <a:cubicBezTo>
                      <a:pt x="158" y="84"/>
                      <a:pt x="146" y="74"/>
                      <a:pt x="130" y="74"/>
                    </a:cubicBezTo>
                    <a:cubicBezTo>
                      <a:pt x="115" y="74"/>
                      <a:pt x="103" y="84"/>
                      <a:pt x="103" y="96"/>
                    </a:cubicBezTo>
                    <a:cubicBezTo>
                      <a:pt x="103" y="109"/>
                      <a:pt x="113" y="117"/>
                      <a:pt x="130" y="117"/>
                    </a:cubicBezTo>
                    <a:close/>
                    <a:moveTo>
                      <a:pt x="130" y="0"/>
                    </a:moveTo>
                    <a:cubicBezTo>
                      <a:pt x="59" y="0"/>
                      <a:pt x="0" y="59"/>
                      <a:pt x="0" y="131"/>
                    </a:cubicBezTo>
                    <a:cubicBezTo>
                      <a:pt x="0" y="203"/>
                      <a:pt x="59" y="261"/>
                      <a:pt x="130" y="261"/>
                    </a:cubicBezTo>
                    <a:cubicBezTo>
                      <a:pt x="202" y="261"/>
                      <a:pt x="261" y="203"/>
                      <a:pt x="261" y="131"/>
                    </a:cubicBezTo>
                    <a:cubicBezTo>
                      <a:pt x="261" y="59"/>
                      <a:pt x="202" y="0"/>
                      <a:pt x="13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47" name="Freeform 266">
                <a:extLst>
                  <a:ext uri="{FF2B5EF4-FFF2-40B4-BE49-F238E27FC236}">
                    <a16:creationId xmlns:a16="http://schemas.microsoft.com/office/drawing/2014/main" id="{768F3C82-FAAD-F3F6-2FE1-630B06C3ED7D}"/>
                  </a:ext>
                </a:extLst>
              </p:cNvPr>
              <p:cNvSpPr>
                <a:spLocks noEditPoints="1"/>
              </p:cNvSpPr>
              <p:nvPr/>
            </p:nvSpPr>
            <p:spPr bwMode="auto">
              <a:xfrm>
                <a:off x="4052888" y="4767263"/>
                <a:ext cx="485775" cy="711200"/>
              </a:xfrm>
              <a:custGeom>
                <a:avLst/>
                <a:gdLst>
                  <a:gd name="T0" fmla="*/ 318 w 637"/>
                  <a:gd name="T1" fmla="*/ 641 h 933"/>
                  <a:gd name="T2" fmla="*/ 160 w 637"/>
                  <a:gd name="T3" fmla="*/ 483 h 933"/>
                  <a:gd name="T4" fmla="*/ 318 w 637"/>
                  <a:gd name="T5" fmla="*/ 324 h 933"/>
                  <a:gd name="T6" fmla="*/ 477 w 637"/>
                  <a:gd name="T7" fmla="*/ 483 h 933"/>
                  <a:gd name="T8" fmla="*/ 318 w 637"/>
                  <a:gd name="T9" fmla="*/ 641 h 933"/>
                  <a:gd name="T10" fmla="*/ 417 w 637"/>
                  <a:gd name="T11" fmla="*/ 235 h 933"/>
                  <a:gd name="T12" fmla="*/ 417 w 637"/>
                  <a:gd name="T13" fmla="*/ 151 h 933"/>
                  <a:gd name="T14" fmla="*/ 452 w 637"/>
                  <a:gd name="T15" fmla="*/ 44 h 933"/>
                  <a:gd name="T16" fmla="*/ 428 w 637"/>
                  <a:gd name="T17" fmla="*/ 0 h 933"/>
                  <a:gd name="T18" fmla="*/ 427 w 637"/>
                  <a:gd name="T19" fmla="*/ 0 h 933"/>
                  <a:gd name="T20" fmla="*/ 399 w 637"/>
                  <a:gd name="T21" fmla="*/ 6 h 933"/>
                  <a:gd name="T22" fmla="*/ 386 w 637"/>
                  <a:gd name="T23" fmla="*/ 6 h 933"/>
                  <a:gd name="T24" fmla="*/ 358 w 637"/>
                  <a:gd name="T25" fmla="*/ 0 h 933"/>
                  <a:gd name="T26" fmla="*/ 330 w 637"/>
                  <a:gd name="T27" fmla="*/ 6 h 933"/>
                  <a:gd name="T28" fmla="*/ 317 w 637"/>
                  <a:gd name="T29" fmla="*/ 6 h 933"/>
                  <a:gd name="T30" fmla="*/ 289 w 637"/>
                  <a:gd name="T31" fmla="*/ 0 h 933"/>
                  <a:gd name="T32" fmla="*/ 261 w 637"/>
                  <a:gd name="T33" fmla="*/ 6 h 933"/>
                  <a:gd name="T34" fmla="*/ 248 w 637"/>
                  <a:gd name="T35" fmla="*/ 6 h 933"/>
                  <a:gd name="T36" fmla="*/ 220 w 637"/>
                  <a:gd name="T37" fmla="*/ 0 h 933"/>
                  <a:gd name="T38" fmla="*/ 219 w 637"/>
                  <a:gd name="T39" fmla="*/ 0 h 933"/>
                  <a:gd name="T40" fmla="*/ 195 w 637"/>
                  <a:gd name="T41" fmla="*/ 44 h 933"/>
                  <a:gd name="T42" fmla="*/ 230 w 637"/>
                  <a:gd name="T43" fmla="*/ 151 h 933"/>
                  <a:gd name="T44" fmla="*/ 230 w 637"/>
                  <a:gd name="T45" fmla="*/ 235 h 933"/>
                  <a:gd name="T46" fmla="*/ 0 w 637"/>
                  <a:gd name="T47" fmla="*/ 625 h 933"/>
                  <a:gd name="T48" fmla="*/ 204 w 637"/>
                  <a:gd name="T49" fmla="*/ 933 h 933"/>
                  <a:gd name="T50" fmla="*/ 204 w 637"/>
                  <a:gd name="T51" fmla="*/ 917 h 933"/>
                  <a:gd name="T52" fmla="*/ 204 w 637"/>
                  <a:gd name="T53" fmla="*/ 869 h 933"/>
                  <a:gd name="T54" fmla="*/ 204 w 637"/>
                  <a:gd name="T55" fmla="*/ 859 h 933"/>
                  <a:gd name="T56" fmla="*/ 204 w 637"/>
                  <a:gd name="T57" fmla="*/ 811 h 933"/>
                  <a:gd name="T58" fmla="*/ 204 w 637"/>
                  <a:gd name="T59" fmla="*/ 752 h 933"/>
                  <a:gd name="T60" fmla="*/ 421 w 637"/>
                  <a:gd name="T61" fmla="*/ 752 h 933"/>
                  <a:gd name="T62" fmla="*/ 421 w 637"/>
                  <a:gd name="T63" fmla="*/ 742 h 933"/>
                  <a:gd name="T64" fmla="*/ 421 w 637"/>
                  <a:gd name="T65" fmla="*/ 694 h 933"/>
                  <a:gd name="T66" fmla="*/ 421 w 637"/>
                  <a:gd name="T67" fmla="*/ 635 h 933"/>
                  <a:gd name="T68" fmla="*/ 637 w 637"/>
                  <a:gd name="T69" fmla="*/ 635 h 933"/>
                  <a:gd name="T70" fmla="*/ 637 w 637"/>
                  <a:gd name="T71" fmla="*/ 625 h 933"/>
                  <a:gd name="T72" fmla="*/ 637 w 637"/>
                  <a:gd name="T73" fmla="*/ 577 h 933"/>
                  <a:gd name="T74" fmla="*/ 637 w 637"/>
                  <a:gd name="T75" fmla="*/ 566 h 933"/>
                  <a:gd name="T76" fmla="*/ 637 w 637"/>
                  <a:gd name="T77" fmla="*/ 523 h 933"/>
                  <a:gd name="T78" fmla="*/ 417 w 637"/>
                  <a:gd name="T79" fmla="*/ 235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7" h="933">
                    <a:moveTo>
                      <a:pt x="318" y="641"/>
                    </a:moveTo>
                    <a:cubicBezTo>
                      <a:pt x="231" y="641"/>
                      <a:pt x="160" y="570"/>
                      <a:pt x="160" y="483"/>
                    </a:cubicBezTo>
                    <a:cubicBezTo>
                      <a:pt x="160" y="395"/>
                      <a:pt x="231" y="324"/>
                      <a:pt x="318" y="324"/>
                    </a:cubicBezTo>
                    <a:cubicBezTo>
                      <a:pt x="406" y="324"/>
                      <a:pt x="477" y="395"/>
                      <a:pt x="477" y="483"/>
                    </a:cubicBezTo>
                    <a:cubicBezTo>
                      <a:pt x="477" y="570"/>
                      <a:pt x="406" y="641"/>
                      <a:pt x="318" y="641"/>
                    </a:cubicBezTo>
                    <a:close/>
                    <a:moveTo>
                      <a:pt x="417" y="235"/>
                    </a:moveTo>
                    <a:lnTo>
                      <a:pt x="417" y="151"/>
                    </a:lnTo>
                    <a:lnTo>
                      <a:pt x="452" y="44"/>
                    </a:lnTo>
                    <a:cubicBezTo>
                      <a:pt x="459" y="23"/>
                      <a:pt x="447" y="0"/>
                      <a:pt x="428" y="0"/>
                    </a:cubicBezTo>
                    <a:lnTo>
                      <a:pt x="427" y="0"/>
                    </a:lnTo>
                    <a:cubicBezTo>
                      <a:pt x="416" y="0"/>
                      <a:pt x="406" y="2"/>
                      <a:pt x="399" y="6"/>
                    </a:cubicBezTo>
                    <a:cubicBezTo>
                      <a:pt x="395" y="9"/>
                      <a:pt x="390" y="9"/>
                      <a:pt x="386" y="6"/>
                    </a:cubicBezTo>
                    <a:cubicBezTo>
                      <a:pt x="379" y="2"/>
                      <a:pt x="369" y="0"/>
                      <a:pt x="358" y="0"/>
                    </a:cubicBezTo>
                    <a:cubicBezTo>
                      <a:pt x="347" y="0"/>
                      <a:pt x="337" y="2"/>
                      <a:pt x="330" y="6"/>
                    </a:cubicBezTo>
                    <a:cubicBezTo>
                      <a:pt x="326" y="9"/>
                      <a:pt x="321" y="9"/>
                      <a:pt x="317" y="6"/>
                    </a:cubicBezTo>
                    <a:cubicBezTo>
                      <a:pt x="310" y="2"/>
                      <a:pt x="300" y="0"/>
                      <a:pt x="289" y="0"/>
                    </a:cubicBezTo>
                    <a:cubicBezTo>
                      <a:pt x="278" y="0"/>
                      <a:pt x="268" y="2"/>
                      <a:pt x="261" y="6"/>
                    </a:cubicBezTo>
                    <a:cubicBezTo>
                      <a:pt x="257" y="9"/>
                      <a:pt x="252" y="9"/>
                      <a:pt x="248" y="6"/>
                    </a:cubicBezTo>
                    <a:cubicBezTo>
                      <a:pt x="241" y="2"/>
                      <a:pt x="231" y="0"/>
                      <a:pt x="220" y="0"/>
                    </a:cubicBezTo>
                    <a:lnTo>
                      <a:pt x="219" y="0"/>
                    </a:lnTo>
                    <a:cubicBezTo>
                      <a:pt x="200" y="0"/>
                      <a:pt x="188" y="23"/>
                      <a:pt x="195" y="44"/>
                    </a:cubicBezTo>
                    <a:lnTo>
                      <a:pt x="230" y="151"/>
                    </a:lnTo>
                    <a:lnTo>
                      <a:pt x="230" y="235"/>
                    </a:lnTo>
                    <a:cubicBezTo>
                      <a:pt x="82" y="300"/>
                      <a:pt x="0" y="450"/>
                      <a:pt x="0" y="625"/>
                    </a:cubicBezTo>
                    <a:cubicBezTo>
                      <a:pt x="0" y="798"/>
                      <a:pt x="13" y="905"/>
                      <a:pt x="204" y="933"/>
                    </a:cubicBezTo>
                    <a:lnTo>
                      <a:pt x="204" y="917"/>
                    </a:lnTo>
                    <a:lnTo>
                      <a:pt x="204" y="869"/>
                    </a:lnTo>
                    <a:lnTo>
                      <a:pt x="204" y="859"/>
                    </a:lnTo>
                    <a:lnTo>
                      <a:pt x="204" y="811"/>
                    </a:lnTo>
                    <a:lnTo>
                      <a:pt x="204" y="752"/>
                    </a:lnTo>
                    <a:lnTo>
                      <a:pt x="421" y="752"/>
                    </a:lnTo>
                    <a:lnTo>
                      <a:pt x="421" y="742"/>
                    </a:lnTo>
                    <a:lnTo>
                      <a:pt x="421" y="694"/>
                    </a:lnTo>
                    <a:lnTo>
                      <a:pt x="421" y="635"/>
                    </a:lnTo>
                    <a:lnTo>
                      <a:pt x="637" y="635"/>
                    </a:lnTo>
                    <a:lnTo>
                      <a:pt x="637" y="625"/>
                    </a:lnTo>
                    <a:lnTo>
                      <a:pt x="637" y="577"/>
                    </a:lnTo>
                    <a:lnTo>
                      <a:pt x="637" y="566"/>
                    </a:lnTo>
                    <a:lnTo>
                      <a:pt x="637" y="523"/>
                    </a:lnTo>
                    <a:cubicBezTo>
                      <a:pt x="611" y="393"/>
                      <a:pt x="535" y="287"/>
                      <a:pt x="417" y="23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grpSp>
      </p:grpSp>
      <p:grpSp>
        <p:nvGrpSpPr>
          <p:cNvPr id="48" name="Group 47">
            <a:extLst>
              <a:ext uri="{FF2B5EF4-FFF2-40B4-BE49-F238E27FC236}">
                <a16:creationId xmlns:a16="http://schemas.microsoft.com/office/drawing/2014/main" id="{6C3C0198-1417-7D4E-CA5D-1AA6FA8386B8}"/>
              </a:ext>
            </a:extLst>
          </p:cNvPr>
          <p:cNvGrpSpPr/>
          <p:nvPr/>
        </p:nvGrpSpPr>
        <p:grpSpPr>
          <a:xfrm>
            <a:off x="1062147" y="2893087"/>
            <a:ext cx="366954" cy="366954"/>
            <a:chOff x="7964724" y="4873578"/>
            <a:chExt cx="692270" cy="692270"/>
          </a:xfrm>
        </p:grpSpPr>
        <p:sp>
          <p:nvSpPr>
            <p:cNvPr id="49" name="Flowchart: Connector 48">
              <a:extLst>
                <a:ext uri="{FF2B5EF4-FFF2-40B4-BE49-F238E27FC236}">
                  <a16:creationId xmlns:a16="http://schemas.microsoft.com/office/drawing/2014/main" id="{2283D5FD-5A82-19F1-1133-52D0CF90CA37}"/>
                </a:ext>
              </a:extLst>
            </p:cNvPr>
            <p:cNvSpPr/>
            <p:nvPr/>
          </p:nvSpPr>
          <p:spPr>
            <a:xfrm>
              <a:off x="7964724" y="4873578"/>
              <a:ext cx="692270" cy="692270"/>
            </a:xfrm>
            <a:prstGeom prst="flowChartConnector">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50" name="Freeform 303">
              <a:extLst>
                <a:ext uri="{FF2B5EF4-FFF2-40B4-BE49-F238E27FC236}">
                  <a16:creationId xmlns:a16="http://schemas.microsoft.com/office/drawing/2014/main" id="{82A0D508-EE04-7C59-15AA-E615CAA56CBB}"/>
                </a:ext>
              </a:extLst>
            </p:cNvPr>
            <p:cNvSpPr>
              <a:spLocks noEditPoints="1"/>
            </p:cNvSpPr>
            <p:nvPr/>
          </p:nvSpPr>
          <p:spPr bwMode="auto">
            <a:xfrm>
              <a:off x="8115580" y="5028843"/>
              <a:ext cx="353557" cy="306861"/>
            </a:xfrm>
            <a:custGeom>
              <a:avLst/>
              <a:gdLst>
                <a:gd name="T0" fmla="*/ 18 w 134"/>
                <a:gd name="T1" fmla="*/ 43 h 116"/>
                <a:gd name="T2" fmla="*/ 15 w 134"/>
                <a:gd name="T3" fmla="*/ 93 h 116"/>
                <a:gd name="T4" fmla="*/ 29 w 134"/>
                <a:gd name="T5" fmla="*/ 41 h 116"/>
                <a:gd name="T6" fmla="*/ 106 w 134"/>
                <a:gd name="T7" fmla="*/ 19 h 116"/>
                <a:gd name="T8" fmla="*/ 125 w 134"/>
                <a:gd name="T9" fmla="*/ 28 h 116"/>
                <a:gd name="T10" fmla="*/ 76 w 134"/>
                <a:gd name="T11" fmla="*/ 40 h 116"/>
                <a:gd name="T12" fmla="*/ 9 w 134"/>
                <a:gd name="T13" fmla="*/ 29 h 116"/>
                <a:gd name="T14" fmla="*/ 6 w 134"/>
                <a:gd name="T15" fmla="*/ 79 h 116"/>
                <a:gd name="T16" fmla="*/ 69 w 134"/>
                <a:gd name="T17" fmla="*/ 21 h 116"/>
                <a:gd name="T18" fmla="*/ 117 w 134"/>
                <a:gd name="T19" fmla="*/ 15 h 116"/>
                <a:gd name="T20" fmla="*/ 66 w 134"/>
                <a:gd name="T21" fmla="*/ 24 h 116"/>
                <a:gd name="T22" fmla="*/ 13 w 134"/>
                <a:gd name="T23" fmla="*/ 31 h 116"/>
                <a:gd name="T24" fmla="*/ 80 w 134"/>
                <a:gd name="T25" fmla="*/ 69 h 116"/>
                <a:gd name="T26" fmla="*/ 76 w 134"/>
                <a:gd name="T27" fmla="*/ 64 h 116"/>
                <a:gd name="T28" fmla="*/ 69 w 134"/>
                <a:gd name="T29" fmla="*/ 56 h 116"/>
                <a:gd name="T30" fmla="*/ 75 w 134"/>
                <a:gd name="T31" fmla="*/ 50 h 116"/>
                <a:gd name="T32" fmla="*/ 78 w 134"/>
                <a:gd name="T33" fmla="*/ 47 h 116"/>
                <a:gd name="T34" fmla="*/ 83 w 134"/>
                <a:gd name="T35" fmla="*/ 53 h 116"/>
                <a:gd name="T36" fmla="*/ 84 w 134"/>
                <a:gd name="T37" fmla="*/ 59 h 116"/>
                <a:gd name="T38" fmla="*/ 79 w 134"/>
                <a:gd name="T39" fmla="*/ 55 h 116"/>
                <a:gd name="T40" fmla="*/ 74 w 134"/>
                <a:gd name="T41" fmla="*/ 54 h 116"/>
                <a:gd name="T42" fmla="*/ 74 w 134"/>
                <a:gd name="T43" fmla="*/ 59 h 116"/>
                <a:gd name="T44" fmla="*/ 83 w 134"/>
                <a:gd name="T45" fmla="*/ 64 h 116"/>
                <a:gd name="T46" fmla="*/ 83 w 134"/>
                <a:gd name="T47" fmla="*/ 73 h 116"/>
                <a:gd name="T48" fmla="*/ 78 w 134"/>
                <a:gd name="T49" fmla="*/ 78 h 116"/>
                <a:gd name="T50" fmla="*/ 75 w 134"/>
                <a:gd name="T51" fmla="*/ 75 h 116"/>
                <a:gd name="T52" fmla="*/ 68 w 134"/>
                <a:gd name="T53" fmla="*/ 66 h 116"/>
                <a:gd name="T54" fmla="*/ 73 w 134"/>
                <a:gd name="T55" fmla="*/ 67 h 116"/>
                <a:gd name="T56" fmla="*/ 76 w 134"/>
                <a:gd name="T57" fmla="*/ 71 h 116"/>
                <a:gd name="T58" fmla="*/ 80 w 134"/>
                <a:gd name="T59" fmla="*/ 69 h 116"/>
                <a:gd name="T60" fmla="*/ 131 w 134"/>
                <a:gd name="T61" fmla="*/ 21 h 116"/>
                <a:gd name="T62" fmla="*/ 123 w 134"/>
                <a:gd name="T63" fmla="*/ 17 h 116"/>
                <a:gd name="T64" fmla="*/ 121 w 134"/>
                <a:gd name="T65" fmla="*/ 6 h 116"/>
                <a:gd name="T66" fmla="*/ 5 w 134"/>
                <a:gd name="T67" fmla="*/ 17 h 116"/>
                <a:gd name="T68" fmla="*/ 0 w 134"/>
                <a:gd name="T69" fmla="*/ 41 h 116"/>
                <a:gd name="T70" fmla="*/ 0 w 134"/>
                <a:gd name="T71" fmla="*/ 82 h 116"/>
                <a:gd name="T72" fmla="*/ 9 w 134"/>
                <a:gd name="T73" fmla="*/ 88 h 116"/>
                <a:gd name="T74" fmla="*/ 10 w 134"/>
                <a:gd name="T75" fmla="*/ 98 h 116"/>
                <a:gd name="T76" fmla="*/ 18 w 134"/>
                <a:gd name="T77" fmla="*/ 105 h 116"/>
                <a:gd name="T78" fmla="*/ 131 w 134"/>
                <a:gd name="T79" fmla="*/ 3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4" h="116">
                  <a:moveTo>
                    <a:pt x="125" y="28"/>
                  </a:moveTo>
                  <a:cubicBezTo>
                    <a:pt x="89" y="9"/>
                    <a:pt x="53" y="54"/>
                    <a:pt x="18" y="43"/>
                  </a:cubicBezTo>
                  <a:cubicBezTo>
                    <a:pt x="18" y="61"/>
                    <a:pt x="18" y="77"/>
                    <a:pt x="18" y="95"/>
                  </a:cubicBezTo>
                  <a:cubicBezTo>
                    <a:pt x="17" y="94"/>
                    <a:pt x="16" y="94"/>
                    <a:pt x="15" y="93"/>
                  </a:cubicBezTo>
                  <a:cubicBezTo>
                    <a:pt x="15" y="39"/>
                    <a:pt x="15" y="39"/>
                    <a:pt x="15" y="39"/>
                  </a:cubicBezTo>
                  <a:cubicBezTo>
                    <a:pt x="19" y="40"/>
                    <a:pt x="24" y="41"/>
                    <a:pt x="29" y="41"/>
                  </a:cubicBezTo>
                  <a:cubicBezTo>
                    <a:pt x="43" y="41"/>
                    <a:pt x="56" y="35"/>
                    <a:pt x="69" y="30"/>
                  </a:cubicBezTo>
                  <a:cubicBezTo>
                    <a:pt x="81" y="24"/>
                    <a:pt x="94" y="19"/>
                    <a:pt x="106" y="19"/>
                  </a:cubicBezTo>
                  <a:cubicBezTo>
                    <a:pt x="113" y="19"/>
                    <a:pt x="119" y="21"/>
                    <a:pt x="125" y="24"/>
                  </a:cubicBezTo>
                  <a:lnTo>
                    <a:pt x="125" y="28"/>
                  </a:lnTo>
                  <a:close/>
                  <a:moveTo>
                    <a:pt x="76" y="82"/>
                  </a:moveTo>
                  <a:cubicBezTo>
                    <a:pt x="50" y="93"/>
                    <a:pt x="50" y="51"/>
                    <a:pt x="76" y="40"/>
                  </a:cubicBezTo>
                  <a:cubicBezTo>
                    <a:pt x="98" y="31"/>
                    <a:pt x="105" y="70"/>
                    <a:pt x="76" y="82"/>
                  </a:cubicBezTo>
                  <a:close/>
                  <a:moveTo>
                    <a:pt x="9" y="29"/>
                  </a:moveTo>
                  <a:cubicBezTo>
                    <a:pt x="9" y="81"/>
                    <a:pt x="9" y="81"/>
                    <a:pt x="9" y="81"/>
                  </a:cubicBezTo>
                  <a:cubicBezTo>
                    <a:pt x="8" y="80"/>
                    <a:pt x="7" y="80"/>
                    <a:pt x="6" y="79"/>
                  </a:cubicBezTo>
                  <a:cubicBezTo>
                    <a:pt x="6" y="25"/>
                    <a:pt x="6" y="25"/>
                    <a:pt x="6" y="25"/>
                  </a:cubicBezTo>
                  <a:cubicBezTo>
                    <a:pt x="28" y="38"/>
                    <a:pt x="48" y="29"/>
                    <a:pt x="69" y="21"/>
                  </a:cubicBezTo>
                  <a:cubicBezTo>
                    <a:pt x="85" y="13"/>
                    <a:pt x="101" y="7"/>
                    <a:pt x="117" y="11"/>
                  </a:cubicBezTo>
                  <a:cubicBezTo>
                    <a:pt x="117" y="15"/>
                    <a:pt x="117" y="15"/>
                    <a:pt x="117" y="15"/>
                  </a:cubicBezTo>
                  <a:cubicBezTo>
                    <a:pt x="113" y="14"/>
                    <a:pt x="110" y="13"/>
                    <a:pt x="106" y="13"/>
                  </a:cubicBezTo>
                  <a:cubicBezTo>
                    <a:pt x="93" y="13"/>
                    <a:pt x="79" y="19"/>
                    <a:pt x="66" y="24"/>
                  </a:cubicBezTo>
                  <a:cubicBezTo>
                    <a:pt x="54" y="30"/>
                    <a:pt x="41" y="35"/>
                    <a:pt x="29" y="35"/>
                  </a:cubicBezTo>
                  <a:cubicBezTo>
                    <a:pt x="23" y="35"/>
                    <a:pt x="18" y="34"/>
                    <a:pt x="13" y="31"/>
                  </a:cubicBezTo>
                  <a:lnTo>
                    <a:pt x="9" y="29"/>
                  </a:lnTo>
                  <a:close/>
                  <a:moveTo>
                    <a:pt x="80" y="69"/>
                  </a:moveTo>
                  <a:cubicBezTo>
                    <a:pt x="80" y="68"/>
                    <a:pt x="79" y="67"/>
                    <a:pt x="79" y="66"/>
                  </a:cubicBezTo>
                  <a:cubicBezTo>
                    <a:pt x="78" y="66"/>
                    <a:pt x="77" y="65"/>
                    <a:pt x="76" y="64"/>
                  </a:cubicBezTo>
                  <a:cubicBezTo>
                    <a:pt x="74" y="63"/>
                    <a:pt x="72" y="62"/>
                    <a:pt x="71" y="61"/>
                  </a:cubicBezTo>
                  <a:cubicBezTo>
                    <a:pt x="69" y="60"/>
                    <a:pt x="69" y="58"/>
                    <a:pt x="69" y="56"/>
                  </a:cubicBezTo>
                  <a:cubicBezTo>
                    <a:pt x="69" y="54"/>
                    <a:pt x="69" y="53"/>
                    <a:pt x="71" y="52"/>
                  </a:cubicBezTo>
                  <a:cubicBezTo>
                    <a:pt x="72" y="51"/>
                    <a:pt x="73" y="50"/>
                    <a:pt x="75" y="50"/>
                  </a:cubicBezTo>
                  <a:cubicBezTo>
                    <a:pt x="75" y="46"/>
                    <a:pt x="75" y="46"/>
                    <a:pt x="75" y="46"/>
                  </a:cubicBezTo>
                  <a:cubicBezTo>
                    <a:pt x="78" y="47"/>
                    <a:pt x="78" y="47"/>
                    <a:pt x="78" y="47"/>
                  </a:cubicBezTo>
                  <a:cubicBezTo>
                    <a:pt x="78" y="50"/>
                    <a:pt x="78" y="50"/>
                    <a:pt x="78" y="50"/>
                  </a:cubicBezTo>
                  <a:cubicBezTo>
                    <a:pt x="80" y="51"/>
                    <a:pt x="82" y="52"/>
                    <a:pt x="83" y="53"/>
                  </a:cubicBezTo>
                  <a:cubicBezTo>
                    <a:pt x="84" y="55"/>
                    <a:pt x="84" y="57"/>
                    <a:pt x="84" y="59"/>
                  </a:cubicBezTo>
                  <a:cubicBezTo>
                    <a:pt x="84" y="59"/>
                    <a:pt x="84" y="59"/>
                    <a:pt x="84" y="59"/>
                  </a:cubicBezTo>
                  <a:cubicBezTo>
                    <a:pt x="80" y="58"/>
                    <a:pt x="80" y="58"/>
                    <a:pt x="80" y="58"/>
                  </a:cubicBezTo>
                  <a:cubicBezTo>
                    <a:pt x="80" y="57"/>
                    <a:pt x="79" y="56"/>
                    <a:pt x="79" y="55"/>
                  </a:cubicBezTo>
                  <a:cubicBezTo>
                    <a:pt x="78" y="54"/>
                    <a:pt x="77" y="54"/>
                    <a:pt x="77" y="54"/>
                  </a:cubicBezTo>
                  <a:cubicBezTo>
                    <a:pt x="76" y="54"/>
                    <a:pt x="75" y="54"/>
                    <a:pt x="74" y="54"/>
                  </a:cubicBezTo>
                  <a:cubicBezTo>
                    <a:pt x="74" y="55"/>
                    <a:pt x="74" y="56"/>
                    <a:pt x="74" y="56"/>
                  </a:cubicBezTo>
                  <a:cubicBezTo>
                    <a:pt x="74" y="58"/>
                    <a:pt x="74" y="58"/>
                    <a:pt x="74" y="59"/>
                  </a:cubicBezTo>
                  <a:cubicBezTo>
                    <a:pt x="75" y="59"/>
                    <a:pt x="76" y="60"/>
                    <a:pt x="77" y="61"/>
                  </a:cubicBezTo>
                  <a:cubicBezTo>
                    <a:pt x="80" y="62"/>
                    <a:pt x="81" y="63"/>
                    <a:pt x="83" y="64"/>
                  </a:cubicBezTo>
                  <a:cubicBezTo>
                    <a:pt x="84" y="65"/>
                    <a:pt x="84" y="67"/>
                    <a:pt x="84" y="69"/>
                  </a:cubicBezTo>
                  <a:cubicBezTo>
                    <a:pt x="84" y="71"/>
                    <a:pt x="84" y="73"/>
                    <a:pt x="83" y="73"/>
                  </a:cubicBezTo>
                  <a:cubicBezTo>
                    <a:pt x="81" y="75"/>
                    <a:pt x="80" y="75"/>
                    <a:pt x="78" y="75"/>
                  </a:cubicBezTo>
                  <a:cubicBezTo>
                    <a:pt x="78" y="78"/>
                    <a:pt x="78" y="78"/>
                    <a:pt x="78" y="78"/>
                  </a:cubicBezTo>
                  <a:cubicBezTo>
                    <a:pt x="75" y="78"/>
                    <a:pt x="75" y="78"/>
                    <a:pt x="75" y="78"/>
                  </a:cubicBezTo>
                  <a:cubicBezTo>
                    <a:pt x="75" y="75"/>
                    <a:pt x="75" y="75"/>
                    <a:pt x="75" y="75"/>
                  </a:cubicBezTo>
                  <a:cubicBezTo>
                    <a:pt x="73" y="74"/>
                    <a:pt x="71" y="73"/>
                    <a:pt x="70" y="72"/>
                  </a:cubicBezTo>
                  <a:cubicBezTo>
                    <a:pt x="69" y="71"/>
                    <a:pt x="68" y="69"/>
                    <a:pt x="68" y="66"/>
                  </a:cubicBezTo>
                  <a:cubicBezTo>
                    <a:pt x="68" y="66"/>
                    <a:pt x="68" y="66"/>
                    <a:pt x="68" y="66"/>
                  </a:cubicBezTo>
                  <a:cubicBezTo>
                    <a:pt x="73" y="67"/>
                    <a:pt x="73" y="67"/>
                    <a:pt x="73" y="67"/>
                  </a:cubicBezTo>
                  <a:cubicBezTo>
                    <a:pt x="73" y="68"/>
                    <a:pt x="73" y="69"/>
                    <a:pt x="74" y="70"/>
                  </a:cubicBezTo>
                  <a:cubicBezTo>
                    <a:pt x="74" y="71"/>
                    <a:pt x="75" y="71"/>
                    <a:pt x="76" y="71"/>
                  </a:cubicBezTo>
                  <a:cubicBezTo>
                    <a:pt x="77" y="71"/>
                    <a:pt x="78" y="71"/>
                    <a:pt x="79" y="71"/>
                  </a:cubicBezTo>
                  <a:cubicBezTo>
                    <a:pt x="79" y="70"/>
                    <a:pt x="80" y="70"/>
                    <a:pt x="80" y="69"/>
                  </a:cubicBezTo>
                  <a:close/>
                  <a:moveTo>
                    <a:pt x="131" y="32"/>
                  </a:moveTo>
                  <a:cubicBezTo>
                    <a:pt x="131" y="21"/>
                    <a:pt x="131" y="21"/>
                    <a:pt x="131" y="21"/>
                  </a:cubicBezTo>
                  <a:cubicBezTo>
                    <a:pt x="129" y="20"/>
                    <a:pt x="129" y="20"/>
                    <a:pt x="129" y="20"/>
                  </a:cubicBezTo>
                  <a:cubicBezTo>
                    <a:pt x="127" y="19"/>
                    <a:pt x="125" y="17"/>
                    <a:pt x="123" y="17"/>
                  </a:cubicBezTo>
                  <a:cubicBezTo>
                    <a:pt x="123" y="7"/>
                    <a:pt x="123" y="7"/>
                    <a:pt x="123" y="7"/>
                  </a:cubicBezTo>
                  <a:cubicBezTo>
                    <a:pt x="121" y="6"/>
                    <a:pt x="121" y="6"/>
                    <a:pt x="121" y="6"/>
                  </a:cubicBezTo>
                  <a:cubicBezTo>
                    <a:pt x="102" y="0"/>
                    <a:pt x="84" y="8"/>
                    <a:pt x="66" y="15"/>
                  </a:cubicBezTo>
                  <a:cubicBezTo>
                    <a:pt x="45" y="24"/>
                    <a:pt x="25" y="33"/>
                    <a:pt x="5" y="17"/>
                  </a:cubicBezTo>
                  <a:cubicBezTo>
                    <a:pt x="0" y="13"/>
                    <a:pt x="0" y="13"/>
                    <a:pt x="0" y="13"/>
                  </a:cubicBezTo>
                  <a:cubicBezTo>
                    <a:pt x="0" y="41"/>
                    <a:pt x="0" y="41"/>
                    <a:pt x="0" y="41"/>
                  </a:cubicBezTo>
                  <a:cubicBezTo>
                    <a:pt x="0" y="52"/>
                    <a:pt x="0" y="52"/>
                    <a:pt x="0" y="52"/>
                  </a:cubicBezTo>
                  <a:cubicBezTo>
                    <a:pt x="0" y="82"/>
                    <a:pt x="0" y="82"/>
                    <a:pt x="0" y="82"/>
                  </a:cubicBezTo>
                  <a:cubicBezTo>
                    <a:pt x="2" y="83"/>
                    <a:pt x="2" y="83"/>
                    <a:pt x="2" y="83"/>
                  </a:cubicBezTo>
                  <a:cubicBezTo>
                    <a:pt x="4" y="85"/>
                    <a:pt x="6" y="86"/>
                    <a:pt x="9" y="88"/>
                  </a:cubicBezTo>
                  <a:cubicBezTo>
                    <a:pt x="9" y="97"/>
                    <a:pt x="9" y="97"/>
                    <a:pt x="9" y="97"/>
                  </a:cubicBezTo>
                  <a:cubicBezTo>
                    <a:pt x="10" y="98"/>
                    <a:pt x="10" y="98"/>
                    <a:pt x="10" y="98"/>
                  </a:cubicBezTo>
                  <a:cubicBezTo>
                    <a:pt x="13" y="99"/>
                    <a:pt x="15" y="100"/>
                    <a:pt x="18" y="101"/>
                  </a:cubicBezTo>
                  <a:cubicBezTo>
                    <a:pt x="18" y="105"/>
                    <a:pt x="18" y="105"/>
                    <a:pt x="18" y="105"/>
                  </a:cubicBezTo>
                  <a:cubicBezTo>
                    <a:pt x="56" y="116"/>
                    <a:pt x="95" y="62"/>
                    <a:pt x="134" y="95"/>
                  </a:cubicBezTo>
                  <a:lnTo>
                    <a:pt x="131" y="32"/>
                  </a:lnTo>
                  <a:close/>
                </a:path>
              </a:pathLst>
            </a:custGeom>
            <a:solidFill>
              <a:srgbClr val="005993"/>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pic>
          <p:nvPicPr>
            <p:cNvPr id="51" name="Picture 50">
              <a:extLst>
                <a:ext uri="{FF2B5EF4-FFF2-40B4-BE49-F238E27FC236}">
                  <a16:creationId xmlns:a16="http://schemas.microsoft.com/office/drawing/2014/main" id="{58B7F1D9-6A43-526B-5598-86A52768CB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99973" y="5134564"/>
              <a:ext cx="245917" cy="268567"/>
            </a:xfrm>
            <a:prstGeom prst="rect">
              <a:avLst/>
            </a:prstGeom>
          </p:spPr>
        </p:pic>
      </p:grpSp>
      <p:grpSp>
        <p:nvGrpSpPr>
          <p:cNvPr id="52" name="Group 51">
            <a:extLst>
              <a:ext uri="{FF2B5EF4-FFF2-40B4-BE49-F238E27FC236}">
                <a16:creationId xmlns:a16="http://schemas.microsoft.com/office/drawing/2014/main" id="{8EF91E8B-E57C-623A-377E-C14089F77C10}"/>
              </a:ext>
            </a:extLst>
          </p:cNvPr>
          <p:cNvGrpSpPr/>
          <p:nvPr/>
        </p:nvGrpSpPr>
        <p:grpSpPr>
          <a:xfrm>
            <a:off x="1047307" y="1467169"/>
            <a:ext cx="366954" cy="366954"/>
            <a:chOff x="4256638" y="3967415"/>
            <a:chExt cx="692270" cy="692270"/>
          </a:xfrm>
        </p:grpSpPr>
        <p:sp>
          <p:nvSpPr>
            <p:cNvPr id="53" name="Flowchart: Connector 52">
              <a:extLst>
                <a:ext uri="{FF2B5EF4-FFF2-40B4-BE49-F238E27FC236}">
                  <a16:creationId xmlns:a16="http://schemas.microsoft.com/office/drawing/2014/main" id="{1AFC7278-5962-519A-26E6-C1A91ED7DFA0}"/>
                </a:ext>
              </a:extLst>
            </p:cNvPr>
            <p:cNvSpPr/>
            <p:nvPr/>
          </p:nvSpPr>
          <p:spPr>
            <a:xfrm>
              <a:off x="4256638" y="3967415"/>
              <a:ext cx="692270" cy="692270"/>
            </a:xfrm>
            <a:prstGeom prst="flowChartConnector">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pic>
          <p:nvPicPr>
            <p:cNvPr id="54" name="Picture 53">
              <a:extLst>
                <a:ext uri="{FF2B5EF4-FFF2-40B4-BE49-F238E27FC236}">
                  <a16:creationId xmlns:a16="http://schemas.microsoft.com/office/drawing/2014/main" id="{04B5279C-57D2-645D-31E4-DB72182D056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25097" y="4086859"/>
              <a:ext cx="355353" cy="453382"/>
            </a:xfrm>
            <a:prstGeom prst="rect">
              <a:avLst/>
            </a:prstGeom>
          </p:spPr>
        </p:pic>
      </p:grpSp>
      <p:sp>
        <p:nvSpPr>
          <p:cNvPr id="55" name="TextBox 54">
            <a:extLst>
              <a:ext uri="{FF2B5EF4-FFF2-40B4-BE49-F238E27FC236}">
                <a16:creationId xmlns:a16="http://schemas.microsoft.com/office/drawing/2014/main" id="{8A30B613-1005-C796-8361-A05D9EDD30E1}"/>
              </a:ext>
            </a:extLst>
          </p:cNvPr>
          <p:cNvSpPr txBox="1"/>
          <p:nvPr/>
        </p:nvSpPr>
        <p:spPr>
          <a:xfrm>
            <a:off x="1167397" y="376639"/>
            <a:ext cx="9502637" cy="338554"/>
          </a:xfrm>
          <a:prstGeom prst="rect">
            <a:avLst/>
          </a:prstGeom>
          <a:noFill/>
        </p:spPr>
        <p:txBody>
          <a:bodyPr wrap="square" rtlCol="0">
            <a:spAutoFit/>
          </a:bodyPr>
          <a:lstStyle/>
          <a:p>
            <a:pPr lvl="0">
              <a:defRPr/>
            </a:pPr>
            <a:r>
              <a:rPr lang="en-US" sz="1600" b="1" dirty="0">
                <a:solidFill>
                  <a:srgbClr val="005993"/>
                </a:solidFill>
                <a:latin typeface="SVN-Gilroy XBold" panose="00000900000000000000" pitchFamily="50" charset="0"/>
                <a:cs typeface="Arial" panose="020B0604020202020204" pitchFamily="34" charset="0"/>
              </a:rPr>
              <a:t>VietinBank continues to promote in-depth development strategy</a:t>
            </a:r>
          </a:p>
        </p:txBody>
      </p:sp>
      <p:grpSp>
        <p:nvGrpSpPr>
          <p:cNvPr id="56" name="Group 55">
            <a:extLst>
              <a:ext uri="{FF2B5EF4-FFF2-40B4-BE49-F238E27FC236}">
                <a16:creationId xmlns:a16="http://schemas.microsoft.com/office/drawing/2014/main" id="{0CDC42DF-59E9-E1D1-FADA-8AD68F46A701}"/>
              </a:ext>
            </a:extLst>
          </p:cNvPr>
          <p:cNvGrpSpPr/>
          <p:nvPr/>
        </p:nvGrpSpPr>
        <p:grpSpPr>
          <a:xfrm>
            <a:off x="707759" y="366376"/>
            <a:ext cx="370841" cy="359080"/>
            <a:chOff x="10124985" y="4872481"/>
            <a:chExt cx="360680" cy="413653"/>
          </a:xfrm>
        </p:grpSpPr>
        <p:sp>
          <p:nvSpPr>
            <p:cNvPr id="57" name="Freeform: Shape 288">
              <a:extLst>
                <a:ext uri="{FF2B5EF4-FFF2-40B4-BE49-F238E27FC236}">
                  <a16:creationId xmlns:a16="http://schemas.microsoft.com/office/drawing/2014/main" id="{AF1339C9-2F4A-98F5-8DBD-A00BC01D9FA0}"/>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58" name="Freeform: Shape 289">
              <a:extLst>
                <a:ext uri="{FF2B5EF4-FFF2-40B4-BE49-F238E27FC236}">
                  <a16:creationId xmlns:a16="http://schemas.microsoft.com/office/drawing/2014/main" id="{6CA8AB66-994E-FAD0-32FE-4F701BBA19BC}"/>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59" name="Freeform: Shape 290">
              <a:extLst>
                <a:ext uri="{FF2B5EF4-FFF2-40B4-BE49-F238E27FC236}">
                  <a16:creationId xmlns:a16="http://schemas.microsoft.com/office/drawing/2014/main" id="{2312A254-9316-AA15-0405-6C78D239432B}"/>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60" name="Freeform: Shape 291">
              <a:extLst>
                <a:ext uri="{FF2B5EF4-FFF2-40B4-BE49-F238E27FC236}">
                  <a16:creationId xmlns:a16="http://schemas.microsoft.com/office/drawing/2014/main" id="{5BA5AE67-EFD6-3998-2958-D0BB28793039}"/>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61" name="Freeform: Shape 292">
              <a:extLst>
                <a:ext uri="{FF2B5EF4-FFF2-40B4-BE49-F238E27FC236}">
                  <a16:creationId xmlns:a16="http://schemas.microsoft.com/office/drawing/2014/main" id="{130DC60E-54F6-50FD-5B6E-7C2CE043B98E}"/>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62" name="Freeform: Shape 293">
              <a:extLst>
                <a:ext uri="{FF2B5EF4-FFF2-40B4-BE49-F238E27FC236}">
                  <a16:creationId xmlns:a16="http://schemas.microsoft.com/office/drawing/2014/main" id="{E315E10D-7694-411E-4B6A-70EFAC244F6B}"/>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grpSp>
      <p:grpSp>
        <p:nvGrpSpPr>
          <p:cNvPr id="64" name="Group 63">
            <a:extLst>
              <a:ext uri="{FF2B5EF4-FFF2-40B4-BE49-F238E27FC236}">
                <a16:creationId xmlns:a16="http://schemas.microsoft.com/office/drawing/2014/main" id="{BDB229ED-E796-64AA-C2D9-221FD6CED371}"/>
              </a:ext>
            </a:extLst>
          </p:cNvPr>
          <p:cNvGrpSpPr/>
          <p:nvPr/>
        </p:nvGrpSpPr>
        <p:grpSpPr>
          <a:xfrm>
            <a:off x="1047307" y="1949937"/>
            <a:ext cx="366954" cy="366954"/>
            <a:chOff x="1045812" y="4651510"/>
            <a:chExt cx="366954" cy="366954"/>
          </a:xfrm>
        </p:grpSpPr>
        <p:sp>
          <p:nvSpPr>
            <p:cNvPr id="65" name="Flowchart: Connector 64">
              <a:extLst>
                <a:ext uri="{FF2B5EF4-FFF2-40B4-BE49-F238E27FC236}">
                  <a16:creationId xmlns:a16="http://schemas.microsoft.com/office/drawing/2014/main" id="{F10C4DA3-34F3-030F-EE77-24818C5D85A5}"/>
                </a:ext>
              </a:extLst>
            </p:cNvPr>
            <p:cNvSpPr/>
            <p:nvPr/>
          </p:nvSpPr>
          <p:spPr>
            <a:xfrm>
              <a:off x="1045812" y="4651510"/>
              <a:ext cx="366954" cy="366954"/>
            </a:xfrm>
            <a:prstGeom prst="flowChartConnector">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grpSp>
          <p:nvGrpSpPr>
            <p:cNvPr id="66" name="Group 65">
              <a:extLst>
                <a:ext uri="{FF2B5EF4-FFF2-40B4-BE49-F238E27FC236}">
                  <a16:creationId xmlns:a16="http://schemas.microsoft.com/office/drawing/2014/main" id="{8A397E82-06CC-DF84-5D6C-A46D13A899EC}"/>
                </a:ext>
              </a:extLst>
            </p:cNvPr>
            <p:cNvGrpSpPr/>
            <p:nvPr/>
          </p:nvGrpSpPr>
          <p:grpSpPr>
            <a:xfrm>
              <a:off x="1091440" y="4721436"/>
              <a:ext cx="254432" cy="193850"/>
              <a:chOff x="3030538" y="2109788"/>
              <a:chExt cx="893764" cy="765176"/>
            </a:xfrm>
            <a:solidFill>
              <a:srgbClr val="005993"/>
            </a:solidFill>
          </p:grpSpPr>
          <p:sp>
            <p:nvSpPr>
              <p:cNvPr id="67" name="Freeform 43">
                <a:extLst>
                  <a:ext uri="{FF2B5EF4-FFF2-40B4-BE49-F238E27FC236}">
                    <a16:creationId xmlns:a16="http://schemas.microsoft.com/office/drawing/2014/main" id="{CB4A7513-258B-2C7D-74DF-5579F733FEEE}"/>
                  </a:ext>
                </a:extLst>
              </p:cNvPr>
              <p:cNvSpPr>
                <a:spLocks noEditPoints="1"/>
              </p:cNvSpPr>
              <p:nvPr/>
            </p:nvSpPr>
            <p:spPr bwMode="auto">
              <a:xfrm>
                <a:off x="3030538" y="2109788"/>
                <a:ext cx="893764" cy="765176"/>
              </a:xfrm>
              <a:custGeom>
                <a:avLst/>
                <a:gdLst>
                  <a:gd name="T0" fmla="*/ 226 w 237"/>
                  <a:gd name="T1" fmla="*/ 103 h 203"/>
                  <a:gd name="T2" fmla="*/ 212 w 237"/>
                  <a:gd name="T3" fmla="*/ 89 h 203"/>
                  <a:gd name="T4" fmla="*/ 181 w 237"/>
                  <a:gd name="T5" fmla="*/ 34 h 203"/>
                  <a:gd name="T6" fmla="*/ 172 w 237"/>
                  <a:gd name="T7" fmla="*/ 37 h 203"/>
                  <a:gd name="T8" fmla="*/ 139 w 237"/>
                  <a:gd name="T9" fmla="*/ 45 h 203"/>
                  <a:gd name="T10" fmla="*/ 121 w 237"/>
                  <a:gd name="T11" fmla="*/ 0 h 203"/>
                  <a:gd name="T12" fmla="*/ 92 w 237"/>
                  <a:gd name="T13" fmla="*/ 45 h 203"/>
                  <a:gd name="T14" fmla="*/ 22 w 237"/>
                  <a:gd name="T15" fmla="*/ 71 h 203"/>
                  <a:gd name="T16" fmla="*/ 34 w 237"/>
                  <a:gd name="T17" fmla="*/ 60 h 203"/>
                  <a:gd name="T18" fmla="*/ 15 w 237"/>
                  <a:gd name="T19" fmla="*/ 59 h 203"/>
                  <a:gd name="T20" fmla="*/ 5 w 237"/>
                  <a:gd name="T21" fmla="*/ 62 h 203"/>
                  <a:gd name="T22" fmla="*/ 0 w 237"/>
                  <a:gd name="T23" fmla="*/ 64 h 203"/>
                  <a:gd name="T24" fmla="*/ 27 w 237"/>
                  <a:gd name="T25" fmla="*/ 82 h 203"/>
                  <a:gd name="T26" fmla="*/ 35 w 237"/>
                  <a:gd name="T27" fmla="*/ 198 h 203"/>
                  <a:gd name="T28" fmla="*/ 40 w 237"/>
                  <a:gd name="T29" fmla="*/ 200 h 203"/>
                  <a:gd name="T30" fmla="*/ 55 w 237"/>
                  <a:gd name="T31" fmla="*/ 198 h 203"/>
                  <a:gd name="T32" fmla="*/ 62 w 237"/>
                  <a:gd name="T33" fmla="*/ 200 h 203"/>
                  <a:gd name="T34" fmla="*/ 111 w 237"/>
                  <a:gd name="T35" fmla="*/ 181 h 203"/>
                  <a:gd name="T36" fmla="*/ 152 w 237"/>
                  <a:gd name="T37" fmla="*/ 200 h 203"/>
                  <a:gd name="T38" fmla="*/ 160 w 237"/>
                  <a:gd name="T39" fmla="*/ 193 h 203"/>
                  <a:gd name="T40" fmla="*/ 164 w 237"/>
                  <a:gd name="T41" fmla="*/ 193 h 203"/>
                  <a:gd name="T42" fmla="*/ 175 w 237"/>
                  <a:gd name="T43" fmla="*/ 199 h 203"/>
                  <a:gd name="T44" fmla="*/ 197 w 237"/>
                  <a:gd name="T45" fmla="*/ 159 h 203"/>
                  <a:gd name="T46" fmla="*/ 231 w 237"/>
                  <a:gd name="T47" fmla="*/ 126 h 203"/>
                  <a:gd name="T48" fmla="*/ 192 w 237"/>
                  <a:gd name="T49" fmla="*/ 156 h 203"/>
                  <a:gd name="T50" fmla="*/ 169 w 237"/>
                  <a:gd name="T51" fmla="*/ 191 h 203"/>
                  <a:gd name="T52" fmla="*/ 160 w 237"/>
                  <a:gd name="T53" fmla="*/ 186 h 203"/>
                  <a:gd name="T54" fmla="*/ 149 w 237"/>
                  <a:gd name="T55" fmla="*/ 173 h 203"/>
                  <a:gd name="T56" fmla="*/ 112 w 237"/>
                  <a:gd name="T57" fmla="*/ 176 h 203"/>
                  <a:gd name="T58" fmla="*/ 65 w 237"/>
                  <a:gd name="T59" fmla="*/ 172 h 203"/>
                  <a:gd name="T60" fmla="*/ 55 w 237"/>
                  <a:gd name="T61" fmla="*/ 190 h 203"/>
                  <a:gd name="T62" fmla="*/ 48 w 237"/>
                  <a:gd name="T63" fmla="*/ 186 h 203"/>
                  <a:gd name="T64" fmla="*/ 31 w 237"/>
                  <a:gd name="T65" fmla="*/ 157 h 203"/>
                  <a:gd name="T66" fmla="*/ 112 w 237"/>
                  <a:gd name="T67" fmla="*/ 55 h 203"/>
                  <a:gd name="T68" fmla="*/ 155 w 237"/>
                  <a:gd name="T69" fmla="*/ 53 h 203"/>
                  <a:gd name="T70" fmla="*/ 161 w 237"/>
                  <a:gd name="T71" fmla="*/ 54 h 203"/>
                  <a:gd name="T72" fmla="*/ 179 w 237"/>
                  <a:gd name="T73" fmla="*/ 39 h 203"/>
                  <a:gd name="T74" fmla="*/ 184 w 237"/>
                  <a:gd name="T75" fmla="*/ 64 h 203"/>
                  <a:gd name="T76" fmla="*/ 214 w 237"/>
                  <a:gd name="T77" fmla="*/ 106 h 203"/>
                  <a:gd name="T78" fmla="*/ 224 w 237"/>
                  <a:gd name="T79" fmla="*/ 108 h 203"/>
                  <a:gd name="T80" fmla="*/ 229 w 237"/>
                  <a:gd name="T81" fmla="*/ 113 h 203"/>
                  <a:gd name="T82" fmla="*/ 215 w 237"/>
                  <a:gd name="T83" fmla="*/ 138 h 203"/>
                  <a:gd name="T84" fmla="*/ 141 w 237"/>
                  <a:gd name="T85" fmla="*/ 32 h 203"/>
                  <a:gd name="T86" fmla="*/ 94 w 237"/>
                  <a:gd name="T87" fmla="*/ 38 h 203"/>
                  <a:gd name="T88" fmla="*/ 121 w 237"/>
                  <a:gd name="T89" fmla="*/ 5 h 203"/>
                  <a:gd name="T90" fmla="*/ 22 w 237"/>
                  <a:gd name="T91" fmla="*/ 56 h 203"/>
                  <a:gd name="T92" fmla="*/ 28 w 237"/>
                  <a:gd name="T93" fmla="*/ 62 h 203"/>
                  <a:gd name="T94" fmla="*/ 20 w 237"/>
                  <a:gd name="T95" fmla="*/ 6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7" h="203">
                    <a:moveTo>
                      <a:pt x="233" y="104"/>
                    </a:moveTo>
                    <a:cubicBezTo>
                      <a:pt x="232" y="103"/>
                      <a:pt x="231" y="103"/>
                      <a:pt x="229" y="103"/>
                    </a:cubicBezTo>
                    <a:cubicBezTo>
                      <a:pt x="228" y="103"/>
                      <a:pt x="227" y="103"/>
                      <a:pt x="226" y="103"/>
                    </a:cubicBezTo>
                    <a:cubicBezTo>
                      <a:pt x="225" y="103"/>
                      <a:pt x="224" y="104"/>
                      <a:pt x="223" y="104"/>
                    </a:cubicBezTo>
                    <a:cubicBezTo>
                      <a:pt x="222" y="104"/>
                      <a:pt x="222" y="104"/>
                      <a:pt x="222" y="104"/>
                    </a:cubicBezTo>
                    <a:cubicBezTo>
                      <a:pt x="215" y="102"/>
                      <a:pt x="214" y="96"/>
                      <a:pt x="212" y="89"/>
                    </a:cubicBezTo>
                    <a:cubicBezTo>
                      <a:pt x="212" y="87"/>
                      <a:pt x="211" y="85"/>
                      <a:pt x="211" y="84"/>
                    </a:cubicBezTo>
                    <a:cubicBezTo>
                      <a:pt x="207" y="74"/>
                      <a:pt x="199" y="66"/>
                      <a:pt x="188" y="61"/>
                    </a:cubicBezTo>
                    <a:cubicBezTo>
                      <a:pt x="190" y="52"/>
                      <a:pt x="191" y="38"/>
                      <a:pt x="181" y="34"/>
                    </a:cubicBezTo>
                    <a:cubicBezTo>
                      <a:pt x="180" y="34"/>
                      <a:pt x="180" y="34"/>
                      <a:pt x="179" y="34"/>
                    </a:cubicBezTo>
                    <a:cubicBezTo>
                      <a:pt x="176" y="34"/>
                      <a:pt x="175" y="35"/>
                      <a:pt x="173" y="37"/>
                    </a:cubicBezTo>
                    <a:cubicBezTo>
                      <a:pt x="172" y="37"/>
                      <a:pt x="172" y="37"/>
                      <a:pt x="172" y="37"/>
                    </a:cubicBezTo>
                    <a:cubicBezTo>
                      <a:pt x="167" y="41"/>
                      <a:pt x="163" y="45"/>
                      <a:pt x="159" y="49"/>
                    </a:cubicBezTo>
                    <a:cubicBezTo>
                      <a:pt x="157" y="49"/>
                      <a:pt x="157" y="49"/>
                      <a:pt x="157" y="49"/>
                    </a:cubicBezTo>
                    <a:cubicBezTo>
                      <a:pt x="151" y="47"/>
                      <a:pt x="146" y="45"/>
                      <a:pt x="139" y="45"/>
                    </a:cubicBezTo>
                    <a:cubicBezTo>
                      <a:pt x="143" y="40"/>
                      <a:pt x="146" y="35"/>
                      <a:pt x="147" y="29"/>
                    </a:cubicBezTo>
                    <a:cubicBezTo>
                      <a:pt x="148" y="23"/>
                      <a:pt x="146" y="16"/>
                      <a:pt x="142" y="11"/>
                    </a:cubicBezTo>
                    <a:cubicBezTo>
                      <a:pt x="137" y="4"/>
                      <a:pt x="128" y="0"/>
                      <a:pt x="121" y="0"/>
                    </a:cubicBezTo>
                    <a:cubicBezTo>
                      <a:pt x="120" y="0"/>
                      <a:pt x="120" y="0"/>
                      <a:pt x="120" y="0"/>
                    </a:cubicBezTo>
                    <a:cubicBezTo>
                      <a:pt x="101" y="1"/>
                      <a:pt x="90" y="10"/>
                      <a:pt x="87" y="26"/>
                    </a:cubicBezTo>
                    <a:cubicBezTo>
                      <a:pt x="86" y="33"/>
                      <a:pt x="88" y="39"/>
                      <a:pt x="92" y="45"/>
                    </a:cubicBezTo>
                    <a:cubicBezTo>
                      <a:pt x="73" y="48"/>
                      <a:pt x="46" y="57"/>
                      <a:pt x="30" y="78"/>
                    </a:cubicBezTo>
                    <a:cubicBezTo>
                      <a:pt x="30" y="78"/>
                      <a:pt x="30" y="78"/>
                      <a:pt x="30" y="77"/>
                    </a:cubicBezTo>
                    <a:cubicBezTo>
                      <a:pt x="27" y="76"/>
                      <a:pt x="24" y="74"/>
                      <a:pt x="22" y="71"/>
                    </a:cubicBezTo>
                    <a:cubicBezTo>
                      <a:pt x="22" y="71"/>
                      <a:pt x="22" y="71"/>
                      <a:pt x="22" y="71"/>
                    </a:cubicBezTo>
                    <a:cubicBezTo>
                      <a:pt x="23" y="71"/>
                      <a:pt x="23" y="71"/>
                      <a:pt x="23" y="71"/>
                    </a:cubicBezTo>
                    <a:cubicBezTo>
                      <a:pt x="28" y="69"/>
                      <a:pt x="33" y="65"/>
                      <a:pt x="34" y="60"/>
                    </a:cubicBezTo>
                    <a:cubicBezTo>
                      <a:pt x="35" y="58"/>
                      <a:pt x="34" y="55"/>
                      <a:pt x="33" y="53"/>
                    </a:cubicBezTo>
                    <a:cubicBezTo>
                      <a:pt x="31" y="50"/>
                      <a:pt x="28" y="50"/>
                      <a:pt x="26" y="50"/>
                    </a:cubicBezTo>
                    <a:cubicBezTo>
                      <a:pt x="21" y="50"/>
                      <a:pt x="16" y="54"/>
                      <a:pt x="15" y="59"/>
                    </a:cubicBezTo>
                    <a:cubicBezTo>
                      <a:pt x="14" y="62"/>
                      <a:pt x="15" y="65"/>
                      <a:pt x="15" y="67"/>
                    </a:cubicBezTo>
                    <a:cubicBezTo>
                      <a:pt x="15" y="68"/>
                      <a:pt x="15" y="68"/>
                      <a:pt x="15" y="68"/>
                    </a:cubicBezTo>
                    <a:cubicBezTo>
                      <a:pt x="10" y="68"/>
                      <a:pt x="7" y="66"/>
                      <a:pt x="5" y="62"/>
                    </a:cubicBezTo>
                    <a:cubicBezTo>
                      <a:pt x="4" y="61"/>
                      <a:pt x="4" y="61"/>
                      <a:pt x="3" y="61"/>
                    </a:cubicBezTo>
                    <a:cubicBezTo>
                      <a:pt x="2" y="61"/>
                      <a:pt x="1" y="61"/>
                      <a:pt x="0" y="62"/>
                    </a:cubicBezTo>
                    <a:cubicBezTo>
                      <a:pt x="0" y="63"/>
                      <a:pt x="0" y="64"/>
                      <a:pt x="0" y="64"/>
                    </a:cubicBezTo>
                    <a:cubicBezTo>
                      <a:pt x="3" y="69"/>
                      <a:pt x="9" y="72"/>
                      <a:pt x="15" y="72"/>
                    </a:cubicBezTo>
                    <a:cubicBezTo>
                      <a:pt x="16" y="72"/>
                      <a:pt x="17" y="72"/>
                      <a:pt x="17" y="72"/>
                    </a:cubicBezTo>
                    <a:cubicBezTo>
                      <a:pt x="20" y="76"/>
                      <a:pt x="23" y="80"/>
                      <a:pt x="27" y="82"/>
                    </a:cubicBezTo>
                    <a:cubicBezTo>
                      <a:pt x="24" y="86"/>
                      <a:pt x="22" y="91"/>
                      <a:pt x="21" y="96"/>
                    </a:cubicBezTo>
                    <a:cubicBezTo>
                      <a:pt x="13" y="116"/>
                      <a:pt x="20" y="137"/>
                      <a:pt x="26" y="156"/>
                    </a:cubicBezTo>
                    <a:cubicBezTo>
                      <a:pt x="31" y="170"/>
                      <a:pt x="36" y="184"/>
                      <a:pt x="35" y="198"/>
                    </a:cubicBezTo>
                    <a:cubicBezTo>
                      <a:pt x="35" y="199"/>
                      <a:pt x="36" y="199"/>
                      <a:pt x="36" y="200"/>
                    </a:cubicBezTo>
                    <a:cubicBezTo>
                      <a:pt x="37" y="200"/>
                      <a:pt x="37" y="201"/>
                      <a:pt x="38" y="201"/>
                    </a:cubicBezTo>
                    <a:cubicBezTo>
                      <a:pt x="39" y="201"/>
                      <a:pt x="39" y="200"/>
                      <a:pt x="40" y="200"/>
                    </a:cubicBezTo>
                    <a:cubicBezTo>
                      <a:pt x="42" y="197"/>
                      <a:pt x="44" y="195"/>
                      <a:pt x="46" y="193"/>
                    </a:cubicBezTo>
                    <a:cubicBezTo>
                      <a:pt x="47" y="192"/>
                      <a:pt x="48" y="191"/>
                      <a:pt x="49" y="191"/>
                    </a:cubicBezTo>
                    <a:cubicBezTo>
                      <a:pt x="50" y="191"/>
                      <a:pt x="53" y="195"/>
                      <a:pt x="55" y="198"/>
                    </a:cubicBezTo>
                    <a:cubicBezTo>
                      <a:pt x="56" y="200"/>
                      <a:pt x="57" y="201"/>
                      <a:pt x="58" y="202"/>
                    </a:cubicBezTo>
                    <a:cubicBezTo>
                      <a:pt x="59" y="202"/>
                      <a:pt x="59" y="203"/>
                      <a:pt x="60" y="203"/>
                    </a:cubicBezTo>
                    <a:cubicBezTo>
                      <a:pt x="61" y="203"/>
                      <a:pt x="62" y="202"/>
                      <a:pt x="62" y="200"/>
                    </a:cubicBezTo>
                    <a:cubicBezTo>
                      <a:pt x="63" y="195"/>
                      <a:pt x="65" y="189"/>
                      <a:pt x="66" y="184"/>
                    </a:cubicBezTo>
                    <a:cubicBezTo>
                      <a:pt x="67" y="181"/>
                      <a:pt x="68" y="179"/>
                      <a:pt x="69" y="176"/>
                    </a:cubicBezTo>
                    <a:cubicBezTo>
                      <a:pt x="83" y="179"/>
                      <a:pt x="98" y="181"/>
                      <a:pt x="111" y="181"/>
                    </a:cubicBezTo>
                    <a:cubicBezTo>
                      <a:pt x="124" y="181"/>
                      <a:pt x="135" y="180"/>
                      <a:pt x="145" y="177"/>
                    </a:cubicBezTo>
                    <a:cubicBezTo>
                      <a:pt x="147" y="183"/>
                      <a:pt x="149" y="190"/>
                      <a:pt x="150" y="198"/>
                    </a:cubicBezTo>
                    <a:cubicBezTo>
                      <a:pt x="150" y="199"/>
                      <a:pt x="151" y="200"/>
                      <a:pt x="152" y="200"/>
                    </a:cubicBezTo>
                    <a:cubicBezTo>
                      <a:pt x="153" y="200"/>
                      <a:pt x="153" y="200"/>
                      <a:pt x="154" y="199"/>
                    </a:cubicBezTo>
                    <a:cubicBezTo>
                      <a:pt x="156" y="198"/>
                      <a:pt x="157" y="196"/>
                      <a:pt x="159" y="194"/>
                    </a:cubicBezTo>
                    <a:cubicBezTo>
                      <a:pt x="159" y="194"/>
                      <a:pt x="159" y="194"/>
                      <a:pt x="160" y="193"/>
                    </a:cubicBezTo>
                    <a:cubicBezTo>
                      <a:pt x="160" y="193"/>
                      <a:pt x="161" y="192"/>
                      <a:pt x="162" y="191"/>
                    </a:cubicBezTo>
                    <a:cubicBezTo>
                      <a:pt x="162" y="192"/>
                      <a:pt x="162" y="192"/>
                      <a:pt x="163" y="192"/>
                    </a:cubicBezTo>
                    <a:cubicBezTo>
                      <a:pt x="163" y="193"/>
                      <a:pt x="164" y="193"/>
                      <a:pt x="164" y="193"/>
                    </a:cubicBezTo>
                    <a:cubicBezTo>
                      <a:pt x="166" y="196"/>
                      <a:pt x="169" y="198"/>
                      <a:pt x="171" y="200"/>
                    </a:cubicBezTo>
                    <a:cubicBezTo>
                      <a:pt x="172" y="201"/>
                      <a:pt x="172" y="201"/>
                      <a:pt x="173" y="201"/>
                    </a:cubicBezTo>
                    <a:cubicBezTo>
                      <a:pt x="174" y="201"/>
                      <a:pt x="175" y="200"/>
                      <a:pt x="175" y="199"/>
                    </a:cubicBezTo>
                    <a:cubicBezTo>
                      <a:pt x="175" y="197"/>
                      <a:pt x="175" y="197"/>
                      <a:pt x="175" y="197"/>
                    </a:cubicBezTo>
                    <a:cubicBezTo>
                      <a:pt x="176" y="185"/>
                      <a:pt x="176" y="172"/>
                      <a:pt x="187" y="164"/>
                    </a:cubicBezTo>
                    <a:cubicBezTo>
                      <a:pt x="190" y="162"/>
                      <a:pt x="194" y="160"/>
                      <a:pt x="197" y="159"/>
                    </a:cubicBezTo>
                    <a:cubicBezTo>
                      <a:pt x="204" y="154"/>
                      <a:pt x="210" y="151"/>
                      <a:pt x="215" y="143"/>
                    </a:cubicBezTo>
                    <a:cubicBezTo>
                      <a:pt x="225" y="143"/>
                      <a:pt x="228" y="136"/>
                      <a:pt x="230" y="129"/>
                    </a:cubicBezTo>
                    <a:cubicBezTo>
                      <a:pt x="230" y="128"/>
                      <a:pt x="230" y="127"/>
                      <a:pt x="231" y="126"/>
                    </a:cubicBezTo>
                    <a:cubicBezTo>
                      <a:pt x="233" y="119"/>
                      <a:pt x="237" y="108"/>
                      <a:pt x="233" y="104"/>
                    </a:cubicBezTo>
                    <a:close/>
                    <a:moveTo>
                      <a:pt x="212" y="139"/>
                    </a:moveTo>
                    <a:cubicBezTo>
                      <a:pt x="208" y="146"/>
                      <a:pt x="201" y="152"/>
                      <a:pt x="192" y="156"/>
                    </a:cubicBezTo>
                    <a:cubicBezTo>
                      <a:pt x="187" y="159"/>
                      <a:pt x="181" y="162"/>
                      <a:pt x="178" y="167"/>
                    </a:cubicBezTo>
                    <a:cubicBezTo>
                      <a:pt x="172" y="175"/>
                      <a:pt x="171" y="184"/>
                      <a:pt x="171" y="193"/>
                    </a:cubicBezTo>
                    <a:cubicBezTo>
                      <a:pt x="170" y="193"/>
                      <a:pt x="169" y="192"/>
                      <a:pt x="169" y="191"/>
                    </a:cubicBezTo>
                    <a:cubicBezTo>
                      <a:pt x="167" y="189"/>
                      <a:pt x="165" y="187"/>
                      <a:pt x="163" y="186"/>
                    </a:cubicBezTo>
                    <a:cubicBezTo>
                      <a:pt x="163" y="185"/>
                      <a:pt x="162" y="185"/>
                      <a:pt x="162" y="185"/>
                    </a:cubicBezTo>
                    <a:cubicBezTo>
                      <a:pt x="161" y="185"/>
                      <a:pt x="160" y="185"/>
                      <a:pt x="160" y="186"/>
                    </a:cubicBezTo>
                    <a:cubicBezTo>
                      <a:pt x="159" y="187"/>
                      <a:pt x="157" y="188"/>
                      <a:pt x="156" y="190"/>
                    </a:cubicBezTo>
                    <a:cubicBezTo>
                      <a:pt x="155" y="191"/>
                      <a:pt x="155" y="192"/>
                      <a:pt x="154" y="193"/>
                    </a:cubicBezTo>
                    <a:cubicBezTo>
                      <a:pt x="153" y="187"/>
                      <a:pt x="151" y="180"/>
                      <a:pt x="149" y="173"/>
                    </a:cubicBezTo>
                    <a:cubicBezTo>
                      <a:pt x="149" y="172"/>
                      <a:pt x="148" y="172"/>
                      <a:pt x="147" y="172"/>
                    </a:cubicBezTo>
                    <a:cubicBezTo>
                      <a:pt x="146" y="172"/>
                      <a:pt x="146" y="172"/>
                      <a:pt x="146" y="172"/>
                    </a:cubicBezTo>
                    <a:cubicBezTo>
                      <a:pt x="136" y="175"/>
                      <a:pt x="124" y="176"/>
                      <a:pt x="112" y="176"/>
                    </a:cubicBezTo>
                    <a:cubicBezTo>
                      <a:pt x="97" y="176"/>
                      <a:pt x="82" y="174"/>
                      <a:pt x="68" y="171"/>
                    </a:cubicBezTo>
                    <a:cubicBezTo>
                      <a:pt x="68" y="171"/>
                      <a:pt x="67" y="171"/>
                      <a:pt x="67" y="171"/>
                    </a:cubicBezTo>
                    <a:cubicBezTo>
                      <a:pt x="66" y="171"/>
                      <a:pt x="65" y="171"/>
                      <a:pt x="65" y="172"/>
                    </a:cubicBezTo>
                    <a:cubicBezTo>
                      <a:pt x="64" y="176"/>
                      <a:pt x="63" y="180"/>
                      <a:pt x="62" y="183"/>
                    </a:cubicBezTo>
                    <a:cubicBezTo>
                      <a:pt x="61" y="187"/>
                      <a:pt x="59" y="191"/>
                      <a:pt x="58" y="195"/>
                    </a:cubicBezTo>
                    <a:cubicBezTo>
                      <a:pt x="57" y="193"/>
                      <a:pt x="56" y="192"/>
                      <a:pt x="55" y="190"/>
                    </a:cubicBezTo>
                    <a:cubicBezTo>
                      <a:pt x="54" y="189"/>
                      <a:pt x="52" y="187"/>
                      <a:pt x="51" y="186"/>
                    </a:cubicBezTo>
                    <a:cubicBezTo>
                      <a:pt x="51" y="185"/>
                      <a:pt x="50" y="185"/>
                      <a:pt x="50" y="185"/>
                    </a:cubicBezTo>
                    <a:cubicBezTo>
                      <a:pt x="49" y="185"/>
                      <a:pt x="48" y="185"/>
                      <a:pt x="48" y="186"/>
                    </a:cubicBezTo>
                    <a:cubicBezTo>
                      <a:pt x="47" y="187"/>
                      <a:pt x="45" y="188"/>
                      <a:pt x="44" y="189"/>
                    </a:cubicBezTo>
                    <a:cubicBezTo>
                      <a:pt x="43" y="190"/>
                      <a:pt x="41" y="191"/>
                      <a:pt x="40" y="192"/>
                    </a:cubicBezTo>
                    <a:cubicBezTo>
                      <a:pt x="39" y="180"/>
                      <a:pt x="35" y="168"/>
                      <a:pt x="31" y="157"/>
                    </a:cubicBezTo>
                    <a:cubicBezTo>
                      <a:pt x="26" y="140"/>
                      <a:pt x="20" y="124"/>
                      <a:pt x="23" y="107"/>
                    </a:cubicBezTo>
                    <a:cubicBezTo>
                      <a:pt x="30" y="64"/>
                      <a:pt x="76" y="52"/>
                      <a:pt x="97" y="49"/>
                    </a:cubicBezTo>
                    <a:cubicBezTo>
                      <a:pt x="101" y="52"/>
                      <a:pt x="107" y="55"/>
                      <a:pt x="112" y="55"/>
                    </a:cubicBezTo>
                    <a:cubicBezTo>
                      <a:pt x="113" y="55"/>
                      <a:pt x="114" y="55"/>
                      <a:pt x="115" y="55"/>
                    </a:cubicBezTo>
                    <a:cubicBezTo>
                      <a:pt x="123" y="55"/>
                      <a:pt x="129" y="53"/>
                      <a:pt x="135" y="49"/>
                    </a:cubicBezTo>
                    <a:cubicBezTo>
                      <a:pt x="142" y="49"/>
                      <a:pt x="148" y="51"/>
                      <a:pt x="155" y="53"/>
                    </a:cubicBezTo>
                    <a:cubicBezTo>
                      <a:pt x="156" y="53"/>
                      <a:pt x="158" y="54"/>
                      <a:pt x="159" y="54"/>
                    </a:cubicBezTo>
                    <a:cubicBezTo>
                      <a:pt x="160" y="54"/>
                      <a:pt x="160" y="54"/>
                      <a:pt x="160" y="54"/>
                    </a:cubicBezTo>
                    <a:cubicBezTo>
                      <a:pt x="160" y="54"/>
                      <a:pt x="161" y="54"/>
                      <a:pt x="161" y="54"/>
                    </a:cubicBezTo>
                    <a:cubicBezTo>
                      <a:pt x="162" y="54"/>
                      <a:pt x="162" y="54"/>
                      <a:pt x="162" y="54"/>
                    </a:cubicBezTo>
                    <a:cubicBezTo>
                      <a:pt x="166" y="49"/>
                      <a:pt x="171" y="43"/>
                      <a:pt x="176" y="40"/>
                    </a:cubicBezTo>
                    <a:cubicBezTo>
                      <a:pt x="177" y="39"/>
                      <a:pt x="178" y="39"/>
                      <a:pt x="179" y="39"/>
                    </a:cubicBezTo>
                    <a:cubicBezTo>
                      <a:pt x="180" y="39"/>
                      <a:pt x="181" y="39"/>
                      <a:pt x="182" y="40"/>
                    </a:cubicBezTo>
                    <a:cubicBezTo>
                      <a:pt x="185" y="44"/>
                      <a:pt x="184" y="58"/>
                      <a:pt x="183" y="61"/>
                    </a:cubicBezTo>
                    <a:cubicBezTo>
                      <a:pt x="182" y="63"/>
                      <a:pt x="183" y="64"/>
                      <a:pt x="184" y="64"/>
                    </a:cubicBezTo>
                    <a:cubicBezTo>
                      <a:pt x="196" y="69"/>
                      <a:pt x="204" y="78"/>
                      <a:pt x="207" y="89"/>
                    </a:cubicBezTo>
                    <a:cubicBezTo>
                      <a:pt x="208" y="90"/>
                      <a:pt x="208" y="92"/>
                      <a:pt x="208" y="94"/>
                    </a:cubicBezTo>
                    <a:cubicBezTo>
                      <a:pt x="209" y="98"/>
                      <a:pt x="210" y="104"/>
                      <a:pt x="214" y="106"/>
                    </a:cubicBezTo>
                    <a:cubicBezTo>
                      <a:pt x="216" y="108"/>
                      <a:pt x="219" y="108"/>
                      <a:pt x="221" y="108"/>
                    </a:cubicBezTo>
                    <a:cubicBezTo>
                      <a:pt x="222" y="108"/>
                      <a:pt x="222" y="108"/>
                      <a:pt x="222" y="108"/>
                    </a:cubicBezTo>
                    <a:cubicBezTo>
                      <a:pt x="223" y="108"/>
                      <a:pt x="223" y="108"/>
                      <a:pt x="224" y="108"/>
                    </a:cubicBezTo>
                    <a:cubicBezTo>
                      <a:pt x="225" y="108"/>
                      <a:pt x="226" y="108"/>
                      <a:pt x="227" y="108"/>
                    </a:cubicBezTo>
                    <a:cubicBezTo>
                      <a:pt x="228" y="108"/>
                      <a:pt x="229" y="108"/>
                      <a:pt x="229" y="109"/>
                    </a:cubicBezTo>
                    <a:cubicBezTo>
                      <a:pt x="230" y="109"/>
                      <a:pt x="229" y="112"/>
                      <a:pt x="229" y="113"/>
                    </a:cubicBezTo>
                    <a:cubicBezTo>
                      <a:pt x="228" y="114"/>
                      <a:pt x="228" y="114"/>
                      <a:pt x="228" y="114"/>
                    </a:cubicBezTo>
                    <a:cubicBezTo>
                      <a:pt x="228" y="115"/>
                      <a:pt x="228" y="117"/>
                      <a:pt x="228" y="118"/>
                    </a:cubicBezTo>
                    <a:cubicBezTo>
                      <a:pt x="226" y="127"/>
                      <a:pt x="224" y="138"/>
                      <a:pt x="215" y="138"/>
                    </a:cubicBezTo>
                    <a:cubicBezTo>
                      <a:pt x="215" y="138"/>
                      <a:pt x="214" y="138"/>
                      <a:pt x="214" y="138"/>
                    </a:cubicBezTo>
                    <a:cubicBezTo>
                      <a:pt x="213" y="138"/>
                      <a:pt x="213" y="139"/>
                      <a:pt x="212" y="139"/>
                    </a:cubicBezTo>
                    <a:close/>
                    <a:moveTo>
                      <a:pt x="141" y="32"/>
                    </a:moveTo>
                    <a:cubicBezTo>
                      <a:pt x="137" y="43"/>
                      <a:pt x="127" y="50"/>
                      <a:pt x="116" y="50"/>
                    </a:cubicBezTo>
                    <a:cubicBezTo>
                      <a:pt x="114" y="50"/>
                      <a:pt x="112" y="50"/>
                      <a:pt x="110" y="50"/>
                    </a:cubicBezTo>
                    <a:cubicBezTo>
                      <a:pt x="102" y="48"/>
                      <a:pt x="97" y="44"/>
                      <a:pt x="94" y="38"/>
                    </a:cubicBezTo>
                    <a:cubicBezTo>
                      <a:pt x="91" y="32"/>
                      <a:pt x="91" y="25"/>
                      <a:pt x="94" y="19"/>
                    </a:cubicBezTo>
                    <a:cubicBezTo>
                      <a:pt x="100" y="8"/>
                      <a:pt x="109" y="6"/>
                      <a:pt x="120" y="5"/>
                    </a:cubicBezTo>
                    <a:cubicBezTo>
                      <a:pt x="121" y="5"/>
                      <a:pt x="121" y="5"/>
                      <a:pt x="121" y="5"/>
                    </a:cubicBezTo>
                    <a:cubicBezTo>
                      <a:pt x="128" y="5"/>
                      <a:pt x="134" y="9"/>
                      <a:pt x="138" y="14"/>
                    </a:cubicBezTo>
                    <a:cubicBezTo>
                      <a:pt x="142" y="20"/>
                      <a:pt x="143" y="26"/>
                      <a:pt x="141" y="32"/>
                    </a:cubicBezTo>
                    <a:close/>
                    <a:moveTo>
                      <a:pt x="22" y="56"/>
                    </a:moveTo>
                    <a:cubicBezTo>
                      <a:pt x="23" y="55"/>
                      <a:pt x="24" y="55"/>
                      <a:pt x="25" y="55"/>
                    </a:cubicBezTo>
                    <a:cubicBezTo>
                      <a:pt x="27" y="55"/>
                      <a:pt x="29" y="56"/>
                      <a:pt x="29" y="57"/>
                    </a:cubicBezTo>
                    <a:cubicBezTo>
                      <a:pt x="30" y="58"/>
                      <a:pt x="29" y="60"/>
                      <a:pt x="28" y="62"/>
                    </a:cubicBezTo>
                    <a:cubicBezTo>
                      <a:pt x="26" y="64"/>
                      <a:pt x="23" y="66"/>
                      <a:pt x="20" y="67"/>
                    </a:cubicBezTo>
                    <a:cubicBezTo>
                      <a:pt x="20" y="67"/>
                      <a:pt x="20" y="67"/>
                      <a:pt x="20" y="66"/>
                    </a:cubicBezTo>
                    <a:cubicBezTo>
                      <a:pt x="20" y="66"/>
                      <a:pt x="20" y="66"/>
                      <a:pt x="20" y="66"/>
                    </a:cubicBezTo>
                    <a:cubicBezTo>
                      <a:pt x="19" y="62"/>
                      <a:pt x="19" y="58"/>
                      <a:pt x="22" y="56"/>
                    </a:cubicBezTo>
                    <a:close/>
                  </a:path>
                </a:pathLst>
              </a:custGeom>
              <a:grpFill/>
              <a:ln w="19050">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68" name="Freeform 44">
                <a:extLst>
                  <a:ext uri="{FF2B5EF4-FFF2-40B4-BE49-F238E27FC236}">
                    <a16:creationId xmlns:a16="http://schemas.microsoft.com/office/drawing/2014/main" id="{14640899-F7A7-5C64-5B89-856E0283C603}"/>
                  </a:ext>
                </a:extLst>
              </p:cNvPr>
              <p:cNvSpPr>
                <a:spLocks/>
              </p:cNvSpPr>
              <p:nvPr/>
            </p:nvSpPr>
            <p:spPr bwMode="auto">
              <a:xfrm>
                <a:off x="3694113" y="2441575"/>
                <a:ext cx="68263" cy="44450"/>
              </a:xfrm>
              <a:custGeom>
                <a:avLst/>
                <a:gdLst>
                  <a:gd name="T0" fmla="*/ 9 w 18"/>
                  <a:gd name="T1" fmla="*/ 0 h 12"/>
                  <a:gd name="T2" fmla="*/ 9 w 18"/>
                  <a:gd name="T3" fmla="*/ 0 h 12"/>
                  <a:gd name="T4" fmla="*/ 0 w 18"/>
                  <a:gd name="T5" fmla="*/ 9 h 12"/>
                  <a:gd name="T6" fmla="*/ 0 w 18"/>
                  <a:gd name="T7" fmla="*/ 11 h 12"/>
                  <a:gd name="T8" fmla="*/ 2 w 18"/>
                  <a:gd name="T9" fmla="*/ 12 h 12"/>
                  <a:gd name="T10" fmla="*/ 5 w 18"/>
                  <a:gd name="T11" fmla="*/ 9 h 12"/>
                  <a:gd name="T12" fmla="*/ 9 w 18"/>
                  <a:gd name="T13" fmla="*/ 4 h 12"/>
                  <a:gd name="T14" fmla="*/ 10 w 18"/>
                  <a:gd name="T15" fmla="*/ 5 h 12"/>
                  <a:gd name="T16" fmla="*/ 13 w 18"/>
                  <a:gd name="T17" fmla="*/ 10 h 12"/>
                  <a:gd name="T18" fmla="*/ 15 w 18"/>
                  <a:gd name="T19" fmla="*/ 12 h 12"/>
                  <a:gd name="T20" fmla="*/ 17 w 18"/>
                  <a:gd name="T21" fmla="*/ 11 h 12"/>
                  <a:gd name="T22" fmla="*/ 18 w 18"/>
                  <a:gd name="T23" fmla="*/ 9 h 12"/>
                  <a:gd name="T24" fmla="*/ 9 w 18"/>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2">
                    <a:moveTo>
                      <a:pt x="9" y="0"/>
                    </a:moveTo>
                    <a:cubicBezTo>
                      <a:pt x="9" y="0"/>
                      <a:pt x="9" y="0"/>
                      <a:pt x="9" y="0"/>
                    </a:cubicBezTo>
                    <a:cubicBezTo>
                      <a:pt x="3" y="0"/>
                      <a:pt x="0" y="5"/>
                      <a:pt x="0" y="9"/>
                    </a:cubicBezTo>
                    <a:cubicBezTo>
                      <a:pt x="0" y="10"/>
                      <a:pt x="0" y="11"/>
                      <a:pt x="0" y="11"/>
                    </a:cubicBezTo>
                    <a:cubicBezTo>
                      <a:pt x="1" y="11"/>
                      <a:pt x="1" y="12"/>
                      <a:pt x="2" y="12"/>
                    </a:cubicBezTo>
                    <a:cubicBezTo>
                      <a:pt x="3" y="12"/>
                      <a:pt x="4" y="11"/>
                      <a:pt x="5" y="9"/>
                    </a:cubicBezTo>
                    <a:cubicBezTo>
                      <a:pt x="5" y="7"/>
                      <a:pt x="6" y="4"/>
                      <a:pt x="9" y="4"/>
                    </a:cubicBezTo>
                    <a:cubicBezTo>
                      <a:pt x="9" y="4"/>
                      <a:pt x="9" y="4"/>
                      <a:pt x="10" y="5"/>
                    </a:cubicBezTo>
                    <a:cubicBezTo>
                      <a:pt x="12" y="5"/>
                      <a:pt x="13" y="8"/>
                      <a:pt x="13" y="10"/>
                    </a:cubicBezTo>
                    <a:cubicBezTo>
                      <a:pt x="14" y="11"/>
                      <a:pt x="14" y="12"/>
                      <a:pt x="15" y="12"/>
                    </a:cubicBezTo>
                    <a:cubicBezTo>
                      <a:pt x="16" y="12"/>
                      <a:pt x="17" y="12"/>
                      <a:pt x="17" y="11"/>
                    </a:cubicBezTo>
                    <a:cubicBezTo>
                      <a:pt x="18" y="10"/>
                      <a:pt x="18" y="10"/>
                      <a:pt x="18" y="9"/>
                    </a:cubicBezTo>
                    <a:cubicBezTo>
                      <a:pt x="17" y="4"/>
                      <a:pt x="14" y="0"/>
                      <a:pt x="9" y="0"/>
                    </a:cubicBezTo>
                    <a:close/>
                  </a:path>
                </a:pathLst>
              </a:custGeom>
              <a:grpFill/>
              <a:ln w="19050">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69" name="Freeform 45">
                <a:extLst>
                  <a:ext uri="{FF2B5EF4-FFF2-40B4-BE49-F238E27FC236}">
                    <a16:creationId xmlns:a16="http://schemas.microsoft.com/office/drawing/2014/main" id="{0F07F5B9-79B4-A236-E68B-D39A4EEA6E38}"/>
                  </a:ext>
                </a:extLst>
              </p:cNvPr>
              <p:cNvSpPr>
                <a:spLocks noEditPoints="1"/>
              </p:cNvSpPr>
              <p:nvPr/>
            </p:nvSpPr>
            <p:spPr bwMode="auto">
              <a:xfrm>
                <a:off x="3400426" y="2151063"/>
                <a:ext cx="139700" cy="123825"/>
              </a:xfrm>
              <a:custGeom>
                <a:avLst/>
                <a:gdLst>
                  <a:gd name="T0" fmla="*/ 21 w 37"/>
                  <a:gd name="T1" fmla="*/ 0 h 33"/>
                  <a:gd name="T2" fmla="*/ 21 w 37"/>
                  <a:gd name="T3" fmla="*/ 0 h 33"/>
                  <a:gd name="T4" fmla="*/ 1 w 37"/>
                  <a:gd name="T5" fmla="*/ 16 h 33"/>
                  <a:gd name="T6" fmla="*/ 4 w 37"/>
                  <a:gd name="T7" fmla="*/ 27 h 33"/>
                  <a:gd name="T8" fmla="*/ 18 w 37"/>
                  <a:gd name="T9" fmla="*/ 33 h 33"/>
                  <a:gd name="T10" fmla="*/ 18 w 37"/>
                  <a:gd name="T11" fmla="*/ 33 h 33"/>
                  <a:gd name="T12" fmla="*/ 37 w 37"/>
                  <a:gd name="T13" fmla="*/ 16 h 33"/>
                  <a:gd name="T14" fmla="*/ 33 w 37"/>
                  <a:gd name="T15" fmla="*/ 5 h 33"/>
                  <a:gd name="T16" fmla="*/ 21 w 37"/>
                  <a:gd name="T17" fmla="*/ 0 h 33"/>
                  <a:gd name="T18" fmla="*/ 21 w 37"/>
                  <a:gd name="T19" fmla="*/ 5 h 33"/>
                  <a:gd name="T20" fmla="*/ 30 w 37"/>
                  <a:gd name="T21" fmla="*/ 10 h 33"/>
                  <a:gd name="T22" fmla="*/ 32 w 37"/>
                  <a:gd name="T23" fmla="*/ 19 h 33"/>
                  <a:gd name="T24" fmla="*/ 18 w 37"/>
                  <a:gd name="T25" fmla="*/ 28 h 33"/>
                  <a:gd name="T26" fmla="*/ 17 w 37"/>
                  <a:gd name="T27" fmla="*/ 28 h 33"/>
                  <a:gd name="T28" fmla="*/ 7 w 37"/>
                  <a:gd name="T29" fmla="*/ 23 h 33"/>
                  <a:gd name="T30" fmla="*/ 6 w 37"/>
                  <a:gd name="T31" fmla="*/ 15 h 33"/>
                  <a:gd name="T32" fmla="*/ 21 w 37"/>
                  <a:gd name="T33"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3">
                    <a:moveTo>
                      <a:pt x="21" y="0"/>
                    </a:moveTo>
                    <a:cubicBezTo>
                      <a:pt x="21" y="0"/>
                      <a:pt x="21" y="0"/>
                      <a:pt x="21" y="0"/>
                    </a:cubicBezTo>
                    <a:cubicBezTo>
                      <a:pt x="13" y="0"/>
                      <a:pt x="3" y="4"/>
                      <a:pt x="1" y="16"/>
                    </a:cubicBezTo>
                    <a:cubicBezTo>
                      <a:pt x="0" y="20"/>
                      <a:pt x="1" y="24"/>
                      <a:pt x="4" y="27"/>
                    </a:cubicBezTo>
                    <a:cubicBezTo>
                      <a:pt x="7" y="31"/>
                      <a:pt x="13" y="33"/>
                      <a:pt x="18" y="33"/>
                    </a:cubicBezTo>
                    <a:cubicBezTo>
                      <a:pt x="18" y="33"/>
                      <a:pt x="18" y="33"/>
                      <a:pt x="18" y="33"/>
                    </a:cubicBezTo>
                    <a:cubicBezTo>
                      <a:pt x="28" y="33"/>
                      <a:pt x="37" y="26"/>
                      <a:pt x="37" y="16"/>
                    </a:cubicBezTo>
                    <a:cubicBezTo>
                      <a:pt x="37" y="12"/>
                      <a:pt x="36" y="8"/>
                      <a:pt x="33" y="5"/>
                    </a:cubicBezTo>
                    <a:cubicBezTo>
                      <a:pt x="30" y="2"/>
                      <a:pt x="25" y="0"/>
                      <a:pt x="21" y="0"/>
                    </a:cubicBezTo>
                    <a:close/>
                    <a:moveTo>
                      <a:pt x="21" y="5"/>
                    </a:moveTo>
                    <a:cubicBezTo>
                      <a:pt x="25" y="5"/>
                      <a:pt x="28" y="7"/>
                      <a:pt x="30" y="10"/>
                    </a:cubicBezTo>
                    <a:cubicBezTo>
                      <a:pt x="32" y="12"/>
                      <a:pt x="33" y="16"/>
                      <a:pt x="32" y="19"/>
                    </a:cubicBezTo>
                    <a:cubicBezTo>
                      <a:pt x="30" y="25"/>
                      <a:pt x="25" y="28"/>
                      <a:pt x="18" y="28"/>
                    </a:cubicBezTo>
                    <a:cubicBezTo>
                      <a:pt x="18" y="28"/>
                      <a:pt x="17" y="28"/>
                      <a:pt x="17" y="28"/>
                    </a:cubicBezTo>
                    <a:cubicBezTo>
                      <a:pt x="13" y="28"/>
                      <a:pt x="9" y="26"/>
                      <a:pt x="7" y="23"/>
                    </a:cubicBezTo>
                    <a:cubicBezTo>
                      <a:pt x="6" y="21"/>
                      <a:pt x="5" y="18"/>
                      <a:pt x="6" y="15"/>
                    </a:cubicBezTo>
                    <a:cubicBezTo>
                      <a:pt x="8" y="8"/>
                      <a:pt x="12" y="5"/>
                      <a:pt x="21" y="5"/>
                    </a:cubicBezTo>
                    <a:close/>
                  </a:path>
                </a:pathLst>
              </a:custGeom>
              <a:grpFill/>
              <a:ln w="19050">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70" name="Freeform 46">
                <a:extLst>
                  <a:ext uri="{FF2B5EF4-FFF2-40B4-BE49-F238E27FC236}">
                    <a16:creationId xmlns:a16="http://schemas.microsoft.com/office/drawing/2014/main" id="{C892EBA8-8FC9-994F-AC42-0712446D1837}"/>
                  </a:ext>
                </a:extLst>
              </p:cNvPr>
              <p:cNvSpPr>
                <a:spLocks noEditPoints="1"/>
              </p:cNvSpPr>
              <p:nvPr/>
            </p:nvSpPr>
            <p:spPr bwMode="auto">
              <a:xfrm>
                <a:off x="3324226" y="2327275"/>
                <a:ext cx="295275" cy="60325"/>
              </a:xfrm>
              <a:custGeom>
                <a:avLst/>
                <a:gdLst>
                  <a:gd name="T0" fmla="*/ 45 w 78"/>
                  <a:gd name="T1" fmla="*/ 0 h 16"/>
                  <a:gd name="T2" fmla="*/ 42 w 78"/>
                  <a:gd name="T3" fmla="*/ 0 h 16"/>
                  <a:gd name="T4" fmla="*/ 33 w 78"/>
                  <a:gd name="T5" fmla="*/ 0 h 16"/>
                  <a:gd name="T6" fmla="*/ 1 w 78"/>
                  <a:gd name="T7" fmla="*/ 9 h 16"/>
                  <a:gd name="T8" fmla="*/ 2 w 78"/>
                  <a:gd name="T9" fmla="*/ 13 h 16"/>
                  <a:gd name="T10" fmla="*/ 7 w 78"/>
                  <a:gd name="T11" fmla="*/ 16 h 16"/>
                  <a:gd name="T12" fmla="*/ 11 w 78"/>
                  <a:gd name="T13" fmla="*/ 16 h 16"/>
                  <a:gd name="T14" fmla="*/ 23 w 78"/>
                  <a:gd name="T15" fmla="*/ 15 h 16"/>
                  <a:gd name="T16" fmla="*/ 34 w 78"/>
                  <a:gd name="T17" fmla="*/ 14 h 16"/>
                  <a:gd name="T18" fmla="*/ 36 w 78"/>
                  <a:gd name="T19" fmla="*/ 14 h 16"/>
                  <a:gd name="T20" fmla="*/ 54 w 78"/>
                  <a:gd name="T21" fmla="*/ 15 h 16"/>
                  <a:gd name="T22" fmla="*/ 68 w 78"/>
                  <a:gd name="T23" fmla="*/ 16 h 16"/>
                  <a:gd name="T24" fmla="*/ 69 w 78"/>
                  <a:gd name="T25" fmla="*/ 16 h 16"/>
                  <a:gd name="T26" fmla="*/ 77 w 78"/>
                  <a:gd name="T27" fmla="*/ 11 h 16"/>
                  <a:gd name="T28" fmla="*/ 76 w 78"/>
                  <a:gd name="T29" fmla="*/ 6 h 16"/>
                  <a:gd name="T30" fmla="*/ 45 w 78"/>
                  <a:gd name="T31" fmla="*/ 0 h 16"/>
                  <a:gd name="T32" fmla="*/ 53 w 78"/>
                  <a:gd name="T33" fmla="*/ 10 h 16"/>
                  <a:gd name="T34" fmla="*/ 37 w 78"/>
                  <a:gd name="T35" fmla="*/ 9 h 16"/>
                  <a:gd name="T36" fmla="*/ 34 w 78"/>
                  <a:gd name="T37" fmla="*/ 9 h 16"/>
                  <a:gd name="T38" fmla="*/ 18 w 78"/>
                  <a:gd name="T39" fmla="*/ 10 h 16"/>
                  <a:gd name="T40" fmla="*/ 16 w 78"/>
                  <a:gd name="T41" fmla="*/ 10 h 16"/>
                  <a:gd name="T42" fmla="*/ 10 w 78"/>
                  <a:gd name="T43" fmla="*/ 11 h 16"/>
                  <a:gd name="T44" fmla="*/ 7 w 78"/>
                  <a:gd name="T45" fmla="*/ 10 h 16"/>
                  <a:gd name="T46" fmla="*/ 8 w 78"/>
                  <a:gd name="T47" fmla="*/ 9 h 16"/>
                  <a:gd name="T48" fmla="*/ 17 w 78"/>
                  <a:gd name="T49" fmla="*/ 6 h 16"/>
                  <a:gd name="T50" fmla="*/ 19 w 78"/>
                  <a:gd name="T51" fmla="*/ 6 h 16"/>
                  <a:gd name="T52" fmla="*/ 37 w 78"/>
                  <a:gd name="T53" fmla="*/ 5 h 16"/>
                  <a:gd name="T54" fmla="*/ 42 w 78"/>
                  <a:gd name="T55" fmla="*/ 5 h 16"/>
                  <a:gd name="T56" fmla="*/ 45 w 78"/>
                  <a:gd name="T57" fmla="*/ 5 h 16"/>
                  <a:gd name="T58" fmla="*/ 59 w 78"/>
                  <a:gd name="T59" fmla="*/ 6 h 16"/>
                  <a:gd name="T60" fmla="*/ 60 w 78"/>
                  <a:gd name="T61" fmla="*/ 6 h 16"/>
                  <a:gd name="T62" fmla="*/ 70 w 78"/>
                  <a:gd name="T63" fmla="*/ 10 h 16"/>
                  <a:gd name="T64" fmla="*/ 68 w 78"/>
                  <a:gd name="T65" fmla="*/ 12 h 16"/>
                  <a:gd name="T66" fmla="*/ 66 w 78"/>
                  <a:gd name="T67" fmla="*/ 12 h 16"/>
                  <a:gd name="T68" fmla="*/ 56 w 78"/>
                  <a:gd name="T69" fmla="*/ 11 h 16"/>
                  <a:gd name="T70" fmla="*/ 53 w 78"/>
                  <a:gd name="T7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 h="16">
                    <a:moveTo>
                      <a:pt x="45" y="0"/>
                    </a:moveTo>
                    <a:cubicBezTo>
                      <a:pt x="44" y="0"/>
                      <a:pt x="43" y="0"/>
                      <a:pt x="42" y="0"/>
                    </a:cubicBezTo>
                    <a:cubicBezTo>
                      <a:pt x="40" y="0"/>
                      <a:pt x="37" y="0"/>
                      <a:pt x="33" y="0"/>
                    </a:cubicBezTo>
                    <a:cubicBezTo>
                      <a:pt x="19" y="0"/>
                      <a:pt x="2" y="1"/>
                      <a:pt x="1" y="9"/>
                    </a:cubicBezTo>
                    <a:cubicBezTo>
                      <a:pt x="0" y="11"/>
                      <a:pt x="1" y="12"/>
                      <a:pt x="2" y="13"/>
                    </a:cubicBezTo>
                    <a:cubicBezTo>
                      <a:pt x="3" y="15"/>
                      <a:pt x="5" y="16"/>
                      <a:pt x="7" y="16"/>
                    </a:cubicBezTo>
                    <a:cubicBezTo>
                      <a:pt x="8" y="16"/>
                      <a:pt x="10" y="16"/>
                      <a:pt x="11" y="16"/>
                    </a:cubicBezTo>
                    <a:cubicBezTo>
                      <a:pt x="15" y="16"/>
                      <a:pt x="19" y="16"/>
                      <a:pt x="23" y="15"/>
                    </a:cubicBezTo>
                    <a:cubicBezTo>
                      <a:pt x="26" y="15"/>
                      <a:pt x="30" y="14"/>
                      <a:pt x="34" y="14"/>
                    </a:cubicBezTo>
                    <a:cubicBezTo>
                      <a:pt x="34" y="14"/>
                      <a:pt x="35" y="14"/>
                      <a:pt x="36" y="14"/>
                    </a:cubicBezTo>
                    <a:cubicBezTo>
                      <a:pt x="42" y="14"/>
                      <a:pt x="48" y="15"/>
                      <a:pt x="54" y="15"/>
                    </a:cubicBezTo>
                    <a:cubicBezTo>
                      <a:pt x="59" y="16"/>
                      <a:pt x="63" y="16"/>
                      <a:pt x="68" y="16"/>
                    </a:cubicBezTo>
                    <a:cubicBezTo>
                      <a:pt x="68" y="16"/>
                      <a:pt x="69" y="16"/>
                      <a:pt x="69" y="16"/>
                    </a:cubicBezTo>
                    <a:cubicBezTo>
                      <a:pt x="72" y="16"/>
                      <a:pt x="77" y="16"/>
                      <a:pt x="77" y="11"/>
                    </a:cubicBezTo>
                    <a:cubicBezTo>
                      <a:pt x="78" y="9"/>
                      <a:pt x="77" y="8"/>
                      <a:pt x="76" y="6"/>
                    </a:cubicBezTo>
                    <a:cubicBezTo>
                      <a:pt x="71" y="0"/>
                      <a:pt x="53" y="0"/>
                      <a:pt x="45" y="0"/>
                    </a:cubicBezTo>
                    <a:close/>
                    <a:moveTo>
                      <a:pt x="53" y="10"/>
                    </a:moveTo>
                    <a:cubicBezTo>
                      <a:pt x="47" y="9"/>
                      <a:pt x="42" y="9"/>
                      <a:pt x="37" y="9"/>
                    </a:cubicBezTo>
                    <a:cubicBezTo>
                      <a:pt x="36" y="9"/>
                      <a:pt x="35" y="9"/>
                      <a:pt x="34" y="9"/>
                    </a:cubicBezTo>
                    <a:cubicBezTo>
                      <a:pt x="29" y="9"/>
                      <a:pt x="24" y="9"/>
                      <a:pt x="18" y="10"/>
                    </a:cubicBezTo>
                    <a:cubicBezTo>
                      <a:pt x="18" y="10"/>
                      <a:pt x="17" y="10"/>
                      <a:pt x="16" y="10"/>
                    </a:cubicBezTo>
                    <a:cubicBezTo>
                      <a:pt x="14" y="11"/>
                      <a:pt x="12" y="11"/>
                      <a:pt x="10" y="11"/>
                    </a:cubicBezTo>
                    <a:cubicBezTo>
                      <a:pt x="8" y="11"/>
                      <a:pt x="7" y="11"/>
                      <a:pt x="7" y="10"/>
                    </a:cubicBezTo>
                    <a:cubicBezTo>
                      <a:pt x="7" y="10"/>
                      <a:pt x="7" y="9"/>
                      <a:pt x="8" y="9"/>
                    </a:cubicBezTo>
                    <a:cubicBezTo>
                      <a:pt x="9" y="7"/>
                      <a:pt x="14" y="7"/>
                      <a:pt x="17" y="6"/>
                    </a:cubicBezTo>
                    <a:cubicBezTo>
                      <a:pt x="17" y="6"/>
                      <a:pt x="18" y="6"/>
                      <a:pt x="19" y="6"/>
                    </a:cubicBezTo>
                    <a:cubicBezTo>
                      <a:pt x="25" y="5"/>
                      <a:pt x="31" y="5"/>
                      <a:pt x="37" y="5"/>
                    </a:cubicBezTo>
                    <a:cubicBezTo>
                      <a:pt x="39" y="5"/>
                      <a:pt x="41" y="5"/>
                      <a:pt x="42" y="5"/>
                    </a:cubicBezTo>
                    <a:cubicBezTo>
                      <a:pt x="45" y="5"/>
                      <a:pt x="45" y="5"/>
                      <a:pt x="45" y="5"/>
                    </a:cubicBezTo>
                    <a:cubicBezTo>
                      <a:pt x="50" y="5"/>
                      <a:pt x="55" y="5"/>
                      <a:pt x="59" y="6"/>
                    </a:cubicBezTo>
                    <a:cubicBezTo>
                      <a:pt x="60" y="6"/>
                      <a:pt x="60" y="6"/>
                      <a:pt x="60" y="6"/>
                    </a:cubicBezTo>
                    <a:cubicBezTo>
                      <a:pt x="68" y="7"/>
                      <a:pt x="70" y="9"/>
                      <a:pt x="70" y="10"/>
                    </a:cubicBezTo>
                    <a:cubicBezTo>
                      <a:pt x="70" y="10"/>
                      <a:pt x="69" y="11"/>
                      <a:pt x="68" y="12"/>
                    </a:cubicBezTo>
                    <a:cubicBezTo>
                      <a:pt x="68" y="12"/>
                      <a:pt x="67" y="12"/>
                      <a:pt x="66" y="12"/>
                    </a:cubicBezTo>
                    <a:cubicBezTo>
                      <a:pt x="63" y="12"/>
                      <a:pt x="59" y="11"/>
                      <a:pt x="56" y="11"/>
                    </a:cubicBezTo>
                    <a:cubicBezTo>
                      <a:pt x="55" y="10"/>
                      <a:pt x="53" y="10"/>
                      <a:pt x="53" y="10"/>
                    </a:cubicBezTo>
                    <a:close/>
                  </a:path>
                </a:pathLst>
              </a:custGeom>
              <a:grpFill/>
              <a:ln w="19050">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71" name="Freeform 47">
                <a:extLst>
                  <a:ext uri="{FF2B5EF4-FFF2-40B4-BE49-F238E27FC236}">
                    <a16:creationId xmlns:a16="http://schemas.microsoft.com/office/drawing/2014/main" id="{7933DA1F-B04F-CBDF-DB13-F030209A470C}"/>
                  </a:ext>
                </a:extLst>
              </p:cNvPr>
              <p:cNvSpPr>
                <a:spLocks/>
              </p:cNvSpPr>
              <p:nvPr/>
            </p:nvSpPr>
            <p:spPr bwMode="auto">
              <a:xfrm>
                <a:off x="3148013" y="2463800"/>
                <a:ext cx="44450" cy="142875"/>
              </a:xfrm>
              <a:custGeom>
                <a:avLst/>
                <a:gdLst>
                  <a:gd name="T0" fmla="*/ 10 w 12"/>
                  <a:gd name="T1" fmla="*/ 0 h 38"/>
                  <a:gd name="T2" fmla="*/ 8 w 12"/>
                  <a:gd name="T3" fmla="*/ 1 h 38"/>
                  <a:gd name="T4" fmla="*/ 4 w 12"/>
                  <a:gd name="T5" fmla="*/ 37 h 38"/>
                  <a:gd name="T6" fmla="*/ 6 w 12"/>
                  <a:gd name="T7" fmla="*/ 38 h 38"/>
                  <a:gd name="T8" fmla="*/ 8 w 12"/>
                  <a:gd name="T9" fmla="*/ 37 h 38"/>
                  <a:gd name="T10" fmla="*/ 8 w 12"/>
                  <a:gd name="T11" fmla="*/ 35 h 38"/>
                  <a:gd name="T12" fmla="*/ 12 w 12"/>
                  <a:gd name="T13" fmla="*/ 3 h 38"/>
                  <a:gd name="T14" fmla="*/ 12 w 12"/>
                  <a:gd name="T15" fmla="*/ 1 h 38"/>
                  <a:gd name="T16" fmla="*/ 10 w 12"/>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8">
                    <a:moveTo>
                      <a:pt x="10" y="0"/>
                    </a:moveTo>
                    <a:cubicBezTo>
                      <a:pt x="9" y="0"/>
                      <a:pt x="8" y="0"/>
                      <a:pt x="8" y="1"/>
                    </a:cubicBezTo>
                    <a:cubicBezTo>
                      <a:pt x="1" y="12"/>
                      <a:pt x="0" y="25"/>
                      <a:pt x="4" y="37"/>
                    </a:cubicBezTo>
                    <a:cubicBezTo>
                      <a:pt x="4" y="38"/>
                      <a:pt x="5" y="38"/>
                      <a:pt x="6" y="38"/>
                    </a:cubicBezTo>
                    <a:cubicBezTo>
                      <a:pt x="7" y="38"/>
                      <a:pt x="8" y="38"/>
                      <a:pt x="8" y="37"/>
                    </a:cubicBezTo>
                    <a:cubicBezTo>
                      <a:pt x="9" y="37"/>
                      <a:pt x="9" y="36"/>
                      <a:pt x="8" y="35"/>
                    </a:cubicBezTo>
                    <a:cubicBezTo>
                      <a:pt x="5" y="24"/>
                      <a:pt x="6" y="13"/>
                      <a:pt x="12" y="3"/>
                    </a:cubicBezTo>
                    <a:cubicBezTo>
                      <a:pt x="12" y="2"/>
                      <a:pt x="12" y="2"/>
                      <a:pt x="12" y="1"/>
                    </a:cubicBezTo>
                    <a:cubicBezTo>
                      <a:pt x="11" y="0"/>
                      <a:pt x="10" y="0"/>
                      <a:pt x="10" y="0"/>
                    </a:cubicBezTo>
                    <a:close/>
                  </a:path>
                </a:pathLst>
              </a:custGeom>
              <a:grpFill/>
              <a:ln w="19050">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sp>
            <p:nvSpPr>
              <p:cNvPr id="72" name="Freeform 48">
                <a:extLst>
                  <a:ext uri="{FF2B5EF4-FFF2-40B4-BE49-F238E27FC236}">
                    <a16:creationId xmlns:a16="http://schemas.microsoft.com/office/drawing/2014/main" id="{E8F64FCE-2796-3893-D3E4-4514E589F745}"/>
                  </a:ext>
                </a:extLst>
              </p:cNvPr>
              <p:cNvSpPr>
                <a:spLocks/>
              </p:cNvSpPr>
              <p:nvPr/>
            </p:nvSpPr>
            <p:spPr bwMode="auto">
              <a:xfrm>
                <a:off x="3200401" y="2425700"/>
                <a:ext cx="15875" cy="19050"/>
              </a:xfrm>
              <a:custGeom>
                <a:avLst/>
                <a:gdLst>
                  <a:gd name="T0" fmla="*/ 2 w 4"/>
                  <a:gd name="T1" fmla="*/ 0 h 5"/>
                  <a:gd name="T2" fmla="*/ 0 w 4"/>
                  <a:gd name="T3" fmla="*/ 1 h 5"/>
                  <a:gd name="T4" fmla="*/ 0 w 4"/>
                  <a:gd name="T5" fmla="*/ 2 h 5"/>
                  <a:gd name="T6" fmla="*/ 2 w 4"/>
                  <a:gd name="T7" fmla="*/ 5 h 5"/>
                  <a:gd name="T8" fmla="*/ 4 w 4"/>
                  <a:gd name="T9" fmla="*/ 4 h 5"/>
                  <a:gd name="T10" fmla="*/ 4 w 4"/>
                  <a:gd name="T11" fmla="*/ 2 h 5"/>
                  <a:gd name="T12" fmla="*/ 2 w 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2" y="0"/>
                    </a:moveTo>
                    <a:cubicBezTo>
                      <a:pt x="1" y="0"/>
                      <a:pt x="1" y="0"/>
                      <a:pt x="0" y="1"/>
                    </a:cubicBezTo>
                    <a:cubicBezTo>
                      <a:pt x="0" y="1"/>
                      <a:pt x="0" y="2"/>
                      <a:pt x="0" y="2"/>
                    </a:cubicBezTo>
                    <a:cubicBezTo>
                      <a:pt x="0" y="3"/>
                      <a:pt x="0" y="5"/>
                      <a:pt x="2" y="5"/>
                    </a:cubicBezTo>
                    <a:cubicBezTo>
                      <a:pt x="3" y="5"/>
                      <a:pt x="3" y="4"/>
                      <a:pt x="4" y="4"/>
                    </a:cubicBezTo>
                    <a:cubicBezTo>
                      <a:pt x="4" y="3"/>
                      <a:pt x="4" y="3"/>
                      <a:pt x="4" y="2"/>
                    </a:cubicBezTo>
                    <a:cubicBezTo>
                      <a:pt x="4" y="1"/>
                      <a:pt x="4" y="0"/>
                      <a:pt x="2" y="0"/>
                    </a:cubicBezTo>
                    <a:close/>
                  </a:path>
                </a:pathLst>
              </a:custGeom>
              <a:grpFill/>
              <a:ln w="19050">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grpSp>
      </p:grpSp>
      <p:sp>
        <p:nvSpPr>
          <p:cNvPr id="73" name="TextBox 72">
            <a:extLst>
              <a:ext uri="{FF2B5EF4-FFF2-40B4-BE49-F238E27FC236}">
                <a16:creationId xmlns:a16="http://schemas.microsoft.com/office/drawing/2014/main" id="{03E96540-36FE-E139-92CA-B087BFDBE8EA}"/>
              </a:ext>
            </a:extLst>
          </p:cNvPr>
          <p:cNvSpPr txBox="1"/>
          <p:nvPr/>
        </p:nvSpPr>
        <p:spPr>
          <a:xfrm>
            <a:off x="1569200" y="3335381"/>
            <a:ext cx="5457772" cy="646331"/>
          </a:xfrm>
          <a:prstGeom prst="rect">
            <a:avLst/>
          </a:prstGeom>
          <a:noFill/>
        </p:spPr>
        <p:txBody>
          <a:bodyPr wrap="square">
            <a:spAutoFit/>
          </a:bodyPr>
          <a:lstStyle/>
          <a:p>
            <a:pPr lvl="0" algn="just">
              <a:defRPr/>
            </a:pPr>
            <a:r>
              <a:rPr lang="en-US" sz="1200" dirty="0">
                <a:solidFill>
                  <a:schemeClr val="tx1">
                    <a:lumMod val="75000"/>
                    <a:lumOff val="25000"/>
                  </a:schemeClr>
                </a:solidFill>
                <a:latin typeface="SVN-Gilroy Medium" panose="00000600000000000000" pitchFamily="50" charset="0"/>
                <a:cs typeface="Arial" panose="020B0604020202020204" pitchFamily="34" charset="0"/>
              </a:rPr>
              <a:t>Effective promotion of exploitation of the ecosystem and cross-selling activities through enhancing cross-selling coordination between segments, units, branches and subsidiaries.</a:t>
            </a:r>
          </a:p>
        </p:txBody>
      </p:sp>
      <p:grpSp>
        <p:nvGrpSpPr>
          <p:cNvPr id="107" name="Group 106">
            <a:extLst>
              <a:ext uri="{FF2B5EF4-FFF2-40B4-BE49-F238E27FC236}">
                <a16:creationId xmlns:a16="http://schemas.microsoft.com/office/drawing/2014/main" id="{8E3701E6-CC8B-418D-8005-85DC8A21CD56}"/>
              </a:ext>
            </a:extLst>
          </p:cNvPr>
          <p:cNvGrpSpPr/>
          <p:nvPr/>
        </p:nvGrpSpPr>
        <p:grpSpPr>
          <a:xfrm>
            <a:off x="1062147" y="3476943"/>
            <a:ext cx="366954" cy="366954"/>
            <a:chOff x="722599" y="3621018"/>
            <a:chExt cx="366954" cy="366954"/>
          </a:xfrm>
        </p:grpSpPr>
        <p:sp>
          <p:nvSpPr>
            <p:cNvPr id="108" name="Flowchart: Connector 107">
              <a:extLst>
                <a:ext uri="{FF2B5EF4-FFF2-40B4-BE49-F238E27FC236}">
                  <a16:creationId xmlns:a16="http://schemas.microsoft.com/office/drawing/2014/main" id="{96DB6504-E4E7-C280-4AC4-B5B09F456563}"/>
                </a:ext>
              </a:extLst>
            </p:cNvPr>
            <p:cNvSpPr/>
            <p:nvPr/>
          </p:nvSpPr>
          <p:spPr>
            <a:xfrm>
              <a:off x="722599" y="3621018"/>
              <a:ext cx="366954" cy="366954"/>
            </a:xfrm>
            <a:prstGeom prst="flowChartConnector">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09" name="Freeform 301">
              <a:extLst>
                <a:ext uri="{FF2B5EF4-FFF2-40B4-BE49-F238E27FC236}">
                  <a16:creationId xmlns:a16="http://schemas.microsoft.com/office/drawing/2014/main" id="{8E61205C-CAF9-6A98-0608-1B8BE9D1F790}"/>
                </a:ext>
              </a:extLst>
            </p:cNvPr>
            <p:cNvSpPr>
              <a:spLocks noEditPoints="1"/>
            </p:cNvSpPr>
            <p:nvPr/>
          </p:nvSpPr>
          <p:spPr bwMode="auto">
            <a:xfrm>
              <a:off x="763528" y="3685335"/>
              <a:ext cx="274792" cy="199992"/>
            </a:xfrm>
            <a:custGeom>
              <a:avLst/>
              <a:gdLst>
                <a:gd name="T0" fmla="*/ 86 w 147"/>
                <a:gd name="T1" fmla="*/ 21 h 107"/>
                <a:gd name="T2" fmla="*/ 101 w 147"/>
                <a:gd name="T3" fmla="*/ 26 h 107"/>
                <a:gd name="T4" fmla="*/ 108 w 147"/>
                <a:gd name="T5" fmla="*/ 24 h 107"/>
                <a:gd name="T6" fmla="*/ 86 w 147"/>
                <a:gd name="T7" fmla="*/ 16 h 107"/>
                <a:gd name="T8" fmla="*/ 123 w 147"/>
                <a:gd name="T9" fmla="*/ 42 h 107"/>
                <a:gd name="T10" fmla="*/ 131 w 147"/>
                <a:gd name="T11" fmla="*/ 32 h 107"/>
                <a:gd name="T12" fmla="*/ 107 w 147"/>
                <a:gd name="T13" fmla="*/ 36 h 107"/>
                <a:gd name="T14" fmla="*/ 89 w 147"/>
                <a:gd name="T15" fmla="*/ 84 h 107"/>
                <a:gd name="T16" fmla="*/ 123 w 147"/>
                <a:gd name="T17" fmla="*/ 42 h 107"/>
                <a:gd name="T18" fmla="*/ 118 w 147"/>
                <a:gd name="T19" fmla="*/ 81 h 107"/>
                <a:gd name="T20" fmla="*/ 116 w 147"/>
                <a:gd name="T21" fmla="*/ 84 h 107"/>
                <a:gd name="T22" fmla="*/ 111 w 147"/>
                <a:gd name="T23" fmla="*/ 79 h 107"/>
                <a:gd name="T24" fmla="*/ 117 w 147"/>
                <a:gd name="T25" fmla="*/ 78 h 107"/>
                <a:gd name="T26" fmla="*/ 117 w 147"/>
                <a:gd name="T27" fmla="*/ 71 h 107"/>
                <a:gd name="T28" fmla="*/ 116 w 147"/>
                <a:gd name="T29" fmla="*/ 60 h 107"/>
                <a:gd name="T30" fmla="*/ 118 w 147"/>
                <a:gd name="T31" fmla="*/ 57 h 107"/>
                <a:gd name="T32" fmla="*/ 123 w 147"/>
                <a:gd name="T33" fmla="*/ 61 h 107"/>
                <a:gd name="T34" fmla="*/ 118 w 147"/>
                <a:gd name="T35" fmla="*/ 62 h 107"/>
                <a:gd name="T36" fmla="*/ 118 w 147"/>
                <a:gd name="T37" fmla="*/ 69 h 107"/>
                <a:gd name="T38" fmla="*/ 118 w 147"/>
                <a:gd name="T39" fmla="*/ 81 h 107"/>
                <a:gd name="T40" fmla="*/ 102 w 147"/>
                <a:gd name="T41" fmla="*/ 44 h 107"/>
                <a:gd name="T42" fmla="*/ 90 w 147"/>
                <a:gd name="T43" fmla="*/ 5 h 107"/>
                <a:gd name="T44" fmla="*/ 56 w 147"/>
                <a:gd name="T45" fmla="*/ 9 h 107"/>
                <a:gd name="T46" fmla="*/ 39 w 147"/>
                <a:gd name="T47" fmla="*/ 41 h 107"/>
                <a:gd name="T48" fmla="*/ 35 w 147"/>
                <a:gd name="T49" fmla="*/ 49 h 107"/>
                <a:gd name="T50" fmla="*/ 91 w 147"/>
                <a:gd name="T51" fmla="*/ 97 h 107"/>
                <a:gd name="T52" fmla="*/ 72 w 147"/>
                <a:gd name="T53" fmla="*/ 68 h 107"/>
                <a:gd name="T54" fmla="*/ 72 w 147"/>
                <a:gd name="T55" fmla="*/ 72 h 107"/>
                <a:gd name="T56" fmla="*/ 69 w 147"/>
                <a:gd name="T57" fmla="*/ 68 h 107"/>
                <a:gd name="T58" fmla="*/ 63 w 147"/>
                <a:gd name="T59" fmla="*/ 63 h 107"/>
                <a:gd name="T60" fmla="*/ 75 w 147"/>
                <a:gd name="T61" fmla="*/ 60 h 107"/>
                <a:gd name="T62" fmla="*/ 63 w 147"/>
                <a:gd name="T63" fmla="*/ 47 h 107"/>
                <a:gd name="T64" fmla="*/ 70 w 147"/>
                <a:gd name="T65" fmla="*/ 35 h 107"/>
                <a:gd name="T66" fmla="*/ 72 w 147"/>
                <a:gd name="T67" fmla="*/ 40 h 107"/>
                <a:gd name="T68" fmla="*/ 77 w 147"/>
                <a:gd name="T69" fmla="*/ 44 h 107"/>
                <a:gd name="T70" fmla="*/ 67 w 147"/>
                <a:gd name="T71" fmla="*/ 46 h 107"/>
                <a:gd name="T72" fmla="*/ 79 w 147"/>
                <a:gd name="T73" fmla="*/ 60 h 107"/>
                <a:gd name="T74" fmla="*/ 30 w 147"/>
                <a:gd name="T75" fmla="*/ 49 h 107"/>
                <a:gd name="T76" fmla="*/ 35 w 147"/>
                <a:gd name="T77" fmla="*/ 44 h 107"/>
                <a:gd name="T78" fmla="*/ 14 w 147"/>
                <a:gd name="T79" fmla="*/ 41 h 107"/>
                <a:gd name="T80" fmla="*/ 2 w 147"/>
                <a:gd name="T81" fmla="*/ 87 h 107"/>
                <a:gd name="T82" fmla="*/ 30 w 147"/>
                <a:gd name="T83" fmla="*/ 49 h 107"/>
                <a:gd name="T84" fmla="*/ 28 w 147"/>
                <a:gd name="T85" fmla="*/ 84 h 107"/>
                <a:gd name="T86" fmla="*/ 26 w 147"/>
                <a:gd name="T87" fmla="*/ 87 h 107"/>
                <a:gd name="T88" fmla="*/ 23 w 147"/>
                <a:gd name="T89" fmla="*/ 83 h 107"/>
                <a:gd name="T90" fmla="*/ 27 w 147"/>
                <a:gd name="T91" fmla="*/ 82 h 107"/>
                <a:gd name="T92" fmla="*/ 27 w 147"/>
                <a:gd name="T93" fmla="*/ 77 h 107"/>
                <a:gd name="T94" fmla="*/ 26 w 147"/>
                <a:gd name="T95" fmla="*/ 69 h 107"/>
                <a:gd name="T96" fmla="*/ 28 w 147"/>
                <a:gd name="T97" fmla="*/ 67 h 107"/>
                <a:gd name="T98" fmla="*/ 31 w 147"/>
                <a:gd name="T99" fmla="*/ 70 h 107"/>
                <a:gd name="T100" fmla="*/ 27 w 147"/>
                <a:gd name="T101" fmla="*/ 71 h 107"/>
                <a:gd name="T102" fmla="*/ 28 w 147"/>
                <a:gd name="T103" fmla="*/ 75 h 107"/>
                <a:gd name="T104" fmla="*/ 28 w 147"/>
                <a:gd name="T105" fmla="*/ 84 h 107"/>
                <a:gd name="T106" fmla="*/ 12 w 147"/>
                <a:gd name="T107" fmla="*/ 51 h 107"/>
                <a:gd name="T108" fmla="*/ 9 w 147"/>
                <a:gd name="T109" fmla="*/ 56 h 107"/>
                <a:gd name="T110" fmla="*/ 19 w 147"/>
                <a:gd name="T111" fmla="*/ 50 h 107"/>
                <a:gd name="T112" fmla="*/ 1 w 147"/>
                <a:gd name="T113" fmla="*/ 51 h 107"/>
                <a:gd name="T114" fmla="*/ 12 w 147"/>
                <a:gd name="T115" fmla="*/ 51 h 107"/>
                <a:gd name="T116" fmla="*/ 145 w 147"/>
                <a:gd name="T117" fmla="*/ 44 h 107"/>
                <a:gd name="T118" fmla="*/ 125 w 147"/>
                <a:gd name="T119" fmla="*/ 42 h 107"/>
                <a:gd name="T120" fmla="*/ 136 w 147"/>
                <a:gd name="T121" fmla="*/ 49 h 107"/>
                <a:gd name="T122" fmla="*/ 134 w 147"/>
                <a:gd name="T123" fmla="*/ 43 h 107"/>
                <a:gd name="T124" fmla="*/ 145 w 147"/>
                <a:gd name="T125" fmla="*/ 4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 h="107">
                  <a:moveTo>
                    <a:pt x="82" y="18"/>
                  </a:moveTo>
                  <a:cubicBezTo>
                    <a:pt x="83" y="19"/>
                    <a:pt x="84" y="20"/>
                    <a:pt x="86" y="21"/>
                  </a:cubicBezTo>
                  <a:cubicBezTo>
                    <a:pt x="89" y="21"/>
                    <a:pt x="95" y="24"/>
                    <a:pt x="98" y="28"/>
                  </a:cubicBezTo>
                  <a:cubicBezTo>
                    <a:pt x="99" y="31"/>
                    <a:pt x="103" y="29"/>
                    <a:pt x="101" y="26"/>
                  </a:cubicBezTo>
                  <a:cubicBezTo>
                    <a:pt x="100" y="24"/>
                    <a:pt x="96" y="21"/>
                    <a:pt x="94" y="20"/>
                  </a:cubicBezTo>
                  <a:cubicBezTo>
                    <a:pt x="99" y="20"/>
                    <a:pt x="104" y="21"/>
                    <a:pt x="108" y="24"/>
                  </a:cubicBezTo>
                  <a:cubicBezTo>
                    <a:pt x="111" y="25"/>
                    <a:pt x="113" y="22"/>
                    <a:pt x="110" y="20"/>
                  </a:cubicBezTo>
                  <a:cubicBezTo>
                    <a:pt x="102" y="16"/>
                    <a:pt x="95" y="15"/>
                    <a:pt x="86" y="16"/>
                  </a:cubicBezTo>
                  <a:cubicBezTo>
                    <a:pt x="85" y="17"/>
                    <a:pt x="83" y="18"/>
                    <a:pt x="82" y="18"/>
                  </a:cubicBezTo>
                  <a:close/>
                  <a:moveTo>
                    <a:pt x="123" y="42"/>
                  </a:moveTo>
                  <a:cubicBezTo>
                    <a:pt x="123" y="42"/>
                    <a:pt x="123" y="42"/>
                    <a:pt x="123" y="42"/>
                  </a:cubicBezTo>
                  <a:cubicBezTo>
                    <a:pt x="128" y="41"/>
                    <a:pt x="130" y="38"/>
                    <a:pt x="131" y="32"/>
                  </a:cubicBezTo>
                  <a:cubicBezTo>
                    <a:pt x="125" y="36"/>
                    <a:pt x="123" y="36"/>
                    <a:pt x="117" y="32"/>
                  </a:cubicBezTo>
                  <a:cubicBezTo>
                    <a:pt x="113" y="29"/>
                    <a:pt x="104" y="29"/>
                    <a:pt x="107" y="36"/>
                  </a:cubicBezTo>
                  <a:cubicBezTo>
                    <a:pt x="108" y="38"/>
                    <a:pt x="110" y="40"/>
                    <a:pt x="112" y="42"/>
                  </a:cubicBezTo>
                  <a:cubicBezTo>
                    <a:pt x="94" y="50"/>
                    <a:pt x="88" y="70"/>
                    <a:pt x="89" y="84"/>
                  </a:cubicBezTo>
                  <a:cubicBezTo>
                    <a:pt x="90" y="106"/>
                    <a:pt x="141" y="107"/>
                    <a:pt x="144" y="85"/>
                  </a:cubicBezTo>
                  <a:cubicBezTo>
                    <a:pt x="147" y="68"/>
                    <a:pt x="134" y="46"/>
                    <a:pt x="123" y="42"/>
                  </a:cubicBezTo>
                  <a:close/>
                  <a:moveTo>
                    <a:pt x="118" y="81"/>
                  </a:moveTo>
                  <a:cubicBezTo>
                    <a:pt x="118" y="81"/>
                    <a:pt x="118" y="81"/>
                    <a:pt x="118" y="81"/>
                  </a:cubicBezTo>
                  <a:cubicBezTo>
                    <a:pt x="118" y="84"/>
                    <a:pt x="118" y="84"/>
                    <a:pt x="118" y="84"/>
                  </a:cubicBezTo>
                  <a:cubicBezTo>
                    <a:pt x="116" y="84"/>
                    <a:pt x="116" y="84"/>
                    <a:pt x="116" y="84"/>
                  </a:cubicBezTo>
                  <a:cubicBezTo>
                    <a:pt x="116" y="81"/>
                    <a:pt x="116" y="81"/>
                    <a:pt x="116" y="81"/>
                  </a:cubicBezTo>
                  <a:cubicBezTo>
                    <a:pt x="114" y="81"/>
                    <a:pt x="112" y="80"/>
                    <a:pt x="111" y="79"/>
                  </a:cubicBezTo>
                  <a:cubicBezTo>
                    <a:pt x="112" y="77"/>
                    <a:pt x="112" y="77"/>
                    <a:pt x="112" y="77"/>
                  </a:cubicBezTo>
                  <a:cubicBezTo>
                    <a:pt x="113" y="78"/>
                    <a:pt x="115" y="78"/>
                    <a:pt x="117" y="78"/>
                  </a:cubicBezTo>
                  <a:cubicBezTo>
                    <a:pt x="119" y="78"/>
                    <a:pt x="120" y="77"/>
                    <a:pt x="120" y="75"/>
                  </a:cubicBezTo>
                  <a:cubicBezTo>
                    <a:pt x="120" y="73"/>
                    <a:pt x="119" y="72"/>
                    <a:pt x="117" y="71"/>
                  </a:cubicBezTo>
                  <a:cubicBezTo>
                    <a:pt x="113" y="70"/>
                    <a:pt x="111" y="68"/>
                    <a:pt x="111" y="66"/>
                  </a:cubicBezTo>
                  <a:cubicBezTo>
                    <a:pt x="111" y="63"/>
                    <a:pt x="113" y="61"/>
                    <a:pt x="116" y="60"/>
                  </a:cubicBezTo>
                  <a:cubicBezTo>
                    <a:pt x="116" y="57"/>
                    <a:pt x="116" y="57"/>
                    <a:pt x="116" y="57"/>
                  </a:cubicBezTo>
                  <a:cubicBezTo>
                    <a:pt x="118" y="57"/>
                    <a:pt x="118" y="57"/>
                    <a:pt x="118" y="57"/>
                  </a:cubicBezTo>
                  <a:cubicBezTo>
                    <a:pt x="118" y="60"/>
                    <a:pt x="118" y="60"/>
                    <a:pt x="118" y="60"/>
                  </a:cubicBezTo>
                  <a:cubicBezTo>
                    <a:pt x="120" y="60"/>
                    <a:pt x="122" y="61"/>
                    <a:pt x="123" y="61"/>
                  </a:cubicBezTo>
                  <a:cubicBezTo>
                    <a:pt x="122" y="63"/>
                    <a:pt x="122" y="63"/>
                    <a:pt x="122" y="63"/>
                  </a:cubicBezTo>
                  <a:cubicBezTo>
                    <a:pt x="121" y="63"/>
                    <a:pt x="120" y="62"/>
                    <a:pt x="118" y="62"/>
                  </a:cubicBezTo>
                  <a:cubicBezTo>
                    <a:pt x="115" y="62"/>
                    <a:pt x="114" y="64"/>
                    <a:pt x="114" y="65"/>
                  </a:cubicBezTo>
                  <a:cubicBezTo>
                    <a:pt x="114" y="67"/>
                    <a:pt x="115" y="68"/>
                    <a:pt x="118" y="69"/>
                  </a:cubicBezTo>
                  <a:cubicBezTo>
                    <a:pt x="122" y="70"/>
                    <a:pt x="123" y="72"/>
                    <a:pt x="123" y="75"/>
                  </a:cubicBezTo>
                  <a:cubicBezTo>
                    <a:pt x="123" y="77"/>
                    <a:pt x="122" y="80"/>
                    <a:pt x="118" y="81"/>
                  </a:cubicBezTo>
                  <a:close/>
                  <a:moveTo>
                    <a:pt x="102" y="44"/>
                  </a:moveTo>
                  <a:cubicBezTo>
                    <a:pt x="102" y="44"/>
                    <a:pt x="102" y="44"/>
                    <a:pt x="102" y="44"/>
                  </a:cubicBezTo>
                  <a:cubicBezTo>
                    <a:pt x="96" y="32"/>
                    <a:pt x="87" y="21"/>
                    <a:pt x="78" y="18"/>
                  </a:cubicBezTo>
                  <a:cubicBezTo>
                    <a:pt x="86" y="16"/>
                    <a:pt x="89" y="12"/>
                    <a:pt x="90" y="5"/>
                  </a:cubicBezTo>
                  <a:cubicBezTo>
                    <a:pt x="82" y="9"/>
                    <a:pt x="78" y="9"/>
                    <a:pt x="71" y="5"/>
                  </a:cubicBezTo>
                  <a:cubicBezTo>
                    <a:pt x="64" y="0"/>
                    <a:pt x="53" y="0"/>
                    <a:pt x="56" y="9"/>
                  </a:cubicBezTo>
                  <a:cubicBezTo>
                    <a:pt x="57" y="12"/>
                    <a:pt x="60" y="15"/>
                    <a:pt x="63" y="18"/>
                  </a:cubicBezTo>
                  <a:cubicBezTo>
                    <a:pt x="52" y="23"/>
                    <a:pt x="44" y="31"/>
                    <a:pt x="39" y="41"/>
                  </a:cubicBezTo>
                  <a:cubicBezTo>
                    <a:pt x="40" y="41"/>
                    <a:pt x="40" y="43"/>
                    <a:pt x="39" y="44"/>
                  </a:cubicBezTo>
                  <a:cubicBezTo>
                    <a:pt x="39" y="46"/>
                    <a:pt x="37" y="48"/>
                    <a:pt x="35" y="49"/>
                  </a:cubicBezTo>
                  <a:cubicBezTo>
                    <a:pt x="49" y="53"/>
                    <a:pt x="62" y="85"/>
                    <a:pt x="49" y="97"/>
                  </a:cubicBezTo>
                  <a:cubicBezTo>
                    <a:pt x="62" y="103"/>
                    <a:pt x="78" y="103"/>
                    <a:pt x="91" y="97"/>
                  </a:cubicBezTo>
                  <a:cubicBezTo>
                    <a:pt x="77" y="87"/>
                    <a:pt x="87" y="53"/>
                    <a:pt x="102" y="44"/>
                  </a:cubicBezTo>
                  <a:close/>
                  <a:moveTo>
                    <a:pt x="72" y="68"/>
                  </a:moveTo>
                  <a:cubicBezTo>
                    <a:pt x="72" y="68"/>
                    <a:pt x="72" y="68"/>
                    <a:pt x="72" y="68"/>
                  </a:cubicBezTo>
                  <a:cubicBezTo>
                    <a:pt x="72" y="72"/>
                    <a:pt x="72" y="72"/>
                    <a:pt x="72" y="72"/>
                  </a:cubicBezTo>
                  <a:cubicBezTo>
                    <a:pt x="69" y="72"/>
                    <a:pt x="69" y="72"/>
                    <a:pt x="69" y="72"/>
                  </a:cubicBezTo>
                  <a:cubicBezTo>
                    <a:pt x="69" y="68"/>
                    <a:pt x="69" y="68"/>
                    <a:pt x="69" y="68"/>
                  </a:cubicBezTo>
                  <a:cubicBezTo>
                    <a:pt x="67" y="68"/>
                    <a:pt x="64" y="67"/>
                    <a:pt x="62" y="66"/>
                  </a:cubicBezTo>
                  <a:cubicBezTo>
                    <a:pt x="63" y="63"/>
                    <a:pt x="63" y="63"/>
                    <a:pt x="63" y="63"/>
                  </a:cubicBezTo>
                  <a:cubicBezTo>
                    <a:pt x="65" y="64"/>
                    <a:pt x="67" y="65"/>
                    <a:pt x="70" y="65"/>
                  </a:cubicBezTo>
                  <a:cubicBezTo>
                    <a:pt x="73" y="65"/>
                    <a:pt x="75" y="63"/>
                    <a:pt x="75" y="60"/>
                  </a:cubicBezTo>
                  <a:cubicBezTo>
                    <a:pt x="75" y="58"/>
                    <a:pt x="74" y="56"/>
                    <a:pt x="70" y="55"/>
                  </a:cubicBezTo>
                  <a:cubicBezTo>
                    <a:pt x="66" y="53"/>
                    <a:pt x="63" y="51"/>
                    <a:pt x="63" y="47"/>
                  </a:cubicBezTo>
                  <a:cubicBezTo>
                    <a:pt x="63" y="43"/>
                    <a:pt x="65" y="40"/>
                    <a:pt x="70" y="40"/>
                  </a:cubicBezTo>
                  <a:cubicBezTo>
                    <a:pt x="70" y="35"/>
                    <a:pt x="70" y="35"/>
                    <a:pt x="70" y="35"/>
                  </a:cubicBezTo>
                  <a:cubicBezTo>
                    <a:pt x="72" y="35"/>
                    <a:pt x="72" y="35"/>
                    <a:pt x="72" y="35"/>
                  </a:cubicBezTo>
                  <a:cubicBezTo>
                    <a:pt x="72" y="40"/>
                    <a:pt x="72" y="40"/>
                    <a:pt x="72" y="40"/>
                  </a:cubicBezTo>
                  <a:cubicBezTo>
                    <a:pt x="75" y="40"/>
                    <a:pt x="77" y="40"/>
                    <a:pt x="78" y="41"/>
                  </a:cubicBezTo>
                  <a:cubicBezTo>
                    <a:pt x="77" y="44"/>
                    <a:pt x="77" y="44"/>
                    <a:pt x="77" y="44"/>
                  </a:cubicBezTo>
                  <a:cubicBezTo>
                    <a:pt x="76" y="43"/>
                    <a:pt x="74" y="43"/>
                    <a:pt x="71" y="43"/>
                  </a:cubicBezTo>
                  <a:cubicBezTo>
                    <a:pt x="68" y="43"/>
                    <a:pt x="67" y="45"/>
                    <a:pt x="67" y="46"/>
                  </a:cubicBezTo>
                  <a:cubicBezTo>
                    <a:pt x="67" y="49"/>
                    <a:pt x="68" y="50"/>
                    <a:pt x="72" y="51"/>
                  </a:cubicBezTo>
                  <a:cubicBezTo>
                    <a:pt x="77" y="53"/>
                    <a:pt x="79" y="56"/>
                    <a:pt x="79" y="60"/>
                  </a:cubicBezTo>
                  <a:cubicBezTo>
                    <a:pt x="79" y="63"/>
                    <a:pt x="77" y="67"/>
                    <a:pt x="72" y="68"/>
                  </a:cubicBezTo>
                  <a:close/>
                  <a:moveTo>
                    <a:pt x="30" y="49"/>
                  </a:moveTo>
                  <a:cubicBezTo>
                    <a:pt x="30" y="49"/>
                    <a:pt x="30" y="49"/>
                    <a:pt x="30" y="49"/>
                  </a:cubicBezTo>
                  <a:cubicBezTo>
                    <a:pt x="33" y="48"/>
                    <a:pt x="34" y="46"/>
                    <a:pt x="35" y="44"/>
                  </a:cubicBezTo>
                  <a:cubicBezTo>
                    <a:pt x="37" y="39"/>
                    <a:pt x="30" y="39"/>
                    <a:pt x="26" y="41"/>
                  </a:cubicBezTo>
                  <a:cubicBezTo>
                    <a:pt x="21" y="44"/>
                    <a:pt x="19" y="44"/>
                    <a:pt x="14" y="41"/>
                  </a:cubicBezTo>
                  <a:cubicBezTo>
                    <a:pt x="14" y="46"/>
                    <a:pt x="17" y="49"/>
                    <a:pt x="21" y="50"/>
                  </a:cubicBezTo>
                  <a:cubicBezTo>
                    <a:pt x="12" y="54"/>
                    <a:pt x="0" y="72"/>
                    <a:pt x="2" y="87"/>
                  </a:cubicBezTo>
                  <a:cubicBezTo>
                    <a:pt x="6" y="107"/>
                    <a:pt x="49" y="106"/>
                    <a:pt x="51" y="87"/>
                  </a:cubicBezTo>
                  <a:cubicBezTo>
                    <a:pt x="52" y="74"/>
                    <a:pt x="46" y="57"/>
                    <a:pt x="30" y="49"/>
                  </a:cubicBezTo>
                  <a:close/>
                  <a:moveTo>
                    <a:pt x="28" y="84"/>
                  </a:moveTo>
                  <a:cubicBezTo>
                    <a:pt x="28" y="84"/>
                    <a:pt x="28" y="84"/>
                    <a:pt x="28" y="84"/>
                  </a:cubicBezTo>
                  <a:cubicBezTo>
                    <a:pt x="28" y="87"/>
                    <a:pt x="28" y="87"/>
                    <a:pt x="28" y="87"/>
                  </a:cubicBezTo>
                  <a:cubicBezTo>
                    <a:pt x="26" y="87"/>
                    <a:pt x="26" y="87"/>
                    <a:pt x="26" y="87"/>
                  </a:cubicBezTo>
                  <a:cubicBezTo>
                    <a:pt x="26" y="84"/>
                    <a:pt x="26" y="84"/>
                    <a:pt x="26" y="84"/>
                  </a:cubicBezTo>
                  <a:cubicBezTo>
                    <a:pt x="25" y="84"/>
                    <a:pt x="23" y="84"/>
                    <a:pt x="23" y="83"/>
                  </a:cubicBezTo>
                  <a:cubicBezTo>
                    <a:pt x="23" y="81"/>
                    <a:pt x="23" y="81"/>
                    <a:pt x="23" y="81"/>
                  </a:cubicBezTo>
                  <a:cubicBezTo>
                    <a:pt x="24" y="82"/>
                    <a:pt x="25" y="82"/>
                    <a:pt x="27" y="82"/>
                  </a:cubicBezTo>
                  <a:cubicBezTo>
                    <a:pt x="28" y="82"/>
                    <a:pt x="30" y="82"/>
                    <a:pt x="30" y="80"/>
                  </a:cubicBezTo>
                  <a:cubicBezTo>
                    <a:pt x="30" y="79"/>
                    <a:pt x="29" y="78"/>
                    <a:pt x="27" y="77"/>
                  </a:cubicBezTo>
                  <a:cubicBezTo>
                    <a:pt x="24" y="76"/>
                    <a:pt x="23" y="75"/>
                    <a:pt x="23" y="73"/>
                  </a:cubicBezTo>
                  <a:cubicBezTo>
                    <a:pt x="23" y="71"/>
                    <a:pt x="24" y="70"/>
                    <a:pt x="26" y="69"/>
                  </a:cubicBezTo>
                  <a:cubicBezTo>
                    <a:pt x="26" y="67"/>
                    <a:pt x="26" y="67"/>
                    <a:pt x="26" y="67"/>
                  </a:cubicBezTo>
                  <a:cubicBezTo>
                    <a:pt x="28" y="67"/>
                    <a:pt x="28" y="67"/>
                    <a:pt x="28" y="67"/>
                  </a:cubicBezTo>
                  <a:cubicBezTo>
                    <a:pt x="28" y="69"/>
                    <a:pt x="28" y="69"/>
                    <a:pt x="28" y="69"/>
                  </a:cubicBezTo>
                  <a:cubicBezTo>
                    <a:pt x="29" y="69"/>
                    <a:pt x="30" y="70"/>
                    <a:pt x="31" y="70"/>
                  </a:cubicBezTo>
                  <a:cubicBezTo>
                    <a:pt x="30" y="71"/>
                    <a:pt x="30" y="71"/>
                    <a:pt x="30" y="71"/>
                  </a:cubicBezTo>
                  <a:cubicBezTo>
                    <a:pt x="30" y="71"/>
                    <a:pt x="29" y="71"/>
                    <a:pt x="27" y="71"/>
                  </a:cubicBezTo>
                  <a:cubicBezTo>
                    <a:pt x="26" y="71"/>
                    <a:pt x="25" y="72"/>
                    <a:pt x="25" y="73"/>
                  </a:cubicBezTo>
                  <a:cubicBezTo>
                    <a:pt x="25" y="74"/>
                    <a:pt x="26" y="75"/>
                    <a:pt x="28" y="75"/>
                  </a:cubicBezTo>
                  <a:cubicBezTo>
                    <a:pt x="30" y="77"/>
                    <a:pt x="32" y="78"/>
                    <a:pt x="32" y="80"/>
                  </a:cubicBezTo>
                  <a:cubicBezTo>
                    <a:pt x="32" y="82"/>
                    <a:pt x="30" y="84"/>
                    <a:pt x="28" y="84"/>
                  </a:cubicBezTo>
                  <a:close/>
                  <a:moveTo>
                    <a:pt x="12" y="51"/>
                  </a:moveTo>
                  <a:cubicBezTo>
                    <a:pt x="12" y="51"/>
                    <a:pt x="12" y="51"/>
                    <a:pt x="12" y="51"/>
                  </a:cubicBezTo>
                  <a:cubicBezTo>
                    <a:pt x="10" y="52"/>
                    <a:pt x="8" y="53"/>
                    <a:pt x="7" y="55"/>
                  </a:cubicBezTo>
                  <a:cubicBezTo>
                    <a:pt x="6" y="57"/>
                    <a:pt x="8" y="58"/>
                    <a:pt x="9" y="56"/>
                  </a:cubicBezTo>
                  <a:cubicBezTo>
                    <a:pt x="11" y="54"/>
                    <a:pt x="14" y="52"/>
                    <a:pt x="16" y="51"/>
                  </a:cubicBezTo>
                  <a:cubicBezTo>
                    <a:pt x="17" y="51"/>
                    <a:pt x="18" y="50"/>
                    <a:pt x="19" y="50"/>
                  </a:cubicBezTo>
                  <a:cubicBezTo>
                    <a:pt x="18" y="50"/>
                    <a:pt x="17" y="49"/>
                    <a:pt x="16" y="49"/>
                  </a:cubicBezTo>
                  <a:cubicBezTo>
                    <a:pt x="11" y="48"/>
                    <a:pt x="6" y="48"/>
                    <a:pt x="1" y="51"/>
                  </a:cubicBezTo>
                  <a:cubicBezTo>
                    <a:pt x="0" y="52"/>
                    <a:pt x="1" y="54"/>
                    <a:pt x="3" y="53"/>
                  </a:cubicBezTo>
                  <a:cubicBezTo>
                    <a:pt x="5" y="51"/>
                    <a:pt x="8" y="51"/>
                    <a:pt x="12" y="51"/>
                  </a:cubicBezTo>
                  <a:close/>
                  <a:moveTo>
                    <a:pt x="145" y="44"/>
                  </a:moveTo>
                  <a:cubicBezTo>
                    <a:pt x="145" y="44"/>
                    <a:pt x="145" y="44"/>
                    <a:pt x="145" y="44"/>
                  </a:cubicBezTo>
                  <a:cubicBezTo>
                    <a:pt x="140" y="40"/>
                    <a:pt x="135" y="40"/>
                    <a:pt x="128" y="41"/>
                  </a:cubicBezTo>
                  <a:cubicBezTo>
                    <a:pt x="127" y="41"/>
                    <a:pt x="126" y="42"/>
                    <a:pt x="125" y="42"/>
                  </a:cubicBezTo>
                  <a:cubicBezTo>
                    <a:pt x="126" y="43"/>
                    <a:pt x="127" y="43"/>
                    <a:pt x="128" y="44"/>
                  </a:cubicBezTo>
                  <a:cubicBezTo>
                    <a:pt x="130" y="44"/>
                    <a:pt x="135" y="46"/>
                    <a:pt x="136" y="49"/>
                  </a:cubicBezTo>
                  <a:cubicBezTo>
                    <a:pt x="138" y="51"/>
                    <a:pt x="140" y="50"/>
                    <a:pt x="139" y="48"/>
                  </a:cubicBezTo>
                  <a:cubicBezTo>
                    <a:pt x="138" y="46"/>
                    <a:pt x="136" y="44"/>
                    <a:pt x="134" y="43"/>
                  </a:cubicBezTo>
                  <a:cubicBezTo>
                    <a:pt x="137" y="43"/>
                    <a:pt x="141" y="44"/>
                    <a:pt x="144" y="46"/>
                  </a:cubicBezTo>
                  <a:cubicBezTo>
                    <a:pt x="146" y="47"/>
                    <a:pt x="147" y="45"/>
                    <a:pt x="145" y="44"/>
                  </a:cubicBezTo>
                  <a:close/>
                </a:path>
              </a:pathLst>
            </a:custGeom>
            <a:solidFill>
              <a:schemeClr val="bg1"/>
            </a:solidFill>
            <a:ln w="3175" cap="flat">
              <a:solidFill>
                <a:srgbClr val="00599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grpSp>
      <p:grpSp>
        <p:nvGrpSpPr>
          <p:cNvPr id="142" name="Group 141">
            <a:extLst>
              <a:ext uri="{FF2B5EF4-FFF2-40B4-BE49-F238E27FC236}">
                <a16:creationId xmlns:a16="http://schemas.microsoft.com/office/drawing/2014/main" id="{B382CA74-F98A-2D8E-FD03-7FADBB83CFB2}"/>
              </a:ext>
            </a:extLst>
          </p:cNvPr>
          <p:cNvGrpSpPr/>
          <p:nvPr/>
        </p:nvGrpSpPr>
        <p:grpSpPr>
          <a:xfrm>
            <a:off x="7305801" y="57926"/>
            <a:ext cx="4886199" cy="6800074"/>
            <a:chOff x="8067495" y="527412"/>
            <a:chExt cx="4117256" cy="5729944"/>
          </a:xfrm>
        </p:grpSpPr>
        <p:pic>
          <p:nvPicPr>
            <p:cNvPr id="143" name="Picture 142">
              <a:extLst>
                <a:ext uri="{FF2B5EF4-FFF2-40B4-BE49-F238E27FC236}">
                  <a16:creationId xmlns:a16="http://schemas.microsoft.com/office/drawing/2014/main" id="{DE002CFB-1867-869C-DFE5-A888A0CEDFA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53263" t="27506" r="23133" b="34447"/>
            <a:stretch/>
          </p:blipFill>
          <p:spPr>
            <a:xfrm>
              <a:off x="9026118" y="3420398"/>
              <a:ext cx="1868072" cy="1868072"/>
            </a:xfrm>
            <a:custGeom>
              <a:avLst/>
              <a:gdLst>
                <a:gd name="connsiteX0" fmla="*/ 934036 w 1868072"/>
                <a:gd name="connsiteY0" fmla="*/ 0 h 1868072"/>
                <a:gd name="connsiteX1" fmla="*/ 1868072 w 1868072"/>
                <a:gd name="connsiteY1" fmla="*/ 934036 h 1868072"/>
                <a:gd name="connsiteX2" fmla="*/ 934036 w 1868072"/>
                <a:gd name="connsiteY2" fmla="*/ 1868072 h 1868072"/>
                <a:gd name="connsiteX3" fmla="*/ 0 w 1868072"/>
                <a:gd name="connsiteY3" fmla="*/ 934036 h 1868072"/>
              </a:gdLst>
              <a:ahLst/>
              <a:cxnLst>
                <a:cxn ang="0">
                  <a:pos x="connsiteX0" y="connsiteY0"/>
                </a:cxn>
                <a:cxn ang="0">
                  <a:pos x="connsiteX1" y="connsiteY1"/>
                </a:cxn>
                <a:cxn ang="0">
                  <a:pos x="connsiteX2" y="connsiteY2"/>
                </a:cxn>
                <a:cxn ang="0">
                  <a:pos x="connsiteX3" y="connsiteY3"/>
                </a:cxn>
              </a:cxnLst>
              <a:rect l="l" t="t" r="r" b="b"/>
              <a:pathLst>
                <a:path w="1868072" h="1868072">
                  <a:moveTo>
                    <a:pt x="934036" y="0"/>
                  </a:moveTo>
                  <a:lnTo>
                    <a:pt x="1868072" y="934036"/>
                  </a:lnTo>
                  <a:lnTo>
                    <a:pt x="934036" y="1868072"/>
                  </a:lnTo>
                  <a:lnTo>
                    <a:pt x="0" y="934036"/>
                  </a:lnTo>
                  <a:close/>
                </a:path>
              </a:pathLst>
            </a:custGeom>
          </p:spPr>
        </p:pic>
        <p:pic>
          <p:nvPicPr>
            <p:cNvPr id="144" name="Picture 143">
              <a:extLst>
                <a:ext uri="{FF2B5EF4-FFF2-40B4-BE49-F238E27FC236}">
                  <a16:creationId xmlns:a16="http://schemas.microsoft.com/office/drawing/2014/main" id="{13BB3115-58F7-3F69-0054-DF2CC8D7D8C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152" r="33468"/>
            <a:stretch/>
          </p:blipFill>
          <p:spPr>
            <a:xfrm>
              <a:off x="9992544" y="4389284"/>
              <a:ext cx="1868072" cy="1868072"/>
            </a:xfrm>
            <a:custGeom>
              <a:avLst/>
              <a:gdLst>
                <a:gd name="connsiteX0" fmla="*/ 934036 w 1868072"/>
                <a:gd name="connsiteY0" fmla="*/ 0 h 1868072"/>
                <a:gd name="connsiteX1" fmla="*/ 1868072 w 1868072"/>
                <a:gd name="connsiteY1" fmla="*/ 934036 h 1868072"/>
                <a:gd name="connsiteX2" fmla="*/ 934036 w 1868072"/>
                <a:gd name="connsiteY2" fmla="*/ 1868072 h 1868072"/>
                <a:gd name="connsiteX3" fmla="*/ 0 w 1868072"/>
                <a:gd name="connsiteY3" fmla="*/ 934036 h 1868072"/>
              </a:gdLst>
              <a:ahLst/>
              <a:cxnLst>
                <a:cxn ang="0">
                  <a:pos x="connsiteX0" y="connsiteY0"/>
                </a:cxn>
                <a:cxn ang="0">
                  <a:pos x="connsiteX1" y="connsiteY1"/>
                </a:cxn>
                <a:cxn ang="0">
                  <a:pos x="connsiteX2" y="connsiteY2"/>
                </a:cxn>
                <a:cxn ang="0">
                  <a:pos x="connsiteX3" y="connsiteY3"/>
                </a:cxn>
              </a:cxnLst>
              <a:rect l="l" t="t" r="r" b="b"/>
              <a:pathLst>
                <a:path w="1868072" h="1868072">
                  <a:moveTo>
                    <a:pt x="934036" y="0"/>
                  </a:moveTo>
                  <a:lnTo>
                    <a:pt x="1868072" y="934036"/>
                  </a:lnTo>
                  <a:lnTo>
                    <a:pt x="934036" y="1868072"/>
                  </a:lnTo>
                  <a:lnTo>
                    <a:pt x="0" y="934036"/>
                  </a:lnTo>
                  <a:close/>
                </a:path>
              </a:pathLst>
            </a:custGeom>
          </p:spPr>
        </p:pic>
        <p:pic>
          <p:nvPicPr>
            <p:cNvPr id="145" name="Picture 144">
              <a:extLst>
                <a:ext uri="{FF2B5EF4-FFF2-40B4-BE49-F238E27FC236}">
                  <a16:creationId xmlns:a16="http://schemas.microsoft.com/office/drawing/2014/main" id="{6A14A23C-A514-C9C4-FDAE-67678C64E3D2}"/>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23086" r="12852"/>
            <a:stretch/>
          </p:blipFill>
          <p:spPr>
            <a:xfrm>
              <a:off x="9997298" y="527412"/>
              <a:ext cx="1868072" cy="1868072"/>
            </a:xfrm>
            <a:custGeom>
              <a:avLst/>
              <a:gdLst>
                <a:gd name="connsiteX0" fmla="*/ 934036 w 1868072"/>
                <a:gd name="connsiteY0" fmla="*/ 0 h 1868072"/>
                <a:gd name="connsiteX1" fmla="*/ 1868072 w 1868072"/>
                <a:gd name="connsiteY1" fmla="*/ 934036 h 1868072"/>
                <a:gd name="connsiteX2" fmla="*/ 934036 w 1868072"/>
                <a:gd name="connsiteY2" fmla="*/ 1868072 h 1868072"/>
                <a:gd name="connsiteX3" fmla="*/ 0 w 1868072"/>
                <a:gd name="connsiteY3" fmla="*/ 934036 h 1868072"/>
              </a:gdLst>
              <a:ahLst/>
              <a:cxnLst>
                <a:cxn ang="0">
                  <a:pos x="connsiteX0" y="connsiteY0"/>
                </a:cxn>
                <a:cxn ang="0">
                  <a:pos x="connsiteX1" y="connsiteY1"/>
                </a:cxn>
                <a:cxn ang="0">
                  <a:pos x="connsiteX2" y="connsiteY2"/>
                </a:cxn>
                <a:cxn ang="0">
                  <a:pos x="connsiteX3" y="connsiteY3"/>
                </a:cxn>
              </a:cxnLst>
              <a:rect l="l" t="t" r="r" b="b"/>
              <a:pathLst>
                <a:path w="1868072" h="1868072">
                  <a:moveTo>
                    <a:pt x="934036" y="0"/>
                  </a:moveTo>
                  <a:lnTo>
                    <a:pt x="1868072" y="934036"/>
                  </a:lnTo>
                  <a:lnTo>
                    <a:pt x="934036" y="1868072"/>
                  </a:lnTo>
                  <a:lnTo>
                    <a:pt x="0" y="934036"/>
                  </a:lnTo>
                  <a:close/>
                </a:path>
              </a:pathLst>
            </a:custGeom>
          </p:spPr>
        </p:pic>
        <p:pic>
          <p:nvPicPr>
            <p:cNvPr id="146" name="Picture 145" descr="A group of people making a heart with their hands&#10;&#10;Description automatically generated">
              <a:extLst>
                <a:ext uri="{FF2B5EF4-FFF2-40B4-BE49-F238E27FC236}">
                  <a16:creationId xmlns:a16="http://schemas.microsoft.com/office/drawing/2014/main" id="{D626BFF3-E1E4-498A-5BBE-4F03FEA82CC2}"/>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5285" r="17677"/>
            <a:stretch/>
          </p:blipFill>
          <p:spPr>
            <a:xfrm>
              <a:off x="9030364" y="1502133"/>
              <a:ext cx="1868072" cy="1857728"/>
            </a:xfrm>
            <a:custGeom>
              <a:avLst/>
              <a:gdLst>
                <a:gd name="connsiteX0" fmla="*/ 1322101 w 2669463"/>
                <a:gd name="connsiteY0" fmla="*/ 0 h 2654683"/>
                <a:gd name="connsiteX1" fmla="*/ 1351664 w 2669463"/>
                <a:gd name="connsiteY1" fmla="*/ 0 h 2654683"/>
                <a:gd name="connsiteX2" fmla="*/ 2669463 w 2669463"/>
                <a:gd name="connsiteY2" fmla="*/ 1322151 h 2654683"/>
                <a:gd name="connsiteX3" fmla="*/ 1332532 w 2669463"/>
                <a:gd name="connsiteY3" fmla="*/ 2654683 h 2654683"/>
                <a:gd name="connsiteX4" fmla="*/ 0 w 2669463"/>
                <a:gd name="connsiteY4" fmla="*/ 1317752 h 2654683"/>
                <a:gd name="connsiteX5" fmla="*/ 1322101 w 2669463"/>
                <a:gd name="connsiteY5" fmla="*/ 0 h 265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463" h="2654683">
                  <a:moveTo>
                    <a:pt x="1322101" y="0"/>
                  </a:moveTo>
                  <a:lnTo>
                    <a:pt x="1351664" y="0"/>
                  </a:lnTo>
                  <a:lnTo>
                    <a:pt x="2669463" y="1322151"/>
                  </a:lnTo>
                  <a:lnTo>
                    <a:pt x="1332532" y="2654683"/>
                  </a:lnTo>
                  <a:lnTo>
                    <a:pt x="0" y="1317752"/>
                  </a:lnTo>
                  <a:lnTo>
                    <a:pt x="1322101" y="0"/>
                  </a:lnTo>
                  <a:close/>
                </a:path>
              </a:pathLst>
            </a:custGeom>
          </p:spPr>
        </p:pic>
        <p:pic>
          <p:nvPicPr>
            <p:cNvPr id="147" name="Picture 146" descr="A group of people making a heart with their hands&#10;&#10;Description automatically generated">
              <a:extLst>
                <a:ext uri="{FF2B5EF4-FFF2-40B4-BE49-F238E27FC236}">
                  <a16:creationId xmlns:a16="http://schemas.microsoft.com/office/drawing/2014/main" id="{7C1BA35D-E24F-3E49-4E34-48DE322FA135}"/>
                </a:ext>
              </a:extLst>
            </p:cNvPr>
            <p:cNvPicPr>
              <a:picLocks noChangeAspect="1"/>
            </p:cNvPicPr>
            <p:nvPr/>
          </p:nvPicPr>
          <p:blipFill>
            <a:blip r:embed="rId13" cstate="email">
              <a:extLst>
                <a:ext uri="{28A0092B-C50C-407E-A947-70E740481C1C}">
                  <a14:useLocalDpi xmlns:a14="http://schemas.microsoft.com/office/drawing/2010/main"/>
                </a:ext>
              </a:extLst>
            </a:blip>
            <a:srcRect l="41207" t="-557" r="58051" b="100000"/>
            <a:stretch>
              <a:fillRect/>
            </a:stretch>
          </p:blipFill>
          <p:spPr>
            <a:xfrm>
              <a:off x="9955561" y="1491789"/>
              <a:ext cx="20688" cy="10344"/>
            </a:xfrm>
            <a:custGeom>
              <a:avLst/>
              <a:gdLst>
                <a:gd name="connsiteX0" fmla="*/ 14830 w 29563"/>
                <a:gd name="connsiteY0" fmla="*/ 0 h 14781"/>
                <a:gd name="connsiteX1" fmla="*/ 29563 w 29563"/>
                <a:gd name="connsiteY1" fmla="*/ 14781 h 14781"/>
                <a:gd name="connsiteX2" fmla="*/ 0 w 29563"/>
                <a:gd name="connsiteY2" fmla="*/ 14781 h 14781"/>
                <a:gd name="connsiteX3" fmla="*/ 14830 w 29563"/>
                <a:gd name="connsiteY3" fmla="*/ 0 h 14781"/>
              </a:gdLst>
              <a:ahLst/>
              <a:cxnLst>
                <a:cxn ang="0">
                  <a:pos x="connsiteX0" y="connsiteY0"/>
                </a:cxn>
                <a:cxn ang="0">
                  <a:pos x="connsiteX1" y="connsiteY1"/>
                </a:cxn>
                <a:cxn ang="0">
                  <a:pos x="connsiteX2" y="connsiteY2"/>
                </a:cxn>
                <a:cxn ang="0">
                  <a:pos x="connsiteX3" y="connsiteY3"/>
                </a:cxn>
              </a:cxnLst>
              <a:rect l="l" t="t" r="r" b="b"/>
              <a:pathLst>
                <a:path w="29563" h="14781">
                  <a:moveTo>
                    <a:pt x="14830" y="0"/>
                  </a:moveTo>
                  <a:lnTo>
                    <a:pt x="29563" y="14781"/>
                  </a:lnTo>
                  <a:lnTo>
                    <a:pt x="0" y="14781"/>
                  </a:lnTo>
                  <a:lnTo>
                    <a:pt x="14830" y="0"/>
                  </a:lnTo>
                  <a:close/>
                </a:path>
              </a:pathLst>
            </a:custGeom>
          </p:spPr>
        </p:pic>
        <p:pic>
          <p:nvPicPr>
            <p:cNvPr id="148" name="Picture 147">
              <a:extLst>
                <a:ext uri="{FF2B5EF4-FFF2-40B4-BE49-F238E27FC236}">
                  <a16:creationId xmlns:a16="http://schemas.microsoft.com/office/drawing/2014/main" id="{EE15D3FA-601A-5334-FE1F-14043C5AFE5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8318" r="25052"/>
            <a:stretch/>
          </p:blipFill>
          <p:spPr>
            <a:xfrm>
              <a:off x="8067495" y="2460207"/>
              <a:ext cx="1868072" cy="1868072"/>
            </a:xfrm>
            <a:custGeom>
              <a:avLst/>
              <a:gdLst>
                <a:gd name="connsiteX0" fmla="*/ 1336931 w 2669463"/>
                <a:gd name="connsiteY0" fmla="*/ 0 h 2669463"/>
                <a:gd name="connsiteX1" fmla="*/ 2669463 w 2669463"/>
                <a:gd name="connsiteY1" fmla="*/ 1336931 h 2669463"/>
                <a:gd name="connsiteX2" fmla="*/ 1332532 w 2669463"/>
                <a:gd name="connsiteY2" fmla="*/ 2669463 h 2669463"/>
                <a:gd name="connsiteX3" fmla="*/ 0 w 2669463"/>
                <a:gd name="connsiteY3" fmla="*/ 1332532 h 2669463"/>
                <a:gd name="connsiteX4" fmla="*/ 1336931 w 2669463"/>
                <a:gd name="connsiteY4" fmla="*/ 0 h 2669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463" h="2669463">
                  <a:moveTo>
                    <a:pt x="1336931" y="0"/>
                  </a:moveTo>
                  <a:lnTo>
                    <a:pt x="2669463" y="1336931"/>
                  </a:lnTo>
                  <a:lnTo>
                    <a:pt x="1332532" y="2669463"/>
                  </a:lnTo>
                  <a:lnTo>
                    <a:pt x="0" y="1332532"/>
                  </a:lnTo>
                  <a:lnTo>
                    <a:pt x="1336931" y="0"/>
                  </a:lnTo>
                  <a:close/>
                </a:path>
              </a:pathLst>
            </a:custGeom>
          </p:spPr>
        </p:pic>
        <p:pic>
          <p:nvPicPr>
            <p:cNvPr id="149" name="Picture 148" descr="A group of people posing for a photo&#10;&#10;Description automatically generated">
              <a:extLst>
                <a:ext uri="{FF2B5EF4-FFF2-40B4-BE49-F238E27FC236}">
                  <a16:creationId xmlns:a16="http://schemas.microsoft.com/office/drawing/2014/main" id="{A51B0051-F237-F8D3-1600-B8A8F45C38D6}"/>
                </a:ext>
              </a:extLst>
            </p:cNvPr>
            <p:cNvPicPr>
              <a:picLocks noChangeAspect="1"/>
            </p:cNvPicPr>
            <p:nvPr/>
          </p:nvPicPr>
          <p:blipFill>
            <a:blip r:embed="rId15" cstate="email">
              <a:extLst>
                <a:ext uri="{28A0092B-C50C-407E-A947-70E740481C1C}">
                  <a14:useLocalDpi xmlns:a14="http://schemas.microsoft.com/office/drawing/2010/main"/>
                </a:ext>
              </a:extLst>
            </a:blip>
            <a:srcRect l="48973" t="-185" r="50780" b="100000"/>
            <a:stretch>
              <a:fillRect/>
            </a:stretch>
          </p:blipFill>
          <p:spPr>
            <a:xfrm>
              <a:off x="9962465" y="3425068"/>
              <a:ext cx="6926" cy="3463"/>
            </a:xfrm>
            <a:custGeom>
              <a:avLst/>
              <a:gdLst>
                <a:gd name="connsiteX0" fmla="*/ 4965 w 9898"/>
                <a:gd name="connsiteY0" fmla="*/ 0 h 4949"/>
                <a:gd name="connsiteX1" fmla="*/ 9898 w 9898"/>
                <a:gd name="connsiteY1" fmla="*/ 4949 h 4949"/>
                <a:gd name="connsiteX2" fmla="*/ 0 w 9898"/>
                <a:gd name="connsiteY2" fmla="*/ 4949 h 4949"/>
                <a:gd name="connsiteX3" fmla="*/ 4965 w 9898"/>
                <a:gd name="connsiteY3" fmla="*/ 0 h 4949"/>
              </a:gdLst>
              <a:ahLst/>
              <a:cxnLst>
                <a:cxn ang="0">
                  <a:pos x="connsiteX0" y="connsiteY0"/>
                </a:cxn>
                <a:cxn ang="0">
                  <a:pos x="connsiteX1" y="connsiteY1"/>
                </a:cxn>
                <a:cxn ang="0">
                  <a:pos x="connsiteX2" y="connsiteY2"/>
                </a:cxn>
                <a:cxn ang="0">
                  <a:pos x="connsiteX3" y="connsiteY3"/>
                </a:cxn>
              </a:cxnLst>
              <a:rect l="l" t="t" r="r" b="b"/>
              <a:pathLst>
                <a:path w="9898" h="4949">
                  <a:moveTo>
                    <a:pt x="4965" y="0"/>
                  </a:moveTo>
                  <a:lnTo>
                    <a:pt x="9898" y="4949"/>
                  </a:lnTo>
                  <a:lnTo>
                    <a:pt x="0" y="4949"/>
                  </a:lnTo>
                  <a:lnTo>
                    <a:pt x="4965" y="0"/>
                  </a:lnTo>
                  <a:close/>
                </a:path>
              </a:pathLst>
            </a:custGeom>
          </p:spPr>
        </p:pic>
        <p:pic>
          <p:nvPicPr>
            <p:cNvPr id="150" name="Picture 149">
              <a:extLst>
                <a:ext uri="{FF2B5EF4-FFF2-40B4-BE49-F238E27FC236}">
                  <a16:creationId xmlns:a16="http://schemas.microsoft.com/office/drawing/2014/main" id="{07DE42E4-824A-D2A2-1EE1-5984BA2EB170}"/>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l="101" t="4443" r="37799" b="4376"/>
            <a:stretch/>
          </p:blipFill>
          <p:spPr>
            <a:xfrm>
              <a:off x="9996790" y="1214958"/>
              <a:ext cx="2187961" cy="4375948"/>
            </a:xfrm>
            <a:custGeom>
              <a:avLst/>
              <a:gdLst>
                <a:gd name="connsiteX0" fmla="*/ 2187961 w 2187961"/>
                <a:gd name="connsiteY0" fmla="*/ 0 h 4375948"/>
                <a:gd name="connsiteX1" fmla="*/ 2187961 w 2187961"/>
                <a:gd name="connsiteY1" fmla="*/ 4375948 h 4375948"/>
                <a:gd name="connsiteX2" fmla="*/ 0 w 2187961"/>
                <a:gd name="connsiteY2" fmla="*/ 2180763 h 4375948"/>
                <a:gd name="connsiteX3" fmla="*/ 2187961 w 2187961"/>
                <a:gd name="connsiteY3" fmla="*/ 0 h 4375948"/>
              </a:gdLst>
              <a:ahLst/>
              <a:cxnLst>
                <a:cxn ang="0">
                  <a:pos x="connsiteX0" y="connsiteY0"/>
                </a:cxn>
                <a:cxn ang="0">
                  <a:pos x="connsiteX1" y="connsiteY1"/>
                </a:cxn>
                <a:cxn ang="0">
                  <a:pos x="connsiteX2" y="connsiteY2"/>
                </a:cxn>
                <a:cxn ang="0">
                  <a:pos x="connsiteX3" y="connsiteY3"/>
                </a:cxn>
              </a:cxnLst>
              <a:rect l="l" t="t" r="r" b="b"/>
              <a:pathLst>
                <a:path w="2187961" h="4375948">
                  <a:moveTo>
                    <a:pt x="2187961" y="0"/>
                  </a:moveTo>
                  <a:lnTo>
                    <a:pt x="2187961" y="4375948"/>
                  </a:lnTo>
                  <a:lnTo>
                    <a:pt x="0" y="2180763"/>
                  </a:lnTo>
                  <a:lnTo>
                    <a:pt x="2187961" y="0"/>
                  </a:lnTo>
                  <a:close/>
                </a:path>
              </a:pathLst>
            </a:custGeom>
          </p:spPr>
        </p:pic>
      </p:grpSp>
      <p:sp>
        <p:nvSpPr>
          <p:cNvPr id="156" name="Rectangle: Rounded Corners 299">
            <a:extLst>
              <a:ext uri="{FF2B5EF4-FFF2-40B4-BE49-F238E27FC236}">
                <a16:creationId xmlns:a16="http://schemas.microsoft.com/office/drawing/2014/main" id="{4CBEFC70-4515-7592-EFCF-CDA643D898E5}"/>
              </a:ext>
            </a:extLst>
          </p:cNvPr>
          <p:cNvSpPr/>
          <p:nvPr/>
        </p:nvSpPr>
        <p:spPr>
          <a:xfrm>
            <a:off x="1625864" y="988446"/>
            <a:ext cx="3082353" cy="288974"/>
          </a:xfrm>
          <a:prstGeom prst="roundRect">
            <a:avLst>
              <a:gd name="adj" fmla="val 50000"/>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Rounded Corners 298">
            <a:extLst>
              <a:ext uri="{FF2B5EF4-FFF2-40B4-BE49-F238E27FC236}">
                <a16:creationId xmlns:a16="http://schemas.microsoft.com/office/drawing/2014/main" id="{0B81D2F9-8E07-30E3-D133-901419B88993}"/>
              </a:ext>
            </a:extLst>
          </p:cNvPr>
          <p:cNvSpPr/>
          <p:nvPr/>
        </p:nvSpPr>
        <p:spPr>
          <a:xfrm>
            <a:off x="1622142" y="4070868"/>
            <a:ext cx="3493065" cy="288974"/>
          </a:xfrm>
          <a:prstGeom prst="roundRect">
            <a:avLst>
              <a:gd name="adj" fmla="val 50000"/>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1" name="Picture 150">
            <a:extLst>
              <a:ext uri="{FF2B5EF4-FFF2-40B4-BE49-F238E27FC236}">
                <a16:creationId xmlns:a16="http://schemas.microsoft.com/office/drawing/2014/main" id="{8F7FBC5B-3DDE-3D35-FC9B-E81B3D002600}"/>
              </a:ext>
            </a:extLst>
          </p:cNvPr>
          <p:cNvPicPr>
            <a:picLocks noChangeAspect="1"/>
          </p:cNvPicPr>
          <p:nvPr/>
        </p:nvPicPr>
        <p:blipFill>
          <a:blip r:embed="rId17" cstate="print">
            <a:extLst>
              <a:ext uri="{28A0092B-C50C-407E-A947-70E740481C1C}">
                <a14:useLocalDpi xmlns:a14="http://schemas.microsoft.com/office/drawing/2010/main" val="0"/>
              </a:ext>
            </a:extLst>
          </a:blip>
          <a:srcRect l="3375" t="33602" r="3245" b="31067"/>
          <a:stretch>
            <a:fillRect/>
          </a:stretch>
        </p:blipFill>
        <p:spPr>
          <a:xfrm flipV="1">
            <a:off x="1800580" y="1056370"/>
            <a:ext cx="2730918" cy="131366"/>
          </a:xfrm>
          <a:custGeom>
            <a:avLst/>
            <a:gdLst/>
            <a:ahLst/>
            <a:cxnLst/>
            <a:rect l="l" t="t" r="r" b="b"/>
            <a:pathLst>
              <a:path w="2730918" h="131366">
                <a:moveTo>
                  <a:pt x="1302569" y="57370"/>
                </a:moveTo>
                <a:lnTo>
                  <a:pt x="1302569" y="21876"/>
                </a:lnTo>
                <a:lnTo>
                  <a:pt x="1336066" y="21876"/>
                </a:lnTo>
                <a:cubicBezTo>
                  <a:pt x="1340981" y="21993"/>
                  <a:pt x="1345046" y="23706"/>
                  <a:pt x="1348261" y="27014"/>
                </a:cubicBezTo>
                <a:cubicBezTo>
                  <a:pt x="1351477" y="30323"/>
                  <a:pt x="1353143" y="34526"/>
                  <a:pt x="1353260" y="39623"/>
                </a:cubicBezTo>
                <a:cubicBezTo>
                  <a:pt x="1353143" y="44720"/>
                  <a:pt x="1351477" y="48923"/>
                  <a:pt x="1348261" y="52231"/>
                </a:cubicBezTo>
                <a:cubicBezTo>
                  <a:pt x="1345046" y="55540"/>
                  <a:pt x="1340981" y="57253"/>
                  <a:pt x="1336066" y="57370"/>
                </a:cubicBezTo>
                <a:close/>
                <a:moveTo>
                  <a:pt x="283394" y="57370"/>
                </a:moveTo>
                <a:lnTo>
                  <a:pt x="283394" y="21876"/>
                </a:lnTo>
                <a:lnTo>
                  <a:pt x="316891" y="21876"/>
                </a:lnTo>
                <a:cubicBezTo>
                  <a:pt x="321806" y="21993"/>
                  <a:pt x="325871" y="23706"/>
                  <a:pt x="329086" y="27014"/>
                </a:cubicBezTo>
                <a:cubicBezTo>
                  <a:pt x="332302" y="30323"/>
                  <a:pt x="333968" y="34526"/>
                  <a:pt x="334085" y="39623"/>
                </a:cubicBezTo>
                <a:cubicBezTo>
                  <a:pt x="333968" y="44720"/>
                  <a:pt x="332302" y="48923"/>
                  <a:pt x="329086" y="52231"/>
                </a:cubicBezTo>
                <a:cubicBezTo>
                  <a:pt x="325871" y="55540"/>
                  <a:pt x="321806" y="57253"/>
                  <a:pt x="316891" y="57370"/>
                </a:cubicBezTo>
                <a:close/>
                <a:moveTo>
                  <a:pt x="710280" y="66758"/>
                </a:moveTo>
                <a:lnTo>
                  <a:pt x="777218" y="66758"/>
                </a:lnTo>
                <a:lnTo>
                  <a:pt x="777218" y="47959"/>
                </a:lnTo>
                <a:lnTo>
                  <a:pt x="710280" y="47959"/>
                </a:lnTo>
                <a:close/>
                <a:moveTo>
                  <a:pt x="423585" y="104582"/>
                </a:moveTo>
                <a:lnTo>
                  <a:pt x="403500" y="47393"/>
                </a:lnTo>
                <a:lnTo>
                  <a:pt x="443669" y="47393"/>
                </a:lnTo>
                <a:close/>
                <a:moveTo>
                  <a:pt x="1045394" y="109129"/>
                </a:moveTo>
                <a:lnTo>
                  <a:pt x="1045394" y="22238"/>
                </a:lnTo>
                <a:lnTo>
                  <a:pt x="1074359" y="22238"/>
                </a:lnTo>
                <a:cubicBezTo>
                  <a:pt x="1080337" y="22242"/>
                  <a:pt x="1085761" y="23275"/>
                  <a:pt x="1090630" y="25338"/>
                </a:cubicBezTo>
                <a:cubicBezTo>
                  <a:pt x="1095499" y="27401"/>
                  <a:pt x="1099791" y="30471"/>
                  <a:pt x="1103506" y="34547"/>
                </a:cubicBezTo>
                <a:cubicBezTo>
                  <a:pt x="1107307" y="38628"/>
                  <a:pt x="1110159" y="43274"/>
                  <a:pt x="1112060" y="48486"/>
                </a:cubicBezTo>
                <a:cubicBezTo>
                  <a:pt x="1113961" y="53698"/>
                  <a:pt x="1114911" y="59430"/>
                  <a:pt x="1114911" y="65683"/>
                </a:cubicBezTo>
                <a:cubicBezTo>
                  <a:pt x="1114911" y="72015"/>
                  <a:pt x="1113961" y="77770"/>
                  <a:pt x="1112060" y="82948"/>
                </a:cubicBezTo>
                <a:cubicBezTo>
                  <a:pt x="1110159" y="88126"/>
                  <a:pt x="1107307" y="92750"/>
                  <a:pt x="1103506" y="96819"/>
                </a:cubicBezTo>
                <a:cubicBezTo>
                  <a:pt x="1099791" y="100896"/>
                  <a:pt x="1095499" y="103966"/>
                  <a:pt x="1090630" y="106029"/>
                </a:cubicBezTo>
                <a:cubicBezTo>
                  <a:pt x="1085761" y="108091"/>
                  <a:pt x="1080337" y="109125"/>
                  <a:pt x="1074359" y="109129"/>
                </a:cubicBezTo>
                <a:close/>
                <a:moveTo>
                  <a:pt x="2378894" y="109491"/>
                </a:moveTo>
                <a:lnTo>
                  <a:pt x="2378894" y="65310"/>
                </a:lnTo>
                <a:lnTo>
                  <a:pt x="2404786" y="65310"/>
                </a:lnTo>
                <a:cubicBezTo>
                  <a:pt x="2411055" y="65427"/>
                  <a:pt x="2416125" y="67502"/>
                  <a:pt x="2419995" y="71534"/>
                </a:cubicBezTo>
                <a:cubicBezTo>
                  <a:pt x="2423865" y="75567"/>
                  <a:pt x="2425857" y="80856"/>
                  <a:pt x="2425970" y="87400"/>
                </a:cubicBezTo>
                <a:cubicBezTo>
                  <a:pt x="2425857" y="93945"/>
                  <a:pt x="2423865" y="99234"/>
                  <a:pt x="2419995" y="103266"/>
                </a:cubicBezTo>
                <a:cubicBezTo>
                  <a:pt x="2416125" y="107299"/>
                  <a:pt x="2411055" y="109374"/>
                  <a:pt x="2404786" y="109491"/>
                </a:cubicBezTo>
                <a:close/>
                <a:moveTo>
                  <a:pt x="1302569" y="109491"/>
                </a:moveTo>
                <a:lnTo>
                  <a:pt x="1302569" y="76169"/>
                </a:lnTo>
                <a:lnTo>
                  <a:pt x="1332081" y="76169"/>
                </a:lnTo>
                <a:cubicBezTo>
                  <a:pt x="1336800" y="76274"/>
                  <a:pt x="1340670" y="77874"/>
                  <a:pt x="1343691" y="80968"/>
                </a:cubicBezTo>
                <a:cubicBezTo>
                  <a:pt x="1346713" y="84061"/>
                  <a:pt x="1348274" y="88015"/>
                  <a:pt x="1348376" y="92830"/>
                </a:cubicBezTo>
                <a:cubicBezTo>
                  <a:pt x="1348274" y="97644"/>
                  <a:pt x="1346713" y="101598"/>
                  <a:pt x="1343691" y="104692"/>
                </a:cubicBezTo>
                <a:cubicBezTo>
                  <a:pt x="1340670" y="107785"/>
                  <a:pt x="1336800" y="109385"/>
                  <a:pt x="1332081" y="109491"/>
                </a:cubicBezTo>
                <a:close/>
                <a:moveTo>
                  <a:pt x="283394" y="109491"/>
                </a:moveTo>
                <a:lnTo>
                  <a:pt x="283394" y="76169"/>
                </a:lnTo>
                <a:lnTo>
                  <a:pt x="312906" y="76169"/>
                </a:lnTo>
                <a:cubicBezTo>
                  <a:pt x="317625" y="76274"/>
                  <a:pt x="321495" y="77874"/>
                  <a:pt x="324516" y="80968"/>
                </a:cubicBezTo>
                <a:cubicBezTo>
                  <a:pt x="327538" y="84061"/>
                  <a:pt x="329099" y="88015"/>
                  <a:pt x="329201" y="92830"/>
                </a:cubicBezTo>
                <a:cubicBezTo>
                  <a:pt x="329099" y="97644"/>
                  <a:pt x="327538" y="101598"/>
                  <a:pt x="324516" y="104692"/>
                </a:cubicBezTo>
                <a:cubicBezTo>
                  <a:pt x="321495" y="107785"/>
                  <a:pt x="317625" y="109385"/>
                  <a:pt x="312906" y="109491"/>
                </a:cubicBezTo>
                <a:close/>
                <a:moveTo>
                  <a:pt x="2274579" y="111119"/>
                </a:moveTo>
                <a:cubicBezTo>
                  <a:pt x="2261907" y="111119"/>
                  <a:pt x="2251227" y="106775"/>
                  <a:pt x="2242538" y="98085"/>
                </a:cubicBezTo>
                <a:cubicBezTo>
                  <a:pt x="2238280" y="93828"/>
                  <a:pt x="2235074" y="88993"/>
                  <a:pt x="2232921" y="83581"/>
                </a:cubicBezTo>
                <a:cubicBezTo>
                  <a:pt x="2230768" y="78170"/>
                  <a:pt x="2229689" y="72204"/>
                  <a:pt x="2229685" y="65683"/>
                </a:cubicBezTo>
                <a:cubicBezTo>
                  <a:pt x="2229689" y="59166"/>
                  <a:pt x="2230768" y="53193"/>
                  <a:pt x="2232921" y="47762"/>
                </a:cubicBezTo>
                <a:cubicBezTo>
                  <a:pt x="2235074" y="42332"/>
                  <a:pt x="2238280" y="37444"/>
                  <a:pt x="2242538" y="33100"/>
                </a:cubicBezTo>
                <a:cubicBezTo>
                  <a:pt x="2246882" y="28842"/>
                  <a:pt x="2251725" y="25636"/>
                  <a:pt x="2257065" y="23483"/>
                </a:cubicBezTo>
                <a:cubicBezTo>
                  <a:pt x="2262405" y="21330"/>
                  <a:pt x="2268243" y="20251"/>
                  <a:pt x="2274579" y="20247"/>
                </a:cubicBezTo>
                <a:cubicBezTo>
                  <a:pt x="2280918" y="20251"/>
                  <a:pt x="2286749" y="21330"/>
                  <a:pt x="2292070" y="23483"/>
                </a:cubicBezTo>
                <a:cubicBezTo>
                  <a:pt x="2297391" y="25636"/>
                  <a:pt x="2302181" y="28842"/>
                  <a:pt x="2306438" y="33100"/>
                </a:cubicBezTo>
                <a:cubicBezTo>
                  <a:pt x="2315127" y="41789"/>
                  <a:pt x="2319472" y="52650"/>
                  <a:pt x="2319471" y="65683"/>
                </a:cubicBezTo>
                <a:cubicBezTo>
                  <a:pt x="2319471" y="72204"/>
                  <a:pt x="2318385" y="78170"/>
                  <a:pt x="2316213" y="83581"/>
                </a:cubicBezTo>
                <a:cubicBezTo>
                  <a:pt x="2314041" y="88993"/>
                  <a:pt x="2310783" y="93828"/>
                  <a:pt x="2306438" y="98085"/>
                </a:cubicBezTo>
                <a:cubicBezTo>
                  <a:pt x="2302181" y="102430"/>
                  <a:pt x="2297391" y="105688"/>
                  <a:pt x="2292070" y="107861"/>
                </a:cubicBezTo>
                <a:cubicBezTo>
                  <a:pt x="2286749" y="110033"/>
                  <a:pt x="2280918" y="111119"/>
                  <a:pt x="2274579" y="111119"/>
                </a:cubicBezTo>
                <a:close/>
                <a:moveTo>
                  <a:pt x="49757" y="111119"/>
                </a:moveTo>
                <a:cubicBezTo>
                  <a:pt x="40392" y="111048"/>
                  <a:pt x="33233" y="107118"/>
                  <a:pt x="28281" y="99330"/>
                </a:cubicBezTo>
                <a:cubicBezTo>
                  <a:pt x="23328" y="91542"/>
                  <a:pt x="20831" y="80327"/>
                  <a:pt x="20790" y="65683"/>
                </a:cubicBezTo>
                <a:cubicBezTo>
                  <a:pt x="20831" y="51039"/>
                  <a:pt x="23328" y="39824"/>
                  <a:pt x="28281" y="32036"/>
                </a:cubicBezTo>
                <a:cubicBezTo>
                  <a:pt x="33233" y="24249"/>
                  <a:pt x="40392" y="20319"/>
                  <a:pt x="49757" y="20247"/>
                </a:cubicBezTo>
                <a:cubicBezTo>
                  <a:pt x="59202" y="20319"/>
                  <a:pt x="66383" y="24249"/>
                  <a:pt x="71302" y="32036"/>
                </a:cubicBezTo>
                <a:cubicBezTo>
                  <a:pt x="76220" y="39824"/>
                  <a:pt x="78694" y="51039"/>
                  <a:pt x="78725" y="65683"/>
                </a:cubicBezTo>
                <a:cubicBezTo>
                  <a:pt x="78694" y="80327"/>
                  <a:pt x="76220" y="91542"/>
                  <a:pt x="71302" y="99330"/>
                </a:cubicBezTo>
                <a:cubicBezTo>
                  <a:pt x="66383" y="107118"/>
                  <a:pt x="59202" y="111048"/>
                  <a:pt x="49757" y="111119"/>
                </a:cubicBezTo>
                <a:close/>
                <a:moveTo>
                  <a:pt x="2462880" y="129013"/>
                </a:moveTo>
                <a:lnTo>
                  <a:pt x="2483669" y="129013"/>
                </a:lnTo>
                <a:lnTo>
                  <a:pt x="2483669" y="2353"/>
                </a:lnTo>
                <a:lnTo>
                  <a:pt x="2462880" y="2353"/>
                </a:lnTo>
                <a:close/>
                <a:moveTo>
                  <a:pt x="2358105" y="129013"/>
                </a:moveTo>
                <a:lnTo>
                  <a:pt x="2404786" y="129013"/>
                </a:lnTo>
                <a:cubicBezTo>
                  <a:pt x="2416738" y="129013"/>
                  <a:pt x="2426692" y="125036"/>
                  <a:pt x="2434648" y="117083"/>
                </a:cubicBezTo>
                <a:cubicBezTo>
                  <a:pt x="2438711" y="113102"/>
                  <a:pt x="2441747" y="108632"/>
                  <a:pt x="2443754" y="103672"/>
                </a:cubicBezTo>
                <a:cubicBezTo>
                  <a:pt x="2445762" y="98713"/>
                  <a:pt x="2446763" y="93289"/>
                  <a:pt x="2446760" y="87400"/>
                </a:cubicBezTo>
                <a:cubicBezTo>
                  <a:pt x="2446763" y="81523"/>
                  <a:pt x="2445762" y="76122"/>
                  <a:pt x="2443754" y="71196"/>
                </a:cubicBezTo>
                <a:cubicBezTo>
                  <a:pt x="2441747" y="66271"/>
                  <a:pt x="2438711" y="61778"/>
                  <a:pt x="2434648" y="57718"/>
                </a:cubicBezTo>
                <a:cubicBezTo>
                  <a:pt x="2426692" y="49764"/>
                  <a:pt x="2416738" y="45787"/>
                  <a:pt x="2404786" y="45787"/>
                </a:cubicBezTo>
                <a:lnTo>
                  <a:pt x="2378894" y="45787"/>
                </a:lnTo>
                <a:lnTo>
                  <a:pt x="2378894" y="2353"/>
                </a:lnTo>
                <a:lnTo>
                  <a:pt x="2358105" y="2353"/>
                </a:lnTo>
                <a:close/>
                <a:moveTo>
                  <a:pt x="2110026" y="129013"/>
                </a:moveTo>
                <a:lnTo>
                  <a:pt x="2202301" y="129013"/>
                </a:lnTo>
                <a:lnTo>
                  <a:pt x="2202301" y="109129"/>
                </a:lnTo>
                <a:lnTo>
                  <a:pt x="2166649" y="109129"/>
                </a:lnTo>
                <a:lnTo>
                  <a:pt x="2166649" y="2353"/>
                </a:lnTo>
                <a:lnTo>
                  <a:pt x="2145859" y="2353"/>
                </a:lnTo>
                <a:lnTo>
                  <a:pt x="2145859" y="109129"/>
                </a:lnTo>
                <a:lnTo>
                  <a:pt x="2110026" y="109129"/>
                </a:lnTo>
                <a:close/>
                <a:moveTo>
                  <a:pt x="1786605" y="129013"/>
                </a:moveTo>
                <a:lnTo>
                  <a:pt x="1862592" y="129013"/>
                </a:lnTo>
                <a:lnTo>
                  <a:pt x="1862592" y="109129"/>
                </a:lnTo>
                <a:lnTo>
                  <a:pt x="1807394" y="109129"/>
                </a:lnTo>
                <a:lnTo>
                  <a:pt x="1807394" y="76169"/>
                </a:lnTo>
                <a:lnTo>
                  <a:pt x="1858067" y="76169"/>
                </a:lnTo>
                <a:lnTo>
                  <a:pt x="1858067" y="56465"/>
                </a:lnTo>
                <a:lnTo>
                  <a:pt x="1807394" y="56465"/>
                </a:lnTo>
                <a:lnTo>
                  <a:pt x="1807394" y="22238"/>
                </a:lnTo>
                <a:lnTo>
                  <a:pt x="1863496" y="22238"/>
                </a:lnTo>
                <a:lnTo>
                  <a:pt x="1863496" y="2353"/>
                </a:lnTo>
                <a:lnTo>
                  <a:pt x="1786605" y="2353"/>
                </a:lnTo>
                <a:close/>
                <a:moveTo>
                  <a:pt x="1662780" y="129013"/>
                </a:moveTo>
                <a:lnTo>
                  <a:pt x="1679050" y="129013"/>
                </a:lnTo>
                <a:lnTo>
                  <a:pt x="1738789" y="43065"/>
                </a:lnTo>
                <a:lnTo>
                  <a:pt x="1738789" y="129013"/>
                </a:lnTo>
                <a:lnTo>
                  <a:pt x="1759579" y="129013"/>
                </a:lnTo>
                <a:lnTo>
                  <a:pt x="1759579" y="2353"/>
                </a:lnTo>
                <a:lnTo>
                  <a:pt x="1743309" y="2353"/>
                </a:lnTo>
                <a:lnTo>
                  <a:pt x="1683569" y="88301"/>
                </a:lnTo>
                <a:lnTo>
                  <a:pt x="1683569" y="2353"/>
                </a:lnTo>
                <a:lnTo>
                  <a:pt x="1662780" y="2353"/>
                </a:lnTo>
                <a:close/>
                <a:moveTo>
                  <a:pt x="1615155" y="129013"/>
                </a:moveTo>
                <a:lnTo>
                  <a:pt x="1635944" y="129013"/>
                </a:lnTo>
                <a:lnTo>
                  <a:pt x="1635944" y="2353"/>
                </a:lnTo>
                <a:lnTo>
                  <a:pt x="1615155" y="2353"/>
                </a:lnTo>
                <a:close/>
                <a:moveTo>
                  <a:pt x="1394813" y="129013"/>
                </a:moveTo>
                <a:lnTo>
                  <a:pt x="1415602" y="129013"/>
                </a:lnTo>
                <a:lnTo>
                  <a:pt x="1415602" y="45584"/>
                </a:lnTo>
                <a:cubicBezTo>
                  <a:pt x="1415602" y="37798"/>
                  <a:pt x="1417865" y="31652"/>
                  <a:pt x="1422392" y="27147"/>
                </a:cubicBezTo>
                <a:cubicBezTo>
                  <a:pt x="1426918" y="22641"/>
                  <a:pt x="1433707" y="20341"/>
                  <a:pt x="1442760" y="20247"/>
                </a:cubicBezTo>
                <a:cubicBezTo>
                  <a:pt x="1451812" y="20341"/>
                  <a:pt x="1458602" y="22641"/>
                  <a:pt x="1463128" y="27147"/>
                </a:cubicBezTo>
                <a:cubicBezTo>
                  <a:pt x="1467654" y="31652"/>
                  <a:pt x="1469917" y="37798"/>
                  <a:pt x="1469918" y="45584"/>
                </a:cubicBezTo>
                <a:lnTo>
                  <a:pt x="1469918" y="129013"/>
                </a:lnTo>
                <a:lnTo>
                  <a:pt x="1490707" y="129013"/>
                </a:lnTo>
                <a:lnTo>
                  <a:pt x="1490707" y="44317"/>
                </a:lnTo>
                <a:cubicBezTo>
                  <a:pt x="1490703" y="37538"/>
                  <a:pt x="1489581" y="31460"/>
                  <a:pt x="1487340" y="26085"/>
                </a:cubicBezTo>
                <a:cubicBezTo>
                  <a:pt x="1485099" y="20709"/>
                  <a:pt x="1481762" y="15992"/>
                  <a:pt x="1477329" y="11932"/>
                </a:cubicBezTo>
                <a:cubicBezTo>
                  <a:pt x="1472895" y="7955"/>
                  <a:pt x="1467791" y="4972"/>
                  <a:pt x="1462018" y="2983"/>
                </a:cubicBezTo>
                <a:cubicBezTo>
                  <a:pt x="1456244" y="995"/>
                  <a:pt x="1449825" y="1"/>
                  <a:pt x="1442760" y="1"/>
                </a:cubicBezTo>
                <a:cubicBezTo>
                  <a:pt x="1435695" y="1"/>
                  <a:pt x="1429276" y="995"/>
                  <a:pt x="1423502" y="2983"/>
                </a:cubicBezTo>
                <a:cubicBezTo>
                  <a:pt x="1417728" y="4972"/>
                  <a:pt x="1412625" y="7955"/>
                  <a:pt x="1408190" y="11932"/>
                </a:cubicBezTo>
                <a:cubicBezTo>
                  <a:pt x="1403758" y="15992"/>
                  <a:pt x="1400421" y="20709"/>
                  <a:pt x="1398180" y="26085"/>
                </a:cubicBezTo>
                <a:cubicBezTo>
                  <a:pt x="1395939" y="31460"/>
                  <a:pt x="1394817" y="37538"/>
                  <a:pt x="1394813" y="44317"/>
                </a:cubicBezTo>
                <a:close/>
                <a:moveTo>
                  <a:pt x="1281780" y="129013"/>
                </a:moveTo>
                <a:lnTo>
                  <a:pt x="1332081" y="129013"/>
                </a:lnTo>
                <a:cubicBezTo>
                  <a:pt x="1337249" y="129009"/>
                  <a:pt x="1342031" y="128158"/>
                  <a:pt x="1346429" y="126460"/>
                </a:cubicBezTo>
                <a:cubicBezTo>
                  <a:pt x="1350826" y="124761"/>
                  <a:pt x="1354792" y="122238"/>
                  <a:pt x="1358327" y="118890"/>
                </a:cubicBezTo>
                <a:cubicBezTo>
                  <a:pt x="1365558" y="112202"/>
                  <a:pt x="1369173" y="103877"/>
                  <a:pt x="1369173" y="93916"/>
                </a:cubicBezTo>
                <a:cubicBezTo>
                  <a:pt x="1369170" y="88400"/>
                  <a:pt x="1368092" y="83496"/>
                  <a:pt x="1365941" y="79205"/>
                </a:cubicBezTo>
                <a:cubicBezTo>
                  <a:pt x="1363790" y="74914"/>
                  <a:pt x="1360586" y="71191"/>
                  <a:pt x="1356330" y="68036"/>
                </a:cubicBezTo>
                <a:lnTo>
                  <a:pt x="1356333" y="68034"/>
                </a:lnTo>
                <a:cubicBezTo>
                  <a:pt x="1361896" y="65101"/>
                  <a:pt x="1366228" y="61114"/>
                  <a:pt x="1369329" y="56074"/>
                </a:cubicBezTo>
                <a:cubicBezTo>
                  <a:pt x="1372430" y="51033"/>
                  <a:pt x="1374005" y="45188"/>
                  <a:pt x="1374054" y="38536"/>
                </a:cubicBezTo>
                <a:cubicBezTo>
                  <a:pt x="1374058" y="33371"/>
                  <a:pt x="1373146" y="28627"/>
                  <a:pt x="1371318" y="24302"/>
                </a:cubicBezTo>
                <a:cubicBezTo>
                  <a:pt x="1369490" y="19977"/>
                  <a:pt x="1366724" y="16095"/>
                  <a:pt x="1363022" y="12657"/>
                </a:cubicBezTo>
                <a:cubicBezTo>
                  <a:pt x="1359324" y="9222"/>
                  <a:pt x="1355239" y="6647"/>
                  <a:pt x="1350770" y="4929"/>
                </a:cubicBezTo>
                <a:cubicBezTo>
                  <a:pt x="1346301" y="3212"/>
                  <a:pt x="1341399" y="2353"/>
                  <a:pt x="1336064" y="2353"/>
                </a:cubicBezTo>
                <a:lnTo>
                  <a:pt x="1281780" y="2353"/>
                </a:lnTo>
                <a:close/>
                <a:moveTo>
                  <a:pt x="1157955" y="129013"/>
                </a:moveTo>
                <a:lnTo>
                  <a:pt x="1233942" y="129013"/>
                </a:lnTo>
                <a:lnTo>
                  <a:pt x="1233942" y="109129"/>
                </a:lnTo>
                <a:lnTo>
                  <a:pt x="1178744" y="109129"/>
                </a:lnTo>
                <a:lnTo>
                  <a:pt x="1178744" y="76169"/>
                </a:lnTo>
                <a:lnTo>
                  <a:pt x="1229417" y="76169"/>
                </a:lnTo>
                <a:lnTo>
                  <a:pt x="1229417" y="56465"/>
                </a:lnTo>
                <a:lnTo>
                  <a:pt x="1178744" y="56465"/>
                </a:lnTo>
                <a:lnTo>
                  <a:pt x="1178744" y="22238"/>
                </a:lnTo>
                <a:lnTo>
                  <a:pt x="1234846" y="22238"/>
                </a:lnTo>
                <a:lnTo>
                  <a:pt x="1234846" y="2353"/>
                </a:lnTo>
                <a:lnTo>
                  <a:pt x="1157955" y="2353"/>
                </a:lnTo>
                <a:close/>
                <a:moveTo>
                  <a:pt x="1024605" y="129013"/>
                </a:moveTo>
                <a:lnTo>
                  <a:pt x="1074359" y="129013"/>
                </a:lnTo>
                <a:cubicBezTo>
                  <a:pt x="1083053" y="129009"/>
                  <a:pt x="1091011" y="127480"/>
                  <a:pt x="1098233" y="124426"/>
                </a:cubicBezTo>
                <a:cubicBezTo>
                  <a:pt x="1105455" y="121372"/>
                  <a:pt x="1111918" y="116815"/>
                  <a:pt x="1117623" y="110756"/>
                </a:cubicBezTo>
                <a:cubicBezTo>
                  <a:pt x="1129192" y="98629"/>
                  <a:pt x="1134977" y="83605"/>
                  <a:pt x="1134977" y="65683"/>
                </a:cubicBezTo>
                <a:cubicBezTo>
                  <a:pt x="1134977" y="47943"/>
                  <a:pt x="1129192" y="32919"/>
                  <a:pt x="1117623" y="20611"/>
                </a:cubicBezTo>
                <a:cubicBezTo>
                  <a:pt x="1111918" y="14552"/>
                  <a:pt x="1105455" y="9995"/>
                  <a:pt x="1098233" y="6940"/>
                </a:cubicBezTo>
                <a:cubicBezTo>
                  <a:pt x="1091011" y="3886"/>
                  <a:pt x="1083053" y="2357"/>
                  <a:pt x="1074359" y="2353"/>
                </a:cubicBezTo>
                <a:lnTo>
                  <a:pt x="1024605" y="2353"/>
                </a:lnTo>
                <a:close/>
                <a:moveTo>
                  <a:pt x="976980" y="129013"/>
                </a:moveTo>
                <a:lnTo>
                  <a:pt x="997769" y="129013"/>
                </a:lnTo>
                <a:lnTo>
                  <a:pt x="997769" y="2353"/>
                </a:lnTo>
                <a:lnTo>
                  <a:pt x="976980" y="2353"/>
                </a:lnTo>
                <a:close/>
                <a:moveTo>
                  <a:pt x="615030" y="129013"/>
                </a:moveTo>
                <a:lnTo>
                  <a:pt x="635819" y="129013"/>
                </a:lnTo>
                <a:lnTo>
                  <a:pt x="635819" y="72197"/>
                </a:lnTo>
                <a:lnTo>
                  <a:pt x="683959" y="129013"/>
                </a:lnTo>
                <a:lnTo>
                  <a:pt x="708752" y="129013"/>
                </a:lnTo>
                <a:lnTo>
                  <a:pt x="657536" y="67311"/>
                </a:lnTo>
                <a:lnTo>
                  <a:pt x="710562" y="2353"/>
                </a:lnTo>
                <a:lnTo>
                  <a:pt x="685768" y="2353"/>
                </a:lnTo>
                <a:lnTo>
                  <a:pt x="635819" y="62607"/>
                </a:lnTo>
                <a:lnTo>
                  <a:pt x="635819" y="2353"/>
                </a:lnTo>
                <a:lnTo>
                  <a:pt x="615030" y="2353"/>
                </a:lnTo>
                <a:close/>
                <a:moveTo>
                  <a:pt x="491205" y="129013"/>
                </a:moveTo>
                <a:lnTo>
                  <a:pt x="507475" y="129013"/>
                </a:lnTo>
                <a:lnTo>
                  <a:pt x="567214" y="43065"/>
                </a:lnTo>
                <a:lnTo>
                  <a:pt x="567214" y="129013"/>
                </a:lnTo>
                <a:lnTo>
                  <a:pt x="588004" y="129013"/>
                </a:lnTo>
                <a:lnTo>
                  <a:pt x="588004" y="2353"/>
                </a:lnTo>
                <a:lnTo>
                  <a:pt x="571734" y="2353"/>
                </a:lnTo>
                <a:lnTo>
                  <a:pt x="511994" y="88301"/>
                </a:lnTo>
                <a:lnTo>
                  <a:pt x="511994" y="2353"/>
                </a:lnTo>
                <a:lnTo>
                  <a:pt x="491205" y="2353"/>
                </a:lnTo>
                <a:close/>
                <a:moveTo>
                  <a:pt x="262605" y="129013"/>
                </a:moveTo>
                <a:lnTo>
                  <a:pt x="312906" y="129013"/>
                </a:lnTo>
                <a:cubicBezTo>
                  <a:pt x="318074" y="129009"/>
                  <a:pt x="322857" y="128158"/>
                  <a:pt x="327254" y="126460"/>
                </a:cubicBezTo>
                <a:cubicBezTo>
                  <a:pt x="331651" y="124761"/>
                  <a:pt x="335617" y="122238"/>
                  <a:pt x="339152" y="118890"/>
                </a:cubicBezTo>
                <a:cubicBezTo>
                  <a:pt x="346383" y="112202"/>
                  <a:pt x="349998" y="103877"/>
                  <a:pt x="349998" y="93916"/>
                </a:cubicBezTo>
                <a:cubicBezTo>
                  <a:pt x="349995" y="88400"/>
                  <a:pt x="348917" y="83496"/>
                  <a:pt x="346766" y="79205"/>
                </a:cubicBezTo>
                <a:cubicBezTo>
                  <a:pt x="344615" y="74914"/>
                  <a:pt x="341411" y="71191"/>
                  <a:pt x="337155" y="68036"/>
                </a:cubicBezTo>
                <a:lnTo>
                  <a:pt x="337158" y="68034"/>
                </a:lnTo>
                <a:cubicBezTo>
                  <a:pt x="342721" y="65101"/>
                  <a:pt x="347053" y="61114"/>
                  <a:pt x="350154" y="56074"/>
                </a:cubicBezTo>
                <a:cubicBezTo>
                  <a:pt x="353255" y="51033"/>
                  <a:pt x="354830" y="45188"/>
                  <a:pt x="354879" y="38536"/>
                </a:cubicBezTo>
                <a:cubicBezTo>
                  <a:pt x="354883" y="33371"/>
                  <a:pt x="353971" y="28627"/>
                  <a:pt x="352143" y="24302"/>
                </a:cubicBezTo>
                <a:cubicBezTo>
                  <a:pt x="350315" y="19977"/>
                  <a:pt x="347550" y="16095"/>
                  <a:pt x="343847" y="12657"/>
                </a:cubicBezTo>
                <a:cubicBezTo>
                  <a:pt x="340148" y="9222"/>
                  <a:pt x="336065" y="6647"/>
                  <a:pt x="331595" y="4929"/>
                </a:cubicBezTo>
                <a:cubicBezTo>
                  <a:pt x="327126" y="3212"/>
                  <a:pt x="322224" y="2353"/>
                  <a:pt x="316889" y="2353"/>
                </a:cubicBezTo>
                <a:lnTo>
                  <a:pt x="262605" y="2353"/>
                </a:lnTo>
                <a:close/>
                <a:moveTo>
                  <a:pt x="123892" y="129013"/>
                </a:moveTo>
                <a:lnTo>
                  <a:pt x="194456" y="129013"/>
                </a:lnTo>
                <a:lnTo>
                  <a:pt x="194456" y="109491"/>
                </a:lnTo>
                <a:lnTo>
                  <a:pt x="143075" y="109491"/>
                </a:lnTo>
                <a:lnTo>
                  <a:pt x="140904" y="81236"/>
                </a:lnTo>
                <a:lnTo>
                  <a:pt x="156830" y="81236"/>
                </a:lnTo>
                <a:cubicBezTo>
                  <a:pt x="168926" y="81236"/>
                  <a:pt x="179118" y="77620"/>
                  <a:pt x="187405" y="70389"/>
                </a:cubicBezTo>
                <a:cubicBezTo>
                  <a:pt x="191563" y="66861"/>
                  <a:pt x="194682" y="62617"/>
                  <a:pt x="196761" y="57658"/>
                </a:cubicBezTo>
                <a:cubicBezTo>
                  <a:pt x="198839" y="52700"/>
                  <a:pt x="199879" y="47050"/>
                  <a:pt x="199879" y="40709"/>
                </a:cubicBezTo>
                <a:cubicBezTo>
                  <a:pt x="199849" y="28033"/>
                  <a:pt x="195570" y="18079"/>
                  <a:pt x="187044" y="10847"/>
                </a:cubicBezTo>
                <a:cubicBezTo>
                  <a:pt x="178545" y="3616"/>
                  <a:pt x="168051" y="1"/>
                  <a:pt x="155563" y="1"/>
                </a:cubicBezTo>
                <a:cubicBezTo>
                  <a:pt x="145387" y="34"/>
                  <a:pt x="136511" y="2362"/>
                  <a:pt x="128937" y="6984"/>
                </a:cubicBezTo>
                <a:cubicBezTo>
                  <a:pt x="121362" y="11607"/>
                  <a:pt x="115880" y="18321"/>
                  <a:pt x="112491" y="27128"/>
                </a:cubicBezTo>
                <a:lnTo>
                  <a:pt x="130407" y="37449"/>
                </a:lnTo>
                <a:cubicBezTo>
                  <a:pt x="132123" y="31742"/>
                  <a:pt x="135071" y="27449"/>
                  <a:pt x="139252" y="24570"/>
                </a:cubicBezTo>
                <a:cubicBezTo>
                  <a:pt x="143434" y="21692"/>
                  <a:pt x="148870" y="20251"/>
                  <a:pt x="155563" y="20247"/>
                </a:cubicBezTo>
                <a:cubicBezTo>
                  <a:pt x="162798" y="20319"/>
                  <a:pt x="168506" y="22167"/>
                  <a:pt x="172687" y="25793"/>
                </a:cubicBezTo>
                <a:cubicBezTo>
                  <a:pt x="176869" y="29418"/>
                  <a:pt x="179003" y="34390"/>
                  <a:pt x="179089" y="40709"/>
                </a:cubicBezTo>
                <a:cubicBezTo>
                  <a:pt x="178995" y="47020"/>
                  <a:pt x="176876" y="51962"/>
                  <a:pt x="172733" y="55534"/>
                </a:cubicBezTo>
                <a:cubicBezTo>
                  <a:pt x="168589" y="59107"/>
                  <a:pt x="162986" y="60925"/>
                  <a:pt x="155925" y="60989"/>
                </a:cubicBezTo>
                <a:lnTo>
                  <a:pt x="119006" y="60989"/>
                </a:lnTo>
                <a:close/>
                <a:moveTo>
                  <a:pt x="938602" y="129025"/>
                </a:moveTo>
                <a:lnTo>
                  <a:pt x="960500" y="129025"/>
                </a:lnTo>
                <a:lnTo>
                  <a:pt x="924667" y="2342"/>
                </a:lnTo>
                <a:lnTo>
                  <a:pt x="900597" y="2342"/>
                </a:lnTo>
                <a:lnTo>
                  <a:pt x="873813" y="94820"/>
                </a:lnTo>
                <a:lnTo>
                  <a:pt x="846847" y="2342"/>
                </a:lnTo>
                <a:lnTo>
                  <a:pt x="822784" y="2353"/>
                </a:lnTo>
                <a:lnTo>
                  <a:pt x="786956" y="129013"/>
                </a:lnTo>
                <a:lnTo>
                  <a:pt x="808851" y="129013"/>
                </a:lnTo>
                <a:lnTo>
                  <a:pt x="835451" y="30037"/>
                </a:lnTo>
                <a:lnTo>
                  <a:pt x="864222" y="129013"/>
                </a:lnTo>
                <a:lnTo>
                  <a:pt x="883402" y="129013"/>
                </a:lnTo>
                <a:lnTo>
                  <a:pt x="911993" y="30037"/>
                </a:lnTo>
                <a:close/>
                <a:moveTo>
                  <a:pt x="411098" y="129025"/>
                </a:moveTo>
                <a:lnTo>
                  <a:pt x="436072" y="129025"/>
                </a:lnTo>
                <a:lnTo>
                  <a:pt x="481859" y="2342"/>
                </a:lnTo>
                <a:lnTo>
                  <a:pt x="459418" y="2342"/>
                </a:lnTo>
                <a:lnTo>
                  <a:pt x="450550" y="27859"/>
                </a:lnTo>
                <a:lnTo>
                  <a:pt x="396620" y="27859"/>
                </a:lnTo>
                <a:lnTo>
                  <a:pt x="387752" y="2342"/>
                </a:lnTo>
                <a:lnTo>
                  <a:pt x="365130" y="2342"/>
                </a:lnTo>
                <a:close/>
                <a:moveTo>
                  <a:pt x="2683113" y="131366"/>
                </a:moveTo>
                <a:cubicBezTo>
                  <a:pt x="2693317" y="131291"/>
                  <a:pt x="2702193" y="128820"/>
                  <a:pt x="2709743" y="123953"/>
                </a:cubicBezTo>
                <a:cubicBezTo>
                  <a:pt x="2717293" y="119086"/>
                  <a:pt x="2723134" y="112274"/>
                  <a:pt x="2727266" y="103516"/>
                </a:cubicBezTo>
                <a:lnTo>
                  <a:pt x="2709730" y="93379"/>
                </a:lnTo>
                <a:cubicBezTo>
                  <a:pt x="2707104" y="99266"/>
                  <a:pt x="2703573" y="103693"/>
                  <a:pt x="2699137" y="106662"/>
                </a:cubicBezTo>
                <a:cubicBezTo>
                  <a:pt x="2694702" y="109630"/>
                  <a:pt x="2689360" y="111116"/>
                  <a:pt x="2683113" y="111119"/>
                </a:cubicBezTo>
                <a:cubicBezTo>
                  <a:pt x="2676976" y="111063"/>
                  <a:pt x="2672140" y="109637"/>
                  <a:pt x="2668606" y="106843"/>
                </a:cubicBezTo>
                <a:cubicBezTo>
                  <a:pt x="2665071" y="104048"/>
                  <a:pt x="2663268" y="100224"/>
                  <a:pt x="2663196" y="95370"/>
                </a:cubicBezTo>
                <a:cubicBezTo>
                  <a:pt x="2663049" y="90803"/>
                  <a:pt x="2664883" y="87085"/>
                  <a:pt x="2668696" y="84215"/>
                </a:cubicBezTo>
                <a:cubicBezTo>
                  <a:pt x="2672510" y="81345"/>
                  <a:pt x="2679186" y="78486"/>
                  <a:pt x="2688726" y="75639"/>
                </a:cubicBezTo>
                <a:cubicBezTo>
                  <a:pt x="2691167" y="74832"/>
                  <a:pt x="2693257" y="74138"/>
                  <a:pt x="2694996" y="73557"/>
                </a:cubicBezTo>
                <a:cubicBezTo>
                  <a:pt x="2696735" y="72977"/>
                  <a:pt x="2698146" y="72464"/>
                  <a:pt x="2699228" y="72019"/>
                </a:cubicBezTo>
                <a:cubicBezTo>
                  <a:pt x="2700401" y="71653"/>
                  <a:pt x="2701767" y="71163"/>
                  <a:pt x="2703325" y="70548"/>
                </a:cubicBezTo>
                <a:cubicBezTo>
                  <a:pt x="2704883" y="69933"/>
                  <a:pt x="2706655" y="69217"/>
                  <a:pt x="2708643" y="68398"/>
                </a:cubicBezTo>
                <a:cubicBezTo>
                  <a:pt x="2710723" y="67576"/>
                  <a:pt x="2712532" y="66731"/>
                  <a:pt x="2714068" y="65864"/>
                </a:cubicBezTo>
                <a:cubicBezTo>
                  <a:pt x="2715605" y="64997"/>
                  <a:pt x="2716871" y="64152"/>
                  <a:pt x="2717865" y="63330"/>
                </a:cubicBezTo>
                <a:cubicBezTo>
                  <a:pt x="2721390" y="60705"/>
                  <a:pt x="2724509" y="57220"/>
                  <a:pt x="2727221" y="52876"/>
                </a:cubicBezTo>
                <a:cubicBezTo>
                  <a:pt x="2729933" y="48531"/>
                  <a:pt x="2731153" y="43327"/>
                  <a:pt x="2730881" y="37263"/>
                </a:cubicBezTo>
                <a:cubicBezTo>
                  <a:pt x="2730881" y="31553"/>
                  <a:pt x="2729842" y="26411"/>
                  <a:pt x="2727763" y="21835"/>
                </a:cubicBezTo>
                <a:cubicBezTo>
                  <a:pt x="2725684" y="17259"/>
                  <a:pt x="2722565" y="13295"/>
                  <a:pt x="2718407" y="9943"/>
                </a:cubicBezTo>
                <a:cubicBezTo>
                  <a:pt x="2714336" y="6603"/>
                  <a:pt x="2709594" y="4109"/>
                  <a:pt x="2704183" y="2464"/>
                </a:cubicBezTo>
                <a:cubicBezTo>
                  <a:pt x="2698771" y="818"/>
                  <a:pt x="2692714" y="-3"/>
                  <a:pt x="2686010" y="1"/>
                </a:cubicBezTo>
                <a:cubicBezTo>
                  <a:pt x="2673700" y="87"/>
                  <a:pt x="2663340" y="2852"/>
                  <a:pt x="2654930" y="8295"/>
                </a:cubicBezTo>
                <a:cubicBezTo>
                  <a:pt x="2646519" y="13739"/>
                  <a:pt x="2640595" y="21343"/>
                  <a:pt x="2637159" y="31108"/>
                </a:cubicBezTo>
                <a:lnTo>
                  <a:pt x="2655061" y="41607"/>
                </a:lnTo>
                <a:cubicBezTo>
                  <a:pt x="2657592" y="34461"/>
                  <a:pt x="2661482" y="29113"/>
                  <a:pt x="2666731" y="25565"/>
                </a:cubicBezTo>
                <a:cubicBezTo>
                  <a:pt x="2671979" y="22016"/>
                  <a:pt x="2678587" y="20243"/>
                  <a:pt x="2686553" y="20247"/>
                </a:cubicBezTo>
                <a:cubicBezTo>
                  <a:pt x="2694426" y="20319"/>
                  <a:pt x="2700318" y="21850"/>
                  <a:pt x="2704230" y="24841"/>
                </a:cubicBezTo>
                <a:cubicBezTo>
                  <a:pt x="2708141" y="27831"/>
                  <a:pt x="2710095" y="31851"/>
                  <a:pt x="2710092" y="36901"/>
                </a:cubicBezTo>
                <a:cubicBezTo>
                  <a:pt x="2710088" y="39518"/>
                  <a:pt x="2709552" y="41796"/>
                  <a:pt x="2708485" y="43734"/>
                </a:cubicBezTo>
                <a:cubicBezTo>
                  <a:pt x="2707417" y="45673"/>
                  <a:pt x="2705841" y="47317"/>
                  <a:pt x="2703754" y="48667"/>
                </a:cubicBezTo>
                <a:cubicBezTo>
                  <a:pt x="2701665" y="50029"/>
                  <a:pt x="2698738" y="51469"/>
                  <a:pt x="2694973" y="52989"/>
                </a:cubicBezTo>
                <a:cubicBezTo>
                  <a:pt x="2691208" y="54509"/>
                  <a:pt x="2686651" y="56085"/>
                  <a:pt x="2681303" y="57718"/>
                </a:cubicBezTo>
                <a:cubicBezTo>
                  <a:pt x="2675418" y="59434"/>
                  <a:pt x="2670530" y="61116"/>
                  <a:pt x="2666638" y="62764"/>
                </a:cubicBezTo>
                <a:cubicBezTo>
                  <a:pt x="2662747" y="64412"/>
                  <a:pt x="2658767" y="66592"/>
                  <a:pt x="2654700" y="69303"/>
                </a:cubicBezTo>
                <a:cubicBezTo>
                  <a:pt x="2650629" y="72188"/>
                  <a:pt x="2647563" y="75741"/>
                  <a:pt x="2645503" y="79961"/>
                </a:cubicBezTo>
                <a:cubicBezTo>
                  <a:pt x="2643442" y="84181"/>
                  <a:pt x="2642411" y="89136"/>
                  <a:pt x="2642407" y="94827"/>
                </a:cubicBezTo>
                <a:cubicBezTo>
                  <a:pt x="2642407" y="106050"/>
                  <a:pt x="2646384" y="114916"/>
                  <a:pt x="2654338" y="121423"/>
                </a:cubicBezTo>
                <a:cubicBezTo>
                  <a:pt x="2662294" y="128082"/>
                  <a:pt x="2671886" y="131396"/>
                  <a:pt x="2683113" y="131366"/>
                </a:cubicBezTo>
                <a:close/>
                <a:moveTo>
                  <a:pt x="2570385" y="131366"/>
                </a:moveTo>
                <a:cubicBezTo>
                  <a:pt x="2582031" y="131272"/>
                  <a:pt x="2592626" y="128567"/>
                  <a:pt x="2602169" y="123252"/>
                </a:cubicBezTo>
                <a:cubicBezTo>
                  <a:pt x="2611711" y="117937"/>
                  <a:pt x="2619274" y="110573"/>
                  <a:pt x="2624858" y="101163"/>
                </a:cubicBezTo>
                <a:lnTo>
                  <a:pt x="2606761" y="90664"/>
                </a:lnTo>
                <a:cubicBezTo>
                  <a:pt x="2603311" y="96981"/>
                  <a:pt x="2598402" y="101951"/>
                  <a:pt x="2592034" y="105575"/>
                </a:cubicBezTo>
                <a:cubicBezTo>
                  <a:pt x="2585666" y="109200"/>
                  <a:pt x="2578450" y="111048"/>
                  <a:pt x="2570385" y="111119"/>
                </a:cubicBezTo>
                <a:cubicBezTo>
                  <a:pt x="2563606" y="111116"/>
                  <a:pt x="2557483" y="110037"/>
                  <a:pt x="2552016" y="107883"/>
                </a:cubicBezTo>
                <a:cubicBezTo>
                  <a:pt x="2546549" y="105730"/>
                  <a:pt x="2541693" y="102524"/>
                  <a:pt x="2537447" y="98267"/>
                </a:cubicBezTo>
                <a:cubicBezTo>
                  <a:pt x="2529122" y="89759"/>
                  <a:pt x="2524960" y="78897"/>
                  <a:pt x="2524960" y="65683"/>
                </a:cubicBezTo>
                <a:cubicBezTo>
                  <a:pt x="2524960" y="52469"/>
                  <a:pt x="2529122" y="41607"/>
                  <a:pt x="2537447" y="33100"/>
                </a:cubicBezTo>
                <a:cubicBezTo>
                  <a:pt x="2541693" y="28842"/>
                  <a:pt x="2546549" y="25636"/>
                  <a:pt x="2552016" y="23483"/>
                </a:cubicBezTo>
                <a:cubicBezTo>
                  <a:pt x="2557483" y="21330"/>
                  <a:pt x="2563606" y="20251"/>
                  <a:pt x="2570385" y="20247"/>
                </a:cubicBezTo>
                <a:cubicBezTo>
                  <a:pt x="2578461" y="20319"/>
                  <a:pt x="2585700" y="22167"/>
                  <a:pt x="2592102" y="25791"/>
                </a:cubicBezTo>
                <a:cubicBezTo>
                  <a:pt x="2598504" y="29415"/>
                  <a:pt x="2603390" y="34386"/>
                  <a:pt x="2606761" y="40702"/>
                </a:cubicBezTo>
                <a:lnTo>
                  <a:pt x="2624858" y="30384"/>
                </a:lnTo>
                <a:cubicBezTo>
                  <a:pt x="2619580" y="21154"/>
                  <a:pt x="2612039" y="13738"/>
                  <a:pt x="2602237" y="8135"/>
                </a:cubicBezTo>
                <a:cubicBezTo>
                  <a:pt x="2592614" y="2712"/>
                  <a:pt x="2581997" y="1"/>
                  <a:pt x="2570385" y="1"/>
                </a:cubicBezTo>
                <a:cubicBezTo>
                  <a:pt x="2560876" y="4"/>
                  <a:pt x="2552159" y="1579"/>
                  <a:pt x="2544234" y="4723"/>
                </a:cubicBezTo>
                <a:cubicBezTo>
                  <a:pt x="2536309" y="7868"/>
                  <a:pt x="2529222" y="12561"/>
                  <a:pt x="2522972" y="18801"/>
                </a:cubicBezTo>
                <a:cubicBezTo>
                  <a:pt x="2510468" y="31441"/>
                  <a:pt x="2504201" y="47068"/>
                  <a:pt x="2504171" y="65683"/>
                </a:cubicBezTo>
                <a:cubicBezTo>
                  <a:pt x="2504201" y="84328"/>
                  <a:pt x="2510468" y="99895"/>
                  <a:pt x="2522972" y="112385"/>
                </a:cubicBezTo>
                <a:cubicBezTo>
                  <a:pt x="2529222" y="118712"/>
                  <a:pt x="2536309" y="123457"/>
                  <a:pt x="2544234" y="126621"/>
                </a:cubicBezTo>
                <a:cubicBezTo>
                  <a:pt x="2552159" y="129784"/>
                  <a:pt x="2560876" y="131366"/>
                  <a:pt x="2570385" y="131366"/>
                </a:cubicBezTo>
                <a:close/>
                <a:moveTo>
                  <a:pt x="2274579" y="131366"/>
                </a:moveTo>
                <a:cubicBezTo>
                  <a:pt x="2283724" y="131370"/>
                  <a:pt x="2292179" y="129780"/>
                  <a:pt x="2299944" y="126598"/>
                </a:cubicBezTo>
                <a:cubicBezTo>
                  <a:pt x="2307709" y="123416"/>
                  <a:pt x="2314760" y="118618"/>
                  <a:pt x="2321098" y="112204"/>
                </a:cubicBezTo>
                <a:cubicBezTo>
                  <a:pt x="2327512" y="105865"/>
                  <a:pt x="2332310" y="98813"/>
                  <a:pt x="2335493" y="91048"/>
                </a:cubicBezTo>
                <a:cubicBezTo>
                  <a:pt x="2338675" y="83283"/>
                  <a:pt x="2340264" y="74828"/>
                  <a:pt x="2340261" y="65683"/>
                </a:cubicBezTo>
                <a:cubicBezTo>
                  <a:pt x="2340291" y="47400"/>
                  <a:pt x="2333904" y="31833"/>
                  <a:pt x="2321098" y="18982"/>
                </a:cubicBezTo>
                <a:cubicBezTo>
                  <a:pt x="2314760" y="12655"/>
                  <a:pt x="2307709" y="7909"/>
                  <a:pt x="2299944" y="4746"/>
                </a:cubicBezTo>
                <a:cubicBezTo>
                  <a:pt x="2292179" y="1582"/>
                  <a:pt x="2283724" y="1"/>
                  <a:pt x="2274579" y="1"/>
                </a:cubicBezTo>
                <a:cubicBezTo>
                  <a:pt x="2256295" y="1"/>
                  <a:pt x="2240728" y="6328"/>
                  <a:pt x="2227877" y="18982"/>
                </a:cubicBezTo>
                <a:cubicBezTo>
                  <a:pt x="2215223" y="31833"/>
                  <a:pt x="2208896" y="47400"/>
                  <a:pt x="2208896" y="65683"/>
                </a:cubicBezTo>
                <a:cubicBezTo>
                  <a:pt x="2208896" y="74828"/>
                  <a:pt x="2210477" y="83283"/>
                  <a:pt x="2213641" y="91048"/>
                </a:cubicBezTo>
                <a:cubicBezTo>
                  <a:pt x="2216805" y="98813"/>
                  <a:pt x="2221550" y="105865"/>
                  <a:pt x="2227877" y="112204"/>
                </a:cubicBezTo>
                <a:cubicBezTo>
                  <a:pt x="2240728" y="125009"/>
                  <a:pt x="2256295" y="131396"/>
                  <a:pt x="2274579" y="131366"/>
                </a:cubicBezTo>
                <a:close/>
                <a:moveTo>
                  <a:pt x="2025888" y="131366"/>
                </a:moveTo>
                <a:cubicBezTo>
                  <a:pt x="2036092" y="131291"/>
                  <a:pt x="2044968" y="128820"/>
                  <a:pt x="2052518" y="123953"/>
                </a:cubicBezTo>
                <a:cubicBezTo>
                  <a:pt x="2060069" y="119086"/>
                  <a:pt x="2065909" y="112274"/>
                  <a:pt x="2070041" y="103516"/>
                </a:cubicBezTo>
                <a:lnTo>
                  <a:pt x="2052505" y="93379"/>
                </a:lnTo>
                <a:cubicBezTo>
                  <a:pt x="2049879" y="99266"/>
                  <a:pt x="2046349" y="103693"/>
                  <a:pt x="2041913" y="106662"/>
                </a:cubicBezTo>
                <a:cubicBezTo>
                  <a:pt x="2037476" y="109630"/>
                  <a:pt x="2032135" y="111116"/>
                  <a:pt x="2025888" y="111119"/>
                </a:cubicBezTo>
                <a:cubicBezTo>
                  <a:pt x="2019751" y="111063"/>
                  <a:pt x="2014915" y="109637"/>
                  <a:pt x="2011381" y="106843"/>
                </a:cubicBezTo>
                <a:cubicBezTo>
                  <a:pt x="2007846" y="104048"/>
                  <a:pt x="2006043" y="100224"/>
                  <a:pt x="2005971" y="95370"/>
                </a:cubicBezTo>
                <a:cubicBezTo>
                  <a:pt x="2005824" y="90803"/>
                  <a:pt x="2007658" y="87085"/>
                  <a:pt x="2011471" y="84215"/>
                </a:cubicBezTo>
                <a:cubicBezTo>
                  <a:pt x="2015285" y="81345"/>
                  <a:pt x="2021962" y="78486"/>
                  <a:pt x="2031501" y="75639"/>
                </a:cubicBezTo>
                <a:cubicBezTo>
                  <a:pt x="2033942" y="74832"/>
                  <a:pt x="2036032" y="74138"/>
                  <a:pt x="2037771" y="73557"/>
                </a:cubicBezTo>
                <a:cubicBezTo>
                  <a:pt x="2039510" y="72977"/>
                  <a:pt x="2040921" y="72464"/>
                  <a:pt x="2042003" y="72019"/>
                </a:cubicBezTo>
                <a:cubicBezTo>
                  <a:pt x="2043176" y="71653"/>
                  <a:pt x="2044542" y="71163"/>
                  <a:pt x="2046100" y="70548"/>
                </a:cubicBezTo>
                <a:cubicBezTo>
                  <a:pt x="2047658" y="69933"/>
                  <a:pt x="2049430" y="69217"/>
                  <a:pt x="2051418" y="68398"/>
                </a:cubicBezTo>
                <a:cubicBezTo>
                  <a:pt x="2053498" y="67576"/>
                  <a:pt x="2055307" y="66731"/>
                  <a:pt x="2056844" y="65864"/>
                </a:cubicBezTo>
                <a:cubicBezTo>
                  <a:pt x="2058380" y="64997"/>
                  <a:pt x="2059646" y="64152"/>
                  <a:pt x="2060640" y="63330"/>
                </a:cubicBezTo>
                <a:cubicBezTo>
                  <a:pt x="2064165" y="60705"/>
                  <a:pt x="2067284" y="57220"/>
                  <a:pt x="2069996" y="52876"/>
                </a:cubicBezTo>
                <a:cubicBezTo>
                  <a:pt x="2072708" y="48531"/>
                  <a:pt x="2073928" y="43327"/>
                  <a:pt x="2073656" y="37263"/>
                </a:cubicBezTo>
                <a:cubicBezTo>
                  <a:pt x="2073656" y="31553"/>
                  <a:pt x="2072617" y="26411"/>
                  <a:pt x="2070538" y="21835"/>
                </a:cubicBezTo>
                <a:cubicBezTo>
                  <a:pt x="2068459" y="17259"/>
                  <a:pt x="2065340" y="13295"/>
                  <a:pt x="2061182" y="9943"/>
                </a:cubicBezTo>
                <a:cubicBezTo>
                  <a:pt x="2057111" y="6603"/>
                  <a:pt x="2052369" y="4109"/>
                  <a:pt x="2046958" y="2464"/>
                </a:cubicBezTo>
                <a:cubicBezTo>
                  <a:pt x="2041546" y="818"/>
                  <a:pt x="2035489" y="-3"/>
                  <a:pt x="2028785" y="1"/>
                </a:cubicBezTo>
                <a:cubicBezTo>
                  <a:pt x="2016475" y="87"/>
                  <a:pt x="2006115" y="2852"/>
                  <a:pt x="1997704" y="8295"/>
                </a:cubicBezTo>
                <a:cubicBezTo>
                  <a:pt x="1989294" y="13739"/>
                  <a:pt x="1983370" y="21343"/>
                  <a:pt x="1979934" y="31108"/>
                </a:cubicBezTo>
                <a:lnTo>
                  <a:pt x="1997836" y="41607"/>
                </a:lnTo>
                <a:cubicBezTo>
                  <a:pt x="2000367" y="34461"/>
                  <a:pt x="2004257" y="29113"/>
                  <a:pt x="2009506" y="25565"/>
                </a:cubicBezTo>
                <a:cubicBezTo>
                  <a:pt x="2014754" y="22016"/>
                  <a:pt x="2021362" y="20243"/>
                  <a:pt x="2029329" y="20247"/>
                </a:cubicBezTo>
                <a:cubicBezTo>
                  <a:pt x="2037201" y="20319"/>
                  <a:pt x="2043093" y="21850"/>
                  <a:pt x="2047005" y="24841"/>
                </a:cubicBezTo>
                <a:cubicBezTo>
                  <a:pt x="2050916" y="27831"/>
                  <a:pt x="2052870" y="31851"/>
                  <a:pt x="2052867" y="36901"/>
                </a:cubicBezTo>
                <a:cubicBezTo>
                  <a:pt x="2052863" y="39518"/>
                  <a:pt x="2052327" y="41796"/>
                  <a:pt x="2051260" y="43734"/>
                </a:cubicBezTo>
                <a:cubicBezTo>
                  <a:pt x="2050192" y="45673"/>
                  <a:pt x="2048616" y="47317"/>
                  <a:pt x="2046530" y="48667"/>
                </a:cubicBezTo>
                <a:cubicBezTo>
                  <a:pt x="2044440" y="50029"/>
                  <a:pt x="2041513" y="51469"/>
                  <a:pt x="2037748" y="52989"/>
                </a:cubicBezTo>
                <a:cubicBezTo>
                  <a:pt x="2033983" y="54509"/>
                  <a:pt x="2029427" y="56085"/>
                  <a:pt x="2024078" y="57718"/>
                </a:cubicBezTo>
                <a:cubicBezTo>
                  <a:pt x="2018193" y="59434"/>
                  <a:pt x="2013305" y="61116"/>
                  <a:pt x="2009413" y="62764"/>
                </a:cubicBezTo>
                <a:cubicBezTo>
                  <a:pt x="2005522" y="64412"/>
                  <a:pt x="2001542" y="66592"/>
                  <a:pt x="1997475" y="69303"/>
                </a:cubicBezTo>
                <a:cubicBezTo>
                  <a:pt x="1993404" y="72188"/>
                  <a:pt x="1990338" y="75741"/>
                  <a:pt x="1988278" y="79961"/>
                </a:cubicBezTo>
                <a:cubicBezTo>
                  <a:pt x="1986218" y="84181"/>
                  <a:pt x="1985186" y="89136"/>
                  <a:pt x="1985182" y="94827"/>
                </a:cubicBezTo>
                <a:cubicBezTo>
                  <a:pt x="1985182" y="106050"/>
                  <a:pt x="1989159" y="114916"/>
                  <a:pt x="1997113" y="121423"/>
                </a:cubicBezTo>
                <a:cubicBezTo>
                  <a:pt x="2005069" y="128082"/>
                  <a:pt x="2014661" y="131396"/>
                  <a:pt x="2025888" y="131366"/>
                </a:cubicBezTo>
                <a:close/>
                <a:moveTo>
                  <a:pt x="1921113" y="131366"/>
                </a:moveTo>
                <a:cubicBezTo>
                  <a:pt x="1931317" y="131291"/>
                  <a:pt x="1940193" y="128820"/>
                  <a:pt x="1947743" y="123953"/>
                </a:cubicBezTo>
                <a:cubicBezTo>
                  <a:pt x="1955293" y="119086"/>
                  <a:pt x="1961134" y="112274"/>
                  <a:pt x="1965265" y="103516"/>
                </a:cubicBezTo>
                <a:lnTo>
                  <a:pt x="1947730" y="93379"/>
                </a:lnTo>
                <a:cubicBezTo>
                  <a:pt x="1945104" y="99266"/>
                  <a:pt x="1941573" y="103693"/>
                  <a:pt x="1937137" y="106662"/>
                </a:cubicBezTo>
                <a:cubicBezTo>
                  <a:pt x="1932701" y="109630"/>
                  <a:pt x="1927360" y="111116"/>
                  <a:pt x="1921113" y="111119"/>
                </a:cubicBezTo>
                <a:cubicBezTo>
                  <a:pt x="1914976" y="111063"/>
                  <a:pt x="1910140" y="109637"/>
                  <a:pt x="1906606" y="106843"/>
                </a:cubicBezTo>
                <a:cubicBezTo>
                  <a:pt x="1903071" y="104048"/>
                  <a:pt x="1901268" y="100224"/>
                  <a:pt x="1901196" y="95370"/>
                </a:cubicBezTo>
                <a:cubicBezTo>
                  <a:pt x="1901049" y="90803"/>
                  <a:pt x="1902883" y="87085"/>
                  <a:pt x="1906696" y="84215"/>
                </a:cubicBezTo>
                <a:cubicBezTo>
                  <a:pt x="1910510" y="81345"/>
                  <a:pt x="1917186" y="78486"/>
                  <a:pt x="1926726" y="75639"/>
                </a:cubicBezTo>
                <a:cubicBezTo>
                  <a:pt x="1929167" y="74832"/>
                  <a:pt x="1931257" y="74138"/>
                  <a:pt x="1932996" y="73557"/>
                </a:cubicBezTo>
                <a:cubicBezTo>
                  <a:pt x="1934735" y="72977"/>
                  <a:pt x="1936145" y="72464"/>
                  <a:pt x="1937228" y="72019"/>
                </a:cubicBezTo>
                <a:cubicBezTo>
                  <a:pt x="1938401" y="71653"/>
                  <a:pt x="1939767" y="71163"/>
                  <a:pt x="1941324" y="70548"/>
                </a:cubicBezTo>
                <a:cubicBezTo>
                  <a:pt x="1942882" y="69933"/>
                  <a:pt x="1944655" y="69217"/>
                  <a:pt x="1946643" y="68398"/>
                </a:cubicBezTo>
                <a:cubicBezTo>
                  <a:pt x="1948723" y="67576"/>
                  <a:pt x="1950532" y="66731"/>
                  <a:pt x="1952068" y="65864"/>
                </a:cubicBezTo>
                <a:cubicBezTo>
                  <a:pt x="1953605" y="64997"/>
                  <a:pt x="1954871" y="64152"/>
                  <a:pt x="1955865" y="63330"/>
                </a:cubicBezTo>
                <a:cubicBezTo>
                  <a:pt x="1959390" y="60705"/>
                  <a:pt x="1962509" y="57220"/>
                  <a:pt x="1965221" y="52876"/>
                </a:cubicBezTo>
                <a:cubicBezTo>
                  <a:pt x="1967932" y="48531"/>
                  <a:pt x="1969153" y="43327"/>
                  <a:pt x="1968881" y="37263"/>
                </a:cubicBezTo>
                <a:cubicBezTo>
                  <a:pt x="1968881" y="31553"/>
                  <a:pt x="1967841" y="26411"/>
                  <a:pt x="1965763" y="21835"/>
                </a:cubicBezTo>
                <a:cubicBezTo>
                  <a:pt x="1963684" y="17259"/>
                  <a:pt x="1960565" y="13295"/>
                  <a:pt x="1956407" y="9943"/>
                </a:cubicBezTo>
                <a:cubicBezTo>
                  <a:pt x="1952336" y="6603"/>
                  <a:pt x="1947594" y="4109"/>
                  <a:pt x="1942183" y="2464"/>
                </a:cubicBezTo>
                <a:cubicBezTo>
                  <a:pt x="1936771" y="818"/>
                  <a:pt x="1930714" y="-3"/>
                  <a:pt x="1924010" y="1"/>
                </a:cubicBezTo>
                <a:cubicBezTo>
                  <a:pt x="1911700" y="87"/>
                  <a:pt x="1901340" y="2852"/>
                  <a:pt x="1892929" y="8295"/>
                </a:cubicBezTo>
                <a:cubicBezTo>
                  <a:pt x="1884519" y="13739"/>
                  <a:pt x="1878595" y="21343"/>
                  <a:pt x="1875159" y="31108"/>
                </a:cubicBezTo>
                <a:lnTo>
                  <a:pt x="1893061" y="41607"/>
                </a:lnTo>
                <a:cubicBezTo>
                  <a:pt x="1895592" y="34461"/>
                  <a:pt x="1899482" y="29113"/>
                  <a:pt x="1904731" y="25565"/>
                </a:cubicBezTo>
                <a:cubicBezTo>
                  <a:pt x="1909979" y="22016"/>
                  <a:pt x="1916587" y="20243"/>
                  <a:pt x="1924554" y="20247"/>
                </a:cubicBezTo>
                <a:cubicBezTo>
                  <a:pt x="1932426" y="20319"/>
                  <a:pt x="1938318" y="21850"/>
                  <a:pt x="1942230" y="24841"/>
                </a:cubicBezTo>
                <a:cubicBezTo>
                  <a:pt x="1946141" y="27831"/>
                  <a:pt x="1948095" y="31851"/>
                  <a:pt x="1948092" y="36901"/>
                </a:cubicBezTo>
                <a:cubicBezTo>
                  <a:pt x="1948088" y="39518"/>
                  <a:pt x="1947552" y="41796"/>
                  <a:pt x="1946485" y="43734"/>
                </a:cubicBezTo>
                <a:cubicBezTo>
                  <a:pt x="1945417" y="45673"/>
                  <a:pt x="1943840" y="47317"/>
                  <a:pt x="1941755" y="48667"/>
                </a:cubicBezTo>
                <a:cubicBezTo>
                  <a:pt x="1939665" y="50029"/>
                  <a:pt x="1936738" y="51469"/>
                  <a:pt x="1932973" y="52989"/>
                </a:cubicBezTo>
                <a:cubicBezTo>
                  <a:pt x="1929208" y="54509"/>
                  <a:pt x="1924652" y="56085"/>
                  <a:pt x="1919303" y="57718"/>
                </a:cubicBezTo>
                <a:cubicBezTo>
                  <a:pt x="1913418" y="59434"/>
                  <a:pt x="1908530" y="61116"/>
                  <a:pt x="1904638" y="62764"/>
                </a:cubicBezTo>
                <a:cubicBezTo>
                  <a:pt x="1900747" y="64412"/>
                  <a:pt x="1896767" y="66592"/>
                  <a:pt x="1892700" y="69303"/>
                </a:cubicBezTo>
                <a:cubicBezTo>
                  <a:pt x="1888628" y="72188"/>
                  <a:pt x="1885563" y="75741"/>
                  <a:pt x="1883503" y="79961"/>
                </a:cubicBezTo>
                <a:cubicBezTo>
                  <a:pt x="1881443" y="84181"/>
                  <a:pt x="1880411" y="89136"/>
                  <a:pt x="1880407" y="94827"/>
                </a:cubicBezTo>
                <a:cubicBezTo>
                  <a:pt x="1880407" y="106050"/>
                  <a:pt x="1884384" y="114916"/>
                  <a:pt x="1892338" y="121423"/>
                </a:cubicBezTo>
                <a:cubicBezTo>
                  <a:pt x="1900294" y="128082"/>
                  <a:pt x="1909886" y="131396"/>
                  <a:pt x="1921113" y="131366"/>
                </a:cubicBezTo>
                <a:close/>
                <a:moveTo>
                  <a:pt x="1549638" y="131366"/>
                </a:moveTo>
                <a:cubicBezTo>
                  <a:pt x="1559842" y="131291"/>
                  <a:pt x="1568718" y="128820"/>
                  <a:pt x="1576268" y="123953"/>
                </a:cubicBezTo>
                <a:cubicBezTo>
                  <a:pt x="1583819" y="119086"/>
                  <a:pt x="1589659" y="112274"/>
                  <a:pt x="1593790" y="103516"/>
                </a:cubicBezTo>
                <a:lnTo>
                  <a:pt x="1576255" y="93379"/>
                </a:lnTo>
                <a:cubicBezTo>
                  <a:pt x="1573629" y="99266"/>
                  <a:pt x="1570099" y="103693"/>
                  <a:pt x="1565662" y="106662"/>
                </a:cubicBezTo>
                <a:cubicBezTo>
                  <a:pt x="1561226" y="109630"/>
                  <a:pt x="1555885" y="111116"/>
                  <a:pt x="1549638" y="111119"/>
                </a:cubicBezTo>
                <a:cubicBezTo>
                  <a:pt x="1543501" y="111063"/>
                  <a:pt x="1538665" y="109637"/>
                  <a:pt x="1535131" y="106843"/>
                </a:cubicBezTo>
                <a:cubicBezTo>
                  <a:pt x="1531596" y="104048"/>
                  <a:pt x="1529793" y="100224"/>
                  <a:pt x="1529721" y="95370"/>
                </a:cubicBezTo>
                <a:cubicBezTo>
                  <a:pt x="1529574" y="90803"/>
                  <a:pt x="1531408" y="87085"/>
                  <a:pt x="1535221" y="84215"/>
                </a:cubicBezTo>
                <a:cubicBezTo>
                  <a:pt x="1539035" y="81345"/>
                  <a:pt x="1545712" y="78486"/>
                  <a:pt x="1555251" y="75639"/>
                </a:cubicBezTo>
                <a:cubicBezTo>
                  <a:pt x="1557692" y="74832"/>
                  <a:pt x="1559782" y="74138"/>
                  <a:pt x="1561521" y="73557"/>
                </a:cubicBezTo>
                <a:cubicBezTo>
                  <a:pt x="1563260" y="72977"/>
                  <a:pt x="1564670" y="72464"/>
                  <a:pt x="1565753" y="72019"/>
                </a:cubicBezTo>
                <a:cubicBezTo>
                  <a:pt x="1566926" y="71653"/>
                  <a:pt x="1568292" y="71163"/>
                  <a:pt x="1569850" y="70548"/>
                </a:cubicBezTo>
                <a:cubicBezTo>
                  <a:pt x="1571407" y="69933"/>
                  <a:pt x="1573180" y="69217"/>
                  <a:pt x="1575168" y="68398"/>
                </a:cubicBezTo>
                <a:cubicBezTo>
                  <a:pt x="1577248" y="67576"/>
                  <a:pt x="1579056" y="66731"/>
                  <a:pt x="1580593" y="65864"/>
                </a:cubicBezTo>
                <a:cubicBezTo>
                  <a:pt x="1582130" y="64997"/>
                  <a:pt x="1583396" y="64152"/>
                  <a:pt x="1584390" y="63330"/>
                </a:cubicBezTo>
                <a:cubicBezTo>
                  <a:pt x="1587915" y="60705"/>
                  <a:pt x="1591034" y="57220"/>
                  <a:pt x="1593746" y="52876"/>
                </a:cubicBezTo>
                <a:cubicBezTo>
                  <a:pt x="1596457" y="48531"/>
                  <a:pt x="1597678" y="43327"/>
                  <a:pt x="1597406" y="37263"/>
                </a:cubicBezTo>
                <a:cubicBezTo>
                  <a:pt x="1597406" y="31553"/>
                  <a:pt x="1596367" y="26411"/>
                  <a:pt x="1594288" y="21835"/>
                </a:cubicBezTo>
                <a:cubicBezTo>
                  <a:pt x="1592209" y="17259"/>
                  <a:pt x="1589090" y="13295"/>
                  <a:pt x="1584932" y="9943"/>
                </a:cubicBezTo>
                <a:cubicBezTo>
                  <a:pt x="1580861" y="6603"/>
                  <a:pt x="1576119" y="4109"/>
                  <a:pt x="1570708" y="2464"/>
                </a:cubicBezTo>
                <a:cubicBezTo>
                  <a:pt x="1565296" y="818"/>
                  <a:pt x="1559239" y="-3"/>
                  <a:pt x="1552535" y="1"/>
                </a:cubicBezTo>
                <a:cubicBezTo>
                  <a:pt x="1540225" y="87"/>
                  <a:pt x="1529865" y="2852"/>
                  <a:pt x="1521454" y="8295"/>
                </a:cubicBezTo>
                <a:cubicBezTo>
                  <a:pt x="1513044" y="13739"/>
                  <a:pt x="1507120" y="21343"/>
                  <a:pt x="1503684" y="31108"/>
                </a:cubicBezTo>
                <a:lnTo>
                  <a:pt x="1521586" y="41607"/>
                </a:lnTo>
                <a:cubicBezTo>
                  <a:pt x="1524117" y="34461"/>
                  <a:pt x="1528007" y="29113"/>
                  <a:pt x="1533256" y="25565"/>
                </a:cubicBezTo>
                <a:cubicBezTo>
                  <a:pt x="1538504" y="22016"/>
                  <a:pt x="1545112" y="20243"/>
                  <a:pt x="1553079" y="20247"/>
                </a:cubicBezTo>
                <a:cubicBezTo>
                  <a:pt x="1560951" y="20319"/>
                  <a:pt x="1566843" y="21850"/>
                  <a:pt x="1570755" y="24841"/>
                </a:cubicBezTo>
                <a:cubicBezTo>
                  <a:pt x="1574666" y="27831"/>
                  <a:pt x="1576620" y="31851"/>
                  <a:pt x="1576617" y="36901"/>
                </a:cubicBezTo>
                <a:cubicBezTo>
                  <a:pt x="1576613" y="39518"/>
                  <a:pt x="1576077" y="41796"/>
                  <a:pt x="1575010" y="43734"/>
                </a:cubicBezTo>
                <a:cubicBezTo>
                  <a:pt x="1573942" y="45673"/>
                  <a:pt x="1572366" y="47317"/>
                  <a:pt x="1570280" y="48667"/>
                </a:cubicBezTo>
                <a:cubicBezTo>
                  <a:pt x="1568190" y="50029"/>
                  <a:pt x="1565263" y="51469"/>
                  <a:pt x="1561498" y="52989"/>
                </a:cubicBezTo>
                <a:cubicBezTo>
                  <a:pt x="1557733" y="54509"/>
                  <a:pt x="1553177" y="56085"/>
                  <a:pt x="1547828" y="57718"/>
                </a:cubicBezTo>
                <a:cubicBezTo>
                  <a:pt x="1541943" y="59434"/>
                  <a:pt x="1537055" y="61116"/>
                  <a:pt x="1533163" y="62764"/>
                </a:cubicBezTo>
                <a:cubicBezTo>
                  <a:pt x="1529272" y="64412"/>
                  <a:pt x="1525292" y="66592"/>
                  <a:pt x="1521225" y="69303"/>
                </a:cubicBezTo>
                <a:cubicBezTo>
                  <a:pt x="1517154" y="72188"/>
                  <a:pt x="1514088" y="75741"/>
                  <a:pt x="1512028" y="79961"/>
                </a:cubicBezTo>
                <a:cubicBezTo>
                  <a:pt x="1509968" y="84181"/>
                  <a:pt x="1508936" y="89136"/>
                  <a:pt x="1508932" y="94827"/>
                </a:cubicBezTo>
                <a:cubicBezTo>
                  <a:pt x="1508932" y="106050"/>
                  <a:pt x="1512909" y="114916"/>
                  <a:pt x="1520863" y="121423"/>
                </a:cubicBezTo>
                <a:cubicBezTo>
                  <a:pt x="1528819" y="128082"/>
                  <a:pt x="1538411" y="131396"/>
                  <a:pt x="1549638" y="131366"/>
                </a:cubicBezTo>
                <a:close/>
                <a:moveTo>
                  <a:pt x="49757" y="131366"/>
                </a:moveTo>
                <a:cubicBezTo>
                  <a:pt x="65480" y="131366"/>
                  <a:pt x="77667" y="125400"/>
                  <a:pt x="86317" y="113469"/>
                </a:cubicBezTo>
                <a:cubicBezTo>
                  <a:pt x="95145" y="101524"/>
                  <a:pt x="99544" y="85596"/>
                  <a:pt x="99514" y="65683"/>
                </a:cubicBezTo>
                <a:cubicBezTo>
                  <a:pt x="99544" y="45770"/>
                  <a:pt x="95145" y="29842"/>
                  <a:pt x="86317" y="17897"/>
                </a:cubicBezTo>
                <a:cubicBezTo>
                  <a:pt x="77667" y="5966"/>
                  <a:pt x="65480" y="1"/>
                  <a:pt x="49757" y="1"/>
                </a:cubicBezTo>
                <a:cubicBezTo>
                  <a:pt x="41889" y="1"/>
                  <a:pt x="34904" y="1492"/>
                  <a:pt x="28803" y="4475"/>
                </a:cubicBezTo>
                <a:cubicBezTo>
                  <a:pt x="22701" y="7458"/>
                  <a:pt x="17439" y="11932"/>
                  <a:pt x="13017" y="17897"/>
                </a:cubicBezTo>
                <a:cubicBezTo>
                  <a:pt x="4339" y="29842"/>
                  <a:pt x="0" y="45770"/>
                  <a:pt x="0" y="65683"/>
                </a:cubicBezTo>
                <a:cubicBezTo>
                  <a:pt x="0" y="85596"/>
                  <a:pt x="4339" y="101524"/>
                  <a:pt x="13017" y="113469"/>
                </a:cubicBezTo>
                <a:cubicBezTo>
                  <a:pt x="17439" y="119435"/>
                  <a:pt x="22701" y="123909"/>
                  <a:pt x="28803" y="126892"/>
                </a:cubicBezTo>
                <a:cubicBezTo>
                  <a:pt x="34904" y="129875"/>
                  <a:pt x="41889" y="131366"/>
                  <a:pt x="49757" y="131366"/>
                </a:cubicBezTo>
                <a:close/>
              </a:path>
            </a:pathLst>
          </a:custGeom>
        </p:spPr>
      </p:pic>
      <p:pic>
        <p:nvPicPr>
          <p:cNvPr id="152" name="Picture 151">
            <a:extLst>
              <a:ext uri="{FF2B5EF4-FFF2-40B4-BE49-F238E27FC236}">
                <a16:creationId xmlns:a16="http://schemas.microsoft.com/office/drawing/2014/main" id="{8F7FBC5B-3DDE-3D35-FC9B-E81B3D002600}"/>
              </a:ext>
            </a:extLst>
          </p:cNvPr>
          <p:cNvPicPr>
            <a:picLocks noChangeAspect="1"/>
          </p:cNvPicPr>
          <p:nvPr/>
        </p:nvPicPr>
        <p:blipFill>
          <a:blip r:embed="rId17" cstate="print">
            <a:extLst>
              <a:ext uri="{28A0092B-C50C-407E-A947-70E740481C1C}">
                <a14:useLocalDpi xmlns:a14="http://schemas.microsoft.com/office/drawing/2010/main" val="0"/>
              </a:ext>
            </a:extLst>
          </a:blip>
          <a:srcRect l="2887" t="33602" r="4973" b="31067"/>
          <a:stretch>
            <a:fillRect/>
          </a:stretch>
        </p:blipFill>
        <p:spPr>
          <a:xfrm flipV="1">
            <a:off x="1800106" y="4143400"/>
            <a:ext cx="3150017" cy="131366"/>
          </a:xfrm>
          <a:custGeom>
            <a:avLst/>
            <a:gdLst/>
            <a:ahLst/>
            <a:cxnLst/>
            <a:rect l="l" t="t" r="r" b="b"/>
            <a:pathLst>
              <a:path w="3150017" h="131366">
                <a:moveTo>
                  <a:pt x="283394" y="57370"/>
                </a:moveTo>
                <a:lnTo>
                  <a:pt x="283394" y="21876"/>
                </a:lnTo>
                <a:lnTo>
                  <a:pt x="316891" y="21876"/>
                </a:lnTo>
                <a:cubicBezTo>
                  <a:pt x="321806" y="21993"/>
                  <a:pt x="325871" y="23706"/>
                  <a:pt x="329086" y="27014"/>
                </a:cubicBezTo>
                <a:cubicBezTo>
                  <a:pt x="332302" y="30323"/>
                  <a:pt x="333968" y="34526"/>
                  <a:pt x="334084" y="39623"/>
                </a:cubicBezTo>
                <a:cubicBezTo>
                  <a:pt x="333968" y="44720"/>
                  <a:pt x="332302" y="48923"/>
                  <a:pt x="329086" y="52231"/>
                </a:cubicBezTo>
                <a:cubicBezTo>
                  <a:pt x="325871" y="55540"/>
                  <a:pt x="321806" y="57253"/>
                  <a:pt x="316891" y="57370"/>
                </a:cubicBezTo>
                <a:close/>
                <a:moveTo>
                  <a:pt x="710280" y="66758"/>
                </a:moveTo>
                <a:lnTo>
                  <a:pt x="777218" y="66758"/>
                </a:lnTo>
                <a:lnTo>
                  <a:pt x="777218" y="47959"/>
                </a:lnTo>
                <a:lnTo>
                  <a:pt x="710280" y="47959"/>
                </a:lnTo>
                <a:close/>
                <a:moveTo>
                  <a:pt x="2357160" y="104582"/>
                </a:moveTo>
                <a:lnTo>
                  <a:pt x="2337075" y="47393"/>
                </a:lnTo>
                <a:lnTo>
                  <a:pt x="2377244" y="47393"/>
                </a:lnTo>
                <a:close/>
                <a:moveTo>
                  <a:pt x="1795184" y="104582"/>
                </a:moveTo>
                <a:lnTo>
                  <a:pt x="1775100" y="47393"/>
                </a:lnTo>
                <a:lnTo>
                  <a:pt x="1815269" y="47393"/>
                </a:lnTo>
                <a:close/>
                <a:moveTo>
                  <a:pt x="423585" y="104582"/>
                </a:moveTo>
                <a:lnTo>
                  <a:pt x="403500" y="47393"/>
                </a:lnTo>
                <a:lnTo>
                  <a:pt x="443669" y="47393"/>
                </a:lnTo>
                <a:close/>
                <a:moveTo>
                  <a:pt x="1635944" y="109129"/>
                </a:moveTo>
                <a:lnTo>
                  <a:pt x="1635944" y="22238"/>
                </a:lnTo>
                <a:lnTo>
                  <a:pt x="1664910" y="22238"/>
                </a:lnTo>
                <a:cubicBezTo>
                  <a:pt x="1670887" y="22242"/>
                  <a:pt x="1676311" y="23275"/>
                  <a:pt x="1681180" y="25338"/>
                </a:cubicBezTo>
                <a:cubicBezTo>
                  <a:pt x="1686049" y="27401"/>
                  <a:pt x="1690341" y="30471"/>
                  <a:pt x="1694056" y="34547"/>
                </a:cubicBezTo>
                <a:cubicBezTo>
                  <a:pt x="1697857" y="38628"/>
                  <a:pt x="1700709" y="43274"/>
                  <a:pt x="1702610" y="48486"/>
                </a:cubicBezTo>
                <a:cubicBezTo>
                  <a:pt x="1704510" y="53698"/>
                  <a:pt x="1705461" y="59430"/>
                  <a:pt x="1705461" y="65683"/>
                </a:cubicBezTo>
                <a:cubicBezTo>
                  <a:pt x="1705461" y="72015"/>
                  <a:pt x="1704510" y="77770"/>
                  <a:pt x="1702610" y="82948"/>
                </a:cubicBezTo>
                <a:cubicBezTo>
                  <a:pt x="1700709" y="88126"/>
                  <a:pt x="1697857" y="92750"/>
                  <a:pt x="1694056" y="96819"/>
                </a:cubicBezTo>
                <a:cubicBezTo>
                  <a:pt x="1690341" y="100896"/>
                  <a:pt x="1686049" y="103966"/>
                  <a:pt x="1681180" y="106029"/>
                </a:cubicBezTo>
                <a:cubicBezTo>
                  <a:pt x="1676311" y="108091"/>
                  <a:pt x="1670887" y="109125"/>
                  <a:pt x="1664910" y="109129"/>
                </a:cubicBezTo>
                <a:close/>
                <a:moveTo>
                  <a:pt x="1045394" y="109129"/>
                </a:moveTo>
                <a:lnTo>
                  <a:pt x="1045394" y="22238"/>
                </a:lnTo>
                <a:lnTo>
                  <a:pt x="1074359" y="22238"/>
                </a:lnTo>
                <a:cubicBezTo>
                  <a:pt x="1080337" y="22242"/>
                  <a:pt x="1085761" y="23275"/>
                  <a:pt x="1090630" y="25338"/>
                </a:cubicBezTo>
                <a:cubicBezTo>
                  <a:pt x="1095499" y="27401"/>
                  <a:pt x="1099791" y="30471"/>
                  <a:pt x="1103506" y="34547"/>
                </a:cubicBezTo>
                <a:cubicBezTo>
                  <a:pt x="1107307" y="38628"/>
                  <a:pt x="1110159" y="43274"/>
                  <a:pt x="1112060" y="48486"/>
                </a:cubicBezTo>
                <a:cubicBezTo>
                  <a:pt x="1113961" y="53698"/>
                  <a:pt x="1114911" y="59430"/>
                  <a:pt x="1114911" y="65683"/>
                </a:cubicBezTo>
                <a:cubicBezTo>
                  <a:pt x="1114911" y="72015"/>
                  <a:pt x="1113961" y="77770"/>
                  <a:pt x="1112060" y="82948"/>
                </a:cubicBezTo>
                <a:cubicBezTo>
                  <a:pt x="1110159" y="88126"/>
                  <a:pt x="1107307" y="92750"/>
                  <a:pt x="1103506" y="96819"/>
                </a:cubicBezTo>
                <a:cubicBezTo>
                  <a:pt x="1099791" y="100896"/>
                  <a:pt x="1095499" y="103966"/>
                  <a:pt x="1090630" y="106029"/>
                </a:cubicBezTo>
                <a:cubicBezTo>
                  <a:pt x="1085761" y="108091"/>
                  <a:pt x="1080337" y="109125"/>
                  <a:pt x="1074359" y="109129"/>
                </a:cubicBezTo>
                <a:close/>
                <a:moveTo>
                  <a:pt x="2797994" y="109491"/>
                </a:moveTo>
                <a:lnTo>
                  <a:pt x="2797994" y="65310"/>
                </a:lnTo>
                <a:lnTo>
                  <a:pt x="2823886" y="65310"/>
                </a:lnTo>
                <a:cubicBezTo>
                  <a:pt x="2830155" y="65427"/>
                  <a:pt x="2835225" y="67502"/>
                  <a:pt x="2839095" y="71534"/>
                </a:cubicBezTo>
                <a:cubicBezTo>
                  <a:pt x="2842965" y="75567"/>
                  <a:pt x="2844957" y="80856"/>
                  <a:pt x="2845070" y="87400"/>
                </a:cubicBezTo>
                <a:cubicBezTo>
                  <a:pt x="2844957" y="93945"/>
                  <a:pt x="2842965" y="99234"/>
                  <a:pt x="2839095" y="103266"/>
                </a:cubicBezTo>
                <a:cubicBezTo>
                  <a:pt x="2835225" y="107299"/>
                  <a:pt x="2830155" y="109374"/>
                  <a:pt x="2823886" y="109491"/>
                </a:cubicBezTo>
                <a:close/>
                <a:moveTo>
                  <a:pt x="283394" y="109491"/>
                </a:moveTo>
                <a:lnTo>
                  <a:pt x="283394" y="76169"/>
                </a:lnTo>
                <a:lnTo>
                  <a:pt x="312906" y="76169"/>
                </a:lnTo>
                <a:cubicBezTo>
                  <a:pt x="317625" y="76274"/>
                  <a:pt x="321495" y="77874"/>
                  <a:pt x="324516" y="80968"/>
                </a:cubicBezTo>
                <a:cubicBezTo>
                  <a:pt x="327538" y="84061"/>
                  <a:pt x="329099" y="88015"/>
                  <a:pt x="329201" y="92830"/>
                </a:cubicBezTo>
                <a:cubicBezTo>
                  <a:pt x="329099" y="97644"/>
                  <a:pt x="327538" y="101598"/>
                  <a:pt x="324516" y="104692"/>
                </a:cubicBezTo>
                <a:cubicBezTo>
                  <a:pt x="321495" y="107785"/>
                  <a:pt x="317625" y="109385"/>
                  <a:pt x="312906" y="109491"/>
                </a:cubicBezTo>
                <a:close/>
                <a:moveTo>
                  <a:pt x="2693678" y="111119"/>
                </a:moveTo>
                <a:cubicBezTo>
                  <a:pt x="2681006" y="111119"/>
                  <a:pt x="2670326" y="106775"/>
                  <a:pt x="2661638" y="98085"/>
                </a:cubicBezTo>
                <a:cubicBezTo>
                  <a:pt x="2657380" y="93828"/>
                  <a:pt x="2654174" y="88993"/>
                  <a:pt x="2652020" y="83581"/>
                </a:cubicBezTo>
                <a:cubicBezTo>
                  <a:pt x="2649867" y="78170"/>
                  <a:pt x="2648789" y="72204"/>
                  <a:pt x="2648785" y="65683"/>
                </a:cubicBezTo>
                <a:cubicBezTo>
                  <a:pt x="2648789" y="59166"/>
                  <a:pt x="2649867" y="53193"/>
                  <a:pt x="2652020" y="47762"/>
                </a:cubicBezTo>
                <a:cubicBezTo>
                  <a:pt x="2654174" y="42332"/>
                  <a:pt x="2657380" y="37444"/>
                  <a:pt x="2661638" y="33100"/>
                </a:cubicBezTo>
                <a:cubicBezTo>
                  <a:pt x="2665982" y="28842"/>
                  <a:pt x="2670824" y="25636"/>
                  <a:pt x="2676164" y="23483"/>
                </a:cubicBezTo>
                <a:cubicBezTo>
                  <a:pt x="2681504" y="21330"/>
                  <a:pt x="2687342" y="20251"/>
                  <a:pt x="2693678" y="20247"/>
                </a:cubicBezTo>
                <a:cubicBezTo>
                  <a:pt x="2700018" y="20251"/>
                  <a:pt x="2705848" y="21330"/>
                  <a:pt x="2711170" y="23483"/>
                </a:cubicBezTo>
                <a:cubicBezTo>
                  <a:pt x="2716491" y="25636"/>
                  <a:pt x="2721280" y="28842"/>
                  <a:pt x="2725538" y="33100"/>
                </a:cubicBezTo>
                <a:cubicBezTo>
                  <a:pt x="2734227" y="41789"/>
                  <a:pt x="2738572" y="52650"/>
                  <a:pt x="2738571" y="65683"/>
                </a:cubicBezTo>
                <a:cubicBezTo>
                  <a:pt x="2738571" y="72204"/>
                  <a:pt x="2737485" y="78170"/>
                  <a:pt x="2735313" y="83581"/>
                </a:cubicBezTo>
                <a:cubicBezTo>
                  <a:pt x="2733141" y="88993"/>
                  <a:pt x="2729883" y="93828"/>
                  <a:pt x="2725538" y="98085"/>
                </a:cubicBezTo>
                <a:cubicBezTo>
                  <a:pt x="2721280" y="102430"/>
                  <a:pt x="2716491" y="105688"/>
                  <a:pt x="2711170" y="107861"/>
                </a:cubicBezTo>
                <a:cubicBezTo>
                  <a:pt x="2705848" y="110033"/>
                  <a:pt x="2700018" y="111119"/>
                  <a:pt x="2693678" y="111119"/>
                </a:cubicBezTo>
                <a:close/>
                <a:moveTo>
                  <a:pt x="49757" y="111119"/>
                </a:moveTo>
                <a:cubicBezTo>
                  <a:pt x="40392" y="111048"/>
                  <a:pt x="33233" y="107118"/>
                  <a:pt x="28281" y="99330"/>
                </a:cubicBezTo>
                <a:cubicBezTo>
                  <a:pt x="23328" y="91542"/>
                  <a:pt x="20831" y="80327"/>
                  <a:pt x="20790" y="65683"/>
                </a:cubicBezTo>
                <a:cubicBezTo>
                  <a:pt x="20831" y="51039"/>
                  <a:pt x="23328" y="39824"/>
                  <a:pt x="28281" y="32036"/>
                </a:cubicBezTo>
                <a:cubicBezTo>
                  <a:pt x="33233" y="24249"/>
                  <a:pt x="40392" y="20319"/>
                  <a:pt x="49757" y="20247"/>
                </a:cubicBezTo>
                <a:cubicBezTo>
                  <a:pt x="59202" y="20319"/>
                  <a:pt x="66383" y="24249"/>
                  <a:pt x="71302" y="32036"/>
                </a:cubicBezTo>
                <a:cubicBezTo>
                  <a:pt x="76220" y="39824"/>
                  <a:pt x="78694" y="51039"/>
                  <a:pt x="78724" y="65683"/>
                </a:cubicBezTo>
                <a:cubicBezTo>
                  <a:pt x="78694" y="80327"/>
                  <a:pt x="76220" y="91542"/>
                  <a:pt x="71302" y="99330"/>
                </a:cubicBezTo>
                <a:cubicBezTo>
                  <a:pt x="66383" y="107118"/>
                  <a:pt x="59202" y="111048"/>
                  <a:pt x="49757" y="111119"/>
                </a:cubicBezTo>
                <a:close/>
                <a:moveTo>
                  <a:pt x="2881980" y="129013"/>
                </a:moveTo>
                <a:lnTo>
                  <a:pt x="2902769" y="129013"/>
                </a:lnTo>
                <a:lnTo>
                  <a:pt x="2902769" y="2353"/>
                </a:lnTo>
                <a:lnTo>
                  <a:pt x="2881980" y="2353"/>
                </a:lnTo>
                <a:close/>
                <a:moveTo>
                  <a:pt x="2777204" y="129013"/>
                </a:moveTo>
                <a:lnTo>
                  <a:pt x="2823886" y="129013"/>
                </a:lnTo>
                <a:cubicBezTo>
                  <a:pt x="2835838" y="129013"/>
                  <a:pt x="2845792" y="125036"/>
                  <a:pt x="2853748" y="117083"/>
                </a:cubicBezTo>
                <a:cubicBezTo>
                  <a:pt x="2857811" y="113102"/>
                  <a:pt x="2860847" y="108632"/>
                  <a:pt x="2862854" y="103672"/>
                </a:cubicBezTo>
                <a:cubicBezTo>
                  <a:pt x="2864862" y="98713"/>
                  <a:pt x="2865864" y="93289"/>
                  <a:pt x="2865860" y="87400"/>
                </a:cubicBezTo>
                <a:cubicBezTo>
                  <a:pt x="2865864" y="81523"/>
                  <a:pt x="2864862" y="76122"/>
                  <a:pt x="2862854" y="71196"/>
                </a:cubicBezTo>
                <a:cubicBezTo>
                  <a:pt x="2860847" y="66271"/>
                  <a:pt x="2857811" y="61778"/>
                  <a:pt x="2853748" y="57718"/>
                </a:cubicBezTo>
                <a:cubicBezTo>
                  <a:pt x="2845792" y="49764"/>
                  <a:pt x="2835838" y="45787"/>
                  <a:pt x="2823886" y="45787"/>
                </a:cubicBezTo>
                <a:lnTo>
                  <a:pt x="2797994" y="45787"/>
                </a:lnTo>
                <a:lnTo>
                  <a:pt x="2797994" y="2353"/>
                </a:lnTo>
                <a:lnTo>
                  <a:pt x="2777204" y="2353"/>
                </a:lnTo>
                <a:close/>
                <a:moveTo>
                  <a:pt x="2529126" y="129013"/>
                </a:moveTo>
                <a:lnTo>
                  <a:pt x="2621401" y="129013"/>
                </a:lnTo>
                <a:lnTo>
                  <a:pt x="2621401" y="109129"/>
                </a:lnTo>
                <a:lnTo>
                  <a:pt x="2585748" y="109129"/>
                </a:lnTo>
                <a:lnTo>
                  <a:pt x="2585748" y="2353"/>
                </a:lnTo>
                <a:lnTo>
                  <a:pt x="2564959" y="2353"/>
                </a:lnTo>
                <a:lnTo>
                  <a:pt x="2564959" y="109129"/>
                </a:lnTo>
                <a:lnTo>
                  <a:pt x="2529126" y="109129"/>
                </a:lnTo>
                <a:close/>
                <a:moveTo>
                  <a:pt x="2424780" y="129013"/>
                </a:moveTo>
                <a:lnTo>
                  <a:pt x="2445569" y="129013"/>
                </a:lnTo>
                <a:lnTo>
                  <a:pt x="2445569" y="22238"/>
                </a:lnTo>
                <a:lnTo>
                  <a:pt x="2497147" y="22238"/>
                </a:lnTo>
                <a:lnTo>
                  <a:pt x="2497147" y="2353"/>
                </a:lnTo>
                <a:lnTo>
                  <a:pt x="2424780" y="2353"/>
                </a:lnTo>
                <a:close/>
                <a:moveTo>
                  <a:pt x="2214801" y="129013"/>
                </a:moveTo>
                <a:lnTo>
                  <a:pt x="2307076" y="129013"/>
                </a:lnTo>
                <a:lnTo>
                  <a:pt x="2307076" y="109129"/>
                </a:lnTo>
                <a:lnTo>
                  <a:pt x="2271424" y="109129"/>
                </a:lnTo>
                <a:lnTo>
                  <a:pt x="2271424" y="2353"/>
                </a:lnTo>
                <a:lnTo>
                  <a:pt x="2250634" y="2353"/>
                </a:lnTo>
                <a:lnTo>
                  <a:pt x="2250634" y="109129"/>
                </a:lnTo>
                <a:lnTo>
                  <a:pt x="2214801" y="109129"/>
                </a:lnTo>
                <a:close/>
                <a:moveTo>
                  <a:pt x="2100930" y="129013"/>
                </a:moveTo>
                <a:lnTo>
                  <a:pt x="2117200" y="129013"/>
                </a:lnTo>
                <a:lnTo>
                  <a:pt x="2176939" y="43065"/>
                </a:lnTo>
                <a:lnTo>
                  <a:pt x="2176939" y="129013"/>
                </a:lnTo>
                <a:lnTo>
                  <a:pt x="2197729" y="129013"/>
                </a:lnTo>
                <a:lnTo>
                  <a:pt x="2197729" y="2353"/>
                </a:lnTo>
                <a:lnTo>
                  <a:pt x="2181458" y="2353"/>
                </a:lnTo>
                <a:lnTo>
                  <a:pt x="2121719" y="88301"/>
                </a:lnTo>
                <a:lnTo>
                  <a:pt x="2121719" y="2353"/>
                </a:lnTo>
                <a:lnTo>
                  <a:pt x="2100930" y="2353"/>
                </a:lnTo>
                <a:close/>
                <a:moveTo>
                  <a:pt x="2005680" y="129013"/>
                </a:moveTo>
                <a:lnTo>
                  <a:pt x="2081666" y="129013"/>
                </a:lnTo>
                <a:lnTo>
                  <a:pt x="2081666" y="109129"/>
                </a:lnTo>
                <a:lnTo>
                  <a:pt x="2026469" y="109129"/>
                </a:lnTo>
                <a:lnTo>
                  <a:pt x="2026469" y="76169"/>
                </a:lnTo>
                <a:lnTo>
                  <a:pt x="2077142" y="76169"/>
                </a:lnTo>
                <a:lnTo>
                  <a:pt x="2077142" y="56465"/>
                </a:lnTo>
                <a:lnTo>
                  <a:pt x="2026469" y="56465"/>
                </a:lnTo>
                <a:lnTo>
                  <a:pt x="2026469" y="22238"/>
                </a:lnTo>
                <a:lnTo>
                  <a:pt x="2082571" y="22238"/>
                </a:lnTo>
                <a:lnTo>
                  <a:pt x="2082571" y="2353"/>
                </a:lnTo>
                <a:lnTo>
                  <a:pt x="2005680" y="2353"/>
                </a:lnTo>
                <a:close/>
                <a:moveTo>
                  <a:pt x="1862804" y="129013"/>
                </a:moveTo>
                <a:lnTo>
                  <a:pt x="1885223" y="129013"/>
                </a:lnTo>
                <a:lnTo>
                  <a:pt x="1923420" y="65683"/>
                </a:lnTo>
                <a:lnTo>
                  <a:pt x="1961798" y="129013"/>
                </a:lnTo>
                <a:lnTo>
                  <a:pt x="1984035" y="129013"/>
                </a:lnTo>
                <a:lnTo>
                  <a:pt x="1984035" y="2353"/>
                </a:lnTo>
                <a:lnTo>
                  <a:pt x="1963246" y="2353"/>
                </a:lnTo>
                <a:lnTo>
                  <a:pt x="1963246" y="92643"/>
                </a:lnTo>
                <a:lnTo>
                  <a:pt x="1924687" y="28952"/>
                </a:lnTo>
                <a:lnTo>
                  <a:pt x="1922153" y="28952"/>
                </a:lnTo>
                <a:lnTo>
                  <a:pt x="1883594" y="92824"/>
                </a:lnTo>
                <a:lnTo>
                  <a:pt x="1883594" y="2353"/>
                </a:lnTo>
                <a:lnTo>
                  <a:pt x="1862804" y="2353"/>
                </a:lnTo>
                <a:close/>
                <a:moveTo>
                  <a:pt x="1615155" y="129013"/>
                </a:moveTo>
                <a:lnTo>
                  <a:pt x="1664910" y="129013"/>
                </a:lnTo>
                <a:cubicBezTo>
                  <a:pt x="1673603" y="129009"/>
                  <a:pt x="1681561" y="127480"/>
                  <a:pt x="1688783" y="124426"/>
                </a:cubicBezTo>
                <a:cubicBezTo>
                  <a:pt x="1696005" y="121372"/>
                  <a:pt x="1702468" y="116815"/>
                  <a:pt x="1708173" y="110756"/>
                </a:cubicBezTo>
                <a:cubicBezTo>
                  <a:pt x="1719742" y="98629"/>
                  <a:pt x="1725527" y="83605"/>
                  <a:pt x="1725527" y="65683"/>
                </a:cubicBezTo>
                <a:cubicBezTo>
                  <a:pt x="1725527" y="47943"/>
                  <a:pt x="1719742" y="32919"/>
                  <a:pt x="1708173" y="20611"/>
                </a:cubicBezTo>
                <a:cubicBezTo>
                  <a:pt x="1702468" y="14552"/>
                  <a:pt x="1696005" y="9995"/>
                  <a:pt x="1688783" y="6940"/>
                </a:cubicBezTo>
                <a:cubicBezTo>
                  <a:pt x="1681561" y="3886"/>
                  <a:pt x="1673603" y="2357"/>
                  <a:pt x="1664910" y="2353"/>
                </a:cubicBezTo>
                <a:lnTo>
                  <a:pt x="1615155" y="2353"/>
                </a:lnTo>
                <a:close/>
                <a:moveTo>
                  <a:pt x="1491330" y="129013"/>
                </a:moveTo>
                <a:lnTo>
                  <a:pt x="1507600" y="129013"/>
                </a:lnTo>
                <a:lnTo>
                  <a:pt x="1567339" y="43065"/>
                </a:lnTo>
                <a:lnTo>
                  <a:pt x="1567339" y="129013"/>
                </a:lnTo>
                <a:lnTo>
                  <a:pt x="1588129" y="129013"/>
                </a:lnTo>
                <a:lnTo>
                  <a:pt x="1588129" y="2353"/>
                </a:lnTo>
                <a:lnTo>
                  <a:pt x="1571859" y="2353"/>
                </a:lnTo>
                <a:lnTo>
                  <a:pt x="1512119" y="88301"/>
                </a:lnTo>
                <a:lnTo>
                  <a:pt x="1512119" y="2353"/>
                </a:lnTo>
                <a:lnTo>
                  <a:pt x="1491330" y="2353"/>
                </a:lnTo>
                <a:close/>
                <a:moveTo>
                  <a:pt x="1375763" y="129013"/>
                </a:moveTo>
                <a:lnTo>
                  <a:pt x="1396552" y="129013"/>
                </a:lnTo>
                <a:lnTo>
                  <a:pt x="1396552" y="45584"/>
                </a:lnTo>
                <a:cubicBezTo>
                  <a:pt x="1396552" y="37798"/>
                  <a:pt x="1398815" y="31652"/>
                  <a:pt x="1403342" y="27147"/>
                </a:cubicBezTo>
                <a:cubicBezTo>
                  <a:pt x="1407868" y="22641"/>
                  <a:pt x="1414657" y="20341"/>
                  <a:pt x="1423710" y="20247"/>
                </a:cubicBezTo>
                <a:cubicBezTo>
                  <a:pt x="1432762" y="20341"/>
                  <a:pt x="1439552" y="22641"/>
                  <a:pt x="1444078" y="27147"/>
                </a:cubicBezTo>
                <a:cubicBezTo>
                  <a:pt x="1448604" y="31652"/>
                  <a:pt x="1450868" y="37798"/>
                  <a:pt x="1450868" y="45584"/>
                </a:cubicBezTo>
                <a:lnTo>
                  <a:pt x="1450868" y="129013"/>
                </a:lnTo>
                <a:lnTo>
                  <a:pt x="1471657" y="129013"/>
                </a:lnTo>
                <a:lnTo>
                  <a:pt x="1471657" y="44317"/>
                </a:lnTo>
                <a:cubicBezTo>
                  <a:pt x="1471653" y="37538"/>
                  <a:pt x="1470531" y="31460"/>
                  <a:pt x="1468290" y="26085"/>
                </a:cubicBezTo>
                <a:cubicBezTo>
                  <a:pt x="1466049" y="20709"/>
                  <a:pt x="1462712" y="15992"/>
                  <a:pt x="1458279" y="11932"/>
                </a:cubicBezTo>
                <a:cubicBezTo>
                  <a:pt x="1453845" y="7955"/>
                  <a:pt x="1448741" y="4972"/>
                  <a:pt x="1442968" y="2983"/>
                </a:cubicBezTo>
                <a:cubicBezTo>
                  <a:pt x="1437194" y="995"/>
                  <a:pt x="1430775" y="1"/>
                  <a:pt x="1423710" y="1"/>
                </a:cubicBezTo>
                <a:cubicBezTo>
                  <a:pt x="1416645" y="1"/>
                  <a:pt x="1410226" y="995"/>
                  <a:pt x="1404452" y="2983"/>
                </a:cubicBezTo>
                <a:cubicBezTo>
                  <a:pt x="1398678" y="4972"/>
                  <a:pt x="1393575" y="7955"/>
                  <a:pt x="1389140" y="11932"/>
                </a:cubicBezTo>
                <a:cubicBezTo>
                  <a:pt x="1384708" y="15992"/>
                  <a:pt x="1381371" y="20709"/>
                  <a:pt x="1379130" y="26085"/>
                </a:cubicBezTo>
                <a:cubicBezTo>
                  <a:pt x="1376889" y="31460"/>
                  <a:pt x="1375766" y="37538"/>
                  <a:pt x="1375763" y="44317"/>
                </a:cubicBezTo>
                <a:close/>
                <a:moveTo>
                  <a:pt x="1281780" y="129013"/>
                </a:moveTo>
                <a:lnTo>
                  <a:pt x="1355957" y="129013"/>
                </a:lnTo>
                <a:lnTo>
                  <a:pt x="1355957" y="109129"/>
                </a:lnTo>
                <a:lnTo>
                  <a:pt x="1302569" y="109129"/>
                </a:lnTo>
                <a:lnTo>
                  <a:pt x="1302569" y="73635"/>
                </a:lnTo>
                <a:lnTo>
                  <a:pt x="1354147" y="73635"/>
                </a:lnTo>
                <a:lnTo>
                  <a:pt x="1354147" y="53750"/>
                </a:lnTo>
                <a:lnTo>
                  <a:pt x="1302569" y="53750"/>
                </a:lnTo>
                <a:lnTo>
                  <a:pt x="1302569" y="2353"/>
                </a:lnTo>
                <a:lnTo>
                  <a:pt x="1281780" y="2353"/>
                </a:lnTo>
                <a:close/>
                <a:moveTo>
                  <a:pt x="1157955" y="129013"/>
                </a:moveTo>
                <a:lnTo>
                  <a:pt x="1233942" y="129013"/>
                </a:lnTo>
                <a:lnTo>
                  <a:pt x="1233942" y="109129"/>
                </a:lnTo>
                <a:lnTo>
                  <a:pt x="1178744" y="109129"/>
                </a:lnTo>
                <a:lnTo>
                  <a:pt x="1178744" y="76169"/>
                </a:lnTo>
                <a:lnTo>
                  <a:pt x="1229417" y="76169"/>
                </a:lnTo>
                <a:lnTo>
                  <a:pt x="1229417" y="56465"/>
                </a:lnTo>
                <a:lnTo>
                  <a:pt x="1178744" y="56465"/>
                </a:lnTo>
                <a:lnTo>
                  <a:pt x="1178744" y="22238"/>
                </a:lnTo>
                <a:lnTo>
                  <a:pt x="1234846" y="22238"/>
                </a:lnTo>
                <a:lnTo>
                  <a:pt x="1234846" y="2353"/>
                </a:lnTo>
                <a:lnTo>
                  <a:pt x="1157955" y="2353"/>
                </a:lnTo>
                <a:close/>
                <a:moveTo>
                  <a:pt x="1024605" y="129013"/>
                </a:moveTo>
                <a:lnTo>
                  <a:pt x="1074359" y="129013"/>
                </a:lnTo>
                <a:cubicBezTo>
                  <a:pt x="1083053" y="129009"/>
                  <a:pt x="1091011" y="127480"/>
                  <a:pt x="1098233" y="124426"/>
                </a:cubicBezTo>
                <a:cubicBezTo>
                  <a:pt x="1105455" y="121372"/>
                  <a:pt x="1111918" y="116815"/>
                  <a:pt x="1117623" y="110756"/>
                </a:cubicBezTo>
                <a:cubicBezTo>
                  <a:pt x="1129192" y="98629"/>
                  <a:pt x="1134977" y="83605"/>
                  <a:pt x="1134977" y="65683"/>
                </a:cubicBezTo>
                <a:cubicBezTo>
                  <a:pt x="1134977" y="47943"/>
                  <a:pt x="1129192" y="32919"/>
                  <a:pt x="1117623" y="20611"/>
                </a:cubicBezTo>
                <a:cubicBezTo>
                  <a:pt x="1111918" y="14552"/>
                  <a:pt x="1105455" y="9995"/>
                  <a:pt x="1098233" y="6940"/>
                </a:cubicBezTo>
                <a:cubicBezTo>
                  <a:pt x="1091011" y="3886"/>
                  <a:pt x="1083053" y="2357"/>
                  <a:pt x="1074359" y="2353"/>
                </a:cubicBezTo>
                <a:lnTo>
                  <a:pt x="1024605" y="2353"/>
                </a:lnTo>
                <a:close/>
                <a:moveTo>
                  <a:pt x="976980" y="129013"/>
                </a:moveTo>
                <a:lnTo>
                  <a:pt x="997769" y="129013"/>
                </a:lnTo>
                <a:lnTo>
                  <a:pt x="997769" y="2353"/>
                </a:lnTo>
                <a:lnTo>
                  <a:pt x="976980" y="2353"/>
                </a:lnTo>
                <a:close/>
                <a:moveTo>
                  <a:pt x="615030" y="129013"/>
                </a:moveTo>
                <a:lnTo>
                  <a:pt x="635819" y="129013"/>
                </a:lnTo>
                <a:lnTo>
                  <a:pt x="635819" y="72197"/>
                </a:lnTo>
                <a:lnTo>
                  <a:pt x="683958" y="129013"/>
                </a:lnTo>
                <a:lnTo>
                  <a:pt x="708752" y="129013"/>
                </a:lnTo>
                <a:lnTo>
                  <a:pt x="657536" y="67311"/>
                </a:lnTo>
                <a:lnTo>
                  <a:pt x="710562" y="2353"/>
                </a:lnTo>
                <a:lnTo>
                  <a:pt x="685768" y="2353"/>
                </a:lnTo>
                <a:lnTo>
                  <a:pt x="635819" y="62607"/>
                </a:lnTo>
                <a:lnTo>
                  <a:pt x="635819" y="2353"/>
                </a:lnTo>
                <a:lnTo>
                  <a:pt x="615030" y="2353"/>
                </a:lnTo>
                <a:close/>
                <a:moveTo>
                  <a:pt x="491205" y="129013"/>
                </a:moveTo>
                <a:lnTo>
                  <a:pt x="507475" y="129013"/>
                </a:lnTo>
                <a:lnTo>
                  <a:pt x="567214" y="43065"/>
                </a:lnTo>
                <a:lnTo>
                  <a:pt x="567214" y="129013"/>
                </a:lnTo>
                <a:lnTo>
                  <a:pt x="588004" y="129013"/>
                </a:lnTo>
                <a:lnTo>
                  <a:pt x="588004" y="2353"/>
                </a:lnTo>
                <a:lnTo>
                  <a:pt x="571734" y="2353"/>
                </a:lnTo>
                <a:lnTo>
                  <a:pt x="511994" y="88301"/>
                </a:lnTo>
                <a:lnTo>
                  <a:pt x="511994" y="2353"/>
                </a:lnTo>
                <a:lnTo>
                  <a:pt x="491205" y="2353"/>
                </a:lnTo>
                <a:close/>
                <a:moveTo>
                  <a:pt x="262605" y="129013"/>
                </a:moveTo>
                <a:lnTo>
                  <a:pt x="312906" y="129013"/>
                </a:lnTo>
                <a:cubicBezTo>
                  <a:pt x="318074" y="129009"/>
                  <a:pt x="322856" y="128158"/>
                  <a:pt x="327254" y="126460"/>
                </a:cubicBezTo>
                <a:cubicBezTo>
                  <a:pt x="331651" y="124761"/>
                  <a:pt x="335617" y="122238"/>
                  <a:pt x="339151" y="118890"/>
                </a:cubicBezTo>
                <a:cubicBezTo>
                  <a:pt x="346383" y="112202"/>
                  <a:pt x="349998" y="103877"/>
                  <a:pt x="349998" y="93916"/>
                </a:cubicBezTo>
                <a:cubicBezTo>
                  <a:pt x="349995" y="88400"/>
                  <a:pt x="348917" y="83496"/>
                  <a:pt x="346766" y="79205"/>
                </a:cubicBezTo>
                <a:cubicBezTo>
                  <a:pt x="344614" y="74914"/>
                  <a:pt x="341411" y="71191"/>
                  <a:pt x="337155" y="68036"/>
                </a:cubicBezTo>
                <a:lnTo>
                  <a:pt x="337158" y="68034"/>
                </a:lnTo>
                <a:cubicBezTo>
                  <a:pt x="342721" y="65101"/>
                  <a:pt x="347053" y="61114"/>
                  <a:pt x="350154" y="56074"/>
                </a:cubicBezTo>
                <a:cubicBezTo>
                  <a:pt x="353255" y="51033"/>
                  <a:pt x="354830" y="45188"/>
                  <a:pt x="354879" y="38536"/>
                </a:cubicBezTo>
                <a:cubicBezTo>
                  <a:pt x="354883" y="33371"/>
                  <a:pt x="353971" y="28627"/>
                  <a:pt x="352143" y="24302"/>
                </a:cubicBezTo>
                <a:cubicBezTo>
                  <a:pt x="350315" y="19977"/>
                  <a:pt x="347549" y="16095"/>
                  <a:pt x="343846" y="12657"/>
                </a:cubicBezTo>
                <a:cubicBezTo>
                  <a:pt x="340148" y="9222"/>
                  <a:pt x="336064" y="6647"/>
                  <a:pt x="331595" y="4929"/>
                </a:cubicBezTo>
                <a:cubicBezTo>
                  <a:pt x="327126" y="3212"/>
                  <a:pt x="322224" y="2353"/>
                  <a:pt x="316889" y="2353"/>
                </a:cubicBezTo>
                <a:lnTo>
                  <a:pt x="262605" y="2353"/>
                </a:lnTo>
                <a:close/>
                <a:moveTo>
                  <a:pt x="123892" y="129013"/>
                </a:moveTo>
                <a:lnTo>
                  <a:pt x="194456" y="129013"/>
                </a:lnTo>
                <a:lnTo>
                  <a:pt x="194456" y="109491"/>
                </a:lnTo>
                <a:lnTo>
                  <a:pt x="143075" y="109491"/>
                </a:lnTo>
                <a:lnTo>
                  <a:pt x="140904" y="81236"/>
                </a:lnTo>
                <a:lnTo>
                  <a:pt x="156829" y="81236"/>
                </a:lnTo>
                <a:cubicBezTo>
                  <a:pt x="168926" y="81236"/>
                  <a:pt x="179118" y="77620"/>
                  <a:pt x="187405" y="70389"/>
                </a:cubicBezTo>
                <a:cubicBezTo>
                  <a:pt x="191563" y="66861"/>
                  <a:pt x="194682" y="62617"/>
                  <a:pt x="196760" y="57658"/>
                </a:cubicBezTo>
                <a:cubicBezTo>
                  <a:pt x="198839" y="52700"/>
                  <a:pt x="199879" y="47050"/>
                  <a:pt x="199879" y="40709"/>
                </a:cubicBezTo>
                <a:cubicBezTo>
                  <a:pt x="199849" y="28033"/>
                  <a:pt x="195570" y="18079"/>
                  <a:pt x="187044" y="10847"/>
                </a:cubicBezTo>
                <a:cubicBezTo>
                  <a:pt x="178545" y="3616"/>
                  <a:pt x="168051" y="1"/>
                  <a:pt x="155563" y="1"/>
                </a:cubicBezTo>
                <a:cubicBezTo>
                  <a:pt x="145387" y="34"/>
                  <a:pt x="136511" y="2362"/>
                  <a:pt x="128937" y="6984"/>
                </a:cubicBezTo>
                <a:cubicBezTo>
                  <a:pt x="121362" y="11607"/>
                  <a:pt x="115880" y="18321"/>
                  <a:pt x="112491" y="27128"/>
                </a:cubicBezTo>
                <a:lnTo>
                  <a:pt x="130407" y="37449"/>
                </a:lnTo>
                <a:cubicBezTo>
                  <a:pt x="132123" y="31742"/>
                  <a:pt x="135071" y="27449"/>
                  <a:pt x="139252" y="24570"/>
                </a:cubicBezTo>
                <a:cubicBezTo>
                  <a:pt x="143434" y="21692"/>
                  <a:pt x="148870" y="20251"/>
                  <a:pt x="155563" y="20247"/>
                </a:cubicBezTo>
                <a:cubicBezTo>
                  <a:pt x="162798" y="20319"/>
                  <a:pt x="168506" y="22167"/>
                  <a:pt x="172687" y="25793"/>
                </a:cubicBezTo>
                <a:cubicBezTo>
                  <a:pt x="176869" y="29418"/>
                  <a:pt x="179003" y="34390"/>
                  <a:pt x="179089" y="40709"/>
                </a:cubicBezTo>
                <a:cubicBezTo>
                  <a:pt x="178995" y="47020"/>
                  <a:pt x="176876" y="51962"/>
                  <a:pt x="172733" y="55534"/>
                </a:cubicBezTo>
                <a:cubicBezTo>
                  <a:pt x="168589" y="59107"/>
                  <a:pt x="162986" y="60925"/>
                  <a:pt x="155925" y="60989"/>
                </a:cubicBezTo>
                <a:lnTo>
                  <a:pt x="119006" y="60989"/>
                </a:lnTo>
                <a:close/>
                <a:moveTo>
                  <a:pt x="2344672" y="129025"/>
                </a:moveTo>
                <a:lnTo>
                  <a:pt x="2369647" y="129025"/>
                </a:lnTo>
                <a:lnTo>
                  <a:pt x="2415434" y="2342"/>
                </a:lnTo>
                <a:lnTo>
                  <a:pt x="2392993" y="2342"/>
                </a:lnTo>
                <a:lnTo>
                  <a:pt x="2384125" y="27859"/>
                </a:lnTo>
                <a:lnTo>
                  <a:pt x="2330194" y="27859"/>
                </a:lnTo>
                <a:lnTo>
                  <a:pt x="2321327" y="2342"/>
                </a:lnTo>
                <a:lnTo>
                  <a:pt x="2298705" y="2342"/>
                </a:lnTo>
                <a:close/>
                <a:moveTo>
                  <a:pt x="1782698" y="129025"/>
                </a:moveTo>
                <a:lnTo>
                  <a:pt x="1807672" y="129025"/>
                </a:lnTo>
                <a:lnTo>
                  <a:pt x="1853459" y="2342"/>
                </a:lnTo>
                <a:lnTo>
                  <a:pt x="1831018" y="2342"/>
                </a:lnTo>
                <a:lnTo>
                  <a:pt x="1822150" y="27859"/>
                </a:lnTo>
                <a:lnTo>
                  <a:pt x="1768220" y="27859"/>
                </a:lnTo>
                <a:lnTo>
                  <a:pt x="1759352" y="2342"/>
                </a:lnTo>
                <a:lnTo>
                  <a:pt x="1736730" y="2342"/>
                </a:lnTo>
                <a:close/>
                <a:moveTo>
                  <a:pt x="938602" y="129025"/>
                </a:moveTo>
                <a:lnTo>
                  <a:pt x="960500" y="129025"/>
                </a:lnTo>
                <a:lnTo>
                  <a:pt x="924666" y="2342"/>
                </a:lnTo>
                <a:lnTo>
                  <a:pt x="900597" y="2342"/>
                </a:lnTo>
                <a:lnTo>
                  <a:pt x="873813" y="94820"/>
                </a:lnTo>
                <a:lnTo>
                  <a:pt x="846847" y="2342"/>
                </a:lnTo>
                <a:lnTo>
                  <a:pt x="822784" y="2353"/>
                </a:lnTo>
                <a:lnTo>
                  <a:pt x="786956" y="129013"/>
                </a:lnTo>
                <a:lnTo>
                  <a:pt x="808851" y="129013"/>
                </a:lnTo>
                <a:lnTo>
                  <a:pt x="835450" y="30037"/>
                </a:lnTo>
                <a:lnTo>
                  <a:pt x="864222" y="129013"/>
                </a:lnTo>
                <a:lnTo>
                  <a:pt x="883402" y="129013"/>
                </a:lnTo>
                <a:lnTo>
                  <a:pt x="911992" y="30037"/>
                </a:lnTo>
                <a:close/>
                <a:moveTo>
                  <a:pt x="411098" y="129025"/>
                </a:moveTo>
                <a:lnTo>
                  <a:pt x="436072" y="129025"/>
                </a:lnTo>
                <a:lnTo>
                  <a:pt x="481859" y="2342"/>
                </a:lnTo>
                <a:lnTo>
                  <a:pt x="459418" y="2342"/>
                </a:lnTo>
                <a:lnTo>
                  <a:pt x="450550" y="27859"/>
                </a:lnTo>
                <a:lnTo>
                  <a:pt x="396620" y="27859"/>
                </a:lnTo>
                <a:lnTo>
                  <a:pt x="387752" y="2342"/>
                </a:lnTo>
                <a:lnTo>
                  <a:pt x="365130" y="2342"/>
                </a:lnTo>
                <a:close/>
                <a:moveTo>
                  <a:pt x="3102213" y="131366"/>
                </a:moveTo>
                <a:cubicBezTo>
                  <a:pt x="3112416" y="131291"/>
                  <a:pt x="3121294" y="128820"/>
                  <a:pt x="3128843" y="123953"/>
                </a:cubicBezTo>
                <a:cubicBezTo>
                  <a:pt x="3136393" y="119086"/>
                  <a:pt x="3142234" y="112274"/>
                  <a:pt x="3146366" y="103516"/>
                </a:cubicBezTo>
                <a:lnTo>
                  <a:pt x="3128830" y="93379"/>
                </a:lnTo>
                <a:cubicBezTo>
                  <a:pt x="3126204" y="99266"/>
                  <a:pt x="3122674" y="103693"/>
                  <a:pt x="3118238" y="106662"/>
                </a:cubicBezTo>
                <a:cubicBezTo>
                  <a:pt x="3113801" y="109630"/>
                  <a:pt x="3108460" y="111116"/>
                  <a:pt x="3102213" y="111119"/>
                </a:cubicBezTo>
                <a:cubicBezTo>
                  <a:pt x="3096076" y="111063"/>
                  <a:pt x="3091240" y="109637"/>
                  <a:pt x="3087705" y="106843"/>
                </a:cubicBezTo>
                <a:cubicBezTo>
                  <a:pt x="3084171" y="104048"/>
                  <a:pt x="3082368" y="100224"/>
                  <a:pt x="3082296" y="95370"/>
                </a:cubicBezTo>
                <a:cubicBezTo>
                  <a:pt x="3082149" y="90803"/>
                  <a:pt x="3083982" y="87085"/>
                  <a:pt x="3087796" y="84215"/>
                </a:cubicBezTo>
                <a:cubicBezTo>
                  <a:pt x="3091610" y="81345"/>
                  <a:pt x="3098286" y="78486"/>
                  <a:pt x="3107826" y="75639"/>
                </a:cubicBezTo>
                <a:cubicBezTo>
                  <a:pt x="3110267" y="74832"/>
                  <a:pt x="3112357" y="74138"/>
                  <a:pt x="3114096" y="73557"/>
                </a:cubicBezTo>
                <a:cubicBezTo>
                  <a:pt x="3115834" y="72977"/>
                  <a:pt x="3117245" y="72464"/>
                  <a:pt x="3118328" y="72019"/>
                </a:cubicBezTo>
                <a:cubicBezTo>
                  <a:pt x="3119501" y="71653"/>
                  <a:pt x="3120866" y="71163"/>
                  <a:pt x="3122424" y="70548"/>
                </a:cubicBezTo>
                <a:cubicBezTo>
                  <a:pt x="3123982" y="69933"/>
                  <a:pt x="3125755" y="69217"/>
                  <a:pt x="3127743" y="68398"/>
                </a:cubicBezTo>
                <a:cubicBezTo>
                  <a:pt x="3129823" y="67576"/>
                  <a:pt x="3131632" y="66731"/>
                  <a:pt x="3133168" y="65864"/>
                </a:cubicBezTo>
                <a:cubicBezTo>
                  <a:pt x="3134705" y="64997"/>
                  <a:pt x="3135971" y="64152"/>
                  <a:pt x="3136965" y="63330"/>
                </a:cubicBezTo>
                <a:cubicBezTo>
                  <a:pt x="3140490" y="60705"/>
                  <a:pt x="3143608" y="57220"/>
                  <a:pt x="3146321" y="52876"/>
                </a:cubicBezTo>
                <a:cubicBezTo>
                  <a:pt x="3149032" y="48531"/>
                  <a:pt x="3150252" y="43327"/>
                  <a:pt x="3149981" y="37263"/>
                </a:cubicBezTo>
                <a:cubicBezTo>
                  <a:pt x="3149981" y="31553"/>
                  <a:pt x="3148942" y="26411"/>
                  <a:pt x="3146862" y="21835"/>
                </a:cubicBezTo>
                <a:cubicBezTo>
                  <a:pt x="3144784" y="17259"/>
                  <a:pt x="3141665" y="13295"/>
                  <a:pt x="3137507" y="9943"/>
                </a:cubicBezTo>
                <a:cubicBezTo>
                  <a:pt x="3133436" y="6603"/>
                  <a:pt x="3128694" y="4109"/>
                  <a:pt x="3123282" y="2464"/>
                </a:cubicBezTo>
                <a:cubicBezTo>
                  <a:pt x="3117871" y="818"/>
                  <a:pt x="3111814" y="-3"/>
                  <a:pt x="3105110" y="1"/>
                </a:cubicBezTo>
                <a:cubicBezTo>
                  <a:pt x="3092800" y="87"/>
                  <a:pt x="3082440" y="2852"/>
                  <a:pt x="3074030" y="8295"/>
                </a:cubicBezTo>
                <a:cubicBezTo>
                  <a:pt x="3065619" y="13739"/>
                  <a:pt x="3059695" y="21343"/>
                  <a:pt x="3056258" y="31108"/>
                </a:cubicBezTo>
                <a:lnTo>
                  <a:pt x="3074162" y="41607"/>
                </a:lnTo>
                <a:cubicBezTo>
                  <a:pt x="3076692" y="34461"/>
                  <a:pt x="3080582" y="29113"/>
                  <a:pt x="3085830" y="25565"/>
                </a:cubicBezTo>
                <a:cubicBezTo>
                  <a:pt x="3091079" y="22016"/>
                  <a:pt x="3097687" y="20243"/>
                  <a:pt x="3105653" y="20247"/>
                </a:cubicBezTo>
                <a:cubicBezTo>
                  <a:pt x="3113526" y="20319"/>
                  <a:pt x="3119418" y="21850"/>
                  <a:pt x="3123330" y="24841"/>
                </a:cubicBezTo>
                <a:cubicBezTo>
                  <a:pt x="3127241" y="27831"/>
                  <a:pt x="3129195" y="31851"/>
                  <a:pt x="3129192" y="36901"/>
                </a:cubicBezTo>
                <a:cubicBezTo>
                  <a:pt x="3129188" y="39518"/>
                  <a:pt x="3128652" y="41796"/>
                  <a:pt x="3127584" y="43734"/>
                </a:cubicBezTo>
                <a:cubicBezTo>
                  <a:pt x="3126517" y="45673"/>
                  <a:pt x="3124940" y="47317"/>
                  <a:pt x="3122854" y="48667"/>
                </a:cubicBezTo>
                <a:cubicBezTo>
                  <a:pt x="3120765" y="50029"/>
                  <a:pt x="3117838" y="51469"/>
                  <a:pt x="3114073" y="52989"/>
                </a:cubicBezTo>
                <a:cubicBezTo>
                  <a:pt x="3110308" y="54509"/>
                  <a:pt x="3105752" y="56085"/>
                  <a:pt x="3100402" y="57718"/>
                </a:cubicBezTo>
                <a:cubicBezTo>
                  <a:pt x="3094518" y="59434"/>
                  <a:pt x="3089630" y="61116"/>
                  <a:pt x="3085738" y="62764"/>
                </a:cubicBezTo>
                <a:cubicBezTo>
                  <a:pt x="3081847" y="64412"/>
                  <a:pt x="3077867" y="66592"/>
                  <a:pt x="3073800" y="69303"/>
                </a:cubicBezTo>
                <a:cubicBezTo>
                  <a:pt x="3069728" y="72188"/>
                  <a:pt x="3066663" y="75741"/>
                  <a:pt x="3064602" y="79961"/>
                </a:cubicBezTo>
                <a:cubicBezTo>
                  <a:pt x="3062542" y="84181"/>
                  <a:pt x="3061511" y="89136"/>
                  <a:pt x="3061507" y="94827"/>
                </a:cubicBezTo>
                <a:cubicBezTo>
                  <a:pt x="3061507" y="106050"/>
                  <a:pt x="3065484" y="114916"/>
                  <a:pt x="3073438" y="121423"/>
                </a:cubicBezTo>
                <a:cubicBezTo>
                  <a:pt x="3081394" y="128082"/>
                  <a:pt x="3090986" y="131396"/>
                  <a:pt x="3102213" y="131366"/>
                </a:cubicBezTo>
                <a:close/>
                <a:moveTo>
                  <a:pt x="2989484" y="131366"/>
                </a:moveTo>
                <a:cubicBezTo>
                  <a:pt x="3001131" y="131272"/>
                  <a:pt x="3011726" y="128567"/>
                  <a:pt x="3021268" y="123252"/>
                </a:cubicBezTo>
                <a:cubicBezTo>
                  <a:pt x="3030811" y="117937"/>
                  <a:pt x="3038374" y="110573"/>
                  <a:pt x="3043958" y="101163"/>
                </a:cubicBezTo>
                <a:lnTo>
                  <a:pt x="3025860" y="90664"/>
                </a:lnTo>
                <a:cubicBezTo>
                  <a:pt x="3022411" y="96981"/>
                  <a:pt x="3017502" y="101951"/>
                  <a:pt x="3011134" y="105575"/>
                </a:cubicBezTo>
                <a:cubicBezTo>
                  <a:pt x="3004766" y="109200"/>
                  <a:pt x="2997549" y="111048"/>
                  <a:pt x="2989484" y="111119"/>
                </a:cubicBezTo>
                <a:cubicBezTo>
                  <a:pt x="2982706" y="111116"/>
                  <a:pt x="2976582" y="110037"/>
                  <a:pt x="2971116" y="107883"/>
                </a:cubicBezTo>
                <a:cubicBezTo>
                  <a:pt x="2965649" y="105730"/>
                  <a:pt x="2960792" y="102524"/>
                  <a:pt x="2956547" y="98267"/>
                </a:cubicBezTo>
                <a:cubicBezTo>
                  <a:pt x="2948222" y="89759"/>
                  <a:pt x="2944060" y="78897"/>
                  <a:pt x="2944060" y="65683"/>
                </a:cubicBezTo>
                <a:cubicBezTo>
                  <a:pt x="2944060" y="52469"/>
                  <a:pt x="2948222" y="41607"/>
                  <a:pt x="2956547" y="33100"/>
                </a:cubicBezTo>
                <a:cubicBezTo>
                  <a:pt x="2960792" y="28842"/>
                  <a:pt x="2965649" y="25636"/>
                  <a:pt x="2971116" y="23483"/>
                </a:cubicBezTo>
                <a:cubicBezTo>
                  <a:pt x="2976582" y="21330"/>
                  <a:pt x="2982706" y="20251"/>
                  <a:pt x="2989484" y="20247"/>
                </a:cubicBezTo>
                <a:cubicBezTo>
                  <a:pt x="2997560" y="20319"/>
                  <a:pt x="3004800" y="22167"/>
                  <a:pt x="3011202" y="25791"/>
                </a:cubicBezTo>
                <a:cubicBezTo>
                  <a:pt x="3017604" y="29415"/>
                  <a:pt x="3022490" y="34386"/>
                  <a:pt x="3025860" y="40702"/>
                </a:cubicBezTo>
                <a:lnTo>
                  <a:pt x="3043958" y="30384"/>
                </a:lnTo>
                <a:cubicBezTo>
                  <a:pt x="3038680" y="21154"/>
                  <a:pt x="3031139" y="13738"/>
                  <a:pt x="3021336" y="8135"/>
                </a:cubicBezTo>
                <a:cubicBezTo>
                  <a:pt x="3011714" y="2712"/>
                  <a:pt x="3001097" y="1"/>
                  <a:pt x="2989484" y="1"/>
                </a:cubicBezTo>
                <a:cubicBezTo>
                  <a:pt x="2979976" y="4"/>
                  <a:pt x="2971259" y="1579"/>
                  <a:pt x="2963334" y="4723"/>
                </a:cubicBezTo>
                <a:cubicBezTo>
                  <a:pt x="2955409" y="7868"/>
                  <a:pt x="2948322" y="12561"/>
                  <a:pt x="2942072" y="18801"/>
                </a:cubicBezTo>
                <a:cubicBezTo>
                  <a:pt x="2929568" y="31441"/>
                  <a:pt x="2923300" y="47068"/>
                  <a:pt x="2923270" y="65683"/>
                </a:cubicBezTo>
                <a:cubicBezTo>
                  <a:pt x="2923300" y="84328"/>
                  <a:pt x="2929568" y="99895"/>
                  <a:pt x="2942072" y="112385"/>
                </a:cubicBezTo>
                <a:cubicBezTo>
                  <a:pt x="2948322" y="118712"/>
                  <a:pt x="2955409" y="123457"/>
                  <a:pt x="2963334" y="126621"/>
                </a:cubicBezTo>
                <a:cubicBezTo>
                  <a:pt x="2971259" y="129784"/>
                  <a:pt x="2979976" y="131366"/>
                  <a:pt x="2989484" y="131366"/>
                </a:cubicBezTo>
                <a:close/>
                <a:moveTo>
                  <a:pt x="2693678" y="131366"/>
                </a:moveTo>
                <a:cubicBezTo>
                  <a:pt x="2702824" y="131370"/>
                  <a:pt x="2711279" y="129780"/>
                  <a:pt x="2719044" y="126598"/>
                </a:cubicBezTo>
                <a:cubicBezTo>
                  <a:pt x="2726808" y="123416"/>
                  <a:pt x="2733860" y="118618"/>
                  <a:pt x="2740198" y="112204"/>
                </a:cubicBezTo>
                <a:cubicBezTo>
                  <a:pt x="2746612" y="105865"/>
                  <a:pt x="2751410" y="98813"/>
                  <a:pt x="2754593" y="91048"/>
                </a:cubicBezTo>
                <a:cubicBezTo>
                  <a:pt x="2757775" y="83283"/>
                  <a:pt x="2759364" y="74828"/>
                  <a:pt x="2759360" y="65683"/>
                </a:cubicBezTo>
                <a:cubicBezTo>
                  <a:pt x="2759391" y="47400"/>
                  <a:pt x="2753004" y="31833"/>
                  <a:pt x="2740198" y="18982"/>
                </a:cubicBezTo>
                <a:cubicBezTo>
                  <a:pt x="2733860" y="12655"/>
                  <a:pt x="2726808" y="7909"/>
                  <a:pt x="2719044" y="4746"/>
                </a:cubicBezTo>
                <a:cubicBezTo>
                  <a:pt x="2711279" y="1582"/>
                  <a:pt x="2702824" y="1"/>
                  <a:pt x="2693678" y="1"/>
                </a:cubicBezTo>
                <a:cubicBezTo>
                  <a:pt x="2675395" y="1"/>
                  <a:pt x="2659828" y="6328"/>
                  <a:pt x="2646977" y="18982"/>
                </a:cubicBezTo>
                <a:cubicBezTo>
                  <a:pt x="2634322" y="31833"/>
                  <a:pt x="2627995" y="47400"/>
                  <a:pt x="2627995" y="65683"/>
                </a:cubicBezTo>
                <a:cubicBezTo>
                  <a:pt x="2627995" y="74828"/>
                  <a:pt x="2629577" y="83283"/>
                  <a:pt x="2632741" y="91048"/>
                </a:cubicBezTo>
                <a:cubicBezTo>
                  <a:pt x="2635904" y="98813"/>
                  <a:pt x="2640650" y="105865"/>
                  <a:pt x="2646977" y="112204"/>
                </a:cubicBezTo>
                <a:cubicBezTo>
                  <a:pt x="2659828" y="125009"/>
                  <a:pt x="2675395" y="131396"/>
                  <a:pt x="2693678" y="131366"/>
                </a:cubicBezTo>
                <a:close/>
                <a:moveTo>
                  <a:pt x="49757" y="131366"/>
                </a:moveTo>
                <a:cubicBezTo>
                  <a:pt x="65480" y="131366"/>
                  <a:pt x="77667" y="125400"/>
                  <a:pt x="86317" y="113469"/>
                </a:cubicBezTo>
                <a:cubicBezTo>
                  <a:pt x="95145" y="101524"/>
                  <a:pt x="99544" y="85596"/>
                  <a:pt x="99514" y="65683"/>
                </a:cubicBezTo>
                <a:cubicBezTo>
                  <a:pt x="99544" y="45770"/>
                  <a:pt x="95145" y="29842"/>
                  <a:pt x="86317" y="17897"/>
                </a:cubicBezTo>
                <a:cubicBezTo>
                  <a:pt x="77667" y="5966"/>
                  <a:pt x="65480" y="1"/>
                  <a:pt x="49757" y="1"/>
                </a:cubicBezTo>
                <a:cubicBezTo>
                  <a:pt x="41889" y="1"/>
                  <a:pt x="34904" y="1492"/>
                  <a:pt x="28803" y="4475"/>
                </a:cubicBezTo>
                <a:cubicBezTo>
                  <a:pt x="22701" y="7458"/>
                  <a:pt x="17439" y="11932"/>
                  <a:pt x="13016" y="17897"/>
                </a:cubicBezTo>
                <a:cubicBezTo>
                  <a:pt x="4339" y="29842"/>
                  <a:pt x="0" y="45770"/>
                  <a:pt x="0" y="65683"/>
                </a:cubicBezTo>
                <a:cubicBezTo>
                  <a:pt x="0" y="85596"/>
                  <a:pt x="4339" y="101524"/>
                  <a:pt x="13016" y="113469"/>
                </a:cubicBezTo>
                <a:cubicBezTo>
                  <a:pt x="17439" y="119435"/>
                  <a:pt x="22701" y="123909"/>
                  <a:pt x="28803" y="126892"/>
                </a:cubicBezTo>
                <a:cubicBezTo>
                  <a:pt x="34904" y="129875"/>
                  <a:pt x="41889" y="131366"/>
                  <a:pt x="49757" y="131366"/>
                </a:cubicBezTo>
                <a:close/>
              </a:path>
            </a:pathLst>
          </a:custGeom>
        </p:spPr>
      </p:pic>
      <p:cxnSp>
        <p:nvCxnSpPr>
          <p:cNvPr id="93" name="Straight Connector 92">
            <a:extLst>
              <a:ext uri="{FF2B5EF4-FFF2-40B4-BE49-F238E27FC236}">
                <a16:creationId xmlns:a16="http://schemas.microsoft.com/office/drawing/2014/main" id="{3CB97A75-0BD7-F5B3-F2CD-EF5EF1B985E6}"/>
              </a:ext>
            </a:extLst>
          </p:cNvPr>
          <p:cNvCxnSpPr>
            <a:cxnSpLocks/>
          </p:cNvCxnSpPr>
          <p:nvPr/>
        </p:nvCxnSpPr>
        <p:spPr>
          <a:xfrm>
            <a:off x="335530" y="6543707"/>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39F25216-E3AD-EE2B-009B-A37BA370EC54}"/>
              </a:ext>
            </a:extLst>
          </p:cNvPr>
          <p:cNvSpPr txBox="1"/>
          <p:nvPr/>
        </p:nvSpPr>
        <p:spPr>
          <a:xfrm>
            <a:off x="882606" y="6581255"/>
            <a:ext cx="1074813" cy="184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en-US" sz="600" dirty="0">
                <a:solidFill>
                  <a:srgbClr val="D08500"/>
                </a:solidFill>
                <a:latin typeface="SVN-Gilroy Heavy" panose="00000A00000000000000" pitchFamily="50" charset="0"/>
                <a:cs typeface="Arial" panose="020B0604020202020204" pitchFamily="34" charset="0"/>
              </a:rPr>
              <a:t>04</a:t>
            </a:r>
            <a:r>
              <a:rPr lang="en-US" sz="600" dirty="0">
                <a:solidFill>
                  <a:srgbClr val="D08500"/>
                </a:solidFill>
                <a:latin typeface="SVN-Gilroy Medium" panose="00000600000000000000" pitchFamily="50" charset="0"/>
                <a:cs typeface="Arial" panose="020B0604020202020204" pitchFamily="34" charset="0"/>
              </a:rPr>
              <a:t> – 2H2024</a:t>
            </a:r>
            <a:endParaRPr lang="de-DE" sz="600" dirty="0">
              <a:solidFill>
                <a:srgbClr val="D08500"/>
              </a:solidFill>
              <a:latin typeface="SVN-Gilroy Medium" panose="00000600000000000000" pitchFamily="50" charset="0"/>
              <a:cs typeface="Arial" panose="020B0604020202020204" pitchFamily="34" charset="0"/>
            </a:endParaRPr>
          </a:p>
        </p:txBody>
      </p:sp>
      <p:sp>
        <p:nvSpPr>
          <p:cNvPr id="95" name="TextBox 94">
            <a:extLst>
              <a:ext uri="{FF2B5EF4-FFF2-40B4-BE49-F238E27FC236}">
                <a16:creationId xmlns:a16="http://schemas.microsoft.com/office/drawing/2014/main" id="{6371AF15-9DCF-7958-46D0-63B17DA37DB5}"/>
              </a:ext>
            </a:extLst>
          </p:cNvPr>
          <p:cNvSpPr txBox="1"/>
          <p:nvPr/>
        </p:nvSpPr>
        <p:spPr>
          <a:xfrm>
            <a:off x="1817745" y="6581255"/>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a:ln>
                  <a:noFill/>
                </a:ln>
                <a:solidFill>
                  <a:srgbClr val="D08500"/>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a:ln>
                  <a:noFill/>
                </a:ln>
                <a:solidFill>
                  <a:srgbClr val="D08500"/>
                </a:solidFill>
                <a:effectLst/>
                <a:uLnTx/>
                <a:uFillTx/>
                <a:latin typeface="SVN-Gilroy XBold" panose="00000900000000000000" pitchFamily="50" charset="0"/>
                <a:cs typeface="Arial" panose="020B0604020202020204" pitchFamily="34" charset="0"/>
              </a:rPr>
              <a:t>22</a:t>
            </a:r>
            <a:endParaRPr lang="de-DE" sz="600" dirty="0">
              <a:solidFill>
                <a:srgbClr val="D08500"/>
              </a:solidFill>
              <a:latin typeface="SVN-Gilroy XBold" panose="00000900000000000000" pitchFamily="50" charset="0"/>
              <a:cs typeface="Arial" panose="020B0604020202020204" pitchFamily="34" charset="0"/>
            </a:endParaRPr>
          </a:p>
        </p:txBody>
      </p:sp>
      <p:cxnSp>
        <p:nvCxnSpPr>
          <p:cNvPr id="96" name="Straight Connector 95">
            <a:extLst>
              <a:ext uri="{FF2B5EF4-FFF2-40B4-BE49-F238E27FC236}">
                <a16:creationId xmlns:a16="http://schemas.microsoft.com/office/drawing/2014/main" id="{72C4F1BC-39CA-D86E-0B09-A0F1441D133F}"/>
              </a:ext>
            </a:extLst>
          </p:cNvPr>
          <p:cNvCxnSpPr>
            <a:cxnSpLocks/>
          </p:cNvCxnSpPr>
          <p:nvPr/>
        </p:nvCxnSpPr>
        <p:spPr>
          <a:xfrm>
            <a:off x="1924807" y="6620002"/>
            <a:ext cx="0" cy="107173"/>
          </a:xfrm>
          <a:prstGeom prst="line">
            <a:avLst/>
          </a:prstGeom>
          <a:ln w="6350">
            <a:solidFill>
              <a:srgbClr val="D0850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4E393F20-B4FB-437D-CFDF-D6C74F09E194}"/>
              </a:ext>
            </a:extLst>
          </p:cNvPr>
          <p:cNvCxnSpPr>
            <a:cxnSpLocks/>
          </p:cNvCxnSpPr>
          <p:nvPr/>
        </p:nvCxnSpPr>
        <p:spPr>
          <a:xfrm>
            <a:off x="1473931" y="6543707"/>
            <a:ext cx="381156" cy="0"/>
          </a:xfrm>
          <a:prstGeom prst="line">
            <a:avLst/>
          </a:prstGeom>
          <a:ln w="28575">
            <a:solidFill>
              <a:srgbClr val="D08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1686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white clouds&#10;&#10;Description automatically generated">
            <a:extLst>
              <a:ext uri="{FF2B5EF4-FFF2-40B4-BE49-F238E27FC236}">
                <a16:creationId xmlns:a16="http://schemas.microsoft.com/office/drawing/2014/main" id="{0BACA845-FFE2-FAC6-668E-21C889304EEC}"/>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l="18176" t="10640" r="9806" b="14353"/>
          <a:stretch/>
        </p:blipFill>
        <p:spPr>
          <a:xfrm>
            <a:off x="20" y="1211"/>
            <a:ext cx="12191980" cy="6856789"/>
          </a:xfrm>
          <a:prstGeom prst="rect">
            <a:avLst/>
          </a:prstGeom>
        </p:spPr>
      </p:pic>
      <p:pic>
        <p:nvPicPr>
          <p:cNvPr id="3" name="Picture 2" descr="A close-up of an airplane wing&#10;&#10;Description automatically generated">
            <a:extLst>
              <a:ext uri="{FF2B5EF4-FFF2-40B4-BE49-F238E27FC236}">
                <a16:creationId xmlns:a16="http://schemas.microsoft.com/office/drawing/2014/main" id="{BD296C6E-5646-285F-9452-896F02EE0E7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889839" y="4276836"/>
            <a:ext cx="5302141" cy="2666661"/>
          </a:xfrm>
          <a:prstGeom prst="rect">
            <a:avLst/>
          </a:prstGeom>
        </p:spPr>
      </p:pic>
      <p:sp>
        <p:nvSpPr>
          <p:cNvPr id="4" name="Rectangle 3">
            <a:extLst>
              <a:ext uri="{FF2B5EF4-FFF2-40B4-BE49-F238E27FC236}">
                <a16:creationId xmlns:a16="http://schemas.microsoft.com/office/drawing/2014/main" id="{1CA3E0B8-444E-A6F0-C52F-9D82BB5CEC6C}"/>
              </a:ext>
            </a:extLst>
          </p:cNvPr>
          <p:cNvSpPr/>
          <p:nvPr/>
        </p:nvSpPr>
        <p:spPr>
          <a:xfrm rot="5400000">
            <a:off x="3907236" y="-707989"/>
            <a:ext cx="4377526" cy="8130371"/>
          </a:xfrm>
          <a:prstGeom prst="rect">
            <a:avLst/>
          </a:prstGeom>
          <a:gradFill>
            <a:gsLst>
              <a:gs pos="60000">
                <a:srgbClr val="FFFFFF">
                  <a:alpha val="90000"/>
                </a:srgbClr>
              </a:gs>
              <a:gs pos="85000">
                <a:schemeClr val="bg1">
                  <a:alpha val="70000"/>
                </a:schemeClr>
              </a:gs>
              <a:gs pos="30000">
                <a:schemeClr val="bg1"/>
              </a:gs>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6F27E3A-D889-C8EB-20F9-C634522BE156}"/>
              </a:ext>
            </a:extLst>
          </p:cNvPr>
          <p:cNvSpPr txBox="1"/>
          <p:nvPr/>
        </p:nvSpPr>
        <p:spPr>
          <a:xfrm>
            <a:off x="3046474" y="1393972"/>
            <a:ext cx="1378548" cy="292388"/>
          </a:xfrm>
          <a:prstGeom prst="rect">
            <a:avLst/>
          </a:prstGeom>
          <a:noFill/>
        </p:spPr>
        <p:txBody>
          <a:bodyPr wrap="square">
            <a:spAutoFit/>
          </a:bodyPr>
          <a:lstStyle/>
          <a:p>
            <a:pPr algn="ctr">
              <a:spcBef>
                <a:spcPts val="200"/>
              </a:spcBef>
              <a:spcAft>
                <a:spcPts val="200"/>
              </a:spcAft>
            </a:pPr>
            <a:r>
              <a:rPr lang="en-US" sz="1300" dirty="0">
                <a:solidFill>
                  <a:srgbClr val="005993"/>
                </a:solidFill>
                <a:latin typeface="SVN-Gilroy XBold" panose="00000900000000000000" pitchFamily="50" charset="0"/>
                <a:cs typeface="Times New Roman" panose="02020603050405020304" pitchFamily="18" charset="0"/>
              </a:rPr>
              <a:t>INDICATORS</a:t>
            </a:r>
            <a:endParaRPr lang="nl-NL" sz="1300" dirty="0">
              <a:solidFill>
                <a:srgbClr val="005993"/>
              </a:solidFill>
              <a:latin typeface="SVN-Gilroy XBold" panose="00000900000000000000" pitchFamily="50" charset="0"/>
              <a:cs typeface="Arial" panose="020B0604020202020204" pitchFamily="34" charset="0"/>
            </a:endParaRPr>
          </a:p>
        </p:txBody>
      </p:sp>
      <p:sp>
        <p:nvSpPr>
          <p:cNvPr id="6" name="TextBox 5">
            <a:extLst>
              <a:ext uri="{FF2B5EF4-FFF2-40B4-BE49-F238E27FC236}">
                <a16:creationId xmlns:a16="http://schemas.microsoft.com/office/drawing/2014/main" id="{D176376A-1EF5-542A-3C32-12071CAC1044}"/>
              </a:ext>
            </a:extLst>
          </p:cNvPr>
          <p:cNvSpPr txBox="1"/>
          <p:nvPr/>
        </p:nvSpPr>
        <p:spPr>
          <a:xfrm>
            <a:off x="6511517" y="1393972"/>
            <a:ext cx="2007694" cy="292388"/>
          </a:xfrm>
          <a:prstGeom prst="rect">
            <a:avLst/>
          </a:prstGeom>
          <a:noFill/>
        </p:spPr>
        <p:txBody>
          <a:bodyPr wrap="square">
            <a:spAutoFit/>
          </a:bodyPr>
          <a:lstStyle/>
          <a:p>
            <a:pPr algn="ctr">
              <a:spcBef>
                <a:spcPts val="200"/>
              </a:spcBef>
              <a:spcAft>
                <a:spcPts val="200"/>
              </a:spcAft>
            </a:pPr>
            <a:r>
              <a:rPr lang="en-US" sz="1300" dirty="0">
                <a:solidFill>
                  <a:srgbClr val="005993"/>
                </a:solidFill>
                <a:latin typeface="SVN-Gilroy XBold" panose="00000900000000000000" pitchFamily="50" charset="0"/>
                <a:cs typeface="Times New Roman" panose="02020603050405020304" pitchFamily="18" charset="0"/>
              </a:rPr>
              <a:t>BUSINESS PLAN</a:t>
            </a:r>
            <a:endParaRPr lang="nl-NL" sz="1300" dirty="0">
              <a:solidFill>
                <a:srgbClr val="005993"/>
              </a:solidFill>
              <a:latin typeface="SVN-Gilroy XBold" panose="00000900000000000000" pitchFamily="50" charset="0"/>
              <a:cs typeface="Arial" panose="020B0604020202020204" pitchFamily="34" charset="0"/>
            </a:endParaRPr>
          </a:p>
        </p:txBody>
      </p:sp>
      <p:sp>
        <p:nvSpPr>
          <p:cNvPr id="7" name="TextBox 6">
            <a:extLst>
              <a:ext uri="{FF2B5EF4-FFF2-40B4-BE49-F238E27FC236}">
                <a16:creationId xmlns:a16="http://schemas.microsoft.com/office/drawing/2014/main" id="{151B429E-98BF-1E6E-343F-F7C426D18798}"/>
              </a:ext>
            </a:extLst>
          </p:cNvPr>
          <p:cNvSpPr txBox="1"/>
          <p:nvPr/>
        </p:nvSpPr>
        <p:spPr>
          <a:xfrm>
            <a:off x="3119580" y="1809489"/>
            <a:ext cx="2007694" cy="292388"/>
          </a:xfrm>
          <a:prstGeom prst="rect">
            <a:avLst/>
          </a:prstGeom>
          <a:noFill/>
        </p:spPr>
        <p:txBody>
          <a:bodyPr wrap="square">
            <a:spAutoFit/>
          </a:bodyPr>
          <a:lstStyle/>
          <a:p>
            <a:pPr algn="just">
              <a:spcBef>
                <a:spcPts val="200"/>
              </a:spcBef>
              <a:spcAft>
                <a:spcPts val="200"/>
              </a:spcAft>
            </a:pPr>
            <a:r>
              <a:rPr lang="en-US" sz="1300" dirty="0">
                <a:solidFill>
                  <a:schemeClr val="tx1">
                    <a:lumMod val="75000"/>
                    <a:lumOff val="25000"/>
                  </a:schemeClr>
                </a:solidFill>
                <a:latin typeface="SVN-Gilroy Medium" panose="00000600000000000000" pitchFamily="50" charset="0"/>
                <a:cs typeface="Times New Roman" panose="02020603050405020304" pitchFamily="18" charset="0"/>
              </a:rPr>
              <a:t>Total assets</a:t>
            </a:r>
            <a:endParaRPr lang="nl-NL" sz="1300"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8" name="TextBox 7">
            <a:extLst>
              <a:ext uri="{FF2B5EF4-FFF2-40B4-BE49-F238E27FC236}">
                <a16:creationId xmlns:a16="http://schemas.microsoft.com/office/drawing/2014/main" id="{207EE4C9-93C1-7953-548C-4D8073AF6FA1}"/>
              </a:ext>
            </a:extLst>
          </p:cNvPr>
          <p:cNvSpPr txBox="1"/>
          <p:nvPr/>
        </p:nvSpPr>
        <p:spPr>
          <a:xfrm>
            <a:off x="6058345" y="1809489"/>
            <a:ext cx="2914038" cy="292388"/>
          </a:xfrm>
          <a:prstGeom prst="rect">
            <a:avLst/>
          </a:prstGeom>
          <a:noFill/>
        </p:spPr>
        <p:txBody>
          <a:bodyPr wrap="square">
            <a:spAutoFit/>
          </a:bodyPr>
          <a:lstStyle/>
          <a:p>
            <a:pPr algn="ctr">
              <a:spcBef>
                <a:spcPts val="200"/>
              </a:spcBef>
              <a:spcAft>
                <a:spcPts val="200"/>
              </a:spcAft>
            </a:pPr>
            <a:r>
              <a:rPr lang="en-US" sz="1300" dirty="0">
                <a:solidFill>
                  <a:srgbClr val="005993"/>
                </a:solidFill>
                <a:latin typeface="SVN-Gilroy XBold" panose="00000900000000000000" pitchFamily="50" charset="0"/>
                <a:cs typeface="Times New Roman" panose="02020603050405020304" pitchFamily="18" charset="0"/>
              </a:rPr>
              <a:t>~8% - 10%/year</a:t>
            </a:r>
            <a:endParaRPr lang="nl-NL" sz="1300" dirty="0">
              <a:solidFill>
                <a:srgbClr val="005993"/>
              </a:solidFill>
              <a:latin typeface="SVN-Gilroy XBold" panose="00000900000000000000" pitchFamily="50" charset="0"/>
              <a:cs typeface="Arial" panose="020B0604020202020204" pitchFamily="34" charset="0"/>
            </a:endParaRPr>
          </a:p>
        </p:txBody>
      </p:sp>
      <p:sp>
        <p:nvSpPr>
          <p:cNvPr id="9" name="TextBox 8">
            <a:extLst>
              <a:ext uri="{FF2B5EF4-FFF2-40B4-BE49-F238E27FC236}">
                <a16:creationId xmlns:a16="http://schemas.microsoft.com/office/drawing/2014/main" id="{4349C3F0-6800-253A-8FCB-455C2620FEB0}"/>
              </a:ext>
            </a:extLst>
          </p:cNvPr>
          <p:cNvSpPr txBox="1"/>
          <p:nvPr/>
        </p:nvSpPr>
        <p:spPr>
          <a:xfrm>
            <a:off x="3119580" y="2259032"/>
            <a:ext cx="2007694" cy="292388"/>
          </a:xfrm>
          <a:prstGeom prst="rect">
            <a:avLst/>
          </a:prstGeom>
          <a:noFill/>
        </p:spPr>
        <p:txBody>
          <a:bodyPr wrap="square">
            <a:spAutoFit/>
          </a:bodyPr>
          <a:lstStyle/>
          <a:p>
            <a:pPr algn="just">
              <a:spcBef>
                <a:spcPts val="200"/>
              </a:spcBef>
              <a:spcAft>
                <a:spcPts val="200"/>
              </a:spcAft>
            </a:pPr>
            <a:r>
              <a:rPr lang="en-US" sz="1300" dirty="0">
                <a:solidFill>
                  <a:schemeClr val="tx1">
                    <a:lumMod val="75000"/>
                    <a:lumOff val="25000"/>
                  </a:schemeClr>
                </a:solidFill>
                <a:latin typeface="SVN-Gilroy Medium" panose="00000600000000000000" pitchFamily="50" charset="0"/>
                <a:cs typeface="Times New Roman" panose="02020603050405020304" pitchFamily="18" charset="0"/>
              </a:rPr>
              <a:t>Credit balance</a:t>
            </a:r>
            <a:endParaRPr lang="nl-NL" sz="1300"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10" name="TextBox 9">
            <a:extLst>
              <a:ext uri="{FF2B5EF4-FFF2-40B4-BE49-F238E27FC236}">
                <a16:creationId xmlns:a16="http://schemas.microsoft.com/office/drawing/2014/main" id="{E50D1E96-BE66-89B3-7995-7D8817AA552F}"/>
              </a:ext>
            </a:extLst>
          </p:cNvPr>
          <p:cNvSpPr txBox="1"/>
          <p:nvPr/>
        </p:nvSpPr>
        <p:spPr>
          <a:xfrm>
            <a:off x="5326564" y="2259032"/>
            <a:ext cx="4377600" cy="292388"/>
          </a:xfrm>
          <a:prstGeom prst="rect">
            <a:avLst/>
          </a:prstGeom>
          <a:noFill/>
        </p:spPr>
        <p:txBody>
          <a:bodyPr wrap="square">
            <a:spAutoFit/>
          </a:bodyPr>
          <a:lstStyle/>
          <a:p>
            <a:pPr algn="ctr">
              <a:spcBef>
                <a:spcPts val="200"/>
              </a:spcBef>
              <a:spcAft>
                <a:spcPts val="200"/>
              </a:spcAft>
            </a:pPr>
            <a:r>
              <a:rPr lang="en-US" sz="1300" dirty="0">
                <a:solidFill>
                  <a:srgbClr val="005993"/>
                </a:solidFill>
                <a:latin typeface="SVN-Gilroy XBold" panose="00000900000000000000" pitchFamily="50" charset="0"/>
                <a:cs typeface="Arial" panose="020B0604020202020204" pitchFamily="34" charset="0"/>
              </a:rPr>
              <a:t>In line with the credit quote granted by the SBV</a:t>
            </a:r>
          </a:p>
        </p:txBody>
      </p:sp>
      <p:sp>
        <p:nvSpPr>
          <p:cNvPr id="11" name="TextBox 10">
            <a:extLst>
              <a:ext uri="{FF2B5EF4-FFF2-40B4-BE49-F238E27FC236}">
                <a16:creationId xmlns:a16="http://schemas.microsoft.com/office/drawing/2014/main" id="{E7AA26FB-FD44-F310-000F-DE058748D293}"/>
              </a:ext>
            </a:extLst>
          </p:cNvPr>
          <p:cNvSpPr txBox="1"/>
          <p:nvPr/>
        </p:nvSpPr>
        <p:spPr>
          <a:xfrm>
            <a:off x="3119580" y="2713834"/>
            <a:ext cx="2353696" cy="292388"/>
          </a:xfrm>
          <a:prstGeom prst="rect">
            <a:avLst/>
          </a:prstGeom>
          <a:noFill/>
        </p:spPr>
        <p:txBody>
          <a:bodyPr wrap="square">
            <a:spAutoFit/>
          </a:bodyPr>
          <a:lstStyle/>
          <a:p>
            <a:pPr algn="just">
              <a:spcBef>
                <a:spcPts val="200"/>
              </a:spcBef>
              <a:spcAft>
                <a:spcPts val="200"/>
              </a:spcAft>
            </a:pPr>
            <a:r>
              <a:rPr lang="en-US" sz="1300" dirty="0">
                <a:solidFill>
                  <a:schemeClr val="tx1">
                    <a:lumMod val="75000"/>
                    <a:lumOff val="25000"/>
                  </a:schemeClr>
                </a:solidFill>
                <a:latin typeface="SVN-Gilroy Medium" panose="00000600000000000000" pitchFamily="50" charset="0"/>
                <a:cs typeface="Times New Roman" panose="02020603050405020304" pitchFamily="18" charset="0"/>
              </a:rPr>
              <a:t>Funding mobilization</a:t>
            </a:r>
            <a:endParaRPr lang="nl-NL" sz="1300" dirty="0">
              <a:solidFill>
                <a:schemeClr val="tx1">
                  <a:lumMod val="75000"/>
                  <a:lumOff val="25000"/>
                </a:schemeClr>
              </a:solidFill>
              <a:latin typeface="SVN-Gilroy Medium" panose="00000600000000000000" pitchFamily="50" charset="0"/>
              <a:cs typeface="Times New Roman" panose="02020603050405020304" pitchFamily="18" charset="0"/>
            </a:endParaRPr>
          </a:p>
        </p:txBody>
      </p:sp>
      <p:sp>
        <p:nvSpPr>
          <p:cNvPr id="12" name="TextBox 11">
            <a:extLst>
              <a:ext uri="{FF2B5EF4-FFF2-40B4-BE49-F238E27FC236}">
                <a16:creationId xmlns:a16="http://schemas.microsoft.com/office/drawing/2014/main" id="{775E0C80-8872-74B3-0AA9-ED17F1ED1F51}"/>
              </a:ext>
            </a:extLst>
          </p:cNvPr>
          <p:cNvSpPr txBox="1"/>
          <p:nvPr/>
        </p:nvSpPr>
        <p:spPr>
          <a:xfrm>
            <a:off x="3119580" y="3171723"/>
            <a:ext cx="2007694" cy="292388"/>
          </a:xfrm>
          <a:prstGeom prst="rect">
            <a:avLst/>
          </a:prstGeom>
          <a:noFill/>
        </p:spPr>
        <p:txBody>
          <a:bodyPr wrap="square">
            <a:spAutoFit/>
          </a:bodyPr>
          <a:lstStyle/>
          <a:p>
            <a:pPr algn="just">
              <a:spcBef>
                <a:spcPts val="200"/>
              </a:spcBef>
              <a:spcAft>
                <a:spcPts val="200"/>
              </a:spcAft>
            </a:pPr>
            <a:r>
              <a:rPr lang="en-US" sz="1300" dirty="0">
                <a:solidFill>
                  <a:schemeClr val="tx1">
                    <a:lumMod val="75000"/>
                    <a:lumOff val="25000"/>
                  </a:schemeClr>
                </a:solidFill>
                <a:latin typeface="SVN-Gilroy Medium" panose="00000600000000000000" pitchFamily="50" charset="0"/>
                <a:cs typeface="Times New Roman" panose="02020603050405020304" pitchFamily="18" charset="0"/>
              </a:rPr>
              <a:t>NPL ratio</a:t>
            </a:r>
            <a:endParaRPr lang="nl-NL" sz="1300"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13" name="TextBox 12">
            <a:extLst>
              <a:ext uri="{FF2B5EF4-FFF2-40B4-BE49-F238E27FC236}">
                <a16:creationId xmlns:a16="http://schemas.microsoft.com/office/drawing/2014/main" id="{7E34FA70-81E9-25CB-9377-19BD7C788267}"/>
              </a:ext>
            </a:extLst>
          </p:cNvPr>
          <p:cNvSpPr txBox="1"/>
          <p:nvPr/>
        </p:nvSpPr>
        <p:spPr>
          <a:xfrm>
            <a:off x="5326564" y="3171723"/>
            <a:ext cx="4377600" cy="292388"/>
          </a:xfrm>
          <a:prstGeom prst="rect">
            <a:avLst/>
          </a:prstGeom>
          <a:noFill/>
        </p:spPr>
        <p:txBody>
          <a:bodyPr wrap="square">
            <a:spAutoFit/>
          </a:bodyPr>
          <a:lstStyle/>
          <a:p>
            <a:pPr algn="ctr">
              <a:spcBef>
                <a:spcPts val="200"/>
              </a:spcBef>
              <a:spcAft>
                <a:spcPts val="200"/>
              </a:spcAft>
            </a:pPr>
            <a:r>
              <a:rPr lang="en-US" sz="1300" dirty="0">
                <a:solidFill>
                  <a:srgbClr val="005993"/>
                </a:solidFill>
                <a:latin typeface="SVN-Gilroy XBold" panose="00000900000000000000" pitchFamily="50" charset="0"/>
                <a:cs typeface="Times New Roman" panose="02020603050405020304" pitchFamily="18" charset="0"/>
              </a:rPr>
              <a:t>&lt;1.8%/</a:t>
            </a:r>
            <a:r>
              <a:rPr lang="en-US" sz="1300" dirty="0" err="1">
                <a:solidFill>
                  <a:srgbClr val="005993"/>
                </a:solidFill>
                <a:latin typeface="SVN-Gilroy XBold" panose="00000900000000000000" pitchFamily="50" charset="0"/>
                <a:cs typeface="Times New Roman" panose="02020603050405020304" pitchFamily="18" charset="0"/>
              </a:rPr>
              <a:t>năm</a:t>
            </a:r>
            <a:endParaRPr lang="nl-NL" sz="1300" dirty="0">
              <a:solidFill>
                <a:srgbClr val="005993"/>
              </a:solidFill>
              <a:latin typeface="SVN-Gilroy XBold" panose="00000900000000000000" pitchFamily="50" charset="0"/>
              <a:cs typeface="Arial" panose="020B0604020202020204" pitchFamily="34" charset="0"/>
            </a:endParaRPr>
          </a:p>
        </p:txBody>
      </p:sp>
      <p:sp>
        <p:nvSpPr>
          <p:cNvPr id="14" name="TextBox 13">
            <a:extLst>
              <a:ext uri="{FF2B5EF4-FFF2-40B4-BE49-F238E27FC236}">
                <a16:creationId xmlns:a16="http://schemas.microsoft.com/office/drawing/2014/main" id="{98F8BF0A-BB3F-B279-1D89-60FBF4C3A877}"/>
              </a:ext>
            </a:extLst>
          </p:cNvPr>
          <p:cNvSpPr txBox="1"/>
          <p:nvPr/>
        </p:nvSpPr>
        <p:spPr>
          <a:xfrm>
            <a:off x="3119580" y="3639972"/>
            <a:ext cx="2353697" cy="292388"/>
          </a:xfrm>
          <a:prstGeom prst="rect">
            <a:avLst/>
          </a:prstGeom>
          <a:noFill/>
        </p:spPr>
        <p:txBody>
          <a:bodyPr wrap="square">
            <a:spAutoFit/>
          </a:bodyPr>
          <a:lstStyle/>
          <a:p>
            <a:pPr algn="just">
              <a:spcBef>
                <a:spcPts val="200"/>
              </a:spcBef>
              <a:spcAft>
                <a:spcPts val="200"/>
              </a:spcAft>
            </a:pPr>
            <a:r>
              <a:rPr lang="en-US" sz="1300" dirty="0">
                <a:solidFill>
                  <a:schemeClr val="tx1">
                    <a:lumMod val="75000"/>
                    <a:lumOff val="25000"/>
                  </a:schemeClr>
                </a:solidFill>
                <a:latin typeface="SVN-Gilroy Medium" panose="00000600000000000000" pitchFamily="50" charset="0"/>
                <a:cs typeface="Times New Roman" panose="02020603050405020304" pitchFamily="18" charset="0"/>
              </a:rPr>
              <a:t>Separate PBT</a:t>
            </a:r>
            <a:endParaRPr lang="vi-VN" sz="1300" dirty="0">
              <a:solidFill>
                <a:schemeClr val="tx1">
                  <a:lumMod val="75000"/>
                  <a:lumOff val="25000"/>
                </a:schemeClr>
              </a:solidFill>
              <a:latin typeface="SVN-Gilroy Medium" panose="00000600000000000000" pitchFamily="50" charset="0"/>
              <a:cs typeface="Times New Roman" panose="02020603050405020304" pitchFamily="18" charset="0"/>
            </a:endParaRPr>
          </a:p>
        </p:txBody>
      </p:sp>
      <p:sp>
        <p:nvSpPr>
          <p:cNvPr id="15" name="TextBox 14">
            <a:extLst>
              <a:ext uri="{FF2B5EF4-FFF2-40B4-BE49-F238E27FC236}">
                <a16:creationId xmlns:a16="http://schemas.microsoft.com/office/drawing/2014/main" id="{5B117515-4908-EEBF-0D31-71FD662FA943}"/>
              </a:ext>
            </a:extLst>
          </p:cNvPr>
          <p:cNvSpPr txBox="1"/>
          <p:nvPr/>
        </p:nvSpPr>
        <p:spPr>
          <a:xfrm>
            <a:off x="5244496" y="3639972"/>
            <a:ext cx="4541737" cy="292388"/>
          </a:xfrm>
          <a:prstGeom prst="rect">
            <a:avLst/>
          </a:prstGeom>
          <a:noFill/>
        </p:spPr>
        <p:txBody>
          <a:bodyPr wrap="square">
            <a:spAutoFit/>
          </a:bodyPr>
          <a:lstStyle/>
          <a:p>
            <a:pPr algn="ctr">
              <a:spcBef>
                <a:spcPts val="200"/>
              </a:spcBef>
              <a:spcAft>
                <a:spcPts val="200"/>
              </a:spcAft>
            </a:pPr>
            <a:r>
              <a:rPr lang="en-US" sz="1300" dirty="0">
                <a:solidFill>
                  <a:srgbClr val="005993"/>
                </a:solidFill>
                <a:latin typeface="SVN-Gilroy XBold" panose="00000900000000000000" pitchFamily="50" charset="0"/>
                <a:ea typeface="Calibri" panose="020F0502020204030204" pitchFamily="34" charset="0"/>
                <a:cs typeface="Times New Roman" panose="02020603050405020304" pitchFamily="18" charset="0"/>
              </a:rPr>
              <a:t>In accordance with the State Authority’s approval</a:t>
            </a:r>
          </a:p>
        </p:txBody>
      </p:sp>
      <p:sp>
        <p:nvSpPr>
          <p:cNvPr id="17" name="Freeform 547">
            <a:extLst>
              <a:ext uri="{FF2B5EF4-FFF2-40B4-BE49-F238E27FC236}">
                <a16:creationId xmlns:a16="http://schemas.microsoft.com/office/drawing/2014/main" id="{101EA309-2344-C824-FE73-75A6A2CC83EF}"/>
              </a:ext>
            </a:extLst>
          </p:cNvPr>
          <p:cNvSpPr/>
          <p:nvPr/>
        </p:nvSpPr>
        <p:spPr>
          <a:xfrm>
            <a:off x="2601610" y="1843944"/>
            <a:ext cx="285671" cy="223479"/>
          </a:xfrm>
          <a:custGeom>
            <a:avLst/>
            <a:gdLst>
              <a:gd name="connsiteX0" fmla="*/ 19438 w 540883"/>
              <a:gd name="connsiteY0" fmla="*/ 450737 h 504825"/>
              <a:gd name="connsiteX1" fmla="*/ 521446 w 540883"/>
              <a:gd name="connsiteY1" fmla="*/ 450737 h 504825"/>
              <a:gd name="connsiteX2" fmla="*/ 535109 w 540883"/>
              <a:gd name="connsiteY2" fmla="*/ 456089 h 504825"/>
              <a:gd name="connsiteX3" fmla="*/ 540883 w 540883"/>
              <a:gd name="connsiteY3" fmla="*/ 468766 h 504825"/>
              <a:gd name="connsiteX4" fmla="*/ 540883 w 540883"/>
              <a:gd name="connsiteY4" fmla="*/ 504825 h 504825"/>
              <a:gd name="connsiteX5" fmla="*/ 0 w 540883"/>
              <a:gd name="connsiteY5" fmla="*/ 504825 h 504825"/>
              <a:gd name="connsiteX6" fmla="*/ 0 w 540883"/>
              <a:gd name="connsiteY6" fmla="*/ 468766 h 504825"/>
              <a:gd name="connsiteX7" fmla="*/ 5775 w 540883"/>
              <a:gd name="connsiteY7" fmla="*/ 456089 h 504825"/>
              <a:gd name="connsiteX8" fmla="*/ 19438 w 540883"/>
              <a:gd name="connsiteY8" fmla="*/ 450737 h 504825"/>
              <a:gd name="connsiteX9" fmla="*/ 72117 w 540883"/>
              <a:gd name="connsiteY9" fmla="*/ 180295 h 504825"/>
              <a:gd name="connsiteX10" fmla="*/ 144236 w 540883"/>
              <a:gd name="connsiteY10" fmla="*/ 180295 h 504825"/>
              <a:gd name="connsiteX11" fmla="*/ 144236 w 540883"/>
              <a:gd name="connsiteY11" fmla="*/ 396648 h 504825"/>
              <a:gd name="connsiteX12" fmla="*/ 180295 w 540883"/>
              <a:gd name="connsiteY12" fmla="*/ 396648 h 504825"/>
              <a:gd name="connsiteX13" fmla="*/ 180295 w 540883"/>
              <a:gd name="connsiteY13" fmla="*/ 180295 h 504825"/>
              <a:gd name="connsiteX14" fmla="*/ 252412 w 540883"/>
              <a:gd name="connsiteY14" fmla="*/ 180295 h 504825"/>
              <a:gd name="connsiteX15" fmla="*/ 252412 w 540883"/>
              <a:gd name="connsiteY15" fmla="*/ 396648 h 504825"/>
              <a:gd name="connsiteX16" fmla="*/ 288472 w 540883"/>
              <a:gd name="connsiteY16" fmla="*/ 396648 h 504825"/>
              <a:gd name="connsiteX17" fmla="*/ 288472 w 540883"/>
              <a:gd name="connsiteY17" fmla="*/ 180295 h 504825"/>
              <a:gd name="connsiteX18" fmla="*/ 360589 w 540883"/>
              <a:gd name="connsiteY18" fmla="*/ 180295 h 504825"/>
              <a:gd name="connsiteX19" fmla="*/ 360589 w 540883"/>
              <a:gd name="connsiteY19" fmla="*/ 396648 h 504825"/>
              <a:gd name="connsiteX20" fmla="*/ 396648 w 540883"/>
              <a:gd name="connsiteY20" fmla="*/ 396648 h 504825"/>
              <a:gd name="connsiteX21" fmla="*/ 396648 w 540883"/>
              <a:gd name="connsiteY21" fmla="*/ 180295 h 504825"/>
              <a:gd name="connsiteX22" fmla="*/ 468766 w 540883"/>
              <a:gd name="connsiteY22" fmla="*/ 180295 h 504825"/>
              <a:gd name="connsiteX23" fmla="*/ 468766 w 540883"/>
              <a:gd name="connsiteY23" fmla="*/ 396648 h 504825"/>
              <a:gd name="connsiteX24" fmla="*/ 485387 w 540883"/>
              <a:gd name="connsiteY24" fmla="*/ 396648 h 504825"/>
              <a:gd name="connsiteX25" fmla="*/ 499050 w 540883"/>
              <a:gd name="connsiteY25" fmla="*/ 402001 h 504825"/>
              <a:gd name="connsiteX26" fmla="*/ 504825 w 540883"/>
              <a:gd name="connsiteY26" fmla="*/ 414678 h 504825"/>
              <a:gd name="connsiteX27" fmla="*/ 504825 w 540883"/>
              <a:gd name="connsiteY27" fmla="*/ 432707 h 504825"/>
              <a:gd name="connsiteX28" fmla="*/ 36058 w 540883"/>
              <a:gd name="connsiteY28" fmla="*/ 432707 h 504825"/>
              <a:gd name="connsiteX29" fmla="*/ 36058 w 540883"/>
              <a:gd name="connsiteY29" fmla="*/ 414678 h 504825"/>
              <a:gd name="connsiteX30" fmla="*/ 41834 w 540883"/>
              <a:gd name="connsiteY30" fmla="*/ 402001 h 504825"/>
              <a:gd name="connsiteX31" fmla="*/ 55497 w 540883"/>
              <a:gd name="connsiteY31" fmla="*/ 396648 h 504825"/>
              <a:gd name="connsiteX32" fmla="*/ 72117 w 540883"/>
              <a:gd name="connsiteY32" fmla="*/ 396648 h 504825"/>
              <a:gd name="connsiteX33" fmla="*/ 270442 w 540883"/>
              <a:gd name="connsiteY33" fmla="*/ 0 h 504825"/>
              <a:gd name="connsiteX34" fmla="*/ 540883 w 540883"/>
              <a:gd name="connsiteY34" fmla="*/ 108177 h 504825"/>
              <a:gd name="connsiteX35" fmla="*/ 540883 w 540883"/>
              <a:gd name="connsiteY35" fmla="*/ 144236 h 504825"/>
              <a:gd name="connsiteX36" fmla="*/ 504825 w 540883"/>
              <a:gd name="connsiteY36" fmla="*/ 144236 h 504825"/>
              <a:gd name="connsiteX37" fmla="*/ 499050 w 540883"/>
              <a:gd name="connsiteY37" fmla="*/ 156913 h 504825"/>
              <a:gd name="connsiteX38" fmla="*/ 485387 w 540883"/>
              <a:gd name="connsiteY38" fmla="*/ 162265 h 504825"/>
              <a:gd name="connsiteX39" fmla="*/ 55497 w 540883"/>
              <a:gd name="connsiteY39" fmla="*/ 162265 h 504825"/>
              <a:gd name="connsiteX40" fmla="*/ 41834 w 540883"/>
              <a:gd name="connsiteY40" fmla="*/ 156913 h 504825"/>
              <a:gd name="connsiteX41" fmla="*/ 36058 w 540883"/>
              <a:gd name="connsiteY41" fmla="*/ 144236 h 504825"/>
              <a:gd name="connsiteX42" fmla="*/ 0 w 540883"/>
              <a:gd name="connsiteY42" fmla="*/ 144236 h 504825"/>
              <a:gd name="connsiteX43" fmla="*/ 0 w 540883"/>
              <a:gd name="connsiteY43" fmla="*/ 10817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40883" h="504825">
                <a:moveTo>
                  <a:pt x="19438" y="450737"/>
                </a:moveTo>
                <a:lnTo>
                  <a:pt x="521446" y="450737"/>
                </a:lnTo>
                <a:cubicBezTo>
                  <a:pt x="526704" y="450737"/>
                  <a:pt x="531259" y="452521"/>
                  <a:pt x="535109" y="456089"/>
                </a:cubicBezTo>
                <a:cubicBezTo>
                  <a:pt x="538960" y="459657"/>
                  <a:pt x="540883" y="463883"/>
                  <a:pt x="540883" y="468766"/>
                </a:cubicBezTo>
                <a:lnTo>
                  <a:pt x="540883" y="504825"/>
                </a:lnTo>
                <a:lnTo>
                  <a:pt x="0" y="504825"/>
                </a:lnTo>
                <a:lnTo>
                  <a:pt x="0" y="468766"/>
                </a:lnTo>
                <a:cubicBezTo>
                  <a:pt x="0" y="463883"/>
                  <a:pt x="1925" y="459657"/>
                  <a:pt x="5775" y="456089"/>
                </a:cubicBezTo>
                <a:cubicBezTo>
                  <a:pt x="9624" y="452521"/>
                  <a:pt x="14179" y="450737"/>
                  <a:pt x="19438" y="450737"/>
                </a:cubicBezTo>
                <a:close/>
                <a:moveTo>
                  <a:pt x="72117" y="180295"/>
                </a:moveTo>
                <a:lnTo>
                  <a:pt x="144236" y="180295"/>
                </a:lnTo>
                <a:lnTo>
                  <a:pt x="144236" y="396648"/>
                </a:lnTo>
                <a:lnTo>
                  <a:pt x="180295" y="396648"/>
                </a:lnTo>
                <a:lnTo>
                  <a:pt x="180295" y="180295"/>
                </a:lnTo>
                <a:lnTo>
                  <a:pt x="252412" y="180295"/>
                </a:lnTo>
                <a:lnTo>
                  <a:pt x="252412" y="396648"/>
                </a:lnTo>
                <a:lnTo>
                  <a:pt x="288472" y="396648"/>
                </a:lnTo>
                <a:lnTo>
                  <a:pt x="288472" y="180295"/>
                </a:lnTo>
                <a:lnTo>
                  <a:pt x="360589" y="180295"/>
                </a:lnTo>
                <a:lnTo>
                  <a:pt x="360589" y="396648"/>
                </a:lnTo>
                <a:lnTo>
                  <a:pt x="396648" y="396648"/>
                </a:lnTo>
                <a:lnTo>
                  <a:pt x="396648" y="180295"/>
                </a:lnTo>
                <a:lnTo>
                  <a:pt x="468766" y="180295"/>
                </a:lnTo>
                <a:lnTo>
                  <a:pt x="468766" y="396648"/>
                </a:lnTo>
                <a:lnTo>
                  <a:pt x="485387" y="396648"/>
                </a:lnTo>
                <a:cubicBezTo>
                  <a:pt x="490645" y="396648"/>
                  <a:pt x="495200" y="398432"/>
                  <a:pt x="499050" y="402001"/>
                </a:cubicBezTo>
                <a:cubicBezTo>
                  <a:pt x="502900" y="405569"/>
                  <a:pt x="504825" y="409795"/>
                  <a:pt x="504825" y="414678"/>
                </a:cubicBezTo>
                <a:lnTo>
                  <a:pt x="504825" y="432707"/>
                </a:lnTo>
                <a:lnTo>
                  <a:pt x="36058" y="432707"/>
                </a:lnTo>
                <a:lnTo>
                  <a:pt x="36058" y="414678"/>
                </a:lnTo>
                <a:cubicBezTo>
                  <a:pt x="36058" y="409795"/>
                  <a:pt x="37984" y="405569"/>
                  <a:pt x="41834" y="402001"/>
                </a:cubicBezTo>
                <a:cubicBezTo>
                  <a:pt x="45684" y="398432"/>
                  <a:pt x="50238" y="396648"/>
                  <a:pt x="55497" y="396648"/>
                </a:cubicBezTo>
                <a:lnTo>
                  <a:pt x="72117" y="396648"/>
                </a:lnTo>
                <a:close/>
                <a:moveTo>
                  <a:pt x="270442" y="0"/>
                </a:moveTo>
                <a:lnTo>
                  <a:pt x="540883" y="108177"/>
                </a:lnTo>
                <a:lnTo>
                  <a:pt x="540883" y="144236"/>
                </a:lnTo>
                <a:lnTo>
                  <a:pt x="504825" y="144236"/>
                </a:lnTo>
                <a:cubicBezTo>
                  <a:pt x="504825" y="149119"/>
                  <a:pt x="502900" y="153344"/>
                  <a:pt x="499050" y="156913"/>
                </a:cubicBezTo>
                <a:cubicBezTo>
                  <a:pt x="495200" y="160481"/>
                  <a:pt x="490645" y="162265"/>
                  <a:pt x="485387" y="162265"/>
                </a:cubicBezTo>
                <a:lnTo>
                  <a:pt x="55497" y="162265"/>
                </a:lnTo>
                <a:cubicBezTo>
                  <a:pt x="50238" y="162265"/>
                  <a:pt x="45684" y="160481"/>
                  <a:pt x="41834" y="156913"/>
                </a:cubicBezTo>
                <a:cubicBezTo>
                  <a:pt x="37984" y="153344"/>
                  <a:pt x="36058" y="149119"/>
                  <a:pt x="36058" y="144236"/>
                </a:cubicBezTo>
                <a:lnTo>
                  <a:pt x="0" y="144236"/>
                </a:lnTo>
                <a:lnTo>
                  <a:pt x="0" y="108177"/>
                </a:lnTo>
                <a:close/>
              </a:path>
            </a:pathLst>
          </a:custGeom>
          <a:solidFill>
            <a:srgbClr val="00599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defRPr/>
            </a:pPr>
            <a:endParaRPr lang="en-US">
              <a:solidFill>
                <a:srgbClr val="005993"/>
              </a:solidFill>
              <a:latin typeface="Arial" panose="020B0604020202020204" pitchFamily="34" charset="0"/>
              <a:cs typeface="Arial" panose="020B0604020202020204" pitchFamily="34" charset="0"/>
            </a:endParaRPr>
          </a:p>
        </p:txBody>
      </p:sp>
      <p:grpSp>
        <p:nvGrpSpPr>
          <p:cNvPr id="18" name="Bribery" descr="{&quot;Key&quot;:&quot;POWER_USER_SHAPE_ICON&quot;,&quot;Value&quot;:&quot;POWER_USER_SHAPE_ICON_STYLE_1&quot;}">
            <a:extLst>
              <a:ext uri="{FF2B5EF4-FFF2-40B4-BE49-F238E27FC236}">
                <a16:creationId xmlns:a16="http://schemas.microsoft.com/office/drawing/2014/main" id="{729C44C2-13C1-601D-5148-FA4748024C0F}"/>
              </a:ext>
            </a:extLst>
          </p:cNvPr>
          <p:cNvGrpSpPr>
            <a:grpSpLocks noChangeAspect="1"/>
          </p:cNvGrpSpPr>
          <p:nvPr>
            <p:custDataLst>
              <p:tags r:id="rId1"/>
            </p:custDataLst>
          </p:nvPr>
        </p:nvGrpSpPr>
        <p:grpSpPr bwMode="auto">
          <a:xfrm>
            <a:off x="2570941" y="2318229"/>
            <a:ext cx="335402" cy="173995"/>
            <a:chOff x="8" y="8"/>
            <a:chExt cx="906" cy="470"/>
          </a:xfrm>
          <a:solidFill>
            <a:srgbClr val="005993"/>
          </a:solidFill>
          <a:effectLst/>
        </p:grpSpPr>
        <p:sp>
          <p:nvSpPr>
            <p:cNvPr id="19" name="Bribery">
              <a:extLst>
                <a:ext uri="{FF2B5EF4-FFF2-40B4-BE49-F238E27FC236}">
                  <a16:creationId xmlns:a16="http://schemas.microsoft.com/office/drawing/2014/main" id="{B5AF3A58-67B4-18B0-4C2C-7934F7F7E6A3}"/>
                </a:ext>
              </a:extLst>
            </p:cNvPr>
            <p:cNvSpPr>
              <a:spLocks noEditPoints="1"/>
            </p:cNvSpPr>
            <p:nvPr>
              <p:custDataLst>
                <p:tags r:id="rId10"/>
              </p:custDataLst>
            </p:nvPr>
          </p:nvSpPr>
          <p:spPr bwMode="auto">
            <a:xfrm>
              <a:off x="351" y="100"/>
              <a:ext cx="85" cy="160"/>
            </a:xfrm>
            <a:custGeom>
              <a:avLst/>
              <a:gdLst>
                <a:gd name="T0" fmla="*/ 31 w 117"/>
                <a:gd name="T1" fmla="*/ 149 h 220"/>
                <a:gd name="T2" fmla="*/ 0 w 117"/>
                <a:gd name="T3" fmla="*/ 149 h 220"/>
                <a:gd name="T4" fmla="*/ 49 w 117"/>
                <a:gd name="T5" fmla="*/ 203 h 220"/>
                <a:gd name="T6" fmla="*/ 49 w 117"/>
                <a:gd name="T7" fmla="*/ 220 h 220"/>
                <a:gd name="T8" fmla="*/ 68 w 117"/>
                <a:gd name="T9" fmla="*/ 220 h 220"/>
                <a:gd name="T10" fmla="*/ 68 w 117"/>
                <a:gd name="T11" fmla="*/ 204 h 220"/>
                <a:gd name="T12" fmla="*/ 117 w 117"/>
                <a:gd name="T13" fmla="*/ 149 h 220"/>
                <a:gd name="T14" fmla="*/ 68 w 117"/>
                <a:gd name="T15" fmla="*/ 96 h 220"/>
                <a:gd name="T16" fmla="*/ 68 w 117"/>
                <a:gd name="T17" fmla="*/ 49 h 220"/>
                <a:gd name="T18" fmla="*/ 86 w 117"/>
                <a:gd name="T19" fmla="*/ 71 h 220"/>
                <a:gd name="T20" fmla="*/ 117 w 117"/>
                <a:gd name="T21" fmla="*/ 71 h 220"/>
                <a:gd name="T22" fmla="*/ 68 w 117"/>
                <a:gd name="T23" fmla="*/ 17 h 220"/>
                <a:gd name="T24" fmla="*/ 68 w 117"/>
                <a:gd name="T25" fmla="*/ 0 h 220"/>
                <a:gd name="T26" fmla="*/ 49 w 117"/>
                <a:gd name="T27" fmla="*/ 0 h 220"/>
                <a:gd name="T28" fmla="*/ 49 w 117"/>
                <a:gd name="T29" fmla="*/ 16 h 220"/>
                <a:gd name="T30" fmla="*/ 0 w 117"/>
                <a:gd name="T31" fmla="*/ 71 h 220"/>
                <a:gd name="T32" fmla="*/ 49 w 117"/>
                <a:gd name="T33" fmla="*/ 124 h 220"/>
                <a:gd name="T34" fmla="*/ 49 w 117"/>
                <a:gd name="T35" fmla="*/ 171 h 220"/>
                <a:gd name="T36" fmla="*/ 31 w 117"/>
                <a:gd name="T37" fmla="*/ 149 h 220"/>
                <a:gd name="T38" fmla="*/ 68 w 117"/>
                <a:gd name="T39" fmla="*/ 130 h 220"/>
                <a:gd name="T40" fmla="*/ 86 w 117"/>
                <a:gd name="T41" fmla="*/ 149 h 220"/>
                <a:gd name="T42" fmla="*/ 68 w 117"/>
                <a:gd name="T43" fmla="*/ 172 h 220"/>
                <a:gd name="T44" fmla="*/ 68 w 117"/>
                <a:gd name="T45" fmla="*/ 130 h 220"/>
                <a:gd name="T46" fmla="*/ 31 w 117"/>
                <a:gd name="T47" fmla="*/ 71 h 220"/>
                <a:gd name="T48" fmla="*/ 49 w 117"/>
                <a:gd name="T49" fmla="*/ 48 h 220"/>
                <a:gd name="T50" fmla="*/ 49 w 117"/>
                <a:gd name="T51" fmla="*/ 90 h 220"/>
                <a:gd name="T52" fmla="*/ 31 w 117"/>
                <a:gd name="T53" fmla="*/ 7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220">
                  <a:moveTo>
                    <a:pt x="31" y="149"/>
                  </a:moveTo>
                  <a:lnTo>
                    <a:pt x="0" y="149"/>
                  </a:lnTo>
                  <a:cubicBezTo>
                    <a:pt x="0" y="173"/>
                    <a:pt x="13" y="198"/>
                    <a:pt x="49" y="203"/>
                  </a:cubicBezTo>
                  <a:lnTo>
                    <a:pt x="49" y="220"/>
                  </a:lnTo>
                  <a:lnTo>
                    <a:pt x="68" y="220"/>
                  </a:lnTo>
                  <a:lnTo>
                    <a:pt x="68" y="204"/>
                  </a:lnTo>
                  <a:cubicBezTo>
                    <a:pt x="97" y="201"/>
                    <a:pt x="117" y="179"/>
                    <a:pt x="117" y="149"/>
                  </a:cubicBezTo>
                  <a:cubicBezTo>
                    <a:pt x="117" y="118"/>
                    <a:pt x="87" y="101"/>
                    <a:pt x="68" y="96"/>
                  </a:cubicBezTo>
                  <a:lnTo>
                    <a:pt x="68" y="49"/>
                  </a:lnTo>
                  <a:cubicBezTo>
                    <a:pt x="86" y="53"/>
                    <a:pt x="86" y="66"/>
                    <a:pt x="86" y="71"/>
                  </a:cubicBezTo>
                  <a:lnTo>
                    <a:pt x="117" y="71"/>
                  </a:lnTo>
                  <a:cubicBezTo>
                    <a:pt x="117" y="47"/>
                    <a:pt x="104" y="22"/>
                    <a:pt x="68" y="17"/>
                  </a:cubicBezTo>
                  <a:lnTo>
                    <a:pt x="68" y="0"/>
                  </a:lnTo>
                  <a:lnTo>
                    <a:pt x="49" y="0"/>
                  </a:lnTo>
                  <a:lnTo>
                    <a:pt x="49" y="16"/>
                  </a:lnTo>
                  <a:cubicBezTo>
                    <a:pt x="19" y="19"/>
                    <a:pt x="0" y="40"/>
                    <a:pt x="0" y="71"/>
                  </a:cubicBezTo>
                  <a:cubicBezTo>
                    <a:pt x="0" y="102"/>
                    <a:pt x="30" y="119"/>
                    <a:pt x="49" y="124"/>
                  </a:cubicBezTo>
                  <a:lnTo>
                    <a:pt x="49" y="171"/>
                  </a:lnTo>
                  <a:cubicBezTo>
                    <a:pt x="31" y="167"/>
                    <a:pt x="31" y="154"/>
                    <a:pt x="31" y="149"/>
                  </a:cubicBezTo>
                  <a:close/>
                  <a:moveTo>
                    <a:pt x="68" y="130"/>
                  </a:moveTo>
                  <a:cubicBezTo>
                    <a:pt x="77" y="133"/>
                    <a:pt x="86" y="139"/>
                    <a:pt x="86" y="149"/>
                  </a:cubicBezTo>
                  <a:cubicBezTo>
                    <a:pt x="86" y="162"/>
                    <a:pt x="80" y="170"/>
                    <a:pt x="68" y="172"/>
                  </a:cubicBezTo>
                  <a:lnTo>
                    <a:pt x="68" y="130"/>
                  </a:lnTo>
                  <a:close/>
                  <a:moveTo>
                    <a:pt x="31" y="71"/>
                  </a:moveTo>
                  <a:cubicBezTo>
                    <a:pt x="31" y="58"/>
                    <a:pt x="37" y="50"/>
                    <a:pt x="49" y="48"/>
                  </a:cubicBezTo>
                  <a:lnTo>
                    <a:pt x="49" y="90"/>
                  </a:lnTo>
                  <a:cubicBezTo>
                    <a:pt x="40" y="87"/>
                    <a:pt x="31" y="80"/>
                    <a:pt x="31" y="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nl-NL">
                <a:solidFill>
                  <a:srgbClr val="005993"/>
                </a:solidFill>
                <a:latin typeface="Arial" panose="020B0604020202020204" pitchFamily="34" charset="0"/>
                <a:cs typeface="Arial" panose="020B0604020202020204" pitchFamily="34" charset="0"/>
              </a:endParaRPr>
            </a:p>
          </p:txBody>
        </p:sp>
        <p:sp>
          <p:nvSpPr>
            <p:cNvPr id="20" name="Bribery">
              <a:extLst>
                <a:ext uri="{FF2B5EF4-FFF2-40B4-BE49-F238E27FC236}">
                  <a16:creationId xmlns:a16="http://schemas.microsoft.com/office/drawing/2014/main" id="{A07BCFEA-8D94-4D82-B514-570C1573D5B9}"/>
                </a:ext>
              </a:extLst>
            </p:cNvPr>
            <p:cNvSpPr>
              <a:spLocks noChangeArrowheads="1"/>
            </p:cNvSpPr>
            <p:nvPr>
              <p:custDataLst>
                <p:tags r:id="rId11"/>
              </p:custDataLst>
            </p:nvPr>
          </p:nvSpPr>
          <p:spPr bwMode="auto">
            <a:xfrm>
              <a:off x="8" y="24"/>
              <a:ext cx="75" cy="2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nl-NL">
                <a:solidFill>
                  <a:srgbClr val="005993"/>
                </a:solidFill>
                <a:latin typeface="Arial" panose="020B0604020202020204" pitchFamily="34" charset="0"/>
                <a:cs typeface="Arial" panose="020B0604020202020204" pitchFamily="34" charset="0"/>
              </a:endParaRPr>
            </a:p>
          </p:txBody>
        </p:sp>
        <p:sp>
          <p:nvSpPr>
            <p:cNvPr id="21" name="Bribery">
              <a:extLst>
                <a:ext uri="{FF2B5EF4-FFF2-40B4-BE49-F238E27FC236}">
                  <a16:creationId xmlns:a16="http://schemas.microsoft.com/office/drawing/2014/main" id="{2882C5BD-78DD-ED23-302C-3B792FC5D95C}"/>
                </a:ext>
              </a:extLst>
            </p:cNvPr>
            <p:cNvSpPr>
              <a:spLocks/>
            </p:cNvSpPr>
            <p:nvPr>
              <p:custDataLst>
                <p:tags r:id="rId12"/>
              </p:custDataLst>
            </p:nvPr>
          </p:nvSpPr>
          <p:spPr bwMode="auto">
            <a:xfrm>
              <a:off x="411" y="125"/>
              <a:ext cx="503" cy="353"/>
            </a:xfrm>
            <a:custGeom>
              <a:avLst/>
              <a:gdLst>
                <a:gd name="T0" fmla="*/ 678 w 694"/>
                <a:gd name="T1" fmla="*/ 93 h 486"/>
                <a:gd name="T2" fmla="*/ 678 w 694"/>
                <a:gd name="T3" fmla="*/ 92 h 486"/>
                <a:gd name="T4" fmla="*/ 676 w 694"/>
                <a:gd name="T5" fmla="*/ 91 h 486"/>
                <a:gd name="T6" fmla="*/ 672 w 694"/>
                <a:gd name="T7" fmla="*/ 89 h 486"/>
                <a:gd name="T8" fmla="*/ 329 w 694"/>
                <a:gd name="T9" fmla="*/ 0 h 486"/>
                <a:gd name="T10" fmla="*/ 329 w 694"/>
                <a:gd name="T11" fmla="*/ 0 h 486"/>
                <a:gd name="T12" fmla="*/ 295 w 694"/>
                <a:gd name="T13" fmla="*/ 35 h 486"/>
                <a:gd name="T14" fmla="*/ 329 w 694"/>
                <a:gd name="T15" fmla="*/ 70 h 486"/>
                <a:gd name="T16" fmla="*/ 486 w 694"/>
                <a:gd name="T17" fmla="*/ 122 h 486"/>
                <a:gd name="T18" fmla="*/ 399 w 694"/>
                <a:gd name="T19" fmla="*/ 130 h 486"/>
                <a:gd name="T20" fmla="*/ 86 w 694"/>
                <a:gd name="T21" fmla="*/ 130 h 486"/>
                <a:gd name="T22" fmla="*/ 52 w 694"/>
                <a:gd name="T23" fmla="*/ 165 h 486"/>
                <a:gd name="T24" fmla="*/ 86 w 694"/>
                <a:gd name="T25" fmla="*/ 200 h 486"/>
                <a:gd name="T26" fmla="*/ 347 w 694"/>
                <a:gd name="T27" fmla="*/ 200 h 486"/>
                <a:gd name="T28" fmla="*/ 347 w 694"/>
                <a:gd name="T29" fmla="*/ 226 h 486"/>
                <a:gd name="T30" fmla="*/ 34 w 694"/>
                <a:gd name="T31" fmla="*/ 226 h 486"/>
                <a:gd name="T32" fmla="*/ 0 w 694"/>
                <a:gd name="T33" fmla="*/ 260 h 486"/>
                <a:gd name="T34" fmla="*/ 34 w 694"/>
                <a:gd name="T35" fmla="*/ 295 h 486"/>
                <a:gd name="T36" fmla="*/ 347 w 694"/>
                <a:gd name="T37" fmla="*/ 295 h 486"/>
                <a:gd name="T38" fmla="*/ 347 w 694"/>
                <a:gd name="T39" fmla="*/ 321 h 486"/>
                <a:gd name="T40" fmla="*/ 86 w 694"/>
                <a:gd name="T41" fmla="*/ 321 h 486"/>
                <a:gd name="T42" fmla="*/ 52 w 694"/>
                <a:gd name="T43" fmla="*/ 356 h 486"/>
                <a:gd name="T44" fmla="*/ 86 w 694"/>
                <a:gd name="T45" fmla="*/ 391 h 486"/>
                <a:gd name="T46" fmla="*/ 347 w 694"/>
                <a:gd name="T47" fmla="*/ 391 h 486"/>
                <a:gd name="T48" fmla="*/ 347 w 694"/>
                <a:gd name="T49" fmla="*/ 417 h 486"/>
                <a:gd name="T50" fmla="*/ 173 w 694"/>
                <a:gd name="T51" fmla="*/ 417 h 486"/>
                <a:gd name="T52" fmla="*/ 138 w 694"/>
                <a:gd name="T53" fmla="*/ 451 h 486"/>
                <a:gd name="T54" fmla="*/ 173 w 694"/>
                <a:gd name="T55" fmla="*/ 486 h 486"/>
                <a:gd name="T56" fmla="*/ 411 w 694"/>
                <a:gd name="T57" fmla="*/ 486 h 486"/>
                <a:gd name="T58" fmla="*/ 411 w 694"/>
                <a:gd name="T59" fmla="*/ 486 h 486"/>
                <a:gd name="T60" fmla="*/ 678 w 694"/>
                <a:gd name="T61" fmla="*/ 394 h 486"/>
                <a:gd name="T62" fmla="*/ 678 w 694"/>
                <a:gd name="T63" fmla="*/ 394 h 486"/>
                <a:gd name="T64" fmla="*/ 694 w 694"/>
                <a:gd name="T65" fmla="*/ 365 h 486"/>
                <a:gd name="T66" fmla="*/ 694 w 694"/>
                <a:gd name="T67" fmla="*/ 122 h 486"/>
                <a:gd name="T68" fmla="*/ 678 w 694"/>
                <a:gd name="T69" fmla="*/ 9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486">
                  <a:moveTo>
                    <a:pt x="678" y="93"/>
                  </a:moveTo>
                  <a:lnTo>
                    <a:pt x="678" y="92"/>
                  </a:lnTo>
                  <a:cubicBezTo>
                    <a:pt x="678" y="92"/>
                    <a:pt x="677" y="92"/>
                    <a:pt x="676" y="91"/>
                  </a:cubicBezTo>
                  <a:cubicBezTo>
                    <a:pt x="675" y="91"/>
                    <a:pt x="674" y="90"/>
                    <a:pt x="672" y="89"/>
                  </a:cubicBezTo>
                  <a:cubicBezTo>
                    <a:pt x="640" y="73"/>
                    <a:pt x="485" y="0"/>
                    <a:pt x="329" y="0"/>
                  </a:cubicBezTo>
                  <a:lnTo>
                    <a:pt x="329" y="0"/>
                  </a:lnTo>
                  <a:cubicBezTo>
                    <a:pt x="310" y="0"/>
                    <a:pt x="295" y="16"/>
                    <a:pt x="295" y="35"/>
                  </a:cubicBezTo>
                  <a:cubicBezTo>
                    <a:pt x="295" y="54"/>
                    <a:pt x="310" y="70"/>
                    <a:pt x="329" y="70"/>
                  </a:cubicBezTo>
                  <a:cubicBezTo>
                    <a:pt x="416" y="70"/>
                    <a:pt x="486" y="122"/>
                    <a:pt x="486" y="122"/>
                  </a:cubicBezTo>
                  <a:cubicBezTo>
                    <a:pt x="460" y="131"/>
                    <a:pt x="399" y="130"/>
                    <a:pt x="399" y="130"/>
                  </a:cubicBezTo>
                  <a:lnTo>
                    <a:pt x="86" y="130"/>
                  </a:lnTo>
                  <a:cubicBezTo>
                    <a:pt x="67" y="130"/>
                    <a:pt x="52" y="146"/>
                    <a:pt x="52" y="165"/>
                  </a:cubicBezTo>
                  <a:cubicBezTo>
                    <a:pt x="52" y="184"/>
                    <a:pt x="67" y="200"/>
                    <a:pt x="86" y="200"/>
                  </a:cubicBezTo>
                  <a:lnTo>
                    <a:pt x="347" y="200"/>
                  </a:lnTo>
                  <a:lnTo>
                    <a:pt x="347" y="226"/>
                  </a:lnTo>
                  <a:lnTo>
                    <a:pt x="34" y="226"/>
                  </a:lnTo>
                  <a:cubicBezTo>
                    <a:pt x="15" y="226"/>
                    <a:pt x="0" y="241"/>
                    <a:pt x="0" y="260"/>
                  </a:cubicBezTo>
                  <a:cubicBezTo>
                    <a:pt x="0" y="280"/>
                    <a:pt x="15" y="295"/>
                    <a:pt x="34" y="295"/>
                  </a:cubicBezTo>
                  <a:lnTo>
                    <a:pt x="347" y="295"/>
                  </a:lnTo>
                  <a:lnTo>
                    <a:pt x="347" y="321"/>
                  </a:lnTo>
                  <a:lnTo>
                    <a:pt x="86" y="321"/>
                  </a:lnTo>
                  <a:cubicBezTo>
                    <a:pt x="67" y="321"/>
                    <a:pt x="52" y="337"/>
                    <a:pt x="52" y="356"/>
                  </a:cubicBezTo>
                  <a:cubicBezTo>
                    <a:pt x="52" y="375"/>
                    <a:pt x="67" y="391"/>
                    <a:pt x="86" y="391"/>
                  </a:cubicBezTo>
                  <a:lnTo>
                    <a:pt x="347" y="391"/>
                  </a:lnTo>
                  <a:lnTo>
                    <a:pt x="347" y="417"/>
                  </a:lnTo>
                  <a:lnTo>
                    <a:pt x="173" y="417"/>
                  </a:lnTo>
                  <a:cubicBezTo>
                    <a:pt x="154" y="417"/>
                    <a:pt x="138" y="432"/>
                    <a:pt x="138" y="451"/>
                  </a:cubicBezTo>
                  <a:cubicBezTo>
                    <a:pt x="138" y="471"/>
                    <a:pt x="154" y="486"/>
                    <a:pt x="173" y="486"/>
                  </a:cubicBezTo>
                  <a:lnTo>
                    <a:pt x="411" y="486"/>
                  </a:lnTo>
                  <a:lnTo>
                    <a:pt x="411" y="486"/>
                  </a:lnTo>
                  <a:cubicBezTo>
                    <a:pt x="558" y="483"/>
                    <a:pt x="613" y="435"/>
                    <a:pt x="678" y="394"/>
                  </a:cubicBezTo>
                  <a:lnTo>
                    <a:pt x="678" y="394"/>
                  </a:lnTo>
                  <a:cubicBezTo>
                    <a:pt x="688" y="388"/>
                    <a:pt x="694" y="377"/>
                    <a:pt x="694" y="365"/>
                  </a:cubicBezTo>
                  <a:lnTo>
                    <a:pt x="694" y="122"/>
                  </a:lnTo>
                  <a:cubicBezTo>
                    <a:pt x="694" y="109"/>
                    <a:pt x="688" y="99"/>
                    <a:pt x="678" y="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nl-NL">
                <a:solidFill>
                  <a:srgbClr val="005993"/>
                </a:solidFill>
                <a:latin typeface="Arial" panose="020B0604020202020204" pitchFamily="34" charset="0"/>
                <a:cs typeface="Arial" panose="020B0604020202020204" pitchFamily="34" charset="0"/>
              </a:endParaRPr>
            </a:p>
          </p:txBody>
        </p:sp>
        <p:sp>
          <p:nvSpPr>
            <p:cNvPr id="22" name="Bribery">
              <a:extLst>
                <a:ext uri="{FF2B5EF4-FFF2-40B4-BE49-F238E27FC236}">
                  <a16:creationId xmlns:a16="http://schemas.microsoft.com/office/drawing/2014/main" id="{0CB03B63-09E8-43B1-D13D-E5B641193339}"/>
                </a:ext>
              </a:extLst>
            </p:cNvPr>
            <p:cNvSpPr>
              <a:spLocks/>
            </p:cNvSpPr>
            <p:nvPr>
              <p:custDataLst>
                <p:tags r:id="rId13"/>
              </p:custDataLst>
            </p:nvPr>
          </p:nvSpPr>
          <p:spPr bwMode="auto">
            <a:xfrm>
              <a:off x="109" y="8"/>
              <a:ext cx="490" cy="325"/>
            </a:xfrm>
            <a:custGeom>
              <a:avLst/>
              <a:gdLst>
                <a:gd name="T0" fmla="*/ 382 w 677"/>
                <a:gd name="T1" fmla="*/ 421 h 448"/>
                <a:gd name="T2" fmla="*/ 406 w 677"/>
                <a:gd name="T3" fmla="*/ 369 h 448"/>
                <a:gd name="T4" fmla="*/ 121 w 677"/>
                <a:gd name="T5" fmla="*/ 369 h 448"/>
                <a:gd name="T6" fmla="*/ 121 w 677"/>
                <a:gd name="T7" fmla="*/ 109 h 448"/>
                <a:gd name="T8" fmla="*/ 181 w 677"/>
                <a:gd name="T9" fmla="*/ 109 h 448"/>
                <a:gd name="T10" fmla="*/ 253 w 677"/>
                <a:gd name="T11" fmla="*/ 183 h 448"/>
                <a:gd name="T12" fmla="*/ 278 w 677"/>
                <a:gd name="T13" fmla="*/ 194 h 448"/>
                <a:gd name="T14" fmla="*/ 278 w 677"/>
                <a:gd name="T15" fmla="*/ 194 h 448"/>
                <a:gd name="T16" fmla="*/ 313 w 677"/>
                <a:gd name="T17" fmla="*/ 159 h 448"/>
                <a:gd name="T18" fmla="*/ 308 w 677"/>
                <a:gd name="T19" fmla="*/ 142 h 448"/>
                <a:gd name="T20" fmla="*/ 295 w 677"/>
                <a:gd name="T21" fmla="*/ 109 h 448"/>
                <a:gd name="T22" fmla="*/ 642 w 677"/>
                <a:gd name="T23" fmla="*/ 109 h 448"/>
                <a:gd name="T24" fmla="*/ 642 w 677"/>
                <a:gd name="T25" fmla="*/ 257 h 448"/>
                <a:gd name="T26" fmla="*/ 677 w 677"/>
                <a:gd name="T27" fmla="*/ 257 h 448"/>
                <a:gd name="T28" fmla="*/ 677 w 677"/>
                <a:gd name="T29" fmla="*/ 74 h 448"/>
                <a:gd name="T30" fmla="*/ 278 w 677"/>
                <a:gd name="T31" fmla="*/ 74 h 448"/>
                <a:gd name="T32" fmla="*/ 226 w 677"/>
                <a:gd name="T33" fmla="*/ 8 h 448"/>
                <a:gd name="T34" fmla="*/ 190 w 677"/>
                <a:gd name="T35" fmla="*/ 0 h 448"/>
                <a:gd name="T36" fmla="*/ 151 w 677"/>
                <a:gd name="T37" fmla="*/ 3 h 448"/>
                <a:gd name="T38" fmla="*/ 0 w 677"/>
                <a:gd name="T39" fmla="*/ 48 h 448"/>
                <a:gd name="T40" fmla="*/ 0 w 677"/>
                <a:gd name="T41" fmla="*/ 374 h 448"/>
                <a:gd name="T42" fmla="*/ 226 w 677"/>
                <a:gd name="T43" fmla="*/ 448 h 448"/>
                <a:gd name="T44" fmla="*/ 387 w 677"/>
                <a:gd name="T45" fmla="*/ 448 h 448"/>
                <a:gd name="T46" fmla="*/ 382 w 677"/>
                <a:gd name="T47" fmla="*/ 42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7" h="448">
                  <a:moveTo>
                    <a:pt x="382" y="421"/>
                  </a:moveTo>
                  <a:cubicBezTo>
                    <a:pt x="382" y="401"/>
                    <a:pt x="391" y="382"/>
                    <a:pt x="406" y="369"/>
                  </a:cubicBezTo>
                  <a:lnTo>
                    <a:pt x="121" y="369"/>
                  </a:lnTo>
                  <a:lnTo>
                    <a:pt x="121" y="109"/>
                  </a:lnTo>
                  <a:lnTo>
                    <a:pt x="181" y="109"/>
                  </a:lnTo>
                  <a:cubicBezTo>
                    <a:pt x="202" y="131"/>
                    <a:pt x="228" y="158"/>
                    <a:pt x="253" y="183"/>
                  </a:cubicBezTo>
                  <a:cubicBezTo>
                    <a:pt x="259" y="190"/>
                    <a:pt x="268" y="194"/>
                    <a:pt x="278" y="194"/>
                  </a:cubicBezTo>
                  <a:cubicBezTo>
                    <a:pt x="278" y="194"/>
                    <a:pt x="278" y="194"/>
                    <a:pt x="278" y="194"/>
                  </a:cubicBezTo>
                  <a:cubicBezTo>
                    <a:pt x="297" y="194"/>
                    <a:pt x="313" y="178"/>
                    <a:pt x="313" y="159"/>
                  </a:cubicBezTo>
                  <a:cubicBezTo>
                    <a:pt x="313" y="153"/>
                    <a:pt x="311" y="147"/>
                    <a:pt x="308" y="142"/>
                  </a:cubicBezTo>
                  <a:cubicBezTo>
                    <a:pt x="305" y="133"/>
                    <a:pt x="300" y="122"/>
                    <a:pt x="295" y="109"/>
                  </a:cubicBezTo>
                  <a:lnTo>
                    <a:pt x="642" y="109"/>
                  </a:lnTo>
                  <a:lnTo>
                    <a:pt x="642" y="257"/>
                  </a:lnTo>
                  <a:lnTo>
                    <a:pt x="677" y="257"/>
                  </a:lnTo>
                  <a:lnTo>
                    <a:pt x="677" y="74"/>
                  </a:lnTo>
                  <a:lnTo>
                    <a:pt x="278" y="74"/>
                  </a:lnTo>
                  <a:cubicBezTo>
                    <a:pt x="263" y="46"/>
                    <a:pt x="245" y="19"/>
                    <a:pt x="226" y="8"/>
                  </a:cubicBezTo>
                  <a:cubicBezTo>
                    <a:pt x="217" y="2"/>
                    <a:pt x="206" y="0"/>
                    <a:pt x="190" y="0"/>
                  </a:cubicBezTo>
                  <a:cubicBezTo>
                    <a:pt x="172" y="0"/>
                    <a:pt x="153" y="3"/>
                    <a:pt x="151" y="3"/>
                  </a:cubicBezTo>
                  <a:cubicBezTo>
                    <a:pt x="148" y="4"/>
                    <a:pt x="49" y="28"/>
                    <a:pt x="0" y="48"/>
                  </a:cubicBezTo>
                  <a:lnTo>
                    <a:pt x="0" y="374"/>
                  </a:lnTo>
                  <a:cubicBezTo>
                    <a:pt x="41" y="396"/>
                    <a:pt x="147" y="448"/>
                    <a:pt x="226" y="448"/>
                  </a:cubicBezTo>
                  <a:lnTo>
                    <a:pt x="387" y="448"/>
                  </a:lnTo>
                  <a:cubicBezTo>
                    <a:pt x="384" y="440"/>
                    <a:pt x="382" y="431"/>
                    <a:pt x="382" y="4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nl-NL">
                <a:solidFill>
                  <a:srgbClr val="005993"/>
                </a:solidFill>
                <a:latin typeface="Arial" panose="020B0604020202020204" pitchFamily="34" charset="0"/>
                <a:cs typeface="Arial" panose="020B0604020202020204" pitchFamily="34" charset="0"/>
              </a:endParaRPr>
            </a:p>
          </p:txBody>
        </p:sp>
      </p:grpSp>
      <p:grpSp>
        <p:nvGrpSpPr>
          <p:cNvPr id="23" name="Piggy_bank" descr="{&quot;Key&quot;:&quot;POWER_USER_SHAPE_ICON&quot;,&quot;Value&quot;:&quot;POWER_USER_SHAPE_ICON_STYLE_1&quot;}">
            <a:extLst>
              <a:ext uri="{FF2B5EF4-FFF2-40B4-BE49-F238E27FC236}">
                <a16:creationId xmlns:a16="http://schemas.microsoft.com/office/drawing/2014/main" id="{A05BAB7C-FF62-7E6C-22DD-71714D3FF2CE}"/>
              </a:ext>
            </a:extLst>
          </p:cNvPr>
          <p:cNvGrpSpPr>
            <a:grpSpLocks noChangeAspect="1"/>
          </p:cNvGrpSpPr>
          <p:nvPr>
            <p:custDataLst>
              <p:tags r:id="rId2"/>
            </p:custDataLst>
          </p:nvPr>
        </p:nvGrpSpPr>
        <p:grpSpPr>
          <a:xfrm>
            <a:off x="2595242" y="2668694"/>
            <a:ext cx="321246" cy="288041"/>
            <a:chOff x="7448550" y="1244600"/>
            <a:chExt cx="712788" cy="795338"/>
          </a:xfrm>
          <a:solidFill>
            <a:srgbClr val="005993"/>
          </a:solidFill>
          <a:effectLst/>
        </p:grpSpPr>
        <p:sp>
          <p:nvSpPr>
            <p:cNvPr id="24" name="Rectangle 226">
              <a:extLst>
                <a:ext uri="{FF2B5EF4-FFF2-40B4-BE49-F238E27FC236}">
                  <a16:creationId xmlns:a16="http://schemas.microsoft.com/office/drawing/2014/main" id="{AE5E0F06-7C69-800F-B322-EDFE7495F7A7}"/>
                </a:ext>
              </a:extLst>
            </p:cNvPr>
            <p:cNvSpPr>
              <a:spLocks noChangeArrowheads="1"/>
            </p:cNvSpPr>
            <p:nvPr/>
          </p:nvSpPr>
          <p:spPr bwMode="auto">
            <a:xfrm>
              <a:off x="7448550" y="2012950"/>
              <a:ext cx="67310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nl-NL">
                <a:solidFill>
                  <a:srgbClr val="005993"/>
                </a:solidFill>
                <a:latin typeface="Arial" panose="020B0604020202020204" pitchFamily="34" charset="0"/>
                <a:cs typeface="Arial" panose="020B0604020202020204" pitchFamily="34" charset="0"/>
              </a:endParaRPr>
            </a:p>
          </p:txBody>
        </p:sp>
        <p:sp>
          <p:nvSpPr>
            <p:cNvPr id="25" name="Freeform 227">
              <a:extLst>
                <a:ext uri="{FF2B5EF4-FFF2-40B4-BE49-F238E27FC236}">
                  <a16:creationId xmlns:a16="http://schemas.microsoft.com/office/drawing/2014/main" id="{BFF9DDC2-302B-D845-65B8-9585C8250482}"/>
                </a:ext>
              </a:extLst>
            </p:cNvPr>
            <p:cNvSpPr>
              <a:spLocks noEditPoints="1"/>
            </p:cNvSpPr>
            <p:nvPr/>
          </p:nvSpPr>
          <p:spPr bwMode="auto">
            <a:xfrm>
              <a:off x="7466013" y="1471613"/>
              <a:ext cx="695325" cy="554038"/>
            </a:xfrm>
            <a:custGeom>
              <a:avLst/>
              <a:gdLst>
                <a:gd name="T0" fmla="*/ 804 w 911"/>
                <a:gd name="T1" fmla="*/ 311 h 727"/>
                <a:gd name="T2" fmla="*/ 796 w 911"/>
                <a:gd name="T3" fmla="*/ 338 h 727"/>
                <a:gd name="T4" fmla="*/ 781 w 911"/>
                <a:gd name="T5" fmla="*/ 326 h 727"/>
                <a:gd name="T6" fmla="*/ 775 w 911"/>
                <a:gd name="T7" fmla="*/ 297 h 727"/>
                <a:gd name="T8" fmla="*/ 790 w 911"/>
                <a:gd name="T9" fmla="*/ 290 h 727"/>
                <a:gd name="T10" fmla="*/ 793 w 911"/>
                <a:gd name="T11" fmla="*/ 290 h 727"/>
                <a:gd name="T12" fmla="*/ 804 w 911"/>
                <a:gd name="T13" fmla="*/ 311 h 727"/>
                <a:gd name="T14" fmla="*/ 424 w 911"/>
                <a:gd name="T15" fmla="*/ 41 h 727"/>
                <a:gd name="T16" fmla="*/ 542 w 911"/>
                <a:gd name="T17" fmla="*/ 160 h 727"/>
                <a:gd name="T18" fmla="*/ 518 w 911"/>
                <a:gd name="T19" fmla="*/ 232 h 727"/>
                <a:gd name="T20" fmla="*/ 417 w 911"/>
                <a:gd name="T21" fmla="*/ 212 h 727"/>
                <a:gd name="T22" fmla="*/ 327 w 911"/>
                <a:gd name="T23" fmla="*/ 228 h 727"/>
                <a:gd name="T24" fmla="*/ 306 w 911"/>
                <a:gd name="T25" fmla="*/ 160 h 727"/>
                <a:gd name="T26" fmla="*/ 424 w 911"/>
                <a:gd name="T27" fmla="*/ 41 h 727"/>
                <a:gd name="T28" fmla="*/ 194 w 911"/>
                <a:gd name="T29" fmla="*/ 369 h 727"/>
                <a:gd name="T30" fmla="*/ 163 w 911"/>
                <a:gd name="T31" fmla="*/ 338 h 727"/>
                <a:gd name="T32" fmla="*/ 194 w 911"/>
                <a:gd name="T33" fmla="*/ 307 h 727"/>
                <a:gd name="T34" fmla="*/ 225 w 911"/>
                <a:gd name="T35" fmla="*/ 338 h 727"/>
                <a:gd name="T36" fmla="*/ 194 w 911"/>
                <a:gd name="T37" fmla="*/ 369 h 727"/>
                <a:gd name="T38" fmla="*/ 900 w 911"/>
                <a:gd name="T39" fmla="*/ 333 h 727"/>
                <a:gd name="T40" fmla="*/ 831 w 911"/>
                <a:gd name="T41" fmla="*/ 346 h 727"/>
                <a:gd name="T42" fmla="*/ 839 w 911"/>
                <a:gd name="T43" fmla="*/ 312 h 727"/>
                <a:gd name="T44" fmla="*/ 797 w 911"/>
                <a:gd name="T45" fmla="*/ 256 h 727"/>
                <a:gd name="T46" fmla="*/ 744 w 911"/>
                <a:gd name="T47" fmla="*/ 281 h 727"/>
                <a:gd name="T48" fmla="*/ 755 w 911"/>
                <a:gd name="T49" fmla="*/ 349 h 727"/>
                <a:gd name="T50" fmla="*/ 772 w 911"/>
                <a:gd name="T51" fmla="*/ 364 h 727"/>
                <a:gd name="T52" fmla="*/ 724 w 911"/>
                <a:gd name="T53" fmla="*/ 383 h 727"/>
                <a:gd name="T54" fmla="*/ 583 w 911"/>
                <a:gd name="T55" fmla="*/ 188 h 727"/>
                <a:gd name="T56" fmla="*/ 585 w 911"/>
                <a:gd name="T57" fmla="*/ 163 h 727"/>
                <a:gd name="T58" fmla="*/ 424 w 911"/>
                <a:gd name="T59" fmla="*/ 0 h 727"/>
                <a:gd name="T60" fmla="*/ 263 w 911"/>
                <a:gd name="T61" fmla="*/ 163 h 727"/>
                <a:gd name="T62" fmla="*/ 263 w 911"/>
                <a:gd name="T63" fmla="*/ 171 h 727"/>
                <a:gd name="T64" fmla="*/ 261 w 911"/>
                <a:gd name="T65" fmla="*/ 171 h 727"/>
                <a:gd name="T66" fmla="*/ 162 w 911"/>
                <a:gd name="T67" fmla="*/ 116 h 727"/>
                <a:gd name="T68" fmla="*/ 162 w 911"/>
                <a:gd name="T69" fmla="*/ 231 h 727"/>
                <a:gd name="T70" fmla="*/ 88 w 911"/>
                <a:gd name="T71" fmla="*/ 345 h 727"/>
                <a:gd name="T72" fmla="*/ 28 w 911"/>
                <a:gd name="T73" fmla="*/ 345 h 727"/>
                <a:gd name="T74" fmla="*/ 0 w 911"/>
                <a:gd name="T75" fmla="*/ 373 h 727"/>
                <a:gd name="T76" fmla="*/ 0 w 911"/>
                <a:gd name="T77" fmla="*/ 449 h 727"/>
                <a:gd name="T78" fmla="*/ 28 w 911"/>
                <a:gd name="T79" fmla="*/ 477 h 727"/>
                <a:gd name="T80" fmla="*/ 94 w 911"/>
                <a:gd name="T81" fmla="*/ 477 h 727"/>
                <a:gd name="T82" fmla="*/ 192 w 911"/>
                <a:gd name="T83" fmla="*/ 596 h 727"/>
                <a:gd name="T84" fmla="*/ 192 w 911"/>
                <a:gd name="T85" fmla="*/ 727 h 727"/>
                <a:gd name="T86" fmla="*/ 301 w 911"/>
                <a:gd name="T87" fmla="*/ 727 h 727"/>
                <a:gd name="T88" fmla="*/ 301 w 911"/>
                <a:gd name="T89" fmla="*/ 645 h 727"/>
                <a:gd name="T90" fmla="*/ 402 w 911"/>
                <a:gd name="T91" fmla="*/ 658 h 727"/>
                <a:gd name="T92" fmla="*/ 504 w 911"/>
                <a:gd name="T93" fmla="*/ 645 h 727"/>
                <a:gd name="T94" fmla="*/ 504 w 911"/>
                <a:gd name="T95" fmla="*/ 727 h 727"/>
                <a:gd name="T96" fmla="*/ 612 w 911"/>
                <a:gd name="T97" fmla="*/ 727 h 727"/>
                <a:gd name="T98" fmla="*/ 612 w 911"/>
                <a:gd name="T99" fmla="*/ 596 h 727"/>
                <a:gd name="T100" fmla="*/ 724 w 911"/>
                <a:gd name="T101" fmla="*/ 417 h 727"/>
                <a:gd name="T102" fmla="*/ 809 w 911"/>
                <a:gd name="T103" fmla="*/ 378 h 727"/>
                <a:gd name="T104" fmla="*/ 911 w 911"/>
                <a:gd name="T105" fmla="*/ 366 h 727"/>
                <a:gd name="T106" fmla="*/ 900 w 911"/>
                <a:gd name="T107" fmla="*/ 333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1" h="727">
                  <a:moveTo>
                    <a:pt x="804" y="311"/>
                  </a:moveTo>
                  <a:cubicBezTo>
                    <a:pt x="804" y="319"/>
                    <a:pt x="801" y="328"/>
                    <a:pt x="796" y="338"/>
                  </a:cubicBezTo>
                  <a:cubicBezTo>
                    <a:pt x="788" y="334"/>
                    <a:pt x="783" y="329"/>
                    <a:pt x="781" y="326"/>
                  </a:cubicBezTo>
                  <a:cubicBezTo>
                    <a:pt x="772" y="316"/>
                    <a:pt x="771" y="304"/>
                    <a:pt x="775" y="297"/>
                  </a:cubicBezTo>
                  <a:cubicBezTo>
                    <a:pt x="778" y="291"/>
                    <a:pt x="784" y="290"/>
                    <a:pt x="790" y="290"/>
                  </a:cubicBezTo>
                  <a:cubicBezTo>
                    <a:pt x="791" y="290"/>
                    <a:pt x="792" y="290"/>
                    <a:pt x="793" y="290"/>
                  </a:cubicBezTo>
                  <a:cubicBezTo>
                    <a:pt x="804" y="291"/>
                    <a:pt x="805" y="305"/>
                    <a:pt x="804" y="311"/>
                  </a:cubicBezTo>
                  <a:close/>
                  <a:moveTo>
                    <a:pt x="424" y="41"/>
                  </a:moveTo>
                  <a:cubicBezTo>
                    <a:pt x="489" y="41"/>
                    <a:pt x="542" y="94"/>
                    <a:pt x="542" y="160"/>
                  </a:cubicBezTo>
                  <a:cubicBezTo>
                    <a:pt x="542" y="187"/>
                    <a:pt x="533" y="212"/>
                    <a:pt x="518" y="232"/>
                  </a:cubicBezTo>
                  <a:cubicBezTo>
                    <a:pt x="489" y="220"/>
                    <a:pt x="454" y="212"/>
                    <a:pt x="417" y="212"/>
                  </a:cubicBezTo>
                  <a:cubicBezTo>
                    <a:pt x="384" y="212"/>
                    <a:pt x="353" y="218"/>
                    <a:pt x="327" y="228"/>
                  </a:cubicBezTo>
                  <a:cubicBezTo>
                    <a:pt x="314" y="209"/>
                    <a:pt x="306" y="185"/>
                    <a:pt x="306" y="160"/>
                  </a:cubicBezTo>
                  <a:cubicBezTo>
                    <a:pt x="306" y="94"/>
                    <a:pt x="359" y="41"/>
                    <a:pt x="424" y="41"/>
                  </a:cubicBezTo>
                  <a:close/>
                  <a:moveTo>
                    <a:pt x="194" y="369"/>
                  </a:moveTo>
                  <a:cubicBezTo>
                    <a:pt x="177" y="369"/>
                    <a:pt x="163" y="355"/>
                    <a:pt x="163" y="338"/>
                  </a:cubicBezTo>
                  <a:cubicBezTo>
                    <a:pt x="163" y="321"/>
                    <a:pt x="177" y="307"/>
                    <a:pt x="194" y="307"/>
                  </a:cubicBezTo>
                  <a:cubicBezTo>
                    <a:pt x="211" y="307"/>
                    <a:pt x="225" y="321"/>
                    <a:pt x="225" y="338"/>
                  </a:cubicBezTo>
                  <a:cubicBezTo>
                    <a:pt x="225" y="355"/>
                    <a:pt x="211" y="369"/>
                    <a:pt x="194" y="369"/>
                  </a:cubicBezTo>
                  <a:close/>
                  <a:moveTo>
                    <a:pt x="900" y="333"/>
                  </a:moveTo>
                  <a:cubicBezTo>
                    <a:pt x="871" y="343"/>
                    <a:pt x="848" y="346"/>
                    <a:pt x="831" y="346"/>
                  </a:cubicBezTo>
                  <a:cubicBezTo>
                    <a:pt x="835" y="335"/>
                    <a:pt x="838" y="324"/>
                    <a:pt x="839" y="312"/>
                  </a:cubicBezTo>
                  <a:cubicBezTo>
                    <a:pt x="840" y="281"/>
                    <a:pt x="824" y="259"/>
                    <a:pt x="797" y="256"/>
                  </a:cubicBezTo>
                  <a:cubicBezTo>
                    <a:pt x="774" y="253"/>
                    <a:pt x="754" y="263"/>
                    <a:pt x="744" y="281"/>
                  </a:cubicBezTo>
                  <a:cubicBezTo>
                    <a:pt x="734" y="302"/>
                    <a:pt x="738" y="329"/>
                    <a:pt x="755" y="349"/>
                  </a:cubicBezTo>
                  <a:cubicBezTo>
                    <a:pt x="758" y="353"/>
                    <a:pt x="764" y="359"/>
                    <a:pt x="772" y="364"/>
                  </a:cubicBezTo>
                  <a:cubicBezTo>
                    <a:pt x="760" y="373"/>
                    <a:pt x="744" y="380"/>
                    <a:pt x="724" y="383"/>
                  </a:cubicBezTo>
                  <a:cubicBezTo>
                    <a:pt x="716" y="305"/>
                    <a:pt x="662" y="230"/>
                    <a:pt x="583" y="188"/>
                  </a:cubicBezTo>
                  <a:cubicBezTo>
                    <a:pt x="584" y="180"/>
                    <a:pt x="585" y="171"/>
                    <a:pt x="585" y="163"/>
                  </a:cubicBezTo>
                  <a:cubicBezTo>
                    <a:pt x="585" y="73"/>
                    <a:pt x="513" y="0"/>
                    <a:pt x="424" y="0"/>
                  </a:cubicBezTo>
                  <a:cubicBezTo>
                    <a:pt x="335" y="0"/>
                    <a:pt x="263" y="73"/>
                    <a:pt x="263" y="163"/>
                  </a:cubicBezTo>
                  <a:cubicBezTo>
                    <a:pt x="263" y="166"/>
                    <a:pt x="263" y="168"/>
                    <a:pt x="263" y="171"/>
                  </a:cubicBezTo>
                  <a:cubicBezTo>
                    <a:pt x="262" y="171"/>
                    <a:pt x="261" y="171"/>
                    <a:pt x="261" y="171"/>
                  </a:cubicBezTo>
                  <a:lnTo>
                    <a:pt x="162" y="116"/>
                  </a:lnTo>
                  <a:lnTo>
                    <a:pt x="162" y="231"/>
                  </a:lnTo>
                  <a:cubicBezTo>
                    <a:pt x="126" y="263"/>
                    <a:pt x="100" y="302"/>
                    <a:pt x="88" y="345"/>
                  </a:cubicBezTo>
                  <a:lnTo>
                    <a:pt x="28" y="345"/>
                  </a:lnTo>
                  <a:cubicBezTo>
                    <a:pt x="12" y="345"/>
                    <a:pt x="0" y="358"/>
                    <a:pt x="0" y="373"/>
                  </a:cubicBezTo>
                  <a:lnTo>
                    <a:pt x="0" y="449"/>
                  </a:lnTo>
                  <a:cubicBezTo>
                    <a:pt x="0" y="464"/>
                    <a:pt x="12" y="477"/>
                    <a:pt x="28" y="477"/>
                  </a:cubicBezTo>
                  <a:lnTo>
                    <a:pt x="94" y="477"/>
                  </a:lnTo>
                  <a:cubicBezTo>
                    <a:pt x="112" y="524"/>
                    <a:pt x="147" y="564"/>
                    <a:pt x="192" y="596"/>
                  </a:cubicBezTo>
                  <a:lnTo>
                    <a:pt x="192" y="727"/>
                  </a:lnTo>
                  <a:lnTo>
                    <a:pt x="301" y="727"/>
                  </a:lnTo>
                  <a:lnTo>
                    <a:pt x="301" y="645"/>
                  </a:lnTo>
                  <a:cubicBezTo>
                    <a:pt x="333" y="653"/>
                    <a:pt x="367" y="658"/>
                    <a:pt x="402" y="658"/>
                  </a:cubicBezTo>
                  <a:cubicBezTo>
                    <a:pt x="438" y="658"/>
                    <a:pt x="472" y="653"/>
                    <a:pt x="504" y="645"/>
                  </a:cubicBezTo>
                  <a:lnTo>
                    <a:pt x="504" y="727"/>
                  </a:lnTo>
                  <a:lnTo>
                    <a:pt x="612" y="727"/>
                  </a:lnTo>
                  <a:lnTo>
                    <a:pt x="612" y="596"/>
                  </a:lnTo>
                  <a:cubicBezTo>
                    <a:pt x="676" y="552"/>
                    <a:pt x="718" y="488"/>
                    <a:pt x="724" y="417"/>
                  </a:cubicBezTo>
                  <a:cubicBezTo>
                    <a:pt x="761" y="413"/>
                    <a:pt x="789" y="398"/>
                    <a:pt x="809" y="378"/>
                  </a:cubicBezTo>
                  <a:cubicBezTo>
                    <a:pt x="833" y="382"/>
                    <a:pt x="866" y="381"/>
                    <a:pt x="911" y="366"/>
                  </a:cubicBezTo>
                  <a:lnTo>
                    <a:pt x="900" y="33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defRPr/>
              </a:pPr>
              <a:endParaRPr lang="nl-NL">
                <a:solidFill>
                  <a:srgbClr val="005993"/>
                </a:solidFill>
                <a:latin typeface="Arial" panose="020B0604020202020204" pitchFamily="34" charset="0"/>
                <a:cs typeface="Arial" panose="020B0604020202020204" pitchFamily="34" charset="0"/>
              </a:endParaRPr>
            </a:p>
          </p:txBody>
        </p:sp>
        <p:sp>
          <p:nvSpPr>
            <p:cNvPr id="26" name="Rectangle 228">
              <a:extLst>
                <a:ext uri="{FF2B5EF4-FFF2-40B4-BE49-F238E27FC236}">
                  <a16:creationId xmlns:a16="http://schemas.microsoft.com/office/drawing/2014/main" id="{B236F3F0-85C0-522C-9BAC-556BFCF08996}"/>
                </a:ext>
              </a:extLst>
            </p:cNvPr>
            <p:cNvSpPr>
              <a:spLocks noChangeArrowheads="1"/>
            </p:cNvSpPr>
            <p:nvPr/>
          </p:nvSpPr>
          <p:spPr bwMode="auto">
            <a:xfrm>
              <a:off x="7777163" y="1244600"/>
              <a:ext cx="2540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nl-NL">
                <a:solidFill>
                  <a:srgbClr val="005993"/>
                </a:solidFill>
                <a:latin typeface="Arial" panose="020B0604020202020204" pitchFamily="34" charset="0"/>
                <a:cs typeface="Arial" panose="020B0604020202020204" pitchFamily="34" charset="0"/>
              </a:endParaRPr>
            </a:p>
          </p:txBody>
        </p:sp>
        <p:sp>
          <p:nvSpPr>
            <p:cNvPr id="27" name="Freeform 229">
              <a:extLst>
                <a:ext uri="{FF2B5EF4-FFF2-40B4-BE49-F238E27FC236}">
                  <a16:creationId xmlns:a16="http://schemas.microsoft.com/office/drawing/2014/main" id="{072FEBB7-8985-7AB9-1227-255A74626215}"/>
                </a:ext>
              </a:extLst>
            </p:cNvPr>
            <p:cNvSpPr>
              <a:spLocks/>
            </p:cNvSpPr>
            <p:nvPr/>
          </p:nvSpPr>
          <p:spPr bwMode="auto">
            <a:xfrm>
              <a:off x="7732713" y="1301750"/>
              <a:ext cx="114300" cy="128588"/>
            </a:xfrm>
            <a:custGeom>
              <a:avLst/>
              <a:gdLst>
                <a:gd name="T0" fmla="*/ 72 w 72"/>
                <a:gd name="T1" fmla="*/ 45 h 81"/>
                <a:gd name="T2" fmla="*/ 60 w 72"/>
                <a:gd name="T3" fmla="*/ 34 h 81"/>
                <a:gd name="T4" fmla="*/ 44 w 72"/>
                <a:gd name="T5" fmla="*/ 50 h 81"/>
                <a:gd name="T6" fmla="*/ 44 w 72"/>
                <a:gd name="T7" fmla="*/ 0 h 81"/>
                <a:gd name="T8" fmla="*/ 28 w 72"/>
                <a:gd name="T9" fmla="*/ 0 h 81"/>
                <a:gd name="T10" fmla="*/ 28 w 72"/>
                <a:gd name="T11" fmla="*/ 50 h 81"/>
                <a:gd name="T12" fmla="*/ 11 w 72"/>
                <a:gd name="T13" fmla="*/ 34 h 81"/>
                <a:gd name="T14" fmla="*/ 0 w 72"/>
                <a:gd name="T15" fmla="*/ 45 h 81"/>
                <a:gd name="T16" fmla="*/ 36 w 72"/>
                <a:gd name="T17" fmla="*/ 81 h 81"/>
                <a:gd name="T18" fmla="*/ 72 w 72"/>
                <a:gd name="T19" fmla="*/ 4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1">
                  <a:moveTo>
                    <a:pt x="72" y="45"/>
                  </a:moveTo>
                  <a:lnTo>
                    <a:pt x="60" y="34"/>
                  </a:lnTo>
                  <a:lnTo>
                    <a:pt x="44" y="50"/>
                  </a:lnTo>
                  <a:lnTo>
                    <a:pt x="44" y="0"/>
                  </a:lnTo>
                  <a:lnTo>
                    <a:pt x="28" y="0"/>
                  </a:lnTo>
                  <a:lnTo>
                    <a:pt x="28" y="50"/>
                  </a:lnTo>
                  <a:lnTo>
                    <a:pt x="11" y="34"/>
                  </a:lnTo>
                  <a:lnTo>
                    <a:pt x="0" y="45"/>
                  </a:lnTo>
                  <a:lnTo>
                    <a:pt x="36" y="81"/>
                  </a:lnTo>
                  <a:lnTo>
                    <a:pt x="72"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defRPr/>
              </a:pPr>
              <a:endParaRPr lang="nl-NL">
                <a:solidFill>
                  <a:srgbClr val="005993"/>
                </a:solidFill>
                <a:latin typeface="Arial" panose="020B0604020202020204" pitchFamily="34" charset="0"/>
                <a:cs typeface="Arial" panose="020B0604020202020204" pitchFamily="34" charset="0"/>
              </a:endParaRPr>
            </a:p>
          </p:txBody>
        </p:sp>
        <p:sp>
          <p:nvSpPr>
            <p:cNvPr id="28" name="Rectangle 230">
              <a:extLst>
                <a:ext uri="{FF2B5EF4-FFF2-40B4-BE49-F238E27FC236}">
                  <a16:creationId xmlns:a16="http://schemas.microsoft.com/office/drawing/2014/main" id="{78EEB51D-1221-307A-B200-98AF849079AC}"/>
                </a:ext>
              </a:extLst>
            </p:cNvPr>
            <p:cNvSpPr>
              <a:spLocks noChangeArrowheads="1"/>
            </p:cNvSpPr>
            <p:nvPr/>
          </p:nvSpPr>
          <p:spPr bwMode="auto">
            <a:xfrm>
              <a:off x="7635875" y="1311275"/>
              <a:ext cx="25400" cy="285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nl-NL">
                <a:solidFill>
                  <a:srgbClr val="005993"/>
                </a:solidFill>
                <a:latin typeface="Arial" panose="020B0604020202020204" pitchFamily="34" charset="0"/>
                <a:cs typeface="Arial" panose="020B0604020202020204" pitchFamily="34" charset="0"/>
              </a:endParaRPr>
            </a:p>
          </p:txBody>
        </p:sp>
        <p:sp>
          <p:nvSpPr>
            <p:cNvPr id="29" name="Freeform 231">
              <a:extLst>
                <a:ext uri="{FF2B5EF4-FFF2-40B4-BE49-F238E27FC236}">
                  <a16:creationId xmlns:a16="http://schemas.microsoft.com/office/drawing/2014/main" id="{CE48DD82-D45B-474E-5CE1-47C83C5A029F}"/>
                </a:ext>
              </a:extLst>
            </p:cNvPr>
            <p:cNvSpPr>
              <a:spLocks/>
            </p:cNvSpPr>
            <p:nvPr/>
          </p:nvSpPr>
          <p:spPr bwMode="auto">
            <a:xfrm>
              <a:off x="7591425" y="1368425"/>
              <a:ext cx="114300" cy="130175"/>
            </a:xfrm>
            <a:custGeom>
              <a:avLst/>
              <a:gdLst>
                <a:gd name="T0" fmla="*/ 72 w 72"/>
                <a:gd name="T1" fmla="*/ 46 h 82"/>
                <a:gd name="T2" fmla="*/ 61 w 72"/>
                <a:gd name="T3" fmla="*/ 34 h 82"/>
                <a:gd name="T4" fmla="*/ 44 w 72"/>
                <a:gd name="T5" fmla="*/ 50 h 82"/>
                <a:gd name="T6" fmla="*/ 44 w 72"/>
                <a:gd name="T7" fmla="*/ 0 h 82"/>
                <a:gd name="T8" fmla="*/ 28 w 72"/>
                <a:gd name="T9" fmla="*/ 0 h 82"/>
                <a:gd name="T10" fmla="*/ 28 w 72"/>
                <a:gd name="T11" fmla="*/ 50 h 82"/>
                <a:gd name="T12" fmla="*/ 12 w 72"/>
                <a:gd name="T13" fmla="*/ 34 h 82"/>
                <a:gd name="T14" fmla="*/ 0 w 72"/>
                <a:gd name="T15" fmla="*/ 46 h 82"/>
                <a:gd name="T16" fmla="*/ 36 w 72"/>
                <a:gd name="T17" fmla="*/ 82 h 82"/>
                <a:gd name="T18" fmla="*/ 72 w 72"/>
                <a:gd name="T1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2">
                  <a:moveTo>
                    <a:pt x="72" y="46"/>
                  </a:moveTo>
                  <a:lnTo>
                    <a:pt x="61" y="34"/>
                  </a:lnTo>
                  <a:lnTo>
                    <a:pt x="44" y="50"/>
                  </a:lnTo>
                  <a:lnTo>
                    <a:pt x="44" y="0"/>
                  </a:lnTo>
                  <a:lnTo>
                    <a:pt x="28" y="0"/>
                  </a:lnTo>
                  <a:lnTo>
                    <a:pt x="28" y="50"/>
                  </a:lnTo>
                  <a:lnTo>
                    <a:pt x="12" y="34"/>
                  </a:lnTo>
                  <a:lnTo>
                    <a:pt x="0" y="46"/>
                  </a:lnTo>
                  <a:lnTo>
                    <a:pt x="36" y="82"/>
                  </a:lnTo>
                  <a:lnTo>
                    <a:pt x="72"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defRPr/>
              </a:pPr>
              <a:endParaRPr lang="nl-NL">
                <a:solidFill>
                  <a:srgbClr val="005993"/>
                </a:solidFill>
                <a:latin typeface="Arial" panose="020B0604020202020204" pitchFamily="34" charset="0"/>
                <a:cs typeface="Arial" panose="020B0604020202020204" pitchFamily="34" charset="0"/>
              </a:endParaRPr>
            </a:p>
          </p:txBody>
        </p:sp>
        <p:sp>
          <p:nvSpPr>
            <p:cNvPr id="30" name="Rectangle 232">
              <a:extLst>
                <a:ext uri="{FF2B5EF4-FFF2-40B4-BE49-F238E27FC236}">
                  <a16:creationId xmlns:a16="http://schemas.microsoft.com/office/drawing/2014/main" id="{74D0792D-B887-8680-4AFF-9407AD9EA51B}"/>
                </a:ext>
              </a:extLst>
            </p:cNvPr>
            <p:cNvSpPr>
              <a:spLocks noChangeArrowheads="1"/>
            </p:cNvSpPr>
            <p:nvPr/>
          </p:nvSpPr>
          <p:spPr bwMode="auto">
            <a:xfrm>
              <a:off x="7916863" y="1311275"/>
              <a:ext cx="26988" cy="285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nl-NL">
                <a:solidFill>
                  <a:srgbClr val="005993"/>
                </a:solidFill>
                <a:latin typeface="Arial" panose="020B0604020202020204" pitchFamily="34" charset="0"/>
                <a:cs typeface="Arial" panose="020B0604020202020204" pitchFamily="34" charset="0"/>
              </a:endParaRPr>
            </a:p>
          </p:txBody>
        </p:sp>
        <p:sp>
          <p:nvSpPr>
            <p:cNvPr id="31" name="Freeform 233">
              <a:extLst>
                <a:ext uri="{FF2B5EF4-FFF2-40B4-BE49-F238E27FC236}">
                  <a16:creationId xmlns:a16="http://schemas.microsoft.com/office/drawing/2014/main" id="{03D116FE-3998-7F8F-C7AD-3E61A16AC357}"/>
                </a:ext>
              </a:extLst>
            </p:cNvPr>
            <p:cNvSpPr>
              <a:spLocks/>
            </p:cNvSpPr>
            <p:nvPr/>
          </p:nvSpPr>
          <p:spPr bwMode="auto">
            <a:xfrm>
              <a:off x="7872413" y="1368425"/>
              <a:ext cx="115888" cy="130175"/>
            </a:xfrm>
            <a:custGeom>
              <a:avLst/>
              <a:gdLst>
                <a:gd name="T0" fmla="*/ 73 w 73"/>
                <a:gd name="T1" fmla="*/ 46 h 82"/>
                <a:gd name="T2" fmla="*/ 61 w 73"/>
                <a:gd name="T3" fmla="*/ 34 h 82"/>
                <a:gd name="T4" fmla="*/ 45 w 73"/>
                <a:gd name="T5" fmla="*/ 50 h 82"/>
                <a:gd name="T6" fmla="*/ 45 w 73"/>
                <a:gd name="T7" fmla="*/ 0 h 82"/>
                <a:gd name="T8" fmla="*/ 28 w 73"/>
                <a:gd name="T9" fmla="*/ 0 h 82"/>
                <a:gd name="T10" fmla="*/ 28 w 73"/>
                <a:gd name="T11" fmla="*/ 50 h 82"/>
                <a:gd name="T12" fmla="*/ 12 w 73"/>
                <a:gd name="T13" fmla="*/ 34 h 82"/>
                <a:gd name="T14" fmla="*/ 0 w 73"/>
                <a:gd name="T15" fmla="*/ 46 h 82"/>
                <a:gd name="T16" fmla="*/ 36 w 73"/>
                <a:gd name="T17" fmla="*/ 82 h 82"/>
                <a:gd name="T18" fmla="*/ 73 w 73"/>
                <a:gd name="T1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82">
                  <a:moveTo>
                    <a:pt x="73" y="46"/>
                  </a:moveTo>
                  <a:lnTo>
                    <a:pt x="61" y="34"/>
                  </a:lnTo>
                  <a:lnTo>
                    <a:pt x="45" y="50"/>
                  </a:lnTo>
                  <a:lnTo>
                    <a:pt x="45" y="0"/>
                  </a:lnTo>
                  <a:lnTo>
                    <a:pt x="28" y="0"/>
                  </a:lnTo>
                  <a:lnTo>
                    <a:pt x="28" y="50"/>
                  </a:lnTo>
                  <a:lnTo>
                    <a:pt x="12" y="34"/>
                  </a:lnTo>
                  <a:lnTo>
                    <a:pt x="0" y="46"/>
                  </a:lnTo>
                  <a:lnTo>
                    <a:pt x="36" y="82"/>
                  </a:lnTo>
                  <a:lnTo>
                    <a:pt x="73"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defRPr/>
              </a:pPr>
              <a:endParaRPr lang="nl-NL">
                <a:solidFill>
                  <a:srgbClr val="005993"/>
                </a:solidFill>
                <a:latin typeface="Arial" panose="020B0604020202020204" pitchFamily="34" charset="0"/>
                <a:cs typeface="Arial" panose="020B0604020202020204" pitchFamily="34" charset="0"/>
              </a:endParaRPr>
            </a:p>
          </p:txBody>
        </p:sp>
      </p:grpSp>
      <p:sp>
        <p:nvSpPr>
          <p:cNvPr id="32" name="Freeform 443">
            <a:extLst>
              <a:ext uri="{FF2B5EF4-FFF2-40B4-BE49-F238E27FC236}">
                <a16:creationId xmlns:a16="http://schemas.microsoft.com/office/drawing/2014/main" id="{F3F6A074-0A11-1AB7-F6A3-330BDA65C9C8}"/>
              </a:ext>
            </a:extLst>
          </p:cNvPr>
          <p:cNvSpPr/>
          <p:nvPr/>
        </p:nvSpPr>
        <p:spPr>
          <a:xfrm>
            <a:off x="6596971" y="1879733"/>
            <a:ext cx="135157" cy="127632"/>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dirty="0">
              <a:ln>
                <a:noFill/>
              </a:ln>
              <a:solidFill>
                <a:srgbClr val="005993"/>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53BBB64A-E7F8-D4F5-1311-371E8839D9A0}"/>
              </a:ext>
            </a:extLst>
          </p:cNvPr>
          <p:cNvSpPr txBox="1"/>
          <p:nvPr/>
        </p:nvSpPr>
        <p:spPr>
          <a:xfrm>
            <a:off x="5326564" y="2699098"/>
            <a:ext cx="4377600" cy="292388"/>
          </a:xfrm>
          <a:prstGeom prst="rect">
            <a:avLst/>
          </a:prstGeom>
          <a:noFill/>
        </p:spPr>
        <p:txBody>
          <a:bodyPr wrap="square">
            <a:spAutoFit/>
          </a:bodyPr>
          <a:lstStyle/>
          <a:p>
            <a:pPr algn="ctr">
              <a:spcBef>
                <a:spcPts val="200"/>
              </a:spcBef>
              <a:spcAft>
                <a:spcPts val="200"/>
              </a:spcAft>
            </a:pPr>
            <a:r>
              <a:rPr lang="en-US" sz="1300" dirty="0">
                <a:solidFill>
                  <a:srgbClr val="005993"/>
                </a:solidFill>
                <a:latin typeface="SVN-Gilroy XBold" panose="00000900000000000000" pitchFamily="50" charset="0"/>
                <a:cs typeface="Arial" panose="020B0604020202020204" pitchFamily="34" charset="0"/>
              </a:rPr>
              <a:t>Growth in line with credit growth</a:t>
            </a:r>
          </a:p>
        </p:txBody>
      </p:sp>
      <p:sp>
        <p:nvSpPr>
          <p:cNvPr id="34" name="TextBox 33">
            <a:extLst>
              <a:ext uri="{FF2B5EF4-FFF2-40B4-BE49-F238E27FC236}">
                <a16:creationId xmlns:a16="http://schemas.microsoft.com/office/drawing/2014/main" id="{D3B814A9-863F-24AE-AEEF-345261B2A861}"/>
              </a:ext>
            </a:extLst>
          </p:cNvPr>
          <p:cNvSpPr txBox="1"/>
          <p:nvPr/>
        </p:nvSpPr>
        <p:spPr>
          <a:xfrm>
            <a:off x="3119580" y="4112546"/>
            <a:ext cx="2007694" cy="292388"/>
          </a:xfrm>
          <a:prstGeom prst="rect">
            <a:avLst/>
          </a:prstGeom>
          <a:noFill/>
        </p:spPr>
        <p:txBody>
          <a:bodyPr wrap="square">
            <a:spAutoFit/>
          </a:bodyPr>
          <a:lstStyle/>
          <a:p>
            <a:pPr algn="just">
              <a:spcBef>
                <a:spcPts val="200"/>
              </a:spcBef>
              <a:spcAft>
                <a:spcPts val="200"/>
              </a:spcAft>
            </a:pPr>
            <a:r>
              <a:rPr lang="en-US" sz="1300" dirty="0">
                <a:solidFill>
                  <a:schemeClr val="tx1">
                    <a:lumMod val="75000"/>
                    <a:lumOff val="25000"/>
                  </a:schemeClr>
                </a:solidFill>
                <a:latin typeface="SVN-Gilroy Medium" panose="00000600000000000000" pitchFamily="50" charset="0"/>
                <a:cs typeface="Times New Roman" panose="02020603050405020304" pitchFamily="18" charset="0"/>
              </a:rPr>
              <a:t>Dividend payout</a:t>
            </a:r>
            <a:endParaRPr lang="vi-VN" sz="1300" dirty="0">
              <a:solidFill>
                <a:schemeClr val="tx1">
                  <a:lumMod val="75000"/>
                  <a:lumOff val="25000"/>
                </a:schemeClr>
              </a:solidFill>
              <a:latin typeface="SVN-Gilroy Medium" panose="00000600000000000000" pitchFamily="50" charset="0"/>
              <a:cs typeface="Times New Roman" panose="02020603050405020304" pitchFamily="18" charset="0"/>
            </a:endParaRPr>
          </a:p>
        </p:txBody>
      </p:sp>
      <p:sp>
        <p:nvSpPr>
          <p:cNvPr id="35" name="TextBox 34">
            <a:extLst>
              <a:ext uri="{FF2B5EF4-FFF2-40B4-BE49-F238E27FC236}">
                <a16:creationId xmlns:a16="http://schemas.microsoft.com/office/drawing/2014/main" id="{4F7AFFFD-543D-1D5F-6827-7B8F22118E1D}"/>
              </a:ext>
            </a:extLst>
          </p:cNvPr>
          <p:cNvSpPr txBox="1"/>
          <p:nvPr/>
        </p:nvSpPr>
        <p:spPr>
          <a:xfrm>
            <a:off x="3119580" y="4561605"/>
            <a:ext cx="2007694" cy="292388"/>
          </a:xfrm>
          <a:prstGeom prst="rect">
            <a:avLst/>
          </a:prstGeom>
          <a:noFill/>
        </p:spPr>
        <p:txBody>
          <a:bodyPr wrap="square">
            <a:spAutoFit/>
          </a:bodyPr>
          <a:lstStyle/>
          <a:p>
            <a:pPr algn="just">
              <a:spcBef>
                <a:spcPts val="200"/>
              </a:spcBef>
              <a:spcAft>
                <a:spcPts val="200"/>
              </a:spcAft>
            </a:pPr>
            <a:r>
              <a:rPr lang="en-US" sz="1300" dirty="0">
                <a:solidFill>
                  <a:schemeClr val="tx1">
                    <a:lumMod val="75000"/>
                    <a:lumOff val="25000"/>
                  </a:schemeClr>
                </a:solidFill>
                <a:latin typeface="SVN-Gilroy Medium" panose="00000600000000000000" pitchFamily="50" charset="0"/>
                <a:cs typeface="Times New Roman" panose="02020603050405020304" pitchFamily="18" charset="0"/>
              </a:rPr>
              <a:t>Safety ratios</a:t>
            </a:r>
            <a:endParaRPr lang="vi-VN" sz="1300" dirty="0">
              <a:solidFill>
                <a:schemeClr val="tx1">
                  <a:lumMod val="75000"/>
                  <a:lumOff val="25000"/>
                </a:schemeClr>
              </a:solidFill>
              <a:latin typeface="SVN-Gilroy Medium" panose="00000600000000000000" pitchFamily="50" charset="0"/>
              <a:cs typeface="Times New Roman" panose="02020603050405020304" pitchFamily="18" charset="0"/>
            </a:endParaRPr>
          </a:p>
        </p:txBody>
      </p:sp>
      <p:sp>
        <p:nvSpPr>
          <p:cNvPr id="36" name="TextBox 35">
            <a:extLst>
              <a:ext uri="{FF2B5EF4-FFF2-40B4-BE49-F238E27FC236}">
                <a16:creationId xmlns:a16="http://schemas.microsoft.com/office/drawing/2014/main" id="{34EAE54C-7362-9133-598E-D50505719905}"/>
              </a:ext>
            </a:extLst>
          </p:cNvPr>
          <p:cNvSpPr txBox="1"/>
          <p:nvPr/>
        </p:nvSpPr>
        <p:spPr>
          <a:xfrm>
            <a:off x="5244496" y="4561605"/>
            <a:ext cx="4541737" cy="292388"/>
          </a:xfrm>
          <a:prstGeom prst="rect">
            <a:avLst/>
          </a:prstGeom>
          <a:noFill/>
        </p:spPr>
        <p:txBody>
          <a:bodyPr wrap="square">
            <a:spAutoFit/>
          </a:bodyPr>
          <a:lstStyle/>
          <a:p>
            <a:pPr algn="ctr">
              <a:spcBef>
                <a:spcPts val="200"/>
              </a:spcBef>
              <a:spcAft>
                <a:spcPts val="200"/>
              </a:spcAft>
            </a:pPr>
            <a:r>
              <a:rPr lang="en-US" sz="1300" dirty="0">
                <a:solidFill>
                  <a:srgbClr val="005993"/>
                </a:solidFill>
                <a:latin typeface="SVN-Gilroy XBold" panose="00000900000000000000" pitchFamily="50" charset="0"/>
                <a:ea typeface="Calibri" panose="020F0502020204030204" pitchFamily="34" charset="0"/>
                <a:cs typeface="Times New Roman" panose="02020603050405020304" pitchFamily="18" charset="0"/>
              </a:rPr>
              <a:t>In compliance with SBV’s regulations</a:t>
            </a:r>
          </a:p>
        </p:txBody>
      </p:sp>
      <p:sp>
        <p:nvSpPr>
          <p:cNvPr id="39" name="TextBox 38">
            <a:extLst>
              <a:ext uri="{FF2B5EF4-FFF2-40B4-BE49-F238E27FC236}">
                <a16:creationId xmlns:a16="http://schemas.microsoft.com/office/drawing/2014/main" id="{294EA405-783D-E907-9C7A-579EA6DEABC9}"/>
              </a:ext>
            </a:extLst>
          </p:cNvPr>
          <p:cNvSpPr txBox="1"/>
          <p:nvPr/>
        </p:nvSpPr>
        <p:spPr>
          <a:xfrm>
            <a:off x="5244496" y="4112546"/>
            <a:ext cx="4541737" cy="292388"/>
          </a:xfrm>
          <a:prstGeom prst="rect">
            <a:avLst/>
          </a:prstGeom>
          <a:noFill/>
        </p:spPr>
        <p:txBody>
          <a:bodyPr wrap="square">
            <a:spAutoFit/>
          </a:bodyPr>
          <a:lstStyle/>
          <a:p>
            <a:pPr algn="ctr">
              <a:spcBef>
                <a:spcPts val="200"/>
              </a:spcBef>
              <a:spcAft>
                <a:spcPts val="200"/>
              </a:spcAft>
            </a:pPr>
            <a:r>
              <a:rPr lang="en-US" sz="1300" dirty="0">
                <a:solidFill>
                  <a:srgbClr val="005993"/>
                </a:solidFill>
                <a:latin typeface="SVN-Gilroy XBold" panose="00000900000000000000" pitchFamily="50" charset="0"/>
                <a:ea typeface="Calibri" panose="020F0502020204030204" pitchFamily="34" charset="0"/>
                <a:cs typeface="Times New Roman" panose="02020603050405020304" pitchFamily="18" charset="0"/>
              </a:rPr>
              <a:t>In accordance with the State Authority’s approval</a:t>
            </a:r>
          </a:p>
        </p:txBody>
      </p:sp>
      <p:cxnSp>
        <p:nvCxnSpPr>
          <p:cNvPr id="16" name="Straight Connector 15">
            <a:extLst>
              <a:ext uri="{FF2B5EF4-FFF2-40B4-BE49-F238E27FC236}">
                <a16:creationId xmlns:a16="http://schemas.microsoft.com/office/drawing/2014/main" id="{8127FB9C-D34F-216A-0C29-C9DADB48B548}"/>
              </a:ext>
            </a:extLst>
          </p:cNvPr>
          <p:cNvCxnSpPr>
            <a:cxnSpLocks/>
          </p:cNvCxnSpPr>
          <p:nvPr/>
        </p:nvCxnSpPr>
        <p:spPr>
          <a:xfrm>
            <a:off x="2583517" y="1709072"/>
            <a:ext cx="6991368" cy="0"/>
          </a:xfrm>
          <a:prstGeom prst="line">
            <a:avLst/>
          </a:prstGeom>
          <a:ln w="3175">
            <a:solidFill>
              <a:srgbClr val="005993"/>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DDDFFEC-C9CB-FC58-5371-0C6E33A6C39F}"/>
              </a:ext>
            </a:extLst>
          </p:cNvPr>
          <p:cNvCxnSpPr>
            <a:cxnSpLocks/>
          </p:cNvCxnSpPr>
          <p:nvPr/>
        </p:nvCxnSpPr>
        <p:spPr>
          <a:xfrm>
            <a:off x="2583517" y="2167993"/>
            <a:ext cx="6991368" cy="0"/>
          </a:xfrm>
          <a:prstGeom prst="line">
            <a:avLst/>
          </a:prstGeom>
          <a:ln w="3175">
            <a:solidFill>
              <a:srgbClr val="005993"/>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F485E1EC-CB96-7A86-93AE-D4CD201D0587}"/>
              </a:ext>
            </a:extLst>
          </p:cNvPr>
          <p:cNvCxnSpPr>
            <a:cxnSpLocks/>
          </p:cNvCxnSpPr>
          <p:nvPr/>
        </p:nvCxnSpPr>
        <p:spPr>
          <a:xfrm>
            <a:off x="2583517" y="2621188"/>
            <a:ext cx="6991368" cy="0"/>
          </a:xfrm>
          <a:prstGeom prst="line">
            <a:avLst/>
          </a:prstGeom>
          <a:ln w="3175">
            <a:solidFill>
              <a:srgbClr val="005993"/>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199B107F-B68A-A0F0-58A0-CF75004F5CC5}"/>
              </a:ext>
            </a:extLst>
          </p:cNvPr>
          <p:cNvCxnSpPr>
            <a:cxnSpLocks/>
          </p:cNvCxnSpPr>
          <p:nvPr/>
        </p:nvCxnSpPr>
        <p:spPr>
          <a:xfrm>
            <a:off x="2583517" y="3075670"/>
            <a:ext cx="6991368" cy="0"/>
          </a:xfrm>
          <a:prstGeom prst="line">
            <a:avLst/>
          </a:prstGeom>
          <a:ln w="3175">
            <a:solidFill>
              <a:srgbClr val="005993"/>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F639F0F-2FE4-12CD-9A6F-CA87ED9DB08D}"/>
              </a:ext>
            </a:extLst>
          </p:cNvPr>
          <p:cNvCxnSpPr>
            <a:cxnSpLocks/>
          </p:cNvCxnSpPr>
          <p:nvPr/>
        </p:nvCxnSpPr>
        <p:spPr>
          <a:xfrm>
            <a:off x="2583517" y="3522709"/>
            <a:ext cx="6991368" cy="0"/>
          </a:xfrm>
          <a:prstGeom prst="line">
            <a:avLst/>
          </a:prstGeom>
          <a:ln w="3175">
            <a:solidFill>
              <a:srgbClr val="005993"/>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FBAE955B-0791-0730-C6BD-0BAFE825CA69}"/>
              </a:ext>
            </a:extLst>
          </p:cNvPr>
          <p:cNvCxnSpPr>
            <a:cxnSpLocks/>
          </p:cNvCxnSpPr>
          <p:nvPr/>
        </p:nvCxnSpPr>
        <p:spPr>
          <a:xfrm>
            <a:off x="2583517" y="4017497"/>
            <a:ext cx="6991368" cy="0"/>
          </a:xfrm>
          <a:prstGeom prst="line">
            <a:avLst/>
          </a:prstGeom>
          <a:ln w="3175">
            <a:solidFill>
              <a:srgbClr val="00599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68C23978-C8E7-482D-5430-E8A54CB86159}"/>
              </a:ext>
            </a:extLst>
          </p:cNvPr>
          <p:cNvCxnSpPr>
            <a:cxnSpLocks/>
          </p:cNvCxnSpPr>
          <p:nvPr/>
        </p:nvCxnSpPr>
        <p:spPr>
          <a:xfrm>
            <a:off x="2583517" y="4480493"/>
            <a:ext cx="6991368" cy="0"/>
          </a:xfrm>
          <a:prstGeom prst="line">
            <a:avLst/>
          </a:prstGeom>
          <a:ln w="3175">
            <a:solidFill>
              <a:srgbClr val="005993"/>
            </a:solidFill>
          </a:ln>
        </p:spPr>
        <p:style>
          <a:lnRef idx="2">
            <a:schemeClr val="accent1"/>
          </a:lnRef>
          <a:fillRef idx="0">
            <a:schemeClr val="accent1"/>
          </a:fillRef>
          <a:effectRef idx="1">
            <a:schemeClr val="accent1"/>
          </a:effectRef>
          <a:fontRef idx="minor">
            <a:schemeClr val="tx1"/>
          </a:fontRef>
        </p:style>
      </p:cxnSp>
      <p:grpSp>
        <p:nvGrpSpPr>
          <p:cNvPr id="44" name="Group 43">
            <a:extLst>
              <a:ext uri="{FF2B5EF4-FFF2-40B4-BE49-F238E27FC236}">
                <a16:creationId xmlns:a16="http://schemas.microsoft.com/office/drawing/2014/main" id="{BDAA841D-1EC4-CB9F-C97C-68960D5B6F92}"/>
              </a:ext>
            </a:extLst>
          </p:cNvPr>
          <p:cNvGrpSpPr/>
          <p:nvPr/>
        </p:nvGrpSpPr>
        <p:grpSpPr>
          <a:xfrm>
            <a:off x="2595242" y="3197105"/>
            <a:ext cx="339275" cy="218065"/>
            <a:chOff x="4000291" y="3525063"/>
            <a:chExt cx="544771" cy="350145"/>
          </a:xfrm>
          <a:noFill/>
          <a:effectLst/>
        </p:grpSpPr>
        <p:sp>
          <p:nvSpPr>
            <p:cNvPr id="45" name="Freeform 303">
              <a:extLst>
                <a:ext uri="{FF2B5EF4-FFF2-40B4-BE49-F238E27FC236}">
                  <a16:creationId xmlns:a16="http://schemas.microsoft.com/office/drawing/2014/main" id="{889E71DB-A467-1C83-5490-3C667E604CB0}"/>
                </a:ext>
              </a:extLst>
            </p:cNvPr>
            <p:cNvSpPr>
              <a:spLocks noEditPoints="1"/>
            </p:cNvSpPr>
            <p:nvPr/>
          </p:nvSpPr>
          <p:spPr bwMode="auto">
            <a:xfrm>
              <a:off x="4000291" y="3525063"/>
              <a:ext cx="387682" cy="336479"/>
            </a:xfrm>
            <a:custGeom>
              <a:avLst/>
              <a:gdLst>
                <a:gd name="T0" fmla="*/ 18 w 134"/>
                <a:gd name="T1" fmla="*/ 43 h 116"/>
                <a:gd name="T2" fmla="*/ 15 w 134"/>
                <a:gd name="T3" fmla="*/ 93 h 116"/>
                <a:gd name="T4" fmla="*/ 29 w 134"/>
                <a:gd name="T5" fmla="*/ 41 h 116"/>
                <a:gd name="T6" fmla="*/ 106 w 134"/>
                <a:gd name="T7" fmla="*/ 19 h 116"/>
                <a:gd name="T8" fmla="*/ 125 w 134"/>
                <a:gd name="T9" fmla="*/ 28 h 116"/>
                <a:gd name="T10" fmla="*/ 76 w 134"/>
                <a:gd name="T11" fmla="*/ 40 h 116"/>
                <a:gd name="T12" fmla="*/ 9 w 134"/>
                <a:gd name="T13" fmla="*/ 29 h 116"/>
                <a:gd name="T14" fmla="*/ 6 w 134"/>
                <a:gd name="T15" fmla="*/ 79 h 116"/>
                <a:gd name="T16" fmla="*/ 69 w 134"/>
                <a:gd name="T17" fmla="*/ 21 h 116"/>
                <a:gd name="T18" fmla="*/ 117 w 134"/>
                <a:gd name="T19" fmla="*/ 15 h 116"/>
                <a:gd name="T20" fmla="*/ 66 w 134"/>
                <a:gd name="T21" fmla="*/ 24 h 116"/>
                <a:gd name="T22" fmla="*/ 13 w 134"/>
                <a:gd name="T23" fmla="*/ 31 h 116"/>
                <a:gd name="T24" fmla="*/ 80 w 134"/>
                <a:gd name="T25" fmla="*/ 69 h 116"/>
                <a:gd name="T26" fmla="*/ 76 w 134"/>
                <a:gd name="T27" fmla="*/ 64 h 116"/>
                <a:gd name="T28" fmla="*/ 69 w 134"/>
                <a:gd name="T29" fmla="*/ 56 h 116"/>
                <a:gd name="T30" fmla="*/ 75 w 134"/>
                <a:gd name="T31" fmla="*/ 50 h 116"/>
                <a:gd name="T32" fmla="*/ 78 w 134"/>
                <a:gd name="T33" fmla="*/ 47 h 116"/>
                <a:gd name="T34" fmla="*/ 83 w 134"/>
                <a:gd name="T35" fmla="*/ 53 h 116"/>
                <a:gd name="T36" fmla="*/ 84 w 134"/>
                <a:gd name="T37" fmla="*/ 59 h 116"/>
                <a:gd name="T38" fmla="*/ 79 w 134"/>
                <a:gd name="T39" fmla="*/ 55 h 116"/>
                <a:gd name="T40" fmla="*/ 74 w 134"/>
                <a:gd name="T41" fmla="*/ 54 h 116"/>
                <a:gd name="T42" fmla="*/ 74 w 134"/>
                <a:gd name="T43" fmla="*/ 59 h 116"/>
                <a:gd name="T44" fmla="*/ 83 w 134"/>
                <a:gd name="T45" fmla="*/ 64 h 116"/>
                <a:gd name="T46" fmla="*/ 83 w 134"/>
                <a:gd name="T47" fmla="*/ 73 h 116"/>
                <a:gd name="T48" fmla="*/ 78 w 134"/>
                <a:gd name="T49" fmla="*/ 78 h 116"/>
                <a:gd name="T50" fmla="*/ 75 w 134"/>
                <a:gd name="T51" fmla="*/ 75 h 116"/>
                <a:gd name="T52" fmla="*/ 68 w 134"/>
                <a:gd name="T53" fmla="*/ 66 h 116"/>
                <a:gd name="T54" fmla="*/ 73 w 134"/>
                <a:gd name="T55" fmla="*/ 67 h 116"/>
                <a:gd name="T56" fmla="*/ 76 w 134"/>
                <a:gd name="T57" fmla="*/ 71 h 116"/>
                <a:gd name="T58" fmla="*/ 80 w 134"/>
                <a:gd name="T59" fmla="*/ 69 h 116"/>
                <a:gd name="T60" fmla="*/ 131 w 134"/>
                <a:gd name="T61" fmla="*/ 21 h 116"/>
                <a:gd name="T62" fmla="*/ 123 w 134"/>
                <a:gd name="T63" fmla="*/ 17 h 116"/>
                <a:gd name="T64" fmla="*/ 121 w 134"/>
                <a:gd name="T65" fmla="*/ 6 h 116"/>
                <a:gd name="T66" fmla="*/ 5 w 134"/>
                <a:gd name="T67" fmla="*/ 17 h 116"/>
                <a:gd name="T68" fmla="*/ 0 w 134"/>
                <a:gd name="T69" fmla="*/ 41 h 116"/>
                <a:gd name="T70" fmla="*/ 0 w 134"/>
                <a:gd name="T71" fmla="*/ 82 h 116"/>
                <a:gd name="T72" fmla="*/ 9 w 134"/>
                <a:gd name="T73" fmla="*/ 88 h 116"/>
                <a:gd name="T74" fmla="*/ 10 w 134"/>
                <a:gd name="T75" fmla="*/ 98 h 116"/>
                <a:gd name="T76" fmla="*/ 18 w 134"/>
                <a:gd name="T77" fmla="*/ 105 h 116"/>
                <a:gd name="T78" fmla="*/ 131 w 134"/>
                <a:gd name="T79" fmla="*/ 3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4" h="116">
                  <a:moveTo>
                    <a:pt x="125" y="28"/>
                  </a:moveTo>
                  <a:cubicBezTo>
                    <a:pt x="89" y="9"/>
                    <a:pt x="53" y="54"/>
                    <a:pt x="18" y="43"/>
                  </a:cubicBezTo>
                  <a:cubicBezTo>
                    <a:pt x="18" y="61"/>
                    <a:pt x="18" y="77"/>
                    <a:pt x="18" y="95"/>
                  </a:cubicBezTo>
                  <a:cubicBezTo>
                    <a:pt x="17" y="94"/>
                    <a:pt x="16" y="94"/>
                    <a:pt x="15" y="93"/>
                  </a:cubicBezTo>
                  <a:cubicBezTo>
                    <a:pt x="15" y="39"/>
                    <a:pt x="15" y="39"/>
                    <a:pt x="15" y="39"/>
                  </a:cubicBezTo>
                  <a:cubicBezTo>
                    <a:pt x="19" y="40"/>
                    <a:pt x="24" y="41"/>
                    <a:pt x="29" y="41"/>
                  </a:cubicBezTo>
                  <a:cubicBezTo>
                    <a:pt x="43" y="41"/>
                    <a:pt x="56" y="35"/>
                    <a:pt x="69" y="30"/>
                  </a:cubicBezTo>
                  <a:cubicBezTo>
                    <a:pt x="81" y="24"/>
                    <a:pt x="94" y="19"/>
                    <a:pt x="106" y="19"/>
                  </a:cubicBezTo>
                  <a:cubicBezTo>
                    <a:pt x="113" y="19"/>
                    <a:pt x="119" y="21"/>
                    <a:pt x="125" y="24"/>
                  </a:cubicBezTo>
                  <a:lnTo>
                    <a:pt x="125" y="28"/>
                  </a:lnTo>
                  <a:close/>
                  <a:moveTo>
                    <a:pt x="76" y="82"/>
                  </a:moveTo>
                  <a:cubicBezTo>
                    <a:pt x="50" y="93"/>
                    <a:pt x="50" y="51"/>
                    <a:pt x="76" y="40"/>
                  </a:cubicBezTo>
                  <a:cubicBezTo>
                    <a:pt x="98" y="31"/>
                    <a:pt x="105" y="70"/>
                    <a:pt x="76" y="82"/>
                  </a:cubicBezTo>
                  <a:close/>
                  <a:moveTo>
                    <a:pt x="9" y="29"/>
                  </a:moveTo>
                  <a:cubicBezTo>
                    <a:pt x="9" y="81"/>
                    <a:pt x="9" y="81"/>
                    <a:pt x="9" y="81"/>
                  </a:cubicBezTo>
                  <a:cubicBezTo>
                    <a:pt x="8" y="80"/>
                    <a:pt x="7" y="80"/>
                    <a:pt x="6" y="79"/>
                  </a:cubicBezTo>
                  <a:cubicBezTo>
                    <a:pt x="6" y="25"/>
                    <a:pt x="6" y="25"/>
                    <a:pt x="6" y="25"/>
                  </a:cubicBezTo>
                  <a:cubicBezTo>
                    <a:pt x="28" y="38"/>
                    <a:pt x="48" y="29"/>
                    <a:pt x="69" y="21"/>
                  </a:cubicBezTo>
                  <a:cubicBezTo>
                    <a:pt x="85" y="13"/>
                    <a:pt x="101" y="7"/>
                    <a:pt x="117" y="11"/>
                  </a:cubicBezTo>
                  <a:cubicBezTo>
                    <a:pt x="117" y="15"/>
                    <a:pt x="117" y="15"/>
                    <a:pt x="117" y="15"/>
                  </a:cubicBezTo>
                  <a:cubicBezTo>
                    <a:pt x="113" y="14"/>
                    <a:pt x="110" y="13"/>
                    <a:pt x="106" y="13"/>
                  </a:cubicBezTo>
                  <a:cubicBezTo>
                    <a:pt x="93" y="13"/>
                    <a:pt x="79" y="19"/>
                    <a:pt x="66" y="24"/>
                  </a:cubicBezTo>
                  <a:cubicBezTo>
                    <a:pt x="54" y="30"/>
                    <a:pt x="41" y="35"/>
                    <a:pt x="29" y="35"/>
                  </a:cubicBezTo>
                  <a:cubicBezTo>
                    <a:pt x="23" y="35"/>
                    <a:pt x="18" y="34"/>
                    <a:pt x="13" y="31"/>
                  </a:cubicBezTo>
                  <a:lnTo>
                    <a:pt x="9" y="29"/>
                  </a:lnTo>
                  <a:close/>
                  <a:moveTo>
                    <a:pt x="80" y="69"/>
                  </a:moveTo>
                  <a:cubicBezTo>
                    <a:pt x="80" y="68"/>
                    <a:pt x="79" y="67"/>
                    <a:pt x="79" y="66"/>
                  </a:cubicBezTo>
                  <a:cubicBezTo>
                    <a:pt x="78" y="66"/>
                    <a:pt x="77" y="65"/>
                    <a:pt x="76" y="64"/>
                  </a:cubicBezTo>
                  <a:cubicBezTo>
                    <a:pt x="74" y="63"/>
                    <a:pt x="72" y="62"/>
                    <a:pt x="71" y="61"/>
                  </a:cubicBezTo>
                  <a:cubicBezTo>
                    <a:pt x="69" y="60"/>
                    <a:pt x="69" y="58"/>
                    <a:pt x="69" y="56"/>
                  </a:cubicBezTo>
                  <a:cubicBezTo>
                    <a:pt x="69" y="54"/>
                    <a:pt x="69" y="53"/>
                    <a:pt x="71" y="52"/>
                  </a:cubicBezTo>
                  <a:cubicBezTo>
                    <a:pt x="72" y="51"/>
                    <a:pt x="73" y="50"/>
                    <a:pt x="75" y="50"/>
                  </a:cubicBezTo>
                  <a:cubicBezTo>
                    <a:pt x="75" y="46"/>
                    <a:pt x="75" y="46"/>
                    <a:pt x="75" y="46"/>
                  </a:cubicBezTo>
                  <a:cubicBezTo>
                    <a:pt x="78" y="47"/>
                    <a:pt x="78" y="47"/>
                    <a:pt x="78" y="47"/>
                  </a:cubicBezTo>
                  <a:cubicBezTo>
                    <a:pt x="78" y="50"/>
                    <a:pt x="78" y="50"/>
                    <a:pt x="78" y="50"/>
                  </a:cubicBezTo>
                  <a:cubicBezTo>
                    <a:pt x="80" y="51"/>
                    <a:pt x="82" y="52"/>
                    <a:pt x="83" y="53"/>
                  </a:cubicBezTo>
                  <a:cubicBezTo>
                    <a:pt x="84" y="55"/>
                    <a:pt x="84" y="57"/>
                    <a:pt x="84" y="59"/>
                  </a:cubicBezTo>
                  <a:cubicBezTo>
                    <a:pt x="84" y="59"/>
                    <a:pt x="84" y="59"/>
                    <a:pt x="84" y="59"/>
                  </a:cubicBezTo>
                  <a:cubicBezTo>
                    <a:pt x="80" y="58"/>
                    <a:pt x="80" y="58"/>
                    <a:pt x="80" y="58"/>
                  </a:cubicBezTo>
                  <a:cubicBezTo>
                    <a:pt x="80" y="57"/>
                    <a:pt x="79" y="56"/>
                    <a:pt x="79" y="55"/>
                  </a:cubicBezTo>
                  <a:cubicBezTo>
                    <a:pt x="78" y="54"/>
                    <a:pt x="77" y="54"/>
                    <a:pt x="77" y="54"/>
                  </a:cubicBezTo>
                  <a:cubicBezTo>
                    <a:pt x="76" y="54"/>
                    <a:pt x="75" y="54"/>
                    <a:pt x="74" y="54"/>
                  </a:cubicBezTo>
                  <a:cubicBezTo>
                    <a:pt x="74" y="55"/>
                    <a:pt x="74" y="56"/>
                    <a:pt x="74" y="56"/>
                  </a:cubicBezTo>
                  <a:cubicBezTo>
                    <a:pt x="74" y="58"/>
                    <a:pt x="74" y="58"/>
                    <a:pt x="74" y="59"/>
                  </a:cubicBezTo>
                  <a:cubicBezTo>
                    <a:pt x="75" y="59"/>
                    <a:pt x="76" y="60"/>
                    <a:pt x="77" y="61"/>
                  </a:cubicBezTo>
                  <a:cubicBezTo>
                    <a:pt x="80" y="62"/>
                    <a:pt x="81" y="63"/>
                    <a:pt x="83" y="64"/>
                  </a:cubicBezTo>
                  <a:cubicBezTo>
                    <a:pt x="84" y="65"/>
                    <a:pt x="84" y="67"/>
                    <a:pt x="84" y="69"/>
                  </a:cubicBezTo>
                  <a:cubicBezTo>
                    <a:pt x="84" y="71"/>
                    <a:pt x="84" y="73"/>
                    <a:pt x="83" y="73"/>
                  </a:cubicBezTo>
                  <a:cubicBezTo>
                    <a:pt x="81" y="75"/>
                    <a:pt x="80" y="75"/>
                    <a:pt x="78" y="75"/>
                  </a:cubicBezTo>
                  <a:cubicBezTo>
                    <a:pt x="78" y="78"/>
                    <a:pt x="78" y="78"/>
                    <a:pt x="78" y="78"/>
                  </a:cubicBezTo>
                  <a:cubicBezTo>
                    <a:pt x="75" y="78"/>
                    <a:pt x="75" y="78"/>
                    <a:pt x="75" y="78"/>
                  </a:cubicBezTo>
                  <a:cubicBezTo>
                    <a:pt x="75" y="75"/>
                    <a:pt x="75" y="75"/>
                    <a:pt x="75" y="75"/>
                  </a:cubicBezTo>
                  <a:cubicBezTo>
                    <a:pt x="73" y="74"/>
                    <a:pt x="71" y="73"/>
                    <a:pt x="70" y="72"/>
                  </a:cubicBezTo>
                  <a:cubicBezTo>
                    <a:pt x="69" y="71"/>
                    <a:pt x="68" y="69"/>
                    <a:pt x="68" y="66"/>
                  </a:cubicBezTo>
                  <a:cubicBezTo>
                    <a:pt x="68" y="66"/>
                    <a:pt x="68" y="66"/>
                    <a:pt x="68" y="66"/>
                  </a:cubicBezTo>
                  <a:cubicBezTo>
                    <a:pt x="73" y="67"/>
                    <a:pt x="73" y="67"/>
                    <a:pt x="73" y="67"/>
                  </a:cubicBezTo>
                  <a:cubicBezTo>
                    <a:pt x="73" y="68"/>
                    <a:pt x="73" y="69"/>
                    <a:pt x="74" y="70"/>
                  </a:cubicBezTo>
                  <a:cubicBezTo>
                    <a:pt x="74" y="71"/>
                    <a:pt x="75" y="71"/>
                    <a:pt x="76" y="71"/>
                  </a:cubicBezTo>
                  <a:cubicBezTo>
                    <a:pt x="77" y="71"/>
                    <a:pt x="78" y="71"/>
                    <a:pt x="79" y="71"/>
                  </a:cubicBezTo>
                  <a:cubicBezTo>
                    <a:pt x="79" y="70"/>
                    <a:pt x="80" y="70"/>
                    <a:pt x="80" y="69"/>
                  </a:cubicBezTo>
                  <a:close/>
                  <a:moveTo>
                    <a:pt x="131" y="32"/>
                  </a:moveTo>
                  <a:cubicBezTo>
                    <a:pt x="131" y="21"/>
                    <a:pt x="131" y="21"/>
                    <a:pt x="131" y="21"/>
                  </a:cubicBezTo>
                  <a:cubicBezTo>
                    <a:pt x="129" y="20"/>
                    <a:pt x="129" y="20"/>
                    <a:pt x="129" y="20"/>
                  </a:cubicBezTo>
                  <a:cubicBezTo>
                    <a:pt x="127" y="19"/>
                    <a:pt x="125" y="17"/>
                    <a:pt x="123" y="17"/>
                  </a:cubicBezTo>
                  <a:cubicBezTo>
                    <a:pt x="123" y="7"/>
                    <a:pt x="123" y="7"/>
                    <a:pt x="123" y="7"/>
                  </a:cubicBezTo>
                  <a:cubicBezTo>
                    <a:pt x="121" y="6"/>
                    <a:pt x="121" y="6"/>
                    <a:pt x="121" y="6"/>
                  </a:cubicBezTo>
                  <a:cubicBezTo>
                    <a:pt x="102" y="0"/>
                    <a:pt x="84" y="8"/>
                    <a:pt x="66" y="15"/>
                  </a:cubicBezTo>
                  <a:cubicBezTo>
                    <a:pt x="45" y="24"/>
                    <a:pt x="25" y="33"/>
                    <a:pt x="5" y="17"/>
                  </a:cubicBezTo>
                  <a:cubicBezTo>
                    <a:pt x="0" y="13"/>
                    <a:pt x="0" y="13"/>
                    <a:pt x="0" y="13"/>
                  </a:cubicBezTo>
                  <a:cubicBezTo>
                    <a:pt x="0" y="41"/>
                    <a:pt x="0" y="41"/>
                    <a:pt x="0" y="41"/>
                  </a:cubicBezTo>
                  <a:cubicBezTo>
                    <a:pt x="0" y="52"/>
                    <a:pt x="0" y="52"/>
                    <a:pt x="0" y="52"/>
                  </a:cubicBezTo>
                  <a:cubicBezTo>
                    <a:pt x="0" y="82"/>
                    <a:pt x="0" y="82"/>
                    <a:pt x="0" y="82"/>
                  </a:cubicBezTo>
                  <a:cubicBezTo>
                    <a:pt x="2" y="83"/>
                    <a:pt x="2" y="83"/>
                    <a:pt x="2" y="83"/>
                  </a:cubicBezTo>
                  <a:cubicBezTo>
                    <a:pt x="4" y="85"/>
                    <a:pt x="6" y="86"/>
                    <a:pt x="9" y="88"/>
                  </a:cubicBezTo>
                  <a:cubicBezTo>
                    <a:pt x="9" y="97"/>
                    <a:pt x="9" y="97"/>
                    <a:pt x="9" y="97"/>
                  </a:cubicBezTo>
                  <a:cubicBezTo>
                    <a:pt x="10" y="98"/>
                    <a:pt x="10" y="98"/>
                    <a:pt x="10" y="98"/>
                  </a:cubicBezTo>
                  <a:cubicBezTo>
                    <a:pt x="13" y="99"/>
                    <a:pt x="15" y="100"/>
                    <a:pt x="18" y="101"/>
                  </a:cubicBezTo>
                  <a:cubicBezTo>
                    <a:pt x="18" y="105"/>
                    <a:pt x="18" y="105"/>
                    <a:pt x="18" y="105"/>
                  </a:cubicBezTo>
                  <a:cubicBezTo>
                    <a:pt x="56" y="116"/>
                    <a:pt x="95" y="62"/>
                    <a:pt x="134" y="95"/>
                  </a:cubicBezTo>
                  <a:lnTo>
                    <a:pt x="131" y="32"/>
                  </a:lnTo>
                  <a:close/>
                </a:path>
              </a:pathLst>
            </a:custGeom>
            <a:solidFill>
              <a:srgbClr val="005993"/>
            </a:solid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defTabSz="914400">
                <a:defRPr/>
              </a:pPr>
              <a:endParaRPr lang="de-DE">
                <a:solidFill>
                  <a:srgbClr val="005993"/>
                </a:solidFill>
                <a:latin typeface="Calibri" panose="020F0502020204030204"/>
              </a:endParaRPr>
            </a:p>
          </p:txBody>
        </p:sp>
        <p:pic>
          <p:nvPicPr>
            <p:cNvPr id="46" name="Picture 45">
              <a:extLst>
                <a:ext uri="{FF2B5EF4-FFF2-40B4-BE49-F238E27FC236}">
                  <a16:creationId xmlns:a16="http://schemas.microsoft.com/office/drawing/2014/main" id="{4EA02577-6425-5B24-FC36-60F074F87F6C}"/>
                </a:ext>
              </a:extLst>
            </p:cNvPr>
            <p:cNvPicPr>
              <a:picLocks noChangeAspect="1"/>
            </p:cNvPicPr>
            <p:nvPr/>
          </p:nvPicPr>
          <p:blipFill>
            <a:blip r:embed="rId18"/>
            <a:stretch>
              <a:fillRect/>
            </a:stretch>
          </p:blipFill>
          <p:spPr>
            <a:xfrm>
              <a:off x="4299145" y="3606641"/>
              <a:ext cx="245917" cy="268567"/>
            </a:xfrm>
            <a:prstGeom prst="rect">
              <a:avLst/>
            </a:prstGeom>
            <a:grpFill/>
            <a:effectLst/>
          </p:spPr>
        </p:pic>
      </p:grpSp>
      <p:grpSp>
        <p:nvGrpSpPr>
          <p:cNvPr id="47" name="Profit" descr="{&quot;Key&quot;:&quot;POWER_USER_SHAPE_ICON&quot;,&quot;Value&quot;:&quot;POWER_USER_SHAPE_ICON_STYLE_1&quot;}">
            <a:extLst>
              <a:ext uri="{FF2B5EF4-FFF2-40B4-BE49-F238E27FC236}">
                <a16:creationId xmlns:a16="http://schemas.microsoft.com/office/drawing/2014/main" id="{8B42491E-9150-A7B2-0F6D-C02ACF773660}"/>
              </a:ext>
            </a:extLst>
          </p:cNvPr>
          <p:cNvGrpSpPr>
            <a:grpSpLocks noChangeAspect="1"/>
          </p:cNvGrpSpPr>
          <p:nvPr>
            <p:custDataLst>
              <p:tags r:id="rId3"/>
            </p:custDataLst>
          </p:nvPr>
        </p:nvGrpSpPr>
        <p:grpSpPr>
          <a:xfrm>
            <a:off x="2554441" y="4069545"/>
            <a:ext cx="380077" cy="378391"/>
            <a:chOff x="4040188" y="2514600"/>
            <a:chExt cx="715962" cy="712788"/>
          </a:xfrm>
          <a:solidFill>
            <a:srgbClr val="0B5B95"/>
          </a:solidFill>
        </p:grpSpPr>
        <p:sp>
          <p:nvSpPr>
            <p:cNvPr id="48" name="Freeform 203">
              <a:extLst>
                <a:ext uri="{FF2B5EF4-FFF2-40B4-BE49-F238E27FC236}">
                  <a16:creationId xmlns:a16="http://schemas.microsoft.com/office/drawing/2014/main" id="{7E4CCD2C-FBA2-D4F5-309E-5825C7AEA30B}"/>
                </a:ext>
              </a:extLst>
            </p:cNvPr>
            <p:cNvSpPr>
              <a:spLocks/>
            </p:cNvSpPr>
            <p:nvPr/>
          </p:nvSpPr>
          <p:spPr bwMode="auto">
            <a:xfrm>
              <a:off x="4146550" y="2822575"/>
              <a:ext cx="609600" cy="292100"/>
            </a:xfrm>
            <a:custGeom>
              <a:avLst/>
              <a:gdLst>
                <a:gd name="T0" fmla="*/ 776 w 800"/>
                <a:gd name="T1" fmla="*/ 20 h 382"/>
                <a:gd name="T2" fmla="*/ 636 w 800"/>
                <a:gd name="T3" fmla="*/ 80 h 382"/>
                <a:gd name="T4" fmla="*/ 624 w 800"/>
                <a:gd name="T5" fmla="*/ 108 h 382"/>
                <a:gd name="T6" fmla="*/ 537 w 800"/>
                <a:gd name="T7" fmla="*/ 166 h 382"/>
                <a:gd name="T8" fmla="*/ 485 w 800"/>
                <a:gd name="T9" fmla="*/ 126 h 382"/>
                <a:gd name="T10" fmla="*/ 360 w 800"/>
                <a:gd name="T11" fmla="*/ 122 h 382"/>
                <a:gd name="T12" fmla="*/ 332 w 800"/>
                <a:gd name="T13" fmla="*/ 108 h 382"/>
                <a:gd name="T14" fmla="*/ 91 w 800"/>
                <a:gd name="T15" fmla="*/ 118 h 382"/>
                <a:gd name="T16" fmla="*/ 0 w 800"/>
                <a:gd name="T17" fmla="*/ 209 h 382"/>
                <a:gd name="T18" fmla="*/ 173 w 800"/>
                <a:gd name="T19" fmla="*/ 382 h 382"/>
                <a:gd name="T20" fmla="*/ 201 w 800"/>
                <a:gd name="T21" fmla="*/ 354 h 382"/>
                <a:gd name="T22" fmla="*/ 495 w 800"/>
                <a:gd name="T23" fmla="*/ 354 h 382"/>
                <a:gd name="T24" fmla="*/ 557 w 800"/>
                <a:gd name="T25" fmla="*/ 332 h 382"/>
                <a:gd name="T26" fmla="*/ 633 w 800"/>
                <a:gd name="T27" fmla="*/ 267 h 382"/>
                <a:gd name="T28" fmla="*/ 723 w 800"/>
                <a:gd name="T29" fmla="*/ 165 h 382"/>
                <a:gd name="T30" fmla="*/ 790 w 800"/>
                <a:gd name="T31" fmla="*/ 61 h 382"/>
                <a:gd name="T32" fmla="*/ 776 w 800"/>
                <a:gd name="T33" fmla="*/ 2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382">
                  <a:moveTo>
                    <a:pt x="776" y="20"/>
                  </a:moveTo>
                  <a:cubicBezTo>
                    <a:pt x="720" y="0"/>
                    <a:pt x="660" y="27"/>
                    <a:pt x="636" y="80"/>
                  </a:cubicBezTo>
                  <a:lnTo>
                    <a:pt x="624" y="108"/>
                  </a:lnTo>
                  <a:lnTo>
                    <a:pt x="537" y="166"/>
                  </a:lnTo>
                  <a:cubicBezTo>
                    <a:pt x="530" y="143"/>
                    <a:pt x="510" y="126"/>
                    <a:pt x="485" y="126"/>
                  </a:cubicBezTo>
                  <a:lnTo>
                    <a:pt x="360" y="122"/>
                  </a:lnTo>
                  <a:cubicBezTo>
                    <a:pt x="349" y="122"/>
                    <a:pt x="337" y="113"/>
                    <a:pt x="332" y="108"/>
                  </a:cubicBezTo>
                  <a:cubicBezTo>
                    <a:pt x="278" y="54"/>
                    <a:pt x="160" y="49"/>
                    <a:pt x="91" y="118"/>
                  </a:cubicBezTo>
                  <a:lnTo>
                    <a:pt x="0" y="209"/>
                  </a:lnTo>
                  <a:lnTo>
                    <a:pt x="173" y="382"/>
                  </a:lnTo>
                  <a:lnTo>
                    <a:pt x="201" y="354"/>
                  </a:lnTo>
                  <a:lnTo>
                    <a:pt x="495" y="354"/>
                  </a:lnTo>
                  <a:cubicBezTo>
                    <a:pt x="517" y="354"/>
                    <a:pt x="539" y="346"/>
                    <a:pt x="557" y="332"/>
                  </a:cubicBezTo>
                  <a:lnTo>
                    <a:pt x="633" y="267"/>
                  </a:lnTo>
                  <a:cubicBezTo>
                    <a:pt x="668" y="238"/>
                    <a:pt x="698" y="203"/>
                    <a:pt x="723" y="165"/>
                  </a:cubicBezTo>
                  <a:lnTo>
                    <a:pt x="790" y="61"/>
                  </a:lnTo>
                  <a:cubicBezTo>
                    <a:pt x="800" y="46"/>
                    <a:pt x="793" y="25"/>
                    <a:pt x="776" y="2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204">
              <a:extLst>
                <a:ext uri="{FF2B5EF4-FFF2-40B4-BE49-F238E27FC236}">
                  <a16:creationId xmlns:a16="http://schemas.microsoft.com/office/drawing/2014/main" id="{2D95E9F8-8606-9A8D-2E5B-B44521688F3C}"/>
                </a:ext>
              </a:extLst>
            </p:cNvPr>
            <p:cNvSpPr>
              <a:spLocks noEditPoints="1"/>
            </p:cNvSpPr>
            <p:nvPr/>
          </p:nvSpPr>
          <p:spPr bwMode="auto">
            <a:xfrm>
              <a:off x="4040188" y="2982913"/>
              <a:ext cx="246063" cy="244475"/>
            </a:xfrm>
            <a:custGeom>
              <a:avLst/>
              <a:gdLst>
                <a:gd name="T0" fmla="*/ 232 w 322"/>
                <a:gd name="T1" fmla="*/ 206 h 322"/>
                <a:gd name="T2" fmla="*/ 256 w 322"/>
                <a:gd name="T3" fmla="*/ 230 h 322"/>
                <a:gd name="T4" fmla="*/ 232 w 322"/>
                <a:gd name="T5" fmla="*/ 253 h 322"/>
                <a:gd name="T6" fmla="*/ 209 w 322"/>
                <a:gd name="T7" fmla="*/ 230 h 322"/>
                <a:gd name="T8" fmla="*/ 232 w 322"/>
                <a:gd name="T9" fmla="*/ 206 h 322"/>
                <a:gd name="T10" fmla="*/ 0 w 322"/>
                <a:gd name="T11" fmla="*/ 92 h 322"/>
                <a:gd name="T12" fmla="*/ 230 w 322"/>
                <a:gd name="T13" fmla="*/ 322 h 322"/>
                <a:gd name="T14" fmla="*/ 322 w 322"/>
                <a:gd name="T15" fmla="*/ 230 h 322"/>
                <a:gd name="T16" fmla="*/ 93 w 322"/>
                <a:gd name="T17" fmla="*/ 0 h 322"/>
                <a:gd name="T18" fmla="*/ 0 w 322"/>
                <a:gd name="T19" fmla="*/ 9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322">
                  <a:moveTo>
                    <a:pt x="232" y="206"/>
                  </a:moveTo>
                  <a:lnTo>
                    <a:pt x="256" y="230"/>
                  </a:lnTo>
                  <a:lnTo>
                    <a:pt x="232" y="253"/>
                  </a:lnTo>
                  <a:lnTo>
                    <a:pt x="209" y="230"/>
                  </a:lnTo>
                  <a:lnTo>
                    <a:pt x="232" y="206"/>
                  </a:lnTo>
                  <a:close/>
                  <a:moveTo>
                    <a:pt x="0" y="92"/>
                  </a:moveTo>
                  <a:lnTo>
                    <a:pt x="230" y="322"/>
                  </a:lnTo>
                  <a:lnTo>
                    <a:pt x="322" y="230"/>
                  </a:lnTo>
                  <a:lnTo>
                    <a:pt x="93" y="0"/>
                  </a:lnTo>
                  <a:lnTo>
                    <a:pt x="0" y="9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206">
              <a:extLst>
                <a:ext uri="{FF2B5EF4-FFF2-40B4-BE49-F238E27FC236}">
                  <a16:creationId xmlns:a16="http://schemas.microsoft.com/office/drawing/2014/main" id="{77358083-72C4-5631-6E61-737C58308042}"/>
                </a:ext>
              </a:extLst>
            </p:cNvPr>
            <p:cNvSpPr>
              <a:spLocks noEditPoints="1"/>
            </p:cNvSpPr>
            <p:nvPr/>
          </p:nvSpPr>
          <p:spPr bwMode="auto">
            <a:xfrm>
              <a:off x="4292600" y="2514600"/>
              <a:ext cx="338138" cy="398463"/>
            </a:xfrm>
            <a:custGeom>
              <a:avLst/>
              <a:gdLst>
                <a:gd name="T0" fmla="*/ 222 w 444"/>
                <a:gd name="T1" fmla="*/ 355 h 524"/>
                <a:gd name="T2" fmla="*/ 159 w 444"/>
                <a:gd name="T3" fmla="*/ 299 h 524"/>
                <a:gd name="T4" fmla="*/ 204 w 444"/>
                <a:gd name="T5" fmla="*/ 246 h 524"/>
                <a:gd name="T6" fmla="*/ 204 w 444"/>
                <a:gd name="T7" fmla="*/ 229 h 524"/>
                <a:gd name="T8" fmla="*/ 240 w 444"/>
                <a:gd name="T9" fmla="*/ 229 h 524"/>
                <a:gd name="T10" fmla="*/ 240 w 444"/>
                <a:gd name="T11" fmla="*/ 246 h 524"/>
                <a:gd name="T12" fmla="*/ 285 w 444"/>
                <a:gd name="T13" fmla="*/ 299 h 524"/>
                <a:gd name="T14" fmla="*/ 249 w 444"/>
                <a:gd name="T15" fmla="*/ 299 h 524"/>
                <a:gd name="T16" fmla="*/ 222 w 444"/>
                <a:gd name="T17" fmla="*/ 280 h 524"/>
                <a:gd name="T18" fmla="*/ 195 w 444"/>
                <a:gd name="T19" fmla="*/ 299 h 524"/>
                <a:gd name="T20" fmla="*/ 222 w 444"/>
                <a:gd name="T21" fmla="*/ 319 h 524"/>
                <a:gd name="T22" fmla="*/ 285 w 444"/>
                <a:gd name="T23" fmla="*/ 375 h 524"/>
                <a:gd name="T24" fmla="*/ 240 w 444"/>
                <a:gd name="T25" fmla="*/ 428 h 524"/>
                <a:gd name="T26" fmla="*/ 240 w 444"/>
                <a:gd name="T27" fmla="*/ 446 h 524"/>
                <a:gd name="T28" fmla="*/ 204 w 444"/>
                <a:gd name="T29" fmla="*/ 446 h 524"/>
                <a:gd name="T30" fmla="*/ 204 w 444"/>
                <a:gd name="T31" fmla="*/ 428 h 524"/>
                <a:gd name="T32" fmla="*/ 159 w 444"/>
                <a:gd name="T33" fmla="*/ 375 h 524"/>
                <a:gd name="T34" fmla="*/ 195 w 444"/>
                <a:gd name="T35" fmla="*/ 375 h 524"/>
                <a:gd name="T36" fmla="*/ 222 w 444"/>
                <a:gd name="T37" fmla="*/ 394 h 524"/>
                <a:gd name="T38" fmla="*/ 249 w 444"/>
                <a:gd name="T39" fmla="*/ 375 h 524"/>
                <a:gd name="T40" fmla="*/ 222 w 444"/>
                <a:gd name="T41" fmla="*/ 355 h 524"/>
                <a:gd name="T42" fmla="*/ 165 w 444"/>
                <a:gd name="T43" fmla="*/ 489 h 524"/>
                <a:gd name="T44" fmla="*/ 172 w 444"/>
                <a:gd name="T45" fmla="*/ 494 h 524"/>
                <a:gd name="T46" fmla="*/ 296 w 444"/>
                <a:gd name="T47" fmla="*/ 497 h 524"/>
                <a:gd name="T48" fmla="*/ 357 w 444"/>
                <a:gd name="T49" fmla="*/ 524 h 524"/>
                <a:gd name="T50" fmla="*/ 407 w 444"/>
                <a:gd name="T51" fmla="*/ 491 h 524"/>
                <a:gd name="T52" fmla="*/ 415 w 444"/>
                <a:gd name="T53" fmla="*/ 472 h 524"/>
                <a:gd name="T54" fmla="*/ 444 w 444"/>
                <a:gd name="T55" fmla="*/ 430 h 524"/>
                <a:gd name="T56" fmla="*/ 444 w 444"/>
                <a:gd name="T57" fmla="*/ 430 h 524"/>
                <a:gd name="T58" fmla="*/ 444 w 444"/>
                <a:gd name="T59" fmla="*/ 428 h 524"/>
                <a:gd name="T60" fmla="*/ 286 w 444"/>
                <a:gd name="T61" fmla="*/ 162 h 524"/>
                <a:gd name="T62" fmla="*/ 286 w 444"/>
                <a:gd name="T63" fmla="*/ 104 h 524"/>
                <a:gd name="T64" fmla="*/ 310 w 444"/>
                <a:gd name="T65" fmla="*/ 30 h 524"/>
                <a:gd name="T66" fmla="*/ 293 w 444"/>
                <a:gd name="T67" fmla="*/ 0 h 524"/>
                <a:gd name="T68" fmla="*/ 293 w 444"/>
                <a:gd name="T69" fmla="*/ 0 h 524"/>
                <a:gd name="T70" fmla="*/ 274 w 444"/>
                <a:gd name="T71" fmla="*/ 5 h 524"/>
                <a:gd name="T72" fmla="*/ 265 w 444"/>
                <a:gd name="T73" fmla="*/ 5 h 524"/>
                <a:gd name="T74" fmla="*/ 246 w 444"/>
                <a:gd name="T75" fmla="*/ 0 h 524"/>
                <a:gd name="T76" fmla="*/ 227 w 444"/>
                <a:gd name="T77" fmla="*/ 5 h 524"/>
                <a:gd name="T78" fmla="*/ 217 w 444"/>
                <a:gd name="T79" fmla="*/ 5 h 524"/>
                <a:gd name="T80" fmla="*/ 198 w 444"/>
                <a:gd name="T81" fmla="*/ 0 h 524"/>
                <a:gd name="T82" fmla="*/ 179 w 444"/>
                <a:gd name="T83" fmla="*/ 5 h 524"/>
                <a:gd name="T84" fmla="*/ 170 w 444"/>
                <a:gd name="T85" fmla="*/ 5 h 524"/>
                <a:gd name="T86" fmla="*/ 151 w 444"/>
                <a:gd name="T87" fmla="*/ 0 h 524"/>
                <a:gd name="T88" fmla="*/ 151 w 444"/>
                <a:gd name="T89" fmla="*/ 0 h 524"/>
                <a:gd name="T90" fmla="*/ 134 w 444"/>
                <a:gd name="T91" fmla="*/ 30 h 524"/>
                <a:gd name="T92" fmla="*/ 158 w 444"/>
                <a:gd name="T93" fmla="*/ 104 h 524"/>
                <a:gd name="T94" fmla="*/ 158 w 444"/>
                <a:gd name="T95" fmla="*/ 162 h 524"/>
                <a:gd name="T96" fmla="*/ 0 w 444"/>
                <a:gd name="T97" fmla="*/ 428 h 524"/>
                <a:gd name="T98" fmla="*/ 0 w 444"/>
                <a:gd name="T99" fmla="*/ 441 h 524"/>
                <a:gd name="T100" fmla="*/ 30 w 444"/>
                <a:gd name="T101" fmla="*/ 438 h 524"/>
                <a:gd name="T102" fmla="*/ 165 w 444"/>
                <a:gd name="T103" fmla="*/ 489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4" h="524">
                  <a:moveTo>
                    <a:pt x="222" y="355"/>
                  </a:moveTo>
                  <a:cubicBezTo>
                    <a:pt x="178" y="355"/>
                    <a:pt x="159" y="327"/>
                    <a:pt x="159" y="299"/>
                  </a:cubicBezTo>
                  <a:cubicBezTo>
                    <a:pt x="159" y="274"/>
                    <a:pt x="178" y="253"/>
                    <a:pt x="204" y="246"/>
                  </a:cubicBezTo>
                  <a:lnTo>
                    <a:pt x="204" y="229"/>
                  </a:lnTo>
                  <a:lnTo>
                    <a:pt x="240" y="229"/>
                  </a:lnTo>
                  <a:lnTo>
                    <a:pt x="240" y="246"/>
                  </a:lnTo>
                  <a:cubicBezTo>
                    <a:pt x="266" y="253"/>
                    <a:pt x="285" y="274"/>
                    <a:pt x="285" y="299"/>
                  </a:cubicBezTo>
                  <a:lnTo>
                    <a:pt x="249" y="299"/>
                  </a:lnTo>
                  <a:cubicBezTo>
                    <a:pt x="249" y="289"/>
                    <a:pt x="236" y="280"/>
                    <a:pt x="222" y="280"/>
                  </a:cubicBezTo>
                  <a:cubicBezTo>
                    <a:pt x="208" y="280"/>
                    <a:pt x="195" y="289"/>
                    <a:pt x="195" y="299"/>
                  </a:cubicBezTo>
                  <a:cubicBezTo>
                    <a:pt x="195" y="316"/>
                    <a:pt x="212" y="319"/>
                    <a:pt x="222" y="319"/>
                  </a:cubicBezTo>
                  <a:cubicBezTo>
                    <a:pt x="259" y="319"/>
                    <a:pt x="285" y="342"/>
                    <a:pt x="285" y="375"/>
                  </a:cubicBezTo>
                  <a:cubicBezTo>
                    <a:pt x="285" y="400"/>
                    <a:pt x="266" y="421"/>
                    <a:pt x="240" y="428"/>
                  </a:cubicBezTo>
                  <a:lnTo>
                    <a:pt x="240" y="446"/>
                  </a:lnTo>
                  <a:lnTo>
                    <a:pt x="204" y="446"/>
                  </a:lnTo>
                  <a:lnTo>
                    <a:pt x="204" y="428"/>
                  </a:lnTo>
                  <a:cubicBezTo>
                    <a:pt x="178" y="421"/>
                    <a:pt x="159" y="400"/>
                    <a:pt x="159" y="375"/>
                  </a:cubicBezTo>
                  <a:lnTo>
                    <a:pt x="195" y="375"/>
                  </a:lnTo>
                  <a:cubicBezTo>
                    <a:pt x="195" y="385"/>
                    <a:pt x="208" y="394"/>
                    <a:pt x="222" y="394"/>
                  </a:cubicBezTo>
                  <a:cubicBezTo>
                    <a:pt x="236" y="394"/>
                    <a:pt x="249" y="385"/>
                    <a:pt x="249" y="375"/>
                  </a:cubicBezTo>
                  <a:cubicBezTo>
                    <a:pt x="249" y="363"/>
                    <a:pt x="239" y="355"/>
                    <a:pt x="222" y="355"/>
                  </a:cubicBezTo>
                  <a:close/>
                  <a:moveTo>
                    <a:pt x="165" y="489"/>
                  </a:moveTo>
                  <a:cubicBezTo>
                    <a:pt x="167" y="491"/>
                    <a:pt x="171" y="493"/>
                    <a:pt x="172" y="494"/>
                  </a:cubicBezTo>
                  <a:lnTo>
                    <a:pt x="296" y="497"/>
                  </a:lnTo>
                  <a:cubicBezTo>
                    <a:pt x="320" y="498"/>
                    <a:pt x="341" y="508"/>
                    <a:pt x="357" y="524"/>
                  </a:cubicBezTo>
                  <a:lnTo>
                    <a:pt x="407" y="491"/>
                  </a:lnTo>
                  <a:lnTo>
                    <a:pt x="415" y="472"/>
                  </a:lnTo>
                  <a:cubicBezTo>
                    <a:pt x="422" y="456"/>
                    <a:pt x="432" y="442"/>
                    <a:pt x="444" y="430"/>
                  </a:cubicBezTo>
                  <a:cubicBezTo>
                    <a:pt x="444" y="430"/>
                    <a:pt x="444" y="430"/>
                    <a:pt x="444" y="430"/>
                  </a:cubicBezTo>
                  <a:lnTo>
                    <a:pt x="444" y="428"/>
                  </a:lnTo>
                  <a:cubicBezTo>
                    <a:pt x="444" y="309"/>
                    <a:pt x="388" y="206"/>
                    <a:pt x="286" y="162"/>
                  </a:cubicBezTo>
                  <a:lnTo>
                    <a:pt x="286" y="104"/>
                  </a:lnTo>
                  <a:lnTo>
                    <a:pt x="310" y="30"/>
                  </a:lnTo>
                  <a:cubicBezTo>
                    <a:pt x="315" y="16"/>
                    <a:pt x="307" y="0"/>
                    <a:pt x="293" y="0"/>
                  </a:cubicBezTo>
                  <a:cubicBezTo>
                    <a:pt x="293" y="0"/>
                    <a:pt x="293" y="0"/>
                    <a:pt x="293" y="0"/>
                  </a:cubicBezTo>
                  <a:cubicBezTo>
                    <a:pt x="285" y="0"/>
                    <a:pt x="278" y="2"/>
                    <a:pt x="274" y="5"/>
                  </a:cubicBezTo>
                  <a:cubicBezTo>
                    <a:pt x="271" y="6"/>
                    <a:pt x="268" y="6"/>
                    <a:pt x="265" y="5"/>
                  </a:cubicBezTo>
                  <a:cubicBezTo>
                    <a:pt x="260" y="2"/>
                    <a:pt x="253" y="0"/>
                    <a:pt x="246" y="0"/>
                  </a:cubicBezTo>
                  <a:cubicBezTo>
                    <a:pt x="238" y="0"/>
                    <a:pt x="231" y="2"/>
                    <a:pt x="227" y="5"/>
                  </a:cubicBezTo>
                  <a:cubicBezTo>
                    <a:pt x="224" y="6"/>
                    <a:pt x="220" y="6"/>
                    <a:pt x="217" y="5"/>
                  </a:cubicBezTo>
                  <a:cubicBezTo>
                    <a:pt x="213" y="2"/>
                    <a:pt x="206" y="0"/>
                    <a:pt x="198" y="0"/>
                  </a:cubicBezTo>
                  <a:cubicBezTo>
                    <a:pt x="191" y="0"/>
                    <a:pt x="184" y="2"/>
                    <a:pt x="179" y="5"/>
                  </a:cubicBezTo>
                  <a:cubicBezTo>
                    <a:pt x="176" y="6"/>
                    <a:pt x="173" y="6"/>
                    <a:pt x="170" y="5"/>
                  </a:cubicBezTo>
                  <a:cubicBezTo>
                    <a:pt x="166" y="2"/>
                    <a:pt x="159" y="0"/>
                    <a:pt x="151" y="0"/>
                  </a:cubicBezTo>
                  <a:cubicBezTo>
                    <a:pt x="151" y="0"/>
                    <a:pt x="151" y="0"/>
                    <a:pt x="151" y="0"/>
                  </a:cubicBezTo>
                  <a:cubicBezTo>
                    <a:pt x="138" y="0"/>
                    <a:pt x="129" y="16"/>
                    <a:pt x="134" y="30"/>
                  </a:cubicBezTo>
                  <a:lnTo>
                    <a:pt x="158" y="104"/>
                  </a:lnTo>
                  <a:lnTo>
                    <a:pt x="158" y="162"/>
                  </a:lnTo>
                  <a:cubicBezTo>
                    <a:pt x="56" y="206"/>
                    <a:pt x="0" y="309"/>
                    <a:pt x="0" y="428"/>
                  </a:cubicBezTo>
                  <a:lnTo>
                    <a:pt x="0" y="441"/>
                  </a:lnTo>
                  <a:cubicBezTo>
                    <a:pt x="10" y="439"/>
                    <a:pt x="20" y="438"/>
                    <a:pt x="30" y="438"/>
                  </a:cubicBezTo>
                  <a:cubicBezTo>
                    <a:pt x="84" y="438"/>
                    <a:pt x="133" y="457"/>
                    <a:pt x="165" y="48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1" name="Group 50">
            <a:extLst>
              <a:ext uri="{FF2B5EF4-FFF2-40B4-BE49-F238E27FC236}">
                <a16:creationId xmlns:a16="http://schemas.microsoft.com/office/drawing/2014/main" id="{FB1B44BA-179C-2E78-B948-6DA79B760D35}"/>
              </a:ext>
            </a:extLst>
          </p:cNvPr>
          <p:cNvGrpSpPr/>
          <p:nvPr/>
        </p:nvGrpSpPr>
        <p:grpSpPr>
          <a:xfrm>
            <a:off x="2595242" y="3584504"/>
            <a:ext cx="331213" cy="403324"/>
            <a:chOff x="8211788" y="4854477"/>
            <a:chExt cx="632348" cy="770022"/>
          </a:xfrm>
        </p:grpSpPr>
        <p:sp>
          <p:nvSpPr>
            <p:cNvPr id="52" name="Oval 277">
              <a:extLst>
                <a:ext uri="{FF2B5EF4-FFF2-40B4-BE49-F238E27FC236}">
                  <a16:creationId xmlns:a16="http://schemas.microsoft.com/office/drawing/2014/main" id="{592B4E09-B576-1960-AFA8-2C5B97D33005}"/>
                </a:ext>
              </a:extLst>
            </p:cNvPr>
            <p:cNvSpPr>
              <a:spLocks noChangeArrowheads="1"/>
            </p:cNvSpPr>
            <p:nvPr/>
          </p:nvSpPr>
          <p:spPr bwMode="auto">
            <a:xfrm>
              <a:off x="8251811" y="5304324"/>
              <a:ext cx="30417" cy="30417"/>
            </a:xfrm>
            <a:prstGeom prst="ellipse">
              <a:avLst/>
            </a:pr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Oval 278">
              <a:extLst>
                <a:ext uri="{FF2B5EF4-FFF2-40B4-BE49-F238E27FC236}">
                  <a16:creationId xmlns:a16="http://schemas.microsoft.com/office/drawing/2014/main" id="{0288F9B7-3086-DED1-D6FA-F247CC9287BE}"/>
                </a:ext>
              </a:extLst>
            </p:cNvPr>
            <p:cNvSpPr>
              <a:spLocks noChangeArrowheads="1"/>
            </p:cNvSpPr>
            <p:nvPr/>
          </p:nvSpPr>
          <p:spPr bwMode="auto">
            <a:xfrm>
              <a:off x="8251811" y="5085003"/>
              <a:ext cx="30417" cy="30417"/>
            </a:xfrm>
            <a:prstGeom prst="ellipse">
              <a:avLst/>
            </a:pr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Freeform 279">
              <a:extLst>
                <a:ext uri="{FF2B5EF4-FFF2-40B4-BE49-F238E27FC236}">
                  <a16:creationId xmlns:a16="http://schemas.microsoft.com/office/drawing/2014/main" id="{4BC176AD-339C-6423-592F-E1D10A456D81}"/>
                </a:ext>
              </a:extLst>
            </p:cNvPr>
            <p:cNvSpPr>
              <a:spLocks noEditPoints="1"/>
            </p:cNvSpPr>
            <p:nvPr/>
          </p:nvSpPr>
          <p:spPr bwMode="auto">
            <a:xfrm>
              <a:off x="8267820" y="5099412"/>
              <a:ext cx="520286" cy="219321"/>
            </a:xfrm>
            <a:custGeom>
              <a:avLst/>
              <a:gdLst>
                <a:gd name="T0" fmla="*/ 554 w 677"/>
                <a:gd name="T1" fmla="*/ 160 h 286"/>
                <a:gd name="T2" fmla="*/ 519 w 677"/>
                <a:gd name="T3" fmla="*/ 160 h 286"/>
                <a:gd name="T4" fmla="*/ 519 w 677"/>
                <a:gd name="T5" fmla="*/ 126 h 286"/>
                <a:gd name="T6" fmla="*/ 554 w 677"/>
                <a:gd name="T7" fmla="*/ 126 h 286"/>
                <a:gd name="T8" fmla="*/ 554 w 677"/>
                <a:gd name="T9" fmla="*/ 160 h 286"/>
                <a:gd name="T10" fmla="*/ 339 w 677"/>
                <a:gd name="T11" fmla="*/ 209 h 286"/>
                <a:gd name="T12" fmla="*/ 273 w 677"/>
                <a:gd name="T13" fmla="*/ 143 h 286"/>
                <a:gd name="T14" fmla="*/ 339 w 677"/>
                <a:gd name="T15" fmla="*/ 77 h 286"/>
                <a:gd name="T16" fmla="*/ 405 w 677"/>
                <a:gd name="T17" fmla="*/ 143 h 286"/>
                <a:gd name="T18" fmla="*/ 339 w 677"/>
                <a:gd name="T19" fmla="*/ 209 h 286"/>
                <a:gd name="T20" fmla="*/ 158 w 677"/>
                <a:gd name="T21" fmla="*/ 160 h 286"/>
                <a:gd name="T22" fmla="*/ 123 w 677"/>
                <a:gd name="T23" fmla="*/ 160 h 286"/>
                <a:gd name="T24" fmla="*/ 123 w 677"/>
                <a:gd name="T25" fmla="*/ 126 h 286"/>
                <a:gd name="T26" fmla="*/ 158 w 677"/>
                <a:gd name="T27" fmla="*/ 126 h 286"/>
                <a:gd name="T28" fmla="*/ 158 w 677"/>
                <a:gd name="T29" fmla="*/ 160 h 286"/>
                <a:gd name="T30" fmla="*/ 677 w 677"/>
                <a:gd name="T31" fmla="*/ 66 h 286"/>
                <a:gd name="T32" fmla="*/ 611 w 677"/>
                <a:gd name="T33" fmla="*/ 0 h 286"/>
                <a:gd name="T34" fmla="*/ 66 w 677"/>
                <a:gd name="T35" fmla="*/ 0 h 286"/>
                <a:gd name="T36" fmla="*/ 0 w 677"/>
                <a:gd name="T37" fmla="*/ 66 h 286"/>
                <a:gd name="T38" fmla="*/ 0 w 677"/>
                <a:gd name="T39" fmla="*/ 220 h 286"/>
                <a:gd name="T40" fmla="*/ 66 w 677"/>
                <a:gd name="T41" fmla="*/ 286 h 286"/>
                <a:gd name="T42" fmla="*/ 611 w 677"/>
                <a:gd name="T43" fmla="*/ 286 h 286"/>
                <a:gd name="T44" fmla="*/ 677 w 677"/>
                <a:gd name="T45" fmla="*/ 220 h 286"/>
                <a:gd name="T46" fmla="*/ 677 w 677"/>
                <a:gd name="T47" fmla="*/ 6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7" h="286">
                  <a:moveTo>
                    <a:pt x="554" y="160"/>
                  </a:moveTo>
                  <a:lnTo>
                    <a:pt x="519" y="160"/>
                  </a:lnTo>
                  <a:lnTo>
                    <a:pt x="519" y="126"/>
                  </a:lnTo>
                  <a:lnTo>
                    <a:pt x="554" y="126"/>
                  </a:lnTo>
                  <a:lnTo>
                    <a:pt x="554" y="160"/>
                  </a:lnTo>
                  <a:close/>
                  <a:moveTo>
                    <a:pt x="339" y="209"/>
                  </a:moveTo>
                  <a:cubicBezTo>
                    <a:pt x="302" y="209"/>
                    <a:pt x="273" y="180"/>
                    <a:pt x="273" y="143"/>
                  </a:cubicBezTo>
                  <a:cubicBezTo>
                    <a:pt x="273" y="107"/>
                    <a:pt x="302" y="77"/>
                    <a:pt x="339" y="77"/>
                  </a:cubicBezTo>
                  <a:cubicBezTo>
                    <a:pt x="375" y="77"/>
                    <a:pt x="405" y="107"/>
                    <a:pt x="405" y="143"/>
                  </a:cubicBezTo>
                  <a:cubicBezTo>
                    <a:pt x="405" y="180"/>
                    <a:pt x="375" y="209"/>
                    <a:pt x="339" y="209"/>
                  </a:cubicBezTo>
                  <a:close/>
                  <a:moveTo>
                    <a:pt x="158" y="160"/>
                  </a:moveTo>
                  <a:lnTo>
                    <a:pt x="123" y="160"/>
                  </a:lnTo>
                  <a:lnTo>
                    <a:pt x="123" y="126"/>
                  </a:lnTo>
                  <a:lnTo>
                    <a:pt x="158" y="126"/>
                  </a:lnTo>
                  <a:lnTo>
                    <a:pt x="158" y="160"/>
                  </a:lnTo>
                  <a:close/>
                  <a:moveTo>
                    <a:pt x="677" y="66"/>
                  </a:moveTo>
                  <a:cubicBezTo>
                    <a:pt x="641" y="66"/>
                    <a:pt x="611" y="36"/>
                    <a:pt x="611" y="0"/>
                  </a:cubicBezTo>
                  <a:lnTo>
                    <a:pt x="66" y="0"/>
                  </a:lnTo>
                  <a:cubicBezTo>
                    <a:pt x="66" y="36"/>
                    <a:pt x="36" y="66"/>
                    <a:pt x="0" y="66"/>
                  </a:cubicBezTo>
                  <a:lnTo>
                    <a:pt x="0" y="220"/>
                  </a:lnTo>
                  <a:cubicBezTo>
                    <a:pt x="36" y="220"/>
                    <a:pt x="66" y="250"/>
                    <a:pt x="66" y="286"/>
                  </a:cubicBezTo>
                  <a:lnTo>
                    <a:pt x="611" y="286"/>
                  </a:lnTo>
                  <a:cubicBezTo>
                    <a:pt x="611" y="250"/>
                    <a:pt x="641" y="220"/>
                    <a:pt x="677" y="220"/>
                  </a:cubicBezTo>
                  <a:lnTo>
                    <a:pt x="677" y="66"/>
                  </a:lnTo>
                  <a:close/>
                </a:path>
              </a:pathLst>
            </a:cu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Oval 280">
              <a:extLst>
                <a:ext uri="{FF2B5EF4-FFF2-40B4-BE49-F238E27FC236}">
                  <a16:creationId xmlns:a16="http://schemas.microsoft.com/office/drawing/2014/main" id="{D74467AC-3AD1-0A45-8D9F-62B5DD99332B}"/>
                </a:ext>
              </a:extLst>
            </p:cNvPr>
            <p:cNvSpPr>
              <a:spLocks noChangeArrowheads="1"/>
            </p:cNvSpPr>
            <p:nvPr/>
          </p:nvSpPr>
          <p:spPr bwMode="auto">
            <a:xfrm>
              <a:off x="8772096" y="5304324"/>
              <a:ext cx="30417" cy="30417"/>
            </a:xfrm>
            <a:prstGeom prst="ellipse">
              <a:avLst/>
            </a:pr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Oval 281">
              <a:extLst>
                <a:ext uri="{FF2B5EF4-FFF2-40B4-BE49-F238E27FC236}">
                  <a16:creationId xmlns:a16="http://schemas.microsoft.com/office/drawing/2014/main" id="{BE1FC266-DF44-D830-4D3E-380DCAD9E8AF}"/>
                </a:ext>
              </a:extLst>
            </p:cNvPr>
            <p:cNvSpPr>
              <a:spLocks noChangeArrowheads="1"/>
            </p:cNvSpPr>
            <p:nvPr/>
          </p:nvSpPr>
          <p:spPr bwMode="auto">
            <a:xfrm>
              <a:off x="8772096" y="5085003"/>
              <a:ext cx="30417" cy="30417"/>
            </a:xfrm>
            <a:prstGeom prst="ellipse">
              <a:avLst/>
            </a:pr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282">
              <a:extLst>
                <a:ext uri="{FF2B5EF4-FFF2-40B4-BE49-F238E27FC236}">
                  <a16:creationId xmlns:a16="http://schemas.microsoft.com/office/drawing/2014/main" id="{522A2913-57A0-4C9F-6DA3-33BC81D3C58B}"/>
                </a:ext>
              </a:extLst>
            </p:cNvPr>
            <p:cNvSpPr>
              <a:spLocks noChangeArrowheads="1"/>
            </p:cNvSpPr>
            <p:nvPr/>
          </p:nvSpPr>
          <p:spPr bwMode="auto">
            <a:xfrm>
              <a:off x="8616811" y="4960135"/>
              <a:ext cx="25614" cy="27215"/>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283">
              <a:extLst>
                <a:ext uri="{FF2B5EF4-FFF2-40B4-BE49-F238E27FC236}">
                  <a16:creationId xmlns:a16="http://schemas.microsoft.com/office/drawing/2014/main" id="{42F8CE29-5C4C-6652-106D-8748D34C0FC1}"/>
                </a:ext>
              </a:extLst>
            </p:cNvPr>
            <p:cNvSpPr>
              <a:spLocks noChangeArrowheads="1"/>
            </p:cNvSpPr>
            <p:nvPr/>
          </p:nvSpPr>
          <p:spPr bwMode="auto">
            <a:xfrm>
              <a:off x="8616811" y="4854477"/>
              <a:ext cx="25614" cy="76842"/>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Rectangle 284">
              <a:extLst>
                <a:ext uri="{FF2B5EF4-FFF2-40B4-BE49-F238E27FC236}">
                  <a16:creationId xmlns:a16="http://schemas.microsoft.com/office/drawing/2014/main" id="{E742FAD9-ED1B-92A3-F4A2-6AB7B5EB8C3A}"/>
                </a:ext>
              </a:extLst>
            </p:cNvPr>
            <p:cNvSpPr>
              <a:spLocks noChangeArrowheads="1"/>
            </p:cNvSpPr>
            <p:nvPr/>
          </p:nvSpPr>
          <p:spPr bwMode="auto">
            <a:xfrm>
              <a:off x="8565583" y="4985749"/>
              <a:ext cx="25614" cy="25614"/>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Rectangle 285">
              <a:extLst>
                <a:ext uri="{FF2B5EF4-FFF2-40B4-BE49-F238E27FC236}">
                  <a16:creationId xmlns:a16="http://schemas.microsoft.com/office/drawing/2014/main" id="{95429BDE-ECBA-EF9B-DA62-915799E6F60C}"/>
                </a:ext>
              </a:extLst>
            </p:cNvPr>
            <p:cNvSpPr>
              <a:spLocks noChangeArrowheads="1"/>
            </p:cNvSpPr>
            <p:nvPr/>
          </p:nvSpPr>
          <p:spPr bwMode="auto">
            <a:xfrm>
              <a:off x="8565583" y="4880091"/>
              <a:ext cx="25614" cy="76842"/>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Rectangle 286">
              <a:extLst>
                <a:ext uri="{FF2B5EF4-FFF2-40B4-BE49-F238E27FC236}">
                  <a16:creationId xmlns:a16="http://schemas.microsoft.com/office/drawing/2014/main" id="{00A80F19-1A98-97F9-0ECD-B3C590034306}"/>
                </a:ext>
              </a:extLst>
            </p:cNvPr>
            <p:cNvSpPr>
              <a:spLocks noChangeArrowheads="1"/>
            </p:cNvSpPr>
            <p:nvPr/>
          </p:nvSpPr>
          <p:spPr bwMode="auto">
            <a:xfrm>
              <a:off x="8514355" y="4960135"/>
              <a:ext cx="25614" cy="27215"/>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Rectangle 287">
              <a:extLst>
                <a:ext uri="{FF2B5EF4-FFF2-40B4-BE49-F238E27FC236}">
                  <a16:creationId xmlns:a16="http://schemas.microsoft.com/office/drawing/2014/main" id="{E601B90A-C5D9-FE75-5D0E-89A25B25C4DF}"/>
                </a:ext>
              </a:extLst>
            </p:cNvPr>
            <p:cNvSpPr>
              <a:spLocks noChangeArrowheads="1"/>
            </p:cNvSpPr>
            <p:nvPr/>
          </p:nvSpPr>
          <p:spPr bwMode="auto">
            <a:xfrm>
              <a:off x="8514355" y="4854477"/>
              <a:ext cx="25614" cy="76842"/>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Rectangle 288">
              <a:extLst>
                <a:ext uri="{FF2B5EF4-FFF2-40B4-BE49-F238E27FC236}">
                  <a16:creationId xmlns:a16="http://schemas.microsoft.com/office/drawing/2014/main" id="{E7BCCA94-0770-9D79-9C5C-C25869E4AD24}"/>
                </a:ext>
              </a:extLst>
            </p:cNvPr>
            <p:cNvSpPr>
              <a:spLocks noChangeArrowheads="1"/>
            </p:cNvSpPr>
            <p:nvPr/>
          </p:nvSpPr>
          <p:spPr bwMode="auto">
            <a:xfrm>
              <a:off x="8463127" y="4985749"/>
              <a:ext cx="25614" cy="25614"/>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Rectangle 289">
              <a:extLst>
                <a:ext uri="{FF2B5EF4-FFF2-40B4-BE49-F238E27FC236}">
                  <a16:creationId xmlns:a16="http://schemas.microsoft.com/office/drawing/2014/main" id="{480C5CBD-2E28-E466-33C2-74657262B1CF}"/>
                </a:ext>
              </a:extLst>
            </p:cNvPr>
            <p:cNvSpPr>
              <a:spLocks noChangeArrowheads="1"/>
            </p:cNvSpPr>
            <p:nvPr/>
          </p:nvSpPr>
          <p:spPr bwMode="auto">
            <a:xfrm>
              <a:off x="8463127" y="4880091"/>
              <a:ext cx="25614" cy="76842"/>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Rectangle 290">
              <a:extLst>
                <a:ext uri="{FF2B5EF4-FFF2-40B4-BE49-F238E27FC236}">
                  <a16:creationId xmlns:a16="http://schemas.microsoft.com/office/drawing/2014/main" id="{8EBA7034-9A7F-954A-A35B-9DA1D6E1B15C}"/>
                </a:ext>
              </a:extLst>
            </p:cNvPr>
            <p:cNvSpPr>
              <a:spLocks noChangeArrowheads="1"/>
            </p:cNvSpPr>
            <p:nvPr/>
          </p:nvSpPr>
          <p:spPr bwMode="auto">
            <a:xfrm>
              <a:off x="8411899" y="4960135"/>
              <a:ext cx="25614" cy="27215"/>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Rectangle 291">
              <a:extLst>
                <a:ext uri="{FF2B5EF4-FFF2-40B4-BE49-F238E27FC236}">
                  <a16:creationId xmlns:a16="http://schemas.microsoft.com/office/drawing/2014/main" id="{C579A8B7-0D23-A0C5-6C6C-7A8C944205BF}"/>
                </a:ext>
              </a:extLst>
            </p:cNvPr>
            <p:cNvSpPr>
              <a:spLocks noChangeArrowheads="1"/>
            </p:cNvSpPr>
            <p:nvPr/>
          </p:nvSpPr>
          <p:spPr bwMode="auto">
            <a:xfrm>
              <a:off x="8411899" y="4854477"/>
              <a:ext cx="25614" cy="76842"/>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Freeform 292">
              <a:extLst>
                <a:ext uri="{FF2B5EF4-FFF2-40B4-BE49-F238E27FC236}">
                  <a16:creationId xmlns:a16="http://schemas.microsoft.com/office/drawing/2014/main" id="{219DDE8D-8727-65D8-A7F6-37BE71A63C21}"/>
                </a:ext>
              </a:extLst>
            </p:cNvPr>
            <p:cNvSpPr>
              <a:spLocks/>
            </p:cNvSpPr>
            <p:nvPr/>
          </p:nvSpPr>
          <p:spPr bwMode="auto">
            <a:xfrm>
              <a:off x="8447118" y="5395573"/>
              <a:ext cx="161689" cy="228926"/>
            </a:xfrm>
            <a:custGeom>
              <a:avLst/>
              <a:gdLst>
                <a:gd name="T0" fmla="*/ 10 w 210"/>
                <a:gd name="T1" fmla="*/ 183 h 298"/>
                <a:gd name="T2" fmla="*/ 58 w 210"/>
                <a:gd name="T3" fmla="*/ 183 h 298"/>
                <a:gd name="T4" fmla="*/ 58 w 210"/>
                <a:gd name="T5" fmla="*/ 0 h 298"/>
                <a:gd name="T6" fmla="*/ 151 w 210"/>
                <a:gd name="T7" fmla="*/ 0 h 298"/>
                <a:gd name="T8" fmla="*/ 151 w 210"/>
                <a:gd name="T9" fmla="*/ 183 h 298"/>
                <a:gd name="T10" fmla="*/ 199 w 210"/>
                <a:gd name="T11" fmla="*/ 183 h 298"/>
                <a:gd name="T12" fmla="*/ 205 w 210"/>
                <a:gd name="T13" fmla="*/ 197 h 298"/>
                <a:gd name="T14" fmla="*/ 114 w 210"/>
                <a:gd name="T15" fmla="*/ 293 h 298"/>
                <a:gd name="T16" fmla="*/ 96 w 210"/>
                <a:gd name="T17" fmla="*/ 293 h 298"/>
                <a:gd name="T18" fmla="*/ 4 w 210"/>
                <a:gd name="T19" fmla="*/ 197 h 298"/>
                <a:gd name="T20" fmla="*/ 10 w 210"/>
                <a:gd name="T21" fmla="*/ 1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0" h="298">
                  <a:moveTo>
                    <a:pt x="10" y="183"/>
                  </a:moveTo>
                  <a:lnTo>
                    <a:pt x="58" y="183"/>
                  </a:lnTo>
                  <a:lnTo>
                    <a:pt x="58" y="0"/>
                  </a:lnTo>
                  <a:lnTo>
                    <a:pt x="151" y="0"/>
                  </a:lnTo>
                  <a:lnTo>
                    <a:pt x="151" y="183"/>
                  </a:lnTo>
                  <a:lnTo>
                    <a:pt x="199" y="183"/>
                  </a:lnTo>
                  <a:cubicBezTo>
                    <a:pt x="206" y="183"/>
                    <a:pt x="210" y="192"/>
                    <a:pt x="205" y="197"/>
                  </a:cubicBezTo>
                  <a:lnTo>
                    <a:pt x="114" y="293"/>
                  </a:lnTo>
                  <a:cubicBezTo>
                    <a:pt x="109" y="298"/>
                    <a:pt x="101" y="298"/>
                    <a:pt x="96" y="293"/>
                  </a:cubicBezTo>
                  <a:lnTo>
                    <a:pt x="4" y="197"/>
                  </a:lnTo>
                  <a:cubicBezTo>
                    <a:pt x="0" y="192"/>
                    <a:pt x="3" y="183"/>
                    <a:pt x="10" y="183"/>
                  </a:cubicBezTo>
                </a:path>
              </a:pathLst>
            </a:cu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Rectangle 293">
              <a:extLst>
                <a:ext uri="{FF2B5EF4-FFF2-40B4-BE49-F238E27FC236}">
                  <a16:creationId xmlns:a16="http://schemas.microsoft.com/office/drawing/2014/main" id="{5494D877-748E-92F4-F536-ADECD52F519F}"/>
                </a:ext>
              </a:extLst>
            </p:cNvPr>
            <p:cNvSpPr>
              <a:spLocks noChangeArrowheads="1"/>
            </p:cNvSpPr>
            <p:nvPr/>
          </p:nvSpPr>
          <p:spPr bwMode="auto">
            <a:xfrm>
              <a:off x="8639223" y="5451604"/>
              <a:ext cx="27215" cy="25614"/>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294">
              <a:extLst>
                <a:ext uri="{FF2B5EF4-FFF2-40B4-BE49-F238E27FC236}">
                  <a16:creationId xmlns:a16="http://schemas.microsoft.com/office/drawing/2014/main" id="{ED38537F-65E1-9F60-9AF6-10DDE649E830}"/>
                </a:ext>
              </a:extLst>
            </p:cNvPr>
            <p:cNvSpPr>
              <a:spLocks noChangeArrowheads="1"/>
            </p:cNvSpPr>
            <p:nvPr/>
          </p:nvSpPr>
          <p:spPr bwMode="auto">
            <a:xfrm>
              <a:off x="8639223" y="5345947"/>
              <a:ext cx="27215" cy="76842"/>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Rectangle 295">
              <a:extLst>
                <a:ext uri="{FF2B5EF4-FFF2-40B4-BE49-F238E27FC236}">
                  <a16:creationId xmlns:a16="http://schemas.microsoft.com/office/drawing/2014/main" id="{D9C5E3C2-89E8-1FA6-01FE-901D402DD9AF}"/>
                </a:ext>
              </a:extLst>
            </p:cNvPr>
            <p:cNvSpPr>
              <a:spLocks noChangeArrowheads="1"/>
            </p:cNvSpPr>
            <p:nvPr/>
          </p:nvSpPr>
          <p:spPr bwMode="auto">
            <a:xfrm>
              <a:off x="8589596" y="5483622"/>
              <a:ext cx="25614" cy="27215"/>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Rectangle 296">
              <a:extLst>
                <a:ext uri="{FF2B5EF4-FFF2-40B4-BE49-F238E27FC236}">
                  <a16:creationId xmlns:a16="http://schemas.microsoft.com/office/drawing/2014/main" id="{5E64D101-5652-D4D2-705F-378B013723C2}"/>
                </a:ext>
              </a:extLst>
            </p:cNvPr>
            <p:cNvSpPr>
              <a:spLocks noChangeArrowheads="1"/>
            </p:cNvSpPr>
            <p:nvPr/>
          </p:nvSpPr>
          <p:spPr bwMode="auto">
            <a:xfrm>
              <a:off x="8589596" y="5373161"/>
              <a:ext cx="25614" cy="83246"/>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Rectangle 297">
              <a:extLst>
                <a:ext uri="{FF2B5EF4-FFF2-40B4-BE49-F238E27FC236}">
                  <a16:creationId xmlns:a16="http://schemas.microsoft.com/office/drawing/2014/main" id="{FA7740CE-06B2-3160-C5A1-EF0C6D7F38F4}"/>
                </a:ext>
              </a:extLst>
            </p:cNvPr>
            <p:cNvSpPr>
              <a:spLocks noChangeArrowheads="1"/>
            </p:cNvSpPr>
            <p:nvPr/>
          </p:nvSpPr>
          <p:spPr bwMode="auto">
            <a:xfrm>
              <a:off x="8440714" y="5486824"/>
              <a:ext cx="25614" cy="27215"/>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Rectangle 298">
              <a:extLst>
                <a:ext uri="{FF2B5EF4-FFF2-40B4-BE49-F238E27FC236}">
                  <a16:creationId xmlns:a16="http://schemas.microsoft.com/office/drawing/2014/main" id="{BB3ABDF3-A456-F617-38A2-C3B6FFC5C011}"/>
                </a:ext>
              </a:extLst>
            </p:cNvPr>
            <p:cNvSpPr>
              <a:spLocks noChangeArrowheads="1"/>
            </p:cNvSpPr>
            <p:nvPr/>
          </p:nvSpPr>
          <p:spPr bwMode="auto">
            <a:xfrm>
              <a:off x="8440714" y="5376363"/>
              <a:ext cx="25614" cy="81645"/>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Rectangle 299">
              <a:extLst>
                <a:ext uri="{FF2B5EF4-FFF2-40B4-BE49-F238E27FC236}">
                  <a16:creationId xmlns:a16="http://schemas.microsoft.com/office/drawing/2014/main" id="{4836E902-FDC3-300B-4FBC-258ED60C640E}"/>
                </a:ext>
              </a:extLst>
            </p:cNvPr>
            <p:cNvSpPr>
              <a:spLocks noChangeArrowheads="1"/>
            </p:cNvSpPr>
            <p:nvPr/>
          </p:nvSpPr>
          <p:spPr bwMode="auto">
            <a:xfrm>
              <a:off x="8389486" y="5451604"/>
              <a:ext cx="25614" cy="25614"/>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Rectangle 300">
              <a:extLst>
                <a:ext uri="{FF2B5EF4-FFF2-40B4-BE49-F238E27FC236}">
                  <a16:creationId xmlns:a16="http://schemas.microsoft.com/office/drawing/2014/main" id="{36FF924B-60A1-EF67-78A3-921318EA074E}"/>
                </a:ext>
              </a:extLst>
            </p:cNvPr>
            <p:cNvSpPr>
              <a:spLocks noChangeArrowheads="1"/>
            </p:cNvSpPr>
            <p:nvPr/>
          </p:nvSpPr>
          <p:spPr bwMode="auto">
            <a:xfrm>
              <a:off x="8389486" y="5345947"/>
              <a:ext cx="25614" cy="76842"/>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Freeform 301">
              <a:extLst>
                <a:ext uri="{FF2B5EF4-FFF2-40B4-BE49-F238E27FC236}">
                  <a16:creationId xmlns:a16="http://schemas.microsoft.com/office/drawing/2014/main" id="{C04E74AF-11F4-ADDD-E960-A8672FD8A09F}"/>
                </a:ext>
              </a:extLst>
            </p:cNvPr>
            <p:cNvSpPr>
              <a:spLocks/>
            </p:cNvSpPr>
            <p:nvPr/>
          </p:nvSpPr>
          <p:spPr bwMode="auto">
            <a:xfrm>
              <a:off x="8211788" y="5043380"/>
              <a:ext cx="632348" cy="332982"/>
            </a:xfrm>
            <a:custGeom>
              <a:avLst/>
              <a:gdLst>
                <a:gd name="T0" fmla="*/ 0 w 395"/>
                <a:gd name="T1" fmla="*/ 0 h 208"/>
                <a:gd name="T2" fmla="*/ 0 w 395"/>
                <a:gd name="T3" fmla="*/ 208 h 208"/>
                <a:gd name="T4" fmla="*/ 97 w 395"/>
                <a:gd name="T5" fmla="*/ 208 h 208"/>
                <a:gd name="T6" fmla="*/ 97 w 395"/>
                <a:gd name="T7" fmla="*/ 196 h 208"/>
                <a:gd name="T8" fmla="*/ 12 w 395"/>
                <a:gd name="T9" fmla="*/ 196 h 208"/>
                <a:gd name="T10" fmla="*/ 12 w 395"/>
                <a:gd name="T11" fmla="*/ 12 h 208"/>
                <a:gd name="T12" fmla="*/ 383 w 395"/>
                <a:gd name="T13" fmla="*/ 12 h 208"/>
                <a:gd name="T14" fmla="*/ 383 w 395"/>
                <a:gd name="T15" fmla="*/ 196 h 208"/>
                <a:gd name="T16" fmla="*/ 297 w 395"/>
                <a:gd name="T17" fmla="*/ 196 h 208"/>
                <a:gd name="T18" fmla="*/ 297 w 395"/>
                <a:gd name="T19" fmla="*/ 208 h 208"/>
                <a:gd name="T20" fmla="*/ 395 w 395"/>
                <a:gd name="T21" fmla="*/ 208 h 208"/>
                <a:gd name="T22" fmla="*/ 395 w 395"/>
                <a:gd name="T23" fmla="*/ 0 h 208"/>
                <a:gd name="T24" fmla="*/ 0 w 395"/>
                <a:gd name="T2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08">
                  <a:moveTo>
                    <a:pt x="0" y="0"/>
                  </a:moveTo>
                  <a:lnTo>
                    <a:pt x="0" y="208"/>
                  </a:lnTo>
                  <a:lnTo>
                    <a:pt x="97" y="208"/>
                  </a:lnTo>
                  <a:lnTo>
                    <a:pt x="97" y="196"/>
                  </a:lnTo>
                  <a:lnTo>
                    <a:pt x="12" y="196"/>
                  </a:lnTo>
                  <a:lnTo>
                    <a:pt x="12" y="12"/>
                  </a:lnTo>
                  <a:lnTo>
                    <a:pt x="383" y="12"/>
                  </a:lnTo>
                  <a:lnTo>
                    <a:pt x="383" y="196"/>
                  </a:lnTo>
                  <a:lnTo>
                    <a:pt x="297" y="196"/>
                  </a:lnTo>
                  <a:lnTo>
                    <a:pt x="297" y="208"/>
                  </a:lnTo>
                  <a:lnTo>
                    <a:pt x="395" y="208"/>
                  </a:lnTo>
                  <a:lnTo>
                    <a:pt x="395" y="0"/>
                  </a:lnTo>
                  <a:lnTo>
                    <a:pt x="0" y="0"/>
                  </a:lnTo>
                  <a:close/>
                </a:path>
              </a:pathLst>
            </a:cu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7" name="Safe3" descr="{&quot;Key&quot;:&quot;POWER_USER_SHAPE_ICON&quot;,&quot;Value&quot;:&quot;POWER_USER_SHAPE_ICON_STYLE_1&quot;}">
            <a:extLst>
              <a:ext uri="{FF2B5EF4-FFF2-40B4-BE49-F238E27FC236}">
                <a16:creationId xmlns:a16="http://schemas.microsoft.com/office/drawing/2014/main" id="{BD19A3E8-1966-4569-319A-8B6C23099433}"/>
              </a:ext>
            </a:extLst>
          </p:cNvPr>
          <p:cNvGrpSpPr>
            <a:grpSpLocks noChangeAspect="1"/>
          </p:cNvGrpSpPr>
          <p:nvPr/>
        </p:nvGrpSpPr>
        <p:grpSpPr>
          <a:xfrm>
            <a:off x="2641629" y="4589684"/>
            <a:ext cx="259673" cy="239553"/>
            <a:chOff x="990309" y="155345"/>
            <a:chExt cx="588525" cy="542925"/>
          </a:xfrm>
          <a:solidFill>
            <a:srgbClr val="005993"/>
          </a:solidFill>
        </p:grpSpPr>
        <p:sp>
          <p:nvSpPr>
            <p:cNvPr id="78" name="Safe4">
              <a:extLst>
                <a:ext uri="{FF2B5EF4-FFF2-40B4-BE49-F238E27FC236}">
                  <a16:creationId xmlns:a16="http://schemas.microsoft.com/office/drawing/2014/main" id="{97759119-4EDD-10A2-B0F5-DCB9E588F7D0}"/>
                </a:ext>
              </a:extLst>
            </p:cNvPr>
            <p:cNvSpPr>
              <a:spLocks noEditPoints="1"/>
            </p:cNvSpPr>
            <p:nvPr>
              <p:custDataLst>
                <p:tags r:id="rId4"/>
              </p:custDataLst>
            </p:nvPr>
          </p:nvSpPr>
          <p:spPr bwMode="auto">
            <a:xfrm>
              <a:off x="990309" y="155345"/>
              <a:ext cx="588525" cy="542925"/>
            </a:xfrm>
            <a:custGeom>
              <a:avLst/>
              <a:gdLst>
                <a:gd name="T0" fmla="*/ 1055 w 1099"/>
                <a:gd name="T1" fmla="*/ 45 h 1011"/>
                <a:gd name="T2" fmla="*/ 1055 w 1099"/>
                <a:gd name="T3" fmla="*/ 966 h 1011"/>
                <a:gd name="T4" fmla="*/ 44 w 1099"/>
                <a:gd name="T5" fmla="*/ 966 h 1011"/>
                <a:gd name="T6" fmla="*/ 44 w 1099"/>
                <a:gd name="T7" fmla="*/ 45 h 1011"/>
                <a:gd name="T8" fmla="*/ 1055 w 1099"/>
                <a:gd name="T9" fmla="*/ 45 h 1011"/>
                <a:gd name="T10" fmla="*/ 1099 w 1099"/>
                <a:gd name="T11" fmla="*/ 0 h 1011"/>
                <a:gd name="T12" fmla="*/ 0 w 1099"/>
                <a:gd name="T13" fmla="*/ 0 h 1011"/>
                <a:gd name="T14" fmla="*/ 0 w 1099"/>
                <a:gd name="T15" fmla="*/ 1011 h 1011"/>
                <a:gd name="T16" fmla="*/ 1099 w 1099"/>
                <a:gd name="T17" fmla="*/ 1011 h 1011"/>
                <a:gd name="T18" fmla="*/ 1099 w 1099"/>
                <a:gd name="T19" fmla="*/ 0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9" h="1011">
                  <a:moveTo>
                    <a:pt x="1055" y="45"/>
                  </a:moveTo>
                  <a:lnTo>
                    <a:pt x="1055" y="966"/>
                  </a:lnTo>
                  <a:lnTo>
                    <a:pt x="44" y="966"/>
                  </a:lnTo>
                  <a:lnTo>
                    <a:pt x="44" y="45"/>
                  </a:lnTo>
                  <a:lnTo>
                    <a:pt x="1055" y="45"/>
                  </a:lnTo>
                  <a:close/>
                  <a:moveTo>
                    <a:pt x="1099" y="0"/>
                  </a:moveTo>
                  <a:lnTo>
                    <a:pt x="0" y="0"/>
                  </a:lnTo>
                  <a:lnTo>
                    <a:pt x="0" y="1011"/>
                  </a:lnTo>
                  <a:lnTo>
                    <a:pt x="1099" y="1011"/>
                  </a:lnTo>
                  <a:lnTo>
                    <a:pt x="1099" y="0"/>
                  </a:lnTo>
                  <a:close/>
                </a:path>
              </a:pathLst>
            </a:custGeom>
            <a:grpFill/>
            <a:ln w="3175">
              <a:solidFill>
                <a:srgbClr val="00599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Safe4">
              <a:extLst>
                <a:ext uri="{FF2B5EF4-FFF2-40B4-BE49-F238E27FC236}">
                  <a16:creationId xmlns:a16="http://schemas.microsoft.com/office/drawing/2014/main" id="{7AAAFFC3-1698-34F3-6186-79E0A5D5813A}"/>
                </a:ext>
              </a:extLst>
            </p:cNvPr>
            <p:cNvSpPr>
              <a:spLocks noEditPoints="1"/>
            </p:cNvSpPr>
            <p:nvPr>
              <p:custDataLst>
                <p:tags r:id="rId5"/>
              </p:custDataLst>
            </p:nvPr>
          </p:nvSpPr>
          <p:spPr bwMode="auto">
            <a:xfrm>
              <a:off x="1085784" y="225170"/>
              <a:ext cx="397575" cy="403275"/>
            </a:xfrm>
            <a:custGeom>
              <a:avLst/>
              <a:gdLst>
                <a:gd name="T0" fmla="*/ 696 w 741"/>
                <a:gd name="T1" fmla="*/ 45 h 751"/>
                <a:gd name="T2" fmla="*/ 696 w 741"/>
                <a:gd name="T3" fmla="*/ 706 h 751"/>
                <a:gd name="T4" fmla="*/ 44 w 741"/>
                <a:gd name="T5" fmla="*/ 706 h 751"/>
                <a:gd name="T6" fmla="*/ 44 w 741"/>
                <a:gd name="T7" fmla="*/ 45 h 751"/>
                <a:gd name="T8" fmla="*/ 696 w 741"/>
                <a:gd name="T9" fmla="*/ 45 h 751"/>
                <a:gd name="T10" fmla="*/ 741 w 741"/>
                <a:gd name="T11" fmla="*/ 0 h 751"/>
                <a:gd name="T12" fmla="*/ 0 w 741"/>
                <a:gd name="T13" fmla="*/ 0 h 751"/>
                <a:gd name="T14" fmla="*/ 0 w 741"/>
                <a:gd name="T15" fmla="*/ 751 h 751"/>
                <a:gd name="T16" fmla="*/ 741 w 741"/>
                <a:gd name="T17" fmla="*/ 751 h 751"/>
                <a:gd name="T18" fmla="*/ 741 w 741"/>
                <a:gd name="T19" fmla="*/ 0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1" h="751">
                  <a:moveTo>
                    <a:pt x="696" y="45"/>
                  </a:moveTo>
                  <a:lnTo>
                    <a:pt x="696" y="706"/>
                  </a:lnTo>
                  <a:lnTo>
                    <a:pt x="44" y="706"/>
                  </a:lnTo>
                  <a:lnTo>
                    <a:pt x="44" y="45"/>
                  </a:lnTo>
                  <a:lnTo>
                    <a:pt x="696" y="45"/>
                  </a:lnTo>
                  <a:close/>
                  <a:moveTo>
                    <a:pt x="741" y="0"/>
                  </a:moveTo>
                  <a:lnTo>
                    <a:pt x="0" y="0"/>
                  </a:lnTo>
                  <a:lnTo>
                    <a:pt x="0" y="751"/>
                  </a:lnTo>
                  <a:lnTo>
                    <a:pt x="741" y="751"/>
                  </a:lnTo>
                  <a:lnTo>
                    <a:pt x="741" y="0"/>
                  </a:lnTo>
                  <a:close/>
                </a:path>
              </a:pathLst>
            </a:custGeom>
            <a:grpFill/>
            <a:ln w="3175">
              <a:solidFill>
                <a:srgbClr val="00599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Safe4">
              <a:extLst>
                <a:ext uri="{FF2B5EF4-FFF2-40B4-BE49-F238E27FC236}">
                  <a16:creationId xmlns:a16="http://schemas.microsoft.com/office/drawing/2014/main" id="{87F8A1D8-B6C9-7B96-80F9-FB61E230199E}"/>
                </a:ext>
              </a:extLst>
            </p:cNvPr>
            <p:cNvSpPr>
              <a:spLocks noEditPoints="1"/>
            </p:cNvSpPr>
            <p:nvPr>
              <p:custDataLst>
                <p:tags r:id="rId6"/>
              </p:custDataLst>
            </p:nvPr>
          </p:nvSpPr>
          <p:spPr bwMode="auto">
            <a:xfrm>
              <a:off x="1369359" y="391895"/>
              <a:ext cx="71250" cy="69825"/>
            </a:xfrm>
            <a:custGeom>
              <a:avLst/>
              <a:gdLst>
                <a:gd name="T0" fmla="*/ 65 w 131"/>
                <a:gd name="T1" fmla="*/ 25 h 131"/>
                <a:gd name="T2" fmla="*/ 106 w 131"/>
                <a:gd name="T3" fmla="*/ 66 h 131"/>
                <a:gd name="T4" fmla="*/ 65 w 131"/>
                <a:gd name="T5" fmla="*/ 106 h 131"/>
                <a:gd name="T6" fmla="*/ 25 w 131"/>
                <a:gd name="T7" fmla="*/ 66 h 131"/>
                <a:gd name="T8" fmla="*/ 65 w 131"/>
                <a:gd name="T9" fmla="*/ 25 h 131"/>
                <a:gd name="T10" fmla="*/ 65 w 131"/>
                <a:gd name="T11" fmla="*/ 0 h 131"/>
                <a:gd name="T12" fmla="*/ 0 w 131"/>
                <a:gd name="T13" fmla="*/ 66 h 131"/>
                <a:gd name="T14" fmla="*/ 65 w 131"/>
                <a:gd name="T15" fmla="*/ 131 h 131"/>
                <a:gd name="T16" fmla="*/ 131 w 131"/>
                <a:gd name="T17" fmla="*/ 66 h 131"/>
                <a:gd name="T18" fmla="*/ 65 w 131"/>
                <a:gd name="T1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131">
                  <a:moveTo>
                    <a:pt x="65" y="25"/>
                  </a:moveTo>
                  <a:cubicBezTo>
                    <a:pt x="88" y="25"/>
                    <a:pt x="106" y="43"/>
                    <a:pt x="106" y="66"/>
                  </a:cubicBezTo>
                  <a:cubicBezTo>
                    <a:pt x="106" y="88"/>
                    <a:pt x="88" y="106"/>
                    <a:pt x="65" y="106"/>
                  </a:cubicBezTo>
                  <a:cubicBezTo>
                    <a:pt x="43" y="106"/>
                    <a:pt x="25" y="88"/>
                    <a:pt x="25" y="66"/>
                  </a:cubicBezTo>
                  <a:cubicBezTo>
                    <a:pt x="25" y="43"/>
                    <a:pt x="43" y="25"/>
                    <a:pt x="65" y="25"/>
                  </a:cubicBezTo>
                  <a:close/>
                  <a:moveTo>
                    <a:pt x="65" y="0"/>
                  </a:moveTo>
                  <a:cubicBezTo>
                    <a:pt x="29" y="0"/>
                    <a:pt x="0" y="29"/>
                    <a:pt x="0" y="66"/>
                  </a:cubicBezTo>
                  <a:cubicBezTo>
                    <a:pt x="0" y="102"/>
                    <a:pt x="29" y="131"/>
                    <a:pt x="65" y="131"/>
                  </a:cubicBezTo>
                  <a:cubicBezTo>
                    <a:pt x="101" y="131"/>
                    <a:pt x="131" y="102"/>
                    <a:pt x="131" y="66"/>
                  </a:cubicBezTo>
                  <a:cubicBezTo>
                    <a:pt x="131" y="29"/>
                    <a:pt x="101" y="0"/>
                    <a:pt x="65" y="0"/>
                  </a:cubicBezTo>
                  <a:close/>
                </a:path>
              </a:pathLst>
            </a:custGeom>
            <a:grpFill/>
            <a:ln w="3175">
              <a:solidFill>
                <a:srgbClr val="00599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Safe4">
              <a:extLst>
                <a:ext uri="{FF2B5EF4-FFF2-40B4-BE49-F238E27FC236}">
                  <a16:creationId xmlns:a16="http://schemas.microsoft.com/office/drawing/2014/main" id="{A4E774E6-4999-955C-7A3D-321D168F77E3}"/>
                </a:ext>
              </a:extLst>
            </p:cNvPr>
            <p:cNvSpPr>
              <a:spLocks noChangeArrowheads="1"/>
            </p:cNvSpPr>
            <p:nvPr>
              <p:custDataLst>
                <p:tags r:id="rId7"/>
              </p:custDataLst>
            </p:nvPr>
          </p:nvSpPr>
          <p:spPr bwMode="auto">
            <a:xfrm>
              <a:off x="1315209" y="420395"/>
              <a:ext cx="64125" cy="12825"/>
            </a:xfrm>
            <a:prstGeom prst="rect">
              <a:avLst/>
            </a:prstGeom>
            <a:grpFill/>
            <a:ln w="3175">
              <a:solidFill>
                <a:srgbClr val="00599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Safe4">
              <a:extLst>
                <a:ext uri="{FF2B5EF4-FFF2-40B4-BE49-F238E27FC236}">
                  <a16:creationId xmlns:a16="http://schemas.microsoft.com/office/drawing/2014/main" id="{39D70A41-445D-4AD8-98C8-4A8A13E12BF4}"/>
                </a:ext>
              </a:extLst>
            </p:cNvPr>
            <p:cNvSpPr>
              <a:spLocks noChangeArrowheads="1"/>
            </p:cNvSpPr>
            <p:nvPr>
              <p:custDataLst>
                <p:tags r:id="rId8"/>
              </p:custDataLst>
            </p:nvPr>
          </p:nvSpPr>
          <p:spPr bwMode="auto">
            <a:xfrm>
              <a:off x="1037334" y="292145"/>
              <a:ext cx="24225" cy="102600"/>
            </a:xfrm>
            <a:prstGeom prst="rect">
              <a:avLst/>
            </a:prstGeom>
            <a:grpFill/>
            <a:ln w="3175">
              <a:solidFill>
                <a:srgbClr val="00599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Safe4">
              <a:extLst>
                <a:ext uri="{FF2B5EF4-FFF2-40B4-BE49-F238E27FC236}">
                  <a16:creationId xmlns:a16="http://schemas.microsoft.com/office/drawing/2014/main" id="{F9601FB6-20A4-8F6A-FB07-EEC5581FB67D}"/>
                </a:ext>
              </a:extLst>
            </p:cNvPr>
            <p:cNvSpPr>
              <a:spLocks noChangeArrowheads="1"/>
            </p:cNvSpPr>
            <p:nvPr>
              <p:custDataLst>
                <p:tags r:id="rId9"/>
              </p:custDataLst>
            </p:nvPr>
          </p:nvSpPr>
          <p:spPr bwMode="auto">
            <a:xfrm>
              <a:off x="1037334" y="458870"/>
              <a:ext cx="24225" cy="101175"/>
            </a:xfrm>
            <a:prstGeom prst="rect">
              <a:avLst/>
            </a:prstGeom>
            <a:grpFill/>
            <a:ln w="3175">
              <a:solidFill>
                <a:srgbClr val="00599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4" name="Rectangle 83">
            <a:extLst>
              <a:ext uri="{FF2B5EF4-FFF2-40B4-BE49-F238E27FC236}">
                <a16:creationId xmlns:a16="http://schemas.microsoft.com/office/drawing/2014/main" id="{C1707D7A-7D3C-F885-9A8E-642EF68D8637}"/>
              </a:ext>
            </a:extLst>
          </p:cNvPr>
          <p:cNvSpPr/>
          <p:nvPr/>
        </p:nvSpPr>
        <p:spPr>
          <a:xfrm>
            <a:off x="105335" y="338224"/>
            <a:ext cx="5795932" cy="470218"/>
          </a:xfrm>
          <a:prstGeom prst="rect">
            <a:avLst/>
          </a:prstGeom>
          <a:gradFill>
            <a:gsLst>
              <a:gs pos="52000">
                <a:srgbClr val="FFFFFF">
                  <a:alpha val="95000"/>
                </a:srgbClr>
              </a:gs>
              <a:gs pos="0">
                <a:schemeClr val="bg1">
                  <a:alpha val="0"/>
                </a:schemeClr>
              </a:gs>
              <a:gs pos="11000">
                <a:srgbClr val="FFFFFF">
                  <a:alpha val="80000"/>
                </a:srgbClr>
              </a:gs>
              <a:gs pos="88000">
                <a:srgbClr val="FFFFFF">
                  <a:alpha val="80000"/>
                </a:srgbClr>
              </a:gs>
              <a:gs pos="100000">
                <a:srgbClr val="FFFFFF">
                  <a:gamma/>
                  <a:tint val="43922"/>
                  <a:invGamma/>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VN-Gilroy" panose="00000500000000000000" pitchFamily="2" charset="0"/>
              <a:ea typeface="+mn-ea"/>
              <a:cs typeface="Arial" panose="020B0604020202020204" pitchFamily="34" charset="0"/>
            </a:endParaRPr>
          </a:p>
        </p:txBody>
      </p:sp>
      <p:sp>
        <p:nvSpPr>
          <p:cNvPr id="85" name="TextBox 84">
            <a:extLst>
              <a:ext uri="{FF2B5EF4-FFF2-40B4-BE49-F238E27FC236}">
                <a16:creationId xmlns:a16="http://schemas.microsoft.com/office/drawing/2014/main" id="{5CCA46E9-98E9-5213-719A-72D3688D7836}"/>
              </a:ext>
            </a:extLst>
          </p:cNvPr>
          <p:cNvSpPr txBox="1"/>
          <p:nvPr/>
        </p:nvSpPr>
        <p:spPr>
          <a:xfrm>
            <a:off x="983652" y="403243"/>
            <a:ext cx="59226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5993"/>
                </a:solidFill>
                <a:latin typeface="SVN-Gilroy XBold" panose="00000900000000000000" pitchFamily="50" charset="0"/>
                <a:cs typeface="Arial" panose="020B0604020202020204" pitchFamily="34" charset="0"/>
              </a:rPr>
              <a:t>Business plan in FY2024</a:t>
            </a:r>
            <a:endParaRPr lang="vi-VN" sz="1600" b="1" dirty="0">
              <a:solidFill>
                <a:srgbClr val="005993"/>
              </a:solidFill>
              <a:latin typeface="Arial" panose="020B0604020202020204" pitchFamily="34" charset="0"/>
              <a:cs typeface="Arial" panose="020B0604020202020204" pitchFamily="34" charset="0"/>
            </a:endParaRPr>
          </a:p>
        </p:txBody>
      </p:sp>
      <p:grpSp>
        <p:nvGrpSpPr>
          <p:cNvPr id="86" name="Group 85">
            <a:extLst>
              <a:ext uri="{FF2B5EF4-FFF2-40B4-BE49-F238E27FC236}">
                <a16:creationId xmlns:a16="http://schemas.microsoft.com/office/drawing/2014/main" id="{46E97DFB-30FB-9FBD-13FD-ABD28FEAE76F}"/>
              </a:ext>
            </a:extLst>
          </p:cNvPr>
          <p:cNvGrpSpPr/>
          <p:nvPr/>
        </p:nvGrpSpPr>
        <p:grpSpPr>
          <a:xfrm>
            <a:off x="598434" y="392980"/>
            <a:ext cx="370841" cy="359080"/>
            <a:chOff x="10124985" y="4872481"/>
            <a:chExt cx="360680" cy="413653"/>
          </a:xfrm>
        </p:grpSpPr>
        <p:sp>
          <p:nvSpPr>
            <p:cNvPr id="87" name="Freeform: Shape 86">
              <a:extLst>
                <a:ext uri="{FF2B5EF4-FFF2-40B4-BE49-F238E27FC236}">
                  <a16:creationId xmlns:a16="http://schemas.microsoft.com/office/drawing/2014/main" id="{BE9BE6C6-F7F7-B780-8050-49547FAA5B45}"/>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88" name="Freeform: Shape 87">
              <a:extLst>
                <a:ext uri="{FF2B5EF4-FFF2-40B4-BE49-F238E27FC236}">
                  <a16:creationId xmlns:a16="http://schemas.microsoft.com/office/drawing/2014/main" id="{85E55168-9FEA-03FA-A05A-C9FE6444D19F}"/>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89" name="Freeform: Shape 88">
              <a:extLst>
                <a:ext uri="{FF2B5EF4-FFF2-40B4-BE49-F238E27FC236}">
                  <a16:creationId xmlns:a16="http://schemas.microsoft.com/office/drawing/2014/main" id="{EE5FEAF0-A373-C020-9733-36F90A5DA9FF}"/>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90" name="Freeform: Shape 89">
              <a:extLst>
                <a:ext uri="{FF2B5EF4-FFF2-40B4-BE49-F238E27FC236}">
                  <a16:creationId xmlns:a16="http://schemas.microsoft.com/office/drawing/2014/main" id="{A5C8B9B2-8FDC-5629-6BA7-33832918E603}"/>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91" name="Freeform: Shape 90">
              <a:extLst>
                <a:ext uri="{FF2B5EF4-FFF2-40B4-BE49-F238E27FC236}">
                  <a16:creationId xmlns:a16="http://schemas.microsoft.com/office/drawing/2014/main" id="{4B9EB4CE-1AEA-DFC6-0C15-215E8F90AD99}"/>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92" name="Freeform: Shape 91">
              <a:extLst>
                <a:ext uri="{FF2B5EF4-FFF2-40B4-BE49-F238E27FC236}">
                  <a16:creationId xmlns:a16="http://schemas.microsoft.com/office/drawing/2014/main" id="{3BF4FF46-9CC6-ACDA-213A-4AF19DAACB61}"/>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grpSp>
      <p:pic>
        <p:nvPicPr>
          <p:cNvPr id="93" name="Picture 92">
            <a:extLst>
              <a:ext uri="{FF2B5EF4-FFF2-40B4-BE49-F238E27FC236}">
                <a16:creationId xmlns:a16="http://schemas.microsoft.com/office/drawing/2014/main" id="{4DEE38E4-54B8-787E-5D2D-9D44D99EC28A}"/>
              </a:ext>
            </a:extLst>
          </p:cNvPr>
          <p:cNvPicPr>
            <a:picLocks noChangeAspect="1"/>
          </p:cNvPicPr>
          <p:nvPr/>
        </p:nvPicPr>
        <p:blipFill>
          <a:blip r:embed="rId19"/>
          <a:stretch>
            <a:fillRect/>
          </a:stretch>
        </p:blipFill>
        <p:spPr>
          <a:xfrm>
            <a:off x="10514269" y="370791"/>
            <a:ext cx="1217786" cy="305596"/>
          </a:xfrm>
          <a:prstGeom prst="rect">
            <a:avLst/>
          </a:prstGeom>
        </p:spPr>
      </p:pic>
      <p:cxnSp>
        <p:nvCxnSpPr>
          <p:cNvPr id="99" name="Straight Connector 98">
            <a:extLst>
              <a:ext uri="{FF2B5EF4-FFF2-40B4-BE49-F238E27FC236}">
                <a16:creationId xmlns:a16="http://schemas.microsoft.com/office/drawing/2014/main" id="{3CB97A75-0BD7-F5B3-F2CD-EF5EF1B985E6}"/>
              </a:ext>
            </a:extLst>
          </p:cNvPr>
          <p:cNvCxnSpPr>
            <a:cxnSpLocks/>
          </p:cNvCxnSpPr>
          <p:nvPr/>
        </p:nvCxnSpPr>
        <p:spPr>
          <a:xfrm>
            <a:off x="335530" y="6543707"/>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39F25216-E3AD-EE2B-009B-A37BA370EC54}"/>
              </a:ext>
            </a:extLst>
          </p:cNvPr>
          <p:cNvSpPr txBox="1"/>
          <p:nvPr/>
        </p:nvSpPr>
        <p:spPr>
          <a:xfrm>
            <a:off x="882606" y="6581255"/>
            <a:ext cx="1074813" cy="184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en-US" sz="600" dirty="0">
                <a:solidFill>
                  <a:srgbClr val="D08500"/>
                </a:solidFill>
                <a:latin typeface="SVN-Gilroy Heavy" panose="00000A00000000000000" pitchFamily="50" charset="0"/>
                <a:cs typeface="Arial" panose="020B0604020202020204" pitchFamily="34" charset="0"/>
              </a:rPr>
              <a:t>04</a:t>
            </a:r>
            <a:r>
              <a:rPr lang="en-US" sz="600" dirty="0">
                <a:solidFill>
                  <a:srgbClr val="D08500"/>
                </a:solidFill>
                <a:latin typeface="SVN-Gilroy Medium" panose="00000600000000000000" pitchFamily="50" charset="0"/>
                <a:cs typeface="Arial" panose="020B0604020202020204" pitchFamily="34" charset="0"/>
              </a:rPr>
              <a:t> – 2H2024</a:t>
            </a:r>
            <a:endParaRPr lang="de-DE" sz="600" dirty="0">
              <a:solidFill>
                <a:srgbClr val="D08500"/>
              </a:solidFill>
              <a:latin typeface="SVN-Gilroy Medium" panose="00000600000000000000" pitchFamily="50" charset="0"/>
              <a:cs typeface="Arial" panose="020B0604020202020204" pitchFamily="34" charset="0"/>
            </a:endParaRPr>
          </a:p>
        </p:txBody>
      </p:sp>
      <p:sp>
        <p:nvSpPr>
          <p:cNvPr id="101" name="TextBox 100">
            <a:extLst>
              <a:ext uri="{FF2B5EF4-FFF2-40B4-BE49-F238E27FC236}">
                <a16:creationId xmlns:a16="http://schemas.microsoft.com/office/drawing/2014/main" id="{6371AF15-9DCF-7958-46D0-63B17DA37DB5}"/>
              </a:ext>
            </a:extLst>
          </p:cNvPr>
          <p:cNvSpPr txBox="1"/>
          <p:nvPr/>
        </p:nvSpPr>
        <p:spPr>
          <a:xfrm>
            <a:off x="1817745" y="6581255"/>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a:ln>
                  <a:noFill/>
                </a:ln>
                <a:solidFill>
                  <a:srgbClr val="D08500"/>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a:ln>
                  <a:noFill/>
                </a:ln>
                <a:solidFill>
                  <a:srgbClr val="D08500"/>
                </a:solidFill>
                <a:effectLst/>
                <a:uLnTx/>
                <a:uFillTx/>
                <a:latin typeface="SVN-Gilroy XBold" panose="00000900000000000000" pitchFamily="50" charset="0"/>
                <a:cs typeface="Arial" panose="020B0604020202020204" pitchFamily="34" charset="0"/>
              </a:rPr>
              <a:t>23</a:t>
            </a:r>
            <a:endParaRPr lang="de-DE" sz="600" dirty="0">
              <a:solidFill>
                <a:srgbClr val="D08500"/>
              </a:solidFill>
              <a:latin typeface="SVN-Gilroy XBold" panose="00000900000000000000" pitchFamily="50" charset="0"/>
              <a:cs typeface="Arial" panose="020B0604020202020204" pitchFamily="34" charset="0"/>
            </a:endParaRPr>
          </a:p>
        </p:txBody>
      </p:sp>
      <p:cxnSp>
        <p:nvCxnSpPr>
          <p:cNvPr id="107" name="Straight Connector 106">
            <a:extLst>
              <a:ext uri="{FF2B5EF4-FFF2-40B4-BE49-F238E27FC236}">
                <a16:creationId xmlns:a16="http://schemas.microsoft.com/office/drawing/2014/main" id="{72C4F1BC-39CA-D86E-0B09-A0F1441D133F}"/>
              </a:ext>
            </a:extLst>
          </p:cNvPr>
          <p:cNvCxnSpPr>
            <a:cxnSpLocks/>
          </p:cNvCxnSpPr>
          <p:nvPr/>
        </p:nvCxnSpPr>
        <p:spPr>
          <a:xfrm>
            <a:off x="1924807" y="6620002"/>
            <a:ext cx="0" cy="107173"/>
          </a:xfrm>
          <a:prstGeom prst="line">
            <a:avLst/>
          </a:prstGeom>
          <a:ln w="6350">
            <a:solidFill>
              <a:srgbClr val="D0850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4E393F20-B4FB-437D-CFDF-D6C74F09E194}"/>
              </a:ext>
            </a:extLst>
          </p:cNvPr>
          <p:cNvCxnSpPr>
            <a:cxnSpLocks/>
          </p:cNvCxnSpPr>
          <p:nvPr/>
        </p:nvCxnSpPr>
        <p:spPr>
          <a:xfrm>
            <a:off x="1473931" y="6543707"/>
            <a:ext cx="381156" cy="0"/>
          </a:xfrm>
          <a:prstGeom prst="line">
            <a:avLst/>
          </a:prstGeom>
          <a:ln w="28575">
            <a:solidFill>
              <a:srgbClr val="D08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335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4D39C015-340A-515A-9644-0043EAA3C6C4}"/>
              </a:ext>
            </a:extLst>
          </p:cNvPr>
          <p:cNvPicPr>
            <a:picLocks noChangeAspect="1"/>
          </p:cNvPicPr>
          <p:nvPr/>
        </p:nvPicPr>
        <p:blipFill>
          <a:blip r:embed="rId3"/>
          <a:stretch>
            <a:fillRect/>
          </a:stretch>
        </p:blipFill>
        <p:spPr>
          <a:xfrm>
            <a:off x="0" y="2063026"/>
            <a:ext cx="12192000" cy="4794974"/>
          </a:xfrm>
          <a:prstGeom prst="rect">
            <a:avLst/>
          </a:prstGeom>
        </p:spPr>
      </p:pic>
      <p:sp>
        <p:nvSpPr>
          <p:cNvPr id="38" name="Rectangle 37">
            <a:extLst>
              <a:ext uri="{FF2B5EF4-FFF2-40B4-BE49-F238E27FC236}">
                <a16:creationId xmlns:a16="http://schemas.microsoft.com/office/drawing/2014/main" id="{055766FA-290C-4742-088D-E8C78F681CBE}"/>
              </a:ext>
            </a:extLst>
          </p:cNvPr>
          <p:cNvSpPr/>
          <p:nvPr/>
        </p:nvSpPr>
        <p:spPr>
          <a:xfrm rot="16200000">
            <a:off x="2667000" y="-2667000"/>
            <a:ext cx="6858000" cy="12192000"/>
          </a:xfrm>
          <a:prstGeom prst="rect">
            <a:avLst/>
          </a:prstGeom>
          <a:gradFill>
            <a:gsLst>
              <a:gs pos="49000">
                <a:srgbClr val="FFFFFF">
                  <a:alpha val="70000"/>
                </a:srgbClr>
              </a:gs>
              <a:gs pos="31000">
                <a:srgbClr val="FFFFFF"/>
              </a:gs>
              <a:gs pos="0">
                <a:srgbClr val="FFFFFF"/>
              </a:gs>
              <a:gs pos="79324">
                <a:srgbClr val="FFFFFF">
                  <a:alpha val="20000"/>
                </a:srgbClr>
              </a:gs>
              <a:gs pos="100000">
                <a:schemeClr val="bg1">
                  <a:lumMod val="10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A9B1494F-BDCD-A130-7143-6908A110FC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90232" y="318411"/>
            <a:ext cx="1341434" cy="450721"/>
          </a:xfrm>
          <a:prstGeom prst="rect">
            <a:avLst/>
          </a:prstGeom>
        </p:spPr>
      </p:pic>
      <p:sp>
        <p:nvSpPr>
          <p:cNvPr id="12" name="Rectangle: Rounded Corners 1">
            <a:extLst>
              <a:ext uri="{FF2B5EF4-FFF2-40B4-BE49-F238E27FC236}">
                <a16:creationId xmlns:a16="http://schemas.microsoft.com/office/drawing/2014/main" id="{241BB414-1DB6-F88B-AE72-5B8D1F07A13E}"/>
              </a:ext>
            </a:extLst>
          </p:cNvPr>
          <p:cNvSpPr/>
          <p:nvPr/>
        </p:nvSpPr>
        <p:spPr>
          <a:xfrm>
            <a:off x="1815601" y="1744516"/>
            <a:ext cx="8690472" cy="717184"/>
          </a:xfrm>
          <a:prstGeom prst="roundRect">
            <a:avLst>
              <a:gd name="adj" fmla="val 3723"/>
            </a:avLst>
          </a:prstGeom>
          <a:solidFill>
            <a:srgbClr val="C8EDF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0DDBB02-C417-67F1-C4D2-7D79DC8D4C10}"/>
              </a:ext>
            </a:extLst>
          </p:cNvPr>
          <p:cNvSpPr txBox="1"/>
          <p:nvPr/>
        </p:nvSpPr>
        <p:spPr>
          <a:xfrm>
            <a:off x="3185987" y="1933831"/>
            <a:ext cx="7320088" cy="338554"/>
          </a:xfrm>
          <a:prstGeom prst="rect">
            <a:avLst/>
          </a:prstGeom>
          <a:noFill/>
        </p:spPr>
        <p:txBody>
          <a:bodyPr wrap="square" rtlCol="0">
            <a:spAutoFit/>
          </a:bodyPr>
          <a:lstStyle/>
          <a:p>
            <a:pPr lvl="0">
              <a:defRPr/>
            </a:pPr>
            <a:r>
              <a:rPr lang="en-US" sz="1600" b="1" dirty="0">
                <a:solidFill>
                  <a:srgbClr val="005993"/>
                </a:solidFill>
                <a:latin typeface="SVN-Gilroy SemiBold" panose="00000700000000000000" pitchFamily="50" charset="0"/>
                <a:cs typeface="Arial" panose="020B0604020202020204" pitchFamily="34" charset="0"/>
              </a:rPr>
              <a:t>HIGHLIGHTS IN 2Q2024 &amp; 1H2024</a:t>
            </a:r>
          </a:p>
        </p:txBody>
      </p:sp>
      <p:sp>
        <p:nvSpPr>
          <p:cNvPr id="14" name="Rectangle: Rounded Corners 6">
            <a:extLst>
              <a:ext uri="{FF2B5EF4-FFF2-40B4-BE49-F238E27FC236}">
                <a16:creationId xmlns:a16="http://schemas.microsoft.com/office/drawing/2014/main" id="{B8C5F834-6B93-A4B0-F68E-53D232F2D0BA}"/>
              </a:ext>
            </a:extLst>
          </p:cNvPr>
          <p:cNvSpPr/>
          <p:nvPr/>
        </p:nvSpPr>
        <p:spPr>
          <a:xfrm>
            <a:off x="1815601" y="2583523"/>
            <a:ext cx="8690472" cy="717184"/>
          </a:xfrm>
          <a:prstGeom prst="roundRect">
            <a:avLst>
              <a:gd name="adj" fmla="val 372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C5355FC-183D-24D3-AC72-1D46ACB36932}"/>
              </a:ext>
            </a:extLst>
          </p:cNvPr>
          <p:cNvSpPr txBox="1"/>
          <p:nvPr/>
        </p:nvSpPr>
        <p:spPr>
          <a:xfrm>
            <a:off x="3185987" y="2772838"/>
            <a:ext cx="7320088" cy="338554"/>
          </a:xfrm>
          <a:prstGeom prst="rect">
            <a:avLst/>
          </a:prstGeom>
          <a:noFill/>
        </p:spPr>
        <p:txBody>
          <a:bodyPr wrap="square" rtlCol="0">
            <a:spAutoFit/>
          </a:bodyPr>
          <a:lstStyle/>
          <a:p>
            <a:pPr>
              <a:defRPr/>
            </a:pPr>
            <a:r>
              <a:rPr lang="en-US" sz="1600" b="1" dirty="0">
                <a:solidFill>
                  <a:srgbClr val="A6A6A6"/>
                </a:solidFill>
                <a:latin typeface="SVN-Gilroy SemiBold" panose="00000700000000000000" pitchFamily="50" charset="0"/>
                <a:cs typeface="Arial" panose="020B0604020202020204" pitchFamily="34" charset="0"/>
              </a:rPr>
              <a:t>DETAILED BUSINESS RESULTS IN 2Q2024 &amp; 1H2024</a:t>
            </a:r>
          </a:p>
        </p:txBody>
      </p:sp>
      <p:sp>
        <p:nvSpPr>
          <p:cNvPr id="16" name="Rectangle: Rounded Corners 7">
            <a:extLst>
              <a:ext uri="{FF2B5EF4-FFF2-40B4-BE49-F238E27FC236}">
                <a16:creationId xmlns:a16="http://schemas.microsoft.com/office/drawing/2014/main" id="{FA4B73F9-A0F1-0685-DEB3-487A00CA09DF}"/>
              </a:ext>
            </a:extLst>
          </p:cNvPr>
          <p:cNvSpPr/>
          <p:nvPr/>
        </p:nvSpPr>
        <p:spPr>
          <a:xfrm>
            <a:off x="1815601" y="3422530"/>
            <a:ext cx="8690472" cy="717184"/>
          </a:xfrm>
          <a:prstGeom prst="roundRect">
            <a:avLst>
              <a:gd name="adj" fmla="val 37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C0F6A35-185A-B3BE-3638-2612CB7FBBFA}"/>
              </a:ext>
            </a:extLst>
          </p:cNvPr>
          <p:cNvSpPr txBox="1"/>
          <p:nvPr/>
        </p:nvSpPr>
        <p:spPr>
          <a:xfrm>
            <a:off x="3185987" y="3611845"/>
            <a:ext cx="7320088" cy="338554"/>
          </a:xfrm>
          <a:prstGeom prst="rect">
            <a:avLst/>
          </a:prstGeom>
          <a:noFill/>
        </p:spPr>
        <p:txBody>
          <a:bodyPr wrap="square" rtlCol="0">
            <a:spAutoFit/>
          </a:bodyPr>
          <a:lstStyle/>
          <a:p>
            <a:pPr lvl="0">
              <a:defRPr/>
            </a:pPr>
            <a:r>
              <a:rPr lang="en-US" sz="1600" b="1" dirty="0">
                <a:solidFill>
                  <a:srgbClr val="A6A6A6"/>
                </a:solidFill>
                <a:latin typeface="SVN-Gilroy SemiBold" panose="00000700000000000000" pitchFamily="50" charset="0"/>
                <a:cs typeface="Arial" panose="020B0604020202020204" pitchFamily="34" charset="0"/>
              </a:rPr>
              <a:t>MACRO-ECONOMIC AND BANKING INDUSTRY UPDATE</a:t>
            </a:r>
          </a:p>
        </p:txBody>
      </p:sp>
      <p:sp>
        <p:nvSpPr>
          <p:cNvPr id="18" name="Rectangle: Rounded Corners 8">
            <a:extLst>
              <a:ext uri="{FF2B5EF4-FFF2-40B4-BE49-F238E27FC236}">
                <a16:creationId xmlns:a16="http://schemas.microsoft.com/office/drawing/2014/main" id="{CE334915-4A83-2D99-6FC2-C53C17AFD6C9}"/>
              </a:ext>
            </a:extLst>
          </p:cNvPr>
          <p:cNvSpPr/>
          <p:nvPr/>
        </p:nvSpPr>
        <p:spPr>
          <a:xfrm>
            <a:off x="1815601" y="4261537"/>
            <a:ext cx="8690472" cy="717184"/>
          </a:xfrm>
          <a:prstGeom prst="roundRect">
            <a:avLst>
              <a:gd name="adj" fmla="val 37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091C21E-D810-510D-3A4A-C96DF2ED75DF}"/>
              </a:ext>
            </a:extLst>
          </p:cNvPr>
          <p:cNvSpPr txBox="1"/>
          <p:nvPr/>
        </p:nvSpPr>
        <p:spPr>
          <a:xfrm>
            <a:off x="3185986" y="4452226"/>
            <a:ext cx="7320088" cy="338554"/>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n-US" sz="1600" b="1" dirty="0">
                <a:solidFill>
                  <a:srgbClr val="A6A6A6"/>
                </a:solidFill>
                <a:latin typeface="SVN-Gilroy SemiBold" panose="00000700000000000000" pitchFamily="50" charset="0"/>
                <a:cs typeface="Arial" panose="020B0604020202020204" pitchFamily="34" charset="0"/>
              </a:rPr>
              <a:t>BUSINESS PLAN IN 2H2024</a:t>
            </a:r>
          </a:p>
        </p:txBody>
      </p:sp>
      <p:sp>
        <p:nvSpPr>
          <p:cNvPr id="20" name="Rectangle: Rounded Corners 9">
            <a:extLst>
              <a:ext uri="{FF2B5EF4-FFF2-40B4-BE49-F238E27FC236}">
                <a16:creationId xmlns:a16="http://schemas.microsoft.com/office/drawing/2014/main" id="{25E8C4B2-F660-E24A-53FD-CEC71FB9ABF5}"/>
              </a:ext>
            </a:extLst>
          </p:cNvPr>
          <p:cNvSpPr/>
          <p:nvPr/>
        </p:nvSpPr>
        <p:spPr>
          <a:xfrm>
            <a:off x="1815601" y="5100542"/>
            <a:ext cx="8690472" cy="717184"/>
          </a:xfrm>
          <a:prstGeom prst="roundRect">
            <a:avLst>
              <a:gd name="adj" fmla="val 37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1D1897F-23ED-B576-ECD8-BE07B305F391}"/>
              </a:ext>
            </a:extLst>
          </p:cNvPr>
          <p:cNvSpPr txBox="1"/>
          <p:nvPr/>
        </p:nvSpPr>
        <p:spPr>
          <a:xfrm>
            <a:off x="3185986" y="5289857"/>
            <a:ext cx="7320087" cy="338554"/>
          </a:xfrm>
          <a:prstGeom prst="rect">
            <a:avLst/>
          </a:prstGeom>
          <a:noFill/>
        </p:spPr>
        <p:txBody>
          <a:bodyPr wrap="square" rtlCol="0">
            <a:spAutoFit/>
          </a:bodyPr>
          <a:lstStyle/>
          <a:p>
            <a:pPr>
              <a:defRPr/>
            </a:pPr>
            <a:r>
              <a:rPr lang="en-US" sz="1600" b="1" dirty="0">
                <a:solidFill>
                  <a:srgbClr val="A6A6A6"/>
                </a:solidFill>
                <a:latin typeface="SVN-Gilroy SemiBold" panose="00000700000000000000" pitchFamily="50" charset="0"/>
                <a:cs typeface="Arial" panose="020B0604020202020204" pitchFamily="34" charset="0"/>
              </a:rPr>
              <a:t>APPENDIX</a:t>
            </a:r>
          </a:p>
        </p:txBody>
      </p:sp>
      <p:grpSp>
        <p:nvGrpSpPr>
          <p:cNvPr id="22" name="Group 21">
            <a:extLst>
              <a:ext uri="{FF2B5EF4-FFF2-40B4-BE49-F238E27FC236}">
                <a16:creationId xmlns:a16="http://schemas.microsoft.com/office/drawing/2014/main" id="{37DC8CB8-2D3B-571B-8E71-387DE258BE3D}"/>
              </a:ext>
            </a:extLst>
          </p:cNvPr>
          <p:cNvGrpSpPr/>
          <p:nvPr/>
        </p:nvGrpSpPr>
        <p:grpSpPr>
          <a:xfrm>
            <a:off x="2059407" y="1900121"/>
            <a:ext cx="474236" cy="405920"/>
            <a:chOff x="6800652" y="197741"/>
            <a:chExt cx="745220" cy="637868"/>
          </a:xfrm>
          <a:solidFill>
            <a:srgbClr val="005993"/>
          </a:solidFill>
        </p:grpSpPr>
        <p:sp>
          <p:nvSpPr>
            <p:cNvPr id="23" name="Freeform: Shape 4">
              <a:extLst>
                <a:ext uri="{FF2B5EF4-FFF2-40B4-BE49-F238E27FC236}">
                  <a16:creationId xmlns:a16="http://schemas.microsoft.com/office/drawing/2014/main" id="{5058EACA-90D2-B70E-5353-4A3E754AD54F}"/>
                </a:ext>
              </a:extLst>
            </p:cNvPr>
            <p:cNvSpPr/>
            <p:nvPr/>
          </p:nvSpPr>
          <p:spPr>
            <a:xfrm>
              <a:off x="6800652" y="197829"/>
              <a:ext cx="407369" cy="637692"/>
            </a:xfrm>
            <a:custGeom>
              <a:avLst/>
              <a:gdLst>
                <a:gd name="connsiteX0" fmla="*/ 159353 w 407369"/>
                <a:gd name="connsiteY0" fmla="*/ 5 h 637692"/>
                <a:gd name="connsiteX1" fmla="*/ 248016 w 407369"/>
                <a:gd name="connsiteY1" fmla="*/ 5 h 637692"/>
                <a:gd name="connsiteX2" fmla="*/ 278025 w 407369"/>
                <a:gd name="connsiteY2" fmla="*/ 115 h 637692"/>
                <a:gd name="connsiteX3" fmla="*/ 299382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2 w 407369"/>
                <a:gd name="connsiteY13" fmla="*/ 636803 h 637692"/>
                <a:gd name="connsiteX14" fmla="*/ 278025 w 407369"/>
                <a:gd name="connsiteY14" fmla="*/ 637577 h 637692"/>
                <a:gd name="connsiteX15" fmla="*/ 248016 w 407369"/>
                <a:gd name="connsiteY15" fmla="*/ 637688 h 637692"/>
                <a:gd name="connsiteX16" fmla="*/ 159353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3 w 407369"/>
                <a:gd name="connsiteY29" fmla="*/ 5 h 637692"/>
                <a:gd name="connsiteX30" fmla="*/ 159353 w 407369"/>
                <a:gd name="connsiteY30" fmla="*/ 123909 h 637692"/>
                <a:gd name="connsiteX31" fmla="*/ 147162 w 407369"/>
                <a:gd name="connsiteY31" fmla="*/ 126124 h 637692"/>
                <a:gd name="connsiteX32" fmla="*/ 141621 w 407369"/>
                <a:gd name="connsiteY32" fmla="*/ 141629 h 637692"/>
                <a:gd name="connsiteX33" fmla="*/ 141621 w 407369"/>
                <a:gd name="connsiteY33" fmla="*/ 496061 h 637692"/>
                <a:gd name="connsiteX34" fmla="*/ 147162 w 407369"/>
                <a:gd name="connsiteY34" fmla="*/ 511568 h 637692"/>
                <a:gd name="connsiteX35" fmla="*/ 159353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3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3" y="5"/>
                  </a:moveTo>
                  <a:lnTo>
                    <a:pt x="248016" y="5"/>
                  </a:lnTo>
                  <a:cubicBezTo>
                    <a:pt x="259518" y="-14"/>
                    <a:pt x="269521" y="23"/>
                    <a:pt x="278025" y="115"/>
                  </a:cubicBezTo>
                  <a:cubicBezTo>
                    <a:pt x="286529" y="207"/>
                    <a:pt x="293648" y="466"/>
                    <a:pt x="299382" y="890"/>
                  </a:cubicBezTo>
                  <a:cubicBezTo>
                    <a:pt x="305099" y="1315"/>
                    <a:pt x="311369" y="2015"/>
                    <a:pt x="318192" y="2992"/>
                  </a:cubicBezTo>
                  <a:cubicBezTo>
                    <a:pt x="325014" y="3970"/>
                    <a:pt x="332612" y="5334"/>
                    <a:pt x="340984" y="7086"/>
                  </a:cubicBezTo>
                  <a:cubicBezTo>
                    <a:pt x="363997" y="11492"/>
                    <a:pt x="380372" y="21264"/>
                    <a:pt x="390109" y="36402"/>
                  </a:cubicBezTo>
                  <a:cubicBezTo>
                    <a:pt x="399845" y="51540"/>
                    <a:pt x="405598"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4" y="633724"/>
                    <a:pt x="318192" y="634701"/>
                  </a:cubicBezTo>
                  <a:cubicBezTo>
                    <a:pt x="311369" y="635678"/>
                    <a:pt x="305099" y="636379"/>
                    <a:pt x="299382" y="636803"/>
                  </a:cubicBezTo>
                  <a:cubicBezTo>
                    <a:pt x="293648" y="637227"/>
                    <a:pt x="286529" y="637485"/>
                    <a:pt x="278025" y="637577"/>
                  </a:cubicBezTo>
                  <a:cubicBezTo>
                    <a:pt x="269521" y="637669"/>
                    <a:pt x="259518" y="637706"/>
                    <a:pt x="248016" y="637688"/>
                  </a:cubicBezTo>
                  <a:lnTo>
                    <a:pt x="159353"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0" y="626201"/>
                    <a:pt x="26794" y="616429"/>
                    <a:pt x="17149" y="601291"/>
                  </a:cubicBezTo>
                  <a:cubicBezTo>
                    <a:pt x="7505" y="586153"/>
                    <a:pt x="1788" y="562884"/>
                    <a:pt x="0" y="531485"/>
                  </a:cubicBezTo>
                  <a:lnTo>
                    <a:pt x="0" y="106209"/>
                  </a:lnTo>
                  <a:cubicBezTo>
                    <a:pt x="276" y="85429"/>
                    <a:pt x="3264" y="68134"/>
                    <a:pt x="8962" y="54324"/>
                  </a:cubicBezTo>
                  <a:cubicBezTo>
                    <a:pt x="14660" y="40514"/>
                    <a:pt x="21409" y="30078"/>
                    <a:pt x="29209" y="23016"/>
                  </a:cubicBezTo>
                  <a:cubicBezTo>
                    <a:pt x="33155" y="19476"/>
                    <a:pt x="38097"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3" y="5"/>
                  </a:cubicBezTo>
                  <a:close/>
                  <a:moveTo>
                    <a:pt x="159353" y="123909"/>
                  </a:moveTo>
                  <a:cubicBezTo>
                    <a:pt x="154736" y="123540"/>
                    <a:pt x="150672" y="124278"/>
                    <a:pt x="147162" y="126124"/>
                  </a:cubicBezTo>
                  <a:cubicBezTo>
                    <a:pt x="143653" y="127970"/>
                    <a:pt x="141806" y="133138"/>
                    <a:pt x="141621" y="141629"/>
                  </a:cubicBezTo>
                  <a:lnTo>
                    <a:pt x="141621" y="496061"/>
                  </a:lnTo>
                  <a:cubicBezTo>
                    <a:pt x="141806" y="504553"/>
                    <a:pt x="143653" y="509722"/>
                    <a:pt x="147162" y="511568"/>
                  </a:cubicBezTo>
                  <a:cubicBezTo>
                    <a:pt x="150672" y="513414"/>
                    <a:pt x="154736" y="514152"/>
                    <a:pt x="159353"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3"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5">
              <a:extLst>
                <a:ext uri="{FF2B5EF4-FFF2-40B4-BE49-F238E27FC236}">
                  <a16:creationId xmlns:a16="http://schemas.microsoft.com/office/drawing/2014/main" id="{384EF8BB-48BB-1AD0-21AE-2C0877E4FAA6}"/>
                </a:ext>
              </a:extLst>
            </p:cNvPr>
            <p:cNvSpPr/>
            <p:nvPr/>
          </p:nvSpPr>
          <p:spPr>
            <a:xfrm>
              <a:off x="7297952" y="197741"/>
              <a:ext cx="247920" cy="637868"/>
            </a:xfrm>
            <a:custGeom>
              <a:avLst/>
              <a:gdLst>
                <a:gd name="connsiteX0" fmla="*/ 17717 w 247920"/>
                <a:gd name="connsiteY0" fmla="*/ 93 h 637868"/>
                <a:gd name="connsiteX1" fmla="*/ 230218 w 247920"/>
                <a:gd name="connsiteY1" fmla="*/ 93 h 637868"/>
                <a:gd name="connsiteX2" fmla="*/ 242388 w 247920"/>
                <a:gd name="connsiteY2" fmla="*/ 2305 h 637868"/>
                <a:gd name="connsiteX3" fmla="*/ 247920 w 247920"/>
                <a:gd name="connsiteY3" fmla="*/ 17794 h 637868"/>
                <a:gd name="connsiteX4" fmla="*/ 247920 w 247920"/>
                <a:gd name="connsiteY4" fmla="*/ 620059 h 637868"/>
                <a:gd name="connsiteX5" fmla="*/ 242388 w 247920"/>
                <a:gd name="connsiteY5" fmla="*/ 635561 h 637868"/>
                <a:gd name="connsiteX6" fmla="*/ 230218 w 247920"/>
                <a:gd name="connsiteY6" fmla="*/ 637776 h 637868"/>
                <a:gd name="connsiteX7" fmla="*/ 124002 w 247920"/>
                <a:gd name="connsiteY7" fmla="*/ 637776 h 637868"/>
                <a:gd name="connsiteX8" fmla="*/ 111831 w 247920"/>
                <a:gd name="connsiteY8" fmla="*/ 635561 h 637868"/>
                <a:gd name="connsiteX9" fmla="*/ 106299 w 247920"/>
                <a:gd name="connsiteY9" fmla="*/ 620059 h 637868"/>
                <a:gd name="connsiteX10" fmla="*/ 106299 w 247920"/>
                <a:gd name="connsiteY10" fmla="*/ 123997 h 637868"/>
                <a:gd name="connsiteX11" fmla="*/ 17717 w 247920"/>
                <a:gd name="connsiteY11" fmla="*/ 123997 h 637868"/>
                <a:gd name="connsiteX12" fmla="*/ 5536 w 247920"/>
                <a:gd name="connsiteY12" fmla="*/ 121785 h 637868"/>
                <a:gd name="connsiteX13" fmla="*/ 0 w 247920"/>
                <a:gd name="connsiteY13" fmla="*/ 106297 h 637868"/>
                <a:gd name="connsiteX14" fmla="*/ 0 w 247920"/>
                <a:gd name="connsiteY14" fmla="*/ 17794 h 637868"/>
                <a:gd name="connsiteX15" fmla="*/ 5536 w 247920"/>
                <a:gd name="connsiteY15" fmla="*/ 2305 h 637868"/>
                <a:gd name="connsiteX16" fmla="*/ 17717 w 247920"/>
                <a:gd name="connsiteY16" fmla="*/ 93 h 63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920" h="637868">
                  <a:moveTo>
                    <a:pt x="17717" y="93"/>
                  </a:moveTo>
                  <a:lnTo>
                    <a:pt x="230218" y="93"/>
                  </a:lnTo>
                  <a:cubicBezTo>
                    <a:pt x="234828" y="-276"/>
                    <a:pt x="238885" y="461"/>
                    <a:pt x="242388" y="2305"/>
                  </a:cubicBezTo>
                  <a:cubicBezTo>
                    <a:pt x="245892" y="4149"/>
                    <a:pt x="247736" y="9312"/>
                    <a:pt x="247920" y="17794"/>
                  </a:cubicBezTo>
                  <a:lnTo>
                    <a:pt x="247920" y="620059"/>
                  </a:lnTo>
                  <a:cubicBezTo>
                    <a:pt x="247736" y="628548"/>
                    <a:pt x="245892" y="633716"/>
                    <a:pt x="242388" y="635561"/>
                  </a:cubicBezTo>
                  <a:cubicBezTo>
                    <a:pt x="238885" y="637407"/>
                    <a:pt x="234828" y="638145"/>
                    <a:pt x="230218" y="637776"/>
                  </a:cubicBezTo>
                  <a:lnTo>
                    <a:pt x="124002" y="637776"/>
                  </a:lnTo>
                  <a:cubicBezTo>
                    <a:pt x="119392" y="638145"/>
                    <a:pt x="115335" y="637407"/>
                    <a:pt x="111831" y="635561"/>
                  </a:cubicBezTo>
                  <a:cubicBezTo>
                    <a:pt x="108327" y="633716"/>
                    <a:pt x="106483" y="628548"/>
                    <a:pt x="106299" y="620059"/>
                  </a:cubicBezTo>
                  <a:lnTo>
                    <a:pt x="106299" y="123997"/>
                  </a:lnTo>
                  <a:lnTo>
                    <a:pt x="17717" y="123997"/>
                  </a:lnTo>
                  <a:cubicBezTo>
                    <a:pt x="13103" y="124366"/>
                    <a:pt x="9043" y="123629"/>
                    <a:pt x="5536" y="121785"/>
                  </a:cubicBezTo>
                  <a:cubicBezTo>
                    <a:pt x="2030" y="119941"/>
                    <a:pt x="185" y="114778"/>
                    <a:pt x="0" y="106297"/>
                  </a:cubicBezTo>
                  <a:lnTo>
                    <a:pt x="0" y="17794"/>
                  </a:lnTo>
                  <a:cubicBezTo>
                    <a:pt x="185" y="9312"/>
                    <a:pt x="2030" y="4149"/>
                    <a:pt x="5536" y="2305"/>
                  </a:cubicBezTo>
                  <a:cubicBezTo>
                    <a:pt x="9043" y="461"/>
                    <a:pt x="13103" y="-276"/>
                    <a:pt x="17717" y="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6144DE8B-E620-9ED1-9399-2C20ED8E4512}"/>
              </a:ext>
            </a:extLst>
          </p:cNvPr>
          <p:cNvGrpSpPr/>
          <p:nvPr/>
        </p:nvGrpSpPr>
        <p:grpSpPr>
          <a:xfrm>
            <a:off x="2000211" y="3578246"/>
            <a:ext cx="592629" cy="405808"/>
            <a:chOff x="8638388" y="197829"/>
            <a:chExt cx="931266" cy="637692"/>
          </a:xfrm>
          <a:solidFill>
            <a:schemeClr val="bg1">
              <a:lumMod val="75000"/>
            </a:schemeClr>
          </a:solidFill>
        </p:grpSpPr>
        <p:sp>
          <p:nvSpPr>
            <p:cNvPr id="26" name="Freeform: Shape 11">
              <a:extLst>
                <a:ext uri="{FF2B5EF4-FFF2-40B4-BE49-F238E27FC236}">
                  <a16:creationId xmlns:a16="http://schemas.microsoft.com/office/drawing/2014/main" id="{83EEB847-9F7E-B885-6719-74051E875683}"/>
                </a:ext>
              </a:extLst>
            </p:cNvPr>
            <p:cNvSpPr/>
            <p:nvPr/>
          </p:nvSpPr>
          <p:spPr>
            <a:xfrm>
              <a:off x="8638388" y="197829"/>
              <a:ext cx="407369" cy="637692"/>
            </a:xfrm>
            <a:custGeom>
              <a:avLst/>
              <a:gdLst>
                <a:gd name="connsiteX0" fmla="*/ 159354 w 407369"/>
                <a:gd name="connsiteY0" fmla="*/ 5 h 637692"/>
                <a:gd name="connsiteX1" fmla="*/ 248016 w 407369"/>
                <a:gd name="connsiteY1" fmla="*/ 5 h 637692"/>
                <a:gd name="connsiteX2" fmla="*/ 278025 w 407369"/>
                <a:gd name="connsiteY2" fmla="*/ 115 h 637692"/>
                <a:gd name="connsiteX3" fmla="*/ 299383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3 w 407369"/>
                <a:gd name="connsiteY13" fmla="*/ 636803 h 637692"/>
                <a:gd name="connsiteX14" fmla="*/ 278025 w 407369"/>
                <a:gd name="connsiteY14" fmla="*/ 637577 h 637692"/>
                <a:gd name="connsiteX15" fmla="*/ 248016 w 407369"/>
                <a:gd name="connsiteY15" fmla="*/ 637688 h 637692"/>
                <a:gd name="connsiteX16" fmla="*/ 159354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4 w 407369"/>
                <a:gd name="connsiteY29" fmla="*/ 5 h 637692"/>
                <a:gd name="connsiteX30" fmla="*/ 159354 w 407369"/>
                <a:gd name="connsiteY30" fmla="*/ 123909 h 637692"/>
                <a:gd name="connsiteX31" fmla="*/ 147163 w 407369"/>
                <a:gd name="connsiteY31" fmla="*/ 126124 h 637692"/>
                <a:gd name="connsiteX32" fmla="*/ 141621 w 407369"/>
                <a:gd name="connsiteY32" fmla="*/ 141629 h 637692"/>
                <a:gd name="connsiteX33" fmla="*/ 141621 w 407369"/>
                <a:gd name="connsiteY33" fmla="*/ 496061 h 637692"/>
                <a:gd name="connsiteX34" fmla="*/ 147163 w 407369"/>
                <a:gd name="connsiteY34" fmla="*/ 511568 h 637692"/>
                <a:gd name="connsiteX35" fmla="*/ 159354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4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4" y="5"/>
                  </a:moveTo>
                  <a:lnTo>
                    <a:pt x="248016" y="5"/>
                  </a:lnTo>
                  <a:cubicBezTo>
                    <a:pt x="259518" y="-14"/>
                    <a:pt x="269521" y="23"/>
                    <a:pt x="278025" y="115"/>
                  </a:cubicBezTo>
                  <a:cubicBezTo>
                    <a:pt x="286529" y="207"/>
                    <a:pt x="293648" y="466"/>
                    <a:pt x="299383" y="890"/>
                  </a:cubicBezTo>
                  <a:cubicBezTo>
                    <a:pt x="305099" y="1315"/>
                    <a:pt x="311369" y="2015"/>
                    <a:pt x="318192" y="2992"/>
                  </a:cubicBezTo>
                  <a:cubicBezTo>
                    <a:pt x="325015" y="3970"/>
                    <a:pt x="332612" y="5334"/>
                    <a:pt x="340984" y="7086"/>
                  </a:cubicBezTo>
                  <a:cubicBezTo>
                    <a:pt x="363997" y="11492"/>
                    <a:pt x="380372" y="21264"/>
                    <a:pt x="390109" y="36402"/>
                  </a:cubicBezTo>
                  <a:cubicBezTo>
                    <a:pt x="399845" y="51540"/>
                    <a:pt x="405599"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5" y="633724"/>
                    <a:pt x="318192" y="634701"/>
                  </a:cubicBezTo>
                  <a:cubicBezTo>
                    <a:pt x="311369" y="635678"/>
                    <a:pt x="305099" y="636379"/>
                    <a:pt x="299383" y="636803"/>
                  </a:cubicBezTo>
                  <a:cubicBezTo>
                    <a:pt x="293648" y="637227"/>
                    <a:pt x="286529" y="637485"/>
                    <a:pt x="278025" y="637577"/>
                  </a:cubicBezTo>
                  <a:cubicBezTo>
                    <a:pt x="269521" y="637669"/>
                    <a:pt x="259518" y="637706"/>
                    <a:pt x="248016" y="637688"/>
                  </a:cubicBezTo>
                  <a:lnTo>
                    <a:pt x="159354"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1" y="626201"/>
                    <a:pt x="26794" y="616429"/>
                    <a:pt x="17149" y="601291"/>
                  </a:cubicBezTo>
                  <a:cubicBezTo>
                    <a:pt x="7505" y="586153"/>
                    <a:pt x="1789" y="562884"/>
                    <a:pt x="0" y="531485"/>
                  </a:cubicBezTo>
                  <a:lnTo>
                    <a:pt x="0" y="106209"/>
                  </a:lnTo>
                  <a:cubicBezTo>
                    <a:pt x="276" y="85429"/>
                    <a:pt x="3264" y="68134"/>
                    <a:pt x="8962" y="54324"/>
                  </a:cubicBezTo>
                  <a:cubicBezTo>
                    <a:pt x="14660" y="40514"/>
                    <a:pt x="21409" y="30078"/>
                    <a:pt x="29209" y="23016"/>
                  </a:cubicBezTo>
                  <a:cubicBezTo>
                    <a:pt x="33156" y="19476"/>
                    <a:pt x="38098"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4" y="5"/>
                  </a:cubicBezTo>
                  <a:close/>
                  <a:moveTo>
                    <a:pt x="159354" y="123909"/>
                  </a:moveTo>
                  <a:cubicBezTo>
                    <a:pt x="154736" y="123540"/>
                    <a:pt x="150672" y="124278"/>
                    <a:pt x="147163" y="126124"/>
                  </a:cubicBezTo>
                  <a:cubicBezTo>
                    <a:pt x="143653" y="127970"/>
                    <a:pt x="141806" y="133138"/>
                    <a:pt x="141621" y="141629"/>
                  </a:cubicBezTo>
                  <a:lnTo>
                    <a:pt x="141621" y="496061"/>
                  </a:lnTo>
                  <a:cubicBezTo>
                    <a:pt x="141806" y="504553"/>
                    <a:pt x="143653" y="509722"/>
                    <a:pt x="147163" y="511568"/>
                  </a:cubicBezTo>
                  <a:cubicBezTo>
                    <a:pt x="150672" y="513414"/>
                    <a:pt x="154736" y="514152"/>
                    <a:pt x="159354"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4"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12">
              <a:extLst>
                <a:ext uri="{FF2B5EF4-FFF2-40B4-BE49-F238E27FC236}">
                  <a16:creationId xmlns:a16="http://schemas.microsoft.com/office/drawing/2014/main" id="{BFA99D45-6C60-D246-63C1-DCAFA4843E6B}"/>
                </a:ext>
              </a:extLst>
            </p:cNvPr>
            <p:cNvSpPr/>
            <p:nvPr/>
          </p:nvSpPr>
          <p:spPr>
            <a:xfrm>
              <a:off x="9162263" y="197829"/>
              <a:ext cx="407391" cy="637692"/>
            </a:xfrm>
            <a:custGeom>
              <a:avLst/>
              <a:gdLst>
                <a:gd name="connsiteX0" fmla="*/ 159354 w 407391"/>
                <a:gd name="connsiteY0" fmla="*/ 5 h 637692"/>
                <a:gd name="connsiteX1" fmla="*/ 248016 w 407391"/>
                <a:gd name="connsiteY1" fmla="*/ 5 h 637692"/>
                <a:gd name="connsiteX2" fmla="*/ 278025 w 407391"/>
                <a:gd name="connsiteY2" fmla="*/ 115 h 637692"/>
                <a:gd name="connsiteX3" fmla="*/ 299383 w 407391"/>
                <a:gd name="connsiteY3" fmla="*/ 891 h 637692"/>
                <a:gd name="connsiteX4" fmla="*/ 318192 w 407391"/>
                <a:gd name="connsiteY4" fmla="*/ 2993 h 637692"/>
                <a:gd name="connsiteX5" fmla="*/ 340984 w 407391"/>
                <a:gd name="connsiteY5" fmla="*/ 7088 h 637692"/>
                <a:gd name="connsiteX6" fmla="*/ 390109 w 407391"/>
                <a:gd name="connsiteY6" fmla="*/ 36416 h 637692"/>
                <a:gd name="connsiteX7" fmla="*/ 407369 w 407391"/>
                <a:gd name="connsiteY7" fmla="*/ 106251 h 637692"/>
                <a:gd name="connsiteX8" fmla="*/ 407369 w 407391"/>
                <a:gd name="connsiteY8" fmla="*/ 203642 h 637692"/>
                <a:gd name="connsiteX9" fmla="*/ 406816 w 407391"/>
                <a:gd name="connsiteY9" fmla="*/ 233798 h 637692"/>
                <a:gd name="connsiteX10" fmla="*/ 402943 w 407391"/>
                <a:gd name="connsiteY10" fmla="*/ 258665 h 637692"/>
                <a:gd name="connsiteX11" fmla="*/ 383360 w 407391"/>
                <a:gd name="connsiteY11" fmla="*/ 289641 h 637692"/>
                <a:gd name="connsiteX12" fmla="*/ 336558 w 407391"/>
                <a:gd name="connsiteY12" fmla="*/ 309996 h 637692"/>
                <a:gd name="connsiteX13" fmla="*/ 336558 w 407391"/>
                <a:gd name="connsiteY13" fmla="*/ 327697 h 637692"/>
                <a:gd name="connsiteX14" fmla="*/ 371078 w 407391"/>
                <a:gd name="connsiteY14" fmla="*/ 340972 h 637692"/>
                <a:gd name="connsiteX15" fmla="*/ 392322 w 407391"/>
                <a:gd name="connsiteY15" fmla="*/ 356903 h 637692"/>
                <a:gd name="connsiteX16" fmla="*/ 402943 w 407391"/>
                <a:gd name="connsiteY16" fmla="*/ 379914 h 637692"/>
                <a:gd name="connsiteX17" fmla="*/ 406816 w 407391"/>
                <a:gd name="connsiteY17" fmla="*/ 403672 h 637692"/>
                <a:gd name="connsiteX18" fmla="*/ 407369 w 407391"/>
                <a:gd name="connsiteY18" fmla="*/ 434051 h 637692"/>
                <a:gd name="connsiteX19" fmla="*/ 407369 w 407391"/>
                <a:gd name="connsiteY19" fmla="*/ 531442 h 637692"/>
                <a:gd name="connsiteX20" fmla="*/ 398407 w 407391"/>
                <a:gd name="connsiteY20" fmla="*/ 583348 h 637692"/>
                <a:gd name="connsiteX21" fmla="*/ 378160 w 407391"/>
                <a:gd name="connsiteY21" fmla="*/ 614668 h 637692"/>
                <a:gd name="connsiteX22" fmla="*/ 340984 w 407391"/>
                <a:gd name="connsiteY22" fmla="*/ 630605 h 637692"/>
                <a:gd name="connsiteX23" fmla="*/ 318192 w 407391"/>
                <a:gd name="connsiteY23" fmla="*/ 634700 h 637692"/>
                <a:gd name="connsiteX24" fmla="*/ 299383 w 407391"/>
                <a:gd name="connsiteY24" fmla="*/ 636802 h 637692"/>
                <a:gd name="connsiteX25" fmla="*/ 278025 w 407391"/>
                <a:gd name="connsiteY25" fmla="*/ 637577 h 637692"/>
                <a:gd name="connsiteX26" fmla="*/ 248016 w 407391"/>
                <a:gd name="connsiteY26" fmla="*/ 637688 h 637692"/>
                <a:gd name="connsiteX27" fmla="*/ 159354 w 407391"/>
                <a:gd name="connsiteY27" fmla="*/ 637688 h 637692"/>
                <a:gd name="connsiteX28" fmla="*/ 129344 w 407391"/>
                <a:gd name="connsiteY28" fmla="*/ 637577 h 637692"/>
                <a:gd name="connsiteX29" fmla="*/ 107986 w 407391"/>
                <a:gd name="connsiteY29" fmla="*/ 636802 h 637692"/>
                <a:gd name="connsiteX30" fmla="*/ 65500 w 407391"/>
                <a:gd name="connsiteY30" fmla="*/ 630605 h 637692"/>
                <a:gd name="connsiteX31" fmla="*/ 17149 w 407391"/>
                <a:gd name="connsiteY31" fmla="*/ 601277 h 637692"/>
                <a:gd name="connsiteX32" fmla="*/ 0 w 407391"/>
                <a:gd name="connsiteY32" fmla="*/ 531442 h 637692"/>
                <a:gd name="connsiteX33" fmla="*/ 0 w 407391"/>
                <a:gd name="connsiteY33" fmla="*/ 434051 h 637692"/>
                <a:gd name="connsiteX34" fmla="*/ 5532 w 407391"/>
                <a:gd name="connsiteY34" fmla="*/ 418556 h 637692"/>
                <a:gd name="connsiteX35" fmla="*/ 17703 w 407391"/>
                <a:gd name="connsiteY35" fmla="*/ 416342 h 637692"/>
                <a:gd name="connsiteX36" fmla="*/ 123919 w 407391"/>
                <a:gd name="connsiteY36" fmla="*/ 416342 h 637692"/>
                <a:gd name="connsiteX37" fmla="*/ 136089 w 407391"/>
                <a:gd name="connsiteY37" fmla="*/ 418548 h 637692"/>
                <a:gd name="connsiteX38" fmla="*/ 141621 w 407391"/>
                <a:gd name="connsiteY38" fmla="*/ 433992 h 637692"/>
                <a:gd name="connsiteX39" fmla="*/ 141621 w 407391"/>
                <a:gd name="connsiteY39" fmla="*/ 496052 h 637692"/>
                <a:gd name="connsiteX40" fmla="*/ 147162 w 407391"/>
                <a:gd name="connsiteY40" fmla="*/ 511567 h 637692"/>
                <a:gd name="connsiteX41" fmla="*/ 159354 w 407391"/>
                <a:gd name="connsiteY41" fmla="*/ 513783 h 637692"/>
                <a:gd name="connsiteX42" fmla="*/ 248016 w 407391"/>
                <a:gd name="connsiteY42" fmla="*/ 513783 h 637692"/>
                <a:gd name="connsiteX43" fmla="*/ 260206 w 407391"/>
                <a:gd name="connsiteY43" fmla="*/ 511567 h 637692"/>
                <a:gd name="connsiteX44" fmla="*/ 265747 w 407391"/>
                <a:gd name="connsiteY44" fmla="*/ 496052 h 637692"/>
                <a:gd name="connsiteX45" fmla="*/ 265747 w 407391"/>
                <a:gd name="connsiteY45" fmla="*/ 398529 h 637692"/>
                <a:gd name="connsiteX46" fmla="*/ 260206 w 407391"/>
                <a:gd name="connsiteY46" fmla="*/ 383015 h 637692"/>
                <a:gd name="connsiteX47" fmla="*/ 248016 w 407391"/>
                <a:gd name="connsiteY47" fmla="*/ 380799 h 637692"/>
                <a:gd name="connsiteX48" fmla="*/ 141621 w 407391"/>
                <a:gd name="connsiteY48" fmla="*/ 380799 h 637692"/>
                <a:gd name="connsiteX49" fmla="*/ 129451 w 407391"/>
                <a:gd name="connsiteY49" fmla="*/ 378586 h 637692"/>
                <a:gd name="connsiteX50" fmla="*/ 123919 w 407391"/>
                <a:gd name="connsiteY50" fmla="*/ 363098 h 637692"/>
                <a:gd name="connsiteX51" fmla="*/ 123919 w 407391"/>
                <a:gd name="connsiteY51" fmla="*/ 274595 h 637692"/>
                <a:gd name="connsiteX52" fmla="*/ 129451 w 407391"/>
                <a:gd name="connsiteY52" fmla="*/ 259106 h 637692"/>
                <a:gd name="connsiteX53" fmla="*/ 141621 w 407391"/>
                <a:gd name="connsiteY53" fmla="*/ 256894 h 637692"/>
                <a:gd name="connsiteX54" fmla="*/ 248016 w 407391"/>
                <a:gd name="connsiteY54" fmla="*/ 256894 h 637692"/>
                <a:gd name="connsiteX55" fmla="*/ 260206 w 407391"/>
                <a:gd name="connsiteY55" fmla="*/ 254677 h 637692"/>
                <a:gd name="connsiteX56" fmla="*/ 265747 w 407391"/>
                <a:gd name="connsiteY56" fmla="*/ 239162 h 637692"/>
                <a:gd name="connsiteX57" fmla="*/ 265747 w 407391"/>
                <a:gd name="connsiteY57" fmla="*/ 141640 h 637692"/>
                <a:gd name="connsiteX58" fmla="*/ 260206 w 407391"/>
                <a:gd name="connsiteY58" fmla="*/ 126126 h 637692"/>
                <a:gd name="connsiteX59" fmla="*/ 248016 w 407391"/>
                <a:gd name="connsiteY59" fmla="*/ 123909 h 637692"/>
                <a:gd name="connsiteX60" fmla="*/ 159354 w 407391"/>
                <a:gd name="connsiteY60" fmla="*/ 123909 h 637692"/>
                <a:gd name="connsiteX61" fmla="*/ 147162 w 407391"/>
                <a:gd name="connsiteY61" fmla="*/ 126129 h 637692"/>
                <a:gd name="connsiteX62" fmla="*/ 141621 w 407391"/>
                <a:gd name="connsiteY62" fmla="*/ 141666 h 637692"/>
                <a:gd name="connsiteX63" fmla="*/ 141621 w 407391"/>
                <a:gd name="connsiteY63" fmla="*/ 203642 h 637692"/>
                <a:gd name="connsiteX64" fmla="*/ 136089 w 407391"/>
                <a:gd name="connsiteY64" fmla="*/ 219137 h 637692"/>
                <a:gd name="connsiteX65" fmla="*/ 123919 w 407391"/>
                <a:gd name="connsiteY65" fmla="*/ 221350 h 637692"/>
                <a:gd name="connsiteX66" fmla="*/ 17703 w 407391"/>
                <a:gd name="connsiteY66" fmla="*/ 221350 h 637692"/>
                <a:gd name="connsiteX67" fmla="*/ 5532 w 407391"/>
                <a:gd name="connsiteY67" fmla="*/ 219137 h 637692"/>
                <a:gd name="connsiteX68" fmla="*/ 0 w 407391"/>
                <a:gd name="connsiteY68" fmla="*/ 203642 h 637692"/>
                <a:gd name="connsiteX69" fmla="*/ 0 w 407391"/>
                <a:gd name="connsiteY69" fmla="*/ 106251 h 637692"/>
                <a:gd name="connsiteX70" fmla="*/ 8962 w 407391"/>
                <a:gd name="connsiteY70" fmla="*/ 54345 h 637692"/>
                <a:gd name="connsiteX71" fmla="*/ 29209 w 407391"/>
                <a:gd name="connsiteY71" fmla="*/ 23025 h 637692"/>
                <a:gd name="connsiteX72" fmla="*/ 44035 w 407391"/>
                <a:gd name="connsiteY72" fmla="*/ 13729 h 637692"/>
                <a:gd name="connsiteX73" fmla="*/ 65500 w 407391"/>
                <a:gd name="connsiteY73" fmla="*/ 7088 h 637692"/>
                <a:gd name="connsiteX74" fmla="*/ 107986 w 407391"/>
                <a:gd name="connsiteY74" fmla="*/ 891 h 637692"/>
                <a:gd name="connsiteX75" fmla="*/ 129344 w 407391"/>
                <a:gd name="connsiteY75" fmla="*/ 115 h 637692"/>
                <a:gd name="connsiteX76" fmla="*/ 159354 w 407391"/>
                <a:gd name="connsiteY76" fmla="*/ 5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07391" h="637692">
                  <a:moveTo>
                    <a:pt x="159354" y="5"/>
                  </a:moveTo>
                  <a:lnTo>
                    <a:pt x="248016" y="5"/>
                  </a:lnTo>
                  <a:cubicBezTo>
                    <a:pt x="259518" y="-14"/>
                    <a:pt x="269521" y="23"/>
                    <a:pt x="278025" y="115"/>
                  </a:cubicBezTo>
                  <a:cubicBezTo>
                    <a:pt x="286529" y="208"/>
                    <a:pt x="293648" y="466"/>
                    <a:pt x="299383" y="891"/>
                  </a:cubicBezTo>
                  <a:cubicBezTo>
                    <a:pt x="305099" y="1315"/>
                    <a:pt x="311369" y="2016"/>
                    <a:pt x="318192" y="2993"/>
                  </a:cubicBezTo>
                  <a:cubicBezTo>
                    <a:pt x="325015" y="3971"/>
                    <a:pt x="332612" y="5336"/>
                    <a:pt x="340984" y="7088"/>
                  </a:cubicBezTo>
                  <a:cubicBezTo>
                    <a:pt x="363997" y="11497"/>
                    <a:pt x="380372" y="21273"/>
                    <a:pt x="390109" y="36416"/>
                  </a:cubicBezTo>
                  <a:cubicBezTo>
                    <a:pt x="399845" y="51560"/>
                    <a:pt x="405599" y="74838"/>
                    <a:pt x="407369" y="106251"/>
                  </a:cubicBezTo>
                  <a:lnTo>
                    <a:pt x="407369" y="203642"/>
                  </a:lnTo>
                  <a:cubicBezTo>
                    <a:pt x="407461" y="216681"/>
                    <a:pt x="407276" y="226733"/>
                    <a:pt x="406816" y="233798"/>
                  </a:cubicBezTo>
                  <a:cubicBezTo>
                    <a:pt x="406354" y="240862"/>
                    <a:pt x="405064" y="249151"/>
                    <a:pt x="402943" y="258665"/>
                  </a:cubicBezTo>
                  <a:cubicBezTo>
                    <a:pt x="400122" y="270981"/>
                    <a:pt x="393594" y="281307"/>
                    <a:pt x="383360" y="289641"/>
                  </a:cubicBezTo>
                  <a:cubicBezTo>
                    <a:pt x="373125" y="297975"/>
                    <a:pt x="357525" y="304760"/>
                    <a:pt x="336558" y="309996"/>
                  </a:cubicBezTo>
                  <a:lnTo>
                    <a:pt x="336558" y="327697"/>
                  </a:lnTo>
                  <a:cubicBezTo>
                    <a:pt x="350278" y="331348"/>
                    <a:pt x="361785" y="335773"/>
                    <a:pt x="371078" y="340972"/>
                  </a:cubicBezTo>
                  <a:cubicBezTo>
                    <a:pt x="380372" y="346172"/>
                    <a:pt x="387454" y="351482"/>
                    <a:pt x="392322" y="356903"/>
                  </a:cubicBezTo>
                  <a:cubicBezTo>
                    <a:pt x="396747" y="362360"/>
                    <a:pt x="400288" y="370031"/>
                    <a:pt x="402943" y="379914"/>
                  </a:cubicBezTo>
                  <a:cubicBezTo>
                    <a:pt x="405064" y="388614"/>
                    <a:pt x="406354" y="396533"/>
                    <a:pt x="406816" y="403672"/>
                  </a:cubicBezTo>
                  <a:cubicBezTo>
                    <a:pt x="407276" y="410811"/>
                    <a:pt x="407461" y="420937"/>
                    <a:pt x="407369" y="434051"/>
                  </a:cubicBezTo>
                  <a:lnTo>
                    <a:pt x="407369" y="531442"/>
                  </a:lnTo>
                  <a:cubicBezTo>
                    <a:pt x="407092" y="552230"/>
                    <a:pt x="404105" y="569532"/>
                    <a:pt x="398407" y="583348"/>
                  </a:cubicBezTo>
                  <a:cubicBezTo>
                    <a:pt x="392709" y="597163"/>
                    <a:pt x="385960" y="607603"/>
                    <a:pt x="378160" y="614668"/>
                  </a:cubicBezTo>
                  <a:cubicBezTo>
                    <a:pt x="370193" y="621751"/>
                    <a:pt x="357801" y="627063"/>
                    <a:pt x="340984" y="630605"/>
                  </a:cubicBezTo>
                  <a:cubicBezTo>
                    <a:pt x="332612" y="632357"/>
                    <a:pt x="325015" y="633722"/>
                    <a:pt x="318192" y="634700"/>
                  </a:cubicBezTo>
                  <a:cubicBezTo>
                    <a:pt x="311369" y="635677"/>
                    <a:pt x="305099" y="636378"/>
                    <a:pt x="299383" y="636802"/>
                  </a:cubicBezTo>
                  <a:cubicBezTo>
                    <a:pt x="293648" y="637227"/>
                    <a:pt x="286529" y="637485"/>
                    <a:pt x="278025" y="637577"/>
                  </a:cubicBezTo>
                  <a:cubicBezTo>
                    <a:pt x="269521" y="637669"/>
                    <a:pt x="259518" y="637706"/>
                    <a:pt x="248016" y="637688"/>
                  </a:cubicBezTo>
                  <a:lnTo>
                    <a:pt x="159354" y="637688"/>
                  </a:lnTo>
                  <a:cubicBezTo>
                    <a:pt x="147851" y="637706"/>
                    <a:pt x="137848" y="637669"/>
                    <a:pt x="129344" y="637577"/>
                  </a:cubicBezTo>
                  <a:cubicBezTo>
                    <a:pt x="120840" y="637485"/>
                    <a:pt x="113721" y="637227"/>
                    <a:pt x="107986" y="636802"/>
                  </a:cubicBezTo>
                  <a:cubicBezTo>
                    <a:pt x="96480" y="636065"/>
                    <a:pt x="82317" y="633999"/>
                    <a:pt x="65500" y="630605"/>
                  </a:cubicBezTo>
                  <a:cubicBezTo>
                    <a:pt x="42910" y="626196"/>
                    <a:pt x="26794" y="616420"/>
                    <a:pt x="17149" y="601277"/>
                  </a:cubicBezTo>
                  <a:cubicBezTo>
                    <a:pt x="7505" y="586133"/>
                    <a:pt x="1789" y="562855"/>
                    <a:pt x="0" y="531442"/>
                  </a:cubicBezTo>
                  <a:lnTo>
                    <a:pt x="0" y="434051"/>
                  </a:lnTo>
                  <a:cubicBezTo>
                    <a:pt x="184" y="425565"/>
                    <a:pt x="2028" y="420400"/>
                    <a:pt x="5532" y="418556"/>
                  </a:cubicBezTo>
                  <a:cubicBezTo>
                    <a:pt x="9036" y="416711"/>
                    <a:pt x="13092" y="415973"/>
                    <a:pt x="17703" y="416342"/>
                  </a:cubicBezTo>
                  <a:lnTo>
                    <a:pt x="123919" y="416342"/>
                  </a:lnTo>
                  <a:cubicBezTo>
                    <a:pt x="128529" y="415975"/>
                    <a:pt x="132586" y="416710"/>
                    <a:pt x="136089" y="418548"/>
                  </a:cubicBezTo>
                  <a:cubicBezTo>
                    <a:pt x="139593" y="420387"/>
                    <a:pt x="141437" y="425535"/>
                    <a:pt x="141621" y="433992"/>
                  </a:cubicBezTo>
                  <a:lnTo>
                    <a:pt x="141621" y="496052"/>
                  </a:lnTo>
                  <a:cubicBezTo>
                    <a:pt x="141806" y="504548"/>
                    <a:pt x="143653" y="509720"/>
                    <a:pt x="147162" y="511567"/>
                  </a:cubicBezTo>
                  <a:cubicBezTo>
                    <a:pt x="150672" y="513414"/>
                    <a:pt x="154736" y="514152"/>
                    <a:pt x="159354" y="513783"/>
                  </a:cubicBezTo>
                  <a:lnTo>
                    <a:pt x="248016" y="513783"/>
                  </a:lnTo>
                  <a:cubicBezTo>
                    <a:pt x="252634" y="514152"/>
                    <a:pt x="256697" y="513414"/>
                    <a:pt x="260206" y="511567"/>
                  </a:cubicBezTo>
                  <a:cubicBezTo>
                    <a:pt x="263716" y="509720"/>
                    <a:pt x="265563" y="504548"/>
                    <a:pt x="265747" y="496052"/>
                  </a:cubicBezTo>
                  <a:lnTo>
                    <a:pt x="265747" y="398529"/>
                  </a:lnTo>
                  <a:cubicBezTo>
                    <a:pt x="265563" y="390033"/>
                    <a:pt x="263716" y="384862"/>
                    <a:pt x="260206" y="383015"/>
                  </a:cubicBezTo>
                  <a:cubicBezTo>
                    <a:pt x="256697" y="381168"/>
                    <a:pt x="252634" y="380429"/>
                    <a:pt x="248016" y="380799"/>
                  </a:cubicBezTo>
                  <a:lnTo>
                    <a:pt x="141621" y="380799"/>
                  </a:lnTo>
                  <a:cubicBezTo>
                    <a:pt x="137011" y="381167"/>
                    <a:pt x="132955" y="380430"/>
                    <a:pt x="129451" y="378586"/>
                  </a:cubicBezTo>
                  <a:cubicBezTo>
                    <a:pt x="125947" y="376742"/>
                    <a:pt x="124103" y="371580"/>
                    <a:pt x="123919" y="363098"/>
                  </a:cubicBezTo>
                  <a:lnTo>
                    <a:pt x="123919" y="274595"/>
                  </a:lnTo>
                  <a:cubicBezTo>
                    <a:pt x="124103" y="266113"/>
                    <a:pt x="125947" y="260950"/>
                    <a:pt x="129451" y="259106"/>
                  </a:cubicBezTo>
                  <a:cubicBezTo>
                    <a:pt x="132955" y="257263"/>
                    <a:pt x="137011" y="256525"/>
                    <a:pt x="141621" y="256894"/>
                  </a:cubicBezTo>
                  <a:lnTo>
                    <a:pt x="248016" y="256894"/>
                  </a:lnTo>
                  <a:cubicBezTo>
                    <a:pt x="252634" y="257263"/>
                    <a:pt x="256697" y="256524"/>
                    <a:pt x="260206" y="254677"/>
                  </a:cubicBezTo>
                  <a:cubicBezTo>
                    <a:pt x="263716" y="252830"/>
                    <a:pt x="265563" y="247659"/>
                    <a:pt x="265747" y="239162"/>
                  </a:cubicBezTo>
                  <a:lnTo>
                    <a:pt x="265747" y="141640"/>
                  </a:lnTo>
                  <a:cubicBezTo>
                    <a:pt x="265563" y="133144"/>
                    <a:pt x="263716" y="127973"/>
                    <a:pt x="260206" y="126126"/>
                  </a:cubicBezTo>
                  <a:cubicBezTo>
                    <a:pt x="256697" y="124279"/>
                    <a:pt x="252634" y="123540"/>
                    <a:pt x="248016" y="123909"/>
                  </a:cubicBezTo>
                  <a:lnTo>
                    <a:pt x="159354" y="123909"/>
                  </a:lnTo>
                  <a:cubicBezTo>
                    <a:pt x="154736" y="123539"/>
                    <a:pt x="150672" y="124279"/>
                    <a:pt x="147162" y="126129"/>
                  </a:cubicBezTo>
                  <a:cubicBezTo>
                    <a:pt x="143653" y="127978"/>
                    <a:pt x="141806" y="133158"/>
                    <a:pt x="141621" y="141666"/>
                  </a:cubicBezTo>
                  <a:lnTo>
                    <a:pt x="141621" y="203642"/>
                  </a:lnTo>
                  <a:cubicBezTo>
                    <a:pt x="141437" y="212127"/>
                    <a:pt x="139593" y="217292"/>
                    <a:pt x="136089" y="219137"/>
                  </a:cubicBezTo>
                  <a:cubicBezTo>
                    <a:pt x="132586" y="220981"/>
                    <a:pt x="128529" y="221719"/>
                    <a:pt x="123919" y="221350"/>
                  </a:cubicBezTo>
                  <a:lnTo>
                    <a:pt x="17703" y="221350"/>
                  </a:lnTo>
                  <a:cubicBezTo>
                    <a:pt x="13092" y="221719"/>
                    <a:pt x="9036" y="220981"/>
                    <a:pt x="5532" y="219137"/>
                  </a:cubicBezTo>
                  <a:cubicBezTo>
                    <a:pt x="2028" y="217292"/>
                    <a:pt x="184" y="212127"/>
                    <a:pt x="0" y="203642"/>
                  </a:cubicBezTo>
                  <a:lnTo>
                    <a:pt x="0" y="106251"/>
                  </a:lnTo>
                  <a:cubicBezTo>
                    <a:pt x="276" y="85463"/>
                    <a:pt x="3264" y="68161"/>
                    <a:pt x="8962" y="54345"/>
                  </a:cubicBezTo>
                  <a:cubicBezTo>
                    <a:pt x="14660" y="40530"/>
                    <a:pt x="21409" y="30090"/>
                    <a:pt x="29209" y="23025"/>
                  </a:cubicBezTo>
                  <a:cubicBezTo>
                    <a:pt x="33156" y="19484"/>
                    <a:pt x="38098" y="16385"/>
                    <a:pt x="44035" y="13729"/>
                  </a:cubicBezTo>
                  <a:cubicBezTo>
                    <a:pt x="49973" y="11073"/>
                    <a:pt x="57128" y="8859"/>
                    <a:pt x="65500" y="7088"/>
                  </a:cubicBezTo>
                  <a:cubicBezTo>
                    <a:pt x="82317" y="3694"/>
                    <a:pt x="96480" y="1628"/>
                    <a:pt x="107986" y="891"/>
                  </a:cubicBezTo>
                  <a:cubicBezTo>
                    <a:pt x="113721" y="466"/>
                    <a:pt x="120840" y="208"/>
                    <a:pt x="129344" y="115"/>
                  </a:cubicBezTo>
                  <a:cubicBezTo>
                    <a:pt x="137848" y="23"/>
                    <a:pt x="147851" y="-14"/>
                    <a:pt x="159354"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4421B9CD-D0A2-71E9-025E-64907E81D8AF}"/>
              </a:ext>
            </a:extLst>
          </p:cNvPr>
          <p:cNvGrpSpPr/>
          <p:nvPr/>
        </p:nvGrpSpPr>
        <p:grpSpPr>
          <a:xfrm>
            <a:off x="1997399" y="4417541"/>
            <a:ext cx="598252" cy="405920"/>
            <a:chOff x="9655521" y="197741"/>
            <a:chExt cx="940101" cy="637868"/>
          </a:xfrm>
          <a:solidFill>
            <a:schemeClr val="bg1">
              <a:lumMod val="75000"/>
            </a:schemeClr>
          </a:solidFill>
        </p:grpSpPr>
        <p:sp>
          <p:nvSpPr>
            <p:cNvPr id="29" name="Freeform: Shape 14">
              <a:extLst>
                <a:ext uri="{FF2B5EF4-FFF2-40B4-BE49-F238E27FC236}">
                  <a16:creationId xmlns:a16="http://schemas.microsoft.com/office/drawing/2014/main" id="{9272353C-2739-F8EE-0144-E39CD95FEE89}"/>
                </a:ext>
              </a:extLst>
            </p:cNvPr>
            <p:cNvSpPr/>
            <p:nvPr/>
          </p:nvSpPr>
          <p:spPr>
            <a:xfrm>
              <a:off x="9655521" y="197829"/>
              <a:ext cx="407369" cy="637692"/>
            </a:xfrm>
            <a:custGeom>
              <a:avLst/>
              <a:gdLst>
                <a:gd name="connsiteX0" fmla="*/ 159354 w 407369"/>
                <a:gd name="connsiteY0" fmla="*/ 5 h 637692"/>
                <a:gd name="connsiteX1" fmla="*/ 248016 w 407369"/>
                <a:gd name="connsiteY1" fmla="*/ 5 h 637692"/>
                <a:gd name="connsiteX2" fmla="*/ 278025 w 407369"/>
                <a:gd name="connsiteY2" fmla="*/ 115 h 637692"/>
                <a:gd name="connsiteX3" fmla="*/ 299383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3 w 407369"/>
                <a:gd name="connsiteY13" fmla="*/ 636803 h 637692"/>
                <a:gd name="connsiteX14" fmla="*/ 278025 w 407369"/>
                <a:gd name="connsiteY14" fmla="*/ 637577 h 637692"/>
                <a:gd name="connsiteX15" fmla="*/ 248016 w 407369"/>
                <a:gd name="connsiteY15" fmla="*/ 637688 h 637692"/>
                <a:gd name="connsiteX16" fmla="*/ 159354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4 w 407369"/>
                <a:gd name="connsiteY29" fmla="*/ 5 h 637692"/>
                <a:gd name="connsiteX30" fmla="*/ 159354 w 407369"/>
                <a:gd name="connsiteY30" fmla="*/ 123909 h 637692"/>
                <a:gd name="connsiteX31" fmla="*/ 147163 w 407369"/>
                <a:gd name="connsiteY31" fmla="*/ 126124 h 637692"/>
                <a:gd name="connsiteX32" fmla="*/ 141621 w 407369"/>
                <a:gd name="connsiteY32" fmla="*/ 141629 h 637692"/>
                <a:gd name="connsiteX33" fmla="*/ 141621 w 407369"/>
                <a:gd name="connsiteY33" fmla="*/ 496061 h 637692"/>
                <a:gd name="connsiteX34" fmla="*/ 147163 w 407369"/>
                <a:gd name="connsiteY34" fmla="*/ 511568 h 637692"/>
                <a:gd name="connsiteX35" fmla="*/ 159354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4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4" y="5"/>
                  </a:moveTo>
                  <a:lnTo>
                    <a:pt x="248016" y="5"/>
                  </a:lnTo>
                  <a:cubicBezTo>
                    <a:pt x="259518" y="-14"/>
                    <a:pt x="269521" y="23"/>
                    <a:pt x="278025" y="115"/>
                  </a:cubicBezTo>
                  <a:cubicBezTo>
                    <a:pt x="286529" y="207"/>
                    <a:pt x="293648" y="466"/>
                    <a:pt x="299383" y="890"/>
                  </a:cubicBezTo>
                  <a:cubicBezTo>
                    <a:pt x="305099" y="1315"/>
                    <a:pt x="311369" y="2015"/>
                    <a:pt x="318192" y="2992"/>
                  </a:cubicBezTo>
                  <a:cubicBezTo>
                    <a:pt x="325015" y="3970"/>
                    <a:pt x="332612" y="5334"/>
                    <a:pt x="340984" y="7086"/>
                  </a:cubicBezTo>
                  <a:cubicBezTo>
                    <a:pt x="363997" y="11492"/>
                    <a:pt x="380372" y="21264"/>
                    <a:pt x="390109" y="36402"/>
                  </a:cubicBezTo>
                  <a:cubicBezTo>
                    <a:pt x="399845" y="51540"/>
                    <a:pt x="405599"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2" y="627067"/>
                    <a:pt x="340984" y="630608"/>
                  </a:cubicBezTo>
                  <a:cubicBezTo>
                    <a:pt x="332612" y="632359"/>
                    <a:pt x="325015" y="633724"/>
                    <a:pt x="318192" y="634701"/>
                  </a:cubicBezTo>
                  <a:cubicBezTo>
                    <a:pt x="311369" y="635678"/>
                    <a:pt x="305099" y="636379"/>
                    <a:pt x="299383" y="636803"/>
                  </a:cubicBezTo>
                  <a:cubicBezTo>
                    <a:pt x="293648" y="637227"/>
                    <a:pt x="286529" y="637485"/>
                    <a:pt x="278025" y="637577"/>
                  </a:cubicBezTo>
                  <a:cubicBezTo>
                    <a:pt x="269521" y="637669"/>
                    <a:pt x="259518" y="637706"/>
                    <a:pt x="248016" y="637688"/>
                  </a:cubicBezTo>
                  <a:lnTo>
                    <a:pt x="159354"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1" y="626201"/>
                    <a:pt x="26794" y="616429"/>
                    <a:pt x="17149" y="601291"/>
                  </a:cubicBezTo>
                  <a:cubicBezTo>
                    <a:pt x="7505" y="586153"/>
                    <a:pt x="1789" y="562884"/>
                    <a:pt x="0" y="531485"/>
                  </a:cubicBezTo>
                  <a:lnTo>
                    <a:pt x="0" y="106209"/>
                  </a:lnTo>
                  <a:cubicBezTo>
                    <a:pt x="276" y="85429"/>
                    <a:pt x="3264" y="68134"/>
                    <a:pt x="8962" y="54324"/>
                  </a:cubicBezTo>
                  <a:cubicBezTo>
                    <a:pt x="14660" y="40514"/>
                    <a:pt x="21409" y="30078"/>
                    <a:pt x="29209" y="23016"/>
                  </a:cubicBezTo>
                  <a:cubicBezTo>
                    <a:pt x="33156" y="19476"/>
                    <a:pt x="38098"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4" y="5"/>
                  </a:cubicBezTo>
                  <a:close/>
                  <a:moveTo>
                    <a:pt x="159354" y="123909"/>
                  </a:moveTo>
                  <a:cubicBezTo>
                    <a:pt x="154736" y="123540"/>
                    <a:pt x="150672" y="124278"/>
                    <a:pt x="147163" y="126124"/>
                  </a:cubicBezTo>
                  <a:cubicBezTo>
                    <a:pt x="143653" y="127970"/>
                    <a:pt x="141806" y="133138"/>
                    <a:pt x="141621" y="141629"/>
                  </a:cubicBezTo>
                  <a:lnTo>
                    <a:pt x="141621" y="496061"/>
                  </a:lnTo>
                  <a:cubicBezTo>
                    <a:pt x="141806" y="504553"/>
                    <a:pt x="143653" y="509722"/>
                    <a:pt x="147163" y="511568"/>
                  </a:cubicBezTo>
                  <a:cubicBezTo>
                    <a:pt x="150672" y="513414"/>
                    <a:pt x="154736" y="514152"/>
                    <a:pt x="159354"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4"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15">
              <a:extLst>
                <a:ext uri="{FF2B5EF4-FFF2-40B4-BE49-F238E27FC236}">
                  <a16:creationId xmlns:a16="http://schemas.microsoft.com/office/drawing/2014/main" id="{3D3F9B9B-A430-B836-4320-1A6D77390945}"/>
                </a:ext>
              </a:extLst>
            </p:cNvPr>
            <p:cNvSpPr/>
            <p:nvPr/>
          </p:nvSpPr>
          <p:spPr>
            <a:xfrm>
              <a:off x="10152820" y="197741"/>
              <a:ext cx="442802" cy="637868"/>
            </a:xfrm>
            <a:custGeom>
              <a:avLst/>
              <a:gdLst>
                <a:gd name="connsiteX0" fmla="*/ 197539 w 442802"/>
                <a:gd name="connsiteY0" fmla="*/ 93 h 637868"/>
                <a:gd name="connsiteX1" fmla="*/ 312687 w 442802"/>
                <a:gd name="connsiteY1" fmla="*/ 93 h 637868"/>
                <a:gd name="connsiteX2" fmla="*/ 324637 w 442802"/>
                <a:gd name="connsiteY2" fmla="*/ 2307 h 637868"/>
                <a:gd name="connsiteX3" fmla="*/ 323309 w 442802"/>
                <a:gd name="connsiteY3" fmla="*/ 17809 h 637868"/>
                <a:gd name="connsiteX4" fmla="*/ 141732 w 442802"/>
                <a:gd name="connsiteY4" fmla="*/ 380997 h 637868"/>
                <a:gd name="connsiteX5" fmla="*/ 141732 w 442802"/>
                <a:gd name="connsiteY5" fmla="*/ 398714 h 637868"/>
                <a:gd name="connsiteX6" fmla="*/ 301181 w 442802"/>
                <a:gd name="connsiteY6" fmla="*/ 398714 h 637868"/>
                <a:gd name="connsiteX7" fmla="*/ 301181 w 442802"/>
                <a:gd name="connsiteY7" fmla="*/ 177258 h 637868"/>
                <a:gd name="connsiteX8" fmla="*/ 306713 w 442802"/>
                <a:gd name="connsiteY8" fmla="*/ 161756 h 637868"/>
                <a:gd name="connsiteX9" fmla="*/ 318883 w 442802"/>
                <a:gd name="connsiteY9" fmla="*/ 159541 h 637868"/>
                <a:gd name="connsiteX10" fmla="*/ 425100 w 442802"/>
                <a:gd name="connsiteY10" fmla="*/ 159541 h 637868"/>
                <a:gd name="connsiteX11" fmla="*/ 437270 w 442802"/>
                <a:gd name="connsiteY11" fmla="*/ 161756 h 637868"/>
                <a:gd name="connsiteX12" fmla="*/ 442802 w 442802"/>
                <a:gd name="connsiteY12" fmla="*/ 177258 h 637868"/>
                <a:gd name="connsiteX13" fmla="*/ 442802 w 442802"/>
                <a:gd name="connsiteY13" fmla="*/ 620059 h 637868"/>
                <a:gd name="connsiteX14" fmla="*/ 437270 w 442802"/>
                <a:gd name="connsiteY14" fmla="*/ 635561 h 637868"/>
                <a:gd name="connsiteX15" fmla="*/ 425100 w 442802"/>
                <a:gd name="connsiteY15" fmla="*/ 637776 h 637868"/>
                <a:gd name="connsiteX16" fmla="*/ 318883 w 442802"/>
                <a:gd name="connsiteY16" fmla="*/ 637776 h 637868"/>
                <a:gd name="connsiteX17" fmla="*/ 306713 w 442802"/>
                <a:gd name="connsiteY17" fmla="*/ 635561 h 637868"/>
                <a:gd name="connsiteX18" fmla="*/ 301181 w 442802"/>
                <a:gd name="connsiteY18" fmla="*/ 620059 h 637868"/>
                <a:gd name="connsiteX19" fmla="*/ 301181 w 442802"/>
                <a:gd name="connsiteY19" fmla="*/ 522619 h 637868"/>
                <a:gd name="connsiteX20" fmla="*/ 17717 w 442802"/>
                <a:gd name="connsiteY20" fmla="*/ 522619 h 637868"/>
                <a:gd name="connsiteX21" fmla="*/ 5536 w 442802"/>
                <a:gd name="connsiteY21" fmla="*/ 520406 h 637868"/>
                <a:gd name="connsiteX22" fmla="*/ 0 w 442802"/>
                <a:gd name="connsiteY22" fmla="*/ 504918 h 637868"/>
                <a:gd name="connsiteX23" fmla="*/ 0 w 442802"/>
                <a:gd name="connsiteY23" fmla="*/ 380997 h 637868"/>
                <a:gd name="connsiteX24" fmla="*/ 9744 w 442802"/>
                <a:gd name="connsiteY24" fmla="*/ 327848 h 637868"/>
                <a:gd name="connsiteX25" fmla="*/ 164764 w 442802"/>
                <a:gd name="connsiteY25" fmla="*/ 17809 h 637868"/>
                <a:gd name="connsiteX26" fmla="*/ 176501 w 442802"/>
                <a:gd name="connsiteY26" fmla="*/ 2639 h 637868"/>
                <a:gd name="connsiteX27" fmla="*/ 197539 w 442802"/>
                <a:gd name="connsiteY27" fmla="*/ 93 h 63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2802" h="637868">
                  <a:moveTo>
                    <a:pt x="197539" y="93"/>
                  </a:moveTo>
                  <a:lnTo>
                    <a:pt x="312687" y="93"/>
                  </a:lnTo>
                  <a:cubicBezTo>
                    <a:pt x="319215" y="-277"/>
                    <a:pt x="323198" y="462"/>
                    <a:pt x="324637" y="2307"/>
                  </a:cubicBezTo>
                  <a:cubicBezTo>
                    <a:pt x="326075" y="4153"/>
                    <a:pt x="325632" y="9320"/>
                    <a:pt x="323309" y="17809"/>
                  </a:cubicBezTo>
                  <a:lnTo>
                    <a:pt x="141732" y="380997"/>
                  </a:lnTo>
                  <a:lnTo>
                    <a:pt x="141732" y="398714"/>
                  </a:lnTo>
                  <a:lnTo>
                    <a:pt x="301181" y="398714"/>
                  </a:lnTo>
                  <a:lnTo>
                    <a:pt x="301181" y="177258"/>
                  </a:lnTo>
                  <a:cubicBezTo>
                    <a:pt x="301365" y="168768"/>
                    <a:pt x="303209" y="163601"/>
                    <a:pt x="306713" y="161756"/>
                  </a:cubicBezTo>
                  <a:cubicBezTo>
                    <a:pt x="310216" y="159910"/>
                    <a:pt x="314273" y="159172"/>
                    <a:pt x="318883" y="159541"/>
                  </a:cubicBezTo>
                  <a:lnTo>
                    <a:pt x="425100" y="159541"/>
                  </a:lnTo>
                  <a:cubicBezTo>
                    <a:pt x="429710" y="159172"/>
                    <a:pt x="433766" y="159910"/>
                    <a:pt x="437270" y="161756"/>
                  </a:cubicBezTo>
                  <a:cubicBezTo>
                    <a:pt x="440773" y="163601"/>
                    <a:pt x="442617" y="168768"/>
                    <a:pt x="442802" y="177258"/>
                  </a:cubicBezTo>
                  <a:lnTo>
                    <a:pt x="442802" y="620059"/>
                  </a:lnTo>
                  <a:cubicBezTo>
                    <a:pt x="442617" y="628548"/>
                    <a:pt x="440773" y="633716"/>
                    <a:pt x="437270" y="635561"/>
                  </a:cubicBezTo>
                  <a:cubicBezTo>
                    <a:pt x="433766" y="637407"/>
                    <a:pt x="429710" y="638145"/>
                    <a:pt x="425100" y="637776"/>
                  </a:cubicBezTo>
                  <a:lnTo>
                    <a:pt x="318883" y="637776"/>
                  </a:lnTo>
                  <a:cubicBezTo>
                    <a:pt x="314273" y="638145"/>
                    <a:pt x="310216" y="637407"/>
                    <a:pt x="306713" y="635561"/>
                  </a:cubicBezTo>
                  <a:cubicBezTo>
                    <a:pt x="303209" y="633716"/>
                    <a:pt x="301365" y="628548"/>
                    <a:pt x="301181" y="620059"/>
                  </a:cubicBezTo>
                  <a:lnTo>
                    <a:pt x="301181" y="522619"/>
                  </a:lnTo>
                  <a:lnTo>
                    <a:pt x="17717" y="522619"/>
                  </a:lnTo>
                  <a:cubicBezTo>
                    <a:pt x="13103" y="522987"/>
                    <a:pt x="9043" y="522250"/>
                    <a:pt x="5536" y="520406"/>
                  </a:cubicBezTo>
                  <a:cubicBezTo>
                    <a:pt x="2030" y="518562"/>
                    <a:pt x="185" y="513400"/>
                    <a:pt x="0" y="504918"/>
                  </a:cubicBezTo>
                  <a:lnTo>
                    <a:pt x="0" y="380997"/>
                  </a:lnTo>
                  <a:cubicBezTo>
                    <a:pt x="148" y="358852"/>
                    <a:pt x="3396" y="341135"/>
                    <a:pt x="9744" y="327848"/>
                  </a:cubicBezTo>
                  <a:lnTo>
                    <a:pt x="164764" y="17809"/>
                  </a:lnTo>
                  <a:cubicBezTo>
                    <a:pt x="168344" y="9707"/>
                    <a:pt x="172256" y="4651"/>
                    <a:pt x="176501" y="2639"/>
                  </a:cubicBezTo>
                  <a:cubicBezTo>
                    <a:pt x="180745" y="628"/>
                    <a:pt x="187758" y="-221"/>
                    <a:pt x="197539" y="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4398077E-B13A-A4E9-C479-0E20A6613FAE}"/>
              </a:ext>
            </a:extLst>
          </p:cNvPr>
          <p:cNvGrpSpPr/>
          <p:nvPr/>
        </p:nvGrpSpPr>
        <p:grpSpPr>
          <a:xfrm>
            <a:off x="1998809" y="5256951"/>
            <a:ext cx="595433" cy="405863"/>
            <a:chOff x="10674130" y="197741"/>
            <a:chExt cx="935671" cy="637780"/>
          </a:xfrm>
          <a:solidFill>
            <a:schemeClr val="bg1">
              <a:lumMod val="75000"/>
            </a:schemeClr>
          </a:solidFill>
        </p:grpSpPr>
        <p:sp>
          <p:nvSpPr>
            <p:cNvPr id="32" name="Freeform: Shape 17">
              <a:extLst>
                <a:ext uri="{FF2B5EF4-FFF2-40B4-BE49-F238E27FC236}">
                  <a16:creationId xmlns:a16="http://schemas.microsoft.com/office/drawing/2014/main" id="{314FCC75-86EC-D311-8A3B-FD7EADE30AA1}"/>
                </a:ext>
              </a:extLst>
            </p:cNvPr>
            <p:cNvSpPr/>
            <p:nvPr/>
          </p:nvSpPr>
          <p:spPr>
            <a:xfrm>
              <a:off x="10674130" y="197829"/>
              <a:ext cx="407369" cy="637692"/>
            </a:xfrm>
            <a:custGeom>
              <a:avLst/>
              <a:gdLst>
                <a:gd name="connsiteX0" fmla="*/ 159354 w 407369"/>
                <a:gd name="connsiteY0" fmla="*/ 5 h 637692"/>
                <a:gd name="connsiteX1" fmla="*/ 248016 w 407369"/>
                <a:gd name="connsiteY1" fmla="*/ 5 h 637692"/>
                <a:gd name="connsiteX2" fmla="*/ 278025 w 407369"/>
                <a:gd name="connsiteY2" fmla="*/ 115 h 637692"/>
                <a:gd name="connsiteX3" fmla="*/ 299383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3 w 407369"/>
                <a:gd name="connsiteY13" fmla="*/ 636803 h 637692"/>
                <a:gd name="connsiteX14" fmla="*/ 278025 w 407369"/>
                <a:gd name="connsiteY14" fmla="*/ 637577 h 637692"/>
                <a:gd name="connsiteX15" fmla="*/ 248016 w 407369"/>
                <a:gd name="connsiteY15" fmla="*/ 637688 h 637692"/>
                <a:gd name="connsiteX16" fmla="*/ 159354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4 w 407369"/>
                <a:gd name="connsiteY29" fmla="*/ 5 h 637692"/>
                <a:gd name="connsiteX30" fmla="*/ 159354 w 407369"/>
                <a:gd name="connsiteY30" fmla="*/ 123909 h 637692"/>
                <a:gd name="connsiteX31" fmla="*/ 147163 w 407369"/>
                <a:gd name="connsiteY31" fmla="*/ 126124 h 637692"/>
                <a:gd name="connsiteX32" fmla="*/ 141621 w 407369"/>
                <a:gd name="connsiteY32" fmla="*/ 141629 h 637692"/>
                <a:gd name="connsiteX33" fmla="*/ 141621 w 407369"/>
                <a:gd name="connsiteY33" fmla="*/ 496061 h 637692"/>
                <a:gd name="connsiteX34" fmla="*/ 147163 w 407369"/>
                <a:gd name="connsiteY34" fmla="*/ 511568 h 637692"/>
                <a:gd name="connsiteX35" fmla="*/ 159354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4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4" y="5"/>
                  </a:moveTo>
                  <a:lnTo>
                    <a:pt x="248016" y="5"/>
                  </a:lnTo>
                  <a:cubicBezTo>
                    <a:pt x="259518" y="-14"/>
                    <a:pt x="269521" y="23"/>
                    <a:pt x="278025" y="115"/>
                  </a:cubicBezTo>
                  <a:cubicBezTo>
                    <a:pt x="286529" y="207"/>
                    <a:pt x="293648" y="466"/>
                    <a:pt x="299383" y="890"/>
                  </a:cubicBezTo>
                  <a:cubicBezTo>
                    <a:pt x="305099" y="1315"/>
                    <a:pt x="311369" y="2015"/>
                    <a:pt x="318192" y="2992"/>
                  </a:cubicBezTo>
                  <a:cubicBezTo>
                    <a:pt x="325015" y="3970"/>
                    <a:pt x="332612" y="5334"/>
                    <a:pt x="340984" y="7086"/>
                  </a:cubicBezTo>
                  <a:cubicBezTo>
                    <a:pt x="363997" y="11492"/>
                    <a:pt x="380372" y="21264"/>
                    <a:pt x="390109" y="36402"/>
                  </a:cubicBezTo>
                  <a:cubicBezTo>
                    <a:pt x="399845" y="51540"/>
                    <a:pt x="405599"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5" y="633724"/>
                    <a:pt x="318192" y="634701"/>
                  </a:cubicBezTo>
                  <a:cubicBezTo>
                    <a:pt x="311369" y="635678"/>
                    <a:pt x="305099" y="636379"/>
                    <a:pt x="299383" y="636803"/>
                  </a:cubicBezTo>
                  <a:cubicBezTo>
                    <a:pt x="293648" y="637227"/>
                    <a:pt x="286529" y="637485"/>
                    <a:pt x="278025" y="637577"/>
                  </a:cubicBezTo>
                  <a:cubicBezTo>
                    <a:pt x="269521" y="637669"/>
                    <a:pt x="259518" y="637706"/>
                    <a:pt x="248016" y="637688"/>
                  </a:cubicBezTo>
                  <a:lnTo>
                    <a:pt x="159354"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1" y="626201"/>
                    <a:pt x="26794" y="616429"/>
                    <a:pt x="17149" y="601291"/>
                  </a:cubicBezTo>
                  <a:cubicBezTo>
                    <a:pt x="7505" y="586153"/>
                    <a:pt x="1789" y="562884"/>
                    <a:pt x="0" y="531485"/>
                  </a:cubicBezTo>
                  <a:lnTo>
                    <a:pt x="0" y="106209"/>
                  </a:lnTo>
                  <a:cubicBezTo>
                    <a:pt x="276" y="85429"/>
                    <a:pt x="3264" y="68134"/>
                    <a:pt x="8962" y="54324"/>
                  </a:cubicBezTo>
                  <a:cubicBezTo>
                    <a:pt x="14660" y="40514"/>
                    <a:pt x="21409" y="30078"/>
                    <a:pt x="29209" y="23016"/>
                  </a:cubicBezTo>
                  <a:cubicBezTo>
                    <a:pt x="33156" y="19476"/>
                    <a:pt x="38098"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4" y="5"/>
                  </a:cubicBezTo>
                  <a:close/>
                  <a:moveTo>
                    <a:pt x="159354" y="123909"/>
                  </a:moveTo>
                  <a:cubicBezTo>
                    <a:pt x="154736" y="123540"/>
                    <a:pt x="150672" y="124278"/>
                    <a:pt x="147163" y="126124"/>
                  </a:cubicBezTo>
                  <a:cubicBezTo>
                    <a:pt x="143653" y="127970"/>
                    <a:pt x="141806" y="133138"/>
                    <a:pt x="141621" y="141629"/>
                  </a:cubicBezTo>
                  <a:lnTo>
                    <a:pt x="141621" y="496061"/>
                  </a:lnTo>
                  <a:cubicBezTo>
                    <a:pt x="141806" y="504553"/>
                    <a:pt x="143653" y="509722"/>
                    <a:pt x="147163" y="511568"/>
                  </a:cubicBezTo>
                  <a:cubicBezTo>
                    <a:pt x="150672" y="513414"/>
                    <a:pt x="154736" y="514152"/>
                    <a:pt x="159354"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4"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18">
              <a:extLst>
                <a:ext uri="{FF2B5EF4-FFF2-40B4-BE49-F238E27FC236}">
                  <a16:creationId xmlns:a16="http://schemas.microsoft.com/office/drawing/2014/main" id="{490F2806-7212-F431-A533-BFA71E676031}"/>
                </a:ext>
              </a:extLst>
            </p:cNvPr>
            <p:cNvSpPr/>
            <p:nvPr/>
          </p:nvSpPr>
          <p:spPr>
            <a:xfrm>
              <a:off x="11202433" y="197741"/>
              <a:ext cx="407368" cy="637780"/>
            </a:xfrm>
            <a:custGeom>
              <a:avLst/>
              <a:gdLst>
                <a:gd name="connsiteX0" fmla="*/ 17702 w 407368"/>
                <a:gd name="connsiteY0" fmla="*/ 93 h 637780"/>
                <a:gd name="connsiteX1" fmla="*/ 380815 w 407368"/>
                <a:gd name="connsiteY1" fmla="*/ 93 h 637780"/>
                <a:gd name="connsiteX2" fmla="*/ 392985 w 407368"/>
                <a:gd name="connsiteY2" fmla="*/ 2305 h 637780"/>
                <a:gd name="connsiteX3" fmla="*/ 398518 w 407368"/>
                <a:gd name="connsiteY3" fmla="*/ 17794 h 637780"/>
                <a:gd name="connsiteX4" fmla="*/ 398518 w 407368"/>
                <a:gd name="connsiteY4" fmla="*/ 106297 h 637780"/>
                <a:gd name="connsiteX5" fmla="*/ 392985 w 407368"/>
                <a:gd name="connsiteY5" fmla="*/ 121785 h 637780"/>
                <a:gd name="connsiteX6" fmla="*/ 380815 w 407368"/>
                <a:gd name="connsiteY6" fmla="*/ 123997 h 637780"/>
                <a:gd name="connsiteX7" fmla="*/ 141621 w 407368"/>
                <a:gd name="connsiteY7" fmla="*/ 123997 h 637780"/>
                <a:gd name="connsiteX8" fmla="*/ 141621 w 407368"/>
                <a:gd name="connsiteY8" fmla="*/ 230407 h 637780"/>
                <a:gd name="connsiteX9" fmla="*/ 248016 w 407368"/>
                <a:gd name="connsiteY9" fmla="*/ 230407 h 637780"/>
                <a:gd name="connsiteX10" fmla="*/ 278025 w 407368"/>
                <a:gd name="connsiteY10" fmla="*/ 230518 h 637780"/>
                <a:gd name="connsiteX11" fmla="*/ 299382 w 407368"/>
                <a:gd name="connsiteY11" fmla="*/ 231293 h 637780"/>
                <a:gd name="connsiteX12" fmla="*/ 318191 w 407368"/>
                <a:gd name="connsiteY12" fmla="*/ 233395 h 637780"/>
                <a:gd name="connsiteX13" fmla="*/ 340984 w 407368"/>
                <a:gd name="connsiteY13" fmla="*/ 237488 h 637780"/>
                <a:gd name="connsiteX14" fmla="*/ 390109 w 407368"/>
                <a:gd name="connsiteY14" fmla="*/ 266805 h 637780"/>
                <a:gd name="connsiteX15" fmla="*/ 407368 w 407368"/>
                <a:gd name="connsiteY15" fmla="*/ 336611 h 637780"/>
                <a:gd name="connsiteX16" fmla="*/ 407368 w 407368"/>
                <a:gd name="connsiteY16" fmla="*/ 531530 h 637780"/>
                <a:gd name="connsiteX17" fmla="*/ 398407 w 407368"/>
                <a:gd name="connsiteY17" fmla="*/ 583436 h 637780"/>
                <a:gd name="connsiteX18" fmla="*/ 378159 w 407368"/>
                <a:gd name="connsiteY18" fmla="*/ 614756 h 637780"/>
                <a:gd name="connsiteX19" fmla="*/ 340984 w 407368"/>
                <a:gd name="connsiteY19" fmla="*/ 630693 h 637780"/>
                <a:gd name="connsiteX20" fmla="*/ 318191 w 407368"/>
                <a:gd name="connsiteY20" fmla="*/ 634788 h 637780"/>
                <a:gd name="connsiteX21" fmla="*/ 299382 w 407368"/>
                <a:gd name="connsiteY21" fmla="*/ 636890 h 637780"/>
                <a:gd name="connsiteX22" fmla="*/ 278025 w 407368"/>
                <a:gd name="connsiteY22" fmla="*/ 637665 h 637780"/>
                <a:gd name="connsiteX23" fmla="*/ 248016 w 407368"/>
                <a:gd name="connsiteY23" fmla="*/ 637776 h 637780"/>
                <a:gd name="connsiteX24" fmla="*/ 159353 w 407368"/>
                <a:gd name="connsiteY24" fmla="*/ 637776 h 637780"/>
                <a:gd name="connsiteX25" fmla="*/ 129344 w 407368"/>
                <a:gd name="connsiteY25" fmla="*/ 637665 h 637780"/>
                <a:gd name="connsiteX26" fmla="*/ 107986 w 407368"/>
                <a:gd name="connsiteY26" fmla="*/ 636890 h 637780"/>
                <a:gd name="connsiteX27" fmla="*/ 65500 w 407368"/>
                <a:gd name="connsiteY27" fmla="*/ 630693 h 637780"/>
                <a:gd name="connsiteX28" fmla="*/ 17149 w 407368"/>
                <a:gd name="connsiteY28" fmla="*/ 601365 h 637780"/>
                <a:gd name="connsiteX29" fmla="*/ 0 w 407368"/>
                <a:gd name="connsiteY29" fmla="*/ 531530 h 637780"/>
                <a:gd name="connsiteX30" fmla="*/ 0 w 407368"/>
                <a:gd name="connsiteY30" fmla="*/ 434139 h 637780"/>
                <a:gd name="connsiteX31" fmla="*/ 5532 w 407368"/>
                <a:gd name="connsiteY31" fmla="*/ 418644 h 637780"/>
                <a:gd name="connsiteX32" fmla="*/ 17702 w 407368"/>
                <a:gd name="connsiteY32" fmla="*/ 416430 h 637780"/>
                <a:gd name="connsiteX33" fmla="*/ 123919 w 407368"/>
                <a:gd name="connsiteY33" fmla="*/ 416430 h 637780"/>
                <a:gd name="connsiteX34" fmla="*/ 136089 w 407368"/>
                <a:gd name="connsiteY34" fmla="*/ 418638 h 637780"/>
                <a:gd name="connsiteX35" fmla="*/ 141621 w 407368"/>
                <a:gd name="connsiteY35" fmla="*/ 434091 h 637780"/>
                <a:gd name="connsiteX36" fmla="*/ 141621 w 407368"/>
                <a:gd name="connsiteY36" fmla="*/ 496142 h 637780"/>
                <a:gd name="connsiteX37" fmla="*/ 147162 w 407368"/>
                <a:gd name="connsiteY37" fmla="*/ 511655 h 637780"/>
                <a:gd name="connsiteX38" fmla="*/ 159353 w 407368"/>
                <a:gd name="connsiteY38" fmla="*/ 513871 h 637780"/>
                <a:gd name="connsiteX39" fmla="*/ 248016 w 407368"/>
                <a:gd name="connsiteY39" fmla="*/ 513871 h 637780"/>
                <a:gd name="connsiteX40" fmla="*/ 260206 w 407368"/>
                <a:gd name="connsiteY40" fmla="*/ 511655 h 637780"/>
                <a:gd name="connsiteX41" fmla="*/ 265747 w 407368"/>
                <a:gd name="connsiteY41" fmla="*/ 496142 h 637780"/>
                <a:gd name="connsiteX42" fmla="*/ 265747 w 407368"/>
                <a:gd name="connsiteY42" fmla="*/ 372040 h 637780"/>
                <a:gd name="connsiteX43" fmla="*/ 260206 w 407368"/>
                <a:gd name="connsiteY43" fmla="*/ 356528 h 637780"/>
                <a:gd name="connsiteX44" fmla="*/ 248016 w 407368"/>
                <a:gd name="connsiteY44" fmla="*/ 354312 h 637780"/>
                <a:gd name="connsiteX45" fmla="*/ 17702 w 407368"/>
                <a:gd name="connsiteY45" fmla="*/ 354312 h 637780"/>
                <a:gd name="connsiteX46" fmla="*/ 5532 w 407368"/>
                <a:gd name="connsiteY46" fmla="*/ 352099 h 637780"/>
                <a:gd name="connsiteX47" fmla="*/ 0 w 407368"/>
                <a:gd name="connsiteY47" fmla="*/ 336611 h 637780"/>
                <a:gd name="connsiteX48" fmla="*/ 0 w 407368"/>
                <a:gd name="connsiteY48" fmla="*/ 17794 h 637780"/>
                <a:gd name="connsiteX49" fmla="*/ 5532 w 407368"/>
                <a:gd name="connsiteY49" fmla="*/ 2305 h 637780"/>
                <a:gd name="connsiteX50" fmla="*/ 17702 w 407368"/>
                <a:gd name="connsiteY50" fmla="*/ 93 h 63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7368" h="637780">
                  <a:moveTo>
                    <a:pt x="17702" y="93"/>
                  </a:moveTo>
                  <a:lnTo>
                    <a:pt x="380815" y="93"/>
                  </a:lnTo>
                  <a:cubicBezTo>
                    <a:pt x="385425" y="-276"/>
                    <a:pt x="389482" y="461"/>
                    <a:pt x="392985" y="2305"/>
                  </a:cubicBezTo>
                  <a:cubicBezTo>
                    <a:pt x="396489" y="4149"/>
                    <a:pt x="398333" y="9312"/>
                    <a:pt x="398518" y="17794"/>
                  </a:cubicBezTo>
                  <a:lnTo>
                    <a:pt x="398518" y="106297"/>
                  </a:lnTo>
                  <a:cubicBezTo>
                    <a:pt x="398333" y="114778"/>
                    <a:pt x="396489" y="119941"/>
                    <a:pt x="392985" y="121785"/>
                  </a:cubicBezTo>
                  <a:cubicBezTo>
                    <a:pt x="389482" y="123628"/>
                    <a:pt x="385425" y="124366"/>
                    <a:pt x="380815" y="123997"/>
                  </a:cubicBezTo>
                  <a:lnTo>
                    <a:pt x="141621" y="123997"/>
                  </a:lnTo>
                  <a:lnTo>
                    <a:pt x="141621" y="230407"/>
                  </a:lnTo>
                  <a:lnTo>
                    <a:pt x="248016" y="230407"/>
                  </a:lnTo>
                  <a:cubicBezTo>
                    <a:pt x="259518" y="230389"/>
                    <a:pt x="269521" y="230425"/>
                    <a:pt x="278025" y="230518"/>
                  </a:cubicBezTo>
                  <a:cubicBezTo>
                    <a:pt x="286529" y="230610"/>
                    <a:pt x="293648" y="230868"/>
                    <a:pt x="299382" y="231293"/>
                  </a:cubicBezTo>
                  <a:cubicBezTo>
                    <a:pt x="305099" y="231717"/>
                    <a:pt x="311369" y="232418"/>
                    <a:pt x="318191" y="233395"/>
                  </a:cubicBezTo>
                  <a:cubicBezTo>
                    <a:pt x="325015" y="234372"/>
                    <a:pt x="332612" y="235737"/>
                    <a:pt x="340984" y="237488"/>
                  </a:cubicBezTo>
                  <a:cubicBezTo>
                    <a:pt x="363997" y="241895"/>
                    <a:pt x="380372" y="251667"/>
                    <a:pt x="390109" y="266805"/>
                  </a:cubicBezTo>
                  <a:cubicBezTo>
                    <a:pt x="399845" y="281942"/>
                    <a:pt x="405598" y="305211"/>
                    <a:pt x="407368" y="336611"/>
                  </a:cubicBezTo>
                  <a:lnTo>
                    <a:pt x="407368" y="531530"/>
                  </a:lnTo>
                  <a:cubicBezTo>
                    <a:pt x="407092" y="552318"/>
                    <a:pt x="404105" y="569620"/>
                    <a:pt x="398407" y="583436"/>
                  </a:cubicBezTo>
                  <a:cubicBezTo>
                    <a:pt x="392709" y="597251"/>
                    <a:pt x="385960" y="607691"/>
                    <a:pt x="378159" y="614756"/>
                  </a:cubicBezTo>
                  <a:cubicBezTo>
                    <a:pt x="370193" y="621839"/>
                    <a:pt x="357801" y="627151"/>
                    <a:pt x="340984" y="630693"/>
                  </a:cubicBezTo>
                  <a:cubicBezTo>
                    <a:pt x="332612" y="632445"/>
                    <a:pt x="325015" y="633810"/>
                    <a:pt x="318191" y="634788"/>
                  </a:cubicBezTo>
                  <a:cubicBezTo>
                    <a:pt x="311369" y="635765"/>
                    <a:pt x="305099" y="636466"/>
                    <a:pt x="299382" y="636890"/>
                  </a:cubicBezTo>
                  <a:cubicBezTo>
                    <a:pt x="293648" y="637315"/>
                    <a:pt x="286529" y="637573"/>
                    <a:pt x="278025" y="637665"/>
                  </a:cubicBezTo>
                  <a:cubicBezTo>
                    <a:pt x="269521" y="637757"/>
                    <a:pt x="259518" y="637794"/>
                    <a:pt x="248016" y="637776"/>
                  </a:cubicBezTo>
                  <a:lnTo>
                    <a:pt x="159353" y="637776"/>
                  </a:lnTo>
                  <a:cubicBezTo>
                    <a:pt x="147851" y="637794"/>
                    <a:pt x="137848" y="637757"/>
                    <a:pt x="129344" y="637665"/>
                  </a:cubicBezTo>
                  <a:cubicBezTo>
                    <a:pt x="120840" y="637573"/>
                    <a:pt x="113721" y="637315"/>
                    <a:pt x="107986" y="636890"/>
                  </a:cubicBezTo>
                  <a:cubicBezTo>
                    <a:pt x="96479" y="636153"/>
                    <a:pt x="82317" y="634087"/>
                    <a:pt x="65500" y="630693"/>
                  </a:cubicBezTo>
                  <a:cubicBezTo>
                    <a:pt x="42910" y="626284"/>
                    <a:pt x="26794" y="616508"/>
                    <a:pt x="17149" y="601365"/>
                  </a:cubicBezTo>
                  <a:cubicBezTo>
                    <a:pt x="7505" y="586221"/>
                    <a:pt x="1788" y="562943"/>
                    <a:pt x="0" y="531530"/>
                  </a:cubicBezTo>
                  <a:lnTo>
                    <a:pt x="0" y="434139"/>
                  </a:lnTo>
                  <a:cubicBezTo>
                    <a:pt x="184" y="425653"/>
                    <a:pt x="2028" y="420488"/>
                    <a:pt x="5532" y="418644"/>
                  </a:cubicBezTo>
                  <a:cubicBezTo>
                    <a:pt x="9035" y="416799"/>
                    <a:pt x="13092" y="416061"/>
                    <a:pt x="17702" y="416430"/>
                  </a:cubicBezTo>
                  <a:lnTo>
                    <a:pt x="123919" y="416430"/>
                  </a:lnTo>
                  <a:cubicBezTo>
                    <a:pt x="128529" y="416062"/>
                    <a:pt x="132586" y="416798"/>
                    <a:pt x="136089" y="418638"/>
                  </a:cubicBezTo>
                  <a:cubicBezTo>
                    <a:pt x="139593" y="420477"/>
                    <a:pt x="141437" y="425628"/>
                    <a:pt x="141621" y="434091"/>
                  </a:cubicBezTo>
                  <a:lnTo>
                    <a:pt x="141621" y="496142"/>
                  </a:lnTo>
                  <a:cubicBezTo>
                    <a:pt x="141806" y="504637"/>
                    <a:pt x="143653" y="509808"/>
                    <a:pt x="147162" y="511655"/>
                  </a:cubicBezTo>
                  <a:cubicBezTo>
                    <a:pt x="150672" y="513502"/>
                    <a:pt x="154736" y="514240"/>
                    <a:pt x="159353" y="513871"/>
                  </a:cubicBezTo>
                  <a:lnTo>
                    <a:pt x="248016" y="513871"/>
                  </a:lnTo>
                  <a:cubicBezTo>
                    <a:pt x="252633" y="514240"/>
                    <a:pt x="256697" y="513502"/>
                    <a:pt x="260206" y="511655"/>
                  </a:cubicBezTo>
                  <a:cubicBezTo>
                    <a:pt x="263716" y="509808"/>
                    <a:pt x="265563" y="504637"/>
                    <a:pt x="265747" y="496142"/>
                  </a:cubicBezTo>
                  <a:lnTo>
                    <a:pt x="265747" y="372040"/>
                  </a:lnTo>
                  <a:cubicBezTo>
                    <a:pt x="265563" y="363545"/>
                    <a:pt x="263716" y="358374"/>
                    <a:pt x="260206" y="356528"/>
                  </a:cubicBezTo>
                  <a:cubicBezTo>
                    <a:pt x="256697" y="354681"/>
                    <a:pt x="252633" y="353942"/>
                    <a:pt x="248016" y="354312"/>
                  </a:cubicBezTo>
                  <a:lnTo>
                    <a:pt x="17702" y="354312"/>
                  </a:lnTo>
                  <a:cubicBezTo>
                    <a:pt x="13092" y="354681"/>
                    <a:pt x="9035" y="353943"/>
                    <a:pt x="5532" y="352099"/>
                  </a:cubicBezTo>
                  <a:cubicBezTo>
                    <a:pt x="2028" y="350255"/>
                    <a:pt x="184" y="345093"/>
                    <a:pt x="0" y="336611"/>
                  </a:cubicBezTo>
                  <a:lnTo>
                    <a:pt x="0" y="17794"/>
                  </a:lnTo>
                  <a:cubicBezTo>
                    <a:pt x="184" y="9312"/>
                    <a:pt x="2028" y="4149"/>
                    <a:pt x="5532" y="2305"/>
                  </a:cubicBezTo>
                  <a:cubicBezTo>
                    <a:pt x="9035" y="461"/>
                    <a:pt x="13092" y="-276"/>
                    <a:pt x="17702" y="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6F808960-E138-D6D5-A961-9C9D381FFC9A}"/>
              </a:ext>
            </a:extLst>
          </p:cNvPr>
          <p:cNvGrpSpPr/>
          <p:nvPr/>
        </p:nvGrpSpPr>
        <p:grpSpPr>
          <a:xfrm>
            <a:off x="1998662" y="2733841"/>
            <a:ext cx="595726" cy="405864"/>
            <a:chOff x="7624499" y="197741"/>
            <a:chExt cx="936132" cy="637780"/>
          </a:xfrm>
          <a:solidFill>
            <a:schemeClr val="bg1">
              <a:lumMod val="75000"/>
            </a:schemeClr>
          </a:solidFill>
        </p:grpSpPr>
        <p:sp>
          <p:nvSpPr>
            <p:cNvPr id="35" name="Freeform: Shape 19">
              <a:extLst>
                <a:ext uri="{FF2B5EF4-FFF2-40B4-BE49-F238E27FC236}">
                  <a16:creationId xmlns:a16="http://schemas.microsoft.com/office/drawing/2014/main" id="{1CB002FE-D944-7DA2-3C17-7DF5F82E4682}"/>
                </a:ext>
              </a:extLst>
            </p:cNvPr>
            <p:cNvSpPr/>
            <p:nvPr/>
          </p:nvSpPr>
          <p:spPr>
            <a:xfrm>
              <a:off x="7624499" y="197741"/>
              <a:ext cx="407369" cy="637692"/>
            </a:xfrm>
            <a:custGeom>
              <a:avLst/>
              <a:gdLst>
                <a:gd name="connsiteX0" fmla="*/ 159353 w 407369"/>
                <a:gd name="connsiteY0" fmla="*/ 5 h 637692"/>
                <a:gd name="connsiteX1" fmla="*/ 248016 w 407369"/>
                <a:gd name="connsiteY1" fmla="*/ 5 h 637692"/>
                <a:gd name="connsiteX2" fmla="*/ 278025 w 407369"/>
                <a:gd name="connsiteY2" fmla="*/ 115 h 637692"/>
                <a:gd name="connsiteX3" fmla="*/ 299382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2 w 407369"/>
                <a:gd name="connsiteY13" fmla="*/ 636803 h 637692"/>
                <a:gd name="connsiteX14" fmla="*/ 278025 w 407369"/>
                <a:gd name="connsiteY14" fmla="*/ 637577 h 637692"/>
                <a:gd name="connsiteX15" fmla="*/ 248016 w 407369"/>
                <a:gd name="connsiteY15" fmla="*/ 637688 h 637692"/>
                <a:gd name="connsiteX16" fmla="*/ 159353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3 w 407369"/>
                <a:gd name="connsiteY29" fmla="*/ 5 h 637692"/>
                <a:gd name="connsiteX30" fmla="*/ 159353 w 407369"/>
                <a:gd name="connsiteY30" fmla="*/ 123909 h 637692"/>
                <a:gd name="connsiteX31" fmla="*/ 147162 w 407369"/>
                <a:gd name="connsiteY31" fmla="*/ 126124 h 637692"/>
                <a:gd name="connsiteX32" fmla="*/ 141621 w 407369"/>
                <a:gd name="connsiteY32" fmla="*/ 141629 h 637692"/>
                <a:gd name="connsiteX33" fmla="*/ 141621 w 407369"/>
                <a:gd name="connsiteY33" fmla="*/ 496061 h 637692"/>
                <a:gd name="connsiteX34" fmla="*/ 147162 w 407369"/>
                <a:gd name="connsiteY34" fmla="*/ 511568 h 637692"/>
                <a:gd name="connsiteX35" fmla="*/ 159353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3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3" y="5"/>
                  </a:moveTo>
                  <a:lnTo>
                    <a:pt x="248016" y="5"/>
                  </a:lnTo>
                  <a:cubicBezTo>
                    <a:pt x="259518" y="-14"/>
                    <a:pt x="269521" y="23"/>
                    <a:pt x="278025" y="115"/>
                  </a:cubicBezTo>
                  <a:cubicBezTo>
                    <a:pt x="286529" y="207"/>
                    <a:pt x="293648" y="466"/>
                    <a:pt x="299382" y="890"/>
                  </a:cubicBezTo>
                  <a:cubicBezTo>
                    <a:pt x="305099" y="1315"/>
                    <a:pt x="311369" y="2015"/>
                    <a:pt x="318192" y="2992"/>
                  </a:cubicBezTo>
                  <a:cubicBezTo>
                    <a:pt x="325014" y="3970"/>
                    <a:pt x="332612" y="5334"/>
                    <a:pt x="340984" y="7086"/>
                  </a:cubicBezTo>
                  <a:cubicBezTo>
                    <a:pt x="363997" y="11492"/>
                    <a:pt x="380372" y="21264"/>
                    <a:pt x="390109" y="36402"/>
                  </a:cubicBezTo>
                  <a:cubicBezTo>
                    <a:pt x="399845" y="51540"/>
                    <a:pt x="405598"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4" y="633724"/>
                    <a:pt x="318192" y="634701"/>
                  </a:cubicBezTo>
                  <a:cubicBezTo>
                    <a:pt x="311369" y="635678"/>
                    <a:pt x="305099" y="636379"/>
                    <a:pt x="299382" y="636803"/>
                  </a:cubicBezTo>
                  <a:cubicBezTo>
                    <a:pt x="293648" y="637227"/>
                    <a:pt x="286529" y="637485"/>
                    <a:pt x="278025" y="637577"/>
                  </a:cubicBezTo>
                  <a:cubicBezTo>
                    <a:pt x="269521" y="637669"/>
                    <a:pt x="259518" y="637706"/>
                    <a:pt x="248016" y="637688"/>
                  </a:cubicBezTo>
                  <a:lnTo>
                    <a:pt x="159353"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0" y="626201"/>
                    <a:pt x="26794" y="616429"/>
                    <a:pt x="17149" y="601291"/>
                  </a:cubicBezTo>
                  <a:cubicBezTo>
                    <a:pt x="7505" y="586153"/>
                    <a:pt x="1788" y="562884"/>
                    <a:pt x="0" y="531485"/>
                  </a:cubicBezTo>
                  <a:lnTo>
                    <a:pt x="0" y="106209"/>
                  </a:lnTo>
                  <a:cubicBezTo>
                    <a:pt x="276" y="85429"/>
                    <a:pt x="3264" y="68134"/>
                    <a:pt x="8962" y="54324"/>
                  </a:cubicBezTo>
                  <a:cubicBezTo>
                    <a:pt x="14660" y="40514"/>
                    <a:pt x="21409" y="30078"/>
                    <a:pt x="29209" y="23016"/>
                  </a:cubicBezTo>
                  <a:cubicBezTo>
                    <a:pt x="33155" y="19476"/>
                    <a:pt x="38097"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3" y="5"/>
                  </a:cubicBezTo>
                  <a:close/>
                  <a:moveTo>
                    <a:pt x="159353" y="123909"/>
                  </a:moveTo>
                  <a:cubicBezTo>
                    <a:pt x="154736" y="123540"/>
                    <a:pt x="150672" y="124278"/>
                    <a:pt x="147162" y="126124"/>
                  </a:cubicBezTo>
                  <a:cubicBezTo>
                    <a:pt x="143653" y="127970"/>
                    <a:pt x="141806" y="133138"/>
                    <a:pt x="141621" y="141629"/>
                  </a:cubicBezTo>
                  <a:lnTo>
                    <a:pt x="141621" y="496061"/>
                  </a:lnTo>
                  <a:cubicBezTo>
                    <a:pt x="141806" y="504553"/>
                    <a:pt x="143653" y="509722"/>
                    <a:pt x="147162" y="511568"/>
                  </a:cubicBezTo>
                  <a:cubicBezTo>
                    <a:pt x="150672" y="513414"/>
                    <a:pt x="154736" y="514152"/>
                    <a:pt x="159353"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3"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bg1">
                    <a:lumMod val="65000"/>
                  </a:schemeClr>
                </a:solidFill>
              </a:endParaRPr>
            </a:p>
          </p:txBody>
        </p:sp>
        <p:sp>
          <p:nvSpPr>
            <p:cNvPr id="36" name="Freeform: Shape 21">
              <a:extLst>
                <a:ext uri="{FF2B5EF4-FFF2-40B4-BE49-F238E27FC236}">
                  <a16:creationId xmlns:a16="http://schemas.microsoft.com/office/drawing/2014/main" id="{EF56A00C-755B-0257-31DA-1C419C8DC5C9}"/>
                </a:ext>
              </a:extLst>
            </p:cNvPr>
            <p:cNvSpPr/>
            <p:nvPr/>
          </p:nvSpPr>
          <p:spPr>
            <a:xfrm>
              <a:off x="8152392" y="197741"/>
              <a:ext cx="408239" cy="637780"/>
            </a:xfrm>
            <a:custGeom>
              <a:avLst/>
              <a:gdLst>
                <a:gd name="connsiteX0" fmla="*/ 159765 w 408239"/>
                <a:gd name="connsiteY0" fmla="*/ 5 h 637780"/>
                <a:gd name="connsiteX1" fmla="*/ 248427 w 408239"/>
                <a:gd name="connsiteY1" fmla="*/ 5 h 637780"/>
                <a:gd name="connsiteX2" fmla="*/ 278436 w 408239"/>
                <a:gd name="connsiteY2" fmla="*/ 115 h 637780"/>
                <a:gd name="connsiteX3" fmla="*/ 299794 w 408239"/>
                <a:gd name="connsiteY3" fmla="*/ 891 h 637780"/>
                <a:gd name="connsiteX4" fmla="*/ 318603 w 408239"/>
                <a:gd name="connsiteY4" fmla="*/ 2993 h 637780"/>
                <a:gd name="connsiteX5" fmla="*/ 341395 w 408239"/>
                <a:gd name="connsiteY5" fmla="*/ 7088 h 637780"/>
                <a:gd name="connsiteX6" fmla="*/ 390520 w 408239"/>
                <a:gd name="connsiteY6" fmla="*/ 36416 h 637780"/>
                <a:gd name="connsiteX7" fmla="*/ 407780 w 408239"/>
                <a:gd name="connsiteY7" fmla="*/ 106251 h 637780"/>
                <a:gd name="connsiteX8" fmla="*/ 407780 w 408239"/>
                <a:gd name="connsiteY8" fmla="*/ 230211 h 637780"/>
                <a:gd name="connsiteX9" fmla="*/ 403134 w 408239"/>
                <a:gd name="connsiteY9" fmla="*/ 298778 h 637780"/>
                <a:gd name="connsiteX10" fmla="*/ 381226 w 408239"/>
                <a:gd name="connsiteY10" fmla="*/ 340095 h 637780"/>
                <a:gd name="connsiteX11" fmla="*/ 369941 w 408239"/>
                <a:gd name="connsiteY11" fmla="*/ 348624 h 637780"/>
                <a:gd name="connsiteX12" fmla="*/ 352017 w 408239"/>
                <a:gd name="connsiteY12" fmla="*/ 357818 h 637780"/>
                <a:gd name="connsiteX13" fmla="*/ 309530 w 408239"/>
                <a:gd name="connsiteY13" fmla="*/ 373769 h 637780"/>
                <a:gd name="connsiteX14" fmla="*/ 248427 w 408239"/>
                <a:gd name="connsiteY14" fmla="*/ 389720 h 637780"/>
                <a:gd name="connsiteX15" fmla="*/ 159765 w 408239"/>
                <a:gd name="connsiteY15" fmla="*/ 411884 h 637780"/>
                <a:gd name="connsiteX16" fmla="*/ 144581 w 408239"/>
                <a:gd name="connsiteY16" fmla="*/ 421077 h 637780"/>
                <a:gd name="connsiteX17" fmla="*/ 142032 w 408239"/>
                <a:gd name="connsiteY17" fmla="*/ 442896 h 637780"/>
                <a:gd name="connsiteX18" fmla="*/ 142032 w 408239"/>
                <a:gd name="connsiteY18" fmla="*/ 513783 h 637780"/>
                <a:gd name="connsiteX19" fmla="*/ 390077 w 408239"/>
                <a:gd name="connsiteY19" fmla="*/ 513783 h 637780"/>
                <a:gd name="connsiteX20" fmla="*/ 402248 w 408239"/>
                <a:gd name="connsiteY20" fmla="*/ 515996 h 637780"/>
                <a:gd name="connsiteX21" fmla="*/ 407780 w 408239"/>
                <a:gd name="connsiteY21" fmla="*/ 531485 h 637780"/>
                <a:gd name="connsiteX22" fmla="*/ 407780 w 408239"/>
                <a:gd name="connsiteY22" fmla="*/ 619987 h 637780"/>
                <a:gd name="connsiteX23" fmla="*/ 402248 w 408239"/>
                <a:gd name="connsiteY23" fmla="*/ 635475 h 637780"/>
                <a:gd name="connsiteX24" fmla="*/ 390077 w 408239"/>
                <a:gd name="connsiteY24" fmla="*/ 637688 h 637780"/>
                <a:gd name="connsiteX25" fmla="*/ 18114 w 408239"/>
                <a:gd name="connsiteY25" fmla="*/ 637688 h 637780"/>
                <a:gd name="connsiteX26" fmla="*/ 5943 w 408239"/>
                <a:gd name="connsiteY26" fmla="*/ 635475 h 637780"/>
                <a:gd name="connsiteX27" fmla="*/ 411 w 408239"/>
                <a:gd name="connsiteY27" fmla="*/ 619987 h 637780"/>
                <a:gd name="connsiteX28" fmla="*/ 411 w 408239"/>
                <a:gd name="connsiteY28" fmla="*/ 442896 h 637780"/>
                <a:gd name="connsiteX29" fmla="*/ 5278 w 408239"/>
                <a:gd name="connsiteY29" fmla="*/ 374114 h 637780"/>
                <a:gd name="connsiteX30" fmla="*/ 26080 w 408239"/>
                <a:gd name="connsiteY30" fmla="*/ 333908 h 637780"/>
                <a:gd name="connsiteX31" fmla="*/ 56174 w 408239"/>
                <a:gd name="connsiteY31" fmla="*/ 315301 h 637780"/>
                <a:gd name="connsiteX32" fmla="*/ 77307 w 408239"/>
                <a:gd name="connsiteY32" fmla="*/ 306772 h 637780"/>
                <a:gd name="connsiteX33" fmla="*/ 97776 w 408239"/>
                <a:gd name="connsiteY33" fmla="*/ 300237 h 637780"/>
                <a:gd name="connsiteX34" fmla="*/ 123780 w 408239"/>
                <a:gd name="connsiteY34" fmla="*/ 292816 h 637780"/>
                <a:gd name="connsiteX35" fmla="*/ 159765 w 408239"/>
                <a:gd name="connsiteY35" fmla="*/ 283402 h 637780"/>
                <a:gd name="connsiteX36" fmla="*/ 248427 w 408239"/>
                <a:gd name="connsiteY36" fmla="*/ 261250 h 637780"/>
                <a:gd name="connsiteX37" fmla="*/ 263610 w 408239"/>
                <a:gd name="connsiteY37" fmla="*/ 252389 h 637780"/>
                <a:gd name="connsiteX38" fmla="*/ 266158 w 408239"/>
                <a:gd name="connsiteY38" fmla="*/ 230237 h 637780"/>
                <a:gd name="connsiteX39" fmla="*/ 266158 w 408239"/>
                <a:gd name="connsiteY39" fmla="*/ 141629 h 637780"/>
                <a:gd name="connsiteX40" fmla="*/ 260618 w 408239"/>
                <a:gd name="connsiteY40" fmla="*/ 126124 h 637780"/>
                <a:gd name="connsiteX41" fmla="*/ 248427 w 408239"/>
                <a:gd name="connsiteY41" fmla="*/ 123909 h 637780"/>
                <a:gd name="connsiteX42" fmla="*/ 159765 w 408239"/>
                <a:gd name="connsiteY42" fmla="*/ 123909 h 637780"/>
                <a:gd name="connsiteX43" fmla="*/ 147574 w 408239"/>
                <a:gd name="connsiteY43" fmla="*/ 126129 h 637780"/>
                <a:gd name="connsiteX44" fmla="*/ 142032 w 408239"/>
                <a:gd name="connsiteY44" fmla="*/ 141666 h 637780"/>
                <a:gd name="connsiteX45" fmla="*/ 142032 w 408239"/>
                <a:gd name="connsiteY45" fmla="*/ 203642 h 637780"/>
                <a:gd name="connsiteX46" fmla="*/ 136500 w 408239"/>
                <a:gd name="connsiteY46" fmla="*/ 219137 h 637780"/>
                <a:gd name="connsiteX47" fmla="*/ 124330 w 408239"/>
                <a:gd name="connsiteY47" fmla="*/ 221350 h 637780"/>
                <a:gd name="connsiteX48" fmla="*/ 18114 w 408239"/>
                <a:gd name="connsiteY48" fmla="*/ 221350 h 637780"/>
                <a:gd name="connsiteX49" fmla="*/ 5943 w 408239"/>
                <a:gd name="connsiteY49" fmla="*/ 219137 h 637780"/>
                <a:gd name="connsiteX50" fmla="*/ 411 w 408239"/>
                <a:gd name="connsiteY50" fmla="*/ 203642 h 637780"/>
                <a:gd name="connsiteX51" fmla="*/ 411 w 408239"/>
                <a:gd name="connsiteY51" fmla="*/ 106251 h 637780"/>
                <a:gd name="connsiteX52" fmla="*/ 9373 w 408239"/>
                <a:gd name="connsiteY52" fmla="*/ 54345 h 637780"/>
                <a:gd name="connsiteX53" fmla="*/ 29620 w 408239"/>
                <a:gd name="connsiteY53" fmla="*/ 23025 h 637780"/>
                <a:gd name="connsiteX54" fmla="*/ 44446 w 408239"/>
                <a:gd name="connsiteY54" fmla="*/ 13729 h 637780"/>
                <a:gd name="connsiteX55" fmla="*/ 65911 w 408239"/>
                <a:gd name="connsiteY55" fmla="*/ 7088 h 637780"/>
                <a:gd name="connsiteX56" fmla="*/ 108398 w 408239"/>
                <a:gd name="connsiteY56" fmla="*/ 891 h 637780"/>
                <a:gd name="connsiteX57" fmla="*/ 129755 w 408239"/>
                <a:gd name="connsiteY57" fmla="*/ 115 h 637780"/>
                <a:gd name="connsiteX58" fmla="*/ 159765 w 408239"/>
                <a:gd name="connsiteY58" fmla="*/ 5 h 63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08239" h="637780">
                  <a:moveTo>
                    <a:pt x="159765" y="5"/>
                  </a:moveTo>
                  <a:lnTo>
                    <a:pt x="248427" y="5"/>
                  </a:lnTo>
                  <a:cubicBezTo>
                    <a:pt x="259929" y="-14"/>
                    <a:pt x="269932" y="23"/>
                    <a:pt x="278436" y="115"/>
                  </a:cubicBezTo>
                  <a:cubicBezTo>
                    <a:pt x="286940" y="208"/>
                    <a:pt x="294059" y="466"/>
                    <a:pt x="299794" y="891"/>
                  </a:cubicBezTo>
                  <a:cubicBezTo>
                    <a:pt x="305510" y="1315"/>
                    <a:pt x="311780" y="2016"/>
                    <a:pt x="318603" y="2993"/>
                  </a:cubicBezTo>
                  <a:cubicBezTo>
                    <a:pt x="325426" y="3971"/>
                    <a:pt x="333023" y="5336"/>
                    <a:pt x="341395" y="7088"/>
                  </a:cubicBezTo>
                  <a:cubicBezTo>
                    <a:pt x="364409" y="11497"/>
                    <a:pt x="380783" y="21273"/>
                    <a:pt x="390520" y="36416"/>
                  </a:cubicBezTo>
                  <a:cubicBezTo>
                    <a:pt x="400256" y="51560"/>
                    <a:pt x="406010" y="74838"/>
                    <a:pt x="407780" y="106251"/>
                  </a:cubicBezTo>
                  <a:lnTo>
                    <a:pt x="407780" y="230211"/>
                  </a:lnTo>
                  <a:cubicBezTo>
                    <a:pt x="409108" y="258993"/>
                    <a:pt x="407560" y="281848"/>
                    <a:pt x="403134" y="298778"/>
                  </a:cubicBezTo>
                  <a:cubicBezTo>
                    <a:pt x="398708" y="315707"/>
                    <a:pt x="391405" y="329480"/>
                    <a:pt x="381226" y="340095"/>
                  </a:cubicBezTo>
                  <a:cubicBezTo>
                    <a:pt x="378571" y="342772"/>
                    <a:pt x="374809" y="345615"/>
                    <a:pt x="369941" y="348624"/>
                  </a:cubicBezTo>
                  <a:cubicBezTo>
                    <a:pt x="365072" y="351634"/>
                    <a:pt x="359098" y="354698"/>
                    <a:pt x="352017" y="357818"/>
                  </a:cubicBezTo>
                  <a:cubicBezTo>
                    <a:pt x="337854" y="364021"/>
                    <a:pt x="323692" y="369338"/>
                    <a:pt x="309530" y="373769"/>
                  </a:cubicBezTo>
                  <a:cubicBezTo>
                    <a:pt x="296258" y="377314"/>
                    <a:pt x="275890" y="382631"/>
                    <a:pt x="248427" y="389720"/>
                  </a:cubicBezTo>
                  <a:lnTo>
                    <a:pt x="159765" y="411884"/>
                  </a:lnTo>
                  <a:cubicBezTo>
                    <a:pt x="151656" y="413453"/>
                    <a:pt x="146595" y="416517"/>
                    <a:pt x="144581" y="421077"/>
                  </a:cubicBezTo>
                  <a:cubicBezTo>
                    <a:pt x="142568" y="425636"/>
                    <a:pt x="141718" y="432910"/>
                    <a:pt x="142032" y="442896"/>
                  </a:cubicBezTo>
                  <a:lnTo>
                    <a:pt x="142032" y="513783"/>
                  </a:lnTo>
                  <a:lnTo>
                    <a:pt x="390077" y="513783"/>
                  </a:lnTo>
                  <a:cubicBezTo>
                    <a:pt x="394688" y="513414"/>
                    <a:pt x="398744" y="514152"/>
                    <a:pt x="402248" y="515996"/>
                  </a:cubicBezTo>
                  <a:cubicBezTo>
                    <a:pt x="405751" y="517840"/>
                    <a:pt x="407595" y="523003"/>
                    <a:pt x="407780" y="531485"/>
                  </a:cubicBezTo>
                  <a:lnTo>
                    <a:pt x="407780" y="619987"/>
                  </a:lnTo>
                  <a:cubicBezTo>
                    <a:pt x="407595" y="628469"/>
                    <a:pt x="405751" y="633631"/>
                    <a:pt x="402248" y="635475"/>
                  </a:cubicBezTo>
                  <a:cubicBezTo>
                    <a:pt x="398744" y="637319"/>
                    <a:pt x="394688" y="638057"/>
                    <a:pt x="390077" y="637688"/>
                  </a:cubicBezTo>
                  <a:lnTo>
                    <a:pt x="18114" y="637688"/>
                  </a:lnTo>
                  <a:cubicBezTo>
                    <a:pt x="13504" y="638057"/>
                    <a:pt x="9447" y="637319"/>
                    <a:pt x="5943" y="635475"/>
                  </a:cubicBezTo>
                  <a:cubicBezTo>
                    <a:pt x="2439" y="633631"/>
                    <a:pt x="595" y="628469"/>
                    <a:pt x="411" y="619987"/>
                  </a:cubicBezTo>
                  <a:lnTo>
                    <a:pt x="411" y="442896"/>
                  </a:lnTo>
                  <a:cubicBezTo>
                    <a:pt x="-844" y="414043"/>
                    <a:pt x="779" y="391116"/>
                    <a:pt x="5278" y="374114"/>
                  </a:cubicBezTo>
                  <a:cubicBezTo>
                    <a:pt x="9778" y="357113"/>
                    <a:pt x="16712" y="343711"/>
                    <a:pt x="26080" y="333908"/>
                  </a:cubicBezTo>
                  <a:cubicBezTo>
                    <a:pt x="32128" y="327706"/>
                    <a:pt x="42160" y="321503"/>
                    <a:pt x="56174" y="315301"/>
                  </a:cubicBezTo>
                  <a:cubicBezTo>
                    <a:pt x="63274" y="312181"/>
                    <a:pt x="70318" y="309338"/>
                    <a:pt x="77307" y="306772"/>
                  </a:cubicBezTo>
                  <a:cubicBezTo>
                    <a:pt x="84296" y="304206"/>
                    <a:pt x="91119" y="302028"/>
                    <a:pt x="97776" y="300237"/>
                  </a:cubicBezTo>
                  <a:cubicBezTo>
                    <a:pt x="104838" y="298041"/>
                    <a:pt x="113506" y="295567"/>
                    <a:pt x="123780" y="292816"/>
                  </a:cubicBezTo>
                  <a:cubicBezTo>
                    <a:pt x="134055" y="290066"/>
                    <a:pt x="146049" y="286928"/>
                    <a:pt x="159765" y="283402"/>
                  </a:cubicBezTo>
                  <a:lnTo>
                    <a:pt x="248427" y="261250"/>
                  </a:lnTo>
                  <a:cubicBezTo>
                    <a:pt x="256536" y="259736"/>
                    <a:pt x="261597" y="256782"/>
                    <a:pt x="263610" y="252389"/>
                  </a:cubicBezTo>
                  <a:cubicBezTo>
                    <a:pt x="265623" y="247995"/>
                    <a:pt x="266473" y="240611"/>
                    <a:pt x="266158" y="230237"/>
                  </a:cubicBezTo>
                  <a:lnTo>
                    <a:pt x="266158" y="141629"/>
                  </a:lnTo>
                  <a:cubicBezTo>
                    <a:pt x="265974" y="133138"/>
                    <a:pt x="264127" y="127970"/>
                    <a:pt x="260618" y="126124"/>
                  </a:cubicBezTo>
                  <a:cubicBezTo>
                    <a:pt x="257108" y="124278"/>
                    <a:pt x="253045" y="123540"/>
                    <a:pt x="248427" y="123909"/>
                  </a:cubicBezTo>
                  <a:lnTo>
                    <a:pt x="159765" y="123909"/>
                  </a:lnTo>
                  <a:cubicBezTo>
                    <a:pt x="155147" y="123539"/>
                    <a:pt x="151083" y="124279"/>
                    <a:pt x="147574" y="126129"/>
                  </a:cubicBezTo>
                  <a:cubicBezTo>
                    <a:pt x="144064" y="127978"/>
                    <a:pt x="142217" y="133158"/>
                    <a:pt x="142032" y="141666"/>
                  </a:cubicBezTo>
                  <a:lnTo>
                    <a:pt x="142032" y="203642"/>
                  </a:lnTo>
                  <a:cubicBezTo>
                    <a:pt x="141848" y="212127"/>
                    <a:pt x="140004" y="217292"/>
                    <a:pt x="136500" y="219137"/>
                  </a:cubicBezTo>
                  <a:cubicBezTo>
                    <a:pt x="132997" y="220981"/>
                    <a:pt x="128940" y="221719"/>
                    <a:pt x="124330" y="221350"/>
                  </a:cubicBezTo>
                  <a:lnTo>
                    <a:pt x="18114" y="221350"/>
                  </a:lnTo>
                  <a:cubicBezTo>
                    <a:pt x="13504" y="221719"/>
                    <a:pt x="9447" y="220981"/>
                    <a:pt x="5943" y="219137"/>
                  </a:cubicBezTo>
                  <a:cubicBezTo>
                    <a:pt x="2439" y="217292"/>
                    <a:pt x="595" y="212127"/>
                    <a:pt x="411" y="203642"/>
                  </a:cubicBezTo>
                  <a:lnTo>
                    <a:pt x="411" y="106251"/>
                  </a:lnTo>
                  <a:cubicBezTo>
                    <a:pt x="687" y="85463"/>
                    <a:pt x="3675" y="68161"/>
                    <a:pt x="9373" y="54345"/>
                  </a:cubicBezTo>
                  <a:cubicBezTo>
                    <a:pt x="15071" y="40530"/>
                    <a:pt x="21820" y="30090"/>
                    <a:pt x="29620" y="23025"/>
                  </a:cubicBezTo>
                  <a:cubicBezTo>
                    <a:pt x="33567" y="19484"/>
                    <a:pt x="38509" y="16385"/>
                    <a:pt x="44446" y="13729"/>
                  </a:cubicBezTo>
                  <a:cubicBezTo>
                    <a:pt x="50384" y="11073"/>
                    <a:pt x="57539" y="8859"/>
                    <a:pt x="65911" y="7088"/>
                  </a:cubicBezTo>
                  <a:cubicBezTo>
                    <a:pt x="82729" y="3694"/>
                    <a:pt x="96891" y="1628"/>
                    <a:pt x="108398" y="891"/>
                  </a:cubicBezTo>
                  <a:cubicBezTo>
                    <a:pt x="114132" y="466"/>
                    <a:pt x="121251" y="208"/>
                    <a:pt x="129755" y="115"/>
                  </a:cubicBezTo>
                  <a:cubicBezTo>
                    <a:pt x="138259" y="23"/>
                    <a:pt x="148262" y="-14"/>
                    <a:pt x="159765"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bg1">
                    <a:lumMod val="65000"/>
                  </a:schemeClr>
                </a:solidFill>
              </a:endParaRPr>
            </a:p>
          </p:txBody>
        </p:sp>
      </p:grpSp>
      <p:grpSp>
        <p:nvGrpSpPr>
          <p:cNvPr id="40" name="Group 39">
            <a:extLst>
              <a:ext uri="{FF2B5EF4-FFF2-40B4-BE49-F238E27FC236}">
                <a16:creationId xmlns:a16="http://schemas.microsoft.com/office/drawing/2014/main" id="{1388962C-5DD6-084A-B74E-03C22871B36E}"/>
              </a:ext>
            </a:extLst>
          </p:cNvPr>
          <p:cNvGrpSpPr/>
          <p:nvPr/>
        </p:nvGrpSpPr>
        <p:grpSpPr>
          <a:xfrm>
            <a:off x="1220450" y="1066287"/>
            <a:ext cx="1128476" cy="310798"/>
            <a:chOff x="2589834" y="1632937"/>
            <a:chExt cx="1128476" cy="310798"/>
          </a:xfrm>
        </p:grpSpPr>
        <p:pic>
          <p:nvPicPr>
            <p:cNvPr id="41" name="Picture 40">
              <a:extLst>
                <a:ext uri="{FF2B5EF4-FFF2-40B4-BE49-F238E27FC236}">
                  <a16:creationId xmlns:a16="http://schemas.microsoft.com/office/drawing/2014/main" id="{C1C5A581-E7EF-A82B-FA33-86AE009ECA98}"/>
                </a:ext>
              </a:extLst>
            </p:cNvPr>
            <p:cNvPicPr>
              <a:picLocks noChangeAspect="1"/>
            </p:cNvPicPr>
            <p:nvPr/>
          </p:nvPicPr>
          <p:blipFill>
            <a:blip r:embed="rId5" cstate="email">
              <a:extLst>
                <a:ext uri="{28A0092B-C50C-407E-A947-70E740481C1C}">
                  <a14:useLocalDpi xmlns:a14="http://schemas.microsoft.com/office/drawing/2010/main" val="0"/>
                </a:ext>
              </a:extLst>
            </a:blip>
            <a:srcRect l="1785" t="19306" r="57070" b="21122"/>
            <a:stretch>
              <a:fillRect/>
            </a:stretch>
          </p:blipFill>
          <p:spPr>
            <a:xfrm flipV="1">
              <a:off x="2589834" y="1632937"/>
              <a:ext cx="485625" cy="310798"/>
            </a:xfrm>
            <a:custGeom>
              <a:avLst/>
              <a:gdLst/>
              <a:ahLst/>
              <a:cxnLst/>
              <a:rect l="l" t="t" r="r" b="b"/>
              <a:pathLst>
                <a:path w="485625" h="310798">
                  <a:moveTo>
                    <a:pt x="252354" y="310798"/>
                  </a:moveTo>
                  <a:cubicBezTo>
                    <a:pt x="280502" y="310798"/>
                    <a:pt x="311449" y="306726"/>
                    <a:pt x="345197" y="298581"/>
                  </a:cubicBezTo>
                  <a:cubicBezTo>
                    <a:pt x="371323" y="306726"/>
                    <a:pt x="397456" y="310798"/>
                    <a:pt x="423596" y="310798"/>
                  </a:cubicBezTo>
                  <a:cubicBezTo>
                    <a:pt x="437916" y="310798"/>
                    <a:pt x="450634" y="308470"/>
                    <a:pt x="461750" y="303813"/>
                  </a:cubicBezTo>
                  <a:cubicBezTo>
                    <a:pt x="477667" y="297155"/>
                    <a:pt x="485625" y="287025"/>
                    <a:pt x="485625" y="273422"/>
                  </a:cubicBezTo>
                  <a:cubicBezTo>
                    <a:pt x="485625" y="262648"/>
                    <a:pt x="478807" y="257260"/>
                    <a:pt x="465173" y="257260"/>
                  </a:cubicBezTo>
                  <a:cubicBezTo>
                    <a:pt x="455227" y="257260"/>
                    <a:pt x="446113" y="258761"/>
                    <a:pt x="437832" y="261762"/>
                  </a:cubicBezTo>
                  <a:cubicBezTo>
                    <a:pt x="393938" y="271655"/>
                    <a:pt x="364216" y="277800"/>
                    <a:pt x="348667" y="280195"/>
                  </a:cubicBezTo>
                  <a:cubicBezTo>
                    <a:pt x="303455" y="262186"/>
                    <a:pt x="260638" y="235595"/>
                    <a:pt x="220217" y="200420"/>
                  </a:cubicBezTo>
                  <a:cubicBezTo>
                    <a:pt x="194979" y="178301"/>
                    <a:pt x="172380" y="154502"/>
                    <a:pt x="152420" y="129022"/>
                  </a:cubicBezTo>
                  <a:cubicBezTo>
                    <a:pt x="125515" y="94726"/>
                    <a:pt x="112062" y="66847"/>
                    <a:pt x="112062" y="45384"/>
                  </a:cubicBezTo>
                  <a:cubicBezTo>
                    <a:pt x="112062" y="24579"/>
                    <a:pt x="124680" y="14725"/>
                    <a:pt x="149916" y="15823"/>
                  </a:cubicBezTo>
                  <a:cubicBezTo>
                    <a:pt x="164295" y="16376"/>
                    <a:pt x="178409" y="19057"/>
                    <a:pt x="192258" y="23866"/>
                  </a:cubicBezTo>
                  <a:cubicBezTo>
                    <a:pt x="218819" y="34595"/>
                    <a:pt x="253014" y="56337"/>
                    <a:pt x="294842" y="89092"/>
                  </a:cubicBezTo>
                  <a:cubicBezTo>
                    <a:pt x="298372" y="91854"/>
                    <a:pt x="300868" y="93601"/>
                    <a:pt x="302332" y="94335"/>
                  </a:cubicBezTo>
                  <a:cubicBezTo>
                    <a:pt x="305062" y="94335"/>
                    <a:pt x="307110" y="93756"/>
                    <a:pt x="308475" y="92599"/>
                  </a:cubicBezTo>
                  <a:lnTo>
                    <a:pt x="309439" y="90147"/>
                  </a:lnTo>
                  <a:lnTo>
                    <a:pt x="327130" y="112299"/>
                  </a:lnTo>
                  <a:cubicBezTo>
                    <a:pt x="335457" y="120503"/>
                    <a:pt x="344941" y="127929"/>
                    <a:pt x="355580" y="134579"/>
                  </a:cubicBezTo>
                  <a:cubicBezTo>
                    <a:pt x="382681" y="155471"/>
                    <a:pt x="406070" y="165916"/>
                    <a:pt x="425748" y="165916"/>
                  </a:cubicBezTo>
                  <a:cubicBezTo>
                    <a:pt x="439382" y="165916"/>
                    <a:pt x="446200" y="160101"/>
                    <a:pt x="446200" y="148470"/>
                  </a:cubicBezTo>
                  <a:cubicBezTo>
                    <a:pt x="446200" y="131707"/>
                    <a:pt x="432385" y="109585"/>
                    <a:pt x="404756" y="82104"/>
                  </a:cubicBezTo>
                  <a:cubicBezTo>
                    <a:pt x="365644" y="42992"/>
                    <a:pt x="336064" y="23436"/>
                    <a:pt x="316015" y="23436"/>
                  </a:cubicBezTo>
                  <a:cubicBezTo>
                    <a:pt x="300242" y="23436"/>
                    <a:pt x="292356" y="31609"/>
                    <a:pt x="292356" y="47956"/>
                  </a:cubicBezTo>
                  <a:cubicBezTo>
                    <a:pt x="292356" y="53155"/>
                    <a:pt x="293461" y="58872"/>
                    <a:pt x="295671" y="65106"/>
                  </a:cubicBezTo>
                  <a:lnTo>
                    <a:pt x="300236" y="74403"/>
                  </a:lnTo>
                  <a:lnTo>
                    <a:pt x="286365" y="63246"/>
                  </a:lnTo>
                  <a:cubicBezTo>
                    <a:pt x="269865" y="50257"/>
                    <a:pt x="256387" y="40549"/>
                    <a:pt x="245932" y="34123"/>
                  </a:cubicBezTo>
                  <a:cubicBezTo>
                    <a:pt x="211179" y="12601"/>
                    <a:pt x="179004" y="1251"/>
                    <a:pt x="149407" y="74"/>
                  </a:cubicBezTo>
                  <a:cubicBezTo>
                    <a:pt x="113868" y="-1069"/>
                    <a:pt x="92977" y="11076"/>
                    <a:pt x="86733" y="36510"/>
                  </a:cubicBezTo>
                  <a:cubicBezTo>
                    <a:pt x="85797" y="35399"/>
                    <a:pt x="83051" y="34686"/>
                    <a:pt x="78495" y="34372"/>
                  </a:cubicBezTo>
                  <a:cubicBezTo>
                    <a:pt x="52325" y="33511"/>
                    <a:pt x="32363" y="41154"/>
                    <a:pt x="18608" y="57300"/>
                  </a:cubicBezTo>
                  <a:cubicBezTo>
                    <a:pt x="5923" y="72117"/>
                    <a:pt x="-277" y="92577"/>
                    <a:pt x="10" y="118680"/>
                  </a:cubicBezTo>
                  <a:cubicBezTo>
                    <a:pt x="304" y="146976"/>
                    <a:pt x="8868" y="174589"/>
                    <a:pt x="25702" y="201519"/>
                  </a:cubicBezTo>
                  <a:cubicBezTo>
                    <a:pt x="41190" y="226653"/>
                    <a:pt x="61340" y="247611"/>
                    <a:pt x="86152" y="264395"/>
                  </a:cubicBezTo>
                  <a:cubicBezTo>
                    <a:pt x="132334" y="295330"/>
                    <a:pt x="187735" y="310798"/>
                    <a:pt x="252354" y="310798"/>
                  </a:cubicBezTo>
                  <a:close/>
                  <a:moveTo>
                    <a:pt x="423596" y="296268"/>
                  </a:moveTo>
                  <a:cubicBezTo>
                    <a:pt x="404920" y="296268"/>
                    <a:pt x="386375" y="294232"/>
                    <a:pt x="367961" y="290158"/>
                  </a:cubicBezTo>
                  <a:cubicBezTo>
                    <a:pt x="384954" y="287351"/>
                    <a:pt x="397309" y="284946"/>
                    <a:pt x="405026" y="282945"/>
                  </a:cubicBezTo>
                  <a:cubicBezTo>
                    <a:pt x="434950" y="274939"/>
                    <a:pt x="454713" y="270936"/>
                    <a:pt x="464315" y="270936"/>
                  </a:cubicBezTo>
                  <a:cubicBezTo>
                    <a:pt x="469402" y="270936"/>
                    <a:pt x="471946" y="271979"/>
                    <a:pt x="471946" y="274064"/>
                  </a:cubicBezTo>
                  <a:cubicBezTo>
                    <a:pt x="471946" y="281827"/>
                    <a:pt x="466127" y="287724"/>
                    <a:pt x="454489" y="291757"/>
                  </a:cubicBezTo>
                  <a:cubicBezTo>
                    <a:pt x="445857" y="294765"/>
                    <a:pt x="435559" y="296268"/>
                    <a:pt x="423596" y="296268"/>
                  </a:cubicBezTo>
                  <a:close/>
                  <a:moveTo>
                    <a:pt x="252354" y="287053"/>
                  </a:moveTo>
                  <a:cubicBezTo>
                    <a:pt x="172884" y="287053"/>
                    <a:pt x="110567" y="265102"/>
                    <a:pt x="65403" y="221199"/>
                  </a:cubicBezTo>
                  <a:cubicBezTo>
                    <a:pt x="33061" y="189688"/>
                    <a:pt x="16751" y="157258"/>
                    <a:pt x="16473" y="123909"/>
                  </a:cubicBezTo>
                  <a:cubicBezTo>
                    <a:pt x="16154" y="99129"/>
                    <a:pt x="21250" y="80377"/>
                    <a:pt x="31761" y="67653"/>
                  </a:cubicBezTo>
                  <a:cubicBezTo>
                    <a:pt x="41852" y="55006"/>
                    <a:pt x="57444" y="48683"/>
                    <a:pt x="78536" y="48683"/>
                  </a:cubicBezTo>
                  <a:cubicBezTo>
                    <a:pt x="81478" y="48683"/>
                    <a:pt x="83665" y="48889"/>
                    <a:pt x="85097" y="49301"/>
                  </a:cubicBezTo>
                  <a:cubicBezTo>
                    <a:pt x="84239" y="60531"/>
                    <a:pt x="86686" y="73729"/>
                    <a:pt x="92440" y="88894"/>
                  </a:cubicBezTo>
                  <a:cubicBezTo>
                    <a:pt x="108867" y="132648"/>
                    <a:pt x="140591" y="173912"/>
                    <a:pt x="187613" y="212685"/>
                  </a:cubicBezTo>
                  <a:cubicBezTo>
                    <a:pt x="229626" y="247336"/>
                    <a:pt x="274038" y="271551"/>
                    <a:pt x="320851" y="285329"/>
                  </a:cubicBezTo>
                  <a:cubicBezTo>
                    <a:pt x="301540" y="286479"/>
                    <a:pt x="278707" y="287053"/>
                    <a:pt x="252354" y="287053"/>
                  </a:cubicBezTo>
                  <a:close/>
                  <a:moveTo>
                    <a:pt x="428750" y="150745"/>
                  </a:moveTo>
                  <a:cubicBezTo>
                    <a:pt x="423905" y="150745"/>
                    <a:pt x="415615" y="146504"/>
                    <a:pt x="403882" y="138022"/>
                  </a:cubicBezTo>
                  <a:cubicBezTo>
                    <a:pt x="381110" y="121971"/>
                    <a:pt x="357540" y="99780"/>
                    <a:pt x="333174" y="71447"/>
                  </a:cubicBezTo>
                  <a:cubicBezTo>
                    <a:pt x="321418" y="57637"/>
                    <a:pt x="315014" y="48734"/>
                    <a:pt x="313962" y="44738"/>
                  </a:cubicBezTo>
                  <a:cubicBezTo>
                    <a:pt x="312819" y="40082"/>
                    <a:pt x="313647" y="37754"/>
                    <a:pt x="316445" y="37754"/>
                  </a:cubicBezTo>
                  <a:cubicBezTo>
                    <a:pt x="321022" y="37754"/>
                    <a:pt x="328638" y="39697"/>
                    <a:pt x="339292" y="43584"/>
                  </a:cubicBezTo>
                  <a:cubicBezTo>
                    <a:pt x="364020" y="66887"/>
                    <a:pt x="386936" y="90517"/>
                    <a:pt x="408042" y="114476"/>
                  </a:cubicBezTo>
                  <a:cubicBezTo>
                    <a:pt x="418518" y="126489"/>
                    <a:pt x="425661" y="136895"/>
                    <a:pt x="429471" y="145693"/>
                  </a:cubicBezTo>
                  <a:cubicBezTo>
                    <a:pt x="432219" y="149061"/>
                    <a:pt x="431979" y="150745"/>
                    <a:pt x="428750" y="150745"/>
                  </a:cubicBezTo>
                  <a:close/>
                </a:path>
              </a:pathLst>
            </a:custGeom>
          </p:spPr>
        </p:pic>
        <p:pic>
          <p:nvPicPr>
            <p:cNvPr id="42" name="Picture 41">
              <a:extLst>
                <a:ext uri="{FF2B5EF4-FFF2-40B4-BE49-F238E27FC236}">
                  <a16:creationId xmlns:a16="http://schemas.microsoft.com/office/drawing/2014/main" id="{E1036A3D-C3D4-8641-C025-96E5DC6DB22B}"/>
                </a:ext>
              </a:extLst>
            </p:cNvPr>
            <p:cNvPicPr>
              <a:picLocks noChangeAspect="1"/>
            </p:cNvPicPr>
            <p:nvPr/>
          </p:nvPicPr>
          <p:blipFill>
            <a:blip r:embed="rId6" cstate="email">
              <a:extLst>
                <a:ext uri="{28A0092B-C50C-407E-A947-70E740481C1C}">
                  <a14:useLocalDpi xmlns:a14="http://schemas.microsoft.com/office/drawing/2010/main" val="0"/>
                </a:ext>
              </a:extLst>
            </a:blip>
            <a:srcRect l="36228" t="23347" r="2604" b="36292"/>
            <a:stretch>
              <a:fillRect/>
            </a:stretch>
          </p:blipFill>
          <p:spPr>
            <a:xfrm flipV="1">
              <a:off x="2996355" y="1712082"/>
              <a:ext cx="721955" cy="210575"/>
            </a:xfrm>
            <a:custGeom>
              <a:avLst/>
              <a:gdLst/>
              <a:ahLst/>
              <a:cxnLst/>
              <a:rect l="l" t="t" r="r" b="b"/>
              <a:pathLst>
                <a:path w="721955" h="210575">
                  <a:moveTo>
                    <a:pt x="382772" y="210258"/>
                  </a:moveTo>
                  <a:lnTo>
                    <a:pt x="382772" y="201487"/>
                  </a:lnTo>
                  <a:cubicBezTo>
                    <a:pt x="368247" y="198260"/>
                    <a:pt x="349385" y="187212"/>
                    <a:pt x="326184" y="168343"/>
                  </a:cubicBezTo>
                  <a:cubicBezTo>
                    <a:pt x="313354" y="157793"/>
                    <a:pt x="297853" y="145744"/>
                    <a:pt x="279682" y="132193"/>
                  </a:cubicBezTo>
                  <a:cubicBezTo>
                    <a:pt x="280489" y="132193"/>
                    <a:pt x="283820" y="132313"/>
                    <a:pt x="289676" y="132552"/>
                  </a:cubicBezTo>
                  <a:cubicBezTo>
                    <a:pt x="297029" y="132852"/>
                    <a:pt x="303066" y="132733"/>
                    <a:pt x="307789" y="132193"/>
                  </a:cubicBezTo>
                  <a:cubicBezTo>
                    <a:pt x="313340" y="132193"/>
                    <a:pt x="315520" y="129089"/>
                    <a:pt x="314329" y="122879"/>
                  </a:cubicBezTo>
                  <a:lnTo>
                    <a:pt x="314228" y="122783"/>
                  </a:lnTo>
                  <a:lnTo>
                    <a:pt x="315787" y="123790"/>
                  </a:lnTo>
                  <a:cubicBezTo>
                    <a:pt x="331096" y="132861"/>
                    <a:pt x="345950" y="139162"/>
                    <a:pt x="360350" y="142696"/>
                  </a:cubicBezTo>
                  <a:cubicBezTo>
                    <a:pt x="367078" y="144695"/>
                    <a:pt x="373004" y="144457"/>
                    <a:pt x="378128" y="141982"/>
                  </a:cubicBezTo>
                  <a:cubicBezTo>
                    <a:pt x="382980" y="139261"/>
                    <a:pt x="385614" y="135512"/>
                    <a:pt x="386031" y="130735"/>
                  </a:cubicBezTo>
                  <a:cubicBezTo>
                    <a:pt x="386935" y="119801"/>
                    <a:pt x="378644" y="108264"/>
                    <a:pt x="361159" y="96126"/>
                  </a:cubicBezTo>
                  <a:cubicBezTo>
                    <a:pt x="347434" y="86576"/>
                    <a:pt x="331810" y="80753"/>
                    <a:pt x="314289" y="78655"/>
                  </a:cubicBezTo>
                  <a:cubicBezTo>
                    <a:pt x="308109" y="78084"/>
                    <a:pt x="304566" y="78513"/>
                    <a:pt x="303660" y="79943"/>
                  </a:cubicBezTo>
                  <a:cubicBezTo>
                    <a:pt x="298974" y="74758"/>
                    <a:pt x="293256" y="68378"/>
                    <a:pt x="286507" y="60803"/>
                  </a:cubicBezTo>
                  <a:cubicBezTo>
                    <a:pt x="269746" y="42134"/>
                    <a:pt x="261366" y="28609"/>
                    <a:pt x="261366" y="20230"/>
                  </a:cubicBezTo>
                  <a:cubicBezTo>
                    <a:pt x="261366" y="17860"/>
                    <a:pt x="263622" y="16675"/>
                    <a:pt x="268135" y="16675"/>
                  </a:cubicBezTo>
                  <a:cubicBezTo>
                    <a:pt x="275893" y="16675"/>
                    <a:pt x="287384" y="21568"/>
                    <a:pt x="302608" y="31354"/>
                  </a:cubicBezTo>
                  <a:cubicBezTo>
                    <a:pt x="322087" y="43778"/>
                    <a:pt x="340521" y="58468"/>
                    <a:pt x="357908" y="75424"/>
                  </a:cubicBezTo>
                  <a:cubicBezTo>
                    <a:pt x="359249" y="76572"/>
                    <a:pt x="360742" y="77475"/>
                    <a:pt x="362386" y="78133"/>
                  </a:cubicBezTo>
                  <a:lnTo>
                    <a:pt x="365877" y="78213"/>
                  </a:lnTo>
                  <a:lnTo>
                    <a:pt x="382891" y="97820"/>
                  </a:lnTo>
                  <a:cubicBezTo>
                    <a:pt x="398614" y="114408"/>
                    <a:pt x="412389" y="126472"/>
                    <a:pt x="424218" y="134014"/>
                  </a:cubicBezTo>
                  <a:cubicBezTo>
                    <a:pt x="432279" y="139230"/>
                    <a:pt x="444822" y="141839"/>
                    <a:pt x="461847" y="141839"/>
                  </a:cubicBezTo>
                  <a:cubicBezTo>
                    <a:pt x="442955" y="124431"/>
                    <a:pt x="422451" y="105427"/>
                    <a:pt x="400337" y="84827"/>
                  </a:cubicBezTo>
                  <a:cubicBezTo>
                    <a:pt x="412312" y="97444"/>
                    <a:pt x="425757" y="107826"/>
                    <a:pt x="440671" y="115973"/>
                  </a:cubicBezTo>
                  <a:cubicBezTo>
                    <a:pt x="467054" y="134644"/>
                    <a:pt x="486086" y="143980"/>
                    <a:pt x="497764" y="143980"/>
                  </a:cubicBezTo>
                  <a:cubicBezTo>
                    <a:pt x="502468" y="143980"/>
                    <a:pt x="506874" y="142387"/>
                    <a:pt x="510982" y="139202"/>
                  </a:cubicBezTo>
                  <a:cubicBezTo>
                    <a:pt x="515090" y="136016"/>
                    <a:pt x="516971" y="131870"/>
                    <a:pt x="516624" y="126763"/>
                  </a:cubicBezTo>
                  <a:cubicBezTo>
                    <a:pt x="516005" y="115018"/>
                    <a:pt x="503824" y="98554"/>
                    <a:pt x="480082" y="77371"/>
                  </a:cubicBezTo>
                  <a:cubicBezTo>
                    <a:pt x="467329" y="64859"/>
                    <a:pt x="459030" y="56740"/>
                    <a:pt x="455187" y="53015"/>
                  </a:cubicBezTo>
                  <a:cubicBezTo>
                    <a:pt x="434767" y="34094"/>
                    <a:pt x="424557" y="22022"/>
                    <a:pt x="424557" y="16801"/>
                  </a:cubicBezTo>
                  <a:cubicBezTo>
                    <a:pt x="424557" y="16717"/>
                    <a:pt x="425241" y="16675"/>
                    <a:pt x="426609" y="16675"/>
                  </a:cubicBezTo>
                  <a:cubicBezTo>
                    <a:pt x="437805" y="16675"/>
                    <a:pt x="464609" y="35625"/>
                    <a:pt x="507020" y="73525"/>
                  </a:cubicBezTo>
                  <a:lnTo>
                    <a:pt x="509882" y="75435"/>
                  </a:lnTo>
                  <a:lnTo>
                    <a:pt x="516837" y="75107"/>
                  </a:lnTo>
                  <a:lnTo>
                    <a:pt x="527938" y="88109"/>
                  </a:lnTo>
                  <a:cubicBezTo>
                    <a:pt x="534368" y="95109"/>
                    <a:pt x="545720" y="104675"/>
                    <a:pt x="561993" y="116806"/>
                  </a:cubicBezTo>
                  <a:cubicBezTo>
                    <a:pt x="549953" y="115663"/>
                    <a:pt x="542765" y="115092"/>
                    <a:pt x="540431" y="115092"/>
                  </a:cubicBezTo>
                  <a:lnTo>
                    <a:pt x="537433" y="115092"/>
                  </a:lnTo>
                  <a:cubicBezTo>
                    <a:pt x="533375" y="115092"/>
                    <a:pt x="531602" y="117992"/>
                    <a:pt x="532115" y="123791"/>
                  </a:cubicBezTo>
                  <a:cubicBezTo>
                    <a:pt x="534933" y="126610"/>
                    <a:pt x="537504" y="128368"/>
                    <a:pt x="539827" y="129065"/>
                  </a:cubicBezTo>
                  <a:cubicBezTo>
                    <a:pt x="554204" y="130579"/>
                    <a:pt x="564540" y="131336"/>
                    <a:pt x="570836" y="131336"/>
                  </a:cubicBezTo>
                  <a:cubicBezTo>
                    <a:pt x="604679" y="164336"/>
                    <a:pt x="631112" y="186126"/>
                    <a:pt x="650134" y="196705"/>
                  </a:cubicBezTo>
                  <a:cubicBezTo>
                    <a:pt x="655564" y="199692"/>
                    <a:pt x="659722" y="201763"/>
                    <a:pt x="662607" y="202918"/>
                  </a:cubicBezTo>
                  <a:cubicBezTo>
                    <a:pt x="674258" y="209063"/>
                    <a:pt x="688930" y="211510"/>
                    <a:pt x="706622" y="210258"/>
                  </a:cubicBezTo>
                  <a:lnTo>
                    <a:pt x="706622" y="201487"/>
                  </a:lnTo>
                  <a:cubicBezTo>
                    <a:pt x="692097" y="198260"/>
                    <a:pt x="673235" y="187212"/>
                    <a:pt x="650034" y="168343"/>
                  </a:cubicBezTo>
                  <a:cubicBezTo>
                    <a:pt x="637204" y="157793"/>
                    <a:pt x="621703" y="145744"/>
                    <a:pt x="603533" y="132193"/>
                  </a:cubicBezTo>
                  <a:cubicBezTo>
                    <a:pt x="604339" y="132193"/>
                    <a:pt x="607670" y="132313"/>
                    <a:pt x="613526" y="132552"/>
                  </a:cubicBezTo>
                  <a:cubicBezTo>
                    <a:pt x="620879" y="132852"/>
                    <a:pt x="626916" y="132733"/>
                    <a:pt x="631639" y="132193"/>
                  </a:cubicBezTo>
                  <a:cubicBezTo>
                    <a:pt x="637190" y="132193"/>
                    <a:pt x="639370" y="129089"/>
                    <a:pt x="638179" y="122879"/>
                  </a:cubicBezTo>
                  <a:cubicBezTo>
                    <a:pt x="636148" y="119687"/>
                    <a:pt x="633142" y="118091"/>
                    <a:pt x="629162" y="118091"/>
                  </a:cubicBezTo>
                  <a:lnTo>
                    <a:pt x="611747" y="118091"/>
                  </a:lnTo>
                  <a:lnTo>
                    <a:pt x="602115" y="117684"/>
                  </a:lnTo>
                  <a:cubicBezTo>
                    <a:pt x="597948" y="117413"/>
                    <a:pt x="595428" y="117206"/>
                    <a:pt x="594553" y="117063"/>
                  </a:cubicBezTo>
                  <a:cubicBezTo>
                    <a:pt x="586249" y="111318"/>
                    <a:pt x="578643" y="103664"/>
                    <a:pt x="571734" y="94100"/>
                  </a:cubicBezTo>
                  <a:cubicBezTo>
                    <a:pt x="531780" y="52887"/>
                    <a:pt x="511803" y="27977"/>
                    <a:pt x="511803" y="19373"/>
                  </a:cubicBezTo>
                  <a:cubicBezTo>
                    <a:pt x="511803" y="17859"/>
                    <a:pt x="512273" y="17101"/>
                    <a:pt x="513213" y="17101"/>
                  </a:cubicBezTo>
                  <a:cubicBezTo>
                    <a:pt x="518492" y="17101"/>
                    <a:pt x="526469" y="20075"/>
                    <a:pt x="537145" y="26024"/>
                  </a:cubicBezTo>
                  <a:lnTo>
                    <a:pt x="547464" y="32210"/>
                  </a:lnTo>
                  <a:lnTo>
                    <a:pt x="549397" y="37840"/>
                  </a:lnTo>
                  <a:cubicBezTo>
                    <a:pt x="552469" y="42727"/>
                    <a:pt x="556996" y="47786"/>
                    <a:pt x="562978" y="53019"/>
                  </a:cubicBezTo>
                  <a:cubicBezTo>
                    <a:pt x="564387" y="54339"/>
                    <a:pt x="566454" y="55999"/>
                    <a:pt x="569180" y="57999"/>
                  </a:cubicBezTo>
                  <a:lnTo>
                    <a:pt x="580827" y="67944"/>
                  </a:lnTo>
                  <a:cubicBezTo>
                    <a:pt x="591948" y="77057"/>
                    <a:pt x="599208" y="81613"/>
                    <a:pt x="602607" y="81613"/>
                  </a:cubicBezTo>
                  <a:cubicBezTo>
                    <a:pt x="616103" y="93219"/>
                    <a:pt x="626373" y="101578"/>
                    <a:pt x="633419" y="106690"/>
                  </a:cubicBezTo>
                  <a:lnTo>
                    <a:pt x="643498" y="118248"/>
                  </a:lnTo>
                  <a:cubicBezTo>
                    <a:pt x="647387" y="121998"/>
                    <a:pt x="650581" y="125385"/>
                    <a:pt x="653082" y="128409"/>
                  </a:cubicBezTo>
                  <a:cubicBezTo>
                    <a:pt x="680273" y="161366"/>
                    <a:pt x="699843" y="177845"/>
                    <a:pt x="711790" y="177845"/>
                  </a:cubicBezTo>
                  <a:cubicBezTo>
                    <a:pt x="718567" y="177845"/>
                    <a:pt x="721955" y="174743"/>
                    <a:pt x="721955" y="168541"/>
                  </a:cubicBezTo>
                  <a:cubicBezTo>
                    <a:pt x="721955" y="162479"/>
                    <a:pt x="714382" y="154755"/>
                    <a:pt x="699235" y="145367"/>
                  </a:cubicBezTo>
                  <a:cubicBezTo>
                    <a:pt x="679216" y="129772"/>
                    <a:pt x="668839" y="121561"/>
                    <a:pt x="668106" y="120734"/>
                  </a:cubicBezTo>
                  <a:cubicBezTo>
                    <a:pt x="665984" y="118234"/>
                    <a:pt x="664343" y="114991"/>
                    <a:pt x="663185" y="111005"/>
                  </a:cubicBezTo>
                  <a:cubicBezTo>
                    <a:pt x="662025" y="107019"/>
                    <a:pt x="660469" y="99215"/>
                    <a:pt x="658516" y="87594"/>
                  </a:cubicBezTo>
                  <a:cubicBezTo>
                    <a:pt x="656216" y="76099"/>
                    <a:pt x="653881" y="67316"/>
                    <a:pt x="651510" y="61243"/>
                  </a:cubicBezTo>
                  <a:cubicBezTo>
                    <a:pt x="647847" y="52043"/>
                    <a:pt x="643116" y="44389"/>
                    <a:pt x="637317" y="38283"/>
                  </a:cubicBezTo>
                  <a:lnTo>
                    <a:pt x="634428" y="35849"/>
                  </a:lnTo>
                  <a:lnTo>
                    <a:pt x="649880" y="45663"/>
                  </a:lnTo>
                  <a:cubicBezTo>
                    <a:pt x="661175" y="53503"/>
                    <a:pt x="672710" y="62162"/>
                    <a:pt x="684487" y="71640"/>
                  </a:cubicBezTo>
                  <a:cubicBezTo>
                    <a:pt x="689095" y="76859"/>
                    <a:pt x="693061" y="78390"/>
                    <a:pt x="696383" y="76234"/>
                  </a:cubicBezTo>
                  <a:cubicBezTo>
                    <a:pt x="698284" y="74430"/>
                    <a:pt x="698720" y="71697"/>
                    <a:pt x="697691" y="68033"/>
                  </a:cubicBezTo>
                  <a:cubicBezTo>
                    <a:pt x="697058" y="66608"/>
                    <a:pt x="696246" y="65400"/>
                    <a:pt x="695256" y="64409"/>
                  </a:cubicBezTo>
                  <a:cubicBezTo>
                    <a:pt x="670653" y="41687"/>
                    <a:pt x="644543" y="24189"/>
                    <a:pt x="616925" y="11913"/>
                  </a:cubicBezTo>
                  <a:cubicBezTo>
                    <a:pt x="605080" y="6733"/>
                    <a:pt x="592171" y="3548"/>
                    <a:pt x="578197" y="2357"/>
                  </a:cubicBezTo>
                  <a:cubicBezTo>
                    <a:pt x="574367" y="2072"/>
                    <a:pt x="571195" y="2080"/>
                    <a:pt x="568681" y="2381"/>
                  </a:cubicBezTo>
                  <a:cubicBezTo>
                    <a:pt x="556394" y="2884"/>
                    <a:pt x="548796" y="7008"/>
                    <a:pt x="545889" y="14751"/>
                  </a:cubicBezTo>
                  <a:lnTo>
                    <a:pt x="545846" y="15033"/>
                  </a:lnTo>
                  <a:lnTo>
                    <a:pt x="542562" y="12771"/>
                  </a:lnTo>
                  <a:cubicBezTo>
                    <a:pt x="529812" y="4829"/>
                    <a:pt x="519172" y="857"/>
                    <a:pt x="510642" y="857"/>
                  </a:cubicBezTo>
                  <a:cubicBezTo>
                    <a:pt x="496082" y="857"/>
                    <a:pt x="488624" y="7841"/>
                    <a:pt x="488267" y="21808"/>
                  </a:cubicBezTo>
                  <a:cubicBezTo>
                    <a:pt x="488195" y="25580"/>
                    <a:pt x="488968" y="29790"/>
                    <a:pt x="490585" y="34438"/>
                  </a:cubicBezTo>
                  <a:lnTo>
                    <a:pt x="495149" y="43871"/>
                  </a:lnTo>
                  <a:lnTo>
                    <a:pt x="487741" y="37764"/>
                  </a:lnTo>
                  <a:cubicBezTo>
                    <a:pt x="479322" y="31000"/>
                    <a:pt x="471951" y="25449"/>
                    <a:pt x="465628" y="21111"/>
                  </a:cubicBezTo>
                  <a:cubicBezTo>
                    <a:pt x="447038" y="8324"/>
                    <a:pt x="432246" y="1930"/>
                    <a:pt x="421250" y="1930"/>
                  </a:cubicBezTo>
                  <a:cubicBezTo>
                    <a:pt x="409941" y="1930"/>
                    <a:pt x="403555" y="7683"/>
                    <a:pt x="402093" y="19188"/>
                  </a:cubicBezTo>
                  <a:cubicBezTo>
                    <a:pt x="400235" y="34665"/>
                    <a:pt x="413231" y="54758"/>
                    <a:pt x="441081" y="79468"/>
                  </a:cubicBezTo>
                  <a:lnTo>
                    <a:pt x="448171" y="87273"/>
                  </a:lnTo>
                  <a:cubicBezTo>
                    <a:pt x="463937" y="101652"/>
                    <a:pt x="474654" y="111260"/>
                    <a:pt x="480321" y="116096"/>
                  </a:cubicBezTo>
                  <a:cubicBezTo>
                    <a:pt x="484536" y="119672"/>
                    <a:pt x="487697" y="122651"/>
                    <a:pt x="489804" y="125034"/>
                  </a:cubicBezTo>
                  <a:lnTo>
                    <a:pt x="491515" y="127934"/>
                  </a:lnTo>
                  <a:lnTo>
                    <a:pt x="489425" y="127874"/>
                  </a:lnTo>
                  <a:cubicBezTo>
                    <a:pt x="482823" y="126133"/>
                    <a:pt x="470532" y="119576"/>
                    <a:pt x="452553" y="108203"/>
                  </a:cubicBezTo>
                  <a:cubicBezTo>
                    <a:pt x="411649" y="83097"/>
                    <a:pt x="377978" y="53719"/>
                    <a:pt x="351540" y="20070"/>
                  </a:cubicBezTo>
                  <a:lnTo>
                    <a:pt x="335904" y="0"/>
                  </a:lnTo>
                  <a:cubicBezTo>
                    <a:pt x="327306" y="0"/>
                    <a:pt x="323308" y="6064"/>
                    <a:pt x="323909" y="18191"/>
                  </a:cubicBezTo>
                  <a:cubicBezTo>
                    <a:pt x="324232" y="20129"/>
                    <a:pt x="324794" y="21887"/>
                    <a:pt x="325593" y="23465"/>
                  </a:cubicBezTo>
                  <a:lnTo>
                    <a:pt x="334935" y="37730"/>
                  </a:lnTo>
                  <a:lnTo>
                    <a:pt x="318804" y="26870"/>
                  </a:lnTo>
                  <a:cubicBezTo>
                    <a:pt x="295945" y="9241"/>
                    <a:pt x="276160" y="1092"/>
                    <a:pt x="259450" y="2422"/>
                  </a:cubicBezTo>
                  <a:cubicBezTo>
                    <a:pt x="246712" y="3422"/>
                    <a:pt x="239232" y="8990"/>
                    <a:pt x="237012" y="19126"/>
                  </a:cubicBezTo>
                  <a:lnTo>
                    <a:pt x="236755" y="25546"/>
                  </a:lnTo>
                  <a:lnTo>
                    <a:pt x="232166" y="22037"/>
                  </a:lnTo>
                  <a:cubicBezTo>
                    <a:pt x="213290" y="7917"/>
                    <a:pt x="198165" y="857"/>
                    <a:pt x="186791" y="857"/>
                  </a:cubicBezTo>
                  <a:cubicBezTo>
                    <a:pt x="172232" y="857"/>
                    <a:pt x="164774" y="7841"/>
                    <a:pt x="164417" y="21808"/>
                  </a:cubicBezTo>
                  <a:cubicBezTo>
                    <a:pt x="164345" y="25580"/>
                    <a:pt x="165118" y="29790"/>
                    <a:pt x="166735" y="34438"/>
                  </a:cubicBezTo>
                  <a:lnTo>
                    <a:pt x="171299" y="43871"/>
                  </a:lnTo>
                  <a:lnTo>
                    <a:pt x="163891" y="37764"/>
                  </a:lnTo>
                  <a:cubicBezTo>
                    <a:pt x="155472" y="31000"/>
                    <a:pt x="148101" y="25449"/>
                    <a:pt x="141778" y="21111"/>
                  </a:cubicBezTo>
                  <a:cubicBezTo>
                    <a:pt x="123188" y="8324"/>
                    <a:pt x="108396" y="1930"/>
                    <a:pt x="97400" y="1930"/>
                  </a:cubicBezTo>
                  <a:cubicBezTo>
                    <a:pt x="86091" y="1930"/>
                    <a:pt x="79705" y="7683"/>
                    <a:pt x="78243" y="19188"/>
                  </a:cubicBezTo>
                  <a:cubicBezTo>
                    <a:pt x="76385" y="34665"/>
                    <a:pt x="89381" y="54758"/>
                    <a:pt x="117231" y="79468"/>
                  </a:cubicBezTo>
                  <a:lnTo>
                    <a:pt x="124321" y="87273"/>
                  </a:lnTo>
                  <a:cubicBezTo>
                    <a:pt x="140087" y="101652"/>
                    <a:pt x="150804" y="111260"/>
                    <a:pt x="156471" y="116096"/>
                  </a:cubicBezTo>
                  <a:cubicBezTo>
                    <a:pt x="160686" y="119672"/>
                    <a:pt x="163847" y="122651"/>
                    <a:pt x="165954" y="125034"/>
                  </a:cubicBezTo>
                  <a:lnTo>
                    <a:pt x="167665" y="127934"/>
                  </a:lnTo>
                  <a:lnTo>
                    <a:pt x="165575" y="127874"/>
                  </a:lnTo>
                  <a:cubicBezTo>
                    <a:pt x="158973" y="126133"/>
                    <a:pt x="146683" y="119576"/>
                    <a:pt x="128703" y="108203"/>
                  </a:cubicBezTo>
                  <a:cubicBezTo>
                    <a:pt x="87799" y="83097"/>
                    <a:pt x="54128" y="53719"/>
                    <a:pt x="27690" y="20070"/>
                  </a:cubicBezTo>
                  <a:lnTo>
                    <a:pt x="12054" y="0"/>
                  </a:lnTo>
                  <a:cubicBezTo>
                    <a:pt x="3456" y="0"/>
                    <a:pt x="-542" y="6064"/>
                    <a:pt x="59" y="18191"/>
                  </a:cubicBezTo>
                  <a:cubicBezTo>
                    <a:pt x="382" y="20129"/>
                    <a:pt x="944" y="21887"/>
                    <a:pt x="1743" y="23465"/>
                  </a:cubicBezTo>
                  <a:cubicBezTo>
                    <a:pt x="12281" y="43935"/>
                    <a:pt x="31380" y="68720"/>
                    <a:pt x="59041" y="97820"/>
                  </a:cubicBezTo>
                  <a:cubicBezTo>
                    <a:pt x="74764" y="114408"/>
                    <a:pt x="88540" y="126472"/>
                    <a:pt x="100368" y="134014"/>
                  </a:cubicBezTo>
                  <a:cubicBezTo>
                    <a:pt x="108429" y="139230"/>
                    <a:pt x="120972" y="141839"/>
                    <a:pt x="137997" y="141839"/>
                  </a:cubicBezTo>
                  <a:cubicBezTo>
                    <a:pt x="119105" y="124431"/>
                    <a:pt x="98602" y="105427"/>
                    <a:pt x="76487" y="84827"/>
                  </a:cubicBezTo>
                  <a:cubicBezTo>
                    <a:pt x="88462" y="97444"/>
                    <a:pt x="101907" y="107826"/>
                    <a:pt x="116821" y="115973"/>
                  </a:cubicBezTo>
                  <a:cubicBezTo>
                    <a:pt x="143204" y="134644"/>
                    <a:pt x="162236" y="143980"/>
                    <a:pt x="173914" y="143980"/>
                  </a:cubicBezTo>
                  <a:cubicBezTo>
                    <a:pt x="178618" y="143980"/>
                    <a:pt x="183024" y="142387"/>
                    <a:pt x="187132" y="139202"/>
                  </a:cubicBezTo>
                  <a:cubicBezTo>
                    <a:pt x="191240" y="136016"/>
                    <a:pt x="193121" y="131870"/>
                    <a:pt x="192774" y="126763"/>
                  </a:cubicBezTo>
                  <a:cubicBezTo>
                    <a:pt x="192155" y="115018"/>
                    <a:pt x="179974" y="98554"/>
                    <a:pt x="156232" y="77371"/>
                  </a:cubicBezTo>
                  <a:cubicBezTo>
                    <a:pt x="143479" y="64859"/>
                    <a:pt x="135180" y="56740"/>
                    <a:pt x="131337" y="53015"/>
                  </a:cubicBezTo>
                  <a:cubicBezTo>
                    <a:pt x="110917" y="34094"/>
                    <a:pt x="100707" y="22022"/>
                    <a:pt x="100707" y="16801"/>
                  </a:cubicBezTo>
                  <a:cubicBezTo>
                    <a:pt x="100707" y="16717"/>
                    <a:pt x="101391" y="16675"/>
                    <a:pt x="102759" y="16675"/>
                  </a:cubicBezTo>
                  <a:cubicBezTo>
                    <a:pt x="113955" y="16675"/>
                    <a:pt x="140759" y="35625"/>
                    <a:pt x="183170" y="73525"/>
                  </a:cubicBezTo>
                  <a:lnTo>
                    <a:pt x="186032" y="75435"/>
                  </a:lnTo>
                  <a:lnTo>
                    <a:pt x="192987" y="75107"/>
                  </a:lnTo>
                  <a:lnTo>
                    <a:pt x="204087" y="88109"/>
                  </a:lnTo>
                  <a:cubicBezTo>
                    <a:pt x="210518" y="95109"/>
                    <a:pt x="221870" y="104675"/>
                    <a:pt x="238143" y="116806"/>
                  </a:cubicBezTo>
                  <a:cubicBezTo>
                    <a:pt x="226103" y="115663"/>
                    <a:pt x="218915" y="115092"/>
                    <a:pt x="216581" y="115092"/>
                  </a:cubicBezTo>
                  <a:lnTo>
                    <a:pt x="213583" y="115092"/>
                  </a:lnTo>
                  <a:cubicBezTo>
                    <a:pt x="209525" y="115092"/>
                    <a:pt x="207752" y="117992"/>
                    <a:pt x="208265" y="123791"/>
                  </a:cubicBezTo>
                  <a:cubicBezTo>
                    <a:pt x="211084" y="126610"/>
                    <a:pt x="213654" y="128368"/>
                    <a:pt x="215977" y="129065"/>
                  </a:cubicBezTo>
                  <a:cubicBezTo>
                    <a:pt x="230354" y="130579"/>
                    <a:pt x="240690" y="131336"/>
                    <a:pt x="246986" y="131336"/>
                  </a:cubicBezTo>
                  <a:cubicBezTo>
                    <a:pt x="280829" y="164336"/>
                    <a:pt x="307261" y="186126"/>
                    <a:pt x="326283" y="196705"/>
                  </a:cubicBezTo>
                  <a:cubicBezTo>
                    <a:pt x="331714" y="199692"/>
                    <a:pt x="335872" y="201763"/>
                    <a:pt x="338757" y="202918"/>
                  </a:cubicBezTo>
                  <a:cubicBezTo>
                    <a:pt x="350408" y="209063"/>
                    <a:pt x="365080" y="211510"/>
                    <a:pt x="382772" y="210258"/>
                  </a:cubicBezTo>
                  <a:close/>
                  <a:moveTo>
                    <a:pt x="307874" y="118676"/>
                  </a:moveTo>
                  <a:lnTo>
                    <a:pt x="305312" y="118091"/>
                  </a:lnTo>
                  <a:lnTo>
                    <a:pt x="287897" y="118091"/>
                  </a:lnTo>
                  <a:lnTo>
                    <a:pt x="278265" y="117684"/>
                  </a:lnTo>
                  <a:cubicBezTo>
                    <a:pt x="274098" y="117413"/>
                    <a:pt x="271578" y="117206"/>
                    <a:pt x="270703" y="117063"/>
                  </a:cubicBezTo>
                  <a:cubicBezTo>
                    <a:pt x="262399" y="111318"/>
                    <a:pt x="254793" y="103664"/>
                    <a:pt x="247884" y="94100"/>
                  </a:cubicBezTo>
                  <a:cubicBezTo>
                    <a:pt x="207930" y="52887"/>
                    <a:pt x="187953" y="27977"/>
                    <a:pt x="187953" y="19373"/>
                  </a:cubicBezTo>
                  <a:cubicBezTo>
                    <a:pt x="187953" y="17859"/>
                    <a:pt x="188423" y="17101"/>
                    <a:pt x="189363" y="17101"/>
                  </a:cubicBezTo>
                  <a:cubicBezTo>
                    <a:pt x="196401" y="17101"/>
                    <a:pt x="208237" y="22389"/>
                    <a:pt x="224871" y="32963"/>
                  </a:cubicBezTo>
                  <a:cubicBezTo>
                    <a:pt x="226167" y="34540"/>
                    <a:pt x="228688" y="37036"/>
                    <a:pt x="232432" y="40453"/>
                  </a:cubicBezTo>
                  <a:lnTo>
                    <a:pt x="241238" y="48141"/>
                  </a:lnTo>
                  <a:lnTo>
                    <a:pt x="243598" y="53862"/>
                  </a:lnTo>
                  <a:cubicBezTo>
                    <a:pt x="253924" y="74371"/>
                    <a:pt x="272834" y="94350"/>
                    <a:pt x="300326" y="113797"/>
                  </a:cubicBezTo>
                  <a:lnTo>
                    <a:pt x="307874" y="118676"/>
                  </a:lnTo>
                  <a:close/>
                  <a:moveTo>
                    <a:pt x="649553" y="111663"/>
                  </a:moveTo>
                  <a:cubicBezTo>
                    <a:pt x="634115" y="92602"/>
                    <a:pt x="621161" y="78843"/>
                    <a:pt x="610692" y="70386"/>
                  </a:cubicBezTo>
                  <a:lnTo>
                    <a:pt x="607265" y="66241"/>
                  </a:lnTo>
                  <a:lnTo>
                    <a:pt x="605240" y="63272"/>
                  </a:lnTo>
                  <a:cubicBezTo>
                    <a:pt x="593767" y="53415"/>
                    <a:pt x="586164" y="46837"/>
                    <a:pt x="582432" y="43537"/>
                  </a:cubicBezTo>
                  <a:lnTo>
                    <a:pt x="568999" y="32051"/>
                  </a:lnTo>
                  <a:cubicBezTo>
                    <a:pt x="565673" y="29464"/>
                    <a:pt x="562928" y="27337"/>
                    <a:pt x="560765" y="25667"/>
                  </a:cubicBezTo>
                  <a:lnTo>
                    <a:pt x="560306" y="25317"/>
                  </a:lnTo>
                  <a:lnTo>
                    <a:pt x="559169" y="23847"/>
                  </a:lnTo>
                  <a:cubicBezTo>
                    <a:pt x="558673" y="21493"/>
                    <a:pt x="560825" y="20315"/>
                    <a:pt x="565625" y="20315"/>
                  </a:cubicBezTo>
                  <a:cubicBezTo>
                    <a:pt x="571668" y="20315"/>
                    <a:pt x="577926" y="21775"/>
                    <a:pt x="584399" y="24694"/>
                  </a:cubicBezTo>
                  <a:cubicBezTo>
                    <a:pt x="599726" y="33376"/>
                    <a:pt x="613927" y="47705"/>
                    <a:pt x="627004" y="67681"/>
                  </a:cubicBezTo>
                  <a:cubicBezTo>
                    <a:pt x="637255" y="83012"/>
                    <a:pt x="644772" y="97673"/>
                    <a:pt x="649553" y="111663"/>
                  </a:cubicBezTo>
                  <a:close/>
                  <a:moveTo>
                    <a:pt x="369873" y="129849"/>
                  </a:moveTo>
                  <a:lnTo>
                    <a:pt x="363707" y="127191"/>
                  </a:lnTo>
                  <a:cubicBezTo>
                    <a:pt x="359971" y="124970"/>
                    <a:pt x="355074" y="121638"/>
                    <a:pt x="349017" y="117196"/>
                  </a:cubicBezTo>
                  <a:cubicBezTo>
                    <a:pt x="341282" y="111622"/>
                    <a:pt x="334201" y="106483"/>
                    <a:pt x="327772" y="101779"/>
                  </a:cubicBezTo>
                  <a:lnTo>
                    <a:pt x="313889" y="91518"/>
                  </a:lnTo>
                  <a:lnTo>
                    <a:pt x="317912" y="92094"/>
                  </a:lnTo>
                  <a:cubicBezTo>
                    <a:pt x="327347" y="94627"/>
                    <a:pt x="338563" y="100959"/>
                    <a:pt x="351558" y="111089"/>
                  </a:cubicBezTo>
                  <a:cubicBezTo>
                    <a:pt x="357870" y="116021"/>
                    <a:pt x="362604" y="120131"/>
                    <a:pt x="365760" y="123420"/>
                  </a:cubicBezTo>
                  <a:lnTo>
                    <a:pt x="369873" y="129849"/>
                  </a:lnTo>
                  <a:close/>
                </a:path>
              </a:pathLst>
            </a:custGeom>
          </p:spPr>
        </p:pic>
      </p:grpSp>
    </p:spTree>
    <p:extLst>
      <p:ext uri="{BB962C8B-B14F-4D97-AF65-F5344CB8AC3E}">
        <p14:creationId xmlns:p14="http://schemas.microsoft.com/office/powerpoint/2010/main" val="24450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3BB51EBD-B7FF-FC39-0027-819A66A09E9C}"/>
              </a:ext>
            </a:extLst>
          </p:cNvPr>
          <p:cNvSpPr/>
          <p:nvPr/>
        </p:nvSpPr>
        <p:spPr>
          <a:xfrm rot="10800000" flipV="1">
            <a:off x="1464138" y="1697361"/>
            <a:ext cx="2329462" cy="2622333"/>
          </a:xfrm>
          <a:custGeom>
            <a:avLst/>
            <a:gdLst>
              <a:gd name="connsiteX0" fmla="*/ 628950 w 2696514"/>
              <a:gd name="connsiteY0" fmla="*/ 2622333 h 2622333"/>
              <a:gd name="connsiteX1" fmla="*/ 0 w 2696514"/>
              <a:gd name="connsiteY1" fmla="*/ 2622333 h 2622333"/>
              <a:gd name="connsiteX2" fmla="*/ 323383 w 2696514"/>
              <a:gd name="connsiteY2" fmla="*/ 1603628 h 2622333"/>
              <a:gd name="connsiteX3" fmla="*/ 2376670 w 2696514"/>
              <a:gd name="connsiteY3" fmla="*/ 0 h 2622333"/>
              <a:gd name="connsiteX4" fmla="*/ 2696514 w 2696514"/>
              <a:gd name="connsiteY4" fmla="*/ 1007555 h 2622333"/>
              <a:gd name="connsiteX5" fmla="*/ 628950 w 2696514"/>
              <a:gd name="connsiteY5" fmla="*/ 2622333 h 262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6514" h="2622333">
                <a:moveTo>
                  <a:pt x="628950" y="2622333"/>
                </a:moveTo>
                <a:lnTo>
                  <a:pt x="0" y="2622333"/>
                </a:lnTo>
                <a:lnTo>
                  <a:pt x="323383" y="1603628"/>
                </a:lnTo>
                <a:lnTo>
                  <a:pt x="2376670" y="0"/>
                </a:lnTo>
                <a:lnTo>
                  <a:pt x="2696514" y="1007555"/>
                </a:lnTo>
                <a:lnTo>
                  <a:pt x="628950" y="2622333"/>
                </a:lnTo>
                <a:close/>
              </a:path>
            </a:pathLst>
          </a:custGeom>
          <a:solidFill>
            <a:schemeClr val="bg1">
              <a:lumMod val="85000"/>
            </a:schemeClr>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5CF65CD2-CB5C-DA37-50E7-DE8BF8393C36}"/>
              </a:ext>
            </a:extLst>
          </p:cNvPr>
          <p:cNvSpPr/>
          <p:nvPr/>
        </p:nvSpPr>
        <p:spPr>
          <a:xfrm flipV="1">
            <a:off x="1461627" y="1684443"/>
            <a:ext cx="1925667" cy="1028700"/>
          </a:xfrm>
          <a:custGeom>
            <a:avLst/>
            <a:gdLst>
              <a:gd name="connsiteX0" fmla="*/ 0 w 2189133"/>
              <a:gd name="connsiteY0" fmla="*/ 0 h 1028700"/>
              <a:gd name="connsiteX1" fmla="*/ 2189133 w 2189133"/>
              <a:gd name="connsiteY1" fmla="*/ 0 h 1028700"/>
              <a:gd name="connsiteX2" fmla="*/ 1862577 w 2189133"/>
              <a:gd name="connsiteY2" fmla="*/ 1028700 h 1028700"/>
              <a:gd name="connsiteX3" fmla="*/ 326555 w 2189133"/>
              <a:gd name="connsiteY3" fmla="*/ 1028700 h 1028700"/>
            </a:gdLst>
            <a:ahLst/>
            <a:cxnLst>
              <a:cxn ang="0">
                <a:pos x="connsiteX0" y="connsiteY0"/>
              </a:cxn>
              <a:cxn ang="0">
                <a:pos x="connsiteX1" y="connsiteY1"/>
              </a:cxn>
              <a:cxn ang="0">
                <a:pos x="connsiteX2" y="connsiteY2"/>
              </a:cxn>
              <a:cxn ang="0">
                <a:pos x="connsiteX3" y="connsiteY3"/>
              </a:cxn>
            </a:cxnLst>
            <a:rect l="l" t="t" r="r" b="b"/>
            <a:pathLst>
              <a:path w="2189133" h="1028700">
                <a:moveTo>
                  <a:pt x="0" y="0"/>
                </a:moveTo>
                <a:lnTo>
                  <a:pt x="2189133" y="0"/>
                </a:lnTo>
                <a:lnTo>
                  <a:pt x="1862577" y="1028700"/>
                </a:lnTo>
                <a:lnTo>
                  <a:pt x="326555" y="1028700"/>
                </a:lnTo>
                <a:close/>
              </a:path>
            </a:pathLst>
          </a:custGeom>
          <a:solidFill>
            <a:srgbClr val="2A528E"/>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174CDC39-1BE0-CB7F-9EDB-11D5AC89E38E}"/>
              </a:ext>
            </a:extLst>
          </p:cNvPr>
          <p:cNvSpPr txBox="1"/>
          <p:nvPr/>
        </p:nvSpPr>
        <p:spPr>
          <a:xfrm>
            <a:off x="921272" y="363744"/>
            <a:ext cx="9402802" cy="338554"/>
          </a:xfrm>
          <a:prstGeom prst="rect">
            <a:avLst/>
          </a:prstGeom>
          <a:noFill/>
        </p:spPr>
        <p:txBody>
          <a:bodyPr wrap="square" rtlCol="0">
            <a:spAutoFit/>
          </a:bodyPr>
          <a:lstStyle/>
          <a:p>
            <a:pPr lvl="0">
              <a:defRPr/>
            </a:pPr>
            <a:r>
              <a:rPr lang="en-US" sz="1600" b="1" dirty="0">
                <a:solidFill>
                  <a:srgbClr val="005993"/>
                </a:solidFill>
                <a:latin typeface="SVN-Gilroy XBold" panose="00000900000000000000" pitchFamily="50" charset="0"/>
                <a:cs typeface="Arial" panose="020B0604020202020204" pitchFamily="34" charset="0"/>
              </a:rPr>
              <a:t>Promote solutions to develop the retail segment and improve competitiveness and market share</a:t>
            </a:r>
          </a:p>
        </p:txBody>
      </p:sp>
      <p:pic>
        <p:nvPicPr>
          <p:cNvPr id="5" name="Picture 4">
            <a:extLst>
              <a:ext uri="{FF2B5EF4-FFF2-40B4-BE49-F238E27FC236}">
                <a16:creationId xmlns:a16="http://schemas.microsoft.com/office/drawing/2014/main" id="{595636D6-312D-0572-D790-872DAE2358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5310" y="271260"/>
            <a:ext cx="1341434" cy="450721"/>
          </a:xfrm>
          <a:prstGeom prst="rect">
            <a:avLst/>
          </a:prstGeom>
        </p:spPr>
      </p:pic>
      <p:grpSp>
        <p:nvGrpSpPr>
          <p:cNvPr id="6" name="Group 5">
            <a:extLst>
              <a:ext uri="{FF2B5EF4-FFF2-40B4-BE49-F238E27FC236}">
                <a16:creationId xmlns:a16="http://schemas.microsoft.com/office/drawing/2014/main" id="{810304FE-463C-2F2A-7230-0292471C59F7}"/>
              </a:ext>
            </a:extLst>
          </p:cNvPr>
          <p:cNvGrpSpPr/>
          <p:nvPr/>
        </p:nvGrpSpPr>
        <p:grpSpPr>
          <a:xfrm>
            <a:off x="513488" y="360001"/>
            <a:ext cx="370841" cy="359080"/>
            <a:chOff x="10124985" y="4872481"/>
            <a:chExt cx="360680" cy="413653"/>
          </a:xfrm>
        </p:grpSpPr>
        <p:sp>
          <p:nvSpPr>
            <p:cNvPr id="7" name="Freeform: Shape 6">
              <a:extLst>
                <a:ext uri="{FF2B5EF4-FFF2-40B4-BE49-F238E27FC236}">
                  <a16:creationId xmlns:a16="http://schemas.microsoft.com/office/drawing/2014/main" id="{DBB8BA3C-BFEF-1455-209B-544CAA93EFFC}"/>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8" name="Freeform: Shape 7">
              <a:extLst>
                <a:ext uri="{FF2B5EF4-FFF2-40B4-BE49-F238E27FC236}">
                  <a16:creationId xmlns:a16="http://schemas.microsoft.com/office/drawing/2014/main" id="{9FD0339B-58D0-E00D-9F7C-FD8AEC5C95A7}"/>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9" name="Freeform: Shape 8">
              <a:extLst>
                <a:ext uri="{FF2B5EF4-FFF2-40B4-BE49-F238E27FC236}">
                  <a16:creationId xmlns:a16="http://schemas.microsoft.com/office/drawing/2014/main" id="{2F87EE75-CE7A-77D9-7DD8-6D601672BCA7}"/>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10" name="Freeform: Shape 9">
              <a:extLst>
                <a:ext uri="{FF2B5EF4-FFF2-40B4-BE49-F238E27FC236}">
                  <a16:creationId xmlns:a16="http://schemas.microsoft.com/office/drawing/2014/main" id="{754A1010-CD67-BD0E-5C7D-4661B470CBE4}"/>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11" name="Freeform: Shape 10">
              <a:extLst>
                <a:ext uri="{FF2B5EF4-FFF2-40B4-BE49-F238E27FC236}">
                  <a16:creationId xmlns:a16="http://schemas.microsoft.com/office/drawing/2014/main" id="{A8ED759D-6682-8398-CF2C-F436DBD5EAD3}"/>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12" name="Freeform: Shape 11">
              <a:extLst>
                <a:ext uri="{FF2B5EF4-FFF2-40B4-BE49-F238E27FC236}">
                  <a16:creationId xmlns:a16="http://schemas.microsoft.com/office/drawing/2014/main" id="{A869F7C8-F0B0-6D4A-9320-4E1234992A18}"/>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grpSp>
      <p:sp>
        <p:nvSpPr>
          <p:cNvPr id="31" name="TextBox 30">
            <a:extLst>
              <a:ext uri="{FF2B5EF4-FFF2-40B4-BE49-F238E27FC236}">
                <a16:creationId xmlns:a16="http://schemas.microsoft.com/office/drawing/2014/main" id="{3A0D6000-4F34-F059-37CE-58ED89F759CE}"/>
              </a:ext>
            </a:extLst>
          </p:cNvPr>
          <p:cNvSpPr txBox="1"/>
          <p:nvPr/>
        </p:nvSpPr>
        <p:spPr>
          <a:xfrm rot="10800000" flipV="1">
            <a:off x="1678762" y="1799933"/>
            <a:ext cx="1491397" cy="702756"/>
          </a:xfrm>
          <a:prstGeom prst="rect">
            <a:avLst/>
          </a:prstGeom>
          <a:noFill/>
        </p:spPr>
        <p:txBody>
          <a:bodyPr wrap="square">
            <a:spAutoFit/>
          </a:bodyPr>
          <a:lstStyle/>
          <a:p>
            <a:pPr algn="ctr">
              <a:spcBef>
                <a:spcPts val="100"/>
              </a:spcBef>
              <a:spcAft>
                <a:spcPts val="100"/>
              </a:spcAft>
              <a:defRPr/>
            </a:pPr>
            <a:r>
              <a:rPr lang="en-US" sz="1400" b="1" dirty="0">
                <a:solidFill>
                  <a:schemeClr val="bg1"/>
                </a:solidFill>
                <a:latin typeface="SVN-Gilroy Medium" panose="00000600000000000000" pitchFamily="50" charset="0"/>
                <a:cs typeface="Arial" panose="020B0604020202020204" pitchFamily="34" charset="0"/>
              </a:rPr>
              <a:t>AFFLUENT</a:t>
            </a:r>
          </a:p>
          <a:p>
            <a:pPr algn="ctr">
              <a:spcBef>
                <a:spcPts val="100"/>
              </a:spcBef>
              <a:spcAft>
                <a:spcPts val="100"/>
              </a:spcAft>
              <a:defRPr/>
            </a:pPr>
            <a:r>
              <a:rPr lang="en-US" sz="1200" b="1" dirty="0">
                <a:solidFill>
                  <a:schemeClr val="bg1"/>
                </a:solidFill>
                <a:latin typeface="SVN-Gilroy Medium" panose="00000600000000000000" pitchFamily="50" charset="0"/>
                <a:cs typeface="Arial" panose="020B0604020202020204" pitchFamily="34" charset="0"/>
              </a:rPr>
              <a:t>High-income customers</a:t>
            </a:r>
            <a:endParaRPr lang="vi-VN" sz="1200" b="1" dirty="0">
              <a:solidFill>
                <a:schemeClr val="bg1"/>
              </a:solidFill>
              <a:latin typeface="SVN-Gilroy Medium" panose="00000600000000000000" pitchFamily="50" charset="0"/>
              <a:cs typeface="Arial" panose="020B0604020202020204" pitchFamily="34" charset="0"/>
            </a:endParaRPr>
          </a:p>
        </p:txBody>
      </p:sp>
      <p:sp>
        <p:nvSpPr>
          <p:cNvPr id="34" name="Rectangle: Rounded Corners 186">
            <a:extLst>
              <a:ext uri="{FF2B5EF4-FFF2-40B4-BE49-F238E27FC236}">
                <a16:creationId xmlns:a16="http://schemas.microsoft.com/office/drawing/2014/main" id="{A122C6AB-6559-56F7-F54E-5CA0C71B4D60}"/>
              </a:ext>
            </a:extLst>
          </p:cNvPr>
          <p:cNvSpPr/>
          <p:nvPr/>
        </p:nvSpPr>
        <p:spPr>
          <a:xfrm>
            <a:off x="804511" y="-630353"/>
            <a:ext cx="2968554" cy="288974"/>
          </a:xfrm>
          <a:prstGeom prst="roundRect">
            <a:avLst>
              <a:gd name="adj" fmla="val 50000"/>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grpSp>
        <p:nvGrpSpPr>
          <p:cNvPr id="35" name="Group 34">
            <a:extLst>
              <a:ext uri="{FF2B5EF4-FFF2-40B4-BE49-F238E27FC236}">
                <a16:creationId xmlns:a16="http://schemas.microsoft.com/office/drawing/2014/main" id="{1814C800-DD48-2497-27B7-78FEACBD7153}"/>
              </a:ext>
            </a:extLst>
          </p:cNvPr>
          <p:cNvGrpSpPr/>
          <p:nvPr/>
        </p:nvGrpSpPr>
        <p:grpSpPr>
          <a:xfrm>
            <a:off x="996300" y="-555782"/>
            <a:ext cx="2588046" cy="139832"/>
            <a:chOff x="4280291" y="-327303"/>
            <a:chExt cx="2588046" cy="139832"/>
          </a:xfrm>
        </p:grpSpPr>
        <p:pic>
          <p:nvPicPr>
            <p:cNvPr id="36" name="Picture 35">
              <a:extLst>
                <a:ext uri="{FF2B5EF4-FFF2-40B4-BE49-F238E27FC236}">
                  <a16:creationId xmlns:a16="http://schemas.microsoft.com/office/drawing/2014/main" id="{37C3178E-43C4-396B-8BBB-F334F04A7FB7}"/>
                </a:ext>
              </a:extLst>
            </p:cNvPr>
            <p:cNvPicPr>
              <a:picLocks noChangeAspect="1"/>
            </p:cNvPicPr>
            <p:nvPr/>
          </p:nvPicPr>
          <p:blipFill>
            <a:blip r:embed="rId4" cstate="email">
              <a:extLst>
                <a:ext uri="{28A0092B-C50C-407E-A947-70E740481C1C}">
                  <a14:useLocalDpi xmlns:a14="http://schemas.microsoft.com/office/drawing/2010/main" val="0"/>
                </a:ext>
              </a:extLst>
            </a:blip>
            <a:srcRect l="93421" t="64386" r="5449" b="28927"/>
            <a:stretch>
              <a:fillRect/>
            </a:stretch>
          </p:blipFill>
          <p:spPr>
            <a:xfrm flipV="1">
              <a:off x="6811335" y="-327303"/>
              <a:ext cx="32228" cy="24863"/>
            </a:xfrm>
            <a:custGeom>
              <a:avLst/>
              <a:gdLst/>
              <a:ahLst/>
              <a:cxnLst/>
              <a:rect l="l" t="t" r="r" b="b"/>
              <a:pathLst>
                <a:path w="32228" h="24863">
                  <a:moveTo>
                    <a:pt x="10716" y="24855"/>
                  </a:moveTo>
                  <a:cubicBezTo>
                    <a:pt x="16818" y="24805"/>
                    <a:pt x="21804" y="23813"/>
                    <a:pt x="25673" y="21878"/>
                  </a:cubicBezTo>
                  <a:cubicBezTo>
                    <a:pt x="29940" y="19795"/>
                    <a:pt x="32123" y="16892"/>
                    <a:pt x="32222" y="13172"/>
                  </a:cubicBezTo>
                  <a:cubicBezTo>
                    <a:pt x="32420" y="8012"/>
                    <a:pt x="27906" y="4862"/>
                    <a:pt x="18678" y="3721"/>
                  </a:cubicBezTo>
                  <a:lnTo>
                    <a:pt x="18678" y="0"/>
                  </a:lnTo>
                  <a:lnTo>
                    <a:pt x="10344" y="0"/>
                  </a:lnTo>
                  <a:lnTo>
                    <a:pt x="10344" y="8186"/>
                  </a:lnTo>
                  <a:cubicBezTo>
                    <a:pt x="13172" y="8484"/>
                    <a:pt x="14982" y="8756"/>
                    <a:pt x="15776" y="9004"/>
                  </a:cubicBezTo>
                  <a:cubicBezTo>
                    <a:pt x="18405" y="9649"/>
                    <a:pt x="19745" y="10790"/>
                    <a:pt x="19795" y="12428"/>
                  </a:cubicBezTo>
                  <a:cubicBezTo>
                    <a:pt x="19844" y="13569"/>
                    <a:pt x="19150" y="14536"/>
                    <a:pt x="17711" y="15330"/>
                  </a:cubicBezTo>
                  <a:cubicBezTo>
                    <a:pt x="15627" y="16471"/>
                    <a:pt x="12328" y="17041"/>
                    <a:pt x="7814" y="17041"/>
                  </a:cubicBezTo>
                  <a:cubicBezTo>
                    <a:pt x="6276" y="17041"/>
                    <a:pt x="3944" y="16942"/>
                    <a:pt x="819" y="16744"/>
                  </a:cubicBezTo>
                  <a:lnTo>
                    <a:pt x="0" y="24334"/>
                  </a:lnTo>
                  <a:cubicBezTo>
                    <a:pt x="1935" y="24731"/>
                    <a:pt x="5507" y="24904"/>
                    <a:pt x="10716" y="24855"/>
                  </a:cubicBezTo>
                  <a:close/>
                </a:path>
              </a:pathLst>
            </a:custGeom>
          </p:spPr>
        </p:pic>
        <p:pic>
          <p:nvPicPr>
            <p:cNvPr id="37" name="Picture 36">
              <a:extLst>
                <a:ext uri="{FF2B5EF4-FFF2-40B4-BE49-F238E27FC236}">
                  <a16:creationId xmlns:a16="http://schemas.microsoft.com/office/drawing/2014/main" id="{ECB73382-CA73-E48C-AB72-C11EB3DB6091}"/>
                </a:ext>
              </a:extLst>
            </p:cNvPr>
            <p:cNvPicPr>
              <a:picLocks noChangeAspect="1"/>
            </p:cNvPicPr>
            <p:nvPr/>
          </p:nvPicPr>
          <p:blipFill>
            <a:blip r:embed="rId5" cstate="email">
              <a:extLst>
                <a:ext uri="{28A0092B-C50C-407E-A947-70E740481C1C}">
                  <a14:useLocalDpi xmlns:a14="http://schemas.microsoft.com/office/drawing/2010/main" val="0"/>
                </a:ext>
              </a:extLst>
            </a:blip>
            <a:srcRect l="30443" t="64987" r="68375" b="29029"/>
            <a:stretch>
              <a:fillRect/>
            </a:stretch>
          </p:blipFill>
          <p:spPr>
            <a:xfrm flipV="1">
              <a:off x="5014980" y="-326924"/>
              <a:ext cx="33710" cy="22250"/>
            </a:xfrm>
            <a:custGeom>
              <a:avLst/>
              <a:gdLst/>
              <a:ahLst/>
              <a:cxnLst/>
              <a:rect l="l" t="t" r="r" b="b"/>
              <a:pathLst>
                <a:path w="33710" h="22250">
                  <a:moveTo>
                    <a:pt x="10269" y="22250"/>
                  </a:moveTo>
                  <a:lnTo>
                    <a:pt x="33710" y="22250"/>
                  </a:lnTo>
                  <a:lnTo>
                    <a:pt x="13246" y="0"/>
                  </a:lnTo>
                  <a:lnTo>
                    <a:pt x="0" y="0"/>
                  </a:lnTo>
                  <a:lnTo>
                    <a:pt x="10269" y="22250"/>
                  </a:lnTo>
                  <a:close/>
                </a:path>
              </a:pathLst>
            </a:custGeom>
          </p:spPr>
        </p:pic>
        <p:pic>
          <p:nvPicPr>
            <p:cNvPr id="38" name="Picture 37">
              <a:extLst>
                <a:ext uri="{FF2B5EF4-FFF2-40B4-BE49-F238E27FC236}">
                  <a16:creationId xmlns:a16="http://schemas.microsoft.com/office/drawing/2014/main" id="{26EC350A-8A9A-8EF8-AF84-4E67C5D47307}"/>
                </a:ext>
              </a:extLst>
            </p:cNvPr>
            <p:cNvPicPr>
              <a:picLocks noChangeAspect="1"/>
            </p:cNvPicPr>
            <p:nvPr/>
          </p:nvPicPr>
          <p:blipFill>
            <a:blip r:embed="rId6" cstate="email">
              <a:extLst>
                <a:ext uri="{28A0092B-C50C-407E-A947-70E740481C1C}">
                  <a14:useLocalDpi xmlns:a14="http://schemas.microsoft.com/office/drawing/2010/main" val="0"/>
                </a:ext>
              </a:extLst>
            </a:blip>
            <a:srcRect l="47484" t="64987" r="51334" b="29029"/>
            <a:stretch>
              <a:fillRect/>
            </a:stretch>
          </p:blipFill>
          <p:spPr>
            <a:xfrm flipV="1">
              <a:off x="5501054" y="-326924"/>
              <a:ext cx="33709" cy="22250"/>
            </a:xfrm>
            <a:custGeom>
              <a:avLst/>
              <a:gdLst/>
              <a:ahLst/>
              <a:cxnLst/>
              <a:rect l="l" t="t" r="r" b="b"/>
              <a:pathLst>
                <a:path w="33709" h="22250">
                  <a:moveTo>
                    <a:pt x="10269" y="22250"/>
                  </a:moveTo>
                  <a:lnTo>
                    <a:pt x="33709" y="22250"/>
                  </a:lnTo>
                  <a:lnTo>
                    <a:pt x="13245" y="0"/>
                  </a:lnTo>
                  <a:lnTo>
                    <a:pt x="0" y="0"/>
                  </a:lnTo>
                  <a:lnTo>
                    <a:pt x="10269" y="22250"/>
                  </a:lnTo>
                  <a:close/>
                </a:path>
              </a:pathLst>
            </a:custGeom>
          </p:spPr>
        </p:pic>
        <p:pic>
          <p:nvPicPr>
            <p:cNvPr id="39" name="Picture 38">
              <a:extLst>
                <a:ext uri="{FF2B5EF4-FFF2-40B4-BE49-F238E27FC236}">
                  <a16:creationId xmlns:a16="http://schemas.microsoft.com/office/drawing/2014/main" id="{3DBFB186-67FB-6C6E-FFC3-9772728B0B04}"/>
                </a:ext>
              </a:extLst>
            </p:cNvPr>
            <p:cNvPicPr>
              <a:picLocks noChangeAspect="1"/>
            </p:cNvPicPr>
            <p:nvPr/>
          </p:nvPicPr>
          <p:blipFill>
            <a:blip r:embed="rId7" cstate="email">
              <a:extLst>
                <a:ext uri="{28A0092B-C50C-407E-A947-70E740481C1C}">
                  <a14:useLocalDpi xmlns:a14="http://schemas.microsoft.com/office/drawing/2010/main" val="0"/>
                </a:ext>
              </a:extLst>
            </a:blip>
            <a:srcRect l="63878" t="64987" r="34940" b="29029"/>
            <a:stretch>
              <a:fillRect/>
            </a:stretch>
          </p:blipFill>
          <p:spPr>
            <a:xfrm flipV="1">
              <a:off x="5968672" y="-326924"/>
              <a:ext cx="33709" cy="22250"/>
            </a:xfrm>
            <a:custGeom>
              <a:avLst/>
              <a:gdLst/>
              <a:ahLst/>
              <a:cxnLst/>
              <a:rect l="l" t="t" r="r" b="b"/>
              <a:pathLst>
                <a:path w="33709" h="22250">
                  <a:moveTo>
                    <a:pt x="0" y="22250"/>
                  </a:moveTo>
                  <a:lnTo>
                    <a:pt x="23440" y="22250"/>
                  </a:lnTo>
                  <a:lnTo>
                    <a:pt x="33709" y="0"/>
                  </a:lnTo>
                  <a:lnTo>
                    <a:pt x="20538" y="0"/>
                  </a:lnTo>
                  <a:lnTo>
                    <a:pt x="0" y="22250"/>
                  </a:lnTo>
                  <a:close/>
                </a:path>
              </a:pathLst>
            </a:custGeom>
          </p:spPr>
        </p:pic>
        <p:pic>
          <p:nvPicPr>
            <p:cNvPr id="40" name="Picture 39">
              <a:extLst>
                <a:ext uri="{FF2B5EF4-FFF2-40B4-BE49-F238E27FC236}">
                  <a16:creationId xmlns:a16="http://schemas.microsoft.com/office/drawing/2014/main" id="{211FE298-CA21-706B-CC22-CDB3D1952AA1}"/>
                </a:ext>
              </a:extLst>
            </p:cNvPr>
            <p:cNvPicPr>
              <a:picLocks noChangeAspect="1"/>
            </p:cNvPicPr>
            <p:nvPr/>
          </p:nvPicPr>
          <p:blipFill>
            <a:blip r:embed="rId5" cstate="email">
              <a:extLst>
                <a:ext uri="{28A0092B-C50C-407E-A947-70E740481C1C}">
                  <a14:useLocalDpi xmlns:a14="http://schemas.microsoft.com/office/drawing/2010/main" val="0"/>
                </a:ext>
              </a:extLst>
            </a:blip>
            <a:srcRect l="81211" t="64987" r="17607" b="29029"/>
            <a:stretch>
              <a:fillRect/>
            </a:stretch>
          </p:blipFill>
          <p:spPr>
            <a:xfrm flipV="1">
              <a:off x="6463079" y="-326924"/>
              <a:ext cx="33709" cy="22250"/>
            </a:xfrm>
            <a:custGeom>
              <a:avLst/>
              <a:gdLst/>
              <a:ahLst/>
              <a:cxnLst/>
              <a:rect l="l" t="t" r="r" b="b"/>
              <a:pathLst>
                <a:path w="33709" h="22250">
                  <a:moveTo>
                    <a:pt x="10269" y="22250"/>
                  </a:moveTo>
                  <a:lnTo>
                    <a:pt x="33709" y="22250"/>
                  </a:lnTo>
                  <a:lnTo>
                    <a:pt x="13245" y="0"/>
                  </a:lnTo>
                  <a:lnTo>
                    <a:pt x="0" y="0"/>
                  </a:lnTo>
                  <a:lnTo>
                    <a:pt x="10269" y="22250"/>
                  </a:lnTo>
                  <a:close/>
                </a:path>
              </a:pathLst>
            </a:custGeom>
          </p:spPr>
        </p:pic>
        <p:pic>
          <p:nvPicPr>
            <p:cNvPr id="41" name="Picture 40">
              <a:extLst>
                <a:ext uri="{FF2B5EF4-FFF2-40B4-BE49-F238E27FC236}">
                  <a16:creationId xmlns:a16="http://schemas.microsoft.com/office/drawing/2014/main" id="{A3666480-704D-D4AD-378B-5281955EF476}"/>
                </a:ext>
              </a:extLst>
            </p:cNvPr>
            <p:cNvPicPr>
              <a:picLocks noChangeAspect="1"/>
            </p:cNvPicPr>
            <p:nvPr/>
          </p:nvPicPr>
          <p:blipFill>
            <a:blip r:embed="rId5" cstate="email">
              <a:extLst>
                <a:ext uri="{28A0092B-C50C-407E-A947-70E740481C1C}">
                  <a14:useLocalDpi xmlns:a14="http://schemas.microsoft.com/office/drawing/2010/main" val="0"/>
                </a:ext>
              </a:extLst>
            </a:blip>
            <a:srcRect l="12985" t="64987" r="85249" b="29109"/>
            <a:stretch>
              <a:fillRect/>
            </a:stretch>
          </p:blipFill>
          <p:spPr>
            <a:xfrm flipV="1">
              <a:off x="4517001" y="-326626"/>
              <a:ext cx="50378" cy="21952"/>
            </a:xfrm>
            <a:custGeom>
              <a:avLst/>
              <a:gdLst/>
              <a:ahLst/>
              <a:cxnLst/>
              <a:rect l="l" t="t" r="r" b="b"/>
              <a:pathLst>
                <a:path w="50378" h="21952">
                  <a:moveTo>
                    <a:pt x="15627" y="21952"/>
                  </a:moveTo>
                  <a:lnTo>
                    <a:pt x="34975" y="21952"/>
                  </a:lnTo>
                  <a:lnTo>
                    <a:pt x="50378" y="0"/>
                  </a:lnTo>
                  <a:lnTo>
                    <a:pt x="33561" y="0"/>
                  </a:lnTo>
                  <a:lnTo>
                    <a:pt x="24929" y="11088"/>
                  </a:lnTo>
                  <a:lnTo>
                    <a:pt x="16892" y="0"/>
                  </a:lnTo>
                  <a:lnTo>
                    <a:pt x="0" y="0"/>
                  </a:lnTo>
                  <a:lnTo>
                    <a:pt x="15627" y="21952"/>
                  </a:lnTo>
                  <a:close/>
                </a:path>
              </a:pathLst>
            </a:custGeom>
          </p:spPr>
        </p:pic>
        <p:pic>
          <p:nvPicPr>
            <p:cNvPr id="42" name="Picture 41">
              <a:extLst>
                <a:ext uri="{FF2B5EF4-FFF2-40B4-BE49-F238E27FC236}">
                  <a16:creationId xmlns:a16="http://schemas.microsoft.com/office/drawing/2014/main" id="{1041E2FE-5820-2983-F832-68ED2C242DF7}"/>
                </a:ext>
              </a:extLst>
            </p:cNvPr>
            <p:cNvPicPr>
              <a:picLocks noChangeAspect="1"/>
            </p:cNvPicPr>
            <p:nvPr/>
          </p:nvPicPr>
          <p:blipFill>
            <a:blip r:embed="rId6" cstate="email">
              <a:extLst>
                <a:ext uri="{28A0092B-C50C-407E-A947-70E740481C1C}">
                  <a14:useLocalDpi xmlns:a14="http://schemas.microsoft.com/office/drawing/2010/main" val="0"/>
                </a:ext>
              </a:extLst>
            </a:blip>
            <a:srcRect l="33269" t="33465" r="63400" b="36194"/>
            <a:stretch>
              <a:fillRect/>
            </a:stretch>
          </p:blipFill>
          <p:spPr>
            <a:xfrm flipV="1">
              <a:off x="5095571" y="-300282"/>
              <a:ext cx="95027" cy="112811"/>
            </a:xfrm>
            <a:custGeom>
              <a:avLst/>
              <a:gdLst/>
              <a:ahLst/>
              <a:cxnLst/>
              <a:rect l="l" t="t" r="r" b="b"/>
              <a:pathLst>
                <a:path w="95027" h="112811">
                  <a:moveTo>
                    <a:pt x="51048" y="112811"/>
                  </a:moveTo>
                  <a:cubicBezTo>
                    <a:pt x="64393" y="112811"/>
                    <a:pt x="75233" y="108867"/>
                    <a:pt x="83567" y="100980"/>
                  </a:cubicBezTo>
                  <a:cubicBezTo>
                    <a:pt x="88528" y="96316"/>
                    <a:pt x="92249" y="89619"/>
                    <a:pt x="94730" y="80888"/>
                  </a:cubicBezTo>
                  <a:lnTo>
                    <a:pt x="72926" y="75679"/>
                  </a:lnTo>
                  <a:cubicBezTo>
                    <a:pt x="71636" y="81334"/>
                    <a:pt x="68945" y="85799"/>
                    <a:pt x="64852" y="89073"/>
                  </a:cubicBezTo>
                  <a:cubicBezTo>
                    <a:pt x="60759" y="92348"/>
                    <a:pt x="55786" y="93985"/>
                    <a:pt x="49932" y="93985"/>
                  </a:cubicBezTo>
                  <a:cubicBezTo>
                    <a:pt x="41846" y="93985"/>
                    <a:pt x="35285" y="91082"/>
                    <a:pt x="30250" y="85278"/>
                  </a:cubicBezTo>
                  <a:cubicBezTo>
                    <a:pt x="25214" y="79474"/>
                    <a:pt x="22697" y="70073"/>
                    <a:pt x="22697" y="57075"/>
                  </a:cubicBezTo>
                  <a:cubicBezTo>
                    <a:pt x="22697" y="43284"/>
                    <a:pt x="25177" y="33461"/>
                    <a:pt x="30138" y="27607"/>
                  </a:cubicBezTo>
                  <a:cubicBezTo>
                    <a:pt x="35099" y="21753"/>
                    <a:pt x="41548" y="18826"/>
                    <a:pt x="49486" y="18826"/>
                  </a:cubicBezTo>
                  <a:cubicBezTo>
                    <a:pt x="55340" y="18826"/>
                    <a:pt x="60375" y="20687"/>
                    <a:pt x="64592" y="24407"/>
                  </a:cubicBezTo>
                  <a:cubicBezTo>
                    <a:pt x="68809" y="28128"/>
                    <a:pt x="71835" y="33982"/>
                    <a:pt x="73670" y="41969"/>
                  </a:cubicBezTo>
                  <a:lnTo>
                    <a:pt x="95027" y="35198"/>
                  </a:lnTo>
                  <a:cubicBezTo>
                    <a:pt x="91753" y="23291"/>
                    <a:pt x="86308" y="14448"/>
                    <a:pt x="78693" y="8669"/>
                  </a:cubicBezTo>
                  <a:cubicBezTo>
                    <a:pt x="71078" y="2889"/>
                    <a:pt x="61417" y="0"/>
                    <a:pt x="49709" y="0"/>
                  </a:cubicBezTo>
                  <a:cubicBezTo>
                    <a:pt x="35223" y="0"/>
                    <a:pt x="23317" y="4948"/>
                    <a:pt x="13990" y="14845"/>
                  </a:cubicBezTo>
                  <a:cubicBezTo>
                    <a:pt x="4664" y="24742"/>
                    <a:pt x="0" y="38273"/>
                    <a:pt x="0" y="55438"/>
                  </a:cubicBezTo>
                  <a:cubicBezTo>
                    <a:pt x="0" y="73595"/>
                    <a:pt x="4689" y="87697"/>
                    <a:pt x="14065" y="97743"/>
                  </a:cubicBezTo>
                  <a:cubicBezTo>
                    <a:pt x="23441" y="107788"/>
                    <a:pt x="35769" y="112811"/>
                    <a:pt x="51048" y="112811"/>
                  </a:cubicBezTo>
                  <a:close/>
                </a:path>
              </a:pathLst>
            </a:custGeom>
          </p:spPr>
        </p:pic>
        <p:pic>
          <p:nvPicPr>
            <p:cNvPr id="43" name="Picture 42">
              <a:extLst>
                <a:ext uri="{FF2B5EF4-FFF2-40B4-BE49-F238E27FC236}">
                  <a16:creationId xmlns:a16="http://schemas.microsoft.com/office/drawing/2014/main" id="{C8CEE7BD-27C4-540A-9C23-5DA1D9256B07}"/>
                </a:ext>
              </a:extLst>
            </p:cNvPr>
            <p:cNvPicPr>
              <a:picLocks noChangeAspect="1"/>
            </p:cNvPicPr>
            <p:nvPr/>
          </p:nvPicPr>
          <p:blipFill>
            <a:blip r:embed="rId8" cstate="email">
              <a:extLst>
                <a:ext uri="{28A0092B-C50C-407E-A947-70E740481C1C}">
                  <a14:useLocalDpi xmlns:a14="http://schemas.microsoft.com/office/drawing/2010/main" val="0"/>
                </a:ext>
              </a:extLst>
            </a:blip>
            <a:srcRect l="49965" t="33465" r="46703" b="36194"/>
            <a:stretch>
              <a:fillRect/>
            </a:stretch>
          </p:blipFill>
          <p:spPr>
            <a:xfrm flipV="1">
              <a:off x="5571821" y="-300282"/>
              <a:ext cx="95027" cy="112811"/>
            </a:xfrm>
            <a:custGeom>
              <a:avLst/>
              <a:gdLst/>
              <a:ahLst/>
              <a:cxnLst/>
              <a:rect l="l" t="t" r="r" b="b"/>
              <a:pathLst>
                <a:path w="95027" h="112811">
                  <a:moveTo>
                    <a:pt x="51048" y="112811"/>
                  </a:moveTo>
                  <a:cubicBezTo>
                    <a:pt x="64393" y="112811"/>
                    <a:pt x="75233" y="108867"/>
                    <a:pt x="83567" y="100980"/>
                  </a:cubicBezTo>
                  <a:cubicBezTo>
                    <a:pt x="88528" y="96316"/>
                    <a:pt x="92249" y="89619"/>
                    <a:pt x="94730" y="80888"/>
                  </a:cubicBezTo>
                  <a:lnTo>
                    <a:pt x="72926" y="75679"/>
                  </a:lnTo>
                  <a:cubicBezTo>
                    <a:pt x="71636" y="81334"/>
                    <a:pt x="68945" y="85799"/>
                    <a:pt x="64852" y="89073"/>
                  </a:cubicBezTo>
                  <a:cubicBezTo>
                    <a:pt x="60759" y="92348"/>
                    <a:pt x="55786" y="93985"/>
                    <a:pt x="49932" y="93985"/>
                  </a:cubicBezTo>
                  <a:cubicBezTo>
                    <a:pt x="41846" y="93985"/>
                    <a:pt x="35285" y="91082"/>
                    <a:pt x="30250" y="85278"/>
                  </a:cubicBezTo>
                  <a:cubicBezTo>
                    <a:pt x="25214" y="79474"/>
                    <a:pt x="22697" y="70073"/>
                    <a:pt x="22697" y="57075"/>
                  </a:cubicBezTo>
                  <a:cubicBezTo>
                    <a:pt x="22697" y="43284"/>
                    <a:pt x="25177" y="33461"/>
                    <a:pt x="30138" y="27607"/>
                  </a:cubicBezTo>
                  <a:cubicBezTo>
                    <a:pt x="35099" y="21753"/>
                    <a:pt x="41548" y="18826"/>
                    <a:pt x="49486" y="18826"/>
                  </a:cubicBezTo>
                  <a:cubicBezTo>
                    <a:pt x="55340" y="18826"/>
                    <a:pt x="60375" y="20687"/>
                    <a:pt x="64592" y="24407"/>
                  </a:cubicBezTo>
                  <a:cubicBezTo>
                    <a:pt x="68809" y="28128"/>
                    <a:pt x="71835" y="33982"/>
                    <a:pt x="73670" y="41969"/>
                  </a:cubicBezTo>
                  <a:lnTo>
                    <a:pt x="95027" y="35198"/>
                  </a:lnTo>
                  <a:cubicBezTo>
                    <a:pt x="91753" y="23291"/>
                    <a:pt x="86308" y="14448"/>
                    <a:pt x="78693" y="8669"/>
                  </a:cubicBezTo>
                  <a:cubicBezTo>
                    <a:pt x="71078" y="2889"/>
                    <a:pt x="61417" y="0"/>
                    <a:pt x="49709" y="0"/>
                  </a:cubicBezTo>
                  <a:cubicBezTo>
                    <a:pt x="35223" y="0"/>
                    <a:pt x="23317" y="4948"/>
                    <a:pt x="13990" y="14845"/>
                  </a:cubicBezTo>
                  <a:cubicBezTo>
                    <a:pt x="4664" y="24742"/>
                    <a:pt x="0" y="38273"/>
                    <a:pt x="0" y="55438"/>
                  </a:cubicBezTo>
                  <a:cubicBezTo>
                    <a:pt x="0" y="73595"/>
                    <a:pt x="4688" y="87697"/>
                    <a:pt x="14065" y="97743"/>
                  </a:cubicBezTo>
                  <a:cubicBezTo>
                    <a:pt x="23441" y="107788"/>
                    <a:pt x="35769" y="112811"/>
                    <a:pt x="51048" y="112811"/>
                  </a:cubicBezTo>
                  <a:close/>
                </a:path>
              </a:pathLst>
            </a:custGeom>
          </p:spPr>
        </p:pic>
        <p:pic>
          <p:nvPicPr>
            <p:cNvPr id="44" name="Picture 43">
              <a:extLst>
                <a:ext uri="{FF2B5EF4-FFF2-40B4-BE49-F238E27FC236}">
                  <a16:creationId xmlns:a16="http://schemas.microsoft.com/office/drawing/2014/main" id="{0EED5C98-BEEB-6CBB-1572-85295DAF8DE8}"/>
                </a:ext>
              </a:extLst>
            </p:cNvPr>
            <p:cNvPicPr>
              <a:picLocks noChangeAspect="1"/>
            </p:cNvPicPr>
            <p:nvPr/>
          </p:nvPicPr>
          <p:blipFill>
            <a:blip r:embed="rId9" cstate="email">
              <a:extLst>
                <a:ext uri="{28A0092B-C50C-407E-A947-70E740481C1C}">
                  <a14:useLocalDpi xmlns:a14="http://schemas.microsoft.com/office/drawing/2010/main" val="0"/>
                </a:ext>
              </a:extLst>
            </a:blip>
            <a:srcRect l="70672" t="33465" r="25752" b="36194"/>
            <a:stretch>
              <a:fillRect/>
            </a:stretch>
          </p:blipFill>
          <p:spPr>
            <a:xfrm flipV="1">
              <a:off x="6162445" y="-300282"/>
              <a:ext cx="102022" cy="112811"/>
            </a:xfrm>
            <a:custGeom>
              <a:avLst/>
              <a:gdLst/>
              <a:ahLst/>
              <a:cxnLst/>
              <a:rect l="l" t="t" r="r" b="b"/>
              <a:pathLst>
                <a:path w="102022" h="112811">
                  <a:moveTo>
                    <a:pt x="54173" y="112811"/>
                  </a:moveTo>
                  <a:cubicBezTo>
                    <a:pt x="67717" y="112811"/>
                    <a:pt x="78296" y="109971"/>
                    <a:pt x="85911" y="104291"/>
                  </a:cubicBezTo>
                  <a:cubicBezTo>
                    <a:pt x="93526" y="98611"/>
                    <a:pt x="98425" y="90760"/>
                    <a:pt x="100608" y="80739"/>
                  </a:cubicBezTo>
                  <a:lnTo>
                    <a:pt x="78730" y="76646"/>
                  </a:lnTo>
                  <a:cubicBezTo>
                    <a:pt x="77192" y="82004"/>
                    <a:pt x="74302" y="86233"/>
                    <a:pt x="70061" y="89334"/>
                  </a:cubicBezTo>
                  <a:cubicBezTo>
                    <a:pt x="65819" y="92434"/>
                    <a:pt x="60523" y="93985"/>
                    <a:pt x="54173" y="93985"/>
                  </a:cubicBezTo>
                  <a:cubicBezTo>
                    <a:pt x="44549" y="93985"/>
                    <a:pt x="36897" y="90934"/>
                    <a:pt x="31217" y="84832"/>
                  </a:cubicBezTo>
                  <a:cubicBezTo>
                    <a:pt x="25536" y="78730"/>
                    <a:pt x="22696" y="69676"/>
                    <a:pt x="22696" y="57671"/>
                  </a:cubicBezTo>
                  <a:cubicBezTo>
                    <a:pt x="22696" y="44723"/>
                    <a:pt x="25573" y="35011"/>
                    <a:pt x="31328" y="28537"/>
                  </a:cubicBezTo>
                  <a:cubicBezTo>
                    <a:pt x="37083" y="22063"/>
                    <a:pt x="44623" y="18826"/>
                    <a:pt x="53950" y="18826"/>
                  </a:cubicBezTo>
                  <a:cubicBezTo>
                    <a:pt x="58564" y="18826"/>
                    <a:pt x="63190" y="19732"/>
                    <a:pt x="67828" y="21543"/>
                  </a:cubicBezTo>
                  <a:cubicBezTo>
                    <a:pt x="72467" y="23353"/>
                    <a:pt x="76448" y="25548"/>
                    <a:pt x="79772" y="28128"/>
                  </a:cubicBezTo>
                  <a:lnTo>
                    <a:pt x="79772" y="41969"/>
                  </a:lnTo>
                  <a:lnTo>
                    <a:pt x="54545" y="41969"/>
                  </a:lnTo>
                  <a:lnTo>
                    <a:pt x="54545" y="60349"/>
                  </a:lnTo>
                  <a:lnTo>
                    <a:pt x="102022" y="60349"/>
                  </a:lnTo>
                  <a:lnTo>
                    <a:pt x="102022" y="16892"/>
                  </a:lnTo>
                  <a:cubicBezTo>
                    <a:pt x="97408" y="12427"/>
                    <a:pt x="90723" y="8495"/>
                    <a:pt x="81967" y="5097"/>
                  </a:cubicBezTo>
                  <a:cubicBezTo>
                    <a:pt x="73211" y="1699"/>
                    <a:pt x="64343" y="0"/>
                    <a:pt x="55364" y="0"/>
                  </a:cubicBezTo>
                  <a:cubicBezTo>
                    <a:pt x="43954" y="0"/>
                    <a:pt x="34007" y="2393"/>
                    <a:pt x="25524" y="7181"/>
                  </a:cubicBezTo>
                  <a:cubicBezTo>
                    <a:pt x="17041" y="11968"/>
                    <a:pt x="10666" y="18814"/>
                    <a:pt x="6399" y="27719"/>
                  </a:cubicBezTo>
                  <a:cubicBezTo>
                    <a:pt x="2133" y="36624"/>
                    <a:pt x="0" y="46310"/>
                    <a:pt x="0" y="56778"/>
                  </a:cubicBezTo>
                  <a:cubicBezTo>
                    <a:pt x="0" y="68138"/>
                    <a:pt x="2381" y="78234"/>
                    <a:pt x="7144" y="87064"/>
                  </a:cubicBezTo>
                  <a:cubicBezTo>
                    <a:pt x="11906" y="95895"/>
                    <a:pt x="18876" y="102666"/>
                    <a:pt x="28054" y="107379"/>
                  </a:cubicBezTo>
                  <a:cubicBezTo>
                    <a:pt x="35049" y="111001"/>
                    <a:pt x="43755" y="112811"/>
                    <a:pt x="54173" y="112811"/>
                  </a:cubicBezTo>
                  <a:close/>
                </a:path>
              </a:pathLst>
            </a:custGeom>
          </p:spPr>
        </p:pic>
        <p:pic>
          <p:nvPicPr>
            <p:cNvPr id="45" name="Picture 44">
              <a:extLst>
                <a:ext uri="{FF2B5EF4-FFF2-40B4-BE49-F238E27FC236}">
                  <a16:creationId xmlns:a16="http://schemas.microsoft.com/office/drawing/2014/main" id="{CE8DC234-B71A-3069-0648-B08CA7CF73A3}"/>
                </a:ext>
              </a:extLst>
            </p:cNvPr>
            <p:cNvPicPr>
              <a:picLocks noChangeAspect="1"/>
            </p:cNvPicPr>
            <p:nvPr/>
          </p:nvPicPr>
          <p:blipFill>
            <a:blip r:embed="rId10" cstate="email">
              <a:extLst>
                <a:ext uri="{28A0092B-C50C-407E-A947-70E740481C1C}">
                  <a14:useLocalDpi xmlns:a14="http://schemas.microsoft.com/office/drawing/2010/main" val="0"/>
                </a:ext>
              </a:extLst>
            </a:blip>
            <a:srcRect l="4686" t="33965" r="92384" b="36695"/>
            <a:stretch>
              <a:fillRect/>
            </a:stretch>
          </p:blipFill>
          <p:spPr>
            <a:xfrm flipV="1">
              <a:off x="4280291" y="-298422"/>
              <a:ext cx="83567" cy="109091"/>
            </a:xfrm>
            <a:custGeom>
              <a:avLst/>
              <a:gdLst/>
              <a:ahLst/>
              <a:cxnLst/>
              <a:rect l="l" t="t" r="r" b="b"/>
              <a:pathLst>
                <a:path w="83567" h="109091">
                  <a:moveTo>
                    <a:pt x="0" y="109091"/>
                  </a:moveTo>
                  <a:lnTo>
                    <a:pt x="35347" y="109091"/>
                  </a:lnTo>
                  <a:cubicBezTo>
                    <a:pt x="48741" y="109091"/>
                    <a:pt x="57472" y="108545"/>
                    <a:pt x="61540" y="107454"/>
                  </a:cubicBezTo>
                  <a:cubicBezTo>
                    <a:pt x="67791" y="105817"/>
                    <a:pt x="73025" y="102257"/>
                    <a:pt x="77242" y="96776"/>
                  </a:cubicBezTo>
                  <a:cubicBezTo>
                    <a:pt x="81459" y="91294"/>
                    <a:pt x="83567" y="84212"/>
                    <a:pt x="83567" y="75530"/>
                  </a:cubicBezTo>
                  <a:cubicBezTo>
                    <a:pt x="83567" y="68833"/>
                    <a:pt x="82352" y="63202"/>
                    <a:pt x="79921" y="58638"/>
                  </a:cubicBezTo>
                  <a:cubicBezTo>
                    <a:pt x="77490" y="54074"/>
                    <a:pt x="74402" y="50490"/>
                    <a:pt x="70656" y="47885"/>
                  </a:cubicBezTo>
                  <a:cubicBezTo>
                    <a:pt x="66911" y="45281"/>
                    <a:pt x="63103" y="43557"/>
                    <a:pt x="59234" y="42714"/>
                  </a:cubicBezTo>
                  <a:cubicBezTo>
                    <a:pt x="53975" y="41672"/>
                    <a:pt x="46360" y="41151"/>
                    <a:pt x="36388" y="41151"/>
                  </a:cubicBezTo>
                  <a:lnTo>
                    <a:pt x="22027" y="41151"/>
                  </a:lnTo>
                  <a:lnTo>
                    <a:pt x="22027" y="0"/>
                  </a:lnTo>
                  <a:lnTo>
                    <a:pt x="0" y="0"/>
                  </a:lnTo>
                  <a:lnTo>
                    <a:pt x="0" y="109091"/>
                  </a:lnTo>
                  <a:close/>
                  <a:moveTo>
                    <a:pt x="22027" y="90636"/>
                  </a:moveTo>
                  <a:lnTo>
                    <a:pt x="22027" y="59680"/>
                  </a:lnTo>
                  <a:lnTo>
                    <a:pt x="34082" y="59680"/>
                  </a:lnTo>
                  <a:cubicBezTo>
                    <a:pt x="42763" y="59680"/>
                    <a:pt x="48568" y="60251"/>
                    <a:pt x="51495" y="61392"/>
                  </a:cubicBezTo>
                  <a:cubicBezTo>
                    <a:pt x="54421" y="62533"/>
                    <a:pt x="56716" y="64319"/>
                    <a:pt x="58378" y="66749"/>
                  </a:cubicBezTo>
                  <a:cubicBezTo>
                    <a:pt x="60040" y="69180"/>
                    <a:pt x="60871" y="72008"/>
                    <a:pt x="60871" y="75233"/>
                  </a:cubicBezTo>
                  <a:cubicBezTo>
                    <a:pt x="60871" y="79201"/>
                    <a:pt x="59705" y="82476"/>
                    <a:pt x="57373" y="85055"/>
                  </a:cubicBezTo>
                  <a:cubicBezTo>
                    <a:pt x="55042" y="87635"/>
                    <a:pt x="52090" y="89247"/>
                    <a:pt x="48518" y="89892"/>
                  </a:cubicBezTo>
                  <a:cubicBezTo>
                    <a:pt x="45889" y="90388"/>
                    <a:pt x="40605" y="90636"/>
                    <a:pt x="32668" y="90636"/>
                  </a:cubicBezTo>
                  <a:lnTo>
                    <a:pt x="22027" y="90636"/>
                  </a:lnTo>
                  <a:close/>
                </a:path>
              </a:pathLst>
            </a:custGeom>
          </p:spPr>
        </p:pic>
        <p:pic>
          <p:nvPicPr>
            <p:cNvPr id="46" name="Picture 45">
              <a:extLst>
                <a:ext uri="{FF2B5EF4-FFF2-40B4-BE49-F238E27FC236}">
                  <a16:creationId xmlns:a16="http://schemas.microsoft.com/office/drawing/2014/main" id="{C87D0005-61C5-10EC-E75F-31EFFED6EB6E}"/>
                </a:ext>
              </a:extLst>
            </p:cNvPr>
            <p:cNvPicPr>
              <a:picLocks noChangeAspect="1"/>
            </p:cNvPicPr>
            <p:nvPr/>
          </p:nvPicPr>
          <p:blipFill>
            <a:blip r:embed="rId11" cstate="email">
              <a:extLst>
                <a:ext uri="{28A0092B-C50C-407E-A947-70E740481C1C}">
                  <a14:useLocalDpi xmlns:a14="http://schemas.microsoft.com/office/drawing/2010/main" val="0"/>
                </a:ext>
              </a:extLst>
            </a:blip>
            <a:srcRect l="8362" t="33965" r="88580" b="36695"/>
            <a:stretch>
              <a:fillRect/>
            </a:stretch>
          </p:blipFill>
          <p:spPr>
            <a:xfrm flipV="1">
              <a:off x="4385139" y="-298422"/>
              <a:ext cx="87214" cy="109091"/>
            </a:xfrm>
            <a:custGeom>
              <a:avLst/>
              <a:gdLst/>
              <a:ahLst/>
              <a:cxnLst/>
              <a:rect l="l" t="t" r="r" b="b"/>
              <a:pathLst>
                <a:path w="87214" h="109091">
                  <a:moveTo>
                    <a:pt x="0" y="109091"/>
                  </a:moveTo>
                  <a:lnTo>
                    <a:pt x="22027" y="109091"/>
                  </a:lnTo>
                  <a:lnTo>
                    <a:pt x="22027" y="66154"/>
                  </a:lnTo>
                  <a:lnTo>
                    <a:pt x="65187" y="66154"/>
                  </a:lnTo>
                  <a:lnTo>
                    <a:pt x="65187" y="109091"/>
                  </a:lnTo>
                  <a:lnTo>
                    <a:pt x="87214" y="109091"/>
                  </a:lnTo>
                  <a:lnTo>
                    <a:pt x="87214" y="0"/>
                  </a:lnTo>
                  <a:lnTo>
                    <a:pt x="65187" y="0"/>
                  </a:lnTo>
                  <a:lnTo>
                    <a:pt x="65187" y="47699"/>
                  </a:lnTo>
                  <a:lnTo>
                    <a:pt x="22027" y="47699"/>
                  </a:lnTo>
                  <a:lnTo>
                    <a:pt x="22027" y="0"/>
                  </a:lnTo>
                  <a:lnTo>
                    <a:pt x="0" y="0"/>
                  </a:lnTo>
                  <a:lnTo>
                    <a:pt x="0" y="109091"/>
                  </a:lnTo>
                  <a:close/>
                </a:path>
              </a:pathLst>
            </a:custGeom>
          </p:spPr>
        </p:pic>
        <p:pic>
          <p:nvPicPr>
            <p:cNvPr id="47" name="Picture 46">
              <a:extLst>
                <a:ext uri="{FF2B5EF4-FFF2-40B4-BE49-F238E27FC236}">
                  <a16:creationId xmlns:a16="http://schemas.microsoft.com/office/drawing/2014/main" id="{9B47C5A9-052D-BA1E-6218-0A2C8295D1C2}"/>
                </a:ext>
              </a:extLst>
            </p:cNvPr>
            <p:cNvPicPr>
              <a:picLocks noChangeAspect="1"/>
            </p:cNvPicPr>
            <p:nvPr/>
          </p:nvPicPr>
          <p:blipFill>
            <a:blip r:embed="rId8" cstate="email">
              <a:extLst>
                <a:ext uri="{28A0092B-C50C-407E-A947-70E740481C1C}">
                  <a14:useLocalDpi xmlns:a14="http://schemas.microsoft.com/office/drawing/2010/main" val="0"/>
                </a:ext>
              </a:extLst>
            </a:blip>
            <a:srcRect l="11978" t="33965" r="84185" b="36695"/>
            <a:stretch>
              <a:fillRect/>
            </a:stretch>
          </p:blipFill>
          <p:spPr>
            <a:xfrm flipV="1">
              <a:off x="4488278" y="-298422"/>
              <a:ext cx="109463" cy="109091"/>
            </a:xfrm>
            <a:custGeom>
              <a:avLst/>
              <a:gdLst/>
              <a:ahLst/>
              <a:cxnLst/>
              <a:rect l="l" t="t" r="r" b="b"/>
              <a:pathLst>
                <a:path w="109463" h="109091">
                  <a:moveTo>
                    <a:pt x="42491" y="109091"/>
                  </a:moveTo>
                  <a:lnTo>
                    <a:pt x="65782" y="109091"/>
                  </a:lnTo>
                  <a:lnTo>
                    <a:pt x="109463" y="0"/>
                  </a:lnTo>
                  <a:lnTo>
                    <a:pt x="85502" y="0"/>
                  </a:lnTo>
                  <a:lnTo>
                    <a:pt x="75977" y="24780"/>
                  </a:lnTo>
                  <a:lnTo>
                    <a:pt x="32370" y="24780"/>
                  </a:lnTo>
                  <a:lnTo>
                    <a:pt x="23366" y="0"/>
                  </a:lnTo>
                  <a:lnTo>
                    <a:pt x="0" y="0"/>
                  </a:lnTo>
                  <a:lnTo>
                    <a:pt x="42491" y="109091"/>
                  </a:lnTo>
                  <a:close/>
                  <a:moveTo>
                    <a:pt x="53876" y="83641"/>
                  </a:moveTo>
                  <a:lnTo>
                    <a:pt x="39142" y="43160"/>
                  </a:lnTo>
                  <a:lnTo>
                    <a:pt x="68908" y="43160"/>
                  </a:lnTo>
                  <a:lnTo>
                    <a:pt x="53876" y="83641"/>
                  </a:lnTo>
                  <a:close/>
                </a:path>
              </a:pathLst>
            </a:custGeom>
          </p:spPr>
        </p:pic>
        <p:pic>
          <p:nvPicPr>
            <p:cNvPr id="48" name="Picture 47">
              <a:extLst>
                <a:ext uri="{FF2B5EF4-FFF2-40B4-BE49-F238E27FC236}">
                  <a16:creationId xmlns:a16="http://schemas.microsoft.com/office/drawing/2014/main" id="{2A1CFEF7-2E7E-2B94-E747-173B6904D5C7}"/>
                </a:ext>
              </a:extLst>
            </p:cNvPr>
            <p:cNvPicPr>
              <a:picLocks noChangeAspect="1"/>
            </p:cNvPicPr>
            <p:nvPr/>
          </p:nvPicPr>
          <p:blipFill>
            <a:blip r:embed="rId12" cstate="email">
              <a:extLst>
                <a:ext uri="{28A0092B-C50C-407E-A947-70E740481C1C}">
                  <a14:useLocalDpi xmlns:a14="http://schemas.microsoft.com/office/drawing/2010/main" val="0"/>
                </a:ext>
              </a:extLst>
            </a:blip>
            <a:srcRect l="16048" t="33965" r="80918" b="36695"/>
            <a:stretch>
              <a:fillRect/>
            </a:stretch>
          </p:blipFill>
          <p:spPr>
            <a:xfrm flipV="1">
              <a:off x="4604363" y="-298422"/>
              <a:ext cx="86544" cy="109091"/>
            </a:xfrm>
            <a:custGeom>
              <a:avLst/>
              <a:gdLst/>
              <a:ahLst/>
              <a:cxnLst/>
              <a:rect l="l" t="t" r="r" b="b"/>
              <a:pathLst>
                <a:path w="86544" h="109091">
                  <a:moveTo>
                    <a:pt x="0" y="109091"/>
                  </a:moveTo>
                  <a:lnTo>
                    <a:pt x="21431" y="109091"/>
                  </a:lnTo>
                  <a:lnTo>
                    <a:pt x="66080" y="36240"/>
                  </a:lnTo>
                  <a:lnTo>
                    <a:pt x="66080" y="109091"/>
                  </a:lnTo>
                  <a:lnTo>
                    <a:pt x="86544" y="109091"/>
                  </a:lnTo>
                  <a:lnTo>
                    <a:pt x="86544" y="0"/>
                  </a:lnTo>
                  <a:lnTo>
                    <a:pt x="64443" y="0"/>
                  </a:lnTo>
                  <a:lnTo>
                    <a:pt x="20464" y="71140"/>
                  </a:lnTo>
                  <a:lnTo>
                    <a:pt x="20464" y="0"/>
                  </a:lnTo>
                  <a:lnTo>
                    <a:pt x="0" y="0"/>
                  </a:lnTo>
                  <a:lnTo>
                    <a:pt x="0" y="109091"/>
                  </a:lnTo>
                  <a:close/>
                </a:path>
              </a:pathLst>
            </a:custGeom>
          </p:spPr>
        </p:pic>
        <p:pic>
          <p:nvPicPr>
            <p:cNvPr id="49" name="Picture 48">
              <a:extLst>
                <a:ext uri="{FF2B5EF4-FFF2-40B4-BE49-F238E27FC236}">
                  <a16:creationId xmlns:a16="http://schemas.microsoft.com/office/drawing/2014/main" id="{87B91903-85E7-89ED-8865-B86D6A6194AA}"/>
                </a:ext>
              </a:extLst>
            </p:cNvPr>
            <p:cNvPicPr>
              <a:picLocks noChangeAspect="1"/>
            </p:cNvPicPr>
            <p:nvPr/>
          </p:nvPicPr>
          <p:blipFill>
            <a:blip r:embed="rId13" cstate="email">
              <a:extLst>
                <a:ext uri="{28A0092B-C50C-407E-A947-70E740481C1C}">
                  <a14:useLocalDpi xmlns:a14="http://schemas.microsoft.com/office/drawing/2010/main" val="0"/>
                </a:ext>
              </a:extLst>
            </a:blip>
            <a:srcRect l="21393" t="33965" r="75158" b="36695"/>
            <a:stretch>
              <a:fillRect/>
            </a:stretch>
          </p:blipFill>
          <p:spPr>
            <a:xfrm flipV="1">
              <a:off x="4756839" y="-298422"/>
              <a:ext cx="98375" cy="109091"/>
            </a:xfrm>
            <a:custGeom>
              <a:avLst/>
              <a:gdLst/>
              <a:ahLst/>
              <a:cxnLst/>
              <a:rect l="l" t="t" r="r" b="b"/>
              <a:pathLst>
                <a:path w="98375" h="109091">
                  <a:moveTo>
                    <a:pt x="0" y="109091"/>
                  </a:moveTo>
                  <a:lnTo>
                    <a:pt x="22026" y="109091"/>
                  </a:lnTo>
                  <a:lnTo>
                    <a:pt x="22026" y="60647"/>
                  </a:lnTo>
                  <a:lnTo>
                    <a:pt x="66526" y="109091"/>
                  </a:lnTo>
                  <a:lnTo>
                    <a:pt x="96143" y="109091"/>
                  </a:lnTo>
                  <a:lnTo>
                    <a:pt x="55066" y="66601"/>
                  </a:lnTo>
                  <a:lnTo>
                    <a:pt x="98375" y="0"/>
                  </a:lnTo>
                  <a:lnTo>
                    <a:pt x="69874" y="0"/>
                  </a:lnTo>
                  <a:lnTo>
                    <a:pt x="39886" y="51197"/>
                  </a:lnTo>
                  <a:lnTo>
                    <a:pt x="22026" y="32965"/>
                  </a:lnTo>
                  <a:lnTo>
                    <a:pt x="22026" y="0"/>
                  </a:lnTo>
                  <a:lnTo>
                    <a:pt x="0" y="0"/>
                  </a:lnTo>
                  <a:lnTo>
                    <a:pt x="0" y="109091"/>
                  </a:lnTo>
                  <a:close/>
                </a:path>
              </a:pathLst>
            </a:custGeom>
          </p:spPr>
        </p:pic>
        <p:pic>
          <p:nvPicPr>
            <p:cNvPr id="50" name="Picture 49">
              <a:extLst>
                <a:ext uri="{FF2B5EF4-FFF2-40B4-BE49-F238E27FC236}">
                  <a16:creationId xmlns:a16="http://schemas.microsoft.com/office/drawing/2014/main" id="{5DE111E2-6622-5AD6-31FB-A64CABA1B9F5}"/>
                </a:ext>
              </a:extLst>
            </p:cNvPr>
            <p:cNvPicPr>
              <a:picLocks noChangeAspect="1"/>
            </p:cNvPicPr>
            <p:nvPr/>
          </p:nvPicPr>
          <p:blipFill>
            <a:blip r:embed="rId4" cstate="email">
              <a:extLst>
                <a:ext uri="{28A0092B-C50C-407E-A947-70E740481C1C}">
                  <a14:useLocalDpi xmlns:a14="http://schemas.microsoft.com/office/drawing/2010/main" val="0"/>
                </a:ext>
              </a:extLst>
            </a:blip>
            <a:srcRect l="25393" t="33965" r="71550" b="36695"/>
            <a:stretch>
              <a:fillRect/>
            </a:stretch>
          </p:blipFill>
          <p:spPr>
            <a:xfrm flipV="1">
              <a:off x="4870914" y="-298422"/>
              <a:ext cx="87214" cy="109091"/>
            </a:xfrm>
            <a:custGeom>
              <a:avLst/>
              <a:gdLst/>
              <a:ahLst/>
              <a:cxnLst/>
              <a:rect l="l" t="t" r="r" b="b"/>
              <a:pathLst>
                <a:path w="87214" h="109091">
                  <a:moveTo>
                    <a:pt x="0" y="109091"/>
                  </a:moveTo>
                  <a:lnTo>
                    <a:pt x="22027" y="109091"/>
                  </a:lnTo>
                  <a:lnTo>
                    <a:pt x="22027" y="66154"/>
                  </a:lnTo>
                  <a:lnTo>
                    <a:pt x="65187" y="66154"/>
                  </a:lnTo>
                  <a:lnTo>
                    <a:pt x="65187" y="109091"/>
                  </a:lnTo>
                  <a:lnTo>
                    <a:pt x="87214" y="109091"/>
                  </a:lnTo>
                  <a:lnTo>
                    <a:pt x="87214" y="0"/>
                  </a:lnTo>
                  <a:lnTo>
                    <a:pt x="65187" y="0"/>
                  </a:lnTo>
                  <a:lnTo>
                    <a:pt x="65187" y="47699"/>
                  </a:lnTo>
                  <a:lnTo>
                    <a:pt x="22027" y="47699"/>
                  </a:lnTo>
                  <a:lnTo>
                    <a:pt x="22027" y="0"/>
                  </a:lnTo>
                  <a:lnTo>
                    <a:pt x="0" y="0"/>
                  </a:lnTo>
                  <a:lnTo>
                    <a:pt x="0" y="109091"/>
                  </a:lnTo>
                  <a:close/>
                </a:path>
              </a:pathLst>
            </a:custGeom>
          </p:spPr>
        </p:pic>
        <p:pic>
          <p:nvPicPr>
            <p:cNvPr id="51" name="Picture 50">
              <a:extLst>
                <a:ext uri="{FF2B5EF4-FFF2-40B4-BE49-F238E27FC236}">
                  <a16:creationId xmlns:a16="http://schemas.microsoft.com/office/drawing/2014/main" id="{F9040768-D83B-8D88-E32C-5C73A94B4E3D}"/>
                </a:ext>
              </a:extLst>
            </p:cNvPr>
            <p:cNvPicPr>
              <a:picLocks noChangeAspect="1"/>
            </p:cNvPicPr>
            <p:nvPr/>
          </p:nvPicPr>
          <p:blipFill>
            <a:blip r:embed="rId14" cstate="email">
              <a:extLst>
                <a:ext uri="{28A0092B-C50C-407E-A947-70E740481C1C}">
                  <a14:useLocalDpi xmlns:a14="http://schemas.microsoft.com/office/drawing/2010/main" val="0"/>
                </a:ext>
              </a:extLst>
            </a:blip>
            <a:srcRect l="29392" t="33465" r="67558" b="36695"/>
            <a:stretch>
              <a:fillRect/>
            </a:stretch>
          </p:blipFill>
          <p:spPr>
            <a:xfrm flipV="1">
              <a:off x="4984991" y="-298422"/>
              <a:ext cx="86990" cy="110951"/>
            </a:xfrm>
            <a:custGeom>
              <a:avLst/>
              <a:gdLst/>
              <a:ahLst/>
              <a:cxnLst/>
              <a:rect l="l" t="t" r="r" b="b"/>
              <a:pathLst>
                <a:path w="86990" h="110951">
                  <a:moveTo>
                    <a:pt x="0" y="110951"/>
                  </a:moveTo>
                  <a:lnTo>
                    <a:pt x="22027" y="110951"/>
                  </a:lnTo>
                  <a:lnTo>
                    <a:pt x="22027" y="51866"/>
                  </a:lnTo>
                  <a:cubicBezTo>
                    <a:pt x="22027" y="42490"/>
                    <a:pt x="22300" y="36413"/>
                    <a:pt x="22845" y="33635"/>
                  </a:cubicBezTo>
                  <a:cubicBezTo>
                    <a:pt x="23788" y="29170"/>
                    <a:pt x="26033" y="25586"/>
                    <a:pt x="29580" y="22882"/>
                  </a:cubicBezTo>
                  <a:cubicBezTo>
                    <a:pt x="33127" y="20178"/>
                    <a:pt x="37976" y="18826"/>
                    <a:pt x="44128" y="18826"/>
                  </a:cubicBezTo>
                  <a:cubicBezTo>
                    <a:pt x="50378" y="18826"/>
                    <a:pt x="55091" y="20104"/>
                    <a:pt x="58266" y="22659"/>
                  </a:cubicBezTo>
                  <a:cubicBezTo>
                    <a:pt x="61441" y="25214"/>
                    <a:pt x="63351" y="28351"/>
                    <a:pt x="63996" y="32072"/>
                  </a:cubicBezTo>
                  <a:cubicBezTo>
                    <a:pt x="64641" y="35793"/>
                    <a:pt x="64964" y="41969"/>
                    <a:pt x="64964" y="50601"/>
                  </a:cubicBezTo>
                  <a:lnTo>
                    <a:pt x="64964" y="110951"/>
                  </a:lnTo>
                  <a:lnTo>
                    <a:pt x="86990" y="110951"/>
                  </a:lnTo>
                  <a:lnTo>
                    <a:pt x="86990" y="53652"/>
                  </a:lnTo>
                  <a:cubicBezTo>
                    <a:pt x="86990" y="40555"/>
                    <a:pt x="86395" y="31303"/>
                    <a:pt x="85204" y="25896"/>
                  </a:cubicBezTo>
                  <a:cubicBezTo>
                    <a:pt x="84014" y="20488"/>
                    <a:pt x="81818" y="15924"/>
                    <a:pt x="78619" y="12204"/>
                  </a:cubicBezTo>
                  <a:cubicBezTo>
                    <a:pt x="75419" y="8483"/>
                    <a:pt x="71140" y="5519"/>
                    <a:pt x="65782" y="3311"/>
                  </a:cubicBezTo>
                  <a:cubicBezTo>
                    <a:pt x="60424" y="1103"/>
                    <a:pt x="53429" y="0"/>
                    <a:pt x="44797" y="0"/>
                  </a:cubicBezTo>
                  <a:cubicBezTo>
                    <a:pt x="34379" y="0"/>
                    <a:pt x="26479" y="1203"/>
                    <a:pt x="21096" y="3609"/>
                  </a:cubicBezTo>
                  <a:cubicBezTo>
                    <a:pt x="15714" y="6015"/>
                    <a:pt x="11460" y="9140"/>
                    <a:pt x="8334" y="12985"/>
                  </a:cubicBezTo>
                  <a:cubicBezTo>
                    <a:pt x="5209" y="16830"/>
                    <a:pt x="3150" y="20860"/>
                    <a:pt x="2158" y="25077"/>
                  </a:cubicBezTo>
                  <a:cubicBezTo>
                    <a:pt x="720" y="31328"/>
                    <a:pt x="0" y="40555"/>
                    <a:pt x="0" y="52759"/>
                  </a:cubicBezTo>
                  <a:lnTo>
                    <a:pt x="0" y="110951"/>
                  </a:lnTo>
                  <a:close/>
                </a:path>
              </a:pathLst>
            </a:custGeom>
          </p:spPr>
        </p:pic>
        <p:pic>
          <p:nvPicPr>
            <p:cNvPr id="52" name="Picture 51">
              <a:extLst>
                <a:ext uri="{FF2B5EF4-FFF2-40B4-BE49-F238E27FC236}">
                  <a16:creationId xmlns:a16="http://schemas.microsoft.com/office/drawing/2014/main" id="{822F1F81-6F65-D627-6C0B-9D2C540DACDC}"/>
                </a:ext>
              </a:extLst>
            </p:cNvPr>
            <p:cNvPicPr>
              <a:picLocks noChangeAspect="1"/>
            </p:cNvPicPr>
            <p:nvPr/>
          </p:nvPicPr>
          <p:blipFill>
            <a:blip r:embed="rId13" cstate="email">
              <a:extLst>
                <a:ext uri="{28A0092B-C50C-407E-A947-70E740481C1C}">
                  <a14:useLocalDpi xmlns:a14="http://schemas.microsoft.com/office/drawing/2010/main" val="0"/>
                </a:ext>
              </a:extLst>
            </a:blip>
            <a:srcRect l="38424" t="33965" r="58127" b="36695"/>
            <a:stretch>
              <a:fillRect/>
            </a:stretch>
          </p:blipFill>
          <p:spPr>
            <a:xfrm flipV="1">
              <a:off x="5242614" y="-298422"/>
              <a:ext cx="98375" cy="109091"/>
            </a:xfrm>
            <a:custGeom>
              <a:avLst/>
              <a:gdLst/>
              <a:ahLst/>
              <a:cxnLst/>
              <a:rect l="l" t="t" r="r" b="b"/>
              <a:pathLst>
                <a:path w="98375" h="109091">
                  <a:moveTo>
                    <a:pt x="0" y="109091"/>
                  </a:moveTo>
                  <a:lnTo>
                    <a:pt x="22026" y="109091"/>
                  </a:lnTo>
                  <a:lnTo>
                    <a:pt x="22026" y="60647"/>
                  </a:lnTo>
                  <a:lnTo>
                    <a:pt x="66526" y="109091"/>
                  </a:lnTo>
                  <a:lnTo>
                    <a:pt x="96143" y="109091"/>
                  </a:lnTo>
                  <a:lnTo>
                    <a:pt x="55066" y="66601"/>
                  </a:lnTo>
                  <a:lnTo>
                    <a:pt x="98375" y="0"/>
                  </a:lnTo>
                  <a:lnTo>
                    <a:pt x="69874" y="0"/>
                  </a:lnTo>
                  <a:lnTo>
                    <a:pt x="39885" y="51197"/>
                  </a:lnTo>
                  <a:lnTo>
                    <a:pt x="22026" y="32965"/>
                  </a:lnTo>
                  <a:lnTo>
                    <a:pt x="22026" y="0"/>
                  </a:lnTo>
                  <a:lnTo>
                    <a:pt x="0" y="0"/>
                  </a:lnTo>
                  <a:lnTo>
                    <a:pt x="0" y="109091"/>
                  </a:lnTo>
                  <a:close/>
                </a:path>
              </a:pathLst>
            </a:custGeom>
          </p:spPr>
        </p:pic>
        <p:pic>
          <p:nvPicPr>
            <p:cNvPr id="53" name="Picture 52">
              <a:extLst>
                <a:ext uri="{FF2B5EF4-FFF2-40B4-BE49-F238E27FC236}">
                  <a16:creationId xmlns:a16="http://schemas.microsoft.com/office/drawing/2014/main" id="{EE338131-A703-6148-E60E-CCBF6A9913F0}"/>
                </a:ext>
              </a:extLst>
            </p:cNvPr>
            <p:cNvPicPr>
              <a:picLocks noChangeAspect="1"/>
            </p:cNvPicPr>
            <p:nvPr/>
          </p:nvPicPr>
          <p:blipFill>
            <a:blip r:embed="rId4" cstate="email">
              <a:extLst>
                <a:ext uri="{28A0092B-C50C-407E-A947-70E740481C1C}">
                  <a14:useLocalDpi xmlns:a14="http://schemas.microsoft.com/office/drawing/2010/main" val="0"/>
                </a:ext>
              </a:extLst>
            </a:blip>
            <a:srcRect l="42423" t="33965" r="54519" b="36695"/>
            <a:stretch>
              <a:fillRect/>
            </a:stretch>
          </p:blipFill>
          <p:spPr>
            <a:xfrm flipV="1">
              <a:off x="5356689" y="-298422"/>
              <a:ext cx="87214" cy="109091"/>
            </a:xfrm>
            <a:custGeom>
              <a:avLst/>
              <a:gdLst/>
              <a:ahLst/>
              <a:cxnLst/>
              <a:rect l="l" t="t" r="r" b="b"/>
              <a:pathLst>
                <a:path w="87214" h="109091">
                  <a:moveTo>
                    <a:pt x="0" y="109091"/>
                  </a:moveTo>
                  <a:lnTo>
                    <a:pt x="22027" y="109091"/>
                  </a:lnTo>
                  <a:lnTo>
                    <a:pt x="22027" y="66154"/>
                  </a:lnTo>
                  <a:lnTo>
                    <a:pt x="65187" y="66154"/>
                  </a:lnTo>
                  <a:lnTo>
                    <a:pt x="65187" y="109091"/>
                  </a:lnTo>
                  <a:lnTo>
                    <a:pt x="87214" y="109091"/>
                  </a:lnTo>
                  <a:lnTo>
                    <a:pt x="87214" y="0"/>
                  </a:lnTo>
                  <a:lnTo>
                    <a:pt x="65187" y="0"/>
                  </a:lnTo>
                  <a:lnTo>
                    <a:pt x="65187" y="47699"/>
                  </a:lnTo>
                  <a:lnTo>
                    <a:pt x="22027" y="47699"/>
                  </a:lnTo>
                  <a:lnTo>
                    <a:pt x="22027" y="0"/>
                  </a:lnTo>
                  <a:lnTo>
                    <a:pt x="0" y="0"/>
                  </a:lnTo>
                  <a:lnTo>
                    <a:pt x="0" y="109091"/>
                  </a:lnTo>
                  <a:close/>
                </a:path>
              </a:pathLst>
            </a:custGeom>
          </p:spPr>
        </p:pic>
        <p:pic>
          <p:nvPicPr>
            <p:cNvPr id="54" name="Picture 53">
              <a:extLst>
                <a:ext uri="{FF2B5EF4-FFF2-40B4-BE49-F238E27FC236}">
                  <a16:creationId xmlns:a16="http://schemas.microsoft.com/office/drawing/2014/main" id="{457EAFCB-2665-2157-2579-686235ED7238}"/>
                </a:ext>
              </a:extLst>
            </p:cNvPr>
            <p:cNvPicPr>
              <a:picLocks noChangeAspect="1"/>
            </p:cNvPicPr>
            <p:nvPr/>
          </p:nvPicPr>
          <p:blipFill>
            <a:blip r:embed="rId8" cstate="email">
              <a:extLst>
                <a:ext uri="{28A0092B-C50C-407E-A947-70E740481C1C}">
                  <a14:useLocalDpi xmlns:a14="http://schemas.microsoft.com/office/drawing/2010/main" val="0"/>
                </a:ext>
              </a:extLst>
            </a:blip>
            <a:srcRect l="46039" t="33965" r="50123" b="36695"/>
            <a:stretch>
              <a:fillRect/>
            </a:stretch>
          </p:blipFill>
          <p:spPr>
            <a:xfrm flipV="1">
              <a:off x="5459828" y="-298422"/>
              <a:ext cx="109463" cy="109091"/>
            </a:xfrm>
            <a:custGeom>
              <a:avLst/>
              <a:gdLst/>
              <a:ahLst/>
              <a:cxnLst/>
              <a:rect l="l" t="t" r="r" b="b"/>
              <a:pathLst>
                <a:path w="109463" h="109091">
                  <a:moveTo>
                    <a:pt x="42491" y="109091"/>
                  </a:moveTo>
                  <a:lnTo>
                    <a:pt x="65782" y="109091"/>
                  </a:lnTo>
                  <a:lnTo>
                    <a:pt x="109463" y="0"/>
                  </a:lnTo>
                  <a:lnTo>
                    <a:pt x="85502" y="0"/>
                  </a:lnTo>
                  <a:lnTo>
                    <a:pt x="75977" y="24780"/>
                  </a:lnTo>
                  <a:lnTo>
                    <a:pt x="32370" y="24780"/>
                  </a:lnTo>
                  <a:lnTo>
                    <a:pt x="23366" y="0"/>
                  </a:lnTo>
                  <a:lnTo>
                    <a:pt x="0" y="0"/>
                  </a:lnTo>
                  <a:lnTo>
                    <a:pt x="42491" y="109091"/>
                  </a:lnTo>
                  <a:close/>
                  <a:moveTo>
                    <a:pt x="53876" y="83641"/>
                  </a:moveTo>
                  <a:lnTo>
                    <a:pt x="39142" y="43160"/>
                  </a:lnTo>
                  <a:lnTo>
                    <a:pt x="68908" y="43160"/>
                  </a:lnTo>
                  <a:lnTo>
                    <a:pt x="53876" y="83641"/>
                  </a:lnTo>
                  <a:close/>
                </a:path>
              </a:pathLst>
            </a:custGeom>
          </p:spPr>
        </p:pic>
        <p:pic>
          <p:nvPicPr>
            <p:cNvPr id="55" name="Picture 54">
              <a:extLst>
                <a:ext uri="{FF2B5EF4-FFF2-40B4-BE49-F238E27FC236}">
                  <a16:creationId xmlns:a16="http://schemas.microsoft.com/office/drawing/2014/main" id="{F803AED0-C606-EDB2-E7F0-B7B1FFD2590E}"/>
                </a:ext>
              </a:extLst>
            </p:cNvPr>
            <p:cNvPicPr>
              <a:picLocks noChangeAspect="1"/>
            </p:cNvPicPr>
            <p:nvPr/>
          </p:nvPicPr>
          <p:blipFill>
            <a:blip r:embed="rId4" cstate="email">
              <a:extLst>
                <a:ext uri="{28A0092B-C50C-407E-A947-70E740481C1C}">
                  <a14:useLocalDpi xmlns:a14="http://schemas.microsoft.com/office/drawing/2010/main" val="0"/>
                </a:ext>
              </a:extLst>
            </a:blip>
            <a:srcRect l="54111" t="33965" r="42832" b="36695"/>
            <a:stretch>
              <a:fillRect/>
            </a:stretch>
          </p:blipFill>
          <p:spPr>
            <a:xfrm flipV="1">
              <a:off x="5690064" y="-298422"/>
              <a:ext cx="87214" cy="109091"/>
            </a:xfrm>
            <a:custGeom>
              <a:avLst/>
              <a:gdLst/>
              <a:ahLst/>
              <a:cxnLst/>
              <a:rect l="l" t="t" r="r" b="b"/>
              <a:pathLst>
                <a:path w="87214" h="109091">
                  <a:moveTo>
                    <a:pt x="0" y="109091"/>
                  </a:moveTo>
                  <a:lnTo>
                    <a:pt x="22027" y="109091"/>
                  </a:lnTo>
                  <a:lnTo>
                    <a:pt x="22027" y="66154"/>
                  </a:lnTo>
                  <a:lnTo>
                    <a:pt x="65187" y="66154"/>
                  </a:lnTo>
                  <a:lnTo>
                    <a:pt x="65187" y="109091"/>
                  </a:lnTo>
                  <a:lnTo>
                    <a:pt x="87214" y="109091"/>
                  </a:lnTo>
                  <a:lnTo>
                    <a:pt x="87214" y="0"/>
                  </a:lnTo>
                  <a:lnTo>
                    <a:pt x="65187" y="0"/>
                  </a:lnTo>
                  <a:lnTo>
                    <a:pt x="65187" y="47699"/>
                  </a:lnTo>
                  <a:lnTo>
                    <a:pt x="22027" y="47699"/>
                  </a:lnTo>
                  <a:lnTo>
                    <a:pt x="22027" y="0"/>
                  </a:lnTo>
                  <a:lnTo>
                    <a:pt x="0" y="0"/>
                  </a:lnTo>
                  <a:lnTo>
                    <a:pt x="0" y="109091"/>
                  </a:lnTo>
                  <a:close/>
                </a:path>
              </a:pathLst>
            </a:custGeom>
          </p:spPr>
        </p:pic>
        <p:pic>
          <p:nvPicPr>
            <p:cNvPr id="56" name="Picture 55">
              <a:extLst>
                <a:ext uri="{FF2B5EF4-FFF2-40B4-BE49-F238E27FC236}">
                  <a16:creationId xmlns:a16="http://schemas.microsoft.com/office/drawing/2014/main" id="{E32304FD-4032-5322-BBD6-A79A9108B668}"/>
                </a:ext>
              </a:extLst>
            </p:cNvPr>
            <p:cNvPicPr>
              <a:picLocks noChangeAspect="1"/>
            </p:cNvPicPr>
            <p:nvPr/>
          </p:nvPicPr>
          <p:blipFill>
            <a:blip r:embed="rId4" cstate="email">
              <a:extLst>
                <a:ext uri="{28A0092B-C50C-407E-A947-70E740481C1C}">
                  <a14:useLocalDpi xmlns:a14="http://schemas.microsoft.com/office/drawing/2010/main" val="0"/>
                </a:ext>
              </a:extLst>
            </a:blip>
            <a:srcRect l="59120" t="33965" r="37823" b="36695"/>
            <a:stretch>
              <a:fillRect/>
            </a:stretch>
          </p:blipFill>
          <p:spPr>
            <a:xfrm flipV="1">
              <a:off x="5832939" y="-298422"/>
              <a:ext cx="87214" cy="109091"/>
            </a:xfrm>
            <a:custGeom>
              <a:avLst/>
              <a:gdLst/>
              <a:ahLst/>
              <a:cxnLst/>
              <a:rect l="l" t="t" r="r" b="b"/>
              <a:pathLst>
                <a:path w="87214" h="109091">
                  <a:moveTo>
                    <a:pt x="0" y="109091"/>
                  </a:moveTo>
                  <a:lnTo>
                    <a:pt x="22027" y="109091"/>
                  </a:lnTo>
                  <a:lnTo>
                    <a:pt x="22027" y="66154"/>
                  </a:lnTo>
                  <a:lnTo>
                    <a:pt x="65187" y="66154"/>
                  </a:lnTo>
                  <a:lnTo>
                    <a:pt x="65187" y="109091"/>
                  </a:lnTo>
                  <a:lnTo>
                    <a:pt x="87214" y="109091"/>
                  </a:lnTo>
                  <a:lnTo>
                    <a:pt x="87214" y="0"/>
                  </a:lnTo>
                  <a:lnTo>
                    <a:pt x="65187" y="0"/>
                  </a:lnTo>
                  <a:lnTo>
                    <a:pt x="65187" y="47699"/>
                  </a:lnTo>
                  <a:lnTo>
                    <a:pt x="22027" y="47699"/>
                  </a:lnTo>
                  <a:lnTo>
                    <a:pt x="22027" y="0"/>
                  </a:lnTo>
                  <a:lnTo>
                    <a:pt x="0" y="0"/>
                  </a:lnTo>
                  <a:lnTo>
                    <a:pt x="0" y="109091"/>
                  </a:lnTo>
                  <a:close/>
                </a:path>
              </a:pathLst>
            </a:custGeom>
          </p:spPr>
        </p:pic>
        <p:pic>
          <p:nvPicPr>
            <p:cNvPr id="57" name="Picture 56">
              <a:extLst>
                <a:ext uri="{FF2B5EF4-FFF2-40B4-BE49-F238E27FC236}">
                  <a16:creationId xmlns:a16="http://schemas.microsoft.com/office/drawing/2014/main" id="{C5ED8BE7-0A43-DBD2-5E70-DD52AB037ED0}"/>
                </a:ext>
              </a:extLst>
            </p:cNvPr>
            <p:cNvPicPr>
              <a:picLocks noChangeAspect="1"/>
            </p:cNvPicPr>
            <p:nvPr/>
          </p:nvPicPr>
          <p:blipFill>
            <a:blip r:embed="rId15" cstate="email">
              <a:extLst>
                <a:ext uri="{28A0092B-C50C-407E-A947-70E740481C1C}">
                  <a14:useLocalDpi xmlns:a14="http://schemas.microsoft.com/office/drawing/2010/main" val="0"/>
                </a:ext>
              </a:extLst>
            </a:blip>
            <a:srcRect l="62736" t="33965" r="33427" b="36695"/>
            <a:stretch>
              <a:fillRect/>
            </a:stretch>
          </p:blipFill>
          <p:spPr>
            <a:xfrm flipV="1">
              <a:off x="5936078" y="-298422"/>
              <a:ext cx="109463" cy="109091"/>
            </a:xfrm>
            <a:custGeom>
              <a:avLst/>
              <a:gdLst/>
              <a:ahLst/>
              <a:cxnLst/>
              <a:rect l="l" t="t" r="r" b="b"/>
              <a:pathLst>
                <a:path w="109463" h="109091">
                  <a:moveTo>
                    <a:pt x="42491" y="109091"/>
                  </a:moveTo>
                  <a:lnTo>
                    <a:pt x="65782" y="109091"/>
                  </a:lnTo>
                  <a:lnTo>
                    <a:pt x="109463" y="0"/>
                  </a:lnTo>
                  <a:lnTo>
                    <a:pt x="85502" y="0"/>
                  </a:lnTo>
                  <a:lnTo>
                    <a:pt x="75977" y="24780"/>
                  </a:lnTo>
                  <a:lnTo>
                    <a:pt x="32370" y="24780"/>
                  </a:lnTo>
                  <a:lnTo>
                    <a:pt x="23366" y="0"/>
                  </a:lnTo>
                  <a:lnTo>
                    <a:pt x="0" y="0"/>
                  </a:lnTo>
                  <a:lnTo>
                    <a:pt x="42491" y="109091"/>
                  </a:lnTo>
                  <a:close/>
                  <a:moveTo>
                    <a:pt x="53876" y="83641"/>
                  </a:moveTo>
                  <a:lnTo>
                    <a:pt x="39142" y="43160"/>
                  </a:lnTo>
                  <a:lnTo>
                    <a:pt x="68908" y="43160"/>
                  </a:lnTo>
                  <a:lnTo>
                    <a:pt x="53876" y="83641"/>
                  </a:lnTo>
                  <a:close/>
                </a:path>
              </a:pathLst>
            </a:custGeom>
          </p:spPr>
        </p:pic>
        <p:pic>
          <p:nvPicPr>
            <p:cNvPr id="58" name="Picture 57">
              <a:extLst>
                <a:ext uri="{FF2B5EF4-FFF2-40B4-BE49-F238E27FC236}">
                  <a16:creationId xmlns:a16="http://schemas.microsoft.com/office/drawing/2014/main" id="{8F03F347-833F-ADDF-84F3-C77A4BBDA80B}"/>
                </a:ext>
              </a:extLst>
            </p:cNvPr>
            <p:cNvPicPr>
              <a:picLocks noChangeAspect="1"/>
            </p:cNvPicPr>
            <p:nvPr/>
          </p:nvPicPr>
          <p:blipFill>
            <a:blip r:embed="rId16" cstate="email">
              <a:extLst>
                <a:ext uri="{28A0092B-C50C-407E-A947-70E740481C1C}">
                  <a14:useLocalDpi xmlns:a14="http://schemas.microsoft.com/office/drawing/2010/main" val="0"/>
                </a:ext>
              </a:extLst>
            </a:blip>
            <a:srcRect l="66805" t="33965" r="30161" b="36695"/>
            <a:stretch>
              <a:fillRect/>
            </a:stretch>
          </p:blipFill>
          <p:spPr>
            <a:xfrm flipV="1">
              <a:off x="6052163" y="-298422"/>
              <a:ext cx="86544" cy="109091"/>
            </a:xfrm>
            <a:custGeom>
              <a:avLst/>
              <a:gdLst/>
              <a:ahLst/>
              <a:cxnLst/>
              <a:rect l="l" t="t" r="r" b="b"/>
              <a:pathLst>
                <a:path w="86544" h="109091">
                  <a:moveTo>
                    <a:pt x="0" y="109091"/>
                  </a:moveTo>
                  <a:lnTo>
                    <a:pt x="21431" y="109091"/>
                  </a:lnTo>
                  <a:lnTo>
                    <a:pt x="66080" y="36240"/>
                  </a:lnTo>
                  <a:lnTo>
                    <a:pt x="66080" y="109091"/>
                  </a:lnTo>
                  <a:lnTo>
                    <a:pt x="86544" y="109091"/>
                  </a:lnTo>
                  <a:lnTo>
                    <a:pt x="86544" y="0"/>
                  </a:lnTo>
                  <a:lnTo>
                    <a:pt x="64443" y="0"/>
                  </a:lnTo>
                  <a:lnTo>
                    <a:pt x="20464" y="71140"/>
                  </a:lnTo>
                  <a:lnTo>
                    <a:pt x="20464" y="0"/>
                  </a:lnTo>
                  <a:lnTo>
                    <a:pt x="0" y="0"/>
                  </a:lnTo>
                  <a:lnTo>
                    <a:pt x="0" y="109091"/>
                  </a:lnTo>
                  <a:close/>
                </a:path>
              </a:pathLst>
            </a:custGeom>
          </p:spPr>
        </p:pic>
        <p:pic>
          <p:nvPicPr>
            <p:cNvPr id="59" name="Picture 58">
              <a:extLst>
                <a:ext uri="{FF2B5EF4-FFF2-40B4-BE49-F238E27FC236}">
                  <a16:creationId xmlns:a16="http://schemas.microsoft.com/office/drawing/2014/main" id="{C4043246-A729-2140-FDF2-9DF172F948F3}"/>
                </a:ext>
              </a:extLst>
            </p:cNvPr>
            <p:cNvPicPr>
              <a:picLocks noChangeAspect="1"/>
            </p:cNvPicPr>
            <p:nvPr/>
          </p:nvPicPr>
          <p:blipFill>
            <a:blip r:embed="rId17" cstate="email">
              <a:extLst>
                <a:ext uri="{28A0092B-C50C-407E-A947-70E740481C1C}">
                  <a14:useLocalDpi xmlns:a14="http://schemas.microsoft.com/office/drawing/2010/main" val="0"/>
                </a:ext>
              </a:extLst>
            </a:blip>
            <a:srcRect l="76150" t="33965" r="20646" b="36695"/>
            <a:stretch>
              <a:fillRect/>
            </a:stretch>
          </p:blipFill>
          <p:spPr>
            <a:xfrm flipV="1">
              <a:off x="6318715" y="-298422"/>
              <a:ext cx="91381" cy="109091"/>
            </a:xfrm>
            <a:custGeom>
              <a:avLst/>
              <a:gdLst/>
              <a:ahLst/>
              <a:cxnLst/>
              <a:rect l="l" t="t" r="r" b="b"/>
              <a:pathLst>
                <a:path w="91381" h="109091">
                  <a:moveTo>
                    <a:pt x="0" y="109091"/>
                  </a:moveTo>
                  <a:lnTo>
                    <a:pt x="43607" y="109091"/>
                  </a:lnTo>
                  <a:cubicBezTo>
                    <a:pt x="52239" y="109091"/>
                    <a:pt x="58676" y="108731"/>
                    <a:pt x="62917" y="108012"/>
                  </a:cubicBezTo>
                  <a:cubicBezTo>
                    <a:pt x="67159" y="107293"/>
                    <a:pt x="70954" y="105792"/>
                    <a:pt x="74303" y="103510"/>
                  </a:cubicBezTo>
                  <a:cubicBezTo>
                    <a:pt x="77651" y="101228"/>
                    <a:pt x="80442" y="98189"/>
                    <a:pt x="82674" y="94394"/>
                  </a:cubicBezTo>
                  <a:cubicBezTo>
                    <a:pt x="84907" y="90599"/>
                    <a:pt x="86023" y="86345"/>
                    <a:pt x="86023" y="81632"/>
                  </a:cubicBezTo>
                  <a:cubicBezTo>
                    <a:pt x="86023" y="76522"/>
                    <a:pt x="84646" y="71834"/>
                    <a:pt x="81893" y="67568"/>
                  </a:cubicBezTo>
                  <a:cubicBezTo>
                    <a:pt x="79140" y="63302"/>
                    <a:pt x="75407" y="60102"/>
                    <a:pt x="70694" y="57969"/>
                  </a:cubicBezTo>
                  <a:cubicBezTo>
                    <a:pt x="77341" y="56034"/>
                    <a:pt x="82451" y="52735"/>
                    <a:pt x="86023" y="48071"/>
                  </a:cubicBezTo>
                  <a:cubicBezTo>
                    <a:pt x="89595" y="43408"/>
                    <a:pt x="91381" y="37926"/>
                    <a:pt x="91381" y="31626"/>
                  </a:cubicBezTo>
                  <a:cubicBezTo>
                    <a:pt x="91381" y="26665"/>
                    <a:pt x="90227" y="21841"/>
                    <a:pt x="87921" y="17152"/>
                  </a:cubicBezTo>
                  <a:cubicBezTo>
                    <a:pt x="85614" y="12464"/>
                    <a:pt x="82463" y="8719"/>
                    <a:pt x="78470" y="5916"/>
                  </a:cubicBezTo>
                  <a:cubicBezTo>
                    <a:pt x="74476" y="3113"/>
                    <a:pt x="69553" y="1389"/>
                    <a:pt x="63699" y="744"/>
                  </a:cubicBezTo>
                  <a:cubicBezTo>
                    <a:pt x="60028" y="347"/>
                    <a:pt x="51172" y="99"/>
                    <a:pt x="37133" y="0"/>
                  </a:cubicBezTo>
                  <a:lnTo>
                    <a:pt x="0" y="0"/>
                  </a:lnTo>
                  <a:lnTo>
                    <a:pt x="0" y="109091"/>
                  </a:lnTo>
                  <a:close/>
                  <a:moveTo>
                    <a:pt x="22027" y="90934"/>
                  </a:moveTo>
                  <a:lnTo>
                    <a:pt x="22027" y="65708"/>
                  </a:lnTo>
                  <a:lnTo>
                    <a:pt x="36463" y="65708"/>
                  </a:lnTo>
                  <a:cubicBezTo>
                    <a:pt x="45046" y="65708"/>
                    <a:pt x="50379" y="65832"/>
                    <a:pt x="52462" y="66080"/>
                  </a:cubicBezTo>
                  <a:cubicBezTo>
                    <a:pt x="56232" y="66526"/>
                    <a:pt x="59197" y="67828"/>
                    <a:pt x="61355" y="69986"/>
                  </a:cubicBezTo>
                  <a:cubicBezTo>
                    <a:pt x="63513" y="72144"/>
                    <a:pt x="64592" y="74985"/>
                    <a:pt x="64592" y="78507"/>
                  </a:cubicBezTo>
                  <a:cubicBezTo>
                    <a:pt x="64592" y="81880"/>
                    <a:pt x="63662" y="84621"/>
                    <a:pt x="61801" y="86730"/>
                  </a:cubicBezTo>
                  <a:cubicBezTo>
                    <a:pt x="59941" y="88838"/>
                    <a:pt x="57175" y="90115"/>
                    <a:pt x="53504" y="90562"/>
                  </a:cubicBezTo>
                  <a:cubicBezTo>
                    <a:pt x="51321" y="90810"/>
                    <a:pt x="45046" y="90934"/>
                    <a:pt x="34677" y="90934"/>
                  </a:cubicBezTo>
                  <a:lnTo>
                    <a:pt x="22027" y="90934"/>
                  </a:lnTo>
                  <a:close/>
                  <a:moveTo>
                    <a:pt x="22027" y="47551"/>
                  </a:moveTo>
                  <a:lnTo>
                    <a:pt x="22027" y="18380"/>
                  </a:lnTo>
                  <a:lnTo>
                    <a:pt x="42416" y="18380"/>
                  </a:lnTo>
                  <a:cubicBezTo>
                    <a:pt x="50354" y="18380"/>
                    <a:pt x="55389" y="18604"/>
                    <a:pt x="57522" y="19050"/>
                  </a:cubicBezTo>
                  <a:cubicBezTo>
                    <a:pt x="60797" y="19645"/>
                    <a:pt x="63463" y="21096"/>
                    <a:pt x="65522" y="23403"/>
                  </a:cubicBezTo>
                  <a:cubicBezTo>
                    <a:pt x="67581" y="25710"/>
                    <a:pt x="68610" y="28798"/>
                    <a:pt x="68610" y="32668"/>
                  </a:cubicBezTo>
                  <a:cubicBezTo>
                    <a:pt x="68610" y="35942"/>
                    <a:pt x="67816" y="38720"/>
                    <a:pt x="66229" y="41002"/>
                  </a:cubicBezTo>
                  <a:cubicBezTo>
                    <a:pt x="64641" y="43284"/>
                    <a:pt x="62347" y="44946"/>
                    <a:pt x="59346" y="45988"/>
                  </a:cubicBezTo>
                  <a:cubicBezTo>
                    <a:pt x="56344" y="47030"/>
                    <a:pt x="49833" y="47551"/>
                    <a:pt x="39812" y="47551"/>
                  </a:cubicBezTo>
                  <a:lnTo>
                    <a:pt x="22027" y="47551"/>
                  </a:lnTo>
                  <a:close/>
                </a:path>
              </a:pathLst>
            </a:custGeom>
          </p:spPr>
        </p:pic>
        <p:pic>
          <p:nvPicPr>
            <p:cNvPr id="60" name="Picture 59">
              <a:extLst>
                <a:ext uri="{FF2B5EF4-FFF2-40B4-BE49-F238E27FC236}">
                  <a16:creationId xmlns:a16="http://schemas.microsoft.com/office/drawing/2014/main" id="{0E90E5BF-9984-EFB7-2694-7314B8311C32}"/>
                </a:ext>
              </a:extLst>
            </p:cNvPr>
            <p:cNvPicPr>
              <a:picLocks noChangeAspect="1"/>
            </p:cNvPicPr>
            <p:nvPr/>
          </p:nvPicPr>
          <p:blipFill>
            <a:blip r:embed="rId8" cstate="email">
              <a:extLst>
                <a:ext uri="{28A0092B-C50C-407E-A947-70E740481C1C}">
                  <a14:useLocalDpi xmlns:a14="http://schemas.microsoft.com/office/drawing/2010/main" val="0"/>
                </a:ext>
              </a:extLst>
            </a:blip>
            <a:srcRect l="79766" t="33965" r="16396" b="36695"/>
            <a:stretch>
              <a:fillRect/>
            </a:stretch>
          </p:blipFill>
          <p:spPr>
            <a:xfrm flipV="1">
              <a:off x="6421853" y="-298422"/>
              <a:ext cx="109463" cy="109091"/>
            </a:xfrm>
            <a:custGeom>
              <a:avLst/>
              <a:gdLst/>
              <a:ahLst/>
              <a:cxnLst/>
              <a:rect l="l" t="t" r="r" b="b"/>
              <a:pathLst>
                <a:path w="109463" h="109091">
                  <a:moveTo>
                    <a:pt x="42491" y="109091"/>
                  </a:moveTo>
                  <a:lnTo>
                    <a:pt x="65782" y="109091"/>
                  </a:lnTo>
                  <a:lnTo>
                    <a:pt x="109463" y="0"/>
                  </a:lnTo>
                  <a:lnTo>
                    <a:pt x="85502" y="0"/>
                  </a:lnTo>
                  <a:lnTo>
                    <a:pt x="75977" y="24780"/>
                  </a:lnTo>
                  <a:lnTo>
                    <a:pt x="32370" y="24780"/>
                  </a:lnTo>
                  <a:lnTo>
                    <a:pt x="23366" y="0"/>
                  </a:lnTo>
                  <a:lnTo>
                    <a:pt x="0" y="0"/>
                  </a:lnTo>
                  <a:lnTo>
                    <a:pt x="42491" y="109091"/>
                  </a:lnTo>
                  <a:close/>
                  <a:moveTo>
                    <a:pt x="53876" y="83641"/>
                  </a:moveTo>
                  <a:lnTo>
                    <a:pt x="39142" y="43160"/>
                  </a:lnTo>
                  <a:lnTo>
                    <a:pt x="68908" y="43160"/>
                  </a:lnTo>
                  <a:lnTo>
                    <a:pt x="53876" y="83641"/>
                  </a:lnTo>
                  <a:close/>
                </a:path>
              </a:pathLst>
            </a:custGeom>
          </p:spPr>
        </p:pic>
        <p:pic>
          <p:nvPicPr>
            <p:cNvPr id="61" name="Picture 60">
              <a:extLst>
                <a:ext uri="{FF2B5EF4-FFF2-40B4-BE49-F238E27FC236}">
                  <a16:creationId xmlns:a16="http://schemas.microsoft.com/office/drawing/2014/main" id="{FC09B3B3-71ED-A5E0-DDAE-B0BE83F6E285}"/>
                </a:ext>
              </a:extLst>
            </p:cNvPr>
            <p:cNvPicPr>
              <a:picLocks noChangeAspect="1"/>
            </p:cNvPicPr>
            <p:nvPr/>
          </p:nvPicPr>
          <p:blipFill>
            <a:blip r:embed="rId12" cstate="email">
              <a:extLst>
                <a:ext uri="{28A0092B-C50C-407E-A947-70E740481C1C}">
                  <a14:useLocalDpi xmlns:a14="http://schemas.microsoft.com/office/drawing/2010/main" val="0"/>
                </a:ext>
              </a:extLst>
            </a:blip>
            <a:srcRect l="83836" t="33965" r="13130" b="36695"/>
            <a:stretch>
              <a:fillRect/>
            </a:stretch>
          </p:blipFill>
          <p:spPr>
            <a:xfrm flipV="1">
              <a:off x="6537938" y="-298422"/>
              <a:ext cx="86544" cy="109091"/>
            </a:xfrm>
            <a:custGeom>
              <a:avLst/>
              <a:gdLst/>
              <a:ahLst/>
              <a:cxnLst/>
              <a:rect l="l" t="t" r="r" b="b"/>
              <a:pathLst>
                <a:path w="86544" h="109091">
                  <a:moveTo>
                    <a:pt x="0" y="109091"/>
                  </a:moveTo>
                  <a:lnTo>
                    <a:pt x="21431" y="109091"/>
                  </a:lnTo>
                  <a:lnTo>
                    <a:pt x="66080" y="36240"/>
                  </a:lnTo>
                  <a:lnTo>
                    <a:pt x="66080" y="109091"/>
                  </a:lnTo>
                  <a:lnTo>
                    <a:pt x="86544" y="109091"/>
                  </a:lnTo>
                  <a:lnTo>
                    <a:pt x="86544" y="0"/>
                  </a:lnTo>
                  <a:lnTo>
                    <a:pt x="64443" y="0"/>
                  </a:lnTo>
                  <a:lnTo>
                    <a:pt x="20464" y="71140"/>
                  </a:lnTo>
                  <a:lnTo>
                    <a:pt x="20464" y="0"/>
                  </a:lnTo>
                  <a:lnTo>
                    <a:pt x="0" y="0"/>
                  </a:lnTo>
                  <a:lnTo>
                    <a:pt x="0" y="109091"/>
                  </a:lnTo>
                  <a:close/>
                </a:path>
              </a:pathLst>
            </a:custGeom>
          </p:spPr>
        </p:pic>
        <p:pic>
          <p:nvPicPr>
            <p:cNvPr id="62" name="Picture 61">
              <a:extLst>
                <a:ext uri="{FF2B5EF4-FFF2-40B4-BE49-F238E27FC236}">
                  <a16:creationId xmlns:a16="http://schemas.microsoft.com/office/drawing/2014/main" id="{44BF9161-9A0A-122C-05B0-1E6D687F5078}"/>
                </a:ext>
              </a:extLst>
            </p:cNvPr>
            <p:cNvPicPr>
              <a:picLocks noChangeAspect="1"/>
            </p:cNvPicPr>
            <p:nvPr/>
          </p:nvPicPr>
          <p:blipFill>
            <a:blip r:embed="rId18" cstate="email">
              <a:extLst>
                <a:ext uri="{28A0092B-C50C-407E-A947-70E740481C1C}">
                  <a14:useLocalDpi xmlns:a14="http://schemas.microsoft.com/office/drawing/2010/main" val="0"/>
                </a:ext>
              </a:extLst>
            </a:blip>
            <a:srcRect l="92510" t="33965" r="4581" b="36695"/>
            <a:stretch>
              <a:fillRect/>
            </a:stretch>
          </p:blipFill>
          <p:spPr>
            <a:xfrm flipV="1">
              <a:off x="6785365" y="-298422"/>
              <a:ext cx="82972" cy="109091"/>
            </a:xfrm>
            <a:custGeom>
              <a:avLst/>
              <a:gdLst/>
              <a:ahLst/>
              <a:cxnLst/>
              <a:rect l="l" t="t" r="r" b="b"/>
              <a:pathLst>
                <a:path w="82972" h="109091">
                  <a:moveTo>
                    <a:pt x="0" y="109091"/>
                  </a:moveTo>
                  <a:lnTo>
                    <a:pt x="80888" y="109091"/>
                  </a:lnTo>
                  <a:lnTo>
                    <a:pt x="80888" y="90636"/>
                  </a:lnTo>
                  <a:lnTo>
                    <a:pt x="22026" y="90636"/>
                  </a:lnTo>
                  <a:lnTo>
                    <a:pt x="22026" y="66452"/>
                  </a:lnTo>
                  <a:lnTo>
                    <a:pt x="76795" y="66452"/>
                  </a:lnTo>
                  <a:lnTo>
                    <a:pt x="76795" y="48071"/>
                  </a:lnTo>
                  <a:lnTo>
                    <a:pt x="22026" y="48071"/>
                  </a:lnTo>
                  <a:lnTo>
                    <a:pt x="22026" y="18380"/>
                  </a:lnTo>
                  <a:lnTo>
                    <a:pt x="82972" y="18380"/>
                  </a:lnTo>
                  <a:lnTo>
                    <a:pt x="82972" y="0"/>
                  </a:lnTo>
                  <a:lnTo>
                    <a:pt x="0" y="0"/>
                  </a:lnTo>
                  <a:lnTo>
                    <a:pt x="0" y="109091"/>
                  </a:lnTo>
                  <a:close/>
                </a:path>
              </a:pathLst>
            </a:custGeom>
          </p:spPr>
        </p:pic>
        <p:pic>
          <p:nvPicPr>
            <p:cNvPr id="63" name="Picture 62">
              <a:extLst>
                <a:ext uri="{FF2B5EF4-FFF2-40B4-BE49-F238E27FC236}">
                  <a16:creationId xmlns:a16="http://schemas.microsoft.com/office/drawing/2014/main" id="{CD5D2BDE-8849-ADB8-E2D4-DCA0E8EF0566}"/>
                </a:ext>
              </a:extLst>
            </p:cNvPr>
            <p:cNvPicPr>
              <a:picLocks noChangeAspect="1"/>
            </p:cNvPicPr>
            <p:nvPr/>
          </p:nvPicPr>
          <p:blipFill>
            <a:blip r:embed="rId6" cstate="email">
              <a:extLst>
                <a:ext uri="{28A0092B-C50C-407E-A947-70E740481C1C}">
                  <a14:useLocalDpi xmlns:a14="http://schemas.microsoft.com/office/drawing/2010/main" val="0"/>
                </a:ext>
              </a:extLst>
            </a:blip>
            <a:srcRect l="89192" t="33965" r="8116" b="36935"/>
            <a:stretch>
              <a:fillRect/>
            </a:stretch>
          </p:blipFill>
          <p:spPr>
            <a:xfrm flipV="1">
              <a:off x="6690710" y="-297530"/>
              <a:ext cx="76796" cy="108198"/>
            </a:xfrm>
            <a:custGeom>
              <a:avLst/>
              <a:gdLst/>
              <a:ahLst/>
              <a:cxnLst/>
              <a:rect l="l" t="t" r="r" b="b"/>
              <a:pathLst>
                <a:path w="76796" h="108198">
                  <a:moveTo>
                    <a:pt x="0" y="108198"/>
                  </a:moveTo>
                  <a:lnTo>
                    <a:pt x="22027" y="108198"/>
                  </a:lnTo>
                  <a:lnTo>
                    <a:pt x="22027" y="18380"/>
                  </a:lnTo>
                  <a:lnTo>
                    <a:pt x="76796" y="18380"/>
                  </a:lnTo>
                  <a:lnTo>
                    <a:pt x="76796" y="0"/>
                  </a:lnTo>
                  <a:lnTo>
                    <a:pt x="0" y="0"/>
                  </a:lnTo>
                  <a:lnTo>
                    <a:pt x="0" y="108198"/>
                  </a:lnTo>
                  <a:close/>
                </a:path>
              </a:pathLst>
            </a:custGeom>
          </p:spPr>
        </p:pic>
      </p:grpSp>
      <p:sp>
        <p:nvSpPr>
          <p:cNvPr id="86" name="Freeform: Shape 85">
            <a:extLst>
              <a:ext uri="{FF2B5EF4-FFF2-40B4-BE49-F238E27FC236}">
                <a16:creationId xmlns:a16="http://schemas.microsoft.com/office/drawing/2014/main" id="{DD5EF0F6-EAE4-4A41-4719-5B3BF4A83525}"/>
              </a:ext>
            </a:extLst>
          </p:cNvPr>
          <p:cNvSpPr/>
          <p:nvPr/>
        </p:nvSpPr>
        <p:spPr>
          <a:xfrm>
            <a:off x="974456" y="3315635"/>
            <a:ext cx="3235960" cy="2611120"/>
          </a:xfrm>
          <a:custGeom>
            <a:avLst/>
            <a:gdLst>
              <a:gd name="connsiteX0" fmla="*/ 279400 w 3235960"/>
              <a:gd name="connsiteY0" fmla="*/ 0 h 2611120"/>
              <a:gd name="connsiteX1" fmla="*/ 0 w 3235960"/>
              <a:gd name="connsiteY1" fmla="*/ 1016000 h 2611120"/>
              <a:gd name="connsiteX2" fmla="*/ 3235960 w 3235960"/>
              <a:gd name="connsiteY2" fmla="*/ 2611120 h 2611120"/>
              <a:gd name="connsiteX3" fmla="*/ 2946400 w 3235960"/>
              <a:gd name="connsiteY3" fmla="*/ 1569720 h 2611120"/>
              <a:gd name="connsiteX4" fmla="*/ 279400 w 3235960"/>
              <a:gd name="connsiteY4" fmla="*/ 0 h 261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960" h="2611120">
                <a:moveTo>
                  <a:pt x="279400" y="0"/>
                </a:moveTo>
                <a:lnTo>
                  <a:pt x="0" y="1016000"/>
                </a:lnTo>
                <a:lnTo>
                  <a:pt x="3235960" y="2611120"/>
                </a:lnTo>
                <a:lnTo>
                  <a:pt x="2946400" y="1569720"/>
                </a:lnTo>
                <a:lnTo>
                  <a:pt x="279400" y="0"/>
                </a:ln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Freeform: Shape 27">
            <a:extLst>
              <a:ext uri="{FF2B5EF4-FFF2-40B4-BE49-F238E27FC236}">
                <a16:creationId xmlns:a16="http://schemas.microsoft.com/office/drawing/2014/main" id="{9E3D0713-B916-D22E-DF44-B5104C880117}"/>
              </a:ext>
            </a:extLst>
          </p:cNvPr>
          <p:cNvSpPr/>
          <p:nvPr/>
        </p:nvSpPr>
        <p:spPr>
          <a:xfrm flipV="1">
            <a:off x="970706" y="3290993"/>
            <a:ext cx="2822894" cy="1028700"/>
          </a:xfrm>
          <a:custGeom>
            <a:avLst/>
            <a:gdLst>
              <a:gd name="connsiteX0" fmla="*/ 0 w 3209116"/>
              <a:gd name="connsiteY0" fmla="*/ 0 h 1028700"/>
              <a:gd name="connsiteX1" fmla="*/ 3209116 w 3209116"/>
              <a:gd name="connsiteY1" fmla="*/ 0 h 1028700"/>
              <a:gd name="connsiteX2" fmla="*/ 2882560 w 3209116"/>
              <a:gd name="connsiteY2" fmla="*/ 1028700 h 1028700"/>
              <a:gd name="connsiteX3" fmla="*/ 326556 w 3209116"/>
              <a:gd name="connsiteY3" fmla="*/ 1028700 h 1028700"/>
            </a:gdLst>
            <a:ahLst/>
            <a:cxnLst>
              <a:cxn ang="0">
                <a:pos x="connsiteX0" y="connsiteY0"/>
              </a:cxn>
              <a:cxn ang="0">
                <a:pos x="connsiteX1" y="connsiteY1"/>
              </a:cxn>
              <a:cxn ang="0">
                <a:pos x="connsiteX2" y="connsiteY2"/>
              </a:cxn>
              <a:cxn ang="0">
                <a:pos x="connsiteX3" y="connsiteY3"/>
              </a:cxn>
            </a:cxnLst>
            <a:rect l="l" t="t" r="r" b="b"/>
            <a:pathLst>
              <a:path w="3209116" h="1028700">
                <a:moveTo>
                  <a:pt x="0" y="0"/>
                </a:moveTo>
                <a:lnTo>
                  <a:pt x="3209116" y="0"/>
                </a:lnTo>
                <a:lnTo>
                  <a:pt x="2882560" y="1028700"/>
                </a:lnTo>
                <a:lnTo>
                  <a:pt x="326556" y="1028700"/>
                </a:lnTo>
                <a:close/>
              </a:path>
            </a:pathLst>
          </a:custGeom>
          <a:solidFill>
            <a:srgbClr val="008FCA"/>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15DBCFDC-379D-806F-64B0-C366FCDC0FF2}"/>
              </a:ext>
            </a:extLst>
          </p:cNvPr>
          <p:cNvSpPr/>
          <p:nvPr/>
        </p:nvSpPr>
        <p:spPr>
          <a:xfrm flipV="1">
            <a:off x="490295" y="4890929"/>
            <a:ext cx="3720121" cy="1028700"/>
          </a:xfrm>
          <a:custGeom>
            <a:avLst/>
            <a:gdLst>
              <a:gd name="connsiteX0" fmla="*/ 0 w 4229100"/>
              <a:gd name="connsiteY0" fmla="*/ 0 h 1028700"/>
              <a:gd name="connsiteX1" fmla="*/ 4229100 w 4229100"/>
              <a:gd name="connsiteY1" fmla="*/ 0 h 1028700"/>
              <a:gd name="connsiteX2" fmla="*/ 3902544 w 4229100"/>
              <a:gd name="connsiteY2" fmla="*/ 1028700 h 1028700"/>
              <a:gd name="connsiteX3" fmla="*/ 326556 w 4229100"/>
              <a:gd name="connsiteY3" fmla="*/ 1028700 h 1028700"/>
            </a:gdLst>
            <a:ahLst/>
            <a:cxnLst>
              <a:cxn ang="0">
                <a:pos x="connsiteX0" y="connsiteY0"/>
              </a:cxn>
              <a:cxn ang="0">
                <a:pos x="connsiteX1" y="connsiteY1"/>
              </a:cxn>
              <a:cxn ang="0">
                <a:pos x="connsiteX2" y="connsiteY2"/>
              </a:cxn>
              <a:cxn ang="0">
                <a:pos x="connsiteX3" y="connsiteY3"/>
              </a:cxn>
            </a:cxnLst>
            <a:rect l="l" t="t" r="r" b="b"/>
            <a:pathLst>
              <a:path w="4229100" h="1028700">
                <a:moveTo>
                  <a:pt x="0" y="0"/>
                </a:moveTo>
                <a:lnTo>
                  <a:pt x="4229100" y="0"/>
                </a:lnTo>
                <a:lnTo>
                  <a:pt x="3902544" y="1028700"/>
                </a:lnTo>
                <a:lnTo>
                  <a:pt x="326556" y="1028700"/>
                </a:lnTo>
                <a:close/>
              </a:path>
            </a:pathLst>
          </a:custGeom>
          <a:solidFill>
            <a:srgbClr val="4DC6F3"/>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0" name="TextBox 29">
            <a:extLst>
              <a:ext uri="{FF2B5EF4-FFF2-40B4-BE49-F238E27FC236}">
                <a16:creationId xmlns:a16="http://schemas.microsoft.com/office/drawing/2014/main" id="{DF51F667-7D40-E5D8-53F7-FECD9527AB6D}"/>
              </a:ext>
            </a:extLst>
          </p:cNvPr>
          <p:cNvSpPr txBox="1"/>
          <p:nvPr/>
        </p:nvSpPr>
        <p:spPr>
          <a:xfrm rot="10800000" flipV="1">
            <a:off x="1549978" y="3443658"/>
            <a:ext cx="1906443" cy="728405"/>
          </a:xfrm>
          <a:prstGeom prst="rect">
            <a:avLst/>
          </a:prstGeom>
          <a:noFill/>
        </p:spPr>
        <p:txBody>
          <a:bodyPr wrap="square">
            <a:spAutoFit/>
          </a:bodyPr>
          <a:lstStyle>
            <a:defPPr>
              <a:defRPr lang="en-US"/>
            </a:defPPr>
            <a:lvl1pPr algn="ctr">
              <a:spcBef>
                <a:spcPts val="100"/>
              </a:spcBef>
              <a:spcAft>
                <a:spcPts val="100"/>
              </a:spcAft>
              <a:defRPr sz="1400" b="1">
                <a:solidFill>
                  <a:schemeClr val="bg1"/>
                </a:solidFill>
                <a:latin typeface="SVN-Gilroy Medium" panose="00000600000000000000" pitchFamily="50" charset="0"/>
                <a:cs typeface="Arial" panose="020B0604020202020204" pitchFamily="34" charset="0"/>
              </a:defRPr>
            </a:lvl1pPr>
          </a:lstStyle>
          <a:p>
            <a:r>
              <a:rPr lang="vi-VN" dirty="0"/>
              <a:t>MASS AFFLUENT</a:t>
            </a:r>
            <a:endParaRPr lang="en-US" dirty="0"/>
          </a:p>
          <a:p>
            <a:r>
              <a:rPr lang="en-US" sz="1200" dirty="0"/>
              <a:t>Moderate-income</a:t>
            </a:r>
          </a:p>
          <a:p>
            <a:r>
              <a:rPr lang="en-US" sz="1200" dirty="0"/>
              <a:t>customers</a:t>
            </a:r>
            <a:endParaRPr lang="vi-VN" sz="1200" dirty="0"/>
          </a:p>
        </p:txBody>
      </p:sp>
      <p:sp>
        <p:nvSpPr>
          <p:cNvPr id="33" name="TextBox 32">
            <a:extLst>
              <a:ext uri="{FF2B5EF4-FFF2-40B4-BE49-F238E27FC236}">
                <a16:creationId xmlns:a16="http://schemas.microsoft.com/office/drawing/2014/main" id="{158566F3-B487-6782-DC10-B547C9304872}"/>
              </a:ext>
            </a:extLst>
          </p:cNvPr>
          <p:cNvSpPr txBox="1"/>
          <p:nvPr/>
        </p:nvSpPr>
        <p:spPr>
          <a:xfrm rot="10800000" flipV="1">
            <a:off x="1434837" y="5084064"/>
            <a:ext cx="2308139" cy="518091"/>
          </a:xfrm>
          <a:prstGeom prst="rect">
            <a:avLst/>
          </a:prstGeom>
          <a:noFill/>
        </p:spPr>
        <p:txBody>
          <a:bodyPr wrap="square">
            <a:spAutoFit/>
          </a:bodyPr>
          <a:lstStyle>
            <a:defPPr>
              <a:defRPr lang="en-US"/>
            </a:defPPr>
            <a:lvl1pPr algn="ctr">
              <a:spcBef>
                <a:spcPts val="100"/>
              </a:spcBef>
              <a:spcAft>
                <a:spcPts val="100"/>
              </a:spcAft>
              <a:defRPr sz="1400" b="1">
                <a:solidFill>
                  <a:schemeClr val="bg1"/>
                </a:solidFill>
                <a:latin typeface="SVN-Gilroy Medium" panose="00000600000000000000" pitchFamily="50" charset="0"/>
                <a:cs typeface="Arial" panose="020B0604020202020204" pitchFamily="34" charset="0"/>
              </a:defRPr>
            </a:lvl1pPr>
          </a:lstStyle>
          <a:p>
            <a:r>
              <a:rPr lang="en-US" dirty="0"/>
              <a:t>MASS</a:t>
            </a:r>
          </a:p>
          <a:p>
            <a:r>
              <a:rPr lang="en-US" sz="1200" dirty="0"/>
              <a:t>General customers</a:t>
            </a:r>
            <a:endParaRPr lang="vi-VN" sz="1200" dirty="0"/>
          </a:p>
        </p:txBody>
      </p:sp>
      <p:sp>
        <p:nvSpPr>
          <p:cNvPr id="2" name="Rectangle: Rounded Corners 69">
            <a:extLst>
              <a:ext uri="{FF2B5EF4-FFF2-40B4-BE49-F238E27FC236}">
                <a16:creationId xmlns:a16="http://schemas.microsoft.com/office/drawing/2014/main" id="{7F97BAB4-002D-5742-4E68-9DCE909DE1A2}"/>
              </a:ext>
            </a:extLst>
          </p:cNvPr>
          <p:cNvSpPr/>
          <p:nvPr/>
        </p:nvSpPr>
        <p:spPr>
          <a:xfrm>
            <a:off x="5296612" y="-692827"/>
            <a:ext cx="5247399" cy="288974"/>
          </a:xfrm>
          <a:prstGeom prst="roundRect">
            <a:avLst>
              <a:gd name="adj" fmla="val 44726"/>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grpSp>
        <p:nvGrpSpPr>
          <p:cNvPr id="3" name="Group 2">
            <a:extLst>
              <a:ext uri="{FF2B5EF4-FFF2-40B4-BE49-F238E27FC236}">
                <a16:creationId xmlns:a16="http://schemas.microsoft.com/office/drawing/2014/main" id="{8AC35374-5F2A-3E8D-997B-0CE9006F0858}"/>
              </a:ext>
            </a:extLst>
          </p:cNvPr>
          <p:cNvGrpSpPr/>
          <p:nvPr/>
        </p:nvGrpSpPr>
        <p:grpSpPr>
          <a:xfrm>
            <a:off x="5476225" y="-632245"/>
            <a:ext cx="4856783" cy="167811"/>
            <a:chOff x="671380" y="-480825"/>
            <a:chExt cx="4856783" cy="167811"/>
          </a:xfrm>
        </p:grpSpPr>
        <p:pic>
          <p:nvPicPr>
            <p:cNvPr id="18" name="Picture 17">
              <a:extLst>
                <a:ext uri="{FF2B5EF4-FFF2-40B4-BE49-F238E27FC236}">
                  <a16:creationId xmlns:a16="http://schemas.microsoft.com/office/drawing/2014/main" id="{7D4BAC4F-F8BB-F542-10EB-5842B889AC16}"/>
                </a:ext>
              </a:extLst>
            </p:cNvPr>
            <p:cNvPicPr>
              <a:picLocks noChangeAspect="1"/>
            </p:cNvPicPr>
            <p:nvPr/>
          </p:nvPicPr>
          <p:blipFill>
            <a:blip r:embed="rId19" cstate="email">
              <a:extLst>
                <a:ext uri="{28A0092B-C50C-407E-A947-70E740481C1C}">
                  <a14:useLocalDpi xmlns:a14="http://schemas.microsoft.com/office/drawing/2010/main" val="0"/>
                </a:ext>
              </a:extLst>
            </a:blip>
            <a:srcRect l="39514" t="64386" r="59847" b="28927"/>
            <a:stretch>
              <a:fillRect/>
            </a:stretch>
          </p:blipFill>
          <p:spPr>
            <a:xfrm flipV="1">
              <a:off x="2573851" y="-480825"/>
              <a:ext cx="32227" cy="24863"/>
            </a:xfrm>
            <a:custGeom>
              <a:avLst/>
              <a:gdLst/>
              <a:ahLst/>
              <a:cxnLst/>
              <a:rect l="l" t="t" r="r" b="b"/>
              <a:pathLst>
                <a:path w="32227" h="24863">
                  <a:moveTo>
                    <a:pt x="10716" y="24855"/>
                  </a:moveTo>
                  <a:cubicBezTo>
                    <a:pt x="16818" y="24805"/>
                    <a:pt x="21803" y="23813"/>
                    <a:pt x="25673" y="21878"/>
                  </a:cubicBezTo>
                  <a:cubicBezTo>
                    <a:pt x="29939" y="19795"/>
                    <a:pt x="32122" y="16892"/>
                    <a:pt x="32221" y="13172"/>
                  </a:cubicBezTo>
                  <a:cubicBezTo>
                    <a:pt x="32420" y="8012"/>
                    <a:pt x="27905" y="4862"/>
                    <a:pt x="18678" y="3721"/>
                  </a:cubicBezTo>
                  <a:lnTo>
                    <a:pt x="18678" y="0"/>
                  </a:lnTo>
                  <a:lnTo>
                    <a:pt x="10344" y="0"/>
                  </a:lnTo>
                  <a:lnTo>
                    <a:pt x="10344" y="8186"/>
                  </a:lnTo>
                  <a:cubicBezTo>
                    <a:pt x="13171" y="8484"/>
                    <a:pt x="14982" y="8756"/>
                    <a:pt x="15776" y="9004"/>
                  </a:cubicBezTo>
                  <a:cubicBezTo>
                    <a:pt x="18405" y="9649"/>
                    <a:pt x="19745" y="10790"/>
                    <a:pt x="19794" y="12428"/>
                  </a:cubicBezTo>
                  <a:cubicBezTo>
                    <a:pt x="19844" y="13569"/>
                    <a:pt x="19149" y="14536"/>
                    <a:pt x="17711" y="15330"/>
                  </a:cubicBezTo>
                  <a:cubicBezTo>
                    <a:pt x="15627" y="16471"/>
                    <a:pt x="12328" y="17041"/>
                    <a:pt x="7813" y="17041"/>
                  </a:cubicBezTo>
                  <a:cubicBezTo>
                    <a:pt x="6276" y="17041"/>
                    <a:pt x="3944" y="16942"/>
                    <a:pt x="819" y="16744"/>
                  </a:cubicBezTo>
                  <a:lnTo>
                    <a:pt x="0" y="24334"/>
                  </a:lnTo>
                  <a:cubicBezTo>
                    <a:pt x="1935" y="24731"/>
                    <a:pt x="5507" y="24904"/>
                    <a:pt x="10716" y="24855"/>
                  </a:cubicBezTo>
                  <a:close/>
                </a:path>
              </a:pathLst>
            </a:custGeom>
          </p:spPr>
        </p:pic>
        <p:pic>
          <p:nvPicPr>
            <p:cNvPr id="19" name="Picture 18">
              <a:extLst>
                <a:ext uri="{FF2B5EF4-FFF2-40B4-BE49-F238E27FC236}">
                  <a16:creationId xmlns:a16="http://schemas.microsoft.com/office/drawing/2014/main" id="{114545B5-B32F-58FD-81C1-D0C6BD844A5D}"/>
                </a:ext>
              </a:extLst>
            </p:cNvPr>
            <p:cNvPicPr>
              <a:picLocks noChangeAspect="1"/>
            </p:cNvPicPr>
            <p:nvPr/>
          </p:nvPicPr>
          <p:blipFill>
            <a:blip r:embed="rId20" cstate="email">
              <a:extLst>
                <a:ext uri="{28A0092B-C50C-407E-A947-70E740481C1C}">
                  <a14:useLocalDpi xmlns:a14="http://schemas.microsoft.com/office/drawing/2010/main" val="0"/>
                </a:ext>
              </a:extLst>
            </a:blip>
            <a:srcRect l="96938" t="64386" r="2423" b="28927"/>
            <a:stretch>
              <a:fillRect/>
            </a:stretch>
          </p:blipFill>
          <p:spPr>
            <a:xfrm flipV="1">
              <a:off x="5471161" y="-480825"/>
              <a:ext cx="32228" cy="24863"/>
            </a:xfrm>
            <a:custGeom>
              <a:avLst/>
              <a:gdLst/>
              <a:ahLst/>
              <a:cxnLst/>
              <a:rect l="l" t="t" r="r" b="b"/>
              <a:pathLst>
                <a:path w="32228" h="24863">
                  <a:moveTo>
                    <a:pt x="10716" y="24855"/>
                  </a:moveTo>
                  <a:cubicBezTo>
                    <a:pt x="16818" y="24805"/>
                    <a:pt x="21804" y="23813"/>
                    <a:pt x="25673" y="21878"/>
                  </a:cubicBezTo>
                  <a:cubicBezTo>
                    <a:pt x="29940" y="19795"/>
                    <a:pt x="32123" y="16892"/>
                    <a:pt x="32222" y="13172"/>
                  </a:cubicBezTo>
                  <a:cubicBezTo>
                    <a:pt x="32420" y="8012"/>
                    <a:pt x="27905" y="4862"/>
                    <a:pt x="18678" y="3721"/>
                  </a:cubicBezTo>
                  <a:lnTo>
                    <a:pt x="18678" y="0"/>
                  </a:lnTo>
                  <a:lnTo>
                    <a:pt x="10344" y="0"/>
                  </a:lnTo>
                  <a:lnTo>
                    <a:pt x="10344" y="8186"/>
                  </a:lnTo>
                  <a:cubicBezTo>
                    <a:pt x="13172" y="8484"/>
                    <a:pt x="14982" y="8756"/>
                    <a:pt x="15776" y="9004"/>
                  </a:cubicBezTo>
                  <a:cubicBezTo>
                    <a:pt x="18405" y="9649"/>
                    <a:pt x="19745" y="10790"/>
                    <a:pt x="19794" y="12428"/>
                  </a:cubicBezTo>
                  <a:cubicBezTo>
                    <a:pt x="19844" y="13569"/>
                    <a:pt x="19150" y="14536"/>
                    <a:pt x="17711" y="15330"/>
                  </a:cubicBezTo>
                  <a:cubicBezTo>
                    <a:pt x="15627" y="16471"/>
                    <a:pt x="12329" y="17041"/>
                    <a:pt x="7814" y="17041"/>
                  </a:cubicBezTo>
                  <a:cubicBezTo>
                    <a:pt x="6276" y="17041"/>
                    <a:pt x="3944" y="16942"/>
                    <a:pt x="819" y="16744"/>
                  </a:cubicBezTo>
                  <a:lnTo>
                    <a:pt x="0" y="24334"/>
                  </a:lnTo>
                  <a:cubicBezTo>
                    <a:pt x="1935" y="24731"/>
                    <a:pt x="5507" y="24904"/>
                    <a:pt x="10716" y="24855"/>
                  </a:cubicBezTo>
                  <a:close/>
                </a:path>
              </a:pathLst>
            </a:custGeom>
          </p:spPr>
        </p:pic>
        <p:pic>
          <p:nvPicPr>
            <p:cNvPr id="20" name="Picture 19">
              <a:extLst>
                <a:ext uri="{FF2B5EF4-FFF2-40B4-BE49-F238E27FC236}">
                  <a16:creationId xmlns:a16="http://schemas.microsoft.com/office/drawing/2014/main" id="{3E283876-C5D3-74F2-C79E-DF586DE74896}"/>
                </a:ext>
              </a:extLst>
            </p:cNvPr>
            <p:cNvPicPr>
              <a:picLocks noChangeAspect="1"/>
            </p:cNvPicPr>
            <p:nvPr/>
          </p:nvPicPr>
          <p:blipFill>
            <a:blip r:embed="rId21" cstate="email">
              <a:extLst>
                <a:ext uri="{28A0092B-C50C-407E-A947-70E740481C1C}">
                  <a14:useLocalDpi xmlns:a14="http://schemas.microsoft.com/office/drawing/2010/main" val="0"/>
                </a:ext>
              </a:extLst>
            </a:blip>
            <a:srcRect l="15561" t="64987" r="83771" b="29029"/>
            <a:stretch>
              <a:fillRect/>
            </a:stretch>
          </p:blipFill>
          <p:spPr>
            <a:xfrm flipV="1">
              <a:off x="1365291" y="-480446"/>
              <a:ext cx="33710" cy="22250"/>
            </a:xfrm>
            <a:custGeom>
              <a:avLst/>
              <a:gdLst/>
              <a:ahLst/>
              <a:cxnLst/>
              <a:rect l="l" t="t" r="r" b="b"/>
              <a:pathLst>
                <a:path w="33710" h="22250">
                  <a:moveTo>
                    <a:pt x="10269" y="22250"/>
                  </a:moveTo>
                  <a:lnTo>
                    <a:pt x="33710" y="22250"/>
                  </a:lnTo>
                  <a:lnTo>
                    <a:pt x="13246" y="0"/>
                  </a:lnTo>
                  <a:lnTo>
                    <a:pt x="0" y="0"/>
                  </a:lnTo>
                  <a:lnTo>
                    <a:pt x="10269" y="22250"/>
                  </a:lnTo>
                  <a:close/>
                </a:path>
              </a:pathLst>
            </a:custGeom>
          </p:spPr>
        </p:pic>
        <p:pic>
          <p:nvPicPr>
            <p:cNvPr id="21" name="Picture 20">
              <a:extLst>
                <a:ext uri="{FF2B5EF4-FFF2-40B4-BE49-F238E27FC236}">
                  <a16:creationId xmlns:a16="http://schemas.microsoft.com/office/drawing/2014/main" id="{8CAE9E4E-DBCA-62E6-D039-4DFED69ECCCA}"/>
                </a:ext>
              </a:extLst>
            </p:cNvPr>
            <p:cNvPicPr>
              <a:picLocks noChangeAspect="1"/>
            </p:cNvPicPr>
            <p:nvPr/>
          </p:nvPicPr>
          <p:blipFill>
            <a:blip r:embed="rId21" cstate="email">
              <a:extLst>
                <a:ext uri="{28A0092B-C50C-407E-A947-70E740481C1C}">
                  <a14:useLocalDpi xmlns:a14="http://schemas.microsoft.com/office/drawing/2010/main" val="0"/>
                </a:ext>
              </a:extLst>
            </a:blip>
            <a:srcRect l="61335" t="64987" r="37997" b="29029"/>
            <a:stretch>
              <a:fillRect/>
            </a:stretch>
          </p:blipFill>
          <p:spPr>
            <a:xfrm flipV="1">
              <a:off x="3674807" y="-480446"/>
              <a:ext cx="33709" cy="22250"/>
            </a:xfrm>
            <a:custGeom>
              <a:avLst/>
              <a:gdLst/>
              <a:ahLst/>
              <a:cxnLst/>
              <a:rect l="l" t="t" r="r" b="b"/>
              <a:pathLst>
                <a:path w="33709" h="22250">
                  <a:moveTo>
                    <a:pt x="10269" y="22250"/>
                  </a:moveTo>
                  <a:lnTo>
                    <a:pt x="33709" y="22250"/>
                  </a:lnTo>
                  <a:lnTo>
                    <a:pt x="13246" y="0"/>
                  </a:lnTo>
                  <a:lnTo>
                    <a:pt x="0" y="0"/>
                  </a:lnTo>
                  <a:lnTo>
                    <a:pt x="10269" y="22250"/>
                  </a:lnTo>
                  <a:close/>
                </a:path>
              </a:pathLst>
            </a:custGeom>
          </p:spPr>
        </p:pic>
        <p:pic>
          <p:nvPicPr>
            <p:cNvPr id="22" name="Picture 21">
              <a:extLst>
                <a:ext uri="{FF2B5EF4-FFF2-40B4-BE49-F238E27FC236}">
                  <a16:creationId xmlns:a16="http://schemas.microsoft.com/office/drawing/2014/main" id="{107C6346-71BB-119E-922D-7FA8BA843042}"/>
                </a:ext>
              </a:extLst>
            </p:cNvPr>
            <p:cNvPicPr>
              <a:picLocks noChangeAspect="1"/>
            </p:cNvPicPr>
            <p:nvPr/>
          </p:nvPicPr>
          <p:blipFill>
            <a:blip r:embed="rId22" cstate="email">
              <a:extLst>
                <a:ext uri="{28A0092B-C50C-407E-A947-70E740481C1C}">
                  <a14:useLocalDpi xmlns:a14="http://schemas.microsoft.com/office/drawing/2010/main" val="0"/>
                </a:ext>
              </a:extLst>
            </a:blip>
            <a:srcRect l="70969" t="64987" r="28363" b="29029"/>
            <a:stretch>
              <a:fillRect/>
            </a:stretch>
          </p:blipFill>
          <p:spPr>
            <a:xfrm flipV="1">
              <a:off x="4160880" y="-480446"/>
              <a:ext cx="33709" cy="22250"/>
            </a:xfrm>
            <a:custGeom>
              <a:avLst/>
              <a:gdLst/>
              <a:ahLst/>
              <a:cxnLst/>
              <a:rect l="l" t="t" r="r" b="b"/>
              <a:pathLst>
                <a:path w="33709" h="22250">
                  <a:moveTo>
                    <a:pt x="10269" y="22250"/>
                  </a:moveTo>
                  <a:lnTo>
                    <a:pt x="33709" y="22250"/>
                  </a:lnTo>
                  <a:lnTo>
                    <a:pt x="13245" y="0"/>
                  </a:lnTo>
                  <a:lnTo>
                    <a:pt x="0" y="0"/>
                  </a:lnTo>
                  <a:lnTo>
                    <a:pt x="10269" y="22250"/>
                  </a:lnTo>
                  <a:close/>
                </a:path>
              </a:pathLst>
            </a:custGeom>
          </p:spPr>
        </p:pic>
        <p:pic>
          <p:nvPicPr>
            <p:cNvPr id="23" name="Picture 22">
              <a:extLst>
                <a:ext uri="{FF2B5EF4-FFF2-40B4-BE49-F238E27FC236}">
                  <a16:creationId xmlns:a16="http://schemas.microsoft.com/office/drawing/2014/main" id="{F35D6A52-FEC6-8D48-7A75-B36FE428FFFC}"/>
                </a:ext>
              </a:extLst>
            </p:cNvPr>
            <p:cNvPicPr>
              <a:picLocks noChangeAspect="1"/>
            </p:cNvPicPr>
            <p:nvPr/>
          </p:nvPicPr>
          <p:blipFill>
            <a:blip r:embed="rId21" cstate="email">
              <a:extLst>
                <a:ext uri="{28A0092B-C50C-407E-A947-70E740481C1C}">
                  <a14:useLocalDpi xmlns:a14="http://schemas.microsoft.com/office/drawing/2010/main" val="0"/>
                </a:ext>
              </a:extLst>
            </a:blip>
            <a:srcRect l="80237" t="64987" r="19095" b="29029"/>
            <a:stretch>
              <a:fillRect/>
            </a:stretch>
          </p:blipFill>
          <p:spPr>
            <a:xfrm flipV="1">
              <a:off x="4628498" y="-480446"/>
              <a:ext cx="33709" cy="22250"/>
            </a:xfrm>
            <a:custGeom>
              <a:avLst/>
              <a:gdLst/>
              <a:ahLst/>
              <a:cxnLst/>
              <a:rect l="l" t="t" r="r" b="b"/>
              <a:pathLst>
                <a:path w="33709" h="22250">
                  <a:moveTo>
                    <a:pt x="0" y="22250"/>
                  </a:moveTo>
                  <a:lnTo>
                    <a:pt x="23440" y="22250"/>
                  </a:lnTo>
                  <a:lnTo>
                    <a:pt x="33709" y="0"/>
                  </a:lnTo>
                  <a:lnTo>
                    <a:pt x="20538" y="0"/>
                  </a:lnTo>
                  <a:lnTo>
                    <a:pt x="0" y="22250"/>
                  </a:lnTo>
                  <a:close/>
                </a:path>
              </a:pathLst>
            </a:custGeom>
          </p:spPr>
        </p:pic>
        <p:pic>
          <p:nvPicPr>
            <p:cNvPr id="24" name="Picture 23">
              <a:extLst>
                <a:ext uri="{FF2B5EF4-FFF2-40B4-BE49-F238E27FC236}">
                  <a16:creationId xmlns:a16="http://schemas.microsoft.com/office/drawing/2014/main" id="{E2FC1E0D-7664-DD2D-88C3-0CA75D378CA1}"/>
                </a:ext>
              </a:extLst>
            </p:cNvPr>
            <p:cNvPicPr>
              <a:picLocks noChangeAspect="1"/>
            </p:cNvPicPr>
            <p:nvPr/>
          </p:nvPicPr>
          <p:blipFill>
            <a:blip r:embed="rId23" cstate="email">
              <a:extLst>
                <a:ext uri="{28A0092B-C50C-407E-A947-70E740481C1C}">
                  <a14:useLocalDpi xmlns:a14="http://schemas.microsoft.com/office/drawing/2010/main" val="0"/>
                </a:ext>
              </a:extLst>
            </a:blip>
            <a:srcRect l="90036" t="64987" r="9296" b="29029"/>
            <a:stretch>
              <a:fillRect/>
            </a:stretch>
          </p:blipFill>
          <p:spPr>
            <a:xfrm flipV="1">
              <a:off x="5122905" y="-480446"/>
              <a:ext cx="33709" cy="22250"/>
            </a:xfrm>
            <a:custGeom>
              <a:avLst/>
              <a:gdLst/>
              <a:ahLst/>
              <a:cxnLst/>
              <a:rect l="l" t="t" r="r" b="b"/>
              <a:pathLst>
                <a:path w="33709" h="22250">
                  <a:moveTo>
                    <a:pt x="10269" y="22250"/>
                  </a:moveTo>
                  <a:lnTo>
                    <a:pt x="33709" y="22250"/>
                  </a:lnTo>
                  <a:lnTo>
                    <a:pt x="13245" y="0"/>
                  </a:lnTo>
                  <a:lnTo>
                    <a:pt x="0" y="0"/>
                  </a:lnTo>
                  <a:lnTo>
                    <a:pt x="10269" y="22250"/>
                  </a:lnTo>
                  <a:close/>
                </a:path>
              </a:pathLst>
            </a:custGeom>
          </p:spPr>
        </p:pic>
        <p:pic>
          <p:nvPicPr>
            <p:cNvPr id="25" name="Picture 24">
              <a:extLst>
                <a:ext uri="{FF2B5EF4-FFF2-40B4-BE49-F238E27FC236}">
                  <a16:creationId xmlns:a16="http://schemas.microsoft.com/office/drawing/2014/main" id="{41C357A6-68EA-EE97-E75C-D3D510731D5D}"/>
                </a:ext>
              </a:extLst>
            </p:cNvPr>
            <p:cNvPicPr>
              <a:picLocks noChangeAspect="1"/>
            </p:cNvPicPr>
            <p:nvPr/>
          </p:nvPicPr>
          <p:blipFill>
            <a:blip r:embed="rId24" cstate="email">
              <a:extLst>
                <a:ext uri="{28A0092B-C50C-407E-A947-70E740481C1C}">
                  <a14:useLocalDpi xmlns:a14="http://schemas.microsoft.com/office/drawing/2010/main" val="0"/>
                </a:ext>
              </a:extLst>
            </a:blip>
            <a:srcRect l="51465" t="64987" r="47536" b="29109"/>
            <a:stretch>
              <a:fillRect/>
            </a:stretch>
          </p:blipFill>
          <p:spPr>
            <a:xfrm flipV="1">
              <a:off x="3176827" y="-480148"/>
              <a:ext cx="50378" cy="21952"/>
            </a:xfrm>
            <a:custGeom>
              <a:avLst/>
              <a:gdLst/>
              <a:ahLst/>
              <a:cxnLst/>
              <a:rect l="l" t="t" r="r" b="b"/>
              <a:pathLst>
                <a:path w="50378" h="21952">
                  <a:moveTo>
                    <a:pt x="15627" y="21952"/>
                  </a:moveTo>
                  <a:lnTo>
                    <a:pt x="34975" y="21952"/>
                  </a:lnTo>
                  <a:lnTo>
                    <a:pt x="50378" y="0"/>
                  </a:lnTo>
                  <a:lnTo>
                    <a:pt x="33561" y="0"/>
                  </a:lnTo>
                  <a:lnTo>
                    <a:pt x="24929" y="11088"/>
                  </a:lnTo>
                  <a:lnTo>
                    <a:pt x="16892" y="0"/>
                  </a:lnTo>
                  <a:lnTo>
                    <a:pt x="0" y="0"/>
                  </a:lnTo>
                  <a:lnTo>
                    <a:pt x="15627" y="21952"/>
                  </a:lnTo>
                  <a:close/>
                </a:path>
              </a:pathLst>
            </a:custGeom>
          </p:spPr>
        </p:pic>
        <p:pic>
          <p:nvPicPr>
            <p:cNvPr id="26" name="Picture 25">
              <a:extLst>
                <a:ext uri="{FF2B5EF4-FFF2-40B4-BE49-F238E27FC236}">
                  <a16:creationId xmlns:a16="http://schemas.microsoft.com/office/drawing/2014/main" id="{BC692DF4-5097-575E-368A-33751C727470}"/>
                </a:ext>
              </a:extLst>
            </p:cNvPr>
            <p:cNvPicPr>
              <a:picLocks noChangeAspect="1"/>
            </p:cNvPicPr>
            <p:nvPr/>
          </p:nvPicPr>
          <p:blipFill>
            <a:blip r:embed="rId25" cstate="email">
              <a:extLst>
                <a:ext uri="{28A0092B-C50C-407E-A947-70E740481C1C}">
                  <a14:useLocalDpi xmlns:a14="http://schemas.microsoft.com/office/drawing/2010/main" val="0"/>
                </a:ext>
              </a:extLst>
            </a:blip>
            <a:srcRect l="25092" t="64887" r="73988" b="29290"/>
            <a:stretch>
              <a:fillRect/>
            </a:stretch>
          </p:blipFill>
          <p:spPr>
            <a:xfrm flipV="1">
              <a:off x="1846155" y="-479478"/>
              <a:ext cx="46434" cy="21654"/>
            </a:xfrm>
            <a:custGeom>
              <a:avLst/>
              <a:gdLst/>
              <a:ahLst/>
              <a:cxnLst/>
              <a:rect l="l" t="t" r="r" b="b"/>
              <a:pathLst>
                <a:path w="46434" h="21654">
                  <a:moveTo>
                    <a:pt x="0" y="21654"/>
                  </a:moveTo>
                  <a:lnTo>
                    <a:pt x="10194" y="21654"/>
                  </a:lnTo>
                  <a:cubicBezTo>
                    <a:pt x="10542" y="18132"/>
                    <a:pt x="11782" y="15465"/>
                    <a:pt x="13915" y="13655"/>
                  </a:cubicBezTo>
                  <a:cubicBezTo>
                    <a:pt x="16048" y="11844"/>
                    <a:pt x="19149" y="10939"/>
                    <a:pt x="23217" y="10939"/>
                  </a:cubicBezTo>
                  <a:cubicBezTo>
                    <a:pt x="27285" y="10939"/>
                    <a:pt x="30385" y="11844"/>
                    <a:pt x="32519" y="13655"/>
                  </a:cubicBezTo>
                  <a:cubicBezTo>
                    <a:pt x="34652" y="15465"/>
                    <a:pt x="35892" y="18132"/>
                    <a:pt x="36239" y="21654"/>
                  </a:cubicBezTo>
                  <a:lnTo>
                    <a:pt x="46434" y="21654"/>
                  </a:lnTo>
                  <a:cubicBezTo>
                    <a:pt x="45839" y="14907"/>
                    <a:pt x="43470" y="9612"/>
                    <a:pt x="39328" y="5767"/>
                  </a:cubicBezTo>
                  <a:cubicBezTo>
                    <a:pt x="35185" y="1922"/>
                    <a:pt x="29815" y="0"/>
                    <a:pt x="23217" y="0"/>
                  </a:cubicBezTo>
                  <a:cubicBezTo>
                    <a:pt x="16619" y="0"/>
                    <a:pt x="11249" y="1922"/>
                    <a:pt x="7106" y="5767"/>
                  </a:cubicBezTo>
                  <a:cubicBezTo>
                    <a:pt x="2964" y="9612"/>
                    <a:pt x="595" y="14907"/>
                    <a:pt x="0" y="21654"/>
                  </a:cubicBezTo>
                  <a:close/>
                </a:path>
              </a:pathLst>
            </a:custGeom>
          </p:spPr>
        </p:pic>
        <p:pic>
          <p:nvPicPr>
            <p:cNvPr id="64" name="Picture 63">
              <a:extLst>
                <a:ext uri="{FF2B5EF4-FFF2-40B4-BE49-F238E27FC236}">
                  <a16:creationId xmlns:a16="http://schemas.microsoft.com/office/drawing/2014/main" id="{6F7E0AA4-E3A8-2C88-091B-BA3DEFA6FA1F}"/>
                </a:ext>
              </a:extLst>
            </p:cNvPr>
            <p:cNvPicPr>
              <a:picLocks noChangeAspect="1"/>
            </p:cNvPicPr>
            <p:nvPr/>
          </p:nvPicPr>
          <p:blipFill>
            <a:blip r:embed="rId26" cstate="email">
              <a:extLst>
                <a:ext uri="{28A0092B-C50C-407E-A947-70E740481C1C}">
                  <a14:useLocalDpi xmlns:a14="http://schemas.microsoft.com/office/drawing/2010/main" val="0"/>
                </a:ext>
              </a:extLst>
            </a:blip>
            <a:srcRect l="14781" t="33465" r="82774" b="36194"/>
            <a:stretch>
              <a:fillRect/>
            </a:stretch>
          </p:blipFill>
          <p:spPr>
            <a:xfrm flipV="1">
              <a:off x="1325927" y="-453804"/>
              <a:ext cx="123379" cy="112811"/>
            </a:xfrm>
            <a:custGeom>
              <a:avLst/>
              <a:gdLst/>
              <a:ahLst/>
              <a:cxnLst/>
              <a:rect l="l" t="t" r="r" b="b"/>
              <a:pathLst>
                <a:path w="123379" h="112811">
                  <a:moveTo>
                    <a:pt x="52760" y="112811"/>
                  </a:moveTo>
                  <a:cubicBezTo>
                    <a:pt x="68833" y="112811"/>
                    <a:pt x="81707" y="107826"/>
                    <a:pt x="91380" y="97854"/>
                  </a:cubicBezTo>
                  <a:cubicBezTo>
                    <a:pt x="97185" y="91802"/>
                    <a:pt x="101253" y="84336"/>
                    <a:pt x="103584" y="75456"/>
                  </a:cubicBezTo>
                  <a:cubicBezTo>
                    <a:pt x="109389" y="78085"/>
                    <a:pt x="112390" y="82947"/>
                    <a:pt x="112588" y="90041"/>
                  </a:cubicBezTo>
                  <a:lnTo>
                    <a:pt x="102468" y="90041"/>
                  </a:lnTo>
                  <a:lnTo>
                    <a:pt x="102468" y="110951"/>
                  </a:lnTo>
                  <a:lnTo>
                    <a:pt x="123379" y="110951"/>
                  </a:lnTo>
                  <a:lnTo>
                    <a:pt x="123379" y="95994"/>
                  </a:lnTo>
                  <a:cubicBezTo>
                    <a:pt x="123379" y="89842"/>
                    <a:pt x="122845" y="85030"/>
                    <a:pt x="121779" y="81557"/>
                  </a:cubicBezTo>
                  <a:cubicBezTo>
                    <a:pt x="120712" y="78085"/>
                    <a:pt x="118765" y="74997"/>
                    <a:pt x="115937" y="72293"/>
                  </a:cubicBezTo>
                  <a:cubicBezTo>
                    <a:pt x="113109" y="69589"/>
                    <a:pt x="109562" y="67444"/>
                    <a:pt x="105296" y="65856"/>
                  </a:cubicBezTo>
                  <a:cubicBezTo>
                    <a:pt x="105643" y="62780"/>
                    <a:pt x="105817" y="59581"/>
                    <a:pt x="105817" y="56257"/>
                  </a:cubicBezTo>
                  <a:cubicBezTo>
                    <a:pt x="105817" y="38794"/>
                    <a:pt x="101054" y="25052"/>
                    <a:pt x="91529" y="15031"/>
                  </a:cubicBezTo>
                  <a:cubicBezTo>
                    <a:pt x="82004" y="5010"/>
                    <a:pt x="69180" y="0"/>
                    <a:pt x="53057" y="0"/>
                  </a:cubicBezTo>
                  <a:cubicBezTo>
                    <a:pt x="36785" y="0"/>
                    <a:pt x="23874" y="4973"/>
                    <a:pt x="14325" y="14920"/>
                  </a:cubicBezTo>
                  <a:cubicBezTo>
                    <a:pt x="4775" y="24866"/>
                    <a:pt x="0" y="38472"/>
                    <a:pt x="0" y="55736"/>
                  </a:cubicBezTo>
                  <a:cubicBezTo>
                    <a:pt x="0" y="73992"/>
                    <a:pt x="5060" y="88304"/>
                    <a:pt x="15180" y="98673"/>
                  </a:cubicBezTo>
                  <a:cubicBezTo>
                    <a:pt x="24309" y="108098"/>
                    <a:pt x="36835" y="112811"/>
                    <a:pt x="52760" y="112811"/>
                  </a:cubicBezTo>
                  <a:close/>
                  <a:moveTo>
                    <a:pt x="52983" y="93985"/>
                  </a:moveTo>
                  <a:cubicBezTo>
                    <a:pt x="43656" y="93985"/>
                    <a:pt x="36339" y="90859"/>
                    <a:pt x="31031" y="84608"/>
                  </a:cubicBezTo>
                  <a:cubicBezTo>
                    <a:pt x="25474" y="78110"/>
                    <a:pt x="22696" y="68733"/>
                    <a:pt x="22696" y="56480"/>
                  </a:cubicBezTo>
                  <a:cubicBezTo>
                    <a:pt x="22696" y="44474"/>
                    <a:pt x="25549" y="35098"/>
                    <a:pt x="31254" y="28351"/>
                  </a:cubicBezTo>
                  <a:cubicBezTo>
                    <a:pt x="36661" y="22001"/>
                    <a:pt x="43904" y="18826"/>
                    <a:pt x="52983" y="18826"/>
                  </a:cubicBezTo>
                  <a:cubicBezTo>
                    <a:pt x="62061" y="18826"/>
                    <a:pt x="69279" y="22001"/>
                    <a:pt x="74637" y="28351"/>
                  </a:cubicBezTo>
                  <a:cubicBezTo>
                    <a:pt x="80243" y="34999"/>
                    <a:pt x="83046" y="44474"/>
                    <a:pt x="83046" y="56778"/>
                  </a:cubicBezTo>
                  <a:cubicBezTo>
                    <a:pt x="83046" y="68982"/>
                    <a:pt x="80318" y="78308"/>
                    <a:pt x="74861" y="84757"/>
                  </a:cubicBezTo>
                  <a:cubicBezTo>
                    <a:pt x="69602" y="90909"/>
                    <a:pt x="62309" y="93985"/>
                    <a:pt x="52983" y="93985"/>
                  </a:cubicBezTo>
                  <a:close/>
                </a:path>
              </a:pathLst>
            </a:custGeom>
          </p:spPr>
        </p:pic>
        <p:pic>
          <p:nvPicPr>
            <p:cNvPr id="65" name="Picture 64">
              <a:extLst>
                <a:ext uri="{FF2B5EF4-FFF2-40B4-BE49-F238E27FC236}">
                  <a16:creationId xmlns:a16="http://schemas.microsoft.com/office/drawing/2014/main" id="{D67C8685-76FF-C05C-96D2-DC788178A11A}"/>
                </a:ext>
              </a:extLst>
            </p:cNvPr>
            <p:cNvPicPr>
              <a:picLocks noChangeAspect="1"/>
            </p:cNvPicPr>
            <p:nvPr/>
          </p:nvPicPr>
          <p:blipFill>
            <a:blip r:embed="rId27" cstate="email">
              <a:extLst>
                <a:ext uri="{28A0092B-C50C-407E-A947-70E740481C1C}">
                  <a14:useLocalDpi xmlns:a14="http://schemas.microsoft.com/office/drawing/2010/main" val="0"/>
                </a:ext>
              </a:extLst>
            </a:blip>
            <a:srcRect l="19702" t="33465" r="78275" b="36194"/>
            <a:stretch>
              <a:fillRect/>
            </a:stretch>
          </p:blipFill>
          <p:spPr>
            <a:xfrm flipV="1">
              <a:off x="1574247" y="-453804"/>
              <a:ext cx="102021" cy="112811"/>
            </a:xfrm>
            <a:custGeom>
              <a:avLst/>
              <a:gdLst/>
              <a:ahLst/>
              <a:cxnLst/>
              <a:rect l="l" t="t" r="r" b="b"/>
              <a:pathLst>
                <a:path w="102021" h="112811">
                  <a:moveTo>
                    <a:pt x="54173" y="112811"/>
                  </a:moveTo>
                  <a:cubicBezTo>
                    <a:pt x="67716" y="112811"/>
                    <a:pt x="78296" y="109971"/>
                    <a:pt x="85911" y="104291"/>
                  </a:cubicBezTo>
                  <a:cubicBezTo>
                    <a:pt x="93526" y="98611"/>
                    <a:pt x="98425" y="90760"/>
                    <a:pt x="100608" y="80739"/>
                  </a:cubicBezTo>
                  <a:lnTo>
                    <a:pt x="78730" y="76646"/>
                  </a:lnTo>
                  <a:cubicBezTo>
                    <a:pt x="77192" y="82004"/>
                    <a:pt x="74302" y="86233"/>
                    <a:pt x="70061" y="89334"/>
                  </a:cubicBezTo>
                  <a:cubicBezTo>
                    <a:pt x="65819" y="92434"/>
                    <a:pt x="60523" y="93985"/>
                    <a:pt x="54173" y="93985"/>
                  </a:cubicBezTo>
                  <a:cubicBezTo>
                    <a:pt x="44549" y="93985"/>
                    <a:pt x="36897" y="90934"/>
                    <a:pt x="31216" y="84832"/>
                  </a:cubicBezTo>
                  <a:cubicBezTo>
                    <a:pt x="25536" y="78730"/>
                    <a:pt x="22696" y="69676"/>
                    <a:pt x="22696" y="57671"/>
                  </a:cubicBezTo>
                  <a:cubicBezTo>
                    <a:pt x="22696" y="44723"/>
                    <a:pt x="25573" y="35011"/>
                    <a:pt x="31328" y="28537"/>
                  </a:cubicBezTo>
                  <a:cubicBezTo>
                    <a:pt x="37083" y="22063"/>
                    <a:pt x="44623" y="18826"/>
                    <a:pt x="53950" y="18826"/>
                  </a:cubicBezTo>
                  <a:cubicBezTo>
                    <a:pt x="58564" y="18826"/>
                    <a:pt x="63190" y="19732"/>
                    <a:pt x="67828" y="21543"/>
                  </a:cubicBezTo>
                  <a:cubicBezTo>
                    <a:pt x="72467" y="23353"/>
                    <a:pt x="76448" y="25549"/>
                    <a:pt x="79772" y="28128"/>
                  </a:cubicBezTo>
                  <a:lnTo>
                    <a:pt x="79772" y="41969"/>
                  </a:lnTo>
                  <a:lnTo>
                    <a:pt x="54545" y="41969"/>
                  </a:lnTo>
                  <a:lnTo>
                    <a:pt x="54545" y="60349"/>
                  </a:lnTo>
                  <a:lnTo>
                    <a:pt x="102021" y="60349"/>
                  </a:lnTo>
                  <a:lnTo>
                    <a:pt x="102021" y="16892"/>
                  </a:lnTo>
                  <a:cubicBezTo>
                    <a:pt x="97408" y="12427"/>
                    <a:pt x="90723" y="8495"/>
                    <a:pt x="81967" y="5097"/>
                  </a:cubicBezTo>
                  <a:cubicBezTo>
                    <a:pt x="73211" y="1699"/>
                    <a:pt x="64343" y="0"/>
                    <a:pt x="55364" y="0"/>
                  </a:cubicBezTo>
                  <a:cubicBezTo>
                    <a:pt x="43954" y="0"/>
                    <a:pt x="34007" y="2393"/>
                    <a:pt x="25524" y="7181"/>
                  </a:cubicBezTo>
                  <a:cubicBezTo>
                    <a:pt x="17041" y="11968"/>
                    <a:pt x="10666" y="18814"/>
                    <a:pt x="6399" y="27719"/>
                  </a:cubicBezTo>
                  <a:cubicBezTo>
                    <a:pt x="2133" y="36624"/>
                    <a:pt x="0" y="46310"/>
                    <a:pt x="0" y="56778"/>
                  </a:cubicBezTo>
                  <a:cubicBezTo>
                    <a:pt x="0" y="68138"/>
                    <a:pt x="2381" y="78234"/>
                    <a:pt x="7143" y="87064"/>
                  </a:cubicBezTo>
                  <a:cubicBezTo>
                    <a:pt x="11906" y="95895"/>
                    <a:pt x="18876" y="102666"/>
                    <a:pt x="28054" y="107379"/>
                  </a:cubicBezTo>
                  <a:cubicBezTo>
                    <a:pt x="35049" y="111001"/>
                    <a:pt x="43755" y="112811"/>
                    <a:pt x="54173" y="112811"/>
                  </a:cubicBezTo>
                  <a:close/>
                </a:path>
              </a:pathLst>
            </a:custGeom>
          </p:spPr>
        </p:pic>
        <p:pic>
          <p:nvPicPr>
            <p:cNvPr id="69" name="Picture 68">
              <a:extLst>
                <a:ext uri="{FF2B5EF4-FFF2-40B4-BE49-F238E27FC236}">
                  <a16:creationId xmlns:a16="http://schemas.microsoft.com/office/drawing/2014/main" id="{808A7238-7F8B-1B18-673E-BB823CF5E700}"/>
                </a:ext>
              </a:extLst>
            </p:cNvPr>
            <p:cNvPicPr>
              <a:picLocks noChangeAspect="1"/>
            </p:cNvPicPr>
            <p:nvPr/>
          </p:nvPicPr>
          <p:blipFill>
            <a:blip r:embed="rId27" cstate="email">
              <a:extLst>
                <a:ext uri="{28A0092B-C50C-407E-A947-70E740481C1C}">
                  <a14:useLocalDpi xmlns:a14="http://schemas.microsoft.com/office/drawing/2010/main" val="0"/>
                </a:ext>
              </a:extLst>
            </a:blip>
            <a:srcRect l="28953" t="33465" r="69025" b="36194"/>
            <a:stretch>
              <a:fillRect/>
            </a:stretch>
          </p:blipFill>
          <p:spPr>
            <a:xfrm flipV="1">
              <a:off x="2040971" y="-453804"/>
              <a:ext cx="102022" cy="112811"/>
            </a:xfrm>
            <a:custGeom>
              <a:avLst/>
              <a:gdLst/>
              <a:ahLst/>
              <a:cxnLst/>
              <a:rect l="l" t="t" r="r" b="b"/>
              <a:pathLst>
                <a:path w="102022" h="112811">
                  <a:moveTo>
                    <a:pt x="54173" y="112811"/>
                  </a:moveTo>
                  <a:cubicBezTo>
                    <a:pt x="67717" y="112811"/>
                    <a:pt x="78296" y="109971"/>
                    <a:pt x="85911" y="104291"/>
                  </a:cubicBezTo>
                  <a:cubicBezTo>
                    <a:pt x="93526" y="98611"/>
                    <a:pt x="98425" y="90760"/>
                    <a:pt x="100608" y="80739"/>
                  </a:cubicBezTo>
                  <a:lnTo>
                    <a:pt x="78730" y="76646"/>
                  </a:lnTo>
                  <a:cubicBezTo>
                    <a:pt x="77192" y="82004"/>
                    <a:pt x="74302" y="86233"/>
                    <a:pt x="70061" y="89334"/>
                  </a:cubicBezTo>
                  <a:cubicBezTo>
                    <a:pt x="65819" y="92434"/>
                    <a:pt x="60523" y="93985"/>
                    <a:pt x="54173" y="93985"/>
                  </a:cubicBezTo>
                  <a:cubicBezTo>
                    <a:pt x="44549" y="93985"/>
                    <a:pt x="36897" y="90934"/>
                    <a:pt x="31216" y="84832"/>
                  </a:cubicBezTo>
                  <a:cubicBezTo>
                    <a:pt x="25536" y="78730"/>
                    <a:pt x="22696" y="69676"/>
                    <a:pt x="22696" y="57671"/>
                  </a:cubicBezTo>
                  <a:cubicBezTo>
                    <a:pt x="22696" y="44723"/>
                    <a:pt x="25573" y="35011"/>
                    <a:pt x="31328" y="28537"/>
                  </a:cubicBezTo>
                  <a:cubicBezTo>
                    <a:pt x="37083" y="22063"/>
                    <a:pt x="44623" y="18826"/>
                    <a:pt x="53950" y="18826"/>
                  </a:cubicBezTo>
                  <a:cubicBezTo>
                    <a:pt x="58564" y="18826"/>
                    <a:pt x="63190" y="19732"/>
                    <a:pt x="67828" y="21543"/>
                  </a:cubicBezTo>
                  <a:cubicBezTo>
                    <a:pt x="72467" y="23353"/>
                    <a:pt x="76448" y="25549"/>
                    <a:pt x="79772" y="28128"/>
                  </a:cubicBezTo>
                  <a:lnTo>
                    <a:pt x="79772" y="41969"/>
                  </a:lnTo>
                  <a:lnTo>
                    <a:pt x="54545" y="41969"/>
                  </a:lnTo>
                  <a:lnTo>
                    <a:pt x="54545" y="60349"/>
                  </a:lnTo>
                  <a:lnTo>
                    <a:pt x="102022" y="60349"/>
                  </a:lnTo>
                  <a:lnTo>
                    <a:pt x="102022" y="16892"/>
                  </a:lnTo>
                  <a:cubicBezTo>
                    <a:pt x="97408" y="12427"/>
                    <a:pt x="90723" y="8495"/>
                    <a:pt x="81967" y="5097"/>
                  </a:cubicBezTo>
                  <a:cubicBezTo>
                    <a:pt x="73211" y="1699"/>
                    <a:pt x="64343" y="0"/>
                    <a:pt x="55364" y="0"/>
                  </a:cubicBezTo>
                  <a:cubicBezTo>
                    <a:pt x="43954" y="0"/>
                    <a:pt x="34007" y="2393"/>
                    <a:pt x="25524" y="7181"/>
                  </a:cubicBezTo>
                  <a:cubicBezTo>
                    <a:pt x="17041" y="11968"/>
                    <a:pt x="10666" y="18814"/>
                    <a:pt x="6399" y="27719"/>
                  </a:cubicBezTo>
                  <a:cubicBezTo>
                    <a:pt x="2133" y="36624"/>
                    <a:pt x="0" y="46310"/>
                    <a:pt x="0" y="56778"/>
                  </a:cubicBezTo>
                  <a:cubicBezTo>
                    <a:pt x="0" y="68138"/>
                    <a:pt x="2381" y="78234"/>
                    <a:pt x="7144" y="87064"/>
                  </a:cubicBezTo>
                  <a:cubicBezTo>
                    <a:pt x="11906" y="95895"/>
                    <a:pt x="18876" y="102666"/>
                    <a:pt x="28054" y="107379"/>
                  </a:cubicBezTo>
                  <a:cubicBezTo>
                    <a:pt x="35049" y="111001"/>
                    <a:pt x="43755" y="112811"/>
                    <a:pt x="54173" y="112811"/>
                  </a:cubicBezTo>
                  <a:close/>
                </a:path>
              </a:pathLst>
            </a:custGeom>
          </p:spPr>
        </p:pic>
        <p:pic>
          <p:nvPicPr>
            <p:cNvPr id="71" name="Picture 70">
              <a:extLst>
                <a:ext uri="{FF2B5EF4-FFF2-40B4-BE49-F238E27FC236}">
                  <a16:creationId xmlns:a16="http://schemas.microsoft.com/office/drawing/2014/main" id="{E6CC98E4-DFA8-8AC5-1589-3BDEB0505287}"/>
                </a:ext>
              </a:extLst>
            </p:cNvPr>
            <p:cNvPicPr>
              <a:picLocks noChangeAspect="1"/>
            </p:cNvPicPr>
            <p:nvPr/>
          </p:nvPicPr>
          <p:blipFill>
            <a:blip r:embed="rId26" cstate="email">
              <a:extLst>
                <a:ext uri="{28A0092B-C50C-407E-A947-70E740481C1C}">
                  <a14:useLocalDpi xmlns:a14="http://schemas.microsoft.com/office/drawing/2010/main" val="0"/>
                </a:ext>
              </a:extLst>
            </a:blip>
            <a:srcRect l="38756" t="33465" r="58798" b="36194"/>
            <a:stretch>
              <a:fillRect/>
            </a:stretch>
          </p:blipFill>
          <p:spPr>
            <a:xfrm flipV="1">
              <a:off x="2535602" y="-453804"/>
              <a:ext cx="123379" cy="112811"/>
            </a:xfrm>
            <a:custGeom>
              <a:avLst/>
              <a:gdLst/>
              <a:ahLst/>
              <a:cxnLst/>
              <a:rect l="l" t="t" r="r" b="b"/>
              <a:pathLst>
                <a:path w="123379" h="112811">
                  <a:moveTo>
                    <a:pt x="52760" y="112811"/>
                  </a:moveTo>
                  <a:cubicBezTo>
                    <a:pt x="68833" y="112811"/>
                    <a:pt x="81707" y="107826"/>
                    <a:pt x="91381" y="97854"/>
                  </a:cubicBezTo>
                  <a:cubicBezTo>
                    <a:pt x="97185" y="91802"/>
                    <a:pt x="101253" y="84336"/>
                    <a:pt x="103585" y="75456"/>
                  </a:cubicBezTo>
                  <a:cubicBezTo>
                    <a:pt x="109389" y="78085"/>
                    <a:pt x="112390" y="82947"/>
                    <a:pt x="112589" y="90041"/>
                  </a:cubicBezTo>
                  <a:lnTo>
                    <a:pt x="102468" y="90041"/>
                  </a:lnTo>
                  <a:lnTo>
                    <a:pt x="102468" y="110951"/>
                  </a:lnTo>
                  <a:lnTo>
                    <a:pt x="123379" y="110951"/>
                  </a:lnTo>
                  <a:lnTo>
                    <a:pt x="123379" y="95994"/>
                  </a:lnTo>
                  <a:cubicBezTo>
                    <a:pt x="123379" y="89842"/>
                    <a:pt x="122845" y="85030"/>
                    <a:pt x="121779" y="81557"/>
                  </a:cubicBezTo>
                  <a:cubicBezTo>
                    <a:pt x="120712" y="78085"/>
                    <a:pt x="118765" y="74997"/>
                    <a:pt x="115937" y="72293"/>
                  </a:cubicBezTo>
                  <a:cubicBezTo>
                    <a:pt x="113109" y="69589"/>
                    <a:pt x="109563" y="67444"/>
                    <a:pt x="105296" y="65856"/>
                  </a:cubicBezTo>
                  <a:cubicBezTo>
                    <a:pt x="105643" y="62780"/>
                    <a:pt x="105817" y="59581"/>
                    <a:pt x="105817" y="56257"/>
                  </a:cubicBezTo>
                  <a:cubicBezTo>
                    <a:pt x="105817" y="38794"/>
                    <a:pt x="101054" y="25052"/>
                    <a:pt x="91529" y="15031"/>
                  </a:cubicBezTo>
                  <a:cubicBezTo>
                    <a:pt x="82005" y="5010"/>
                    <a:pt x="69180" y="0"/>
                    <a:pt x="53057" y="0"/>
                  </a:cubicBezTo>
                  <a:cubicBezTo>
                    <a:pt x="36785" y="0"/>
                    <a:pt x="23875" y="4973"/>
                    <a:pt x="14325" y="14920"/>
                  </a:cubicBezTo>
                  <a:cubicBezTo>
                    <a:pt x="4775" y="24866"/>
                    <a:pt x="0" y="38472"/>
                    <a:pt x="0" y="55736"/>
                  </a:cubicBezTo>
                  <a:cubicBezTo>
                    <a:pt x="0" y="73992"/>
                    <a:pt x="5060" y="88304"/>
                    <a:pt x="15181" y="98673"/>
                  </a:cubicBezTo>
                  <a:cubicBezTo>
                    <a:pt x="24309" y="108098"/>
                    <a:pt x="36835" y="112811"/>
                    <a:pt x="52760" y="112811"/>
                  </a:cubicBezTo>
                  <a:close/>
                  <a:moveTo>
                    <a:pt x="52983" y="93985"/>
                  </a:moveTo>
                  <a:cubicBezTo>
                    <a:pt x="43656" y="93985"/>
                    <a:pt x="36339" y="90859"/>
                    <a:pt x="31031" y="84608"/>
                  </a:cubicBezTo>
                  <a:cubicBezTo>
                    <a:pt x="25475" y="78110"/>
                    <a:pt x="22696" y="68733"/>
                    <a:pt x="22696" y="56480"/>
                  </a:cubicBezTo>
                  <a:cubicBezTo>
                    <a:pt x="22696" y="44474"/>
                    <a:pt x="25549" y="35098"/>
                    <a:pt x="31254" y="28351"/>
                  </a:cubicBezTo>
                  <a:cubicBezTo>
                    <a:pt x="36661" y="22001"/>
                    <a:pt x="43904" y="18826"/>
                    <a:pt x="52983" y="18826"/>
                  </a:cubicBezTo>
                  <a:cubicBezTo>
                    <a:pt x="62062" y="18826"/>
                    <a:pt x="69280" y="22001"/>
                    <a:pt x="74637" y="28351"/>
                  </a:cubicBezTo>
                  <a:cubicBezTo>
                    <a:pt x="80243" y="34999"/>
                    <a:pt x="83046" y="44474"/>
                    <a:pt x="83046" y="56778"/>
                  </a:cubicBezTo>
                  <a:cubicBezTo>
                    <a:pt x="83046" y="68982"/>
                    <a:pt x="80318" y="78308"/>
                    <a:pt x="74861" y="84757"/>
                  </a:cubicBezTo>
                  <a:cubicBezTo>
                    <a:pt x="69602" y="90909"/>
                    <a:pt x="62310" y="93985"/>
                    <a:pt x="52983" y="93985"/>
                  </a:cubicBezTo>
                  <a:close/>
                </a:path>
              </a:pathLst>
            </a:custGeom>
          </p:spPr>
        </p:pic>
        <p:pic>
          <p:nvPicPr>
            <p:cNvPr id="72" name="Picture 71">
              <a:extLst>
                <a:ext uri="{FF2B5EF4-FFF2-40B4-BE49-F238E27FC236}">
                  <a16:creationId xmlns:a16="http://schemas.microsoft.com/office/drawing/2014/main" id="{D4814894-5B3A-0E9B-DC6B-1CA81A99CD97}"/>
                </a:ext>
              </a:extLst>
            </p:cNvPr>
            <p:cNvPicPr>
              <a:picLocks noChangeAspect="1"/>
            </p:cNvPicPr>
            <p:nvPr/>
          </p:nvPicPr>
          <p:blipFill>
            <a:blip r:embed="rId27" cstate="email">
              <a:extLst>
                <a:ext uri="{28A0092B-C50C-407E-A947-70E740481C1C}">
                  <a14:useLocalDpi xmlns:a14="http://schemas.microsoft.com/office/drawing/2010/main" val="0"/>
                </a:ext>
              </a:extLst>
            </a:blip>
            <a:srcRect l="43678" t="33465" r="54300" b="36194"/>
            <a:stretch>
              <a:fillRect/>
            </a:stretch>
          </p:blipFill>
          <p:spPr>
            <a:xfrm flipV="1">
              <a:off x="2783921" y="-453804"/>
              <a:ext cx="102022" cy="112811"/>
            </a:xfrm>
            <a:custGeom>
              <a:avLst/>
              <a:gdLst/>
              <a:ahLst/>
              <a:cxnLst/>
              <a:rect l="l" t="t" r="r" b="b"/>
              <a:pathLst>
                <a:path w="102022" h="112811">
                  <a:moveTo>
                    <a:pt x="54173" y="112811"/>
                  </a:moveTo>
                  <a:cubicBezTo>
                    <a:pt x="67717" y="112811"/>
                    <a:pt x="78296" y="109971"/>
                    <a:pt x="85911" y="104291"/>
                  </a:cubicBezTo>
                  <a:cubicBezTo>
                    <a:pt x="93526" y="98611"/>
                    <a:pt x="98425" y="90760"/>
                    <a:pt x="100608" y="80739"/>
                  </a:cubicBezTo>
                  <a:lnTo>
                    <a:pt x="78730" y="76646"/>
                  </a:lnTo>
                  <a:cubicBezTo>
                    <a:pt x="77192" y="82004"/>
                    <a:pt x="74302" y="86233"/>
                    <a:pt x="70061" y="89334"/>
                  </a:cubicBezTo>
                  <a:cubicBezTo>
                    <a:pt x="65819" y="92434"/>
                    <a:pt x="60523" y="93985"/>
                    <a:pt x="54173" y="93985"/>
                  </a:cubicBezTo>
                  <a:cubicBezTo>
                    <a:pt x="44549" y="93985"/>
                    <a:pt x="36897" y="90934"/>
                    <a:pt x="31216" y="84832"/>
                  </a:cubicBezTo>
                  <a:cubicBezTo>
                    <a:pt x="25536" y="78730"/>
                    <a:pt x="22696" y="69676"/>
                    <a:pt x="22696" y="57671"/>
                  </a:cubicBezTo>
                  <a:cubicBezTo>
                    <a:pt x="22696" y="44723"/>
                    <a:pt x="25573" y="35011"/>
                    <a:pt x="31328" y="28537"/>
                  </a:cubicBezTo>
                  <a:cubicBezTo>
                    <a:pt x="37083" y="22063"/>
                    <a:pt x="44623" y="18826"/>
                    <a:pt x="53950" y="18826"/>
                  </a:cubicBezTo>
                  <a:cubicBezTo>
                    <a:pt x="58564" y="18826"/>
                    <a:pt x="63190" y="19732"/>
                    <a:pt x="67828" y="21543"/>
                  </a:cubicBezTo>
                  <a:cubicBezTo>
                    <a:pt x="72467" y="23353"/>
                    <a:pt x="76448" y="25549"/>
                    <a:pt x="79772" y="28128"/>
                  </a:cubicBezTo>
                  <a:lnTo>
                    <a:pt x="79772" y="41969"/>
                  </a:lnTo>
                  <a:lnTo>
                    <a:pt x="54545" y="41969"/>
                  </a:lnTo>
                  <a:lnTo>
                    <a:pt x="54545" y="60349"/>
                  </a:lnTo>
                  <a:lnTo>
                    <a:pt x="102022" y="60349"/>
                  </a:lnTo>
                  <a:lnTo>
                    <a:pt x="102022" y="16892"/>
                  </a:lnTo>
                  <a:cubicBezTo>
                    <a:pt x="97408" y="12427"/>
                    <a:pt x="90723" y="8495"/>
                    <a:pt x="81967" y="5097"/>
                  </a:cubicBezTo>
                  <a:cubicBezTo>
                    <a:pt x="73211" y="1699"/>
                    <a:pt x="64343" y="0"/>
                    <a:pt x="55364" y="0"/>
                  </a:cubicBezTo>
                  <a:cubicBezTo>
                    <a:pt x="43954" y="0"/>
                    <a:pt x="34007" y="2393"/>
                    <a:pt x="25524" y="7181"/>
                  </a:cubicBezTo>
                  <a:cubicBezTo>
                    <a:pt x="17041" y="11968"/>
                    <a:pt x="10666" y="18814"/>
                    <a:pt x="6400" y="27719"/>
                  </a:cubicBezTo>
                  <a:cubicBezTo>
                    <a:pt x="2133" y="36624"/>
                    <a:pt x="0" y="46310"/>
                    <a:pt x="0" y="56778"/>
                  </a:cubicBezTo>
                  <a:cubicBezTo>
                    <a:pt x="0" y="68138"/>
                    <a:pt x="2381" y="78234"/>
                    <a:pt x="7144" y="87064"/>
                  </a:cubicBezTo>
                  <a:cubicBezTo>
                    <a:pt x="11906" y="95895"/>
                    <a:pt x="18876" y="102666"/>
                    <a:pt x="28054" y="107379"/>
                  </a:cubicBezTo>
                  <a:cubicBezTo>
                    <a:pt x="35049" y="111001"/>
                    <a:pt x="43755" y="112811"/>
                    <a:pt x="54173" y="112811"/>
                  </a:cubicBezTo>
                  <a:close/>
                </a:path>
              </a:pathLst>
            </a:custGeom>
          </p:spPr>
        </p:pic>
        <p:pic>
          <p:nvPicPr>
            <p:cNvPr id="75" name="Picture 74">
              <a:extLst>
                <a:ext uri="{FF2B5EF4-FFF2-40B4-BE49-F238E27FC236}">
                  <a16:creationId xmlns:a16="http://schemas.microsoft.com/office/drawing/2014/main" id="{3971B065-90AC-C8CC-3BB8-48AC63C1B65F}"/>
                </a:ext>
              </a:extLst>
            </p:cNvPr>
            <p:cNvPicPr>
              <a:picLocks noChangeAspect="1"/>
            </p:cNvPicPr>
            <p:nvPr/>
          </p:nvPicPr>
          <p:blipFill>
            <a:blip r:embed="rId28" cstate="email">
              <a:extLst>
                <a:ext uri="{28A0092B-C50C-407E-A947-70E740481C1C}">
                  <a14:useLocalDpi xmlns:a14="http://schemas.microsoft.com/office/drawing/2010/main" val="0"/>
                </a:ext>
              </a:extLst>
            </a:blip>
            <a:srcRect l="62932" t="33465" r="35184" b="36194"/>
            <a:stretch>
              <a:fillRect/>
            </a:stretch>
          </p:blipFill>
          <p:spPr>
            <a:xfrm flipV="1">
              <a:off x="3755397" y="-453804"/>
              <a:ext cx="95027" cy="112811"/>
            </a:xfrm>
            <a:custGeom>
              <a:avLst/>
              <a:gdLst/>
              <a:ahLst/>
              <a:cxnLst/>
              <a:rect l="l" t="t" r="r" b="b"/>
              <a:pathLst>
                <a:path w="95027" h="112811">
                  <a:moveTo>
                    <a:pt x="51048" y="112811"/>
                  </a:moveTo>
                  <a:cubicBezTo>
                    <a:pt x="64393" y="112811"/>
                    <a:pt x="75233" y="108867"/>
                    <a:pt x="83567" y="100980"/>
                  </a:cubicBezTo>
                  <a:cubicBezTo>
                    <a:pt x="88528" y="96316"/>
                    <a:pt x="92249" y="89619"/>
                    <a:pt x="94729" y="80888"/>
                  </a:cubicBezTo>
                  <a:lnTo>
                    <a:pt x="72926" y="75679"/>
                  </a:lnTo>
                  <a:cubicBezTo>
                    <a:pt x="71636" y="81334"/>
                    <a:pt x="68945" y="85799"/>
                    <a:pt x="64852" y="89073"/>
                  </a:cubicBezTo>
                  <a:cubicBezTo>
                    <a:pt x="60759" y="92348"/>
                    <a:pt x="55786" y="93985"/>
                    <a:pt x="49932" y="93985"/>
                  </a:cubicBezTo>
                  <a:cubicBezTo>
                    <a:pt x="41846" y="93985"/>
                    <a:pt x="35285" y="91082"/>
                    <a:pt x="30250" y="85278"/>
                  </a:cubicBezTo>
                  <a:cubicBezTo>
                    <a:pt x="25214" y="79474"/>
                    <a:pt x="22697" y="70073"/>
                    <a:pt x="22697" y="57075"/>
                  </a:cubicBezTo>
                  <a:cubicBezTo>
                    <a:pt x="22697" y="43284"/>
                    <a:pt x="25177" y="33461"/>
                    <a:pt x="30138" y="27607"/>
                  </a:cubicBezTo>
                  <a:cubicBezTo>
                    <a:pt x="35099" y="21753"/>
                    <a:pt x="41548" y="18826"/>
                    <a:pt x="49486" y="18826"/>
                  </a:cubicBezTo>
                  <a:cubicBezTo>
                    <a:pt x="55340" y="18826"/>
                    <a:pt x="60375" y="20687"/>
                    <a:pt x="64592" y="24407"/>
                  </a:cubicBezTo>
                  <a:cubicBezTo>
                    <a:pt x="68809" y="28128"/>
                    <a:pt x="71835" y="33982"/>
                    <a:pt x="73670" y="41969"/>
                  </a:cubicBezTo>
                  <a:lnTo>
                    <a:pt x="95027" y="35198"/>
                  </a:lnTo>
                  <a:cubicBezTo>
                    <a:pt x="91753" y="23291"/>
                    <a:pt x="86308" y="14448"/>
                    <a:pt x="78693" y="8669"/>
                  </a:cubicBezTo>
                  <a:cubicBezTo>
                    <a:pt x="71078" y="2889"/>
                    <a:pt x="61417" y="0"/>
                    <a:pt x="49709" y="0"/>
                  </a:cubicBezTo>
                  <a:cubicBezTo>
                    <a:pt x="35223" y="0"/>
                    <a:pt x="23317" y="4948"/>
                    <a:pt x="13990" y="14845"/>
                  </a:cubicBezTo>
                  <a:cubicBezTo>
                    <a:pt x="4664" y="24742"/>
                    <a:pt x="0" y="38273"/>
                    <a:pt x="0" y="55438"/>
                  </a:cubicBezTo>
                  <a:cubicBezTo>
                    <a:pt x="0" y="73595"/>
                    <a:pt x="4688" y="87697"/>
                    <a:pt x="14065" y="97743"/>
                  </a:cubicBezTo>
                  <a:cubicBezTo>
                    <a:pt x="23441" y="107788"/>
                    <a:pt x="35769" y="112811"/>
                    <a:pt x="51048" y="112811"/>
                  </a:cubicBezTo>
                  <a:close/>
                </a:path>
              </a:pathLst>
            </a:custGeom>
          </p:spPr>
        </p:pic>
        <p:pic>
          <p:nvPicPr>
            <p:cNvPr id="76" name="Picture 75">
              <a:extLst>
                <a:ext uri="{FF2B5EF4-FFF2-40B4-BE49-F238E27FC236}">
                  <a16:creationId xmlns:a16="http://schemas.microsoft.com/office/drawing/2014/main" id="{0F7046CC-FBB5-E1A1-C3E6-DBA0EA0F73A4}"/>
                </a:ext>
              </a:extLst>
            </p:cNvPr>
            <p:cNvPicPr>
              <a:picLocks noChangeAspect="1"/>
            </p:cNvPicPr>
            <p:nvPr/>
          </p:nvPicPr>
          <p:blipFill>
            <a:blip r:embed="rId28" cstate="email">
              <a:extLst>
                <a:ext uri="{28A0092B-C50C-407E-A947-70E740481C1C}">
                  <a14:useLocalDpi xmlns:a14="http://schemas.microsoft.com/office/drawing/2010/main" val="0"/>
                </a:ext>
              </a:extLst>
            </a:blip>
            <a:srcRect l="72371" t="33465" r="25745" b="36194"/>
            <a:stretch>
              <a:fillRect/>
            </a:stretch>
          </p:blipFill>
          <p:spPr>
            <a:xfrm flipV="1">
              <a:off x="4231647" y="-453804"/>
              <a:ext cx="95027" cy="112811"/>
            </a:xfrm>
            <a:custGeom>
              <a:avLst/>
              <a:gdLst/>
              <a:ahLst/>
              <a:cxnLst/>
              <a:rect l="l" t="t" r="r" b="b"/>
              <a:pathLst>
                <a:path w="95027" h="112811">
                  <a:moveTo>
                    <a:pt x="51048" y="112811"/>
                  </a:moveTo>
                  <a:cubicBezTo>
                    <a:pt x="64393" y="112811"/>
                    <a:pt x="75233" y="108867"/>
                    <a:pt x="83567" y="100980"/>
                  </a:cubicBezTo>
                  <a:cubicBezTo>
                    <a:pt x="88528" y="96316"/>
                    <a:pt x="92249" y="89619"/>
                    <a:pt x="94729" y="80888"/>
                  </a:cubicBezTo>
                  <a:lnTo>
                    <a:pt x="72926" y="75679"/>
                  </a:lnTo>
                  <a:cubicBezTo>
                    <a:pt x="71636" y="81334"/>
                    <a:pt x="68945" y="85799"/>
                    <a:pt x="64852" y="89073"/>
                  </a:cubicBezTo>
                  <a:cubicBezTo>
                    <a:pt x="60759" y="92348"/>
                    <a:pt x="55786" y="93985"/>
                    <a:pt x="49932" y="93985"/>
                  </a:cubicBezTo>
                  <a:cubicBezTo>
                    <a:pt x="41846" y="93985"/>
                    <a:pt x="35285" y="91082"/>
                    <a:pt x="30250" y="85278"/>
                  </a:cubicBezTo>
                  <a:cubicBezTo>
                    <a:pt x="25214" y="79474"/>
                    <a:pt x="22697" y="70073"/>
                    <a:pt x="22697" y="57075"/>
                  </a:cubicBezTo>
                  <a:cubicBezTo>
                    <a:pt x="22697" y="43284"/>
                    <a:pt x="25177" y="33461"/>
                    <a:pt x="30138" y="27607"/>
                  </a:cubicBezTo>
                  <a:cubicBezTo>
                    <a:pt x="35099" y="21753"/>
                    <a:pt x="41548" y="18826"/>
                    <a:pt x="49486" y="18826"/>
                  </a:cubicBezTo>
                  <a:cubicBezTo>
                    <a:pt x="55340" y="18826"/>
                    <a:pt x="60375" y="20687"/>
                    <a:pt x="64592" y="24407"/>
                  </a:cubicBezTo>
                  <a:cubicBezTo>
                    <a:pt x="68809" y="28128"/>
                    <a:pt x="71835" y="33982"/>
                    <a:pt x="73670" y="41969"/>
                  </a:cubicBezTo>
                  <a:lnTo>
                    <a:pt x="95027" y="35198"/>
                  </a:lnTo>
                  <a:cubicBezTo>
                    <a:pt x="91753" y="23291"/>
                    <a:pt x="86308" y="14448"/>
                    <a:pt x="78693" y="8669"/>
                  </a:cubicBezTo>
                  <a:cubicBezTo>
                    <a:pt x="71078" y="2889"/>
                    <a:pt x="61417" y="0"/>
                    <a:pt x="49709" y="0"/>
                  </a:cubicBezTo>
                  <a:cubicBezTo>
                    <a:pt x="35223" y="0"/>
                    <a:pt x="23317" y="4948"/>
                    <a:pt x="13990" y="14845"/>
                  </a:cubicBezTo>
                  <a:cubicBezTo>
                    <a:pt x="4664" y="24742"/>
                    <a:pt x="0" y="38273"/>
                    <a:pt x="0" y="55438"/>
                  </a:cubicBezTo>
                  <a:cubicBezTo>
                    <a:pt x="0" y="73595"/>
                    <a:pt x="4688" y="87697"/>
                    <a:pt x="14065" y="97743"/>
                  </a:cubicBezTo>
                  <a:cubicBezTo>
                    <a:pt x="23441" y="107788"/>
                    <a:pt x="35769" y="112811"/>
                    <a:pt x="51048" y="112811"/>
                  </a:cubicBezTo>
                  <a:close/>
                </a:path>
              </a:pathLst>
            </a:custGeom>
          </p:spPr>
        </p:pic>
        <p:pic>
          <p:nvPicPr>
            <p:cNvPr id="87" name="Picture 86">
              <a:extLst>
                <a:ext uri="{FF2B5EF4-FFF2-40B4-BE49-F238E27FC236}">
                  <a16:creationId xmlns:a16="http://schemas.microsoft.com/office/drawing/2014/main" id="{4537A209-C4F2-6F99-6B9A-1C38BEA5A1D8}"/>
                </a:ext>
              </a:extLst>
            </p:cNvPr>
            <p:cNvPicPr>
              <a:picLocks noChangeAspect="1"/>
            </p:cNvPicPr>
            <p:nvPr/>
          </p:nvPicPr>
          <p:blipFill>
            <a:blip r:embed="rId27" cstate="email">
              <a:extLst>
                <a:ext uri="{28A0092B-C50C-407E-A947-70E740481C1C}">
                  <a14:useLocalDpi xmlns:a14="http://schemas.microsoft.com/office/drawing/2010/main" val="0"/>
                </a:ext>
              </a:extLst>
            </a:blip>
            <a:srcRect l="84077" t="33465" r="13900" b="36194"/>
            <a:stretch>
              <a:fillRect/>
            </a:stretch>
          </p:blipFill>
          <p:spPr>
            <a:xfrm flipV="1">
              <a:off x="4822271" y="-453804"/>
              <a:ext cx="102022" cy="112811"/>
            </a:xfrm>
            <a:custGeom>
              <a:avLst/>
              <a:gdLst/>
              <a:ahLst/>
              <a:cxnLst/>
              <a:rect l="l" t="t" r="r" b="b"/>
              <a:pathLst>
                <a:path w="102022" h="112811">
                  <a:moveTo>
                    <a:pt x="54173" y="112811"/>
                  </a:moveTo>
                  <a:cubicBezTo>
                    <a:pt x="67717" y="112811"/>
                    <a:pt x="78296" y="109971"/>
                    <a:pt x="85911" y="104291"/>
                  </a:cubicBezTo>
                  <a:cubicBezTo>
                    <a:pt x="93526" y="98611"/>
                    <a:pt x="98425" y="90760"/>
                    <a:pt x="100608" y="80739"/>
                  </a:cubicBezTo>
                  <a:lnTo>
                    <a:pt x="78730" y="76646"/>
                  </a:lnTo>
                  <a:cubicBezTo>
                    <a:pt x="77192" y="82004"/>
                    <a:pt x="74302" y="86233"/>
                    <a:pt x="70061" y="89334"/>
                  </a:cubicBezTo>
                  <a:cubicBezTo>
                    <a:pt x="65819" y="92434"/>
                    <a:pt x="60523" y="93985"/>
                    <a:pt x="54173" y="93985"/>
                  </a:cubicBezTo>
                  <a:cubicBezTo>
                    <a:pt x="44549" y="93985"/>
                    <a:pt x="36897" y="90934"/>
                    <a:pt x="31217" y="84832"/>
                  </a:cubicBezTo>
                  <a:cubicBezTo>
                    <a:pt x="25536" y="78730"/>
                    <a:pt x="22696" y="69676"/>
                    <a:pt x="22696" y="57671"/>
                  </a:cubicBezTo>
                  <a:cubicBezTo>
                    <a:pt x="22696" y="44723"/>
                    <a:pt x="25574" y="35011"/>
                    <a:pt x="31328" y="28537"/>
                  </a:cubicBezTo>
                  <a:cubicBezTo>
                    <a:pt x="37083" y="22063"/>
                    <a:pt x="44624" y="18826"/>
                    <a:pt x="53950" y="18826"/>
                  </a:cubicBezTo>
                  <a:cubicBezTo>
                    <a:pt x="58564" y="18826"/>
                    <a:pt x="63190" y="19732"/>
                    <a:pt x="67828" y="21543"/>
                  </a:cubicBezTo>
                  <a:cubicBezTo>
                    <a:pt x="72467" y="23353"/>
                    <a:pt x="76448" y="25549"/>
                    <a:pt x="79772" y="28128"/>
                  </a:cubicBezTo>
                  <a:lnTo>
                    <a:pt x="79772" y="41969"/>
                  </a:lnTo>
                  <a:lnTo>
                    <a:pt x="54545" y="41969"/>
                  </a:lnTo>
                  <a:lnTo>
                    <a:pt x="54545" y="60349"/>
                  </a:lnTo>
                  <a:lnTo>
                    <a:pt x="102022" y="60349"/>
                  </a:lnTo>
                  <a:lnTo>
                    <a:pt x="102022" y="16892"/>
                  </a:lnTo>
                  <a:cubicBezTo>
                    <a:pt x="97408" y="12427"/>
                    <a:pt x="90723" y="8495"/>
                    <a:pt x="81967" y="5097"/>
                  </a:cubicBezTo>
                  <a:cubicBezTo>
                    <a:pt x="73211" y="1699"/>
                    <a:pt x="64343" y="0"/>
                    <a:pt x="55364" y="0"/>
                  </a:cubicBezTo>
                  <a:cubicBezTo>
                    <a:pt x="43954" y="0"/>
                    <a:pt x="34007" y="2393"/>
                    <a:pt x="25524" y="7181"/>
                  </a:cubicBezTo>
                  <a:cubicBezTo>
                    <a:pt x="17041" y="11968"/>
                    <a:pt x="10666" y="18814"/>
                    <a:pt x="6399" y="27719"/>
                  </a:cubicBezTo>
                  <a:cubicBezTo>
                    <a:pt x="2133" y="36624"/>
                    <a:pt x="0" y="46310"/>
                    <a:pt x="0" y="56778"/>
                  </a:cubicBezTo>
                  <a:cubicBezTo>
                    <a:pt x="0" y="68138"/>
                    <a:pt x="2381" y="78234"/>
                    <a:pt x="7144" y="87064"/>
                  </a:cubicBezTo>
                  <a:cubicBezTo>
                    <a:pt x="11906" y="95895"/>
                    <a:pt x="18876" y="102666"/>
                    <a:pt x="28054" y="107379"/>
                  </a:cubicBezTo>
                  <a:cubicBezTo>
                    <a:pt x="35049" y="111001"/>
                    <a:pt x="43755" y="112811"/>
                    <a:pt x="54173" y="112811"/>
                  </a:cubicBezTo>
                  <a:close/>
                </a:path>
              </a:pathLst>
            </a:custGeom>
          </p:spPr>
        </p:pic>
        <p:pic>
          <p:nvPicPr>
            <p:cNvPr id="88" name="Picture 87">
              <a:extLst>
                <a:ext uri="{FF2B5EF4-FFF2-40B4-BE49-F238E27FC236}">
                  <a16:creationId xmlns:a16="http://schemas.microsoft.com/office/drawing/2014/main" id="{4B654489-14EB-419F-EE4A-9DF11DE67AF7}"/>
                </a:ext>
              </a:extLst>
            </p:cNvPr>
            <p:cNvPicPr>
              <a:picLocks noChangeAspect="1"/>
            </p:cNvPicPr>
            <p:nvPr/>
          </p:nvPicPr>
          <p:blipFill>
            <a:blip r:embed="rId29" cstate="email">
              <a:extLst>
                <a:ext uri="{28A0092B-C50C-407E-A947-70E740481C1C}">
                  <a14:useLocalDpi xmlns:a14="http://schemas.microsoft.com/office/drawing/2010/main" val="0"/>
                </a:ext>
              </a:extLst>
            </a:blip>
            <a:srcRect l="1808" t="33965" r="96155" b="36695"/>
            <a:stretch>
              <a:fillRect/>
            </a:stretch>
          </p:blipFill>
          <p:spPr>
            <a:xfrm flipV="1">
              <a:off x="671380" y="-451944"/>
              <a:ext cx="102766" cy="109091"/>
            </a:xfrm>
            <a:custGeom>
              <a:avLst/>
              <a:gdLst/>
              <a:ahLst/>
              <a:cxnLst/>
              <a:rect l="l" t="t" r="r" b="b"/>
              <a:pathLst>
                <a:path w="102766" h="109091">
                  <a:moveTo>
                    <a:pt x="11311" y="109091"/>
                  </a:moveTo>
                  <a:lnTo>
                    <a:pt x="51494" y="109091"/>
                  </a:lnTo>
                  <a:cubicBezTo>
                    <a:pt x="60722" y="109091"/>
                    <a:pt x="67717" y="108372"/>
                    <a:pt x="72479" y="106933"/>
                  </a:cubicBezTo>
                  <a:cubicBezTo>
                    <a:pt x="78928" y="104998"/>
                    <a:pt x="84435" y="101588"/>
                    <a:pt x="88999" y="96701"/>
                  </a:cubicBezTo>
                  <a:cubicBezTo>
                    <a:pt x="93563" y="91815"/>
                    <a:pt x="96999" y="85899"/>
                    <a:pt x="99305" y="78953"/>
                  </a:cubicBezTo>
                  <a:cubicBezTo>
                    <a:pt x="101612" y="72008"/>
                    <a:pt x="102766" y="63426"/>
                    <a:pt x="102766" y="53206"/>
                  </a:cubicBezTo>
                  <a:cubicBezTo>
                    <a:pt x="102766" y="44227"/>
                    <a:pt x="101488" y="36128"/>
                    <a:pt x="98933" y="28910"/>
                  </a:cubicBezTo>
                  <a:cubicBezTo>
                    <a:pt x="96378" y="21692"/>
                    <a:pt x="92621" y="15677"/>
                    <a:pt x="87660" y="10864"/>
                  </a:cubicBezTo>
                  <a:cubicBezTo>
                    <a:pt x="83840" y="7243"/>
                    <a:pt x="78705" y="4390"/>
                    <a:pt x="72256" y="2307"/>
                  </a:cubicBezTo>
                  <a:cubicBezTo>
                    <a:pt x="67394" y="769"/>
                    <a:pt x="60871" y="0"/>
                    <a:pt x="52685" y="0"/>
                  </a:cubicBezTo>
                  <a:lnTo>
                    <a:pt x="11311" y="0"/>
                  </a:lnTo>
                  <a:lnTo>
                    <a:pt x="11311" y="47625"/>
                  </a:lnTo>
                  <a:lnTo>
                    <a:pt x="0" y="47625"/>
                  </a:lnTo>
                  <a:lnTo>
                    <a:pt x="0" y="61466"/>
                  </a:lnTo>
                  <a:lnTo>
                    <a:pt x="11311" y="61466"/>
                  </a:lnTo>
                  <a:lnTo>
                    <a:pt x="11311" y="109091"/>
                  </a:lnTo>
                  <a:close/>
                  <a:moveTo>
                    <a:pt x="33263" y="90636"/>
                  </a:moveTo>
                  <a:lnTo>
                    <a:pt x="33263" y="61466"/>
                  </a:lnTo>
                  <a:lnTo>
                    <a:pt x="56629" y="61466"/>
                  </a:lnTo>
                  <a:lnTo>
                    <a:pt x="56629" y="47625"/>
                  </a:lnTo>
                  <a:lnTo>
                    <a:pt x="33263" y="47625"/>
                  </a:lnTo>
                  <a:lnTo>
                    <a:pt x="33263" y="18380"/>
                  </a:lnTo>
                  <a:lnTo>
                    <a:pt x="49783" y="18380"/>
                  </a:lnTo>
                  <a:cubicBezTo>
                    <a:pt x="57075" y="18380"/>
                    <a:pt x="62334" y="18976"/>
                    <a:pt x="65559" y="20166"/>
                  </a:cubicBezTo>
                  <a:cubicBezTo>
                    <a:pt x="69825" y="21655"/>
                    <a:pt x="73075" y="24383"/>
                    <a:pt x="75307" y="28352"/>
                  </a:cubicBezTo>
                  <a:cubicBezTo>
                    <a:pt x="78432" y="33958"/>
                    <a:pt x="79995" y="42515"/>
                    <a:pt x="79995" y="54025"/>
                  </a:cubicBezTo>
                  <a:cubicBezTo>
                    <a:pt x="79995" y="62210"/>
                    <a:pt x="79338" y="68523"/>
                    <a:pt x="78023" y="72963"/>
                  </a:cubicBezTo>
                  <a:cubicBezTo>
                    <a:pt x="76708" y="77403"/>
                    <a:pt x="74774" y="80987"/>
                    <a:pt x="72219" y="83716"/>
                  </a:cubicBezTo>
                  <a:cubicBezTo>
                    <a:pt x="69664" y="86444"/>
                    <a:pt x="66328" y="88354"/>
                    <a:pt x="62210" y="89446"/>
                  </a:cubicBezTo>
                  <a:cubicBezTo>
                    <a:pt x="59035" y="90239"/>
                    <a:pt x="52710" y="90636"/>
                    <a:pt x="43234" y="90636"/>
                  </a:cubicBezTo>
                  <a:lnTo>
                    <a:pt x="33263" y="90636"/>
                  </a:lnTo>
                  <a:close/>
                </a:path>
              </a:pathLst>
            </a:custGeom>
          </p:spPr>
        </p:pic>
        <p:pic>
          <p:nvPicPr>
            <p:cNvPr id="89" name="Picture 88">
              <a:extLst>
                <a:ext uri="{FF2B5EF4-FFF2-40B4-BE49-F238E27FC236}">
                  <a16:creationId xmlns:a16="http://schemas.microsoft.com/office/drawing/2014/main" id="{129612B3-1588-9C8A-AFBD-9A4C61B1AF41}"/>
                </a:ext>
              </a:extLst>
            </p:cNvPr>
            <p:cNvPicPr>
              <a:picLocks noChangeAspect="1"/>
            </p:cNvPicPr>
            <p:nvPr/>
          </p:nvPicPr>
          <p:blipFill>
            <a:blip r:embed="rId30" cstate="email">
              <a:extLst>
                <a:ext uri="{28A0092B-C50C-407E-A947-70E740481C1C}">
                  <a14:useLocalDpi xmlns:a14="http://schemas.microsoft.com/office/drawing/2010/main" val="0"/>
                </a:ext>
              </a:extLst>
            </a:blip>
            <a:srcRect l="4284" t="33965" r="95279" b="36695"/>
            <a:stretch>
              <a:fillRect/>
            </a:stretch>
          </p:blipFill>
          <p:spPr>
            <a:xfrm flipV="1">
              <a:off x="796322" y="-451944"/>
              <a:ext cx="22027" cy="109091"/>
            </a:xfrm>
            <a:custGeom>
              <a:avLst/>
              <a:gdLst/>
              <a:ahLst/>
              <a:cxnLst/>
              <a:rect l="l" t="t" r="r" b="b"/>
              <a:pathLst>
                <a:path w="22027" h="109091">
                  <a:moveTo>
                    <a:pt x="0" y="109091"/>
                  </a:moveTo>
                  <a:lnTo>
                    <a:pt x="22027" y="109091"/>
                  </a:lnTo>
                  <a:lnTo>
                    <a:pt x="22027" y="0"/>
                  </a:lnTo>
                  <a:lnTo>
                    <a:pt x="0" y="0"/>
                  </a:lnTo>
                  <a:lnTo>
                    <a:pt x="0" y="109091"/>
                  </a:lnTo>
                  <a:close/>
                </a:path>
              </a:pathLst>
            </a:custGeom>
          </p:spPr>
        </p:pic>
        <p:pic>
          <p:nvPicPr>
            <p:cNvPr id="90" name="Picture 89">
              <a:extLst>
                <a:ext uri="{FF2B5EF4-FFF2-40B4-BE49-F238E27FC236}">
                  <a16:creationId xmlns:a16="http://schemas.microsoft.com/office/drawing/2014/main" id="{10B4A1C1-A1E0-DA1F-36FE-31744D1E479F}"/>
                </a:ext>
              </a:extLst>
            </p:cNvPr>
            <p:cNvPicPr>
              <a:picLocks noChangeAspect="1"/>
            </p:cNvPicPr>
            <p:nvPr/>
          </p:nvPicPr>
          <p:blipFill>
            <a:blip r:embed="rId28" cstate="email">
              <a:extLst>
                <a:ext uri="{28A0092B-C50C-407E-A947-70E740481C1C}">
                  <a14:useLocalDpi xmlns:a14="http://schemas.microsoft.com/office/drawing/2010/main" val="0"/>
                </a:ext>
              </a:extLst>
            </a:blip>
            <a:srcRect l="5057" t="33965" r="93228" b="36695"/>
            <a:stretch>
              <a:fillRect/>
            </a:stretch>
          </p:blipFill>
          <p:spPr>
            <a:xfrm flipV="1">
              <a:off x="835314" y="-451944"/>
              <a:ext cx="86544" cy="109091"/>
            </a:xfrm>
            <a:custGeom>
              <a:avLst/>
              <a:gdLst/>
              <a:ahLst/>
              <a:cxnLst/>
              <a:rect l="l" t="t" r="r" b="b"/>
              <a:pathLst>
                <a:path w="86544" h="109091">
                  <a:moveTo>
                    <a:pt x="0" y="109091"/>
                  </a:moveTo>
                  <a:lnTo>
                    <a:pt x="21431" y="109091"/>
                  </a:lnTo>
                  <a:lnTo>
                    <a:pt x="66080" y="36240"/>
                  </a:lnTo>
                  <a:lnTo>
                    <a:pt x="66080" y="109091"/>
                  </a:lnTo>
                  <a:lnTo>
                    <a:pt x="86544" y="109091"/>
                  </a:lnTo>
                  <a:lnTo>
                    <a:pt x="86544" y="0"/>
                  </a:lnTo>
                  <a:lnTo>
                    <a:pt x="64443" y="0"/>
                  </a:lnTo>
                  <a:lnTo>
                    <a:pt x="20464" y="71140"/>
                  </a:lnTo>
                  <a:lnTo>
                    <a:pt x="20464" y="0"/>
                  </a:lnTo>
                  <a:lnTo>
                    <a:pt x="0" y="0"/>
                  </a:lnTo>
                  <a:lnTo>
                    <a:pt x="0" y="109091"/>
                  </a:lnTo>
                  <a:close/>
                </a:path>
              </a:pathLst>
            </a:custGeom>
          </p:spPr>
        </p:pic>
        <p:pic>
          <p:nvPicPr>
            <p:cNvPr id="91" name="Picture 90">
              <a:extLst>
                <a:ext uri="{FF2B5EF4-FFF2-40B4-BE49-F238E27FC236}">
                  <a16:creationId xmlns:a16="http://schemas.microsoft.com/office/drawing/2014/main" id="{212056BB-2A36-2B78-E4EB-929920751B81}"/>
                </a:ext>
              </a:extLst>
            </p:cNvPr>
            <p:cNvPicPr>
              <a:picLocks noChangeAspect="1"/>
            </p:cNvPicPr>
            <p:nvPr/>
          </p:nvPicPr>
          <p:blipFill>
            <a:blip r:embed="rId31" cstate="email">
              <a:extLst>
                <a:ext uri="{28A0092B-C50C-407E-A947-70E740481C1C}">
                  <a14:useLocalDpi xmlns:a14="http://schemas.microsoft.com/office/drawing/2010/main" val="0"/>
                </a:ext>
              </a:extLst>
            </a:blip>
            <a:srcRect l="7319" t="33965" r="90952" b="36695"/>
            <a:stretch>
              <a:fillRect/>
            </a:stretch>
          </p:blipFill>
          <p:spPr>
            <a:xfrm flipV="1">
              <a:off x="949465" y="-451944"/>
              <a:ext cx="87214" cy="109091"/>
            </a:xfrm>
            <a:custGeom>
              <a:avLst/>
              <a:gdLst/>
              <a:ahLst/>
              <a:cxnLst/>
              <a:rect l="l" t="t" r="r" b="b"/>
              <a:pathLst>
                <a:path w="87214" h="109091">
                  <a:moveTo>
                    <a:pt x="0" y="109091"/>
                  </a:moveTo>
                  <a:lnTo>
                    <a:pt x="22027" y="109091"/>
                  </a:lnTo>
                  <a:lnTo>
                    <a:pt x="22027" y="66154"/>
                  </a:lnTo>
                  <a:lnTo>
                    <a:pt x="65187" y="66154"/>
                  </a:lnTo>
                  <a:lnTo>
                    <a:pt x="65187" y="109091"/>
                  </a:lnTo>
                  <a:lnTo>
                    <a:pt x="87214" y="109091"/>
                  </a:lnTo>
                  <a:lnTo>
                    <a:pt x="87214" y="0"/>
                  </a:lnTo>
                  <a:lnTo>
                    <a:pt x="65187" y="0"/>
                  </a:lnTo>
                  <a:lnTo>
                    <a:pt x="65187" y="47699"/>
                  </a:lnTo>
                  <a:lnTo>
                    <a:pt x="22027" y="47699"/>
                  </a:lnTo>
                  <a:lnTo>
                    <a:pt x="22027" y="0"/>
                  </a:lnTo>
                  <a:lnTo>
                    <a:pt x="0" y="0"/>
                  </a:lnTo>
                  <a:lnTo>
                    <a:pt x="0" y="109091"/>
                  </a:lnTo>
                  <a:close/>
                </a:path>
              </a:pathLst>
            </a:custGeom>
          </p:spPr>
        </p:pic>
        <p:pic>
          <p:nvPicPr>
            <p:cNvPr id="92" name="Picture 91">
              <a:extLst>
                <a:ext uri="{FF2B5EF4-FFF2-40B4-BE49-F238E27FC236}">
                  <a16:creationId xmlns:a16="http://schemas.microsoft.com/office/drawing/2014/main" id="{9CA98D15-133C-AFFD-B155-D12FD17377D6}"/>
                </a:ext>
              </a:extLst>
            </p:cNvPr>
            <p:cNvPicPr>
              <a:picLocks noChangeAspect="1"/>
            </p:cNvPicPr>
            <p:nvPr/>
          </p:nvPicPr>
          <p:blipFill>
            <a:blip r:embed="rId32" cstate="email">
              <a:extLst>
                <a:ext uri="{28A0092B-C50C-407E-A947-70E740481C1C}">
                  <a14:useLocalDpi xmlns:a14="http://schemas.microsoft.com/office/drawing/2010/main" val="0"/>
                </a:ext>
              </a:extLst>
            </a:blip>
            <a:srcRect l="10151" t="33965" r="88120" b="36695"/>
            <a:stretch>
              <a:fillRect/>
            </a:stretch>
          </p:blipFill>
          <p:spPr>
            <a:xfrm flipV="1">
              <a:off x="1092340" y="-451944"/>
              <a:ext cx="87214" cy="109091"/>
            </a:xfrm>
            <a:custGeom>
              <a:avLst/>
              <a:gdLst/>
              <a:ahLst/>
              <a:cxnLst/>
              <a:rect l="l" t="t" r="r" b="b"/>
              <a:pathLst>
                <a:path w="87214" h="109091">
                  <a:moveTo>
                    <a:pt x="0" y="109091"/>
                  </a:moveTo>
                  <a:lnTo>
                    <a:pt x="22027" y="109091"/>
                  </a:lnTo>
                  <a:lnTo>
                    <a:pt x="22027" y="66154"/>
                  </a:lnTo>
                  <a:lnTo>
                    <a:pt x="65187" y="66154"/>
                  </a:lnTo>
                  <a:lnTo>
                    <a:pt x="65187" y="109091"/>
                  </a:lnTo>
                  <a:lnTo>
                    <a:pt x="87214" y="109091"/>
                  </a:lnTo>
                  <a:lnTo>
                    <a:pt x="87214" y="0"/>
                  </a:lnTo>
                  <a:lnTo>
                    <a:pt x="65187" y="0"/>
                  </a:lnTo>
                  <a:lnTo>
                    <a:pt x="65187" y="47699"/>
                  </a:lnTo>
                  <a:lnTo>
                    <a:pt x="22027" y="47699"/>
                  </a:lnTo>
                  <a:lnTo>
                    <a:pt x="22027" y="0"/>
                  </a:lnTo>
                  <a:lnTo>
                    <a:pt x="0" y="0"/>
                  </a:lnTo>
                  <a:lnTo>
                    <a:pt x="0" y="109091"/>
                  </a:lnTo>
                  <a:close/>
                </a:path>
              </a:pathLst>
            </a:custGeom>
          </p:spPr>
        </p:pic>
        <p:pic>
          <p:nvPicPr>
            <p:cNvPr id="93" name="Picture 92">
              <a:extLst>
                <a:ext uri="{FF2B5EF4-FFF2-40B4-BE49-F238E27FC236}">
                  <a16:creationId xmlns:a16="http://schemas.microsoft.com/office/drawing/2014/main" id="{403B3BCD-A395-B9BA-8462-34E341DF1845}"/>
                </a:ext>
              </a:extLst>
            </p:cNvPr>
            <p:cNvPicPr>
              <a:picLocks noChangeAspect="1"/>
            </p:cNvPicPr>
            <p:nvPr/>
          </p:nvPicPr>
          <p:blipFill>
            <a:blip r:embed="rId33" cstate="email">
              <a:extLst>
                <a:ext uri="{28A0092B-C50C-407E-A947-70E740481C1C}">
                  <a14:useLocalDpi xmlns:a14="http://schemas.microsoft.com/office/drawing/2010/main" val="0"/>
                </a:ext>
              </a:extLst>
            </a:blip>
            <a:srcRect l="12412" t="33465" r="85299" b="36695"/>
            <a:stretch>
              <a:fillRect/>
            </a:stretch>
          </p:blipFill>
          <p:spPr>
            <a:xfrm flipV="1">
              <a:off x="1206418" y="-451944"/>
              <a:ext cx="115491" cy="110951"/>
            </a:xfrm>
            <a:custGeom>
              <a:avLst/>
              <a:gdLst/>
              <a:ahLst/>
              <a:cxnLst/>
              <a:rect l="l" t="t" r="r" b="b"/>
              <a:pathLst>
                <a:path w="115491" h="110951">
                  <a:moveTo>
                    <a:pt x="0" y="110951"/>
                  </a:moveTo>
                  <a:lnTo>
                    <a:pt x="22027" y="110951"/>
                  </a:lnTo>
                  <a:lnTo>
                    <a:pt x="22027" y="51866"/>
                  </a:lnTo>
                  <a:cubicBezTo>
                    <a:pt x="22027" y="42391"/>
                    <a:pt x="22299" y="36314"/>
                    <a:pt x="22845" y="33635"/>
                  </a:cubicBezTo>
                  <a:cubicBezTo>
                    <a:pt x="24879" y="23763"/>
                    <a:pt x="31973" y="18826"/>
                    <a:pt x="44128" y="18826"/>
                  </a:cubicBezTo>
                  <a:cubicBezTo>
                    <a:pt x="55835" y="18826"/>
                    <a:pt x="62458" y="23242"/>
                    <a:pt x="63996" y="32072"/>
                  </a:cubicBezTo>
                  <a:cubicBezTo>
                    <a:pt x="64641" y="35793"/>
                    <a:pt x="64963" y="41969"/>
                    <a:pt x="64963" y="50601"/>
                  </a:cubicBezTo>
                  <a:lnTo>
                    <a:pt x="64963" y="110951"/>
                  </a:lnTo>
                  <a:lnTo>
                    <a:pt x="86990" y="110951"/>
                  </a:lnTo>
                  <a:lnTo>
                    <a:pt x="86990" y="72032"/>
                  </a:lnTo>
                  <a:cubicBezTo>
                    <a:pt x="94183" y="73372"/>
                    <a:pt x="99194" y="75976"/>
                    <a:pt x="102022" y="79846"/>
                  </a:cubicBezTo>
                  <a:cubicBezTo>
                    <a:pt x="103708" y="82128"/>
                    <a:pt x="104601" y="85526"/>
                    <a:pt x="104701" y="90041"/>
                  </a:cubicBezTo>
                  <a:lnTo>
                    <a:pt x="94580" y="90041"/>
                  </a:lnTo>
                  <a:lnTo>
                    <a:pt x="94580" y="110951"/>
                  </a:lnTo>
                  <a:lnTo>
                    <a:pt x="115491" y="110951"/>
                  </a:lnTo>
                  <a:lnTo>
                    <a:pt x="115491" y="95994"/>
                  </a:lnTo>
                  <a:cubicBezTo>
                    <a:pt x="115491" y="89842"/>
                    <a:pt x="114957" y="85030"/>
                    <a:pt x="113891" y="81557"/>
                  </a:cubicBezTo>
                  <a:cubicBezTo>
                    <a:pt x="112824" y="78085"/>
                    <a:pt x="110877" y="74984"/>
                    <a:pt x="108049" y="72256"/>
                  </a:cubicBezTo>
                  <a:cubicBezTo>
                    <a:pt x="103485" y="67890"/>
                    <a:pt x="96465" y="64988"/>
                    <a:pt x="86990" y="63549"/>
                  </a:cubicBezTo>
                  <a:lnTo>
                    <a:pt x="86990" y="53652"/>
                  </a:lnTo>
                  <a:cubicBezTo>
                    <a:pt x="86990" y="40803"/>
                    <a:pt x="86395" y="31551"/>
                    <a:pt x="85204" y="25896"/>
                  </a:cubicBezTo>
                  <a:cubicBezTo>
                    <a:pt x="84063" y="20588"/>
                    <a:pt x="81880" y="16024"/>
                    <a:pt x="78656" y="12204"/>
                  </a:cubicBezTo>
                  <a:cubicBezTo>
                    <a:pt x="71611" y="4068"/>
                    <a:pt x="60325" y="0"/>
                    <a:pt x="44797" y="0"/>
                  </a:cubicBezTo>
                  <a:cubicBezTo>
                    <a:pt x="27533" y="0"/>
                    <a:pt x="15379" y="4340"/>
                    <a:pt x="8334" y="13022"/>
                  </a:cubicBezTo>
                  <a:cubicBezTo>
                    <a:pt x="5209" y="16842"/>
                    <a:pt x="3150" y="20860"/>
                    <a:pt x="2158" y="25077"/>
                  </a:cubicBezTo>
                  <a:cubicBezTo>
                    <a:pt x="719" y="31278"/>
                    <a:pt x="0" y="40506"/>
                    <a:pt x="0" y="52759"/>
                  </a:cubicBezTo>
                  <a:lnTo>
                    <a:pt x="0" y="110951"/>
                  </a:lnTo>
                  <a:close/>
                </a:path>
              </a:pathLst>
            </a:custGeom>
          </p:spPr>
        </p:pic>
        <p:pic>
          <p:nvPicPr>
            <p:cNvPr id="94" name="Picture 93">
              <a:extLst>
                <a:ext uri="{FF2B5EF4-FFF2-40B4-BE49-F238E27FC236}">
                  <a16:creationId xmlns:a16="http://schemas.microsoft.com/office/drawing/2014/main" id="{9CDF7159-E859-C0D0-D539-D7F8CDB75675}"/>
                </a:ext>
              </a:extLst>
            </p:cNvPr>
            <p:cNvPicPr>
              <a:picLocks noChangeAspect="1"/>
            </p:cNvPicPr>
            <p:nvPr/>
          </p:nvPicPr>
          <p:blipFill>
            <a:blip r:embed="rId28" cstate="email">
              <a:extLst>
                <a:ext uri="{28A0092B-C50C-407E-A947-70E740481C1C}">
                  <a14:useLocalDpi xmlns:a14="http://schemas.microsoft.com/office/drawing/2010/main" val="0"/>
                </a:ext>
              </a:extLst>
            </a:blip>
            <a:srcRect l="17517" t="33965" r="80768" b="36695"/>
            <a:stretch>
              <a:fillRect/>
            </a:stretch>
          </p:blipFill>
          <p:spPr>
            <a:xfrm flipV="1">
              <a:off x="1463964" y="-451944"/>
              <a:ext cx="86544" cy="109091"/>
            </a:xfrm>
            <a:custGeom>
              <a:avLst/>
              <a:gdLst/>
              <a:ahLst/>
              <a:cxnLst/>
              <a:rect l="l" t="t" r="r" b="b"/>
              <a:pathLst>
                <a:path w="86544" h="109091">
                  <a:moveTo>
                    <a:pt x="0" y="109091"/>
                  </a:moveTo>
                  <a:lnTo>
                    <a:pt x="21431" y="109091"/>
                  </a:lnTo>
                  <a:lnTo>
                    <a:pt x="66080" y="36240"/>
                  </a:lnTo>
                  <a:lnTo>
                    <a:pt x="66080" y="109091"/>
                  </a:lnTo>
                  <a:lnTo>
                    <a:pt x="86544" y="109091"/>
                  </a:lnTo>
                  <a:lnTo>
                    <a:pt x="86544" y="0"/>
                  </a:lnTo>
                  <a:lnTo>
                    <a:pt x="64443" y="0"/>
                  </a:lnTo>
                  <a:lnTo>
                    <a:pt x="20464" y="71140"/>
                  </a:lnTo>
                  <a:lnTo>
                    <a:pt x="20464" y="0"/>
                  </a:lnTo>
                  <a:lnTo>
                    <a:pt x="0" y="0"/>
                  </a:lnTo>
                  <a:lnTo>
                    <a:pt x="0" y="109091"/>
                  </a:lnTo>
                  <a:close/>
                </a:path>
              </a:pathLst>
            </a:custGeom>
          </p:spPr>
        </p:pic>
        <p:pic>
          <p:nvPicPr>
            <p:cNvPr id="95" name="Picture 94">
              <a:extLst>
                <a:ext uri="{FF2B5EF4-FFF2-40B4-BE49-F238E27FC236}">
                  <a16:creationId xmlns:a16="http://schemas.microsoft.com/office/drawing/2014/main" id="{6BECE17E-385E-5BFD-7698-93D8A834517E}"/>
                </a:ext>
              </a:extLst>
            </p:cNvPr>
            <p:cNvPicPr>
              <a:picLocks noChangeAspect="1"/>
            </p:cNvPicPr>
            <p:nvPr/>
          </p:nvPicPr>
          <p:blipFill>
            <a:blip r:embed="rId34" cstate="email">
              <a:extLst>
                <a:ext uri="{28A0092B-C50C-407E-A947-70E740481C1C}">
                  <a14:useLocalDpi xmlns:a14="http://schemas.microsoft.com/office/drawing/2010/main" val="0"/>
                </a:ext>
              </a:extLst>
            </a:blip>
            <a:srcRect l="22643" t="33965" r="75638" b="36695"/>
            <a:stretch>
              <a:fillRect/>
            </a:stretch>
          </p:blipFill>
          <p:spPr>
            <a:xfrm flipV="1">
              <a:off x="1722628" y="-451944"/>
              <a:ext cx="86693" cy="109091"/>
            </a:xfrm>
            <a:custGeom>
              <a:avLst/>
              <a:gdLst/>
              <a:ahLst/>
              <a:cxnLst/>
              <a:rect l="l" t="t" r="r" b="b"/>
              <a:pathLst>
                <a:path w="86693" h="109091">
                  <a:moveTo>
                    <a:pt x="0" y="109091"/>
                  </a:moveTo>
                  <a:lnTo>
                    <a:pt x="86693" y="109091"/>
                  </a:lnTo>
                  <a:lnTo>
                    <a:pt x="86693" y="90636"/>
                  </a:lnTo>
                  <a:lnTo>
                    <a:pt x="54397" y="90636"/>
                  </a:lnTo>
                  <a:lnTo>
                    <a:pt x="54397" y="0"/>
                  </a:lnTo>
                  <a:lnTo>
                    <a:pt x="32370" y="0"/>
                  </a:lnTo>
                  <a:lnTo>
                    <a:pt x="32370" y="90636"/>
                  </a:lnTo>
                  <a:lnTo>
                    <a:pt x="0" y="90636"/>
                  </a:lnTo>
                  <a:lnTo>
                    <a:pt x="0" y="109091"/>
                  </a:lnTo>
                  <a:close/>
                </a:path>
              </a:pathLst>
            </a:custGeom>
          </p:spPr>
        </p:pic>
        <p:pic>
          <p:nvPicPr>
            <p:cNvPr id="96" name="Picture 95">
              <a:extLst>
                <a:ext uri="{FF2B5EF4-FFF2-40B4-BE49-F238E27FC236}">
                  <a16:creationId xmlns:a16="http://schemas.microsoft.com/office/drawing/2014/main" id="{1BDAEACD-1E30-BE5A-3000-2365845DC72F}"/>
                </a:ext>
              </a:extLst>
            </p:cNvPr>
            <p:cNvPicPr>
              <a:picLocks noChangeAspect="1"/>
            </p:cNvPicPr>
            <p:nvPr/>
          </p:nvPicPr>
          <p:blipFill>
            <a:blip r:embed="rId35" cstate="email">
              <a:extLst>
                <a:ext uri="{28A0092B-C50C-407E-A947-70E740481C1C}">
                  <a14:useLocalDpi xmlns:a14="http://schemas.microsoft.com/office/drawing/2010/main" val="0"/>
                </a:ext>
              </a:extLst>
            </a:blip>
            <a:srcRect l="24466" t="33965" r="73364" b="36695"/>
            <a:stretch>
              <a:fillRect/>
            </a:stretch>
          </p:blipFill>
          <p:spPr>
            <a:xfrm flipV="1">
              <a:off x="1814604" y="-451944"/>
              <a:ext cx="109463" cy="109091"/>
            </a:xfrm>
            <a:custGeom>
              <a:avLst/>
              <a:gdLst/>
              <a:ahLst/>
              <a:cxnLst/>
              <a:rect l="l" t="t" r="r" b="b"/>
              <a:pathLst>
                <a:path w="109463" h="109091">
                  <a:moveTo>
                    <a:pt x="42491" y="109091"/>
                  </a:moveTo>
                  <a:lnTo>
                    <a:pt x="65782" y="109091"/>
                  </a:lnTo>
                  <a:lnTo>
                    <a:pt x="109463" y="0"/>
                  </a:lnTo>
                  <a:lnTo>
                    <a:pt x="85502" y="0"/>
                  </a:lnTo>
                  <a:lnTo>
                    <a:pt x="75977" y="24780"/>
                  </a:lnTo>
                  <a:lnTo>
                    <a:pt x="32370" y="24780"/>
                  </a:lnTo>
                  <a:lnTo>
                    <a:pt x="23366" y="0"/>
                  </a:lnTo>
                  <a:lnTo>
                    <a:pt x="0" y="0"/>
                  </a:lnTo>
                  <a:lnTo>
                    <a:pt x="42491" y="109091"/>
                  </a:lnTo>
                  <a:close/>
                  <a:moveTo>
                    <a:pt x="53876" y="83641"/>
                  </a:moveTo>
                  <a:lnTo>
                    <a:pt x="39142" y="43160"/>
                  </a:lnTo>
                  <a:lnTo>
                    <a:pt x="68908" y="43160"/>
                  </a:lnTo>
                  <a:lnTo>
                    <a:pt x="53876" y="83641"/>
                  </a:lnTo>
                  <a:close/>
                </a:path>
              </a:pathLst>
            </a:custGeom>
          </p:spPr>
        </p:pic>
        <p:pic>
          <p:nvPicPr>
            <p:cNvPr id="97" name="Picture 96">
              <a:extLst>
                <a:ext uri="{FF2B5EF4-FFF2-40B4-BE49-F238E27FC236}">
                  <a16:creationId xmlns:a16="http://schemas.microsoft.com/office/drawing/2014/main" id="{17E0849D-6104-B493-5BD3-D696CB64D673}"/>
                </a:ext>
              </a:extLst>
            </p:cNvPr>
            <p:cNvPicPr>
              <a:picLocks noChangeAspect="1"/>
            </p:cNvPicPr>
            <p:nvPr/>
          </p:nvPicPr>
          <p:blipFill>
            <a:blip r:embed="rId36" cstate="email">
              <a:extLst>
                <a:ext uri="{28A0092B-C50C-407E-A947-70E740481C1C}">
                  <a14:useLocalDpi xmlns:a14="http://schemas.microsoft.com/office/drawing/2010/main" val="0"/>
                </a:ext>
              </a:extLst>
            </a:blip>
            <a:srcRect l="26767" t="33965" r="71518" b="36695"/>
            <a:stretch>
              <a:fillRect/>
            </a:stretch>
          </p:blipFill>
          <p:spPr>
            <a:xfrm flipV="1">
              <a:off x="1930689" y="-451944"/>
              <a:ext cx="86544" cy="109091"/>
            </a:xfrm>
            <a:custGeom>
              <a:avLst/>
              <a:gdLst/>
              <a:ahLst/>
              <a:cxnLst/>
              <a:rect l="l" t="t" r="r" b="b"/>
              <a:pathLst>
                <a:path w="86544" h="109091">
                  <a:moveTo>
                    <a:pt x="0" y="109091"/>
                  </a:moveTo>
                  <a:lnTo>
                    <a:pt x="21431" y="109091"/>
                  </a:lnTo>
                  <a:lnTo>
                    <a:pt x="66080" y="36240"/>
                  </a:lnTo>
                  <a:lnTo>
                    <a:pt x="66080" y="109091"/>
                  </a:lnTo>
                  <a:lnTo>
                    <a:pt x="86544" y="109091"/>
                  </a:lnTo>
                  <a:lnTo>
                    <a:pt x="86544" y="0"/>
                  </a:lnTo>
                  <a:lnTo>
                    <a:pt x="64443" y="0"/>
                  </a:lnTo>
                  <a:lnTo>
                    <a:pt x="20464" y="71140"/>
                  </a:lnTo>
                  <a:lnTo>
                    <a:pt x="20464" y="0"/>
                  </a:lnTo>
                  <a:lnTo>
                    <a:pt x="0" y="0"/>
                  </a:lnTo>
                  <a:lnTo>
                    <a:pt x="0" y="109091"/>
                  </a:lnTo>
                  <a:close/>
                </a:path>
              </a:pathLst>
            </a:custGeom>
          </p:spPr>
        </p:pic>
        <p:pic>
          <p:nvPicPr>
            <p:cNvPr id="98" name="Picture 97">
              <a:extLst>
                <a:ext uri="{FF2B5EF4-FFF2-40B4-BE49-F238E27FC236}">
                  <a16:creationId xmlns:a16="http://schemas.microsoft.com/office/drawing/2014/main" id="{6E88E074-D9AB-B516-66B5-7A9E902CA042}"/>
                </a:ext>
              </a:extLst>
            </p:cNvPr>
            <p:cNvPicPr>
              <a:picLocks noChangeAspect="1"/>
            </p:cNvPicPr>
            <p:nvPr/>
          </p:nvPicPr>
          <p:blipFill>
            <a:blip r:embed="rId37" cstate="email">
              <a:extLst>
                <a:ext uri="{28A0092B-C50C-407E-A947-70E740481C1C}">
                  <a14:useLocalDpi xmlns:a14="http://schemas.microsoft.com/office/drawing/2010/main" val="0"/>
                </a:ext>
              </a:extLst>
            </a:blip>
            <a:srcRect l="32082" t="33965" r="66199" b="36695"/>
            <a:stretch>
              <a:fillRect/>
            </a:stretch>
          </p:blipFill>
          <p:spPr>
            <a:xfrm flipV="1">
              <a:off x="2198878" y="-451944"/>
              <a:ext cx="86693" cy="109091"/>
            </a:xfrm>
            <a:custGeom>
              <a:avLst/>
              <a:gdLst/>
              <a:ahLst/>
              <a:cxnLst/>
              <a:rect l="l" t="t" r="r" b="b"/>
              <a:pathLst>
                <a:path w="86693" h="109091">
                  <a:moveTo>
                    <a:pt x="0" y="109091"/>
                  </a:moveTo>
                  <a:lnTo>
                    <a:pt x="86693" y="109091"/>
                  </a:lnTo>
                  <a:lnTo>
                    <a:pt x="86693" y="90636"/>
                  </a:lnTo>
                  <a:lnTo>
                    <a:pt x="54397" y="90636"/>
                  </a:lnTo>
                  <a:lnTo>
                    <a:pt x="54397" y="0"/>
                  </a:lnTo>
                  <a:lnTo>
                    <a:pt x="32371" y="0"/>
                  </a:lnTo>
                  <a:lnTo>
                    <a:pt x="32371" y="90636"/>
                  </a:lnTo>
                  <a:lnTo>
                    <a:pt x="0" y="90636"/>
                  </a:lnTo>
                  <a:lnTo>
                    <a:pt x="0" y="109091"/>
                  </a:lnTo>
                  <a:close/>
                </a:path>
              </a:pathLst>
            </a:custGeom>
          </p:spPr>
        </p:pic>
        <p:pic>
          <p:nvPicPr>
            <p:cNvPr id="99" name="Picture 98">
              <a:extLst>
                <a:ext uri="{FF2B5EF4-FFF2-40B4-BE49-F238E27FC236}">
                  <a16:creationId xmlns:a16="http://schemas.microsoft.com/office/drawing/2014/main" id="{A2C28985-65C7-64E4-739A-47520AD0E79A}"/>
                </a:ext>
              </a:extLst>
            </p:cNvPr>
            <p:cNvPicPr>
              <a:picLocks noChangeAspect="1"/>
            </p:cNvPicPr>
            <p:nvPr/>
          </p:nvPicPr>
          <p:blipFill>
            <a:blip r:embed="rId38" cstate="email">
              <a:extLst>
                <a:ext uri="{28A0092B-C50C-407E-A947-70E740481C1C}">
                  <a14:useLocalDpi xmlns:a14="http://schemas.microsoft.com/office/drawing/2010/main" val="0"/>
                </a:ext>
              </a:extLst>
            </a:blip>
            <a:srcRect l="34127" t="33965" r="63929" b="36695"/>
            <a:stretch>
              <a:fillRect/>
            </a:stretch>
          </p:blipFill>
          <p:spPr>
            <a:xfrm flipV="1">
              <a:off x="2302015" y="-451944"/>
              <a:ext cx="98078" cy="109091"/>
            </a:xfrm>
            <a:custGeom>
              <a:avLst/>
              <a:gdLst/>
              <a:ahLst/>
              <a:cxnLst/>
              <a:rect l="l" t="t" r="r" b="b"/>
              <a:pathLst>
                <a:path w="98078" h="109091">
                  <a:moveTo>
                    <a:pt x="0" y="109091"/>
                  </a:moveTo>
                  <a:lnTo>
                    <a:pt x="46360" y="109091"/>
                  </a:lnTo>
                  <a:cubicBezTo>
                    <a:pt x="58019" y="109091"/>
                    <a:pt x="66489" y="108111"/>
                    <a:pt x="71773" y="106152"/>
                  </a:cubicBezTo>
                  <a:cubicBezTo>
                    <a:pt x="77056" y="104192"/>
                    <a:pt x="81285" y="100707"/>
                    <a:pt x="84460" y="95697"/>
                  </a:cubicBezTo>
                  <a:cubicBezTo>
                    <a:pt x="87635" y="90686"/>
                    <a:pt x="89223" y="84956"/>
                    <a:pt x="89223" y="78507"/>
                  </a:cubicBezTo>
                  <a:cubicBezTo>
                    <a:pt x="89223" y="70321"/>
                    <a:pt x="86817" y="63562"/>
                    <a:pt x="82005" y="58229"/>
                  </a:cubicBezTo>
                  <a:cubicBezTo>
                    <a:pt x="77193" y="52896"/>
                    <a:pt x="69999" y="49535"/>
                    <a:pt x="60425" y="48146"/>
                  </a:cubicBezTo>
                  <a:cubicBezTo>
                    <a:pt x="65187" y="45368"/>
                    <a:pt x="69119" y="42317"/>
                    <a:pt x="72219" y="38993"/>
                  </a:cubicBezTo>
                  <a:cubicBezTo>
                    <a:pt x="75320" y="35669"/>
                    <a:pt x="79500" y="29766"/>
                    <a:pt x="84758" y="21282"/>
                  </a:cubicBezTo>
                  <a:lnTo>
                    <a:pt x="98078" y="0"/>
                  </a:lnTo>
                  <a:lnTo>
                    <a:pt x="71736" y="0"/>
                  </a:lnTo>
                  <a:lnTo>
                    <a:pt x="55811" y="23738"/>
                  </a:lnTo>
                  <a:cubicBezTo>
                    <a:pt x="50156" y="32221"/>
                    <a:pt x="46286" y="37567"/>
                    <a:pt x="44202" y="39774"/>
                  </a:cubicBezTo>
                  <a:cubicBezTo>
                    <a:pt x="42119" y="41982"/>
                    <a:pt x="39911" y="43495"/>
                    <a:pt x="37579" y="44314"/>
                  </a:cubicBezTo>
                  <a:cubicBezTo>
                    <a:pt x="35248" y="45132"/>
                    <a:pt x="31552" y="45541"/>
                    <a:pt x="26492" y="45541"/>
                  </a:cubicBezTo>
                  <a:lnTo>
                    <a:pt x="22027" y="45541"/>
                  </a:lnTo>
                  <a:lnTo>
                    <a:pt x="22027" y="0"/>
                  </a:lnTo>
                  <a:lnTo>
                    <a:pt x="0" y="0"/>
                  </a:lnTo>
                  <a:lnTo>
                    <a:pt x="0" y="109091"/>
                  </a:lnTo>
                  <a:close/>
                  <a:moveTo>
                    <a:pt x="22027" y="90636"/>
                  </a:moveTo>
                  <a:lnTo>
                    <a:pt x="22027" y="62954"/>
                  </a:lnTo>
                  <a:lnTo>
                    <a:pt x="38324" y="62954"/>
                  </a:lnTo>
                  <a:cubicBezTo>
                    <a:pt x="48891" y="62954"/>
                    <a:pt x="55488" y="63401"/>
                    <a:pt x="58118" y="64294"/>
                  </a:cubicBezTo>
                  <a:cubicBezTo>
                    <a:pt x="60747" y="65187"/>
                    <a:pt x="62806" y="66725"/>
                    <a:pt x="64294" y="68907"/>
                  </a:cubicBezTo>
                  <a:cubicBezTo>
                    <a:pt x="65783" y="71090"/>
                    <a:pt x="66527" y="73819"/>
                    <a:pt x="66527" y="77093"/>
                  </a:cubicBezTo>
                  <a:cubicBezTo>
                    <a:pt x="66527" y="80764"/>
                    <a:pt x="65547" y="83728"/>
                    <a:pt x="63587" y="85985"/>
                  </a:cubicBezTo>
                  <a:cubicBezTo>
                    <a:pt x="61628" y="88243"/>
                    <a:pt x="58862" y="89669"/>
                    <a:pt x="55290" y="90264"/>
                  </a:cubicBezTo>
                  <a:cubicBezTo>
                    <a:pt x="53504" y="90512"/>
                    <a:pt x="48146" y="90636"/>
                    <a:pt x="39217" y="90636"/>
                  </a:cubicBezTo>
                  <a:lnTo>
                    <a:pt x="22027" y="90636"/>
                  </a:lnTo>
                  <a:close/>
                </a:path>
              </a:pathLst>
            </a:custGeom>
          </p:spPr>
        </p:pic>
        <p:pic>
          <p:nvPicPr>
            <p:cNvPr id="100" name="Picture 99">
              <a:extLst>
                <a:ext uri="{FF2B5EF4-FFF2-40B4-BE49-F238E27FC236}">
                  <a16:creationId xmlns:a16="http://schemas.microsoft.com/office/drawing/2014/main" id="{D690FE17-581B-B8AC-3318-9177B6FD56F5}"/>
                </a:ext>
              </a:extLst>
            </p:cNvPr>
            <p:cNvPicPr>
              <a:picLocks noChangeAspect="1"/>
            </p:cNvPicPr>
            <p:nvPr/>
          </p:nvPicPr>
          <p:blipFill>
            <a:blip r:embed="rId33" cstate="email">
              <a:extLst>
                <a:ext uri="{28A0092B-C50C-407E-A947-70E740481C1C}">
                  <a14:useLocalDpi xmlns:a14="http://schemas.microsoft.com/office/drawing/2010/main" val="0"/>
                </a:ext>
              </a:extLst>
            </a:blip>
            <a:srcRect l="36388" t="33465" r="61323" b="36695"/>
            <a:stretch>
              <a:fillRect/>
            </a:stretch>
          </p:blipFill>
          <p:spPr>
            <a:xfrm flipV="1">
              <a:off x="2416093" y="-451944"/>
              <a:ext cx="115491" cy="110951"/>
            </a:xfrm>
            <a:custGeom>
              <a:avLst/>
              <a:gdLst/>
              <a:ahLst/>
              <a:cxnLst/>
              <a:rect l="l" t="t" r="r" b="b"/>
              <a:pathLst>
                <a:path w="115491" h="110951">
                  <a:moveTo>
                    <a:pt x="0" y="110951"/>
                  </a:moveTo>
                  <a:lnTo>
                    <a:pt x="22027" y="110951"/>
                  </a:lnTo>
                  <a:lnTo>
                    <a:pt x="22027" y="51866"/>
                  </a:lnTo>
                  <a:cubicBezTo>
                    <a:pt x="22027" y="42391"/>
                    <a:pt x="22300" y="36314"/>
                    <a:pt x="22845" y="33635"/>
                  </a:cubicBezTo>
                  <a:cubicBezTo>
                    <a:pt x="24879" y="23763"/>
                    <a:pt x="31973" y="18826"/>
                    <a:pt x="44128" y="18826"/>
                  </a:cubicBezTo>
                  <a:cubicBezTo>
                    <a:pt x="55836" y="18826"/>
                    <a:pt x="62458" y="23242"/>
                    <a:pt x="63996" y="32072"/>
                  </a:cubicBezTo>
                  <a:cubicBezTo>
                    <a:pt x="64641" y="35793"/>
                    <a:pt x="64964" y="41969"/>
                    <a:pt x="64964" y="50601"/>
                  </a:cubicBezTo>
                  <a:lnTo>
                    <a:pt x="64964" y="110951"/>
                  </a:lnTo>
                  <a:lnTo>
                    <a:pt x="86990" y="110951"/>
                  </a:lnTo>
                  <a:lnTo>
                    <a:pt x="86990" y="72032"/>
                  </a:lnTo>
                  <a:cubicBezTo>
                    <a:pt x="94184" y="73372"/>
                    <a:pt x="99194" y="75976"/>
                    <a:pt x="102022" y="79846"/>
                  </a:cubicBezTo>
                  <a:cubicBezTo>
                    <a:pt x="103709" y="82128"/>
                    <a:pt x="104602" y="85526"/>
                    <a:pt x="104701" y="90041"/>
                  </a:cubicBezTo>
                  <a:lnTo>
                    <a:pt x="94580" y="90041"/>
                  </a:lnTo>
                  <a:lnTo>
                    <a:pt x="94580" y="110951"/>
                  </a:lnTo>
                  <a:lnTo>
                    <a:pt x="115491" y="110951"/>
                  </a:lnTo>
                  <a:lnTo>
                    <a:pt x="115491" y="95994"/>
                  </a:lnTo>
                  <a:cubicBezTo>
                    <a:pt x="115491" y="89842"/>
                    <a:pt x="114958" y="85030"/>
                    <a:pt x="113891" y="81557"/>
                  </a:cubicBezTo>
                  <a:cubicBezTo>
                    <a:pt x="112824" y="78085"/>
                    <a:pt x="110877" y="74984"/>
                    <a:pt x="108049" y="72256"/>
                  </a:cubicBezTo>
                  <a:cubicBezTo>
                    <a:pt x="103485" y="67890"/>
                    <a:pt x="96466" y="64988"/>
                    <a:pt x="86990" y="63549"/>
                  </a:cubicBezTo>
                  <a:lnTo>
                    <a:pt x="86990" y="53652"/>
                  </a:lnTo>
                  <a:cubicBezTo>
                    <a:pt x="86990" y="40803"/>
                    <a:pt x="86395" y="31551"/>
                    <a:pt x="85204" y="25896"/>
                  </a:cubicBezTo>
                  <a:cubicBezTo>
                    <a:pt x="84063" y="20588"/>
                    <a:pt x="81881" y="16024"/>
                    <a:pt x="78656" y="12204"/>
                  </a:cubicBezTo>
                  <a:cubicBezTo>
                    <a:pt x="71611" y="4068"/>
                    <a:pt x="60325" y="0"/>
                    <a:pt x="44798" y="0"/>
                  </a:cubicBezTo>
                  <a:cubicBezTo>
                    <a:pt x="27533" y="0"/>
                    <a:pt x="15379" y="4340"/>
                    <a:pt x="8335" y="13022"/>
                  </a:cubicBezTo>
                  <a:cubicBezTo>
                    <a:pt x="5209" y="16842"/>
                    <a:pt x="3151" y="20860"/>
                    <a:pt x="2158" y="25077"/>
                  </a:cubicBezTo>
                  <a:cubicBezTo>
                    <a:pt x="720" y="31278"/>
                    <a:pt x="0" y="40506"/>
                    <a:pt x="0" y="52759"/>
                  </a:cubicBezTo>
                  <a:lnTo>
                    <a:pt x="0" y="110951"/>
                  </a:lnTo>
                  <a:close/>
                </a:path>
              </a:pathLst>
            </a:custGeom>
          </p:spPr>
        </p:pic>
        <p:pic>
          <p:nvPicPr>
            <p:cNvPr id="101" name="Picture 100">
              <a:extLst>
                <a:ext uri="{FF2B5EF4-FFF2-40B4-BE49-F238E27FC236}">
                  <a16:creationId xmlns:a16="http://schemas.microsoft.com/office/drawing/2014/main" id="{EF8AAF58-3009-CDE8-852A-98D312D8E4A5}"/>
                </a:ext>
              </a:extLst>
            </p:cNvPr>
            <p:cNvPicPr>
              <a:picLocks noChangeAspect="1"/>
            </p:cNvPicPr>
            <p:nvPr/>
          </p:nvPicPr>
          <p:blipFill>
            <a:blip r:embed="rId37" cstate="email">
              <a:extLst>
                <a:ext uri="{28A0092B-C50C-407E-A947-70E740481C1C}">
                  <a14:useLocalDpi xmlns:a14="http://schemas.microsoft.com/office/drawing/2010/main" val="0"/>
                </a:ext>
              </a:extLst>
            </a:blip>
            <a:srcRect l="41492" t="33965" r="56793" b="36695"/>
            <a:stretch>
              <a:fillRect/>
            </a:stretch>
          </p:blipFill>
          <p:spPr>
            <a:xfrm flipV="1">
              <a:off x="2673639" y="-451944"/>
              <a:ext cx="86544" cy="109091"/>
            </a:xfrm>
            <a:custGeom>
              <a:avLst/>
              <a:gdLst/>
              <a:ahLst/>
              <a:cxnLst/>
              <a:rect l="l" t="t" r="r" b="b"/>
              <a:pathLst>
                <a:path w="86544" h="109091">
                  <a:moveTo>
                    <a:pt x="0" y="109091"/>
                  </a:moveTo>
                  <a:lnTo>
                    <a:pt x="21431" y="109091"/>
                  </a:lnTo>
                  <a:lnTo>
                    <a:pt x="66080" y="36240"/>
                  </a:lnTo>
                  <a:lnTo>
                    <a:pt x="66080" y="109091"/>
                  </a:lnTo>
                  <a:lnTo>
                    <a:pt x="86544" y="109091"/>
                  </a:lnTo>
                  <a:lnTo>
                    <a:pt x="86544" y="0"/>
                  </a:lnTo>
                  <a:lnTo>
                    <a:pt x="64443" y="0"/>
                  </a:lnTo>
                  <a:lnTo>
                    <a:pt x="20464" y="71140"/>
                  </a:lnTo>
                  <a:lnTo>
                    <a:pt x="20464" y="0"/>
                  </a:lnTo>
                  <a:lnTo>
                    <a:pt x="0" y="0"/>
                  </a:lnTo>
                  <a:lnTo>
                    <a:pt x="0" y="109091"/>
                  </a:lnTo>
                  <a:close/>
                </a:path>
              </a:pathLst>
            </a:custGeom>
          </p:spPr>
        </p:pic>
        <p:pic>
          <p:nvPicPr>
            <p:cNvPr id="102" name="Picture 101">
              <a:extLst>
                <a:ext uri="{FF2B5EF4-FFF2-40B4-BE49-F238E27FC236}">
                  <a16:creationId xmlns:a16="http://schemas.microsoft.com/office/drawing/2014/main" id="{08312B90-90E4-7D5C-EE21-7EF62E0E7D43}"/>
                </a:ext>
              </a:extLst>
            </p:cNvPr>
            <p:cNvPicPr>
              <a:picLocks noChangeAspect="1"/>
            </p:cNvPicPr>
            <p:nvPr/>
          </p:nvPicPr>
          <p:blipFill>
            <a:blip r:embed="rId35" cstate="email">
              <a:extLst>
                <a:ext uri="{28A0092B-C50C-407E-A947-70E740481C1C}">
                  <a14:useLocalDpi xmlns:a14="http://schemas.microsoft.com/office/drawing/2010/main" val="0"/>
                </a:ext>
              </a:extLst>
            </a:blip>
            <a:srcRect l="46774" t="33965" r="51570" b="36695"/>
            <a:stretch>
              <a:fillRect/>
            </a:stretch>
          </p:blipFill>
          <p:spPr>
            <a:xfrm flipV="1">
              <a:off x="2940117" y="-451944"/>
              <a:ext cx="83567" cy="109091"/>
            </a:xfrm>
            <a:custGeom>
              <a:avLst/>
              <a:gdLst/>
              <a:ahLst/>
              <a:cxnLst/>
              <a:rect l="l" t="t" r="r" b="b"/>
              <a:pathLst>
                <a:path w="83567" h="109091">
                  <a:moveTo>
                    <a:pt x="0" y="109091"/>
                  </a:moveTo>
                  <a:lnTo>
                    <a:pt x="35347" y="109091"/>
                  </a:lnTo>
                  <a:cubicBezTo>
                    <a:pt x="48741" y="109091"/>
                    <a:pt x="57473" y="108545"/>
                    <a:pt x="61540" y="107454"/>
                  </a:cubicBezTo>
                  <a:cubicBezTo>
                    <a:pt x="67791" y="105817"/>
                    <a:pt x="73025" y="102257"/>
                    <a:pt x="77242" y="96776"/>
                  </a:cubicBezTo>
                  <a:cubicBezTo>
                    <a:pt x="81458" y="91294"/>
                    <a:pt x="83567" y="84212"/>
                    <a:pt x="83567" y="75530"/>
                  </a:cubicBezTo>
                  <a:cubicBezTo>
                    <a:pt x="83567" y="68833"/>
                    <a:pt x="82352" y="63202"/>
                    <a:pt x="79921" y="58638"/>
                  </a:cubicBezTo>
                  <a:cubicBezTo>
                    <a:pt x="77490" y="54074"/>
                    <a:pt x="74402" y="50490"/>
                    <a:pt x="70656" y="47885"/>
                  </a:cubicBezTo>
                  <a:cubicBezTo>
                    <a:pt x="66910" y="45281"/>
                    <a:pt x="63103" y="43557"/>
                    <a:pt x="59234" y="42714"/>
                  </a:cubicBezTo>
                  <a:cubicBezTo>
                    <a:pt x="53975" y="41672"/>
                    <a:pt x="46360" y="41151"/>
                    <a:pt x="36388" y="41151"/>
                  </a:cubicBezTo>
                  <a:lnTo>
                    <a:pt x="22027" y="41151"/>
                  </a:lnTo>
                  <a:lnTo>
                    <a:pt x="22027" y="0"/>
                  </a:lnTo>
                  <a:lnTo>
                    <a:pt x="0" y="0"/>
                  </a:lnTo>
                  <a:lnTo>
                    <a:pt x="0" y="109091"/>
                  </a:lnTo>
                  <a:close/>
                  <a:moveTo>
                    <a:pt x="22027" y="90636"/>
                  </a:moveTo>
                  <a:lnTo>
                    <a:pt x="22027" y="59680"/>
                  </a:lnTo>
                  <a:lnTo>
                    <a:pt x="34082" y="59680"/>
                  </a:lnTo>
                  <a:cubicBezTo>
                    <a:pt x="42763" y="59680"/>
                    <a:pt x="48568" y="60251"/>
                    <a:pt x="51495" y="61392"/>
                  </a:cubicBezTo>
                  <a:cubicBezTo>
                    <a:pt x="54422" y="62533"/>
                    <a:pt x="56716" y="64319"/>
                    <a:pt x="58378" y="66749"/>
                  </a:cubicBezTo>
                  <a:cubicBezTo>
                    <a:pt x="60040" y="69180"/>
                    <a:pt x="60871" y="72008"/>
                    <a:pt x="60871" y="75233"/>
                  </a:cubicBezTo>
                  <a:cubicBezTo>
                    <a:pt x="60871" y="79201"/>
                    <a:pt x="59705" y="82476"/>
                    <a:pt x="57373" y="85055"/>
                  </a:cubicBezTo>
                  <a:cubicBezTo>
                    <a:pt x="55041" y="87635"/>
                    <a:pt x="52090" y="89247"/>
                    <a:pt x="48518" y="89892"/>
                  </a:cubicBezTo>
                  <a:cubicBezTo>
                    <a:pt x="45889" y="90388"/>
                    <a:pt x="40605" y="90636"/>
                    <a:pt x="32668" y="90636"/>
                  </a:cubicBezTo>
                  <a:lnTo>
                    <a:pt x="22027" y="90636"/>
                  </a:lnTo>
                  <a:close/>
                </a:path>
              </a:pathLst>
            </a:custGeom>
          </p:spPr>
        </p:pic>
        <p:pic>
          <p:nvPicPr>
            <p:cNvPr id="103" name="Picture 102">
              <a:extLst>
                <a:ext uri="{FF2B5EF4-FFF2-40B4-BE49-F238E27FC236}">
                  <a16:creationId xmlns:a16="http://schemas.microsoft.com/office/drawing/2014/main" id="{7116F1E3-797B-5196-D0AF-8F35C06783C4}"/>
                </a:ext>
              </a:extLst>
            </p:cNvPr>
            <p:cNvPicPr>
              <a:picLocks noChangeAspect="1"/>
            </p:cNvPicPr>
            <p:nvPr/>
          </p:nvPicPr>
          <p:blipFill>
            <a:blip r:embed="rId31" cstate="email">
              <a:extLst>
                <a:ext uri="{28A0092B-C50C-407E-A947-70E740481C1C}">
                  <a14:useLocalDpi xmlns:a14="http://schemas.microsoft.com/office/drawing/2010/main" val="0"/>
                </a:ext>
              </a:extLst>
            </a:blip>
            <a:srcRect l="48852" t="33965" r="49420" b="36695"/>
            <a:stretch>
              <a:fillRect/>
            </a:stretch>
          </p:blipFill>
          <p:spPr>
            <a:xfrm flipV="1">
              <a:off x="3044965" y="-451944"/>
              <a:ext cx="87214" cy="109091"/>
            </a:xfrm>
            <a:custGeom>
              <a:avLst/>
              <a:gdLst/>
              <a:ahLst/>
              <a:cxnLst/>
              <a:rect l="l" t="t" r="r" b="b"/>
              <a:pathLst>
                <a:path w="87214" h="109091">
                  <a:moveTo>
                    <a:pt x="0" y="109091"/>
                  </a:moveTo>
                  <a:lnTo>
                    <a:pt x="22027" y="109091"/>
                  </a:lnTo>
                  <a:lnTo>
                    <a:pt x="22027" y="66154"/>
                  </a:lnTo>
                  <a:lnTo>
                    <a:pt x="65187" y="66154"/>
                  </a:lnTo>
                  <a:lnTo>
                    <a:pt x="65187" y="109091"/>
                  </a:lnTo>
                  <a:lnTo>
                    <a:pt x="87214" y="109091"/>
                  </a:lnTo>
                  <a:lnTo>
                    <a:pt x="87214" y="0"/>
                  </a:lnTo>
                  <a:lnTo>
                    <a:pt x="65187" y="0"/>
                  </a:lnTo>
                  <a:lnTo>
                    <a:pt x="65187" y="47699"/>
                  </a:lnTo>
                  <a:lnTo>
                    <a:pt x="22027" y="47699"/>
                  </a:lnTo>
                  <a:lnTo>
                    <a:pt x="22027" y="0"/>
                  </a:lnTo>
                  <a:lnTo>
                    <a:pt x="0" y="0"/>
                  </a:lnTo>
                  <a:lnTo>
                    <a:pt x="0" y="109091"/>
                  </a:lnTo>
                  <a:close/>
                </a:path>
              </a:pathLst>
            </a:custGeom>
          </p:spPr>
        </p:pic>
        <p:pic>
          <p:nvPicPr>
            <p:cNvPr id="104" name="Picture 103">
              <a:extLst>
                <a:ext uri="{FF2B5EF4-FFF2-40B4-BE49-F238E27FC236}">
                  <a16:creationId xmlns:a16="http://schemas.microsoft.com/office/drawing/2014/main" id="{64415FA2-E0EA-FFD0-01A5-84A9ABA80DEF}"/>
                </a:ext>
              </a:extLst>
            </p:cNvPr>
            <p:cNvPicPr>
              <a:picLocks noChangeAspect="1"/>
            </p:cNvPicPr>
            <p:nvPr/>
          </p:nvPicPr>
          <p:blipFill>
            <a:blip r:embed="rId39" cstate="email">
              <a:extLst>
                <a:ext uri="{28A0092B-C50C-407E-A947-70E740481C1C}">
                  <a14:useLocalDpi xmlns:a14="http://schemas.microsoft.com/office/drawing/2010/main" val="0"/>
                </a:ext>
              </a:extLst>
            </a:blip>
            <a:srcRect l="50896" t="33965" r="46935" b="36695"/>
            <a:stretch>
              <a:fillRect/>
            </a:stretch>
          </p:blipFill>
          <p:spPr>
            <a:xfrm flipV="1">
              <a:off x="3148104" y="-451944"/>
              <a:ext cx="109463" cy="109091"/>
            </a:xfrm>
            <a:custGeom>
              <a:avLst/>
              <a:gdLst/>
              <a:ahLst/>
              <a:cxnLst/>
              <a:rect l="l" t="t" r="r" b="b"/>
              <a:pathLst>
                <a:path w="109463" h="109091">
                  <a:moveTo>
                    <a:pt x="42491" y="109091"/>
                  </a:moveTo>
                  <a:lnTo>
                    <a:pt x="65782" y="109091"/>
                  </a:lnTo>
                  <a:lnTo>
                    <a:pt x="109463" y="0"/>
                  </a:lnTo>
                  <a:lnTo>
                    <a:pt x="85502" y="0"/>
                  </a:lnTo>
                  <a:lnTo>
                    <a:pt x="75977" y="24780"/>
                  </a:lnTo>
                  <a:lnTo>
                    <a:pt x="32370" y="24780"/>
                  </a:lnTo>
                  <a:lnTo>
                    <a:pt x="23366" y="0"/>
                  </a:lnTo>
                  <a:lnTo>
                    <a:pt x="0" y="0"/>
                  </a:lnTo>
                  <a:lnTo>
                    <a:pt x="42491" y="109091"/>
                  </a:lnTo>
                  <a:close/>
                  <a:moveTo>
                    <a:pt x="53876" y="83641"/>
                  </a:moveTo>
                  <a:lnTo>
                    <a:pt x="39142" y="43160"/>
                  </a:lnTo>
                  <a:lnTo>
                    <a:pt x="68908" y="43160"/>
                  </a:lnTo>
                  <a:lnTo>
                    <a:pt x="53876" y="83641"/>
                  </a:lnTo>
                  <a:close/>
                </a:path>
              </a:pathLst>
            </a:custGeom>
          </p:spPr>
        </p:pic>
        <p:pic>
          <p:nvPicPr>
            <p:cNvPr id="105" name="Picture 104">
              <a:extLst>
                <a:ext uri="{FF2B5EF4-FFF2-40B4-BE49-F238E27FC236}">
                  <a16:creationId xmlns:a16="http://schemas.microsoft.com/office/drawing/2014/main" id="{7EDA3005-080C-DCA8-2215-B91F69129DD5}"/>
                </a:ext>
              </a:extLst>
            </p:cNvPr>
            <p:cNvPicPr>
              <a:picLocks noChangeAspect="1"/>
            </p:cNvPicPr>
            <p:nvPr/>
          </p:nvPicPr>
          <p:blipFill>
            <a:blip r:embed="rId37" cstate="email">
              <a:extLst>
                <a:ext uri="{28A0092B-C50C-407E-A947-70E740481C1C}">
                  <a14:useLocalDpi xmlns:a14="http://schemas.microsoft.com/office/drawing/2010/main" val="0"/>
                </a:ext>
              </a:extLst>
            </a:blip>
            <a:srcRect l="53197" t="33965" r="45088" b="36695"/>
            <a:stretch>
              <a:fillRect/>
            </a:stretch>
          </p:blipFill>
          <p:spPr>
            <a:xfrm flipV="1">
              <a:off x="3264189" y="-451944"/>
              <a:ext cx="86544" cy="109091"/>
            </a:xfrm>
            <a:custGeom>
              <a:avLst/>
              <a:gdLst/>
              <a:ahLst/>
              <a:cxnLst/>
              <a:rect l="l" t="t" r="r" b="b"/>
              <a:pathLst>
                <a:path w="86544" h="109091">
                  <a:moveTo>
                    <a:pt x="0" y="109091"/>
                  </a:moveTo>
                  <a:lnTo>
                    <a:pt x="21431" y="109091"/>
                  </a:lnTo>
                  <a:lnTo>
                    <a:pt x="66080" y="36240"/>
                  </a:lnTo>
                  <a:lnTo>
                    <a:pt x="66080" y="109091"/>
                  </a:lnTo>
                  <a:lnTo>
                    <a:pt x="86544" y="109091"/>
                  </a:lnTo>
                  <a:lnTo>
                    <a:pt x="86544" y="0"/>
                  </a:lnTo>
                  <a:lnTo>
                    <a:pt x="64443" y="0"/>
                  </a:lnTo>
                  <a:lnTo>
                    <a:pt x="20464" y="71140"/>
                  </a:lnTo>
                  <a:lnTo>
                    <a:pt x="20464" y="0"/>
                  </a:lnTo>
                  <a:lnTo>
                    <a:pt x="0" y="0"/>
                  </a:lnTo>
                  <a:lnTo>
                    <a:pt x="0" y="109091"/>
                  </a:lnTo>
                  <a:close/>
                </a:path>
              </a:pathLst>
            </a:custGeom>
          </p:spPr>
        </p:pic>
        <p:pic>
          <p:nvPicPr>
            <p:cNvPr id="106" name="Picture 105">
              <a:extLst>
                <a:ext uri="{FF2B5EF4-FFF2-40B4-BE49-F238E27FC236}">
                  <a16:creationId xmlns:a16="http://schemas.microsoft.com/office/drawing/2014/main" id="{D8A4EEC6-45D1-2CAB-AC65-A25A7DD0B5F5}"/>
                </a:ext>
              </a:extLst>
            </p:cNvPr>
            <p:cNvPicPr>
              <a:picLocks noChangeAspect="1"/>
            </p:cNvPicPr>
            <p:nvPr/>
          </p:nvPicPr>
          <p:blipFill>
            <a:blip r:embed="rId38" cstate="email">
              <a:extLst>
                <a:ext uri="{28A0092B-C50C-407E-A947-70E740481C1C}">
                  <a14:useLocalDpi xmlns:a14="http://schemas.microsoft.com/office/drawing/2010/main" val="0"/>
                </a:ext>
              </a:extLst>
            </a:blip>
            <a:srcRect l="56219" t="33965" r="41832" b="36695"/>
            <a:stretch>
              <a:fillRect/>
            </a:stretch>
          </p:blipFill>
          <p:spPr>
            <a:xfrm flipV="1">
              <a:off x="3416665" y="-451944"/>
              <a:ext cx="98375" cy="109091"/>
            </a:xfrm>
            <a:custGeom>
              <a:avLst/>
              <a:gdLst/>
              <a:ahLst/>
              <a:cxnLst/>
              <a:rect l="l" t="t" r="r" b="b"/>
              <a:pathLst>
                <a:path w="98375" h="109091">
                  <a:moveTo>
                    <a:pt x="0" y="109091"/>
                  </a:moveTo>
                  <a:lnTo>
                    <a:pt x="22026" y="109091"/>
                  </a:lnTo>
                  <a:lnTo>
                    <a:pt x="22026" y="60647"/>
                  </a:lnTo>
                  <a:lnTo>
                    <a:pt x="66526" y="109091"/>
                  </a:lnTo>
                  <a:lnTo>
                    <a:pt x="96143" y="109091"/>
                  </a:lnTo>
                  <a:lnTo>
                    <a:pt x="55066" y="66601"/>
                  </a:lnTo>
                  <a:lnTo>
                    <a:pt x="98375" y="0"/>
                  </a:lnTo>
                  <a:lnTo>
                    <a:pt x="69874" y="0"/>
                  </a:lnTo>
                  <a:lnTo>
                    <a:pt x="39885" y="51197"/>
                  </a:lnTo>
                  <a:lnTo>
                    <a:pt x="22026" y="32965"/>
                  </a:lnTo>
                  <a:lnTo>
                    <a:pt x="22026" y="0"/>
                  </a:lnTo>
                  <a:lnTo>
                    <a:pt x="0" y="0"/>
                  </a:lnTo>
                  <a:lnTo>
                    <a:pt x="0" y="109091"/>
                  </a:lnTo>
                  <a:close/>
                </a:path>
              </a:pathLst>
            </a:custGeom>
          </p:spPr>
        </p:pic>
        <p:pic>
          <p:nvPicPr>
            <p:cNvPr id="107" name="Picture 106">
              <a:extLst>
                <a:ext uri="{FF2B5EF4-FFF2-40B4-BE49-F238E27FC236}">
                  <a16:creationId xmlns:a16="http://schemas.microsoft.com/office/drawing/2014/main" id="{C169FF75-84B8-5EC4-32D0-7168631D49AA}"/>
                </a:ext>
              </a:extLst>
            </p:cNvPr>
            <p:cNvPicPr>
              <a:picLocks noChangeAspect="1"/>
            </p:cNvPicPr>
            <p:nvPr/>
          </p:nvPicPr>
          <p:blipFill>
            <a:blip r:embed="rId32" cstate="email">
              <a:extLst>
                <a:ext uri="{28A0092B-C50C-407E-A947-70E740481C1C}">
                  <a14:useLocalDpi xmlns:a14="http://schemas.microsoft.com/office/drawing/2010/main" val="0"/>
                </a:ext>
              </a:extLst>
            </a:blip>
            <a:srcRect l="58480" t="33965" r="39792" b="36695"/>
            <a:stretch>
              <a:fillRect/>
            </a:stretch>
          </p:blipFill>
          <p:spPr>
            <a:xfrm flipV="1">
              <a:off x="3530740" y="-451944"/>
              <a:ext cx="87214" cy="109091"/>
            </a:xfrm>
            <a:custGeom>
              <a:avLst/>
              <a:gdLst/>
              <a:ahLst/>
              <a:cxnLst/>
              <a:rect l="l" t="t" r="r" b="b"/>
              <a:pathLst>
                <a:path w="87214" h="109091">
                  <a:moveTo>
                    <a:pt x="0" y="109091"/>
                  </a:moveTo>
                  <a:lnTo>
                    <a:pt x="22027" y="109091"/>
                  </a:lnTo>
                  <a:lnTo>
                    <a:pt x="22027" y="66154"/>
                  </a:lnTo>
                  <a:lnTo>
                    <a:pt x="65187" y="66154"/>
                  </a:lnTo>
                  <a:lnTo>
                    <a:pt x="65187" y="109091"/>
                  </a:lnTo>
                  <a:lnTo>
                    <a:pt x="87214" y="109091"/>
                  </a:lnTo>
                  <a:lnTo>
                    <a:pt x="87214" y="0"/>
                  </a:lnTo>
                  <a:lnTo>
                    <a:pt x="65187" y="0"/>
                  </a:lnTo>
                  <a:lnTo>
                    <a:pt x="65187" y="47699"/>
                  </a:lnTo>
                  <a:lnTo>
                    <a:pt x="22027" y="47699"/>
                  </a:lnTo>
                  <a:lnTo>
                    <a:pt x="22027" y="0"/>
                  </a:lnTo>
                  <a:lnTo>
                    <a:pt x="0" y="0"/>
                  </a:lnTo>
                  <a:lnTo>
                    <a:pt x="0" y="109091"/>
                  </a:lnTo>
                  <a:close/>
                </a:path>
              </a:pathLst>
            </a:custGeom>
          </p:spPr>
        </p:pic>
        <p:pic>
          <p:nvPicPr>
            <p:cNvPr id="108" name="Picture 107">
              <a:extLst>
                <a:ext uri="{FF2B5EF4-FFF2-40B4-BE49-F238E27FC236}">
                  <a16:creationId xmlns:a16="http://schemas.microsoft.com/office/drawing/2014/main" id="{4979E314-4D57-0A91-833D-68EB9F94D2A7}"/>
                </a:ext>
              </a:extLst>
            </p:cNvPr>
            <p:cNvPicPr>
              <a:picLocks noChangeAspect="1"/>
            </p:cNvPicPr>
            <p:nvPr/>
          </p:nvPicPr>
          <p:blipFill>
            <a:blip r:embed="rId40" cstate="email">
              <a:extLst>
                <a:ext uri="{28A0092B-C50C-407E-A947-70E740481C1C}">
                  <a14:useLocalDpi xmlns:a14="http://schemas.microsoft.com/office/drawing/2010/main" val="0"/>
                </a:ext>
              </a:extLst>
            </a:blip>
            <a:srcRect l="60741" t="33465" r="37535" b="36695"/>
            <a:stretch>
              <a:fillRect/>
            </a:stretch>
          </p:blipFill>
          <p:spPr>
            <a:xfrm flipV="1">
              <a:off x="3644817" y="-451944"/>
              <a:ext cx="86990" cy="110951"/>
            </a:xfrm>
            <a:custGeom>
              <a:avLst/>
              <a:gdLst/>
              <a:ahLst/>
              <a:cxnLst/>
              <a:rect l="l" t="t" r="r" b="b"/>
              <a:pathLst>
                <a:path w="86990" h="110951">
                  <a:moveTo>
                    <a:pt x="0" y="110951"/>
                  </a:moveTo>
                  <a:lnTo>
                    <a:pt x="22027" y="110951"/>
                  </a:lnTo>
                  <a:lnTo>
                    <a:pt x="22027" y="51866"/>
                  </a:lnTo>
                  <a:cubicBezTo>
                    <a:pt x="22027" y="42490"/>
                    <a:pt x="22300" y="36413"/>
                    <a:pt x="22845" y="33635"/>
                  </a:cubicBezTo>
                  <a:cubicBezTo>
                    <a:pt x="23788" y="29170"/>
                    <a:pt x="26032" y="25586"/>
                    <a:pt x="29580" y="22882"/>
                  </a:cubicBezTo>
                  <a:cubicBezTo>
                    <a:pt x="33127" y="20178"/>
                    <a:pt x="37976" y="18826"/>
                    <a:pt x="44128" y="18826"/>
                  </a:cubicBezTo>
                  <a:cubicBezTo>
                    <a:pt x="50378" y="18826"/>
                    <a:pt x="55091" y="20104"/>
                    <a:pt x="58266" y="22659"/>
                  </a:cubicBezTo>
                  <a:cubicBezTo>
                    <a:pt x="61441" y="25214"/>
                    <a:pt x="63351" y="28351"/>
                    <a:pt x="63996" y="32072"/>
                  </a:cubicBezTo>
                  <a:cubicBezTo>
                    <a:pt x="64641" y="35793"/>
                    <a:pt x="64964" y="41969"/>
                    <a:pt x="64964" y="50601"/>
                  </a:cubicBezTo>
                  <a:lnTo>
                    <a:pt x="64964" y="110951"/>
                  </a:lnTo>
                  <a:lnTo>
                    <a:pt x="86990" y="110951"/>
                  </a:lnTo>
                  <a:lnTo>
                    <a:pt x="86990" y="53652"/>
                  </a:lnTo>
                  <a:cubicBezTo>
                    <a:pt x="86990" y="40555"/>
                    <a:pt x="86395" y="31303"/>
                    <a:pt x="85204" y="25896"/>
                  </a:cubicBezTo>
                  <a:cubicBezTo>
                    <a:pt x="84014" y="20488"/>
                    <a:pt x="81818" y="15924"/>
                    <a:pt x="78619" y="12204"/>
                  </a:cubicBezTo>
                  <a:cubicBezTo>
                    <a:pt x="75419" y="8483"/>
                    <a:pt x="71140" y="5519"/>
                    <a:pt x="65782" y="3311"/>
                  </a:cubicBezTo>
                  <a:cubicBezTo>
                    <a:pt x="60424" y="1103"/>
                    <a:pt x="53429" y="0"/>
                    <a:pt x="44797" y="0"/>
                  </a:cubicBezTo>
                  <a:cubicBezTo>
                    <a:pt x="34379" y="0"/>
                    <a:pt x="26479" y="1203"/>
                    <a:pt x="21096" y="3609"/>
                  </a:cubicBezTo>
                  <a:cubicBezTo>
                    <a:pt x="15714" y="6015"/>
                    <a:pt x="11460" y="9140"/>
                    <a:pt x="8334" y="12985"/>
                  </a:cubicBezTo>
                  <a:cubicBezTo>
                    <a:pt x="5209" y="16830"/>
                    <a:pt x="3150" y="20860"/>
                    <a:pt x="2158" y="25077"/>
                  </a:cubicBezTo>
                  <a:cubicBezTo>
                    <a:pt x="719" y="31328"/>
                    <a:pt x="0" y="40555"/>
                    <a:pt x="0" y="52759"/>
                  </a:cubicBezTo>
                  <a:lnTo>
                    <a:pt x="0" y="110951"/>
                  </a:lnTo>
                  <a:close/>
                </a:path>
              </a:pathLst>
            </a:custGeom>
          </p:spPr>
        </p:pic>
        <p:pic>
          <p:nvPicPr>
            <p:cNvPr id="109" name="Picture 108">
              <a:extLst>
                <a:ext uri="{FF2B5EF4-FFF2-40B4-BE49-F238E27FC236}">
                  <a16:creationId xmlns:a16="http://schemas.microsoft.com/office/drawing/2014/main" id="{5ECBD7AF-36CE-40C3-6CB3-FB9C27F0F53D}"/>
                </a:ext>
              </a:extLst>
            </p:cNvPr>
            <p:cNvPicPr>
              <a:picLocks noChangeAspect="1"/>
            </p:cNvPicPr>
            <p:nvPr/>
          </p:nvPicPr>
          <p:blipFill>
            <a:blip r:embed="rId38" cstate="email">
              <a:extLst>
                <a:ext uri="{28A0092B-C50C-407E-A947-70E740481C1C}">
                  <a14:useLocalDpi xmlns:a14="http://schemas.microsoft.com/office/drawing/2010/main" val="0"/>
                </a:ext>
              </a:extLst>
            </a:blip>
            <a:srcRect l="65847" t="33965" r="32204" b="36695"/>
            <a:stretch>
              <a:fillRect/>
            </a:stretch>
          </p:blipFill>
          <p:spPr>
            <a:xfrm flipV="1">
              <a:off x="3902440" y="-451944"/>
              <a:ext cx="98375" cy="109091"/>
            </a:xfrm>
            <a:custGeom>
              <a:avLst/>
              <a:gdLst/>
              <a:ahLst/>
              <a:cxnLst/>
              <a:rect l="l" t="t" r="r" b="b"/>
              <a:pathLst>
                <a:path w="98375" h="109091">
                  <a:moveTo>
                    <a:pt x="0" y="109091"/>
                  </a:moveTo>
                  <a:lnTo>
                    <a:pt x="22026" y="109091"/>
                  </a:lnTo>
                  <a:lnTo>
                    <a:pt x="22026" y="60647"/>
                  </a:lnTo>
                  <a:lnTo>
                    <a:pt x="66526" y="109091"/>
                  </a:lnTo>
                  <a:lnTo>
                    <a:pt x="96143" y="109091"/>
                  </a:lnTo>
                  <a:lnTo>
                    <a:pt x="55066" y="66601"/>
                  </a:lnTo>
                  <a:lnTo>
                    <a:pt x="98375" y="0"/>
                  </a:lnTo>
                  <a:lnTo>
                    <a:pt x="69874" y="0"/>
                  </a:lnTo>
                  <a:lnTo>
                    <a:pt x="39885" y="51197"/>
                  </a:lnTo>
                  <a:lnTo>
                    <a:pt x="22026" y="32965"/>
                  </a:lnTo>
                  <a:lnTo>
                    <a:pt x="22026" y="0"/>
                  </a:lnTo>
                  <a:lnTo>
                    <a:pt x="0" y="0"/>
                  </a:lnTo>
                  <a:lnTo>
                    <a:pt x="0" y="109091"/>
                  </a:lnTo>
                  <a:close/>
                </a:path>
              </a:pathLst>
            </a:custGeom>
          </p:spPr>
        </p:pic>
        <p:pic>
          <p:nvPicPr>
            <p:cNvPr id="110" name="Picture 109">
              <a:extLst>
                <a:ext uri="{FF2B5EF4-FFF2-40B4-BE49-F238E27FC236}">
                  <a16:creationId xmlns:a16="http://schemas.microsoft.com/office/drawing/2014/main" id="{D40BC644-24E8-5987-5A52-AF054A3F4FDA}"/>
                </a:ext>
              </a:extLst>
            </p:cNvPr>
            <p:cNvPicPr>
              <a:picLocks noChangeAspect="1"/>
            </p:cNvPicPr>
            <p:nvPr/>
          </p:nvPicPr>
          <p:blipFill>
            <a:blip r:embed="rId31" cstate="email">
              <a:extLst>
                <a:ext uri="{28A0092B-C50C-407E-A947-70E740481C1C}">
                  <a14:useLocalDpi xmlns:a14="http://schemas.microsoft.com/office/drawing/2010/main" val="0"/>
                </a:ext>
              </a:extLst>
            </a:blip>
            <a:srcRect l="68108" t="33965" r="30164" b="36695"/>
            <a:stretch>
              <a:fillRect/>
            </a:stretch>
          </p:blipFill>
          <p:spPr>
            <a:xfrm flipV="1">
              <a:off x="4016515" y="-451944"/>
              <a:ext cx="87214" cy="109091"/>
            </a:xfrm>
            <a:custGeom>
              <a:avLst/>
              <a:gdLst/>
              <a:ahLst/>
              <a:cxnLst/>
              <a:rect l="l" t="t" r="r" b="b"/>
              <a:pathLst>
                <a:path w="87214" h="109091">
                  <a:moveTo>
                    <a:pt x="0" y="109091"/>
                  </a:moveTo>
                  <a:lnTo>
                    <a:pt x="22027" y="109091"/>
                  </a:lnTo>
                  <a:lnTo>
                    <a:pt x="22027" y="66154"/>
                  </a:lnTo>
                  <a:lnTo>
                    <a:pt x="65187" y="66154"/>
                  </a:lnTo>
                  <a:lnTo>
                    <a:pt x="65187" y="109091"/>
                  </a:lnTo>
                  <a:lnTo>
                    <a:pt x="87214" y="109091"/>
                  </a:lnTo>
                  <a:lnTo>
                    <a:pt x="87214" y="0"/>
                  </a:lnTo>
                  <a:lnTo>
                    <a:pt x="65187" y="0"/>
                  </a:lnTo>
                  <a:lnTo>
                    <a:pt x="65187" y="47699"/>
                  </a:lnTo>
                  <a:lnTo>
                    <a:pt x="22027" y="47699"/>
                  </a:lnTo>
                  <a:lnTo>
                    <a:pt x="22027" y="0"/>
                  </a:lnTo>
                  <a:lnTo>
                    <a:pt x="0" y="0"/>
                  </a:lnTo>
                  <a:lnTo>
                    <a:pt x="0" y="109091"/>
                  </a:lnTo>
                  <a:close/>
                </a:path>
              </a:pathLst>
            </a:custGeom>
          </p:spPr>
        </p:pic>
        <p:pic>
          <p:nvPicPr>
            <p:cNvPr id="111" name="Picture 110">
              <a:extLst>
                <a:ext uri="{FF2B5EF4-FFF2-40B4-BE49-F238E27FC236}">
                  <a16:creationId xmlns:a16="http://schemas.microsoft.com/office/drawing/2014/main" id="{BEE17BE1-1123-400A-2030-D9B16457D1CF}"/>
                </a:ext>
              </a:extLst>
            </p:cNvPr>
            <p:cNvPicPr>
              <a:picLocks noChangeAspect="1"/>
            </p:cNvPicPr>
            <p:nvPr/>
          </p:nvPicPr>
          <p:blipFill>
            <a:blip r:embed="rId35" cstate="email">
              <a:extLst>
                <a:ext uri="{28A0092B-C50C-407E-A947-70E740481C1C}">
                  <a14:useLocalDpi xmlns:a14="http://schemas.microsoft.com/office/drawing/2010/main" val="0"/>
                </a:ext>
              </a:extLst>
            </a:blip>
            <a:srcRect l="70152" t="33965" r="27679" b="36695"/>
            <a:stretch>
              <a:fillRect/>
            </a:stretch>
          </p:blipFill>
          <p:spPr>
            <a:xfrm flipV="1">
              <a:off x="4119654" y="-451944"/>
              <a:ext cx="109463" cy="109091"/>
            </a:xfrm>
            <a:custGeom>
              <a:avLst/>
              <a:gdLst/>
              <a:ahLst/>
              <a:cxnLst/>
              <a:rect l="l" t="t" r="r" b="b"/>
              <a:pathLst>
                <a:path w="109463" h="109091">
                  <a:moveTo>
                    <a:pt x="42491" y="109091"/>
                  </a:moveTo>
                  <a:lnTo>
                    <a:pt x="65782" y="109091"/>
                  </a:lnTo>
                  <a:lnTo>
                    <a:pt x="109463" y="0"/>
                  </a:lnTo>
                  <a:lnTo>
                    <a:pt x="85502" y="0"/>
                  </a:lnTo>
                  <a:lnTo>
                    <a:pt x="75977" y="24780"/>
                  </a:lnTo>
                  <a:lnTo>
                    <a:pt x="32370" y="24780"/>
                  </a:lnTo>
                  <a:lnTo>
                    <a:pt x="23366" y="0"/>
                  </a:lnTo>
                  <a:lnTo>
                    <a:pt x="0" y="0"/>
                  </a:lnTo>
                  <a:lnTo>
                    <a:pt x="42491" y="109091"/>
                  </a:lnTo>
                  <a:close/>
                  <a:moveTo>
                    <a:pt x="53876" y="83641"/>
                  </a:moveTo>
                  <a:lnTo>
                    <a:pt x="39142" y="43160"/>
                  </a:lnTo>
                  <a:lnTo>
                    <a:pt x="68908" y="43160"/>
                  </a:lnTo>
                  <a:lnTo>
                    <a:pt x="53876" y="83641"/>
                  </a:lnTo>
                  <a:close/>
                </a:path>
              </a:pathLst>
            </a:custGeom>
          </p:spPr>
        </p:pic>
        <p:pic>
          <p:nvPicPr>
            <p:cNvPr id="112" name="Picture 111">
              <a:extLst>
                <a:ext uri="{FF2B5EF4-FFF2-40B4-BE49-F238E27FC236}">
                  <a16:creationId xmlns:a16="http://schemas.microsoft.com/office/drawing/2014/main" id="{841609B8-DA72-CA91-1C7D-E325B75774CB}"/>
                </a:ext>
              </a:extLst>
            </p:cNvPr>
            <p:cNvPicPr>
              <a:picLocks noChangeAspect="1"/>
            </p:cNvPicPr>
            <p:nvPr/>
          </p:nvPicPr>
          <p:blipFill>
            <a:blip r:embed="rId31" cstate="email">
              <a:extLst>
                <a:ext uri="{28A0092B-C50C-407E-A947-70E740481C1C}">
                  <a14:useLocalDpi xmlns:a14="http://schemas.microsoft.com/office/drawing/2010/main" val="0"/>
                </a:ext>
              </a:extLst>
            </a:blip>
            <a:srcRect l="74715" t="33965" r="23556" b="36695"/>
            <a:stretch>
              <a:fillRect/>
            </a:stretch>
          </p:blipFill>
          <p:spPr>
            <a:xfrm flipV="1">
              <a:off x="4349890" y="-451944"/>
              <a:ext cx="87214" cy="109091"/>
            </a:xfrm>
            <a:custGeom>
              <a:avLst/>
              <a:gdLst/>
              <a:ahLst/>
              <a:cxnLst/>
              <a:rect l="l" t="t" r="r" b="b"/>
              <a:pathLst>
                <a:path w="87214" h="109091">
                  <a:moveTo>
                    <a:pt x="0" y="109091"/>
                  </a:moveTo>
                  <a:lnTo>
                    <a:pt x="22027" y="109091"/>
                  </a:lnTo>
                  <a:lnTo>
                    <a:pt x="22027" y="66154"/>
                  </a:lnTo>
                  <a:lnTo>
                    <a:pt x="65187" y="66154"/>
                  </a:lnTo>
                  <a:lnTo>
                    <a:pt x="65187" y="109091"/>
                  </a:lnTo>
                  <a:lnTo>
                    <a:pt x="87214" y="109091"/>
                  </a:lnTo>
                  <a:lnTo>
                    <a:pt x="87214" y="0"/>
                  </a:lnTo>
                  <a:lnTo>
                    <a:pt x="65187" y="0"/>
                  </a:lnTo>
                  <a:lnTo>
                    <a:pt x="65187" y="47699"/>
                  </a:lnTo>
                  <a:lnTo>
                    <a:pt x="22027" y="47699"/>
                  </a:lnTo>
                  <a:lnTo>
                    <a:pt x="22027" y="0"/>
                  </a:lnTo>
                  <a:lnTo>
                    <a:pt x="0" y="0"/>
                  </a:lnTo>
                  <a:lnTo>
                    <a:pt x="0" y="109091"/>
                  </a:lnTo>
                  <a:close/>
                </a:path>
              </a:pathLst>
            </a:custGeom>
          </p:spPr>
        </p:pic>
        <p:pic>
          <p:nvPicPr>
            <p:cNvPr id="113" name="Picture 112">
              <a:extLst>
                <a:ext uri="{FF2B5EF4-FFF2-40B4-BE49-F238E27FC236}">
                  <a16:creationId xmlns:a16="http://schemas.microsoft.com/office/drawing/2014/main" id="{BB9CDEDF-AFE9-7D8F-CBD0-0EA1EF029167}"/>
                </a:ext>
              </a:extLst>
            </p:cNvPr>
            <p:cNvPicPr>
              <a:picLocks noChangeAspect="1"/>
            </p:cNvPicPr>
            <p:nvPr/>
          </p:nvPicPr>
          <p:blipFill>
            <a:blip r:embed="rId31" cstate="email">
              <a:extLst>
                <a:ext uri="{28A0092B-C50C-407E-A947-70E740481C1C}">
                  <a14:useLocalDpi xmlns:a14="http://schemas.microsoft.com/office/drawing/2010/main" val="0"/>
                </a:ext>
              </a:extLst>
            </a:blip>
            <a:srcRect l="77547" t="33965" r="20725" b="36695"/>
            <a:stretch>
              <a:fillRect/>
            </a:stretch>
          </p:blipFill>
          <p:spPr>
            <a:xfrm flipV="1">
              <a:off x="4492765" y="-451944"/>
              <a:ext cx="87214" cy="109091"/>
            </a:xfrm>
            <a:custGeom>
              <a:avLst/>
              <a:gdLst/>
              <a:ahLst/>
              <a:cxnLst/>
              <a:rect l="l" t="t" r="r" b="b"/>
              <a:pathLst>
                <a:path w="87214" h="109091">
                  <a:moveTo>
                    <a:pt x="0" y="109091"/>
                  </a:moveTo>
                  <a:lnTo>
                    <a:pt x="22027" y="109091"/>
                  </a:lnTo>
                  <a:lnTo>
                    <a:pt x="22027" y="66154"/>
                  </a:lnTo>
                  <a:lnTo>
                    <a:pt x="65187" y="66154"/>
                  </a:lnTo>
                  <a:lnTo>
                    <a:pt x="65187" y="109091"/>
                  </a:lnTo>
                  <a:lnTo>
                    <a:pt x="87214" y="109091"/>
                  </a:lnTo>
                  <a:lnTo>
                    <a:pt x="87214" y="0"/>
                  </a:lnTo>
                  <a:lnTo>
                    <a:pt x="65187" y="0"/>
                  </a:lnTo>
                  <a:lnTo>
                    <a:pt x="65187" y="47699"/>
                  </a:lnTo>
                  <a:lnTo>
                    <a:pt x="22027" y="47699"/>
                  </a:lnTo>
                  <a:lnTo>
                    <a:pt x="22027" y="0"/>
                  </a:lnTo>
                  <a:lnTo>
                    <a:pt x="0" y="0"/>
                  </a:lnTo>
                  <a:lnTo>
                    <a:pt x="0" y="109091"/>
                  </a:lnTo>
                  <a:close/>
                </a:path>
              </a:pathLst>
            </a:custGeom>
          </p:spPr>
        </p:pic>
        <p:pic>
          <p:nvPicPr>
            <p:cNvPr id="114" name="Picture 113">
              <a:extLst>
                <a:ext uri="{FF2B5EF4-FFF2-40B4-BE49-F238E27FC236}">
                  <a16:creationId xmlns:a16="http://schemas.microsoft.com/office/drawing/2014/main" id="{6EB29CC9-21AD-6E54-EBD6-67A9306CAF24}"/>
                </a:ext>
              </a:extLst>
            </p:cNvPr>
            <p:cNvPicPr>
              <a:picLocks noChangeAspect="1"/>
            </p:cNvPicPr>
            <p:nvPr/>
          </p:nvPicPr>
          <p:blipFill>
            <a:blip r:embed="rId35" cstate="email">
              <a:extLst>
                <a:ext uri="{28A0092B-C50C-407E-A947-70E740481C1C}">
                  <a14:useLocalDpi xmlns:a14="http://schemas.microsoft.com/office/drawing/2010/main" val="0"/>
                </a:ext>
              </a:extLst>
            </a:blip>
            <a:srcRect l="79591" t="33965" r="18240" b="36695"/>
            <a:stretch>
              <a:fillRect/>
            </a:stretch>
          </p:blipFill>
          <p:spPr>
            <a:xfrm flipV="1">
              <a:off x="4595904" y="-451944"/>
              <a:ext cx="109463" cy="109091"/>
            </a:xfrm>
            <a:custGeom>
              <a:avLst/>
              <a:gdLst/>
              <a:ahLst/>
              <a:cxnLst/>
              <a:rect l="l" t="t" r="r" b="b"/>
              <a:pathLst>
                <a:path w="109463" h="109091">
                  <a:moveTo>
                    <a:pt x="42491" y="109091"/>
                  </a:moveTo>
                  <a:lnTo>
                    <a:pt x="65782" y="109091"/>
                  </a:lnTo>
                  <a:lnTo>
                    <a:pt x="109463" y="0"/>
                  </a:lnTo>
                  <a:lnTo>
                    <a:pt x="85502" y="0"/>
                  </a:lnTo>
                  <a:lnTo>
                    <a:pt x="75977" y="24780"/>
                  </a:lnTo>
                  <a:lnTo>
                    <a:pt x="32370" y="24780"/>
                  </a:lnTo>
                  <a:lnTo>
                    <a:pt x="23366" y="0"/>
                  </a:lnTo>
                  <a:lnTo>
                    <a:pt x="0" y="0"/>
                  </a:lnTo>
                  <a:lnTo>
                    <a:pt x="42491" y="109091"/>
                  </a:lnTo>
                  <a:close/>
                  <a:moveTo>
                    <a:pt x="53876" y="83641"/>
                  </a:moveTo>
                  <a:lnTo>
                    <a:pt x="39142" y="43160"/>
                  </a:lnTo>
                  <a:lnTo>
                    <a:pt x="68908" y="43160"/>
                  </a:lnTo>
                  <a:lnTo>
                    <a:pt x="53876" y="83641"/>
                  </a:lnTo>
                  <a:close/>
                </a:path>
              </a:pathLst>
            </a:custGeom>
          </p:spPr>
        </p:pic>
        <p:pic>
          <p:nvPicPr>
            <p:cNvPr id="115" name="Picture 114">
              <a:extLst>
                <a:ext uri="{FF2B5EF4-FFF2-40B4-BE49-F238E27FC236}">
                  <a16:creationId xmlns:a16="http://schemas.microsoft.com/office/drawing/2014/main" id="{4CB1A99E-3551-EF89-FF09-ADBA7771C846}"/>
                </a:ext>
              </a:extLst>
            </p:cNvPr>
            <p:cNvPicPr>
              <a:picLocks noChangeAspect="1"/>
            </p:cNvPicPr>
            <p:nvPr/>
          </p:nvPicPr>
          <p:blipFill>
            <a:blip r:embed="rId36" cstate="email">
              <a:extLst>
                <a:ext uri="{28A0092B-C50C-407E-A947-70E740481C1C}">
                  <a14:useLocalDpi xmlns:a14="http://schemas.microsoft.com/office/drawing/2010/main" val="0"/>
                </a:ext>
              </a:extLst>
            </a:blip>
            <a:srcRect l="81892" t="33965" r="16393" b="36695"/>
            <a:stretch>
              <a:fillRect/>
            </a:stretch>
          </p:blipFill>
          <p:spPr>
            <a:xfrm flipV="1">
              <a:off x="4711989" y="-451944"/>
              <a:ext cx="86544" cy="109091"/>
            </a:xfrm>
            <a:custGeom>
              <a:avLst/>
              <a:gdLst/>
              <a:ahLst/>
              <a:cxnLst/>
              <a:rect l="l" t="t" r="r" b="b"/>
              <a:pathLst>
                <a:path w="86544" h="109091">
                  <a:moveTo>
                    <a:pt x="0" y="109091"/>
                  </a:moveTo>
                  <a:lnTo>
                    <a:pt x="21431" y="109091"/>
                  </a:lnTo>
                  <a:lnTo>
                    <a:pt x="66080" y="36240"/>
                  </a:lnTo>
                  <a:lnTo>
                    <a:pt x="66080" y="109091"/>
                  </a:lnTo>
                  <a:lnTo>
                    <a:pt x="86544" y="109091"/>
                  </a:lnTo>
                  <a:lnTo>
                    <a:pt x="86544" y="0"/>
                  </a:lnTo>
                  <a:lnTo>
                    <a:pt x="64443" y="0"/>
                  </a:lnTo>
                  <a:lnTo>
                    <a:pt x="20464" y="71140"/>
                  </a:lnTo>
                  <a:lnTo>
                    <a:pt x="20464" y="0"/>
                  </a:lnTo>
                  <a:lnTo>
                    <a:pt x="0" y="0"/>
                  </a:lnTo>
                  <a:lnTo>
                    <a:pt x="0" y="109091"/>
                  </a:lnTo>
                  <a:close/>
                </a:path>
              </a:pathLst>
            </a:custGeom>
          </p:spPr>
        </p:pic>
        <p:pic>
          <p:nvPicPr>
            <p:cNvPr id="116" name="Picture 115">
              <a:extLst>
                <a:ext uri="{FF2B5EF4-FFF2-40B4-BE49-F238E27FC236}">
                  <a16:creationId xmlns:a16="http://schemas.microsoft.com/office/drawing/2014/main" id="{857DCF25-4BF2-D84A-0CFA-AEE822C320BB}"/>
                </a:ext>
              </a:extLst>
            </p:cNvPr>
            <p:cNvPicPr>
              <a:picLocks noChangeAspect="1"/>
            </p:cNvPicPr>
            <p:nvPr/>
          </p:nvPicPr>
          <p:blipFill>
            <a:blip r:embed="rId41" cstate="email">
              <a:extLst>
                <a:ext uri="{28A0092B-C50C-407E-A947-70E740481C1C}">
                  <a14:useLocalDpi xmlns:a14="http://schemas.microsoft.com/office/drawing/2010/main" val="0"/>
                </a:ext>
              </a:extLst>
            </a:blip>
            <a:srcRect l="87175" t="33965" r="11014" b="36695"/>
            <a:stretch>
              <a:fillRect/>
            </a:stretch>
          </p:blipFill>
          <p:spPr>
            <a:xfrm flipV="1">
              <a:off x="4978541" y="-451944"/>
              <a:ext cx="91381" cy="109091"/>
            </a:xfrm>
            <a:custGeom>
              <a:avLst/>
              <a:gdLst/>
              <a:ahLst/>
              <a:cxnLst/>
              <a:rect l="l" t="t" r="r" b="b"/>
              <a:pathLst>
                <a:path w="91381" h="109091">
                  <a:moveTo>
                    <a:pt x="0" y="109091"/>
                  </a:moveTo>
                  <a:lnTo>
                    <a:pt x="43607" y="109091"/>
                  </a:lnTo>
                  <a:cubicBezTo>
                    <a:pt x="52239" y="109091"/>
                    <a:pt x="58676" y="108731"/>
                    <a:pt x="62918" y="108012"/>
                  </a:cubicBezTo>
                  <a:cubicBezTo>
                    <a:pt x="67159" y="107293"/>
                    <a:pt x="70954" y="105792"/>
                    <a:pt x="74303" y="103510"/>
                  </a:cubicBezTo>
                  <a:cubicBezTo>
                    <a:pt x="77651" y="101228"/>
                    <a:pt x="80442" y="98189"/>
                    <a:pt x="82674" y="94394"/>
                  </a:cubicBezTo>
                  <a:cubicBezTo>
                    <a:pt x="84907" y="90599"/>
                    <a:pt x="86023" y="86345"/>
                    <a:pt x="86023" y="81632"/>
                  </a:cubicBezTo>
                  <a:cubicBezTo>
                    <a:pt x="86023" y="76522"/>
                    <a:pt x="84646" y="71834"/>
                    <a:pt x="81893" y="67568"/>
                  </a:cubicBezTo>
                  <a:cubicBezTo>
                    <a:pt x="79140" y="63302"/>
                    <a:pt x="75407" y="60102"/>
                    <a:pt x="70694" y="57969"/>
                  </a:cubicBezTo>
                  <a:cubicBezTo>
                    <a:pt x="77341" y="56034"/>
                    <a:pt x="82451" y="52735"/>
                    <a:pt x="86023" y="48072"/>
                  </a:cubicBezTo>
                  <a:cubicBezTo>
                    <a:pt x="89595" y="43408"/>
                    <a:pt x="91381" y="37926"/>
                    <a:pt x="91381" y="31626"/>
                  </a:cubicBezTo>
                  <a:cubicBezTo>
                    <a:pt x="91381" y="26665"/>
                    <a:pt x="90227" y="21841"/>
                    <a:pt x="87921" y="17152"/>
                  </a:cubicBezTo>
                  <a:cubicBezTo>
                    <a:pt x="85614" y="12464"/>
                    <a:pt x="82464" y="8719"/>
                    <a:pt x="78470" y="5916"/>
                  </a:cubicBezTo>
                  <a:cubicBezTo>
                    <a:pt x="74476" y="3113"/>
                    <a:pt x="69553" y="1389"/>
                    <a:pt x="63699" y="744"/>
                  </a:cubicBezTo>
                  <a:cubicBezTo>
                    <a:pt x="60028" y="347"/>
                    <a:pt x="51173" y="99"/>
                    <a:pt x="37133" y="0"/>
                  </a:cubicBezTo>
                  <a:lnTo>
                    <a:pt x="0" y="0"/>
                  </a:lnTo>
                  <a:lnTo>
                    <a:pt x="0" y="109091"/>
                  </a:lnTo>
                  <a:close/>
                  <a:moveTo>
                    <a:pt x="22027" y="90934"/>
                  </a:moveTo>
                  <a:lnTo>
                    <a:pt x="22027" y="65708"/>
                  </a:lnTo>
                  <a:lnTo>
                    <a:pt x="36463" y="65708"/>
                  </a:lnTo>
                  <a:cubicBezTo>
                    <a:pt x="45046" y="65708"/>
                    <a:pt x="50379" y="65832"/>
                    <a:pt x="52462" y="66080"/>
                  </a:cubicBezTo>
                  <a:cubicBezTo>
                    <a:pt x="56233" y="66526"/>
                    <a:pt x="59197" y="67828"/>
                    <a:pt x="61355" y="69986"/>
                  </a:cubicBezTo>
                  <a:cubicBezTo>
                    <a:pt x="63513" y="72144"/>
                    <a:pt x="64592" y="74985"/>
                    <a:pt x="64592" y="78507"/>
                  </a:cubicBezTo>
                  <a:cubicBezTo>
                    <a:pt x="64592" y="81880"/>
                    <a:pt x="63662" y="84621"/>
                    <a:pt x="61801" y="86730"/>
                  </a:cubicBezTo>
                  <a:cubicBezTo>
                    <a:pt x="59941" y="88838"/>
                    <a:pt x="57175" y="90115"/>
                    <a:pt x="53504" y="90562"/>
                  </a:cubicBezTo>
                  <a:cubicBezTo>
                    <a:pt x="51321" y="90810"/>
                    <a:pt x="45046" y="90934"/>
                    <a:pt x="34677" y="90934"/>
                  </a:cubicBezTo>
                  <a:lnTo>
                    <a:pt x="22027" y="90934"/>
                  </a:lnTo>
                  <a:close/>
                  <a:moveTo>
                    <a:pt x="22027" y="47551"/>
                  </a:moveTo>
                  <a:lnTo>
                    <a:pt x="22027" y="18380"/>
                  </a:lnTo>
                  <a:lnTo>
                    <a:pt x="42416" y="18380"/>
                  </a:lnTo>
                  <a:cubicBezTo>
                    <a:pt x="50354" y="18380"/>
                    <a:pt x="55389" y="18604"/>
                    <a:pt x="57522" y="19050"/>
                  </a:cubicBezTo>
                  <a:cubicBezTo>
                    <a:pt x="60797" y="19645"/>
                    <a:pt x="63463" y="21096"/>
                    <a:pt x="65522" y="23403"/>
                  </a:cubicBezTo>
                  <a:cubicBezTo>
                    <a:pt x="67581" y="25710"/>
                    <a:pt x="68610" y="28798"/>
                    <a:pt x="68610" y="32668"/>
                  </a:cubicBezTo>
                  <a:cubicBezTo>
                    <a:pt x="68610" y="35942"/>
                    <a:pt x="67816" y="38720"/>
                    <a:pt x="66229" y="41002"/>
                  </a:cubicBezTo>
                  <a:cubicBezTo>
                    <a:pt x="64642" y="43284"/>
                    <a:pt x="62347" y="44946"/>
                    <a:pt x="59346" y="45988"/>
                  </a:cubicBezTo>
                  <a:cubicBezTo>
                    <a:pt x="56344" y="47030"/>
                    <a:pt x="49833" y="47551"/>
                    <a:pt x="39812" y="47551"/>
                  </a:cubicBezTo>
                  <a:lnTo>
                    <a:pt x="22027" y="47551"/>
                  </a:lnTo>
                  <a:close/>
                </a:path>
              </a:pathLst>
            </a:custGeom>
          </p:spPr>
        </p:pic>
        <p:pic>
          <p:nvPicPr>
            <p:cNvPr id="117" name="Picture 116">
              <a:extLst>
                <a:ext uri="{FF2B5EF4-FFF2-40B4-BE49-F238E27FC236}">
                  <a16:creationId xmlns:a16="http://schemas.microsoft.com/office/drawing/2014/main" id="{9F424C11-6FDF-BBE6-B2B0-7C582E58B57F}"/>
                </a:ext>
              </a:extLst>
            </p:cNvPr>
            <p:cNvPicPr>
              <a:picLocks noChangeAspect="1"/>
            </p:cNvPicPr>
            <p:nvPr/>
          </p:nvPicPr>
          <p:blipFill>
            <a:blip r:embed="rId39" cstate="email">
              <a:extLst>
                <a:ext uri="{28A0092B-C50C-407E-A947-70E740481C1C}">
                  <a14:useLocalDpi xmlns:a14="http://schemas.microsoft.com/office/drawing/2010/main" val="0"/>
                </a:ext>
              </a:extLst>
            </a:blip>
            <a:srcRect l="89219" t="33965" r="8612" b="36695"/>
            <a:stretch>
              <a:fillRect/>
            </a:stretch>
          </p:blipFill>
          <p:spPr>
            <a:xfrm flipV="1">
              <a:off x="5081679" y="-451944"/>
              <a:ext cx="109463" cy="109091"/>
            </a:xfrm>
            <a:custGeom>
              <a:avLst/>
              <a:gdLst/>
              <a:ahLst/>
              <a:cxnLst/>
              <a:rect l="l" t="t" r="r" b="b"/>
              <a:pathLst>
                <a:path w="109463" h="109091">
                  <a:moveTo>
                    <a:pt x="42491" y="109091"/>
                  </a:moveTo>
                  <a:lnTo>
                    <a:pt x="65782" y="109091"/>
                  </a:lnTo>
                  <a:lnTo>
                    <a:pt x="109463" y="0"/>
                  </a:lnTo>
                  <a:lnTo>
                    <a:pt x="85502" y="0"/>
                  </a:lnTo>
                  <a:lnTo>
                    <a:pt x="75977" y="24780"/>
                  </a:lnTo>
                  <a:lnTo>
                    <a:pt x="32370" y="24780"/>
                  </a:lnTo>
                  <a:lnTo>
                    <a:pt x="23366" y="0"/>
                  </a:lnTo>
                  <a:lnTo>
                    <a:pt x="0" y="0"/>
                  </a:lnTo>
                  <a:lnTo>
                    <a:pt x="42491" y="109091"/>
                  </a:lnTo>
                  <a:close/>
                  <a:moveTo>
                    <a:pt x="53876" y="83641"/>
                  </a:moveTo>
                  <a:lnTo>
                    <a:pt x="39142" y="43160"/>
                  </a:lnTo>
                  <a:lnTo>
                    <a:pt x="68908" y="43160"/>
                  </a:lnTo>
                  <a:lnTo>
                    <a:pt x="53876" y="83641"/>
                  </a:lnTo>
                  <a:close/>
                </a:path>
              </a:pathLst>
            </a:custGeom>
          </p:spPr>
        </p:pic>
        <p:pic>
          <p:nvPicPr>
            <p:cNvPr id="118" name="Picture 117">
              <a:extLst>
                <a:ext uri="{FF2B5EF4-FFF2-40B4-BE49-F238E27FC236}">
                  <a16:creationId xmlns:a16="http://schemas.microsoft.com/office/drawing/2014/main" id="{F0892767-86FF-8728-AB29-1779AEC5F062}"/>
                </a:ext>
              </a:extLst>
            </p:cNvPr>
            <p:cNvPicPr>
              <a:picLocks noChangeAspect="1"/>
            </p:cNvPicPr>
            <p:nvPr/>
          </p:nvPicPr>
          <p:blipFill>
            <a:blip r:embed="rId37" cstate="email">
              <a:extLst>
                <a:ext uri="{28A0092B-C50C-407E-A947-70E740481C1C}">
                  <a14:useLocalDpi xmlns:a14="http://schemas.microsoft.com/office/drawing/2010/main" val="0"/>
                </a:ext>
              </a:extLst>
            </a:blip>
            <a:srcRect l="91520" t="33965" r="6765" b="36695"/>
            <a:stretch>
              <a:fillRect/>
            </a:stretch>
          </p:blipFill>
          <p:spPr>
            <a:xfrm flipV="1">
              <a:off x="5197764" y="-451944"/>
              <a:ext cx="86544" cy="109091"/>
            </a:xfrm>
            <a:custGeom>
              <a:avLst/>
              <a:gdLst/>
              <a:ahLst/>
              <a:cxnLst/>
              <a:rect l="l" t="t" r="r" b="b"/>
              <a:pathLst>
                <a:path w="86544" h="109091">
                  <a:moveTo>
                    <a:pt x="0" y="109091"/>
                  </a:moveTo>
                  <a:lnTo>
                    <a:pt x="21431" y="109091"/>
                  </a:lnTo>
                  <a:lnTo>
                    <a:pt x="66080" y="36240"/>
                  </a:lnTo>
                  <a:lnTo>
                    <a:pt x="66080" y="109091"/>
                  </a:lnTo>
                  <a:lnTo>
                    <a:pt x="86544" y="109091"/>
                  </a:lnTo>
                  <a:lnTo>
                    <a:pt x="86544" y="0"/>
                  </a:lnTo>
                  <a:lnTo>
                    <a:pt x="64443" y="0"/>
                  </a:lnTo>
                  <a:lnTo>
                    <a:pt x="20464" y="71140"/>
                  </a:lnTo>
                  <a:lnTo>
                    <a:pt x="20464" y="0"/>
                  </a:lnTo>
                  <a:lnTo>
                    <a:pt x="0" y="0"/>
                  </a:lnTo>
                  <a:lnTo>
                    <a:pt x="0" y="109091"/>
                  </a:lnTo>
                  <a:close/>
                </a:path>
              </a:pathLst>
            </a:custGeom>
          </p:spPr>
        </p:pic>
        <p:pic>
          <p:nvPicPr>
            <p:cNvPr id="119" name="Picture 118">
              <a:extLst>
                <a:ext uri="{FF2B5EF4-FFF2-40B4-BE49-F238E27FC236}">
                  <a16:creationId xmlns:a16="http://schemas.microsoft.com/office/drawing/2014/main" id="{976601E6-CAEB-83E6-A44B-15550591CC91}"/>
                </a:ext>
              </a:extLst>
            </p:cNvPr>
            <p:cNvPicPr>
              <a:picLocks noChangeAspect="1"/>
            </p:cNvPicPr>
            <p:nvPr/>
          </p:nvPicPr>
          <p:blipFill>
            <a:blip r:embed="rId41" cstate="email">
              <a:extLst>
                <a:ext uri="{28A0092B-C50C-407E-A947-70E740481C1C}">
                  <a14:useLocalDpi xmlns:a14="http://schemas.microsoft.com/office/drawing/2010/main" val="0"/>
                </a:ext>
              </a:extLst>
            </a:blip>
            <a:srcRect l="96424" t="33965" r="1932" b="36695"/>
            <a:stretch>
              <a:fillRect/>
            </a:stretch>
          </p:blipFill>
          <p:spPr>
            <a:xfrm flipV="1">
              <a:off x="5445192" y="-451944"/>
              <a:ext cx="82971" cy="109091"/>
            </a:xfrm>
            <a:custGeom>
              <a:avLst/>
              <a:gdLst/>
              <a:ahLst/>
              <a:cxnLst/>
              <a:rect l="l" t="t" r="r" b="b"/>
              <a:pathLst>
                <a:path w="82971" h="109091">
                  <a:moveTo>
                    <a:pt x="0" y="109091"/>
                  </a:moveTo>
                  <a:lnTo>
                    <a:pt x="80888" y="109091"/>
                  </a:lnTo>
                  <a:lnTo>
                    <a:pt x="80888" y="90636"/>
                  </a:lnTo>
                  <a:lnTo>
                    <a:pt x="22026" y="90636"/>
                  </a:lnTo>
                  <a:lnTo>
                    <a:pt x="22026" y="66452"/>
                  </a:lnTo>
                  <a:lnTo>
                    <a:pt x="76795" y="66452"/>
                  </a:lnTo>
                  <a:lnTo>
                    <a:pt x="76795" y="48072"/>
                  </a:lnTo>
                  <a:lnTo>
                    <a:pt x="22026" y="48072"/>
                  </a:lnTo>
                  <a:lnTo>
                    <a:pt x="22026" y="18380"/>
                  </a:lnTo>
                  <a:lnTo>
                    <a:pt x="82971" y="18380"/>
                  </a:lnTo>
                  <a:lnTo>
                    <a:pt x="82971" y="0"/>
                  </a:lnTo>
                  <a:lnTo>
                    <a:pt x="0" y="0"/>
                  </a:lnTo>
                  <a:lnTo>
                    <a:pt x="0" y="109091"/>
                  </a:lnTo>
                  <a:close/>
                </a:path>
              </a:pathLst>
            </a:custGeom>
          </p:spPr>
        </p:pic>
        <p:pic>
          <p:nvPicPr>
            <p:cNvPr id="120" name="Picture 119">
              <a:extLst>
                <a:ext uri="{FF2B5EF4-FFF2-40B4-BE49-F238E27FC236}">
                  <a16:creationId xmlns:a16="http://schemas.microsoft.com/office/drawing/2014/main" id="{0C66CAEC-F762-83C4-9918-AD387D0897D3}"/>
                </a:ext>
              </a:extLst>
            </p:cNvPr>
            <p:cNvPicPr>
              <a:picLocks noChangeAspect="1"/>
            </p:cNvPicPr>
            <p:nvPr/>
          </p:nvPicPr>
          <p:blipFill>
            <a:blip r:embed="rId42" cstate="email">
              <a:extLst>
                <a:ext uri="{28A0092B-C50C-407E-A947-70E740481C1C}">
                  <a14:useLocalDpi xmlns:a14="http://schemas.microsoft.com/office/drawing/2010/main" val="0"/>
                </a:ext>
              </a:extLst>
            </a:blip>
            <a:srcRect l="94548" t="33965" r="3930" b="36935"/>
            <a:stretch>
              <a:fillRect/>
            </a:stretch>
          </p:blipFill>
          <p:spPr>
            <a:xfrm flipV="1">
              <a:off x="5350536" y="-451052"/>
              <a:ext cx="76796" cy="108198"/>
            </a:xfrm>
            <a:custGeom>
              <a:avLst/>
              <a:gdLst/>
              <a:ahLst/>
              <a:cxnLst/>
              <a:rect l="l" t="t" r="r" b="b"/>
              <a:pathLst>
                <a:path w="76796" h="108198">
                  <a:moveTo>
                    <a:pt x="0" y="108198"/>
                  </a:moveTo>
                  <a:lnTo>
                    <a:pt x="22027" y="108198"/>
                  </a:lnTo>
                  <a:lnTo>
                    <a:pt x="22027" y="18380"/>
                  </a:lnTo>
                  <a:lnTo>
                    <a:pt x="76796" y="18380"/>
                  </a:lnTo>
                  <a:lnTo>
                    <a:pt x="76796" y="0"/>
                  </a:lnTo>
                  <a:lnTo>
                    <a:pt x="0" y="0"/>
                  </a:lnTo>
                  <a:lnTo>
                    <a:pt x="0" y="108198"/>
                  </a:lnTo>
                  <a:close/>
                </a:path>
              </a:pathLst>
            </a:custGeom>
          </p:spPr>
        </p:pic>
        <p:pic>
          <p:nvPicPr>
            <p:cNvPr id="121" name="Picture 120">
              <a:extLst>
                <a:ext uri="{FF2B5EF4-FFF2-40B4-BE49-F238E27FC236}">
                  <a16:creationId xmlns:a16="http://schemas.microsoft.com/office/drawing/2014/main" id="{C90CA4BB-B6EA-2235-1220-3F41827B1E3B}"/>
                </a:ext>
              </a:extLst>
            </p:cNvPr>
            <p:cNvPicPr>
              <a:picLocks noChangeAspect="1"/>
            </p:cNvPicPr>
            <p:nvPr/>
          </p:nvPicPr>
          <p:blipFill>
            <a:blip r:embed="rId43" cstate="email">
              <a:extLst>
                <a:ext uri="{28A0092B-C50C-407E-A947-70E740481C1C}">
                  <a14:useLocalDpi xmlns:a14="http://schemas.microsoft.com/office/drawing/2010/main" val="0"/>
                </a:ext>
              </a:extLst>
            </a:blip>
            <a:srcRect l="4296" t="25939" r="95290" b="68437"/>
            <a:stretch>
              <a:fillRect/>
            </a:stretch>
          </p:blipFill>
          <p:spPr>
            <a:xfrm flipV="1">
              <a:off x="796917" y="-333924"/>
              <a:ext cx="20911" cy="20910"/>
            </a:xfrm>
            <a:custGeom>
              <a:avLst/>
              <a:gdLst/>
              <a:ahLst/>
              <a:cxnLst/>
              <a:rect l="l" t="t" r="r" b="b"/>
              <a:pathLst>
                <a:path w="20911" h="20910">
                  <a:moveTo>
                    <a:pt x="0" y="20910"/>
                  </a:moveTo>
                  <a:lnTo>
                    <a:pt x="20911" y="20910"/>
                  </a:lnTo>
                  <a:lnTo>
                    <a:pt x="20911" y="0"/>
                  </a:lnTo>
                  <a:lnTo>
                    <a:pt x="0" y="0"/>
                  </a:lnTo>
                  <a:lnTo>
                    <a:pt x="0" y="20910"/>
                  </a:lnTo>
                  <a:close/>
                </a:path>
              </a:pathLst>
            </a:custGeom>
          </p:spPr>
        </p:pic>
      </p:grpSp>
      <p:sp>
        <p:nvSpPr>
          <p:cNvPr id="136" name="Freeform 472">
            <a:extLst>
              <a:ext uri="{FF2B5EF4-FFF2-40B4-BE49-F238E27FC236}">
                <a16:creationId xmlns:a16="http://schemas.microsoft.com/office/drawing/2014/main" id="{2CD7EDD9-2C1D-CA08-22DC-0CD771588416}"/>
              </a:ext>
            </a:extLst>
          </p:cNvPr>
          <p:cNvSpPr>
            <a:spLocks noEditPoints="1"/>
          </p:cNvSpPr>
          <p:nvPr/>
        </p:nvSpPr>
        <p:spPr bwMode="auto">
          <a:xfrm>
            <a:off x="1585160" y="2423242"/>
            <a:ext cx="114677" cy="228524"/>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chemeClr val="bg1"/>
          </a:solidFill>
          <a:ln w="12700">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65000"/>
                  <a:lumOff val="35000"/>
                </a:prstClr>
              </a:solidFill>
              <a:effectLst/>
              <a:uLnTx/>
              <a:uFillTx/>
              <a:latin typeface="#9Slide02 Noi dung dai"/>
            </a:endParaRPr>
          </a:p>
        </p:txBody>
      </p:sp>
      <p:sp>
        <p:nvSpPr>
          <p:cNvPr id="137" name="Freeform 472">
            <a:extLst>
              <a:ext uri="{FF2B5EF4-FFF2-40B4-BE49-F238E27FC236}">
                <a16:creationId xmlns:a16="http://schemas.microsoft.com/office/drawing/2014/main" id="{FD4134F6-5E47-7B41-479C-9B7DFAEAD527}"/>
              </a:ext>
            </a:extLst>
          </p:cNvPr>
          <p:cNvSpPr>
            <a:spLocks noEditPoints="1"/>
          </p:cNvSpPr>
          <p:nvPr/>
        </p:nvSpPr>
        <p:spPr bwMode="auto">
          <a:xfrm>
            <a:off x="1699837" y="2423242"/>
            <a:ext cx="114677" cy="228524"/>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chemeClr val="bg1"/>
          </a:solidFill>
          <a:ln w="12700">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65000"/>
                  <a:lumOff val="35000"/>
                </a:prstClr>
              </a:solidFill>
              <a:effectLst/>
              <a:uLnTx/>
              <a:uFillTx/>
              <a:latin typeface="#9Slide02 Noi dung dai"/>
            </a:endParaRPr>
          </a:p>
        </p:txBody>
      </p:sp>
      <p:sp>
        <p:nvSpPr>
          <p:cNvPr id="138" name="Freeform 472">
            <a:extLst>
              <a:ext uri="{FF2B5EF4-FFF2-40B4-BE49-F238E27FC236}">
                <a16:creationId xmlns:a16="http://schemas.microsoft.com/office/drawing/2014/main" id="{7AA2A45D-745A-0592-0099-2BE2FFF84161}"/>
              </a:ext>
            </a:extLst>
          </p:cNvPr>
          <p:cNvSpPr>
            <a:spLocks noEditPoints="1"/>
          </p:cNvSpPr>
          <p:nvPr/>
        </p:nvSpPr>
        <p:spPr bwMode="auto">
          <a:xfrm>
            <a:off x="1116640" y="4026843"/>
            <a:ext cx="114677" cy="228524"/>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chemeClr val="bg1"/>
          </a:solidFill>
          <a:ln w="12700">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65000"/>
                  <a:lumOff val="35000"/>
                </a:prstClr>
              </a:solidFill>
              <a:effectLst/>
              <a:uLnTx/>
              <a:uFillTx/>
              <a:latin typeface="#9Slide02 Noi dung dai"/>
            </a:endParaRPr>
          </a:p>
        </p:txBody>
      </p:sp>
      <p:sp>
        <p:nvSpPr>
          <p:cNvPr id="139" name="Freeform 472">
            <a:extLst>
              <a:ext uri="{FF2B5EF4-FFF2-40B4-BE49-F238E27FC236}">
                <a16:creationId xmlns:a16="http://schemas.microsoft.com/office/drawing/2014/main" id="{7EADF712-93EA-2818-8C8C-5B9C7A1A9B99}"/>
              </a:ext>
            </a:extLst>
          </p:cNvPr>
          <p:cNvSpPr>
            <a:spLocks noEditPoints="1"/>
          </p:cNvSpPr>
          <p:nvPr/>
        </p:nvSpPr>
        <p:spPr bwMode="auto">
          <a:xfrm>
            <a:off x="1231847" y="4026843"/>
            <a:ext cx="114677" cy="228524"/>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chemeClr val="bg1"/>
          </a:solidFill>
          <a:ln w="12700">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65000"/>
                  <a:lumOff val="35000"/>
                </a:prstClr>
              </a:solidFill>
              <a:effectLst/>
              <a:uLnTx/>
              <a:uFillTx/>
              <a:latin typeface="#9Slide02 Noi dung dai"/>
            </a:endParaRPr>
          </a:p>
        </p:txBody>
      </p:sp>
      <p:sp>
        <p:nvSpPr>
          <p:cNvPr id="140" name="Freeform 472">
            <a:extLst>
              <a:ext uri="{FF2B5EF4-FFF2-40B4-BE49-F238E27FC236}">
                <a16:creationId xmlns:a16="http://schemas.microsoft.com/office/drawing/2014/main" id="{E39E4C20-8B94-EA59-5673-C6BD669607FB}"/>
              </a:ext>
            </a:extLst>
          </p:cNvPr>
          <p:cNvSpPr>
            <a:spLocks noEditPoints="1"/>
          </p:cNvSpPr>
          <p:nvPr/>
        </p:nvSpPr>
        <p:spPr bwMode="auto">
          <a:xfrm>
            <a:off x="1347054" y="4026843"/>
            <a:ext cx="114677" cy="228524"/>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chemeClr val="bg1"/>
          </a:solidFill>
          <a:ln w="12700">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65000"/>
                  <a:lumOff val="35000"/>
                </a:prstClr>
              </a:solidFill>
              <a:effectLst/>
              <a:uLnTx/>
              <a:uFillTx/>
              <a:latin typeface="#9Slide02 Noi dung dai"/>
            </a:endParaRPr>
          </a:p>
        </p:txBody>
      </p:sp>
      <p:sp>
        <p:nvSpPr>
          <p:cNvPr id="141" name="Freeform 472">
            <a:extLst>
              <a:ext uri="{FF2B5EF4-FFF2-40B4-BE49-F238E27FC236}">
                <a16:creationId xmlns:a16="http://schemas.microsoft.com/office/drawing/2014/main" id="{4DE9EB62-AFFD-C31C-F132-EEBC76F23A3A}"/>
              </a:ext>
            </a:extLst>
          </p:cNvPr>
          <p:cNvSpPr>
            <a:spLocks noEditPoints="1"/>
          </p:cNvSpPr>
          <p:nvPr/>
        </p:nvSpPr>
        <p:spPr bwMode="auto">
          <a:xfrm>
            <a:off x="1462262" y="4026843"/>
            <a:ext cx="114677" cy="228524"/>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chemeClr val="bg1"/>
          </a:solidFill>
          <a:ln w="12700">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65000"/>
                  <a:lumOff val="35000"/>
                </a:prstClr>
              </a:solidFill>
              <a:effectLst/>
              <a:uLnTx/>
              <a:uFillTx/>
              <a:latin typeface="#9Slide02 Noi dung dai"/>
            </a:endParaRPr>
          </a:p>
        </p:txBody>
      </p:sp>
      <p:sp>
        <p:nvSpPr>
          <p:cNvPr id="142" name="Freeform 472">
            <a:extLst>
              <a:ext uri="{FF2B5EF4-FFF2-40B4-BE49-F238E27FC236}">
                <a16:creationId xmlns:a16="http://schemas.microsoft.com/office/drawing/2014/main" id="{1B09B45A-C15D-96EC-7B3F-E5435F1C0ACD}"/>
              </a:ext>
            </a:extLst>
          </p:cNvPr>
          <p:cNvSpPr>
            <a:spLocks noEditPoints="1"/>
          </p:cNvSpPr>
          <p:nvPr/>
        </p:nvSpPr>
        <p:spPr bwMode="auto">
          <a:xfrm>
            <a:off x="643456" y="5638229"/>
            <a:ext cx="114677" cy="228524"/>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chemeClr val="bg1"/>
          </a:solidFill>
          <a:ln w="12700">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65000"/>
                  <a:lumOff val="35000"/>
                </a:prstClr>
              </a:solidFill>
              <a:effectLst/>
              <a:uLnTx/>
              <a:uFillTx/>
              <a:latin typeface="#9Slide02 Noi dung dai"/>
            </a:endParaRPr>
          </a:p>
        </p:txBody>
      </p:sp>
      <p:sp>
        <p:nvSpPr>
          <p:cNvPr id="143" name="Freeform 472">
            <a:extLst>
              <a:ext uri="{FF2B5EF4-FFF2-40B4-BE49-F238E27FC236}">
                <a16:creationId xmlns:a16="http://schemas.microsoft.com/office/drawing/2014/main" id="{497B73D0-0D65-F26C-7CD5-7E05E44E5E5B}"/>
              </a:ext>
            </a:extLst>
          </p:cNvPr>
          <p:cNvSpPr>
            <a:spLocks noEditPoints="1"/>
          </p:cNvSpPr>
          <p:nvPr/>
        </p:nvSpPr>
        <p:spPr bwMode="auto">
          <a:xfrm>
            <a:off x="758663" y="5638229"/>
            <a:ext cx="114677" cy="228524"/>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chemeClr val="bg1"/>
          </a:solidFill>
          <a:ln w="12700">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65000"/>
                  <a:lumOff val="35000"/>
                </a:prstClr>
              </a:solidFill>
              <a:effectLst/>
              <a:uLnTx/>
              <a:uFillTx/>
              <a:latin typeface="#9Slide02 Noi dung dai"/>
            </a:endParaRPr>
          </a:p>
        </p:txBody>
      </p:sp>
      <p:sp>
        <p:nvSpPr>
          <p:cNvPr id="144" name="Freeform 472">
            <a:extLst>
              <a:ext uri="{FF2B5EF4-FFF2-40B4-BE49-F238E27FC236}">
                <a16:creationId xmlns:a16="http://schemas.microsoft.com/office/drawing/2014/main" id="{5011654A-F448-BD85-2E7F-E1E542713609}"/>
              </a:ext>
            </a:extLst>
          </p:cNvPr>
          <p:cNvSpPr>
            <a:spLocks noEditPoints="1"/>
          </p:cNvSpPr>
          <p:nvPr/>
        </p:nvSpPr>
        <p:spPr bwMode="auto">
          <a:xfrm>
            <a:off x="873870" y="5638229"/>
            <a:ext cx="114677" cy="228524"/>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chemeClr val="bg1"/>
          </a:solidFill>
          <a:ln w="12700">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65000"/>
                  <a:lumOff val="35000"/>
                </a:prstClr>
              </a:solidFill>
              <a:effectLst/>
              <a:uLnTx/>
              <a:uFillTx/>
              <a:latin typeface="#9Slide02 Noi dung dai"/>
            </a:endParaRPr>
          </a:p>
        </p:txBody>
      </p:sp>
      <p:sp>
        <p:nvSpPr>
          <p:cNvPr id="145" name="Freeform 472">
            <a:extLst>
              <a:ext uri="{FF2B5EF4-FFF2-40B4-BE49-F238E27FC236}">
                <a16:creationId xmlns:a16="http://schemas.microsoft.com/office/drawing/2014/main" id="{E3D1A0C9-1C24-7CA2-5681-5C943A9CF577}"/>
              </a:ext>
            </a:extLst>
          </p:cNvPr>
          <p:cNvSpPr>
            <a:spLocks noEditPoints="1"/>
          </p:cNvSpPr>
          <p:nvPr/>
        </p:nvSpPr>
        <p:spPr bwMode="auto">
          <a:xfrm>
            <a:off x="989078" y="5638229"/>
            <a:ext cx="114677" cy="228524"/>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chemeClr val="bg1"/>
          </a:solidFill>
          <a:ln w="12700">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65000"/>
                  <a:lumOff val="35000"/>
                </a:prstClr>
              </a:solidFill>
              <a:effectLst/>
              <a:uLnTx/>
              <a:uFillTx/>
              <a:latin typeface="#9Slide02 Noi dung dai"/>
            </a:endParaRPr>
          </a:p>
        </p:txBody>
      </p:sp>
      <p:sp>
        <p:nvSpPr>
          <p:cNvPr id="146" name="Freeform 472">
            <a:extLst>
              <a:ext uri="{FF2B5EF4-FFF2-40B4-BE49-F238E27FC236}">
                <a16:creationId xmlns:a16="http://schemas.microsoft.com/office/drawing/2014/main" id="{C4B15348-9D24-3DB4-5A45-C6A7E5FEBE7E}"/>
              </a:ext>
            </a:extLst>
          </p:cNvPr>
          <p:cNvSpPr>
            <a:spLocks noEditPoints="1"/>
          </p:cNvSpPr>
          <p:nvPr/>
        </p:nvSpPr>
        <p:spPr bwMode="auto">
          <a:xfrm>
            <a:off x="1104660" y="5638229"/>
            <a:ext cx="114677" cy="228524"/>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chemeClr val="bg1"/>
          </a:solidFill>
          <a:ln w="12700">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65000"/>
                  <a:lumOff val="35000"/>
                </a:prstClr>
              </a:solidFill>
              <a:effectLst/>
              <a:uLnTx/>
              <a:uFillTx/>
              <a:latin typeface="#9Slide02 Noi dung dai"/>
            </a:endParaRPr>
          </a:p>
        </p:txBody>
      </p:sp>
      <p:sp>
        <p:nvSpPr>
          <p:cNvPr id="147" name="Freeform 472">
            <a:extLst>
              <a:ext uri="{FF2B5EF4-FFF2-40B4-BE49-F238E27FC236}">
                <a16:creationId xmlns:a16="http://schemas.microsoft.com/office/drawing/2014/main" id="{A00756B6-526C-70AA-D4C8-B92C696D5DAF}"/>
              </a:ext>
            </a:extLst>
          </p:cNvPr>
          <p:cNvSpPr>
            <a:spLocks noEditPoints="1"/>
          </p:cNvSpPr>
          <p:nvPr/>
        </p:nvSpPr>
        <p:spPr bwMode="auto">
          <a:xfrm>
            <a:off x="1219868" y="5638229"/>
            <a:ext cx="114677" cy="228524"/>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chemeClr val="bg1"/>
          </a:solidFill>
          <a:ln w="12700">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65000"/>
                  <a:lumOff val="35000"/>
                </a:prstClr>
              </a:solidFill>
              <a:effectLst/>
              <a:uLnTx/>
              <a:uFillTx/>
              <a:latin typeface="#9Slide02 Noi dung dai"/>
            </a:endParaRPr>
          </a:p>
        </p:txBody>
      </p:sp>
      <p:sp>
        <p:nvSpPr>
          <p:cNvPr id="165" name="Rectangle 164">
            <a:extLst>
              <a:ext uri="{FF2B5EF4-FFF2-40B4-BE49-F238E27FC236}">
                <a16:creationId xmlns:a16="http://schemas.microsoft.com/office/drawing/2014/main" id="{30FB69E2-B574-963A-11AE-C032895FC27A}"/>
              </a:ext>
            </a:extLst>
          </p:cNvPr>
          <p:cNvSpPr/>
          <p:nvPr/>
        </p:nvSpPr>
        <p:spPr>
          <a:xfrm>
            <a:off x="4654238" y="1589852"/>
            <a:ext cx="6798278" cy="4404548"/>
          </a:xfrm>
          <a:prstGeom prst="rect">
            <a:avLst/>
          </a:prstGeom>
          <a:solidFill>
            <a:schemeClr val="bg1"/>
          </a:solidFill>
          <a:ln>
            <a:noFill/>
          </a:ln>
          <a:effectLst>
            <a:outerShdw blurRad="38100" dist="63500" dir="2700000" algn="tl" rotWithShape="0">
              <a:schemeClr val="bg1">
                <a:lumMod val="65000"/>
                <a:alpha val="3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latin typeface="Calibri" panose="020F0502020204030204"/>
            </a:endParaRPr>
          </a:p>
        </p:txBody>
      </p:sp>
      <p:sp>
        <p:nvSpPr>
          <p:cNvPr id="161" name="Rectangle 160">
            <a:extLst>
              <a:ext uri="{FF2B5EF4-FFF2-40B4-BE49-F238E27FC236}">
                <a16:creationId xmlns:a16="http://schemas.microsoft.com/office/drawing/2014/main" id="{65EAE636-FD53-E026-15EF-9104D11BC109}"/>
              </a:ext>
            </a:extLst>
          </p:cNvPr>
          <p:cNvSpPr/>
          <p:nvPr/>
        </p:nvSpPr>
        <p:spPr>
          <a:xfrm>
            <a:off x="4849569" y="4652011"/>
            <a:ext cx="6412708" cy="1169551"/>
          </a:xfrm>
          <a:prstGeom prst="rect">
            <a:avLst/>
          </a:prstGeom>
          <a:noFill/>
        </p:spPr>
        <p:txBody>
          <a:bodyPr wrap="square">
            <a:spAutoFit/>
          </a:bodyPr>
          <a:lstStyle/>
          <a:p>
            <a:pPr algn="just">
              <a:spcBef>
                <a:spcPts val="200"/>
              </a:spcBef>
              <a:spcAft>
                <a:spcPts val="200"/>
              </a:spcAft>
            </a:pPr>
            <a:r>
              <a:rPr lang="en-US" sz="1200" b="1" dirty="0">
                <a:solidFill>
                  <a:srgbClr val="005993"/>
                </a:solidFill>
                <a:latin typeface="SVN-Gilroy Medium" panose="00000600000000000000" pitchFamily="50" charset="0"/>
                <a:ea typeface="Roboto Light" panose="02000000000000000000" pitchFamily="2" charset="0"/>
                <a:cs typeface="Arial" panose="020B0604020202020204" pitchFamily="34" charset="0"/>
              </a:rPr>
              <a:t>Increase efficiency and penetration rate of products per customer:</a:t>
            </a:r>
          </a:p>
          <a:p>
            <a:pPr marL="271463" algn="just">
              <a:spcBef>
                <a:spcPts val="200"/>
              </a:spcBef>
              <a:spcAft>
                <a:spcPts val="200"/>
              </a:spcAft>
            </a:pPr>
            <a:r>
              <a:rPr lang="en-US" sz="1200" dirty="0">
                <a:solidFill>
                  <a:schemeClr val="tx1">
                    <a:lumMod val="75000"/>
                    <a:lumOff val="25000"/>
                  </a:schemeClr>
                </a:solidFill>
                <a:latin typeface="SVN-Gilroy Medium" panose="00000600000000000000" pitchFamily="50" charset="0"/>
                <a:cs typeface="Arial" panose="020B0604020202020204" pitchFamily="34" charset="0"/>
              </a:rPr>
              <a:t>Credit growth with selectivity and improvement of credit performance.</a:t>
            </a:r>
          </a:p>
          <a:p>
            <a:pPr marL="271463" algn="just">
              <a:spcBef>
                <a:spcPts val="200"/>
              </a:spcBef>
              <a:spcAft>
                <a:spcPts val="200"/>
              </a:spcAft>
            </a:pPr>
            <a:r>
              <a:rPr lang="en-US" sz="1200" dirty="0">
                <a:solidFill>
                  <a:schemeClr val="tx1">
                    <a:lumMod val="75000"/>
                    <a:lumOff val="25000"/>
                  </a:schemeClr>
                </a:solidFill>
                <a:latin typeface="SVN-Gilroy Medium" panose="00000600000000000000" pitchFamily="50" charset="0"/>
                <a:cs typeface="Arial" panose="020B0604020202020204" pitchFamily="34" charset="0"/>
              </a:rPr>
              <a:t>Fee growth via upselling and cross-selling activities with a focus on card products, insurance, and </a:t>
            </a:r>
            <a:r>
              <a:rPr lang="en-US" altLang="zh-CN" sz="1200" dirty="0">
                <a:solidFill>
                  <a:schemeClr val="tx1">
                    <a:lumMod val="75000"/>
                    <a:lumOff val="25000"/>
                  </a:schemeClr>
                </a:solidFill>
                <a:latin typeface="SVN-Gilroy Medium" panose="00000600000000000000" pitchFamily="50" charset="0"/>
                <a:cs typeface="Arial" panose="020B0604020202020204" pitchFamily="34" charset="0"/>
              </a:rPr>
              <a:t>FX </a:t>
            </a:r>
            <a:r>
              <a:rPr lang="en-US" sz="1200" dirty="0">
                <a:solidFill>
                  <a:schemeClr val="tx1">
                    <a:lumMod val="75000"/>
                    <a:lumOff val="25000"/>
                  </a:schemeClr>
                </a:solidFill>
                <a:latin typeface="SVN-Gilroy Medium" panose="00000600000000000000" pitchFamily="50" charset="0"/>
                <a:cs typeface="Arial" panose="020B0604020202020204" pitchFamily="34" charset="0"/>
              </a:rPr>
              <a:t>trading.</a:t>
            </a:r>
          </a:p>
          <a:p>
            <a:pPr marL="271463" algn="just">
              <a:spcBef>
                <a:spcPts val="200"/>
              </a:spcBef>
              <a:spcAft>
                <a:spcPts val="200"/>
              </a:spcAft>
            </a:pPr>
            <a:r>
              <a:rPr lang="en-US" sz="1200" dirty="0">
                <a:solidFill>
                  <a:schemeClr val="tx1">
                    <a:lumMod val="75000"/>
                    <a:lumOff val="25000"/>
                  </a:schemeClr>
                </a:solidFill>
                <a:latin typeface="SVN-Gilroy Medium" panose="00000600000000000000" pitchFamily="50" charset="0"/>
                <a:cs typeface="Arial" panose="020B0604020202020204" pitchFamily="34" charset="0"/>
              </a:rPr>
              <a:t>Continuous promotion of CASA growth.</a:t>
            </a:r>
          </a:p>
        </p:txBody>
      </p:sp>
      <p:sp>
        <p:nvSpPr>
          <p:cNvPr id="160" name="Rectangle 159">
            <a:extLst>
              <a:ext uri="{FF2B5EF4-FFF2-40B4-BE49-F238E27FC236}">
                <a16:creationId xmlns:a16="http://schemas.microsoft.com/office/drawing/2014/main" id="{2E3DD7B1-7B73-27B6-7FE0-9F6D8F2F2519}"/>
              </a:ext>
            </a:extLst>
          </p:cNvPr>
          <p:cNvSpPr/>
          <p:nvPr/>
        </p:nvSpPr>
        <p:spPr>
          <a:xfrm>
            <a:off x="4857693" y="2264902"/>
            <a:ext cx="3065058" cy="2226250"/>
          </a:xfrm>
          <a:prstGeom prst="rect">
            <a:avLst/>
          </a:prstGeom>
          <a:noFill/>
        </p:spPr>
        <p:txBody>
          <a:bodyPr wrap="square">
            <a:spAutoFit/>
          </a:bodyPr>
          <a:lstStyle/>
          <a:p>
            <a:pPr algn="just">
              <a:spcBef>
                <a:spcPts val="200"/>
              </a:spcBef>
              <a:spcAft>
                <a:spcPts val="200"/>
              </a:spcAft>
            </a:pPr>
            <a:r>
              <a:rPr lang="en-US" sz="1200" b="1" dirty="0">
                <a:solidFill>
                  <a:srgbClr val="005993"/>
                </a:solidFill>
                <a:latin typeface="SVN-Gilroy Medium" panose="00000600000000000000" pitchFamily="50" charset="0"/>
                <a:ea typeface="Tahoma" panose="020B0604030504040204" pitchFamily="34" charset="0"/>
                <a:cs typeface="Arial" pitchFamily="34" charset="0"/>
              </a:rPr>
              <a:t>High-income customers (Affluent) and Moderate-income (Mass Affluent) segments are the focus of high efficiency: </a:t>
            </a:r>
          </a:p>
          <a:p>
            <a:pPr marL="271463" algn="just">
              <a:spcBef>
                <a:spcPts val="200"/>
              </a:spcBef>
              <a:spcAft>
                <a:spcPts val="200"/>
              </a:spcAft>
            </a:pPr>
            <a:r>
              <a:rPr lang="en-US" sz="1200" dirty="0">
                <a:solidFill>
                  <a:schemeClr val="tx1">
                    <a:lumMod val="75000"/>
                    <a:lumOff val="25000"/>
                  </a:schemeClr>
                </a:solidFill>
                <a:latin typeface="SVN-Gilroy Medium" panose="00000600000000000000" pitchFamily="50" charset="0"/>
                <a:cs typeface="Arial" panose="020B0604020202020204" pitchFamily="34" charset="0"/>
              </a:rPr>
              <a:t>Enhancement of  good customer relationships and retention by improving sales and service models.</a:t>
            </a:r>
          </a:p>
          <a:p>
            <a:pPr marL="271463" algn="just">
              <a:spcBef>
                <a:spcPts val="200"/>
              </a:spcBef>
              <a:spcAft>
                <a:spcPts val="200"/>
              </a:spcAft>
            </a:pPr>
            <a:r>
              <a:rPr lang="en-US" sz="1200" dirty="0">
                <a:solidFill>
                  <a:schemeClr val="tx1">
                    <a:lumMod val="75000"/>
                    <a:lumOff val="25000"/>
                  </a:schemeClr>
                </a:solidFill>
                <a:latin typeface="SVN-Gilroy Medium" panose="00000600000000000000" pitchFamily="50" charset="0"/>
                <a:cs typeface="Arial" panose="020B0604020202020204" pitchFamily="34" charset="0"/>
              </a:rPr>
              <a:t>Exploitation and increase of operational efficiency on existing priority customer files (deposits, fee products).</a:t>
            </a:r>
          </a:p>
        </p:txBody>
      </p:sp>
      <p:sp>
        <p:nvSpPr>
          <p:cNvPr id="162" name="Rectangle 161">
            <a:extLst>
              <a:ext uri="{FF2B5EF4-FFF2-40B4-BE49-F238E27FC236}">
                <a16:creationId xmlns:a16="http://schemas.microsoft.com/office/drawing/2014/main" id="{F8D67D11-3857-F511-FA4A-4520DB4FB093}"/>
              </a:ext>
            </a:extLst>
          </p:cNvPr>
          <p:cNvSpPr/>
          <p:nvPr/>
        </p:nvSpPr>
        <p:spPr>
          <a:xfrm>
            <a:off x="8000558" y="2264902"/>
            <a:ext cx="3261719" cy="2277547"/>
          </a:xfrm>
          <a:prstGeom prst="rect">
            <a:avLst/>
          </a:prstGeom>
          <a:noFill/>
        </p:spPr>
        <p:txBody>
          <a:bodyPr wrap="square">
            <a:spAutoFit/>
          </a:bodyPr>
          <a:lstStyle/>
          <a:p>
            <a:pPr algn="just">
              <a:spcBef>
                <a:spcPts val="200"/>
              </a:spcBef>
              <a:spcAft>
                <a:spcPts val="200"/>
              </a:spcAft>
            </a:pPr>
            <a:r>
              <a:rPr lang="en-US" sz="1200" b="1" dirty="0">
                <a:solidFill>
                  <a:srgbClr val="005993"/>
                </a:solidFill>
                <a:latin typeface="SVN-Gilroy Medium" panose="00000600000000000000" pitchFamily="50" charset="0"/>
                <a:ea typeface="Roboto Light" panose="02000000000000000000" pitchFamily="2" charset="0"/>
                <a:cs typeface="Arial" panose="020B0604020202020204" pitchFamily="34" charset="0"/>
              </a:rPr>
              <a:t>Develop and exploit Mass customers via large digital files and digital channels for CASA growth: </a:t>
            </a:r>
            <a:endParaRPr lang="en-US" sz="1200" dirty="0">
              <a:solidFill>
                <a:schemeClr val="tx1">
                  <a:lumMod val="75000"/>
                  <a:lumOff val="25000"/>
                </a:schemeClr>
              </a:solidFill>
              <a:latin typeface="SVN-Gilroy Medium" panose="00000600000000000000" pitchFamily="50" charset="0"/>
              <a:ea typeface="Roboto Light" panose="02000000000000000000" pitchFamily="2" charset="0"/>
              <a:cs typeface="Arial" panose="020B0604020202020204" pitchFamily="34" charset="0"/>
            </a:endParaRPr>
          </a:p>
          <a:p>
            <a:pPr marL="271463" algn="just">
              <a:spcBef>
                <a:spcPts val="200"/>
              </a:spcBef>
              <a:spcAft>
                <a:spcPts val="200"/>
              </a:spcAft>
            </a:pPr>
            <a:r>
              <a:rPr lang="en-US" sz="1200" dirty="0">
                <a:solidFill>
                  <a:schemeClr val="tx1">
                    <a:lumMod val="75000"/>
                    <a:lumOff val="25000"/>
                  </a:schemeClr>
                </a:solidFill>
                <a:latin typeface="SVN-Gilroy Medium" panose="00000600000000000000" pitchFamily="50" charset="0"/>
                <a:cs typeface="Arial" panose="020B0604020202020204" pitchFamily="34" charset="0"/>
              </a:rPr>
              <a:t>Search for new customers in terms of large digital files through partners/ ecosystems/ subsidiaries.</a:t>
            </a:r>
          </a:p>
          <a:p>
            <a:pPr marL="271463" algn="just">
              <a:spcBef>
                <a:spcPts val="200"/>
              </a:spcBef>
              <a:spcAft>
                <a:spcPts val="200"/>
              </a:spcAft>
            </a:pPr>
            <a:r>
              <a:rPr lang="en-US" sz="1200" dirty="0">
                <a:solidFill>
                  <a:schemeClr val="tx1">
                    <a:lumMod val="75000"/>
                    <a:lumOff val="25000"/>
                  </a:schemeClr>
                </a:solidFill>
                <a:latin typeface="SVN-Gilroy Medium" panose="00000600000000000000" pitchFamily="50" charset="0"/>
                <a:cs typeface="Arial" panose="020B0604020202020204" pitchFamily="34" charset="0"/>
              </a:rPr>
              <a:t>Channel shift: develop customers on digital channels, enhance product digitalization, and process automation; create the best customer experience on digital channels.</a:t>
            </a:r>
          </a:p>
          <a:p>
            <a:pPr marL="271463" algn="just">
              <a:spcBef>
                <a:spcPts val="200"/>
              </a:spcBef>
              <a:spcAft>
                <a:spcPts val="200"/>
              </a:spcAft>
            </a:pPr>
            <a:endParaRPr lang="en-US" sz="1200" dirty="0">
              <a:solidFill>
                <a:schemeClr val="tx1">
                  <a:lumMod val="75000"/>
                  <a:lumOff val="25000"/>
                </a:schemeClr>
              </a:solidFill>
              <a:latin typeface="SVN-Gilroy Medium" panose="00000600000000000000" pitchFamily="50" charset="0"/>
              <a:cs typeface="Arial" panose="020B0604020202020204" pitchFamily="34" charset="0"/>
            </a:endParaRPr>
          </a:p>
        </p:txBody>
      </p:sp>
      <p:cxnSp>
        <p:nvCxnSpPr>
          <p:cNvPr id="167" name="Straight Connector 166">
            <a:extLst>
              <a:ext uri="{FF2B5EF4-FFF2-40B4-BE49-F238E27FC236}">
                <a16:creationId xmlns:a16="http://schemas.microsoft.com/office/drawing/2014/main" id="{93B72077-DF63-5A49-5EDA-F2B35F8173AB}"/>
              </a:ext>
            </a:extLst>
          </p:cNvPr>
          <p:cNvCxnSpPr>
            <a:cxnSpLocks/>
          </p:cNvCxnSpPr>
          <p:nvPr/>
        </p:nvCxnSpPr>
        <p:spPr>
          <a:xfrm>
            <a:off x="4939819" y="4573265"/>
            <a:ext cx="6252832"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48" name="Picture 147">
            <a:extLst>
              <a:ext uri="{FF2B5EF4-FFF2-40B4-BE49-F238E27FC236}">
                <a16:creationId xmlns:a16="http://schemas.microsoft.com/office/drawing/2014/main" id="{66E6A6D2-FF78-4FE1-D8F1-672753C85A74}"/>
              </a:ext>
            </a:extLst>
          </p:cNvPr>
          <p:cNvPicPr>
            <a:picLocks noChangeAspect="1"/>
          </p:cNvPicPr>
          <p:nvPr/>
        </p:nvPicPr>
        <p:blipFill>
          <a:blip r:embed="rId44"/>
          <a:stretch>
            <a:fillRect/>
          </a:stretch>
        </p:blipFill>
        <p:spPr>
          <a:xfrm>
            <a:off x="5005903" y="3139124"/>
            <a:ext cx="109282" cy="105414"/>
          </a:xfrm>
          <a:prstGeom prst="rect">
            <a:avLst/>
          </a:prstGeom>
        </p:spPr>
      </p:pic>
      <p:sp>
        <p:nvSpPr>
          <p:cNvPr id="170" name="TextBox 169">
            <a:extLst>
              <a:ext uri="{FF2B5EF4-FFF2-40B4-BE49-F238E27FC236}">
                <a16:creationId xmlns:a16="http://schemas.microsoft.com/office/drawing/2014/main" id="{438B4C83-7CE5-EE94-18EA-D7301CE009BB}"/>
              </a:ext>
            </a:extLst>
          </p:cNvPr>
          <p:cNvSpPr txBox="1"/>
          <p:nvPr/>
        </p:nvSpPr>
        <p:spPr>
          <a:xfrm>
            <a:off x="1716106" y="1105359"/>
            <a:ext cx="1381660" cy="276999"/>
          </a:xfrm>
          <a:prstGeom prst="rect">
            <a:avLst/>
          </a:prstGeom>
          <a:noFill/>
        </p:spPr>
        <p:txBody>
          <a:bodyPr wrap="none" rtlCol="0">
            <a:spAutoFit/>
          </a:bodyPr>
          <a:lstStyle/>
          <a:p>
            <a:pPr>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RETAIL SEGMENT</a:t>
            </a:r>
          </a:p>
        </p:txBody>
      </p:sp>
      <p:sp>
        <p:nvSpPr>
          <p:cNvPr id="171" name="Isosceles Triangle 170">
            <a:extLst>
              <a:ext uri="{FF2B5EF4-FFF2-40B4-BE49-F238E27FC236}">
                <a16:creationId xmlns:a16="http://schemas.microsoft.com/office/drawing/2014/main" id="{444AB1EF-D2CC-A2BC-0077-C2F6B400DA6E}"/>
              </a:ext>
            </a:extLst>
          </p:cNvPr>
          <p:cNvSpPr/>
          <p:nvPr/>
        </p:nvSpPr>
        <p:spPr>
          <a:xfrm rot="5400000">
            <a:off x="1585443" y="1233973"/>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sp>
        <p:nvSpPr>
          <p:cNvPr id="172" name="TextBox 171">
            <a:extLst>
              <a:ext uri="{FF2B5EF4-FFF2-40B4-BE49-F238E27FC236}">
                <a16:creationId xmlns:a16="http://schemas.microsoft.com/office/drawing/2014/main" id="{438B4C83-7CE5-EE94-18EA-D7301CE009BB}"/>
              </a:ext>
            </a:extLst>
          </p:cNvPr>
          <p:cNvSpPr txBox="1"/>
          <p:nvPr/>
        </p:nvSpPr>
        <p:spPr>
          <a:xfrm>
            <a:off x="5683921" y="1086698"/>
            <a:ext cx="3391826" cy="276999"/>
          </a:xfrm>
          <a:prstGeom prst="rect">
            <a:avLst/>
          </a:prstGeom>
          <a:noFill/>
        </p:spPr>
        <p:txBody>
          <a:bodyPr wrap="none" rtlCol="0">
            <a:spAutoFit/>
          </a:bodyPr>
          <a:lstStyle/>
          <a:p>
            <a:pPr>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GUIDELINE ON GROWTH OF RETAIL SEGMENT</a:t>
            </a:r>
          </a:p>
        </p:txBody>
      </p:sp>
      <p:sp>
        <p:nvSpPr>
          <p:cNvPr id="173" name="Isosceles Triangle 172">
            <a:extLst>
              <a:ext uri="{FF2B5EF4-FFF2-40B4-BE49-F238E27FC236}">
                <a16:creationId xmlns:a16="http://schemas.microsoft.com/office/drawing/2014/main" id="{444AB1EF-D2CC-A2BC-0077-C2F6B400DA6E}"/>
              </a:ext>
            </a:extLst>
          </p:cNvPr>
          <p:cNvSpPr/>
          <p:nvPr/>
        </p:nvSpPr>
        <p:spPr>
          <a:xfrm rot="5400000">
            <a:off x="5603321" y="1209347"/>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ndParaRPr>
          </a:p>
        </p:txBody>
      </p:sp>
      <p:cxnSp>
        <p:nvCxnSpPr>
          <p:cNvPr id="16" name="Straight Connector 15">
            <a:extLst>
              <a:ext uri="{FF2B5EF4-FFF2-40B4-BE49-F238E27FC236}">
                <a16:creationId xmlns:a16="http://schemas.microsoft.com/office/drawing/2014/main" id="{3CB97A75-0BD7-F5B3-F2CD-EF5EF1B985E6}"/>
              </a:ext>
            </a:extLst>
          </p:cNvPr>
          <p:cNvCxnSpPr>
            <a:cxnSpLocks/>
          </p:cNvCxnSpPr>
          <p:nvPr/>
        </p:nvCxnSpPr>
        <p:spPr>
          <a:xfrm>
            <a:off x="9761851"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9F25216-E3AD-EE2B-009B-A37BA370EC54}"/>
              </a:ext>
            </a:extLst>
          </p:cNvPr>
          <p:cNvSpPr txBox="1"/>
          <p:nvPr/>
        </p:nvSpPr>
        <p:spPr>
          <a:xfrm>
            <a:off x="10308927" y="6509173"/>
            <a:ext cx="1074813" cy="184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en-US" sz="600" dirty="0">
                <a:solidFill>
                  <a:srgbClr val="D08500"/>
                </a:solidFill>
                <a:latin typeface="SVN-Gilroy Heavy" panose="00000A00000000000000" pitchFamily="50" charset="0"/>
                <a:cs typeface="Arial" panose="020B0604020202020204" pitchFamily="34" charset="0"/>
              </a:rPr>
              <a:t>04</a:t>
            </a:r>
            <a:r>
              <a:rPr lang="en-US" sz="600" dirty="0">
                <a:solidFill>
                  <a:srgbClr val="D08500"/>
                </a:solidFill>
                <a:latin typeface="SVN-Gilroy Medium" panose="00000600000000000000" pitchFamily="50" charset="0"/>
                <a:cs typeface="Arial" panose="020B0604020202020204" pitchFamily="34" charset="0"/>
              </a:rPr>
              <a:t> – 2H2024</a:t>
            </a:r>
            <a:endParaRPr lang="de-DE" sz="600" dirty="0">
              <a:solidFill>
                <a:srgbClr val="D08500"/>
              </a:solidFill>
              <a:latin typeface="SVN-Gilroy Medium" panose="00000600000000000000" pitchFamily="50" charset="0"/>
              <a:cs typeface="Arial" panose="020B0604020202020204" pitchFamily="34" charset="0"/>
            </a:endParaRPr>
          </a:p>
        </p:txBody>
      </p:sp>
      <p:sp>
        <p:nvSpPr>
          <p:cNvPr id="66" name="TextBox 65">
            <a:extLst>
              <a:ext uri="{FF2B5EF4-FFF2-40B4-BE49-F238E27FC236}">
                <a16:creationId xmlns:a16="http://schemas.microsoft.com/office/drawing/2014/main" id="{6371AF15-9DCF-7958-46D0-63B17DA37DB5}"/>
              </a:ext>
            </a:extLst>
          </p:cNvPr>
          <p:cNvSpPr txBox="1"/>
          <p:nvPr/>
        </p:nvSpPr>
        <p:spPr>
          <a:xfrm>
            <a:off x="11244066"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rgbClr val="D08500"/>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rgbClr val="D08500"/>
                </a:solidFill>
                <a:effectLst/>
                <a:uLnTx/>
                <a:uFillTx/>
                <a:latin typeface="SVN-Gilroy XBold" panose="00000900000000000000" pitchFamily="50" charset="0"/>
                <a:cs typeface="Arial" panose="020B0604020202020204" pitchFamily="34" charset="0"/>
              </a:rPr>
              <a:t>24</a:t>
            </a:r>
            <a:endParaRPr lang="de-DE" sz="600" dirty="0">
              <a:solidFill>
                <a:srgbClr val="D08500"/>
              </a:solidFill>
              <a:latin typeface="SVN-Gilroy XBold" panose="00000900000000000000" pitchFamily="50" charset="0"/>
              <a:cs typeface="Arial" panose="020B0604020202020204" pitchFamily="34" charset="0"/>
            </a:endParaRPr>
          </a:p>
        </p:txBody>
      </p:sp>
      <p:cxnSp>
        <p:nvCxnSpPr>
          <p:cNvPr id="67" name="Straight Connector 66">
            <a:extLst>
              <a:ext uri="{FF2B5EF4-FFF2-40B4-BE49-F238E27FC236}">
                <a16:creationId xmlns:a16="http://schemas.microsoft.com/office/drawing/2014/main" id="{72C4F1BC-39CA-D86E-0B09-A0F1441D133F}"/>
              </a:ext>
            </a:extLst>
          </p:cNvPr>
          <p:cNvCxnSpPr>
            <a:cxnSpLocks/>
          </p:cNvCxnSpPr>
          <p:nvPr/>
        </p:nvCxnSpPr>
        <p:spPr>
          <a:xfrm>
            <a:off x="11351128" y="6547920"/>
            <a:ext cx="0" cy="107173"/>
          </a:xfrm>
          <a:prstGeom prst="line">
            <a:avLst/>
          </a:prstGeom>
          <a:ln w="6350">
            <a:solidFill>
              <a:srgbClr val="D085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4E393F20-B4FB-437D-CFDF-D6C74F09E194}"/>
              </a:ext>
            </a:extLst>
          </p:cNvPr>
          <p:cNvCxnSpPr>
            <a:cxnSpLocks/>
          </p:cNvCxnSpPr>
          <p:nvPr/>
        </p:nvCxnSpPr>
        <p:spPr>
          <a:xfrm>
            <a:off x="10900252" y="6471625"/>
            <a:ext cx="381156" cy="0"/>
          </a:xfrm>
          <a:prstGeom prst="line">
            <a:avLst/>
          </a:prstGeom>
          <a:ln w="28575">
            <a:solidFill>
              <a:srgbClr val="D085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7357E31-A5D5-EFDC-4DBE-B0C0E6CAACD5}"/>
              </a:ext>
            </a:extLst>
          </p:cNvPr>
          <p:cNvSpPr/>
          <p:nvPr/>
        </p:nvSpPr>
        <p:spPr>
          <a:xfrm>
            <a:off x="4850779" y="1766937"/>
            <a:ext cx="6393287" cy="368084"/>
          </a:xfrm>
          <a:prstGeom prst="rect">
            <a:avLst/>
          </a:prstGeom>
          <a:gradFill>
            <a:gsLst>
              <a:gs pos="0">
                <a:srgbClr val="2A528E"/>
              </a:gs>
              <a:gs pos="30485">
                <a:srgbClr val="1B7FC3"/>
              </a:gs>
              <a:gs pos="67000">
                <a:srgbClr val="008FCA"/>
              </a:gs>
              <a:gs pos="100000">
                <a:srgbClr val="4DC6F3"/>
              </a:gs>
            </a:gsLst>
            <a:lin ang="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2" name="TextBox 151">
            <a:extLst>
              <a:ext uri="{FF2B5EF4-FFF2-40B4-BE49-F238E27FC236}">
                <a16:creationId xmlns:a16="http://schemas.microsoft.com/office/drawing/2014/main" id="{5F46B956-DACB-94DF-D59E-10A14B7CEBB8}"/>
              </a:ext>
            </a:extLst>
          </p:cNvPr>
          <p:cNvSpPr txBox="1"/>
          <p:nvPr/>
        </p:nvSpPr>
        <p:spPr>
          <a:xfrm>
            <a:off x="4883355" y="1812480"/>
            <a:ext cx="1272968" cy="276999"/>
          </a:xfrm>
          <a:prstGeom prst="rect">
            <a:avLst/>
          </a:prstGeom>
          <a:noFill/>
        </p:spPr>
        <p:txBody>
          <a:bodyPr wrap="square" rtlCol="0">
            <a:spAutoFit/>
          </a:bodyPr>
          <a:lstStyle/>
          <a:p>
            <a:pPr algn="ctr">
              <a:defRPr/>
            </a:pPr>
            <a:r>
              <a:rPr lang="de-DE" sz="1200" b="1">
                <a:solidFill>
                  <a:prstClr val="white"/>
                </a:solidFill>
                <a:latin typeface="Arial" panose="020B0604020202020204" pitchFamily="34" charset="0"/>
                <a:cs typeface="Arial" panose="020B0604020202020204" pitchFamily="34" charset="0"/>
              </a:rPr>
              <a:t>AFFLUENT</a:t>
            </a:r>
          </a:p>
        </p:txBody>
      </p:sp>
      <p:sp>
        <p:nvSpPr>
          <p:cNvPr id="155" name="TextBox 154">
            <a:extLst>
              <a:ext uri="{FF2B5EF4-FFF2-40B4-BE49-F238E27FC236}">
                <a16:creationId xmlns:a16="http://schemas.microsoft.com/office/drawing/2014/main" id="{0382CB63-1A25-F5CC-8AE1-A940C51A3CDF}"/>
              </a:ext>
            </a:extLst>
          </p:cNvPr>
          <p:cNvSpPr txBox="1"/>
          <p:nvPr/>
        </p:nvSpPr>
        <p:spPr>
          <a:xfrm>
            <a:off x="6188899" y="1812480"/>
            <a:ext cx="1733852" cy="276999"/>
          </a:xfrm>
          <a:prstGeom prst="rect">
            <a:avLst/>
          </a:prstGeom>
          <a:noFill/>
        </p:spPr>
        <p:txBody>
          <a:bodyPr wrap="square" rtlCol="0">
            <a:spAutoFit/>
          </a:bodyPr>
          <a:lstStyle/>
          <a:p>
            <a:pPr algn="ctr">
              <a:spcBef>
                <a:spcPts val="100"/>
              </a:spcBef>
              <a:spcAft>
                <a:spcPts val="100"/>
              </a:spcAft>
              <a:defRPr/>
            </a:pPr>
            <a:r>
              <a:rPr lang="vi-VN" sz="1200" b="1">
                <a:solidFill>
                  <a:srgbClr val="FFFFFF"/>
                </a:solidFill>
                <a:latin typeface="Arial" panose="020B0604020202020204" pitchFamily="34" charset="0"/>
                <a:ea typeface="Tahoma" panose="020B0604030504040204" pitchFamily="34" charset="0"/>
                <a:cs typeface="Arial" panose="020B0604020202020204" pitchFamily="34" charset="0"/>
              </a:rPr>
              <a:t>MASS AFFLUENT</a:t>
            </a:r>
            <a:endParaRPr lang="en-US" sz="1200" b="1">
              <a:solidFill>
                <a:srgbClr val="FFFFFF"/>
              </a:solidFill>
              <a:latin typeface="Arial" panose="020B0604020202020204" pitchFamily="34" charset="0"/>
              <a:ea typeface="Tahoma" panose="020B0604030504040204" pitchFamily="34" charset="0"/>
              <a:cs typeface="Arial" panose="020B0604020202020204" pitchFamily="34" charset="0"/>
            </a:endParaRPr>
          </a:p>
        </p:txBody>
      </p:sp>
      <p:sp>
        <p:nvSpPr>
          <p:cNvPr id="156" name="TextBox 155">
            <a:extLst>
              <a:ext uri="{FF2B5EF4-FFF2-40B4-BE49-F238E27FC236}">
                <a16:creationId xmlns:a16="http://schemas.microsoft.com/office/drawing/2014/main" id="{A95C4B82-9AF7-0ED4-0C7C-5374CEE0B19F}"/>
              </a:ext>
            </a:extLst>
          </p:cNvPr>
          <p:cNvSpPr txBox="1"/>
          <p:nvPr/>
        </p:nvSpPr>
        <p:spPr>
          <a:xfrm>
            <a:off x="8804190" y="1812480"/>
            <a:ext cx="1676552" cy="276999"/>
          </a:xfrm>
          <a:prstGeom prst="rect">
            <a:avLst/>
          </a:prstGeom>
          <a:noFill/>
        </p:spPr>
        <p:txBody>
          <a:bodyPr wrap="square" rtlCol="0">
            <a:spAutoFit/>
          </a:bodyPr>
          <a:lstStyle/>
          <a:p>
            <a:pPr algn="ctr">
              <a:spcBef>
                <a:spcPts val="100"/>
              </a:spcBef>
              <a:spcAft>
                <a:spcPts val="100"/>
              </a:spcAft>
              <a:defRPr/>
            </a:pPr>
            <a:r>
              <a:rPr lang="en-US" sz="1200" b="1">
                <a:solidFill>
                  <a:srgbClr val="FFFFFF"/>
                </a:solidFill>
                <a:latin typeface="Arial" panose="020B0604020202020204" pitchFamily="34" charset="0"/>
                <a:ea typeface="Tahoma" panose="020B0604030504040204" pitchFamily="34" charset="0"/>
                <a:cs typeface="Arial" panose="020B0604020202020204" pitchFamily="34" charset="0"/>
              </a:rPr>
              <a:t>MASS</a:t>
            </a:r>
          </a:p>
        </p:txBody>
      </p:sp>
      <p:cxnSp>
        <p:nvCxnSpPr>
          <p:cNvPr id="15" name="Straight Connector 14">
            <a:extLst>
              <a:ext uri="{FF2B5EF4-FFF2-40B4-BE49-F238E27FC236}">
                <a16:creationId xmlns:a16="http://schemas.microsoft.com/office/drawing/2014/main" id="{90BC1681-02D4-A70D-3DE8-CA17F99B8A25}"/>
              </a:ext>
            </a:extLst>
          </p:cNvPr>
          <p:cNvCxnSpPr>
            <a:cxnSpLocks/>
          </p:cNvCxnSpPr>
          <p:nvPr/>
        </p:nvCxnSpPr>
        <p:spPr>
          <a:xfrm>
            <a:off x="6156325" y="1812480"/>
            <a:ext cx="0" cy="27699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CDD6BBD-50D8-11FB-6040-C95186165DD3}"/>
              </a:ext>
            </a:extLst>
          </p:cNvPr>
          <p:cNvCxnSpPr>
            <a:cxnSpLocks/>
          </p:cNvCxnSpPr>
          <p:nvPr/>
        </p:nvCxnSpPr>
        <p:spPr>
          <a:xfrm>
            <a:off x="7970544" y="1812480"/>
            <a:ext cx="0" cy="27699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D26BED9-709A-027E-294E-9E86802C1D07}"/>
              </a:ext>
            </a:extLst>
          </p:cNvPr>
          <p:cNvPicPr>
            <a:picLocks noChangeAspect="1"/>
          </p:cNvPicPr>
          <p:nvPr/>
        </p:nvPicPr>
        <p:blipFill>
          <a:blip r:embed="rId44"/>
          <a:stretch>
            <a:fillRect/>
          </a:stretch>
        </p:blipFill>
        <p:spPr>
          <a:xfrm>
            <a:off x="5005903" y="3733965"/>
            <a:ext cx="109282" cy="105414"/>
          </a:xfrm>
          <a:prstGeom prst="rect">
            <a:avLst/>
          </a:prstGeom>
        </p:spPr>
      </p:pic>
      <p:pic>
        <p:nvPicPr>
          <p:cNvPr id="73" name="Picture 72">
            <a:extLst>
              <a:ext uri="{FF2B5EF4-FFF2-40B4-BE49-F238E27FC236}">
                <a16:creationId xmlns:a16="http://schemas.microsoft.com/office/drawing/2014/main" id="{02339671-B37B-3BA6-486E-863B0909E01C}"/>
              </a:ext>
            </a:extLst>
          </p:cNvPr>
          <p:cNvPicPr>
            <a:picLocks noChangeAspect="1"/>
          </p:cNvPicPr>
          <p:nvPr/>
        </p:nvPicPr>
        <p:blipFill>
          <a:blip r:embed="rId44"/>
          <a:stretch>
            <a:fillRect/>
          </a:stretch>
        </p:blipFill>
        <p:spPr>
          <a:xfrm>
            <a:off x="8116814" y="2951155"/>
            <a:ext cx="109282" cy="105414"/>
          </a:xfrm>
          <a:prstGeom prst="rect">
            <a:avLst/>
          </a:prstGeom>
        </p:spPr>
      </p:pic>
      <p:pic>
        <p:nvPicPr>
          <p:cNvPr id="74" name="Picture 73">
            <a:extLst>
              <a:ext uri="{FF2B5EF4-FFF2-40B4-BE49-F238E27FC236}">
                <a16:creationId xmlns:a16="http://schemas.microsoft.com/office/drawing/2014/main" id="{97ADC39A-29AA-2529-ACEF-6DDC046D59C8}"/>
              </a:ext>
            </a:extLst>
          </p:cNvPr>
          <p:cNvPicPr>
            <a:picLocks noChangeAspect="1"/>
          </p:cNvPicPr>
          <p:nvPr/>
        </p:nvPicPr>
        <p:blipFill>
          <a:blip r:embed="rId44"/>
          <a:stretch>
            <a:fillRect/>
          </a:stretch>
        </p:blipFill>
        <p:spPr>
          <a:xfrm>
            <a:off x="8116814" y="3548984"/>
            <a:ext cx="109282" cy="105414"/>
          </a:xfrm>
          <a:prstGeom prst="rect">
            <a:avLst/>
          </a:prstGeom>
        </p:spPr>
      </p:pic>
      <p:pic>
        <p:nvPicPr>
          <p:cNvPr id="77" name="Picture 76">
            <a:extLst>
              <a:ext uri="{FF2B5EF4-FFF2-40B4-BE49-F238E27FC236}">
                <a16:creationId xmlns:a16="http://schemas.microsoft.com/office/drawing/2014/main" id="{06C4BC02-EA51-E490-EB8E-F94BAF3DF76F}"/>
              </a:ext>
            </a:extLst>
          </p:cNvPr>
          <p:cNvPicPr>
            <a:picLocks noChangeAspect="1"/>
          </p:cNvPicPr>
          <p:nvPr/>
        </p:nvPicPr>
        <p:blipFill>
          <a:blip r:embed="rId44"/>
          <a:stretch>
            <a:fillRect/>
          </a:stretch>
        </p:blipFill>
        <p:spPr>
          <a:xfrm>
            <a:off x="5005580" y="4976803"/>
            <a:ext cx="109282" cy="105414"/>
          </a:xfrm>
          <a:prstGeom prst="rect">
            <a:avLst/>
          </a:prstGeom>
        </p:spPr>
      </p:pic>
      <p:pic>
        <p:nvPicPr>
          <p:cNvPr id="78" name="Picture 77">
            <a:extLst>
              <a:ext uri="{FF2B5EF4-FFF2-40B4-BE49-F238E27FC236}">
                <a16:creationId xmlns:a16="http://schemas.microsoft.com/office/drawing/2014/main" id="{74495C2A-B23B-0B9C-733E-55E8373A225A}"/>
              </a:ext>
            </a:extLst>
          </p:cNvPr>
          <p:cNvPicPr>
            <a:picLocks noChangeAspect="1"/>
          </p:cNvPicPr>
          <p:nvPr/>
        </p:nvPicPr>
        <p:blipFill>
          <a:blip r:embed="rId44"/>
          <a:stretch>
            <a:fillRect/>
          </a:stretch>
        </p:blipFill>
        <p:spPr>
          <a:xfrm>
            <a:off x="5005580" y="5202958"/>
            <a:ext cx="109282" cy="105414"/>
          </a:xfrm>
          <a:prstGeom prst="rect">
            <a:avLst/>
          </a:prstGeom>
        </p:spPr>
      </p:pic>
      <p:pic>
        <p:nvPicPr>
          <p:cNvPr id="79" name="Picture 78">
            <a:extLst>
              <a:ext uri="{FF2B5EF4-FFF2-40B4-BE49-F238E27FC236}">
                <a16:creationId xmlns:a16="http://schemas.microsoft.com/office/drawing/2014/main" id="{44E4D2A5-CBF6-9080-F000-E66EBC9196D2}"/>
              </a:ext>
            </a:extLst>
          </p:cNvPr>
          <p:cNvPicPr>
            <a:picLocks noChangeAspect="1"/>
          </p:cNvPicPr>
          <p:nvPr/>
        </p:nvPicPr>
        <p:blipFill>
          <a:blip r:embed="rId44"/>
          <a:stretch>
            <a:fillRect/>
          </a:stretch>
        </p:blipFill>
        <p:spPr>
          <a:xfrm>
            <a:off x="5005580" y="5634758"/>
            <a:ext cx="109282" cy="105414"/>
          </a:xfrm>
          <a:prstGeom prst="rect">
            <a:avLst/>
          </a:prstGeom>
        </p:spPr>
      </p:pic>
    </p:spTree>
    <p:extLst>
      <p:ext uri="{BB962C8B-B14F-4D97-AF65-F5344CB8AC3E}">
        <p14:creationId xmlns:p14="http://schemas.microsoft.com/office/powerpoint/2010/main" val="218336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10B421-CFC4-AB7F-1365-19C388D954A5}"/>
              </a:ext>
            </a:extLst>
          </p:cNvPr>
          <p:cNvPicPr>
            <a:picLocks noChangeAspect="1"/>
          </p:cNvPicPr>
          <p:nvPr/>
        </p:nvPicPr>
        <p:blipFill>
          <a:blip r:embed="rId3"/>
          <a:stretch>
            <a:fillRect/>
          </a:stretch>
        </p:blipFill>
        <p:spPr>
          <a:xfrm>
            <a:off x="0" y="2063026"/>
            <a:ext cx="12192000" cy="4794974"/>
          </a:xfrm>
          <a:prstGeom prst="rect">
            <a:avLst/>
          </a:prstGeom>
        </p:spPr>
      </p:pic>
      <p:sp>
        <p:nvSpPr>
          <p:cNvPr id="5" name="Rectangle 4">
            <a:extLst>
              <a:ext uri="{FF2B5EF4-FFF2-40B4-BE49-F238E27FC236}">
                <a16:creationId xmlns:a16="http://schemas.microsoft.com/office/drawing/2014/main" id="{D25125C1-28F2-977B-226B-EB6D44A22C6C}"/>
              </a:ext>
            </a:extLst>
          </p:cNvPr>
          <p:cNvSpPr/>
          <p:nvPr/>
        </p:nvSpPr>
        <p:spPr>
          <a:xfrm rot="16200000">
            <a:off x="2667000" y="-2667000"/>
            <a:ext cx="6858000" cy="12192000"/>
          </a:xfrm>
          <a:prstGeom prst="rect">
            <a:avLst/>
          </a:prstGeom>
          <a:gradFill>
            <a:gsLst>
              <a:gs pos="49000">
                <a:srgbClr val="FFFFFF">
                  <a:alpha val="70000"/>
                </a:srgbClr>
              </a:gs>
              <a:gs pos="31000">
                <a:srgbClr val="FFFFFF"/>
              </a:gs>
              <a:gs pos="0">
                <a:srgbClr val="FFFFFF"/>
              </a:gs>
              <a:gs pos="79324">
                <a:srgbClr val="FFFFFF">
                  <a:alpha val="20000"/>
                </a:srgbClr>
              </a:gs>
              <a:gs pos="100000">
                <a:schemeClr val="bg1">
                  <a:lumMod val="10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1255F72-5109-0A00-ABA7-0573B7F655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90232" y="318411"/>
            <a:ext cx="1341434" cy="450721"/>
          </a:xfrm>
          <a:prstGeom prst="rect">
            <a:avLst/>
          </a:prstGeom>
        </p:spPr>
      </p:pic>
      <p:pic>
        <p:nvPicPr>
          <p:cNvPr id="91" name="Picture 90">
            <a:extLst>
              <a:ext uri="{FF2B5EF4-FFF2-40B4-BE49-F238E27FC236}">
                <a16:creationId xmlns:a16="http://schemas.microsoft.com/office/drawing/2014/main" id="{97C8060D-F25C-7220-7C34-06A8CD8BAC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2132" y="216811"/>
            <a:ext cx="1341434" cy="450721"/>
          </a:xfrm>
          <a:prstGeom prst="rect">
            <a:avLst/>
          </a:prstGeom>
        </p:spPr>
      </p:pic>
      <p:sp>
        <p:nvSpPr>
          <p:cNvPr id="42" name="Rectangle: Rounded Corners 1">
            <a:extLst>
              <a:ext uri="{FF2B5EF4-FFF2-40B4-BE49-F238E27FC236}">
                <a16:creationId xmlns:a16="http://schemas.microsoft.com/office/drawing/2014/main" id="{BE28848F-B38D-6FE5-345E-837B24A37B40}"/>
              </a:ext>
            </a:extLst>
          </p:cNvPr>
          <p:cNvSpPr/>
          <p:nvPr/>
        </p:nvSpPr>
        <p:spPr>
          <a:xfrm>
            <a:off x="1796551" y="1744516"/>
            <a:ext cx="8680949" cy="717184"/>
          </a:xfrm>
          <a:prstGeom prst="roundRect">
            <a:avLst>
              <a:gd name="adj" fmla="val 37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516B5CDB-CD27-E8C8-A01A-61459E96BC02}"/>
              </a:ext>
            </a:extLst>
          </p:cNvPr>
          <p:cNvSpPr txBox="1"/>
          <p:nvPr/>
        </p:nvSpPr>
        <p:spPr>
          <a:xfrm>
            <a:off x="3166937" y="1933831"/>
            <a:ext cx="7186738" cy="338554"/>
          </a:xfrm>
          <a:prstGeom prst="rect">
            <a:avLst/>
          </a:prstGeom>
          <a:noFill/>
        </p:spPr>
        <p:txBody>
          <a:bodyPr wrap="square" rtlCol="0">
            <a:spAutoFit/>
          </a:bodyPr>
          <a:lstStyle/>
          <a:p>
            <a:pPr lvl="0">
              <a:defRPr/>
            </a:pPr>
            <a:r>
              <a:rPr lang="en-US" sz="1600" b="1" dirty="0">
                <a:solidFill>
                  <a:srgbClr val="A6A6A6"/>
                </a:solidFill>
                <a:latin typeface="SVN-Gilroy SemiBold" panose="00000700000000000000" pitchFamily="50" charset="0"/>
                <a:cs typeface="Arial" panose="020B0604020202020204" pitchFamily="34" charset="0"/>
              </a:rPr>
              <a:t>HIGHLIGHTS IN 2Q2024 &amp; 1H2024</a:t>
            </a:r>
          </a:p>
        </p:txBody>
      </p:sp>
      <p:sp>
        <p:nvSpPr>
          <p:cNvPr id="56" name="Rectangle: Rounded Corners 6">
            <a:extLst>
              <a:ext uri="{FF2B5EF4-FFF2-40B4-BE49-F238E27FC236}">
                <a16:creationId xmlns:a16="http://schemas.microsoft.com/office/drawing/2014/main" id="{1E9E24D5-0F3A-26B2-2EF1-F8A137645333}"/>
              </a:ext>
            </a:extLst>
          </p:cNvPr>
          <p:cNvSpPr/>
          <p:nvPr/>
        </p:nvSpPr>
        <p:spPr>
          <a:xfrm>
            <a:off x="1796551" y="2583523"/>
            <a:ext cx="8680949" cy="717184"/>
          </a:xfrm>
          <a:prstGeom prst="roundRect">
            <a:avLst>
              <a:gd name="adj" fmla="val 372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5A9FCD30-66A8-36A8-005F-988460A4346C}"/>
              </a:ext>
            </a:extLst>
          </p:cNvPr>
          <p:cNvSpPr txBox="1"/>
          <p:nvPr/>
        </p:nvSpPr>
        <p:spPr>
          <a:xfrm>
            <a:off x="3166937" y="2772838"/>
            <a:ext cx="7186738" cy="338554"/>
          </a:xfrm>
          <a:prstGeom prst="rect">
            <a:avLst/>
          </a:prstGeom>
          <a:noFill/>
        </p:spPr>
        <p:txBody>
          <a:bodyPr wrap="square" rtlCol="0">
            <a:spAutoFit/>
          </a:bodyPr>
          <a:lstStyle/>
          <a:p>
            <a:pPr lvl="0">
              <a:defRPr/>
            </a:pPr>
            <a:r>
              <a:rPr lang="en-US" sz="1600" b="1" dirty="0">
                <a:solidFill>
                  <a:srgbClr val="A6A6A6"/>
                </a:solidFill>
                <a:latin typeface="SVN-Gilroy SemiBold" panose="00000700000000000000" pitchFamily="50" charset="0"/>
                <a:cs typeface="Arial" panose="020B0604020202020204" pitchFamily="34" charset="0"/>
              </a:rPr>
              <a:t>DETAILED BUSINESS RESULTS IN 2Q2024 &amp; 1H2024</a:t>
            </a:r>
          </a:p>
        </p:txBody>
      </p:sp>
      <p:sp>
        <p:nvSpPr>
          <p:cNvPr id="58" name="Rectangle: Rounded Corners 7">
            <a:extLst>
              <a:ext uri="{FF2B5EF4-FFF2-40B4-BE49-F238E27FC236}">
                <a16:creationId xmlns:a16="http://schemas.microsoft.com/office/drawing/2014/main" id="{D5EA6B8F-70B5-7ED9-CC50-DB37DB34E072}"/>
              </a:ext>
            </a:extLst>
          </p:cNvPr>
          <p:cNvSpPr/>
          <p:nvPr/>
        </p:nvSpPr>
        <p:spPr>
          <a:xfrm>
            <a:off x="1796551" y="3422530"/>
            <a:ext cx="8680949" cy="717184"/>
          </a:xfrm>
          <a:prstGeom prst="roundRect">
            <a:avLst>
              <a:gd name="adj" fmla="val 372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39755109-4169-CFEF-4F51-5D84876DB60D}"/>
              </a:ext>
            </a:extLst>
          </p:cNvPr>
          <p:cNvSpPr txBox="1"/>
          <p:nvPr/>
        </p:nvSpPr>
        <p:spPr>
          <a:xfrm>
            <a:off x="3166936" y="3586085"/>
            <a:ext cx="7186738" cy="338554"/>
          </a:xfrm>
          <a:prstGeom prst="rect">
            <a:avLst/>
          </a:prstGeom>
          <a:noFill/>
        </p:spPr>
        <p:txBody>
          <a:bodyPr wrap="square" rtlCol="0">
            <a:spAutoFit/>
          </a:bodyPr>
          <a:lstStyle/>
          <a:p>
            <a:pPr lvl="0">
              <a:defRPr/>
            </a:pPr>
            <a:r>
              <a:rPr lang="en-US" sz="1600" b="1" dirty="0">
                <a:solidFill>
                  <a:srgbClr val="A6A6A6"/>
                </a:solidFill>
                <a:latin typeface="SVN-Gilroy SemiBold" panose="00000700000000000000" pitchFamily="50" charset="0"/>
                <a:cs typeface="Arial" panose="020B0604020202020204" pitchFamily="34" charset="0"/>
              </a:rPr>
              <a:t>MACRO-ECONOMIC AND BANKING INDUSTRY UPDATE</a:t>
            </a:r>
          </a:p>
        </p:txBody>
      </p:sp>
      <p:sp>
        <p:nvSpPr>
          <p:cNvPr id="60" name="Rectangle: Rounded Corners 8">
            <a:extLst>
              <a:ext uri="{FF2B5EF4-FFF2-40B4-BE49-F238E27FC236}">
                <a16:creationId xmlns:a16="http://schemas.microsoft.com/office/drawing/2014/main" id="{43FA0B21-6C42-C647-E8B4-72E486A9E33E}"/>
              </a:ext>
            </a:extLst>
          </p:cNvPr>
          <p:cNvSpPr/>
          <p:nvPr/>
        </p:nvSpPr>
        <p:spPr>
          <a:xfrm>
            <a:off x="1796551" y="4261537"/>
            <a:ext cx="8680949" cy="717184"/>
          </a:xfrm>
          <a:prstGeom prst="roundRect">
            <a:avLst>
              <a:gd name="adj" fmla="val 372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666BEB69-6567-C8D3-04F9-070302FF04CE}"/>
              </a:ext>
            </a:extLst>
          </p:cNvPr>
          <p:cNvSpPr txBox="1"/>
          <p:nvPr/>
        </p:nvSpPr>
        <p:spPr>
          <a:xfrm>
            <a:off x="3166936" y="4452226"/>
            <a:ext cx="7186738" cy="338554"/>
          </a:xfrm>
          <a:prstGeom prst="rect">
            <a:avLst/>
          </a:prstGeom>
          <a:noFill/>
        </p:spPr>
        <p:txBody>
          <a:bodyPr wrap="square" rtlCol="0">
            <a:spAutoFit/>
          </a:bodyPr>
          <a:lstStyle/>
          <a:p>
            <a:pPr lvl="0">
              <a:defRPr/>
            </a:pPr>
            <a:r>
              <a:rPr lang="en-US" sz="1600" b="1" dirty="0">
                <a:solidFill>
                  <a:srgbClr val="A6A6A6"/>
                </a:solidFill>
                <a:latin typeface="SVN-Gilroy SemiBold" panose="00000700000000000000" pitchFamily="50" charset="0"/>
                <a:cs typeface="Arial" panose="020B0604020202020204" pitchFamily="34" charset="0"/>
              </a:rPr>
              <a:t>BUSINESS PLAN IN 2H2024</a:t>
            </a:r>
          </a:p>
        </p:txBody>
      </p:sp>
      <p:sp>
        <p:nvSpPr>
          <p:cNvPr id="62" name="Rectangle: Rounded Corners 9">
            <a:extLst>
              <a:ext uri="{FF2B5EF4-FFF2-40B4-BE49-F238E27FC236}">
                <a16:creationId xmlns:a16="http://schemas.microsoft.com/office/drawing/2014/main" id="{2ADD4C92-AC32-2173-405C-42E2215EF250}"/>
              </a:ext>
            </a:extLst>
          </p:cNvPr>
          <p:cNvSpPr/>
          <p:nvPr/>
        </p:nvSpPr>
        <p:spPr>
          <a:xfrm>
            <a:off x="1796551" y="5100542"/>
            <a:ext cx="8680949" cy="717184"/>
          </a:xfrm>
          <a:prstGeom prst="roundRect">
            <a:avLst>
              <a:gd name="adj" fmla="val 3723"/>
            </a:avLst>
          </a:prstGeom>
          <a:solidFill>
            <a:srgbClr val="C8EDF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C89A8E31-1819-5808-8499-00F468006326}"/>
              </a:ext>
            </a:extLst>
          </p:cNvPr>
          <p:cNvSpPr txBox="1"/>
          <p:nvPr/>
        </p:nvSpPr>
        <p:spPr>
          <a:xfrm>
            <a:off x="3166936" y="5289857"/>
            <a:ext cx="7186737" cy="338554"/>
          </a:xfrm>
          <a:prstGeom prst="rect">
            <a:avLst/>
          </a:prstGeom>
          <a:noFill/>
        </p:spPr>
        <p:txBody>
          <a:bodyPr wrap="square" rtlCol="0">
            <a:spAutoFit/>
          </a:bodyPr>
          <a:lstStyle/>
          <a:p>
            <a:pPr lvl="0">
              <a:defRPr/>
            </a:pPr>
            <a:r>
              <a:rPr lang="en-US" sz="1600" b="1" dirty="0">
                <a:solidFill>
                  <a:srgbClr val="005993"/>
                </a:solidFill>
                <a:latin typeface="SVN-Gilroy SemiBold" panose="00000700000000000000" pitchFamily="50" charset="0"/>
                <a:cs typeface="Arial" panose="020B0604020202020204" pitchFamily="34" charset="0"/>
              </a:rPr>
              <a:t>APPENDIX</a:t>
            </a:r>
          </a:p>
        </p:txBody>
      </p:sp>
      <p:grpSp>
        <p:nvGrpSpPr>
          <p:cNvPr id="64" name="Group 63">
            <a:extLst>
              <a:ext uri="{FF2B5EF4-FFF2-40B4-BE49-F238E27FC236}">
                <a16:creationId xmlns:a16="http://schemas.microsoft.com/office/drawing/2014/main" id="{CD199E26-D322-3232-E1CB-FAA2F243B163}"/>
              </a:ext>
            </a:extLst>
          </p:cNvPr>
          <p:cNvGrpSpPr/>
          <p:nvPr/>
        </p:nvGrpSpPr>
        <p:grpSpPr>
          <a:xfrm>
            <a:off x="2066103" y="1900121"/>
            <a:ext cx="474236" cy="405920"/>
            <a:chOff x="6800652" y="197741"/>
            <a:chExt cx="745220" cy="637868"/>
          </a:xfrm>
          <a:solidFill>
            <a:schemeClr val="bg1">
              <a:lumMod val="75000"/>
            </a:schemeClr>
          </a:solidFill>
        </p:grpSpPr>
        <p:sp>
          <p:nvSpPr>
            <p:cNvPr id="65" name="Freeform: Shape 4">
              <a:extLst>
                <a:ext uri="{FF2B5EF4-FFF2-40B4-BE49-F238E27FC236}">
                  <a16:creationId xmlns:a16="http://schemas.microsoft.com/office/drawing/2014/main" id="{747B3D35-709F-5622-0963-BF068B32B732}"/>
                </a:ext>
              </a:extLst>
            </p:cNvPr>
            <p:cNvSpPr/>
            <p:nvPr/>
          </p:nvSpPr>
          <p:spPr>
            <a:xfrm>
              <a:off x="6800652" y="197829"/>
              <a:ext cx="407369" cy="637692"/>
            </a:xfrm>
            <a:custGeom>
              <a:avLst/>
              <a:gdLst>
                <a:gd name="connsiteX0" fmla="*/ 159353 w 407369"/>
                <a:gd name="connsiteY0" fmla="*/ 5 h 637692"/>
                <a:gd name="connsiteX1" fmla="*/ 248016 w 407369"/>
                <a:gd name="connsiteY1" fmla="*/ 5 h 637692"/>
                <a:gd name="connsiteX2" fmla="*/ 278025 w 407369"/>
                <a:gd name="connsiteY2" fmla="*/ 115 h 637692"/>
                <a:gd name="connsiteX3" fmla="*/ 299382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2 w 407369"/>
                <a:gd name="connsiteY13" fmla="*/ 636803 h 637692"/>
                <a:gd name="connsiteX14" fmla="*/ 278025 w 407369"/>
                <a:gd name="connsiteY14" fmla="*/ 637577 h 637692"/>
                <a:gd name="connsiteX15" fmla="*/ 248016 w 407369"/>
                <a:gd name="connsiteY15" fmla="*/ 637688 h 637692"/>
                <a:gd name="connsiteX16" fmla="*/ 159353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3 w 407369"/>
                <a:gd name="connsiteY29" fmla="*/ 5 h 637692"/>
                <a:gd name="connsiteX30" fmla="*/ 159353 w 407369"/>
                <a:gd name="connsiteY30" fmla="*/ 123909 h 637692"/>
                <a:gd name="connsiteX31" fmla="*/ 147162 w 407369"/>
                <a:gd name="connsiteY31" fmla="*/ 126124 h 637692"/>
                <a:gd name="connsiteX32" fmla="*/ 141621 w 407369"/>
                <a:gd name="connsiteY32" fmla="*/ 141629 h 637692"/>
                <a:gd name="connsiteX33" fmla="*/ 141621 w 407369"/>
                <a:gd name="connsiteY33" fmla="*/ 496061 h 637692"/>
                <a:gd name="connsiteX34" fmla="*/ 147162 w 407369"/>
                <a:gd name="connsiteY34" fmla="*/ 511568 h 637692"/>
                <a:gd name="connsiteX35" fmla="*/ 159353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3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3" y="5"/>
                  </a:moveTo>
                  <a:lnTo>
                    <a:pt x="248016" y="5"/>
                  </a:lnTo>
                  <a:cubicBezTo>
                    <a:pt x="259518" y="-14"/>
                    <a:pt x="269521" y="23"/>
                    <a:pt x="278025" y="115"/>
                  </a:cubicBezTo>
                  <a:cubicBezTo>
                    <a:pt x="286529" y="207"/>
                    <a:pt x="293648" y="466"/>
                    <a:pt x="299382" y="890"/>
                  </a:cubicBezTo>
                  <a:cubicBezTo>
                    <a:pt x="305099" y="1315"/>
                    <a:pt x="311369" y="2015"/>
                    <a:pt x="318192" y="2992"/>
                  </a:cubicBezTo>
                  <a:cubicBezTo>
                    <a:pt x="325014" y="3970"/>
                    <a:pt x="332612" y="5334"/>
                    <a:pt x="340984" y="7086"/>
                  </a:cubicBezTo>
                  <a:cubicBezTo>
                    <a:pt x="363997" y="11492"/>
                    <a:pt x="380372" y="21264"/>
                    <a:pt x="390109" y="36402"/>
                  </a:cubicBezTo>
                  <a:cubicBezTo>
                    <a:pt x="399845" y="51540"/>
                    <a:pt x="405598"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4" y="633724"/>
                    <a:pt x="318192" y="634701"/>
                  </a:cubicBezTo>
                  <a:cubicBezTo>
                    <a:pt x="311369" y="635678"/>
                    <a:pt x="305099" y="636379"/>
                    <a:pt x="299382" y="636803"/>
                  </a:cubicBezTo>
                  <a:cubicBezTo>
                    <a:pt x="293648" y="637227"/>
                    <a:pt x="286529" y="637485"/>
                    <a:pt x="278025" y="637577"/>
                  </a:cubicBezTo>
                  <a:cubicBezTo>
                    <a:pt x="269521" y="637669"/>
                    <a:pt x="259518" y="637706"/>
                    <a:pt x="248016" y="637688"/>
                  </a:cubicBezTo>
                  <a:lnTo>
                    <a:pt x="159353"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0" y="626201"/>
                    <a:pt x="26794" y="616429"/>
                    <a:pt x="17149" y="601291"/>
                  </a:cubicBezTo>
                  <a:cubicBezTo>
                    <a:pt x="7505" y="586153"/>
                    <a:pt x="1788" y="562884"/>
                    <a:pt x="0" y="531485"/>
                  </a:cubicBezTo>
                  <a:lnTo>
                    <a:pt x="0" y="106209"/>
                  </a:lnTo>
                  <a:cubicBezTo>
                    <a:pt x="276" y="85429"/>
                    <a:pt x="3264" y="68134"/>
                    <a:pt x="8962" y="54324"/>
                  </a:cubicBezTo>
                  <a:cubicBezTo>
                    <a:pt x="14660" y="40514"/>
                    <a:pt x="21409" y="30078"/>
                    <a:pt x="29209" y="23016"/>
                  </a:cubicBezTo>
                  <a:cubicBezTo>
                    <a:pt x="33155" y="19476"/>
                    <a:pt x="38097"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3" y="5"/>
                  </a:cubicBezTo>
                  <a:close/>
                  <a:moveTo>
                    <a:pt x="159353" y="123909"/>
                  </a:moveTo>
                  <a:cubicBezTo>
                    <a:pt x="154736" y="123540"/>
                    <a:pt x="150672" y="124278"/>
                    <a:pt x="147162" y="126124"/>
                  </a:cubicBezTo>
                  <a:cubicBezTo>
                    <a:pt x="143653" y="127970"/>
                    <a:pt x="141806" y="133138"/>
                    <a:pt x="141621" y="141629"/>
                  </a:cubicBezTo>
                  <a:lnTo>
                    <a:pt x="141621" y="496061"/>
                  </a:lnTo>
                  <a:cubicBezTo>
                    <a:pt x="141806" y="504553"/>
                    <a:pt x="143653" y="509722"/>
                    <a:pt x="147162" y="511568"/>
                  </a:cubicBezTo>
                  <a:cubicBezTo>
                    <a:pt x="150672" y="513414"/>
                    <a:pt x="154736" y="514152"/>
                    <a:pt x="159353"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3"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reeform: Shape 5">
              <a:extLst>
                <a:ext uri="{FF2B5EF4-FFF2-40B4-BE49-F238E27FC236}">
                  <a16:creationId xmlns:a16="http://schemas.microsoft.com/office/drawing/2014/main" id="{A8E9599B-773B-5A7C-4CFA-8153DA1DBA70}"/>
                </a:ext>
              </a:extLst>
            </p:cNvPr>
            <p:cNvSpPr/>
            <p:nvPr/>
          </p:nvSpPr>
          <p:spPr>
            <a:xfrm>
              <a:off x="7297952" y="197741"/>
              <a:ext cx="247920" cy="637868"/>
            </a:xfrm>
            <a:custGeom>
              <a:avLst/>
              <a:gdLst>
                <a:gd name="connsiteX0" fmla="*/ 17717 w 247920"/>
                <a:gd name="connsiteY0" fmla="*/ 93 h 637868"/>
                <a:gd name="connsiteX1" fmla="*/ 230218 w 247920"/>
                <a:gd name="connsiteY1" fmla="*/ 93 h 637868"/>
                <a:gd name="connsiteX2" fmla="*/ 242388 w 247920"/>
                <a:gd name="connsiteY2" fmla="*/ 2305 h 637868"/>
                <a:gd name="connsiteX3" fmla="*/ 247920 w 247920"/>
                <a:gd name="connsiteY3" fmla="*/ 17794 h 637868"/>
                <a:gd name="connsiteX4" fmla="*/ 247920 w 247920"/>
                <a:gd name="connsiteY4" fmla="*/ 620059 h 637868"/>
                <a:gd name="connsiteX5" fmla="*/ 242388 w 247920"/>
                <a:gd name="connsiteY5" fmla="*/ 635561 h 637868"/>
                <a:gd name="connsiteX6" fmla="*/ 230218 w 247920"/>
                <a:gd name="connsiteY6" fmla="*/ 637776 h 637868"/>
                <a:gd name="connsiteX7" fmla="*/ 124002 w 247920"/>
                <a:gd name="connsiteY7" fmla="*/ 637776 h 637868"/>
                <a:gd name="connsiteX8" fmla="*/ 111831 w 247920"/>
                <a:gd name="connsiteY8" fmla="*/ 635561 h 637868"/>
                <a:gd name="connsiteX9" fmla="*/ 106299 w 247920"/>
                <a:gd name="connsiteY9" fmla="*/ 620059 h 637868"/>
                <a:gd name="connsiteX10" fmla="*/ 106299 w 247920"/>
                <a:gd name="connsiteY10" fmla="*/ 123997 h 637868"/>
                <a:gd name="connsiteX11" fmla="*/ 17717 w 247920"/>
                <a:gd name="connsiteY11" fmla="*/ 123997 h 637868"/>
                <a:gd name="connsiteX12" fmla="*/ 5536 w 247920"/>
                <a:gd name="connsiteY12" fmla="*/ 121785 h 637868"/>
                <a:gd name="connsiteX13" fmla="*/ 0 w 247920"/>
                <a:gd name="connsiteY13" fmla="*/ 106297 h 637868"/>
                <a:gd name="connsiteX14" fmla="*/ 0 w 247920"/>
                <a:gd name="connsiteY14" fmla="*/ 17794 h 637868"/>
                <a:gd name="connsiteX15" fmla="*/ 5536 w 247920"/>
                <a:gd name="connsiteY15" fmla="*/ 2305 h 637868"/>
                <a:gd name="connsiteX16" fmla="*/ 17717 w 247920"/>
                <a:gd name="connsiteY16" fmla="*/ 93 h 63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920" h="637868">
                  <a:moveTo>
                    <a:pt x="17717" y="93"/>
                  </a:moveTo>
                  <a:lnTo>
                    <a:pt x="230218" y="93"/>
                  </a:lnTo>
                  <a:cubicBezTo>
                    <a:pt x="234828" y="-276"/>
                    <a:pt x="238885" y="461"/>
                    <a:pt x="242388" y="2305"/>
                  </a:cubicBezTo>
                  <a:cubicBezTo>
                    <a:pt x="245892" y="4149"/>
                    <a:pt x="247736" y="9312"/>
                    <a:pt x="247920" y="17794"/>
                  </a:cubicBezTo>
                  <a:lnTo>
                    <a:pt x="247920" y="620059"/>
                  </a:lnTo>
                  <a:cubicBezTo>
                    <a:pt x="247736" y="628548"/>
                    <a:pt x="245892" y="633716"/>
                    <a:pt x="242388" y="635561"/>
                  </a:cubicBezTo>
                  <a:cubicBezTo>
                    <a:pt x="238885" y="637407"/>
                    <a:pt x="234828" y="638145"/>
                    <a:pt x="230218" y="637776"/>
                  </a:cubicBezTo>
                  <a:lnTo>
                    <a:pt x="124002" y="637776"/>
                  </a:lnTo>
                  <a:cubicBezTo>
                    <a:pt x="119392" y="638145"/>
                    <a:pt x="115335" y="637407"/>
                    <a:pt x="111831" y="635561"/>
                  </a:cubicBezTo>
                  <a:cubicBezTo>
                    <a:pt x="108327" y="633716"/>
                    <a:pt x="106483" y="628548"/>
                    <a:pt x="106299" y="620059"/>
                  </a:cubicBezTo>
                  <a:lnTo>
                    <a:pt x="106299" y="123997"/>
                  </a:lnTo>
                  <a:lnTo>
                    <a:pt x="17717" y="123997"/>
                  </a:lnTo>
                  <a:cubicBezTo>
                    <a:pt x="13103" y="124366"/>
                    <a:pt x="9043" y="123629"/>
                    <a:pt x="5536" y="121785"/>
                  </a:cubicBezTo>
                  <a:cubicBezTo>
                    <a:pt x="2030" y="119941"/>
                    <a:pt x="185" y="114778"/>
                    <a:pt x="0" y="106297"/>
                  </a:cubicBezTo>
                  <a:lnTo>
                    <a:pt x="0" y="17794"/>
                  </a:lnTo>
                  <a:cubicBezTo>
                    <a:pt x="185" y="9312"/>
                    <a:pt x="2030" y="4149"/>
                    <a:pt x="5536" y="2305"/>
                  </a:cubicBezTo>
                  <a:cubicBezTo>
                    <a:pt x="9043" y="461"/>
                    <a:pt x="13103" y="-276"/>
                    <a:pt x="17717" y="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FDDA9200-F052-797B-D671-4B70A63567FC}"/>
              </a:ext>
            </a:extLst>
          </p:cNvPr>
          <p:cNvGrpSpPr/>
          <p:nvPr/>
        </p:nvGrpSpPr>
        <p:grpSpPr>
          <a:xfrm>
            <a:off x="2005358" y="2739183"/>
            <a:ext cx="595726" cy="405864"/>
            <a:chOff x="7624499" y="197741"/>
            <a:chExt cx="936132" cy="637780"/>
          </a:xfrm>
          <a:solidFill>
            <a:schemeClr val="bg1">
              <a:lumMod val="75000"/>
            </a:schemeClr>
          </a:solidFill>
        </p:grpSpPr>
        <p:sp>
          <p:nvSpPr>
            <p:cNvPr id="68" name="Freeform: Shape 23">
              <a:extLst>
                <a:ext uri="{FF2B5EF4-FFF2-40B4-BE49-F238E27FC236}">
                  <a16:creationId xmlns:a16="http://schemas.microsoft.com/office/drawing/2014/main" id="{2E3B968E-79FA-86CA-3B34-4F5C9043F17A}"/>
                </a:ext>
              </a:extLst>
            </p:cNvPr>
            <p:cNvSpPr/>
            <p:nvPr/>
          </p:nvSpPr>
          <p:spPr>
            <a:xfrm>
              <a:off x="7624499" y="197741"/>
              <a:ext cx="407369" cy="637692"/>
            </a:xfrm>
            <a:custGeom>
              <a:avLst/>
              <a:gdLst>
                <a:gd name="connsiteX0" fmla="*/ 159353 w 407369"/>
                <a:gd name="connsiteY0" fmla="*/ 5 h 637692"/>
                <a:gd name="connsiteX1" fmla="*/ 248016 w 407369"/>
                <a:gd name="connsiteY1" fmla="*/ 5 h 637692"/>
                <a:gd name="connsiteX2" fmla="*/ 278025 w 407369"/>
                <a:gd name="connsiteY2" fmla="*/ 115 h 637692"/>
                <a:gd name="connsiteX3" fmla="*/ 299382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2 w 407369"/>
                <a:gd name="connsiteY13" fmla="*/ 636803 h 637692"/>
                <a:gd name="connsiteX14" fmla="*/ 278025 w 407369"/>
                <a:gd name="connsiteY14" fmla="*/ 637577 h 637692"/>
                <a:gd name="connsiteX15" fmla="*/ 248016 w 407369"/>
                <a:gd name="connsiteY15" fmla="*/ 637688 h 637692"/>
                <a:gd name="connsiteX16" fmla="*/ 159353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3 w 407369"/>
                <a:gd name="connsiteY29" fmla="*/ 5 h 637692"/>
                <a:gd name="connsiteX30" fmla="*/ 159353 w 407369"/>
                <a:gd name="connsiteY30" fmla="*/ 123909 h 637692"/>
                <a:gd name="connsiteX31" fmla="*/ 147162 w 407369"/>
                <a:gd name="connsiteY31" fmla="*/ 126124 h 637692"/>
                <a:gd name="connsiteX32" fmla="*/ 141621 w 407369"/>
                <a:gd name="connsiteY32" fmla="*/ 141629 h 637692"/>
                <a:gd name="connsiteX33" fmla="*/ 141621 w 407369"/>
                <a:gd name="connsiteY33" fmla="*/ 496061 h 637692"/>
                <a:gd name="connsiteX34" fmla="*/ 147162 w 407369"/>
                <a:gd name="connsiteY34" fmla="*/ 511568 h 637692"/>
                <a:gd name="connsiteX35" fmla="*/ 159353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3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3" y="5"/>
                  </a:moveTo>
                  <a:lnTo>
                    <a:pt x="248016" y="5"/>
                  </a:lnTo>
                  <a:cubicBezTo>
                    <a:pt x="259518" y="-14"/>
                    <a:pt x="269521" y="23"/>
                    <a:pt x="278025" y="115"/>
                  </a:cubicBezTo>
                  <a:cubicBezTo>
                    <a:pt x="286529" y="207"/>
                    <a:pt x="293648" y="466"/>
                    <a:pt x="299382" y="890"/>
                  </a:cubicBezTo>
                  <a:cubicBezTo>
                    <a:pt x="305099" y="1315"/>
                    <a:pt x="311369" y="2015"/>
                    <a:pt x="318192" y="2992"/>
                  </a:cubicBezTo>
                  <a:cubicBezTo>
                    <a:pt x="325014" y="3970"/>
                    <a:pt x="332612" y="5334"/>
                    <a:pt x="340984" y="7086"/>
                  </a:cubicBezTo>
                  <a:cubicBezTo>
                    <a:pt x="363997" y="11492"/>
                    <a:pt x="380372" y="21264"/>
                    <a:pt x="390109" y="36402"/>
                  </a:cubicBezTo>
                  <a:cubicBezTo>
                    <a:pt x="399845" y="51540"/>
                    <a:pt x="405598"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4" y="633724"/>
                    <a:pt x="318192" y="634701"/>
                  </a:cubicBezTo>
                  <a:cubicBezTo>
                    <a:pt x="311369" y="635678"/>
                    <a:pt x="305099" y="636379"/>
                    <a:pt x="299382" y="636803"/>
                  </a:cubicBezTo>
                  <a:cubicBezTo>
                    <a:pt x="293648" y="637227"/>
                    <a:pt x="286529" y="637485"/>
                    <a:pt x="278025" y="637577"/>
                  </a:cubicBezTo>
                  <a:cubicBezTo>
                    <a:pt x="269521" y="637669"/>
                    <a:pt x="259518" y="637706"/>
                    <a:pt x="248016" y="637688"/>
                  </a:cubicBezTo>
                  <a:lnTo>
                    <a:pt x="159353"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0" y="626201"/>
                    <a:pt x="26794" y="616429"/>
                    <a:pt x="17149" y="601291"/>
                  </a:cubicBezTo>
                  <a:cubicBezTo>
                    <a:pt x="7505" y="586153"/>
                    <a:pt x="1788" y="562884"/>
                    <a:pt x="0" y="531485"/>
                  </a:cubicBezTo>
                  <a:lnTo>
                    <a:pt x="0" y="106209"/>
                  </a:lnTo>
                  <a:cubicBezTo>
                    <a:pt x="276" y="85429"/>
                    <a:pt x="3264" y="68134"/>
                    <a:pt x="8962" y="54324"/>
                  </a:cubicBezTo>
                  <a:cubicBezTo>
                    <a:pt x="14660" y="40514"/>
                    <a:pt x="21409" y="30078"/>
                    <a:pt x="29209" y="23016"/>
                  </a:cubicBezTo>
                  <a:cubicBezTo>
                    <a:pt x="33155" y="19476"/>
                    <a:pt x="38097"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3" y="5"/>
                  </a:cubicBezTo>
                  <a:close/>
                  <a:moveTo>
                    <a:pt x="159353" y="123909"/>
                  </a:moveTo>
                  <a:cubicBezTo>
                    <a:pt x="154736" y="123540"/>
                    <a:pt x="150672" y="124278"/>
                    <a:pt x="147162" y="126124"/>
                  </a:cubicBezTo>
                  <a:cubicBezTo>
                    <a:pt x="143653" y="127970"/>
                    <a:pt x="141806" y="133138"/>
                    <a:pt x="141621" y="141629"/>
                  </a:cubicBezTo>
                  <a:lnTo>
                    <a:pt x="141621" y="496061"/>
                  </a:lnTo>
                  <a:cubicBezTo>
                    <a:pt x="141806" y="504553"/>
                    <a:pt x="143653" y="509722"/>
                    <a:pt x="147162" y="511568"/>
                  </a:cubicBezTo>
                  <a:cubicBezTo>
                    <a:pt x="150672" y="513414"/>
                    <a:pt x="154736" y="514152"/>
                    <a:pt x="159353"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3"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Shape 24">
              <a:extLst>
                <a:ext uri="{FF2B5EF4-FFF2-40B4-BE49-F238E27FC236}">
                  <a16:creationId xmlns:a16="http://schemas.microsoft.com/office/drawing/2014/main" id="{DE5E5D3C-FD2D-B21E-8140-E44D540BFD47}"/>
                </a:ext>
              </a:extLst>
            </p:cNvPr>
            <p:cNvSpPr/>
            <p:nvPr/>
          </p:nvSpPr>
          <p:spPr>
            <a:xfrm>
              <a:off x="8152392" y="197741"/>
              <a:ext cx="408239" cy="637780"/>
            </a:xfrm>
            <a:custGeom>
              <a:avLst/>
              <a:gdLst>
                <a:gd name="connsiteX0" fmla="*/ 159765 w 408239"/>
                <a:gd name="connsiteY0" fmla="*/ 5 h 637780"/>
                <a:gd name="connsiteX1" fmla="*/ 248427 w 408239"/>
                <a:gd name="connsiteY1" fmla="*/ 5 h 637780"/>
                <a:gd name="connsiteX2" fmla="*/ 278436 w 408239"/>
                <a:gd name="connsiteY2" fmla="*/ 115 h 637780"/>
                <a:gd name="connsiteX3" fmla="*/ 299794 w 408239"/>
                <a:gd name="connsiteY3" fmla="*/ 891 h 637780"/>
                <a:gd name="connsiteX4" fmla="*/ 318603 w 408239"/>
                <a:gd name="connsiteY4" fmla="*/ 2993 h 637780"/>
                <a:gd name="connsiteX5" fmla="*/ 341395 w 408239"/>
                <a:gd name="connsiteY5" fmla="*/ 7088 h 637780"/>
                <a:gd name="connsiteX6" fmla="*/ 390520 w 408239"/>
                <a:gd name="connsiteY6" fmla="*/ 36416 h 637780"/>
                <a:gd name="connsiteX7" fmla="*/ 407780 w 408239"/>
                <a:gd name="connsiteY7" fmla="*/ 106251 h 637780"/>
                <a:gd name="connsiteX8" fmla="*/ 407780 w 408239"/>
                <a:gd name="connsiteY8" fmla="*/ 230211 h 637780"/>
                <a:gd name="connsiteX9" fmla="*/ 403134 w 408239"/>
                <a:gd name="connsiteY9" fmla="*/ 298778 h 637780"/>
                <a:gd name="connsiteX10" fmla="*/ 381226 w 408239"/>
                <a:gd name="connsiteY10" fmla="*/ 340095 h 637780"/>
                <a:gd name="connsiteX11" fmla="*/ 369941 w 408239"/>
                <a:gd name="connsiteY11" fmla="*/ 348624 h 637780"/>
                <a:gd name="connsiteX12" fmla="*/ 352017 w 408239"/>
                <a:gd name="connsiteY12" fmla="*/ 357818 h 637780"/>
                <a:gd name="connsiteX13" fmla="*/ 309530 w 408239"/>
                <a:gd name="connsiteY13" fmla="*/ 373769 h 637780"/>
                <a:gd name="connsiteX14" fmla="*/ 248427 w 408239"/>
                <a:gd name="connsiteY14" fmla="*/ 389720 h 637780"/>
                <a:gd name="connsiteX15" fmla="*/ 159765 w 408239"/>
                <a:gd name="connsiteY15" fmla="*/ 411884 h 637780"/>
                <a:gd name="connsiteX16" fmla="*/ 144581 w 408239"/>
                <a:gd name="connsiteY16" fmla="*/ 421077 h 637780"/>
                <a:gd name="connsiteX17" fmla="*/ 142032 w 408239"/>
                <a:gd name="connsiteY17" fmla="*/ 442896 h 637780"/>
                <a:gd name="connsiteX18" fmla="*/ 142032 w 408239"/>
                <a:gd name="connsiteY18" fmla="*/ 513783 h 637780"/>
                <a:gd name="connsiteX19" fmla="*/ 390077 w 408239"/>
                <a:gd name="connsiteY19" fmla="*/ 513783 h 637780"/>
                <a:gd name="connsiteX20" fmla="*/ 402248 w 408239"/>
                <a:gd name="connsiteY20" fmla="*/ 515996 h 637780"/>
                <a:gd name="connsiteX21" fmla="*/ 407780 w 408239"/>
                <a:gd name="connsiteY21" fmla="*/ 531485 h 637780"/>
                <a:gd name="connsiteX22" fmla="*/ 407780 w 408239"/>
                <a:gd name="connsiteY22" fmla="*/ 619987 h 637780"/>
                <a:gd name="connsiteX23" fmla="*/ 402248 w 408239"/>
                <a:gd name="connsiteY23" fmla="*/ 635475 h 637780"/>
                <a:gd name="connsiteX24" fmla="*/ 390077 w 408239"/>
                <a:gd name="connsiteY24" fmla="*/ 637688 h 637780"/>
                <a:gd name="connsiteX25" fmla="*/ 18114 w 408239"/>
                <a:gd name="connsiteY25" fmla="*/ 637688 h 637780"/>
                <a:gd name="connsiteX26" fmla="*/ 5943 w 408239"/>
                <a:gd name="connsiteY26" fmla="*/ 635475 h 637780"/>
                <a:gd name="connsiteX27" fmla="*/ 411 w 408239"/>
                <a:gd name="connsiteY27" fmla="*/ 619987 h 637780"/>
                <a:gd name="connsiteX28" fmla="*/ 411 w 408239"/>
                <a:gd name="connsiteY28" fmla="*/ 442896 h 637780"/>
                <a:gd name="connsiteX29" fmla="*/ 5278 w 408239"/>
                <a:gd name="connsiteY29" fmla="*/ 374114 h 637780"/>
                <a:gd name="connsiteX30" fmla="*/ 26080 w 408239"/>
                <a:gd name="connsiteY30" fmla="*/ 333908 h 637780"/>
                <a:gd name="connsiteX31" fmla="*/ 56174 w 408239"/>
                <a:gd name="connsiteY31" fmla="*/ 315301 h 637780"/>
                <a:gd name="connsiteX32" fmla="*/ 77307 w 408239"/>
                <a:gd name="connsiteY32" fmla="*/ 306772 h 637780"/>
                <a:gd name="connsiteX33" fmla="*/ 97776 w 408239"/>
                <a:gd name="connsiteY33" fmla="*/ 300237 h 637780"/>
                <a:gd name="connsiteX34" fmla="*/ 123780 w 408239"/>
                <a:gd name="connsiteY34" fmla="*/ 292816 h 637780"/>
                <a:gd name="connsiteX35" fmla="*/ 159765 w 408239"/>
                <a:gd name="connsiteY35" fmla="*/ 283402 h 637780"/>
                <a:gd name="connsiteX36" fmla="*/ 248427 w 408239"/>
                <a:gd name="connsiteY36" fmla="*/ 261250 h 637780"/>
                <a:gd name="connsiteX37" fmla="*/ 263610 w 408239"/>
                <a:gd name="connsiteY37" fmla="*/ 252389 h 637780"/>
                <a:gd name="connsiteX38" fmla="*/ 266158 w 408239"/>
                <a:gd name="connsiteY38" fmla="*/ 230237 h 637780"/>
                <a:gd name="connsiteX39" fmla="*/ 266158 w 408239"/>
                <a:gd name="connsiteY39" fmla="*/ 141629 h 637780"/>
                <a:gd name="connsiteX40" fmla="*/ 260618 w 408239"/>
                <a:gd name="connsiteY40" fmla="*/ 126124 h 637780"/>
                <a:gd name="connsiteX41" fmla="*/ 248427 w 408239"/>
                <a:gd name="connsiteY41" fmla="*/ 123909 h 637780"/>
                <a:gd name="connsiteX42" fmla="*/ 159765 w 408239"/>
                <a:gd name="connsiteY42" fmla="*/ 123909 h 637780"/>
                <a:gd name="connsiteX43" fmla="*/ 147574 w 408239"/>
                <a:gd name="connsiteY43" fmla="*/ 126129 h 637780"/>
                <a:gd name="connsiteX44" fmla="*/ 142032 w 408239"/>
                <a:gd name="connsiteY44" fmla="*/ 141666 h 637780"/>
                <a:gd name="connsiteX45" fmla="*/ 142032 w 408239"/>
                <a:gd name="connsiteY45" fmla="*/ 203642 h 637780"/>
                <a:gd name="connsiteX46" fmla="*/ 136500 w 408239"/>
                <a:gd name="connsiteY46" fmla="*/ 219137 h 637780"/>
                <a:gd name="connsiteX47" fmla="*/ 124330 w 408239"/>
                <a:gd name="connsiteY47" fmla="*/ 221350 h 637780"/>
                <a:gd name="connsiteX48" fmla="*/ 18114 w 408239"/>
                <a:gd name="connsiteY48" fmla="*/ 221350 h 637780"/>
                <a:gd name="connsiteX49" fmla="*/ 5943 w 408239"/>
                <a:gd name="connsiteY49" fmla="*/ 219137 h 637780"/>
                <a:gd name="connsiteX50" fmla="*/ 411 w 408239"/>
                <a:gd name="connsiteY50" fmla="*/ 203642 h 637780"/>
                <a:gd name="connsiteX51" fmla="*/ 411 w 408239"/>
                <a:gd name="connsiteY51" fmla="*/ 106251 h 637780"/>
                <a:gd name="connsiteX52" fmla="*/ 9373 w 408239"/>
                <a:gd name="connsiteY52" fmla="*/ 54345 h 637780"/>
                <a:gd name="connsiteX53" fmla="*/ 29620 w 408239"/>
                <a:gd name="connsiteY53" fmla="*/ 23025 h 637780"/>
                <a:gd name="connsiteX54" fmla="*/ 44446 w 408239"/>
                <a:gd name="connsiteY54" fmla="*/ 13729 h 637780"/>
                <a:gd name="connsiteX55" fmla="*/ 65911 w 408239"/>
                <a:gd name="connsiteY55" fmla="*/ 7088 h 637780"/>
                <a:gd name="connsiteX56" fmla="*/ 108398 w 408239"/>
                <a:gd name="connsiteY56" fmla="*/ 891 h 637780"/>
                <a:gd name="connsiteX57" fmla="*/ 129755 w 408239"/>
                <a:gd name="connsiteY57" fmla="*/ 115 h 637780"/>
                <a:gd name="connsiteX58" fmla="*/ 159765 w 408239"/>
                <a:gd name="connsiteY58" fmla="*/ 5 h 63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08239" h="637780">
                  <a:moveTo>
                    <a:pt x="159765" y="5"/>
                  </a:moveTo>
                  <a:lnTo>
                    <a:pt x="248427" y="5"/>
                  </a:lnTo>
                  <a:cubicBezTo>
                    <a:pt x="259929" y="-14"/>
                    <a:pt x="269932" y="23"/>
                    <a:pt x="278436" y="115"/>
                  </a:cubicBezTo>
                  <a:cubicBezTo>
                    <a:pt x="286940" y="208"/>
                    <a:pt x="294059" y="466"/>
                    <a:pt x="299794" y="891"/>
                  </a:cubicBezTo>
                  <a:cubicBezTo>
                    <a:pt x="305510" y="1315"/>
                    <a:pt x="311780" y="2016"/>
                    <a:pt x="318603" y="2993"/>
                  </a:cubicBezTo>
                  <a:cubicBezTo>
                    <a:pt x="325426" y="3971"/>
                    <a:pt x="333023" y="5336"/>
                    <a:pt x="341395" y="7088"/>
                  </a:cubicBezTo>
                  <a:cubicBezTo>
                    <a:pt x="364409" y="11497"/>
                    <a:pt x="380783" y="21273"/>
                    <a:pt x="390520" y="36416"/>
                  </a:cubicBezTo>
                  <a:cubicBezTo>
                    <a:pt x="400256" y="51560"/>
                    <a:pt x="406010" y="74838"/>
                    <a:pt x="407780" y="106251"/>
                  </a:cubicBezTo>
                  <a:lnTo>
                    <a:pt x="407780" y="230211"/>
                  </a:lnTo>
                  <a:cubicBezTo>
                    <a:pt x="409108" y="258993"/>
                    <a:pt x="407560" y="281848"/>
                    <a:pt x="403134" y="298778"/>
                  </a:cubicBezTo>
                  <a:cubicBezTo>
                    <a:pt x="398708" y="315707"/>
                    <a:pt x="391405" y="329480"/>
                    <a:pt x="381226" y="340095"/>
                  </a:cubicBezTo>
                  <a:cubicBezTo>
                    <a:pt x="378571" y="342772"/>
                    <a:pt x="374809" y="345615"/>
                    <a:pt x="369941" y="348624"/>
                  </a:cubicBezTo>
                  <a:cubicBezTo>
                    <a:pt x="365072" y="351634"/>
                    <a:pt x="359098" y="354698"/>
                    <a:pt x="352017" y="357818"/>
                  </a:cubicBezTo>
                  <a:cubicBezTo>
                    <a:pt x="337854" y="364021"/>
                    <a:pt x="323692" y="369338"/>
                    <a:pt x="309530" y="373769"/>
                  </a:cubicBezTo>
                  <a:cubicBezTo>
                    <a:pt x="296258" y="377314"/>
                    <a:pt x="275890" y="382631"/>
                    <a:pt x="248427" y="389720"/>
                  </a:cubicBezTo>
                  <a:lnTo>
                    <a:pt x="159765" y="411884"/>
                  </a:lnTo>
                  <a:cubicBezTo>
                    <a:pt x="151656" y="413453"/>
                    <a:pt x="146595" y="416517"/>
                    <a:pt x="144581" y="421077"/>
                  </a:cubicBezTo>
                  <a:cubicBezTo>
                    <a:pt x="142568" y="425636"/>
                    <a:pt x="141718" y="432910"/>
                    <a:pt x="142032" y="442896"/>
                  </a:cubicBezTo>
                  <a:lnTo>
                    <a:pt x="142032" y="513783"/>
                  </a:lnTo>
                  <a:lnTo>
                    <a:pt x="390077" y="513783"/>
                  </a:lnTo>
                  <a:cubicBezTo>
                    <a:pt x="394688" y="513414"/>
                    <a:pt x="398744" y="514152"/>
                    <a:pt x="402248" y="515996"/>
                  </a:cubicBezTo>
                  <a:cubicBezTo>
                    <a:pt x="405751" y="517840"/>
                    <a:pt x="407595" y="523003"/>
                    <a:pt x="407780" y="531485"/>
                  </a:cubicBezTo>
                  <a:lnTo>
                    <a:pt x="407780" y="619987"/>
                  </a:lnTo>
                  <a:cubicBezTo>
                    <a:pt x="407595" y="628469"/>
                    <a:pt x="405751" y="633631"/>
                    <a:pt x="402248" y="635475"/>
                  </a:cubicBezTo>
                  <a:cubicBezTo>
                    <a:pt x="398744" y="637319"/>
                    <a:pt x="394688" y="638057"/>
                    <a:pt x="390077" y="637688"/>
                  </a:cubicBezTo>
                  <a:lnTo>
                    <a:pt x="18114" y="637688"/>
                  </a:lnTo>
                  <a:cubicBezTo>
                    <a:pt x="13504" y="638057"/>
                    <a:pt x="9447" y="637319"/>
                    <a:pt x="5943" y="635475"/>
                  </a:cubicBezTo>
                  <a:cubicBezTo>
                    <a:pt x="2439" y="633631"/>
                    <a:pt x="595" y="628469"/>
                    <a:pt x="411" y="619987"/>
                  </a:cubicBezTo>
                  <a:lnTo>
                    <a:pt x="411" y="442896"/>
                  </a:lnTo>
                  <a:cubicBezTo>
                    <a:pt x="-844" y="414043"/>
                    <a:pt x="779" y="391116"/>
                    <a:pt x="5278" y="374114"/>
                  </a:cubicBezTo>
                  <a:cubicBezTo>
                    <a:pt x="9778" y="357113"/>
                    <a:pt x="16712" y="343711"/>
                    <a:pt x="26080" y="333908"/>
                  </a:cubicBezTo>
                  <a:cubicBezTo>
                    <a:pt x="32128" y="327706"/>
                    <a:pt x="42160" y="321503"/>
                    <a:pt x="56174" y="315301"/>
                  </a:cubicBezTo>
                  <a:cubicBezTo>
                    <a:pt x="63274" y="312181"/>
                    <a:pt x="70318" y="309338"/>
                    <a:pt x="77307" y="306772"/>
                  </a:cubicBezTo>
                  <a:cubicBezTo>
                    <a:pt x="84296" y="304206"/>
                    <a:pt x="91119" y="302028"/>
                    <a:pt x="97776" y="300237"/>
                  </a:cubicBezTo>
                  <a:cubicBezTo>
                    <a:pt x="104838" y="298041"/>
                    <a:pt x="113506" y="295567"/>
                    <a:pt x="123780" y="292816"/>
                  </a:cubicBezTo>
                  <a:cubicBezTo>
                    <a:pt x="134055" y="290066"/>
                    <a:pt x="146049" y="286928"/>
                    <a:pt x="159765" y="283402"/>
                  </a:cubicBezTo>
                  <a:lnTo>
                    <a:pt x="248427" y="261250"/>
                  </a:lnTo>
                  <a:cubicBezTo>
                    <a:pt x="256536" y="259736"/>
                    <a:pt x="261597" y="256782"/>
                    <a:pt x="263610" y="252389"/>
                  </a:cubicBezTo>
                  <a:cubicBezTo>
                    <a:pt x="265623" y="247995"/>
                    <a:pt x="266473" y="240611"/>
                    <a:pt x="266158" y="230237"/>
                  </a:cubicBezTo>
                  <a:lnTo>
                    <a:pt x="266158" y="141629"/>
                  </a:lnTo>
                  <a:cubicBezTo>
                    <a:pt x="265974" y="133138"/>
                    <a:pt x="264127" y="127970"/>
                    <a:pt x="260618" y="126124"/>
                  </a:cubicBezTo>
                  <a:cubicBezTo>
                    <a:pt x="257108" y="124278"/>
                    <a:pt x="253045" y="123540"/>
                    <a:pt x="248427" y="123909"/>
                  </a:cubicBezTo>
                  <a:lnTo>
                    <a:pt x="159765" y="123909"/>
                  </a:lnTo>
                  <a:cubicBezTo>
                    <a:pt x="155147" y="123539"/>
                    <a:pt x="151083" y="124279"/>
                    <a:pt x="147574" y="126129"/>
                  </a:cubicBezTo>
                  <a:cubicBezTo>
                    <a:pt x="144064" y="127978"/>
                    <a:pt x="142217" y="133158"/>
                    <a:pt x="142032" y="141666"/>
                  </a:cubicBezTo>
                  <a:lnTo>
                    <a:pt x="142032" y="203642"/>
                  </a:lnTo>
                  <a:cubicBezTo>
                    <a:pt x="141848" y="212127"/>
                    <a:pt x="140004" y="217292"/>
                    <a:pt x="136500" y="219137"/>
                  </a:cubicBezTo>
                  <a:cubicBezTo>
                    <a:pt x="132997" y="220981"/>
                    <a:pt x="128940" y="221719"/>
                    <a:pt x="124330" y="221350"/>
                  </a:cubicBezTo>
                  <a:lnTo>
                    <a:pt x="18114" y="221350"/>
                  </a:lnTo>
                  <a:cubicBezTo>
                    <a:pt x="13504" y="221719"/>
                    <a:pt x="9447" y="220981"/>
                    <a:pt x="5943" y="219137"/>
                  </a:cubicBezTo>
                  <a:cubicBezTo>
                    <a:pt x="2439" y="217292"/>
                    <a:pt x="595" y="212127"/>
                    <a:pt x="411" y="203642"/>
                  </a:cubicBezTo>
                  <a:lnTo>
                    <a:pt x="411" y="106251"/>
                  </a:lnTo>
                  <a:cubicBezTo>
                    <a:pt x="687" y="85463"/>
                    <a:pt x="3675" y="68161"/>
                    <a:pt x="9373" y="54345"/>
                  </a:cubicBezTo>
                  <a:cubicBezTo>
                    <a:pt x="15071" y="40530"/>
                    <a:pt x="21820" y="30090"/>
                    <a:pt x="29620" y="23025"/>
                  </a:cubicBezTo>
                  <a:cubicBezTo>
                    <a:pt x="33567" y="19484"/>
                    <a:pt x="38509" y="16385"/>
                    <a:pt x="44446" y="13729"/>
                  </a:cubicBezTo>
                  <a:cubicBezTo>
                    <a:pt x="50384" y="11073"/>
                    <a:pt x="57539" y="8859"/>
                    <a:pt x="65911" y="7088"/>
                  </a:cubicBezTo>
                  <a:cubicBezTo>
                    <a:pt x="82729" y="3694"/>
                    <a:pt x="96891" y="1628"/>
                    <a:pt x="108398" y="891"/>
                  </a:cubicBezTo>
                  <a:cubicBezTo>
                    <a:pt x="114132" y="466"/>
                    <a:pt x="121251" y="208"/>
                    <a:pt x="129755" y="115"/>
                  </a:cubicBezTo>
                  <a:cubicBezTo>
                    <a:pt x="138259" y="23"/>
                    <a:pt x="148262" y="-14"/>
                    <a:pt x="159765"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D1D1A2EE-C5E7-72FE-8CE0-70EB76049A86}"/>
              </a:ext>
            </a:extLst>
          </p:cNvPr>
          <p:cNvGrpSpPr/>
          <p:nvPr/>
        </p:nvGrpSpPr>
        <p:grpSpPr>
          <a:xfrm>
            <a:off x="2006907" y="3578218"/>
            <a:ext cx="592629" cy="405808"/>
            <a:chOff x="8638388" y="197829"/>
            <a:chExt cx="931266" cy="637692"/>
          </a:xfrm>
          <a:solidFill>
            <a:schemeClr val="bg1">
              <a:lumMod val="75000"/>
            </a:schemeClr>
          </a:solidFill>
        </p:grpSpPr>
        <p:sp>
          <p:nvSpPr>
            <p:cNvPr id="71" name="Freeform: Shape 11">
              <a:extLst>
                <a:ext uri="{FF2B5EF4-FFF2-40B4-BE49-F238E27FC236}">
                  <a16:creationId xmlns:a16="http://schemas.microsoft.com/office/drawing/2014/main" id="{79DBB9CD-C8A8-E5BA-8BA8-715B69BB267B}"/>
                </a:ext>
              </a:extLst>
            </p:cNvPr>
            <p:cNvSpPr/>
            <p:nvPr/>
          </p:nvSpPr>
          <p:spPr>
            <a:xfrm>
              <a:off x="8638388" y="197829"/>
              <a:ext cx="407369" cy="637692"/>
            </a:xfrm>
            <a:custGeom>
              <a:avLst/>
              <a:gdLst>
                <a:gd name="connsiteX0" fmla="*/ 159354 w 407369"/>
                <a:gd name="connsiteY0" fmla="*/ 5 h 637692"/>
                <a:gd name="connsiteX1" fmla="*/ 248016 w 407369"/>
                <a:gd name="connsiteY1" fmla="*/ 5 h 637692"/>
                <a:gd name="connsiteX2" fmla="*/ 278025 w 407369"/>
                <a:gd name="connsiteY2" fmla="*/ 115 h 637692"/>
                <a:gd name="connsiteX3" fmla="*/ 299383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3 w 407369"/>
                <a:gd name="connsiteY13" fmla="*/ 636803 h 637692"/>
                <a:gd name="connsiteX14" fmla="*/ 278025 w 407369"/>
                <a:gd name="connsiteY14" fmla="*/ 637577 h 637692"/>
                <a:gd name="connsiteX15" fmla="*/ 248016 w 407369"/>
                <a:gd name="connsiteY15" fmla="*/ 637688 h 637692"/>
                <a:gd name="connsiteX16" fmla="*/ 159354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4 w 407369"/>
                <a:gd name="connsiteY29" fmla="*/ 5 h 637692"/>
                <a:gd name="connsiteX30" fmla="*/ 159354 w 407369"/>
                <a:gd name="connsiteY30" fmla="*/ 123909 h 637692"/>
                <a:gd name="connsiteX31" fmla="*/ 147163 w 407369"/>
                <a:gd name="connsiteY31" fmla="*/ 126124 h 637692"/>
                <a:gd name="connsiteX32" fmla="*/ 141621 w 407369"/>
                <a:gd name="connsiteY32" fmla="*/ 141629 h 637692"/>
                <a:gd name="connsiteX33" fmla="*/ 141621 w 407369"/>
                <a:gd name="connsiteY33" fmla="*/ 496061 h 637692"/>
                <a:gd name="connsiteX34" fmla="*/ 147163 w 407369"/>
                <a:gd name="connsiteY34" fmla="*/ 511568 h 637692"/>
                <a:gd name="connsiteX35" fmla="*/ 159354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4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4" y="5"/>
                  </a:moveTo>
                  <a:lnTo>
                    <a:pt x="248016" y="5"/>
                  </a:lnTo>
                  <a:cubicBezTo>
                    <a:pt x="259518" y="-14"/>
                    <a:pt x="269521" y="23"/>
                    <a:pt x="278025" y="115"/>
                  </a:cubicBezTo>
                  <a:cubicBezTo>
                    <a:pt x="286529" y="207"/>
                    <a:pt x="293648" y="466"/>
                    <a:pt x="299383" y="890"/>
                  </a:cubicBezTo>
                  <a:cubicBezTo>
                    <a:pt x="305099" y="1315"/>
                    <a:pt x="311369" y="2015"/>
                    <a:pt x="318192" y="2992"/>
                  </a:cubicBezTo>
                  <a:cubicBezTo>
                    <a:pt x="325015" y="3970"/>
                    <a:pt x="332612" y="5334"/>
                    <a:pt x="340984" y="7086"/>
                  </a:cubicBezTo>
                  <a:cubicBezTo>
                    <a:pt x="363997" y="11492"/>
                    <a:pt x="380372" y="21264"/>
                    <a:pt x="390109" y="36402"/>
                  </a:cubicBezTo>
                  <a:cubicBezTo>
                    <a:pt x="399845" y="51540"/>
                    <a:pt x="405599"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5" y="633724"/>
                    <a:pt x="318192" y="634701"/>
                  </a:cubicBezTo>
                  <a:cubicBezTo>
                    <a:pt x="311369" y="635678"/>
                    <a:pt x="305099" y="636379"/>
                    <a:pt x="299383" y="636803"/>
                  </a:cubicBezTo>
                  <a:cubicBezTo>
                    <a:pt x="293648" y="637227"/>
                    <a:pt x="286529" y="637485"/>
                    <a:pt x="278025" y="637577"/>
                  </a:cubicBezTo>
                  <a:cubicBezTo>
                    <a:pt x="269521" y="637669"/>
                    <a:pt x="259518" y="637706"/>
                    <a:pt x="248016" y="637688"/>
                  </a:cubicBezTo>
                  <a:lnTo>
                    <a:pt x="159354"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1" y="626201"/>
                    <a:pt x="26794" y="616429"/>
                    <a:pt x="17149" y="601291"/>
                  </a:cubicBezTo>
                  <a:cubicBezTo>
                    <a:pt x="7505" y="586153"/>
                    <a:pt x="1789" y="562884"/>
                    <a:pt x="0" y="531485"/>
                  </a:cubicBezTo>
                  <a:lnTo>
                    <a:pt x="0" y="106209"/>
                  </a:lnTo>
                  <a:cubicBezTo>
                    <a:pt x="276" y="85429"/>
                    <a:pt x="3264" y="68134"/>
                    <a:pt x="8962" y="54324"/>
                  </a:cubicBezTo>
                  <a:cubicBezTo>
                    <a:pt x="14660" y="40514"/>
                    <a:pt x="21409" y="30078"/>
                    <a:pt x="29209" y="23016"/>
                  </a:cubicBezTo>
                  <a:cubicBezTo>
                    <a:pt x="33156" y="19476"/>
                    <a:pt x="38098"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4" y="5"/>
                  </a:cubicBezTo>
                  <a:close/>
                  <a:moveTo>
                    <a:pt x="159354" y="123909"/>
                  </a:moveTo>
                  <a:cubicBezTo>
                    <a:pt x="154736" y="123540"/>
                    <a:pt x="150672" y="124278"/>
                    <a:pt x="147163" y="126124"/>
                  </a:cubicBezTo>
                  <a:cubicBezTo>
                    <a:pt x="143653" y="127970"/>
                    <a:pt x="141806" y="133138"/>
                    <a:pt x="141621" y="141629"/>
                  </a:cubicBezTo>
                  <a:lnTo>
                    <a:pt x="141621" y="496061"/>
                  </a:lnTo>
                  <a:cubicBezTo>
                    <a:pt x="141806" y="504553"/>
                    <a:pt x="143653" y="509722"/>
                    <a:pt x="147163" y="511568"/>
                  </a:cubicBezTo>
                  <a:cubicBezTo>
                    <a:pt x="150672" y="513414"/>
                    <a:pt x="154736" y="514152"/>
                    <a:pt x="159354"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4"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12">
              <a:extLst>
                <a:ext uri="{FF2B5EF4-FFF2-40B4-BE49-F238E27FC236}">
                  <a16:creationId xmlns:a16="http://schemas.microsoft.com/office/drawing/2014/main" id="{0E1EB302-BAB9-7391-C5F2-2CB55D2134FB}"/>
                </a:ext>
              </a:extLst>
            </p:cNvPr>
            <p:cNvSpPr/>
            <p:nvPr/>
          </p:nvSpPr>
          <p:spPr>
            <a:xfrm>
              <a:off x="9162263" y="197829"/>
              <a:ext cx="407391" cy="637692"/>
            </a:xfrm>
            <a:custGeom>
              <a:avLst/>
              <a:gdLst>
                <a:gd name="connsiteX0" fmla="*/ 159354 w 407391"/>
                <a:gd name="connsiteY0" fmla="*/ 5 h 637692"/>
                <a:gd name="connsiteX1" fmla="*/ 248016 w 407391"/>
                <a:gd name="connsiteY1" fmla="*/ 5 h 637692"/>
                <a:gd name="connsiteX2" fmla="*/ 278025 w 407391"/>
                <a:gd name="connsiteY2" fmla="*/ 115 h 637692"/>
                <a:gd name="connsiteX3" fmla="*/ 299383 w 407391"/>
                <a:gd name="connsiteY3" fmla="*/ 891 h 637692"/>
                <a:gd name="connsiteX4" fmla="*/ 318192 w 407391"/>
                <a:gd name="connsiteY4" fmla="*/ 2993 h 637692"/>
                <a:gd name="connsiteX5" fmla="*/ 340984 w 407391"/>
                <a:gd name="connsiteY5" fmla="*/ 7088 h 637692"/>
                <a:gd name="connsiteX6" fmla="*/ 390109 w 407391"/>
                <a:gd name="connsiteY6" fmla="*/ 36416 h 637692"/>
                <a:gd name="connsiteX7" fmla="*/ 407369 w 407391"/>
                <a:gd name="connsiteY7" fmla="*/ 106251 h 637692"/>
                <a:gd name="connsiteX8" fmla="*/ 407369 w 407391"/>
                <a:gd name="connsiteY8" fmla="*/ 203642 h 637692"/>
                <a:gd name="connsiteX9" fmla="*/ 406816 w 407391"/>
                <a:gd name="connsiteY9" fmla="*/ 233798 h 637692"/>
                <a:gd name="connsiteX10" fmla="*/ 402943 w 407391"/>
                <a:gd name="connsiteY10" fmla="*/ 258665 h 637692"/>
                <a:gd name="connsiteX11" fmla="*/ 383360 w 407391"/>
                <a:gd name="connsiteY11" fmla="*/ 289641 h 637692"/>
                <a:gd name="connsiteX12" fmla="*/ 336558 w 407391"/>
                <a:gd name="connsiteY12" fmla="*/ 309996 h 637692"/>
                <a:gd name="connsiteX13" fmla="*/ 336558 w 407391"/>
                <a:gd name="connsiteY13" fmla="*/ 327697 h 637692"/>
                <a:gd name="connsiteX14" fmla="*/ 371078 w 407391"/>
                <a:gd name="connsiteY14" fmla="*/ 340972 h 637692"/>
                <a:gd name="connsiteX15" fmla="*/ 392322 w 407391"/>
                <a:gd name="connsiteY15" fmla="*/ 356903 h 637692"/>
                <a:gd name="connsiteX16" fmla="*/ 402943 w 407391"/>
                <a:gd name="connsiteY16" fmla="*/ 379914 h 637692"/>
                <a:gd name="connsiteX17" fmla="*/ 406816 w 407391"/>
                <a:gd name="connsiteY17" fmla="*/ 403672 h 637692"/>
                <a:gd name="connsiteX18" fmla="*/ 407369 w 407391"/>
                <a:gd name="connsiteY18" fmla="*/ 434051 h 637692"/>
                <a:gd name="connsiteX19" fmla="*/ 407369 w 407391"/>
                <a:gd name="connsiteY19" fmla="*/ 531442 h 637692"/>
                <a:gd name="connsiteX20" fmla="*/ 398407 w 407391"/>
                <a:gd name="connsiteY20" fmla="*/ 583348 h 637692"/>
                <a:gd name="connsiteX21" fmla="*/ 378160 w 407391"/>
                <a:gd name="connsiteY21" fmla="*/ 614668 h 637692"/>
                <a:gd name="connsiteX22" fmla="*/ 340984 w 407391"/>
                <a:gd name="connsiteY22" fmla="*/ 630605 h 637692"/>
                <a:gd name="connsiteX23" fmla="*/ 318192 w 407391"/>
                <a:gd name="connsiteY23" fmla="*/ 634700 h 637692"/>
                <a:gd name="connsiteX24" fmla="*/ 299383 w 407391"/>
                <a:gd name="connsiteY24" fmla="*/ 636802 h 637692"/>
                <a:gd name="connsiteX25" fmla="*/ 278025 w 407391"/>
                <a:gd name="connsiteY25" fmla="*/ 637577 h 637692"/>
                <a:gd name="connsiteX26" fmla="*/ 248016 w 407391"/>
                <a:gd name="connsiteY26" fmla="*/ 637688 h 637692"/>
                <a:gd name="connsiteX27" fmla="*/ 159354 w 407391"/>
                <a:gd name="connsiteY27" fmla="*/ 637688 h 637692"/>
                <a:gd name="connsiteX28" fmla="*/ 129344 w 407391"/>
                <a:gd name="connsiteY28" fmla="*/ 637577 h 637692"/>
                <a:gd name="connsiteX29" fmla="*/ 107986 w 407391"/>
                <a:gd name="connsiteY29" fmla="*/ 636802 h 637692"/>
                <a:gd name="connsiteX30" fmla="*/ 65500 w 407391"/>
                <a:gd name="connsiteY30" fmla="*/ 630605 h 637692"/>
                <a:gd name="connsiteX31" fmla="*/ 17149 w 407391"/>
                <a:gd name="connsiteY31" fmla="*/ 601277 h 637692"/>
                <a:gd name="connsiteX32" fmla="*/ 0 w 407391"/>
                <a:gd name="connsiteY32" fmla="*/ 531442 h 637692"/>
                <a:gd name="connsiteX33" fmla="*/ 0 w 407391"/>
                <a:gd name="connsiteY33" fmla="*/ 434051 h 637692"/>
                <a:gd name="connsiteX34" fmla="*/ 5532 w 407391"/>
                <a:gd name="connsiteY34" fmla="*/ 418556 h 637692"/>
                <a:gd name="connsiteX35" fmla="*/ 17703 w 407391"/>
                <a:gd name="connsiteY35" fmla="*/ 416342 h 637692"/>
                <a:gd name="connsiteX36" fmla="*/ 123919 w 407391"/>
                <a:gd name="connsiteY36" fmla="*/ 416342 h 637692"/>
                <a:gd name="connsiteX37" fmla="*/ 136089 w 407391"/>
                <a:gd name="connsiteY37" fmla="*/ 418548 h 637692"/>
                <a:gd name="connsiteX38" fmla="*/ 141621 w 407391"/>
                <a:gd name="connsiteY38" fmla="*/ 433992 h 637692"/>
                <a:gd name="connsiteX39" fmla="*/ 141621 w 407391"/>
                <a:gd name="connsiteY39" fmla="*/ 496052 h 637692"/>
                <a:gd name="connsiteX40" fmla="*/ 147162 w 407391"/>
                <a:gd name="connsiteY40" fmla="*/ 511567 h 637692"/>
                <a:gd name="connsiteX41" fmla="*/ 159354 w 407391"/>
                <a:gd name="connsiteY41" fmla="*/ 513783 h 637692"/>
                <a:gd name="connsiteX42" fmla="*/ 248016 w 407391"/>
                <a:gd name="connsiteY42" fmla="*/ 513783 h 637692"/>
                <a:gd name="connsiteX43" fmla="*/ 260206 w 407391"/>
                <a:gd name="connsiteY43" fmla="*/ 511567 h 637692"/>
                <a:gd name="connsiteX44" fmla="*/ 265747 w 407391"/>
                <a:gd name="connsiteY44" fmla="*/ 496052 h 637692"/>
                <a:gd name="connsiteX45" fmla="*/ 265747 w 407391"/>
                <a:gd name="connsiteY45" fmla="*/ 398529 h 637692"/>
                <a:gd name="connsiteX46" fmla="*/ 260206 w 407391"/>
                <a:gd name="connsiteY46" fmla="*/ 383015 h 637692"/>
                <a:gd name="connsiteX47" fmla="*/ 248016 w 407391"/>
                <a:gd name="connsiteY47" fmla="*/ 380799 h 637692"/>
                <a:gd name="connsiteX48" fmla="*/ 141621 w 407391"/>
                <a:gd name="connsiteY48" fmla="*/ 380799 h 637692"/>
                <a:gd name="connsiteX49" fmla="*/ 129451 w 407391"/>
                <a:gd name="connsiteY49" fmla="*/ 378586 h 637692"/>
                <a:gd name="connsiteX50" fmla="*/ 123919 w 407391"/>
                <a:gd name="connsiteY50" fmla="*/ 363098 h 637692"/>
                <a:gd name="connsiteX51" fmla="*/ 123919 w 407391"/>
                <a:gd name="connsiteY51" fmla="*/ 274595 h 637692"/>
                <a:gd name="connsiteX52" fmla="*/ 129451 w 407391"/>
                <a:gd name="connsiteY52" fmla="*/ 259106 h 637692"/>
                <a:gd name="connsiteX53" fmla="*/ 141621 w 407391"/>
                <a:gd name="connsiteY53" fmla="*/ 256894 h 637692"/>
                <a:gd name="connsiteX54" fmla="*/ 248016 w 407391"/>
                <a:gd name="connsiteY54" fmla="*/ 256894 h 637692"/>
                <a:gd name="connsiteX55" fmla="*/ 260206 w 407391"/>
                <a:gd name="connsiteY55" fmla="*/ 254677 h 637692"/>
                <a:gd name="connsiteX56" fmla="*/ 265747 w 407391"/>
                <a:gd name="connsiteY56" fmla="*/ 239162 h 637692"/>
                <a:gd name="connsiteX57" fmla="*/ 265747 w 407391"/>
                <a:gd name="connsiteY57" fmla="*/ 141640 h 637692"/>
                <a:gd name="connsiteX58" fmla="*/ 260206 w 407391"/>
                <a:gd name="connsiteY58" fmla="*/ 126126 h 637692"/>
                <a:gd name="connsiteX59" fmla="*/ 248016 w 407391"/>
                <a:gd name="connsiteY59" fmla="*/ 123909 h 637692"/>
                <a:gd name="connsiteX60" fmla="*/ 159354 w 407391"/>
                <a:gd name="connsiteY60" fmla="*/ 123909 h 637692"/>
                <a:gd name="connsiteX61" fmla="*/ 147162 w 407391"/>
                <a:gd name="connsiteY61" fmla="*/ 126129 h 637692"/>
                <a:gd name="connsiteX62" fmla="*/ 141621 w 407391"/>
                <a:gd name="connsiteY62" fmla="*/ 141666 h 637692"/>
                <a:gd name="connsiteX63" fmla="*/ 141621 w 407391"/>
                <a:gd name="connsiteY63" fmla="*/ 203642 h 637692"/>
                <a:gd name="connsiteX64" fmla="*/ 136089 w 407391"/>
                <a:gd name="connsiteY64" fmla="*/ 219137 h 637692"/>
                <a:gd name="connsiteX65" fmla="*/ 123919 w 407391"/>
                <a:gd name="connsiteY65" fmla="*/ 221350 h 637692"/>
                <a:gd name="connsiteX66" fmla="*/ 17703 w 407391"/>
                <a:gd name="connsiteY66" fmla="*/ 221350 h 637692"/>
                <a:gd name="connsiteX67" fmla="*/ 5532 w 407391"/>
                <a:gd name="connsiteY67" fmla="*/ 219137 h 637692"/>
                <a:gd name="connsiteX68" fmla="*/ 0 w 407391"/>
                <a:gd name="connsiteY68" fmla="*/ 203642 h 637692"/>
                <a:gd name="connsiteX69" fmla="*/ 0 w 407391"/>
                <a:gd name="connsiteY69" fmla="*/ 106251 h 637692"/>
                <a:gd name="connsiteX70" fmla="*/ 8962 w 407391"/>
                <a:gd name="connsiteY70" fmla="*/ 54345 h 637692"/>
                <a:gd name="connsiteX71" fmla="*/ 29209 w 407391"/>
                <a:gd name="connsiteY71" fmla="*/ 23025 h 637692"/>
                <a:gd name="connsiteX72" fmla="*/ 44035 w 407391"/>
                <a:gd name="connsiteY72" fmla="*/ 13729 h 637692"/>
                <a:gd name="connsiteX73" fmla="*/ 65500 w 407391"/>
                <a:gd name="connsiteY73" fmla="*/ 7088 h 637692"/>
                <a:gd name="connsiteX74" fmla="*/ 107986 w 407391"/>
                <a:gd name="connsiteY74" fmla="*/ 891 h 637692"/>
                <a:gd name="connsiteX75" fmla="*/ 129344 w 407391"/>
                <a:gd name="connsiteY75" fmla="*/ 115 h 637692"/>
                <a:gd name="connsiteX76" fmla="*/ 159354 w 407391"/>
                <a:gd name="connsiteY76" fmla="*/ 5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07391" h="637692">
                  <a:moveTo>
                    <a:pt x="159354" y="5"/>
                  </a:moveTo>
                  <a:lnTo>
                    <a:pt x="248016" y="5"/>
                  </a:lnTo>
                  <a:cubicBezTo>
                    <a:pt x="259518" y="-14"/>
                    <a:pt x="269521" y="23"/>
                    <a:pt x="278025" y="115"/>
                  </a:cubicBezTo>
                  <a:cubicBezTo>
                    <a:pt x="286529" y="208"/>
                    <a:pt x="293648" y="466"/>
                    <a:pt x="299383" y="891"/>
                  </a:cubicBezTo>
                  <a:cubicBezTo>
                    <a:pt x="305099" y="1315"/>
                    <a:pt x="311369" y="2016"/>
                    <a:pt x="318192" y="2993"/>
                  </a:cubicBezTo>
                  <a:cubicBezTo>
                    <a:pt x="325015" y="3971"/>
                    <a:pt x="332612" y="5336"/>
                    <a:pt x="340984" y="7088"/>
                  </a:cubicBezTo>
                  <a:cubicBezTo>
                    <a:pt x="363997" y="11497"/>
                    <a:pt x="380372" y="21273"/>
                    <a:pt x="390109" y="36416"/>
                  </a:cubicBezTo>
                  <a:cubicBezTo>
                    <a:pt x="399845" y="51560"/>
                    <a:pt x="405599" y="74838"/>
                    <a:pt x="407369" y="106251"/>
                  </a:cubicBezTo>
                  <a:lnTo>
                    <a:pt x="407369" y="203642"/>
                  </a:lnTo>
                  <a:cubicBezTo>
                    <a:pt x="407461" y="216681"/>
                    <a:pt x="407276" y="226733"/>
                    <a:pt x="406816" y="233798"/>
                  </a:cubicBezTo>
                  <a:cubicBezTo>
                    <a:pt x="406354" y="240862"/>
                    <a:pt x="405064" y="249151"/>
                    <a:pt x="402943" y="258665"/>
                  </a:cubicBezTo>
                  <a:cubicBezTo>
                    <a:pt x="400122" y="270981"/>
                    <a:pt x="393594" y="281307"/>
                    <a:pt x="383360" y="289641"/>
                  </a:cubicBezTo>
                  <a:cubicBezTo>
                    <a:pt x="373125" y="297975"/>
                    <a:pt x="357525" y="304760"/>
                    <a:pt x="336558" y="309996"/>
                  </a:cubicBezTo>
                  <a:lnTo>
                    <a:pt x="336558" y="327697"/>
                  </a:lnTo>
                  <a:cubicBezTo>
                    <a:pt x="350278" y="331348"/>
                    <a:pt x="361785" y="335773"/>
                    <a:pt x="371078" y="340972"/>
                  </a:cubicBezTo>
                  <a:cubicBezTo>
                    <a:pt x="380372" y="346172"/>
                    <a:pt x="387454" y="351482"/>
                    <a:pt x="392322" y="356903"/>
                  </a:cubicBezTo>
                  <a:cubicBezTo>
                    <a:pt x="396747" y="362360"/>
                    <a:pt x="400288" y="370031"/>
                    <a:pt x="402943" y="379914"/>
                  </a:cubicBezTo>
                  <a:cubicBezTo>
                    <a:pt x="405064" y="388614"/>
                    <a:pt x="406354" y="396533"/>
                    <a:pt x="406816" y="403672"/>
                  </a:cubicBezTo>
                  <a:cubicBezTo>
                    <a:pt x="407276" y="410811"/>
                    <a:pt x="407461" y="420937"/>
                    <a:pt x="407369" y="434051"/>
                  </a:cubicBezTo>
                  <a:lnTo>
                    <a:pt x="407369" y="531442"/>
                  </a:lnTo>
                  <a:cubicBezTo>
                    <a:pt x="407092" y="552230"/>
                    <a:pt x="404105" y="569532"/>
                    <a:pt x="398407" y="583348"/>
                  </a:cubicBezTo>
                  <a:cubicBezTo>
                    <a:pt x="392709" y="597163"/>
                    <a:pt x="385960" y="607603"/>
                    <a:pt x="378160" y="614668"/>
                  </a:cubicBezTo>
                  <a:cubicBezTo>
                    <a:pt x="370193" y="621751"/>
                    <a:pt x="357801" y="627063"/>
                    <a:pt x="340984" y="630605"/>
                  </a:cubicBezTo>
                  <a:cubicBezTo>
                    <a:pt x="332612" y="632357"/>
                    <a:pt x="325015" y="633722"/>
                    <a:pt x="318192" y="634700"/>
                  </a:cubicBezTo>
                  <a:cubicBezTo>
                    <a:pt x="311369" y="635677"/>
                    <a:pt x="305099" y="636378"/>
                    <a:pt x="299383" y="636802"/>
                  </a:cubicBezTo>
                  <a:cubicBezTo>
                    <a:pt x="293648" y="637227"/>
                    <a:pt x="286529" y="637485"/>
                    <a:pt x="278025" y="637577"/>
                  </a:cubicBezTo>
                  <a:cubicBezTo>
                    <a:pt x="269521" y="637669"/>
                    <a:pt x="259518" y="637706"/>
                    <a:pt x="248016" y="637688"/>
                  </a:cubicBezTo>
                  <a:lnTo>
                    <a:pt x="159354" y="637688"/>
                  </a:lnTo>
                  <a:cubicBezTo>
                    <a:pt x="147851" y="637706"/>
                    <a:pt x="137848" y="637669"/>
                    <a:pt x="129344" y="637577"/>
                  </a:cubicBezTo>
                  <a:cubicBezTo>
                    <a:pt x="120840" y="637485"/>
                    <a:pt x="113721" y="637227"/>
                    <a:pt x="107986" y="636802"/>
                  </a:cubicBezTo>
                  <a:cubicBezTo>
                    <a:pt x="96480" y="636065"/>
                    <a:pt x="82317" y="633999"/>
                    <a:pt x="65500" y="630605"/>
                  </a:cubicBezTo>
                  <a:cubicBezTo>
                    <a:pt x="42910" y="626196"/>
                    <a:pt x="26794" y="616420"/>
                    <a:pt x="17149" y="601277"/>
                  </a:cubicBezTo>
                  <a:cubicBezTo>
                    <a:pt x="7505" y="586133"/>
                    <a:pt x="1789" y="562855"/>
                    <a:pt x="0" y="531442"/>
                  </a:cubicBezTo>
                  <a:lnTo>
                    <a:pt x="0" y="434051"/>
                  </a:lnTo>
                  <a:cubicBezTo>
                    <a:pt x="184" y="425565"/>
                    <a:pt x="2028" y="420400"/>
                    <a:pt x="5532" y="418556"/>
                  </a:cubicBezTo>
                  <a:cubicBezTo>
                    <a:pt x="9036" y="416711"/>
                    <a:pt x="13092" y="415973"/>
                    <a:pt x="17703" y="416342"/>
                  </a:cubicBezTo>
                  <a:lnTo>
                    <a:pt x="123919" y="416342"/>
                  </a:lnTo>
                  <a:cubicBezTo>
                    <a:pt x="128529" y="415975"/>
                    <a:pt x="132586" y="416710"/>
                    <a:pt x="136089" y="418548"/>
                  </a:cubicBezTo>
                  <a:cubicBezTo>
                    <a:pt x="139593" y="420387"/>
                    <a:pt x="141437" y="425535"/>
                    <a:pt x="141621" y="433992"/>
                  </a:cubicBezTo>
                  <a:lnTo>
                    <a:pt x="141621" y="496052"/>
                  </a:lnTo>
                  <a:cubicBezTo>
                    <a:pt x="141806" y="504548"/>
                    <a:pt x="143653" y="509720"/>
                    <a:pt x="147162" y="511567"/>
                  </a:cubicBezTo>
                  <a:cubicBezTo>
                    <a:pt x="150672" y="513414"/>
                    <a:pt x="154736" y="514152"/>
                    <a:pt x="159354" y="513783"/>
                  </a:cubicBezTo>
                  <a:lnTo>
                    <a:pt x="248016" y="513783"/>
                  </a:lnTo>
                  <a:cubicBezTo>
                    <a:pt x="252634" y="514152"/>
                    <a:pt x="256697" y="513414"/>
                    <a:pt x="260206" y="511567"/>
                  </a:cubicBezTo>
                  <a:cubicBezTo>
                    <a:pt x="263716" y="509720"/>
                    <a:pt x="265563" y="504548"/>
                    <a:pt x="265747" y="496052"/>
                  </a:cubicBezTo>
                  <a:lnTo>
                    <a:pt x="265747" y="398529"/>
                  </a:lnTo>
                  <a:cubicBezTo>
                    <a:pt x="265563" y="390033"/>
                    <a:pt x="263716" y="384862"/>
                    <a:pt x="260206" y="383015"/>
                  </a:cubicBezTo>
                  <a:cubicBezTo>
                    <a:pt x="256697" y="381168"/>
                    <a:pt x="252634" y="380429"/>
                    <a:pt x="248016" y="380799"/>
                  </a:cubicBezTo>
                  <a:lnTo>
                    <a:pt x="141621" y="380799"/>
                  </a:lnTo>
                  <a:cubicBezTo>
                    <a:pt x="137011" y="381167"/>
                    <a:pt x="132955" y="380430"/>
                    <a:pt x="129451" y="378586"/>
                  </a:cubicBezTo>
                  <a:cubicBezTo>
                    <a:pt x="125947" y="376742"/>
                    <a:pt x="124103" y="371580"/>
                    <a:pt x="123919" y="363098"/>
                  </a:cubicBezTo>
                  <a:lnTo>
                    <a:pt x="123919" y="274595"/>
                  </a:lnTo>
                  <a:cubicBezTo>
                    <a:pt x="124103" y="266113"/>
                    <a:pt x="125947" y="260950"/>
                    <a:pt x="129451" y="259106"/>
                  </a:cubicBezTo>
                  <a:cubicBezTo>
                    <a:pt x="132955" y="257263"/>
                    <a:pt x="137011" y="256525"/>
                    <a:pt x="141621" y="256894"/>
                  </a:cubicBezTo>
                  <a:lnTo>
                    <a:pt x="248016" y="256894"/>
                  </a:lnTo>
                  <a:cubicBezTo>
                    <a:pt x="252634" y="257263"/>
                    <a:pt x="256697" y="256524"/>
                    <a:pt x="260206" y="254677"/>
                  </a:cubicBezTo>
                  <a:cubicBezTo>
                    <a:pt x="263716" y="252830"/>
                    <a:pt x="265563" y="247659"/>
                    <a:pt x="265747" y="239162"/>
                  </a:cubicBezTo>
                  <a:lnTo>
                    <a:pt x="265747" y="141640"/>
                  </a:lnTo>
                  <a:cubicBezTo>
                    <a:pt x="265563" y="133144"/>
                    <a:pt x="263716" y="127973"/>
                    <a:pt x="260206" y="126126"/>
                  </a:cubicBezTo>
                  <a:cubicBezTo>
                    <a:pt x="256697" y="124279"/>
                    <a:pt x="252634" y="123540"/>
                    <a:pt x="248016" y="123909"/>
                  </a:cubicBezTo>
                  <a:lnTo>
                    <a:pt x="159354" y="123909"/>
                  </a:lnTo>
                  <a:cubicBezTo>
                    <a:pt x="154736" y="123539"/>
                    <a:pt x="150672" y="124279"/>
                    <a:pt x="147162" y="126129"/>
                  </a:cubicBezTo>
                  <a:cubicBezTo>
                    <a:pt x="143653" y="127978"/>
                    <a:pt x="141806" y="133158"/>
                    <a:pt x="141621" y="141666"/>
                  </a:cubicBezTo>
                  <a:lnTo>
                    <a:pt x="141621" y="203642"/>
                  </a:lnTo>
                  <a:cubicBezTo>
                    <a:pt x="141437" y="212127"/>
                    <a:pt x="139593" y="217292"/>
                    <a:pt x="136089" y="219137"/>
                  </a:cubicBezTo>
                  <a:cubicBezTo>
                    <a:pt x="132586" y="220981"/>
                    <a:pt x="128529" y="221719"/>
                    <a:pt x="123919" y="221350"/>
                  </a:cubicBezTo>
                  <a:lnTo>
                    <a:pt x="17703" y="221350"/>
                  </a:lnTo>
                  <a:cubicBezTo>
                    <a:pt x="13092" y="221719"/>
                    <a:pt x="9036" y="220981"/>
                    <a:pt x="5532" y="219137"/>
                  </a:cubicBezTo>
                  <a:cubicBezTo>
                    <a:pt x="2028" y="217292"/>
                    <a:pt x="184" y="212127"/>
                    <a:pt x="0" y="203642"/>
                  </a:cubicBezTo>
                  <a:lnTo>
                    <a:pt x="0" y="106251"/>
                  </a:lnTo>
                  <a:cubicBezTo>
                    <a:pt x="276" y="85463"/>
                    <a:pt x="3264" y="68161"/>
                    <a:pt x="8962" y="54345"/>
                  </a:cubicBezTo>
                  <a:cubicBezTo>
                    <a:pt x="14660" y="40530"/>
                    <a:pt x="21409" y="30090"/>
                    <a:pt x="29209" y="23025"/>
                  </a:cubicBezTo>
                  <a:cubicBezTo>
                    <a:pt x="33156" y="19484"/>
                    <a:pt x="38098" y="16385"/>
                    <a:pt x="44035" y="13729"/>
                  </a:cubicBezTo>
                  <a:cubicBezTo>
                    <a:pt x="49973" y="11073"/>
                    <a:pt x="57128" y="8859"/>
                    <a:pt x="65500" y="7088"/>
                  </a:cubicBezTo>
                  <a:cubicBezTo>
                    <a:pt x="82317" y="3694"/>
                    <a:pt x="96480" y="1628"/>
                    <a:pt x="107986" y="891"/>
                  </a:cubicBezTo>
                  <a:cubicBezTo>
                    <a:pt x="113721" y="466"/>
                    <a:pt x="120840" y="208"/>
                    <a:pt x="129344" y="115"/>
                  </a:cubicBezTo>
                  <a:cubicBezTo>
                    <a:pt x="137848" y="23"/>
                    <a:pt x="147851" y="-14"/>
                    <a:pt x="159354"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F4AE48E9-4CF3-C1FB-8F70-3FB94B5E5132}"/>
              </a:ext>
            </a:extLst>
          </p:cNvPr>
          <p:cNvGrpSpPr/>
          <p:nvPr/>
        </p:nvGrpSpPr>
        <p:grpSpPr>
          <a:xfrm>
            <a:off x="2005358" y="4417892"/>
            <a:ext cx="598252" cy="405920"/>
            <a:chOff x="9655521" y="197741"/>
            <a:chExt cx="940101" cy="637868"/>
          </a:xfrm>
          <a:solidFill>
            <a:schemeClr val="bg1">
              <a:lumMod val="75000"/>
            </a:schemeClr>
          </a:solidFill>
        </p:grpSpPr>
        <p:sp>
          <p:nvSpPr>
            <p:cNvPr id="92" name="Freeform: Shape 13">
              <a:extLst>
                <a:ext uri="{FF2B5EF4-FFF2-40B4-BE49-F238E27FC236}">
                  <a16:creationId xmlns:a16="http://schemas.microsoft.com/office/drawing/2014/main" id="{441EBA67-B419-6914-5D5B-3E06E3ECEA6C}"/>
                </a:ext>
              </a:extLst>
            </p:cNvPr>
            <p:cNvSpPr/>
            <p:nvPr/>
          </p:nvSpPr>
          <p:spPr>
            <a:xfrm>
              <a:off x="9655521" y="197829"/>
              <a:ext cx="407369" cy="637692"/>
            </a:xfrm>
            <a:custGeom>
              <a:avLst/>
              <a:gdLst>
                <a:gd name="connsiteX0" fmla="*/ 159354 w 407369"/>
                <a:gd name="connsiteY0" fmla="*/ 5 h 637692"/>
                <a:gd name="connsiteX1" fmla="*/ 248016 w 407369"/>
                <a:gd name="connsiteY1" fmla="*/ 5 h 637692"/>
                <a:gd name="connsiteX2" fmla="*/ 278025 w 407369"/>
                <a:gd name="connsiteY2" fmla="*/ 115 h 637692"/>
                <a:gd name="connsiteX3" fmla="*/ 299383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3 w 407369"/>
                <a:gd name="connsiteY13" fmla="*/ 636803 h 637692"/>
                <a:gd name="connsiteX14" fmla="*/ 278025 w 407369"/>
                <a:gd name="connsiteY14" fmla="*/ 637577 h 637692"/>
                <a:gd name="connsiteX15" fmla="*/ 248016 w 407369"/>
                <a:gd name="connsiteY15" fmla="*/ 637688 h 637692"/>
                <a:gd name="connsiteX16" fmla="*/ 159354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4 w 407369"/>
                <a:gd name="connsiteY29" fmla="*/ 5 h 637692"/>
                <a:gd name="connsiteX30" fmla="*/ 159354 w 407369"/>
                <a:gd name="connsiteY30" fmla="*/ 123909 h 637692"/>
                <a:gd name="connsiteX31" fmla="*/ 147163 w 407369"/>
                <a:gd name="connsiteY31" fmla="*/ 126124 h 637692"/>
                <a:gd name="connsiteX32" fmla="*/ 141621 w 407369"/>
                <a:gd name="connsiteY32" fmla="*/ 141629 h 637692"/>
                <a:gd name="connsiteX33" fmla="*/ 141621 w 407369"/>
                <a:gd name="connsiteY33" fmla="*/ 496061 h 637692"/>
                <a:gd name="connsiteX34" fmla="*/ 147163 w 407369"/>
                <a:gd name="connsiteY34" fmla="*/ 511568 h 637692"/>
                <a:gd name="connsiteX35" fmla="*/ 159354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4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4" y="5"/>
                  </a:moveTo>
                  <a:lnTo>
                    <a:pt x="248016" y="5"/>
                  </a:lnTo>
                  <a:cubicBezTo>
                    <a:pt x="259518" y="-14"/>
                    <a:pt x="269521" y="23"/>
                    <a:pt x="278025" y="115"/>
                  </a:cubicBezTo>
                  <a:cubicBezTo>
                    <a:pt x="286529" y="207"/>
                    <a:pt x="293648" y="466"/>
                    <a:pt x="299383" y="890"/>
                  </a:cubicBezTo>
                  <a:cubicBezTo>
                    <a:pt x="305099" y="1315"/>
                    <a:pt x="311369" y="2015"/>
                    <a:pt x="318192" y="2992"/>
                  </a:cubicBezTo>
                  <a:cubicBezTo>
                    <a:pt x="325015" y="3970"/>
                    <a:pt x="332612" y="5334"/>
                    <a:pt x="340984" y="7086"/>
                  </a:cubicBezTo>
                  <a:cubicBezTo>
                    <a:pt x="363997" y="11492"/>
                    <a:pt x="380372" y="21264"/>
                    <a:pt x="390109" y="36402"/>
                  </a:cubicBezTo>
                  <a:cubicBezTo>
                    <a:pt x="399845" y="51540"/>
                    <a:pt x="405599"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2" y="627067"/>
                    <a:pt x="340984" y="630608"/>
                  </a:cubicBezTo>
                  <a:cubicBezTo>
                    <a:pt x="332612" y="632359"/>
                    <a:pt x="325015" y="633724"/>
                    <a:pt x="318192" y="634701"/>
                  </a:cubicBezTo>
                  <a:cubicBezTo>
                    <a:pt x="311369" y="635678"/>
                    <a:pt x="305099" y="636379"/>
                    <a:pt x="299383" y="636803"/>
                  </a:cubicBezTo>
                  <a:cubicBezTo>
                    <a:pt x="293648" y="637227"/>
                    <a:pt x="286529" y="637485"/>
                    <a:pt x="278025" y="637577"/>
                  </a:cubicBezTo>
                  <a:cubicBezTo>
                    <a:pt x="269521" y="637669"/>
                    <a:pt x="259518" y="637706"/>
                    <a:pt x="248016" y="637688"/>
                  </a:cubicBezTo>
                  <a:lnTo>
                    <a:pt x="159354"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1" y="626201"/>
                    <a:pt x="26794" y="616429"/>
                    <a:pt x="17149" y="601291"/>
                  </a:cubicBezTo>
                  <a:cubicBezTo>
                    <a:pt x="7505" y="586153"/>
                    <a:pt x="1789" y="562884"/>
                    <a:pt x="0" y="531485"/>
                  </a:cubicBezTo>
                  <a:lnTo>
                    <a:pt x="0" y="106209"/>
                  </a:lnTo>
                  <a:cubicBezTo>
                    <a:pt x="276" y="85429"/>
                    <a:pt x="3264" y="68134"/>
                    <a:pt x="8962" y="54324"/>
                  </a:cubicBezTo>
                  <a:cubicBezTo>
                    <a:pt x="14660" y="40514"/>
                    <a:pt x="21409" y="30078"/>
                    <a:pt x="29209" y="23016"/>
                  </a:cubicBezTo>
                  <a:cubicBezTo>
                    <a:pt x="33156" y="19476"/>
                    <a:pt x="38098"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4" y="5"/>
                  </a:cubicBezTo>
                  <a:close/>
                  <a:moveTo>
                    <a:pt x="159354" y="123909"/>
                  </a:moveTo>
                  <a:cubicBezTo>
                    <a:pt x="154736" y="123540"/>
                    <a:pt x="150672" y="124278"/>
                    <a:pt x="147163" y="126124"/>
                  </a:cubicBezTo>
                  <a:cubicBezTo>
                    <a:pt x="143653" y="127970"/>
                    <a:pt x="141806" y="133138"/>
                    <a:pt x="141621" y="141629"/>
                  </a:cubicBezTo>
                  <a:lnTo>
                    <a:pt x="141621" y="496061"/>
                  </a:lnTo>
                  <a:cubicBezTo>
                    <a:pt x="141806" y="504553"/>
                    <a:pt x="143653" y="509722"/>
                    <a:pt x="147163" y="511568"/>
                  </a:cubicBezTo>
                  <a:cubicBezTo>
                    <a:pt x="150672" y="513414"/>
                    <a:pt x="154736" y="514152"/>
                    <a:pt x="159354"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4"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93" name="Freeform: Shape 14">
              <a:extLst>
                <a:ext uri="{FF2B5EF4-FFF2-40B4-BE49-F238E27FC236}">
                  <a16:creationId xmlns:a16="http://schemas.microsoft.com/office/drawing/2014/main" id="{04EF88E0-A91F-1320-A7DF-9062E81179FB}"/>
                </a:ext>
              </a:extLst>
            </p:cNvPr>
            <p:cNvSpPr/>
            <p:nvPr/>
          </p:nvSpPr>
          <p:spPr>
            <a:xfrm>
              <a:off x="10152820" y="197741"/>
              <a:ext cx="442802" cy="637868"/>
            </a:xfrm>
            <a:custGeom>
              <a:avLst/>
              <a:gdLst>
                <a:gd name="connsiteX0" fmla="*/ 197539 w 442802"/>
                <a:gd name="connsiteY0" fmla="*/ 93 h 637868"/>
                <a:gd name="connsiteX1" fmla="*/ 312687 w 442802"/>
                <a:gd name="connsiteY1" fmla="*/ 93 h 637868"/>
                <a:gd name="connsiteX2" fmla="*/ 324637 w 442802"/>
                <a:gd name="connsiteY2" fmla="*/ 2307 h 637868"/>
                <a:gd name="connsiteX3" fmla="*/ 323309 w 442802"/>
                <a:gd name="connsiteY3" fmla="*/ 17809 h 637868"/>
                <a:gd name="connsiteX4" fmla="*/ 141732 w 442802"/>
                <a:gd name="connsiteY4" fmla="*/ 380997 h 637868"/>
                <a:gd name="connsiteX5" fmla="*/ 141732 w 442802"/>
                <a:gd name="connsiteY5" fmla="*/ 398714 h 637868"/>
                <a:gd name="connsiteX6" fmla="*/ 301181 w 442802"/>
                <a:gd name="connsiteY6" fmla="*/ 398714 h 637868"/>
                <a:gd name="connsiteX7" fmla="*/ 301181 w 442802"/>
                <a:gd name="connsiteY7" fmla="*/ 177258 h 637868"/>
                <a:gd name="connsiteX8" fmla="*/ 306713 w 442802"/>
                <a:gd name="connsiteY8" fmla="*/ 161756 h 637868"/>
                <a:gd name="connsiteX9" fmla="*/ 318883 w 442802"/>
                <a:gd name="connsiteY9" fmla="*/ 159541 h 637868"/>
                <a:gd name="connsiteX10" fmla="*/ 425100 w 442802"/>
                <a:gd name="connsiteY10" fmla="*/ 159541 h 637868"/>
                <a:gd name="connsiteX11" fmla="*/ 437270 w 442802"/>
                <a:gd name="connsiteY11" fmla="*/ 161756 h 637868"/>
                <a:gd name="connsiteX12" fmla="*/ 442802 w 442802"/>
                <a:gd name="connsiteY12" fmla="*/ 177258 h 637868"/>
                <a:gd name="connsiteX13" fmla="*/ 442802 w 442802"/>
                <a:gd name="connsiteY13" fmla="*/ 620059 h 637868"/>
                <a:gd name="connsiteX14" fmla="*/ 437270 w 442802"/>
                <a:gd name="connsiteY14" fmla="*/ 635561 h 637868"/>
                <a:gd name="connsiteX15" fmla="*/ 425100 w 442802"/>
                <a:gd name="connsiteY15" fmla="*/ 637776 h 637868"/>
                <a:gd name="connsiteX16" fmla="*/ 318883 w 442802"/>
                <a:gd name="connsiteY16" fmla="*/ 637776 h 637868"/>
                <a:gd name="connsiteX17" fmla="*/ 306713 w 442802"/>
                <a:gd name="connsiteY17" fmla="*/ 635561 h 637868"/>
                <a:gd name="connsiteX18" fmla="*/ 301181 w 442802"/>
                <a:gd name="connsiteY18" fmla="*/ 620059 h 637868"/>
                <a:gd name="connsiteX19" fmla="*/ 301181 w 442802"/>
                <a:gd name="connsiteY19" fmla="*/ 522619 h 637868"/>
                <a:gd name="connsiteX20" fmla="*/ 17717 w 442802"/>
                <a:gd name="connsiteY20" fmla="*/ 522619 h 637868"/>
                <a:gd name="connsiteX21" fmla="*/ 5536 w 442802"/>
                <a:gd name="connsiteY21" fmla="*/ 520406 h 637868"/>
                <a:gd name="connsiteX22" fmla="*/ 0 w 442802"/>
                <a:gd name="connsiteY22" fmla="*/ 504918 h 637868"/>
                <a:gd name="connsiteX23" fmla="*/ 0 w 442802"/>
                <a:gd name="connsiteY23" fmla="*/ 380997 h 637868"/>
                <a:gd name="connsiteX24" fmla="*/ 9744 w 442802"/>
                <a:gd name="connsiteY24" fmla="*/ 327848 h 637868"/>
                <a:gd name="connsiteX25" fmla="*/ 164764 w 442802"/>
                <a:gd name="connsiteY25" fmla="*/ 17809 h 637868"/>
                <a:gd name="connsiteX26" fmla="*/ 176501 w 442802"/>
                <a:gd name="connsiteY26" fmla="*/ 2639 h 637868"/>
                <a:gd name="connsiteX27" fmla="*/ 197539 w 442802"/>
                <a:gd name="connsiteY27" fmla="*/ 93 h 63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2802" h="637868">
                  <a:moveTo>
                    <a:pt x="197539" y="93"/>
                  </a:moveTo>
                  <a:lnTo>
                    <a:pt x="312687" y="93"/>
                  </a:lnTo>
                  <a:cubicBezTo>
                    <a:pt x="319215" y="-277"/>
                    <a:pt x="323198" y="462"/>
                    <a:pt x="324637" y="2307"/>
                  </a:cubicBezTo>
                  <a:cubicBezTo>
                    <a:pt x="326075" y="4153"/>
                    <a:pt x="325632" y="9320"/>
                    <a:pt x="323309" y="17809"/>
                  </a:cubicBezTo>
                  <a:lnTo>
                    <a:pt x="141732" y="380997"/>
                  </a:lnTo>
                  <a:lnTo>
                    <a:pt x="141732" y="398714"/>
                  </a:lnTo>
                  <a:lnTo>
                    <a:pt x="301181" y="398714"/>
                  </a:lnTo>
                  <a:lnTo>
                    <a:pt x="301181" y="177258"/>
                  </a:lnTo>
                  <a:cubicBezTo>
                    <a:pt x="301365" y="168768"/>
                    <a:pt x="303209" y="163601"/>
                    <a:pt x="306713" y="161756"/>
                  </a:cubicBezTo>
                  <a:cubicBezTo>
                    <a:pt x="310216" y="159910"/>
                    <a:pt x="314273" y="159172"/>
                    <a:pt x="318883" y="159541"/>
                  </a:cubicBezTo>
                  <a:lnTo>
                    <a:pt x="425100" y="159541"/>
                  </a:lnTo>
                  <a:cubicBezTo>
                    <a:pt x="429710" y="159172"/>
                    <a:pt x="433766" y="159910"/>
                    <a:pt x="437270" y="161756"/>
                  </a:cubicBezTo>
                  <a:cubicBezTo>
                    <a:pt x="440773" y="163601"/>
                    <a:pt x="442617" y="168768"/>
                    <a:pt x="442802" y="177258"/>
                  </a:cubicBezTo>
                  <a:lnTo>
                    <a:pt x="442802" y="620059"/>
                  </a:lnTo>
                  <a:cubicBezTo>
                    <a:pt x="442617" y="628548"/>
                    <a:pt x="440773" y="633716"/>
                    <a:pt x="437270" y="635561"/>
                  </a:cubicBezTo>
                  <a:cubicBezTo>
                    <a:pt x="433766" y="637407"/>
                    <a:pt x="429710" y="638145"/>
                    <a:pt x="425100" y="637776"/>
                  </a:cubicBezTo>
                  <a:lnTo>
                    <a:pt x="318883" y="637776"/>
                  </a:lnTo>
                  <a:cubicBezTo>
                    <a:pt x="314273" y="638145"/>
                    <a:pt x="310216" y="637407"/>
                    <a:pt x="306713" y="635561"/>
                  </a:cubicBezTo>
                  <a:cubicBezTo>
                    <a:pt x="303209" y="633716"/>
                    <a:pt x="301365" y="628548"/>
                    <a:pt x="301181" y="620059"/>
                  </a:cubicBezTo>
                  <a:lnTo>
                    <a:pt x="301181" y="522619"/>
                  </a:lnTo>
                  <a:lnTo>
                    <a:pt x="17717" y="522619"/>
                  </a:lnTo>
                  <a:cubicBezTo>
                    <a:pt x="13103" y="522987"/>
                    <a:pt x="9043" y="522250"/>
                    <a:pt x="5536" y="520406"/>
                  </a:cubicBezTo>
                  <a:cubicBezTo>
                    <a:pt x="2030" y="518562"/>
                    <a:pt x="185" y="513400"/>
                    <a:pt x="0" y="504918"/>
                  </a:cubicBezTo>
                  <a:lnTo>
                    <a:pt x="0" y="380997"/>
                  </a:lnTo>
                  <a:cubicBezTo>
                    <a:pt x="148" y="358852"/>
                    <a:pt x="3396" y="341135"/>
                    <a:pt x="9744" y="327848"/>
                  </a:cubicBezTo>
                  <a:lnTo>
                    <a:pt x="164764" y="17809"/>
                  </a:lnTo>
                  <a:cubicBezTo>
                    <a:pt x="168344" y="9707"/>
                    <a:pt x="172256" y="4651"/>
                    <a:pt x="176501" y="2639"/>
                  </a:cubicBezTo>
                  <a:cubicBezTo>
                    <a:pt x="180745" y="628"/>
                    <a:pt x="187758" y="-221"/>
                    <a:pt x="197539" y="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grpSp>
      <p:grpSp>
        <p:nvGrpSpPr>
          <p:cNvPr id="94" name="Group 93">
            <a:extLst>
              <a:ext uri="{FF2B5EF4-FFF2-40B4-BE49-F238E27FC236}">
                <a16:creationId xmlns:a16="http://schemas.microsoft.com/office/drawing/2014/main" id="{B71ECD21-34C0-4BA8-B51A-116AA2E47360}"/>
              </a:ext>
            </a:extLst>
          </p:cNvPr>
          <p:cNvGrpSpPr/>
          <p:nvPr/>
        </p:nvGrpSpPr>
        <p:grpSpPr>
          <a:xfrm>
            <a:off x="2065198" y="5256176"/>
            <a:ext cx="595510" cy="405917"/>
            <a:chOff x="4405299" y="347278"/>
            <a:chExt cx="935671" cy="637780"/>
          </a:xfrm>
        </p:grpSpPr>
        <p:pic>
          <p:nvPicPr>
            <p:cNvPr id="95" name="Picture 94">
              <a:extLst>
                <a:ext uri="{FF2B5EF4-FFF2-40B4-BE49-F238E27FC236}">
                  <a16:creationId xmlns:a16="http://schemas.microsoft.com/office/drawing/2014/main" id="{99A73D90-9BB4-3D58-711F-A151E9A5B157}"/>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rot="10800000" flipV="1">
              <a:off x="4405299" y="347366"/>
              <a:ext cx="407369" cy="637692"/>
            </a:xfrm>
            <a:custGeom>
              <a:avLst/>
              <a:gdLst>
                <a:gd name="connsiteX0" fmla="*/ 248015 w 407369"/>
                <a:gd name="connsiteY0" fmla="*/ 5 h 637692"/>
                <a:gd name="connsiteX1" fmla="*/ 159353 w 407369"/>
                <a:gd name="connsiteY1" fmla="*/ 5 h 637692"/>
                <a:gd name="connsiteX2" fmla="*/ 129344 w 407369"/>
                <a:gd name="connsiteY2" fmla="*/ 115 h 637692"/>
                <a:gd name="connsiteX3" fmla="*/ 107986 w 407369"/>
                <a:gd name="connsiteY3" fmla="*/ 890 h 637692"/>
                <a:gd name="connsiteX4" fmla="*/ 89177 w 407369"/>
                <a:gd name="connsiteY4" fmla="*/ 2992 h 637692"/>
                <a:gd name="connsiteX5" fmla="*/ 66385 w 407369"/>
                <a:gd name="connsiteY5" fmla="*/ 7086 h 637692"/>
                <a:gd name="connsiteX6" fmla="*/ 17260 w 407369"/>
                <a:gd name="connsiteY6" fmla="*/ 36402 h 637692"/>
                <a:gd name="connsiteX7" fmla="*/ 0 w 407369"/>
                <a:gd name="connsiteY7" fmla="*/ 106209 h 637692"/>
                <a:gd name="connsiteX8" fmla="*/ 0 w 407369"/>
                <a:gd name="connsiteY8" fmla="*/ 531485 h 637692"/>
                <a:gd name="connsiteX9" fmla="*/ 8962 w 407369"/>
                <a:gd name="connsiteY9" fmla="*/ 583369 h 637692"/>
                <a:gd name="connsiteX10" fmla="*/ 29209 w 407369"/>
                <a:gd name="connsiteY10" fmla="*/ 614677 h 637692"/>
                <a:gd name="connsiteX11" fmla="*/ 66385 w 407369"/>
                <a:gd name="connsiteY11" fmla="*/ 630608 h 637692"/>
                <a:gd name="connsiteX12" fmla="*/ 89177 w 407369"/>
                <a:gd name="connsiteY12" fmla="*/ 634701 h 637692"/>
                <a:gd name="connsiteX13" fmla="*/ 107986 w 407369"/>
                <a:gd name="connsiteY13" fmla="*/ 636803 h 637692"/>
                <a:gd name="connsiteX14" fmla="*/ 129344 w 407369"/>
                <a:gd name="connsiteY14" fmla="*/ 637577 h 637692"/>
                <a:gd name="connsiteX15" fmla="*/ 159353 w 407369"/>
                <a:gd name="connsiteY15" fmla="*/ 637688 h 637692"/>
                <a:gd name="connsiteX16" fmla="*/ 248015 w 407369"/>
                <a:gd name="connsiteY16" fmla="*/ 637688 h 637692"/>
                <a:gd name="connsiteX17" fmla="*/ 278025 w 407369"/>
                <a:gd name="connsiteY17" fmla="*/ 637577 h 637692"/>
                <a:gd name="connsiteX18" fmla="*/ 299383 w 407369"/>
                <a:gd name="connsiteY18" fmla="*/ 636803 h 637692"/>
                <a:gd name="connsiteX19" fmla="*/ 341869 w 407369"/>
                <a:gd name="connsiteY19" fmla="*/ 630608 h 637692"/>
                <a:gd name="connsiteX20" fmla="*/ 390220 w 407369"/>
                <a:gd name="connsiteY20" fmla="*/ 601291 h 637692"/>
                <a:gd name="connsiteX21" fmla="*/ 407369 w 407369"/>
                <a:gd name="connsiteY21" fmla="*/ 531485 h 637692"/>
                <a:gd name="connsiteX22" fmla="*/ 407369 w 407369"/>
                <a:gd name="connsiteY22" fmla="*/ 106209 h 637692"/>
                <a:gd name="connsiteX23" fmla="*/ 398407 w 407369"/>
                <a:gd name="connsiteY23" fmla="*/ 54324 h 637692"/>
                <a:gd name="connsiteX24" fmla="*/ 378160 w 407369"/>
                <a:gd name="connsiteY24" fmla="*/ 23016 h 637692"/>
                <a:gd name="connsiteX25" fmla="*/ 363334 w 407369"/>
                <a:gd name="connsiteY25" fmla="*/ 13723 h 637692"/>
                <a:gd name="connsiteX26" fmla="*/ 341869 w 407369"/>
                <a:gd name="connsiteY26" fmla="*/ 7086 h 637692"/>
                <a:gd name="connsiteX27" fmla="*/ 299383 w 407369"/>
                <a:gd name="connsiteY27" fmla="*/ 890 h 637692"/>
                <a:gd name="connsiteX28" fmla="*/ 278025 w 407369"/>
                <a:gd name="connsiteY28" fmla="*/ 115 h 637692"/>
                <a:gd name="connsiteX29" fmla="*/ 248015 w 407369"/>
                <a:gd name="connsiteY29" fmla="*/ 5 h 637692"/>
                <a:gd name="connsiteX30" fmla="*/ 248015 w 407369"/>
                <a:gd name="connsiteY30" fmla="*/ 123909 h 637692"/>
                <a:gd name="connsiteX31" fmla="*/ 260206 w 407369"/>
                <a:gd name="connsiteY31" fmla="*/ 126124 h 637692"/>
                <a:gd name="connsiteX32" fmla="*/ 265748 w 407369"/>
                <a:gd name="connsiteY32" fmla="*/ 141629 h 637692"/>
                <a:gd name="connsiteX33" fmla="*/ 265748 w 407369"/>
                <a:gd name="connsiteY33" fmla="*/ 496061 h 637692"/>
                <a:gd name="connsiteX34" fmla="*/ 260206 w 407369"/>
                <a:gd name="connsiteY34" fmla="*/ 511568 h 637692"/>
                <a:gd name="connsiteX35" fmla="*/ 248015 w 407369"/>
                <a:gd name="connsiteY35" fmla="*/ 513783 h 637692"/>
                <a:gd name="connsiteX36" fmla="*/ 159353 w 407369"/>
                <a:gd name="connsiteY36" fmla="*/ 513783 h 637692"/>
                <a:gd name="connsiteX37" fmla="*/ 147163 w 407369"/>
                <a:gd name="connsiteY37" fmla="*/ 511568 h 637692"/>
                <a:gd name="connsiteX38" fmla="*/ 141622 w 407369"/>
                <a:gd name="connsiteY38" fmla="*/ 496061 h 637692"/>
                <a:gd name="connsiteX39" fmla="*/ 141622 w 407369"/>
                <a:gd name="connsiteY39" fmla="*/ 141629 h 637692"/>
                <a:gd name="connsiteX40" fmla="*/ 147163 w 407369"/>
                <a:gd name="connsiteY40" fmla="*/ 126124 h 637692"/>
                <a:gd name="connsiteX41" fmla="*/ 159353 w 407369"/>
                <a:gd name="connsiteY41" fmla="*/ 123909 h 637692"/>
                <a:gd name="connsiteX42" fmla="*/ 248015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248015" y="5"/>
                  </a:moveTo>
                  <a:lnTo>
                    <a:pt x="159353" y="5"/>
                  </a:lnTo>
                  <a:cubicBezTo>
                    <a:pt x="147851" y="-14"/>
                    <a:pt x="137848" y="23"/>
                    <a:pt x="129344" y="115"/>
                  </a:cubicBezTo>
                  <a:cubicBezTo>
                    <a:pt x="120840" y="207"/>
                    <a:pt x="113721" y="466"/>
                    <a:pt x="107986" y="890"/>
                  </a:cubicBezTo>
                  <a:cubicBezTo>
                    <a:pt x="102270" y="1315"/>
                    <a:pt x="96000" y="2015"/>
                    <a:pt x="89177" y="2992"/>
                  </a:cubicBezTo>
                  <a:cubicBezTo>
                    <a:pt x="82354" y="3970"/>
                    <a:pt x="74757" y="5334"/>
                    <a:pt x="66385" y="7086"/>
                  </a:cubicBezTo>
                  <a:cubicBezTo>
                    <a:pt x="43372" y="11492"/>
                    <a:pt x="26997" y="21264"/>
                    <a:pt x="17260" y="36402"/>
                  </a:cubicBezTo>
                  <a:cubicBezTo>
                    <a:pt x="7524" y="51540"/>
                    <a:pt x="1770" y="74809"/>
                    <a:pt x="0" y="106209"/>
                  </a:cubicBezTo>
                  <a:lnTo>
                    <a:pt x="0" y="531485"/>
                  </a:lnTo>
                  <a:cubicBezTo>
                    <a:pt x="277" y="552264"/>
                    <a:pt x="3264" y="569559"/>
                    <a:pt x="8962" y="583369"/>
                  </a:cubicBezTo>
                  <a:cubicBezTo>
                    <a:pt x="14660" y="597179"/>
                    <a:pt x="21409" y="607615"/>
                    <a:pt x="29209" y="614677"/>
                  </a:cubicBezTo>
                  <a:cubicBezTo>
                    <a:pt x="37176" y="621757"/>
                    <a:pt x="49568" y="627067"/>
                    <a:pt x="66385" y="630608"/>
                  </a:cubicBezTo>
                  <a:cubicBezTo>
                    <a:pt x="74757" y="632359"/>
                    <a:pt x="82354" y="633724"/>
                    <a:pt x="89177" y="634701"/>
                  </a:cubicBezTo>
                  <a:cubicBezTo>
                    <a:pt x="96000" y="635678"/>
                    <a:pt x="102270" y="636379"/>
                    <a:pt x="107986" y="636803"/>
                  </a:cubicBezTo>
                  <a:cubicBezTo>
                    <a:pt x="113721" y="637227"/>
                    <a:pt x="120840" y="637485"/>
                    <a:pt x="129344" y="637577"/>
                  </a:cubicBezTo>
                  <a:cubicBezTo>
                    <a:pt x="137848" y="637669"/>
                    <a:pt x="147851" y="637706"/>
                    <a:pt x="159353" y="637688"/>
                  </a:cubicBezTo>
                  <a:lnTo>
                    <a:pt x="248015" y="637688"/>
                  </a:lnTo>
                  <a:cubicBezTo>
                    <a:pt x="259518" y="637706"/>
                    <a:pt x="269521" y="637669"/>
                    <a:pt x="278025" y="637577"/>
                  </a:cubicBezTo>
                  <a:cubicBezTo>
                    <a:pt x="286529" y="637485"/>
                    <a:pt x="293648" y="637227"/>
                    <a:pt x="299383" y="636803"/>
                  </a:cubicBezTo>
                  <a:cubicBezTo>
                    <a:pt x="310889" y="636065"/>
                    <a:pt x="325052" y="634000"/>
                    <a:pt x="341869" y="630608"/>
                  </a:cubicBezTo>
                  <a:cubicBezTo>
                    <a:pt x="364458" y="626201"/>
                    <a:pt x="380575" y="616429"/>
                    <a:pt x="390220" y="601291"/>
                  </a:cubicBezTo>
                  <a:cubicBezTo>
                    <a:pt x="399864" y="586153"/>
                    <a:pt x="405580" y="562884"/>
                    <a:pt x="407369" y="531485"/>
                  </a:cubicBezTo>
                  <a:lnTo>
                    <a:pt x="407369" y="106209"/>
                  </a:lnTo>
                  <a:cubicBezTo>
                    <a:pt x="407093" y="85429"/>
                    <a:pt x="404105" y="68134"/>
                    <a:pt x="398407" y="54324"/>
                  </a:cubicBezTo>
                  <a:cubicBezTo>
                    <a:pt x="392709" y="40514"/>
                    <a:pt x="385960" y="30078"/>
                    <a:pt x="378160" y="23016"/>
                  </a:cubicBezTo>
                  <a:cubicBezTo>
                    <a:pt x="374213" y="19476"/>
                    <a:pt x="369271" y="16378"/>
                    <a:pt x="363334" y="13723"/>
                  </a:cubicBezTo>
                  <a:cubicBezTo>
                    <a:pt x="357396" y="11068"/>
                    <a:pt x="350241" y="8856"/>
                    <a:pt x="341869" y="7086"/>
                  </a:cubicBezTo>
                  <a:cubicBezTo>
                    <a:pt x="325052" y="3693"/>
                    <a:pt x="310889" y="1628"/>
                    <a:pt x="299383" y="890"/>
                  </a:cubicBezTo>
                  <a:cubicBezTo>
                    <a:pt x="293648" y="466"/>
                    <a:pt x="286529" y="207"/>
                    <a:pt x="278025" y="115"/>
                  </a:cubicBezTo>
                  <a:cubicBezTo>
                    <a:pt x="269521" y="23"/>
                    <a:pt x="259518" y="-14"/>
                    <a:pt x="248015" y="5"/>
                  </a:cubicBezTo>
                  <a:close/>
                  <a:moveTo>
                    <a:pt x="248015" y="123909"/>
                  </a:moveTo>
                  <a:cubicBezTo>
                    <a:pt x="252633" y="123540"/>
                    <a:pt x="256697" y="124278"/>
                    <a:pt x="260206" y="126124"/>
                  </a:cubicBezTo>
                  <a:cubicBezTo>
                    <a:pt x="263716" y="127970"/>
                    <a:pt x="265563" y="133138"/>
                    <a:pt x="265748" y="141629"/>
                  </a:cubicBezTo>
                  <a:lnTo>
                    <a:pt x="265748" y="496061"/>
                  </a:lnTo>
                  <a:cubicBezTo>
                    <a:pt x="265563" y="504553"/>
                    <a:pt x="263716" y="509722"/>
                    <a:pt x="260206" y="511568"/>
                  </a:cubicBezTo>
                  <a:cubicBezTo>
                    <a:pt x="256697" y="513414"/>
                    <a:pt x="252633" y="514152"/>
                    <a:pt x="248015" y="513783"/>
                  </a:cubicBezTo>
                  <a:lnTo>
                    <a:pt x="159353" y="513783"/>
                  </a:lnTo>
                  <a:cubicBezTo>
                    <a:pt x="154735" y="514152"/>
                    <a:pt x="150672" y="513414"/>
                    <a:pt x="147163" y="511568"/>
                  </a:cubicBezTo>
                  <a:cubicBezTo>
                    <a:pt x="143653" y="509722"/>
                    <a:pt x="141806" y="504553"/>
                    <a:pt x="141622" y="496061"/>
                  </a:cubicBezTo>
                  <a:lnTo>
                    <a:pt x="141622" y="141629"/>
                  </a:lnTo>
                  <a:cubicBezTo>
                    <a:pt x="141806" y="133138"/>
                    <a:pt x="143653" y="127970"/>
                    <a:pt x="147163" y="126124"/>
                  </a:cubicBezTo>
                  <a:cubicBezTo>
                    <a:pt x="150672" y="124278"/>
                    <a:pt x="154735" y="123540"/>
                    <a:pt x="159353" y="123909"/>
                  </a:cubicBezTo>
                  <a:lnTo>
                    <a:pt x="248015" y="123909"/>
                  </a:lnTo>
                  <a:close/>
                </a:path>
              </a:pathLst>
            </a:custGeom>
          </p:spPr>
        </p:pic>
        <p:pic>
          <p:nvPicPr>
            <p:cNvPr id="96" name="Picture 95">
              <a:extLst>
                <a:ext uri="{FF2B5EF4-FFF2-40B4-BE49-F238E27FC236}">
                  <a16:creationId xmlns:a16="http://schemas.microsoft.com/office/drawing/2014/main" id="{490239F6-F592-C10F-CCFA-69483F8BB536}"/>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a:xfrm rot="10800000" flipV="1">
              <a:off x="4933602" y="347278"/>
              <a:ext cx="407368" cy="637780"/>
            </a:xfrm>
            <a:custGeom>
              <a:avLst/>
              <a:gdLst>
                <a:gd name="connsiteX0" fmla="*/ 389666 w 407368"/>
                <a:gd name="connsiteY0" fmla="*/ 93 h 637780"/>
                <a:gd name="connsiteX1" fmla="*/ 26553 w 407368"/>
                <a:gd name="connsiteY1" fmla="*/ 93 h 637780"/>
                <a:gd name="connsiteX2" fmla="*/ 14383 w 407368"/>
                <a:gd name="connsiteY2" fmla="*/ 2305 h 637780"/>
                <a:gd name="connsiteX3" fmla="*/ 8850 w 407368"/>
                <a:gd name="connsiteY3" fmla="*/ 17794 h 637780"/>
                <a:gd name="connsiteX4" fmla="*/ 8850 w 407368"/>
                <a:gd name="connsiteY4" fmla="*/ 106297 h 637780"/>
                <a:gd name="connsiteX5" fmla="*/ 14383 w 407368"/>
                <a:gd name="connsiteY5" fmla="*/ 121785 h 637780"/>
                <a:gd name="connsiteX6" fmla="*/ 26553 w 407368"/>
                <a:gd name="connsiteY6" fmla="*/ 123997 h 637780"/>
                <a:gd name="connsiteX7" fmla="*/ 265747 w 407368"/>
                <a:gd name="connsiteY7" fmla="*/ 123997 h 637780"/>
                <a:gd name="connsiteX8" fmla="*/ 265747 w 407368"/>
                <a:gd name="connsiteY8" fmla="*/ 230407 h 637780"/>
                <a:gd name="connsiteX9" fmla="*/ 159352 w 407368"/>
                <a:gd name="connsiteY9" fmla="*/ 230407 h 637780"/>
                <a:gd name="connsiteX10" fmla="*/ 129343 w 407368"/>
                <a:gd name="connsiteY10" fmla="*/ 230518 h 637780"/>
                <a:gd name="connsiteX11" fmla="*/ 107986 w 407368"/>
                <a:gd name="connsiteY11" fmla="*/ 231293 h 637780"/>
                <a:gd name="connsiteX12" fmla="*/ 89177 w 407368"/>
                <a:gd name="connsiteY12" fmla="*/ 233395 h 637780"/>
                <a:gd name="connsiteX13" fmla="*/ 66384 w 407368"/>
                <a:gd name="connsiteY13" fmla="*/ 237488 h 637780"/>
                <a:gd name="connsiteX14" fmla="*/ 17259 w 407368"/>
                <a:gd name="connsiteY14" fmla="*/ 266805 h 637780"/>
                <a:gd name="connsiteX15" fmla="*/ 0 w 407368"/>
                <a:gd name="connsiteY15" fmla="*/ 336611 h 637780"/>
                <a:gd name="connsiteX16" fmla="*/ 0 w 407368"/>
                <a:gd name="connsiteY16" fmla="*/ 531530 h 637780"/>
                <a:gd name="connsiteX17" fmla="*/ 8961 w 407368"/>
                <a:gd name="connsiteY17" fmla="*/ 583436 h 637780"/>
                <a:gd name="connsiteX18" fmla="*/ 29209 w 407368"/>
                <a:gd name="connsiteY18" fmla="*/ 614756 h 637780"/>
                <a:gd name="connsiteX19" fmla="*/ 66384 w 407368"/>
                <a:gd name="connsiteY19" fmla="*/ 630693 h 637780"/>
                <a:gd name="connsiteX20" fmla="*/ 89177 w 407368"/>
                <a:gd name="connsiteY20" fmla="*/ 634788 h 637780"/>
                <a:gd name="connsiteX21" fmla="*/ 107986 w 407368"/>
                <a:gd name="connsiteY21" fmla="*/ 636890 h 637780"/>
                <a:gd name="connsiteX22" fmla="*/ 129343 w 407368"/>
                <a:gd name="connsiteY22" fmla="*/ 637665 h 637780"/>
                <a:gd name="connsiteX23" fmla="*/ 159352 w 407368"/>
                <a:gd name="connsiteY23" fmla="*/ 637776 h 637780"/>
                <a:gd name="connsiteX24" fmla="*/ 248015 w 407368"/>
                <a:gd name="connsiteY24" fmla="*/ 637776 h 637780"/>
                <a:gd name="connsiteX25" fmla="*/ 278024 w 407368"/>
                <a:gd name="connsiteY25" fmla="*/ 637665 h 637780"/>
                <a:gd name="connsiteX26" fmla="*/ 299382 w 407368"/>
                <a:gd name="connsiteY26" fmla="*/ 636890 h 637780"/>
                <a:gd name="connsiteX27" fmla="*/ 341868 w 407368"/>
                <a:gd name="connsiteY27" fmla="*/ 630693 h 637780"/>
                <a:gd name="connsiteX28" fmla="*/ 390219 w 407368"/>
                <a:gd name="connsiteY28" fmla="*/ 601365 h 637780"/>
                <a:gd name="connsiteX29" fmla="*/ 407368 w 407368"/>
                <a:gd name="connsiteY29" fmla="*/ 531530 h 637780"/>
                <a:gd name="connsiteX30" fmla="*/ 407368 w 407368"/>
                <a:gd name="connsiteY30" fmla="*/ 434139 h 637780"/>
                <a:gd name="connsiteX31" fmla="*/ 401836 w 407368"/>
                <a:gd name="connsiteY31" fmla="*/ 418644 h 637780"/>
                <a:gd name="connsiteX32" fmla="*/ 389666 w 407368"/>
                <a:gd name="connsiteY32" fmla="*/ 416430 h 637780"/>
                <a:gd name="connsiteX33" fmla="*/ 283449 w 407368"/>
                <a:gd name="connsiteY33" fmla="*/ 416430 h 637780"/>
                <a:gd name="connsiteX34" fmla="*/ 271279 w 407368"/>
                <a:gd name="connsiteY34" fmla="*/ 418638 h 637780"/>
                <a:gd name="connsiteX35" fmla="*/ 265747 w 407368"/>
                <a:gd name="connsiteY35" fmla="*/ 434091 h 637780"/>
                <a:gd name="connsiteX36" fmla="*/ 265747 w 407368"/>
                <a:gd name="connsiteY36" fmla="*/ 496142 h 637780"/>
                <a:gd name="connsiteX37" fmla="*/ 260206 w 407368"/>
                <a:gd name="connsiteY37" fmla="*/ 511655 h 637780"/>
                <a:gd name="connsiteX38" fmla="*/ 248015 w 407368"/>
                <a:gd name="connsiteY38" fmla="*/ 513871 h 637780"/>
                <a:gd name="connsiteX39" fmla="*/ 159352 w 407368"/>
                <a:gd name="connsiteY39" fmla="*/ 513871 h 637780"/>
                <a:gd name="connsiteX40" fmla="*/ 147162 w 407368"/>
                <a:gd name="connsiteY40" fmla="*/ 511655 h 637780"/>
                <a:gd name="connsiteX41" fmla="*/ 141621 w 407368"/>
                <a:gd name="connsiteY41" fmla="*/ 496142 h 637780"/>
                <a:gd name="connsiteX42" fmla="*/ 141621 w 407368"/>
                <a:gd name="connsiteY42" fmla="*/ 372040 h 637780"/>
                <a:gd name="connsiteX43" fmla="*/ 147162 w 407368"/>
                <a:gd name="connsiteY43" fmla="*/ 356528 h 637780"/>
                <a:gd name="connsiteX44" fmla="*/ 159352 w 407368"/>
                <a:gd name="connsiteY44" fmla="*/ 354312 h 637780"/>
                <a:gd name="connsiteX45" fmla="*/ 389666 w 407368"/>
                <a:gd name="connsiteY45" fmla="*/ 354312 h 637780"/>
                <a:gd name="connsiteX46" fmla="*/ 401836 w 407368"/>
                <a:gd name="connsiteY46" fmla="*/ 352099 h 637780"/>
                <a:gd name="connsiteX47" fmla="*/ 407368 w 407368"/>
                <a:gd name="connsiteY47" fmla="*/ 336611 h 637780"/>
                <a:gd name="connsiteX48" fmla="*/ 407368 w 407368"/>
                <a:gd name="connsiteY48" fmla="*/ 17794 h 637780"/>
                <a:gd name="connsiteX49" fmla="*/ 401836 w 407368"/>
                <a:gd name="connsiteY49" fmla="*/ 2305 h 637780"/>
                <a:gd name="connsiteX50" fmla="*/ 389666 w 407368"/>
                <a:gd name="connsiteY50" fmla="*/ 93 h 63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7368" h="637780">
                  <a:moveTo>
                    <a:pt x="389666" y="93"/>
                  </a:moveTo>
                  <a:lnTo>
                    <a:pt x="26553" y="93"/>
                  </a:lnTo>
                  <a:cubicBezTo>
                    <a:pt x="21943" y="-276"/>
                    <a:pt x="17886" y="461"/>
                    <a:pt x="14383" y="2305"/>
                  </a:cubicBezTo>
                  <a:cubicBezTo>
                    <a:pt x="10879" y="4149"/>
                    <a:pt x="9035" y="9312"/>
                    <a:pt x="8850" y="17794"/>
                  </a:cubicBezTo>
                  <a:lnTo>
                    <a:pt x="8850" y="106297"/>
                  </a:lnTo>
                  <a:cubicBezTo>
                    <a:pt x="9035" y="114778"/>
                    <a:pt x="10879" y="119941"/>
                    <a:pt x="14383" y="121785"/>
                  </a:cubicBezTo>
                  <a:cubicBezTo>
                    <a:pt x="17886" y="123628"/>
                    <a:pt x="21943" y="124366"/>
                    <a:pt x="26553" y="123997"/>
                  </a:cubicBezTo>
                  <a:lnTo>
                    <a:pt x="265747" y="123997"/>
                  </a:lnTo>
                  <a:lnTo>
                    <a:pt x="265747" y="230407"/>
                  </a:lnTo>
                  <a:lnTo>
                    <a:pt x="159352" y="230407"/>
                  </a:lnTo>
                  <a:cubicBezTo>
                    <a:pt x="147850" y="230389"/>
                    <a:pt x="137847" y="230425"/>
                    <a:pt x="129343" y="230518"/>
                  </a:cubicBezTo>
                  <a:cubicBezTo>
                    <a:pt x="120839" y="230610"/>
                    <a:pt x="113720" y="230868"/>
                    <a:pt x="107986" y="231293"/>
                  </a:cubicBezTo>
                  <a:cubicBezTo>
                    <a:pt x="102269" y="231717"/>
                    <a:pt x="95999" y="232418"/>
                    <a:pt x="89177" y="233395"/>
                  </a:cubicBezTo>
                  <a:cubicBezTo>
                    <a:pt x="82353" y="234372"/>
                    <a:pt x="74756" y="235737"/>
                    <a:pt x="66384" y="237488"/>
                  </a:cubicBezTo>
                  <a:cubicBezTo>
                    <a:pt x="43371" y="241895"/>
                    <a:pt x="26996" y="251667"/>
                    <a:pt x="17259" y="266805"/>
                  </a:cubicBezTo>
                  <a:cubicBezTo>
                    <a:pt x="7523" y="281942"/>
                    <a:pt x="1770" y="305211"/>
                    <a:pt x="0" y="336611"/>
                  </a:cubicBezTo>
                  <a:lnTo>
                    <a:pt x="0" y="531530"/>
                  </a:lnTo>
                  <a:cubicBezTo>
                    <a:pt x="276" y="552318"/>
                    <a:pt x="3263" y="569620"/>
                    <a:pt x="8961" y="583436"/>
                  </a:cubicBezTo>
                  <a:cubicBezTo>
                    <a:pt x="14659" y="597251"/>
                    <a:pt x="21408" y="607691"/>
                    <a:pt x="29209" y="614756"/>
                  </a:cubicBezTo>
                  <a:cubicBezTo>
                    <a:pt x="37175" y="621839"/>
                    <a:pt x="49567" y="627151"/>
                    <a:pt x="66384" y="630693"/>
                  </a:cubicBezTo>
                  <a:cubicBezTo>
                    <a:pt x="74756" y="632445"/>
                    <a:pt x="82353" y="633810"/>
                    <a:pt x="89177" y="634788"/>
                  </a:cubicBezTo>
                  <a:cubicBezTo>
                    <a:pt x="95999" y="635765"/>
                    <a:pt x="102269" y="636466"/>
                    <a:pt x="107986" y="636890"/>
                  </a:cubicBezTo>
                  <a:cubicBezTo>
                    <a:pt x="113720" y="637315"/>
                    <a:pt x="120839" y="637573"/>
                    <a:pt x="129343" y="637665"/>
                  </a:cubicBezTo>
                  <a:cubicBezTo>
                    <a:pt x="137847" y="637757"/>
                    <a:pt x="147850" y="637794"/>
                    <a:pt x="159352" y="637776"/>
                  </a:cubicBezTo>
                  <a:lnTo>
                    <a:pt x="248015" y="637776"/>
                  </a:lnTo>
                  <a:cubicBezTo>
                    <a:pt x="259517" y="637794"/>
                    <a:pt x="269520" y="637757"/>
                    <a:pt x="278024" y="637665"/>
                  </a:cubicBezTo>
                  <a:cubicBezTo>
                    <a:pt x="286528" y="637573"/>
                    <a:pt x="293647" y="637315"/>
                    <a:pt x="299382" y="636890"/>
                  </a:cubicBezTo>
                  <a:cubicBezTo>
                    <a:pt x="310889" y="636153"/>
                    <a:pt x="325051" y="634087"/>
                    <a:pt x="341868" y="630693"/>
                  </a:cubicBezTo>
                  <a:cubicBezTo>
                    <a:pt x="364458" y="626284"/>
                    <a:pt x="380574" y="616508"/>
                    <a:pt x="390219" y="601365"/>
                  </a:cubicBezTo>
                  <a:cubicBezTo>
                    <a:pt x="399863" y="586221"/>
                    <a:pt x="405580" y="562943"/>
                    <a:pt x="407368" y="531530"/>
                  </a:cubicBezTo>
                  <a:lnTo>
                    <a:pt x="407368" y="434139"/>
                  </a:lnTo>
                  <a:cubicBezTo>
                    <a:pt x="407184" y="425653"/>
                    <a:pt x="405340" y="420488"/>
                    <a:pt x="401836" y="418644"/>
                  </a:cubicBezTo>
                  <a:cubicBezTo>
                    <a:pt x="398333" y="416799"/>
                    <a:pt x="394276" y="416061"/>
                    <a:pt x="389666" y="416430"/>
                  </a:cubicBezTo>
                  <a:lnTo>
                    <a:pt x="283449" y="416430"/>
                  </a:lnTo>
                  <a:cubicBezTo>
                    <a:pt x="278839" y="416062"/>
                    <a:pt x="274782" y="416798"/>
                    <a:pt x="271279" y="418638"/>
                  </a:cubicBezTo>
                  <a:cubicBezTo>
                    <a:pt x="267775" y="420477"/>
                    <a:pt x="265931" y="425628"/>
                    <a:pt x="265747" y="434091"/>
                  </a:cubicBezTo>
                  <a:lnTo>
                    <a:pt x="265747" y="496142"/>
                  </a:lnTo>
                  <a:cubicBezTo>
                    <a:pt x="265562" y="504637"/>
                    <a:pt x="263715" y="509808"/>
                    <a:pt x="260206" y="511655"/>
                  </a:cubicBezTo>
                  <a:cubicBezTo>
                    <a:pt x="256696" y="513502"/>
                    <a:pt x="252632" y="514240"/>
                    <a:pt x="248015" y="513871"/>
                  </a:cubicBezTo>
                  <a:lnTo>
                    <a:pt x="159352" y="513871"/>
                  </a:lnTo>
                  <a:cubicBezTo>
                    <a:pt x="154735" y="514240"/>
                    <a:pt x="150671" y="513502"/>
                    <a:pt x="147162" y="511655"/>
                  </a:cubicBezTo>
                  <a:cubicBezTo>
                    <a:pt x="143652" y="509808"/>
                    <a:pt x="141805" y="504637"/>
                    <a:pt x="141621" y="496142"/>
                  </a:cubicBezTo>
                  <a:lnTo>
                    <a:pt x="141621" y="372040"/>
                  </a:lnTo>
                  <a:cubicBezTo>
                    <a:pt x="141805" y="363545"/>
                    <a:pt x="143652" y="358374"/>
                    <a:pt x="147162" y="356528"/>
                  </a:cubicBezTo>
                  <a:cubicBezTo>
                    <a:pt x="150671" y="354681"/>
                    <a:pt x="154735" y="353942"/>
                    <a:pt x="159352" y="354312"/>
                  </a:cubicBezTo>
                  <a:lnTo>
                    <a:pt x="389666" y="354312"/>
                  </a:lnTo>
                  <a:cubicBezTo>
                    <a:pt x="394276" y="354681"/>
                    <a:pt x="398333" y="353943"/>
                    <a:pt x="401836" y="352099"/>
                  </a:cubicBezTo>
                  <a:cubicBezTo>
                    <a:pt x="405340" y="350255"/>
                    <a:pt x="407184" y="345093"/>
                    <a:pt x="407368" y="336611"/>
                  </a:cubicBezTo>
                  <a:lnTo>
                    <a:pt x="407368" y="17794"/>
                  </a:lnTo>
                  <a:cubicBezTo>
                    <a:pt x="407184" y="9312"/>
                    <a:pt x="405340" y="4149"/>
                    <a:pt x="401836" y="2305"/>
                  </a:cubicBezTo>
                  <a:cubicBezTo>
                    <a:pt x="398333" y="461"/>
                    <a:pt x="394276" y="-276"/>
                    <a:pt x="389666" y="93"/>
                  </a:cubicBezTo>
                  <a:close/>
                </a:path>
              </a:pathLst>
            </a:custGeom>
          </p:spPr>
        </p:pic>
      </p:grpSp>
      <p:grpSp>
        <p:nvGrpSpPr>
          <p:cNvPr id="41" name="Group 40">
            <a:extLst>
              <a:ext uri="{FF2B5EF4-FFF2-40B4-BE49-F238E27FC236}">
                <a16:creationId xmlns:a16="http://schemas.microsoft.com/office/drawing/2014/main" id="{1388962C-5DD6-084A-B74E-03C22871B36E}"/>
              </a:ext>
            </a:extLst>
          </p:cNvPr>
          <p:cNvGrpSpPr/>
          <p:nvPr/>
        </p:nvGrpSpPr>
        <p:grpSpPr>
          <a:xfrm>
            <a:off x="1220450" y="1066287"/>
            <a:ext cx="1128476" cy="310798"/>
            <a:chOff x="2589834" y="1632937"/>
            <a:chExt cx="1128476" cy="310798"/>
          </a:xfrm>
        </p:grpSpPr>
        <p:pic>
          <p:nvPicPr>
            <p:cNvPr id="43" name="Picture 42">
              <a:extLst>
                <a:ext uri="{FF2B5EF4-FFF2-40B4-BE49-F238E27FC236}">
                  <a16:creationId xmlns:a16="http://schemas.microsoft.com/office/drawing/2014/main" id="{C1C5A581-E7EF-A82B-FA33-86AE009ECA98}"/>
                </a:ext>
              </a:extLst>
            </p:cNvPr>
            <p:cNvPicPr>
              <a:picLocks noChangeAspect="1"/>
            </p:cNvPicPr>
            <p:nvPr/>
          </p:nvPicPr>
          <p:blipFill>
            <a:blip r:embed="rId7" cstate="email">
              <a:extLst>
                <a:ext uri="{28A0092B-C50C-407E-A947-70E740481C1C}">
                  <a14:useLocalDpi xmlns:a14="http://schemas.microsoft.com/office/drawing/2010/main" val="0"/>
                </a:ext>
              </a:extLst>
            </a:blip>
            <a:srcRect l="1785" t="19306" r="57070" b="21122"/>
            <a:stretch>
              <a:fillRect/>
            </a:stretch>
          </p:blipFill>
          <p:spPr>
            <a:xfrm flipV="1">
              <a:off x="2589834" y="1632937"/>
              <a:ext cx="485625" cy="310798"/>
            </a:xfrm>
            <a:custGeom>
              <a:avLst/>
              <a:gdLst/>
              <a:ahLst/>
              <a:cxnLst/>
              <a:rect l="l" t="t" r="r" b="b"/>
              <a:pathLst>
                <a:path w="485625" h="310798">
                  <a:moveTo>
                    <a:pt x="252354" y="310798"/>
                  </a:moveTo>
                  <a:cubicBezTo>
                    <a:pt x="280502" y="310798"/>
                    <a:pt x="311449" y="306726"/>
                    <a:pt x="345197" y="298581"/>
                  </a:cubicBezTo>
                  <a:cubicBezTo>
                    <a:pt x="371323" y="306726"/>
                    <a:pt x="397456" y="310798"/>
                    <a:pt x="423596" y="310798"/>
                  </a:cubicBezTo>
                  <a:cubicBezTo>
                    <a:pt x="437916" y="310798"/>
                    <a:pt x="450634" y="308470"/>
                    <a:pt x="461750" y="303813"/>
                  </a:cubicBezTo>
                  <a:cubicBezTo>
                    <a:pt x="477667" y="297155"/>
                    <a:pt x="485625" y="287025"/>
                    <a:pt x="485625" y="273422"/>
                  </a:cubicBezTo>
                  <a:cubicBezTo>
                    <a:pt x="485625" y="262648"/>
                    <a:pt x="478807" y="257260"/>
                    <a:pt x="465173" y="257260"/>
                  </a:cubicBezTo>
                  <a:cubicBezTo>
                    <a:pt x="455227" y="257260"/>
                    <a:pt x="446113" y="258761"/>
                    <a:pt x="437832" y="261762"/>
                  </a:cubicBezTo>
                  <a:cubicBezTo>
                    <a:pt x="393938" y="271655"/>
                    <a:pt x="364216" y="277800"/>
                    <a:pt x="348667" y="280195"/>
                  </a:cubicBezTo>
                  <a:cubicBezTo>
                    <a:pt x="303455" y="262186"/>
                    <a:pt x="260638" y="235595"/>
                    <a:pt x="220217" y="200420"/>
                  </a:cubicBezTo>
                  <a:cubicBezTo>
                    <a:pt x="194979" y="178301"/>
                    <a:pt x="172380" y="154502"/>
                    <a:pt x="152420" y="129022"/>
                  </a:cubicBezTo>
                  <a:cubicBezTo>
                    <a:pt x="125515" y="94726"/>
                    <a:pt x="112062" y="66847"/>
                    <a:pt x="112062" y="45384"/>
                  </a:cubicBezTo>
                  <a:cubicBezTo>
                    <a:pt x="112062" y="24579"/>
                    <a:pt x="124680" y="14725"/>
                    <a:pt x="149916" y="15823"/>
                  </a:cubicBezTo>
                  <a:cubicBezTo>
                    <a:pt x="164295" y="16376"/>
                    <a:pt x="178409" y="19057"/>
                    <a:pt x="192258" y="23866"/>
                  </a:cubicBezTo>
                  <a:cubicBezTo>
                    <a:pt x="218819" y="34595"/>
                    <a:pt x="253014" y="56337"/>
                    <a:pt x="294842" y="89092"/>
                  </a:cubicBezTo>
                  <a:cubicBezTo>
                    <a:pt x="298372" y="91854"/>
                    <a:pt x="300868" y="93601"/>
                    <a:pt x="302332" y="94335"/>
                  </a:cubicBezTo>
                  <a:cubicBezTo>
                    <a:pt x="305062" y="94335"/>
                    <a:pt x="307110" y="93756"/>
                    <a:pt x="308475" y="92599"/>
                  </a:cubicBezTo>
                  <a:lnTo>
                    <a:pt x="309439" y="90147"/>
                  </a:lnTo>
                  <a:lnTo>
                    <a:pt x="327130" y="112299"/>
                  </a:lnTo>
                  <a:cubicBezTo>
                    <a:pt x="335457" y="120503"/>
                    <a:pt x="344941" y="127929"/>
                    <a:pt x="355580" y="134579"/>
                  </a:cubicBezTo>
                  <a:cubicBezTo>
                    <a:pt x="382681" y="155471"/>
                    <a:pt x="406070" y="165916"/>
                    <a:pt x="425748" y="165916"/>
                  </a:cubicBezTo>
                  <a:cubicBezTo>
                    <a:pt x="439382" y="165916"/>
                    <a:pt x="446200" y="160101"/>
                    <a:pt x="446200" y="148470"/>
                  </a:cubicBezTo>
                  <a:cubicBezTo>
                    <a:pt x="446200" y="131707"/>
                    <a:pt x="432385" y="109585"/>
                    <a:pt x="404756" y="82104"/>
                  </a:cubicBezTo>
                  <a:cubicBezTo>
                    <a:pt x="365644" y="42992"/>
                    <a:pt x="336064" y="23436"/>
                    <a:pt x="316015" y="23436"/>
                  </a:cubicBezTo>
                  <a:cubicBezTo>
                    <a:pt x="300242" y="23436"/>
                    <a:pt x="292356" y="31609"/>
                    <a:pt x="292356" y="47956"/>
                  </a:cubicBezTo>
                  <a:cubicBezTo>
                    <a:pt x="292356" y="53155"/>
                    <a:pt x="293461" y="58872"/>
                    <a:pt x="295671" y="65106"/>
                  </a:cubicBezTo>
                  <a:lnTo>
                    <a:pt x="300236" y="74403"/>
                  </a:lnTo>
                  <a:lnTo>
                    <a:pt x="286365" y="63246"/>
                  </a:lnTo>
                  <a:cubicBezTo>
                    <a:pt x="269865" y="50257"/>
                    <a:pt x="256387" y="40549"/>
                    <a:pt x="245932" y="34123"/>
                  </a:cubicBezTo>
                  <a:cubicBezTo>
                    <a:pt x="211179" y="12601"/>
                    <a:pt x="179004" y="1251"/>
                    <a:pt x="149407" y="74"/>
                  </a:cubicBezTo>
                  <a:cubicBezTo>
                    <a:pt x="113868" y="-1069"/>
                    <a:pt x="92977" y="11076"/>
                    <a:pt x="86733" y="36510"/>
                  </a:cubicBezTo>
                  <a:cubicBezTo>
                    <a:pt x="85797" y="35399"/>
                    <a:pt x="83051" y="34686"/>
                    <a:pt x="78495" y="34372"/>
                  </a:cubicBezTo>
                  <a:cubicBezTo>
                    <a:pt x="52325" y="33511"/>
                    <a:pt x="32363" y="41154"/>
                    <a:pt x="18608" y="57300"/>
                  </a:cubicBezTo>
                  <a:cubicBezTo>
                    <a:pt x="5923" y="72117"/>
                    <a:pt x="-277" y="92577"/>
                    <a:pt x="10" y="118680"/>
                  </a:cubicBezTo>
                  <a:cubicBezTo>
                    <a:pt x="304" y="146976"/>
                    <a:pt x="8868" y="174589"/>
                    <a:pt x="25702" y="201519"/>
                  </a:cubicBezTo>
                  <a:cubicBezTo>
                    <a:pt x="41190" y="226653"/>
                    <a:pt x="61340" y="247611"/>
                    <a:pt x="86152" y="264395"/>
                  </a:cubicBezTo>
                  <a:cubicBezTo>
                    <a:pt x="132334" y="295330"/>
                    <a:pt x="187735" y="310798"/>
                    <a:pt x="252354" y="310798"/>
                  </a:cubicBezTo>
                  <a:close/>
                  <a:moveTo>
                    <a:pt x="423596" y="296268"/>
                  </a:moveTo>
                  <a:cubicBezTo>
                    <a:pt x="404920" y="296268"/>
                    <a:pt x="386375" y="294232"/>
                    <a:pt x="367961" y="290158"/>
                  </a:cubicBezTo>
                  <a:cubicBezTo>
                    <a:pt x="384954" y="287351"/>
                    <a:pt x="397309" y="284946"/>
                    <a:pt x="405026" y="282945"/>
                  </a:cubicBezTo>
                  <a:cubicBezTo>
                    <a:pt x="434950" y="274939"/>
                    <a:pt x="454713" y="270936"/>
                    <a:pt x="464315" y="270936"/>
                  </a:cubicBezTo>
                  <a:cubicBezTo>
                    <a:pt x="469402" y="270936"/>
                    <a:pt x="471946" y="271979"/>
                    <a:pt x="471946" y="274064"/>
                  </a:cubicBezTo>
                  <a:cubicBezTo>
                    <a:pt x="471946" y="281827"/>
                    <a:pt x="466127" y="287724"/>
                    <a:pt x="454489" y="291757"/>
                  </a:cubicBezTo>
                  <a:cubicBezTo>
                    <a:pt x="445857" y="294765"/>
                    <a:pt x="435559" y="296268"/>
                    <a:pt x="423596" y="296268"/>
                  </a:cubicBezTo>
                  <a:close/>
                  <a:moveTo>
                    <a:pt x="252354" y="287053"/>
                  </a:moveTo>
                  <a:cubicBezTo>
                    <a:pt x="172884" y="287053"/>
                    <a:pt x="110567" y="265102"/>
                    <a:pt x="65403" y="221199"/>
                  </a:cubicBezTo>
                  <a:cubicBezTo>
                    <a:pt x="33061" y="189688"/>
                    <a:pt x="16751" y="157258"/>
                    <a:pt x="16473" y="123909"/>
                  </a:cubicBezTo>
                  <a:cubicBezTo>
                    <a:pt x="16154" y="99129"/>
                    <a:pt x="21250" y="80377"/>
                    <a:pt x="31761" y="67653"/>
                  </a:cubicBezTo>
                  <a:cubicBezTo>
                    <a:pt x="41852" y="55006"/>
                    <a:pt x="57444" y="48683"/>
                    <a:pt x="78536" y="48683"/>
                  </a:cubicBezTo>
                  <a:cubicBezTo>
                    <a:pt x="81478" y="48683"/>
                    <a:pt x="83665" y="48889"/>
                    <a:pt x="85097" y="49301"/>
                  </a:cubicBezTo>
                  <a:cubicBezTo>
                    <a:pt x="84239" y="60531"/>
                    <a:pt x="86686" y="73729"/>
                    <a:pt x="92440" y="88894"/>
                  </a:cubicBezTo>
                  <a:cubicBezTo>
                    <a:pt x="108867" y="132648"/>
                    <a:pt x="140591" y="173912"/>
                    <a:pt x="187613" y="212685"/>
                  </a:cubicBezTo>
                  <a:cubicBezTo>
                    <a:pt x="229626" y="247336"/>
                    <a:pt x="274038" y="271551"/>
                    <a:pt x="320851" y="285329"/>
                  </a:cubicBezTo>
                  <a:cubicBezTo>
                    <a:pt x="301540" y="286479"/>
                    <a:pt x="278707" y="287053"/>
                    <a:pt x="252354" y="287053"/>
                  </a:cubicBezTo>
                  <a:close/>
                  <a:moveTo>
                    <a:pt x="428750" y="150745"/>
                  </a:moveTo>
                  <a:cubicBezTo>
                    <a:pt x="423905" y="150745"/>
                    <a:pt x="415615" y="146504"/>
                    <a:pt x="403882" y="138022"/>
                  </a:cubicBezTo>
                  <a:cubicBezTo>
                    <a:pt x="381110" y="121971"/>
                    <a:pt x="357540" y="99780"/>
                    <a:pt x="333174" y="71447"/>
                  </a:cubicBezTo>
                  <a:cubicBezTo>
                    <a:pt x="321418" y="57637"/>
                    <a:pt x="315014" y="48734"/>
                    <a:pt x="313962" y="44738"/>
                  </a:cubicBezTo>
                  <a:cubicBezTo>
                    <a:pt x="312819" y="40082"/>
                    <a:pt x="313647" y="37754"/>
                    <a:pt x="316445" y="37754"/>
                  </a:cubicBezTo>
                  <a:cubicBezTo>
                    <a:pt x="321022" y="37754"/>
                    <a:pt x="328638" y="39697"/>
                    <a:pt x="339292" y="43584"/>
                  </a:cubicBezTo>
                  <a:cubicBezTo>
                    <a:pt x="364020" y="66887"/>
                    <a:pt x="386936" y="90517"/>
                    <a:pt x="408042" y="114476"/>
                  </a:cubicBezTo>
                  <a:cubicBezTo>
                    <a:pt x="418518" y="126489"/>
                    <a:pt x="425661" y="136895"/>
                    <a:pt x="429471" y="145693"/>
                  </a:cubicBezTo>
                  <a:cubicBezTo>
                    <a:pt x="432219" y="149061"/>
                    <a:pt x="431979" y="150745"/>
                    <a:pt x="428750" y="150745"/>
                  </a:cubicBezTo>
                  <a:close/>
                </a:path>
              </a:pathLst>
            </a:custGeom>
          </p:spPr>
        </p:pic>
        <p:pic>
          <p:nvPicPr>
            <p:cNvPr id="44" name="Picture 43">
              <a:extLst>
                <a:ext uri="{FF2B5EF4-FFF2-40B4-BE49-F238E27FC236}">
                  <a16:creationId xmlns:a16="http://schemas.microsoft.com/office/drawing/2014/main" id="{E1036A3D-C3D4-8641-C025-96E5DC6DB22B}"/>
                </a:ext>
              </a:extLst>
            </p:cNvPr>
            <p:cNvPicPr>
              <a:picLocks noChangeAspect="1"/>
            </p:cNvPicPr>
            <p:nvPr/>
          </p:nvPicPr>
          <p:blipFill>
            <a:blip r:embed="rId8" cstate="email">
              <a:extLst>
                <a:ext uri="{28A0092B-C50C-407E-A947-70E740481C1C}">
                  <a14:useLocalDpi xmlns:a14="http://schemas.microsoft.com/office/drawing/2010/main" val="0"/>
                </a:ext>
              </a:extLst>
            </a:blip>
            <a:srcRect l="36228" t="23347" r="2604" b="36292"/>
            <a:stretch>
              <a:fillRect/>
            </a:stretch>
          </p:blipFill>
          <p:spPr>
            <a:xfrm flipV="1">
              <a:off x="2996355" y="1712082"/>
              <a:ext cx="721955" cy="210575"/>
            </a:xfrm>
            <a:custGeom>
              <a:avLst/>
              <a:gdLst/>
              <a:ahLst/>
              <a:cxnLst/>
              <a:rect l="l" t="t" r="r" b="b"/>
              <a:pathLst>
                <a:path w="721955" h="210575">
                  <a:moveTo>
                    <a:pt x="382772" y="210258"/>
                  </a:moveTo>
                  <a:lnTo>
                    <a:pt x="382772" y="201487"/>
                  </a:lnTo>
                  <a:cubicBezTo>
                    <a:pt x="368247" y="198260"/>
                    <a:pt x="349385" y="187212"/>
                    <a:pt x="326184" y="168343"/>
                  </a:cubicBezTo>
                  <a:cubicBezTo>
                    <a:pt x="313354" y="157793"/>
                    <a:pt x="297853" y="145744"/>
                    <a:pt x="279682" y="132193"/>
                  </a:cubicBezTo>
                  <a:cubicBezTo>
                    <a:pt x="280489" y="132193"/>
                    <a:pt x="283820" y="132313"/>
                    <a:pt x="289676" y="132552"/>
                  </a:cubicBezTo>
                  <a:cubicBezTo>
                    <a:pt x="297029" y="132852"/>
                    <a:pt x="303066" y="132733"/>
                    <a:pt x="307789" y="132193"/>
                  </a:cubicBezTo>
                  <a:cubicBezTo>
                    <a:pt x="313340" y="132193"/>
                    <a:pt x="315520" y="129089"/>
                    <a:pt x="314329" y="122879"/>
                  </a:cubicBezTo>
                  <a:lnTo>
                    <a:pt x="314228" y="122783"/>
                  </a:lnTo>
                  <a:lnTo>
                    <a:pt x="315787" y="123790"/>
                  </a:lnTo>
                  <a:cubicBezTo>
                    <a:pt x="331096" y="132861"/>
                    <a:pt x="345950" y="139162"/>
                    <a:pt x="360350" y="142696"/>
                  </a:cubicBezTo>
                  <a:cubicBezTo>
                    <a:pt x="367078" y="144695"/>
                    <a:pt x="373004" y="144457"/>
                    <a:pt x="378128" y="141982"/>
                  </a:cubicBezTo>
                  <a:cubicBezTo>
                    <a:pt x="382980" y="139261"/>
                    <a:pt x="385614" y="135512"/>
                    <a:pt x="386031" y="130735"/>
                  </a:cubicBezTo>
                  <a:cubicBezTo>
                    <a:pt x="386935" y="119801"/>
                    <a:pt x="378644" y="108264"/>
                    <a:pt x="361159" y="96126"/>
                  </a:cubicBezTo>
                  <a:cubicBezTo>
                    <a:pt x="347434" y="86576"/>
                    <a:pt x="331810" y="80753"/>
                    <a:pt x="314289" y="78655"/>
                  </a:cubicBezTo>
                  <a:cubicBezTo>
                    <a:pt x="308109" y="78084"/>
                    <a:pt x="304566" y="78513"/>
                    <a:pt x="303660" y="79943"/>
                  </a:cubicBezTo>
                  <a:cubicBezTo>
                    <a:pt x="298974" y="74758"/>
                    <a:pt x="293256" y="68378"/>
                    <a:pt x="286507" y="60803"/>
                  </a:cubicBezTo>
                  <a:cubicBezTo>
                    <a:pt x="269746" y="42134"/>
                    <a:pt x="261366" y="28609"/>
                    <a:pt x="261366" y="20230"/>
                  </a:cubicBezTo>
                  <a:cubicBezTo>
                    <a:pt x="261366" y="17860"/>
                    <a:pt x="263622" y="16675"/>
                    <a:pt x="268135" y="16675"/>
                  </a:cubicBezTo>
                  <a:cubicBezTo>
                    <a:pt x="275893" y="16675"/>
                    <a:pt x="287384" y="21568"/>
                    <a:pt x="302608" y="31354"/>
                  </a:cubicBezTo>
                  <a:cubicBezTo>
                    <a:pt x="322087" y="43778"/>
                    <a:pt x="340521" y="58468"/>
                    <a:pt x="357908" y="75424"/>
                  </a:cubicBezTo>
                  <a:cubicBezTo>
                    <a:pt x="359249" y="76572"/>
                    <a:pt x="360742" y="77475"/>
                    <a:pt x="362386" y="78133"/>
                  </a:cubicBezTo>
                  <a:lnTo>
                    <a:pt x="365877" y="78213"/>
                  </a:lnTo>
                  <a:lnTo>
                    <a:pt x="382891" y="97820"/>
                  </a:lnTo>
                  <a:cubicBezTo>
                    <a:pt x="398614" y="114408"/>
                    <a:pt x="412389" y="126472"/>
                    <a:pt x="424218" y="134014"/>
                  </a:cubicBezTo>
                  <a:cubicBezTo>
                    <a:pt x="432279" y="139230"/>
                    <a:pt x="444822" y="141839"/>
                    <a:pt x="461847" y="141839"/>
                  </a:cubicBezTo>
                  <a:cubicBezTo>
                    <a:pt x="442955" y="124431"/>
                    <a:pt x="422451" y="105427"/>
                    <a:pt x="400337" y="84827"/>
                  </a:cubicBezTo>
                  <a:cubicBezTo>
                    <a:pt x="412312" y="97444"/>
                    <a:pt x="425757" y="107826"/>
                    <a:pt x="440671" y="115973"/>
                  </a:cubicBezTo>
                  <a:cubicBezTo>
                    <a:pt x="467054" y="134644"/>
                    <a:pt x="486086" y="143980"/>
                    <a:pt x="497764" y="143980"/>
                  </a:cubicBezTo>
                  <a:cubicBezTo>
                    <a:pt x="502468" y="143980"/>
                    <a:pt x="506874" y="142387"/>
                    <a:pt x="510982" y="139202"/>
                  </a:cubicBezTo>
                  <a:cubicBezTo>
                    <a:pt x="515090" y="136016"/>
                    <a:pt x="516971" y="131870"/>
                    <a:pt x="516624" y="126763"/>
                  </a:cubicBezTo>
                  <a:cubicBezTo>
                    <a:pt x="516005" y="115018"/>
                    <a:pt x="503824" y="98554"/>
                    <a:pt x="480082" y="77371"/>
                  </a:cubicBezTo>
                  <a:cubicBezTo>
                    <a:pt x="467329" y="64859"/>
                    <a:pt x="459030" y="56740"/>
                    <a:pt x="455187" y="53015"/>
                  </a:cubicBezTo>
                  <a:cubicBezTo>
                    <a:pt x="434767" y="34094"/>
                    <a:pt x="424557" y="22022"/>
                    <a:pt x="424557" y="16801"/>
                  </a:cubicBezTo>
                  <a:cubicBezTo>
                    <a:pt x="424557" y="16717"/>
                    <a:pt x="425241" y="16675"/>
                    <a:pt x="426609" y="16675"/>
                  </a:cubicBezTo>
                  <a:cubicBezTo>
                    <a:pt x="437805" y="16675"/>
                    <a:pt x="464609" y="35625"/>
                    <a:pt x="507020" y="73525"/>
                  </a:cubicBezTo>
                  <a:lnTo>
                    <a:pt x="509882" y="75435"/>
                  </a:lnTo>
                  <a:lnTo>
                    <a:pt x="516837" y="75107"/>
                  </a:lnTo>
                  <a:lnTo>
                    <a:pt x="527938" y="88109"/>
                  </a:lnTo>
                  <a:cubicBezTo>
                    <a:pt x="534368" y="95109"/>
                    <a:pt x="545720" y="104675"/>
                    <a:pt x="561993" y="116806"/>
                  </a:cubicBezTo>
                  <a:cubicBezTo>
                    <a:pt x="549953" y="115663"/>
                    <a:pt x="542765" y="115092"/>
                    <a:pt x="540431" y="115092"/>
                  </a:cubicBezTo>
                  <a:lnTo>
                    <a:pt x="537433" y="115092"/>
                  </a:lnTo>
                  <a:cubicBezTo>
                    <a:pt x="533375" y="115092"/>
                    <a:pt x="531602" y="117992"/>
                    <a:pt x="532115" y="123791"/>
                  </a:cubicBezTo>
                  <a:cubicBezTo>
                    <a:pt x="534933" y="126610"/>
                    <a:pt x="537504" y="128368"/>
                    <a:pt x="539827" y="129065"/>
                  </a:cubicBezTo>
                  <a:cubicBezTo>
                    <a:pt x="554204" y="130579"/>
                    <a:pt x="564540" y="131336"/>
                    <a:pt x="570836" y="131336"/>
                  </a:cubicBezTo>
                  <a:cubicBezTo>
                    <a:pt x="604679" y="164336"/>
                    <a:pt x="631112" y="186126"/>
                    <a:pt x="650134" y="196705"/>
                  </a:cubicBezTo>
                  <a:cubicBezTo>
                    <a:pt x="655564" y="199692"/>
                    <a:pt x="659722" y="201763"/>
                    <a:pt x="662607" y="202918"/>
                  </a:cubicBezTo>
                  <a:cubicBezTo>
                    <a:pt x="674258" y="209063"/>
                    <a:pt x="688930" y="211510"/>
                    <a:pt x="706622" y="210258"/>
                  </a:cubicBezTo>
                  <a:lnTo>
                    <a:pt x="706622" y="201487"/>
                  </a:lnTo>
                  <a:cubicBezTo>
                    <a:pt x="692097" y="198260"/>
                    <a:pt x="673235" y="187212"/>
                    <a:pt x="650034" y="168343"/>
                  </a:cubicBezTo>
                  <a:cubicBezTo>
                    <a:pt x="637204" y="157793"/>
                    <a:pt x="621703" y="145744"/>
                    <a:pt x="603533" y="132193"/>
                  </a:cubicBezTo>
                  <a:cubicBezTo>
                    <a:pt x="604339" y="132193"/>
                    <a:pt x="607670" y="132313"/>
                    <a:pt x="613526" y="132552"/>
                  </a:cubicBezTo>
                  <a:cubicBezTo>
                    <a:pt x="620879" y="132852"/>
                    <a:pt x="626916" y="132733"/>
                    <a:pt x="631639" y="132193"/>
                  </a:cubicBezTo>
                  <a:cubicBezTo>
                    <a:pt x="637190" y="132193"/>
                    <a:pt x="639370" y="129089"/>
                    <a:pt x="638179" y="122879"/>
                  </a:cubicBezTo>
                  <a:cubicBezTo>
                    <a:pt x="636148" y="119687"/>
                    <a:pt x="633142" y="118091"/>
                    <a:pt x="629162" y="118091"/>
                  </a:cubicBezTo>
                  <a:lnTo>
                    <a:pt x="611747" y="118091"/>
                  </a:lnTo>
                  <a:lnTo>
                    <a:pt x="602115" y="117684"/>
                  </a:lnTo>
                  <a:cubicBezTo>
                    <a:pt x="597948" y="117413"/>
                    <a:pt x="595428" y="117206"/>
                    <a:pt x="594553" y="117063"/>
                  </a:cubicBezTo>
                  <a:cubicBezTo>
                    <a:pt x="586249" y="111318"/>
                    <a:pt x="578643" y="103664"/>
                    <a:pt x="571734" y="94100"/>
                  </a:cubicBezTo>
                  <a:cubicBezTo>
                    <a:pt x="531780" y="52887"/>
                    <a:pt x="511803" y="27977"/>
                    <a:pt x="511803" y="19373"/>
                  </a:cubicBezTo>
                  <a:cubicBezTo>
                    <a:pt x="511803" y="17859"/>
                    <a:pt x="512273" y="17101"/>
                    <a:pt x="513213" y="17101"/>
                  </a:cubicBezTo>
                  <a:cubicBezTo>
                    <a:pt x="518492" y="17101"/>
                    <a:pt x="526469" y="20075"/>
                    <a:pt x="537145" y="26024"/>
                  </a:cubicBezTo>
                  <a:lnTo>
                    <a:pt x="547464" y="32210"/>
                  </a:lnTo>
                  <a:lnTo>
                    <a:pt x="549397" y="37840"/>
                  </a:lnTo>
                  <a:cubicBezTo>
                    <a:pt x="552469" y="42727"/>
                    <a:pt x="556996" y="47786"/>
                    <a:pt x="562978" y="53019"/>
                  </a:cubicBezTo>
                  <a:cubicBezTo>
                    <a:pt x="564387" y="54339"/>
                    <a:pt x="566454" y="55999"/>
                    <a:pt x="569180" y="57999"/>
                  </a:cubicBezTo>
                  <a:lnTo>
                    <a:pt x="580827" y="67944"/>
                  </a:lnTo>
                  <a:cubicBezTo>
                    <a:pt x="591948" y="77057"/>
                    <a:pt x="599208" y="81613"/>
                    <a:pt x="602607" y="81613"/>
                  </a:cubicBezTo>
                  <a:cubicBezTo>
                    <a:pt x="616103" y="93219"/>
                    <a:pt x="626373" y="101578"/>
                    <a:pt x="633419" y="106690"/>
                  </a:cubicBezTo>
                  <a:lnTo>
                    <a:pt x="643498" y="118248"/>
                  </a:lnTo>
                  <a:cubicBezTo>
                    <a:pt x="647387" y="121998"/>
                    <a:pt x="650581" y="125385"/>
                    <a:pt x="653082" y="128409"/>
                  </a:cubicBezTo>
                  <a:cubicBezTo>
                    <a:pt x="680273" y="161366"/>
                    <a:pt x="699843" y="177845"/>
                    <a:pt x="711790" y="177845"/>
                  </a:cubicBezTo>
                  <a:cubicBezTo>
                    <a:pt x="718567" y="177845"/>
                    <a:pt x="721955" y="174743"/>
                    <a:pt x="721955" y="168541"/>
                  </a:cubicBezTo>
                  <a:cubicBezTo>
                    <a:pt x="721955" y="162479"/>
                    <a:pt x="714382" y="154755"/>
                    <a:pt x="699235" y="145367"/>
                  </a:cubicBezTo>
                  <a:cubicBezTo>
                    <a:pt x="679216" y="129772"/>
                    <a:pt x="668839" y="121561"/>
                    <a:pt x="668106" y="120734"/>
                  </a:cubicBezTo>
                  <a:cubicBezTo>
                    <a:pt x="665984" y="118234"/>
                    <a:pt x="664343" y="114991"/>
                    <a:pt x="663185" y="111005"/>
                  </a:cubicBezTo>
                  <a:cubicBezTo>
                    <a:pt x="662025" y="107019"/>
                    <a:pt x="660469" y="99215"/>
                    <a:pt x="658516" y="87594"/>
                  </a:cubicBezTo>
                  <a:cubicBezTo>
                    <a:pt x="656216" y="76099"/>
                    <a:pt x="653881" y="67316"/>
                    <a:pt x="651510" y="61243"/>
                  </a:cubicBezTo>
                  <a:cubicBezTo>
                    <a:pt x="647847" y="52043"/>
                    <a:pt x="643116" y="44389"/>
                    <a:pt x="637317" y="38283"/>
                  </a:cubicBezTo>
                  <a:lnTo>
                    <a:pt x="634428" y="35849"/>
                  </a:lnTo>
                  <a:lnTo>
                    <a:pt x="649880" y="45663"/>
                  </a:lnTo>
                  <a:cubicBezTo>
                    <a:pt x="661175" y="53503"/>
                    <a:pt x="672710" y="62162"/>
                    <a:pt x="684487" y="71640"/>
                  </a:cubicBezTo>
                  <a:cubicBezTo>
                    <a:pt x="689095" y="76859"/>
                    <a:pt x="693061" y="78390"/>
                    <a:pt x="696383" y="76234"/>
                  </a:cubicBezTo>
                  <a:cubicBezTo>
                    <a:pt x="698284" y="74430"/>
                    <a:pt x="698720" y="71697"/>
                    <a:pt x="697691" y="68033"/>
                  </a:cubicBezTo>
                  <a:cubicBezTo>
                    <a:pt x="697058" y="66608"/>
                    <a:pt x="696246" y="65400"/>
                    <a:pt x="695256" y="64409"/>
                  </a:cubicBezTo>
                  <a:cubicBezTo>
                    <a:pt x="670653" y="41687"/>
                    <a:pt x="644543" y="24189"/>
                    <a:pt x="616925" y="11913"/>
                  </a:cubicBezTo>
                  <a:cubicBezTo>
                    <a:pt x="605080" y="6733"/>
                    <a:pt x="592171" y="3548"/>
                    <a:pt x="578197" y="2357"/>
                  </a:cubicBezTo>
                  <a:cubicBezTo>
                    <a:pt x="574367" y="2072"/>
                    <a:pt x="571195" y="2080"/>
                    <a:pt x="568681" y="2381"/>
                  </a:cubicBezTo>
                  <a:cubicBezTo>
                    <a:pt x="556394" y="2884"/>
                    <a:pt x="548796" y="7008"/>
                    <a:pt x="545889" y="14751"/>
                  </a:cubicBezTo>
                  <a:lnTo>
                    <a:pt x="545846" y="15033"/>
                  </a:lnTo>
                  <a:lnTo>
                    <a:pt x="542562" y="12771"/>
                  </a:lnTo>
                  <a:cubicBezTo>
                    <a:pt x="529812" y="4829"/>
                    <a:pt x="519172" y="857"/>
                    <a:pt x="510642" y="857"/>
                  </a:cubicBezTo>
                  <a:cubicBezTo>
                    <a:pt x="496082" y="857"/>
                    <a:pt x="488624" y="7841"/>
                    <a:pt x="488267" y="21808"/>
                  </a:cubicBezTo>
                  <a:cubicBezTo>
                    <a:pt x="488195" y="25580"/>
                    <a:pt x="488968" y="29790"/>
                    <a:pt x="490585" y="34438"/>
                  </a:cubicBezTo>
                  <a:lnTo>
                    <a:pt x="495149" y="43871"/>
                  </a:lnTo>
                  <a:lnTo>
                    <a:pt x="487741" y="37764"/>
                  </a:lnTo>
                  <a:cubicBezTo>
                    <a:pt x="479322" y="31000"/>
                    <a:pt x="471951" y="25449"/>
                    <a:pt x="465628" y="21111"/>
                  </a:cubicBezTo>
                  <a:cubicBezTo>
                    <a:pt x="447038" y="8324"/>
                    <a:pt x="432246" y="1930"/>
                    <a:pt x="421250" y="1930"/>
                  </a:cubicBezTo>
                  <a:cubicBezTo>
                    <a:pt x="409941" y="1930"/>
                    <a:pt x="403555" y="7683"/>
                    <a:pt x="402093" y="19188"/>
                  </a:cubicBezTo>
                  <a:cubicBezTo>
                    <a:pt x="400235" y="34665"/>
                    <a:pt x="413231" y="54758"/>
                    <a:pt x="441081" y="79468"/>
                  </a:cubicBezTo>
                  <a:lnTo>
                    <a:pt x="448171" y="87273"/>
                  </a:lnTo>
                  <a:cubicBezTo>
                    <a:pt x="463937" y="101652"/>
                    <a:pt x="474654" y="111260"/>
                    <a:pt x="480321" y="116096"/>
                  </a:cubicBezTo>
                  <a:cubicBezTo>
                    <a:pt x="484536" y="119672"/>
                    <a:pt x="487697" y="122651"/>
                    <a:pt x="489804" y="125034"/>
                  </a:cubicBezTo>
                  <a:lnTo>
                    <a:pt x="491515" y="127934"/>
                  </a:lnTo>
                  <a:lnTo>
                    <a:pt x="489425" y="127874"/>
                  </a:lnTo>
                  <a:cubicBezTo>
                    <a:pt x="482823" y="126133"/>
                    <a:pt x="470532" y="119576"/>
                    <a:pt x="452553" y="108203"/>
                  </a:cubicBezTo>
                  <a:cubicBezTo>
                    <a:pt x="411649" y="83097"/>
                    <a:pt x="377978" y="53719"/>
                    <a:pt x="351540" y="20070"/>
                  </a:cubicBezTo>
                  <a:lnTo>
                    <a:pt x="335904" y="0"/>
                  </a:lnTo>
                  <a:cubicBezTo>
                    <a:pt x="327306" y="0"/>
                    <a:pt x="323308" y="6064"/>
                    <a:pt x="323909" y="18191"/>
                  </a:cubicBezTo>
                  <a:cubicBezTo>
                    <a:pt x="324232" y="20129"/>
                    <a:pt x="324794" y="21887"/>
                    <a:pt x="325593" y="23465"/>
                  </a:cubicBezTo>
                  <a:lnTo>
                    <a:pt x="334935" y="37730"/>
                  </a:lnTo>
                  <a:lnTo>
                    <a:pt x="318804" y="26870"/>
                  </a:lnTo>
                  <a:cubicBezTo>
                    <a:pt x="295945" y="9241"/>
                    <a:pt x="276160" y="1092"/>
                    <a:pt x="259450" y="2422"/>
                  </a:cubicBezTo>
                  <a:cubicBezTo>
                    <a:pt x="246712" y="3422"/>
                    <a:pt x="239232" y="8990"/>
                    <a:pt x="237012" y="19126"/>
                  </a:cubicBezTo>
                  <a:lnTo>
                    <a:pt x="236755" y="25546"/>
                  </a:lnTo>
                  <a:lnTo>
                    <a:pt x="232166" y="22037"/>
                  </a:lnTo>
                  <a:cubicBezTo>
                    <a:pt x="213290" y="7917"/>
                    <a:pt x="198165" y="857"/>
                    <a:pt x="186791" y="857"/>
                  </a:cubicBezTo>
                  <a:cubicBezTo>
                    <a:pt x="172232" y="857"/>
                    <a:pt x="164774" y="7841"/>
                    <a:pt x="164417" y="21808"/>
                  </a:cubicBezTo>
                  <a:cubicBezTo>
                    <a:pt x="164345" y="25580"/>
                    <a:pt x="165118" y="29790"/>
                    <a:pt x="166735" y="34438"/>
                  </a:cubicBezTo>
                  <a:lnTo>
                    <a:pt x="171299" y="43871"/>
                  </a:lnTo>
                  <a:lnTo>
                    <a:pt x="163891" y="37764"/>
                  </a:lnTo>
                  <a:cubicBezTo>
                    <a:pt x="155472" y="31000"/>
                    <a:pt x="148101" y="25449"/>
                    <a:pt x="141778" y="21111"/>
                  </a:cubicBezTo>
                  <a:cubicBezTo>
                    <a:pt x="123188" y="8324"/>
                    <a:pt x="108396" y="1930"/>
                    <a:pt x="97400" y="1930"/>
                  </a:cubicBezTo>
                  <a:cubicBezTo>
                    <a:pt x="86091" y="1930"/>
                    <a:pt x="79705" y="7683"/>
                    <a:pt x="78243" y="19188"/>
                  </a:cubicBezTo>
                  <a:cubicBezTo>
                    <a:pt x="76385" y="34665"/>
                    <a:pt x="89381" y="54758"/>
                    <a:pt x="117231" y="79468"/>
                  </a:cubicBezTo>
                  <a:lnTo>
                    <a:pt x="124321" y="87273"/>
                  </a:lnTo>
                  <a:cubicBezTo>
                    <a:pt x="140087" y="101652"/>
                    <a:pt x="150804" y="111260"/>
                    <a:pt x="156471" y="116096"/>
                  </a:cubicBezTo>
                  <a:cubicBezTo>
                    <a:pt x="160686" y="119672"/>
                    <a:pt x="163847" y="122651"/>
                    <a:pt x="165954" y="125034"/>
                  </a:cubicBezTo>
                  <a:lnTo>
                    <a:pt x="167665" y="127934"/>
                  </a:lnTo>
                  <a:lnTo>
                    <a:pt x="165575" y="127874"/>
                  </a:lnTo>
                  <a:cubicBezTo>
                    <a:pt x="158973" y="126133"/>
                    <a:pt x="146683" y="119576"/>
                    <a:pt x="128703" y="108203"/>
                  </a:cubicBezTo>
                  <a:cubicBezTo>
                    <a:pt x="87799" y="83097"/>
                    <a:pt x="54128" y="53719"/>
                    <a:pt x="27690" y="20070"/>
                  </a:cubicBezTo>
                  <a:lnTo>
                    <a:pt x="12054" y="0"/>
                  </a:lnTo>
                  <a:cubicBezTo>
                    <a:pt x="3456" y="0"/>
                    <a:pt x="-542" y="6064"/>
                    <a:pt x="59" y="18191"/>
                  </a:cubicBezTo>
                  <a:cubicBezTo>
                    <a:pt x="382" y="20129"/>
                    <a:pt x="944" y="21887"/>
                    <a:pt x="1743" y="23465"/>
                  </a:cubicBezTo>
                  <a:cubicBezTo>
                    <a:pt x="12281" y="43935"/>
                    <a:pt x="31380" y="68720"/>
                    <a:pt x="59041" y="97820"/>
                  </a:cubicBezTo>
                  <a:cubicBezTo>
                    <a:pt x="74764" y="114408"/>
                    <a:pt x="88540" y="126472"/>
                    <a:pt x="100368" y="134014"/>
                  </a:cubicBezTo>
                  <a:cubicBezTo>
                    <a:pt x="108429" y="139230"/>
                    <a:pt x="120972" y="141839"/>
                    <a:pt x="137997" y="141839"/>
                  </a:cubicBezTo>
                  <a:cubicBezTo>
                    <a:pt x="119105" y="124431"/>
                    <a:pt x="98602" y="105427"/>
                    <a:pt x="76487" y="84827"/>
                  </a:cubicBezTo>
                  <a:cubicBezTo>
                    <a:pt x="88462" y="97444"/>
                    <a:pt x="101907" y="107826"/>
                    <a:pt x="116821" y="115973"/>
                  </a:cubicBezTo>
                  <a:cubicBezTo>
                    <a:pt x="143204" y="134644"/>
                    <a:pt x="162236" y="143980"/>
                    <a:pt x="173914" y="143980"/>
                  </a:cubicBezTo>
                  <a:cubicBezTo>
                    <a:pt x="178618" y="143980"/>
                    <a:pt x="183024" y="142387"/>
                    <a:pt x="187132" y="139202"/>
                  </a:cubicBezTo>
                  <a:cubicBezTo>
                    <a:pt x="191240" y="136016"/>
                    <a:pt x="193121" y="131870"/>
                    <a:pt x="192774" y="126763"/>
                  </a:cubicBezTo>
                  <a:cubicBezTo>
                    <a:pt x="192155" y="115018"/>
                    <a:pt x="179974" y="98554"/>
                    <a:pt x="156232" y="77371"/>
                  </a:cubicBezTo>
                  <a:cubicBezTo>
                    <a:pt x="143479" y="64859"/>
                    <a:pt x="135180" y="56740"/>
                    <a:pt x="131337" y="53015"/>
                  </a:cubicBezTo>
                  <a:cubicBezTo>
                    <a:pt x="110917" y="34094"/>
                    <a:pt x="100707" y="22022"/>
                    <a:pt x="100707" y="16801"/>
                  </a:cubicBezTo>
                  <a:cubicBezTo>
                    <a:pt x="100707" y="16717"/>
                    <a:pt x="101391" y="16675"/>
                    <a:pt x="102759" y="16675"/>
                  </a:cubicBezTo>
                  <a:cubicBezTo>
                    <a:pt x="113955" y="16675"/>
                    <a:pt x="140759" y="35625"/>
                    <a:pt x="183170" y="73525"/>
                  </a:cubicBezTo>
                  <a:lnTo>
                    <a:pt x="186032" y="75435"/>
                  </a:lnTo>
                  <a:lnTo>
                    <a:pt x="192987" y="75107"/>
                  </a:lnTo>
                  <a:lnTo>
                    <a:pt x="204087" y="88109"/>
                  </a:lnTo>
                  <a:cubicBezTo>
                    <a:pt x="210518" y="95109"/>
                    <a:pt x="221870" y="104675"/>
                    <a:pt x="238143" y="116806"/>
                  </a:cubicBezTo>
                  <a:cubicBezTo>
                    <a:pt x="226103" y="115663"/>
                    <a:pt x="218915" y="115092"/>
                    <a:pt x="216581" y="115092"/>
                  </a:cubicBezTo>
                  <a:lnTo>
                    <a:pt x="213583" y="115092"/>
                  </a:lnTo>
                  <a:cubicBezTo>
                    <a:pt x="209525" y="115092"/>
                    <a:pt x="207752" y="117992"/>
                    <a:pt x="208265" y="123791"/>
                  </a:cubicBezTo>
                  <a:cubicBezTo>
                    <a:pt x="211084" y="126610"/>
                    <a:pt x="213654" y="128368"/>
                    <a:pt x="215977" y="129065"/>
                  </a:cubicBezTo>
                  <a:cubicBezTo>
                    <a:pt x="230354" y="130579"/>
                    <a:pt x="240690" y="131336"/>
                    <a:pt x="246986" y="131336"/>
                  </a:cubicBezTo>
                  <a:cubicBezTo>
                    <a:pt x="280829" y="164336"/>
                    <a:pt x="307261" y="186126"/>
                    <a:pt x="326283" y="196705"/>
                  </a:cubicBezTo>
                  <a:cubicBezTo>
                    <a:pt x="331714" y="199692"/>
                    <a:pt x="335872" y="201763"/>
                    <a:pt x="338757" y="202918"/>
                  </a:cubicBezTo>
                  <a:cubicBezTo>
                    <a:pt x="350408" y="209063"/>
                    <a:pt x="365080" y="211510"/>
                    <a:pt x="382772" y="210258"/>
                  </a:cubicBezTo>
                  <a:close/>
                  <a:moveTo>
                    <a:pt x="307874" y="118676"/>
                  </a:moveTo>
                  <a:lnTo>
                    <a:pt x="305312" y="118091"/>
                  </a:lnTo>
                  <a:lnTo>
                    <a:pt x="287897" y="118091"/>
                  </a:lnTo>
                  <a:lnTo>
                    <a:pt x="278265" y="117684"/>
                  </a:lnTo>
                  <a:cubicBezTo>
                    <a:pt x="274098" y="117413"/>
                    <a:pt x="271578" y="117206"/>
                    <a:pt x="270703" y="117063"/>
                  </a:cubicBezTo>
                  <a:cubicBezTo>
                    <a:pt x="262399" y="111318"/>
                    <a:pt x="254793" y="103664"/>
                    <a:pt x="247884" y="94100"/>
                  </a:cubicBezTo>
                  <a:cubicBezTo>
                    <a:pt x="207930" y="52887"/>
                    <a:pt x="187953" y="27977"/>
                    <a:pt x="187953" y="19373"/>
                  </a:cubicBezTo>
                  <a:cubicBezTo>
                    <a:pt x="187953" y="17859"/>
                    <a:pt x="188423" y="17101"/>
                    <a:pt x="189363" y="17101"/>
                  </a:cubicBezTo>
                  <a:cubicBezTo>
                    <a:pt x="196401" y="17101"/>
                    <a:pt x="208237" y="22389"/>
                    <a:pt x="224871" y="32963"/>
                  </a:cubicBezTo>
                  <a:cubicBezTo>
                    <a:pt x="226167" y="34540"/>
                    <a:pt x="228688" y="37036"/>
                    <a:pt x="232432" y="40453"/>
                  </a:cubicBezTo>
                  <a:lnTo>
                    <a:pt x="241238" y="48141"/>
                  </a:lnTo>
                  <a:lnTo>
                    <a:pt x="243598" y="53862"/>
                  </a:lnTo>
                  <a:cubicBezTo>
                    <a:pt x="253924" y="74371"/>
                    <a:pt x="272834" y="94350"/>
                    <a:pt x="300326" y="113797"/>
                  </a:cubicBezTo>
                  <a:lnTo>
                    <a:pt x="307874" y="118676"/>
                  </a:lnTo>
                  <a:close/>
                  <a:moveTo>
                    <a:pt x="649553" y="111663"/>
                  </a:moveTo>
                  <a:cubicBezTo>
                    <a:pt x="634115" y="92602"/>
                    <a:pt x="621161" y="78843"/>
                    <a:pt x="610692" y="70386"/>
                  </a:cubicBezTo>
                  <a:lnTo>
                    <a:pt x="607265" y="66241"/>
                  </a:lnTo>
                  <a:lnTo>
                    <a:pt x="605240" y="63272"/>
                  </a:lnTo>
                  <a:cubicBezTo>
                    <a:pt x="593767" y="53415"/>
                    <a:pt x="586164" y="46837"/>
                    <a:pt x="582432" y="43537"/>
                  </a:cubicBezTo>
                  <a:lnTo>
                    <a:pt x="568999" y="32051"/>
                  </a:lnTo>
                  <a:cubicBezTo>
                    <a:pt x="565673" y="29464"/>
                    <a:pt x="562928" y="27337"/>
                    <a:pt x="560765" y="25667"/>
                  </a:cubicBezTo>
                  <a:lnTo>
                    <a:pt x="560306" y="25317"/>
                  </a:lnTo>
                  <a:lnTo>
                    <a:pt x="559169" y="23847"/>
                  </a:lnTo>
                  <a:cubicBezTo>
                    <a:pt x="558673" y="21493"/>
                    <a:pt x="560825" y="20315"/>
                    <a:pt x="565625" y="20315"/>
                  </a:cubicBezTo>
                  <a:cubicBezTo>
                    <a:pt x="571668" y="20315"/>
                    <a:pt x="577926" y="21775"/>
                    <a:pt x="584399" y="24694"/>
                  </a:cubicBezTo>
                  <a:cubicBezTo>
                    <a:pt x="599726" y="33376"/>
                    <a:pt x="613927" y="47705"/>
                    <a:pt x="627004" y="67681"/>
                  </a:cubicBezTo>
                  <a:cubicBezTo>
                    <a:pt x="637255" y="83012"/>
                    <a:pt x="644772" y="97673"/>
                    <a:pt x="649553" y="111663"/>
                  </a:cubicBezTo>
                  <a:close/>
                  <a:moveTo>
                    <a:pt x="369873" y="129849"/>
                  </a:moveTo>
                  <a:lnTo>
                    <a:pt x="363707" y="127191"/>
                  </a:lnTo>
                  <a:cubicBezTo>
                    <a:pt x="359971" y="124970"/>
                    <a:pt x="355074" y="121638"/>
                    <a:pt x="349017" y="117196"/>
                  </a:cubicBezTo>
                  <a:cubicBezTo>
                    <a:pt x="341282" y="111622"/>
                    <a:pt x="334201" y="106483"/>
                    <a:pt x="327772" y="101779"/>
                  </a:cubicBezTo>
                  <a:lnTo>
                    <a:pt x="313889" y="91518"/>
                  </a:lnTo>
                  <a:lnTo>
                    <a:pt x="317912" y="92094"/>
                  </a:lnTo>
                  <a:cubicBezTo>
                    <a:pt x="327347" y="94627"/>
                    <a:pt x="338563" y="100959"/>
                    <a:pt x="351558" y="111089"/>
                  </a:cubicBezTo>
                  <a:cubicBezTo>
                    <a:pt x="357870" y="116021"/>
                    <a:pt x="362604" y="120131"/>
                    <a:pt x="365760" y="123420"/>
                  </a:cubicBezTo>
                  <a:lnTo>
                    <a:pt x="369873" y="129849"/>
                  </a:lnTo>
                  <a:close/>
                </a:path>
              </a:pathLst>
            </a:custGeom>
          </p:spPr>
        </p:pic>
      </p:grpSp>
    </p:spTree>
    <p:extLst>
      <p:ext uri="{BB962C8B-B14F-4D97-AF65-F5344CB8AC3E}">
        <p14:creationId xmlns:p14="http://schemas.microsoft.com/office/powerpoint/2010/main" val="25731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1071C87-551C-1FDB-3317-219862B4867B}"/>
              </a:ext>
            </a:extLst>
          </p:cNvPr>
          <p:cNvSpPr/>
          <p:nvPr/>
        </p:nvSpPr>
        <p:spPr>
          <a:xfrm>
            <a:off x="5152965" y="912759"/>
            <a:ext cx="2311952" cy="288974"/>
          </a:xfrm>
          <a:prstGeom prst="roundRect">
            <a:avLst>
              <a:gd name="adj" fmla="val 50000"/>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tangle: Rounded Corners 68">
            <a:extLst>
              <a:ext uri="{FF2B5EF4-FFF2-40B4-BE49-F238E27FC236}">
                <a16:creationId xmlns:a16="http://schemas.microsoft.com/office/drawing/2014/main" id="{4C849B19-1F08-51AB-E47E-C3457DEAD57C}"/>
              </a:ext>
            </a:extLst>
          </p:cNvPr>
          <p:cNvSpPr/>
          <p:nvPr/>
        </p:nvSpPr>
        <p:spPr>
          <a:xfrm>
            <a:off x="5152964" y="3736311"/>
            <a:ext cx="3943971" cy="288974"/>
          </a:xfrm>
          <a:prstGeom prst="roundRect">
            <a:avLst>
              <a:gd name="adj" fmla="val 50000"/>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3" name="TextBox 132">
            <a:extLst>
              <a:ext uri="{FF2B5EF4-FFF2-40B4-BE49-F238E27FC236}">
                <a16:creationId xmlns:a16="http://schemas.microsoft.com/office/drawing/2014/main" id="{FA974560-9B9E-AFCA-F300-A81415C3D5D5}"/>
              </a:ext>
            </a:extLst>
          </p:cNvPr>
          <p:cNvSpPr txBox="1"/>
          <p:nvPr/>
        </p:nvSpPr>
        <p:spPr>
          <a:xfrm>
            <a:off x="5596688" y="322473"/>
            <a:ext cx="52875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993"/>
                </a:solidFill>
                <a:effectLst/>
                <a:uLnTx/>
                <a:uFillTx/>
                <a:latin typeface="Arial" panose="020B0604020202020204" pitchFamily="34" charset="0"/>
                <a:ea typeface="+mn-ea"/>
                <a:cs typeface="Arial" panose="020B0604020202020204" pitchFamily="34" charset="0"/>
              </a:rPr>
              <a:t>CTG stock</a:t>
            </a:r>
            <a:r>
              <a:rPr kumimoji="0" lang="en-US" sz="1600" b="1" i="0" u="none" strike="noStrike" kern="1200" cap="none" spc="0" normalizeH="0" noProof="0" dirty="0">
                <a:ln>
                  <a:noFill/>
                </a:ln>
                <a:solidFill>
                  <a:srgbClr val="005993"/>
                </a:solidFill>
                <a:effectLst/>
                <a:uLnTx/>
                <a:uFillTx/>
                <a:latin typeface="Arial" panose="020B0604020202020204" pitchFamily="34" charset="0"/>
                <a:ea typeface="+mn-ea"/>
                <a:cs typeface="Arial" panose="020B0604020202020204" pitchFamily="34" charset="0"/>
              </a:rPr>
              <a:t> performance</a:t>
            </a:r>
            <a:endParaRPr lang="vi-VN" sz="1600" b="1" dirty="0">
              <a:solidFill>
                <a:srgbClr val="005993"/>
              </a:solidFill>
              <a:latin typeface="SVN-Gilroy XBold" panose="00000900000000000000" pitchFamily="50" charset="0"/>
              <a:cs typeface="Arial" panose="020B0604020202020204" pitchFamily="34" charset="0"/>
            </a:endParaRPr>
          </a:p>
        </p:txBody>
      </p:sp>
      <p:graphicFrame>
        <p:nvGraphicFramePr>
          <p:cNvPr id="261" name="Chart 260">
            <a:extLst>
              <a:ext uri="{FF2B5EF4-FFF2-40B4-BE49-F238E27FC236}">
                <a16:creationId xmlns:a16="http://schemas.microsoft.com/office/drawing/2014/main" id="{98D09E87-5924-4571-A2EB-BEC32551BCA6}"/>
              </a:ext>
            </a:extLst>
          </p:cNvPr>
          <p:cNvGraphicFramePr/>
          <p:nvPr>
            <p:extLst>
              <p:ext uri="{D42A27DB-BD31-4B8C-83A1-F6EECF244321}">
                <p14:modId xmlns:p14="http://schemas.microsoft.com/office/powerpoint/2010/main" val="26822662"/>
              </p:ext>
            </p:extLst>
          </p:nvPr>
        </p:nvGraphicFramePr>
        <p:xfrm>
          <a:off x="5184908" y="4176415"/>
          <a:ext cx="6260858" cy="2122281"/>
        </p:xfrm>
        <a:graphic>
          <a:graphicData uri="http://schemas.openxmlformats.org/drawingml/2006/chart">
            <c:chart xmlns:c="http://schemas.openxmlformats.org/drawingml/2006/chart" xmlns:r="http://schemas.openxmlformats.org/officeDocument/2006/relationships" r:id="rId3"/>
          </a:graphicData>
        </a:graphic>
      </p:graphicFrame>
      <p:sp>
        <p:nvSpPr>
          <p:cNvPr id="124" name="Rectangle 123">
            <a:extLst>
              <a:ext uri="{FF2B5EF4-FFF2-40B4-BE49-F238E27FC236}">
                <a16:creationId xmlns:a16="http://schemas.microsoft.com/office/drawing/2014/main" id="{F3699FB6-7C91-CFD4-74FF-726D4BEFC979}"/>
              </a:ext>
            </a:extLst>
          </p:cNvPr>
          <p:cNvSpPr/>
          <p:nvPr/>
        </p:nvSpPr>
        <p:spPr>
          <a:xfrm>
            <a:off x="0" y="0"/>
            <a:ext cx="4750038" cy="6858000"/>
          </a:xfrm>
          <a:prstGeom prst="rect">
            <a:avLst/>
          </a:prstGeom>
          <a:solidFill>
            <a:srgbClr val="DEF4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Freeform: Shape 276">
            <a:extLst>
              <a:ext uri="{FF2B5EF4-FFF2-40B4-BE49-F238E27FC236}">
                <a16:creationId xmlns:a16="http://schemas.microsoft.com/office/drawing/2014/main" id="{08E6105D-30AF-C833-0617-CC37BC3FACFE}"/>
              </a:ext>
            </a:extLst>
          </p:cNvPr>
          <p:cNvSpPr/>
          <p:nvPr/>
        </p:nvSpPr>
        <p:spPr>
          <a:xfrm>
            <a:off x="0" y="5994401"/>
            <a:ext cx="4750038" cy="861666"/>
          </a:xfrm>
          <a:custGeom>
            <a:avLst/>
            <a:gdLst>
              <a:gd name="connsiteX0" fmla="*/ 0 w 4084320"/>
              <a:gd name="connsiteY0" fmla="*/ 0 h 933957"/>
              <a:gd name="connsiteX1" fmla="*/ 116224 w 4084320"/>
              <a:gd name="connsiteY1" fmla="*/ 73903 h 933957"/>
              <a:gd name="connsiteX2" fmla="*/ 4084320 w 4084320"/>
              <a:gd name="connsiteY2" fmla="*/ 933957 h 933957"/>
              <a:gd name="connsiteX3" fmla="*/ 0 w 4084320"/>
              <a:gd name="connsiteY3" fmla="*/ 933957 h 933957"/>
              <a:gd name="connsiteX4" fmla="*/ 0 w 4084320"/>
              <a:gd name="connsiteY4" fmla="*/ 0 h 93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4320" h="933957">
                <a:moveTo>
                  <a:pt x="0" y="0"/>
                </a:moveTo>
                <a:lnTo>
                  <a:pt x="116224" y="73903"/>
                </a:lnTo>
                <a:cubicBezTo>
                  <a:pt x="976188" y="592798"/>
                  <a:pt x="2432520" y="933957"/>
                  <a:pt x="4084320" y="933957"/>
                </a:cubicBezTo>
                <a:lnTo>
                  <a:pt x="0" y="933957"/>
                </a:lnTo>
                <a:lnTo>
                  <a:pt x="0" y="0"/>
                </a:lnTo>
                <a:close/>
              </a:path>
            </a:pathLst>
          </a:cu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27" name="Picture 126" descr="Background pattern&#10;&#10;Description automatically generated">
            <a:extLst>
              <a:ext uri="{FF2B5EF4-FFF2-40B4-BE49-F238E27FC236}">
                <a16:creationId xmlns:a16="http://schemas.microsoft.com/office/drawing/2014/main" id="{FEAD0C1E-E5A1-CE5B-0D92-2D2834CD25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9712" y="624319"/>
            <a:ext cx="1716389" cy="368507"/>
          </a:xfrm>
          <a:prstGeom prst="rect">
            <a:avLst/>
          </a:prstGeom>
        </p:spPr>
      </p:pic>
      <p:pic>
        <p:nvPicPr>
          <p:cNvPr id="128" name="Picture 127" descr="Shape, rectangle&#10;&#10;Description automatically generated">
            <a:extLst>
              <a:ext uri="{FF2B5EF4-FFF2-40B4-BE49-F238E27FC236}">
                <a16:creationId xmlns:a16="http://schemas.microsoft.com/office/drawing/2014/main" id="{30D566A7-EAE0-90DA-3349-2148C7DB337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0800000" flipV="1">
            <a:off x="451073" y="624320"/>
            <a:ext cx="2311532" cy="368506"/>
          </a:xfrm>
          <a:prstGeom prst="rect">
            <a:avLst/>
          </a:prstGeom>
        </p:spPr>
      </p:pic>
      <p:sp>
        <p:nvSpPr>
          <p:cNvPr id="129" name="TextBox 128">
            <a:extLst>
              <a:ext uri="{FF2B5EF4-FFF2-40B4-BE49-F238E27FC236}">
                <a16:creationId xmlns:a16="http://schemas.microsoft.com/office/drawing/2014/main" id="{61098046-7C11-FEF8-CF97-F3D69C027C9A}"/>
              </a:ext>
            </a:extLst>
          </p:cNvPr>
          <p:cNvSpPr txBox="1"/>
          <p:nvPr/>
        </p:nvSpPr>
        <p:spPr>
          <a:xfrm>
            <a:off x="875006" y="669058"/>
            <a:ext cx="1208505" cy="276999"/>
          </a:xfrm>
          <a:prstGeom prst="rect">
            <a:avLst/>
          </a:prstGeom>
          <a:noFill/>
          <a:ln>
            <a:noFill/>
          </a:ln>
        </p:spPr>
        <p:txBody>
          <a:bodyPr wrap="square">
            <a:spAutoFit/>
          </a:bodyPr>
          <a:lstStyle/>
          <a:p>
            <a:pPr algn="ctr">
              <a:spcBef>
                <a:spcPts val="100"/>
              </a:spcBef>
              <a:spcAft>
                <a:spcPts val="100"/>
              </a:spcAft>
              <a:buClr>
                <a:srgbClr val="0087BE"/>
              </a:buClr>
              <a:defRPr/>
            </a:pPr>
            <a:r>
              <a:rPr lang="en-US" sz="1200" b="1" dirty="0">
                <a:solidFill>
                  <a:schemeClr val="bg1"/>
                </a:solidFill>
                <a:latin typeface="SVN-Gilroy Medium" panose="00000600000000000000" pitchFamily="50" charset="0"/>
                <a:cs typeface="Arial" panose="020B0604020202020204" pitchFamily="34" charset="0"/>
              </a:rPr>
              <a:t>INDICATORS</a:t>
            </a:r>
          </a:p>
        </p:txBody>
      </p:sp>
      <p:sp>
        <p:nvSpPr>
          <p:cNvPr id="130" name="TextBox 129">
            <a:extLst>
              <a:ext uri="{FF2B5EF4-FFF2-40B4-BE49-F238E27FC236}">
                <a16:creationId xmlns:a16="http://schemas.microsoft.com/office/drawing/2014/main" id="{874B6BE5-739A-CBA1-8382-C4779D29FCA0}"/>
              </a:ext>
            </a:extLst>
          </p:cNvPr>
          <p:cNvSpPr txBox="1"/>
          <p:nvPr/>
        </p:nvSpPr>
        <p:spPr>
          <a:xfrm>
            <a:off x="3126094" y="665517"/>
            <a:ext cx="1009578" cy="276999"/>
          </a:xfrm>
          <a:prstGeom prst="rect">
            <a:avLst/>
          </a:prstGeom>
          <a:noFill/>
          <a:ln>
            <a:noFill/>
          </a:ln>
        </p:spPr>
        <p:txBody>
          <a:bodyPr wrap="square">
            <a:spAutoFit/>
          </a:bodyPr>
          <a:lstStyle>
            <a:defPPr>
              <a:defRPr lang="en-US"/>
            </a:defPPr>
            <a:lvl1pPr algn="ctr">
              <a:spcBef>
                <a:spcPts val="100"/>
              </a:spcBef>
              <a:spcAft>
                <a:spcPts val="100"/>
              </a:spcAft>
              <a:buClr>
                <a:srgbClr val="0087BE"/>
              </a:buClr>
              <a:defRPr sz="1200" b="1">
                <a:solidFill>
                  <a:schemeClr val="bg1"/>
                </a:solidFill>
                <a:latin typeface="SVN-Gilroy Medium" panose="00000600000000000000" pitchFamily="50" charset="0"/>
                <a:cs typeface="Arial" panose="020B0604020202020204" pitchFamily="34" charset="0"/>
              </a:defRPr>
            </a:lvl1pPr>
          </a:lstStyle>
          <a:p>
            <a:r>
              <a:rPr lang="en-US" dirty="0"/>
              <a:t>VALUE</a:t>
            </a:r>
          </a:p>
        </p:txBody>
      </p:sp>
      <p:graphicFrame>
        <p:nvGraphicFramePr>
          <p:cNvPr id="131" name="Table 130">
            <a:extLst>
              <a:ext uri="{FF2B5EF4-FFF2-40B4-BE49-F238E27FC236}">
                <a16:creationId xmlns:a16="http://schemas.microsoft.com/office/drawing/2014/main" id="{1A9C6D4C-759F-E2DB-6930-FDC1A0C9DFB2}"/>
              </a:ext>
            </a:extLst>
          </p:cNvPr>
          <p:cNvGraphicFramePr>
            <a:graphicFrameLocks noGrp="1"/>
          </p:cNvGraphicFramePr>
          <p:nvPr>
            <p:extLst>
              <p:ext uri="{D42A27DB-BD31-4B8C-83A1-F6EECF244321}">
                <p14:modId xmlns:p14="http://schemas.microsoft.com/office/powerpoint/2010/main" val="645358889"/>
              </p:ext>
            </p:extLst>
          </p:nvPr>
        </p:nvGraphicFramePr>
        <p:xfrm>
          <a:off x="451076" y="1020493"/>
          <a:ext cx="2359798" cy="5086808"/>
        </p:xfrm>
        <a:graphic>
          <a:graphicData uri="http://schemas.openxmlformats.org/drawingml/2006/table">
            <a:tbl>
              <a:tblPr firstRow="1" bandRow="1">
                <a:tableStyleId>{5C22544A-7EE6-4342-B048-85BDC9FD1C3A}</a:tableStyleId>
              </a:tblPr>
              <a:tblGrid>
                <a:gridCol w="2359798">
                  <a:extLst>
                    <a:ext uri="{9D8B030D-6E8A-4147-A177-3AD203B41FA5}">
                      <a16:colId xmlns:a16="http://schemas.microsoft.com/office/drawing/2014/main" val="1662051330"/>
                    </a:ext>
                  </a:extLst>
                </a:gridCol>
              </a:tblGrid>
              <a:tr h="5411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Closing price of the 1st trading session of 2024 (</a:t>
                      </a:r>
                      <a:r>
                        <a:rPr lang="en-US" sz="1100" b="0" kern="1200">
                          <a:solidFill>
                            <a:schemeClr val="tx1">
                              <a:lumMod val="75000"/>
                              <a:lumOff val="25000"/>
                            </a:schemeClr>
                          </a:solidFill>
                          <a:latin typeface="SVN-Gilroy Medium" panose="00000600000000000000" pitchFamily="50" charset="0"/>
                          <a:ea typeface="+mn-ea"/>
                          <a:cs typeface="Arial" panose="020B0604020202020204" pitchFamily="34" charset="0"/>
                        </a:rPr>
                        <a:t>02/01/2024)</a:t>
                      </a:r>
                      <a:endParaRPr lang="en-US" sz="1100" b="0" kern="1200" dirty="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7841770"/>
                  </a:ext>
                </a:extLst>
              </a:tr>
              <a:tr h="5411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Closing price of the last trading session of 2Q2024</a:t>
                      </a:r>
                      <a:r>
                        <a:rPr lang="en-US" sz="1100" b="0" kern="1200" baseline="0" dirty="0">
                          <a:solidFill>
                            <a:schemeClr val="tx1">
                              <a:lumMod val="75000"/>
                              <a:lumOff val="25000"/>
                            </a:schemeClr>
                          </a:solidFill>
                          <a:latin typeface="Arial" pitchFamily="34" charset="0"/>
                          <a:ea typeface="+mn-ea"/>
                          <a:cs typeface="Arial" pitchFamily="34" charset="0"/>
                        </a:rPr>
                        <a:t> </a:t>
                      </a:r>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(28/06/2024)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3749869"/>
                  </a:ext>
                </a:extLst>
              </a:tr>
              <a:tr h="449428">
                <a:tc>
                  <a:txBody>
                    <a:bodyPr/>
                    <a:lstStyle/>
                    <a:p>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Price</a:t>
                      </a:r>
                      <a:r>
                        <a:rPr lang="en-US" sz="1100" kern="1200" baseline="0" dirty="0">
                          <a:solidFill>
                            <a:schemeClr val="tx1">
                              <a:lumMod val="75000"/>
                              <a:lumOff val="25000"/>
                            </a:schemeClr>
                          </a:solidFill>
                          <a:latin typeface="SVN-Gilroy Medium" panose="00000600000000000000" pitchFamily="50" charset="0"/>
                          <a:ea typeface="+mn-ea"/>
                          <a:cs typeface="Arial" panose="020B0604020202020204" pitchFamily="34" charset="0"/>
                        </a:rPr>
                        <a:t> fluctuations in 1H</a:t>
                      </a:r>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2762598"/>
                  </a:ext>
                </a:extLst>
              </a:tr>
              <a:tr h="449428">
                <a:tc>
                  <a:txBody>
                    <a:bodyPr/>
                    <a:lstStyle/>
                    <a:p>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Trading volume</a:t>
                      </a:r>
                      <a:r>
                        <a:rPr lang="en-US" sz="1100" kern="1200" baseline="0" dirty="0">
                          <a:solidFill>
                            <a:schemeClr val="tx1">
                              <a:lumMod val="75000"/>
                              <a:lumOff val="25000"/>
                            </a:schemeClr>
                          </a:solidFill>
                          <a:latin typeface="SVN-Gilroy Medium" panose="00000600000000000000" pitchFamily="50" charset="0"/>
                          <a:ea typeface="+mn-ea"/>
                          <a:cs typeface="Arial" panose="020B0604020202020204" pitchFamily="34" charset="0"/>
                        </a:rPr>
                        <a:t> in </a:t>
                      </a:r>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1H2024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4716945"/>
                  </a:ext>
                </a:extLst>
              </a:tr>
              <a:tr h="449428">
                <a:tc>
                  <a:txBody>
                    <a:bodyPr/>
                    <a:lstStyle/>
                    <a:p>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Trading value in 1H2024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2544072"/>
                  </a:ext>
                </a:extLst>
              </a:tr>
              <a:tr h="625988">
                <a:tc>
                  <a:txBody>
                    <a:bodyPr/>
                    <a:lstStyle/>
                    <a:p>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Trading volume of</a:t>
                      </a:r>
                      <a:r>
                        <a:rPr lang="en-US" sz="1100" kern="1200" baseline="0" dirty="0">
                          <a:solidFill>
                            <a:schemeClr val="tx1">
                              <a:lumMod val="75000"/>
                              <a:lumOff val="25000"/>
                            </a:schemeClr>
                          </a:solidFill>
                          <a:latin typeface="SVN-Gilroy Medium" panose="00000600000000000000" pitchFamily="50" charset="0"/>
                          <a:ea typeface="+mn-ea"/>
                          <a:cs typeface="Arial" panose="020B0604020202020204" pitchFamily="34" charset="0"/>
                        </a:rPr>
                        <a:t> foreign investors in 1H</a:t>
                      </a:r>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5535674"/>
                  </a:ext>
                </a:extLst>
              </a:tr>
              <a:tr h="625988">
                <a:tc>
                  <a:txBody>
                    <a:bodyPr/>
                    <a:lstStyle/>
                    <a:p>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Foreign ownership</a:t>
                      </a:r>
                      <a:r>
                        <a:rPr lang="en-US" sz="1100" kern="1200" baseline="0" dirty="0">
                          <a:solidFill>
                            <a:schemeClr val="tx1">
                              <a:lumMod val="75000"/>
                              <a:lumOff val="25000"/>
                            </a:schemeClr>
                          </a:solidFill>
                          <a:latin typeface="SVN-Gilroy Medium" panose="00000600000000000000" pitchFamily="50" charset="0"/>
                          <a:ea typeface="+mn-ea"/>
                          <a:cs typeface="Arial" panose="020B0604020202020204" pitchFamily="34" charset="0"/>
                        </a:rPr>
                        <a:t> </a:t>
                      </a:r>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(28/06/2024)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2373046"/>
                  </a:ext>
                </a:extLst>
              </a:tr>
              <a:tr h="351071">
                <a:tc>
                  <a:txBody>
                    <a:bodyPr/>
                    <a:lstStyle/>
                    <a:p>
                      <a:r>
                        <a:rPr lang="en-US" sz="1100" kern="1200">
                          <a:solidFill>
                            <a:schemeClr val="tx1">
                              <a:lumMod val="75000"/>
                              <a:lumOff val="25000"/>
                            </a:schemeClr>
                          </a:solidFill>
                          <a:latin typeface="SVN-Gilroy Medium" panose="00000600000000000000" pitchFamily="50" charset="0"/>
                          <a:ea typeface="+mn-ea"/>
                          <a:cs typeface="Arial" panose="020B0604020202020204" pitchFamily="34" charset="0"/>
                        </a:rPr>
                        <a:t>EPS (28/06/2024)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5073085"/>
                  </a:ext>
                </a:extLst>
              </a:tr>
              <a:tr h="351071">
                <a:tc>
                  <a:txBody>
                    <a:bodyPr/>
                    <a:lstStyle/>
                    <a:p>
                      <a:r>
                        <a:rPr lang="en-US" sz="1100" kern="1200">
                          <a:solidFill>
                            <a:schemeClr val="tx1">
                              <a:lumMod val="75000"/>
                              <a:lumOff val="25000"/>
                            </a:schemeClr>
                          </a:solidFill>
                          <a:latin typeface="SVN-Gilroy Medium" panose="00000600000000000000" pitchFamily="50" charset="0"/>
                          <a:ea typeface="+mn-ea"/>
                          <a:cs typeface="Arial" panose="020B0604020202020204" pitchFamily="34" charset="0"/>
                        </a:rPr>
                        <a:t>P/E (28/06/2024)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989151"/>
                  </a:ext>
                </a:extLst>
              </a:tr>
              <a:tr h="351071">
                <a:tc>
                  <a:txBody>
                    <a:bodyPr/>
                    <a:lstStyle/>
                    <a:p>
                      <a:r>
                        <a:rPr lang="en-US" sz="1100" kern="1200">
                          <a:solidFill>
                            <a:schemeClr val="tx1">
                              <a:lumMod val="75000"/>
                              <a:lumOff val="25000"/>
                            </a:schemeClr>
                          </a:solidFill>
                          <a:latin typeface="SVN-Gilroy Medium" panose="00000600000000000000" pitchFamily="50" charset="0"/>
                          <a:ea typeface="+mn-ea"/>
                          <a:cs typeface="Arial" panose="020B0604020202020204" pitchFamily="34" charset="0"/>
                        </a:rPr>
                        <a:t>BVPS (28/06/2024)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4337767"/>
                  </a:ext>
                </a:extLst>
              </a:tr>
              <a:tr h="351071">
                <a:tc>
                  <a:txBody>
                    <a:bodyPr/>
                    <a:lstStyle/>
                    <a:p>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P/B (28/06/2024)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6635482"/>
                  </a:ext>
                </a:extLst>
              </a:tr>
            </a:tbl>
          </a:graphicData>
        </a:graphic>
      </p:graphicFrame>
      <p:graphicFrame>
        <p:nvGraphicFramePr>
          <p:cNvPr id="137" name="Table 136">
            <a:extLst>
              <a:ext uri="{FF2B5EF4-FFF2-40B4-BE49-F238E27FC236}">
                <a16:creationId xmlns:a16="http://schemas.microsoft.com/office/drawing/2014/main" id="{B7FF7AD1-0B91-21CC-A267-CF86D9E0932D}"/>
              </a:ext>
            </a:extLst>
          </p:cNvPr>
          <p:cNvGraphicFramePr>
            <a:graphicFrameLocks noGrp="1"/>
          </p:cNvGraphicFramePr>
          <p:nvPr>
            <p:extLst>
              <p:ext uri="{D42A27DB-BD31-4B8C-83A1-F6EECF244321}">
                <p14:modId xmlns:p14="http://schemas.microsoft.com/office/powerpoint/2010/main" val="3338148857"/>
              </p:ext>
            </p:extLst>
          </p:nvPr>
        </p:nvGraphicFramePr>
        <p:xfrm>
          <a:off x="2879713" y="1020493"/>
          <a:ext cx="1789180" cy="5093486"/>
        </p:xfrm>
        <a:graphic>
          <a:graphicData uri="http://schemas.openxmlformats.org/drawingml/2006/table">
            <a:tbl>
              <a:tblPr firstRow="1" bandRow="1">
                <a:tableStyleId>{5C22544A-7EE6-4342-B048-85BDC9FD1C3A}</a:tableStyleId>
              </a:tblPr>
              <a:tblGrid>
                <a:gridCol w="1789180">
                  <a:extLst>
                    <a:ext uri="{9D8B030D-6E8A-4147-A177-3AD203B41FA5}">
                      <a16:colId xmlns:a16="http://schemas.microsoft.com/office/drawing/2014/main" val="1662051330"/>
                    </a:ext>
                  </a:extLst>
                </a:gridCol>
              </a:tblGrid>
              <a:tr h="5505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lumMod val="75000"/>
                              <a:lumOff val="25000"/>
                            </a:schemeClr>
                          </a:solidFill>
                          <a:latin typeface="SVN-Gilroy Medium" panose="00000600000000000000" pitchFamily="50" charset="0"/>
                          <a:ea typeface="+mn-ea"/>
                          <a:cs typeface="Arial" panose="020B0604020202020204" pitchFamily="34" charset="0"/>
                        </a:rPr>
                        <a:t>27,200 VND/share </a:t>
                      </a:r>
                      <a:endParaRPr lang="en-US" sz="1100" b="0" kern="1200" dirty="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7841770"/>
                  </a:ext>
                </a:extLst>
              </a:tr>
              <a:tr h="550576">
                <a:tc>
                  <a:txBody>
                    <a:bodyPr/>
                    <a:lstStyle/>
                    <a:p>
                      <a:pPr marL="0" algn="l" defTabSz="914400" rtl="0" eaLnBrk="1" latinLnBrk="0" hangingPunct="1"/>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31,000 VND/share </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3749869"/>
                  </a:ext>
                </a:extLst>
              </a:tr>
              <a:tr h="462159">
                <a:tc>
                  <a:txBody>
                    <a:bodyPr/>
                    <a:lstStyle/>
                    <a:p>
                      <a:pPr marL="0" algn="l" defTabSz="914400" rtl="0" eaLnBrk="1" latinLnBrk="0" hangingPunct="1"/>
                      <a:r>
                        <a:rPr lang="en-ZW"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27,200- 36,450 </a:t>
                      </a:r>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VND/share </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2762598"/>
                  </a:ext>
                </a:extLst>
              </a:tr>
              <a:tr h="462159">
                <a:tc>
                  <a:txBody>
                    <a:bodyPr/>
                    <a:lstStyle/>
                    <a:p>
                      <a:pPr marL="0" algn="l" defTabSz="914400" rtl="0" eaLnBrk="1" latinLnBrk="0" hangingPunct="1"/>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1,161,038,812 shares</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4716945"/>
                  </a:ext>
                </a:extLst>
              </a:tr>
              <a:tr h="383787">
                <a:tc>
                  <a:txBody>
                    <a:bodyPr/>
                    <a:lstStyle/>
                    <a:p>
                      <a:pPr marL="0" algn="l" defTabSz="914400" rtl="0" eaLnBrk="1" latinLnBrk="0" hangingPunct="1"/>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38,502 VND, Bn</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2544072"/>
                  </a:ext>
                </a:extLst>
              </a:tr>
              <a:tr h="665871">
                <a:tc>
                  <a:txBody>
                    <a:bodyPr/>
                    <a:lstStyle/>
                    <a:p>
                      <a:pPr marL="0" algn="l" defTabSz="914400" rtl="0" eaLnBrk="1" latinLnBrk="0" hangingPunct="1"/>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Net selling 52,002,527 shares</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5535674"/>
                  </a:ext>
                </a:extLst>
              </a:tr>
              <a:tr h="598313">
                <a:tc>
                  <a:txBody>
                    <a:bodyPr/>
                    <a:lstStyle/>
                    <a:p>
                      <a:pPr marL="0" algn="l" defTabSz="914400" rtl="0" eaLnBrk="1" latinLnBrk="0" hangingPunct="1"/>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26.15%</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2373046"/>
                  </a:ext>
                </a:extLst>
              </a:tr>
              <a:tr h="357198">
                <a:tc>
                  <a:txBody>
                    <a:bodyPr/>
                    <a:lstStyle/>
                    <a:p>
                      <a:pPr marL="0" algn="l" defTabSz="914400" rtl="0" eaLnBrk="1" latinLnBrk="0" hangingPunct="1"/>
                      <a:r>
                        <a:rPr lang="en-US" sz="1100" kern="1200">
                          <a:solidFill>
                            <a:schemeClr val="tx1">
                              <a:lumMod val="75000"/>
                              <a:lumOff val="25000"/>
                            </a:schemeClr>
                          </a:solidFill>
                          <a:latin typeface="SVN-Gilroy Medium" panose="00000600000000000000" pitchFamily="50" charset="0"/>
                          <a:ea typeface="+mn-ea"/>
                          <a:cs typeface="Arial" panose="020B0604020202020204" pitchFamily="34" charset="0"/>
                        </a:rPr>
                        <a:t>999 đồng/cp</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5073085"/>
                  </a:ext>
                </a:extLst>
              </a:tr>
              <a:tr h="357198">
                <a:tc>
                  <a:txBody>
                    <a:bodyPr/>
                    <a:lstStyle/>
                    <a:p>
                      <a:pPr marL="0" algn="l" defTabSz="914400" rtl="0" eaLnBrk="1" latinLnBrk="0" hangingPunct="1"/>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31.03x</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989151"/>
                  </a:ext>
                </a:extLst>
              </a:tr>
              <a:tr h="348451">
                <a:tc>
                  <a:txBody>
                    <a:bodyPr/>
                    <a:lstStyle/>
                    <a:p>
                      <a:pPr marL="0" algn="l" defTabSz="914400" rtl="0" eaLnBrk="1" latinLnBrk="0" hangingPunct="1"/>
                      <a:r>
                        <a:rPr lang="en-ZW"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25,321 </a:t>
                      </a:r>
                      <a:r>
                        <a:rPr lang="en-US" sz="1100" kern="1200" dirty="0" err="1">
                          <a:solidFill>
                            <a:schemeClr val="tx1">
                              <a:lumMod val="75000"/>
                              <a:lumOff val="25000"/>
                            </a:schemeClr>
                          </a:solidFill>
                          <a:latin typeface="SVN-Gilroy Medium" panose="00000600000000000000" pitchFamily="50" charset="0"/>
                          <a:ea typeface="+mn-ea"/>
                          <a:cs typeface="Arial" panose="020B0604020202020204" pitchFamily="34" charset="0"/>
                        </a:rPr>
                        <a:t>đồng</a:t>
                      </a:r>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100" kern="1200" dirty="0" err="1">
                          <a:solidFill>
                            <a:schemeClr val="tx1">
                              <a:lumMod val="75000"/>
                              <a:lumOff val="25000"/>
                            </a:schemeClr>
                          </a:solidFill>
                          <a:latin typeface="SVN-Gilroy Medium" panose="00000600000000000000" pitchFamily="50" charset="0"/>
                          <a:ea typeface="+mn-ea"/>
                          <a:cs typeface="Arial" panose="020B0604020202020204" pitchFamily="34" charset="0"/>
                        </a:rPr>
                        <a:t>cp</a:t>
                      </a:r>
                      <a:endPar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4337767"/>
                  </a:ext>
                </a:extLst>
              </a:tr>
              <a:tr h="357198">
                <a:tc>
                  <a:txBody>
                    <a:bodyPr/>
                    <a:lstStyle/>
                    <a:p>
                      <a:pPr marL="0" algn="l" defTabSz="914400" rtl="0" eaLnBrk="1" latinLnBrk="0" hangingPunct="1"/>
                      <a:r>
                        <a:rPr lang="en-US" sz="1100" kern="1200" dirty="0">
                          <a:solidFill>
                            <a:schemeClr val="tx1">
                              <a:lumMod val="75000"/>
                              <a:lumOff val="25000"/>
                            </a:schemeClr>
                          </a:solidFill>
                          <a:latin typeface="SVN-Gilroy Medium" panose="00000600000000000000" pitchFamily="50" charset="0"/>
                          <a:ea typeface="+mn-ea"/>
                          <a:cs typeface="Arial" panose="020B0604020202020204" pitchFamily="34" charset="0"/>
                        </a:rPr>
                        <a:t>1.22x</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6635482"/>
                  </a:ext>
                </a:extLst>
              </a:tr>
            </a:tbl>
          </a:graphicData>
        </a:graphic>
      </p:graphicFrame>
      <p:cxnSp>
        <p:nvCxnSpPr>
          <p:cNvPr id="138" name="Straight Connector 137">
            <a:extLst>
              <a:ext uri="{FF2B5EF4-FFF2-40B4-BE49-F238E27FC236}">
                <a16:creationId xmlns:a16="http://schemas.microsoft.com/office/drawing/2014/main" id="{0F11B4E2-3A22-EBB6-5E03-64D24D67B189}"/>
              </a:ext>
            </a:extLst>
          </p:cNvPr>
          <p:cNvCxnSpPr>
            <a:cxnSpLocks/>
          </p:cNvCxnSpPr>
          <p:nvPr/>
        </p:nvCxnSpPr>
        <p:spPr>
          <a:xfrm flipH="1">
            <a:off x="498476" y="2098885"/>
            <a:ext cx="4097626" cy="0"/>
          </a:xfrm>
          <a:prstGeom prst="line">
            <a:avLst/>
          </a:prstGeom>
          <a:ln w="3175">
            <a:gradFill>
              <a:gsLst>
                <a:gs pos="0">
                  <a:schemeClr val="accent1">
                    <a:lumMod val="5000"/>
                    <a:lumOff val="95000"/>
                  </a:schemeClr>
                </a:gs>
                <a:gs pos="71800">
                  <a:srgbClr val="BDBDBE"/>
                </a:gs>
                <a:gs pos="100000">
                  <a:schemeClr val="bg1">
                    <a:lumMod val="65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53" name="Freeform 270">
            <a:extLst>
              <a:ext uri="{FF2B5EF4-FFF2-40B4-BE49-F238E27FC236}">
                <a16:creationId xmlns:a16="http://schemas.microsoft.com/office/drawing/2014/main" id="{935E6137-A2D1-DB49-F604-330D192AB4C1}"/>
              </a:ext>
            </a:extLst>
          </p:cNvPr>
          <p:cNvSpPr/>
          <p:nvPr/>
        </p:nvSpPr>
        <p:spPr>
          <a:xfrm>
            <a:off x="4300116" y="706934"/>
            <a:ext cx="178879" cy="192639"/>
          </a:xfrm>
          <a:custGeom>
            <a:avLst/>
            <a:gdLst/>
            <a:ahLst/>
            <a:cxnLst/>
            <a:rect l="l" t="t" r="r" b="b"/>
            <a:pathLst>
              <a:path w="468767" h="504825">
                <a:moveTo>
                  <a:pt x="36059" y="0"/>
                </a:moveTo>
                <a:lnTo>
                  <a:pt x="432707" y="0"/>
                </a:lnTo>
                <a:cubicBezTo>
                  <a:pt x="442474" y="0"/>
                  <a:pt x="450925" y="3568"/>
                  <a:pt x="458061" y="10705"/>
                </a:cubicBezTo>
                <a:cubicBezTo>
                  <a:pt x="465198" y="17842"/>
                  <a:pt x="468767" y="26293"/>
                  <a:pt x="468767" y="36059"/>
                </a:cubicBezTo>
                <a:lnTo>
                  <a:pt x="468767" y="468766"/>
                </a:lnTo>
                <a:cubicBezTo>
                  <a:pt x="468767" y="478532"/>
                  <a:pt x="465198" y="486983"/>
                  <a:pt x="458061" y="494120"/>
                </a:cubicBezTo>
                <a:cubicBezTo>
                  <a:pt x="450925" y="501257"/>
                  <a:pt x="442474" y="504825"/>
                  <a:pt x="432707" y="504825"/>
                </a:cubicBezTo>
                <a:lnTo>
                  <a:pt x="36059" y="504825"/>
                </a:lnTo>
                <a:cubicBezTo>
                  <a:pt x="26293" y="504825"/>
                  <a:pt x="17842" y="501257"/>
                  <a:pt x="10706" y="494120"/>
                </a:cubicBezTo>
                <a:cubicBezTo>
                  <a:pt x="3569" y="486983"/>
                  <a:pt x="0" y="478532"/>
                  <a:pt x="0" y="468766"/>
                </a:cubicBezTo>
                <a:lnTo>
                  <a:pt x="0" y="36059"/>
                </a:lnTo>
                <a:cubicBezTo>
                  <a:pt x="0" y="26293"/>
                  <a:pt x="3569" y="17842"/>
                  <a:pt x="10706" y="10705"/>
                </a:cubicBezTo>
                <a:cubicBezTo>
                  <a:pt x="17842" y="3568"/>
                  <a:pt x="26293" y="0"/>
                  <a:pt x="36059" y="0"/>
                </a:cubicBezTo>
                <a:close/>
                <a:moveTo>
                  <a:pt x="54089" y="36059"/>
                </a:moveTo>
                <a:cubicBezTo>
                  <a:pt x="49206" y="36059"/>
                  <a:pt x="44980" y="37843"/>
                  <a:pt x="41412" y="41411"/>
                </a:cubicBezTo>
                <a:cubicBezTo>
                  <a:pt x="37843" y="44980"/>
                  <a:pt x="36059" y="49205"/>
                  <a:pt x="36059" y="54088"/>
                </a:cubicBezTo>
                <a:lnTo>
                  <a:pt x="36059" y="126206"/>
                </a:lnTo>
                <a:cubicBezTo>
                  <a:pt x="36059" y="131089"/>
                  <a:pt x="37843" y="135315"/>
                  <a:pt x="41412" y="138883"/>
                </a:cubicBezTo>
                <a:cubicBezTo>
                  <a:pt x="44980" y="142451"/>
                  <a:pt x="49206" y="144236"/>
                  <a:pt x="54089" y="144236"/>
                </a:cubicBezTo>
                <a:lnTo>
                  <a:pt x="414678" y="144236"/>
                </a:lnTo>
                <a:cubicBezTo>
                  <a:pt x="419561" y="144236"/>
                  <a:pt x="423787" y="142451"/>
                  <a:pt x="427355" y="138883"/>
                </a:cubicBezTo>
                <a:cubicBezTo>
                  <a:pt x="430923" y="135315"/>
                  <a:pt x="432707" y="131089"/>
                  <a:pt x="432707" y="126206"/>
                </a:cubicBezTo>
                <a:lnTo>
                  <a:pt x="432707" y="54088"/>
                </a:lnTo>
                <a:cubicBezTo>
                  <a:pt x="432707" y="49205"/>
                  <a:pt x="430923" y="44980"/>
                  <a:pt x="427355" y="41411"/>
                </a:cubicBezTo>
                <a:cubicBezTo>
                  <a:pt x="423787" y="37843"/>
                  <a:pt x="419561" y="36059"/>
                  <a:pt x="414678" y="36059"/>
                </a:cubicBezTo>
                <a:lnTo>
                  <a:pt x="54089" y="36059"/>
                </a:lnTo>
                <a:close/>
                <a:moveTo>
                  <a:pt x="72118" y="180295"/>
                </a:moveTo>
                <a:cubicBezTo>
                  <a:pt x="62164" y="180295"/>
                  <a:pt x="53666" y="183816"/>
                  <a:pt x="46623" y="190859"/>
                </a:cubicBezTo>
                <a:cubicBezTo>
                  <a:pt x="39581" y="197902"/>
                  <a:pt x="36059" y="206400"/>
                  <a:pt x="36059" y="216354"/>
                </a:cubicBezTo>
                <a:cubicBezTo>
                  <a:pt x="36059" y="226307"/>
                  <a:pt x="39581" y="234806"/>
                  <a:pt x="46623" y="241848"/>
                </a:cubicBezTo>
                <a:cubicBezTo>
                  <a:pt x="53666" y="248891"/>
                  <a:pt x="62164" y="252412"/>
                  <a:pt x="72118" y="252412"/>
                </a:cubicBezTo>
                <a:cubicBezTo>
                  <a:pt x="82072" y="252412"/>
                  <a:pt x="90570" y="248891"/>
                  <a:pt x="97613" y="241848"/>
                </a:cubicBezTo>
                <a:cubicBezTo>
                  <a:pt x="104656" y="234806"/>
                  <a:pt x="108177" y="226307"/>
                  <a:pt x="108177" y="216354"/>
                </a:cubicBezTo>
                <a:cubicBezTo>
                  <a:pt x="108177" y="206400"/>
                  <a:pt x="104656" y="197902"/>
                  <a:pt x="97613" y="190859"/>
                </a:cubicBezTo>
                <a:cubicBezTo>
                  <a:pt x="90570" y="183816"/>
                  <a:pt x="82072" y="180295"/>
                  <a:pt x="72118" y="180295"/>
                </a:cubicBezTo>
                <a:close/>
                <a:moveTo>
                  <a:pt x="180295" y="180295"/>
                </a:moveTo>
                <a:cubicBezTo>
                  <a:pt x="170341" y="180295"/>
                  <a:pt x="161843" y="183816"/>
                  <a:pt x="154800" y="190859"/>
                </a:cubicBezTo>
                <a:cubicBezTo>
                  <a:pt x="147757" y="197902"/>
                  <a:pt x="144236" y="206400"/>
                  <a:pt x="144236" y="216354"/>
                </a:cubicBezTo>
                <a:cubicBezTo>
                  <a:pt x="144236" y="226307"/>
                  <a:pt x="147757" y="234806"/>
                  <a:pt x="154800" y="241848"/>
                </a:cubicBezTo>
                <a:cubicBezTo>
                  <a:pt x="161843" y="248891"/>
                  <a:pt x="170341" y="252412"/>
                  <a:pt x="180295" y="252412"/>
                </a:cubicBezTo>
                <a:cubicBezTo>
                  <a:pt x="190249" y="252412"/>
                  <a:pt x="198747" y="248891"/>
                  <a:pt x="205790" y="241848"/>
                </a:cubicBezTo>
                <a:cubicBezTo>
                  <a:pt x="212833" y="234806"/>
                  <a:pt x="216354" y="226307"/>
                  <a:pt x="216354" y="216354"/>
                </a:cubicBezTo>
                <a:cubicBezTo>
                  <a:pt x="216354" y="206400"/>
                  <a:pt x="212833" y="197902"/>
                  <a:pt x="205790" y="190859"/>
                </a:cubicBezTo>
                <a:cubicBezTo>
                  <a:pt x="198747" y="183816"/>
                  <a:pt x="190249" y="180295"/>
                  <a:pt x="180295" y="180295"/>
                </a:cubicBezTo>
                <a:close/>
                <a:moveTo>
                  <a:pt x="288472" y="180295"/>
                </a:moveTo>
                <a:cubicBezTo>
                  <a:pt x="278518" y="180295"/>
                  <a:pt x="270020" y="183816"/>
                  <a:pt x="262977" y="190859"/>
                </a:cubicBezTo>
                <a:cubicBezTo>
                  <a:pt x="255934" y="197902"/>
                  <a:pt x="252413" y="206400"/>
                  <a:pt x="252413" y="216354"/>
                </a:cubicBezTo>
                <a:cubicBezTo>
                  <a:pt x="252413" y="226307"/>
                  <a:pt x="255934" y="234806"/>
                  <a:pt x="262977" y="241848"/>
                </a:cubicBezTo>
                <a:cubicBezTo>
                  <a:pt x="270020" y="248891"/>
                  <a:pt x="278518" y="252412"/>
                  <a:pt x="288472" y="252412"/>
                </a:cubicBezTo>
                <a:cubicBezTo>
                  <a:pt x="298426" y="252412"/>
                  <a:pt x="306924" y="248891"/>
                  <a:pt x="313967" y="241848"/>
                </a:cubicBezTo>
                <a:cubicBezTo>
                  <a:pt x="321009" y="234806"/>
                  <a:pt x="324531" y="226307"/>
                  <a:pt x="324531" y="216354"/>
                </a:cubicBezTo>
                <a:cubicBezTo>
                  <a:pt x="324531" y="206400"/>
                  <a:pt x="321009" y="197902"/>
                  <a:pt x="313967" y="190859"/>
                </a:cubicBezTo>
                <a:cubicBezTo>
                  <a:pt x="306924" y="183816"/>
                  <a:pt x="298426" y="180295"/>
                  <a:pt x="288472" y="180295"/>
                </a:cubicBezTo>
                <a:close/>
                <a:moveTo>
                  <a:pt x="396649" y="180295"/>
                </a:moveTo>
                <a:cubicBezTo>
                  <a:pt x="386695" y="180295"/>
                  <a:pt x="378196" y="183816"/>
                  <a:pt x="371154" y="190859"/>
                </a:cubicBezTo>
                <a:cubicBezTo>
                  <a:pt x="364111" y="197902"/>
                  <a:pt x="360590" y="206400"/>
                  <a:pt x="360590" y="216354"/>
                </a:cubicBezTo>
                <a:cubicBezTo>
                  <a:pt x="360590" y="226307"/>
                  <a:pt x="364111" y="234806"/>
                  <a:pt x="371154" y="241848"/>
                </a:cubicBezTo>
                <a:cubicBezTo>
                  <a:pt x="378196" y="248891"/>
                  <a:pt x="386695" y="252412"/>
                  <a:pt x="396649" y="252412"/>
                </a:cubicBezTo>
                <a:cubicBezTo>
                  <a:pt x="406602" y="252412"/>
                  <a:pt x="415101" y="248891"/>
                  <a:pt x="422143" y="241848"/>
                </a:cubicBezTo>
                <a:cubicBezTo>
                  <a:pt x="429186" y="234806"/>
                  <a:pt x="432707" y="226307"/>
                  <a:pt x="432707" y="216354"/>
                </a:cubicBezTo>
                <a:cubicBezTo>
                  <a:pt x="432707" y="206400"/>
                  <a:pt x="429186" y="197902"/>
                  <a:pt x="422143" y="190859"/>
                </a:cubicBezTo>
                <a:cubicBezTo>
                  <a:pt x="415101" y="183816"/>
                  <a:pt x="406602" y="180295"/>
                  <a:pt x="396649" y="180295"/>
                </a:cubicBezTo>
                <a:close/>
                <a:moveTo>
                  <a:pt x="72118" y="288471"/>
                </a:moveTo>
                <a:cubicBezTo>
                  <a:pt x="62164" y="288471"/>
                  <a:pt x="53666" y="291993"/>
                  <a:pt x="46623" y="299036"/>
                </a:cubicBezTo>
                <a:cubicBezTo>
                  <a:pt x="39581" y="306078"/>
                  <a:pt x="36059" y="314576"/>
                  <a:pt x="36059" y="324530"/>
                </a:cubicBezTo>
                <a:cubicBezTo>
                  <a:pt x="36059" y="334484"/>
                  <a:pt x="39581" y="342982"/>
                  <a:pt x="46623" y="350025"/>
                </a:cubicBezTo>
                <a:cubicBezTo>
                  <a:pt x="53666" y="357068"/>
                  <a:pt x="62164" y="360589"/>
                  <a:pt x="72118" y="360589"/>
                </a:cubicBezTo>
                <a:cubicBezTo>
                  <a:pt x="82072" y="360589"/>
                  <a:pt x="90570" y="357068"/>
                  <a:pt x="97613" y="350025"/>
                </a:cubicBezTo>
                <a:cubicBezTo>
                  <a:pt x="104656" y="342982"/>
                  <a:pt x="108177" y="334484"/>
                  <a:pt x="108177" y="324530"/>
                </a:cubicBezTo>
                <a:cubicBezTo>
                  <a:pt x="108177" y="314576"/>
                  <a:pt x="104656" y="306078"/>
                  <a:pt x="97613" y="299036"/>
                </a:cubicBezTo>
                <a:cubicBezTo>
                  <a:pt x="90570" y="291993"/>
                  <a:pt x="82072" y="288471"/>
                  <a:pt x="72118" y="288471"/>
                </a:cubicBezTo>
                <a:close/>
                <a:moveTo>
                  <a:pt x="180295" y="288471"/>
                </a:moveTo>
                <a:cubicBezTo>
                  <a:pt x="170341" y="288471"/>
                  <a:pt x="161843" y="291993"/>
                  <a:pt x="154800" y="299036"/>
                </a:cubicBezTo>
                <a:cubicBezTo>
                  <a:pt x="147757" y="306078"/>
                  <a:pt x="144236" y="314576"/>
                  <a:pt x="144236" y="324530"/>
                </a:cubicBezTo>
                <a:cubicBezTo>
                  <a:pt x="144236" y="334484"/>
                  <a:pt x="147757" y="342982"/>
                  <a:pt x="154800" y="350025"/>
                </a:cubicBezTo>
                <a:cubicBezTo>
                  <a:pt x="161843" y="357068"/>
                  <a:pt x="170341" y="360589"/>
                  <a:pt x="180295" y="360589"/>
                </a:cubicBezTo>
                <a:cubicBezTo>
                  <a:pt x="190249" y="360589"/>
                  <a:pt x="198747" y="357068"/>
                  <a:pt x="205790" y="350025"/>
                </a:cubicBezTo>
                <a:cubicBezTo>
                  <a:pt x="212833" y="342982"/>
                  <a:pt x="216354" y="334484"/>
                  <a:pt x="216354" y="324530"/>
                </a:cubicBezTo>
                <a:cubicBezTo>
                  <a:pt x="216354" y="314576"/>
                  <a:pt x="212833" y="306078"/>
                  <a:pt x="205790" y="299036"/>
                </a:cubicBezTo>
                <a:cubicBezTo>
                  <a:pt x="198747" y="291993"/>
                  <a:pt x="190249" y="288471"/>
                  <a:pt x="180295" y="288471"/>
                </a:cubicBezTo>
                <a:close/>
                <a:moveTo>
                  <a:pt x="288472" y="288471"/>
                </a:moveTo>
                <a:cubicBezTo>
                  <a:pt x="278518" y="288471"/>
                  <a:pt x="270020" y="291993"/>
                  <a:pt x="262977" y="299036"/>
                </a:cubicBezTo>
                <a:cubicBezTo>
                  <a:pt x="255934" y="306078"/>
                  <a:pt x="252413" y="314576"/>
                  <a:pt x="252413" y="324530"/>
                </a:cubicBezTo>
                <a:cubicBezTo>
                  <a:pt x="252413" y="334484"/>
                  <a:pt x="255934" y="342982"/>
                  <a:pt x="262977" y="350025"/>
                </a:cubicBezTo>
                <a:cubicBezTo>
                  <a:pt x="270020" y="357068"/>
                  <a:pt x="278518" y="360589"/>
                  <a:pt x="288472" y="360589"/>
                </a:cubicBezTo>
                <a:cubicBezTo>
                  <a:pt x="298426" y="360589"/>
                  <a:pt x="306924" y="357068"/>
                  <a:pt x="313967" y="350025"/>
                </a:cubicBezTo>
                <a:cubicBezTo>
                  <a:pt x="321009" y="342982"/>
                  <a:pt x="324531" y="334484"/>
                  <a:pt x="324531" y="324530"/>
                </a:cubicBezTo>
                <a:cubicBezTo>
                  <a:pt x="324531" y="314576"/>
                  <a:pt x="321009" y="306078"/>
                  <a:pt x="313967" y="299036"/>
                </a:cubicBezTo>
                <a:cubicBezTo>
                  <a:pt x="306924" y="291993"/>
                  <a:pt x="298426" y="288471"/>
                  <a:pt x="288472" y="288471"/>
                </a:cubicBezTo>
                <a:close/>
                <a:moveTo>
                  <a:pt x="396649" y="288471"/>
                </a:moveTo>
                <a:cubicBezTo>
                  <a:pt x="386883" y="288471"/>
                  <a:pt x="378431" y="292040"/>
                  <a:pt x="371295" y="299176"/>
                </a:cubicBezTo>
                <a:cubicBezTo>
                  <a:pt x="364158" y="306313"/>
                  <a:pt x="360590" y="314764"/>
                  <a:pt x="360590" y="324530"/>
                </a:cubicBezTo>
                <a:lnTo>
                  <a:pt x="360590" y="432707"/>
                </a:lnTo>
                <a:cubicBezTo>
                  <a:pt x="360590" y="442473"/>
                  <a:pt x="364158" y="450925"/>
                  <a:pt x="371295" y="458061"/>
                </a:cubicBezTo>
                <a:cubicBezTo>
                  <a:pt x="378431" y="465198"/>
                  <a:pt x="386883" y="468766"/>
                  <a:pt x="396649" y="468766"/>
                </a:cubicBezTo>
                <a:cubicBezTo>
                  <a:pt x="406415" y="468766"/>
                  <a:pt x="414866" y="465198"/>
                  <a:pt x="422003" y="458061"/>
                </a:cubicBezTo>
                <a:cubicBezTo>
                  <a:pt x="429139" y="450925"/>
                  <a:pt x="432707" y="442473"/>
                  <a:pt x="432707" y="432707"/>
                </a:cubicBezTo>
                <a:lnTo>
                  <a:pt x="432707" y="324530"/>
                </a:lnTo>
                <a:cubicBezTo>
                  <a:pt x="432707" y="314764"/>
                  <a:pt x="429139" y="306313"/>
                  <a:pt x="422003" y="299176"/>
                </a:cubicBezTo>
                <a:cubicBezTo>
                  <a:pt x="414866" y="292040"/>
                  <a:pt x="406415" y="288471"/>
                  <a:pt x="396649" y="288471"/>
                </a:cubicBezTo>
                <a:close/>
                <a:moveTo>
                  <a:pt x="72118" y="396648"/>
                </a:moveTo>
                <a:cubicBezTo>
                  <a:pt x="62164" y="396648"/>
                  <a:pt x="53666" y="400170"/>
                  <a:pt x="46623" y="407212"/>
                </a:cubicBezTo>
                <a:cubicBezTo>
                  <a:pt x="39581" y="414255"/>
                  <a:pt x="36059" y="422753"/>
                  <a:pt x="36059" y="432707"/>
                </a:cubicBezTo>
                <a:cubicBezTo>
                  <a:pt x="36059" y="442661"/>
                  <a:pt x="39581" y="451159"/>
                  <a:pt x="46623" y="458202"/>
                </a:cubicBezTo>
                <a:cubicBezTo>
                  <a:pt x="53666" y="465245"/>
                  <a:pt x="62164" y="468766"/>
                  <a:pt x="72118" y="468766"/>
                </a:cubicBezTo>
                <a:cubicBezTo>
                  <a:pt x="82072" y="468766"/>
                  <a:pt x="90570" y="465245"/>
                  <a:pt x="97613" y="458202"/>
                </a:cubicBezTo>
                <a:cubicBezTo>
                  <a:pt x="104656" y="451159"/>
                  <a:pt x="108177" y="442661"/>
                  <a:pt x="108177" y="432707"/>
                </a:cubicBezTo>
                <a:cubicBezTo>
                  <a:pt x="108177" y="422753"/>
                  <a:pt x="104656" y="414255"/>
                  <a:pt x="97613" y="407212"/>
                </a:cubicBezTo>
                <a:cubicBezTo>
                  <a:pt x="90570" y="400170"/>
                  <a:pt x="82072" y="396648"/>
                  <a:pt x="72118" y="396648"/>
                </a:cubicBezTo>
                <a:close/>
                <a:moveTo>
                  <a:pt x="180295" y="396648"/>
                </a:moveTo>
                <a:cubicBezTo>
                  <a:pt x="170341" y="396648"/>
                  <a:pt x="161843" y="400170"/>
                  <a:pt x="154800" y="407212"/>
                </a:cubicBezTo>
                <a:cubicBezTo>
                  <a:pt x="147757" y="414255"/>
                  <a:pt x="144236" y="422753"/>
                  <a:pt x="144236" y="432707"/>
                </a:cubicBezTo>
                <a:cubicBezTo>
                  <a:pt x="144236" y="442661"/>
                  <a:pt x="147757" y="451159"/>
                  <a:pt x="154800" y="458202"/>
                </a:cubicBezTo>
                <a:cubicBezTo>
                  <a:pt x="161843" y="465245"/>
                  <a:pt x="170341" y="468766"/>
                  <a:pt x="180295" y="468766"/>
                </a:cubicBezTo>
                <a:cubicBezTo>
                  <a:pt x="190249" y="468766"/>
                  <a:pt x="198747" y="465245"/>
                  <a:pt x="205790" y="458202"/>
                </a:cubicBezTo>
                <a:cubicBezTo>
                  <a:pt x="212833" y="451159"/>
                  <a:pt x="216354" y="442661"/>
                  <a:pt x="216354" y="432707"/>
                </a:cubicBezTo>
                <a:cubicBezTo>
                  <a:pt x="216354" y="422753"/>
                  <a:pt x="212833" y="414255"/>
                  <a:pt x="205790" y="407212"/>
                </a:cubicBezTo>
                <a:cubicBezTo>
                  <a:pt x="198747" y="400170"/>
                  <a:pt x="190249" y="396648"/>
                  <a:pt x="180295" y="396648"/>
                </a:cubicBezTo>
                <a:close/>
                <a:moveTo>
                  <a:pt x="288472" y="396648"/>
                </a:moveTo>
                <a:cubicBezTo>
                  <a:pt x="278518" y="396648"/>
                  <a:pt x="270020" y="400170"/>
                  <a:pt x="262977" y="407212"/>
                </a:cubicBezTo>
                <a:cubicBezTo>
                  <a:pt x="255934" y="414255"/>
                  <a:pt x="252413" y="422753"/>
                  <a:pt x="252413" y="432707"/>
                </a:cubicBezTo>
                <a:cubicBezTo>
                  <a:pt x="252413" y="442661"/>
                  <a:pt x="255934" y="451159"/>
                  <a:pt x="262977" y="458202"/>
                </a:cubicBezTo>
                <a:cubicBezTo>
                  <a:pt x="270020" y="465245"/>
                  <a:pt x="278518" y="468766"/>
                  <a:pt x="288472" y="468766"/>
                </a:cubicBezTo>
                <a:cubicBezTo>
                  <a:pt x="298426" y="468766"/>
                  <a:pt x="306924" y="465245"/>
                  <a:pt x="313967" y="458202"/>
                </a:cubicBezTo>
                <a:cubicBezTo>
                  <a:pt x="321009" y="451159"/>
                  <a:pt x="324531" y="442661"/>
                  <a:pt x="324531" y="432707"/>
                </a:cubicBezTo>
                <a:cubicBezTo>
                  <a:pt x="324531" y="422753"/>
                  <a:pt x="321009" y="414255"/>
                  <a:pt x="313967" y="407212"/>
                </a:cubicBezTo>
                <a:cubicBezTo>
                  <a:pt x="306924" y="400170"/>
                  <a:pt x="298426" y="396648"/>
                  <a:pt x="288472" y="3966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2"/>
          <p:cNvGrpSpPr/>
          <p:nvPr/>
        </p:nvGrpSpPr>
        <p:grpSpPr>
          <a:xfrm>
            <a:off x="2451612" y="706870"/>
            <a:ext cx="201844" cy="221598"/>
            <a:chOff x="2394462" y="706870"/>
            <a:chExt cx="201844" cy="221598"/>
          </a:xfrm>
        </p:grpSpPr>
        <p:sp>
          <p:nvSpPr>
            <p:cNvPr id="152" name="Freeform 477">
              <a:extLst>
                <a:ext uri="{FF2B5EF4-FFF2-40B4-BE49-F238E27FC236}">
                  <a16:creationId xmlns:a16="http://schemas.microsoft.com/office/drawing/2014/main" id="{08018714-B9ED-3DC9-83F5-53BD992DACA3}"/>
                </a:ext>
              </a:extLst>
            </p:cNvPr>
            <p:cNvSpPr/>
            <p:nvPr/>
          </p:nvSpPr>
          <p:spPr>
            <a:xfrm>
              <a:off x="2394462" y="706870"/>
              <a:ext cx="165095" cy="192769"/>
            </a:xfrm>
            <a:custGeom>
              <a:avLst/>
              <a:gdLst>
                <a:gd name="connsiteX0" fmla="*/ 117191 w 432706"/>
                <a:gd name="connsiteY0" fmla="*/ 360589 h 504825"/>
                <a:gd name="connsiteX1" fmla="*/ 315515 w 432706"/>
                <a:gd name="connsiteY1" fmla="*/ 360589 h 504825"/>
                <a:gd name="connsiteX2" fmla="*/ 321994 w 432706"/>
                <a:gd name="connsiteY2" fmla="*/ 363125 h 504825"/>
                <a:gd name="connsiteX3" fmla="*/ 324530 w 432706"/>
                <a:gd name="connsiteY3" fmla="*/ 369604 h 504825"/>
                <a:gd name="connsiteX4" fmla="*/ 324530 w 432706"/>
                <a:gd name="connsiteY4" fmla="*/ 387634 h 504825"/>
                <a:gd name="connsiteX5" fmla="*/ 321994 w 432706"/>
                <a:gd name="connsiteY5" fmla="*/ 394113 h 504825"/>
                <a:gd name="connsiteX6" fmla="*/ 315515 w 432706"/>
                <a:gd name="connsiteY6" fmla="*/ 396648 h 504825"/>
                <a:gd name="connsiteX7" fmla="*/ 117191 w 432706"/>
                <a:gd name="connsiteY7" fmla="*/ 396648 h 504825"/>
                <a:gd name="connsiteX8" fmla="*/ 110712 w 432706"/>
                <a:gd name="connsiteY8" fmla="*/ 394113 h 504825"/>
                <a:gd name="connsiteX9" fmla="*/ 108176 w 432706"/>
                <a:gd name="connsiteY9" fmla="*/ 387634 h 504825"/>
                <a:gd name="connsiteX10" fmla="*/ 108176 w 432706"/>
                <a:gd name="connsiteY10" fmla="*/ 369604 h 504825"/>
                <a:gd name="connsiteX11" fmla="*/ 110712 w 432706"/>
                <a:gd name="connsiteY11" fmla="*/ 363125 h 504825"/>
                <a:gd name="connsiteX12" fmla="*/ 117191 w 432706"/>
                <a:gd name="connsiteY12" fmla="*/ 360589 h 504825"/>
                <a:gd name="connsiteX13" fmla="*/ 117191 w 432706"/>
                <a:gd name="connsiteY13" fmla="*/ 288471 h 504825"/>
                <a:gd name="connsiteX14" fmla="*/ 315515 w 432706"/>
                <a:gd name="connsiteY14" fmla="*/ 288471 h 504825"/>
                <a:gd name="connsiteX15" fmla="*/ 321994 w 432706"/>
                <a:gd name="connsiteY15" fmla="*/ 291007 h 504825"/>
                <a:gd name="connsiteX16" fmla="*/ 324530 w 432706"/>
                <a:gd name="connsiteY16" fmla="*/ 297486 h 504825"/>
                <a:gd name="connsiteX17" fmla="*/ 324530 w 432706"/>
                <a:gd name="connsiteY17" fmla="*/ 315516 h 504825"/>
                <a:gd name="connsiteX18" fmla="*/ 321994 w 432706"/>
                <a:gd name="connsiteY18" fmla="*/ 321995 h 504825"/>
                <a:gd name="connsiteX19" fmla="*/ 315515 w 432706"/>
                <a:gd name="connsiteY19" fmla="*/ 324530 h 504825"/>
                <a:gd name="connsiteX20" fmla="*/ 117191 w 432706"/>
                <a:gd name="connsiteY20" fmla="*/ 324530 h 504825"/>
                <a:gd name="connsiteX21" fmla="*/ 110712 w 432706"/>
                <a:gd name="connsiteY21" fmla="*/ 321995 h 504825"/>
                <a:gd name="connsiteX22" fmla="*/ 108176 w 432706"/>
                <a:gd name="connsiteY22" fmla="*/ 315516 h 504825"/>
                <a:gd name="connsiteX23" fmla="*/ 108176 w 432706"/>
                <a:gd name="connsiteY23" fmla="*/ 297486 h 504825"/>
                <a:gd name="connsiteX24" fmla="*/ 110712 w 432706"/>
                <a:gd name="connsiteY24" fmla="*/ 291007 h 504825"/>
                <a:gd name="connsiteX25" fmla="*/ 117191 w 432706"/>
                <a:gd name="connsiteY25" fmla="*/ 288471 h 504825"/>
                <a:gd name="connsiteX26" fmla="*/ 117191 w 432706"/>
                <a:gd name="connsiteY26" fmla="*/ 216353 h 504825"/>
                <a:gd name="connsiteX27" fmla="*/ 315515 w 432706"/>
                <a:gd name="connsiteY27" fmla="*/ 216353 h 504825"/>
                <a:gd name="connsiteX28" fmla="*/ 321994 w 432706"/>
                <a:gd name="connsiteY28" fmla="*/ 218888 h 504825"/>
                <a:gd name="connsiteX29" fmla="*/ 324530 w 432706"/>
                <a:gd name="connsiteY29" fmla="*/ 225367 h 504825"/>
                <a:gd name="connsiteX30" fmla="*/ 324530 w 432706"/>
                <a:gd name="connsiteY30" fmla="*/ 243397 h 504825"/>
                <a:gd name="connsiteX31" fmla="*/ 321994 w 432706"/>
                <a:gd name="connsiteY31" fmla="*/ 249876 h 504825"/>
                <a:gd name="connsiteX32" fmla="*/ 315515 w 432706"/>
                <a:gd name="connsiteY32" fmla="*/ 252411 h 504825"/>
                <a:gd name="connsiteX33" fmla="*/ 117191 w 432706"/>
                <a:gd name="connsiteY33" fmla="*/ 252411 h 504825"/>
                <a:gd name="connsiteX34" fmla="*/ 110712 w 432706"/>
                <a:gd name="connsiteY34" fmla="*/ 249876 h 504825"/>
                <a:gd name="connsiteX35" fmla="*/ 108176 w 432706"/>
                <a:gd name="connsiteY35" fmla="*/ 243397 h 504825"/>
                <a:gd name="connsiteX36" fmla="*/ 108176 w 432706"/>
                <a:gd name="connsiteY36" fmla="*/ 225367 h 504825"/>
                <a:gd name="connsiteX37" fmla="*/ 110712 w 432706"/>
                <a:gd name="connsiteY37" fmla="*/ 218888 h 504825"/>
                <a:gd name="connsiteX38" fmla="*/ 117191 w 432706"/>
                <a:gd name="connsiteY38" fmla="*/ 216353 h 504825"/>
                <a:gd name="connsiteX39" fmla="*/ 288471 w 432706"/>
                <a:gd name="connsiteY39" fmla="*/ 38312 h 504825"/>
                <a:gd name="connsiteX40" fmla="*/ 288471 w 432706"/>
                <a:gd name="connsiteY40" fmla="*/ 144236 h 504825"/>
                <a:gd name="connsiteX41" fmla="*/ 394394 w 432706"/>
                <a:gd name="connsiteY41" fmla="*/ 144236 h 504825"/>
                <a:gd name="connsiteX42" fmla="*/ 388196 w 432706"/>
                <a:gd name="connsiteY42" fmla="*/ 132685 h 504825"/>
                <a:gd name="connsiteX43" fmla="*/ 300021 w 432706"/>
                <a:gd name="connsiteY43" fmla="*/ 44510 h 504825"/>
                <a:gd name="connsiteX44" fmla="*/ 288471 w 432706"/>
                <a:gd name="connsiteY44" fmla="*/ 38312 h 504825"/>
                <a:gd name="connsiteX45" fmla="*/ 36059 w 432706"/>
                <a:gd name="connsiteY45" fmla="*/ 36059 h 504825"/>
                <a:gd name="connsiteX46" fmla="*/ 36059 w 432706"/>
                <a:gd name="connsiteY46" fmla="*/ 468766 h 504825"/>
                <a:gd name="connsiteX47" fmla="*/ 396648 w 432706"/>
                <a:gd name="connsiteY47" fmla="*/ 468766 h 504825"/>
                <a:gd name="connsiteX48" fmla="*/ 396648 w 432706"/>
                <a:gd name="connsiteY48" fmla="*/ 180295 h 504825"/>
                <a:gd name="connsiteX49" fmla="*/ 279456 w 432706"/>
                <a:gd name="connsiteY49" fmla="*/ 180295 h 504825"/>
                <a:gd name="connsiteX50" fmla="*/ 260300 w 432706"/>
                <a:gd name="connsiteY50" fmla="*/ 172407 h 504825"/>
                <a:gd name="connsiteX51" fmla="*/ 252412 w 432706"/>
                <a:gd name="connsiteY51" fmla="*/ 153251 h 504825"/>
                <a:gd name="connsiteX52" fmla="*/ 252412 w 432706"/>
                <a:gd name="connsiteY52" fmla="*/ 36059 h 504825"/>
                <a:gd name="connsiteX53" fmla="*/ 27044 w 432706"/>
                <a:gd name="connsiteY53" fmla="*/ 0 h 504825"/>
                <a:gd name="connsiteX54" fmla="*/ 279456 w 432706"/>
                <a:gd name="connsiteY54" fmla="*/ 0 h 504825"/>
                <a:gd name="connsiteX55" fmla="*/ 304246 w 432706"/>
                <a:gd name="connsiteY55" fmla="*/ 5634 h 504825"/>
                <a:gd name="connsiteX56" fmla="*/ 325656 w 432706"/>
                <a:gd name="connsiteY56" fmla="*/ 19156 h 504825"/>
                <a:gd name="connsiteX57" fmla="*/ 413550 w 432706"/>
                <a:gd name="connsiteY57" fmla="*/ 107050 h 504825"/>
                <a:gd name="connsiteX58" fmla="*/ 427073 w 432706"/>
                <a:gd name="connsiteY58" fmla="*/ 128460 h 504825"/>
                <a:gd name="connsiteX59" fmla="*/ 432706 w 432706"/>
                <a:gd name="connsiteY59" fmla="*/ 153251 h 504825"/>
                <a:gd name="connsiteX60" fmla="*/ 432706 w 432706"/>
                <a:gd name="connsiteY60" fmla="*/ 477781 h 504825"/>
                <a:gd name="connsiteX61" fmla="*/ 424818 w 432706"/>
                <a:gd name="connsiteY61" fmla="*/ 496937 h 504825"/>
                <a:gd name="connsiteX62" fmla="*/ 405662 w 432706"/>
                <a:gd name="connsiteY62" fmla="*/ 504825 h 504825"/>
                <a:gd name="connsiteX63" fmla="*/ 27044 w 432706"/>
                <a:gd name="connsiteY63" fmla="*/ 504825 h 504825"/>
                <a:gd name="connsiteX64" fmla="*/ 7888 w 432706"/>
                <a:gd name="connsiteY64" fmla="*/ 496937 h 504825"/>
                <a:gd name="connsiteX65" fmla="*/ 0 w 432706"/>
                <a:gd name="connsiteY65" fmla="*/ 477781 h 504825"/>
                <a:gd name="connsiteX66" fmla="*/ 0 w 432706"/>
                <a:gd name="connsiteY66" fmla="*/ 27044 h 504825"/>
                <a:gd name="connsiteX67" fmla="*/ 7888 w 432706"/>
                <a:gd name="connsiteY67" fmla="*/ 7888 h 504825"/>
                <a:gd name="connsiteX68" fmla="*/ 27044 w 432706"/>
                <a:gd name="connsiteY68"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2706" h="504825">
                  <a:moveTo>
                    <a:pt x="117191" y="360589"/>
                  </a:moveTo>
                  <a:lnTo>
                    <a:pt x="315515" y="360589"/>
                  </a:lnTo>
                  <a:cubicBezTo>
                    <a:pt x="318144" y="360589"/>
                    <a:pt x="320304" y="361434"/>
                    <a:pt x="321994" y="363125"/>
                  </a:cubicBezTo>
                  <a:cubicBezTo>
                    <a:pt x="323684" y="364815"/>
                    <a:pt x="324530" y="366975"/>
                    <a:pt x="324530" y="369604"/>
                  </a:cubicBezTo>
                  <a:lnTo>
                    <a:pt x="324530" y="387634"/>
                  </a:lnTo>
                  <a:cubicBezTo>
                    <a:pt x="324530" y="390263"/>
                    <a:pt x="323684" y="392423"/>
                    <a:pt x="321994" y="394113"/>
                  </a:cubicBezTo>
                  <a:cubicBezTo>
                    <a:pt x="320304" y="395803"/>
                    <a:pt x="318144" y="396648"/>
                    <a:pt x="315515" y="396648"/>
                  </a:cubicBezTo>
                  <a:lnTo>
                    <a:pt x="117191" y="396648"/>
                  </a:lnTo>
                  <a:cubicBezTo>
                    <a:pt x="114562" y="396648"/>
                    <a:pt x="112402" y="395803"/>
                    <a:pt x="110712" y="394113"/>
                  </a:cubicBezTo>
                  <a:cubicBezTo>
                    <a:pt x="109021" y="392423"/>
                    <a:pt x="108176" y="390263"/>
                    <a:pt x="108176" y="387634"/>
                  </a:cubicBezTo>
                  <a:lnTo>
                    <a:pt x="108176" y="369604"/>
                  </a:lnTo>
                  <a:cubicBezTo>
                    <a:pt x="108176" y="366975"/>
                    <a:pt x="109021" y="364815"/>
                    <a:pt x="110712" y="363125"/>
                  </a:cubicBezTo>
                  <a:cubicBezTo>
                    <a:pt x="112402" y="361434"/>
                    <a:pt x="114562" y="360589"/>
                    <a:pt x="117191" y="360589"/>
                  </a:cubicBezTo>
                  <a:close/>
                  <a:moveTo>
                    <a:pt x="117191" y="288471"/>
                  </a:moveTo>
                  <a:lnTo>
                    <a:pt x="315515" y="288471"/>
                  </a:lnTo>
                  <a:cubicBezTo>
                    <a:pt x="318144" y="288471"/>
                    <a:pt x="320304" y="289317"/>
                    <a:pt x="321994" y="291007"/>
                  </a:cubicBezTo>
                  <a:cubicBezTo>
                    <a:pt x="323684" y="292697"/>
                    <a:pt x="324530" y="294857"/>
                    <a:pt x="324530" y="297486"/>
                  </a:cubicBezTo>
                  <a:lnTo>
                    <a:pt x="324530" y="315516"/>
                  </a:lnTo>
                  <a:cubicBezTo>
                    <a:pt x="324530" y="318145"/>
                    <a:pt x="323684" y="320305"/>
                    <a:pt x="321994" y="321995"/>
                  </a:cubicBezTo>
                  <a:cubicBezTo>
                    <a:pt x="320304" y="323685"/>
                    <a:pt x="318144" y="324530"/>
                    <a:pt x="315515" y="324530"/>
                  </a:cubicBezTo>
                  <a:lnTo>
                    <a:pt x="117191" y="324530"/>
                  </a:lnTo>
                  <a:cubicBezTo>
                    <a:pt x="114562" y="324530"/>
                    <a:pt x="112402" y="323685"/>
                    <a:pt x="110712" y="321995"/>
                  </a:cubicBezTo>
                  <a:cubicBezTo>
                    <a:pt x="109021" y="320305"/>
                    <a:pt x="108176" y="318145"/>
                    <a:pt x="108176" y="315516"/>
                  </a:cubicBezTo>
                  <a:lnTo>
                    <a:pt x="108176" y="297486"/>
                  </a:lnTo>
                  <a:cubicBezTo>
                    <a:pt x="108176" y="294857"/>
                    <a:pt x="109021" y="292697"/>
                    <a:pt x="110712" y="291007"/>
                  </a:cubicBezTo>
                  <a:cubicBezTo>
                    <a:pt x="112402" y="289317"/>
                    <a:pt x="114562" y="288471"/>
                    <a:pt x="117191" y="288471"/>
                  </a:cubicBezTo>
                  <a:close/>
                  <a:moveTo>
                    <a:pt x="117191" y="216353"/>
                  </a:moveTo>
                  <a:lnTo>
                    <a:pt x="315515" y="216353"/>
                  </a:lnTo>
                  <a:cubicBezTo>
                    <a:pt x="318144" y="216353"/>
                    <a:pt x="320304" y="217198"/>
                    <a:pt x="321994" y="218888"/>
                  </a:cubicBezTo>
                  <a:cubicBezTo>
                    <a:pt x="323684" y="220578"/>
                    <a:pt x="324530" y="222738"/>
                    <a:pt x="324530" y="225367"/>
                  </a:cubicBezTo>
                  <a:lnTo>
                    <a:pt x="324530" y="243397"/>
                  </a:lnTo>
                  <a:cubicBezTo>
                    <a:pt x="324530" y="246026"/>
                    <a:pt x="323684" y="248186"/>
                    <a:pt x="321994" y="249876"/>
                  </a:cubicBezTo>
                  <a:cubicBezTo>
                    <a:pt x="320304" y="251566"/>
                    <a:pt x="318144" y="252411"/>
                    <a:pt x="315515" y="252411"/>
                  </a:cubicBezTo>
                  <a:lnTo>
                    <a:pt x="117191" y="252411"/>
                  </a:lnTo>
                  <a:cubicBezTo>
                    <a:pt x="114562" y="252411"/>
                    <a:pt x="112402" y="251566"/>
                    <a:pt x="110712" y="249876"/>
                  </a:cubicBezTo>
                  <a:cubicBezTo>
                    <a:pt x="109021" y="248186"/>
                    <a:pt x="108176" y="246026"/>
                    <a:pt x="108176" y="243397"/>
                  </a:cubicBezTo>
                  <a:lnTo>
                    <a:pt x="108176" y="225367"/>
                  </a:lnTo>
                  <a:cubicBezTo>
                    <a:pt x="108176" y="222738"/>
                    <a:pt x="109021" y="220578"/>
                    <a:pt x="110712" y="218888"/>
                  </a:cubicBezTo>
                  <a:cubicBezTo>
                    <a:pt x="112402" y="217198"/>
                    <a:pt x="114562" y="216353"/>
                    <a:pt x="117191" y="216353"/>
                  </a:cubicBezTo>
                  <a:close/>
                  <a:moveTo>
                    <a:pt x="288471" y="38312"/>
                  </a:moveTo>
                  <a:lnTo>
                    <a:pt x="288471" y="144236"/>
                  </a:lnTo>
                  <a:lnTo>
                    <a:pt x="394394" y="144236"/>
                  </a:lnTo>
                  <a:cubicBezTo>
                    <a:pt x="392516" y="138789"/>
                    <a:pt x="390450" y="134939"/>
                    <a:pt x="388196" y="132685"/>
                  </a:cubicBezTo>
                  <a:lnTo>
                    <a:pt x="300021" y="44510"/>
                  </a:lnTo>
                  <a:cubicBezTo>
                    <a:pt x="297767" y="42256"/>
                    <a:pt x="293917" y="40191"/>
                    <a:pt x="288471" y="38312"/>
                  </a:cubicBezTo>
                  <a:close/>
                  <a:moveTo>
                    <a:pt x="36059" y="36059"/>
                  </a:moveTo>
                  <a:lnTo>
                    <a:pt x="36059" y="468766"/>
                  </a:lnTo>
                  <a:lnTo>
                    <a:pt x="396648" y="468766"/>
                  </a:lnTo>
                  <a:lnTo>
                    <a:pt x="396648" y="180295"/>
                  </a:lnTo>
                  <a:lnTo>
                    <a:pt x="279456" y="180295"/>
                  </a:lnTo>
                  <a:cubicBezTo>
                    <a:pt x="271944" y="180295"/>
                    <a:pt x="265558" y="177665"/>
                    <a:pt x="260300" y="172407"/>
                  </a:cubicBezTo>
                  <a:cubicBezTo>
                    <a:pt x="255041" y="167148"/>
                    <a:pt x="252412" y="160763"/>
                    <a:pt x="252412" y="153251"/>
                  </a:cubicBezTo>
                  <a:lnTo>
                    <a:pt x="252412" y="36059"/>
                  </a:lnTo>
                  <a:close/>
                  <a:moveTo>
                    <a:pt x="27044" y="0"/>
                  </a:moveTo>
                  <a:lnTo>
                    <a:pt x="279456" y="0"/>
                  </a:lnTo>
                  <a:cubicBezTo>
                    <a:pt x="286968" y="0"/>
                    <a:pt x="295232" y="1878"/>
                    <a:pt x="304246" y="5634"/>
                  </a:cubicBezTo>
                  <a:cubicBezTo>
                    <a:pt x="313261" y="9390"/>
                    <a:pt x="320398" y="13898"/>
                    <a:pt x="325656" y="19156"/>
                  </a:cubicBezTo>
                  <a:lnTo>
                    <a:pt x="413550" y="107050"/>
                  </a:lnTo>
                  <a:cubicBezTo>
                    <a:pt x="418809" y="112309"/>
                    <a:pt x="423316" y="119445"/>
                    <a:pt x="427073" y="128460"/>
                  </a:cubicBezTo>
                  <a:cubicBezTo>
                    <a:pt x="430828" y="137475"/>
                    <a:pt x="432706" y="145738"/>
                    <a:pt x="432706" y="153251"/>
                  </a:cubicBezTo>
                  <a:lnTo>
                    <a:pt x="432706" y="477781"/>
                  </a:lnTo>
                  <a:cubicBezTo>
                    <a:pt x="432706" y="485293"/>
                    <a:pt x="430077" y="491679"/>
                    <a:pt x="424818" y="496937"/>
                  </a:cubicBezTo>
                  <a:cubicBezTo>
                    <a:pt x="419560" y="502196"/>
                    <a:pt x="413175" y="504825"/>
                    <a:pt x="405662" y="504825"/>
                  </a:cubicBezTo>
                  <a:lnTo>
                    <a:pt x="27044" y="504825"/>
                  </a:lnTo>
                  <a:cubicBezTo>
                    <a:pt x="19531" y="504825"/>
                    <a:pt x="13146" y="502196"/>
                    <a:pt x="7888" y="496937"/>
                  </a:cubicBezTo>
                  <a:cubicBezTo>
                    <a:pt x="2629" y="491679"/>
                    <a:pt x="0" y="485293"/>
                    <a:pt x="0" y="477781"/>
                  </a:cubicBezTo>
                  <a:lnTo>
                    <a:pt x="0" y="27044"/>
                  </a:lnTo>
                  <a:cubicBezTo>
                    <a:pt x="0" y="19532"/>
                    <a:pt x="2629" y="13147"/>
                    <a:pt x="7888" y="7888"/>
                  </a:cubicBezTo>
                  <a:cubicBezTo>
                    <a:pt x="13146" y="2629"/>
                    <a:pt x="19531" y="0"/>
                    <a:pt x="270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endParaRPr>
            </a:p>
          </p:txBody>
        </p:sp>
        <p:grpSp>
          <p:nvGrpSpPr>
            <p:cNvPr id="154" name="Group 153">
              <a:extLst>
                <a:ext uri="{FF2B5EF4-FFF2-40B4-BE49-F238E27FC236}">
                  <a16:creationId xmlns:a16="http://schemas.microsoft.com/office/drawing/2014/main" id="{39F64F51-38AB-F940-060C-F824FD1B48BE}"/>
                </a:ext>
              </a:extLst>
            </p:cNvPr>
            <p:cNvGrpSpPr/>
            <p:nvPr/>
          </p:nvGrpSpPr>
          <p:grpSpPr>
            <a:xfrm>
              <a:off x="2508891" y="796799"/>
              <a:ext cx="87415" cy="131669"/>
              <a:chOff x="2384301" y="826995"/>
              <a:chExt cx="254000" cy="382587"/>
            </a:xfrm>
          </p:grpSpPr>
          <p:sp>
            <p:nvSpPr>
              <p:cNvPr id="155" name="Freeform 94">
                <a:extLst>
                  <a:ext uri="{FF2B5EF4-FFF2-40B4-BE49-F238E27FC236}">
                    <a16:creationId xmlns:a16="http://schemas.microsoft.com/office/drawing/2014/main" id="{DFBA2367-AA28-EF6A-92F4-7C72CA41757E}"/>
                  </a:ext>
                </a:extLst>
              </p:cNvPr>
              <p:cNvSpPr>
                <a:spLocks/>
              </p:cNvSpPr>
              <p:nvPr/>
            </p:nvSpPr>
            <p:spPr bwMode="auto">
              <a:xfrm>
                <a:off x="2581151" y="842870"/>
                <a:ext cx="57150" cy="66675"/>
              </a:xfrm>
              <a:custGeom>
                <a:avLst/>
                <a:gdLst>
                  <a:gd name="T0" fmla="*/ 49 w 84"/>
                  <a:gd name="T1" fmla="*/ 98 h 98"/>
                  <a:gd name="T2" fmla="*/ 77 w 84"/>
                  <a:gd name="T3" fmla="*/ 52 h 98"/>
                  <a:gd name="T4" fmla="*/ 62 w 84"/>
                  <a:gd name="T5" fmla="*/ 12 h 98"/>
                  <a:gd name="T6" fmla="*/ 42 w 84"/>
                  <a:gd name="T7" fmla="*/ 0 h 98"/>
                  <a:gd name="T8" fmla="*/ 0 w 84"/>
                  <a:gd name="T9" fmla="*/ 68 h 98"/>
                  <a:gd name="T10" fmla="*/ 49 w 84"/>
                  <a:gd name="T11" fmla="*/ 98 h 98"/>
                </a:gdLst>
                <a:ahLst/>
                <a:cxnLst>
                  <a:cxn ang="0">
                    <a:pos x="T0" y="T1"/>
                  </a:cxn>
                  <a:cxn ang="0">
                    <a:pos x="T2" y="T3"/>
                  </a:cxn>
                  <a:cxn ang="0">
                    <a:pos x="T4" y="T5"/>
                  </a:cxn>
                  <a:cxn ang="0">
                    <a:pos x="T6" y="T7"/>
                  </a:cxn>
                  <a:cxn ang="0">
                    <a:pos x="T8" y="T9"/>
                  </a:cxn>
                  <a:cxn ang="0">
                    <a:pos x="T10" y="T11"/>
                  </a:cxn>
                </a:cxnLst>
                <a:rect l="0" t="0" r="r" b="b"/>
                <a:pathLst>
                  <a:path w="84" h="98">
                    <a:moveTo>
                      <a:pt x="49" y="98"/>
                    </a:moveTo>
                    <a:cubicBezTo>
                      <a:pt x="77" y="52"/>
                      <a:pt x="77" y="52"/>
                      <a:pt x="77" y="52"/>
                    </a:cubicBezTo>
                    <a:cubicBezTo>
                      <a:pt x="84" y="40"/>
                      <a:pt x="78" y="22"/>
                      <a:pt x="62" y="12"/>
                    </a:cubicBezTo>
                    <a:cubicBezTo>
                      <a:pt x="42" y="0"/>
                      <a:pt x="42" y="0"/>
                      <a:pt x="42" y="0"/>
                    </a:cubicBezTo>
                    <a:cubicBezTo>
                      <a:pt x="0" y="68"/>
                      <a:pt x="0" y="68"/>
                      <a:pt x="0" y="68"/>
                    </a:cubicBezTo>
                    <a:lnTo>
                      <a:pt x="49" y="98"/>
                    </a:lnTo>
                    <a:close/>
                  </a:path>
                </a:pathLst>
              </a:custGeom>
              <a:solidFill>
                <a:srgbClr val="FFFA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63" name="Freeform 95">
                <a:extLst>
                  <a:ext uri="{FF2B5EF4-FFF2-40B4-BE49-F238E27FC236}">
                    <a16:creationId xmlns:a16="http://schemas.microsoft.com/office/drawing/2014/main" id="{E7DBF0CE-BAA3-A1FC-B43E-1F16B2CF76AA}"/>
                  </a:ext>
                </a:extLst>
              </p:cNvPr>
              <p:cNvSpPr>
                <a:spLocks/>
              </p:cNvSpPr>
              <p:nvPr/>
            </p:nvSpPr>
            <p:spPr bwMode="auto">
              <a:xfrm>
                <a:off x="2547813" y="826995"/>
                <a:ext cx="61913" cy="61913"/>
              </a:xfrm>
              <a:custGeom>
                <a:avLst/>
                <a:gdLst>
                  <a:gd name="T0" fmla="*/ 90 w 90"/>
                  <a:gd name="T1" fmla="*/ 22 h 90"/>
                  <a:gd name="T2" fmla="*/ 71 w 90"/>
                  <a:gd name="T3" fmla="*/ 10 h 90"/>
                  <a:gd name="T4" fmla="*/ 28 w 90"/>
                  <a:gd name="T5" fmla="*/ 15 h 90"/>
                  <a:gd name="T6" fmla="*/ 0 w 90"/>
                  <a:gd name="T7" fmla="*/ 60 h 90"/>
                  <a:gd name="T8" fmla="*/ 48 w 90"/>
                  <a:gd name="T9" fmla="*/ 90 h 90"/>
                  <a:gd name="T10" fmla="*/ 90 w 90"/>
                  <a:gd name="T11" fmla="*/ 22 h 90"/>
                </a:gdLst>
                <a:ahLst/>
                <a:cxnLst>
                  <a:cxn ang="0">
                    <a:pos x="T0" y="T1"/>
                  </a:cxn>
                  <a:cxn ang="0">
                    <a:pos x="T2" y="T3"/>
                  </a:cxn>
                  <a:cxn ang="0">
                    <a:pos x="T4" y="T5"/>
                  </a:cxn>
                  <a:cxn ang="0">
                    <a:pos x="T6" y="T7"/>
                  </a:cxn>
                  <a:cxn ang="0">
                    <a:pos x="T8" y="T9"/>
                  </a:cxn>
                  <a:cxn ang="0">
                    <a:pos x="T10" y="T11"/>
                  </a:cxn>
                </a:cxnLst>
                <a:rect l="0" t="0" r="r" b="b"/>
                <a:pathLst>
                  <a:path w="90" h="90">
                    <a:moveTo>
                      <a:pt x="90" y="22"/>
                    </a:moveTo>
                    <a:cubicBezTo>
                      <a:pt x="71" y="10"/>
                      <a:pt x="71" y="10"/>
                      <a:pt x="71" y="10"/>
                    </a:cubicBezTo>
                    <a:cubicBezTo>
                      <a:pt x="55" y="0"/>
                      <a:pt x="36" y="3"/>
                      <a:pt x="28" y="15"/>
                    </a:cubicBezTo>
                    <a:cubicBezTo>
                      <a:pt x="0" y="60"/>
                      <a:pt x="0" y="60"/>
                      <a:pt x="0" y="60"/>
                    </a:cubicBezTo>
                    <a:cubicBezTo>
                      <a:pt x="48" y="90"/>
                      <a:pt x="48" y="90"/>
                      <a:pt x="48" y="90"/>
                    </a:cubicBezTo>
                    <a:lnTo>
                      <a:pt x="90" y="22"/>
                    </a:lnTo>
                    <a:close/>
                  </a:path>
                </a:pathLst>
              </a:custGeom>
              <a:solidFill>
                <a:srgbClr val="F6F1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64" name="Freeform 96">
                <a:extLst>
                  <a:ext uri="{FF2B5EF4-FFF2-40B4-BE49-F238E27FC236}">
                    <a16:creationId xmlns:a16="http://schemas.microsoft.com/office/drawing/2014/main" id="{A4E1BDC9-965A-8851-F597-FA3236F9CAD8}"/>
                  </a:ext>
                </a:extLst>
              </p:cNvPr>
              <p:cNvSpPr>
                <a:spLocks/>
              </p:cNvSpPr>
              <p:nvPr/>
            </p:nvSpPr>
            <p:spPr bwMode="auto">
              <a:xfrm>
                <a:off x="2384301" y="1122270"/>
                <a:ext cx="77788" cy="74613"/>
              </a:xfrm>
              <a:custGeom>
                <a:avLst/>
                <a:gdLst>
                  <a:gd name="T0" fmla="*/ 49 w 49"/>
                  <a:gd name="T1" fmla="*/ 29 h 47"/>
                  <a:gd name="T2" fmla="*/ 1 w 49"/>
                  <a:gd name="T3" fmla="*/ 0 h 47"/>
                  <a:gd name="T4" fmla="*/ 0 w 49"/>
                  <a:gd name="T5" fmla="*/ 37 h 47"/>
                  <a:gd name="T6" fmla="*/ 16 w 49"/>
                  <a:gd name="T7" fmla="*/ 47 h 47"/>
                  <a:gd name="T8" fmla="*/ 49 w 49"/>
                  <a:gd name="T9" fmla="*/ 29 h 47"/>
                </a:gdLst>
                <a:ahLst/>
                <a:cxnLst>
                  <a:cxn ang="0">
                    <a:pos x="T0" y="T1"/>
                  </a:cxn>
                  <a:cxn ang="0">
                    <a:pos x="T2" y="T3"/>
                  </a:cxn>
                  <a:cxn ang="0">
                    <a:pos x="T4" y="T5"/>
                  </a:cxn>
                  <a:cxn ang="0">
                    <a:pos x="T6" y="T7"/>
                  </a:cxn>
                  <a:cxn ang="0">
                    <a:pos x="T8" y="T9"/>
                  </a:cxn>
                </a:cxnLst>
                <a:rect l="0" t="0" r="r" b="b"/>
                <a:pathLst>
                  <a:path w="49" h="47">
                    <a:moveTo>
                      <a:pt x="49" y="29"/>
                    </a:moveTo>
                    <a:lnTo>
                      <a:pt x="1" y="0"/>
                    </a:lnTo>
                    <a:lnTo>
                      <a:pt x="0" y="37"/>
                    </a:lnTo>
                    <a:lnTo>
                      <a:pt x="16" y="47"/>
                    </a:lnTo>
                    <a:lnTo>
                      <a:pt x="49" y="29"/>
                    </a:lnTo>
                    <a:close/>
                  </a:path>
                </a:pathLst>
              </a:custGeom>
              <a:solidFill>
                <a:srgbClr val="F2B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65" name="Freeform 97">
                <a:extLst>
                  <a:ext uri="{FF2B5EF4-FFF2-40B4-BE49-F238E27FC236}">
                    <a16:creationId xmlns:a16="http://schemas.microsoft.com/office/drawing/2014/main" id="{507E0D42-29A3-68AC-EF3E-868083C53A8F}"/>
                  </a:ext>
                </a:extLst>
              </p:cNvPr>
              <p:cNvSpPr>
                <a:spLocks/>
              </p:cNvSpPr>
              <p:nvPr/>
            </p:nvSpPr>
            <p:spPr bwMode="auto">
              <a:xfrm>
                <a:off x="2384301" y="1181007"/>
                <a:ext cx="25400" cy="28575"/>
              </a:xfrm>
              <a:custGeom>
                <a:avLst/>
                <a:gdLst>
                  <a:gd name="T0" fmla="*/ 16 w 16"/>
                  <a:gd name="T1" fmla="*/ 10 h 18"/>
                  <a:gd name="T2" fmla="*/ 0 w 16"/>
                  <a:gd name="T3" fmla="*/ 0 h 18"/>
                  <a:gd name="T4" fmla="*/ 0 w 16"/>
                  <a:gd name="T5" fmla="*/ 18 h 18"/>
                  <a:gd name="T6" fmla="*/ 16 w 16"/>
                  <a:gd name="T7" fmla="*/ 10 h 18"/>
                </a:gdLst>
                <a:ahLst/>
                <a:cxnLst>
                  <a:cxn ang="0">
                    <a:pos x="T0" y="T1"/>
                  </a:cxn>
                  <a:cxn ang="0">
                    <a:pos x="T2" y="T3"/>
                  </a:cxn>
                  <a:cxn ang="0">
                    <a:pos x="T4" y="T5"/>
                  </a:cxn>
                  <a:cxn ang="0">
                    <a:pos x="T6" y="T7"/>
                  </a:cxn>
                </a:cxnLst>
                <a:rect l="0" t="0" r="r" b="b"/>
                <a:pathLst>
                  <a:path w="16" h="18">
                    <a:moveTo>
                      <a:pt x="16" y="10"/>
                    </a:moveTo>
                    <a:lnTo>
                      <a:pt x="0" y="0"/>
                    </a:lnTo>
                    <a:lnTo>
                      <a:pt x="0" y="18"/>
                    </a:lnTo>
                    <a:lnTo>
                      <a:pt x="16" y="10"/>
                    </a:lnTo>
                    <a:close/>
                  </a:path>
                </a:pathLst>
              </a:custGeom>
              <a:solidFill>
                <a:srgbClr val="2965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66" name="Freeform 98">
                <a:extLst>
                  <a:ext uri="{FF2B5EF4-FFF2-40B4-BE49-F238E27FC236}">
                    <a16:creationId xmlns:a16="http://schemas.microsoft.com/office/drawing/2014/main" id="{C600F52B-DB14-337C-2D46-CC8295DCB106}"/>
                  </a:ext>
                </a:extLst>
              </p:cNvPr>
              <p:cNvSpPr>
                <a:spLocks/>
              </p:cNvSpPr>
              <p:nvPr/>
            </p:nvSpPr>
            <p:spPr bwMode="auto">
              <a:xfrm>
                <a:off x="2543051" y="857157"/>
                <a:ext cx="82550" cy="55563"/>
              </a:xfrm>
              <a:custGeom>
                <a:avLst/>
                <a:gdLst>
                  <a:gd name="T0" fmla="*/ 3 w 52"/>
                  <a:gd name="T1" fmla="*/ 0 h 35"/>
                  <a:gd name="T2" fmla="*/ 0 w 52"/>
                  <a:gd name="T3" fmla="*/ 5 h 35"/>
                  <a:gd name="T4" fmla="*/ 48 w 52"/>
                  <a:gd name="T5" fmla="*/ 35 h 35"/>
                  <a:gd name="T6" fmla="*/ 52 w 52"/>
                  <a:gd name="T7" fmla="*/ 30 h 35"/>
                  <a:gd name="T8" fmla="*/ 3 w 52"/>
                  <a:gd name="T9" fmla="*/ 0 h 35"/>
                </a:gdLst>
                <a:ahLst/>
                <a:cxnLst>
                  <a:cxn ang="0">
                    <a:pos x="T0" y="T1"/>
                  </a:cxn>
                  <a:cxn ang="0">
                    <a:pos x="T2" y="T3"/>
                  </a:cxn>
                  <a:cxn ang="0">
                    <a:pos x="T4" y="T5"/>
                  </a:cxn>
                  <a:cxn ang="0">
                    <a:pos x="T6" y="T7"/>
                  </a:cxn>
                  <a:cxn ang="0">
                    <a:pos x="T8" y="T9"/>
                  </a:cxn>
                </a:cxnLst>
                <a:rect l="0" t="0" r="r" b="b"/>
                <a:pathLst>
                  <a:path w="52" h="35">
                    <a:moveTo>
                      <a:pt x="3" y="0"/>
                    </a:moveTo>
                    <a:lnTo>
                      <a:pt x="0" y="5"/>
                    </a:lnTo>
                    <a:lnTo>
                      <a:pt x="48" y="35"/>
                    </a:lnTo>
                    <a:lnTo>
                      <a:pt x="52" y="30"/>
                    </a:lnTo>
                    <a:lnTo>
                      <a:pt x="3" y="0"/>
                    </a:lnTo>
                    <a:close/>
                  </a:path>
                </a:pathLst>
              </a:custGeom>
              <a:solidFill>
                <a:srgbClr val="F2B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67" name="Freeform 99">
                <a:extLst>
                  <a:ext uri="{FF2B5EF4-FFF2-40B4-BE49-F238E27FC236}">
                    <a16:creationId xmlns:a16="http://schemas.microsoft.com/office/drawing/2014/main" id="{17892A8C-23E5-F092-850F-52CD1F56B8FA}"/>
                  </a:ext>
                </a:extLst>
              </p:cNvPr>
              <p:cNvSpPr>
                <a:spLocks/>
              </p:cNvSpPr>
              <p:nvPr/>
            </p:nvSpPr>
            <p:spPr bwMode="auto">
              <a:xfrm>
                <a:off x="2423988" y="888907"/>
                <a:ext cx="195263" cy="279400"/>
              </a:xfrm>
              <a:custGeom>
                <a:avLst/>
                <a:gdLst>
                  <a:gd name="T0" fmla="*/ 120 w 123"/>
                  <a:gd name="T1" fmla="*/ 13 h 176"/>
                  <a:gd name="T2" fmla="*/ 99 w 123"/>
                  <a:gd name="T3" fmla="*/ 0 h 176"/>
                  <a:gd name="T4" fmla="*/ 88 w 123"/>
                  <a:gd name="T5" fmla="*/ 19 h 176"/>
                  <a:gd name="T6" fmla="*/ 0 w 123"/>
                  <a:gd name="T7" fmla="*/ 162 h 176"/>
                  <a:gd name="T8" fmla="*/ 24 w 123"/>
                  <a:gd name="T9" fmla="*/ 176 h 176"/>
                  <a:gd name="T10" fmla="*/ 123 w 123"/>
                  <a:gd name="T11" fmla="*/ 15 h 176"/>
                  <a:gd name="T12" fmla="*/ 120 w 123"/>
                  <a:gd name="T13" fmla="*/ 13 h 176"/>
                </a:gdLst>
                <a:ahLst/>
                <a:cxnLst>
                  <a:cxn ang="0">
                    <a:pos x="T0" y="T1"/>
                  </a:cxn>
                  <a:cxn ang="0">
                    <a:pos x="T2" y="T3"/>
                  </a:cxn>
                  <a:cxn ang="0">
                    <a:pos x="T4" y="T5"/>
                  </a:cxn>
                  <a:cxn ang="0">
                    <a:pos x="T6" y="T7"/>
                  </a:cxn>
                  <a:cxn ang="0">
                    <a:pos x="T8" y="T9"/>
                  </a:cxn>
                  <a:cxn ang="0">
                    <a:pos x="T10" y="T11"/>
                  </a:cxn>
                  <a:cxn ang="0">
                    <a:pos x="T12" y="T13"/>
                  </a:cxn>
                </a:cxnLst>
                <a:rect l="0" t="0" r="r" b="b"/>
                <a:pathLst>
                  <a:path w="123" h="176">
                    <a:moveTo>
                      <a:pt x="120" y="13"/>
                    </a:moveTo>
                    <a:lnTo>
                      <a:pt x="99" y="0"/>
                    </a:lnTo>
                    <a:lnTo>
                      <a:pt x="88" y="19"/>
                    </a:lnTo>
                    <a:lnTo>
                      <a:pt x="0" y="162"/>
                    </a:lnTo>
                    <a:lnTo>
                      <a:pt x="24" y="176"/>
                    </a:lnTo>
                    <a:lnTo>
                      <a:pt x="123" y="15"/>
                    </a:lnTo>
                    <a:lnTo>
                      <a:pt x="120" y="13"/>
                    </a:lnTo>
                    <a:close/>
                  </a:path>
                </a:pathLst>
              </a:custGeom>
              <a:solidFill>
                <a:srgbClr val="16B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68" name="Freeform 100">
                <a:extLst>
                  <a:ext uri="{FF2B5EF4-FFF2-40B4-BE49-F238E27FC236}">
                    <a16:creationId xmlns:a16="http://schemas.microsoft.com/office/drawing/2014/main" id="{B0D3FF8D-1166-5513-D461-F5D206454B77}"/>
                  </a:ext>
                </a:extLst>
              </p:cNvPr>
              <p:cNvSpPr>
                <a:spLocks/>
              </p:cNvSpPr>
              <p:nvPr/>
            </p:nvSpPr>
            <p:spPr bwMode="auto">
              <a:xfrm>
                <a:off x="2385888" y="865095"/>
                <a:ext cx="195263" cy="280988"/>
              </a:xfrm>
              <a:custGeom>
                <a:avLst/>
                <a:gdLst>
                  <a:gd name="T0" fmla="*/ 102 w 123"/>
                  <a:gd name="T1" fmla="*/ 2 h 177"/>
                  <a:gd name="T2" fmla="*/ 99 w 123"/>
                  <a:gd name="T3" fmla="*/ 0 h 177"/>
                  <a:gd name="T4" fmla="*/ 0 w 123"/>
                  <a:gd name="T5" fmla="*/ 162 h 177"/>
                  <a:gd name="T6" fmla="*/ 24 w 123"/>
                  <a:gd name="T7" fmla="*/ 177 h 177"/>
                  <a:gd name="T8" fmla="*/ 112 w 123"/>
                  <a:gd name="T9" fmla="*/ 34 h 177"/>
                  <a:gd name="T10" fmla="*/ 123 w 123"/>
                  <a:gd name="T11" fmla="*/ 15 h 177"/>
                  <a:gd name="T12" fmla="*/ 102 w 123"/>
                  <a:gd name="T13" fmla="*/ 2 h 177"/>
                </a:gdLst>
                <a:ahLst/>
                <a:cxnLst>
                  <a:cxn ang="0">
                    <a:pos x="T0" y="T1"/>
                  </a:cxn>
                  <a:cxn ang="0">
                    <a:pos x="T2" y="T3"/>
                  </a:cxn>
                  <a:cxn ang="0">
                    <a:pos x="T4" y="T5"/>
                  </a:cxn>
                  <a:cxn ang="0">
                    <a:pos x="T6" y="T7"/>
                  </a:cxn>
                  <a:cxn ang="0">
                    <a:pos x="T8" y="T9"/>
                  </a:cxn>
                  <a:cxn ang="0">
                    <a:pos x="T10" y="T11"/>
                  </a:cxn>
                  <a:cxn ang="0">
                    <a:pos x="T12" y="T13"/>
                  </a:cxn>
                </a:cxnLst>
                <a:rect l="0" t="0" r="r" b="b"/>
                <a:pathLst>
                  <a:path w="123" h="177">
                    <a:moveTo>
                      <a:pt x="102" y="2"/>
                    </a:moveTo>
                    <a:lnTo>
                      <a:pt x="99" y="0"/>
                    </a:lnTo>
                    <a:lnTo>
                      <a:pt x="0" y="162"/>
                    </a:lnTo>
                    <a:lnTo>
                      <a:pt x="24" y="177"/>
                    </a:lnTo>
                    <a:lnTo>
                      <a:pt x="112" y="34"/>
                    </a:lnTo>
                    <a:lnTo>
                      <a:pt x="123" y="15"/>
                    </a:lnTo>
                    <a:lnTo>
                      <a:pt x="102" y="2"/>
                    </a:lnTo>
                    <a:close/>
                  </a:path>
                </a:pathLst>
              </a:custGeom>
              <a:solidFill>
                <a:srgbClr val="0F9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grpSp>
        <p:nvGrpSpPr>
          <p:cNvPr id="269" name="Graphic 17">
            <a:extLst>
              <a:ext uri="{FF2B5EF4-FFF2-40B4-BE49-F238E27FC236}">
                <a16:creationId xmlns:a16="http://schemas.microsoft.com/office/drawing/2014/main" id="{8420EA02-D208-D179-7259-0BC5B68C6DC2}"/>
              </a:ext>
            </a:extLst>
          </p:cNvPr>
          <p:cNvGrpSpPr/>
          <p:nvPr/>
        </p:nvGrpSpPr>
        <p:grpSpPr>
          <a:xfrm>
            <a:off x="183441" y="6404446"/>
            <a:ext cx="630067" cy="369767"/>
            <a:chOff x="2687161" y="3731096"/>
            <a:chExt cx="5158677" cy="3027467"/>
          </a:xfrm>
          <a:solidFill>
            <a:srgbClr val="0094C8"/>
          </a:solidFill>
        </p:grpSpPr>
        <p:sp>
          <p:nvSpPr>
            <p:cNvPr id="270" name="Freeform: Shape 142">
              <a:extLst>
                <a:ext uri="{FF2B5EF4-FFF2-40B4-BE49-F238E27FC236}">
                  <a16:creationId xmlns:a16="http://schemas.microsoft.com/office/drawing/2014/main" id="{C2847082-1BFE-115C-E9A3-E9BA031AF8A8}"/>
                </a:ext>
              </a:extLst>
            </p:cNvPr>
            <p:cNvSpPr/>
            <p:nvPr/>
          </p:nvSpPr>
          <p:spPr>
            <a:xfrm>
              <a:off x="2725967" y="4290519"/>
              <a:ext cx="1906137" cy="2468044"/>
            </a:xfrm>
            <a:custGeom>
              <a:avLst/>
              <a:gdLst>
                <a:gd name="connsiteX0" fmla="*/ 1901480 w 1906136"/>
                <a:gd name="connsiteY0" fmla="*/ 1594450 h 2468044"/>
                <a:gd name="connsiteX1" fmla="*/ 1898376 w 1906136"/>
                <a:gd name="connsiteY1" fmla="*/ 1588241 h 2468044"/>
                <a:gd name="connsiteX2" fmla="*/ 1892167 w 1906136"/>
                <a:gd name="connsiteY2" fmla="*/ 1582963 h 2468044"/>
                <a:gd name="connsiteX3" fmla="*/ 1886889 w 1906136"/>
                <a:gd name="connsiteY3" fmla="*/ 1575513 h 2468044"/>
                <a:gd name="connsiteX4" fmla="*/ 1879749 w 1906136"/>
                <a:gd name="connsiteY4" fmla="*/ 1577686 h 2468044"/>
                <a:gd name="connsiteX5" fmla="*/ 1870436 w 1906136"/>
                <a:gd name="connsiteY5" fmla="*/ 1577686 h 2468044"/>
                <a:gd name="connsiteX6" fmla="*/ 1862054 w 1906136"/>
                <a:gd name="connsiteY6" fmla="*/ 1575513 h 2468044"/>
                <a:gd name="connsiteX7" fmla="*/ 1855845 w 1906136"/>
                <a:gd name="connsiteY7" fmla="*/ 1568062 h 2468044"/>
                <a:gd name="connsiteX8" fmla="*/ 1854913 w 1906136"/>
                <a:gd name="connsiteY8" fmla="*/ 1558748 h 2468044"/>
                <a:gd name="connsiteX9" fmla="*/ 1850878 w 1906136"/>
                <a:gd name="connsiteY9" fmla="*/ 1548193 h 2468044"/>
                <a:gd name="connsiteX10" fmla="*/ 1845600 w 1906136"/>
                <a:gd name="connsiteY10" fmla="*/ 1542916 h 2468044"/>
                <a:gd name="connsiteX11" fmla="*/ 1789410 w 1906136"/>
                <a:gd name="connsiteY11" fmla="*/ 1538569 h 2468044"/>
                <a:gd name="connsiteX12" fmla="*/ 1785374 w 1906136"/>
                <a:gd name="connsiteY12" fmla="*/ 1537638 h 2468044"/>
                <a:gd name="connsiteX13" fmla="*/ 1782269 w 1906136"/>
                <a:gd name="connsiteY13" fmla="*/ 1535465 h 2468044"/>
                <a:gd name="connsiteX14" fmla="*/ 1778233 w 1906136"/>
                <a:gd name="connsiteY14" fmla="*/ 1533292 h 2468044"/>
                <a:gd name="connsiteX15" fmla="*/ 1777302 w 1906136"/>
                <a:gd name="connsiteY15" fmla="*/ 1533292 h 2468044"/>
                <a:gd name="connsiteX16" fmla="*/ 1771093 w 1906136"/>
                <a:gd name="connsiteY16" fmla="*/ 1531119 h 2468044"/>
                <a:gd name="connsiteX17" fmla="*/ 1767989 w 1906136"/>
                <a:gd name="connsiteY17" fmla="*/ 1533292 h 2468044"/>
                <a:gd name="connsiteX18" fmla="*/ 1762711 w 1906136"/>
                <a:gd name="connsiteY18" fmla="*/ 1535465 h 2468044"/>
                <a:gd name="connsiteX19" fmla="*/ 1758675 w 1906136"/>
                <a:gd name="connsiteY19" fmla="*/ 1522737 h 2468044"/>
                <a:gd name="connsiteX20" fmla="*/ 1736944 w 1906136"/>
                <a:gd name="connsiteY20" fmla="*/ 1515286 h 2468044"/>
                <a:gd name="connsiteX21" fmla="*/ 1713971 w 1906136"/>
                <a:gd name="connsiteY21" fmla="*/ 1515286 h 2468044"/>
                <a:gd name="connsiteX22" fmla="*/ 1717075 w 1906136"/>
                <a:gd name="connsiteY22" fmla="*/ 1509077 h 2468044"/>
                <a:gd name="connsiteX23" fmla="*/ 1721111 w 1906136"/>
                <a:gd name="connsiteY23" fmla="*/ 1505973 h 2468044"/>
                <a:gd name="connsiteX24" fmla="*/ 1724216 w 1906136"/>
                <a:gd name="connsiteY24" fmla="*/ 1500695 h 2468044"/>
                <a:gd name="connsiteX25" fmla="*/ 1728252 w 1906136"/>
                <a:gd name="connsiteY25" fmla="*/ 1496349 h 2468044"/>
                <a:gd name="connsiteX26" fmla="*/ 1729183 w 1906136"/>
                <a:gd name="connsiteY26" fmla="*/ 1488898 h 2468044"/>
                <a:gd name="connsiteX27" fmla="*/ 1704037 w 1906136"/>
                <a:gd name="connsiteY27" fmla="*/ 1476170 h 2468044"/>
                <a:gd name="connsiteX28" fmla="*/ 1682306 w 1906136"/>
                <a:gd name="connsiteY28" fmla="*/ 1459406 h 2468044"/>
                <a:gd name="connsiteX29" fmla="*/ 1662437 w 1906136"/>
                <a:gd name="connsiteY29" fmla="*/ 1439537 h 2468044"/>
                <a:gd name="connsiteX30" fmla="*/ 1645673 w 1906136"/>
                <a:gd name="connsiteY30" fmla="*/ 1417496 h 2468044"/>
                <a:gd name="connsiteX31" fmla="*/ 1621769 w 1906136"/>
                <a:gd name="connsiteY31" fmla="*/ 1415322 h 2468044"/>
                <a:gd name="connsiteX32" fmla="*/ 1604073 w 1906136"/>
                <a:gd name="connsiteY32" fmla="*/ 1414391 h 2468044"/>
                <a:gd name="connsiteX33" fmla="*/ 1582342 w 1906136"/>
                <a:gd name="connsiteY33" fmla="*/ 1412218 h 2468044"/>
                <a:gd name="connsiteX34" fmla="*/ 1578306 w 1906136"/>
                <a:gd name="connsiteY34" fmla="*/ 1400732 h 2468044"/>
                <a:gd name="connsiteX35" fmla="*/ 1571166 w 1906136"/>
                <a:gd name="connsiteY35" fmla="*/ 1393281 h 2468044"/>
                <a:gd name="connsiteX36" fmla="*/ 1562784 w 1906136"/>
                <a:gd name="connsiteY36" fmla="*/ 1392350 h 2468044"/>
                <a:gd name="connsiteX37" fmla="*/ 1549124 w 1906136"/>
                <a:gd name="connsiteY37" fmla="*/ 1388003 h 2468044"/>
                <a:gd name="connsiteX38" fmla="*/ 1549124 w 1906136"/>
                <a:gd name="connsiteY38" fmla="*/ 1377448 h 2468044"/>
                <a:gd name="connsiteX39" fmla="*/ 1536707 w 1906136"/>
                <a:gd name="connsiteY39" fmla="*/ 1371239 h 2468044"/>
                <a:gd name="connsiteX40" fmla="*/ 1529566 w 1906136"/>
                <a:gd name="connsiteY40" fmla="*/ 1365962 h 2468044"/>
                <a:gd name="connsiteX41" fmla="*/ 1522426 w 1906136"/>
                <a:gd name="connsiteY41" fmla="*/ 1360684 h 2468044"/>
                <a:gd name="connsiteX42" fmla="*/ 1510008 w 1906136"/>
                <a:gd name="connsiteY42" fmla="*/ 1356338 h 2468044"/>
                <a:gd name="connsiteX43" fmla="*/ 1512181 w 1906136"/>
                <a:gd name="connsiteY43" fmla="*/ 1353233 h 2468044"/>
                <a:gd name="connsiteX44" fmla="*/ 1512181 w 1906136"/>
                <a:gd name="connsiteY44" fmla="*/ 1351060 h 2468044"/>
                <a:gd name="connsiteX45" fmla="*/ 1514354 w 1906136"/>
                <a:gd name="connsiteY45" fmla="*/ 1350129 h 2468044"/>
                <a:gd name="connsiteX46" fmla="*/ 1514354 w 1906136"/>
                <a:gd name="connsiteY46" fmla="*/ 1347956 h 2468044"/>
                <a:gd name="connsiteX47" fmla="*/ 1514354 w 1906136"/>
                <a:gd name="connsiteY47" fmla="*/ 1343609 h 2468044"/>
                <a:gd name="connsiteX48" fmla="*/ 1488277 w 1906136"/>
                <a:gd name="connsiteY48" fmla="*/ 1345783 h 2468044"/>
                <a:gd name="connsiteX49" fmla="*/ 1463131 w 1906136"/>
                <a:gd name="connsiteY49" fmla="*/ 1347956 h 2468044"/>
                <a:gd name="connsiteX50" fmla="*/ 1441400 w 1906136"/>
                <a:gd name="connsiteY50" fmla="*/ 1345783 h 2468044"/>
                <a:gd name="connsiteX51" fmla="*/ 1419668 w 1906136"/>
                <a:gd name="connsiteY51" fmla="*/ 1338332 h 2468044"/>
                <a:gd name="connsiteX52" fmla="*/ 1402904 w 1906136"/>
                <a:gd name="connsiteY52" fmla="*/ 1323741 h 2468044"/>
                <a:gd name="connsiteX53" fmla="*/ 1399800 w 1906136"/>
                <a:gd name="connsiteY53" fmla="*/ 1325914 h 2468044"/>
                <a:gd name="connsiteX54" fmla="*/ 1395764 w 1906136"/>
                <a:gd name="connsiteY54" fmla="*/ 1328087 h 2468044"/>
                <a:gd name="connsiteX55" fmla="*/ 1393591 w 1906136"/>
                <a:gd name="connsiteY55" fmla="*/ 1329019 h 2468044"/>
                <a:gd name="connsiteX56" fmla="*/ 1392660 w 1906136"/>
                <a:gd name="connsiteY56" fmla="*/ 1331192 h 2468044"/>
                <a:gd name="connsiteX57" fmla="*/ 1390487 w 1906136"/>
                <a:gd name="connsiteY57" fmla="*/ 1333365 h 2468044"/>
                <a:gd name="connsiteX58" fmla="*/ 1386451 w 1906136"/>
                <a:gd name="connsiteY58" fmla="*/ 1336469 h 2468044"/>
                <a:gd name="connsiteX59" fmla="*/ 1386451 w 1906136"/>
                <a:gd name="connsiteY59" fmla="*/ 1340815 h 2468044"/>
                <a:gd name="connsiteX60" fmla="*/ 1383346 w 1906136"/>
                <a:gd name="connsiteY60" fmla="*/ 1338642 h 2468044"/>
                <a:gd name="connsiteX61" fmla="*/ 1381173 w 1906136"/>
                <a:gd name="connsiteY61" fmla="*/ 1336469 h 2468044"/>
                <a:gd name="connsiteX62" fmla="*/ 1379000 w 1906136"/>
                <a:gd name="connsiteY62" fmla="*/ 1336469 h 2468044"/>
                <a:gd name="connsiteX63" fmla="*/ 1379000 w 1906136"/>
                <a:gd name="connsiteY63" fmla="*/ 1335538 h 2468044"/>
                <a:gd name="connsiteX64" fmla="*/ 1381173 w 1906136"/>
                <a:gd name="connsiteY64" fmla="*/ 1335538 h 2468044"/>
                <a:gd name="connsiteX65" fmla="*/ 1381173 w 1906136"/>
                <a:gd name="connsiteY65" fmla="*/ 1331192 h 2468044"/>
                <a:gd name="connsiteX66" fmla="*/ 1383346 w 1906136"/>
                <a:gd name="connsiteY66" fmla="*/ 1328087 h 2468044"/>
                <a:gd name="connsiteX67" fmla="*/ 1378069 w 1906136"/>
                <a:gd name="connsiteY67" fmla="*/ 1328087 h 2468044"/>
                <a:gd name="connsiteX68" fmla="*/ 1374033 w 1906136"/>
                <a:gd name="connsiteY68" fmla="*/ 1325914 h 2468044"/>
                <a:gd name="connsiteX69" fmla="*/ 1371860 w 1906136"/>
                <a:gd name="connsiteY69" fmla="*/ 1325914 h 2468044"/>
                <a:gd name="connsiteX70" fmla="*/ 1368755 w 1906136"/>
                <a:gd name="connsiteY70" fmla="*/ 1325914 h 2468044"/>
                <a:gd name="connsiteX71" fmla="*/ 1366582 w 1906136"/>
                <a:gd name="connsiteY71" fmla="*/ 1325914 h 2468044"/>
                <a:gd name="connsiteX72" fmla="*/ 1363478 w 1906136"/>
                <a:gd name="connsiteY72" fmla="*/ 1328087 h 2468044"/>
                <a:gd name="connsiteX73" fmla="*/ 1343609 w 1906136"/>
                <a:gd name="connsiteY73" fmla="*/ 1331192 h 2468044"/>
                <a:gd name="connsiteX74" fmla="*/ 1329950 w 1906136"/>
                <a:gd name="connsiteY74" fmla="*/ 1338642 h 2468044"/>
                <a:gd name="connsiteX75" fmla="*/ 1319395 w 1906136"/>
                <a:gd name="connsiteY75" fmla="*/ 1347956 h 2468044"/>
                <a:gd name="connsiteX76" fmla="*/ 1310081 w 1906136"/>
                <a:gd name="connsiteY76" fmla="*/ 1358511 h 2468044"/>
                <a:gd name="connsiteX77" fmla="*/ 1302941 w 1906136"/>
                <a:gd name="connsiteY77" fmla="*/ 1373102 h 2468044"/>
                <a:gd name="connsiteX78" fmla="*/ 1296111 w 1906136"/>
                <a:gd name="connsiteY78" fmla="*/ 1371550 h 2468044"/>
                <a:gd name="connsiteX79" fmla="*/ 1290833 w 1906136"/>
                <a:gd name="connsiteY79" fmla="*/ 1370618 h 2468044"/>
                <a:gd name="connsiteX80" fmla="*/ 1288660 w 1906136"/>
                <a:gd name="connsiteY80" fmla="*/ 1370618 h 2468044"/>
                <a:gd name="connsiteX81" fmla="*/ 1286798 w 1906136"/>
                <a:gd name="connsiteY81" fmla="*/ 1368445 h 2468044"/>
                <a:gd name="connsiteX82" fmla="*/ 1283693 w 1906136"/>
                <a:gd name="connsiteY82" fmla="*/ 1364099 h 2468044"/>
                <a:gd name="connsiteX83" fmla="*/ 1281520 w 1906136"/>
                <a:gd name="connsiteY83" fmla="*/ 1360994 h 2468044"/>
                <a:gd name="connsiteX84" fmla="*/ 1264756 w 1906136"/>
                <a:gd name="connsiteY84" fmla="*/ 1360994 h 2468044"/>
                <a:gd name="connsiteX85" fmla="*/ 1255443 w 1906136"/>
                <a:gd name="connsiteY85" fmla="*/ 1364099 h 2468044"/>
                <a:gd name="connsiteX86" fmla="*/ 1248302 w 1906136"/>
                <a:gd name="connsiteY86" fmla="*/ 1373412 h 2468044"/>
                <a:gd name="connsiteX87" fmla="*/ 1234643 w 1906136"/>
                <a:gd name="connsiteY87" fmla="*/ 1370308 h 2468044"/>
                <a:gd name="connsiteX88" fmla="*/ 1223156 w 1906136"/>
                <a:gd name="connsiteY88" fmla="*/ 1364099 h 2468044"/>
                <a:gd name="connsiteX89" fmla="*/ 1216016 w 1906136"/>
                <a:gd name="connsiteY89" fmla="*/ 1356648 h 2468044"/>
                <a:gd name="connsiteX90" fmla="*/ 1210739 w 1906136"/>
                <a:gd name="connsiteY90" fmla="*/ 1350439 h 2468044"/>
                <a:gd name="connsiteX91" fmla="*/ 1201425 w 1906136"/>
                <a:gd name="connsiteY91" fmla="*/ 1341126 h 2468044"/>
                <a:gd name="connsiteX92" fmla="*/ 1201425 w 1906136"/>
                <a:gd name="connsiteY92" fmla="*/ 1326535 h 2468044"/>
                <a:gd name="connsiteX93" fmla="*/ 1205461 w 1906136"/>
                <a:gd name="connsiteY93" fmla="*/ 1311944 h 2468044"/>
                <a:gd name="connsiteX94" fmla="*/ 1208565 w 1906136"/>
                <a:gd name="connsiteY94" fmla="*/ 1300457 h 2468044"/>
                <a:gd name="connsiteX95" fmla="*/ 1206392 w 1906136"/>
                <a:gd name="connsiteY95" fmla="*/ 1284625 h 2468044"/>
                <a:gd name="connsiteX96" fmla="*/ 1199252 w 1906136"/>
                <a:gd name="connsiteY96" fmla="*/ 1273138 h 2468044"/>
                <a:gd name="connsiteX97" fmla="*/ 1190870 w 1906136"/>
                <a:gd name="connsiteY97" fmla="*/ 1267861 h 2468044"/>
                <a:gd name="connsiteX98" fmla="*/ 1177210 w 1906136"/>
                <a:gd name="connsiteY98" fmla="*/ 1265688 h 2468044"/>
                <a:gd name="connsiteX99" fmla="*/ 1162619 w 1906136"/>
                <a:gd name="connsiteY99" fmla="*/ 1265688 h 2468044"/>
                <a:gd name="connsiteX100" fmla="*/ 1147097 w 1906136"/>
                <a:gd name="connsiteY100" fmla="*/ 1267861 h 2468044"/>
                <a:gd name="connsiteX101" fmla="*/ 1128470 w 1906136"/>
                <a:gd name="connsiteY101" fmla="*/ 1267861 h 2468044"/>
                <a:gd name="connsiteX102" fmla="*/ 1134679 w 1906136"/>
                <a:gd name="connsiteY102" fmla="*/ 1255132 h 2468044"/>
                <a:gd name="connsiteX103" fmla="*/ 1139957 w 1906136"/>
                <a:gd name="connsiteY103" fmla="*/ 1238368 h 2468044"/>
                <a:gd name="connsiteX104" fmla="*/ 1145234 w 1906136"/>
                <a:gd name="connsiteY104" fmla="*/ 1220362 h 2468044"/>
                <a:gd name="connsiteX105" fmla="*/ 1150512 w 1906136"/>
                <a:gd name="connsiteY105" fmla="*/ 1206703 h 2468044"/>
                <a:gd name="connsiteX106" fmla="*/ 1157652 w 1906136"/>
                <a:gd name="connsiteY106" fmla="*/ 1199252 h 2468044"/>
                <a:gd name="connsiteX107" fmla="*/ 1157652 w 1906136"/>
                <a:gd name="connsiteY107" fmla="*/ 1183420 h 2468044"/>
                <a:gd name="connsiteX108" fmla="*/ 1152375 w 1906136"/>
                <a:gd name="connsiteY108" fmla="*/ 1184351 h 2468044"/>
                <a:gd name="connsiteX109" fmla="*/ 1148339 w 1906136"/>
                <a:gd name="connsiteY109" fmla="*/ 1184351 h 2468044"/>
                <a:gd name="connsiteX110" fmla="*/ 1147097 w 1906136"/>
                <a:gd name="connsiteY110" fmla="*/ 1184351 h 2468044"/>
                <a:gd name="connsiteX111" fmla="*/ 1147097 w 1906136"/>
                <a:gd name="connsiteY111" fmla="*/ 1186524 h 2468044"/>
                <a:gd name="connsiteX112" fmla="*/ 1144924 w 1906136"/>
                <a:gd name="connsiteY112" fmla="*/ 1186524 h 2468044"/>
                <a:gd name="connsiteX113" fmla="*/ 1144924 w 1906136"/>
                <a:gd name="connsiteY113" fmla="*/ 1184351 h 2468044"/>
                <a:gd name="connsiteX114" fmla="*/ 1142751 w 1906136"/>
                <a:gd name="connsiteY114" fmla="*/ 1183420 h 2468044"/>
                <a:gd name="connsiteX115" fmla="*/ 1141820 w 1906136"/>
                <a:gd name="connsiteY115" fmla="*/ 1179073 h 2468044"/>
                <a:gd name="connsiteX116" fmla="*/ 1125055 w 1906136"/>
                <a:gd name="connsiteY116" fmla="*/ 1181246 h 2468044"/>
                <a:gd name="connsiteX117" fmla="*/ 1113569 w 1906136"/>
                <a:gd name="connsiteY117" fmla="*/ 1186524 h 2468044"/>
                <a:gd name="connsiteX118" fmla="*/ 1105187 w 1906136"/>
                <a:gd name="connsiteY118" fmla="*/ 1195837 h 2468044"/>
                <a:gd name="connsiteX119" fmla="*/ 1103014 w 1906136"/>
                <a:gd name="connsiteY119" fmla="*/ 1198942 h 2468044"/>
                <a:gd name="connsiteX120" fmla="*/ 1100841 w 1906136"/>
                <a:gd name="connsiteY120" fmla="*/ 1205151 h 2468044"/>
                <a:gd name="connsiteX121" fmla="*/ 1098668 w 1906136"/>
                <a:gd name="connsiteY121" fmla="*/ 1210428 h 2468044"/>
                <a:gd name="connsiteX122" fmla="*/ 1097736 w 1906136"/>
                <a:gd name="connsiteY122" fmla="*/ 1215706 h 2468044"/>
                <a:gd name="connsiteX123" fmla="*/ 1093700 w 1906136"/>
                <a:gd name="connsiteY123" fmla="*/ 1220052 h 2468044"/>
                <a:gd name="connsiteX124" fmla="*/ 1093700 w 1906136"/>
                <a:gd name="connsiteY124" fmla="*/ 1220983 h 2468044"/>
                <a:gd name="connsiteX125" fmla="*/ 1091527 w 1906136"/>
                <a:gd name="connsiteY125" fmla="*/ 1220983 h 2468044"/>
                <a:gd name="connsiteX126" fmla="*/ 1090596 w 1906136"/>
                <a:gd name="connsiteY126" fmla="*/ 1220983 h 2468044"/>
                <a:gd name="connsiteX127" fmla="*/ 1086560 w 1906136"/>
                <a:gd name="connsiteY127" fmla="*/ 1220983 h 2468044"/>
                <a:gd name="connsiteX128" fmla="*/ 1084387 w 1906136"/>
                <a:gd name="connsiteY128" fmla="*/ 1220983 h 2468044"/>
                <a:gd name="connsiteX129" fmla="*/ 1081283 w 1906136"/>
                <a:gd name="connsiteY129" fmla="*/ 1223157 h 2468044"/>
                <a:gd name="connsiteX130" fmla="*/ 1066692 w 1906136"/>
                <a:gd name="connsiteY130" fmla="*/ 1230607 h 2468044"/>
                <a:gd name="connsiteX131" fmla="*/ 1057378 w 1906136"/>
                <a:gd name="connsiteY131" fmla="*/ 1234953 h 2468044"/>
                <a:gd name="connsiteX132" fmla="*/ 1052101 w 1906136"/>
                <a:gd name="connsiteY132" fmla="*/ 1232780 h 2468044"/>
                <a:gd name="connsiteX133" fmla="*/ 1048065 w 1906136"/>
                <a:gd name="connsiteY133" fmla="*/ 1230607 h 2468044"/>
                <a:gd name="connsiteX134" fmla="*/ 1044960 w 1906136"/>
                <a:gd name="connsiteY134" fmla="*/ 1227503 h 2468044"/>
                <a:gd name="connsiteX135" fmla="*/ 1037820 w 1906136"/>
                <a:gd name="connsiteY135" fmla="*/ 1225330 h 2468044"/>
                <a:gd name="connsiteX136" fmla="*/ 1025402 w 1906136"/>
                <a:gd name="connsiteY136" fmla="*/ 1223157 h 2468044"/>
                <a:gd name="connsiteX137" fmla="*/ 1013916 w 1906136"/>
                <a:gd name="connsiteY137" fmla="*/ 1201115 h 2468044"/>
                <a:gd name="connsiteX138" fmla="*/ 1006776 w 1906136"/>
                <a:gd name="connsiteY138" fmla="*/ 1183109 h 2468044"/>
                <a:gd name="connsiteX139" fmla="*/ 1005844 w 1906136"/>
                <a:gd name="connsiteY139" fmla="*/ 1164172 h 2468044"/>
                <a:gd name="connsiteX140" fmla="*/ 1005844 w 1906136"/>
                <a:gd name="connsiteY140" fmla="*/ 1146166 h 2468044"/>
                <a:gd name="connsiteX141" fmla="*/ 1012985 w 1906136"/>
                <a:gd name="connsiteY141" fmla="*/ 1121951 h 2468044"/>
                <a:gd name="connsiteX142" fmla="*/ 1016089 w 1906136"/>
                <a:gd name="connsiteY142" fmla="*/ 1111396 h 2468044"/>
                <a:gd name="connsiteX143" fmla="*/ 1016089 w 1906136"/>
                <a:gd name="connsiteY143" fmla="*/ 1102083 h 2468044"/>
                <a:gd name="connsiteX144" fmla="*/ 1013916 w 1906136"/>
                <a:gd name="connsiteY144" fmla="*/ 1094632 h 2468044"/>
                <a:gd name="connsiteX145" fmla="*/ 1017952 w 1906136"/>
                <a:gd name="connsiteY145" fmla="*/ 1085319 h 2468044"/>
                <a:gd name="connsiteX146" fmla="*/ 1025092 w 1906136"/>
                <a:gd name="connsiteY146" fmla="*/ 1074764 h 2468044"/>
                <a:gd name="connsiteX147" fmla="*/ 1035647 w 1906136"/>
                <a:gd name="connsiteY147" fmla="*/ 1067313 h 2468044"/>
                <a:gd name="connsiteX148" fmla="*/ 1048065 w 1906136"/>
                <a:gd name="connsiteY148" fmla="*/ 1061104 h 2468044"/>
                <a:gd name="connsiteX149" fmla="*/ 1059551 w 1906136"/>
                <a:gd name="connsiteY149" fmla="*/ 1057999 h 2468044"/>
                <a:gd name="connsiteX150" fmla="*/ 1076316 w 1906136"/>
                <a:gd name="connsiteY150" fmla="*/ 1055826 h 2468044"/>
                <a:gd name="connsiteX151" fmla="*/ 1091838 w 1906136"/>
                <a:gd name="connsiteY151" fmla="*/ 1055826 h 2468044"/>
                <a:gd name="connsiteX152" fmla="*/ 1108602 w 1906136"/>
                <a:gd name="connsiteY152" fmla="*/ 1060173 h 2468044"/>
                <a:gd name="connsiteX153" fmla="*/ 1121020 w 1906136"/>
                <a:gd name="connsiteY153" fmla="*/ 1065450 h 2468044"/>
                <a:gd name="connsiteX154" fmla="*/ 1137784 w 1906136"/>
                <a:gd name="connsiteY154" fmla="*/ 1065450 h 2468044"/>
                <a:gd name="connsiteX155" fmla="*/ 1134679 w 1906136"/>
                <a:gd name="connsiteY155" fmla="*/ 1060173 h 2468044"/>
                <a:gd name="connsiteX156" fmla="*/ 1132506 w 1906136"/>
                <a:gd name="connsiteY156" fmla="*/ 1055826 h 2468044"/>
                <a:gd name="connsiteX157" fmla="*/ 1130333 w 1906136"/>
                <a:gd name="connsiteY157" fmla="*/ 1052722 h 2468044"/>
                <a:gd name="connsiteX158" fmla="*/ 1127229 w 1906136"/>
                <a:gd name="connsiteY158" fmla="*/ 1047444 h 2468044"/>
                <a:gd name="connsiteX159" fmla="*/ 1125055 w 1906136"/>
                <a:gd name="connsiteY159" fmla="*/ 1041235 h 2468044"/>
                <a:gd name="connsiteX160" fmla="*/ 1128160 w 1906136"/>
                <a:gd name="connsiteY160" fmla="*/ 1041235 h 2468044"/>
                <a:gd name="connsiteX161" fmla="*/ 1128160 w 1906136"/>
                <a:gd name="connsiteY161" fmla="*/ 1038131 h 2468044"/>
                <a:gd name="connsiteX162" fmla="*/ 1149891 w 1906136"/>
                <a:gd name="connsiteY162" fmla="*/ 1041235 h 2468044"/>
                <a:gd name="connsiteX163" fmla="*/ 1168518 w 1906136"/>
                <a:gd name="connsiteY163" fmla="*/ 1048686 h 2468044"/>
                <a:gd name="connsiteX164" fmla="*/ 1184040 w 1906136"/>
                <a:gd name="connsiteY164" fmla="*/ 1056137 h 2468044"/>
                <a:gd name="connsiteX165" fmla="*/ 1197700 w 1906136"/>
                <a:gd name="connsiteY165" fmla="*/ 1058310 h 2468044"/>
                <a:gd name="connsiteX166" fmla="*/ 1208255 w 1906136"/>
                <a:gd name="connsiteY166" fmla="*/ 1067623 h 2468044"/>
                <a:gd name="connsiteX167" fmla="*/ 1219741 w 1906136"/>
                <a:gd name="connsiteY167" fmla="*/ 1083456 h 2468044"/>
                <a:gd name="connsiteX168" fmla="*/ 1230297 w 1906136"/>
                <a:gd name="connsiteY168" fmla="*/ 1105498 h 2468044"/>
                <a:gd name="connsiteX169" fmla="*/ 1239610 w 1906136"/>
                <a:gd name="connsiteY169" fmla="*/ 1126608 h 2468044"/>
                <a:gd name="connsiteX170" fmla="*/ 1244888 w 1906136"/>
                <a:gd name="connsiteY170" fmla="*/ 1142441 h 2468044"/>
                <a:gd name="connsiteX171" fmla="*/ 1257305 w 1906136"/>
                <a:gd name="connsiteY171" fmla="*/ 1146787 h 2468044"/>
                <a:gd name="connsiteX172" fmla="*/ 1257305 w 1906136"/>
                <a:gd name="connsiteY172" fmla="*/ 1142441 h 2468044"/>
                <a:gd name="connsiteX173" fmla="*/ 1261341 w 1906136"/>
                <a:gd name="connsiteY173" fmla="*/ 1142441 h 2468044"/>
                <a:gd name="connsiteX174" fmla="*/ 1257305 w 1906136"/>
                <a:gd name="connsiteY174" fmla="*/ 1124435 h 2468044"/>
                <a:gd name="connsiteX175" fmla="*/ 1250165 w 1906136"/>
                <a:gd name="connsiteY175" fmla="*/ 1104566 h 2468044"/>
                <a:gd name="connsiteX176" fmla="*/ 1243025 w 1906136"/>
                <a:gd name="connsiteY176" fmla="*/ 1083456 h 2468044"/>
                <a:gd name="connsiteX177" fmla="*/ 1237747 w 1906136"/>
                <a:gd name="connsiteY177" fmla="*/ 1063587 h 2468044"/>
                <a:gd name="connsiteX178" fmla="*/ 1235574 w 1906136"/>
                <a:gd name="connsiteY178" fmla="*/ 1045581 h 2468044"/>
                <a:gd name="connsiteX179" fmla="*/ 1241783 w 1906136"/>
                <a:gd name="connsiteY179" fmla="*/ 1030991 h 2468044"/>
                <a:gd name="connsiteX180" fmla="*/ 1247061 w 1906136"/>
                <a:gd name="connsiteY180" fmla="*/ 1012053 h 2468044"/>
                <a:gd name="connsiteX181" fmla="*/ 1257616 w 1906136"/>
                <a:gd name="connsiteY181" fmla="*/ 997462 h 2468044"/>
                <a:gd name="connsiteX182" fmla="*/ 1274380 w 1906136"/>
                <a:gd name="connsiteY182" fmla="*/ 986907 h 2468044"/>
                <a:gd name="connsiteX183" fmla="*/ 1291144 w 1906136"/>
                <a:gd name="connsiteY183" fmla="*/ 975421 h 2468044"/>
                <a:gd name="connsiteX184" fmla="*/ 1306666 w 1906136"/>
                <a:gd name="connsiteY184" fmla="*/ 967039 h 2468044"/>
                <a:gd name="connsiteX185" fmla="*/ 1321257 w 1906136"/>
                <a:gd name="connsiteY185" fmla="*/ 957725 h 2468044"/>
                <a:gd name="connsiteX186" fmla="*/ 1321257 w 1906136"/>
                <a:gd name="connsiteY186" fmla="*/ 952448 h 2468044"/>
                <a:gd name="connsiteX187" fmla="*/ 1318153 w 1906136"/>
                <a:gd name="connsiteY187" fmla="*/ 940961 h 2468044"/>
                <a:gd name="connsiteX188" fmla="*/ 1314117 w 1906136"/>
                <a:gd name="connsiteY188" fmla="*/ 928233 h 2468044"/>
                <a:gd name="connsiteX189" fmla="*/ 1311012 w 1906136"/>
                <a:gd name="connsiteY189" fmla="*/ 917678 h 2468044"/>
                <a:gd name="connsiteX190" fmla="*/ 1308839 w 1906136"/>
                <a:gd name="connsiteY190" fmla="*/ 913332 h 2468044"/>
                <a:gd name="connsiteX191" fmla="*/ 1308839 w 1906136"/>
                <a:gd name="connsiteY191" fmla="*/ 904018 h 2468044"/>
                <a:gd name="connsiteX192" fmla="*/ 1314117 w 1906136"/>
                <a:gd name="connsiteY192" fmla="*/ 908364 h 2468044"/>
                <a:gd name="connsiteX193" fmla="*/ 1316290 w 1906136"/>
                <a:gd name="connsiteY193" fmla="*/ 910538 h 2468044"/>
                <a:gd name="connsiteX194" fmla="*/ 1320326 w 1906136"/>
                <a:gd name="connsiteY194" fmla="*/ 911469 h 2468044"/>
                <a:gd name="connsiteX195" fmla="*/ 1321257 w 1906136"/>
                <a:gd name="connsiteY195" fmla="*/ 913642 h 2468044"/>
                <a:gd name="connsiteX196" fmla="*/ 1325293 w 1906136"/>
                <a:gd name="connsiteY196" fmla="*/ 917988 h 2468044"/>
                <a:gd name="connsiteX197" fmla="*/ 1337711 w 1906136"/>
                <a:gd name="connsiteY197" fmla="*/ 886633 h 2468044"/>
                <a:gd name="connsiteX198" fmla="*/ 1348266 w 1906136"/>
                <a:gd name="connsiteY198" fmla="*/ 857141 h 2468044"/>
                <a:gd name="connsiteX199" fmla="*/ 1362857 w 1906136"/>
                <a:gd name="connsiteY199" fmla="*/ 854968 h 2468044"/>
                <a:gd name="connsiteX200" fmla="*/ 1376517 w 1906136"/>
                <a:gd name="connsiteY200" fmla="*/ 852795 h 2468044"/>
                <a:gd name="connsiteX201" fmla="*/ 1391108 w 1906136"/>
                <a:gd name="connsiteY201" fmla="*/ 849690 h 2468044"/>
                <a:gd name="connsiteX202" fmla="*/ 1401663 w 1906136"/>
                <a:gd name="connsiteY202" fmla="*/ 840377 h 2468044"/>
                <a:gd name="connsiteX203" fmla="*/ 1408803 w 1906136"/>
                <a:gd name="connsiteY203" fmla="*/ 840377 h 2468044"/>
                <a:gd name="connsiteX204" fmla="*/ 1405698 w 1906136"/>
                <a:gd name="connsiteY204" fmla="*/ 837272 h 2468044"/>
                <a:gd name="connsiteX205" fmla="*/ 1398558 w 1906136"/>
                <a:gd name="connsiteY205" fmla="*/ 835099 h 2468044"/>
                <a:gd name="connsiteX206" fmla="*/ 1392349 w 1906136"/>
                <a:gd name="connsiteY206" fmla="*/ 832926 h 2468044"/>
                <a:gd name="connsiteX207" fmla="*/ 1398558 w 1906136"/>
                <a:gd name="connsiteY207" fmla="*/ 814920 h 2468044"/>
                <a:gd name="connsiteX208" fmla="*/ 1406940 w 1906136"/>
                <a:gd name="connsiteY208" fmla="*/ 802192 h 2468044"/>
                <a:gd name="connsiteX209" fmla="*/ 1420600 w 1906136"/>
                <a:gd name="connsiteY209" fmla="*/ 792879 h 2468044"/>
                <a:gd name="connsiteX210" fmla="*/ 1435191 w 1906136"/>
                <a:gd name="connsiteY210" fmla="*/ 785428 h 2468044"/>
                <a:gd name="connsiteX211" fmla="*/ 1448850 w 1906136"/>
                <a:gd name="connsiteY211" fmla="*/ 780150 h 2468044"/>
                <a:gd name="connsiteX212" fmla="*/ 1465615 w 1906136"/>
                <a:gd name="connsiteY212" fmla="*/ 772700 h 2468044"/>
                <a:gd name="connsiteX213" fmla="*/ 1478032 w 1906136"/>
                <a:gd name="connsiteY213" fmla="*/ 763386 h 2468044"/>
                <a:gd name="connsiteX214" fmla="*/ 1478032 w 1906136"/>
                <a:gd name="connsiteY214" fmla="*/ 761213 h 2468044"/>
                <a:gd name="connsiteX215" fmla="*/ 1478032 w 1906136"/>
                <a:gd name="connsiteY215" fmla="*/ 759040 h 2468044"/>
                <a:gd name="connsiteX216" fmla="*/ 1480205 w 1906136"/>
                <a:gd name="connsiteY216" fmla="*/ 759040 h 2468044"/>
                <a:gd name="connsiteX217" fmla="*/ 1482379 w 1906136"/>
                <a:gd name="connsiteY217" fmla="*/ 759040 h 2468044"/>
                <a:gd name="connsiteX218" fmla="*/ 1482379 w 1906136"/>
                <a:gd name="connsiteY218" fmla="*/ 763386 h 2468044"/>
                <a:gd name="connsiteX219" fmla="*/ 1489519 w 1906136"/>
                <a:gd name="connsiteY219" fmla="*/ 766491 h 2468044"/>
                <a:gd name="connsiteX220" fmla="*/ 1482379 w 1906136"/>
                <a:gd name="connsiteY220" fmla="*/ 775804 h 2468044"/>
                <a:gd name="connsiteX221" fmla="*/ 1475238 w 1906136"/>
                <a:gd name="connsiteY221" fmla="*/ 781082 h 2468044"/>
                <a:gd name="connsiteX222" fmla="*/ 1465925 w 1906136"/>
                <a:gd name="connsiteY222" fmla="*/ 787291 h 2468044"/>
                <a:gd name="connsiteX223" fmla="*/ 1465925 w 1906136"/>
                <a:gd name="connsiteY223" fmla="*/ 803123 h 2468044"/>
                <a:gd name="connsiteX224" fmla="*/ 1484552 w 1906136"/>
                <a:gd name="connsiteY224" fmla="*/ 795673 h 2468044"/>
                <a:gd name="connsiteX225" fmla="*/ 1499143 w 1906136"/>
                <a:gd name="connsiteY225" fmla="*/ 785117 h 2468044"/>
                <a:gd name="connsiteX226" fmla="*/ 1509698 w 1906136"/>
                <a:gd name="connsiteY226" fmla="*/ 772389 h 2468044"/>
                <a:gd name="connsiteX227" fmla="*/ 1511871 w 1906136"/>
                <a:gd name="connsiteY227" fmla="*/ 770216 h 2468044"/>
                <a:gd name="connsiteX228" fmla="*/ 1511871 w 1906136"/>
                <a:gd name="connsiteY228" fmla="*/ 768043 h 2468044"/>
                <a:gd name="connsiteX229" fmla="*/ 1514044 w 1906136"/>
                <a:gd name="connsiteY229" fmla="*/ 768043 h 2468044"/>
                <a:gd name="connsiteX230" fmla="*/ 1514044 w 1906136"/>
                <a:gd name="connsiteY230" fmla="*/ 765870 h 2468044"/>
                <a:gd name="connsiteX231" fmla="*/ 1514044 w 1906136"/>
                <a:gd name="connsiteY231" fmla="*/ 762765 h 2468044"/>
                <a:gd name="connsiteX232" fmla="*/ 1504731 w 1906136"/>
                <a:gd name="connsiteY232" fmla="*/ 751279 h 2468044"/>
                <a:gd name="connsiteX233" fmla="*/ 1497590 w 1906136"/>
                <a:gd name="connsiteY233" fmla="*/ 740724 h 2468044"/>
                <a:gd name="connsiteX234" fmla="*/ 1488277 w 1906136"/>
                <a:gd name="connsiteY234" fmla="*/ 730169 h 2468044"/>
                <a:gd name="connsiteX235" fmla="*/ 1473686 w 1906136"/>
                <a:gd name="connsiteY235" fmla="*/ 722718 h 2468044"/>
                <a:gd name="connsiteX236" fmla="*/ 1475859 w 1906136"/>
                <a:gd name="connsiteY236" fmla="*/ 711231 h 2468044"/>
                <a:gd name="connsiteX237" fmla="*/ 1478032 w 1906136"/>
                <a:gd name="connsiteY237" fmla="*/ 703781 h 2468044"/>
                <a:gd name="connsiteX238" fmla="*/ 1481137 w 1906136"/>
                <a:gd name="connsiteY238" fmla="*/ 696330 h 2468044"/>
                <a:gd name="connsiteX239" fmla="*/ 1486414 w 1906136"/>
                <a:gd name="connsiteY239" fmla="*/ 687017 h 2468044"/>
                <a:gd name="connsiteX240" fmla="*/ 1483310 w 1906136"/>
                <a:gd name="connsiteY240" fmla="*/ 683912 h 2468044"/>
                <a:gd name="connsiteX241" fmla="*/ 1479274 w 1906136"/>
                <a:gd name="connsiteY241" fmla="*/ 681739 h 2468044"/>
                <a:gd name="connsiteX242" fmla="*/ 1476170 w 1906136"/>
                <a:gd name="connsiteY242" fmla="*/ 679566 h 2468044"/>
                <a:gd name="connsiteX243" fmla="*/ 1473996 w 1906136"/>
                <a:gd name="connsiteY243" fmla="*/ 678635 h 2468044"/>
                <a:gd name="connsiteX244" fmla="*/ 1471823 w 1906136"/>
                <a:gd name="connsiteY244" fmla="*/ 674288 h 2468044"/>
                <a:gd name="connsiteX245" fmla="*/ 1470892 w 1906136"/>
                <a:gd name="connsiteY245" fmla="*/ 671184 h 2468044"/>
                <a:gd name="connsiteX246" fmla="*/ 1446988 w 1906136"/>
                <a:gd name="connsiteY246" fmla="*/ 676461 h 2468044"/>
                <a:gd name="connsiteX247" fmla="*/ 1425257 w 1906136"/>
                <a:gd name="connsiteY247" fmla="*/ 685775 h 2468044"/>
                <a:gd name="connsiteX248" fmla="*/ 1407561 w 1906136"/>
                <a:gd name="connsiteY248" fmla="*/ 698503 h 2468044"/>
                <a:gd name="connsiteX249" fmla="*/ 1403525 w 1906136"/>
                <a:gd name="connsiteY249" fmla="*/ 698503 h 2468044"/>
                <a:gd name="connsiteX250" fmla="*/ 1418116 w 1906136"/>
                <a:gd name="connsiteY250" fmla="*/ 681739 h 2468044"/>
                <a:gd name="connsiteX251" fmla="*/ 1437985 w 1906136"/>
                <a:gd name="connsiteY251" fmla="*/ 672426 h 2468044"/>
                <a:gd name="connsiteX252" fmla="*/ 1459716 w 1906136"/>
                <a:gd name="connsiteY252" fmla="*/ 664975 h 2468044"/>
                <a:gd name="connsiteX253" fmla="*/ 1485793 w 1906136"/>
                <a:gd name="connsiteY253" fmla="*/ 661870 h 2468044"/>
                <a:gd name="connsiteX254" fmla="*/ 1510940 w 1906136"/>
                <a:gd name="connsiteY254" fmla="*/ 657524 h 2468044"/>
                <a:gd name="connsiteX255" fmla="*/ 1537017 w 1906136"/>
                <a:gd name="connsiteY255" fmla="*/ 654420 h 2468044"/>
                <a:gd name="connsiteX256" fmla="*/ 1562163 w 1906136"/>
                <a:gd name="connsiteY256" fmla="*/ 649142 h 2468044"/>
                <a:gd name="connsiteX257" fmla="*/ 1583894 w 1906136"/>
                <a:gd name="connsiteY257" fmla="*/ 639829 h 2468044"/>
                <a:gd name="connsiteX258" fmla="*/ 1603763 w 1906136"/>
                <a:gd name="connsiteY258" fmla="*/ 625238 h 2468044"/>
                <a:gd name="connsiteX259" fmla="*/ 1603763 w 1906136"/>
                <a:gd name="connsiteY259" fmla="*/ 622133 h 2468044"/>
                <a:gd name="connsiteX260" fmla="*/ 1603763 w 1906136"/>
                <a:gd name="connsiteY260" fmla="*/ 619960 h 2468044"/>
                <a:gd name="connsiteX261" fmla="*/ 1603763 w 1906136"/>
                <a:gd name="connsiteY261" fmla="*/ 615614 h 2468044"/>
                <a:gd name="connsiteX262" fmla="*/ 1601590 w 1906136"/>
                <a:gd name="connsiteY262" fmla="*/ 614683 h 2468044"/>
                <a:gd name="connsiteX263" fmla="*/ 1601590 w 1906136"/>
                <a:gd name="connsiteY263" fmla="*/ 610336 h 2468044"/>
                <a:gd name="connsiteX264" fmla="*/ 1601590 w 1906136"/>
                <a:gd name="connsiteY264" fmla="*/ 607232 h 2468044"/>
                <a:gd name="connsiteX265" fmla="*/ 1603763 w 1906136"/>
                <a:gd name="connsiteY265" fmla="*/ 601023 h 2468044"/>
                <a:gd name="connsiteX266" fmla="*/ 1601590 w 1906136"/>
                <a:gd name="connsiteY266" fmla="*/ 595746 h 2468044"/>
                <a:gd name="connsiteX267" fmla="*/ 1601590 w 1906136"/>
                <a:gd name="connsiteY267" fmla="*/ 590468 h 2468044"/>
                <a:gd name="connsiteX268" fmla="*/ 1600658 w 1906136"/>
                <a:gd name="connsiteY268" fmla="*/ 586122 h 2468044"/>
                <a:gd name="connsiteX269" fmla="*/ 1600658 w 1906136"/>
                <a:gd name="connsiteY269" fmla="*/ 580844 h 2468044"/>
                <a:gd name="connsiteX270" fmla="*/ 1581721 w 1906136"/>
                <a:gd name="connsiteY270" fmla="*/ 580844 h 2468044"/>
                <a:gd name="connsiteX271" fmla="*/ 1579548 w 1906136"/>
                <a:gd name="connsiteY271" fmla="*/ 566253 h 2468044"/>
                <a:gd name="connsiteX272" fmla="*/ 1572408 w 1906136"/>
                <a:gd name="connsiteY272" fmla="*/ 556940 h 2468044"/>
                <a:gd name="connsiteX273" fmla="*/ 1565268 w 1906136"/>
                <a:gd name="connsiteY273" fmla="*/ 549489 h 2468044"/>
                <a:gd name="connsiteX274" fmla="*/ 1552850 w 1906136"/>
                <a:gd name="connsiteY274" fmla="*/ 546385 h 2468044"/>
                <a:gd name="connsiteX275" fmla="*/ 1543536 w 1906136"/>
                <a:gd name="connsiteY275" fmla="*/ 556940 h 2468044"/>
                <a:gd name="connsiteX276" fmla="*/ 1532981 w 1906136"/>
                <a:gd name="connsiteY276" fmla="*/ 566253 h 2468044"/>
                <a:gd name="connsiteX277" fmla="*/ 1521495 w 1906136"/>
                <a:gd name="connsiteY277" fmla="*/ 577740 h 2468044"/>
                <a:gd name="connsiteX278" fmla="*/ 1518390 w 1906136"/>
                <a:gd name="connsiteY278" fmla="*/ 577740 h 2468044"/>
                <a:gd name="connsiteX279" fmla="*/ 1530808 w 1906136"/>
                <a:gd name="connsiteY279" fmla="*/ 558803 h 2468044"/>
                <a:gd name="connsiteX280" fmla="*/ 1542295 w 1906136"/>
                <a:gd name="connsiteY280" fmla="*/ 536761 h 2468044"/>
                <a:gd name="connsiteX281" fmla="*/ 1528635 w 1906136"/>
                <a:gd name="connsiteY281" fmla="*/ 526206 h 2468044"/>
                <a:gd name="connsiteX282" fmla="*/ 1525531 w 1906136"/>
                <a:gd name="connsiteY282" fmla="*/ 516892 h 2468044"/>
                <a:gd name="connsiteX283" fmla="*/ 1527704 w 1906136"/>
                <a:gd name="connsiteY283" fmla="*/ 506337 h 2468044"/>
                <a:gd name="connsiteX284" fmla="*/ 1527704 w 1906136"/>
                <a:gd name="connsiteY284" fmla="*/ 494851 h 2468044"/>
                <a:gd name="connsiteX285" fmla="*/ 1521495 w 1906136"/>
                <a:gd name="connsiteY285" fmla="*/ 480260 h 2468044"/>
                <a:gd name="connsiteX286" fmla="*/ 1520563 w 1906136"/>
                <a:gd name="connsiteY286" fmla="*/ 478087 h 2468044"/>
                <a:gd name="connsiteX287" fmla="*/ 1516528 w 1906136"/>
                <a:gd name="connsiteY287" fmla="*/ 478087 h 2468044"/>
                <a:gd name="connsiteX288" fmla="*/ 1514354 w 1906136"/>
                <a:gd name="connsiteY288" fmla="*/ 478087 h 2468044"/>
                <a:gd name="connsiteX289" fmla="*/ 1511250 w 1906136"/>
                <a:gd name="connsiteY289" fmla="*/ 478087 h 2468044"/>
                <a:gd name="connsiteX290" fmla="*/ 1507214 w 1906136"/>
                <a:gd name="connsiteY290" fmla="*/ 478087 h 2468044"/>
                <a:gd name="connsiteX291" fmla="*/ 1506283 w 1906136"/>
                <a:gd name="connsiteY291" fmla="*/ 477155 h 2468044"/>
                <a:gd name="connsiteX292" fmla="*/ 1504110 w 1906136"/>
                <a:gd name="connsiteY292" fmla="*/ 472809 h 2468044"/>
                <a:gd name="connsiteX293" fmla="*/ 1501937 w 1906136"/>
                <a:gd name="connsiteY293" fmla="*/ 469705 h 2468044"/>
                <a:gd name="connsiteX294" fmla="*/ 1504110 w 1906136"/>
                <a:gd name="connsiteY294" fmla="*/ 465358 h 2468044"/>
                <a:gd name="connsiteX295" fmla="*/ 1504110 w 1906136"/>
                <a:gd name="connsiteY295" fmla="*/ 462254 h 2468044"/>
                <a:gd name="connsiteX296" fmla="*/ 1506283 w 1906136"/>
                <a:gd name="connsiteY296" fmla="*/ 460081 h 2468044"/>
                <a:gd name="connsiteX297" fmla="*/ 1506283 w 1906136"/>
                <a:gd name="connsiteY297" fmla="*/ 455734 h 2468044"/>
                <a:gd name="connsiteX298" fmla="*/ 1506283 w 1906136"/>
                <a:gd name="connsiteY298" fmla="*/ 452630 h 2468044"/>
                <a:gd name="connsiteX299" fmla="*/ 1500074 w 1906136"/>
                <a:gd name="connsiteY299" fmla="*/ 443317 h 2468044"/>
                <a:gd name="connsiteX300" fmla="*/ 1492934 w 1906136"/>
                <a:gd name="connsiteY300" fmla="*/ 435866 h 2468044"/>
                <a:gd name="connsiteX301" fmla="*/ 1485793 w 1906136"/>
                <a:gd name="connsiteY301" fmla="*/ 428415 h 2468044"/>
                <a:gd name="connsiteX302" fmla="*/ 1480516 w 1906136"/>
                <a:gd name="connsiteY302" fmla="*/ 420964 h 2468044"/>
                <a:gd name="connsiteX303" fmla="*/ 1478343 w 1906136"/>
                <a:gd name="connsiteY303" fmla="*/ 408236 h 2468044"/>
                <a:gd name="connsiteX304" fmla="*/ 1463752 w 1906136"/>
                <a:gd name="connsiteY304" fmla="*/ 419723 h 2468044"/>
                <a:gd name="connsiteX305" fmla="*/ 1455370 w 1906136"/>
                <a:gd name="connsiteY305" fmla="*/ 434314 h 2468044"/>
                <a:gd name="connsiteX306" fmla="*/ 1443883 w 1906136"/>
                <a:gd name="connsiteY306" fmla="*/ 447973 h 2468044"/>
                <a:gd name="connsiteX307" fmla="*/ 1429292 w 1906136"/>
                <a:gd name="connsiteY307" fmla="*/ 459460 h 2468044"/>
                <a:gd name="connsiteX308" fmla="*/ 1428361 w 1906136"/>
                <a:gd name="connsiteY308" fmla="*/ 455114 h 2468044"/>
                <a:gd name="connsiteX309" fmla="*/ 1422152 w 1906136"/>
                <a:gd name="connsiteY309" fmla="*/ 454182 h 2468044"/>
                <a:gd name="connsiteX310" fmla="*/ 1419048 w 1906136"/>
                <a:gd name="connsiteY310" fmla="*/ 449836 h 2468044"/>
                <a:gd name="connsiteX311" fmla="*/ 1415012 w 1906136"/>
                <a:gd name="connsiteY311" fmla="*/ 447663 h 2468044"/>
                <a:gd name="connsiteX312" fmla="*/ 1411907 w 1906136"/>
                <a:gd name="connsiteY312" fmla="*/ 444558 h 2468044"/>
                <a:gd name="connsiteX313" fmla="*/ 1409734 w 1906136"/>
                <a:gd name="connsiteY313" fmla="*/ 442385 h 2468044"/>
                <a:gd name="connsiteX314" fmla="*/ 1406630 w 1906136"/>
                <a:gd name="connsiteY314" fmla="*/ 431830 h 2468044"/>
                <a:gd name="connsiteX315" fmla="*/ 1404457 w 1906136"/>
                <a:gd name="connsiteY315" fmla="*/ 417239 h 2468044"/>
                <a:gd name="connsiteX316" fmla="*/ 1400421 w 1906136"/>
                <a:gd name="connsiteY316" fmla="*/ 400475 h 2468044"/>
                <a:gd name="connsiteX317" fmla="*/ 1399490 w 1906136"/>
                <a:gd name="connsiteY317" fmla="*/ 391162 h 2468044"/>
                <a:gd name="connsiteX318" fmla="*/ 1395454 w 1906136"/>
                <a:gd name="connsiteY318" fmla="*/ 388057 h 2468044"/>
                <a:gd name="connsiteX319" fmla="*/ 1390176 w 1906136"/>
                <a:gd name="connsiteY319" fmla="*/ 385884 h 2468044"/>
                <a:gd name="connsiteX320" fmla="*/ 1384899 w 1906136"/>
                <a:gd name="connsiteY320" fmla="*/ 383711 h 2468044"/>
                <a:gd name="connsiteX321" fmla="*/ 1378690 w 1906136"/>
                <a:gd name="connsiteY321" fmla="*/ 383711 h 2468044"/>
                <a:gd name="connsiteX322" fmla="*/ 1375585 w 1906136"/>
                <a:gd name="connsiteY322" fmla="*/ 382780 h 2468044"/>
                <a:gd name="connsiteX323" fmla="*/ 1370308 w 1906136"/>
                <a:gd name="connsiteY323" fmla="*/ 378433 h 2468044"/>
                <a:gd name="connsiteX324" fmla="*/ 1364099 w 1906136"/>
                <a:gd name="connsiteY324" fmla="*/ 369120 h 2468044"/>
                <a:gd name="connsiteX325" fmla="*/ 1358821 w 1906136"/>
                <a:gd name="connsiteY325" fmla="*/ 356392 h 2468044"/>
                <a:gd name="connsiteX326" fmla="*/ 1353544 w 1906136"/>
                <a:gd name="connsiteY326" fmla="*/ 347078 h 2468044"/>
                <a:gd name="connsiteX327" fmla="*/ 1329639 w 1906136"/>
                <a:gd name="connsiteY327" fmla="*/ 351425 h 2468044"/>
                <a:gd name="connsiteX328" fmla="*/ 1307908 w 1906136"/>
                <a:gd name="connsiteY328" fmla="*/ 351425 h 2468044"/>
                <a:gd name="connsiteX329" fmla="*/ 1282762 w 1906136"/>
                <a:gd name="connsiteY329" fmla="*/ 347078 h 2468044"/>
                <a:gd name="connsiteX330" fmla="*/ 1282762 w 1906136"/>
                <a:gd name="connsiteY330" fmla="*/ 351425 h 2468044"/>
                <a:gd name="connsiteX331" fmla="*/ 1278726 w 1906136"/>
                <a:gd name="connsiteY331" fmla="*/ 351425 h 2468044"/>
                <a:gd name="connsiteX332" fmla="*/ 1280899 w 1906136"/>
                <a:gd name="connsiteY332" fmla="*/ 369431 h 2468044"/>
                <a:gd name="connsiteX333" fmla="*/ 1286177 w 1906136"/>
                <a:gd name="connsiteY333" fmla="*/ 388368 h 2468044"/>
                <a:gd name="connsiteX334" fmla="*/ 1290213 w 1906136"/>
                <a:gd name="connsiteY334" fmla="*/ 405132 h 2468044"/>
                <a:gd name="connsiteX335" fmla="*/ 1293317 w 1906136"/>
                <a:gd name="connsiteY335" fmla="*/ 420964 h 2468044"/>
                <a:gd name="connsiteX336" fmla="*/ 1290213 w 1906136"/>
                <a:gd name="connsiteY336" fmla="*/ 435555 h 2468044"/>
                <a:gd name="connsiteX337" fmla="*/ 1283072 w 1906136"/>
                <a:gd name="connsiteY337" fmla="*/ 448284 h 2468044"/>
                <a:gd name="connsiteX338" fmla="*/ 1285246 w 1906136"/>
                <a:gd name="connsiteY338" fmla="*/ 454493 h 2468044"/>
                <a:gd name="connsiteX339" fmla="*/ 1288350 w 1906136"/>
                <a:gd name="connsiteY339" fmla="*/ 457597 h 2468044"/>
                <a:gd name="connsiteX340" fmla="*/ 1292386 w 1906136"/>
                <a:gd name="connsiteY340" fmla="*/ 459770 h 2468044"/>
                <a:gd name="connsiteX341" fmla="*/ 1295490 w 1906136"/>
                <a:gd name="connsiteY341" fmla="*/ 461943 h 2468044"/>
                <a:gd name="connsiteX342" fmla="*/ 1302630 w 1906136"/>
                <a:gd name="connsiteY342" fmla="*/ 465048 h 2468044"/>
                <a:gd name="connsiteX343" fmla="*/ 1302630 w 1906136"/>
                <a:gd name="connsiteY343" fmla="*/ 481812 h 2468044"/>
                <a:gd name="connsiteX344" fmla="*/ 1304804 w 1906136"/>
                <a:gd name="connsiteY344" fmla="*/ 498576 h 2468044"/>
                <a:gd name="connsiteX345" fmla="*/ 1302630 w 1906136"/>
                <a:gd name="connsiteY345" fmla="*/ 509131 h 2468044"/>
                <a:gd name="connsiteX346" fmla="*/ 1297353 w 1906136"/>
                <a:gd name="connsiteY346" fmla="*/ 528068 h 2468044"/>
                <a:gd name="connsiteX347" fmla="*/ 1288040 w 1906136"/>
                <a:gd name="connsiteY347" fmla="*/ 542659 h 2468044"/>
                <a:gd name="connsiteX348" fmla="*/ 1273449 w 1906136"/>
                <a:gd name="connsiteY348" fmla="*/ 553214 h 2468044"/>
                <a:gd name="connsiteX349" fmla="*/ 1258858 w 1906136"/>
                <a:gd name="connsiteY349" fmla="*/ 560665 h 2468044"/>
                <a:gd name="connsiteX350" fmla="*/ 1264135 w 1906136"/>
                <a:gd name="connsiteY350" fmla="*/ 577429 h 2468044"/>
                <a:gd name="connsiteX351" fmla="*/ 1268171 w 1906136"/>
                <a:gd name="connsiteY351" fmla="*/ 595435 h 2468044"/>
                <a:gd name="connsiteX352" fmla="*/ 1270344 w 1906136"/>
                <a:gd name="connsiteY352" fmla="*/ 610026 h 2468044"/>
                <a:gd name="connsiteX353" fmla="*/ 1270344 w 1906136"/>
                <a:gd name="connsiteY353" fmla="*/ 621513 h 2468044"/>
                <a:gd name="connsiteX354" fmla="*/ 1268171 w 1906136"/>
                <a:gd name="connsiteY354" fmla="*/ 624617 h 2468044"/>
                <a:gd name="connsiteX355" fmla="*/ 1268171 w 1906136"/>
                <a:gd name="connsiteY355" fmla="*/ 626790 h 2468044"/>
                <a:gd name="connsiteX356" fmla="*/ 1268171 w 1906136"/>
                <a:gd name="connsiteY356" fmla="*/ 628963 h 2468044"/>
                <a:gd name="connsiteX357" fmla="*/ 1265998 w 1906136"/>
                <a:gd name="connsiteY357" fmla="*/ 628963 h 2468044"/>
                <a:gd name="connsiteX358" fmla="*/ 1262893 w 1906136"/>
                <a:gd name="connsiteY358" fmla="*/ 629895 h 2468044"/>
                <a:gd name="connsiteX359" fmla="*/ 1260720 w 1906136"/>
                <a:gd name="connsiteY359" fmla="*/ 629895 h 2468044"/>
                <a:gd name="connsiteX360" fmla="*/ 1258547 w 1906136"/>
                <a:gd name="connsiteY360" fmla="*/ 632068 h 2468044"/>
                <a:gd name="connsiteX361" fmla="*/ 1256374 w 1906136"/>
                <a:gd name="connsiteY361" fmla="*/ 632068 h 2468044"/>
                <a:gd name="connsiteX362" fmla="*/ 1253270 w 1906136"/>
                <a:gd name="connsiteY362" fmla="*/ 634241 h 2468044"/>
                <a:gd name="connsiteX363" fmla="*/ 1242714 w 1906136"/>
                <a:gd name="connsiteY363" fmla="*/ 617477 h 2468044"/>
                <a:gd name="connsiteX364" fmla="*/ 1233401 w 1906136"/>
                <a:gd name="connsiteY364" fmla="*/ 604748 h 2468044"/>
                <a:gd name="connsiteX365" fmla="*/ 1229365 w 1906136"/>
                <a:gd name="connsiteY365" fmla="*/ 593262 h 2468044"/>
                <a:gd name="connsiteX366" fmla="*/ 1228434 w 1906136"/>
                <a:gd name="connsiteY366" fmla="*/ 582707 h 2468044"/>
                <a:gd name="connsiteX367" fmla="*/ 1226261 w 1906136"/>
                <a:gd name="connsiteY367" fmla="*/ 571220 h 2468044"/>
                <a:gd name="connsiteX368" fmla="*/ 1222225 w 1906136"/>
                <a:gd name="connsiteY368" fmla="*/ 556629 h 2468044"/>
                <a:gd name="connsiteX369" fmla="*/ 1219121 w 1906136"/>
                <a:gd name="connsiteY369" fmla="*/ 536761 h 2468044"/>
                <a:gd name="connsiteX370" fmla="*/ 1189939 w 1906136"/>
                <a:gd name="connsiteY370" fmla="*/ 529310 h 2468044"/>
                <a:gd name="connsiteX371" fmla="*/ 1185903 w 1906136"/>
                <a:gd name="connsiteY371" fmla="*/ 529310 h 2468044"/>
                <a:gd name="connsiteX372" fmla="*/ 1184972 w 1906136"/>
                <a:gd name="connsiteY372" fmla="*/ 531483 h 2468044"/>
                <a:gd name="connsiteX373" fmla="*/ 1180936 w 1906136"/>
                <a:gd name="connsiteY373" fmla="*/ 533656 h 2468044"/>
                <a:gd name="connsiteX374" fmla="*/ 1178763 w 1906136"/>
                <a:gd name="connsiteY374" fmla="*/ 535829 h 2468044"/>
                <a:gd name="connsiteX375" fmla="*/ 1175658 w 1906136"/>
                <a:gd name="connsiteY375" fmla="*/ 535829 h 2468044"/>
                <a:gd name="connsiteX376" fmla="*/ 1171622 w 1906136"/>
                <a:gd name="connsiteY376" fmla="*/ 536761 h 2468044"/>
                <a:gd name="connsiteX377" fmla="*/ 1168518 w 1906136"/>
                <a:gd name="connsiteY377" fmla="*/ 535829 h 2468044"/>
                <a:gd name="connsiteX378" fmla="*/ 1163240 w 1906136"/>
                <a:gd name="connsiteY378" fmla="*/ 533656 h 2468044"/>
                <a:gd name="connsiteX379" fmla="*/ 1150202 w 1906136"/>
                <a:gd name="connsiteY379" fmla="*/ 527137 h 2468044"/>
                <a:gd name="connsiteX380" fmla="*/ 1139646 w 1906136"/>
                <a:gd name="connsiteY380" fmla="*/ 515650 h 2468044"/>
                <a:gd name="connsiteX381" fmla="*/ 1127229 w 1906136"/>
                <a:gd name="connsiteY381" fmla="*/ 502922 h 2468044"/>
                <a:gd name="connsiteX382" fmla="*/ 1113569 w 1906136"/>
                <a:gd name="connsiteY382" fmla="*/ 493609 h 2468044"/>
                <a:gd name="connsiteX383" fmla="*/ 1101151 w 1906136"/>
                <a:gd name="connsiteY383" fmla="*/ 488331 h 2468044"/>
                <a:gd name="connsiteX384" fmla="*/ 1088733 w 1906136"/>
                <a:gd name="connsiteY384" fmla="*/ 490504 h 2468044"/>
                <a:gd name="connsiteX385" fmla="*/ 1083456 w 1906136"/>
                <a:gd name="connsiteY385" fmla="*/ 488331 h 2468044"/>
                <a:gd name="connsiteX386" fmla="*/ 1077247 w 1906136"/>
                <a:gd name="connsiteY386" fmla="*/ 488331 h 2468044"/>
                <a:gd name="connsiteX387" fmla="*/ 1076316 w 1906136"/>
                <a:gd name="connsiteY387" fmla="*/ 486158 h 2468044"/>
                <a:gd name="connsiteX388" fmla="*/ 1076316 w 1906136"/>
                <a:gd name="connsiteY388" fmla="*/ 485227 h 2468044"/>
                <a:gd name="connsiteX389" fmla="*/ 1076316 w 1906136"/>
                <a:gd name="connsiteY389" fmla="*/ 483054 h 2468044"/>
                <a:gd name="connsiteX390" fmla="*/ 1076316 w 1906136"/>
                <a:gd name="connsiteY390" fmla="*/ 480881 h 2468044"/>
                <a:gd name="connsiteX391" fmla="*/ 1076316 w 1906136"/>
                <a:gd name="connsiteY391" fmla="*/ 477776 h 2468044"/>
                <a:gd name="connsiteX392" fmla="*/ 1076316 w 1906136"/>
                <a:gd name="connsiteY392" fmla="*/ 473430 h 2468044"/>
                <a:gd name="connsiteX393" fmla="*/ 1072280 w 1906136"/>
                <a:gd name="connsiteY393" fmla="*/ 470325 h 2468044"/>
                <a:gd name="connsiteX394" fmla="*/ 1072280 w 1906136"/>
                <a:gd name="connsiteY394" fmla="*/ 461012 h 2468044"/>
                <a:gd name="connsiteX395" fmla="*/ 1052411 w 1906136"/>
                <a:gd name="connsiteY395" fmla="*/ 461012 h 2468044"/>
                <a:gd name="connsiteX396" fmla="*/ 1052411 w 1906136"/>
                <a:gd name="connsiteY396" fmla="*/ 441143 h 2468044"/>
                <a:gd name="connsiteX397" fmla="*/ 1048375 w 1906136"/>
                <a:gd name="connsiteY397" fmla="*/ 421275 h 2468044"/>
                <a:gd name="connsiteX398" fmla="*/ 1042166 w 1906136"/>
                <a:gd name="connsiteY398" fmla="*/ 406684 h 2468044"/>
                <a:gd name="connsiteX399" fmla="*/ 1042166 w 1906136"/>
                <a:gd name="connsiteY399" fmla="*/ 382469 h 2468044"/>
                <a:gd name="connsiteX400" fmla="*/ 1048375 w 1906136"/>
                <a:gd name="connsiteY400" fmla="*/ 365705 h 2468044"/>
                <a:gd name="connsiteX401" fmla="*/ 1057689 w 1906136"/>
                <a:gd name="connsiteY401" fmla="*/ 355150 h 2468044"/>
                <a:gd name="connsiteX402" fmla="*/ 1072280 w 1906136"/>
                <a:gd name="connsiteY402" fmla="*/ 345837 h 2468044"/>
                <a:gd name="connsiteX403" fmla="*/ 1089044 w 1906136"/>
                <a:gd name="connsiteY403" fmla="*/ 340559 h 2468044"/>
                <a:gd name="connsiteX404" fmla="*/ 1089044 w 1906136"/>
                <a:gd name="connsiteY404" fmla="*/ 335282 h 2468044"/>
                <a:gd name="connsiteX405" fmla="*/ 1086871 w 1906136"/>
                <a:gd name="connsiteY405" fmla="*/ 329073 h 2468044"/>
                <a:gd name="connsiteX406" fmla="*/ 1086871 w 1906136"/>
                <a:gd name="connsiteY406" fmla="*/ 325968 h 2468044"/>
                <a:gd name="connsiteX407" fmla="*/ 1084698 w 1906136"/>
                <a:gd name="connsiteY407" fmla="*/ 323795 h 2468044"/>
                <a:gd name="connsiteX408" fmla="*/ 1083766 w 1906136"/>
                <a:gd name="connsiteY408" fmla="*/ 320691 h 2468044"/>
                <a:gd name="connsiteX409" fmla="*/ 1081593 w 1906136"/>
                <a:gd name="connsiteY409" fmla="*/ 316344 h 2468044"/>
                <a:gd name="connsiteX410" fmla="*/ 1072280 w 1906136"/>
                <a:gd name="connsiteY410" fmla="*/ 316344 h 2468044"/>
                <a:gd name="connsiteX411" fmla="*/ 1072280 w 1906136"/>
                <a:gd name="connsiteY411" fmla="*/ 313240 h 2468044"/>
                <a:gd name="connsiteX412" fmla="*/ 1079420 w 1906136"/>
                <a:gd name="connsiteY412" fmla="*/ 314171 h 2468044"/>
                <a:gd name="connsiteX413" fmla="*/ 1083456 w 1906136"/>
                <a:gd name="connsiteY413" fmla="*/ 316344 h 2468044"/>
                <a:gd name="connsiteX414" fmla="*/ 1088733 w 1906136"/>
                <a:gd name="connsiteY414" fmla="*/ 318517 h 2468044"/>
                <a:gd name="connsiteX415" fmla="*/ 1094011 w 1906136"/>
                <a:gd name="connsiteY415" fmla="*/ 320691 h 2468044"/>
                <a:gd name="connsiteX416" fmla="*/ 1101151 w 1906136"/>
                <a:gd name="connsiteY416" fmla="*/ 320691 h 2468044"/>
                <a:gd name="connsiteX417" fmla="*/ 1105187 w 1906136"/>
                <a:gd name="connsiteY417" fmla="*/ 307031 h 2468044"/>
                <a:gd name="connsiteX418" fmla="*/ 1108291 w 1906136"/>
                <a:gd name="connsiteY418" fmla="*/ 298649 h 2468044"/>
                <a:gd name="connsiteX419" fmla="*/ 1115432 w 1906136"/>
                <a:gd name="connsiteY419" fmla="*/ 291198 h 2468044"/>
                <a:gd name="connsiteX420" fmla="*/ 1124745 w 1906136"/>
                <a:gd name="connsiteY420" fmla="*/ 283748 h 2468044"/>
                <a:gd name="connsiteX421" fmla="*/ 1126918 w 1906136"/>
                <a:gd name="connsiteY421" fmla="*/ 279401 h 2468044"/>
                <a:gd name="connsiteX422" fmla="*/ 1130023 w 1906136"/>
                <a:gd name="connsiteY422" fmla="*/ 276297 h 2468044"/>
                <a:gd name="connsiteX423" fmla="*/ 1132196 w 1906136"/>
                <a:gd name="connsiteY423" fmla="*/ 271951 h 2468044"/>
                <a:gd name="connsiteX424" fmla="*/ 1132196 w 1906136"/>
                <a:gd name="connsiteY424" fmla="*/ 266673 h 2468044"/>
                <a:gd name="connsiteX425" fmla="*/ 1130023 w 1906136"/>
                <a:gd name="connsiteY425" fmla="*/ 261395 h 2468044"/>
                <a:gd name="connsiteX426" fmla="*/ 1127849 w 1906136"/>
                <a:gd name="connsiteY426" fmla="*/ 259222 h 2468044"/>
                <a:gd name="connsiteX427" fmla="*/ 1126918 w 1906136"/>
                <a:gd name="connsiteY427" fmla="*/ 257049 h 2468044"/>
                <a:gd name="connsiteX428" fmla="*/ 1124745 w 1906136"/>
                <a:gd name="connsiteY428" fmla="*/ 254876 h 2468044"/>
                <a:gd name="connsiteX429" fmla="*/ 1120709 w 1906136"/>
                <a:gd name="connsiteY429" fmla="*/ 251772 h 2468044"/>
                <a:gd name="connsiteX430" fmla="*/ 1117605 w 1906136"/>
                <a:gd name="connsiteY430" fmla="*/ 251772 h 2468044"/>
                <a:gd name="connsiteX431" fmla="*/ 1117605 w 1906136"/>
                <a:gd name="connsiteY431" fmla="*/ 247736 h 2468044"/>
                <a:gd name="connsiteX432" fmla="*/ 1135300 w 1906136"/>
                <a:gd name="connsiteY432" fmla="*/ 252082 h 2468044"/>
                <a:gd name="connsiteX433" fmla="*/ 1147718 w 1906136"/>
                <a:gd name="connsiteY433" fmla="*/ 259533 h 2468044"/>
                <a:gd name="connsiteX434" fmla="*/ 1157031 w 1906136"/>
                <a:gd name="connsiteY434" fmla="*/ 259533 h 2468044"/>
                <a:gd name="connsiteX435" fmla="*/ 1159205 w 1906136"/>
                <a:gd name="connsiteY435" fmla="*/ 241527 h 2468044"/>
                <a:gd name="connsiteX436" fmla="*/ 1161378 w 1906136"/>
                <a:gd name="connsiteY436" fmla="*/ 230040 h 2468044"/>
                <a:gd name="connsiteX437" fmla="*/ 1157342 w 1906136"/>
                <a:gd name="connsiteY437" fmla="*/ 219485 h 2468044"/>
                <a:gd name="connsiteX438" fmla="*/ 1157342 w 1906136"/>
                <a:gd name="connsiteY438" fmla="*/ 215139 h 2468044"/>
                <a:gd name="connsiteX439" fmla="*/ 1208255 w 1906136"/>
                <a:gd name="connsiteY439" fmla="*/ 212034 h 2468044"/>
                <a:gd name="connsiteX440" fmla="*/ 1208255 w 1906136"/>
                <a:gd name="connsiteY440" fmla="*/ 205826 h 2468044"/>
                <a:gd name="connsiteX441" fmla="*/ 1206082 w 1906136"/>
                <a:gd name="connsiteY441" fmla="*/ 202721 h 2468044"/>
                <a:gd name="connsiteX442" fmla="*/ 1206082 w 1906136"/>
                <a:gd name="connsiteY442" fmla="*/ 200548 h 2468044"/>
                <a:gd name="connsiteX443" fmla="*/ 1205151 w 1906136"/>
                <a:gd name="connsiteY443" fmla="*/ 198375 h 2468044"/>
                <a:gd name="connsiteX444" fmla="*/ 1202977 w 1906136"/>
                <a:gd name="connsiteY444" fmla="*/ 197444 h 2468044"/>
                <a:gd name="connsiteX445" fmla="*/ 1200804 w 1906136"/>
                <a:gd name="connsiteY445" fmla="*/ 195270 h 2468044"/>
                <a:gd name="connsiteX446" fmla="*/ 1200804 w 1906136"/>
                <a:gd name="connsiteY446" fmla="*/ 190924 h 2468044"/>
                <a:gd name="connsiteX447" fmla="*/ 1206082 w 1906136"/>
                <a:gd name="connsiteY447" fmla="*/ 193097 h 2468044"/>
                <a:gd name="connsiteX448" fmla="*/ 1210118 w 1906136"/>
                <a:gd name="connsiteY448" fmla="*/ 195270 h 2468044"/>
                <a:gd name="connsiteX449" fmla="*/ 1213222 w 1906136"/>
                <a:gd name="connsiteY449" fmla="*/ 197444 h 2468044"/>
                <a:gd name="connsiteX450" fmla="*/ 1217258 w 1906136"/>
                <a:gd name="connsiteY450" fmla="*/ 198375 h 2468044"/>
                <a:gd name="connsiteX451" fmla="*/ 1224398 w 1906136"/>
                <a:gd name="connsiteY451" fmla="*/ 198375 h 2468044"/>
                <a:gd name="connsiteX452" fmla="*/ 1226571 w 1906136"/>
                <a:gd name="connsiteY452" fmla="*/ 187820 h 2468044"/>
                <a:gd name="connsiteX453" fmla="*/ 1229676 w 1906136"/>
                <a:gd name="connsiteY453" fmla="*/ 173229 h 2468044"/>
                <a:gd name="connsiteX454" fmla="*/ 1233711 w 1906136"/>
                <a:gd name="connsiteY454" fmla="*/ 154292 h 2468044"/>
                <a:gd name="connsiteX455" fmla="*/ 1234643 w 1906136"/>
                <a:gd name="connsiteY455" fmla="*/ 138459 h 2468044"/>
                <a:gd name="connsiteX456" fmla="*/ 1236816 w 1906136"/>
                <a:gd name="connsiteY456" fmla="*/ 125731 h 2468044"/>
                <a:gd name="connsiteX457" fmla="*/ 1236816 w 1906136"/>
                <a:gd name="connsiteY457" fmla="*/ 118280 h 2468044"/>
                <a:gd name="connsiteX458" fmla="*/ 1236816 w 1906136"/>
                <a:gd name="connsiteY458" fmla="*/ 103689 h 2468044"/>
                <a:gd name="connsiteX459" fmla="*/ 1229676 w 1906136"/>
                <a:gd name="connsiteY459" fmla="*/ 97480 h 2468044"/>
                <a:gd name="connsiteX460" fmla="*/ 1220362 w 1906136"/>
                <a:gd name="connsiteY460" fmla="*/ 99653 h 2468044"/>
                <a:gd name="connsiteX461" fmla="*/ 1211980 w 1906136"/>
                <a:gd name="connsiteY461" fmla="*/ 103999 h 2468044"/>
                <a:gd name="connsiteX462" fmla="*/ 1204840 w 1906136"/>
                <a:gd name="connsiteY462" fmla="*/ 103999 h 2468044"/>
                <a:gd name="connsiteX463" fmla="*/ 1202667 w 1906136"/>
                <a:gd name="connsiteY463" fmla="*/ 99653 h 2468044"/>
                <a:gd name="connsiteX464" fmla="*/ 1198631 w 1906136"/>
                <a:gd name="connsiteY464" fmla="*/ 97480 h 2468044"/>
                <a:gd name="connsiteX465" fmla="*/ 1197700 w 1906136"/>
                <a:gd name="connsiteY465" fmla="*/ 94376 h 2468044"/>
                <a:gd name="connsiteX466" fmla="*/ 1193664 w 1906136"/>
                <a:gd name="connsiteY466" fmla="*/ 90029 h 2468044"/>
                <a:gd name="connsiteX467" fmla="*/ 1191491 w 1906136"/>
                <a:gd name="connsiteY467" fmla="*/ 86925 h 2468044"/>
                <a:gd name="connsiteX468" fmla="*/ 1188386 w 1906136"/>
                <a:gd name="connsiteY468" fmla="*/ 84752 h 2468044"/>
                <a:gd name="connsiteX469" fmla="*/ 1184351 w 1906136"/>
                <a:gd name="connsiteY469" fmla="*/ 82579 h 2468044"/>
                <a:gd name="connsiteX470" fmla="*/ 1181246 w 1906136"/>
                <a:gd name="connsiteY470" fmla="*/ 82579 h 2468044"/>
                <a:gd name="connsiteX471" fmla="*/ 1177210 w 1906136"/>
                <a:gd name="connsiteY471" fmla="*/ 86925 h 2468044"/>
                <a:gd name="connsiteX472" fmla="*/ 1166655 w 1906136"/>
                <a:gd name="connsiteY472" fmla="*/ 96238 h 2468044"/>
                <a:gd name="connsiteX473" fmla="*/ 1162619 w 1906136"/>
                <a:gd name="connsiteY473" fmla="*/ 108966 h 2468044"/>
                <a:gd name="connsiteX474" fmla="*/ 1162619 w 1906136"/>
                <a:gd name="connsiteY474" fmla="*/ 121695 h 2468044"/>
                <a:gd name="connsiteX475" fmla="*/ 1164793 w 1906136"/>
                <a:gd name="connsiteY475" fmla="*/ 134423 h 2468044"/>
                <a:gd name="connsiteX476" fmla="*/ 1164793 w 1906136"/>
                <a:gd name="connsiteY476" fmla="*/ 147151 h 2468044"/>
                <a:gd name="connsiteX477" fmla="*/ 1157652 w 1906136"/>
                <a:gd name="connsiteY477" fmla="*/ 163915 h 2468044"/>
                <a:gd name="connsiteX478" fmla="*/ 1148339 w 1906136"/>
                <a:gd name="connsiteY478" fmla="*/ 178506 h 2468044"/>
                <a:gd name="connsiteX479" fmla="*/ 1143061 w 1906136"/>
                <a:gd name="connsiteY479" fmla="*/ 176333 h 2468044"/>
                <a:gd name="connsiteX480" fmla="*/ 1139957 w 1906136"/>
                <a:gd name="connsiteY480" fmla="*/ 175402 h 2468044"/>
                <a:gd name="connsiteX481" fmla="*/ 1137784 w 1906136"/>
                <a:gd name="connsiteY481" fmla="*/ 173229 h 2468044"/>
                <a:gd name="connsiteX482" fmla="*/ 1135611 w 1906136"/>
                <a:gd name="connsiteY482" fmla="*/ 171056 h 2468044"/>
                <a:gd name="connsiteX483" fmla="*/ 1132506 w 1906136"/>
                <a:gd name="connsiteY483" fmla="*/ 167951 h 2468044"/>
                <a:gd name="connsiteX484" fmla="*/ 1134679 w 1906136"/>
                <a:gd name="connsiteY484" fmla="*/ 161742 h 2468044"/>
                <a:gd name="connsiteX485" fmla="*/ 1134679 w 1906136"/>
                <a:gd name="connsiteY485" fmla="*/ 153360 h 2468044"/>
                <a:gd name="connsiteX486" fmla="*/ 1135611 w 1906136"/>
                <a:gd name="connsiteY486" fmla="*/ 140632 h 2468044"/>
                <a:gd name="connsiteX487" fmla="*/ 1137784 w 1906136"/>
                <a:gd name="connsiteY487" fmla="*/ 126041 h 2468044"/>
                <a:gd name="connsiteX488" fmla="*/ 1137784 w 1906136"/>
                <a:gd name="connsiteY488" fmla="*/ 114244 h 2468044"/>
                <a:gd name="connsiteX489" fmla="*/ 1128470 w 1906136"/>
                <a:gd name="connsiteY489" fmla="*/ 118590 h 2468044"/>
                <a:gd name="connsiteX490" fmla="*/ 1123193 w 1906136"/>
                <a:gd name="connsiteY490" fmla="*/ 123868 h 2468044"/>
                <a:gd name="connsiteX491" fmla="*/ 1117915 w 1906136"/>
                <a:gd name="connsiteY491" fmla="*/ 129145 h 2468044"/>
                <a:gd name="connsiteX492" fmla="*/ 1112638 w 1906136"/>
                <a:gd name="connsiteY492" fmla="*/ 134423 h 2468044"/>
                <a:gd name="connsiteX493" fmla="*/ 1101151 w 1906136"/>
                <a:gd name="connsiteY493" fmla="*/ 134423 h 2468044"/>
                <a:gd name="connsiteX494" fmla="*/ 1098047 w 1906136"/>
                <a:gd name="connsiteY494" fmla="*/ 119832 h 2468044"/>
                <a:gd name="connsiteX495" fmla="*/ 1098047 w 1906136"/>
                <a:gd name="connsiteY495" fmla="*/ 103999 h 2468044"/>
                <a:gd name="connsiteX496" fmla="*/ 1071969 w 1906136"/>
                <a:gd name="connsiteY496" fmla="*/ 103999 h 2468044"/>
                <a:gd name="connsiteX497" fmla="*/ 1076005 w 1906136"/>
                <a:gd name="connsiteY497" fmla="*/ 96549 h 2468044"/>
                <a:gd name="connsiteX498" fmla="*/ 1076936 w 1906136"/>
                <a:gd name="connsiteY498" fmla="*/ 90340 h 2468044"/>
                <a:gd name="connsiteX499" fmla="*/ 1079110 w 1906136"/>
                <a:gd name="connsiteY499" fmla="*/ 85062 h 2468044"/>
                <a:gd name="connsiteX500" fmla="*/ 1083145 w 1906136"/>
                <a:gd name="connsiteY500" fmla="*/ 81958 h 2468044"/>
                <a:gd name="connsiteX501" fmla="*/ 1088423 w 1906136"/>
                <a:gd name="connsiteY501" fmla="*/ 77611 h 2468044"/>
                <a:gd name="connsiteX502" fmla="*/ 1088423 w 1906136"/>
                <a:gd name="connsiteY502" fmla="*/ 70161 h 2468044"/>
                <a:gd name="connsiteX503" fmla="*/ 1088423 w 1906136"/>
                <a:gd name="connsiteY503" fmla="*/ 62710 h 2468044"/>
                <a:gd name="connsiteX504" fmla="*/ 1086250 w 1906136"/>
                <a:gd name="connsiteY504" fmla="*/ 59606 h 2468044"/>
                <a:gd name="connsiteX505" fmla="*/ 1083145 w 1906136"/>
                <a:gd name="connsiteY505" fmla="*/ 55259 h 2468044"/>
                <a:gd name="connsiteX506" fmla="*/ 1079110 w 1906136"/>
                <a:gd name="connsiteY506" fmla="*/ 52155 h 2468044"/>
                <a:gd name="connsiteX507" fmla="*/ 1071969 w 1906136"/>
                <a:gd name="connsiteY507" fmla="*/ 49982 h 2468044"/>
                <a:gd name="connsiteX508" fmla="*/ 1074142 w 1906136"/>
                <a:gd name="connsiteY508" fmla="*/ 42531 h 2468044"/>
                <a:gd name="connsiteX509" fmla="*/ 1076316 w 1906136"/>
                <a:gd name="connsiteY509" fmla="*/ 39427 h 2468044"/>
                <a:gd name="connsiteX510" fmla="*/ 1077247 w 1906136"/>
                <a:gd name="connsiteY510" fmla="*/ 35080 h 2468044"/>
                <a:gd name="connsiteX511" fmla="*/ 1079420 w 1906136"/>
                <a:gd name="connsiteY511" fmla="*/ 29803 h 2468044"/>
                <a:gd name="connsiteX512" fmla="*/ 1081593 w 1906136"/>
                <a:gd name="connsiteY512" fmla="*/ 25457 h 2468044"/>
                <a:gd name="connsiteX513" fmla="*/ 1079420 w 1906136"/>
                <a:gd name="connsiteY513" fmla="*/ 22352 h 2468044"/>
                <a:gd name="connsiteX514" fmla="*/ 1076316 w 1906136"/>
                <a:gd name="connsiteY514" fmla="*/ 18006 h 2468044"/>
                <a:gd name="connsiteX515" fmla="*/ 1074142 w 1906136"/>
                <a:gd name="connsiteY515" fmla="*/ 17075 h 2468044"/>
                <a:gd name="connsiteX516" fmla="*/ 1071969 w 1906136"/>
                <a:gd name="connsiteY516" fmla="*/ 14901 h 2468044"/>
                <a:gd name="connsiteX517" fmla="*/ 1069796 w 1906136"/>
                <a:gd name="connsiteY517" fmla="*/ 12728 h 2468044"/>
                <a:gd name="connsiteX518" fmla="*/ 1069796 w 1906136"/>
                <a:gd name="connsiteY518" fmla="*/ 7451 h 2468044"/>
                <a:gd name="connsiteX519" fmla="*/ 1068865 w 1906136"/>
                <a:gd name="connsiteY519" fmla="*/ 0 h 2468044"/>
                <a:gd name="connsiteX520" fmla="*/ 1057378 w 1906136"/>
                <a:gd name="connsiteY520" fmla="*/ 2173 h 2468044"/>
                <a:gd name="connsiteX521" fmla="*/ 1046823 w 1906136"/>
                <a:gd name="connsiteY521" fmla="*/ 5278 h 2468044"/>
                <a:gd name="connsiteX522" fmla="*/ 1037510 w 1906136"/>
                <a:gd name="connsiteY522" fmla="*/ 9624 h 2468044"/>
                <a:gd name="connsiteX523" fmla="*/ 1025092 w 1906136"/>
                <a:gd name="connsiteY523" fmla="*/ 29492 h 2468044"/>
                <a:gd name="connsiteX524" fmla="*/ 1021056 w 1906136"/>
                <a:gd name="connsiteY524" fmla="*/ 47498 h 2468044"/>
                <a:gd name="connsiteX525" fmla="*/ 1023229 w 1906136"/>
                <a:gd name="connsiteY525" fmla="*/ 66435 h 2468044"/>
                <a:gd name="connsiteX526" fmla="*/ 1032543 w 1906136"/>
                <a:gd name="connsiteY526" fmla="*/ 82268 h 2468044"/>
                <a:gd name="connsiteX527" fmla="*/ 1044960 w 1906136"/>
                <a:gd name="connsiteY527" fmla="*/ 96859 h 2468044"/>
                <a:gd name="connsiteX528" fmla="*/ 1047134 w 1906136"/>
                <a:gd name="connsiteY528" fmla="*/ 104310 h 2468044"/>
                <a:gd name="connsiteX529" fmla="*/ 1044960 w 1906136"/>
                <a:gd name="connsiteY529" fmla="*/ 118901 h 2468044"/>
                <a:gd name="connsiteX530" fmla="*/ 1044960 w 1906136"/>
                <a:gd name="connsiteY530" fmla="*/ 135665 h 2468044"/>
                <a:gd name="connsiteX531" fmla="*/ 1044960 w 1906136"/>
                <a:gd name="connsiteY531" fmla="*/ 150256 h 2468044"/>
                <a:gd name="connsiteX532" fmla="*/ 1032543 w 1906136"/>
                <a:gd name="connsiteY532" fmla="*/ 150256 h 2468044"/>
                <a:gd name="connsiteX533" fmla="*/ 1032543 w 1906136"/>
                <a:gd name="connsiteY533" fmla="*/ 153360 h 2468044"/>
                <a:gd name="connsiteX534" fmla="*/ 1030369 w 1906136"/>
                <a:gd name="connsiteY534" fmla="*/ 159569 h 2468044"/>
                <a:gd name="connsiteX535" fmla="*/ 1030369 w 1906136"/>
                <a:gd name="connsiteY535" fmla="*/ 162674 h 2468044"/>
                <a:gd name="connsiteX536" fmla="*/ 1028196 w 1906136"/>
                <a:gd name="connsiteY536" fmla="*/ 170124 h 2468044"/>
                <a:gd name="connsiteX537" fmla="*/ 1019814 w 1906136"/>
                <a:gd name="connsiteY537" fmla="*/ 153360 h 2468044"/>
                <a:gd name="connsiteX538" fmla="*/ 1012674 w 1906136"/>
                <a:gd name="connsiteY538" fmla="*/ 137528 h 2468044"/>
                <a:gd name="connsiteX539" fmla="*/ 988770 w 1906136"/>
                <a:gd name="connsiteY539" fmla="*/ 137528 h 2468044"/>
                <a:gd name="connsiteX540" fmla="*/ 988770 w 1906136"/>
                <a:gd name="connsiteY540" fmla="*/ 150256 h 2468044"/>
                <a:gd name="connsiteX541" fmla="*/ 986597 w 1906136"/>
                <a:gd name="connsiteY541" fmla="*/ 152429 h 2468044"/>
                <a:gd name="connsiteX542" fmla="*/ 984424 w 1906136"/>
                <a:gd name="connsiteY542" fmla="*/ 153360 h 2468044"/>
                <a:gd name="connsiteX543" fmla="*/ 983492 w 1906136"/>
                <a:gd name="connsiteY543" fmla="*/ 155533 h 2468044"/>
                <a:gd name="connsiteX544" fmla="*/ 981319 w 1906136"/>
                <a:gd name="connsiteY544" fmla="*/ 157706 h 2468044"/>
                <a:gd name="connsiteX545" fmla="*/ 962692 w 1906136"/>
                <a:gd name="connsiteY545" fmla="*/ 157706 h 2468044"/>
                <a:gd name="connsiteX546" fmla="*/ 950275 w 1906136"/>
                <a:gd name="connsiteY546" fmla="*/ 155533 h 2468044"/>
                <a:gd name="connsiteX547" fmla="*/ 937857 w 1906136"/>
                <a:gd name="connsiteY547" fmla="*/ 153360 h 2468044"/>
                <a:gd name="connsiteX548" fmla="*/ 925439 w 1906136"/>
                <a:gd name="connsiteY548" fmla="*/ 150256 h 2468044"/>
                <a:gd name="connsiteX549" fmla="*/ 905570 w 1906136"/>
                <a:gd name="connsiteY549" fmla="*/ 150256 h 2468044"/>
                <a:gd name="connsiteX550" fmla="*/ 901535 w 1906136"/>
                <a:gd name="connsiteY550" fmla="*/ 142805 h 2468044"/>
                <a:gd name="connsiteX551" fmla="*/ 898430 w 1906136"/>
                <a:gd name="connsiteY551" fmla="*/ 139701 h 2468044"/>
                <a:gd name="connsiteX552" fmla="*/ 894394 w 1906136"/>
                <a:gd name="connsiteY552" fmla="*/ 133492 h 2468044"/>
                <a:gd name="connsiteX553" fmla="*/ 889117 w 1906136"/>
                <a:gd name="connsiteY553" fmla="*/ 130387 h 2468044"/>
                <a:gd name="connsiteX554" fmla="*/ 889117 w 1906136"/>
                <a:gd name="connsiteY554" fmla="*/ 117659 h 2468044"/>
                <a:gd name="connsiteX555" fmla="*/ 842239 w 1906136"/>
                <a:gd name="connsiteY555" fmla="*/ 122937 h 2468044"/>
                <a:gd name="connsiteX556" fmla="*/ 842239 w 1906136"/>
                <a:gd name="connsiteY556" fmla="*/ 126041 h 2468044"/>
                <a:gd name="connsiteX557" fmla="*/ 838204 w 1906136"/>
                <a:gd name="connsiteY557" fmla="*/ 126041 h 2468044"/>
                <a:gd name="connsiteX558" fmla="*/ 838204 w 1906136"/>
                <a:gd name="connsiteY558" fmla="*/ 132250 h 2468044"/>
                <a:gd name="connsiteX559" fmla="*/ 840377 w 1906136"/>
                <a:gd name="connsiteY559" fmla="*/ 135354 h 2468044"/>
                <a:gd name="connsiteX560" fmla="*/ 842550 w 1906136"/>
                <a:gd name="connsiteY560" fmla="*/ 139701 h 2468044"/>
                <a:gd name="connsiteX561" fmla="*/ 843481 w 1906136"/>
                <a:gd name="connsiteY561" fmla="*/ 140632 h 2468044"/>
                <a:gd name="connsiteX562" fmla="*/ 845654 w 1906136"/>
                <a:gd name="connsiteY562" fmla="*/ 145910 h 2468044"/>
                <a:gd name="connsiteX563" fmla="*/ 877941 w 1906136"/>
                <a:gd name="connsiteY563" fmla="*/ 145910 h 2468044"/>
                <a:gd name="connsiteX564" fmla="*/ 877941 w 1906136"/>
                <a:gd name="connsiteY564" fmla="*/ 150256 h 2468044"/>
                <a:gd name="connsiteX565" fmla="*/ 870800 w 1906136"/>
                <a:gd name="connsiteY565" fmla="*/ 152429 h 2468044"/>
                <a:gd name="connsiteX566" fmla="*/ 865523 w 1906136"/>
                <a:gd name="connsiteY566" fmla="*/ 153360 h 2468044"/>
                <a:gd name="connsiteX567" fmla="*/ 858383 w 1906136"/>
                <a:gd name="connsiteY567" fmla="*/ 153360 h 2468044"/>
                <a:gd name="connsiteX568" fmla="*/ 849069 w 1906136"/>
                <a:gd name="connsiteY568" fmla="*/ 153360 h 2468044"/>
                <a:gd name="connsiteX569" fmla="*/ 849069 w 1906136"/>
                <a:gd name="connsiteY569" fmla="*/ 189993 h 2468044"/>
                <a:gd name="connsiteX570" fmla="*/ 840687 w 1906136"/>
                <a:gd name="connsiteY570" fmla="*/ 179438 h 2468044"/>
                <a:gd name="connsiteX571" fmla="*/ 831374 w 1906136"/>
                <a:gd name="connsiteY571" fmla="*/ 167951 h 2468044"/>
                <a:gd name="connsiteX572" fmla="*/ 822060 w 1906136"/>
                <a:gd name="connsiteY572" fmla="*/ 157396 h 2468044"/>
                <a:gd name="connsiteX573" fmla="*/ 813678 w 1906136"/>
                <a:gd name="connsiteY573" fmla="*/ 155223 h 2468044"/>
                <a:gd name="connsiteX574" fmla="*/ 799087 w 1906136"/>
                <a:gd name="connsiteY574" fmla="*/ 155223 h 2468044"/>
                <a:gd name="connsiteX575" fmla="*/ 782323 w 1906136"/>
                <a:gd name="connsiteY575" fmla="*/ 155223 h 2468044"/>
                <a:gd name="connsiteX576" fmla="*/ 765559 w 1906136"/>
                <a:gd name="connsiteY576" fmla="*/ 153050 h 2468044"/>
                <a:gd name="connsiteX577" fmla="*/ 753141 w 1906136"/>
                <a:gd name="connsiteY577" fmla="*/ 153050 h 2468044"/>
                <a:gd name="connsiteX578" fmla="*/ 755315 w 1906136"/>
                <a:gd name="connsiteY578" fmla="*/ 149945 h 2468044"/>
                <a:gd name="connsiteX579" fmla="*/ 756246 w 1906136"/>
                <a:gd name="connsiteY579" fmla="*/ 147772 h 2468044"/>
                <a:gd name="connsiteX580" fmla="*/ 756246 w 1906136"/>
                <a:gd name="connsiteY580" fmla="*/ 145599 h 2468044"/>
                <a:gd name="connsiteX581" fmla="*/ 758419 w 1906136"/>
                <a:gd name="connsiteY581" fmla="*/ 144668 h 2468044"/>
                <a:gd name="connsiteX582" fmla="*/ 762455 w 1906136"/>
                <a:gd name="connsiteY582" fmla="*/ 142495 h 2468044"/>
                <a:gd name="connsiteX583" fmla="*/ 765559 w 1906136"/>
                <a:gd name="connsiteY583" fmla="*/ 140321 h 2468044"/>
                <a:gd name="connsiteX584" fmla="*/ 763386 w 1906136"/>
                <a:gd name="connsiteY584" fmla="*/ 137217 h 2468044"/>
                <a:gd name="connsiteX585" fmla="*/ 760282 w 1906136"/>
                <a:gd name="connsiteY585" fmla="*/ 129766 h 2468044"/>
                <a:gd name="connsiteX586" fmla="*/ 756246 w 1906136"/>
                <a:gd name="connsiteY586" fmla="*/ 124489 h 2468044"/>
                <a:gd name="connsiteX587" fmla="*/ 753141 w 1906136"/>
                <a:gd name="connsiteY587" fmla="*/ 120143 h 2468044"/>
                <a:gd name="connsiteX588" fmla="*/ 749106 w 1906136"/>
                <a:gd name="connsiteY588" fmla="*/ 117038 h 2468044"/>
                <a:gd name="connsiteX589" fmla="*/ 746001 w 1906136"/>
                <a:gd name="connsiteY589" fmla="*/ 117038 h 2468044"/>
                <a:gd name="connsiteX590" fmla="*/ 742897 w 1906136"/>
                <a:gd name="connsiteY590" fmla="*/ 117969 h 2468044"/>
                <a:gd name="connsiteX591" fmla="*/ 736688 w 1906136"/>
                <a:gd name="connsiteY591" fmla="*/ 120143 h 2468044"/>
                <a:gd name="connsiteX592" fmla="*/ 733583 w 1906136"/>
                <a:gd name="connsiteY592" fmla="*/ 122316 h 2468044"/>
                <a:gd name="connsiteX593" fmla="*/ 728306 w 1906136"/>
                <a:gd name="connsiteY593" fmla="*/ 122316 h 2468044"/>
                <a:gd name="connsiteX594" fmla="*/ 722097 w 1906136"/>
                <a:gd name="connsiteY594" fmla="*/ 122316 h 2468044"/>
                <a:gd name="connsiteX595" fmla="*/ 706575 w 1906136"/>
                <a:gd name="connsiteY595" fmla="*/ 110829 h 2468044"/>
                <a:gd name="connsiteX596" fmla="*/ 689811 w 1906136"/>
                <a:gd name="connsiteY596" fmla="*/ 98101 h 2468044"/>
                <a:gd name="connsiteX597" fmla="*/ 673046 w 1906136"/>
                <a:gd name="connsiteY597" fmla="*/ 85373 h 2468044"/>
                <a:gd name="connsiteX598" fmla="*/ 653178 w 1906136"/>
                <a:gd name="connsiteY598" fmla="*/ 80095 h 2468044"/>
                <a:gd name="connsiteX599" fmla="*/ 649142 w 1906136"/>
                <a:gd name="connsiteY599" fmla="*/ 81026 h 2468044"/>
                <a:gd name="connsiteX600" fmla="*/ 643865 w 1906136"/>
                <a:gd name="connsiteY600" fmla="*/ 83199 h 2468044"/>
                <a:gd name="connsiteX601" fmla="*/ 640760 w 1906136"/>
                <a:gd name="connsiteY601" fmla="*/ 87546 h 2468044"/>
                <a:gd name="connsiteX602" fmla="*/ 635482 w 1906136"/>
                <a:gd name="connsiteY602" fmla="*/ 90650 h 2468044"/>
                <a:gd name="connsiteX603" fmla="*/ 629274 w 1906136"/>
                <a:gd name="connsiteY603" fmla="*/ 92823 h 2468044"/>
                <a:gd name="connsiteX604" fmla="*/ 628342 w 1906136"/>
                <a:gd name="connsiteY604" fmla="*/ 88477 h 2468044"/>
                <a:gd name="connsiteX605" fmla="*/ 626169 w 1906136"/>
                <a:gd name="connsiteY605" fmla="*/ 85373 h 2468044"/>
                <a:gd name="connsiteX606" fmla="*/ 622133 w 1906136"/>
                <a:gd name="connsiteY606" fmla="*/ 80095 h 2468044"/>
                <a:gd name="connsiteX607" fmla="*/ 621202 w 1906136"/>
                <a:gd name="connsiteY607" fmla="*/ 80095 h 2468044"/>
                <a:gd name="connsiteX608" fmla="*/ 617166 w 1906136"/>
                <a:gd name="connsiteY608" fmla="*/ 80095 h 2468044"/>
                <a:gd name="connsiteX609" fmla="*/ 614993 w 1906136"/>
                <a:gd name="connsiteY609" fmla="*/ 81026 h 2468044"/>
                <a:gd name="connsiteX610" fmla="*/ 611889 w 1906136"/>
                <a:gd name="connsiteY610" fmla="*/ 83199 h 2468044"/>
                <a:gd name="connsiteX611" fmla="*/ 609715 w 1906136"/>
                <a:gd name="connsiteY611" fmla="*/ 85373 h 2468044"/>
                <a:gd name="connsiteX612" fmla="*/ 606611 w 1906136"/>
                <a:gd name="connsiteY612" fmla="*/ 88477 h 2468044"/>
                <a:gd name="connsiteX613" fmla="*/ 592951 w 1906136"/>
                <a:gd name="connsiteY613" fmla="*/ 85373 h 2468044"/>
                <a:gd name="connsiteX614" fmla="*/ 584569 w 1906136"/>
                <a:gd name="connsiteY614" fmla="*/ 77922 h 2468044"/>
                <a:gd name="connsiteX615" fmla="*/ 578360 w 1906136"/>
                <a:gd name="connsiteY615" fmla="*/ 68609 h 2468044"/>
                <a:gd name="connsiteX616" fmla="*/ 573083 w 1906136"/>
                <a:gd name="connsiteY616" fmla="*/ 55880 h 2468044"/>
                <a:gd name="connsiteX617" fmla="*/ 569978 w 1906136"/>
                <a:gd name="connsiteY617" fmla="*/ 58985 h 2468044"/>
                <a:gd name="connsiteX618" fmla="*/ 565943 w 1906136"/>
                <a:gd name="connsiteY618" fmla="*/ 65194 h 2468044"/>
                <a:gd name="connsiteX619" fmla="*/ 563770 w 1906136"/>
                <a:gd name="connsiteY619" fmla="*/ 70471 h 2468044"/>
                <a:gd name="connsiteX620" fmla="*/ 562838 w 1906136"/>
                <a:gd name="connsiteY620" fmla="*/ 75749 h 2468044"/>
                <a:gd name="connsiteX621" fmla="*/ 546074 w 1906136"/>
                <a:gd name="connsiteY621" fmla="*/ 77922 h 2468044"/>
                <a:gd name="connsiteX622" fmla="*/ 533656 w 1906136"/>
                <a:gd name="connsiteY622" fmla="*/ 77922 h 2468044"/>
                <a:gd name="connsiteX623" fmla="*/ 521238 w 1906136"/>
                <a:gd name="connsiteY623" fmla="*/ 80095 h 2468044"/>
                <a:gd name="connsiteX624" fmla="*/ 511925 w 1906136"/>
                <a:gd name="connsiteY624" fmla="*/ 85373 h 2468044"/>
                <a:gd name="connsiteX625" fmla="*/ 502612 w 1906136"/>
                <a:gd name="connsiteY625" fmla="*/ 95928 h 2468044"/>
                <a:gd name="connsiteX626" fmla="*/ 482743 w 1906136"/>
                <a:gd name="connsiteY626" fmla="*/ 92823 h 2468044"/>
                <a:gd name="connsiteX627" fmla="*/ 482743 w 1906136"/>
                <a:gd name="connsiteY627" fmla="*/ 85373 h 2468044"/>
                <a:gd name="connsiteX628" fmla="*/ 504474 w 1906136"/>
                <a:gd name="connsiteY628" fmla="*/ 76059 h 2468044"/>
                <a:gd name="connsiteX629" fmla="*/ 524343 w 1906136"/>
                <a:gd name="connsiteY629" fmla="*/ 63331 h 2468044"/>
                <a:gd name="connsiteX630" fmla="*/ 542970 w 1906136"/>
                <a:gd name="connsiteY630" fmla="*/ 48740 h 2468044"/>
                <a:gd name="connsiteX631" fmla="*/ 549179 w 1906136"/>
                <a:gd name="connsiteY631" fmla="*/ 48740 h 2468044"/>
                <a:gd name="connsiteX632" fmla="*/ 546074 w 1906136"/>
                <a:gd name="connsiteY632" fmla="*/ 46567 h 2468044"/>
                <a:gd name="connsiteX633" fmla="*/ 542970 w 1906136"/>
                <a:gd name="connsiteY633" fmla="*/ 44394 h 2468044"/>
                <a:gd name="connsiteX634" fmla="*/ 536761 w 1906136"/>
                <a:gd name="connsiteY634" fmla="*/ 43462 h 2468044"/>
                <a:gd name="connsiteX635" fmla="*/ 533656 w 1906136"/>
                <a:gd name="connsiteY635" fmla="*/ 41289 h 2468044"/>
                <a:gd name="connsiteX636" fmla="*/ 516892 w 1906136"/>
                <a:gd name="connsiteY636" fmla="*/ 44394 h 2468044"/>
                <a:gd name="connsiteX637" fmla="*/ 504474 w 1906136"/>
                <a:gd name="connsiteY637" fmla="*/ 50603 h 2468044"/>
                <a:gd name="connsiteX638" fmla="*/ 492988 w 1906136"/>
                <a:gd name="connsiteY638" fmla="*/ 58985 h 2468044"/>
                <a:gd name="connsiteX639" fmla="*/ 482433 w 1906136"/>
                <a:gd name="connsiteY639" fmla="*/ 66435 h 2468044"/>
                <a:gd name="connsiteX640" fmla="*/ 470015 w 1906136"/>
                <a:gd name="connsiteY640" fmla="*/ 73886 h 2468044"/>
                <a:gd name="connsiteX641" fmla="*/ 455424 w 1906136"/>
                <a:gd name="connsiteY641" fmla="*/ 78232 h 2468044"/>
                <a:gd name="connsiteX642" fmla="*/ 433693 w 1906136"/>
                <a:gd name="connsiteY642" fmla="*/ 80405 h 2468044"/>
                <a:gd name="connsiteX643" fmla="*/ 436797 w 1906136"/>
                <a:gd name="connsiteY643" fmla="*/ 88788 h 2468044"/>
                <a:gd name="connsiteX644" fmla="*/ 443006 w 1906136"/>
                <a:gd name="connsiteY644" fmla="*/ 96238 h 2468044"/>
                <a:gd name="connsiteX645" fmla="*/ 448284 w 1906136"/>
                <a:gd name="connsiteY645" fmla="*/ 103689 h 2468044"/>
                <a:gd name="connsiteX646" fmla="*/ 453561 w 1906136"/>
                <a:gd name="connsiteY646" fmla="*/ 109898 h 2468044"/>
                <a:gd name="connsiteX647" fmla="*/ 453561 w 1906136"/>
                <a:gd name="connsiteY647" fmla="*/ 117349 h 2468044"/>
                <a:gd name="connsiteX648" fmla="*/ 429657 w 1906136"/>
                <a:gd name="connsiteY648" fmla="*/ 113002 h 2468044"/>
                <a:gd name="connsiteX649" fmla="*/ 409788 w 1906136"/>
                <a:gd name="connsiteY649" fmla="*/ 102447 h 2468044"/>
                <a:gd name="connsiteX650" fmla="*/ 392093 w 1906136"/>
                <a:gd name="connsiteY650" fmla="*/ 90961 h 2468044"/>
                <a:gd name="connsiteX651" fmla="*/ 373466 w 1906136"/>
                <a:gd name="connsiteY651" fmla="*/ 78232 h 2468044"/>
                <a:gd name="connsiteX652" fmla="*/ 353598 w 1906136"/>
                <a:gd name="connsiteY652" fmla="*/ 68919 h 2468044"/>
                <a:gd name="connsiteX653" fmla="*/ 322243 w 1906136"/>
                <a:gd name="connsiteY653" fmla="*/ 73265 h 2468044"/>
                <a:gd name="connsiteX654" fmla="*/ 307652 w 1906136"/>
                <a:gd name="connsiteY654" fmla="*/ 68919 h 2468044"/>
                <a:gd name="connsiteX655" fmla="*/ 293061 w 1906136"/>
                <a:gd name="connsiteY655" fmla="*/ 61468 h 2468044"/>
                <a:gd name="connsiteX656" fmla="*/ 277539 w 1906136"/>
                <a:gd name="connsiteY656" fmla="*/ 56191 h 2468044"/>
                <a:gd name="connsiteX657" fmla="*/ 266052 w 1906136"/>
                <a:gd name="connsiteY657" fmla="*/ 51844 h 2468044"/>
                <a:gd name="connsiteX658" fmla="*/ 262948 w 1906136"/>
                <a:gd name="connsiteY658" fmla="*/ 51844 h 2468044"/>
                <a:gd name="connsiteX659" fmla="*/ 256739 w 1906136"/>
                <a:gd name="connsiteY659" fmla="*/ 54018 h 2468044"/>
                <a:gd name="connsiteX660" fmla="*/ 253634 w 1906136"/>
                <a:gd name="connsiteY660" fmla="*/ 56191 h 2468044"/>
                <a:gd name="connsiteX661" fmla="*/ 249598 w 1906136"/>
                <a:gd name="connsiteY661" fmla="*/ 56191 h 2468044"/>
                <a:gd name="connsiteX662" fmla="*/ 244321 w 1906136"/>
                <a:gd name="connsiteY662" fmla="*/ 58364 h 2468044"/>
                <a:gd name="connsiteX663" fmla="*/ 239043 w 1906136"/>
                <a:gd name="connsiteY663" fmla="*/ 56191 h 2468044"/>
                <a:gd name="connsiteX664" fmla="*/ 233766 w 1906136"/>
                <a:gd name="connsiteY664" fmla="*/ 54018 h 2468044"/>
                <a:gd name="connsiteX665" fmla="*/ 229730 w 1906136"/>
                <a:gd name="connsiteY665" fmla="*/ 50913 h 2468044"/>
                <a:gd name="connsiteX666" fmla="*/ 226625 w 1906136"/>
                <a:gd name="connsiteY666" fmla="*/ 46567 h 2468044"/>
                <a:gd name="connsiteX667" fmla="*/ 221348 w 1906136"/>
                <a:gd name="connsiteY667" fmla="*/ 41289 h 2468044"/>
                <a:gd name="connsiteX668" fmla="*/ 217312 w 1906136"/>
                <a:gd name="connsiteY668" fmla="*/ 38185 h 2468044"/>
                <a:gd name="connsiteX669" fmla="*/ 214208 w 1906136"/>
                <a:gd name="connsiteY669" fmla="*/ 36012 h 2468044"/>
                <a:gd name="connsiteX670" fmla="*/ 210172 w 1906136"/>
                <a:gd name="connsiteY670" fmla="*/ 36012 h 2468044"/>
                <a:gd name="connsiteX671" fmla="*/ 207067 w 1906136"/>
                <a:gd name="connsiteY671" fmla="*/ 36012 h 2468044"/>
                <a:gd name="connsiteX672" fmla="*/ 203032 w 1906136"/>
                <a:gd name="connsiteY672" fmla="*/ 38185 h 2468044"/>
                <a:gd name="connsiteX673" fmla="*/ 199927 w 1906136"/>
                <a:gd name="connsiteY673" fmla="*/ 39116 h 2468044"/>
                <a:gd name="connsiteX674" fmla="*/ 195891 w 1906136"/>
                <a:gd name="connsiteY674" fmla="*/ 39116 h 2468044"/>
                <a:gd name="connsiteX675" fmla="*/ 190614 w 1906136"/>
                <a:gd name="connsiteY675" fmla="*/ 39116 h 2468044"/>
                <a:gd name="connsiteX676" fmla="*/ 186578 w 1906136"/>
                <a:gd name="connsiteY676" fmla="*/ 36012 h 2468044"/>
                <a:gd name="connsiteX677" fmla="*/ 183473 w 1906136"/>
                <a:gd name="connsiteY677" fmla="*/ 31665 h 2468044"/>
                <a:gd name="connsiteX678" fmla="*/ 181300 w 1906136"/>
                <a:gd name="connsiteY678" fmla="*/ 30734 h 2468044"/>
                <a:gd name="connsiteX679" fmla="*/ 181300 w 1906136"/>
                <a:gd name="connsiteY679" fmla="*/ 26388 h 2468044"/>
                <a:gd name="connsiteX680" fmla="*/ 179127 w 1906136"/>
                <a:gd name="connsiteY680" fmla="*/ 24215 h 2468044"/>
                <a:gd name="connsiteX681" fmla="*/ 179127 w 1906136"/>
                <a:gd name="connsiteY681" fmla="*/ 21110 h 2468044"/>
                <a:gd name="connsiteX682" fmla="*/ 176023 w 1906136"/>
                <a:gd name="connsiteY682" fmla="*/ 18937 h 2468044"/>
                <a:gd name="connsiteX683" fmla="*/ 170745 w 1906136"/>
                <a:gd name="connsiteY683" fmla="*/ 15833 h 2468044"/>
                <a:gd name="connsiteX684" fmla="*/ 153981 w 1906136"/>
                <a:gd name="connsiteY684" fmla="*/ 26388 h 2468044"/>
                <a:gd name="connsiteX685" fmla="*/ 137217 w 1906136"/>
                <a:gd name="connsiteY685" fmla="*/ 33839 h 2468044"/>
                <a:gd name="connsiteX686" fmla="*/ 117348 w 1906136"/>
                <a:gd name="connsiteY686" fmla="*/ 39116 h 2468044"/>
                <a:gd name="connsiteX687" fmla="*/ 99653 w 1906136"/>
                <a:gd name="connsiteY687" fmla="*/ 48430 h 2468044"/>
                <a:gd name="connsiteX688" fmla="*/ 85993 w 1906136"/>
                <a:gd name="connsiteY688" fmla="*/ 58985 h 2468044"/>
                <a:gd name="connsiteX689" fmla="*/ 82889 w 1906136"/>
                <a:gd name="connsiteY689" fmla="*/ 70471 h 2468044"/>
                <a:gd name="connsiteX690" fmla="*/ 78853 w 1906136"/>
                <a:gd name="connsiteY690" fmla="*/ 83199 h 2468044"/>
                <a:gd name="connsiteX691" fmla="*/ 73576 w 1906136"/>
                <a:gd name="connsiteY691" fmla="*/ 95928 h 2468044"/>
                <a:gd name="connsiteX692" fmla="*/ 56812 w 1906136"/>
                <a:gd name="connsiteY692" fmla="*/ 105241 h 2468044"/>
                <a:gd name="connsiteX693" fmla="*/ 36012 w 1906136"/>
                <a:gd name="connsiteY693" fmla="*/ 107414 h 2468044"/>
                <a:gd name="connsiteX694" fmla="*/ 14281 w 1906136"/>
                <a:gd name="connsiteY694" fmla="*/ 105241 h 2468044"/>
                <a:gd name="connsiteX695" fmla="*/ 12107 w 1906136"/>
                <a:gd name="connsiteY695" fmla="*/ 110519 h 2468044"/>
                <a:gd name="connsiteX696" fmla="*/ 9934 w 1906136"/>
                <a:gd name="connsiteY696" fmla="*/ 116728 h 2468044"/>
                <a:gd name="connsiteX697" fmla="*/ 6830 w 1906136"/>
                <a:gd name="connsiteY697" fmla="*/ 122005 h 2468044"/>
                <a:gd name="connsiteX698" fmla="*/ 15212 w 1906136"/>
                <a:gd name="connsiteY698" fmla="*/ 138769 h 2468044"/>
                <a:gd name="connsiteX699" fmla="*/ 29803 w 1906136"/>
                <a:gd name="connsiteY699" fmla="*/ 149324 h 2468044"/>
                <a:gd name="connsiteX700" fmla="*/ 46567 w 1906136"/>
                <a:gd name="connsiteY700" fmla="*/ 159880 h 2468044"/>
                <a:gd name="connsiteX701" fmla="*/ 61158 w 1906136"/>
                <a:gd name="connsiteY701" fmla="*/ 171366 h 2468044"/>
                <a:gd name="connsiteX702" fmla="*/ 73576 w 1906136"/>
                <a:gd name="connsiteY702" fmla="*/ 185957 h 2468044"/>
                <a:gd name="connsiteX703" fmla="*/ 77611 w 1906136"/>
                <a:gd name="connsiteY703" fmla="*/ 191235 h 2468044"/>
                <a:gd name="connsiteX704" fmla="*/ 78543 w 1906136"/>
                <a:gd name="connsiteY704" fmla="*/ 196512 h 2468044"/>
                <a:gd name="connsiteX705" fmla="*/ 80716 w 1906136"/>
                <a:gd name="connsiteY705" fmla="*/ 202721 h 2468044"/>
                <a:gd name="connsiteX706" fmla="*/ 82889 w 1906136"/>
                <a:gd name="connsiteY706" fmla="*/ 207999 h 2468044"/>
                <a:gd name="connsiteX707" fmla="*/ 85993 w 1906136"/>
                <a:gd name="connsiteY707" fmla="*/ 213276 h 2468044"/>
                <a:gd name="connsiteX708" fmla="*/ 85993 w 1906136"/>
                <a:gd name="connsiteY708" fmla="*/ 220727 h 2468044"/>
                <a:gd name="connsiteX709" fmla="*/ 73576 w 1906136"/>
                <a:gd name="connsiteY709" fmla="*/ 226005 h 2468044"/>
                <a:gd name="connsiteX710" fmla="*/ 70471 w 1906136"/>
                <a:gd name="connsiteY710" fmla="*/ 220727 h 2468044"/>
                <a:gd name="connsiteX711" fmla="*/ 64262 w 1906136"/>
                <a:gd name="connsiteY711" fmla="*/ 215449 h 2468044"/>
                <a:gd name="connsiteX712" fmla="*/ 58985 w 1906136"/>
                <a:gd name="connsiteY712" fmla="*/ 211103 h 2468044"/>
                <a:gd name="connsiteX713" fmla="*/ 53707 w 1906136"/>
                <a:gd name="connsiteY713" fmla="*/ 205826 h 2468044"/>
                <a:gd name="connsiteX714" fmla="*/ 49671 w 1906136"/>
                <a:gd name="connsiteY714" fmla="*/ 205826 h 2468044"/>
                <a:gd name="connsiteX715" fmla="*/ 48740 w 1906136"/>
                <a:gd name="connsiteY715" fmla="*/ 205826 h 2468044"/>
                <a:gd name="connsiteX716" fmla="*/ 46567 w 1906136"/>
                <a:gd name="connsiteY716" fmla="*/ 207999 h 2468044"/>
                <a:gd name="connsiteX717" fmla="*/ 44394 w 1906136"/>
                <a:gd name="connsiteY717" fmla="*/ 207999 h 2468044"/>
                <a:gd name="connsiteX718" fmla="*/ 43462 w 1906136"/>
                <a:gd name="connsiteY718" fmla="*/ 210172 h 2468044"/>
                <a:gd name="connsiteX719" fmla="*/ 26698 w 1906136"/>
                <a:gd name="connsiteY719" fmla="*/ 210172 h 2468044"/>
                <a:gd name="connsiteX720" fmla="*/ 28871 w 1906136"/>
                <a:gd name="connsiteY720" fmla="*/ 213276 h 2468044"/>
                <a:gd name="connsiteX721" fmla="*/ 28871 w 1906136"/>
                <a:gd name="connsiteY721" fmla="*/ 215449 h 2468044"/>
                <a:gd name="connsiteX722" fmla="*/ 29803 w 1906136"/>
                <a:gd name="connsiteY722" fmla="*/ 217623 h 2468044"/>
                <a:gd name="connsiteX723" fmla="*/ 26698 w 1906136"/>
                <a:gd name="connsiteY723" fmla="*/ 220727 h 2468044"/>
                <a:gd name="connsiteX724" fmla="*/ 22663 w 1906136"/>
                <a:gd name="connsiteY724" fmla="*/ 225073 h 2468044"/>
                <a:gd name="connsiteX725" fmla="*/ 19558 w 1906136"/>
                <a:gd name="connsiteY725" fmla="*/ 225073 h 2468044"/>
                <a:gd name="connsiteX726" fmla="*/ 15522 w 1906136"/>
                <a:gd name="connsiteY726" fmla="*/ 226005 h 2468044"/>
                <a:gd name="connsiteX727" fmla="*/ 10245 w 1906136"/>
                <a:gd name="connsiteY727" fmla="*/ 228178 h 2468044"/>
                <a:gd name="connsiteX728" fmla="*/ 7140 w 1906136"/>
                <a:gd name="connsiteY728" fmla="*/ 230351 h 2468044"/>
                <a:gd name="connsiteX729" fmla="*/ 0 w 1906136"/>
                <a:gd name="connsiteY729" fmla="*/ 230351 h 2468044"/>
                <a:gd name="connsiteX730" fmla="*/ 3104 w 1906136"/>
                <a:gd name="connsiteY730" fmla="*/ 257670 h 2468044"/>
                <a:gd name="connsiteX731" fmla="*/ 17695 w 1906136"/>
                <a:gd name="connsiteY731" fmla="*/ 265121 h 2468044"/>
                <a:gd name="connsiteX732" fmla="*/ 36322 w 1906136"/>
                <a:gd name="connsiteY732" fmla="*/ 268225 h 2468044"/>
                <a:gd name="connsiteX733" fmla="*/ 51844 w 1906136"/>
                <a:gd name="connsiteY733" fmla="*/ 274434 h 2468044"/>
                <a:gd name="connsiteX734" fmla="*/ 63331 w 1906136"/>
                <a:gd name="connsiteY734" fmla="*/ 277539 h 2468044"/>
                <a:gd name="connsiteX735" fmla="*/ 68609 w 1906136"/>
                <a:gd name="connsiteY735" fmla="*/ 277539 h 2468044"/>
                <a:gd name="connsiteX736" fmla="*/ 71713 w 1906136"/>
                <a:gd name="connsiteY736" fmla="*/ 275365 h 2468044"/>
                <a:gd name="connsiteX737" fmla="*/ 75749 w 1906136"/>
                <a:gd name="connsiteY737" fmla="*/ 274434 h 2468044"/>
                <a:gd name="connsiteX738" fmla="*/ 77922 w 1906136"/>
                <a:gd name="connsiteY738" fmla="*/ 272261 h 2468044"/>
                <a:gd name="connsiteX739" fmla="*/ 78853 w 1906136"/>
                <a:gd name="connsiteY739" fmla="*/ 270088 h 2468044"/>
                <a:gd name="connsiteX740" fmla="*/ 82889 w 1906136"/>
                <a:gd name="connsiteY740" fmla="*/ 266983 h 2468044"/>
                <a:gd name="connsiteX741" fmla="*/ 97790 w 1906136"/>
                <a:gd name="connsiteY741" fmla="*/ 266983 h 2468044"/>
                <a:gd name="connsiteX742" fmla="*/ 95617 w 1906136"/>
                <a:gd name="connsiteY742" fmla="*/ 267915 h 2468044"/>
                <a:gd name="connsiteX743" fmla="*/ 95617 w 1906136"/>
                <a:gd name="connsiteY743" fmla="*/ 270088 h 2468044"/>
                <a:gd name="connsiteX744" fmla="*/ 95617 w 1906136"/>
                <a:gd name="connsiteY744" fmla="*/ 272261 h 2468044"/>
                <a:gd name="connsiteX745" fmla="*/ 93444 w 1906136"/>
                <a:gd name="connsiteY745" fmla="*/ 272261 h 2468044"/>
                <a:gd name="connsiteX746" fmla="*/ 91271 w 1906136"/>
                <a:gd name="connsiteY746" fmla="*/ 274434 h 2468044"/>
                <a:gd name="connsiteX747" fmla="*/ 91271 w 1906136"/>
                <a:gd name="connsiteY747" fmla="*/ 292440 h 2468044"/>
                <a:gd name="connsiteX748" fmla="*/ 85993 w 1906136"/>
                <a:gd name="connsiteY748" fmla="*/ 303926 h 2468044"/>
                <a:gd name="connsiteX749" fmla="*/ 78853 w 1906136"/>
                <a:gd name="connsiteY749" fmla="*/ 311377 h 2468044"/>
                <a:gd name="connsiteX750" fmla="*/ 68298 w 1906136"/>
                <a:gd name="connsiteY750" fmla="*/ 316655 h 2468044"/>
                <a:gd name="connsiteX751" fmla="*/ 56812 w 1906136"/>
                <a:gd name="connsiteY751" fmla="*/ 319759 h 2468044"/>
                <a:gd name="connsiteX752" fmla="*/ 44394 w 1906136"/>
                <a:gd name="connsiteY752" fmla="*/ 327210 h 2468044"/>
                <a:gd name="connsiteX753" fmla="*/ 37253 w 1906136"/>
                <a:gd name="connsiteY753" fmla="*/ 336523 h 2468044"/>
                <a:gd name="connsiteX754" fmla="*/ 31976 w 1906136"/>
                <a:gd name="connsiteY754" fmla="*/ 347078 h 2468044"/>
                <a:gd name="connsiteX755" fmla="*/ 26698 w 1906136"/>
                <a:gd name="connsiteY755" fmla="*/ 360738 h 2468044"/>
                <a:gd name="connsiteX756" fmla="*/ 20489 w 1906136"/>
                <a:gd name="connsiteY756" fmla="*/ 371293 h 2468044"/>
                <a:gd name="connsiteX757" fmla="*/ 31976 w 1906136"/>
                <a:gd name="connsiteY757" fmla="*/ 391162 h 2468044"/>
                <a:gd name="connsiteX758" fmla="*/ 46567 w 1906136"/>
                <a:gd name="connsiteY758" fmla="*/ 410099 h 2468044"/>
                <a:gd name="connsiteX759" fmla="*/ 64262 w 1906136"/>
                <a:gd name="connsiteY759" fmla="*/ 422827 h 2468044"/>
                <a:gd name="connsiteX760" fmla="*/ 66435 w 1906136"/>
                <a:gd name="connsiteY760" fmla="*/ 425000 h 2468044"/>
                <a:gd name="connsiteX761" fmla="*/ 69540 w 1906136"/>
                <a:gd name="connsiteY761" fmla="*/ 425000 h 2468044"/>
                <a:gd name="connsiteX762" fmla="*/ 71713 w 1906136"/>
                <a:gd name="connsiteY762" fmla="*/ 425000 h 2468044"/>
                <a:gd name="connsiteX763" fmla="*/ 73886 w 1906136"/>
                <a:gd name="connsiteY763" fmla="*/ 422827 h 2468044"/>
                <a:gd name="connsiteX764" fmla="*/ 76991 w 1906136"/>
                <a:gd name="connsiteY764" fmla="*/ 419723 h 2468044"/>
                <a:gd name="connsiteX765" fmla="*/ 81026 w 1906136"/>
                <a:gd name="connsiteY765" fmla="*/ 430278 h 2468044"/>
                <a:gd name="connsiteX766" fmla="*/ 86304 w 1906136"/>
                <a:gd name="connsiteY766" fmla="*/ 444869 h 2468044"/>
                <a:gd name="connsiteX767" fmla="*/ 88477 w 1906136"/>
                <a:gd name="connsiteY767" fmla="*/ 455424 h 2468044"/>
                <a:gd name="connsiteX768" fmla="*/ 93755 w 1906136"/>
                <a:gd name="connsiteY768" fmla="*/ 455424 h 2468044"/>
                <a:gd name="connsiteX769" fmla="*/ 97790 w 1906136"/>
                <a:gd name="connsiteY769" fmla="*/ 455734 h 2468044"/>
                <a:gd name="connsiteX770" fmla="*/ 98722 w 1906136"/>
                <a:gd name="connsiteY770" fmla="*/ 455734 h 2468044"/>
                <a:gd name="connsiteX771" fmla="*/ 100895 w 1906136"/>
                <a:gd name="connsiteY771" fmla="*/ 453561 h 2468044"/>
                <a:gd name="connsiteX772" fmla="*/ 103068 w 1906136"/>
                <a:gd name="connsiteY772" fmla="*/ 451388 h 2468044"/>
                <a:gd name="connsiteX773" fmla="*/ 105241 w 1906136"/>
                <a:gd name="connsiteY773" fmla="*/ 449215 h 2468044"/>
                <a:gd name="connsiteX774" fmla="*/ 108346 w 1906136"/>
                <a:gd name="connsiteY774" fmla="*/ 451388 h 2468044"/>
                <a:gd name="connsiteX775" fmla="*/ 110208 w 1906136"/>
                <a:gd name="connsiteY775" fmla="*/ 451388 h 2468044"/>
                <a:gd name="connsiteX776" fmla="*/ 112381 w 1906136"/>
                <a:gd name="connsiteY776" fmla="*/ 453561 h 2468044"/>
                <a:gd name="connsiteX777" fmla="*/ 112381 w 1906136"/>
                <a:gd name="connsiteY777" fmla="*/ 456666 h 2468044"/>
                <a:gd name="connsiteX778" fmla="*/ 112381 w 1906136"/>
                <a:gd name="connsiteY778" fmla="*/ 461012 h 2468044"/>
                <a:gd name="connsiteX779" fmla="*/ 124799 w 1906136"/>
                <a:gd name="connsiteY779" fmla="*/ 456666 h 2468044"/>
                <a:gd name="connsiteX780" fmla="*/ 134113 w 1906136"/>
                <a:gd name="connsiteY780" fmla="*/ 453561 h 2468044"/>
                <a:gd name="connsiteX781" fmla="*/ 147772 w 1906136"/>
                <a:gd name="connsiteY781" fmla="*/ 449215 h 2468044"/>
                <a:gd name="connsiteX782" fmla="*/ 144668 w 1906136"/>
                <a:gd name="connsiteY782" fmla="*/ 471257 h 2468044"/>
                <a:gd name="connsiteX783" fmla="*/ 135354 w 1906136"/>
                <a:gd name="connsiteY783" fmla="*/ 488021 h 2468044"/>
                <a:gd name="connsiteX784" fmla="*/ 122937 w 1906136"/>
                <a:gd name="connsiteY784" fmla="*/ 502612 h 2468044"/>
                <a:gd name="connsiteX785" fmla="*/ 106172 w 1906136"/>
                <a:gd name="connsiteY785" fmla="*/ 515340 h 2468044"/>
                <a:gd name="connsiteX786" fmla="*/ 88477 w 1906136"/>
                <a:gd name="connsiteY786" fmla="*/ 527137 h 2468044"/>
                <a:gd name="connsiteX787" fmla="*/ 69850 w 1906136"/>
                <a:gd name="connsiteY787" fmla="*/ 537692 h 2468044"/>
                <a:gd name="connsiteX788" fmla="*/ 54328 w 1906136"/>
                <a:gd name="connsiteY788" fmla="*/ 549179 h 2468044"/>
                <a:gd name="connsiteX789" fmla="*/ 41910 w 1906136"/>
                <a:gd name="connsiteY789" fmla="*/ 561907 h 2468044"/>
                <a:gd name="connsiteX790" fmla="*/ 37874 w 1906136"/>
                <a:gd name="connsiteY790" fmla="*/ 561907 h 2468044"/>
                <a:gd name="connsiteX791" fmla="*/ 37874 w 1906136"/>
                <a:gd name="connsiteY791" fmla="*/ 565011 h 2468044"/>
                <a:gd name="connsiteX792" fmla="*/ 48430 w 1906136"/>
                <a:gd name="connsiteY792" fmla="*/ 561907 h 2468044"/>
                <a:gd name="connsiteX793" fmla="*/ 65194 w 1906136"/>
                <a:gd name="connsiteY793" fmla="*/ 554456 h 2468044"/>
                <a:gd name="connsiteX794" fmla="*/ 86925 w 1906136"/>
                <a:gd name="connsiteY794" fmla="*/ 543901 h 2468044"/>
                <a:gd name="connsiteX795" fmla="*/ 108656 w 1906136"/>
                <a:gd name="connsiteY795" fmla="*/ 530241 h 2468044"/>
                <a:gd name="connsiteX796" fmla="*/ 130387 w 1906136"/>
                <a:gd name="connsiteY796" fmla="*/ 515650 h 2468044"/>
                <a:gd name="connsiteX797" fmla="*/ 152118 w 1906136"/>
                <a:gd name="connsiteY797" fmla="*/ 502922 h 2468044"/>
                <a:gd name="connsiteX798" fmla="*/ 169814 w 1906136"/>
                <a:gd name="connsiteY798" fmla="*/ 492367 h 2468044"/>
                <a:gd name="connsiteX799" fmla="*/ 184405 w 1906136"/>
                <a:gd name="connsiteY799" fmla="*/ 480881 h 2468044"/>
                <a:gd name="connsiteX800" fmla="*/ 191545 w 1906136"/>
                <a:gd name="connsiteY800" fmla="*/ 473430 h 2468044"/>
                <a:gd name="connsiteX801" fmla="*/ 203032 w 1906136"/>
                <a:gd name="connsiteY801" fmla="*/ 456666 h 2468044"/>
                <a:gd name="connsiteX802" fmla="*/ 210172 w 1906136"/>
                <a:gd name="connsiteY802" fmla="*/ 438660 h 2468044"/>
                <a:gd name="connsiteX803" fmla="*/ 215449 w 1906136"/>
                <a:gd name="connsiteY803" fmla="*/ 421896 h 2468044"/>
                <a:gd name="connsiteX804" fmla="*/ 222590 w 1906136"/>
                <a:gd name="connsiteY804" fmla="*/ 406063 h 2468044"/>
                <a:gd name="connsiteX805" fmla="*/ 234076 w 1906136"/>
                <a:gd name="connsiteY805" fmla="*/ 391472 h 2468044"/>
                <a:gd name="connsiteX806" fmla="*/ 247736 w 1906136"/>
                <a:gd name="connsiteY806" fmla="*/ 379986 h 2468044"/>
                <a:gd name="connsiteX807" fmla="*/ 247736 w 1906136"/>
                <a:gd name="connsiteY807" fmla="*/ 376881 h 2468044"/>
                <a:gd name="connsiteX808" fmla="*/ 257049 w 1906136"/>
                <a:gd name="connsiteY808" fmla="*/ 376881 h 2468044"/>
                <a:gd name="connsiteX809" fmla="*/ 247736 w 1906136"/>
                <a:gd name="connsiteY809" fmla="*/ 392714 h 2468044"/>
                <a:gd name="connsiteX810" fmla="*/ 237181 w 1906136"/>
                <a:gd name="connsiteY810" fmla="*/ 407305 h 2468044"/>
                <a:gd name="connsiteX811" fmla="*/ 230040 w 1906136"/>
                <a:gd name="connsiteY811" fmla="*/ 424069 h 2468044"/>
                <a:gd name="connsiteX812" fmla="*/ 224763 w 1906136"/>
                <a:gd name="connsiteY812" fmla="*/ 440833 h 2468044"/>
                <a:gd name="connsiteX813" fmla="*/ 246494 w 1906136"/>
                <a:gd name="connsiteY813" fmla="*/ 435555 h 2468044"/>
                <a:gd name="connsiteX814" fmla="*/ 262016 w 1906136"/>
                <a:gd name="connsiteY814" fmla="*/ 426242 h 2468044"/>
                <a:gd name="connsiteX815" fmla="*/ 280643 w 1906136"/>
                <a:gd name="connsiteY815" fmla="*/ 416929 h 2468044"/>
                <a:gd name="connsiteX816" fmla="*/ 280643 w 1906136"/>
                <a:gd name="connsiteY816" fmla="*/ 392714 h 2468044"/>
                <a:gd name="connsiteX817" fmla="*/ 297407 w 1906136"/>
                <a:gd name="connsiteY817" fmla="*/ 394887 h 2468044"/>
                <a:gd name="connsiteX818" fmla="*/ 307962 w 1906136"/>
                <a:gd name="connsiteY818" fmla="*/ 400165 h 2468044"/>
                <a:gd name="connsiteX819" fmla="*/ 317276 w 1906136"/>
                <a:gd name="connsiteY819" fmla="*/ 407615 h 2468044"/>
                <a:gd name="connsiteX820" fmla="*/ 327831 w 1906136"/>
                <a:gd name="connsiteY820" fmla="*/ 413824 h 2468044"/>
                <a:gd name="connsiteX821" fmla="*/ 361048 w 1906136"/>
                <a:gd name="connsiteY821" fmla="*/ 413824 h 2468044"/>
                <a:gd name="connsiteX822" fmla="*/ 376571 w 1906136"/>
                <a:gd name="connsiteY822" fmla="*/ 422206 h 2468044"/>
                <a:gd name="connsiteX823" fmla="*/ 393335 w 1906136"/>
                <a:gd name="connsiteY823" fmla="*/ 436797 h 2468044"/>
                <a:gd name="connsiteX824" fmla="*/ 407926 w 1906136"/>
                <a:gd name="connsiteY824" fmla="*/ 449526 h 2468044"/>
                <a:gd name="connsiteX825" fmla="*/ 427794 w 1906136"/>
                <a:gd name="connsiteY825" fmla="*/ 458839 h 2468044"/>
                <a:gd name="connsiteX826" fmla="*/ 451699 w 1906136"/>
                <a:gd name="connsiteY826" fmla="*/ 464117 h 2468044"/>
                <a:gd name="connsiteX827" fmla="*/ 471567 w 1906136"/>
                <a:gd name="connsiteY827" fmla="*/ 473430 h 2468044"/>
                <a:gd name="connsiteX828" fmla="*/ 486158 w 1906136"/>
                <a:gd name="connsiteY828" fmla="*/ 486158 h 2468044"/>
                <a:gd name="connsiteX829" fmla="*/ 498576 w 1906136"/>
                <a:gd name="connsiteY829" fmla="*/ 502922 h 2468044"/>
                <a:gd name="connsiteX830" fmla="*/ 507889 w 1906136"/>
                <a:gd name="connsiteY830" fmla="*/ 519686 h 2468044"/>
                <a:gd name="connsiteX831" fmla="*/ 519376 w 1906136"/>
                <a:gd name="connsiteY831" fmla="*/ 536450 h 2468044"/>
                <a:gd name="connsiteX832" fmla="*/ 531794 w 1906136"/>
                <a:gd name="connsiteY832" fmla="*/ 550110 h 2468044"/>
                <a:gd name="connsiteX833" fmla="*/ 527758 w 1906136"/>
                <a:gd name="connsiteY833" fmla="*/ 574325 h 2468044"/>
                <a:gd name="connsiteX834" fmla="*/ 539244 w 1906136"/>
                <a:gd name="connsiteY834" fmla="*/ 579602 h 2468044"/>
                <a:gd name="connsiteX835" fmla="*/ 546385 w 1906136"/>
                <a:gd name="connsiteY835" fmla="*/ 588916 h 2468044"/>
                <a:gd name="connsiteX836" fmla="*/ 551662 w 1906136"/>
                <a:gd name="connsiteY836" fmla="*/ 600402 h 2468044"/>
                <a:gd name="connsiteX837" fmla="*/ 554767 w 1906136"/>
                <a:gd name="connsiteY837" fmla="*/ 613131 h 2468044"/>
                <a:gd name="connsiteX838" fmla="*/ 560976 w 1906136"/>
                <a:gd name="connsiteY838" fmla="*/ 625859 h 2468044"/>
                <a:gd name="connsiteX839" fmla="*/ 568116 w 1906136"/>
                <a:gd name="connsiteY839" fmla="*/ 637345 h 2468044"/>
                <a:gd name="connsiteX840" fmla="*/ 576498 w 1906136"/>
                <a:gd name="connsiteY840" fmla="*/ 645727 h 2468044"/>
                <a:gd name="connsiteX841" fmla="*/ 591089 w 1906136"/>
                <a:gd name="connsiteY841" fmla="*/ 651005 h 2468044"/>
                <a:gd name="connsiteX842" fmla="*/ 587984 w 1906136"/>
                <a:gd name="connsiteY842" fmla="*/ 653178 h 2468044"/>
                <a:gd name="connsiteX843" fmla="*/ 583949 w 1906136"/>
                <a:gd name="connsiteY843" fmla="*/ 653178 h 2468044"/>
                <a:gd name="connsiteX844" fmla="*/ 580844 w 1906136"/>
                <a:gd name="connsiteY844" fmla="*/ 653178 h 2468044"/>
                <a:gd name="connsiteX845" fmla="*/ 576808 w 1906136"/>
                <a:gd name="connsiteY845" fmla="*/ 651005 h 2468044"/>
                <a:gd name="connsiteX846" fmla="*/ 568426 w 1906136"/>
                <a:gd name="connsiteY846" fmla="*/ 651005 h 2468044"/>
                <a:gd name="connsiteX847" fmla="*/ 576808 w 1906136"/>
                <a:gd name="connsiteY847" fmla="*/ 669942 h 2468044"/>
                <a:gd name="connsiteX848" fmla="*/ 588295 w 1906136"/>
                <a:gd name="connsiteY848" fmla="*/ 686706 h 2468044"/>
                <a:gd name="connsiteX849" fmla="*/ 600713 w 1906136"/>
                <a:gd name="connsiteY849" fmla="*/ 702539 h 2468044"/>
                <a:gd name="connsiteX850" fmla="*/ 604748 w 1906136"/>
                <a:gd name="connsiteY850" fmla="*/ 704712 h 2468044"/>
                <a:gd name="connsiteX851" fmla="*/ 605680 w 1906136"/>
                <a:gd name="connsiteY851" fmla="*/ 704712 h 2468044"/>
                <a:gd name="connsiteX852" fmla="*/ 605680 w 1906136"/>
                <a:gd name="connsiteY852" fmla="*/ 706885 h 2468044"/>
                <a:gd name="connsiteX853" fmla="*/ 607853 w 1906136"/>
                <a:gd name="connsiteY853" fmla="*/ 706885 h 2468044"/>
                <a:gd name="connsiteX854" fmla="*/ 613130 w 1906136"/>
                <a:gd name="connsiteY854" fmla="*/ 706885 h 2468044"/>
                <a:gd name="connsiteX855" fmla="*/ 619339 w 1906136"/>
                <a:gd name="connsiteY855" fmla="*/ 706885 h 2468044"/>
                <a:gd name="connsiteX856" fmla="*/ 620271 w 1906136"/>
                <a:gd name="connsiteY856" fmla="*/ 704712 h 2468044"/>
                <a:gd name="connsiteX857" fmla="*/ 624306 w 1906136"/>
                <a:gd name="connsiteY857" fmla="*/ 702539 h 2468044"/>
                <a:gd name="connsiteX858" fmla="*/ 626480 w 1906136"/>
                <a:gd name="connsiteY858" fmla="*/ 701608 h 2468044"/>
                <a:gd name="connsiteX859" fmla="*/ 626480 w 1906136"/>
                <a:gd name="connsiteY859" fmla="*/ 699434 h 2468044"/>
                <a:gd name="connsiteX860" fmla="*/ 627411 w 1906136"/>
                <a:gd name="connsiteY860" fmla="*/ 699434 h 2468044"/>
                <a:gd name="connsiteX861" fmla="*/ 627411 w 1906136"/>
                <a:gd name="connsiteY861" fmla="*/ 695088 h 2468044"/>
                <a:gd name="connsiteX862" fmla="*/ 622133 w 1906136"/>
                <a:gd name="connsiteY862" fmla="*/ 687638 h 2468044"/>
                <a:gd name="connsiteX863" fmla="*/ 614993 w 1906136"/>
                <a:gd name="connsiteY863" fmla="*/ 682360 h 2468044"/>
                <a:gd name="connsiteX864" fmla="*/ 607853 w 1906136"/>
                <a:gd name="connsiteY864" fmla="*/ 677082 h 2468044"/>
                <a:gd name="connsiteX865" fmla="*/ 600713 w 1906136"/>
                <a:gd name="connsiteY865" fmla="*/ 671805 h 2468044"/>
                <a:gd name="connsiteX866" fmla="*/ 600713 w 1906136"/>
                <a:gd name="connsiteY866" fmla="*/ 662491 h 2468044"/>
                <a:gd name="connsiteX867" fmla="*/ 617477 w 1906136"/>
                <a:gd name="connsiteY867" fmla="*/ 673047 h 2468044"/>
                <a:gd name="connsiteX868" fmla="*/ 632068 w 1906136"/>
                <a:gd name="connsiteY868" fmla="*/ 687638 h 2468044"/>
                <a:gd name="connsiteX869" fmla="*/ 644485 w 1906136"/>
                <a:gd name="connsiteY869" fmla="*/ 702228 h 2468044"/>
                <a:gd name="connsiteX870" fmla="*/ 644485 w 1906136"/>
                <a:gd name="connsiteY870" fmla="*/ 723339 h 2468044"/>
                <a:gd name="connsiteX871" fmla="*/ 642312 w 1906136"/>
                <a:gd name="connsiteY871" fmla="*/ 718992 h 2468044"/>
                <a:gd name="connsiteX872" fmla="*/ 639208 w 1906136"/>
                <a:gd name="connsiteY872" fmla="*/ 715888 h 2468044"/>
                <a:gd name="connsiteX873" fmla="*/ 637035 w 1906136"/>
                <a:gd name="connsiteY873" fmla="*/ 711542 h 2468044"/>
                <a:gd name="connsiteX874" fmla="*/ 633930 w 1906136"/>
                <a:gd name="connsiteY874" fmla="*/ 709369 h 2468044"/>
                <a:gd name="connsiteX875" fmla="*/ 629894 w 1906136"/>
                <a:gd name="connsiteY875" fmla="*/ 709369 h 2468044"/>
                <a:gd name="connsiteX876" fmla="*/ 626790 w 1906136"/>
                <a:gd name="connsiteY876" fmla="*/ 709369 h 2468044"/>
                <a:gd name="connsiteX877" fmla="*/ 622754 w 1906136"/>
                <a:gd name="connsiteY877" fmla="*/ 709369 h 2468044"/>
                <a:gd name="connsiteX878" fmla="*/ 617477 w 1906136"/>
                <a:gd name="connsiteY878" fmla="*/ 711542 h 2468044"/>
                <a:gd name="connsiteX879" fmla="*/ 615304 w 1906136"/>
                <a:gd name="connsiteY879" fmla="*/ 723028 h 2468044"/>
                <a:gd name="connsiteX880" fmla="*/ 613130 w 1906136"/>
                <a:gd name="connsiteY880" fmla="*/ 741034 h 2468044"/>
                <a:gd name="connsiteX881" fmla="*/ 613130 w 1906136"/>
                <a:gd name="connsiteY881" fmla="*/ 763076 h 2468044"/>
                <a:gd name="connsiteX882" fmla="*/ 613130 w 1906136"/>
                <a:gd name="connsiteY882" fmla="*/ 787291 h 2468044"/>
                <a:gd name="connsiteX883" fmla="*/ 613130 w 1906136"/>
                <a:gd name="connsiteY883" fmla="*/ 807159 h 2468044"/>
                <a:gd name="connsiteX884" fmla="*/ 612199 w 1906136"/>
                <a:gd name="connsiteY884" fmla="*/ 821750 h 2468044"/>
                <a:gd name="connsiteX885" fmla="*/ 612199 w 1906136"/>
                <a:gd name="connsiteY885" fmla="*/ 829201 h 2468044"/>
                <a:gd name="connsiteX886" fmla="*/ 613130 w 1906136"/>
                <a:gd name="connsiteY886" fmla="*/ 859624 h 2468044"/>
                <a:gd name="connsiteX887" fmla="*/ 617166 w 1906136"/>
                <a:gd name="connsiteY887" fmla="*/ 881666 h 2468044"/>
                <a:gd name="connsiteX888" fmla="*/ 622444 w 1906136"/>
                <a:gd name="connsiteY888" fmla="*/ 898430 h 2468044"/>
                <a:gd name="connsiteX889" fmla="*/ 629584 w 1906136"/>
                <a:gd name="connsiteY889" fmla="*/ 911158 h 2468044"/>
                <a:gd name="connsiteX890" fmla="*/ 641071 w 1906136"/>
                <a:gd name="connsiteY890" fmla="*/ 922645 h 2468044"/>
                <a:gd name="connsiteX891" fmla="*/ 651626 w 1906136"/>
                <a:gd name="connsiteY891" fmla="*/ 935373 h 2468044"/>
                <a:gd name="connsiteX892" fmla="*/ 664043 w 1906136"/>
                <a:gd name="connsiteY892" fmla="*/ 953379 h 2468044"/>
                <a:gd name="connsiteX893" fmla="*/ 669321 w 1906136"/>
                <a:gd name="connsiteY893" fmla="*/ 964866 h 2468044"/>
                <a:gd name="connsiteX894" fmla="*/ 673357 w 1906136"/>
                <a:gd name="connsiteY894" fmla="*/ 975421 h 2468044"/>
                <a:gd name="connsiteX895" fmla="*/ 680497 w 1906136"/>
                <a:gd name="connsiteY895" fmla="*/ 984734 h 2468044"/>
                <a:gd name="connsiteX896" fmla="*/ 691052 w 1906136"/>
                <a:gd name="connsiteY896" fmla="*/ 992185 h 2468044"/>
                <a:gd name="connsiteX897" fmla="*/ 704712 w 1906136"/>
                <a:gd name="connsiteY897" fmla="*/ 997462 h 2468044"/>
                <a:gd name="connsiteX898" fmla="*/ 715267 w 1906136"/>
                <a:gd name="connsiteY898" fmla="*/ 1003671 h 2468044"/>
                <a:gd name="connsiteX899" fmla="*/ 724580 w 1906136"/>
                <a:gd name="connsiteY899" fmla="*/ 1014226 h 2468044"/>
                <a:gd name="connsiteX900" fmla="*/ 731721 w 1906136"/>
                <a:gd name="connsiteY900" fmla="*/ 1026955 h 2468044"/>
                <a:gd name="connsiteX901" fmla="*/ 734825 w 1906136"/>
                <a:gd name="connsiteY901" fmla="*/ 1041546 h 2468044"/>
                <a:gd name="connsiteX902" fmla="*/ 741034 w 1906136"/>
                <a:gd name="connsiteY902" fmla="*/ 1054274 h 2468044"/>
                <a:gd name="connsiteX903" fmla="*/ 747243 w 1906136"/>
                <a:gd name="connsiteY903" fmla="*/ 1065761 h 2468044"/>
                <a:gd name="connsiteX904" fmla="*/ 760903 w 1906136"/>
                <a:gd name="connsiteY904" fmla="*/ 1075074 h 2468044"/>
                <a:gd name="connsiteX905" fmla="*/ 758729 w 1906136"/>
                <a:gd name="connsiteY905" fmla="*/ 1076005 h 2468044"/>
                <a:gd name="connsiteX906" fmla="*/ 758729 w 1906136"/>
                <a:gd name="connsiteY906" fmla="*/ 1078178 h 2468044"/>
                <a:gd name="connsiteX907" fmla="*/ 758729 w 1906136"/>
                <a:gd name="connsiteY907" fmla="*/ 1080351 h 2468044"/>
                <a:gd name="connsiteX908" fmla="*/ 756556 w 1906136"/>
                <a:gd name="connsiteY908" fmla="*/ 1080351 h 2468044"/>
                <a:gd name="connsiteX909" fmla="*/ 754383 w 1906136"/>
                <a:gd name="connsiteY909" fmla="*/ 1080351 h 2468044"/>
                <a:gd name="connsiteX910" fmla="*/ 751279 w 1906136"/>
                <a:gd name="connsiteY910" fmla="*/ 1082525 h 2468044"/>
                <a:gd name="connsiteX911" fmla="*/ 760592 w 1906136"/>
                <a:gd name="connsiteY911" fmla="*/ 1095253 h 2468044"/>
                <a:gd name="connsiteX912" fmla="*/ 771147 w 1906136"/>
                <a:gd name="connsiteY912" fmla="*/ 1102704 h 2468044"/>
                <a:gd name="connsiteX913" fmla="*/ 782634 w 1906136"/>
                <a:gd name="connsiteY913" fmla="*/ 1110154 h 2468044"/>
                <a:gd name="connsiteX914" fmla="*/ 791016 w 1906136"/>
                <a:gd name="connsiteY914" fmla="*/ 1119468 h 2468044"/>
                <a:gd name="connsiteX915" fmla="*/ 797225 w 1906136"/>
                <a:gd name="connsiteY915" fmla="*/ 1130023 h 2468044"/>
                <a:gd name="connsiteX916" fmla="*/ 800329 w 1906136"/>
                <a:gd name="connsiteY916" fmla="*/ 1142751 h 2468044"/>
                <a:gd name="connsiteX917" fmla="*/ 804365 w 1906136"/>
                <a:gd name="connsiteY917" fmla="*/ 1155479 h 2468044"/>
                <a:gd name="connsiteX918" fmla="*/ 809643 w 1906136"/>
                <a:gd name="connsiteY918" fmla="*/ 1155479 h 2468044"/>
                <a:gd name="connsiteX919" fmla="*/ 811816 w 1906136"/>
                <a:gd name="connsiteY919" fmla="*/ 1155479 h 2468044"/>
                <a:gd name="connsiteX920" fmla="*/ 812747 w 1906136"/>
                <a:gd name="connsiteY920" fmla="*/ 1155479 h 2468044"/>
                <a:gd name="connsiteX921" fmla="*/ 814920 w 1906136"/>
                <a:gd name="connsiteY921" fmla="*/ 1155479 h 2468044"/>
                <a:gd name="connsiteX922" fmla="*/ 817093 w 1906136"/>
                <a:gd name="connsiteY922" fmla="*/ 1155479 h 2468044"/>
                <a:gd name="connsiteX923" fmla="*/ 820198 w 1906136"/>
                <a:gd name="connsiteY923" fmla="*/ 1155479 h 2468044"/>
                <a:gd name="connsiteX924" fmla="*/ 822371 w 1906136"/>
                <a:gd name="connsiteY924" fmla="*/ 1159826 h 2468044"/>
                <a:gd name="connsiteX925" fmla="*/ 822371 w 1906136"/>
                <a:gd name="connsiteY925" fmla="*/ 1162930 h 2468044"/>
                <a:gd name="connsiteX926" fmla="*/ 824544 w 1906136"/>
                <a:gd name="connsiteY926" fmla="*/ 1169139 h 2468044"/>
                <a:gd name="connsiteX927" fmla="*/ 824544 w 1906136"/>
                <a:gd name="connsiteY927" fmla="*/ 1176590 h 2468044"/>
                <a:gd name="connsiteX928" fmla="*/ 827648 w 1906136"/>
                <a:gd name="connsiteY928" fmla="*/ 1174417 h 2468044"/>
                <a:gd name="connsiteX929" fmla="*/ 827648 w 1906136"/>
                <a:gd name="connsiteY929" fmla="*/ 1172243 h 2468044"/>
                <a:gd name="connsiteX930" fmla="*/ 829822 w 1906136"/>
                <a:gd name="connsiteY930" fmla="*/ 1170070 h 2468044"/>
                <a:gd name="connsiteX931" fmla="*/ 831995 w 1906136"/>
                <a:gd name="connsiteY931" fmla="*/ 1166966 h 2468044"/>
                <a:gd name="connsiteX932" fmla="*/ 831995 w 1906136"/>
                <a:gd name="connsiteY932" fmla="*/ 1159515 h 2468044"/>
                <a:gd name="connsiteX933" fmla="*/ 827959 w 1906136"/>
                <a:gd name="connsiteY933" fmla="*/ 1148960 h 2468044"/>
                <a:gd name="connsiteX934" fmla="*/ 819577 w 1906136"/>
                <a:gd name="connsiteY934" fmla="*/ 1132196 h 2468044"/>
                <a:gd name="connsiteX935" fmla="*/ 808090 w 1906136"/>
                <a:gd name="connsiteY935" fmla="*/ 1113259 h 2468044"/>
                <a:gd name="connsiteX936" fmla="*/ 797535 w 1906136"/>
                <a:gd name="connsiteY936" fmla="*/ 1095253 h 2468044"/>
                <a:gd name="connsiteX937" fmla="*/ 783876 w 1906136"/>
                <a:gd name="connsiteY937" fmla="*/ 1076316 h 2468044"/>
                <a:gd name="connsiteX938" fmla="*/ 773320 w 1906136"/>
                <a:gd name="connsiteY938" fmla="*/ 1061725 h 2468044"/>
                <a:gd name="connsiteX939" fmla="*/ 761834 w 1906136"/>
                <a:gd name="connsiteY939" fmla="*/ 1048996 h 2468044"/>
                <a:gd name="connsiteX940" fmla="*/ 756556 w 1906136"/>
                <a:gd name="connsiteY940" fmla="*/ 1041546 h 2468044"/>
                <a:gd name="connsiteX941" fmla="*/ 756556 w 1906136"/>
                <a:gd name="connsiteY941" fmla="*/ 1021677 h 2468044"/>
                <a:gd name="connsiteX942" fmla="*/ 760592 w 1906136"/>
                <a:gd name="connsiteY942" fmla="*/ 1023850 h 2468044"/>
                <a:gd name="connsiteX943" fmla="*/ 763697 w 1906136"/>
                <a:gd name="connsiteY943" fmla="*/ 1026955 h 2468044"/>
                <a:gd name="connsiteX944" fmla="*/ 767732 w 1906136"/>
                <a:gd name="connsiteY944" fmla="*/ 1031301 h 2468044"/>
                <a:gd name="connsiteX945" fmla="*/ 776114 w 1906136"/>
                <a:gd name="connsiteY945" fmla="*/ 1036578 h 2468044"/>
                <a:gd name="connsiteX946" fmla="*/ 782323 w 1906136"/>
                <a:gd name="connsiteY946" fmla="*/ 1048065 h 2468044"/>
                <a:gd name="connsiteX947" fmla="*/ 785428 w 1906136"/>
                <a:gd name="connsiteY947" fmla="*/ 1058620 h 2468044"/>
                <a:gd name="connsiteX948" fmla="*/ 789464 w 1906136"/>
                <a:gd name="connsiteY948" fmla="*/ 1069175 h 2468044"/>
                <a:gd name="connsiteX949" fmla="*/ 796604 w 1906136"/>
                <a:gd name="connsiteY949" fmla="*/ 1078489 h 2468044"/>
                <a:gd name="connsiteX950" fmla="*/ 797535 w 1906136"/>
                <a:gd name="connsiteY950" fmla="*/ 1080662 h 2468044"/>
                <a:gd name="connsiteX951" fmla="*/ 803744 w 1906136"/>
                <a:gd name="connsiteY951" fmla="*/ 1082835 h 2468044"/>
                <a:gd name="connsiteX952" fmla="*/ 806849 w 1906136"/>
                <a:gd name="connsiteY952" fmla="*/ 1082835 h 2468044"/>
                <a:gd name="connsiteX953" fmla="*/ 812126 w 1906136"/>
                <a:gd name="connsiteY953" fmla="*/ 1083766 h 2468044"/>
                <a:gd name="connsiteX954" fmla="*/ 816162 w 1906136"/>
                <a:gd name="connsiteY954" fmla="*/ 1085939 h 2468044"/>
                <a:gd name="connsiteX955" fmla="*/ 833857 w 1906136"/>
                <a:gd name="connsiteY955" fmla="*/ 1112327 h 2468044"/>
                <a:gd name="connsiteX956" fmla="*/ 852484 w 1906136"/>
                <a:gd name="connsiteY956" fmla="*/ 1137473 h 2468044"/>
                <a:gd name="connsiteX957" fmla="*/ 870179 w 1906136"/>
                <a:gd name="connsiteY957" fmla="*/ 1161688 h 2468044"/>
                <a:gd name="connsiteX958" fmla="*/ 890048 w 1906136"/>
                <a:gd name="connsiteY958" fmla="*/ 1183730 h 2468044"/>
                <a:gd name="connsiteX959" fmla="*/ 882908 w 1906136"/>
                <a:gd name="connsiteY959" fmla="*/ 1206703 h 2468044"/>
                <a:gd name="connsiteX960" fmla="*/ 886944 w 1906136"/>
                <a:gd name="connsiteY960" fmla="*/ 1211049 h 2468044"/>
                <a:gd name="connsiteX961" fmla="*/ 894084 w 1906136"/>
                <a:gd name="connsiteY961" fmla="*/ 1218500 h 2468044"/>
                <a:gd name="connsiteX962" fmla="*/ 901224 w 1906136"/>
                <a:gd name="connsiteY962" fmla="*/ 1227813 h 2468044"/>
                <a:gd name="connsiteX963" fmla="*/ 910537 w 1906136"/>
                <a:gd name="connsiteY963" fmla="*/ 1235264 h 2468044"/>
                <a:gd name="connsiteX964" fmla="*/ 915815 w 1906136"/>
                <a:gd name="connsiteY964" fmla="*/ 1242715 h 2468044"/>
                <a:gd name="connsiteX965" fmla="*/ 918919 w 1906136"/>
                <a:gd name="connsiteY965" fmla="*/ 1243646 h 2468044"/>
                <a:gd name="connsiteX966" fmla="*/ 939719 w 1906136"/>
                <a:gd name="connsiteY966" fmla="*/ 1240541 h 2468044"/>
                <a:gd name="connsiteX967" fmla="*/ 940651 w 1906136"/>
                <a:gd name="connsiteY967" fmla="*/ 1242715 h 2468044"/>
                <a:gd name="connsiteX968" fmla="*/ 944686 w 1906136"/>
                <a:gd name="connsiteY968" fmla="*/ 1245819 h 2468044"/>
                <a:gd name="connsiteX969" fmla="*/ 947791 w 1906136"/>
                <a:gd name="connsiteY969" fmla="*/ 1250165 h 2468044"/>
                <a:gd name="connsiteX970" fmla="*/ 951827 w 1906136"/>
                <a:gd name="connsiteY970" fmla="*/ 1253270 h 2468044"/>
                <a:gd name="connsiteX971" fmla="*/ 954931 w 1906136"/>
                <a:gd name="connsiteY971" fmla="*/ 1256374 h 2468044"/>
                <a:gd name="connsiteX972" fmla="*/ 978835 w 1906136"/>
                <a:gd name="connsiteY972" fmla="*/ 1260720 h 2468044"/>
                <a:gd name="connsiteX973" fmla="*/ 981940 w 1906136"/>
                <a:gd name="connsiteY973" fmla="*/ 1262894 h 2468044"/>
                <a:gd name="connsiteX974" fmla="*/ 985976 w 1906136"/>
                <a:gd name="connsiteY974" fmla="*/ 1265998 h 2468044"/>
                <a:gd name="connsiteX975" fmla="*/ 991253 w 1906136"/>
                <a:gd name="connsiteY975" fmla="*/ 1271276 h 2468044"/>
                <a:gd name="connsiteX976" fmla="*/ 995289 w 1906136"/>
                <a:gd name="connsiteY976" fmla="*/ 1275622 h 2468044"/>
                <a:gd name="connsiteX977" fmla="*/ 998394 w 1906136"/>
                <a:gd name="connsiteY977" fmla="*/ 1278726 h 2468044"/>
                <a:gd name="connsiteX978" fmla="*/ 1002429 w 1906136"/>
                <a:gd name="connsiteY978" fmla="*/ 1280899 h 2468044"/>
                <a:gd name="connsiteX979" fmla="*/ 1010811 w 1906136"/>
                <a:gd name="connsiteY979" fmla="*/ 1283073 h 2468044"/>
                <a:gd name="connsiteX980" fmla="*/ 1017952 w 1906136"/>
                <a:gd name="connsiteY980" fmla="*/ 1278726 h 2468044"/>
                <a:gd name="connsiteX981" fmla="*/ 1024161 w 1906136"/>
                <a:gd name="connsiteY981" fmla="*/ 1275622 h 2468044"/>
                <a:gd name="connsiteX982" fmla="*/ 1031301 w 1906136"/>
                <a:gd name="connsiteY982" fmla="*/ 1271276 h 2468044"/>
                <a:gd name="connsiteX983" fmla="*/ 1041856 w 1906136"/>
                <a:gd name="connsiteY983" fmla="*/ 1271276 h 2468044"/>
                <a:gd name="connsiteX984" fmla="*/ 1058620 w 1906136"/>
                <a:gd name="connsiteY984" fmla="*/ 1278726 h 2468044"/>
                <a:gd name="connsiteX985" fmla="*/ 1069175 w 1906136"/>
                <a:gd name="connsiteY985" fmla="*/ 1288040 h 2468044"/>
                <a:gd name="connsiteX986" fmla="*/ 1081593 w 1906136"/>
                <a:gd name="connsiteY986" fmla="*/ 1297353 h 2468044"/>
                <a:gd name="connsiteX987" fmla="*/ 1102393 w 1906136"/>
                <a:gd name="connsiteY987" fmla="*/ 1304804 h 2468044"/>
                <a:gd name="connsiteX988" fmla="*/ 1117915 w 1906136"/>
                <a:gd name="connsiteY988" fmla="*/ 1310081 h 2468044"/>
                <a:gd name="connsiteX989" fmla="*/ 1132506 w 1906136"/>
                <a:gd name="connsiteY989" fmla="*/ 1314428 h 2468044"/>
                <a:gd name="connsiteX990" fmla="*/ 1141820 w 1906136"/>
                <a:gd name="connsiteY990" fmla="*/ 1317532 h 2468044"/>
                <a:gd name="connsiteX991" fmla="*/ 1151133 w 1906136"/>
                <a:gd name="connsiteY991" fmla="*/ 1326845 h 2468044"/>
                <a:gd name="connsiteX992" fmla="*/ 1159515 w 1906136"/>
                <a:gd name="connsiteY992" fmla="*/ 1339574 h 2468044"/>
                <a:gd name="connsiteX993" fmla="*/ 1168828 w 1906136"/>
                <a:gd name="connsiteY993" fmla="*/ 1361615 h 2468044"/>
                <a:gd name="connsiteX994" fmla="*/ 1180315 w 1906136"/>
                <a:gd name="connsiteY994" fmla="*/ 1364720 h 2468044"/>
                <a:gd name="connsiteX995" fmla="*/ 1195837 w 1906136"/>
                <a:gd name="connsiteY995" fmla="*/ 1372171 h 2468044"/>
                <a:gd name="connsiteX996" fmla="*/ 1212601 w 1906136"/>
                <a:gd name="connsiteY996" fmla="*/ 1381484 h 2468044"/>
                <a:gd name="connsiteX997" fmla="*/ 1229365 w 1906136"/>
                <a:gd name="connsiteY997" fmla="*/ 1390797 h 2468044"/>
                <a:gd name="connsiteX998" fmla="*/ 1238679 w 1906136"/>
                <a:gd name="connsiteY998" fmla="*/ 1398248 h 2468044"/>
                <a:gd name="connsiteX999" fmla="*/ 1241783 w 1906136"/>
                <a:gd name="connsiteY999" fmla="*/ 1396075 h 2468044"/>
                <a:gd name="connsiteX1000" fmla="*/ 1243956 w 1906136"/>
                <a:gd name="connsiteY1000" fmla="*/ 1396075 h 2468044"/>
                <a:gd name="connsiteX1001" fmla="*/ 1244888 w 1906136"/>
                <a:gd name="connsiteY1001" fmla="*/ 1396075 h 2468044"/>
                <a:gd name="connsiteX1002" fmla="*/ 1247061 w 1906136"/>
                <a:gd name="connsiteY1002" fmla="*/ 1393902 h 2468044"/>
                <a:gd name="connsiteX1003" fmla="*/ 1249234 w 1906136"/>
                <a:gd name="connsiteY1003" fmla="*/ 1393902 h 2468044"/>
                <a:gd name="connsiteX1004" fmla="*/ 1251407 w 1906136"/>
                <a:gd name="connsiteY1004" fmla="*/ 1390797 h 2468044"/>
                <a:gd name="connsiteX1005" fmla="*/ 1251407 w 1906136"/>
                <a:gd name="connsiteY1005" fmla="*/ 1388624 h 2468044"/>
                <a:gd name="connsiteX1006" fmla="*/ 1251407 w 1906136"/>
                <a:gd name="connsiteY1006" fmla="*/ 1385520 h 2468044"/>
                <a:gd name="connsiteX1007" fmla="*/ 1249234 w 1906136"/>
                <a:gd name="connsiteY1007" fmla="*/ 1381173 h 2468044"/>
                <a:gd name="connsiteX1008" fmla="*/ 1252338 w 1906136"/>
                <a:gd name="connsiteY1008" fmla="*/ 1379000 h 2468044"/>
                <a:gd name="connsiteX1009" fmla="*/ 1254511 w 1906136"/>
                <a:gd name="connsiteY1009" fmla="*/ 1378069 h 2468044"/>
                <a:gd name="connsiteX1010" fmla="*/ 1256684 w 1906136"/>
                <a:gd name="connsiteY1010" fmla="*/ 1375896 h 2468044"/>
                <a:gd name="connsiteX1011" fmla="*/ 1258858 w 1906136"/>
                <a:gd name="connsiteY1011" fmla="*/ 1373723 h 2468044"/>
                <a:gd name="connsiteX1012" fmla="*/ 1265998 w 1906136"/>
                <a:gd name="connsiteY1012" fmla="*/ 1373723 h 2468044"/>
                <a:gd name="connsiteX1013" fmla="*/ 1273138 w 1906136"/>
                <a:gd name="connsiteY1013" fmla="*/ 1385209 h 2468044"/>
                <a:gd name="connsiteX1014" fmla="*/ 1280278 w 1906136"/>
                <a:gd name="connsiteY1014" fmla="*/ 1395764 h 2468044"/>
                <a:gd name="connsiteX1015" fmla="*/ 1285556 w 1906136"/>
                <a:gd name="connsiteY1015" fmla="*/ 1405078 h 2468044"/>
                <a:gd name="connsiteX1016" fmla="*/ 1287729 w 1906136"/>
                <a:gd name="connsiteY1016" fmla="*/ 1419669 h 2468044"/>
                <a:gd name="connsiteX1017" fmla="*/ 1287729 w 1906136"/>
                <a:gd name="connsiteY1017" fmla="*/ 1434260 h 2468044"/>
                <a:gd name="connsiteX1018" fmla="*/ 1288660 w 1906136"/>
                <a:gd name="connsiteY1018" fmla="*/ 1444815 h 2468044"/>
                <a:gd name="connsiteX1019" fmla="*/ 1276243 w 1906136"/>
                <a:gd name="connsiteY1019" fmla="*/ 1459406 h 2468044"/>
                <a:gd name="connsiteX1020" fmla="*/ 1261652 w 1906136"/>
                <a:gd name="connsiteY1020" fmla="*/ 1472134 h 2468044"/>
                <a:gd name="connsiteX1021" fmla="*/ 1249234 w 1906136"/>
                <a:gd name="connsiteY1021" fmla="*/ 1485794 h 2468044"/>
                <a:gd name="connsiteX1022" fmla="*/ 1242094 w 1906136"/>
                <a:gd name="connsiteY1022" fmla="*/ 1501626 h 2468044"/>
                <a:gd name="connsiteX1023" fmla="*/ 1236816 w 1906136"/>
                <a:gd name="connsiteY1023" fmla="*/ 1518390 h 2468044"/>
                <a:gd name="connsiteX1024" fmla="*/ 1229676 w 1906136"/>
                <a:gd name="connsiteY1024" fmla="*/ 1535155 h 2468044"/>
                <a:gd name="connsiteX1025" fmla="*/ 1234953 w 1906136"/>
                <a:gd name="connsiteY1025" fmla="*/ 1537328 h 2468044"/>
                <a:gd name="connsiteX1026" fmla="*/ 1240231 w 1906136"/>
                <a:gd name="connsiteY1026" fmla="*/ 1537328 h 2468044"/>
                <a:gd name="connsiteX1027" fmla="*/ 1245508 w 1906136"/>
                <a:gd name="connsiteY1027" fmla="*/ 1538259 h 2468044"/>
                <a:gd name="connsiteX1028" fmla="*/ 1254822 w 1906136"/>
                <a:gd name="connsiteY1028" fmla="*/ 1538259 h 2468044"/>
                <a:gd name="connsiteX1029" fmla="*/ 1254822 w 1906136"/>
                <a:gd name="connsiteY1029" fmla="*/ 1542605 h 2468044"/>
                <a:gd name="connsiteX1030" fmla="*/ 1245508 w 1906136"/>
                <a:gd name="connsiteY1030" fmla="*/ 1547883 h 2468044"/>
                <a:gd name="connsiteX1031" fmla="*/ 1239300 w 1906136"/>
                <a:gd name="connsiteY1031" fmla="*/ 1553160 h 2468044"/>
                <a:gd name="connsiteX1032" fmla="*/ 1229986 w 1906136"/>
                <a:gd name="connsiteY1032" fmla="*/ 1558438 h 2468044"/>
                <a:gd name="connsiteX1033" fmla="*/ 1229986 w 1906136"/>
                <a:gd name="connsiteY1033" fmla="*/ 1565889 h 2468044"/>
                <a:gd name="connsiteX1034" fmla="*/ 1229986 w 1906136"/>
                <a:gd name="connsiteY1034" fmla="*/ 1573339 h 2468044"/>
                <a:gd name="connsiteX1035" fmla="*/ 1229986 w 1906136"/>
                <a:gd name="connsiteY1035" fmla="*/ 1579548 h 2468044"/>
                <a:gd name="connsiteX1036" fmla="*/ 1225950 w 1906136"/>
                <a:gd name="connsiteY1036" fmla="*/ 1586999 h 2468044"/>
                <a:gd name="connsiteX1037" fmla="*/ 1229986 w 1906136"/>
                <a:gd name="connsiteY1037" fmla="*/ 1590104 h 2468044"/>
                <a:gd name="connsiteX1038" fmla="*/ 1233091 w 1906136"/>
                <a:gd name="connsiteY1038" fmla="*/ 1594450 h 2468044"/>
                <a:gd name="connsiteX1039" fmla="*/ 1237126 w 1906136"/>
                <a:gd name="connsiteY1039" fmla="*/ 1595381 h 2468044"/>
                <a:gd name="connsiteX1040" fmla="*/ 1242404 w 1906136"/>
                <a:gd name="connsiteY1040" fmla="*/ 1595381 h 2468044"/>
                <a:gd name="connsiteX1041" fmla="*/ 1245508 w 1906136"/>
                <a:gd name="connsiteY1041" fmla="*/ 1599727 h 2468044"/>
                <a:gd name="connsiteX1042" fmla="*/ 1256995 w 1906136"/>
                <a:gd name="connsiteY1042" fmla="*/ 1610283 h 2468044"/>
                <a:gd name="connsiteX1043" fmla="*/ 1264135 w 1906136"/>
                <a:gd name="connsiteY1043" fmla="*/ 1624873 h 2468044"/>
                <a:gd name="connsiteX1044" fmla="*/ 1269413 w 1906136"/>
                <a:gd name="connsiteY1044" fmla="*/ 1643811 h 2468044"/>
                <a:gd name="connsiteX1045" fmla="*/ 1274690 w 1906136"/>
                <a:gd name="connsiteY1045" fmla="*/ 1659643 h 2468044"/>
                <a:gd name="connsiteX1046" fmla="*/ 1281831 w 1906136"/>
                <a:gd name="connsiteY1046" fmla="*/ 1676407 h 2468044"/>
                <a:gd name="connsiteX1047" fmla="*/ 1302630 w 1906136"/>
                <a:gd name="connsiteY1047" fmla="*/ 1705900 h 2468044"/>
                <a:gd name="connsiteX1048" fmla="*/ 1327777 w 1906136"/>
                <a:gd name="connsiteY1048" fmla="*/ 1733219 h 2468044"/>
                <a:gd name="connsiteX1049" fmla="*/ 1359132 w 1906136"/>
                <a:gd name="connsiteY1049" fmla="*/ 1754329 h 2468044"/>
                <a:gd name="connsiteX1050" fmla="*/ 1395454 w 1906136"/>
                <a:gd name="connsiteY1050" fmla="*/ 1767989 h 2468044"/>
                <a:gd name="connsiteX1051" fmla="*/ 1391418 w 1906136"/>
                <a:gd name="connsiteY1051" fmla="*/ 1797481 h 2468044"/>
                <a:gd name="connsiteX1052" fmla="*/ 1389245 w 1906136"/>
                <a:gd name="connsiteY1052" fmla="*/ 1829147 h 2468044"/>
                <a:gd name="connsiteX1053" fmla="*/ 1388314 w 1906136"/>
                <a:gd name="connsiteY1053" fmla="*/ 1861744 h 2468044"/>
                <a:gd name="connsiteX1054" fmla="*/ 1382105 w 1906136"/>
                <a:gd name="connsiteY1054" fmla="*/ 1893409 h 2468044"/>
                <a:gd name="connsiteX1055" fmla="*/ 1371549 w 1906136"/>
                <a:gd name="connsiteY1055" fmla="*/ 1941839 h 2468044"/>
                <a:gd name="connsiteX1056" fmla="*/ 1362236 w 1906136"/>
                <a:gd name="connsiteY1056" fmla="*/ 1991199 h 2468044"/>
                <a:gd name="connsiteX1057" fmla="*/ 1351681 w 1906136"/>
                <a:gd name="connsiteY1057" fmla="*/ 2036214 h 2468044"/>
                <a:gd name="connsiteX1058" fmla="*/ 1339263 w 1906136"/>
                <a:gd name="connsiteY1058" fmla="*/ 2080297 h 2468044"/>
                <a:gd name="connsiteX1059" fmla="*/ 1337090 w 1906136"/>
                <a:gd name="connsiteY1059" fmla="*/ 2091784 h 2468044"/>
                <a:gd name="connsiteX1060" fmla="*/ 1340194 w 1906136"/>
                <a:gd name="connsiteY1060" fmla="*/ 2104512 h 2468044"/>
                <a:gd name="connsiteX1061" fmla="*/ 1342368 w 1906136"/>
                <a:gd name="connsiteY1061" fmla="*/ 2111963 h 2468044"/>
                <a:gd name="connsiteX1062" fmla="*/ 1329950 w 1906136"/>
                <a:gd name="connsiteY1062" fmla="*/ 2188643 h 2468044"/>
                <a:gd name="connsiteX1063" fmla="*/ 1329950 w 1906136"/>
                <a:gd name="connsiteY1063" fmla="*/ 2192989 h 2468044"/>
                <a:gd name="connsiteX1064" fmla="*/ 1337090 w 1906136"/>
                <a:gd name="connsiteY1064" fmla="*/ 2190816 h 2468044"/>
                <a:gd name="connsiteX1065" fmla="*/ 1340194 w 1906136"/>
                <a:gd name="connsiteY1065" fmla="*/ 2186470 h 2468044"/>
                <a:gd name="connsiteX1066" fmla="*/ 1342368 w 1906136"/>
                <a:gd name="connsiteY1066" fmla="*/ 2183365 h 2468044"/>
                <a:gd name="connsiteX1067" fmla="*/ 1345472 w 1906136"/>
                <a:gd name="connsiteY1067" fmla="*/ 2179019 h 2468044"/>
                <a:gd name="connsiteX1068" fmla="*/ 1349508 w 1906136"/>
                <a:gd name="connsiteY1068" fmla="*/ 2175915 h 2468044"/>
                <a:gd name="connsiteX1069" fmla="*/ 1349508 w 1906136"/>
                <a:gd name="connsiteY1069" fmla="*/ 2179019 h 2468044"/>
                <a:gd name="connsiteX1070" fmla="*/ 1354785 w 1906136"/>
                <a:gd name="connsiteY1070" fmla="*/ 2179019 h 2468044"/>
                <a:gd name="connsiteX1071" fmla="*/ 1345472 w 1906136"/>
                <a:gd name="connsiteY1071" fmla="*/ 2215652 h 2468044"/>
                <a:gd name="connsiteX1072" fmla="*/ 1334917 w 1906136"/>
                <a:gd name="connsiteY1072" fmla="*/ 2215652 h 2468044"/>
                <a:gd name="connsiteX1073" fmla="*/ 1327777 w 1906136"/>
                <a:gd name="connsiteY1073" fmla="*/ 2234589 h 2468044"/>
                <a:gd name="connsiteX1074" fmla="*/ 1320636 w 1906136"/>
                <a:gd name="connsiteY1074" fmla="*/ 2256631 h 2468044"/>
                <a:gd name="connsiteX1075" fmla="*/ 1315359 w 1906136"/>
                <a:gd name="connsiteY1075" fmla="*/ 2279604 h 2468044"/>
                <a:gd name="connsiteX1076" fmla="*/ 1313186 w 1906136"/>
                <a:gd name="connsiteY1076" fmla="*/ 2305992 h 2468044"/>
                <a:gd name="connsiteX1077" fmla="*/ 1311012 w 1906136"/>
                <a:gd name="connsiteY1077" fmla="*/ 2333311 h 2468044"/>
                <a:gd name="connsiteX1078" fmla="*/ 1315048 w 1906136"/>
                <a:gd name="connsiteY1078" fmla="*/ 2357525 h 2468044"/>
                <a:gd name="connsiteX1079" fmla="*/ 1322189 w 1906136"/>
                <a:gd name="connsiteY1079" fmla="*/ 2380499 h 2468044"/>
                <a:gd name="connsiteX1080" fmla="*/ 1332744 w 1906136"/>
                <a:gd name="connsiteY1080" fmla="*/ 2401609 h 2468044"/>
                <a:gd name="connsiteX1081" fmla="*/ 1349508 w 1906136"/>
                <a:gd name="connsiteY1081" fmla="*/ 2416200 h 2468044"/>
                <a:gd name="connsiteX1082" fmla="*/ 1369376 w 1906136"/>
                <a:gd name="connsiteY1082" fmla="*/ 2426755 h 2468044"/>
                <a:gd name="connsiteX1083" fmla="*/ 1369376 w 1906136"/>
                <a:gd name="connsiteY1083" fmla="*/ 2434206 h 2468044"/>
                <a:gd name="connsiteX1084" fmla="*/ 1354785 w 1906136"/>
                <a:gd name="connsiteY1084" fmla="*/ 2424892 h 2468044"/>
                <a:gd name="connsiteX1085" fmla="*/ 1342368 w 1906136"/>
                <a:gd name="connsiteY1085" fmla="*/ 2414337 h 2468044"/>
                <a:gd name="connsiteX1086" fmla="*/ 1329950 w 1906136"/>
                <a:gd name="connsiteY1086" fmla="*/ 2401609 h 2468044"/>
                <a:gd name="connsiteX1087" fmla="*/ 1325914 w 1906136"/>
                <a:gd name="connsiteY1087" fmla="*/ 2401609 h 2468044"/>
                <a:gd name="connsiteX1088" fmla="*/ 1332123 w 1906136"/>
                <a:gd name="connsiteY1088" fmla="*/ 2416200 h 2468044"/>
                <a:gd name="connsiteX1089" fmla="*/ 1342678 w 1906136"/>
                <a:gd name="connsiteY1089" fmla="*/ 2430791 h 2468044"/>
                <a:gd name="connsiteX1090" fmla="*/ 1357269 w 1906136"/>
                <a:gd name="connsiteY1090" fmla="*/ 2445382 h 2468044"/>
                <a:gd name="connsiteX1091" fmla="*/ 1374033 w 1906136"/>
                <a:gd name="connsiteY1091" fmla="*/ 2458110 h 2468044"/>
                <a:gd name="connsiteX1092" fmla="*/ 1389555 w 1906136"/>
                <a:gd name="connsiteY1092" fmla="*/ 2466492 h 2468044"/>
                <a:gd name="connsiteX1093" fmla="*/ 1406319 w 1906136"/>
                <a:gd name="connsiteY1093" fmla="*/ 2470838 h 2468044"/>
                <a:gd name="connsiteX1094" fmla="*/ 1423083 w 1906136"/>
                <a:gd name="connsiteY1094" fmla="*/ 2466492 h 2468044"/>
                <a:gd name="connsiteX1095" fmla="*/ 1426188 w 1906136"/>
                <a:gd name="connsiteY1095" fmla="*/ 2465561 h 2468044"/>
                <a:gd name="connsiteX1096" fmla="*/ 1428361 w 1906136"/>
                <a:gd name="connsiteY1096" fmla="*/ 2463388 h 2468044"/>
                <a:gd name="connsiteX1097" fmla="*/ 1430534 w 1906136"/>
                <a:gd name="connsiteY1097" fmla="*/ 2463388 h 2468044"/>
                <a:gd name="connsiteX1098" fmla="*/ 1430534 w 1906136"/>
                <a:gd name="connsiteY1098" fmla="*/ 2461214 h 2468044"/>
                <a:gd name="connsiteX1099" fmla="*/ 1432707 w 1906136"/>
                <a:gd name="connsiteY1099" fmla="*/ 2460283 h 2468044"/>
                <a:gd name="connsiteX1100" fmla="*/ 1435812 w 1906136"/>
                <a:gd name="connsiteY1100" fmla="*/ 2458110 h 2468044"/>
                <a:gd name="connsiteX1101" fmla="*/ 1432707 w 1906136"/>
                <a:gd name="connsiteY1101" fmla="*/ 2453764 h 2468044"/>
                <a:gd name="connsiteX1102" fmla="*/ 1432707 w 1906136"/>
                <a:gd name="connsiteY1102" fmla="*/ 2452832 h 2468044"/>
                <a:gd name="connsiteX1103" fmla="*/ 1432707 w 1906136"/>
                <a:gd name="connsiteY1103" fmla="*/ 2452832 h 2468044"/>
                <a:gd name="connsiteX1104" fmla="*/ 1432707 w 1906136"/>
                <a:gd name="connsiteY1104" fmla="*/ 2450659 h 2468044"/>
                <a:gd name="connsiteX1105" fmla="*/ 1428671 w 1906136"/>
                <a:gd name="connsiteY1105" fmla="*/ 2450659 h 2468044"/>
                <a:gd name="connsiteX1106" fmla="*/ 1427740 w 1906136"/>
                <a:gd name="connsiteY1106" fmla="*/ 2450659 h 2468044"/>
                <a:gd name="connsiteX1107" fmla="*/ 1421531 w 1906136"/>
                <a:gd name="connsiteY1107" fmla="*/ 2450659 h 2468044"/>
                <a:gd name="connsiteX1108" fmla="*/ 1420600 w 1906136"/>
                <a:gd name="connsiteY1108" fmla="*/ 2439173 h 2468044"/>
                <a:gd name="connsiteX1109" fmla="*/ 1418427 w 1906136"/>
                <a:gd name="connsiteY1109" fmla="*/ 2426444 h 2468044"/>
                <a:gd name="connsiteX1110" fmla="*/ 1416254 w 1906136"/>
                <a:gd name="connsiteY1110" fmla="*/ 2415889 h 2468044"/>
                <a:gd name="connsiteX1111" fmla="*/ 1413149 w 1906136"/>
                <a:gd name="connsiteY1111" fmla="*/ 2406576 h 2468044"/>
                <a:gd name="connsiteX1112" fmla="*/ 1410976 w 1906136"/>
                <a:gd name="connsiteY1112" fmla="*/ 2404403 h 2468044"/>
                <a:gd name="connsiteX1113" fmla="*/ 1410976 w 1906136"/>
                <a:gd name="connsiteY1113" fmla="*/ 2402230 h 2468044"/>
                <a:gd name="connsiteX1114" fmla="*/ 1408803 w 1906136"/>
                <a:gd name="connsiteY1114" fmla="*/ 2402230 h 2468044"/>
                <a:gd name="connsiteX1115" fmla="*/ 1405698 w 1906136"/>
                <a:gd name="connsiteY1115" fmla="*/ 2401298 h 2468044"/>
                <a:gd name="connsiteX1116" fmla="*/ 1396385 w 1906136"/>
                <a:gd name="connsiteY1116" fmla="*/ 2414027 h 2468044"/>
                <a:gd name="connsiteX1117" fmla="*/ 1384899 w 1906136"/>
                <a:gd name="connsiteY1117" fmla="*/ 2426755 h 2468044"/>
                <a:gd name="connsiteX1118" fmla="*/ 1384899 w 1906136"/>
                <a:gd name="connsiteY1118" fmla="*/ 2431101 h 2468044"/>
                <a:gd name="connsiteX1119" fmla="*/ 1381794 w 1906136"/>
                <a:gd name="connsiteY1119" fmla="*/ 2431101 h 2468044"/>
                <a:gd name="connsiteX1120" fmla="*/ 1381794 w 1906136"/>
                <a:gd name="connsiteY1120" fmla="*/ 2424892 h 2468044"/>
                <a:gd name="connsiteX1121" fmla="*/ 1381794 w 1906136"/>
                <a:gd name="connsiteY1121" fmla="*/ 2421788 h 2468044"/>
                <a:gd name="connsiteX1122" fmla="*/ 1383967 w 1906136"/>
                <a:gd name="connsiteY1122" fmla="*/ 2417442 h 2468044"/>
                <a:gd name="connsiteX1123" fmla="*/ 1384899 w 1906136"/>
                <a:gd name="connsiteY1123" fmla="*/ 2414337 h 2468044"/>
                <a:gd name="connsiteX1124" fmla="*/ 1394212 w 1906136"/>
                <a:gd name="connsiteY1124" fmla="*/ 2402851 h 2468044"/>
                <a:gd name="connsiteX1125" fmla="*/ 1406630 w 1906136"/>
                <a:gd name="connsiteY1125" fmla="*/ 2392295 h 2468044"/>
                <a:gd name="connsiteX1126" fmla="*/ 1420289 w 1906136"/>
                <a:gd name="connsiteY1126" fmla="*/ 2384845 h 2468044"/>
                <a:gd name="connsiteX1127" fmla="*/ 1428671 w 1906136"/>
                <a:gd name="connsiteY1127" fmla="*/ 2382672 h 2468044"/>
                <a:gd name="connsiteX1128" fmla="*/ 1427740 w 1906136"/>
                <a:gd name="connsiteY1128" fmla="*/ 2373358 h 2468044"/>
                <a:gd name="connsiteX1129" fmla="*/ 1423704 w 1906136"/>
                <a:gd name="connsiteY1129" fmla="*/ 2368081 h 2468044"/>
                <a:gd name="connsiteX1130" fmla="*/ 1418427 w 1906136"/>
                <a:gd name="connsiteY1130" fmla="*/ 2362803 h 2468044"/>
                <a:gd name="connsiteX1131" fmla="*/ 1413149 w 1906136"/>
                <a:gd name="connsiteY1131" fmla="*/ 2357525 h 2468044"/>
                <a:gd name="connsiteX1132" fmla="*/ 1418427 w 1906136"/>
                <a:gd name="connsiteY1132" fmla="*/ 2340761 h 2468044"/>
                <a:gd name="connsiteX1133" fmla="*/ 1427740 w 1906136"/>
                <a:gd name="connsiteY1133" fmla="*/ 2322756 h 2468044"/>
                <a:gd name="connsiteX1134" fmla="*/ 1440158 w 1906136"/>
                <a:gd name="connsiteY1134" fmla="*/ 2303818 h 2468044"/>
                <a:gd name="connsiteX1135" fmla="*/ 1454749 w 1906136"/>
                <a:gd name="connsiteY1135" fmla="*/ 2289227 h 2468044"/>
                <a:gd name="connsiteX1136" fmla="*/ 1469340 w 1906136"/>
                <a:gd name="connsiteY1136" fmla="*/ 2281777 h 2468044"/>
                <a:gd name="connsiteX1137" fmla="*/ 1472444 w 1906136"/>
                <a:gd name="connsiteY1137" fmla="*/ 2269048 h 2468044"/>
                <a:gd name="connsiteX1138" fmla="*/ 1467167 w 1906136"/>
                <a:gd name="connsiteY1138" fmla="*/ 2264702 h 2468044"/>
                <a:gd name="connsiteX1139" fmla="*/ 1461889 w 1906136"/>
                <a:gd name="connsiteY1139" fmla="*/ 2261598 h 2468044"/>
                <a:gd name="connsiteX1140" fmla="*/ 1455680 w 1906136"/>
                <a:gd name="connsiteY1140" fmla="*/ 2258493 h 2468044"/>
                <a:gd name="connsiteX1141" fmla="*/ 1452576 w 1906136"/>
                <a:gd name="connsiteY1141" fmla="*/ 2252284 h 2468044"/>
                <a:gd name="connsiteX1142" fmla="*/ 1448540 w 1906136"/>
                <a:gd name="connsiteY1142" fmla="*/ 2244834 h 2468044"/>
                <a:gd name="connsiteX1143" fmla="*/ 1448540 w 1906136"/>
                <a:gd name="connsiteY1143" fmla="*/ 2243902 h 2468044"/>
                <a:gd name="connsiteX1144" fmla="*/ 1447609 w 1906136"/>
                <a:gd name="connsiteY1144" fmla="*/ 2241729 h 2468044"/>
                <a:gd name="connsiteX1145" fmla="*/ 1448540 w 1906136"/>
                <a:gd name="connsiteY1145" fmla="*/ 2239556 h 2468044"/>
                <a:gd name="connsiteX1146" fmla="*/ 1448540 w 1906136"/>
                <a:gd name="connsiteY1146" fmla="*/ 2237383 h 2468044"/>
                <a:gd name="connsiteX1147" fmla="*/ 1448540 w 1906136"/>
                <a:gd name="connsiteY1147" fmla="*/ 2234279 h 2468044"/>
                <a:gd name="connsiteX1148" fmla="*/ 1448540 w 1906136"/>
                <a:gd name="connsiteY1148" fmla="*/ 2229001 h 2468044"/>
                <a:gd name="connsiteX1149" fmla="*/ 1454749 w 1906136"/>
                <a:gd name="connsiteY1149" fmla="*/ 2229001 h 2468044"/>
                <a:gd name="connsiteX1150" fmla="*/ 1460026 w 1906136"/>
                <a:gd name="connsiteY1150" fmla="*/ 2226828 h 2468044"/>
                <a:gd name="connsiteX1151" fmla="*/ 1462200 w 1906136"/>
                <a:gd name="connsiteY1151" fmla="*/ 2226828 h 2468044"/>
                <a:gd name="connsiteX1152" fmla="*/ 1465304 w 1906136"/>
                <a:gd name="connsiteY1152" fmla="*/ 2224655 h 2468044"/>
                <a:gd name="connsiteX1153" fmla="*/ 1469340 w 1906136"/>
                <a:gd name="connsiteY1153" fmla="*/ 2214100 h 2468044"/>
                <a:gd name="connsiteX1154" fmla="*/ 1472444 w 1906136"/>
                <a:gd name="connsiteY1154" fmla="*/ 2202613 h 2468044"/>
                <a:gd name="connsiteX1155" fmla="*/ 1477722 w 1906136"/>
                <a:gd name="connsiteY1155" fmla="*/ 2192058 h 2468044"/>
                <a:gd name="connsiteX1156" fmla="*/ 1479895 w 1906136"/>
                <a:gd name="connsiteY1156" fmla="*/ 2185849 h 2468044"/>
                <a:gd name="connsiteX1157" fmla="*/ 1483931 w 1906136"/>
                <a:gd name="connsiteY1157" fmla="*/ 2184918 h 2468044"/>
                <a:gd name="connsiteX1158" fmla="*/ 1489208 w 1906136"/>
                <a:gd name="connsiteY1158" fmla="*/ 2182745 h 2468044"/>
                <a:gd name="connsiteX1159" fmla="*/ 1494486 w 1906136"/>
                <a:gd name="connsiteY1159" fmla="*/ 2180571 h 2468044"/>
                <a:gd name="connsiteX1160" fmla="*/ 1501626 w 1906136"/>
                <a:gd name="connsiteY1160" fmla="*/ 2178398 h 2468044"/>
                <a:gd name="connsiteX1161" fmla="*/ 1498522 w 1906136"/>
                <a:gd name="connsiteY1161" fmla="*/ 2173121 h 2468044"/>
                <a:gd name="connsiteX1162" fmla="*/ 1496349 w 1906136"/>
                <a:gd name="connsiteY1162" fmla="*/ 2170016 h 2468044"/>
                <a:gd name="connsiteX1163" fmla="*/ 1492313 w 1906136"/>
                <a:gd name="connsiteY1163" fmla="*/ 2165670 h 2468044"/>
                <a:gd name="connsiteX1164" fmla="*/ 1489208 w 1906136"/>
                <a:gd name="connsiteY1164" fmla="*/ 2163497 h 2468044"/>
                <a:gd name="connsiteX1165" fmla="*/ 1485173 w 1906136"/>
                <a:gd name="connsiteY1165" fmla="*/ 2162566 h 2468044"/>
                <a:gd name="connsiteX1166" fmla="*/ 1479895 w 1906136"/>
                <a:gd name="connsiteY1166" fmla="*/ 2158219 h 2468044"/>
                <a:gd name="connsiteX1167" fmla="*/ 1472755 w 1906136"/>
                <a:gd name="connsiteY1167" fmla="*/ 2155115 h 2468044"/>
                <a:gd name="connsiteX1168" fmla="*/ 1472755 w 1906136"/>
                <a:gd name="connsiteY1168" fmla="*/ 2147664 h 2468044"/>
                <a:gd name="connsiteX1169" fmla="*/ 1487346 w 1906136"/>
                <a:gd name="connsiteY1169" fmla="*/ 2145491 h 2468044"/>
                <a:gd name="connsiteX1170" fmla="*/ 1501937 w 1906136"/>
                <a:gd name="connsiteY1170" fmla="*/ 2145491 h 2468044"/>
                <a:gd name="connsiteX1171" fmla="*/ 1513423 w 1906136"/>
                <a:gd name="connsiteY1171" fmla="*/ 2143318 h 2468044"/>
                <a:gd name="connsiteX1172" fmla="*/ 1521805 w 1906136"/>
                <a:gd name="connsiteY1172" fmla="*/ 2143318 h 2468044"/>
                <a:gd name="connsiteX1173" fmla="*/ 1520874 w 1906136"/>
                <a:gd name="connsiteY1173" fmla="*/ 2135867 h 2468044"/>
                <a:gd name="connsiteX1174" fmla="*/ 1520874 w 1906136"/>
                <a:gd name="connsiteY1174" fmla="*/ 2132763 h 2468044"/>
                <a:gd name="connsiteX1175" fmla="*/ 1520874 w 1906136"/>
                <a:gd name="connsiteY1175" fmla="*/ 2129037 h 2468044"/>
                <a:gd name="connsiteX1176" fmla="*/ 1520874 w 1906136"/>
                <a:gd name="connsiteY1176" fmla="*/ 2128106 h 2468044"/>
                <a:gd name="connsiteX1177" fmla="*/ 1521805 w 1906136"/>
                <a:gd name="connsiteY1177" fmla="*/ 2123760 h 2468044"/>
                <a:gd name="connsiteX1178" fmla="*/ 1521805 w 1906136"/>
                <a:gd name="connsiteY1178" fmla="*/ 2116309 h 2468044"/>
                <a:gd name="connsiteX1179" fmla="*/ 1521805 w 1906136"/>
                <a:gd name="connsiteY1179" fmla="*/ 2108858 h 2468044"/>
                <a:gd name="connsiteX1180" fmla="*/ 1523978 w 1906136"/>
                <a:gd name="connsiteY1180" fmla="*/ 2103581 h 2468044"/>
                <a:gd name="connsiteX1181" fmla="*/ 1526151 w 1906136"/>
                <a:gd name="connsiteY1181" fmla="*/ 2099235 h 2468044"/>
                <a:gd name="connsiteX1182" fmla="*/ 1553160 w 1906136"/>
                <a:gd name="connsiteY1182" fmla="*/ 2091784 h 2468044"/>
                <a:gd name="connsiteX1183" fmla="*/ 1585447 w 1906136"/>
                <a:gd name="connsiteY1183" fmla="*/ 2090853 h 2468044"/>
                <a:gd name="connsiteX1184" fmla="*/ 1587620 w 1906136"/>
                <a:gd name="connsiteY1184" fmla="*/ 2076262 h 2468044"/>
                <a:gd name="connsiteX1185" fmla="*/ 1589793 w 1906136"/>
                <a:gd name="connsiteY1185" fmla="*/ 2062602 h 2468044"/>
                <a:gd name="connsiteX1186" fmla="*/ 1587620 w 1906136"/>
                <a:gd name="connsiteY1186" fmla="*/ 2052047 h 2468044"/>
                <a:gd name="connsiteX1187" fmla="*/ 1582342 w 1906136"/>
                <a:gd name="connsiteY1187" fmla="*/ 2041492 h 2468044"/>
                <a:gd name="connsiteX1188" fmla="*/ 1569924 w 1906136"/>
                <a:gd name="connsiteY1188" fmla="*/ 2034041 h 2468044"/>
                <a:gd name="connsiteX1189" fmla="*/ 1569924 w 1906136"/>
                <a:gd name="connsiteY1189" fmla="*/ 2026590 h 2468044"/>
                <a:gd name="connsiteX1190" fmla="*/ 1592897 w 1906136"/>
                <a:gd name="connsiteY1190" fmla="*/ 2031868 h 2468044"/>
                <a:gd name="connsiteX1191" fmla="*/ 1618975 w 1906136"/>
                <a:gd name="connsiteY1191" fmla="*/ 2037145 h 2468044"/>
                <a:gd name="connsiteX1192" fmla="*/ 1631393 w 1906136"/>
                <a:gd name="connsiteY1192" fmla="*/ 2022554 h 2468044"/>
                <a:gd name="connsiteX1193" fmla="*/ 1642879 w 1906136"/>
                <a:gd name="connsiteY1193" fmla="*/ 2009826 h 2468044"/>
                <a:gd name="connsiteX1194" fmla="*/ 1653434 w 1906136"/>
                <a:gd name="connsiteY1194" fmla="*/ 1995235 h 2468044"/>
                <a:gd name="connsiteX1195" fmla="*/ 1662747 w 1906136"/>
                <a:gd name="connsiteY1195" fmla="*/ 1973194 h 2468044"/>
                <a:gd name="connsiteX1196" fmla="*/ 1663679 w 1906136"/>
                <a:gd name="connsiteY1196" fmla="*/ 1973194 h 2468044"/>
                <a:gd name="connsiteX1197" fmla="*/ 1665852 w 1906136"/>
                <a:gd name="connsiteY1197" fmla="*/ 1971020 h 2468044"/>
                <a:gd name="connsiteX1198" fmla="*/ 1668025 w 1906136"/>
                <a:gd name="connsiteY1198" fmla="*/ 1971020 h 2468044"/>
                <a:gd name="connsiteX1199" fmla="*/ 1670198 w 1906136"/>
                <a:gd name="connsiteY1199" fmla="*/ 1968847 h 2468044"/>
                <a:gd name="connsiteX1200" fmla="*/ 1671130 w 1906136"/>
                <a:gd name="connsiteY1200" fmla="*/ 1973194 h 2468044"/>
                <a:gd name="connsiteX1201" fmla="*/ 1673303 w 1906136"/>
                <a:gd name="connsiteY1201" fmla="*/ 1978471 h 2468044"/>
                <a:gd name="connsiteX1202" fmla="*/ 1673303 w 1906136"/>
                <a:gd name="connsiteY1202" fmla="*/ 1982817 h 2468044"/>
                <a:gd name="connsiteX1203" fmla="*/ 1673303 w 1906136"/>
                <a:gd name="connsiteY1203" fmla="*/ 1990268 h 2468044"/>
                <a:gd name="connsiteX1204" fmla="*/ 1678580 w 1906136"/>
                <a:gd name="connsiteY1204" fmla="*/ 1990268 h 2468044"/>
                <a:gd name="connsiteX1205" fmla="*/ 1685721 w 1906136"/>
                <a:gd name="connsiteY1205" fmla="*/ 1969158 h 2468044"/>
                <a:gd name="connsiteX1206" fmla="*/ 1692861 w 1906136"/>
                <a:gd name="connsiteY1206" fmla="*/ 1953325 h 2468044"/>
                <a:gd name="connsiteX1207" fmla="*/ 1700001 w 1906136"/>
                <a:gd name="connsiteY1207" fmla="*/ 1936561 h 2468044"/>
                <a:gd name="connsiteX1208" fmla="*/ 1704037 w 1906136"/>
                <a:gd name="connsiteY1208" fmla="*/ 1916692 h 2468044"/>
                <a:gd name="connsiteX1209" fmla="*/ 1706210 w 1906136"/>
                <a:gd name="connsiteY1209" fmla="*/ 1892478 h 2468044"/>
                <a:gd name="connsiteX1210" fmla="*/ 1718628 w 1906136"/>
                <a:gd name="connsiteY1210" fmla="*/ 1892478 h 2468044"/>
                <a:gd name="connsiteX1211" fmla="*/ 1716455 w 1906136"/>
                <a:gd name="connsiteY1211" fmla="*/ 1887200 h 2468044"/>
                <a:gd name="connsiteX1212" fmla="*/ 1714282 w 1906136"/>
                <a:gd name="connsiteY1212" fmla="*/ 1881923 h 2468044"/>
                <a:gd name="connsiteX1213" fmla="*/ 1714282 w 1906136"/>
                <a:gd name="connsiteY1213" fmla="*/ 1877576 h 2468044"/>
                <a:gd name="connsiteX1214" fmla="*/ 1714282 w 1906136"/>
                <a:gd name="connsiteY1214" fmla="*/ 1874472 h 2468044"/>
                <a:gd name="connsiteX1215" fmla="*/ 1718317 w 1906136"/>
                <a:gd name="connsiteY1215" fmla="*/ 1868263 h 2468044"/>
                <a:gd name="connsiteX1216" fmla="*/ 1727631 w 1906136"/>
                <a:gd name="connsiteY1216" fmla="*/ 1857708 h 2468044"/>
                <a:gd name="connsiteX1217" fmla="*/ 1742222 w 1906136"/>
                <a:gd name="connsiteY1217" fmla="*/ 1852430 h 2468044"/>
                <a:gd name="connsiteX1218" fmla="*/ 1757744 w 1906136"/>
                <a:gd name="connsiteY1218" fmla="*/ 1848084 h 2468044"/>
                <a:gd name="connsiteX1219" fmla="*/ 1774508 w 1906136"/>
                <a:gd name="connsiteY1219" fmla="*/ 1847153 h 2468044"/>
                <a:gd name="connsiteX1220" fmla="*/ 1791272 w 1906136"/>
                <a:gd name="connsiteY1220" fmla="*/ 1844979 h 2468044"/>
                <a:gd name="connsiteX1221" fmla="*/ 1801827 w 1906136"/>
                <a:gd name="connsiteY1221" fmla="*/ 1840633 h 2468044"/>
                <a:gd name="connsiteX1222" fmla="*/ 1807105 w 1906136"/>
                <a:gd name="connsiteY1222" fmla="*/ 1833183 h 2468044"/>
                <a:gd name="connsiteX1223" fmla="*/ 1816418 w 1906136"/>
                <a:gd name="connsiteY1223" fmla="*/ 1820454 h 2468044"/>
                <a:gd name="connsiteX1224" fmla="*/ 1825732 w 1906136"/>
                <a:gd name="connsiteY1224" fmla="*/ 1803690 h 2468044"/>
                <a:gd name="connsiteX1225" fmla="*/ 1835045 w 1906136"/>
                <a:gd name="connsiteY1225" fmla="*/ 1787857 h 2468044"/>
                <a:gd name="connsiteX1226" fmla="*/ 1842185 w 1906136"/>
                <a:gd name="connsiteY1226" fmla="*/ 1773267 h 2468044"/>
                <a:gd name="connsiteX1227" fmla="*/ 1845290 w 1906136"/>
                <a:gd name="connsiteY1227" fmla="*/ 1763953 h 2468044"/>
                <a:gd name="connsiteX1228" fmla="*/ 1847463 w 1906136"/>
                <a:gd name="connsiteY1228" fmla="*/ 1749362 h 2468044"/>
                <a:gd name="connsiteX1229" fmla="*/ 1843427 w 1906136"/>
                <a:gd name="connsiteY1229" fmla="*/ 1732598 h 2468044"/>
                <a:gd name="connsiteX1230" fmla="*/ 1842496 w 1906136"/>
                <a:gd name="connsiteY1230" fmla="*/ 1718007 h 2468044"/>
                <a:gd name="connsiteX1231" fmla="*/ 1842496 w 1906136"/>
                <a:gd name="connsiteY1231" fmla="*/ 1707452 h 2468044"/>
                <a:gd name="connsiteX1232" fmla="*/ 1850878 w 1906136"/>
                <a:gd name="connsiteY1232" fmla="*/ 1690688 h 2468044"/>
                <a:gd name="connsiteX1233" fmla="*/ 1863296 w 1906136"/>
                <a:gd name="connsiteY1233" fmla="*/ 1668646 h 2468044"/>
                <a:gd name="connsiteX1234" fmla="*/ 1877887 w 1906136"/>
                <a:gd name="connsiteY1234" fmla="*/ 1646605 h 2468044"/>
                <a:gd name="connsiteX1235" fmla="*/ 1892477 w 1906136"/>
                <a:gd name="connsiteY1235" fmla="*/ 1626736 h 2468044"/>
                <a:gd name="connsiteX1236" fmla="*/ 1906137 w 1906136"/>
                <a:gd name="connsiteY1236" fmla="*/ 1609972 h 2468044"/>
                <a:gd name="connsiteX1237" fmla="*/ 1903964 w 1906136"/>
                <a:gd name="connsiteY1237" fmla="*/ 1601590 h 2468044"/>
                <a:gd name="connsiteX1238" fmla="*/ 1901480 w 1906136"/>
                <a:gd name="connsiteY1238" fmla="*/ 1594450 h 2468044"/>
                <a:gd name="connsiteX1239" fmla="*/ 1340815 w 1906136"/>
                <a:gd name="connsiteY1239" fmla="*/ 768043 h 2468044"/>
                <a:gd name="connsiteX1240" fmla="*/ 1342988 w 1906136"/>
                <a:gd name="connsiteY1240" fmla="*/ 765870 h 2468044"/>
                <a:gd name="connsiteX1241" fmla="*/ 1345162 w 1906136"/>
                <a:gd name="connsiteY1241" fmla="*/ 763697 h 2468044"/>
                <a:gd name="connsiteX1242" fmla="*/ 1348266 w 1906136"/>
                <a:gd name="connsiteY1242" fmla="*/ 760592 h 2468044"/>
                <a:gd name="connsiteX1243" fmla="*/ 1350439 w 1906136"/>
                <a:gd name="connsiteY1243" fmla="*/ 756246 h 2468044"/>
                <a:gd name="connsiteX1244" fmla="*/ 1353544 w 1906136"/>
                <a:gd name="connsiteY1244" fmla="*/ 756246 h 2468044"/>
                <a:gd name="connsiteX1245" fmla="*/ 1352612 w 1906136"/>
                <a:gd name="connsiteY1245" fmla="*/ 760592 h 2468044"/>
                <a:gd name="connsiteX1246" fmla="*/ 1350439 w 1906136"/>
                <a:gd name="connsiteY1246" fmla="*/ 762765 h 2468044"/>
                <a:gd name="connsiteX1247" fmla="*/ 1348266 w 1906136"/>
                <a:gd name="connsiteY1247" fmla="*/ 765870 h 2468044"/>
                <a:gd name="connsiteX1248" fmla="*/ 1348266 w 1906136"/>
                <a:gd name="connsiteY1248" fmla="*/ 768043 h 2468044"/>
                <a:gd name="connsiteX1249" fmla="*/ 1347335 w 1906136"/>
                <a:gd name="connsiteY1249" fmla="*/ 773320 h 2468044"/>
                <a:gd name="connsiteX1250" fmla="*/ 1343299 w 1906136"/>
                <a:gd name="connsiteY1250" fmla="*/ 771147 h 2468044"/>
                <a:gd name="connsiteX1251" fmla="*/ 1341126 w 1906136"/>
                <a:gd name="connsiteY1251" fmla="*/ 770216 h 2468044"/>
                <a:gd name="connsiteX1252" fmla="*/ 1341126 w 1906136"/>
                <a:gd name="connsiteY1252" fmla="*/ 768043 h 2468044"/>
                <a:gd name="connsiteX1253" fmla="*/ 1108602 w 1906136"/>
                <a:gd name="connsiteY1253" fmla="*/ 713094 h 2468044"/>
                <a:gd name="connsiteX1254" fmla="*/ 1117915 w 1906136"/>
                <a:gd name="connsiteY1254" fmla="*/ 701608 h 2468044"/>
                <a:gd name="connsiteX1255" fmla="*/ 1126297 w 1906136"/>
                <a:gd name="connsiteY1255" fmla="*/ 688879 h 2468044"/>
                <a:gd name="connsiteX1256" fmla="*/ 1144924 w 1906136"/>
                <a:gd name="connsiteY1256" fmla="*/ 691052 h 2468044"/>
                <a:gd name="connsiteX1257" fmla="*/ 1159515 w 1906136"/>
                <a:gd name="connsiteY1257" fmla="*/ 698503 h 2468044"/>
                <a:gd name="connsiteX1258" fmla="*/ 1167897 w 1906136"/>
                <a:gd name="connsiteY1258" fmla="*/ 705954 h 2468044"/>
                <a:gd name="connsiteX1259" fmla="*/ 1175037 w 1906136"/>
                <a:gd name="connsiteY1259" fmla="*/ 716509 h 2468044"/>
                <a:gd name="connsiteX1260" fmla="*/ 1181246 w 1906136"/>
                <a:gd name="connsiteY1260" fmla="*/ 727995 h 2468044"/>
                <a:gd name="connsiteX1261" fmla="*/ 1189628 w 1906136"/>
                <a:gd name="connsiteY1261" fmla="*/ 736377 h 2468044"/>
                <a:gd name="connsiteX1262" fmla="*/ 1203288 w 1906136"/>
                <a:gd name="connsiteY1262" fmla="*/ 746001 h 2468044"/>
                <a:gd name="connsiteX1263" fmla="*/ 1211670 w 1906136"/>
                <a:gd name="connsiteY1263" fmla="*/ 749106 h 2468044"/>
                <a:gd name="connsiteX1264" fmla="*/ 1218810 w 1906136"/>
                <a:gd name="connsiteY1264" fmla="*/ 749106 h 2468044"/>
                <a:gd name="connsiteX1265" fmla="*/ 1228124 w 1906136"/>
                <a:gd name="connsiteY1265" fmla="*/ 751279 h 2468044"/>
                <a:gd name="connsiteX1266" fmla="*/ 1237437 w 1906136"/>
                <a:gd name="connsiteY1266" fmla="*/ 756556 h 2468044"/>
                <a:gd name="connsiteX1267" fmla="*/ 1237437 w 1906136"/>
                <a:gd name="connsiteY1267" fmla="*/ 766180 h 2468044"/>
                <a:gd name="connsiteX1268" fmla="*/ 1235264 w 1906136"/>
                <a:gd name="connsiteY1268" fmla="*/ 771458 h 2468044"/>
                <a:gd name="connsiteX1269" fmla="*/ 1235264 w 1906136"/>
                <a:gd name="connsiteY1269" fmla="*/ 775804 h 2468044"/>
                <a:gd name="connsiteX1270" fmla="*/ 1233091 w 1906136"/>
                <a:gd name="connsiteY1270" fmla="*/ 777977 h 2468044"/>
                <a:gd name="connsiteX1271" fmla="*/ 1232159 w 1906136"/>
                <a:gd name="connsiteY1271" fmla="*/ 778909 h 2468044"/>
                <a:gd name="connsiteX1272" fmla="*/ 1229986 w 1906136"/>
                <a:gd name="connsiteY1272" fmla="*/ 778909 h 2468044"/>
                <a:gd name="connsiteX1273" fmla="*/ 1227813 w 1906136"/>
                <a:gd name="connsiteY1273" fmla="*/ 778909 h 2468044"/>
                <a:gd name="connsiteX1274" fmla="*/ 1225640 w 1906136"/>
                <a:gd name="connsiteY1274" fmla="*/ 781082 h 2468044"/>
                <a:gd name="connsiteX1275" fmla="*/ 1224709 w 1906136"/>
                <a:gd name="connsiteY1275" fmla="*/ 783255 h 2468044"/>
                <a:gd name="connsiteX1276" fmla="*/ 1222535 w 1906136"/>
                <a:gd name="connsiteY1276" fmla="*/ 785428 h 2468044"/>
                <a:gd name="connsiteX1277" fmla="*/ 1218500 w 1906136"/>
                <a:gd name="connsiteY1277" fmla="*/ 795983 h 2468044"/>
                <a:gd name="connsiteX1278" fmla="*/ 1220673 w 1906136"/>
                <a:gd name="connsiteY1278" fmla="*/ 805607 h 2468044"/>
                <a:gd name="connsiteX1279" fmla="*/ 1222846 w 1906136"/>
                <a:gd name="connsiteY1279" fmla="*/ 810884 h 2468044"/>
                <a:gd name="connsiteX1280" fmla="*/ 1222846 w 1906136"/>
                <a:gd name="connsiteY1280" fmla="*/ 818335 h 2468044"/>
                <a:gd name="connsiteX1281" fmla="*/ 1217568 w 1906136"/>
                <a:gd name="connsiteY1281" fmla="*/ 827959 h 2468044"/>
                <a:gd name="connsiteX1282" fmla="*/ 1218500 w 1906136"/>
                <a:gd name="connsiteY1282" fmla="*/ 831063 h 2468044"/>
                <a:gd name="connsiteX1283" fmla="*/ 1218500 w 1906136"/>
                <a:gd name="connsiteY1283" fmla="*/ 833237 h 2468044"/>
                <a:gd name="connsiteX1284" fmla="*/ 1218500 w 1906136"/>
                <a:gd name="connsiteY1284" fmla="*/ 835410 h 2468044"/>
                <a:gd name="connsiteX1285" fmla="*/ 1220673 w 1906136"/>
                <a:gd name="connsiteY1285" fmla="*/ 837583 h 2468044"/>
                <a:gd name="connsiteX1286" fmla="*/ 1222846 w 1906136"/>
                <a:gd name="connsiteY1286" fmla="*/ 838514 h 2468044"/>
                <a:gd name="connsiteX1287" fmla="*/ 1225950 w 1906136"/>
                <a:gd name="connsiteY1287" fmla="*/ 837583 h 2468044"/>
                <a:gd name="connsiteX1288" fmla="*/ 1237437 w 1906136"/>
                <a:gd name="connsiteY1288" fmla="*/ 833237 h 2468044"/>
                <a:gd name="connsiteX1289" fmla="*/ 1252959 w 1906136"/>
                <a:gd name="connsiteY1289" fmla="*/ 825786 h 2468044"/>
                <a:gd name="connsiteX1290" fmla="*/ 1269723 w 1906136"/>
                <a:gd name="connsiteY1290" fmla="*/ 815231 h 2468044"/>
                <a:gd name="connsiteX1291" fmla="*/ 1288350 w 1906136"/>
                <a:gd name="connsiteY1291" fmla="*/ 805607 h 2468044"/>
                <a:gd name="connsiteX1292" fmla="*/ 1302941 w 1906136"/>
                <a:gd name="connsiteY1292" fmla="*/ 794120 h 2468044"/>
                <a:gd name="connsiteX1293" fmla="*/ 1315359 w 1906136"/>
                <a:gd name="connsiteY1293" fmla="*/ 786670 h 2468044"/>
                <a:gd name="connsiteX1294" fmla="*/ 1322499 w 1906136"/>
                <a:gd name="connsiteY1294" fmla="*/ 781392 h 2468044"/>
                <a:gd name="connsiteX1295" fmla="*/ 1325603 w 1906136"/>
                <a:gd name="connsiteY1295" fmla="*/ 783565 h 2468044"/>
                <a:gd name="connsiteX1296" fmla="*/ 1327777 w 1906136"/>
                <a:gd name="connsiteY1296" fmla="*/ 783565 h 2468044"/>
                <a:gd name="connsiteX1297" fmla="*/ 1329950 w 1906136"/>
                <a:gd name="connsiteY1297" fmla="*/ 783565 h 2468044"/>
                <a:gd name="connsiteX1298" fmla="*/ 1332123 w 1906136"/>
                <a:gd name="connsiteY1298" fmla="*/ 785738 h 2468044"/>
                <a:gd name="connsiteX1299" fmla="*/ 1332123 w 1906136"/>
                <a:gd name="connsiteY1299" fmla="*/ 786670 h 2468044"/>
                <a:gd name="connsiteX1300" fmla="*/ 1333054 w 1906136"/>
                <a:gd name="connsiteY1300" fmla="*/ 791016 h 2468044"/>
                <a:gd name="connsiteX1301" fmla="*/ 1337090 w 1906136"/>
                <a:gd name="connsiteY1301" fmla="*/ 791016 h 2468044"/>
                <a:gd name="connsiteX1302" fmla="*/ 1329950 w 1906136"/>
                <a:gd name="connsiteY1302" fmla="*/ 801571 h 2468044"/>
                <a:gd name="connsiteX1303" fmla="*/ 1313186 w 1906136"/>
                <a:gd name="connsiteY1303" fmla="*/ 811195 h 2468044"/>
                <a:gd name="connsiteX1304" fmla="*/ 1295490 w 1906136"/>
                <a:gd name="connsiteY1304" fmla="*/ 818646 h 2468044"/>
                <a:gd name="connsiteX1305" fmla="*/ 1276863 w 1906136"/>
                <a:gd name="connsiteY1305" fmla="*/ 826096 h 2468044"/>
                <a:gd name="connsiteX1306" fmla="*/ 1259168 w 1906136"/>
                <a:gd name="connsiteY1306" fmla="*/ 835720 h 2468044"/>
                <a:gd name="connsiteX1307" fmla="*/ 1242404 w 1906136"/>
                <a:gd name="connsiteY1307" fmla="*/ 845344 h 2468044"/>
                <a:gd name="connsiteX1308" fmla="*/ 1233091 w 1906136"/>
                <a:gd name="connsiteY1308" fmla="*/ 859004 h 2468044"/>
                <a:gd name="connsiteX1309" fmla="*/ 1210118 w 1906136"/>
                <a:gd name="connsiteY1309" fmla="*/ 855899 h 2468044"/>
                <a:gd name="connsiteX1310" fmla="*/ 1207945 w 1906136"/>
                <a:gd name="connsiteY1310" fmla="*/ 831684 h 2468044"/>
                <a:gd name="connsiteX1311" fmla="*/ 1207945 w 1906136"/>
                <a:gd name="connsiteY1311" fmla="*/ 809332 h 2468044"/>
                <a:gd name="connsiteX1312" fmla="*/ 1207945 w 1906136"/>
                <a:gd name="connsiteY1312" fmla="*/ 791326 h 2468044"/>
                <a:gd name="connsiteX1313" fmla="*/ 1205771 w 1906136"/>
                <a:gd name="connsiteY1313" fmla="*/ 771147 h 2468044"/>
                <a:gd name="connsiteX1314" fmla="*/ 1193354 w 1906136"/>
                <a:gd name="connsiteY1314" fmla="*/ 771147 h 2468044"/>
                <a:gd name="connsiteX1315" fmla="*/ 1191180 w 1906136"/>
                <a:gd name="connsiteY1315" fmla="*/ 778598 h 2468044"/>
                <a:gd name="connsiteX1316" fmla="*/ 1185903 w 1906136"/>
                <a:gd name="connsiteY1316" fmla="*/ 789153 h 2468044"/>
                <a:gd name="connsiteX1317" fmla="*/ 1180625 w 1906136"/>
                <a:gd name="connsiteY1317" fmla="*/ 801882 h 2468044"/>
                <a:gd name="connsiteX1318" fmla="*/ 1174416 w 1906136"/>
                <a:gd name="connsiteY1318" fmla="*/ 816783 h 2468044"/>
                <a:gd name="connsiteX1319" fmla="*/ 1169139 w 1906136"/>
                <a:gd name="connsiteY1319" fmla="*/ 828269 h 2468044"/>
                <a:gd name="connsiteX1320" fmla="*/ 1166034 w 1906136"/>
                <a:gd name="connsiteY1320" fmla="*/ 835720 h 2468044"/>
                <a:gd name="connsiteX1321" fmla="*/ 1166034 w 1906136"/>
                <a:gd name="connsiteY1321" fmla="*/ 838825 h 2468044"/>
                <a:gd name="connsiteX1322" fmla="*/ 1159825 w 1906136"/>
                <a:gd name="connsiteY1322" fmla="*/ 837893 h 2468044"/>
                <a:gd name="connsiteX1323" fmla="*/ 1158894 w 1906136"/>
                <a:gd name="connsiteY1323" fmla="*/ 835720 h 2468044"/>
                <a:gd name="connsiteX1324" fmla="*/ 1156721 w 1906136"/>
                <a:gd name="connsiteY1324" fmla="*/ 833547 h 2468044"/>
                <a:gd name="connsiteX1325" fmla="*/ 1154548 w 1906136"/>
                <a:gd name="connsiteY1325" fmla="*/ 831374 h 2468044"/>
                <a:gd name="connsiteX1326" fmla="*/ 1154548 w 1906136"/>
                <a:gd name="connsiteY1326" fmla="*/ 828269 h 2468044"/>
                <a:gd name="connsiteX1327" fmla="*/ 1153306 w 1906136"/>
                <a:gd name="connsiteY1327" fmla="*/ 822061 h 2468044"/>
                <a:gd name="connsiteX1328" fmla="*/ 1153306 w 1906136"/>
                <a:gd name="connsiteY1328" fmla="*/ 812747 h 2468044"/>
                <a:gd name="connsiteX1329" fmla="*/ 1159515 w 1906136"/>
                <a:gd name="connsiteY1329" fmla="*/ 797846 h 2468044"/>
                <a:gd name="connsiteX1330" fmla="*/ 1166655 w 1906136"/>
                <a:gd name="connsiteY1330" fmla="*/ 780771 h 2468044"/>
                <a:gd name="connsiteX1331" fmla="*/ 1175037 w 1906136"/>
                <a:gd name="connsiteY1331" fmla="*/ 768043 h 2468044"/>
                <a:gd name="connsiteX1332" fmla="*/ 1182177 w 1906136"/>
                <a:gd name="connsiteY1332" fmla="*/ 756556 h 2468044"/>
                <a:gd name="connsiteX1333" fmla="*/ 1175037 w 1906136"/>
                <a:gd name="connsiteY1333" fmla="*/ 748174 h 2468044"/>
                <a:gd name="connsiteX1334" fmla="*/ 1167897 w 1906136"/>
                <a:gd name="connsiteY1334" fmla="*/ 743828 h 2468044"/>
                <a:gd name="connsiteX1335" fmla="*/ 1160757 w 1906136"/>
                <a:gd name="connsiteY1335" fmla="*/ 740724 h 2468044"/>
                <a:gd name="connsiteX1336" fmla="*/ 1152375 w 1906136"/>
                <a:gd name="connsiteY1336" fmla="*/ 736377 h 2468044"/>
                <a:gd name="connsiteX1337" fmla="*/ 1147097 w 1906136"/>
                <a:gd name="connsiteY1337" fmla="*/ 723649 h 2468044"/>
                <a:gd name="connsiteX1338" fmla="*/ 1137784 w 1906136"/>
                <a:gd name="connsiteY1338" fmla="*/ 723649 h 2468044"/>
                <a:gd name="connsiteX1339" fmla="*/ 1137784 w 1906136"/>
                <a:gd name="connsiteY1339" fmla="*/ 728927 h 2468044"/>
                <a:gd name="connsiteX1340" fmla="*/ 1135611 w 1906136"/>
                <a:gd name="connsiteY1340" fmla="*/ 733273 h 2468044"/>
                <a:gd name="connsiteX1341" fmla="*/ 1135611 w 1906136"/>
                <a:gd name="connsiteY1341" fmla="*/ 738551 h 2468044"/>
                <a:gd name="connsiteX1342" fmla="*/ 1133438 w 1906136"/>
                <a:gd name="connsiteY1342" fmla="*/ 746001 h 2468044"/>
                <a:gd name="connsiteX1343" fmla="*/ 1126297 w 1906136"/>
                <a:gd name="connsiteY1343" fmla="*/ 736377 h 2468044"/>
                <a:gd name="connsiteX1344" fmla="*/ 1121020 w 1906136"/>
                <a:gd name="connsiteY1344" fmla="*/ 731100 h 2468044"/>
                <a:gd name="connsiteX1345" fmla="*/ 1113879 w 1906136"/>
                <a:gd name="connsiteY1345" fmla="*/ 727995 h 2468044"/>
                <a:gd name="connsiteX1346" fmla="*/ 1103324 w 1906136"/>
                <a:gd name="connsiteY1346" fmla="*/ 728927 h 2468044"/>
                <a:gd name="connsiteX1347" fmla="*/ 1108602 w 1906136"/>
                <a:gd name="connsiteY1347" fmla="*/ 713094 h 246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Lst>
              <a:rect l="l" t="t" r="r" b="b"/>
              <a:pathLst>
                <a:path w="1906136" h="2468044">
                  <a:moveTo>
                    <a:pt x="1901480" y="1594450"/>
                  </a:moveTo>
                  <a:lnTo>
                    <a:pt x="1898376" y="1588241"/>
                  </a:lnTo>
                  <a:lnTo>
                    <a:pt x="1892167" y="1582963"/>
                  </a:lnTo>
                  <a:lnTo>
                    <a:pt x="1886889" y="1575513"/>
                  </a:lnTo>
                  <a:lnTo>
                    <a:pt x="1879749" y="1577686"/>
                  </a:lnTo>
                  <a:lnTo>
                    <a:pt x="1870436" y="1577686"/>
                  </a:lnTo>
                  <a:lnTo>
                    <a:pt x="1862054" y="1575513"/>
                  </a:lnTo>
                  <a:lnTo>
                    <a:pt x="1855845" y="1568062"/>
                  </a:lnTo>
                  <a:lnTo>
                    <a:pt x="1854913" y="1558748"/>
                  </a:lnTo>
                  <a:lnTo>
                    <a:pt x="1850878" y="1548193"/>
                  </a:lnTo>
                  <a:lnTo>
                    <a:pt x="1845600" y="1542916"/>
                  </a:lnTo>
                  <a:lnTo>
                    <a:pt x="1789410" y="1538569"/>
                  </a:lnTo>
                  <a:lnTo>
                    <a:pt x="1785374" y="1537638"/>
                  </a:lnTo>
                  <a:lnTo>
                    <a:pt x="1782269" y="1535465"/>
                  </a:lnTo>
                  <a:lnTo>
                    <a:pt x="1778233" y="1533292"/>
                  </a:lnTo>
                  <a:lnTo>
                    <a:pt x="1777302" y="1533292"/>
                  </a:lnTo>
                  <a:lnTo>
                    <a:pt x="1771093" y="1531119"/>
                  </a:lnTo>
                  <a:lnTo>
                    <a:pt x="1767989" y="1533292"/>
                  </a:lnTo>
                  <a:lnTo>
                    <a:pt x="1762711" y="1535465"/>
                  </a:lnTo>
                  <a:lnTo>
                    <a:pt x="1758675" y="1522737"/>
                  </a:lnTo>
                  <a:lnTo>
                    <a:pt x="1736944" y="1515286"/>
                  </a:lnTo>
                  <a:lnTo>
                    <a:pt x="1713971" y="1515286"/>
                  </a:lnTo>
                  <a:lnTo>
                    <a:pt x="1717075" y="1509077"/>
                  </a:lnTo>
                  <a:lnTo>
                    <a:pt x="1721111" y="1505973"/>
                  </a:lnTo>
                  <a:lnTo>
                    <a:pt x="1724216" y="1500695"/>
                  </a:lnTo>
                  <a:lnTo>
                    <a:pt x="1728252" y="1496349"/>
                  </a:lnTo>
                  <a:lnTo>
                    <a:pt x="1729183" y="1488898"/>
                  </a:lnTo>
                  <a:lnTo>
                    <a:pt x="1704037" y="1476170"/>
                  </a:lnTo>
                  <a:lnTo>
                    <a:pt x="1682306" y="1459406"/>
                  </a:lnTo>
                  <a:lnTo>
                    <a:pt x="1662437" y="1439537"/>
                  </a:lnTo>
                  <a:lnTo>
                    <a:pt x="1645673" y="1417496"/>
                  </a:lnTo>
                  <a:lnTo>
                    <a:pt x="1621769" y="1415322"/>
                  </a:lnTo>
                  <a:lnTo>
                    <a:pt x="1604073" y="1414391"/>
                  </a:lnTo>
                  <a:lnTo>
                    <a:pt x="1582342" y="1412218"/>
                  </a:lnTo>
                  <a:lnTo>
                    <a:pt x="1578306" y="1400732"/>
                  </a:lnTo>
                  <a:lnTo>
                    <a:pt x="1571166" y="1393281"/>
                  </a:lnTo>
                  <a:lnTo>
                    <a:pt x="1562784" y="1392350"/>
                  </a:lnTo>
                  <a:lnTo>
                    <a:pt x="1549124" y="1388003"/>
                  </a:lnTo>
                  <a:lnTo>
                    <a:pt x="1549124" y="1377448"/>
                  </a:lnTo>
                  <a:lnTo>
                    <a:pt x="1536707" y="1371239"/>
                  </a:lnTo>
                  <a:lnTo>
                    <a:pt x="1529566" y="1365962"/>
                  </a:lnTo>
                  <a:lnTo>
                    <a:pt x="1522426" y="1360684"/>
                  </a:lnTo>
                  <a:lnTo>
                    <a:pt x="1510008" y="1356338"/>
                  </a:lnTo>
                  <a:lnTo>
                    <a:pt x="1512181" y="1353233"/>
                  </a:lnTo>
                  <a:lnTo>
                    <a:pt x="1512181" y="1351060"/>
                  </a:lnTo>
                  <a:lnTo>
                    <a:pt x="1514354" y="1350129"/>
                  </a:lnTo>
                  <a:lnTo>
                    <a:pt x="1514354" y="1347956"/>
                  </a:lnTo>
                  <a:lnTo>
                    <a:pt x="1514354" y="1343609"/>
                  </a:lnTo>
                  <a:lnTo>
                    <a:pt x="1488277" y="1345783"/>
                  </a:lnTo>
                  <a:lnTo>
                    <a:pt x="1463131" y="1347956"/>
                  </a:lnTo>
                  <a:lnTo>
                    <a:pt x="1441400" y="1345783"/>
                  </a:lnTo>
                  <a:lnTo>
                    <a:pt x="1419668" y="1338332"/>
                  </a:lnTo>
                  <a:lnTo>
                    <a:pt x="1402904" y="1323741"/>
                  </a:lnTo>
                  <a:lnTo>
                    <a:pt x="1399800" y="1325914"/>
                  </a:lnTo>
                  <a:lnTo>
                    <a:pt x="1395764" y="1328087"/>
                  </a:lnTo>
                  <a:lnTo>
                    <a:pt x="1393591" y="1329019"/>
                  </a:lnTo>
                  <a:lnTo>
                    <a:pt x="1392660" y="1331192"/>
                  </a:lnTo>
                  <a:lnTo>
                    <a:pt x="1390487" y="1333365"/>
                  </a:lnTo>
                  <a:lnTo>
                    <a:pt x="1386451" y="1336469"/>
                  </a:lnTo>
                  <a:lnTo>
                    <a:pt x="1386451" y="1340815"/>
                  </a:lnTo>
                  <a:lnTo>
                    <a:pt x="1383346" y="1338642"/>
                  </a:lnTo>
                  <a:lnTo>
                    <a:pt x="1381173" y="1336469"/>
                  </a:lnTo>
                  <a:lnTo>
                    <a:pt x="1379000" y="1336469"/>
                  </a:lnTo>
                  <a:lnTo>
                    <a:pt x="1379000" y="1335538"/>
                  </a:lnTo>
                  <a:lnTo>
                    <a:pt x="1381173" y="1335538"/>
                  </a:lnTo>
                  <a:lnTo>
                    <a:pt x="1381173" y="1331192"/>
                  </a:lnTo>
                  <a:lnTo>
                    <a:pt x="1383346" y="1328087"/>
                  </a:lnTo>
                  <a:lnTo>
                    <a:pt x="1378069" y="1328087"/>
                  </a:lnTo>
                  <a:lnTo>
                    <a:pt x="1374033" y="1325914"/>
                  </a:lnTo>
                  <a:lnTo>
                    <a:pt x="1371860" y="1325914"/>
                  </a:lnTo>
                  <a:lnTo>
                    <a:pt x="1368755" y="1325914"/>
                  </a:lnTo>
                  <a:lnTo>
                    <a:pt x="1366582" y="1325914"/>
                  </a:lnTo>
                  <a:lnTo>
                    <a:pt x="1363478" y="1328087"/>
                  </a:lnTo>
                  <a:lnTo>
                    <a:pt x="1343609" y="1331192"/>
                  </a:lnTo>
                  <a:lnTo>
                    <a:pt x="1329950" y="1338642"/>
                  </a:lnTo>
                  <a:lnTo>
                    <a:pt x="1319395" y="1347956"/>
                  </a:lnTo>
                  <a:lnTo>
                    <a:pt x="1310081" y="1358511"/>
                  </a:lnTo>
                  <a:lnTo>
                    <a:pt x="1302941" y="1373102"/>
                  </a:lnTo>
                  <a:lnTo>
                    <a:pt x="1296111" y="1371550"/>
                  </a:lnTo>
                  <a:lnTo>
                    <a:pt x="1290833" y="1370618"/>
                  </a:lnTo>
                  <a:lnTo>
                    <a:pt x="1288660" y="1370618"/>
                  </a:lnTo>
                  <a:lnTo>
                    <a:pt x="1286798" y="1368445"/>
                  </a:lnTo>
                  <a:lnTo>
                    <a:pt x="1283693" y="1364099"/>
                  </a:lnTo>
                  <a:lnTo>
                    <a:pt x="1281520" y="1360994"/>
                  </a:lnTo>
                  <a:lnTo>
                    <a:pt x="1264756" y="1360994"/>
                  </a:lnTo>
                  <a:lnTo>
                    <a:pt x="1255443" y="1364099"/>
                  </a:lnTo>
                  <a:lnTo>
                    <a:pt x="1248302" y="1373412"/>
                  </a:lnTo>
                  <a:lnTo>
                    <a:pt x="1234643" y="1370308"/>
                  </a:lnTo>
                  <a:lnTo>
                    <a:pt x="1223156" y="1364099"/>
                  </a:lnTo>
                  <a:lnTo>
                    <a:pt x="1216016" y="1356648"/>
                  </a:lnTo>
                  <a:lnTo>
                    <a:pt x="1210739" y="1350439"/>
                  </a:lnTo>
                  <a:lnTo>
                    <a:pt x="1201425" y="1341126"/>
                  </a:lnTo>
                  <a:lnTo>
                    <a:pt x="1201425" y="1326535"/>
                  </a:lnTo>
                  <a:lnTo>
                    <a:pt x="1205461" y="1311944"/>
                  </a:lnTo>
                  <a:lnTo>
                    <a:pt x="1208565" y="1300457"/>
                  </a:lnTo>
                  <a:lnTo>
                    <a:pt x="1206392" y="1284625"/>
                  </a:lnTo>
                  <a:lnTo>
                    <a:pt x="1199252" y="1273138"/>
                  </a:lnTo>
                  <a:lnTo>
                    <a:pt x="1190870" y="1267861"/>
                  </a:lnTo>
                  <a:lnTo>
                    <a:pt x="1177210" y="1265688"/>
                  </a:lnTo>
                  <a:lnTo>
                    <a:pt x="1162619" y="1265688"/>
                  </a:lnTo>
                  <a:lnTo>
                    <a:pt x="1147097" y="1267861"/>
                  </a:lnTo>
                  <a:lnTo>
                    <a:pt x="1128470" y="1267861"/>
                  </a:lnTo>
                  <a:lnTo>
                    <a:pt x="1134679" y="1255132"/>
                  </a:lnTo>
                  <a:lnTo>
                    <a:pt x="1139957" y="1238368"/>
                  </a:lnTo>
                  <a:lnTo>
                    <a:pt x="1145234" y="1220362"/>
                  </a:lnTo>
                  <a:lnTo>
                    <a:pt x="1150512" y="1206703"/>
                  </a:lnTo>
                  <a:lnTo>
                    <a:pt x="1157652" y="1199252"/>
                  </a:lnTo>
                  <a:lnTo>
                    <a:pt x="1157652" y="1183420"/>
                  </a:lnTo>
                  <a:lnTo>
                    <a:pt x="1152375" y="1184351"/>
                  </a:lnTo>
                  <a:lnTo>
                    <a:pt x="1148339" y="1184351"/>
                  </a:lnTo>
                  <a:lnTo>
                    <a:pt x="1147097" y="1184351"/>
                  </a:lnTo>
                  <a:lnTo>
                    <a:pt x="1147097" y="1186524"/>
                  </a:lnTo>
                  <a:lnTo>
                    <a:pt x="1144924" y="1186524"/>
                  </a:lnTo>
                  <a:lnTo>
                    <a:pt x="1144924" y="1184351"/>
                  </a:lnTo>
                  <a:lnTo>
                    <a:pt x="1142751" y="1183420"/>
                  </a:lnTo>
                  <a:lnTo>
                    <a:pt x="1141820" y="1179073"/>
                  </a:lnTo>
                  <a:lnTo>
                    <a:pt x="1125055" y="1181246"/>
                  </a:lnTo>
                  <a:lnTo>
                    <a:pt x="1113569" y="1186524"/>
                  </a:lnTo>
                  <a:lnTo>
                    <a:pt x="1105187" y="1195837"/>
                  </a:lnTo>
                  <a:lnTo>
                    <a:pt x="1103014" y="1198942"/>
                  </a:lnTo>
                  <a:lnTo>
                    <a:pt x="1100841" y="1205151"/>
                  </a:lnTo>
                  <a:lnTo>
                    <a:pt x="1098668" y="1210428"/>
                  </a:lnTo>
                  <a:lnTo>
                    <a:pt x="1097736" y="1215706"/>
                  </a:lnTo>
                  <a:lnTo>
                    <a:pt x="1093700" y="1220052"/>
                  </a:lnTo>
                  <a:lnTo>
                    <a:pt x="1093700" y="1220983"/>
                  </a:lnTo>
                  <a:lnTo>
                    <a:pt x="1091527" y="1220983"/>
                  </a:lnTo>
                  <a:lnTo>
                    <a:pt x="1090596" y="1220983"/>
                  </a:lnTo>
                  <a:lnTo>
                    <a:pt x="1086560" y="1220983"/>
                  </a:lnTo>
                  <a:lnTo>
                    <a:pt x="1084387" y="1220983"/>
                  </a:lnTo>
                  <a:lnTo>
                    <a:pt x="1081283" y="1223157"/>
                  </a:lnTo>
                  <a:lnTo>
                    <a:pt x="1066692" y="1230607"/>
                  </a:lnTo>
                  <a:lnTo>
                    <a:pt x="1057378" y="1234953"/>
                  </a:lnTo>
                  <a:lnTo>
                    <a:pt x="1052101" y="1232780"/>
                  </a:lnTo>
                  <a:lnTo>
                    <a:pt x="1048065" y="1230607"/>
                  </a:lnTo>
                  <a:lnTo>
                    <a:pt x="1044960" y="1227503"/>
                  </a:lnTo>
                  <a:lnTo>
                    <a:pt x="1037820" y="1225330"/>
                  </a:lnTo>
                  <a:lnTo>
                    <a:pt x="1025402" y="1223157"/>
                  </a:lnTo>
                  <a:lnTo>
                    <a:pt x="1013916" y="1201115"/>
                  </a:lnTo>
                  <a:lnTo>
                    <a:pt x="1006776" y="1183109"/>
                  </a:lnTo>
                  <a:lnTo>
                    <a:pt x="1005844" y="1164172"/>
                  </a:lnTo>
                  <a:lnTo>
                    <a:pt x="1005844" y="1146166"/>
                  </a:lnTo>
                  <a:lnTo>
                    <a:pt x="1012985" y="1121951"/>
                  </a:lnTo>
                  <a:lnTo>
                    <a:pt x="1016089" y="1111396"/>
                  </a:lnTo>
                  <a:lnTo>
                    <a:pt x="1016089" y="1102083"/>
                  </a:lnTo>
                  <a:lnTo>
                    <a:pt x="1013916" y="1094632"/>
                  </a:lnTo>
                  <a:lnTo>
                    <a:pt x="1017952" y="1085319"/>
                  </a:lnTo>
                  <a:lnTo>
                    <a:pt x="1025092" y="1074764"/>
                  </a:lnTo>
                  <a:lnTo>
                    <a:pt x="1035647" y="1067313"/>
                  </a:lnTo>
                  <a:lnTo>
                    <a:pt x="1048065" y="1061104"/>
                  </a:lnTo>
                  <a:lnTo>
                    <a:pt x="1059551" y="1057999"/>
                  </a:lnTo>
                  <a:lnTo>
                    <a:pt x="1076316" y="1055826"/>
                  </a:lnTo>
                  <a:lnTo>
                    <a:pt x="1091838" y="1055826"/>
                  </a:lnTo>
                  <a:lnTo>
                    <a:pt x="1108602" y="1060173"/>
                  </a:lnTo>
                  <a:lnTo>
                    <a:pt x="1121020" y="1065450"/>
                  </a:lnTo>
                  <a:lnTo>
                    <a:pt x="1137784" y="1065450"/>
                  </a:lnTo>
                  <a:lnTo>
                    <a:pt x="1134679" y="1060173"/>
                  </a:lnTo>
                  <a:lnTo>
                    <a:pt x="1132506" y="1055826"/>
                  </a:lnTo>
                  <a:lnTo>
                    <a:pt x="1130333" y="1052722"/>
                  </a:lnTo>
                  <a:lnTo>
                    <a:pt x="1127229" y="1047444"/>
                  </a:lnTo>
                  <a:lnTo>
                    <a:pt x="1125055" y="1041235"/>
                  </a:lnTo>
                  <a:lnTo>
                    <a:pt x="1128160" y="1041235"/>
                  </a:lnTo>
                  <a:lnTo>
                    <a:pt x="1128160" y="1038131"/>
                  </a:lnTo>
                  <a:lnTo>
                    <a:pt x="1149891" y="1041235"/>
                  </a:lnTo>
                  <a:lnTo>
                    <a:pt x="1168518" y="1048686"/>
                  </a:lnTo>
                  <a:lnTo>
                    <a:pt x="1184040" y="1056137"/>
                  </a:lnTo>
                  <a:lnTo>
                    <a:pt x="1197700" y="1058310"/>
                  </a:lnTo>
                  <a:lnTo>
                    <a:pt x="1208255" y="1067623"/>
                  </a:lnTo>
                  <a:lnTo>
                    <a:pt x="1219741" y="1083456"/>
                  </a:lnTo>
                  <a:lnTo>
                    <a:pt x="1230297" y="1105498"/>
                  </a:lnTo>
                  <a:lnTo>
                    <a:pt x="1239610" y="1126608"/>
                  </a:lnTo>
                  <a:lnTo>
                    <a:pt x="1244888" y="1142441"/>
                  </a:lnTo>
                  <a:lnTo>
                    <a:pt x="1257305" y="1146787"/>
                  </a:lnTo>
                  <a:lnTo>
                    <a:pt x="1257305" y="1142441"/>
                  </a:lnTo>
                  <a:lnTo>
                    <a:pt x="1261341" y="1142441"/>
                  </a:lnTo>
                  <a:lnTo>
                    <a:pt x="1257305" y="1124435"/>
                  </a:lnTo>
                  <a:lnTo>
                    <a:pt x="1250165" y="1104566"/>
                  </a:lnTo>
                  <a:lnTo>
                    <a:pt x="1243025" y="1083456"/>
                  </a:lnTo>
                  <a:lnTo>
                    <a:pt x="1237747" y="1063587"/>
                  </a:lnTo>
                  <a:lnTo>
                    <a:pt x="1235574" y="1045581"/>
                  </a:lnTo>
                  <a:lnTo>
                    <a:pt x="1241783" y="1030991"/>
                  </a:lnTo>
                  <a:lnTo>
                    <a:pt x="1247061" y="1012053"/>
                  </a:lnTo>
                  <a:lnTo>
                    <a:pt x="1257616" y="997462"/>
                  </a:lnTo>
                  <a:lnTo>
                    <a:pt x="1274380" y="986907"/>
                  </a:lnTo>
                  <a:lnTo>
                    <a:pt x="1291144" y="975421"/>
                  </a:lnTo>
                  <a:lnTo>
                    <a:pt x="1306666" y="967039"/>
                  </a:lnTo>
                  <a:lnTo>
                    <a:pt x="1321257" y="957725"/>
                  </a:lnTo>
                  <a:lnTo>
                    <a:pt x="1321257" y="952448"/>
                  </a:lnTo>
                  <a:lnTo>
                    <a:pt x="1318153" y="940961"/>
                  </a:lnTo>
                  <a:lnTo>
                    <a:pt x="1314117" y="928233"/>
                  </a:lnTo>
                  <a:lnTo>
                    <a:pt x="1311012" y="917678"/>
                  </a:lnTo>
                  <a:lnTo>
                    <a:pt x="1308839" y="913332"/>
                  </a:lnTo>
                  <a:lnTo>
                    <a:pt x="1308839" y="904018"/>
                  </a:lnTo>
                  <a:lnTo>
                    <a:pt x="1314117" y="908364"/>
                  </a:lnTo>
                  <a:lnTo>
                    <a:pt x="1316290" y="910538"/>
                  </a:lnTo>
                  <a:lnTo>
                    <a:pt x="1320326" y="911469"/>
                  </a:lnTo>
                  <a:lnTo>
                    <a:pt x="1321257" y="913642"/>
                  </a:lnTo>
                  <a:lnTo>
                    <a:pt x="1325293" y="917988"/>
                  </a:lnTo>
                  <a:lnTo>
                    <a:pt x="1337711" y="886633"/>
                  </a:lnTo>
                  <a:lnTo>
                    <a:pt x="1348266" y="857141"/>
                  </a:lnTo>
                  <a:lnTo>
                    <a:pt x="1362857" y="854968"/>
                  </a:lnTo>
                  <a:lnTo>
                    <a:pt x="1376517" y="852795"/>
                  </a:lnTo>
                  <a:lnTo>
                    <a:pt x="1391108" y="849690"/>
                  </a:lnTo>
                  <a:lnTo>
                    <a:pt x="1401663" y="840377"/>
                  </a:lnTo>
                  <a:lnTo>
                    <a:pt x="1408803" y="840377"/>
                  </a:lnTo>
                  <a:lnTo>
                    <a:pt x="1405698" y="837272"/>
                  </a:lnTo>
                  <a:lnTo>
                    <a:pt x="1398558" y="835099"/>
                  </a:lnTo>
                  <a:lnTo>
                    <a:pt x="1392349" y="832926"/>
                  </a:lnTo>
                  <a:lnTo>
                    <a:pt x="1398558" y="814920"/>
                  </a:lnTo>
                  <a:lnTo>
                    <a:pt x="1406940" y="802192"/>
                  </a:lnTo>
                  <a:lnTo>
                    <a:pt x="1420600" y="792879"/>
                  </a:lnTo>
                  <a:lnTo>
                    <a:pt x="1435191" y="785428"/>
                  </a:lnTo>
                  <a:lnTo>
                    <a:pt x="1448850" y="780150"/>
                  </a:lnTo>
                  <a:lnTo>
                    <a:pt x="1465615" y="772700"/>
                  </a:lnTo>
                  <a:lnTo>
                    <a:pt x="1478032" y="763386"/>
                  </a:lnTo>
                  <a:lnTo>
                    <a:pt x="1478032" y="761213"/>
                  </a:lnTo>
                  <a:lnTo>
                    <a:pt x="1478032" y="759040"/>
                  </a:lnTo>
                  <a:lnTo>
                    <a:pt x="1480205" y="759040"/>
                  </a:lnTo>
                  <a:lnTo>
                    <a:pt x="1482379" y="759040"/>
                  </a:lnTo>
                  <a:lnTo>
                    <a:pt x="1482379" y="763386"/>
                  </a:lnTo>
                  <a:lnTo>
                    <a:pt x="1489519" y="766491"/>
                  </a:lnTo>
                  <a:lnTo>
                    <a:pt x="1482379" y="775804"/>
                  </a:lnTo>
                  <a:lnTo>
                    <a:pt x="1475238" y="781082"/>
                  </a:lnTo>
                  <a:lnTo>
                    <a:pt x="1465925" y="787291"/>
                  </a:lnTo>
                  <a:lnTo>
                    <a:pt x="1465925" y="803123"/>
                  </a:lnTo>
                  <a:lnTo>
                    <a:pt x="1484552" y="795673"/>
                  </a:lnTo>
                  <a:lnTo>
                    <a:pt x="1499143" y="785117"/>
                  </a:lnTo>
                  <a:lnTo>
                    <a:pt x="1509698" y="772389"/>
                  </a:lnTo>
                  <a:lnTo>
                    <a:pt x="1511871" y="770216"/>
                  </a:lnTo>
                  <a:lnTo>
                    <a:pt x="1511871" y="768043"/>
                  </a:lnTo>
                  <a:lnTo>
                    <a:pt x="1514044" y="768043"/>
                  </a:lnTo>
                  <a:lnTo>
                    <a:pt x="1514044" y="765870"/>
                  </a:lnTo>
                  <a:lnTo>
                    <a:pt x="1514044" y="762765"/>
                  </a:lnTo>
                  <a:lnTo>
                    <a:pt x="1504731" y="751279"/>
                  </a:lnTo>
                  <a:lnTo>
                    <a:pt x="1497590" y="740724"/>
                  </a:lnTo>
                  <a:lnTo>
                    <a:pt x="1488277" y="730169"/>
                  </a:lnTo>
                  <a:lnTo>
                    <a:pt x="1473686" y="722718"/>
                  </a:lnTo>
                  <a:lnTo>
                    <a:pt x="1475859" y="711231"/>
                  </a:lnTo>
                  <a:lnTo>
                    <a:pt x="1478032" y="703781"/>
                  </a:lnTo>
                  <a:lnTo>
                    <a:pt x="1481137" y="696330"/>
                  </a:lnTo>
                  <a:lnTo>
                    <a:pt x="1486414" y="687017"/>
                  </a:lnTo>
                  <a:lnTo>
                    <a:pt x="1483310" y="683912"/>
                  </a:lnTo>
                  <a:lnTo>
                    <a:pt x="1479274" y="681739"/>
                  </a:lnTo>
                  <a:lnTo>
                    <a:pt x="1476170" y="679566"/>
                  </a:lnTo>
                  <a:lnTo>
                    <a:pt x="1473996" y="678635"/>
                  </a:lnTo>
                  <a:lnTo>
                    <a:pt x="1471823" y="674288"/>
                  </a:lnTo>
                  <a:lnTo>
                    <a:pt x="1470892" y="671184"/>
                  </a:lnTo>
                  <a:lnTo>
                    <a:pt x="1446988" y="676461"/>
                  </a:lnTo>
                  <a:lnTo>
                    <a:pt x="1425257" y="685775"/>
                  </a:lnTo>
                  <a:lnTo>
                    <a:pt x="1407561" y="698503"/>
                  </a:lnTo>
                  <a:lnTo>
                    <a:pt x="1403525" y="698503"/>
                  </a:lnTo>
                  <a:lnTo>
                    <a:pt x="1418116" y="681739"/>
                  </a:lnTo>
                  <a:lnTo>
                    <a:pt x="1437985" y="672426"/>
                  </a:lnTo>
                  <a:lnTo>
                    <a:pt x="1459716" y="664975"/>
                  </a:lnTo>
                  <a:lnTo>
                    <a:pt x="1485793" y="661870"/>
                  </a:lnTo>
                  <a:lnTo>
                    <a:pt x="1510940" y="657524"/>
                  </a:lnTo>
                  <a:lnTo>
                    <a:pt x="1537017" y="654420"/>
                  </a:lnTo>
                  <a:lnTo>
                    <a:pt x="1562163" y="649142"/>
                  </a:lnTo>
                  <a:lnTo>
                    <a:pt x="1583894" y="639829"/>
                  </a:lnTo>
                  <a:lnTo>
                    <a:pt x="1603763" y="625238"/>
                  </a:lnTo>
                  <a:lnTo>
                    <a:pt x="1603763" y="622133"/>
                  </a:lnTo>
                  <a:lnTo>
                    <a:pt x="1603763" y="619960"/>
                  </a:lnTo>
                  <a:lnTo>
                    <a:pt x="1603763" y="615614"/>
                  </a:lnTo>
                  <a:lnTo>
                    <a:pt x="1601590" y="614683"/>
                  </a:lnTo>
                  <a:lnTo>
                    <a:pt x="1601590" y="610336"/>
                  </a:lnTo>
                  <a:lnTo>
                    <a:pt x="1601590" y="607232"/>
                  </a:lnTo>
                  <a:lnTo>
                    <a:pt x="1603763" y="601023"/>
                  </a:lnTo>
                  <a:lnTo>
                    <a:pt x="1601590" y="595746"/>
                  </a:lnTo>
                  <a:lnTo>
                    <a:pt x="1601590" y="590468"/>
                  </a:lnTo>
                  <a:lnTo>
                    <a:pt x="1600658" y="586122"/>
                  </a:lnTo>
                  <a:lnTo>
                    <a:pt x="1600658" y="580844"/>
                  </a:lnTo>
                  <a:lnTo>
                    <a:pt x="1581721" y="580844"/>
                  </a:lnTo>
                  <a:lnTo>
                    <a:pt x="1579548" y="566253"/>
                  </a:lnTo>
                  <a:lnTo>
                    <a:pt x="1572408" y="556940"/>
                  </a:lnTo>
                  <a:lnTo>
                    <a:pt x="1565268" y="549489"/>
                  </a:lnTo>
                  <a:lnTo>
                    <a:pt x="1552850" y="546385"/>
                  </a:lnTo>
                  <a:lnTo>
                    <a:pt x="1543536" y="556940"/>
                  </a:lnTo>
                  <a:lnTo>
                    <a:pt x="1532981" y="566253"/>
                  </a:lnTo>
                  <a:lnTo>
                    <a:pt x="1521495" y="577740"/>
                  </a:lnTo>
                  <a:lnTo>
                    <a:pt x="1518390" y="577740"/>
                  </a:lnTo>
                  <a:lnTo>
                    <a:pt x="1530808" y="558803"/>
                  </a:lnTo>
                  <a:lnTo>
                    <a:pt x="1542295" y="536761"/>
                  </a:lnTo>
                  <a:lnTo>
                    <a:pt x="1528635" y="526206"/>
                  </a:lnTo>
                  <a:lnTo>
                    <a:pt x="1525531" y="516892"/>
                  </a:lnTo>
                  <a:lnTo>
                    <a:pt x="1527704" y="506337"/>
                  </a:lnTo>
                  <a:lnTo>
                    <a:pt x="1527704" y="494851"/>
                  </a:lnTo>
                  <a:lnTo>
                    <a:pt x="1521495" y="480260"/>
                  </a:lnTo>
                  <a:lnTo>
                    <a:pt x="1520563" y="478087"/>
                  </a:lnTo>
                  <a:lnTo>
                    <a:pt x="1516528" y="478087"/>
                  </a:lnTo>
                  <a:lnTo>
                    <a:pt x="1514354" y="478087"/>
                  </a:lnTo>
                  <a:lnTo>
                    <a:pt x="1511250" y="478087"/>
                  </a:lnTo>
                  <a:lnTo>
                    <a:pt x="1507214" y="478087"/>
                  </a:lnTo>
                  <a:lnTo>
                    <a:pt x="1506283" y="477155"/>
                  </a:lnTo>
                  <a:lnTo>
                    <a:pt x="1504110" y="472809"/>
                  </a:lnTo>
                  <a:lnTo>
                    <a:pt x="1501937" y="469705"/>
                  </a:lnTo>
                  <a:lnTo>
                    <a:pt x="1504110" y="465358"/>
                  </a:lnTo>
                  <a:lnTo>
                    <a:pt x="1504110" y="462254"/>
                  </a:lnTo>
                  <a:lnTo>
                    <a:pt x="1506283" y="460081"/>
                  </a:lnTo>
                  <a:lnTo>
                    <a:pt x="1506283" y="455734"/>
                  </a:lnTo>
                  <a:lnTo>
                    <a:pt x="1506283" y="452630"/>
                  </a:lnTo>
                  <a:lnTo>
                    <a:pt x="1500074" y="443317"/>
                  </a:lnTo>
                  <a:lnTo>
                    <a:pt x="1492934" y="435866"/>
                  </a:lnTo>
                  <a:lnTo>
                    <a:pt x="1485793" y="428415"/>
                  </a:lnTo>
                  <a:lnTo>
                    <a:pt x="1480516" y="420964"/>
                  </a:lnTo>
                  <a:lnTo>
                    <a:pt x="1478343" y="408236"/>
                  </a:lnTo>
                  <a:lnTo>
                    <a:pt x="1463752" y="419723"/>
                  </a:lnTo>
                  <a:lnTo>
                    <a:pt x="1455370" y="434314"/>
                  </a:lnTo>
                  <a:lnTo>
                    <a:pt x="1443883" y="447973"/>
                  </a:lnTo>
                  <a:lnTo>
                    <a:pt x="1429292" y="459460"/>
                  </a:lnTo>
                  <a:lnTo>
                    <a:pt x="1428361" y="455114"/>
                  </a:lnTo>
                  <a:lnTo>
                    <a:pt x="1422152" y="454182"/>
                  </a:lnTo>
                  <a:lnTo>
                    <a:pt x="1419048" y="449836"/>
                  </a:lnTo>
                  <a:lnTo>
                    <a:pt x="1415012" y="447663"/>
                  </a:lnTo>
                  <a:lnTo>
                    <a:pt x="1411907" y="444558"/>
                  </a:lnTo>
                  <a:lnTo>
                    <a:pt x="1409734" y="442385"/>
                  </a:lnTo>
                  <a:lnTo>
                    <a:pt x="1406630" y="431830"/>
                  </a:lnTo>
                  <a:lnTo>
                    <a:pt x="1404457" y="417239"/>
                  </a:lnTo>
                  <a:lnTo>
                    <a:pt x="1400421" y="400475"/>
                  </a:lnTo>
                  <a:lnTo>
                    <a:pt x="1399490" y="391162"/>
                  </a:lnTo>
                  <a:lnTo>
                    <a:pt x="1395454" y="388057"/>
                  </a:lnTo>
                  <a:lnTo>
                    <a:pt x="1390176" y="385884"/>
                  </a:lnTo>
                  <a:lnTo>
                    <a:pt x="1384899" y="383711"/>
                  </a:lnTo>
                  <a:lnTo>
                    <a:pt x="1378690" y="383711"/>
                  </a:lnTo>
                  <a:lnTo>
                    <a:pt x="1375585" y="382780"/>
                  </a:lnTo>
                  <a:lnTo>
                    <a:pt x="1370308" y="378433"/>
                  </a:lnTo>
                  <a:lnTo>
                    <a:pt x="1364099" y="369120"/>
                  </a:lnTo>
                  <a:lnTo>
                    <a:pt x="1358821" y="356392"/>
                  </a:lnTo>
                  <a:lnTo>
                    <a:pt x="1353544" y="347078"/>
                  </a:lnTo>
                  <a:lnTo>
                    <a:pt x="1329639" y="351425"/>
                  </a:lnTo>
                  <a:lnTo>
                    <a:pt x="1307908" y="351425"/>
                  </a:lnTo>
                  <a:lnTo>
                    <a:pt x="1282762" y="347078"/>
                  </a:lnTo>
                  <a:lnTo>
                    <a:pt x="1282762" y="351425"/>
                  </a:lnTo>
                  <a:lnTo>
                    <a:pt x="1278726" y="351425"/>
                  </a:lnTo>
                  <a:lnTo>
                    <a:pt x="1280899" y="369431"/>
                  </a:lnTo>
                  <a:lnTo>
                    <a:pt x="1286177" y="388368"/>
                  </a:lnTo>
                  <a:lnTo>
                    <a:pt x="1290213" y="405132"/>
                  </a:lnTo>
                  <a:lnTo>
                    <a:pt x="1293317" y="420964"/>
                  </a:lnTo>
                  <a:lnTo>
                    <a:pt x="1290213" y="435555"/>
                  </a:lnTo>
                  <a:lnTo>
                    <a:pt x="1283072" y="448284"/>
                  </a:lnTo>
                  <a:lnTo>
                    <a:pt x="1285246" y="454493"/>
                  </a:lnTo>
                  <a:lnTo>
                    <a:pt x="1288350" y="457597"/>
                  </a:lnTo>
                  <a:lnTo>
                    <a:pt x="1292386" y="459770"/>
                  </a:lnTo>
                  <a:lnTo>
                    <a:pt x="1295490" y="461943"/>
                  </a:lnTo>
                  <a:lnTo>
                    <a:pt x="1302630" y="465048"/>
                  </a:lnTo>
                  <a:lnTo>
                    <a:pt x="1302630" y="481812"/>
                  </a:lnTo>
                  <a:lnTo>
                    <a:pt x="1304804" y="498576"/>
                  </a:lnTo>
                  <a:lnTo>
                    <a:pt x="1302630" y="509131"/>
                  </a:lnTo>
                  <a:lnTo>
                    <a:pt x="1297353" y="528068"/>
                  </a:lnTo>
                  <a:lnTo>
                    <a:pt x="1288040" y="542659"/>
                  </a:lnTo>
                  <a:lnTo>
                    <a:pt x="1273449" y="553214"/>
                  </a:lnTo>
                  <a:lnTo>
                    <a:pt x="1258858" y="560665"/>
                  </a:lnTo>
                  <a:lnTo>
                    <a:pt x="1264135" y="577429"/>
                  </a:lnTo>
                  <a:lnTo>
                    <a:pt x="1268171" y="595435"/>
                  </a:lnTo>
                  <a:lnTo>
                    <a:pt x="1270344" y="610026"/>
                  </a:lnTo>
                  <a:lnTo>
                    <a:pt x="1270344" y="621513"/>
                  </a:lnTo>
                  <a:lnTo>
                    <a:pt x="1268171" y="624617"/>
                  </a:lnTo>
                  <a:lnTo>
                    <a:pt x="1268171" y="626790"/>
                  </a:lnTo>
                  <a:lnTo>
                    <a:pt x="1268171" y="628963"/>
                  </a:lnTo>
                  <a:lnTo>
                    <a:pt x="1265998" y="628963"/>
                  </a:lnTo>
                  <a:lnTo>
                    <a:pt x="1262893" y="629895"/>
                  </a:lnTo>
                  <a:lnTo>
                    <a:pt x="1260720" y="629895"/>
                  </a:lnTo>
                  <a:lnTo>
                    <a:pt x="1258547" y="632068"/>
                  </a:lnTo>
                  <a:lnTo>
                    <a:pt x="1256374" y="632068"/>
                  </a:lnTo>
                  <a:lnTo>
                    <a:pt x="1253270" y="634241"/>
                  </a:lnTo>
                  <a:lnTo>
                    <a:pt x="1242714" y="617477"/>
                  </a:lnTo>
                  <a:lnTo>
                    <a:pt x="1233401" y="604748"/>
                  </a:lnTo>
                  <a:lnTo>
                    <a:pt x="1229365" y="593262"/>
                  </a:lnTo>
                  <a:lnTo>
                    <a:pt x="1228434" y="582707"/>
                  </a:lnTo>
                  <a:lnTo>
                    <a:pt x="1226261" y="571220"/>
                  </a:lnTo>
                  <a:lnTo>
                    <a:pt x="1222225" y="556629"/>
                  </a:lnTo>
                  <a:lnTo>
                    <a:pt x="1219121" y="536761"/>
                  </a:lnTo>
                  <a:lnTo>
                    <a:pt x="1189939" y="529310"/>
                  </a:lnTo>
                  <a:lnTo>
                    <a:pt x="1185903" y="529310"/>
                  </a:lnTo>
                  <a:lnTo>
                    <a:pt x="1184972" y="531483"/>
                  </a:lnTo>
                  <a:lnTo>
                    <a:pt x="1180936" y="533656"/>
                  </a:lnTo>
                  <a:lnTo>
                    <a:pt x="1178763" y="535829"/>
                  </a:lnTo>
                  <a:lnTo>
                    <a:pt x="1175658" y="535829"/>
                  </a:lnTo>
                  <a:lnTo>
                    <a:pt x="1171622" y="536761"/>
                  </a:lnTo>
                  <a:lnTo>
                    <a:pt x="1168518" y="535829"/>
                  </a:lnTo>
                  <a:lnTo>
                    <a:pt x="1163240" y="533656"/>
                  </a:lnTo>
                  <a:lnTo>
                    <a:pt x="1150202" y="527137"/>
                  </a:lnTo>
                  <a:lnTo>
                    <a:pt x="1139646" y="515650"/>
                  </a:lnTo>
                  <a:lnTo>
                    <a:pt x="1127229" y="502922"/>
                  </a:lnTo>
                  <a:lnTo>
                    <a:pt x="1113569" y="493609"/>
                  </a:lnTo>
                  <a:lnTo>
                    <a:pt x="1101151" y="488331"/>
                  </a:lnTo>
                  <a:lnTo>
                    <a:pt x="1088733" y="490504"/>
                  </a:lnTo>
                  <a:lnTo>
                    <a:pt x="1083456" y="488331"/>
                  </a:lnTo>
                  <a:lnTo>
                    <a:pt x="1077247" y="488331"/>
                  </a:lnTo>
                  <a:lnTo>
                    <a:pt x="1076316" y="486158"/>
                  </a:lnTo>
                  <a:lnTo>
                    <a:pt x="1076316" y="485227"/>
                  </a:lnTo>
                  <a:lnTo>
                    <a:pt x="1076316" y="483054"/>
                  </a:lnTo>
                  <a:lnTo>
                    <a:pt x="1076316" y="480881"/>
                  </a:lnTo>
                  <a:lnTo>
                    <a:pt x="1076316" y="477776"/>
                  </a:lnTo>
                  <a:lnTo>
                    <a:pt x="1076316" y="473430"/>
                  </a:lnTo>
                  <a:lnTo>
                    <a:pt x="1072280" y="470325"/>
                  </a:lnTo>
                  <a:lnTo>
                    <a:pt x="1072280" y="461012"/>
                  </a:lnTo>
                  <a:lnTo>
                    <a:pt x="1052411" y="461012"/>
                  </a:lnTo>
                  <a:lnTo>
                    <a:pt x="1052411" y="441143"/>
                  </a:lnTo>
                  <a:lnTo>
                    <a:pt x="1048375" y="421275"/>
                  </a:lnTo>
                  <a:lnTo>
                    <a:pt x="1042166" y="406684"/>
                  </a:lnTo>
                  <a:lnTo>
                    <a:pt x="1042166" y="382469"/>
                  </a:lnTo>
                  <a:lnTo>
                    <a:pt x="1048375" y="365705"/>
                  </a:lnTo>
                  <a:lnTo>
                    <a:pt x="1057689" y="355150"/>
                  </a:lnTo>
                  <a:lnTo>
                    <a:pt x="1072280" y="345837"/>
                  </a:lnTo>
                  <a:lnTo>
                    <a:pt x="1089044" y="340559"/>
                  </a:lnTo>
                  <a:lnTo>
                    <a:pt x="1089044" y="335282"/>
                  </a:lnTo>
                  <a:lnTo>
                    <a:pt x="1086871" y="329073"/>
                  </a:lnTo>
                  <a:lnTo>
                    <a:pt x="1086871" y="325968"/>
                  </a:lnTo>
                  <a:lnTo>
                    <a:pt x="1084698" y="323795"/>
                  </a:lnTo>
                  <a:lnTo>
                    <a:pt x="1083766" y="320691"/>
                  </a:lnTo>
                  <a:lnTo>
                    <a:pt x="1081593" y="316344"/>
                  </a:lnTo>
                  <a:lnTo>
                    <a:pt x="1072280" y="316344"/>
                  </a:lnTo>
                  <a:lnTo>
                    <a:pt x="1072280" y="313240"/>
                  </a:lnTo>
                  <a:lnTo>
                    <a:pt x="1079420" y="314171"/>
                  </a:lnTo>
                  <a:lnTo>
                    <a:pt x="1083456" y="316344"/>
                  </a:lnTo>
                  <a:lnTo>
                    <a:pt x="1088733" y="318517"/>
                  </a:lnTo>
                  <a:lnTo>
                    <a:pt x="1094011" y="320691"/>
                  </a:lnTo>
                  <a:lnTo>
                    <a:pt x="1101151" y="320691"/>
                  </a:lnTo>
                  <a:lnTo>
                    <a:pt x="1105187" y="307031"/>
                  </a:lnTo>
                  <a:lnTo>
                    <a:pt x="1108291" y="298649"/>
                  </a:lnTo>
                  <a:lnTo>
                    <a:pt x="1115432" y="291198"/>
                  </a:lnTo>
                  <a:lnTo>
                    <a:pt x="1124745" y="283748"/>
                  </a:lnTo>
                  <a:lnTo>
                    <a:pt x="1126918" y="279401"/>
                  </a:lnTo>
                  <a:lnTo>
                    <a:pt x="1130023" y="276297"/>
                  </a:lnTo>
                  <a:lnTo>
                    <a:pt x="1132196" y="271951"/>
                  </a:lnTo>
                  <a:lnTo>
                    <a:pt x="1132196" y="266673"/>
                  </a:lnTo>
                  <a:lnTo>
                    <a:pt x="1130023" y="261395"/>
                  </a:lnTo>
                  <a:lnTo>
                    <a:pt x="1127849" y="259222"/>
                  </a:lnTo>
                  <a:lnTo>
                    <a:pt x="1126918" y="257049"/>
                  </a:lnTo>
                  <a:lnTo>
                    <a:pt x="1124745" y="254876"/>
                  </a:lnTo>
                  <a:lnTo>
                    <a:pt x="1120709" y="251772"/>
                  </a:lnTo>
                  <a:lnTo>
                    <a:pt x="1117605" y="251772"/>
                  </a:lnTo>
                  <a:lnTo>
                    <a:pt x="1117605" y="247736"/>
                  </a:lnTo>
                  <a:lnTo>
                    <a:pt x="1135300" y="252082"/>
                  </a:lnTo>
                  <a:lnTo>
                    <a:pt x="1147718" y="259533"/>
                  </a:lnTo>
                  <a:lnTo>
                    <a:pt x="1157031" y="259533"/>
                  </a:lnTo>
                  <a:lnTo>
                    <a:pt x="1159205" y="241527"/>
                  </a:lnTo>
                  <a:lnTo>
                    <a:pt x="1161378" y="230040"/>
                  </a:lnTo>
                  <a:lnTo>
                    <a:pt x="1157342" y="219485"/>
                  </a:lnTo>
                  <a:lnTo>
                    <a:pt x="1157342" y="215139"/>
                  </a:lnTo>
                  <a:lnTo>
                    <a:pt x="1208255" y="212034"/>
                  </a:lnTo>
                  <a:lnTo>
                    <a:pt x="1208255" y="205826"/>
                  </a:lnTo>
                  <a:lnTo>
                    <a:pt x="1206082" y="202721"/>
                  </a:lnTo>
                  <a:lnTo>
                    <a:pt x="1206082" y="200548"/>
                  </a:lnTo>
                  <a:lnTo>
                    <a:pt x="1205151" y="198375"/>
                  </a:lnTo>
                  <a:lnTo>
                    <a:pt x="1202977" y="197444"/>
                  </a:lnTo>
                  <a:lnTo>
                    <a:pt x="1200804" y="195270"/>
                  </a:lnTo>
                  <a:lnTo>
                    <a:pt x="1200804" y="190924"/>
                  </a:lnTo>
                  <a:lnTo>
                    <a:pt x="1206082" y="193097"/>
                  </a:lnTo>
                  <a:lnTo>
                    <a:pt x="1210118" y="195270"/>
                  </a:lnTo>
                  <a:lnTo>
                    <a:pt x="1213222" y="197444"/>
                  </a:lnTo>
                  <a:lnTo>
                    <a:pt x="1217258" y="198375"/>
                  </a:lnTo>
                  <a:lnTo>
                    <a:pt x="1224398" y="198375"/>
                  </a:lnTo>
                  <a:lnTo>
                    <a:pt x="1226571" y="187820"/>
                  </a:lnTo>
                  <a:lnTo>
                    <a:pt x="1229676" y="173229"/>
                  </a:lnTo>
                  <a:lnTo>
                    <a:pt x="1233711" y="154292"/>
                  </a:lnTo>
                  <a:lnTo>
                    <a:pt x="1234643" y="138459"/>
                  </a:lnTo>
                  <a:lnTo>
                    <a:pt x="1236816" y="125731"/>
                  </a:lnTo>
                  <a:lnTo>
                    <a:pt x="1236816" y="118280"/>
                  </a:lnTo>
                  <a:lnTo>
                    <a:pt x="1236816" y="103689"/>
                  </a:lnTo>
                  <a:lnTo>
                    <a:pt x="1229676" y="97480"/>
                  </a:lnTo>
                  <a:lnTo>
                    <a:pt x="1220362" y="99653"/>
                  </a:lnTo>
                  <a:lnTo>
                    <a:pt x="1211980" y="103999"/>
                  </a:lnTo>
                  <a:lnTo>
                    <a:pt x="1204840" y="103999"/>
                  </a:lnTo>
                  <a:lnTo>
                    <a:pt x="1202667" y="99653"/>
                  </a:lnTo>
                  <a:lnTo>
                    <a:pt x="1198631" y="97480"/>
                  </a:lnTo>
                  <a:lnTo>
                    <a:pt x="1197700" y="94376"/>
                  </a:lnTo>
                  <a:lnTo>
                    <a:pt x="1193664" y="90029"/>
                  </a:lnTo>
                  <a:lnTo>
                    <a:pt x="1191491" y="86925"/>
                  </a:lnTo>
                  <a:lnTo>
                    <a:pt x="1188386" y="84752"/>
                  </a:lnTo>
                  <a:lnTo>
                    <a:pt x="1184351" y="82579"/>
                  </a:lnTo>
                  <a:lnTo>
                    <a:pt x="1181246" y="82579"/>
                  </a:lnTo>
                  <a:lnTo>
                    <a:pt x="1177210" y="86925"/>
                  </a:lnTo>
                  <a:lnTo>
                    <a:pt x="1166655" y="96238"/>
                  </a:lnTo>
                  <a:lnTo>
                    <a:pt x="1162619" y="108966"/>
                  </a:lnTo>
                  <a:lnTo>
                    <a:pt x="1162619" y="121695"/>
                  </a:lnTo>
                  <a:lnTo>
                    <a:pt x="1164793" y="134423"/>
                  </a:lnTo>
                  <a:lnTo>
                    <a:pt x="1164793" y="147151"/>
                  </a:lnTo>
                  <a:lnTo>
                    <a:pt x="1157652" y="163915"/>
                  </a:lnTo>
                  <a:lnTo>
                    <a:pt x="1148339" y="178506"/>
                  </a:lnTo>
                  <a:lnTo>
                    <a:pt x="1143061" y="176333"/>
                  </a:lnTo>
                  <a:lnTo>
                    <a:pt x="1139957" y="175402"/>
                  </a:lnTo>
                  <a:lnTo>
                    <a:pt x="1137784" y="173229"/>
                  </a:lnTo>
                  <a:lnTo>
                    <a:pt x="1135611" y="171056"/>
                  </a:lnTo>
                  <a:lnTo>
                    <a:pt x="1132506" y="167951"/>
                  </a:lnTo>
                  <a:lnTo>
                    <a:pt x="1134679" y="161742"/>
                  </a:lnTo>
                  <a:lnTo>
                    <a:pt x="1134679" y="153360"/>
                  </a:lnTo>
                  <a:lnTo>
                    <a:pt x="1135611" y="140632"/>
                  </a:lnTo>
                  <a:lnTo>
                    <a:pt x="1137784" y="126041"/>
                  </a:lnTo>
                  <a:lnTo>
                    <a:pt x="1137784" y="114244"/>
                  </a:lnTo>
                  <a:lnTo>
                    <a:pt x="1128470" y="118590"/>
                  </a:lnTo>
                  <a:lnTo>
                    <a:pt x="1123193" y="123868"/>
                  </a:lnTo>
                  <a:lnTo>
                    <a:pt x="1117915" y="129145"/>
                  </a:lnTo>
                  <a:lnTo>
                    <a:pt x="1112638" y="134423"/>
                  </a:lnTo>
                  <a:lnTo>
                    <a:pt x="1101151" y="134423"/>
                  </a:lnTo>
                  <a:lnTo>
                    <a:pt x="1098047" y="119832"/>
                  </a:lnTo>
                  <a:lnTo>
                    <a:pt x="1098047" y="103999"/>
                  </a:lnTo>
                  <a:lnTo>
                    <a:pt x="1071969" y="103999"/>
                  </a:lnTo>
                  <a:lnTo>
                    <a:pt x="1076005" y="96549"/>
                  </a:lnTo>
                  <a:lnTo>
                    <a:pt x="1076936" y="90340"/>
                  </a:lnTo>
                  <a:lnTo>
                    <a:pt x="1079110" y="85062"/>
                  </a:lnTo>
                  <a:lnTo>
                    <a:pt x="1083145" y="81958"/>
                  </a:lnTo>
                  <a:lnTo>
                    <a:pt x="1088423" y="77611"/>
                  </a:lnTo>
                  <a:lnTo>
                    <a:pt x="1088423" y="70161"/>
                  </a:lnTo>
                  <a:lnTo>
                    <a:pt x="1088423" y="62710"/>
                  </a:lnTo>
                  <a:lnTo>
                    <a:pt x="1086250" y="59606"/>
                  </a:lnTo>
                  <a:lnTo>
                    <a:pt x="1083145" y="55259"/>
                  </a:lnTo>
                  <a:lnTo>
                    <a:pt x="1079110" y="52155"/>
                  </a:lnTo>
                  <a:lnTo>
                    <a:pt x="1071969" y="49982"/>
                  </a:lnTo>
                  <a:lnTo>
                    <a:pt x="1074142" y="42531"/>
                  </a:lnTo>
                  <a:lnTo>
                    <a:pt x="1076316" y="39427"/>
                  </a:lnTo>
                  <a:lnTo>
                    <a:pt x="1077247" y="35080"/>
                  </a:lnTo>
                  <a:lnTo>
                    <a:pt x="1079420" y="29803"/>
                  </a:lnTo>
                  <a:lnTo>
                    <a:pt x="1081593" y="25457"/>
                  </a:lnTo>
                  <a:lnTo>
                    <a:pt x="1079420" y="22352"/>
                  </a:lnTo>
                  <a:lnTo>
                    <a:pt x="1076316" y="18006"/>
                  </a:lnTo>
                  <a:lnTo>
                    <a:pt x="1074142" y="17075"/>
                  </a:lnTo>
                  <a:lnTo>
                    <a:pt x="1071969" y="14901"/>
                  </a:lnTo>
                  <a:lnTo>
                    <a:pt x="1069796" y="12728"/>
                  </a:lnTo>
                  <a:lnTo>
                    <a:pt x="1069796" y="7451"/>
                  </a:lnTo>
                  <a:lnTo>
                    <a:pt x="1068865" y="0"/>
                  </a:lnTo>
                  <a:lnTo>
                    <a:pt x="1057378" y="2173"/>
                  </a:lnTo>
                  <a:lnTo>
                    <a:pt x="1046823" y="5278"/>
                  </a:lnTo>
                  <a:lnTo>
                    <a:pt x="1037510" y="9624"/>
                  </a:lnTo>
                  <a:lnTo>
                    <a:pt x="1025092" y="29492"/>
                  </a:lnTo>
                  <a:lnTo>
                    <a:pt x="1021056" y="47498"/>
                  </a:lnTo>
                  <a:lnTo>
                    <a:pt x="1023229" y="66435"/>
                  </a:lnTo>
                  <a:lnTo>
                    <a:pt x="1032543" y="82268"/>
                  </a:lnTo>
                  <a:lnTo>
                    <a:pt x="1044960" y="96859"/>
                  </a:lnTo>
                  <a:lnTo>
                    <a:pt x="1047134" y="104310"/>
                  </a:lnTo>
                  <a:lnTo>
                    <a:pt x="1044960" y="118901"/>
                  </a:lnTo>
                  <a:lnTo>
                    <a:pt x="1044960" y="135665"/>
                  </a:lnTo>
                  <a:lnTo>
                    <a:pt x="1044960" y="150256"/>
                  </a:lnTo>
                  <a:lnTo>
                    <a:pt x="1032543" y="150256"/>
                  </a:lnTo>
                  <a:lnTo>
                    <a:pt x="1032543" y="153360"/>
                  </a:lnTo>
                  <a:lnTo>
                    <a:pt x="1030369" y="159569"/>
                  </a:lnTo>
                  <a:lnTo>
                    <a:pt x="1030369" y="162674"/>
                  </a:lnTo>
                  <a:lnTo>
                    <a:pt x="1028196" y="170124"/>
                  </a:lnTo>
                  <a:lnTo>
                    <a:pt x="1019814" y="153360"/>
                  </a:lnTo>
                  <a:lnTo>
                    <a:pt x="1012674" y="137528"/>
                  </a:lnTo>
                  <a:lnTo>
                    <a:pt x="988770" y="137528"/>
                  </a:lnTo>
                  <a:lnTo>
                    <a:pt x="988770" y="150256"/>
                  </a:lnTo>
                  <a:lnTo>
                    <a:pt x="986597" y="152429"/>
                  </a:lnTo>
                  <a:lnTo>
                    <a:pt x="984424" y="153360"/>
                  </a:lnTo>
                  <a:lnTo>
                    <a:pt x="983492" y="155533"/>
                  </a:lnTo>
                  <a:lnTo>
                    <a:pt x="981319" y="157706"/>
                  </a:lnTo>
                  <a:lnTo>
                    <a:pt x="962692" y="157706"/>
                  </a:lnTo>
                  <a:lnTo>
                    <a:pt x="950275" y="155533"/>
                  </a:lnTo>
                  <a:lnTo>
                    <a:pt x="937857" y="153360"/>
                  </a:lnTo>
                  <a:lnTo>
                    <a:pt x="925439" y="150256"/>
                  </a:lnTo>
                  <a:lnTo>
                    <a:pt x="905570" y="150256"/>
                  </a:lnTo>
                  <a:lnTo>
                    <a:pt x="901535" y="142805"/>
                  </a:lnTo>
                  <a:lnTo>
                    <a:pt x="898430" y="139701"/>
                  </a:lnTo>
                  <a:lnTo>
                    <a:pt x="894394" y="133492"/>
                  </a:lnTo>
                  <a:lnTo>
                    <a:pt x="889117" y="130387"/>
                  </a:lnTo>
                  <a:lnTo>
                    <a:pt x="889117" y="117659"/>
                  </a:lnTo>
                  <a:lnTo>
                    <a:pt x="842239" y="122937"/>
                  </a:lnTo>
                  <a:lnTo>
                    <a:pt x="842239" y="126041"/>
                  </a:lnTo>
                  <a:lnTo>
                    <a:pt x="838204" y="126041"/>
                  </a:lnTo>
                  <a:lnTo>
                    <a:pt x="838204" y="132250"/>
                  </a:lnTo>
                  <a:lnTo>
                    <a:pt x="840377" y="135354"/>
                  </a:lnTo>
                  <a:lnTo>
                    <a:pt x="842550" y="139701"/>
                  </a:lnTo>
                  <a:lnTo>
                    <a:pt x="843481" y="140632"/>
                  </a:lnTo>
                  <a:lnTo>
                    <a:pt x="845654" y="145910"/>
                  </a:lnTo>
                  <a:lnTo>
                    <a:pt x="877941" y="145910"/>
                  </a:lnTo>
                  <a:lnTo>
                    <a:pt x="877941" y="150256"/>
                  </a:lnTo>
                  <a:lnTo>
                    <a:pt x="870800" y="152429"/>
                  </a:lnTo>
                  <a:lnTo>
                    <a:pt x="865523" y="153360"/>
                  </a:lnTo>
                  <a:lnTo>
                    <a:pt x="858383" y="153360"/>
                  </a:lnTo>
                  <a:lnTo>
                    <a:pt x="849069" y="153360"/>
                  </a:lnTo>
                  <a:lnTo>
                    <a:pt x="849069" y="189993"/>
                  </a:lnTo>
                  <a:lnTo>
                    <a:pt x="840687" y="179438"/>
                  </a:lnTo>
                  <a:lnTo>
                    <a:pt x="831374" y="167951"/>
                  </a:lnTo>
                  <a:lnTo>
                    <a:pt x="822060" y="157396"/>
                  </a:lnTo>
                  <a:lnTo>
                    <a:pt x="813678" y="155223"/>
                  </a:lnTo>
                  <a:lnTo>
                    <a:pt x="799087" y="155223"/>
                  </a:lnTo>
                  <a:lnTo>
                    <a:pt x="782323" y="155223"/>
                  </a:lnTo>
                  <a:lnTo>
                    <a:pt x="765559" y="153050"/>
                  </a:lnTo>
                  <a:lnTo>
                    <a:pt x="753141" y="153050"/>
                  </a:lnTo>
                  <a:lnTo>
                    <a:pt x="755315" y="149945"/>
                  </a:lnTo>
                  <a:lnTo>
                    <a:pt x="756246" y="147772"/>
                  </a:lnTo>
                  <a:lnTo>
                    <a:pt x="756246" y="145599"/>
                  </a:lnTo>
                  <a:lnTo>
                    <a:pt x="758419" y="144668"/>
                  </a:lnTo>
                  <a:lnTo>
                    <a:pt x="762455" y="142495"/>
                  </a:lnTo>
                  <a:lnTo>
                    <a:pt x="765559" y="140321"/>
                  </a:lnTo>
                  <a:lnTo>
                    <a:pt x="763386" y="137217"/>
                  </a:lnTo>
                  <a:lnTo>
                    <a:pt x="760282" y="129766"/>
                  </a:lnTo>
                  <a:lnTo>
                    <a:pt x="756246" y="124489"/>
                  </a:lnTo>
                  <a:lnTo>
                    <a:pt x="753141" y="120143"/>
                  </a:lnTo>
                  <a:lnTo>
                    <a:pt x="749106" y="117038"/>
                  </a:lnTo>
                  <a:lnTo>
                    <a:pt x="746001" y="117038"/>
                  </a:lnTo>
                  <a:lnTo>
                    <a:pt x="742897" y="117969"/>
                  </a:lnTo>
                  <a:lnTo>
                    <a:pt x="736688" y="120143"/>
                  </a:lnTo>
                  <a:lnTo>
                    <a:pt x="733583" y="122316"/>
                  </a:lnTo>
                  <a:lnTo>
                    <a:pt x="728306" y="122316"/>
                  </a:lnTo>
                  <a:lnTo>
                    <a:pt x="722097" y="122316"/>
                  </a:lnTo>
                  <a:lnTo>
                    <a:pt x="706575" y="110829"/>
                  </a:lnTo>
                  <a:lnTo>
                    <a:pt x="689811" y="98101"/>
                  </a:lnTo>
                  <a:lnTo>
                    <a:pt x="673046" y="85373"/>
                  </a:lnTo>
                  <a:lnTo>
                    <a:pt x="653178" y="80095"/>
                  </a:lnTo>
                  <a:lnTo>
                    <a:pt x="649142" y="81026"/>
                  </a:lnTo>
                  <a:lnTo>
                    <a:pt x="643865" y="83199"/>
                  </a:lnTo>
                  <a:lnTo>
                    <a:pt x="640760" y="87546"/>
                  </a:lnTo>
                  <a:lnTo>
                    <a:pt x="635482" y="90650"/>
                  </a:lnTo>
                  <a:lnTo>
                    <a:pt x="629274" y="92823"/>
                  </a:lnTo>
                  <a:lnTo>
                    <a:pt x="628342" y="88477"/>
                  </a:lnTo>
                  <a:lnTo>
                    <a:pt x="626169" y="85373"/>
                  </a:lnTo>
                  <a:lnTo>
                    <a:pt x="622133" y="80095"/>
                  </a:lnTo>
                  <a:lnTo>
                    <a:pt x="621202" y="80095"/>
                  </a:lnTo>
                  <a:lnTo>
                    <a:pt x="617166" y="80095"/>
                  </a:lnTo>
                  <a:lnTo>
                    <a:pt x="614993" y="81026"/>
                  </a:lnTo>
                  <a:lnTo>
                    <a:pt x="611889" y="83199"/>
                  </a:lnTo>
                  <a:lnTo>
                    <a:pt x="609715" y="85373"/>
                  </a:lnTo>
                  <a:lnTo>
                    <a:pt x="606611" y="88477"/>
                  </a:lnTo>
                  <a:lnTo>
                    <a:pt x="592951" y="85373"/>
                  </a:lnTo>
                  <a:lnTo>
                    <a:pt x="584569" y="77922"/>
                  </a:lnTo>
                  <a:lnTo>
                    <a:pt x="578360" y="68609"/>
                  </a:lnTo>
                  <a:lnTo>
                    <a:pt x="573083" y="55880"/>
                  </a:lnTo>
                  <a:lnTo>
                    <a:pt x="569978" y="58985"/>
                  </a:lnTo>
                  <a:lnTo>
                    <a:pt x="565943" y="65194"/>
                  </a:lnTo>
                  <a:lnTo>
                    <a:pt x="563770" y="70471"/>
                  </a:lnTo>
                  <a:lnTo>
                    <a:pt x="562838" y="75749"/>
                  </a:lnTo>
                  <a:lnTo>
                    <a:pt x="546074" y="77922"/>
                  </a:lnTo>
                  <a:lnTo>
                    <a:pt x="533656" y="77922"/>
                  </a:lnTo>
                  <a:lnTo>
                    <a:pt x="521238" y="80095"/>
                  </a:lnTo>
                  <a:lnTo>
                    <a:pt x="511925" y="85373"/>
                  </a:lnTo>
                  <a:lnTo>
                    <a:pt x="502612" y="95928"/>
                  </a:lnTo>
                  <a:lnTo>
                    <a:pt x="482743" y="92823"/>
                  </a:lnTo>
                  <a:lnTo>
                    <a:pt x="482743" y="85373"/>
                  </a:lnTo>
                  <a:lnTo>
                    <a:pt x="504474" y="76059"/>
                  </a:lnTo>
                  <a:lnTo>
                    <a:pt x="524343" y="63331"/>
                  </a:lnTo>
                  <a:lnTo>
                    <a:pt x="542970" y="48740"/>
                  </a:lnTo>
                  <a:lnTo>
                    <a:pt x="549179" y="48740"/>
                  </a:lnTo>
                  <a:lnTo>
                    <a:pt x="546074" y="46567"/>
                  </a:lnTo>
                  <a:lnTo>
                    <a:pt x="542970" y="44394"/>
                  </a:lnTo>
                  <a:lnTo>
                    <a:pt x="536761" y="43462"/>
                  </a:lnTo>
                  <a:lnTo>
                    <a:pt x="533656" y="41289"/>
                  </a:lnTo>
                  <a:lnTo>
                    <a:pt x="516892" y="44394"/>
                  </a:lnTo>
                  <a:lnTo>
                    <a:pt x="504474" y="50603"/>
                  </a:lnTo>
                  <a:lnTo>
                    <a:pt x="492988" y="58985"/>
                  </a:lnTo>
                  <a:lnTo>
                    <a:pt x="482433" y="66435"/>
                  </a:lnTo>
                  <a:lnTo>
                    <a:pt x="470015" y="73886"/>
                  </a:lnTo>
                  <a:lnTo>
                    <a:pt x="455424" y="78232"/>
                  </a:lnTo>
                  <a:lnTo>
                    <a:pt x="433693" y="80405"/>
                  </a:lnTo>
                  <a:lnTo>
                    <a:pt x="436797" y="88788"/>
                  </a:lnTo>
                  <a:lnTo>
                    <a:pt x="443006" y="96238"/>
                  </a:lnTo>
                  <a:lnTo>
                    <a:pt x="448284" y="103689"/>
                  </a:lnTo>
                  <a:lnTo>
                    <a:pt x="453561" y="109898"/>
                  </a:lnTo>
                  <a:lnTo>
                    <a:pt x="453561" y="117349"/>
                  </a:lnTo>
                  <a:lnTo>
                    <a:pt x="429657" y="113002"/>
                  </a:lnTo>
                  <a:lnTo>
                    <a:pt x="409788" y="102447"/>
                  </a:lnTo>
                  <a:lnTo>
                    <a:pt x="392093" y="90961"/>
                  </a:lnTo>
                  <a:lnTo>
                    <a:pt x="373466" y="78232"/>
                  </a:lnTo>
                  <a:lnTo>
                    <a:pt x="353598" y="68919"/>
                  </a:lnTo>
                  <a:lnTo>
                    <a:pt x="322243" y="73265"/>
                  </a:lnTo>
                  <a:lnTo>
                    <a:pt x="307652" y="68919"/>
                  </a:lnTo>
                  <a:lnTo>
                    <a:pt x="293061" y="61468"/>
                  </a:lnTo>
                  <a:lnTo>
                    <a:pt x="277539" y="56191"/>
                  </a:lnTo>
                  <a:lnTo>
                    <a:pt x="266052" y="51844"/>
                  </a:lnTo>
                  <a:lnTo>
                    <a:pt x="262948" y="51844"/>
                  </a:lnTo>
                  <a:lnTo>
                    <a:pt x="256739" y="54018"/>
                  </a:lnTo>
                  <a:lnTo>
                    <a:pt x="253634" y="56191"/>
                  </a:lnTo>
                  <a:lnTo>
                    <a:pt x="249598" y="56191"/>
                  </a:lnTo>
                  <a:lnTo>
                    <a:pt x="244321" y="58364"/>
                  </a:lnTo>
                  <a:lnTo>
                    <a:pt x="239043" y="56191"/>
                  </a:lnTo>
                  <a:lnTo>
                    <a:pt x="233766" y="54018"/>
                  </a:lnTo>
                  <a:lnTo>
                    <a:pt x="229730" y="50913"/>
                  </a:lnTo>
                  <a:lnTo>
                    <a:pt x="226625" y="46567"/>
                  </a:lnTo>
                  <a:lnTo>
                    <a:pt x="221348" y="41289"/>
                  </a:lnTo>
                  <a:lnTo>
                    <a:pt x="217312" y="38185"/>
                  </a:lnTo>
                  <a:lnTo>
                    <a:pt x="214208" y="36012"/>
                  </a:lnTo>
                  <a:lnTo>
                    <a:pt x="210172" y="36012"/>
                  </a:lnTo>
                  <a:lnTo>
                    <a:pt x="207067" y="36012"/>
                  </a:lnTo>
                  <a:lnTo>
                    <a:pt x="203032" y="38185"/>
                  </a:lnTo>
                  <a:lnTo>
                    <a:pt x="199927" y="39116"/>
                  </a:lnTo>
                  <a:lnTo>
                    <a:pt x="195891" y="39116"/>
                  </a:lnTo>
                  <a:lnTo>
                    <a:pt x="190614" y="39116"/>
                  </a:lnTo>
                  <a:lnTo>
                    <a:pt x="186578" y="36012"/>
                  </a:lnTo>
                  <a:lnTo>
                    <a:pt x="183473" y="31665"/>
                  </a:lnTo>
                  <a:lnTo>
                    <a:pt x="181300" y="30734"/>
                  </a:lnTo>
                  <a:lnTo>
                    <a:pt x="181300" y="26388"/>
                  </a:lnTo>
                  <a:lnTo>
                    <a:pt x="179127" y="24215"/>
                  </a:lnTo>
                  <a:lnTo>
                    <a:pt x="179127" y="21110"/>
                  </a:lnTo>
                  <a:lnTo>
                    <a:pt x="176023" y="18937"/>
                  </a:lnTo>
                  <a:lnTo>
                    <a:pt x="170745" y="15833"/>
                  </a:lnTo>
                  <a:lnTo>
                    <a:pt x="153981" y="26388"/>
                  </a:lnTo>
                  <a:lnTo>
                    <a:pt x="137217" y="33839"/>
                  </a:lnTo>
                  <a:lnTo>
                    <a:pt x="117348" y="39116"/>
                  </a:lnTo>
                  <a:lnTo>
                    <a:pt x="99653" y="48430"/>
                  </a:lnTo>
                  <a:lnTo>
                    <a:pt x="85993" y="58985"/>
                  </a:lnTo>
                  <a:lnTo>
                    <a:pt x="82889" y="70471"/>
                  </a:lnTo>
                  <a:lnTo>
                    <a:pt x="78853" y="83199"/>
                  </a:lnTo>
                  <a:lnTo>
                    <a:pt x="73576" y="95928"/>
                  </a:lnTo>
                  <a:lnTo>
                    <a:pt x="56812" y="105241"/>
                  </a:lnTo>
                  <a:lnTo>
                    <a:pt x="36012" y="107414"/>
                  </a:lnTo>
                  <a:lnTo>
                    <a:pt x="14281" y="105241"/>
                  </a:lnTo>
                  <a:lnTo>
                    <a:pt x="12107" y="110519"/>
                  </a:lnTo>
                  <a:lnTo>
                    <a:pt x="9934" y="116728"/>
                  </a:lnTo>
                  <a:lnTo>
                    <a:pt x="6830" y="122005"/>
                  </a:lnTo>
                  <a:lnTo>
                    <a:pt x="15212" y="138769"/>
                  </a:lnTo>
                  <a:lnTo>
                    <a:pt x="29803" y="149324"/>
                  </a:lnTo>
                  <a:lnTo>
                    <a:pt x="46567" y="159880"/>
                  </a:lnTo>
                  <a:lnTo>
                    <a:pt x="61158" y="171366"/>
                  </a:lnTo>
                  <a:lnTo>
                    <a:pt x="73576" y="185957"/>
                  </a:lnTo>
                  <a:lnTo>
                    <a:pt x="77611" y="191235"/>
                  </a:lnTo>
                  <a:lnTo>
                    <a:pt x="78543" y="196512"/>
                  </a:lnTo>
                  <a:lnTo>
                    <a:pt x="80716" y="202721"/>
                  </a:lnTo>
                  <a:lnTo>
                    <a:pt x="82889" y="207999"/>
                  </a:lnTo>
                  <a:lnTo>
                    <a:pt x="85993" y="213276"/>
                  </a:lnTo>
                  <a:lnTo>
                    <a:pt x="85993" y="220727"/>
                  </a:lnTo>
                  <a:lnTo>
                    <a:pt x="73576" y="226005"/>
                  </a:lnTo>
                  <a:lnTo>
                    <a:pt x="70471" y="220727"/>
                  </a:lnTo>
                  <a:lnTo>
                    <a:pt x="64262" y="215449"/>
                  </a:lnTo>
                  <a:lnTo>
                    <a:pt x="58985" y="211103"/>
                  </a:lnTo>
                  <a:lnTo>
                    <a:pt x="53707" y="205826"/>
                  </a:lnTo>
                  <a:lnTo>
                    <a:pt x="49671" y="205826"/>
                  </a:lnTo>
                  <a:lnTo>
                    <a:pt x="48740" y="205826"/>
                  </a:lnTo>
                  <a:lnTo>
                    <a:pt x="46567" y="207999"/>
                  </a:lnTo>
                  <a:lnTo>
                    <a:pt x="44394" y="207999"/>
                  </a:lnTo>
                  <a:lnTo>
                    <a:pt x="43462" y="210172"/>
                  </a:lnTo>
                  <a:lnTo>
                    <a:pt x="26698" y="210172"/>
                  </a:lnTo>
                  <a:lnTo>
                    <a:pt x="28871" y="213276"/>
                  </a:lnTo>
                  <a:lnTo>
                    <a:pt x="28871" y="215449"/>
                  </a:lnTo>
                  <a:lnTo>
                    <a:pt x="29803" y="217623"/>
                  </a:lnTo>
                  <a:lnTo>
                    <a:pt x="26698" y="220727"/>
                  </a:lnTo>
                  <a:lnTo>
                    <a:pt x="22663" y="225073"/>
                  </a:lnTo>
                  <a:lnTo>
                    <a:pt x="19558" y="225073"/>
                  </a:lnTo>
                  <a:lnTo>
                    <a:pt x="15522" y="226005"/>
                  </a:lnTo>
                  <a:lnTo>
                    <a:pt x="10245" y="228178"/>
                  </a:lnTo>
                  <a:lnTo>
                    <a:pt x="7140" y="230351"/>
                  </a:lnTo>
                  <a:lnTo>
                    <a:pt x="0" y="230351"/>
                  </a:lnTo>
                  <a:lnTo>
                    <a:pt x="3104" y="257670"/>
                  </a:lnTo>
                  <a:lnTo>
                    <a:pt x="17695" y="265121"/>
                  </a:lnTo>
                  <a:lnTo>
                    <a:pt x="36322" y="268225"/>
                  </a:lnTo>
                  <a:lnTo>
                    <a:pt x="51844" y="274434"/>
                  </a:lnTo>
                  <a:lnTo>
                    <a:pt x="63331" y="277539"/>
                  </a:lnTo>
                  <a:lnTo>
                    <a:pt x="68609" y="277539"/>
                  </a:lnTo>
                  <a:lnTo>
                    <a:pt x="71713" y="275365"/>
                  </a:lnTo>
                  <a:lnTo>
                    <a:pt x="75749" y="274434"/>
                  </a:lnTo>
                  <a:lnTo>
                    <a:pt x="77922" y="272261"/>
                  </a:lnTo>
                  <a:lnTo>
                    <a:pt x="78853" y="270088"/>
                  </a:lnTo>
                  <a:lnTo>
                    <a:pt x="82889" y="266983"/>
                  </a:lnTo>
                  <a:lnTo>
                    <a:pt x="97790" y="266983"/>
                  </a:lnTo>
                  <a:lnTo>
                    <a:pt x="95617" y="267915"/>
                  </a:lnTo>
                  <a:lnTo>
                    <a:pt x="95617" y="270088"/>
                  </a:lnTo>
                  <a:lnTo>
                    <a:pt x="95617" y="272261"/>
                  </a:lnTo>
                  <a:lnTo>
                    <a:pt x="93444" y="272261"/>
                  </a:lnTo>
                  <a:lnTo>
                    <a:pt x="91271" y="274434"/>
                  </a:lnTo>
                  <a:lnTo>
                    <a:pt x="91271" y="292440"/>
                  </a:lnTo>
                  <a:lnTo>
                    <a:pt x="85993" y="303926"/>
                  </a:lnTo>
                  <a:lnTo>
                    <a:pt x="78853" y="311377"/>
                  </a:lnTo>
                  <a:lnTo>
                    <a:pt x="68298" y="316655"/>
                  </a:lnTo>
                  <a:lnTo>
                    <a:pt x="56812" y="319759"/>
                  </a:lnTo>
                  <a:lnTo>
                    <a:pt x="44394" y="327210"/>
                  </a:lnTo>
                  <a:lnTo>
                    <a:pt x="37253" y="336523"/>
                  </a:lnTo>
                  <a:lnTo>
                    <a:pt x="31976" y="347078"/>
                  </a:lnTo>
                  <a:lnTo>
                    <a:pt x="26698" y="360738"/>
                  </a:lnTo>
                  <a:lnTo>
                    <a:pt x="20489" y="371293"/>
                  </a:lnTo>
                  <a:lnTo>
                    <a:pt x="31976" y="391162"/>
                  </a:lnTo>
                  <a:lnTo>
                    <a:pt x="46567" y="410099"/>
                  </a:lnTo>
                  <a:lnTo>
                    <a:pt x="64262" y="422827"/>
                  </a:lnTo>
                  <a:lnTo>
                    <a:pt x="66435" y="425000"/>
                  </a:lnTo>
                  <a:lnTo>
                    <a:pt x="69540" y="425000"/>
                  </a:lnTo>
                  <a:lnTo>
                    <a:pt x="71713" y="425000"/>
                  </a:lnTo>
                  <a:lnTo>
                    <a:pt x="73886" y="422827"/>
                  </a:lnTo>
                  <a:lnTo>
                    <a:pt x="76991" y="419723"/>
                  </a:lnTo>
                  <a:lnTo>
                    <a:pt x="81026" y="430278"/>
                  </a:lnTo>
                  <a:lnTo>
                    <a:pt x="86304" y="444869"/>
                  </a:lnTo>
                  <a:lnTo>
                    <a:pt x="88477" y="455424"/>
                  </a:lnTo>
                  <a:lnTo>
                    <a:pt x="93755" y="455424"/>
                  </a:lnTo>
                  <a:lnTo>
                    <a:pt x="97790" y="455734"/>
                  </a:lnTo>
                  <a:lnTo>
                    <a:pt x="98722" y="455734"/>
                  </a:lnTo>
                  <a:lnTo>
                    <a:pt x="100895" y="453561"/>
                  </a:lnTo>
                  <a:lnTo>
                    <a:pt x="103068" y="451388"/>
                  </a:lnTo>
                  <a:lnTo>
                    <a:pt x="105241" y="449215"/>
                  </a:lnTo>
                  <a:lnTo>
                    <a:pt x="108346" y="451388"/>
                  </a:lnTo>
                  <a:lnTo>
                    <a:pt x="110208" y="451388"/>
                  </a:lnTo>
                  <a:lnTo>
                    <a:pt x="112381" y="453561"/>
                  </a:lnTo>
                  <a:lnTo>
                    <a:pt x="112381" y="456666"/>
                  </a:lnTo>
                  <a:lnTo>
                    <a:pt x="112381" y="461012"/>
                  </a:lnTo>
                  <a:lnTo>
                    <a:pt x="124799" y="456666"/>
                  </a:lnTo>
                  <a:lnTo>
                    <a:pt x="134113" y="453561"/>
                  </a:lnTo>
                  <a:lnTo>
                    <a:pt x="147772" y="449215"/>
                  </a:lnTo>
                  <a:lnTo>
                    <a:pt x="144668" y="471257"/>
                  </a:lnTo>
                  <a:lnTo>
                    <a:pt x="135354" y="488021"/>
                  </a:lnTo>
                  <a:lnTo>
                    <a:pt x="122937" y="502612"/>
                  </a:lnTo>
                  <a:lnTo>
                    <a:pt x="106172" y="515340"/>
                  </a:lnTo>
                  <a:lnTo>
                    <a:pt x="88477" y="527137"/>
                  </a:lnTo>
                  <a:lnTo>
                    <a:pt x="69850" y="537692"/>
                  </a:lnTo>
                  <a:lnTo>
                    <a:pt x="54328" y="549179"/>
                  </a:lnTo>
                  <a:lnTo>
                    <a:pt x="41910" y="561907"/>
                  </a:lnTo>
                  <a:lnTo>
                    <a:pt x="37874" y="561907"/>
                  </a:lnTo>
                  <a:lnTo>
                    <a:pt x="37874" y="565011"/>
                  </a:lnTo>
                  <a:lnTo>
                    <a:pt x="48430" y="561907"/>
                  </a:lnTo>
                  <a:lnTo>
                    <a:pt x="65194" y="554456"/>
                  </a:lnTo>
                  <a:lnTo>
                    <a:pt x="86925" y="543901"/>
                  </a:lnTo>
                  <a:lnTo>
                    <a:pt x="108656" y="530241"/>
                  </a:lnTo>
                  <a:lnTo>
                    <a:pt x="130387" y="515650"/>
                  </a:lnTo>
                  <a:lnTo>
                    <a:pt x="152118" y="502922"/>
                  </a:lnTo>
                  <a:lnTo>
                    <a:pt x="169814" y="492367"/>
                  </a:lnTo>
                  <a:lnTo>
                    <a:pt x="184405" y="480881"/>
                  </a:lnTo>
                  <a:lnTo>
                    <a:pt x="191545" y="473430"/>
                  </a:lnTo>
                  <a:lnTo>
                    <a:pt x="203032" y="456666"/>
                  </a:lnTo>
                  <a:lnTo>
                    <a:pt x="210172" y="438660"/>
                  </a:lnTo>
                  <a:lnTo>
                    <a:pt x="215449" y="421896"/>
                  </a:lnTo>
                  <a:lnTo>
                    <a:pt x="222590" y="406063"/>
                  </a:lnTo>
                  <a:lnTo>
                    <a:pt x="234076" y="391472"/>
                  </a:lnTo>
                  <a:lnTo>
                    <a:pt x="247736" y="379986"/>
                  </a:lnTo>
                  <a:lnTo>
                    <a:pt x="247736" y="376881"/>
                  </a:lnTo>
                  <a:lnTo>
                    <a:pt x="257049" y="376881"/>
                  </a:lnTo>
                  <a:lnTo>
                    <a:pt x="247736" y="392714"/>
                  </a:lnTo>
                  <a:lnTo>
                    <a:pt x="237181" y="407305"/>
                  </a:lnTo>
                  <a:lnTo>
                    <a:pt x="230040" y="424069"/>
                  </a:lnTo>
                  <a:lnTo>
                    <a:pt x="224763" y="440833"/>
                  </a:lnTo>
                  <a:lnTo>
                    <a:pt x="246494" y="435555"/>
                  </a:lnTo>
                  <a:lnTo>
                    <a:pt x="262016" y="426242"/>
                  </a:lnTo>
                  <a:lnTo>
                    <a:pt x="280643" y="416929"/>
                  </a:lnTo>
                  <a:lnTo>
                    <a:pt x="280643" y="392714"/>
                  </a:lnTo>
                  <a:lnTo>
                    <a:pt x="297407" y="394887"/>
                  </a:lnTo>
                  <a:lnTo>
                    <a:pt x="307962" y="400165"/>
                  </a:lnTo>
                  <a:lnTo>
                    <a:pt x="317276" y="407615"/>
                  </a:lnTo>
                  <a:lnTo>
                    <a:pt x="327831" y="413824"/>
                  </a:lnTo>
                  <a:lnTo>
                    <a:pt x="361048" y="413824"/>
                  </a:lnTo>
                  <a:lnTo>
                    <a:pt x="376571" y="422206"/>
                  </a:lnTo>
                  <a:lnTo>
                    <a:pt x="393335" y="436797"/>
                  </a:lnTo>
                  <a:lnTo>
                    <a:pt x="407926" y="449526"/>
                  </a:lnTo>
                  <a:lnTo>
                    <a:pt x="427794" y="458839"/>
                  </a:lnTo>
                  <a:lnTo>
                    <a:pt x="451699" y="464117"/>
                  </a:lnTo>
                  <a:lnTo>
                    <a:pt x="471567" y="473430"/>
                  </a:lnTo>
                  <a:lnTo>
                    <a:pt x="486158" y="486158"/>
                  </a:lnTo>
                  <a:lnTo>
                    <a:pt x="498576" y="502922"/>
                  </a:lnTo>
                  <a:lnTo>
                    <a:pt x="507889" y="519686"/>
                  </a:lnTo>
                  <a:lnTo>
                    <a:pt x="519376" y="536450"/>
                  </a:lnTo>
                  <a:lnTo>
                    <a:pt x="531794" y="550110"/>
                  </a:lnTo>
                  <a:lnTo>
                    <a:pt x="527758" y="574325"/>
                  </a:lnTo>
                  <a:lnTo>
                    <a:pt x="539244" y="579602"/>
                  </a:lnTo>
                  <a:lnTo>
                    <a:pt x="546385" y="588916"/>
                  </a:lnTo>
                  <a:lnTo>
                    <a:pt x="551662" y="600402"/>
                  </a:lnTo>
                  <a:lnTo>
                    <a:pt x="554767" y="613131"/>
                  </a:lnTo>
                  <a:lnTo>
                    <a:pt x="560976" y="625859"/>
                  </a:lnTo>
                  <a:lnTo>
                    <a:pt x="568116" y="637345"/>
                  </a:lnTo>
                  <a:lnTo>
                    <a:pt x="576498" y="645727"/>
                  </a:lnTo>
                  <a:lnTo>
                    <a:pt x="591089" y="651005"/>
                  </a:lnTo>
                  <a:lnTo>
                    <a:pt x="587984" y="653178"/>
                  </a:lnTo>
                  <a:lnTo>
                    <a:pt x="583949" y="653178"/>
                  </a:lnTo>
                  <a:lnTo>
                    <a:pt x="580844" y="653178"/>
                  </a:lnTo>
                  <a:lnTo>
                    <a:pt x="576808" y="651005"/>
                  </a:lnTo>
                  <a:lnTo>
                    <a:pt x="568426" y="651005"/>
                  </a:lnTo>
                  <a:lnTo>
                    <a:pt x="576808" y="669942"/>
                  </a:lnTo>
                  <a:lnTo>
                    <a:pt x="588295" y="686706"/>
                  </a:lnTo>
                  <a:lnTo>
                    <a:pt x="600713" y="702539"/>
                  </a:lnTo>
                  <a:lnTo>
                    <a:pt x="604748" y="704712"/>
                  </a:lnTo>
                  <a:lnTo>
                    <a:pt x="605680" y="704712"/>
                  </a:lnTo>
                  <a:lnTo>
                    <a:pt x="605680" y="706885"/>
                  </a:lnTo>
                  <a:lnTo>
                    <a:pt x="607853" y="706885"/>
                  </a:lnTo>
                  <a:lnTo>
                    <a:pt x="613130" y="706885"/>
                  </a:lnTo>
                  <a:lnTo>
                    <a:pt x="619339" y="706885"/>
                  </a:lnTo>
                  <a:lnTo>
                    <a:pt x="620271" y="704712"/>
                  </a:lnTo>
                  <a:lnTo>
                    <a:pt x="624306" y="702539"/>
                  </a:lnTo>
                  <a:lnTo>
                    <a:pt x="626480" y="701608"/>
                  </a:lnTo>
                  <a:lnTo>
                    <a:pt x="626480" y="699434"/>
                  </a:lnTo>
                  <a:lnTo>
                    <a:pt x="627411" y="699434"/>
                  </a:lnTo>
                  <a:lnTo>
                    <a:pt x="627411" y="695088"/>
                  </a:lnTo>
                  <a:lnTo>
                    <a:pt x="622133" y="687638"/>
                  </a:lnTo>
                  <a:lnTo>
                    <a:pt x="614993" y="682360"/>
                  </a:lnTo>
                  <a:lnTo>
                    <a:pt x="607853" y="677082"/>
                  </a:lnTo>
                  <a:lnTo>
                    <a:pt x="600713" y="671805"/>
                  </a:lnTo>
                  <a:lnTo>
                    <a:pt x="600713" y="662491"/>
                  </a:lnTo>
                  <a:lnTo>
                    <a:pt x="617477" y="673047"/>
                  </a:lnTo>
                  <a:lnTo>
                    <a:pt x="632068" y="687638"/>
                  </a:lnTo>
                  <a:lnTo>
                    <a:pt x="644485" y="702228"/>
                  </a:lnTo>
                  <a:lnTo>
                    <a:pt x="644485" y="723339"/>
                  </a:lnTo>
                  <a:lnTo>
                    <a:pt x="642312" y="718992"/>
                  </a:lnTo>
                  <a:lnTo>
                    <a:pt x="639208" y="715888"/>
                  </a:lnTo>
                  <a:lnTo>
                    <a:pt x="637035" y="711542"/>
                  </a:lnTo>
                  <a:lnTo>
                    <a:pt x="633930" y="709369"/>
                  </a:lnTo>
                  <a:lnTo>
                    <a:pt x="629894" y="709369"/>
                  </a:lnTo>
                  <a:lnTo>
                    <a:pt x="626790" y="709369"/>
                  </a:lnTo>
                  <a:lnTo>
                    <a:pt x="622754" y="709369"/>
                  </a:lnTo>
                  <a:lnTo>
                    <a:pt x="617477" y="711542"/>
                  </a:lnTo>
                  <a:lnTo>
                    <a:pt x="615304" y="723028"/>
                  </a:lnTo>
                  <a:lnTo>
                    <a:pt x="613130" y="741034"/>
                  </a:lnTo>
                  <a:lnTo>
                    <a:pt x="613130" y="763076"/>
                  </a:lnTo>
                  <a:lnTo>
                    <a:pt x="613130" y="787291"/>
                  </a:lnTo>
                  <a:lnTo>
                    <a:pt x="613130" y="807159"/>
                  </a:lnTo>
                  <a:lnTo>
                    <a:pt x="612199" y="821750"/>
                  </a:lnTo>
                  <a:lnTo>
                    <a:pt x="612199" y="829201"/>
                  </a:lnTo>
                  <a:lnTo>
                    <a:pt x="613130" y="859624"/>
                  </a:lnTo>
                  <a:lnTo>
                    <a:pt x="617166" y="881666"/>
                  </a:lnTo>
                  <a:lnTo>
                    <a:pt x="622444" y="898430"/>
                  </a:lnTo>
                  <a:lnTo>
                    <a:pt x="629584" y="911158"/>
                  </a:lnTo>
                  <a:lnTo>
                    <a:pt x="641071" y="922645"/>
                  </a:lnTo>
                  <a:lnTo>
                    <a:pt x="651626" y="935373"/>
                  </a:lnTo>
                  <a:lnTo>
                    <a:pt x="664043" y="953379"/>
                  </a:lnTo>
                  <a:lnTo>
                    <a:pt x="669321" y="964866"/>
                  </a:lnTo>
                  <a:lnTo>
                    <a:pt x="673357" y="975421"/>
                  </a:lnTo>
                  <a:lnTo>
                    <a:pt x="680497" y="984734"/>
                  </a:lnTo>
                  <a:lnTo>
                    <a:pt x="691052" y="992185"/>
                  </a:lnTo>
                  <a:lnTo>
                    <a:pt x="704712" y="997462"/>
                  </a:lnTo>
                  <a:lnTo>
                    <a:pt x="715267" y="1003671"/>
                  </a:lnTo>
                  <a:lnTo>
                    <a:pt x="724580" y="1014226"/>
                  </a:lnTo>
                  <a:lnTo>
                    <a:pt x="731721" y="1026955"/>
                  </a:lnTo>
                  <a:lnTo>
                    <a:pt x="734825" y="1041546"/>
                  </a:lnTo>
                  <a:lnTo>
                    <a:pt x="741034" y="1054274"/>
                  </a:lnTo>
                  <a:lnTo>
                    <a:pt x="747243" y="1065761"/>
                  </a:lnTo>
                  <a:lnTo>
                    <a:pt x="760903" y="1075074"/>
                  </a:lnTo>
                  <a:lnTo>
                    <a:pt x="758729" y="1076005"/>
                  </a:lnTo>
                  <a:lnTo>
                    <a:pt x="758729" y="1078178"/>
                  </a:lnTo>
                  <a:lnTo>
                    <a:pt x="758729" y="1080351"/>
                  </a:lnTo>
                  <a:lnTo>
                    <a:pt x="756556" y="1080351"/>
                  </a:lnTo>
                  <a:lnTo>
                    <a:pt x="754383" y="1080351"/>
                  </a:lnTo>
                  <a:lnTo>
                    <a:pt x="751279" y="1082525"/>
                  </a:lnTo>
                  <a:lnTo>
                    <a:pt x="760592" y="1095253"/>
                  </a:lnTo>
                  <a:lnTo>
                    <a:pt x="771147" y="1102704"/>
                  </a:lnTo>
                  <a:lnTo>
                    <a:pt x="782634" y="1110154"/>
                  </a:lnTo>
                  <a:lnTo>
                    <a:pt x="791016" y="1119468"/>
                  </a:lnTo>
                  <a:lnTo>
                    <a:pt x="797225" y="1130023"/>
                  </a:lnTo>
                  <a:lnTo>
                    <a:pt x="800329" y="1142751"/>
                  </a:lnTo>
                  <a:lnTo>
                    <a:pt x="804365" y="1155479"/>
                  </a:lnTo>
                  <a:lnTo>
                    <a:pt x="809643" y="1155479"/>
                  </a:lnTo>
                  <a:lnTo>
                    <a:pt x="811816" y="1155479"/>
                  </a:lnTo>
                  <a:lnTo>
                    <a:pt x="812747" y="1155479"/>
                  </a:lnTo>
                  <a:lnTo>
                    <a:pt x="814920" y="1155479"/>
                  </a:lnTo>
                  <a:lnTo>
                    <a:pt x="817093" y="1155479"/>
                  </a:lnTo>
                  <a:lnTo>
                    <a:pt x="820198" y="1155479"/>
                  </a:lnTo>
                  <a:lnTo>
                    <a:pt x="822371" y="1159826"/>
                  </a:lnTo>
                  <a:lnTo>
                    <a:pt x="822371" y="1162930"/>
                  </a:lnTo>
                  <a:lnTo>
                    <a:pt x="824544" y="1169139"/>
                  </a:lnTo>
                  <a:lnTo>
                    <a:pt x="824544" y="1176590"/>
                  </a:lnTo>
                  <a:lnTo>
                    <a:pt x="827648" y="1174417"/>
                  </a:lnTo>
                  <a:lnTo>
                    <a:pt x="827648" y="1172243"/>
                  </a:lnTo>
                  <a:lnTo>
                    <a:pt x="829822" y="1170070"/>
                  </a:lnTo>
                  <a:lnTo>
                    <a:pt x="831995" y="1166966"/>
                  </a:lnTo>
                  <a:lnTo>
                    <a:pt x="831995" y="1159515"/>
                  </a:lnTo>
                  <a:lnTo>
                    <a:pt x="827959" y="1148960"/>
                  </a:lnTo>
                  <a:lnTo>
                    <a:pt x="819577" y="1132196"/>
                  </a:lnTo>
                  <a:lnTo>
                    <a:pt x="808090" y="1113259"/>
                  </a:lnTo>
                  <a:lnTo>
                    <a:pt x="797535" y="1095253"/>
                  </a:lnTo>
                  <a:lnTo>
                    <a:pt x="783876" y="1076316"/>
                  </a:lnTo>
                  <a:lnTo>
                    <a:pt x="773320" y="1061725"/>
                  </a:lnTo>
                  <a:lnTo>
                    <a:pt x="761834" y="1048996"/>
                  </a:lnTo>
                  <a:lnTo>
                    <a:pt x="756556" y="1041546"/>
                  </a:lnTo>
                  <a:lnTo>
                    <a:pt x="756556" y="1021677"/>
                  </a:lnTo>
                  <a:lnTo>
                    <a:pt x="760592" y="1023850"/>
                  </a:lnTo>
                  <a:lnTo>
                    <a:pt x="763697" y="1026955"/>
                  </a:lnTo>
                  <a:lnTo>
                    <a:pt x="767732" y="1031301"/>
                  </a:lnTo>
                  <a:lnTo>
                    <a:pt x="776114" y="1036578"/>
                  </a:lnTo>
                  <a:lnTo>
                    <a:pt x="782323" y="1048065"/>
                  </a:lnTo>
                  <a:lnTo>
                    <a:pt x="785428" y="1058620"/>
                  </a:lnTo>
                  <a:lnTo>
                    <a:pt x="789464" y="1069175"/>
                  </a:lnTo>
                  <a:lnTo>
                    <a:pt x="796604" y="1078489"/>
                  </a:lnTo>
                  <a:lnTo>
                    <a:pt x="797535" y="1080662"/>
                  </a:lnTo>
                  <a:lnTo>
                    <a:pt x="803744" y="1082835"/>
                  </a:lnTo>
                  <a:lnTo>
                    <a:pt x="806849" y="1082835"/>
                  </a:lnTo>
                  <a:lnTo>
                    <a:pt x="812126" y="1083766"/>
                  </a:lnTo>
                  <a:lnTo>
                    <a:pt x="816162" y="1085939"/>
                  </a:lnTo>
                  <a:lnTo>
                    <a:pt x="833857" y="1112327"/>
                  </a:lnTo>
                  <a:lnTo>
                    <a:pt x="852484" y="1137473"/>
                  </a:lnTo>
                  <a:lnTo>
                    <a:pt x="870179" y="1161688"/>
                  </a:lnTo>
                  <a:lnTo>
                    <a:pt x="890048" y="1183730"/>
                  </a:lnTo>
                  <a:lnTo>
                    <a:pt x="882908" y="1206703"/>
                  </a:lnTo>
                  <a:lnTo>
                    <a:pt x="886944" y="1211049"/>
                  </a:lnTo>
                  <a:lnTo>
                    <a:pt x="894084" y="1218500"/>
                  </a:lnTo>
                  <a:lnTo>
                    <a:pt x="901224" y="1227813"/>
                  </a:lnTo>
                  <a:lnTo>
                    <a:pt x="910537" y="1235264"/>
                  </a:lnTo>
                  <a:lnTo>
                    <a:pt x="915815" y="1242715"/>
                  </a:lnTo>
                  <a:lnTo>
                    <a:pt x="918919" y="1243646"/>
                  </a:lnTo>
                  <a:lnTo>
                    <a:pt x="939719" y="1240541"/>
                  </a:lnTo>
                  <a:lnTo>
                    <a:pt x="940651" y="1242715"/>
                  </a:lnTo>
                  <a:lnTo>
                    <a:pt x="944686" y="1245819"/>
                  </a:lnTo>
                  <a:lnTo>
                    <a:pt x="947791" y="1250165"/>
                  </a:lnTo>
                  <a:lnTo>
                    <a:pt x="951827" y="1253270"/>
                  </a:lnTo>
                  <a:lnTo>
                    <a:pt x="954931" y="1256374"/>
                  </a:lnTo>
                  <a:lnTo>
                    <a:pt x="978835" y="1260720"/>
                  </a:lnTo>
                  <a:lnTo>
                    <a:pt x="981940" y="1262894"/>
                  </a:lnTo>
                  <a:lnTo>
                    <a:pt x="985976" y="1265998"/>
                  </a:lnTo>
                  <a:lnTo>
                    <a:pt x="991253" y="1271276"/>
                  </a:lnTo>
                  <a:lnTo>
                    <a:pt x="995289" y="1275622"/>
                  </a:lnTo>
                  <a:lnTo>
                    <a:pt x="998394" y="1278726"/>
                  </a:lnTo>
                  <a:lnTo>
                    <a:pt x="1002429" y="1280899"/>
                  </a:lnTo>
                  <a:lnTo>
                    <a:pt x="1010811" y="1283073"/>
                  </a:lnTo>
                  <a:lnTo>
                    <a:pt x="1017952" y="1278726"/>
                  </a:lnTo>
                  <a:lnTo>
                    <a:pt x="1024161" y="1275622"/>
                  </a:lnTo>
                  <a:lnTo>
                    <a:pt x="1031301" y="1271276"/>
                  </a:lnTo>
                  <a:lnTo>
                    <a:pt x="1041856" y="1271276"/>
                  </a:lnTo>
                  <a:lnTo>
                    <a:pt x="1058620" y="1278726"/>
                  </a:lnTo>
                  <a:lnTo>
                    <a:pt x="1069175" y="1288040"/>
                  </a:lnTo>
                  <a:lnTo>
                    <a:pt x="1081593" y="1297353"/>
                  </a:lnTo>
                  <a:lnTo>
                    <a:pt x="1102393" y="1304804"/>
                  </a:lnTo>
                  <a:lnTo>
                    <a:pt x="1117915" y="1310081"/>
                  </a:lnTo>
                  <a:lnTo>
                    <a:pt x="1132506" y="1314428"/>
                  </a:lnTo>
                  <a:lnTo>
                    <a:pt x="1141820" y="1317532"/>
                  </a:lnTo>
                  <a:lnTo>
                    <a:pt x="1151133" y="1326845"/>
                  </a:lnTo>
                  <a:lnTo>
                    <a:pt x="1159515" y="1339574"/>
                  </a:lnTo>
                  <a:lnTo>
                    <a:pt x="1168828" y="1361615"/>
                  </a:lnTo>
                  <a:lnTo>
                    <a:pt x="1180315" y="1364720"/>
                  </a:lnTo>
                  <a:lnTo>
                    <a:pt x="1195837" y="1372171"/>
                  </a:lnTo>
                  <a:lnTo>
                    <a:pt x="1212601" y="1381484"/>
                  </a:lnTo>
                  <a:lnTo>
                    <a:pt x="1229365" y="1390797"/>
                  </a:lnTo>
                  <a:lnTo>
                    <a:pt x="1238679" y="1398248"/>
                  </a:lnTo>
                  <a:lnTo>
                    <a:pt x="1241783" y="1396075"/>
                  </a:lnTo>
                  <a:lnTo>
                    <a:pt x="1243956" y="1396075"/>
                  </a:lnTo>
                  <a:lnTo>
                    <a:pt x="1244888" y="1396075"/>
                  </a:lnTo>
                  <a:lnTo>
                    <a:pt x="1247061" y="1393902"/>
                  </a:lnTo>
                  <a:lnTo>
                    <a:pt x="1249234" y="1393902"/>
                  </a:lnTo>
                  <a:lnTo>
                    <a:pt x="1251407" y="1390797"/>
                  </a:lnTo>
                  <a:lnTo>
                    <a:pt x="1251407" y="1388624"/>
                  </a:lnTo>
                  <a:lnTo>
                    <a:pt x="1251407" y="1385520"/>
                  </a:lnTo>
                  <a:lnTo>
                    <a:pt x="1249234" y="1381173"/>
                  </a:lnTo>
                  <a:lnTo>
                    <a:pt x="1252338" y="1379000"/>
                  </a:lnTo>
                  <a:lnTo>
                    <a:pt x="1254511" y="1378069"/>
                  </a:lnTo>
                  <a:lnTo>
                    <a:pt x="1256684" y="1375896"/>
                  </a:lnTo>
                  <a:lnTo>
                    <a:pt x="1258858" y="1373723"/>
                  </a:lnTo>
                  <a:lnTo>
                    <a:pt x="1265998" y="1373723"/>
                  </a:lnTo>
                  <a:lnTo>
                    <a:pt x="1273138" y="1385209"/>
                  </a:lnTo>
                  <a:lnTo>
                    <a:pt x="1280278" y="1395764"/>
                  </a:lnTo>
                  <a:lnTo>
                    <a:pt x="1285556" y="1405078"/>
                  </a:lnTo>
                  <a:lnTo>
                    <a:pt x="1287729" y="1419669"/>
                  </a:lnTo>
                  <a:lnTo>
                    <a:pt x="1287729" y="1434260"/>
                  </a:lnTo>
                  <a:lnTo>
                    <a:pt x="1288660" y="1444815"/>
                  </a:lnTo>
                  <a:lnTo>
                    <a:pt x="1276243" y="1459406"/>
                  </a:lnTo>
                  <a:lnTo>
                    <a:pt x="1261652" y="1472134"/>
                  </a:lnTo>
                  <a:lnTo>
                    <a:pt x="1249234" y="1485794"/>
                  </a:lnTo>
                  <a:lnTo>
                    <a:pt x="1242094" y="1501626"/>
                  </a:lnTo>
                  <a:lnTo>
                    <a:pt x="1236816" y="1518390"/>
                  </a:lnTo>
                  <a:lnTo>
                    <a:pt x="1229676" y="1535155"/>
                  </a:lnTo>
                  <a:lnTo>
                    <a:pt x="1234953" y="1537328"/>
                  </a:lnTo>
                  <a:lnTo>
                    <a:pt x="1240231" y="1537328"/>
                  </a:lnTo>
                  <a:lnTo>
                    <a:pt x="1245508" y="1538259"/>
                  </a:lnTo>
                  <a:lnTo>
                    <a:pt x="1254822" y="1538259"/>
                  </a:lnTo>
                  <a:lnTo>
                    <a:pt x="1254822" y="1542605"/>
                  </a:lnTo>
                  <a:lnTo>
                    <a:pt x="1245508" y="1547883"/>
                  </a:lnTo>
                  <a:lnTo>
                    <a:pt x="1239300" y="1553160"/>
                  </a:lnTo>
                  <a:lnTo>
                    <a:pt x="1229986" y="1558438"/>
                  </a:lnTo>
                  <a:lnTo>
                    <a:pt x="1229986" y="1565889"/>
                  </a:lnTo>
                  <a:lnTo>
                    <a:pt x="1229986" y="1573339"/>
                  </a:lnTo>
                  <a:lnTo>
                    <a:pt x="1229986" y="1579548"/>
                  </a:lnTo>
                  <a:lnTo>
                    <a:pt x="1225950" y="1586999"/>
                  </a:lnTo>
                  <a:lnTo>
                    <a:pt x="1229986" y="1590104"/>
                  </a:lnTo>
                  <a:lnTo>
                    <a:pt x="1233091" y="1594450"/>
                  </a:lnTo>
                  <a:lnTo>
                    <a:pt x="1237126" y="1595381"/>
                  </a:lnTo>
                  <a:lnTo>
                    <a:pt x="1242404" y="1595381"/>
                  </a:lnTo>
                  <a:lnTo>
                    <a:pt x="1245508" y="1599727"/>
                  </a:lnTo>
                  <a:lnTo>
                    <a:pt x="1256995" y="1610283"/>
                  </a:lnTo>
                  <a:lnTo>
                    <a:pt x="1264135" y="1624873"/>
                  </a:lnTo>
                  <a:lnTo>
                    <a:pt x="1269413" y="1643811"/>
                  </a:lnTo>
                  <a:lnTo>
                    <a:pt x="1274690" y="1659643"/>
                  </a:lnTo>
                  <a:lnTo>
                    <a:pt x="1281831" y="1676407"/>
                  </a:lnTo>
                  <a:lnTo>
                    <a:pt x="1302630" y="1705900"/>
                  </a:lnTo>
                  <a:lnTo>
                    <a:pt x="1327777" y="1733219"/>
                  </a:lnTo>
                  <a:lnTo>
                    <a:pt x="1359132" y="1754329"/>
                  </a:lnTo>
                  <a:lnTo>
                    <a:pt x="1395454" y="1767989"/>
                  </a:lnTo>
                  <a:lnTo>
                    <a:pt x="1391418" y="1797481"/>
                  </a:lnTo>
                  <a:lnTo>
                    <a:pt x="1389245" y="1829147"/>
                  </a:lnTo>
                  <a:lnTo>
                    <a:pt x="1388314" y="1861744"/>
                  </a:lnTo>
                  <a:lnTo>
                    <a:pt x="1382105" y="1893409"/>
                  </a:lnTo>
                  <a:lnTo>
                    <a:pt x="1371549" y="1941839"/>
                  </a:lnTo>
                  <a:lnTo>
                    <a:pt x="1362236" y="1991199"/>
                  </a:lnTo>
                  <a:lnTo>
                    <a:pt x="1351681" y="2036214"/>
                  </a:lnTo>
                  <a:lnTo>
                    <a:pt x="1339263" y="2080297"/>
                  </a:lnTo>
                  <a:lnTo>
                    <a:pt x="1337090" y="2091784"/>
                  </a:lnTo>
                  <a:lnTo>
                    <a:pt x="1340194" y="2104512"/>
                  </a:lnTo>
                  <a:lnTo>
                    <a:pt x="1342368" y="2111963"/>
                  </a:lnTo>
                  <a:lnTo>
                    <a:pt x="1329950" y="2188643"/>
                  </a:lnTo>
                  <a:lnTo>
                    <a:pt x="1329950" y="2192989"/>
                  </a:lnTo>
                  <a:lnTo>
                    <a:pt x="1337090" y="2190816"/>
                  </a:lnTo>
                  <a:lnTo>
                    <a:pt x="1340194" y="2186470"/>
                  </a:lnTo>
                  <a:lnTo>
                    <a:pt x="1342368" y="2183365"/>
                  </a:lnTo>
                  <a:lnTo>
                    <a:pt x="1345472" y="2179019"/>
                  </a:lnTo>
                  <a:lnTo>
                    <a:pt x="1349508" y="2175915"/>
                  </a:lnTo>
                  <a:lnTo>
                    <a:pt x="1349508" y="2179019"/>
                  </a:lnTo>
                  <a:lnTo>
                    <a:pt x="1354785" y="2179019"/>
                  </a:lnTo>
                  <a:lnTo>
                    <a:pt x="1345472" y="2215652"/>
                  </a:lnTo>
                  <a:lnTo>
                    <a:pt x="1334917" y="2215652"/>
                  </a:lnTo>
                  <a:lnTo>
                    <a:pt x="1327777" y="2234589"/>
                  </a:lnTo>
                  <a:lnTo>
                    <a:pt x="1320636" y="2256631"/>
                  </a:lnTo>
                  <a:lnTo>
                    <a:pt x="1315359" y="2279604"/>
                  </a:lnTo>
                  <a:lnTo>
                    <a:pt x="1313186" y="2305992"/>
                  </a:lnTo>
                  <a:lnTo>
                    <a:pt x="1311012" y="2333311"/>
                  </a:lnTo>
                  <a:lnTo>
                    <a:pt x="1315048" y="2357525"/>
                  </a:lnTo>
                  <a:lnTo>
                    <a:pt x="1322189" y="2380499"/>
                  </a:lnTo>
                  <a:lnTo>
                    <a:pt x="1332744" y="2401609"/>
                  </a:lnTo>
                  <a:lnTo>
                    <a:pt x="1349508" y="2416200"/>
                  </a:lnTo>
                  <a:lnTo>
                    <a:pt x="1369376" y="2426755"/>
                  </a:lnTo>
                  <a:lnTo>
                    <a:pt x="1369376" y="2434206"/>
                  </a:lnTo>
                  <a:lnTo>
                    <a:pt x="1354785" y="2424892"/>
                  </a:lnTo>
                  <a:lnTo>
                    <a:pt x="1342368" y="2414337"/>
                  </a:lnTo>
                  <a:lnTo>
                    <a:pt x="1329950" y="2401609"/>
                  </a:lnTo>
                  <a:lnTo>
                    <a:pt x="1325914" y="2401609"/>
                  </a:lnTo>
                  <a:lnTo>
                    <a:pt x="1332123" y="2416200"/>
                  </a:lnTo>
                  <a:lnTo>
                    <a:pt x="1342678" y="2430791"/>
                  </a:lnTo>
                  <a:lnTo>
                    <a:pt x="1357269" y="2445382"/>
                  </a:lnTo>
                  <a:lnTo>
                    <a:pt x="1374033" y="2458110"/>
                  </a:lnTo>
                  <a:lnTo>
                    <a:pt x="1389555" y="2466492"/>
                  </a:lnTo>
                  <a:lnTo>
                    <a:pt x="1406319" y="2470838"/>
                  </a:lnTo>
                  <a:lnTo>
                    <a:pt x="1423083" y="2466492"/>
                  </a:lnTo>
                  <a:lnTo>
                    <a:pt x="1426188" y="2465561"/>
                  </a:lnTo>
                  <a:lnTo>
                    <a:pt x="1428361" y="2463388"/>
                  </a:lnTo>
                  <a:lnTo>
                    <a:pt x="1430534" y="2463388"/>
                  </a:lnTo>
                  <a:lnTo>
                    <a:pt x="1430534" y="2461214"/>
                  </a:lnTo>
                  <a:lnTo>
                    <a:pt x="1432707" y="2460283"/>
                  </a:lnTo>
                  <a:lnTo>
                    <a:pt x="1435812" y="2458110"/>
                  </a:lnTo>
                  <a:lnTo>
                    <a:pt x="1432707" y="2453764"/>
                  </a:lnTo>
                  <a:lnTo>
                    <a:pt x="1432707" y="2452832"/>
                  </a:lnTo>
                  <a:lnTo>
                    <a:pt x="1432707" y="2452832"/>
                  </a:lnTo>
                  <a:lnTo>
                    <a:pt x="1432707" y="2450659"/>
                  </a:lnTo>
                  <a:lnTo>
                    <a:pt x="1428671" y="2450659"/>
                  </a:lnTo>
                  <a:lnTo>
                    <a:pt x="1427740" y="2450659"/>
                  </a:lnTo>
                  <a:lnTo>
                    <a:pt x="1421531" y="2450659"/>
                  </a:lnTo>
                  <a:lnTo>
                    <a:pt x="1420600" y="2439173"/>
                  </a:lnTo>
                  <a:lnTo>
                    <a:pt x="1418427" y="2426444"/>
                  </a:lnTo>
                  <a:lnTo>
                    <a:pt x="1416254" y="2415889"/>
                  </a:lnTo>
                  <a:lnTo>
                    <a:pt x="1413149" y="2406576"/>
                  </a:lnTo>
                  <a:lnTo>
                    <a:pt x="1410976" y="2404403"/>
                  </a:lnTo>
                  <a:lnTo>
                    <a:pt x="1410976" y="2402230"/>
                  </a:lnTo>
                  <a:lnTo>
                    <a:pt x="1408803" y="2402230"/>
                  </a:lnTo>
                  <a:lnTo>
                    <a:pt x="1405698" y="2401298"/>
                  </a:lnTo>
                  <a:lnTo>
                    <a:pt x="1396385" y="2414027"/>
                  </a:lnTo>
                  <a:lnTo>
                    <a:pt x="1384899" y="2426755"/>
                  </a:lnTo>
                  <a:lnTo>
                    <a:pt x="1384899" y="2431101"/>
                  </a:lnTo>
                  <a:lnTo>
                    <a:pt x="1381794" y="2431101"/>
                  </a:lnTo>
                  <a:lnTo>
                    <a:pt x="1381794" y="2424892"/>
                  </a:lnTo>
                  <a:lnTo>
                    <a:pt x="1381794" y="2421788"/>
                  </a:lnTo>
                  <a:lnTo>
                    <a:pt x="1383967" y="2417442"/>
                  </a:lnTo>
                  <a:lnTo>
                    <a:pt x="1384899" y="2414337"/>
                  </a:lnTo>
                  <a:lnTo>
                    <a:pt x="1394212" y="2402851"/>
                  </a:lnTo>
                  <a:lnTo>
                    <a:pt x="1406630" y="2392295"/>
                  </a:lnTo>
                  <a:lnTo>
                    <a:pt x="1420289" y="2384845"/>
                  </a:lnTo>
                  <a:lnTo>
                    <a:pt x="1428671" y="2382672"/>
                  </a:lnTo>
                  <a:lnTo>
                    <a:pt x="1427740" y="2373358"/>
                  </a:lnTo>
                  <a:lnTo>
                    <a:pt x="1423704" y="2368081"/>
                  </a:lnTo>
                  <a:lnTo>
                    <a:pt x="1418427" y="2362803"/>
                  </a:lnTo>
                  <a:lnTo>
                    <a:pt x="1413149" y="2357525"/>
                  </a:lnTo>
                  <a:lnTo>
                    <a:pt x="1418427" y="2340761"/>
                  </a:lnTo>
                  <a:lnTo>
                    <a:pt x="1427740" y="2322756"/>
                  </a:lnTo>
                  <a:lnTo>
                    <a:pt x="1440158" y="2303818"/>
                  </a:lnTo>
                  <a:lnTo>
                    <a:pt x="1454749" y="2289227"/>
                  </a:lnTo>
                  <a:lnTo>
                    <a:pt x="1469340" y="2281777"/>
                  </a:lnTo>
                  <a:lnTo>
                    <a:pt x="1472444" y="2269048"/>
                  </a:lnTo>
                  <a:lnTo>
                    <a:pt x="1467167" y="2264702"/>
                  </a:lnTo>
                  <a:lnTo>
                    <a:pt x="1461889" y="2261598"/>
                  </a:lnTo>
                  <a:lnTo>
                    <a:pt x="1455680" y="2258493"/>
                  </a:lnTo>
                  <a:lnTo>
                    <a:pt x="1452576" y="2252284"/>
                  </a:lnTo>
                  <a:lnTo>
                    <a:pt x="1448540" y="2244834"/>
                  </a:lnTo>
                  <a:lnTo>
                    <a:pt x="1448540" y="2243902"/>
                  </a:lnTo>
                  <a:lnTo>
                    <a:pt x="1447609" y="2241729"/>
                  </a:lnTo>
                  <a:lnTo>
                    <a:pt x="1448540" y="2239556"/>
                  </a:lnTo>
                  <a:lnTo>
                    <a:pt x="1448540" y="2237383"/>
                  </a:lnTo>
                  <a:lnTo>
                    <a:pt x="1448540" y="2234279"/>
                  </a:lnTo>
                  <a:lnTo>
                    <a:pt x="1448540" y="2229001"/>
                  </a:lnTo>
                  <a:lnTo>
                    <a:pt x="1454749" y="2229001"/>
                  </a:lnTo>
                  <a:lnTo>
                    <a:pt x="1460026" y="2226828"/>
                  </a:lnTo>
                  <a:lnTo>
                    <a:pt x="1462200" y="2226828"/>
                  </a:lnTo>
                  <a:lnTo>
                    <a:pt x="1465304" y="2224655"/>
                  </a:lnTo>
                  <a:lnTo>
                    <a:pt x="1469340" y="2214100"/>
                  </a:lnTo>
                  <a:lnTo>
                    <a:pt x="1472444" y="2202613"/>
                  </a:lnTo>
                  <a:lnTo>
                    <a:pt x="1477722" y="2192058"/>
                  </a:lnTo>
                  <a:lnTo>
                    <a:pt x="1479895" y="2185849"/>
                  </a:lnTo>
                  <a:lnTo>
                    <a:pt x="1483931" y="2184918"/>
                  </a:lnTo>
                  <a:lnTo>
                    <a:pt x="1489208" y="2182745"/>
                  </a:lnTo>
                  <a:lnTo>
                    <a:pt x="1494486" y="2180571"/>
                  </a:lnTo>
                  <a:lnTo>
                    <a:pt x="1501626" y="2178398"/>
                  </a:lnTo>
                  <a:lnTo>
                    <a:pt x="1498522" y="2173121"/>
                  </a:lnTo>
                  <a:lnTo>
                    <a:pt x="1496349" y="2170016"/>
                  </a:lnTo>
                  <a:lnTo>
                    <a:pt x="1492313" y="2165670"/>
                  </a:lnTo>
                  <a:lnTo>
                    <a:pt x="1489208" y="2163497"/>
                  </a:lnTo>
                  <a:lnTo>
                    <a:pt x="1485173" y="2162566"/>
                  </a:lnTo>
                  <a:lnTo>
                    <a:pt x="1479895" y="2158219"/>
                  </a:lnTo>
                  <a:lnTo>
                    <a:pt x="1472755" y="2155115"/>
                  </a:lnTo>
                  <a:lnTo>
                    <a:pt x="1472755" y="2147664"/>
                  </a:lnTo>
                  <a:lnTo>
                    <a:pt x="1487346" y="2145491"/>
                  </a:lnTo>
                  <a:lnTo>
                    <a:pt x="1501937" y="2145491"/>
                  </a:lnTo>
                  <a:lnTo>
                    <a:pt x="1513423" y="2143318"/>
                  </a:lnTo>
                  <a:lnTo>
                    <a:pt x="1521805" y="2143318"/>
                  </a:lnTo>
                  <a:lnTo>
                    <a:pt x="1520874" y="2135867"/>
                  </a:lnTo>
                  <a:lnTo>
                    <a:pt x="1520874" y="2132763"/>
                  </a:lnTo>
                  <a:lnTo>
                    <a:pt x="1520874" y="2129037"/>
                  </a:lnTo>
                  <a:lnTo>
                    <a:pt x="1520874" y="2128106"/>
                  </a:lnTo>
                  <a:lnTo>
                    <a:pt x="1521805" y="2123760"/>
                  </a:lnTo>
                  <a:lnTo>
                    <a:pt x="1521805" y="2116309"/>
                  </a:lnTo>
                  <a:lnTo>
                    <a:pt x="1521805" y="2108858"/>
                  </a:lnTo>
                  <a:lnTo>
                    <a:pt x="1523978" y="2103581"/>
                  </a:lnTo>
                  <a:lnTo>
                    <a:pt x="1526151" y="2099235"/>
                  </a:lnTo>
                  <a:lnTo>
                    <a:pt x="1553160" y="2091784"/>
                  </a:lnTo>
                  <a:lnTo>
                    <a:pt x="1585447" y="2090853"/>
                  </a:lnTo>
                  <a:lnTo>
                    <a:pt x="1587620" y="2076262"/>
                  </a:lnTo>
                  <a:lnTo>
                    <a:pt x="1589793" y="2062602"/>
                  </a:lnTo>
                  <a:lnTo>
                    <a:pt x="1587620" y="2052047"/>
                  </a:lnTo>
                  <a:lnTo>
                    <a:pt x="1582342" y="2041492"/>
                  </a:lnTo>
                  <a:lnTo>
                    <a:pt x="1569924" y="2034041"/>
                  </a:lnTo>
                  <a:lnTo>
                    <a:pt x="1569924" y="2026590"/>
                  </a:lnTo>
                  <a:lnTo>
                    <a:pt x="1592897" y="2031868"/>
                  </a:lnTo>
                  <a:lnTo>
                    <a:pt x="1618975" y="2037145"/>
                  </a:lnTo>
                  <a:lnTo>
                    <a:pt x="1631393" y="2022554"/>
                  </a:lnTo>
                  <a:lnTo>
                    <a:pt x="1642879" y="2009826"/>
                  </a:lnTo>
                  <a:lnTo>
                    <a:pt x="1653434" y="1995235"/>
                  </a:lnTo>
                  <a:lnTo>
                    <a:pt x="1662747" y="1973194"/>
                  </a:lnTo>
                  <a:lnTo>
                    <a:pt x="1663679" y="1973194"/>
                  </a:lnTo>
                  <a:lnTo>
                    <a:pt x="1665852" y="1971020"/>
                  </a:lnTo>
                  <a:lnTo>
                    <a:pt x="1668025" y="1971020"/>
                  </a:lnTo>
                  <a:lnTo>
                    <a:pt x="1670198" y="1968847"/>
                  </a:lnTo>
                  <a:lnTo>
                    <a:pt x="1671130" y="1973194"/>
                  </a:lnTo>
                  <a:lnTo>
                    <a:pt x="1673303" y="1978471"/>
                  </a:lnTo>
                  <a:lnTo>
                    <a:pt x="1673303" y="1982817"/>
                  </a:lnTo>
                  <a:lnTo>
                    <a:pt x="1673303" y="1990268"/>
                  </a:lnTo>
                  <a:lnTo>
                    <a:pt x="1678580" y="1990268"/>
                  </a:lnTo>
                  <a:lnTo>
                    <a:pt x="1685721" y="1969158"/>
                  </a:lnTo>
                  <a:lnTo>
                    <a:pt x="1692861" y="1953325"/>
                  </a:lnTo>
                  <a:lnTo>
                    <a:pt x="1700001" y="1936561"/>
                  </a:lnTo>
                  <a:lnTo>
                    <a:pt x="1704037" y="1916692"/>
                  </a:lnTo>
                  <a:lnTo>
                    <a:pt x="1706210" y="1892478"/>
                  </a:lnTo>
                  <a:lnTo>
                    <a:pt x="1718628" y="1892478"/>
                  </a:lnTo>
                  <a:lnTo>
                    <a:pt x="1716455" y="1887200"/>
                  </a:lnTo>
                  <a:lnTo>
                    <a:pt x="1714282" y="1881923"/>
                  </a:lnTo>
                  <a:lnTo>
                    <a:pt x="1714282" y="1877576"/>
                  </a:lnTo>
                  <a:lnTo>
                    <a:pt x="1714282" y="1874472"/>
                  </a:lnTo>
                  <a:lnTo>
                    <a:pt x="1718317" y="1868263"/>
                  </a:lnTo>
                  <a:lnTo>
                    <a:pt x="1727631" y="1857708"/>
                  </a:lnTo>
                  <a:lnTo>
                    <a:pt x="1742222" y="1852430"/>
                  </a:lnTo>
                  <a:lnTo>
                    <a:pt x="1757744" y="1848084"/>
                  </a:lnTo>
                  <a:lnTo>
                    <a:pt x="1774508" y="1847153"/>
                  </a:lnTo>
                  <a:lnTo>
                    <a:pt x="1791272" y="1844979"/>
                  </a:lnTo>
                  <a:lnTo>
                    <a:pt x="1801827" y="1840633"/>
                  </a:lnTo>
                  <a:lnTo>
                    <a:pt x="1807105" y="1833183"/>
                  </a:lnTo>
                  <a:lnTo>
                    <a:pt x="1816418" y="1820454"/>
                  </a:lnTo>
                  <a:lnTo>
                    <a:pt x="1825732" y="1803690"/>
                  </a:lnTo>
                  <a:lnTo>
                    <a:pt x="1835045" y="1787857"/>
                  </a:lnTo>
                  <a:lnTo>
                    <a:pt x="1842185" y="1773267"/>
                  </a:lnTo>
                  <a:lnTo>
                    <a:pt x="1845290" y="1763953"/>
                  </a:lnTo>
                  <a:lnTo>
                    <a:pt x="1847463" y="1749362"/>
                  </a:lnTo>
                  <a:lnTo>
                    <a:pt x="1843427" y="1732598"/>
                  </a:lnTo>
                  <a:lnTo>
                    <a:pt x="1842496" y="1718007"/>
                  </a:lnTo>
                  <a:lnTo>
                    <a:pt x="1842496" y="1707452"/>
                  </a:lnTo>
                  <a:lnTo>
                    <a:pt x="1850878" y="1690688"/>
                  </a:lnTo>
                  <a:lnTo>
                    <a:pt x="1863296" y="1668646"/>
                  </a:lnTo>
                  <a:lnTo>
                    <a:pt x="1877887" y="1646605"/>
                  </a:lnTo>
                  <a:lnTo>
                    <a:pt x="1892477" y="1626736"/>
                  </a:lnTo>
                  <a:lnTo>
                    <a:pt x="1906137" y="1609972"/>
                  </a:lnTo>
                  <a:lnTo>
                    <a:pt x="1903964" y="1601590"/>
                  </a:lnTo>
                  <a:lnTo>
                    <a:pt x="1901480" y="1594450"/>
                  </a:lnTo>
                  <a:close/>
                  <a:moveTo>
                    <a:pt x="1340815" y="768043"/>
                  </a:moveTo>
                  <a:lnTo>
                    <a:pt x="1342988" y="765870"/>
                  </a:lnTo>
                  <a:lnTo>
                    <a:pt x="1345162" y="763697"/>
                  </a:lnTo>
                  <a:lnTo>
                    <a:pt x="1348266" y="760592"/>
                  </a:lnTo>
                  <a:lnTo>
                    <a:pt x="1350439" y="756246"/>
                  </a:lnTo>
                  <a:lnTo>
                    <a:pt x="1353544" y="756246"/>
                  </a:lnTo>
                  <a:lnTo>
                    <a:pt x="1352612" y="760592"/>
                  </a:lnTo>
                  <a:lnTo>
                    <a:pt x="1350439" y="762765"/>
                  </a:lnTo>
                  <a:lnTo>
                    <a:pt x="1348266" y="765870"/>
                  </a:lnTo>
                  <a:lnTo>
                    <a:pt x="1348266" y="768043"/>
                  </a:lnTo>
                  <a:lnTo>
                    <a:pt x="1347335" y="773320"/>
                  </a:lnTo>
                  <a:lnTo>
                    <a:pt x="1343299" y="771147"/>
                  </a:lnTo>
                  <a:lnTo>
                    <a:pt x="1341126" y="770216"/>
                  </a:lnTo>
                  <a:lnTo>
                    <a:pt x="1341126" y="768043"/>
                  </a:lnTo>
                  <a:close/>
                  <a:moveTo>
                    <a:pt x="1108602" y="713094"/>
                  </a:moveTo>
                  <a:lnTo>
                    <a:pt x="1117915" y="701608"/>
                  </a:lnTo>
                  <a:lnTo>
                    <a:pt x="1126297" y="688879"/>
                  </a:lnTo>
                  <a:lnTo>
                    <a:pt x="1144924" y="691052"/>
                  </a:lnTo>
                  <a:lnTo>
                    <a:pt x="1159515" y="698503"/>
                  </a:lnTo>
                  <a:lnTo>
                    <a:pt x="1167897" y="705954"/>
                  </a:lnTo>
                  <a:lnTo>
                    <a:pt x="1175037" y="716509"/>
                  </a:lnTo>
                  <a:lnTo>
                    <a:pt x="1181246" y="727995"/>
                  </a:lnTo>
                  <a:lnTo>
                    <a:pt x="1189628" y="736377"/>
                  </a:lnTo>
                  <a:lnTo>
                    <a:pt x="1203288" y="746001"/>
                  </a:lnTo>
                  <a:lnTo>
                    <a:pt x="1211670" y="749106"/>
                  </a:lnTo>
                  <a:lnTo>
                    <a:pt x="1218810" y="749106"/>
                  </a:lnTo>
                  <a:lnTo>
                    <a:pt x="1228124" y="751279"/>
                  </a:lnTo>
                  <a:lnTo>
                    <a:pt x="1237437" y="756556"/>
                  </a:lnTo>
                  <a:lnTo>
                    <a:pt x="1237437" y="766180"/>
                  </a:lnTo>
                  <a:lnTo>
                    <a:pt x="1235264" y="771458"/>
                  </a:lnTo>
                  <a:lnTo>
                    <a:pt x="1235264" y="775804"/>
                  </a:lnTo>
                  <a:lnTo>
                    <a:pt x="1233091" y="777977"/>
                  </a:lnTo>
                  <a:lnTo>
                    <a:pt x="1232159" y="778909"/>
                  </a:lnTo>
                  <a:lnTo>
                    <a:pt x="1229986" y="778909"/>
                  </a:lnTo>
                  <a:lnTo>
                    <a:pt x="1227813" y="778909"/>
                  </a:lnTo>
                  <a:lnTo>
                    <a:pt x="1225640" y="781082"/>
                  </a:lnTo>
                  <a:lnTo>
                    <a:pt x="1224709" y="783255"/>
                  </a:lnTo>
                  <a:lnTo>
                    <a:pt x="1222535" y="785428"/>
                  </a:lnTo>
                  <a:lnTo>
                    <a:pt x="1218500" y="795983"/>
                  </a:lnTo>
                  <a:lnTo>
                    <a:pt x="1220673" y="805607"/>
                  </a:lnTo>
                  <a:lnTo>
                    <a:pt x="1222846" y="810884"/>
                  </a:lnTo>
                  <a:lnTo>
                    <a:pt x="1222846" y="818335"/>
                  </a:lnTo>
                  <a:lnTo>
                    <a:pt x="1217568" y="827959"/>
                  </a:lnTo>
                  <a:lnTo>
                    <a:pt x="1218500" y="831063"/>
                  </a:lnTo>
                  <a:lnTo>
                    <a:pt x="1218500" y="833237"/>
                  </a:lnTo>
                  <a:lnTo>
                    <a:pt x="1218500" y="835410"/>
                  </a:lnTo>
                  <a:lnTo>
                    <a:pt x="1220673" y="837583"/>
                  </a:lnTo>
                  <a:lnTo>
                    <a:pt x="1222846" y="838514"/>
                  </a:lnTo>
                  <a:lnTo>
                    <a:pt x="1225950" y="837583"/>
                  </a:lnTo>
                  <a:lnTo>
                    <a:pt x="1237437" y="833237"/>
                  </a:lnTo>
                  <a:lnTo>
                    <a:pt x="1252959" y="825786"/>
                  </a:lnTo>
                  <a:lnTo>
                    <a:pt x="1269723" y="815231"/>
                  </a:lnTo>
                  <a:lnTo>
                    <a:pt x="1288350" y="805607"/>
                  </a:lnTo>
                  <a:lnTo>
                    <a:pt x="1302941" y="794120"/>
                  </a:lnTo>
                  <a:lnTo>
                    <a:pt x="1315359" y="786670"/>
                  </a:lnTo>
                  <a:lnTo>
                    <a:pt x="1322499" y="781392"/>
                  </a:lnTo>
                  <a:lnTo>
                    <a:pt x="1325603" y="783565"/>
                  </a:lnTo>
                  <a:lnTo>
                    <a:pt x="1327777" y="783565"/>
                  </a:lnTo>
                  <a:lnTo>
                    <a:pt x="1329950" y="783565"/>
                  </a:lnTo>
                  <a:lnTo>
                    <a:pt x="1332123" y="785738"/>
                  </a:lnTo>
                  <a:lnTo>
                    <a:pt x="1332123" y="786670"/>
                  </a:lnTo>
                  <a:lnTo>
                    <a:pt x="1333054" y="791016"/>
                  </a:lnTo>
                  <a:lnTo>
                    <a:pt x="1337090" y="791016"/>
                  </a:lnTo>
                  <a:lnTo>
                    <a:pt x="1329950" y="801571"/>
                  </a:lnTo>
                  <a:lnTo>
                    <a:pt x="1313186" y="811195"/>
                  </a:lnTo>
                  <a:lnTo>
                    <a:pt x="1295490" y="818646"/>
                  </a:lnTo>
                  <a:lnTo>
                    <a:pt x="1276863" y="826096"/>
                  </a:lnTo>
                  <a:lnTo>
                    <a:pt x="1259168" y="835720"/>
                  </a:lnTo>
                  <a:lnTo>
                    <a:pt x="1242404" y="845344"/>
                  </a:lnTo>
                  <a:lnTo>
                    <a:pt x="1233091" y="859004"/>
                  </a:lnTo>
                  <a:lnTo>
                    <a:pt x="1210118" y="855899"/>
                  </a:lnTo>
                  <a:lnTo>
                    <a:pt x="1207945" y="831684"/>
                  </a:lnTo>
                  <a:lnTo>
                    <a:pt x="1207945" y="809332"/>
                  </a:lnTo>
                  <a:lnTo>
                    <a:pt x="1207945" y="791326"/>
                  </a:lnTo>
                  <a:lnTo>
                    <a:pt x="1205771" y="771147"/>
                  </a:lnTo>
                  <a:lnTo>
                    <a:pt x="1193354" y="771147"/>
                  </a:lnTo>
                  <a:lnTo>
                    <a:pt x="1191180" y="778598"/>
                  </a:lnTo>
                  <a:lnTo>
                    <a:pt x="1185903" y="789153"/>
                  </a:lnTo>
                  <a:lnTo>
                    <a:pt x="1180625" y="801882"/>
                  </a:lnTo>
                  <a:lnTo>
                    <a:pt x="1174416" y="816783"/>
                  </a:lnTo>
                  <a:lnTo>
                    <a:pt x="1169139" y="828269"/>
                  </a:lnTo>
                  <a:lnTo>
                    <a:pt x="1166034" y="835720"/>
                  </a:lnTo>
                  <a:lnTo>
                    <a:pt x="1166034" y="838825"/>
                  </a:lnTo>
                  <a:lnTo>
                    <a:pt x="1159825" y="837893"/>
                  </a:lnTo>
                  <a:lnTo>
                    <a:pt x="1158894" y="835720"/>
                  </a:lnTo>
                  <a:lnTo>
                    <a:pt x="1156721" y="833547"/>
                  </a:lnTo>
                  <a:lnTo>
                    <a:pt x="1154548" y="831374"/>
                  </a:lnTo>
                  <a:lnTo>
                    <a:pt x="1154548" y="828269"/>
                  </a:lnTo>
                  <a:lnTo>
                    <a:pt x="1153306" y="822061"/>
                  </a:lnTo>
                  <a:lnTo>
                    <a:pt x="1153306" y="812747"/>
                  </a:lnTo>
                  <a:lnTo>
                    <a:pt x="1159515" y="797846"/>
                  </a:lnTo>
                  <a:lnTo>
                    <a:pt x="1166655" y="780771"/>
                  </a:lnTo>
                  <a:lnTo>
                    <a:pt x="1175037" y="768043"/>
                  </a:lnTo>
                  <a:lnTo>
                    <a:pt x="1182177" y="756556"/>
                  </a:lnTo>
                  <a:lnTo>
                    <a:pt x="1175037" y="748174"/>
                  </a:lnTo>
                  <a:lnTo>
                    <a:pt x="1167897" y="743828"/>
                  </a:lnTo>
                  <a:lnTo>
                    <a:pt x="1160757" y="740724"/>
                  </a:lnTo>
                  <a:lnTo>
                    <a:pt x="1152375" y="736377"/>
                  </a:lnTo>
                  <a:lnTo>
                    <a:pt x="1147097" y="723649"/>
                  </a:lnTo>
                  <a:lnTo>
                    <a:pt x="1137784" y="723649"/>
                  </a:lnTo>
                  <a:lnTo>
                    <a:pt x="1137784" y="728927"/>
                  </a:lnTo>
                  <a:lnTo>
                    <a:pt x="1135611" y="733273"/>
                  </a:lnTo>
                  <a:lnTo>
                    <a:pt x="1135611" y="738551"/>
                  </a:lnTo>
                  <a:lnTo>
                    <a:pt x="1133438" y="746001"/>
                  </a:lnTo>
                  <a:lnTo>
                    <a:pt x="1126297" y="736377"/>
                  </a:lnTo>
                  <a:lnTo>
                    <a:pt x="1121020" y="731100"/>
                  </a:lnTo>
                  <a:lnTo>
                    <a:pt x="1113879" y="727995"/>
                  </a:lnTo>
                  <a:lnTo>
                    <a:pt x="1103324" y="728927"/>
                  </a:lnTo>
                  <a:lnTo>
                    <a:pt x="1108602" y="713094"/>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71" name="Freeform: Shape 143">
              <a:extLst>
                <a:ext uri="{FF2B5EF4-FFF2-40B4-BE49-F238E27FC236}">
                  <a16:creationId xmlns:a16="http://schemas.microsoft.com/office/drawing/2014/main" id="{A828F9E4-51A5-1D9A-7EAF-C4DB60342BFB}"/>
                </a:ext>
              </a:extLst>
            </p:cNvPr>
            <p:cNvSpPr/>
            <p:nvPr/>
          </p:nvSpPr>
          <p:spPr>
            <a:xfrm>
              <a:off x="3644576" y="3731096"/>
              <a:ext cx="2992697" cy="1030680"/>
            </a:xfrm>
            <a:custGeom>
              <a:avLst/>
              <a:gdLst>
                <a:gd name="connsiteX0" fmla="*/ 7140 w 2992697"/>
                <a:gd name="connsiteY0" fmla="*/ 256428 h 1030680"/>
                <a:gd name="connsiteX1" fmla="*/ 26077 w 2992697"/>
                <a:gd name="connsiteY1" fmla="*/ 261706 h 1030680"/>
                <a:gd name="connsiteX2" fmla="*/ 38495 w 2992697"/>
                <a:gd name="connsiteY2" fmla="*/ 271330 h 1030680"/>
                <a:gd name="connsiteX3" fmla="*/ 49050 w 2992697"/>
                <a:gd name="connsiteY3" fmla="*/ 279712 h 1030680"/>
                <a:gd name="connsiteX4" fmla="*/ 60537 w 2992697"/>
                <a:gd name="connsiteY4" fmla="*/ 291198 h 1030680"/>
                <a:gd name="connsiteX5" fmla="*/ 71092 w 2992697"/>
                <a:gd name="connsiteY5" fmla="*/ 299580 h 1030680"/>
                <a:gd name="connsiteX6" fmla="*/ 71092 w 2992697"/>
                <a:gd name="connsiteY6" fmla="*/ 296476 h 1030680"/>
                <a:gd name="connsiteX7" fmla="*/ 77301 w 2992697"/>
                <a:gd name="connsiteY7" fmla="*/ 296476 h 1030680"/>
                <a:gd name="connsiteX8" fmla="*/ 77301 w 2992697"/>
                <a:gd name="connsiteY8" fmla="*/ 299580 h 1030680"/>
                <a:gd name="connsiteX9" fmla="*/ 78232 w 2992697"/>
                <a:gd name="connsiteY9" fmla="*/ 303926 h 1030680"/>
                <a:gd name="connsiteX10" fmla="*/ 82268 w 2992697"/>
                <a:gd name="connsiteY10" fmla="*/ 309204 h 1030680"/>
                <a:gd name="connsiteX11" fmla="*/ 84441 w 2992697"/>
                <a:gd name="connsiteY11" fmla="*/ 316655 h 1030680"/>
                <a:gd name="connsiteX12" fmla="*/ 76991 w 2992697"/>
                <a:gd name="connsiteY12" fmla="*/ 316655 h 1030680"/>
                <a:gd name="connsiteX13" fmla="*/ 72955 w 2992697"/>
                <a:gd name="connsiteY13" fmla="*/ 316655 h 1030680"/>
                <a:gd name="connsiteX14" fmla="*/ 72955 w 2992697"/>
                <a:gd name="connsiteY14" fmla="*/ 318828 h 1030680"/>
                <a:gd name="connsiteX15" fmla="*/ 70782 w 2992697"/>
                <a:gd name="connsiteY15" fmla="*/ 318828 h 1030680"/>
                <a:gd name="connsiteX16" fmla="*/ 67677 w 2992697"/>
                <a:gd name="connsiteY16" fmla="*/ 318828 h 1030680"/>
                <a:gd name="connsiteX17" fmla="*/ 63641 w 2992697"/>
                <a:gd name="connsiteY17" fmla="*/ 321001 h 1030680"/>
                <a:gd name="connsiteX18" fmla="*/ 49050 w 2992697"/>
                <a:gd name="connsiteY18" fmla="*/ 309514 h 1030680"/>
                <a:gd name="connsiteX19" fmla="*/ 34460 w 2992697"/>
                <a:gd name="connsiteY19" fmla="*/ 304237 h 1030680"/>
                <a:gd name="connsiteX20" fmla="*/ 16764 w 2992697"/>
                <a:gd name="connsiteY20" fmla="*/ 299891 h 1030680"/>
                <a:gd name="connsiteX21" fmla="*/ 0 w 2992697"/>
                <a:gd name="connsiteY21" fmla="*/ 291509 h 1030680"/>
                <a:gd name="connsiteX22" fmla="*/ 6209 w 2992697"/>
                <a:gd name="connsiteY22" fmla="*/ 286231 h 1030680"/>
                <a:gd name="connsiteX23" fmla="*/ 7140 w 2992697"/>
                <a:gd name="connsiteY23" fmla="*/ 280022 h 1030680"/>
                <a:gd name="connsiteX24" fmla="*/ 6209 w 2992697"/>
                <a:gd name="connsiteY24" fmla="*/ 274745 h 1030680"/>
                <a:gd name="connsiteX25" fmla="*/ 6209 w 2992697"/>
                <a:gd name="connsiteY25" fmla="*/ 266983 h 1030680"/>
                <a:gd name="connsiteX26" fmla="*/ 7140 w 2992697"/>
                <a:gd name="connsiteY26" fmla="*/ 256428 h 1030680"/>
                <a:gd name="connsiteX27" fmla="*/ 7140 w 2992697"/>
                <a:gd name="connsiteY27" fmla="*/ 256428 h 1030680"/>
                <a:gd name="connsiteX28" fmla="*/ 7140 w 2992697"/>
                <a:gd name="connsiteY28" fmla="*/ 256428 h 1030680"/>
                <a:gd name="connsiteX29" fmla="*/ 1275001 w 2992697"/>
                <a:gd name="connsiteY29" fmla="*/ 248978 h 1030680"/>
                <a:gd name="connsiteX30" fmla="*/ 1279037 w 2992697"/>
                <a:gd name="connsiteY30" fmla="*/ 248978 h 1030680"/>
                <a:gd name="connsiteX31" fmla="*/ 1282141 w 2992697"/>
                <a:gd name="connsiteY31" fmla="*/ 249909 h 1030680"/>
                <a:gd name="connsiteX32" fmla="*/ 1284314 w 2992697"/>
                <a:gd name="connsiteY32" fmla="*/ 252082 h 1030680"/>
                <a:gd name="connsiteX33" fmla="*/ 1286487 w 2992697"/>
                <a:gd name="connsiteY33" fmla="*/ 254255 h 1030680"/>
                <a:gd name="connsiteX34" fmla="*/ 1287419 w 2992697"/>
                <a:gd name="connsiteY34" fmla="*/ 256428 h 1030680"/>
                <a:gd name="connsiteX35" fmla="*/ 1287419 w 2992697"/>
                <a:gd name="connsiteY35" fmla="*/ 257670 h 1030680"/>
                <a:gd name="connsiteX36" fmla="*/ 1287419 w 2992697"/>
                <a:gd name="connsiteY36" fmla="*/ 259843 h 1030680"/>
                <a:gd name="connsiteX37" fmla="*/ 1289592 w 2992697"/>
                <a:gd name="connsiteY37" fmla="*/ 264189 h 1030680"/>
                <a:gd name="connsiteX38" fmla="*/ 1282141 w 2992697"/>
                <a:gd name="connsiteY38" fmla="*/ 264189 h 1030680"/>
                <a:gd name="connsiteX39" fmla="*/ 1279037 w 2992697"/>
                <a:gd name="connsiteY39" fmla="*/ 265121 h 1030680"/>
                <a:gd name="connsiteX40" fmla="*/ 1275001 w 2992697"/>
                <a:gd name="connsiteY40" fmla="*/ 265121 h 1030680"/>
                <a:gd name="connsiteX41" fmla="*/ 1271896 w 2992697"/>
                <a:gd name="connsiteY41" fmla="*/ 267294 h 1030680"/>
                <a:gd name="connsiteX42" fmla="*/ 1265687 w 2992697"/>
                <a:gd name="connsiteY42" fmla="*/ 267294 h 1030680"/>
                <a:gd name="connsiteX43" fmla="*/ 1265687 w 2992697"/>
                <a:gd name="connsiteY43" fmla="*/ 264189 h 1030680"/>
                <a:gd name="connsiteX44" fmla="*/ 1262583 w 2992697"/>
                <a:gd name="connsiteY44" fmla="*/ 264189 h 1030680"/>
                <a:gd name="connsiteX45" fmla="*/ 1262583 w 2992697"/>
                <a:gd name="connsiteY45" fmla="*/ 250530 h 1030680"/>
                <a:gd name="connsiteX46" fmla="*/ 1267861 w 2992697"/>
                <a:gd name="connsiteY46" fmla="*/ 250530 h 1030680"/>
                <a:gd name="connsiteX47" fmla="*/ 1273138 w 2992697"/>
                <a:gd name="connsiteY47" fmla="*/ 249598 h 1030680"/>
                <a:gd name="connsiteX48" fmla="*/ 1275001 w 2992697"/>
                <a:gd name="connsiteY48" fmla="*/ 249598 h 1030680"/>
                <a:gd name="connsiteX49" fmla="*/ 1275001 w 2992697"/>
                <a:gd name="connsiteY49" fmla="*/ 248978 h 1030680"/>
                <a:gd name="connsiteX50" fmla="*/ 1275001 w 2992697"/>
                <a:gd name="connsiteY50" fmla="*/ 248978 h 1030680"/>
                <a:gd name="connsiteX51" fmla="*/ 63641 w 2992697"/>
                <a:gd name="connsiteY51" fmla="*/ 239664 h 1030680"/>
                <a:gd name="connsiteX52" fmla="*/ 80405 w 2992697"/>
                <a:gd name="connsiteY52" fmla="*/ 239664 h 1030680"/>
                <a:gd name="connsiteX53" fmla="*/ 80405 w 2992697"/>
                <a:gd name="connsiteY53" fmla="*/ 242769 h 1030680"/>
                <a:gd name="connsiteX54" fmla="*/ 77301 w 2992697"/>
                <a:gd name="connsiteY54" fmla="*/ 242769 h 1030680"/>
                <a:gd name="connsiteX55" fmla="*/ 73265 w 2992697"/>
                <a:gd name="connsiteY55" fmla="*/ 242769 h 1030680"/>
                <a:gd name="connsiteX56" fmla="*/ 71092 w 2992697"/>
                <a:gd name="connsiteY56" fmla="*/ 244942 h 1030680"/>
                <a:gd name="connsiteX57" fmla="*/ 70161 w 2992697"/>
                <a:gd name="connsiteY57" fmla="*/ 244942 h 1030680"/>
                <a:gd name="connsiteX58" fmla="*/ 70161 w 2992697"/>
                <a:gd name="connsiteY58" fmla="*/ 244942 h 1030680"/>
                <a:gd name="connsiteX59" fmla="*/ 67988 w 2992697"/>
                <a:gd name="connsiteY59" fmla="*/ 244942 h 1030680"/>
                <a:gd name="connsiteX60" fmla="*/ 65815 w 2992697"/>
                <a:gd name="connsiteY60" fmla="*/ 242769 h 1030680"/>
                <a:gd name="connsiteX61" fmla="*/ 63641 w 2992697"/>
                <a:gd name="connsiteY61" fmla="*/ 239664 h 1030680"/>
                <a:gd name="connsiteX62" fmla="*/ 63641 w 2992697"/>
                <a:gd name="connsiteY62" fmla="*/ 239664 h 1030680"/>
                <a:gd name="connsiteX63" fmla="*/ 63641 w 2992697"/>
                <a:gd name="connsiteY63" fmla="*/ 239664 h 1030680"/>
                <a:gd name="connsiteX64" fmla="*/ 1790651 w 2992697"/>
                <a:gd name="connsiteY64" fmla="*/ 213276 h 1030680"/>
                <a:gd name="connsiteX65" fmla="*/ 1803069 w 2992697"/>
                <a:gd name="connsiteY65" fmla="*/ 213276 h 1030680"/>
                <a:gd name="connsiteX66" fmla="*/ 1807105 w 2992697"/>
                <a:gd name="connsiteY66" fmla="*/ 228178 h 1030680"/>
                <a:gd name="connsiteX67" fmla="*/ 1810209 w 2992697"/>
                <a:gd name="connsiteY67" fmla="*/ 237801 h 1030680"/>
                <a:gd name="connsiteX68" fmla="*/ 1817660 w 2992697"/>
                <a:gd name="connsiteY68" fmla="*/ 242148 h 1030680"/>
                <a:gd name="connsiteX69" fmla="*/ 1830078 w 2992697"/>
                <a:gd name="connsiteY69" fmla="*/ 247425 h 1030680"/>
                <a:gd name="connsiteX70" fmla="*/ 1824800 w 2992697"/>
                <a:gd name="connsiteY70" fmla="*/ 269467 h 1030680"/>
                <a:gd name="connsiteX71" fmla="*/ 1817350 w 2992697"/>
                <a:gd name="connsiteY71" fmla="*/ 291509 h 1030680"/>
                <a:gd name="connsiteX72" fmla="*/ 1806794 w 2992697"/>
                <a:gd name="connsiteY72" fmla="*/ 307341 h 1030680"/>
                <a:gd name="connsiteX73" fmla="*/ 1806794 w 2992697"/>
                <a:gd name="connsiteY73" fmla="*/ 287162 h 1030680"/>
                <a:gd name="connsiteX74" fmla="*/ 1782890 w 2992697"/>
                <a:gd name="connsiteY74" fmla="*/ 287162 h 1030680"/>
                <a:gd name="connsiteX75" fmla="*/ 1785063 w 2992697"/>
                <a:gd name="connsiteY75" fmla="*/ 263879 h 1030680"/>
                <a:gd name="connsiteX76" fmla="*/ 1787236 w 2992697"/>
                <a:gd name="connsiteY76" fmla="*/ 241837 h 1030680"/>
                <a:gd name="connsiteX77" fmla="*/ 1790651 w 2992697"/>
                <a:gd name="connsiteY77" fmla="*/ 213276 h 1030680"/>
                <a:gd name="connsiteX78" fmla="*/ 1790651 w 2992697"/>
                <a:gd name="connsiteY78" fmla="*/ 213276 h 1030680"/>
                <a:gd name="connsiteX79" fmla="*/ 1790651 w 2992697"/>
                <a:gd name="connsiteY79" fmla="*/ 213276 h 1030680"/>
                <a:gd name="connsiteX80" fmla="*/ 2941784 w 2992697"/>
                <a:gd name="connsiteY80" fmla="*/ 165778 h 1030680"/>
                <a:gd name="connsiteX81" fmla="*/ 2945820 w 2992697"/>
                <a:gd name="connsiteY81" fmla="*/ 165778 h 1030680"/>
                <a:gd name="connsiteX82" fmla="*/ 2945820 w 2992697"/>
                <a:gd name="connsiteY82" fmla="*/ 170124 h 1030680"/>
                <a:gd name="connsiteX83" fmla="*/ 2946751 w 2992697"/>
                <a:gd name="connsiteY83" fmla="*/ 175402 h 1030680"/>
                <a:gd name="connsiteX84" fmla="*/ 2948925 w 2992697"/>
                <a:gd name="connsiteY84" fmla="*/ 177575 h 1030680"/>
                <a:gd name="connsiteX85" fmla="*/ 2951098 w 2992697"/>
                <a:gd name="connsiteY85" fmla="*/ 180679 h 1030680"/>
                <a:gd name="connsiteX86" fmla="*/ 2953271 w 2992697"/>
                <a:gd name="connsiteY86" fmla="*/ 182853 h 1030680"/>
                <a:gd name="connsiteX87" fmla="*/ 2956375 w 2992697"/>
                <a:gd name="connsiteY87" fmla="*/ 185957 h 1030680"/>
                <a:gd name="connsiteX88" fmla="*/ 2960411 w 2992697"/>
                <a:gd name="connsiteY88" fmla="*/ 182853 h 1030680"/>
                <a:gd name="connsiteX89" fmla="*/ 2961342 w 2992697"/>
                <a:gd name="connsiteY89" fmla="*/ 178506 h 1030680"/>
                <a:gd name="connsiteX90" fmla="*/ 2963515 w 2992697"/>
                <a:gd name="connsiteY90" fmla="*/ 177575 h 1030680"/>
                <a:gd name="connsiteX91" fmla="*/ 2967551 w 2992697"/>
                <a:gd name="connsiteY91" fmla="*/ 177575 h 1030680"/>
                <a:gd name="connsiteX92" fmla="*/ 2972829 w 2992697"/>
                <a:gd name="connsiteY92" fmla="*/ 175402 h 1030680"/>
                <a:gd name="connsiteX93" fmla="*/ 2975933 w 2992697"/>
                <a:gd name="connsiteY93" fmla="*/ 185957 h 1030680"/>
                <a:gd name="connsiteX94" fmla="*/ 2982142 w 2992697"/>
                <a:gd name="connsiteY94" fmla="*/ 193408 h 1030680"/>
                <a:gd name="connsiteX95" fmla="*/ 2987420 w 2992697"/>
                <a:gd name="connsiteY95" fmla="*/ 200858 h 1030680"/>
                <a:gd name="connsiteX96" fmla="*/ 2990524 w 2992697"/>
                <a:gd name="connsiteY96" fmla="*/ 210482 h 1030680"/>
                <a:gd name="connsiteX97" fmla="*/ 2992697 w 2992697"/>
                <a:gd name="connsiteY97" fmla="*/ 223211 h 1030680"/>
                <a:gd name="connsiteX98" fmla="*/ 2992697 w 2992697"/>
                <a:gd name="connsiteY98" fmla="*/ 225384 h 1030680"/>
                <a:gd name="connsiteX99" fmla="*/ 2990524 w 2992697"/>
                <a:gd name="connsiteY99" fmla="*/ 227557 h 1030680"/>
                <a:gd name="connsiteX100" fmla="*/ 2990524 w 2992697"/>
                <a:gd name="connsiteY100" fmla="*/ 228488 h 1030680"/>
                <a:gd name="connsiteX101" fmla="*/ 2990524 w 2992697"/>
                <a:gd name="connsiteY101" fmla="*/ 230661 h 1030680"/>
                <a:gd name="connsiteX102" fmla="*/ 2990524 w 2992697"/>
                <a:gd name="connsiteY102" fmla="*/ 232834 h 1030680"/>
                <a:gd name="connsiteX103" fmla="*/ 2989593 w 2992697"/>
                <a:gd name="connsiteY103" fmla="*/ 235939 h 1030680"/>
                <a:gd name="connsiteX104" fmla="*/ 2978106 w 2992697"/>
                <a:gd name="connsiteY104" fmla="*/ 243390 h 1030680"/>
                <a:gd name="connsiteX105" fmla="*/ 2961342 w 2992697"/>
                <a:gd name="connsiteY105" fmla="*/ 250840 h 1030680"/>
                <a:gd name="connsiteX106" fmla="*/ 2941474 w 2992697"/>
                <a:gd name="connsiteY106" fmla="*/ 255186 h 1030680"/>
                <a:gd name="connsiteX107" fmla="*/ 2921605 w 2992697"/>
                <a:gd name="connsiteY107" fmla="*/ 258291 h 1030680"/>
                <a:gd name="connsiteX108" fmla="*/ 2904841 w 2992697"/>
                <a:gd name="connsiteY108" fmla="*/ 260464 h 1030680"/>
                <a:gd name="connsiteX109" fmla="*/ 2907014 w 2992697"/>
                <a:gd name="connsiteY109" fmla="*/ 250840 h 1030680"/>
                <a:gd name="connsiteX110" fmla="*/ 2909187 w 2992697"/>
                <a:gd name="connsiteY110" fmla="*/ 247736 h 1030680"/>
                <a:gd name="connsiteX111" fmla="*/ 2911360 w 2992697"/>
                <a:gd name="connsiteY111" fmla="*/ 243390 h 1030680"/>
                <a:gd name="connsiteX112" fmla="*/ 2912292 w 2992697"/>
                <a:gd name="connsiteY112" fmla="*/ 242458 h 1030680"/>
                <a:gd name="connsiteX113" fmla="*/ 2914465 w 2992697"/>
                <a:gd name="connsiteY113" fmla="*/ 242458 h 1030680"/>
                <a:gd name="connsiteX114" fmla="*/ 2918501 w 2992697"/>
                <a:gd name="connsiteY114" fmla="*/ 240285 h 1030680"/>
                <a:gd name="connsiteX115" fmla="*/ 2919432 w 2992697"/>
                <a:gd name="connsiteY115" fmla="*/ 240285 h 1030680"/>
                <a:gd name="connsiteX116" fmla="*/ 2921605 w 2992697"/>
                <a:gd name="connsiteY116" fmla="*/ 238112 h 1030680"/>
                <a:gd name="connsiteX117" fmla="*/ 2925641 w 2992697"/>
                <a:gd name="connsiteY117" fmla="*/ 235939 h 1030680"/>
                <a:gd name="connsiteX118" fmla="*/ 2930919 w 2992697"/>
                <a:gd name="connsiteY118" fmla="*/ 221037 h 1030680"/>
                <a:gd name="connsiteX119" fmla="*/ 2930919 w 2992697"/>
                <a:gd name="connsiteY119" fmla="*/ 206136 h 1030680"/>
                <a:gd name="connsiteX120" fmla="*/ 2928746 w 2992697"/>
                <a:gd name="connsiteY120" fmla="*/ 192476 h 1030680"/>
                <a:gd name="connsiteX121" fmla="*/ 2931850 w 2992697"/>
                <a:gd name="connsiteY121" fmla="*/ 180990 h 1030680"/>
                <a:gd name="connsiteX122" fmla="*/ 2941163 w 2992697"/>
                <a:gd name="connsiteY122" fmla="*/ 170435 h 1030680"/>
                <a:gd name="connsiteX123" fmla="*/ 2941163 w 2992697"/>
                <a:gd name="connsiteY123" fmla="*/ 165778 h 1030680"/>
                <a:gd name="connsiteX124" fmla="*/ 2941784 w 2992697"/>
                <a:gd name="connsiteY124" fmla="*/ 165778 h 1030680"/>
                <a:gd name="connsiteX125" fmla="*/ 2941784 w 2992697"/>
                <a:gd name="connsiteY125" fmla="*/ 165778 h 1030680"/>
                <a:gd name="connsiteX126" fmla="*/ 148083 w 2992697"/>
                <a:gd name="connsiteY126" fmla="*/ 158327 h 1030680"/>
                <a:gd name="connsiteX127" fmla="*/ 167951 w 2992697"/>
                <a:gd name="connsiteY127" fmla="*/ 180369 h 1030680"/>
                <a:gd name="connsiteX128" fmla="*/ 193097 w 2992697"/>
                <a:gd name="connsiteY128" fmla="*/ 197133 h 1030680"/>
                <a:gd name="connsiteX129" fmla="*/ 224452 w 2992697"/>
                <a:gd name="connsiteY129" fmla="*/ 209861 h 1030680"/>
                <a:gd name="connsiteX130" fmla="*/ 226625 w 2992697"/>
                <a:gd name="connsiteY130" fmla="*/ 227867 h 1030680"/>
                <a:gd name="connsiteX131" fmla="*/ 231903 w 2992697"/>
                <a:gd name="connsiteY131" fmla="*/ 241527 h 1030680"/>
                <a:gd name="connsiteX132" fmla="*/ 237181 w 2992697"/>
                <a:gd name="connsiteY132" fmla="*/ 248978 h 1030680"/>
                <a:gd name="connsiteX133" fmla="*/ 244631 w 2992697"/>
                <a:gd name="connsiteY133" fmla="*/ 256428 h 1030680"/>
                <a:gd name="connsiteX134" fmla="*/ 252082 w 2992697"/>
                <a:gd name="connsiteY134" fmla="*/ 266983 h 1030680"/>
                <a:gd name="connsiteX135" fmla="*/ 239664 w 2992697"/>
                <a:gd name="connsiteY135" fmla="*/ 269157 h 1030680"/>
                <a:gd name="connsiteX136" fmla="*/ 227246 w 2992697"/>
                <a:gd name="connsiteY136" fmla="*/ 271330 h 1030680"/>
                <a:gd name="connsiteX137" fmla="*/ 215760 w 2992697"/>
                <a:gd name="connsiteY137" fmla="*/ 276607 h 1030680"/>
                <a:gd name="connsiteX138" fmla="*/ 208309 w 2992697"/>
                <a:gd name="connsiteY138" fmla="*/ 284058 h 1030680"/>
                <a:gd name="connsiteX139" fmla="*/ 207378 w 2992697"/>
                <a:gd name="connsiteY139" fmla="*/ 287162 h 1030680"/>
                <a:gd name="connsiteX140" fmla="*/ 205205 w 2992697"/>
                <a:gd name="connsiteY140" fmla="*/ 291509 h 1030680"/>
                <a:gd name="connsiteX141" fmla="*/ 203032 w 2992697"/>
                <a:gd name="connsiteY141" fmla="*/ 294613 h 1030680"/>
                <a:gd name="connsiteX142" fmla="*/ 200858 w 2992697"/>
                <a:gd name="connsiteY142" fmla="*/ 296786 h 1030680"/>
                <a:gd name="connsiteX143" fmla="*/ 197754 w 2992697"/>
                <a:gd name="connsiteY143" fmla="*/ 299891 h 1030680"/>
                <a:gd name="connsiteX144" fmla="*/ 186267 w 2992697"/>
                <a:gd name="connsiteY144" fmla="*/ 302064 h 1030680"/>
                <a:gd name="connsiteX145" fmla="*/ 170745 w 2992697"/>
                <a:gd name="connsiteY145" fmla="*/ 304237 h 1030680"/>
                <a:gd name="connsiteX146" fmla="*/ 151808 w 2992697"/>
                <a:gd name="connsiteY146" fmla="*/ 302064 h 1030680"/>
                <a:gd name="connsiteX147" fmla="*/ 137217 w 2992697"/>
                <a:gd name="connsiteY147" fmla="*/ 299891 h 1030680"/>
                <a:gd name="connsiteX148" fmla="*/ 134113 w 2992697"/>
                <a:gd name="connsiteY148" fmla="*/ 289335 h 1030680"/>
                <a:gd name="connsiteX149" fmla="*/ 131939 w 2992697"/>
                <a:gd name="connsiteY149" fmla="*/ 281885 h 1030680"/>
                <a:gd name="connsiteX150" fmla="*/ 129766 w 2992697"/>
                <a:gd name="connsiteY150" fmla="*/ 276607 h 1030680"/>
                <a:gd name="connsiteX151" fmla="*/ 124489 w 2992697"/>
                <a:gd name="connsiteY151" fmla="*/ 266983 h 1030680"/>
                <a:gd name="connsiteX152" fmla="*/ 148393 w 2992697"/>
                <a:gd name="connsiteY152" fmla="*/ 259533 h 1030680"/>
                <a:gd name="connsiteX153" fmla="*/ 148393 w 2992697"/>
                <a:gd name="connsiteY153" fmla="*/ 256428 h 1030680"/>
                <a:gd name="connsiteX154" fmla="*/ 129456 w 2992697"/>
                <a:gd name="connsiteY154" fmla="*/ 254255 h 1030680"/>
                <a:gd name="connsiteX155" fmla="*/ 117038 w 2992697"/>
                <a:gd name="connsiteY155" fmla="*/ 249909 h 1030680"/>
                <a:gd name="connsiteX156" fmla="*/ 107725 w 2992697"/>
                <a:gd name="connsiteY156" fmla="*/ 242458 h 1030680"/>
                <a:gd name="connsiteX157" fmla="*/ 106793 w 2992697"/>
                <a:gd name="connsiteY157" fmla="*/ 237181 h 1030680"/>
                <a:gd name="connsiteX158" fmla="*/ 102758 w 2992697"/>
                <a:gd name="connsiteY158" fmla="*/ 231903 h 1030680"/>
                <a:gd name="connsiteX159" fmla="*/ 100584 w 2992697"/>
                <a:gd name="connsiteY159" fmla="*/ 226625 h 1030680"/>
                <a:gd name="connsiteX160" fmla="*/ 100584 w 2992697"/>
                <a:gd name="connsiteY160" fmla="*/ 220417 h 1030680"/>
                <a:gd name="connsiteX161" fmla="*/ 100584 w 2992697"/>
                <a:gd name="connsiteY161" fmla="*/ 217312 h 1030680"/>
                <a:gd name="connsiteX162" fmla="*/ 100584 w 2992697"/>
                <a:gd name="connsiteY162" fmla="*/ 212966 h 1030680"/>
                <a:gd name="connsiteX163" fmla="*/ 102758 w 2992697"/>
                <a:gd name="connsiteY163" fmla="*/ 212966 h 1030680"/>
                <a:gd name="connsiteX164" fmla="*/ 104931 w 2992697"/>
                <a:gd name="connsiteY164" fmla="*/ 212034 h 1030680"/>
                <a:gd name="connsiteX165" fmla="*/ 107104 w 2992697"/>
                <a:gd name="connsiteY165" fmla="*/ 212034 h 1030680"/>
                <a:gd name="connsiteX166" fmla="*/ 108035 w 2992697"/>
                <a:gd name="connsiteY166" fmla="*/ 212034 h 1030680"/>
                <a:gd name="connsiteX167" fmla="*/ 112071 w 2992697"/>
                <a:gd name="connsiteY167" fmla="*/ 209861 h 1030680"/>
                <a:gd name="connsiteX168" fmla="*/ 113623 w 2992697"/>
                <a:gd name="connsiteY168" fmla="*/ 204894 h 1030680"/>
                <a:gd name="connsiteX169" fmla="*/ 113623 w 2992697"/>
                <a:gd name="connsiteY169" fmla="*/ 198685 h 1030680"/>
                <a:gd name="connsiteX170" fmla="*/ 113623 w 2992697"/>
                <a:gd name="connsiteY170" fmla="*/ 195581 h 1030680"/>
                <a:gd name="connsiteX171" fmla="*/ 114554 w 2992697"/>
                <a:gd name="connsiteY171" fmla="*/ 193408 h 1030680"/>
                <a:gd name="connsiteX172" fmla="*/ 116728 w 2992697"/>
                <a:gd name="connsiteY172" fmla="*/ 190303 h 1030680"/>
                <a:gd name="connsiteX173" fmla="*/ 118901 w 2992697"/>
                <a:gd name="connsiteY173" fmla="*/ 190303 h 1030680"/>
                <a:gd name="connsiteX174" fmla="*/ 121074 w 2992697"/>
                <a:gd name="connsiteY174" fmla="*/ 188130 h 1030680"/>
                <a:gd name="connsiteX175" fmla="*/ 122005 w 2992697"/>
                <a:gd name="connsiteY175" fmla="*/ 188130 h 1030680"/>
                <a:gd name="connsiteX176" fmla="*/ 124178 w 2992697"/>
                <a:gd name="connsiteY176" fmla="*/ 188130 h 1030680"/>
                <a:gd name="connsiteX177" fmla="*/ 127283 w 2992697"/>
                <a:gd name="connsiteY177" fmla="*/ 185957 h 1030680"/>
                <a:gd name="connsiteX178" fmla="*/ 129456 w 2992697"/>
                <a:gd name="connsiteY178" fmla="*/ 178506 h 1030680"/>
                <a:gd name="connsiteX179" fmla="*/ 131629 w 2992697"/>
                <a:gd name="connsiteY179" fmla="*/ 173229 h 1030680"/>
                <a:gd name="connsiteX180" fmla="*/ 133802 w 2992697"/>
                <a:gd name="connsiteY180" fmla="*/ 167951 h 1030680"/>
                <a:gd name="connsiteX181" fmla="*/ 136907 w 2992697"/>
                <a:gd name="connsiteY181" fmla="*/ 162674 h 1030680"/>
                <a:gd name="connsiteX182" fmla="*/ 139080 w 2992697"/>
                <a:gd name="connsiteY182" fmla="*/ 160500 h 1030680"/>
                <a:gd name="connsiteX183" fmla="*/ 141253 w 2992697"/>
                <a:gd name="connsiteY183" fmla="*/ 160500 h 1030680"/>
                <a:gd name="connsiteX184" fmla="*/ 142184 w 2992697"/>
                <a:gd name="connsiteY184" fmla="*/ 158327 h 1030680"/>
                <a:gd name="connsiteX185" fmla="*/ 144357 w 2992697"/>
                <a:gd name="connsiteY185" fmla="*/ 158327 h 1030680"/>
                <a:gd name="connsiteX186" fmla="*/ 148083 w 2992697"/>
                <a:gd name="connsiteY186" fmla="*/ 158327 h 1030680"/>
                <a:gd name="connsiteX187" fmla="*/ 148083 w 2992697"/>
                <a:gd name="connsiteY187" fmla="*/ 158327 h 1030680"/>
                <a:gd name="connsiteX188" fmla="*/ 148083 w 2992697"/>
                <a:gd name="connsiteY188" fmla="*/ 158327 h 1030680"/>
                <a:gd name="connsiteX189" fmla="*/ 1222846 w 2992697"/>
                <a:gd name="connsiteY189" fmla="*/ 138148 h 1030680"/>
                <a:gd name="connsiteX190" fmla="*/ 1228124 w 2992697"/>
                <a:gd name="connsiteY190" fmla="*/ 140322 h 1030680"/>
                <a:gd name="connsiteX191" fmla="*/ 1233401 w 2992697"/>
                <a:gd name="connsiteY191" fmla="*/ 141253 h 1030680"/>
                <a:gd name="connsiteX192" fmla="*/ 1236506 w 2992697"/>
                <a:gd name="connsiteY192" fmla="*/ 143426 h 1030680"/>
                <a:gd name="connsiteX193" fmla="*/ 1242714 w 2992697"/>
                <a:gd name="connsiteY193" fmla="*/ 145599 h 1030680"/>
                <a:gd name="connsiteX194" fmla="*/ 1242714 w 2992697"/>
                <a:gd name="connsiteY194" fmla="*/ 150877 h 1030680"/>
                <a:gd name="connsiteX195" fmla="*/ 1243646 w 2992697"/>
                <a:gd name="connsiteY195" fmla="*/ 155223 h 1030680"/>
                <a:gd name="connsiteX196" fmla="*/ 1243646 w 2992697"/>
                <a:gd name="connsiteY196" fmla="*/ 158327 h 1030680"/>
                <a:gd name="connsiteX197" fmla="*/ 1245819 w 2992697"/>
                <a:gd name="connsiteY197" fmla="*/ 162674 h 1030680"/>
                <a:gd name="connsiteX198" fmla="*/ 1233401 w 2992697"/>
                <a:gd name="connsiteY198" fmla="*/ 162674 h 1030680"/>
                <a:gd name="connsiteX199" fmla="*/ 1231228 w 2992697"/>
                <a:gd name="connsiteY199" fmla="*/ 158327 h 1030680"/>
                <a:gd name="connsiteX200" fmla="*/ 1229055 w 2992697"/>
                <a:gd name="connsiteY200" fmla="*/ 155223 h 1030680"/>
                <a:gd name="connsiteX201" fmla="*/ 1225950 w 2992697"/>
                <a:gd name="connsiteY201" fmla="*/ 150877 h 1030680"/>
                <a:gd name="connsiteX202" fmla="*/ 1223777 w 2992697"/>
                <a:gd name="connsiteY202" fmla="*/ 148704 h 1030680"/>
                <a:gd name="connsiteX203" fmla="*/ 1223777 w 2992697"/>
                <a:gd name="connsiteY203" fmla="*/ 143426 h 1030680"/>
                <a:gd name="connsiteX204" fmla="*/ 1222846 w 2992697"/>
                <a:gd name="connsiteY204" fmla="*/ 138148 h 1030680"/>
                <a:gd name="connsiteX205" fmla="*/ 1222846 w 2992697"/>
                <a:gd name="connsiteY205" fmla="*/ 138148 h 1030680"/>
                <a:gd name="connsiteX206" fmla="*/ 1222846 w 2992697"/>
                <a:gd name="connsiteY206" fmla="*/ 138148 h 1030680"/>
                <a:gd name="connsiteX207" fmla="*/ 1730114 w 2992697"/>
                <a:gd name="connsiteY207" fmla="*/ 113934 h 1030680"/>
                <a:gd name="connsiteX208" fmla="*/ 1736323 w 2992697"/>
                <a:gd name="connsiteY208" fmla="*/ 123557 h 1030680"/>
                <a:gd name="connsiteX209" fmla="*/ 1741601 w 2992697"/>
                <a:gd name="connsiteY209" fmla="*/ 141563 h 1030680"/>
                <a:gd name="connsiteX210" fmla="*/ 1749051 w 2992697"/>
                <a:gd name="connsiteY210" fmla="*/ 158327 h 1030680"/>
                <a:gd name="connsiteX211" fmla="*/ 1758365 w 2992697"/>
                <a:gd name="connsiteY211" fmla="*/ 175091 h 1030680"/>
                <a:gd name="connsiteX212" fmla="*/ 1763642 w 2992697"/>
                <a:gd name="connsiteY212" fmla="*/ 182542 h 1030680"/>
                <a:gd name="connsiteX213" fmla="*/ 1766747 w 2992697"/>
                <a:gd name="connsiteY213" fmla="*/ 178196 h 1030680"/>
                <a:gd name="connsiteX214" fmla="*/ 1768920 w 2992697"/>
                <a:gd name="connsiteY214" fmla="*/ 177265 h 1030680"/>
                <a:gd name="connsiteX215" fmla="*/ 1772956 w 2992697"/>
                <a:gd name="connsiteY215" fmla="*/ 177265 h 1030680"/>
                <a:gd name="connsiteX216" fmla="*/ 1776060 w 2992697"/>
                <a:gd name="connsiteY216" fmla="*/ 175091 h 1030680"/>
                <a:gd name="connsiteX217" fmla="*/ 1783511 w 2992697"/>
                <a:gd name="connsiteY217" fmla="*/ 175091 h 1030680"/>
                <a:gd name="connsiteX218" fmla="*/ 1783511 w 2992697"/>
                <a:gd name="connsiteY218" fmla="*/ 178196 h 1030680"/>
                <a:gd name="connsiteX219" fmla="*/ 1787547 w 2992697"/>
                <a:gd name="connsiteY219" fmla="*/ 178196 h 1030680"/>
                <a:gd name="connsiteX220" fmla="*/ 1787547 w 2992697"/>
                <a:gd name="connsiteY220" fmla="*/ 189682 h 1030680"/>
                <a:gd name="connsiteX221" fmla="*/ 1759296 w 2992697"/>
                <a:gd name="connsiteY221" fmla="*/ 192787 h 1030680"/>
                <a:gd name="connsiteX222" fmla="*/ 1756192 w 2992697"/>
                <a:gd name="connsiteY222" fmla="*/ 222279 h 1030680"/>
                <a:gd name="connsiteX223" fmla="*/ 1746878 w 2992697"/>
                <a:gd name="connsiteY223" fmla="*/ 246494 h 1030680"/>
                <a:gd name="connsiteX224" fmla="*/ 1739428 w 2992697"/>
                <a:gd name="connsiteY224" fmla="*/ 270709 h 1030680"/>
                <a:gd name="connsiteX225" fmla="*/ 1736323 w 2992697"/>
                <a:gd name="connsiteY225" fmla="*/ 290888 h 1030680"/>
                <a:gd name="connsiteX226" fmla="*/ 1734150 w 2992697"/>
                <a:gd name="connsiteY226" fmla="*/ 311067 h 1030680"/>
                <a:gd name="connsiteX227" fmla="*/ 1734150 w 2992697"/>
                <a:gd name="connsiteY227" fmla="*/ 327831 h 1030680"/>
                <a:gd name="connsiteX228" fmla="*/ 1730114 w 2992697"/>
                <a:gd name="connsiteY228" fmla="*/ 343664 h 1030680"/>
                <a:gd name="connsiteX229" fmla="*/ 1727010 w 2992697"/>
                <a:gd name="connsiteY229" fmla="*/ 343664 h 1030680"/>
                <a:gd name="connsiteX230" fmla="*/ 1727010 w 2992697"/>
                <a:gd name="connsiteY230" fmla="*/ 340559 h 1030680"/>
                <a:gd name="connsiteX231" fmla="*/ 1721732 w 2992697"/>
                <a:gd name="connsiteY231" fmla="*/ 333108 h 1030680"/>
                <a:gd name="connsiteX232" fmla="*/ 1712419 w 2992697"/>
                <a:gd name="connsiteY232" fmla="*/ 323485 h 1030680"/>
                <a:gd name="connsiteX233" fmla="*/ 1701864 w 2992697"/>
                <a:gd name="connsiteY233" fmla="*/ 310756 h 1030680"/>
                <a:gd name="connsiteX234" fmla="*/ 1692550 w 2992697"/>
                <a:gd name="connsiteY234" fmla="*/ 298028 h 1030680"/>
                <a:gd name="connsiteX235" fmla="*/ 1685100 w 2992697"/>
                <a:gd name="connsiteY235" fmla="*/ 285300 h 1030680"/>
                <a:gd name="connsiteX236" fmla="*/ 1681064 w 2992697"/>
                <a:gd name="connsiteY236" fmla="*/ 273813 h 1030680"/>
                <a:gd name="connsiteX237" fmla="*/ 1683237 w 2992697"/>
                <a:gd name="connsiteY237" fmla="*/ 266363 h 1030680"/>
                <a:gd name="connsiteX238" fmla="*/ 1687273 w 2992697"/>
                <a:gd name="connsiteY238" fmla="*/ 264189 h 1030680"/>
                <a:gd name="connsiteX239" fmla="*/ 1690377 w 2992697"/>
                <a:gd name="connsiteY239" fmla="*/ 264189 h 1030680"/>
                <a:gd name="connsiteX240" fmla="*/ 1692550 w 2992697"/>
                <a:gd name="connsiteY240" fmla="*/ 264189 h 1030680"/>
                <a:gd name="connsiteX241" fmla="*/ 1694723 w 2992697"/>
                <a:gd name="connsiteY241" fmla="*/ 264189 h 1030680"/>
                <a:gd name="connsiteX242" fmla="*/ 1695655 w 2992697"/>
                <a:gd name="connsiteY242" fmla="*/ 264189 h 1030680"/>
                <a:gd name="connsiteX243" fmla="*/ 1697828 w 2992697"/>
                <a:gd name="connsiteY243" fmla="*/ 264189 h 1030680"/>
                <a:gd name="connsiteX244" fmla="*/ 1700001 w 2992697"/>
                <a:gd name="connsiteY244" fmla="*/ 263879 h 1030680"/>
                <a:gd name="connsiteX245" fmla="*/ 1703106 w 2992697"/>
                <a:gd name="connsiteY245" fmla="*/ 259533 h 1030680"/>
                <a:gd name="connsiteX246" fmla="*/ 1700001 w 2992697"/>
                <a:gd name="connsiteY246" fmla="*/ 259533 h 1030680"/>
                <a:gd name="connsiteX247" fmla="*/ 1700001 w 2992697"/>
                <a:gd name="connsiteY247" fmla="*/ 256428 h 1030680"/>
                <a:gd name="connsiteX248" fmla="*/ 1683237 w 2992697"/>
                <a:gd name="connsiteY248" fmla="*/ 254255 h 1030680"/>
                <a:gd name="connsiteX249" fmla="*/ 1673924 w 2992697"/>
                <a:gd name="connsiteY249" fmla="*/ 248978 h 1030680"/>
                <a:gd name="connsiteX250" fmla="*/ 1666473 w 2992697"/>
                <a:gd name="connsiteY250" fmla="*/ 239354 h 1030680"/>
                <a:gd name="connsiteX251" fmla="*/ 1673924 w 2992697"/>
                <a:gd name="connsiteY251" fmla="*/ 237181 h 1030680"/>
                <a:gd name="connsiteX252" fmla="*/ 1680132 w 2992697"/>
                <a:gd name="connsiteY252" fmla="*/ 235007 h 1030680"/>
                <a:gd name="connsiteX253" fmla="*/ 1683237 w 2992697"/>
                <a:gd name="connsiteY253" fmla="*/ 234076 h 1030680"/>
                <a:gd name="connsiteX254" fmla="*/ 1687273 w 2992697"/>
                <a:gd name="connsiteY254" fmla="*/ 231903 h 1030680"/>
                <a:gd name="connsiteX255" fmla="*/ 1690377 w 2992697"/>
                <a:gd name="connsiteY255" fmla="*/ 229730 h 1030680"/>
                <a:gd name="connsiteX256" fmla="*/ 1694413 w 2992697"/>
                <a:gd name="connsiteY256" fmla="*/ 226625 h 1030680"/>
                <a:gd name="connsiteX257" fmla="*/ 1694413 w 2992697"/>
                <a:gd name="connsiteY257" fmla="*/ 222279 h 1030680"/>
                <a:gd name="connsiteX258" fmla="*/ 1679822 w 2992697"/>
                <a:gd name="connsiteY258" fmla="*/ 222279 h 1030680"/>
                <a:gd name="connsiteX259" fmla="*/ 1675786 w 2992697"/>
                <a:gd name="connsiteY259" fmla="*/ 224452 h 1030680"/>
                <a:gd name="connsiteX260" fmla="*/ 1672682 w 2992697"/>
                <a:gd name="connsiteY260" fmla="*/ 224452 h 1030680"/>
                <a:gd name="connsiteX261" fmla="*/ 1668646 w 2992697"/>
                <a:gd name="connsiteY261" fmla="*/ 226625 h 1030680"/>
                <a:gd name="connsiteX262" fmla="*/ 1663369 w 2992697"/>
                <a:gd name="connsiteY262" fmla="*/ 226625 h 1030680"/>
                <a:gd name="connsiteX263" fmla="*/ 1654055 w 2992697"/>
                <a:gd name="connsiteY263" fmla="*/ 209861 h 1030680"/>
                <a:gd name="connsiteX264" fmla="*/ 1643500 w 2992697"/>
                <a:gd name="connsiteY264" fmla="*/ 193097 h 1030680"/>
                <a:gd name="connsiteX265" fmla="*/ 1644431 w 2992697"/>
                <a:gd name="connsiteY265" fmla="*/ 187820 h 1030680"/>
                <a:gd name="connsiteX266" fmla="*/ 1644431 w 2992697"/>
                <a:gd name="connsiteY266" fmla="*/ 184715 h 1030680"/>
                <a:gd name="connsiteX267" fmla="*/ 1646604 w 2992697"/>
                <a:gd name="connsiteY267" fmla="*/ 182542 h 1030680"/>
                <a:gd name="connsiteX268" fmla="*/ 1648778 w 2992697"/>
                <a:gd name="connsiteY268" fmla="*/ 178196 h 1030680"/>
                <a:gd name="connsiteX269" fmla="*/ 1648778 w 2992697"/>
                <a:gd name="connsiteY269" fmla="*/ 175091 h 1030680"/>
                <a:gd name="connsiteX270" fmla="*/ 1650951 w 2992697"/>
                <a:gd name="connsiteY270" fmla="*/ 169814 h 1030680"/>
                <a:gd name="connsiteX271" fmla="*/ 1646915 w 2992697"/>
                <a:gd name="connsiteY271" fmla="*/ 169814 h 1030680"/>
                <a:gd name="connsiteX272" fmla="*/ 1646915 w 2992697"/>
                <a:gd name="connsiteY272" fmla="*/ 165468 h 1030680"/>
                <a:gd name="connsiteX273" fmla="*/ 1643810 w 2992697"/>
                <a:gd name="connsiteY273" fmla="*/ 167641 h 1030680"/>
                <a:gd name="connsiteX274" fmla="*/ 1641637 w 2992697"/>
                <a:gd name="connsiteY274" fmla="*/ 167641 h 1030680"/>
                <a:gd name="connsiteX275" fmla="*/ 1639464 w 2992697"/>
                <a:gd name="connsiteY275" fmla="*/ 167641 h 1030680"/>
                <a:gd name="connsiteX276" fmla="*/ 1639464 w 2992697"/>
                <a:gd name="connsiteY276" fmla="*/ 167641 h 1030680"/>
                <a:gd name="connsiteX277" fmla="*/ 1637291 w 2992697"/>
                <a:gd name="connsiteY277" fmla="*/ 167641 h 1030680"/>
                <a:gd name="connsiteX278" fmla="*/ 1637291 w 2992697"/>
                <a:gd name="connsiteY278" fmla="*/ 165468 h 1030680"/>
                <a:gd name="connsiteX279" fmla="*/ 1634187 w 2992697"/>
                <a:gd name="connsiteY279" fmla="*/ 162363 h 1030680"/>
                <a:gd name="connsiteX280" fmla="*/ 1632013 w 2992697"/>
                <a:gd name="connsiteY280" fmla="*/ 158017 h 1030680"/>
                <a:gd name="connsiteX281" fmla="*/ 1629840 w 2992697"/>
                <a:gd name="connsiteY281" fmla="*/ 154912 h 1030680"/>
                <a:gd name="connsiteX282" fmla="*/ 1628909 w 2992697"/>
                <a:gd name="connsiteY282" fmla="*/ 152739 h 1030680"/>
                <a:gd name="connsiteX283" fmla="*/ 1628909 w 2992697"/>
                <a:gd name="connsiteY283" fmla="*/ 147462 h 1030680"/>
                <a:gd name="connsiteX284" fmla="*/ 1626736 w 2992697"/>
                <a:gd name="connsiteY284" fmla="*/ 141253 h 1030680"/>
                <a:gd name="connsiteX285" fmla="*/ 1646604 w 2992697"/>
                <a:gd name="connsiteY285" fmla="*/ 128525 h 1030680"/>
                <a:gd name="connsiteX286" fmla="*/ 1666473 w 2992697"/>
                <a:gd name="connsiteY286" fmla="*/ 117969 h 1030680"/>
                <a:gd name="connsiteX287" fmla="*/ 1668646 w 2992697"/>
                <a:gd name="connsiteY287" fmla="*/ 123247 h 1030680"/>
                <a:gd name="connsiteX288" fmla="*/ 1670819 w 2992697"/>
                <a:gd name="connsiteY288" fmla="*/ 128525 h 1030680"/>
                <a:gd name="connsiteX289" fmla="*/ 1672992 w 2992697"/>
                <a:gd name="connsiteY289" fmla="*/ 130698 h 1030680"/>
                <a:gd name="connsiteX290" fmla="*/ 1676097 w 2992697"/>
                <a:gd name="connsiteY290" fmla="*/ 132871 h 1030680"/>
                <a:gd name="connsiteX291" fmla="*/ 1678270 w 2992697"/>
                <a:gd name="connsiteY291" fmla="*/ 132871 h 1030680"/>
                <a:gd name="connsiteX292" fmla="*/ 1680443 w 2992697"/>
                <a:gd name="connsiteY292" fmla="*/ 133802 h 1030680"/>
                <a:gd name="connsiteX293" fmla="*/ 1683547 w 2992697"/>
                <a:gd name="connsiteY293" fmla="*/ 135975 h 1030680"/>
                <a:gd name="connsiteX294" fmla="*/ 1687583 w 2992697"/>
                <a:gd name="connsiteY294" fmla="*/ 138148 h 1030680"/>
                <a:gd name="connsiteX295" fmla="*/ 1690688 w 2992697"/>
                <a:gd name="connsiteY295" fmla="*/ 148704 h 1030680"/>
                <a:gd name="connsiteX296" fmla="*/ 1692861 w 2992697"/>
                <a:gd name="connsiteY296" fmla="*/ 162363 h 1030680"/>
                <a:gd name="connsiteX297" fmla="*/ 1695034 w 2992697"/>
                <a:gd name="connsiteY297" fmla="*/ 175091 h 1030680"/>
                <a:gd name="connsiteX298" fmla="*/ 1703416 w 2992697"/>
                <a:gd name="connsiteY298" fmla="*/ 175091 h 1030680"/>
                <a:gd name="connsiteX299" fmla="*/ 1703416 w 2992697"/>
                <a:gd name="connsiteY299" fmla="*/ 165468 h 1030680"/>
                <a:gd name="connsiteX300" fmla="*/ 1700311 w 2992697"/>
                <a:gd name="connsiteY300" fmla="*/ 154912 h 1030680"/>
                <a:gd name="connsiteX301" fmla="*/ 1700311 w 2992697"/>
                <a:gd name="connsiteY301" fmla="*/ 141253 h 1030680"/>
                <a:gd name="connsiteX302" fmla="*/ 1703416 w 2992697"/>
                <a:gd name="connsiteY302" fmla="*/ 128525 h 1030680"/>
                <a:gd name="connsiteX303" fmla="*/ 1707452 w 2992697"/>
                <a:gd name="connsiteY303" fmla="*/ 117969 h 1030680"/>
                <a:gd name="connsiteX304" fmla="*/ 1730114 w 2992697"/>
                <a:gd name="connsiteY304" fmla="*/ 113934 h 1030680"/>
                <a:gd name="connsiteX305" fmla="*/ 1730114 w 2992697"/>
                <a:gd name="connsiteY305" fmla="*/ 113934 h 1030680"/>
                <a:gd name="connsiteX306" fmla="*/ 1730114 w 2992697"/>
                <a:gd name="connsiteY306" fmla="*/ 113934 h 1030680"/>
                <a:gd name="connsiteX307" fmla="*/ 2755827 w 2992697"/>
                <a:gd name="connsiteY307" fmla="*/ 104620 h 1030680"/>
                <a:gd name="connsiteX308" fmla="*/ 2761105 w 2992697"/>
                <a:gd name="connsiteY308" fmla="*/ 108966 h 1030680"/>
                <a:gd name="connsiteX309" fmla="*/ 2765140 w 2992697"/>
                <a:gd name="connsiteY309" fmla="*/ 112071 h 1030680"/>
                <a:gd name="connsiteX310" fmla="*/ 2770418 w 2992697"/>
                <a:gd name="connsiteY310" fmla="*/ 112071 h 1030680"/>
                <a:gd name="connsiteX311" fmla="*/ 2775696 w 2992697"/>
                <a:gd name="connsiteY311" fmla="*/ 112071 h 1030680"/>
                <a:gd name="connsiteX312" fmla="*/ 2785009 w 2992697"/>
                <a:gd name="connsiteY312" fmla="*/ 114244 h 1030680"/>
                <a:gd name="connsiteX313" fmla="*/ 2782836 w 2992697"/>
                <a:gd name="connsiteY313" fmla="*/ 118590 h 1030680"/>
                <a:gd name="connsiteX314" fmla="*/ 2782836 w 2992697"/>
                <a:gd name="connsiteY314" fmla="*/ 119522 h 1030680"/>
                <a:gd name="connsiteX315" fmla="*/ 2782836 w 2992697"/>
                <a:gd name="connsiteY315" fmla="*/ 121695 h 1030680"/>
                <a:gd name="connsiteX316" fmla="*/ 2781905 w 2992697"/>
                <a:gd name="connsiteY316" fmla="*/ 123868 h 1030680"/>
                <a:gd name="connsiteX317" fmla="*/ 2781905 w 2992697"/>
                <a:gd name="connsiteY317" fmla="*/ 126041 h 1030680"/>
                <a:gd name="connsiteX318" fmla="*/ 2768245 w 2992697"/>
                <a:gd name="connsiteY318" fmla="*/ 133492 h 1030680"/>
                <a:gd name="connsiteX319" fmla="*/ 2750550 w 2992697"/>
                <a:gd name="connsiteY319" fmla="*/ 136596 h 1030680"/>
                <a:gd name="connsiteX320" fmla="*/ 2731613 w 2992697"/>
                <a:gd name="connsiteY320" fmla="*/ 138769 h 1030680"/>
                <a:gd name="connsiteX321" fmla="*/ 2730681 w 2992697"/>
                <a:gd name="connsiteY321" fmla="*/ 134423 h 1030680"/>
                <a:gd name="connsiteX322" fmla="*/ 2730681 w 2992697"/>
                <a:gd name="connsiteY322" fmla="*/ 131319 h 1030680"/>
                <a:gd name="connsiteX323" fmla="*/ 2728508 w 2992697"/>
                <a:gd name="connsiteY323" fmla="*/ 126972 h 1030680"/>
                <a:gd name="connsiteX324" fmla="*/ 2728508 w 2992697"/>
                <a:gd name="connsiteY324" fmla="*/ 121695 h 1030680"/>
                <a:gd name="connsiteX325" fmla="*/ 2733786 w 2992697"/>
                <a:gd name="connsiteY325" fmla="*/ 118590 h 1030680"/>
                <a:gd name="connsiteX326" fmla="*/ 2737821 w 2992697"/>
                <a:gd name="connsiteY326" fmla="*/ 114244 h 1030680"/>
                <a:gd name="connsiteX327" fmla="*/ 2740926 w 2992697"/>
                <a:gd name="connsiteY327" fmla="*/ 112071 h 1030680"/>
                <a:gd name="connsiteX328" fmla="*/ 2744961 w 2992697"/>
                <a:gd name="connsiteY328" fmla="*/ 108966 h 1030680"/>
                <a:gd name="connsiteX329" fmla="*/ 2748066 w 2992697"/>
                <a:gd name="connsiteY329" fmla="*/ 106793 h 1030680"/>
                <a:gd name="connsiteX330" fmla="*/ 2755827 w 2992697"/>
                <a:gd name="connsiteY330" fmla="*/ 104620 h 1030680"/>
                <a:gd name="connsiteX331" fmla="*/ 2755827 w 2992697"/>
                <a:gd name="connsiteY331" fmla="*/ 104620 h 1030680"/>
                <a:gd name="connsiteX332" fmla="*/ 2755827 w 2992697"/>
                <a:gd name="connsiteY332" fmla="*/ 104620 h 1030680"/>
                <a:gd name="connsiteX333" fmla="*/ 2195472 w 2992697"/>
                <a:gd name="connsiteY333" fmla="*/ 104620 h 1030680"/>
                <a:gd name="connsiteX334" fmla="*/ 2210063 w 2992697"/>
                <a:gd name="connsiteY334" fmla="*/ 106793 h 1030680"/>
                <a:gd name="connsiteX335" fmla="*/ 2220619 w 2992697"/>
                <a:gd name="connsiteY335" fmla="*/ 112071 h 1030680"/>
                <a:gd name="connsiteX336" fmla="*/ 2231174 w 2992697"/>
                <a:gd name="connsiteY336" fmla="*/ 118280 h 1030680"/>
                <a:gd name="connsiteX337" fmla="*/ 2228069 w 2992697"/>
                <a:gd name="connsiteY337" fmla="*/ 121384 h 1030680"/>
                <a:gd name="connsiteX338" fmla="*/ 2225896 w 2992697"/>
                <a:gd name="connsiteY338" fmla="*/ 126662 h 1030680"/>
                <a:gd name="connsiteX339" fmla="*/ 2222792 w 2992697"/>
                <a:gd name="connsiteY339" fmla="*/ 128835 h 1030680"/>
                <a:gd name="connsiteX340" fmla="*/ 2217514 w 2992697"/>
                <a:gd name="connsiteY340" fmla="*/ 131008 h 1030680"/>
                <a:gd name="connsiteX341" fmla="*/ 2211305 w 2992697"/>
                <a:gd name="connsiteY341" fmla="*/ 133181 h 1030680"/>
                <a:gd name="connsiteX342" fmla="*/ 2203855 w 2992697"/>
                <a:gd name="connsiteY342" fmla="*/ 133181 h 1030680"/>
                <a:gd name="connsiteX343" fmla="*/ 2198577 w 2992697"/>
                <a:gd name="connsiteY343" fmla="*/ 136286 h 1030680"/>
                <a:gd name="connsiteX344" fmla="*/ 2193300 w 2992697"/>
                <a:gd name="connsiteY344" fmla="*/ 136286 h 1030680"/>
                <a:gd name="connsiteX345" fmla="*/ 2188022 w 2992697"/>
                <a:gd name="connsiteY345" fmla="*/ 138459 h 1030680"/>
                <a:gd name="connsiteX346" fmla="*/ 2180571 w 2992697"/>
                <a:gd name="connsiteY346" fmla="*/ 138459 h 1030680"/>
                <a:gd name="connsiteX347" fmla="*/ 2180571 w 2992697"/>
                <a:gd name="connsiteY347" fmla="*/ 126972 h 1030680"/>
                <a:gd name="connsiteX348" fmla="*/ 2181502 w 2992697"/>
                <a:gd name="connsiteY348" fmla="*/ 119522 h 1030680"/>
                <a:gd name="connsiteX349" fmla="*/ 2188953 w 2992697"/>
                <a:gd name="connsiteY349" fmla="*/ 114244 h 1030680"/>
                <a:gd name="connsiteX350" fmla="*/ 2195472 w 2992697"/>
                <a:gd name="connsiteY350" fmla="*/ 104620 h 1030680"/>
                <a:gd name="connsiteX351" fmla="*/ 2195472 w 2992697"/>
                <a:gd name="connsiteY351" fmla="*/ 104620 h 1030680"/>
                <a:gd name="connsiteX352" fmla="*/ 2195472 w 2992697"/>
                <a:gd name="connsiteY352" fmla="*/ 104620 h 1030680"/>
                <a:gd name="connsiteX353" fmla="*/ 798156 w 2992697"/>
                <a:gd name="connsiteY353" fmla="*/ 104620 h 1030680"/>
                <a:gd name="connsiteX354" fmla="*/ 812747 w 2992697"/>
                <a:gd name="connsiteY354" fmla="*/ 104620 h 1030680"/>
                <a:gd name="connsiteX355" fmla="*/ 815852 w 2992697"/>
                <a:gd name="connsiteY355" fmla="*/ 114244 h 1030680"/>
                <a:gd name="connsiteX356" fmla="*/ 819887 w 2992697"/>
                <a:gd name="connsiteY356" fmla="*/ 119522 h 1030680"/>
                <a:gd name="connsiteX357" fmla="*/ 822992 w 2992697"/>
                <a:gd name="connsiteY357" fmla="*/ 126972 h 1030680"/>
                <a:gd name="connsiteX358" fmla="*/ 825165 w 2992697"/>
                <a:gd name="connsiteY358" fmla="*/ 138459 h 1030680"/>
                <a:gd name="connsiteX359" fmla="*/ 822060 w 2992697"/>
                <a:gd name="connsiteY359" fmla="*/ 138459 h 1030680"/>
                <a:gd name="connsiteX360" fmla="*/ 810574 w 2992697"/>
                <a:gd name="connsiteY360" fmla="*/ 131008 h 1030680"/>
                <a:gd name="connsiteX361" fmla="*/ 803123 w 2992697"/>
                <a:gd name="connsiteY361" fmla="*/ 123557 h 1030680"/>
                <a:gd name="connsiteX362" fmla="*/ 797846 w 2992697"/>
                <a:gd name="connsiteY362" fmla="*/ 116107 h 1030680"/>
                <a:gd name="connsiteX363" fmla="*/ 797846 w 2992697"/>
                <a:gd name="connsiteY363" fmla="*/ 104620 h 1030680"/>
                <a:gd name="connsiteX364" fmla="*/ 798156 w 2992697"/>
                <a:gd name="connsiteY364" fmla="*/ 104620 h 1030680"/>
                <a:gd name="connsiteX365" fmla="*/ 798156 w 2992697"/>
                <a:gd name="connsiteY365" fmla="*/ 104620 h 1030680"/>
                <a:gd name="connsiteX366" fmla="*/ 2852997 w 2992697"/>
                <a:gd name="connsiteY366" fmla="*/ 81337 h 1030680"/>
                <a:gd name="connsiteX367" fmla="*/ 2856101 w 2992697"/>
                <a:gd name="connsiteY367" fmla="*/ 81337 h 1030680"/>
                <a:gd name="connsiteX368" fmla="*/ 2860137 w 2992697"/>
                <a:gd name="connsiteY368" fmla="*/ 83510 h 1030680"/>
                <a:gd name="connsiteX369" fmla="*/ 2861068 w 2992697"/>
                <a:gd name="connsiteY369" fmla="*/ 83510 h 1030680"/>
                <a:gd name="connsiteX370" fmla="*/ 2863241 w 2992697"/>
                <a:gd name="connsiteY370" fmla="*/ 83510 h 1030680"/>
                <a:gd name="connsiteX371" fmla="*/ 2865415 w 2992697"/>
                <a:gd name="connsiteY371" fmla="*/ 84441 h 1030680"/>
                <a:gd name="connsiteX372" fmla="*/ 2861379 w 2992697"/>
                <a:gd name="connsiteY372" fmla="*/ 88788 h 1030680"/>
                <a:gd name="connsiteX373" fmla="*/ 2858274 w 2992697"/>
                <a:gd name="connsiteY373" fmla="*/ 91892 h 1030680"/>
                <a:gd name="connsiteX374" fmla="*/ 2856101 w 2992697"/>
                <a:gd name="connsiteY374" fmla="*/ 97170 h 1030680"/>
                <a:gd name="connsiteX375" fmla="*/ 2853928 w 2992697"/>
                <a:gd name="connsiteY375" fmla="*/ 101516 h 1030680"/>
                <a:gd name="connsiteX376" fmla="*/ 2852997 w 2992697"/>
                <a:gd name="connsiteY376" fmla="*/ 108966 h 1030680"/>
                <a:gd name="connsiteX377" fmla="*/ 2856101 w 2992697"/>
                <a:gd name="connsiteY377" fmla="*/ 108966 h 1030680"/>
                <a:gd name="connsiteX378" fmla="*/ 2860137 w 2992697"/>
                <a:gd name="connsiteY378" fmla="*/ 103689 h 1030680"/>
                <a:gd name="connsiteX379" fmla="*/ 2863241 w 2992697"/>
                <a:gd name="connsiteY379" fmla="*/ 99343 h 1030680"/>
                <a:gd name="connsiteX380" fmla="*/ 2867277 w 2992697"/>
                <a:gd name="connsiteY380" fmla="*/ 96238 h 1030680"/>
                <a:gd name="connsiteX381" fmla="*/ 2872555 w 2992697"/>
                <a:gd name="connsiteY381" fmla="*/ 94065 h 1030680"/>
                <a:gd name="connsiteX382" fmla="*/ 2883110 w 2992697"/>
                <a:gd name="connsiteY382" fmla="*/ 104620 h 1030680"/>
                <a:gd name="connsiteX383" fmla="*/ 2896770 w 2992697"/>
                <a:gd name="connsiteY383" fmla="*/ 114244 h 1030680"/>
                <a:gd name="connsiteX384" fmla="*/ 2905151 w 2992697"/>
                <a:gd name="connsiteY384" fmla="*/ 121695 h 1030680"/>
                <a:gd name="connsiteX385" fmla="*/ 2905151 w 2992697"/>
                <a:gd name="connsiteY385" fmla="*/ 145910 h 1030680"/>
                <a:gd name="connsiteX386" fmla="*/ 2911360 w 2992697"/>
                <a:gd name="connsiteY386" fmla="*/ 151187 h 1030680"/>
                <a:gd name="connsiteX387" fmla="*/ 2916638 w 2992697"/>
                <a:gd name="connsiteY387" fmla="*/ 155533 h 1030680"/>
                <a:gd name="connsiteX388" fmla="*/ 2921916 w 2992697"/>
                <a:gd name="connsiteY388" fmla="*/ 156465 h 1030680"/>
                <a:gd name="connsiteX389" fmla="*/ 2925952 w 2992697"/>
                <a:gd name="connsiteY389" fmla="*/ 163915 h 1030680"/>
                <a:gd name="connsiteX390" fmla="*/ 2929056 w 2992697"/>
                <a:gd name="connsiteY390" fmla="*/ 178817 h 1030680"/>
                <a:gd name="connsiteX391" fmla="*/ 2921605 w 2992697"/>
                <a:gd name="connsiteY391" fmla="*/ 188441 h 1030680"/>
                <a:gd name="connsiteX392" fmla="*/ 2918501 w 2992697"/>
                <a:gd name="connsiteY392" fmla="*/ 198064 h 1030680"/>
                <a:gd name="connsiteX393" fmla="*/ 2911050 w 2992697"/>
                <a:gd name="connsiteY393" fmla="*/ 203342 h 1030680"/>
                <a:gd name="connsiteX394" fmla="*/ 2901737 w 2992697"/>
                <a:gd name="connsiteY394" fmla="*/ 205515 h 1030680"/>
                <a:gd name="connsiteX395" fmla="*/ 2884972 w 2992697"/>
                <a:gd name="connsiteY395" fmla="*/ 206446 h 1030680"/>
                <a:gd name="connsiteX396" fmla="*/ 2872555 w 2992697"/>
                <a:gd name="connsiteY396" fmla="*/ 195891 h 1030680"/>
                <a:gd name="connsiteX397" fmla="*/ 2853618 w 2992697"/>
                <a:gd name="connsiteY397" fmla="*/ 186267 h 1030680"/>
                <a:gd name="connsiteX398" fmla="*/ 2833749 w 2992697"/>
                <a:gd name="connsiteY398" fmla="*/ 180990 h 1030680"/>
                <a:gd name="connsiteX399" fmla="*/ 2813881 w 2992697"/>
                <a:gd name="connsiteY399" fmla="*/ 173539 h 1030680"/>
                <a:gd name="connsiteX400" fmla="*/ 2796185 w 2992697"/>
                <a:gd name="connsiteY400" fmla="*/ 166089 h 1030680"/>
                <a:gd name="connsiteX401" fmla="*/ 2784699 w 2992697"/>
                <a:gd name="connsiteY401" fmla="*/ 155533 h 1030680"/>
                <a:gd name="connsiteX402" fmla="*/ 2792149 w 2992697"/>
                <a:gd name="connsiteY402" fmla="*/ 151187 h 1030680"/>
                <a:gd name="connsiteX403" fmla="*/ 2797427 w 2992697"/>
                <a:gd name="connsiteY403" fmla="*/ 148083 h 1030680"/>
                <a:gd name="connsiteX404" fmla="*/ 2801463 w 2992697"/>
                <a:gd name="connsiteY404" fmla="*/ 143736 h 1030680"/>
                <a:gd name="connsiteX405" fmla="*/ 2803636 w 2992697"/>
                <a:gd name="connsiteY405" fmla="*/ 138459 h 1030680"/>
                <a:gd name="connsiteX406" fmla="*/ 2804567 w 2992697"/>
                <a:gd name="connsiteY406" fmla="*/ 128835 h 1030680"/>
                <a:gd name="connsiteX407" fmla="*/ 2803636 w 2992697"/>
                <a:gd name="connsiteY407" fmla="*/ 125731 h 1030680"/>
                <a:gd name="connsiteX408" fmla="*/ 2801463 w 2992697"/>
                <a:gd name="connsiteY408" fmla="*/ 119522 h 1030680"/>
                <a:gd name="connsiteX409" fmla="*/ 2801463 w 2992697"/>
                <a:gd name="connsiteY409" fmla="*/ 111760 h 1030680"/>
                <a:gd name="connsiteX410" fmla="*/ 2801463 w 2992697"/>
                <a:gd name="connsiteY410" fmla="*/ 104310 h 1030680"/>
                <a:gd name="connsiteX411" fmla="*/ 2801463 w 2992697"/>
                <a:gd name="connsiteY411" fmla="*/ 103378 h 1030680"/>
                <a:gd name="connsiteX412" fmla="*/ 2803636 w 2992697"/>
                <a:gd name="connsiteY412" fmla="*/ 103378 h 1030680"/>
                <a:gd name="connsiteX413" fmla="*/ 2803636 w 2992697"/>
                <a:gd name="connsiteY413" fmla="*/ 103378 h 1030680"/>
                <a:gd name="connsiteX414" fmla="*/ 2803636 w 2992697"/>
                <a:gd name="connsiteY414" fmla="*/ 103378 h 1030680"/>
                <a:gd name="connsiteX415" fmla="*/ 2803636 w 2992697"/>
                <a:gd name="connsiteY415" fmla="*/ 103378 h 1030680"/>
                <a:gd name="connsiteX416" fmla="*/ 2804567 w 2992697"/>
                <a:gd name="connsiteY416" fmla="*/ 101205 h 1030680"/>
                <a:gd name="connsiteX417" fmla="*/ 2821331 w 2992697"/>
                <a:gd name="connsiteY417" fmla="*/ 96859 h 1030680"/>
                <a:gd name="connsiteX418" fmla="*/ 2839027 w 2992697"/>
                <a:gd name="connsiteY418" fmla="*/ 88477 h 1030680"/>
                <a:gd name="connsiteX419" fmla="*/ 2852997 w 2992697"/>
                <a:gd name="connsiteY419" fmla="*/ 81337 h 1030680"/>
                <a:gd name="connsiteX420" fmla="*/ 2852997 w 2992697"/>
                <a:gd name="connsiteY420" fmla="*/ 81337 h 1030680"/>
                <a:gd name="connsiteX421" fmla="*/ 2852997 w 2992697"/>
                <a:gd name="connsiteY421" fmla="*/ 81337 h 1030680"/>
                <a:gd name="connsiteX422" fmla="*/ 2621404 w 2992697"/>
                <a:gd name="connsiteY422" fmla="*/ 76991 h 1030680"/>
                <a:gd name="connsiteX423" fmla="*/ 2631959 w 2992697"/>
                <a:gd name="connsiteY423" fmla="*/ 76991 h 1030680"/>
                <a:gd name="connsiteX424" fmla="*/ 2646550 w 2992697"/>
                <a:gd name="connsiteY424" fmla="*/ 91892 h 1030680"/>
                <a:gd name="connsiteX425" fmla="*/ 2665487 w 2992697"/>
                <a:gd name="connsiteY425" fmla="*/ 104620 h 1030680"/>
                <a:gd name="connsiteX426" fmla="*/ 2665487 w 2992697"/>
                <a:gd name="connsiteY426" fmla="*/ 108656 h 1030680"/>
                <a:gd name="connsiteX427" fmla="*/ 2661451 w 2992697"/>
                <a:gd name="connsiteY427" fmla="*/ 108656 h 1030680"/>
                <a:gd name="connsiteX428" fmla="*/ 2661451 w 2992697"/>
                <a:gd name="connsiteY428" fmla="*/ 113934 h 1030680"/>
                <a:gd name="connsiteX429" fmla="*/ 2643756 w 2992697"/>
                <a:gd name="connsiteY429" fmla="*/ 104310 h 1030680"/>
                <a:gd name="connsiteX430" fmla="*/ 2631338 w 2992697"/>
                <a:gd name="connsiteY430" fmla="*/ 91582 h 1030680"/>
                <a:gd name="connsiteX431" fmla="*/ 2621404 w 2992697"/>
                <a:gd name="connsiteY431" fmla="*/ 76991 h 1030680"/>
                <a:gd name="connsiteX432" fmla="*/ 2621404 w 2992697"/>
                <a:gd name="connsiteY432" fmla="*/ 76991 h 1030680"/>
                <a:gd name="connsiteX433" fmla="*/ 2621404 w 2992697"/>
                <a:gd name="connsiteY433" fmla="*/ 76991 h 1030680"/>
                <a:gd name="connsiteX434" fmla="*/ 2255078 w 2992697"/>
                <a:gd name="connsiteY434" fmla="*/ 71713 h 1030680"/>
                <a:gd name="connsiteX435" fmla="*/ 2269669 w 2992697"/>
                <a:gd name="connsiteY435" fmla="*/ 76059 h 1030680"/>
                <a:gd name="connsiteX436" fmla="*/ 2281155 w 2992697"/>
                <a:gd name="connsiteY436" fmla="*/ 79164 h 1030680"/>
                <a:gd name="connsiteX437" fmla="*/ 2291711 w 2992697"/>
                <a:gd name="connsiteY437" fmla="*/ 84441 h 1030680"/>
                <a:gd name="connsiteX438" fmla="*/ 2291711 w 2992697"/>
                <a:gd name="connsiteY438" fmla="*/ 94065 h 1030680"/>
                <a:gd name="connsiteX439" fmla="*/ 2282397 w 2992697"/>
                <a:gd name="connsiteY439" fmla="*/ 96238 h 1030680"/>
                <a:gd name="connsiteX440" fmla="*/ 2274015 w 2992697"/>
                <a:gd name="connsiteY440" fmla="*/ 99343 h 1030680"/>
                <a:gd name="connsiteX441" fmla="*/ 2260356 w 2992697"/>
                <a:gd name="connsiteY441" fmla="*/ 101516 h 1030680"/>
                <a:gd name="connsiteX442" fmla="*/ 2255078 w 2992697"/>
                <a:gd name="connsiteY442" fmla="*/ 103689 h 1030680"/>
                <a:gd name="connsiteX443" fmla="*/ 2251974 w 2992697"/>
                <a:gd name="connsiteY443" fmla="*/ 104620 h 1030680"/>
                <a:gd name="connsiteX444" fmla="*/ 2245765 w 2992697"/>
                <a:gd name="connsiteY444" fmla="*/ 104620 h 1030680"/>
                <a:gd name="connsiteX445" fmla="*/ 2240487 w 2992697"/>
                <a:gd name="connsiteY445" fmla="*/ 104620 h 1030680"/>
                <a:gd name="connsiteX446" fmla="*/ 2240487 w 2992697"/>
                <a:gd name="connsiteY446" fmla="*/ 94065 h 1030680"/>
                <a:gd name="connsiteX447" fmla="*/ 2244523 w 2992697"/>
                <a:gd name="connsiteY447" fmla="*/ 88788 h 1030680"/>
                <a:gd name="connsiteX448" fmla="*/ 2249800 w 2992697"/>
                <a:gd name="connsiteY448" fmla="*/ 81337 h 1030680"/>
                <a:gd name="connsiteX449" fmla="*/ 2255078 w 2992697"/>
                <a:gd name="connsiteY449" fmla="*/ 71713 h 1030680"/>
                <a:gd name="connsiteX450" fmla="*/ 2255078 w 2992697"/>
                <a:gd name="connsiteY450" fmla="*/ 71713 h 1030680"/>
                <a:gd name="connsiteX451" fmla="*/ 2255078 w 2992697"/>
                <a:gd name="connsiteY451" fmla="*/ 71713 h 1030680"/>
                <a:gd name="connsiteX452" fmla="*/ 1810520 w 2992697"/>
                <a:gd name="connsiteY452" fmla="*/ 61158 h 1030680"/>
                <a:gd name="connsiteX453" fmla="*/ 1810520 w 2992697"/>
                <a:gd name="connsiteY453" fmla="*/ 81337 h 1030680"/>
                <a:gd name="connsiteX454" fmla="*/ 1817970 w 2992697"/>
                <a:gd name="connsiteY454" fmla="*/ 81337 h 1030680"/>
                <a:gd name="connsiteX455" fmla="*/ 1822006 w 2992697"/>
                <a:gd name="connsiteY455" fmla="*/ 79164 h 1030680"/>
                <a:gd name="connsiteX456" fmla="*/ 1825111 w 2992697"/>
                <a:gd name="connsiteY456" fmla="*/ 79164 h 1030680"/>
                <a:gd name="connsiteX457" fmla="*/ 1829146 w 2992697"/>
                <a:gd name="connsiteY457" fmla="*/ 79164 h 1030680"/>
                <a:gd name="connsiteX458" fmla="*/ 1830078 w 2992697"/>
                <a:gd name="connsiteY458" fmla="*/ 79164 h 1030680"/>
                <a:gd name="connsiteX459" fmla="*/ 1834114 w 2992697"/>
                <a:gd name="connsiteY459" fmla="*/ 81337 h 1030680"/>
                <a:gd name="connsiteX460" fmla="*/ 1839391 w 2992697"/>
                <a:gd name="connsiteY460" fmla="*/ 84441 h 1030680"/>
                <a:gd name="connsiteX461" fmla="*/ 1839391 w 2992697"/>
                <a:gd name="connsiteY461" fmla="*/ 94065 h 1030680"/>
                <a:gd name="connsiteX462" fmla="*/ 1843427 w 2992697"/>
                <a:gd name="connsiteY462" fmla="*/ 96238 h 1030680"/>
                <a:gd name="connsiteX463" fmla="*/ 1848705 w 2992697"/>
                <a:gd name="connsiteY463" fmla="*/ 96238 h 1030680"/>
                <a:gd name="connsiteX464" fmla="*/ 1851809 w 2992697"/>
                <a:gd name="connsiteY464" fmla="*/ 94065 h 1030680"/>
                <a:gd name="connsiteX465" fmla="*/ 1858018 w 2992697"/>
                <a:gd name="connsiteY465" fmla="*/ 94065 h 1030680"/>
                <a:gd name="connsiteX466" fmla="*/ 1858949 w 2992697"/>
                <a:gd name="connsiteY466" fmla="*/ 91892 h 1030680"/>
                <a:gd name="connsiteX467" fmla="*/ 1862985 w 2992697"/>
                <a:gd name="connsiteY467" fmla="*/ 94065 h 1030680"/>
                <a:gd name="connsiteX468" fmla="*/ 1866090 w 2992697"/>
                <a:gd name="connsiteY468" fmla="*/ 97170 h 1030680"/>
                <a:gd name="connsiteX469" fmla="*/ 1870125 w 2992697"/>
                <a:gd name="connsiteY469" fmla="*/ 103378 h 1030680"/>
                <a:gd name="connsiteX470" fmla="*/ 1873230 w 2992697"/>
                <a:gd name="connsiteY470" fmla="*/ 108656 h 1030680"/>
                <a:gd name="connsiteX471" fmla="*/ 1867952 w 2992697"/>
                <a:gd name="connsiteY471" fmla="*/ 121384 h 1030680"/>
                <a:gd name="connsiteX472" fmla="*/ 1862675 w 2992697"/>
                <a:gd name="connsiteY472" fmla="*/ 134113 h 1030680"/>
                <a:gd name="connsiteX473" fmla="*/ 1858639 w 2992697"/>
                <a:gd name="connsiteY473" fmla="*/ 149014 h 1030680"/>
                <a:gd name="connsiteX474" fmla="*/ 1846221 w 2992697"/>
                <a:gd name="connsiteY474" fmla="*/ 149014 h 1030680"/>
                <a:gd name="connsiteX475" fmla="*/ 1836908 w 2992697"/>
                <a:gd name="connsiteY475" fmla="*/ 153360 h 1030680"/>
                <a:gd name="connsiteX476" fmla="*/ 1828526 w 2992697"/>
                <a:gd name="connsiteY476" fmla="*/ 158638 h 1030680"/>
                <a:gd name="connsiteX477" fmla="*/ 1813935 w 2992697"/>
                <a:gd name="connsiteY477" fmla="*/ 162984 h 1030680"/>
                <a:gd name="connsiteX478" fmla="*/ 1804621 w 2992697"/>
                <a:gd name="connsiteY478" fmla="*/ 155533 h 1030680"/>
                <a:gd name="connsiteX479" fmla="*/ 1792203 w 2992697"/>
                <a:gd name="connsiteY479" fmla="*/ 151187 h 1030680"/>
                <a:gd name="connsiteX480" fmla="*/ 1779786 w 2992697"/>
                <a:gd name="connsiteY480" fmla="*/ 145910 h 1030680"/>
                <a:gd name="connsiteX481" fmla="*/ 1777613 w 2992697"/>
                <a:gd name="connsiteY481" fmla="*/ 141563 h 1030680"/>
                <a:gd name="connsiteX482" fmla="*/ 1777613 w 2992697"/>
                <a:gd name="connsiteY482" fmla="*/ 138459 h 1030680"/>
                <a:gd name="connsiteX483" fmla="*/ 1775439 w 2992697"/>
                <a:gd name="connsiteY483" fmla="*/ 134113 h 1030680"/>
                <a:gd name="connsiteX484" fmla="*/ 1773266 w 2992697"/>
                <a:gd name="connsiteY484" fmla="*/ 128835 h 1030680"/>
                <a:gd name="connsiteX485" fmla="*/ 1767989 w 2992697"/>
                <a:gd name="connsiteY485" fmla="*/ 123557 h 1030680"/>
                <a:gd name="connsiteX486" fmla="*/ 1762711 w 2992697"/>
                <a:gd name="connsiteY486" fmla="*/ 118280 h 1030680"/>
                <a:gd name="connsiteX487" fmla="*/ 1758675 w 2992697"/>
                <a:gd name="connsiteY487" fmla="*/ 113934 h 1030680"/>
                <a:gd name="connsiteX488" fmla="*/ 1755571 w 2992697"/>
                <a:gd name="connsiteY488" fmla="*/ 106483 h 1030680"/>
                <a:gd name="connsiteX489" fmla="*/ 1753398 w 2992697"/>
                <a:gd name="connsiteY489" fmla="*/ 93755 h 1030680"/>
                <a:gd name="connsiteX490" fmla="*/ 1760848 w 2992697"/>
                <a:gd name="connsiteY490" fmla="*/ 84131 h 1030680"/>
                <a:gd name="connsiteX491" fmla="*/ 1766126 w 2992697"/>
                <a:gd name="connsiteY491" fmla="*/ 76680 h 1030680"/>
                <a:gd name="connsiteX492" fmla="*/ 1773577 w 2992697"/>
                <a:gd name="connsiteY492" fmla="*/ 76680 h 1030680"/>
                <a:gd name="connsiteX493" fmla="*/ 1779786 w 2992697"/>
                <a:gd name="connsiteY493" fmla="*/ 78853 h 1030680"/>
                <a:gd name="connsiteX494" fmla="*/ 1787236 w 2992697"/>
                <a:gd name="connsiteY494" fmla="*/ 81026 h 1030680"/>
                <a:gd name="connsiteX495" fmla="*/ 1794687 w 2992697"/>
                <a:gd name="connsiteY495" fmla="*/ 81026 h 1030680"/>
                <a:gd name="connsiteX496" fmla="*/ 1794687 w 2992697"/>
                <a:gd name="connsiteY496" fmla="*/ 68298 h 1030680"/>
                <a:gd name="connsiteX497" fmla="*/ 1797791 w 2992697"/>
                <a:gd name="connsiteY497" fmla="*/ 66125 h 1030680"/>
                <a:gd name="connsiteX498" fmla="*/ 1801827 w 2992697"/>
                <a:gd name="connsiteY498" fmla="*/ 63952 h 1030680"/>
                <a:gd name="connsiteX499" fmla="*/ 1802759 w 2992697"/>
                <a:gd name="connsiteY499" fmla="*/ 63952 h 1030680"/>
                <a:gd name="connsiteX500" fmla="*/ 1806794 w 2992697"/>
                <a:gd name="connsiteY500" fmla="*/ 61779 h 1030680"/>
                <a:gd name="connsiteX501" fmla="*/ 1810520 w 2992697"/>
                <a:gd name="connsiteY501" fmla="*/ 61158 h 1030680"/>
                <a:gd name="connsiteX502" fmla="*/ 1810520 w 2992697"/>
                <a:gd name="connsiteY502" fmla="*/ 61158 h 1030680"/>
                <a:gd name="connsiteX503" fmla="*/ 1810520 w 2992697"/>
                <a:gd name="connsiteY503" fmla="*/ 61158 h 1030680"/>
                <a:gd name="connsiteX504" fmla="*/ 2281155 w 2992697"/>
                <a:gd name="connsiteY504" fmla="*/ 47498 h 1030680"/>
                <a:gd name="connsiteX505" fmla="*/ 2295747 w 2992697"/>
                <a:gd name="connsiteY505" fmla="*/ 47498 h 1030680"/>
                <a:gd name="connsiteX506" fmla="*/ 2304129 w 2992697"/>
                <a:gd name="connsiteY506" fmla="*/ 57122 h 1030680"/>
                <a:gd name="connsiteX507" fmla="*/ 2313442 w 2992697"/>
                <a:gd name="connsiteY507" fmla="*/ 62400 h 1030680"/>
                <a:gd name="connsiteX508" fmla="*/ 2320893 w 2992697"/>
                <a:gd name="connsiteY508" fmla="*/ 69850 h 1030680"/>
                <a:gd name="connsiteX509" fmla="*/ 2328343 w 2992697"/>
                <a:gd name="connsiteY509" fmla="*/ 81337 h 1030680"/>
                <a:gd name="connsiteX510" fmla="*/ 2311579 w 2992697"/>
                <a:gd name="connsiteY510" fmla="*/ 81337 h 1030680"/>
                <a:gd name="connsiteX511" fmla="*/ 2301024 w 2992697"/>
                <a:gd name="connsiteY511" fmla="*/ 69850 h 1030680"/>
                <a:gd name="connsiteX512" fmla="*/ 2289538 w 2992697"/>
                <a:gd name="connsiteY512" fmla="*/ 61468 h 1030680"/>
                <a:gd name="connsiteX513" fmla="*/ 2281155 w 2992697"/>
                <a:gd name="connsiteY513" fmla="*/ 47498 h 1030680"/>
                <a:gd name="connsiteX514" fmla="*/ 2281155 w 2992697"/>
                <a:gd name="connsiteY514" fmla="*/ 47498 h 1030680"/>
                <a:gd name="connsiteX515" fmla="*/ 2281155 w 2992697"/>
                <a:gd name="connsiteY515" fmla="*/ 47498 h 1030680"/>
                <a:gd name="connsiteX516" fmla="*/ 439281 w 2992697"/>
                <a:gd name="connsiteY516" fmla="*/ 47498 h 1030680"/>
                <a:gd name="connsiteX517" fmla="*/ 451699 w 2992697"/>
                <a:gd name="connsiteY517" fmla="*/ 47498 h 1030680"/>
                <a:gd name="connsiteX518" fmla="*/ 456976 w 2992697"/>
                <a:gd name="connsiteY518" fmla="*/ 51844 h 1030680"/>
                <a:gd name="connsiteX519" fmla="*/ 461012 w 2992697"/>
                <a:gd name="connsiteY519" fmla="*/ 54949 h 1030680"/>
                <a:gd name="connsiteX520" fmla="*/ 463185 w 2992697"/>
                <a:gd name="connsiteY520" fmla="*/ 59295 h 1030680"/>
                <a:gd name="connsiteX521" fmla="*/ 466290 w 2992697"/>
                <a:gd name="connsiteY521" fmla="*/ 64573 h 1030680"/>
                <a:gd name="connsiteX522" fmla="*/ 468463 w 2992697"/>
                <a:gd name="connsiteY522" fmla="*/ 68919 h 1030680"/>
                <a:gd name="connsiteX523" fmla="*/ 477776 w 2992697"/>
                <a:gd name="connsiteY523" fmla="*/ 59295 h 1030680"/>
                <a:gd name="connsiteX524" fmla="*/ 488331 w 2992697"/>
                <a:gd name="connsiteY524" fmla="*/ 54949 h 1030680"/>
                <a:gd name="connsiteX525" fmla="*/ 505095 w 2992697"/>
                <a:gd name="connsiteY525" fmla="*/ 57122 h 1030680"/>
                <a:gd name="connsiteX526" fmla="*/ 505095 w 2992697"/>
                <a:gd name="connsiteY526" fmla="*/ 72023 h 1030680"/>
                <a:gd name="connsiteX527" fmla="*/ 528068 w 2992697"/>
                <a:gd name="connsiteY527" fmla="*/ 74197 h 1030680"/>
                <a:gd name="connsiteX528" fmla="*/ 548868 w 2992697"/>
                <a:gd name="connsiteY528" fmla="*/ 77301 h 1030680"/>
                <a:gd name="connsiteX529" fmla="*/ 566564 w 2992697"/>
                <a:gd name="connsiteY529" fmla="*/ 81647 h 1030680"/>
                <a:gd name="connsiteX530" fmla="*/ 586432 w 2992697"/>
                <a:gd name="connsiteY530" fmla="*/ 83820 h 1030680"/>
                <a:gd name="connsiteX531" fmla="*/ 608474 w 2992697"/>
                <a:gd name="connsiteY531" fmla="*/ 81647 h 1030680"/>
                <a:gd name="connsiteX532" fmla="*/ 608474 w 2992697"/>
                <a:gd name="connsiteY532" fmla="*/ 94376 h 1030680"/>
                <a:gd name="connsiteX533" fmla="*/ 612510 w 2992697"/>
                <a:gd name="connsiteY533" fmla="*/ 94376 h 1030680"/>
                <a:gd name="connsiteX534" fmla="*/ 615614 w 2992697"/>
                <a:gd name="connsiteY534" fmla="*/ 94376 h 1030680"/>
                <a:gd name="connsiteX535" fmla="*/ 617787 w 2992697"/>
                <a:gd name="connsiteY535" fmla="*/ 94376 h 1030680"/>
                <a:gd name="connsiteX536" fmla="*/ 619960 w 2992697"/>
                <a:gd name="connsiteY536" fmla="*/ 96549 h 1030680"/>
                <a:gd name="connsiteX537" fmla="*/ 622133 w 2992697"/>
                <a:gd name="connsiteY537" fmla="*/ 97480 h 1030680"/>
                <a:gd name="connsiteX538" fmla="*/ 618098 w 2992697"/>
                <a:gd name="connsiteY538" fmla="*/ 97480 h 1030680"/>
                <a:gd name="connsiteX539" fmla="*/ 601023 w 2992697"/>
                <a:gd name="connsiteY539" fmla="*/ 108656 h 1030680"/>
                <a:gd name="connsiteX540" fmla="*/ 581155 w 2992697"/>
                <a:gd name="connsiteY540" fmla="*/ 121384 h 1030680"/>
                <a:gd name="connsiteX541" fmla="*/ 557250 w 2992697"/>
                <a:gd name="connsiteY541" fmla="*/ 132871 h 1030680"/>
                <a:gd name="connsiteX542" fmla="*/ 535209 w 2992697"/>
                <a:gd name="connsiteY542" fmla="*/ 145599 h 1030680"/>
                <a:gd name="connsiteX543" fmla="*/ 519686 w 2992697"/>
                <a:gd name="connsiteY543" fmla="*/ 156154 h 1030680"/>
                <a:gd name="connsiteX544" fmla="*/ 508200 w 2992697"/>
                <a:gd name="connsiteY544" fmla="*/ 165778 h 1030680"/>
                <a:gd name="connsiteX545" fmla="*/ 524964 w 2992697"/>
                <a:gd name="connsiteY545" fmla="*/ 165778 h 1030680"/>
                <a:gd name="connsiteX546" fmla="*/ 530241 w 2992697"/>
                <a:gd name="connsiteY546" fmla="*/ 162674 h 1030680"/>
                <a:gd name="connsiteX547" fmla="*/ 535519 w 2992697"/>
                <a:gd name="connsiteY547" fmla="*/ 160500 h 1030680"/>
                <a:gd name="connsiteX548" fmla="*/ 541728 w 2992697"/>
                <a:gd name="connsiteY548" fmla="*/ 158327 h 1030680"/>
                <a:gd name="connsiteX549" fmla="*/ 549179 w 2992697"/>
                <a:gd name="connsiteY549" fmla="*/ 158327 h 1030680"/>
                <a:gd name="connsiteX550" fmla="*/ 549179 w 2992697"/>
                <a:gd name="connsiteY550" fmla="*/ 162674 h 1030680"/>
                <a:gd name="connsiteX551" fmla="*/ 527137 w 2992697"/>
                <a:gd name="connsiteY551" fmla="*/ 178506 h 1030680"/>
                <a:gd name="connsiteX552" fmla="*/ 508200 w 2992697"/>
                <a:gd name="connsiteY552" fmla="*/ 195270 h 1030680"/>
                <a:gd name="connsiteX553" fmla="*/ 492677 w 2992697"/>
                <a:gd name="connsiteY553" fmla="*/ 212034 h 1030680"/>
                <a:gd name="connsiteX554" fmla="*/ 473740 w 2992697"/>
                <a:gd name="connsiteY554" fmla="*/ 226936 h 1030680"/>
                <a:gd name="connsiteX555" fmla="*/ 453872 w 2992697"/>
                <a:gd name="connsiteY555" fmla="*/ 239664 h 1030680"/>
                <a:gd name="connsiteX556" fmla="*/ 427794 w 2992697"/>
                <a:gd name="connsiteY556" fmla="*/ 247115 h 1030680"/>
                <a:gd name="connsiteX557" fmla="*/ 427794 w 2992697"/>
                <a:gd name="connsiteY557" fmla="*/ 259843 h 1030680"/>
                <a:gd name="connsiteX558" fmla="*/ 415377 w 2992697"/>
                <a:gd name="connsiteY558" fmla="*/ 262016 h 1030680"/>
                <a:gd name="connsiteX559" fmla="*/ 400786 w 2992697"/>
                <a:gd name="connsiteY559" fmla="*/ 267294 h 1030680"/>
                <a:gd name="connsiteX560" fmla="*/ 392403 w 2992697"/>
                <a:gd name="connsiteY560" fmla="*/ 274745 h 1030680"/>
                <a:gd name="connsiteX561" fmla="*/ 397681 w 2992697"/>
                <a:gd name="connsiteY561" fmla="*/ 279091 h 1030680"/>
                <a:gd name="connsiteX562" fmla="*/ 400786 w 2992697"/>
                <a:gd name="connsiteY562" fmla="*/ 282195 h 1030680"/>
                <a:gd name="connsiteX563" fmla="*/ 402959 w 2992697"/>
                <a:gd name="connsiteY563" fmla="*/ 284368 h 1030680"/>
                <a:gd name="connsiteX564" fmla="*/ 402959 w 2992697"/>
                <a:gd name="connsiteY564" fmla="*/ 287473 h 1030680"/>
                <a:gd name="connsiteX565" fmla="*/ 402959 w 2992697"/>
                <a:gd name="connsiteY565" fmla="*/ 291819 h 1030680"/>
                <a:gd name="connsiteX566" fmla="*/ 400786 w 2992697"/>
                <a:gd name="connsiteY566" fmla="*/ 297097 h 1030680"/>
                <a:gd name="connsiteX567" fmla="*/ 400786 w 2992697"/>
                <a:gd name="connsiteY567" fmla="*/ 304547 h 1030680"/>
                <a:gd name="connsiteX568" fmla="*/ 361048 w 2992697"/>
                <a:gd name="connsiteY568" fmla="*/ 307652 h 1030680"/>
                <a:gd name="connsiteX569" fmla="*/ 361048 w 2992697"/>
                <a:gd name="connsiteY569" fmla="*/ 311998 h 1030680"/>
                <a:gd name="connsiteX570" fmla="*/ 366326 w 2992697"/>
                <a:gd name="connsiteY570" fmla="*/ 314171 h 1030680"/>
                <a:gd name="connsiteX571" fmla="*/ 368499 w 2992697"/>
                <a:gd name="connsiteY571" fmla="*/ 314171 h 1030680"/>
                <a:gd name="connsiteX572" fmla="*/ 371604 w 2992697"/>
                <a:gd name="connsiteY572" fmla="*/ 314171 h 1030680"/>
                <a:gd name="connsiteX573" fmla="*/ 371604 w 2992697"/>
                <a:gd name="connsiteY573" fmla="*/ 314171 h 1030680"/>
                <a:gd name="connsiteX574" fmla="*/ 373777 w 2992697"/>
                <a:gd name="connsiteY574" fmla="*/ 315103 h 1030680"/>
                <a:gd name="connsiteX575" fmla="*/ 373777 w 2992697"/>
                <a:gd name="connsiteY575" fmla="*/ 317276 h 1030680"/>
                <a:gd name="connsiteX576" fmla="*/ 377813 w 2992697"/>
                <a:gd name="connsiteY576" fmla="*/ 321622 h 1030680"/>
                <a:gd name="connsiteX577" fmla="*/ 371604 w 2992697"/>
                <a:gd name="connsiteY577" fmla="*/ 321622 h 1030680"/>
                <a:gd name="connsiteX578" fmla="*/ 363222 w 2992697"/>
                <a:gd name="connsiteY578" fmla="*/ 324726 h 1030680"/>
                <a:gd name="connsiteX579" fmla="*/ 351735 w 2992697"/>
                <a:gd name="connsiteY579" fmla="*/ 329073 h 1030680"/>
                <a:gd name="connsiteX580" fmla="*/ 341180 w 2992697"/>
                <a:gd name="connsiteY580" fmla="*/ 332177 h 1030680"/>
                <a:gd name="connsiteX581" fmla="*/ 344284 w 2992697"/>
                <a:gd name="connsiteY581" fmla="*/ 334350 h 1030680"/>
                <a:gd name="connsiteX582" fmla="*/ 346458 w 2992697"/>
                <a:gd name="connsiteY582" fmla="*/ 334350 h 1030680"/>
                <a:gd name="connsiteX583" fmla="*/ 348631 w 2992697"/>
                <a:gd name="connsiteY583" fmla="*/ 334350 h 1030680"/>
                <a:gd name="connsiteX584" fmla="*/ 349562 w 2992697"/>
                <a:gd name="connsiteY584" fmla="*/ 336523 h 1030680"/>
                <a:gd name="connsiteX585" fmla="*/ 351735 w 2992697"/>
                <a:gd name="connsiteY585" fmla="*/ 336523 h 1030680"/>
                <a:gd name="connsiteX586" fmla="*/ 349562 w 2992697"/>
                <a:gd name="connsiteY586" fmla="*/ 339628 h 1030680"/>
                <a:gd name="connsiteX587" fmla="*/ 348631 w 2992697"/>
                <a:gd name="connsiteY587" fmla="*/ 343974 h 1030680"/>
                <a:gd name="connsiteX588" fmla="*/ 346458 w 2992697"/>
                <a:gd name="connsiteY588" fmla="*/ 344905 h 1030680"/>
                <a:gd name="connsiteX589" fmla="*/ 348631 w 2992697"/>
                <a:gd name="connsiteY589" fmla="*/ 347078 h 1030680"/>
                <a:gd name="connsiteX590" fmla="*/ 348631 w 2992697"/>
                <a:gd name="connsiteY590" fmla="*/ 349252 h 1030680"/>
                <a:gd name="connsiteX591" fmla="*/ 349562 w 2992697"/>
                <a:gd name="connsiteY591" fmla="*/ 352356 h 1030680"/>
                <a:gd name="connsiteX592" fmla="*/ 351735 w 2992697"/>
                <a:gd name="connsiteY592" fmla="*/ 356702 h 1030680"/>
                <a:gd name="connsiteX593" fmla="*/ 344284 w 2992697"/>
                <a:gd name="connsiteY593" fmla="*/ 358875 h 1030680"/>
                <a:gd name="connsiteX594" fmla="*/ 339007 w 2992697"/>
                <a:gd name="connsiteY594" fmla="*/ 358875 h 1030680"/>
                <a:gd name="connsiteX595" fmla="*/ 333729 w 2992697"/>
                <a:gd name="connsiteY595" fmla="*/ 358875 h 1030680"/>
                <a:gd name="connsiteX596" fmla="*/ 327520 w 2992697"/>
                <a:gd name="connsiteY596" fmla="*/ 361980 h 1030680"/>
                <a:gd name="connsiteX597" fmla="*/ 346458 w 2992697"/>
                <a:gd name="connsiteY597" fmla="*/ 361980 h 1030680"/>
                <a:gd name="connsiteX598" fmla="*/ 361048 w 2992697"/>
                <a:gd name="connsiteY598" fmla="*/ 366326 h 1030680"/>
                <a:gd name="connsiteX599" fmla="*/ 361048 w 2992697"/>
                <a:gd name="connsiteY599" fmla="*/ 373777 h 1030680"/>
                <a:gd name="connsiteX600" fmla="*/ 337144 w 2992697"/>
                <a:gd name="connsiteY600" fmla="*/ 373777 h 1030680"/>
                <a:gd name="connsiteX601" fmla="*/ 334971 w 2992697"/>
                <a:gd name="connsiteY601" fmla="*/ 379054 h 1030680"/>
                <a:gd name="connsiteX602" fmla="*/ 334971 w 2992697"/>
                <a:gd name="connsiteY602" fmla="*/ 381227 h 1030680"/>
                <a:gd name="connsiteX603" fmla="*/ 334971 w 2992697"/>
                <a:gd name="connsiteY603" fmla="*/ 382159 h 1030680"/>
                <a:gd name="connsiteX604" fmla="*/ 334040 w 2992697"/>
                <a:gd name="connsiteY604" fmla="*/ 384332 h 1030680"/>
                <a:gd name="connsiteX605" fmla="*/ 331867 w 2992697"/>
                <a:gd name="connsiteY605" fmla="*/ 386505 h 1030680"/>
                <a:gd name="connsiteX606" fmla="*/ 322553 w 2992697"/>
                <a:gd name="connsiteY606" fmla="*/ 389609 h 1030680"/>
                <a:gd name="connsiteX607" fmla="*/ 310135 w 2992697"/>
                <a:gd name="connsiteY607" fmla="*/ 389609 h 1030680"/>
                <a:gd name="connsiteX608" fmla="*/ 297717 w 2992697"/>
                <a:gd name="connsiteY608" fmla="*/ 389609 h 1030680"/>
                <a:gd name="connsiteX609" fmla="*/ 285300 w 2992697"/>
                <a:gd name="connsiteY609" fmla="*/ 382159 h 1030680"/>
                <a:gd name="connsiteX610" fmla="*/ 268536 w 2992697"/>
                <a:gd name="connsiteY610" fmla="*/ 382159 h 1030680"/>
                <a:gd name="connsiteX611" fmla="*/ 251772 w 2992697"/>
                <a:gd name="connsiteY611" fmla="*/ 384332 h 1030680"/>
                <a:gd name="connsiteX612" fmla="*/ 234076 w 2992697"/>
                <a:gd name="connsiteY612" fmla="*/ 386505 h 1030680"/>
                <a:gd name="connsiteX613" fmla="*/ 217312 w 2992697"/>
                <a:gd name="connsiteY613" fmla="*/ 384332 h 1030680"/>
                <a:gd name="connsiteX614" fmla="*/ 200548 w 2992697"/>
                <a:gd name="connsiteY614" fmla="*/ 379054 h 1030680"/>
                <a:gd name="connsiteX615" fmla="*/ 199617 w 2992697"/>
                <a:gd name="connsiteY615" fmla="*/ 376881 h 1030680"/>
                <a:gd name="connsiteX616" fmla="*/ 199617 w 2992697"/>
                <a:gd name="connsiteY616" fmla="*/ 374708 h 1030680"/>
                <a:gd name="connsiteX617" fmla="*/ 197444 w 2992697"/>
                <a:gd name="connsiteY617" fmla="*/ 374708 h 1030680"/>
                <a:gd name="connsiteX618" fmla="*/ 197444 w 2992697"/>
                <a:gd name="connsiteY618" fmla="*/ 372535 h 1030680"/>
                <a:gd name="connsiteX619" fmla="*/ 197444 w 2992697"/>
                <a:gd name="connsiteY619" fmla="*/ 368189 h 1030680"/>
                <a:gd name="connsiteX620" fmla="*/ 200548 w 2992697"/>
                <a:gd name="connsiteY620" fmla="*/ 368189 h 1030680"/>
                <a:gd name="connsiteX621" fmla="*/ 202721 w 2992697"/>
                <a:gd name="connsiteY621" fmla="*/ 365084 h 1030680"/>
                <a:gd name="connsiteX622" fmla="*/ 206757 w 2992697"/>
                <a:gd name="connsiteY622" fmla="*/ 360738 h 1030680"/>
                <a:gd name="connsiteX623" fmla="*/ 207688 w 2992697"/>
                <a:gd name="connsiteY623" fmla="*/ 358565 h 1030680"/>
                <a:gd name="connsiteX624" fmla="*/ 211724 w 2992697"/>
                <a:gd name="connsiteY624" fmla="*/ 357634 h 1030680"/>
                <a:gd name="connsiteX625" fmla="*/ 213897 w 2992697"/>
                <a:gd name="connsiteY625" fmla="*/ 353287 h 1030680"/>
                <a:gd name="connsiteX626" fmla="*/ 217002 w 2992697"/>
                <a:gd name="connsiteY626" fmla="*/ 348010 h 1030680"/>
                <a:gd name="connsiteX627" fmla="*/ 209551 w 2992697"/>
                <a:gd name="connsiteY627" fmla="*/ 345837 h 1030680"/>
                <a:gd name="connsiteX628" fmla="*/ 204273 w 2992697"/>
                <a:gd name="connsiteY628" fmla="*/ 342732 h 1030680"/>
                <a:gd name="connsiteX629" fmla="*/ 200238 w 2992697"/>
                <a:gd name="connsiteY629" fmla="*/ 336523 h 1030680"/>
                <a:gd name="connsiteX630" fmla="*/ 199306 w 2992697"/>
                <a:gd name="connsiteY630" fmla="*/ 331246 h 1030680"/>
                <a:gd name="connsiteX631" fmla="*/ 197133 w 2992697"/>
                <a:gd name="connsiteY631" fmla="*/ 323795 h 1030680"/>
                <a:gd name="connsiteX632" fmla="*/ 204584 w 2992697"/>
                <a:gd name="connsiteY632" fmla="*/ 323795 h 1030680"/>
                <a:gd name="connsiteX633" fmla="*/ 217002 w 2992697"/>
                <a:gd name="connsiteY633" fmla="*/ 320691 h 1030680"/>
                <a:gd name="connsiteX634" fmla="*/ 231593 w 2992697"/>
                <a:gd name="connsiteY634" fmla="*/ 323795 h 1030680"/>
                <a:gd name="connsiteX635" fmla="*/ 244010 w 2992697"/>
                <a:gd name="connsiteY635" fmla="*/ 329073 h 1030680"/>
                <a:gd name="connsiteX636" fmla="*/ 256428 w 2992697"/>
                <a:gd name="connsiteY636" fmla="*/ 335281 h 1030680"/>
                <a:gd name="connsiteX637" fmla="*/ 256428 w 2992697"/>
                <a:gd name="connsiteY637" fmla="*/ 327831 h 1030680"/>
                <a:gd name="connsiteX638" fmla="*/ 244010 w 2992697"/>
                <a:gd name="connsiteY638" fmla="*/ 321622 h 1030680"/>
                <a:gd name="connsiteX639" fmla="*/ 233455 w 2992697"/>
                <a:gd name="connsiteY639" fmla="*/ 316344 h 1030680"/>
                <a:gd name="connsiteX640" fmla="*/ 224142 w 2992697"/>
                <a:gd name="connsiteY640" fmla="*/ 306720 h 1030680"/>
                <a:gd name="connsiteX641" fmla="*/ 227246 w 2992697"/>
                <a:gd name="connsiteY641" fmla="*/ 306720 h 1030680"/>
                <a:gd name="connsiteX642" fmla="*/ 236560 w 2992697"/>
                <a:gd name="connsiteY642" fmla="*/ 293061 h 1030680"/>
                <a:gd name="connsiteX643" fmla="*/ 248046 w 2992697"/>
                <a:gd name="connsiteY643" fmla="*/ 283437 h 1030680"/>
                <a:gd name="connsiteX644" fmla="*/ 262637 w 2992697"/>
                <a:gd name="connsiteY644" fmla="*/ 275986 h 1030680"/>
                <a:gd name="connsiteX645" fmla="*/ 280333 w 2992697"/>
                <a:gd name="connsiteY645" fmla="*/ 270709 h 1030680"/>
                <a:gd name="connsiteX646" fmla="*/ 280333 w 2992697"/>
                <a:gd name="connsiteY646" fmla="*/ 266983 h 1030680"/>
                <a:gd name="connsiteX647" fmla="*/ 263568 w 2992697"/>
                <a:gd name="connsiteY647" fmla="*/ 261706 h 1030680"/>
                <a:gd name="connsiteX648" fmla="*/ 251151 w 2992697"/>
                <a:gd name="connsiteY648" fmla="*/ 252082 h 1030680"/>
                <a:gd name="connsiteX649" fmla="*/ 240595 w 2992697"/>
                <a:gd name="connsiteY649" fmla="*/ 239354 h 1030680"/>
                <a:gd name="connsiteX650" fmla="*/ 231282 w 2992697"/>
                <a:gd name="connsiteY650" fmla="*/ 226625 h 1030680"/>
                <a:gd name="connsiteX651" fmla="*/ 236560 w 2992697"/>
                <a:gd name="connsiteY651" fmla="*/ 224452 h 1030680"/>
                <a:gd name="connsiteX652" fmla="*/ 240595 w 2992697"/>
                <a:gd name="connsiteY652" fmla="*/ 224452 h 1030680"/>
                <a:gd name="connsiteX653" fmla="*/ 245873 w 2992697"/>
                <a:gd name="connsiteY653" fmla="*/ 222279 h 1030680"/>
                <a:gd name="connsiteX654" fmla="*/ 251151 w 2992697"/>
                <a:gd name="connsiteY654" fmla="*/ 222279 h 1030680"/>
                <a:gd name="connsiteX655" fmla="*/ 258601 w 2992697"/>
                <a:gd name="connsiteY655" fmla="*/ 227557 h 1030680"/>
                <a:gd name="connsiteX656" fmla="*/ 263879 w 2992697"/>
                <a:gd name="connsiteY656" fmla="*/ 233766 h 1030680"/>
                <a:gd name="connsiteX657" fmla="*/ 271330 w 2992697"/>
                <a:gd name="connsiteY657" fmla="*/ 239043 h 1030680"/>
                <a:gd name="connsiteX658" fmla="*/ 271330 w 2992697"/>
                <a:gd name="connsiteY658" fmla="*/ 234697 h 1030680"/>
                <a:gd name="connsiteX659" fmla="*/ 270398 w 2992697"/>
                <a:gd name="connsiteY659" fmla="*/ 231593 h 1030680"/>
                <a:gd name="connsiteX660" fmla="*/ 268225 w 2992697"/>
                <a:gd name="connsiteY660" fmla="*/ 231593 h 1030680"/>
                <a:gd name="connsiteX661" fmla="*/ 268225 w 2992697"/>
                <a:gd name="connsiteY661" fmla="*/ 229419 h 1030680"/>
                <a:gd name="connsiteX662" fmla="*/ 266052 w 2992697"/>
                <a:gd name="connsiteY662" fmla="*/ 227246 h 1030680"/>
                <a:gd name="connsiteX663" fmla="*/ 266052 w 2992697"/>
                <a:gd name="connsiteY663" fmla="*/ 226315 h 1030680"/>
                <a:gd name="connsiteX664" fmla="*/ 263879 w 2992697"/>
                <a:gd name="connsiteY664" fmla="*/ 221969 h 1030680"/>
                <a:gd name="connsiteX665" fmla="*/ 267915 w 2992697"/>
                <a:gd name="connsiteY665" fmla="*/ 221969 h 1030680"/>
                <a:gd name="connsiteX666" fmla="*/ 267915 w 2992697"/>
                <a:gd name="connsiteY666" fmla="*/ 218864 h 1030680"/>
                <a:gd name="connsiteX667" fmla="*/ 284679 w 2992697"/>
                <a:gd name="connsiteY667" fmla="*/ 212655 h 1030680"/>
                <a:gd name="connsiteX668" fmla="*/ 300201 w 2992697"/>
                <a:gd name="connsiteY668" fmla="*/ 209551 h 1030680"/>
                <a:gd name="connsiteX669" fmla="*/ 316965 w 2992697"/>
                <a:gd name="connsiteY669" fmla="*/ 207378 h 1030680"/>
                <a:gd name="connsiteX670" fmla="*/ 336834 w 2992697"/>
                <a:gd name="connsiteY670" fmla="*/ 209551 h 1030680"/>
                <a:gd name="connsiteX671" fmla="*/ 327520 w 2992697"/>
                <a:gd name="connsiteY671" fmla="*/ 198064 h 1030680"/>
                <a:gd name="connsiteX672" fmla="*/ 339007 w 2992697"/>
                <a:gd name="connsiteY672" fmla="*/ 194960 h 1030680"/>
                <a:gd name="connsiteX673" fmla="*/ 351425 w 2992697"/>
                <a:gd name="connsiteY673" fmla="*/ 189682 h 1030680"/>
                <a:gd name="connsiteX674" fmla="*/ 363842 w 2992697"/>
                <a:gd name="connsiteY674" fmla="*/ 184405 h 1030680"/>
                <a:gd name="connsiteX675" fmla="*/ 371293 w 2992697"/>
                <a:gd name="connsiteY675" fmla="*/ 178196 h 1030680"/>
                <a:gd name="connsiteX676" fmla="*/ 377502 w 2992697"/>
                <a:gd name="connsiteY676" fmla="*/ 178196 h 1030680"/>
                <a:gd name="connsiteX677" fmla="*/ 377502 w 2992697"/>
                <a:gd name="connsiteY677" fmla="*/ 175091 h 1030680"/>
                <a:gd name="connsiteX678" fmla="*/ 368189 w 2992697"/>
                <a:gd name="connsiteY678" fmla="*/ 175091 h 1030680"/>
                <a:gd name="connsiteX679" fmla="*/ 364153 w 2992697"/>
                <a:gd name="connsiteY679" fmla="*/ 177265 h 1030680"/>
                <a:gd name="connsiteX680" fmla="*/ 361048 w 2992697"/>
                <a:gd name="connsiteY680" fmla="*/ 178196 h 1030680"/>
                <a:gd name="connsiteX681" fmla="*/ 358875 w 2992697"/>
                <a:gd name="connsiteY681" fmla="*/ 178196 h 1030680"/>
                <a:gd name="connsiteX682" fmla="*/ 356702 w 2992697"/>
                <a:gd name="connsiteY682" fmla="*/ 178196 h 1030680"/>
                <a:gd name="connsiteX683" fmla="*/ 355771 w 2992697"/>
                <a:gd name="connsiteY683" fmla="*/ 178196 h 1030680"/>
                <a:gd name="connsiteX684" fmla="*/ 353598 w 2992697"/>
                <a:gd name="connsiteY684" fmla="*/ 177265 h 1030680"/>
                <a:gd name="connsiteX685" fmla="*/ 351425 w 2992697"/>
                <a:gd name="connsiteY685" fmla="*/ 175091 h 1030680"/>
                <a:gd name="connsiteX686" fmla="*/ 348320 w 2992697"/>
                <a:gd name="connsiteY686" fmla="*/ 175091 h 1030680"/>
                <a:gd name="connsiteX687" fmla="*/ 344284 w 2992697"/>
                <a:gd name="connsiteY687" fmla="*/ 178196 h 1030680"/>
                <a:gd name="connsiteX688" fmla="*/ 339007 w 2992697"/>
                <a:gd name="connsiteY688" fmla="*/ 184405 h 1030680"/>
                <a:gd name="connsiteX689" fmla="*/ 333729 w 2992697"/>
                <a:gd name="connsiteY689" fmla="*/ 189682 h 1030680"/>
                <a:gd name="connsiteX690" fmla="*/ 329693 w 2992697"/>
                <a:gd name="connsiteY690" fmla="*/ 194960 h 1030680"/>
                <a:gd name="connsiteX691" fmla="*/ 324416 w 2992697"/>
                <a:gd name="connsiteY691" fmla="*/ 198064 h 1030680"/>
                <a:gd name="connsiteX692" fmla="*/ 304547 w 2992697"/>
                <a:gd name="connsiteY692" fmla="*/ 204273 h 1030680"/>
                <a:gd name="connsiteX693" fmla="*/ 285610 w 2992697"/>
                <a:gd name="connsiteY693" fmla="*/ 204273 h 1030680"/>
                <a:gd name="connsiteX694" fmla="*/ 267915 w 2992697"/>
                <a:gd name="connsiteY694" fmla="*/ 199927 h 1030680"/>
                <a:gd name="connsiteX695" fmla="*/ 251151 w 2992697"/>
                <a:gd name="connsiteY695" fmla="*/ 192476 h 1030680"/>
                <a:gd name="connsiteX696" fmla="*/ 248978 w 2992697"/>
                <a:gd name="connsiteY696" fmla="*/ 192476 h 1030680"/>
                <a:gd name="connsiteX697" fmla="*/ 245873 w 2992697"/>
                <a:gd name="connsiteY697" fmla="*/ 194650 h 1030680"/>
                <a:gd name="connsiteX698" fmla="*/ 240595 w 2992697"/>
                <a:gd name="connsiteY698" fmla="*/ 196823 h 1030680"/>
                <a:gd name="connsiteX699" fmla="*/ 236560 w 2992697"/>
                <a:gd name="connsiteY699" fmla="*/ 197754 h 1030680"/>
                <a:gd name="connsiteX700" fmla="*/ 233455 w 2992697"/>
                <a:gd name="connsiteY700" fmla="*/ 199927 h 1030680"/>
                <a:gd name="connsiteX701" fmla="*/ 227246 w 2992697"/>
                <a:gd name="connsiteY701" fmla="*/ 202100 h 1030680"/>
                <a:gd name="connsiteX702" fmla="*/ 224142 w 2992697"/>
                <a:gd name="connsiteY702" fmla="*/ 192476 h 1030680"/>
                <a:gd name="connsiteX703" fmla="*/ 227246 w 2992697"/>
                <a:gd name="connsiteY703" fmla="*/ 191545 h 1030680"/>
                <a:gd name="connsiteX704" fmla="*/ 227246 w 2992697"/>
                <a:gd name="connsiteY704" fmla="*/ 191545 h 1030680"/>
                <a:gd name="connsiteX705" fmla="*/ 229419 w 2992697"/>
                <a:gd name="connsiteY705" fmla="*/ 189372 h 1030680"/>
                <a:gd name="connsiteX706" fmla="*/ 231593 w 2992697"/>
                <a:gd name="connsiteY706" fmla="*/ 185026 h 1030680"/>
                <a:gd name="connsiteX707" fmla="*/ 221037 w 2992697"/>
                <a:gd name="connsiteY707" fmla="*/ 185026 h 1030680"/>
                <a:gd name="connsiteX708" fmla="*/ 217002 w 2992697"/>
                <a:gd name="connsiteY708" fmla="*/ 187199 h 1030680"/>
                <a:gd name="connsiteX709" fmla="*/ 211724 w 2992697"/>
                <a:gd name="connsiteY709" fmla="*/ 189372 h 1030680"/>
                <a:gd name="connsiteX710" fmla="*/ 206446 w 2992697"/>
                <a:gd name="connsiteY710" fmla="*/ 189372 h 1030680"/>
                <a:gd name="connsiteX711" fmla="*/ 200238 w 2992697"/>
                <a:gd name="connsiteY711" fmla="*/ 189372 h 1030680"/>
                <a:gd name="connsiteX712" fmla="*/ 197133 w 2992697"/>
                <a:gd name="connsiteY712" fmla="*/ 177885 h 1030680"/>
                <a:gd name="connsiteX713" fmla="*/ 200238 w 2992697"/>
                <a:gd name="connsiteY713" fmla="*/ 176954 h 1030680"/>
                <a:gd name="connsiteX714" fmla="*/ 202411 w 2992697"/>
                <a:gd name="connsiteY714" fmla="*/ 176954 h 1030680"/>
                <a:gd name="connsiteX715" fmla="*/ 204584 w 2992697"/>
                <a:gd name="connsiteY715" fmla="*/ 176954 h 1030680"/>
                <a:gd name="connsiteX716" fmla="*/ 206757 w 2992697"/>
                <a:gd name="connsiteY716" fmla="*/ 174781 h 1030680"/>
                <a:gd name="connsiteX717" fmla="*/ 207688 w 2992697"/>
                <a:gd name="connsiteY717" fmla="*/ 174781 h 1030680"/>
                <a:gd name="connsiteX718" fmla="*/ 184715 w 2992697"/>
                <a:gd name="connsiteY718" fmla="*/ 177885 h 1030680"/>
                <a:gd name="connsiteX719" fmla="*/ 182542 w 2992697"/>
                <a:gd name="connsiteY719" fmla="*/ 172608 h 1030680"/>
                <a:gd name="connsiteX720" fmla="*/ 178506 w 2992697"/>
                <a:gd name="connsiteY720" fmla="*/ 169503 h 1030680"/>
                <a:gd name="connsiteX721" fmla="*/ 177575 w 2992697"/>
                <a:gd name="connsiteY721" fmla="*/ 167330 h 1030680"/>
                <a:gd name="connsiteX722" fmla="*/ 175402 w 2992697"/>
                <a:gd name="connsiteY722" fmla="*/ 162984 h 1030680"/>
                <a:gd name="connsiteX723" fmla="*/ 171366 w 2992697"/>
                <a:gd name="connsiteY723" fmla="*/ 157706 h 1030680"/>
                <a:gd name="connsiteX724" fmla="*/ 177575 w 2992697"/>
                <a:gd name="connsiteY724" fmla="*/ 155533 h 1030680"/>
                <a:gd name="connsiteX725" fmla="*/ 180679 w 2992697"/>
                <a:gd name="connsiteY725" fmla="*/ 155533 h 1030680"/>
                <a:gd name="connsiteX726" fmla="*/ 182853 w 2992697"/>
                <a:gd name="connsiteY726" fmla="*/ 155533 h 1030680"/>
                <a:gd name="connsiteX727" fmla="*/ 185026 w 2992697"/>
                <a:gd name="connsiteY727" fmla="*/ 155533 h 1030680"/>
                <a:gd name="connsiteX728" fmla="*/ 185026 w 2992697"/>
                <a:gd name="connsiteY728" fmla="*/ 155223 h 1030680"/>
                <a:gd name="connsiteX729" fmla="*/ 185957 w 2992697"/>
                <a:gd name="connsiteY729" fmla="*/ 153050 h 1030680"/>
                <a:gd name="connsiteX730" fmla="*/ 188130 w 2992697"/>
                <a:gd name="connsiteY730" fmla="*/ 148704 h 1030680"/>
                <a:gd name="connsiteX731" fmla="*/ 180679 w 2992697"/>
                <a:gd name="connsiteY731" fmla="*/ 147772 h 1030680"/>
                <a:gd name="connsiteX732" fmla="*/ 173229 w 2992697"/>
                <a:gd name="connsiteY732" fmla="*/ 145599 h 1030680"/>
                <a:gd name="connsiteX733" fmla="*/ 170124 w 2992697"/>
                <a:gd name="connsiteY733" fmla="*/ 141253 h 1030680"/>
                <a:gd name="connsiteX734" fmla="*/ 163915 w 2992697"/>
                <a:gd name="connsiteY734" fmla="*/ 138148 h 1030680"/>
                <a:gd name="connsiteX735" fmla="*/ 167951 w 2992697"/>
                <a:gd name="connsiteY735" fmla="*/ 138148 h 1030680"/>
                <a:gd name="connsiteX736" fmla="*/ 167951 w 2992697"/>
                <a:gd name="connsiteY736" fmla="*/ 132871 h 1030680"/>
                <a:gd name="connsiteX737" fmla="*/ 185647 w 2992697"/>
                <a:gd name="connsiteY737" fmla="*/ 135975 h 1030680"/>
                <a:gd name="connsiteX738" fmla="*/ 194960 w 2992697"/>
                <a:gd name="connsiteY738" fmla="*/ 133802 h 1030680"/>
                <a:gd name="connsiteX739" fmla="*/ 202411 w 2992697"/>
                <a:gd name="connsiteY739" fmla="*/ 130698 h 1030680"/>
                <a:gd name="connsiteX740" fmla="*/ 206446 w 2992697"/>
                <a:gd name="connsiteY740" fmla="*/ 125420 h 1030680"/>
                <a:gd name="connsiteX741" fmla="*/ 211724 w 2992697"/>
                <a:gd name="connsiteY741" fmla="*/ 117969 h 1030680"/>
                <a:gd name="connsiteX742" fmla="*/ 221037 w 2992697"/>
                <a:gd name="connsiteY742" fmla="*/ 113623 h 1030680"/>
                <a:gd name="connsiteX743" fmla="*/ 231593 w 2992697"/>
                <a:gd name="connsiteY743" fmla="*/ 110519 h 1030680"/>
                <a:gd name="connsiteX744" fmla="*/ 239043 w 2992697"/>
                <a:gd name="connsiteY744" fmla="*/ 113623 h 1030680"/>
                <a:gd name="connsiteX745" fmla="*/ 248357 w 2992697"/>
                <a:gd name="connsiteY745" fmla="*/ 117969 h 1030680"/>
                <a:gd name="connsiteX746" fmla="*/ 255807 w 2992697"/>
                <a:gd name="connsiteY746" fmla="*/ 118901 h 1030680"/>
                <a:gd name="connsiteX747" fmla="*/ 264189 w 2992697"/>
                <a:gd name="connsiteY747" fmla="*/ 117969 h 1030680"/>
                <a:gd name="connsiteX748" fmla="*/ 261085 w 2992697"/>
                <a:gd name="connsiteY748" fmla="*/ 115796 h 1030680"/>
                <a:gd name="connsiteX749" fmla="*/ 257049 w 2992697"/>
                <a:gd name="connsiteY749" fmla="*/ 113623 h 1030680"/>
                <a:gd name="connsiteX750" fmla="*/ 256118 w 2992697"/>
                <a:gd name="connsiteY750" fmla="*/ 113623 h 1030680"/>
                <a:gd name="connsiteX751" fmla="*/ 256118 w 2992697"/>
                <a:gd name="connsiteY751" fmla="*/ 111760 h 1030680"/>
                <a:gd name="connsiteX752" fmla="*/ 253945 w 2992697"/>
                <a:gd name="connsiteY752" fmla="*/ 110829 h 1030680"/>
                <a:gd name="connsiteX753" fmla="*/ 253945 w 2992697"/>
                <a:gd name="connsiteY753" fmla="*/ 106483 h 1030680"/>
                <a:gd name="connsiteX754" fmla="*/ 251772 w 2992697"/>
                <a:gd name="connsiteY754" fmla="*/ 101205 h 1030680"/>
                <a:gd name="connsiteX755" fmla="*/ 257049 w 2992697"/>
                <a:gd name="connsiteY755" fmla="*/ 99032 h 1030680"/>
                <a:gd name="connsiteX756" fmla="*/ 261085 w 2992697"/>
                <a:gd name="connsiteY756" fmla="*/ 96859 h 1030680"/>
                <a:gd name="connsiteX757" fmla="*/ 264189 w 2992697"/>
                <a:gd name="connsiteY757" fmla="*/ 96859 h 1030680"/>
                <a:gd name="connsiteX758" fmla="*/ 266363 w 2992697"/>
                <a:gd name="connsiteY758" fmla="*/ 95928 h 1030680"/>
                <a:gd name="connsiteX759" fmla="*/ 270398 w 2992697"/>
                <a:gd name="connsiteY759" fmla="*/ 93755 h 1030680"/>
                <a:gd name="connsiteX760" fmla="*/ 277849 w 2992697"/>
                <a:gd name="connsiteY760" fmla="*/ 93755 h 1030680"/>
                <a:gd name="connsiteX761" fmla="*/ 280953 w 2992697"/>
                <a:gd name="connsiteY761" fmla="*/ 95928 h 1030680"/>
                <a:gd name="connsiteX762" fmla="*/ 284989 w 2992697"/>
                <a:gd name="connsiteY762" fmla="*/ 99032 h 1030680"/>
                <a:gd name="connsiteX763" fmla="*/ 288094 w 2992697"/>
                <a:gd name="connsiteY763" fmla="*/ 101205 h 1030680"/>
                <a:gd name="connsiteX764" fmla="*/ 288094 w 2992697"/>
                <a:gd name="connsiteY764" fmla="*/ 96859 h 1030680"/>
                <a:gd name="connsiteX765" fmla="*/ 285921 w 2992697"/>
                <a:gd name="connsiteY765" fmla="*/ 95928 h 1030680"/>
                <a:gd name="connsiteX766" fmla="*/ 285921 w 2992697"/>
                <a:gd name="connsiteY766" fmla="*/ 93755 h 1030680"/>
                <a:gd name="connsiteX767" fmla="*/ 285921 w 2992697"/>
                <a:gd name="connsiteY767" fmla="*/ 93755 h 1030680"/>
                <a:gd name="connsiteX768" fmla="*/ 285921 w 2992697"/>
                <a:gd name="connsiteY768" fmla="*/ 91582 h 1030680"/>
                <a:gd name="connsiteX769" fmla="*/ 284989 w 2992697"/>
                <a:gd name="connsiteY769" fmla="*/ 88477 h 1030680"/>
                <a:gd name="connsiteX770" fmla="*/ 290267 w 2992697"/>
                <a:gd name="connsiteY770" fmla="*/ 86304 h 1030680"/>
                <a:gd name="connsiteX771" fmla="*/ 293371 w 2992697"/>
                <a:gd name="connsiteY771" fmla="*/ 84131 h 1030680"/>
                <a:gd name="connsiteX772" fmla="*/ 299580 w 2992697"/>
                <a:gd name="connsiteY772" fmla="*/ 81026 h 1030680"/>
                <a:gd name="connsiteX773" fmla="*/ 302685 w 2992697"/>
                <a:gd name="connsiteY773" fmla="*/ 76680 h 1030680"/>
                <a:gd name="connsiteX774" fmla="*/ 304858 w 2992697"/>
                <a:gd name="connsiteY774" fmla="*/ 76680 h 1030680"/>
                <a:gd name="connsiteX775" fmla="*/ 312308 w 2992697"/>
                <a:gd name="connsiteY775" fmla="*/ 76680 h 1030680"/>
                <a:gd name="connsiteX776" fmla="*/ 317586 w 2992697"/>
                <a:gd name="connsiteY776" fmla="*/ 78853 h 1030680"/>
                <a:gd name="connsiteX777" fmla="*/ 321622 w 2992697"/>
                <a:gd name="connsiteY777" fmla="*/ 83199 h 1030680"/>
                <a:gd name="connsiteX778" fmla="*/ 327831 w 2992697"/>
                <a:gd name="connsiteY778" fmla="*/ 83199 h 1030680"/>
                <a:gd name="connsiteX779" fmla="*/ 337144 w 2992697"/>
                <a:gd name="connsiteY779" fmla="*/ 81026 h 1030680"/>
                <a:gd name="connsiteX780" fmla="*/ 341180 w 2992697"/>
                <a:gd name="connsiteY780" fmla="*/ 68298 h 1030680"/>
                <a:gd name="connsiteX781" fmla="*/ 346458 w 2992697"/>
                <a:gd name="connsiteY781" fmla="*/ 66125 h 1030680"/>
                <a:gd name="connsiteX782" fmla="*/ 351735 w 2992697"/>
                <a:gd name="connsiteY782" fmla="*/ 66125 h 1030680"/>
                <a:gd name="connsiteX783" fmla="*/ 357013 w 2992697"/>
                <a:gd name="connsiteY783" fmla="*/ 66125 h 1030680"/>
                <a:gd name="connsiteX784" fmla="*/ 361048 w 2992697"/>
                <a:gd name="connsiteY784" fmla="*/ 68298 h 1030680"/>
                <a:gd name="connsiteX785" fmla="*/ 364153 w 2992697"/>
                <a:gd name="connsiteY785" fmla="*/ 68298 h 1030680"/>
                <a:gd name="connsiteX786" fmla="*/ 371604 w 2992697"/>
                <a:gd name="connsiteY786" fmla="*/ 56812 h 1030680"/>
                <a:gd name="connsiteX787" fmla="*/ 383090 w 2992697"/>
                <a:gd name="connsiteY787" fmla="*/ 54638 h 1030680"/>
                <a:gd name="connsiteX788" fmla="*/ 390541 w 2992697"/>
                <a:gd name="connsiteY788" fmla="*/ 58985 h 1030680"/>
                <a:gd name="connsiteX789" fmla="*/ 397992 w 2992697"/>
                <a:gd name="connsiteY789" fmla="*/ 62089 h 1030680"/>
                <a:gd name="connsiteX790" fmla="*/ 405442 w 2992697"/>
                <a:gd name="connsiteY790" fmla="*/ 64262 h 1030680"/>
                <a:gd name="connsiteX791" fmla="*/ 414756 w 2992697"/>
                <a:gd name="connsiteY791" fmla="*/ 61158 h 1030680"/>
                <a:gd name="connsiteX792" fmla="*/ 427173 w 2992697"/>
                <a:gd name="connsiteY792" fmla="*/ 53707 h 1030680"/>
                <a:gd name="connsiteX793" fmla="*/ 439281 w 2992697"/>
                <a:gd name="connsiteY793" fmla="*/ 47498 h 1030680"/>
                <a:gd name="connsiteX794" fmla="*/ 439281 w 2992697"/>
                <a:gd name="connsiteY794" fmla="*/ 47498 h 1030680"/>
                <a:gd name="connsiteX795" fmla="*/ 439281 w 2992697"/>
                <a:gd name="connsiteY795" fmla="*/ 47498 h 1030680"/>
                <a:gd name="connsiteX796" fmla="*/ 2195472 w 2992697"/>
                <a:gd name="connsiteY796" fmla="*/ 44394 h 1030680"/>
                <a:gd name="connsiteX797" fmla="*/ 2202923 w 2992697"/>
                <a:gd name="connsiteY797" fmla="*/ 46567 h 1030680"/>
                <a:gd name="connsiteX798" fmla="*/ 2210374 w 2992697"/>
                <a:gd name="connsiteY798" fmla="*/ 49671 h 1030680"/>
                <a:gd name="connsiteX799" fmla="*/ 2213478 w 2992697"/>
                <a:gd name="connsiteY799" fmla="*/ 54018 h 1030680"/>
                <a:gd name="connsiteX800" fmla="*/ 2218756 w 2992697"/>
                <a:gd name="connsiteY800" fmla="*/ 57122 h 1030680"/>
                <a:gd name="connsiteX801" fmla="*/ 2224965 w 2992697"/>
                <a:gd name="connsiteY801" fmla="*/ 61468 h 1030680"/>
                <a:gd name="connsiteX802" fmla="*/ 2220929 w 2992697"/>
                <a:gd name="connsiteY802" fmla="*/ 72023 h 1030680"/>
                <a:gd name="connsiteX803" fmla="*/ 2198888 w 2992697"/>
                <a:gd name="connsiteY803" fmla="*/ 84752 h 1030680"/>
                <a:gd name="connsiteX804" fmla="*/ 2182123 w 2992697"/>
                <a:gd name="connsiteY804" fmla="*/ 99653 h 1030680"/>
                <a:gd name="connsiteX805" fmla="*/ 2167532 w 2992697"/>
                <a:gd name="connsiteY805" fmla="*/ 118590 h 1030680"/>
                <a:gd name="connsiteX806" fmla="*/ 2164428 w 2992697"/>
                <a:gd name="connsiteY806" fmla="*/ 118590 h 1030680"/>
                <a:gd name="connsiteX807" fmla="*/ 2164428 w 2992697"/>
                <a:gd name="connsiteY807" fmla="*/ 114244 h 1030680"/>
                <a:gd name="connsiteX808" fmla="*/ 2159150 w 2992697"/>
                <a:gd name="connsiteY808" fmla="*/ 111140 h 1030680"/>
                <a:gd name="connsiteX809" fmla="*/ 2155115 w 2992697"/>
                <a:gd name="connsiteY809" fmla="*/ 106793 h 1030680"/>
                <a:gd name="connsiteX810" fmla="*/ 2152942 w 2992697"/>
                <a:gd name="connsiteY810" fmla="*/ 103689 h 1030680"/>
                <a:gd name="connsiteX811" fmla="*/ 2149837 w 2992697"/>
                <a:gd name="connsiteY811" fmla="*/ 99343 h 1030680"/>
                <a:gd name="connsiteX812" fmla="*/ 2147664 w 2992697"/>
                <a:gd name="connsiteY812" fmla="*/ 94065 h 1030680"/>
                <a:gd name="connsiteX813" fmla="*/ 2151700 w 2992697"/>
                <a:gd name="connsiteY813" fmla="*/ 86614 h 1030680"/>
                <a:gd name="connsiteX814" fmla="*/ 2152631 w 2992697"/>
                <a:gd name="connsiteY814" fmla="*/ 81337 h 1030680"/>
                <a:gd name="connsiteX815" fmla="*/ 2154804 w 2992697"/>
                <a:gd name="connsiteY815" fmla="*/ 71713 h 1030680"/>
                <a:gd name="connsiteX816" fmla="*/ 2127795 w 2992697"/>
                <a:gd name="connsiteY816" fmla="*/ 71713 h 1030680"/>
                <a:gd name="connsiteX817" fmla="*/ 2127795 w 2992697"/>
                <a:gd name="connsiteY817" fmla="*/ 64262 h 1030680"/>
                <a:gd name="connsiteX818" fmla="*/ 2142386 w 2992697"/>
                <a:gd name="connsiteY818" fmla="*/ 58985 h 1030680"/>
                <a:gd name="connsiteX819" fmla="*/ 2156977 w 2992697"/>
                <a:gd name="connsiteY819" fmla="*/ 54638 h 1030680"/>
                <a:gd name="connsiteX820" fmla="*/ 2174673 w 2992697"/>
                <a:gd name="connsiteY820" fmla="*/ 51534 h 1030680"/>
                <a:gd name="connsiteX821" fmla="*/ 2176846 w 2992697"/>
                <a:gd name="connsiteY821" fmla="*/ 56812 h 1030680"/>
                <a:gd name="connsiteX822" fmla="*/ 2179019 w 2992697"/>
                <a:gd name="connsiteY822" fmla="*/ 58985 h 1030680"/>
                <a:gd name="connsiteX823" fmla="*/ 2179019 w 2992697"/>
                <a:gd name="connsiteY823" fmla="*/ 61158 h 1030680"/>
                <a:gd name="connsiteX824" fmla="*/ 2181192 w 2992697"/>
                <a:gd name="connsiteY824" fmla="*/ 61158 h 1030680"/>
                <a:gd name="connsiteX825" fmla="*/ 2181192 w 2992697"/>
                <a:gd name="connsiteY825" fmla="*/ 62089 h 1030680"/>
                <a:gd name="connsiteX826" fmla="*/ 2184297 w 2992697"/>
                <a:gd name="connsiteY826" fmla="*/ 64262 h 1030680"/>
                <a:gd name="connsiteX827" fmla="*/ 2186470 w 2992697"/>
                <a:gd name="connsiteY827" fmla="*/ 58985 h 1030680"/>
                <a:gd name="connsiteX828" fmla="*/ 2188643 w 2992697"/>
                <a:gd name="connsiteY828" fmla="*/ 54638 h 1030680"/>
                <a:gd name="connsiteX829" fmla="*/ 2189574 w 2992697"/>
                <a:gd name="connsiteY829" fmla="*/ 51534 h 1030680"/>
                <a:gd name="connsiteX830" fmla="*/ 2193610 w 2992697"/>
                <a:gd name="connsiteY830" fmla="*/ 47188 h 1030680"/>
                <a:gd name="connsiteX831" fmla="*/ 2195472 w 2992697"/>
                <a:gd name="connsiteY831" fmla="*/ 44394 h 1030680"/>
                <a:gd name="connsiteX832" fmla="*/ 2195472 w 2992697"/>
                <a:gd name="connsiteY832" fmla="*/ 44394 h 1030680"/>
                <a:gd name="connsiteX833" fmla="*/ 2195472 w 2992697"/>
                <a:gd name="connsiteY833" fmla="*/ 44394 h 1030680"/>
                <a:gd name="connsiteX834" fmla="*/ 2240487 w 2992697"/>
                <a:gd name="connsiteY834" fmla="*/ 24215 h 1030680"/>
                <a:gd name="connsiteX835" fmla="*/ 2244523 w 2992697"/>
                <a:gd name="connsiteY835" fmla="*/ 25146 h 1030680"/>
                <a:gd name="connsiteX836" fmla="*/ 2245454 w 2992697"/>
                <a:gd name="connsiteY836" fmla="*/ 25146 h 1030680"/>
                <a:gd name="connsiteX837" fmla="*/ 2247628 w 2992697"/>
                <a:gd name="connsiteY837" fmla="*/ 27319 h 1030680"/>
                <a:gd name="connsiteX838" fmla="*/ 2247628 w 2992697"/>
                <a:gd name="connsiteY838" fmla="*/ 27319 h 1030680"/>
                <a:gd name="connsiteX839" fmla="*/ 2249800 w 2992697"/>
                <a:gd name="connsiteY839" fmla="*/ 29492 h 1030680"/>
                <a:gd name="connsiteX840" fmla="*/ 2251974 w 2992697"/>
                <a:gd name="connsiteY840" fmla="*/ 32597 h 1030680"/>
                <a:gd name="connsiteX841" fmla="*/ 2255078 w 2992697"/>
                <a:gd name="connsiteY841" fmla="*/ 38806 h 1030680"/>
                <a:gd name="connsiteX842" fmla="*/ 2259114 w 2992697"/>
                <a:gd name="connsiteY842" fmla="*/ 44083 h 1030680"/>
                <a:gd name="connsiteX843" fmla="*/ 2260045 w 2992697"/>
                <a:gd name="connsiteY843" fmla="*/ 51534 h 1030680"/>
                <a:gd name="connsiteX844" fmla="*/ 2251663 w 2992697"/>
                <a:gd name="connsiteY844" fmla="*/ 51534 h 1030680"/>
                <a:gd name="connsiteX845" fmla="*/ 2251663 w 2992697"/>
                <a:gd name="connsiteY845" fmla="*/ 47188 h 1030680"/>
                <a:gd name="connsiteX846" fmla="*/ 2247628 w 2992697"/>
                <a:gd name="connsiteY846" fmla="*/ 44083 h 1030680"/>
                <a:gd name="connsiteX847" fmla="*/ 2244523 w 2992697"/>
                <a:gd name="connsiteY847" fmla="*/ 39737 h 1030680"/>
                <a:gd name="connsiteX848" fmla="*/ 2242350 w 2992697"/>
                <a:gd name="connsiteY848" fmla="*/ 36633 h 1030680"/>
                <a:gd name="connsiteX849" fmla="*/ 2240177 w 2992697"/>
                <a:gd name="connsiteY849" fmla="*/ 31355 h 1030680"/>
                <a:gd name="connsiteX850" fmla="*/ 2240177 w 2992697"/>
                <a:gd name="connsiteY850" fmla="*/ 24215 h 1030680"/>
                <a:gd name="connsiteX851" fmla="*/ 2240487 w 2992697"/>
                <a:gd name="connsiteY851" fmla="*/ 24215 h 1030680"/>
                <a:gd name="connsiteX852" fmla="*/ 2240487 w 2992697"/>
                <a:gd name="connsiteY852" fmla="*/ 24215 h 1030680"/>
                <a:gd name="connsiteX853" fmla="*/ 984113 w 2992697"/>
                <a:gd name="connsiteY853" fmla="*/ 20179 h 1030680"/>
                <a:gd name="connsiteX854" fmla="*/ 1009259 w 2992697"/>
                <a:gd name="connsiteY854" fmla="*/ 20179 h 1030680"/>
                <a:gd name="connsiteX855" fmla="*/ 1035337 w 2992697"/>
                <a:gd name="connsiteY855" fmla="*/ 24525 h 1030680"/>
                <a:gd name="connsiteX856" fmla="*/ 1058310 w 2992697"/>
                <a:gd name="connsiteY856" fmla="*/ 27630 h 1030680"/>
                <a:gd name="connsiteX857" fmla="*/ 1079110 w 2992697"/>
                <a:gd name="connsiteY857" fmla="*/ 32907 h 1030680"/>
                <a:gd name="connsiteX858" fmla="*/ 1109223 w 2992697"/>
                <a:gd name="connsiteY858" fmla="*/ 27630 h 1030680"/>
                <a:gd name="connsiteX859" fmla="*/ 1113259 w 2992697"/>
                <a:gd name="connsiteY859" fmla="*/ 31976 h 1030680"/>
                <a:gd name="connsiteX860" fmla="*/ 1116363 w 2992697"/>
                <a:gd name="connsiteY860" fmla="*/ 32907 h 1030680"/>
                <a:gd name="connsiteX861" fmla="*/ 1120399 w 2992697"/>
                <a:gd name="connsiteY861" fmla="*/ 39116 h 1030680"/>
                <a:gd name="connsiteX862" fmla="*/ 1122572 w 2992697"/>
                <a:gd name="connsiteY862" fmla="*/ 42221 h 1030680"/>
                <a:gd name="connsiteX863" fmla="*/ 1125676 w 2992697"/>
                <a:gd name="connsiteY863" fmla="*/ 44394 h 1030680"/>
                <a:gd name="connsiteX864" fmla="*/ 1143372 w 2992697"/>
                <a:gd name="connsiteY864" fmla="*/ 51844 h 1030680"/>
                <a:gd name="connsiteX865" fmla="*/ 1164172 w 2992697"/>
                <a:gd name="connsiteY865" fmla="*/ 57122 h 1030680"/>
                <a:gd name="connsiteX866" fmla="*/ 1181867 w 2992697"/>
                <a:gd name="connsiteY866" fmla="*/ 61468 h 1030680"/>
                <a:gd name="connsiteX867" fmla="*/ 1181867 w 2992697"/>
                <a:gd name="connsiteY867" fmla="*/ 68919 h 1030680"/>
                <a:gd name="connsiteX868" fmla="*/ 1152685 w 2992697"/>
                <a:gd name="connsiteY868" fmla="*/ 68919 h 1030680"/>
                <a:gd name="connsiteX869" fmla="*/ 1140267 w 2992697"/>
                <a:gd name="connsiteY869" fmla="*/ 62710 h 1030680"/>
                <a:gd name="connsiteX870" fmla="*/ 1125676 w 2992697"/>
                <a:gd name="connsiteY870" fmla="*/ 62710 h 1030680"/>
                <a:gd name="connsiteX871" fmla="*/ 1108912 w 2992697"/>
                <a:gd name="connsiteY871" fmla="*/ 64883 h 1030680"/>
                <a:gd name="connsiteX872" fmla="*/ 1093390 w 2992697"/>
                <a:gd name="connsiteY872" fmla="*/ 69229 h 1030680"/>
                <a:gd name="connsiteX873" fmla="*/ 1093390 w 2992697"/>
                <a:gd name="connsiteY873" fmla="*/ 77611 h 1030680"/>
                <a:gd name="connsiteX874" fmla="*/ 1113259 w 2992697"/>
                <a:gd name="connsiteY874" fmla="*/ 77611 h 1030680"/>
                <a:gd name="connsiteX875" fmla="*/ 1127850 w 2992697"/>
                <a:gd name="connsiteY875" fmla="*/ 74507 h 1030680"/>
                <a:gd name="connsiteX876" fmla="*/ 1145545 w 2992697"/>
                <a:gd name="connsiteY876" fmla="*/ 72334 h 1030680"/>
                <a:gd name="connsiteX877" fmla="*/ 1167587 w 2992697"/>
                <a:gd name="connsiteY877" fmla="*/ 72334 h 1030680"/>
                <a:gd name="connsiteX878" fmla="*/ 1189628 w 2992697"/>
                <a:gd name="connsiteY878" fmla="*/ 72334 h 1030680"/>
                <a:gd name="connsiteX879" fmla="*/ 1206392 w 2992697"/>
                <a:gd name="connsiteY879" fmla="*/ 72334 h 1030680"/>
                <a:gd name="connsiteX880" fmla="*/ 1220983 w 2992697"/>
                <a:gd name="connsiteY880" fmla="*/ 87235 h 1030680"/>
                <a:gd name="connsiteX881" fmla="*/ 1238679 w 2992697"/>
                <a:gd name="connsiteY881" fmla="*/ 97790 h 1030680"/>
                <a:gd name="connsiteX882" fmla="*/ 1233401 w 2992697"/>
                <a:gd name="connsiteY882" fmla="*/ 109277 h 1030680"/>
                <a:gd name="connsiteX883" fmla="*/ 1222846 w 2992697"/>
                <a:gd name="connsiteY883" fmla="*/ 116728 h 1030680"/>
                <a:gd name="connsiteX884" fmla="*/ 1213533 w 2992697"/>
                <a:gd name="connsiteY884" fmla="*/ 122005 h 1030680"/>
                <a:gd name="connsiteX885" fmla="*/ 1201115 w 2992697"/>
                <a:gd name="connsiteY885" fmla="*/ 126351 h 1030680"/>
                <a:gd name="connsiteX886" fmla="*/ 1182178 w 2992697"/>
                <a:gd name="connsiteY886" fmla="*/ 126351 h 1030680"/>
                <a:gd name="connsiteX887" fmla="*/ 1165413 w 2992697"/>
                <a:gd name="connsiteY887" fmla="*/ 131629 h 1030680"/>
                <a:gd name="connsiteX888" fmla="*/ 1147718 w 2992697"/>
                <a:gd name="connsiteY888" fmla="*/ 131629 h 1030680"/>
                <a:gd name="connsiteX889" fmla="*/ 1127850 w 2992697"/>
                <a:gd name="connsiteY889" fmla="*/ 129456 h 1030680"/>
                <a:gd name="connsiteX890" fmla="*/ 1108912 w 2992697"/>
                <a:gd name="connsiteY890" fmla="*/ 127283 h 1030680"/>
                <a:gd name="connsiteX891" fmla="*/ 1091527 w 2992697"/>
                <a:gd name="connsiteY891" fmla="*/ 127283 h 1030680"/>
                <a:gd name="connsiteX892" fmla="*/ 1076936 w 2992697"/>
                <a:gd name="connsiteY892" fmla="*/ 131629 h 1030680"/>
                <a:gd name="connsiteX893" fmla="*/ 1065450 w 2992697"/>
                <a:gd name="connsiteY893" fmla="*/ 142184 h 1030680"/>
                <a:gd name="connsiteX894" fmla="*/ 1109223 w 2992697"/>
                <a:gd name="connsiteY894" fmla="*/ 142184 h 1030680"/>
                <a:gd name="connsiteX895" fmla="*/ 1122882 w 2992697"/>
                <a:gd name="connsiteY895" fmla="*/ 139080 h 1030680"/>
                <a:gd name="connsiteX896" fmla="*/ 1138405 w 2992697"/>
                <a:gd name="connsiteY896" fmla="*/ 136907 h 1030680"/>
                <a:gd name="connsiteX897" fmla="*/ 1157342 w 2992697"/>
                <a:gd name="connsiteY897" fmla="*/ 139080 h 1030680"/>
                <a:gd name="connsiteX898" fmla="*/ 1169760 w 2992697"/>
                <a:gd name="connsiteY898" fmla="*/ 142184 h 1030680"/>
                <a:gd name="connsiteX899" fmla="*/ 1172864 w 2992697"/>
                <a:gd name="connsiteY899" fmla="*/ 155844 h 1030680"/>
                <a:gd name="connsiteX900" fmla="*/ 1179073 w 2992697"/>
                <a:gd name="connsiteY900" fmla="*/ 153671 h 1030680"/>
                <a:gd name="connsiteX901" fmla="*/ 1187455 w 2992697"/>
                <a:gd name="connsiteY901" fmla="*/ 148393 h 1030680"/>
                <a:gd name="connsiteX902" fmla="*/ 1198942 w 2992697"/>
                <a:gd name="connsiteY902" fmla="*/ 144047 h 1030680"/>
                <a:gd name="connsiteX903" fmla="*/ 1209497 w 2992697"/>
                <a:gd name="connsiteY903" fmla="*/ 141874 h 1030680"/>
                <a:gd name="connsiteX904" fmla="*/ 1211670 w 2992697"/>
                <a:gd name="connsiteY904" fmla="*/ 148083 h 1030680"/>
                <a:gd name="connsiteX905" fmla="*/ 1213843 w 2992697"/>
                <a:gd name="connsiteY905" fmla="*/ 151187 h 1030680"/>
                <a:gd name="connsiteX906" fmla="*/ 1216016 w 2992697"/>
                <a:gd name="connsiteY906" fmla="*/ 153360 h 1030680"/>
                <a:gd name="connsiteX907" fmla="*/ 1219121 w 2992697"/>
                <a:gd name="connsiteY907" fmla="*/ 155533 h 1030680"/>
                <a:gd name="connsiteX908" fmla="*/ 1223156 w 2992697"/>
                <a:gd name="connsiteY908" fmla="*/ 158638 h 1030680"/>
                <a:gd name="connsiteX909" fmla="*/ 1206392 w 2992697"/>
                <a:gd name="connsiteY909" fmla="*/ 189993 h 1030680"/>
                <a:gd name="connsiteX910" fmla="*/ 1213843 w 2992697"/>
                <a:gd name="connsiteY910" fmla="*/ 189993 h 1030680"/>
                <a:gd name="connsiteX911" fmla="*/ 1226261 w 2992697"/>
                <a:gd name="connsiteY911" fmla="*/ 182542 h 1030680"/>
                <a:gd name="connsiteX912" fmla="*/ 1243025 w 2992697"/>
                <a:gd name="connsiteY912" fmla="*/ 172918 h 1030680"/>
                <a:gd name="connsiteX913" fmla="*/ 1262893 w 2992697"/>
                <a:gd name="connsiteY913" fmla="*/ 165468 h 1030680"/>
                <a:gd name="connsiteX914" fmla="*/ 1284935 w 2992697"/>
                <a:gd name="connsiteY914" fmla="*/ 158017 h 1030680"/>
                <a:gd name="connsiteX915" fmla="*/ 1308839 w 2992697"/>
                <a:gd name="connsiteY915" fmla="*/ 152739 h 1030680"/>
                <a:gd name="connsiteX916" fmla="*/ 1329639 w 2992697"/>
                <a:gd name="connsiteY916" fmla="*/ 152739 h 1030680"/>
                <a:gd name="connsiteX917" fmla="*/ 1350439 w 2992697"/>
                <a:gd name="connsiteY917" fmla="*/ 154912 h 1030680"/>
                <a:gd name="connsiteX918" fmla="*/ 1365030 w 2992697"/>
                <a:gd name="connsiteY918" fmla="*/ 163294 h 1030680"/>
                <a:gd name="connsiteX919" fmla="*/ 1373412 w 2992697"/>
                <a:gd name="connsiteY919" fmla="*/ 178196 h 1030680"/>
                <a:gd name="connsiteX920" fmla="*/ 1379621 w 2992697"/>
                <a:gd name="connsiteY920" fmla="*/ 178196 h 1030680"/>
                <a:gd name="connsiteX921" fmla="*/ 1379621 w 2992697"/>
                <a:gd name="connsiteY921" fmla="*/ 180369 h 1030680"/>
                <a:gd name="connsiteX922" fmla="*/ 1379621 w 2992697"/>
                <a:gd name="connsiteY922" fmla="*/ 180369 h 1030680"/>
                <a:gd name="connsiteX923" fmla="*/ 1377448 w 2992697"/>
                <a:gd name="connsiteY923" fmla="*/ 182542 h 1030680"/>
                <a:gd name="connsiteX924" fmla="*/ 1375275 w 2992697"/>
                <a:gd name="connsiteY924" fmla="*/ 182542 h 1030680"/>
                <a:gd name="connsiteX925" fmla="*/ 1375275 w 2992697"/>
                <a:gd name="connsiteY925" fmla="*/ 182542 h 1030680"/>
                <a:gd name="connsiteX926" fmla="*/ 1373102 w 2992697"/>
                <a:gd name="connsiteY926" fmla="*/ 182542 h 1030680"/>
                <a:gd name="connsiteX927" fmla="*/ 1369997 w 2992697"/>
                <a:gd name="connsiteY927" fmla="*/ 185647 h 1030680"/>
                <a:gd name="connsiteX928" fmla="*/ 1364720 w 2992697"/>
                <a:gd name="connsiteY928" fmla="*/ 187820 h 1030680"/>
                <a:gd name="connsiteX929" fmla="*/ 1358511 w 2992697"/>
                <a:gd name="connsiteY929" fmla="*/ 189993 h 1030680"/>
                <a:gd name="connsiteX930" fmla="*/ 1351060 w 2992697"/>
                <a:gd name="connsiteY930" fmla="*/ 192166 h 1030680"/>
                <a:gd name="connsiteX931" fmla="*/ 1345783 w 2992697"/>
                <a:gd name="connsiteY931" fmla="*/ 193097 h 1030680"/>
                <a:gd name="connsiteX932" fmla="*/ 1333365 w 2992697"/>
                <a:gd name="connsiteY932" fmla="*/ 213276 h 1030680"/>
                <a:gd name="connsiteX933" fmla="*/ 1309460 w 2992697"/>
                <a:gd name="connsiteY933" fmla="*/ 228178 h 1030680"/>
                <a:gd name="connsiteX934" fmla="*/ 1282452 w 2992697"/>
                <a:gd name="connsiteY934" fmla="*/ 237801 h 1030680"/>
                <a:gd name="connsiteX935" fmla="*/ 1250165 w 2992697"/>
                <a:gd name="connsiteY935" fmla="*/ 243079 h 1030680"/>
                <a:gd name="connsiteX936" fmla="*/ 1250165 w 2992697"/>
                <a:gd name="connsiteY936" fmla="*/ 249288 h 1030680"/>
                <a:gd name="connsiteX937" fmla="*/ 1250165 w 2992697"/>
                <a:gd name="connsiteY937" fmla="*/ 252392 h 1030680"/>
                <a:gd name="connsiteX938" fmla="*/ 1250165 w 2992697"/>
                <a:gd name="connsiteY938" fmla="*/ 254566 h 1030680"/>
                <a:gd name="connsiteX939" fmla="*/ 1247992 w 2992697"/>
                <a:gd name="connsiteY939" fmla="*/ 256739 h 1030680"/>
                <a:gd name="connsiteX940" fmla="*/ 1250165 w 2992697"/>
                <a:gd name="connsiteY940" fmla="*/ 257670 h 1030680"/>
                <a:gd name="connsiteX941" fmla="*/ 1250165 w 2992697"/>
                <a:gd name="connsiteY941" fmla="*/ 259843 h 1030680"/>
                <a:gd name="connsiteX942" fmla="*/ 1253270 w 2992697"/>
                <a:gd name="connsiteY942" fmla="*/ 264189 h 1030680"/>
                <a:gd name="connsiteX943" fmla="*/ 1258547 w 2992697"/>
                <a:gd name="connsiteY943" fmla="*/ 267294 h 1030680"/>
                <a:gd name="connsiteX944" fmla="*/ 1262583 w 2992697"/>
                <a:gd name="connsiteY944" fmla="*/ 269467 h 1030680"/>
                <a:gd name="connsiteX945" fmla="*/ 1265687 w 2992697"/>
                <a:gd name="connsiteY945" fmla="*/ 272571 h 1030680"/>
                <a:gd name="connsiteX946" fmla="*/ 1269723 w 2992697"/>
                <a:gd name="connsiteY946" fmla="*/ 274745 h 1030680"/>
                <a:gd name="connsiteX947" fmla="*/ 1272828 w 2992697"/>
                <a:gd name="connsiteY947" fmla="*/ 280022 h 1030680"/>
                <a:gd name="connsiteX948" fmla="*/ 1269723 w 2992697"/>
                <a:gd name="connsiteY948" fmla="*/ 287473 h 1030680"/>
                <a:gd name="connsiteX949" fmla="*/ 1265687 w 2992697"/>
                <a:gd name="connsiteY949" fmla="*/ 304237 h 1030680"/>
                <a:gd name="connsiteX950" fmla="*/ 1262583 w 2992697"/>
                <a:gd name="connsiteY950" fmla="*/ 324416 h 1030680"/>
                <a:gd name="connsiteX951" fmla="*/ 1258547 w 2992697"/>
                <a:gd name="connsiteY951" fmla="*/ 344595 h 1030680"/>
                <a:gd name="connsiteX952" fmla="*/ 1258547 w 2992697"/>
                <a:gd name="connsiteY952" fmla="*/ 361359 h 1030680"/>
                <a:gd name="connsiteX953" fmla="*/ 1262583 w 2992697"/>
                <a:gd name="connsiteY953" fmla="*/ 359186 h 1030680"/>
                <a:gd name="connsiteX954" fmla="*/ 1265687 w 2992697"/>
                <a:gd name="connsiteY954" fmla="*/ 359186 h 1030680"/>
                <a:gd name="connsiteX955" fmla="*/ 1267861 w 2992697"/>
                <a:gd name="connsiteY955" fmla="*/ 359186 h 1030680"/>
                <a:gd name="connsiteX956" fmla="*/ 1271896 w 2992697"/>
                <a:gd name="connsiteY956" fmla="*/ 359186 h 1030680"/>
                <a:gd name="connsiteX957" fmla="*/ 1272828 w 2992697"/>
                <a:gd name="connsiteY957" fmla="*/ 359186 h 1030680"/>
                <a:gd name="connsiteX958" fmla="*/ 1279037 w 2992697"/>
                <a:gd name="connsiteY958" fmla="*/ 361359 h 1030680"/>
                <a:gd name="connsiteX959" fmla="*/ 1276864 w 2992697"/>
                <a:gd name="connsiteY959" fmla="*/ 366636 h 1030680"/>
                <a:gd name="connsiteX960" fmla="*/ 1276864 w 2992697"/>
                <a:gd name="connsiteY960" fmla="*/ 368810 h 1030680"/>
                <a:gd name="connsiteX961" fmla="*/ 1276864 w 2992697"/>
                <a:gd name="connsiteY961" fmla="*/ 373156 h 1030680"/>
                <a:gd name="connsiteX962" fmla="*/ 1276864 w 2992697"/>
                <a:gd name="connsiteY962" fmla="*/ 374087 h 1030680"/>
                <a:gd name="connsiteX963" fmla="*/ 1276864 w 2992697"/>
                <a:gd name="connsiteY963" fmla="*/ 378433 h 1030680"/>
                <a:gd name="connsiteX964" fmla="*/ 1279037 w 2992697"/>
                <a:gd name="connsiteY964" fmla="*/ 385884 h 1030680"/>
                <a:gd name="connsiteX965" fmla="*/ 1272828 w 2992697"/>
                <a:gd name="connsiteY965" fmla="*/ 385884 h 1030680"/>
                <a:gd name="connsiteX966" fmla="*/ 1272828 w 2992697"/>
                <a:gd name="connsiteY966" fmla="*/ 388989 h 1030680"/>
                <a:gd name="connsiteX967" fmla="*/ 1269723 w 2992697"/>
                <a:gd name="connsiteY967" fmla="*/ 388057 h 1030680"/>
                <a:gd name="connsiteX968" fmla="*/ 1265687 w 2992697"/>
                <a:gd name="connsiteY968" fmla="*/ 383711 h 1030680"/>
                <a:gd name="connsiteX969" fmla="*/ 1264756 w 2992697"/>
                <a:gd name="connsiteY969" fmla="*/ 381538 h 1030680"/>
                <a:gd name="connsiteX970" fmla="*/ 1260720 w 2992697"/>
                <a:gd name="connsiteY970" fmla="*/ 380607 h 1030680"/>
                <a:gd name="connsiteX971" fmla="*/ 1257616 w 2992697"/>
                <a:gd name="connsiteY971" fmla="*/ 378433 h 1030680"/>
                <a:gd name="connsiteX972" fmla="*/ 1250165 w 2992697"/>
                <a:gd name="connsiteY972" fmla="*/ 378433 h 1030680"/>
                <a:gd name="connsiteX973" fmla="*/ 1246129 w 2992697"/>
                <a:gd name="connsiteY973" fmla="*/ 380607 h 1030680"/>
                <a:gd name="connsiteX974" fmla="*/ 1243025 w 2992697"/>
                <a:gd name="connsiteY974" fmla="*/ 381538 h 1030680"/>
                <a:gd name="connsiteX975" fmla="*/ 1238989 w 2992697"/>
                <a:gd name="connsiteY975" fmla="*/ 383711 h 1030680"/>
                <a:gd name="connsiteX976" fmla="*/ 1236816 w 2992697"/>
                <a:gd name="connsiteY976" fmla="*/ 385884 h 1030680"/>
                <a:gd name="connsiteX977" fmla="*/ 1233711 w 2992697"/>
                <a:gd name="connsiteY977" fmla="*/ 388057 h 1030680"/>
                <a:gd name="connsiteX978" fmla="*/ 1231538 w 2992697"/>
                <a:gd name="connsiteY978" fmla="*/ 391162 h 1030680"/>
                <a:gd name="connsiteX979" fmla="*/ 1229365 w 2992697"/>
                <a:gd name="connsiteY979" fmla="*/ 398612 h 1030680"/>
                <a:gd name="connsiteX980" fmla="*/ 1253270 w 2992697"/>
                <a:gd name="connsiteY980" fmla="*/ 406063 h 1030680"/>
                <a:gd name="connsiteX981" fmla="*/ 1258547 w 2992697"/>
                <a:gd name="connsiteY981" fmla="*/ 438660 h 1030680"/>
                <a:gd name="connsiteX982" fmla="*/ 1253270 w 2992697"/>
                <a:gd name="connsiteY982" fmla="*/ 438660 h 1030680"/>
                <a:gd name="connsiteX983" fmla="*/ 1250165 w 2992697"/>
                <a:gd name="connsiteY983" fmla="*/ 438660 h 1030680"/>
                <a:gd name="connsiteX984" fmla="*/ 1246129 w 2992697"/>
                <a:gd name="connsiteY984" fmla="*/ 440833 h 1030680"/>
                <a:gd name="connsiteX985" fmla="*/ 1243025 w 2992697"/>
                <a:gd name="connsiteY985" fmla="*/ 443006 h 1030680"/>
                <a:gd name="connsiteX986" fmla="*/ 1243025 w 2992697"/>
                <a:gd name="connsiteY986" fmla="*/ 450457 h 1030680"/>
                <a:gd name="connsiteX987" fmla="*/ 1251407 w 2992697"/>
                <a:gd name="connsiteY987" fmla="*/ 455734 h 1030680"/>
                <a:gd name="connsiteX988" fmla="*/ 1257616 w 2992697"/>
                <a:gd name="connsiteY988" fmla="*/ 463185 h 1030680"/>
                <a:gd name="connsiteX989" fmla="*/ 1260720 w 2992697"/>
                <a:gd name="connsiteY989" fmla="*/ 472809 h 1030680"/>
                <a:gd name="connsiteX990" fmla="*/ 1262893 w 2992697"/>
                <a:gd name="connsiteY990" fmla="*/ 487710 h 1030680"/>
                <a:gd name="connsiteX991" fmla="*/ 1253580 w 2992697"/>
                <a:gd name="connsiteY991" fmla="*/ 487710 h 1030680"/>
                <a:gd name="connsiteX992" fmla="*/ 1251407 w 2992697"/>
                <a:gd name="connsiteY992" fmla="*/ 487710 h 1030680"/>
                <a:gd name="connsiteX993" fmla="*/ 1246129 w 2992697"/>
                <a:gd name="connsiteY993" fmla="*/ 485537 h 1030680"/>
                <a:gd name="connsiteX994" fmla="*/ 1243025 w 2992697"/>
                <a:gd name="connsiteY994" fmla="*/ 487710 h 1030680"/>
                <a:gd name="connsiteX995" fmla="*/ 1236816 w 2992697"/>
                <a:gd name="connsiteY995" fmla="*/ 487710 h 1030680"/>
                <a:gd name="connsiteX996" fmla="*/ 1233711 w 2992697"/>
                <a:gd name="connsiteY996" fmla="*/ 490815 h 1030680"/>
                <a:gd name="connsiteX997" fmla="*/ 1229676 w 2992697"/>
                <a:gd name="connsiteY997" fmla="*/ 495161 h 1030680"/>
                <a:gd name="connsiteX998" fmla="*/ 1235885 w 2992697"/>
                <a:gd name="connsiteY998" fmla="*/ 498266 h 1030680"/>
                <a:gd name="connsiteX999" fmla="*/ 1238989 w 2992697"/>
                <a:gd name="connsiteY999" fmla="*/ 500439 h 1030680"/>
                <a:gd name="connsiteX1000" fmla="*/ 1241162 w 2992697"/>
                <a:gd name="connsiteY1000" fmla="*/ 502612 h 1030680"/>
                <a:gd name="connsiteX1001" fmla="*/ 1243335 w 2992697"/>
                <a:gd name="connsiteY1001" fmla="*/ 503543 h 1030680"/>
                <a:gd name="connsiteX1002" fmla="*/ 1244267 w 2992697"/>
                <a:gd name="connsiteY1002" fmla="*/ 509752 h 1030680"/>
                <a:gd name="connsiteX1003" fmla="*/ 1246440 w 2992697"/>
                <a:gd name="connsiteY1003" fmla="*/ 515030 h 1030680"/>
                <a:gd name="connsiteX1004" fmla="*/ 1244267 w 2992697"/>
                <a:gd name="connsiteY1004" fmla="*/ 517203 h 1030680"/>
                <a:gd name="connsiteX1005" fmla="*/ 1244267 w 2992697"/>
                <a:gd name="connsiteY1005" fmla="*/ 518134 h 1030680"/>
                <a:gd name="connsiteX1006" fmla="*/ 1244267 w 2992697"/>
                <a:gd name="connsiteY1006" fmla="*/ 518134 h 1030680"/>
                <a:gd name="connsiteX1007" fmla="*/ 1243335 w 2992697"/>
                <a:gd name="connsiteY1007" fmla="*/ 520307 h 1030680"/>
                <a:gd name="connsiteX1008" fmla="*/ 1243335 w 2992697"/>
                <a:gd name="connsiteY1008" fmla="*/ 524653 h 1030680"/>
                <a:gd name="connsiteX1009" fmla="*/ 1228124 w 2992697"/>
                <a:gd name="connsiteY1009" fmla="*/ 524653 h 1030680"/>
                <a:gd name="connsiteX1010" fmla="*/ 1213533 w 2992697"/>
                <a:gd name="connsiteY1010" fmla="*/ 527758 h 1030680"/>
                <a:gd name="connsiteX1011" fmla="*/ 1202046 w 2992697"/>
                <a:gd name="connsiteY1011" fmla="*/ 532104 h 1030680"/>
                <a:gd name="connsiteX1012" fmla="*/ 1206082 w 2992697"/>
                <a:gd name="connsiteY1012" fmla="*/ 532104 h 1030680"/>
                <a:gd name="connsiteX1013" fmla="*/ 1211359 w 2992697"/>
                <a:gd name="connsiteY1013" fmla="*/ 535209 h 1030680"/>
                <a:gd name="connsiteX1014" fmla="*/ 1215395 w 2992697"/>
                <a:gd name="connsiteY1014" fmla="*/ 537382 h 1030680"/>
                <a:gd name="connsiteX1015" fmla="*/ 1218500 w 2992697"/>
                <a:gd name="connsiteY1015" fmla="*/ 537382 h 1030680"/>
                <a:gd name="connsiteX1016" fmla="*/ 1222536 w 2992697"/>
                <a:gd name="connsiteY1016" fmla="*/ 539555 h 1030680"/>
                <a:gd name="connsiteX1017" fmla="*/ 1225640 w 2992697"/>
                <a:gd name="connsiteY1017" fmla="*/ 542659 h 1030680"/>
                <a:gd name="connsiteX1018" fmla="*/ 1228744 w 2992697"/>
                <a:gd name="connsiteY1018" fmla="*/ 547937 h 1030680"/>
                <a:gd name="connsiteX1019" fmla="*/ 1222536 w 2992697"/>
                <a:gd name="connsiteY1019" fmla="*/ 557561 h 1030680"/>
                <a:gd name="connsiteX1020" fmla="*/ 1218500 w 2992697"/>
                <a:gd name="connsiteY1020" fmla="*/ 569047 h 1030680"/>
                <a:gd name="connsiteX1021" fmla="*/ 1213222 w 2992697"/>
                <a:gd name="connsiteY1021" fmla="*/ 581775 h 1030680"/>
                <a:gd name="connsiteX1022" fmla="*/ 1211049 w 2992697"/>
                <a:gd name="connsiteY1022" fmla="*/ 576498 h 1030680"/>
                <a:gd name="connsiteX1023" fmla="*/ 1207945 w 2992697"/>
                <a:gd name="connsiteY1023" fmla="*/ 572152 h 1030680"/>
                <a:gd name="connsiteX1024" fmla="*/ 1205771 w 2992697"/>
                <a:gd name="connsiteY1024" fmla="*/ 569979 h 1030680"/>
                <a:gd name="connsiteX1025" fmla="*/ 1201736 w 2992697"/>
                <a:gd name="connsiteY1025" fmla="*/ 569979 h 1030680"/>
                <a:gd name="connsiteX1026" fmla="*/ 1196458 w 2992697"/>
                <a:gd name="connsiteY1026" fmla="*/ 569047 h 1030680"/>
                <a:gd name="connsiteX1027" fmla="*/ 1189007 w 2992697"/>
                <a:gd name="connsiteY1027" fmla="*/ 569047 h 1030680"/>
                <a:gd name="connsiteX1028" fmla="*/ 1189007 w 2992697"/>
                <a:gd name="connsiteY1028" fmla="*/ 572152 h 1030680"/>
                <a:gd name="connsiteX1029" fmla="*/ 1193043 w 2992697"/>
                <a:gd name="connsiteY1029" fmla="*/ 572152 h 1030680"/>
                <a:gd name="connsiteX1030" fmla="*/ 1205461 w 2992697"/>
                <a:gd name="connsiteY1030" fmla="*/ 584880 h 1030680"/>
                <a:gd name="connsiteX1031" fmla="*/ 1216016 w 2992697"/>
                <a:gd name="connsiteY1031" fmla="*/ 599781 h 1030680"/>
                <a:gd name="connsiteX1032" fmla="*/ 1222225 w 2992697"/>
                <a:gd name="connsiteY1032" fmla="*/ 618719 h 1030680"/>
                <a:gd name="connsiteX1033" fmla="*/ 1225329 w 2992697"/>
                <a:gd name="connsiteY1033" fmla="*/ 640760 h 1030680"/>
                <a:gd name="connsiteX1034" fmla="*/ 1222225 w 2992697"/>
                <a:gd name="connsiteY1034" fmla="*/ 640760 h 1030680"/>
                <a:gd name="connsiteX1035" fmla="*/ 1222225 w 2992697"/>
                <a:gd name="connsiteY1035" fmla="*/ 646038 h 1030680"/>
                <a:gd name="connsiteX1036" fmla="*/ 1193043 w 2992697"/>
                <a:gd name="connsiteY1036" fmla="*/ 649142 h 1030680"/>
                <a:gd name="connsiteX1037" fmla="*/ 1193043 w 2992697"/>
                <a:gd name="connsiteY1037" fmla="*/ 628963 h 1030680"/>
                <a:gd name="connsiteX1038" fmla="*/ 1189007 w 2992697"/>
                <a:gd name="connsiteY1038" fmla="*/ 625859 h 1030680"/>
                <a:gd name="connsiteX1039" fmla="*/ 1185903 w 2992697"/>
                <a:gd name="connsiteY1039" fmla="*/ 623686 h 1030680"/>
                <a:gd name="connsiteX1040" fmla="*/ 1183730 w 2992697"/>
                <a:gd name="connsiteY1040" fmla="*/ 621513 h 1030680"/>
                <a:gd name="connsiteX1041" fmla="*/ 1178452 w 2992697"/>
                <a:gd name="connsiteY1041" fmla="*/ 618408 h 1030680"/>
                <a:gd name="connsiteX1042" fmla="*/ 1172243 w 2992697"/>
                <a:gd name="connsiteY1042" fmla="*/ 616235 h 1030680"/>
                <a:gd name="connsiteX1043" fmla="*/ 1163861 w 2992697"/>
                <a:gd name="connsiteY1043" fmla="*/ 621513 h 1030680"/>
                <a:gd name="connsiteX1044" fmla="*/ 1152375 w 2992697"/>
                <a:gd name="connsiteY1044" fmla="*/ 625859 h 1030680"/>
                <a:gd name="connsiteX1045" fmla="*/ 1139957 w 2992697"/>
                <a:gd name="connsiteY1045" fmla="*/ 626790 h 1030680"/>
                <a:gd name="connsiteX1046" fmla="*/ 1128470 w 2992697"/>
                <a:gd name="connsiteY1046" fmla="*/ 631136 h 1030680"/>
                <a:gd name="connsiteX1047" fmla="*/ 1122262 w 2992697"/>
                <a:gd name="connsiteY1047" fmla="*/ 636414 h 1030680"/>
                <a:gd name="connsiteX1048" fmla="*/ 1128470 w 2992697"/>
                <a:gd name="connsiteY1048" fmla="*/ 636414 h 1030680"/>
                <a:gd name="connsiteX1049" fmla="*/ 1137784 w 2992697"/>
                <a:gd name="connsiteY1049" fmla="*/ 636414 h 1030680"/>
                <a:gd name="connsiteX1050" fmla="*/ 1152375 w 2992697"/>
                <a:gd name="connsiteY1050" fmla="*/ 634241 h 1030680"/>
                <a:gd name="connsiteX1051" fmla="*/ 1169139 w 2992697"/>
                <a:gd name="connsiteY1051" fmla="*/ 633309 h 1030680"/>
                <a:gd name="connsiteX1052" fmla="*/ 1169139 w 2992697"/>
                <a:gd name="connsiteY1052" fmla="*/ 640760 h 1030680"/>
                <a:gd name="connsiteX1053" fmla="*/ 1132506 w 2992697"/>
                <a:gd name="connsiteY1053" fmla="*/ 653488 h 1030680"/>
                <a:gd name="connsiteX1054" fmla="*/ 1132506 w 2992697"/>
                <a:gd name="connsiteY1054" fmla="*/ 656593 h 1030680"/>
                <a:gd name="connsiteX1055" fmla="*/ 1141820 w 2992697"/>
                <a:gd name="connsiteY1055" fmla="*/ 656593 h 1030680"/>
                <a:gd name="connsiteX1056" fmla="*/ 1147097 w 2992697"/>
                <a:gd name="connsiteY1056" fmla="*/ 655662 h 1030680"/>
                <a:gd name="connsiteX1057" fmla="*/ 1154548 w 2992697"/>
                <a:gd name="connsiteY1057" fmla="*/ 653488 h 1030680"/>
                <a:gd name="connsiteX1058" fmla="*/ 1161999 w 2992697"/>
                <a:gd name="connsiteY1058" fmla="*/ 651315 h 1030680"/>
                <a:gd name="connsiteX1059" fmla="*/ 1169449 w 2992697"/>
                <a:gd name="connsiteY1059" fmla="*/ 649142 h 1030680"/>
                <a:gd name="connsiteX1060" fmla="*/ 1171622 w 2992697"/>
                <a:gd name="connsiteY1060" fmla="*/ 658766 h 1030680"/>
                <a:gd name="connsiteX1061" fmla="*/ 1179073 w 2992697"/>
                <a:gd name="connsiteY1061" fmla="*/ 663112 h 1030680"/>
                <a:gd name="connsiteX1062" fmla="*/ 1186524 w 2992697"/>
                <a:gd name="connsiteY1062" fmla="*/ 664044 h 1030680"/>
                <a:gd name="connsiteX1063" fmla="*/ 1198942 w 2992697"/>
                <a:gd name="connsiteY1063" fmla="*/ 663112 h 1030680"/>
                <a:gd name="connsiteX1064" fmla="*/ 1213533 w 2992697"/>
                <a:gd name="connsiteY1064" fmla="*/ 663112 h 1030680"/>
                <a:gd name="connsiteX1065" fmla="*/ 1213533 w 2992697"/>
                <a:gd name="connsiteY1065" fmla="*/ 666217 h 1030680"/>
                <a:gd name="connsiteX1066" fmla="*/ 1209497 w 2992697"/>
                <a:gd name="connsiteY1066" fmla="*/ 666217 h 1030680"/>
                <a:gd name="connsiteX1067" fmla="*/ 1189628 w 2992697"/>
                <a:gd name="connsiteY1067" fmla="*/ 685154 h 1030680"/>
                <a:gd name="connsiteX1068" fmla="*/ 1167587 w 2992697"/>
                <a:gd name="connsiteY1068" fmla="*/ 703160 h 1030680"/>
                <a:gd name="connsiteX1069" fmla="*/ 1145545 w 2992697"/>
                <a:gd name="connsiteY1069" fmla="*/ 718061 h 1030680"/>
                <a:gd name="connsiteX1070" fmla="*/ 1120399 w 2992697"/>
                <a:gd name="connsiteY1070" fmla="*/ 730789 h 1030680"/>
                <a:gd name="connsiteX1071" fmla="*/ 1093390 w 2992697"/>
                <a:gd name="connsiteY1071" fmla="*/ 736067 h 1030680"/>
                <a:gd name="connsiteX1072" fmla="*/ 1062035 w 2992697"/>
                <a:gd name="connsiteY1072" fmla="*/ 735136 h 1030680"/>
                <a:gd name="connsiteX1073" fmla="*/ 1062035 w 2992697"/>
                <a:gd name="connsiteY1073" fmla="*/ 740413 h 1030680"/>
                <a:gd name="connsiteX1074" fmla="*/ 1062035 w 2992697"/>
                <a:gd name="connsiteY1074" fmla="*/ 745691 h 1030680"/>
                <a:gd name="connsiteX1075" fmla="*/ 1059862 w 2992697"/>
                <a:gd name="connsiteY1075" fmla="*/ 750037 h 1030680"/>
                <a:gd name="connsiteX1076" fmla="*/ 1057689 w 2992697"/>
                <a:gd name="connsiteY1076" fmla="*/ 750968 h 1030680"/>
                <a:gd name="connsiteX1077" fmla="*/ 1056757 w 2992697"/>
                <a:gd name="connsiteY1077" fmla="*/ 750968 h 1030680"/>
                <a:gd name="connsiteX1078" fmla="*/ 1054584 w 2992697"/>
                <a:gd name="connsiteY1078" fmla="*/ 753142 h 1030680"/>
                <a:gd name="connsiteX1079" fmla="*/ 1050548 w 2992697"/>
                <a:gd name="connsiteY1079" fmla="*/ 755315 h 1030680"/>
                <a:gd name="connsiteX1080" fmla="*/ 1047444 w 2992697"/>
                <a:gd name="connsiteY1080" fmla="*/ 757488 h 1030680"/>
                <a:gd name="connsiteX1081" fmla="*/ 1045271 w 2992697"/>
                <a:gd name="connsiteY1081" fmla="*/ 758419 h 1030680"/>
                <a:gd name="connsiteX1082" fmla="*/ 1042166 w 2992697"/>
                <a:gd name="connsiteY1082" fmla="*/ 762765 h 1030680"/>
                <a:gd name="connsiteX1083" fmla="*/ 1038131 w 2992697"/>
                <a:gd name="connsiteY1083" fmla="*/ 773321 h 1030680"/>
                <a:gd name="connsiteX1084" fmla="*/ 1035957 w 2992697"/>
                <a:gd name="connsiteY1084" fmla="*/ 786980 h 1030680"/>
                <a:gd name="connsiteX1085" fmla="*/ 1032853 w 2992697"/>
                <a:gd name="connsiteY1085" fmla="*/ 795362 h 1030680"/>
                <a:gd name="connsiteX1086" fmla="*/ 1023540 w 2992697"/>
                <a:gd name="connsiteY1086" fmla="*/ 804986 h 1030680"/>
                <a:gd name="connsiteX1087" fmla="*/ 1008017 w 2992697"/>
                <a:gd name="connsiteY1087" fmla="*/ 815541 h 1030680"/>
                <a:gd name="connsiteX1088" fmla="*/ 987218 w 2992697"/>
                <a:gd name="connsiteY1088" fmla="*/ 825165 h 1030680"/>
                <a:gd name="connsiteX1089" fmla="*/ 969522 w 2992697"/>
                <a:gd name="connsiteY1089" fmla="*/ 832616 h 1030680"/>
                <a:gd name="connsiteX1090" fmla="*/ 952758 w 2992697"/>
                <a:gd name="connsiteY1090" fmla="*/ 836962 h 1030680"/>
                <a:gd name="connsiteX1091" fmla="*/ 952758 w 2992697"/>
                <a:gd name="connsiteY1091" fmla="*/ 832616 h 1030680"/>
                <a:gd name="connsiteX1092" fmla="*/ 952758 w 2992697"/>
                <a:gd name="connsiteY1092" fmla="*/ 829511 h 1030680"/>
                <a:gd name="connsiteX1093" fmla="*/ 950585 w 2992697"/>
                <a:gd name="connsiteY1093" fmla="*/ 829511 h 1030680"/>
                <a:gd name="connsiteX1094" fmla="*/ 950585 w 2992697"/>
                <a:gd name="connsiteY1094" fmla="*/ 827338 h 1030680"/>
                <a:gd name="connsiteX1095" fmla="*/ 949654 w 2992697"/>
                <a:gd name="connsiteY1095" fmla="*/ 825165 h 1030680"/>
                <a:gd name="connsiteX1096" fmla="*/ 947480 w 2992697"/>
                <a:gd name="connsiteY1096" fmla="*/ 840066 h 1030680"/>
                <a:gd name="connsiteX1097" fmla="*/ 942203 w 2992697"/>
                <a:gd name="connsiteY1097" fmla="*/ 852795 h 1030680"/>
                <a:gd name="connsiteX1098" fmla="*/ 938167 w 2992697"/>
                <a:gd name="connsiteY1098" fmla="*/ 864281 h 1030680"/>
                <a:gd name="connsiteX1099" fmla="*/ 932890 w 2992697"/>
                <a:gd name="connsiteY1099" fmla="*/ 874836 h 1030680"/>
                <a:gd name="connsiteX1100" fmla="*/ 928854 w 2992697"/>
                <a:gd name="connsiteY1100" fmla="*/ 889738 h 1030680"/>
                <a:gd name="connsiteX1101" fmla="*/ 932890 w 2992697"/>
                <a:gd name="connsiteY1101" fmla="*/ 891911 h 1030680"/>
                <a:gd name="connsiteX1102" fmla="*/ 932890 w 2992697"/>
                <a:gd name="connsiteY1102" fmla="*/ 894084 h 1030680"/>
                <a:gd name="connsiteX1103" fmla="*/ 935063 w 2992697"/>
                <a:gd name="connsiteY1103" fmla="*/ 894084 h 1030680"/>
                <a:gd name="connsiteX1104" fmla="*/ 935063 w 2992697"/>
                <a:gd name="connsiteY1104" fmla="*/ 894084 h 1030680"/>
                <a:gd name="connsiteX1105" fmla="*/ 935063 w 2992697"/>
                <a:gd name="connsiteY1105" fmla="*/ 896257 h 1030680"/>
                <a:gd name="connsiteX1106" fmla="*/ 932890 w 2992697"/>
                <a:gd name="connsiteY1106" fmla="*/ 897188 h 1030680"/>
                <a:gd name="connsiteX1107" fmla="*/ 928854 w 2992697"/>
                <a:gd name="connsiteY1107" fmla="*/ 901535 h 1030680"/>
                <a:gd name="connsiteX1108" fmla="*/ 925749 w 2992697"/>
                <a:gd name="connsiteY1108" fmla="*/ 903708 h 1030680"/>
                <a:gd name="connsiteX1109" fmla="*/ 922645 w 2992697"/>
                <a:gd name="connsiteY1109" fmla="*/ 906812 h 1030680"/>
                <a:gd name="connsiteX1110" fmla="*/ 918609 w 2992697"/>
                <a:gd name="connsiteY1110" fmla="*/ 908985 h 1030680"/>
                <a:gd name="connsiteX1111" fmla="*/ 916436 w 2992697"/>
                <a:gd name="connsiteY1111" fmla="*/ 912090 h 1030680"/>
                <a:gd name="connsiteX1112" fmla="*/ 913331 w 2992697"/>
                <a:gd name="connsiteY1112" fmla="*/ 917367 h 1030680"/>
                <a:gd name="connsiteX1113" fmla="*/ 905881 w 2992697"/>
                <a:gd name="connsiteY1113" fmla="*/ 938478 h 1030680"/>
                <a:gd name="connsiteX1114" fmla="*/ 900603 w 2992697"/>
                <a:gd name="connsiteY1114" fmla="*/ 960519 h 1030680"/>
                <a:gd name="connsiteX1115" fmla="*/ 898430 w 2992697"/>
                <a:gd name="connsiteY1115" fmla="*/ 985976 h 1030680"/>
                <a:gd name="connsiteX1116" fmla="*/ 894394 w 2992697"/>
                <a:gd name="connsiteY1116" fmla="*/ 1010191 h 1030680"/>
                <a:gd name="connsiteX1117" fmla="*/ 889117 w 2992697"/>
                <a:gd name="connsiteY1117" fmla="*/ 1032232 h 1030680"/>
                <a:gd name="connsiteX1118" fmla="*/ 886012 w 2992697"/>
                <a:gd name="connsiteY1118" fmla="*/ 1030059 h 1030680"/>
                <a:gd name="connsiteX1119" fmla="*/ 886012 w 2992697"/>
                <a:gd name="connsiteY1119" fmla="*/ 1030059 h 1030680"/>
                <a:gd name="connsiteX1120" fmla="*/ 883839 w 2992697"/>
                <a:gd name="connsiteY1120" fmla="*/ 1030059 h 1030680"/>
                <a:gd name="connsiteX1121" fmla="*/ 883839 w 2992697"/>
                <a:gd name="connsiteY1121" fmla="*/ 1027886 h 1030680"/>
                <a:gd name="connsiteX1122" fmla="*/ 881666 w 2992697"/>
                <a:gd name="connsiteY1122" fmla="*/ 1027886 h 1030680"/>
                <a:gd name="connsiteX1123" fmla="*/ 876388 w 2992697"/>
                <a:gd name="connsiteY1123" fmla="*/ 1024782 h 1030680"/>
                <a:gd name="connsiteX1124" fmla="*/ 867075 w 2992697"/>
                <a:gd name="connsiteY1124" fmla="*/ 1017331 h 1030680"/>
                <a:gd name="connsiteX1125" fmla="*/ 852484 w 2992697"/>
                <a:gd name="connsiteY1125" fmla="*/ 1005844 h 1030680"/>
                <a:gd name="connsiteX1126" fmla="*/ 835720 w 2992697"/>
                <a:gd name="connsiteY1126" fmla="*/ 996221 h 1030680"/>
                <a:gd name="connsiteX1127" fmla="*/ 820198 w 2992697"/>
                <a:gd name="connsiteY1127" fmla="*/ 985665 h 1030680"/>
                <a:gd name="connsiteX1128" fmla="*/ 807780 w 2992697"/>
                <a:gd name="connsiteY1128" fmla="*/ 976042 h 1030680"/>
                <a:gd name="connsiteX1129" fmla="*/ 796294 w 2992697"/>
                <a:gd name="connsiteY1129" fmla="*/ 970764 h 1030680"/>
                <a:gd name="connsiteX1130" fmla="*/ 793189 w 2992697"/>
                <a:gd name="connsiteY1130" fmla="*/ 968591 h 1030680"/>
                <a:gd name="connsiteX1131" fmla="*/ 789153 w 2992697"/>
                <a:gd name="connsiteY1131" fmla="*/ 928543 h 1030680"/>
                <a:gd name="connsiteX1132" fmla="*/ 786980 w 2992697"/>
                <a:gd name="connsiteY1132" fmla="*/ 924197 h 1030680"/>
                <a:gd name="connsiteX1133" fmla="*/ 781703 w 2992697"/>
                <a:gd name="connsiteY1133" fmla="*/ 921093 h 1030680"/>
                <a:gd name="connsiteX1134" fmla="*/ 778598 w 2992697"/>
                <a:gd name="connsiteY1134" fmla="*/ 918920 h 1030680"/>
                <a:gd name="connsiteX1135" fmla="*/ 772389 w 2992697"/>
                <a:gd name="connsiteY1135" fmla="*/ 914573 h 1030680"/>
                <a:gd name="connsiteX1136" fmla="*/ 769285 w 2992697"/>
                <a:gd name="connsiteY1136" fmla="*/ 911469 h 1030680"/>
                <a:gd name="connsiteX1137" fmla="*/ 772389 w 2992697"/>
                <a:gd name="connsiteY1137" fmla="*/ 909296 h 1030680"/>
                <a:gd name="connsiteX1138" fmla="*/ 772389 w 2992697"/>
                <a:gd name="connsiteY1138" fmla="*/ 907123 h 1030680"/>
                <a:gd name="connsiteX1139" fmla="*/ 774562 w 2992697"/>
                <a:gd name="connsiteY1139" fmla="*/ 906191 h 1030680"/>
                <a:gd name="connsiteX1140" fmla="*/ 774562 w 2992697"/>
                <a:gd name="connsiteY1140" fmla="*/ 906191 h 1030680"/>
                <a:gd name="connsiteX1141" fmla="*/ 776735 w 2992697"/>
                <a:gd name="connsiteY1141" fmla="*/ 901845 h 1030680"/>
                <a:gd name="connsiteX1142" fmla="*/ 778908 w 2992697"/>
                <a:gd name="connsiteY1142" fmla="*/ 898741 h 1030680"/>
                <a:gd name="connsiteX1143" fmla="*/ 769595 w 2992697"/>
                <a:gd name="connsiteY1143" fmla="*/ 898741 h 1030680"/>
                <a:gd name="connsiteX1144" fmla="*/ 764317 w 2992697"/>
                <a:gd name="connsiteY1144" fmla="*/ 898741 h 1030680"/>
                <a:gd name="connsiteX1145" fmla="*/ 760282 w 2992697"/>
                <a:gd name="connsiteY1145" fmla="*/ 898741 h 1030680"/>
                <a:gd name="connsiteX1146" fmla="*/ 758109 w 2992697"/>
                <a:gd name="connsiteY1146" fmla="*/ 896567 h 1030680"/>
                <a:gd name="connsiteX1147" fmla="*/ 757177 w 2992697"/>
                <a:gd name="connsiteY1147" fmla="*/ 893463 h 1030680"/>
                <a:gd name="connsiteX1148" fmla="*/ 753141 w 2992697"/>
                <a:gd name="connsiteY1148" fmla="*/ 887254 h 1030680"/>
                <a:gd name="connsiteX1149" fmla="*/ 750968 w 2992697"/>
                <a:gd name="connsiteY1149" fmla="*/ 884150 h 1030680"/>
                <a:gd name="connsiteX1150" fmla="*/ 750968 w 2992697"/>
                <a:gd name="connsiteY1150" fmla="*/ 879803 h 1030680"/>
                <a:gd name="connsiteX1151" fmla="*/ 750968 w 2992697"/>
                <a:gd name="connsiteY1151" fmla="*/ 878872 h 1030680"/>
                <a:gd name="connsiteX1152" fmla="*/ 750968 w 2992697"/>
                <a:gd name="connsiteY1152" fmla="*/ 874526 h 1030680"/>
                <a:gd name="connsiteX1153" fmla="*/ 753141 w 2992697"/>
                <a:gd name="connsiteY1153" fmla="*/ 871421 h 1030680"/>
                <a:gd name="connsiteX1154" fmla="*/ 753141 w 2992697"/>
                <a:gd name="connsiteY1154" fmla="*/ 867075 h 1030680"/>
                <a:gd name="connsiteX1155" fmla="*/ 742586 w 2992697"/>
                <a:gd name="connsiteY1155" fmla="*/ 867075 h 1030680"/>
                <a:gd name="connsiteX1156" fmla="*/ 742586 w 2992697"/>
                <a:gd name="connsiteY1156" fmla="*/ 861798 h 1030680"/>
                <a:gd name="connsiteX1157" fmla="*/ 743518 w 2992697"/>
                <a:gd name="connsiteY1157" fmla="*/ 856520 h 1030680"/>
                <a:gd name="connsiteX1158" fmla="*/ 745691 w 2992697"/>
                <a:gd name="connsiteY1158" fmla="*/ 854347 h 1030680"/>
                <a:gd name="connsiteX1159" fmla="*/ 745691 w 2992697"/>
                <a:gd name="connsiteY1159" fmla="*/ 850622 h 1030680"/>
                <a:gd name="connsiteX1160" fmla="*/ 747864 w 2992697"/>
                <a:gd name="connsiteY1160" fmla="*/ 847517 h 1030680"/>
                <a:gd name="connsiteX1161" fmla="*/ 750037 w 2992697"/>
                <a:gd name="connsiteY1161" fmla="*/ 842239 h 1030680"/>
                <a:gd name="connsiteX1162" fmla="*/ 743828 w 2992697"/>
                <a:gd name="connsiteY1162" fmla="*/ 842239 h 1030680"/>
                <a:gd name="connsiteX1163" fmla="*/ 737619 w 2992697"/>
                <a:gd name="connsiteY1163" fmla="*/ 842239 h 1030680"/>
                <a:gd name="connsiteX1164" fmla="*/ 734515 w 2992697"/>
                <a:gd name="connsiteY1164" fmla="*/ 840066 h 1030680"/>
                <a:gd name="connsiteX1165" fmla="*/ 728306 w 2992697"/>
                <a:gd name="connsiteY1165" fmla="*/ 837893 h 1030680"/>
                <a:gd name="connsiteX1166" fmla="*/ 727375 w 2992697"/>
                <a:gd name="connsiteY1166" fmla="*/ 810574 h 1030680"/>
                <a:gd name="connsiteX1167" fmla="*/ 725201 w 2992697"/>
                <a:gd name="connsiteY1167" fmla="*/ 785117 h 1030680"/>
                <a:gd name="connsiteX1168" fmla="*/ 725201 w 2992697"/>
                <a:gd name="connsiteY1168" fmla="*/ 760903 h 1030680"/>
                <a:gd name="connsiteX1169" fmla="*/ 732652 w 2992697"/>
                <a:gd name="connsiteY1169" fmla="*/ 736688 h 1030680"/>
                <a:gd name="connsiteX1170" fmla="*/ 740103 w 2992697"/>
                <a:gd name="connsiteY1170" fmla="*/ 726133 h 1030680"/>
                <a:gd name="connsiteX1171" fmla="*/ 749416 w 2992697"/>
                <a:gd name="connsiteY1171" fmla="*/ 718682 h 1030680"/>
                <a:gd name="connsiteX1172" fmla="*/ 756867 w 2992697"/>
                <a:gd name="connsiteY1172" fmla="*/ 712473 h 1030680"/>
                <a:gd name="connsiteX1173" fmla="*/ 762144 w 2992697"/>
                <a:gd name="connsiteY1173" fmla="*/ 704091 h 1030680"/>
                <a:gd name="connsiteX1174" fmla="*/ 767422 w 2992697"/>
                <a:gd name="connsiteY1174" fmla="*/ 692605 h 1030680"/>
                <a:gd name="connsiteX1175" fmla="*/ 769595 w 2992697"/>
                <a:gd name="connsiteY1175" fmla="*/ 672426 h 1030680"/>
                <a:gd name="connsiteX1176" fmla="*/ 765559 w 2992697"/>
                <a:gd name="connsiteY1176" fmla="*/ 672426 h 1030680"/>
                <a:gd name="connsiteX1177" fmla="*/ 762455 w 2992697"/>
                <a:gd name="connsiteY1177" fmla="*/ 676772 h 1030680"/>
                <a:gd name="connsiteX1178" fmla="*/ 758419 w 2992697"/>
                <a:gd name="connsiteY1178" fmla="*/ 677703 h 1030680"/>
                <a:gd name="connsiteX1179" fmla="*/ 757488 w 2992697"/>
                <a:gd name="connsiteY1179" fmla="*/ 677703 h 1030680"/>
                <a:gd name="connsiteX1180" fmla="*/ 753452 w 2992697"/>
                <a:gd name="connsiteY1180" fmla="*/ 677703 h 1030680"/>
                <a:gd name="connsiteX1181" fmla="*/ 750347 w 2992697"/>
                <a:gd name="connsiteY1181" fmla="*/ 676772 h 1030680"/>
                <a:gd name="connsiteX1182" fmla="*/ 735757 w 2992697"/>
                <a:gd name="connsiteY1182" fmla="*/ 672426 h 1030680"/>
                <a:gd name="connsiteX1183" fmla="*/ 724270 w 2992697"/>
                <a:gd name="connsiteY1183" fmla="*/ 664975 h 1030680"/>
                <a:gd name="connsiteX1184" fmla="*/ 716819 w 2992697"/>
                <a:gd name="connsiteY1184" fmla="*/ 654420 h 1030680"/>
                <a:gd name="connsiteX1185" fmla="*/ 713715 w 2992697"/>
                <a:gd name="connsiteY1185" fmla="*/ 635483 h 1030680"/>
                <a:gd name="connsiteX1186" fmla="*/ 718992 w 2992697"/>
                <a:gd name="connsiteY1186" fmla="*/ 635483 h 1030680"/>
                <a:gd name="connsiteX1187" fmla="*/ 718992 w 2992697"/>
                <a:gd name="connsiteY1187" fmla="*/ 632378 h 1030680"/>
                <a:gd name="connsiteX1188" fmla="*/ 728306 w 2992697"/>
                <a:gd name="connsiteY1188" fmla="*/ 637656 h 1030680"/>
                <a:gd name="connsiteX1189" fmla="*/ 738861 w 2992697"/>
                <a:gd name="connsiteY1189" fmla="*/ 645106 h 1030680"/>
                <a:gd name="connsiteX1190" fmla="*/ 748174 w 2992697"/>
                <a:gd name="connsiteY1190" fmla="*/ 648211 h 1030680"/>
                <a:gd name="connsiteX1191" fmla="*/ 758729 w 2992697"/>
                <a:gd name="connsiteY1191" fmla="*/ 648211 h 1030680"/>
                <a:gd name="connsiteX1192" fmla="*/ 758729 w 2992697"/>
                <a:gd name="connsiteY1192" fmla="*/ 647280 h 1030680"/>
                <a:gd name="connsiteX1193" fmla="*/ 760903 w 2992697"/>
                <a:gd name="connsiteY1193" fmla="*/ 645106 h 1030680"/>
                <a:gd name="connsiteX1194" fmla="*/ 760903 w 2992697"/>
                <a:gd name="connsiteY1194" fmla="*/ 645106 h 1030680"/>
                <a:gd name="connsiteX1195" fmla="*/ 760903 w 2992697"/>
                <a:gd name="connsiteY1195" fmla="*/ 642623 h 1030680"/>
                <a:gd name="connsiteX1196" fmla="*/ 763076 w 2992697"/>
                <a:gd name="connsiteY1196" fmla="*/ 639518 h 1030680"/>
                <a:gd name="connsiteX1197" fmla="*/ 743207 w 2992697"/>
                <a:gd name="connsiteY1197" fmla="*/ 624617 h 1030680"/>
                <a:gd name="connsiteX1198" fmla="*/ 726443 w 2992697"/>
                <a:gd name="connsiteY1198" fmla="*/ 603507 h 1030680"/>
                <a:gd name="connsiteX1199" fmla="*/ 721166 w 2992697"/>
                <a:gd name="connsiteY1199" fmla="*/ 605680 h 1030680"/>
                <a:gd name="connsiteX1200" fmla="*/ 717130 w 2992697"/>
                <a:gd name="connsiteY1200" fmla="*/ 607853 h 1030680"/>
                <a:gd name="connsiteX1201" fmla="*/ 711852 w 2992697"/>
                <a:gd name="connsiteY1201" fmla="*/ 610026 h 1030680"/>
                <a:gd name="connsiteX1202" fmla="*/ 706575 w 2992697"/>
                <a:gd name="connsiteY1202" fmla="*/ 610957 h 1030680"/>
                <a:gd name="connsiteX1203" fmla="*/ 702539 w 2992697"/>
                <a:gd name="connsiteY1203" fmla="*/ 607853 h 1030680"/>
                <a:gd name="connsiteX1204" fmla="*/ 701608 w 2992697"/>
                <a:gd name="connsiteY1204" fmla="*/ 605680 h 1030680"/>
                <a:gd name="connsiteX1205" fmla="*/ 699434 w 2992697"/>
                <a:gd name="connsiteY1205" fmla="*/ 602575 h 1030680"/>
                <a:gd name="connsiteX1206" fmla="*/ 697261 w 2992697"/>
                <a:gd name="connsiteY1206" fmla="*/ 600402 h 1030680"/>
                <a:gd name="connsiteX1207" fmla="*/ 694157 w 2992697"/>
                <a:gd name="connsiteY1207" fmla="*/ 595125 h 1030680"/>
                <a:gd name="connsiteX1208" fmla="*/ 704712 w 2992697"/>
                <a:gd name="connsiteY1208" fmla="*/ 583638 h 1030680"/>
                <a:gd name="connsiteX1209" fmla="*/ 706885 w 2992697"/>
                <a:gd name="connsiteY1209" fmla="*/ 567805 h 1030680"/>
                <a:gd name="connsiteX1210" fmla="*/ 704712 w 2992697"/>
                <a:gd name="connsiteY1210" fmla="*/ 546695 h 1030680"/>
                <a:gd name="connsiteX1211" fmla="*/ 699434 w 2992697"/>
                <a:gd name="connsiteY1211" fmla="*/ 524653 h 1030680"/>
                <a:gd name="connsiteX1212" fmla="*/ 690121 w 2992697"/>
                <a:gd name="connsiteY1212" fmla="*/ 501370 h 1030680"/>
                <a:gd name="connsiteX1213" fmla="*/ 679566 w 2992697"/>
                <a:gd name="connsiteY1213" fmla="*/ 479328 h 1030680"/>
                <a:gd name="connsiteX1214" fmla="*/ 665906 w 2992697"/>
                <a:gd name="connsiteY1214" fmla="*/ 459149 h 1030680"/>
                <a:gd name="connsiteX1215" fmla="*/ 655351 w 2992697"/>
                <a:gd name="connsiteY1215" fmla="*/ 440212 h 1030680"/>
                <a:gd name="connsiteX1216" fmla="*/ 646038 w 2992697"/>
                <a:gd name="connsiteY1216" fmla="*/ 425311 h 1030680"/>
                <a:gd name="connsiteX1217" fmla="*/ 623996 w 2992697"/>
                <a:gd name="connsiteY1217" fmla="*/ 410409 h 1030680"/>
                <a:gd name="connsiteX1218" fmla="*/ 598850 w 2992697"/>
                <a:gd name="connsiteY1218" fmla="*/ 405132 h 1030680"/>
                <a:gd name="connsiteX1219" fmla="*/ 572772 w 2992697"/>
                <a:gd name="connsiteY1219" fmla="*/ 405132 h 1030680"/>
                <a:gd name="connsiteX1220" fmla="*/ 543591 w 2992697"/>
                <a:gd name="connsiteY1220" fmla="*/ 405132 h 1030680"/>
                <a:gd name="connsiteX1221" fmla="*/ 515340 w 2992697"/>
                <a:gd name="connsiteY1221" fmla="*/ 407305 h 1030680"/>
                <a:gd name="connsiteX1222" fmla="*/ 486158 w 2992697"/>
                <a:gd name="connsiteY1222" fmla="*/ 405132 h 1030680"/>
                <a:gd name="connsiteX1223" fmla="*/ 486158 w 2992697"/>
                <a:gd name="connsiteY1223" fmla="*/ 399854 h 1030680"/>
                <a:gd name="connsiteX1224" fmla="*/ 486158 w 2992697"/>
                <a:gd name="connsiteY1224" fmla="*/ 395508 h 1030680"/>
                <a:gd name="connsiteX1225" fmla="*/ 487089 w 2992697"/>
                <a:gd name="connsiteY1225" fmla="*/ 394577 h 1030680"/>
                <a:gd name="connsiteX1226" fmla="*/ 487089 w 2992697"/>
                <a:gd name="connsiteY1226" fmla="*/ 392404 h 1030680"/>
                <a:gd name="connsiteX1227" fmla="*/ 487089 w 2992697"/>
                <a:gd name="connsiteY1227" fmla="*/ 390230 h 1030680"/>
                <a:gd name="connsiteX1228" fmla="*/ 486158 w 2992697"/>
                <a:gd name="connsiteY1228" fmla="*/ 388057 h 1030680"/>
                <a:gd name="connsiteX1229" fmla="*/ 474672 w 2992697"/>
                <a:gd name="connsiteY1229" fmla="*/ 382780 h 1030680"/>
                <a:gd name="connsiteX1230" fmla="*/ 464116 w 2992697"/>
                <a:gd name="connsiteY1230" fmla="*/ 379675 h 1030680"/>
                <a:gd name="connsiteX1231" fmla="*/ 452630 w 2992697"/>
                <a:gd name="connsiteY1231" fmla="*/ 372225 h 1030680"/>
                <a:gd name="connsiteX1232" fmla="*/ 461943 w 2992697"/>
                <a:gd name="connsiteY1232" fmla="*/ 372225 h 1030680"/>
                <a:gd name="connsiteX1233" fmla="*/ 472499 w 2992697"/>
                <a:gd name="connsiteY1233" fmla="*/ 367878 h 1030680"/>
                <a:gd name="connsiteX1234" fmla="*/ 487089 w 2992697"/>
                <a:gd name="connsiteY1234" fmla="*/ 364774 h 1030680"/>
                <a:gd name="connsiteX1235" fmla="*/ 503854 w 2992697"/>
                <a:gd name="connsiteY1235" fmla="*/ 362601 h 1030680"/>
                <a:gd name="connsiteX1236" fmla="*/ 516271 w 2992697"/>
                <a:gd name="connsiteY1236" fmla="*/ 358254 h 1030680"/>
                <a:gd name="connsiteX1237" fmla="*/ 525585 w 2992697"/>
                <a:gd name="connsiteY1237" fmla="*/ 350804 h 1030680"/>
                <a:gd name="connsiteX1238" fmla="*/ 481812 w 2992697"/>
                <a:gd name="connsiteY1238" fmla="*/ 350804 h 1030680"/>
                <a:gd name="connsiteX1239" fmla="*/ 471257 w 2992697"/>
                <a:gd name="connsiteY1239" fmla="*/ 347699 h 1030680"/>
                <a:gd name="connsiteX1240" fmla="*/ 461943 w 2992697"/>
                <a:gd name="connsiteY1240" fmla="*/ 347699 h 1030680"/>
                <a:gd name="connsiteX1241" fmla="*/ 450457 w 2992697"/>
                <a:gd name="connsiteY1241" fmla="*/ 345526 h 1030680"/>
                <a:gd name="connsiteX1242" fmla="*/ 442075 w 2992697"/>
                <a:gd name="connsiteY1242" fmla="*/ 343353 h 1030680"/>
                <a:gd name="connsiteX1243" fmla="*/ 432761 w 2992697"/>
                <a:gd name="connsiteY1243" fmla="*/ 340249 h 1030680"/>
                <a:gd name="connsiteX1244" fmla="*/ 427484 w 2992697"/>
                <a:gd name="connsiteY1244" fmla="*/ 330625 h 1030680"/>
                <a:gd name="connsiteX1245" fmla="*/ 425311 w 2992697"/>
                <a:gd name="connsiteY1245" fmla="*/ 315723 h 1030680"/>
                <a:gd name="connsiteX1246" fmla="*/ 447352 w 2992697"/>
                <a:gd name="connsiteY1246" fmla="*/ 312619 h 1030680"/>
                <a:gd name="connsiteX1247" fmla="*/ 467221 w 2992697"/>
                <a:gd name="connsiteY1247" fmla="*/ 305168 h 1030680"/>
                <a:gd name="connsiteX1248" fmla="*/ 483985 w 2992697"/>
                <a:gd name="connsiteY1248" fmla="*/ 297718 h 1030680"/>
                <a:gd name="connsiteX1249" fmla="*/ 501680 w 2992697"/>
                <a:gd name="connsiteY1249" fmla="*/ 290267 h 1030680"/>
                <a:gd name="connsiteX1250" fmla="*/ 538313 w 2992697"/>
                <a:gd name="connsiteY1250" fmla="*/ 290267 h 1030680"/>
                <a:gd name="connsiteX1251" fmla="*/ 552904 w 2992697"/>
                <a:gd name="connsiteY1251" fmla="*/ 241837 h 1030680"/>
                <a:gd name="connsiteX1252" fmla="*/ 518444 w 2992697"/>
                <a:gd name="connsiteY1252" fmla="*/ 241837 h 1030680"/>
                <a:gd name="connsiteX1253" fmla="*/ 509131 w 2992697"/>
                <a:gd name="connsiteY1253" fmla="*/ 229109 h 1030680"/>
                <a:gd name="connsiteX1254" fmla="*/ 520618 w 2992697"/>
                <a:gd name="connsiteY1254" fmla="*/ 221658 h 1030680"/>
                <a:gd name="connsiteX1255" fmla="*/ 529000 w 2992697"/>
                <a:gd name="connsiteY1255" fmla="*/ 214208 h 1030680"/>
                <a:gd name="connsiteX1256" fmla="*/ 540486 w 2992697"/>
                <a:gd name="connsiteY1256" fmla="*/ 208930 h 1030680"/>
                <a:gd name="connsiteX1257" fmla="*/ 552904 w 2992697"/>
                <a:gd name="connsiteY1257" fmla="*/ 204584 h 1030680"/>
                <a:gd name="connsiteX1258" fmla="*/ 552904 w 2992697"/>
                <a:gd name="connsiteY1258" fmla="*/ 191856 h 1030680"/>
                <a:gd name="connsiteX1259" fmla="*/ 567495 w 2992697"/>
                <a:gd name="connsiteY1259" fmla="*/ 184405 h 1030680"/>
                <a:gd name="connsiteX1260" fmla="*/ 574946 w 2992697"/>
                <a:gd name="connsiteY1260" fmla="*/ 176023 h 1030680"/>
                <a:gd name="connsiteX1261" fmla="*/ 582396 w 2992697"/>
                <a:gd name="connsiteY1261" fmla="*/ 164536 h 1030680"/>
                <a:gd name="connsiteX1262" fmla="*/ 593883 w 2992697"/>
                <a:gd name="connsiteY1262" fmla="*/ 157086 h 1030680"/>
                <a:gd name="connsiteX1263" fmla="*/ 606301 w 2992697"/>
                <a:gd name="connsiteY1263" fmla="*/ 151808 h 1030680"/>
                <a:gd name="connsiteX1264" fmla="*/ 616856 w 2992697"/>
                <a:gd name="connsiteY1264" fmla="*/ 151808 h 1030680"/>
                <a:gd name="connsiteX1265" fmla="*/ 626169 w 2992697"/>
                <a:gd name="connsiteY1265" fmla="*/ 154912 h 1030680"/>
                <a:gd name="connsiteX1266" fmla="*/ 638587 w 2992697"/>
                <a:gd name="connsiteY1266" fmla="*/ 153981 h 1030680"/>
                <a:gd name="connsiteX1267" fmla="*/ 629274 w 2992697"/>
                <a:gd name="connsiteY1267" fmla="*/ 149635 h 1030680"/>
                <a:gd name="connsiteX1268" fmla="*/ 623996 w 2992697"/>
                <a:gd name="connsiteY1268" fmla="*/ 147462 h 1030680"/>
                <a:gd name="connsiteX1269" fmla="*/ 618718 w 2992697"/>
                <a:gd name="connsiteY1269" fmla="*/ 146530 h 1030680"/>
                <a:gd name="connsiteX1270" fmla="*/ 613441 w 2992697"/>
                <a:gd name="connsiteY1270" fmla="*/ 140322 h 1030680"/>
                <a:gd name="connsiteX1271" fmla="*/ 631136 w 2992697"/>
                <a:gd name="connsiteY1271" fmla="*/ 137217 h 1030680"/>
                <a:gd name="connsiteX1272" fmla="*/ 647900 w 2992697"/>
                <a:gd name="connsiteY1272" fmla="*/ 131939 h 1030680"/>
                <a:gd name="connsiteX1273" fmla="*/ 662491 w 2992697"/>
                <a:gd name="connsiteY1273" fmla="*/ 127593 h 1030680"/>
                <a:gd name="connsiteX1274" fmla="*/ 679255 w 2992697"/>
                <a:gd name="connsiteY1274" fmla="*/ 124489 h 1030680"/>
                <a:gd name="connsiteX1275" fmla="*/ 680187 w 2992697"/>
                <a:gd name="connsiteY1275" fmla="*/ 131939 h 1030680"/>
                <a:gd name="connsiteX1276" fmla="*/ 682360 w 2992697"/>
                <a:gd name="connsiteY1276" fmla="*/ 135044 h 1030680"/>
                <a:gd name="connsiteX1277" fmla="*/ 684533 w 2992697"/>
                <a:gd name="connsiteY1277" fmla="*/ 140322 h 1030680"/>
                <a:gd name="connsiteX1278" fmla="*/ 686706 w 2992697"/>
                <a:gd name="connsiteY1278" fmla="*/ 144668 h 1030680"/>
                <a:gd name="connsiteX1279" fmla="*/ 691984 w 2992697"/>
                <a:gd name="connsiteY1279" fmla="*/ 146841 h 1030680"/>
                <a:gd name="connsiteX1280" fmla="*/ 699434 w 2992697"/>
                <a:gd name="connsiteY1280" fmla="*/ 147772 h 1030680"/>
                <a:gd name="connsiteX1281" fmla="*/ 699434 w 2992697"/>
                <a:gd name="connsiteY1281" fmla="*/ 142495 h 1030680"/>
                <a:gd name="connsiteX1282" fmla="*/ 702539 w 2992697"/>
                <a:gd name="connsiteY1282" fmla="*/ 137217 h 1030680"/>
                <a:gd name="connsiteX1283" fmla="*/ 704712 w 2992697"/>
                <a:gd name="connsiteY1283" fmla="*/ 129766 h 1030680"/>
                <a:gd name="connsiteX1284" fmla="*/ 706885 w 2992697"/>
                <a:gd name="connsiteY1284" fmla="*/ 124489 h 1030680"/>
                <a:gd name="connsiteX1285" fmla="*/ 709989 w 2992697"/>
                <a:gd name="connsiteY1285" fmla="*/ 129766 h 1030680"/>
                <a:gd name="connsiteX1286" fmla="*/ 716198 w 2992697"/>
                <a:gd name="connsiteY1286" fmla="*/ 135044 h 1030680"/>
                <a:gd name="connsiteX1287" fmla="*/ 719303 w 2992697"/>
                <a:gd name="connsiteY1287" fmla="*/ 139390 h 1030680"/>
                <a:gd name="connsiteX1288" fmla="*/ 726754 w 2992697"/>
                <a:gd name="connsiteY1288" fmla="*/ 142495 h 1030680"/>
                <a:gd name="connsiteX1289" fmla="*/ 734204 w 2992697"/>
                <a:gd name="connsiteY1289" fmla="*/ 144668 h 1030680"/>
                <a:gd name="connsiteX1290" fmla="*/ 730168 w 2992697"/>
                <a:gd name="connsiteY1290" fmla="*/ 120453 h 1030680"/>
                <a:gd name="connsiteX1291" fmla="*/ 743828 w 2992697"/>
                <a:gd name="connsiteY1291" fmla="*/ 117349 h 1030680"/>
                <a:gd name="connsiteX1292" fmla="*/ 754383 w 2992697"/>
                <a:gd name="connsiteY1292" fmla="*/ 113002 h 1030680"/>
                <a:gd name="connsiteX1293" fmla="*/ 771147 w 2992697"/>
                <a:gd name="connsiteY1293" fmla="*/ 117349 h 1030680"/>
                <a:gd name="connsiteX1294" fmla="*/ 788843 w 2992697"/>
                <a:gd name="connsiteY1294" fmla="*/ 124799 h 1030680"/>
                <a:gd name="connsiteX1295" fmla="*/ 807780 w 2992697"/>
                <a:gd name="connsiteY1295" fmla="*/ 135354 h 1030680"/>
                <a:gd name="connsiteX1296" fmla="*/ 827648 w 2992697"/>
                <a:gd name="connsiteY1296" fmla="*/ 144978 h 1030680"/>
                <a:gd name="connsiteX1297" fmla="*/ 844413 w 2992697"/>
                <a:gd name="connsiteY1297" fmla="*/ 152429 h 1030680"/>
                <a:gd name="connsiteX1298" fmla="*/ 859935 w 2992697"/>
                <a:gd name="connsiteY1298" fmla="*/ 157706 h 1030680"/>
                <a:gd name="connsiteX1299" fmla="*/ 859935 w 2992697"/>
                <a:gd name="connsiteY1299" fmla="*/ 154602 h 1030680"/>
                <a:gd name="connsiteX1300" fmla="*/ 849380 w 2992697"/>
                <a:gd name="connsiteY1300" fmla="*/ 144978 h 1030680"/>
                <a:gd name="connsiteX1301" fmla="*/ 841929 w 2992697"/>
                <a:gd name="connsiteY1301" fmla="*/ 137527 h 1030680"/>
                <a:gd name="connsiteX1302" fmla="*/ 837893 w 2992697"/>
                <a:gd name="connsiteY1302" fmla="*/ 127904 h 1030680"/>
                <a:gd name="connsiteX1303" fmla="*/ 844102 w 2992697"/>
                <a:gd name="connsiteY1303" fmla="*/ 117349 h 1030680"/>
                <a:gd name="connsiteX1304" fmla="*/ 840066 w 2992697"/>
                <a:gd name="connsiteY1304" fmla="*/ 113002 h 1030680"/>
                <a:gd name="connsiteX1305" fmla="*/ 834789 w 2992697"/>
                <a:gd name="connsiteY1305" fmla="*/ 107725 h 1030680"/>
                <a:gd name="connsiteX1306" fmla="*/ 829511 w 2992697"/>
                <a:gd name="connsiteY1306" fmla="*/ 103378 h 1030680"/>
                <a:gd name="connsiteX1307" fmla="*/ 824234 w 2992697"/>
                <a:gd name="connsiteY1307" fmla="*/ 100274 h 1030680"/>
                <a:gd name="connsiteX1308" fmla="*/ 820198 w 2992697"/>
                <a:gd name="connsiteY1308" fmla="*/ 95928 h 1030680"/>
                <a:gd name="connsiteX1309" fmla="*/ 824234 w 2992697"/>
                <a:gd name="connsiteY1309" fmla="*/ 87546 h 1030680"/>
                <a:gd name="connsiteX1310" fmla="*/ 834789 w 2992697"/>
                <a:gd name="connsiteY1310" fmla="*/ 90650 h 1030680"/>
                <a:gd name="connsiteX1311" fmla="*/ 849380 w 2992697"/>
                <a:gd name="connsiteY1311" fmla="*/ 92823 h 1030680"/>
                <a:gd name="connsiteX1312" fmla="*/ 861797 w 2992697"/>
                <a:gd name="connsiteY1312" fmla="*/ 90650 h 1030680"/>
                <a:gd name="connsiteX1313" fmla="*/ 871111 w 2992697"/>
                <a:gd name="connsiteY1313" fmla="*/ 83199 h 1030680"/>
                <a:gd name="connsiteX1314" fmla="*/ 827338 w 2992697"/>
                <a:gd name="connsiteY1314" fmla="*/ 83199 h 1030680"/>
                <a:gd name="connsiteX1315" fmla="*/ 827338 w 2992697"/>
                <a:gd name="connsiteY1315" fmla="*/ 80095 h 1030680"/>
                <a:gd name="connsiteX1316" fmla="*/ 824234 w 2992697"/>
                <a:gd name="connsiteY1316" fmla="*/ 80095 h 1030680"/>
                <a:gd name="connsiteX1317" fmla="*/ 824234 w 2992697"/>
                <a:gd name="connsiteY1317" fmla="*/ 75749 h 1030680"/>
                <a:gd name="connsiteX1318" fmla="*/ 829511 w 2992697"/>
                <a:gd name="connsiteY1318" fmla="*/ 72644 h 1030680"/>
                <a:gd name="connsiteX1319" fmla="*/ 834789 w 2992697"/>
                <a:gd name="connsiteY1319" fmla="*/ 68298 h 1030680"/>
                <a:gd name="connsiteX1320" fmla="*/ 840066 w 2992697"/>
                <a:gd name="connsiteY1320" fmla="*/ 65194 h 1030680"/>
                <a:gd name="connsiteX1321" fmla="*/ 845344 w 2992697"/>
                <a:gd name="connsiteY1321" fmla="*/ 60847 h 1030680"/>
                <a:gd name="connsiteX1322" fmla="*/ 851553 w 2992697"/>
                <a:gd name="connsiteY1322" fmla="*/ 59916 h 1030680"/>
                <a:gd name="connsiteX1323" fmla="*/ 874526 w 2992697"/>
                <a:gd name="connsiteY1323" fmla="*/ 63020 h 1030680"/>
                <a:gd name="connsiteX1324" fmla="*/ 880735 w 2992697"/>
                <a:gd name="connsiteY1324" fmla="*/ 46256 h 1030680"/>
                <a:gd name="connsiteX1325" fmla="*/ 907743 w 2992697"/>
                <a:gd name="connsiteY1325" fmla="*/ 50603 h 1030680"/>
                <a:gd name="connsiteX1326" fmla="*/ 909917 w 2992697"/>
                <a:gd name="connsiteY1326" fmla="*/ 50603 h 1030680"/>
                <a:gd name="connsiteX1327" fmla="*/ 910848 w 2992697"/>
                <a:gd name="connsiteY1327" fmla="*/ 46256 h 1030680"/>
                <a:gd name="connsiteX1328" fmla="*/ 913021 w 2992697"/>
                <a:gd name="connsiteY1328" fmla="*/ 45325 h 1030680"/>
                <a:gd name="connsiteX1329" fmla="*/ 915194 w 2992697"/>
                <a:gd name="connsiteY1329" fmla="*/ 40979 h 1030680"/>
                <a:gd name="connsiteX1330" fmla="*/ 920472 w 2992697"/>
                <a:gd name="connsiteY1330" fmla="*/ 38806 h 1030680"/>
                <a:gd name="connsiteX1331" fmla="*/ 924508 w 2992697"/>
                <a:gd name="connsiteY1331" fmla="*/ 45015 h 1030680"/>
                <a:gd name="connsiteX1332" fmla="*/ 929785 w 2992697"/>
                <a:gd name="connsiteY1332" fmla="*/ 50292 h 1030680"/>
                <a:gd name="connsiteX1333" fmla="*/ 935063 w 2992697"/>
                <a:gd name="connsiteY1333" fmla="*/ 55570 h 1030680"/>
                <a:gd name="connsiteX1334" fmla="*/ 935063 w 2992697"/>
                <a:gd name="connsiteY1334" fmla="*/ 45946 h 1030680"/>
                <a:gd name="connsiteX1335" fmla="*/ 937236 w 2992697"/>
                <a:gd name="connsiteY1335" fmla="*/ 45015 h 1030680"/>
                <a:gd name="connsiteX1336" fmla="*/ 937236 w 2992697"/>
                <a:gd name="connsiteY1336" fmla="*/ 42842 h 1030680"/>
                <a:gd name="connsiteX1337" fmla="*/ 937236 w 2992697"/>
                <a:gd name="connsiteY1337" fmla="*/ 40668 h 1030680"/>
                <a:gd name="connsiteX1338" fmla="*/ 937236 w 2992697"/>
                <a:gd name="connsiteY1338" fmla="*/ 38495 h 1030680"/>
                <a:gd name="connsiteX1339" fmla="*/ 938167 w 2992697"/>
                <a:gd name="connsiteY1339" fmla="*/ 35391 h 1030680"/>
                <a:gd name="connsiteX1340" fmla="*/ 940340 w 2992697"/>
                <a:gd name="connsiteY1340" fmla="*/ 33218 h 1030680"/>
                <a:gd name="connsiteX1341" fmla="*/ 944376 w 2992697"/>
                <a:gd name="connsiteY1341" fmla="*/ 31045 h 1030680"/>
                <a:gd name="connsiteX1342" fmla="*/ 962071 w 2992697"/>
                <a:gd name="connsiteY1342" fmla="*/ 22663 h 1030680"/>
                <a:gd name="connsiteX1343" fmla="*/ 984113 w 2992697"/>
                <a:gd name="connsiteY1343" fmla="*/ 20179 h 1030680"/>
                <a:gd name="connsiteX1344" fmla="*/ 984113 w 2992697"/>
                <a:gd name="connsiteY1344" fmla="*/ 20179 h 1030680"/>
                <a:gd name="connsiteX1345" fmla="*/ 984113 w 2992697"/>
                <a:gd name="connsiteY1345" fmla="*/ 20179 h 1030680"/>
                <a:gd name="connsiteX1346" fmla="*/ 2301024 w 2992697"/>
                <a:gd name="connsiteY1346" fmla="*/ 16764 h 1030680"/>
                <a:gd name="connsiteX1347" fmla="*/ 2311579 w 2992697"/>
                <a:gd name="connsiteY1347" fmla="*/ 19869 h 1030680"/>
                <a:gd name="connsiteX1348" fmla="*/ 2311579 w 2992697"/>
                <a:gd name="connsiteY1348" fmla="*/ 27319 h 1030680"/>
                <a:gd name="connsiteX1349" fmla="*/ 2296057 w 2992697"/>
                <a:gd name="connsiteY1349" fmla="*/ 27319 h 1030680"/>
                <a:gd name="connsiteX1350" fmla="*/ 2301024 w 2992697"/>
                <a:gd name="connsiteY1350" fmla="*/ 16764 h 1030680"/>
                <a:gd name="connsiteX1351" fmla="*/ 2301024 w 2992697"/>
                <a:gd name="connsiteY1351" fmla="*/ 16764 h 1030680"/>
                <a:gd name="connsiteX1352" fmla="*/ 2301024 w 2992697"/>
                <a:gd name="connsiteY1352" fmla="*/ 16764 h 1030680"/>
                <a:gd name="connsiteX1353" fmla="*/ 2792460 w 2992697"/>
                <a:gd name="connsiteY1353" fmla="*/ 0 h 1030680"/>
                <a:gd name="connsiteX1354" fmla="*/ 2797737 w 2992697"/>
                <a:gd name="connsiteY1354" fmla="*/ 3104 h 1030680"/>
                <a:gd name="connsiteX1355" fmla="*/ 2801773 w 2992697"/>
                <a:gd name="connsiteY1355" fmla="*/ 7451 h 1030680"/>
                <a:gd name="connsiteX1356" fmla="*/ 2803946 w 2992697"/>
                <a:gd name="connsiteY1356" fmla="*/ 10555 h 1030680"/>
                <a:gd name="connsiteX1357" fmla="*/ 2804878 w 2992697"/>
                <a:gd name="connsiteY1357" fmla="*/ 16764 h 1030680"/>
                <a:gd name="connsiteX1358" fmla="*/ 2807051 w 2992697"/>
                <a:gd name="connsiteY1358" fmla="*/ 19869 h 1030680"/>
                <a:gd name="connsiteX1359" fmla="*/ 2809224 w 2992697"/>
                <a:gd name="connsiteY1359" fmla="*/ 25146 h 1030680"/>
                <a:gd name="connsiteX1360" fmla="*/ 2812328 w 2992697"/>
                <a:gd name="connsiteY1360" fmla="*/ 27319 h 1030680"/>
                <a:gd name="connsiteX1361" fmla="*/ 2823815 w 2992697"/>
                <a:gd name="connsiteY1361" fmla="*/ 32597 h 1030680"/>
                <a:gd name="connsiteX1362" fmla="*/ 2834370 w 2992697"/>
                <a:gd name="connsiteY1362" fmla="*/ 34770 h 1030680"/>
                <a:gd name="connsiteX1363" fmla="*/ 2841821 w 2992697"/>
                <a:gd name="connsiteY1363" fmla="*/ 34770 h 1030680"/>
                <a:gd name="connsiteX1364" fmla="*/ 2847098 w 2992697"/>
                <a:gd name="connsiteY1364" fmla="*/ 39116 h 1030680"/>
                <a:gd name="connsiteX1365" fmla="*/ 2851134 w 2992697"/>
                <a:gd name="connsiteY1365" fmla="*/ 46567 h 1030680"/>
                <a:gd name="connsiteX1366" fmla="*/ 2853307 w 2992697"/>
                <a:gd name="connsiteY1366" fmla="*/ 61468 h 1030680"/>
                <a:gd name="connsiteX1367" fmla="*/ 2851134 w 2992697"/>
                <a:gd name="connsiteY1367" fmla="*/ 62400 h 1030680"/>
                <a:gd name="connsiteX1368" fmla="*/ 2851134 w 2992697"/>
                <a:gd name="connsiteY1368" fmla="*/ 62400 h 1030680"/>
                <a:gd name="connsiteX1369" fmla="*/ 2851134 w 2992697"/>
                <a:gd name="connsiteY1369" fmla="*/ 64573 h 1030680"/>
                <a:gd name="connsiteX1370" fmla="*/ 2851134 w 2992697"/>
                <a:gd name="connsiteY1370" fmla="*/ 66746 h 1030680"/>
                <a:gd name="connsiteX1371" fmla="*/ 2848961 w 2992697"/>
                <a:gd name="connsiteY1371" fmla="*/ 68919 h 1030680"/>
                <a:gd name="connsiteX1372" fmla="*/ 2825988 w 2992697"/>
                <a:gd name="connsiteY1372" fmla="*/ 68919 h 1030680"/>
                <a:gd name="connsiteX1373" fmla="*/ 2802084 w 2992697"/>
                <a:gd name="connsiteY1373" fmla="*/ 68919 h 1030680"/>
                <a:gd name="connsiteX1374" fmla="*/ 2782215 w 2992697"/>
                <a:gd name="connsiteY1374" fmla="*/ 77301 h 1030680"/>
                <a:gd name="connsiteX1375" fmla="*/ 2778179 w 2992697"/>
                <a:gd name="connsiteY1375" fmla="*/ 79474 h 1030680"/>
                <a:gd name="connsiteX1376" fmla="*/ 2776006 w 2992697"/>
                <a:gd name="connsiteY1376" fmla="*/ 83820 h 1030680"/>
                <a:gd name="connsiteX1377" fmla="*/ 2775075 w 2992697"/>
                <a:gd name="connsiteY1377" fmla="*/ 84752 h 1030680"/>
                <a:gd name="connsiteX1378" fmla="*/ 2772902 w 2992697"/>
                <a:gd name="connsiteY1378" fmla="*/ 86925 h 1030680"/>
                <a:gd name="connsiteX1379" fmla="*/ 2770729 w 2992697"/>
                <a:gd name="connsiteY1379" fmla="*/ 89098 h 1030680"/>
                <a:gd name="connsiteX1380" fmla="*/ 2767624 w 2992697"/>
                <a:gd name="connsiteY1380" fmla="*/ 91271 h 1030680"/>
                <a:gd name="connsiteX1381" fmla="*/ 2761415 w 2992697"/>
                <a:gd name="connsiteY1381" fmla="*/ 94376 h 1030680"/>
                <a:gd name="connsiteX1382" fmla="*/ 2758311 w 2992697"/>
                <a:gd name="connsiteY1382" fmla="*/ 89098 h 1030680"/>
                <a:gd name="connsiteX1383" fmla="*/ 2756137 w 2992697"/>
                <a:gd name="connsiteY1383" fmla="*/ 84752 h 1030680"/>
                <a:gd name="connsiteX1384" fmla="*/ 2753033 w 2992697"/>
                <a:gd name="connsiteY1384" fmla="*/ 81647 h 1030680"/>
                <a:gd name="connsiteX1385" fmla="*/ 2765451 w 2992697"/>
                <a:gd name="connsiteY1385" fmla="*/ 49982 h 1030680"/>
                <a:gd name="connsiteX1386" fmla="*/ 2777869 w 2992697"/>
                <a:gd name="connsiteY1386" fmla="*/ 24525 h 1030680"/>
                <a:gd name="connsiteX1387" fmla="*/ 2792460 w 2992697"/>
                <a:gd name="connsiteY1387" fmla="*/ 0 h 1030680"/>
                <a:gd name="connsiteX1388" fmla="*/ 2792460 w 2992697"/>
                <a:gd name="connsiteY1388" fmla="*/ 0 h 1030680"/>
                <a:gd name="connsiteX1389" fmla="*/ 2792460 w 2992697"/>
                <a:gd name="connsiteY1389" fmla="*/ 0 h 1030680"/>
                <a:gd name="connsiteX1390" fmla="*/ 2665177 w 2992697"/>
                <a:gd name="connsiteY1390" fmla="*/ 0 h 1030680"/>
                <a:gd name="connsiteX1391" fmla="*/ 2674490 w 2992697"/>
                <a:gd name="connsiteY1391" fmla="*/ 9624 h 1030680"/>
                <a:gd name="connsiteX1392" fmla="*/ 2679768 w 2992697"/>
                <a:gd name="connsiteY1392" fmla="*/ 20179 h 1030680"/>
                <a:gd name="connsiteX1393" fmla="*/ 2685046 w 2992697"/>
                <a:gd name="connsiteY1393" fmla="*/ 32907 h 1030680"/>
                <a:gd name="connsiteX1394" fmla="*/ 2675732 w 2992697"/>
                <a:gd name="connsiteY1394" fmla="*/ 32907 h 1030680"/>
                <a:gd name="connsiteX1395" fmla="*/ 2675732 w 2992697"/>
                <a:gd name="connsiteY1395" fmla="*/ 27319 h 1030680"/>
                <a:gd name="connsiteX1396" fmla="*/ 2672628 w 2992697"/>
                <a:gd name="connsiteY1396" fmla="*/ 24215 h 1030680"/>
                <a:gd name="connsiteX1397" fmla="*/ 2668592 w 2992697"/>
                <a:gd name="connsiteY1397" fmla="*/ 19869 h 1030680"/>
                <a:gd name="connsiteX1398" fmla="*/ 2667660 w 2992697"/>
                <a:gd name="connsiteY1398" fmla="*/ 14591 h 1030680"/>
                <a:gd name="connsiteX1399" fmla="*/ 2665487 w 2992697"/>
                <a:gd name="connsiteY1399" fmla="*/ 9313 h 1030680"/>
                <a:gd name="connsiteX1400" fmla="*/ 2665487 w 2992697"/>
                <a:gd name="connsiteY1400" fmla="*/ 0 h 1030680"/>
                <a:gd name="connsiteX1401" fmla="*/ 2665177 w 2992697"/>
                <a:gd name="connsiteY1401" fmla="*/ 0 h 1030680"/>
                <a:gd name="connsiteX1402" fmla="*/ 2665177 w 2992697"/>
                <a:gd name="connsiteY1402" fmla="*/ 0 h 103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Lst>
              <a:rect l="l" t="t" r="r" b="b"/>
              <a:pathLst>
                <a:path w="2992697" h="1030680">
                  <a:moveTo>
                    <a:pt x="7140" y="256428"/>
                  </a:moveTo>
                  <a:lnTo>
                    <a:pt x="26077" y="261706"/>
                  </a:lnTo>
                  <a:lnTo>
                    <a:pt x="38495" y="271330"/>
                  </a:lnTo>
                  <a:lnTo>
                    <a:pt x="49050" y="279712"/>
                  </a:lnTo>
                  <a:lnTo>
                    <a:pt x="60537" y="291198"/>
                  </a:lnTo>
                  <a:lnTo>
                    <a:pt x="71092" y="299580"/>
                  </a:lnTo>
                  <a:lnTo>
                    <a:pt x="71092" y="296476"/>
                  </a:lnTo>
                  <a:lnTo>
                    <a:pt x="77301" y="296476"/>
                  </a:lnTo>
                  <a:lnTo>
                    <a:pt x="77301" y="299580"/>
                  </a:lnTo>
                  <a:lnTo>
                    <a:pt x="78232" y="303926"/>
                  </a:lnTo>
                  <a:lnTo>
                    <a:pt x="82268" y="309204"/>
                  </a:lnTo>
                  <a:lnTo>
                    <a:pt x="84441" y="316655"/>
                  </a:lnTo>
                  <a:lnTo>
                    <a:pt x="76991" y="316655"/>
                  </a:lnTo>
                  <a:lnTo>
                    <a:pt x="72955" y="316655"/>
                  </a:lnTo>
                  <a:lnTo>
                    <a:pt x="72955" y="318828"/>
                  </a:lnTo>
                  <a:lnTo>
                    <a:pt x="70782" y="318828"/>
                  </a:lnTo>
                  <a:lnTo>
                    <a:pt x="67677" y="318828"/>
                  </a:lnTo>
                  <a:lnTo>
                    <a:pt x="63641" y="321001"/>
                  </a:lnTo>
                  <a:lnTo>
                    <a:pt x="49050" y="309514"/>
                  </a:lnTo>
                  <a:lnTo>
                    <a:pt x="34460" y="304237"/>
                  </a:lnTo>
                  <a:lnTo>
                    <a:pt x="16764" y="299891"/>
                  </a:lnTo>
                  <a:lnTo>
                    <a:pt x="0" y="291509"/>
                  </a:lnTo>
                  <a:lnTo>
                    <a:pt x="6209" y="286231"/>
                  </a:lnTo>
                  <a:lnTo>
                    <a:pt x="7140" y="280022"/>
                  </a:lnTo>
                  <a:lnTo>
                    <a:pt x="6209" y="274745"/>
                  </a:lnTo>
                  <a:lnTo>
                    <a:pt x="6209" y="266983"/>
                  </a:lnTo>
                  <a:lnTo>
                    <a:pt x="7140" y="256428"/>
                  </a:lnTo>
                  <a:lnTo>
                    <a:pt x="7140" y="256428"/>
                  </a:lnTo>
                  <a:lnTo>
                    <a:pt x="7140" y="256428"/>
                  </a:lnTo>
                  <a:close/>
                  <a:moveTo>
                    <a:pt x="1275001" y="248978"/>
                  </a:moveTo>
                  <a:lnTo>
                    <a:pt x="1279037" y="248978"/>
                  </a:lnTo>
                  <a:lnTo>
                    <a:pt x="1282141" y="249909"/>
                  </a:lnTo>
                  <a:lnTo>
                    <a:pt x="1284314" y="252082"/>
                  </a:lnTo>
                  <a:lnTo>
                    <a:pt x="1286487" y="254255"/>
                  </a:lnTo>
                  <a:lnTo>
                    <a:pt x="1287419" y="256428"/>
                  </a:lnTo>
                  <a:lnTo>
                    <a:pt x="1287419" y="257670"/>
                  </a:lnTo>
                  <a:lnTo>
                    <a:pt x="1287419" y="259843"/>
                  </a:lnTo>
                  <a:lnTo>
                    <a:pt x="1289592" y="264189"/>
                  </a:lnTo>
                  <a:lnTo>
                    <a:pt x="1282141" y="264189"/>
                  </a:lnTo>
                  <a:lnTo>
                    <a:pt x="1279037" y="265121"/>
                  </a:lnTo>
                  <a:lnTo>
                    <a:pt x="1275001" y="265121"/>
                  </a:lnTo>
                  <a:lnTo>
                    <a:pt x="1271896" y="267294"/>
                  </a:lnTo>
                  <a:lnTo>
                    <a:pt x="1265687" y="267294"/>
                  </a:lnTo>
                  <a:lnTo>
                    <a:pt x="1265687" y="264189"/>
                  </a:lnTo>
                  <a:lnTo>
                    <a:pt x="1262583" y="264189"/>
                  </a:lnTo>
                  <a:lnTo>
                    <a:pt x="1262583" y="250530"/>
                  </a:lnTo>
                  <a:lnTo>
                    <a:pt x="1267861" y="250530"/>
                  </a:lnTo>
                  <a:lnTo>
                    <a:pt x="1273138" y="249598"/>
                  </a:lnTo>
                  <a:lnTo>
                    <a:pt x="1275001" y="249598"/>
                  </a:lnTo>
                  <a:lnTo>
                    <a:pt x="1275001" y="248978"/>
                  </a:lnTo>
                  <a:lnTo>
                    <a:pt x="1275001" y="248978"/>
                  </a:lnTo>
                  <a:close/>
                  <a:moveTo>
                    <a:pt x="63641" y="239664"/>
                  </a:moveTo>
                  <a:lnTo>
                    <a:pt x="80405" y="239664"/>
                  </a:lnTo>
                  <a:lnTo>
                    <a:pt x="80405" y="242769"/>
                  </a:lnTo>
                  <a:lnTo>
                    <a:pt x="77301" y="242769"/>
                  </a:lnTo>
                  <a:lnTo>
                    <a:pt x="73265" y="242769"/>
                  </a:lnTo>
                  <a:lnTo>
                    <a:pt x="71092" y="244942"/>
                  </a:lnTo>
                  <a:lnTo>
                    <a:pt x="70161" y="244942"/>
                  </a:lnTo>
                  <a:lnTo>
                    <a:pt x="70161" y="244942"/>
                  </a:lnTo>
                  <a:lnTo>
                    <a:pt x="67988" y="244942"/>
                  </a:lnTo>
                  <a:lnTo>
                    <a:pt x="65815" y="242769"/>
                  </a:lnTo>
                  <a:lnTo>
                    <a:pt x="63641" y="239664"/>
                  </a:lnTo>
                  <a:lnTo>
                    <a:pt x="63641" y="239664"/>
                  </a:lnTo>
                  <a:lnTo>
                    <a:pt x="63641" y="239664"/>
                  </a:lnTo>
                  <a:close/>
                  <a:moveTo>
                    <a:pt x="1790651" y="213276"/>
                  </a:moveTo>
                  <a:lnTo>
                    <a:pt x="1803069" y="213276"/>
                  </a:lnTo>
                  <a:lnTo>
                    <a:pt x="1807105" y="228178"/>
                  </a:lnTo>
                  <a:lnTo>
                    <a:pt x="1810209" y="237801"/>
                  </a:lnTo>
                  <a:lnTo>
                    <a:pt x="1817660" y="242148"/>
                  </a:lnTo>
                  <a:lnTo>
                    <a:pt x="1830078" y="247425"/>
                  </a:lnTo>
                  <a:lnTo>
                    <a:pt x="1824800" y="269467"/>
                  </a:lnTo>
                  <a:lnTo>
                    <a:pt x="1817350" y="291509"/>
                  </a:lnTo>
                  <a:lnTo>
                    <a:pt x="1806794" y="307341"/>
                  </a:lnTo>
                  <a:lnTo>
                    <a:pt x="1806794" y="287162"/>
                  </a:lnTo>
                  <a:lnTo>
                    <a:pt x="1782890" y="287162"/>
                  </a:lnTo>
                  <a:lnTo>
                    <a:pt x="1785063" y="263879"/>
                  </a:lnTo>
                  <a:lnTo>
                    <a:pt x="1787236" y="241837"/>
                  </a:lnTo>
                  <a:lnTo>
                    <a:pt x="1790651" y="213276"/>
                  </a:lnTo>
                  <a:lnTo>
                    <a:pt x="1790651" y="213276"/>
                  </a:lnTo>
                  <a:lnTo>
                    <a:pt x="1790651" y="213276"/>
                  </a:lnTo>
                  <a:close/>
                  <a:moveTo>
                    <a:pt x="2941784" y="165778"/>
                  </a:moveTo>
                  <a:lnTo>
                    <a:pt x="2945820" y="165778"/>
                  </a:lnTo>
                  <a:lnTo>
                    <a:pt x="2945820" y="170124"/>
                  </a:lnTo>
                  <a:lnTo>
                    <a:pt x="2946751" y="175402"/>
                  </a:lnTo>
                  <a:lnTo>
                    <a:pt x="2948925" y="177575"/>
                  </a:lnTo>
                  <a:lnTo>
                    <a:pt x="2951098" y="180679"/>
                  </a:lnTo>
                  <a:lnTo>
                    <a:pt x="2953271" y="182853"/>
                  </a:lnTo>
                  <a:lnTo>
                    <a:pt x="2956375" y="185957"/>
                  </a:lnTo>
                  <a:lnTo>
                    <a:pt x="2960411" y="182853"/>
                  </a:lnTo>
                  <a:lnTo>
                    <a:pt x="2961342" y="178506"/>
                  </a:lnTo>
                  <a:lnTo>
                    <a:pt x="2963515" y="177575"/>
                  </a:lnTo>
                  <a:lnTo>
                    <a:pt x="2967551" y="177575"/>
                  </a:lnTo>
                  <a:lnTo>
                    <a:pt x="2972829" y="175402"/>
                  </a:lnTo>
                  <a:lnTo>
                    <a:pt x="2975933" y="185957"/>
                  </a:lnTo>
                  <a:lnTo>
                    <a:pt x="2982142" y="193408"/>
                  </a:lnTo>
                  <a:lnTo>
                    <a:pt x="2987420" y="200858"/>
                  </a:lnTo>
                  <a:lnTo>
                    <a:pt x="2990524" y="210482"/>
                  </a:lnTo>
                  <a:lnTo>
                    <a:pt x="2992697" y="223211"/>
                  </a:lnTo>
                  <a:lnTo>
                    <a:pt x="2992697" y="225384"/>
                  </a:lnTo>
                  <a:lnTo>
                    <a:pt x="2990524" y="227557"/>
                  </a:lnTo>
                  <a:lnTo>
                    <a:pt x="2990524" y="228488"/>
                  </a:lnTo>
                  <a:lnTo>
                    <a:pt x="2990524" y="230661"/>
                  </a:lnTo>
                  <a:lnTo>
                    <a:pt x="2990524" y="232834"/>
                  </a:lnTo>
                  <a:lnTo>
                    <a:pt x="2989593" y="235939"/>
                  </a:lnTo>
                  <a:lnTo>
                    <a:pt x="2978106" y="243390"/>
                  </a:lnTo>
                  <a:lnTo>
                    <a:pt x="2961342" y="250840"/>
                  </a:lnTo>
                  <a:lnTo>
                    <a:pt x="2941474" y="255186"/>
                  </a:lnTo>
                  <a:lnTo>
                    <a:pt x="2921605" y="258291"/>
                  </a:lnTo>
                  <a:lnTo>
                    <a:pt x="2904841" y="260464"/>
                  </a:lnTo>
                  <a:lnTo>
                    <a:pt x="2907014" y="250840"/>
                  </a:lnTo>
                  <a:lnTo>
                    <a:pt x="2909187" y="247736"/>
                  </a:lnTo>
                  <a:lnTo>
                    <a:pt x="2911360" y="243390"/>
                  </a:lnTo>
                  <a:lnTo>
                    <a:pt x="2912292" y="242458"/>
                  </a:lnTo>
                  <a:lnTo>
                    <a:pt x="2914465" y="242458"/>
                  </a:lnTo>
                  <a:lnTo>
                    <a:pt x="2918501" y="240285"/>
                  </a:lnTo>
                  <a:lnTo>
                    <a:pt x="2919432" y="240285"/>
                  </a:lnTo>
                  <a:lnTo>
                    <a:pt x="2921605" y="238112"/>
                  </a:lnTo>
                  <a:lnTo>
                    <a:pt x="2925641" y="235939"/>
                  </a:lnTo>
                  <a:lnTo>
                    <a:pt x="2930919" y="221037"/>
                  </a:lnTo>
                  <a:lnTo>
                    <a:pt x="2930919" y="206136"/>
                  </a:lnTo>
                  <a:lnTo>
                    <a:pt x="2928746" y="192476"/>
                  </a:lnTo>
                  <a:lnTo>
                    <a:pt x="2931850" y="180990"/>
                  </a:lnTo>
                  <a:lnTo>
                    <a:pt x="2941163" y="170435"/>
                  </a:lnTo>
                  <a:lnTo>
                    <a:pt x="2941163" y="165778"/>
                  </a:lnTo>
                  <a:lnTo>
                    <a:pt x="2941784" y="165778"/>
                  </a:lnTo>
                  <a:lnTo>
                    <a:pt x="2941784" y="165778"/>
                  </a:lnTo>
                  <a:close/>
                  <a:moveTo>
                    <a:pt x="148083" y="158327"/>
                  </a:moveTo>
                  <a:lnTo>
                    <a:pt x="167951" y="180369"/>
                  </a:lnTo>
                  <a:lnTo>
                    <a:pt x="193097" y="197133"/>
                  </a:lnTo>
                  <a:lnTo>
                    <a:pt x="224452" y="209861"/>
                  </a:lnTo>
                  <a:lnTo>
                    <a:pt x="226625" y="227867"/>
                  </a:lnTo>
                  <a:lnTo>
                    <a:pt x="231903" y="241527"/>
                  </a:lnTo>
                  <a:lnTo>
                    <a:pt x="237181" y="248978"/>
                  </a:lnTo>
                  <a:lnTo>
                    <a:pt x="244631" y="256428"/>
                  </a:lnTo>
                  <a:lnTo>
                    <a:pt x="252082" y="266983"/>
                  </a:lnTo>
                  <a:lnTo>
                    <a:pt x="239664" y="269157"/>
                  </a:lnTo>
                  <a:lnTo>
                    <a:pt x="227246" y="271330"/>
                  </a:lnTo>
                  <a:lnTo>
                    <a:pt x="215760" y="276607"/>
                  </a:lnTo>
                  <a:lnTo>
                    <a:pt x="208309" y="284058"/>
                  </a:lnTo>
                  <a:lnTo>
                    <a:pt x="207378" y="287162"/>
                  </a:lnTo>
                  <a:lnTo>
                    <a:pt x="205205" y="291509"/>
                  </a:lnTo>
                  <a:lnTo>
                    <a:pt x="203032" y="294613"/>
                  </a:lnTo>
                  <a:lnTo>
                    <a:pt x="200858" y="296786"/>
                  </a:lnTo>
                  <a:lnTo>
                    <a:pt x="197754" y="299891"/>
                  </a:lnTo>
                  <a:lnTo>
                    <a:pt x="186267" y="302064"/>
                  </a:lnTo>
                  <a:lnTo>
                    <a:pt x="170745" y="304237"/>
                  </a:lnTo>
                  <a:lnTo>
                    <a:pt x="151808" y="302064"/>
                  </a:lnTo>
                  <a:lnTo>
                    <a:pt x="137217" y="299891"/>
                  </a:lnTo>
                  <a:lnTo>
                    <a:pt x="134113" y="289335"/>
                  </a:lnTo>
                  <a:lnTo>
                    <a:pt x="131939" y="281885"/>
                  </a:lnTo>
                  <a:lnTo>
                    <a:pt x="129766" y="276607"/>
                  </a:lnTo>
                  <a:lnTo>
                    <a:pt x="124489" y="266983"/>
                  </a:lnTo>
                  <a:lnTo>
                    <a:pt x="148393" y="259533"/>
                  </a:lnTo>
                  <a:lnTo>
                    <a:pt x="148393" y="256428"/>
                  </a:lnTo>
                  <a:lnTo>
                    <a:pt x="129456" y="254255"/>
                  </a:lnTo>
                  <a:lnTo>
                    <a:pt x="117038" y="249909"/>
                  </a:lnTo>
                  <a:lnTo>
                    <a:pt x="107725" y="242458"/>
                  </a:lnTo>
                  <a:lnTo>
                    <a:pt x="106793" y="237181"/>
                  </a:lnTo>
                  <a:lnTo>
                    <a:pt x="102758" y="231903"/>
                  </a:lnTo>
                  <a:lnTo>
                    <a:pt x="100584" y="226625"/>
                  </a:lnTo>
                  <a:lnTo>
                    <a:pt x="100584" y="220417"/>
                  </a:lnTo>
                  <a:lnTo>
                    <a:pt x="100584" y="217312"/>
                  </a:lnTo>
                  <a:lnTo>
                    <a:pt x="100584" y="212966"/>
                  </a:lnTo>
                  <a:lnTo>
                    <a:pt x="102758" y="212966"/>
                  </a:lnTo>
                  <a:lnTo>
                    <a:pt x="104931" y="212034"/>
                  </a:lnTo>
                  <a:lnTo>
                    <a:pt x="107104" y="212034"/>
                  </a:lnTo>
                  <a:lnTo>
                    <a:pt x="108035" y="212034"/>
                  </a:lnTo>
                  <a:lnTo>
                    <a:pt x="112071" y="209861"/>
                  </a:lnTo>
                  <a:lnTo>
                    <a:pt x="113623" y="204894"/>
                  </a:lnTo>
                  <a:lnTo>
                    <a:pt x="113623" y="198685"/>
                  </a:lnTo>
                  <a:lnTo>
                    <a:pt x="113623" y="195581"/>
                  </a:lnTo>
                  <a:lnTo>
                    <a:pt x="114554" y="193408"/>
                  </a:lnTo>
                  <a:lnTo>
                    <a:pt x="116728" y="190303"/>
                  </a:lnTo>
                  <a:lnTo>
                    <a:pt x="118901" y="190303"/>
                  </a:lnTo>
                  <a:lnTo>
                    <a:pt x="121074" y="188130"/>
                  </a:lnTo>
                  <a:lnTo>
                    <a:pt x="122005" y="188130"/>
                  </a:lnTo>
                  <a:lnTo>
                    <a:pt x="124178" y="188130"/>
                  </a:lnTo>
                  <a:lnTo>
                    <a:pt x="127283" y="185957"/>
                  </a:lnTo>
                  <a:lnTo>
                    <a:pt x="129456" y="178506"/>
                  </a:lnTo>
                  <a:lnTo>
                    <a:pt x="131629" y="173229"/>
                  </a:lnTo>
                  <a:lnTo>
                    <a:pt x="133802" y="167951"/>
                  </a:lnTo>
                  <a:lnTo>
                    <a:pt x="136907" y="162674"/>
                  </a:lnTo>
                  <a:lnTo>
                    <a:pt x="139080" y="160500"/>
                  </a:lnTo>
                  <a:lnTo>
                    <a:pt x="141253" y="160500"/>
                  </a:lnTo>
                  <a:lnTo>
                    <a:pt x="142184" y="158327"/>
                  </a:lnTo>
                  <a:lnTo>
                    <a:pt x="144357" y="158327"/>
                  </a:lnTo>
                  <a:lnTo>
                    <a:pt x="148083" y="158327"/>
                  </a:lnTo>
                  <a:lnTo>
                    <a:pt x="148083" y="158327"/>
                  </a:lnTo>
                  <a:lnTo>
                    <a:pt x="148083" y="158327"/>
                  </a:lnTo>
                  <a:close/>
                  <a:moveTo>
                    <a:pt x="1222846" y="138148"/>
                  </a:moveTo>
                  <a:lnTo>
                    <a:pt x="1228124" y="140322"/>
                  </a:lnTo>
                  <a:lnTo>
                    <a:pt x="1233401" y="141253"/>
                  </a:lnTo>
                  <a:lnTo>
                    <a:pt x="1236506" y="143426"/>
                  </a:lnTo>
                  <a:lnTo>
                    <a:pt x="1242714" y="145599"/>
                  </a:lnTo>
                  <a:lnTo>
                    <a:pt x="1242714" y="150877"/>
                  </a:lnTo>
                  <a:lnTo>
                    <a:pt x="1243646" y="155223"/>
                  </a:lnTo>
                  <a:lnTo>
                    <a:pt x="1243646" y="158327"/>
                  </a:lnTo>
                  <a:lnTo>
                    <a:pt x="1245819" y="162674"/>
                  </a:lnTo>
                  <a:lnTo>
                    <a:pt x="1233401" y="162674"/>
                  </a:lnTo>
                  <a:lnTo>
                    <a:pt x="1231228" y="158327"/>
                  </a:lnTo>
                  <a:lnTo>
                    <a:pt x="1229055" y="155223"/>
                  </a:lnTo>
                  <a:lnTo>
                    <a:pt x="1225950" y="150877"/>
                  </a:lnTo>
                  <a:lnTo>
                    <a:pt x="1223777" y="148704"/>
                  </a:lnTo>
                  <a:lnTo>
                    <a:pt x="1223777" y="143426"/>
                  </a:lnTo>
                  <a:lnTo>
                    <a:pt x="1222846" y="138148"/>
                  </a:lnTo>
                  <a:lnTo>
                    <a:pt x="1222846" y="138148"/>
                  </a:lnTo>
                  <a:lnTo>
                    <a:pt x="1222846" y="138148"/>
                  </a:lnTo>
                  <a:close/>
                  <a:moveTo>
                    <a:pt x="1730114" y="113934"/>
                  </a:moveTo>
                  <a:lnTo>
                    <a:pt x="1736323" y="123557"/>
                  </a:lnTo>
                  <a:lnTo>
                    <a:pt x="1741601" y="141563"/>
                  </a:lnTo>
                  <a:lnTo>
                    <a:pt x="1749051" y="158327"/>
                  </a:lnTo>
                  <a:lnTo>
                    <a:pt x="1758365" y="175091"/>
                  </a:lnTo>
                  <a:lnTo>
                    <a:pt x="1763642" y="182542"/>
                  </a:lnTo>
                  <a:lnTo>
                    <a:pt x="1766747" y="178196"/>
                  </a:lnTo>
                  <a:lnTo>
                    <a:pt x="1768920" y="177265"/>
                  </a:lnTo>
                  <a:lnTo>
                    <a:pt x="1772956" y="177265"/>
                  </a:lnTo>
                  <a:lnTo>
                    <a:pt x="1776060" y="175091"/>
                  </a:lnTo>
                  <a:lnTo>
                    <a:pt x="1783511" y="175091"/>
                  </a:lnTo>
                  <a:lnTo>
                    <a:pt x="1783511" y="178196"/>
                  </a:lnTo>
                  <a:lnTo>
                    <a:pt x="1787547" y="178196"/>
                  </a:lnTo>
                  <a:lnTo>
                    <a:pt x="1787547" y="189682"/>
                  </a:lnTo>
                  <a:lnTo>
                    <a:pt x="1759296" y="192787"/>
                  </a:lnTo>
                  <a:lnTo>
                    <a:pt x="1756192" y="222279"/>
                  </a:lnTo>
                  <a:lnTo>
                    <a:pt x="1746878" y="246494"/>
                  </a:lnTo>
                  <a:lnTo>
                    <a:pt x="1739428" y="270709"/>
                  </a:lnTo>
                  <a:lnTo>
                    <a:pt x="1736323" y="290888"/>
                  </a:lnTo>
                  <a:lnTo>
                    <a:pt x="1734150" y="311067"/>
                  </a:lnTo>
                  <a:lnTo>
                    <a:pt x="1734150" y="327831"/>
                  </a:lnTo>
                  <a:lnTo>
                    <a:pt x="1730114" y="343664"/>
                  </a:lnTo>
                  <a:lnTo>
                    <a:pt x="1727010" y="343664"/>
                  </a:lnTo>
                  <a:lnTo>
                    <a:pt x="1727010" y="340559"/>
                  </a:lnTo>
                  <a:lnTo>
                    <a:pt x="1721732" y="333108"/>
                  </a:lnTo>
                  <a:lnTo>
                    <a:pt x="1712419" y="323485"/>
                  </a:lnTo>
                  <a:lnTo>
                    <a:pt x="1701864" y="310756"/>
                  </a:lnTo>
                  <a:lnTo>
                    <a:pt x="1692550" y="298028"/>
                  </a:lnTo>
                  <a:lnTo>
                    <a:pt x="1685100" y="285300"/>
                  </a:lnTo>
                  <a:lnTo>
                    <a:pt x="1681064" y="273813"/>
                  </a:lnTo>
                  <a:lnTo>
                    <a:pt x="1683237" y="266363"/>
                  </a:lnTo>
                  <a:lnTo>
                    <a:pt x="1687273" y="264189"/>
                  </a:lnTo>
                  <a:lnTo>
                    <a:pt x="1690377" y="264189"/>
                  </a:lnTo>
                  <a:lnTo>
                    <a:pt x="1692550" y="264189"/>
                  </a:lnTo>
                  <a:lnTo>
                    <a:pt x="1694723" y="264189"/>
                  </a:lnTo>
                  <a:lnTo>
                    <a:pt x="1695655" y="264189"/>
                  </a:lnTo>
                  <a:lnTo>
                    <a:pt x="1697828" y="264189"/>
                  </a:lnTo>
                  <a:lnTo>
                    <a:pt x="1700001" y="263879"/>
                  </a:lnTo>
                  <a:lnTo>
                    <a:pt x="1703106" y="259533"/>
                  </a:lnTo>
                  <a:lnTo>
                    <a:pt x="1700001" y="259533"/>
                  </a:lnTo>
                  <a:lnTo>
                    <a:pt x="1700001" y="256428"/>
                  </a:lnTo>
                  <a:lnTo>
                    <a:pt x="1683237" y="254255"/>
                  </a:lnTo>
                  <a:lnTo>
                    <a:pt x="1673924" y="248978"/>
                  </a:lnTo>
                  <a:lnTo>
                    <a:pt x="1666473" y="239354"/>
                  </a:lnTo>
                  <a:lnTo>
                    <a:pt x="1673924" y="237181"/>
                  </a:lnTo>
                  <a:lnTo>
                    <a:pt x="1680132" y="235007"/>
                  </a:lnTo>
                  <a:lnTo>
                    <a:pt x="1683237" y="234076"/>
                  </a:lnTo>
                  <a:lnTo>
                    <a:pt x="1687273" y="231903"/>
                  </a:lnTo>
                  <a:lnTo>
                    <a:pt x="1690377" y="229730"/>
                  </a:lnTo>
                  <a:lnTo>
                    <a:pt x="1694413" y="226625"/>
                  </a:lnTo>
                  <a:lnTo>
                    <a:pt x="1694413" y="222279"/>
                  </a:lnTo>
                  <a:lnTo>
                    <a:pt x="1679822" y="222279"/>
                  </a:lnTo>
                  <a:lnTo>
                    <a:pt x="1675786" y="224452"/>
                  </a:lnTo>
                  <a:lnTo>
                    <a:pt x="1672682" y="224452"/>
                  </a:lnTo>
                  <a:lnTo>
                    <a:pt x="1668646" y="226625"/>
                  </a:lnTo>
                  <a:lnTo>
                    <a:pt x="1663369" y="226625"/>
                  </a:lnTo>
                  <a:lnTo>
                    <a:pt x="1654055" y="209861"/>
                  </a:lnTo>
                  <a:lnTo>
                    <a:pt x="1643500" y="193097"/>
                  </a:lnTo>
                  <a:lnTo>
                    <a:pt x="1644431" y="187820"/>
                  </a:lnTo>
                  <a:lnTo>
                    <a:pt x="1644431" y="184715"/>
                  </a:lnTo>
                  <a:lnTo>
                    <a:pt x="1646604" y="182542"/>
                  </a:lnTo>
                  <a:lnTo>
                    <a:pt x="1648778" y="178196"/>
                  </a:lnTo>
                  <a:lnTo>
                    <a:pt x="1648778" y="175091"/>
                  </a:lnTo>
                  <a:lnTo>
                    <a:pt x="1650951" y="169814"/>
                  </a:lnTo>
                  <a:lnTo>
                    <a:pt x="1646915" y="169814"/>
                  </a:lnTo>
                  <a:lnTo>
                    <a:pt x="1646915" y="165468"/>
                  </a:lnTo>
                  <a:lnTo>
                    <a:pt x="1643810" y="167641"/>
                  </a:lnTo>
                  <a:lnTo>
                    <a:pt x="1641637" y="167641"/>
                  </a:lnTo>
                  <a:lnTo>
                    <a:pt x="1639464" y="167641"/>
                  </a:lnTo>
                  <a:lnTo>
                    <a:pt x="1639464" y="167641"/>
                  </a:lnTo>
                  <a:lnTo>
                    <a:pt x="1637291" y="167641"/>
                  </a:lnTo>
                  <a:lnTo>
                    <a:pt x="1637291" y="165468"/>
                  </a:lnTo>
                  <a:lnTo>
                    <a:pt x="1634187" y="162363"/>
                  </a:lnTo>
                  <a:lnTo>
                    <a:pt x="1632013" y="158017"/>
                  </a:lnTo>
                  <a:lnTo>
                    <a:pt x="1629840" y="154912"/>
                  </a:lnTo>
                  <a:lnTo>
                    <a:pt x="1628909" y="152739"/>
                  </a:lnTo>
                  <a:lnTo>
                    <a:pt x="1628909" y="147462"/>
                  </a:lnTo>
                  <a:lnTo>
                    <a:pt x="1626736" y="141253"/>
                  </a:lnTo>
                  <a:lnTo>
                    <a:pt x="1646604" y="128525"/>
                  </a:lnTo>
                  <a:lnTo>
                    <a:pt x="1666473" y="117969"/>
                  </a:lnTo>
                  <a:lnTo>
                    <a:pt x="1668646" y="123247"/>
                  </a:lnTo>
                  <a:lnTo>
                    <a:pt x="1670819" y="128525"/>
                  </a:lnTo>
                  <a:lnTo>
                    <a:pt x="1672992" y="130698"/>
                  </a:lnTo>
                  <a:lnTo>
                    <a:pt x="1676097" y="132871"/>
                  </a:lnTo>
                  <a:lnTo>
                    <a:pt x="1678270" y="132871"/>
                  </a:lnTo>
                  <a:lnTo>
                    <a:pt x="1680443" y="133802"/>
                  </a:lnTo>
                  <a:lnTo>
                    <a:pt x="1683547" y="135975"/>
                  </a:lnTo>
                  <a:lnTo>
                    <a:pt x="1687583" y="138148"/>
                  </a:lnTo>
                  <a:lnTo>
                    <a:pt x="1690688" y="148704"/>
                  </a:lnTo>
                  <a:lnTo>
                    <a:pt x="1692861" y="162363"/>
                  </a:lnTo>
                  <a:lnTo>
                    <a:pt x="1695034" y="175091"/>
                  </a:lnTo>
                  <a:lnTo>
                    <a:pt x="1703416" y="175091"/>
                  </a:lnTo>
                  <a:lnTo>
                    <a:pt x="1703416" y="165468"/>
                  </a:lnTo>
                  <a:lnTo>
                    <a:pt x="1700311" y="154912"/>
                  </a:lnTo>
                  <a:lnTo>
                    <a:pt x="1700311" y="141253"/>
                  </a:lnTo>
                  <a:lnTo>
                    <a:pt x="1703416" y="128525"/>
                  </a:lnTo>
                  <a:lnTo>
                    <a:pt x="1707452" y="117969"/>
                  </a:lnTo>
                  <a:lnTo>
                    <a:pt x="1730114" y="113934"/>
                  </a:lnTo>
                  <a:lnTo>
                    <a:pt x="1730114" y="113934"/>
                  </a:lnTo>
                  <a:lnTo>
                    <a:pt x="1730114" y="113934"/>
                  </a:lnTo>
                  <a:close/>
                  <a:moveTo>
                    <a:pt x="2755827" y="104620"/>
                  </a:moveTo>
                  <a:lnTo>
                    <a:pt x="2761105" y="108966"/>
                  </a:lnTo>
                  <a:lnTo>
                    <a:pt x="2765140" y="112071"/>
                  </a:lnTo>
                  <a:lnTo>
                    <a:pt x="2770418" y="112071"/>
                  </a:lnTo>
                  <a:lnTo>
                    <a:pt x="2775696" y="112071"/>
                  </a:lnTo>
                  <a:lnTo>
                    <a:pt x="2785009" y="114244"/>
                  </a:lnTo>
                  <a:lnTo>
                    <a:pt x="2782836" y="118590"/>
                  </a:lnTo>
                  <a:lnTo>
                    <a:pt x="2782836" y="119522"/>
                  </a:lnTo>
                  <a:lnTo>
                    <a:pt x="2782836" y="121695"/>
                  </a:lnTo>
                  <a:lnTo>
                    <a:pt x="2781905" y="123868"/>
                  </a:lnTo>
                  <a:lnTo>
                    <a:pt x="2781905" y="126041"/>
                  </a:lnTo>
                  <a:lnTo>
                    <a:pt x="2768245" y="133492"/>
                  </a:lnTo>
                  <a:lnTo>
                    <a:pt x="2750550" y="136596"/>
                  </a:lnTo>
                  <a:lnTo>
                    <a:pt x="2731613" y="138769"/>
                  </a:lnTo>
                  <a:lnTo>
                    <a:pt x="2730681" y="134423"/>
                  </a:lnTo>
                  <a:lnTo>
                    <a:pt x="2730681" y="131319"/>
                  </a:lnTo>
                  <a:lnTo>
                    <a:pt x="2728508" y="126972"/>
                  </a:lnTo>
                  <a:lnTo>
                    <a:pt x="2728508" y="121695"/>
                  </a:lnTo>
                  <a:lnTo>
                    <a:pt x="2733786" y="118590"/>
                  </a:lnTo>
                  <a:lnTo>
                    <a:pt x="2737821" y="114244"/>
                  </a:lnTo>
                  <a:lnTo>
                    <a:pt x="2740926" y="112071"/>
                  </a:lnTo>
                  <a:lnTo>
                    <a:pt x="2744961" y="108966"/>
                  </a:lnTo>
                  <a:lnTo>
                    <a:pt x="2748066" y="106793"/>
                  </a:lnTo>
                  <a:lnTo>
                    <a:pt x="2755827" y="104620"/>
                  </a:lnTo>
                  <a:lnTo>
                    <a:pt x="2755827" y="104620"/>
                  </a:lnTo>
                  <a:lnTo>
                    <a:pt x="2755827" y="104620"/>
                  </a:lnTo>
                  <a:close/>
                  <a:moveTo>
                    <a:pt x="2195472" y="104620"/>
                  </a:moveTo>
                  <a:lnTo>
                    <a:pt x="2210063" y="106793"/>
                  </a:lnTo>
                  <a:lnTo>
                    <a:pt x="2220619" y="112071"/>
                  </a:lnTo>
                  <a:lnTo>
                    <a:pt x="2231174" y="118280"/>
                  </a:lnTo>
                  <a:lnTo>
                    <a:pt x="2228069" y="121384"/>
                  </a:lnTo>
                  <a:lnTo>
                    <a:pt x="2225896" y="126662"/>
                  </a:lnTo>
                  <a:lnTo>
                    <a:pt x="2222792" y="128835"/>
                  </a:lnTo>
                  <a:lnTo>
                    <a:pt x="2217514" y="131008"/>
                  </a:lnTo>
                  <a:lnTo>
                    <a:pt x="2211305" y="133181"/>
                  </a:lnTo>
                  <a:lnTo>
                    <a:pt x="2203855" y="133181"/>
                  </a:lnTo>
                  <a:lnTo>
                    <a:pt x="2198577" y="136286"/>
                  </a:lnTo>
                  <a:lnTo>
                    <a:pt x="2193300" y="136286"/>
                  </a:lnTo>
                  <a:lnTo>
                    <a:pt x="2188022" y="138459"/>
                  </a:lnTo>
                  <a:lnTo>
                    <a:pt x="2180571" y="138459"/>
                  </a:lnTo>
                  <a:lnTo>
                    <a:pt x="2180571" y="126972"/>
                  </a:lnTo>
                  <a:lnTo>
                    <a:pt x="2181502" y="119522"/>
                  </a:lnTo>
                  <a:lnTo>
                    <a:pt x="2188953" y="114244"/>
                  </a:lnTo>
                  <a:lnTo>
                    <a:pt x="2195472" y="104620"/>
                  </a:lnTo>
                  <a:lnTo>
                    <a:pt x="2195472" y="104620"/>
                  </a:lnTo>
                  <a:lnTo>
                    <a:pt x="2195472" y="104620"/>
                  </a:lnTo>
                  <a:close/>
                  <a:moveTo>
                    <a:pt x="798156" y="104620"/>
                  </a:moveTo>
                  <a:lnTo>
                    <a:pt x="812747" y="104620"/>
                  </a:lnTo>
                  <a:lnTo>
                    <a:pt x="815852" y="114244"/>
                  </a:lnTo>
                  <a:lnTo>
                    <a:pt x="819887" y="119522"/>
                  </a:lnTo>
                  <a:lnTo>
                    <a:pt x="822992" y="126972"/>
                  </a:lnTo>
                  <a:lnTo>
                    <a:pt x="825165" y="138459"/>
                  </a:lnTo>
                  <a:lnTo>
                    <a:pt x="822060" y="138459"/>
                  </a:lnTo>
                  <a:lnTo>
                    <a:pt x="810574" y="131008"/>
                  </a:lnTo>
                  <a:lnTo>
                    <a:pt x="803123" y="123557"/>
                  </a:lnTo>
                  <a:lnTo>
                    <a:pt x="797846" y="116107"/>
                  </a:lnTo>
                  <a:lnTo>
                    <a:pt x="797846" y="104620"/>
                  </a:lnTo>
                  <a:lnTo>
                    <a:pt x="798156" y="104620"/>
                  </a:lnTo>
                  <a:lnTo>
                    <a:pt x="798156" y="104620"/>
                  </a:lnTo>
                  <a:close/>
                  <a:moveTo>
                    <a:pt x="2852997" y="81337"/>
                  </a:moveTo>
                  <a:lnTo>
                    <a:pt x="2856101" y="81337"/>
                  </a:lnTo>
                  <a:lnTo>
                    <a:pt x="2860137" y="83510"/>
                  </a:lnTo>
                  <a:lnTo>
                    <a:pt x="2861068" y="83510"/>
                  </a:lnTo>
                  <a:lnTo>
                    <a:pt x="2863241" y="83510"/>
                  </a:lnTo>
                  <a:lnTo>
                    <a:pt x="2865415" y="84441"/>
                  </a:lnTo>
                  <a:lnTo>
                    <a:pt x="2861379" y="88788"/>
                  </a:lnTo>
                  <a:lnTo>
                    <a:pt x="2858274" y="91892"/>
                  </a:lnTo>
                  <a:lnTo>
                    <a:pt x="2856101" y="97170"/>
                  </a:lnTo>
                  <a:lnTo>
                    <a:pt x="2853928" y="101516"/>
                  </a:lnTo>
                  <a:lnTo>
                    <a:pt x="2852997" y="108966"/>
                  </a:lnTo>
                  <a:lnTo>
                    <a:pt x="2856101" y="108966"/>
                  </a:lnTo>
                  <a:lnTo>
                    <a:pt x="2860137" y="103689"/>
                  </a:lnTo>
                  <a:lnTo>
                    <a:pt x="2863241" y="99343"/>
                  </a:lnTo>
                  <a:lnTo>
                    <a:pt x="2867277" y="96238"/>
                  </a:lnTo>
                  <a:lnTo>
                    <a:pt x="2872555" y="94065"/>
                  </a:lnTo>
                  <a:lnTo>
                    <a:pt x="2883110" y="104620"/>
                  </a:lnTo>
                  <a:lnTo>
                    <a:pt x="2896770" y="114244"/>
                  </a:lnTo>
                  <a:lnTo>
                    <a:pt x="2905151" y="121695"/>
                  </a:lnTo>
                  <a:lnTo>
                    <a:pt x="2905151" y="145910"/>
                  </a:lnTo>
                  <a:lnTo>
                    <a:pt x="2911360" y="151187"/>
                  </a:lnTo>
                  <a:lnTo>
                    <a:pt x="2916638" y="155533"/>
                  </a:lnTo>
                  <a:lnTo>
                    <a:pt x="2921916" y="156465"/>
                  </a:lnTo>
                  <a:lnTo>
                    <a:pt x="2925952" y="163915"/>
                  </a:lnTo>
                  <a:lnTo>
                    <a:pt x="2929056" y="178817"/>
                  </a:lnTo>
                  <a:lnTo>
                    <a:pt x="2921605" y="188441"/>
                  </a:lnTo>
                  <a:lnTo>
                    <a:pt x="2918501" y="198064"/>
                  </a:lnTo>
                  <a:lnTo>
                    <a:pt x="2911050" y="203342"/>
                  </a:lnTo>
                  <a:lnTo>
                    <a:pt x="2901737" y="205515"/>
                  </a:lnTo>
                  <a:lnTo>
                    <a:pt x="2884972" y="206446"/>
                  </a:lnTo>
                  <a:lnTo>
                    <a:pt x="2872555" y="195891"/>
                  </a:lnTo>
                  <a:lnTo>
                    <a:pt x="2853618" y="186267"/>
                  </a:lnTo>
                  <a:lnTo>
                    <a:pt x="2833749" y="180990"/>
                  </a:lnTo>
                  <a:lnTo>
                    <a:pt x="2813881" y="173539"/>
                  </a:lnTo>
                  <a:lnTo>
                    <a:pt x="2796185" y="166089"/>
                  </a:lnTo>
                  <a:lnTo>
                    <a:pt x="2784699" y="155533"/>
                  </a:lnTo>
                  <a:lnTo>
                    <a:pt x="2792149" y="151187"/>
                  </a:lnTo>
                  <a:lnTo>
                    <a:pt x="2797427" y="148083"/>
                  </a:lnTo>
                  <a:lnTo>
                    <a:pt x="2801463" y="143736"/>
                  </a:lnTo>
                  <a:lnTo>
                    <a:pt x="2803636" y="138459"/>
                  </a:lnTo>
                  <a:lnTo>
                    <a:pt x="2804567" y="128835"/>
                  </a:lnTo>
                  <a:lnTo>
                    <a:pt x="2803636" y="125731"/>
                  </a:lnTo>
                  <a:lnTo>
                    <a:pt x="2801463" y="119522"/>
                  </a:lnTo>
                  <a:lnTo>
                    <a:pt x="2801463" y="111760"/>
                  </a:lnTo>
                  <a:lnTo>
                    <a:pt x="2801463" y="104310"/>
                  </a:lnTo>
                  <a:lnTo>
                    <a:pt x="2801463" y="103378"/>
                  </a:lnTo>
                  <a:lnTo>
                    <a:pt x="2803636" y="103378"/>
                  </a:lnTo>
                  <a:lnTo>
                    <a:pt x="2803636" y="103378"/>
                  </a:lnTo>
                  <a:lnTo>
                    <a:pt x="2803636" y="103378"/>
                  </a:lnTo>
                  <a:lnTo>
                    <a:pt x="2803636" y="103378"/>
                  </a:lnTo>
                  <a:lnTo>
                    <a:pt x="2804567" y="101205"/>
                  </a:lnTo>
                  <a:lnTo>
                    <a:pt x="2821331" y="96859"/>
                  </a:lnTo>
                  <a:lnTo>
                    <a:pt x="2839027" y="88477"/>
                  </a:lnTo>
                  <a:lnTo>
                    <a:pt x="2852997" y="81337"/>
                  </a:lnTo>
                  <a:lnTo>
                    <a:pt x="2852997" y="81337"/>
                  </a:lnTo>
                  <a:lnTo>
                    <a:pt x="2852997" y="81337"/>
                  </a:lnTo>
                  <a:close/>
                  <a:moveTo>
                    <a:pt x="2621404" y="76991"/>
                  </a:moveTo>
                  <a:lnTo>
                    <a:pt x="2631959" y="76991"/>
                  </a:lnTo>
                  <a:lnTo>
                    <a:pt x="2646550" y="91892"/>
                  </a:lnTo>
                  <a:lnTo>
                    <a:pt x="2665487" y="104620"/>
                  </a:lnTo>
                  <a:lnTo>
                    <a:pt x="2665487" y="108656"/>
                  </a:lnTo>
                  <a:lnTo>
                    <a:pt x="2661451" y="108656"/>
                  </a:lnTo>
                  <a:lnTo>
                    <a:pt x="2661451" y="113934"/>
                  </a:lnTo>
                  <a:lnTo>
                    <a:pt x="2643756" y="104310"/>
                  </a:lnTo>
                  <a:lnTo>
                    <a:pt x="2631338" y="91582"/>
                  </a:lnTo>
                  <a:lnTo>
                    <a:pt x="2621404" y="76991"/>
                  </a:lnTo>
                  <a:lnTo>
                    <a:pt x="2621404" y="76991"/>
                  </a:lnTo>
                  <a:lnTo>
                    <a:pt x="2621404" y="76991"/>
                  </a:lnTo>
                  <a:close/>
                  <a:moveTo>
                    <a:pt x="2255078" y="71713"/>
                  </a:moveTo>
                  <a:lnTo>
                    <a:pt x="2269669" y="76059"/>
                  </a:lnTo>
                  <a:lnTo>
                    <a:pt x="2281155" y="79164"/>
                  </a:lnTo>
                  <a:lnTo>
                    <a:pt x="2291711" y="84441"/>
                  </a:lnTo>
                  <a:lnTo>
                    <a:pt x="2291711" y="94065"/>
                  </a:lnTo>
                  <a:lnTo>
                    <a:pt x="2282397" y="96238"/>
                  </a:lnTo>
                  <a:lnTo>
                    <a:pt x="2274015" y="99343"/>
                  </a:lnTo>
                  <a:lnTo>
                    <a:pt x="2260356" y="101516"/>
                  </a:lnTo>
                  <a:lnTo>
                    <a:pt x="2255078" y="103689"/>
                  </a:lnTo>
                  <a:lnTo>
                    <a:pt x="2251974" y="104620"/>
                  </a:lnTo>
                  <a:lnTo>
                    <a:pt x="2245765" y="104620"/>
                  </a:lnTo>
                  <a:lnTo>
                    <a:pt x="2240487" y="104620"/>
                  </a:lnTo>
                  <a:lnTo>
                    <a:pt x="2240487" y="94065"/>
                  </a:lnTo>
                  <a:lnTo>
                    <a:pt x="2244523" y="88788"/>
                  </a:lnTo>
                  <a:lnTo>
                    <a:pt x="2249800" y="81337"/>
                  </a:lnTo>
                  <a:lnTo>
                    <a:pt x="2255078" y="71713"/>
                  </a:lnTo>
                  <a:lnTo>
                    <a:pt x="2255078" y="71713"/>
                  </a:lnTo>
                  <a:lnTo>
                    <a:pt x="2255078" y="71713"/>
                  </a:lnTo>
                  <a:close/>
                  <a:moveTo>
                    <a:pt x="1810520" y="61158"/>
                  </a:moveTo>
                  <a:lnTo>
                    <a:pt x="1810520" y="81337"/>
                  </a:lnTo>
                  <a:lnTo>
                    <a:pt x="1817970" y="81337"/>
                  </a:lnTo>
                  <a:lnTo>
                    <a:pt x="1822006" y="79164"/>
                  </a:lnTo>
                  <a:lnTo>
                    <a:pt x="1825111" y="79164"/>
                  </a:lnTo>
                  <a:lnTo>
                    <a:pt x="1829146" y="79164"/>
                  </a:lnTo>
                  <a:lnTo>
                    <a:pt x="1830078" y="79164"/>
                  </a:lnTo>
                  <a:lnTo>
                    <a:pt x="1834114" y="81337"/>
                  </a:lnTo>
                  <a:lnTo>
                    <a:pt x="1839391" y="84441"/>
                  </a:lnTo>
                  <a:lnTo>
                    <a:pt x="1839391" y="94065"/>
                  </a:lnTo>
                  <a:lnTo>
                    <a:pt x="1843427" y="96238"/>
                  </a:lnTo>
                  <a:lnTo>
                    <a:pt x="1848705" y="96238"/>
                  </a:lnTo>
                  <a:lnTo>
                    <a:pt x="1851809" y="94065"/>
                  </a:lnTo>
                  <a:lnTo>
                    <a:pt x="1858018" y="94065"/>
                  </a:lnTo>
                  <a:lnTo>
                    <a:pt x="1858949" y="91892"/>
                  </a:lnTo>
                  <a:lnTo>
                    <a:pt x="1862985" y="94065"/>
                  </a:lnTo>
                  <a:lnTo>
                    <a:pt x="1866090" y="97170"/>
                  </a:lnTo>
                  <a:lnTo>
                    <a:pt x="1870125" y="103378"/>
                  </a:lnTo>
                  <a:lnTo>
                    <a:pt x="1873230" y="108656"/>
                  </a:lnTo>
                  <a:lnTo>
                    <a:pt x="1867952" y="121384"/>
                  </a:lnTo>
                  <a:lnTo>
                    <a:pt x="1862675" y="134113"/>
                  </a:lnTo>
                  <a:lnTo>
                    <a:pt x="1858639" y="149014"/>
                  </a:lnTo>
                  <a:lnTo>
                    <a:pt x="1846221" y="149014"/>
                  </a:lnTo>
                  <a:lnTo>
                    <a:pt x="1836908" y="153360"/>
                  </a:lnTo>
                  <a:lnTo>
                    <a:pt x="1828526" y="158638"/>
                  </a:lnTo>
                  <a:lnTo>
                    <a:pt x="1813935" y="162984"/>
                  </a:lnTo>
                  <a:lnTo>
                    <a:pt x="1804621" y="155533"/>
                  </a:lnTo>
                  <a:lnTo>
                    <a:pt x="1792203" y="151187"/>
                  </a:lnTo>
                  <a:lnTo>
                    <a:pt x="1779786" y="145910"/>
                  </a:lnTo>
                  <a:lnTo>
                    <a:pt x="1777613" y="141563"/>
                  </a:lnTo>
                  <a:lnTo>
                    <a:pt x="1777613" y="138459"/>
                  </a:lnTo>
                  <a:lnTo>
                    <a:pt x="1775439" y="134113"/>
                  </a:lnTo>
                  <a:lnTo>
                    <a:pt x="1773266" y="128835"/>
                  </a:lnTo>
                  <a:lnTo>
                    <a:pt x="1767989" y="123557"/>
                  </a:lnTo>
                  <a:lnTo>
                    <a:pt x="1762711" y="118280"/>
                  </a:lnTo>
                  <a:lnTo>
                    <a:pt x="1758675" y="113934"/>
                  </a:lnTo>
                  <a:lnTo>
                    <a:pt x="1755571" y="106483"/>
                  </a:lnTo>
                  <a:lnTo>
                    <a:pt x="1753398" y="93755"/>
                  </a:lnTo>
                  <a:lnTo>
                    <a:pt x="1760848" y="84131"/>
                  </a:lnTo>
                  <a:lnTo>
                    <a:pt x="1766126" y="76680"/>
                  </a:lnTo>
                  <a:lnTo>
                    <a:pt x="1773577" y="76680"/>
                  </a:lnTo>
                  <a:lnTo>
                    <a:pt x="1779786" y="78853"/>
                  </a:lnTo>
                  <a:lnTo>
                    <a:pt x="1787236" y="81026"/>
                  </a:lnTo>
                  <a:lnTo>
                    <a:pt x="1794687" y="81026"/>
                  </a:lnTo>
                  <a:lnTo>
                    <a:pt x="1794687" y="68298"/>
                  </a:lnTo>
                  <a:lnTo>
                    <a:pt x="1797791" y="66125"/>
                  </a:lnTo>
                  <a:lnTo>
                    <a:pt x="1801827" y="63952"/>
                  </a:lnTo>
                  <a:lnTo>
                    <a:pt x="1802759" y="63952"/>
                  </a:lnTo>
                  <a:lnTo>
                    <a:pt x="1806794" y="61779"/>
                  </a:lnTo>
                  <a:lnTo>
                    <a:pt x="1810520" y="61158"/>
                  </a:lnTo>
                  <a:lnTo>
                    <a:pt x="1810520" y="61158"/>
                  </a:lnTo>
                  <a:lnTo>
                    <a:pt x="1810520" y="61158"/>
                  </a:lnTo>
                  <a:close/>
                  <a:moveTo>
                    <a:pt x="2281155" y="47498"/>
                  </a:moveTo>
                  <a:lnTo>
                    <a:pt x="2295747" y="47498"/>
                  </a:lnTo>
                  <a:lnTo>
                    <a:pt x="2304129" y="57122"/>
                  </a:lnTo>
                  <a:lnTo>
                    <a:pt x="2313442" y="62400"/>
                  </a:lnTo>
                  <a:lnTo>
                    <a:pt x="2320893" y="69850"/>
                  </a:lnTo>
                  <a:lnTo>
                    <a:pt x="2328343" y="81337"/>
                  </a:lnTo>
                  <a:lnTo>
                    <a:pt x="2311579" y="81337"/>
                  </a:lnTo>
                  <a:lnTo>
                    <a:pt x="2301024" y="69850"/>
                  </a:lnTo>
                  <a:lnTo>
                    <a:pt x="2289538" y="61468"/>
                  </a:lnTo>
                  <a:lnTo>
                    <a:pt x="2281155" y="47498"/>
                  </a:lnTo>
                  <a:lnTo>
                    <a:pt x="2281155" y="47498"/>
                  </a:lnTo>
                  <a:lnTo>
                    <a:pt x="2281155" y="47498"/>
                  </a:lnTo>
                  <a:close/>
                  <a:moveTo>
                    <a:pt x="439281" y="47498"/>
                  </a:moveTo>
                  <a:lnTo>
                    <a:pt x="451699" y="47498"/>
                  </a:lnTo>
                  <a:lnTo>
                    <a:pt x="456976" y="51844"/>
                  </a:lnTo>
                  <a:lnTo>
                    <a:pt x="461012" y="54949"/>
                  </a:lnTo>
                  <a:lnTo>
                    <a:pt x="463185" y="59295"/>
                  </a:lnTo>
                  <a:lnTo>
                    <a:pt x="466290" y="64573"/>
                  </a:lnTo>
                  <a:lnTo>
                    <a:pt x="468463" y="68919"/>
                  </a:lnTo>
                  <a:lnTo>
                    <a:pt x="477776" y="59295"/>
                  </a:lnTo>
                  <a:lnTo>
                    <a:pt x="488331" y="54949"/>
                  </a:lnTo>
                  <a:lnTo>
                    <a:pt x="505095" y="57122"/>
                  </a:lnTo>
                  <a:lnTo>
                    <a:pt x="505095" y="72023"/>
                  </a:lnTo>
                  <a:lnTo>
                    <a:pt x="528068" y="74197"/>
                  </a:lnTo>
                  <a:lnTo>
                    <a:pt x="548868" y="77301"/>
                  </a:lnTo>
                  <a:lnTo>
                    <a:pt x="566564" y="81647"/>
                  </a:lnTo>
                  <a:lnTo>
                    <a:pt x="586432" y="83820"/>
                  </a:lnTo>
                  <a:lnTo>
                    <a:pt x="608474" y="81647"/>
                  </a:lnTo>
                  <a:lnTo>
                    <a:pt x="608474" y="94376"/>
                  </a:lnTo>
                  <a:lnTo>
                    <a:pt x="612510" y="94376"/>
                  </a:lnTo>
                  <a:lnTo>
                    <a:pt x="615614" y="94376"/>
                  </a:lnTo>
                  <a:lnTo>
                    <a:pt x="617787" y="94376"/>
                  </a:lnTo>
                  <a:lnTo>
                    <a:pt x="619960" y="96549"/>
                  </a:lnTo>
                  <a:lnTo>
                    <a:pt x="622133" y="97480"/>
                  </a:lnTo>
                  <a:lnTo>
                    <a:pt x="618098" y="97480"/>
                  </a:lnTo>
                  <a:lnTo>
                    <a:pt x="601023" y="108656"/>
                  </a:lnTo>
                  <a:lnTo>
                    <a:pt x="581155" y="121384"/>
                  </a:lnTo>
                  <a:lnTo>
                    <a:pt x="557250" y="132871"/>
                  </a:lnTo>
                  <a:lnTo>
                    <a:pt x="535209" y="145599"/>
                  </a:lnTo>
                  <a:lnTo>
                    <a:pt x="519686" y="156154"/>
                  </a:lnTo>
                  <a:lnTo>
                    <a:pt x="508200" y="165778"/>
                  </a:lnTo>
                  <a:lnTo>
                    <a:pt x="524964" y="165778"/>
                  </a:lnTo>
                  <a:lnTo>
                    <a:pt x="530241" y="162674"/>
                  </a:lnTo>
                  <a:lnTo>
                    <a:pt x="535519" y="160500"/>
                  </a:lnTo>
                  <a:lnTo>
                    <a:pt x="541728" y="158327"/>
                  </a:lnTo>
                  <a:lnTo>
                    <a:pt x="549179" y="158327"/>
                  </a:lnTo>
                  <a:lnTo>
                    <a:pt x="549179" y="162674"/>
                  </a:lnTo>
                  <a:lnTo>
                    <a:pt x="527137" y="178506"/>
                  </a:lnTo>
                  <a:lnTo>
                    <a:pt x="508200" y="195270"/>
                  </a:lnTo>
                  <a:lnTo>
                    <a:pt x="492677" y="212034"/>
                  </a:lnTo>
                  <a:lnTo>
                    <a:pt x="473740" y="226936"/>
                  </a:lnTo>
                  <a:lnTo>
                    <a:pt x="453872" y="239664"/>
                  </a:lnTo>
                  <a:lnTo>
                    <a:pt x="427794" y="247115"/>
                  </a:lnTo>
                  <a:lnTo>
                    <a:pt x="427794" y="259843"/>
                  </a:lnTo>
                  <a:lnTo>
                    <a:pt x="415377" y="262016"/>
                  </a:lnTo>
                  <a:lnTo>
                    <a:pt x="400786" y="267294"/>
                  </a:lnTo>
                  <a:lnTo>
                    <a:pt x="392403" y="274745"/>
                  </a:lnTo>
                  <a:lnTo>
                    <a:pt x="397681" y="279091"/>
                  </a:lnTo>
                  <a:lnTo>
                    <a:pt x="400786" y="282195"/>
                  </a:lnTo>
                  <a:lnTo>
                    <a:pt x="402959" y="284368"/>
                  </a:lnTo>
                  <a:lnTo>
                    <a:pt x="402959" y="287473"/>
                  </a:lnTo>
                  <a:lnTo>
                    <a:pt x="402959" y="291819"/>
                  </a:lnTo>
                  <a:lnTo>
                    <a:pt x="400786" y="297097"/>
                  </a:lnTo>
                  <a:lnTo>
                    <a:pt x="400786" y="304547"/>
                  </a:lnTo>
                  <a:lnTo>
                    <a:pt x="361048" y="307652"/>
                  </a:lnTo>
                  <a:lnTo>
                    <a:pt x="361048" y="311998"/>
                  </a:lnTo>
                  <a:lnTo>
                    <a:pt x="366326" y="314171"/>
                  </a:lnTo>
                  <a:lnTo>
                    <a:pt x="368499" y="314171"/>
                  </a:lnTo>
                  <a:lnTo>
                    <a:pt x="371604" y="314171"/>
                  </a:lnTo>
                  <a:lnTo>
                    <a:pt x="371604" y="314171"/>
                  </a:lnTo>
                  <a:lnTo>
                    <a:pt x="373777" y="315103"/>
                  </a:lnTo>
                  <a:lnTo>
                    <a:pt x="373777" y="317276"/>
                  </a:lnTo>
                  <a:lnTo>
                    <a:pt x="377813" y="321622"/>
                  </a:lnTo>
                  <a:lnTo>
                    <a:pt x="371604" y="321622"/>
                  </a:lnTo>
                  <a:lnTo>
                    <a:pt x="363222" y="324726"/>
                  </a:lnTo>
                  <a:lnTo>
                    <a:pt x="351735" y="329073"/>
                  </a:lnTo>
                  <a:lnTo>
                    <a:pt x="341180" y="332177"/>
                  </a:lnTo>
                  <a:lnTo>
                    <a:pt x="344284" y="334350"/>
                  </a:lnTo>
                  <a:lnTo>
                    <a:pt x="346458" y="334350"/>
                  </a:lnTo>
                  <a:lnTo>
                    <a:pt x="348631" y="334350"/>
                  </a:lnTo>
                  <a:lnTo>
                    <a:pt x="349562" y="336523"/>
                  </a:lnTo>
                  <a:lnTo>
                    <a:pt x="351735" y="336523"/>
                  </a:lnTo>
                  <a:lnTo>
                    <a:pt x="349562" y="339628"/>
                  </a:lnTo>
                  <a:lnTo>
                    <a:pt x="348631" y="343974"/>
                  </a:lnTo>
                  <a:lnTo>
                    <a:pt x="346458" y="344905"/>
                  </a:lnTo>
                  <a:lnTo>
                    <a:pt x="348631" y="347078"/>
                  </a:lnTo>
                  <a:lnTo>
                    <a:pt x="348631" y="349252"/>
                  </a:lnTo>
                  <a:lnTo>
                    <a:pt x="349562" y="352356"/>
                  </a:lnTo>
                  <a:lnTo>
                    <a:pt x="351735" y="356702"/>
                  </a:lnTo>
                  <a:lnTo>
                    <a:pt x="344284" y="358875"/>
                  </a:lnTo>
                  <a:lnTo>
                    <a:pt x="339007" y="358875"/>
                  </a:lnTo>
                  <a:lnTo>
                    <a:pt x="333729" y="358875"/>
                  </a:lnTo>
                  <a:lnTo>
                    <a:pt x="327520" y="361980"/>
                  </a:lnTo>
                  <a:lnTo>
                    <a:pt x="346458" y="361980"/>
                  </a:lnTo>
                  <a:lnTo>
                    <a:pt x="361048" y="366326"/>
                  </a:lnTo>
                  <a:lnTo>
                    <a:pt x="361048" y="373777"/>
                  </a:lnTo>
                  <a:lnTo>
                    <a:pt x="337144" y="373777"/>
                  </a:lnTo>
                  <a:lnTo>
                    <a:pt x="334971" y="379054"/>
                  </a:lnTo>
                  <a:lnTo>
                    <a:pt x="334971" y="381227"/>
                  </a:lnTo>
                  <a:lnTo>
                    <a:pt x="334971" y="382159"/>
                  </a:lnTo>
                  <a:lnTo>
                    <a:pt x="334040" y="384332"/>
                  </a:lnTo>
                  <a:lnTo>
                    <a:pt x="331867" y="386505"/>
                  </a:lnTo>
                  <a:lnTo>
                    <a:pt x="322553" y="389609"/>
                  </a:lnTo>
                  <a:lnTo>
                    <a:pt x="310135" y="389609"/>
                  </a:lnTo>
                  <a:lnTo>
                    <a:pt x="297717" y="389609"/>
                  </a:lnTo>
                  <a:lnTo>
                    <a:pt x="285300" y="382159"/>
                  </a:lnTo>
                  <a:lnTo>
                    <a:pt x="268536" y="382159"/>
                  </a:lnTo>
                  <a:lnTo>
                    <a:pt x="251772" y="384332"/>
                  </a:lnTo>
                  <a:lnTo>
                    <a:pt x="234076" y="386505"/>
                  </a:lnTo>
                  <a:lnTo>
                    <a:pt x="217312" y="384332"/>
                  </a:lnTo>
                  <a:lnTo>
                    <a:pt x="200548" y="379054"/>
                  </a:lnTo>
                  <a:lnTo>
                    <a:pt x="199617" y="376881"/>
                  </a:lnTo>
                  <a:lnTo>
                    <a:pt x="199617" y="374708"/>
                  </a:lnTo>
                  <a:lnTo>
                    <a:pt x="197444" y="374708"/>
                  </a:lnTo>
                  <a:lnTo>
                    <a:pt x="197444" y="372535"/>
                  </a:lnTo>
                  <a:lnTo>
                    <a:pt x="197444" y="368189"/>
                  </a:lnTo>
                  <a:lnTo>
                    <a:pt x="200548" y="368189"/>
                  </a:lnTo>
                  <a:lnTo>
                    <a:pt x="202721" y="365084"/>
                  </a:lnTo>
                  <a:lnTo>
                    <a:pt x="206757" y="360738"/>
                  </a:lnTo>
                  <a:lnTo>
                    <a:pt x="207688" y="358565"/>
                  </a:lnTo>
                  <a:lnTo>
                    <a:pt x="211724" y="357634"/>
                  </a:lnTo>
                  <a:lnTo>
                    <a:pt x="213897" y="353287"/>
                  </a:lnTo>
                  <a:lnTo>
                    <a:pt x="217002" y="348010"/>
                  </a:lnTo>
                  <a:lnTo>
                    <a:pt x="209551" y="345837"/>
                  </a:lnTo>
                  <a:lnTo>
                    <a:pt x="204273" y="342732"/>
                  </a:lnTo>
                  <a:lnTo>
                    <a:pt x="200238" y="336523"/>
                  </a:lnTo>
                  <a:lnTo>
                    <a:pt x="199306" y="331246"/>
                  </a:lnTo>
                  <a:lnTo>
                    <a:pt x="197133" y="323795"/>
                  </a:lnTo>
                  <a:lnTo>
                    <a:pt x="204584" y="323795"/>
                  </a:lnTo>
                  <a:lnTo>
                    <a:pt x="217002" y="320691"/>
                  </a:lnTo>
                  <a:lnTo>
                    <a:pt x="231593" y="323795"/>
                  </a:lnTo>
                  <a:lnTo>
                    <a:pt x="244010" y="329073"/>
                  </a:lnTo>
                  <a:lnTo>
                    <a:pt x="256428" y="335281"/>
                  </a:lnTo>
                  <a:lnTo>
                    <a:pt x="256428" y="327831"/>
                  </a:lnTo>
                  <a:lnTo>
                    <a:pt x="244010" y="321622"/>
                  </a:lnTo>
                  <a:lnTo>
                    <a:pt x="233455" y="316344"/>
                  </a:lnTo>
                  <a:lnTo>
                    <a:pt x="224142" y="306720"/>
                  </a:lnTo>
                  <a:lnTo>
                    <a:pt x="227246" y="306720"/>
                  </a:lnTo>
                  <a:lnTo>
                    <a:pt x="236560" y="293061"/>
                  </a:lnTo>
                  <a:lnTo>
                    <a:pt x="248046" y="283437"/>
                  </a:lnTo>
                  <a:lnTo>
                    <a:pt x="262637" y="275986"/>
                  </a:lnTo>
                  <a:lnTo>
                    <a:pt x="280333" y="270709"/>
                  </a:lnTo>
                  <a:lnTo>
                    <a:pt x="280333" y="266983"/>
                  </a:lnTo>
                  <a:lnTo>
                    <a:pt x="263568" y="261706"/>
                  </a:lnTo>
                  <a:lnTo>
                    <a:pt x="251151" y="252082"/>
                  </a:lnTo>
                  <a:lnTo>
                    <a:pt x="240595" y="239354"/>
                  </a:lnTo>
                  <a:lnTo>
                    <a:pt x="231282" y="226625"/>
                  </a:lnTo>
                  <a:lnTo>
                    <a:pt x="236560" y="224452"/>
                  </a:lnTo>
                  <a:lnTo>
                    <a:pt x="240595" y="224452"/>
                  </a:lnTo>
                  <a:lnTo>
                    <a:pt x="245873" y="222279"/>
                  </a:lnTo>
                  <a:lnTo>
                    <a:pt x="251151" y="222279"/>
                  </a:lnTo>
                  <a:lnTo>
                    <a:pt x="258601" y="227557"/>
                  </a:lnTo>
                  <a:lnTo>
                    <a:pt x="263879" y="233766"/>
                  </a:lnTo>
                  <a:lnTo>
                    <a:pt x="271330" y="239043"/>
                  </a:lnTo>
                  <a:lnTo>
                    <a:pt x="271330" y="234697"/>
                  </a:lnTo>
                  <a:lnTo>
                    <a:pt x="270398" y="231593"/>
                  </a:lnTo>
                  <a:lnTo>
                    <a:pt x="268225" y="231593"/>
                  </a:lnTo>
                  <a:lnTo>
                    <a:pt x="268225" y="229419"/>
                  </a:lnTo>
                  <a:lnTo>
                    <a:pt x="266052" y="227246"/>
                  </a:lnTo>
                  <a:lnTo>
                    <a:pt x="266052" y="226315"/>
                  </a:lnTo>
                  <a:lnTo>
                    <a:pt x="263879" y="221969"/>
                  </a:lnTo>
                  <a:lnTo>
                    <a:pt x="267915" y="221969"/>
                  </a:lnTo>
                  <a:lnTo>
                    <a:pt x="267915" y="218864"/>
                  </a:lnTo>
                  <a:lnTo>
                    <a:pt x="284679" y="212655"/>
                  </a:lnTo>
                  <a:lnTo>
                    <a:pt x="300201" y="209551"/>
                  </a:lnTo>
                  <a:lnTo>
                    <a:pt x="316965" y="207378"/>
                  </a:lnTo>
                  <a:lnTo>
                    <a:pt x="336834" y="209551"/>
                  </a:lnTo>
                  <a:lnTo>
                    <a:pt x="327520" y="198064"/>
                  </a:lnTo>
                  <a:lnTo>
                    <a:pt x="339007" y="194960"/>
                  </a:lnTo>
                  <a:lnTo>
                    <a:pt x="351425" y="189682"/>
                  </a:lnTo>
                  <a:lnTo>
                    <a:pt x="363842" y="184405"/>
                  </a:lnTo>
                  <a:lnTo>
                    <a:pt x="371293" y="178196"/>
                  </a:lnTo>
                  <a:lnTo>
                    <a:pt x="377502" y="178196"/>
                  </a:lnTo>
                  <a:lnTo>
                    <a:pt x="377502" y="175091"/>
                  </a:lnTo>
                  <a:lnTo>
                    <a:pt x="368189" y="175091"/>
                  </a:lnTo>
                  <a:lnTo>
                    <a:pt x="364153" y="177265"/>
                  </a:lnTo>
                  <a:lnTo>
                    <a:pt x="361048" y="178196"/>
                  </a:lnTo>
                  <a:lnTo>
                    <a:pt x="358875" y="178196"/>
                  </a:lnTo>
                  <a:lnTo>
                    <a:pt x="356702" y="178196"/>
                  </a:lnTo>
                  <a:lnTo>
                    <a:pt x="355771" y="178196"/>
                  </a:lnTo>
                  <a:lnTo>
                    <a:pt x="353598" y="177265"/>
                  </a:lnTo>
                  <a:lnTo>
                    <a:pt x="351425" y="175091"/>
                  </a:lnTo>
                  <a:lnTo>
                    <a:pt x="348320" y="175091"/>
                  </a:lnTo>
                  <a:lnTo>
                    <a:pt x="344284" y="178196"/>
                  </a:lnTo>
                  <a:lnTo>
                    <a:pt x="339007" y="184405"/>
                  </a:lnTo>
                  <a:lnTo>
                    <a:pt x="333729" y="189682"/>
                  </a:lnTo>
                  <a:lnTo>
                    <a:pt x="329693" y="194960"/>
                  </a:lnTo>
                  <a:lnTo>
                    <a:pt x="324416" y="198064"/>
                  </a:lnTo>
                  <a:lnTo>
                    <a:pt x="304547" y="204273"/>
                  </a:lnTo>
                  <a:lnTo>
                    <a:pt x="285610" y="204273"/>
                  </a:lnTo>
                  <a:lnTo>
                    <a:pt x="267915" y="199927"/>
                  </a:lnTo>
                  <a:lnTo>
                    <a:pt x="251151" y="192476"/>
                  </a:lnTo>
                  <a:lnTo>
                    <a:pt x="248978" y="192476"/>
                  </a:lnTo>
                  <a:lnTo>
                    <a:pt x="245873" y="194650"/>
                  </a:lnTo>
                  <a:lnTo>
                    <a:pt x="240595" y="196823"/>
                  </a:lnTo>
                  <a:lnTo>
                    <a:pt x="236560" y="197754"/>
                  </a:lnTo>
                  <a:lnTo>
                    <a:pt x="233455" y="199927"/>
                  </a:lnTo>
                  <a:lnTo>
                    <a:pt x="227246" y="202100"/>
                  </a:lnTo>
                  <a:lnTo>
                    <a:pt x="224142" y="192476"/>
                  </a:lnTo>
                  <a:lnTo>
                    <a:pt x="227246" y="191545"/>
                  </a:lnTo>
                  <a:lnTo>
                    <a:pt x="227246" y="191545"/>
                  </a:lnTo>
                  <a:lnTo>
                    <a:pt x="229419" y="189372"/>
                  </a:lnTo>
                  <a:lnTo>
                    <a:pt x="231593" y="185026"/>
                  </a:lnTo>
                  <a:lnTo>
                    <a:pt x="221037" y="185026"/>
                  </a:lnTo>
                  <a:lnTo>
                    <a:pt x="217002" y="187199"/>
                  </a:lnTo>
                  <a:lnTo>
                    <a:pt x="211724" y="189372"/>
                  </a:lnTo>
                  <a:lnTo>
                    <a:pt x="206446" y="189372"/>
                  </a:lnTo>
                  <a:lnTo>
                    <a:pt x="200238" y="189372"/>
                  </a:lnTo>
                  <a:lnTo>
                    <a:pt x="197133" y="177885"/>
                  </a:lnTo>
                  <a:lnTo>
                    <a:pt x="200238" y="176954"/>
                  </a:lnTo>
                  <a:lnTo>
                    <a:pt x="202411" y="176954"/>
                  </a:lnTo>
                  <a:lnTo>
                    <a:pt x="204584" y="176954"/>
                  </a:lnTo>
                  <a:lnTo>
                    <a:pt x="206757" y="174781"/>
                  </a:lnTo>
                  <a:lnTo>
                    <a:pt x="207688" y="174781"/>
                  </a:lnTo>
                  <a:lnTo>
                    <a:pt x="184715" y="177885"/>
                  </a:lnTo>
                  <a:lnTo>
                    <a:pt x="182542" y="172608"/>
                  </a:lnTo>
                  <a:lnTo>
                    <a:pt x="178506" y="169503"/>
                  </a:lnTo>
                  <a:lnTo>
                    <a:pt x="177575" y="167330"/>
                  </a:lnTo>
                  <a:lnTo>
                    <a:pt x="175402" y="162984"/>
                  </a:lnTo>
                  <a:lnTo>
                    <a:pt x="171366" y="157706"/>
                  </a:lnTo>
                  <a:lnTo>
                    <a:pt x="177575" y="155533"/>
                  </a:lnTo>
                  <a:lnTo>
                    <a:pt x="180679" y="155533"/>
                  </a:lnTo>
                  <a:lnTo>
                    <a:pt x="182853" y="155533"/>
                  </a:lnTo>
                  <a:lnTo>
                    <a:pt x="185026" y="155533"/>
                  </a:lnTo>
                  <a:lnTo>
                    <a:pt x="185026" y="155223"/>
                  </a:lnTo>
                  <a:lnTo>
                    <a:pt x="185957" y="153050"/>
                  </a:lnTo>
                  <a:lnTo>
                    <a:pt x="188130" y="148704"/>
                  </a:lnTo>
                  <a:lnTo>
                    <a:pt x="180679" y="147772"/>
                  </a:lnTo>
                  <a:lnTo>
                    <a:pt x="173229" y="145599"/>
                  </a:lnTo>
                  <a:lnTo>
                    <a:pt x="170124" y="141253"/>
                  </a:lnTo>
                  <a:lnTo>
                    <a:pt x="163915" y="138148"/>
                  </a:lnTo>
                  <a:lnTo>
                    <a:pt x="167951" y="138148"/>
                  </a:lnTo>
                  <a:lnTo>
                    <a:pt x="167951" y="132871"/>
                  </a:lnTo>
                  <a:lnTo>
                    <a:pt x="185647" y="135975"/>
                  </a:lnTo>
                  <a:lnTo>
                    <a:pt x="194960" y="133802"/>
                  </a:lnTo>
                  <a:lnTo>
                    <a:pt x="202411" y="130698"/>
                  </a:lnTo>
                  <a:lnTo>
                    <a:pt x="206446" y="125420"/>
                  </a:lnTo>
                  <a:lnTo>
                    <a:pt x="211724" y="117969"/>
                  </a:lnTo>
                  <a:lnTo>
                    <a:pt x="221037" y="113623"/>
                  </a:lnTo>
                  <a:lnTo>
                    <a:pt x="231593" y="110519"/>
                  </a:lnTo>
                  <a:lnTo>
                    <a:pt x="239043" y="113623"/>
                  </a:lnTo>
                  <a:lnTo>
                    <a:pt x="248357" y="117969"/>
                  </a:lnTo>
                  <a:lnTo>
                    <a:pt x="255807" y="118901"/>
                  </a:lnTo>
                  <a:lnTo>
                    <a:pt x="264189" y="117969"/>
                  </a:lnTo>
                  <a:lnTo>
                    <a:pt x="261085" y="115796"/>
                  </a:lnTo>
                  <a:lnTo>
                    <a:pt x="257049" y="113623"/>
                  </a:lnTo>
                  <a:lnTo>
                    <a:pt x="256118" y="113623"/>
                  </a:lnTo>
                  <a:lnTo>
                    <a:pt x="256118" y="111760"/>
                  </a:lnTo>
                  <a:lnTo>
                    <a:pt x="253945" y="110829"/>
                  </a:lnTo>
                  <a:lnTo>
                    <a:pt x="253945" y="106483"/>
                  </a:lnTo>
                  <a:lnTo>
                    <a:pt x="251772" y="101205"/>
                  </a:lnTo>
                  <a:lnTo>
                    <a:pt x="257049" y="99032"/>
                  </a:lnTo>
                  <a:lnTo>
                    <a:pt x="261085" y="96859"/>
                  </a:lnTo>
                  <a:lnTo>
                    <a:pt x="264189" y="96859"/>
                  </a:lnTo>
                  <a:lnTo>
                    <a:pt x="266363" y="95928"/>
                  </a:lnTo>
                  <a:lnTo>
                    <a:pt x="270398" y="93755"/>
                  </a:lnTo>
                  <a:lnTo>
                    <a:pt x="277849" y="93755"/>
                  </a:lnTo>
                  <a:lnTo>
                    <a:pt x="280953" y="95928"/>
                  </a:lnTo>
                  <a:lnTo>
                    <a:pt x="284989" y="99032"/>
                  </a:lnTo>
                  <a:lnTo>
                    <a:pt x="288094" y="101205"/>
                  </a:lnTo>
                  <a:lnTo>
                    <a:pt x="288094" y="96859"/>
                  </a:lnTo>
                  <a:lnTo>
                    <a:pt x="285921" y="95928"/>
                  </a:lnTo>
                  <a:lnTo>
                    <a:pt x="285921" y="93755"/>
                  </a:lnTo>
                  <a:lnTo>
                    <a:pt x="285921" y="93755"/>
                  </a:lnTo>
                  <a:lnTo>
                    <a:pt x="285921" y="91582"/>
                  </a:lnTo>
                  <a:lnTo>
                    <a:pt x="284989" y="88477"/>
                  </a:lnTo>
                  <a:lnTo>
                    <a:pt x="290267" y="86304"/>
                  </a:lnTo>
                  <a:lnTo>
                    <a:pt x="293371" y="84131"/>
                  </a:lnTo>
                  <a:lnTo>
                    <a:pt x="299580" y="81026"/>
                  </a:lnTo>
                  <a:lnTo>
                    <a:pt x="302685" y="76680"/>
                  </a:lnTo>
                  <a:lnTo>
                    <a:pt x="304858" y="76680"/>
                  </a:lnTo>
                  <a:lnTo>
                    <a:pt x="312308" y="76680"/>
                  </a:lnTo>
                  <a:lnTo>
                    <a:pt x="317586" y="78853"/>
                  </a:lnTo>
                  <a:lnTo>
                    <a:pt x="321622" y="83199"/>
                  </a:lnTo>
                  <a:lnTo>
                    <a:pt x="327831" y="83199"/>
                  </a:lnTo>
                  <a:lnTo>
                    <a:pt x="337144" y="81026"/>
                  </a:lnTo>
                  <a:lnTo>
                    <a:pt x="341180" y="68298"/>
                  </a:lnTo>
                  <a:lnTo>
                    <a:pt x="346458" y="66125"/>
                  </a:lnTo>
                  <a:lnTo>
                    <a:pt x="351735" y="66125"/>
                  </a:lnTo>
                  <a:lnTo>
                    <a:pt x="357013" y="66125"/>
                  </a:lnTo>
                  <a:lnTo>
                    <a:pt x="361048" y="68298"/>
                  </a:lnTo>
                  <a:lnTo>
                    <a:pt x="364153" y="68298"/>
                  </a:lnTo>
                  <a:lnTo>
                    <a:pt x="371604" y="56812"/>
                  </a:lnTo>
                  <a:lnTo>
                    <a:pt x="383090" y="54638"/>
                  </a:lnTo>
                  <a:lnTo>
                    <a:pt x="390541" y="58985"/>
                  </a:lnTo>
                  <a:lnTo>
                    <a:pt x="397992" y="62089"/>
                  </a:lnTo>
                  <a:lnTo>
                    <a:pt x="405442" y="64262"/>
                  </a:lnTo>
                  <a:lnTo>
                    <a:pt x="414756" y="61158"/>
                  </a:lnTo>
                  <a:lnTo>
                    <a:pt x="427173" y="53707"/>
                  </a:lnTo>
                  <a:lnTo>
                    <a:pt x="439281" y="47498"/>
                  </a:lnTo>
                  <a:lnTo>
                    <a:pt x="439281" y="47498"/>
                  </a:lnTo>
                  <a:lnTo>
                    <a:pt x="439281" y="47498"/>
                  </a:lnTo>
                  <a:close/>
                  <a:moveTo>
                    <a:pt x="2195472" y="44394"/>
                  </a:moveTo>
                  <a:lnTo>
                    <a:pt x="2202923" y="46567"/>
                  </a:lnTo>
                  <a:lnTo>
                    <a:pt x="2210374" y="49671"/>
                  </a:lnTo>
                  <a:lnTo>
                    <a:pt x="2213478" y="54018"/>
                  </a:lnTo>
                  <a:lnTo>
                    <a:pt x="2218756" y="57122"/>
                  </a:lnTo>
                  <a:lnTo>
                    <a:pt x="2224965" y="61468"/>
                  </a:lnTo>
                  <a:lnTo>
                    <a:pt x="2220929" y="72023"/>
                  </a:lnTo>
                  <a:lnTo>
                    <a:pt x="2198888" y="84752"/>
                  </a:lnTo>
                  <a:lnTo>
                    <a:pt x="2182123" y="99653"/>
                  </a:lnTo>
                  <a:lnTo>
                    <a:pt x="2167532" y="118590"/>
                  </a:lnTo>
                  <a:lnTo>
                    <a:pt x="2164428" y="118590"/>
                  </a:lnTo>
                  <a:lnTo>
                    <a:pt x="2164428" y="114244"/>
                  </a:lnTo>
                  <a:lnTo>
                    <a:pt x="2159150" y="111140"/>
                  </a:lnTo>
                  <a:lnTo>
                    <a:pt x="2155115" y="106793"/>
                  </a:lnTo>
                  <a:lnTo>
                    <a:pt x="2152942" y="103689"/>
                  </a:lnTo>
                  <a:lnTo>
                    <a:pt x="2149837" y="99343"/>
                  </a:lnTo>
                  <a:lnTo>
                    <a:pt x="2147664" y="94065"/>
                  </a:lnTo>
                  <a:lnTo>
                    <a:pt x="2151700" y="86614"/>
                  </a:lnTo>
                  <a:lnTo>
                    <a:pt x="2152631" y="81337"/>
                  </a:lnTo>
                  <a:lnTo>
                    <a:pt x="2154804" y="71713"/>
                  </a:lnTo>
                  <a:lnTo>
                    <a:pt x="2127795" y="71713"/>
                  </a:lnTo>
                  <a:lnTo>
                    <a:pt x="2127795" y="64262"/>
                  </a:lnTo>
                  <a:lnTo>
                    <a:pt x="2142386" y="58985"/>
                  </a:lnTo>
                  <a:lnTo>
                    <a:pt x="2156977" y="54638"/>
                  </a:lnTo>
                  <a:lnTo>
                    <a:pt x="2174673" y="51534"/>
                  </a:lnTo>
                  <a:lnTo>
                    <a:pt x="2176846" y="56812"/>
                  </a:lnTo>
                  <a:lnTo>
                    <a:pt x="2179019" y="58985"/>
                  </a:lnTo>
                  <a:lnTo>
                    <a:pt x="2179019" y="61158"/>
                  </a:lnTo>
                  <a:lnTo>
                    <a:pt x="2181192" y="61158"/>
                  </a:lnTo>
                  <a:lnTo>
                    <a:pt x="2181192" y="62089"/>
                  </a:lnTo>
                  <a:lnTo>
                    <a:pt x="2184297" y="64262"/>
                  </a:lnTo>
                  <a:lnTo>
                    <a:pt x="2186470" y="58985"/>
                  </a:lnTo>
                  <a:lnTo>
                    <a:pt x="2188643" y="54638"/>
                  </a:lnTo>
                  <a:lnTo>
                    <a:pt x="2189574" y="51534"/>
                  </a:lnTo>
                  <a:lnTo>
                    <a:pt x="2193610" y="47188"/>
                  </a:lnTo>
                  <a:lnTo>
                    <a:pt x="2195472" y="44394"/>
                  </a:lnTo>
                  <a:lnTo>
                    <a:pt x="2195472" y="44394"/>
                  </a:lnTo>
                  <a:lnTo>
                    <a:pt x="2195472" y="44394"/>
                  </a:lnTo>
                  <a:close/>
                  <a:moveTo>
                    <a:pt x="2240487" y="24215"/>
                  </a:moveTo>
                  <a:lnTo>
                    <a:pt x="2244523" y="25146"/>
                  </a:lnTo>
                  <a:lnTo>
                    <a:pt x="2245454" y="25146"/>
                  </a:lnTo>
                  <a:lnTo>
                    <a:pt x="2247628" y="27319"/>
                  </a:lnTo>
                  <a:lnTo>
                    <a:pt x="2247628" y="27319"/>
                  </a:lnTo>
                  <a:lnTo>
                    <a:pt x="2249800" y="29492"/>
                  </a:lnTo>
                  <a:lnTo>
                    <a:pt x="2251974" y="32597"/>
                  </a:lnTo>
                  <a:lnTo>
                    <a:pt x="2255078" y="38806"/>
                  </a:lnTo>
                  <a:lnTo>
                    <a:pt x="2259114" y="44083"/>
                  </a:lnTo>
                  <a:lnTo>
                    <a:pt x="2260045" y="51534"/>
                  </a:lnTo>
                  <a:lnTo>
                    <a:pt x="2251663" y="51534"/>
                  </a:lnTo>
                  <a:lnTo>
                    <a:pt x="2251663" y="47188"/>
                  </a:lnTo>
                  <a:lnTo>
                    <a:pt x="2247628" y="44083"/>
                  </a:lnTo>
                  <a:lnTo>
                    <a:pt x="2244523" y="39737"/>
                  </a:lnTo>
                  <a:lnTo>
                    <a:pt x="2242350" y="36633"/>
                  </a:lnTo>
                  <a:lnTo>
                    <a:pt x="2240177" y="31355"/>
                  </a:lnTo>
                  <a:lnTo>
                    <a:pt x="2240177" y="24215"/>
                  </a:lnTo>
                  <a:lnTo>
                    <a:pt x="2240487" y="24215"/>
                  </a:lnTo>
                  <a:lnTo>
                    <a:pt x="2240487" y="24215"/>
                  </a:lnTo>
                  <a:close/>
                  <a:moveTo>
                    <a:pt x="984113" y="20179"/>
                  </a:moveTo>
                  <a:lnTo>
                    <a:pt x="1009259" y="20179"/>
                  </a:lnTo>
                  <a:lnTo>
                    <a:pt x="1035337" y="24525"/>
                  </a:lnTo>
                  <a:lnTo>
                    <a:pt x="1058310" y="27630"/>
                  </a:lnTo>
                  <a:lnTo>
                    <a:pt x="1079110" y="32907"/>
                  </a:lnTo>
                  <a:lnTo>
                    <a:pt x="1109223" y="27630"/>
                  </a:lnTo>
                  <a:lnTo>
                    <a:pt x="1113259" y="31976"/>
                  </a:lnTo>
                  <a:lnTo>
                    <a:pt x="1116363" y="32907"/>
                  </a:lnTo>
                  <a:lnTo>
                    <a:pt x="1120399" y="39116"/>
                  </a:lnTo>
                  <a:lnTo>
                    <a:pt x="1122572" y="42221"/>
                  </a:lnTo>
                  <a:lnTo>
                    <a:pt x="1125676" y="44394"/>
                  </a:lnTo>
                  <a:lnTo>
                    <a:pt x="1143372" y="51844"/>
                  </a:lnTo>
                  <a:lnTo>
                    <a:pt x="1164172" y="57122"/>
                  </a:lnTo>
                  <a:lnTo>
                    <a:pt x="1181867" y="61468"/>
                  </a:lnTo>
                  <a:lnTo>
                    <a:pt x="1181867" y="68919"/>
                  </a:lnTo>
                  <a:lnTo>
                    <a:pt x="1152685" y="68919"/>
                  </a:lnTo>
                  <a:lnTo>
                    <a:pt x="1140267" y="62710"/>
                  </a:lnTo>
                  <a:lnTo>
                    <a:pt x="1125676" y="62710"/>
                  </a:lnTo>
                  <a:lnTo>
                    <a:pt x="1108912" y="64883"/>
                  </a:lnTo>
                  <a:lnTo>
                    <a:pt x="1093390" y="69229"/>
                  </a:lnTo>
                  <a:lnTo>
                    <a:pt x="1093390" y="77611"/>
                  </a:lnTo>
                  <a:lnTo>
                    <a:pt x="1113259" y="77611"/>
                  </a:lnTo>
                  <a:lnTo>
                    <a:pt x="1127850" y="74507"/>
                  </a:lnTo>
                  <a:lnTo>
                    <a:pt x="1145545" y="72334"/>
                  </a:lnTo>
                  <a:lnTo>
                    <a:pt x="1167587" y="72334"/>
                  </a:lnTo>
                  <a:lnTo>
                    <a:pt x="1189628" y="72334"/>
                  </a:lnTo>
                  <a:lnTo>
                    <a:pt x="1206392" y="72334"/>
                  </a:lnTo>
                  <a:lnTo>
                    <a:pt x="1220983" y="87235"/>
                  </a:lnTo>
                  <a:lnTo>
                    <a:pt x="1238679" y="97790"/>
                  </a:lnTo>
                  <a:lnTo>
                    <a:pt x="1233401" y="109277"/>
                  </a:lnTo>
                  <a:lnTo>
                    <a:pt x="1222846" y="116728"/>
                  </a:lnTo>
                  <a:lnTo>
                    <a:pt x="1213533" y="122005"/>
                  </a:lnTo>
                  <a:lnTo>
                    <a:pt x="1201115" y="126351"/>
                  </a:lnTo>
                  <a:lnTo>
                    <a:pt x="1182178" y="126351"/>
                  </a:lnTo>
                  <a:lnTo>
                    <a:pt x="1165413" y="131629"/>
                  </a:lnTo>
                  <a:lnTo>
                    <a:pt x="1147718" y="131629"/>
                  </a:lnTo>
                  <a:lnTo>
                    <a:pt x="1127850" y="129456"/>
                  </a:lnTo>
                  <a:lnTo>
                    <a:pt x="1108912" y="127283"/>
                  </a:lnTo>
                  <a:lnTo>
                    <a:pt x="1091527" y="127283"/>
                  </a:lnTo>
                  <a:lnTo>
                    <a:pt x="1076936" y="131629"/>
                  </a:lnTo>
                  <a:lnTo>
                    <a:pt x="1065450" y="142184"/>
                  </a:lnTo>
                  <a:lnTo>
                    <a:pt x="1109223" y="142184"/>
                  </a:lnTo>
                  <a:lnTo>
                    <a:pt x="1122882" y="139080"/>
                  </a:lnTo>
                  <a:lnTo>
                    <a:pt x="1138405" y="136907"/>
                  </a:lnTo>
                  <a:lnTo>
                    <a:pt x="1157342" y="139080"/>
                  </a:lnTo>
                  <a:lnTo>
                    <a:pt x="1169760" y="142184"/>
                  </a:lnTo>
                  <a:lnTo>
                    <a:pt x="1172864" y="155844"/>
                  </a:lnTo>
                  <a:lnTo>
                    <a:pt x="1179073" y="153671"/>
                  </a:lnTo>
                  <a:lnTo>
                    <a:pt x="1187455" y="148393"/>
                  </a:lnTo>
                  <a:lnTo>
                    <a:pt x="1198942" y="144047"/>
                  </a:lnTo>
                  <a:lnTo>
                    <a:pt x="1209497" y="141874"/>
                  </a:lnTo>
                  <a:lnTo>
                    <a:pt x="1211670" y="148083"/>
                  </a:lnTo>
                  <a:lnTo>
                    <a:pt x="1213843" y="151187"/>
                  </a:lnTo>
                  <a:lnTo>
                    <a:pt x="1216016" y="153360"/>
                  </a:lnTo>
                  <a:lnTo>
                    <a:pt x="1219121" y="155533"/>
                  </a:lnTo>
                  <a:lnTo>
                    <a:pt x="1223156" y="158638"/>
                  </a:lnTo>
                  <a:lnTo>
                    <a:pt x="1206392" y="189993"/>
                  </a:lnTo>
                  <a:lnTo>
                    <a:pt x="1213843" y="189993"/>
                  </a:lnTo>
                  <a:lnTo>
                    <a:pt x="1226261" y="182542"/>
                  </a:lnTo>
                  <a:lnTo>
                    <a:pt x="1243025" y="172918"/>
                  </a:lnTo>
                  <a:lnTo>
                    <a:pt x="1262893" y="165468"/>
                  </a:lnTo>
                  <a:lnTo>
                    <a:pt x="1284935" y="158017"/>
                  </a:lnTo>
                  <a:lnTo>
                    <a:pt x="1308839" y="152739"/>
                  </a:lnTo>
                  <a:lnTo>
                    <a:pt x="1329639" y="152739"/>
                  </a:lnTo>
                  <a:lnTo>
                    <a:pt x="1350439" y="154912"/>
                  </a:lnTo>
                  <a:lnTo>
                    <a:pt x="1365030" y="163294"/>
                  </a:lnTo>
                  <a:lnTo>
                    <a:pt x="1373412" y="178196"/>
                  </a:lnTo>
                  <a:lnTo>
                    <a:pt x="1379621" y="178196"/>
                  </a:lnTo>
                  <a:lnTo>
                    <a:pt x="1379621" y="180369"/>
                  </a:lnTo>
                  <a:lnTo>
                    <a:pt x="1379621" y="180369"/>
                  </a:lnTo>
                  <a:lnTo>
                    <a:pt x="1377448" y="182542"/>
                  </a:lnTo>
                  <a:lnTo>
                    <a:pt x="1375275" y="182542"/>
                  </a:lnTo>
                  <a:lnTo>
                    <a:pt x="1375275" y="182542"/>
                  </a:lnTo>
                  <a:lnTo>
                    <a:pt x="1373102" y="182542"/>
                  </a:lnTo>
                  <a:lnTo>
                    <a:pt x="1369997" y="185647"/>
                  </a:lnTo>
                  <a:lnTo>
                    <a:pt x="1364720" y="187820"/>
                  </a:lnTo>
                  <a:lnTo>
                    <a:pt x="1358511" y="189993"/>
                  </a:lnTo>
                  <a:lnTo>
                    <a:pt x="1351060" y="192166"/>
                  </a:lnTo>
                  <a:lnTo>
                    <a:pt x="1345783" y="193097"/>
                  </a:lnTo>
                  <a:lnTo>
                    <a:pt x="1333365" y="213276"/>
                  </a:lnTo>
                  <a:lnTo>
                    <a:pt x="1309460" y="228178"/>
                  </a:lnTo>
                  <a:lnTo>
                    <a:pt x="1282452" y="237801"/>
                  </a:lnTo>
                  <a:lnTo>
                    <a:pt x="1250165" y="243079"/>
                  </a:lnTo>
                  <a:lnTo>
                    <a:pt x="1250165" y="249288"/>
                  </a:lnTo>
                  <a:lnTo>
                    <a:pt x="1250165" y="252392"/>
                  </a:lnTo>
                  <a:lnTo>
                    <a:pt x="1250165" y="254566"/>
                  </a:lnTo>
                  <a:lnTo>
                    <a:pt x="1247992" y="256739"/>
                  </a:lnTo>
                  <a:lnTo>
                    <a:pt x="1250165" y="257670"/>
                  </a:lnTo>
                  <a:lnTo>
                    <a:pt x="1250165" y="259843"/>
                  </a:lnTo>
                  <a:lnTo>
                    <a:pt x="1253270" y="264189"/>
                  </a:lnTo>
                  <a:lnTo>
                    <a:pt x="1258547" y="267294"/>
                  </a:lnTo>
                  <a:lnTo>
                    <a:pt x="1262583" y="269467"/>
                  </a:lnTo>
                  <a:lnTo>
                    <a:pt x="1265687" y="272571"/>
                  </a:lnTo>
                  <a:lnTo>
                    <a:pt x="1269723" y="274745"/>
                  </a:lnTo>
                  <a:lnTo>
                    <a:pt x="1272828" y="280022"/>
                  </a:lnTo>
                  <a:lnTo>
                    <a:pt x="1269723" y="287473"/>
                  </a:lnTo>
                  <a:lnTo>
                    <a:pt x="1265687" y="304237"/>
                  </a:lnTo>
                  <a:lnTo>
                    <a:pt x="1262583" y="324416"/>
                  </a:lnTo>
                  <a:lnTo>
                    <a:pt x="1258547" y="344595"/>
                  </a:lnTo>
                  <a:lnTo>
                    <a:pt x="1258547" y="361359"/>
                  </a:lnTo>
                  <a:lnTo>
                    <a:pt x="1262583" y="359186"/>
                  </a:lnTo>
                  <a:lnTo>
                    <a:pt x="1265687" y="359186"/>
                  </a:lnTo>
                  <a:lnTo>
                    <a:pt x="1267861" y="359186"/>
                  </a:lnTo>
                  <a:lnTo>
                    <a:pt x="1271896" y="359186"/>
                  </a:lnTo>
                  <a:lnTo>
                    <a:pt x="1272828" y="359186"/>
                  </a:lnTo>
                  <a:lnTo>
                    <a:pt x="1279037" y="361359"/>
                  </a:lnTo>
                  <a:lnTo>
                    <a:pt x="1276864" y="366636"/>
                  </a:lnTo>
                  <a:lnTo>
                    <a:pt x="1276864" y="368810"/>
                  </a:lnTo>
                  <a:lnTo>
                    <a:pt x="1276864" y="373156"/>
                  </a:lnTo>
                  <a:lnTo>
                    <a:pt x="1276864" y="374087"/>
                  </a:lnTo>
                  <a:lnTo>
                    <a:pt x="1276864" y="378433"/>
                  </a:lnTo>
                  <a:lnTo>
                    <a:pt x="1279037" y="385884"/>
                  </a:lnTo>
                  <a:lnTo>
                    <a:pt x="1272828" y="385884"/>
                  </a:lnTo>
                  <a:lnTo>
                    <a:pt x="1272828" y="388989"/>
                  </a:lnTo>
                  <a:lnTo>
                    <a:pt x="1269723" y="388057"/>
                  </a:lnTo>
                  <a:lnTo>
                    <a:pt x="1265687" y="383711"/>
                  </a:lnTo>
                  <a:lnTo>
                    <a:pt x="1264756" y="381538"/>
                  </a:lnTo>
                  <a:lnTo>
                    <a:pt x="1260720" y="380607"/>
                  </a:lnTo>
                  <a:lnTo>
                    <a:pt x="1257616" y="378433"/>
                  </a:lnTo>
                  <a:lnTo>
                    <a:pt x="1250165" y="378433"/>
                  </a:lnTo>
                  <a:lnTo>
                    <a:pt x="1246129" y="380607"/>
                  </a:lnTo>
                  <a:lnTo>
                    <a:pt x="1243025" y="381538"/>
                  </a:lnTo>
                  <a:lnTo>
                    <a:pt x="1238989" y="383711"/>
                  </a:lnTo>
                  <a:lnTo>
                    <a:pt x="1236816" y="385884"/>
                  </a:lnTo>
                  <a:lnTo>
                    <a:pt x="1233711" y="388057"/>
                  </a:lnTo>
                  <a:lnTo>
                    <a:pt x="1231538" y="391162"/>
                  </a:lnTo>
                  <a:lnTo>
                    <a:pt x="1229365" y="398612"/>
                  </a:lnTo>
                  <a:lnTo>
                    <a:pt x="1253270" y="406063"/>
                  </a:lnTo>
                  <a:lnTo>
                    <a:pt x="1258547" y="438660"/>
                  </a:lnTo>
                  <a:lnTo>
                    <a:pt x="1253270" y="438660"/>
                  </a:lnTo>
                  <a:lnTo>
                    <a:pt x="1250165" y="438660"/>
                  </a:lnTo>
                  <a:lnTo>
                    <a:pt x="1246129" y="440833"/>
                  </a:lnTo>
                  <a:lnTo>
                    <a:pt x="1243025" y="443006"/>
                  </a:lnTo>
                  <a:lnTo>
                    <a:pt x="1243025" y="450457"/>
                  </a:lnTo>
                  <a:lnTo>
                    <a:pt x="1251407" y="455734"/>
                  </a:lnTo>
                  <a:lnTo>
                    <a:pt x="1257616" y="463185"/>
                  </a:lnTo>
                  <a:lnTo>
                    <a:pt x="1260720" y="472809"/>
                  </a:lnTo>
                  <a:lnTo>
                    <a:pt x="1262893" y="487710"/>
                  </a:lnTo>
                  <a:lnTo>
                    <a:pt x="1253580" y="487710"/>
                  </a:lnTo>
                  <a:lnTo>
                    <a:pt x="1251407" y="487710"/>
                  </a:lnTo>
                  <a:lnTo>
                    <a:pt x="1246129" y="485537"/>
                  </a:lnTo>
                  <a:lnTo>
                    <a:pt x="1243025" y="487710"/>
                  </a:lnTo>
                  <a:lnTo>
                    <a:pt x="1236816" y="487710"/>
                  </a:lnTo>
                  <a:lnTo>
                    <a:pt x="1233711" y="490815"/>
                  </a:lnTo>
                  <a:lnTo>
                    <a:pt x="1229676" y="495161"/>
                  </a:lnTo>
                  <a:lnTo>
                    <a:pt x="1235885" y="498266"/>
                  </a:lnTo>
                  <a:lnTo>
                    <a:pt x="1238989" y="500439"/>
                  </a:lnTo>
                  <a:lnTo>
                    <a:pt x="1241162" y="502612"/>
                  </a:lnTo>
                  <a:lnTo>
                    <a:pt x="1243335" y="503543"/>
                  </a:lnTo>
                  <a:lnTo>
                    <a:pt x="1244267" y="509752"/>
                  </a:lnTo>
                  <a:lnTo>
                    <a:pt x="1246440" y="515030"/>
                  </a:lnTo>
                  <a:lnTo>
                    <a:pt x="1244267" y="517203"/>
                  </a:lnTo>
                  <a:lnTo>
                    <a:pt x="1244267" y="518134"/>
                  </a:lnTo>
                  <a:lnTo>
                    <a:pt x="1244267" y="518134"/>
                  </a:lnTo>
                  <a:lnTo>
                    <a:pt x="1243335" y="520307"/>
                  </a:lnTo>
                  <a:lnTo>
                    <a:pt x="1243335" y="524653"/>
                  </a:lnTo>
                  <a:lnTo>
                    <a:pt x="1228124" y="524653"/>
                  </a:lnTo>
                  <a:lnTo>
                    <a:pt x="1213533" y="527758"/>
                  </a:lnTo>
                  <a:lnTo>
                    <a:pt x="1202046" y="532104"/>
                  </a:lnTo>
                  <a:lnTo>
                    <a:pt x="1206082" y="532104"/>
                  </a:lnTo>
                  <a:lnTo>
                    <a:pt x="1211359" y="535209"/>
                  </a:lnTo>
                  <a:lnTo>
                    <a:pt x="1215395" y="537382"/>
                  </a:lnTo>
                  <a:lnTo>
                    <a:pt x="1218500" y="537382"/>
                  </a:lnTo>
                  <a:lnTo>
                    <a:pt x="1222536" y="539555"/>
                  </a:lnTo>
                  <a:lnTo>
                    <a:pt x="1225640" y="542659"/>
                  </a:lnTo>
                  <a:lnTo>
                    <a:pt x="1228744" y="547937"/>
                  </a:lnTo>
                  <a:lnTo>
                    <a:pt x="1222536" y="557561"/>
                  </a:lnTo>
                  <a:lnTo>
                    <a:pt x="1218500" y="569047"/>
                  </a:lnTo>
                  <a:lnTo>
                    <a:pt x="1213222" y="581775"/>
                  </a:lnTo>
                  <a:lnTo>
                    <a:pt x="1211049" y="576498"/>
                  </a:lnTo>
                  <a:lnTo>
                    <a:pt x="1207945" y="572152"/>
                  </a:lnTo>
                  <a:lnTo>
                    <a:pt x="1205771" y="569979"/>
                  </a:lnTo>
                  <a:lnTo>
                    <a:pt x="1201736" y="569979"/>
                  </a:lnTo>
                  <a:lnTo>
                    <a:pt x="1196458" y="569047"/>
                  </a:lnTo>
                  <a:lnTo>
                    <a:pt x="1189007" y="569047"/>
                  </a:lnTo>
                  <a:lnTo>
                    <a:pt x="1189007" y="572152"/>
                  </a:lnTo>
                  <a:lnTo>
                    <a:pt x="1193043" y="572152"/>
                  </a:lnTo>
                  <a:lnTo>
                    <a:pt x="1205461" y="584880"/>
                  </a:lnTo>
                  <a:lnTo>
                    <a:pt x="1216016" y="599781"/>
                  </a:lnTo>
                  <a:lnTo>
                    <a:pt x="1222225" y="618719"/>
                  </a:lnTo>
                  <a:lnTo>
                    <a:pt x="1225329" y="640760"/>
                  </a:lnTo>
                  <a:lnTo>
                    <a:pt x="1222225" y="640760"/>
                  </a:lnTo>
                  <a:lnTo>
                    <a:pt x="1222225" y="646038"/>
                  </a:lnTo>
                  <a:lnTo>
                    <a:pt x="1193043" y="649142"/>
                  </a:lnTo>
                  <a:lnTo>
                    <a:pt x="1193043" y="628963"/>
                  </a:lnTo>
                  <a:lnTo>
                    <a:pt x="1189007" y="625859"/>
                  </a:lnTo>
                  <a:lnTo>
                    <a:pt x="1185903" y="623686"/>
                  </a:lnTo>
                  <a:lnTo>
                    <a:pt x="1183730" y="621513"/>
                  </a:lnTo>
                  <a:lnTo>
                    <a:pt x="1178452" y="618408"/>
                  </a:lnTo>
                  <a:lnTo>
                    <a:pt x="1172243" y="616235"/>
                  </a:lnTo>
                  <a:lnTo>
                    <a:pt x="1163861" y="621513"/>
                  </a:lnTo>
                  <a:lnTo>
                    <a:pt x="1152375" y="625859"/>
                  </a:lnTo>
                  <a:lnTo>
                    <a:pt x="1139957" y="626790"/>
                  </a:lnTo>
                  <a:lnTo>
                    <a:pt x="1128470" y="631136"/>
                  </a:lnTo>
                  <a:lnTo>
                    <a:pt x="1122262" y="636414"/>
                  </a:lnTo>
                  <a:lnTo>
                    <a:pt x="1128470" y="636414"/>
                  </a:lnTo>
                  <a:lnTo>
                    <a:pt x="1137784" y="636414"/>
                  </a:lnTo>
                  <a:lnTo>
                    <a:pt x="1152375" y="634241"/>
                  </a:lnTo>
                  <a:lnTo>
                    <a:pt x="1169139" y="633309"/>
                  </a:lnTo>
                  <a:lnTo>
                    <a:pt x="1169139" y="640760"/>
                  </a:lnTo>
                  <a:lnTo>
                    <a:pt x="1132506" y="653488"/>
                  </a:lnTo>
                  <a:lnTo>
                    <a:pt x="1132506" y="656593"/>
                  </a:lnTo>
                  <a:lnTo>
                    <a:pt x="1141820" y="656593"/>
                  </a:lnTo>
                  <a:lnTo>
                    <a:pt x="1147097" y="655662"/>
                  </a:lnTo>
                  <a:lnTo>
                    <a:pt x="1154548" y="653488"/>
                  </a:lnTo>
                  <a:lnTo>
                    <a:pt x="1161999" y="651315"/>
                  </a:lnTo>
                  <a:lnTo>
                    <a:pt x="1169449" y="649142"/>
                  </a:lnTo>
                  <a:lnTo>
                    <a:pt x="1171622" y="658766"/>
                  </a:lnTo>
                  <a:lnTo>
                    <a:pt x="1179073" y="663112"/>
                  </a:lnTo>
                  <a:lnTo>
                    <a:pt x="1186524" y="664044"/>
                  </a:lnTo>
                  <a:lnTo>
                    <a:pt x="1198942" y="663112"/>
                  </a:lnTo>
                  <a:lnTo>
                    <a:pt x="1213533" y="663112"/>
                  </a:lnTo>
                  <a:lnTo>
                    <a:pt x="1213533" y="666217"/>
                  </a:lnTo>
                  <a:lnTo>
                    <a:pt x="1209497" y="666217"/>
                  </a:lnTo>
                  <a:lnTo>
                    <a:pt x="1189628" y="685154"/>
                  </a:lnTo>
                  <a:lnTo>
                    <a:pt x="1167587" y="703160"/>
                  </a:lnTo>
                  <a:lnTo>
                    <a:pt x="1145545" y="718061"/>
                  </a:lnTo>
                  <a:lnTo>
                    <a:pt x="1120399" y="730789"/>
                  </a:lnTo>
                  <a:lnTo>
                    <a:pt x="1093390" y="736067"/>
                  </a:lnTo>
                  <a:lnTo>
                    <a:pt x="1062035" y="735136"/>
                  </a:lnTo>
                  <a:lnTo>
                    <a:pt x="1062035" y="740413"/>
                  </a:lnTo>
                  <a:lnTo>
                    <a:pt x="1062035" y="745691"/>
                  </a:lnTo>
                  <a:lnTo>
                    <a:pt x="1059862" y="750037"/>
                  </a:lnTo>
                  <a:lnTo>
                    <a:pt x="1057689" y="750968"/>
                  </a:lnTo>
                  <a:lnTo>
                    <a:pt x="1056757" y="750968"/>
                  </a:lnTo>
                  <a:lnTo>
                    <a:pt x="1054584" y="753142"/>
                  </a:lnTo>
                  <a:lnTo>
                    <a:pt x="1050548" y="755315"/>
                  </a:lnTo>
                  <a:lnTo>
                    <a:pt x="1047444" y="757488"/>
                  </a:lnTo>
                  <a:lnTo>
                    <a:pt x="1045271" y="758419"/>
                  </a:lnTo>
                  <a:lnTo>
                    <a:pt x="1042166" y="762765"/>
                  </a:lnTo>
                  <a:lnTo>
                    <a:pt x="1038131" y="773321"/>
                  </a:lnTo>
                  <a:lnTo>
                    <a:pt x="1035957" y="786980"/>
                  </a:lnTo>
                  <a:lnTo>
                    <a:pt x="1032853" y="795362"/>
                  </a:lnTo>
                  <a:lnTo>
                    <a:pt x="1023540" y="804986"/>
                  </a:lnTo>
                  <a:lnTo>
                    <a:pt x="1008017" y="815541"/>
                  </a:lnTo>
                  <a:lnTo>
                    <a:pt x="987218" y="825165"/>
                  </a:lnTo>
                  <a:lnTo>
                    <a:pt x="969522" y="832616"/>
                  </a:lnTo>
                  <a:lnTo>
                    <a:pt x="952758" y="836962"/>
                  </a:lnTo>
                  <a:lnTo>
                    <a:pt x="952758" y="832616"/>
                  </a:lnTo>
                  <a:lnTo>
                    <a:pt x="952758" y="829511"/>
                  </a:lnTo>
                  <a:lnTo>
                    <a:pt x="950585" y="829511"/>
                  </a:lnTo>
                  <a:lnTo>
                    <a:pt x="950585" y="827338"/>
                  </a:lnTo>
                  <a:lnTo>
                    <a:pt x="949654" y="825165"/>
                  </a:lnTo>
                  <a:lnTo>
                    <a:pt x="947480" y="840066"/>
                  </a:lnTo>
                  <a:lnTo>
                    <a:pt x="942203" y="852795"/>
                  </a:lnTo>
                  <a:lnTo>
                    <a:pt x="938167" y="864281"/>
                  </a:lnTo>
                  <a:lnTo>
                    <a:pt x="932890" y="874836"/>
                  </a:lnTo>
                  <a:lnTo>
                    <a:pt x="928854" y="889738"/>
                  </a:lnTo>
                  <a:lnTo>
                    <a:pt x="932890" y="891911"/>
                  </a:lnTo>
                  <a:lnTo>
                    <a:pt x="932890" y="894084"/>
                  </a:lnTo>
                  <a:lnTo>
                    <a:pt x="935063" y="894084"/>
                  </a:lnTo>
                  <a:lnTo>
                    <a:pt x="935063" y="894084"/>
                  </a:lnTo>
                  <a:lnTo>
                    <a:pt x="935063" y="896257"/>
                  </a:lnTo>
                  <a:lnTo>
                    <a:pt x="932890" y="897188"/>
                  </a:lnTo>
                  <a:lnTo>
                    <a:pt x="928854" y="901535"/>
                  </a:lnTo>
                  <a:lnTo>
                    <a:pt x="925749" y="903708"/>
                  </a:lnTo>
                  <a:lnTo>
                    <a:pt x="922645" y="906812"/>
                  </a:lnTo>
                  <a:lnTo>
                    <a:pt x="918609" y="908985"/>
                  </a:lnTo>
                  <a:lnTo>
                    <a:pt x="916436" y="912090"/>
                  </a:lnTo>
                  <a:lnTo>
                    <a:pt x="913331" y="917367"/>
                  </a:lnTo>
                  <a:lnTo>
                    <a:pt x="905881" y="938478"/>
                  </a:lnTo>
                  <a:lnTo>
                    <a:pt x="900603" y="960519"/>
                  </a:lnTo>
                  <a:lnTo>
                    <a:pt x="898430" y="985976"/>
                  </a:lnTo>
                  <a:lnTo>
                    <a:pt x="894394" y="1010191"/>
                  </a:lnTo>
                  <a:lnTo>
                    <a:pt x="889117" y="1032232"/>
                  </a:lnTo>
                  <a:lnTo>
                    <a:pt x="886012" y="1030059"/>
                  </a:lnTo>
                  <a:lnTo>
                    <a:pt x="886012" y="1030059"/>
                  </a:lnTo>
                  <a:lnTo>
                    <a:pt x="883839" y="1030059"/>
                  </a:lnTo>
                  <a:lnTo>
                    <a:pt x="883839" y="1027886"/>
                  </a:lnTo>
                  <a:lnTo>
                    <a:pt x="881666" y="1027886"/>
                  </a:lnTo>
                  <a:lnTo>
                    <a:pt x="876388" y="1024782"/>
                  </a:lnTo>
                  <a:lnTo>
                    <a:pt x="867075" y="1017331"/>
                  </a:lnTo>
                  <a:lnTo>
                    <a:pt x="852484" y="1005844"/>
                  </a:lnTo>
                  <a:lnTo>
                    <a:pt x="835720" y="996221"/>
                  </a:lnTo>
                  <a:lnTo>
                    <a:pt x="820198" y="985665"/>
                  </a:lnTo>
                  <a:lnTo>
                    <a:pt x="807780" y="976042"/>
                  </a:lnTo>
                  <a:lnTo>
                    <a:pt x="796294" y="970764"/>
                  </a:lnTo>
                  <a:lnTo>
                    <a:pt x="793189" y="968591"/>
                  </a:lnTo>
                  <a:lnTo>
                    <a:pt x="789153" y="928543"/>
                  </a:lnTo>
                  <a:lnTo>
                    <a:pt x="786980" y="924197"/>
                  </a:lnTo>
                  <a:lnTo>
                    <a:pt x="781703" y="921093"/>
                  </a:lnTo>
                  <a:lnTo>
                    <a:pt x="778598" y="918920"/>
                  </a:lnTo>
                  <a:lnTo>
                    <a:pt x="772389" y="914573"/>
                  </a:lnTo>
                  <a:lnTo>
                    <a:pt x="769285" y="911469"/>
                  </a:lnTo>
                  <a:lnTo>
                    <a:pt x="772389" y="909296"/>
                  </a:lnTo>
                  <a:lnTo>
                    <a:pt x="772389" y="907123"/>
                  </a:lnTo>
                  <a:lnTo>
                    <a:pt x="774562" y="906191"/>
                  </a:lnTo>
                  <a:lnTo>
                    <a:pt x="774562" y="906191"/>
                  </a:lnTo>
                  <a:lnTo>
                    <a:pt x="776735" y="901845"/>
                  </a:lnTo>
                  <a:lnTo>
                    <a:pt x="778908" y="898741"/>
                  </a:lnTo>
                  <a:lnTo>
                    <a:pt x="769595" y="898741"/>
                  </a:lnTo>
                  <a:lnTo>
                    <a:pt x="764317" y="898741"/>
                  </a:lnTo>
                  <a:lnTo>
                    <a:pt x="760282" y="898741"/>
                  </a:lnTo>
                  <a:lnTo>
                    <a:pt x="758109" y="896567"/>
                  </a:lnTo>
                  <a:lnTo>
                    <a:pt x="757177" y="893463"/>
                  </a:lnTo>
                  <a:lnTo>
                    <a:pt x="753141" y="887254"/>
                  </a:lnTo>
                  <a:lnTo>
                    <a:pt x="750968" y="884150"/>
                  </a:lnTo>
                  <a:lnTo>
                    <a:pt x="750968" y="879803"/>
                  </a:lnTo>
                  <a:lnTo>
                    <a:pt x="750968" y="878872"/>
                  </a:lnTo>
                  <a:lnTo>
                    <a:pt x="750968" y="874526"/>
                  </a:lnTo>
                  <a:lnTo>
                    <a:pt x="753141" y="871421"/>
                  </a:lnTo>
                  <a:lnTo>
                    <a:pt x="753141" y="867075"/>
                  </a:lnTo>
                  <a:lnTo>
                    <a:pt x="742586" y="867075"/>
                  </a:lnTo>
                  <a:lnTo>
                    <a:pt x="742586" y="861798"/>
                  </a:lnTo>
                  <a:lnTo>
                    <a:pt x="743518" y="856520"/>
                  </a:lnTo>
                  <a:lnTo>
                    <a:pt x="745691" y="854347"/>
                  </a:lnTo>
                  <a:lnTo>
                    <a:pt x="745691" y="850622"/>
                  </a:lnTo>
                  <a:lnTo>
                    <a:pt x="747864" y="847517"/>
                  </a:lnTo>
                  <a:lnTo>
                    <a:pt x="750037" y="842239"/>
                  </a:lnTo>
                  <a:lnTo>
                    <a:pt x="743828" y="842239"/>
                  </a:lnTo>
                  <a:lnTo>
                    <a:pt x="737619" y="842239"/>
                  </a:lnTo>
                  <a:lnTo>
                    <a:pt x="734515" y="840066"/>
                  </a:lnTo>
                  <a:lnTo>
                    <a:pt x="728306" y="837893"/>
                  </a:lnTo>
                  <a:lnTo>
                    <a:pt x="727375" y="810574"/>
                  </a:lnTo>
                  <a:lnTo>
                    <a:pt x="725201" y="785117"/>
                  </a:lnTo>
                  <a:lnTo>
                    <a:pt x="725201" y="760903"/>
                  </a:lnTo>
                  <a:lnTo>
                    <a:pt x="732652" y="736688"/>
                  </a:lnTo>
                  <a:lnTo>
                    <a:pt x="740103" y="726133"/>
                  </a:lnTo>
                  <a:lnTo>
                    <a:pt x="749416" y="718682"/>
                  </a:lnTo>
                  <a:lnTo>
                    <a:pt x="756867" y="712473"/>
                  </a:lnTo>
                  <a:lnTo>
                    <a:pt x="762144" y="704091"/>
                  </a:lnTo>
                  <a:lnTo>
                    <a:pt x="767422" y="692605"/>
                  </a:lnTo>
                  <a:lnTo>
                    <a:pt x="769595" y="672426"/>
                  </a:lnTo>
                  <a:lnTo>
                    <a:pt x="765559" y="672426"/>
                  </a:lnTo>
                  <a:lnTo>
                    <a:pt x="762455" y="676772"/>
                  </a:lnTo>
                  <a:lnTo>
                    <a:pt x="758419" y="677703"/>
                  </a:lnTo>
                  <a:lnTo>
                    <a:pt x="757488" y="677703"/>
                  </a:lnTo>
                  <a:lnTo>
                    <a:pt x="753452" y="677703"/>
                  </a:lnTo>
                  <a:lnTo>
                    <a:pt x="750347" y="676772"/>
                  </a:lnTo>
                  <a:lnTo>
                    <a:pt x="735757" y="672426"/>
                  </a:lnTo>
                  <a:lnTo>
                    <a:pt x="724270" y="664975"/>
                  </a:lnTo>
                  <a:lnTo>
                    <a:pt x="716819" y="654420"/>
                  </a:lnTo>
                  <a:lnTo>
                    <a:pt x="713715" y="635483"/>
                  </a:lnTo>
                  <a:lnTo>
                    <a:pt x="718992" y="635483"/>
                  </a:lnTo>
                  <a:lnTo>
                    <a:pt x="718992" y="632378"/>
                  </a:lnTo>
                  <a:lnTo>
                    <a:pt x="728306" y="637656"/>
                  </a:lnTo>
                  <a:lnTo>
                    <a:pt x="738861" y="645106"/>
                  </a:lnTo>
                  <a:lnTo>
                    <a:pt x="748174" y="648211"/>
                  </a:lnTo>
                  <a:lnTo>
                    <a:pt x="758729" y="648211"/>
                  </a:lnTo>
                  <a:lnTo>
                    <a:pt x="758729" y="647280"/>
                  </a:lnTo>
                  <a:lnTo>
                    <a:pt x="760903" y="645106"/>
                  </a:lnTo>
                  <a:lnTo>
                    <a:pt x="760903" y="645106"/>
                  </a:lnTo>
                  <a:lnTo>
                    <a:pt x="760903" y="642623"/>
                  </a:lnTo>
                  <a:lnTo>
                    <a:pt x="763076" y="639518"/>
                  </a:lnTo>
                  <a:lnTo>
                    <a:pt x="743207" y="624617"/>
                  </a:lnTo>
                  <a:lnTo>
                    <a:pt x="726443" y="603507"/>
                  </a:lnTo>
                  <a:lnTo>
                    <a:pt x="721166" y="605680"/>
                  </a:lnTo>
                  <a:lnTo>
                    <a:pt x="717130" y="607853"/>
                  </a:lnTo>
                  <a:lnTo>
                    <a:pt x="711852" y="610026"/>
                  </a:lnTo>
                  <a:lnTo>
                    <a:pt x="706575" y="610957"/>
                  </a:lnTo>
                  <a:lnTo>
                    <a:pt x="702539" y="607853"/>
                  </a:lnTo>
                  <a:lnTo>
                    <a:pt x="701608" y="605680"/>
                  </a:lnTo>
                  <a:lnTo>
                    <a:pt x="699434" y="602575"/>
                  </a:lnTo>
                  <a:lnTo>
                    <a:pt x="697261" y="600402"/>
                  </a:lnTo>
                  <a:lnTo>
                    <a:pt x="694157" y="595125"/>
                  </a:lnTo>
                  <a:lnTo>
                    <a:pt x="704712" y="583638"/>
                  </a:lnTo>
                  <a:lnTo>
                    <a:pt x="706885" y="567805"/>
                  </a:lnTo>
                  <a:lnTo>
                    <a:pt x="704712" y="546695"/>
                  </a:lnTo>
                  <a:lnTo>
                    <a:pt x="699434" y="524653"/>
                  </a:lnTo>
                  <a:lnTo>
                    <a:pt x="690121" y="501370"/>
                  </a:lnTo>
                  <a:lnTo>
                    <a:pt x="679566" y="479328"/>
                  </a:lnTo>
                  <a:lnTo>
                    <a:pt x="665906" y="459149"/>
                  </a:lnTo>
                  <a:lnTo>
                    <a:pt x="655351" y="440212"/>
                  </a:lnTo>
                  <a:lnTo>
                    <a:pt x="646038" y="425311"/>
                  </a:lnTo>
                  <a:lnTo>
                    <a:pt x="623996" y="410409"/>
                  </a:lnTo>
                  <a:lnTo>
                    <a:pt x="598850" y="405132"/>
                  </a:lnTo>
                  <a:lnTo>
                    <a:pt x="572772" y="405132"/>
                  </a:lnTo>
                  <a:lnTo>
                    <a:pt x="543591" y="405132"/>
                  </a:lnTo>
                  <a:lnTo>
                    <a:pt x="515340" y="407305"/>
                  </a:lnTo>
                  <a:lnTo>
                    <a:pt x="486158" y="405132"/>
                  </a:lnTo>
                  <a:lnTo>
                    <a:pt x="486158" y="399854"/>
                  </a:lnTo>
                  <a:lnTo>
                    <a:pt x="486158" y="395508"/>
                  </a:lnTo>
                  <a:lnTo>
                    <a:pt x="487089" y="394577"/>
                  </a:lnTo>
                  <a:lnTo>
                    <a:pt x="487089" y="392404"/>
                  </a:lnTo>
                  <a:lnTo>
                    <a:pt x="487089" y="390230"/>
                  </a:lnTo>
                  <a:lnTo>
                    <a:pt x="486158" y="388057"/>
                  </a:lnTo>
                  <a:lnTo>
                    <a:pt x="474672" y="382780"/>
                  </a:lnTo>
                  <a:lnTo>
                    <a:pt x="464116" y="379675"/>
                  </a:lnTo>
                  <a:lnTo>
                    <a:pt x="452630" y="372225"/>
                  </a:lnTo>
                  <a:lnTo>
                    <a:pt x="461943" y="372225"/>
                  </a:lnTo>
                  <a:lnTo>
                    <a:pt x="472499" y="367878"/>
                  </a:lnTo>
                  <a:lnTo>
                    <a:pt x="487089" y="364774"/>
                  </a:lnTo>
                  <a:lnTo>
                    <a:pt x="503854" y="362601"/>
                  </a:lnTo>
                  <a:lnTo>
                    <a:pt x="516271" y="358254"/>
                  </a:lnTo>
                  <a:lnTo>
                    <a:pt x="525585" y="350804"/>
                  </a:lnTo>
                  <a:lnTo>
                    <a:pt x="481812" y="350804"/>
                  </a:lnTo>
                  <a:lnTo>
                    <a:pt x="471257" y="347699"/>
                  </a:lnTo>
                  <a:lnTo>
                    <a:pt x="461943" y="347699"/>
                  </a:lnTo>
                  <a:lnTo>
                    <a:pt x="450457" y="345526"/>
                  </a:lnTo>
                  <a:lnTo>
                    <a:pt x="442075" y="343353"/>
                  </a:lnTo>
                  <a:lnTo>
                    <a:pt x="432761" y="340249"/>
                  </a:lnTo>
                  <a:lnTo>
                    <a:pt x="427484" y="330625"/>
                  </a:lnTo>
                  <a:lnTo>
                    <a:pt x="425311" y="315723"/>
                  </a:lnTo>
                  <a:lnTo>
                    <a:pt x="447352" y="312619"/>
                  </a:lnTo>
                  <a:lnTo>
                    <a:pt x="467221" y="305168"/>
                  </a:lnTo>
                  <a:lnTo>
                    <a:pt x="483985" y="297718"/>
                  </a:lnTo>
                  <a:lnTo>
                    <a:pt x="501680" y="290267"/>
                  </a:lnTo>
                  <a:lnTo>
                    <a:pt x="538313" y="290267"/>
                  </a:lnTo>
                  <a:lnTo>
                    <a:pt x="552904" y="241837"/>
                  </a:lnTo>
                  <a:lnTo>
                    <a:pt x="518444" y="241837"/>
                  </a:lnTo>
                  <a:lnTo>
                    <a:pt x="509131" y="229109"/>
                  </a:lnTo>
                  <a:lnTo>
                    <a:pt x="520618" y="221658"/>
                  </a:lnTo>
                  <a:lnTo>
                    <a:pt x="529000" y="214208"/>
                  </a:lnTo>
                  <a:lnTo>
                    <a:pt x="540486" y="208930"/>
                  </a:lnTo>
                  <a:lnTo>
                    <a:pt x="552904" y="204584"/>
                  </a:lnTo>
                  <a:lnTo>
                    <a:pt x="552904" y="191856"/>
                  </a:lnTo>
                  <a:lnTo>
                    <a:pt x="567495" y="184405"/>
                  </a:lnTo>
                  <a:lnTo>
                    <a:pt x="574946" y="176023"/>
                  </a:lnTo>
                  <a:lnTo>
                    <a:pt x="582396" y="164536"/>
                  </a:lnTo>
                  <a:lnTo>
                    <a:pt x="593883" y="157086"/>
                  </a:lnTo>
                  <a:lnTo>
                    <a:pt x="606301" y="151808"/>
                  </a:lnTo>
                  <a:lnTo>
                    <a:pt x="616856" y="151808"/>
                  </a:lnTo>
                  <a:lnTo>
                    <a:pt x="626169" y="154912"/>
                  </a:lnTo>
                  <a:lnTo>
                    <a:pt x="638587" y="153981"/>
                  </a:lnTo>
                  <a:lnTo>
                    <a:pt x="629274" y="149635"/>
                  </a:lnTo>
                  <a:lnTo>
                    <a:pt x="623996" y="147462"/>
                  </a:lnTo>
                  <a:lnTo>
                    <a:pt x="618718" y="146530"/>
                  </a:lnTo>
                  <a:lnTo>
                    <a:pt x="613441" y="140322"/>
                  </a:lnTo>
                  <a:lnTo>
                    <a:pt x="631136" y="137217"/>
                  </a:lnTo>
                  <a:lnTo>
                    <a:pt x="647900" y="131939"/>
                  </a:lnTo>
                  <a:lnTo>
                    <a:pt x="662491" y="127593"/>
                  </a:lnTo>
                  <a:lnTo>
                    <a:pt x="679255" y="124489"/>
                  </a:lnTo>
                  <a:lnTo>
                    <a:pt x="680187" y="131939"/>
                  </a:lnTo>
                  <a:lnTo>
                    <a:pt x="682360" y="135044"/>
                  </a:lnTo>
                  <a:lnTo>
                    <a:pt x="684533" y="140322"/>
                  </a:lnTo>
                  <a:lnTo>
                    <a:pt x="686706" y="144668"/>
                  </a:lnTo>
                  <a:lnTo>
                    <a:pt x="691984" y="146841"/>
                  </a:lnTo>
                  <a:lnTo>
                    <a:pt x="699434" y="147772"/>
                  </a:lnTo>
                  <a:lnTo>
                    <a:pt x="699434" y="142495"/>
                  </a:lnTo>
                  <a:lnTo>
                    <a:pt x="702539" y="137217"/>
                  </a:lnTo>
                  <a:lnTo>
                    <a:pt x="704712" y="129766"/>
                  </a:lnTo>
                  <a:lnTo>
                    <a:pt x="706885" y="124489"/>
                  </a:lnTo>
                  <a:lnTo>
                    <a:pt x="709989" y="129766"/>
                  </a:lnTo>
                  <a:lnTo>
                    <a:pt x="716198" y="135044"/>
                  </a:lnTo>
                  <a:lnTo>
                    <a:pt x="719303" y="139390"/>
                  </a:lnTo>
                  <a:lnTo>
                    <a:pt x="726754" y="142495"/>
                  </a:lnTo>
                  <a:lnTo>
                    <a:pt x="734204" y="144668"/>
                  </a:lnTo>
                  <a:lnTo>
                    <a:pt x="730168" y="120453"/>
                  </a:lnTo>
                  <a:lnTo>
                    <a:pt x="743828" y="117349"/>
                  </a:lnTo>
                  <a:lnTo>
                    <a:pt x="754383" y="113002"/>
                  </a:lnTo>
                  <a:lnTo>
                    <a:pt x="771147" y="117349"/>
                  </a:lnTo>
                  <a:lnTo>
                    <a:pt x="788843" y="124799"/>
                  </a:lnTo>
                  <a:lnTo>
                    <a:pt x="807780" y="135354"/>
                  </a:lnTo>
                  <a:lnTo>
                    <a:pt x="827648" y="144978"/>
                  </a:lnTo>
                  <a:lnTo>
                    <a:pt x="844413" y="152429"/>
                  </a:lnTo>
                  <a:lnTo>
                    <a:pt x="859935" y="157706"/>
                  </a:lnTo>
                  <a:lnTo>
                    <a:pt x="859935" y="154602"/>
                  </a:lnTo>
                  <a:lnTo>
                    <a:pt x="849380" y="144978"/>
                  </a:lnTo>
                  <a:lnTo>
                    <a:pt x="841929" y="137527"/>
                  </a:lnTo>
                  <a:lnTo>
                    <a:pt x="837893" y="127904"/>
                  </a:lnTo>
                  <a:lnTo>
                    <a:pt x="844102" y="117349"/>
                  </a:lnTo>
                  <a:lnTo>
                    <a:pt x="840066" y="113002"/>
                  </a:lnTo>
                  <a:lnTo>
                    <a:pt x="834789" y="107725"/>
                  </a:lnTo>
                  <a:lnTo>
                    <a:pt x="829511" y="103378"/>
                  </a:lnTo>
                  <a:lnTo>
                    <a:pt x="824234" y="100274"/>
                  </a:lnTo>
                  <a:lnTo>
                    <a:pt x="820198" y="95928"/>
                  </a:lnTo>
                  <a:lnTo>
                    <a:pt x="824234" y="87546"/>
                  </a:lnTo>
                  <a:lnTo>
                    <a:pt x="834789" y="90650"/>
                  </a:lnTo>
                  <a:lnTo>
                    <a:pt x="849380" y="92823"/>
                  </a:lnTo>
                  <a:lnTo>
                    <a:pt x="861797" y="90650"/>
                  </a:lnTo>
                  <a:lnTo>
                    <a:pt x="871111" y="83199"/>
                  </a:lnTo>
                  <a:lnTo>
                    <a:pt x="827338" y="83199"/>
                  </a:lnTo>
                  <a:lnTo>
                    <a:pt x="827338" y="80095"/>
                  </a:lnTo>
                  <a:lnTo>
                    <a:pt x="824234" y="80095"/>
                  </a:lnTo>
                  <a:lnTo>
                    <a:pt x="824234" y="75749"/>
                  </a:lnTo>
                  <a:lnTo>
                    <a:pt x="829511" y="72644"/>
                  </a:lnTo>
                  <a:lnTo>
                    <a:pt x="834789" y="68298"/>
                  </a:lnTo>
                  <a:lnTo>
                    <a:pt x="840066" y="65194"/>
                  </a:lnTo>
                  <a:lnTo>
                    <a:pt x="845344" y="60847"/>
                  </a:lnTo>
                  <a:lnTo>
                    <a:pt x="851553" y="59916"/>
                  </a:lnTo>
                  <a:lnTo>
                    <a:pt x="874526" y="63020"/>
                  </a:lnTo>
                  <a:lnTo>
                    <a:pt x="880735" y="46256"/>
                  </a:lnTo>
                  <a:lnTo>
                    <a:pt x="907743" y="50603"/>
                  </a:lnTo>
                  <a:lnTo>
                    <a:pt x="909917" y="50603"/>
                  </a:lnTo>
                  <a:lnTo>
                    <a:pt x="910848" y="46256"/>
                  </a:lnTo>
                  <a:lnTo>
                    <a:pt x="913021" y="45325"/>
                  </a:lnTo>
                  <a:lnTo>
                    <a:pt x="915194" y="40979"/>
                  </a:lnTo>
                  <a:lnTo>
                    <a:pt x="920472" y="38806"/>
                  </a:lnTo>
                  <a:lnTo>
                    <a:pt x="924508" y="45015"/>
                  </a:lnTo>
                  <a:lnTo>
                    <a:pt x="929785" y="50292"/>
                  </a:lnTo>
                  <a:lnTo>
                    <a:pt x="935063" y="55570"/>
                  </a:lnTo>
                  <a:lnTo>
                    <a:pt x="935063" y="45946"/>
                  </a:lnTo>
                  <a:lnTo>
                    <a:pt x="937236" y="45015"/>
                  </a:lnTo>
                  <a:lnTo>
                    <a:pt x="937236" y="42842"/>
                  </a:lnTo>
                  <a:lnTo>
                    <a:pt x="937236" y="40668"/>
                  </a:lnTo>
                  <a:lnTo>
                    <a:pt x="937236" y="38495"/>
                  </a:lnTo>
                  <a:lnTo>
                    <a:pt x="938167" y="35391"/>
                  </a:lnTo>
                  <a:lnTo>
                    <a:pt x="940340" y="33218"/>
                  </a:lnTo>
                  <a:lnTo>
                    <a:pt x="944376" y="31045"/>
                  </a:lnTo>
                  <a:lnTo>
                    <a:pt x="962071" y="22663"/>
                  </a:lnTo>
                  <a:lnTo>
                    <a:pt x="984113" y="20179"/>
                  </a:lnTo>
                  <a:lnTo>
                    <a:pt x="984113" y="20179"/>
                  </a:lnTo>
                  <a:lnTo>
                    <a:pt x="984113" y="20179"/>
                  </a:lnTo>
                  <a:close/>
                  <a:moveTo>
                    <a:pt x="2301024" y="16764"/>
                  </a:moveTo>
                  <a:lnTo>
                    <a:pt x="2311579" y="19869"/>
                  </a:lnTo>
                  <a:lnTo>
                    <a:pt x="2311579" y="27319"/>
                  </a:lnTo>
                  <a:lnTo>
                    <a:pt x="2296057" y="27319"/>
                  </a:lnTo>
                  <a:lnTo>
                    <a:pt x="2301024" y="16764"/>
                  </a:lnTo>
                  <a:lnTo>
                    <a:pt x="2301024" y="16764"/>
                  </a:lnTo>
                  <a:lnTo>
                    <a:pt x="2301024" y="16764"/>
                  </a:lnTo>
                  <a:close/>
                  <a:moveTo>
                    <a:pt x="2792460" y="0"/>
                  </a:moveTo>
                  <a:lnTo>
                    <a:pt x="2797737" y="3104"/>
                  </a:lnTo>
                  <a:lnTo>
                    <a:pt x="2801773" y="7451"/>
                  </a:lnTo>
                  <a:lnTo>
                    <a:pt x="2803946" y="10555"/>
                  </a:lnTo>
                  <a:lnTo>
                    <a:pt x="2804878" y="16764"/>
                  </a:lnTo>
                  <a:lnTo>
                    <a:pt x="2807051" y="19869"/>
                  </a:lnTo>
                  <a:lnTo>
                    <a:pt x="2809224" y="25146"/>
                  </a:lnTo>
                  <a:lnTo>
                    <a:pt x="2812328" y="27319"/>
                  </a:lnTo>
                  <a:lnTo>
                    <a:pt x="2823815" y="32597"/>
                  </a:lnTo>
                  <a:lnTo>
                    <a:pt x="2834370" y="34770"/>
                  </a:lnTo>
                  <a:lnTo>
                    <a:pt x="2841821" y="34770"/>
                  </a:lnTo>
                  <a:lnTo>
                    <a:pt x="2847098" y="39116"/>
                  </a:lnTo>
                  <a:lnTo>
                    <a:pt x="2851134" y="46567"/>
                  </a:lnTo>
                  <a:lnTo>
                    <a:pt x="2853307" y="61468"/>
                  </a:lnTo>
                  <a:lnTo>
                    <a:pt x="2851134" y="62400"/>
                  </a:lnTo>
                  <a:lnTo>
                    <a:pt x="2851134" y="62400"/>
                  </a:lnTo>
                  <a:lnTo>
                    <a:pt x="2851134" y="64573"/>
                  </a:lnTo>
                  <a:lnTo>
                    <a:pt x="2851134" y="66746"/>
                  </a:lnTo>
                  <a:lnTo>
                    <a:pt x="2848961" y="68919"/>
                  </a:lnTo>
                  <a:lnTo>
                    <a:pt x="2825988" y="68919"/>
                  </a:lnTo>
                  <a:lnTo>
                    <a:pt x="2802084" y="68919"/>
                  </a:lnTo>
                  <a:lnTo>
                    <a:pt x="2782215" y="77301"/>
                  </a:lnTo>
                  <a:lnTo>
                    <a:pt x="2778179" y="79474"/>
                  </a:lnTo>
                  <a:lnTo>
                    <a:pt x="2776006" y="83820"/>
                  </a:lnTo>
                  <a:lnTo>
                    <a:pt x="2775075" y="84752"/>
                  </a:lnTo>
                  <a:lnTo>
                    <a:pt x="2772902" y="86925"/>
                  </a:lnTo>
                  <a:lnTo>
                    <a:pt x="2770729" y="89098"/>
                  </a:lnTo>
                  <a:lnTo>
                    <a:pt x="2767624" y="91271"/>
                  </a:lnTo>
                  <a:lnTo>
                    <a:pt x="2761415" y="94376"/>
                  </a:lnTo>
                  <a:lnTo>
                    <a:pt x="2758311" y="89098"/>
                  </a:lnTo>
                  <a:lnTo>
                    <a:pt x="2756137" y="84752"/>
                  </a:lnTo>
                  <a:lnTo>
                    <a:pt x="2753033" y="81647"/>
                  </a:lnTo>
                  <a:lnTo>
                    <a:pt x="2765451" y="49982"/>
                  </a:lnTo>
                  <a:lnTo>
                    <a:pt x="2777869" y="24525"/>
                  </a:lnTo>
                  <a:lnTo>
                    <a:pt x="2792460" y="0"/>
                  </a:lnTo>
                  <a:lnTo>
                    <a:pt x="2792460" y="0"/>
                  </a:lnTo>
                  <a:lnTo>
                    <a:pt x="2792460" y="0"/>
                  </a:lnTo>
                  <a:close/>
                  <a:moveTo>
                    <a:pt x="2665177" y="0"/>
                  </a:moveTo>
                  <a:lnTo>
                    <a:pt x="2674490" y="9624"/>
                  </a:lnTo>
                  <a:lnTo>
                    <a:pt x="2679768" y="20179"/>
                  </a:lnTo>
                  <a:lnTo>
                    <a:pt x="2685046" y="32907"/>
                  </a:lnTo>
                  <a:lnTo>
                    <a:pt x="2675732" y="32907"/>
                  </a:lnTo>
                  <a:lnTo>
                    <a:pt x="2675732" y="27319"/>
                  </a:lnTo>
                  <a:lnTo>
                    <a:pt x="2672628" y="24215"/>
                  </a:lnTo>
                  <a:lnTo>
                    <a:pt x="2668592" y="19869"/>
                  </a:lnTo>
                  <a:lnTo>
                    <a:pt x="2667660" y="14591"/>
                  </a:lnTo>
                  <a:lnTo>
                    <a:pt x="2665487" y="9313"/>
                  </a:lnTo>
                  <a:lnTo>
                    <a:pt x="2665487" y="0"/>
                  </a:lnTo>
                  <a:lnTo>
                    <a:pt x="2665177" y="0"/>
                  </a:lnTo>
                  <a:lnTo>
                    <a:pt x="2665177"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72" name="Freeform: Shape 144">
              <a:extLst>
                <a:ext uri="{FF2B5EF4-FFF2-40B4-BE49-F238E27FC236}">
                  <a16:creationId xmlns:a16="http://schemas.microsoft.com/office/drawing/2014/main" id="{49148A97-C9FB-728E-4F42-5DB491E0ED0F}"/>
                </a:ext>
              </a:extLst>
            </p:cNvPr>
            <p:cNvSpPr/>
            <p:nvPr/>
          </p:nvSpPr>
          <p:spPr>
            <a:xfrm>
              <a:off x="3709769" y="4075070"/>
              <a:ext cx="34149" cy="15522"/>
            </a:xfrm>
            <a:custGeom>
              <a:avLst/>
              <a:gdLst>
                <a:gd name="connsiteX0" fmla="*/ 13660 w 34149"/>
                <a:gd name="connsiteY0" fmla="*/ 14591 h 15522"/>
                <a:gd name="connsiteX1" fmla="*/ 20800 w 34149"/>
                <a:gd name="connsiteY1" fmla="*/ 16764 h 15522"/>
                <a:gd name="connsiteX2" fmla="*/ 23904 w 34149"/>
                <a:gd name="connsiteY2" fmla="*/ 16764 h 15522"/>
                <a:gd name="connsiteX3" fmla="*/ 28251 w 34149"/>
                <a:gd name="connsiteY3" fmla="*/ 16764 h 15522"/>
                <a:gd name="connsiteX4" fmla="*/ 36633 w 34149"/>
                <a:gd name="connsiteY4" fmla="*/ 16764 h 15522"/>
                <a:gd name="connsiteX5" fmla="*/ 35391 w 34149"/>
                <a:gd name="connsiteY5" fmla="*/ 10555 h 15522"/>
                <a:gd name="connsiteX6" fmla="*/ 35391 w 34149"/>
                <a:gd name="connsiteY6" fmla="*/ 7140 h 15522"/>
                <a:gd name="connsiteX7" fmla="*/ 33528 w 34149"/>
                <a:gd name="connsiteY7" fmla="*/ 3104 h 15522"/>
                <a:gd name="connsiteX8" fmla="*/ 33528 w 34149"/>
                <a:gd name="connsiteY8" fmla="*/ 0 h 15522"/>
                <a:gd name="connsiteX9" fmla="*/ 0 w 34149"/>
                <a:gd name="connsiteY9" fmla="*/ 0 h 15522"/>
                <a:gd name="connsiteX10" fmla="*/ 0 w 34149"/>
                <a:gd name="connsiteY10" fmla="*/ 12418 h 15522"/>
                <a:gd name="connsiteX11" fmla="*/ 7451 w 34149"/>
                <a:gd name="connsiteY11" fmla="*/ 1459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49" h="15522">
                  <a:moveTo>
                    <a:pt x="13660" y="14591"/>
                  </a:moveTo>
                  <a:lnTo>
                    <a:pt x="20800" y="16764"/>
                  </a:lnTo>
                  <a:lnTo>
                    <a:pt x="23904" y="16764"/>
                  </a:lnTo>
                  <a:lnTo>
                    <a:pt x="28251" y="16764"/>
                  </a:lnTo>
                  <a:lnTo>
                    <a:pt x="36633" y="16764"/>
                  </a:lnTo>
                  <a:lnTo>
                    <a:pt x="35391" y="10555"/>
                  </a:lnTo>
                  <a:lnTo>
                    <a:pt x="35391" y="7140"/>
                  </a:lnTo>
                  <a:lnTo>
                    <a:pt x="33528" y="3104"/>
                  </a:lnTo>
                  <a:lnTo>
                    <a:pt x="33528" y="0"/>
                  </a:lnTo>
                  <a:lnTo>
                    <a:pt x="0" y="0"/>
                  </a:lnTo>
                  <a:lnTo>
                    <a:pt x="0" y="12418"/>
                  </a:lnTo>
                  <a:lnTo>
                    <a:pt x="7451" y="14591"/>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73" name="Freeform: Shape 145">
              <a:extLst>
                <a:ext uri="{FF2B5EF4-FFF2-40B4-BE49-F238E27FC236}">
                  <a16:creationId xmlns:a16="http://schemas.microsoft.com/office/drawing/2014/main" id="{996AC77C-4B08-2385-2FCB-25B4D5441DB3}"/>
                </a:ext>
              </a:extLst>
            </p:cNvPr>
            <p:cNvSpPr/>
            <p:nvPr/>
          </p:nvSpPr>
          <p:spPr>
            <a:xfrm>
              <a:off x="3530642" y="4043094"/>
              <a:ext cx="34149" cy="9313"/>
            </a:xfrm>
            <a:custGeom>
              <a:avLst/>
              <a:gdLst>
                <a:gd name="connsiteX0" fmla="*/ 22973 w 34149"/>
                <a:gd name="connsiteY0" fmla="*/ 11797 h 9313"/>
                <a:gd name="connsiteX1" fmla="*/ 32286 w 34149"/>
                <a:gd name="connsiteY1" fmla="*/ 7451 h 9313"/>
                <a:gd name="connsiteX2" fmla="*/ 36633 w 34149"/>
                <a:gd name="connsiteY2" fmla="*/ 7451 h 9313"/>
                <a:gd name="connsiteX3" fmla="*/ 30424 w 34149"/>
                <a:gd name="connsiteY3" fmla="*/ 4346 h 9313"/>
                <a:gd name="connsiteX4" fmla="*/ 22973 w 34149"/>
                <a:gd name="connsiteY4" fmla="*/ 2173 h 9313"/>
                <a:gd name="connsiteX5" fmla="*/ 15833 w 34149"/>
                <a:gd name="connsiteY5" fmla="*/ 0 h 9313"/>
                <a:gd name="connsiteX6" fmla="*/ 12728 w 34149"/>
                <a:gd name="connsiteY6" fmla="*/ 2173 h 9313"/>
                <a:gd name="connsiteX7" fmla="*/ 7451 w 34149"/>
                <a:gd name="connsiteY7" fmla="*/ 4346 h 9313"/>
                <a:gd name="connsiteX8" fmla="*/ 3104 w 34149"/>
                <a:gd name="connsiteY8" fmla="*/ 7451 h 9313"/>
                <a:gd name="connsiteX9" fmla="*/ 0 w 34149"/>
                <a:gd name="connsiteY9" fmla="*/ 7451 h 9313"/>
                <a:gd name="connsiteX10" fmla="*/ 0 w 34149"/>
                <a:gd name="connsiteY10" fmla="*/ 11797 h 9313"/>
                <a:gd name="connsiteX11" fmla="*/ 12728 w 34149"/>
                <a:gd name="connsiteY11" fmla="*/ 11797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49" h="9313">
                  <a:moveTo>
                    <a:pt x="22973" y="11797"/>
                  </a:moveTo>
                  <a:lnTo>
                    <a:pt x="32286" y="7451"/>
                  </a:lnTo>
                  <a:lnTo>
                    <a:pt x="36633" y="7451"/>
                  </a:lnTo>
                  <a:lnTo>
                    <a:pt x="30424" y="4346"/>
                  </a:lnTo>
                  <a:lnTo>
                    <a:pt x="22973" y="2173"/>
                  </a:lnTo>
                  <a:lnTo>
                    <a:pt x="15833" y="0"/>
                  </a:lnTo>
                  <a:lnTo>
                    <a:pt x="12728" y="2173"/>
                  </a:lnTo>
                  <a:lnTo>
                    <a:pt x="7451" y="4346"/>
                  </a:lnTo>
                  <a:lnTo>
                    <a:pt x="3104" y="7451"/>
                  </a:lnTo>
                  <a:lnTo>
                    <a:pt x="0" y="7451"/>
                  </a:lnTo>
                  <a:lnTo>
                    <a:pt x="0" y="11797"/>
                  </a:lnTo>
                  <a:lnTo>
                    <a:pt x="12728" y="11797"/>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74" name="Freeform: Shape 146">
              <a:extLst>
                <a:ext uri="{FF2B5EF4-FFF2-40B4-BE49-F238E27FC236}">
                  <a16:creationId xmlns:a16="http://schemas.microsoft.com/office/drawing/2014/main" id="{E414E019-6D35-C0EB-CCC4-FDAA586333CC}"/>
                </a:ext>
              </a:extLst>
            </p:cNvPr>
            <p:cNvSpPr/>
            <p:nvPr/>
          </p:nvSpPr>
          <p:spPr>
            <a:xfrm>
              <a:off x="3730569" y="4013602"/>
              <a:ext cx="37253" cy="40358"/>
            </a:xfrm>
            <a:custGeom>
              <a:avLst/>
              <a:gdLst>
                <a:gd name="connsiteX0" fmla="*/ 10555 w 37253"/>
                <a:gd name="connsiteY0" fmla="*/ 39116 h 40357"/>
                <a:gd name="connsiteX1" fmla="*/ 14591 w 37253"/>
                <a:gd name="connsiteY1" fmla="*/ 41289 h 40357"/>
                <a:gd name="connsiteX2" fmla="*/ 22042 w 37253"/>
                <a:gd name="connsiteY2" fmla="*/ 41289 h 40357"/>
                <a:gd name="connsiteX3" fmla="*/ 27319 w 37253"/>
                <a:gd name="connsiteY3" fmla="*/ 41289 h 40357"/>
                <a:gd name="connsiteX4" fmla="*/ 29182 w 37253"/>
                <a:gd name="connsiteY4" fmla="*/ 34770 h 40357"/>
                <a:gd name="connsiteX5" fmla="*/ 30424 w 37253"/>
                <a:gd name="connsiteY5" fmla="*/ 31665 h 40357"/>
                <a:gd name="connsiteX6" fmla="*/ 32286 w 37253"/>
                <a:gd name="connsiteY6" fmla="*/ 27630 h 40357"/>
                <a:gd name="connsiteX7" fmla="*/ 34460 w 37253"/>
                <a:gd name="connsiteY7" fmla="*/ 26388 h 40357"/>
                <a:gd name="connsiteX8" fmla="*/ 36633 w 37253"/>
                <a:gd name="connsiteY8" fmla="*/ 24215 h 40357"/>
                <a:gd name="connsiteX9" fmla="*/ 39737 w 37253"/>
                <a:gd name="connsiteY9" fmla="*/ 20179 h 40357"/>
                <a:gd name="connsiteX10" fmla="*/ 32286 w 37253"/>
                <a:gd name="connsiteY10" fmla="*/ 14901 h 40357"/>
                <a:gd name="connsiteX11" fmla="*/ 25146 w 37253"/>
                <a:gd name="connsiteY11" fmla="*/ 7451 h 40357"/>
                <a:gd name="connsiteX12" fmla="*/ 19869 w 37253"/>
                <a:gd name="connsiteY12" fmla="*/ 0 h 40357"/>
                <a:gd name="connsiteX13" fmla="*/ 3104 w 37253"/>
                <a:gd name="connsiteY13" fmla="*/ 0 h 40357"/>
                <a:gd name="connsiteX14" fmla="*/ 3104 w 37253"/>
                <a:gd name="connsiteY14" fmla="*/ 9624 h 40357"/>
                <a:gd name="connsiteX15" fmla="*/ 3104 w 37253"/>
                <a:gd name="connsiteY15" fmla="*/ 16764 h 40357"/>
                <a:gd name="connsiteX16" fmla="*/ 1242 w 37253"/>
                <a:gd name="connsiteY16" fmla="*/ 24215 h 40357"/>
                <a:gd name="connsiteX17" fmla="*/ 0 w 37253"/>
                <a:gd name="connsiteY17" fmla="*/ 29492 h 40357"/>
                <a:gd name="connsiteX18" fmla="*/ 0 w 37253"/>
                <a:gd name="connsiteY18" fmla="*/ 36943 h 40357"/>
                <a:gd name="connsiteX19" fmla="*/ 5278 w 37253"/>
                <a:gd name="connsiteY19" fmla="*/ 39116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253" h="40357">
                  <a:moveTo>
                    <a:pt x="10555" y="39116"/>
                  </a:moveTo>
                  <a:lnTo>
                    <a:pt x="14591" y="41289"/>
                  </a:lnTo>
                  <a:lnTo>
                    <a:pt x="22042" y="41289"/>
                  </a:lnTo>
                  <a:lnTo>
                    <a:pt x="27319" y="41289"/>
                  </a:lnTo>
                  <a:lnTo>
                    <a:pt x="29182" y="34770"/>
                  </a:lnTo>
                  <a:lnTo>
                    <a:pt x="30424" y="31665"/>
                  </a:lnTo>
                  <a:lnTo>
                    <a:pt x="32286" y="27630"/>
                  </a:lnTo>
                  <a:lnTo>
                    <a:pt x="34460" y="26388"/>
                  </a:lnTo>
                  <a:lnTo>
                    <a:pt x="36633" y="24215"/>
                  </a:lnTo>
                  <a:lnTo>
                    <a:pt x="39737" y="20179"/>
                  </a:lnTo>
                  <a:lnTo>
                    <a:pt x="32286" y="14901"/>
                  </a:lnTo>
                  <a:lnTo>
                    <a:pt x="25146" y="7451"/>
                  </a:lnTo>
                  <a:lnTo>
                    <a:pt x="19869" y="0"/>
                  </a:lnTo>
                  <a:lnTo>
                    <a:pt x="3104" y="0"/>
                  </a:lnTo>
                  <a:lnTo>
                    <a:pt x="3104" y="9624"/>
                  </a:lnTo>
                  <a:lnTo>
                    <a:pt x="3104" y="16764"/>
                  </a:lnTo>
                  <a:lnTo>
                    <a:pt x="1242" y="24215"/>
                  </a:lnTo>
                  <a:lnTo>
                    <a:pt x="0" y="29492"/>
                  </a:lnTo>
                  <a:lnTo>
                    <a:pt x="0" y="36943"/>
                  </a:lnTo>
                  <a:lnTo>
                    <a:pt x="5278" y="39116"/>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75" name="Freeform: Shape 147">
              <a:extLst>
                <a:ext uri="{FF2B5EF4-FFF2-40B4-BE49-F238E27FC236}">
                  <a16:creationId xmlns:a16="http://schemas.microsoft.com/office/drawing/2014/main" id="{42912452-ED75-628F-7B3C-E35835FAB891}"/>
                </a:ext>
              </a:extLst>
            </p:cNvPr>
            <p:cNvSpPr/>
            <p:nvPr/>
          </p:nvSpPr>
          <p:spPr>
            <a:xfrm>
              <a:off x="3457998" y="4104562"/>
              <a:ext cx="170745" cy="90029"/>
            </a:xfrm>
            <a:custGeom>
              <a:avLst/>
              <a:gdLst>
                <a:gd name="connsiteX0" fmla="*/ 170745 w 170745"/>
                <a:gd name="connsiteY0" fmla="*/ 30734 h 90029"/>
                <a:gd name="connsiteX1" fmla="*/ 170745 w 170745"/>
                <a:gd name="connsiteY1" fmla="*/ 29492 h 90029"/>
                <a:gd name="connsiteX2" fmla="*/ 168572 w 170745"/>
                <a:gd name="connsiteY2" fmla="*/ 27630 h 90029"/>
                <a:gd name="connsiteX3" fmla="*/ 165468 w 170745"/>
                <a:gd name="connsiteY3" fmla="*/ 25457 h 90029"/>
                <a:gd name="connsiteX4" fmla="*/ 163294 w 170745"/>
                <a:gd name="connsiteY4" fmla="*/ 25457 h 90029"/>
                <a:gd name="connsiteX5" fmla="*/ 161121 w 170745"/>
                <a:gd name="connsiteY5" fmla="*/ 25457 h 90029"/>
                <a:gd name="connsiteX6" fmla="*/ 159259 w 170745"/>
                <a:gd name="connsiteY6" fmla="*/ 27630 h 90029"/>
                <a:gd name="connsiteX7" fmla="*/ 156154 w 170745"/>
                <a:gd name="connsiteY7" fmla="*/ 30734 h 90029"/>
                <a:gd name="connsiteX8" fmla="*/ 148704 w 170745"/>
                <a:gd name="connsiteY8" fmla="*/ 30734 h 90029"/>
                <a:gd name="connsiteX9" fmla="*/ 143426 w 170745"/>
                <a:gd name="connsiteY9" fmla="*/ 30734 h 90029"/>
                <a:gd name="connsiteX10" fmla="*/ 137217 w 170745"/>
                <a:gd name="connsiteY10" fmla="*/ 29492 h 90029"/>
                <a:gd name="connsiteX11" fmla="*/ 132250 w 170745"/>
                <a:gd name="connsiteY11" fmla="*/ 27630 h 90029"/>
                <a:gd name="connsiteX12" fmla="*/ 128835 w 170745"/>
                <a:gd name="connsiteY12" fmla="*/ 27630 h 90029"/>
                <a:gd name="connsiteX13" fmla="*/ 128835 w 170745"/>
                <a:gd name="connsiteY13" fmla="*/ 23283 h 90029"/>
                <a:gd name="connsiteX14" fmla="*/ 132250 w 170745"/>
                <a:gd name="connsiteY14" fmla="*/ 23283 h 90029"/>
                <a:gd name="connsiteX15" fmla="*/ 132250 w 170745"/>
                <a:gd name="connsiteY15" fmla="*/ 17075 h 90029"/>
                <a:gd name="connsiteX16" fmla="*/ 130077 w 170745"/>
                <a:gd name="connsiteY16" fmla="*/ 12728 h 90029"/>
                <a:gd name="connsiteX17" fmla="*/ 130077 w 170745"/>
                <a:gd name="connsiteY17" fmla="*/ 9624 h 90029"/>
                <a:gd name="connsiteX18" fmla="*/ 128835 w 170745"/>
                <a:gd name="connsiteY18" fmla="*/ 5278 h 90029"/>
                <a:gd name="connsiteX19" fmla="*/ 126972 w 170745"/>
                <a:gd name="connsiteY19" fmla="*/ 3104 h 90029"/>
                <a:gd name="connsiteX20" fmla="*/ 124799 w 170745"/>
                <a:gd name="connsiteY20" fmla="*/ 0 h 90029"/>
                <a:gd name="connsiteX21" fmla="*/ 117659 w 170745"/>
                <a:gd name="connsiteY21" fmla="*/ 0 h 90029"/>
                <a:gd name="connsiteX22" fmla="*/ 112381 w 170745"/>
                <a:gd name="connsiteY22" fmla="*/ 0 h 90029"/>
                <a:gd name="connsiteX23" fmla="*/ 109277 w 170745"/>
                <a:gd name="connsiteY23" fmla="*/ 2173 h 90029"/>
                <a:gd name="connsiteX24" fmla="*/ 104931 w 170745"/>
                <a:gd name="connsiteY24" fmla="*/ 3104 h 90029"/>
                <a:gd name="connsiteX25" fmla="*/ 107104 w 170745"/>
                <a:gd name="connsiteY25" fmla="*/ 17075 h 90029"/>
                <a:gd name="connsiteX26" fmla="*/ 109277 w 170745"/>
                <a:gd name="connsiteY26" fmla="*/ 22352 h 90029"/>
                <a:gd name="connsiteX27" fmla="*/ 112381 w 170745"/>
                <a:gd name="connsiteY27" fmla="*/ 29492 h 90029"/>
                <a:gd name="connsiteX28" fmla="*/ 115486 w 170745"/>
                <a:gd name="connsiteY28" fmla="*/ 38185 h 90029"/>
                <a:gd name="connsiteX29" fmla="*/ 95617 w 170745"/>
                <a:gd name="connsiteY29" fmla="*/ 36943 h 90029"/>
                <a:gd name="connsiteX30" fmla="*/ 80095 w 170745"/>
                <a:gd name="connsiteY30" fmla="*/ 30734 h 90029"/>
                <a:gd name="connsiteX31" fmla="*/ 65504 w 170745"/>
                <a:gd name="connsiteY31" fmla="*/ 23283 h 90029"/>
                <a:gd name="connsiteX32" fmla="*/ 48740 w 170745"/>
                <a:gd name="connsiteY32" fmla="*/ 17075 h 90029"/>
                <a:gd name="connsiteX33" fmla="*/ 28871 w 170745"/>
                <a:gd name="connsiteY33" fmla="*/ 10555 h 90029"/>
                <a:gd name="connsiteX34" fmla="*/ 27009 w 170745"/>
                <a:gd name="connsiteY34" fmla="*/ 12728 h 90029"/>
                <a:gd name="connsiteX35" fmla="*/ 24836 w 170745"/>
                <a:gd name="connsiteY35" fmla="*/ 12728 h 90029"/>
                <a:gd name="connsiteX36" fmla="*/ 22663 w 170745"/>
                <a:gd name="connsiteY36" fmla="*/ 14901 h 90029"/>
                <a:gd name="connsiteX37" fmla="*/ 19558 w 170745"/>
                <a:gd name="connsiteY37" fmla="*/ 14901 h 90029"/>
                <a:gd name="connsiteX38" fmla="*/ 21731 w 170745"/>
                <a:gd name="connsiteY38" fmla="*/ 18006 h 90029"/>
                <a:gd name="connsiteX39" fmla="*/ 22663 w 170745"/>
                <a:gd name="connsiteY39" fmla="*/ 20179 h 90029"/>
                <a:gd name="connsiteX40" fmla="*/ 22663 w 170745"/>
                <a:gd name="connsiteY40" fmla="*/ 22352 h 90029"/>
                <a:gd name="connsiteX41" fmla="*/ 24836 w 170745"/>
                <a:gd name="connsiteY41" fmla="*/ 23283 h 90029"/>
                <a:gd name="connsiteX42" fmla="*/ 27009 w 170745"/>
                <a:gd name="connsiteY42" fmla="*/ 25457 h 90029"/>
                <a:gd name="connsiteX43" fmla="*/ 28871 w 170745"/>
                <a:gd name="connsiteY43" fmla="*/ 27630 h 90029"/>
                <a:gd name="connsiteX44" fmla="*/ 24836 w 170745"/>
                <a:gd name="connsiteY44" fmla="*/ 29492 h 90029"/>
                <a:gd name="connsiteX45" fmla="*/ 21731 w 170745"/>
                <a:gd name="connsiteY45" fmla="*/ 29492 h 90029"/>
                <a:gd name="connsiteX46" fmla="*/ 17695 w 170745"/>
                <a:gd name="connsiteY46" fmla="*/ 30734 h 90029"/>
                <a:gd name="connsiteX47" fmla="*/ 12418 w 170745"/>
                <a:gd name="connsiteY47" fmla="*/ 30734 h 90029"/>
                <a:gd name="connsiteX48" fmla="*/ 12418 w 170745"/>
                <a:gd name="connsiteY48" fmla="*/ 34770 h 90029"/>
                <a:gd name="connsiteX49" fmla="*/ 15522 w 170745"/>
                <a:gd name="connsiteY49" fmla="*/ 34770 h 90029"/>
                <a:gd name="connsiteX50" fmla="*/ 14280 w 170745"/>
                <a:gd name="connsiteY50" fmla="*/ 40047 h 90029"/>
                <a:gd name="connsiteX51" fmla="*/ 10245 w 170745"/>
                <a:gd name="connsiteY51" fmla="*/ 42221 h 90029"/>
                <a:gd name="connsiteX52" fmla="*/ 9313 w 170745"/>
                <a:gd name="connsiteY52" fmla="*/ 44394 h 90029"/>
                <a:gd name="connsiteX53" fmla="*/ 4967 w 170745"/>
                <a:gd name="connsiteY53" fmla="*/ 45636 h 90029"/>
                <a:gd name="connsiteX54" fmla="*/ 0 w 170745"/>
                <a:gd name="connsiteY54" fmla="*/ 47498 h 90029"/>
                <a:gd name="connsiteX55" fmla="*/ 0 w 170745"/>
                <a:gd name="connsiteY55" fmla="*/ 51844 h 90029"/>
                <a:gd name="connsiteX56" fmla="*/ 4967 w 170745"/>
                <a:gd name="connsiteY56" fmla="*/ 51844 h 90029"/>
                <a:gd name="connsiteX57" fmla="*/ 15522 w 170745"/>
                <a:gd name="connsiteY57" fmla="*/ 57122 h 90029"/>
                <a:gd name="connsiteX58" fmla="*/ 32286 w 170745"/>
                <a:gd name="connsiteY58" fmla="*/ 59295 h 90029"/>
                <a:gd name="connsiteX59" fmla="*/ 46567 w 170745"/>
                <a:gd name="connsiteY59" fmla="*/ 57122 h 90029"/>
                <a:gd name="connsiteX60" fmla="*/ 59295 w 170745"/>
                <a:gd name="connsiteY60" fmla="*/ 51844 h 90029"/>
                <a:gd name="connsiteX61" fmla="*/ 80095 w 170745"/>
                <a:gd name="connsiteY61" fmla="*/ 51844 h 90029"/>
                <a:gd name="connsiteX62" fmla="*/ 77922 w 170745"/>
                <a:gd name="connsiteY62" fmla="*/ 57122 h 90029"/>
                <a:gd name="connsiteX63" fmla="*/ 73886 w 170745"/>
                <a:gd name="connsiteY63" fmla="*/ 62400 h 90029"/>
                <a:gd name="connsiteX64" fmla="*/ 70782 w 170745"/>
                <a:gd name="connsiteY64" fmla="*/ 67677 h 90029"/>
                <a:gd name="connsiteX65" fmla="*/ 65504 w 170745"/>
                <a:gd name="connsiteY65" fmla="*/ 72023 h 90029"/>
                <a:gd name="connsiteX66" fmla="*/ 59295 w 170745"/>
                <a:gd name="connsiteY66" fmla="*/ 75128 h 90029"/>
                <a:gd name="connsiteX67" fmla="*/ 61158 w 170745"/>
                <a:gd name="connsiteY67" fmla="*/ 81337 h 90029"/>
                <a:gd name="connsiteX68" fmla="*/ 61158 w 170745"/>
                <a:gd name="connsiteY68" fmla="*/ 84752 h 90029"/>
                <a:gd name="connsiteX69" fmla="*/ 63331 w 170745"/>
                <a:gd name="connsiteY69" fmla="*/ 88787 h 90029"/>
                <a:gd name="connsiteX70" fmla="*/ 65504 w 170745"/>
                <a:gd name="connsiteY70" fmla="*/ 91892 h 90029"/>
                <a:gd name="connsiteX71" fmla="*/ 81026 w 170745"/>
                <a:gd name="connsiteY71" fmla="*/ 86614 h 90029"/>
                <a:gd name="connsiteX72" fmla="*/ 92513 w 170745"/>
                <a:gd name="connsiteY72" fmla="*/ 77301 h 90029"/>
                <a:gd name="connsiteX73" fmla="*/ 104931 w 170745"/>
                <a:gd name="connsiteY73" fmla="*/ 67677 h 90029"/>
                <a:gd name="connsiteX74" fmla="*/ 115486 w 170745"/>
                <a:gd name="connsiteY74" fmla="*/ 60226 h 90029"/>
                <a:gd name="connsiteX75" fmla="*/ 130077 w 170745"/>
                <a:gd name="connsiteY75" fmla="*/ 57122 h 90029"/>
                <a:gd name="connsiteX76" fmla="*/ 144668 w 170745"/>
                <a:gd name="connsiteY76" fmla="*/ 57122 h 90029"/>
                <a:gd name="connsiteX77" fmla="*/ 158017 w 170745"/>
                <a:gd name="connsiteY77" fmla="*/ 57122 h 90029"/>
                <a:gd name="connsiteX78" fmla="*/ 168572 w 170745"/>
                <a:gd name="connsiteY78" fmla="*/ 51844 h 90029"/>
                <a:gd name="connsiteX79" fmla="*/ 170745 w 170745"/>
                <a:gd name="connsiteY79" fmla="*/ 47498 h 90029"/>
                <a:gd name="connsiteX80" fmla="*/ 170745 w 170745"/>
                <a:gd name="connsiteY80" fmla="*/ 45636 h 90029"/>
                <a:gd name="connsiteX81" fmla="*/ 170745 w 170745"/>
                <a:gd name="connsiteY81" fmla="*/ 44394 h 90029"/>
                <a:gd name="connsiteX82" fmla="*/ 170745 w 170745"/>
                <a:gd name="connsiteY82" fmla="*/ 42221 h 90029"/>
                <a:gd name="connsiteX83" fmla="*/ 172608 w 170745"/>
                <a:gd name="connsiteY83" fmla="*/ 38185 h 90029"/>
                <a:gd name="connsiteX84" fmla="*/ 172608 w 170745"/>
                <a:gd name="connsiteY84" fmla="*/ 34770 h 90029"/>
                <a:gd name="connsiteX85" fmla="*/ 170745 w 170745"/>
                <a:gd name="connsiteY85" fmla="*/ 32907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0745" h="90029">
                  <a:moveTo>
                    <a:pt x="170745" y="30734"/>
                  </a:moveTo>
                  <a:lnTo>
                    <a:pt x="170745" y="29492"/>
                  </a:lnTo>
                  <a:lnTo>
                    <a:pt x="168572" y="27630"/>
                  </a:lnTo>
                  <a:lnTo>
                    <a:pt x="165468" y="25457"/>
                  </a:lnTo>
                  <a:lnTo>
                    <a:pt x="163294" y="25457"/>
                  </a:lnTo>
                  <a:lnTo>
                    <a:pt x="161121" y="25457"/>
                  </a:lnTo>
                  <a:lnTo>
                    <a:pt x="159259" y="27630"/>
                  </a:lnTo>
                  <a:lnTo>
                    <a:pt x="156154" y="30734"/>
                  </a:lnTo>
                  <a:lnTo>
                    <a:pt x="148704" y="30734"/>
                  </a:lnTo>
                  <a:lnTo>
                    <a:pt x="143426" y="30734"/>
                  </a:lnTo>
                  <a:lnTo>
                    <a:pt x="137217" y="29492"/>
                  </a:lnTo>
                  <a:lnTo>
                    <a:pt x="132250" y="27630"/>
                  </a:lnTo>
                  <a:lnTo>
                    <a:pt x="128835" y="27630"/>
                  </a:lnTo>
                  <a:lnTo>
                    <a:pt x="128835" y="23283"/>
                  </a:lnTo>
                  <a:lnTo>
                    <a:pt x="132250" y="23283"/>
                  </a:lnTo>
                  <a:lnTo>
                    <a:pt x="132250" y="17075"/>
                  </a:lnTo>
                  <a:lnTo>
                    <a:pt x="130077" y="12728"/>
                  </a:lnTo>
                  <a:lnTo>
                    <a:pt x="130077" y="9624"/>
                  </a:lnTo>
                  <a:lnTo>
                    <a:pt x="128835" y="5278"/>
                  </a:lnTo>
                  <a:lnTo>
                    <a:pt x="126972" y="3104"/>
                  </a:lnTo>
                  <a:lnTo>
                    <a:pt x="124799" y="0"/>
                  </a:lnTo>
                  <a:lnTo>
                    <a:pt x="117659" y="0"/>
                  </a:lnTo>
                  <a:lnTo>
                    <a:pt x="112381" y="0"/>
                  </a:lnTo>
                  <a:lnTo>
                    <a:pt x="109277" y="2173"/>
                  </a:lnTo>
                  <a:lnTo>
                    <a:pt x="104931" y="3104"/>
                  </a:lnTo>
                  <a:lnTo>
                    <a:pt x="107104" y="17075"/>
                  </a:lnTo>
                  <a:lnTo>
                    <a:pt x="109277" y="22352"/>
                  </a:lnTo>
                  <a:lnTo>
                    <a:pt x="112381" y="29492"/>
                  </a:lnTo>
                  <a:lnTo>
                    <a:pt x="115486" y="38185"/>
                  </a:lnTo>
                  <a:lnTo>
                    <a:pt x="95617" y="36943"/>
                  </a:lnTo>
                  <a:lnTo>
                    <a:pt x="80095" y="30734"/>
                  </a:lnTo>
                  <a:lnTo>
                    <a:pt x="65504" y="23283"/>
                  </a:lnTo>
                  <a:lnTo>
                    <a:pt x="48740" y="17075"/>
                  </a:lnTo>
                  <a:lnTo>
                    <a:pt x="28871" y="10555"/>
                  </a:lnTo>
                  <a:lnTo>
                    <a:pt x="27009" y="12728"/>
                  </a:lnTo>
                  <a:lnTo>
                    <a:pt x="24836" y="12728"/>
                  </a:lnTo>
                  <a:lnTo>
                    <a:pt x="22663" y="14901"/>
                  </a:lnTo>
                  <a:lnTo>
                    <a:pt x="19558" y="14901"/>
                  </a:lnTo>
                  <a:lnTo>
                    <a:pt x="21731" y="18006"/>
                  </a:lnTo>
                  <a:lnTo>
                    <a:pt x="22663" y="20179"/>
                  </a:lnTo>
                  <a:lnTo>
                    <a:pt x="22663" y="22352"/>
                  </a:lnTo>
                  <a:lnTo>
                    <a:pt x="24836" y="23283"/>
                  </a:lnTo>
                  <a:lnTo>
                    <a:pt x="27009" y="25457"/>
                  </a:lnTo>
                  <a:lnTo>
                    <a:pt x="28871" y="27630"/>
                  </a:lnTo>
                  <a:lnTo>
                    <a:pt x="24836" y="29492"/>
                  </a:lnTo>
                  <a:lnTo>
                    <a:pt x="21731" y="29492"/>
                  </a:lnTo>
                  <a:lnTo>
                    <a:pt x="17695" y="30734"/>
                  </a:lnTo>
                  <a:lnTo>
                    <a:pt x="12418" y="30734"/>
                  </a:lnTo>
                  <a:lnTo>
                    <a:pt x="12418" y="34770"/>
                  </a:lnTo>
                  <a:lnTo>
                    <a:pt x="15522" y="34770"/>
                  </a:lnTo>
                  <a:lnTo>
                    <a:pt x="14280" y="40047"/>
                  </a:lnTo>
                  <a:lnTo>
                    <a:pt x="10245" y="42221"/>
                  </a:lnTo>
                  <a:lnTo>
                    <a:pt x="9313" y="44394"/>
                  </a:lnTo>
                  <a:lnTo>
                    <a:pt x="4967" y="45636"/>
                  </a:lnTo>
                  <a:lnTo>
                    <a:pt x="0" y="47498"/>
                  </a:lnTo>
                  <a:lnTo>
                    <a:pt x="0" y="51844"/>
                  </a:lnTo>
                  <a:lnTo>
                    <a:pt x="4967" y="51844"/>
                  </a:lnTo>
                  <a:lnTo>
                    <a:pt x="15522" y="57122"/>
                  </a:lnTo>
                  <a:lnTo>
                    <a:pt x="32286" y="59295"/>
                  </a:lnTo>
                  <a:lnTo>
                    <a:pt x="46567" y="57122"/>
                  </a:lnTo>
                  <a:lnTo>
                    <a:pt x="59295" y="51844"/>
                  </a:lnTo>
                  <a:lnTo>
                    <a:pt x="80095" y="51844"/>
                  </a:lnTo>
                  <a:lnTo>
                    <a:pt x="77922" y="57122"/>
                  </a:lnTo>
                  <a:lnTo>
                    <a:pt x="73886" y="62400"/>
                  </a:lnTo>
                  <a:lnTo>
                    <a:pt x="70782" y="67677"/>
                  </a:lnTo>
                  <a:lnTo>
                    <a:pt x="65504" y="72023"/>
                  </a:lnTo>
                  <a:lnTo>
                    <a:pt x="59295" y="75128"/>
                  </a:lnTo>
                  <a:lnTo>
                    <a:pt x="61158" y="81337"/>
                  </a:lnTo>
                  <a:lnTo>
                    <a:pt x="61158" y="84752"/>
                  </a:lnTo>
                  <a:lnTo>
                    <a:pt x="63331" y="88787"/>
                  </a:lnTo>
                  <a:lnTo>
                    <a:pt x="65504" y="91892"/>
                  </a:lnTo>
                  <a:lnTo>
                    <a:pt x="81026" y="86614"/>
                  </a:lnTo>
                  <a:lnTo>
                    <a:pt x="92513" y="77301"/>
                  </a:lnTo>
                  <a:lnTo>
                    <a:pt x="104931" y="67677"/>
                  </a:lnTo>
                  <a:lnTo>
                    <a:pt x="115486" y="60226"/>
                  </a:lnTo>
                  <a:lnTo>
                    <a:pt x="130077" y="57122"/>
                  </a:lnTo>
                  <a:lnTo>
                    <a:pt x="144668" y="57122"/>
                  </a:lnTo>
                  <a:lnTo>
                    <a:pt x="158017" y="57122"/>
                  </a:lnTo>
                  <a:lnTo>
                    <a:pt x="168572" y="51844"/>
                  </a:lnTo>
                  <a:lnTo>
                    <a:pt x="170745" y="47498"/>
                  </a:lnTo>
                  <a:lnTo>
                    <a:pt x="170745" y="45636"/>
                  </a:lnTo>
                  <a:lnTo>
                    <a:pt x="170745" y="44394"/>
                  </a:lnTo>
                  <a:lnTo>
                    <a:pt x="170745" y="42221"/>
                  </a:lnTo>
                  <a:lnTo>
                    <a:pt x="172608" y="38185"/>
                  </a:lnTo>
                  <a:lnTo>
                    <a:pt x="172608" y="34770"/>
                  </a:lnTo>
                  <a:lnTo>
                    <a:pt x="170745" y="32907"/>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76" name="Freeform: Shape 148">
              <a:extLst>
                <a:ext uri="{FF2B5EF4-FFF2-40B4-BE49-F238E27FC236}">
                  <a16:creationId xmlns:a16="http://schemas.microsoft.com/office/drawing/2014/main" id="{E1541008-DABC-AEB9-A345-E8375439DC68}"/>
                </a:ext>
              </a:extLst>
            </p:cNvPr>
            <p:cNvSpPr/>
            <p:nvPr/>
          </p:nvSpPr>
          <p:spPr>
            <a:xfrm>
              <a:off x="3317366" y="4178759"/>
              <a:ext cx="139701" cy="152118"/>
            </a:xfrm>
            <a:custGeom>
              <a:avLst/>
              <a:gdLst>
                <a:gd name="connsiteX0" fmla="*/ 133181 w 139700"/>
                <a:gd name="connsiteY0" fmla="*/ 30424 h 152118"/>
                <a:gd name="connsiteX1" fmla="*/ 129145 w 139700"/>
                <a:gd name="connsiteY1" fmla="*/ 22042 h 152118"/>
                <a:gd name="connsiteX2" fmla="*/ 126041 w 139700"/>
                <a:gd name="connsiteY2" fmla="*/ 14591 h 152118"/>
                <a:gd name="connsiteX3" fmla="*/ 109277 w 139700"/>
                <a:gd name="connsiteY3" fmla="*/ 14591 h 152118"/>
                <a:gd name="connsiteX4" fmla="*/ 94686 w 139700"/>
                <a:gd name="connsiteY4" fmla="*/ 14591 h 152118"/>
                <a:gd name="connsiteX5" fmla="*/ 76991 w 139700"/>
                <a:gd name="connsiteY5" fmla="*/ 14591 h 152118"/>
                <a:gd name="connsiteX6" fmla="*/ 76991 w 139700"/>
                <a:gd name="connsiteY6" fmla="*/ 931 h 152118"/>
                <a:gd name="connsiteX7" fmla="*/ 62400 w 139700"/>
                <a:gd name="connsiteY7" fmla="*/ 0 h 152118"/>
                <a:gd name="connsiteX8" fmla="*/ 50913 w 139700"/>
                <a:gd name="connsiteY8" fmla="*/ 931 h 152118"/>
                <a:gd name="connsiteX9" fmla="*/ 42531 w 139700"/>
                <a:gd name="connsiteY9" fmla="*/ 5278 h 152118"/>
                <a:gd name="connsiteX10" fmla="*/ 31045 w 139700"/>
                <a:gd name="connsiteY10" fmla="*/ 7140 h 152118"/>
                <a:gd name="connsiteX11" fmla="*/ 16454 w 139700"/>
                <a:gd name="connsiteY11" fmla="*/ 10555 h 152118"/>
                <a:gd name="connsiteX12" fmla="*/ 18627 w 139700"/>
                <a:gd name="connsiteY12" fmla="*/ 17695 h 152118"/>
                <a:gd name="connsiteX13" fmla="*/ 20800 w 139700"/>
                <a:gd name="connsiteY13" fmla="*/ 25146 h 152118"/>
                <a:gd name="connsiteX14" fmla="*/ 21731 w 139700"/>
                <a:gd name="connsiteY14" fmla="*/ 29492 h 152118"/>
                <a:gd name="connsiteX15" fmla="*/ 23904 w 139700"/>
                <a:gd name="connsiteY15" fmla="*/ 34770 h 152118"/>
                <a:gd name="connsiteX16" fmla="*/ 29182 w 139700"/>
                <a:gd name="connsiteY16" fmla="*/ 37874 h 152118"/>
                <a:gd name="connsiteX17" fmla="*/ 21731 w 139700"/>
                <a:gd name="connsiteY17" fmla="*/ 60227 h 152118"/>
                <a:gd name="connsiteX18" fmla="*/ 13349 w 139700"/>
                <a:gd name="connsiteY18" fmla="*/ 80095 h 152118"/>
                <a:gd name="connsiteX19" fmla="*/ 0 w 139700"/>
                <a:gd name="connsiteY19" fmla="*/ 94996 h 152118"/>
                <a:gd name="connsiteX20" fmla="*/ 0 w 139700"/>
                <a:gd name="connsiteY20" fmla="*/ 106793 h 152118"/>
                <a:gd name="connsiteX21" fmla="*/ 6209 w 139700"/>
                <a:gd name="connsiteY21" fmla="*/ 106793 h 152118"/>
                <a:gd name="connsiteX22" fmla="*/ 7140 w 139700"/>
                <a:gd name="connsiteY22" fmla="*/ 106793 h 152118"/>
                <a:gd name="connsiteX23" fmla="*/ 9313 w 139700"/>
                <a:gd name="connsiteY23" fmla="*/ 106793 h 152118"/>
                <a:gd name="connsiteX24" fmla="*/ 11486 w 139700"/>
                <a:gd name="connsiteY24" fmla="*/ 106793 h 152118"/>
                <a:gd name="connsiteX25" fmla="*/ 13349 w 139700"/>
                <a:gd name="connsiteY25" fmla="*/ 106793 h 152118"/>
                <a:gd name="connsiteX26" fmla="*/ 16454 w 139700"/>
                <a:gd name="connsiteY26" fmla="*/ 109898 h 152118"/>
                <a:gd name="connsiteX27" fmla="*/ 18627 w 139700"/>
                <a:gd name="connsiteY27" fmla="*/ 112071 h 152118"/>
                <a:gd name="connsiteX28" fmla="*/ 18627 w 139700"/>
                <a:gd name="connsiteY28" fmla="*/ 114244 h 152118"/>
                <a:gd name="connsiteX29" fmla="*/ 20800 w 139700"/>
                <a:gd name="connsiteY29" fmla="*/ 116107 h 152118"/>
                <a:gd name="connsiteX30" fmla="*/ 20800 w 139700"/>
                <a:gd name="connsiteY30" fmla="*/ 117349 h 152118"/>
                <a:gd name="connsiteX31" fmla="*/ 20800 w 139700"/>
                <a:gd name="connsiteY31" fmla="*/ 123557 h 152118"/>
                <a:gd name="connsiteX32" fmla="*/ 33218 w 139700"/>
                <a:gd name="connsiteY32" fmla="*/ 123557 h 152118"/>
                <a:gd name="connsiteX33" fmla="*/ 33218 w 139700"/>
                <a:gd name="connsiteY33" fmla="*/ 126662 h 152118"/>
                <a:gd name="connsiteX34" fmla="*/ 31045 w 139700"/>
                <a:gd name="connsiteY34" fmla="*/ 131008 h 152118"/>
                <a:gd name="connsiteX35" fmla="*/ 31045 w 139700"/>
                <a:gd name="connsiteY35" fmla="*/ 131939 h 152118"/>
                <a:gd name="connsiteX36" fmla="*/ 31045 w 139700"/>
                <a:gd name="connsiteY36" fmla="*/ 134113 h 152118"/>
                <a:gd name="connsiteX37" fmla="*/ 29182 w 139700"/>
                <a:gd name="connsiteY37" fmla="*/ 136286 h 152118"/>
                <a:gd name="connsiteX38" fmla="*/ 31045 w 139700"/>
                <a:gd name="connsiteY38" fmla="*/ 139390 h 152118"/>
                <a:gd name="connsiteX39" fmla="*/ 31045 w 139700"/>
                <a:gd name="connsiteY39" fmla="*/ 143736 h 152118"/>
                <a:gd name="connsiteX40" fmla="*/ 33218 w 139700"/>
                <a:gd name="connsiteY40" fmla="*/ 145910 h 152118"/>
                <a:gd name="connsiteX41" fmla="*/ 35391 w 139700"/>
                <a:gd name="connsiteY41" fmla="*/ 149014 h 152118"/>
                <a:gd name="connsiteX42" fmla="*/ 36322 w 139700"/>
                <a:gd name="connsiteY42" fmla="*/ 152118 h 152118"/>
                <a:gd name="connsiteX43" fmla="*/ 54949 w 139700"/>
                <a:gd name="connsiteY43" fmla="*/ 146841 h 152118"/>
                <a:gd name="connsiteX44" fmla="*/ 69540 w 139700"/>
                <a:gd name="connsiteY44" fmla="*/ 141563 h 152118"/>
                <a:gd name="connsiteX45" fmla="*/ 85373 w 139700"/>
                <a:gd name="connsiteY45" fmla="*/ 139390 h 152118"/>
                <a:gd name="connsiteX46" fmla="*/ 82268 w 139700"/>
                <a:gd name="connsiteY46" fmla="*/ 123557 h 152118"/>
                <a:gd name="connsiteX47" fmla="*/ 84131 w 139700"/>
                <a:gd name="connsiteY47" fmla="*/ 106793 h 152118"/>
                <a:gd name="connsiteX48" fmla="*/ 91582 w 139700"/>
                <a:gd name="connsiteY48" fmla="*/ 91892 h 152118"/>
                <a:gd name="connsiteX49" fmla="*/ 99964 w 139700"/>
                <a:gd name="connsiteY49" fmla="*/ 74817 h 152118"/>
                <a:gd name="connsiteX50" fmla="*/ 114554 w 139700"/>
                <a:gd name="connsiteY50" fmla="*/ 69540 h 152118"/>
                <a:gd name="connsiteX51" fmla="*/ 129145 w 139700"/>
                <a:gd name="connsiteY51" fmla="*/ 64262 h 152118"/>
                <a:gd name="connsiteX52" fmla="*/ 140632 w 139700"/>
                <a:gd name="connsiteY52" fmla="*/ 50603 h 152118"/>
                <a:gd name="connsiteX53" fmla="*/ 140632 w 139700"/>
                <a:gd name="connsiteY53" fmla="*/ 47498 h 152118"/>
                <a:gd name="connsiteX54" fmla="*/ 136286 w 139700"/>
                <a:gd name="connsiteY54" fmla="*/ 40048 h 1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9700" h="152118">
                  <a:moveTo>
                    <a:pt x="133181" y="30424"/>
                  </a:moveTo>
                  <a:lnTo>
                    <a:pt x="129145" y="22042"/>
                  </a:lnTo>
                  <a:lnTo>
                    <a:pt x="126041" y="14591"/>
                  </a:lnTo>
                  <a:lnTo>
                    <a:pt x="109277" y="14591"/>
                  </a:lnTo>
                  <a:lnTo>
                    <a:pt x="94686" y="14591"/>
                  </a:lnTo>
                  <a:lnTo>
                    <a:pt x="76991" y="14591"/>
                  </a:lnTo>
                  <a:lnTo>
                    <a:pt x="76991" y="931"/>
                  </a:lnTo>
                  <a:lnTo>
                    <a:pt x="62400" y="0"/>
                  </a:lnTo>
                  <a:lnTo>
                    <a:pt x="50913" y="931"/>
                  </a:lnTo>
                  <a:lnTo>
                    <a:pt x="42531" y="5278"/>
                  </a:lnTo>
                  <a:lnTo>
                    <a:pt x="31045" y="7140"/>
                  </a:lnTo>
                  <a:lnTo>
                    <a:pt x="16454" y="10555"/>
                  </a:lnTo>
                  <a:lnTo>
                    <a:pt x="18627" y="17695"/>
                  </a:lnTo>
                  <a:lnTo>
                    <a:pt x="20800" y="25146"/>
                  </a:lnTo>
                  <a:lnTo>
                    <a:pt x="21731" y="29492"/>
                  </a:lnTo>
                  <a:lnTo>
                    <a:pt x="23904" y="34770"/>
                  </a:lnTo>
                  <a:lnTo>
                    <a:pt x="29182" y="37874"/>
                  </a:lnTo>
                  <a:lnTo>
                    <a:pt x="21731" y="60227"/>
                  </a:lnTo>
                  <a:lnTo>
                    <a:pt x="13349" y="80095"/>
                  </a:lnTo>
                  <a:lnTo>
                    <a:pt x="0" y="94996"/>
                  </a:lnTo>
                  <a:lnTo>
                    <a:pt x="0" y="106793"/>
                  </a:lnTo>
                  <a:lnTo>
                    <a:pt x="6209" y="106793"/>
                  </a:lnTo>
                  <a:lnTo>
                    <a:pt x="7140" y="106793"/>
                  </a:lnTo>
                  <a:lnTo>
                    <a:pt x="9313" y="106793"/>
                  </a:lnTo>
                  <a:lnTo>
                    <a:pt x="11486" y="106793"/>
                  </a:lnTo>
                  <a:lnTo>
                    <a:pt x="13349" y="106793"/>
                  </a:lnTo>
                  <a:lnTo>
                    <a:pt x="16454" y="109898"/>
                  </a:lnTo>
                  <a:lnTo>
                    <a:pt x="18627" y="112071"/>
                  </a:lnTo>
                  <a:lnTo>
                    <a:pt x="18627" y="114244"/>
                  </a:lnTo>
                  <a:lnTo>
                    <a:pt x="20800" y="116107"/>
                  </a:lnTo>
                  <a:lnTo>
                    <a:pt x="20800" y="117349"/>
                  </a:lnTo>
                  <a:lnTo>
                    <a:pt x="20800" y="123557"/>
                  </a:lnTo>
                  <a:lnTo>
                    <a:pt x="33218" y="123557"/>
                  </a:lnTo>
                  <a:lnTo>
                    <a:pt x="33218" y="126662"/>
                  </a:lnTo>
                  <a:lnTo>
                    <a:pt x="31045" y="131008"/>
                  </a:lnTo>
                  <a:lnTo>
                    <a:pt x="31045" y="131939"/>
                  </a:lnTo>
                  <a:lnTo>
                    <a:pt x="31045" y="134113"/>
                  </a:lnTo>
                  <a:lnTo>
                    <a:pt x="29182" y="136286"/>
                  </a:lnTo>
                  <a:lnTo>
                    <a:pt x="31045" y="139390"/>
                  </a:lnTo>
                  <a:lnTo>
                    <a:pt x="31045" y="143736"/>
                  </a:lnTo>
                  <a:lnTo>
                    <a:pt x="33218" y="145910"/>
                  </a:lnTo>
                  <a:lnTo>
                    <a:pt x="35391" y="149014"/>
                  </a:lnTo>
                  <a:lnTo>
                    <a:pt x="36322" y="152118"/>
                  </a:lnTo>
                  <a:lnTo>
                    <a:pt x="54949" y="146841"/>
                  </a:lnTo>
                  <a:lnTo>
                    <a:pt x="69540" y="141563"/>
                  </a:lnTo>
                  <a:lnTo>
                    <a:pt x="85373" y="139390"/>
                  </a:lnTo>
                  <a:lnTo>
                    <a:pt x="82268" y="123557"/>
                  </a:lnTo>
                  <a:lnTo>
                    <a:pt x="84131" y="106793"/>
                  </a:lnTo>
                  <a:lnTo>
                    <a:pt x="91582" y="91892"/>
                  </a:lnTo>
                  <a:lnTo>
                    <a:pt x="99964" y="74817"/>
                  </a:lnTo>
                  <a:lnTo>
                    <a:pt x="114554" y="69540"/>
                  </a:lnTo>
                  <a:lnTo>
                    <a:pt x="129145" y="64262"/>
                  </a:lnTo>
                  <a:lnTo>
                    <a:pt x="140632" y="50603"/>
                  </a:lnTo>
                  <a:lnTo>
                    <a:pt x="140632" y="47498"/>
                  </a:lnTo>
                  <a:lnTo>
                    <a:pt x="136286" y="40048"/>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77" name="Freeform: Shape 149">
              <a:extLst>
                <a:ext uri="{FF2B5EF4-FFF2-40B4-BE49-F238E27FC236}">
                  <a16:creationId xmlns:a16="http://schemas.microsoft.com/office/drawing/2014/main" id="{0767BD08-B307-5A84-B39F-4FF05352B03A}"/>
                </a:ext>
              </a:extLst>
            </p:cNvPr>
            <p:cNvSpPr/>
            <p:nvPr/>
          </p:nvSpPr>
          <p:spPr>
            <a:xfrm>
              <a:off x="3770306" y="4054891"/>
              <a:ext cx="24836" cy="12418"/>
            </a:xfrm>
            <a:custGeom>
              <a:avLst/>
              <a:gdLst>
                <a:gd name="connsiteX0" fmla="*/ 3104 w 24835"/>
                <a:gd name="connsiteY0" fmla="*/ 12728 h 12417"/>
                <a:gd name="connsiteX1" fmla="*/ 27009 w 24835"/>
                <a:gd name="connsiteY1" fmla="*/ 7451 h 12417"/>
                <a:gd name="connsiteX2" fmla="*/ 27009 w 24835"/>
                <a:gd name="connsiteY2" fmla="*/ 0 h 12417"/>
                <a:gd name="connsiteX3" fmla="*/ 21731 w 24835"/>
                <a:gd name="connsiteY3" fmla="*/ 0 h 12417"/>
                <a:gd name="connsiteX4" fmla="*/ 17695 w 24835"/>
                <a:gd name="connsiteY4" fmla="*/ 0 h 12417"/>
                <a:gd name="connsiteX5" fmla="*/ 14591 w 24835"/>
                <a:gd name="connsiteY5" fmla="*/ 0 h 12417"/>
                <a:gd name="connsiteX6" fmla="*/ 12418 w 24835"/>
                <a:gd name="connsiteY6" fmla="*/ 0 h 12417"/>
                <a:gd name="connsiteX7" fmla="*/ 9313 w 24835"/>
                <a:gd name="connsiteY7" fmla="*/ 0 h 12417"/>
                <a:gd name="connsiteX8" fmla="*/ 5278 w 24835"/>
                <a:gd name="connsiteY8" fmla="*/ 0 h 12417"/>
                <a:gd name="connsiteX9" fmla="*/ 0 w 24835"/>
                <a:gd name="connsiteY9"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5" h="12417">
                  <a:moveTo>
                    <a:pt x="3104" y="12728"/>
                  </a:moveTo>
                  <a:lnTo>
                    <a:pt x="27009" y="7451"/>
                  </a:lnTo>
                  <a:lnTo>
                    <a:pt x="27009" y="0"/>
                  </a:lnTo>
                  <a:lnTo>
                    <a:pt x="21731" y="0"/>
                  </a:lnTo>
                  <a:lnTo>
                    <a:pt x="17695" y="0"/>
                  </a:lnTo>
                  <a:lnTo>
                    <a:pt x="14591" y="0"/>
                  </a:lnTo>
                  <a:lnTo>
                    <a:pt x="12418" y="0"/>
                  </a:lnTo>
                  <a:lnTo>
                    <a:pt x="9313" y="0"/>
                  </a:lnTo>
                  <a:lnTo>
                    <a:pt x="5278" y="0"/>
                  </a:lnTo>
                  <a:lnTo>
                    <a:pt x="0"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78" name="Freeform: Shape 150">
              <a:extLst>
                <a:ext uri="{FF2B5EF4-FFF2-40B4-BE49-F238E27FC236}">
                  <a16:creationId xmlns:a16="http://schemas.microsoft.com/office/drawing/2014/main" id="{AAB98FE6-FEEE-6E13-F080-D21D9E5626B3}"/>
                </a:ext>
              </a:extLst>
            </p:cNvPr>
            <p:cNvSpPr/>
            <p:nvPr/>
          </p:nvSpPr>
          <p:spPr>
            <a:xfrm>
              <a:off x="3430679" y="4132192"/>
              <a:ext cx="12418" cy="6209"/>
            </a:xfrm>
            <a:custGeom>
              <a:avLst/>
              <a:gdLst>
                <a:gd name="connsiteX0" fmla="*/ 7451 w 12417"/>
                <a:gd name="connsiteY0" fmla="*/ 1863 h 6208"/>
                <a:gd name="connsiteX1" fmla="*/ 3104 w 12417"/>
                <a:gd name="connsiteY1" fmla="*/ 0 h 6208"/>
                <a:gd name="connsiteX2" fmla="*/ 0 w 12417"/>
                <a:gd name="connsiteY2" fmla="*/ 0 h 6208"/>
                <a:gd name="connsiteX3" fmla="*/ 0 w 12417"/>
                <a:gd name="connsiteY3" fmla="*/ 7140 h 6208"/>
                <a:gd name="connsiteX4" fmla="*/ 12728 w 12417"/>
                <a:gd name="connsiteY4" fmla="*/ 7140 h 6208"/>
                <a:gd name="connsiteX5" fmla="*/ 10555 w 12417"/>
                <a:gd name="connsiteY5" fmla="*/ 3104 h 6208"/>
                <a:gd name="connsiteX6" fmla="*/ 8382 w 12417"/>
                <a:gd name="connsiteY6" fmla="*/ 1863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7" h="6208">
                  <a:moveTo>
                    <a:pt x="7451" y="1863"/>
                  </a:moveTo>
                  <a:lnTo>
                    <a:pt x="3104" y="0"/>
                  </a:lnTo>
                  <a:lnTo>
                    <a:pt x="0" y="0"/>
                  </a:lnTo>
                  <a:lnTo>
                    <a:pt x="0" y="7140"/>
                  </a:lnTo>
                  <a:lnTo>
                    <a:pt x="12728" y="7140"/>
                  </a:lnTo>
                  <a:lnTo>
                    <a:pt x="10555" y="3104"/>
                  </a:lnTo>
                  <a:lnTo>
                    <a:pt x="8382" y="1863"/>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79" name="Freeform: Shape 151">
              <a:extLst>
                <a:ext uri="{FF2B5EF4-FFF2-40B4-BE49-F238E27FC236}">
                  <a16:creationId xmlns:a16="http://schemas.microsoft.com/office/drawing/2014/main" id="{8D67D9E7-4A21-D2A6-BC2B-93FD241F3C9D}"/>
                </a:ext>
              </a:extLst>
            </p:cNvPr>
            <p:cNvSpPr/>
            <p:nvPr/>
          </p:nvSpPr>
          <p:spPr>
            <a:xfrm>
              <a:off x="3367348" y="4082210"/>
              <a:ext cx="96238" cy="58985"/>
            </a:xfrm>
            <a:custGeom>
              <a:avLst/>
              <a:gdLst>
                <a:gd name="connsiteX0" fmla="*/ 24836 w 96238"/>
                <a:gd name="connsiteY0" fmla="*/ 60537 h 58984"/>
                <a:gd name="connsiteX1" fmla="*/ 35391 w 96238"/>
                <a:gd name="connsiteY1" fmla="*/ 60537 h 58984"/>
                <a:gd name="connsiteX2" fmla="*/ 48740 w 96238"/>
                <a:gd name="connsiteY2" fmla="*/ 57122 h 58984"/>
                <a:gd name="connsiteX3" fmla="*/ 54018 w 96238"/>
                <a:gd name="connsiteY3" fmla="*/ 47809 h 58984"/>
                <a:gd name="connsiteX4" fmla="*/ 56191 w 96238"/>
                <a:gd name="connsiteY4" fmla="*/ 29803 h 58984"/>
                <a:gd name="connsiteX5" fmla="*/ 59295 w 96238"/>
                <a:gd name="connsiteY5" fmla="*/ 32907 h 58984"/>
                <a:gd name="connsiteX6" fmla="*/ 61468 w 96238"/>
                <a:gd name="connsiteY6" fmla="*/ 35080 h 58984"/>
                <a:gd name="connsiteX7" fmla="*/ 64573 w 96238"/>
                <a:gd name="connsiteY7" fmla="*/ 37253 h 58984"/>
                <a:gd name="connsiteX8" fmla="*/ 68608 w 96238"/>
                <a:gd name="connsiteY8" fmla="*/ 39427 h 58984"/>
                <a:gd name="connsiteX9" fmla="*/ 76059 w 96238"/>
                <a:gd name="connsiteY9" fmla="*/ 42531 h 58984"/>
                <a:gd name="connsiteX10" fmla="*/ 79164 w 96238"/>
                <a:gd name="connsiteY10" fmla="*/ 37253 h 58984"/>
                <a:gd name="connsiteX11" fmla="*/ 85373 w 96238"/>
                <a:gd name="connsiteY11" fmla="*/ 32907 h 58984"/>
                <a:gd name="connsiteX12" fmla="*/ 90650 w 96238"/>
                <a:gd name="connsiteY12" fmla="*/ 29803 h 58984"/>
                <a:gd name="connsiteX13" fmla="*/ 95617 w 96238"/>
                <a:gd name="connsiteY13" fmla="*/ 25457 h 58984"/>
                <a:gd name="connsiteX14" fmla="*/ 95617 w 96238"/>
                <a:gd name="connsiteY14" fmla="*/ 22352 h 58984"/>
                <a:gd name="connsiteX15" fmla="*/ 97790 w 96238"/>
                <a:gd name="connsiteY15" fmla="*/ 18006 h 58984"/>
                <a:gd name="connsiteX16" fmla="*/ 95617 w 96238"/>
                <a:gd name="connsiteY16" fmla="*/ 12728 h 58984"/>
                <a:gd name="connsiteX17" fmla="*/ 95617 w 96238"/>
                <a:gd name="connsiteY17" fmla="*/ 7451 h 58984"/>
                <a:gd name="connsiteX18" fmla="*/ 95617 w 96238"/>
                <a:gd name="connsiteY18" fmla="*/ 0 h 58984"/>
                <a:gd name="connsiteX19" fmla="*/ 66435 w 96238"/>
                <a:gd name="connsiteY19" fmla="*/ 7451 h 58984"/>
                <a:gd name="connsiteX20" fmla="*/ 41600 w 96238"/>
                <a:gd name="connsiteY20" fmla="*/ 18006 h 58984"/>
                <a:gd name="connsiteX21" fmla="*/ 19558 w 96238"/>
                <a:gd name="connsiteY21" fmla="*/ 31976 h 58984"/>
                <a:gd name="connsiteX22" fmla="*/ 0 w 96238"/>
                <a:gd name="connsiteY22" fmla="*/ 45636 h 58984"/>
                <a:gd name="connsiteX23" fmla="*/ 0 w 96238"/>
                <a:gd name="connsiteY23" fmla="*/ 60537 h 58984"/>
                <a:gd name="connsiteX24" fmla="*/ 13349 w 96238"/>
                <a:gd name="connsiteY24" fmla="*/ 60537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238" h="58984">
                  <a:moveTo>
                    <a:pt x="24836" y="60537"/>
                  </a:moveTo>
                  <a:lnTo>
                    <a:pt x="35391" y="60537"/>
                  </a:lnTo>
                  <a:lnTo>
                    <a:pt x="48740" y="57122"/>
                  </a:lnTo>
                  <a:lnTo>
                    <a:pt x="54018" y="47809"/>
                  </a:lnTo>
                  <a:lnTo>
                    <a:pt x="56191" y="29803"/>
                  </a:lnTo>
                  <a:lnTo>
                    <a:pt x="59295" y="32907"/>
                  </a:lnTo>
                  <a:lnTo>
                    <a:pt x="61468" y="35080"/>
                  </a:lnTo>
                  <a:lnTo>
                    <a:pt x="64573" y="37253"/>
                  </a:lnTo>
                  <a:lnTo>
                    <a:pt x="68608" y="39427"/>
                  </a:lnTo>
                  <a:lnTo>
                    <a:pt x="76059" y="42531"/>
                  </a:lnTo>
                  <a:lnTo>
                    <a:pt x="79164" y="37253"/>
                  </a:lnTo>
                  <a:lnTo>
                    <a:pt x="85373" y="32907"/>
                  </a:lnTo>
                  <a:lnTo>
                    <a:pt x="90650" y="29803"/>
                  </a:lnTo>
                  <a:lnTo>
                    <a:pt x="95617" y="25457"/>
                  </a:lnTo>
                  <a:lnTo>
                    <a:pt x="95617" y="22352"/>
                  </a:lnTo>
                  <a:lnTo>
                    <a:pt x="97790" y="18006"/>
                  </a:lnTo>
                  <a:lnTo>
                    <a:pt x="95617" y="12728"/>
                  </a:lnTo>
                  <a:lnTo>
                    <a:pt x="95617" y="7451"/>
                  </a:lnTo>
                  <a:lnTo>
                    <a:pt x="95617" y="0"/>
                  </a:lnTo>
                  <a:lnTo>
                    <a:pt x="66435" y="7451"/>
                  </a:lnTo>
                  <a:lnTo>
                    <a:pt x="41600" y="18006"/>
                  </a:lnTo>
                  <a:lnTo>
                    <a:pt x="19558" y="31976"/>
                  </a:lnTo>
                  <a:lnTo>
                    <a:pt x="0" y="45636"/>
                  </a:lnTo>
                  <a:lnTo>
                    <a:pt x="0" y="60537"/>
                  </a:lnTo>
                  <a:lnTo>
                    <a:pt x="13349" y="60537"/>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80" name="Freeform: Shape 152">
              <a:extLst>
                <a:ext uri="{FF2B5EF4-FFF2-40B4-BE49-F238E27FC236}">
                  <a16:creationId xmlns:a16="http://schemas.microsoft.com/office/drawing/2014/main" id="{2CD892D1-95A9-112D-9E48-129EF21256FD}"/>
                </a:ext>
              </a:extLst>
            </p:cNvPr>
            <p:cNvSpPr/>
            <p:nvPr/>
          </p:nvSpPr>
          <p:spPr>
            <a:xfrm>
              <a:off x="3502702" y="4062342"/>
              <a:ext cx="43462" cy="27940"/>
            </a:xfrm>
            <a:custGeom>
              <a:avLst/>
              <a:gdLst>
                <a:gd name="connsiteX0" fmla="*/ 4036 w 43462"/>
                <a:gd name="connsiteY0" fmla="*/ 25146 h 27940"/>
                <a:gd name="connsiteX1" fmla="*/ 7140 w 43462"/>
                <a:gd name="connsiteY1" fmla="*/ 29492 h 27940"/>
                <a:gd name="connsiteX2" fmla="*/ 13349 w 43462"/>
                <a:gd name="connsiteY2" fmla="*/ 30734 h 27940"/>
                <a:gd name="connsiteX3" fmla="*/ 16454 w 43462"/>
                <a:gd name="connsiteY3" fmla="*/ 30734 h 27940"/>
                <a:gd name="connsiteX4" fmla="*/ 21731 w 43462"/>
                <a:gd name="connsiteY4" fmla="*/ 29492 h 27940"/>
                <a:gd name="connsiteX5" fmla="*/ 27940 w 43462"/>
                <a:gd name="connsiteY5" fmla="*/ 25146 h 27940"/>
                <a:gd name="connsiteX6" fmla="*/ 33218 w 43462"/>
                <a:gd name="connsiteY6" fmla="*/ 19869 h 27940"/>
                <a:gd name="connsiteX7" fmla="*/ 36322 w 43462"/>
                <a:gd name="connsiteY7" fmla="*/ 15833 h 27940"/>
                <a:gd name="connsiteX8" fmla="*/ 40668 w 43462"/>
                <a:gd name="connsiteY8" fmla="*/ 10555 h 27940"/>
                <a:gd name="connsiteX9" fmla="*/ 43773 w 43462"/>
                <a:gd name="connsiteY9" fmla="*/ 5278 h 27940"/>
                <a:gd name="connsiteX10" fmla="*/ 38495 w 43462"/>
                <a:gd name="connsiteY10" fmla="*/ 3104 h 27940"/>
                <a:gd name="connsiteX11" fmla="*/ 31045 w 43462"/>
                <a:gd name="connsiteY11" fmla="*/ 931 h 27940"/>
                <a:gd name="connsiteX12" fmla="*/ 23904 w 43462"/>
                <a:gd name="connsiteY12" fmla="*/ 931 h 27940"/>
                <a:gd name="connsiteX13" fmla="*/ 14591 w 43462"/>
                <a:gd name="connsiteY13" fmla="*/ 0 h 27940"/>
                <a:gd name="connsiteX14" fmla="*/ 7140 w 43462"/>
                <a:gd name="connsiteY14" fmla="*/ 7451 h 27940"/>
                <a:gd name="connsiteX15" fmla="*/ 0 w 43462"/>
                <a:gd name="connsiteY15" fmla="*/ 12728 h 27940"/>
                <a:gd name="connsiteX16" fmla="*/ 0 w 43462"/>
                <a:gd name="connsiteY16" fmla="*/ 18006 h 27940"/>
                <a:gd name="connsiteX17" fmla="*/ 1863 w 43462"/>
                <a:gd name="connsiteY17" fmla="*/ 22042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62" h="27940">
                  <a:moveTo>
                    <a:pt x="4036" y="25146"/>
                  </a:moveTo>
                  <a:lnTo>
                    <a:pt x="7140" y="29492"/>
                  </a:lnTo>
                  <a:lnTo>
                    <a:pt x="13349" y="30734"/>
                  </a:lnTo>
                  <a:lnTo>
                    <a:pt x="16454" y="30734"/>
                  </a:lnTo>
                  <a:lnTo>
                    <a:pt x="21731" y="29492"/>
                  </a:lnTo>
                  <a:lnTo>
                    <a:pt x="27940" y="25146"/>
                  </a:lnTo>
                  <a:lnTo>
                    <a:pt x="33218" y="19869"/>
                  </a:lnTo>
                  <a:lnTo>
                    <a:pt x="36322" y="15833"/>
                  </a:lnTo>
                  <a:lnTo>
                    <a:pt x="40668" y="10555"/>
                  </a:lnTo>
                  <a:lnTo>
                    <a:pt x="43773" y="5278"/>
                  </a:lnTo>
                  <a:lnTo>
                    <a:pt x="38495" y="3104"/>
                  </a:lnTo>
                  <a:lnTo>
                    <a:pt x="31045" y="931"/>
                  </a:lnTo>
                  <a:lnTo>
                    <a:pt x="23904" y="931"/>
                  </a:lnTo>
                  <a:lnTo>
                    <a:pt x="14591" y="0"/>
                  </a:lnTo>
                  <a:lnTo>
                    <a:pt x="7140" y="7451"/>
                  </a:lnTo>
                  <a:lnTo>
                    <a:pt x="0" y="12728"/>
                  </a:lnTo>
                  <a:lnTo>
                    <a:pt x="0" y="18006"/>
                  </a:lnTo>
                  <a:lnTo>
                    <a:pt x="1863" y="22042"/>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81" name="Freeform: Shape 153">
              <a:extLst>
                <a:ext uri="{FF2B5EF4-FFF2-40B4-BE49-F238E27FC236}">
                  <a16:creationId xmlns:a16="http://schemas.microsoft.com/office/drawing/2014/main" id="{74F85BF4-DB9F-1E78-266F-6B9DE199F4D1}"/>
                </a:ext>
              </a:extLst>
            </p:cNvPr>
            <p:cNvSpPr/>
            <p:nvPr/>
          </p:nvSpPr>
          <p:spPr>
            <a:xfrm>
              <a:off x="5862400" y="4041231"/>
              <a:ext cx="260774" cy="310446"/>
            </a:xfrm>
            <a:custGeom>
              <a:avLst/>
              <a:gdLst>
                <a:gd name="connsiteX0" fmla="*/ 16454 w 260774"/>
                <a:gd name="connsiteY0" fmla="*/ 264189 h 310445"/>
                <a:gd name="connsiteX1" fmla="*/ 24836 w 260774"/>
                <a:gd name="connsiteY1" fmla="*/ 273813 h 310445"/>
                <a:gd name="connsiteX2" fmla="*/ 34149 w 260774"/>
                <a:gd name="connsiteY2" fmla="*/ 286541 h 310445"/>
                <a:gd name="connsiteX3" fmla="*/ 39427 w 260774"/>
                <a:gd name="connsiteY3" fmla="*/ 301443 h 310445"/>
                <a:gd name="connsiteX4" fmla="*/ 56191 w 260774"/>
                <a:gd name="connsiteY4" fmla="*/ 304547 h 310445"/>
                <a:gd name="connsiteX5" fmla="*/ 70782 w 260774"/>
                <a:gd name="connsiteY5" fmla="*/ 310756 h 310445"/>
                <a:gd name="connsiteX6" fmla="*/ 74818 w 260774"/>
                <a:gd name="connsiteY6" fmla="*/ 301443 h 310445"/>
                <a:gd name="connsiteX7" fmla="*/ 80095 w 260774"/>
                <a:gd name="connsiteY7" fmla="*/ 301443 h 310445"/>
                <a:gd name="connsiteX8" fmla="*/ 80095 w 260774"/>
                <a:gd name="connsiteY8" fmla="*/ 297097 h 310445"/>
                <a:gd name="connsiteX9" fmla="*/ 68609 w 260774"/>
                <a:gd name="connsiteY9" fmla="*/ 288715 h 310445"/>
                <a:gd name="connsiteX10" fmla="*/ 60226 w 260774"/>
                <a:gd name="connsiteY10" fmla="*/ 276918 h 310445"/>
                <a:gd name="connsiteX11" fmla="*/ 53086 w 260774"/>
                <a:gd name="connsiteY11" fmla="*/ 266362 h 310445"/>
                <a:gd name="connsiteX12" fmla="*/ 50913 w 260774"/>
                <a:gd name="connsiteY12" fmla="*/ 257049 h 310445"/>
                <a:gd name="connsiteX13" fmla="*/ 56191 w 260774"/>
                <a:gd name="connsiteY13" fmla="*/ 229419 h 310445"/>
                <a:gd name="connsiteX14" fmla="*/ 67677 w 260774"/>
                <a:gd name="connsiteY14" fmla="*/ 199927 h 310445"/>
                <a:gd name="connsiteX15" fmla="*/ 83199 w 260774"/>
                <a:gd name="connsiteY15" fmla="*/ 170124 h 310445"/>
                <a:gd name="connsiteX16" fmla="*/ 104000 w 260774"/>
                <a:gd name="connsiteY16" fmla="*/ 140632 h 310445"/>
                <a:gd name="connsiteX17" fmla="*/ 124799 w 260774"/>
                <a:gd name="connsiteY17" fmla="*/ 115175 h 310445"/>
                <a:gd name="connsiteX18" fmla="*/ 145599 w 260774"/>
                <a:gd name="connsiteY18" fmla="*/ 92823 h 310445"/>
                <a:gd name="connsiteX19" fmla="*/ 163295 w 260774"/>
                <a:gd name="connsiteY19" fmla="*/ 78232 h 310445"/>
                <a:gd name="connsiteX20" fmla="*/ 180059 w 260774"/>
                <a:gd name="connsiteY20" fmla="*/ 70782 h 310445"/>
                <a:gd name="connsiteX21" fmla="*/ 197754 w 260774"/>
                <a:gd name="connsiteY21" fmla="*/ 63331 h 310445"/>
                <a:gd name="connsiteX22" fmla="*/ 217623 w 260774"/>
                <a:gd name="connsiteY22" fmla="*/ 55880 h 310445"/>
                <a:gd name="connsiteX23" fmla="*/ 234076 w 260774"/>
                <a:gd name="connsiteY23" fmla="*/ 46256 h 310445"/>
                <a:gd name="connsiteX24" fmla="*/ 248667 w 260774"/>
                <a:gd name="connsiteY24" fmla="*/ 35701 h 310445"/>
                <a:gd name="connsiteX25" fmla="*/ 260154 w 260774"/>
                <a:gd name="connsiteY25" fmla="*/ 21110 h 310445"/>
                <a:gd name="connsiteX26" fmla="*/ 261395 w 260774"/>
                <a:gd name="connsiteY26" fmla="*/ 18937 h 310445"/>
                <a:gd name="connsiteX27" fmla="*/ 261395 w 260774"/>
                <a:gd name="connsiteY27" fmla="*/ 16764 h 310445"/>
                <a:gd name="connsiteX28" fmla="*/ 263258 w 260774"/>
                <a:gd name="connsiteY28" fmla="*/ 13660 h 310445"/>
                <a:gd name="connsiteX29" fmla="*/ 260154 w 260774"/>
                <a:gd name="connsiteY29" fmla="*/ 9313 h 310445"/>
                <a:gd name="connsiteX30" fmla="*/ 258291 w 260774"/>
                <a:gd name="connsiteY30" fmla="*/ 6209 h 310445"/>
                <a:gd name="connsiteX31" fmla="*/ 253945 w 260774"/>
                <a:gd name="connsiteY31" fmla="*/ 1863 h 310445"/>
                <a:gd name="connsiteX32" fmla="*/ 236249 w 260774"/>
                <a:gd name="connsiteY32" fmla="*/ 0 h 310445"/>
                <a:gd name="connsiteX33" fmla="*/ 223832 w 260774"/>
                <a:gd name="connsiteY33" fmla="*/ 4036 h 310445"/>
                <a:gd name="connsiteX34" fmla="*/ 216381 w 260774"/>
                <a:gd name="connsiteY34" fmla="*/ 7140 h 310445"/>
                <a:gd name="connsiteX35" fmla="*/ 210172 w 260774"/>
                <a:gd name="connsiteY35" fmla="*/ 11486 h 310445"/>
                <a:gd name="connsiteX36" fmla="*/ 205205 w 260774"/>
                <a:gd name="connsiteY36" fmla="*/ 18937 h 310445"/>
                <a:gd name="connsiteX37" fmla="*/ 197754 w 260774"/>
                <a:gd name="connsiteY37" fmla="*/ 24215 h 310445"/>
                <a:gd name="connsiteX38" fmla="*/ 187199 w 260774"/>
                <a:gd name="connsiteY38" fmla="*/ 29492 h 310445"/>
                <a:gd name="connsiteX39" fmla="*/ 153981 w 260774"/>
                <a:gd name="connsiteY39" fmla="*/ 29492 h 310445"/>
                <a:gd name="connsiteX40" fmla="*/ 134113 w 260774"/>
                <a:gd name="connsiteY40" fmla="*/ 39116 h 310445"/>
                <a:gd name="connsiteX41" fmla="*/ 110208 w 260774"/>
                <a:gd name="connsiteY41" fmla="*/ 51844 h 310445"/>
                <a:gd name="connsiteX42" fmla="*/ 87235 w 260774"/>
                <a:gd name="connsiteY42" fmla="*/ 68609 h 310445"/>
                <a:gd name="connsiteX43" fmla="*/ 68609 w 260774"/>
                <a:gd name="connsiteY43" fmla="*/ 85683 h 310445"/>
                <a:gd name="connsiteX44" fmla="*/ 54017 w 260774"/>
                <a:gd name="connsiteY44" fmla="*/ 101516 h 310445"/>
                <a:gd name="connsiteX45" fmla="*/ 53086 w 260774"/>
                <a:gd name="connsiteY45" fmla="*/ 107725 h 310445"/>
                <a:gd name="connsiteX46" fmla="*/ 53086 w 260774"/>
                <a:gd name="connsiteY46" fmla="*/ 110829 h 310445"/>
                <a:gd name="connsiteX47" fmla="*/ 53086 w 260774"/>
                <a:gd name="connsiteY47" fmla="*/ 116107 h 310445"/>
                <a:gd name="connsiteX48" fmla="*/ 54017 w 260774"/>
                <a:gd name="connsiteY48" fmla="*/ 118280 h 310445"/>
                <a:gd name="connsiteX49" fmla="*/ 54017 w 260774"/>
                <a:gd name="connsiteY49" fmla="*/ 122626 h 310445"/>
                <a:gd name="connsiteX50" fmla="*/ 56191 w 260774"/>
                <a:gd name="connsiteY50" fmla="*/ 127904 h 310445"/>
                <a:gd name="connsiteX51" fmla="*/ 54017 w 260774"/>
                <a:gd name="connsiteY51" fmla="*/ 131008 h 310445"/>
                <a:gd name="connsiteX52" fmla="*/ 48740 w 260774"/>
                <a:gd name="connsiteY52" fmla="*/ 144668 h 310445"/>
                <a:gd name="connsiteX53" fmla="*/ 39427 w 260774"/>
                <a:gd name="connsiteY53" fmla="*/ 153360 h 310445"/>
                <a:gd name="connsiteX54" fmla="*/ 31045 w 260774"/>
                <a:gd name="connsiteY54" fmla="*/ 162674 h 310445"/>
                <a:gd name="connsiteX55" fmla="*/ 31045 w 260774"/>
                <a:gd name="connsiteY55" fmla="*/ 164847 h 310445"/>
                <a:gd name="connsiteX56" fmla="*/ 31045 w 260774"/>
                <a:gd name="connsiteY56" fmla="*/ 167020 h 310445"/>
                <a:gd name="connsiteX57" fmla="*/ 32286 w 260774"/>
                <a:gd name="connsiteY57" fmla="*/ 167020 h 310445"/>
                <a:gd name="connsiteX58" fmla="*/ 32286 w 260774"/>
                <a:gd name="connsiteY58" fmla="*/ 167951 h 310445"/>
                <a:gd name="connsiteX59" fmla="*/ 36322 w 260774"/>
                <a:gd name="connsiteY59" fmla="*/ 170124 h 310445"/>
                <a:gd name="connsiteX60" fmla="*/ 39427 w 260774"/>
                <a:gd name="connsiteY60" fmla="*/ 172297 h 310445"/>
                <a:gd name="connsiteX61" fmla="*/ 34149 w 260774"/>
                <a:gd name="connsiteY61" fmla="*/ 182853 h 310445"/>
                <a:gd name="connsiteX62" fmla="*/ 27009 w 260774"/>
                <a:gd name="connsiteY62" fmla="*/ 190303 h 310445"/>
                <a:gd name="connsiteX63" fmla="*/ 19558 w 260774"/>
                <a:gd name="connsiteY63" fmla="*/ 195581 h 310445"/>
                <a:gd name="connsiteX64" fmla="*/ 14591 w 260774"/>
                <a:gd name="connsiteY64" fmla="*/ 205205 h 310445"/>
                <a:gd name="connsiteX65" fmla="*/ 12418 w 260774"/>
                <a:gd name="connsiteY65" fmla="*/ 212345 h 310445"/>
                <a:gd name="connsiteX66" fmla="*/ 14591 w 260774"/>
                <a:gd name="connsiteY66" fmla="*/ 219796 h 310445"/>
                <a:gd name="connsiteX67" fmla="*/ 16454 w 260774"/>
                <a:gd name="connsiteY67" fmla="*/ 224142 h 310445"/>
                <a:gd name="connsiteX68" fmla="*/ 16454 w 260774"/>
                <a:gd name="connsiteY68" fmla="*/ 229419 h 310445"/>
                <a:gd name="connsiteX69" fmla="*/ 10245 w 260774"/>
                <a:gd name="connsiteY69" fmla="*/ 232524 h 310445"/>
                <a:gd name="connsiteX70" fmla="*/ 0 w 260774"/>
                <a:gd name="connsiteY70" fmla="*/ 239975 h 310445"/>
                <a:gd name="connsiteX71" fmla="*/ 7140 w 260774"/>
                <a:gd name="connsiteY71" fmla="*/ 254876 h 31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0774" h="310445">
                  <a:moveTo>
                    <a:pt x="16454" y="264189"/>
                  </a:moveTo>
                  <a:lnTo>
                    <a:pt x="24836" y="273813"/>
                  </a:lnTo>
                  <a:lnTo>
                    <a:pt x="34149" y="286541"/>
                  </a:lnTo>
                  <a:lnTo>
                    <a:pt x="39427" y="301443"/>
                  </a:lnTo>
                  <a:lnTo>
                    <a:pt x="56191" y="304547"/>
                  </a:lnTo>
                  <a:lnTo>
                    <a:pt x="70782" y="310756"/>
                  </a:lnTo>
                  <a:lnTo>
                    <a:pt x="74818" y="301443"/>
                  </a:lnTo>
                  <a:lnTo>
                    <a:pt x="80095" y="301443"/>
                  </a:lnTo>
                  <a:lnTo>
                    <a:pt x="80095" y="297097"/>
                  </a:lnTo>
                  <a:lnTo>
                    <a:pt x="68609" y="288715"/>
                  </a:lnTo>
                  <a:lnTo>
                    <a:pt x="60226" y="276918"/>
                  </a:lnTo>
                  <a:lnTo>
                    <a:pt x="53086" y="266362"/>
                  </a:lnTo>
                  <a:lnTo>
                    <a:pt x="50913" y="257049"/>
                  </a:lnTo>
                  <a:lnTo>
                    <a:pt x="56191" y="229419"/>
                  </a:lnTo>
                  <a:lnTo>
                    <a:pt x="67677" y="199927"/>
                  </a:lnTo>
                  <a:lnTo>
                    <a:pt x="83199" y="170124"/>
                  </a:lnTo>
                  <a:lnTo>
                    <a:pt x="104000" y="140632"/>
                  </a:lnTo>
                  <a:lnTo>
                    <a:pt x="124799" y="115175"/>
                  </a:lnTo>
                  <a:lnTo>
                    <a:pt x="145599" y="92823"/>
                  </a:lnTo>
                  <a:lnTo>
                    <a:pt x="163295" y="78232"/>
                  </a:lnTo>
                  <a:lnTo>
                    <a:pt x="180059" y="70782"/>
                  </a:lnTo>
                  <a:lnTo>
                    <a:pt x="197754" y="63331"/>
                  </a:lnTo>
                  <a:lnTo>
                    <a:pt x="217623" y="55880"/>
                  </a:lnTo>
                  <a:lnTo>
                    <a:pt x="234076" y="46256"/>
                  </a:lnTo>
                  <a:lnTo>
                    <a:pt x="248667" y="35701"/>
                  </a:lnTo>
                  <a:lnTo>
                    <a:pt x="260154" y="21110"/>
                  </a:lnTo>
                  <a:lnTo>
                    <a:pt x="261395" y="18937"/>
                  </a:lnTo>
                  <a:lnTo>
                    <a:pt x="261395" y="16764"/>
                  </a:lnTo>
                  <a:lnTo>
                    <a:pt x="263258" y="13660"/>
                  </a:lnTo>
                  <a:lnTo>
                    <a:pt x="260154" y="9313"/>
                  </a:lnTo>
                  <a:lnTo>
                    <a:pt x="258291" y="6209"/>
                  </a:lnTo>
                  <a:lnTo>
                    <a:pt x="253945" y="1863"/>
                  </a:lnTo>
                  <a:lnTo>
                    <a:pt x="236249" y="0"/>
                  </a:lnTo>
                  <a:lnTo>
                    <a:pt x="223832" y="4036"/>
                  </a:lnTo>
                  <a:lnTo>
                    <a:pt x="216381" y="7140"/>
                  </a:lnTo>
                  <a:lnTo>
                    <a:pt x="210172" y="11486"/>
                  </a:lnTo>
                  <a:lnTo>
                    <a:pt x="205205" y="18937"/>
                  </a:lnTo>
                  <a:lnTo>
                    <a:pt x="197754" y="24215"/>
                  </a:lnTo>
                  <a:lnTo>
                    <a:pt x="187199" y="29492"/>
                  </a:lnTo>
                  <a:lnTo>
                    <a:pt x="153981" y="29492"/>
                  </a:lnTo>
                  <a:lnTo>
                    <a:pt x="134113" y="39116"/>
                  </a:lnTo>
                  <a:lnTo>
                    <a:pt x="110208" y="51844"/>
                  </a:lnTo>
                  <a:lnTo>
                    <a:pt x="87235" y="68609"/>
                  </a:lnTo>
                  <a:lnTo>
                    <a:pt x="68609" y="85683"/>
                  </a:lnTo>
                  <a:lnTo>
                    <a:pt x="54017" y="101516"/>
                  </a:lnTo>
                  <a:lnTo>
                    <a:pt x="53086" y="107725"/>
                  </a:lnTo>
                  <a:lnTo>
                    <a:pt x="53086" y="110829"/>
                  </a:lnTo>
                  <a:lnTo>
                    <a:pt x="53086" y="116107"/>
                  </a:lnTo>
                  <a:lnTo>
                    <a:pt x="54017" y="118280"/>
                  </a:lnTo>
                  <a:lnTo>
                    <a:pt x="54017" y="122626"/>
                  </a:lnTo>
                  <a:lnTo>
                    <a:pt x="56191" y="127904"/>
                  </a:lnTo>
                  <a:lnTo>
                    <a:pt x="54017" y="131008"/>
                  </a:lnTo>
                  <a:lnTo>
                    <a:pt x="48740" y="144668"/>
                  </a:lnTo>
                  <a:lnTo>
                    <a:pt x="39427" y="153360"/>
                  </a:lnTo>
                  <a:lnTo>
                    <a:pt x="31045" y="162674"/>
                  </a:lnTo>
                  <a:lnTo>
                    <a:pt x="31045" y="164847"/>
                  </a:lnTo>
                  <a:lnTo>
                    <a:pt x="31045" y="167020"/>
                  </a:lnTo>
                  <a:lnTo>
                    <a:pt x="32286" y="167020"/>
                  </a:lnTo>
                  <a:lnTo>
                    <a:pt x="32286" y="167951"/>
                  </a:lnTo>
                  <a:lnTo>
                    <a:pt x="36322" y="170124"/>
                  </a:lnTo>
                  <a:lnTo>
                    <a:pt x="39427" y="172297"/>
                  </a:lnTo>
                  <a:lnTo>
                    <a:pt x="34149" y="182853"/>
                  </a:lnTo>
                  <a:lnTo>
                    <a:pt x="27009" y="190303"/>
                  </a:lnTo>
                  <a:lnTo>
                    <a:pt x="19558" y="195581"/>
                  </a:lnTo>
                  <a:lnTo>
                    <a:pt x="14591" y="205205"/>
                  </a:lnTo>
                  <a:lnTo>
                    <a:pt x="12418" y="212345"/>
                  </a:lnTo>
                  <a:lnTo>
                    <a:pt x="14591" y="219796"/>
                  </a:lnTo>
                  <a:lnTo>
                    <a:pt x="16454" y="224142"/>
                  </a:lnTo>
                  <a:lnTo>
                    <a:pt x="16454" y="229419"/>
                  </a:lnTo>
                  <a:lnTo>
                    <a:pt x="10245" y="232524"/>
                  </a:lnTo>
                  <a:lnTo>
                    <a:pt x="0" y="239975"/>
                  </a:lnTo>
                  <a:lnTo>
                    <a:pt x="7140" y="254876"/>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82" name="Freeform: Shape 154">
              <a:extLst>
                <a:ext uri="{FF2B5EF4-FFF2-40B4-BE49-F238E27FC236}">
                  <a16:creationId xmlns:a16="http://schemas.microsoft.com/office/drawing/2014/main" id="{FF2A4968-57D4-EBC5-E7AA-2589AB2BF8D6}"/>
                </a:ext>
              </a:extLst>
            </p:cNvPr>
            <p:cNvSpPr/>
            <p:nvPr/>
          </p:nvSpPr>
          <p:spPr>
            <a:xfrm>
              <a:off x="7125604" y="4179690"/>
              <a:ext cx="15522" cy="12418"/>
            </a:xfrm>
            <a:custGeom>
              <a:avLst/>
              <a:gdLst>
                <a:gd name="connsiteX0" fmla="*/ 0 w 15522"/>
                <a:gd name="connsiteY0" fmla="*/ 13660 h 12417"/>
                <a:gd name="connsiteX1" fmla="*/ 16454 w 15522"/>
                <a:gd name="connsiteY1" fmla="*/ 13660 h 12417"/>
                <a:gd name="connsiteX2" fmla="*/ 16454 w 15522"/>
                <a:gd name="connsiteY2" fmla="*/ 6209 h 12417"/>
                <a:gd name="connsiteX3" fmla="*/ 4036 w 15522"/>
                <a:gd name="connsiteY3" fmla="*/ 0 h 12417"/>
              </a:gdLst>
              <a:ahLst/>
              <a:cxnLst>
                <a:cxn ang="0">
                  <a:pos x="connsiteX0" y="connsiteY0"/>
                </a:cxn>
                <a:cxn ang="0">
                  <a:pos x="connsiteX1" y="connsiteY1"/>
                </a:cxn>
                <a:cxn ang="0">
                  <a:pos x="connsiteX2" y="connsiteY2"/>
                </a:cxn>
                <a:cxn ang="0">
                  <a:pos x="connsiteX3" y="connsiteY3"/>
                </a:cxn>
              </a:cxnLst>
              <a:rect l="l" t="t" r="r" b="b"/>
              <a:pathLst>
                <a:path w="15522" h="12417">
                  <a:moveTo>
                    <a:pt x="0" y="13660"/>
                  </a:moveTo>
                  <a:lnTo>
                    <a:pt x="16454" y="13660"/>
                  </a:lnTo>
                  <a:lnTo>
                    <a:pt x="16454" y="6209"/>
                  </a:lnTo>
                  <a:lnTo>
                    <a:pt x="4036"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83" name="Freeform: Shape 155">
              <a:extLst>
                <a:ext uri="{FF2B5EF4-FFF2-40B4-BE49-F238E27FC236}">
                  <a16:creationId xmlns:a16="http://schemas.microsoft.com/office/drawing/2014/main" id="{DFDF1E2E-6800-885C-EADB-BBFBA0276E8B}"/>
                </a:ext>
              </a:extLst>
            </p:cNvPr>
            <p:cNvSpPr/>
            <p:nvPr/>
          </p:nvSpPr>
          <p:spPr>
            <a:xfrm>
              <a:off x="3826497" y="4062342"/>
              <a:ext cx="15522" cy="6209"/>
            </a:xfrm>
            <a:custGeom>
              <a:avLst/>
              <a:gdLst>
                <a:gd name="connsiteX0" fmla="*/ 0 w 15522"/>
                <a:gd name="connsiteY0" fmla="*/ 0 h 6208"/>
                <a:gd name="connsiteX1" fmla="*/ 16764 w 15522"/>
                <a:gd name="connsiteY1" fmla="*/ 0 h 6208"/>
                <a:gd name="connsiteX2" fmla="*/ 16764 w 15522"/>
                <a:gd name="connsiteY2" fmla="*/ 8382 h 6208"/>
                <a:gd name="connsiteX3" fmla="*/ 0 w 15522"/>
                <a:gd name="connsiteY3" fmla="*/ 8382 h 6208"/>
              </a:gdLst>
              <a:ahLst/>
              <a:cxnLst>
                <a:cxn ang="0">
                  <a:pos x="connsiteX0" y="connsiteY0"/>
                </a:cxn>
                <a:cxn ang="0">
                  <a:pos x="connsiteX1" y="connsiteY1"/>
                </a:cxn>
                <a:cxn ang="0">
                  <a:pos x="connsiteX2" y="connsiteY2"/>
                </a:cxn>
                <a:cxn ang="0">
                  <a:pos x="connsiteX3" y="connsiteY3"/>
                </a:cxn>
              </a:cxnLst>
              <a:rect l="l" t="t" r="r" b="b"/>
              <a:pathLst>
                <a:path w="15522" h="6208">
                  <a:moveTo>
                    <a:pt x="0" y="0"/>
                  </a:moveTo>
                  <a:lnTo>
                    <a:pt x="16764" y="0"/>
                  </a:lnTo>
                  <a:lnTo>
                    <a:pt x="16764" y="8382"/>
                  </a:lnTo>
                  <a:lnTo>
                    <a:pt x="0" y="8382"/>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84" name="Freeform: Shape 156">
              <a:extLst>
                <a:ext uri="{FF2B5EF4-FFF2-40B4-BE49-F238E27FC236}">
                  <a16:creationId xmlns:a16="http://schemas.microsoft.com/office/drawing/2014/main" id="{5F9A6EF7-95B1-058A-6F89-86CE0056FAA5}"/>
                </a:ext>
              </a:extLst>
            </p:cNvPr>
            <p:cNvSpPr/>
            <p:nvPr/>
          </p:nvSpPr>
          <p:spPr>
            <a:xfrm>
              <a:off x="7212839" y="4119464"/>
              <a:ext cx="71403" cy="49671"/>
            </a:xfrm>
            <a:custGeom>
              <a:avLst/>
              <a:gdLst>
                <a:gd name="connsiteX0" fmla="*/ 27009 w 71402"/>
                <a:gd name="connsiteY0" fmla="*/ 37874 h 49671"/>
                <a:gd name="connsiteX1" fmla="*/ 49050 w 71402"/>
                <a:gd name="connsiteY1" fmla="*/ 45325 h 49671"/>
                <a:gd name="connsiteX2" fmla="*/ 72955 w 71402"/>
                <a:gd name="connsiteY2" fmla="*/ 49671 h 49671"/>
                <a:gd name="connsiteX3" fmla="*/ 68919 w 71402"/>
                <a:gd name="connsiteY3" fmla="*/ 32597 h 49671"/>
                <a:gd name="connsiteX4" fmla="*/ 61468 w 71402"/>
                <a:gd name="connsiteY4" fmla="*/ 19869 h 49671"/>
                <a:gd name="connsiteX5" fmla="*/ 51224 w 71402"/>
                <a:gd name="connsiteY5" fmla="*/ 10555 h 49671"/>
                <a:gd name="connsiteX6" fmla="*/ 36632 w 71402"/>
                <a:gd name="connsiteY6" fmla="*/ 5278 h 49671"/>
                <a:gd name="connsiteX7" fmla="*/ 19868 w 71402"/>
                <a:gd name="connsiteY7" fmla="*/ 2173 h 49671"/>
                <a:gd name="connsiteX8" fmla="*/ 3104 w 71402"/>
                <a:gd name="connsiteY8" fmla="*/ 0 h 49671"/>
                <a:gd name="connsiteX9" fmla="*/ 3104 w 71402"/>
                <a:gd name="connsiteY9" fmla="*/ 3104 h 49671"/>
                <a:gd name="connsiteX10" fmla="*/ 3104 w 71402"/>
                <a:gd name="connsiteY10" fmla="*/ 7451 h 49671"/>
                <a:gd name="connsiteX11" fmla="*/ 2173 w 71402"/>
                <a:gd name="connsiteY11" fmla="*/ 8382 h 49671"/>
                <a:gd name="connsiteX12" fmla="*/ 2173 w 71402"/>
                <a:gd name="connsiteY12" fmla="*/ 10555 h 49671"/>
                <a:gd name="connsiteX13" fmla="*/ 0 w 71402"/>
                <a:gd name="connsiteY13" fmla="*/ 12728 h 49671"/>
                <a:gd name="connsiteX14" fmla="*/ 10555 w 71402"/>
                <a:gd name="connsiteY14" fmla="*/ 27319 h 4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02" h="49671">
                  <a:moveTo>
                    <a:pt x="27009" y="37874"/>
                  </a:moveTo>
                  <a:lnTo>
                    <a:pt x="49050" y="45325"/>
                  </a:lnTo>
                  <a:lnTo>
                    <a:pt x="72955" y="49671"/>
                  </a:lnTo>
                  <a:lnTo>
                    <a:pt x="68919" y="32597"/>
                  </a:lnTo>
                  <a:lnTo>
                    <a:pt x="61468" y="19869"/>
                  </a:lnTo>
                  <a:lnTo>
                    <a:pt x="51224" y="10555"/>
                  </a:lnTo>
                  <a:lnTo>
                    <a:pt x="36632" y="5278"/>
                  </a:lnTo>
                  <a:lnTo>
                    <a:pt x="19868" y="2173"/>
                  </a:lnTo>
                  <a:lnTo>
                    <a:pt x="3104" y="0"/>
                  </a:lnTo>
                  <a:lnTo>
                    <a:pt x="3104" y="3104"/>
                  </a:lnTo>
                  <a:lnTo>
                    <a:pt x="3104" y="7451"/>
                  </a:lnTo>
                  <a:lnTo>
                    <a:pt x="2173" y="8382"/>
                  </a:lnTo>
                  <a:lnTo>
                    <a:pt x="2173" y="10555"/>
                  </a:lnTo>
                  <a:lnTo>
                    <a:pt x="0" y="12728"/>
                  </a:lnTo>
                  <a:lnTo>
                    <a:pt x="10555" y="27319"/>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85" name="Freeform: Shape 157">
              <a:extLst>
                <a:ext uri="{FF2B5EF4-FFF2-40B4-BE49-F238E27FC236}">
                  <a16:creationId xmlns:a16="http://schemas.microsoft.com/office/drawing/2014/main" id="{8CAF067E-ADD6-2F9F-ACE5-E2A59EB5BA01}"/>
                </a:ext>
              </a:extLst>
            </p:cNvPr>
            <p:cNvSpPr/>
            <p:nvPr/>
          </p:nvSpPr>
          <p:spPr>
            <a:xfrm>
              <a:off x="7085867" y="4082210"/>
              <a:ext cx="108656" cy="80716"/>
            </a:xfrm>
            <a:custGeom>
              <a:avLst/>
              <a:gdLst>
                <a:gd name="connsiteX0" fmla="*/ 14591 w 108656"/>
                <a:gd name="connsiteY0" fmla="*/ 72023 h 80715"/>
                <a:gd name="connsiteX1" fmla="*/ 27009 w 108656"/>
                <a:gd name="connsiteY1" fmla="*/ 82579 h 80715"/>
                <a:gd name="connsiteX2" fmla="*/ 32286 w 108656"/>
                <a:gd name="connsiteY2" fmla="*/ 81647 h 80715"/>
                <a:gd name="connsiteX3" fmla="*/ 43773 w 108656"/>
                <a:gd name="connsiteY3" fmla="*/ 79474 h 80715"/>
                <a:gd name="connsiteX4" fmla="*/ 58364 w 108656"/>
                <a:gd name="connsiteY4" fmla="*/ 77301 h 80715"/>
                <a:gd name="connsiteX5" fmla="*/ 76059 w 108656"/>
                <a:gd name="connsiteY5" fmla="*/ 75128 h 80715"/>
                <a:gd name="connsiteX6" fmla="*/ 93754 w 108656"/>
                <a:gd name="connsiteY6" fmla="*/ 74197 h 80715"/>
                <a:gd name="connsiteX7" fmla="*/ 107414 w 108656"/>
                <a:gd name="connsiteY7" fmla="*/ 74197 h 80715"/>
                <a:gd name="connsiteX8" fmla="*/ 108346 w 108656"/>
                <a:gd name="connsiteY8" fmla="*/ 72023 h 80715"/>
                <a:gd name="connsiteX9" fmla="*/ 110519 w 108656"/>
                <a:gd name="connsiteY9" fmla="*/ 72023 h 80715"/>
                <a:gd name="connsiteX10" fmla="*/ 110519 w 108656"/>
                <a:gd name="connsiteY10" fmla="*/ 69850 h 80715"/>
                <a:gd name="connsiteX11" fmla="*/ 110519 w 108656"/>
                <a:gd name="connsiteY11" fmla="*/ 12728 h 80715"/>
                <a:gd name="connsiteX12" fmla="*/ 95928 w 108656"/>
                <a:gd name="connsiteY12" fmla="*/ 20179 h 80715"/>
                <a:gd name="connsiteX13" fmla="*/ 83199 w 108656"/>
                <a:gd name="connsiteY13" fmla="*/ 27630 h 80715"/>
                <a:gd name="connsiteX14" fmla="*/ 66746 w 108656"/>
                <a:gd name="connsiteY14" fmla="*/ 32907 h 80715"/>
                <a:gd name="connsiteX15" fmla="*/ 66746 w 108656"/>
                <a:gd name="connsiteY15" fmla="*/ 20179 h 80715"/>
                <a:gd name="connsiteX16" fmla="*/ 66746 w 108656"/>
                <a:gd name="connsiteY16" fmla="*/ 9624 h 80715"/>
                <a:gd name="connsiteX17" fmla="*/ 63641 w 108656"/>
                <a:gd name="connsiteY17" fmla="*/ 0 h 80715"/>
                <a:gd name="connsiteX18" fmla="*/ 54018 w 108656"/>
                <a:gd name="connsiteY18" fmla="*/ 0 h 80715"/>
                <a:gd name="connsiteX19" fmla="*/ 39737 w 108656"/>
                <a:gd name="connsiteY19" fmla="*/ 2173 h 80715"/>
                <a:gd name="connsiteX20" fmla="*/ 25146 w 108656"/>
                <a:gd name="connsiteY20" fmla="*/ 7451 h 80715"/>
                <a:gd name="connsiteX21" fmla="*/ 15522 w 108656"/>
                <a:gd name="connsiteY21" fmla="*/ 12728 h 80715"/>
                <a:gd name="connsiteX22" fmla="*/ 8382 w 108656"/>
                <a:gd name="connsiteY22" fmla="*/ 17075 h 80715"/>
                <a:gd name="connsiteX23" fmla="*/ 7451 w 108656"/>
                <a:gd name="connsiteY23" fmla="*/ 20179 h 80715"/>
                <a:gd name="connsiteX24" fmla="*/ 5277 w 108656"/>
                <a:gd name="connsiteY24" fmla="*/ 24525 h 80715"/>
                <a:gd name="connsiteX25" fmla="*/ 3104 w 108656"/>
                <a:gd name="connsiteY25" fmla="*/ 27630 h 80715"/>
                <a:gd name="connsiteX26" fmla="*/ 931 w 108656"/>
                <a:gd name="connsiteY26" fmla="*/ 31976 h 80715"/>
                <a:gd name="connsiteX27" fmla="*/ 0 w 108656"/>
                <a:gd name="connsiteY27" fmla="*/ 37253 h 80715"/>
                <a:gd name="connsiteX28" fmla="*/ 5277 w 108656"/>
                <a:gd name="connsiteY28" fmla="*/ 57122 h 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656" h="80715">
                  <a:moveTo>
                    <a:pt x="14591" y="72023"/>
                  </a:moveTo>
                  <a:lnTo>
                    <a:pt x="27009" y="82579"/>
                  </a:lnTo>
                  <a:lnTo>
                    <a:pt x="32286" y="81647"/>
                  </a:lnTo>
                  <a:lnTo>
                    <a:pt x="43773" y="79474"/>
                  </a:lnTo>
                  <a:lnTo>
                    <a:pt x="58364" y="77301"/>
                  </a:lnTo>
                  <a:lnTo>
                    <a:pt x="76059" y="75128"/>
                  </a:lnTo>
                  <a:lnTo>
                    <a:pt x="93754" y="74197"/>
                  </a:lnTo>
                  <a:lnTo>
                    <a:pt x="107414" y="74197"/>
                  </a:lnTo>
                  <a:lnTo>
                    <a:pt x="108346" y="72023"/>
                  </a:lnTo>
                  <a:lnTo>
                    <a:pt x="110519" y="72023"/>
                  </a:lnTo>
                  <a:lnTo>
                    <a:pt x="110519" y="69850"/>
                  </a:lnTo>
                  <a:lnTo>
                    <a:pt x="110519" y="12728"/>
                  </a:lnTo>
                  <a:lnTo>
                    <a:pt x="95928" y="20179"/>
                  </a:lnTo>
                  <a:lnTo>
                    <a:pt x="83199" y="27630"/>
                  </a:lnTo>
                  <a:lnTo>
                    <a:pt x="66746" y="32907"/>
                  </a:lnTo>
                  <a:lnTo>
                    <a:pt x="66746" y="20179"/>
                  </a:lnTo>
                  <a:lnTo>
                    <a:pt x="66746" y="9624"/>
                  </a:lnTo>
                  <a:lnTo>
                    <a:pt x="63641" y="0"/>
                  </a:lnTo>
                  <a:lnTo>
                    <a:pt x="54018" y="0"/>
                  </a:lnTo>
                  <a:lnTo>
                    <a:pt x="39737" y="2173"/>
                  </a:lnTo>
                  <a:lnTo>
                    <a:pt x="25146" y="7451"/>
                  </a:lnTo>
                  <a:lnTo>
                    <a:pt x="15522" y="12728"/>
                  </a:lnTo>
                  <a:lnTo>
                    <a:pt x="8382" y="17075"/>
                  </a:lnTo>
                  <a:lnTo>
                    <a:pt x="7451" y="20179"/>
                  </a:lnTo>
                  <a:lnTo>
                    <a:pt x="5277" y="24525"/>
                  </a:lnTo>
                  <a:lnTo>
                    <a:pt x="3104" y="27630"/>
                  </a:lnTo>
                  <a:lnTo>
                    <a:pt x="931" y="31976"/>
                  </a:lnTo>
                  <a:lnTo>
                    <a:pt x="0" y="37253"/>
                  </a:lnTo>
                  <a:lnTo>
                    <a:pt x="5277" y="57122"/>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86" name="Freeform: Shape 158">
              <a:extLst>
                <a:ext uri="{FF2B5EF4-FFF2-40B4-BE49-F238E27FC236}">
                  <a16:creationId xmlns:a16="http://schemas.microsoft.com/office/drawing/2014/main" id="{5CDC7B21-2CEF-8A2C-BA19-435C7E5B367F}"/>
                </a:ext>
              </a:extLst>
            </p:cNvPr>
            <p:cNvSpPr/>
            <p:nvPr/>
          </p:nvSpPr>
          <p:spPr>
            <a:xfrm>
              <a:off x="4090065" y="4082210"/>
              <a:ext cx="12418" cy="9313"/>
            </a:xfrm>
            <a:custGeom>
              <a:avLst/>
              <a:gdLst>
                <a:gd name="connsiteX0" fmla="*/ 4036 w 12417"/>
                <a:gd name="connsiteY0" fmla="*/ 9624 h 9313"/>
                <a:gd name="connsiteX1" fmla="*/ 7140 w 12417"/>
                <a:gd name="connsiteY1" fmla="*/ 9624 h 9313"/>
                <a:gd name="connsiteX2" fmla="*/ 12418 w 12417"/>
                <a:gd name="connsiteY2" fmla="*/ 9624 h 9313"/>
                <a:gd name="connsiteX3" fmla="*/ 12418 w 12417"/>
                <a:gd name="connsiteY3" fmla="*/ 5278 h 9313"/>
                <a:gd name="connsiteX4" fmla="*/ 0 w 12417"/>
                <a:gd name="connsiteY4" fmla="*/ 0 h 9313"/>
                <a:gd name="connsiteX5" fmla="*/ 0 w 12417"/>
                <a:gd name="connsiteY5" fmla="*/ 5278 h 9313"/>
                <a:gd name="connsiteX6" fmla="*/ 0 w 12417"/>
                <a:gd name="connsiteY6" fmla="*/ 7451 h 9313"/>
                <a:gd name="connsiteX7" fmla="*/ 1863 w 12417"/>
                <a:gd name="connsiteY7" fmla="*/ 9624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17" h="9313">
                  <a:moveTo>
                    <a:pt x="4036" y="9624"/>
                  </a:moveTo>
                  <a:lnTo>
                    <a:pt x="7140" y="9624"/>
                  </a:lnTo>
                  <a:lnTo>
                    <a:pt x="12418" y="9624"/>
                  </a:lnTo>
                  <a:lnTo>
                    <a:pt x="12418" y="5278"/>
                  </a:lnTo>
                  <a:lnTo>
                    <a:pt x="0" y="0"/>
                  </a:lnTo>
                  <a:lnTo>
                    <a:pt x="0" y="5278"/>
                  </a:lnTo>
                  <a:lnTo>
                    <a:pt x="0" y="7451"/>
                  </a:lnTo>
                  <a:lnTo>
                    <a:pt x="1863" y="9624"/>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87" name="Freeform: Shape 159">
              <a:extLst>
                <a:ext uri="{FF2B5EF4-FFF2-40B4-BE49-F238E27FC236}">
                  <a16:creationId xmlns:a16="http://schemas.microsoft.com/office/drawing/2014/main" id="{FD8518C8-AAA6-A688-9C20-14DF19EC9709}"/>
                </a:ext>
              </a:extLst>
            </p:cNvPr>
            <p:cNvSpPr/>
            <p:nvPr/>
          </p:nvSpPr>
          <p:spPr>
            <a:xfrm>
              <a:off x="6122554" y="4209183"/>
              <a:ext cx="12418" cy="12418"/>
            </a:xfrm>
            <a:custGeom>
              <a:avLst/>
              <a:gdLst>
                <a:gd name="connsiteX0" fmla="*/ 1242 w 12417"/>
                <a:gd name="connsiteY0" fmla="*/ 4346 h 12417"/>
                <a:gd name="connsiteX1" fmla="*/ 0 w 12417"/>
                <a:gd name="connsiteY1" fmla="*/ 6519 h 12417"/>
                <a:gd name="connsiteX2" fmla="*/ 0 w 12417"/>
                <a:gd name="connsiteY2" fmla="*/ 9624 h 12417"/>
                <a:gd name="connsiteX3" fmla="*/ 0 w 12417"/>
                <a:gd name="connsiteY3" fmla="*/ 14901 h 12417"/>
                <a:gd name="connsiteX4" fmla="*/ 3104 w 12417"/>
                <a:gd name="connsiteY4" fmla="*/ 14901 h 12417"/>
                <a:gd name="connsiteX5" fmla="*/ 5278 w 12417"/>
                <a:gd name="connsiteY5" fmla="*/ 14901 h 12417"/>
                <a:gd name="connsiteX6" fmla="*/ 7451 w 12417"/>
                <a:gd name="connsiteY6" fmla="*/ 14901 h 12417"/>
                <a:gd name="connsiteX7" fmla="*/ 8382 w 12417"/>
                <a:gd name="connsiteY7" fmla="*/ 13970 h 12417"/>
                <a:gd name="connsiteX8" fmla="*/ 10555 w 12417"/>
                <a:gd name="connsiteY8" fmla="*/ 11797 h 12417"/>
                <a:gd name="connsiteX9" fmla="*/ 14591 w 12417"/>
                <a:gd name="connsiteY9" fmla="*/ 11797 h 12417"/>
                <a:gd name="connsiteX10" fmla="*/ 14591 w 12417"/>
                <a:gd name="connsiteY10" fmla="*/ 4346 h 12417"/>
                <a:gd name="connsiteX11" fmla="*/ 3104 w 12417"/>
                <a:gd name="connsiteY11"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7" h="12417">
                  <a:moveTo>
                    <a:pt x="1242" y="4346"/>
                  </a:moveTo>
                  <a:lnTo>
                    <a:pt x="0" y="6519"/>
                  </a:lnTo>
                  <a:lnTo>
                    <a:pt x="0" y="9624"/>
                  </a:lnTo>
                  <a:lnTo>
                    <a:pt x="0" y="14901"/>
                  </a:lnTo>
                  <a:lnTo>
                    <a:pt x="3104" y="14901"/>
                  </a:lnTo>
                  <a:lnTo>
                    <a:pt x="5278" y="14901"/>
                  </a:lnTo>
                  <a:lnTo>
                    <a:pt x="7451" y="14901"/>
                  </a:lnTo>
                  <a:lnTo>
                    <a:pt x="8382" y="13970"/>
                  </a:lnTo>
                  <a:lnTo>
                    <a:pt x="10555" y="11797"/>
                  </a:lnTo>
                  <a:lnTo>
                    <a:pt x="14591" y="11797"/>
                  </a:lnTo>
                  <a:lnTo>
                    <a:pt x="14591" y="4346"/>
                  </a:lnTo>
                  <a:lnTo>
                    <a:pt x="3104"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88" name="Freeform: Shape 160">
              <a:extLst>
                <a:ext uri="{FF2B5EF4-FFF2-40B4-BE49-F238E27FC236}">
                  <a16:creationId xmlns:a16="http://schemas.microsoft.com/office/drawing/2014/main" id="{B5A783E3-4C43-FC19-C840-C3B40C1CDE1D}"/>
                </a:ext>
              </a:extLst>
            </p:cNvPr>
            <p:cNvSpPr/>
            <p:nvPr/>
          </p:nvSpPr>
          <p:spPr>
            <a:xfrm>
              <a:off x="4937582" y="4135296"/>
              <a:ext cx="15522" cy="6209"/>
            </a:xfrm>
            <a:custGeom>
              <a:avLst/>
              <a:gdLst>
                <a:gd name="connsiteX0" fmla="*/ 5277 w 15522"/>
                <a:gd name="connsiteY0" fmla="*/ 6209 h 6208"/>
                <a:gd name="connsiteX1" fmla="*/ 7451 w 15522"/>
                <a:gd name="connsiteY1" fmla="*/ 6209 h 6208"/>
                <a:gd name="connsiteX2" fmla="*/ 8382 w 15522"/>
                <a:gd name="connsiteY2" fmla="*/ 6209 h 6208"/>
                <a:gd name="connsiteX3" fmla="*/ 12418 w 15522"/>
                <a:gd name="connsiteY3" fmla="*/ 4036 h 6208"/>
                <a:gd name="connsiteX4" fmla="*/ 15522 w 15522"/>
                <a:gd name="connsiteY4" fmla="*/ 4036 h 6208"/>
                <a:gd name="connsiteX5" fmla="*/ 15522 w 15522"/>
                <a:gd name="connsiteY5" fmla="*/ 0 h 6208"/>
                <a:gd name="connsiteX6" fmla="*/ 0 w 15522"/>
                <a:gd name="connsiteY6" fmla="*/ 0 h 6208"/>
                <a:gd name="connsiteX7" fmla="*/ 3104 w 15522"/>
                <a:gd name="connsiteY7" fmla="*/ 4036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2" h="6208">
                  <a:moveTo>
                    <a:pt x="5277" y="6209"/>
                  </a:moveTo>
                  <a:lnTo>
                    <a:pt x="7451" y="6209"/>
                  </a:lnTo>
                  <a:lnTo>
                    <a:pt x="8382" y="6209"/>
                  </a:lnTo>
                  <a:lnTo>
                    <a:pt x="12418" y="4036"/>
                  </a:lnTo>
                  <a:lnTo>
                    <a:pt x="15522" y="4036"/>
                  </a:lnTo>
                  <a:lnTo>
                    <a:pt x="15522" y="0"/>
                  </a:lnTo>
                  <a:lnTo>
                    <a:pt x="0" y="0"/>
                  </a:lnTo>
                  <a:lnTo>
                    <a:pt x="3104" y="4036"/>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89" name="Freeform: Shape 181">
              <a:extLst>
                <a:ext uri="{FF2B5EF4-FFF2-40B4-BE49-F238E27FC236}">
                  <a16:creationId xmlns:a16="http://schemas.microsoft.com/office/drawing/2014/main" id="{F97B40F2-E6CA-9809-0BD7-CDB0FF5AD9BD}"/>
                </a:ext>
              </a:extLst>
            </p:cNvPr>
            <p:cNvSpPr/>
            <p:nvPr/>
          </p:nvSpPr>
          <p:spPr>
            <a:xfrm>
              <a:off x="5256410" y="5105129"/>
              <a:ext cx="12418" cy="24836"/>
            </a:xfrm>
            <a:custGeom>
              <a:avLst/>
              <a:gdLst>
                <a:gd name="connsiteX0" fmla="*/ 9313 w 12417"/>
                <a:gd name="connsiteY0" fmla="*/ 22352 h 24835"/>
                <a:gd name="connsiteX1" fmla="*/ 10245 w 12417"/>
                <a:gd name="connsiteY1" fmla="*/ 18006 h 24835"/>
                <a:gd name="connsiteX2" fmla="*/ 10245 w 12417"/>
                <a:gd name="connsiteY2" fmla="*/ 12728 h 24835"/>
                <a:gd name="connsiteX3" fmla="*/ 10245 w 12417"/>
                <a:gd name="connsiteY3" fmla="*/ 7451 h 24835"/>
                <a:gd name="connsiteX4" fmla="*/ 12418 w 12417"/>
                <a:gd name="connsiteY4" fmla="*/ 0 h 24835"/>
                <a:gd name="connsiteX5" fmla="*/ 3104 w 12417"/>
                <a:gd name="connsiteY5" fmla="*/ 0 h 24835"/>
                <a:gd name="connsiteX6" fmla="*/ 2173 w 12417"/>
                <a:gd name="connsiteY6" fmla="*/ 5588 h 24835"/>
                <a:gd name="connsiteX7" fmla="*/ 2173 w 12417"/>
                <a:gd name="connsiteY7" fmla="*/ 12728 h 24835"/>
                <a:gd name="connsiteX8" fmla="*/ 0 w 12417"/>
                <a:gd name="connsiteY8" fmla="*/ 20179 h 24835"/>
                <a:gd name="connsiteX9" fmla="*/ 0 w 12417"/>
                <a:gd name="connsiteY9" fmla="*/ 27630 h 24835"/>
                <a:gd name="connsiteX10" fmla="*/ 7140 w 12417"/>
                <a:gd name="connsiteY10" fmla="*/ 27630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7" h="24835">
                  <a:moveTo>
                    <a:pt x="9313" y="22352"/>
                  </a:moveTo>
                  <a:lnTo>
                    <a:pt x="10245" y="18006"/>
                  </a:lnTo>
                  <a:lnTo>
                    <a:pt x="10245" y="12728"/>
                  </a:lnTo>
                  <a:lnTo>
                    <a:pt x="10245" y="7451"/>
                  </a:lnTo>
                  <a:lnTo>
                    <a:pt x="12418" y="0"/>
                  </a:lnTo>
                  <a:lnTo>
                    <a:pt x="3104" y="0"/>
                  </a:lnTo>
                  <a:lnTo>
                    <a:pt x="2173" y="5588"/>
                  </a:lnTo>
                  <a:lnTo>
                    <a:pt x="2173" y="12728"/>
                  </a:lnTo>
                  <a:lnTo>
                    <a:pt x="0" y="20179"/>
                  </a:lnTo>
                  <a:lnTo>
                    <a:pt x="0" y="27630"/>
                  </a:lnTo>
                  <a:lnTo>
                    <a:pt x="7140" y="2763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90" name="Freeform: Shape 182">
              <a:extLst>
                <a:ext uri="{FF2B5EF4-FFF2-40B4-BE49-F238E27FC236}">
                  <a16:creationId xmlns:a16="http://schemas.microsoft.com/office/drawing/2014/main" id="{B7DBAD5A-EEBB-43DF-F44E-FDD3E60E3BC1}"/>
                </a:ext>
              </a:extLst>
            </p:cNvPr>
            <p:cNvSpPr/>
            <p:nvPr/>
          </p:nvSpPr>
          <p:spPr>
            <a:xfrm>
              <a:off x="3850401" y="4200801"/>
              <a:ext cx="406684" cy="447042"/>
            </a:xfrm>
            <a:custGeom>
              <a:avLst/>
              <a:gdLst>
                <a:gd name="connsiteX0" fmla="*/ 395818 w 406683"/>
                <a:gd name="connsiteY0" fmla="*/ 287783 h 447041"/>
                <a:gd name="connsiteX1" fmla="*/ 392714 w 406683"/>
                <a:gd name="connsiteY1" fmla="*/ 285610 h 447041"/>
                <a:gd name="connsiteX2" fmla="*/ 387436 w 406683"/>
                <a:gd name="connsiteY2" fmla="*/ 283437 h 447041"/>
                <a:gd name="connsiteX3" fmla="*/ 383401 w 406683"/>
                <a:gd name="connsiteY3" fmla="*/ 282506 h 447041"/>
                <a:gd name="connsiteX4" fmla="*/ 381227 w 406683"/>
                <a:gd name="connsiteY4" fmla="*/ 280333 h 447041"/>
                <a:gd name="connsiteX5" fmla="*/ 381227 w 406683"/>
                <a:gd name="connsiteY5" fmla="*/ 278159 h 447041"/>
                <a:gd name="connsiteX6" fmla="*/ 381227 w 406683"/>
                <a:gd name="connsiteY6" fmla="*/ 275986 h 447041"/>
                <a:gd name="connsiteX7" fmla="*/ 383401 w 406683"/>
                <a:gd name="connsiteY7" fmla="*/ 275055 h 447041"/>
                <a:gd name="connsiteX8" fmla="*/ 381227 w 406683"/>
                <a:gd name="connsiteY8" fmla="*/ 270709 h 447041"/>
                <a:gd name="connsiteX9" fmla="*/ 379986 w 406683"/>
                <a:gd name="connsiteY9" fmla="*/ 268846 h 447041"/>
                <a:gd name="connsiteX10" fmla="*/ 375950 w 406683"/>
                <a:gd name="connsiteY10" fmla="*/ 265431 h 447041"/>
                <a:gd name="connsiteX11" fmla="*/ 372845 w 406683"/>
                <a:gd name="connsiteY11" fmla="*/ 263568 h 447041"/>
                <a:gd name="connsiteX12" fmla="*/ 366636 w 406683"/>
                <a:gd name="connsiteY12" fmla="*/ 261395 h 447041"/>
                <a:gd name="connsiteX13" fmla="*/ 363532 w 406683"/>
                <a:gd name="connsiteY13" fmla="*/ 258291 h 447041"/>
                <a:gd name="connsiteX14" fmla="*/ 359186 w 406683"/>
                <a:gd name="connsiteY14" fmla="*/ 256118 h 447041"/>
                <a:gd name="connsiteX15" fmla="*/ 358254 w 406683"/>
                <a:gd name="connsiteY15" fmla="*/ 253945 h 447041"/>
                <a:gd name="connsiteX16" fmla="*/ 358254 w 406683"/>
                <a:gd name="connsiteY16" fmla="*/ 252703 h 447041"/>
                <a:gd name="connsiteX17" fmla="*/ 356081 w 406683"/>
                <a:gd name="connsiteY17" fmla="*/ 250840 h 447041"/>
                <a:gd name="connsiteX18" fmla="*/ 356081 w 406683"/>
                <a:gd name="connsiteY18" fmla="*/ 248667 h 447041"/>
                <a:gd name="connsiteX19" fmla="*/ 356081 w 406683"/>
                <a:gd name="connsiteY19" fmla="*/ 243389 h 447041"/>
                <a:gd name="connsiteX20" fmla="*/ 341490 w 406683"/>
                <a:gd name="connsiteY20" fmla="*/ 238112 h 447041"/>
                <a:gd name="connsiteX21" fmla="*/ 330004 w 406683"/>
                <a:gd name="connsiteY21" fmla="*/ 228488 h 447041"/>
                <a:gd name="connsiteX22" fmla="*/ 322864 w 406683"/>
                <a:gd name="connsiteY22" fmla="*/ 215760 h 447041"/>
                <a:gd name="connsiteX23" fmla="*/ 325037 w 406683"/>
                <a:gd name="connsiteY23" fmla="*/ 211724 h 447041"/>
                <a:gd name="connsiteX24" fmla="*/ 326899 w 406683"/>
                <a:gd name="connsiteY24" fmla="*/ 206446 h 447041"/>
                <a:gd name="connsiteX25" fmla="*/ 330004 w 406683"/>
                <a:gd name="connsiteY25" fmla="*/ 203032 h 447041"/>
                <a:gd name="connsiteX26" fmla="*/ 336523 w 406683"/>
                <a:gd name="connsiteY26" fmla="*/ 195581 h 447041"/>
                <a:gd name="connsiteX27" fmla="*/ 326899 w 406683"/>
                <a:gd name="connsiteY27" fmla="*/ 184094 h 447041"/>
                <a:gd name="connsiteX28" fmla="*/ 319759 w 406683"/>
                <a:gd name="connsiteY28" fmla="*/ 171366 h 447041"/>
                <a:gd name="connsiteX29" fmla="*/ 310446 w 406683"/>
                <a:gd name="connsiteY29" fmla="*/ 158638 h 447041"/>
                <a:gd name="connsiteX30" fmla="*/ 302995 w 406683"/>
                <a:gd name="connsiteY30" fmla="*/ 147151 h 447041"/>
                <a:gd name="connsiteX31" fmla="*/ 290577 w 406683"/>
                <a:gd name="connsiteY31" fmla="*/ 139701 h 447041"/>
                <a:gd name="connsiteX32" fmla="*/ 275986 w 406683"/>
                <a:gd name="connsiteY32" fmla="*/ 134423 h 447041"/>
                <a:gd name="connsiteX33" fmla="*/ 275986 w 406683"/>
                <a:gd name="connsiteY33" fmla="*/ 121695 h 447041"/>
                <a:gd name="connsiteX34" fmla="*/ 259222 w 406683"/>
                <a:gd name="connsiteY34" fmla="*/ 106793 h 447041"/>
                <a:gd name="connsiteX35" fmla="*/ 244631 w 406683"/>
                <a:gd name="connsiteY35" fmla="*/ 90029 h 447041"/>
                <a:gd name="connsiteX36" fmla="*/ 226936 w 406683"/>
                <a:gd name="connsiteY36" fmla="*/ 77301 h 447041"/>
                <a:gd name="connsiteX37" fmla="*/ 222900 w 406683"/>
                <a:gd name="connsiteY37" fmla="*/ 75128 h 447041"/>
                <a:gd name="connsiteX38" fmla="*/ 219796 w 406683"/>
                <a:gd name="connsiteY38" fmla="*/ 75128 h 447041"/>
                <a:gd name="connsiteX39" fmla="*/ 214518 w 406683"/>
                <a:gd name="connsiteY39" fmla="*/ 75128 h 447041"/>
                <a:gd name="connsiteX40" fmla="*/ 209240 w 406683"/>
                <a:gd name="connsiteY40" fmla="*/ 75128 h 447041"/>
                <a:gd name="connsiteX41" fmla="*/ 203032 w 406683"/>
                <a:gd name="connsiteY41" fmla="*/ 75128 h 447041"/>
                <a:gd name="connsiteX42" fmla="*/ 199927 w 406683"/>
                <a:gd name="connsiteY42" fmla="*/ 72955 h 447041"/>
                <a:gd name="connsiteX43" fmla="*/ 192787 w 406683"/>
                <a:gd name="connsiteY43" fmla="*/ 64573 h 447041"/>
                <a:gd name="connsiteX44" fmla="*/ 187509 w 406683"/>
                <a:gd name="connsiteY44" fmla="*/ 50913 h 447041"/>
                <a:gd name="connsiteX45" fmla="*/ 180059 w 406683"/>
                <a:gd name="connsiteY45" fmla="*/ 36012 h 447041"/>
                <a:gd name="connsiteX46" fmla="*/ 172918 w 406683"/>
                <a:gd name="connsiteY46" fmla="*/ 23283 h 447041"/>
                <a:gd name="connsiteX47" fmla="*/ 166709 w 406683"/>
                <a:gd name="connsiteY47" fmla="*/ 22352 h 447041"/>
                <a:gd name="connsiteX48" fmla="*/ 161432 w 406683"/>
                <a:gd name="connsiteY48" fmla="*/ 20179 h 447041"/>
                <a:gd name="connsiteX49" fmla="*/ 156154 w 406683"/>
                <a:gd name="connsiteY49" fmla="*/ 18006 h 447041"/>
                <a:gd name="connsiteX50" fmla="*/ 152118 w 406683"/>
                <a:gd name="connsiteY50" fmla="*/ 15833 h 447041"/>
                <a:gd name="connsiteX51" fmla="*/ 146841 w 406683"/>
                <a:gd name="connsiteY51" fmla="*/ 12728 h 447041"/>
                <a:gd name="connsiteX52" fmla="*/ 141563 w 406683"/>
                <a:gd name="connsiteY52" fmla="*/ 12728 h 447041"/>
                <a:gd name="connsiteX53" fmla="*/ 137527 w 406683"/>
                <a:gd name="connsiteY53" fmla="*/ 14901 h 447041"/>
                <a:gd name="connsiteX54" fmla="*/ 136596 w 406683"/>
                <a:gd name="connsiteY54" fmla="*/ 14901 h 447041"/>
                <a:gd name="connsiteX55" fmla="*/ 132250 w 406683"/>
                <a:gd name="connsiteY55" fmla="*/ 15833 h 447041"/>
                <a:gd name="connsiteX56" fmla="*/ 136596 w 406683"/>
                <a:gd name="connsiteY56" fmla="*/ 28561 h 447041"/>
                <a:gd name="connsiteX57" fmla="*/ 139701 w 406683"/>
                <a:gd name="connsiteY57" fmla="*/ 38185 h 447041"/>
                <a:gd name="connsiteX58" fmla="*/ 141563 w 406683"/>
                <a:gd name="connsiteY58" fmla="*/ 49671 h 447041"/>
                <a:gd name="connsiteX59" fmla="*/ 143736 w 406683"/>
                <a:gd name="connsiteY59" fmla="*/ 65504 h 447041"/>
                <a:gd name="connsiteX60" fmla="*/ 154291 w 406683"/>
                <a:gd name="connsiteY60" fmla="*/ 62400 h 447041"/>
                <a:gd name="connsiteX61" fmla="*/ 161432 w 406683"/>
                <a:gd name="connsiteY61" fmla="*/ 57122 h 447041"/>
                <a:gd name="connsiteX62" fmla="*/ 166709 w 406683"/>
                <a:gd name="connsiteY62" fmla="*/ 52776 h 447041"/>
                <a:gd name="connsiteX63" fmla="*/ 176023 w 406683"/>
                <a:gd name="connsiteY63" fmla="*/ 49671 h 447041"/>
                <a:gd name="connsiteX64" fmla="*/ 176023 w 406683"/>
                <a:gd name="connsiteY64" fmla="*/ 52776 h 447041"/>
                <a:gd name="connsiteX65" fmla="*/ 180059 w 406683"/>
                <a:gd name="connsiteY65" fmla="*/ 52776 h 447041"/>
                <a:gd name="connsiteX66" fmla="*/ 176023 w 406683"/>
                <a:gd name="connsiteY66" fmla="*/ 54949 h 447041"/>
                <a:gd name="connsiteX67" fmla="*/ 172918 w 406683"/>
                <a:gd name="connsiteY67" fmla="*/ 58053 h 447041"/>
                <a:gd name="connsiteX68" fmla="*/ 166709 w 406683"/>
                <a:gd name="connsiteY68" fmla="*/ 60226 h 447041"/>
                <a:gd name="connsiteX69" fmla="*/ 163605 w 406683"/>
                <a:gd name="connsiteY69" fmla="*/ 62400 h 447041"/>
                <a:gd name="connsiteX70" fmla="*/ 159259 w 406683"/>
                <a:gd name="connsiteY70" fmla="*/ 65504 h 447041"/>
                <a:gd name="connsiteX71" fmla="*/ 158327 w 406683"/>
                <a:gd name="connsiteY71" fmla="*/ 69850 h 447041"/>
                <a:gd name="connsiteX72" fmla="*/ 156154 w 406683"/>
                <a:gd name="connsiteY72" fmla="*/ 75128 h 447041"/>
                <a:gd name="connsiteX73" fmla="*/ 154291 w 406683"/>
                <a:gd name="connsiteY73" fmla="*/ 80405 h 447041"/>
                <a:gd name="connsiteX74" fmla="*/ 152118 w 406683"/>
                <a:gd name="connsiteY74" fmla="*/ 84752 h 447041"/>
                <a:gd name="connsiteX75" fmla="*/ 150877 w 406683"/>
                <a:gd name="connsiteY75" fmla="*/ 86614 h 447041"/>
                <a:gd name="connsiteX76" fmla="*/ 149014 w 406683"/>
                <a:gd name="connsiteY76" fmla="*/ 87856 h 447041"/>
                <a:gd name="connsiteX77" fmla="*/ 146841 w 406683"/>
                <a:gd name="connsiteY77" fmla="*/ 87856 h 447041"/>
                <a:gd name="connsiteX78" fmla="*/ 143736 w 406683"/>
                <a:gd name="connsiteY78" fmla="*/ 90029 h 447041"/>
                <a:gd name="connsiteX79" fmla="*/ 143736 w 406683"/>
                <a:gd name="connsiteY79" fmla="*/ 82579 h 447041"/>
                <a:gd name="connsiteX80" fmla="*/ 141563 w 406683"/>
                <a:gd name="connsiteY80" fmla="*/ 69850 h 447041"/>
                <a:gd name="connsiteX81" fmla="*/ 139701 w 406683"/>
                <a:gd name="connsiteY81" fmla="*/ 58053 h 447041"/>
                <a:gd name="connsiteX82" fmla="*/ 139701 w 406683"/>
                <a:gd name="connsiteY82" fmla="*/ 52776 h 447041"/>
                <a:gd name="connsiteX83" fmla="*/ 126972 w 406683"/>
                <a:gd name="connsiteY83" fmla="*/ 49671 h 447041"/>
                <a:gd name="connsiteX84" fmla="*/ 119832 w 406683"/>
                <a:gd name="connsiteY84" fmla="*/ 38185 h 447041"/>
                <a:gd name="connsiteX85" fmla="*/ 112381 w 406683"/>
                <a:gd name="connsiteY85" fmla="*/ 25457 h 447041"/>
                <a:gd name="connsiteX86" fmla="*/ 107414 w 406683"/>
                <a:gd name="connsiteY86" fmla="*/ 12728 h 447041"/>
                <a:gd name="connsiteX87" fmla="*/ 80095 w 406683"/>
                <a:gd name="connsiteY87" fmla="*/ 12728 h 447041"/>
                <a:gd name="connsiteX88" fmla="*/ 80095 w 406683"/>
                <a:gd name="connsiteY88" fmla="*/ 57122 h 447041"/>
                <a:gd name="connsiteX89" fmla="*/ 73886 w 406683"/>
                <a:gd name="connsiteY89" fmla="*/ 57122 h 447041"/>
                <a:gd name="connsiteX90" fmla="*/ 70782 w 406683"/>
                <a:gd name="connsiteY90" fmla="*/ 54949 h 447041"/>
                <a:gd name="connsiteX91" fmla="*/ 66746 w 406683"/>
                <a:gd name="connsiteY91" fmla="*/ 54949 h 447041"/>
                <a:gd name="connsiteX92" fmla="*/ 63641 w 406683"/>
                <a:gd name="connsiteY92" fmla="*/ 52776 h 447041"/>
                <a:gd name="connsiteX93" fmla="*/ 56191 w 406683"/>
                <a:gd name="connsiteY93" fmla="*/ 38185 h 447041"/>
                <a:gd name="connsiteX94" fmla="*/ 54328 w 406683"/>
                <a:gd name="connsiteY94" fmla="*/ 22352 h 447041"/>
                <a:gd name="connsiteX95" fmla="*/ 56191 w 406683"/>
                <a:gd name="connsiteY95" fmla="*/ 3104 h 447041"/>
                <a:gd name="connsiteX96" fmla="*/ 52155 w 406683"/>
                <a:gd name="connsiteY96" fmla="*/ 3104 h 447041"/>
                <a:gd name="connsiteX97" fmla="*/ 52155 w 406683"/>
                <a:gd name="connsiteY97" fmla="*/ 0 h 447041"/>
                <a:gd name="connsiteX98" fmla="*/ 22973 w 406683"/>
                <a:gd name="connsiteY98" fmla="*/ 3104 h 447041"/>
                <a:gd name="connsiteX99" fmla="*/ 19869 w 406683"/>
                <a:gd name="connsiteY99" fmla="*/ 28561 h 447041"/>
                <a:gd name="connsiteX100" fmla="*/ 16764 w 406683"/>
                <a:gd name="connsiteY100" fmla="*/ 54949 h 447041"/>
                <a:gd name="connsiteX101" fmla="*/ 9313 w 406683"/>
                <a:gd name="connsiteY101" fmla="*/ 79474 h 447041"/>
                <a:gd name="connsiteX102" fmla="*/ 0 w 406683"/>
                <a:gd name="connsiteY102" fmla="*/ 97480 h 447041"/>
                <a:gd name="connsiteX103" fmla="*/ 3104 w 406683"/>
                <a:gd name="connsiteY103" fmla="*/ 104620 h 447041"/>
                <a:gd name="connsiteX104" fmla="*/ 7451 w 406683"/>
                <a:gd name="connsiteY104" fmla="*/ 109898 h 447041"/>
                <a:gd name="connsiteX105" fmla="*/ 12418 w 406683"/>
                <a:gd name="connsiteY105" fmla="*/ 114244 h 447041"/>
                <a:gd name="connsiteX106" fmla="*/ 19869 w 406683"/>
                <a:gd name="connsiteY106" fmla="*/ 116417 h 447041"/>
                <a:gd name="connsiteX107" fmla="*/ 27009 w 406683"/>
                <a:gd name="connsiteY107" fmla="*/ 117349 h 447041"/>
                <a:gd name="connsiteX108" fmla="*/ 27009 w 406683"/>
                <a:gd name="connsiteY108" fmla="*/ 121695 h 447041"/>
                <a:gd name="connsiteX109" fmla="*/ 27009 w 406683"/>
                <a:gd name="connsiteY109" fmla="*/ 123868 h 447041"/>
                <a:gd name="connsiteX110" fmla="*/ 25146 w 406683"/>
                <a:gd name="connsiteY110" fmla="*/ 123868 h 447041"/>
                <a:gd name="connsiteX111" fmla="*/ 25146 w 406683"/>
                <a:gd name="connsiteY111" fmla="*/ 124799 h 447041"/>
                <a:gd name="connsiteX112" fmla="*/ 22973 w 406683"/>
                <a:gd name="connsiteY112" fmla="*/ 126972 h 447041"/>
                <a:gd name="connsiteX113" fmla="*/ 30113 w 406683"/>
                <a:gd name="connsiteY113" fmla="*/ 141874 h 447041"/>
                <a:gd name="connsiteX114" fmla="*/ 41600 w 406683"/>
                <a:gd name="connsiteY114" fmla="*/ 151187 h 447041"/>
                <a:gd name="connsiteX115" fmla="*/ 56191 w 406683"/>
                <a:gd name="connsiteY115" fmla="*/ 156465 h 447041"/>
                <a:gd name="connsiteX116" fmla="*/ 72955 w 406683"/>
                <a:gd name="connsiteY116" fmla="*/ 161742 h 447041"/>
                <a:gd name="connsiteX117" fmla="*/ 90650 w 406683"/>
                <a:gd name="connsiteY117" fmla="*/ 166089 h 447041"/>
                <a:gd name="connsiteX118" fmla="*/ 107414 w 406683"/>
                <a:gd name="connsiteY118" fmla="*/ 171366 h 447041"/>
                <a:gd name="connsiteX119" fmla="*/ 119832 w 406683"/>
                <a:gd name="connsiteY119" fmla="*/ 178817 h 447041"/>
                <a:gd name="connsiteX120" fmla="*/ 132250 w 406683"/>
                <a:gd name="connsiteY120" fmla="*/ 174471 h 447041"/>
                <a:gd name="connsiteX121" fmla="*/ 139701 w 406683"/>
                <a:gd name="connsiteY121" fmla="*/ 169193 h 447041"/>
                <a:gd name="connsiteX122" fmla="*/ 144668 w 406683"/>
                <a:gd name="connsiteY122" fmla="*/ 163915 h 447041"/>
                <a:gd name="connsiteX123" fmla="*/ 150877 w 406683"/>
                <a:gd name="connsiteY123" fmla="*/ 158638 h 447041"/>
                <a:gd name="connsiteX124" fmla="*/ 159259 w 406683"/>
                <a:gd name="connsiteY124" fmla="*/ 154602 h 447041"/>
                <a:gd name="connsiteX125" fmla="*/ 168882 w 406683"/>
                <a:gd name="connsiteY125" fmla="*/ 156465 h 447041"/>
                <a:gd name="connsiteX126" fmla="*/ 178196 w 406683"/>
                <a:gd name="connsiteY126" fmla="*/ 163915 h 447041"/>
                <a:gd name="connsiteX127" fmla="*/ 188441 w 406683"/>
                <a:gd name="connsiteY127" fmla="*/ 171366 h 447041"/>
                <a:gd name="connsiteX128" fmla="*/ 203032 w 406683"/>
                <a:gd name="connsiteY128" fmla="*/ 174471 h 447041"/>
                <a:gd name="connsiteX129" fmla="*/ 212345 w 406683"/>
                <a:gd name="connsiteY129" fmla="*/ 218864 h 447041"/>
                <a:gd name="connsiteX130" fmla="*/ 219796 w 406683"/>
                <a:gd name="connsiteY130" fmla="*/ 228488 h 447041"/>
                <a:gd name="connsiteX131" fmla="*/ 230040 w 406683"/>
                <a:gd name="connsiteY131" fmla="*/ 235939 h 447041"/>
                <a:gd name="connsiteX132" fmla="*/ 239664 w 406683"/>
                <a:gd name="connsiteY132" fmla="*/ 243389 h 447041"/>
                <a:gd name="connsiteX133" fmla="*/ 246804 w 406683"/>
                <a:gd name="connsiteY133" fmla="*/ 256118 h 447041"/>
                <a:gd name="connsiteX134" fmla="*/ 248977 w 406683"/>
                <a:gd name="connsiteY134" fmla="*/ 265431 h 447041"/>
                <a:gd name="connsiteX135" fmla="*/ 246804 w 406683"/>
                <a:gd name="connsiteY135" fmla="*/ 278159 h 447041"/>
                <a:gd name="connsiteX136" fmla="*/ 243700 w 406683"/>
                <a:gd name="connsiteY136" fmla="*/ 295234 h 447041"/>
                <a:gd name="connsiteX137" fmla="*/ 237491 w 406683"/>
                <a:gd name="connsiteY137" fmla="*/ 311998 h 447041"/>
                <a:gd name="connsiteX138" fmla="*/ 232213 w 406683"/>
                <a:gd name="connsiteY138" fmla="*/ 326899 h 447041"/>
                <a:gd name="connsiteX139" fmla="*/ 226936 w 406683"/>
                <a:gd name="connsiteY139" fmla="*/ 337455 h 447041"/>
                <a:gd name="connsiteX140" fmla="*/ 209240 w 406683"/>
                <a:gd name="connsiteY140" fmla="*/ 342732 h 447041"/>
                <a:gd name="connsiteX141" fmla="*/ 188441 w 406683"/>
                <a:gd name="connsiteY141" fmla="*/ 348010 h 447041"/>
                <a:gd name="connsiteX142" fmla="*/ 172918 w 406683"/>
                <a:gd name="connsiteY142" fmla="*/ 354529 h 447041"/>
                <a:gd name="connsiteX143" fmla="*/ 172918 w 406683"/>
                <a:gd name="connsiteY143" fmla="*/ 361669 h 447041"/>
                <a:gd name="connsiteX144" fmla="*/ 172918 w 406683"/>
                <a:gd name="connsiteY144" fmla="*/ 367257 h 447041"/>
                <a:gd name="connsiteX145" fmla="*/ 173850 w 406683"/>
                <a:gd name="connsiteY145" fmla="*/ 372535 h 447041"/>
                <a:gd name="connsiteX146" fmla="*/ 176023 w 406683"/>
                <a:gd name="connsiteY146" fmla="*/ 377813 h 447041"/>
                <a:gd name="connsiteX147" fmla="*/ 197754 w 406683"/>
                <a:gd name="connsiteY147" fmla="*/ 376571 h 447041"/>
                <a:gd name="connsiteX148" fmla="*/ 216691 w 406683"/>
                <a:gd name="connsiteY148" fmla="*/ 370362 h 447041"/>
                <a:gd name="connsiteX149" fmla="*/ 232213 w 406683"/>
                <a:gd name="connsiteY149" fmla="*/ 361669 h 447041"/>
                <a:gd name="connsiteX150" fmla="*/ 243700 w 406683"/>
                <a:gd name="connsiteY150" fmla="*/ 372535 h 447041"/>
                <a:gd name="connsiteX151" fmla="*/ 254255 w 406683"/>
                <a:gd name="connsiteY151" fmla="*/ 387126 h 447041"/>
                <a:gd name="connsiteX152" fmla="*/ 261395 w 406683"/>
                <a:gd name="connsiteY152" fmla="*/ 402027 h 447041"/>
                <a:gd name="connsiteX153" fmla="*/ 268846 w 406683"/>
                <a:gd name="connsiteY153" fmla="*/ 418791 h 447041"/>
                <a:gd name="connsiteX154" fmla="*/ 280022 w 406683"/>
                <a:gd name="connsiteY154" fmla="*/ 429657 h 447041"/>
                <a:gd name="connsiteX155" fmla="*/ 292750 w 406683"/>
                <a:gd name="connsiteY155" fmla="*/ 436797 h 447041"/>
                <a:gd name="connsiteX156" fmla="*/ 310446 w 406683"/>
                <a:gd name="connsiteY156" fmla="*/ 441143 h 447041"/>
                <a:gd name="connsiteX157" fmla="*/ 326899 w 406683"/>
                <a:gd name="connsiteY157" fmla="*/ 444248 h 447041"/>
                <a:gd name="connsiteX158" fmla="*/ 339628 w 406683"/>
                <a:gd name="connsiteY158" fmla="*/ 449526 h 447041"/>
                <a:gd name="connsiteX159" fmla="*/ 343663 w 406683"/>
                <a:gd name="connsiteY159" fmla="*/ 449526 h 447041"/>
                <a:gd name="connsiteX160" fmla="*/ 336523 w 406683"/>
                <a:gd name="connsiteY160" fmla="*/ 433693 h 447041"/>
                <a:gd name="connsiteX161" fmla="*/ 326899 w 406683"/>
                <a:gd name="connsiteY161" fmla="*/ 420964 h 447041"/>
                <a:gd name="connsiteX162" fmla="*/ 316655 w 406683"/>
                <a:gd name="connsiteY162" fmla="*/ 406374 h 447041"/>
                <a:gd name="connsiteX163" fmla="*/ 319759 w 406683"/>
                <a:gd name="connsiteY163" fmla="*/ 406374 h 447041"/>
                <a:gd name="connsiteX164" fmla="*/ 322864 w 406683"/>
                <a:gd name="connsiteY164" fmla="*/ 407305 h 447041"/>
                <a:gd name="connsiteX165" fmla="*/ 330004 w 406683"/>
                <a:gd name="connsiteY165" fmla="*/ 411651 h 447041"/>
                <a:gd name="connsiteX166" fmla="*/ 339628 w 406683"/>
                <a:gd name="connsiteY166" fmla="*/ 416929 h 447041"/>
                <a:gd name="connsiteX167" fmla="*/ 348941 w 406683"/>
                <a:gd name="connsiteY167" fmla="*/ 422206 h 447041"/>
                <a:gd name="connsiteX168" fmla="*/ 356081 w 406683"/>
                <a:gd name="connsiteY168" fmla="*/ 426242 h 447041"/>
                <a:gd name="connsiteX169" fmla="*/ 359186 w 406683"/>
                <a:gd name="connsiteY169" fmla="*/ 424379 h 447041"/>
                <a:gd name="connsiteX170" fmla="*/ 361359 w 406683"/>
                <a:gd name="connsiteY170" fmla="*/ 422206 h 447041"/>
                <a:gd name="connsiteX171" fmla="*/ 363532 w 406683"/>
                <a:gd name="connsiteY171" fmla="*/ 420964 h 447041"/>
                <a:gd name="connsiteX172" fmla="*/ 363532 w 406683"/>
                <a:gd name="connsiteY172" fmla="*/ 418791 h 447041"/>
                <a:gd name="connsiteX173" fmla="*/ 365395 w 406683"/>
                <a:gd name="connsiteY173" fmla="*/ 416929 h 447041"/>
                <a:gd name="connsiteX174" fmla="*/ 366636 w 406683"/>
                <a:gd name="connsiteY174" fmla="*/ 414756 h 447041"/>
                <a:gd name="connsiteX175" fmla="*/ 365395 w 406683"/>
                <a:gd name="connsiteY175" fmla="*/ 394577 h 447041"/>
                <a:gd name="connsiteX176" fmla="*/ 359186 w 406683"/>
                <a:gd name="connsiteY176" fmla="*/ 379675 h 447041"/>
                <a:gd name="connsiteX177" fmla="*/ 352045 w 406683"/>
                <a:gd name="connsiteY177" fmla="*/ 365084 h 447041"/>
                <a:gd name="connsiteX178" fmla="*/ 339628 w 406683"/>
                <a:gd name="connsiteY178" fmla="*/ 365084 h 447041"/>
                <a:gd name="connsiteX179" fmla="*/ 332177 w 406683"/>
                <a:gd name="connsiteY179" fmla="*/ 333108 h 447041"/>
                <a:gd name="connsiteX180" fmla="*/ 322864 w 406683"/>
                <a:gd name="connsiteY180" fmla="*/ 304547 h 447041"/>
                <a:gd name="connsiteX181" fmla="*/ 329073 w 406683"/>
                <a:gd name="connsiteY181" fmla="*/ 302685 h 447041"/>
                <a:gd name="connsiteX182" fmla="*/ 334350 w 406683"/>
                <a:gd name="connsiteY182" fmla="*/ 302685 h 447041"/>
                <a:gd name="connsiteX183" fmla="*/ 339628 w 406683"/>
                <a:gd name="connsiteY183" fmla="*/ 300512 h 447041"/>
                <a:gd name="connsiteX184" fmla="*/ 346768 w 406683"/>
                <a:gd name="connsiteY184" fmla="*/ 300512 h 447041"/>
                <a:gd name="connsiteX185" fmla="*/ 352045 w 406683"/>
                <a:gd name="connsiteY185" fmla="*/ 313240 h 447041"/>
                <a:gd name="connsiteX186" fmla="*/ 359186 w 406683"/>
                <a:gd name="connsiteY186" fmla="*/ 322553 h 447041"/>
                <a:gd name="connsiteX187" fmla="*/ 368810 w 406683"/>
                <a:gd name="connsiteY187" fmla="*/ 332177 h 447041"/>
                <a:gd name="connsiteX188" fmla="*/ 375950 w 406683"/>
                <a:gd name="connsiteY188" fmla="*/ 340559 h 447041"/>
                <a:gd name="connsiteX189" fmla="*/ 383401 w 406683"/>
                <a:gd name="connsiteY189" fmla="*/ 340559 h 447041"/>
                <a:gd name="connsiteX190" fmla="*/ 388368 w 406683"/>
                <a:gd name="connsiteY190" fmla="*/ 339628 h 447041"/>
                <a:gd name="connsiteX191" fmla="*/ 394577 w 406683"/>
                <a:gd name="connsiteY191" fmla="*/ 339628 h 447041"/>
                <a:gd name="connsiteX192" fmla="*/ 399854 w 406683"/>
                <a:gd name="connsiteY192" fmla="*/ 337455 h 447041"/>
                <a:gd name="connsiteX193" fmla="*/ 407305 w 406683"/>
                <a:gd name="connsiteY193" fmla="*/ 287783 h 447041"/>
                <a:gd name="connsiteX194" fmla="*/ 402027 w 406683"/>
                <a:gd name="connsiteY194" fmla="*/ 287783 h 44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406683" h="447041">
                  <a:moveTo>
                    <a:pt x="395818" y="287783"/>
                  </a:moveTo>
                  <a:lnTo>
                    <a:pt x="392714" y="285610"/>
                  </a:lnTo>
                  <a:lnTo>
                    <a:pt x="387436" y="283437"/>
                  </a:lnTo>
                  <a:lnTo>
                    <a:pt x="383401" y="282506"/>
                  </a:lnTo>
                  <a:lnTo>
                    <a:pt x="381227" y="280333"/>
                  </a:lnTo>
                  <a:lnTo>
                    <a:pt x="381227" y="278159"/>
                  </a:lnTo>
                  <a:lnTo>
                    <a:pt x="381227" y="275986"/>
                  </a:lnTo>
                  <a:lnTo>
                    <a:pt x="383401" y="275055"/>
                  </a:lnTo>
                  <a:lnTo>
                    <a:pt x="381227" y="270709"/>
                  </a:lnTo>
                  <a:lnTo>
                    <a:pt x="379986" y="268846"/>
                  </a:lnTo>
                  <a:lnTo>
                    <a:pt x="375950" y="265431"/>
                  </a:lnTo>
                  <a:lnTo>
                    <a:pt x="372845" y="263568"/>
                  </a:lnTo>
                  <a:lnTo>
                    <a:pt x="366636" y="261395"/>
                  </a:lnTo>
                  <a:lnTo>
                    <a:pt x="363532" y="258291"/>
                  </a:lnTo>
                  <a:lnTo>
                    <a:pt x="359186" y="256118"/>
                  </a:lnTo>
                  <a:lnTo>
                    <a:pt x="358254" y="253945"/>
                  </a:lnTo>
                  <a:lnTo>
                    <a:pt x="358254" y="252703"/>
                  </a:lnTo>
                  <a:lnTo>
                    <a:pt x="356081" y="250840"/>
                  </a:lnTo>
                  <a:lnTo>
                    <a:pt x="356081" y="248667"/>
                  </a:lnTo>
                  <a:lnTo>
                    <a:pt x="356081" y="243389"/>
                  </a:lnTo>
                  <a:lnTo>
                    <a:pt x="341490" y="238112"/>
                  </a:lnTo>
                  <a:lnTo>
                    <a:pt x="330004" y="228488"/>
                  </a:lnTo>
                  <a:lnTo>
                    <a:pt x="322864" y="215760"/>
                  </a:lnTo>
                  <a:lnTo>
                    <a:pt x="325037" y="211724"/>
                  </a:lnTo>
                  <a:lnTo>
                    <a:pt x="326899" y="206446"/>
                  </a:lnTo>
                  <a:lnTo>
                    <a:pt x="330004" y="203032"/>
                  </a:lnTo>
                  <a:lnTo>
                    <a:pt x="336523" y="195581"/>
                  </a:lnTo>
                  <a:lnTo>
                    <a:pt x="326899" y="184094"/>
                  </a:lnTo>
                  <a:lnTo>
                    <a:pt x="319759" y="171366"/>
                  </a:lnTo>
                  <a:lnTo>
                    <a:pt x="310446" y="158638"/>
                  </a:lnTo>
                  <a:lnTo>
                    <a:pt x="302995" y="147151"/>
                  </a:lnTo>
                  <a:lnTo>
                    <a:pt x="290577" y="139701"/>
                  </a:lnTo>
                  <a:lnTo>
                    <a:pt x="275986" y="134423"/>
                  </a:lnTo>
                  <a:lnTo>
                    <a:pt x="275986" y="121695"/>
                  </a:lnTo>
                  <a:lnTo>
                    <a:pt x="259222" y="106793"/>
                  </a:lnTo>
                  <a:lnTo>
                    <a:pt x="244631" y="90029"/>
                  </a:lnTo>
                  <a:lnTo>
                    <a:pt x="226936" y="77301"/>
                  </a:lnTo>
                  <a:lnTo>
                    <a:pt x="222900" y="75128"/>
                  </a:lnTo>
                  <a:lnTo>
                    <a:pt x="219796" y="75128"/>
                  </a:lnTo>
                  <a:lnTo>
                    <a:pt x="214518" y="75128"/>
                  </a:lnTo>
                  <a:lnTo>
                    <a:pt x="209240" y="75128"/>
                  </a:lnTo>
                  <a:lnTo>
                    <a:pt x="203032" y="75128"/>
                  </a:lnTo>
                  <a:lnTo>
                    <a:pt x="199927" y="72955"/>
                  </a:lnTo>
                  <a:lnTo>
                    <a:pt x="192787" y="64573"/>
                  </a:lnTo>
                  <a:lnTo>
                    <a:pt x="187509" y="50913"/>
                  </a:lnTo>
                  <a:lnTo>
                    <a:pt x="180059" y="36012"/>
                  </a:lnTo>
                  <a:lnTo>
                    <a:pt x="172918" y="23283"/>
                  </a:lnTo>
                  <a:lnTo>
                    <a:pt x="166709" y="22352"/>
                  </a:lnTo>
                  <a:lnTo>
                    <a:pt x="161432" y="20179"/>
                  </a:lnTo>
                  <a:lnTo>
                    <a:pt x="156154" y="18006"/>
                  </a:lnTo>
                  <a:lnTo>
                    <a:pt x="152118" y="15833"/>
                  </a:lnTo>
                  <a:lnTo>
                    <a:pt x="146841" y="12728"/>
                  </a:lnTo>
                  <a:lnTo>
                    <a:pt x="141563" y="12728"/>
                  </a:lnTo>
                  <a:lnTo>
                    <a:pt x="137527" y="14901"/>
                  </a:lnTo>
                  <a:lnTo>
                    <a:pt x="136596" y="14901"/>
                  </a:lnTo>
                  <a:lnTo>
                    <a:pt x="132250" y="15833"/>
                  </a:lnTo>
                  <a:lnTo>
                    <a:pt x="136596" y="28561"/>
                  </a:lnTo>
                  <a:lnTo>
                    <a:pt x="139701" y="38185"/>
                  </a:lnTo>
                  <a:lnTo>
                    <a:pt x="141563" y="49671"/>
                  </a:lnTo>
                  <a:lnTo>
                    <a:pt x="143736" y="65504"/>
                  </a:lnTo>
                  <a:lnTo>
                    <a:pt x="154291" y="62400"/>
                  </a:lnTo>
                  <a:lnTo>
                    <a:pt x="161432" y="57122"/>
                  </a:lnTo>
                  <a:lnTo>
                    <a:pt x="166709" y="52776"/>
                  </a:lnTo>
                  <a:lnTo>
                    <a:pt x="176023" y="49671"/>
                  </a:lnTo>
                  <a:lnTo>
                    <a:pt x="176023" y="52776"/>
                  </a:lnTo>
                  <a:lnTo>
                    <a:pt x="180059" y="52776"/>
                  </a:lnTo>
                  <a:lnTo>
                    <a:pt x="176023" y="54949"/>
                  </a:lnTo>
                  <a:lnTo>
                    <a:pt x="172918" y="58053"/>
                  </a:lnTo>
                  <a:lnTo>
                    <a:pt x="166709" y="60226"/>
                  </a:lnTo>
                  <a:lnTo>
                    <a:pt x="163605" y="62400"/>
                  </a:lnTo>
                  <a:lnTo>
                    <a:pt x="159259" y="65504"/>
                  </a:lnTo>
                  <a:lnTo>
                    <a:pt x="158327" y="69850"/>
                  </a:lnTo>
                  <a:lnTo>
                    <a:pt x="156154" y="75128"/>
                  </a:lnTo>
                  <a:lnTo>
                    <a:pt x="154291" y="80405"/>
                  </a:lnTo>
                  <a:lnTo>
                    <a:pt x="152118" y="84752"/>
                  </a:lnTo>
                  <a:lnTo>
                    <a:pt x="150877" y="86614"/>
                  </a:lnTo>
                  <a:lnTo>
                    <a:pt x="149014" y="87856"/>
                  </a:lnTo>
                  <a:lnTo>
                    <a:pt x="146841" y="87856"/>
                  </a:lnTo>
                  <a:lnTo>
                    <a:pt x="143736" y="90029"/>
                  </a:lnTo>
                  <a:lnTo>
                    <a:pt x="143736" y="82579"/>
                  </a:lnTo>
                  <a:lnTo>
                    <a:pt x="141563" y="69850"/>
                  </a:lnTo>
                  <a:lnTo>
                    <a:pt x="139701" y="58053"/>
                  </a:lnTo>
                  <a:lnTo>
                    <a:pt x="139701" y="52776"/>
                  </a:lnTo>
                  <a:lnTo>
                    <a:pt x="126972" y="49671"/>
                  </a:lnTo>
                  <a:lnTo>
                    <a:pt x="119832" y="38185"/>
                  </a:lnTo>
                  <a:lnTo>
                    <a:pt x="112381" y="25457"/>
                  </a:lnTo>
                  <a:lnTo>
                    <a:pt x="107414" y="12728"/>
                  </a:lnTo>
                  <a:lnTo>
                    <a:pt x="80095" y="12728"/>
                  </a:lnTo>
                  <a:lnTo>
                    <a:pt x="80095" y="57122"/>
                  </a:lnTo>
                  <a:lnTo>
                    <a:pt x="73886" y="57122"/>
                  </a:lnTo>
                  <a:lnTo>
                    <a:pt x="70782" y="54949"/>
                  </a:lnTo>
                  <a:lnTo>
                    <a:pt x="66746" y="54949"/>
                  </a:lnTo>
                  <a:lnTo>
                    <a:pt x="63641" y="52776"/>
                  </a:lnTo>
                  <a:lnTo>
                    <a:pt x="56191" y="38185"/>
                  </a:lnTo>
                  <a:lnTo>
                    <a:pt x="54328" y="22352"/>
                  </a:lnTo>
                  <a:lnTo>
                    <a:pt x="56191" y="3104"/>
                  </a:lnTo>
                  <a:lnTo>
                    <a:pt x="52155" y="3104"/>
                  </a:lnTo>
                  <a:lnTo>
                    <a:pt x="52155" y="0"/>
                  </a:lnTo>
                  <a:lnTo>
                    <a:pt x="22973" y="3104"/>
                  </a:lnTo>
                  <a:lnTo>
                    <a:pt x="19869" y="28561"/>
                  </a:lnTo>
                  <a:lnTo>
                    <a:pt x="16764" y="54949"/>
                  </a:lnTo>
                  <a:lnTo>
                    <a:pt x="9313" y="79474"/>
                  </a:lnTo>
                  <a:lnTo>
                    <a:pt x="0" y="97480"/>
                  </a:lnTo>
                  <a:lnTo>
                    <a:pt x="3104" y="104620"/>
                  </a:lnTo>
                  <a:lnTo>
                    <a:pt x="7451" y="109898"/>
                  </a:lnTo>
                  <a:lnTo>
                    <a:pt x="12418" y="114244"/>
                  </a:lnTo>
                  <a:lnTo>
                    <a:pt x="19869" y="116417"/>
                  </a:lnTo>
                  <a:lnTo>
                    <a:pt x="27009" y="117349"/>
                  </a:lnTo>
                  <a:lnTo>
                    <a:pt x="27009" y="121695"/>
                  </a:lnTo>
                  <a:lnTo>
                    <a:pt x="27009" y="123868"/>
                  </a:lnTo>
                  <a:lnTo>
                    <a:pt x="25146" y="123868"/>
                  </a:lnTo>
                  <a:lnTo>
                    <a:pt x="25146" y="124799"/>
                  </a:lnTo>
                  <a:lnTo>
                    <a:pt x="22973" y="126972"/>
                  </a:lnTo>
                  <a:lnTo>
                    <a:pt x="30113" y="141874"/>
                  </a:lnTo>
                  <a:lnTo>
                    <a:pt x="41600" y="151187"/>
                  </a:lnTo>
                  <a:lnTo>
                    <a:pt x="56191" y="156465"/>
                  </a:lnTo>
                  <a:lnTo>
                    <a:pt x="72955" y="161742"/>
                  </a:lnTo>
                  <a:lnTo>
                    <a:pt x="90650" y="166089"/>
                  </a:lnTo>
                  <a:lnTo>
                    <a:pt x="107414" y="171366"/>
                  </a:lnTo>
                  <a:lnTo>
                    <a:pt x="119832" y="178817"/>
                  </a:lnTo>
                  <a:lnTo>
                    <a:pt x="132250" y="174471"/>
                  </a:lnTo>
                  <a:lnTo>
                    <a:pt x="139701" y="169193"/>
                  </a:lnTo>
                  <a:lnTo>
                    <a:pt x="144668" y="163915"/>
                  </a:lnTo>
                  <a:lnTo>
                    <a:pt x="150877" y="158638"/>
                  </a:lnTo>
                  <a:lnTo>
                    <a:pt x="159259" y="154602"/>
                  </a:lnTo>
                  <a:lnTo>
                    <a:pt x="168882" y="156465"/>
                  </a:lnTo>
                  <a:lnTo>
                    <a:pt x="178196" y="163915"/>
                  </a:lnTo>
                  <a:lnTo>
                    <a:pt x="188441" y="171366"/>
                  </a:lnTo>
                  <a:lnTo>
                    <a:pt x="203032" y="174471"/>
                  </a:lnTo>
                  <a:lnTo>
                    <a:pt x="212345" y="218864"/>
                  </a:lnTo>
                  <a:lnTo>
                    <a:pt x="219796" y="228488"/>
                  </a:lnTo>
                  <a:lnTo>
                    <a:pt x="230040" y="235939"/>
                  </a:lnTo>
                  <a:lnTo>
                    <a:pt x="239664" y="243389"/>
                  </a:lnTo>
                  <a:lnTo>
                    <a:pt x="246804" y="256118"/>
                  </a:lnTo>
                  <a:lnTo>
                    <a:pt x="248977" y="265431"/>
                  </a:lnTo>
                  <a:lnTo>
                    <a:pt x="246804" y="278159"/>
                  </a:lnTo>
                  <a:lnTo>
                    <a:pt x="243700" y="295234"/>
                  </a:lnTo>
                  <a:lnTo>
                    <a:pt x="237491" y="311998"/>
                  </a:lnTo>
                  <a:lnTo>
                    <a:pt x="232213" y="326899"/>
                  </a:lnTo>
                  <a:lnTo>
                    <a:pt x="226936" y="337455"/>
                  </a:lnTo>
                  <a:lnTo>
                    <a:pt x="209240" y="342732"/>
                  </a:lnTo>
                  <a:lnTo>
                    <a:pt x="188441" y="348010"/>
                  </a:lnTo>
                  <a:lnTo>
                    <a:pt x="172918" y="354529"/>
                  </a:lnTo>
                  <a:lnTo>
                    <a:pt x="172918" y="361669"/>
                  </a:lnTo>
                  <a:lnTo>
                    <a:pt x="172918" y="367257"/>
                  </a:lnTo>
                  <a:lnTo>
                    <a:pt x="173850" y="372535"/>
                  </a:lnTo>
                  <a:lnTo>
                    <a:pt x="176023" y="377813"/>
                  </a:lnTo>
                  <a:lnTo>
                    <a:pt x="197754" y="376571"/>
                  </a:lnTo>
                  <a:lnTo>
                    <a:pt x="216691" y="370362"/>
                  </a:lnTo>
                  <a:lnTo>
                    <a:pt x="232213" y="361669"/>
                  </a:lnTo>
                  <a:lnTo>
                    <a:pt x="243700" y="372535"/>
                  </a:lnTo>
                  <a:lnTo>
                    <a:pt x="254255" y="387126"/>
                  </a:lnTo>
                  <a:lnTo>
                    <a:pt x="261395" y="402027"/>
                  </a:lnTo>
                  <a:lnTo>
                    <a:pt x="268846" y="418791"/>
                  </a:lnTo>
                  <a:lnTo>
                    <a:pt x="280022" y="429657"/>
                  </a:lnTo>
                  <a:lnTo>
                    <a:pt x="292750" y="436797"/>
                  </a:lnTo>
                  <a:lnTo>
                    <a:pt x="310446" y="441143"/>
                  </a:lnTo>
                  <a:lnTo>
                    <a:pt x="326899" y="444248"/>
                  </a:lnTo>
                  <a:lnTo>
                    <a:pt x="339628" y="449526"/>
                  </a:lnTo>
                  <a:lnTo>
                    <a:pt x="343663" y="449526"/>
                  </a:lnTo>
                  <a:lnTo>
                    <a:pt x="336523" y="433693"/>
                  </a:lnTo>
                  <a:lnTo>
                    <a:pt x="326899" y="420964"/>
                  </a:lnTo>
                  <a:lnTo>
                    <a:pt x="316655" y="406374"/>
                  </a:lnTo>
                  <a:lnTo>
                    <a:pt x="319759" y="406374"/>
                  </a:lnTo>
                  <a:lnTo>
                    <a:pt x="322864" y="407305"/>
                  </a:lnTo>
                  <a:lnTo>
                    <a:pt x="330004" y="411651"/>
                  </a:lnTo>
                  <a:lnTo>
                    <a:pt x="339628" y="416929"/>
                  </a:lnTo>
                  <a:lnTo>
                    <a:pt x="348941" y="422206"/>
                  </a:lnTo>
                  <a:lnTo>
                    <a:pt x="356081" y="426242"/>
                  </a:lnTo>
                  <a:lnTo>
                    <a:pt x="359186" y="424379"/>
                  </a:lnTo>
                  <a:lnTo>
                    <a:pt x="361359" y="422206"/>
                  </a:lnTo>
                  <a:lnTo>
                    <a:pt x="363532" y="420964"/>
                  </a:lnTo>
                  <a:lnTo>
                    <a:pt x="363532" y="418791"/>
                  </a:lnTo>
                  <a:lnTo>
                    <a:pt x="365395" y="416929"/>
                  </a:lnTo>
                  <a:lnTo>
                    <a:pt x="366636" y="414756"/>
                  </a:lnTo>
                  <a:lnTo>
                    <a:pt x="365395" y="394577"/>
                  </a:lnTo>
                  <a:lnTo>
                    <a:pt x="359186" y="379675"/>
                  </a:lnTo>
                  <a:lnTo>
                    <a:pt x="352045" y="365084"/>
                  </a:lnTo>
                  <a:lnTo>
                    <a:pt x="339628" y="365084"/>
                  </a:lnTo>
                  <a:lnTo>
                    <a:pt x="332177" y="333108"/>
                  </a:lnTo>
                  <a:lnTo>
                    <a:pt x="322864" y="304547"/>
                  </a:lnTo>
                  <a:lnTo>
                    <a:pt x="329073" y="302685"/>
                  </a:lnTo>
                  <a:lnTo>
                    <a:pt x="334350" y="302685"/>
                  </a:lnTo>
                  <a:lnTo>
                    <a:pt x="339628" y="300512"/>
                  </a:lnTo>
                  <a:lnTo>
                    <a:pt x="346768" y="300512"/>
                  </a:lnTo>
                  <a:lnTo>
                    <a:pt x="352045" y="313240"/>
                  </a:lnTo>
                  <a:lnTo>
                    <a:pt x="359186" y="322553"/>
                  </a:lnTo>
                  <a:lnTo>
                    <a:pt x="368810" y="332177"/>
                  </a:lnTo>
                  <a:lnTo>
                    <a:pt x="375950" y="340559"/>
                  </a:lnTo>
                  <a:lnTo>
                    <a:pt x="383401" y="340559"/>
                  </a:lnTo>
                  <a:lnTo>
                    <a:pt x="388368" y="339628"/>
                  </a:lnTo>
                  <a:lnTo>
                    <a:pt x="394577" y="339628"/>
                  </a:lnTo>
                  <a:lnTo>
                    <a:pt x="399854" y="337455"/>
                  </a:lnTo>
                  <a:lnTo>
                    <a:pt x="407305" y="287783"/>
                  </a:lnTo>
                  <a:lnTo>
                    <a:pt x="402027" y="287783"/>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91" name="Freeform: Shape 183">
              <a:extLst>
                <a:ext uri="{FF2B5EF4-FFF2-40B4-BE49-F238E27FC236}">
                  <a16:creationId xmlns:a16="http://schemas.microsoft.com/office/drawing/2014/main" id="{A68119EB-5E31-79D6-274A-9B6C87FA4356}"/>
                </a:ext>
              </a:extLst>
            </p:cNvPr>
            <p:cNvSpPr/>
            <p:nvPr/>
          </p:nvSpPr>
          <p:spPr>
            <a:xfrm>
              <a:off x="5463788" y="5234275"/>
              <a:ext cx="43462" cy="15522"/>
            </a:xfrm>
            <a:custGeom>
              <a:avLst/>
              <a:gdLst>
                <a:gd name="connsiteX0" fmla="*/ 24836 w 43462"/>
                <a:gd name="connsiteY0" fmla="*/ 7451 h 15522"/>
                <a:gd name="connsiteX1" fmla="*/ 14591 w 43462"/>
                <a:gd name="connsiteY1" fmla="*/ 3415 h 15522"/>
                <a:gd name="connsiteX2" fmla="*/ 4967 w 43462"/>
                <a:gd name="connsiteY2" fmla="*/ 0 h 15522"/>
                <a:gd name="connsiteX3" fmla="*/ 3104 w 43462"/>
                <a:gd name="connsiteY3" fmla="*/ 3415 h 15522"/>
                <a:gd name="connsiteX4" fmla="*/ 3104 w 43462"/>
                <a:gd name="connsiteY4" fmla="*/ 5278 h 15522"/>
                <a:gd name="connsiteX5" fmla="*/ 1863 w 43462"/>
                <a:gd name="connsiteY5" fmla="*/ 7451 h 15522"/>
                <a:gd name="connsiteX6" fmla="*/ 0 w 43462"/>
                <a:gd name="connsiteY6" fmla="*/ 8692 h 15522"/>
                <a:gd name="connsiteX7" fmla="*/ 0 w 43462"/>
                <a:gd name="connsiteY7" fmla="*/ 12728 h 15522"/>
                <a:gd name="connsiteX8" fmla="*/ 7140 w 43462"/>
                <a:gd name="connsiteY8" fmla="*/ 12728 h 15522"/>
                <a:gd name="connsiteX9" fmla="*/ 10245 w 43462"/>
                <a:gd name="connsiteY9" fmla="*/ 14901 h 15522"/>
                <a:gd name="connsiteX10" fmla="*/ 12418 w 43462"/>
                <a:gd name="connsiteY10" fmla="*/ 14901 h 15522"/>
                <a:gd name="connsiteX11" fmla="*/ 15522 w 43462"/>
                <a:gd name="connsiteY11" fmla="*/ 15833 h 15522"/>
                <a:gd name="connsiteX12" fmla="*/ 44704 w 43462"/>
                <a:gd name="connsiteY12" fmla="*/ 15833 h 15522"/>
                <a:gd name="connsiteX13" fmla="*/ 37253 w 43462"/>
                <a:gd name="connsiteY13" fmla="*/ 10555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462" h="15522">
                  <a:moveTo>
                    <a:pt x="24836" y="7451"/>
                  </a:moveTo>
                  <a:lnTo>
                    <a:pt x="14591" y="3415"/>
                  </a:lnTo>
                  <a:lnTo>
                    <a:pt x="4967" y="0"/>
                  </a:lnTo>
                  <a:lnTo>
                    <a:pt x="3104" y="3415"/>
                  </a:lnTo>
                  <a:lnTo>
                    <a:pt x="3104" y="5278"/>
                  </a:lnTo>
                  <a:lnTo>
                    <a:pt x="1863" y="7451"/>
                  </a:lnTo>
                  <a:lnTo>
                    <a:pt x="0" y="8692"/>
                  </a:lnTo>
                  <a:lnTo>
                    <a:pt x="0" y="12728"/>
                  </a:lnTo>
                  <a:lnTo>
                    <a:pt x="7140" y="12728"/>
                  </a:lnTo>
                  <a:lnTo>
                    <a:pt x="10245" y="14901"/>
                  </a:lnTo>
                  <a:lnTo>
                    <a:pt x="12418" y="14901"/>
                  </a:lnTo>
                  <a:lnTo>
                    <a:pt x="15522" y="15833"/>
                  </a:lnTo>
                  <a:lnTo>
                    <a:pt x="44704" y="15833"/>
                  </a:lnTo>
                  <a:lnTo>
                    <a:pt x="37253" y="10555"/>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92" name="Freeform: Shape 184">
              <a:extLst>
                <a:ext uri="{FF2B5EF4-FFF2-40B4-BE49-F238E27FC236}">
                  <a16:creationId xmlns:a16="http://schemas.microsoft.com/office/drawing/2014/main" id="{0C14C398-971C-EE51-AAD5-15923672685E}"/>
                </a:ext>
              </a:extLst>
            </p:cNvPr>
            <p:cNvSpPr/>
            <p:nvPr/>
          </p:nvSpPr>
          <p:spPr>
            <a:xfrm>
              <a:off x="5144029" y="5162562"/>
              <a:ext cx="24836" cy="9313"/>
            </a:xfrm>
            <a:custGeom>
              <a:avLst/>
              <a:gdLst>
                <a:gd name="connsiteX0" fmla="*/ 4967 w 24835"/>
                <a:gd name="connsiteY0" fmla="*/ 10555 h 9313"/>
                <a:gd name="connsiteX1" fmla="*/ 10245 w 24835"/>
                <a:gd name="connsiteY1" fmla="*/ 10555 h 9313"/>
                <a:gd name="connsiteX2" fmla="*/ 14280 w 24835"/>
                <a:gd name="connsiteY2" fmla="*/ 8382 h 9313"/>
                <a:gd name="connsiteX3" fmla="*/ 17695 w 24835"/>
                <a:gd name="connsiteY3" fmla="*/ 7140 h 9313"/>
                <a:gd name="connsiteX4" fmla="*/ 19558 w 24835"/>
                <a:gd name="connsiteY4" fmla="*/ 5278 h 9313"/>
                <a:gd name="connsiteX5" fmla="*/ 24836 w 24835"/>
                <a:gd name="connsiteY5" fmla="*/ 3104 h 9313"/>
                <a:gd name="connsiteX6" fmla="*/ 24836 w 24835"/>
                <a:gd name="connsiteY6" fmla="*/ 0 h 9313"/>
                <a:gd name="connsiteX7" fmla="*/ 0 w 24835"/>
                <a:gd name="connsiteY7"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5" h="9313">
                  <a:moveTo>
                    <a:pt x="4967" y="10555"/>
                  </a:moveTo>
                  <a:lnTo>
                    <a:pt x="10245" y="10555"/>
                  </a:lnTo>
                  <a:lnTo>
                    <a:pt x="14280" y="8382"/>
                  </a:lnTo>
                  <a:lnTo>
                    <a:pt x="17695" y="7140"/>
                  </a:lnTo>
                  <a:lnTo>
                    <a:pt x="19558" y="5278"/>
                  </a:lnTo>
                  <a:lnTo>
                    <a:pt x="24836" y="3104"/>
                  </a:lnTo>
                  <a:lnTo>
                    <a:pt x="24836" y="0"/>
                  </a:lnTo>
                  <a:lnTo>
                    <a:pt x="0"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93" name="Freeform: Shape 185">
              <a:extLst>
                <a:ext uri="{FF2B5EF4-FFF2-40B4-BE49-F238E27FC236}">
                  <a16:creationId xmlns:a16="http://schemas.microsoft.com/office/drawing/2014/main" id="{57F00D16-1EAB-5153-93EC-C97C2706DD1A}"/>
                </a:ext>
              </a:extLst>
            </p:cNvPr>
            <p:cNvSpPr/>
            <p:nvPr/>
          </p:nvSpPr>
          <p:spPr>
            <a:xfrm>
              <a:off x="5247097" y="5141141"/>
              <a:ext cx="24836" cy="40358"/>
            </a:xfrm>
            <a:custGeom>
              <a:avLst/>
              <a:gdLst>
                <a:gd name="connsiteX0" fmla="*/ 21731 w 24835"/>
                <a:gd name="connsiteY0" fmla="*/ 0 h 40357"/>
                <a:gd name="connsiteX1" fmla="*/ 14591 w 24835"/>
                <a:gd name="connsiteY1" fmla="*/ 0 h 40357"/>
                <a:gd name="connsiteX2" fmla="*/ 9313 w 24835"/>
                <a:gd name="connsiteY2" fmla="*/ 0 h 40357"/>
                <a:gd name="connsiteX3" fmla="*/ 4967 w 24835"/>
                <a:gd name="connsiteY3" fmla="*/ 2173 h 40357"/>
                <a:gd name="connsiteX4" fmla="*/ 1863 w 24835"/>
                <a:gd name="connsiteY4" fmla="*/ 4346 h 40357"/>
                <a:gd name="connsiteX5" fmla="*/ 0 w 24835"/>
                <a:gd name="connsiteY5" fmla="*/ 11797 h 40357"/>
                <a:gd name="connsiteX6" fmla="*/ 0 w 24835"/>
                <a:gd name="connsiteY6" fmla="*/ 26698 h 40357"/>
                <a:gd name="connsiteX7" fmla="*/ 1863 w 24835"/>
                <a:gd name="connsiteY7" fmla="*/ 41289 h 40357"/>
                <a:gd name="connsiteX8" fmla="*/ 7140 w 24835"/>
                <a:gd name="connsiteY8" fmla="*/ 39116 h 40357"/>
                <a:gd name="connsiteX9" fmla="*/ 11487 w 24835"/>
                <a:gd name="connsiteY9" fmla="*/ 39116 h 40357"/>
                <a:gd name="connsiteX10" fmla="*/ 14591 w 24835"/>
                <a:gd name="connsiteY10" fmla="*/ 39116 h 40357"/>
                <a:gd name="connsiteX11" fmla="*/ 16454 w 24835"/>
                <a:gd name="connsiteY11" fmla="*/ 37253 h 40357"/>
                <a:gd name="connsiteX12" fmla="*/ 26078 w 24835"/>
                <a:gd name="connsiteY12" fmla="*/ 37253 h 40357"/>
                <a:gd name="connsiteX13" fmla="*/ 23904 w 24835"/>
                <a:gd name="connsiteY13" fmla="*/ 17075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35" h="40357">
                  <a:moveTo>
                    <a:pt x="21731" y="0"/>
                  </a:moveTo>
                  <a:lnTo>
                    <a:pt x="14591" y="0"/>
                  </a:lnTo>
                  <a:lnTo>
                    <a:pt x="9313" y="0"/>
                  </a:lnTo>
                  <a:lnTo>
                    <a:pt x="4967" y="2173"/>
                  </a:lnTo>
                  <a:lnTo>
                    <a:pt x="1863" y="4346"/>
                  </a:lnTo>
                  <a:lnTo>
                    <a:pt x="0" y="11797"/>
                  </a:lnTo>
                  <a:lnTo>
                    <a:pt x="0" y="26698"/>
                  </a:lnTo>
                  <a:lnTo>
                    <a:pt x="1863" y="41289"/>
                  </a:lnTo>
                  <a:lnTo>
                    <a:pt x="7140" y="39116"/>
                  </a:lnTo>
                  <a:lnTo>
                    <a:pt x="11487" y="39116"/>
                  </a:lnTo>
                  <a:lnTo>
                    <a:pt x="14591" y="39116"/>
                  </a:lnTo>
                  <a:lnTo>
                    <a:pt x="16454" y="37253"/>
                  </a:lnTo>
                  <a:lnTo>
                    <a:pt x="26078" y="37253"/>
                  </a:lnTo>
                  <a:lnTo>
                    <a:pt x="23904" y="17075"/>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94" name="Freeform: Shape 186">
              <a:extLst>
                <a:ext uri="{FF2B5EF4-FFF2-40B4-BE49-F238E27FC236}">
                  <a16:creationId xmlns:a16="http://schemas.microsoft.com/office/drawing/2014/main" id="{6500EBFB-3E62-9179-501A-24FD07940056}"/>
                </a:ext>
              </a:extLst>
            </p:cNvPr>
            <p:cNvSpPr/>
            <p:nvPr/>
          </p:nvSpPr>
          <p:spPr>
            <a:xfrm>
              <a:off x="5592933" y="5239552"/>
              <a:ext cx="34149" cy="21731"/>
            </a:xfrm>
            <a:custGeom>
              <a:avLst/>
              <a:gdLst>
                <a:gd name="connsiteX0" fmla="*/ 21731 w 34149"/>
                <a:gd name="connsiteY0" fmla="*/ 3415 h 21731"/>
                <a:gd name="connsiteX1" fmla="*/ 14591 w 34149"/>
                <a:gd name="connsiteY1" fmla="*/ 5278 h 21731"/>
                <a:gd name="connsiteX2" fmla="*/ 7140 w 34149"/>
                <a:gd name="connsiteY2" fmla="*/ 9624 h 21731"/>
                <a:gd name="connsiteX3" fmla="*/ 0 w 34149"/>
                <a:gd name="connsiteY3" fmla="*/ 10555 h 21731"/>
                <a:gd name="connsiteX4" fmla="*/ 3104 w 34149"/>
                <a:gd name="connsiteY4" fmla="*/ 24525 h 21731"/>
                <a:gd name="connsiteX5" fmla="*/ 7140 w 34149"/>
                <a:gd name="connsiteY5" fmla="*/ 22352 h 21731"/>
                <a:gd name="connsiteX6" fmla="*/ 10245 w 34149"/>
                <a:gd name="connsiteY6" fmla="*/ 22352 h 21731"/>
                <a:gd name="connsiteX7" fmla="*/ 12418 w 34149"/>
                <a:gd name="connsiteY7" fmla="*/ 22352 h 21731"/>
                <a:gd name="connsiteX8" fmla="*/ 12418 w 34149"/>
                <a:gd name="connsiteY8" fmla="*/ 20179 h 21731"/>
                <a:gd name="connsiteX9" fmla="*/ 15522 w 34149"/>
                <a:gd name="connsiteY9" fmla="*/ 20179 h 21731"/>
                <a:gd name="connsiteX10" fmla="*/ 21731 w 34149"/>
                <a:gd name="connsiteY10" fmla="*/ 17075 h 21731"/>
                <a:gd name="connsiteX11" fmla="*/ 24836 w 34149"/>
                <a:gd name="connsiteY11" fmla="*/ 12728 h 21731"/>
                <a:gd name="connsiteX12" fmla="*/ 29182 w 34149"/>
                <a:gd name="connsiteY12" fmla="*/ 9624 h 21731"/>
                <a:gd name="connsiteX13" fmla="*/ 32286 w 34149"/>
                <a:gd name="connsiteY13" fmla="*/ 5278 h 21731"/>
                <a:gd name="connsiteX14" fmla="*/ 36322 w 34149"/>
                <a:gd name="connsiteY14" fmla="*/ 0 h 21731"/>
                <a:gd name="connsiteX15" fmla="*/ 27009 w 34149"/>
                <a:gd name="connsiteY15" fmla="*/ 0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49" h="21731">
                  <a:moveTo>
                    <a:pt x="21731" y="3415"/>
                  </a:moveTo>
                  <a:lnTo>
                    <a:pt x="14591" y="5278"/>
                  </a:lnTo>
                  <a:lnTo>
                    <a:pt x="7140" y="9624"/>
                  </a:lnTo>
                  <a:lnTo>
                    <a:pt x="0" y="10555"/>
                  </a:lnTo>
                  <a:lnTo>
                    <a:pt x="3104" y="24525"/>
                  </a:lnTo>
                  <a:lnTo>
                    <a:pt x="7140" y="22352"/>
                  </a:lnTo>
                  <a:lnTo>
                    <a:pt x="10245" y="22352"/>
                  </a:lnTo>
                  <a:lnTo>
                    <a:pt x="12418" y="22352"/>
                  </a:lnTo>
                  <a:lnTo>
                    <a:pt x="12418" y="20179"/>
                  </a:lnTo>
                  <a:lnTo>
                    <a:pt x="15522" y="20179"/>
                  </a:lnTo>
                  <a:lnTo>
                    <a:pt x="21731" y="17075"/>
                  </a:lnTo>
                  <a:lnTo>
                    <a:pt x="24836" y="12728"/>
                  </a:lnTo>
                  <a:lnTo>
                    <a:pt x="29182" y="9624"/>
                  </a:lnTo>
                  <a:lnTo>
                    <a:pt x="32286" y="5278"/>
                  </a:lnTo>
                  <a:lnTo>
                    <a:pt x="36322" y="0"/>
                  </a:lnTo>
                  <a:lnTo>
                    <a:pt x="27009"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95" name="Freeform: Shape 187">
              <a:extLst>
                <a:ext uri="{FF2B5EF4-FFF2-40B4-BE49-F238E27FC236}">
                  <a16:creationId xmlns:a16="http://schemas.microsoft.com/office/drawing/2014/main" id="{00282E4C-BD86-E6E0-7926-E9F005A4913F}"/>
                </a:ext>
              </a:extLst>
            </p:cNvPr>
            <p:cNvSpPr/>
            <p:nvPr/>
          </p:nvSpPr>
          <p:spPr>
            <a:xfrm>
              <a:off x="4877977" y="3996527"/>
              <a:ext cx="2967861" cy="2340761"/>
            </a:xfrm>
            <a:custGeom>
              <a:avLst/>
              <a:gdLst>
                <a:gd name="connsiteX0" fmla="*/ 2965999 w 2967861"/>
                <a:gd name="connsiteY0" fmla="*/ 516271 h 2340761"/>
                <a:gd name="connsiteX1" fmla="*/ 2956685 w 2967861"/>
                <a:gd name="connsiteY1" fmla="*/ 502612 h 2340761"/>
                <a:gd name="connsiteX2" fmla="*/ 2945199 w 2967861"/>
                <a:gd name="connsiteY2" fmla="*/ 489883 h 2340761"/>
                <a:gd name="connsiteX3" fmla="*/ 2934644 w 2967861"/>
                <a:gd name="connsiteY3" fmla="*/ 477155 h 2340761"/>
                <a:gd name="connsiteX4" fmla="*/ 2930608 w 2967861"/>
                <a:gd name="connsiteY4" fmla="*/ 477155 h 2340761"/>
                <a:gd name="connsiteX5" fmla="*/ 2929677 w 2967861"/>
                <a:gd name="connsiteY5" fmla="*/ 477155 h 2340761"/>
                <a:gd name="connsiteX6" fmla="*/ 2927503 w 2967861"/>
                <a:gd name="connsiteY6" fmla="*/ 479328 h 2340761"/>
                <a:gd name="connsiteX7" fmla="*/ 2925330 w 2967861"/>
                <a:gd name="connsiteY7" fmla="*/ 479328 h 2340761"/>
                <a:gd name="connsiteX8" fmla="*/ 2923158 w 2967861"/>
                <a:gd name="connsiteY8" fmla="*/ 480260 h 2340761"/>
                <a:gd name="connsiteX9" fmla="*/ 2905462 w 2967861"/>
                <a:gd name="connsiteY9" fmla="*/ 477155 h 2340761"/>
                <a:gd name="connsiteX10" fmla="*/ 2896149 w 2967861"/>
                <a:gd name="connsiteY10" fmla="*/ 469705 h 2340761"/>
                <a:gd name="connsiteX11" fmla="*/ 2889008 w 2967861"/>
                <a:gd name="connsiteY11" fmla="*/ 460081 h 2340761"/>
                <a:gd name="connsiteX12" fmla="*/ 2881868 w 2967861"/>
                <a:gd name="connsiteY12" fmla="*/ 449526 h 2340761"/>
                <a:gd name="connsiteX13" fmla="*/ 2871313 w 2967861"/>
                <a:gd name="connsiteY13" fmla="*/ 439902 h 2340761"/>
                <a:gd name="connsiteX14" fmla="*/ 2866035 w 2967861"/>
                <a:gd name="connsiteY14" fmla="*/ 435555 h 2340761"/>
                <a:gd name="connsiteX15" fmla="*/ 2859827 w 2967861"/>
                <a:gd name="connsiteY15" fmla="*/ 435555 h 2340761"/>
                <a:gd name="connsiteX16" fmla="*/ 2854549 w 2967861"/>
                <a:gd name="connsiteY16" fmla="*/ 434624 h 2340761"/>
                <a:gd name="connsiteX17" fmla="*/ 2849271 w 2967861"/>
                <a:gd name="connsiteY17" fmla="*/ 434624 h 2340761"/>
                <a:gd name="connsiteX18" fmla="*/ 2843994 w 2967861"/>
                <a:gd name="connsiteY18" fmla="*/ 430278 h 2340761"/>
                <a:gd name="connsiteX19" fmla="*/ 2810776 w 2967861"/>
                <a:gd name="connsiteY19" fmla="*/ 395508 h 2340761"/>
                <a:gd name="connsiteX20" fmla="*/ 2751481 w 2967861"/>
                <a:gd name="connsiteY20" fmla="*/ 370051 h 2340761"/>
                <a:gd name="connsiteX21" fmla="*/ 2747445 w 2967861"/>
                <a:gd name="connsiteY21" fmla="*/ 370983 h 2340761"/>
                <a:gd name="connsiteX22" fmla="*/ 2744340 w 2967861"/>
                <a:gd name="connsiteY22" fmla="*/ 373156 h 2340761"/>
                <a:gd name="connsiteX23" fmla="*/ 2740305 w 2967861"/>
                <a:gd name="connsiteY23" fmla="*/ 377502 h 2340761"/>
                <a:gd name="connsiteX24" fmla="*/ 2735027 w 2967861"/>
                <a:gd name="connsiteY24" fmla="*/ 378433 h 2340761"/>
                <a:gd name="connsiteX25" fmla="*/ 2729750 w 2967861"/>
                <a:gd name="connsiteY25" fmla="*/ 378433 h 2340761"/>
                <a:gd name="connsiteX26" fmla="*/ 2723541 w 2967861"/>
                <a:gd name="connsiteY26" fmla="*/ 378433 h 2340761"/>
                <a:gd name="connsiteX27" fmla="*/ 2708950 w 2967861"/>
                <a:gd name="connsiteY27" fmla="*/ 373156 h 2340761"/>
                <a:gd name="connsiteX28" fmla="*/ 2696532 w 2967861"/>
                <a:gd name="connsiteY28" fmla="*/ 365705 h 2340761"/>
                <a:gd name="connsiteX29" fmla="*/ 2678836 w 2967861"/>
                <a:gd name="connsiteY29" fmla="*/ 362601 h 2340761"/>
                <a:gd name="connsiteX30" fmla="*/ 2678836 w 2967861"/>
                <a:gd name="connsiteY30" fmla="*/ 367878 h 2340761"/>
                <a:gd name="connsiteX31" fmla="*/ 2678836 w 2967861"/>
                <a:gd name="connsiteY31" fmla="*/ 373156 h 2340761"/>
                <a:gd name="connsiteX32" fmla="*/ 2676664 w 2967861"/>
                <a:gd name="connsiteY32" fmla="*/ 377502 h 2340761"/>
                <a:gd name="connsiteX33" fmla="*/ 2676664 w 2967861"/>
                <a:gd name="connsiteY33" fmla="*/ 380607 h 2340761"/>
                <a:gd name="connsiteX34" fmla="*/ 2678836 w 2967861"/>
                <a:gd name="connsiteY34" fmla="*/ 382780 h 2340761"/>
                <a:gd name="connsiteX35" fmla="*/ 2681010 w 2967861"/>
                <a:gd name="connsiteY35" fmla="*/ 385884 h 2340761"/>
                <a:gd name="connsiteX36" fmla="*/ 2684114 w 2967861"/>
                <a:gd name="connsiteY36" fmla="*/ 392093 h 2340761"/>
                <a:gd name="connsiteX37" fmla="*/ 2681941 w 2967861"/>
                <a:gd name="connsiteY37" fmla="*/ 397371 h 2340761"/>
                <a:gd name="connsiteX38" fmla="*/ 2681941 w 2967861"/>
                <a:gd name="connsiteY38" fmla="*/ 400475 h 2340761"/>
                <a:gd name="connsiteX39" fmla="*/ 2681010 w 2967861"/>
                <a:gd name="connsiteY39" fmla="*/ 404821 h 2340761"/>
                <a:gd name="connsiteX40" fmla="*/ 2678836 w 2967861"/>
                <a:gd name="connsiteY40" fmla="*/ 406994 h 2340761"/>
                <a:gd name="connsiteX41" fmla="*/ 2678836 w 2967861"/>
                <a:gd name="connsiteY41" fmla="*/ 412272 h 2340761"/>
                <a:gd name="connsiteX42" fmla="*/ 2671696 w 2967861"/>
                <a:gd name="connsiteY42" fmla="*/ 406994 h 2340761"/>
                <a:gd name="connsiteX43" fmla="*/ 2666419 w 2967861"/>
                <a:gd name="connsiteY43" fmla="*/ 402648 h 2340761"/>
                <a:gd name="connsiteX44" fmla="*/ 2660210 w 2967861"/>
                <a:gd name="connsiteY44" fmla="*/ 395198 h 2340761"/>
                <a:gd name="connsiteX45" fmla="*/ 2654932 w 2967861"/>
                <a:gd name="connsiteY45" fmla="*/ 389920 h 2340761"/>
                <a:gd name="connsiteX46" fmla="*/ 2651828 w 2967861"/>
                <a:gd name="connsiteY46" fmla="*/ 382469 h 2340761"/>
                <a:gd name="connsiteX47" fmla="*/ 2616437 w 2967861"/>
                <a:gd name="connsiteY47" fmla="*/ 382469 h 2340761"/>
                <a:gd name="connsiteX48" fmla="*/ 2581978 w 2967861"/>
                <a:gd name="connsiteY48" fmla="*/ 382469 h 2340761"/>
                <a:gd name="connsiteX49" fmla="*/ 2547518 w 2967861"/>
                <a:gd name="connsiteY49" fmla="*/ 385574 h 2340761"/>
                <a:gd name="connsiteX50" fmla="*/ 2544414 w 2967861"/>
                <a:gd name="connsiteY50" fmla="*/ 384642 h 2340761"/>
                <a:gd name="connsiteX51" fmla="*/ 2542240 w 2967861"/>
                <a:gd name="connsiteY51" fmla="*/ 380296 h 2340761"/>
                <a:gd name="connsiteX52" fmla="*/ 2538205 w 2967861"/>
                <a:gd name="connsiteY52" fmla="*/ 378123 h 2340761"/>
                <a:gd name="connsiteX53" fmla="*/ 2535100 w 2967861"/>
                <a:gd name="connsiteY53" fmla="*/ 365395 h 2340761"/>
                <a:gd name="connsiteX54" fmla="*/ 2532927 w 2967861"/>
                <a:gd name="connsiteY54" fmla="*/ 350493 h 2340761"/>
                <a:gd name="connsiteX55" fmla="*/ 2527650 w 2967861"/>
                <a:gd name="connsiteY55" fmla="*/ 333419 h 2340761"/>
                <a:gd name="connsiteX56" fmla="*/ 2515232 w 2967861"/>
                <a:gd name="connsiteY56" fmla="*/ 330314 h 2340761"/>
                <a:gd name="connsiteX57" fmla="*/ 2498468 w 2967861"/>
                <a:gd name="connsiteY57" fmla="*/ 327210 h 2340761"/>
                <a:gd name="connsiteX58" fmla="*/ 2481703 w 2967861"/>
                <a:gd name="connsiteY58" fmla="*/ 325037 h 2340761"/>
                <a:gd name="connsiteX59" fmla="*/ 2464008 w 2967861"/>
                <a:gd name="connsiteY59" fmla="*/ 325037 h 2340761"/>
                <a:gd name="connsiteX60" fmla="*/ 2451590 w 2967861"/>
                <a:gd name="connsiteY60" fmla="*/ 330314 h 2340761"/>
                <a:gd name="connsiteX61" fmla="*/ 2437931 w 2967861"/>
                <a:gd name="connsiteY61" fmla="*/ 325037 h 2340761"/>
                <a:gd name="connsiteX62" fmla="*/ 2427375 w 2967861"/>
                <a:gd name="connsiteY62" fmla="*/ 315413 h 2340761"/>
                <a:gd name="connsiteX63" fmla="*/ 2420235 w 2967861"/>
                <a:gd name="connsiteY63" fmla="*/ 304858 h 2340761"/>
                <a:gd name="connsiteX64" fmla="*/ 2414958 w 2967861"/>
                <a:gd name="connsiteY64" fmla="*/ 293371 h 2340761"/>
                <a:gd name="connsiteX65" fmla="*/ 2401298 w 2967861"/>
                <a:gd name="connsiteY65" fmla="*/ 293371 h 2340761"/>
                <a:gd name="connsiteX66" fmla="*/ 2388880 w 2967861"/>
                <a:gd name="connsiteY66" fmla="*/ 293371 h 2340761"/>
                <a:gd name="connsiteX67" fmla="*/ 2378325 w 2967861"/>
                <a:gd name="connsiteY67" fmla="*/ 297718 h 2340761"/>
                <a:gd name="connsiteX68" fmla="*/ 2373047 w 2967861"/>
                <a:gd name="connsiteY68" fmla="*/ 295544 h 2340761"/>
                <a:gd name="connsiteX69" fmla="*/ 2369012 w 2967861"/>
                <a:gd name="connsiteY69" fmla="*/ 293371 h 2340761"/>
                <a:gd name="connsiteX70" fmla="*/ 2365907 w 2967861"/>
                <a:gd name="connsiteY70" fmla="*/ 291198 h 2340761"/>
                <a:gd name="connsiteX71" fmla="*/ 2365907 w 2967861"/>
                <a:gd name="connsiteY71" fmla="*/ 288094 h 2340761"/>
                <a:gd name="connsiteX72" fmla="*/ 2363734 w 2967861"/>
                <a:gd name="connsiteY72" fmla="*/ 285921 h 2340761"/>
                <a:gd name="connsiteX73" fmla="*/ 2363734 w 2967861"/>
                <a:gd name="connsiteY73" fmla="*/ 282816 h 2340761"/>
                <a:gd name="connsiteX74" fmla="*/ 2361561 w 2967861"/>
                <a:gd name="connsiteY74" fmla="*/ 276607 h 2340761"/>
                <a:gd name="connsiteX75" fmla="*/ 2358457 w 2967861"/>
                <a:gd name="connsiteY75" fmla="*/ 273503 h 2340761"/>
                <a:gd name="connsiteX76" fmla="*/ 2351316 w 2967861"/>
                <a:gd name="connsiteY76" fmla="*/ 268225 h 2340761"/>
                <a:gd name="connsiteX77" fmla="*/ 2334552 w 2967861"/>
                <a:gd name="connsiteY77" fmla="*/ 262016 h 2340761"/>
                <a:gd name="connsiteX78" fmla="*/ 2315925 w 2967861"/>
                <a:gd name="connsiteY78" fmla="*/ 256739 h 2340761"/>
                <a:gd name="connsiteX79" fmla="*/ 2296057 w 2967861"/>
                <a:gd name="connsiteY79" fmla="*/ 251461 h 2340761"/>
                <a:gd name="connsiteX80" fmla="*/ 2276188 w 2967861"/>
                <a:gd name="connsiteY80" fmla="*/ 249288 h 2340761"/>
                <a:gd name="connsiteX81" fmla="*/ 2258493 w 2967861"/>
                <a:gd name="connsiteY81" fmla="*/ 249288 h 2340761"/>
                <a:gd name="connsiteX82" fmla="*/ 2247007 w 2967861"/>
                <a:gd name="connsiteY82" fmla="*/ 253634 h 2340761"/>
                <a:gd name="connsiteX83" fmla="*/ 2234589 w 2967861"/>
                <a:gd name="connsiteY83" fmla="*/ 256739 h 2340761"/>
                <a:gd name="connsiteX84" fmla="*/ 2237693 w 2967861"/>
                <a:gd name="connsiteY84" fmla="*/ 273813 h 2340761"/>
                <a:gd name="connsiteX85" fmla="*/ 2241729 w 2967861"/>
                <a:gd name="connsiteY85" fmla="*/ 286541 h 2340761"/>
                <a:gd name="connsiteX86" fmla="*/ 2243902 w 2967861"/>
                <a:gd name="connsiteY86" fmla="*/ 305479 h 2340761"/>
                <a:gd name="connsiteX87" fmla="*/ 2236762 w 2967861"/>
                <a:gd name="connsiteY87" fmla="*/ 305479 h 2340761"/>
                <a:gd name="connsiteX88" fmla="*/ 2232726 w 2967861"/>
                <a:gd name="connsiteY88" fmla="*/ 303306 h 2340761"/>
                <a:gd name="connsiteX89" fmla="*/ 2227448 w 2967861"/>
                <a:gd name="connsiteY89" fmla="*/ 303306 h 2340761"/>
                <a:gd name="connsiteX90" fmla="*/ 2225275 w 2967861"/>
                <a:gd name="connsiteY90" fmla="*/ 303306 h 2340761"/>
                <a:gd name="connsiteX91" fmla="*/ 2222171 w 2967861"/>
                <a:gd name="connsiteY91" fmla="*/ 303306 h 2340761"/>
                <a:gd name="connsiteX92" fmla="*/ 2218135 w 2967861"/>
                <a:gd name="connsiteY92" fmla="*/ 306410 h 2340761"/>
                <a:gd name="connsiteX93" fmla="*/ 2215030 w 2967861"/>
                <a:gd name="connsiteY93" fmla="*/ 310756 h 2340761"/>
                <a:gd name="connsiteX94" fmla="*/ 2207890 w 2967861"/>
                <a:gd name="connsiteY94" fmla="*/ 306410 h 2340761"/>
                <a:gd name="connsiteX95" fmla="*/ 2201681 w 2967861"/>
                <a:gd name="connsiteY95" fmla="*/ 303306 h 2340761"/>
                <a:gd name="connsiteX96" fmla="*/ 2198577 w 2967861"/>
                <a:gd name="connsiteY96" fmla="*/ 298028 h 2340761"/>
                <a:gd name="connsiteX97" fmla="*/ 2193299 w 2967861"/>
                <a:gd name="connsiteY97" fmla="*/ 293682 h 2340761"/>
                <a:gd name="connsiteX98" fmla="*/ 2188022 w 2967861"/>
                <a:gd name="connsiteY98" fmla="*/ 288404 h 2340761"/>
                <a:gd name="connsiteX99" fmla="*/ 2174362 w 2967861"/>
                <a:gd name="connsiteY99" fmla="*/ 310756 h 2340761"/>
                <a:gd name="connsiteX100" fmla="*/ 2165980 w 2967861"/>
                <a:gd name="connsiteY100" fmla="*/ 308583 h 2340761"/>
                <a:gd name="connsiteX101" fmla="*/ 2158840 w 2967861"/>
                <a:gd name="connsiteY101" fmla="*/ 306410 h 2340761"/>
                <a:gd name="connsiteX102" fmla="*/ 2152631 w 2967861"/>
                <a:gd name="connsiteY102" fmla="*/ 303306 h 2340761"/>
                <a:gd name="connsiteX103" fmla="*/ 2149526 w 2967861"/>
                <a:gd name="connsiteY103" fmla="*/ 298028 h 2340761"/>
                <a:gd name="connsiteX104" fmla="*/ 2147353 w 2967861"/>
                <a:gd name="connsiteY104" fmla="*/ 290577 h 2340761"/>
                <a:gd name="connsiteX105" fmla="*/ 2147353 w 2967861"/>
                <a:gd name="connsiteY105" fmla="*/ 280953 h 2340761"/>
                <a:gd name="connsiteX106" fmla="*/ 2140213 w 2967861"/>
                <a:gd name="connsiteY106" fmla="*/ 290577 h 2340761"/>
                <a:gd name="connsiteX107" fmla="*/ 2137109 w 2967861"/>
                <a:gd name="connsiteY107" fmla="*/ 301132 h 2340761"/>
                <a:gd name="connsiteX108" fmla="*/ 2133073 w 2967861"/>
                <a:gd name="connsiteY108" fmla="*/ 312619 h 2340761"/>
                <a:gd name="connsiteX109" fmla="*/ 2127795 w 2967861"/>
                <a:gd name="connsiteY109" fmla="*/ 321001 h 2340761"/>
                <a:gd name="connsiteX110" fmla="*/ 2125622 w 2967861"/>
                <a:gd name="connsiteY110" fmla="*/ 323174 h 2340761"/>
                <a:gd name="connsiteX111" fmla="*/ 2123449 w 2967861"/>
                <a:gd name="connsiteY111" fmla="*/ 325347 h 2340761"/>
                <a:gd name="connsiteX112" fmla="*/ 2112894 w 2967861"/>
                <a:gd name="connsiteY112" fmla="*/ 317896 h 2340761"/>
                <a:gd name="connsiteX113" fmla="*/ 2100476 w 2967861"/>
                <a:gd name="connsiteY113" fmla="*/ 310446 h 2340761"/>
                <a:gd name="connsiteX114" fmla="*/ 2091163 w 2967861"/>
                <a:gd name="connsiteY114" fmla="*/ 300822 h 2340761"/>
                <a:gd name="connsiteX115" fmla="*/ 2088989 w 2967861"/>
                <a:gd name="connsiteY115" fmla="*/ 295544 h 2340761"/>
                <a:gd name="connsiteX116" fmla="*/ 2088058 w 2967861"/>
                <a:gd name="connsiteY116" fmla="*/ 291198 h 2340761"/>
                <a:gd name="connsiteX117" fmla="*/ 2088058 w 2967861"/>
                <a:gd name="connsiteY117" fmla="*/ 288094 h 2340761"/>
                <a:gd name="connsiteX118" fmla="*/ 2085885 w 2967861"/>
                <a:gd name="connsiteY118" fmla="*/ 283747 h 2340761"/>
                <a:gd name="connsiteX119" fmla="*/ 2083712 w 2967861"/>
                <a:gd name="connsiteY119" fmla="*/ 280643 h 2340761"/>
                <a:gd name="connsiteX120" fmla="*/ 2090852 w 2967861"/>
                <a:gd name="connsiteY120" fmla="*/ 261706 h 2340761"/>
                <a:gd name="connsiteX121" fmla="*/ 2103270 w 2967861"/>
                <a:gd name="connsiteY121" fmla="*/ 248978 h 2340761"/>
                <a:gd name="connsiteX122" fmla="*/ 2093957 w 2967861"/>
                <a:gd name="connsiteY122" fmla="*/ 212034 h 2340761"/>
                <a:gd name="connsiteX123" fmla="*/ 2090852 w 2967861"/>
                <a:gd name="connsiteY123" fmla="*/ 212034 h 2340761"/>
                <a:gd name="connsiteX124" fmla="*/ 2090852 w 2967861"/>
                <a:gd name="connsiteY124" fmla="*/ 206757 h 2340761"/>
                <a:gd name="connsiteX125" fmla="*/ 2070984 w 2967861"/>
                <a:gd name="connsiteY125" fmla="*/ 208930 h 2340761"/>
                <a:gd name="connsiteX126" fmla="*/ 2058566 w 2967861"/>
                <a:gd name="connsiteY126" fmla="*/ 214208 h 2340761"/>
                <a:gd name="connsiteX127" fmla="*/ 2047079 w 2967861"/>
                <a:gd name="connsiteY127" fmla="*/ 223831 h 2340761"/>
                <a:gd name="connsiteX128" fmla="*/ 2036524 w 2967861"/>
                <a:gd name="connsiteY128" fmla="*/ 218554 h 2340761"/>
                <a:gd name="connsiteX129" fmla="*/ 2025038 w 2967861"/>
                <a:gd name="connsiteY129" fmla="*/ 212345 h 2340761"/>
                <a:gd name="connsiteX130" fmla="*/ 2014482 w 2967861"/>
                <a:gd name="connsiteY130" fmla="*/ 207067 h 2340761"/>
                <a:gd name="connsiteX131" fmla="*/ 2012310 w 2967861"/>
                <a:gd name="connsiteY131" fmla="*/ 209240 h 2340761"/>
                <a:gd name="connsiteX132" fmla="*/ 2012310 w 2967861"/>
                <a:gd name="connsiteY132" fmla="*/ 211414 h 2340761"/>
                <a:gd name="connsiteX133" fmla="*/ 2010136 w 2967861"/>
                <a:gd name="connsiteY133" fmla="*/ 211414 h 2340761"/>
                <a:gd name="connsiteX134" fmla="*/ 2007032 w 2967861"/>
                <a:gd name="connsiteY134" fmla="*/ 212345 h 2340761"/>
                <a:gd name="connsiteX135" fmla="*/ 2007032 w 2967861"/>
                <a:gd name="connsiteY135" fmla="*/ 218554 h 2340761"/>
                <a:gd name="connsiteX136" fmla="*/ 2007032 w 2967861"/>
                <a:gd name="connsiteY136" fmla="*/ 223831 h 2340761"/>
                <a:gd name="connsiteX137" fmla="*/ 2007032 w 2967861"/>
                <a:gd name="connsiteY137" fmla="*/ 226936 h 2340761"/>
                <a:gd name="connsiteX138" fmla="*/ 2007032 w 2967861"/>
                <a:gd name="connsiteY138" fmla="*/ 229109 h 2340761"/>
                <a:gd name="connsiteX139" fmla="*/ 2007032 w 2967861"/>
                <a:gd name="connsiteY139" fmla="*/ 232213 h 2340761"/>
                <a:gd name="connsiteX140" fmla="*/ 2002996 w 2967861"/>
                <a:gd name="connsiteY140" fmla="*/ 243700 h 2340761"/>
                <a:gd name="connsiteX141" fmla="*/ 1950841 w 2967861"/>
                <a:gd name="connsiteY141" fmla="*/ 239354 h 2340761"/>
                <a:gd name="connsiteX142" fmla="*/ 1948668 w 2967861"/>
                <a:gd name="connsiteY142" fmla="*/ 234076 h 2340761"/>
                <a:gd name="connsiteX143" fmla="*/ 1948668 w 2967861"/>
                <a:gd name="connsiteY143" fmla="*/ 228799 h 2340761"/>
                <a:gd name="connsiteX144" fmla="*/ 1946495 w 2967861"/>
                <a:gd name="connsiteY144" fmla="*/ 223521 h 2340761"/>
                <a:gd name="connsiteX145" fmla="*/ 1946495 w 2967861"/>
                <a:gd name="connsiteY145" fmla="*/ 218243 h 2340761"/>
                <a:gd name="connsiteX146" fmla="*/ 1946495 w 2967861"/>
                <a:gd name="connsiteY146" fmla="*/ 216070 h 2340761"/>
                <a:gd name="connsiteX147" fmla="*/ 1934077 w 2967861"/>
                <a:gd name="connsiteY147" fmla="*/ 206446 h 2340761"/>
                <a:gd name="connsiteX148" fmla="*/ 1921659 w 2967861"/>
                <a:gd name="connsiteY148" fmla="*/ 204273 h 2340761"/>
                <a:gd name="connsiteX149" fmla="*/ 1904895 w 2967861"/>
                <a:gd name="connsiteY149" fmla="*/ 204273 h 2340761"/>
                <a:gd name="connsiteX150" fmla="*/ 1887200 w 2967861"/>
                <a:gd name="connsiteY150" fmla="*/ 206446 h 2340761"/>
                <a:gd name="connsiteX151" fmla="*/ 1887200 w 2967861"/>
                <a:gd name="connsiteY151" fmla="*/ 219175 h 2340761"/>
                <a:gd name="connsiteX152" fmla="*/ 1877886 w 2967861"/>
                <a:gd name="connsiteY152" fmla="*/ 219175 h 2340761"/>
                <a:gd name="connsiteX153" fmla="*/ 1877886 w 2967861"/>
                <a:gd name="connsiteY153" fmla="*/ 218243 h 2340761"/>
                <a:gd name="connsiteX154" fmla="*/ 1875713 w 2967861"/>
                <a:gd name="connsiteY154" fmla="*/ 218243 h 2340761"/>
                <a:gd name="connsiteX155" fmla="*/ 1873540 w 2967861"/>
                <a:gd name="connsiteY155" fmla="*/ 216070 h 2340761"/>
                <a:gd name="connsiteX156" fmla="*/ 1875713 w 2967861"/>
                <a:gd name="connsiteY156" fmla="*/ 206446 h 2340761"/>
                <a:gd name="connsiteX157" fmla="*/ 1877886 w 2967861"/>
                <a:gd name="connsiteY157" fmla="*/ 198996 h 2340761"/>
                <a:gd name="connsiteX158" fmla="*/ 1880060 w 2967861"/>
                <a:gd name="connsiteY158" fmla="*/ 193718 h 2340761"/>
                <a:gd name="connsiteX159" fmla="*/ 1883164 w 2967861"/>
                <a:gd name="connsiteY159" fmla="*/ 188441 h 2340761"/>
                <a:gd name="connsiteX160" fmla="*/ 1883164 w 2967861"/>
                <a:gd name="connsiteY160" fmla="*/ 182232 h 2340761"/>
                <a:gd name="connsiteX161" fmla="*/ 1873851 w 2967861"/>
                <a:gd name="connsiteY161" fmla="*/ 186578 h 2340761"/>
                <a:gd name="connsiteX162" fmla="*/ 1866710 w 2967861"/>
                <a:gd name="connsiteY162" fmla="*/ 191856 h 2340761"/>
                <a:gd name="connsiteX163" fmla="*/ 1859570 w 2967861"/>
                <a:gd name="connsiteY163" fmla="*/ 197133 h 2340761"/>
                <a:gd name="connsiteX164" fmla="*/ 1854293 w 2967861"/>
                <a:gd name="connsiteY164" fmla="*/ 203342 h 2340761"/>
                <a:gd name="connsiteX165" fmla="*/ 1851188 w 2967861"/>
                <a:gd name="connsiteY165" fmla="*/ 201169 h 2340761"/>
                <a:gd name="connsiteX166" fmla="*/ 1849015 w 2967861"/>
                <a:gd name="connsiteY166" fmla="*/ 201169 h 2340761"/>
                <a:gd name="connsiteX167" fmla="*/ 1849015 w 2967861"/>
                <a:gd name="connsiteY167" fmla="*/ 198996 h 2340761"/>
                <a:gd name="connsiteX168" fmla="*/ 1849015 w 2967861"/>
                <a:gd name="connsiteY168" fmla="*/ 196823 h 2340761"/>
                <a:gd name="connsiteX169" fmla="*/ 1849015 w 2967861"/>
                <a:gd name="connsiteY169" fmla="*/ 195891 h 2340761"/>
                <a:gd name="connsiteX170" fmla="*/ 1851188 w 2967861"/>
                <a:gd name="connsiteY170" fmla="*/ 191545 h 2340761"/>
                <a:gd name="connsiteX171" fmla="*/ 1851188 w 2967861"/>
                <a:gd name="connsiteY171" fmla="*/ 188441 h 2340761"/>
                <a:gd name="connsiteX172" fmla="*/ 1834424 w 2967861"/>
                <a:gd name="connsiteY172" fmla="*/ 186267 h 2340761"/>
                <a:gd name="connsiteX173" fmla="*/ 1819833 w 2967861"/>
                <a:gd name="connsiteY173" fmla="*/ 188441 h 2340761"/>
                <a:gd name="connsiteX174" fmla="*/ 1807415 w 2967861"/>
                <a:gd name="connsiteY174" fmla="*/ 195891 h 2340761"/>
                <a:gd name="connsiteX175" fmla="*/ 1803379 w 2967861"/>
                <a:gd name="connsiteY175" fmla="*/ 195891 h 2340761"/>
                <a:gd name="connsiteX176" fmla="*/ 1815797 w 2967861"/>
                <a:gd name="connsiteY176" fmla="*/ 180990 h 2340761"/>
                <a:gd name="connsiteX177" fmla="*/ 1832561 w 2967861"/>
                <a:gd name="connsiteY177" fmla="*/ 169503 h 2340761"/>
                <a:gd name="connsiteX178" fmla="*/ 1849325 w 2967861"/>
                <a:gd name="connsiteY178" fmla="*/ 159880 h 2340761"/>
                <a:gd name="connsiteX179" fmla="*/ 1863916 w 2967861"/>
                <a:gd name="connsiteY179" fmla="*/ 151498 h 2340761"/>
                <a:gd name="connsiteX180" fmla="*/ 1869194 w 2967861"/>
                <a:gd name="connsiteY180" fmla="*/ 141874 h 2340761"/>
                <a:gd name="connsiteX181" fmla="*/ 1873230 w 2967861"/>
                <a:gd name="connsiteY181" fmla="*/ 132250 h 2340761"/>
                <a:gd name="connsiteX182" fmla="*/ 1878507 w 2967861"/>
                <a:gd name="connsiteY182" fmla="*/ 123868 h 2340761"/>
                <a:gd name="connsiteX183" fmla="*/ 1890925 w 2967861"/>
                <a:gd name="connsiteY183" fmla="*/ 114244 h 2340761"/>
                <a:gd name="connsiteX184" fmla="*/ 1890925 w 2967861"/>
                <a:gd name="connsiteY184" fmla="*/ 90029 h 2340761"/>
                <a:gd name="connsiteX185" fmla="*/ 1881612 w 2967861"/>
                <a:gd name="connsiteY185" fmla="*/ 77301 h 2340761"/>
                <a:gd name="connsiteX186" fmla="*/ 1873230 w 2967861"/>
                <a:gd name="connsiteY186" fmla="*/ 65815 h 2340761"/>
                <a:gd name="connsiteX187" fmla="*/ 1861743 w 2967861"/>
                <a:gd name="connsiteY187" fmla="*/ 57432 h 2340761"/>
                <a:gd name="connsiteX188" fmla="*/ 1847152 w 2967861"/>
                <a:gd name="connsiteY188" fmla="*/ 49982 h 2340761"/>
                <a:gd name="connsiteX189" fmla="*/ 1847152 w 2967861"/>
                <a:gd name="connsiteY189" fmla="*/ 47809 h 2340761"/>
                <a:gd name="connsiteX190" fmla="*/ 1847152 w 2967861"/>
                <a:gd name="connsiteY190" fmla="*/ 45636 h 2340761"/>
                <a:gd name="connsiteX191" fmla="*/ 1844979 w 2967861"/>
                <a:gd name="connsiteY191" fmla="*/ 43462 h 2340761"/>
                <a:gd name="connsiteX192" fmla="*/ 1844048 w 2967861"/>
                <a:gd name="connsiteY192" fmla="*/ 45636 h 2340761"/>
                <a:gd name="connsiteX193" fmla="*/ 1827284 w 2967861"/>
                <a:gd name="connsiteY193" fmla="*/ 50913 h 2340761"/>
                <a:gd name="connsiteX194" fmla="*/ 1812693 w 2967861"/>
                <a:gd name="connsiteY194" fmla="*/ 53086 h 2340761"/>
                <a:gd name="connsiteX195" fmla="*/ 1800275 w 2967861"/>
                <a:gd name="connsiteY195" fmla="*/ 55259 h 2340761"/>
                <a:gd name="connsiteX196" fmla="*/ 1787857 w 2967861"/>
                <a:gd name="connsiteY196" fmla="*/ 60537 h 2340761"/>
                <a:gd name="connsiteX197" fmla="*/ 1780717 w 2967861"/>
                <a:gd name="connsiteY197" fmla="*/ 50913 h 2340761"/>
                <a:gd name="connsiteX198" fmla="*/ 1773577 w 2967861"/>
                <a:gd name="connsiteY198" fmla="*/ 43462 h 2340761"/>
                <a:gd name="connsiteX199" fmla="*/ 1766436 w 2967861"/>
                <a:gd name="connsiteY199" fmla="*/ 40358 h 2340761"/>
                <a:gd name="connsiteX200" fmla="*/ 1751845 w 2967861"/>
                <a:gd name="connsiteY200" fmla="*/ 36012 h 2340761"/>
                <a:gd name="connsiteX201" fmla="*/ 1752777 w 2967861"/>
                <a:gd name="connsiteY201" fmla="*/ 30734 h 2340761"/>
                <a:gd name="connsiteX202" fmla="*/ 1754950 w 2967861"/>
                <a:gd name="connsiteY202" fmla="*/ 28561 h 2340761"/>
                <a:gd name="connsiteX203" fmla="*/ 1757123 w 2967861"/>
                <a:gd name="connsiteY203" fmla="*/ 25457 h 2340761"/>
                <a:gd name="connsiteX204" fmla="*/ 1760227 w 2967861"/>
                <a:gd name="connsiteY204" fmla="*/ 23283 h 2340761"/>
                <a:gd name="connsiteX205" fmla="*/ 1762401 w 2967861"/>
                <a:gd name="connsiteY205" fmla="*/ 22352 h 2340761"/>
                <a:gd name="connsiteX206" fmla="*/ 1767678 w 2967861"/>
                <a:gd name="connsiteY206" fmla="*/ 20179 h 2340761"/>
                <a:gd name="connsiteX207" fmla="*/ 1766747 w 2967861"/>
                <a:gd name="connsiteY207" fmla="*/ 14901 h 2340761"/>
                <a:gd name="connsiteX208" fmla="*/ 1762711 w 2967861"/>
                <a:gd name="connsiteY208" fmla="*/ 10555 h 2340761"/>
                <a:gd name="connsiteX209" fmla="*/ 1760538 w 2967861"/>
                <a:gd name="connsiteY209" fmla="*/ 7451 h 2340761"/>
                <a:gd name="connsiteX210" fmla="*/ 1759607 w 2967861"/>
                <a:gd name="connsiteY210" fmla="*/ 5278 h 2340761"/>
                <a:gd name="connsiteX211" fmla="*/ 1755571 w 2967861"/>
                <a:gd name="connsiteY211" fmla="*/ 0 h 2340761"/>
                <a:gd name="connsiteX212" fmla="*/ 1735702 w 2967861"/>
                <a:gd name="connsiteY212" fmla="*/ 0 h 2340761"/>
                <a:gd name="connsiteX213" fmla="*/ 1731666 w 2967861"/>
                <a:gd name="connsiteY213" fmla="*/ 18006 h 2340761"/>
                <a:gd name="connsiteX214" fmla="*/ 1721111 w 2967861"/>
                <a:gd name="connsiteY214" fmla="*/ 28561 h 2340761"/>
                <a:gd name="connsiteX215" fmla="*/ 1708693 w 2967861"/>
                <a:gd name="connsiteY215" fmla="*/ 38185 h 2340761"/>
                <a:gd name="connsiteX216" fmla="*/ 1695034 w 2967861"/>
                <a:gd name="connsiteY216" fmla="*/ 45636 h 2340761"/>
                <a:gd name="connsiteX217" fmla="*/ 1679511 w 2967861"/>
                <a:gd name="connsiteY217" fmla="*/ 53086 h 2340761"/>
                <a:gd name="connsiteX218" fmla="*/ 1679511 w 2967861"/>
                <a:gd name="connsiteY218" fmla="*/ 73265 h 2340761"/>
                <a:gd name="connsiteX219" fmla="*/ 1674234 w 2967861"/>
                <a:gd name="connsiteY219" fmla="*/ 73265 h 2340761"/>
                <a:gd name="connsiteX220" fmla="*/ 1668025 w 2967861"/>
                <a:gd name="connsiteY220" fmla="*/ 72334 h 2340761"/>
                <a:gd name="connsiteX221" fmla="*/ 1664921 w 2967861"/>
                <a:gd name="connsiteY221" fmla="*/ 72334 h 2340761"/>
                <a:gd name="connsiteX222" fmla="*/ 1659643 w 2967861"/>
                <a:gd name="connsiteY222" fmla="*/ 70161 h 2340761"/>
                <a:gd name="connsiteX223" fmla="*/ 1653434 w 2967861"/>
                <a:gd name="connsiteY223" fmla="*/ 75438 h 2340761"/>
                <a:gd name="connsiteX224" fmla="*/ 1646294 w 2967861"/>
                <a:gd name="connsiteY224" fmla="*/ 82889 h 2340761"/>
                <a:gd name="connsiteX225" fmla="*/ 1639153 w 2967861"/>
                <a:gd name="connsiteY225" fmla="*/ 88167 h 2340761"/>
                <a:gd name="connsiteX226" fmla="*/ 1632013 w 2967861"/>
                <a:gd name="connsiteY226" fmla="*/ 94376 h 2340761"/>
                <a:gd name="connsiteX227" fmla="*/ 1626736 w 2967861"/>
                <a:gd name="connsiteY227" fmla="*/ 94376 h 2340761"/>
                <a:gd name="connsiteX228" fmla="*/ 1616181 w 2967861"/>
                <a:gd name="connsiteY228" fmla="*/ 94376 h 2340761"/>
                <a:gd name="connsiteX229" fmla="*/ 1601590 w 2967861"/>
                <a:gd name="connsiteY229" fmla="*/ 94376 h 2340761"/>
                <a:gd name="connsiteX230" fmla="*/ 1586999 w 2967861"/>
                <a:gd name="connsiteY230" fmla="*/ 94376 h 2340761"/>
                <a:gd name="connsiteX231" fmla="*/ 1575512 w 2967861"/>
                <a:gd name="connsiteY231" fmla="*/ 94376 h 2340761"/>
                <a:gd name="connsiteX232" fmla="*/ 1572408 w 2967861"/>
                <a:gd name="connsiteY232" fmla="*/ 99653 h 2340761"/>
                <a:gd name="connsiteX233" fmla="*/ 1570235 w 2967861"/>
                <a:gd name="connsiteY233" fmla="*/ 104931 h 2340761"/>
                <a:gd name="connsiteX234" fmla="*/ 1567130 w 2967861"/>
                <a:gd name="connsiteY234" fmla="*/ 110208 h 2340761"/>
                <a:gd name="connsiteX235" fmla="*/ 1564957 w 2967861"/>
                <a:gd name="connsiteY235" fmla="*/ 117659 h 2340761"/>
                <a:gd name="connsiteX236" fmla="*/ 1543226 w 2967861"/>
                <a:gd name="connsiteY236" fmla="*/ 117659 h 2340761"/>
                <a:gd name="connsiteX237" fmla="*/ 1526462 w 2967861"/>
                <a:gd name="connsiteY237" fmla="*/ 123868 h 2340761"/>
                <a:gd name="connsiteX238" fmla="*/ 1511871 w 2967861"/>
                <a:gd name="connsiteY238" fmla="*/ 130077 h 2340761"/>
                <a:gd name="connsiteX239" fmla="*/ 1497280 w 2967861"/>
                <a:gd name="connsiteY239" fmla="*/ 141563 h 2340761"/>
                <a:gd name="connsiteX240" fmla="*/ 1484862 w 2967861"/>
                <a:gd name="connsiteY240" fmla="*/ 152118 h 2340761"/>
                <a:gd name="connsiteX241" fmla="*/ 1468098 w 2967861"/>
                <a:gd name="connsiteY241" fmla="*/ 161742 h 2340761"/>
                <a:gd name="connsiteX242" fmla="*/ 1462821 w 2967861"/>
                <a:gd name="connsiteY242" fmla="*/ 180679 h 2340761"/>
                <a:gd name="connsiteX243" fmla="*/ 1459716 w 2967861"/>
                <a:gd name="connsiteY243" fmla="*/ 198685 h 2340761"/>
                <a:gd name="connsiteX244" fmla="*/ 1455680 w 2967861"/>
                <a:gd name="connsiteY244" fmla="*/ 215760 h 2340761"/>
                <a:gd name="connsiteX245" fmla="*/ 1452576 w 2967861"/>
                <a:gd name="connsiteY245" fmla="*/ 215760 h 2340761"/>
                <a:gd name="connsiteX246" fmla="*/ 1445436 w 2967861"/>
                <a:gd name="connsiteY246" fmla="*/ 198685 h 2340761"/>
                <a:gd name="connsiteX247" fmla="*/ 1419358 w 2967861"/>
                <a:gd name="connsiteY247" fmla="*/ 203963 h 2340761"/>
                <a:gd name="connsiteX248" fmla="*/ 1395454 w 2967861"/>
                <a:gd name="connsiteY248" fmla="*/ 211414 h 2340761"/>
                <a:gd name="connsiteX249" fmla="*/ 1399490 w 2967861"/>
                <a:gd name="connsiteY249" fmla="*/ 233766 h 2340761"/>
                <a:gd name="connsiteX250" fmla="*/ 1404767 w 2967861"/>
                <a:gd name="connsiteY250" fmla="*/ 253945 h 2340761"/>
                <a:gd name="connsiteX251" fmla="*/ 1410045 w 2967861"/>
                <a:gd name="connsiteY251" fmla="*/ 275055 h 2340761"/>
                <a:gd name="connsiteX252" fmla="*/ 1419358 w 2967861"/>
                <a:gd name="connsiteY252" fmla="*/ 290888 h 2340761"/>
                <a:gd name="connsiteX253" fmla="*/ 1431776 w 2967861"/>
                <a:gd name="connsiteY253" fmla="*/ 304547 h 2340761"/>
                <a:gd name="connsiteX254" fmla="*/ 1431776 w 2967861"/>
                <a:gd name="connsiteY254" fmla="*/ 312929 h 2340761"/>
                <a:gd name="connsiteX255" fmla="*/ 1416254 w 2967861"/>
                <a:gd name="connsiteY255" fmla="*/ 302374 h 2340761"/>
                <a:gd name="connsiteX256" fmla="*/ 1399490 w 2967861"/>
                <a:gd name="connsiteY256" fmla="*/ 287473 h 2340761"/>
                <a:gd name="connsiteX257" fmla="*/ 1388934 w 2967861"/>
                <a:gd name="connsiteY257" fmla="*/ 272571 h 2340761"/>
                <a:gd name="connsiteX258" fmla="*/ 1368135 w 2967861"/>
                <a:gd name="connsiteY258" fmla="*/ 272571 h 2340761"/>
                <a:gd name="connsiteX259" fmla="*/ 1352612 w 2967861"/>
                <a:gd name="connsiteY259" fmla="*/ 275676 h 2340761"/>
                <a:gd name="connsiteX260" fmla="*/ 1338953 w 2967861"/>
                <a:gd name="connsiteY260" fmla="*/ 283127 h 2340761"/>
                <a:gd name="connsiteX261" fmla="*/ 1331812 w 2967861"/>
                <a:gd name="connsiteY261" fmla="*/ 274745 h 2340761"/>
                <a:gd name="connsiteX262" fmla="*/ 1328708 w 2967861"/>
                <a:gd name="connsiteY262" fmla="*/ 263258 h 2340761"/>
                <a:gd name="connsiteX263" fmla="*/ 1324672 w 2967861"/>
                <a:gd name="connsiteY263" fmla="*/ 252703 h 2340761"/>
                <a:gd name="connsiteX264" fmla="*/ 1321568 w 2967861"/>
                <a:gd name="connsiteY264" fmla="*/ 250530 h 2340761"/>
                <a:gd name="connsiteX265" fmla="*/ 1321568 w 2967861"/>
                <a:gd name="connsiteY265" fmla="*/ 249909 h 2340761"/>
                <a:gd name="connsiteX266" fmla="*/ 1319394 w 2967861"/>
                <a:gd name="connsiteY266" fmla="*/ 249909 h 2340761"/>
                <a:gd name="connsiteX267" fmla="*/ 1316290 w 2967861"/>
                <a:gd name="connsiteY267" fmla="*/ 249909 h 2340761"/>
                <a:gd name="connsiteX268" fmla="*/ 1312254 w 2967861"/>
                <a:gd name="connsiteY268" fmla="*/ 249909 h 2340761"/>
                <a:gd name="connsiteX269" fmla="*/ 1312254 w 2967861"/>
                <a:gd name="connsiteY269" fmla="*/ 284679 h 2340761"/>
                <a:gd name="connsiteX270" fmla="*/ 1289281 w 2967861"/>
                <a:gd name="connsiteY270" fmla="*/ 305789 h 2340761"/>
                <a:gd name="connsiteX271" fmla="*/ 1294559 w 2967861"/>
                <a:gd name="connsiteY271" fmla="*/ 320691 h 2340761"/>
                <a:gd name="connsiteX272" fmla="*/ 1299837 w 2967861"/>
                <a:gd name="connsiteY272" fmla="*/ 331246 h 2340761"/>
                <a:gd name="connsiteX273" fmla="*/ 1305114 w 2967861"/>
                <a:gd name="connsiteY273" fmla="*/ 343974 h 2340761"/>
                <a:gd name="connsiteX274" fmla="*/ 1309150 w 2967861"/>
                <a:gd name="connsiteY274" fmla="*/ 362911 h 2340761"/>
                <a:gd name="connsiteX275" fmla="*/ 1329018 w 2967861"/>
                <a:gd name="connsiteY275" fmla="*/ 370362 h 2340761"/>
                <a:gd name="connsiteX276" fmla="*/ 1350750 w 2967861"/>
                <a:gd name="connsiteY276" fmla="*/ 378744 h 2340761"/>
                <a:gd name="connsiteX277" fmla="*/ 1368445 w 2967861"/>
                <a:gd name="connsiteY277" fmla="*/ 386195 h 2340761"/>
                <a:gd name="connsiteX278" fmla="*/ 1368445 w 2967861"/>
                <a:gd name="connsiteY278" fmla="*/ 392403 h 2340761"/>
                <a:gd name="connsiteX279" fmla="*/ 1350750 w 2967861"/>
                <a:gd name="connsiteY279" fmla="*/ 386195 h 2340761"/>
                <a:gd name="connsiteX280" fmla="*/ 1332123 w 2967861"/>
                <a:gd name="connsiteY280" fmla="*/ 386195 h 2340761"/>
                <a:gd name="connsiteX281" fmla="*/ 1312254 w 2967861"/>
                <a:gd name="connsiteY281" fmla="*/ 386195 h 2340761"/>
                <a:gd name="connsiteX282" fmla="*/ 1314427 w 2967861"/>
                <a:gd name="connsiteY282" fmla="*/ 401096 h 2340761"/>
                <a:gd name="connsiteX283" fmla="*/ 1316601 w 2967861"/>
                <a:gd name="connsiteY283" fmla="*/ 418170 h 2340761"/>
                <a:gd name="connsiteX284" fmla="*/ 1319705 w 2967861"/>
                <a:gd name="connsiteY284" fmla="*/ 435245 h 2340761"/>
                <a:gd name="connsiteX285" fmla="*/ 1316601 w 2967861"/>
                <a:gd name="connsiteY285" fmla="*/ 453251 h 2340761"/>
                <a:gd name="connsiteX286" fmla="*/ 1310392 w 2967861"/>
                <a:gd name="connsiteY286" fmla="*/ 464737 h 2340761"/>
                <a:gd name="connsiteX287" fmla="*/ 1303251 w 2967861"/>
                <a:gd name="connsiteY287" fmla="*/ 479639 h 2340761"/>
                <a:gd name="connsiteX288" fmla="*/ 1296111 w 2967861"/>
                <a:gd name="connsiteY288" fmla="*/ 492367 h 2340761"/>
                <a:gd name="connsiteX289" fmla="*/ 1293006 w 2967861"/>
                <a:gd name="connsiteY289" fmla="*/ 494540 h 2340761"/>
                <a:gd name="connsiteX290" fmla="*/ 1290833 w 2967861"/>
                <a:gd name="connsiteY290" fmla="*/ 495472 h 2340761"/>
                <a:gd name="connsiteX291" fmla="*/ 1289902 w 2967861"/>
                <a:gd name="connsiteY291" fmla="*/ 497645 h 2340761"/>
                <a:gd name="connsiteX292" fmla="*/ 1269102 w 2967861"/>
                <a:gd name="connsiteY292" fmla="*/ 497645 h 2340761"/>
                <a:gd name="connsiteX293" fmla="*/ 1269102 w 2967861"/>
                <a:gd name="connsiteY293" fmla="*/ 492057 h 2340761"/>
                <a:gd name="connsiteX294" fmla="*/ 1276243 w 2967861"/>
                <a:gd name="connsiteY294" fmla="*/ 489883 h 2340761"/>
                <a:gd name="connsiteX295" fmla="*/ 1282452 w 2967861"/>
                <a:gd name="connsiteY295" fmla="*/ 486779 h 2340761"/>
                <a:gd name="connsiteX296" fmla="*/ 1287729 w 2967861"/>
                <a:gd name="connsiteY296" fmla="*/ 484606 h 2340761"/>
                <a:gd name="connsiteX297" fmla="*/ 1290833 w 2967861"/>
                <a:gd name="connsiteY297" fmla="*/ 480260 h 2340761"/>
                <a:gd name="connsiteX298" fmla="*/ 1296111 w 2967861"/>
                <a:gd name="connsiteY298" fmla="*/ 477155 h 2340761"/>
                <a:gd name="connsiteX299" fmla="*/ 1296111 w 2967861"/>
                <a:gd name="connsiteY299" fmla="*/ 460081 h 2340761"/>
                <a:gd name="connsiteX300" fmla="*/ 1300147 w 2967861"/>
                <a:gd name="connsiteY300" fmla="*/ 447352 h 2340761"/>
                <a:gd name="connsiteX301" fmla="*/ 1305424 w 2967861"/>
                <a:gd name="connsiteY301" fmla="*/ 435866 h 2340761"/>
                <a:gd name="connsiteX302" fmla="*/ 1302320 w 2967861"/>
                <a:gd name="connsiteY302" fmla="*/ 429657 h 2340761"/>
                <a:gd name="connsiteX303" fmla="*/ 1300147 w 2967861"/>
                <a:gd name="connsiteY303" fmla="*/ 423448 h 2340761"/>
                <a:gd name="connsiteX304" fmla="*/ 1296111 w 2967861"/>
                <a:gd name="connsiteY304" fmla="*/ 420344 h 2340761"/>
                <a:gd name="connsiteX305" fmla="*/ 1293006 w 2967861"/>
                <a:gd name="connsiteY305" fmla="*/ 415997 h 2340761"/>
                <a:gd name="connsiteX306" fmla="*/ 1290833 w 2967861"/>
                <a:gd name="connsiteY306" fmla="*/ 412893 h 2340761"/>
                <a:gd name="connsiteX307" fmla="*/ 1289902 w 2967861"/>
                <a:gd name="connsiteY307" fmla="*/ 407615 h 2340761"/>
                <a:gd name="connsiteX308" fmla="*/ 1289902 w 2967861"/>
                <a:gd name="connsiteY308" fmla="*/ 400165 h 2340761"/>
                <a:gd name="connsiteX309" fmla="*/ 1293006 w 2967861"/>
                <a:gd name="connsiteY309" fmla="*/ 390541 h 2340761"/>
                <a:gd name="connsiteX310" fmla="*/ 1296111 w 2967861"/>
                <a:gd name="connsiteY310" fmla="*/ 379054 h 2340761"/>
                <a:gd name="connsiteX311" fmla="*/ 1296111 w 2967861"/>
                <a:gd name="connsiteY311" fmla="*/ 366326 h 2340761"/>
                <a:gd name="connsiteX312" fmla="*/ 1293006 w 2967861"/>
                <a:gd name="connsiteY312" fmla="*/ 355771 h 2340761"/>
                <a:gd name="connsiteX313" fmla="*/ 1289902 w 2967861"/>
                <a:gd name="connsiteY313" fmla="*/ 340870 h 2340761"/>
                <a:gd name="connsiteX314" fmla="*/ 1283693 w 2967861"/>
                <a:gd name="connsiteY314" fmla="*/ 328141 h 2340761"/>
                <a:gd name="connsiteX315" fmla="*/ 1280589 w 2967861"/>
                <a:gd name="connsiteY315" fmla="*/ 318517 h 2340761"/>
                <a:gd name="connsiteX316" fmla="*/ 1282762 w 2967861"/>
                <a:gd name="connsiteY316" fmla="*/ 311067 h 2340761"/>
                <a:gd name="connsiteX317" fmla="*/ 1283693 w 2967861"/>
                <a:gd name="connsiteY317" fmla="*/ 299580 h 2340761"/>
                <a:gd name="connsiteX318" fmla="*/ 1287729 w 2967861"/>
                <a:gd name="connsiteY318" fmla="*/ 286852 h 2340761"/>
                <a:gd name="connsiteX319" fmla="*/ 1290833 w 2967861"/>
                <a:gd name="connsiteY319" fmla="*/ 271951 h 2340761"/>
                <a:gd name="connsiteX320" fmla="*/ 1293006 w 2967861"/>
                <a:gd name="connsiteY320" fmla="*/ 257049 h 2340761"/>
                <a:gd name="connsiteX321" fmla="*/ 1285866 w 2967861"/>
                <a:gd name="connsiteY321" fmla="*/ 249598 h 2340761"/>
                <a:gd name="connsiteX322" fmla="*/ 1280589 w 2967861"/>
                <a:gd name="connsiteY322" fmla="*/ 239975 h 2340761"/>
                <a:gd name="connsiteX323" fmla="*/ 1260720 w 2967861"/>
                <a:gd name="connsiteY323" fmla="*/ 239043 h 2340761"/>
                <a:gd name="connsiteX324" fmla="*/ 1243956 w 2967861"/>
                <a:gd name="connsiteY324" fmla="*/ 239975 h 2340761"/>
                <a:gd name="connsiteX325" fmla="*/ 1234643 w 2967861"/>
                <a:gd name="connsiteY325" fmla="*/ 246184 h 2340761"/>
                <a:gd name="connsiteX326" fmla="*/ 1227502 w 2967861"/>
                <a:gd name="connsiteY326" fmla="*/ 254566 h 2340761"/>
                <a:gd name="connsiteX327" fmla="*/ 1222225 w 2967861"/>
                <a:gd name="connsiteY327" fmla="*/ 266052 h 2340761"/>
                <a:gd name="connsiteX328" fmla="*/ 1218189 w 2967861"/>
                <a:gd name="connsiteY328" fmla="*/ 276607 h 2340761"/>
                <a:gd name="connsiteX329" fmla="*/ 1215085 w 2967861"/>
                <a:gd name="connsiteY329" fmla="*/ 290267 h 2340761"/>
                <a:gd name="connsiteX330" fmla="*/ 1211049 w 2967861"/>
                <a:gd name="connsiteY330" fmla="*/ 300822 h 2340761"/>
                <a:gd name="connsiteX331" fmla="*/ 1203909 w 2967861"/>
                <a:gd name="connsiteY331" fmla="*/ 310446 h 2340761"/>
                <a:gd name="connsiteX332" fmla="*/ 1193353 w 2967861"/>
                <a:gd name="connsiteY332" fmla="*/ 317896 h 2340761"/>
                <a:gd name="connsiteX333" fmla="*/ 1196458 w 2967861"/>
                <a:gd name="connsiteY333" fmla="*/ 338075 h 2340761"/>
                <a:gd name="connsiteX334" fmla="*/ 1198631 w 2967861"/>
                <a:gd name="connsiteY334" fmla="*/ 352977 h 2340761"/>
                <a:gd name="connsiteX335" fmla="*/ 1202667 w 2967861"/>
                <a:gd name="connsiteY335" fmla="*/ 370051 h 2340761"/>
                <a:gd name="connsiteX336" fmla="*/ 1200494 w 2967861"/>
                <a:gd name="connsiteY336" fmla="*/ 392403 h 2340761"/>
                <a:gd name="connsiteX337" fmla="*/ 1217258 w 2967861"/>
                <a:gd name="connsiteY337" fmla="*/ 392403 h 2340761"/>
                <a:gd name="connsiteX338" fmla="*/ 1218189 w 2967861"/>
                <a:gd name="connsiteY338" fmla="*/ 399854 h 2340761"/>
                <a:gd name="connsiteX339" fmla="*/ 1222225 w 2967861"/>
                <a:gd name="connsiteY339" fmla="*/ 405132 h 2340761"/>
                <a:gd name="connsiteX340" fmla="*/ 1224398 w 2967861"/>
                <a:gd name="connsiteY340" fmla="*/ 410409 h 2340761"/>
                <a:gd name="connsiteX341" fmla="*/ 1227502 w 2967861"/>
                <a:gd name="connsiteY341" fmla="*/ 414756 h 2340761"/>
                <a:gd name="connsiteX342" fmla="*/ 1232780 w 2967861"/>
                <a:gd name="connsiteY342" fmla="*/ 420033 h 2340761"/>
                <a:gd name="connsiteX343" fmla="*/ 1231849 w 2967861"/>
                <a:gd name="connsiteY343" fmla="*/ 423138 h 2340761"/>
                <a:gd name="connsiteX344" fmla="*/ 1231849 w 2967861"/>
                <a:gd name="connsiteY344" fmla="*/ 425311 h 2340761"/>
                <a:gd name="connsiteX345" fmla="*/ 1229676 w 2967861"/>
                <a:gd name="connsiteY345" fmla="*/ 427484 h 2340761"/>
                <a:gd name="connsiteX346" fmla="*/ 1220362 w 2967861"/>
                <a:gd name="connsiteY346" fmla="*/ 423138 h 2340761"/>
                <a:gd name="connsiteX347" fmla="*/ 1205771 w 2967861"/>
                <a:gd name="connsiteY347" fmla="*/ 415687 h 2340761"/>
                <a:gd name="connsiteX348" fmla="*/ 1190249 w 2967861"/>
                <a:gd name="connsiteY348" fmla="*/ 402959 h 2340761"/>
                <a:gd name="connsiteX349" fmla="*/ 1171622 w 2967861"/>
                <a:gd name="connsiteY349" fmla="*/ 390230 h 2340761"/>
                <a:gd name="connsiteX350" fmla="*/ 1159204 w 2967861"/>
                <a:gd name="connsiteY350" fmla="*/ 377502 h 2340761"/>
                <a:gd name="connsiteX351" fmla="*/ 1149891 w 2967861"/>
                <a:gd name="connsiteY351" fmla="*/ 366016 h 2340761"/>
                <a:gd name="connsiteX352" fmla="*/ 1142751 w 2967861"/>
                <a:gd name="connsiteY352" fmla="*/ 366016 h 2340761"/>
                <a:gd name="connsiteX353" fmla="*/ 1135611 w 2967861"/>
                <a:gd name="connsiteY353" fmla="*/ 366016 h 2340761"/>
                <a:gd name="connsiteX354" fmla="*/ 1130333 w 2967861"/>
                <a:gd name="connsiteY354" fmla="*/ 363842 h 2340761"/>
                <a:gd name="connsiteX355" fmla="*/ 1126297 w 2967861"/>
                <a:gd name="connsiteY355" fmla="*/ 362911 h 2340761"/>
                <a:gd name="connsiteX356" fmla="*/ 1119157 w 2967861"/>
                <a:gd name="connsiteY356" fmla="*/ 366016 h 2340761"/>
                <a:gd name="connsiteX357" fmla="*/ 1116052 w 2967861"/>
                <a:gd name="connsiteY357" fmla="*/ 368189 h 2340761"/>
                <a:gd name="connsiteX358" fmla="*/ 1112017 w 2967861"/>
                <a:gd name="connsiteY358" fmla="*/ 371293 h 2340761"/>
                <a:gd name="connsiteX359" fmla="*/ 1106739 w 2967861"/>
                <a:gd name="connsiteY359" fmla="*/ 375639 h 2340761"/>
                <a:gd name="connsiteX360" fmla="*/ 1106739 w 2967861"/>
                <a:gd name="connsiteY360" fmla="*/ 383090 h 2340761"/>
                <a:gd name="connsiteX361" fmla="*/ 1106739 w 2967861"/>
                <a:gd name="connsiteY361" fmla="*/ 388368 h 2340761"/>
                <a:gd name="connsiteX362" fmla="*/ 1108912 w 2967861"/>
                <a:gd name="connsiteY362" fmla="*/ 392714 h 2340761"/>
                <a:gd name="connsiteX363" fmla="*/ 1111085 w 2967861"/>
                <a:gd name="connsiteY363" fmla="*/ 395818 h 2340761"/>
                <a:gd name="connsiteX364" fmla="*/ 1114190 w 2967861"/>
                <a:gd name="connsiteY364" fmla="*/ 400165 h 2340761"/>
                <a:gd name="connsiteX365" fmla="*/ 1114190 w 2967861"/>
                <a:gd name="connsiteY365" fmla="*/ 405442 h 2340761"/>
                <a:gd name="connsiteX366" fmla="*/ 1112017 w 2967861"/>
                <a:gd name="connsiteY366" fmla="*/ 410720 h 2340761"/>
                <a:gd name="connsiteX367" fmla="*/ 1112017 w 2967861"/>
                <a:gd name="connsiteY367" fmla="*/ 415066 h 2340761"/>
                <a:gd name="connsiteX368" fmla="*/ 1111085 w 2967861"/>
                <a:gd name="connsiteY368" fmla="*/ 415997 h 2340761"/>
                <a:gd name="connsiteX369" fmla="*/ 1108912 w 2967861"/>
                <a:gd name="connsiteY369" fmla="*/ 420344 h 2340761"/>
                <a:gd name="connsiteX370" fmla="*/ 1106739 w 2967861"/>
                <a:gd name="connsiteY370" fmla="*/ 423448 h 2340761"/>
                <a:gd name="connsiteX371" fmla="*/ 1099599 w 2967861"/>
                <a:gd name="connsiteY371" fmla="*/ 422517 h 2340761"/>
                <a:gd name="connsiteX372" fmla="*/ 1096495 w 2967861"/>
                <a:gd name="connsiteY372" fmla="*/ 422517 h 2340761"/>
                <a:gd name="connsiteX373" fmla="*/ 1094321 w 2967861"/>
                <a:gd name="connsiteY373" fmla="*/ 420344 h 2340761"/>
                <a:gd name="connsiteX374" fmla="*/ 1092148 w 2967861"/>
                <a:gd name="connsiteY374" fmla="*/ 418170 h 2340761"/>
                <a:gd name="connsiteX375" fmla="*/ 1089044 w 2967861"/>
                <a:gd name="connsiteY375" fmla="*/ 415066 h 2340761"/>
                <a:gd name="connsiteX376" fmla="*/ 1086871 w 2967861"/>
                <a:gd name="connsiteY376" fmla="*/ 412893 h 2340761"/>
                <a:gd name="connsiteX377" fmla="*/ 1083766 w 2967861"/>
                <a:gd name="connsiteY377" fmla="*/ 412893 h 2340761"/>
                <a:gd name="connsiteX378" fmla="*/ 1072280 w 2967861"/>
                <a:gd name="connsiteY378" fmla="*/ 415997 h 2340761"/>
                <a:gd name="connsiteX379" fmla="*/ 1061724 w 2967861"/>
                <a:gd name="connsiteY379" fmla="*/ 420344 h 2340761"/>
                <a:gd name="connsiteX380" fmla="*/ 1048065 w 2967861"/>
                <a:gd name="connsiteY380" fmla="*/ 425621 h 2340761"/>
                <a:gd name="connsiteX381" fmla="*/ 1035647 w 2967861"/>
                <a:gd name="connsiteY381" fmla="*/ 430899 h 2340761"/>
                <a:gd name="connsiteX382" fmla="*/ 1030369 w 2967861"/>
                <a:gd name="connsiteY382" fmla="*/ 436176 h 2340761"/>
                <a:gd name="connsiteX383" fmla="*/ 1021056 w 2967861"/>
                <a:gd name="connsiteY383" fmla="*/ 436176 h 2340761"/>
                <a:gd name="connsiteX384" fmla="*/ 1028196 w 2967861"/>
                <a:gd name="connsiteY384" fmla="*/ 425621 h 2340761"/>
                <a:gd name="connsiteX385" fmla="*/ 1035336 w 2967861"/>
                <a:gd name="connsiteY385" fmla="*/ 420344 h 2340761"/>
                <a:gd name="connsiteX386" fmla="*/ 1044650 w 2967861"/>
                <a:gd name="connsiteY386" fmla="*/ 415066 h 2340761"/>
                <a:gd name="connsiteX387" fmla="*/ 1053963 w 2967861"/>
                <a:gd name="connsiteY387" fmla="*/ 407615 h 2340761"/>
                <a:gd name="connsiteX388" fmla="*/ 1040304 w 2967861"/>
                <a:gd name="connsiteY388" fmla="*/ 403269 h 2340761"/>
                <a:gd name="connsiteX389" fmla="*/ 1025713 w 2967861"/>
                <a:gd name="connsiteY389" fmla="*/ 400165 h 2340761"/>
                <a:gd name="connsiteX390" fmla="*/ 1010190 w 2967861"/>
                <a:gd name="connsiteY390" fmla="*/ 400165 h 2340761"/>
                <a:gd name="connsiteX391" fmla="*/ 1008017 w 2967861"/>
                <a:gd name="connsiteY391" fmla="*/ 407615 h 2340761"/>
                <a:gd name="connsiteX392" fmla="*/ 1008017 w 2967861"/>
                <a:gd name="connsiteY392" fmla="*/ 412893 h 2340761"/>
                <a:gd name="connsiteX393" fmla="*/ 1005844 w 2967861"/>
                <a:gd name="connsiteY393" fmla="*/ 415997 h 2340761"/>
                <a:gd name="connsiteX394" fmla="*/ 1003671 w 2967861"/>
                <a:gd name="connsiteY394" fmla="*/ 420344 h 2340761"/>
                <a:gd name="connsiteX395" fmla="*/ 1000567 w 2967861"/>
                <a:gd name="connsiteY395" fmla="*/ 423448 h 2340761"/>
                <a:gd name="connsiteX396" fmla="*/ 1000567 w 2967861"/>
                <a:gd name="connsiteY396" fmla="*/ 427794 h 2340761"/>
                <a:gd name="connsiteX397" fmla="*/ 996531 w 2967861"/>
                <a:gd name="connsiteY397" fmla="*/ 425621 h 2340761"/>
                <a:gd name="connsiteX398" fmla="*/ 995600 w 2967861"/>
                <a:gd name="connsiteY398" fmla="*/ 422517 h 2340761"/>
                <a:gd name="connsiteX399" fmla="*/ 993426 w 2967861"/>
                <a:gd name="connsiteY399" fmla="*/ 420344 h 2340761"/>
                <a:gd name="connsiteX400" fmla="*/ 991253 w 2967861"/>
                <a:gd name="connsiteY400" fmla="*/ 415997 h 2340761"/>
                <a:gd name="connsiteX401" fmla="*/ 990322 w 2967861"/>
                <a:gd name="connsiteY401" fmla="*/ 412893 h 2340761"/>
                <a:gd name="connsiteX402" fmla="*/ 986286 w 2967861"/>
                <a:gd name="connsiteY402" fmla="*/ 410720 h 2340761"/>
                <a:gd name="connsiteX403" fmla="*/ 983182 w 2967861"/>
                <a:gd name="connsiteY403" fmla="*/ 408547 h 2340761"/>
                <a:gd name="connsiteX404" fmla="*/ 981009 w 2967861"/>
                <a:gd name="connsiteY404" fmla="*/ 410720 h 2340761"/>
                <a:gd name="connsiteX405" fmla="*/ 975731 w 2967861"/>
                <a:gd name="connsiteY405" fmla="*/ 410720 h 2340761"/>
                <a:gd name="connsiteX406" fmla="*/ 969522 w 2967861"/>
                <a:gd name="connsiteY406" fmla="*/ 412893 h 2340761"/>
                <a:gd name="connsiteX407" fmla="*/ 957104 w 2967861"/>
                <a:gd name="connsiteY407" fmla="*/ 429967 h 2340761"/>
                <a:gd name="connsiteX408" fmla="*/ 942513 w 2967861"/>
                <a:gd name="connsiteY408" fmla="*/ 443627 h 2340761"/>
                <a:gd name="connsiteX409" fmla="*/ 930095 w 2967861"/>
                <a:gd name="connsiteY409" fmla="*/ 460702 h 2340761"/>
                <a:gd name="connsiteX410" fmla="*/ 932269 w 2967861"/>
                <a:gd name="connsiteY410" fmla="*/ 465979 h 2340761"/>
                <a:gd name="connsiteX411" fmla="*/ 932269 w 2967861"/>
                <a:gd name="connsiteY411" fmla="*/ 470325 h 2340761"/>
                <a:gd name="connsiteX412" fmla="*/ 932269 w 2967861"/>
                <a:gd name="connsiteY412" fmla="*/ 475603 h 2340761"/>
                <a:gd name="connsiteX413" fmla="*/ 932269 w 2967861"/>
                <a:gd name="connsiteY413" fmla="*/ 479949 h 2340761"/>
                <a:gd name="connsiteX414" fmla="*/ 930095 w 2967861"/>
                <a:gd name="connsiteY414" fmla="*/ 485227 h 2340761"/>
                <a:gd name="connsiteX415" fmla="*/ 926060 w 2967861"/>
                <a:gd name="connsiteY415" fmla="*/ 487400 h 2340761"/>
                <a:gd name="connsiteX416" fmla="*/ 925128 w 2967861"/>
                <a:gd name="connsiteY416" fmla="*/ 487400 h 2340761"/>
                <a:gd name="connsiteX417" fmla="*/ 922955 w 2967861"/>
                <a:gd name="connsiteY417" fmla="*/ 488331 h 2340761"/>
                <a:gd name="connsiteX418" fmla="*/ 920782 w 2967861"/>
                <a:gd name="connsiteY418" fmla="*/ 488331 h 2340761"/>
                <a:gd name="connsiteX419" fmla="*/ 915504 w 2967861"/>
                <a:gd name="connsiteY419" fmla="*/ 488331 h 2340761"/>
                <a:gd name="connsiteX420" fmla="*/ 911469 w 2967861"/>
                <a:gd name="connsiteY420" fmla="*/ 487400 h 2340761"/>
                <a:gd name="connsiteX421" fmla="*/ 908364 w 2967861"/>
                <a:gd name="connsiteY421" fmla="*/ 485227 h 2340761"/>
                <a:gd name="connsiteX422" fmla="*/ 906191 w 2967861"/>
                <a:gd name="connsiteY422" fmla="*/ 483054 h 2340761"/>
                <a:gd name="connsiteX423" fmla="*/ 900914 w 2967861"/>
                <a:gd name="connsiteY423" fmla="*/ 480881 h 2340761"/>
                <a:gd name="connsiteX424" fmla="*/ 900914 w 2967861"/>
                <a:gd name="connsiteY424" fmla="*/ 460702 h 2340761"/>
                <a:gd name="connsiteX425" fmla="*/ 908054 w 2967861"/>
                <a:gd name="connsiteY425" fmla="*/ 460702 h 2340761"/>
                <a:gd name="connsiteX426" fmla="*/ 911158 w 2967861"/>
                <a:gd name="connsiteY426" fmla="*/ 458528 h 2340761"/>
                <a:gd name="connsiteX427" fmla="*/ 913331 w 2967861"/>
                <a:gd name="connsiteY427" fmla="*/ 458528 h 2340761"/>
                <a:gd name="connsiteX428" fmla="*/ 917367 w 2967861"/>
                <a:gd name="connsiteY428" fmla="*/ 457597 h 2340761"/>
                <a:gd name="connsiteX429" fmla="*/ 917367 w 2967861"/>
                <a:gd name="connsiteY429" fmla="*/ 447973 h 2340761"/>
                <a:gd name="connsiteX430" fmla="*/ 911158 w 2967861"/>
                <a:gd name="connsiteY430" fmla="*/ 438349 h 2340761"/>
                <a:gd name="connsiteX431" fmla="*/ 904018 w 2967861"/>
                <a:gd name="connsiteY431" fmla="*/ 427794 h 2340761"/>
                <a:gd name="connsiteX432" fmla="*/ 896878 w 2967861"/>
                <a:gd name="connsiteY432" fmla="*/ 420344 h 2340761"/>
                <a:gd name="connsiteX433" fmla="*/ 866765 w 2967861"/>
                <a:gd name="connsiteY433" fmla="*/ 420344 h 2340761"/>
                <a:gd name="connsiteX434" fmla="*/ 873905 w 2967861"/>
                <a:gd name="connsiteY434" fmla="*/ 464737 h 2340761"/>
                <a:gd name="connsiteX435" fmla="*/ 877009 w 2967861"/>
                <a:gd name="connsiteY435" fmla="*/ 504785 h 2340761"/>
                <a:gd name="connsiteX436" fmla="*/ 869869 w 2967861"/>
                <a:gd name="connsiteY436" fmla="*/ 502612 h 2340761"/>
                <a:gd name="connsiteX437" fmla="*/ 862729 w 2967861"/>
                <a:gd name="connsiteY437" fmla="*/ 501680 h 2340761"/>
                <a:gd name="connsiteX438" fmla="*/ 855588 w 2967861"/>
                <a:gd name="connsiteY438" fmla="*/ 499507 h 2340761"/>
                <a:gd name="connsiteX439" fmla="*/ 850311 w 2967861"/>
                <a:gd name="connsiteY439" fmla="*/ 497334 h 2340761"/>
                <a:gd name="connsiteX440" fmla="*/ 840997 w 2967861"/>
                <a:gd name="connsiteY440" fmla="*/ 510062 h 2340761"/>
                <a:gd name="connsiteX441" fmla="*/ 830442 w 2967861"/>
                <a:gd name="connsiteY441" fmla="*/ 521549 h 2340761"/>
                <a:gd name="connsiteX442" fmla="*/ 813678 w 2967861"/>
                <a:gd name="connsiteY442" fmla="*/ 529000 h 2340761"/>
                <a:gd name="connsiteX443" fmla="*/ 815851 w 2967861"/>
                <a:gd name="connsiteY443" fmla="*/ 534277 h 2340761"/>
                <a:gd name="connsiteX444" fmla="*/ 815851 w 2967861"/>
                <a:gd name="connsiteY444" fmla="*/ 537382 h 2340761"/>
                <a:gd name="connsiteX445" fmla="*/ 815851 w 2967861"/>
                <a:gd name="connsiteY445" fmla="*/ 539555 h 2340761"/>
                <a:gd name="connsiteX446" fmla="*/ 818025 w 2967861"/>
                <a:gd name="connsiteY446" fmla="*/ 541728 h 2340761"/>
                <a:gd name="connsiteX447" fmla="*/ 818956 w 2967861"/>
                <a:gd name="connsiteY447" fmla="*/ 543901 h 2340761"/>
                <a:gd name="connsiteX448" fmla="*/ 821129 w 2967861"/>
                <a:gd name="connsiteY448" fmla="*/ 544832 h 2340761"/>
                <a:gd name="connsiteX449" fmla="*/ 821129 w 2967861"/>
                <a:gd name="connsiteY449" fmla="*/ 551041 h 2340761"/>
                <a:gd name="connsiteX450" fmla="*/ 818956 w 2967861"/>
                <a:gd name="connsiteY450" fmla="*/ 556319 h 2340761"/>
                <a:gd name="connsiteX451" fmla="*/ 818025 w 2967861"/>
                <a:gd name="connsiteY451" fmla="*/ 558492 h 2340761"/>
                <a:gd name="connsiteX452" fmla="*/ 815851 w 2967861"/>
                <a:gd name="connsiteY452" fmla="*/ 561596 h 2340761"/>
                <a:gd name="connsiteX453" fmla="*/ 813678 w 2967861"/>
                <a:gd name="connsiteY453" fmla="*/ 565943 h 2340761"/>
                <a:gd name="connsiteX454" fmla="*/ 799087 w 2967861"/>
                <a:gd name="connsiteY454" fmla="*/ 559734 h 2340761"/>
                <a:gd name="connsiteX455" fmla="*/ 786669 w 2967861"/>
                <a:gd name="connsiteY455" fmla="*/ 552283 h 2340761"/>
                <a:gd name="connsiteX456" fmla="*/ 774252 w 2967861"/>
                <a:gd name="connsiteY456" fmla="*/ 544832 h 2340761"/>
                <a:gd name="connsiteX457" fmla="*/ 774252 w 2967861"/>
                <a:gd name="connsiteY457" fmla="*/ 549179 h 2340761"/>
                <a:gd name="connsiteX458" fmla="*/ 767732 w 2967861"/>
                <a:gd name="connsiteY458" fmla="*/ 549179 h 2340761"/>
                <a:gd name="connsiteX459" fmla="*/ 767732 w 2967861"/>
                <a:gd name="connsiteY459" fmla="*/ 559734 h 2340761"/>
                <a:gd name="connsiteX460" fmla="*/ 769906 w 2967861"/>
                <a:gd name="connsiteY460" fmla="*/ 569358 h 2340761"/>
                <a:gd name="connsiteX461" fmla="*/ 772079 w 2967861"/>
                <a:gd name="connsiteY461" fmla="*/ 582086 h 2340761"/>
                <a:gd name="connsiteX462" fmla="*/ 764938 w 2967861"/>
                <a:gd name="connsiteY462" fmla="*/ 581155 h 2340761"/>
                <a:gd name="connsiteX463" fmla="*/ 760903 w 2967861"/>
                <a:gd name="connsiteY463" fmla="*/ 576808 h 2340761"/>
                <a:gd name="connsiteX464" fmla="*/ 755625 w 2967861"/>
                <a:gd name="connsiteY464" fmla="*/ 574635 h 2340761"/>
                <a:gd name="connsiteX465" fmla="*/ 752520 w 2967861"/>
                <a:gd name="connsiteY465" fmla="*/ 569358 h 2340761"/>
                <a:gd name="connsiteX466" fmla="*/ 748485 w 2967861"/>
                <a:gd name="connsiteY466" fmla="*/ 559734 h 2340761"/>
                <a:gd name="connsiteX467" fmla="*/ 745380 w 2967861"/>
                <a:gd name="connsiteY467" fmla="*/ 544832 h 2340761"/>
                <a:gd name="connsiteX468" fmla="*/ 743207 w 2967861"/>
                <a:gd name="connsiteY468" fmla="*/ 526827 h 2340761"/>
                <a:gd name="connsiteX469" fmla="*/ 741034 w 2967861"/>
                <a:gd name="connsiteY469" fmla="*/ 509752 h 2340761"/>
                <a:gd name="connsiteX470" fmla="*/ 738861 w 2967861"/>
                <a:gd name="connsiteY470" fmla="*/ 497024 h 2340761"/>
                <a:gd name="connsiteX471" fmla="*/ 753452 w 2967861"/>
                <a:gd name="connsiteY471" fmla="*/ 502301 h 2340761"/>
                <a:gd name="connsiteX472" fmla="*/ 768043 w 2967861"/>
                <a:gd name="connsiteY472" fmla="*/ 509752 h 2340761"/>
                <a:gd name="connsiteX473" fmla="*/ 784807 w 2967861"/>
                <a:gd name="connsiteY473" fmla="*/ 517203 h 2340761"/>
                <a:gd name="connsiteX474" fmla="*/ 802502 w 2967861"/>
                <a:gd name="connsiteY474" fmla="*/ 517203 h 2340761"/>
                <a:gd name="connsiteX475" fmla="*/ 819266 w 2967861"/>
                <a:gd name="connsiteY475" fmla="*/ 508821 h 2340761"/>
                <a:gd name="connsiteX476" fmla="*/ 831684 w 2967861"/>
                <a:gd name="connsiteY476" fmla="*/ 495161 h 2340761"/>
                <a:gd name="connsiteX477" fmla="*/ 833857 w 2967861"/>
                <a:gd name="connsiteY477" fmla="*/ 479328 h 2340761"/>
                <a:gd name="connsiteX478" fmla="*/ 830753 w 2967861"/>
                <a:gd name="connsiteY478" fmla="*/ 462254 h 2340761"/>
                <a:gd name="connsiteX479" fmla="*/ 819266 w 2967861"/>
                <a:gd name="connsiteY479" fmla="*/ 445179 h 2340761"/>
                <a:gd name="connsiteX480" fmla="*/ 806848 w 2967861"/>
                <a:gd name="connsiteY480" fmla="*/ 429347 h 2340761"/>
                <a:gd name="connsiteX481" fmla="*/ 792258 w 2967861"/>
                <a:gd name="connsiteY481" fmla="*/ 414445 h 2340761"/>
                <a:gd name="connsiteX482" fmla="*/ 777667 w 2967861"/>
                <a:gd name="connsiteY482" fmla="*/ 402959 h 2340761"/>
                <a:gd name="connsiteX483" fmla="*/ 765249 w 2967861"/>
                <a:gd name="connsiteY483" fmla="*/ 395508 h 2340761"/>
                <a:gd name="connsiteX484" fmla="*/ 732031 w 2967861"/>
                <a:gd name="connsiteY484" fmla="*/ 392403 h 2340761"/>
                <a:gd name="connsiteX485" fmla="*/ 726753 w 2967861"/>
                <a:gd name="connsiteY485" fmla="*/ 386195 h 2340761"/>
                <a:gd name="connsiteX486" fmla="*/ 721476 w 2967861"/>
                <a:gd name="connsiteY486" fmla="*/ 380917 h 2340761"/>
                <a:gd name="connsiteX487" fmla="*/ 719303 w 2967861"/>
                <a:gd name="connsiteY487" fmla="*/ 375639 h 2340761"/>
                <a:gd name="connsiteX488" fmla="*/ 717130 w 2967861"/>
                <a:gd name="connsiteY488" fmla="*/ 371293 h 2340761"/>
                <a:gd name="connsiteX489" fmla="*/ 711852 w 2967861"/>
                <a:gd name="connsiteY489" fmla="*/ 371293 h 2340761"/>
                <a:gd name="connsiteX490" fmla="*/ 704712 w 2967861"/>
                <a:gd name="connsiteY490" fmla="*/ 373466 h 2340761"/>
                <a:gd name="connsiteX491" fmla="*/ 692294 w 2967861"/>
                <a:gd name="connsiteY491" fmla="*/ 378744 h 2340761"/>
                <a:gd name="connsiteX492" fmla="*/ 690121 w 2967861"/>
                <a:gd name="connsiteY492" fmla="*/ 375639 h 2340761"/>
                <a:gd name="connsiteX493" fmla="*/ 689190 w 2967861"/>
                <a:gd name="connsiteY493" fmla="*/ 373466 h 2340761"/>
                <a:gd name="connsiteX494" fmla="*/ 687016 w 2967861"/>
                <a:gd name="connsiteY494" fmla="*/ 373466 h 2340761"/>
                <a:gd name="connsiteX495" fmla="*/ 684843 w 2967861"/>
                <a:gd name="connsiteY495" fmla="*/ 370362 h 2340761"/>
                <a:gd name="connsiteX496" fmla="*/ 684843 w 2967861"/>
                <a:gd name="connsiteY496" fmla="*/ 366016 h 2340761"/>
                <a:gd name="connsiteX497" fmla="*/ 687016 w 2967861"/>
                <a:gd name="connsiteY497" fmla="*/ 363842 h 2340761"/>
                <a:gd name="connsiteX498" fmla="*/ 687016 w 2967861"/>
                <a:gd name="connsiteY498" fmla="*/ 362911 h 2340761"/>
                <a:gd name="connsiteX499" fmla="*/ 689190 w 2967861"/>
                <a:gd name="connsiteY499" fmla="*/ 362911 h 2340761"/>
                <a:gd name="connsiteX500" fmla="*/ 690121 w 2967861"/>
                <a:gd name="connsiteY500" fmla="*/ 360738 h 2340761"/>
                <a:gd name="connsiteX501" fmla="*/ 692294 w 2967861"/>
                <a:gd name="connsiteY501" fmla="*/ 358565 h 2340761"/>
                <a:gd name="connsiteX502" fmla="*/ 689190 w 2967861"/>
                <a:gd name="connsiteY502" fmla="*/ 343664 h 2340761"/>
                <a:gd name="connsiteX503" fmla="*/ 682981 w 2967861"/>
                <a:gd name="connsiteY503" fmla="*/ 336213 h 2340761"/>
                <a:gd name="connsiteX504" fmla="*/ 675840 w 2967861"/>
                <a:gd name="connsiteY504" fmla="*/ 334040 h 2340761"/>
                <a:gd name="connsiteX505" fmla="*/ 668700 w 2967861"/>
                <a:gd name="connsiteY505" fmla="*/ 333108 h 2340761"/>
                <a:gd name="connsiteX506" fmla="*/ 660318 w 2967861"/>
                <a:gd name="connsiteY506" fmla="*/ 328762 h 2340761"/>
                <a:gd name="connsiteX507" fmla="*/ 653178 w 2967861"/>
                <a:gd name="connsiteY507" fmla="*/ 321311 h 2340761"/>
                <a:gd name="connsiteX508" fmla="*/ 636414 w 2967861"/>
                <a:gd name="connsiteY508" fmla="*/ 323485 h 2340761"/>
                <a:gd name="connsiteX509" fmla="*/ 619650 w 2967861"/>
                <a:gd name="connsiteY509" fmla="*/ 327831 h 2340761"/>
                <a:gd name="connsiteX510" fmla="*/ 607232 w 2967861"/>
                <a:gd name="connsiteY510" fmla="*/ 330935 h 2340761"/>
                <a:gd name="connsiteX511" fmla="*/ 595745 w 2967861"/>
                <a:gd name="connsiteY511" fmla="*/ 340559 h 2340761"/>
                <a:gd name="connsiteX512" fmla="*/ 589536 w 2967861"/>
                <a:gd name="connsiteY512" fmla="*/ 355460 h 2340761"/>
                <a:gd name="connsiteX513" fmla="*/ 583328 w 2967861"/>
                <a:gd name="connsiteY513" fmla="*/ 351114 h 2340761"/>
                <a:gd name="connsiteX514" fmla="*/ 581465 w 2967861"/>
                <a:gd name="connsiteY514" fmla="*/ 351114 h 2340761"/>
                <a:gd name="connsiteX515" fmla="*/ 579292 w 2967861"/>
                <a:gd name="connsiteY515" fmla="*/ 348941 h 2340761"/>
                <a:gd name="connsiteX516" fmla="*/ 577119 w 2967861"/>
                <a:gd name="connsiteY516" fmla="*/ 348941 h 2340761"/>
                <a:gd name="connsiteX517" fmla="*/ 574014 w 2967861"/>
                <a:gd name="connsiteY517" fmla="*/ 348941 h 2340761"/>
                <a:gd name="connsiteX518" fmla="*/ 569978 w 2967861"/>
                <a:gd name="connsiteY518" fmla="*/ 348941 h 2340761"/>
                <a:gd name="connsiteX519" fmla="*/ 564701 w 2967861"/>
                <a:gd name="connsiteY519" fmla="*/ 348941 h 2340761"/>
                <a:gd name="connsiteX520" fmla="*/ 564701 w 2967861"/>
                <a:gd name="connsiteY520" fmla="*/ 362601 h 2340761"/>
                <a:gd name="connsiteX521" fmla="*/ 560665 w 2967861"/>
                <a:gd name="connsiteY521" fmla="*/ 360428 h 2340761"/>
                <a:gd name="connsiteX522" fmla="*/ 559734 w 2967861"/>
                <a:gd name="connsiteY522" fmla="*/ 360428 h 2340761"/>
                <a:gd name="connsiteX523" fmla="*/ 557561 w 2967861"/>
                <a:gd name="connsiteY523" fmla="*/ 360428 h 2340761"/>
                <a:gd name="connsiteX524" fmla="*/ 555387 w 2967861"/>
                <a:gd name="connsiteY524" fmla="*/ 358254 h 2340761"/>
                <a:gd name="connsiteX525" fmla="*/ 535519 w 2967861"/>
                <a:gd name="connsiteY525" fmla="*/ 363532 h 2340761"/>
                <a:gd name="connsiteX526" fmla="*/ 520928 w 2967861"/>
                <a:gd name="connsiteY526" fmla="*/ 375019 h 2340761"/>
                <a:gd name="connsiteX527" fmla="*/ 511615 w 2967861"/>
                <a:gd name="connsiteY527" fmla="*/ 392093 h 2340761"/>
                <a:gd name="connsiteX528" fmla="*/ 494850 w 2967861"/>
                <a:gd name="connsiteY528" fmla="*/ 392093 h 2340761"/>
                <a:gd name="connsiteX529" fmla="*/ 494850 w 2967861"/>
                <a:gd name="connsiteY529" fmla="*/ 406994 h 2340761"/>
                <a:gd name="connsiteX530" fmla="*/ 479328 w 2967861"/>
                <a:gd name="connsiteY530" fmla="*/ 415377 h 2340761"/>
                <a:gd name="connsiteX531" fmla="*/ 466910 w 2967861"/>
                <a:gd name="connsiteY531" fmla="*/ 430278 h 2340761"/>
                <a:gd name="connsiteX532" fmla="*/ 453251 w 2967861"/>
                <a:gd name="connsiteY532" fmla="*/ 452630 h 2340761"/>
                <a:gd name="connsiteX533" fmla="*/ 442696 w 2967861"/>
                <a:gd name="connsiteY533" fmla="*/ 476845 h 2340761"/>
                <a:gd name="connsiteX534" fmla="*/ 431209 w 2967861"/>
                <a:gd name="connsiteY534" fmla="*/ 501060 h 2340761"/>
                <a:gd name="connsiteX535" fmla="*/ 420654 w 2967861"/>
                <a:gd name="connsiteY535" fmla="*/ 524343 h 2340761"/>
                <a:gd name="connsiteX536" fmla="*/ 408236 w 2967861"/>
                <a:gd name="connsiteY536" fmla="*/ 544522 h 2340761"/>
                <a:gd name="connsiteX537" fmla="*/ 394577 w 2967861"/>
                <a:gd name="connsiteY537" fmla="*/ 561596 h 2340761"/>
                <a:gd name="connsiteX538" fmla="*/ 396750 w 2967861"/>
                <a:gd name="connsiteY538" fmla="*/ 565943 h 2340761"/>
                <a:gd name="connsiteX539" fmla="*/ 396750 w 2967861"/>
                <a:gd name="connsiteY539" fmla="*/ 569047 h 2340761"/>
                <a:gd name="connsiteX540" fmla="*/ 396750 w 2967861"/>
                <a:gd name="connsiteY540" fmla="*/ 571220 h 2340761"/>
                <a:gd name="connsiteX541" fmla="*/ 398923 w 2967861"/>
                <a:gd name="connsiteY541" fmla="*/ 571220 h 2340761"/>
                <a:gd name="connsiteX542" fmla="*/ 401096 w 2967861"/>
                <a:gd name="connsiteY542" fmla="*/ 571220 h 2340761"/>
                <a:gd name="connsiteX543" fmla="*/ 404200 w 2967861"/>
                <a:gd name="connsiteY543" fmla="*/ 573393 h 2340761"/>
                <a:gd name="connsiteX544" fmla="*/ 394887 w 2967861"/>
                <a:gd name="connsiteY544" fmla="*/ 581775 h 2340761"/>
                <a:gd name="connsiteX545" fmla="*/ 384332 w 2967861"/>
                <a:gd name="connsiteY545" fmla="*/ 586122 h 2340761"/>
                <a:gd name="connsiteX546" fmla="*/ 371914 w 2967861"/>
                <a:gd name="connsiteY546" fmla="*/ 593572 h 2340761"/>
                <a:gd name="connsiteX547" fmla="*/ 369741 w 2967861"/>
                <a:gd name="connsiteY547" fmla="*/ 596677 h 2340761"/>
                <a:gd name="connsiteX548" fmla="*/ 367568 w 2967861"/>
                <a:gd name="connsiteY548" fmla="*/ 602886 h 2340761"/>
                <a:gd name="connsiteX549" fmla="*/ 366636 w 2967861"/>
                <a:gd name="connsiteY549" fmla="*/ 605990 h 2340761"/>
                <a:gd name="connsiteX550" fmla="*/ 364463 w 2967861"/>
                <a:gd name="connsiteY550" fmla="*/ 610336 h 2340761"/>
                <a:gd name="connsiteX551" fmla="*/ 360427 w 2967861"/>
                <a:gd name="connsiteY551" fmla="*/ 613441 h 2340761"/>
                <a:gd name="connsiteX552" fmla="*/ 359496 w 2967861"/>
                <a:gd name="connsiteY552" fmla="*/ 611268 h 2340761"/>
                <a:gd name="connsiteX553" fmla="*/ 357323 w 2967861"/>
                <a:gd name="connsiteY553" fmla="*/ 610336 h 2340761"/>
                <a:gd name="connsiteX554" fmla="*/ 355150 w 2967861"/>
                <a:gd name="connsiteY554" fmla="*/ 608163 h 2340761"/>
                <a:gd name="connsiteX555" fmla="*/ 352045 w 2967861"/>
                <a:gd name="connsiteY555" fmla="*/ 605990 h 2340761"/>
                <a:gd name="connsiteX556" fmla="*/ 345836 w 2967861"/>
                <a:gd name="connsiteY556" fmla="*/ 611268 h 2340761"/>
                <a:gd name="connsiteX557" fmla="*/ 340559 w 2967861"/>
                <a:gd name="connsiteY557" fmla="*/ 617477 h 2340761"/>
                <a:gd name="connsiteX558" fmla="*/ 335281 w 2967861"/>
                <a:gd name="connsiteY558" fmla="*/ 622754 h 2340761"/>
                <a:gd name="connsiteX559" fmla="*/ 331246 w 2967861"/>
                <a:gd name="connsiteY559" fmla="*/ 625859 h 2340761"/>
                <a:gd name="connsiteX560" fmla="*/ 325968 w 2967861"/>
                <a:gd name="connsiteY560" fmla="*/ 640760 h 2340761"/>
                <a:gd name="connsiteX561" fmla="*/ 323795 w 2967861"/>
                <a:gd name="connsiteY561" fmla="*/ 652247 h 2340761"/>
                <a:gd name="connsiteX562" fmla="*/ 320690 w 2967861"/>
                <a:gd name="connsiteY562" fmla="*/ 660629 h 2340761"/>
                <a:gd name="connsiteX563" fmla="*/ 311377 w 2967861"/>
                <a:gd name="connsiteY563" fmla="*/ 670252 h 2340761"/>
                <a:gd name="connsiteX564" fmla="*/ 313550 w 2967861"/>
                <a:gd name="connsiteY564" fmla="*/ 692605 h 2340761"/>
                <a:gd name="connsiteX565" fmla="*/ 316655 w 2967861"/>
                <a:gd name="connsiteY565" fmla="*/ 709679 h 2340761"/>
                <a:gd name="connsiteX566" fmla="*/ 320690 w 2967861"/>
                <a:gd name="connsiteY566" fmla="*/ 724581 h 2340761"/>
                <a:gd name="connsiteX567" fmla="*/ 322864 w 2967861"/>
                <a:gd name="connsiteY567" fmla="*/ 742586 h 2340761"/>
                <a:gd name="connsiteX568" fmla="*/ 323795 w 2967861"/>
                <a:gd name="connsiteY568" fmla="*/ 764938 h 2340761"/>
                <a:gd name="connsiteX569" fmla="*/ 327831 w 2967861"/>
                <a:gd name="connsiteY569" fmla="*/ 764938 h 2340761"/>
                <a:gd name="connsiteX570" fmla="*/ 330004 w 2967861"/>
                <a:gd name="connsiteY570" fmla="*/ 767112 h 2340761"/>
                <a:gd name="connsiteX571" fmla="*/ 330935 w 2967861"/>
                <a:gd name="connsiteY571" fmla="*/ 767112 h 2340761"/>
                <a:gd name="connsiteX572" fmla="*/ 333108 w 2967861"/>
                <a:gd name="connsiteY572" fmla="*/ 767112 h 2340761"/>
                <a:gd name="connsiteX573" fmla="*/ 335281 w 2967861"/>
                <a:gd name="connsiteY573" fmla="*/ 769285 h 2340761"/>
                <a:gd name="connsiteX574" fmla="*/ 352977 w 2967861"/>
                <a:gd name="connsiteY574" fmla="*/ 764938 h 2340761"/>
                <a:gd name="connsiteX575" fmla="*/ 364463 w 2967861"/>
                <a:gd name="connsiteY575" fmla="*/ 759661 h 2340761"/>
                <a:gd name="connsiteX576" fmla="*/ 375018 w 2967861"/>
                <a:gd name="connsiteY576" fmla="*/ 752210 h 2340761"/>
                <a:gd name="connsiteX577" fmla="*/ 384332 w 2967861"/>
                <a:gd name="connsiteY577" fmla="*/ 742586 h 2340761"/>
                <a:gd name="connsiteX578" fmla="*/ 398923 w 2967861"/>
                <a:gd name="connsiteY578" fmla="*/ 735136 h 2340761"/>
                <a:gd name="connsiteX579" fmla="*/ 409478 w 2967861"/>
                <a:gd name="connsiteY579" fmla="*/ 762765 h 2340761"/>
                <a:gd name="connsiteX580" fmla="*/ 415687 w 2967861"/>
                <a:gd name="connsiteY580" fmla="*/ 786980 h 2340761"/>
                <a:gd name="connsiteX581" fmla="*/ 424069 w 2967861"/>
                <a:gd name="connsiteY581" fmla="*/ 809332 h 2340761"/>
                <a:gd name="connsiteX582" fmla="*/ 438660 w 2967861"/>
                <a:gd name="connsiteY582" fmla="*/ 829511 h 2340761"/>
                <a:gd name="connsiteX583" fmla="*/ 438660 w 2967861"/>
                <a:gd name="connsiteY583" fmla="*/ 833857 h 2340761"/>
                <a:gd name="connsiteX584" fmla="*/ 444869 w 2967861"/>
                <a:gd name="connsiteY584" fmla="*/ 833857 h 2340761"/>
                <a:gd name="connsiteX585" fmla="*/ 453251 w 2967861"/>
                <a:gd name="connsiteY585" fmla="*/ 818956 h 2340761"/>
                <a:gd name="connsiteX586" fmla="*/ 462564 w 2967861"/>
                <a:gd name="connsiteY586" fmla="*/ 807470 h 2340761"/>
                <a:gd name="connsiteX587" fmla="*/ 474051 w 2967861"/>
                <a:gd name="connsiteY587" fmla="*/ 796914 h 2340761"/>
                <a:gd name="connsiteX588" fmla="*/ 481191 w 2967861"/>
                <a:gd name="connsiteY588" fmla="*/ 784186 h 2340761"/>
                <a:gd name="connsiteX589" fmla="*/ 488331 w 2967861"/>
                <a:gd name="connsiteY589" fmla="*/ 767112 h 2340761"/>
                <a:gd name="connsiteX590" fmla="*/ 491436 w 2967861"/>
                <a:gd name="connsiteY590" fmla="*/ 744759 h 2340761"/>
                <a:gd name="connsiteX591" fmla="*/ 515340 w 2967861"/>
                <a:gd name="connsiteY591" fmla="*/ 735136 h 2340761"/>
                <a:gd name="connsiteX592" fmla="*/ 516271 w 2967861"/>
                <a:gd name="connsiteY592" fmla="*/ 734204 h 2340761"/>
                <a:gd name="connsiteX593" fmla="*/ 516271 w 2967861"/>
                <a:gd name="connsiteY593" fmla="*/ 729858 h 2340761"/>
                <a:gd name="connsiteX594" fmla="*/ 518444 w 2967861"/>
                <a:gd name="connsiteY594" fmla="*/ 727685 h 2340761"/>
                <a:gd name="connsiteX595" fmla="*/ 518444 w 2967861"/>
                <a:gd name="connsiteY595" fmla="*/ 726754 h 2340761"/>
                <a:gd name="connsiteX596" fmla="*/ 520618 w 2967861"/>
                <a:gd name="connsiteY596" fmla="*/ 724581 h 2340761"/>
                <a:gd name="connsiteX597" fmla="*/ 522791 w 2967861"/>
                <a:gd name="connsiteY597" fmla="*/ 722407 h 2340761"/>
                <a:gd name="connsiteX598" fmla="*/ 528068 w 2967861"/>
                <a:gd name="connsiteY598" fmla="*/ 720234 h 2340761"/>
                <a:gd name="connsiteX599" fmla="*/ 524032 w 2967861"/>
                <a:gd name="connsiteY599" fmla="*/ 704402 h 2340761"/>
                <a:gd name="connsiteX600" fmla="*/ 516892 w 2967861"/>
                <a:gd name="connsiteY600" fmla="*/ 690742 h 2340761"/>
                <a:gd name="connsiteX601" fmla="*/ 506337 w 2967861"/>
                <a:gd name="connsiteY601" fmla="*/ 680187 h 2340761"/>
                <a:gd name="connsiteX602" fmla="*/ 494850 w 2967861"/>
                <a:gd name="connsiteY602" fmla="*/ 670563 h 2340761"/>
                <a:gd name="connsiteX603" fmla="*/ 501059 w 2967861"/>
                <a:gd name="connsiteY603" fmla="*/ 645106 h 2340761"/>
                <a:gd name="connsiteX604" fmla="*/ 509441 w 2967861"/>
                <a:gd name="connsiteY604" fmla="*/ 622754 h 2340761"/>
                <a:gd name="connsiteX605" fmla="*/ 523101 w 2967861"/>
                <a:gd name="connsiteY605" fmla="*/ 603817 h 2340761"/>
                <a:gd name="connsiteX606" fmla="*/ 537692 w 2967861"/>
                <a:gd name="connsiteY606" fmla="*/ 587984 h 2340761"/>
                <a:gd name="connsiteX607" fmla="*/ 550110 w 2967861"/>
                <a:gd name="connsiteY607" fmla="*/ 570910 h 2340761"/>
                <a:gd name="connsiteX608" fmla="*/ 559423 w 2967861"/>
                <a:gd name="connsiteY608" fmla="*/ 550731 h 2340761"/>
                <a:gd name="connsiteX609" fmla="*/ 564701 w 2967861"/>
                <a:gd name="connsiteY609" fmla="*/ 524343 h 2340761"/>
                <a:gd name="connsiteX610" fmla="*/ 581465 w 2967861"/>
                <a:gd name="connsiteY610" fmla="*/ 523412 h 2340761"/>
                <a:gd name="connsiteX611" fmla="*/ 595125 w 2967861"/>
                <a:gd name="connsiteY611" fmla="*/ 521238 h 2340761"/>
                <a:gd name="connsiteX612" fmla="*/ 601334 w 2967861"/>
                <a:gd name="connsiteY612" fmla="*/ 526516 h 2340761"/>
                <a:gd name="connsiteX613" fmla="*/ 606611 w 2967861"/>
                <a:gd name="connsiteY613" fmla="*/ 531794 h 2340761"/>
                <a:gd name="connsiteX614" fmla="*/ 611889 w 2967861"/>
                <a:gd name="connsiteY614" fmla="*/ 537071 h 2340761"/>
                <a:gd name="connsiteX615" fmla="*/ 602575 w 2967861"/>
                <a:gd name="connsiteY615" fmla="*/ 554146 h 2340761"/>
                <a:gd name="connsiteX616" fmla="*/ 590157 w 2967861"/>
                <a:gd name="connsiteY616" fmla="*/ 569047 h 2340761"/>
                <a:gd name="connsiteX617" fmla="*/ 575566 w 2967861"/>
                <a:gd name="connsiteY617" fmla="*/ 583949 h 2340761"/>
                <a:gd name="connsiteX618" fmla="*/ 560976 w 2967861"/>
                <a:gd name="connsiteY618" fmla="*/ 596677 h 2340761"/>
                <a:gd name="connsiteX619" fmla="*/ 552593 w 2967861"/>
                <a:gd name="connsiteY619" fmla="*/ 615614 h 2340761"/>
                <a:gd name="connsiteX620" fmla="*/ 550420 w 2967861"/>
                <a:gd name="connsiteY620" fmla="*/ 628342 h 2340761"/>
                <a:gd name="connsiteX621" fmla="*/ 552593 w 2967861"/>
                <a:gd name="connsiteY621" fmla="*/ 643244 h 2340761"/>
                <a:gd name="connsiteX622" fmla="*/ 553525 w 2967861"/>
                <a:gd name="connsiteY622" fmla="*/ 655972 h 2340761"/>
                <a:gd name="connsiteX623" fmla="*/ 552593 w 2967861"/>
                <a:gd name="connsiteY623" fmla="*/ 667458 h 2340761"/>
                <a:gd name="connsiteX624" fmla="*/ 553525 w 2967861"/>
                <a:gd name="connsiteY624" fmla="*/ 682360 h 2340761"/>
                <a:gd name="connsiteX625" fmla="*/ 557561 w 2967861"/>
                <a:gd name="connsiteY625" fmla="*/ 690742 h 2340761"/>
                <a:gd name="connsiteX626" fmla="*/ 562838 w 2967861"/>
                <a:gd name="connsiteY626" fmla="*/ 698193 h 2340761"/>
                <a:gd name="connsiteX627" fmla="*/ 568116 w 2967861"/>
                <a:gd name="connsiteY627" fmla="*/ 705643 h 2340761"/>
                <a:gd name="connsiteX628" fmla="*/ 572152 w 2967861"/>
                <a:gd name="connsiteY628" fmla="*/ 715267 h 2340761"/>
                <a:gd name="connsiteX629" fmla="*/ 593883 w 2967861"/>
                <a:gd name="connsiteY629" fmla="*/ 712163 h 2340761"/>
                <a:gd name="connsiteX630" fmla="*/ 613751 w 2967861"/>
                <a:gd name="connsiteY630" fmla="*/ 705954 h 2340761"/>
                <a:gd name="connsiteX631" fmla="*/ 631447 w 2967861"/>
                <a:gd name="connsiteY631" fmla="*/ 697572 h 2340761"/>
                <a:gd name="connsiteX632" fmla="*/ 638587 w 2967861"/>
                <a:gd name="connsiteY632" fmla="*/ 697572 h 2340761"/>
                <a:gd name="connsiteX633" fmla="*/ 644796 w 2967861"/>
                <a:gd name="connsiteY633" fmla="*/ 698503 h 2340761"/>
                <a:gd name="connsiteX634" fmla="*/ 647900 w 2967861"/>
                <a:gd name="connsiteY634" fmla="*/ 700676 h 2340761"/>
                <a:gd name="connsiteX635" fmla="*/ 653178 w 2967861"/>
                <a:gd name="connsiteY635" fmla="*/ 702849 h 2340761"/>
                <a:gd name="connsiteX636" fmla="*/ 659387 w 2967861"/>
                <a:gd name="connsiteY636" fmla="*/ 705022 h 2340761"/>
                <a:gd name="connsiteX637" fmla="*/ 652246 w 2967861"/>
                <a:gd name="connsiteY637" fmla="*/ 715578 h 2340761"/>
                <a:gd name="connsiteX638" fmla="*/ 642933 w 2967861"/>
                <a:gd name="connsiteY638" fmla="*/ 719924 h 2340761"/>
                <a:gd name="connsiteX639" fmla="*/ 633620 w 2967861"/>
                <a:gd name="connsiteY639" fmla="*/ 717751 h 2340761"/>
                <a:gd name="connsiteX640" fmla="*/ 621202 w 2967861"/>
                <a:gd name="connsiteY640" fmla="*/ 715578 h 2340761"/>
                <a:gd name="connsiteX641" fmla="*/ 608784 w 2967861"/>
                <a:gd name="connsiteY641" fmla="*/ 715578 h 2340761"/>
                <a:gd name="connsiteX642" fmla="*/ 601644 w 2967861"/>
                <a:gd name="connsiteY642" fmla="*/ 719924 h 2340761"/>
                <a:gd name="connsiteX643" fmla="*/ 595435 w 2967861"/>
                <a:gd name="connsiteY643" fmla="*/ 723028 h 2340761"/>
                <a:gd name="connsiteX644" fmla="*/ 589226 w 2967861"/>
                <a:gd name="connsiteY644" fmla="*/ 727375 h 2340761"/>
                <a:gd name="connsiteX645" fmla="*/ 579913 w 2967861"/>
                <a:gd name="connsiteY645" fmla="*/ 728306 h 2340761"/>
                <a:gd name="connsiteX646" fmla="*/ 583017 w 2967861"/>
                <a:gd name="connsiteY646" fmla="*/ 745380 h 2340761"/>
                <a:gd name="connsiteX647" fmla="*/ 585190 w 2967861"/>
                <a:gd name="connsiteY647" fmla="*/ 755004 h 2340761"/>
                <a:gd name="connsiteX648" fmla="*/ 589226 w 2967861"/>
                <a:gd name="connsiteY648" fmla="*/ 762455 h 2340761"/>
                <a:gd name="connsiteX649" fmla="*/ 590157 w 2967861"/>
                <a:gd name="connsiteY649" fmla="*/ 773010 h 2340761"/>
                <a:gd name="connsiteX650" fmla="*/ 592331 w 2967861"/>
                <a:gd name="connsiteY650" fmla="*/ 790085 h 2340761"/>
                <a:gd name="connsiteX651" fmla="*/ 587053 w 2967861"/>
                <a:gd name="connsiteY651" fmla="*/ 787911 h 2340761"/>
                <a:gd name="connsiteX652" fmla="*/ 581775 w 2967861"/>
                <a:gd name="connsiteY652" fmla="*/ 785738 h 2340761"/>
                <a:gd name="connsiteX653" fmla="*/ 579602 w 2967861"/>
                <a:gd name="connsiteY653" fmla="*/ 784807 h 2340761"/>
                <a:gd name="connsiteX654" fmla="*/ 577429 w 2967861"/>
                <a:gd name="connsiteY654" fmla="*/ 780461 h 2340761"/>
                <a:gd name="connsiteX655" fmla="*/ 575256 w 2967861"/>
                <a:gd name="connsiteY655" fmla="*/ 777356 h 2340761"/>
                <a:gd name="connsiteX656" fmla="*/ 572152 w 2967861"/>
                <a:gd name="connsiteY656" fmla="*/ 773010 h 2340761"/>
                <a:gd name="connsiteX657" fmla="*/ 572152 w 2967861"/>
                <a:gd name="connsiteY657" fmla="*/ 769906 h 2340761"/>
                <a:gd name="connsiteX658" fmla="*/ 566874 w 2967861"/>
                <a:gd name="connsiteY658" fmla="*/ 770837 h 2340761"/>
                <a:gd name="connsiteX659" fmla="*/ 562838 w 2967861"/>
                <a:gd name="connsiteY659" fmla="*/ 773010 h 2340761"/>
                <a:gd name="connsiteX660" fmla="*/ 559734 w 2967861"/>
                <a:gd name="connsiteY660" fmla="*/ 777356 h 2340761"/>
                <a:gd name="connsiteX661" fmla="*/ 555698 w 2967861"/>
                <a:gd name="connsiteY661" fmla="*/ 778288 h 2340761"/>
                <a:gd name="connsiteX662" fmla="*/ 552593 w 2967861"/>
                <a:gd name="connsiteY662" fmla="*/ 782634 h 2340761"/>
                <a:gd name="connsiteX663" fmla="*/ 548558 w 2967861"/>
                <a:gd name="connsiteY663" fmla="*/ 808090 h 2340761"/>
                <a:gd name="connsiteX664" fmla="*/ 548558 w 2967861"/>
                <a:gd name="connsiteY664" fmla="*/ 839756 h 2340761"/>
                <a:gd name="connsiteX665" fmla="*/ 543280 w 2967861"/>
                <a:gd name="connsiteY665" fmla="*/ 841929 h 2340761"/>
                <a:gd name="connsiteX666" fmla="*/ 539244 w 2967861"/>
                <a:gd name="connsiteY666" fmla="*/ 841929 h 2340761"/>
                <a:gd name="connsiteX667" fmla="*/ 536140 w 2967861"/>
                <a:gd name="connsiteY667" fmla="*/ 842860 h 2340761"/>
                <a:gd name="connsiteX668" fmla="*/ 532104 w 2967861"/>
                <a:gd name="connsiteY668" fmla="*/ 847207 h 2340761"/>
                <a:gd name="connsiteX669" fmla="*/ 531173 w 2967861"/>
                <a:gd name="connsiteY669" fmla="*/ 849380 h 2340761"/>
                <a:gd name="connsiteX670" fmla="*/ 528999 w 2967861"/>
                <a:gd name="connsiteY670" fmla="*/ 854657 h 2340761"/>
                <a:gd name="connsiteX671" fmla="*/ 509131 w 2967861"/>
                <a:gd name="connsiteY671" fmla="*/ 850311 h 2340761"/>
                <a:gd name="connsiteX672" fmla="*/ 494540 w 2967861"/>
                <a:gd name="connsiteY672" fmla="*/ 849380 h 2340761"/>
                <a:gd name="connsiteX673" fmla="*/ 485227 w 2967861"/>
                <a:gd name="connsiteY673" fmla="*/ 852484 h 2340761"/>
                <a:gd name="connsiteX674" fmla="*/ 478086 w 2967861"/>
                <a:gd name="connsiteY674" fmla="*/ 856830 h 2340761"/>
                <a:gd name="connsiteX675" fmla="*/ 472809 w 2967861"/>
                <a:gd name="connsiteY675" fmla="*/ 862108 h 2340761"/>
                <a:gd name="connsiteX676" fmla="*/ 463495 w 2967861"/>
                <a:gd name="connsiteY676" fmla="*/ 867386 h 2340761"/>
                <a:gd name="connsiteX677" fmla="*/ 452940 w 2967861"/>
                <a:gd name="connsiteY677" fmla="*/ 871732 h 2340761"/>
                <a:gd name="connsiteX678" fmla="*/ 443627 w 2967861"/>
                <a:gd name="connsiteY678" fmla="*/ 871732 h 2340761"/>
                <a:gd name="connsiteX679" fmla="*/ 436487 w 2967861"/>
                <a:gd name="connsiteY679" fmla="*/ 865523 h 2340761"/>
                <a:gd name="connsiteX680" fmla="*/ 431209 w 2967861"/>
                <a:gd name="connsiteY680" fmla="*/ 862418 h 2340761"/>
                <a:gd name="connsiteX681" fmla="*/ 423138 w 2967861"/>
                <a:gd name="connsiteY681" fmla="*/ 862418 h 2340761"/>
                <a:gd name="connsiteX682" fmla="*/ 411651 w 2967861"/>
                <a:gd name="connsiteY682" fmla="*/ 867696 h 2340761"/>
                <a:gd name="connsiteX683" fmla="*/ 406373 w 2967861"/>
                <a:gd name="connsiteY683" fmla="*/ 864592 h 2340761"/>
                <a:gd name="connsiteX684" fmla="*/ 402338 w 2967861"/>
                <a:gd name="connsiteY684" fmla="*/ 862418 h 2340761"/>
                <a:gd name="connsiteX685" fmla="*/ 401406 w 2967861"/>
                <a:gd name="connsiteY685" fmla="*/ 860245 h 2340761"/>
                <a:gd name="connsiteX686" fmla="*/ 397371 w 2967861"/>
                <a:gd name="connsiteY686" fmla="*/ 858072 h 2340761"/>
                <a:gd name="connsiteX687" fmla="*/ 392093 w 2967861"/>
                <a:gd name="connsiteY687" fmla="*/ 854968 h 2340761"/>
                <a:gd name="connsiteX688" fmla="*/ 392093 w 2967861"/>
                <a:gd name="connsiteY688" fmla="*/ 842239 h 2340761"/>
                <a:gd name="connsiteX689" fmla="*/ 394266 w 2967861"/>
                <a:gd name="connsiteY689" fmla="*/ 825165 h 2340761"/>
                <a:gd name="connsiteX690" fmla="*/ 395197 w 2967861"/>
                <a:gd name="connsiteY690" fmla="*/ 807159 h 2340761"/>
                <a:gd name="connsiteX691" fmla="*/ 397371 w 2967861"/>
                <a:gd name="connsiteY691" fmla="*/ 793500 h 2340761"/>
                <a:gd name="connsiteX692" fmla="*/ 399544 w 2967861"/>
                <a:gd name="connsiteY692" fmla="*/ 786049 h 2340761"/>
                <a:gd name="connsiteX693" fmla="*/ 399544 w 2967861"/>
                <a:gd name="connsiteY693" fmla="*/ 777667 h 2340761"/>
                <a:gd name="connsiteX694" fmla="*/ 387126 w 2967861"/>
                <a:gd name="connsiteY694" fmla="*/ 780771 h 2340761"/>
                <a:gd name="connsiteX695" fmla="*/ 375639 w 2967861"/>
                <a:gd name="connsiteY695" fmla="*/ 785117 h 2340761"/>
                <a:gd name="connsiteX696" fmla="*/ 360117 w 2967861"/>
                <a:gd name="connsiteY696" fmla="*/ 786049 h 2340761"/>
                <a:gd name="connsiteX697" fmla="*/ 361048 w 2967861"/>
                <a:gd name="connsiteY697" fmla="*/ 803123 h 2340761"/>
                <a:gd name="connsiteX698" fmla="*/ 361048 w 2967861"/>
                <a:gd name="connsiteY698" fmla="*/ 823302 h 2340761"/>
                <a:gd name="connsiteX699" fmla="*/ 365084 w 2967861"/>
                <a:gd name="connsiteY699" fmla="*/ 845654 h 2340761"/>
                <a:gd name="connsiteX700" fmla="*/ 372224 w 2967861"/>
                <a:gd name="connsiteY700" fmla="*/ 864592 h 2340761"/>
                <a:gd name="connsiteX701" fmla="*/ 370051 w 2967861"/>
                <a:gd name="connsiteY701" fmla="*/ 865523 h 2340761"/>
                <a:gd name="connsiteX702" fmla="*/ 370051 w 2967861"/>
                <a:gd name="connsiteY702" fmla="*/ 867696 h 2340761"/>
                <a:gd name="connsiteX703" fmla="*/ 370051 w 2967861"/>
                <a:gd name="connsiteY703" fmla="*/ 869869 h 2340761"/>
                <a:gd name="connsiteX704" fmla="*/ 367878 w 2967861"/>
                <a:gd name="connsiteY704" fmla="*/ 872042 h 2340761"/>
                <a:gd name="connsiteX705" fmla="*/ 353287 w 2967861"/>
                <a:gd name="connsiteY705" fmla="*/ 877320 h 2340761"/>
                <a:gd name="connsiteX706" fmla="*/ 337765 w 2967861"/>
                <a:gd name="connsiteY706" fmla="*/ 882597 h 2340761"/>
                <a:gd name="connsiteX707" fmla="*/ 324105 w 2967861"/>
                <a:gd name="connsiteY707" fmla="*/ 887875 h 2340761"/>
                <a:gd name="connsiteX708" fmla="*/ 313550 w 2967861"/>
                <a:gd name="connsiteY708" fmla="*/ 895326 h 2340761"/>
                <a:gd name="connsiteX709" fmla="*/ 308273 w 2967861"/>
                <a:gd name="connsiteY709" fmla="*/ 906812 h 2340761"/>
                <a:gd name="connsiteX710" fmla="*/ 306099 w 2967861"/>
                <a:gd name="connsiteY710" fmla="*/ 917367 h 2340761"/>
                <a:gd name="connsiteX711" fmla="*/ 298959 w 2967861"/>
                <a:gd name="connsiteY711" fmla="*/ 928854 h 2340761"/>
                <a:gd name="connsiteX712" fmla="*/ 264500 w 2967861"/>
                <a:gd name="connsiteY712" fmla="*/ 939409 h 2340761"/>
                <a:gd name="connsiteX713" fmla="*/ 262327 w 2967861"/>
                <a:gd name="connsiteY713" fmla="*/ 943755 h 2340761"/>
                <a:gd name="connsiteX714" fmla="*/ 260154 w 2967861"/>
                <a:gd name="connsiteY714" fmla="*/ 946860 h 2340761"/>
                <a:gd name="connsiteX715" fmla="*/ 260154 w 2967861"/>
                <a:gd name="connsiteY715" fmla="*/ 951206 h 2340761"/>
                <a:gd name="connsiteX716" fmla="*/ 260154 w 2967861"/>
                <a:gd name="connsiteY716" fmla="*/ 954310 h 2340761"/>
                <a:gd name="connsiteX717" fmla="*/ 260154 w 2967861"/>
                <a:gd name="connsiteY717" fmla="*/ 958657 h 2340761"/>
                <a:gd name="connsiteX718" fmla="*/ 259222 w 2967861"/>
                <a:gd name="connsiteY718" fmla="*/ 961761 h 2340761"/>
                <a:gd name="connsiteX719" fmla="*/ 257049 w 2967861"/>
                <a:gd name="connsiteY719" fmla="*/ 963934 h 2340761"/>
                <a:gd name="connsiteX720" fmla="*/ 251771 w 2967861"/>
                <a:gd name="connsiteY720" fmla="*/ 966107 h 2340761"/>
                <a:gd name="connsiteX721" fmla="*/ 247736 w 2967861"/>
                <a:gd name="connsiteY721" fmla="*/ 967039 h 2340761"/>
                <a:gd name="connsiteX722" fmla="*/ 242458 w 2967861"/>
                <a:gd name="connsiteY722" fmla="*/ 969212 h 2340761"/>
                <a:gd name="connsiteX723" fmla="*/ 238422 w 2967861"/>
                <a:gd name="connsiteY723" fmla="*/ 973558 h 2340761"/>
                <a:gd name="connsiteX724" fmla="*/ 235318 w 2967861"/>
                <a:gd name="connsiteY724" fmla="*/ 971385 h 2340761"/>
                <a:gd name="connsiteX725" fmla="*/ 231282 w 2967861"/>
                <a:gd name="connsiteY725" fmla="*/ 969212 h 2340761"/>
                <a:gd name="connsiteX726" fmla="*/ 228178 w 2967861"/>
                <a:gd name="connsiteY726" fmla="*/ 969212 h 2340761"/>
                <a:gd name="connsiteX727" fmla="*/ 226004 w 2967861"/>
                <a:gd name="connsiteY727" fmla="*/ 967039 h 2340761"/>
                <a:gd name="connsiteX728" fmla="*/ 220727 w 2967861"/>
                <a:gd name="connsiteY728" fmla="*/ 966107 h 2340761"/>
                <a:gd name="connsiteX729" fmla="*/ 215449 w 2967861"/>
                <a:gd name="connsiteY729" fmla="*/ 966107 h 2340761"/>
                <a:gd name="connsiteX730" fmla="*/ 215449 w 2967861"/>
                <a:gd name="connsiteY730" fmla="*/ 986286 h 2340761"/>
                <a:gd name="connsiteX731" fmla="*/ 209240 w 2967861"/>
                <a:gd name="connsiteY731" fmla="*/ 986286 h 2340761"/>
                <a:gd name="connsiteX732" fmla="*/ 203963 w 2967861"/>
                <a:gd name="connsiteY732" fmla="*/ 986286 h 2340761"/>
                <a:gd name="connsiteX733" fmla="*/ 198685 w 2967861"/>
                <a:gd name="connsiteY733" fmla="*/ 988459 h 2340761"/>
                <a:gd name="connsiteX734" fmla="*/ 194650 w 2967861"/>
                <a:gd name="connsiteY734" fmla="*/ 989391 h 2340761"/>
                <a:gd name="connsiteX735" fmla="*/ 188441 w 2967861"/>
                <a:gd name="connsiteY735" fmla="*/ 989391 h 2340761"/>
                <a:gd name="connsiteX736" fmla="*/ 184405 w 2967861"/>
                <a:gd name="connsiteY736" fmla="*/ 991564 h 2340761"/>
                <a:gd name="connsiteX737" fmla="*/ 181300 w 2967861"/>
                <a:gd name="connsiteY737" fmla="*/ 991564 h 2340761"/>
                <a:gd name="connsiteX738" fmla="*/ 179127 w 2967861"/>
                <a:gd name="connsiteY738" fmla="*/ 993737 h 2340761"/>
                <a:gd name="connsiteX739" fmla="*/ 175091 w 2967861"/>
                <a:gd name="connsiteY739" fmla="*/ 995910 h 2340761"/>
                <a:gd name="connsiteX740" fmla="*/ 171987 w 2967861"/>
                <a:gd name="connsiteY740" fmla="*/ 996842 h 2340761"/>
                <a:gd name="connsiteX741" fmla="*/ 181300 w 2967861"/>
                <a:gd name="connsiteY741" fmla="*/ 1006465 h 2340761"/>
                <a:gd name="connsiteX742" fmla="*/ 193718 w 2967861"/>
                <a:gd name="connsiteY742" fmla="*/ 1013916 h 2340761"/>
                <a:gd name="connsiteX743" fmla="*/ 206136 w 2967861"/>
                <a:gd name="connsiteY743" fmla="*/ 1018262 h 2340761"/>
                <a:gd name="connsiteX744" fmla="*/ 218554 w 2967861"/>
                <a:gd name="connsiteY744" fmla="*/ 1021367 h 2340761"/>
                <a:gd name="connsiteX745" fmla="*/ 220727 w 2967861"/>
                <a:gd name="connsiteY745" fmla="*/ 1040304 h 2340761"/>
                <a:gd name="connsiteX746" fmla="*/ 222900 w 2967861"/>
                <a:gd name="connsiteY746" fmla="*/ 1056137 h 2340761"/>
                <a:gd name="connsiteX747" fmla="*/ 222900 w 2967861"/>
                <a:gd name="connsiteY747" fmla="*/ 1073211 h 2340761"/>
                <a:gd name="connsiteX748" fmla="*/ 218864 w 2967861"/>
                <a:gd name="connsiteY748" fmla="*/ 1088113 h 2340761"/>
                <a:gd name="connsiteX749" fmla="*/ 218864 w 2967861"/>
                <a:gd name="connsiteY749" fmla="*/ 1090286 h 2340761"/>
                <a:gd name="connsiteX750" fmla="*/ 218864 w 2967861"/>
                <a:gd name="connsiteY750" fmla="*/ 1091217 h 2340761"/>
                <a:gd name="connsiteX751" fmla="*/ 216691 w 2967861"/>
                <a:gd name="connsiteY751" fmla="*/ 1091217 h 2340761"/>
                <a:gd name="connsiteX752" fmla="*/ 216691 w 2967861"/>
                <a:gd name="connsiteY752" fmla="*/ 1093390 h 2340761"/>
                <a:gd name="connsiteX753" fmla="*/ 215760 w 2967861"/>
                <a:gd name="connsiteY753" fmla="*/ 1095563 h 2340761"/>
                <a:gd name="connsiteX754" fmla="*/ 202100 w 2967861"/>
                <a:gd name="connsiteY754" fmla="*/ 1100841 h 2340761"/>
                <a:gd name="connsiteX755" fmla="*/ 184405 w 2967861"/>
                <a:gd name="connsiteY755" fmla="*/ 1105187 h 2340761"/>
                <a:gd name="connsiteX756" fmla="*/ 166709 w 2967861"/>
                <a:gd name="connsiteY756" fmla="*/ 1105187 h 2340761"/>
                <a:gd name="connsiteX757" fmla="*/ 149945 w 2967861"/>
                <a:gd name="connsiteY757" fmla="*/ 1100841 h 2340761"/>
                <a:gd name="connsiteX758" fmla="*/ 135354 w 2967861"/>
                <a:gd name="connsiteY758" fmla="*/ 1095563 h 2340761"/>
                <a:gd name="connsiteX759" fmla="*/ 130077 w 2967861"/>
                <a:gd name="connsiteY759" fmla="*/ 1095563 h 2340761"/>
                <a:gd name="connsiteX760" fmla="*/ 126041 w 2967861"/>
                <a:gd name="connsiteY760" fmla="*/ 1097736 h 2340761"/>
                <a:gd name="connsiteX761" fmla="*/ 122936 w 2967861"/>
                <a:gd name="connsiteY761" fmla="*/ 1097736 h 2340761"/>
                <a:gd name="connsiteX762" fmla="*/ 120763 w 2967861"/>
                <a:gd name="connsiteY762" fmla="*/ 1097736 h 2340761"/>
                <a:gd name="connsiteX763" fmla="*/ 118590 w 2967861"/>
                <a:gd name="connsiteY763" fmla="*/ 1098668 h 2340761"/>
                <a:gd name="connsiteX764" fmla="*/ 116417 w 2967861"/>
                <a:gd name="connsiteY764" fmla="*/ 1103014 h 2340761"/>
                <a:gd name="connsiteX765" fmla="*/ 115796 w 2967861"/>
                <a:gd name="connsiteY765" fmla="*/ 1106739 h 2340761"/>
                <a:gd name="connsiteX766" fmla="*/ 111760 w 2967861"/>
                <a:gd name="connsiteY766" fmla="*/ 1119468 h 2340761"/>
                <a:gd name="connsiteX767" fmla="*/ 111760 w 2967861"/>
                <a:gd name="connsiteY767" fmla="*/ 1140578 h 2340761"/>
                <a:gd name="connsiteX768" fmla="*/ 111760 w 2967861"/>
                <a:gd name="connsiteY768" fmla="*/ 1163861 h 2340761"/>
                <a:gd name="connsiteX769" fmla="*/ 113934 w 2967861"/>
                <a:gd name="connsiteY769" fmla="*/ 1188076 h 2340761"/>
                <a:gd name="connsiteX770" fmla="*/ 116107 w 2967861"/>
                <a:gd name="connsiteY770" fmla="*/ 1208255 h 2340761"/>
                <a:gd name="connsiteX771" fmla="*/ 116107 w 2967861"/>
                <a:gd name="connsiteY771" fmla="*/ 1223157 h 2340761"/>
                <a:gd name="connsiteX772" fmla="*/ 119211 w 2967861"/>
                <a:gd name="connsiteY772" fmla="*/ 1223157 h 2340761"/>
                <a:gd name="connsiteX773" fmla="*/ 119211 w 2967861"/>
                <a:gd name="connsiteY773" fmla="*/ 1228434 h 2340761"/>
                <a:gd name="connsiteX774" fmla="*/ 126351 w 2967861"/>
                <a:gd name="connsiteY774" fmla="*/ 1228434 h 2340761"/>
                <a:gd name="connsiteX775" fmla="*/ 131629 w 2967861"/>
                <a:gd name="connsiteY775" fmla="*/ 1227503 h 2340761"/>
                <a:gd name="connsiteX776" fmla="*/ 135665 w 2967861"/>
                <a:gd name="connsiteY776" fmla="*/ 1227503 h 2340761"/>
                <a:gd name="connsiteX777" fmla="*/ 138769 w 2967861"/>
                <a:gd name="connsiteY777" fmla="*/ 1223157 h 2340761"/>
                <a:gd name="connsiteX778" fmla="*/ 144978 w 2967861"/>
                <a:gd name="connsiteY778" fmla="*/ 1225330 h 2340761"/>
                <a:gd name="connsiteX779" fmla="*/ 148083 w 2967861"/>
                <a:gd name="connsiteY779" fmla="*/ 1225330 h 2340761"/>
                <a:gd name="connsiteX780" fmla="*/ 152118 w 2967861"/>
                <a:gd name="connsiteY780" fmla="*/ 1227503 h 2340761"/>
                <a:gd name="connsiteX781" fmla="*/ 155223 w 2967861"/>
                <a:gd name="connsiteY781" fmla="*/ 1228434 h 2340761"/>
                <a:gd name="connsiteX782" fmla="*/ 157396 w 2967861"/>
                <a:gd name="connsiteY782" fmla="*/ 1230607 h 2340761"/>
                <a:gd name="connsiteX783" fmla="*/ 157396 w 2967861"/>
                <a:gd name="connsiteY783" fmla="*/ 1232780 h 2340761"/>
                <a:gd name="connsiteX784" fmla="*/ 157396 w 2967861"/>
                <a:gd name="connsiteY784" fmla="*/ 1234953 h 2340761"/>
                <a:gd name="connsiteX785" fmla="*/ 159569 w 2967861"/>
                <a:gd name="connsiteY785" fmla="*/ 1234953 h 2340761"/>
                <a:gd name="connsiteX786" fmla="*/ 159569 w 2967861"/>
                <a:gd name="connsiteY786" fmla="*/ 1235885 h 2340761"/>
                <a:gd name="connsiteX787" fmla="*/ 153360 w 2967861"/>
                <a:gd name="connsiteY787" fmla="*/ 1252959 h 2340761"/>
                <a:gd name="connsiteX788" fmla="*/ 142805 w 2967861"/>
                <a:gd name="connsiteY788" fmla="*/ 1265688 h 2340761"/>
                <a:gd name="connsiteX789" fmla="*/ 130387 w 2967861"/>
                <a:gd name="connsiteY789" fmla="*/ 1277174 h 2340761"/>
                <a:gd name="connsiteX790" fmla="*/ 116728 w 2967861"/>
                <a:gd name="connsiteY790" fmla="*/ 1287729 h 2340761"/>
                <a:gd name="connsiteX791" fmla="*/ 104310 w 2967861"/>
                <a:gd name="connsiteY791" fmla="*/ 1299216 h 2340761"/>
                <a:gd name="connsiteX792" fmla="*/ 94996 w 2967861"/>
                <a:gd name="connsiteY792" fmla="*/ 1314117 h 2340761"/>
                <a:gd name="connsiteX793" fmla="*/ 94065 w 2967861"/>
                <a:gd name="connsiteY793" fmla="*/ 1324672 h 2340761"/>
                <a:gd name="connsiteX794" fmla="*/ 94996 w 2967861"/>
                <a:gd name="connsiteY794" fmla="*/ 1337401 h 2340761"/>
                <a:gd name="connsiteX795" fmla="*/ 94996 w 2967861"/>
                <a:gd name="connsiteY795" fmla="*/ 1348887 h 2340761"/>
                <a:gd name="connsiteX796" fmla="*/ 91892 w 2967861"/>
                <a:gd name="connsiteY796" fmla="*/ 1357269 h 2340761"/>
                <a:gd name="connsiteX797" fmla="*/ 77301 w 2967861"/>
                <a:gd name="connsiteY797" fmla="*/ 1366893 h 2340761"/>
                <a:gd name="connsiteX798" fmla="*/ 62710 w 2967861"/>
                <a:gd name="connsiteY798" fmla="*/ 1374344 h 2340761"/>
                <a:gd name="connsiteX799" fmla="*/ 48119 w 2967861"/>
                <a:gd name="connsiteY799" fmla="*/ 1383967 h 2340761"/>
                <a:gd name="connsiteX800" fmla="*/ 35701 w 2967861"/>
                <a:gd name="connsiteY800" fmla="*/ 1394523 h 2340761"/>
                <a:gd name="connsiteX801" fmla="*/ 31666 w 2967861"/>
                <a:gd name="connsiteY801" fmla="*/ 1401973 h 2340761"/>
                <a:gd name="connsiteX802" fmla="*/ 24525 w 2967861"/>
                <a:gd name="connsiteY802" fmla="*/ 1415633 h 2340761"/>
                <a:gd name="connsiteX803" fmla="*/ 17385 w 2967861"/>
                <a:gd name="connsiteY803" fmla="*/ 1431466 h 2340761"/>
                <a:gd name="connsiteX804" fmla="*/ 10245 w 2967861"/>
                <a:gd name="connsiteY804" fmla="*/ 1450403 h 2340761"/>
                <a:gd name="connsiteX805" fmla="*/ 3104 w 2967861"/>
                <a:gd name="connsiteY805" fmla="*/ 1466236 h 2340761"/>
                <a:gd name="connsiteX806" fmla="*/ 0 w 2967861"/>
                <a:gd name="connsiteY806" fmla="*/ 1481137 h 2340761"/>
                <a:gd name="connsiteX807" fmla="*/ 0 w 2967861"/>
                <a:gd name="connsiteY807" fmla="*/ 1492623 h 2340761"/>
                <a:gd name="connsiteX808" fmla="*/ 3104 w 2967861"/>
                <a:gd name="connsiteY808" fmla="*/ 1500074 h 2340761"/>
                <a:gd name="connsiteX809" fmla="*/ 9313 w 2967861"/>
                <a:gd name="connsiteY809" fmla="*/ 1509698 h 2340761"/>
                <a:gd name="connsiteX810" fmla="*/ 12418 w 2967861"/>
                <a:gd name="connsiteY810" fmla="*/ 1518080 h 2340761"/>
                <a:gd name="connsiteX811" fmla="*/ 12418 w 2967861"/>
                <a:gd name="connsiteY811" fmla="*/ 1532981 h 2340761"/>
                <a:gd name="connsiteX812" fmla="*/ 10245 w 2967861"/>
                <a:gd name="connsiteY812" fmla="*/ 1542605 h 2340761"/>
                <a:gd name="connsiteX813" fmla="*/ 7140 w 2967861"/>
                <a:gd name="connsiteY813" fmla="*/ 1555334 h 2340761"/>
                <a:gd name="connsiteX814" fmla="*/ 3104 w 2967861"/>
                <a:gd name="connsiteY814" fmla="*/ 1570235 h 2340761"/>
                <a:gd name="connsiteX815" fmla="*/ 2173 w 2967861"/>
                <a:gd name="connsiteY815" fmla="*/ 1587309 h 2340761"/>
                <a:gd name="connsiteX816" fmla="*/ 5278 w 2967861"/>
                <a:gd name="connsiteY816" fmla="*/ 1597865 h 2340761"/>
                <a:gd name="connsiteX817" fmla="*/ 5278 w 2967861"/>
                <a:gd name="connsiteY817" fmla="*/ 1622079 h 2340761"/>
                <a:gd name="connsiteX818" fmla="*/ 14591 w 2967861"/>
                <a:gd name="connsiteY818" fmla="*/ 1633566 h 2340761"/>
                <a:gd name="connsiteX819" fmla="*/ 29182 w 2967861"/>
                <a:gd name="connsiteY819" fmla="*/ 1646294 h 2340761"/>
                <a:gd name="connsiteX820" fmla="*/ 45946 w 2967861"/>
                <a:gd name="connsiteY820" fmla="*/ 1659022 h 2340761"/>
                <a:gd name="connsiteX821" fmla="*/ 56501 w 2967861"/>
                <a:gd name="connsiteY821" fmla="*/ 1671751 h 2340761"/>
                <a:gd name="connsiteX822" fmla="*/ 65815 w 2967861"/>
                <a:gd name="connsiteY822" fmla="*/ 1695965 h 2340761"/>
                <a:gd name="connsiteX823" fmla="*/ 78232 w 2967861"/>
                <a:gd name="connsiteY823" fmla="*/ 1705589 h 2340761"/>
                <a:gd name="connsiteX824" fmla="*/ 92823 w 2967861"/>
                <a:gd name="connsiteY824" fmla="*/ 1713040 h 2340761"/>
                <a:gd name="connsiteX825" fmla="*/ 107414 w 2967861"/>
                <a:gd name="connsiteY825" fmla="*/ 1720491 h 2340761"/>
                <a:gd name="connsiteX826" fmla="*/ 122005 w 2967861"/>
                <a:gd name="connsiteY826" fmla="*/ 1727941 h 2340761"/>
                <a:gd name="connsiteX827" fmla="*/ 132560 w 2967861"/>
                <a:gd name="connsiteY827" fmla="*/ 1740670 h 2340761"/>
                <a:gd name="connsiteX828" fmla="*/ 139701 w 2967861"/>
                <a:gd name="connsiteY828" fmla="*/ 1738497 h 2340761"/>
                <a:gd name="connsiteX829" fmla="*/ 145910 w 2967861"/>
                <a:gd name="connsiteY829" fmla="*/ 1736323 h 2340761"/>
                <a:gd name="connsiteX830" fmla="*/ 149014 w 2967861"/>
                <a:gd name="connsiteY830" fmla="*/ 1733219 h 2340761"/>
                <a:gd name="connsiteX831" fmla="*/ 153050 w 2967861"/>
                <a:gd name="connsiteY831" fmla="*/ 1731046 h 2340761"/>
                <a:gd name="connsiteX832" fmla="*/ 161432 w 2967861"/>
                <a:gd name="connsiteY832" fmla="*/ 1733219 h 2340761"/>
                <a:gd name="connsiteX833" fmla="*/ 172918 w 2967861"/>
                <a:gd name="connsiteY833" fmla="*/ 1736323 h 2340761"/>
                <a:gd name="connsiteX834" fmla="*/ 185336 w 2967861"/>
                <a:gd name="connsiteY834" fmla="*/ 1736323 h 2340761"/>
                <a:gd name="connsiteX835" fmla="*/ 189372 w 2967861"/>
                <a:gd name="connsiteY835" fmla="*/ 1723595 h 2340761"/>
                <a:gd name="connsiteX836" fmla="*/ 224763 w 2967861"/>
                <a:gd name="connsiteY836" fmla="*/ 1731046 h 2340761"/>
                <a:gd name="connsiteX837" fmla="*/ 239354 w 2967861"/>
                <a:gd name="connsiteY837" fmla="*/ 1725768 h 2340761"/>
                <a:gd name="connsiteX838" fmla="*/ 257980 w 2967861"/>
                <a:gd name="connsiteY838" fmla="*/ 1718318 h 2340761"/>
                <a:gd name="connsiteX839" fmla="*/ 275676 w 2967861"/>
                <a:gd name="connsiteY839" fmla="*/ 1710867 h 2340761"/>
                <a:gd name="connsiteX840" fmla="*/ 290267 w 2967861"/>
                <a:gd name="connsiteY840" fmla="*/ 1713040 h 2340761"/>
                <a:gd name="connsiteX841" fmla="*/ 302685 w 2967861"/>
                <a:gd name="connsiteY841" fmla="*/ 1713971 h 2340761"/>
                <a:gd name="connsiteX842" fmla="*/ 316344 w 2967861"/>
                <a:gd name="connsiteY842" fmla="*/ 1716144 h 2340761"/>
                <a:gd name="connsiteX843" fmla="*/ 336213 w 2967861"/>
                <a:gd name="connsiteY843" fmla="*/ 1747810 h 2340761"/>
                <a:gd name="connsiteX844" fmla="*/ 343353 w 2967861"/>
                <a:gd name="connsiteY844" fmla="*/ 1747810 h 2340761"/>
                <a:gd name="connsiteX845" fmla="*/ 348631 w 2967861"/>
                <a:gd name="connsiteY845" fmla="*/ 1747810 h 2340761"/>
                <a:gd name="connsiteX846" fmla="*/ 353908 w 2967861"/>
                <a:gd name="connsiteY846" fmla="*/ 1745637 h 2340761"/>
                <a:gd name="connsiteX847" fmla="*/ 356081 w 2967861"/>
                <a:gd name="connsiteY847" fmla="*/ 1743464 h 2340761"/>
                <a:gd name="connsiteX848" fmla="*/ 360117 w 2967861"/>
                <a:gd name="connsiteY848" fmla="*/ 1740359 h 2340761"/>
                <a:gd name="connsiteX849" fmla="*/ 367257 w 2967861"/>
                <a:gd name="connsiteY849" fmla="*/ 1742532 h 2340761"/>
                <a:gd name="connsiteX850" fmla="*/ 372535 w 2967861"/>
                <a:gd name="connsiteY850" fmla="*/ 1742532 h 2340761"/>
                <a:gd name="connsiteX851" fmla="*/ 375639 w 2967861"/>
                <a:gd name="connsiteY851" fmla="*/ 1743464 h 2340761"/>
                <a:gd name="connsiteX852" fmla="*/ 379675 w 2967861"/>
                <a:gd name="connsiteY852" fmla="*/ 1747810 h 2340761"/>
                <a:gd name="connsiteX853" fmla="*/ 382780 w 2967861"/>
                <a:gd name="connsiteY853" fmla="*/ 1749983 h 2340761"/>
                <a:gd name="connsiteX854" fmla="*/ 388989 w 2967861"/>
                <a:gd name="connsiteY854" fmla="*/ 1753088 h 2340761"/>
                <a:gd name="connsiteX855" fmla="*/ 382780 w 2967861"/>
                <a:gd name="connsiteY855" fmla="*/ 1775440 h 2340761"/>
                <a:gd name="connsiteX856" fmla="*/ 377502 w 2967861"/>
                <a:gd name="connsiteY856" fmla="*/ 1795619 h 2340761"/>
                <a:gd name="connsiteX857" fmla="*/ 372224 w 2967861"/>
                <a:gd name="connsiteY857" fmla="*/ 1817971 h 2340761"/>
                <a:gd name="connsiteX858" fmla="*/ 388989 w 2967861"/>
                <a:gd name="connsiteY858" fmla="*/ 1835045 h 2340761"/>
                <a:gd name="connsiteX859" fmla="*/ 404511 w 2967861"/>
                <a:gd name="connsiteY859" fmla="*/ 1855224 h 2340761"/>
                <a:gd name="connsiteX860" fmla="*/ 421275 w 2967861"/>
                <a:gd name="connsiteY860" fmla="*/ 1877576 h 2340761"/>
                <a:gd name="connsiteX861" fmla="*/ 431830 w 2967861"/>
                <a:gd name="connsiteY861" fmla="*/ 1899928 h 2340761"/>
                <a:gd name="connsiteX862" fmla="*/ 435866 w 2967861"/>
                <a:gd name="connsiteY862" fmla="*/ 1917003 h 2340761"/>
                <a:gd name="connsiteX863" fmla="*/ 435866 w 2967861"/>
                <a:gd name="connsiteY863" fmla="*/ 1929731 h 2340761"/>
                <a:gd name="connsiteX864" fmla="*/ 438039 w 2967861"/>
                <a:gd name="connsiteY864" fmla="*/ 1942459 h 2340761"/>
                <a:gd name="connsiteX865" fmla="*/ 445179 w 2967861"/>
                <a:gd name="connsiteY865" fmla="*/ 1957361 h 2340761"/>
                <a:gd name="connsiteX866" fmla="*/ 438970 w 2967861"/>
                <a:gd name="connsiteY866" fmla="*/ 1972262 h 2340761"/>
                <a:gd name="connsiteX867" fmla="*/ 431830 w 2967861"/>
                <a:gd name="connsiteY867" fmla="*/ 1989337 h 2340761"/>
                <a:gd name="connsiteX868" fmla="*/ 421275 w 2967861"/>
                <a:gd name="connsiteY868" fmla="*/ 2009516 h 2340761"/>
                <a:gd name="connsiteX869" fmla="*/ 414135 w 2967861"/>
                <a:gd name="connsiteY869" fmla="*/ 2027522 h 2340761"/>
                <a:gd name="connsiteX870" fmla="*/ 410099 w 2967861"/>
                <a:gd name="connsiteY870" fmla="*/ 2048632 h 2340761"/>
                <a:gd name="connsiteX871" fmla="*/ 412272 w 2967861"/>
                <a:gd name="connsiteY871" fmla="*/ 2066638 h 2340761"/>
                <a:gd name="connsiteX872" fmla="*/ 419412 w 2967861"/>
                <a:gd name="connsiteY872" fmla="*/ 2081539 h 2340761"/>
                <a:gd name="connsiteX873" fmla="*/ 430899 w 2967861"/>
                <a:gd name="connsiteY873" fmla="*/ 2096441 h 2340761"/>
                <a:gd name="connsiteX874" fmla="*/ 441454 w 2967861"/>
                <a:gd name="connsiteY874" fmla="*/ 2113515 h 2340761"/>
                <a:gd name="connsiteX875" fmla="*/ 448594 w 2967861"/>
                <a:gd name="connsiteY875" fmla="*/ 2128416 h 2340761"/>
                <a:gd name="connsiteX876" fmla="*/ 448594 w 2967861"/>
                <a:gd name="connsiteY876" fmla="*/ 2133694 h 2340761"/>
                <a:gd name="connsiteX877" fmla="*/ 448594 w 2967861"/>
                <a:gd name="connsiteY877" fmla="*/ 2138972 h 2340761"/>
                <a:gd name="connsiteX878" fmla="*/ 446421 w 2967861"/>
                <a:gd name="connsiteY878" fmla="*/ 2143318 h 2340761"/>
                <a:gd name="connsiteX879" fmla="*/ 445490 w 2967861"/>
                <a:gd name="connsiteY879" fmla="*/ 2148595 h 2340761"/>
                <a:gd name="connsiteX880" fmla="*/ 445490 w 2967861"/>
                <a:gd name="connsiteY880" fmla="*/ 2151700 h 2340761"/>
                <a:gd name="connsiteX881" fmla="*/ 445490 w 2967861"/>
                <a:gd name="connsiteY881" fmla="*/ 2156046 h 2340761"/>
                <a:gd name="connsiteX882" fmla="*/ 452630 w 2967861"/>
                <a:gd name="connsiteY882" fmla="*/ 2159151 h 2340761"/>
                <a:gd name="connsiteX883" fmla="*/ 450457 w 2967861"/>
                <a:gd name="connsiteY883" fmla="*/ 2163497 h 2340761"/>
                <a:gd name="connsiteX884" fmla="*/ 448284 w 2967861"/>
                <a:gd name="connsiteY884" fmla="*/ 2166601 h 2340761"/>
                <a:gd name="connsiteX885" fmla="*/ 448284 w 2967861"/>
                <a:gd name="connsiteY885" fmla="*/ 2170948 h 2340761"/>
                <a:gd name="connsiteX886" fmla="*/ 446111 w 2967861"/>
                <a:gd name="connsiteY886" fmla="*/ 2176225 h 2340761"/>
                <a:gd name="connsiteX887" fmla="*/ 448284 w 2967861"/>
                <a:gd name="connsiteY887" fmla="*/ 2181503 h 2340761"/>
                <a:gd name="connsiteX888" fmla="*/ 450457 w 2967861"/>
                <a:gd name="connsiteY888" fmla="*/ 2181503 h 2340761"/>
                <a:gd name="connsiteX889" fmla="*/ 452630 w 2967861"/>
                <a:gd name="connsiteY889" fmla="*/ 2185849 h 2340761"/>
                <a:gd name="connsiteX890" fmla="*/ 455734 w 2967861"/>
                <a:gd name="connsiteY890" fmla="*/ 2186780 h 2340761"/>
                <a:gd name="connsiteX891" fmla="*/ 459770 w 2967861"/>
                <a:gd name="connsiteY891" fmla="*/ 2191127 h 2340761"/>
                <a:gd name="connsiteX892" fmla="*/ 459770 w 2967861"/>
                <a:gd name="connsiteY892" fmla="*/ 2193300 h 2340761"/>
                <a:gd name="connsiteX893" fmla="*/ 455734 w 2967861"/>
                <a:gd name="connsiteY893" fmla="*/ 2206028 h 2340761"/>
                <a:gd name="connsiteX894" fmla="*/ 465048 w 2967861"/>
                <a:gd name="connsiteY894" fmla="*/ 2224034 h 2340761"/>
                <a:gd name="connsiteX895" fmla="*/ 479639 w 2967861"/>
                <a:gd name="connsiteY895" fmla="*/ 2242971 h 2340761"/>
                <a:gd name="connsiteX896" fmla="*/ 494230 w 2967861"/>
                <a:gd name="connsiteY896" fmla="*/ 2260046 h 2340761"/>
                <a:gd name="connsiteX897" fmla="*/ 504785 w 2967861"/>
                <a:gd name="connsiteY897" fmla="*/ 2278051 h 2340761"/>
                <a:gd name="connsiteX898" fmla="*/ 506958 w 2967861"/>
                <a:gd name="connsiteY898" fmla="*/ 2290780 h 2340761"/>
                <a:gd name="connsiteX899" fmla="*/ 506958 w 2967861"/>
                <a:gd name="connsiteY899" fmla="*/ 2303508 h 2340761"/>
                <a:gd name="connsiteX900" fmla="*/ 506958 w 2967861"/>
                <a:gd name="connsiteY900" fmla="*/ 2314994 h 2340761"/>
                <a:gd name="connsiteX901" fmla="*/ 509131 w 2967861"/>
                <a:gd name="connsiteY901" fmla="*/ 2324618 h 2340761"/>
                <a:gd name="connsiteX902" fmla="*/ 512236 w 2967861"/>
                <a:gd name="connsiteY902" fmla="*/ 2327723 h 2340761"/>
                <a:gd name="connsiteX903" fmla="*/ 516271 w 2967861"/>
                <a:gd name="connsiteY903" fmla="*/ 2333000 h 2340761"/>
                <a:gd name="connsiteX904" fmla="*/ 519376 w 2967861"/>
                <a:gd name="connsiteY904" fmla="*/ 2335173 h 2340761"/>
                <a:gd name="connsiteX905" fmla="*/ 523411 w 2967861"/>
                <a:gd name="connsiteY905" fmla="*/ 2339520 h 2340761"/>
                <a:gd name="connsiteX906" fmla="*/ 528689 w 2967861"/>
                <a:gd name="connsiteY906" fmla="*/ 2342624 h 2340761"/>
                <a:gd name="connsiteX907" fmla="*/ 553835 w 2967861"/>
                <a:gd name="connsiteY907" fmla="*/ 2337347 h 2340761"/>
                <a:gd name="connsiteX908" fmla="*/ 582086 w 2967861"/>
                <a:gd name="connsiteY908" fmla="*/ 2332069 h 2340761"/>
                <a:gd name="connsiteX909" fmla="*/ 609095 w 2967861"/>
                <a:gd name="connsiteY909" fmla="*/ 2324618 h 2340761"/>
                <a:gd name="connsiteX910" fmla="*/ 636103 w 2967861"/>
                <a:gd name="connsiteY910" fmla="*/ 2317168 h 2340761"/>
                <a:gd name="connsiteX911" fmla="*/ 657834 w 2967861"/>
                <a:gd name="connsiteY911" fmla="*/ 2303508 h 2340761"/>
                <a:gd name="connsiteX912" fmla="*/ 675530 w 2967861"/>
                <a:gd name="connsiteY912" fmla="*/ 2287675 h 2340761"/>
                <a:gd name="connsiteX913" fmla="*/ 684843 w 2967861"/>
                <a:gd name="connsiteY913" fmla="*/ 2270601 h 2340761"/>
                <a:gd name="connsiteX914" fmla="*/ 691984 w 2967861"/>
                <a:gd name="connsiteY914" fmla="*/ 2253526 h 2340761"/>
                <a:gd name="connsiteX915" fmla="*/ 715888 w 2967861"/>
                <a:gd name="connsiteY915" fmla="*/ 2233347 h 2340761"/>
                <a:gd name="connsiteX916" fmla="*/ 718992 w 2967861"/>
                <a:gd name="connsiteY916" fmla="*/ 2218446 h 2340761"/>
                <a:gd name="connsiteX917" fmla="*/ 721165 w 2967861"/>
                <a:gd name="connsiteY917" fmla="*/ 2203544 h 2340761"/>
                <a:gd name="connsiteX918" fmla="*/ 723339 w 2967861"/>
                <a:gd name="connsiteY918" fmla="*/ 2188643 h 2340761"/>
                <a:gd name="connsiteX919" fmla="*/ 728616 w 2967861"/>
                <a:gd name="connsiteY919" fmla="*/ 2175915 h 2340761"/>
                <a:gd name="connsiteX920" fmla="*/ 748485 w 2967861"/>
                <a:gd name="connsiteY920" fmla="*/ 2171568 h 2340761"/>
                <a:gd name="connsiteX921" fmla="*/ 752520 w 2967861"/>
                <a:gd name="connsiteY921" fmla="*/ 2168464 h 2340761"/>
                <a:gd name="connsiteX922" fmla="*/ 753452 w 2967861"/>
                <a:gd name="connsiteY922" fmla="*/ 2164118 h 2340761"/>
                <a:gd name="connsiteX923" fmla="*/ 757488 w 2967861"/>
                <a:gd name="connsiteY923" fmla="*/ 2161013 h 2340761"/>
                <a:gd name="connsiteX924" fmla="*/ 759661 w 2967861"/>
                <a:gd name="connsiteY924" fmla="*/ 2158840 h 2340761"/>
                <a:gd name="connsiteX925" fmla="*/ 762765 w 2967861"/>
                <a:gd name="connsiteY925" fmla="*/ 2155736 h 2340761"/>
                <a:gd name="connsiteX926" fmla="*/ 768043 w 2967861"/>
                <a:gd name="connsiteY926" fmla="*/ 2151390 h 2340761"/>
                <a:gd name="connsiteX927" fmla="*/ 764938 w 2967861"/>
                <a:gd name="connsiteY927" fmla="*/ 2131211 h 2340761"/>
                <a:gd name="connsiteX928" fmla="*/ 757798 w 2967861"/>
                <a:gd name="connsiteY928" fmla="*/ 2114136 h 2340761"/>
                <a:gd name="connsiteX929" fmla="*/ 748485 w 2967861"/>
                <a:gd name="connsiteY929" fmla="*/ 2103581 h 2340761"/>
                <a:gd name="connsiteX930" fmla="*/ 757798 w 2967861"/>
                <a:gd name="connsiteY930" fmla="*/ 2084644 h 2340761"/>
                <a:gd name="connsiteX931" fmla="*/ 772389 w 2967861"/>
                <a:gd name="connsiteY931" fmla="*/ 2071915 h 2340761"/>
                <a:gd name="connsiteX932" fmla="*/ 790084 w 2967861"/>
                <a:gd name="connsiteY932" fmla="*/ 2062291 h 2340761"/>
                <a:gd name="connsiteX933" fmla="*/ 808711 w 2967861"/>
                <a:gd name="connsiteY933" fmla="*/ 2053909 h 2340761"/>
                <a:gd name="connsiteX934" fmla="*/ 824234 w 2967861"/>
                <a:gd name="connsiteY934" fmla="*/ 2042423 h 2340761"/>
                <a:gd name="connsiteX935" fmla="*/ 835720 w 2967861"/>
                <a:gd name="connsiteY935" fmla="*/ 2019140 h 2340761"/>
                <a:gd name="connsiteX936" fmla="*/ 837893 w 2967861"/>
                <a:gd name="connsiteY936" fmla="*/ 1996787 h 2340761"/>
                <a:gd name="connsiteX937" fmla="*/ 831684 w 2967861"/>
                <a:gd name="connsiteY937" fmla="*/ 1974435 h 2340761"/>
                <a:gd name="connsiteX938" fmla="*/ 824544 w 2967861"/>
                <a:gd name="connsiteY938" fmla="*/ 1952083 h 2340761"/>
                <a:gd name="connsiteX939" fmla="*/ 817404 w 2967861"/>
                <a:gd name="connsiteY939" fmla="*/ 1931904 h 2340761"/>
                <a:gd name="connsiteX940" fmla="*/ 810263 w 2967861"/>
                <a:gd name="connsiteY940" fmla="*/ 1909552 h 2340761"/>
                <a:gd name="connsiteX941" fmla="*/ 807159 w 2967861"/>
                <a:gd name="connsiteY941" fmla="*/ 1887200 h 2340761"/>
                <a:gd name="connsiteX942" fmla="*/ 812437 w 2967861"/>
                <a:gd name="connsiteY942" fmla="*/ 1862985 h 2340761"/>
                <a:gd name="connsiteX943" fmla="*/ 827027 w 2967861"/>
                <a:gd name="connsiteY943" fmla="*/ 1837529 h 2340761"/>
                <a:gd name="connsiteX944" fmla="*/ 845654 w 2967861"/>
                <a:gd name="connsiteY944" fmla="*/ 1815177 h 2340761"/>
                <a:gd name="connsiteX945" fmla="*/ 867385 w 2967861"/>
                <a:gd name="connsiteY945" fmla="*/ 1794066 h 2340761"/>
                <a:gd name="connsiteX946" fmla="*/ 890358 w 2967861"/>
                <a:gd name="connsiteY946" fmla="*/ 1776060 h 2340761"/>
                <a:gd name="connsiteX947" fmla="*/ 912090 w 2967861"/>
                <a:gd name="connsiteY947" fmla="*/ 1757123 h 2340761"/>
                <a:gd name="connsiteX948" fmla="*/ 931958 w 2967861"/>
                <a:gd name="connsiteY948" fmla="*/ 1736944 h 2340761"/>
                <a:gd name="connsiteX949" fmla="*/ 945618 w 2967861"/>
                <a:gd name="connsiteY949" fmla="*/ 1718938 h 2340761"/>
                <a:gd name="connsiteX950" fmla="*/ 958036 w 2967861"/>
                <a:gd name="connsiteY950" fmla="*/ 1696586 h 2340761"/>
                <a:gd name="connsiteX951" fmla="*/ 968591 w 2967861"/>
                <a:gd name="connsiteY951" fmla="*/ 1674234 h 2340761"/>
                <a:gd name="connsiteX952" fmla="*/ 975731 w 2967861"/>
                <a:gd name="connsiteY952" fmla="*/ 1655297 h 2340761"/>
                <a:gd name="connsiteX953" fmla="*/ 979767 w 2967861"/>
                <a:gd name="connsiteY953" fmla="*/ 1642569 h 2340761"/>
                <a:gd name="connsiteX954" fmla="*/ 979767 w 2967861"/>
                <a:gd name="connsiteY954" fmla="*/ 1631393 h 2340761"/>
                <a:gd name="connsiteX955" fmla="*/ 985044 w 2967861"/>
                <a:gd name="connsiteY955" fmla="*/ 1621769 h 2340761"/>
                <a:gd name="connsiteX956" fmla="*/ 985044 w 2967861"/>
                <a:gd name="connsiteY956" fmla="*/ 1618665 h 2340761"/>
                <a:gd name="connsiteX957" fmla="*/ 963313 w 2967861"/>
                <a:gd name="connsiteY957" fmla="*/ 1621769 h 2340761"/>
                <a:gd name="connsiteX958" fmla="*/ 939409 w 2967861"/>
                <a:gd name="connsiteY958" fmla="*/ 1627046 h 2340761"/>
                <a:gd name="connsiteX959" fmla="*/ 914263 w 2967861"/>
                <a:gd name="connsiteY959" fmla="*/ 1633255 h 2340761"/>
                <a:gd name="connsiteX960" fmla="*/ 895636 w 2967861"/>
                <a:gd name="connsiteY960" fmla="*/ 1641637 h 2340761"/>
                <a:gd name="connsiteX961" fmla="*/ 880114 w 2967861"/>
                <a:gd name="connsiteY961" fmla="*/ 1640706 h 2340761"/>
                <a:gd name="connsiteX962" fmla="*/ 874836 w 2967861"/>
                <a:gd name="connsiteY962" fmla="*/ 1634497 h 2340761"/>
                <a:gd name="connsiteX963" fmla="*/ 872663 w 2967861"/>
                <a:gd name="connsiteY963" fmla="*/ 1629220 h 2340761"/>
                <a:gd name="connsiteX964" fmla="*/ 872663 w 2967861"/>
                <a:gd name="connsiteY964" fmla="*/ 1623942 h 2340761"/>
                <a:gd name="connsiteX965" fmla="*/ 872663 w 2967861"/>
                <a:gd name="connsiteY965" fmla="*/ 1616491 h 2340761"/>
                <a:gd name="connsiteX966" fmla="*/ 868627 w 2967861"/>
                <a:gd name="connsiteY966" fmla="*/ 1611214 h 2340761"/>
                <a:gd name="connsiteX967" fmla="*/ 854036 w 2967861"/>
                <a:gd name="connsiteY967" fmla="*/ 1599727 h 2340761"/>
                <a:gd name="connsiteX968" fmla="*/ 836341 w 2967861"/>
                <a:gd name="connsiteY968" fmla="*/ 1589172 h 2340761"/>
                <a:gd name="connsiteX969" fmla="*/ 819577 w 2967861"/>
                <a:gd name="connsiteY969" fmla="*/ 1577686 h 2340761"/>
                <a:gd name="connsiteX970" fmla="*/ 809022 w 2967861"/>
                <a:gd name="connsiteY970" fmla="*/ 1564957 h 2340761"/>
                <a:gd name="connsiteX971" fmla="*/ 804986 w 2967861"/>
                <a:gd name="connsiteY971" fmla="*/ 1553471 h 2340761"/>
                <a:gd name="connsiteX972" fmla="*/ 802813 w 2967861"/>
                <a:gd name="connsiteY972" fmla="*/ 1545089 h 2340761"/>
                <a:gd name="connsiteX973" fmla="*/ 799708 w 2967861"/>
                <a:gd name="connsiteY973" fmla="*/ 1533602 h 2340761"/>
                <a:gd name="connsiteX974" fmla="*/ 797535 w 2967861"/>
                <a:gd name="connsiteY974" fmla="*/ 1530498 h 2340761"/>
                <a:gd name="connsiteX975" fmla="*/ 792258 w 2967861"/>
                <a:gd name="connsiteY975" fmla="*/ 1526152 h 2340761"/>
                <a:gd name="connsiteX976" fmla="*/ 786980 w 2967861"/>
                <a:gd name="connsiteY976" fmla="*/ 1523047 h 2340761"/>
                <a:gd name="connsiteX977" fmla="*/ 782944 w 2967861"/>
                <a:gd name="connsiteY977" fmla="*/ 1517770 h 2340761"/>
                <a:gd name="connsiteX978" fmla="*/ 779840 w 2967861"/>
                <a:gd name="connsiteY978" fmla="*/ 1513423 h 2340761"/>
                <a:gd name="connsiteX979" fmla="*/ 779840 w 2967861"/>
                <a:gd name="connsiteY979" fmla="*/ 1476480 h 2340761"/>
                <a:gd name="connsiteX980" fmla="*/ 777667 w 2967861"/>
                <a:gd name="connsiteY980" fmla="*/ 1471203 h 2340761"/>
                <a:gd name="connsiteX981" fmla="*/ 772389 w 2967861"/>
                <a:gd name="connsiteY981" fmla="*/ 1466856 h 2340761"/>
                <a:gd name="connsiteX982" fmla="*/ 768353 w 2967861"/>
                <a:gd name="connsiteY982" fmla="*/ 1463752 h 2340761"/>
                <a:gd name="connsiteX983" fmla="*/ 763076 w 2967861"/>
                <a:gd name="connsiteY983" fmla="*/ 1459406 h 2340761"/>
                <a:gd name="connsiteX984" fmla="*/ 759971 w 2967861"/>
                <a:gd name="connsiteY984" fmla="*/ 1456301 h 2340761"/>
                <a:gd name="connsiteX985" fmla="*/ 750658 w 2967861"/>
                <a:gd name="connsiteY985" fmla="*/ 1436122 h 2340761"/>
                <a:gd name="connsiteX986" fmla="*/ 743518 w 2967861"/>
                <a:gd name="connsiteY986" fmla="*/ 1415943 h 2340761"/>
                <a:gd name="connsiteX987" fmla="*/ 736377 w 2967861"/>
                <a:gd name="connsiteY987" fmla="*/ 1393591 h 2340761"/>
                <a:gd name="connsiteX988" fmla="*/ 724891 w 2967861"/>
                <a:gd name="connsiteY988" fmla="*/ 1374654 h 2340761"/>
                <a:gd name="connsiteX989" fmla="*/ 712473 w 2967861"/>
                <a:gd name="connsiteY989" fmla="*/ 1357580 h 2340761"/>
                <a:gd name="connsiteX990" fmla="*/ 712473 w 2967861"/>
                <a:gd name="connsiteY990" fmla="*/ 1350129 h 2340761"/>
                <a:gd name="connsiteX991" fmla="*/ 716509 w 2967861"/>
                <a:gd name="connsiteY991" fmla="*/ 1350129 h 2340761"/>
                <a:gd name="connsiteX992" fmla="*/ 719613 w 2967861"/>
                <a:gd name="connsiteY992" fmla="*/ 1357580 h 2340761"/>
                <a:gd name="connsiteX993" fmla="*/ 723649 w 2967861"/>
                <a:gd name="connsiteY993" fmla="*/ 1363788 h 2340761"/>
                <a:gd name="connsiteX994" fmla="*/ 726753 w 2967861"/>
                <a:gd name="connsiteY994" fmla="*/ 1366893 h 2340761"/>
                <a:gd name="connsiteX995" fmla="*/ 730789 w 2967861"/>
                <a:gd name="connsiteY995" fmla="*/ 1369066 h 2340761"/>
                <a:gd name="connsiteX996" fmla="*/ 733894 w 2967861"/>
                <a:gd name="connsiteY996" fmla="*/ 1371239 h 2340761"/>
                <a:gd name="connsiteX997" fmla="*/ 737930 w 2967861"/>
                <a:gd name="connsiteY997" fmla="*/ 1372170 h 2340761"/>
                <a:gd name="connsiteX998" fmla="*/ 738861 w 2967861"/>
                <a:gd name="connsiteY998" fmla="*/ 1376517 h 2340761"/>
                <a:gd name="connsiteX999" fmla="*/ 745070 w 2967861"/>
                <a:gd name="connsiteY999" fmla="*/ 1378690 h 2340761"/>
                <a:gd name="connsiteX1000" fmla="*/ 755625 w 2967861"/>
                <a:gd name="connsiteY1000" fmla="*/ 1386141 h 2340761"/>
                <a:gd name="connsiteX1001" fmla="*/ 762765 w 2967861"/>
                <a:gd name="connsiteY1001" fmla="*/ 1396696 h 2340761"/>
                <a:gd name="connsiteX1002" fmla="*/ 768043 w 2967861"/>
                <a:gd name="connsiteY1002" fmla="*/ 1409424 h 2340761"/>
                <a:gd name="connsiteX1003" fmla="*/ 774252 w 2967861"/>
                <a:gd name="connsiteY1003" fmla="*/ 1423084 h 2340761"/>
                <a:gd name="connsiteX1004" fmla="*/ 779529 w 2967861"/>
                <a:gd name="connsiteY1004" fmla="*/ 1435812 h 2340761"/>
                <a:gd name="connsiteX1005" fmla="*/ 799398 w 2967861"/>
                <a:gd name="connsiteY1005" fmla="*/ 1448540 h 2340761"/>
                <a:gd name="connsiteX1006" fmla="*/ 804675 w 2967861"/>
                <a:gd name="connsiteY1006" fmla="*/ 1459095 h 2340761"/>
                <a:gd name="connsiteX1007" fmla="*/ 806848 w 2967861"/>
                <a:gd name="connsiteY1007" fmla="*/ 1472755 h 2340761"/>
                <a:gd name="connsiteX1008" fmla="*/ 809022 w 2967861"/>
                <a:gd name="connsiteY1008" fmla="*/ 1485483 h 2340761"/>
                <a:gd name="connsiteX1009" fmla="*/ 812126 w 2967861"/>
                <a:gd name="connsiteY1009" fmla="*/ 1496038 h 2340761"/>
                <a:gd name="connsiteX1010" fmla="*/ 824544 w 2967861"/>
                <a:gd name="connsiteY1010" fmla="*/ 1510940 h 2340761"/>
                <a:gd name="connsiteX1011" fmla="*/ 838204 w 2967861"/>
                <a:gd name="connsiteY1011" fmla="*/ 1525841 h 2340761"/>
                <a:gd name="connsiteX1012" fmla="*/ 850621 w 2967861"/>
                <a:gd name="connsiteY1012" fmla="*/ 1542916 h 2340761"/>
                <a:gd name="connsiteX1013" fmla="*/ 859935 w 2967861"/>
                <a:gd name="connsiteY1013" fmla="*/ 1560922 h 2340761"/>
                <a:gd name="connsiteX1014" fmla="*/ 860866 w 2967861"/>
                <a:gd name="connsiteY1014" fmla="*/ 1572408 h 2340761"/>
                <a:gd name="connsiteX1015" fmla="*/ 860866 w 2967861"/>
                <a:gd name="connsiteY1015" fmla="*/ 1582963 h 2340761"/>
                <a:gd name="connsiteX1016" fmla="*/ 863039 w 2967861"/>
                <a:gd name="connsiteY1016" fmla="*/ 1594450 h 2340761"/>
                <a:gd name="connsiteX1017" fmla="*/ 868317 w 2967861"/>
                <a:gd name="connsiteY1017" fmla="*/ 1605005 h 2340761"/>
                <a:gd name="connsiteX1018" fmla="*/ 870490 w 2967861"/>
                <a:gd name="connsiteY1018" fmla="*/ 1609351 h 2340761"/>
                <a:gd name="connsiteX1019" fmla="*/ 872663 w 2967861"/>
                <a:gd name="connsiteY1019" fmla="*/ 1611524 h 2340761"/>
                <a:gd name="connsiteX1020" fmla="*/ 874836 w 2967861"/>
                <a:gd name="connsiteY1020" fmla="*/ 1612456 h 2340761"/>
                <a:gd name="connsiteX1021" fmla="*/ 875767 w 2967861"/>
                <a:gd name="connsiteY1021" fmla="*/ 1612456 h 2340761"/>
                <a:gd name="connsiteX1022" fmla="*/ 879803 w 2967861"/>
                <a:gd name="connsiteY1022" fmla="*/ 1614629 h 2340761"/>
                <a:gd name="connsiteX1023" fmla="*/ 889117 w 2967861"/>
                <a:gd name="connsiteY1023" fmla="*/ 1614629 h 2340761"/>
                <a:gd name="connsiteX1024" fmla="*/ 901534 w 2967861"/>
                <a:gd name="connsiteY1024" fmla="*/ 1611524 h 2340761"/>
                <a:gd name="connsiteX1025" fmla="*/ 913952 w 2967861"/>
                <a:gd name="connsiteY1025" fmla="*/ 1604074 h 2340761"/>
                <a:gd name="connsiteX1026" fmla="*/ 928543 w 2967861"/>
                <a:gd name="connsiteY1026" fmla="*/ 1597865 h 2340761"/>
                <a:gd name="connsiteX1027" fmla="*/ 946239 w 2967861"/>
                <a:gd name="connsiteY1027" fmla="*/ 1592587 h 2340761"/>
                <a:gd name="connsiteX1028" fmla="*/ 963003 w 2967861"/>
                <a:gd name="connsiteY1028" fmla="*/ 1589483 h 2340761"/>
                <a:gd name="connsiteX1029" fmla="*/ 979767 w 2967861"/>
                <a:gd name="connsiteY1029" fmla="*/ 1582032 h 2340761"/>
                <a:gd name="connsiteX1030" fmla="*/ 992185 w 2967861"/>
                <a:gd name="connsiteY1030" fmla="*/ 1572408 h 2340761"/>
                <a:gd name="connsiteX1031" fmla="*/ 1002740 w 2967861"/>
                <a:gd name="connsiteY1031" fmla="*/ 1560922 h 2340761"/>
                <a:gd name="connsiteX1032" fmla="*/ 1016399 w 2967861"/>
                <a:gd name="connsiteY1032" fmla="*/ 1553471 h 2340761"/>
                <a:gd name="connsiteX1033" fmla="*/ 1039372 w 2967861"/>
                <a:gd name="connsiteY1033" fmla="*/ 1553471 h 2340761"/>
                <a:gd name="connsiteX1034" fmla="*/ 1039372 w 2967861"/>
                <a:gd name="connsiteY1034" fmla="*/ 1544468 h 2340761"/>
                <a:gd name="connsiteX1035" fmla="*/ 1057999 w 2967861"/>
                <a:gd name="connsiteY1035" fmla="*/ 1531740 h 2340761"/>
                <a:gd name="connsiteX1036" fmla="*/ 1075694 w 2967861"/>
                <a:gd name="connsiteY1036" fmla="*/ 1520253 h 2340761"/>
                <a:gd name="connsiteX1037" fmla="*/ 1075694 w 2967861"/>
                <a:gd name="connsiteY1037" fmla="*/ 1500074 h 2340761"/>
                <a:gd name="connsiteX1038" fmla="*/ 1089354 w 2967861"/>
                <a:gd name="connsiteY1038" fmla="*/ 1494797 h 2340761"/>
                <a:gd name="connsiteX1039" fmla="*/ 1095563 w 2967861"/>
                <a:gd name="connsiteY1039" fmla="*/ 1487346 h 2340761"/>
                <a:gd name="connsiteX1040" fmla="*/ 1101772 w 2967861"/>
                <a:gd name="connsiteY1040" fmla="*/ 1477722 h 2340761"/>
                <a:gd name="connsiteX1041" fmla="*/ 1108912 w 2967861"/>
                <a:gd name="connsiteY1041" fmla="*/ 1468098 h 2340761"/>
                <a:gd name="connsiteX1042" fmla="*/ 1087181 w 2967861"/>
                <a:gd name="connsiteY1042" fmla="*/ 1450092 h 2340761"/>
                <a:gd name="connsiteX1043" fmla="*/ 1060172 w 2967861"/>
                <a:gd name="connsiteY1043" fmla="*/ 1435191 h 2340761"/>
                <a:gd name="connsiteX1044" fmla="*/ 1057999 w 2967861"/>
                <a:gd name="connsiteY1044" fmla="*/ 1420290 h 2340761"/>
                <a:gd name="connsiteX1045" fmla="*/ 1055826 w 2967861"/>
                <a:gd name="connsiteY1045" fmla="*/ 1401352 h 2340761"/>
                <a:gd name="connsiteX1046" fmla="*/ 1035958 w 2967861"/>
                <a:gd name="connsiteY1046" fmla="*/ 1416254 h 2340761"/>
                <a:gd name="connsiteX1047" fmla="*/ 1019193 w 2967861"/>
                <a:gd name="connsiteY1047" fmla="*/ 1435191 h 2340761"/>
                <a:gd name="connsiteX1048" fmla="*/ 1008638 w 2967861"/>
                <a:gd name="connsiteY1048" fmla="*/ 1435191 h 2340761"/>
                <a:gd name="connsiteX1049" fmla="*/ 999325 w 2967861"/>
                <a:gd name="connsiteY1049" fmla="*/ 1437364 h 2340761"/>
                <a:gd name="connsiteX1050" fmla="*/ 992185 w 2967861"/>
                <a:gd name="connsiteY1050" fmla="*/ 1438295 h 2340761"/>
                <a:gd name="connsiteX1051" fmla="*/ 990011 w 2967861"/>
                <a:gd name="connsiteY1051" fmla="*/ 1433018 h 2340761"/>
                <a:gd name="connsiteX1052" fmla="*/ 989080 w 2967861"/>
                <a:gd name="connsiteY1052" fmla="*/ 1427740 h 2340761"/>
                <a:gd name="connsiteX1053" fmla="*/ 989080 w 2967861"/>
                <a:gd name="connsiteY1053" fmla="*/ 1422463 h 2340761"/>
                <a:gd name="connsiteX1054" fmla="*/ 986907 w 2967861"/>
                <a:gd name="connsiteY1054" fmla="*/ 1416254 h 2340761"/>
                <a:gd name="connsiteX1055" fmla="*/ 984734 w 2967861"/>
                <a:gd name="connsiteY1055" fmla="*/ 1410976 h 2340761"/>
                <a:gd name="connsiteX1056" fmla="*/ 979456 w 2967861"/>
                <a:gd name="connsiteY1056" fmla="*/ 1408803 h 2340761"/>
                <a:gd name="connsiteX1057" fmla="*/ 977283 w 2967861"/>
                <a:gd name="connsiteY1057" fmla="*/ 1408803 h 2340761"/>
                <a:gd name="connsiteX1058" fmla="*/ 975110 w 2967861"/>
                <a:gd name="connsiteY1058" fmla="*/ 1408803 h 2340761"/>
                <a:gd name="connsiteX1059" fmla="*/ 975110 w 2967861"/>
                <a:gd name="connsiteY1059" fmla="*/ 1410976 h 2340761"/>
                <a:gd name="connsiteX1060" fmla="*/ 974179 w 2967861"/>
                <a:gd name="connsiteY1060" fmla="*/ 1413149 h 2340761"/>
                <a:gd name="connsiteX1061" fmla="*/ 972006 w 2967861"/>
                <a:gd name="connsiteY1061" fmla="*/ 1418427 h 2340761"/>
                <a:gd name="connsiteX1062" fmla="*/ 964865 w 2967861"/>
                <a:gd name="connsiteY1062" fmla="*/ 1407872 h 2340761"/>
                <a:gd name="connsiteX1063" fmla="*/ 957725 w 2967861"/>
                <a:gd name="connsiteY1063" fmla="*/ 1392970 h 2340761"/>
                <a:gd name="connsiteX1064" fmla="*/ 948412 w 2967861"/>
                <a:gd name="connsiteY1064" fmla="*/ 1375896 h 2340761"/>
                <a:gd name="connsiteX1065" fmla="*/ 943134 w 2967861"/>
                <a:gd name="connsiteY1065" fmla="*/ 1358821 h 2340761"/>
                <a:gd name="connsiteX1066" fmla="*/ 939098 w 2967861"/>
                <a:gd name="connsiteY1066" fmla="*/ 1343920 h 2340761"/>
                <a:gd name="connsiteX1067" fmla="*/ 946239 w 2967861"/>
                <a:gd name="connsiteY1067" fmla="*/ 1343920 h 2340761"/>
                <a:gd name="connsiteX1068" fmla="*/ 950274 w 2967861"/>
                <a:gd name="connsiteY1068" fmla="*/ 1343920 h 2340761"/>
                <a:gd name="connsiteX1069" fmla="*/ 952448 w 2967861"/>
                <a:gd name="connsiteY1069" fmla="*/ 1343920 h 2340761"/>
                <a:gd name="connsiteX1070" fmla="*/ 953379 w 2967861"/>
                <a:gd name="connsiteY1070" fmla="*/ 1343920 h 2340761"/>
                <a:gd name="connsiteX1071" fmla="*/ 955552 w 2967861"/>
                <a:gd name="connsiteY1071" fmla="*/ 1343920 h 2340761"/>
                <a:gd name="connsiteX1072" fmla="*/ 967039 w 2967861"/>
                <a:gd name="connsiteY1072" fmla="*/ 1353544 h 2340761"/>
                <a:gd name="connsiteX1073" fmla="*/ 972316 w 2967861"/>
                <a:gd name="connsiteY1073" fmla="*/ 1363167 h 2340761"/>
                <a:gd name="connsiteX1074" fmla="*/ 975421 w 2967861"/>
                <a:gd name="connsiteY1074" fmla="*/ 1373723 h 2340761"/>
                <a:gd name="connsiteX1075" fmla="*/ 984734 w 2967861"/>
                <a:gd name="connsiteY1075" fmla="*/ 1381173 h 2340761"/>
                <a:gd name="connsiteX1076" fmla="*/ 997152 w 2967861"/>
                <a:gd name="connsiteY1076" fmla="*/ 1388624 h 2340761"/>
                <a:gd name="connsiteX1077" fmla="*/ 1008638 w 2967861"/>
                <a:gd name="connsiteY1077" fmla="*/ 1393902 h 2340761"/>
                <a:gd name="connsiteX1078" fmla="*/ 1019193 w 2967861"/>
                <a:gd name="connsiteY1078" fmla="*/ 1401352 h 2340761"/>
                <a:gd name="connsiteX1079" fmla="*/ 1031611 w 2967861"/>
                <a:gd name="connsiteY1079" fmla="*/ 1401352 h 2340761"/>
                <a:gd name="connsiteX1080" fmla="*/ 1040925 w 2967861"/>
                <a:gd name="connsiteY1080" fmla="*/ 1400421 h 2340761"/>
                <a:gd name="connsiteX1081" fmla="*/ 1048065 w 2967861"/>
                <a:gd name="connsiteY1081" fmla="*/ 1398248 h 2340761"/>
                <a:gd name="connsiteX1082" fmla="*/ 1059551 w 2967861"/>
                <a:gd name="connsiteY1082" fmla="*/ 1393902 h 2340761"/>
                <a:gd name="connsiteX1083" fmla="*/ 1066692 w 2967861"/>
                <a:gd name="connsiteY1083" fmla="*/ 1407561 h 2340761"/>
                <a:gd name="connsiteX1084" fmla="*/ 1071969 w 2967861"/>
                <a:gd name="connsiteY1084" fmla="*/ 1418116 h 2340761"/>
                <a:gd name="connsiteX1085" fmla="*/ 1102082 w 2967861"/>
                <a:gd name="connsiteY1085" fmla="*/ 1420290 h 2340761"/>
                <a:gd name="connsiteX1086" fmla="*/ 1133438 w 2967861"/>
                <a:gd name="connsiteY1086" fmla="*/ 1422463 h 2340761"/>
                <a:gd name="connsiteX1087" fmla="*/ 1164793 w 2967861"/>
                <a:gd name="connsiteY1087" fmla="*/ 1422463 h 2340761"/>
                <a:gd name="connsiteX1088" fmla="*/ 1194906 w 2967861"/>
                <a:gd name="connsiteY1088" fmla="*/ 1418116 h 2340761"/>
                <a:gd name="connsiteX1089" fmla="*/ 1206392 w 2967861"/>
                <a:gd name="connsiteY1089" fmla="*/ 1429603 h 2340761"/>
                <a:gd name="connsiteX1090" fmla="*/ 1218810 w 2967861"/>
                <a:gd name="connsiteY1090" fmla="*/ 1437985 h 2340761"/>
                <a:gd name="connsiteX1091" fmla="*/ 1231228 w 2967861"/>
                <a:gd name="connsiteY1091" fmla="*/ 1447609 h 2340761"/>
                <a:gd name="connsiteX1092" fmla="*/ 1238368 w 2967861"/>
                <a:gd name="connsiteY1092" fmla="*/ 1458164 h 2340761"/>
                <a:gd name="connsiteX1093" fmla="*/ 1235264 w 2967861"/>
                <a:gd name="connsiteY1093" fmla="*/ 1471824 h 2340761"/>
                <a:gd name="connsiteX1094" fmla="*/ 1238368 w 2967861"/>
                <a:gd name="connsiteY1094" fmla="*/ 1474928 h 2340761"/>
                <a:gd name="connsiteX1095" fmla="*/ 1242404 w 2967861"/>
                <a:gd name="connsiteY1095" fmla="*/ 1479274 h 2340761"/>
                <a:gd name="connsiteX1096" fmla="*/ 1247681 w 2967861"/>
                <a:gd name="connsiteY1096" fmla="*/ 1482379 h 2340761"/>
                <a:gd name="connsiteX1097" fmla="*/ 1251717 w 2967861"/>
                <a:gd name="connsiteY1097" fmla="*/ 1486725 h 2340761"/>
                <a:gd name="connsiteX1098" fmla="*/ 1262273 w 2967861"/>
                <a:gd name="connsiteY1098" fmla="*/ 1487656 h 2340761"/>
                <a:gd name="connsiteX1099" fmla="*/ 1271586 w 2967861"/>
                <a:gd name="connsiteY1099" fmla="*/ 1487656 h 2340761"/>
                <a:gd name="connsiteX1100" fmla="*/ 1284004 w 2967861"/>
                <a:gd name="connsiteY1100" fmla="*/ 1486725 h 2340761"/>
                <a:gd name="connsiteX1101" fmla="*/ 1288039 w 2967861"/>
                <a:gd name="connsiteY1101" fmla="*/ 1524910 h 2340761"/>
                <a:gd name="connsiteX1102" fmla="*/ 1296422 w 2967861"/>
                <a:gd name="connsiteY1102" fmla="*/ 1556575 h 2340761"/>
                <a:gd name="connsiteX1103" fmla="*/ 1308840 w 2967861"/>
                <a:gd name="connsiteY1103" fmla="*/ 1586068 h 2340761"/>
                <a:gd name="connsiteX1104" fmla="*/ 1327466 w 2967861"/>
                <a:gd name="connsiteY1104" fmla="*/ 1613697 h 2340761"/>
                <a:gd name="connsiteX1105" fmla="*/ 1327466 w 2967861"/>
                <a:gd name="connsiteY1105" fmla="*/ 1615870 h 2340761"/>
                <a:gd name="connsiteX1106" fmla="*/ 1325293 w 2967861"/>
                <a:gd name="connsiteY1106" fmla="*/ 1618044 h 2340761"/>
                <a:gd name="connsiteX1107" fmla="*/ 1323120 w 2967861"/>
                <a:gd name="connsiteY1107" fmla="*/ 1621148 h 2340761"/>
                <a:gd name="connsiteX1108" fmla="*/ 1322188 w 2967861"/>
                <a:gd name="connsiteY1108" fmla="*/ 1625494 h 2340761"/>
                <a:gd name="connsiteX1109" fmla="*/ 1323120 w 2967861"/>
                <a:gd name="connsiteY1109" fmla="*/ 1628599 h 2340761"/>
                <a:gd name="connsiteX1110" fmla="*/ 1329329 w 2967861"/>
                <a:gd name="connsiteY1110" fmla="*/ 1645673 h 2340761"/>
                <a:gd name="connsiteX1111" fmla="*/ 1339884 w 2967861"/>
                <a:gd name="connsiteY1111" fmla="*/ 1665852 h 2340761"/>
                <a:gd name="connsiteX1112" fmla="*/ 1351370 w 2967861"/>
                <a:gd name="connsiteY1112" fmla="*/ 1678581 h 2340761"/>
                <a:gd name="connsiteX1113" fmla="*/ 1352302 w 2967861"/>
                <a:gd name="connsiteY1113" fmla="*/ 1680754 h 2340761"/>
                <a:gd name="connsiteX1114" fmla="*/ 1354475 w 2967861"/>
                <a:gd name="connsiteY1114" fmla="*/ 1680754 h 2340761"/>
                <a:gd name="connsiteX1115" fmla="*/ 1356648 w 2967861"/>
                <a:gd name="connsiteY1115" fmla="*/ 1682927 h 2340761"/>
                <a:gd name="connsiteX1116" fmla="*/ 1358821 w 2967861"/>
                <a:gd name="connsiteY1116" fmla="*/ 1682927 h 2340761"/>
                <a:gd name="connsiteX1117" fmla="*/ 1378690 w 2967861"/>
                <a:gd name="connsiteY1117" fmla="*/ 1658712 h 2340761"/>
                <a:gd name="connsiteX1118" fmla="*/ 1391108 w 2967861"/>
                <a:gd name="connsiteY1118" fmla="*/ 1633255 h 2340761"/>
                <a:gd name="connsiteX1119" fmla="*/ 1400421 w 2967861"/>
                <a:gd name="connsiteY1119" fmla="*/ 1601590 h 2340761"/>
                <a:gd name="connsiteX1120" fmla="*/ 1403525 w 2967861"/>
                <a:gd name="connsiteY1120" fmla="*/ 1564647 h 2340761"/>
                <a:gd name="connsiteX1121" fmla="*/ 1415943 w 2967861"/>
                <a:gd name="connsiteY1121" fmla="*/ 1557196 h 2340761"/>
                <a:gd name="connsiteX1122" fmla="*/ 1425257 w 2967861"/>
                <a:gd name="connsiteY1122" fmla="*/ 1547572 h 2340761"/>
                <a:gd name="connsiteX1123" fmla="*/ 1434570 w 2967861"/>
                <a:gd name="connsiteY1123" fmla="*/ 1540122 h 2340761"/>
                <a:gd name="connsiteX1124" fmla="*/ 1451334 w 2967861"/>
                <a:gd name="connsiteY1124" fmla="*/ 1540122 h 2340761"/>
                <a:gd name="connsiteX1125" fmla="*/ 1463752 w 2967861"/>
                <a:gd name="connsiteY1125" fmla="*/ 1507214 h 2340761"/>
                <a:gd name="connsiteX1126" fmla="*/ 1470892 w 2967861"/>
                <a:gd name="connsiteY1126" fmla="*/ 1501937 h 2340761"/>
                <a:gd name="connsiteX1127" fmla="*/ 1478032 w 2967861"/>
                <a:gd name="connsiteY1127" fmla="*/ 1499764 h 2340761"/>
                <a:gd name="connsiteX1128" fmla="*/ 1485172 w 2967861"/>
                <a:gd name="connsiteY1128" fmla="*/ 1499764 h 2340761"/>
                <a:gd name="connsiteX1129" fmla="*/ 1488277 w 2967861"/>
                <a:gd name="connsiteY1129" fmla="*/ 1497591 h 2340761"/>
                <a:gd name="connsiteX1130" fmla="*/ 1493555 w 2967861"/>
                <a:gd name="connsiteY1130" fmla="*/ 1490140 h 2340761"/>
                <a:gd name="connsiteX1131" fmla="*/ 1497590 w 2967861"/>
                <a:gd name="connsiteY1131" fmla="*/ 1475239 h 2340761"/>
                <a:gd name="connsiteX1132" fmla="*/ 1512181 w 2967861"/>
                <a:gd name="connsiteY1132" fmla="*/ 1475239 h 2340761"/>
                <a:gd name="connsiteX1133" fmla="*/ 1526772 w 2967861"/>
                <a:gd name="connsiteY1133" fmla="*/ 1477412 h 2340761"/>
                <a:gd name="connsiteX1134" fmla="*/ 1543536 w 2967861"/>
                <a:gd name="connsiteY1134" fmla="*/ 1475239 h 2340761"/>
                <a:gd name="connsiteX1135" fmla="*/ 1544468 w 2967861"/>
                <a:gd name="connsiteY1135" fmla="*/ 1473065 h 2340761"/>
                <a:gd name="connsiteX1136" fmla="*/ 1546641 w 2967861"/>
                <a:gd name="connsiteY1136" fmla="*/ 1472134 h 2340761"/>
                <a:gd name="connsiteX1137" fmla="*/ 1548814 w 2967861"/>
                <a:gd name="connsiteY1137" fmla="*/ 1467788 h 2340761"/>
                <a:gd name="connsiteX1138" fmla="*/ 1550987 w 2967861"/>
                <a:gd name="connsiteY1138" fmla="*/ 1465615 h 2340761"/>
                <a:gd name="connsiteX1139" fmla="*/ 1554092 w 2967861"/>
                <a:gd name="connsiteY1139" fmla="*/ 1462510 h 2340761"/>
                <a:gd name="connsiteX1140" fmla="*/ 1565578 w 2967861"/>
                <a:gd name="connsiteY1140" fmla="*/ 1480516 h 2340761"/>
                <a:gd name="connsiteX1141" fmla="*/ 1573960 w 2967861"/>
                <a:gd name="connsiteY1141" fmla="*/ 1495418 h 2340761"/>
                <a:gd name="connsiteX1142" fmla="*/ 1585447 w 2967861"/>
                <a:gd name="connsiteY1142" fmla="*/ 1509077 h 2340761"/>
                <a:gd name="connsiteX1143" fmla="*/ 1592587 w 2967861"/>
                <a:gd name="connsiteY1143" fmla="*/ 1523979 h 2340761"/>
                <a:gd name="connsiteX1144" fmla="*/ 1597864 w 2967861"/>
                <a:gd name="connsiteY1144" fmla="*/ 1541984 h 2340761"/>
                <a:gd name="connsiteX1145" fmla="*/ 1597864 w 2967861"/>
                <a:gd name="connsiteY1145" fmla="*/ 1564337 h 2340761"/>
                <a:gd name="connsiteX1146" fmla="*/ 1600037 w 2967861"/>
                <a:gd name="connsiteY1146" fmla="*/ 1566509 h 2340761"/>
                <a:gd name="connsiteX1147" fmla="*/ 1600969 w 2967861"/>
                <a:gd name="connsiteY1147" fmla="*/ 1566509 h 2340761"/>
                <a:gd name="connsiteX1148" fmla="*/ 1600969 w 2967861"/>
                <a:gd name="connsiteY1148" fmla="*/ 1567441 h 2340761"/>
                <a:gd name="connsiteX1149" fmla="*/ 1603142 w 2967861"/>
                <a:gd name="connsiteY1149" fmla="*/ 1567441 h 2340761"/>
                <a:gd name="connsiteX1150" fmla="*/ 1610282 w 2967861"/>
                <a:gd name="connsiteY1150" fmla="*/ 1567441 h 2340761"/>
                <a:gd name="connsiteX1151" fmla="*/ 1617422 w 2967861"/>
                <a:gd name="connsiteY1151" fmla="*/ 1566509 h 2340761"/>
                <a:gd name="connsiteX1152" fmla="*/ 1621458 w 2967861"/>
                <a:gd name="connsiteY1152" fmla="*/ 1564337 h 2340761"/>
                <a:gd name="connsiteX1153" fmla="*/ 1626736 w 2967861"/>
                <a:gd name="connsiteY1153" fmla="*/ 1559990 h 2340761"/>
                <a:gd name="connsiteX1154" fmla="*/ 1629840 w 2967861"/>
                <a:gd name="connsiteY1154" fmla="*/ 1556886 h 2340761"/>
                <a:gd name="connsiteX1155" fmla="*/ 1641327 w 2967861"/>
                <a:gd name="connsiteY1155" fmla="*/ 1569614 h 2340761"/>
                <a:gd name="connsiteX1156" fmla="*/ 1648467 w 2967861"/>
                <a:gd name="connsiteY1156" fmla="*/ 1586688 h 2340761"/>
                <a:gd name="connsiteX1157" fmla="*/ 1650640 w 2967861"/>
                <a:gd name="connsiteY1157" fmla="*/ 1606867 h 2340761"/>
                <a:gd name="connsiteX1158" fmla="*/ 1650640 w 2967861"/>
                <a:gd name="connsiteY1158" fmla="*/ 1629220 h 2340761"/>
                <a:gd name="connsiteX1159" fmla="*/ 1650640 w 2967861"/>
                <a:gd name="connsiteY1159" fmla="*/ 1649399 h 2340761"/>
                <a:gd name="connsiteX1160" fmla="*/ 1650640 w 2967861"/>
                <a:gd name="connsiteY1160" fmla="*/ 1668336 h 2340761"/>
                <a:gd name="connsiteX1161" fmla="*/ 1653745 w 2967861"/>
                <a:gd name="connsiteY1161" fmla="*/ 1683237 h 2340761"/>
                <a:gd name="connsiteX1162" fmla="*/ 1653745 w 2967861"/>
                <a:gd name="connsiteY1162" fmla="*/ 1686342 h 2340761"/>
                <a:gd name="connsiteX1163" fmla="*/ 1663058 w 2967861"/>
                <a:gd name="connsiteY1163" fmla="*/ 1683237 h 2340761"/>
                <a:gd name="connsiteX1164" fmla="*/ 1663058 w 2967861"/>
                <a:gd name="connsiteY1164" fmla="*/ 1686342 h 2340761"/>
                <a:gd name="connsiteX1165" fmla="*/ 1672371 w 2967861"/>
                <a:gd name="connsiteY1165" fmla="*/ 1699070 h 2340761"/>
                <a:gd name="connsiteX1166" fmla="*/ 1677649 w 2967861"/>
                <a:gd name="connsiteY1166" fmla="*/ 1713971 h 2340761"/>
                <a:gd name="connsiteX1167" fmla="*/ 1682927 w 2967861"/>
                <a:gd name="connsiteY1167" fmla="*/ 1728873 h 2340761"/>
                <a:gd name="connsiteX1168" fmla="*/ 1686962 w 2967861"/>
                <a:gd name="connsiteY1168" fmla="*/ 1745947 h 2340761"/>
                <a:gd name="connsiteX1169" fmla="*/ 1693171 w 2967861"/>
                <a:gd name="connsiteY1169" fmla="*/ 1760849 h 2340761"/>
                <a:gd name="connsiteX1170" fmla="*/ 1702485 w 2967861"/>
                <a:gd name="connsiteY1170" fmla="*/ 1768299 h 2340761"/>
                <a:gd name="connsiteX1171" fmla="*/ 1704658 w 2967861"/>
                <a:gd name="connsiteY1171" fmla="*/ 1770472 h 2340761"/>
                <a:gd name="connsiteX1172" fmla="*/ 1715213 w 2967861"/>
                <a:gd name="connsiteY1172" fmla="*/ 1775750 h 2340761"/>
                <a:gd name="connsiteX1173" fmla="*/ 1726699 w 2967861"/>
                <a:gd name="connsiteY1173" fmla="*/ 1785374 h 2340761"/>
                <a:gd name="connsiteX1174" fmla="*/ 1737255 w 2967861"/>
                <a:gd name="connsiteY1174" fmla="*/ 1785374 h 2340761"/>
                <a:gd name="connsiteX1175" fmla="*/ 1736323 w 2967861"/>
                <a:gd name="connsiteY1175" fmla="*/ 1758986 h 2340761"/>
                <a:gd name="connsiteX1176" fmla="*/ 1729183 w 2967861"/>
                <a:gd name="connsiteY1176" fmla="*/ 1733529 h 2340761"/>
                <a:gd name="connsiteX1177" fmla="*/ 1717696 w 2967861"/>
                <a:gd name="connsiteY1177" fmla="*/ 1711177 h 2340761"/>
                <a:gd name="connsiteX1178" fmla="*/ 1703106 w 2967861"/>
                <a:gd name="connsiteY1178" fmla="*/ 1696276 h 2340761"/>
                <a:gd name="connsiteX1179" fmla="*/ 1700001 w 2967861"/>
                <a:gd name="connsiteY1179" fmla="*/ 1694103 h 2340761"/>
                <a:gd name="connsiteX1180" fmla="*/ 1695965 w 2967861"/>
                <a:gd name="connsiteY1180" fmla="*/ 1694103 h 2340761"/>
                <a:gd name="connsiteX1181" fmla="*/ 1692861 w 2967861"/>
                <a:gd name="connsiteY1181" fmla="*/ 1694103 h 2340761"/>
                <a:gd name="connsiteX1182" fmla="*/ 1688825 w 2967861"/>
                <a:gd name="connsiteY1182" fmla="*/ 1694103 h 2340761"/>
                <a:gd name="connsiteX1183" fmla="*/ 1687894 w 2967861"/>
                <a:gd name="connsiteY1183" fmla="*/ 1691930 h 2340761"/>
                <a:gd name="connsiteX1184" fmla="*/ 1681685 w 2967861"/>
                <a:gd name="connsiteY1184" fmla="*/ 1681374 h 2340761"/>
                <a:gd name="connsiteX1185" fmla="*/ 1680753 w 2967861"/>
                <a:gd name="connsiteY1185" fmla="*/ 1671751 h 2340761"/>
                <a:gd name="connsiteX1186" fmla="*/ 1676718 w 2967861"/>
                <a:gd name="connsiteY1186" fmla="*/ 1664300 h 2340761"/>
                <a:gd name="connsiteX1187" fmla="*/ 1667404 w 2967861"/>
                <a:gd name="connsiteY1187" fmla="*/ 1659022 h 2340761"/>
                <a:gd name="connsiteX1188" fmla="*/ 1676718 w 2967861"/>
                <a:gd name="connsiteY1188" fmla="*/ 1634808 h 2340761"/>
                <a:gd name="connsiteX1189" fmla="*/ 1683858 w 2967861"/>
                <a:gd name="connsiteY1189" fmla="*/ 1605315 h 2340761"/>
                <a:gd name="connsiteX1190" fmla="*/ 1700622 w 2967861"/>
                <a:gd name="connsiteY1190" fmla="*/ 1618975 h 2340761"/>
                <a:gd name="connsiteX1191" fmla="*/ 1716144 w 2967861"/>
                <a:gd name="connsiteY1191" fmla="*/ 1631703 h 2340761"/>
                <a:gd name="connsiteX1192" fmla="*/ 1730735 w 2967861"/>
                <a:gd name="connsiteY1192" fmla="*/ 1644431 h 2340761"/>
                <a:gd name="connsiteX1193" fmla="*/ 1742222 w 2967861"/>
                <a:gd name="connsiteY1193" fmla="*/ 1659333 h 2340761"/>
                <a:gd name="connsiteX1194" fmla="*/ 1747499 w 2967861"/>
                <a:gd name="connsiteY1194" fmla="*/ 1679512 h 2340761"/>
                <a:gd name="connsiteX1195" fmla="*/ 1754640 w 2967861"/>
                <a:gd name="connsiteY1195" fmla="*/ 1679512 h 2340761"/>
                <a:gd name="connsiteX1196" fmla="*/ 1815176 w 2967861"/>
                <a:gd name="connsiteY1196" fmla="*/ 1629841 h 2340761"/>
                <a:gd name="connsiteX1197" fmla="*/ 1813003 w 2967861"/>
                <a:gd name="connsiteY1197" fmla="*/ 1600348 h 2340761"/>
                <a:gd name="connsiteX1198" fmla="*/ 1807726 w 2967861"/>
                <a:gd name="connsiteY1198" fmla="*/ 1576133 h 2340761"/>
                <a:gd name="connsiteX1199" fmla="*/ 1796239 w 2967861"/>
                <a:gd name="connsiteY1199" fmla="*/ 1558128 h 2340761"/>
                <a:gd name="connsiteX1200" fmla="*/ 1783822 w 2967861"/>
                <a:gd name="connsiteY1200" fmla="*/ 1541053 h 2340761"/>
                <a:gd name="connsiteX1201" fmla="*/ 1767057 w 2967861"/>
                <a:gd name="connsiteY1201" fmla="*/ 1525220 h 2340761"/>
                <a:gd name="connsiteX1202" fmla="*/ 1769230 w 2967861"/>
                <a:gd name="connsiteY1202" fmla="*/ 1510319 h 2340761"/>
                <a:gd name="connsiteX1203" fmla="*/ 1774508 w 2967861"/>
                <a:gd name="connsiteY1203" fmla="*/ 1500695 h 2340761"/>
                <a:gd name="connsiteX1204" fmla="*/ 1780717 w 2967861"/>
                <a:gd name="connsiteY1204" fmla="*/ 1495418 h 2340761"/>
                <a:gd name="connsiteX1205" fmla="*/ 1787857 w 2967861"/>
                <a:gd name="connsiteY1205" fmla="*/ 1489209 h 2340761"/>
                <a:gd name="connsiteX1206" fmla="*/ 1794066 w 2967861"/>
                <a:gd name="connsiteY1206" fmla="*/ 1480827 h 2340761"/>
                <a:gd name="connsiteX1207" fmla="*/ 1800275 w 2967861"/>
                <a:gd name="connsiteY1207" fmla="*/ 1480827 h 2340761"/>
                <a:gd name="connsiteX1208" fmla="*/ 1805553 w 2967861"/>
                <a:gd name="connsiteY1208" fmla="*/ 1481758 h 2340761"/>
                <a:gd name="connsiteX1209" fmla="*/ 1807726 w 2967861"/>
                <a:gd name="connsiteY1209" fmla="*/ 1481758 h 2340761"/>
                <a:gd name="connsiteX1210" fmla="*/ 1810830 w 2967861"/>
                <a:gd name="connsiteY1210" fmla="*/ 1483931 h 2340761"/>
                <a:gd name="connsiteX1211" fmla="*/ 1813003 w 2967861"/>
                <a:gd name="connsiteY1211" fmla="*/ 1488277 h 2340761"/>
                <a:gd name="connsiteX1212" fmla="*/ 1816108 w 2967861"/>
                <a:gd name="connsiteY1212" fmla="*/ 1493555 h 2340761"/>
                <a:gd name="connsiteX1213" fmla="*/ 1818281 w 2967861"/>
                <a:gd name="connsiteY1213" fmla="*/ 1496659 h 2340761"/>
                <a:gd name="connsiteX1214" fmla="*/ 1816108 w 2967861"/>
                <a:gd name="connsiteY1214" fmla="*/ 1501006 h 2340761"/>
                <a:gd name="connsiteX1215" fmla="*/ 1815176 w 2967861"/>
                <a:gd name="connsiteY1215" fmla="*/ 1504110 h 2340761"/>
                <a:gd name="connsiteX1216" fmla="*/ 1811141 w 2967861"/>
                <a:gd name="connsiteY1216" fmla="*/ 1506283 h 2340761"/>
                <a:gd name="connsiteX1217" fmla="*/ 1808036 w 2967861"/>
                <a:gd name="connsiteY1217" fmla="*/ 1506283 h 2340761"/>
                <a:gd name="connsiteX1218" fmla="*/ 1804000 w 2967861"/>
                <a:gd name="connsiteY1218" fmla="*/ 1508456 h 2340761"/>
                <a:gd name="connsiteX1219" fmla="*/ 1804000 w 2967861"/>
                <a:gd name="connsiteY1219" fmla="*/ 1518080 h 2340761"/>
                <a:gd name="connsiteX1220" fmla="*/ 1804000 w 2967861"/>
                <a:gd name="connsiteY1220" fmla="*/ 1523358 h 2340761"/>
                <a:gd name="connsiteX1221" fmla="*/ 1806173 w 2967861"/>
                <a:gd name="connsiteY1221" fmla="*/ 1528635 h 2340761"/>
                <a:gd name="connsiteX1222" fmla="*/ 1808346 w 2967861"/>
                <a:gd name="connsiteY1222" fmla="*/ 1533913 h 2340761"/>
                <a:gd name="connsiteX1223" fmla="*/ 1811451 w 2967861"/>
                <a:gd name="connsiteY1223" fmla="*/ 1532981 h 2340761"/>
                <a:gd name="connsiteX1224" fmla="*/ 1813624 w 2967861"/>
                <a:gd name="connsiteY1224" fmla="*/ 1532981 h 2340761"/>
                <a:gd name="connsiteX1225" fmla="*/ 1815797 w 2967861"/>
                <a:gd name="connsiteY1225" fmla="*/ 1532981 h 2340761"/>
                <a:gd name="connsiteX1226" fmla="*/ 1816729 w 2967861"/>
                <a:gd name="connsiteY1226" fmla="*/ 1530808 h 2340761"/>
                <a:gd name="connsiteX1227" fmla="*/ 1818902 w 2967861"/>
                <a:gd name="connsiteY1227" fmla="*/ 1530808 h 2340761"/>
                <a:gd name="connsiteX1228" fmla="*/ 1826042 w 2967861"/>
                <a:gd name="connsiteY1228" fmla="*/ 1526462 h 2340761"/>
                <a:gd name="connsiteX1229" fmla="*/ 1830078 w 2967861"/>
                <a:gd name="connsiteY1229" fmla="*/ 1523358 h 2340761"/>
                <a:gd name="connsiteX1230" fmla="*/ 1831009 w 2967861"/>
                <a:gd name="connsiteY1230" fmla="*/ 1521184 h 2340761"/>
                <a:gd name="connsiteX1231" fmla="*/ 1835045 w 2967861"/>
                <a:gd name="connsiteY1231" fmla="*/ 1518080 h 2340761"/>
                <a:gd name="connsiteX1232" fmla="*/ 1838150 w 2967861"/>
                <a:gd name="connsiteY1232" fmla="*/ 1513734 h 2340761"/>
                <a:gd name="connsiteX1233" fmla="*/ 1837218 w 2967861"/>
                <a:gd name="connsiteY1233" fmla="*/ 1508456 h 2340761"/>
                <a:gd name="connsiteX1234" fmla="*/ 1837218 w 2967861"/>
                <a:gd name="connsiteY1234" fmla="*/ 1503179 h 2340761"/>
                <a:gd name="connsiteX1235" fmla="*/ 1835045 w 2967861"/>
                <a:gd name="connsiteY1235" fmla="*/ 1501006 h 2340761"/>
                <a:gd name="connsiteX1236" fmla="*/ 1835045 w 2967861"/>
                <a:gd name="connsiteY1236" fmla="*/ 1498832 h 2340761"/>
                <a:gd name="connsiteX1237" fmla="*/ 1835045 w 2967861"/>
                <a:gd name="connsiteY1237" fmla="*/ 1495728 h 2340761"/>
                <a:gd name="connsiteX1238" fmla="*/ 1835045 w 2967861"/>
                <a:gd name="connsiteY1238" fmla="*/ 1491382 h 2340761"/>
                <a:gd name="connsiteX1239" fmla="*/ 1835045 w 2967861"/>
                <a:gd name="connsiteY1239" fmla="*/ 1483931 h 2340761"/>
                <a:gd name="connsiteX1240" fmla="*/ 1862054 w 2967861"/>
                <a:gd name="connsiteY1240" fmla="*/ 1478653 h 2340761"/>
                <a:gd name="connsiteX1241" fmla="*/ 1891236 w 2967861"/>
                <a:gd name="connsiteY1241" fmla="*/ 1469030 h 2340761"/>
                <a:gd name="connsiteX1242" fmla="*/ 1916382 w 2967861"/>
                <a:gd name="connsiteY1242" fmla="*/ 1458474 h 2340761"/>
                <a:gd name="connsiteX1243" fmla="*/ 1940286 w 2967861"/>
                <a:gd name="connsiteY1243" fmla="*/ 1443573 h 2340761"/>
                <a:gd name="connsiteX1244" fmla="*/ 1958913 w 2967861"/>
                <a:gd name="connsiteY1244" fmla="*/ 1423394 h 2340761"/>
                <a:gd name="connsiteX1245" fmla="*/ 1967295 w 2967861"/>
                <a:gd name="connsiteY1245" fmla="*/ 1408493 h 2340761"/>
                <a:gd name="connsiteX1246" fmla="*/ 1974435 w 2967861"/>
                <a:gd name="connsiteY1246" fmla="*/ 1394833 h 2340761"/>
                <a:gd name="connsiteX1247" fmla="*/ 1981575 w 2967861"/>
                <a:gd name="connsiteY1247" fmla="*/ 1379932 h 2340761"/>
                <a:gd name="connsiteX1248" fmla="*/ 1993993 w 2967861"/>
                <a:gd name="connsiteY1248" fmla="*/ 1371550 h 2340761"/>
                <a:gd name="connsiteX1249" fmla="*/ 1993993 w 2967861"/>
                <a:gd name="connsiteY1249" fmla="*/ 1351992 h 2340761"/>
                <a:gd name="connsiteX1250" fmla="*/ 1993062 w 2967861"/>
                <a:gd name="connsiteY1250" fmla="*/ 1329639 h 2340761"/>
                <a:gd name="connsiteX1251" fmla="*/ 1989026 w 2967861"/>
                <a:gd name="connsiteY1251" fmla="*/ 1309460 h 2340761"/>
                <a:gd name="connsiteX1252" fmla="*/ 1981886 w 2967861"/>
                <a:gd name="connsiteY1252" fmla="*/ 1289281 h 2340761"/>
                <a:gd name="connsiteX1253" fmla="*/ 1973504 w 2967861"/>
                <a:gd name="connsiteY1253" fmla="*/ 1274380 h 2340761"/>
                <a:gd name="connsiteX1254" fmla="*/ 1958913 w 2967861"/>
                <a:gd name="connsiteY1254" fmla="*/ 1264756 h 2340761"/>
                <a:gd name="connsiteX1255" fmla="*/ 1964190 w 2967861"/>
                <a:gd name="connsiteY1255" fmla="*/ 1252028 h 2340761"/>
                <a:gd name="connsiteX1256" fmla="*/ 1969468 w 2967861"/>
                <a:gd name="connsiteY1256" fmla="*/ 1244577 h 2340761"/>
                <a:gd name="connsiteX1257" fmla="*/ 1976608 w 2967861"/>
                <a:gd name="connsiteY1257" fmla="*/ 1237127 h 2340761"/>
                <a:gd name="connsiteX1258" fmla="*/ 1983748 w 2967861"/>
                <a:gd name="connsiteY1258" fmla="*/ 1227503 h 2340761"/>
                <a:gd name="connsiteX1259" fmla="*/ 2003617 w 2967861"/>
                <a:gd name="connsiteY1259" fmla="*/ 1227503 h 2340761"/>
                <a:gd name="connsiteX1260" fmla="*/ 2003617 w 2967861"/>
                <a:gd name="connsiteY1260" fmla="*/ 1214774 h 2340761"/>
                <a:gd name="connsiteX1261" fmla="*/ 1998339 w 2967861"/>
                <a:gd name="connsiteY1261" fmla="*/ 1214774 h 2340761"/>
                <a:gd name="connsiteX1262" fmla="*/ 1987784 w 2967861"/>
                <a:gd name="connsiteY1262" fmla="*/ 1209497 h 2340761"/>
                <a:gd name="connsiteX1263" fmla="*/ 1978471 w 2967861"/>
                <a:gd name="connsiteY1263" fmla="*/ 1209497 h 2340761"/>
                <a:gd name="connsiteX1264" fmla="*/ 1969157 w 2967861"/>
                <a:gd name="connsiteY1264" fmla="*/ 1212601 h 2340761"/>
                <a:gd name="connsiteX1265" fmla="*/ 1958602 w 2967861"/>
                <a:gd name="connsiteY1265" fmla="*/ 1218810 h 2340761"/>
                <a:gd name="connsiteX1266" fmla="*/ 1954567 w 2967861"/>
                <a:gd name="connsiteY1266" fmla="*/ 1212601 h 2340761"/>
                <a:gd name="connsiteX1267" fmla="*/ 1951462 w 2967861"/>
                <a:gd name="connsiteY1267" fmla="*/ 1209497 h 2340761"/>
                <a:gd name="connsiteX1268" fmla="*/ 1947426 w 2967861"/>
                <a:gd name="connsiteY1268" fmla="*/ 1205151 h 2340761"/>
                <a:gd name="connsiteX1269" fmla="*/ 1942149 w 2967861"/>
                <a:gd name="connsiteY1269" fmla="*/ 1202046 h 2340761"/>
                <a:gd name="connsiteX1270" fmla="*/ 1935008 w 2967861"/>
                <a:gd name="connsiteY1270" fmla="*/ 1197700 h 2340761"/>
                <a:gd name="connsiteX1271" fmla="*/ 1942149 w 2967861"/>
                <a:gd name="connsiteY1271" fmla="*/ 1184972 h 2340761"/>
                <a:gd name="connsiteX1272" fmla="*/ 1954567 w 2967861"/>
                <a:gd name="connsiteY1272" fmla="*/ 1174416 h 2340761"/>
                <a:gd name="connsiteX1273" fmla="*/ 1966985 w 2967861"/>
                <a:gd name="connsiteY1273" fmla="*/ 1164793 h 2340761"/>
                <a:gd name="connsiteX1274" fmla="*/ 1978471 w 2967861"/>
                <a:gd name="connsiteY1274" fmla="*/ 1153306 h 2340761"/>
                <a:gd name="connsiteX1275" fmla="*/ 1983748 w 2967861"/>
                <a:gd name="connsiteY1275" fmla="*/ 1155479 h 2340761"/>
                <a:gd name="connsiteX1276" fmla="*/ 1987784 w 2967861"/>
                <a:gd name="connsiteY1276" fmla="*/ 1155479 h 2340761"/>
                <a:gd name="connsiteX1277" fmla="*/ 1990889 w 2967861"/>
                <a:gd name="connsiteY1277" fmla="*/ 1157652 h 2340761"/>
                <a:gd name="connsiteX1278" fmla="*/ 1993993 w 2967861"/>
                <a:gd name="connsiteY1278" fmla="*/ 1157652 h 2340761"/>
                <a:gd name="connsiteX1279" fmla="*/ 1990889 w 2967861"/>
                <a:gd name="connsiteY1279" fmla="*/ 1165103 h 2340761"/>
                <a:gd name="connsiteX1280" fmla="*/ 1988716 w 2967861"/>
                <a:gd name="connsiteY1280" fmla="*/ 1168208 h 2340761"/>
                <a:gd name="connsiteX1281" fmla="*/ 1987784 w 2967861"/>
                <a:gd name="connsiteY1281" fmla="*/ 1174416 h 2340761"/>
                <a:gd name="connsiteX1282" fmla="*/ 1985611 w 2967861"/>
                <a:gd name="connsiteY1282" fmla="*/ 1177521 h 2340761"/>
                <a:gd name="connsiteX1283" fmla="*/ 1983438 w 2967861"/>
                <a:gd name="connsiteY1283" fmla="*/ 1182799 h 2340761"/>
                <a:gd name="connsiteX1284" fmla="*/ 1983438 w 2967861"/>
                <a:gd name="connsiteY1284" fmla="*/ 1187145 h 2340761"/>
                <a:gd name="connsiteX1285" fmla="*/ 1995856 w 2967861"/>
                <a:gd name="connsiteY1285" fmla="*/ 1181867 h 2340761"/>
                <a:gd name="connsiteX1286" fmla="*/ 2010447 w 2967861"/>
                <a:gd name="connsiteY1286" fmla="*/ 1175658 h 2340761"/>
                <a:gd name="connsiteX1287" fmla="*/ 2022865 w 2967861"/>
                <a:gd name="connsiteY1287" fmla="*/ 1172554 h 2340761"/>
                <a:gd name="connsiteX1288" fmla="*/ 2034351 w 2967861"/>
                <a:gd name="connsiteY1288" fmla="*/ 1174727 h 2340761"/>
                <a:gd name="connsiteX1289" fmla="*/ 2043664 w 2967861"/>
                <a:gd name="connsiteY1289" fmla="*/ 1174727 h 2340761"/>
                <a:gd name="connsiteX1290" fmla="*/ 2039629 w 2967861"/>
                <a:gd name="connsiteY1290" fmla="*/ 1182178 h 2340761"/>
                <a:gd name="connsiteX1291" fmla="*/ 2037456 w 2967861"/>
                <a:gd name="connsiteY1291" fmla="*/ 1187455 h 2340761"/>
                <a:gd name="connsiteX1292" fmla="*/ 2034351 w 2967861"/>
                <a:gd name="connsiteY1292" fmla="*/ 1192733 h 2340761"/>
                <a:gd name="connsiteX1293" fmla="*/ 2030315 w 2967861"/>
                <a:gd name="connsiteY1293" fmla="*/ 1198010 h 2340761"/>
                <a:gd name="connsiteX1294" fmla="*/ 2034351 w 2967861"/>
                <a:gd name="connsiteY1294" fmla="*/ 1204219 h 2340761"/>
                <a:gd name="connsiteX1295" fmla="*/ 2037456 w 2967861"/>
                <a:gd name="connsiteY1295" fmla="*/ 1205151 h 2340761"/>
                <a:gd name="connsiteX1296" fmla="*/ 2039629 w 2967861"/>
                <a:gd name="connsiteY1296" fmla="*/ 1207324 h 2340761"/>
                <a:gd name="connsiteX1297" fmla="*/ 2041802 w 2967861"/>
                <a:gd name="connsiteY1297" fmla="*/ 1207324 h 2340761"/>
                <a:gd name="connsiteX1298" fmla="*/ 2044906 w 2967861"/>
                <a:gd name="connsiteY1298" fmla="*/ 1207324 h 2340761"/>
                <a:gd name="connsiteX1299" fmla="*/ 2048942 w 2967861"/>
                <a:gd name="connsiteY1299" fmla="*/ 1207324 h 2340761"/>
                <a:gd name="connsiteX1300" fmla="*/ 2054220 w 2967861"/>
                <a:gd name="connsiteY1300" fmla="*/ 1207324 h 2340761"/>
                <a:gd name="connsiteX1301" fmla="*/ 2054220 w 2967861"/>
                <a:gd name="connsiteY1301" fmla="*/ 1218810 h 2340761"/>
                <a:gd name="connsiteX1302" fmla="*/ 2052046 w 2967861"/>
                <a:gd name="connsiteY1302" fmla="*/ 1233712 h 2340761"/>
                <a:gd name="connsiteX1303" fmla="*/ 2052046 w 2967861"/>
                <a:gd name="connsiteY1303" fmla="*/ 1246440 h 2340761"/>
                <a:gd name="connsiteX1304" fmla="*/ 2054220 w 2967861"/>
                <a:gd name="connsiteY1304" fmla="*/ 1254822 h 2340761"/>
                <a:gd name="connsiteX1305" fmla="*/ 2054220 w 2967861"/>
                <a:gd name="connsiteY1305" fmla="*/ 1264446 h 2340761"/>
                <a:gd name="connsiteX1306" fmla="*/ 2078124 w 2967861"/>
                <a:gd name="connsiteY1306" fmla="*/ 1261341 h 2340761"/>
                <a:gd name="connsiteX1307" fmla="*/ 2092715 w 2967861"/>
                <a:gd name="connsiteY1307" fmla="*/ 1255132 h 2340761"/>
                <a:gd name="connsiteX1308" fmla="*/ 2099855 w 2967861"/>
                <a:gd name="connsiteY1308" fmla="*/ 1247682 h 2340761"/>
                <a:gd name="connsiteX1309" fmla="*/ 2102960 w 2967861"/>
                <a:gd name="connsiteY1309" fmla="*/ 1239300 h 2340761"/>
                <a:gd name="connsiteX1310" fmla="*/ 2100787 w 2967861"/>
                <a:gd name="connsiteY1310" fmla="*/ 1226571 h 2340761"/>
                <a:gd name="connsiteX1311" fmla="*/ 2097682 w 2967861"/>
                <a:gd name="connsiteY1311" fmla="*/ 1215085 h 2340761"/>
                <a:gd name="connsiteX1312" fmla="*/ 2090542 w 2967861"/>
                <a:gd name="connsiteY1312" fmla="*/ 1202357 h 2340761"/>
                <a:gd name="connsiteX1313" fmla="*/ 2085264 w 2967861"/>
                <a:gd name="connsiteY1313" fmla="*/ 1189628 h 2340761"/>
                <a:gd name="connsiteX1314" fmla="*/ 2078124 w 2967861"/>
                <a:gd name="connsiteY1314" fmla="*/ 1178142 h 2340761"/>
                <a:gd name="connsiteX1315" fmla="*/ 2074088 w 2967861"/>
                <a:gd name="connsiteY1315" fmla="*/ 1167587 h 2340761"/>
                <a:gd name="connsiteX1316" fmla="*/ 2078124 w 2967861"/>
                <a:gd name="connsiteY1316" fmla="*/ 1165414 h 2340761"/>
                <a:gd name="connsiteX1317" fmla="*/ 2081228 w 2967861"/>
                <a:gd name="connsiteY1317" fmla="*/ 1165414 h 2340761"/>
                <a:gd name="connsiteX1318" fmla="*/ 2083402 w 2967861"/>
                <a:gd name="connsiteY1318" fmla="*/ 1165414 h 2340761"/>
                <a:gd name="connsiteX1319" fmla="*/ 2085575 w 2967861"/>
                <a:gd name="connsiteY1319" fmla="*/ 1163241 h 2340761"/>
                <a:gd name="connsiteX1320" fmla="*/ 2087748 w 2967861"/>
                <a:gd name="connsiteY1320" fmla="*/ 1163241 h 2340761"/>
                <a:gd name="connsiteX1321" fmla="*/ 2098303 w 2967861"/>
                <a:gd name="connsiteY1321" fmla="*/ 1155790 h 2340761"/>
                <a:gd name="connsiteX1322" fmla="*/ 2105443 w 2967861"/>
                <a:gd name="connsiteY1322" fmla="*/ 1145235 h 2340761"/>
                <a:gd name="connsiteX1323" fmla="*/ 2110721 w 2967861"/>
                <a:gd name="connsiteY1323" fmla="*/ 1133748 h 2340761"/>
                <a:gd name="connsiteX1324" fmla="*/ 2117861 w 2967861"/>
                <a:gd name="connsiteY1324" fmla="*/ 1123193 h 2340761"/>
                <a:gd name="connsiteX1325" fmla="*/ 2127175 w 2967861"/>
                <a:gd name="connsiteY1325" fmla="*/ 1113569 h 2340761"/>
                <a:gd name="connsiteX1326" fmla="*/ 2137730 w 2967861"/>
                <a:gd name="connsiteY1326" fmla="*/ 1111396 h 2340761"/>
                <a:gd name="connsiteX1327" fmla="*/ 2149216 w 2967861"/>
                <a:gd name="connsiteY1327" fmla="*/ 1111396 h 2340761"/>
                <a:gd name="connsiteX1328" fmla="*/ 2161634 w 2967861"/>
                <a:gd name="connsiteY1328" fmla="*/ 1113569 h 2340761"/>
                <a:gd name="connsiteX1329" fmla="*/ 2174052 w 2967861"/>
                <a:gd name="connsiteY1329" fmla="*/ 1110465 h 2340761"/>
                <a:gd name="connsiteX1330" fmla="*/ 2178088 w 2967861"/>
                <a:gd name="connsiteY1330" fmla="*/ 1106118 h 2340761"/>
                <a:gd name="connsiteX1331" fmla="*/ 2185228 w 2967861"/>
                <a:gd name="connsiteY1331" fmla="*/ 1096495 h 2340761"/>
                <a:gd name="connsiteX1332" fmla="*/ 2195783 w 2967861"/>
                <a:gd name="connsiteY1332" fmla="*/ 1083766 h 2340761"/>
                <a:gd name="connsiteX1333" fmla="*/ 2208201 w 2967861"/>
                <a:gd name="connsiteY1333" fmla="*/ 1071038 h 2340761"/>
                <a:gd name="connsiteX1334" fmla="*/ 2219687 w 2967861"/>
                <a:gd name="connsiteY1334" fmla="*/ 1056137 h 2340761"/>
                <a:gd name="connsiteX1335" fmla="*/ 2230242 w 2967861"/>
                <a:gd name="connsiteY1335" fmla="*/ 1043408 h 2340761"/>
                <a:gd name="connsiteX1336" fmla="*/ 2239556 w 2967861"/>
                <a:gd name="connsiteY1336" fmla="*/ 1031922 h 2340761"/>
                <a:gd name="connsiteX1337" fmla="*/ 2243592 w 2967861"/>
                <a:gd name="connsiteY1337" fmla="*/ 1028817 h 2340761"/>
                <a:gd name="connsiteX1338" fmla="*/ 2250732 w 2967861"/>
                <a:gd name="connsiteY1338" fmla="*/ 1011743 h 2340761"/>
                <a:gd name="connsiteX1339" fmla="*/ 2256010 w 2967861"/>
                <a:gd name="connsiteY1339" fmla="*/ 999015 h 2340761"/>
                <a:gd name="connsiteX1340" fmla="*/ 2263150 w 2967861"/>
                <a:gd name="connsiteY1340" fmla="*/ 986286 h 2340761"/>
                <a:gd name="connsiteX1341" fmla="*/ 2273705 w 2967861"/>
                <a:gd name="connsiteY1341" fmla="*/ 974800 h 2340761"/>
                <a:gd name="connsiteX1342" fmla="*/ 2270600 w 2967861"/>
                <a:gd name="connsiteY1342" fmla="*/ 962072 h 2340761"/>
                <a:gd name="connsiteX1343" fmla="*/ 2266565 w 2967861"/>
                <a:gd name="connsiteY1343" fmla="*/ 952448 h 2340761"/>
                <a:gd name="connsiteX1344" fmla="*/ 2263460 w 2967861"/>
                <a:gd name="connsiteY1344" fmla="*/ 942824 h 2340761"/>
                <a:gd name="connsiteX1345" fmla="*/ 2263460 w 2967861"/>
                <a:gd name="connsiteY1345" fmla="*/ 932269 h 2340761"/>
                <a:gd name="connsiteX1346" fmla="*/ 2265633 w 2967861"/>
                <a:gd name="connsiteY1346" fmla="*/ 922645 h 2340761"/>
                <a:gd name="connsiteX1347" fmla="*/ 2270911 w 2967861"/>
                <a:gd name="connsiteY1347" fmla="*/ 917367 h 2340761"/>
                <a:gd name="connsiteX1348" fmla="*/ 2273084 w 2967861"/>
                <a:gd name="connsiteY1348" fmla="*/ 912090 h 2340761"/>
                <a:gd name="connsiteX1349" fmla="*/ 2270911 w 2967861"/>
                <a:gd name="connsiteY1349" fmla="*/ 902466 h 2340761"/>
                <a:gd name="connsiteX1350" fmla="*/ 2266875 w 2967861"/>
                <a:gd name="connsiteY1350" fmla="*/ 887565 h 2340761"/>
                <a:gd name="connsiteX1351" fmla="*/ 2263771 w 2967861"/>
                <a:gd name="connsiteY1351" fmla="*/ 877941 h 2340761"/>
                <a:gd name="connsiteX1352" fmla="*/ 2258493 w 2967861"/>
                <a:gd name="connsiteY1352" fmla="*/ 870490 h 2340761"/>
                <a:gd name="connsiteX1353" fmla="*/ 2251353 w 2967861"/>
                <a:gd name="connsiteY1353" fmla="*/ 862108 h 2340761"/>
                <a:gd name="connsiteX1354" fmla="*/ 2242039 w 2967861"/>
                <a:gd name="connsiteY1354" fmla="*/ 862108 h 2340761"/>
                <a:gd name="connsiteX1355" fmla="*/ 2236762 w 2967861"/>
                <a:gd name="connsiteY1355" fmla="*/ 862108 h 2340761"/>
                <a:gd name="connsiteX1356" fmla="*/ 2230553 w 2967861"/>
                <a:gd name="connsiteY1356" fmla="*/ 863039 h 2340761"/>
                <a:gd name="connsiteX1357" fmla="*/ 2227448 w 2967861"/>
                <a:gd name="connsiteY1357" fmla="*/ 865213 h 2340761"/>
                <a:gd name="connsiteX1358" fmla="*/ 2223413 w 2967861"/>
                <a:gd name="connsiteY1358" fmla="*/ 869559 h 2340761"/>
                <a:gd name="connsiteX1359" fmla="*/ 2216272 w 2967861"/>
                <a:gd name="connsiteY1359" fmla="*/ 867386 h 2340761"/>
                <a:gd name="connsiteX1360" fmla="*/ 2213168 w 2967861"/>
                <a:gd name="connsiteY1360" fmla="*/ 865213 h 2340761"/>
                <a:gd name="connsiteX1361" fmla="*/ 2209132 w 2967861"/>
                <a:gd name="connsiteY1361" fmla="*/ 862108 h 2340761"/>
                <a:gd name="connsiteX1362" fmla="*/ 2208201 w 2967861"/>
                <a:gd name="connsiteY1362" fmla="*/ 857762 h 2340761"/>
                <a:gd name="connsiteX1363" fmla="*/ 2206028 w 2967861"/>
                <a:gd name="connsiteY1363" fmla="*/ 854657 h 2340761"/>
                <a:gd name="connsiteX1364" fmla="*/ 2203854 w 2967861"/>
                <a:gd name="connsiteY1364" fmla="*/ 848448 h 2340761"/>
                <a:gd name="connsiteX1365" fmla="*/ 2188332 w 2967861"/>
                <a:gd name="connsiteY1365" fmla="*/ 848448 h 2340761"/>
                <a:gd name="connsiteX1366" fmla="*/ 2188332 w 2967861"/>
                <a:gd name="connsiteY1366" fmla="*/ 837893 h 2340761"/>
                <a:gd name="connsiteX1367" fmla="*/ 2200750 w 2967861"/>
                <a:gd name="connsiteY1367" fmla="*/ 828269 h 2340761"/>
                <a:gd name="connsiteX1368" fmla="*/ 2206028 w 2967861"/>
                <a:gd name="connsiteY1368" fmla="*/ 820819 h 2340761"/>
                <a:gd name="connsiteX1369" fmla="*/ 2211305 w 2967861"/>
                <a:gd name="connsiteY1369" fmla="*/ 812437 h 2340761"/>
                <a:gd name="connsiteX1370" fmla="*/ 2218446 w 2967861"/>
                <a:gd name="connsiteY1370" fmla="*/ 804986 h 2340761"/>
                <a:gd name="connsiteX1371" fmla="*/ 2247627 w 2967861"/>
                <a:gd name="connsiteY1371" fmla="*/ 795362 h 2340761"/>
                <a:gd name="connsiteX1372" fmla="*/ 2256941 w 2967861"/>
                <a:gd name="connsiteY1372" fmla="*/ 785738 h 2340761"/>
                <a:gd name="connsiteX1373" fmla="*/ 2264081 w 2967861"/>
                <a:gd name="connsiteY1373" fmla="*/ 773010 h 2340761"/>
                <a:gd name="connsiteX1374" fmla="*/ 2271221 w 2967861"/>
                <a:gd name="connsiteY1374" fmla="*/ 760282 h 2340761"/>
                <a:gd name="connsiteX1375" fmla="*/ 2278361 w 2967861"/>
                <a:gd name="connsiteY1375" fmla="*/ 746622 h 2340761"/>
                <a:gd name="connsiteX1376" fmla="*/ 2290779 w 2967861"/>
                <a:gd name="connsiteY1376" fmla="*/ 736067 h 2340761"/>
                <a:gd name="connsiteX1377" fmla="*/ 2305370 w 2967861"/>
                <a:gd name="connsiteY1377" fmla="*/ 726443 h 2340761"/>
                <a:gd name="connsiteX1378" fmla="*/ 2317788 w 2967861"/>
                <a:gd name="connsiteY1378" fmla="*/ 713715 h 2340761"/>
                <a:gd name="connsiteX1379" fmla="*/ 2354110 w 2967861"/>
                <a:gd name="connsiteY1379" fmla="*/ 718993 h 2340761"/>
                <a:gd name="connsiteX1380" fmla="*/ 2363424 w 2967861"/>
                <a:gd name="connsiteY1380" fmla="*/ 730479 h 2340761"/>
                <a:gd name="connsiteX1381" fmla="*/ 2375841 w 2967861"/>
                <a:gd name="connsiteY1381" fmla="*/ 732652 h 2340761"/>
                <a:gd name="connsiteX1382" fmla="*/ 2390432 w 2967861"/>
                <a:gd name="connsiteY1382" fmla="*/ 726443 h 2340761"/>
                <a:gd name="connsiteX1383" fmla="*/ 2407196 w 2967861"/>
                <a:gd name="connsiteY1383" fmla="*/ 723339 h 2340761"/>
                <a:gd name="connsiteX1384" fmla="*/ 2407196 w 2967861"/>
                <a:gd name="connsiteY1384" fmla="*/ 743518 h 2340761"/>
                <a:gd name="connsiteX1385" fmla="*/ 2422719 w 2967861"/>
                <a:gd name="connsiteY1385" fmla="*/ 743518 h 2340761"/>
                <a:gd name="connsiteX1386" fmla="*/ 2439483 w 2967861"/>
                <a:gd name="connsiteY1386" fmla="*/ 741345 h 2340761"/>
                <a:gd name="connsiteX1387" fmla="*/ 2451901 w 2967861"/>
                <a:gd name="connsiteY1387" fmla="*/ 739171 h 2340761"/>
                <a:gd name="connsiteX1388" fmla="*/ 2463387 w 2967861"/>
                <a:gd name="connsiteY1388" fmla="*/ 733894 h 2340761"/>
                <a:gd name="connsiteX1389" fmla="*/ 2463387 w 2967861"/>
                <a:gd name="connsiteY1389" fmla="*/ 730789 h 2340761"/>
                <a:gd name="connsiteX1390" fmla="*/ 2461214 w 2967861"/>
                <a:gd name="connsiteY1390" fmla="*/ 726443 h 2340761"/>
                <a:gd name="connsiteX1391" fmla="*/ 2459041 w 2967861"/>
                <a:gd name="connsiteY1391" fmla="*/ 721166 h 2340761"/>
                <a:gd name="connsiteX1392" fmla="*/ 2458110 w 2967861"/>
                <a:gd name="connsiteY1392" fmla="*/ 718061 h 2340761"/>
                <a:gd name="connsiteX1393" fmla="*/ 2458110 w 2967861"/>
                <a:gd name="connsiteY1393" fmla="*/ 713715 h 2340761"/>
                <a:gd name="connsiteX1394" fmla="*/ 2458110 w 2967861"/>
                <a:gd name="connsiteY1394" fmla="*/ 710610 h 2340761"/>
                <a:gd name="connsiteX1395" fmla="*/ 2463387 w 2967861"/>
                <a:gd name="connsiteY1395" fmla="*/ 700987 h 2340761"/>
                <a:gd name="connsiteX1396" fmla="*/ 2473942 w 2967861"/>
                <a:gd name="connsiteY1396" fmla="*/ 688258 h 2340761"/>
                <a:gd name="connsiteX1397" fmla="*/ 2485429 w 2967861"/>
                <a:gd name="connsiteY1397" fmla="*/ 674599 h 2340761"/>
                <a:gd name="connsiteX1398" fmla="*/ 2497847 w 2967861"/>
                <a:gd name="connsiteY1398" fmla="*/ 664044 h 2340761"/>
                <a:gd name="connsiteX1399" fmla="*/ 2507160 w 2967861"/>
                <a:gd name="connsiteY1399" fmla="*/ 658766 h 2340761"/>
                <a:gd name="connsiteX1400" fmla="*/ 2510265 w 2967861"/>
                <a:gd name="connsiteY1400" fmla="*/ 656593 h 2340761"/>
                <a:gd name="connsiteX1401" fmla="*/ 2515542 w 2967861"/>
                <a:gd name="connsiteY1401" fmla="*/ 658766 h 2340761"/>
                <a:gd name="connsiteX1402" fmla="*/ 2519578 w 2967861"/>
                <a:gd name="connsiteY1402" fmla="*/ 659697 h 2340761"/>
                <a:gd name="connsiteX1403" fmla="*/ 2524855 w 2967861"/>
                <a:gd name="connsiteY1403" fmla="*/ 661871 h 2340761"/>
                <a:gd name="connsiteX1404" fmla="*/ 2530133 w 2967861"/>
                <a:gd name="connsiteY1404" fmla="*/ 666217 h 2340761"/>
                <a:gd name="connsiteX1405" fmla="*/ 2530133 w 2967861"/>
                <a:gd name="connsiteY1405" fmla="*/ 669321 h 2340761"/>
                <a:gd name="connsiteX1406" fmla="*/ 2529202 w 2967861"/>
                <a:gd name="connsiteY1406" fmla="*/ 673667 h 2340761"/>
                <a:gd name="connsiteX1407" fmla="*/ 2529202 w 2967861"/>
                <a:gd name="connsiteY1407" fmla="*/ 674599 h 2340761"/>
                <a:gd name="connsiteX1408" fmla="*/ 2529202 w 2967861"/>
                <a:gd name="connsiteY1408" fmla="*/ 676772 h 2340761"/>
                <a:gd name="connsiteX1409" fmla="*/ 2527028 w 2967861"/>
                <a:gd name="connsiteY1409" fmla="*/ 678945 h 2340761"/>
                <a:gd name="connsiteX1410" fmla="*/ 2527028 w 2967861"/>
                <a:gd name="connsiteY1410" fmla="*/ 684223 h 2340761"/>
                <a:gd name="connsiteX1411" fmla="*/ 2529202 w 2967861"/>
                <a:gd name="connsiteY1411" fmla="*/ 688569 h 2340761"/>
                <a:gd name="connsiteX1412" fmla="*/ 2529202 w 2967861"/>
                <a:gd name="connsiteY1412" fmla="*/ 689500 h 2340761"/>
                <a:gd name="connsiteX1413" fmla="*/ 2530133 w 2967861"/>
                <a:gd name="connsiteY1413" fmla="*/ 695709 h 2340761"/>
                <a:gd name="connsiteX1414" fmla="*/ 2546897 w 2967861"/>
                <a:gd name="connsiteY1414" fmla="*/ 688258 h 2340761"/>
                <a:gd name="connsiteX1415" fmla="*/ 2559315 w 2967861"/>
                <a:gd name="connsiteY1415" fmla="*/ 678635 h 2340761"/>
                <a:gd name="connsiteX1416" fmla="*/ 2568628 w 2967861"/>
                <a:gd name="connsiteY1416" fmla="*/ 665906 h 2340761"/>
                <a:gd name="connsiteX1417" fmla="*/ 2577942 w 2967861"/>
                <a:gd name="connsiteY1417" fmla="*/ 651005 h 2340761"/>
                <a:gd name="connsiteX1418" fmla="*/ 2587255 w 2967861"/>
                <a:gd name="connsiteY1418" fmla="*/ 637345 h 2340761"/>
                <a:gd name="connsiteX1419" fmla="*/ 2588186 w 2967861"/>
                <a:gd name="connsiteY1419" fmla="*/ 636414 h 2340761"/>
                <a:gd name="connsiteX1420" fmla="*/ 2590359 w 2967861"/>
                <a:gd name="connsiteY1420" fmla="*/ 634241 h 2340761"/>
                <a:gd name="connsiteX1421" fmla="*/ 2593464 w 2967861"/>
                <a:gd name="connsiteY1421" fmla="*/ 632068 h 2340761"/>
                <a:gd name="connsiteX1422" fmla="*/ 2595637 w 2967861"/>
                <a:gd name="connsiteY1422" fmla="*/ 634241 h 2340761"/>
                <a:gd name="connsiteX1423" fmla="*/ 2595637 w 2967861"/>
                <a:gd name="connsiteY1423" fmla="*/ 636414 h 2340761"/>
                <a:gd name="connsiteX1424" fmla="*/ 2597810 w 2967861"/>
                <a:gd name="connsiteY1424" fmla="*/ 636414 h 2340761"/>
                <a:gd name="connsiteX1425" fmla="*/ 2597810 w 2967861"/>
                <a:gd name="connsiteY1425" fmla="*/ 637345 h 2340761"/>
                <a:gd name="connsiteX1426" fmla="*/ 2592533 w 2967861"/>
                <a:gd name="connsiteY1426" fmla="*/ 651005 h 2340761"/>
                <a:gd name="connsiteX1427" fmla="*/ 2588497 w 2967861"/>
                <a:gd name="connsiteY1427" fmla="*/ 665906 h 2340761"/>
                <a:gd name="connsiteX1428" fmla="*/ 2583219 w 2967861"/>
                <a:gd name="connsiteY1428" fmla="*/ 678635 h 2340761"/>
                <a:gd name="connsiteX1429" fmla="*/ 2570802 w 2967861"/>
                <a:gd name="connsiteY1429" fmla="*/ 688258 h 2340761"/>
                <a:gd name="connsiteX1430" fmla="*/ 2558384 w 2967861"/>
                <a:gd name="connsiteY1430" fmla="*/ 696640 h 2340761"/>
                <a:gd name="connsiteX1431" fmla="*/ 2546897 w 2967861"/>
                <a:gd name="connsiteY1431" fmla="*/ 706264 h 2340761"/>
                <a:gd name="connsiteX1432" fmla="*/ 2532306 w 2967861"/>
                <a:gd name="connsiteY1432" fmla="*/ 728616 h 2340761"/>
                <a:gd name="connsiteX1433" fmla="*/ 2517715 w 2967861"/>
                <a:gd name="connsiteY1433" fmla="*/ 750968 h 2340761"/>
                <a:gd name="connsiteX1434" fmla="*/ 2510575 w 2967861"/>
                <a:gd name="connsiteY1434" fmla="*/ 758419 h 2340761"/>
                <a:gd name="connsiteX1435" fmla="*/ 2500020 w 2967861"/>
                <a:gd name="connsiteY1435" fmla="*/ 761524 h 2340761"/>
                <a:gd name="connsiteX1436" fmla="*/ 2490706 w 2967861"/>
                <a:gd name="connsiteY1436" fmla="*/ 765870 h 2340761"/>
                <a:gd name="connsiteX1437" fmla="*/ 2483566 w 2967861"/>
                <a:gd name="connsiteY1437" fmla="*/ 771147 h 2340761"/>
                <a:gd name="connsiteX1438" fmla="*/ 2476426 w 2967861"/>
                <a:gd name="connsiteY1438" fmla="*/ 786049 h 2340761"/>
                <a:gd name="connsiteX1439" fmla="*/ 2478599 w 2967861"/>
                <a:gd name="connsiteY1439" fmla="*/ 798777 h 2340761"/>
                <a:gd name="connsiteX1440" fmla="*/ 2483877 w 2967861"/>
                <a:gd name="connsiteY1440" fmla="*/ 808401 h 2340761"/>
                <a:gd name="connsiteX1441" fmla="*/ 2480772 w 2967861"/>
                <a:gd name="connsiteY1441" fmla="*/ 815852 h 2340761"/>
                <a:gd name="connsiteX1442" fmla="*/ 2478599 w 2967861"/>
                <a:gd name="connsiteY1442" fmla="*/ 821129 h 2340761"/>
                <a:gd name="connsiteX1443" fmla="*/ 2473322 w 2967861"/>
                <a:gd name="connsiteY1443" fmla="*/ 825475 h 2340761"/>
                <a:gd name="connsiteX1444" fmla="*/ 2469286 w 2967861"/>
                <a:gd name="connsiteY1444" fmla="*/ 828580 h 2340761"/>
                <a:gd name="connsiteX1445" fmla="*/ 2464008 w 2967861"/>
                <a:gd name="connsiteY1445" fmla="*/ 832926 h 2340761"/>
                <a:gd name="connsiteX1446" fmla="*/ 2461835 w 2967861"/>
                <a:gd name="connsiteY1446" fmla="*/ 865833 h 2340761"/>
                <a:gd name="connsiteX1447" fmla="*/ 2464008 w 2967861"/>
                <a:gd name="connsiteY1447" fmla="*/ 893463 h 2340761"/>
                <a:gd name="connsiteX1448" fmla="*/ 2473322 w 2967861"/>
                <a:gd name="connsiteY1448" fmla="*/ 917678 h 2340761"/>
                <a:gd name="connsiteX1449" fmla="*/ 2487912 w 2967861"/>
                <a:gd name="connsiteY1449" fmla="*/ 937857 h 2340761"/>
                <a:gd name="connsiteX1450" fmla="*/ 2487912 w 2967861"/>
                <a:gd name="connsiteY1450" fmla="*/ 943134 h 2340761"/>
                <a:gd name="connsiteX1451" fmla="*/ 2494121 w 2967861"/>
                <a:gd name="connsiteY1451" fmla="*/ 943134 h 2340761"/>
                <a:gd name="connsiteX1452" fmla="*/ 2498157 w 2967861"/>
                <a:gd name="connsiteY1452" fmla="*/ 922955 h 2340761"/>
                <a:gd name="connsiteX1453" fmla="*/ 2510575 w 2967861"/>
                <a:gd name="connsiteY1453" fmla="*/ 922955 h 2340761"/>
                <a:gd name="connsiteX1454" fmla="*/ 2515852 w 2967861"/>
                <a:gd name="connsiteY1454" fmla="*/ 904950 h 2340761"/>
                <a:gd name="connsiteX1455" fmla="*/ 2522993 w 2967861"/>
                <a:gd name="connsiteY1455" fmla="*/ 890048 h 2340761"/>
                <a:gd name="connsiteX1456" fmla="*/ 2527028 w 2967861"/>
                <a:gd name="connsiteY1456" fmla="*/ 890048 h 2340761"/>
                <a:gd name="connsiteX1457" fmla="*/ 2529202 w 2967861"/>
                <a:gd name="connsiteY1457" fmla="*/ 890048 h 2340761"/>
                <a:gd name="connsiteX1458" fmla="*/ 2530133 w 2967861"/>
                <a:gd name="connsiteY1458" fmla="*/ 890048 h 2340761"/>
                <a:gd name="connsiteX1459" fmla="*/ 2534169 w 2967861"/>
                <a:gd name="connsiteY1459" fmla="*/ 890048 h 2340761"/>
                <a:gd name="connsiteX1460" fmla="*/ 2537273 w 2967861"/>
                <a:gd name="connsiteY1460" fmla="*/ 890048 h 2340761"/>
                <a:gd name="connsiteX1461" fmla="*/ 2539446 w 2967861"/>
                <a:gd name="connsiteY1461" fmla="*/ 875147 h 2340761"/>
                <a:gd name="connsiteX1462" fmla="*/ 2541620 w 2967861"/>
                <a:gd name="connsiteY1462" fmla="*/ 867696 h 2340761"/>
                <a:gd name="connsiteX1463" fmla="*/ 2546897 w 2967861"/>
                <a:gd name="connsiteY1463" fmla="*/ 860245 h 2340761"/>
                <a:gd name="connsiteX1464" fmla="*/ 2554037 w 2967861"/>
                <a:gd name="connsiteY1464" fmla="*/ 848759 h 2340761"/>
                <a:gd name="connsiteX1465" fmla="*/ 2566455 w 2967861"/>
                <a:gd name="connsiteY1465" fmla="*/ 848759 h 2340761"/>
                <a:gd name="connsiteX1466" fmla="*/ 2566455 w 2967861"/>
                <a:gd name="connsiteY1466" fmla="*/ 840377 h 2340761"/>
                <a:gd name="connsiteX1467" fmla="*/ 2566455 w 2967861"/>
                <a:gd name="connsiteY1467" fmla="*/ 832926 h 2340761"/>
                <a:gd name="connsiteX1468" fmla="*/ 2568628 w 2967861"/>
                <a:gd name="connsiteY1468" fmla="*/ 827649 h 2340761"/>
                <a:gd name="connsiteX1469" fmla="*/ 2570802 w 2967861"/>
                <a:gd name="connsiteY1469" fmla="*/ 821440 h 2340761"/>
                <a:gd name="connsiteX1470" fmla="*/ 2572975 w 2967861"/>
                <a:gd name="connsiteY1470" fmla="*/ 820508 h 2340761"/>
                <a:gd name="connsiteX1471" fmla="*/ 2573906 w 2967861"/>
                <a:gd name="connsiteY1471" fmla="*/ 818335 h 2340761"/>
                <a:gd name="connsiteX1472" fmla="*/ 2576079 w 2967861"/>
                <a:gd name="connsiteY1472" fmla="*/ 818335 h 2340761"/>
                <a:gd name="connsiteX1473" fmla="*/ 2578252 w 2967861"/>
                <a:gd name="connsiteY1473" fmla="*/ 818335 h 2340761"/>
                <a:gd name="connsiteX1474" fmla="*/ 2583530 w 2967861"/>
                <a:gd name="connsiteY1474" fmla="*/ 818335 h 2340761"/>
                <a:gd name="connsiteX1475" fmla="*/ 2580425 w 2967861"/>
                <a:gd name="connsiteY1475" fmla="*/ 794120 h 2340761"/>
                <a:gd name="connsiteX1476" fmla="*/ 2580425 w 2967861"/>
                <a:gd name="connsiteY1476" fmla="*/ 766491 h 2340761"/>
                <a:gd name="connsiteX1477" fmla="*/ 2581356 w 2967861"/>
                <a:gd name="connsiteY1477" fmla="*/ 742276 h 2340761"/>
                <a:gd name="connsiteX1478" fmla="*/ 2590670 w 2967861"/>
                <a:gd name="connsiteY1478" fmla="*/ 719924 h 2340761"/>
                <a:gd name="connsiteX1479" fmla="*/ 2595948 w 2967861"/>
                <a:gd name="connsiteY1479" fmla="*/ 718993 h 2340761"/>
                <a:gd name="connsiteX1480" fmla="*/ 2607434 w 2967861"/>
                <a:gd name="connsiteY1480" fmla="*/ 716819 h 2340761"/>
                <a:gd name="connsiteX1481" fmla="*/ 2619852 w 2967861"/>
                <a:gd name="connsiteY1481" fmla="*/ 716819 h 2340761"/>
                <a:gd name="connsiteX1482" fmla="*/ 2629165 w 2967861"/>
                <a:gd name="connsiteY1482" fmla="*/ 716819 h 2340761"/>
                <a:gd name="connsiteX1483" fmla="*/ 2634443 w 2967861"/>
                <a:gd name="connsiteY1483" fmla="*/ 714646 h 2340761"/>
                <a:gd name="connsiteX1484" fmla="*/ 2634443 w 2967861"/>
                <a:gd name="connsiteY1484" fmla="*/ 707196 h 2340761"/>
                <a:gd name="connsiteX1485" fmla="*/ 2639720 w 2967861"/>
                <a:gd name="connsiteY1485" fmla="*/ 704091 h 2340761"/>
                <a:gd name="connsiteX1486" fmla="*/ 2646861 w 2967861"/>
                <a:gd name="connsiteY1486" fmla="*/ 699745 h 2340761"/>
                <a:gd name="connsiteX1487" fmla="*/ 2656174 w 2967861"/>
                <a:gd name="connsiteY1487" fmla="*/ 697572 h 2340761"/>
                <a:gd name="connsiteX1488" fmla="*/ 2663314 w 2967861"/>
                <a:gd name="connsiteY1488" fmla="*/ 696640 h 2340761"/>
                <a:gd name="connsiteX1489" fmla="*/ 2666419 w 2967861"/>
                <a:gd name="connsiteY1489" fmla="*/ 701918 h 2340761"/>
                <a:gd name="connsiteX1490" fmla="*/ 2672628 w 2967861"/>
                <a:gd name="connsiteY1490" fmla="*/ 707196 h 2340761"/>
                <a:gd name="connsiteX1491" fmla="*/ 2677905 w 2967861"/>
                <a:gd name="connsiteY1491" fmla="*/ 711542 h 2340761"/>
                <a:gd name="connsiteX1492" fmla="*/ 2685045 w 2967861"/>
                <a:gd name="connsiteY1492" fmla="*/ 709369 h 2340761"/>
                <a:gd name="connsiteX1493" fmla="*/ 2692186 w 2967861"/>
                <a:gd name="connsiteY1493" fmla="*/ 705022 h 2340761"/>
                <a:gd name="connsiteX1494" fmla="*/ 2702741 w 2967861"/>
                <a:gd name="connsiteY1494" fmla="*/ 701918 h 2340761"/>
                <a:gd name="connsiteX1495" fmla="*/ 2717332 w 2967861"/>
                <a:gd name="connsiteY1495" fmla="*/ 699745 h 2340761"/>
                <a:gd name="connsiteX1496" fmla="*/ 2724472 w 2967861"/>
                <a:gd name="connsiteY1496" fmla="*/ 689190 h 2340761"/>
                <a:gd name="connsiteX1497" fmla="*/ 2728508 w 2967861"/>
                <a:gd name="connsiteY1497" fmla="*/ 677703 h 2340761"/>
                <a:gd name="connsiteX1498" fmla="*/ 2729439 w 2967861"/>
                <a:gd name="connsiteY1498" fmla="*/ 662802 h 2340761"/>
                <a:gd name="connsiteX1499" fmla="*/ 2744030 w 2967861"/>
                <a:gd name="connsiteY1499" fmla="*/ 657524 h 2340761"/>
                <a:gd name="connsiteX1500" fmla="*/ 2757690 w 2967861"/>
                <a:gd name="connsiteY1500" fmla="*/ 652247 h 2340761"/>
                <a:gd name="connsiteX1501" fmla="*/ 2768245 w 2967861"/>
                <a:gd name="connsiteY1501" fmla="*/ 644796 h 2340761"/>
                <a:gd name="connsiteX1502" fmla="*/ 2773522 w 2967861"/>
                <a:gd name="connsiteY1502" fmla="*/ 629895 h 2340761"/>
                <a:gd name="connsiteX1503" fmla="*/ 2782836 w 2967861"/>
                <a:gd name="connsiteY1503" fmla="*/ 632068 h 2340761"/>
                <a:gd name="connsiteX1504" fmla="*/ 2789976 w 2967861"/>
                <a:gd name="connsiteY1504" fmla="*/ 632999 h 2340761"/>
                <a:gd name="connsiteX1505" fmla="*/ 2795254 w 2967861"/>
                <a:gd name="connsiteY1505" fmla="*/ 637345 h 2340761"/>
                <a:gd name="connsiteX1506" fmla="*/ 2802394 w 2967861"/>
                <a:gd name="connsiteY1506" fmla="*/ 642623 h 2340761"/>
                <a:gd name="connsiteX1507" fmla="*/ 2807671 w 2967861"/>
                <a:gd name="connsiteY1507" fmla="*/ 640450 h 2340761"/>
                <a:gd name="connsiteX1508" fmla="*/ 2811707 w 2967861"/>
                <a:gd name="connsiteY1508" fmla="*/ 640450 h 2340761"/>
                <a:gd name="connsiteX1509" fmla="*/ 2813880 w 2967861"/>
                <a:gd name="connsiteY1509" fmla="*/ 638277 h 2340761"/>
                <a:gd name="connsiteX1510" fmla="*/ 2816985 w 2967861"/>
                <a:gd name="connsiteY1510" fmla="*/ 638277 h 2340761"/>
                <a:gd name="connsiteX1511" fmla="*/ 2811707 w 2967861"/>
                <a:gd name="connsiteY1511" fmla="*/ 612820 h 2340761"/>
                <a:gd name="connsiteX1512" fmla="*/ 2800221 w 2967861"/>
                <a:gd name="connsiteY1512" fmla="*/ 590468 h 2340761"/>
                <a:gd name="connsiteX1513" fmla="*/ 2789666 w 2967861"/>
                <a:gd name="connsiteY1513" fmla="*/ 577740 h 2340761"/>
                <a:gd name="connsiteX1514" fmla="*/ 2792770 w 2967861"/>
                <a:gd name="connsiteY1514" fmla="*/ 572462 h 2340761"/>
                <a:gd name="connsiteX1515" fmla="*/ 2794943 w 2967861"/>
                <a:gd name="connsiteY1515" fmla="*/ 570289 h 2340761"/>
                <a:gd name="connsiteX1516" fmla="*/ 2797116 w 2967861"/>
                <a:gd name="connsiteY1516" fmla="*/ 568116 h 2340761"/>
                <a:gd name="connsiteX1517" fmla="*/ 2799290 w 2967861"/>
                <a:gd name="connsiteY1517" fmla="*/ 568116 h 2340761"/>
                <a:gd name="connsiteX1518" fmla="*/ 2800221 w 2967861"/>
                <a:gd name="connsiteY1518" fmla="*/ 568116 h 2340761"/>
                <a:gd name="connsiteX1519" fmla="*/ 2802394 w 2967861"/>
                <a:gd name="connsiteY1519" fmla="*/ 570289 h 2340761"/>
                <a:gd name="connsiteX1520" fmla="*/ 2804567 w 2967861"/>
                <a:gd name="connsiteY1520" fmla="*/ 570289 h 2340761"/>
                <a:gd name="connsiteX1521" fmla="*/ 2806740 w 2967861"/>
                <a:gd name="connsiteY1521" fmla="*/ 570289 h 2340761"/>
                <a:gd name="connsiteX1522" fmla="*/ 2809845 w 2967861"/>
                <a:gd name="connsiteY1522" fmla="*/ 570289 h 2340761"/>
                <a:gd name="connsiteX1523" fmla="*/ 2813880 w 2967861"/>
                <a:gd name="connsiteY1523" fmla="*/ 568116 h 2340761"/>
                <a:gd name="connsiteX1524" fmla="*/ 2822263 w 2967861"/>
                <a:gd name="connsiteY1524" fmla="*/ 560665 h 2340761"/>
                <a:gd name="connsiteX1525" fmla="*/ 2826298 w 2967861"/>
                <a:gd name="connsiteY1525" fmla="*/ 547937 h 2340761"/>
                <a:gd name="connsiteX1526" fmla="*/ 2829403 w 2967861"/>
                <a:gd name="connsiteY1526" fmla="*/ 533036 h 2340761"/>
                <a:gd name="connsiteX1527" fmla="*/ 2829403 w 2967861"/>
                <a:gd name="connsiteY1527" fmla="*/ 520307 h 2340761"/>
                <a:gd name="connsiteX1528" fmla="*/ 2833439 w 2967861"/>
                <a:gd name="connsiteY1528" fmla="*/ 525585 h 2340761"/>
                <a:gd name="connsiteX1529" fmla="*/ 2838716 w 2967861"/>
                <a:gd name="connsiteY1529" fmla="*/ 533036 h 2340761"/>
                <a:gd name="connsiteX1530" fmla="*/ 2842752 w 2967861"/>
                <a:gd name="connsiteY1530" fmla="*/ 540486 h 2340761"/>
                <a:gd name="connsiteX1531" fmla="*/ 2845856 w 2967861"/>
                <a:gd name="connsiteY1531" fmla="*/ 538313 h 2340761"/>
                <a:gd name="connsiteX1532" fmla="*/ 2848029 w 2967861"/>
                <a:gd name="connsiteY1532" fmla="*/ 538313 h 2340761"/>
                <a:gd name="connsiteX1533" fmla="*/ 2850203 w 2967861"/>
                <a:gd name="connsiteY1533" fmla="*/ 538313 h 2340761"/>
                <a:gd name="connsiteX1534" fmla="*/ 2851134 w 2967861"/>
                <a:gd name="connsiteY1534" fmla="*/ 536140 h 2340761"/>
                <a:gd name="connsiteX1535" fmla="*/ 2853307 w 2967861"/>
                <a:gd name="connsiteY1535" fmla="*/ 536140 h 2340761"/>
                <a:gd name="connsiteX1536" fmla="*/ 2860447 w 2967861"/>
                <a:gd name="connsiteY1536" fmla="*/ 536140 h 2340761"/>
                <a:gd name="connsiteX1537" fmla="*/ 2864483 w 2967861"/>
                <a:gd name="connsiteY1537" fmla="*/ 538313 h 2340761"/>
                <a:gd name="connsiteX1538" fmla="*/ 2865414 w 2967861"/>
                <a:gd name="connsiteY1538" fmla="*/ 540486 h 2340761"/>
                <a:gd name="connsiteX1539" fmla="*/ 2869450 w 2967861"/>
                <a:gd name="connsiteY1539" fmla="*/ 542659 h 2340761"/>
                <a:gd name="connsiteX1540" fmla="*/ 2872555 w 2967861"/>
                <a:gd name="connsiteY1540" fmla="*/ 543591 h 2340761"/>
                <a:gd name="connsiteX1541" fmla="*/ 2872555 w 2967861"/>
                <a:gd name="connsiteY1541" fmla="*/ 557250 h 2340761"/>
                <a:gd name="connsiteX1542" fmla="*/ 2887146 w 2967861"/>
                <a:gd name="connsiteY1542" fmla="*/ 560355 h 2340761"/>
                <a:gd name="connsiteX1543" fmla="*/ 2898632 w 2967861"/>
                <a:gd name="connsiteY1543" fmla="*/ 565632 h 2340761"/>
                <a:gd name="connsiteX1544" fmla="*/ 2905772 w 2967861"/>
                <a:gd name="connsiteY1544" fmla="*/ 577119 h 2340761"/>
                <a:gd name="connsiteX1545" fmla="*/ 2912913 w 2967861"/>
                <a:gd name="connsiteY1545" fmla="*/ 577119 h 2340761"/>
                <a:gd name="connsiteX1546" fmla="*/ 2916017 w 2967861"/>
                <a:gd name="connsiteY1546" fmla="*/ 577119 h 2340761"/>
                <a:gd name="connsiteX1547" fmla="*/ 2920053 w 2967861"/>
                <a:gd name="connsiteY1547" fmla="*/ 577119 h 2340761"/>
                <a:gd name="connsiteX1548" fmla="*/ 2923158 w 2967861"/>
                <a:gd name="connsiteY1548" fmla="*/ 574946 h 2340761"/>
                <a:gd name="connsiteX1549" fmla="*/ 2925330 w 2967861"/>
                <a:gd name="connsiteY1549" fmla="*/ 572773 h 2340761"/>
                <a:gd name="connsiteX1550" fmla="*/ 2928435 w 2967861"/>
                <a:gd name="connsiteY1550" fmla="*/ 567495 h 2340761"/>
                <a:gd name="connsiteX1551" fmla="*/ 2930608 w 2967861"/>
                <a:gd name="connsiteY1551" fmla="*/ 564390 h 2340761"/>
                <a:gd name="connsiteX1552" fmla="*/ 2930608 w 2967861"/>
                <a:gd name="connsiteY1552" fmla="*/ 562217 h 2340761"/>
                <a:gd name="connsiteX1553" fmla="*/ 2928435 w 2967861"/>
                <a:gd name="connsiteY1553" fmla="*/ 557871 h 2340761"/>
                <a:gd name="connsiteX1554" fmla="*/ 2927503 w 2967861"/>
                <a:gd name="connsiteY1554" fmla="*/ 556940 h 2340761"/>
                <a:gd name="connsiteX1555" fmla="*/ 2925330 w 2967861"/>
                <a:gd name="connsiteY1555" fmla="*/ 554767 h 2340761"/>
                <a:gd name="connsiteX1556" fmla="*/ 2921295 w 2967861"/>
                <a:gd name="connsiteY1556" fmla="*/ 552594 h 2340761"/>
                <a:gd name="connsiteX1557" fmla="*/ 2923468 w 2967861"/>
                <a:gd name="connsiteY1557" fmla="*/ 547316 h 2340761"/>
                <a:gd name="connsiteX1558" fmla="*/ 2925641 w 2967861"/>
                <a:gd name="connsiteY1558" fmla="*/ 542038 h 2340761"/>
                <a:gd name="connsiteX1559" fmla="*/ 2927814 w 2967861"/>
                <a:gd name="connsiteY1559" fmla="*/ 539865 h 2340761"/>
                <a:gd name="connsiteX1560" fmla="*/ 2930919 w 2967861"/>
                <a:gd name="connsiteY1560" fmla="*/ 535519 h 2340761"/>
                <a:gd name="connsiteX1561" fmla="*/ 2933092 w 2967861"/>
                <a:gd name="connsiteY1561" fmla="*/ 532415 h 2340761"/>
                <a:gd name="connsiteX1562" fmla="*/ 2969414 w 2967861"/>
                <a:gd name="connsiteY1562" fmla="*/ 532415 h 2340761"/>
                <a:gd name="connsiteX1563" fmla="*/ 2965999 w 2967861"/>
                <a:gd name="connsiteY1563" fmla="*/ 516271 h 2340761"/>
                <a:gd name="connsiteX1564" fmla="*/ 758729 w 2967861"/>
                <a:gd name="connsiteY1564" fmla="*/ 1039993 h 2340761"/>
                <a:gd name="connsiteX1565" fmla="*/ 776425 w 2967861"/>
                <a:gd name="connsiteY1565" fmla="*/ 1034716 h 2340761"/>
                <a:gd name="connsiteX1566" fmla="*/ 791016 w 2967861"/>
                <a:gd name="connsiteY1566" fmla="*/ 1027265 h 2340761"/>
                <a:gd name="connsiteX1567" fmla="*/ 791016 w 2967861"/>
                <a:gd name="connsiteY1567" fmla="*/ 1030370 h 2340761"/>
                <a:gd name="connsiteX1568" fmla="*/ 791016 w 2967861"/>
                <a:gd name="connsiteY1568" fmla="*/ 1034716 h 2340761"/>
                <a:gd name="connsiteX1569" fmla="*/ 791016 w 2967861"/>
                <a:gd name="connsiteY1569" fmla="*/ 1039993 h 2340761"/>
                <a:gd name="connsiteX1570" fmla="*/ 788843 w 2967861"/>
                <a:gd name="connsiteY1570" fmla="*/ 1045271 h 2340761"/>
                <a:gd name="connsiteX1571" fmla="*/ 785738 w 2967861"/>
                <a:gd name="connsiteY1571" fmla="*/ 1050549 h 2340761"/>
                <a:gd name="connsiteX1572" fmla="*/ 785738 w 2967861"/>
                <a:gd name="connsiteY1572" fmla="*/ 1057999 h 2340761"/>
                <a:gd name="connsiteX1573" fmla="*/ 774252 w 2967861"/>
                <a:gd name="connsiteY1573" fmla="*/ 1057999 h 2340761"/>
                <a:gd name="connsiteX1574" fmla="*/ 765870 w 2967861"/>
                <a:gd name="connsiteY1574" fmla="*/ 1057068 h 2340761"/>
                <a:gd name="connsiteX1575" fmla="*/ 758729 w 2967861"/>
                <a:gd name="connsiteY1575" fmla="*/ 1054895 h 2340761"/>
                <a:gd name="connsiteX1576" fmla="*/ 758729 w 2967861"/>
                <a:gd name="connsiteY1576" fmla="*/ 1039993 h 2340761"/>
                <a:gd name="connsiteX1577" fmla="*/ 644175 w 2967861"/>
                <a:gd name="connsiteY1577" fmla="*/ 1152064 h 2340761"/>
                <a:gd name="connsiteX1578" fmla="*/ 645106 w 2967861"/>
                <a:gd name="connsiteY1578" fmla="*/ 1151133 h 2340761"/>
                <a:gd name="connsiteX1579" fmla="*/ 645106 w 2967861"/>
                <a:gd name="connsiteY1579" fmla="*/ 1148960 h 2340761"/>
                <a:gd name="connsiteX1580" fmla="*/ 647279 w 2967861"/>
                <a:gd name="connsiteY1580" fmla="*/ 1148960 h 2340761"/>
                <a:gd name="connsiteX1581" fmla="*/ 649453 w 2967861"/>
                <a:gd name="connsiteY1581" fmla="*/ 1146787 h 2340761"/>
                <a:gd name="connsiteX1582" fmla="*/ 651626 w 2967861"/>
                <a:gd name="connsiteY1582" fmla="*/ 1144614 h 2340761"/>
                <a:gd name="connsiteX1583" fmla="*/ 666217 w 2967861"/>
                <a:gd name="connsiteY1583" fmla="*/ 1144614 h 2340761"/>
                <a:gd name="connsiteX1584" fmla="*/ 662181 w 2967861"/>
                <a:gd name="connsiteY1584" fmla="*/ 1148960 h 2340761"/>
                <a:gd name="connsiteX1585" fmla="*/ 659076 w 2967861"/>
                <a:gd name="connsiteY1585" fmla="*/ 1151133 h 2340761"/>
                <a:gd name="connsiteX1586" fmla="*/ 655041 w 2967861"/>
                <a:gd name="connsiteY1586" fmla="*/ 1152064 h 2340761"/>
                <a:gd name="connsiteX1587" fmla="*/ 651936 w 2967861"/>
                <a:gd name="connsiteY1587" fmla="*/ 1154238 h 2340761"/>
                <a:gd name="connsiteX1588" fmla="*/ 645727 w 2967861"/>
                <a:gd name="connsiteY1588" fmla="*/ 1156411 h 2340761"/>
                <a:gd name="connsiteX1589" fmla="*/ 642623 w 2967861"/>
                <a:gd name="connsiteY1589" fmla="*/ 1156411 h 2340761"/>
                <a:gd name="connsiteX1590" fmla="*/ 644175 w 2967861"/>
                <a:gd name="connsiteY1590" fmla="*/ 1152064 h 2340761"/>
                <a:gd name="connsiteX1591" fmla="*/ 765870 w 2967861"/>
                <a:gd name="connsiteY1591" fmla="*/ 1265377 h 2340761"/>
                <a:gd name="connsiteX1592" fmla="*/ 759661 w 2967861"/>
                <a:gd name="connsiteY1592" fmla="*/ 1282452 h 2340761"/>
                <a:gd name="connsiteX1593" fmla="*/ 752520 w 2967861"/>
                <a:gd name="connsiteY1593" fmla="*/ 1300457 h 2340761"/>
                <a:gd name="connsiteX1594" fmla="*/ 751589 w 2967861"/>
                <a:gd name="connsiteY1594" fmla="*/ 1315359 h 2340761"/>
                <a:gd name="connsiteX1595" fmla="*/ 737930 w 2967861"/>
                <a:gd name="connsiteY1595" fmla="*/ 1319705 h 2340761"/>
                <a:gd name="connsiteX1596" fmla="*/ 725512 w 2967861"/>
                <a:gd name="connsiteY1596" fmla="*/ 1320636 h 2340761"/>
                <a:gd name="connsiteX1597" fmla="*/ 714957 w 2967861"/>
                <a:gd name="connsiteY1597" fmla="*/ 1315359 h 2340761"/>
                <a:gd name="connsiteX1598" fmla="*/ 701297 w 2967861"/>
                <a:gd name="connsiteY1598" fmla="*/ 1312254 h 2340761"/>
                <a:gd name="connsiteX1599" fmla="*/ 696019 w 2967861"/>
                <a:gd name="connsiteY1599" fmla="*/ 1312254 h 2340761"/>
                <a:gd name="connsiteX1600" fmla="*/ 692915 w 2967861"/>
                <a:gd name="connsiteY1600" fmla="*/ 1312254 h 2340761"/>
                <a:gd name="connsiteX1601" fmla="*/ 688879 w 2967861"/>
                <a:gd name="connsiteY1601" fmla="*/ 1313186 h 2340761"/>
                <a:gd name="connsiteX1602" fmla="*/ 685775 w 2967861"/>
                <a:gd name="connsiteY1602" fmla="*/ 1317532 h 2340761"/>
                <a:gd name="connsiteX1603" fmla="*/ 683602 w 2967861"/>
                <a:gd name="connsiteY1603" fmla="*/ 1319705 h 2340761"/>
                <a:gd name="connsiteX1604" fmla="*/ 681428 w 2967861"/>
                <a:gd name="connsiteY1604" fmla="*/ 1322810 h 2340761"/>
                <a:gd name="connsiteX1605" fmla="*/ 678324 w 2967861"/>
                <a:gd name="connsiteY1605" fmla="*/ 1324983 h 2340761"/>
                <a:gd name="connsiteX1606" fmla="*/ 673046 w 2967861"/>
                <a:gd name="connsiteY1606" fmla="*/ 1322810 h 2340761"/>
                <a:gd name="connsiteX1607" fmla="*/ 661560 w 2967861"/>
                <a:gd name="connsiteY1607" fmla="*/ 1320636 h 2340761"/>
                <a:gd name="connsiteX1608" fmla="*/ 646969 w 2967861"/>
                <a:gd name="connsiteY1608" fmla="*/ 1319705 h 2340761"/>
                <a:gd name="connsiteX1609" fmla="*/ 632378 w 2967861"/>
                <a:gd name="connsiteY1609" fmla="*/ 1315359 h 2340761"/>
                <a:gd name="connsiteX1610" fmla="*/ 617787 w 2967861"/>
                <a:gd name="connsiteY1610" fmla="*/ 1313186 h 2340761"/>
                <a:gd name="connsiteX1611" fmla="*/ 610647 w 2967861"/>
                <a:gd name="connsiteY1611" fmla="*/ 1312254 h 2340761"/>
                <a:gd name="connsiteX1612" fmla="*/ 596056 w 2967861"/>
                <a:gd name="connsiteY1612" fmla="*/ 1306046 h 2340761"/>
                <a:gd name="connsiteX1613" fmla="*/ 581465 w 2967861"/>
                <a:gd name="connsiteY1613" fmla="*/ 1298595 h 2340761"/>
                <a:gd name="connsiteX1614" fmla="*/ 566874 w 2967861"/>
                <a:gd name="connsiteY1614" fmla="*/ 1295490 h 2340761"/>
                <a:gd name="connsiteX1615" fmla="*/ 551352 w 2967861"/>
                <a:gd name="connsiteY1615" fmla="*/ 1298595 h 2340761"/>
                <a:gd name="connsiteX1616" fmla="*/ 539865 w 2967861"/>
                <a:gd name="connsiteY1616" fmla="*/ 1306046 h 2340761"/>
                <a:gd name="connsiteX1617" fmla="*/ 536761 w 2967861"/>
                <a:gd name="connsiteY1617" fmla="*/ 1315669 h 2340761"/>
                <a:gd name="connsiteX1618" fmla="*/ 532725 w 2967861"/>
                <a:gd name="connsiteY1618" fmla="*/ 1325293 h 2340761"/>
                <a:gd name="connsiteX1619" fmla="*/ 530552 w 2967861"/>
                <a:gd name="connsiteY1619" fmla="*/ 1335848 h 2340761"/>
                <a:gd name="connsiteX1620" fmla="*/ 523411 w 2967861"/>
                <a:gd name="connsiteY1620" fmla="*/ 1334917 h 2340761"/>
                <a:gd name="connsiteX1621" fmla="*/ 510994 w 2967861"/>
                <a:gd name="connsiteY1621" fmla="*/ 1330571 h 2340761"/>
                <a:gd name="connsiteX1622" fmla="*/ 496403 w 2967861"/>
                <a:gd name="connsiteY1622" fmla="*/ 1327466 h 2340761"/>
                <a:gd name="connsiteX1623" fmla="*/ 485848 w 2967861"/>
                <a:gd name="connsiteY1623" fmla="*/ 1323120 h 2340761"/>
                <a:gd name="connsiteX1624" fmla="*/ 478707 w 2967861"/>
                <a:gd name="connsiteY1624" fmla="*/ 1320016 h 2340761"/>
                <a:gd name="connsiteX1625" fmla="*/ 474671 w 2967861"/>
                <a:gd name="connsiteY1625" fmla="*/ 1305114 h 2340761"/>
                <a:gd name="connsiteX1626" fmla="*/ 460081 w 2967861"/>
                <a:gd name="connsiteY1626" fmla="*/ 1297664 h 2340761"/>
                <a:gd name="connsiteX1627" fmla="*/ 445490 w 2967861"/>
                <a:gd name="connsiteY1627" fmla="*/ 1295490 h 2340761"/>
                <a:gd name="connsiteX1628" fmla="*/ 430899 w 2967861"/>
                <a:gd name="connsiteY1628" fmla="*/ 1295490 h 2340761"/>
                <a:gd name="connsiteX1629" fmla="*/ 418481 w 2967861"/>
                <a:gd name="connsiteY1629" fmla="*/ 1291144 h 2340761"/>
                <a:gd name="connsiteX1630" fmla="*/ 415376 w 2967861"/>
                <a:gd name="connsiteY1630" fmla="*/ 1288040 h 2340761"/>
                <a:gd name="connsiteX1631" fmla="*/ 413203 w 2967861"/>
                <a:gd name="connsiteY1631" fmla="*/ 1285867 h 2340761"/>
                <a:gd name="connsiteX1632" fmla="*/ 409167 w 2967861"/>
                <a:gd name="connsiteY1632" fmla="*/ 1282762 h 2340761"/>
                <a:gd name="connsiteX1633" fmla="*/ 408236 w 2967861"/>
                <a:gd name="connsiteY1633" fmla="*/ 1278416 h 2340761"/>
                <a:gd name="connsiteX1634" fmla="*/ 402027 w 2967861"/>
                <a:gd name="connsiteY1634" fmla="*/ 1275311 h 2340761"/>
                <a:gd name="connsiteX1635" fmla="*/ 406063 w 2967861"/>
                <a:gd name="connsiteY1635" fmla="*/ 1256374 h 2340761"/>
                <a:gd name="connsiteX1636" fmla="*/ 409167 w 2967861"/>
                <a:gd name="connsiteY1636" fmla="*/ 1238368 h 2340761"/>
                <a:gd name="connsiteX1637" fmla="*/ 415376 w 2967861"/>
                <a:gd name="connsiteY1637" fmla="*/ 1221294 h 2340761"/>
                <a:gd name="connsiteX1638" fmla="*/ 410720 w 2967861"/>
                <a:gd name="connsiteY1638" fmla="*/ 1221294 h 2340761"/>
                <a:gd name="connsiteX1639" fmla="*/ 401406 w 2967861"/>
                <a:gd name="connsiteY1639" fmla="*/ 1219121 h 2340761"/>
                <a:gd name="connsiteX1640" fmla="*/ 381538 w 2967861"/>
                <a:gd name="connsiteY1640" fmla="*/ 1218189 h 2340761"/>
                <a:gd name="connsiteX1641" fmla="*/ 358565 w 2967861"/>
                <a:gd name="connsiteY1641" fmla="*/ 1218189 h 2340761"/>
                <a:gd name="connsiteX1642" fmla="*/ 330314 w 2967861"/>
                <a:gd name="connsiteY1642" fmla="*/ 1218189 h 2340761"/>
                <a:gd name="connsiteX1643" fmla="*/ 305168 w 2967861"/>
                <a:gd name="connsiteY1643" fmla="*/ 1219121 h 2340761"/>
                <a:gd name="connsiteX1644" fmla="*/ 281264 w 2967861"/>
                <a:gd name="connsiteY1644" fmla="*/ 1223467 h 2340761"/>
                <a:gd name="connsiteX1645" fmla="*/ 265742 w 2967861"/>
                <a:gd name="connsiteY1645" fmla="*/ 1226571 h 2340761"/>
                <a:gd name="connsiteX1646" fmla="*/ 254255 w 2967861"/>
                <a:gd name="connsiteY1646" fmla="*/ 1234022 h 2340761"/>
                <a:gd name="connsiteX1647" fmla="*/ 239664 w 2967861"/>
                <a:gd name="connsiteY1647" fmla="*/ 1243646 h 2340761"/>
                <a:gd name="connsiteX1648" fmla="*/ 225073 w 2967861"/>
                <a:gd name="connsiteY1648" fmla="*/ 1251097 h 2340761"/>
                <a:gd name="connsiteX1649" fmla="*/ 174160 w 2967861"/>
                <a:gd name="connsiteY1649" fmla="*/ 1243646 h 2340761"/>
                <a:gd name="connsiteX1650" fmla="*/ 174160 w 2967861"/>
                <a:gd name="connsiteY1650" fmla="*/ 1234022 h 2340761"/>
                <a:gd name="connsiteX1651" fmla="*/ 180369 w 2967861"/>
                <a:gd name="connsiteY1651" fmla="*/ 1233091 h 2340761"/>
                <a:gd name="connsiteX1652" fmla="*/ 183473 w 2967861"/>
                <a:gd name="connsiteY1652" fmla="*/ 1230918 h 2340761"/>
                <a:gd name="connsiteX1653" fmla="*/ 187509 w 2967861"/>
                <a:gd name="connsiteY1653" fmla="*/ 1228744 h 2340761"/>
                <a:gd name="connsiteX1654" fmla="*/ 190614 w 2967861"/>
                <a:gd name="connsiteY1654" fmla="*/ 1226571 h 2340761"/>
                <a:gd name="connsiteX1655" fmla="*/ 192787 w 2967861"/>
                <a:gd name="connsiteY1655" fmla="*/ 1226571 h 2340761"/>
                <a:gd name="connsiteX1656" fmla="*/ 195891 w 2967861"/>
                <a:gd name="connsiteY1656" fmla="*/ 1228744 h 2340761"/>
                <a:gd name="connsiteX1657" fmla="*/ 199927 w 2967861"/>
                <a:gd name="connsiteY1657" fmla="*/ 1230918 h 2340761"/>
                <a:gd name="connsiteX1658" fmla="*/ 205205 w 2967861"/>
                <a:gd name="connsiteY1658" fmla="*/ 1233091 h 2340761"/>
                <a:gd name="connsiteX1659" fmla="*/ 208309 w 2967861"/>
                <a:gd name="connsiteY1659" fmla="*/ 1233091 h 2340761"/>
                <a:gd name="connsiteX1660" fmla="*/ 214518 w 2967861"/>
                <a:gd name="connsiteY1660" fmla="*/ 1230918 h 2340761"/>
                <a:gd name="connsiteX1661" fmla="*/ 219796 w 2967861"/>
                <a:gd name="connsiteY1661" fmla="*/ 1225640 h 2340761"/>
                <a:gd name="connsiteX1662" fmla="*/ 222900 w 2967861"/>
                <a:gd name="connsiteY1662" fmla="*/ 1219431 h 2340761"/>
                <a:gd name="connsiteX1663" fmla="*/ 226936 w 2967861"/>
                <a:gd name="connsiteY1663" fmla="*/ 1216327 h 2340761"/>
                <a:gd name="connsiteX1664" fmla="*/ 232213 w 2967861"/>
                <a:gd name="connsiteY1664" fmla="*/ 1211980 h 2340761"/>
                <a:gd name="connsiteX1665" fmla="*/ 244631 w 2967861"/>
                <a:gd name="connsiteY1665" fmla="*/ 1211049 h 2340761"/>
                <a:gd name="connsiteX1666" fmla="*/ 244631 w 2967861"/>
                <a:gd name="connsiteY1666" fmla="*/ 1204840 h 2340761"/>
                <a:gd name="connsiteX1667" fmla="*/ 244631 w 2967861"/>
                <a:gd name="connsiteY1667" fmla="*/ 1202978 h 2340761"/>
                <a:gd name="connsiteX1668" fmla="*/ 244631 w 2967861"/>
                <a:gd name="connsiteY1668" fmla="*/ 1200804 h 2340761"/>
                <a:gd name="connsiteX1669" fmla="*/ 244631 w 2967861"/>
                <a:gd name="connsiteY1669" fmla="*/ 1196458 h 2340761"/>
                <a:gd name="connsiteX1670" fmla="*/ 248667 w 2967861"/>
                <a:gd name="connsiteY1670" fmla="*/ 1195527 h 2340761"/>
                <a:gd name="connsiteX1671" fmla="*/ 250840 w 2967861"/>
                <a:gd name="connsiteY1671" fmla="*/ 1193354 h 2340761"/>
                <a:gd name="connsiteX1672" fmla="*/ 251771 w 2967861"/>
                <a:gd name="connsiteY1672" fmla="*/ 1191181 h 2340761"/>
                <a:gd name="connsiteX1673" fmla="*/ 253945 w 2967861"/>
                <a:gd name="connsiteY1673" fmla="*/ 1191181 h 2340761"/>
                <a:gd name="connsiteX1674" fmla="*/ 256118 w 2967861"/>
                <a:gd name="connsiteY1674" fmla="*/ 1189007 h 2340761"/>
                <a:gd name="connsiteX1675" fmla="*/ 261395 w 2967861"/>
                <a:gd name="connsiteY1675" fmla="*/ 1189007 h 2340761"/>
                <a:gd name="connsiteX1676" fmla="*/ 259222 w 2967861"/>
                <a:gd name="connsiteY1676" fmla="*/ 1185903 h 2340761"/>
                <a:gd name="connsiteX1677" fmla="*/ 256118 w 2967861"/>
                <a:gd name="connsiteY1677" fmla="*/ 1181557 h 2340761"/>
                <a:gd name="connsiteX1678" fmla="*/ 253945 w 2967861"/>
                <a:gd name="connsiteY1678" fmla="*/ 1180625 h 2340761"/>
                <a:gd name="connsiteX1679" fmla="*/ 251771 w 2967861"/>
                <a:gd name="connsiteY1679" fmla="*/ 1178452 h 2340761"/>
                <a:gd name="connsiteX1680" fmla="*/ 251771 w 2967861"/>
                <a:gd name="connsiteY1680" fmla="*/ 1174106 h 2340761"/>
                <a:gd name="connsiteX1681" fmla="*/ 253945 w 2967861"/>
                <a:gd name="connsiteY1681" fmla="*/ 1173175 h 2340761"/>
                <a:gd name="connsiteX1682" fmla="*/ 257980 w 2967861"/>
                <a:gd name="connsiteY1682" fmla="*/ 1159515 h 2340761"/>
                <a:gd name="connsiteX1683" fmla="*/ 263258 w 2967861"/>
                <a:gd name="connsiteY1683" fmla="*/ 1148960 h 2340761"/>
                <a:gd name="connsiteX1684" fmla="*/ 270398 w 2967861"/>
                <a:gd name="connsiteY1684" fmla="*/ 1139336 h 2340761"/>
                <a:gd name="connsiteX1685" fmla="*/ 290267 w 2967861"/>
                <a:gd name="connsiteY1685" fmla="*/ 1139336 h 2340761"/>
                <a:gd name="connsiteX1686" fmla="*/ 295544 w 2967861"/>
                <a:gd name="connsiteY1686" fmla="*/ 1130954 h 2340761"/>
                <a:gd name="connsiteX1687" fmla="*/ 297717 w 2967861"/>
                <a:gd name="connsiteY1687" fmla="*/ 1119468 h 2340761"/>
                <a:gd name="connsiteX1688" fmla="*/ 300822 w 2967861"/>
                <a:gd name="connsiteY1688" fmla="*/ 1108912 h 2340761"/>
                <a:gd name="connsiteX1689" fmla="*/ 310135 w 2967861"/>
                <a:gd name="connsiteY1689" fmla="*/ 1101462 h 2340761"/>
                <a:gd name="connsiteX1690" fmla="*/ 314171 w 2967861"/>
                <a:gd name="connsiteY1690" fmla="*/ 1099289 h 2340761"/>
                <a:gd name="connsiteX1691" fmla="*/ 315102 w 2967861"/>
                <a:gd name="connsiteY1691" fmla="*/ 1099289 h 2340761"/>
                <a:gd name="connsiteX1692" fmla="*/ 319138 w 2967861"/>
                <a:gd name="connsiteY1692" fmla="*/ 1099289 h 2340761"/>
                <a:gd name="connsiteX1693" fmla="*/ 321311 w 2967861"/>
                <a:gd name="connsiteY1693" fmla="*/ 1101462 h 2340761"/>
                <a:gd name="connsiteX1694" fmla="*/ 322243 w 2967861"/>
                <a:gd name="connsiteY1694" fmla="*/ 1104566 h 2340761"/>
                <a:gd name="connsiteX1695" fmla="*/ 324416 w 2967861"/>
                <a:gd name="connsiteY1695" fmla="*/ 1108912 h 2340761"/>
                <a:gd name="connsiteX1696" fmla="*/ 344284 w 2967861"/>
                <a:gd name="connsiteY1696" fmla="*/ 1104566 h 2340761"/>
                <a:gd name="connsiteX1697" fmla="*/ 361048 w 2967861"/>
                <a:gd name="connsiteY1697" fmla="*/ 1094942 h 2340761"/>
                <a:gd name="connsiteX1698" fmla="*/ 373466 w 2967861"/>
                <a:gd name="connsiteY1698" fmla="*/ 1084387 h 2340761"/>
                <a:gd name="connsiteX1699" fmla="*/ 388057 w 2967861"/>
                <a:gd name="connsiteY1699" fmla="*/ 1089665 h 2340761"/>
                <a:gd name="connsiteX1700" fmla="*/ 399544 w 2967861"/>
                <a:gd name="connsiteY1700" fmla="*/ 1101151 h 2340761"/>
                <a:gd name="connsiteX1701" fmla="*/ 406684 w 2967861"/>
                <a:gd name="connsiteY1701" fmla="*/ 1113880 h 2340761"/>
                <a:gd name="connsiteX1702" fmla="*/ 415066 w 2967861"/>
                <a:gd name="connsiteY1702" fmla="*/ 1124435 h 2340761"/>
                <a:gd name="connsiteX1703" fmla="*/ 424379 w 2967861"/>
                <a:gd name="connsiteY1703" fmla="*/ 1135921 h 2340761"/>
                <a:gd name="connsiteX1704" fmla="*/ 453561 w 2967861"/>
                <a:gd name="connsiteY1704" fmla="*/ 1156100 h 2340761"/>
                <a:gd name="connsiteX1705" fmla="*/ 480570 w 2967861"/>
                <a:gd name="connsiteY1705" fmla="*/ 1176279 h 2340761"/>
                <a:gd name="connsiteX1706" fmla="*/ 480570 w 2967861"/>
                <a:gd name="connsiteY1706" fmla="*/ 1180625 h 2340761"/>
                <a:gd name="connsiteX1707" fmla="*/ 480570 w 2967861"/>
                <a:gd name="connsiteY1707" fmla="*/ 1183730 h 2340761"/>
                <a:gd name="connsiteX1708" fmla="*/ 479639 w 2967861"/>
                <a:gd name="connsiteY1708" fmla="*/ 1185903 h 2340761"/>
                <a:gd name="connsiteX1709" fmla="*/ 479639 w 2967861"/>
                <a:gd name="connsiteY1709" fmla="*/ 1188076 h 2340761"/>
                <a:gd name="connsiteX1710" fmla="*/ 477466 w 2967861"/>
                <a:gd name="connsiteY1710" fmla="*/ 1189007 h 2340761"/>
                <a:gd name="connsiteX1711" fmla="*/ 470325 w 2967861"/>
                <a:gd name="connsiteY1711" fmla="*/ 1196458 h 2340761"/>
                <a:gd name="connsiteX1712" fmla="*/ 458839 w 2967861"/>
                <a:gd name="connsiteY1712" fmla="*/ 1200804 h 2340761"/>
                <a:gd name="connsiteX1713" fmla="*/ 444248 w 2967861"/>
                <a:gd name="connsiteY1713" fmla="*/ 1202978 h 2340761"/>
                <a:gd name="connsiteX1714" fmla="*/ 429657 w 2967861"/>
                <a:gd name="connsiteY1714" fmla="*/ 1200804 h 2340761"/>
                <a:gd name="connsiteX1715" fmla="*/ 435866 w 2967861"/>
                <a:gd name="connsiteY1715" fmla="*/ 1213533 h 2340761"/>
                <a:gd name="connsiteX1716" fmla="*/ 444248 w 2967861"/>
                <a:gd name="connsiteY1716" fmla="*/ 1218810 h 2340761"/>
                <a:gd name="connsiteX1717" fmla="*/ 455734 w 2967861"/>
                <a:gd name="connsiteY1717" fmla="*/ 1223157 h 2340761"/>
                <a:gd name="connsiteX1718" fmla="*/ 465048 w 2967861"/>
                <a:gd name="connsiteY1718" fmla="*/ 1230607 h 2340761"/>
                <a:gd name="connsiteX1719" fmla="*/ 473430 w 2967861"/>
                <a:gd name="connsiteY1719" fmla="*/ 1230607 h 2340761"/>
                <a:gd name="connsiteX1720" fmla="*/ 473430 w 2967861"/>
                <a:gd name="connsiteY1720" fmla="*/ 1206082 h 2340761"/>
                <a:gd name="connsiteX1721" fmla="*/ 484916 w 2967861"/>
                <a:gd name="connsiteY1721" fmla="*/ 1206082 h 2340761"/>
                <a:gd name="connsiteX1722" fmla="*/ 488021 w 2967861"/>
                <a:gd name="connsiteY1722" fmla="*/ 1198631 h 2340761"/>
                <a:gd name="connsiteX1723" fmla="*/ 492057 w 2967861"/>
                <a:gd name="connsiteY1723" fmla="*/ 1193354 h 2340761"/>
                <a:gd name="connsiteX1724" fmla="*/ 495161 w 2967861"/>
                <a:gd name="connsiteY1724" fmla="*/ 1189007 h 2340761"/>
                <a:gd name="connsiteX1725" fmla="*/ 500439 w 2967861"/>
                <a:gd name="connsiteY1725" fmla="*/ 1185903 h 2340761"/>
                <a:gd name="connsiteX1726" fmla="*/ 499507 w 2967861"/>
                <a:gd name="connsiteY1726" fmla="*/ 1180625 h 2340761"/>
                <a:gd name="connsiteX1727" fmla="*/ 497334 w 2967861"/>
                <a:gd name="connsiteY1727" fmla="*/ 1176279 h 2340761"/>
                <a:gd name="connsiteX1728" fmla="*/ 497334 w 2967861"/>
                <a:gd name="connsiteY1728" fmla="*/ 1174106 h 2340761"/>
                <a:gd name="connsiteX1729" fmla="*/ 495161 w 2967861"/>
                <a:gd name="connsiteY1729" fmla="*/ 1171002 h 2340761"/>
                <a:gd name="connsiteX1730" fmla="*/ 494230 w 2967861"/>
                <a:gd name="connsiteY1730" fmla="*/ 1166655 h 2340761"/>
                <a:gd name="connsiteX1731" fmla="*/ 494230 w 2967861"/>
                <a:gd name="connsiteY1731" fmla="*/ 1161378 h 2340761"/>
                <a:gd name="connsiteX1732" fmla="*/ 499507 w 2967861"/>
                <a:gd name="connsiteY1732" fmla="*/ 1161378 h 2340761"/>
                <a:gd name="connsiteX1733" fmla="*/ 504785 w 2967861"/>
                <a:gd name="connsiteY1733" fmla="*/ 1163551 h 2340761"/>
                <a:gd name="connsiteX1734" fmla="*/ 507889 w 2967861"/>
                <a:gd name="connsiteY1734" fmla="*/ 1165724 h 2340761"/>
                <a:gd name="connsiteX1735" fmla="*/ 510062 w 2967861"/>
                <a:gd name="connsiteY1735" fmla="*/ 1165724 h 2340761"/>
                <a:gd name="connsiteX1736" fmla="*/ 514098 w 2967861"/>
                <a:gd name="connsiteY1736" fmla="*/ 1165724 h 2340761"/>
                <a:gd name="connsiteX1737" fmla="*/ 517203 w 2967861"/>
                <a:gd name="connsiteY1737" fmla="*/ 1165724 h 2340761"/>
                <a:gd name="connsiteX1738" fmla="*/ 521238 w 2967861"/>
                <a:gd name="connsiteY1738" fmla="*/ 1165724 h 2340761"/>
                <a:gd name="connsiteX1739" fmla="*/ 521238 w 2967861"/>
                <a:gd name="connsiteY1739" fmla="*/ 1161378 h 2340761"/>
                <a:gd name="connsiteX1740" fmla="*/ 509752 w 2967861"/>
                <a:gd name="connsiteY1740" fmla="*/ 1151754 h 2340761"/>
                <a:gd name="connsiteX1741" fmla="*/ 499197 w 2967861"/>
                <a:gd name="connsiteY1741" fmla="*/ 1144303 h 2340761"/>
                <a:gd name="connsiteX1742" fmla="*/ 484606 w 2967861"/>
                <a:gd name="connsiteY1742" fmla="*/ 1139026 h 2340761"/>
                <a:gd name="connsiteX1743" fmla="*/ 484606 w 2967861"/>
                <a:gd name="connsiteY1743" fmla="*/ 1128471 h 2340761"/>
                <a:gd name="connsiteX1744" fmla="*/ 470015 w 2967861"/>
                <a:gd name="connsiteY1744" fmla="*/ 1128471 h 2340761"/>
                <a:gd name="connsiteX1745" fmla="*/ 457597 w 2967861"/>
                <a:gd name="connsiteY1745" fmla="*/ 1109533 h 2340761"/>
                <a:gd name="connsiteX1746" fmla="*/ 443937 w 2967861"/>
                <a:gd name="connsiteY1746" fmla="*/ 1093701 h 2340761"/>
                <a:gd name="connsiteX1747" fmla="*/ 429346 w 2967861"/>
                <a:gd name="connsiteY1747" fmla="*/ 1078799 h 2340761"/>
                <a:gd name="connsiteX1748" fmla="*/ 429346 w 2967861"/>
                <a:gd name="connsiteY1748" fmla="*/ 1072590 h 2340761"/>
                <a:gd name="connsiteX1749" fmla="*/ 429346 w 2967861"/>
                <a:gd name="connsiteY1749" fmla="*/ 1069486 h 2340761"/>
                <a:gd name="connsiteX1750" fmla="*/ 429346 w 2967861"/>
                <a:gd name="connsiteY1750" fmla="*/ 1065140 h 2340761"/>
                <a:gd name="connsiteX1751" fmla="*/ 429346 w 2967861"/>
                <a:gd name="connsiteY1751" fmla="*/ 1064208 h 2340761"/>
                <a:gd name="connsiteX1752" fmla="*/ 433382 w 2967861"/>
                <a:gd name="connsiteY1752" fmla="*/ 1062035 h 2340761"/>
                <a:gd name="connsiteX1753" fmla="*/ 436487 w 2967861"/>
                <a:gd name="connsiteY1753" fmla="*/ 1057689 h 2340761"/>
                <a:gd name="connsiteX1754" fmla="*/ 438660 w 2967861"/>
                <a:gd name="connsiteY1754" fmla="*/ 1057689 h 2340761"/>
                <a:gd name="connsiteX1755" fmla="*/ 438660 w 2967861"/>
                <a:gd name="connsiteY1755" fmla="*/ 1056758 h 2340761"/>
                <a:gd name="connsiteX1756" fmla="*/ 440833 w 2967861"/>
                <a:gd name="connsiteY1756" fmla="*/ 1056758 h 2340761"/>
                <a:gd name="connsiteX1757" fmla="*/ 443006 w 2967861"/>
                <a:gd name="connsiteY1757" fmla="*/ 1056758 h 2340761"/>
                <a:gd name="connsiteX1758" fmla="*/ 443937 w 2967861"/>
                <a:gd name="connsiteY1758" fmla="*/ 1054584 h 2340761"/>
                <a:gd name="connsiteX1759" fmla="*/ 446111 w 2967861"/>
                <a:gd name="connsiteY1759" fmla="*/ 1057689 h 2340761"/>
                <a:gd name="connsiteX1760" fmla="*/ 448284 w 2967861"/>
                <a:gd name="connsiteY1760" fmla="*/ 1062035 h 2340761"/>
                <a:gd name="connsiteX1761" fmla="*/ 448284 w 2967861"/>
                <a:gd name="connsiteY1761" fmla="*/ 1065140 h 2340761"/>
                <a:gd name="connsiteX1762" fmla="*/ 450457 w 2967861"/>
                <a:gd name="connsiteY1762" fmla="*/ 1071349 h 2340761"/>
                <a:gd name="connsiteX1763" fmla="*/ 465048 w 2967861"/>
                <a:gd name="connsiteY1763" fmla="*/ 1067002 h 2340761"/>
                <a:gd name="connsiteX1764" fmla="*/ 472188 w 2967861"/>
                <a:gd name="connsiteY1764" fmla="*/ 1087181 h 2340761"/>
                <a:gd name="connsiteX1765" fmla="*/ 479328 w 2967861"/>
                <a:gd name="connsiteY1765" fmla="*/ 1098668 h 2340761"/>
                <a:gd name="connsiteX1766" fmla="*/ 487710 w 2967861"/>
                <a:gd name="connsiteY1766" fmla="*/ 1103945 h 2340761"/>
                <a:gd name="connsiteX1767" fmla="*/ 497024 w 2967861"/>
                <a:gd name="connsiteY1767" fmla="*/ 1106118 h 2340761"/>
                <a:gd name="connsiteX1768" fmla="*/ 507579 w 2967861"/>
                <a:gd name="connsiteY1768" fmla="*/ 1111396 h 2340761"/>
                <a:gd name="connsiteX1769" fmla="*/ 521238 w 2967861"/>
                <a:gd name="connsiteY1769" fmla="*/ 1121020 h 2340761"/>
                <a:gd name="connsiteX1770" fmla="*/ 526516 w 2967861"/>
                <a:gd name="connsiteY1770" fmla="*/ 1126297 h 2340761"/>
                <a:gd name="connsiteX1771" fmla="*/ 526516 w 2967861"/>
                <a:gd name="connsiteY1771" fmla="*/ 1133748 h 2340761"/>
                <a:gd name="connsiteX1772" fmla="*/ 524343 w 2967861"/>
                <a:gd name="connsiteY1772" fmla="*/ 1141199 h 2340761"/>
                <a:gd name="connsiteX1773" fmla="*/ 522170 w 2967861"/>
                <a:gd name="connsiteY1773" fmla="*/ 1150823 h 2340761"/>
                <a:gd name="connsiteX1774" fmla="*/ 524343 w 2967861"/>
                <a:gd name="connsiteY1774" fmla="*/ 1161378 h 2340761"/>
                <a:gd name="connsiteX1775" fmla="*/ 528379 w 2967861"/>
                <a:gd name="connsiteY1775" fmla="*/ 1165724 h 2340761"/>
                <a:gd name="connsiteX1776" fmla="*/ 531483 w 2967861"/>
                <a:gd name="connsiteY1776" fmla="*/ 1166655 h 2340761"/>
                <a:gd name="connsiteX1777" fmla="*/ 536761 w 2967861"/>
                <a:gd name="connsiteY1777" fmla="*/ 1171002 h 2340761"/>
                <a:gd name="connsiteX1778" fmla="*/ 540797 w 2967861"/>
                <a:gd name="connsiteY1778" fmla="*/ 1174106 h 2340761"/>
                <a:gd name="connsiteX1779" fmla="*/ 543901 w 2967861"/>
                <a:gd name="connsiteY1779" fmla="*/ 1176279 h 2340761"/>
                <a:gd name="connsiteX1780" fmla="*/ 560665 w 2967861"/>
                <a:gd name="connsiteY1780" fmla="*/ 1225951 h 2340761"/>
                <a:gd name="connsiteX1781" fmla="*/ 564701 w 2967861"/>
                <a:gd name="connsiteY1781" fmla="*/ 1225951 h 2340761"/>
                <a:gd name="connsiteX1782" fmla="*/ 565632 w 2967861"/>
                <a:gd name="connsiteY1782" fmla="*/ 1228124 h 2340761"/>
                <a:gd name="connsiteX1783" fmla="*/ 567805 w 2967861"/>
                <a:gd name="connsiteY1783" fmla="*/ 1228124 h 2340761"/>
                <a:gd name="connsiteX1784" fmla="*/ 569978 w 2967861"/>
                <a:gd name="connsiteY1784" fmla="*/ 1230297 h 2340761"/>
                <a:gd name="connsiteX1785" fmla="*/ 575256 w 2967861"/>
                <a:gd name="connsiteY1785" fmla="*/ 1228124 h 2340761"/>
                <a:gd name="connsiteX1786" fmla="*/ 580534 w 2967861"/>
                <a:gd name="connsiteY1786" fmla="*/ 1225951 h 2340761"/>
                <a:gd name="connsiteX1787" fmla="*/ 582707 w 2967861"/>
                <a:gd name="connsiteY1787" fmla="*/ 1225019 h 2340761"/>
                <a:gd name="connsiteX1788" fmla="*/ 584880 w 2967861"/>
                <a:gd name="connsiteY1788" fmla="*/ 1220673 h 2340761"/>
                <a:gd name="connsiteX1789" fmla="*/ 584880 w 2967861"/>
                <a:gd name="connsiteY1789" fmla="*/ 1218500 h 2340761"/>
                <a:gd name="connsiteX1790" fmla="*/ 587053 w 2967861"/>
                <a:gd name="connsiteY1790" fmla="*/ 1215395 h 2340761"/>
                <a:gd name="connsiteX1791" fmla="*/ 587984 w 2967861"/>
                <a:gd name="connsiteY1791" fmla="*/ 1211049 h 2340761"/>
                <a:gd name="connsiteX1792" fmla="*/ 592020 w 2967861"/>
                <a:gd name="connsiteY1792" fmla="*/ 1210118 h 2340761"/>
                <a:gd name="connsiteX1793" fmla="*/ 597298 w 2967861"/>
                <a:gd name="connsiteY1793" fmla="*/ 1205772 h 2340761"/>
                <a:gd name="connsiteX1794" fmla="*/ 594193 w 2967861"/>
                <a:gd name="connsiteY1794" fmla="*/ 1188697 h 2340761"/>
                <a:gd name="connsiteX1795" fmla="*/ 587053 w 2967861"/>
                <a:gd name="connsiteY1795" fmla="*/ 1172864 h 2340761"/>
                <a:gd name="connsiteX1796" fmla="*/ 577740 w 2967861"/>
                <a:gd name="connsiteY1796" fmla="*/ 1161378 h 2340761"/>
                <a:gd name="connsiteX1797" fmla="*/ 577740 w 2967861"/>
                <a:gd name="connsiteY1797" fmla="*/ 1156411 h 2340761"/>
                <a:gd name="connsiteX1798" fmla="*/ 580844 w 2967861"/>
                <a:gd name="connsiteY1798" fmla="*/ 1158584 h 2340761"/>
                <a:gd name="connsiteX1799" fmla="*/ 580844 w 2967861"/>
                <a:gd name="connsiteY1799" fmla="*/ 1159515 h 2340761"/>
                <a:gd name="connsiteX1800" fmla="*/ 583017 w 2967861"/>
                <a:gd name="connsiteY1800" fmla="*/ 1161688 h 2340761"/>
                <a:gd name="connsiteX1801" fmla="*/ 585190 w 2967861"/>
                <a:gd name="connsiteY1801" fmla="*/ 1166035 h 2340761"/>
                <a:gd name="connsiteX1802" fmla="*/ 592331 w 2967861"/>
                <a:gd name="connsiteY1802" fmla="*/ 1163861 h 2340761"/>
                <a:gd name="connsiteX1803" fmla="*/ 595435 w 2967861"/>
                <a:gd name="connsiteY1803" fmla="*/ 1163861 h 2340761"/>
                <a:gd name="connsiteX1804" fmla="*/ 597608 w 2967861"/>
                <a:gd name="connsiteY1804" fmla="*/ 1163861 h 2340761"/>
                <a:gd name="connsiteX1805" fmla="*/ 599781 w 2967861"/>
                <a:gd name="connsiteY1805" fmla="*/ 1161688 h 2340761"/>
                <a:gd name="connsiteX1806" fmla="*/ 599781 w 2967861"/>
                <a:gd name="connsiteY1806" fmla="*/ 1159515 h 2340761"/>
                <a:gd name="connsiteX1807" fmla="*/ 599781 w 2967861"/>
                <a:gd name="connsiteY1807" fmla="*/ 1158584 h 2340761"/>
                <a:gd name="connsiteX1808" fmla="*/ 597608 w 2967861"/>
                <a:gd name="connsiteY1808" fmla="*/ 1154238 h 2340761"/>
                <a:gd name="connsiteX1809" fmla="*/ 597608 w 2967861"/>
                <a:gd name="connsiteY1809" fmla="*/ 1148960 h 2340761"/>
                <a:gd name="connsiteX1810" fmla="*/ 600713 w 2967861"/>
                <a:gd name="connsiteY1810" fmla="*/ 1148960 h 2340761"/>
                <a:gd name="connsiteX1811" fmla="*/ 600713 w 2967861"/>
                <a:gd name="connsiteY1811" fmla="*/ 1144614 h 2340761"/>
                <a:gd name="connsiteX1812" fmla="*/ 604748 w 2967861"/>
                <a:gd name="connsiteY1812" fmla="*/ 1144614 h 2340761"/>
                <a:gd name="connsiteX1813" fmla="*/ 607853 w 2967861"/>
                <a:gd name="connsiteY1813" fmla="*/ 1144614 h 2340761"/>
                <a:gd name="connsiteX1814" fmla="*/ 610026 w 2967861"/>
                <a:gd name="connsiteY1814" fmla="*/ 1146787 h 2340761"/>
                <a:gd name="connsiteX1815" fmla="*/ 612199 w 2967861"/>
                <a:gd name="connsiteY1815" fmla="*/ 1146787 h 2340761"/>
                <a:gd name="connsiteX1816" fmla="*/ 614372 w 2967861"/>
                <a:gd name="connsiteY1816" fmla="*/ 1148960 h 2340761"/>
                <a:gd name="connsiteX1817" fmla="*/ 619650 w 2967861"/>
                <a:gd name="connsiteY1817" fmla="*/ 1151133 h 2340761"/>
                <a:gd name="connsiteX1818" fmla="*/ 622754 w 2967861"/>
                <a:gd name="connsiteY1818" fmla="*/ 1152064 h 2340761"/>
                <a:gd name="connsiteX1819" fmla="*/ 624927 w 2967861"/>
                <a:gd name="connsiteY1819" fmla="*/ 1154238 h 2340761"/>
                <a:gd name="connsiteX1820" fmla="*/ 627100 w 2967861"/>
                <a:gd name="connsiteY1820" fmla="*/ 1156411 h 2340761"/>
                <a:gd name="connsiteX1821" fmla="*/ 630205 w 2967861"/>
                <a:gd name="connsiteY1821" fmla="*/ 1158584 h 2340761"/>
                <a:gd name="connsiteX1822" fmla="*/ 634241 w 2967861"/>
                <a:gd name="connsiteY1822" fmla="*/ 1161688 h 2340761"/>
                <a:gd name="connsiteX1823" fmla="*/ 632068 w 2967861"/>
                <a:gd name="connsiteY1823" fmla="*/ 1166966 h 2340761"/>
                <a:gd name="connsiteX1824" fmla="*/ 629894 w 2967861"/>
                <a:gd name="connsiteY1824" fmla="*/ 1171312 h 2340761"/>
                <a:gd name="connsiteX1825" fmla="*/ 629894 w 2967861"/>
                <a:gd name="connsiteY1825" fmla="*/ 1174416 h 2340761"/>
                <a:gd name="connsiteX1826" fmla="*/ 629894 w 2967861"/>
                <a:gd name="connsiteY1826" fmla="*/ 1178763 h 2340761"/>
                <a:gd name="connsiteX1827" fmla="*/ 629894 w 2967861"/>
                <a:gd name="connsiteY1827" fmla="*/ 1181867 h 2340761"/>
                <a:gd name="connsiteX1828" fmla="*/ 629894 w 2967861"/>
                <a:gd name="connsiteY1828" fmla="*/ 1186213 h 2340761"/>
                <a:gd name="connsiteX1829" fmla="*/ 629894 w 2967861"/>
                <a:gd name="connsiteY1829" fmla="*/ 1189318 h 2340761"/>
                <a:gd name="connsiteX1830" fmla="*/ 636103 w 2967861"/>
                <a:gd name="connsiteY1830" fmla="*/ 1206392 h 2340761"/>
                <a:gd name="connsiteX1831" fmla="*/ 648521 w 2967861"/>
                <a:gd name="connsiteY1831" fmla="*/ 1223467 h 2340761"/>
                <a:gd name="connsiteX1832" fmla="*/ 665285 w 2967861"/>
                <a:gd name="connsiteY1832" fmla="*/ 1234022 h 2340761"/>
                <a:gd name="connsiteX1833" fmla="*/ 680808 w 2967861"/>
                <a:gd name="connsiteY1833" fmla="*/ 1238368 h 2340761"/>
                <a:gd name="connsiteX1834" fmla="*/ 684843 w 2967861"/>
                <a:gd name="connsiteY1834" fmla="*/ 1236195 h 2340761"/>
                <a:gd name="connsiteX1835" fmla="*/ 687948 w 2967861"/>
                <a:gd name="connsiteY1835" fmla="*/ 1233091 h 2340761"/>
                <a:gd name="connsiteX1836" fmla="*/ 690121 w 2967861"/>
                <a:gd name="connsiteY1836" fmla="*/ 1228744 h 2340761"/>
                <a:gd name="connsiteX1837" fmla="*/ 695399 w 2967861"/>
                <a:gd name="connsiteY1837" fmla="*/ 1226571 h 2340761"/>
                <a:gd name="connsiteX1838" fmla="*/ 699434 w 2967861"/>
                <a:gd name="connsiteY1838" fmla="*/ 1225640 h 2340761"/>
                <a:gd name="connsiteX1839" fmla="*/ 704712 w 2967861"/>
                <a:gd name="connsiteY1839" fmla="*/ 1226571 h 2340761"/>
                <a:gd name="connsiteX1840" fmla="*/ 714025 w 2967861"/>
                <a:gd name="connsiteY1840" fmla="*/ 1230918 h 2340761"/>
                <a:gd name="connsiteX1841" fmla="*/ 721165 w 2967861"/>
                <a:gd name="connsiteY1841" fmla="*/ 1234022 h 2340761"/>
                <a:gd name="connsiteX1842" fmla="*/ 728306 w 2967861"/>
                <a:gd name="connsiteY1842" fmla="*/ 1236195 h 2340761"/>
                <a:gd name="connsiteX1843" fmla="*/ 735446 w 2967861"/>
                <a:gd name="connsiteY1843" fmla="*/ 1234022 h 2340761"/>
                <a:gd name="connsiteX1844" fmla="*/ 743828 w 2967861"/>
                <a:gd name="connsiteY1844" fmla="*/ 1226571 h 2340761"/>
                <a:gd name="connsiteX1845" fmla="*/ 750968 w 2967861"/>
                <a:gd name="connsiteY1845" fmla="*/ 1226571 h 2340761"/>
                <a:gd name="connsiteX1846" fmla="*/ 755004 w 2967861"/>
                <a:gd name="connsiteY1846" fmla="*/ 1226571 h 2340761"/>
                <a:gd name="connsiteX1847" fmla="*/ 758109 w 2967861"/>
                <a:gd name="connsiteY1847" fmla="*/ 1226571 h 2340761"/>
                <a:gd name="connsiteX1848" fmla="*/ 760282 w 2967861"/>
                <a:gd name="connsiteY1848" fmla="*/ 1228744 h 2340761"/>
                <a:gd name="connsiteX1849" fmla="*/ 762455 w 2967861"/>
                <a:gd name="connsiteY1849" fmla="*/ 1230918 h 2340761"/>
                <a:gd name="connsiteX1850" fmla="*/ 762455 w 2967861"/>
                <a:gd name="connsiteY1850" fmla="*/ 1234022 h 2340761"/>
                <a:gd name="connsiteX1851" fmla="*/ 764628 w 2967861"/>
                <a:gd name="connsiteY1851" fmla="*/ 1238368 h 2340761"/>
                <a:gd name="connsiteX1852" fmla="*/ 767732 w 2967861"/>
                <a:gd name="connsiteY1852" fmla="*/ 1251097 h 2340761"/>
                <a:gd name="connsiteX1853" fmla="*/ 765870 w 2967861"/>
                <a:gd name="connsiteY1853" fmla="*/ 1265377 h 2340761"/>
                <a:gd name="connsiteX1854" fmla="*/ 845033 w 2967861"/>
                <a:gd name="connsiteY1854" fmla="*/ 1136232 h 2340761"/>
                <a:gd name="connsiteX1855" fmla="*/ 825165 w 2967861"/>
                <a:gd name="connsiteY1855" fmla="*/ 1141509 h 2340761"/>
                <a:gd name="connsiteX1856" fmla="*/ 803434 w 2967861"/>
                <a:gd name="connsiteY1856" fmla="*/ 1143682 h 2340761"/>
                <a:gd name="connsiteX1857" fmla="*/ 781702 w 2967861"/>
                <a:gd name="connsiteY1857" fmla="*/ 1139336 h 2340761"/>
                <a:gd name="connsiteX1858" fmla="*/ 773320 w 2967861"/>
                <a:gd name="connsiteY1858" fmla="*/ 1136232 h 2340761"/>
                <a:gd name="connsiteX1859" fmla="*/ 766180 w 2967861"/>
                <a:gd name="connsiteY1859" fmla="*/ 1130954 h 2340761"/>
                <a:gd name="connsiteX1860" fmla="*/ 756867 w 2967861"/>
                <a:gd name="connsiteY1860" fmla="*/ 1124745 h 2340761"/>
                <a:gd name="connsiteX1861" fmla="*/ 742276 w 2967861"/>
                <a:gd name="connsiteY1861" fmla="*/ 1124745 h 2340761"/>
                <a:gd name="connsiteX1862" fmla="*/ 727685 w 2967861"/>
                <a:gd name="connsiteY1862" fmla="*/ 1126918 h 2340761"/>
                <a:gd name="connsiteX1863" fmla="*/ 713094 w 2967861"/>
                <a:gd name="connsiteY1863" fmla="*/ 1134369 h 2340761"/>
                <a:gd name="connsiteX1864" fmla="*/ 700676 w 2967861"/>
                <a:gd name="connsiteY1864" fmla="*/ 1139647 h 2340761"/>
                <a:gd name="connsiteX1865" fmla="*/ 686085 w 2967861"/>
                <a:gd name="connsiteY1865" fmla="*/ 1141820 h 2340761"/>
                <a:gd name="connsiteX1866" fmla="*/ 671494 w 2967861"/>
                <a:gd name="connsiteY1866" fmla="*/ 1136542 h 2340761"/>
                <a:gd name="connsiteX1867" fmla="*/ 666217 w 2967861"/>
                <a:gd name="connsiteY1867" fmla="*/ 1134369 h 2340761"/>
                <a:gd name="connsiteX1868" fmla="*/ 662181 w 2967861"/>
                <a:gd name="connsiteY1868" fmla="*/ 1132196 h 2340761"/>
                <a:gd name="connsiteX1869" fmla="*/ 659076 w 2967861"/>
                <a:gd name="connsiteY1869" fmla="*/ 1131265 h 2340761"/>
                <a:gd name="connsiteX1870" fmla="*/ 656903 w 2967861"/>
                <a:gd name="connsiteY1870" fmla="*/ 1126918 h 2340761"/>
                <a:gd name="connsiteX1871" fmla="*/ 656903 w 2967861"/>
                <a:gd name="connsiteY1871" fmla="*/ 1123814 h 2340761"/>
                <a:gd name="connsiteX1872" fmla="*/ 654730 w 2967861"/>
                <a:gd name="connsiteY1872" fmla="*/ 1116363 h 2340761"/>
                <a:gd name="connsiteX1873" fmla="*/ 654730 w 2967861"/>
                <a:gd name="connsiteY1873" fmla="*/ 1110154 h 2340761"/>
                <a:gd name="connsiteX1874" fmla="*/ 658766 w 2967861"/>
                <a:gd name="connsiteY1874" fmla="*/ 1099599 h 2340761"/>
                <a:gd name="connsiteX1875" fmla="*/ 665906 w 2967861"/>
                <a:gd name="connsiteY1875" fmla="*/ 1086871 h 2340761"/>
                <a:gd name="connsiteX1876" fmla="*/ 674288 w 2967861"/>
                <a:gd name="connsiteY1876" fmla="*/ 1071969 h 2340761"/>
                <a:gd name="connsiteX1877" fmla="*/ 683602 w 2967861"/>
                <a:gd name="connsiteY1877" fmla="*/ 1057068 h 2340761"/>
                <a:gd name="connsiteX1878" fmla="*/ 690742 w 2967861"/>
                <a:gd name="connsiteY1878" fmla="*/ 1043408 h 2340761"/>
                <a:gd name="connsiteX1879" fmla="*/ 694778 w 2967861"/>
                <a:gd name="connsiteY1879" fmla="*/ 1035026 h 2340761"/>
                <a:gd name="connsiteX1880" fmla="*/ 703160 w 2967861"/>
                <a:gd name="connsiteY1880" fmla="*/ 1037199 h 2340761"/>
                <a:gd name="connsiteX1881" fmla="*/ 710300 w 2967861"/>
                <a:gd name="connsiteY1881" fmla="*/ 1040304 h 2340761"/>
                <a:gd name="connsiteX1882" fmla="*/ 715578 w 2967861"/>
                <a:gd name="connsiteY1882" fmla="*/ 1042477 h 2340761"/>
                <a:gd name="connsiteX1883" fmla="*/ 721786 w 2967861"/>
                <a:gd name="connsiteY1883" fmla="*/ 1047755 h 2340761"/>
                <a:gd name="connsiteX1884" fmla="*/ 724891 w 2967861"/>
                <a:gd name="connsiteY1884" fmla="*/ 1049928 h 2340761"/>
                <a:gd name="connsiteX1885" fmla="*/ 727064 w 2967861"/>
                <a:gd name="connsiteY1885" fmla="*/ 1049928 h 2340761"/>
                <a:gd name="connsiteX1886" fmla="*/ 729237 w 2967861"/>
                <a:gd name="connsiteY1886" fmla="*/ 1049928 h 2340761"/>
                <a:gd name="connsiteX1887" fmla="*/ 730168 w 2967861"/>
                <a:gd name="connsiteY1887" fmla="*/ 1050859 h 2340761"/>
                <a:gd name="connsiteX1888" fmla="*/ 717751 w 2967861"/>
                <a:gd name="connsiteY1888" fmla="*/ 1055205 h 2340761"/>
                <a:gd name="connsiteX1889" fmla="*/ 721786 w 2967861"/>
                <a:gd name="connsiteY1889" fmla="*/ 1064829 h 2340761"/>
                <a:gd name="connsiteX1890" fmla="*/ 728927 w 2967861"/>
                <a:gd name="connsiteY1890" fmla="*/ 1072280 h 2340761"/>
                <a:gd name="connsiteX1891" fmla="*/ 734204 w 2967861"/>
                <a:gd name="connsiteY1891" fmla="*/ 1079731 h 2340761"/>
                <a:gd name="connsiteX1892" fmla="*/ 743518 w 2967861"/>
                <a:gd name="connsiteY1892" fmla="*/ 1080662 h 2340761"/>
                <a:gd name="connsiteX1893" fmla="*/ 755935 w 2967861"/>
                <a:gd name="connsiteY1893" fmla="*/ 1075384 h 2340761"/>
                <a:gd name="connsiteX1894" fmla="*/ 765249 w 2967861"/>
                <a:gd name="connsiteY1894" fmla="*/ 1067934 h 2340761"/>
                <a:gd name="connsiteX1895" fmla="*/ 780771 w 2967861"/>
                <a:gd name="connsiteY1895" fmla="*/ 1073211 h 2340761"/>
                <a:gd name="connsiteX1896" fmla="*/ 800640 w 2967861"/>
                <a:gd name="connsiteY1896" fmla="*/ 1084698 h 2340761"/>
                <a:gd name="connsiteX1897" fmla="*/ 821439 w 2967861"/>
                <a:gd name="connsiteY1897" fmla="*/ 1097426 h 2340761"/>
                <a:gd name="connsiteX1898" fmla="*/ 836030 w 2967861"/>
                <a:gd name="connsiteY1898" fmla="*/ 1110154 h 2340761"/>
                <a:gd name="connsiteX1899" fmla="*/ 844413 w 2967861"/>
                <a:gd name="connsiteY1899" fmla="*/ 1125056 h 2340761"/>
                <a:gd name="connsiteX1900" fmla="*/ 850621 w 2967861"/>
                <a:gd name="connsiteY1900" fmla="*/ 1125056 h 2340761"/>
                <a:gd name="connsiteX1901" fmla="*/ 845033 w 2967861"/>
                <a:gd name="connsiteY1901" fmla="*/ 1136232 h 2340761"/>
                <a:gd name="connsiteX1902" fmla="*/ 1025402 w 2967861"/>
                <a:gd name="connsiteY1902" fmla="*/ 1146787 h 2340761"/>
                <a:gd name="connsiteX1903" fmla="*/ 1022298 w 2967861"/>
                <a:gd name="connsiteY1903" fmla="*/ 1146787 h 2340761"/>
                <a:gd name="connsiteX1904" fmla="*/ 1018262 w 2967861"/>
                <a:gd name="connsiteY1904" fmla="*/ 1146787 h 2340761"/>
                <a:gd name="connsiteX1905" fmla="*/ 1015157 w 2967861"/>
                <a:gd name="connsiteY1905" fmla="*/ 1146787 h 2340761"/>
                <a:gd name="connsiteX1906" fmla="*/ 1011122 w 2967861"/>
                <a:gd name="connsiteY1906" fmla="*/ 1144614 h 2340761"/>
                <a:gd name="connsiteX1907" fmla="*/ 1008949 w 2967861"/>
                <a:gd name="connsiteY1907" fmla="*/ 1161688 h 2340761"/>
                <a:gd name="connsiteX1908" fmla="*/ 1011122 w 2967861"/>
                <a:gd name="connsiteY1908" fmla="*/ 1173175 h 2340761"/>
                <a:gd name="connsiteX1909" fmla="*/ 1016399 w 2967861"/>
                <a:gd name="connsiteY1909" fmla="*/ 1183730 h 2340761"/>
                <a:gd name="connsiteX1910" fmla="*/ 1020435 w 2967861"/>
                <a:gd name="connsiteY1910" fmla="*/ 1196458 h 2340761"/>
                <a:gd name="connsiteX1911" fmla="*/ 1022608 w 2967861"/>
                <a:gd name="connsiteY1911" fmla="*/ 1217569 h 2340761"/>
                <a:gd name="connsiteX1912" fmla="*/ 995600 w 2967861"/>
                <a:gd name="connsiteY1912" fmla="*/ 1218500 h 2340761"/>
                <a:gd name="connsiteX1913" fmla="*/ 976973 w 2967861"/>
                <a:gd name="connsiteY1913" fmla="*/ 1215395 h 2340761"/>
                <a:gd name="connsiteX1914" fmla="*/ 966418 w 2967861"/>
                <a:gd name="connsiteY1914" fmla="*/ 1205772 h 2340761"/>
                <a:gd name="connsiteX1915" fmla="*/ 962382 w 2967861"/>
                <a:gd name="connsiteY1915" fmla="*/ 1188697 h 2340761"/>
                <a:gd name="connsiteX1916" fmla="*/ 962382 w 2967861"/>
                <a:gd name="connsiteY1916" fmla="*/ 1165414 h 2340761"/>
                <a:gd name="connsiteX1917" fmla="*/ 974800 w 2967861"/>
                <a:gd name="connsiteY1917" fmla="*/ 1165414 h 2340761"/>
                <a:gd name="connsiteX1918" fmla="*/ 967660 w 2967861"/>
                <a:gd name="connsiteY1918" fmla="*/ 1151754 h 2340761"/>
                <a:gd name="connsiteX1919" fmla="*/ 955242 w 2967861"/>
                <a:gd name="connsiteY1919" fmla="*/ 1138094 h 2340761"/>
                <a:gd name="connsiteX1920" fmla="*/ 944686 w 2967861"/>
                <a:gd name="connsiteY1920" fmla="*/ 1121020 h 2340761"/>
                <a:gd name="connsiteX1921" fmla="*/ 933200 w 2967861"/>
                <a:gd name="connsiteY1921" fmla="*/ 1103945 h 2340761"/>
                <a:gd name="connsiteX1922" fmla="*/ 927922 w 2967861"/>
                <a:gd name="connsiteY1922" fmla="*/ 1086871 h 2340761"/>
                <a:gd name="connsiteX1923" fmla="*/ 931027 w 2967861"/>
                <a:gd name="connsiteY1923" fmla="*/ 1071038 h 2340761"/>
                <a:gd name="connsiteX1924" fmla="*/ 938167 w 2967861"/>
                <a:gd name="connsiteY1924" fmla="*/ 1059552 h 2340761"/>
                <a:gd name="connsiteX1925" fmla="*/ 949653 w 2967861"/>
                <a:gd name="connsiteY1925" fmla="*/ 1049928 h 2340761"/>
                <a:gd name="connsiteX1926" fmla="*/ 962071 w 2967861"/>
                <a:gd name="connsiteY1926" fmla="*/ 1044650 h 2340761"/>
                <a:gd name="connsiteX1927" fmla="*/ 974489 w 2967861"/>
                <a:gd name="connsiteY1927" fmla="*/ 1039373 h 2340761"/>
                <a:gd name="connsiteX1928" fmla="*/ 985976 w 2967861"/>
                <a:gd name="connsiteY1928" fmla="*/ 1029749 h 2340761"/>
                <a:gd name="connsiteX1929" fmla="*/ 995289 w 2967861"/>
                <a:gd name="connsiteY1929" fmla="*/ 1029749 h 2340761"/>
                <a:gd name="connsiteX1930" fmla="*/ 1000567 w 2967861"/>
                <a:gd name="connsiteY1930" fmla="*/ 1031922 h 2340761"/>
                <a:gd name="connsiteX1931" fmla="*/ 1005844 w 2967861"/>
                <a:gd name="connsiteY1931" fmla="*/ 1031922 h 2340761"/>
                <a:gd name="connsiteX1932" fmla="*/ 1011122 w 2967861"/>
                <a:gd name="connsiteY1932" fmla="*/ 1034095 h 2340761"/>
                <a:gd name="connsiteX1933" fmla="*/ 1008017 w 2967861"/>
                <a:gd name="connsiteY1933" fmla="*/ 1049928 h 2340761"/>
                <a:gd name="connsiteX1934" fmla="*/ 1000877 w 2967861"/>
                <a:gd name="connsiteY1934" fmla="*/ 1063587 h 2340761"/>
                <a:gd name="connsiteX1935" fmla="*/ 986286 w 2967861"/>
                <a:gd name="connsiteY1935" fmla="*/ 1068865 h 2340761"/>
                <a:gd name="connsiteX1936" fmla="*/ 966418 w 2967861"/>
                <a:gd name="connsiteY1936" fmla="*/ 1071038 h 2340761"/>
                <a:gd name="connsiteX1937" fmla="*/ 973558 w 2967861"/>
                <a:gd name="connsiteY1937" fmla="*/ 1086871 h 2340761"/>
                <a:gd name="connsiteX1938" fmla="*/ 985976 w 2967861"/>
                <a:gd name="connsiteY1938" fmla="*/ 1101772 h 2340761"/>
                <a:gd name="connsiteX1939" fmla="*/ 1001498 w 2967861"/>
                <a:gd name="connsiteY1939" fmla="*/ 1111396 h 2340761"/>
                <a:gd name="connsiteX1940" fmla="*/ 1000567 w 2967861"/>
                <a:gd name="connsiteY1940" fmla="*/ 1115742 h 2340761"/>
                <a:gd name="connsiteX1941" fmla="*/ 998394 w 2967861"/>
                <a:gd name="connsiteY1941" fmla="*/ 1116674 h 2340761"/>
                <a:gd name="connsiteX1942" fmla="*/ 996220 w 2967861"/>
                <a:gd name="connsiteY1942" fmla="*/ 1116674 h 2340761"/>
                <a:gd name="connsiteX1943" fmla="*/ 995289 w 2967861"/>
                <a:gd name="connsiteY1943" fmla="*/ 1121020 h 2340761"/>
                <a:gd name="connsiteX1944" fmla="*/ 1000567 w 2967861"/>
                <a:gd name="connsiteY1944" fmla="*/ 1130644 h 2340761"/>
                <a:gd name="connsiteX1945" fmla="*/ 1005844 w 2967861"/>
                <a:gd name="connsiteY1945" fmla="*/ 1139026 h 2340761"/>
                <a:gd name="connsiteX1946" fmla="*/ 1008017 w 2967861"/>
                <a:gd name="connsiteY1946" fmla="*/ 1143372 h 2340761"/>
                <a:gd name="connsiteX1947" fmla="*/ 1008949 w 2967861"/>
                <a:gd name="connsiteY1947" fmla="*/ 1144303 h 2340761"/>
                <a:gd name="connsiteX1948" fmla="*/ 1011122 w 2967861"/>
                <a:gd name="connsiteY1948" fmla="*/ 1143372 h 2340761"/>
                <a:gd name="connsiteX1949" fmla="*/ 1011122 w 2967861"/>
                <a:gd name="connsiteY1949" fmla="*/ 1141199 h 2340761"/>
                <a:gd name="connsiteX1950" fmla="*/ 1013295 w 2967861"/>
                <a:gd name="connsiteY1950" fmla="*/ 1138094 h 2340761"/>
                <a:gd name="connsiteX1951" fmla="*/ 1013295 w 2967861"/>
                <a:gd name="connsiteY1951" fmla="*/ 1133748 h 2340761"/>
                <a:gd name="connsiteX1952" fmla="*/ 1015468 w 2967861"/>
                <a:gd name="connsiteY1952" fmla="*/ 1131575 h 2340761"/>
                <a:gd name="connsiteX1953" fmla="*/ 1018573 w 2967861"/>
                <a:gd name="connsiteY1953" fmla="*/ 1133748 h 2340761"/>
                <a:gd name="connsiteX1954" fmla="*/ 1022608 w 2967861"/>
                <a:gd name="connsiteY1954" fmla="*/ 1138094 h 2340761"/>
                <a:gd name="connsiteX1955" fmla="*/ 1023540 w 2967861"/>
                <a:gd name="connsiteY1955" fmla="*/ 1139026 h 2340761"/>
                <a:gd name="connsiteX1956" fmla="*/ 1027575 w 2967861"/>
                <a:gd name="connsiteY1956" fmla="*/ 1141199 h 2340761"/>
                <a:gd name="connsiteX1957" fmla="*/ 1030680 w 2967861"/>
                <a:gd name="connsiteY1957" fmla="*/ 1144303 h 2340761"/>
                <a:gd name="connsiteX1958" fmla="*/ 1025402 w 2967861"/>
                <a:gd name="connsiteY1958" fmla="*/ 1146787 h 234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2967861" h="2340761">
                  <a:moveTo>
                    <a:pt x="2965999" y="516271"/>
                  </a:moveTo>
                  <a:lnTo>
                    <a:pt x="2956685" y="502612"/>
                  </a:lnTo>
                  <a:lnTo>
                    <a:pt x="2945199" y="489883"/>
                  </a:lnTo>
                  <a:lnTo>
                    <a:pt x="2934644" y="477155"/>
                  </a:lnTo>
                  <a:lnTo>
                    <a:pt x="2930608" y="477155"/>
                  </a:lnTo>
                  <a:lnTo>
                    <a:pt x="2929677" y="477155"/>
                  </a:lnTo>
                  <a:lnTo>
                    <a:pt x="2927503" y="479328"/>
                  </a:lnTo>
                  <a:lnTo>
                    <a:pt x="2925330" y="479328"/>
                  </a:lnTo>
                  <a:lnTo>
                    <a:pt x="2923158" y="480260"/>
                  </a:lnTo>
                  <a:lnTo>
                    <a:pt x="2905462" y="477155"/>
                  </a:lnTo>
                  <a:lnTo>
                    <a:pt x="2896149" y="469705"/>
                  </a:lnTo>
                  <a:lnTo>
                    <a:pt x="2889008" y="460081"/>
                  </a:lnTo>
                  <a:lnTo>
                    <a:pt x="2881868" y="449526"/>
                  </a:lnTo>
                  <a:lnTo>
                    <a:pt x="2871313" y="439902"/>
                  </a:lnTo>
                  <a:lnTo>
                    <a:pt x="2866035" y="435555"/>
                  </a:lnTo>
                  <a:lnTo>
                    <a:pt x="2859827" y="435555"/>
                  </a:lnTo>
                  <a:lnTo>
                    <a:pt x="2854549" y="434624"/>
                  </a:lnTo>
                  <a:lnTo>
                    <a:pt x="2849271" y="434624"/>
                  </a:lnTo>
                  <a:lnTo>
                    <a:pt x="2843994" y="430278"/>
                  </a:lnTo>
                  <a:lnTo>
                    <a:pt x="2810776" y="395508"/>
                  </a:lnTo>
                  <a:lnTo>
                    <a:pt x="2751481" y="370051"/>
                  </a:lnTo>
                  <a:lnTo>
                    <a:pt x="2747445" y="370983"/>
                  </a:lnTo>
                  <a:lnTo>
                    <a:pt x="2744340" y="373156"/>
                  </a:lnTo>
                  <a:lnTo>
                    <a:pt x="2740305" y="377502"/>
                  </a:lnTo>
                  <a:lnTo>
                    <a:pt x="2735027" y="378433"/>
                  </a:lnTo>
                  <a:lnTo>
                    <a:pt x="2729750" y="378433"/>
                  </a:lnTo>
                  <a:lnTo>
                    <a:pt x="2723541" y="378433"/>
                  </a:lnTo>
                  <a:lnTo>
                    <a:pt x="2708950" y="373156"/>
                  </a:lnTo>
                  <a:lnTo>
                    <a:pt x="2696532" y="365705"/>
                  </a:lnTo>
                  <a:lnTo>
                    <a:pt x="2678836" y="362601"/>
                  </a:lnTo>
                  <a:lnTo>
                    <a:pt x="2678836" y="367878"/>
                  </a:lnTo>
                  <a:lnTo>
                    <a:pt x="2678836" y="373156"/>
                  </a:lnTo>
                  <a:lnTo>
                    <a:pt x="2676664" y="377502"/>
                  </a:lnTo>
                  <a:lnTo>
                    <a:pt x="2676664" y="380607"/>
                  </a:lnTo>
                  <a:lnTo>
                    <a:pt x="2678836" y="382780"/>
                  </a:lnTo>
                  <a:lnTo>
                    <a:pt x="2681010" y="385884"/>
                  </a:lnTo>
                  <a:lnTo>
                    <a:pt x="2684114" y="392093"/>
                  </a:lnTo>
                  <a:lnTo>
                    <a:pt x="2681941" y="397371"/>
                  </a:lnTo>
                  <a:lnTo>
                    <a:pt x="2681941" y="400475"/>
                  </a:lnTo>
                  <a:lnTo>
                    <a:pt x="2681010" y="404821"/>
                  </a:lnTo>
                  <a:lnTo>
                    <a:pt x="2678836" y="406994"/>
                  </a:lnTo>
                  <a:lnTo>
                    <a:pt x="2678836" y="412272"/>
                  </a:lnTo>
                  <a:lnTo>
                    <a:pt x="2671696" y="406994"/>
                  </a:lnTo>
                  <a:lnTo>
                    <a:pt x="2666419" y="402648"/>
                  </a:lnTo>
                  <a:lnTo>
                    <a:pt x="2660210" y="395198"/>
                  </a:lnTo>
                  <a:lnTo>
                    <a:pt x="2654932" y="389920"/>
                  </a:lnTo>
                  <a:lnTo>
                    <a:pt x="2651828" y="382469"/>
                  </a:lnTo>
                  <a:lnTo>
                    <a:pt x="2616437" y="382469"/>
                  </a:lnTo>
                  <a:lnTo>
                    <a:pt x="2581978" y="382469"/>
                  </a:lnTo>
                  <a:lnTo>
                    <a:pt x="2547518" y="385574"/>
                  </a:lnTo>
                  <a:lnTo>
                    <a:pt x="2544414" y="384642"/>
                  </a:lnTo>
                  <a:lnTo>
                    <a:pt x="2542240" y="380296"/>
                  </a:lnTo>
                  <a:lnTo>
                    <a:pt x="2538205" y="378123"/>
                  </a:lnTo>
                  <a:lnTo>
                    <a:pt x="2535100" y="365395"/>
                  </a:lnTo>
                  <a:lnTo>
                    <a:pt x="2532927" y="350493"/>
                  </a:lnTo>
                  <a:lnTo>
                    <a:pt x="2527650" y="333419"/>
                  </a:lnTo>
                  <a:lnTo>
                    <a:pt x="2515232" y="330314"/>
                  </a:lnTo>
                  <a:lnTo>
                    <a:pt x="2498468" y="327210"/>
                  </a:lnTo>
                  <a:lnTo>
                    <a:pt x="2481703" y="325037"/>
                  </a:lnTo>
                  <a:lnTo>
                    <a:pt x="2464008" y="325037"/>
                  </a:lnTo>
                  <a:lnTo>
                    <a:pt x="2451590" y="330314"/>
                  </a:lnTo>
                  <a:lnTo>
                    <a:pt x="2437931" y="325037"/>
                  </a:lnTo>
                  <a:lnTo>
                    <a:pt x="2427375" y="315413"/>
                  </a:lnTo>
                  <a:lnTo>
                    <a:pt x="2420235" y="304858"/>
                  </a:lnTo>
                  <a:lnTo>
                    <a:pt x="2414958" y="293371"/>
                  </a:lnTo>
                  <a:lnTo>
                    <a:pt x="2401298" y="293371"/>
                  </a:lnTo>
                  <a:lnTo>
                    <a:pt x="2388880" y="293371"/>
                  </a:lnTo>
                  <a:lnTo>
                    <a:pt x="2378325" y="297718"/>
                  </a:lnTo>
                  <a:lnTo>
                    <a:pt x="2373047" y="295544"/>
                  </a:lnTo>
                  <a:lnTo>
                    <a:pt x="2369012" y="293371"/>
                  </a:lnTo>
                  <a:lnTo>
                    <a:pt x="2365907" y="291198"/>
                  </a:lnTo>
                  <a:lnTo>
                    <a:pt x="2365907" y="288094"/>
                  </a:lnTo>
                  <a:lnTo>
                    <a:pt x="2363734" y="285921"/>
                  </a:lnTo>
                  <a:lnTo>
                    <a:pt x="2363734" y="282816"/>
                  </a:lnTo>
                  <a:lnTo>
                    <a:pt x="2361561" y="276607"/>
                  </a:lnTo>
                  <a:lnTo>
                    <a:pt x="2358457" y="273503"/>
                  </a:lnTo>
                  <a:lnTo>
                    <a:pt x="2351316" y="268225"/>
                  </a:lnTo>
                  <a:lnTo>
                    <a:pt x="2334552" y="262016"/>
                  </a:lnTo>
                  <a:lnTo>
                    <a:pt x="2315925" y="256739"/>
                  </a:lnTo>
                  <a:lnTo>
                    <a:pt x="2296057" y="251461"/>
                  </a:lnTo>
                  <a:lnTo>
                    <a:pt x="2276188" y="249288"/>
                  </a:lnTo>
                  <a:lnTo>
                    <a:pt x="2258493" y="249288"/>
                  </a:lnTo>
                  <a:lnTo>
                    <a:pt x="2247007" y="253634"/>
                  </a:lnTo>
                  <a:lnTo>
                    <a:pt x="2234589" y="256739"/>
                  </a:lnTo>
                  <a:lnTo>
                    <a:pt x="2237693" y="273813"/>
                  </a:lnTo>
                  <a:lnTo>
                    <a:pt x="2241729" y="286541"/>
                  </a:lnTo>
                  <a:lnTo>
                    <a:pt x="2243902" y="305479"/>
                  </a:lnTo>
                  <a:lnTo>
                    <a:pt x="2236762" y="305479"/>
                  </a:lnTo>
                  <a:lnTo>
                    <a:pt x="2232726" y="303306"/>
                  </a:lnTo>
                  <a:lnTo>
                    <a:pt x="2227448" y="303306"/>
                  </a:lnTo>
                  <a:lnTo>
                    <a:pt x="2225275" y="303306"/>
                  </a:lnTo>
                  <a:lnTo>
                    <a:pt x="2222171" y="303306"/>
                  </a:lnTo>
                  <a:lnTo>
                    <a:pt x="2218135" y="306410"/>
                  </a:lnTo>
                  <a:lnTo>
                    <a:pt x="2215030" y="310756"/>
                  </a:lnTo>
                  <a:lnTo>
                    <a:pt x="2207890" y="306410"/>
                  </a:lnTo>
                  <a:lnTo>
                    <a:pt x="2201681" y="303306"/>
                  </a:lnTo>
                  <a:lnTo>
                    <a:pt x="2198577" y="298028"/>
                  </a:lnTo>
                  <a:lnTo>
                    <a:pt x="2193299" y="293682"/>
                  </a:lnTo>
                  <a:lnTo>
                    <a:pt x="2188022" y="288404"/>
                  </a:lnTo>
                  <a:lnTo>
                    <a:pt x="2174362" y="310756"/>
                  </a:lnTo>
                  <a:lnTo>
                    <a:pt x="2165980" y="308583"/>
                  </a:lnTo>
                  <a:lnTo>
                    <a:pt x="2158840" y="306410"/>
                  </a:lnTo>
                  <a:lnTo>
                    <a:pt x="2152631" y="303306"/>
                  </a:lnTo>
                  <a:lnTo>
                    <a:pt x="2149526" y="298028"/>
                  </a:lnTo>
                  <a:lnTo>
                    <a:pt x="2147353" y="290577"/>
                  </a:lnTo>
                  <a:lnTo>
                    <a:pt x="2147353" y="280953"/>
                  </a:lnTo>
                  <a:lnTo>
                    <a:pt x="2140213" y="290577"/>
                  </a:lnTo>
                  <a:lnTo>
                    <a:pt x="2137109" y="301132"/>
                  </a:lnTo>
                  <a:lnTo>
                    <a:pt x="2133073" y="312619"/>
                  </a:lnTo>
                  <a:lnTo>
                    <a:pt x="2127795" y="321001"/>
                  </a:lnTo>
                  <a:lnTo>
                    <a:pt x="2125622" y="323174"/>
                  </a:lnTo>
                  <a:lnTo>
                    <a:pt x="2123449" y="325347"/>
                  </a:lnTo>
                  <a:lnTo>
                    <a:pt x="2112894" y="317896"/>
                  </a:lnTo>
                  <a:lnTo>
                    <a:pt x="2100476" y="310446"/>
                  </a:lnTo>
                  <a:lnTo>
                    <a:pt x="2091163" y="300822"/>
                  </a:lnTo>
                  <a:lnTo>
                    <a:pt x="2088989" y="295544"/>
                  </a:lnTo>
                  <a:lnTo>
                    <a:pt x="2088058" y="291198"/>
                  </a:lnTo>
                  <a:lnTo>
                    <a:pt x="2088058" y="288094"/>
                  </a:lnTo>
                  <a:lnTo>
                    <a:pt x="2085885" y="283747"/>
                  </a:lnTo>
                  <a:lnTo>
                    <a:pt x="2083712" y="280643"/>
                  </a:lnTo>
                  <a:lnTo>
                    <a:pt x="2090852" y="261706"/>
                  </a:lnTo>
                  <a:lnTo>
                    <a:pt x="2103270" y="248978"/>
                  </a:lnTo>
                  <a:lnTo>
                    <a:pt x="2093957" y="212034"/>
                  </a:lnTo>
                  <a:lnTo>
                    <a:pt x="2090852" y="212034"/>
                  </a:lnTo>
                  <a:lnTo>
                    <a:pt x="2090852" y="206757"/>
                  </a:lnTo>
                  <a:lnTo>
                    <a:pt x="2070984" y="208930"/>
                  </a:lnTo>
                  <a:lnTo>
                    <a:pt x="2058566" y="214208"/>
                  </a:lnTo>
                  <a:lnTo>
                    <a:pt x="2047079" y="223831"/>
                  </a:lnTo>
                  <a:lnTo>
                    <a:pt x="2036524" y="218554"/>
                  </a:lnTo>
                  <a:lnTo>
                    <a:pt x="2025038" y="212345"/>
                  </a:lnTo>
                  <a:lnTo>
                    <a:pt x="2014482" y="207067"/>
                  </a:lnTo>
                  <a:lnTo>
                    <a:pt x="2012310" y="209240"/>
                  </a:lnTo>
                  <a:lnTo>
                    <a:pt x="2012310" y="211414"/>
                  </a:lnTo>
                  <a:lnTo>
                    <a:pt x="2010136" y="211414"/>
                  </a:lnTo>
                  <a:lnTo>
                    <a:pt x="2007032" y="212345"/>
                  </a:lnTo>
                  <a:lnTo>
                    <a:pt x="2007032" y="218554"/>
                  </a:lnTo>
                  <a:lnTo>
                    <a:pt x="2007032" y="223831"/>
                  </a:lnTo>
                  <a:lnTo>
                    <a:pt x="2007032" y="226936"/>
                  </a:lnTo>
                  <a:lnTo>
                    <a:pt x="2007032" y="229109"/>
                  </a:lnTo>
                  <a:lnTo>
                    <a:pt x="2007032" y="232213"/>
                  </a:lnTo>
                  <a:lnTo>
                    <a:pt x="2002996" y="243700"/>
                  </a:lnTo>
                  <a:lnTo>
                    <a:pt x="1950841" y="239354"/>
                  </a:lnTo>
                  <a:lnTo>
                    <a:pt x="1948668" y="234076"/>
                  </a:lnTo>
                  <a:lnTo>
                    <a:pt x="1948668" y="228799"/>
                  </a:lnTo>
                  <a:lnTo>
                    <a:pt x="1946495" y="223521"/>
                  </a:lnTo>
                  <a:lnTo>
                    <a:pt x="1946495" y="218243"/>
                  </a:lnTo>
                  <a:lnTo>
                    <a:pt x="1946495" y="216070"/>
                  </a:lnTo>
                  <a:lnTo>
                    <a:pt x="1934077" y="206446"/>
                  </a:lnTo>
                  <a:lnTo>
                    <a:pt x="1921659" y="204273"/>
                  </a:lnTo>
                  <a:lnTo>
                    <a:pt x="1904895" y="204273"/>
                  </a:lnTo>
                  <a:lnTo>
                    <a:pt x="1887200" y="206446"/>
                  </a:lnTo>
                  <a:lnTo>
                    <a:pt x="1887200" y="219175"/>
                  </a:lnTo>
                  <a:lnTo>
                    <a:pt x="1877886" y="219175"/>
                  </a:lnTo>
                  <a:lnTo>
                    <a:pt x="1877886" y="218243"/>
                  </a:lnTo>
                  <a:lnTo>
                    <a:pt x="1875713" y="218243"/>
                  </a:lnTo>
                  <a:lnTo>
                    <a:pt x="1873540" y="216070"/>
                  </a:lnTo>
                  <a:lnTo>
                    <a:pt x="1875713" y="206446"/>
                  </a:lnTo>
                  <a:lnTo>
                    <a:pt x="1877886" y="198996"/>
                  </a:lnTo>
                  <a:lnTo>
                    <a:pt x="1880060" y="193718"/>
                  </a:lnTo>
                  <a:lnTo>
                    <a:pt x="1883164" y="188441"/>
                  </a:lnTo>
                  <a:lnTo>
                    <a:pt x="1883164" y="182232"/>
                  </a:lnTo>
                  <a:lnTo>
                    <a:pt x="1873851" y="186578"/>
                  </a:lnTo>
                  <a:lnTo>
                    <a:pt x="1866710" y="191856"/>
                  </a:lnTo>
                  <a:lnTo>
                    <a:pt x="1859570" y="197133"/>
                  </a:lnTo>
                  <a:lnTo>
                    <a:pt x="1854293" y="203342"/>
                  </a:lnTo>
                  <a:lnTo>
                    <a:pt x="1851188" y="201169"/>
                  </a:lnTo>
                  <a:lnTo>
                    <a:pt x="1849015" y="201169"/>
                  </a:lnTo>
                  <a:lnTo>
                    <a:pt x="1849015" y="198996"/>
                  </a:lnTo>
                  <a:lnTo>
                    <a:pt x="1849015" y="196823"/>
                  </a:lnTo>
                  <a:lnTo>
                    <a:pt x="1849015" y="195891"/>
                  </a:lnTo>
                  <a:lnTo>
                    <a:pt x="1851188" y="191545"/>
                  </a:lnTo>
                  <a:lnTo>
                    <a:pt x="1851188" y="188441"/>
                  </a:lnTo>
                  <a:lnTo>
                    <a:pt x="1834424" y="186267"/>
                  </a:lnTo>
                  <a:lnTo>
                    <a:pt x="1819833" y="188441"/>
                  </a:lnTo>
                  <a:lnTo>
                    <a:pt x="1807415" y="195891"/>
                  </a:lnTo>
                  <a:lnTo>
                    <a:pt x="1803379" y="195891"/>
                  </a:lnTo>
                  <a:lnTo>
                    <a:pt x="1815797" y="180990"/>
                  </a:lnTo>
                  <a:lnTo>
                    <a:pt x="1832561" y="169503"/>
                  </a:lnTo>
                  <a:lnTo>
                    <a:pt x="1849325" y="159880"/>
                  </a:lnTo>
                  <a:lnTo>
                    <a:pt x="1863916" y="151498"/>
                  </a:lnTo>
                  <a:lnTo>
                    <a:pt x="1869194" y="141874"/>
                  </a:lnTo>
                  <a:lnTo>
                    <a:pt x="1873230" y="132250"/>
                  </a:lnTo>
                  <a:lnTo>
                    <a:pt x="1878507" y="123868"/>
                  </a:lnTo>
                  <a:lnTo>
                    <a:pt x="1890925" y="114244"/>
                  </a:lnTo>
                  <a:lnTo>
                    <a:pt x="1890925" y="90029"/>
                  </a:lnTo>
                  <a:lnTo>
                    <a:pt x="1881612" y="77301"/>
                  </a:lnTo>
                  <a:lnTo>
                    <a:pt x="1873230" y="65815"/>
                  </a:lnTo>
                  <a:lnTo>
                    <a:pt x="1861743" y="57432"/>
                  </a:lnTo>
                  <a:lnTo>
                    <a:pt x="1847152" y="49982"/>
                  </a:lnTo>
                  <a:lnTo>
                    <a:pt x="1847152" y="47809"/>
                  </a:lnTo>
                  <a:lnTo>
                    <a:pt x="1847152" y="45636"/>
                  </a:lnTo>
                  <a:lnTo>
                    <a:pt x="1844979" y="43462"/>
                  </a:lnTo>
                  <a:lnTo>
                    <a:pt x="1844048" y="45636"/>
                  </a:lnTo>
                  <a:lnTo>
                    <a:pt x="1827284" y="50913"/>
                  </a:lnTo>
                  <a:lnTo>
                    <a:pt x="1812693" y="53086"/>
                  </a:lnTo>
                  <a:lnTo>
                    <a:pt x="1800275" y="55259"/>
                  </a:lnTo>
                  <a:lnTo>
                    <a:pt x="1787857" y="60537"/>
                  </a:lnTo>
                  <a:lnTo>
                    <a:pt x="1780717" y="50913"/>
                  </a:lnTo>
                  <a:lnTo>
                    <a:pt x="1773577" y="43462"/>
                  </a:lnTo>
                  <a:lnTo>
                    <a:pt x="1766436" y="40358"/>
                  </a:lnTo>
                  <a:lnTo>
                    <a:pt x="1751845" y="36012"/>
                  </a:lnTo>
                  <a:lnTo>
                    <a:pt x="1752777" y="30734"/>
                  </a:lnTo>
                  <a:lnTo>
                    <a:pt x="1754950" y="28561"/>
                  </a:lnTo>
                  <a:lnTo>
                    <a:pt x="1757123" y="25457"/>
                  </a:lnTo>
                  <a:lnTo>
                    <a:pt x="1760227" y="23283"/>
                  </a:lnTo>
                  <a:lnTo>
                    <a:pt x="1762401" y="22352"/>
                  </a:lnTo>
                  <a:lnTo>
                    <a:pt x="1767678" y="20179"/>
                  </a:lnTo>
                  <a:lnTo>
                    <a:pt x="1766747" y="14901"/>
                  </a:lnTo>
                  <a:lnTo>
                    <a:pt x="1762711" y="10555"/>
                  </a:lnTo>
                  <a:lnTo>
                    <a:pt x="1760538" y="7451"/>
                  </a:lnTo>
                  <a:lnTo>
                    <a:pt x="1759607" y="5278"/>
                  </a:lnTo>
                  <a:lnTo>
                    <a:pt x="1755571" y="0"/>
                  </a:lnTo>
                  <a:lnTo>
                    <a:pt x="1735702" y="0"/>
                  </a:lnTo>
                  <a:lnTo>
                    <a:pt x="1731666" y="18006"/>
                  </a:lnTo>
                  <a:lnTo>
                    <a:pt x="1721111" y="28561"/>
                  </a:lnTo>
                  <a:lnTo>
                    <a:pt x="1708693" y="38185"/>
                  </a:lnTo>
                  <a:lnTo>
                    <a:pt x="1695034" y="45636"/>
                  </a:lnTo>
                  <a:lnTo>
                    <a:pt x="1679511" y="53086"/>
                  </a:lnTo>
                  <a:lnTo>
                    <a:pt x="1679511" y="73265"/>
                  </a:lnTo>
                  <a:lnTo>
                    <a:pt x="1674234" y="73265"/>
                  </a:lnTo>
                  <a:lnTo>
                    <a:pt x="1668025" y="72334"/>
                  </a:lnTo>
                  <a:lnTo>
                    <a:pt x="1664921" y="72334"/>
                  </a:lnTo>
                  <a:lnTo>
                    <a:pt x="1659643" y="70161"/>
                  </a:lnTo>
                  <a:lnTo>
                    <a:pt x="1653434" y="75438"/>
                  </a:lnTo>
                  <a:lnTo>
                    <a:pt x="1646294" y="82889"/>
                  </a:lnTo>
                  <a:lnTo>
                    <a:pt x="1639153" y="88167"/>
                  </a:lnTo>
                  <a:lnTo>
                    <a:pt x="1632013" y="94376"/>
                  </a:lnTo>
                  <a:lnTo>
                    <a:pt x="1626736" y="94376"/>
                  </a:lnTo>
                  <a:lnTo>
                    <a:pt x="1616181" y="94376"/>
                  </a:lnTo>
                  <a:lnTo>
                    <a:pt x="1601590" y="94376"/>
                  </a:lnTo>
                  <a:lnTo>
                    <a:pt x="1586999" y="94376"/>
                  </a:lnTo>
                  <a:lnTo>
                    <a:pt x="1575512" y="94376"/>
                  </a:lnTo>
                  <a:lnTo>
                    <a:pt x="1572408" y="99653"/>
                  </a:lnTo>
                  <a:lnTo>
                    <a:pt x="1570235" y="104931"/>
                  </a:lnTo>
                  <a:lnTo>
                    <a:pt x="1567130" y="110208"/>
                  </a:lnTo>
                  <a:lnTo>
                    <a:pt x="1564957" y="117659"/>
                  </a:lnTo>
                  <a:lnTo>
                    <a:pt x="1543226" y="117659"/>
                  </a:lnTo>
                  <a:lnTo>
                    <a:pt x="1526462" y="123868"/>
                  </a:lnTo>
                  <a:lnTo>
                    <a:pt x="1511871" y="130077"/>
                  </a:lnTo>
                  <a:lnTo>
                    <a:pt x="1497280" y="141563"/>
                  </a:lnTo>
                  <a:lnTo>
                    <a:pt x="1484862" y="152118"/>
                  </a:lnTo>
                  <a:lnTo>
                    <a:pt x="1468098" y="161742"/>
                  </a:lnTo>
                  <a:lnTo>
                    <a:pt x="1462821" y="180679"/>
                  </a:lnTo>
                  <a:lnTo>
                    <a:pt x="1459716" y="198685"/>
                  </a:lnTo>
                  <a:lnTo>
                    <a:pt x="1455680" y="215760"/>
                  </a:lnTo>
                  <a:lnTo>
                    <a:pt x="1452576" y="215760"/>
                  </a:lnTo>
                  <a:lnTo>
                    <a:pt x="1445436" y="198685"/>
                  </a:lnTo>
                  <a:lnTo>
                    <a:pt x="1419358" y="203963"/>
                  </a:lnTo>
                  <a:lnTo>
                    <a:pt x="1395454" y="211414"/>
                  </a:lnTo>
                  <a:lnTo>
                    <a:pt x="1399490" y="233766"/>
                  </a:lnTo>
                  <a:lnTo>
                    <a:pt x="1404767" y="253945"/>
                  </a:lnTo>
                  <a:lnTo>
                    <a:pt x="1410045" y="275055"/>
                  </a:lnTo>
                  <a:lnTo>
                    <a:pt x="1419358" y="290888"/>
                  </a:lnTo>
                  <a:lnTo>
                    <a:pt x="1431776" y="304547"/>
                  </a:lnTo>
                  <a:lnTo>
                    <a:pt x="1431776" y="312929"/>
                  </a:lnTo>
                  <a:lnTo>
                    <a:pt x="1416254" y="302374"/>
                  </a:lnTo>
                  <a:lnTo>
                    <a:pt x="1399490" y="287473"/>
                  </a:lnTo>
                  <a:lnTo>
                    <a:pt x="1388934" y="272571"/>
                  </a:lnTo>
                  <a:lnTo>
                    <a:pt x="1368135" y="272571"/>
                  </a:lnTo>
                  <a:lnTo>
                    <a:pt x="1352612" y="275676"/>
                  </a:lnTo>
                  <a:lnTo>
                    <a:pt x="1338953" y="283127"/>
                  </a:lnTo>
                  <a:lnTo>
                    <a:pt x="1331812" y="274745"/>
                  </a:lnTo>
                  <a:lnTo>
                    <a:pt x="1328708" y="263258"/>
                  </a:lnTo>
                  <a:lnTo>
                    <a:pt x="1324672" y="252703"/>
                  </a:lnTo>
                  <a:lnTo>
                    <a:pt x="1321568" y="250530"/>
                  </a:lnTo>
                  <a:lnTo>
                    <a:pt x="1321568" y="249909"/>
                  </a:lnTo>
                  <a:lnTo>
                    <a:pt x="1319394" y="249909"/>
                  </a:lnTo>
                  <a:lnTo>
                    <a:pt x="1316290" y="249909"/>
                  </a:lnTo>
                  <a:lnTo>
                    <a:pt x="1312254" y="249909"/>
                  </a:lnTo>
                  <a:lnTo>
                    <a:pt x="1312254" y="284679"/>
                  </a:lnTo>
                  <a:lnTo>
                    <a:pt x="1289281" y="305789"/>
                  </a:lnTo>
                  <a:lnTo>
                    <a:pt x="1294559" y="320691"/>
                  </a:lnTo>
                  <a:lnTo>
                    <a:pt x="1299837" y="331246"/>
                  </a:lnTo>
                  <a:lnTo>
                    <a:pt x="1305114" y="343974"/>
                  </a:lnTo>
                  <a:lnTo>
                    <a:pt x="1309150" y="362911"/>
                  </a:lnTo>
                  <a:lnTo>
                    <a:pt x="1329018" y="370362"/>
                  </a:lnTo>
                  <a:lnTo>
                    <a:pt x="1350750" y="378744"/>
                  </a:lnTo>
                  <a:lnTo>
                    <a:pt x="1368445" y="386195"/>
                  </a:lnTo>
                  <a:lnTo>
                    <a:pt x="1368445" y="392403"/>
                  </a:lnTo>
                  <a:lnTo>
                    <a:pt x="1350750" y="386195"/>
                  </a:lnTo>
                  <a:lnTo>
                    <a:pt x="1332123" y="386195"/>
                  </a:lnTo>
                  <a:lnTo>
                    <a:pt x="1312254" y="386195"/>
                  </a:lnTo>
                  <a:lnTo>
                    <a:pt x="1314427" y="401096"/>
                  </a:lnTo>
                  <a:lnTo>
                    <a:pt x="1316601" y="418170"/>
                  </a:lnTo>
                  <a:lnTo>
                    <a:pt x="1319705" y="435245"/>
                  </a:lnTo>
                  <a:lnTo>
                    <a:pt x="1316601" y="453251"/>
                  </a:lnTo>
                  <a:lnTo>
                    <a:pt x="1310392" y="464737"/>
                  </a:lnTo>
                  <a:lnTo>
                    <a:pt x="1303251" y="479639"/>
                  </a:lnTo>
                  <a:lnTo>
                    <a:pt x="1296111" y="492367"/>
                  </a:lnTo>
                  <a:lnTo>
                    <a:pt x="1293006" y="494540"/>
                  </a:lnTo>
                  <a:lnTo>
                    <a:pt x="1290833" y="495472"/>
                  </a:lnTo>
                  <a:lnTo>
                    <a:pt x="1289902" y="497645"/>
                  </a:lnTo>
                  <a:lnTo>
                    <a:pt x="1269102" y="497645"/>
                  </a:lnTo>
                  <a:lnTo>
                    <a:pt x="1269102" y="492057"/>
                  </a:lnTo>
                  <a:lnTo>
                    <a:pt x="1276243" y="489883"/>
                  </a:lnTo>
                  <a:lnTo>
                    <a:pt x="1282452" y="486779"/>
                  </a:lnTo>
                  <a:lnTo>
                    <a:pt x="1287729" y="484606"/>
                  </a:lnTo>
                  <a:lnTo>
                    <a:pt x="1290833" y="480260"/>
                  </a:lnTo>
                  <a:lnTo>
                    <a:pt x="1296111" y="477155"/>
                  </a:lnTo>
                  <a:lnTo>
                    <a:pt x="1296111" y="460081"/>
                  </a:lnTo>
                  <a:lnTo>
                    <a:pt x="1300147" y="447352"/>
                  </a:lnTo>
                  <a:lnTo>
                    <a:pt x="1305424" y="435866"/>
                  </a:lnTo>
                  <a:lnTo>
                    <a:pt x="1302320" y="429657"/>
                  </a:lnTo>
                  <a:lnTo>
                    <a:pt x="1300147" y="423448"/>
                  </a:lnTo>
                  <a:lnTo>
                    <a:pt x="1296111" y="420344"/>
                  </a:lnTo>
                  <a:lnTo>
                    <a:pt x="1293006" y="415997"/>
                  </a:lnTo>
                  <a:lnTo>
                    <a:pt x="1290833" y="412893"/>
                  </a:lnTo>
                  <a:lnTo>
                    <a:pt x="1289902" y="407615"/>
                  </a:lnTo>
                  <a:lnTo>
                    <a:pt x="1289902" y="400165"/>
                  </a:lnTo>
                  <a:lnTo>
                    <a:pt x="1293006" y="390541"/>
                  </a:lnTo>
                  <a:lnTo>
                    <a:pt x="1296111" y="379054"/>
                  </a:lnTo>
                  <a:lnTo>
                    <a:pt x="1296111" y="366326"/>
                  </a:lnTo>
                  <a:lnTo>
                    <a:pt x="1293006" y="355771"/>
                  </a:lnTo>
                  <a:lnTo>
                    <a:pt x="1289902" y="340870"/>
                  </a:lnTo>
                  <a:lnTo>
                    <a:pt x="1283693" y="328141"/>
                  </a:lnTo>
                  <a:lnTo>
                    <a:pt x="1280589" y="318517"/>
                  </a:lnTo>
                  <a:lnTo>
                    <a:pt x="1282762" y="311067"/>
                  </a:lnTo>
                  <a:lnTo>
                    <a:pt x="1283693" y="299580"/>
                  </a:lnTo>
                  <a:lnTo>
                    <a:pt x="1287729" y="286852"/>
                  </a:lnTo>
                  <a:lnTo>
                    <a:pt x="1290833" y="271951"/>
                  </a:lnTo>
                  <a:lnTo>
                    <a:pt x="1293006" y="257049"/>
                  </a:lnTo>
                  <a:lnTo>
                    <a:pt x="1285866" y="249598"/>
                  </a:lnTo>
                  <a:lnTo>
                    <a:pt x="1280589" y="239975"/>
                  </a:lnTo>
                  <a:lnTo>
                    <a:pt x="1260720" y="239043"/>
                  </a:lnTo>
                  <a:lnTo>
                    <a:pt x="1243956" y="239975"/>
                  </a:lnTo>
                  <a:lnTo>
                    <a:pt x="1234643" y="246184"/>
                  </a:lnTo>
                  <a:lnTo>
                    <a:pt x="1227502" y="254566"/>
                  </a:lnTo>
                  <a:lnTo>
                    <a:pt x="1222225" y="266052"/>
                  </a:lnTo>
                  <a:lnTo>
                    <a:pt x="1218189" y="276607"/>
                  </a:lnTo>
                  <a:lnTo>
                    <a:pt x="1215085" y="290267"/>
                  </a:lnTo>
                  <a:lnTo>
                    <a:pt x="1211049" y="300822"/>
                  </a:lnTo>
                  <a:lnTo>
                    <a:pt x="1203909" y="310446"/>
                  </a:lnTo>
                  <a:lnTo>
                    <a:pt x="1193353" y="317896"/>
                  </a:lnTo>
                  <a:lnTo>
                    <a:pt x="1196458" y="338075"/>
                  </a:lnTo>
                  <a:lnTo>
                    <a:pt x="1198631" y="352977"/>
                  </a:lnTo>
                  <a:lnTo>
                    <a:pt x="1202667" y="370051"/>
                  </a:lnTo>
                  <a:lnTo>
                    <a:pt x="1200494" y="392403"/>
                  </a:lnTo>
                  <a:lnTo>
                    <a:pt x="1217258" y="392403"/>
                  </a:lnTo>
                  <a:lnTo>
                    <a:pt x="1218189" y="399854"/>
                  </a:lnTo>
                  <a:lnTo>
                    <a:pt x="1222225" y="405132"/>
                  </a:lnTo>
                  <a:lnTo>
                    <a:pt x="1224398" y="410409"/>
                  </a:lnTo>
                  <a:lnTo>
                    <a:pt x="1227502" y="414756"/>
                  </a:lnTo>
                  <a:lnTo>
                    <a:pt x="1232780" y="420033"/>
                  </a:lnTo>
                  <a:lnTo>
                    <a:pt x="1231849" y="423138"/>
                  </a:lnTo>
                  <a:lnTo>
                    <a:pt x="1231849" y="425311"/>
                  </a:lnTo>
                  <a:lnTo>
                    <a:pt x="1229676" y="427484"/>
                  </a:lnTo>
                  <a:lnTo>
                    <a:pt x="1220362" y="423138"/>
                  </a:lnTo>
                  <a:lnTo>
                    <a:pt x="1205771" y="415687"/>
                  </a:lnTo>
                  <a:lnTo>
                    <a:pt x="1190249" y="402959"/>
                  </a:lnTo>
                  <a:lnTo>
                    <a:pt x="1171622" y="390230"/>
                  </a:lnTo>
                  <a:lnTo>
                    <a:pt x="1159204" y="377502"/>
                  </a:lnTo>
                  <a:lnTo>
                    <a:pt x="1149891" y="366016"/>
                  </a:lnTo>
                  <a:lnTo>
                    <a:pt x="1142751" y="366016"/>
                  </a:lnTo>
                  <a:lnTo>
                    <a:pt x="1135611" y="366016"/>
                  </a:lnTo>
                  <a:lnTo>
                    <a:pt x="1130333" y="363842"/>
                  </a:lnTo>
                  <a:lnTo>
                    <a:pt x="1126297" y="362911"/>
                  </a:lnTo>
                  <a:lnTo>
                    <a:pt x="1119157" y="366016"/>
                  </a:lnTo>
                  <a:lnTo>
                    <a:pt x="1116052" y="368189"/>
                  </a:lnTo>
                  <a:lnTo>
                    <a:pt x="1112017" y="371293"/>
                  </a:lnTo>
                  <a:lnTo>
                    <a:pt x="1106739" y="375639"/>
                  </a:lnTo>
                  <a:lnTo>
                    <a:pt x="1106739" y="383090"/>
                  </a:lnTo>
                  <a:lnTo>
                    <a:pt x="1106739" y="388368"/>
                  </a:lnTo>
                  <a:lnTo>
                    <a:pt x="1108912" y="392714"/>
                  </a:lnTo>
                  <a:lnTo>
                    <a:pt x="1111085" y="395818"/>
                  </a:lnTo>
                  <a:lnTo>
                    <a:pt x="1114190" y="400165"/>
                  </a:lnTo>
                  <a:lnTo>
                    <a:pt x="1114190" y="405442"/>
                  </a:lnTo>
                  <a:lnTo>
                    <a:pt x="1112017" y="410720"/>
                  </a:lnTo>
                  <a:lnTo>
                    <a:pt x="1112017" y="415066"/>
                  </a:lnTo>
                  <a:lnTo>
                    <a:pt x="1111085" y="415997"/>
                  </a:lnTo>
                  <a:lnTo>
                    <a:pt x="1108912" y="420344"/>
                  </a:lnTo>
                  <a:lnTo>
                    <a:pt x="1106739" y="423448"/>
                  </a:lnTo>
                  <a:lnTo>
                    <a:pt x="1099599" y="422517"/>
                  </a:lnTo>
                  <a:lnTo>
                    <a:pt x="1096495" y="422517"/>
                  </a:lnTo>
                  <a:lnTo>
                    <a:pt x="1094321" y="420344"/>
                  </a:lnTo>
                  <a:lnTo>
                    <a:pt x="1092148" y="418170"/>
                  </a:lnTo>
                  <a:lnTo>
                    <a:pt x="1089044" y="415066"/>
                  </a:lnTo>
                  <a:lnTo>
                    <a:pt x="1086871" y="412893"/>
                  </a:lnTo>
                  <a:lnTo>
                    <a:pt x="1083766" y="412893"/>
                  </a:lnTo>
                  <a:lnTo>
                    <a:pt x="1072280" y="415997"/>
                  </a:lnTo>
                  <a:lnTo>
                    <a:pt x="1061724" y="420344"/>
                  </a:lnTo>
                  <a:lnTo>
                    <a:pt x="1048065" y="425621"/>
                  </a:lnTo>
                  <a:lnTo>
                    <a:pt x="1035647" y="430899"/>
                  </a:lnTo>
                  <a:lnTo>
                    <a:pt x="1030369" y="436176"/>
                  </a:lnTo>
                  <a:lnTo>
                    <a:pt x="1021056" y="436176"/>
                  </a:lnTo>
                  <a:lnTo>
                    <a:pt x="1028196" y="425621"/>
                  </a:lnTo>
                  <a:lnTo>
                    <a:pt x="1035336" y="420344"/>
                  </a:lnTo>
                  <a:lnTo>
                    <a:pt x="1044650" y="415066"/>
                  </a:lnTo>
                  <a:lnTo>
                    <a:pt x="1053963" y="407615"/>
                  </a:lnTo>
                  <a:lnTo>
                    <a:pt x="1040304" y="403269"/>
                  </a:lnTo>
                  <a:lnTo>
                    <a:pt x="1025713" y="400165"/>
                  </a:lnTo>
                  <a:lnTo>
                    <a:pt x="1010190" y="400165"/>
                  </a:lnTo>
                  <a:lnTo>
                    <a:pt x="1008017" y="407615"/>
                  </a:lnTo>
                  <a:lnTo>
                    <a:pt x="1008017" y="412893"/>
                  </a:lnTo>
                  <a:lnTo>
                    <a:pt x="1005844" y="415997"/>
                  </a:lnTo>
                  <a:lnTo>
                    <a:pt x="1003671" y="420344"/>
                  </a:lnTo>
                  <a:lnTo>
                    <a:pt x="1000567" y="423448"/>
                  </a:lnTo>
                  <a:lnTo>
                    <a:pt x="1000567" y="427794"/>
                  </a:lnTo>
                  <a:lnTo>
                    <a:pt x="996531" y="425621"/>
                  </a:lnTo>
                  <a:lnTo>
                    <a:pt x="995600" y="422517"/>
                  </a:lnTo>
                  <a:lnTo>
                    <a:pt x="993426" y="420344"/>
                  </a:lnTo>
                  <a:lnTo>
                    <a:pt x="991253" y="415997"/>
                  </a:lnTo>
                  <a:lnTo>
                    <a:pt x="990322" y="412893"/>
                  </a:lnTo>
                  <a:lnTo>
                    <a:pt x="986286" y="410720"/>
                  </a:lnTo>
                  <a:lnTo>
                    <a:pt x="983182" y="408547"/>
                  </a:lnTo>
                  <a:lnTo>
                    <a:pt x="981009" y="410720"/>
                  </a:lnTo>
                  <a:lnTo>
                    <a:pt x="975731" y="410720"/>
                  </a:lnTo>
                  <a:lnTo>
                    <a:pt x="969522" y="412893"/>
                  </a:lnTo>
                  <a:lnTo>
                    <a:pt x="957104" y="429967"/>
                  </a:lnTo>
                  <a:lnTo>
                    <a:pt x="942513" y="443627"/>
                  </a:lnTo>
                  <a:lnTo>
                    <a:pt x="930095" y="460702"/>
                  </a:lnTo>
                  <a:lnTo>
                    <a:pt x="932269" y="465979"/>
                  </a:lnTo>
                  <a:lnTo>
                    <a:pt x="932269" y="470325"/>
                  </a:lnTo>
                  <a:lnTo>
                    <a:pt x="932269" y="475603"/>
                  </a:lnTo>
                  <a:lnTo>
                    <a:pt x="932269" y="479949"/>
                  </a:lnTo>
                  <a:lnTo>
                    <a:pt x="930095" y="485227"/>
                  </a:lnTo>
                  <a:lnTo>
                    <a:pt x="926060" y="487400"/>
                  </a:lnTo>
                  <a:lnTo>
                    <a:pt x="925128" y="487400"/>
                  </a:lnTo>
                  <a:lnTo>
                    <a:pt x="922955" y="488331"/>
                  </a:lnTo>
                  <a:lnTo>
                    <a:pt x="920782" y="488331"/>
                  </a:lnTo>
                  <a:lnTo>
                    <a:pt x="915504" y="488331"/>
                  </a:lnTo>
                  <a:lnTo>
                    <a:pt x="911469" y="487400"/>
                  </a:lnTo>
                  <a:lnTo>
                    <a:pt x="908364" y="485227"/>
                  </a:lnTo>
                  <a:lnTo>
                    <a:pt x="906191" y="483054"/>
                  </a:lnTo>
                  <a:lnTo>
                    <a:pt x="900914" y="480881"/>
                  </a:lnTo>
                  <a:lnTo>
                    <a:pt x="900914" y="460702"/>
                  </a:lnTo>
                  <a:lnTo>
                    <a:pt x="908054" y="460702"/>
                  </a:lnTo>
                  <a:lnTo>
                    <a:pt x="911158" y="458528"/>
                  </a:lnTo>
                  <a:lnTo>
                    <a:pt x="913331" y="458528"/>
                  </a:lnTo>
                  <a:lnTo>
                    <a:pt x="917367" y="457597"/>
                  </a:lnTo>
                  <a:lnTo>
                    <a:pt x="917367" y="447973"/>
                  </a:lnTo>
                  <a:lnTo>
                    <a:pt x="911158" y="438349"/>
                  </a:lnTo>
                  <a:lnTo>
                    <a:pt x="904018" y="427794"/>
                  </a:lnTo>
                  <a:lnTo>
                    <a:pt x="896878" y="420344"/>
                  </a:lnTo>
                  <a:lnTo>
                    <a:pt x="866765" y="420344"/>
                  </a:lnTo>
                  <a:lnTo>
                    <a:pt x="873905" y="464737"/>
                  </a:lnTo>
                  <a:lnTo>
                    <a:pt x="877009" y="504785"/>
                  </a:lnTo>
                  <a:lnTo>
                    <a:pt x="869869" y="502612"/>
                  </a:lnTo>
                  <a:lnTo>
                    <a:pt x="862729" y="501680"/>
                  </a:lnTo>
                  <a:lnTo>
                    <a:pt x="855588" y="499507"/>
                  </a:lnTo>
                  <a:lnTo>
                    <a:pt x="850311" y="497334"/>
                  </a:lnTo>
                  <a:lnTo>
                    <a:pt x="840997" y="510062"/>
                  </a:lnTo>
                  <a:lnTo>
                    <a:pt x="830442" y="521549"/>
                  </a:lnTo>
                  <a:lnTo>
                    <a:pt x="813678" y="529000"/>
                  </a:lnTo>
                  <a:lnTo>
                    <a:pt x="815851" y="534277"/>
                  </a:lnTo>
                  <a:lnTo>
                    <a:pt x="815851" y="537382"/>
                  </a:lnTo>
                  <a:lnTo>
                    <a:pt x="815851" y="539555"/>
                  </a:lnTo>
                  <a:lnTo>
                    <a:pt x="818025" y="541728"/>
                  </a:lnTo>
                  <a:lnTo>
                    <a:pt x="818956" y="543901"/>
                  </a:lnTo>
                  <a:lnTo>
                    <a:pt x="821129" y="544832"/>
                  </a:lnTo>
                  <a:lnTo>
                    <a:pt x="821129" y="551041"/>
                  </a:lnTo>
                  <a:lnTo>
                    <a:pt x="818956" y="556319"/>
                  </a:lnTo>
                  <a:lnTo>
                    <a:pt x="818025" y="558492"/>
                  </a:lnTo>
                  <a:lnTo>
                    <a:pt x="815851" y="561596"/>
                  </a:lnTo>
                  <a:lnTo>
                    <a:pt x="813678" y="565943"/>
                  </a:lnTo>
                  <a:lnTo>
                    <a:pt x="799087" y="559734"/>
                  </a:lnTo>
                  <a:lnTo>
                    <a:pt x="786669" y="552283"/>
                  </a:lnTo>
                  <a:lnTo>
                    <a:pt x="774252" y="544832"/>
                  </a:lnTo>
                  <a:lnTo>
                    <a:pt x="774252" y="549179"/>
                  </a:lnTo>
                  <a:lnTo>
                    <a:pt x="767732" y="549179"/>
                  </a:lnTo>
                  <a:lnTo>
                    <a:pt x="767732" y="559734"/>
                  </a:lnTo>
                  <a:lnTo>
                    <a:pt x="769906" y="569358"/>
                  </a:lnTo>
                  <a:lnTo>
                    <a:pt x="772079" y="582086"/>
                  </a:lnTo>
                  <a:lnTo>
                    <a:pt x="764938" y="581155"/>
                  </a:lnTo>
                  <a:lnTo>
                    <a:pt x="760903" y="576808"/>
                  </a:lnTo>
                  <a:lnTo>
                    <a:pt x="755625" y="574635"/>
                  </a:lnTo>
                  <a:lnTo>
                    <a:pt x="752520" y="569358"/>
                  </a:lnTo>
                  <a:lnTo>
                    <a:pt x="748485" y="559734"/>
                  </a:lnTo>
                  <a:lnTo>
                    <a:pt x="745380" y="544832"/>
                  </a:lnTo>
                  <a:lnTo>
                    <a:pt x="743207" y="526827"/>
                  </a:lnTo>
                  <a:lnTo>
                    <a:pt x="741034" y="509752"/>
                  </a:lnTo>
                  <a:lnTo>
                    <a:pt x="738861" y="497024"/>
                  </a:lnTo>
                  <a:lnTo>
                    <a:pt x="753452" y="502301"/>
                  </a:lnTo>
                  <a:lnTo>
                    <a:pt x="768043" y="509752"/>
                  </a:lnTo>
                  <a:lnTo>
                    <a:pt x="784807" y="517203"/>
                  </a:lnTo>
                  <a:lnTo>
                    <a:pt x="802502" y="517203"/>
                  </a:lnTo>
                  <a:lnTo>
                    <a:pt x="819266" y="508821"/>
                  </a:lnTo>
                  <a:lnTo>
                    <a:pt x="831684" y="495161"/>
                  </a:lnTo>
                  <a:lnTo>
                    <a:pt x="833857" y="479328"/>
                  </a:lnTo>
                  <a:lnTo>
                    <a:pt x="830753" y="462254"/>
                  </a:lnTo>
                  <a:lnTo>
                    <a:pt x="819266" y="445179"/>
                  </a:lnTo>
                  <a:lnTo>
                    <a:pt x="806848" y="429347"/>
                  </a:lnTo>
                  <a:lnTo>
                    <a:pt x="792258" y="414445"/>
                  </a:lnTo>
                  <a:lnTo>
                    <a:pt x="777667" y="402959"/>
                  </a:lnTo>
                  <a:lnTo>
                    <a:pt x="765249" y="395508"/>
                  </a:lnTo>
                  <a:lnTo>
                    <a:pt x="732031" y="392403"/>
                  </a:lnTo>
                  <a:lnTo>
                    <a:pt x="726753" y="386195"/>
                  </a:lnTo>
                  <a:lnTo>
                    <a:pt x="721476" y="380917"/>
                  </a:lnTo>
                  <a:lnTo>
                    <a:pt x="719303" y="375639"/>
                  </a:lnTo>
                  <a:lnTo>
                    <a:pt x="717130" y="371293"/>
                  </a:lnTo>
                  <a:lnTo>
                    <a:pt x="711852" y="371293"/>
                  </a:lnTo>
                  <a:lnTo>
                    <a:pt x="704712" y="373466"/>
                  </a:lnTo>
                  <a:lnTo>
                    <a:pt x="692294" y="378744"/>
                  </a:lnTo>
                  <a:lnTo>
                    <a:pt x="690121" y="375639"/>
                  </a:lnTo>
                  <a:lnTo>
                    <a:pt x="689190" y="373466"/>
                  </a:lnTo>
                  <a:lnTo>
                    <a:pt x="687016" y="373466"/>
                  </a:lnTo>
                  <a:lnTo>
                    <a:pt x="684843" y="370362"/>
                  </a:lnTo>
                  <a:lnTo>
                    <a:pt x="684843" y="366016"/>
                  </a:lnTo>
                  <a:lnTo>
                    <a:pt x="687016" y="363842"/>
                  </a:lnTo>
                  <a:lnTo>
                    <a:pt x="687016" y="362911"/>
                  </a:lnTo>
                  <a:lnTo>
                    <a:pt x="689190" y="362911"/>
                  </a:lnTo>
                  <a:lnTo>
                    <a:pt x="690121" y="360738"/>
                  </a:lnTo>
                  <a:lnTo>
                    <a:pt x="692294" y="358565"/>
                  </a:lnTo>
                  <a:lnTo>
                    <a:pt x="689190" y="343664"/>
                  </a:lnTo>
                  <a:lnTo>
                    <a:pt x="682981" y="336213"/>
                  </a:lnTo>
                  <a:lnTo>
                    <a:pt x="675840" y="334040"/>
                  </a:lnTo>
                  <a:lnTo>
                    <a:pt x="668700" y="333108"/>
                  </a:lnTo>
                  <a:lnTo>
                    <a:pt x="660318" y="328762"/>
                  </a:lnTo>
                  <a:lnTo>
                    <a:pt x="653178" y="321311"/>
                  </a:lnTo>
                  <a:lnTo>
                    <a:pt x="636414" y="323485"/>
                  </a:lnTo>
                  <a:lnTo>
                    <a:pt x="619650" y="327831"/>
                  </a:lnTo>
                  <a:lnTo>
                    <a:pt x="607232" y="330935"/>
                  </a:lnTo>
                  <a:lnTo>
                    <a:pt x="595745" y="340559"/>
                  </a:lnTo>
                  <a:lnTo>
                    <a:pt x="589536" y="355460"/>
                  </a:lnTo>
                  <a:lnTo>
                    <a:pt x="583328" y="351114"/>
                  </a:lnTo>
                  <a:lnTo>
                    <a:pt x="581465" y="351114"/>
                  </a:lnTo>
                  <a:lnTo>
                    <a:pt x="579292" y="348941"/>
                  </a:lnTo>
                  <a:lnTo>
                    <a:pt x="577119" y="348941"/>
                  </a:lnTo>
                  <a:lnTo>
                    <a:pt x="574014" y="348941"/>
                  </a:lnTo>
                  <a:lnTo>
                    <a:pt x="569978" y="348941"/>
                  </a:lnTo>
                  <a:lnTo>
                    <a:pt x="564701" y="348941"/>
                  </a:lnTo>
                  <a:lnTo>
                    <a:pt x="564701" y="362601"/>
                  </a:lnTo>
                  <a:lnTo>
                    <a:pt x="560665" y="360428"/>
                  </a:lnTo>
                  <a:lnTo>
                    <a:pt x="559734" y="360428"/>
                  </a:lnTo>
                  <a:lnTo>
                    <a:pt x="557561" y="360428"/>
                  </a:lnTo>
                  <a:lnTo>
                    <a:pt x="555387" y="358254"/>
                  </a:lnTo>
                  <a:lnTo>
                    <a:pt x="535519" y="363532"/>
                  </a:lnTo>
                  <a:lnTo>
                    <a:pt x="520928" y="375019"/>
                  </a:lnTo>
                  <a:lnTo>
                    <a:pt x="511615" y="392093"/>
                  </a:lnTo>
                  <a:lnTo>
                    <a:pt x="494850" y="392093"/>
                  </a:lnTo>
                  <a:lnTo>
                    <a:pt x="494850" y="406994"/>
                  </a:lnTo>
                  <a:lnTo>
                    <a:pt x="479328" y="415377"/>
                  </a:lnTo>
                  <a:lnTo>
                    <a:pt x="466910" y="430278"/>
                  </a:lnTo>
                  <a:lnTo>
                    <a:pt x="453251" y="452630"/>
                  </a:lnTo>
                  <a:lnTo>
                    <a:pt x="442696" y="476845"/>
                  </a:lnTo>
                  <a:lnTo>
                    <a:pt x="431209" y="501060"/>
                  </a:lnTo>
                  <a:lnTo>
                    <a:pt x="420654" y="524343"/>
                  </a:lnTo>
                  <a:lnTo>
                    <a:pt x="408236" y="544522"/>
                  </a:lnTo>
                  <a:lnTo>
                    <a:pt x="394577" y="561596"/>
                  </a:lnTo>
                  <a:lnTo>
                    <a:pt x="396750" y="565943"/>
                  </a:lnTo>
                  <a:lnTo>
                    <a:pt x="396750" y="569047"/>
                  </a:lnTo>
                  <a:lnTo>
                    <a:pt x="396750" y="571220"/>
                  </a:lnTo>
                  <a:lnTo>
                    <a:pt x="398923" y="571220"/>
                  </a:lnTo>
                  <a:lnTo>
                    <a:pt x="401096" y="571220"/>
                  </a:lnTo>
                  <a:lnTo>
                    <a:pt x="404200" y="573393"/>
                  </a:lnTo>
                  <a:lnTo>
                    <a:pt x="394887" y="581775"/>
                  </a:lnTo>
                  <a:lnTo>
                    <a:pt x="384332" y="586122"/>
                  </a:lnTo>
                  <a:lnTo>
                    <a:pt x="371914" y="593572"/>
                  </a:lnTo>
                  <a:lnTo>
                    <a:pt x="369741" y="596677"/>
                  </a:lnTo>
                  <a:lnTo>
                    <a:pt x="367568" y="602886"/>
                  </a:lnTo>
                  <a:lnTo>
                    <a:pt x="366636" y="605990"/>
                  </a:lnTo>
                  <a:lnTo>
                    <a:pt x="364463" y="610336"/>
                  </a:lnTo>
                  <a:lnTo>
                    <a:pt x="360427" y="613441"/>
                  </a:lnTo>
                  <a:lnTo>
                    <a:pt x="359496" y="611268"/>
                  </a:lnTo>
                  <a:lnTo>
                    <a:pt x="357323" y="610336"/>
                  </a:lnTo>
                  <a:lnTo>
                    <a:pt x="355150" y="608163"/>
                  </a:lnTo>
                  <a:lnTo>
                    <a:pt x="352045" y="605990"/>
                  </a:lnTo>
                  <a:lnTo>
                    <a:pt x="345836" y="611268"/>
                  </a:lnTo>
                  <a:lnTo>
                    <a:pt x="340559" y="617477"/>
                  </a:lnTo>
                  <a:lnTo>
                    <a:pt x="335281" y="622754"/>
                  </a:lnTo>
                  <a:lnTo>
                    <a:pt x="331246" y="625859"/>
                  </a:lnTo>
                  <a:lnTo>
                    <a:pt x="325968" y="640760"/>
                  </a:lnTo>
                  <a:lnTo>
                    <a:pt x="323795" y="652247"/>
                  </a:lnTo>
                  <a:lnTo>
                    <a:pt x="320690" y="660629"/>
                  </a:lnTo>
                  <a:lnTo>
                    <a:pt x="311377" y="670252"/>
                  </a:lnTo>
                  <a:lnTo>
                    <a:pt x="313550" y="692605"/>
                  </a:lnTo>
                  <a:lnTo>
                    <a:pt x="316655" y="709679"/>
                  </a:lnTo>
                  <a:lnTo>
                    <a:pt x="320690" y="724581"/>
                  </a:lnTo>
                  <a:lnTo>
                    <a:pt x="322864" y="742586"/>
                  </a:lnTo>
                  <a:lnTo>
                    <a:pt x="323795" y="764938"/>
                  </a:lnTo>
                  <a:lnTo>
                    <a:pt x="327831" y="764938"/>
                  </a:lnTo>
                  <a:lnTo>
                    <a:pt x="330004" y="767112"/>
                  </a:lnTo>
                  <a:lnTo>
                    <a:pt x="330935" y="767112"/>
                  </a:lnTo>
                  <a:lnTo>
                    <a:pt x="333108" y="767112"/>
                  </a:lnTo>
                  <a:lnTo>
                    <a:pt x="335281" y="769285"/>
                  </a:lnTo>
                  <a:lnTo>
                    <a:pt x="352977" y="764938"/>
                  </a:lnTo>
                  <a:lnTo>
                    <a:pt x="364463" y="759661"/>
                  </a:lnTo>
                  <a:lnTo>
                    <a:pt x="375018" y="752210"/>
                  </a:lnTo>
                  <a:lnTo>
                    <a:pt x="384332" y="742586"/>
                  </a:lnTo>
                  <a:lnTo>
                    <a:pt x="398923" y="735136"/>
                  </a:lnTo>
                  <a:lnTo>
                    <a:pt x="409478" y="762765"/>
                  </a:lnTo>
                  <a:lnTo>
                    <a:pt x="415687" y="786980"/>
                  </a:lnTo>
                  <a:lnTo>
                    <a:pt x="424069" y="809332"/>
                  </a:lnTo>
                  <a:lnTo>
                    <a:pt x="438660" y="829511"/>
                  </a:lnTo>
                  <a:lnTo>
                    <a:pt x="438660" y="833857"/>
                  </a:lnTo>
                  <a:lnTo>
                    <a:pt x="444869" y="833857"/>
                  </a:lnTo>
                  <a:lnTo>
                    <a:pt x="453251" y="818956"/>
                  </a:lnTo>
                  <a:lnTo>
                    <a:pt x="462564" y="807470"/>
                  </a:lnTo>
                  <a:lnTo>
                    <a:pt x="474051" y="796914"/>
                  </a:lnTo>
                  <a:lnTo>
                    <a:pt x="481191" y="784186"/>
                  </a:lnTo>
                  <a:lnTo>
                    <a:pt x="488331" y="767112"/>
                  </a:lnTo>
                  <a:lnTo>
                    <a:pt x="491436" y="744759"/>
                  </a:lnTo>
                  <a:lnTo>
                    <a:pt x="515340" y="735136"/>
                  </a:lnTo>
                  <a:lnTo>
                    <a:pt x="516271" y="734204"/>
                  </a:lnTo>
                  <a:lnTo>
                    <a:pt x="516271" y="729858"/>
                  </a:lnTo>
                  <a:lnTo>
                    <a:pt x="518444" y="727685"/>
                  </a:lnTo>
                  <a:lnTo>
                    <a:pt x="518444" y="726754"/>
                  </a:lnTo>
                  <a:lnTo>
                    <a:pt x="520618" y="724581"/>
                  </a:lnTo>
                  <a:lnTo>
                    <a:pt x="522791" y="722407"/>
                  </a:lnTo>
                  <a:lnTo>
                    <a:pt x="528068" y="720234"/>
                  </a:lnTo>
                  <a:lnTo>
                    <a:pt x="524032" y="704402"/>
                  </a:lnTo>
                  <a:lnTo>
                    <a:pt x="516892" y="690742"/>
                  </a:lnTo>
                  <a:lnTo>
                    <a:pt x="506337" y="680187"/>
                  </a:lnTo>
                  <a:lnTo>
                    <a:pt x="494850" y="670563"/>
                  </a:lnTo>
                  <a:lnTo>
                    <a:pt x="501059" y="645106"/>
                  </a:lnTo>
                  <a:lnTo>
                    <a:pt x="509441" y="622754"/>
                  </a:lnTo>
                  <a:lnTo>
                    <a:pt x="523101" y="603817"/>
                  </a:lnTo>
                  <a:lnTo>
                    <a:pt x="537692" y="587984"/>
                  </a:lnTo>
                  <a:lnTo>
                    <a:pt x="550110" y="570910"/>
                  </a:lnTo>
                  <a:lnTo>
                    <a:pt x="559423" y="550731"/>
                  </a:lnTo>
                  <a:lnTo>
                    <a:pt x="564701" y="524343"/>
                  </a:lnTo>
                  <a:lnTo>
                    <a:pt x="581465" y="523412"/>
                  </a:lnTo>
                  <a:lnTo>
                    <a:pt x="595125" y="521238"/>
                  </a:lnTo>
                  <a:lnTo>
                    <a:pt x="601334" y="526516"/>
                  </a:lnTo>
                  <a:lnTo>
                    <a:pt x="606611" y="531794"/>
                  </a:lnTo>
                  <a:lnTo>
                    <a:pt x="611889" y="537071"/>
                  </a:lnTo>
                  <a:lnTo>
                    <a:pt x="602575" y="554146"/>
                  </a:lnTo>
                  <a:lnTo>
                    <a:pt x="590157" y="569047"/>
                  </a:lnTo>
                  <a:lnTo>
                    <a:pt x="575566" y="583949"/>
                  </a:lnTo>
                  <a:lnTo>
                    <a:pt x="560976" y="596677"/>
                  </a:lnTo>
                  <a:lnTo>
                    <a:pt x="552593" y="615614"/>
                  </a:lnTo>
                  <a:lnTo>
                    <a:pt x="550420" y="628342"/>
                  </a:lnTo>
                  <a:lnTo>
                    <a:pt x="552593" y="643244"/>
                  </a:lnTo>
                  <a:lnTo>
                    <a:pt x="553525" y="655972"/>
                  </a:lnTo>
                  <a:lnTo>
                    <a:pt x="552593" y="667458"/>
                  </a:lnTo>
                  <a:lnTo>
                    <a:pt x="553525" y="682360"/>
                  </a:lnTo>
                  <a:lnTo>
                    <a:pt x="557561" y="690742"/>
                  </a:lnTo>
                  <a:lnTo>
                    <a:pt x="562838" y="698193"/>
                  </a:lnTo>
                  <a:lnTo>
                    <a:pt x="568116" y="705643"/>
                  </a:lnTo>
                  <a:lnTo>
                    <a:pt x="572152" y="715267"/>
                  </a:lnTo>
                  <a:lnTo>
                    <a:pt x="593883" y="712163"/>
                  </a:lnTo>
                  <a:lnTo>
                    <a:pt x="613751" y="705954"/>
                  </a:lnTo>
                  <a:lnTo>
                    <a:pt x="631447" y="697572"/>
                  </a:lnTo>
                  <a:lnTo>
                    <a:pt x="638587" y="697572"/>
                  </a:lnTo>
                  <a:lnTo>
                    <a:pt x="644796" y="698503"/>
                  </a:lnTo>
                  <a:lnTo>
                    <a:pt x="647900" y="700676"/>
                  </a:lnTo>
                  <a:lnTo>
                    <a:pt x="653178" y="702849"/>
                  </a:lnTo>
                  <a:lnTo>
                    <a:pt x="659387" y="705022"/>
                  </a:lnTo>
                  <a:lnTo>
                    <a:pt x="652246" y="715578"/>
                  </a:lnTo>
                  <a:lnTo>
                    <a:pt x="642933" y="719924"/>
                  </a:lnTo>
                  <a:lnTo>
                    <a:pt x="633620" y="717751"/>
                  </a:lnTo>
                  <a:lnTo>
                    <a:pt x="621202" y="715578"/>
                  </a:lnTo>
                  <a:lnTo>
                    <a:pt x="608784" y="715578"/>
                  </a:lnTo>
                  <a:lnTo>
                    <a:pt x="601644" y="719924"/>
                  </a:lnTo>
                  <a:lnTo>
                    <a:pt x="595435" y="723028"/>
                  </a:lnTo>
                  <a:lnTo>
                    <a:pt x="589226" y="727375"/>
                  </a:lnTo>
                  <a:lnTo>
                    <a:pt x="579913" y="728306"/>
                  </a:lnTo>
                  <a:lnTo>
                    <a:pt x="583017" y="745380"/>
                  </a:lnTo>
                  <a:lnTo>
                    <a:pt x="585190" y="755004"/>
                  </a:lnTo>
                  <a:lnTo>
                    <a:pt x="589226" y="762455"/>
                  </a:lnTo>
                  <a:lnTo>
                    <a:pt x="590157" y="773010"/>
                  </a:lnTo>
                  <a:lnTo>
                    <a:pt x="592331" y="790085"/>
                  </a:lnTo>
                  <a:lnTo>
                    <a:pt x="587053" y="787911"/>
                  </a:lnTo>
                  <a:lnTo>
                    <a:pt x="581775" y="785738"/>
                  </a:lnTo>
                  <a:lnTo>
                    <a:pt x="579602" y="784807"/>
                  </a:lnTo>
                  <a:lnTo>
                    <a:pt x="577429" y="780461"/>
                  </a:lnTo>
                  <a:lnTo>
                    <a:pt x="575256" y="777356"/>
                  </a:lnTo>
                  <a:lnTo>
                    <a:pt x="572152" y="773010"/>
                  </a:lnTo>
                  <a:lnTo>
                    <a:pt x="572152" y="769906"/>
                  </a:lnTo>
                  <a:lnTo>
                    <a:pt x="566874" y="770837"/>
                  </a:lnTo>
                  <a:lnTo>
                    <a:pt x="562838" y="773010"/>
                  </a:lnTo>
                  <a:lnTo>
                    <a:pt x="559734" y="777356"/>
                  </a:lnTo>
                  <a:lnTo>
                    <a:pt x="555698" y="778288"/>
                  </a:lnTo>
                  <a:lnTo>
                    <a:pt x="552593" y="782634"/>
                  </a:lnTo>
                  <a:lnTo>
                    <a:pt x="548558" y="808090"/>
                  </a:lnTo>
                  <a:lnTo>
                    <a:pt x="548558" y="839756"/>
                  </a:lnTo>
                  <a:lnTo>
                    <a:pt x="543280" y="841929"/>
                  </a:lnTo>
                  <a:lnTo>
                    <a:pt x="539244" y="841929"/>
                  </a:lnTo>
                  <a:lnTo>
                    <a:pt x="536140" y="842860"/>
                  </a:lnTo>
                  <a:lnTo>
                    <a:pt x="532104" y="847207"/>
                  </a:lnTo>
                  <a:lnTo>
                    <a:pt x="531173" y="849380"/>
                  </a:lnTo>
                  <a:lnTo>
                    <a:pt x="528999" y="854657"/>
                  </a:lnTo>
                  <a:lnTo>
                    <a:pt x="509131" y="850311"/>
                  </a:lnTo>
                  <a:lnTo>
                    <a:pt x="494540" y="849380"/>
                  </a:lnTo>
                  <a:lnTo>
                    <a:pt x="485227" y="852484"/>
                  </a:lnTo>
                  <a:lnTo>
                    <a:pt x="478086" y="856830"/>
                  </a:lnTo>
                  <a:lnTo>
                    <a:pt x="472809" y="862108"/>
                  </a:lnTo>
                  <a:lnTo>
                    <a:pt x="463495" y="867386"/>
                  </a:lnTo>
                  <a:lnTo>
                    <a:pt x="452940" y="871732"/>
                  </a:lnTo>
                  <a:lnTo>
                    <a:pt x="443627" y="871732"/>
                  </a:lnTo>
                  <a:lnTo>
                    <a:pt x="436487" y="865523"/>
                  </a:lnTo>
                  <a:lnTo>
                    <a:pt x="431209" y="862418"/>
                  </a:lnTo>
                  <a:lnTo>
                    <a:pt x="423138" y="862418"/>
                  </a:lnTo>
                  <a:lnTo>
                    <a:pt x="411651" y="867696"/>
                  </a:lnTo>
                  <a:lnTo>
                    <a:pt x="406373" y="864592"/>
                  </a:lnTo>
                  <a:lnTo>
                    <a:pt x="402338" y="862418"/>
                  </a:lnTo>
                  <a:lnTo>
                    <a:pt x="401406" y="860245"/>
                  </a:lnTo>
                  <a:lnTo>
                    <a:pt x="397371" y="858072"/>
                  </a:lnTo>
                  <a:lnTo>
                    <a:pt x="392093" y="854968"/>
                  </a:lnTo>
                  <a:lnTo>
                    <a:pt x="392093" y="842239"/>
                  </a:lnTo>
                  <a:lnTo>
                    <a:pt x="394266" y="825165"/>
                  </a:lnTo>
                  <a:lnTo>
                    <a:pt x="395197" y="807159"/>
                  </a:lnTo>
                  <a:lnTo>
                    <a:pt x="397371" y="793500"/>
                  </a:lnTo>
                  <a:lnTo>
                    <a:pt x="399544" y="786049"/>
                  </a:lnTo>
                  <a:lnTo>
                    <a:pt x="399544" y="777667"/>
                  </a:lnTo>
                  <a:lnTo>
                    <a:pt x="387126" y="780771"/>
                  </a:lnTo>
                  <a:lnTo>
                    <a:pt x="375639" y="785117"/>
                  </a:lnTo>
                  <a:lnTo>
                    <a:pt x="360117" y="786049"/>
                  </a:lnTo>
                  <a:lnTo>
                    <a:pt x="361048" y="803123"/>
                  </a:lnTo>
                  <a:lnTo>
                    <a:pt x="361048" y="823302"/>
                  </a:lnTo>
                  <a:lnTo>
                    <a:pt x="365084" y="845654"/>
                  </a:lnTo>
                  <a:lnTo>
                    <a:pt x="372224" y="864592"/>
                  </a:lnTo>
                  <a:lnTo>
                    <a:pt x="370051" y="865523"/>
                  </a:lnTo>
                  <a:lnTo>
                    <a:pt x="370051" y="867696"/>
                  </a:lnTo>
                  <a:lnTo>
                    <a:pt x="370051" y="869869"/>
                  </a:lnTo>
                  <a:lnTo>
                    <a:pt x="367878" y="872042"/>
                  </a:lnTo>
                  <a:lnTo>
                    <a:pt x="353287" y="877320"/>
                  </a:lnTo>
                  <a:lnTo>
                    <a:pt x="337765" y="882597"/>
                  </a:lnTo>
                  <a:lnTo>
                    <a:pt x="324105" y="887875"/>
                  </a:lnTo>
                  <a:lnTo>
                    <a:pt x="313550" y="895326"/>
                  </a:lnTo>
                  <a:lnTo>
                    <a:pt x="308273" y="906812"/>
                  </a:lnTo>
                  <a:lnTo>
                    <a:pt x="306099" y="917367"/>
                  </a:lnTo>
                  <a:lnTo>
                    <a:pt x="298959" y="928854"/>
                  </a:lnTo>
                  <a:lnTo>
                    <a:pt x="264500" y="939409"/>
                  </a:lnTo>
                  <a:lnTo>
                    <a:pt x="262327" y="943755"/>
                  </a:lnTo>
                  <a:lnTo>
                    <a:pt x="260154" y="946860"/>
                  </a:lnTo>
                  <a:lnTo>
                    <a:pt x="260154" y="951206"/>
                  </a:lnTo>
                  <a:lnTo>
                    <a:pt x="260154" y="954310"/>
                  </a:lnTo>
                  <a:lnTo>
                    <a:pt x="260154" y="958657"/>
                  </a:lnTo>
                  <a:lnTo>
                    <a:pt x="259222" y="961761"/>
                  </a:lnTo>
                  <a:lnTo>
                    <a:pt x="257049" y="963934"/>
                  </a:lnTo>
                  <a:lnTo>
                    <a:pt x="251771" y="966107"/>
                  </a:lnTo>
                  <a:lnTo>
                    <a:pt x="247736" y="967039"/>
                  </a:lnTo>
                  <a:lnTo>
                    <a:pt x="242458" y="969212"/>
                  </a:lnTo>
                  <a:lnTo>
                    <a:pt x="238422" y="973558"/>
                  </a:lnTo>
                  <a:lnTo>
                    <a:pt x="235318" y="971385"/>
                  </a:lnTo>
                  <a:lnTo>
                    <a:pt x="231282" y="969212"/>
                  </a:lnTo>
                  <a:lnTo>
                    <a:pt x="228178" y="969212"/>
                  </a:lnTo>
                  <a:lnTo>
                    <a:pt x="226004" y="967039"/>
                  </a:lnTo>
                  <a:lnTo>
                    <a:pt x="220727" y="966107"/>
                  </a:lnTo>
                  <a:lnTo>
                    <a:pt x="215449" y="966107"/>
                  </a:lnTo>
                  <a:lnTo>
                    <a:pt x="215449" y="986286"/>
                  </a:lnTo>
                  <a:lnTo>
                    <a:pt x="209240" y="986286"/>
                  </a:lnTo>
                  <a:lnTo>
                    <a:pt x="203963" y="986286"/>
                  </a:lnTo>
                  <a:lnTo>
                    <a:pt x="198685" y="988459"/>
                  </a:lnTo>
                  <a:lnTo>
                    <a:pt x="194650" y="989391"/>
                  </a:lnTo>
                  <a:lnTo>
                    <a:pt x="188441" y="989391"/>
                  </a:lnTo>
                  <a:lnTo>
                    <a:pt x="184405" y="991564"/>
                  </a:lnTo>
                  <a:lnTo>
                    <a:pt x="181300" y="991564"/>
                  </a:lnTo>
                  <a:lnTo>
                    <a:pt x="179127" y="993737"/>
                  </a:lnTo>
                  <a:lnTo>
                    <a:pt x="175091" y="995910"/>
                  </a:lnTo>
                  <a:lnTo>
                    <a:pt x="171987" y="996842"/>
                  </a:lnTo>
                  <a:lnTo>
                    <a:pt x="181300" y="1006465"/>
                  </a:lnTo>
                  <a:lnTo>
                    <a:pt x="193718" y="1013916"/>
                  </a:lnTo>
                  <a:lnTo>
                    <a:pt x="206136" y="1018262"/>
                  </a:lnTo>
                  <a:lnTo>
                    <a:pt x="218554" y="1021367"/>
                  </a:lnTo>
                  <a:lnTo>
                    <a:pt x="220727" y="1040304"/>
                  </a:lnTo>
                  <a:lnTo>
                    <a:pt x="222900" y="1056137"/>
                  </a:lnTo>
                  <a:lnTo>
                    <a:pt x="222900" y="1073211"/>
                  </a:lnTo>
                  <a:lnTo>
                    <a:pt x="218864" y="1088113"/>
                  </a:lnTo>
                  <a:lnTo>
                    <a:pt x="218864" y="1090286"/>
                  </a:lnTo>
                  <a:lnTo>
                    <a:pt x="218864" y="1091217"/>
                  </a:lnTo>
                  <a:lnTo>
                    <a:pt x="216691" y="1091217"/>
                  </a:lnTo>
                  <a:lnTo>
                    <a:pt x="216691" y="1093390"/>
                  </a:lnTo>
                  <a:lnTo>
                    <a:pt x="215760" y="1095563"/>
                  </a:lnTo>
                  <a:lnTo>
                    <a:pt x="202100" y="1100841"/>
                  </a:lnTo>
                  <a:lnTo>
                    <a:pt x="184405" y="1105187"/>
                  </a:lnTo>
                  <a:lnTo>
                    <a:pt x="166709" y="1105187"/>
                  </a:lnTo>
                  <a:lnTo>
                    <a:pt x="149945" y="1100841"/>
                  </a:lnTo>
                  <a:lnTo>
                    <a:pt x="135354" y="1095563"/>
                  </a:lnTo>
                  <a:lnTo>
                    <a:pt x="130077" y="1095563"/>
                  </a:lnTo>
                  <a:lnTo>
                    <a:pt x="126041" y="1097736"/>
                  </a:lnTo>
                  <a:lnTo>
                    <a:pt x="122936" y="1097736"/>
                  </a:lnTo>
                  <a:lnTo>
                    <a:pt x="120763" y="1097736"/>
                  </a:lnTo>
                  <a:lnTo>
                    <a:pt x="118590" y="1098668"/>
                  </a:lnTo>
                  <a:lnTo>
                    <a:pt x="116417" y="1103014"/>
                  </a:lnTo>
                  <a:lnTo>
                    <a:pt x="115796" y="1106739"/>
                  </a:lnTo>
                  <a:lnTo>
                    <a:pt x="111760" y="1119468"/>
                  </a:lnTo>
                  <a:lnTo>
                    <a:pt x="111760" y="1140578"/>
                  </a:lnTo>
                  <a:lnTo>
                    <a:pt x="111760" y="1163861"/>
                  </a:lnTo>
                  <a:lnTo>
                    <a:pt x="113934" y="1188076"/>
                  </a:lnTo>
                  <a:lnTo>
                    <a:pt x="116107" y="1208255"/>
                  </a:lnTo>
                  <a:lnTo>
                    <a:pt x="116107" y="1223157"/>
                  </a:lnTo>
                  <a:lnTo>
                    <a:pt x="119211" y="1223157"/>
                  </a:lnTo>
                  <a:lnTo>
                    <a:pt x="119211" y="1228434"/>
                  </a:lnTo>
                  <a:lnTo>
                    <a:pt x="126351" y="1228434"/>
                  </a:lnTo>
                  <a:lnTo>
                    <a:pt x="131629" y="1227503"/>
                  </a:lnTo>
                  <a:lnTo>
                    <a:pt x="135665" y="1227503"/>
                  </a:lnTo>
                  <a:lnTo>
                    <a:pt x="138769" y="1223157"/>
                  </a:lnTo>
                  <a:lnTo>
                    <a:pt x="144978" y="1225330"/>
                  </a:lnTo>
                  <a:lnTo>
                    <a:pt x="148083" y="1225330"/>
                  </a:lnTo>
                  <a:lnTo>
                    <a:pt x="152118" y="1227503"/>
                  </a:lnTo>
                  <a:lnTo>
                    <a:pt x="155223" y="1228434"/>
                  </a:lnTo>
                  <a:lnTo>
                    <a:pt x="157396" y="1230607"/>
                  </a:lnTo>
                  <a:lnTo>
                    <a:pt x="157396" y="1232780"/>
                  </a:lnTo>
                  <a:lnTo>
                    <a:pt x="157396" y="1234953"/>
                  </a:lnTo>
                  <a:lnTo>
                    <a:pt x="159569" y="1234953"/>
                  </a:lnTo>
                  <a:lnTo>
                    <a:pt x="159569" y="1235885"/>
                  </a:lnTo>
                  <a:lnTo>
                    <a:pt x="153360" y="1252959"/>
                  </a:lnTo>
                  <a:lnTo>
                    <a:pt x="142805" y="1265688"/>
                  </a:lnTo>
                  <a:lnTo>
                    <a:pt x="130387" y="1277174"/>
                  </a:lnTo>
                  <a:lnTo>
                    <a:pt x="116728" y="1287729"/>
                  </a:lnTo>
                  <a:lnTo>
                    <a:pt x="104310" y="1299216"/>
                  </a:lnTo>
                  <a:lnTo>
                    <a:pt x="94996" y="1314117"/>
                  </a:lnTo>
                  <a:lnTo>
                    <a:pt x="94065" y="1324672"/>
                  </a:lnTo>
                  <a:lnTo>
                    <a:pt x="94996" y="1337401"/>
                  </a:lnTo>
                  <a:lnTo>
                    <a:pt x="94996" y="1348887"/>
                  </a:lnTo>
                  <a:lnTo>
                    <a:pt x="91892" y="1357269"/>
                  </a:lnTo>
                  <a:lnTo>
                    <a:pt x="77301" y="1366893"/>
                  </a:lnTo>
                  <a:lnTo>
                    <a:pt x="62710" y="1374344"/>
                  </a:lnTo>
                  <a:lnTo>
                    <a:pt x="48119" y="1383967"/>
                  </a:lnTo>
                  <a:lnTo>
                    <a:pt x="35701" y="1394523"/>
                  </a:lnTo>
                  <a:lnTo>
                    <a:pt x="31666" y="1401973"/>
                  </a:lnTo>
                  <a:lnTo>
                    <a:pt x="24525" y="1415633"/>
                  </a:lnTo>
                  <a:lnTo>
                    <a:pt x="17385" y="1431466"/>
                  </a:lnTo>
                  <a:lnTo>
                    <a:pt x="10245" y="1450403"/>
                  </a:lnTo>
                  <a:lnTo>
                    <a:pt x="3104" y="1466236"/>
                  </a:lnTo>
                  <a:lnTo>
                    <a:pt x="0" y="1481137"/>
                  </a:lnTo>
                  <a:lnTo>
                    <a:pt x="0" y="1492623"/>
                  </a:lnTo>
                  <a:lnTo>
                    <a:pt x="3104" y="1500074"/>
                  </a:lnTo>
                  <a:lnTo>
                    <a:pt x="9313" y="1509698"/>
                  </a:lnTo>
                  <a:lnTo>
                    <a:pt x="12418" y="1518080"/>
                  </a:lnTo>
                  <a:lnTo>
                    <a:pt x="12418" y="1532981"/>
                  </a:lnTo>
                  <a:lnTo>
                    <a:pt x="10245" y="1542605"/>
                  </a:lnTo>
                  <a:lnTo>
                    <a:pt x="7140" y="1555334"/>
                  </a:lnTo>
                  <a:lnTo>
                    <a:pt x="3104" y="1570235"/>
                  </a:lnTo>
                  <a:lnTo>
                    <a:pt x="2173" y="1587309"/>
                  </a:lnTo>
                  <a:lnTo>
                    <a:pt x="5278" y="1597865"/>
                  </a:lnTo>
                  <a:lnTo>
                    <a:pt x="5278" y="1622079"/>
                  </a:lnTo>
                  <a:lnTo>
                    <a:pt x="14591" y="1633566"/>
                  </a:lnTo>
                  <a:lnTo>
                    <a:pt x="29182" y="1646294"/>
                  </a:lnTo>
                  <a:lnTo>
                    <a:pt x="45946" y="1659022"/>
                  </a:lnTo>
                  <a:lnTo>
                    <a:pt x="56501" y="1671751"/>
                  </a:lnTo>
                  <a:lnTo>
                    <a:pt x="65815" y="1695965"/>
                  </a:lnTo>
                  <a:lnTo>
                    <a:pt x="78232" y="1705589"/>
                  </a:lnTo>
                  <a:lnTo>
                    <a:pt x="92823" y="1713040"/>
                  </a:lnTo>
                  <a:lnTo>
                    <a:pt x="107414" y="1720491"/>
                  </a:lnTo>
                  <a:lnTo>
                    <a:pt x="122005" y="1727941"/>
                  </a:lnTo>
                  <a:lnTo>
                    <a:pt x="132560" y="1740670"/>
                  </a:lnTo>
                  <a:lnTo>
                    <a:pt x="139701" y="1738497"/>
                  </a:lnTo>
                  <a:lnTo>
                    <a:pt x="145910" y="1736323"/>
                  </a:lnTo>
                  <a:lnTo>
                    <a:pt x="149014" y="1733219"/>
                  </a:lnTo>
                  <a:lnTo>
                    <a:pt x="153050" y="1731046"/>
                  </a:lnTo>
                  <a:lnTo>
                    <a:pt x="161432" y="1733219"/>
                  </a:lnTo>
                  <a:lnTo>
                    <a:pt x="172918" y="1736323"/>
                  </a:lnTo>
                  <a:lnTo>
                    <a:pt x="185336" y="1736323"/>
                  </a:lnTo>
                  <a:lnTo>
                    <a:pt x="189372" y="1723595"/>
                  </a:lnTo>
                  <a:lnTo>
                    <a:pt x="224763" y="1731046"/>
                  </a:lnTo>
                  <a:lnTo>
                    <a:pt x="239354" y="1725768"/>
                  </a:lnTo>
                  <a:lnTo>
                    <a:pt x="257980" y="1718318"/>
                  </a:lnTo>
                  <a:lnTo>
                    <a:pt x="275676" y="1710867"/>
                  </a:lnTo>
                  <a:lnTo>
                    <a:pt x="290267" y="1713040"/>
                  </a:lnTo>
                  <a:lnTo>
                    <a:pt x="302685" y="1713971"/>
                  </a:lnTo>
                  <a:lnTo>
                    <a:pt x="316344" y="1716144"/>
                  </a:lnTo>
                  <a:lnTo>
                    <a:pt x="336213" y="1747810"/>
                  </a:lnTo>
                  <a:lnTo>
                    <a:pt x="343353" y="1747810"/>
                  </a:lnTo>
                  <a:lnTo>
                    <a:pt x="348631" y="1747810"/>
                  </a:lnTo>
                  <a:lnTo>
                    <a:pt x="353908" y="1745637"/>
                  </a:lnTo>
                  <a:lnTo>
                    <a:pt x="356081" y="1743464"/>
                  </a:lnTo>
                  <a:lnTo>
                    <a:pt x="360117" y="1740359"/>
                  </a:lnTo>
                  <a:lnTo>
                    <a:pt x="367257" y="1742532"/>
                  </a:lnTo>
                  <a:lnTo>
                    <a:pt x="372535" y="1742532"/>
                  </a:lnTo>
                  <a:lnTo>
                    <a:pt x="375639" y="1743464"/>
                  </a:lnTo>
                  <a:lnTo>
                    <a:pt x="379675" y="1747810"/>
                  </a:lnTo>
                  <a:lnTo>
                    <a:pt x="382780" y="1749983"/>
                  </a:lnTo>
                  <a:lnTo>
                    <a:pt x="388989" y="1753088"/>
                  </a:lnTo>
                  <a:lnTo>
                    <a:pt x="382780" y="1775440"/>
                  </a:lnTo>
                  <a:lnTo>
                    <a:pt x="377502" y="1795619"/>
                  </a:lnTo>
                  <a:lnTo>
                    <a:pt x="372224" y="1817971"/>
                  </a:lnTo>
                  <a:lnTo>
                    <a:pt x="388989" y="1835045"/>
                  </a:lnTo>
                  <a:lnTo>
                    <a:pt x="404511" y="1855224"/>
                  </a:lnTo>
                  <a:lnTo>
                    <a:pt x="421275" y="1877576"/>
                  </a:lnTo>
                  <a:lnTo>
                    <a:pt x="431830" y="1899928"/>
                  </a:lnTo>
                  <a:lnTo>
                    <a:pt x="435866" y="1917003"/>
                  </a:lnTo>
                  <a:lnTo>
                    <a:pt x="435866" y="1929731"/>
                  </a:lnTo>
                  <a:lnTo>
                    <a:pt x="438039" y="1942459"/>
                  </a:lnTo>
                  <a:lnTo>
                    <a:pt x="445179" y="1957361"/>
                  </a:lnTo>
                  <a:lnTo>
                    <a:pt x="438970" y="1972262"/>
                  </a:lnTo>
                  <a:lnTo>
                    <a:pt x="431830" y="1989337"/>
                  </a:lnTo>
                  <a:lnTo>
                    <a:pt x="421275" y="2009516"/>
                  </a:lnTo>
                  <a:lnTo>
                    <a:pt x="414135" y="2027522"/>
                  </a:lnTo>
                  <a:lnTo>
                    <a:pt x="410099" y="2048632"/>
                  </a:lnTo>
                  <a:lnTo>
                    <a:pt x="412272" y="2066638"/>
                  </a:lnTo>
                  <a:lnTo>
                    <a:pt x="419412" y="2081539"/>
                  </a:lnTo>
                  <a:lnTo>
                    <a:pt x="430899" y="2096441"/>
                  </a:lnTo>
                  <a:lnTo>
                    <a:pt x="441454" y="2113515"/>
                  </a:lnTo>
                  <a:lnTo>
                    <a:pt x="448594" y="2128416"/>
                  </a:lnTo>
                  <a:lnTo>
                    <a:pt x="448594" y="2133694"/>
                  </a:lnTo>
                  <a:lnTo>
                    <a:pt x="448594" y="2138972"/>
                  </a:lnTo>
                  <a:lnTo>
                    <a:pt x="446421" y="2143318"/>
                  </a:lnTo>
                  <a:lnTo>
                    <a:pt x="445490" y="2148595"/>
                  </a:lnTo>
                  <a:lnTo>
                    <a:pt x="445490" y="2151700"/>
                  </a:lnTo>
                  <a:lnTo>
                    <a:pt x="445490" y="2156046"/>
                  </a:lnTo>
                  <a:lnTo>
                    <a:pt x="452630" y="2159151"/>
                  </a:lnTo>
                  <a:lnTo>
                    <a:pt x="450457" y="2163497"/>
                  </a:lnTo>
                  <a:lnTo>
                    <a:pt x="448284" y="2166601"/>
                  </a:lnTo>
                  <a:lnTo>
                    <a:pt x="448284" y="2170948"/>
                  </a:lnTo>
                  <a:lnTo>
                    <a:pt x="446111" y="2176225"/>
                  </a:lnTo>
                  <a:lnTo>
                    <a:pt x="448284" y="2181503"/>
                  </a:lnTo>
                  <a:lnTo>
                    <a:pt x="450457" y="2181503"/>
                  </a:lnTo>
                  <a:lnTo>
                    <a:pt x="452630" y="2185849"/>
                  </a:lnTo>
                  <a:lnTo>
                    <a:pt x="455734" y="2186780"/>
                  </a:lnTo>
                  <a:lnTo>
                    <a:pt x="459770" y="2191127"/>
                  </a:lnTo>
                  <a:lnTo>
                    <a:pt x="459770" y="2193300"/>
                  </a:lnTo>
                  <a:lnTo>
                    <a:pt x="455734" y="2206028"/>
                  </a:lnTo>
                  <a:lnTo>
                    <a:pt x="465048" y="2224034"/>
                  </a:lnTo>
                  <a:lnTo>
                    <a:pt x="479639" y="2242971"/>
                  </a:lnTo>
                  <a:lnTo>
                    <a:pt x="494230" y="2260046"/>
                  </a:lnTo>
                  <a:lnTo>
                    <a:pt x="504785" y="2278051"/>
                  </a:lnTo>
                  <a:lnTo>
                    <a:pt x="506958" y="2290780"/>
                  </a:lnTo>
                  <a:lnTo>
                    <a:pt x="506958" y="2303508"/>
                  </a:lnTo>
                  <a:lnTo>
                    <a:pt x="506958" y="2314994"/>
                  </a:lnTo>
                  <a:lnTo>
                    <a:pt x="509131" y="2324618"/>
                  </a:lnTo>
                  <a:lnTo>
                    <a:pt x="512236" y="2327723"/>
                  </a:lnTo>
                  <a:lnTo>
                    <a:pt x="516271" y="2333000"/>
                  </a:lnTo>
                  <a:lnTo>
                    <a:pt x="519376" y="2335173"/>
                  </a:lnTo>
                  <a:lnTo>
                    <a:pt x="523411" y="2339520"/>
                  </a:lnTo>
                  <a:lnTo>
                    <a:pt x="528689" y="2342624"/>
                  </a:lnTo>
                  <a:lnTo>
                    <a:pt x="553835" y="2337347"/>
                  </a:lnTo>
                  <a:lnTo>
                    <a:pt x="582086" y="2332069"/>
                  </a:lnTo>
                  <a:lnTo>
                    <a:pt x="609095" y="2324618"/>
                  </a:lnTo>
                  <a:lnTo>
                    <a:pt x="636103" y="2317168"/>
                  </a:lnTo>
                  <a:lnTo>
                    <a:pt x="657834" y="2303508"/>
                  </a:lnTo>
                  <a:lnTo>
                    <a:pt x="675530" y="2287675"/>
                  </a:lnTo>
                  <a:lnTo>
                    <a:pt x="684843" y="2270601"/>
                  </a:lnTo>
                  <a:lnTo>
                    <a:pt x="691984" y="2253526"/>
                  </a:lnTo>
                  <a:lnTo>
                    <a:pt x="715888" y="2233347"/>
                  </a:lnTo>
                  <a:lnTo>
                    <a:pt x="718992" y="2218446"/>
                  </a:lnTo>
                  <a:lnTo>
                    <a:pt x="721165" y="2203544"/>
                  </a:lnTo>
                  <a:lnTo>
                    <a:pt x="723339" y="2188643"/>
                  </a:lnTo>
                  <a:lnTo>
                    <a:pt x="728616" y="2175915"/>
                  </a:lnTo>
                  <a:lnTo>
                    <a:pt x="748485" y="2171568"/>
                  </a:lnTo>
                  <a:lnTo>
                    <a:pt x="752520" y="2168464"/>
                  </a:lnTo>
                  <a:lnTo>
                    <a:pt x="753452" y="2164118"/>
                  </a:lnTo>
                  <a:lnTo>
                    <a:pt x="757488" y="2161013"/>
                  </a:lnTo>
                  <a:lnTo>
                    <a:pt x="759661" y="2158840"/>
                  </a:lnTo>
                  <a:lnTo>
                    <a:pt x="762765" y="2155736"/>
                  </a:lnTo>
                  <a:lnTo>
                    <a:pt x="768043" y="2151390"/>
                  </a:lnTo>
                  <a:lnTo>
                    <a:pt x="764938" y="2131211"/>
                  </a:lnTo>
                  <a:lnTo>
                    <a:pt x="757798" y="2114136"/>
                  </a:lnTo>
                  <a:lnTo>
                    <a:pt x="748485" y="2103581"/>
                  </a:lnTo>
                  <a:lnTo>
                    <a:pt x="757798" y="2084644"/>
                  </a:lnTo>
                  <a:lnTo>
                    <a:pt x="772389" y="2071915"/>
                  </a:lnTo>
                  <a:lnTo>
                    <a:pt x="790084" y="2062291"/>
                  </a:lnTo>
                  <a:lnTo>
                    <a:pt x="808711" y="2053909"/>
                  </a:lnTo>
                  <a:lnTo>
                    <a:pt x="824234" y="2042423"/>
                  </a:lnTo>
                  <a:lnTo>
                    <a:pt x="835720" y="2019140"/>
                  </a:lnTo>
                  <a:lnTo>
                    <a:pt x="837893" y="1996787"/>
                  </a:lnTo>
                  <a:lnTo>
                    <a:pt x="831684" y="1974435"/>
                  </a:lnTo>
                  <a:lnTo>
                    <a:pt x="824544" y="1952083"/>
                  </a:lnTo>
                  <a:lnTo>
                    <a:pt x="817404" y="1931904"/>
                  </a:lnTo>
                  <a:lnTo>
                    <a:pt x="810263" y="1909552"/>
                  </a:lnTo>
                  <a:lnTo>
                    <a:pt x="807159" y="1887200"/>
                  </a:lnTo>
                  <a:lnTo>
                    <a:pt x="812437" y="1862985"/>
                  </a:lnTo>
                  <a:lnTo>
                    <a:pt x="827027" y="1837529"/>
                  </a:lnTo>
                  <a:lnTo>
                    <a:pt x="845654" y="1815177"/>
                  </a:lnTo>
                  <a:lnTo>
                    <a:pt x="867385" y="1794066"/>
                  </a:lnTo>
                  <a:lnTo>
                    <a:pt x="890358" y="1776060"/>
                  </a:lnTo>
                  <a:lnTo>
                    <a:pt x="912090" y="1757123"/>
                  </a:lnTo>
                  <a:lnTo>
                    <a:pt x="931958" y="1736944"/>
                  </a:lnTo>
                  <a:lnTo>
                    <a:pt x="945618" y="1718938"/>
                  </a:lnTo>
                  <a:lnTo>
                    <a:pt x="958036" y="1696586"/>
                  </a:lnTo>
                  <a:lnTo>
                    <a:pt x="968591" y="1674234"/>
                  </a:lnTo>
                  <a:lnTo>
                    <a:pt x="975731" y="1655297"/>
                  </a:lnTo>
                  <a:lnTo>
                    <a:pt x="979767" y="1642569"/>
                  </a:lnTo>
                  <a:lnTo>
                    <a:pt x="979767" y="1631393"/>
                  </a:lnTo>
                  <a:lnTo>
                    <a:pt x="985044" y="1621769"/>
                  </a:lnTo>
                  <a:lnTo>
                    <a:pt x="985044" y="1618665"/>
                  </a:lnTo>
                  <a:lnTo>
                    <a:pt x="963313" y="1621769"/>
                  </a:lnTo>
                  <a:lnTo>
                    <a:pt x="939409" y="1627046"/>
                  </a:lnTo>
                  <a:lnTo>
                    <a:pt x="914263" y="1633255"/>
                  </a:lnTo>
                  <a:lnTo>
                    <a:pt x="895636" y="1641637"/>
                  </a:lnTo>
                  <a:lnTo>
                    <a:pt x="880114" y="1640706"/>
                  </a:lnTo>
                  <a:lnTo>
                    <a:pt x="874836" y="1634497"/>
                  </a:lnTo>
                  <a:lnTo>
                    <a:pt x="872663" y="1629220"/>
                  </a:lnTo>
                  <a:lnTo>
                    <a:pt x="872663" y="1623942"/>
                  </a:lnTo>
                  <a:lnTo>
                    <a:pt x="872663" y="1616491"/>
                  </a:lnTo>
                  <a:lnTo>
                    <a:pt x="868627" y="1611214"/>
                  </a:lnTo>
                  <a:lnTo>
                    <a:pt x="854036" y="1599727"/>
                  </a:lnTo>
                  <a:lnTo>
                    <a:pt x="836341" y="1589172"/>
                  </a:lnTo>
                  <a:lnTo>
                    <a:pt x="819577" y="1577686"/>
                  </a:lnTo>
                  <a:lnTo>
                    <a:pt x="809022" y="1564957"/>
                  </a:lnTo>
                  <a:lnTo>
                    <a:pt x="804986" y="1553471"/>
                  </a:lnTo>
                  <a:lnTo>
                    <a:pt x="802813" y="1545089"/>
                  </a:lnTo>
                  <a:lnTo>
                    <a:pt x="799708" y="1533602"/>
                  </a:lnTo>
                  <a:lnTo>
                    <a:pt x="797535" y="1530498"/>
                  </a:lnTo>
                  <a:lnTo>
                    <a:pt x="792258" y="1526152"/>
                  </a:lnTo>
                  <a:lnTo>
                    <a:pt x="786980" y="1523047"/>
                  </a:lnTo>
                  <a:lnTo>
                    <a:pt x="782944" y="1517770"/>
                  </a:lnTo>
                  <a:lnTo>
                    <a:pt x="779840" y="1513423"/>
                  </a:lnTo>
                  <a:lnTo>
                    <a:pt x="779840" y="1476480"/>
                  </a:lnTo>
                  <a:lnTo>
                    <a:pt x="777667" y="1471203"/>
                  </a:lnTo>
                  <a:lnTo>
                    <a:pt x="772389" y="1466856"/>
                  </a:lnTo>
                  <a:lnTo>
                    <a:pt x="768353" y="1463752"/>
                  </a:lnTo>
                  <a:lnTo>
                    <a:pt x="763076" y="1459406"/>
                  </a:lnTo>
                  <a:lnTo>
                    <a:pt x="759971" y="1456301"/>
                  </a:lnTo>
                  <a:lnTo>
                    <a:pt x="750658" y="1436122"/>
                  </a:lnTo>
                  <a:lnTo>
                    <a:pt x="743518" y="1415943"/>
                  </a:lnTo>
                  <a:lnTo>
                    <a:pt x="736377" y="1393591"/>
                  </a:lnTo>
                  <a:lnTo>
                    <a:pt x="724891" y="1374654"/>
                  </a:lnTo>
                  <a:lnTo>
                    <a:pt x="712473" y="1357580"/>
                  </a:lnTo>
                  <a:lnTo>
                    <a:pt x="712473" y="1350129"/>
                  </a:lnTo>
                  <a:lnTo>
                    <a:pt x="716509" y="1350129"/>
                  </a:lnTo>
                  <a:lnTo>
                    <a:pt x="719613" y="1357580"/>
                  </a:lnTo>
                  <a:lnTo>
                    <a:pt x="723649" y="1363788"/>
                  </a:lnTo>
                  <a:lnTo>
                    <a:pt x="726753" y="1366893"/>
                  </a:lnTo>
                  <a:lnTo>
                    <a:pt x="730789" y="1369066"/>
                  </a:lnTo>
                  <a:lnTo>
                    <a:pt x="733894" y="1371239"/>
                  </a:lnTo>
                  <a:lnTo>
                    <a:pt x="737930" y="1372170"/>
                  </a:lnTo>
                  <a:lnTo>
                    <a:pt x="738861" y="1376517"/>
                  </a:lnTo>
                  <a:lnTo>
                    <a:pt x="745070" y="1378690"/>
                  </a:lnTo>
                  <a:lnTo>
                    <a:pt x="755625" y="1386141"/>
                  </a:lnTo>
                  <a:lnTo>
                    <a:pt x="762765" y="1396696"/>
                  </a:lnTo>
                  <a:lnTo>
                    <a:pt x="768043" y="1409424"/>
                  </a:lnTo>
                  <a:lnTo>
                    <a:pt x="774252" y="1423084"/>
                  </a:lnTo>
                  <a:lnTo>
                    <a:pt x="779529" y="1435812"/>
                  </a:lnTo>
                  <a:lnTo>
                    <a:pt x="799398" y="1448540"/>
                  </a:lnTo>
                  <a:lnTo>
                    <a:pt x="804675" y="1459095"/>
                  </a:lnTo>
                  <a:lnTo>
                    <a:pt x="806848" y="1472755"/>
                  </a:lnTo>
                  <a:lnTo>
                    <a:pt x="809022" y="1485483"/>
                  </a:lnTo>
                  <a:lnTo>
                    <a:pt x="812126" y="1496038"/>
                  </a:lnTo>
                  <a:lnTo>
                    <a:pt x="824544" y="1510940"/>
                  </a:lnTo>
                  <a:lnTo>
                    <a:pt x="838204" y="1525841"/>
                  </a:lnTo>
                  <a:lnTo>
                    <a:pt x="850621" y="1542916"/>
                  </a:lnTo>
                  <a:lnTo>
                    <a:pt x="859935" y="1560922"/>
                  </a:lnTo>
                  <a:lnTo>
                    <a:pt x="860866" y="1572408"/>
                  </a:lnTo>
                  <a:lnTo>
                    <a:pt x="860866" y="1582963"/>
                  </a:lnTo>
                  <a:lnTo>
                    <a:pt x="863039" y="1594450"/>
                  </a:lnTo>
                  <a:lnTo>
                    <a:pt x="868317" y="1605005"/>
                  </a:lnTo>
                  <a:lnTo>
                    <a:pt x="870490" y="1609351"/>
                  </a:lnTo>
                  <a:lnTo>
                    <a:pt x="872663" y="1611524"/>
                  </a:lnTo>
                  <a:lnTo>
                    <a:pt x="874836" y="1612456"/>
                  </a:lnTo>
                  <a:lnTo>
                    <a:pt x="875767" y="1612456"/>
                  </a:lnTo>
                  <a:lnTo>
                    <a:pt x="879803" y="1614629"/>
                  </a:lnTo>
                  <a:lnTo>
                    <a:pt x="889117" y="1614629"/>
                  </a:lnTo>
                  <a:lnTo>
                    <a:pt x="901534" y="1611524"/>
                  </a:lnTo>
                  <a:lnTo>
                    <a:pt x="913952" y="1604074"/>
                  </a:lnTo>
                  <a:lnTo>
                    <a:pt x="928543" y="1597865"/>
                  </a:lnTo>
                  <a:lnTo>
                    <a:pt x="946239" y="1592587"/>
                  </a:lnTo>
                  <a:lnTo>
                    <a:pt x="963003" y="1589483"/>
                  </a:lnTo>
                  <a:lnTo>
                    <a:pt x="979767" y="1582032"/>
                  </a:lnTo>
                  <a:lnTo>
                    <a:pt x="992185" y="1572408"/>
                  </a:lnTo>
                  <a:lnTo>
                    <a:pt x="1002740" y="1560922"/>
                  </a:lnTo>
                  <a:lnTo>
                    <a:pt x="1016399" y="1553471"/>
                  </a:lnTo>
                  <a:lnTo>
                    <a:pt x="1039372" y="1553471"/>
                  </a:lnTo>
                  <a:lnTo>
                    <a:pt x="1039372" y="1544468"/>
                  </a:lnTo>
                  <a:lnTo>
                    <a:pt x="1057999" y="1531740"/>
                  </a:lnTo>
                  <a:lnTo>
                    <a:pt x="1075694" y="1520253"/>
                  </a:lnTo>
                  <a:lnTo>
                    <a:pt x="1075694" y="1500074"/>
                  </a:lnTo>
                  <a:lnTo>
                    <a:pt x="1089354" y="1494797"/>
                  </a:lnTo>
                  <a:lnTo>
                    <a:pt x="1095563" y="1487346"/>
                  </a:lnTo>
                  <a:lnTo>
                    <a:pt x="1101772" y="1477722"/>
                  </a:lnTo>
                  <a:lnTo>
                    <a:pt x="1108912" y="1468098"/>
                  </a:lnTo>
                  <a:lnTo>
                    <a:pt x="1087181" y="1450092"/>
                  </a:lnTo>
                  <a:lnTo>
                    <a:pt x="1060172" y="1435191"/>
                  </a:lnTo>
                  <a:lnTo>
                    <a:pt x="1057999" y="1420290"/>
                  </a:lnTo>
                  <a:lnTo>
                    <a:pt x="1055826" y="1401352"/>
                  </a:lnTo>
                  <a:lnTo>
                    <a:pt x="1035958" y="1416254"/>
                  </a:lnTo>
                  <a:lnTo>
                    <a:pt x="1019193" y="1435191"/>
                  </a:lnTo>
                  <a:lnTo>
                    <a:pt x="1008638" y="1435191"/>
                  </a:lnTo>
                  <a:lnTo>
                    <a:pt x="999325" y="1437364"/>
                  </a:lnTo>
                  <a:lnTo>
                    <a:pt x="992185" y="1438295"/>
                  </a:lnTo>
                  <a:lnTo>
                    <a:pt x="990011" y="1433018"/>
                  </a:lnTo>
                  <a:lnTo>
                    <a:pt x="989080" y="1427740"/>
                  </a:lnTo>
                  <a:lnTo>
                    <a:pt x="989080" y="1422463"/>
                  </a:lnTo>
                  <a:lnTo>
                    <a:pt x="986907" y="1416254"/>
                  </a:lnTo>
                  <a:lnTo>
                    <a:pt x="984734" y="1410976"/>
                  </a:lnTo>
                  <a:lnTo>
                    <a:pt x="979456" y="1408803"/>
                  </a:lnTo>
                  <a:lnTo>
                    <a:pt x="977283" y="1408803"/>
                  </a:lnTo>
                  <a:lnTo>
                    <a:pt x="975110" y="1408803"/>
                  </a:lnTo>
                  <a:lnTo>
                    <a:pt x="975110" y="1410976"/>
                  </a:lnTo>
                  <a:lnTo>
                    <a:pt x="974179" y="1413149"/>
                  </a:lnTo>
                  <a:lnTo>
                    <a:pt x="972006" y="1418427"/>
                  </a:lnTo>
                  <a:lnTo>
                    <a:pt x="964865" y="1407872"/>
                  </a:lnTo>
                  <a:lnTo>
                    <a:pt x="957725" y="1392970"/>
                  </a:lnTo>
                  <a:lnTo>
                    <a:pt x="948412" y="1375896"/>
                  </a:lnTo>
                  <a:lnTo>
                    <a:pt x="943134" y="1358821"/>
                  </a:lnTo>
                  <a:lnTo>
                    <a:pt x="939098" y="1343920"/>
                  </a:lnTo>
                  <a:lnTo>
                    <a:pt x="946239" y="1343920"/>
                  </a:lnTo>
                  <a:lnTo>
                    <a:pt x="950274" y="1343920"/>
                  </a:lnTo>
                  <a:lnTo>
                    <a:pt x="952448" y="1343920"/>
                  </a:lnTo>
                  <a:lnTo>
                    <a:pt x="953379" y="1343920"/>
                  </a:lnTo>
                  <a:lnTo>
                    <a:pt x="955552" y="1343920"/>
                  </a:lnTo>
                  <a:lnTo>
                    <a:pt x="967039" y="1353544"/>
                  </a:lnTo>
                  <a:lnTo>
                    <a:pt x="972316" y="1363167"/>
                  </a:lnTo>
                  <a:lnTo>
                    <a:pt x="975421" y="1373723"/>
                  </a:lnTo>
                  <a:lnTo>
                    <a:pt x="984734" y="1381173"/>
                  </a:lnTo>
                  <a:lnTo>
                    <a:pt x="997152" y="1388624"/>
                  </a:lnTo>
                  <a:lnTo>
                    <a:pt x="1008638" y="1393902"/>
                  </a:lnTo>
                  <a:lnTo>
                    <a:pt x="1019193" y="1401352"/>
                  </a:lnTo>
                  <a:lnTo>
                    <a:pt x="1031611" y="1401352"/>
                  </a:lnTo>
                  <a:lnTo>
                    <a:pt x="1040925" y="1400421"/>
                  </a:lnTo>
                  <a:lnTo>
                    <a:pt x="1048065" y="1398248"/>
                  </a:lnTo>
                  <a:lnTo>
                    <a:pt x="1059551" y="1393902"/>
                  </a:lnTo>
                  <a:lnTo>
                    <a:pt x="1066692" y="1407561"/>
                  </a:lnTo>
                  <a:lnTo>
                    <a:pt x="1071969" y="1418116"/>
                  </a:lnTo>
                  <a:lnTo>
                    <a:pt x="1102082" y="1420290"/>
                  </a:lnTo>
                  <a:lnTo>
                    <a:pt x="1133438" y="1422463"/>
                  </a:lnTo>
                  <a:lnTo>
                    <a:pt x="1164793" y="1422463"/>
                  </a:lnTo>
                  <a:lnTo>
                    <a:pt x="1194906" y="1418116"/>
                  </a:lnTo>
                  <a:lnTo>
                    <a:pt x="1206392" y="1429603"/>
                  </a:lnTo>
                  <a:lnTo>
                    <a:pt x="1218810" y="1437985"/>
                  </a:lnTo>
                  <a:lnTo>
                    <a:pt x="1231228" y="1447609"/>
                  </a:lnTo>
                  <a:lnTo>
                    <a:pt x="1238368" y="1458164"/>
                  </a:lnTo>
                  <a:lnTo>
                    <a:pt x="1235264" y="1471824"/>
                  </a:lnTo>
                  <a:lnTo>
                    <a:pt x="1238368" y="1474928"/>
                  </a:lnTo>
                  <a:lnTo>
                    <a:pt x="1242404" y="1479274"/>
                  </a:lnTo>
                  <a:lnTo>
                    <a:pt x="1247681" y="1482379"/>
                  </a:lnTo>
                  <a:lnTo>
                    <a:pt x="1251717" y="1486725"/>
                  </a:lnTo>
                  <a:lnTo>
                    <a:pt x="1262273" y="1487656"/>
                  </a:lnTo>
                  <a:lnTo>
                    <a:pt x="1271586" y="1487656"/>
                  </a:lnTo>
                  <a:lnTo>
                    <a:pt x="1284004" y="1486725"/>
                  </a:lnTo>
                  <a:lnTo>
                    <a:pt x="1288039" y="1524910"/>
                  </a:lnTo>
                  <a:lnTo>
                    <a:pt x="1296422" y="1556575"/>
                  </a:lnTo>
                  <a:lnTo>
                    <a:pt x="1308840" y="1586068"/>
                  </a:lnTo>
                  <a:lnTo>
                    <a:pt x="1327466" y="1613697"/>
                  </a:lnTo>
                  <a:lnTo>
                    <a:pt x="1327466" y="1615870"/>
                  </a:lnTo>
                  <a:lnTo>
                    <a:pt x="1325293" y="1618044"/>
                  </a:lnTo>
                  <a:lnTo>
                    <a:pt x="1323120" y="1621148"/>
                  </a:lnTo>
                  <a:lnTo>
                    <a:pt x="1322188" y="1625494"/>
                  </a:lnTo>
                  <a:lnTo>
                    <a:pt x="1323120" y="1628599"/>
                  </a:lnTo>
                  <a:lnTo>
                    <a:pt x="1329329" y="1645673"/>
                  </a:lnTo>
                  <a:lnTo>
                    <a:pt x="1339884" y="1665852"/>
                  </a:lnTo>
                  <a:lnTo>
                    <a:pt x="1351370" y="1678581"/>
                  </a:lnTo>
                  <a:lnTo>
                    <a:pt x="1352302" y="1680754"/>
                  </a:lnTo>
                  <a:lnTo>
                    <a:pt x="1354475" y="1680754"/>
                  </a:lnTo>
                  <a:lnTo>
                    <a:pt x="1356648" y="1682927"/>
                  </a:lnTo>
                  <a:lnTo>
                    <a:pt x="1358821" y="1682927"/>
                  </a:lnTo>
                  <a:lnTo>
                    <a:pt x="1378690" y="1658712"/>
                  </a:lnTo>
                  <a:lnTo>
                    <a:pt x="1391108" y="1633255"/>
                  </a:lnTo>
                  <a:lnTo>
                    <a:pt x="1400421" y="1601590"/>
                  </a:lnTo>
                  <a:lnTo>
                    <a:pt x="1403525" y="1564647"/>
                  </a:lnTo>
                  <a:lnTo>
                    <a:pt x="1415943" y="1557196"/>
                  </a:lnTo>
                  <a:lnTo>
                    <a:pt x="1425257" y="1547572"/>
                  </a:lnTo>
                  <a:lnTo>
                    <a:pt x="1434570" y="1540122"/>
                  </a:lnTo>
                  <a:lnTo>
                    <a:pt x="1451334" y="1540122"/>
                  </a:lnTo>
                  <a:lnTo>
                    <a:pt x="1463752" y="1507214"/>
                  </a:lnTo>
                  <a:lnTo>
                    <a:pt x="1470892" y="1501937"/>
                  </a:lnTo>
                  <a:lnTo>
                    <a:pt x="1478032" y="1499764"/>
                  </a:lnTo>
                  <a:lnTo>
                    <a:pt x="1485172" y="1499764"/>
                  </a:lnTo>
                  <a:lnTo>
                    <a:pt x="1488277" y="1497591"/>
                  </a:lnTo>
                  <a:lnTo>
                    <a:pt x="1493555" y="1490140"/>
                  </a:lnTo>
                  <a:lnTo>
                    <a:pt x="1497590" y="1475239"/>
                  </a:lnTo>
                  <a:lnTo>
                    <a:pt x="1512181" y="1475239"/>
                  </a:lnTo>
                  <a:lnTo>
                    <a:pt x="1526772" y="1477412"/>
                  </a:lnTo>
                  <a:lnTo>
                    <a:pt x="1543536" y="1475239"/>
                  </a:lnTo>
                  <a:lnTo>
                    <a:pt x="1544468" y="1473065"/>
                  </a:lnTo>
                  <a:lnTo>
                    <a:pt x="1546641" y="1472134"/>
                  </a:lnTo>
                  <a:lnTo>
                    <a:pt x="1548814" y="1467788"/>
                  </a:lnTo>
                  <a:lnTo>
                    <a:pt x="1550987" y="1465615"/>
                  </a:lnTo>
                  <a:lnTo>
                    <a:pt x="1554092" y="1462510"/>
                  </a:lnTo>
                  <a:lnTo>
                    <a:pt x="1565578" y="1480516"/>
                  </a:lnTo>
                  <a:lnTo>
                    <a:pt x="1573960" y="1495418"/>
                  </a:lnTo>
                  <a:lnTo>
                    <a:pt x="1585447" y="1509077"/>
                  </a:lnTo>
                  <a:lnTo>
                    <a:pt x="1592587" y="1523979"/>
                  </a:lnTo>
                  <a:lnTo>
                    <a:pt x="1597864" y="1541984"/>
                  </a:lnTo>
                  <a:lnTo>
                    <a:pt x="1597864" y="1564337"/>
                  </a:lnTo>
                  <a:lnTo>
                    <a:pt x="1600037" y="1566509"/>
                  </a:lnTo>
                  <a:lnTo>
                    <a:pt x="1600969" y="1566509"/>
                  </a:lnTo>
                  <a:lnTo>
                    <a:pt x="1600969" y="1567441"/>
                  </a:lnTo>
                  <a:lnTo>
                    <a:pt x="1603142" y="1567441"/>
                  </a:lnTo>
                  <a:lnTo>
                    <a:pt x="1610282" y="1567441"/>
                  </a:lnTo>
                  <a:lnTo>
                    <a:pt x="1617422" y="1566509"/>
                  </a:lnTo>
                  <a:lnTo>
                    <a:pt x="1621458" y="1564337"/>
                  </a:lnTo>
                  <a:lnTo>
                    <a:pt x="1626736" y="1559990"/>
                  </a:lnTo>
                  <a:lnTo>
                    <a:pt x="1629840" y="1556886"/>
                  </a:lnTo>
                  <a:lnTo>
                    <a:pt x="1641327" y="1569614"/>
                  </a:lnTo>
                  <a:lnTo>
                    <a:pt x="1648467" y="1586688"/>
                  </a:lnTo>
                  <a:lnTo>
                    <a:pt x="1650640" y="1606867"/>
                  </a:lnTo>
                  <a:lnTo>
                    <a:pt x="1650640" y="1629220"/>
                  </a:lnTo>
                  <a:lnTo>
                    <a:pt x="1650640" y="1649399"/>
                  </a:lnTo>
                  <a:lnTo>
                    <a:pt x="1650640" y="1668336"/>
                  </a:lnTo>
                  <a:lnTo>
                    <a:pt x="1653745" y="1683237"/>
                  </a:lnTo>
                  <a:lnTo>
                    <a:pt x="1653745" y="1686342"/>
                  </a:lnTo>
                  <a:lnTo>
                    <a:pt x="1663058" y="1683237"/>
                  </a:lnTo>
                  <a:lnTo>
                    <a:pt x="1663058" y="1686342"/>
                  </a:lnTo>
                  <a:lnTo>
                    <a:pt x="1672371" y="1699070"/>
                  </a:lnTo>
                  <a:lnTo>
                    <a:pt x="1677649" y="1713971"/>
                  </a:lnTo>
                  <a:lnTo>
                    <a:pt x="1682927" y="1728873"/>
                  </a:lnTo>
                  <a:lnTo>
                    <a:pt x="1686962" y="1745947"/>
                  </a:lnTo>
                  <a:lnTo>
                    <a:pt x="1693171" y="1760849"/>
                  </a:lnTo>
                  <a:lnTo>
                    <a:pt x="1702485" y="1768299"/>
                  </a:lnTo>
                  <a:lnTo>
                    <a:pt x="1704658" y="1770472"/>
                  </a:lnTo>
                  <a:lnTo>
                    <a:pt x="1715213" y="1775750"/>
                  </a:lnTo>
                  <a:lnTo>
                    <a:pt x="1726699" y="1785374"/>
                  </a:lnTo>
                  <a:lnTo>
                    <a:pt x="1737255" y="1785374"/>
                  </a:lnTo>
                  <a:lnTo>
                    <a:pt x="1736323" y="1758986"/>
                  </a:lnTo>
                  <a:lnTo>
                    <a:pt x="1729183" y="1733529"/>
                  </a:lnTo>
                  <a:lnTo>
                    <a:pt x="1717696" y="1711177"/>
                  </a:lnTo>
                  <a:lnTo>
                    <a:pt x="1703106" y="1696276"/>
                  </a:lnTo>
                  <a:lnTo>
                    <a:pt x="1700001" y="1694103"/>
                  </a:lnTo>
                  <a:lnTo>
                    <a:pt x="1695965" y="1694103"/>
                  </a:lnTo>
                  <a:lnTo>
                    <a:pt x="1692861" y="1694103"/>
                  </a:lnTo>
                  <a:lnTo>
                    <a:pt x="1688825" y="1694103"/>
                  </a:lnTo>
                  <a:lnTo>
                    <a:pt x="1687894" y="1691930"/>
                  </a:lnTo>
                  <a:lnTo>
                    <a:pt x="1681685" y="1681374"/>
                  </a:lnTo>
                  <a:lnTo>
                    <a:pt x="1680753" y="1671751"/>
                  </a:lnTo>
                  <a:lnTo>
                    <a:pt x="1676718" y="1664300"/>
                  </a:lnTo>
                  <a:lnTo>
                    <a:pt x="1667404" y="1659022"/>
                  </a:lnTo>
                  <a:lnTo>
                    <a:pt x="1676718" y="1634808"/>
                  </a:lnTo>
                  <a:lnTo>
                    <a:pt x="1683858" y="1605315"/>
                  </a:lnTo>
                  <a:lnTo>
                    <a:pt x="1700622" y="1618975"/>
                  </a:lnTo>
                  <a:lnTo>
                    <a:pt x="1716144" y="1631703"/>
                  </a:lnTo>
                  <a:lnTo>
                    <a:pt x="1730735" y="1644431"/>
                  </a:lnTo>
                  <a:lnTo>
                    <a:pt x="1742222" y="1659333"/>
                  </a:lnTo>
                  <a:lnTo>
                    <a:pt x="1747499" y="1679512"/>
                  </a:lnTo>
                  <a:lnTo>
                    <a:pt x="1754640" y="1679512"/>
                  </a:lnTo>
                  <a:lnTo>
                    <a:pt x="1815176" y="1629841"/>
                  </a:lnTo>
                  <a:lnTo>
                    <a:pt x="1813003" y="1600348"/>
                  </a:lnTo>
                  <a:lnTo>
                    <a:pt x="1807726" y="1576133"/>
                  </a:lnTo>
                  <a:lnTo>
                    <a:pt x="1796239" y="1558128"/>
                  </a:lnTo>
                  <a:lnTo>
                    <a:pt x="1783822" y="1541053"/>
                  </a:lnTo>
                  <a:lnTo>
                    <a:pt x="1767057" y="1525220"/>
                  </a:lnTo>
                  <a:lnTo>
                    <a:pt x="1769230" y="1510319"/>
                  </a:lnTo>
                  <a:lnTo>
                    <a:pt x="1774508" y="1500695"/>
                  </a:lnTo>
                  <a:lnTo>
                    <a:pt x="1780717" y="1495418"/>
                  </a:lnTo>
                  <a:lnTo>
                    <a:pt x="1787857" y="1489209"/>
                  </a:lnTo>
                  <a:lnTo>
                    <a:pt x="1794066" y="1480827"/>
                  </a:lnTo>
                  <a:lnTo>
                    <a:pt x="1800275" y="1480827"/>
                  </a:lnTo>
                  <a:lnTo>
                    <a:pt x="1805553" y="1481758"/>
                  </a:lnTo>
                  <a:lnTo>
                    <a:pt x="1807726" y="1481758"/>
                  </a:lnTo>
                  <a:lnTo>
                    <a:pt x="1810830" y="1483931"/>
                  </a:lnTo>
                  <a:lnTo>
                    <a:pt x="1813003" y="1488277"/>
                  </a:lnTo>
                  <a:lnTo>
                    <a:pt x="1816108" y="1493555"/>
                  </a:lnTo>
                  <a:lnTo>
                    <a:pt x="1818281" y="1496659"/>
                  </a:lnTo>
                  <a:lnTo>
                    <a:pt x="1816108" y="1501006"/>
                  </a:lnTo>
                  <a:lnTo>
                    <a:pt x="1815176" y="1504110"/>
                  </a:lnTo>
                  <a:lnTo>
                    <a:pt x="1811141" y="1506283"/>
                  </a:lnTo>
                  <a:lnTo>
                    <a:pt x="1808036" y="1506283"/>
                  </a:lnTo>
                  <a:lnTo>
                    <a:pt x="1804000" y="1508456"/>
                  </a:lnTo>
                  <a:lnTo>
                    <a:pt x="1804000" y="1518080"/>
                  </a:lnTo>
                  <a:lnTo>
                    <a:pt x="1804000" y="1523358"/>
                  </a:lnTo>
                  <a:lnTo>
                    <a:pt x="1806173" y="1528635"/>
                  </a:lnTo>
                  <a:lnTo>
                    <a:pt x="1808346" y="1533913"/>
                  </a:lnTo>
                  <a:lnTo>
                    <a:pt x="1811451" y="1532981"/>
                  </a:lnTo>
                  <a:lnTo>
                    <a:pt x="1813624" y="1532981"/>
                  </a:lnTo>
                  <a:lnTo>
                    <a:pt x="1815797" y="1532981"/>
                  </a:lnTo>
                  <a:lnTo>
                    <a:pt x="1816729" y="1530808"/>
                  </a:lnTo>
                  <a:lnTo>
                    <a:pt x="1818902" y="1530808"/>
                  </a:lnTo>
                  <a:lnTo>
                    <a:pt x="1826042" y="1526462"/>
                  </a:lnTo>
                  <a:lnTo>
                    <a:pt x="1830078" y="1523358"/>
                  </a:lnTo>
                  <a:lnTo>
                    <a:pt x="1831009" y="1521184"/>
                  </a:lnTo>
                  <a:lnTo>
                    <a:pt x="1835045" y="1518080"/>
                  </a:lnTo>
                  <a:lnTo>
                    <a:pt x="1838150" y="1513734"/>
                  </a:lnTo>
                  <a:lnTo>
                    <a:pt x="1837218" y="1508456"/>
                  </a:lnTo>
                  <a:lnTo>
                    <a:pt x="1837218" y="1503179"/>
                  </a:lnTo>
                  <a:lnTo>
                    <a:pt x="1835045" y="1501006"/>
                  </a:lnTo>
                  <a:lnTo>
                    <a:pt x="1835045" y="1498832"/>
                  </a:lnTo>
                  <a:lnTo>
                    <a:pt x="1835045" y="1495728"/>
                  </a:lnTo>
                  <a:lnTo>
                    <a:pt x="1835045" y="1491382"/>
                  </a:lnTo>
                  <a:lnTo>
                    <a:pt x="1835045" y="1483931"/>
                  </a:lnTo>
                  <a:lnTo>
                    <a:pt x="1862054" y="1478653"/>
                  </a:lnTo>
                  <a:lnTo>
                    <a:pt x="1891236" y="1469030"/>
                  </a:lnTo>
                  <a:lnTo>
                    <a:pt x="1916382" y="1458474"/>
                  </a:lnTo>
                  <a:lnTo>
                    <a:pt x="1940286" y="1443573"/>
                  </a:lnTo>
                  <a:lnTo>
                    <a:pt x="1958913" y="1423394"/>
                  </a:lnTo>
                  <a:lnTo>
                    <a:pt x="1967295" y="1408493"/>
                  </a:lnTo>
                  <a:lnTo>
                    <a:pt x="1974435" y="1394833"/>
                  </a:lnTo>
                  <a:lnTo>
                    <a:pt x="1981575" y="1379932"/>
                  </a:lnTo>
                  <a:lnTo>
                    <a:pt x="1993993" y="1371550"/>
                  </a:lnTo>
                  <a:lnTo>
                    <a:pt x="1993993" y="1351992"/>
                  </a:lnTo>
                  <a:lnTo>
                    <a:pt x="1993062" y="1329639"/>
                  </a:lnTo>
                  <a:lnTo>
                    <a:pt x="1989026" y="1309460"/>
                  </a:lnTo>
                  <a:lnTo>
                    <a:pt x="1981886" y="1289281"/>
                  </a:lnTo>
                  <a:lnTo>
                    <a:pt x="1973504" y="1274380"/>
                  </a:lnTo>
                  <a:lnTo>
                    <a:pt x="1958913" y="1264756"/>
                  </a:lnTo>
                  <a:lnTo>
                    <a:pt x="1964190" y="1252028"/>
                  </a:lnTo>
                  <a:lnTo>
                    <a:pt x="1969468" y="1244577"/>
                  </a:lnTo>
                  <a:lnTo>
                    <a:pt x="1976608" y="1237127"/>
                  </a:lnTo>
                  <a:lnTo>
                    <a:pt x="1983748" y="1227503"/>
                  </a:lnTo>
                  <a:lnTo>
                    <a:pt x="2003617" y="1227503"/>
                  </a:lnTo>
                  <a:lnTo>
                    <a:pt x="2003617" y="1214774"/>
                  </a:lnTo>
                  <a:lnTo>
                    <a:pt x="1998339" y="1214774"/>
                  </a:lnTo>
                  <a:lnTo>
                    <a:pt x="1987784" y="1209497"/>
                  </a:lnTo>
                  <a:lnTo>
                    <a:pt x="1978471" y="1209497"/>
                  </a:lnTo>
                  <a:lnTo>
                    <a:pt x="1969157" y="1212601"/>
                  </a:lnTo>
                  <a:lnTo>
                    <a:pt x="1958602" y="1218810"/>
                  </a:lnTo>
                  <a:lnTo>
                    <a:pt x="1954567" y="1212601"/>
                  </a:lnTo>
                  <a:lnTo>
                    <a:pt x="1951462" y="1209497"/>
                  </a:lnTo>
                  <a:lnTo>
                    <a:pt x="1947426" y="1205151"/>
                  </a:lnTo>
                  <a:lnTo>
                    <a:pt x="1942149" y="1202046"/>
                  </a:lnTo>
                  <a:lnTo>
                    <a:pt x="1935008" y="1197700"/>
                  </a:lnTo>
                  <a:lnTo>
                    <a:pt x="1942149" y="1184972"/>
                  </a:lnTo>
                  <a:lnTo>
                    <a:pt x="1954567" y="1174416"/>
                  </a:lnTo>
                  <a:lnTo>
                    <a:pt x="1966985" y="1164793"/>
                  </a:lnTo>
                  <a:lnTo>
                    <a:pt x="1978471" y="1153306"/>
                  </a:lnTo>
                  <a:lnTo>
                    <a:pt x="1983748" y="1155479"/>
                  </a:lnTo>
                  <a:lnTo>
                    <a:pt x="1987784" y="1155479"/>
                  </a:lnTo>
                  <a:lnTo>
                    <a:pt x="1990889" y="1157652"/>
                  </a:lnTo>
                  <a:lnTo>
                    <a:pt x="1993993" y="1157652"/>
                  </a:lnTo>
                  <a:lnTo>
                    <a:pt x="1990889" y="1165103"/>
                  </a:lnTo>
                  <a:lnTo>
                    <a:pt x="1988716" y="1168208"/>
                  </a:lnTo>
                  <a:lnTo>
                    <a:pt x="1987784" y="1174416"/>
                  </a:lnTo>
                  <a:lnTo>
                    <a:pt x="1985611" y="1177521"/>
                  </a:lnTo>
                  <a:lnTo>
                    <a:pt x="1983438" y="1182799"/>
                  </a:lnTo>
                  <a:lnTo>
                    <a:pt x="1983438" y="1187145"/>
                  </a:lnTo>
                  <a:lnTo>
                    <a:pt x="1995856" y="1181867"/>
                  </a:lnTo>
                  <a:lnTo>
                    <a:pt x="2010447" y="1175658"/>
                  </a:lnTo>
                  <a:lnTo>
                    <a:pt x="2022865" y="1172554"/>
                  </a:lnTo>
                  <a:lnTo>
                    <a:pt x="2034351" y="1174727"/>
                  </a:lnTo>
                  <a:lnTo>
                    <a:pt x="2043664" y="1174727"/>
                  </a:lnTo>
                  <a:lnTo>
                    <a:pt x="2039629" y="1182178"/>
                  </a:lnTo>
                  <a:lnTo>
                    <a:pt x="2037456" y="1187455"/>
                  </a:lnTo>
                  <a:lnTo>
                    <a:pt x="2034351" y="1192733"/>
                  </a:lnTo>
                  <a:lnTo>
                    <a:pt x="2030315" y="1198010"/>
                  </a:lnTo>
                  <a:lnTo>
                    <a:pt x="2034351" y="1204219"/>
                  </a:lnTo>
                  <a:lnTo>
                    <a:pt x="2037456" y="1205151"/>
                  </a:lnTo>
                  <a:lnTo>
                    <a:pt x="2039629" y="1207324"/>
                  </a:lnTo>
                  <a:lnTo>
                    <a:pt x="2041802" y="1207324"/>
                  </a:lnTo>
                  <a:lnTo>
                    <a:pt x="2044906" y="1207324"/>
                  </a:lnTo>
                  <a:lnTo>
                    <a:pt x="2048942" y="1207324"/>
                  </a:lnTo>
                  <a:lnTo>
                    <a:pt x="2054220" y="1207324"/>
                  </a:lnTo>
                  <a:lnTo>
                    <a:pt x="2054220" y="1218810"/>
                  </a:lnTo>
                  <a:lnTo>
                    <a:pt x="2052046" y="1233712"/>
                  </a:lnTo>
                  <a:lnTo>
                    <a:pt x="2052046" y="1246440"/>
                  </a:lnTo>
                  <a:lnTo>
                    <a:pt x="2054220" y="1254822"/>
                  </a:lnTo>
                  <a:lnTo>
                    <a:pt x="2054220" y="1264446"/>
                  </a:lnTo>
                  <a:lnTo>
                    <a:pt x="2078124" y="1261341"/>
                  </a:lnTo>
                  <a:lnTo>
                    <a:pt x="2092715" y="1255132"/>
                  </a:lnTo>
                  <a:lnTo>
                    <a:pt x="2099855" y="1247682"/>
                  </a:lnTo>
                  <a:lnTo>
                    <a:pt x="2102960" y="1239300"/>
                  </a:lnTo>
                  <a:lnTo>
                    <a:pt x="2100787" y="1226571"/>
                  </a:lnTo>
                  <a:lnTo>
                    <a:pt x="2097682" y="1215085"/>
                  </a:lnTo>
                  <a:lnTo>
                    <a:pt x="2090542" y="1202357"/>
                  </a:lnTo>
                  <a:lnTo>
                    <a:pt x="2085264" y="1189628"/>
                  </a:lnTo>
                  <a:lnTo>
                    <a:pt x="2078124" y="1178142"/>
                  </a:lnTo>
                  <a:lnTo>
                    <a:pt x="2074088" y="1167587"/>
                  </a:lnTo>
                  <a:lnTo>
                    <a:pt x="2078124" y="1165414"/>
                  </a:lnTo>
                  <a:lnTo>
                    <a:pt x="2081228" y="1165414"/>
                  </a:lnTo>
                  <a:lnTo>
                    <a:pt x="2083402" y="1165414"/>
                  </a:lnTo>
                  <a:lnTo>
                    <a:pt x="2085575" y="1163241"/>
                  </a:lnTo>
                  <a:lnTo>
                    <a:pt x="2087748" y="1163241"/>
                  </a:lnTo>
                  <a:lnTo>
                    <a:pt x="2098303" y="1155790"/>
                  </a:lnTo>
                  <a:lnTo>
                    <a:pt x="2105443" y="1145235"/>
                  </a:lnTo>
                  <a:lnTo>
                    <a:pt x="2110721" y="1133748"/>
                  </a:lnTo>
                  <a:lnTo>
                    <a:pt x="2117861" y="1123193"/>
                  </a:lnTo>
                  <a:lnTo>
                    <a:pt x="2127175" y="1113569"/>
                  </a:lnTo>
                  <a:lnTo>
                    <a:pt x="2137730" y="1111396"/>
                  </a:lnTo>
                  <a:lnTo>
                    <a:pt x="2149216" y="1111396"/>
                  </a:lnTo>
                  <a:lnTo>
                    <a:pt x="2161634" y="1113569"/>
                  </a:lnTo>
                  <a:lnTo>
                    <a:pt x="2174052" y="1110465"/>
                  </a:lnTo>
                  <a:lnTo>
                    <a:pt x="2178088" y="1106118"/>
                  </a:lnTo>
                  <a:lnTo>
                    <a:pt x="2185228" y="1096495"/>
                  </a:lnTo>
                  <a:lnTo>
                    <a:pt x="2195783" y="1083766"/>
                  </a:lnTo>
                  <a:lnTo>
                    <a:pt x="2208201" y="1071038"/>
                  </a:lnTo>
                  <a:lnTo>
                    <a:pt x="2219687" y="1056137"/>
                  </a:lnTo>
                  <a:lnTo>
                    <a:pt x="2230242" y="1043408"/>
                  </a:lnTo>
                  <a:lnTo>
                    <a:pt x="2239556" y="1031922"/>
                  </a:lnTo>
                  <a:lnTo>
                    <a:pt x="2243592" y="1028817"/>
                  </a:lnTo>
                  <a:lnTo>
                    <a:pt x="2250732" y="1011743"/>
                  </a:lnTo>
                  <a:lnTo>
                    <a:pt x="2256010" y="999015"/>
                  </a:lnTo>
                  <a:lnTo>
                    <a:pt x="2263150" y="986286"/>
                  </a:lnTo>
                  <a:lnTo>
                    <a:pt x="2273705" y="974800"/>
                  </a:lnTo>
                  <a:lnTo>
                    <a:pt x="2270600" y="962072"/>
                  </a:lnTo>
                  <a:lnTo>
                    <a:pt x="2266565" y="952448"/>
                  </a:lnTo>
                  <a:lnTo>
                    <a:pt x="2263460" y="942824"/>
                  </a:lnTo>
                  <a:lnTo>
                    <a:pt x="2263460" y="932269"/>
                  </a:lnTo>
                  <a:lnTo>
                    <a:pt x="2265633" y="922645"/>
                  </a:lnTo>
                  <a:lnTo>
                    <a:pt x="2270911" y="917367"/>
                  </a:lnTo>
                  <a:lnTo>
                    <a:pt x="2273084" y="912090"/>
                  </a:lnTo>
                  <a:lnTo>
                    <a:pt x="2270911" y="902466"/>
                  </a:lnTo>
                  <a:lnTo>
                    <a:pt x="2266875" y="887565"/>
                  </a:lnTo>
                  <a:lnTo>
                    <a:pt x="2263771" y="877941"/>
                  </a:lnTo>
                  <a:lnTo>
                    <a:pt x="2258493" y="870490"/>
                  </a:lnTo>
                  <a:lnTo>
                    <a:pt x="2251353" y="862108"/>
                  </a:lnTo>
                  <a:lnTo>
                    <a:pt x="2242039" y="862108"/>
                  </a:lnTo>
                  <a:lnTo>
                    <a:pt x="2236762" y="862108"/>
                  </a:lnTo>
                  <a:lnTo>
                    <a:pt x="2230553" y="863039"/>
                  </a:lnTo>
                  <a:lnTo>
                    <a:pt x="2227448" y="865213"/>
                  </a:lnTo>
                  <a:lnTo>
                    <a:pt x="2223413" y="869559"/>
                  </a:lnTo>
                  <a:lnTo>
                    <a:pt x="2216272" y="867386"/>
                  </a:lnTo>
                  <a:lnTo>
                    <a:pt x="2213168" y="865213"/>
                  </a:lnTo>
                  <a:lnTo>
                    <a:pt x="2209132" y="862108"/>
                  </a:lnTo>
                  <a:lnTo>
                    <a:pt x="2208201" y="857762"/>
                  </a:lnTo>
                  <a:lnTo>
                    <a:pt x="2206028" y="854657"/>
                  </a:lnTo>
                  <a:lnTo>
                    <a:pt x="2203854" y="848448"/>
                  </a:lnTo>
                  <a:lnTo>
                    <a:pt x="2188332" y="848448"/>
                  </a:lnTo>
                  <a:lnTo>
                    <a:pt x="2188332" y="837893"/>
                  </a:lnTo>
                  <a:lnTo>
                    <a:pt x="2200750" y="828269"/>
                  </a:lnTo>
                  <a:lnTo>
                    <a:pt x="2206028" y="820819"/>
                  </a:lnTo>
                  <a:lnTo>
                    <a:pt x="2211305" y="812437"/>
                  </a:lnTo>
                  <a:lnTo>
                    <a:pt x="2218446" y="804986"/>
                  </a:lnTo>
                  <a:lnTo>
                    <a:pt x="2247627" y="795362"/>
                  </a:lnTo>
                  <a:lnTo>
                    <a:pt x="2256941" y="785738"/>
                  </a:lnTo>
                  <a:lnTo>
                    <a:pt x="2264081" y="773010"/>
                  </a:lnTo>
                  <a:lnTo>
                    <a:pt x="2271221" y="760282"/>
                  </a:lnTo>
                  <a:lnTo>
                    <a:pt x="2278361" y="746622"/>
                  </a:lnTo>
                  <a:lnTo>
                    <a:pt x="2290779" y="736067"/>
                  </a:lnTo>
                  <a:lnTo>
                    <a:pt x="2305370" y="726443"/>
                  </a:lnTo>
                  <a:lnTo>
                    <a:pt x="2317788" y="713715"/>
                  </a:lnTo>
                  <a:lnTo>
                    <a:pt x="2354110" y="718993"/>
                  </a:lnTo>
                  <a:lnTo>
                    <a:pt x="2363424" y="730479"/>
                  </a:lnTo>
                  <a:lnTo>
                    <a:pt x="2375841" y="732652"/>
                  </a:lnTo>
                  <a:lnTo>
                    <a:pt x="2390432" y="726443"/>
                  </a:lnTo>
                  <a:lnTo>
                    <a:pt x="2407196" y="723339"/>
                  </a:lnTo>
                  <a:lnTo>
                    <a:pt x="2407196" y="743518"/>
                  </a:lnTo>
                  <a:lnTo>
                    <a:pt x="2422719" y="743518"/>
                  </a:lnTo>
                  <a:lnTo>
                    <a:pt x="2439483" y="741345"/>
                  </a:lnTo>
                  <a:lnTo>
                    <a:pt x="2451901" y="739171"/>
                  </a:lnTo>
                  <a:lnTo>
                    <a:pt x="2463387" y="733894"/>
                  </a:lnTo>
                  <a:lnTo>
                    <a:pt x="2463387" y="730789"/>
                  </a:lnTo>
                  <a:lnTo>
                    <a:pt x="2461214" y="726443"/>
                  </a:lnTo>
                  <a:lnTo>
                    <a:pt x="2459041" y="721166"/>
                  </a:lnTo>
                  <a:lnTo>
                    <a:pt x="2458110" y="718061"/>
                  </a:lnTo>
                  <a:lnTo>
                    <a:pt x="2458110" y="713715"/>
                  </a:lnTo>
                  <a:lnTo>
                    <a:pt x="2458110" y="710610"/>
                  </a:lnTo>
                  <a:lnTo>
                    <a:pt x="2463387" y="700987"/>
                  </a:lnTo>
                  <a:lnTo>
                    <a:pt x="2473942" y="688258"/>
                  </a:lnTo>
                  <a:lnTo>
                    <a:pt x="2485429" y="674599"/>
                  </a:lnTo>
                  <a:lnTo>
                    <a:pt x="2497847" y="664044"/>
                  </a:lnTo>
                  <a:lnTo>
                    <a:pt x="2507160" y="658766"/>
                  </a:lnTo>
                  <a:lnTo>
                    <a:pt x="2510265" y="656593"/>
                  </a:lnTo>
                  <a:lnTo>
                    <a:pt x="2515542" y="658766"/>
                  </a:lnTo>
                  <a:lnTo>
                    <a:pt x="2519578" y="659697"/>
                  </a:lnTo>
                  <a:lnTo>
                    <a:pt x="2524855" y="661871"/>
                  </a:lnTo>
                  <a:lnTo>
                    <a:pt x="2530133" y="666217"/>
                  </a:lnTo>
                  <a:lnTo>
                    <a:pt x="2530133" y="669321"/>
                  </a:lnTo>
                  <a:lnTo>
                    <a:pt x="2529202" y="673667"/>
                  </a:lnTo>
                  <a:lnTo>
                    <a:pt x="2529202" y="674599"/>
                  </a:lnTo>
                  <a:lnTo>
                    <a:pt x="2529202" y="676772"/>
                  </a:lnTo>
                  <a:lnTo>
                    <a:pt x="2527028" y="678945"/>
                  </a:lnTo>
                  <a:lnTo>
                    <a:pt x="2527028" y="684223"/>
                  </a:lnTo>
                  <a:lnTo>
                    <a:pt x="2529202" y="688569"/>
                  </a:lnTo>
                  <a:lnTo>
                    <a:pt x="2529202" y="689500"/>
                  </a:lnTo>
                  <a:lnTo>
                    <a:pt x="2530133" y="695709"/>
                  </a:lnTo>
                  <a:lnTo>
                    <a:pt x="2546897" y="688258"/>
                  </a:lnTo>
                  <a:lnTo>
                    <a:pt x="2559315" y="678635"/>
                  </a:lnTo>
                  <a:lnTo>
                    <a:pt x="2568628" y="665906"/>
                  </a:lnTo>
                  <a:lnTo>
                    <a:pt x="2577942" y="651005"/>
                  </a:lnTo>
                  <a:lnTo>
                    <a:pt x="2587255" y="637345"/>
                  </a:lnTo>
                  <a:lnTo>
                    <a:pt x="2588186" y="636414"/>
                  </a:lnTo>
                  <a:lnTo>
                    <a:pt x="2590359" y="634241"/>
                  </a:lnTo>
                  <a:lnTo>
                    <a:pt x="2593464" y="632068"/>
                  </a:lnTo>
                  <a:lnTo>
                    <a:pt x="2595637" y="634241"/>
                  </a:lnTo>
                  <a:lnTo>
                    <a:pt x="2595637" y="636414"/>
                  </a:lnTo>
                  <a:lnTo>
                    <a:pt x="2597810" y="636414"/>
                  </a:lnTo>
                  <a:lnTo>
                    <a:pt x="2597810" y="637345"/>
                  </a:lnTo>
                  <a:lnTo>
                    <a:pt x="2592533" y="651005"/>
                  </a:lnTo>
                  <a:lnTo>
                    <a:pt x="2588497" y="665906"/>
                  </a:lnTo>
                  <a:lnTo>
                    <a:pt x="2583219" y="678635"/>
                  </a:lnTo>
                  <a:lnTo>
                    <a:pt x="2570802" y="688258"/>
                  </a:lnTo>
                  <a:lnTo>
                    <a:pt x="2558384" y="696640"/>
                  </a:lnTo>
                  <a:lnTo>
                    <a:pt x="2546897" y="706264"/>
                  </a:lnTo>
                  <a:lnTo>
                    <a:pt x="2532306" y="728616"/>
                  </a:lnTo>
                  <a:lnTo>
                    <a:pt x="2517715" y="750968"/>
                  </a:lnTo>
                  <a:lnTo>
                    <a:pt x="2510575" y="758419"/>
                  </a:lnTo>
                  <a:lnTo>
                    <a:pt x="2500020" y="761524"/>
                  </a:lnTo>
                  <a:lnTo>
                    <a:pt x="2490706" y="765870"/>
                  </a:lnTo>
                  <a:lnTo>
                    <a:pt x="2483566" y="771147"/>
                  </a:lnTo>
                  <a:lnTo>
                    <a:pt x="2476426" y="786049"/>
                  </a:lnTo>
                  <a:lnTo>
                    <a:pt x="2478599" y="798777"/>
                  </a:lnTo>
                  <a:lnTo>
                    <a:pt x="2483877" y="808401"/>
                  </a:lnTo>
                  <a:lnTo>
                    <a:pt x="2480772" y="815852"/>
                  </a:lnTo>
                  <a:lnTo>
                    <a:pt x="2478599" y="821129"/>
                  </a:lnTo>
                  <a:lnTo>
                    <a:pt x="2473322" y="825475"/>
                  </a:lnTo>
                  <a:lnTo>
                    <a:pt x="2469286" y="828580"/>
                  </a:lnTo>
                  <a:lnTo>
                    <a:pt x="2464008" y="832926"/>
                  </a:lnTo>
                  <a:lnTo>
                    <a:pt x="2461835" y="865833"/>
                  </a:lnTo>
                  <a:lnTo>
                    <a:pt x="2464008" y="893463"/>
                  </a:lnTo>
                  <a:lnTo>
                    <a:pt x="2473322" y="917678"/>
                  </a:lnTo>
                  <a:lnTo>
                    <a:pt x="2487912" y="937857"/>
                  </a:lnTo>
                  <a:lnTo>
                    <a:pt x="2487912" y="943134"/>
                  </a:lnTo>
                  <a:lnTo>
                    <a:pt x="2494121" y="943134"/>
                  </a:lnTo>
                  <a:lnTo>
                    <a:pt x="2498157" y="922955"/>
                  </a:lnTo>
                  <a:lnTo>
                    <a:pt x="2510575" y="922955"/>
                  </a:lnTo>
                  <a:lnTo>
                    <a:pt x="2515852" y="904950"/>
                  </a:lnTo>
                  <a:lnTo>
                    <a:pt x="2522993" y="890048"/>
                  </a:lnTo>
                  <a:lnTo>
                    <a:pt x="2527028" y="890048"/>
                  </a:lnTo>
                  <a:lnTo>
                    <a:pt x="2529202" y="890048"/>
                  </a:lnTo>
                  <a:lnTo>
                    <a:pt x="2530133" y="890048"/>
                  </a:lnTo>
                  <a:lnTo>
                    <a:pt x="2534169" y="890048"/>
                  </a:lnTo>
                  <a:lnTo>
                    <a:pt x="2537273" y="890048"/>
                  </a:lnTo>
                  <a:lnTo>
                    <a:pt x="2539446" y="875147"/>
                  </a:lnTo>
                  <a:lnTo>
                    <a:pt x="2541620" y="867696"/>
                  </a:lnTo>
                  <a:lnTo>
                    <a:pt x="2546897" y="860245"/>
                  </a:lnTo>
                  <a:lnTo>
                    <a:pt x="2554037" y="848759"/>
                  </a:lnTo>
                  <a:lnTo>
                    <a:pt x="2566455" y="848759"/>
                  </a:lnTo>
                  <a:lnTo>
                    <a:pt x="2566455" y="840377"/>
                  </a:lnTo>
                  <a:lnTo>
                    <a:pt x="2566455" y="832926"/>
                  </a:lnTo>
                  <a:lnTo>
                    <a:pt x="2568628" y="827649"/>
                  </a:lnTo>
                  <a:lnTo>
                    <a:pt x="2570802" y="821440"/>
                  </a:lnTo>
                  <a:lnTo>
                    <a:pt x="2572975" y="820508"/>
                  </a:lnTo>
                  <a:lnTo>
                    <a:pt x="2573906" y="818335"/>
                  </a:lnTo>
                  <a:lnTo>
                    <a:pt x="2576079" y="818335"/>
                  </a:lnTo>
                  <a:lnTo>
                    <a:pt x="2578252" y="818335"/>
                  </a:lnTo>
                  <a:lnTo>
                    <a:pt x="2583530" y="818335"/>
                  </a:lnTo>
                  <a:lnTo>
                    <a:pt x="2580425" y="794120"/>
                  </a:lnTo>
                  <a:lnTo>
                    <a:pt x="2580425" y="766491"/>
                  </a:lnTo>
                  <a:lnTo>
                    <a:pt x="2581356" y="742276"/>
                  </a:lnTo>
                  <a:lnTo>
                    <a:pt x="2590670" y="719924"/>
                  </a:lnTo>
                  <a:lnTo>
                    <a:pt x="2595948" y="718993"/>
                  </a:lnTo>
                  <a:lnTo>
                    <a:pt x="2607434" y="716819"/>
                  </a:lnTo>
                  <a:lnTo>
                    <a:pt x="2619852" y="716819"/>
                  </a:lnTo>
                  <a:lnTo>
                    <a:pt x="2629165" y="716819"/>
                  </a:lnTo>
                  <a:lnTo>
                    <a:pt x="2634443" y="714646"/>
                  </a:lnTo>
                  <a:lnTo>
                    <a:pt x="2634443" y="707196"/>
                  </a:lnTo>
                  <a:lnTo>
                    <a:pt x="2639720" y="704091"/>
                  </a:lnTo>
                  <a:lnTo>
                    <a:pt x="2646861" y="699745"/>
                  </a:lnTo>
                  <a:lnTo>
                    <a:pt x="2656174" y="697572"/>
                  </a:lnTo>
                  <a:lnTo>
                    <a:pt x="2663314" y="696640"/>
                  </a:lnTo>
                  <a:lnTo>
                    <a:pt x="2666419" y="701918"/>
                  </a:lnTo>
                  <a:lnTo>
                    <a:pt x="2672628" y="707196"/>
                  </a:lnTo>
                  <a:lnTo>
                    <a:pt x="2677905" y="711542"/>
                  </a:lnTo>
                  <a:lnTo>
                    <a:pt x="2685045" y="709369"/>
                  </a:lnTo>
                  <a:lnTo>
                    <a:pt x="2692186" y="705022"/>
                  </a:lnTo>
                  <a:lnTo>
                    <a:pt x="2702741" y="701918"/>
                  </a:lnTo>
                  <a:lnTo>
                    <a:pt x="2717332" y="699745"/>
                  </a:lnTo>
                  <a:lnTo>
                    <a:pt x="2724472" y="689190"/>
                  </a:lnTo>
                  <a:lnTo>
                    <a:pt x="2728508" y="677703"/>
                  </a:lnTo>
                  <a:lnTo>
                    <a:pt x="2729439" y="662802"/>
                  </a:lnTo>
                  <a:lnTo>
                    <a:pt x="2744030" y="657524"/>
                  </a:lnTo>
                  <a:lnTo>
                    <a:pt x="2757690" y="652247"/>
                  </a:lnTo>
                  <a:lnTo>
                    <a:pt x="2768245" y="644796"/>
                  </a:lnTo>
                  <a:lnTo>
                    <a:pt x="2773522" y="629895"/>
                  </a:lnTo>
                  <a:lnTo>
                    <a:pt x="2782836" y="632068"/>
                  </a:lnTo>
                  <a:lnTo>
                    <a:pt x="2789976" y="632999"/>
                  </a:lnTo>
                  <a:lnTo>
                    <a:pt x="2795254" y="637345"/>
                  </a:lnTo>
                  <a:lnTo>
                    <a:pt x="2802394" y="642623"/>
                  </a:lnTo>
                  <a:lnTo>
                    <a:pt x="2807671" y="640450"/>
                  </a:lnTo>
                  <a:lnTo>
                    <a:pt x="2811707" y="640450"/>
                  </a:lnTo>
                  <a:lnTo>
                    <a:pt x="2813880" y="638277"/>
                  </a:lnTo>
                  <a:lnTo>
                    <a:pt x="2816985" y="638277"/>
                  </a:lnTo>
                  <a:lnTo>
                    <a:pt x="2811707" y="612820"/>
                  </a:lnTo>
                  <a:lnTo>
                    <a:pt x="2800221" y="590468"/>
                  </a:lnTo>
                  <a:lnTo>
                    <a:pt x="2789666" y="577740"/>
                  </a:lnTo>
                  <a:lnTo>
                    <a:pt x="2792770" y="572462"/>
                  </a:lnTo>
                  <a:lnTo>
                    <a:pt x="2794943" y="570289"/>
                  </a:lnTo>
                  <a:lnTo>
                    <a:pt x="2797116" y="568116"/>
                  </a:lnTo>
                  <a:lnTo>
                    <a:pt x="2799290" y="568116"/>
                  </a:lnTo>
                  <a:lnTo>
                    <a:pt x="2800221" y="568116"/>
                  </a:lnTo>
                  <a:lnTo>
                    <a:pt x="2802394" y="570289"/>
                  </a:lnTo>
                  <a:lnTo>
                    <a:pt x="2804567" y="570289"/>
                  </a:lnTo>
                  <a:lnTo>
                    <a:pt x="2806740" y="570289"/>
                  </a:lnTo>
                  <a:lnTo>
                    <a:pt x="2809845" y="570289"/>
                  </a:lnTo>
                  <a:lnTo>
                    <a:pt x="2813880" y="568116"/>
                  </a:lnTo>
                  <a:lnTo>
                    <a:pt x="2822263" y="560665"/>
                  </a:lnTo>
                  <a:lnTo>
                    <a:pt x="2826298" y="547937"/>
                  </a:lnTo>
                  <a:lnTo>
                    <a:pt x="2829403" y="533036"/>
                  </a:lnTo>
                  <a:lnTo>
                    <a:pt x="2829403" y="520307"/>
                  </a:lnTo>
                  <a:lnTo>
                    <a:pt x="2833439" y="525585"/>
                  </a:lnTo>
                  <a:lnTo>
                    <a:pt x="2838716" y="533036"/>
                  </a:lnTo>
                  <a:lnTo>
                    <a:pt x="2842752" y="540486"/>
                  </a:lnTo>
                  <a:lnTo>
                    <a:pt x="2845856" y="538313"/>
                  </a:lnTo>
                  <a:lnTo>
                    <a:pt x="2848029" y="538313"/>
                  </a:lnTo>
                  <a:lnTo>
                    <a:pt x="2850203" y="538313"/>
                  </a:lnTo>
                  <a:lnTo>
                    <a:pt x="2851134" y="536140"/>
                  </a:lnTo>
                  <a:lnTo>
                    <a:pt x="2853307" y="536140"/>
                  </a:lnTo>
                  <a:lnTo>
                    <a:pt x="2860447" y="536140"/>
                  </a:lnTo>
                  <a:lnTo>
                    <a:pt x="2864483" y="538313"/>
                  </a:lnTo>
                  <a:lnTo>
                    <a:pt x="2865414" y="540486"/>
                  </a:lnTo>
                  <a:lnTo>
                    <a:pt x="2869450" y="542659"/>
                  </a:lnTo>
                  <a:lnTo>
                    <a:pt x="2872555" y="543591"/>
                  </a:lnTo>
                  <a:lnTo>
                    <a:pt x="2872555" y="557250"/>
                  </a:lnTo>
                  <a:lnTo>
                    <a:pt x="2887146" y="560355"/>
                  </a:lnTo>
                  <a:lnTo>
                    <a:pt x="2898632" y="565632"/>
                  </a:lnTo>
                  <a:lnTo>
                    <a:pt x="2905772" y="577119"/>
                  </a:lnTo>
                  <a:lnTo>
                    <a:pt x="2912913" y="577119"/>
                  </a:lnTo>
                  <a:lnTo>
                    <a:pt x="2916017" y="577119"/>
                  </a:lnTo>
                  <a:lnTo>
                    <a:pt x="2920053" y="577119"/>
                  </a:lnTo>
                  <a:lnTo>
                    <a:pt x="2923158" y="574946"/>
                  </a:lnTo>
                  <a:lnTo>
                    <a:pt x="2925330" y="572773"/>
                  </a:lnTo>
                  <a:lnTo>
                    <a:pt x="2928435" y="567495"/>
                  </a:lnTo>
                  <a:lnTo>
                    <a:pt x="2930608" y="564390"/>
                  </a:lnTo>
                  <a:lnTo>
                    <a:pt x="2930608" y="562217"/>
                  </a:lnTo>
                  <a:lnTo>
                    <a:pt x="2928435" y="557871"/>
                  </a:lnTo>
                  <a:lnTo>
                    <a:pt x="2927503" y="556940"/>
                  </a:lnTo>
                  <a:lnTo>
                    <a:pt x="2925330" y="554767"/>
                  </a:lnTo>
                  <a:lnTo>
                    <a:pt x="2921295" y="552594"/>
                  </a:lnTo>
                  <a:lnTo>
                    <a:pt x="2923468" y="547316"/>
                  </a:lnTo>
                  <a:lnTo>
                    <a:pt x="2925641" y="542038"/>
                  </a:lnTo>
                  <a:lnTo>
                    <a:pt x="2927814" y="539865"/>
                  </a:lnTo>
                  <a:lnTo>
                    <a:pt x="2930919" y="535519"/>
                  </a:lnTo>
                  <a:lnTo>
                    <a:pt x="2933092" y="532415"/>
                  </a:lnTo>
                  <a:lnTo>
                    <a:pt x="2969414" y="532415"/>
                  </a:lnTo>
                  <a:lnTo>
                    <a:pt x="2965999" y="516271"/>
                  </a:lnTo>
                  <a:close/>
                  <a:moveTo>
                    <a:pt x="758729" y="1039993"/>
                  </a:moveTo>
                  <a:lnTo>
                    <a:pt x="776425" y="1034716"/>
                  </a:lnTo>
                  <a:lnTo>
                    <a:pt x="791016" y="1027265"/>
                  </a:lnTo>
                  <a:lnTo>
                    <a:pt x="791016" y="1030370"/>
                  </a:lnTo>
                  <a:lnTo>
                    <a:pt x="791016" y="1034716"/>
                  </a:lnTo>
                  <a:lnTo>
                    <a:pt x="791016" y="1039993"/>
                  </a:lnTo>
                  <a:lnTo>
                    <a:pt x="788843" y="1045271"/>
                  </a:lnTo>
                  <a:lnTo>
                    <a:pt x="785738" y="1050549"/>
                  </a:lnTo>
                  <a:lnTo>
                    <a:pt x="785738" y="1057999"/>
                  </a:lnTo>
                  <a:lnTo>
                    <a:pt x="774252" y="1057999"/>
                  </a:lnTo>
                  <a:lnTo>
                    <a:pt x="765870" y="1057068"/>
                  </a:lnTo>
                  <a:lnTo>
                    <a:pt x="758729" y="1054895"/>
                  </a:lnTo>
                  <a:lnTo>
                    <a:pt x="758729" y="1039993"/>
                  </a:lnTo>
                  <a:close/>
                  <a:moveTo>
                    <a:pt x="644175" y="1152064"/>
                  </a:moveTo>
                  <a:lnTo>
                    <a:pt x="645106" y="1151133"/>
                  </a:lnTo>
                  <a:lnTo>
                    <a:pt x="645106" y="1148960"/>
                  </a:lnTo>
                  <a:lnTo>
                    <a:pt x="647279" y="1148960"/>
                  </a:lnTo>
                  <a:lnTo>
                    <a:pt x="649453" y="1146787"/>
                  </a:lnTo>
                  <a:lnTo>
                    <a:pt x="651626" y="1144614"/>
                  </a:lnTo>
                  <a:lnTo>
                    <a:pt x="666217" y="1144614"/>
                  </a:lnTo>
                  <a:lnTo>
                    <a:pt x="662181" y="1148960"/>
                  </a:lnTo>
                  <a:lnTo>
                    <a:pt x="659076" y="1151133"/>
                  </a:lnTo>
                  <a:lnTo>
                    <a:pt x="655041" y="1152064"/>
                  </a:lnTo>
                  <a:lnTo>
                    <a:pt x="651936" y="1154238"/>
                  </a:lnTo>
                  <a:lnTo>
                    <a:pt x="645727" y="1156411"/>
                  </a:lnTo>
                  <a:lnTo>
                    <a:pt x="642623" y="1156411"/>
                  </a:lnTo>
                  <a:lnTo>
                    <a:pt x="644175" y="1152064"/>
                  </a:lnTo>
                  <a:close/>
                  <a:moveTo>
                    <a:pt x="765870" y="1265377"/>
                  </a:moveTo>
                  <a:lnTo>
                    <a:pt x="759661" y="1282452"/>
                  </a:lnTo>
                  <a:lnTo>
                    <a:pt x="752520" y="1300457"/>
                  </a:lnTo>
                  <a:lnTo>
                    <a:pt x="751589" y="1315359"/>
                  </a:lnTo>
                  <a:lnTo>
                    <a:pt x="737930" y="1319705"/>
                  </a:lnTo>
                  <a:lnTo>
                    <a:pt x="725512" y="1320636"/>
                  </a:lnTo>
                  <a:lnTo>
                    <a:pt x="714957" y="1315359"/>
                  </a:lnTo>
                  <a:lnTo>
                    <a:pt x="701297" y="1312254"/>
                  </a:lnTo>
                  <a:lnTo>
                    <a:pt x="696019" y="1312254"/>
                  </a:lnTo>
                  <a:lnTo>
                    <a:pt x="692915" y="1312254"/>
                  </a:lnTo>
                  <a:lnTo>
                    <a:pt x="688879" y="1313186"/>
                  </a:lnTo>
                  <a:lnTo>
                    <a:pt x="685775" y="1317532"/>
                  </a:lnTo>
                  <a:lnTo>
                    <a:pt x="683602" y="1319705"/>
                  </a:lnTo>
                  <a:lnTo>
                    <a:pt x="681428" y="1322810"/>
                  </a:lnTo>
                  <a:lnTo>
                    <a:pt x="678324" y="1324983"/>
                  </a:lnTo>
                  <a:lnTo>
                    <a:pt x="673046" y="1322810"/>
                  </a:lnTo>
                  <a:lnTo>
                    <a:pt x="661560" y="1320636"/>
                  </a:lnTo>
                  <a:lnTo>
                    <a:pt x="646969" y="1319705"/>
                  </a:lnTo>
                  <a:lnTo>
                    <a:pt x="632378" y="1315359"/>
                  </a:lnTo>
                  <a:lnTo>
                    <a:pt x="617787" y="1313186"/>
                  </a:lnTo>
                  <a:lnTo>
                    <a:pt x="610647" y="1312254"/>
                  </a:lnTo>
                  <a:lnTo>
                    <a:pt x="596056" y="1306046"/>
                  </a:lnTo>
                  <a:lnTo>
                    <a:pt x="581465" y="1298595"/>
                  </a:lnTo>
                  <a:lnTo>
                    <a:pt x="566874" y="1295490"/>
                  </a:lnTo>
                  <a:lnTo>
                    <a:pt x="551352" y="1298595"/>
                  </a:lnTo>
                  <a:lnTo>
                    <a:pt x="539865" y="1306046"/>
                  </a:lnTo>
                  <a:lnTo>
                    <a:pt x="536761" y="1315669"/>
                  </a:lnTo>
                  <a:lnTo>
                    <a:pt x="532725" y="1325293"/>
                  </a:lnTo>
                  <a:lnTo>
                    <a:pt x="530552" y="1335848"/>
                  </a:lnTo>
                  <a:lnTo>
                    <a:pt x="523411" y="1334917"/>
                  </a:lnTo>
                  <a:lnTo>
                    <a:pt x="510994" y="1330571"/>
                  </a:lnTo>
                  <a:lnTo>
                    <a:pt x="496403" y="1327466"/>
                  </a:lnTo>
                  <a:lnTo>
                    <a:pt x="485848" y="1323120"/>
                  </a:lnTo>
                  <a:lnTo>
                    <a:pt x="478707" y="1320016"/>
                  </a:lnTo>
                  <a:lnTo>
                    <a:pt x="474671" y="1305114"/>
                  </a:lnTo>
                  <a:lnTo>
                    <a:pt x="460081" y="1297664"/>
                  </a:lnTo>
                  <a:lnTo>
                    <a:pt x="445490" y="1295490"/>
                  </a:lnTo>
                  <a:lnTo>
                    <a:pt x="430899" y="1295490"/>
                  </a:lnTo>
                  <a:lnTo>
                    <a:pt x="418481" y="1291144"/>
                  </a:lnTo>
                  <a:lnTo>
                    <a:pt x="415376" y="1288040"/>
                  </a:lnTo>
                  <a:lnTo>
                    <a:pt x="413203" y="1285867"/>
                  </a:lnTo>
                  <a:lnTo>
                    <a:pt x="409167" y="1282762"/>
                  </a:lnTo>
                  <a:lnTo>
                    <a:pt x="408236" y="1278416"/>
                  </a:lnTo>
                  <a:lnTo>
                    <a:pt x="402027" y="1275311"/>
                  </a:lnTo>
                  <a:lnTo>
                    <a:pt x="406063" y="1256374"/>
                  </a:lnTo>
                  <a:lnTo>
                    <a:pt x="409167" y="1238368"/>
                  </a:lnTo>
                  <a:lnTo>
                    <a:pt x="415376" y="1221294"/>
                  </a:lnTo>
                  <a:lnTo>
                    <a:pt x="410720" y="1221294"/>
                  </a:lnTo>
                  <a:lnTo>
                    <a:pt x="401406" y="1219121"/>
                  </a:lnTo>
                  <a:lnTo>
                    <a:pt x="381538" y="1218189"/>
                  </a:lnTo>
                  <a:lnTo>
                    <a:pt x="358565" y="1218189"/>
                  </a:lnTo>
                  <a:lnTo>
                    <a:pt x="330314" y="1218189"/>
                  </a:lnTo>
                  <a:lnTo>
                    <a:pt x="305168" y="1219121"/>
                  </a:lnTo>
                  <a:lnTo>
                    <a:pt x="281264" y="1223467"/>
                  </a:lnTo>
                  <a:lnTo>
                    <a:pt x="265742" y="1226571"/>
                  </a:lnTo>
                  <a:lnTo>
                    <a:pt x="254255" y="1234022"/>
                  </a:lnTo>
                  <a:lnTo>
                    <a:pt x="239664" y="1243646"/>
                  </a:lnTo>
                  <a:lnTo>
                    <a:pt x="225073" y="1251097"/>
                  </a:lnTo>
                  <a:lnTo>
                    <a:pt x="174160" y="1243646"/>
                  </a:lnTo>
                  <a:lnTo>
                    <a:pt x="174160" y="1234022"/>
                  </a:lnTo>
                  <a:lnTo>
                    <a:pt x="180369" y="1233091"/>
                  </a:lnTo>
                  <a:lnTo>
                    <a:pt x="183473" y="1230918"/>
                  </a:lnTo>
                  <a:lnTo>
                    <a:pt x="187509" y="1228744"/>
                  </a:lnTo>
                  <a:lnTo>
                    <a:pt x="190614" y="1226571"/>
                  </a:lnTo>
                  <a:lnTo>
                    <a:pt x="192787" y="1226571"/>
                  </a:lnTo>
                  <a:lnTo>
                    <a:pt x="195891" y="1228744"/>
                  </a:lnTo>
                  <a:lnTo>
                    <a:pt x="199927" y="1230918"/>
                  </a:lnTo>
                  <a:lnTo>
                    <a:pt x="205205" y="1233091"/>
                  </a:lnTo>
                  <a:lnTo>
                    <a:pt x="208309" y="1233091"/>
                  </a:lnTo>
                  <a:lnTo>
                    <a:pt x="214518" y="1230918"/>
                  </a:lnTo>
                  <a:lnTo>
                    <a:pt x="219796" y="1225640"/>
                  </a:lnTo>
                  <a:lnTo>
                    <a:pt x="222900" y="1219431"/>
                  </a:lnTo>
                  <a:lnTo>
                    <a:pt x="226936" y="1216327"/>
                  </a:lnTo>
                  <a:lnTo>
                    <a:pt x="232213" y="1211980"/>
                  </a:lnTo>
                  <a:lnTo>
                    <a:pt x="244631" y="1211049"/>
                  </a:lnTo>
                  <a:lnTo>
                    <a:pt x="244631" y="1204840"/>
                  </a:lnTo>
                  <a:lnTo>
                    <a:pt x="244631" y="1202978"/>
                  </a:lnTo>
                  <a:lnTo>
                    <a:pt x="244631" y="1200804"/>
                  </a:lnTo>
                  <a:lnTo>
                    <a:pt x="244631" y="1196458"/>
                  </a:lnTo>
                  <a:lnTo>
                    <a:pt x="248667" y="1195527"/>
                  </a:lnTo>
                  <a:lnTo>
                    <a:pt x="250840" y="1193354"/>
                  </a:lnTo>
                  <a:lnTo>
                    <a:pt x="251771" y="1191181"/>
                  </a:lnTo>
                  <a:lnTo>
                    <a:pt x="253945" y="1191181"/>
                  </a:lnTo>
                  <a:lnTo>
                    <a:pt x="256118" y="1189007"/>
                  </a:lnTo>
                  <a:lnTo>
                    <a:pt x="261395" y="1189007"/>
                  </a:lnTo>
                  <a:lnTo>
                    <a:pt x="259222" y="1185903"/>
                  </a:lnTo>
                  <a:lnTo>
                    <a:pt x="256118" y="1181557"/>
                  </a:lnTo>
                  <a:lnTo>
                    <a:pt x="253945" y="1180625"/>
                  </a:lnTo>
                  <a:lnTo>
                    <a:pt x="251771" y="1178452"/>
                  </a:lnTo>
                  <a:lnTo>
                    <a:pt x="251771" y="1174106"/>
                  </a:lnTo>
                  <a:lnTo>
                    <a:pt x="253945" y="1173175"/>
                  </a:lnTo>
                  <a:lnTo>
                    <a:pt x="257980" y="1159515"/>
                  </a:lnTo>
                  <a:lnTo>
                    <a:pt x="263258" y="1148960"/>
                  </a:lnTo>
                  <a:lnTo>
                    <a:pt x="270398" y="1139336"/>
                  </a:lnTo>
                  <a:lnTo>
                    <a:pt x="290267" y="1139336"/>
                  </a:lnTo>
                  <a:lnTo>
                    <a:pt x="295544" y="1130954"/>
                  </a:lnTo>
                  <a:lnTo>
                    <a:pt x="297717" y="1119468"/>
                  </a:lnTo>
                  <a:lnTo>
                    <a:pt x="300822" y="1108912"/>
                  </a:lnTo>
                  <a:lnTo>
                    <a:pt x="310135" y="1101462"/>
                  </a:lnTo>
                  <a:lnTo>
                    <a:pt x="314171" y="1099289"/>
                  </a:lnTo>
                  <a:lnTo>
                    <a:pt x="315102" y="1099289"/>
                  </a:lnTo>
                  <a:lnTo>
                    <a:pt x="319138" y="1099289"/>
                  </a:lnTo>
                  <a:lnTo>
                    <a:pt x="321311" y="1101462"/>
                  </a:lnTo>
                  <a:lnTo>
                    <a:pt x="322243" y="1104566"/>
                  </a:lnTo>
                  <a:lnTo>
                    <a:pt x="324416" y="1108912"/>
                  </a:lnTo>
                  <a:lnTo>
                    <a:pt x="344284" y="1104566"/>
                  </a:lnTo>
                  <a:lnTo>
                    <a:pt x="361048" y="1094942"/>
                  </a:lnTo>
                  <a:lnTo>
                    <a:pt x="373466" y="1084387"/>
                  </a:lnTo>
                  <a:lnTo>
                    <a:pt x="388057" y="1089665"/>
                  </a:lnTo>
                  <a:lnTo>
                    <a:pt x="399544" y="1101151"/>
                  </a:lnTo>
                  <a:lnTo>
                    <a:pt x="406684" y="1113880"/>
                  </a:lnTo>
                  <a:lnTo>
                    <a:pt x="415066" y="1124435"/>
                  </a:lnTo>
                  <a:lnTo>
                    <a:pt x="424379" y="1135921"/>
                  </a:lnTo>
                  <a:lnTo>
                    <a:pt x="453561" y="1156100"/>
                  </a:lnTo>
                  <a:lnTo>
                    <a:pt x="480570" y="1176279"/>
                  </a:lnTo>
                  <a:lnTo>
                    <a:pt x="480570" y="1180625"/>
                  </a:lnTo>
                  <a:lnTo>
                    <a:pt x="480570" y="1183730"/>
                  </a:lnTo>
                  <a:lnTo>
                    <a:pt x="479639" y="1185903"/>
                  </a:lnTo>
                  <a:lnTo>
                    <a:pt x="479639" y="1188076"/>
                  </a:lnTo>
                  <a:lnTo>
                    <a:pt x="477466" y="1189007"/>
                  </a:lnTo>
                  <a:lnTo>
                    <a:pt x="470325" y="1196458"/>
                  </a:lnTo>
                  <a:lnTo>
                    <a:pt x="458839" y="1200804"/>
                  </a:lnTo>
                  <a:lnTo>
                    <a:pt x="444248" y="1202978"/>
                  </a:lnTo>
                  <a:lnTo>
                    <a:pt x="429657" y="1200804"/>
                  </a:lnTo>
                  <a:lnTo>
                    <a:pt x="435866" y="1213533"/>
                  </a:lnTo>
                  <a:lnTo>
                    <a:pt x="444248" y="1218810"/>
                  </a:lnTo>
                  <a:lnTo>
                    <a:pt x="455734" y="1223157"/>
                  </a:lnTo>
                  <a:lnTo>
                    <a:pt x="465048" y="1230607"/>
                  </a:lnTo>
                  <a:lnTo>
                    <a:pt x="473430" y="1230607"/>
                  </a:lnTo>
                  <a:lnTo>
                    <a:pt x="473430" y="1206082"/>
                  </a:lnTo>
                  <a:lnTo>
                    <a:pt x="484916" y="1206082"/>
                  </a:lnTo>
                  <a:lnTo>
                    <a:pt x="488021" y="1198631"/>
                  </a:lnTo>
                  <a:lnTo>
                    <a:pt x="492057" y="1193354"/>
                  </a:lnTo>
                  <a:lnTo>
                    <a:pt x="495161" y="1189007"/>
                  </a:lnTo>
                  <a:lnTo>
                    <a:pt x="500439" y="1185903"/>
                  </a:lnTo>
                  <a:lnTo>
                    <a:pt x="499507" y="1180625"/>
                  </a:lnTo>
                  <a:lnTo>
                    <a:pt x="497334" y="1176279"/>
                  </a:lnTo>
                  <a:lnTo>
                    <a:pt x="497334" y="1174106"/>
                  </a:lnTo>
                  <a:lnTo>
                    <a:pt x="495161" y="1171002"/>
                  </a:lnTo>
                  <a:lnTo>
                    <a:pt x="494230" y="1166655"/>
                  </a:lnTo>
                  <a:lnTo>
                    <a:pt x="494230" y="1161378"/>
                  </a:lnTo>
                  <a:lnTo>
                    <a:pt x="499507" y="1161378"/>
                  </a:lnTo>
                  <a:lnTo>
                    <a:pt x="504785" y="1163551"/>
                  </a:lnTo>
                  <a:lnTo>
                    <a:pt x="507889" y="1165724"/>
                  </a:lnTo>
                  <a:lnTo>
                    <a:pt x="510062" y="1165724"/>
                  </a:lnTo>
                  <a:lnTo>
                    <a:pt x="514098" y="1165724"/>
                  </a:lnTo>
                  <a:lnTo>
                    <a:pt x="517203" y="1165724"/>
                  </a:lnTo>
                  <a:lnTo>
                    <a:pt x="521238" y="1165724"/>
                  </a:lnTo>
                  <a:lnTo>
                    <a:pt x="521238" y="1161378"/>
                  </a:lnTo>
                  <a:lnTo>
                    <a:pt x="509752" y="1151754"/>
                  </a:lnTo>
                  <a:lnTo>
                    <a:pt x="499197" y="1144303"/>
                  </a:lnTo>
                  <a:lnTo>
                    <a:pt x="484606" y="1139026"/>
                  </a:lnTo>
                  <a:lnTo>
                    <a:pt x="484606" y="1128471"/>
                  </a:lnTo>
                  <a:lnTo>
                    <a:pt x="470015" y="1128471"/>
                  </a:lnTo>
                  <a:lnTo>
                    <a:pt x="457597" y="1109533"/>
                  </a:lnTo>
                  <a:lnTo>
                    <a:pt x="443937" y="1093701"/>
                  </a:lnTo>
                  <a:lnTo>
                    <a:pt x="429346" y="1078799"/>
                  </a:lnTo>
                  <a:lnTo>
                    <a:pt x="429346" y="1072590"/>
                  </a:lnTo>
                  <a:lnTo>
                    <a:pt x="429346" y="1069486"/>
                  </a:lnTo>
                  <a:lnTo>
                    <a:pt x="429346" y="1065140"/>
                  </a:lnTo>
                  <a:lnTo>
                    <a:pt x="429346" y="1064208"/>
                  </a:lnTo>
                  <a:lnTo>
                    <a:pt x="433382" y="1062035"/>
                  </a:lnTo>
                  <a:lnTo>
                    <a:pt x="436487" y="1057689"/>
                  </a:lnTo>
                  <a:lnTo>
                    <a:pt x="438660" y="1057689"/>
                  </a:lnTo>
                  <a:lnTo>
                    <a:pt x="438660" y="1056758"/>
                  </a:lnTo>
                  <a:lnTo>
                    <a:pt x="440833" y="1056758"/>
                  </a:lnTo>
                  <a:lnTo>
                    <a:pt x="443006" y="1056758"/>
                  </a:lnTo>
                  <a:lnTo>
                    <a:pt x="443937" y="1054584"/>
                  </a:lnTo>
                  <a:lnTo>
                    <a:pt x="446111" y="1057689"/>
                  </a:lnTo>
                  <a:lnTo>
                    <a:pt x="448284" y="1062035"/>
                  </a:lnTo>
                  <a:lnTo>
                    <a:pt x="448284" y="1065140"/>
                  </a:lnTo>
                  <a:lnTo>
                    <a:pt x="450457" y="1071349"/>
                  </a:lnTo>
                  <a:lnTo>
                    <a:pt x="465048" y="1067002"/>
                  </a:lnTo>
                  <a:lnTo>
                    <a:pt x="472188" y="1087181"/>
                  </a:lnTo>
                  <a:lnTo>
                    <a:pt x="479328" y="1098668"/>
                  </a:lnTo>
                  <a:lnTo>
                    <a:pt x="487710" y="1103945"/>
                  </a:lnTo>
                  <a:lnTo>
                    <a:pt x="497024" y="1106118"/>
                  </a:lnTo>
                  <a:lnTo>
                    <a:pt x="507579" y="1111396"/>
                  </a:lnTo>
                  <a:lnTo>
                    <a:pt x="521238" y="1121020"/>
                  </a:lnTo>
                  <a:lnTo>
                    <a:pt x="526516" y="1126297"/>
                  </a:lnTo>
                  <a:lnTo>
                    <a:pt x="526516" y="1133748"/>
                  </a:lnTo>
                  <a:lnTo>
                    <a:pt x="524343" y="1141199"/>
                  </a:lnTo>
                  <a:lnTo>
                    <a:pt x="522170" y="1150823"/>
                  </a:lnTo>
                  <a:lnTo>
                    <a:pt x="524343" y="1161378"/>
                  </a:lnTo>
                  <a:lnTo>
                    <a:pt x="528379" y="1165724"/>
                  </a:lnTo>
                  <a:lnTo>
                    <a:pt x="531483" y="1166655"/>
                  </a:lnTo>
                  <a:lnTo>
                    <a:pt x="536761" y="1171002"/>
                  </a:lnTo>
                  <a:lnTo>
                    <a:pt x="540797" y="1174106"/>
                  </a:lnTo>
                  <a:lnTo>
                    <a:pt x="543901" y="1176279"/>
                  </a:lnTo>
                  <a:lnTo>
                    <a:pt x="560665" y="1225951"/>
                  </a:lnTo>
                  <a:lnTo>
                    <a:pt x="564701" y="1225951"/>
                  </a:lnTo>
                  <a:lnTo>
                    <a:pt x="565632" y="1228124"/>
                  </a:lnTo>
                  <a:lnTo>
                    <a:pt x="567805" y="1228124"/>
                  </a:lnTo>
                  <a:lnTo>
                    <a:pt x="569978" y="1230297"/>
                  </a:lnTo>
                  <a:lnTo>
                    <a:pt x="575256" y="1228124"/>
                  </a:lnTo>
                  <a:lnTo>
                    <a:pt x="580534" y="1225951"/>
                  </a:lnTo>
                  <a:lnTo>
                    <a:pt x="582707" y="1225019"/>
                  </a:lnTo>
                  <a:lnTo>
                    <a:pt x="584880" y="1220673"/>
                  </a:lnTo>
                  <a:lnTo>
                    <a:pt x="584880" y="1218500"/>
                  </a:lnTo>
                  <a:lnTo>
                    <a:pt x="587053" y="1215395"/>
                  </a:lnTo>
                  <a:lnTo>
                    <a:pt x="587984" y="1211049"/>
                  </a:lnTo>
                  <a:lnTo>
                    <a:pt x="592020" y="1210118"/>
                  </a:lnTo>
                  <a:lnTo>
                    <a:pt x="597298" y="1205772"/>
                  </a:lnTo>
                  <a:lnTo>
                    <a:pt x="594193" y="1188697"/>
                  </a:lnTo>
                  <a:lnTo>
                    <a:pt x="587053" y="1172864"/>
                  </a:lnTo>
                  <a:lnTo>
                    <a:pt x="577740" y="1161378"/>
                  </a:lnTo>
                  <a:lnTo>
                    <a:pt x="577740" y="1156411"/>
                  </a:lnTo>
                  <a:lnTo>
                    <a:pt x="580844" y="1158584"/>
                  </a:lnTo>
                  <a:lnTo>
                    <a:pt x="580844" y="1159515"/>
                  </a:lnTo>
                  <a:lnTo>
                    <a:pt x="583017" y="1161688"/>
                  </a:lnTo>
                  <a:lnTo>
                    <a:pt x="585190" y="1166035"/>
                  </a:lnTo>
                  <a:lnTo>
                    <a:pt x="592331" y="1163861"/>
                  </a:lnTo>
                  <a:lnTo>
                    <a:pt x="595435" y="1163861"/>
                  </a:lnTo>
                  <a:lnTo>
                    <a:pt x="597608" y="1163861"/>
                  </a:lnTo>
                  <a:lnTo>
                    <a:pt x="599781" y="1161688"/>
                  </a:lnTo>
                  <a:lnTo>
                    <a:pt x="599781" y="1159515"/>
                  </a:lnTo>
                  <a:lnTo>
                    <a:pt x="599781" y="1158584"/>
                  </a:lnTo>
                  <a:lnTo>
                    <a:pt x="597608" y="1154238"/>
                  </a:lnTo>
                  <a:lnTo>
                    <a:pt x="597608" y="1148960"/>
                  </a:lnTo>
                  <a:lnTo>
                    <a:pt x="600713" y="1148960"/>
                  </a:lnTo>
                  <a:lnTo>
                    <a:pt x="600713" y="1144614"/>
                  </a:lnTo>
                  <a:lnTo>
                    <a:pt x="604748" y="1144614"/>
                  </a:lnTo>
                  <a:lnTo>
                    <a:pt x="607853" y="1144614"/>
                  </a:lnTo>
                  <a:lnTo>
                    <a:pt x="610026" y="1146787"/>
                  </a:lnTo>
                  <a:lnTo>
                    <a:pt x="612199" y="1146787"/>
                  </a:lnTo>
                  <a:lnTo>
                    <a:pt x="614372" y="1148960"/>
                  </a:lnTo>
                  <a:lnTo>
                    <a:pt x="619650" y="1151133"/>
                  </a:lnTo>
                  <a:lnTo>
                    <a:pt x="622754" y="1152064"/>
                  </a:lnTo>
                  <a:lnTo>
                    <a:pt x="624927" y="1154238"/>
                  </a:lnTo>
                  <a:lnTo>
                    <a:pt x="627100" y="1156411"/>
                  </a:lnTo>
                  <a:lnTo>
                    <a:pt x="630205" y="1158584"/>
                  </a:lnTo>
                  <a:lnTo>
                    <a:pt x="634241" y="1161688"/>
                  </a:lnTo>
                  <a:lnTo>
                    <a:pt x="632068" y="1166966"/>
                  </a:lnTo>
                  <a:lnTo>
                    <a:pt x="629894" y="1171312"/>
                  </a:lnTo>
                  <a:lnTo>
                    <a:pt x="629894" y="1174416"/>
                  </a:lnTo>
                  <a:lnTo>
                    <a:pt x="629894" y="1178763"/>
                  </a:lnTo>
                  <a:lnTo>
                    <a:pt x="629894" y="1181867"/>
                  </a:lnTo>
                  <a:lnTo>
                    <a:pt x="629894" y="1186213"/>
                  </a:lnTo>
                  <a:lnTo>
                    <a:pt x="629894" y="1189318"/>
                  </a:lnTo>
                  <a:lnTo>
                    <a:pt x="636103" y="1206392"/>
                  </a:lnTo>
                  <a:lnTo>
                    <a:pt x="648521" y="1223467"/>
                  </a:lnTo>
                  <a:lnTo>
                    <a:pt x="665285" y="1234022"/>
                  </a:lnTo>
                  <a:lnTo>
                    <a:pt x="680808" y="1238368"/>
                  </a:lnTo>
                  <a:lnTo>
                    <a:pt x="684843" y="1236195"/>
                  </a:lnTo>
                  <a:lnTo>
                    <a:pt x="687948" y="1233091"/>
                  </a:lnTo>
                  <a:lnTo>
                    <a:pt x="690121" y="1228744"/>
                  </a:lnTo>
                  <a:lnTo>
                    <a:pt x="695399" y="1226571"/>
                  </a:lnTo>
                  <a:lnTo>
                    <a:pt x="699434" y="1225640"/>
                  </a:lnTo>
                  <a:lnTo>
                    <a:pt x="704712" y="1226571"/>
                  </a:lnTo>
                  <a:lnTo>
                    <a:pt x="714025" y="1230918"/>
                  </a:lnTo>
                  <a:lnTo>
                    <a:pt x="721165" y="1234022"/>
                  </a:lnTo>
                  <a:lnTo>
                    <a:pt x="728306" y="1236195"/>
                  </a:lnTo>
                  <a:lnTo>
                    <a:pt x="735446" y="1234022"/>
                  </a:lnTo>
                  <a:lnTo>
                    <a:pt x="743828" y="1226571"/>
                  </a:lnTo>
                  <a:lnTo>
                    <a:pt x="750968" y="1226571"/>
                  </a:lnTo>
                  <a:lnTo>
                    <a:pt x="755004" y="1226571"/>
                  </a:lnTo>
                  <a:lnTo>
                    <a:pt x="758109" y="1226571"/>
                  </a:lnTo>
                  <a:lnTo>
                    <a:pt x="760282" y="1228744"/>
                  </a:lnTo>
                  <a:lnTo>
                    <a:pt x="762455" y="1230918"/>
                  </a:lnTo>
                  <a:lnTo>
                    <a:pt x="762455" y="1234022"/>
                  </a:lnTo>
                  <a:lnTo>
                    <a:pt x="764628" y="1238368"/>
                  </a:lnTo>
                  <a:lnTo>
                    <a:pt x="767732" y="1251097"/>
                  </a:lnTo>
                  <a:lnTo>
                    <a:pt x="765870" y="1265377"/>
                  </a:lnTo>
                  <a:close/>
                  <a:moveTo>
                    <a:pt x="845033" y="1136232"/>
                  </a:moveTo>
                  <a:lnTo>
                    <a:pt x="825165" y="1141509"/>
                  </a:lnTo>
                  <a:lnTo>
                    <a:pt x="803434" y="1143682"/>
                  </a:lnTo>
                  <a:lnTo>
                    <a:pt x="781702" y="1139336"/>
                  </a:lnTo>
                  <a:lnTo>
                    <a:pt x="773320" y="1136232"/>
                  </a:lnTo>
                  <a:lnTo>
                    <a:pt x="766180" y="1130954"/>
                  </a:lnTo>
                  <a:lnTo>
                    <a:pt x="756867" y="1124745"/>
                  </a:lnTo>
                  <a:lnTo>
                    <a:pt x="742276" y="1124745"/>
                  </a:lnTo>
                  <a:lnTo>
                    <a:pt x="727685" y="1126918"/>
                  </a:lnTo>
                  <a:lnTo>
                    <a:pt x="713094" y="1134369"/>
                  </a:lnTo>
                  <a:lnTo>
                    <a:pt x="700676" y="1139647"/>
                  </a:lnTo>
                  <a:lnTo>
                    <a:pt x="686085" y="1141820"/>
                  </a:lnTo>
                  <a:lnTo>
                    <a:pt x="671494" y="1136542"/>
                  </a:lnTo>
                  <a:lnTo>
                    <a:pt x="666217" y="1134369"/>
                  </a:lnTo>
                  <a:lnTo>
                    <a:pt x="662181" y="1132196"/>
                  </a:lnTo>
                  <a:lnTo>
                    <a:pt x="659076" y="1131265"/>
                  </a:lnTo>
                  <a:lnTo>
                    <a:pt x="656903" y="1126918"/>
                  </a:lnTo>
                  <a:lnTo>
                    <a:pt x="656903" y="1123814"/>
                  </a:lnTo>
                  <a:lnTo>
                    <a:pt x="654730" y="1116363"/>
                  </a:lnTo>
                  <a:lnTo>
                    <a:pt x="654730" y="1110154"/>
                  </a:lnTo>
                  <a:lnTo>
                    <a:pt x="658766" y="1099599"/>
                  </a:lnTo>
                  <a:lnTo>
                    <a:pt x="665906" y="1086871"/>
                  </a:lnTo>
                  <a:lnTo>
                    <a:pt x="674288" y="1071969"/>
                  </a:lnTo>
                  <a:lnTo>
                    <a:pt x="683602" y="1057068"/>
                  </a:lnTo>
                  <a:lnTo>
                    <a:pt x="690742" y="1043408"/>
                  </a:lnTo>
                  <a:lnTo>
                    <a:pt x="694778" y="1035026"/>
                  </a:lnTo>
                  <a:lnTo>
                    <a:pt x="703160" y="1037199"/>
                  </a:lnTo>
                  <a:lnTo>
                    <a:pt x="710300" y="1040304"/>
                  </a:lnTo>
                  <a:lnTo>
                    <a:pt x="715578" y="1042477"/>
                  </a:lnTo>
                  <a:lnTo>
                    <a:pt x="721786" y="1047755"/>
                  </a:lnTo>
                  <a:lnTo>
                    <a:pt x="724891" y="1049928"/>
                  </a:lnTo>
                  <a:lnTo>
                    <a:pt x="727064" y="1049928"/>
                  </a:lnTo>
                  <a:lnTo>
                    <a:pt x="729237" y="1049928"/>
                  </a:lnTo>
                  <a:lnTo>
                    <a:pt x="730168" y="1050859"/>
                  </a:lnTo>
                  <a:lnTo>
                    <a:pt x="717751" y="1055205"/>
                  </a:lnTo>
                  <a:lnTo>
                    <a:pt x="721786" y="1064829"/>
                  </a:lnTo>
                  <a:lnTo>
                    <a:pt x="728927" y="1072280"/>
                  </a:lnTo>
                  <a:lnTo>
                    <a:pt x="734204" y="1079731"/>
                  </a:lnTo>
                  <a:lnTo>
                    <a:pt x="743518" y="1080662"/>
                  </a:lnTo>
                  <a:lnTo>
                    <a:pt x="755935" y="1075384"/>
                  </a:lnTo>
                  <a:lnTo>
                    <a:pt x="765249" y="1067934"/>
                  </a:lnTo>
                  <a:lnTo>
                    <a:pt x="780771" y="1073211"/>
                  </a:lnTo>
                  <a:lnTo>
                    <a:pt x="800640" y="1084698"/>
                  </a:lnTo>
                  <a:lnTo>
                    <a:pt x="821439" y="1097426"/>
                  </a:lnTo>
                  <a:lnTo>
                    <a:pt x="836030" y="1110154"/>
                  </a:lnTo>
                  <a:lnTo>
                    <a:pt x="844413" y="1125056"/>
                  </a:lnTo>
                  <a:lnTo>
                    <a:pt x="850621" y="1125056"/>
                  </a:lnTo>
                  <a:lnTo>
                    <a:pt x="845033" y="1136232"/>
                  </a:lnTo>
                  <a:close/>
                  <a:moveTo>
                    <a:pt x="1025402" y="1146787"/>
                  </a:moveTo>
                  <a:lnTo>
                    <a:pt x="1022298" y="1146787"/>
                  </a:lnTo>
                  <a:lnTo>
                    <a:pt x="1018262" y="1146787"/>
                  </a:lnTo>
                  <a:lnTo>
                    <a:pt x="1015157" y="1146787"/>
                  </a:lnTo>
                  <a:lnTo>
                    <a:pt x="1011122" y="1144614"/>
                  </a:lnTo>
                  <a:lnTo>
                    <a:pt x="1008949" y="1161688"/>
                  </a:lnTo>
                  <a:lnTo>
                    <a:pt x="1011122" y="1173175"/>
                  </a:lnTo>
                  <a:lnTo>
                    <a:pt x="1016399" y="1183730"/>
                  </a:lnTo>
                  <a:lnTo>
                    <a:pt x="1020435" y="1196458"/>
                  </a:lnTo>
                  <a:lnTo>
                    <a:pt x="1022608" y="1217569"/>
                  </a:lnTo>
                  <a:lnTo>
                    <a:pt x="995600" y="1218500"/>
                  </a:lnTo>
                  <a:lnTo>
                    <a:pt x="976973" y="1215395"/>
                  </a:lnTo>
                  <a:lnTo>
                    <a:pt x="966418" y="1205772"/>
                  </a:lnTo>
                  <a:lnTo>
                    <a:pt x="962382" y="1188697"/>
                  </a:lnTo>
                  <a:lnTo>
                    <a:pt x="962382" y="1165414"/>
                  </a:lnTo>
                  <a:lnTo>
                    <a:pt x="974800" y="1165414"/>
                  </a:lnTo>
                  <a:lnTo>
                    <a:pt x="967660" y="1151754"/>
                  </a:lnTo>
                  <a:lnTo>
                    <a:pt x="955242" y="1138094"/>
                  </a:lnTo>
                  <a:lnTo>
                    <a:pt x="944686" y="1121020"/>
                  </a:lnTo>
                  <a:lnTo>
                    <a:pt x="933200" y="1103945"/>
                  </a:lnTo>
                  <a:lnTo>
                    <a:pt x="927922" y="1086871"/>
                  </a:lnTo>
                  <a:lnTo>
                    <a:pt x="931027" y="1071038"/>
                  </a:lnTo>
                  <a:lnTo>
                    <a:pt x="938167" y="1059552"/>
                  </a:lnTo>
                  <a:lnTo>
                    <a:pt x="949653" y="1049928"/>
                  </a:lnTo>
                  <a:lnTo>
                    <a:pt x="962071" y="1044650"/>
                  </a:lnTo>
                  <a:lnTo>
                    <a:pt x="974489" y="1039373"/>
                  </a:lnTo>
                  <a:lnTo>
                    <a:pt x="985976" y="1029749"/>
                  </a:lnTo>
                  <a:lnTo>
                    <a:pt x="995289" y="1029749"/>
                  </a:lnTo>
                  <a:lnTo>
                    <a:pt x="1000567" y="1031922"/>
                  </a:lnTo>
                  <a:lnTo>
                    <a:pt x="1005844" y="1031922"/>
                  </a:lnTo>
                  <a:lnTo>
                    <a:pt x="1011122" y="1034095"/>
                  </a:lnTo>
                  <a:lnTo>
                    <a:pt x="1008017" y="1049928"/>
                  </a:lnTo>
                  <a:lnTo>
                    <a:pt x="1000877" y="1063587"/>
                  </a:lnTo>
                  <a:lnTo>
                    <a:pt x="986286" y="1068865"/>
                  </a:lnTo>
                  <a:lnTo>
                    <a:pt x="966418" y="1071038"/>
                  </a:lnTo>
                  <a:lnTo>
                    <a:pt x="973558" y="1086871"/>
                  </a:lnTo>
                  <a:lnTo>
                    <a:pt x="985976" y="1101772"/>
                  </a:lnTo>
                  <a:lnTo>
                    <a:pt x="1001498" y="1111396"/>
                  </a:lnTo>
                  <a:lnTo>
                    <a:pt x="1000567" y="1115742"/>
                  </a:lnTo>
                  <a:lnTo>
                    <a:pt x="998394" y="1116674"/>
                  </a:lnTo>
                  <a:lnTo>
                    <a:pt x="996220" y="1116674"/>
                  </a:lnTo>
                  <a:lnTo>
                    <a:pt x="995289" y="1121020"/>
                  </a:lnTo>
                  <a:lnTo>
                    <a:pt x="1000567" y="1130644"/>
                  </a:lnTo>
                  <a:lnTo>
                    <a:pt x="1005844" y="1139026"/>
                  </a:lnTo>
                  <a:lnTo>
                    <a:pt x="1008017" y="1143372"/>
                  </a:lnTo>
                  <a:lnTo>
                    <a:pt x="1008949" y="1144303"/>
                  </a:lnTo>
                  <a:lnTo>
                    <a:pt x="1011122" y="1143372"/>
                  </a:lnTo>
                  <a:lnTo>
                    <a:pt x="1011122" y="1141199"/>
                  </a:lnTo>
                  <a:lnTo>
                    <a:pt x="1013295" y="1138094"/>
                  </a:lnTo>
                  <a:lnTo>
                    <a:pt x="1013295" y="1133748"/>
                  </a:lnTo>
                  <a:lnTo>
                    <a:pt x="1015468" y="1131575"/>
                  </a:lnTo>
                  <a:lnTo>
                    <a:pt x="1018573" y="1133748"/>
                  </a:lnTo>
                  <a:lnTo>
                    <a:pt x="1022608" y="1138094"/>
                  </a:lnTo>
                  <a:lnTo>
                    <a:pt x="1023540" y="1139026"/>
                  </a:lnTo>
                  <a:lnTo>
                    <a:pt x="1027575" y="1141199"/>
                  </a:lnTo>
                  <a:lnTo>
                    <a:pt x="1030680" y="1144303"/>
                  </a:lnTo>
                  <a:lnTo>
                    <a:pt x="1025402" y="1146787"/>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96" name="Freeform: Shape 188">
              <a:extLst>
                <a:ext uri="{FF2B5EF4-FFF2-40B4-BE49-F238E27FC236}">
                  <a16:creationId xmlns:a16="http://schemas.microsoft.com/office/drawing/2014/main" id="{C0AAA185-5E83-9216-2303-CF6558B7D086}"/>
                </a:ext>
              </a:extLst>
            </p:cNvPr>
            <p:cNvSpPr/>
            <p:nvPr/>
          </p:nvSpPr>
          <p:spPr>
            <a:xfrm>
              <a:off x="3690211" y="4196454"/>
              <a:ext cx="74507" cy="99343"/>
            </a:xfrm>
            <a:custGeom>
              <a:avLst/>
              <a:gdLst>
                <a:gd name="connsiteX0" fmla="*/ 60226 w 74506"/>
                <a:gd name="connsiteY0" fmla="*/ 0 h 99342"/>
                <a:gd name="connsiteX1" fmla="*/ 43462 w 74506"/>
                <a:gd name="connsiteY1" fmla="*/ 0 h 99342"/>
                <a:gd name="connsiteX2" fmla="*/ 23904 w 74506"/>
                <a:gd name="connsiteY2" fmla="*/ 2173 h 99342"/>
                <a:gd name="connsiteX3" fmla="*/ 4036 w 74506"/>
                <a:gd name="connsiteY3" fmla="*/ 4346 h 99342"/>
                <a:gd name="connsiteX4" fmla="*/ 4967 w 74506"/>
                <a:gd name="connsiteY4" fmla="*/ 11797 h 99342"/>
                <a:gd name="connsiteX5" fmla="*/ 7140 w 74506"/>
                <a:gd name="connsiteY5" fmla="*/ 14901 h 99342"/>
                <a:gd name="connsiteX6" fmla="*/ 11176 w 74506"/>
                <a:gd name="connsiteY6" fmla="*/ 19248 h 99342"/>
                <a:gd name="connsiteX7" fmla="*/ 14281 w 74506"/>
                <a:gd name="connsiteY7" fmla="*/ 20179 h 99342"/>
                <a:gd name="connsiteX8" fmla="*/ 18627 w 74506"/>
                <a:gd name="connsiteY8" fmla="*/ 22352 h 99342"/>
                <a:gd name="connsiteX9" fmla="*/ 23904 w 74506"/>
                <a:gd name="connsiteY9" fmla="*/ 24525 h 99342"/>
                <a:gd name="connsiteX10" fmla="*/ 18627 w 74506"/>
                <a:gd name="connsiteY10" fmla="*/ 31976 h 99342"/>
                <a:gd name="connsiteX11" fmla="*/ 11176 w 74506"/>
                <a:gd name="connsiteY11" fmla="*/ 37253 h 99342"/>
                <a:gd name="connsiteX12" fmla="*/ 4036 w 74506"/>
                <a:gd name="connsiteY12" fmla="*/ 40358 h 99342"/>
                <a:gd name="connsiteX13" fmla="*/ 0 w 74506"/>
                <a:gd name="connsiteY13" fmla="*/ 74197 h 99342"/>
                <a:gd name="connsiteX14" fmla="*/ 23904 w 74506"/>
                <a:gd name="connsiteY14" fmla="*/ 77301 h 99342"/>
                <a:gd name="connsiteX15" fmla="*/ 23904 w 74506"/>
                <a:gd name="connsiteY15" fmla="*/ 89098 h 99342"/>
                <a:gd name="connsiteX16" fmla="*/ 31045 w 74506"/>
                <a:gd name="connsiteY16" fmla="*/ 92202 h 99342"/>
                <a:gd name="connsiteX17" fmla="*/ 38495 w 74506"/>
                <a:gd name="connsiteY17" fmla="*/ 98411 h 99342"/>
                <a:gd name="connsiteX18" fmla="*/ 43462 w 74506"/>
                <a:gd name="connsiteY18" fmla="*/ 101826 h 99342"/>
                <a:gd name="connsiteX19" fmla="*/ 48740 w 74506"/>
                <a:gd name="connsiteY19" fmla="*/ 99653 h 99342"/>
                <a:gd name="connsiteX20" fmla="*/ 50913 w 74506"/>
                <a:gd name="connsiteY20" fmla="*/ 96549 h 99342"/>
                <a:gd name="connsiteX21" fmla="*/ 53086 w 74506"/>
                <a:gd name="connsiteY21" fmla="*/ 94376 h 99342"/>
                <a:gd name="connsiteX22" fmla="*/ 53086 w 74506"/>
                <a:gd name="connsiteY22" fmla="*/ 92202 h 99342"/>
                <a:gd name="connsiteX23" fmla="*/ 53086 w 74506"/>
                <a:gd name="connsiteY23" fmla="*/ 89098 h 99342"/>
                <a:gd name="connsiteX24" fmla="*/ 53086 w 74506"/>
                <a:gd name="connsiteY24" fmla="*/ 84752 h 99342"/>
                <a:gd name="connsiteX25" fmla="*/ 56191 w 74506"/>
                <a:gd name="connsiteY25" fmla="*/ 81647 h 99342"/>
                <a:gd name="connsiteX26" fmla="*/ 67677 w 74506"/>
                <a:gd name="connsiteY26" fmla="*/ 84752 h 99342"/>
                <a:gd name="connsiteX27" fmla="*/ 72644 w 74506"/>
                <a:gd name="connsiteY27" fmla="*/ 77301 h 99342"/>
                <a:gd name="connsiteX28" fmla="*/ 76991 w 74506"/>
                <a:gd name="connsiteY28" fmla="*/ 77301 h 99342"/>
                <a:gd name="connsiteX29" fmla="*/ 69540 w 74506"/>
                <a:gd name="connsiteY29" fmla="*/ 37253 h 9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506" h="99342">
                  <a:moveTo>
                    <a:pt x="60226" y="0"/>
                  </a:moveTo>
                  <a:lnTo>
                    <a:pt x="43462" y="0"/>
                  </a:lnTo>
                  <a:lnTo>
                    <a:pt x="23904" y="2173"/>
                  </a:lnTo>
                  <a:lnTo>
                    <a:pt x="4036" y="4346"/>
                  </a:lnTo>
                  <a:lnTo>
                    <a:pt x="4967" y="11797"/>
                  </a:lnTo>
                  <a:lnTo>
                    <a:pt x="7140" y="14901"/>
                  </a:lnTo>
                  <a:lnTo>
                    <a:pt x="11176" y="19248"/>
                  </a:lnTo>
                  <a:lnTo>
                    <a:pt x="14281" y="20179"/>
                  </a:lnTo>
                  <a:lnTo>
                    <a:pt x="18627" y="22352"/>
                  </a:lnTo>
                  <a:lnTo>
                    <a:pt x="23904" y="24525"/>
                  </a:lnTo>
                  <a:lnTo>
                    <a:pt x="18627" y="31976"/>
                  </a:lnTo>
                  <a:lnTo>
                    <a:pt x="11176" y="37253"/>
                  </a:lnTo>
                  <a:lnTo>
                    <a:pt x="4036" y="40358"/>
                  </a:lnTo>
                  <a:lnTo>
                    <a:pt x="0" y="74197"/>
                  </a:lnTo>
                  <a:lnTo>
                    <a:pt x="23904" y="77301"/>
                  </a:lnTo>
                  <a:lnTo>
                    <a:pt x="23904" y="89098"/>
                  </a:lnTo>
                  <a:lnTo>
                    <a:pt x="31045" y="92202"/>
                  </a:lnTo>
                  <a:lnTo>
                    <a:pt x="38495" y="98411"/>
                  </a:lnTo>
                  <a:lnTo>
                    <a:pt x="43462" y="101826"/>
                  </a:lnTo>
                  <a:lnTo>
                    <a:pt x="48740" y="99653"/>
                  </a:lnTo>
                  <a:lnTo>
                    <a:pt x="50913" y="96549"/>
                  </a:lnTo>
                  <a:lnTo>
                    <a:pt x="53086" y="94376"/>
                  </a:lnTo>
                  <a:lnTo>
                    <a:pt x="53086" y="92202"/>
                  </a:lnTo>
                  <a:lnTo>
                    <a:pt x="53086" y="89098"/>
                  </a:lnTo>
                  <a:lnTo>
                    <a:pt x="53086" y="84752"/>
                  </a:lnTo>
                  <a:lnTo>
                    <a:pt x="56191" y="81647"/>
                  </a:lnTo>
                  <a:lnTo>
                    <a:pt x="67677" y="84752"/>
                  </a:lnTo>
                  <a:lnTo>
                    <a:pt x="72644" y="77301"/>
                  </a:lnTo>
                  <a:lnTo>
                    <a:pt x="76991" y="77301"/>
                  </a:lnTo>
                  <a:lnTo>
                    <a:pt x="69540" y="37253"/>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97" name="Freeform: Shape 189">
              <a:extLst>
                <a:ext uri="{FF2B5EF4-FFF2-40B4-BE49-F238E27FC236}">
                  <a16:creationId xmlns:a16="http://schemas.microsoft.com/office/drawing/2014/main" id="{CC03CAC1-05D4-ABD8-CB7C-685784D6F159}"/>
                </a:ext>
              </a:extLst>
            </p:cNvPr>
            <p:cNvSpPr/>
            <p:nvPr/>
          </p:nvSpPr>
          <p:spPr>
            <a:xfrm>
              <a:off x="3753542" y="4135296"/>
              <a:ext cx="40358" cy="34149"/>
            </a:xfrm>
            <a:custGeom>
              <a:avLst/>
              <a:gdLst>
                <a:gd name="connsiteX0" fmla="*/ 22042 w 40357"/>
                <a:gd name="connsiteY0" fmla="*/ 36012 h 34149"/>
                <a:gd name="connsiteX1" fmla="*/ 27009 w 40357"/>
                <a:gd name="connsiteY1" fmla="*/ 31665 h 34149"/>
                <a:gd name="connsiteX2" fmla="*/ 31355 w 40357"/>
                <a:gd name="connsiteY2" fmla="*/ 29492 h 34149"/>
                <a:gd name="connsiteX3" fmla="*/ 34460 w 40357"/>
                <a:gd name="connsiteY3" fmla="*/ 28561 h 34149"/>
                <a:gd name="connsiteX4" fmla="*/ 40668 w 40357"/>
                <a:gd name="connsiteY4" fmla="*/ 24215 h 34149"/>
                <a:gd name="connsiteX5" fmla="*/ 36633 w 40357"/>
                <a:gd name="connsiteY5" fmla="*/ 0 h 34149"/>
                <a:gd name="connsiteX6" fmla="*/ 23904 w 40357"/>
                <a:gd name="connsiteY6" fmla="*/ 2173 h 34149"/>
                <a:gd name="connsiteX7" fmla="*/ 16764 w 40357"/>
                <a:gd name="connsiteY7" fmla="*/ 6209 h 34149"/>
                <a:gd name="connsiteX8" fmla="*/ 9313 w 40357"/>
                <a:gd name="connsiteY8" fmla="*/ 11486 h 34149"/>
                <a:gd name="connsiteX9" fmla="*/ 0 w 40357"/>
                <a:gd name="connsiteY9" fmla="*/ 16764 h 34149"/>
                <a:gd name="connsiteX10" fmla="*/ 0 w 40357"/>
                <a:gd name="connsiteY10" fmla="*/ 24215 h 34149"/>
                <a:gd name="connsiteX11" fmla="*/ 2173 w 40357"/>
                <a:gd name="connsiteY11" fmla="*/ 26388 h 34149"/>
                <a:gd name="connsiteX12" fmla="*/ 2173 w 40357"/>
                <a:gd name="connsiteY12" fmla="*/ 28561 h 34149"/>
                <a:gd name="connsiteX13" fmla="*/ 4346 w 40357"/>
                <a:gd name="connsiteY13" fmla="*/ 28561 h 34149"/>
                <a:gd name="connsiteX14" fmla="*/ 4346 w 40357"/>
                <a:gd name="connsiteY14" fmla="*/ 29492 h 34149"/>
                <a:gd name="connsiteX15" fmla="*/ 4346 w 40357"/>
                <a:gd name="connsiteY15" fmla="*/ 33839 h 34149"/>
                <a:gd name="connsiteX16" fmla="*/ 9313 w 40357"/>
                <a:gd name="connsiteY16" fmla="*/ 33839 h 34149"/>
                <a:gd name="connsiteX17" fmla="*/ 11487 w 40357"/>
                <a:gd name="connsiteY17" fmla="*/ 33839 h 34149"/>
                <a:gd name="connsiteX18" fmla="*/ 13660 w 40357"/>
                <a:gd name="connsiteY18" fmla="*/ 36012 h 34149"/>
                <a:gd name="connsiteX19" fmla="*/ 14591 w 40357"/>
                <a:gd name="connsiteY19" fmla="*/ 36012 h 34149"/>
                <a:gd name="connsiteX20" fmla="*/ 16764 w 40357"/>
                <a:gd name="connsiteY20" fmla="*/ 36943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57" h="34149">
                  <a:moveTo>
                    <a:pt x="22042" y="36012"/>
                  </a:moveTo>
                  <a:lnTo>
                    <a:pt x="27009" y="31665"/>
                  </a:lnTo>
                  <a:lnTo>
                    <a:pt x="31355" y="29492"/>
                  </a:lnTo>
                  <a:lnTo>
                    <a:pt x="34460" y="28561"/>
                  </a:lnTo>
                  <a:lnTo>
                    <a:pt x="40668" y="24215"/>
                  </a:lnTo>
                  <a:lnTo>
                    <a:pt x="36633" y="0"/>
                  </a:lnTo>
                  <a:lnTo>
                    <a:pt x="23904" y="2173"/>
                  </a:lnTo>
                  <a:lnTo>
                    <a:pt x="16764" y="6209"/>
                  </a:lnTo>
                  <a:lnTo>
                    <a:pt x="9313" y="11486"/>
                  </a:lnTo>
                  <a:lnTo>
                    <a:pt x="0" y="16764"/>
                  </a:lnTo>
                  <a:lnTo>
                    <a:pt x="0" y="24215"/>
                  </a:lnTo>
                  <a:lnTo>
                    <a:pt x="2173" y="26388"/>
                  </a:lnTo>
                  <a:lnTo>
                    <a:pt x="2173" y="28561"/>
                  </a:lnTo>
                  <a:lnTo>
                    <a:pt x="4346" y="28561"/>
                  </a:lnTo>
                  <a:lnTo>
                    <a:pt x="4346" y="29492"/>
                  </a:lnTo>
                  <a:lnTo>
                    <a:pt x="4346" y="33839"/>
                  </a:lnTo>
                  <a:lnTo>
                    <a:pt x="9313" y="33839"/>
                  </a:lnTo>
                  <a:lnTo>
                    <a:pt x="11487" y="33839"/>
                  </a:lnTo>
                  <a:lnTo>
                    <a:pt x="13660" y="36012"/>
                  </a:lnTo>
                  <a:lnTo>
                    <a:pt x="14591" y="36012"/>
                  </a:lnTo>
                  <a:lnTo>
                    <a:pt x="16764" y="36943"/>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98" name="Freeform: Shape 190">
              <a:extLst>
                <a:ext uri="{FF2B5EF4-FFF2-40B4-BE49-F238E27FC236}">
                  <a16:creationId xmlns:a16="http://schemas.microsoft.com/office/drawing/2014/main" id="{1DDBD638-1CB6-B43C-45FE-16C15B8EC1C4}"/>
                </a:ext>
              </a:extLst>
            </p:cNvPr>
            <p:cNvSpPr/>
            <p:nvPr/>
          </p:nvSpPr>
          <p:spPr>
            <a:xfrm>
              <a:off x="3770306" y="4179690"/>
              <a:ext cx="55880" cy="96238"/>
            </a:xfrm>
            <a:custGeom>
              <a:avLst/>
              <a:gdLst>
                <a:gd name="connsiteX0" fmla="*/ 54018 w 55880"/>
                <a:gd name="connsiteY0" fmla="*/ 13660 h 96238"/>
                <a:gd name="connsiteX1" fmla="*/ 53086 w 55880"/>
                <a:gd name="connsiteY1" fmla="*/ 9624 h 96238"/>
                <a:gd name="connsiteX2" fmla="*/ 43773 w 55880"/>
                <a:gd name="connsiteY2" fmla="*/ 6209 h 96238"/>
                <a:gd name="connsiteX3" fmla="*/ 31045 w 55880"/>
                <a:gd name="connsiteY3" fmla="*/ 4346 h 96238"/>
                <a:gd name="connsiteX4" fmla="*/ 16454 w 55880"/>
                <a:gd name="connsiteY4" fmla="*/ 2173 h 96238"/>
                <a:gd name="connsiteX5" fmla="*/ 3104 w 55880"/>
                <a:gd name="connsiteY5" fmla="*/ 0 h 96238"/>
                <a:gd name="connsiteX6" fmla="*/ 0 w 55880"/>
                <a:gd name="connsiteY6" fmla="*/ 16764 h 96238"/>
                <a:gd name="connsiteX7" fmla="*/ 2173 w 55880"/>
                <a:gd name="connsiteY7" fmla="*/ 31665 h 96238"/>
                <a:gd name="connsiteX8" fmla="*/ 3104 w 55880"/>
                <a:gd name="connsiteY8" fmla="*/ 48740 h 96238"/>
                <a:gd name="connsiteX9" fmla="*/ 7140 w 55880"/>
                <a:gd name="connsiteY9" fmla="*/ 63331 h 96238"/>
                <a:gd name="connsiteX10" fmla="*/ 7140 w 55880"/>
                <a:gd name="connsiteY10" fmla="*/ 76059 h 96238"/>
                <a:gd name="connsiteX11" fmla="*/ 3104 w 55880"/>
                <a:gd name="connsiteY11" fmla="*/ 86614 h 96238"/>
                <a:gd name="connsiteX12" fmla="*/ 7140 w 55880"/>
                <a:gd name="connsiteY12" fmla="*/ 98411 h 96238"/>
                <a:gd name="connsiteX13" fmla="*/ 14591 w 55880"/>
                <a:gd name="connsiteY13" fmla="*/ 98411 h 96238"/>
                <a:gd name="connsiteX14" fmla="*/ 19869 w 55880"/>
                <a:gd name="connsiteY14" fmla="*/ 98411 h 96238"/>
                <a:gd name="connsiteX15" fmla="*/ 23904 w 55880"/>
                <a:gd name="connsiteY15" fmla="*/ 96238 h 96238"/>
                <a:gd name="connsiteX16" fmla="*/ 27009 w 55880"/>
                <a:gd name="connsiteY16" fmla="*/ 94065 h 96238"/>
                <a:gd name="connsiteX17" fmla="*/ 31045 w 55880"/>
                <a:gd name="connsiteY17" fmla="*/ 88788 h 96238"/>
                <a:gd name="connsiteX18" fmla="*/ 32286 w 55880"/>
                <a:gd name="connsiteY18" fmla="*/ 81337 h 96238"/>
                <a:gd name="connsiteX19" fmla="*/ 34460 w 55880"/>
                <a:gd name="connsiteY19" fmla="*/ 70782 h 96238"/>
                <a:gd name="connsiteX20" fmla="*/ 32286 w 55880"/>
                <a:gd name="connsiteY20" fmla="*/ 61468 h 96238"/>
                <a:gd name="connsiteX21" fmla="*/ 34460 w 55880"/>
                <a:gd name="connsiteY21" fmla="*/ 57122 h 96238"/>
                <a:gd name="connsiteX22" fmla="*/ 38495 w 55880"/>
                <a:gd name="connsiteY22" fmla="*/ 56191 h 96238"/>
                <a:gd name="connsiteX23" fmla="*/ 39427 w 55880"/>
                <a:gd name="connsiteY23" fmla="*/ 54018 h 96238"/>
                <a:gd name="connsiteX24" fmla="*/ 43773 w 55880"/>
                <a:gd name="connsiteY24" fmla="*/ 51844 h 96238"/>
                <a:gd name="connsiteX25" fmla="*/ 46877 w 55880"/>
                <a:gd name="connsiteY25" fmla="*/ 49671 h 96238"/>
                <a:gd name="connsiteX26" fmla="*/ 50913 w 55880"/>
                <a:gd name="connsiteY26" fmla="*/ 46567 h 96238"/>
                <a:gd name="connsiteX27" fmla="*/ 53086 w 55880"/>
                <a:gd name="connsiteY27" fmla="*/ 41289 h 96238"/>
                <a:gd name="connsiteX28" fmla="*/ 54018 w 55880"/>
                <a:gd name="connsiteY28" fmla="*/ 36943 h 96238"/>
                <a:gd name="connsiteX29" fmla="*/ 56191 w 55880"/>
                <a:gd name="connsiteY29" fmla="*/ 33839 h 96238"/>
                <a:gd name="connsiteX30" fmla="*/ 56191 w 55880"/>
                <a:gd name="connsiteY30" fmla="*/ 26388 h 96238"/>
                <a:gd name="connsiteX31" fmla="*/ 54018 w 55880"/>
                <a:gd name="connsiteY31" fmla="*/ 18937 h 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880" h="96238">
                  <a:moveTo>
                    <a:pt x="54018" y="13660"/>
                  </a:moveTo>
                  <a:lnTo>
                    <a:pt x="53086" y="9624"/>
                  </a:lnTo>
                  <a:lnTo>
                    <a:pt x="43773" y="6209"/>
                  </a:lnTo>
                  <a:lnTo>
                    <a:pt x="31045" y="4346"/>
                  </a:lnTo>
                  <a:lnTo>
                    <a:pt x="16454" y="2173"/>
                  </a:lnTo>
                  <a:lnTo>
                    <a:pt x="3104" y="0"/>
                  </a:lnTo>
                  <a:lnTo>
                    <a:pt x="0" y="16764"/>
                  </a:lnTo>
                  <a:lnTo>
                    <a:pt x="2173" y="31665"/>
                  </a:lnTo>
                  <a:lnTo>
                    <a:pt x="3104" y="48740"/>
                  </a:lnTo>
                  <a:lnTo>
                    <a:pt x="7140" y="63331"/>
                  </a:lnTo>
                  <a:lnTo>
                    <a:pt x="7140" y="76059"/>
                  </a:lnTo>
                  <a:lnTo>
                    <a:pt x="3104" y="86614"/>
                  </a:lnTo>
                  <a:lnTo>
                    <a:pt x="7140" y="98411"/>
                  </a:lnTo>
                  <a:lnTo>
                    <a:pt x="14591" y="98411"/>
                  </a:lnTo>
                  <a:lnTo>
                    <a:pt x="19869" y="98411"/>
                  </a:lnTo>
                  <a:lnTo>
                    <a:pt x="23904" y="96238"/>
                  </a:lnTo>
                  <a:lnTo>
                    <a:pt x="27009" y="94065"/>
                  </a:lnTo>
                  <a:lnTo>
                    <a:pt x="31045" y="88788"/>
                  </a:lnTo>
                  <a:lnTo>
                    <a:pt x="32286" y="81337"/>
                  </a:lnTo>
                  <a:lnTo>
                    <a:pt x="34460" y="70782"/>
                  </a:lnTo>
                  <a:lnTo>
                    <a:pt x="32286" y="61468"/>
                  </a:lnTo>
                  <a:lnTo>
                    <a:pt x="34460" y="57122"/>
                  </a:lnTo>
                  <a:lnTo>
                    <a:pt x="38495" y="56191"/>
                  </a:lnTo>
                  <a:lnTo>
                    <a:pt x="39427" y="54018"/>
                  </a:lnTo>
                  <a:lnTo>
                    <a:pt x="43773" y="51844"/>
                  </a:lnTo>
                  <a:lnTo>
                    <a:pt x="46877" y="49671"/>
                  </a:lnTo>
                  <a:lnTo>
                    <a:pt x="50913" y="46567"/>
                  </a:lnTo>
                  <a:lnTo>
                    <a:pt x="53086" y="41289"/>
                  </a:lnTo>
                  <a:lnTo>
                    <a:pt x="54018" y="36943"/>
                  </a:lnTo>
                  <a:lnTo>
                    <a:pt x="56191" y="33839"/>
                  </a:lnTo>
                  <a:lnTo>
                    <a:pt x="56191" y="26388"/>
                  </a:lnTo>
                  <a:lnTo>
                    <a:pt x="54018" y="18937"/>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299" name="Freeform: Shape 191">
              <a:extLst>
                <a:ext uri="{FF2B5EF4-FFF2-40B4-BE49-F238E27FC236}">
                  <a16:creationId xmlns:a16="http://schemas.microsoft.com/office/drawing/2014/main" id="{C92BA355-4D73-C0D5-5164-D206AC7CB287}"/>
                </a:ext>
              </a:extLst>
            </p:cNvPr>
            <p:cNvSpPr/>
            <p:nvPr/>
          </p:nvSpPr>
          <p:spPr>
            <a:xfrm>
              <a:off x="3630606" y="4070724"/>
              <a:ext cx="21731" cy="27940"/>
            </a:xfrm>
            <a:custGeom>
              <a:avLst/>
              <a:gdLst>
                <a:gd name="connsiteX0" fmla="*/ 22973 w 21731"/>
                <a:gd name="connsiteY0" fmla="*/ 28561 h 27940"/>
                <a:gd name="connsiteX1" fmla="*/ 22042 w 21731"/>
                <a:gd name="connsiteY1" fmla="*/ 21110 h 27940"/>
                <a:gd name="connsiteX2" fmla="*/ 17695 w 21731"/>
                <a:gd name="connsiteY2" fmla="*/ 13660 h 27940"/>
                <a:gd name="connsiteX3" fmla="*/ 14591 w 21731"/>
                <a:gd name="connsiteY3" fmla="*/ 7451 h 27940"/>
                <a:gd name="connsiteX4" fmla="*/ 7451 w 21731"/>
                <a:gd name="connsiteY4" fmla="*/ 4346 h 27940"/>
                <a:gd name="connsiteX5" fmla="*/ 0 w 21731"/>
                <a:gd name="connsiteY5" fmla="*/ 0 h 27940"/>
                <a:gd name="connsiteX6" fmla="*/ 1242 w 21731"/>
                <a:gd name="connsiteY6" fmla="*/ 7451 h 27940"/>
                <a:gd name="connsiteX7" fmla="*/ 3104 w 21731"/>
                <a:gd name="connsiteY7" fmla="*/ 13660 h 27940"/>
                <a:gd name="connsiteX8" fmla="*/ 5278 w 21731"/>
                <a:gd name="connsiteY8" fmla="*/ 16764 h 27940"/>
                <a:gd name="connsiteX9" fmla="*/ 7451 w 21731"/>
                <a:gd name="connsiteY9" fmla="*/ 21110 h 27940"/>
                <a:gd name="connsiteX10" fmla="*/ 12728 w 21731"/>
                <a:gd name="connsiteY10" fmla="*/ 24215 h 27940"/>
                <a:gd name="connsiteX11" fmla="*/ 12728 w 21731"/>
                <a:gd name="connsiteY11" fmla="*/ 28561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31" h="27940">
                  <a:moveTo>
                    <a:pt x="22973" y="28561"/>
                  </a:moveTo>
                  <a:lnTo>
                    <a:pt x="22042" y="21110"/>
                  </a:lnTo>
                  <a:lnTo>
                    <a:pt x="17695" y="13660"/>
                  </a:lnTo>
                  <a:lnTo>
                    <a:pt x="14591" y="7451"/>
                  </a:lnTo>
                  <a:lnTo>
                    <a:pt x="7451" y="4346"/>
                  </a:lnTo>
                  <a:lnTo>
                    <a:pt x="0" y="0"/>
                  </a:lnTo>
                  <a:lnTo>
                    <a:pt x="1242" y="7451"/>
                  </a:lnTo>
                  <a:lnTo>
                    <a:pt x="3104" y="13660"/>
                  </a:lnTo>
                  <a:lnTo>
                    <a:pt x="5278" y="16764"/>
                  </a:lnTo>
                  <a:lnTo>
                    <a:pt x="7451" y="21110"/>
                  </a:lnTo>
                  <a:lnTo>
                    <a:pt x="12728" y="24215"/>
                  </a:lnTo>
                  <a:lnTo>
                    <a:pt x="12728" y="28561"/>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00" name="Freeform: Shape 192">
              <a:extLst>
                <a:ext uri="{FF2B5EF4-FFF2-40B4-BE49-F238E27FC236}">
                  <a16:creationId xmlns:a16="http://schemas.microsoft.com/office/drawing/2014/main" id="{36DF4136-6B61-DD23-023D-938F9156F978}"/>
                </a:ext>
              </a:extLst>
            </p:cNvPr>
            <p:cNvSpPr/>
            <p:nvPr/>
          </p:nvSpPr>
          <p:spPr>
            <a:xfrm>
              <a:off x="3646438" y="4107667"/>
              <a:ext cx="86925" cy="68298"/>
            </a:xfrm>
            <a:custGeom>
              <a:avLst/>
              <a:gdLst>
                <a:gd name="connsiteX0" fmla="*/ 50913 w 86924"/>
                <a:gd name="connsiteY0" fmla="*/ 44394 h 68298"/>
                <a:gd name="connsiteX1" fmla="*/ 54949 w 86924"/>
                <a:gd name="connsiteY1" fmla="*/ 48740 h 68298"/>
                <a:gd name="connsiteX2" fmla="*/ 54949 w 86924"/>
                <a:gd name="connsiteY2" fmla="*/ 51844 h 68298"/>
                <a:gd name="connsiteX3" fmla="*/ 54949 w 86924"/>
                <a:gd name="connsiteY3" fmla="*/ 57122 h 68298"/>
                <a:gd name="connsiteX4" fmla="*/ 56191 w 86924"/>
                <a:gd name="connsiteY4" fmla="*/ 61468 h 68298"/>
                <a:gd name="connsiteX5" fmla="*/ 60226 w 86924"/>
                <a:gd name="connsiteY5" fmla="*/ 64573 h 68298"/>
                <a:gd name="connsiteX6" fmla="*/ 62400 w 86924"/>
                <a:gd name="connsiteY6" fmla="*/ 66746 h 68298"/>
                <a:gd name="connsiteX7" fmla="*/ 63331 w 86924"/>
                <a:gd name="connsiteY7" fmla="*/ 66746 h 68298"/>
                <a:gd name="connsiteX8" fmla="*/ 63331 w 86924"/>
                <a:gd name="connsiteY8" fmla="*/ 68919 h 68298"/>
                <a:gd name="connsiteX9" fmla="*/ 67677 w 86924"/>
                <a:gd name="connsiteY9" fmla="*/ 68919 h 68298"/>
                <a:gd name="connsiteX10" fmla="*/ 70782 w 86924"/>
                <a:gd name="connsiteY10" fmla="*/ 64573 h 68298"/>
                <a:gd name="connsiteX11" fmla="*/ 74817 w 86924"/>
                <a:gd name="connsiteY11" fmla="*/ 63641 h 68298"/>
                <a:gd name="connsiteX12" fmla="*/ 80095 w 86924"/>
                <a:gd name="connsiteY12" fmla="*/ 61468 h 68298"/>
                <a:gd name="connsiteX13" fmla="*/ 82268 w 86924"/>
                <a:gd name="connsiteY13" fmla="*/ 48740 h 68298"/>
                <a:gd name="connsiteX14" fmla="*/ 84131 w 86924"/>
                <a:gd name="connsiteY14" fmla="*/ 31665 h 68298"/>
                <a:gd name="connsiteX15" fmla="*/ 87235 w 86924"/>
                <a:gd name="connsiteY15" fmla="*/ 20179 h 68298"/>
                <a:gd name="connsiteX16" fmla="*/ 87235 w 86924"/>
                <a:gd name="connsiteY16" fmla="*/ 14901 h 68298"/>
                <a:gd name="connsiteX17" fmla="*/ 87235 w 86924"/>
                <a:gd name="connsiteY17" fmla="*/ 9624 h 68298"/>
                <a:gd name="connsiteX18" fmla="*/ 85373 w 86924"/>
                <a:gd name="connsiteY18" fmla="*/ 7451 h 68298"/>
                <a:gd name="connsiteX19" fmla="*/ 84131 w 86924"/>
                <a:gd name="connsiteY19" fmla="*/ 4346 h 68298"/>
                <a:gd name="connsiteX20" fmla="*/ 82268 w 86924"/>
                <a:gd name="connsiteY20" fmla="*/ 2173 h 68298"/>
                <a:gd name="connsiteX21" fmla="*/ 80095 w 86924"/>
                <a:gd name="connsiteY21" fmla="*/ 2173 h 68298"/>
                <a:gd name="connsiteX22" fmla="*/ 77922 w 86924"/>
                <a:gd name="connsiteY22" fmla="*/ 0 h 68298"/>
                <a:gd name="connsiteX23" fmla="*/ 76991 w 86924"/>
                <a:gd name="connsiteY23" fmla="*/ 0 h 68298"/>
                <a:gd name="connsiteX24" fmla="*/ 70782 w 86924"/>
                <a:gd name="connsiteY24" fmla="*/ 0 h 68298"/>
                <a:gd name="connsiteX25" fmla="*/ 70782 w 86924"/>
                <a:gd name="connsiteY25" fmla="*/ 11797 h 68298"/>
                <a:gd name="connsiteX26" fmla="*/ 58053 w 86924"/>
                <a:gd name="connsiteY26" fmla="*/ 11797 h 68298"/>
                <a:gd name="connsiteX27" fmla="*/ 43773 w 86924"/>
                <a:gd name="connsiteY27" fmla="*/ 13970 h 68298"/>
                <a:gd name="connsiteX28" fmla="*/ 31045 w 86924"/>
                <a:gd name="connsiteY28" fmla="*/ 14901 h 68298"/>
                <a:gd name="connsiteX29" fmla="*/ 20800 w 86924"/>
                <a:gd name="connsiteY29" fmla="*/ 11797 h 68298"/>
                <a:gd name="connsiteX30" fmla="*/ 14591 w 86924"/>
                <a:gd name="connsiteY30" fmla="*/ 13970 h 68298"/>
                <a:gd name="connsiteX31" fmla="*/ 11487 w 86924"/>
                <a:gd name="connsiteY31" fmla="*/ 13970 h 68298"/>
                <a:gd name="connsiteX32" fmla="*/ 9313 w 86924"/>
                <a:gd name="connsiteY32" fmla="*/ 13970 h 68298"/>
                <a:gd name="connsiteX33" fmla="*/ 7140 w 86924"/>
                <a:gd name="connsiteY33" fmla="*/ 13970 h 68298"/>
                <a:gd name="connsiteX34" fmla="*/ 7140 w 86924"/>
                <a:gd name="connsiteY34" fmla="*/ 14901 h 68298"/>
                <a:gd name="connsiteX35" fmla="*/ 6209 w 86924"/>
                <a:gd name="connsiteY35" fmla="*/ 17075 h 68298"/>
                <a:gd name="connsiteX36" fmla="*/ 4036 w 86924"/>
                <a:gd name="connsiteY36" fmla="*/ 20179 h 68298"/>
                <a:gd name="connsiteX37" fmla="*/ 0 w 86924"/>
                <a:gd name="connsiteY37" fmla="*/ 20179 h 68298"/>
                <a:gd name="connsiteX38" fmla="*/ 7140 w 86924"/>
                <a:gd name="connsiteY38" fmla="*/ 31665 h 68298"/>
                <a:gd name="connsiteX39" fmla="*/ 16454 w 86924"/>
                <a:gd name="connsiteY39" fmla="*/ 36943 h 68298"/>
                <a:gd name="connsiteX40" fmla="*/ 26077 w 86924"/>
                <a:gd name="connsiteY40" fmla="*/ 39116 h 68298"/>
                <a:gd name="connsiteX41" fmla="*/ 34149 w 86924"/>
                <a:gd name="connsiteY41" fmla="*/ 36943 h 68298"/>
                <a:gd name="connsiteX42" fmla="*/ 43773 w 86924"/>
                <a:gd name="connsiteY42" fmla="*/ 39116 h 6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6924" h="68298">
                  <a:moveTo>
                    <a:pt x="50913" y="44394"/>
                  </a:moveTo>
                  <a:lnTo>
                    <a:pt x="54949" y="48740"/>
                  </a:lnTo>
                  <a:lnTo>
                    <a:pt x="54949" y="51844"/>
                  </a:lnTo>
                  <a:lnTo>
                    <a:pt x="54949" y="57122"/>
                  </a:lnTo>
                  <a:lnTo>
                    <a:pt x="56191" y="61468"/>
                  </a:lnTo>
                  <a:lnTo>
                    <a:pt x="60226" y="64573"/>
                  </a:lnTo>
                  <a:lnTo>
                    <a:pt x="62400" y="66746"/>
                  </a:lnTo>
                  <a:lnTo>
                    <a:pt x="63331" y="66746"/>
                  </a:lnTo>
                  <a:lnTo>
                    <a:pt x="63331" y="68919"/>
                  </a:lnTo>
                  <a:lnTo>
                    <a:pt x="67677" y="68919"/>
                  </a:lnTo>
                  <a:lnTo>
                    <a:pt x="70782" y="64573"/>
                  </a:lnTo>
                  <a:lnTo>
                    <a:pt x="74817" y="63641"/>
                  </a:lnTo>
                  <a:lnTo>
                    <a:pt x="80095" y="61468"/>
                  </a:lnTo>
                  <a:lnTo>
                    <a:pt x="82268" y="48740"/>
                  </a:lnTo>
                  <a:lnTo>
                    <a:pt x="84131" y="31665"/>
                  </a:lnTo>
                  <a:lnTo>
                    <a:pt x="87235" y="20179"/>
                  </a:lnTo>
                  <a:lnTo>
                    <a:pt x="87235" y="14901"/>
                  </a:lnTo>
                  <a:lnTo>
                    <a:pt x="87235" y="9624"/>
                  </a:lnTo>
                  <a:lnTo>
                    <a:pt x="85373" y="7451"/>
                  </a:lnTo>
                  <a:lnTo>
                    <a:pt x="84131" y="4346"/>
                  </a:lnTo>
                  <a:lnTo>
                    <a:pt x="82268" y="2173"/>
                  </a:lnTo>
                  <a:lnTo>
                    <a:pt x="80095" y="2173"/>
                  </a:lnTo>
                  <a:lnTo>
                    <a:pt x="77922" y="0"/>
                  </a:lnTo>
                  <a:lnTo>
                    <a:pt x="76991" y="0"/>
                  </a:lnTo>
                  <a:lnTo>
                    <a:pt x="70782" y="0"/>
                  </a:lnTo>
                  <a:lnTo>
                    <a:pt x="70782" y="11797"/>
                  </a:lnTo>
                  <a:lnTo>
                    <a:pt x="58053" y="11797"/>
                  </a:lnTo>
                  <a:lnTo>
                    <a:pt x="43773" y="13970"/>
                  </a:lnTo>
                  <a:lnTo>
                    <a:pt x="31045" y="14901"/>
                  </a:lnTo>
                  <a:lnTo>
                    <a:pt x="20800" y="11797"/>
                  </a:lnTo>
                  <a:lnTo>
                    <a:pt x="14591" y="13970"/>
                  </a:lnTo>
                  <a:lnTo>
                    <a:pt x="11487" y="13970"/>
                  </a:lnTo>
                  <a:lnTo>
                    <a:pt x="9313" y="13970"/>
                  </a:lnTo>
                  <a:lnTo>
                    <a:pt x="7140" y="13970"/>
                  </a:lnTo>
                  <a:lnTo>
                    <a:pt x="7140" y="14901"/>
                  </a:lnTo>
                  <a:lnTo>
                    <a:pt x="6209" y="17075"/>
                  </a:lnTo>
                  <a:lnTo>
                    <a:pt x="4036" y="20179"/>
                  </a:lnTo>
                  <a:lnTo>
                    <a:pt x="0" y="20179"/>
                  </a:lnTo>
                  <a:lnTo>
                    <a:pt x="7140" y="31665"/>
                  </a:lnTo>
                  <a:lnTo>
                    <a:pt x="16454" y="36943"/>
                  </a:lnTo>
                  <a:lnTo>
                    <a:pt x="26077" y="39116"/>
                  </a:lnTo>
                  <a:lnTo>
                    <a:pt x="34149" y="36943"/>
                  </a:lnTo>
                  <a:lnTo>
                    <a:pt x="43773" y="39116"/>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01" name="Freeform: Shape 193">
              <a:extLst>
                <a:ext uri="{FF2B5EF4-FFF2-40B4-BE49-F238E27FC236}">
                  <a16:creationId xmlns:a16="http://schemas.microsoft.com/office/drawing/2014/main" id="{4ED4DE25-7FAE-8D4A-66A0-3A3698E8F5D1}"/>
                </a:ext>
              </a:extLst>
            </p:cNvPr>
            <p:cNvSpPr/>
            <p:nvPr/>
          </p:nvSpPr>
          <p:spPr>
            <a:xfrm>
              <a:off x="3750438" y="4075070"/>
              <a:ext cx="235939" cy="102447"/>
            </a:xfrm>
            <a:custGeom>
              <a:avLst/>
              <a:gdLst>
                <a:gd name="connsiteX0" fmla="*/ 97790 w 235938"/>
                <a:gd name="connsiteY0" fmla="*/ 86614 h 102447"/>
                <a:gd name="connsiteX1" fmla="*/ 97790 w 235938"/>
                <a:gd name="connsiteY1" fmla="*/ 88787 h 102447"/>
                <a:gd name="connsiteX2" fmla="*/ 97790 w 235938"/>
                <a:gd name="connsiteY2" fmla="*/ 89719 h 102447"/>
                <a:gd name="connsiteX3" fmla="*/ 99964 w 235938"/>
                <a:gd name="connsiteY3" fmla="*/ 91892 h 102447"/>
                <a:gd name="connsiteX4" fmla="*/ 103068 w 235938"/>
                <a:gd name="connsiteY4" fmla="*/ 94065 h 102447"/>
                <a:gd name="connsiteX5" fmla="*/ 107414 w 235938"/>
                <a:gd name="connsiteY5" fmla="*/ 96238 h 102447"/>
                <a:gd name="connsiteX6" fmla="*/ 110519 w 235938"/>
                <a:gd name="connsiteY6" fmla="*/ 96238 h 102447"/>
                <a:gd name="connsiteX7" fmla="*/ 112381 w 235938"/>
                <a:gd name="connsiteY7" fmla="*/ 94065 h 102447"/>
                <a:gd name="connsiteX8" fmla="*/ 114554 w 235938"/>
                <a:gd name="connsiteY8" fmla="*/ 89719 h 102447"/>
                <a:gd name="connsiteX9" fmla="*/ 116728 w 235938"/>
                <a:gd name="connsiteY9" fmla="*/ 84441 h 102447"/>
                <a:gd name="connsiteX10" fmla="*/ 119832 w 235938"/>
                <a:gd name="connsiteY10" fmla="*/ 91892 h 102447"/>
                <a:gd name="connsiteX11" fmla="*/ 122937 w 235938"/>
                <a:gd name="connsiteY11" fmla="*/ 99343 h 102447"/>
                <a:gd name="connsiteX12" fmla="*/ 126972 w 235938"/>
                <a:gd name="connsiteY12" fmla="*/ 104620 h 102447"/>
                <a:gd name="connsiteX13" fmla="*/ 136596 w 235938"/>
                <a:gd name="connsiteY13" fmla="*/ 104620 h 102447"/>
                <a:gd name="connsiteX14" fmla="*/ 137527 w 235938"/>
                <a:gd name="connsiteY14" fmla="*/ 101516 h 102447"/>
                <a:gd name="connsiteX15" fmla="*/ 139701 w 235938"/>
                <a:gd name="connsiteY15" fmla="*/ 97170 h 102447"/>
                <a:gd name="connsiteX16" fmla="*/ 143736 w 235938"/>
                <a:gd name="connsiteY16" fmla="*/ 94065 h 102447"/>
                <a:gd name="connsiteX17" fmla="*/ 143736 w 235938"/>
                <a:gd name="connsiteY17" fmla="*/ 89719 h 102447"/>
                <a:gd name="connsiteX18" fmla="*/ 146841 w 235938"/>
                <a:gd name="connsiteY18" fmla="*/ 94065 h 102447"/>
                <a:gd name="connsiteX19" fmla="*/ 149014 w 235938"/>
                <a:gd name="connsiteY19" fmla="*/ 99343 h 102447"/>
                <a:gd name="connsiteX20" fmla="*/ 152118 w 235938"/>
                <a:gd name="connsiteY20" fmla="*/ 104620 h 102447"/>
                <a:gd name="connsiteX21" fmla="*/ 158327 w 235938"/>
                <a:gd name="connsiteY21" fmla="*/ 104620 h 102447"/>
                <a:gd name="connsiteX22" fmla="*/ 163605 w 235938"/>
                <a:gd name="connsiteY22" fmla="*/ 104620 h 102447"/>
                <a:gd name="connsiteX23" fmla="*/ 166709 w 235938"/>
                <a:gd name="connsiteY23" fmla="*/ 103689 h 102447"/>
                <a:gd name="connsiteX24" fmla="*/ 172918 w 235938"/>
                <a:gd name="connsiteY24" fmla="*/ 101516 h 102447"/>
                <a:gd name="connsiteX25" fmla="*/ 178196 w 235938"/>
                <a:gd name="connsiteY25" fmla="*/ 101516 h 102447"/>
                <a:gd name="connsiteX26" fmla="*/ 183163 w 235938"/>
                <a:gd name="connsiteY26" fmla="*/ 99343 h 102447"/>
                <a:gd name="connsiteX27" fmla="*/ 185336 w 235938"/>
                <a:gd name="connsiteY27" fmla="*/ 97170 h 102447"/>
                <a:gd name="connsiteX28" fmla="*/ 188441 w 235938"/>
                <a:gd name="connsiteY28" fmla="*/ 97170 h 102447"/>
                <a:gd name="connsiteX29" fmla="*/ 190614 w 235938"/>
                <a:gd name="connsiteY29" fmla="*/ 96238 h 102447"/>
                <a:gd name="connsiteX30" fmla="*/ 192787 w 235938"/>
                <a:gd name="connsiteY30" fmla="*/ 91892 h 102447"/>
                <a:gd name="connsiteX31" fmla="*/ 195891 w 235938"/>
                <a:gd name="connsiteY31" fmla="*/ 89719 h 102447"/>
                <a:gd name="connsiteX32" fmla="*/ 199927 w 235938"/>
                <a:gd name="connsiteY32" fmla="*/ 89719 h 102447"/>
                <a:gd name="connsiteX33" fmla="*/ 209240 w 235938"/>
                <a:gd name="connsiteY33" fmla="*/ 91892 h 102447"/>
                <a:gd name="connsiteX34" fmla="*/ 221969 w 235938"/>
                <a:gd name="connsiteY34" fmla="*/ 94065 h 102447"/>
                <a:gd name="connsiteX35" fmla="*/ 232213 w 235938"/>
                <a:gd name="connsiteY35" fmla="*/ 94065 h 102447"/>
                <a:gd name="connsiteX36" fmla="*/ 236560 w 235938"/>
                <a:gd name="connsiteY36" fmla="*/ 81337 h 102447"/>
                <a:gd name="connsiteX37" fmla="*/ 236560 w 235938"/>
                <a:gd name="connsiteY37" fmla="*/ 76991 h 102447"/>
                <a:gd name="connsiteX38" fmla="*/ 236560 w 235938"/>
                <a:gd name="connsiteY38" fmla="*/ 73886 h 102447"/>
                <a:gd name="connsiteX39" fmla="*/ 236560 w 235938"/>
                <a:gd name="connsiteY39" fmla="*/ 71713 h 102447"/>
                <a:gd name="connsiteX40" fmla="*/ 234387 w 235938"/>
                <a:gd name="connsiteY40" fmla="*/ 67677 h 102447"/>
                <a:gd name="connsiteX41" fmla="*/ 232213 w 235938"/>
                <a:gd name="connsiteY41" fmla="*/ 62400 h 102447"/>
                <a:gd name="connsiteX42" fmla="*/ 232213 w 235938"/>
                <a:gd name="connsiteY42" fmla="*/ 57122 h 102447"/>
                <a:gd name="connsiteX43" fmla="*/ 209240 w 235938"/>
                <a:gd name="connsiteY43" fmla="*/ 54949 h 102447"/>
                <a:gd name="connsiteX44" fmla="*/ 181300 w 235938"/>
                <a:gd name="connsiteY44" fmla="*/ 57122 h 102447"/>
                <a:gd name="connsiteX45" fmla="*/ 156154 w 235938"/>
                <a:gd name="connsiteY45" fmla="*/ 57122 h 102447"/>
                <a:gd name="connsiteX46" fmla="*/ 130077 w 235938"/>
                <a:gd name="connsiteY46" fmla="*/ 57122 h 102447"/>
                <a:gd name="connsiteX47" fmla="*/ 107414 w 235938"/>
                <a:gd name="connsiteY47" fmla="*/ 51844 h 102447"/>
                <a:gd name="connsiteX48" fmla="*/ 87546 w 235938"/>
                <a:gd name="connsiteY48" fmla="*/ 40047 h 102447"/>
                <a:gd name="connsiteX49" fmla="*/ 87546 w 235938"/>
                <a:gd name="connsiteY49" fmla="*/ 36943 h 102447"/>
                <a:gd name="connsiteX50" fmla="*/ 87546 w 235938"/>
                <a:gd name="connsiteY50" fmla="*/ 31665 h 102447"/>
                <a:gd name="connsiteX51" fmla="*/ 87546 w 235938"/>
                <a:gd name="connsiteY51" fmla="*/ 27319 h 102447"/>
                <a:gd name="connsiteX52" fmla="*/ 85373 w 235938"/>
                <a:gd name="connsiteY52" fmla="*/ 22042 h 102447"/>
                <a:gd name="connsiteX53" fmla="*/ 83199 w 235938"/>
                <a:gd name="connsiteY53" fmla="*/ 16764 h 102447"/>
                <a:gd name="connsiteX54" fmla="*/ 83199 w 235938"/>
                <a:gd name="connsiteY54" fmla="*/ 12418 h 102447"/>
                <a:gd name="connsiteX55" fmla="*/ 65504 w 235938"/>
                <a:gd name="connsiteY55" fmla="*/ 14591 h 102447"/>
                <a:gd name="connsiteX56" fmla="*/ 54328 w 235938"/>
                <a:gd name="connsiteY56" fmla="*/ 14591 h 102447"/>
                <a:gd name="connsiteX57" fmla="*/ 46877 w 235938"/>
                <a:gd name="connsiteY57" fmla="*/ 10555 h 102447"/>
                <a:gd name="connsiteX58" fmla="*/ 43773 w 235938"/>
                <a:gd name="connsiteY58" fmla="*/ 0 h 102447"/>
                <a:gd name="connsiteX59" fmla="*/ 37564 w 235938"/>
                <a:gd name="connsiteY59" fmla="*/ 0 h 102447"/>
                <a:gd name="connsiteX60" fmla="*/ 34460 w 235938"/>
                <a:gd name="connsiteY60" fmla="*/ 1863 h 102447"/>
                <a:gd name="connsiteX61" fmla="*/ 30113 w 235938"/>
                <a:gd name="connsiteY61" fmla="*/ 1863 h 102447"/>
                <a:gd name="connsiteX62" fmla="*/ 27009 w 235938"/>
                <a:gd name="connsiteY62" fmla="*/ 3104 h 102447"/>
                <a:gd name="connsiteX63" fmla="*/ 16764 w 235938"/>
                <a:gd name="connsiteY63" fmla="*/ 5278 h 102447"/>
                <a:gd name="connsiteX64" fmla="*/ 7451 w 235938"/>
                <a:gd name="connsiteY64" fmla="*/ 5278 h 102447"/>
                <a:gd name="connsiteX65" fmla="*/ 0 w 235938"/>
                <a:gd name="connsiteY65" fmla="*/ 7140 h 102447"/>
                <a:gd name="connsiteX66" fmla="*/ 0 w 235938"/>
                <a:gd name="connsiteY66" fmla="*/ 12418 h 102447"/>
                <a:gd name="connsiteX67" fmla="*/ 2173 w 235938"/>
                <a:gd name="connsiteY67" fmla="*/ 14591 h 102447"/>
                <a:gd name="connsiteX68" fmla="*/ 2173 w 235938"/>
                <a:gd name="connsiteY68" fmla="*/ 16764 h 102447"/>
                <a:gd name="connsiteX69" fmla="*/ 2173 w 235938"/>
                <a:gd name="connsiteY69" fmla="*/ 18006 h 102447"/>
                <a:gd name="connsiteX70" fmla="*/ 3104 w 235938"/>
                <a:gd name="connsiteY70" fmla="*/ 19869 h 102447"/>
                <a:gd name="connsiteX71" fmla="*/ 17695 w 235938"/>
                <a:gd name="connsiteY71" fmla="*/ 25146 h 102447"/>
                <a:gd name="connsiteX72" fmla="*/ 34460 w 235938"/>
                <a:gd name="connsiteY72" fmla="*/ 31665 h 102447"/>
                <a:gd name="connsiteX73" fmla="*/ 52155 w 235938"/>
                <a:gd name="connsiteY73" fmla="*/ 32597 h 102447"/>
                <a:gd name="connsiteX74" fmla="*/ 52155 w 235938"/>
                <a:gd name="connsiteY74" fmla="*/ 44394 h 102447"/>
                <a:gd name="connsiteX75" fmla="*/ 56191 w 235938"/>
                <a:gd name="connsiteY75" fmla="*/ 52776 h 102447"/>
                <a:gd name="connsiteX76" fmla="*/ 59295 w 235938"/>
                <a:gd name="connsiteY76" fmla="*/ 58985 h 102447"/>
                <a:gd name="connsiteX77" fmla="*/ 61468 w 235938"/>
                <a:gd name="connsiteY77" fmla="*/ 66435 h 102447"/>
                <a:gd name="connsiteX78" fmla="*/ 59295 w 235938"/>
                <a:gd name="connsiteY78" fmla="*/ 76991 h 102447"/>
                <a:gd name="connsiteX79" fmla="*/ 61468 w 235938"/>
                <a:gd name="connsiteY79" fmla="*/ 79164 h 102447"/>
                <a:gd name="connsiteX80" fmla="*/ 65504 w 235938"/>
                <a:gd name="connsiteY80" fmla="*/ 81337 h 102447"/>
                <a:gd name="connsiteX81" fmla="*/ 66746 w 235938"/>
                <a:gd name="connsiteY81" fmla="*/ 82268 h 102447"/>
                <a:gd name="connsiteX82" fmla="*/ 70782 w 235938"/>
                <a:gd name="connsiteY82" fmla="*/ 84441 h 102447"/>
                <a:gd name="connsiteX83" fmla="*/ 72955 w 235938"/>
                <a:gd name="connsiteY83" fmla="*/ 84441 h 102447"/>
                <a:gd name="connsiteX84" fmla="*/ 73886 w 235938"/>
                <a:gd name="connsiteY84" fmla="*/ 86614 h 102447"/>
                <a:gd name="connsiteX85" fmla="*/ 80095 w 235938"/>
                <a:gd name="connsiteY85" fmla="*/ 84441 h 102447"/>
                <a:gd name="connsiteX86" fmla="*/ 83199 w 235938"/>
                <a:gd name="connsiteY86" fmla="*/ 84441 h 102447"/>
                <a:gd name="connsiteX87" fmla="*/ 88477 w 235938"/>
                <a:gd name="connsiteY87" fmla="*/ 82268 h 102447"/>
                <a:gd name="connsiteX88" fmla="*/ 92823 w 235938"/>
                <a:gd name="connsiteY88" fmla="*/ 82268 h 102447"/>
                <a:gd name="connsiteX89" fmla="*/ 94686 w 235938"/>
                <a:gd name="connsiteY89" fmla="*/ 81337 h 102447"/>
                <a:gd name="connsiteX90" fmla="*/ 95928 w 235938"/>
                <a:gd name="connsiteY90" fmla="*/ 81337 h 102447"/>
                <a:gd name="connsiteX91" fmla="*/ 97790 w 235938"/>
                <a:gd name="connsiteY91" fmla="*/ 82268 h 102447"/>
                <a:gd name="connsiteX92" fmla="*/ 97790 w 235938"/>
                <a:gd name="connsiteY92" fmla="*/ 84441 h 1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35938" h="102447">
                  <a:moveTo>
                    <a:pt x="97790" y="86614"/>
                  </a:moveTo>
                  <a:lnTo>
                    <a:pt x="97790" y="88787"/>
                  </a:lnTo>
                  <a:lnTo>
                    <a:pt x="97790" y="89719"/>
                  </a:lnTo>
                  <a:lnTo>
                    <a:pt x="99964" y="91892"/>
                  </a:lnTo>
                  <a:lnTo>
                    <a:pt x="103068" y="94065"/>
                  </a:lnTo>
                  <a:lnTo>
                    <a:pt x="107414" y="96238"/>
                  </a:lnTo>
                  <a:lnTo>
                    <a:pt x="110519" y="96238"/>
                  </a:lnTo>
                  <a:lnTo>
                    <a:pt x="112381" y="94065"/>
                  </a:lnTo>
                  <a:lnTo>
                    <a:pt x="114554" y="89719"/>
                  </a:lnTo>
                  <a:lnTo>
                    <a:pt x="116728" y="84441"/>
                  </a:lnTo>
                  <a:lnTo>
                    <a:pt x="119832" y="91892"/>
                  </a:lnTo>
                  <a:lnTo>
                    <a:pt x="122937" y="99343"/>
                  </a:lnTo>
                  <a:lnTo>
                    <a:pt x="126972" y="104620"/>
                  </a:lnTo>
                  <a:lnTo>
                    <a:pt x="136596" y="104620"/>
                  </a:lnTo>
                  <a:lnTo>
                    <a:pt x="137527" y="101516"/>
                  </a:lnTo>
                  <a:lnTo>
                    <a:pt x="139701" y="97170"/>
                  </a:lnTo>
                  <a:lnTo>
                    <a:pt x="143736" y="94065"/>
                  </a:lnTo>
                  <a:lnTo>
                    <a:pt x="143736" y="89719"/>
                  </a:lnTo>
                  <a:lnTo>
                    <a:pt x="146841" y="94065"/>
                  </a:lnTo>
                  <a:lnTo>
                    <a:pt x="149014" y="99343"/>
                  </a:lnTo>
                  <a:lnTo>
                    <a:pt x="152118" y="104620"/>
                  </a:lnTo>
                  <a:lnTo>
                    <a:pt x="158327" y="104620"/>
                  </a:lnTo>
                  <a:lnTo>
                    <a:pt x="163605" y="104620"/>
                  </a:lnTo>
                  <a:lnTo>
                    <a:pt x="166709" y="103689"/>
                  </a:lnTo>
                  <a:lnTo>
                    <a:pt x="172918" y="101516"/>
                  </a:lnTo>
                  <a:lnTo>
                    <a:pt x="178196" y="101516"/>
                  </a:lnTo>
                  <a:lnTo>
                    <a:pt x="183163" y="99343"/>
                  </a:lnTo>
                  <a:lnTo>
                    <a:pt x="185336" y="97170"/>
                  </a:lnTo>
                  <a:lnTo>
                    <a:pt x="188441" y="97170"/>
                  </a:lnTo>
                  <a:lnTo>
                    <a:pt x="190614" y="96238"/>
                  </a:lnTo>
                  <a:lnTo>
                    <a:pt x="192787" y="91892"/>
                  </a:lnTo>
                  <a:lnTo>
                    <a:pt x="195891" y="89719"/>
                  </a:lnTo>
                  <a:lnTo>
                    <a:pt x="199927" y="89719"/>
                  </a:lnTo>
                  <a:lnTo>
                    <a:pt x="209240" y="91892"/>
                  </a:lnTo>
                  <a:lnTo>
                    <a:pt x="221969" y="94065"/>
                  </a:lnTo>
                  <a:lnTo>
                    <a:pt x="232213" y="94065"/>
                  </a:lnTo>
                  <a:lnTo>
                    <a:pt x="236560" y="81337"/>
                  </a:lnTo>
                  <a:lnTo>
                    <a:pt x="236560" y="76991"/>
                  </a:lnTo>
                  <a:lnTo>
                    <a:pt x="236560" y="73886"/>
                  </a:lnTo>
                  <a:lnTo>
                    <a:pt x="236560" y="71713"/>
                  </a:lnTo>
                  <a:lnTo>
                    <a:pt x="234387" y="67677"/>
                  </a:lnTo>
                  <a:lnTo>
                    <a:pt x="232213" y="62400"/>
                  </a:lnTo>
                  <a:lnTo>
                    <a:pt x="232213" y="57122"/>
                  </a:lnTo>
                  <a:lnTo>
                    <a:pt x="209240" y="54949"/>
                  </a:lnTo>
                  <a:lnTo>
                    <a:pt x="181300" y="57122"/>
                  </a:lnTo>
                  <a:lnTo>
                    <a:pt x="156154" y="57122"/>
                  </a:lnTo>
                  <a:lnTo>
                    <a:pt x="130077" y="57122"/>
                  </a:lnTo>
                  <a:lnTo>
                    <a:pt x="107414" y="51844"/>
                  </a:lnTo>
                  <a:lnTo>
                    <a:pt x="87546" y="40047"/>
                  </a:lnTo>
                  <a:lnTo>
                    <a:pt x="87546" y="36943"/>
                  </a:lnTo>
                  <a:lnTo>
                    <a:pt x="87546" y="31665"/>
                  </a:lnTo>
                  <a:lnTo>
                    <a:pt x="87546" y="27319"/>
                  </a:lnTo>
                  <a:lnTo>
                    <a:pt x="85373" y="22042"/>
                  </a:lnTo>
                  <a:lnTo>
                    <a:pt x="83199" y="16764"/>
                  </a:lnTo>
                  <a:lnTo>
                    <a:pt x="83199" y="12418"/>
                  </a:lnTo>
                  <a:lnTo>
                    <a:pt x="65504" y="14591"/>
                  </a:lnTo>
                  <a:lnTo>
                    <a:pt x="54328" y="14591"/>
                  </a:lnTo>
                  <a:lnTo>
                    <a:pt x="46877" y="10555"/>
                  </a:lnTo>
                  <a:lnTo>
                    <a:pt x="43773" y="0"/>
                  </a:lnTo>
                  <a:lnTo>
                    <a:pt x="37564" y="0"/>
                  </a:lnTo>
                  <a:lnTo>
                    <a:pt x="34460" y="1863"/>
                  </a:lnTo>
                  <a:lnTo>
                    <a:pt x="30113" y="1863"/>
                  </a:lnTo>
                  <a:lnTo>
                    <a:pt x="27009" y="3104"/>
                  </a:lnTo>
                  <a:lnTo>
                    <a:pt x="16764" y="5278"/>
                  </a:lnTo>
                  <a:lnTo>
                    <a:pt x="7451" y="5278"/>
                  </a:lnTo>
                  <a:lnTo>
                    <a:pt x="0" y="7140"/>
                  </a:lnTo>
                  <a:lnTo>
                    <a:pt x="0" y="12418"/>
                  </a:lnTo>
                  <a:lnTo>
                    <a:pt x="2173" y="14591"/>
                  </a:lnTo>
                  <a:lnTo>
                    <a:pt x="2173" y="16764"/>
                  </a:lnTo>
                  <a:lnTo>
                    <a:pt x="2173" y="18006"/>
                  </a:lnTo>
                  <a:lnTo>
                    <a:pt x="3104" y="19869"/>
                  </a:lnTo>
                  <a:lnTo>
                    <a:pt x="17695" y="25146"/>
                  </a:lnTo>
                  <a:lnTo>
                    <a:pt x="34460" y="31665"/>
                  </a:lnTo>
                  <a:lnTo>
                    <a:pt x="52155" y="32597"/>
                  </a:lnTo>
                  <a:lnTo>
                    <a:pt x="52155" y="44394"/>
                  </a:lnTo>
                  <a:lnTo>
                    <a:pt x="56191" y="52776"/>
                  </a:lnTo>
                  <a:lnTo>
                    <a:pt x="59295" y="58985"/>
                  </a:lnTo>
                  <a:lnTo>
                    <a:pt x="61468" y="66435"/>
                  </a:lnTo>
                  <a:lnTo>
                    <a:pt x="59295" y="76991"/>
                  </a:lnTo>
                  <a:lnTo>
                    <a:pt x="61468" y="79164"/>
                  </a:lnTo>
                  <a:lnTo>
                    <a:pt x="65504" y="81337"/>
                  </a:lnTo>
                  <a:lnTo>
                    <a:pt x="66746" y="82268"/>
                  </a:lnTo>
                  <a:lnTo>
                    <a:pt x="70782" y="84441"/>
                  </a:lnTo>
                  <a:lnTo>
                    <a:pt x="72955" y="84441"/>
                  </a:lnTo>
                  <a:lnTo>
                    <a:pt x="73886" y="86614"/>
                  </a:lnTo>
                  <a:lnTo>
                    <a:pt x="80095" y="84441"/>
                  </a:lnTo>
                  <a:lnTo>
                    <a:pt x="83199" y="84441"/>
                  </a:lnTo>
                  <a:lnTo>
                    <a:pt x="88477" y="82268"/>
                  </a:lnTo>
                  <a:lnTo>
                    <a:pt x="92823" y="82268"/>
                  </a:lnTo>
                  <a:lnTo>
                    <a:pt x="94686" y="81337"/>
                  </a:lnTo>
                  <a:lnTo>
                    <a:pt x="95928" y="81337"/>
                  </a:lnTo>
                  <a:lnTo>
                    <a:pt x="97790" y="82268"/>
                  </a:lnTo>
                  <a:lnTo>
                    <a:pt x="97790" y="84441"/>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02" name="Freeform: Shape 194">
              <a:extLst>
                <a:ext uri="{FF2B5EF4-FFF2-40B4-BE49-F238E27FC236}">
                  <a16:creationId xmlns:a16="http://schemas.microsoft.com/office/drawing/2014/main" id="{52B5E513-0F7B-77F0-D889-4B44862048C4}"/>
                </a:ext>
              </a:extLst>
            </p:cNvPr>
            <p:cNvSpPr/>
            <p:nvPr/>
          </p:nvSpPr>
          <p:spPr>
            <a:xfrm>
              <a:off x="6856448" y="5409987"/>
              <a:ext cx="24836" cy="58985"/>
            </a:xfrm>
            <a:custGeom>
              <a:avLst/>
              <a:gdLst>
                <a:gd name="connsiteX0" fmla="*/ 5277 w 24835"/>
                <a:gd name="connsiteY0" fmla="*/ 50913 h 58984"/>
                <a:gd name="connsiteX1" fmla="*/ 12418 w 24835"/>
                <a:gd name="connsiteY1" fmla="*/ 60227 h 58984"/>
                <a:gd name="connsiteX2" fmla="*/ 27009 w 24835"/>
                <a:gd name="connsiteY2" fmla="*/ 23283 h 58984"/>
                <a:gd name="connsiteX3" fmla="*/ 27009 w 24835"/>
                <a:gd name="connsiteY3" fmla="*/ 15833 h 58984"/>
                <a:gd name="connsiteX4" fmla="*/ 27009 w 24835"/>
                <a:gd name="connsiteY4" fmla="*/ 10555 h 58984"/>
                <a:gd name="connsiteX5" fmla="*/ 25146 w 24835"/>
                <a:gd name="connsiteY5" fmla="*/ 7451 h 58984"/>
                <a:gd name="connsiteX6" fmla="*/ 22973 w 24835"/>
                <a:gd name="connsiteY6" fmla="*/ 3104 h 58984"/>
                <a:gd name="connsiteX7" fmla="*/ 19869 w 24835"/>
                <a:gd name="connsiteY7" fmla="*/ 0 h 58984"/>
                <a:gd name="connsiteX8" fmla="*/ 0 w 24835"/>
                <a:gd name="connsiteY8" fmla="*/ 27630 h 58984"/>
                <a:gd name="connsiteX9" fmla="*/ 2173 w 24835"/>
                <a:gd name="connsiteY9" fmla="*/ 42531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5" h="58984">
                  <a:moveTo>
                    <a:pt x="5277" y="50913"/>
                  </a:moveTo>
                  <a:lnTo>
                    <a:pt x="12418" y="60227"/>
                  </a:lnTo>
                  <a:lnTo>
                    <a:pt x="27009" y="23283"/>
                  </a:lnTo>
                  <a:lnTo>
                    <a:pt x="27009" y="15833"/>
                  </a:lnTo>
                  <a:lnTo>
                    <a:pt x="27009" y="10555"/>
                  </a:lnTo>
                  <a:lnTo>
                    <a:pt x="25146" y="7451"/>
                  </a:lnTo>
                  <a:lnTo>
                    <a:pt x="22973" y="3104"/>
                  </a:lnTo>
                  <a:lnTo>
                    <a:pt x="19869" y="0"/>
                  </a:lnTo>
                  <a:lnTo>
                    <a:pt x="0" y="27630"/>
                  </a:lnTo>
                  <a:lnTo>
                    <a:pt x="2173" y="42531"/>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03" name="Freeform: Shape 195">
              <a:extLst>
                <a:ext uri="{FF2B5EF4-FFF2-40B4-BE49-F238E27FC236}">
                  <a16:creationId xmlns:a16="http://schemas.microsoft.com/office/drawing/2014/main" id="{B064C8D0-C1B1-3B7B-3DA1-7054D26C3B26}"/>
                </a:ext>
              </a:extLst>
            </p:cNvPr>
            <p:cNvSpPr/>
            <p:nvPr/>
          </p:nvSpPr>
          <p:spPr>
            <a:xfrm>
              <a:off x="6876316" y="5644063"/>
              <a:ext cx="68298" cy="65194"/>
            </a:xfrm>
            <a:custGeom>
              <a:avLst/>
              <a:gdLst>
                <a:gd name="connsiteX0" fmla="*/ 43773 w 68298"/>
                <a:gd name="connsiteY0" fmla="*/ 12418 h 65193"/>
                <a:gd name="connsiteX1" fmla="*/ 31355 w 68298"/>
                <a:gd name="connsiteY1" fmla="*/ 19868 h 65193"/>
                <a:gd name="connsiteX2" fmla="*/ 17695 w 68298"/>
                <a:gd name="connsiteY2" fmla="*/ 24215 h 65193"/>
                <a:gd name="connsiteX3" fmla="*/ 3104 w 68298"/>
                <a:gd name="connsiteY3" fmla="*/ 29492 h 65193"/>
                <a:gd name="connsiteX4" fmla="*/ 3104 w 68298"/>
                <a:gd name="connsiteY4" fmla="*/ 33838 h 65193"/>
                <a:gd name="connsiteX5" fmla="*/ 2173 w 68298"/>
                <a:gd name="connsiteY5" fmla="*/ 33838 h 65193"/>
                <a:gd name="connsiteX6" fmla="*/ 2173 w 68298"/>
                <a:gd name="connsiteY6" fmla="*/ 34770 h 65193"/>
                <a:gd name="connsiteX7" fmla="*/ 0 w 68298"/>
                <a:gd name="connsiteY7" fmla="*/ 36943 h 65193"/>
                <a:gd name="connsiteX8" fmla="*/ 0 w 68298"/>
                <a:gd name="connsiteY8" fmla="*/ 46567 h 65193"/>
                <a:gd name="connsiteX9" fmla="*/ 7140 w 68298"/>
                <a:gd name="connsiteY9" fmla="*/ 42221 h 65193"/>
                <a:gd name="connsiteX10" fmla="*/ 14591 w 68298"/>
                <a:gd name="connsiteY10" fmla="*/ 40979 h 65193"/>
                <a:gd name="connsiteX11" fmla="*/ 21731 w 68298"/>
                <a:gd name="connsiteY11" fmla="*/ 36943 h 65193"/>
                <a:gd name="connsiteX12" fmla="*/ 27009 w 68298"/>
                <a:gd name="connsiteY12" fmla="*/ 33838 h 65193"/>
                <a:gd name="connsiteX13" fmla="*/ 31355 w 68298"/>
                <a:gd name="connsiteY13" fmla="*/ 40979 h 65193"/>
                <a:gd name="connsiteX14" fmla="*/ 32286 w 68298"/>
                <a:gd name="connsiteY14" fmla="*/ 46567 h 65193"/>
                <a:gd name="connsiteX15" fmla="*/ 34459 w 68298"/>
                <a:gd name="connsiteY15" fmla="*/ 51844 h 65193"/>
                <a:gd name="connsiteX16" fmla="*/ 36322 w 68298"/>
                <a:gd name="connsiteY16" fmla="*/ 55880 h 65193"/>
                <a:gd name="connsiteX17" fmla="*/ 41600 w 68298"/>
                <a:gd name="connsiteY17" fmla="*/ 58985 h 65193"/>
                <a:gd name="connsiteX18" fmla="*/ 46877 w 68298"/>
                <a:gd name="connsiteY18" fmla="*/ 61158 h 65193"/>
                <a:gd name="connsiteX19" fmla="*/ 46877 w 68298"/>
                <a:gd name="connsiteY19" fmla="*/ 66435 h 65193"/>
                <a:gd name="connsiteX20" fmla="*/ 56191 w 68298"/>
                <a:gd name="connsiteY20" fmla="*/ 66435 h 65193"/>
                <a:gd name="connsiteX21" fmla="*/ 56191 w 68298"/>
                <a:gd name="connsiteY21" fmla="*/ 61158 h 65193"/>
                <a:gd name="connsiteX22" fmla="*/ 56191 w 68298"/>
                <a:gd name="connsiteY22" fmla="*/ 58985 h 65193"/>
                <a:gd name="connsiteX23" fmla="*/ 56191 w 68298"/>
                <a:gd name="connsiteY23" fmla="*/ 57122 h 65193"/>
                <a:gd name="connsiteX24" fmla="*/ 58364 w 68298"/>
                <a:gd name="connsiteY24" fmla="*/ 55880 h 65193"/>
                <a:gd name="connsiteX25" fmla="*/ 56191 w 68298"/>
                <a:gd name="connsiteY25" fmla="*/ 53707 h 65193"/>
                <a:gd name="connsiteX26" fmla="*/ 54018 w 68298"/>
                <a:gd name="connsiteY26" fmla="*/ 51844 h 65193"/>
                <a:gd name="connsiteX27" fmla="*/ 53086 w 68298"/>
                <a:gd name="connsiteY27" fmla="*/ 49671 h 65193"/>
                <a:gd name="connsiteX28" fmla="*/ 53086 w 68298"/>
                <a:gd name="connsiteY28" fmla="*/ 46567 h 65193"/>
                <a:gd name="connsiteX29" fmla="*/ 54018 w 68298"/>
                <a:gd name="connsiteY29" fmla="*/ 48429 h 65193"/>
                <a:gd name="connsiteX30" fmla="*/ 56191 w 68298"/>
                <a:gd name="connsiteY30" fmla="*/ 48429 h 65193"/>
                <a:gd name="connsiteX31" fmla="*/ 58364 w 68298"/>
                <a:gd name="connsiteY31" fmla="*/ 48429 h 65193"/>
                <a:gd name="connsiteX32" fmla="*/ 58364 w 68298"/>
                <a:gd name="connsiteY32" fmla="*/ 49671 h 65193"/>
                <a:gd name="connsiteX33" fmla="*/ 60227 w 68298"/>
                <a:gd name="connsiteY33" fmla="*/ 53707 h 65193"/>
                <a:gd name="connsiteX34" fmla="*/ 63641 w 68298"/>
                <a:gd name="connsiteY34" fmla="*/ 51844 h 65193"/>
                <a:gd name="connsiteX35" fmla="*/ 65504 w 68298"/>
                <a:gd name="connsiteY35" fmla="*/ 51844 h 65193"/>
                <a:gd name="connsiteX36" fmla="*/ 65504 w 68298"/>
                <a:gd name="connsiteY36" fmla="*/ 49671 h 65193"/>
                <a:gd name="connsiteX37" fmla="*/ 67677 w 68298"/>
                <a:gd name="connsiteY37" fmla="*/ 49671 h 65193"/>
                <a:gd name="connsiteX38" fmla="*/ 67677 w 68298"/>
                <a:gd name="connsiteY38" fmla="*/ 46567 h 65193"/>
                <a:gd name="connsiteX39" fmla="*/ 68608 w 68298"/>
                <a:gd name="connsiteY39" fmla="*/ 42221 h 65193"/>
                <a:gd name="connsiteX40" fmla="*/ 70781 w 68298"/>
                <a:gd name="connsiteY40" fmla="*/ 42221 h 65193"/>
                <a:gd name="connsiteX41" fmla="*/ 70781 w 68298"/>
                <a:gd name="connsiteY41" fmla="*/ 40979 h 65193"/>
                <a:gd name="connsiteX42" fmla="*/ 68608 w 68298"/>
                <a:gd name="connsiteY42" fmla="*/ 40979 h 65193"/>
                <a:gd name="connsiteX43" fmla="*/ 67677 w 68298"/>
                <a:gd name="connsiteY43" fmla="*/ 36943 h 65193"/>
                <a:gd name="connsiteX44" fmla="*/ 67677 w 68298"/>
                <a:gd name="connsiteY44" fmla="*/ 19868 h 65193"/>
                <a:gd name="connsiteX45" fmla="*/ 61468 w 68298"/>
                <a:gd name="connsiteY45" fmla="*/ 9313 h 65193"/>
                <a:gd name="connsiteX46" fmla="*/ 53086 w 68298"/>
                <a:gd name="connsiteY46" fmla="*/ 0 h 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8298" h="65193">
                  <a:moveTo>
                    <a:pt x="43773" y="12418"/>
                  </a:moveTo>
                  <a:lnTo>
                    <a:pt x="31355" y="19868"/>
                  </a:lnTo>
                  <a:lnTo>
                    <a:pt x="17695" y="24215"/>
                  </a:lnTo>
                  <a:lnTo>
                    <a:pt x="3104" y="29492"/>
                  </a:lnTo>
                  <a:lnTo>
                    <a:pt x="3104" y="33838"/>
                  </a:lnTo>
                  <a:lnTo>
                    <a:pt x="2173" y="33838"/>
                  </a:lnTo>
                  <a:lnTo>
                    <a:pt x="2173" y="34770"/>
                  </a:lnTo>
                  <a:lnTo>
                    <a:pt x="0" y="36943"/>
                  </a:lnTo>
                  <a:lnTo>
                    <a:pt x="0" y="46567"/>
                  </a:lnTo>
                  <a:lnTo>
                    <a:pt x="7140" y="42221"/>
                  </a:lnTo>
                  <a:lnTo>
                    <a:pt x="14591" y="40979"/>
                  </a:lnTo>
                  <a:lnTo>
                    <a:pt x="21731" y="36943"/>
                  </a:lnTo>
                  <a:lnTo>
                    <a:pt x="27009" y="33838"/>
                  </a:lnTo>
                  <a:lnTo>
                    <a:pt x="31355" y="40979"/>
                  </a:lnTo>
                  <a:lnTo>
                    <a:pt x="32286" y="46567"/>
                  </a:lnTo>
                  <a:lnTo>
                    <a:pt x="34459" y="51844"/>
                  </a:lnTo>
                  <a:lnTo>
                    <a:pt x="36322" y="55880"/>
                  </a:lnTo>
                  <a:lnTo>
                    <a:pt x="41600" y="58985"/>
                  </a:lnTo>
                  <a:lnTo>
                    <a:pt x="46877" y="61158"/>
                  </a:lnTo>
                  <a:lnTo>
                    <a:pt x="46877" y="66435"/>
                  </a:lnTo>
                  <a:lnTo>
                    <a:pt x="56191" y="66435"/>
                  </a:lnTo>
                  <a:lnTo>
                    <a:pt x="56191" y="61158"/>
                  </a:lnTo>
                  <a:lnTo>
                    <a:pt x="56191" y="58985"/>
                  </a:lnTo>
                  <a:lnTo>
                    <a:pt x="56191" y="57122"/>
                  </a:lnTo>
                  <a:lnTo>
                    <a:pt x="58364" y="55880"/>
                  </a:lnTo>
                  <a:lnTo>
                    <a:pt x="56191" y="53707"/>
                  </a:lnTo>
                  <a:lnTo>
                    <a:pt x="54018" y="51844"/>
                  </a:lnTo>
                  <a:lnTo>
                    <a:pt x="53086" y="49671"/>
                  </a:lnTo>
                  <a:lnTo>
                    <a:pt x="53086" y="46567"/>
                  </a:lnTo>
                  <a:lnTo>
                    <a:pt x="54018" y="48429"/>
                  </a:lnTo>
                  <a:lnTo>
                    <a:pt x="56191" y="48429"/>
                  </a:lnTo>
                  <a:lnTo>
                    <a:pt x="58364" y="48429"/>
                  </a:lnTo>
                  <a:lnTo>
                    <a:pt x="58364" y="49671"/>
                  </a:lnTo>
                  <a:lnTo>
                    <a:pt x="60227" y="53707"/>
                  </a:lnTo>
                  <a:lnTo>
                    <a:pt x="63641" y="51844"/>
                  </a:lnTo>
                  <a:lnTo>
                    <a:pt x="65504" y="51844"/>
                  </a:lnTo>
                  <a:lnTo>
                    <a:pt x="65504" y="49671"/>
                  </a:lnTo>
                  <a:lnTo>
                    <a:pt x="67677" y="49671"/>
                  </a:lnTo>
                  <a:lnTo>
                    <a:pt x="67677" y="46567"/>
                  </a:lnTo>
                  <a:lnTo>
                    <a:pt x="68608" y="42221"/>
                  </a:lnTo>
                  <a:lnTo>
                    <a:pt x="70781" y="42221"/>
                  </a:lnTo>
                  <a:lnTo>
                    <a:pt x="70781" y="40979"/>
                  </a:lnTo>
                  <a:lnTo>
                    <a:pt x="68608" y="40979"/>
                  </a:lnTo>
                  <a:lnTo>
                    <a:pt x="67677" y="36943"/>
                  </a:lnTo>
                  <a:lnTo>
                    <a:pt x="67677" y="19868"/>
                  </a:lnTo>
                  <a:lnTo>
                    <a:pt x="61468" y="9313"/>
                  </a:lnTo>
                  <a:lnTo>
                    <a:pt x="53086"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04" name="Freeform: Shape 196">
              <a:extLst>
                <a:ext uri="{FF2B5EF4-FFF2-40B4-BE49-F238E27FC236}">
                  <a16:creationId xmlns:a16="http://schemas.microsoft.com/office/drawing/2014/main" id="{3ED71327-BD70-9CAA-0913-6A78B4B442B9}"/>
                </a:ext>
              </a:extLst>
            </p:cNvPr>
            <p:cNvSpPr/>
            <p:nvPr/>
          </p:nvSpPr>
          <p:spPr>
            <a:xfrm>
              <a:off x="6851170" y="5514917"/>
              <a:ext cx="83820" cy="139701"/>
            </a:xfrm>
            <a:custGeom>
              <a:avLst/>
              <a:gdLst>
                <a:gd name="connsiteX0" fmla="*/ 7450 w 83820"/>
                <a:gd name="connsiteY0" fmla="*/ 76991 h 139700"/>
                <a:gd name="connsiteX1" fmla="*/ 12728 w 83820"/>
                <a:gd name="connsiteY1" fmla="*/ 90961 h 139700"/>
                <a:gd name="connsiteX2" fmla="*/ 14591 w 83820"/>
                <a:gd name="connsiteY2" fmla="*/ 91892 h 139700"/>
                <a:gd name="connsiteX3" fmla="*/ 14591 w 83820"/>
                <a:gd name="connsiteY3" fmla="*/ 94065 h 139700"/>
                <a:gd name="connsiteX4" fmla="*/ 15833 w 83820"/>
                <a:gd name="connsiteY4" fmla="*/ 96238 h 139700"/>
                <a:gd name="connsiteX5" fmla="*/ 17695 w 83820"/>
                <a:gd name="connsiteY5" fmla="*/ 98411 h 139700"/>
                <a:gd name="connsiteX6" fmla="*/ 17695 w 83820"/>
                <a:gd name="connsiteY6" fmla="*/ 91892 h 139700"/>
                <a:gd name="connsiteX7" fmla="*/ 19868 w 83820"/>
                <a:gd name="connsiteY7" fmla="*/ 86614 h 139700"/>
                <a:gd name="connsiteX8" fmla="*/ 22042 w 83820"/>
                <a:gd name="connsiteY8" fmla="*/ 81337 h 139700"/>
                <a:gd name="connsiteX9" fmla="*/ 22042 w 83820"/>
                <a:gd name="connsiteY9" fmla="*/ 73886 h 139700"/>
                <a:gd name="connsiteX10" fmla="*/ 42841 w 83820"/>
                <a:gd name="connsiteY10" fmla="*/ 83510 h 139700"/>
                <a:gd name="connsiteX11" fmla="*/ 61468 w 83820"/>
                <a:gd name="connsiteY11" fmla="*/ 98411 h 139700"/>
                <a:gd name="connsiteX12" fmla="*/ 64572 w 83820"/>
                <a:gd name="connsiteY12" fmla="*/ 98411 h 139700"/>
                <a:gd name="connsiteX13" fmla="*/ 63641 w 83820"/>
                <a:gd name="connsiteY13" fmla="*/ 101516 h 139700"/>
                <a:gd name="connsiteX14" fmla="*/ 61468 w 83820"/>
                <a:gd name="connsiteY14" fmla="*/ 103689 h 139700"/>
                <a:gd name="connsiteX15" fmla="*/ 61468 w 83820"/>
                <a:gd name="connsiteY15" fmla="*/ 105862 h 139700"/>
                <a:gd name="connsiteX16" fmla="*/ 59605 w 83820"/>
                <a:gd name="connsiteY16" fmla="*/ 106793 h 139700"/>
                <a:gd name="connsiteX17" fmla="*/ 57432 w 83820"/>
                <a:gd name="connsiteY17" fmla="*/ 111140 h 139700"/>
                <a:gd name="connsiteX18" fmla="*/ 57432 w 83820"/>
                <a:gd name="connsiteY18" fmla="*/ 114244 h 139700"/>
                <a:gd name="connsiteX19" fmla="*/ 45015 w 83820"/>
                <a:gd name="connsiteY19" fmla="*/ 114244 h 139700"/>
                <a:gd name="connsiteX20" fmla="*/ 45015 w 83820"/>
                <a:gd name="connsiteY20" fmla="*/ 101516 h 139700"/>
                <a:gd name="connsiteX21" fmla="*/ 37564 w 83820"/>
                <a:gd name="connsiteY21" fmla="*/ 101516 h 139700"/>
                <a:gd name="connsiteX22" fmla="*/ 32286 w 83820"/>
                <a:gd name="connsiteY22" fmla="*/ 103689 h 139700"/>
                <a:gd name="connsiteX23" fmla="*/ 28250 w 83820"/>
                <a:gd name="connsiteY23" fmla="*/ 103689 h 139700"/>
                <a:gd name="connsiteX24" fmla="*/ 27319 w 83820"/>
                <a:gd name="connsiteY24" fmla="*/ 105862 h 139700"/>
                <a:gd name="connsiteX25" fmla="*/ 27319 w 83820"/>
                <a:gd name="connsiteY25" fmla="*/ 106793 h 139700"/>
                <a:gd name="connsiteX26" fmla="*/ 25146 w 83820"/>
                <a:gd name="connsiteY26" fmla="*/ 111140 h 139700"/>
                <a:gd name="connsiteX27" fmla="*/ 25146 w 83820"/>
                <a:gd name="connsiteY27" fmla="*/ 116417 h 139700"/>
                <a:gd name="connsiteX28" fmla="*/ 25146 w 83820"/>
                <a:gd name="connsiteY28" fmla="*/ 121695 h 139700"/>
                <a:gd name="connsiteX29" fmla="*/ 30423 w 83820"/>
                <a:gd name="connsiteY29" fmla="*/ 123558 h 139700"/>
                <a:gd name="connsiteX30" fmla="*/ 32286 w 83820"/>
                <a:gd name="connsiteY30" fmla="*/ 123558 h 139700"/>
                <a:gd name="connsiteX31" fmla="*/ 34459 w 83820"/>
                <a:gd name="connsiteY31" fmla="*/ 125731 h 139700"/>
                <a:gd name="connsiteX32" fmla="*/ 34459 w 83820"/>
                <a:gd name="connsiteY32" fmla="*/ 127904 h 139700"/>
                <a:gd name="connsiteX33" fmla="*/ 34459 w 83820"/>
                <a:gd name="connsiteY33" fmla="*/ 129146 h 139700"/>
                <a:gd name="connsiteX34" fmla="*/ 34459 w 83820"/>
                <a:gd name="connsiteY34" fmla="*/ 131008 h 139700"/>
                <a:gd name="connsiteX35" fmla="*/ 34459 w 83820"/>
                <a:gd name="connsiteY35" fmla="*/ 134423 h 139700"/>
                <a:gd name="connsiteX36" fmla="*/ 37564 w 83820"/>
                <a:gd name="connsiteY36" fmla="*/ 138459 h 139700"/>
                <a:gd name="connsiteX37" fmla="*/ 37564 w 83820"/>
                <a:gd name="connsiteY37" fmla="*/ 141563 h 139700"/>
                <a:gd name="connsiteX38" fmla="*/ 42841 w 83820"/>
                <a:gd name="connsiteY38" fmla="*/ 138459 h 139700"/>
                <a:gd name="connsiteX39" fmla="*/ 49050 w 83820"/>
                <a:gd name="connsiteY39" fmla="*/ 136286 h 139700"/>
                <a:gd name="connsiteX40" fmla="*/ 52155 w 83820"/>
                <a:gd name="connsiteY40" fmla="*/ 131008 h 139700"/>
                <a:gd name="connsiteX41" fmla="*/ 54328 w 83820"/>
                <a:gd name="connsiteY41" fmla="*/ 125731 h 139700"/>
                <a:gd name="connsiteX42" fmla="*/ 57432 w 83820"/>
                <a:gd name="connsiteY42" fmla="*/ 118280 h 139700"/>
                <a:gd name="connsiteX43" fmla="*/ 59605 w 83820"/>
                <a:gd name="connsiteY43" fmla="*/ 120453 h 139700"/>
                <a:gd name="connsiteX44" fmla="*/ 61468 w 83820"/>
                <a:gd name="connsiteY44" fmla="*/ 120453 h 139700"/>
                <a:gd name="connsiteX45" fmla="*/ 63641 w 83820"/>
                <a:gd name="connsiteY45" fmla="*/ 120453 h 139700"/>
                <a:gd name="connsiteX46" fmla="*/ 63641 w 83820"/>
                <a:gd name="connsiteY46" fmla="*/ 121695 h 139700"/>
                <a:gd name="connsiteX47" fmla="*/ 64572 w 83820"/>
                <a:gd name="connsiteY47" fmla="*/ 125731 h 139700"/>
                <a:gd name="connsiteX48" fmla="*/ 70781 w 83820"/>
                <a:gd name="connsiteY48" fmla="*/ 123558 h 139700"/>
                <a:gd name="connsiteX49" fmla="*/ 74196 w 83820"/>
                <a:gd name="connsiteY49" fmla="*/ 123558 h 139700"/>
                <a:gd name="connsiteX50" fmla="*/ 74196 w 83820"/>
                <a:gd name="connsiteY50" fmla="*/ 121695 h 139700"/>
                <a:gd name="connsiteX51" fmla="*/ 74196 w 83820"/>
                <a:gd name="connsiteY51" fmla="*/ 120453 h 139700"/>
                <a:gd name="connsiteX52" fmla="*/ 74196 w 83820"/>
                <a:gd name="connsiteY52" fmla="*/ 118280 h 139700"/>
                <a:gd name="connsiteX53" fmla="*/ 76059 w 83820"/>
                <a:gd name="connsiteY53" fmla="*/ 118280 h 139700"/>
                <a:gd name="connsiteX54" fmla="*/ 79164 w 83820"/>
                <a:gd name="connsiteY54" fmla="*/ 116417 h 139700"/>
                <a:gd name="connsiteX55" fmla="*/ 85373 w 83820"/>
                <a:gd name="connsiteY55" fmla="*/ 114244 h 139700"/>
                <a:gd name="connsiteX56" fmla="*/ 78232 w 83820"/>
                <a:gd name="connsiteY56" fmla="*/ 101516 h 139700"/>
                <a:gd name="connsiteX57" fmla="*/ 68919 w 83820"/>
                <a:gd name="connsiteY57" fmla="*/ 91892 h 139700"/>
                <a:gd name="connsiteX58" fmla="*/ 61468 w 83820"/>
                <a:gd name="connsiteY58" fmla="*/ 83510 h 139700"/>
                <a:gd name="connsiteX59" fmla="*/ 57432 w 83820"/>
                <a:gd name="connsiteY59" fmla="*/ 69850 h 139700"/>
                <a:gd name="connsiteX60" fmla="*/ 49982 w 83820"/>
                <a:gd name="connsiteY60" fmla="*/ 68609 h 139700"/>
                <a:gd name="connsiteX61" fmla="*/ 46877 w 83820"/>
                <a:gd name="connsiteY61" fmla="*/ 66435 h 139700"/>
                <a:gd name="connsiteX62" fmla="*/ 42841 w 83820"/>
                <a:gd name="connsiteY62" fmla="*/ 64573 h 139700"/>
                <a:gd name="connsiteX63" fmla="*/ 39737 w 83820"/>
                <a:gd name="connsiteY63" fmla="*/ 64573 h 139700"/>
                <a:gd name="connsiteX64" fmla="*/ 35391 w 83820"/>
                <a:gd name="connsiteY64" fmla="*/ 64573 h 139700"/>
                <a:gd name="connsiteX65" fmla="*/ 28250 w 83820"/>
                <a:gd name="connsiteY65" fmla="*/ 64573 h 139700"/>
                <a:gd name="connsiteX66" fmla="*/ 28250 w 83820"/>
                <a:gd name="connsiteY66" fmla="*/ 61158 h 139700"/>
                <a:gd name="connsiteX67" fmla="*/ 25146 w 83820"/>
                <a:gd name="connsiteY67" fmla="*/ 61158 h 139700"/>
                <a:gd name="connsiteX68" fmla="*/ 27319 w 83820"/>
                <a:gd name="connsiteY68" fmla="*/ 42221 h 139700"/>
                <a:gd name="connsiteX69" fmla="*/ 30423 w 83820"/>
                <a:gd name="connsiteY69" fmla="*/ 31666 h 139700"/>
                <a:gd name="connsiteX70" fmla="*/ 32286 w 83820"/>
                <a:gd name="connsiteY70" fmla="*/ 18937 h 139700"/>
                <a:gd name="connsiteX71" fmla="*/ 32286 w 83820"/>
                <a:gd name="connsiteY71" fmla="*/ 0 h 139700"/>
                <a:gd name="connsiteX72" fmla="*/ 25146 w 83820"/>
                <a:gd name="connsiteY72" fmla="*/ 0 h 139700"/>
                <a:gd name="connsiteX73" fmla="*/ 19868 w 83820"/>
                <a:gd name="connsiteY73" fmla="*/ 0 h 139700"/>
                <a:gd name="connsiteX74" fmla="*/ 14591 w 83820"/>
                <a:gd name="connsiteY74" fmla="*/ 1863 h 139700"/>
                <a:gd name="connsiteX75" fmla="*/ 8382 w 83820"/>
                <a:gd name="connsiteY75" fmla="*/ 4036 h 139700"/>
                <a:gd name="connsiteX76" fmla="*/ 1241 w 83820"/>
                <a:gd name="connsiteY76" fmla="*/ 22042 h 139700"/>
                <a:gd name="connsiteX77" fmla="*/ 0 w 83820"/>
                <a:gd name="connsiteY77" fmla="*/ 40048 h 139700"/>
                <a:gd name="connsiteX78" fmla="*/ 1241 w 83820"/>
                <a:gd name="connsiteY78" fmla="*/ 61158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83820" h="139700">
                  <a:moveTo>
                    <a:pt x="7450" y="76991"/>
                  </a:moveTo>
                  <a:lnTo>
                    <a:pt x="12728" y="90961"/>
                  </a:lnTo>
                  <a:lnTo>
                    <a:pt x="14591" y="91892"/>
                  </a:lnTo>
                  <a:lnTo>
                    <a:pt x="14591" y="94065"/>
                  </a:lnTo>
                  <a:lnTo>
                    <a:pt x="15833" y="96238"/>
                  </a:lnTo>
                  <a:lnTo>
                    <a:pt x="17695" y="98411"/>
                  </a:lnTo>
                  <a:lnTo>
                    <a:pt x="17695" y="91892"/>
                  </a:lnTo>
                  <a:lnTo>
                    <a:pt x="19868" y="86614"/>
                  </a:lnTo>
                  <a:lnTo>
                    <a:pt x="22042" y="81337"/>
                  </a:lnTo>
                  <a:lnTo>
                    <a:pt x="22042" y="73886"/>
                  </a:lnTo>
                  <a:lnTo>
                    <a:pt x="42841" y="83510"/>
                  </a:lnTo>
                  <a:lnTo>
                    <a:pt x="61468" y="98411"/>
                  </a:lnTo>
                  <a:lnTo>
                    <a:pt x="64572" y="98411"/>
                  </a:lnTo>
                  <a:lnTo>
                    <a:pt x="63641" y="101516"/>
                  </a:lnTo>
                  <a:lnTo>
                    <a:pt x="61468" y="103689"/>
                  </a:lnTo>
                  <a:lnTo>
                    <a:pt x="61468" y="105862"/>
                  </a:lnTo>
                  <a:lnTo>
                    <a:pt x="59605" y="106793"/>
                  </a:lnTo>
                  <a:lnTo>
                    <a:pt x="57432" y="111140"/>
                  </a:lnTo>
                  <a:lnTo>
                    <a:pt x="57432" y="114244"/>
                  </a:lnTo>
                  <a:lnTo>
                    <a:pt x="45015" y="114244"/>
                  </a:lnTo>
                  <a:lnTo>
                    <a:pt x="45015" y="101516"/>
                  </a:lnTo>
                  <a:lnTo>
                    <a:pt x="37564" y="101516"/>
                  </a:lnTo>
                  <a:lnTo>
                    <a:pt x="32286" y="103689"/>
                  </a:lnTo>
                  <a:lnTo>
                    <a:pt x="28250" y="103689"/>
                  </a:lnTo>
                  <a:lnTo>
                    <a:pt x="27319" y="105862"/>
                  </a:lnTo>
                  <a:lnTo>
                    <a:pt x="27319" y="106793"/>
                  </a:lnTo>
                  <a:lnTo>
                    <a:pt x="25146" y="111140"/>
                  </a:lnTo>
                  <a:lnTo>
                    <a:pt x="25146" y="116417"/>
                  </a:lnTo>
                  <a:lnTo>
                    <a:pt x="25146" y="121695"/>
                  </a:lnTo>
                  <a:lnTo>
                    <a:pt x="30423" y="123558"/>
                  </a:lnTo>
                  <a:lnTo>
                    <a:pt x="32286" y="123558"/>
                  </a:lnTo>
                  <a:lnTo>
                    <a:pt x="34459" y="125731"/>
                  </a:lnTo>
                  <a:lnTo>
                    <a:pt x="34459" y="127904"/>
                  </a:lnTo>
                  <a:lnTo>
                    <a:pt x="34459" y="129146"/>
                  </a:lnTo>
                  <a:lnTo>
                    <a:pt x="34459" y="131008"/>
                  </a:lnTo>
                  <a:lnTo>
                    <a:pt x="34459" y="134423"/>
                  </a:lnTo>
                  <a:lnTo>
                    <a:pt x="37564" y="138459"/>
                  </a:lnTo>
                  <a:lnTo>
                    <a:pt x="37564" y="141563"/>
                  </a:lnTo>
                  <a:lnTo>
                    <a:pt x="42841" y="138459"/>
                  </a:lnTo>
                  <a:lnTo>
                    <a:pt x="49050" y="136286"/>
                  </a:lnTo>
                  <a:lnTo>
                    <a:pt x="52155" y="131008"/>
                  </a:lnTo>
                  <a:lnTo>
                    <a:pt x="54328" y="125731"/>
                  </a:lnTo>
                  <a:lnTo>
                    <a:pt x="57432" y="118280"/>
                  </a:lnTo>
                  <a:lnTo>
                    <a:pt x="59605" y="120453"/>
                  </a:lnTo>
                  <a:lnTo>
                    <a:pt x="61468" y="120453"/>
                  </a:lnTo>
                  <a:lnTo>
                    <a:pt x="63641" y="120453"/>
                  </a:lnTo>
                  <a:lnTo>
                    <a:pt x="63641" y="121695"/>
                  </a:lnTo>
                  <a:lnTo>
                    <a:pt x="64572" y="125731"/>
                  </a:lnTo>
                  <a:lnTo>
                    <a:pt x="70781" y="123558"/>
                  </a:lnTo>
                  <a:lnTo>
                    <a:pt x="74196" y="123558"/>
                  </a:lnTo>
                  <a:lnTo>
                    <a:pt x="74196" y="121695"/>
                  </a:lnTo>
                  <a:lnTo>
                    <a:pt x="74196" y="120453"/>
                  </a:lnTo>
                  <a:lnTo>
                    <a:pt x="74196" y="118280"/>
                  </a:lnTo>
                  <a:lnTo>
                    <a:pt x="76059" y="118280"/>
                  </a:lnTo>
                  <a:lnTo>
                    <a:pt x="79164" y="116417"/>
                  </a:lnTo>
                  <a:lnTo>
                    <a:pt x="85373" y="114244"/>
                  </a:lnTo>
                  <a:lnTo>
                    <a:pt x="78232" y="101516"/>
                  </a:lnTo>
                  <a:lnTo>
                    <a:pt x="68919" y="91892"/>
                  </a:lnTo>
                  <a:lnTo>
                    <a:pt x="61468" y="83510"/>
                  </a:lnTo>
                  <a:lnTo>
                    <a:pt x="57432" y="69850"/>
                  </a:lnTo>
                  <a:lnTo>
                    <a:pt x="49982" y="68609"/>
                  </a:lnTo>
                  <a:lnTo>
                    <a:pt x="46877" y="66435"/>
                  </a:lnTo>
                  <a:lnTo>
                    <a:pt x="42841" y="64573"/>
                  </a:lnTo>
                  <a:lnTo>
                    <a:pt x="39737" y="64573"/>
                  </a:lnTo>
                  <a:lnTo>
                    <a:pt x="35391" y="64573"/>
                  </a:lnTo>
                  <a:lnTo>
                    <a:pt x="28250" y="64573"/>
                  </a:lnTo>
                  <a:lnTo>
                    <a:pt x="28250" y="61158"/>
                  </a:lnTo>
                  <a:lnTo>
                    <a:pt x="25146" y="61158"/>
                  </a:lnTo>
                  <a:lnTo>
                    <a:pt x="27319" y="42221"/>
                  </a:lnTo>
                  <a:lnTo>
                    <a:pt x="30423" y="31666"/>
                  </a:lnTo>
                  <a:lnTo>
                    <a:pt x="32286" y="18937"/>
                  </a:lnTo>
                  <a:lnTo>
                    <a:pt x="32286" y="0"/>
                  </a:lnTo>
                  <a:lnTo>
                    <a:pt x="25146" y="0"/>
                  </a:lnTo>
                  <a:lnTo>
                    <a:pt x="19868" y="0"/>
                  </a:lnTo>
                  <a:lnTo>
                    <a:pt x="14591" y="1863"/>
                  </a:lnTo>
                  <a:lnTo>
                    <a:pt x="8382" y="4036"/>
                  </a:lnTo>
                  <a:lnTo>
                    <a:pt x="1241" y="22042"/>
                  </a:lnTo>
                  <a:lnTo>
                    <a:pt x="0" y="40048"/>
                  </a:lnTo>
                  <a:lnTo>
                    <a:pt x="1241" y="61158"/>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05" name="Freeform: Shape 197">
              <a:extLst>
                <a:ext uri="{FF2B5EF4-FFF2-40B4-BE49-F238E27FC236}">
                  <a16:creationId xmlns:a16="http://schemas.microsoft.com/office/drawing/2014/main" id="{55D732E1-4E52-EB10-61FA-9C524C90C112}"/>
                </a:ext>
              </a:extLst>
            </p:cNvPr>
            <p:cNvSpPr/>
            <p:nvPr/>
          </p:nvSpPr>
          <p:spPr>
            <a:xfrm>
              <a:off x="6849307" y="5908563"/>
              <a:ext cx="46567" cy="15522"/>
            </a:xfrm>
            <a:custGeom>
              <a:avLst/>
              <a:gdLst>
                <a:gd name="connsiteX0" fmla="*/ 39427 w 46566"/>
                <a:gd name="connsiteY0" fmla="*/ 12728 h 15522"/>
                <a:gd name="connsiteX1" fmla="*/ 46878 w 46566"/>
                <a:gd name="connsiteY1" fmla="*/ 12728 h 15522"/>
                <a:gd name="connsiteX2" fmla="*/ 44704 w 46566"/>
                <a:gd name="connsiteY2" fmla="*/ 9313 h 15522"/>
                <a:gd name="connsiteX3" fmla="*/ 44704 w 46566"/>
                <a:gd name="connsiteY3" fmla="*/ 5277 h 15522"/>
                <a:gd name="connsiteX4" fmla="*/ 44704 w 46566"/>
                <a:gd name="connsiteY4" fmla="*/ 3104 h 15522"/>
                <a:gd name="connsiteX5" fmla="*/ 43773 w 46566"/>
                <a:gd name="connsiteY5" fmla="*/ 3104 h 15522"/>
                <a:gd name="connsiteX6" fmla="*/ 39427 w 46566"/>
                <a:gd name="connsiteY6" fmla="*/ 0 h 15522"/>
                <a:gd name="connsiteX7" fmla="*/ 30113 w 46566"/>
                <a:gd name="connsiteY7" fmla="*/ 5277 h 15522"/>
                <a:gd name="connsiteX8" fmla="*/ 21731 w 46566"/>
                <a:gd name="connsiteY8" fmla="*/ 5277 h 15522"/>
                <a:gd name="connsiteX9" fmla="*/ 12418 w 46566"/>
                <a:gd name="connsiteY9" fmla="*/ 5277 h 15522"/>
                <a:gd name="connsiteX10" fmla="*/ 3104 w 46566"/>
                <a:gd name="connsiteY10" fmla="*/ 9313 h 15522"/>
                <a:gd name="connsiteX11" fmla="*/ 1863 w 46566"/>
                <a:gd name="connsiteY11" fmla="*/ 10555 h 15522"/>
                <a:gd name="connsiteX12" fmla="*/ 0 w 46566"/>
                <a:gd name="connsiteY12" fmla="*/ 10555 h 15522"/>
                <a:gd name="connsiteX13" fmla="*/ 0 w 46566"/>
                <a:gd name="connsiteY13" fmla="*/ 12728 h 15522"/>
                <a:gd name="connsiteX14" fmla="*/ 12418 w 46566"/>
                <a:gd name="connsiteY14" fmla="*/ 16764 h 15522"/>
                <a:gd name="connsiteX15" fmla="*/ 27009 w 46566"/>
                <a:gd name="connsiteY15" fmla="*/ 16764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566" h="15522">
                  <a:moveTo>
                    <a:pt x="39427" y="12728"/>
                  </a:moveTo>
                  <a:lnTo>
                    <a:pt x="46878" y="12728"/>
                  </a:lnTo>
                  <a:lnTo>
                    <a:pt x="44704" y="9313"/>
                  </a:lnTo>
                  <a:lnTo>
                    <a:pt x="44704" y="5277"/>
                  </a:lnTo>
                  <a:lnTo>
                    <a:pt x="44704" y="3104"/>
                  </a:lnTo>
                  <a:lnTo>
                    <a:pt x="43773" y="3104"/>
                  </a:lnTo>
                  <a:lnTo>
                    <a:pt x="39427" y="0"/>
                  </a:lnTo>
                  <a:lnTo>
                    <a:pt x="30113" y="5277"/>
                  </a:lnTo>
                  <a:lnTo>
                    <a:pt x="21731" y="5277"/>
                  </a:lnTo>
                  <a:lnTo>
                    <a:pt x="12418" y="5277"/>
                  </a:lnTo>
                  <a:lnTo>
                    <a:pt x="3104" y="9313"/>
                  </a:lnTo>
                  <a:lnTo>
                    <a:pt x="1863" y="10555"/>
                  </a:lnTo>
                  <a:lnTo>
                    <a:pt x="0" y="10555"/>
                  </a:lnTo>
                  <a:lnTo>
                    <a:pt x="0" y="12728"/>
                  </a:lnTo>
                  <a:lnTo>
                    <a:pt x="12418" y="16764"/>
                  </a:lnTo>
                  <a:lnTo>
                    <a:pt x="27009" y="16764"/>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06" name="Freeform: Shape 198">
              <a:extLst>
                <a:ext uri="{FF2B5EF4-FFF2-40B4-BE49-F238E27FC236}">
                  <a16:creationId xmlns:a16="http://schemas.microsoft.com/office/drawing/2014/main" id="{2BBA0DB1-A1A5-7A98-1D09-F93609303553}"/>
                </a:ext>
              </a:extLst>
            </p:cNvPr>
            <p:cNvSpPr/>
            <p:nvPr/>
          </p:nvSpPr>
          <p:spPr>
            <a:xfrm>
              <a:off x="6900220" y="5913840"/>
              <a:ext cx="55880" cy="31045"/>
            </a:xfrm>
            <a:custGeom>
              <a:avLst/>
              <a:gdLst>
                <a:gd name="connsiteX0" fmla="*/ 5278 w 55880"/>
                <a:gd name="connsiteY0" fmla="*/ 29492 h 31044"/>
                <a:gd name="connsiteX1" fmla="*/ 7451 w 55880"/>
                <a:gd name="connsiteY1" fmla="*/ 29492 h 31044"/>
                <a:gd name="connsiteX2" fmla="*/ 8382 w 55880"/>
                <a:gd name="connsiteY2" fmla="*/ 31666 h 31044"/>
                <a:gd name="connsiteX3" fmla="*/ 12418 w 55880"/>
                <a:gd name="connsiteY3" fmla="*/ 31666 h 31044"/>
                <a:gd name="connsiteX4" fmla="*/ 25146 w 55880"/>
                <a:gd name="connsiteY4" fmla="*/ 22042 h 31044"/>
                <a:gd name="connsiteX5" fmla="*/ 39737 w 55880"/>
                <a:gd name="connsiteY5" fmla="*/ 12728 h 31044"/>
                <a:gd name="connsiteX6" fmla="*/ 52155 w 55880"/>
                <a:gd name="connsiteY6" fmla="*/ 4036 h 31044"/>
                <a:gd name="connsiteX7" fmla="*/ 56191 w 55880"/>
                <a:gd name="connsiteY7" fmla="*/ 4036 h 31044"/>
                <a:gd name="connsiteX8" fmla="*/ 56191 w 55880"/>
                <a:gd name="connsiteY8" fmla="*/ 0 h 31044"/>
                <a:gd name="connsiteX9" fmla="*/ 36322 w 55880"/>
                <a:gd name="connsiteY9" fmla="*/ 0 h 31044"/>
                <a:gd name="connsiteX10" fmla="*/ 17696 w 55880"/>
                <a:gd name="connsiteY10" fmla="*/ 12728 h 31044"/>
                <a:gd name="connsiteX11" fmla="*/ 0 w 55880"/>
                <a:gd name="connsiteY11" fmla="*/ 24215 h 31044"/>
                <a:gd name="connsiteX12" fmla="*/ 0 w 55880"/>
                <a:gd name="connsiteY12" fmla="*/ 27319 h 31044"/>
                <a:gd name="connsiteX13" fmla="*/ 3104 w 55880"/>
                <a:gd name="connsiteY13" fmla="*/ 27319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80" h="31044">
                  <a:moveTo>
                    <a:pt x="5278" y="29492"/>
                  </a:moveTo>
                  <a:lnTo>
                    <a:pt x="7451" y="29492"/>
                  </a:lnTo>
                  <a:lnTo>
                    <a:pt x="8382" y="31666"/>
                  </a:lnTo>
                  <a:lnTo>
                    <a:pt x="12418" y="31666"/>
                  </a:lnTo>
                  <a:lnTo>
                    <a:pt x="25146" y="22042"/>
                  </a:lnTo>
                  <a:lnTo>
                    <a:pt x="39737" y="12728"/>
                  </a:lnTo>
                  <a:lnTo>
                    <a:pt x="52155" y="4036"/>
                  </a:lnTo>
                  <a:lnTo>
                    <a:pt x="56191" y="4036"/>
                  </a:lnTo>
                  <a:lnTo>
                    <a:pt x="56191" y="0"/>
                  </a:lnTo>
                  <a:lnTo>
                    <a:pt x="36322" y="0"/>
                  </a:lnTo>
                  <a:lnTo>
                    <a:pt x="17696" y="12728"/>
                  </a:lnTo>
                  <a:lnTo>
                    <a:pt x="0" y="24215"/>
                  </a:lnTo>
                  <a:lnTo>
                    <a:pt x="0" y="27319"/>
                  </a:lnTo>
                  <a:lnTo>
                    <a:pt x="3104" y="27319"/>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07" name="Freeform: Shape 199">
              <a:extLst>
                <a:ext uri="{FF2B5EF4-FFF2-40B4-BE49-F238E27FC236}">
                  <a16:creationId xmlns:a16="http://schemas.microsoft.com/office/drawing/2014/main" id="{E4A68DDA-877B-4000-783C-47F0D306D0AF}"/>
                </a:ext>
              </a:extLst>
            </p:cNvPr>
            <p:cNvSpPr/>
            <p:nvPr/>
          </p:nvSpPr>
          <p:spPr>
            <a:xfrm>
              <a:off x="6939958" y="5274633"/>
              <a:ext cx="15522" cy="12418"/>
            </a:xfrm>
            <a:custGeom>
              <a:avLst/>
              <a:gdLst>
                <a:gd name="connsiteX0" fmla="*/ 16453 w 15522"/>
                <a:gd name="connsiteY0" fmla="*/ 0 h 12417"/>
                <a:gd name="connsiteX1" fmla="*/ 4036 w 15522"/>
                <a:gd name="connsiteY1" fmla="*/ 0 h 12417"/>
                <a:gd name="connsiteX2" fmla="*/ 4036 w 15522"/>
                <a:gd name="connsiteY2" fmla="*/ 4346 h 12417"/>
                <a:gd name="connsiteX3" fmla="*/ 0 w 15522"/>
                <a:gd name="connsiteY3" fmla="*/ 4346 h 12417"/>
                <a:gd name="connsiteX4" fmla="*/ 0 w 15522"/>
                <a:gd name="connsiteY4" fmla="*/ 12728 h 12417"/>
                <a:gd name="connsiteX5" fmla="*/ 16453 w 15522"/>
                <a:gd name="connsiteY5"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2" h="12417">
                  <a:moveTo>
                    <a:pt x="16453" y="0"/>
                  </a:moveTo>
                  <a:lnTo>
                    <a:pt x="4036" y="0"/>
                  </a:lnTo>
                  <a:lnTo>
                    <a:pt x="4036" y="4346"/>
                  </a:lnTo>
                  <a:lnTo>
                    <a:pt x="0" y="4346"/>
                  </a:lnTo>
                  <a:lnTo>
                    <a:pt x="0" y="12728"/>
                  </a:lnTo>
                  <a:lnTo>
                    <a:pt x="16453" y="12728"/>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08" name="Freeform: Shape 200">
              <a:extLst>
                <a:ext uri="{FF2B5EF4-FFF2-40B4-BE49-F238E27FC236}">
                  <a16:creationId xmlns:a16="http://schemas.microsoft.com/office/drawing/2014/main" id="{ECA1A301-01CD-E61B-EB83-72CC59E27C71}"/>
                </a:ext>
              </a:extLst>
            </p:cNvPr>
            <p:cNvSpPr/>
            <p:nvPr/>
          </p:nvSpPr>
          <p:spPr>
            <a:xfrm>
              <a:off x="6808639" y="5623884"/>
              <a:ext cx="40358" cy="46567"/>
            </a:xfrm>
            <a:custGeom>
              <a:avLst/>
              <a:gdLst>
                <a:gd name="connsiteX0" fmla="*/ 21731 w 40357"/>
                <a:gd name="connsiteY0" fmla="*/ 31666 h 46566"/>
                <a:gd name="connsiteX1" fmla="*/ 29182 w 40357"/>
                <a:gd name="connsiteY1" fmla="*/ 22042 h 46566"/>
                <a:gd name="connsiteX2" fmla="*/ 40668 w 40357"/>
                <a:gd name="connsiteY2" fmla="*/ 12728 h 46566"/>
                <a:gd name="connsiteX3" fmla="*/ 38495 w 40357"/>
                <a:gd name="connsiteY3" fmla="*/ 9313 h 46566"/>
                <a:gd name="connsiteX4" fmla="*/ 38495 w 40357"/>
                <a:gd name="connsiteY4" fmla="*/ 5278 h 46566"/>
                <a:gd name="connsiteX5" fmla="*/ 38495 w 40357"/>
                <a:gd name="connsiteY5" fmla="*/ 4036 h 46566"/>
                <a:gd name="connsiteX6" fmla="*/ 36322 w 40357"/>
                <a:gd name="connsiteY6" fmla="*/ 4036 h 46566"/>
                <a:gd name="connsiteX7" fmla="*/ 35391 w 40357"/>
                <a:gd name="connsiteY7" fmla="*/ 4036 h 46566"/>
                <a:gd name="connsiteX8" fmla="*/ 31045 w 40357"/>
                <a:gd name="connsiteY8" fmla="*/ 0 h 46566"/>
                <a:gd name="connsiteX9" fmla="*/ 23905 w 40357"/>
                <a:gd name="connsiteY9" fmla="*/ 16764 h 46566"/>
                <a:gd name="connsiteX10" fmla="*/ 11487 w 40357"/>
                <a:gd name="connsiteY10" fmla="*/ 29492 h 46566"/>
                <a:gd name="connsiteX11" fmla="*/ 0 w 40357"/>
                <a:gd name="connsiteY11" fmla="*/ 42221 h 46566"/>
                <a:gd name="connsiteX12" fmla="*/ 0 w 40357"/>
                <a:gd name="connsiteY12" fmla="*/ 46567 h 46566"/>
                <a:gd name="connsiteX13" fmla="*/ 13349 w 40357"/>
                <a:gd name="connsiteY13" fmla="*/ 39116 h 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57" h="46566">
                  <a:moveTo>
                    <a:pt x="21731" y="31666"/>
                  </a:moveTo>
                  <a:lnTo>
                    <a:pt x="29182" y="22042"/>
                  </a:lnTo>
                  <a:lnTo>
                    <a:pt x="40668" y="12728"/>
                  </a:lnTo>
                  <a:lnTo>
                    <a:pt x="38495" y="9313"/>
                  </a:lnTo>
                  <a:lnTo>
                    <a:pt x="38495" y="5278"/>
                  </a:lnTo>
                  <a:lnTo>
                    <a:pt x="38495" y="4036"/>
                  </a:lnTo>
                  <a:lnTo>
                    <a:pt x="36322" y="4036"/>
                  </a:lnTo>
                  <a:lnTo>
                    <a:pt x="35391" y="4036"/>
                  </a:lnTo>
                  <a:lnTo>
                    <a:pt x="31045" y="0"/>
                  </a:lnTo>
                  <a:lnTo>
                    <a:pt x="23905" y="16764"/>
                  </a:lnTo>
                  <a:lnTo>
                    <a:pt x="11487" y="29492"/>
                  </a:lnTo>
                  <a:lnTo>
                    <a:pt x="0" y="42221"/>
                  </a:lnTo>
                  <a:lnTo>
                    <a:pt x="0" y="46567"/>
                  </a:lnTo>
                  <a:lnTo>
                    <a:pt x="13349" y="39116"/>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09" name="Freeform: Shape 201">
              <a:extLst>
                <a:ext uri="{FF2B5EF4-FFF2-40B4-BE49-F238E27FC236}">
                  <a16:creationId xmlns:a16="http://schemas.microsoft.com/office/drawing/2014/main" id="{CB51A117-560B-4B5B-A085-7F812BD5259B}"/>
                </a:ext>
              </a:extLst>
            </p:cNvPr>
            <p:cNvSpPr/>
            <p:nvPr/>
          </p:nvSpPr>
          <p:spPr>
            <a:xfrm>
              <a:off x="4168919" y="5514917"/>
              <a:ext cx="24836" cy="12418"/>
            </a:xfrm>
            <a:custGeom>
              <a:avLst/>
              <a:gdLst>
                <a:gd name="connsiteX0" fmla="*/ 27009 w 24835"/>
                <a:gd name="connsiteY0" fmla="*/ 4036 h 12417"/>
                <a:gd name="connsiteX1" fmla="*/ 21731 w 24835"/>
                <a:gd name="connsiteY1" fmla="*/ 1863 h 12417"/>
                <a:gd name="connsiteX2" fmla="*/ 14591 w 24835"/>
                <a:gd name="connsiteY2" fmla="*/ 1863 h 12417"/>
                <a:gd name="connsiteX3" fmla="*/ 7140 w 24835"/>
                <a:gd name="connsiteY3" fmla="*/ 0 h 12417"/>
                <a:gd name="connsiteX4" fmla="*/ 0 w 24835"/>
                <a:gd name="connsiteY4" fmla="*/ 0 h 12417"/>
                <a:gd name="connsiteX5" fmla="*/ 0 w 24835"/>
                <a:gd name="connsiteY5" fmla="*/ 12728 h 12417"/>
                <a:gd name="connsiteX6" fmla="*/ 27009 w 24835"/>
                <a:gd name="connsiteY6"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5" h="12417">
                  <a:moveTo>
                    <a:pt x="27009" y="4036"/>
                  </a:moveTo>
                  <a:lnTo>
                    <a:pt x="21731" y="1863"/>
                  </a:lnTo>
                  <a:lnTo>
                    <a:pt x="14591" y="1863"/>
                  </a:lnTo>
                  <a:lnTo>
                    <a:pt x="7140" y="0"/>
                  </a:lnTo>
                  <a:lnTo>
                    <a:pt x="0" y="0"/>
                  </a:lnTo>
                  <a:lnTo>
                    <a:pt x="0" y="12728"/>
                  </a:lnTo>
                  <a:lnTo>
                    <a:pt x="27009" y="12728"/>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10" name="Freeform: Shape 202">
              <a:extLst>
                <a:ext uri="{FF2B5EF4-FFF2-40B4-BE49-F238E27FC236}">
                  <a16:creationId xmlns:a16="http://schemas.microsoft.com/office/drawing/2014/main" id="{A0DA56E5-9C7C-CC1A-201D-71E6E6CCE6A9}"/>
                </a:ext>
              </a:extLst>
            </p:cNvPr>
            <p:cNvSpPr/>
            <p:nvPr/>
          </p:nvSpPr>
          <p:spPr>
            <a:xfrm>
              <a:off x="2808235" y="5420542"/>
              <a:ext cx="27940" cy="15522"/>
            </a:xfrm>
            <a:custGeom>
              <a:avLst/>
              <a:gdLst>
                <a:gd name="connsiteX0" fmla="*/ 16764 w 27940"/>
                <a:gd name="connsiteY0" fmla="*/ 2173 h 15522"/>
                <a:gd name="connsiteX1" fmla="*/ 13660 w 27940"/>
                <a:gd name="connsiteY1" fmla="*/ 2173 h 15522"/>
                <a:gd name="connsiteX2" fmla="*/ 6209 w 27940"/>
                <a:gd name="connsiteY2" fmla="*/ 2173 h 15522"/>
                <a:gd name="connsiteX3" fmla="*/ 0 w 27940"/>
                <a:gd name="connsiteY3" fmla="*/ 0 h 15522"/>
                <a:gd name="connsiteX4" fmla="*/ 0 w 27940"/>
                <a:gd name="connsiteY4" fmla="*/ 17075 h 15522"/>
                <a:gd name="connsiteX5" fmla="*/ 7451 w 27940"/>
                <a:gd name="connsiteY5" fmla="*/ 17075 h 15522"/>
                <a:gd name="connsiteX6" fmla="*/ 13660 w 27940"/>
                <a:gd name="connsiteY6" fmla="*/ 17075 h 15522"/>
                <a:gd name="connsiteX7" fmla="*/ 18937 w 27940"/>
                <a:gd name="connsiteY7" fmla="*/ 14901 h 15522"/>
                <a:gd name="connsiteX8" fmla="*/ 24215 w 27940"/>
                <a:gd name="connsiteY8" fmla="*/ 12728 h 15522"/>
                <a:gd name="connsiteX9" fmla="*/ 28251 w 27940"/>
                <a:gd name="connsiteY9" fmla="*/ 12728 h 15522"/>
                <a:gd name="connsiteX10" fmla="*/ 28251 w 27940"/>
                <a:gd name="connsiteY10" fmla="*/ 5278 h 15522"/>
                <a:gd name="connsiteX11" fmla="*/ 22042 w 27940"/>
                <a:gd name="connsiteY11" fmla="*/ 4346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40" h="15522">
                  <a:moveTo>
                    <a:pt x="16764" y="2173"/>
                  </a:moveTo>
                  <a:lnTo>
                    <a:pt x="13660" y="2173"/>
                  </a:lnTo>
                  <a:lnTo>
                    <a:pt x="6209" y="2173"/>
                  </a:lnTo>
                  <a:lnTo>
                    <a:pt x="0" y="0"/>
                  </a:lnTo>
                  <a:lnTo>
                    <a:pt x="0" y="17075"/>
                  </a:lnTo>
                  <a:lnTo>
                    <a:pt x="7451" y="17075"/>
                  </a:lnTo>
                  <a:lnTo>
                    <a:pt x="13660" y="17075"/>
                  </a:lnTo>
                  <a:lnTo>
                    <a:pt x="18937" y="14901"/>
                  </a:lnTo>
                  <a:lnTo>
                    <a:pt x="24215" y="12728"/>
                  </a:lnTo>
                  <a:lnTo>
                    <a:pt x="28251" y="12728"/>
                  </a:lnTo>
                  <a:lnTo>
                    <a:pt x="28251" y="5278"/>
                  </a:lnTo>
                  <a:lnTo>
                    <a:pt x="22042" y="4346"/>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11" name="Freeform: Shape 203">
              <a:extLst>
                <a:ext uri="{FF2B5EF4-FFF2-40B4-BE49-F238E27FC236}">
                  <a16:creationId xmlns:a16="http://schemas.microsoft.com/office/drawing/2014/main" id="{C3C44088-6D3D-B29F-48F5-C5210F0854FB}"/>
                </a:ext>
              </a:extLst>
            </p:cNvPr>
            <p:cNvSpPr/>
            <p:nvPr/>
          </p:nvSpPr>
          <p:spPr>
            <a:xfrm>
              <a:off x="4066782" y="5047076"/>
              <a:ext cx="12418" cy="15522"/>
            </a:xfrm>
            <a:custGeom>
              <a:avLst/>
              <a:gdLst>
                <a:gd name="connsiteX0" fmla="*/ 6209 w 12417"/>
                <a:gd name="connsiteY0" fmla="*/ 17075 h 15522"/>
                <a:gd name="connsiteX1" fmla="*/ 7140 w 12417"/>
                <a:gd name="connsiteY1" fmla="*/ 11487 h 15522"/>
                <a:gd name="connsiteX2" fmla="*/ 7140 w 12417"/>
                <a:gd name="connsiteY2" fmla="*/ 9624 h 15522"/>
                <a:gd name="connsiteX3" fmla="*/ 9313 w 12417"/>
                <a:gd name="connsiteY3" fmla="*/ 6209 h 15522"/>
                <a:gd name="connsiteX4" fmla="*/ 11487 w 12417"/>
                <a:gd name="connsiteY4" fmla="*/ 4346 h 15522"/>
                <a:gd name="connsiteX5" fmla="*/ 12418 w 12417"/>
                <a:gd name="connsiteY5" fmla="*/ 0 h 15522"/>
                <a:gd name="connsiteX6" fmla="*/ 9313 w 12417"/>
                <a:gd name="connsiteY6" fmla="*/ 0 h 15522"/>
                <a:gd name="connsiteX7" fmla="*/ 7140 w 12417"/>
                <a:gd name="connsiteY7" fmla="*/ 4346 h 15522"/>
                <a:gd name="connsiteX8" fmla="*/ 4036 w 12417"/>
                <a:gd name="connsiteY8" fmla="*/ 7451 h 15522"/>
                <a:gd name="connsiteX9" fmla="*/ 2173 w 12417"/>
                <a:gd name="connsiteY9" fmla="*/ 9624 h 15522"/>
                <a:gd name="connsiteX10" fmla="*/ 0 w 12417"/>
                <a:gd name="connsiteY10" fmla="*/ 11487 h 15522"/>
                <a:gd name="connsiteX11" fmla="*/ 0 w 12417"/>
                <a:gd name="connsiteY11" fmla="*/ 13660 h 15522"/>
                <a:gd name="connsiteX12" fmla="*/ 2173 w 12417"/>
                <a:gd name="connsiteY12" fmla="*/ 1490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5522">
                  <a:moveTo>
                    <a:pt x="6209" y="17075"/>
                  </a:moveTo>
                  <a:lnTo>
                    <a:pt x="7140" y="11487"/>
                  </a:lnTo>
                  <a:lnTo>
                    <a:pt x="7140" y="9624"/>
                  </a:lnTo>
                  <a:lnTo>
                    <a:pt x="9313" y="6209"/>
                  </a:lnTo>
                  <a:lnTo>
                    <a:pt x="11487" y="4346"/>
                  </a:lnTo>
                  <a:lnTo>
                    <a:pt x="12418" y="0"/>
                  </a:lnTo>
                  <a:lnTo>
                    <a:pt x="9313" y="0"/>
                  </a:lnTo>
                  <a:lnTo>
                    <a:pt x="7140" y="4346"/>
                  </a:lnTo>
                  <a:lnTo>
                    <a:pt x="4036" y="7451"/>
                  </a:lnTo>
                  <a:lnTo>
                    <a:pt x="2173" y="9624"/>
                  </a:lnTo>
                  <a:lnTo>
                    <a:pt x="0" y="11487"/>
                  </a:lnTo>
                  <a:lnTo>
                    <a:pt x="0" y="13660"/>
                  </a:lnTo>
                  <a:lnTo>
                    <a:pt x="2173" y="14901"/>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12" name="Freeform: Shape 204">
              <a:extLst>
                <a:ext uri="{FF2B5EF4-FFF2-40B4-BE49-F238E27FC236}">
                  <a16:creationId xmlns:a16="http://schemas.microsoft.com/office/drawing/2014/main" id="{003B6CAD-F9D9-06A3-D245-7424333B1712}"/>
                </a:ext>
              </a:extLst>
            </p:cNvPr>
            <p:cNvSpPr/>
            <p:nvPr/>
          </p:nvSpPr>
          <p:spPr>
            <a:xfrm>
              <a:off x="4243736" y="5014168"/>
              <a:ext cx="18627" cy="37253"/>
            </a:xfrm>
            <a:custGeom>
              <a:avLst/>
              <a:gdLst>
                <a:gd name="connsiteX0" fmla="*/ 3104 w 18626"/>
                <a:gd name="connsiteY0" fmla="*/ 31976 h 37253"/>
                <a:gd name="connsiteX1" fmla="*/ 3104 w 18626"/>
                <a:gd name="connsiteY1" fmla="*/ 32907 h 37253"/>
                <a:gd name="connsiteX2" fmla="*/ 3104 w 18626"/>
                <a:gd name="connsiteY2" fmla="*/ 35080 h 37253"/>
                <a:gd name="connsiteX3" fmla="*/ 5278 w 18626"/>
                <a:gd name="connsiteY3" fmla="*/ 37253 h 37253"/>
                <a:gd name="connsiteX4" fmla="*/ 12728 w 18626"/>
                <a:gd name="connsiteY4" fmla="*/ 37253 h 37253"/>
                <a:gd name="connsiteX5" fmla="*/ 14591 w 18626"/>
                <a:gd name="connsiteY5" fmla="*/ 37253 h 37253"/>
                <a:gd name="connsiteX6" fmla="*/ 14591 w 18626"/>
                <a:gd name="connsiteY6" fmla="*/ 35080 h 37253"/>
                <a:gd name="connsiteX7" fmla="*/ 15833 w 18626"/>
                <a:gd name="connsiteY7" fmla="*/ 35080 h 37253"/>
                <a:gd name="connsiteX8" fmla="*/ 17695 w 18626"/>
                <a:gd name="connsiteY8" fmla="*/ 35080 h 37253"/>
                <a:gd name="connsiteX9" fmla="*/ 19869 w 18626"/>
                <a:gd name="connsiteY9" fmla="*/ 32907 h 37253"/>
                <a:gd name="connsiteX10" fmla="*/ 17695 w 18626"/>
                <a:gd name="connsiteY10" fmla="*/ 22352 h 37253"/>
                <a:gd name="connsiteX11" fmla="*/ 15833 w 18626"/>
                <a:gd name="connsiteY11" fmla="*/ 9624 h 37253"/>
                <a:gd name="connsiteX12" fmla="*/ 12728 w 18626"/>
                <a:gd name="connsiteY12" fmla="*/ 0 h 37253"/>
                <a:gd name="connsiteX13" fmla="*/ 0 w 18626"/>
                <a:gd name="connsiteY13" fmla="*/ 29803 h 37253"/>
                <a:gd name="connsiteX14" fmla="*/ 1242 w 18626"/>
                <a:gd name="connsiteY14" fmla="*/ 31976 h 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6" h="37253">
                  <a:moveTo>
                    <a:pt x="3104" y="31976"/>
                  </a:moveTo>
                  <a:lnTo>
                    <a:pt x="3104" y="32907"/>
                  </a:lnTo>
                  <a:lnTo>
                    <a:pt x="3104" y="35080"/>
                  </a:lnTo>
                  <a:lnTo>
                    <a:pt x="5278" y="37253"/>
                  </a:lnTo>
                  <a:lnTo>
                    <a:pt x="12728" y="37253"/>
                  </a:lnTo>
                  <a:lnTo>
                    <a:pt x="14591" y="37253"/>
                  </a:lnTo>
                  <a:lnTo>
                    <a:pt x="14591" y="35080"/>
                  </a:lnTo>
                  <a:lnTo>
                    <a:pt x="15833" y="35080"/>
                  </a:lnTo>
                  <a:lnTo>
                    <a:pt x="17695" y="35080"/>
                  </a:lnTo>
                  <a:lnTo>
                    <a:pt x="19869" y="32907"/>
                  </a:lnTo>
                  <a:lnTo>
                    <a:pt x="17695" y="22352"/>
                  </a:lnTo>
                  <a:lnTo>
                    <a:pt x="15833" y="9624"/>
                  </a:lnTo>
                  <a:lnTo>
                    <a:pt x="12728" y="0"/>
                  </a:lnTo>
                  <a:lnTo>
                    <a:pt x="0" y="29803"/>
                  </a:lnTo>
                  <a:lnTo>
                    <a:pt x="1242" y="31976"/>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13" name="Freeform: Shape 205">
              <a:extLst>
                <a:ext uri="{FF2B5EF4-FFF2-40B4-BE49-F238E27FC236}">
                  <a16:creationId xmlns:a16="http://schemas.microsoft.com/office/drawing/2014/main" id="{79A06290-E4E4-3781-0C9F-D7120B57FBBD}"/>
                </a:ext>
              </a:extLst>
            </p:cNvPr>
            <p:cNvSpPr/>
            <p:nvPr/>
          </p:nvSpPr>
          <p:spPr>
            <a:xfrm>
              <a:off x="6688807" y="5690630"/>
              <a:ext cx="149014" cy="161432"/>
            </a:xfrm>
            <a:custGeom>
              <a:avLst/>
              <a:gdLst>
                <a:gd name="connsiteX0" fmla="*/ 11486 w 149013"/>
                <a:gd name="connsiteY0" fmla="*/ 128835 h 161431"/>
                <a:gd name="connsiteX1" fmla="*/ 23904 w 149013"/>
                <a:gd name="connsiteY1" fmla="*/ 145910 h 161431"/>
                <a:gd name="connsiteX2" fmla="*/ 36322 w 149013"/>
                <a:gd name="connsiteY2" fmla="*/ 151187 h 161431"/>
                <a:gd name="connsiteX3" fmla="*/ 49051 w 149013"/>
                <a:gd name="connsiteY3" fmla="*/ 153360 h 161431"/>
                <a:gd name="connsiteX4" fmla="*/ 62400 w 149013"/>
                <a:gd name="connsiteY4" fmla="*/ 153360 h 161431"/>
                <a:gd name="connsiteX5" fmla="*/ 72955 w 149013"/>
                <a:gd name="connsiteY5" fmla="*/ 155533 h 161431"/>
                <a:gd name="connsiteX6" fmla="*/ 84441 w 149013"/>
                <a:gd name="connsiteY6" fmla="*/ 161742 h 161431"/>
                <a:gd name="connsiteX7" fmla="*/ 90650 w 149013"/>
                <a:gd name="connsiteY7" fmla="*/ 161742 h 161431"/>
                <a:gd name="connsiteX8" fmla="*/ 96859 w 149013"/>
                <a:gd name="connsiteY8" fmla="*/ 160811 h 161431"/>
                <a:gd name="connsiteX9" fmla="*/ 102137 w 149013"/>
                <a:gd name="connsiteY9" fmla="*/ 160811 h 161431"/>
                <a:gd name="connsiteX10" fmla="*/ 107104 w 149013"/>
                <a:gd name="connsiteY10" fmla="*/ 156465 h 161431"/>
                <a:gd name="connsiteX11" fmla="*/ 116728 w 149013"/>
                <a:gd name="connsiteY11" fmla="*/ 138459 h 161431"/>
                <a:gd name="connsiteX12" fmla="*/ 121695 w 149013"/>
                <a:gd name="connsiteY12" fmla="*/ 118280 h 161431"/>
                <a:gd name="connsiteX13" fmla="*/ 131319 w 149013"/>
                <a:gd name="connsiteY13" fmla="*/ 101516 h 161431"/>
                <a:gd name="connsiteX14" fmla="*/ 133181 w 149013"/>
                <a:gd name="connsiteY14" fmla="*/ 97170 h 161431"/>
                <a:gd name="connsiteX15" fmla="*/ 134423 w 149013"/>
                <a:gd name="connsiteY15" fmla="*/ 96238 h 161431"/>
                <a:gd name="connsiteX16" fmla="*/ 136286 w 149013"/>
                <a:gd name="connsiteY16" fmla="*/ 94065 h 161431"/>
                <a:gd name="connsiteX17" fmla="*/ 138459 w 149013"/>
                <a:gd name="connsiteY17" fmla="*/ 94065 h 161431"/>
                <a:gd name="connsiteX18" fmla="*/ 141563 w 149013"/>
                <a:gd name="connsiteY18" fmla="*/ 94065 h 161431"/>
                <a:gd name="connsiteX19" fmla="*/ 147772 w 149013"/>
                <a:gd name="connsiteY19" fmla="*/ 91892 h 161431"/>
                <a:gd name="connsiteX20" fmla="*/ 140632 w 149013"/>
                <a:gd name="connsiteY20" fmla="*/ 76991 h 161431"/>
                <a:gd name="connsiteX21" fmla="*/ 133181 w 149013"/>
                <a:gd name="connsiteY21" fmla="*/ 64262 h 161431"/>
                <a:gd name="connsiteX22" fmla="*/ 126972 w 149013"/>
                <a:gd name="connsiteY22" fmla="*/ 47498 h 161431"/>
                <a:gd name="connsiteX23" fmla="*/ 134423 w 149013"/>
                <a:gd name="connsiteY23" fmla="*/ 44394 h 161431"/>
                <a:gd name="connsiteX24" fmla="*/ 140632 w 149013"/>
                <a:gd name="connsiteY24" fmla="*/ 40047 h 161431"/>
                <a:gd name="connsiteX25" fmla="*/ 145910 w 149013"/>
                <a:gd name="connsiteY25" fmla="*/ 34770 h 161431"/>
                <a:gd name="connsiteX26" fmla="*/ 150877 w 149013"/>
                <a:gd name="connsiteY26" fmla="*/ 31666 h 161431"/>
                <a:gd name="connsiteX27" fmla="*/ 145910 w 149013"/>
                <a:gd name="connsiteY27" fmla="*/ 22042 h 161431"/>
                <a:gd name="connsiteX28" fmla="*/ 134423 w 149013"/>
                <a:gd name="connsiteY28" fmla="*/ 10555 h 161431"/>
                <a:gd name="connsiteX29" fmla="*/ 121695 w 149013"/>
                <a:gd name="connsiteY29" fmla="*/ 3104 h 161431"/>
                <a:gd name="connsiteX30" fmla="*/ 111450 w 149013"/>
                <a:gd name="connsiteY30" fmla="*/ 0 h 161431"/>
                <a:gd name="connsiteX31" fmla="*/ 105241 w 149013"/>
                <a:gd name="connsiteY31" fmla="*/ 9313 h 161431"/>
                <a:gd name="connsiteX32" fmla="*/ 99963 w 149013"/>
                <a:gd name="connsiteY32" fmla="*/ 17695 h 161431"/>
                <a:gd name="connsiteX33" fmla="*/ 94686 w 149013"/>
                <a:gd name="connsiteY33" fmla="*/ 27319 h 161431"/>
                <a:gd name="connsiteX34" fmla="*/ 90650 w 149013"/>
                <a:gd name="connsiteY34" fmla="*/ 40047 h 161431"/>
                <a:gd name="connsiteX35" fmla="*/ 84441 w 149013"/>
                <a:gd name="connsiteY35" fmla="*/ 40047 h 161431"/>
                <a:gd name="connsiteX36" fmla="*/ 78232 w 149013"/>
                <a:gd name="connsiteY36" fmla="*/ 40047 h 161431"/>
                <a:gd name="connsiteX37" fmla="*/ 74817 w 149013"/>
                <a:gd name="connsiteY37" fmla="*/ 40047 h 161431"/>
                <a:gd name="connsiteX38" fmla="*/ 72955 w 149013"/>
                <a:gd name="connsiteY38" fmla="*/ 42221 h 161431"/>
                <a:gd name="connsiteX39" fmla="*/ 72955 w 149013"/>
                <a:gd name="connsiteY39" fmla="*/ 44394 h 161431"/>
                <a:gd name="connsiteX40" fmla="*/ 72955 w 149013"/>
                <a:gd name="connsiteY40" fmla="*/ 46256 h 161431"/>
                <a:gd name="connsiteX41" fmla="*/ 70782 w 149013"/>
                <a:gd name="connsiteY41" fmla="*/ 47498 h 161431"/>
                <a:gd name="connsiteX42" fmla="*/ 70782 w 149013"/>
                <a:gd name="connsiteY42" fmla="*/ 49671 h 161431"/>
                <a:gd name="connsiteX43" fmla="*/ 67677 w 149013"/>
                <a:gd name="connsiteY43" fmla="*/ 53707 h 161431"/>
                <a:gd name="connsiteX44" fmla="*/ 63641 w 149013"/>
                <a:gd name="connsiteY44" fmla="*/ 57122 h 161431"/>
                <a:gd name="connsiteX45" fmla="*/ 40668 w 149013"/>
                <a:gd name="connsiteY45" fmla="*/ 60226 h 161431"/>
                <a:gd name="connsiteX46" fmla="*/ 31355 w 149013"/>
                <a:gd name="connsiteY46" fmla="*/ 75128 h 161431"/>
                <a:gd name="connsiteX47" fmla="*/ 23904 w 149013"/>
                <a:gd name="connsiteY47" fmla="*/ 79164 h 161431"/>
                <a:gd name="connsiteX48" fmla="*/ 16764 w 149013"/>
                <a:gd name="connsiteY48" fmla="*/ 76991 h 161431"/>
                <a:gd name="connsiteX49" fmla="*/ 9313 w 149013"/>
                <a:gd name="connsiteY49" fmla="*/ 76991 h 161431"/>
                <a:gd name="connsiteX50" fmla="*/ 0 w 149013"/>
                <a:gd name="connsiteY50" fmla="*/ 81337 h 161431"/>
                <a:gd name="connsiteX51" fmla="*/ 2173 w 149013"/>
                <a:gd name="connsiteY51" fmla="*/ 106793 h 16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9013" h="161431">
                  <a:moveTo>
                    <a:pt x="11486" y="128835"/>
                  </a:moveTo>
                  <a:lnTo>
                    <a:pt x="23904" y="145910"/>
                  </a:lnTo>
                  <a:lnTo>
                    <a:pt x="36322" y="151187"/>
                  </a:lnTo>
                  <a:lnTo>
                    <a:pt x="49051" y="153360"/>
                  </a:lnTo>
                  <a:lnTo>
                    <a:pt x="62400" y="153360"/>
                  </a:lnTo>
                  <a:lnTo>
                    <a:pt x="72955" y="155533"/>
                  </a:lnTo>
                  <a:lnTo>
                    <a:pt x="84441" y="161742"/>
                  </a:lnTo>
                  <a:lnTo>
                    <a:pt x="90650" y="161742"/>
                  </a:lnTo>
                  <a:lnTo>
                    <a:pt x="96859" y="160811"/>
                  </a:lnTo>
                  <a:lnTo>
                    <a:pt x="102137" y="160811"/>
                  </a:lnTo>
                  <a:lnTo>
                    <a:pt x="107104" y="156465"/>
                  </a:lnTo>
                  <a:lnTo>
                    <a:pt x="116728" y="138459"/>
                  </a:lnTo>
                  <a:lnTo>
                    <a:pt x="121695" y="118280"/>
                  </a:lnTo>
                  <a:lnTo>
                    <a:pt x="131319" y="101516"/>
                  </a:lnTo>
                  <a:lnTo>
                    <a:pt x="133181" y="97170"/>
                  </a:lnTo>
                  <a:lnTo>
                    <a:pt x="134423" y="96238"/>
                  </a:lnTo>
                  <a:lnTo>
                    <a:pt x="136286" y="94065"/>
                  </a:lnTo>
                  <a:lnTo>
                    <a:pt x="138459" y="94065"/>
                  </a:lnTo>
                  <a:lnTo>
                    <a:pt x="141563" y="94065"/>
                  </a:lnTo>
                  <a:lnTo>
                    <a:pt x="147772" y="91892"/>
                  </a:lnTo>
                  <a:lnTo>
                    <a:pt x="140632" y="76991"/>
                  </a:lnTo>
                  <a:lnTo>
                    <a:pt x="133181" y="64262"/>
                  </a:lnTo>
                  <a:lnTo>
                    <a:pt x="126972" y="47498"/>
                  </a:lnTo>
                  <a:lnTo>
                    <a:pt x="134423" y="44394"/>
                  </a:lnTo>
                  <a:lnTo>
                    <a:pt x="140632" y="40047"/>
                  </a:lnTo>
                  <a:lnTo>
                    <a:pt x="145910" y="34770"/>
                  </a:lnTo>
                  <a:lnTo>
                    <a:pt x="150877" y="31666"/>
                  </a:lnTo>
                  <a:lnTo>
                    <a:pt x="145910" y="22042"/>
                  </a:lnTo>
                  <a:lnTo>
                    <a:pt x="134423" y="10555"/>
                  </a:lnTo>
                  <a:lnTo>
                    <a:pt x="121695" y="3104"/>
                  </a:lnTo>
                  <a:lnTo>
                    <a:pt x="111450" y="0"/>
                  </a:lnTo>
                  <a:lnTo>
                    <a:pt x="105241" y="9313"/>
                  </a:lnTo>
                  <a:lnTo>
                    <a:pt x="99963" y="17695"/>
                  </a:lnTo>
                  <a:lnTo>
                    <a:pt x="94686" y="27319"/>
                  </a:lnTo>
                  <a:lnTo>
                    <a:pt x="90650" y="40047"/>
                  </a:lnTo>
                  <a:lnTo>
                    <a:pt x="84441" y="40047"/>
                  </a:lnTo>
                  <a:lnTo>
                    <a:pt x="78232" y="40047"/>
                  </a:lnTo>
                  <a:lnTo>
                    <a:pt x="74817" y="40047"/>
                  </a:lnTo>
                  <a:lnTo>
                    <a:pt x="72955" y="42221"/>
                  </a:lnTo>
                  <a:lnTo>
                    <a:pt x="72955" y="44394"/>
                  </a:lnTo>
                  <a:lnTo>
                    <a:pt x="72955" y="46256"/>
                  </a:lnTo>
                  <a:lnTo>
                    <a:pt x="70782" y="47498"/>
                  </a:lnTo>
                  <a:lnTo>
                    <a:pt x="70782" y="49671"/>
                  </a:lnTo>
                  <a:lnTo>
                    <a:pt x="67677" y="53707"/>
                  </a:lnTo>
                  <a:lnTo>
                    <a:pt x="63641" y="57122"/>
                  </a:lnTo>
                  <a:lnTo>
                    <a:pt x="40668" y="60226"/>
                  </a:lnTo>
                  <a:lnTo>
                    <a:pt x="31355" y="75128"/>
                  </a:lnTo>
                  <a:lnTo>
                    <a:pt x="23904" y="79164"/>
                  </a:lnTo>
                  <a:lnTo>
                    <a:pt x="16764" y="76991"/>
                  </a:lnTo>
                  <a:lnTo>
                    <a:pt x="9313" y="76991"/>
                  </a:lnTo>
                  <a:lnTo>
                    <a:pt x="0" y="81337"/>
                  </a:lnTo>
                  <a:lnTo>
                    <a:pt x="2173" y="106793"/>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14" name="Freeform: Shape 206">
              <a:extLst>
                <a:ext uri="{FF2B5EF4-FFF2-40B4-BE49-F238E27FC236}">
                  <a16:creationId xmlns:a16="http://schemas.microsoft.com/office/drawing/2014/main" id="{53F9D6BE-3D2A-C176-B8DB-9B609E2AF386}"/>
                </a:ext>
              </a:extLst>
            </p:cNvPr>
            <p:cNvSpPr/>
            <p:nvPr/>
          </p:nvSpPr>
          <p:spPr>
            <a:xfrm>
              <a:off x="6961689" y="5762343"/>
              <a:ext cx="15522" cy="46567"/>
            </a:xfrm>
            <a:custGeom>
              <a:avLst/>
              <a:gdLst>
                <a:gd name="connsiteX0" fmla="*/ 7140 w 15522"/>
                <a:gd name="connsiteY0" fmla="*/ 46567 h 46566"/>
                <a:gd name="connsiteX1" fmla="*/ 11486 w 15522"/>
                <a:gd name="connsiteY1" fmla="*/ 42531 h 46566"/>
                <a:gd name="connsiteX2" fmla="*/ 12418 w 15522"/>
                <a:gd name="connsiteY2" fmla="*/ 40358 h 46566"/>
                <a:gd name="connsiteX3" fmla="*/ 12418 w 15522"/>
                <a:gd name="connsiteY3" fmla="*/ 39116 h 46566"/>
                <a:gd name="connsiteX4" fmla="*/ 12418 w 15522"/>
                <a:gd name="connsiteY4" fmla="*/ 37253 h 46566"/>
                <a:gd name="connsiteX5" fmla="*/ 12418 w 15522"/>
                <a:gd name="connsiteY5" fmla="*/ 35080 h 46566"/>
                <a:gd name="connsiteX6" fmla="*/ 12418 w 15522"/>
                <a:gd name="connsiteY6" fmla="*/ 32907 h 46566"/>
                <a:gd name="connsiteX7" fmla="*/ 14591 w 15522"/>
                <a:gd name="connsiteY7" fmla="*/ 31976 h 46566"/>
                <a:gd name="connsiteX8" fmla="*/ 17695 w 15522"/>
                <a:gd name="connsiteY8" fmla="*/ 29803 h 46566"/>
                <a:gd name="connsiteX9" fmla="*/ 17695 w 15522"/>
                <a:gd name="connsiteY9" fmla="*/ 20179 h 46566"/>
                <a:gd name="connsiteX10" fmla="*/ 17695 w 15522"/>
                <a:gd name="connsiteY10" fmla="*/ 12728 h 46566"/>
                <a:gd name="connsiteX11" fmla="*/ 16764 w 15522"/>
                <a:gd name="connsiteY11" fmla="*/ 9624 h 46566"/>
                <a:gd name="connsiteX12" fmla="*/ 12418 w 15522"/>
                <a:gd name="connsiteY12" fmla="*/ 5278 h 46566"/>
                <a:gd name="connsiteX13" fmla="*/ 9313 w 15522"/>
                <a:gd name="connsiteY13" fmla="*/ 3415 h 46566"/>
                <a:gd name="connsiteX14" fmla="*/ 2173 w 15522"/>
                <a:gd name="connsiteY14" fmla="*/ 0 h 46566"/>
                <a:gd name="connsiteX15" fmla="*/ 0 w 15522"/>
                <a:gd name="connsiteY15" fmla="*/ 12728 h 46566"/>
                <a:gd name="connsiteX16" fmla="*/ 0 w 15522"/>
                <a:gd name="connsiteY16" fmla="*/ 25457 h 46566"/>
                <a:gd name="connsiteX17" fmla="*/ 7140 w 15522"/>
                <a:gd name="connsiteY17" fmla="*/ 37253 h 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22" h="46566">
                  <a:moveTo>
                    <a:pt x="7140" y="46567"/>
                  </a:moveTo>
                  <a:lnTo>
                    <a:pt x="11486" y="42531"/>
                  </a:lnTo>
                  <a:lnTo>
                    <a:pt x="12418" y="40358"/>
                  </a:lnTo>
                  <a:lnTo>
                    <a:pt x="12418" y="39116"/>
                  </a:lnTo>
                  <a:lnTo>
                    <a:pt x="12418" y="37253"/>
                  </a:lnTo>
                  <a:lnTo>
                    <a:pt x="12418" y="35080"/>
                  </a:lnTo>
                  <a:lnTo>
                    <a:pt x="12418" y="32907"/>
                  </a:lnTo>
                  <a:lnTo>
                    <a:pt x="14591" y="31976"/>
                  </a:lnTo>
                  <a:lnTo>
                    <a:pt x="17695" y="29803"/>
                  </a:lnTo>
                  <a:lnTo>
                    <a:pt x="17695" y="20179"/>
                  </a:lnTo>
                  <a:lnTo>
                    <a:pt x="17695" y="12728"/>
                  </a:lnTo>
                  <a:lnTo>
                    <a:pt x="16764" y="9624"/>
                  </a:lnTo>
                  <a:lnTo>
                    <a:pt x="12418" y="5278"/>
                  </a:lnTo>
                  <a:lnTo>
                    <a:pt x="9313" y="3415"/>
                  </a:lnTo>
                  <a:lnTo>
                    <a:pt x="2173" y="0"/>
                  </a:lnTo>
                  <a:lnTo>
                    <a:pt x="0" y="12728"/>
                  </a:lnTo>
                  <a:lnTo>
                    <a:pt x="0" y="25457"/>
                  </a:lnTo>
                  <a:lnTo>
                    <a:pt x="7140" y="37253"/>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15" name="Freeform: Shape 207">
              <a:extLst>
                <a:ext uri="{FF2B5EF4-FFF2-40B4-BE49-F238E27FC236}">
                  <a16:creationId xmlns:a16="http://schemas.microsoft.com/office/drawing/2014/main" id="{C26F0E63-275D-C90E-39BD-69B49E8DA8FB}"/>
                </a:ext>
              </a:extLst>
            </p:cNvPr>
            <p:cNvSpPr/>
            <p:nvPr/>
          </p:nvSpPr>
          <p:spPr>
            <a:xfrm>
              <a:off x="7269030" y="5852372"/>
              <a:ext cx="58985" cy="31045"/>
            </a:xfrm>
            <a:custGeom>
              <a:avLst/>
              <a:gdLst>
                <a:gd name="connsiteX0" fmla="*/ 12418 w 58984"/>
                <a:gd name="connsiteY0" fmla="*/ 28561 h 31044"/>
                <a:gd name="connsiteX1" fmla="*/ 17695 w 58984"/>
                <a:gd name="connsiteY1" fmla="*/ 29492 h 31044"/>
                <a:gd name="connsiteX2" fmla="*/ 23904 w 58984"/>
                <a:gd name="connsiteY2" fmla="*/ 31666 h 31044"/>
                <a:gd name="connsiteX3" fmla="*/ 60537 w 58984"/>
                <a:gd name="connsiteY3" fmla="*/ 21110 h 31044"/>
                <a:gd name="connsiteX4" fmla="*/ 60537 w 58984"/>
                <a:gd name="connsiteY4" fmla="*/ 931 h 31044"/>
                <a:gd name="connsiteX5" fmla="*/ 59605 w 58984"/>
                <a:gd name="connsiteY5" fmla="*/ 0 h 31044"/>
                <a:gd name="connsiteX6" fmla="*/ 50913 w 58984"/>
                <a:gd name="connsiteY6" fmla="*/ 0 h 31044"/>
                <a:gd name="connsiteX7" fmla="*/ 38495 w 58984"/>
                <a:gd name="connsiteY7" fmla="*/ 9624 h 31044"/>
                <a:gd name="connsiteX8" fmla="*/ 21731 w 58984"/>
                <a:gd name="connsiteY8" fmla="*/ 14901 h 31044"/>
                <a:gd name="connsiteX9" fmla="*/ 0 w 58984"/>
                <a:gd name="connsiteY9" fmla="*/ 17075 h 31044"/>
                <a:gd name="connsiteX10" fmla="*/ 0 w 58984"/>
                <a:gd name="connsiteY10" fmla="*/ 24215 h 31044"/>
                <a:gd name="connsiteX11" fmla="*/ 5277 w 58984"/>
                <a:gd name="connsiteY11" fmla="*/ 26388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84" h="31044">
                  <a:moveTo>
                    <a:pt x="12418" y="28561"/>
                  </a:moveTo>
                  <a:lnTo>
                    <a:pt x="17695" y="29492"/>
                  </a:lnTo>
                  <a:lnTo>
                    <a:pt x="23904" y="31666"/>
                  </a:lnTo>
                  <a:lnTo>
                    <a:pt x="60537" y="21110"/>
                  </a:lnTo>
                  <a:lnTo>
                    <a:pt x="60537" y="931"/>
                  </a:lnTo>
                  <a:lnTo>
                    <a:pt x="59605" y="0"/>
                  </a:lnTo>
                  <a:lnTo>
                    <a:pt x="50913" y="0"/>
                  </a:lnTo>
                  <a:lnTo>
                    <a:pt x="38495" y="9624"/>
                  </a:lnTo>
                  <a:lnTo>
                    <a:pt x="21731" y="14901"/>
                  </a:lnTo>
                  <a:lnTo>
                    <a:pt x="0" y="17075"/>
                  </a:lnTo>
                  <a:lnTo>
                    <a:pt x="0" y="24215"/>
                  </a:lnTo>
                  <a:lnTo>
                    <a:pt x="5277" y="26388"/>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16" name="Freeform: Shape 208">
              <a:extLst>
                <a:ext uri="{FF2B5EF4-FFF2-40B4-BE49-F238E27FC236}">
                  <a16:creationId xmlns:a16="http://schemas.microsoft.com/office/drawing/2014/main" id="{B59A9D70-21DA-7E27-6287-2DC8B01B309A}"/>
                </a:ext>
              </a:extLst>
            </p:cNvPr>
            <p:cNvSpPr/>
            <p:nvPr/>
          </p:nvSpPr>
          <p:spPr>
            <a:xfrm>
              <a:off x="7008566" y="5801459"/>
              <a:ext cx="291819" cy="152118"/>
            </a:xfrm>
            <a:custGeom>
              <a:avLst/>
              <a:gdLst>
                <a:gd name="connsiteX0" fmla="*/ 207378 w 291819"/>
                <a:gd name="connsiteY0" fmla="*/ 60537 h 152118"/>
                <a:gd name="connsiteX1" fmla="*/ 192787 w 291819"/>
                <a:gd name="connsiteY1" fmla="*/ 49982 h 152118"/>
                <a:gd name="connsiteX2" fmla="*/ 175091 w 291819"/>
                <a:gd name="connsiteY2" fmla="*/ 38185 h 152118"/>
                <a:gd name="connsiteX3" fmla="*/ 153050 w 291819"/>
                <a:gd name="connsiteY3" fmla="*/ 30734 h 152118"/>
                <a:gd name="connsiteX4" fmla="*/ 135354 w 291819"/>
                <a:gd name="connsiteY4" fmla="*/ 23283 h 152118"/>
                <a:gd name="connsiteX5" fmla="*/ 120763 w 291819"/>
                <a:gd name="connsiteY5" fmla="*/ 14901 h 152118"/>
                <a:gd name="connsiteX6" fmla="*/ 102137 w 291819"/>
                <a:gd name="connsiteY6" fmla="*/ 16143 h 152118"/>
                <a:gd name="connsiteX7" fmla="*/ 89719 w 291819"/>
                <a:gd name="connsiteY7" fmla="*/ 20179 h 152118"/>
                <a:gd name="connsiteX8" fmla="*/ 80095 w 291819"/>
                <a:gd name="connsiteY8" fmla="*/ 25456 h 152118"/>
                <a:gd name="connsiteX9" fmla="*/ 70782 w 291819"/>
                <a:gd name="connsiteY9" fmla="*/ 35080 h 152118"/>
                <a:gd name="connsiteX10" fmla="*/ 70782 w 291819"/>
                <a:gd name="connsiteY10" fmla="*/ 38185 h 152118"/>
                <a:gd name="connsiteX11" fmla="*/ 67677 w 291819"/>
                <a:gd name="connsiteY11" fmla="*/ 38185 h 152118"/>
                <a:gd name="connsiteX12" fmla="*/ 67677 w 291819"/>
                <a:gd name="connsiteY12" fmla="*/ 35080 h 152118"/>
                <a:gd name="connsiteX13" fmla="*/ 60537 w 291819"/>
                <a:gd name="connsiteY13" fmla="*/ 25456 h 152118"/>
                <a:gd name="connsiteX14" fmla="*/ 55259 w 291819"/>
                <a:gd name="connsiteY14" fmla="*/ 14901 h 152118"/>
                <a:gd name="connsiteX15" fmla="*/ 50913 w 291819"/>
                <a:gd name="connsiteY15" fmla="*/ 1242 h 152118"/>
                <a:gd name="connsiteX16" fmla="*/ 36322 w 291819"/>
                <a:gd name="connsiteY16" fmla="*/ 0 h 152118"/>
                <a:gd name="connsiteX17" fmla="*/ 26078 w 291819"/>
                <a:gd name="connsiteY17" fmla="*/ 0 h 152118"/>
                <a:gd name="connsiteX18" fmla="*/ 14591 w 291819"/>
                <a:gd name="connsiteY18" fmla="*/ 0 h 152118"/>
                <a:gd name="connsiteX19" fmla="*/ 0 w 291819"/>
                <a:gd name="connsiteY19" fmla="*/ 1242 h 152118"/>
                <a:gd name="connsiteX20" fmla="*/ 0 w 291819"/>
                <a:gd name="connsiteY20" fmla="*/ 10866 h 152118"/>
                <a:gd name="connsiteX21" fmla="*/ 9313 w 291819"/>
                <a:gd name="connsiteY21" fmla="*/ 14901 h 152118"/>
                <a:gd name="connsiteX22" fmla="*/ 20800 w 291819"/>
                <a:gd name="connsiteY22" fmla="*/ 20179 h 152118"/>
                <a:gd name="connsiteX23" fmla="*/ 31355 w 291819"/>
                <a:gd name="connsiteY23" fmla="*/ 22352 h 152118"/>
                <a:gd name="connsiteX24" fmla="*/ 29182 w 291819"/>
                <a:gd name="connsiteY24" fmla="*/ 25456 h 152118"/>
                <a:gd name="connsiteX25" fmla="*/ 28250 w 291819"/>
                <a:gd name="connsiteY25" fmla="*/ 27630 h 152118"/>
                <a:gd name="connsiteX26" fmla="*/ 26078 w 291819"/>
                <a:gd name="connsiteY26" fmla="*/ 29803 h 152118"/>
                <a:gd name="connsiteX27" fmla="*/ 23904 w 291819"/>
                <a:gd name="connsiteY27" fmla="*/ 29803 h 152118"/>
                <a:gd name="connsiteX28" fmla="*/ 20800 w 291819"/>
                <a:gd name="connsiteY28" fmla="*/ 30734 h 152118"/>
                <a:gd name="connsiteX29" fmla="*/ 29182 w 291819"/>
                <a:gd name="connsiteY29" fmla="*/ 42531 h 152118"/>
                <a:gd name="connsiteX30" fmla="*/ 42842 w 291819"/>
                <a:gd name="connsiteY30" fmla="*/ 49982 h 152118"/>
                <a:gd name="connsiteX31" fmla="*/ 58364 w 291819"/>
                <a:gd name="connsiteY31" fmla="*/ 53086 h 152118"/>
                <a:gd name="connsiteX32" fmla="*/ 75128 w 291819"/>
                <a:gd name="connsiteY32" fmla="*/ 58364 h 152118"/>
                <a:gd name="connsiteX33" fmla="*/ 89719 w 291819"/>
                <a:gd name="connsiteY33" fmla="*/ 62710 h 152118"/>
                <a:gd name="connsiteX34" fmla="*/ 102137 w 291819"/>
                <a:gd name="connsiteY34" fmla="*/ 72023 h 152118"/>
                <a:gd name="connsiteX35" fmla="*/ 111450 w 291819"/>
                <a:gd name="connsiteY35" fmla="*/ 87856 h 152118"/>
                <a:gd name="connsiteX36" fmla="*/ 113623 w 291819"/>
                <a:gd name="connsiteY36" fmla="*/ 92202 h 152118"/>
                <a:gd name="connsiteX37" fmla="*/ 111450 w 291819"/>
                <a:gd name="connsiteY37" fmla="*/ 95307 h 152118"/>
                <a:gd name="connsiteX38" fmla="*/ 109277 w 291819"/>
                <a:gd name="connsiteY38" fmla="*/ 99653 h 152118"/>
                <a:gd name="connsiteX39" fmla="*/ 107414 w 291819"/>
                <a:gd name="connsiteY39" fmla="*/ 102757 h 152118"/>
                <a:gd name="connsiteX40" fmla="*/ 106172 w 291819"/>
                <a:gd name="connsiteY40" fmla="*/ 109277 h 152118"/>
                <a:gd name="connsiteX41" fmla="*/ 104310 w 291819"/>
                <a:gd name="connsiteY41" fmla="*/ 116417 h 152118"/>
                <a:gd name="connsiteX42" fmla="*/ 122005 w 291819"/>
                <a:gd name="connsiteY42" fmla="*/ 114554 h 152118"/>
                <a:gd name="connsiteX43" fmla="*/ 135354 w 291819"/>
                <a:gd name="connsiteY43" fmla="*/ 116417 h 152118"/>
                <a:gd name="connsiteX44" fmla="*/ 147772 w 291819"/>
                <a:gd name="connsiteY44" fmla="*/ 119832 h 152118"/>
                <a:gd name="connsiteX45" fmla="*/ 160500 w 291819"/>
                <a:gd name="connsiteY45" fmla="*/ 126972 h 152118"/>
                <a:gd name="connsiteX46" fmla="*/ 172918 w 291819"/>
                <a:gd name="connsiteY46" fmla="*/ 123868 h 152118"/>
                <a:gd name="connsiteX47" fmla="*/ 185336 w 291819"/>
                <a:gd name="connsiteY47" fmla="*/ 116417 h 152118"/>
                <a:gd name="connsiteX48" fmla="*/ 198996 w 291819"/>
                <a:gd name="connsiteY48" fmla="*/ 112381 h 152118"/>
                <a:gd name="connsiteX49" fmla="*/ 209241 w 291819"/>
                <a:gd name="connsiteY49" fmla="*/ 112381 h 152118"/>
                <a:gd name="connsiteX50" fmla="*/ 223831 w 291819"/>
                <a:gd name="connsiteY50" fmla="*/ 119832 h 152118"/>
                <a:gd name="connsiteX51" fmla="*/ 228178 w 291819"/>
                <a:gd name="connsiteY51" fmla="*/ 123868 h 152118"/>
                <a:gd name="connsiteX52" fmla="*/ 231282 w 291819"/>
                <a:gd name="connsiteY52" fmla="*/ 129145 h 152118"/>
                <a:gd name="connsiteX53" fmla="*/ 235318 w 291819"/>
                <a:gd name="connsiteY53" fmla="*/ 136596 h 152118"/>
                <a:gd name="connsiteX54" fmla="*/ 238423 w 291819"/>
                <a:gd name="connsiteY54" fmla="*/ 139701 h 152118"/>
                <a:gd name="connsiteX55" fmla="*/ 243700 w 291819"/>
                <a:gd name="connsiteY55" fmla="*/ 144047 h 152118"/>
                <a:gd name="connsiteX56" fmla="*/ 249909 w 291819"/>
                <a:gd name="connsiteY56" fmla="*/ 146220 h 152118"/>
                <a:gd name="connsiteX57" fmla="*/ 253013 w 291819"/>
                <a:gd name="connsiteY57" fmla="*/ 147151 h 152118"/>
                <a:gd name="connsiteX58" fmla="*/ 257360 w 291819"/>
                <a:gd name="connsiteY58" fmla="*/ 147151 h 152118"/>
                <a:gd name="connsiteX59" fmla="*/ 260464 w 291819"/>
                <a:gd name="connsiteY59" fmla="*/ 147151 h 152118"/>
                <a:gd name="connsiteX60" fmla="*/ 264500 w 291819"/>
                <a:gd name="connsiteY60" fmla="*/ 149324 h 152118"/>
                <a:gd name="connsiteX61" fmla="*/ 267604 w 291819"/>
                <a:gd name="connsiteY61" fmla="*/ 152429 h 152118"/>
                <a:gd name="connsiteX62" fmla="*/ 291819 w 291819"/>
                <a:gd name="connsiteY62" fmla="*/ 152429 h 152118"/>
                <a:gd name="connsiteX63" fmla="*/ 291819 w 291819"/>
                <a:gd name="connsiteY63" fmla="*/ 144047 h 152118"/>
                <a:gd name="connsiteX64" fmla="*/ 270709 w 291819"/>
                <a:gd name="connsiteY64" fmla="*/ 132560 h 152118"/>
                <a:gd name="connsiteX65" fmla="*/ 253013 w 291819"/>
                <a:gd name="connsiteY65" fmla="*/ 117659 h 152118"/>
                <a:gd name="connsiteX66" fmla="*/ 240595 w 291819"/>
                <a:gd name="connsiteY66" fmla="*/ 99653 h 152118"/>
                <a:gd name="connsiteX67" fmla="*/ 236560 w 291819"/>
                <a:gd name="connsiteY67" fmla="*/ 97480 h 152118"/>
                <a:gd name="connsiteX68" fmla="*/ 235318 w 291819"/>
                <a:gd name="connsiteY68" fmla="*/ 97480 h 152118"/>
                <a:gd name="connsiteX69" fmla="*/ 236560 w 291819"/>
                <a:gd name="connsiteY69" fmla="*/ 95307 h 152118"/>
                <a:gd name="connsiteX70" fmla="*/ 238423 w 291819"/>
                <a:gd name="connsiteY70" fmla="*/ 94375 h 152118"/>
                <a:gd name="connsiteX71" fmla="*/ 242768 w 291819"/>
                <a:gd name="connsiteY71" fmla="*/ 94375 h 152118"/>
                <a:gd name="connsiteX72" fmla="*/ 245873 w 291819"/>
                <a:gd name="connsiteY72" fmla="*/ 92202 h 152118"/>
                <a:gd name="connsiteX73" fmla="*/ 248046 w 291819"/>
                <a:gd name="connsiteY73" fmla="*/ 92202 h 152118"/>
                <a:gd name="connsiteX74" fmla="*/ 248046 w 291819"/>
                <a:gd name="connsiteY74" fmla="*/ 82579 h 152118"/>
                <a:gd name="connsiteX75" fmla="*/ 236560 w 291819"/>
                <a:gd name="connsiteY75" fmla="*/ 80405 h 152118"/>
                <a:gd name="connsiteX76" fmla="*/ 228178 w 291819"/>
                <a:gd name="connsiteY76" fmla="*/ 77301 h 152118"/>
                <a:gd name="connsiteX77" fmla="*/ 214518 w 291819"/>
                <a:gd name="connsiteY77" fmla="*/ 75128 h 1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91819" h="152118">
                  <a:moveTo>
                    <a:pt x="207378" y="60537"/>
                  </a:moveTo>
                  <a:lnTo>
                    <a:pt x="192787" y="49982"/>
                  </a:lnTo>
                  <a:lnTo>
                    <a:pt x="175091" y="38185"/>
                  </a:lnTo>
                  <a:lnTo>
                    <a:pt x="153050" y="30734"/>
                  </a:lnTo>
                  <a:lnTo>
                    <a:pt x="135354" y="23283"/>
                  </a:lnTo>
                  <a:lnTo>
                    <a:pt x="120763" y="14901"/>
                  </a:lnTo>
                  <a:lnTo>
                    <a:pt x="102137" y="16143"/>
                  </a:lnTo>
                  <a:lnTo>
                    <a:pt x="89719" y="20179"/>
                  </a:lnTo>
                  <a:lnTo>
                    <a:pt x="80095" y="25456"/>
                  </a:lnTo>
                  <a:lnTo>
                    <a:pt x="70782" y="35080"/>
                  </a:lnTo>
                  <a:lnTo>
                    <a:pt x="70782" y="38185"/>
                  </a:lnTo>
                  <a:lnTo>
                    <a:pt x="67677" y="38185"/>
                  </a:lnTo>
                  <a:lnTo>
                    <a:pt x="67677" y="35080"/>
                  </a:lnTo>
                  <a:lnTo>
                    <a:pt x="60537" y="25456"/>
                  </a:lnTo>
                  <a:lnTo>
                    <a:pt x="55259" y="14901"/>
                  </a:lnTo>
                  <a:lnTo>
                    <a:pt x="50913" y="1242"/>
                  </a:lnTo>
                  <a:lnTo>
                    <a:pt x="36322" y="0"/>
                  </a:lnTo>
                  <a:lnTo>
                    <a:pt x="26078" y="0"/>
                  </a:lnTo>
                  <a:lnTo>
                    <a:pt x="14591" y="0"/>
                  </a:lnTo>
                  <a:lnTo>
                    <a:pt x="0" y="1242"/>
                  </a:lnTo>
                  <a:lnTo>
                    <a:pt x="0" y="10866"/>
                  </a:lnTo>
                  <a:lnTo>
                    <a:pt x="9313" y="14901"/>
                  </a:lnTo>
                  <a:lnTo>
                    <a:pt x="20800" y="20179"/>
                  </a:lnTo>
                  <a:lnTo>
                    <a:pt x="31355" y="22352"/>
                  </a:lnTo>
                  <a:lnTo>
                    <a:pt x="29182" y="25456"/>
                  </a:lnTo>
                  <a:lnTo>
                    <a:pt x="28250" y="27630"/>
                  </a:lnTo>
                  <a:lnTo>
                    <a:pt x="26078" y="29803"/>
                  </a:lnTo>
                  <a:lnTo>
                    <a:pt x="23904" y="29803"/>
                  </a:lnTo>
                  <a:lnTo>
                    <a:pt x="20800" y="30734"/>
                  </a:lnTo>
                  <a:lnTo>
                    <a:pt x="29182" y="42531"/>
                  </a:lnTo>
                  <a:lnTo>
                    <a:pt x="42842" y="49982"/>
                  </a:lnTo>
                  <a:lnTo>
                    <a:pt x="58364" y="53086"/>
                  </a:lnTo>
                  <a:lnTo>
                    <a:pt x="75128" y="58364"/>
                  </a:lnTo>
                  <a:lnTo>
                    <a:pt x="89719" y="62710"/>
                  </a:lnTo>
                  <a:lnTo>
                    <a:pt x="102137" y="72023"/>
                  </a:lnTo>
                  <a:lnTo>
                    <a:pt x="111450" y="87856"/>
                  </a:lnTo>
                  <a:lnTo>
                    <a:pt x="113623" y="92202"/>
                  </a:lnTo>
                  <a:lnTo>
                    <a:pt x="111450" y="95307"/>
                  </a:lnTo>
                  <a:lnTo>
                    <a:pt x="109277" y="99653"/>
                  </a:lnTo>
                  <a:lnTo>
                    <a:pt x="107414" y="102757"/>
                  </a:lnTo>
                  <a:lnTo>
                    <a:pt x="106172" y="109277"/>
                  </a:lnTo>
                  <a:lnTo>
                    <a:pt x="104310" y="116417"/>
                  </a:lnTo>
                  <a:lnTo>
                    <a:pt x="122005" y="114554"/>
                  </a:lnTo>
                  <a:lnTo>
                    <a:pt x="135354" y="116417"/>
                  </a:lnTo>
                  <a:lnTo>
                    <a:pt x="147772" y="119832"/>
                  </a:lnTo>
                  <a:lnTo>
                    <a:pt x="160500" y="126972"/>
                  </a:lnTo>
                  <a:lnTo>
                    <a:pt x="172918" y="123868"/>
                  </a:lnTo>
                  <a:lnTo>
                    <a:pt x="185336" y="116417"/>
                  </a:lnTo>
                  <a:lnTo>
                    <a:pt x="198996" y="112381"/>
                  </a:lnTo>
                  <a:lnTo>
                    <a:pt x="209241" y="112381"/>
                  </a:lnTo>
                  <a:lnTo>
                    <a:pt x="223831" y="119832"/>
                  </a:lnTo>
                  <a:lnTo>
                    <a:pt x="228178" y="123868"/>
                  </a:lnTo>
                  <a:lnTo>
                    <a:pt x="231282" y="129145"/>
                  </a:lnTo>
                  <a:lnTo>
                    <a:pt x="235318" y="136596"/>
                  </a:lnTo>
                  <a:lnTo>
                    <a:pt x="238423" y="139701"/>
                  </a:lnTo>
                  <a:lnTo>
                    <a:pt x="243700" y="144047"/>
                  </a:lnTo>
                  <a:lnTo>
                    <a:pt x="249909" y="146220"/>
                  </a:lnTo>
                  <a:lnTo>
                    <a:pt x="253013" y="147151"/>
                  </a:lnTo>
                  <a:lnTo>
                    <a:pt x="257360" y="147151"/>
                  </a:lnTo>
                  <a:lnTo>
                    <a:pt x="260464" y="147151"/>
                  </a:lnTo>
                  <a:lnTo>
                    <a:pt x="264500" y="149324"/>
                  </a:lnTo>
                  <a:lnTo>
                    <a:pt x="267604" y="152429"/>
                  </a:lnTo>
                  <a:lnTo>
                    <a:pt x="291819" y="152429"/>
                  </a:lnTo>
                  <a:lnTo>
                    <a:pt x="291819" y="144047"/>
                  </a:lnTo>
                  <a:lnTo>
                    <a:pt x="270709" y="132560"/>
                  </a:lnTo>
                  <a:lnTo>
                    <a:pt x="253013" y="117659"/>
                  </a:lnTo>
                  <a:lnTo>
                    <a:pt x="240595" y="99653"/>
                  </a:lnTo>
                  <a:lnTo>
                    <a:pt x="236560" y="97480"/>
                  </a:lnTo>
                  <a:lnTo>
                    <a:pt x="235318" y="97480"/>
                  </a:lnTo>
                  <a:lnTo>
                    <a:pt x="236560" y="95307"/>
                  </a:lnTo>
                  <a:lnTo>
                    <a:pt x="238423" y="94375"/>
                  </a:lnTo>
                  <a:lnTo>
                    <a:pt x="242768" y="94375"/>
                  </a:lnTo>
                  <a:lnTo>
                    <a:pt x="245873" y="92202"/>
                  </a:lnTo>
                  <a:lnTo>
                    <a:pt x="248046" y="92202"/>
                  </a:lnTo>
                  <a:lnTo>
                    <a:pt x="248046" y="82579"/>
                  </a:lnTo>
                  <a:lnTo>
                    <a:pt x="236560" y="80405"/>
                  </a:lnTo>
                  <a:lnTo>
                    <a:pt x="228178" y="77301"/>
                  </a:lnTo>
                  <a:lnTo>
                    <a:pt x="214518" y="75128"/>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17" name="Freeform: Shape 209">
              <a:extLst>
                <a:ext uri="{FF2B5EF4-FFF2-40B4-BE49-F238E27FC236}">
                  <a16:creationId xmlns:a16="http://schemas.microsoft.com/office/drawing/2014/main" id="{C988077B-D2A4-8CE5-C56F-4EF4E425C948}"/>
                </a:ext>
              </a:extLst>
            </p:cNvPr>
            <p:cNvSpPr/>
            <p:nvPr/>
          </p:nvSpPr>
          <p:spPr>
            <a:xfrm>
              <a:off x="7300385" y="5823811"/>
              <a:ext cx="37253" cy="34149"/>
            </a:xfrm>
            <a:custGeom>
              <a:avLst/>
              <a:gdLst>
                <a:gd name="connsiteX0" fmla="*/ 29182 w 37253"/>
                <a:gd name="connsiteY0" fmla="*/ 29492 h 34149"/>
                <a:gd name="connsiteX1" fmla="*/ 36322 w 37253"/>
                <a:gd name="connsiteY1" fmla="*/ 36012 h 34149"/>
                <a:gd name="connsiteX2" fmla="*/ 39426 w 37253"/>
                <a:gd name="connsiteY2" fmla="*/ 36012 h 34149"/>
                <a:gd name="connsiteX3" fmla="*/ 36322 w 37253"/>
                <a:gd name="connsiteY3" fmla="*/ 22352 h 34149"/>
                <a:gd name="connsiteX4" fmla="*/ 29182 w 37253"/>
                <a:gd name="connsiteY4" fmla="*/ 10555 h 34149"/>
                <a:gd name="connsiteX5" fmla="*/ 19558 w 37253"/>
                <a:gd name="connsiteY5" fmla="*/ 0 h 34149"/>
                <a:gd name="connsiteX6" fmla="*/ 0 w 37253"/>
                <a:gd name="connsiteY6" fmla="*/ 0 h 34149"/>
                <a:gd name="connsiteX7" fmla="*/ 7140 w 37253"/>
                <a:gd name="connsiteY7" fmla="*/ 10555 h 34149"/>
                <a:gd name="connsiteX8" fmla="*/ 17695 w 37253"/>
                <a:gd name="connsiteY8" fmla="*/ 18006 h 34149"/>
                <a:gd name="connsiteX9" fmla="*/ 27009 w 37253"/>
                <a:gd name="connsiteY9" fmla="*/ 27630 h 34149"/>
                <a:gd name="connsiteX10" fmla="*/ 28250 w 37253"/>
                <a:gd name="connsiteY10" fmla="*/ 28561 h 34149"/>
                <a:gd name="connsiteX11" fmla="*/ 29182 w 37253"/>
                <a:gd name="connsiteY11" fmla="*/ 28561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253" h="34149">
                  <a:moveTo>
                    <a:pt x="29182" y="29492"/>
                  </a:moveTo>
                  <a:lnTo>
                    <a:pt x="36322" y="36012"/>
                  </a:lnTo>
                  <a:lnTo>
                    <a:pt x="39426" y="36012"/>
                  </a:lnTo>
                  <a:lnTo>
                    <a:pt x="36322" y="22352"/>
                  </a:lnTo>
                  <a:lnTo>
                    <a:pt x="29182" y="10555"/>
                  </a:lnTo>
                  <a:lnTo>
                    <a:pt x="19558" y="0"/>
                  </a:lnTo>
                  <a:lnTo>
                    <a:pt x="0" y="0"/>
                  </a:lnTo>
                  <a:lnTo>
                    <a:pt x="7140" y="10555"/>
                  </a:lnTo>
                  <a:lnTo>
                    <a:pt x="17695" y="18006"/>
                  </a:lnTo>
                  <a:lnTo>
                    <a:pt x="27009" y="27630"/>
                  </a:lnTo>
                  <a:lnTo>
                    <a:pt x="28250" y="28561"/>
                  </a:lnTo>
                  <a:lnTo>
                    <a:pt x="29182" y="28561"/>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18" name="Freeform: Shape 210">
              <a:extLst>
                <a:ext uri="{FF2B5EF4-FFF2-40B4-BE49-F238E27FC236}">
                  <a16:creationId xmlns:a16="http://schemas.microsoft.com/office/drawing/2014/main" id="{88AC9DFB-33B4-4236-9B8E-FDC48D6B3BEC}"/>
                </a:ext>
              </a:extLst>
            </p:cNvPr>
            <p:cNvSpPr/>
            <p:nvPr/>
          </p:nvSpPr>
          <p:spPr>
            <a:xfrm>
              <a:off x="7503417" y="6096693"/>
              <a:ext cx="43462" cy="34149"/>
            </a:xfrm>
            <a:custGeom>
              <a:avLst/>
              <a:gdLst>
                <a:gd name="connsiteX0" fmla="*/ 14591 w 43462"/>
                <a:gd name="connsiteY0" fmla="*/ 20179 h 34149"/>
                <a:gd name="connsiteX1" fmla="*/ 23904 w 43462"/>
                <a:gd name="connsiteY1" fmla="*/ 27630 h 34149"/>
                <a:gd name="connsiteX2" fmla="*/ 33218 w 43462"/>
                <a:gd name="connsiteY2" fmla="*/ 35080 h 34149"/>
                <a:gd name="connsiteX3" fmla="*/ 45946 w 43462"/>
                <a:gd name="connsiteY3" fmla="*/ 35080 h 34149"/>
                <a:gd name="connsiteX4" fmla="*/ 45946 w 43462"/>
                <a:gd name="connsiteY4" fmla="*/ 24525 h 34149"/>
                <a:gd name="connsiteX5" fmla="*/ 26078 w 43462"/>
                <a:gd name="connsiteY5" fmla="*/ 12728 h 34149"/>
                <a:gd name="connsiteX6" fmla="*/ 9313 w 43462"/>
                <a:gd name="connsiteY6" fmla="*/ 0 h 34149"/>
                <a:gd name="connsiteX7" fmla="*/ 0 w 43462"/>
                <a:gd name="connsiteY7" fmla="*/ 0 h 34149"/>
                <a:gd name="connsiteX8" fmla="*/ 7140 w 43462"/>
                <a:gd name="connsiteY8" fmla="*/ 10866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62" h="34149">
                  <a:moveTo>
                    <a:pt x="14591" y="20179"/>
                  </a:moveTo>
                  <a:lnTo>
                    <a:pt x="23904" y="27630"/>
                  </a:lnTo>
                  <a:lnTo>
                    <a:pt x="33218" y="35080"/>
                  </a:lnTo>
                  <a:lnTo>
                    <a:pt x="45946" y="35080"/>
                  </a:lnTo>
                  <a:lnTo>
                    <a:pt x="45946" y="24525"/>
                  </a:lnTo>
                  <a:lnTo>
                    <a:pt x="26078" y="12728"/>
                  </a:lnTo>
                  <a:lnTo>
                    <a:pt x="9313" y="0"/>
                  </a:lnTo>
                  <a:lnTo>
                    <a:pt x="0" y="0"/>
                  </a:lnTo>
                  <a:lnTo>
                    <a:pt x="7140" y="10866"/>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19" name="Freeform: Shape 211">
              <a:extLst>
                <a:ext uri="{FF2B5EF4-FFF2-40B4-BE49-F238E27FC236}">
                  <a16:creationId xmlns:a16="http://schemas.microsoft.com/office/drawing/2014/main" id="{D14FF678-E2C4-D8B9-5521-06A6B544FA33}"/>
                </a:ext>
              </a:extLst>
            </p:cNvPr>
            <p:cNvSpPr/>
            <p:nvPr/>
          </p:nvSpPr>
          <p:spPr>
            <a:xfrm>
              <a:off x="7529494" y="6010079"/>
              <a:ext cx="18627" cy="31045"/>
            </a:xfrm>
            <a:custGeom>
              <a:avLst/>
              <a:gdLst>
                <a:gd name="connsiteX0" fmla="*/ 5277 w 18626"/>
                <a:gd name="connsiteY0" fmla="*/ 24215 h 31044"/>
                <a:gd name="connsiteX1" fmla="*/ 7140 w 18626"/>
                <a:gd name="connsiteY1" fmla="*/ 32907 h 31044"/>
                <a:gd name="connsiteX2" fmla="*/ 19868 w 18626"/>
                <a:gd name="connsiteY2" fmla="*/ 32907 h 31044"/>
                <a:gd name="connsiteX3" fmla="*/ 17695 w 18626"/>
                <a:gd name="connsiteY3" fmla="*/ 27630 h 31044"/>
                <a:gd name="connsiteX4" fmla="*/ 15522 w 18626"/>
                <a:gd name="connsiteY4" fmla="*/ 24215 h 31044"/>
                <a:gd name="connsiteX5" fmla="*/ 14591 w 18626"/>
                <a:gd name="connsiteY5" fmla="*/ 20179 h 31044"/>
                <a:gd name="connsiteX6" fmla="*/ 12418 w 18626"/>
                <a:gd name="connsiteY6" fmla="*/ 16764 h 31044"/>
                <a:gd name="connsiteX7" fmla="*/ 12418 w 18626"/>
                <a:gd name="connsiteY7" fmla="*/ 10555 h 31044"/>
                <a:gd name="connsiteX8" fmla="*/ 10244 w 18626"/>
                <a:gd name="connsiteY8" fmla="*/ 5278 h 31044"/>
                <a:gd name="connsiteX9" fmla="*/ 8382 w 18626"/>
                <a:gd name="connsiteY9" fmla="*/ 3104 h 31044"/>
                <a:gd name="connsiteX10" fmla="*/ 7140 w 18626"/>
                <a:gd name="connsiteY10" fmla="*/ 3104 h 31044"/>
                <a:gd name="connsiteX11" fmla="*/ 5277 w 18626"/>
                <a:gd name="connsiteY11" fmla="*/ 3104 h 31044"/>
                <a:gd name="connsiteX12" fmla="*/ 5277 w 18626"/>
                <a:gd name="connsiteY12" fmla="*/ 2173 h 31044"/>
                <a:gd name="connsiteX13" fmla="*/ 3104 w 18626"/>
                <a:gd name="connsiteY13" fmla="*/ 0 h 31044"/>
                <a:gd name="connsiteX14" fmla="*/ 0 w 18626"/>
                <a:gd name="connsiteY14" fmla="*/ 0 h 31044"/>
                <a:gd name="connsiteX15" fmla="*/ 0 w 18626"/>
                <a:gd name="connsiteY15" fmla="*/ 10555 h 31044"/>
                <a:gd name="connsiteX16" fmla="*/ 931 w 18626"/>
                <a:gd name="connsiteY16" fmla="*/ 18006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26" h="31044">
                  <a:moveTo>
                    <a:pt x="5277" y="24215"/>
                  </a:moveTo>
                  <a:lnTo>
                    <a:pt x="7140" y="32907"/>
                  </a:lnTo>
                  <a:lnTo>
                    <a:pt x="19868" y="32907"/>
                  </a:lnTo>
                  <a:lnTo>
                    <a:pt x="17695" y="27630"/>
                  </a:lnTo>
                  <a:lnTo>
                    <a:pt x="15522" y="24215"/>
                  </a:lnTo>
                  <a:lnTo>
                    <a:pt x="14591" y="20179"/>
                  </a:lnTo>
                  <a:lnTo>
                    <a:pt x="12418" y="16764"/>
                  </a:lnTo>
                  <a:lnTo>
                    <a:pt x="12418" y="10555"/>
                  </a:lnTo>
                  <a:lnTo>
                    <a:pt x="10244" y="5278"/>
                  </a:lnTo>
                  <a:lnTo>
                    <a:pt x="8382" y="3104"/>
                  </a:lnTo>
                  <a:lnTo>
                    <a:pt x="7140" y="3104"/>
                  </a:lnTo>
                  <a:lnTo>
                    <a:pt x="5277" y="3104"/>
                  </a:lnTo>
                  <a:lnTo>
                    <a:pt x="5277" y="2173"/>
                  </a:lnTo>
                  <a:lnTo>
                    <a:pt x="3104" y="0"/>
                  </a:lnTo>
                  <a:lnTo>
                    <a:pt x="0" y="0"/>
                  </a:lnTo>
                  <a:lnTo>
                    <a:pt x="0" y="10555"/>
                  </a:lnTo>
                  <a:lnTo>
                    <a:pt x="931" y="18006"/>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20" name="Freeform: Shape 212">
              <a:extLst>
                <a:ext uri="{FF2B5EF4-FFF2-40B4-BE49-F238E27FC236}">
                  <a16:creationId xmlns:a16="http://schemas.microsoft.com/office/drawing/2014/main" id="{7C897D93-96E4-EA07-1CF0-512812B6A983}"/>
                </a:ext>
              </a:extLst>
            </p:cNvPr>
            <p:cNvSpPr/>
            <p:nvPr/>
          </p:nvSpPr>
          <p:spPr>
            <a:xfrm>
              <a:off x="7059479" y="5873482"/>
              <a:ext cx="12418" cy="18627"/>
            </a:xfrm>
            <a:custGeom>
              <a:avLst/>
              <a:gdLst>
                <a:gd name="connsiteX0" fmla="*/ 0 w 12417"/>
                <a:gd name="connsiteY0" fmla="*/ 20179 h 18626"/>
                <a:gd name="connsiteX1" fmla="*/ 2173 w 12417"/>
                <a:gd name="connsiteY1" fmla="*/ 18006 h 18626"/>
                <a:gd name="connsiteX2" fmla="*/ 4346 w 12417"/>
                <a:gd name="connsiteY2" fmla="*/ 15833 h 18626"/>
                <a:gd name="connsiteX3" fmla="*/ 13660 w 12417"/>
                <a:gd name="connsiteY3" fmla="*/ 10555 h 18626"/>
                <a:gd name="connsiteX4" fmla="*/ 13660 w 12417"/>
                <a:gd name="connsiteY4" fmla="*/ 3104 h 18626"/>
                <a:gd name="connsiteX5" fmla="*/ 0 w 12417"/>
                <a:gd name="connsiteY5" fmla="*/ 0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17" h="18626">
                  <a:moveTo>
                    <a:pt x="0" y="20179"/>
                  </a:moveTo>
                  <a:lnTo>
                    <a:pt x="2173" y="18006"/>
                  </a:lnTo>
                  <a:lnTo>
                    <a:pt x="4346" y="15833"/>
                  </a:lnTo>
                  <a:lnTo>
                    <a:pt x="13660" y="10555"/>
                  </a:lnTo>
                  <a:lnTo>
                    <a:pt x="13660" y="3104"/>
                  </a:lnTo>
                  <a:lnTo>
                    <a:pt x="0"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21" name="Freeform: Shape 213">
              <a:extLst>
                <a:ext uri="{FF2B5EF4-FFF2-40B4-BE49-F238E27FC236}">
                  <a16:creationId xmlns:a16="http://schemas.microsoft.com/office/drawing/2014/main" id="{2BAB1422-B69B-C192-3B96-75C2646A564A}"/>
                </a:ext>
              </a:extLst>
            </p:cNvPr>
            <p:cNvSpPr/>
            <p:nvPr/>
          </p:nvSpPr>
          <p:spPr>
            <a:xfrm>
              <a:off x="6836579" y="5928431"/>
              <a:ext cx="24836" cy="15522"/>
            </a:xfrm>
            <a:custGeom>
              <a:avLst/>
              <a:gdLst>
                <a:gd name="connsiteX0" fmla="*/ 7451 w 24835"/>
                <a:gd name="connsiteY0" fmla="*/ 9624 h 15522"/>
                <a:gd name="connsiteX1" fmla="*/ 12728 w 24835"/>
                <a:gd name="connsiteY1" fmla="*/ 12728 h 15522"/>
                <a:gd name="connsiteX2" fmla="*/ 17696 w 24835"/>
                <a:gd name="connsiteY2" fmla="*/ 14901 h 15522"/>
                <a:gd name="connsiteX3" fmla="*/ 22973 w 24835"/>
                <a:gd name="connsiteY3" fmla="*/ 17075 h 15522"/>
                <a:gd name="connsiteX4" fmla="*/ 22973 w 24835"/>
                <a:gd name="connsiteY4" fmla="*/ 12728 h 15522"/>
                <a:gd name="connsiteX5" fmla="*/ 27319 w 24835"/>
                <a:gd name="connsiteY5" fmla="*/ 12728 h 15522"/>
                <a:gd name="connsiteX6" fmla="*/ 27319 w 24835"/>
                <a:gd name="connsiteY6" fmla="*/ 5588 h 15522"/>
                <a:gd name="connsiteX7" fmla="*/ 22042 w 24835"/>
                <a:gd name="connsiteY7" fmla="*/ 4346 h 15522"/>
                <a:gd name="connsiteX8" fmla="*/ 17696 w 24835"/>
                <a:gd name="connsiteY8" fmla="*/ 2173 h 15522"/>
                <a:gd name="connsiteX9" fmla="*/ 12728 w 24835"/>
                <a:gd name="connsiteY9" fmla="*/ 2173 h 15522"/>
                <a:gd name="connsiteX10" fmla="*/ 7451 w 24835"/>
                <a:gd name="connsiteY10" fmla="*/ 2173 h 15522"/>
                <a:gd name="connsiteX11" fmla="*/ 0 w 24835"/>
                <a:gd name="connsiteY11" fmla="*/ 0 h 15522"/>
                <a:gd name="connsiteX12" fmla="*/ 3104 w 24835"/>
                <a:gd name="connsiteY12" fmla="*/ 558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835" h="15522">
                  <a:moveTo>
                    <a:pt x="7451" y="9624"/>
                  </a:moveTo>
                  <a:lnTo>
                    <a:pt x="12728" y="12728"/>
                  </a:lnTo>
                  <a:lnTo>
                    <a:pt x="17696" y="14901"/>
                  </a:lnTo>
                  <a:lnTo>
                    <a:pt x="22973" y="17075"/>
                  </a:lnTo>
                  <a:lnTo>
                    <a:pt x="22973" y="12728"/>
                  </a:lnTo>
                  <a:lnTo>
                    <a:pt x="27319" y="12728"/>
                  </a:lnTo>
                  <a:lnTo>
                    <a:pt x="27319" y="5588"/>
                  </a:lnTo>
                  <a:lnTo>
                    <a:pt x="22042" y="4346"/>
                  </a:lnTo>
                  <a:lnTo>
                    <a:pt x="17696" y="2173"/>
                  </a:lnTo>
                  <a:lnTo>
                    <a:pt x="12728" y="2173"/>
                  </a:lnTo>
                  <a:lnTo>
                    <a:pt x="7451" y="2173"/>
                  </a:lnTo>
                  <a:lnTo>
                    <a:pt x="0" y="0"/>
                  </a:lnTo>
                  <a:lnTo>
                    <a:pt x="3104" y="5588"/>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22" name="Freeform: Shape 214">
              <a:extLst>
                <a:ext uri="{FF2B5EF4-FFF2-40B4-BE49-F238E27FC236}">
                  <a16:creationId xmlns:a16="http://schemas.microsoft.com/office/drawing/2014/main" id="{CD52D4BE-854D-ECDE-8C30-E1D7A2FC4069}"/>
                </a:ext>
              </a:extLst>
            </p:cNvPr>
            <p:cNvSpPr/>
            <p:nvPr/>
          </p:nvSpPr>
          <p:spPr>
            <a:xfrm>
              <a:off x="6939958" y="5836539"/>
              <a:ext cx="18627" cy="9313"/>
            </a:xfrm>
            <a:custGeom>
              <a:avLst/>
              <a:gdLst>
                <a:gd name="connsiteX0" fmla="*/ 0 w 18626"/>
                <a:gd name="connsiteY0" fmla="*/ 0 h 9313"/>
                <a:gd name="connsiteX1" fmla="*/ 0 w 18626"/>
                <a:gd name="connsiteY1" fmla="*/ 10555 h 9313"/>
                <a:gd name="connsiteX2" fmla="*/ 19558 w 18626"/>
                <a:gd name="connsiteY2" fmla="*/ 10555 h 9313"/>
                <a:gd name="connsiteX3" fmla="*/ 19558 w 18626"/>
                <a:gd name="connsiteY3" fmla="*/ 3104 h 9313"/>
                <a:gd name="connsiteX4" fmla="*/ 18627 w 18626"/>
                <a:gd name="connsiteY4" fmla="*/ 2173 h 9313"/>
                <a:gd name="connsiteX5" fmla="*/ 16453 w 18626"/>
                <a:gd name="connsiteY5"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6" h="9313">
                  <a:moveTo>
                    <a:pt x="0" y="0"/>
                  </a:moveTo>
                  <a:lnTo>
                    <a:pt x="0" y="10555"/>
                  </a:lnTo>
                  <a:lnTo>
                    <a:pt x="19558" y="10555"/>
                  </a:lnTo>
                  <a:lnTo>
                    <a:pt x="19558" y="3104"/>
                  </a:lnTo>
                  <a:lnTo>
                    <a:pt x="18627" y="2173"/>
                  </a:lnTo>
                  <a:lnTo>
                    <a:pt x="16453"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23" name="Freeform: Shape 215">
              <a:extLst>
                <a:ext uri="{FF2B5EF4-FFF2-40B4-BE49-F238E27FC236}">
                  <a16:creationId xmlns:a16="http://schemas.microsoft.com/office/drawing/2014/main" id="{A310868E-6C16-2B4A-2EF6-CB0302BF472E}"/>
                </a:ext>
              </a:extLst>
            </p:cNvPr>
            <p:cNvSpPr/>
            <p:nvPr/>
          </p:nvSpPr>
          <p:spPr>
            <a:xfrm>
              <a:off x="6803361" y="5908563"/>
              <a:ext cx="34149" cy="15522"/>
            </a:xfrm>
            <a:custGeom>
              <a:avLst/>
              <a:gdLst>
                <a:gd name="connsiteX0" fmla="*/ 34459 w 34149"/>
                <a:gd name="connsiteY0" fmla="*/ 9313 h 15522"/>
                <a:gd name="connsiteX1" fmla="*/ 31355 w 34149"/>
                <a:gd name="connsiteY1" fmla="*/ 5277 h 15522"/>
                <a:gd name="connsiteX2" fmla="*/ 27009 w 34149"/>
                <a:gd name="connsiteY2" fmla="*/ 3104 h 15522"/>
                <a:gd name="connsiteX3" fmla="*/ 23904 w 34149"/>
                <a:gd name="connsiteY3" fmla="*/ 2173 h 15522"/>
                <a:gd name="connsiteX4" fmla="*/ 16764 w 34149"/>
                <a:gd name="connsiteY4" fmla="*/ 0 h 15522"/>
                <a:gd name="connsiteX5" fmla="*/ 12418 w 34149"/>
                <a:gd name="connsiteY5" fmla="*/ 3104 h 15522"/>
                <a:gd name="connsiteX6" fmla="*/ 11486 w 34149"/>
                <a:gd name="connsiteY6" fmla="*/ 5277 h 15522"/>
                <a:gd name="connsiteX7" fmla="*/ 5277 w 34149"/>
                <a:gd name="connsiteY7" fmla="*/ 7451 h 15522"/>
                <a:gd name="connsiteX8" fmla="*/ 0 w 34149"/>
                <a:gd name="connsiteY8" fmla="*/ 9313 h 15522"/>
                <a:gd name="connsiteX9" fmla="*/ 0 w 34149"/>
                <a:gd name="connsiteY9" fmla="*/ 16764 h 15522"/>
                <a:gd name="connsiteX10" fmla="*/ 12418 w 34149"/>
                <a:gd name="connsiteY10" fmla="*/ 16764 h 15522"/>
                <a:gd name="connsiteX11" fmla="*/ 23904 w 34149"/>
                <a:gd name="connsiteY11" fmla="*/ 16764 h 15522"/>
                <a:gd name="connsiteX12" fmla="*/ 33218 w 34149"/>
                <a:gd name="connsiteY12" fmla="*/ 12728 h 15522"/>
                <a:gd name="connsiteX13" fmla="*/ 36322 w 34149"/>
                <a:gd name="connsiteY13" fmla="*/ 1272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49" h="15522">
                  <a:moveTo>
                    <a:pt x="34459" y="9313"/>
                  </a:moveTo>
                  <a:lnTo>
                    <a:pt x="31355" y="5277"/>
                  </a:lnTo>
                  <a:lnTo>
                    <a:pt x="27009" y="3104"/>
                  </a:lnTo>
                  <a:lnTo>
                    <a:pt x="23904" y="2173"/>
                  </a:lnTo>
                  <a:lnTo>
                    <a:pt x="16764" y="0"/>
                  </a:lnTo>
                  <a:lnTo>
                    <a:pt x="12418" y="3104"/>
                  </a:lnTo>
                  <a:lnTo>
                    <a:pt x="11486" y="5277"/>
                  </a:lnTo>
                  <a:lnTo>
                    <a:pt x="5277" y="7451"/>
                  </a:lnTo>
                  <a:lnTo>
                    <a:pt x="0" y="9313"/>
                  </a:lnTo>
                  <a:lnTo>
                    <a:pt x="0" y="16764"/>
                  </a:lnTo>
                  <a:lnTo>
                    <a:pt x="12418" y="16764"/>
                  </a:lnTo>
                  <a:lnTo>
                    <a:pt x="23904" y="16764"/>
                  </a:lnTo>
                  <a:lnTo>
                    <a:pt x="33218" y="12728"/>
                  </a:lnTo>
                  <a:lnTo>
                    <a:pt x="36322" y="12728"/>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24" name="Freeform: Shape 216">
              <a:extLst>
                <a:ext uri="{FF2B5EF4-FFF2-40B4-BE49-F238E27FC236}">
                  <a16:creationId xmlns:a16="http://schemas.microsoft.com/office/drawing/2014/main" id="{6D82D081-FDA3-417A-6C4F-0400418AD2DF}"/>
                </a:ext>
              </a:extLst>
            </p:cNvPr>
            <p:cNvSpPr/>
            <p:nvPr/>
          </p:nvSpPr>
          <p:spPr>
            <a:xfrm>
              <a:off x="2868772" y="5437617"/>
              <a:ext cx="34149" cy="12418"/>
            </a:xfrm>
            <a:custGeom>
              <a:avLst/>
              <a:gdLst>
                <a:gd name="connsiteX0" fmla="*/ 34459 w 34149"/>
                <a:gd name="connsiteY0" fmla="*/ 8382 h 12417"/>
                <a:gd name="connsiteX1" fmla="*/ 34459 w 34149"/>
                <a:gd name="connsiteY1" fmla="*/ 5278 h 12417"/>
                <a:gd name="connsiteX2" fmla="*/ 19869 w 34149"/>
                <a:gd name="connsiteY2" fmla="*/ 0 h 12417"/>
                <a:gd name="connsiteX3" fmla="*/ 14591 w 34149"/>
                <a:gd name="connsiteY3" fmla="*/ 2173 h 12417"/>
                <a:gd name="connsiteX4" fmla="*/ 10555 w 34149"/>
                <a:gd name="connsiteY4" fmla="*/ 3104 h 12417"/>
                <a:gd name="connsiteX5" fmla="*/ 5278 w 34149"/>
                <a:gd name="connsiteY5" fmla="*/ 3104 h 12417"/>
                <a:gd name="connsiteX6" fmla="*/ 0 w 34149"/>
                <a:gd name="connsiteY6" fmla="*/ 5278 h 12417"/>
                <a:gd name="connsiteX7" fmla="*/ 0 w 34149"/>
                <a:gd name="connsiteY7" fmla="*/ 12728 h 12417"/>
                <a:gd name="connsiteX8" fmla="*/ 9313 w 34149"/>
                <a:gd name="connsiteY8" fmla="*/ 12728 h 12417"/>
                <a:gd name="connsiteX9" fmla="*/ 19869 w 34149"/>
                <a:gd name="connsiteY9" fmla="*/ 12728 h 12417"/>
                <a:gd name="connsiteX10" fmla="*/ 31355 w 34149"/>
                <a:gd name="connsiteY10" fmla="*/ 8382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49" h="12417">
                  <a:moveTo>
                    <a:pt x="34459" y="8382"/>
                  </a:moveTo>
                  <a:lnTo>
                    <a:pt x="34459" y="5278"/>
                  </a:lnTo>
                  <a:lnTo>
                    <a:pt x="19869" y="0"/>
                  </a:lnTo>
                  <a:lnTo>
                    <a:pt x="14591" y="2173"/>
                  </a:lnTo>
                  <a:lnTo>
                    <a:pt x="10555" y="3104"/>
                  </a:lnTo>
                  <a:lnTo>
                    <a:pt x="5278" y="3104"/>
                  </a:lnTo>
                  <a:lnTo>
                    <a:pt x="0" y="5278"/>
                  </a:lnTo>
                  <a:lnTo>
                    <a:pt x="0" y="12728"/>
                  </a:lnTo>
                  <a:lnTo>
                    <a:pt x="9313" y="12728"/>
                  </a:lnTo>
                  <a:lnTo>
                    <a:pt x="19869" y="12728"/>
                  </a:lnTo>
                  <a:lnTo>
                    <a:pt x="31355" y="8382"/>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25" name="Freeform: Shape 217">
              <a:extLst>
                <a:ext uri="{FF2B5EF4-FFF2-40B4-BE49-F238E27FC236}">
                  <a16:creationId xmlns:a16="http://schemas.microsoft.com/office/drawing/2014/main" id="{E3B08585-6D19-F04E-2B5B-1B28EE0E10AE}"/>
                </a:ext>
              </a:extLst>
            </p:cNvPr>
            <p:cNvSpPr/>
            <p:nvPr/>
          </p:nvSpPr>
          <p:spPr>
            <a:xfrm>
              <a:off x="6993044" y="5054526"/>
              <a:ext cx="229730" cy="266983"/>
            </a:xfrm>
            <a:custGeom>
              <a:avLst/>
              <a:gdLst>
                <a:gd name="connsiteX0" fmla="*/ 7140 w 229729"/>
                <a:gd name="connsiteY0" fmla="*/ 247425 h 266983"/>
                <a:gd name="connsiteX1" fmla="*/ 8382 w 229729"/>
                <a:gd name="connsiteY1" fmla="*/ 254876 h 266983"/>
                <a:gd name="connsiteX2" fmla="*/ 10245 w 229729"/>
                <a:gd name="connsiteY2" fmla="*/ 269777 h 266983"/>
                <a:gd name="connsiteX3" fmla="*/ 22663 w 229729"/>
                <a:gd name="connsiteY3" fmla="*/ 269777 h 266983"/>
                <a:gd name="connsiteX4" fmla="*/ 27009 w 229729"/>
                <a:gd name="connsiteY4" fmla="*/ 262327 h 266983"/>
                <a:gd name="connsiteX5" fmla="*/ 30113 w 229729"/>
                <a:gd name="connsiteY5" fmla="*/ 254876 h 266983"/>
                <a:gd name="connsiteX6" fmla="*/ 36322 w 229729"/>
                <a:gd name="connsiteY6" fmla="*/ 249599 h 266983"/>
                <a:gd name="connsiteX7" fmla="*/ 34149 w 229729"/>
                <a:gd name="connsiteY7" fmla="*/ 240285 h 266983"/>
                <a:gd name="connsiteX8" fmla="*/ 34149 w 229729"/>
                <a:gd name="connsiteY8" fmla="*/ 235008 h 266983"/>
                <a:gd name="connsiteX9" fmla="*/ 34149 w 229729"/>
                <a:gd name="connsiteY9" fmla="*/ 231593 h 266983"/>
                <a:gd name="connsiteX10" fmla="*/ 30113 w 229729"/>
                <a:gd name="connsiteY10" fmla="*/ 229730 h 266983"/>
                <a:gd name="connsiteX11" fmla="*/ 27009 w 229729"/>
                <a:gd name="connsiteY11" fmla="*/ 224452 h 266983"/>
                <a:gd name="connsiteX12" fmla="*/ 27009 w 229729"/>
                <a:gd name="connsiteY12" fmla="*/ 220106 h 266983"/>
                <a:gd name="connsiteX13" fmla="*/ 34149 w 229729"/>
                <a:gd name="connsiteY13" fmla="*/ 222279 h 266983"/>
                <a:gd name="connsiteX14" fmla="*/ 37253 w 229729"/>
                <a:gd name="connsiteY14" fmla="*/ 224452 h 266983"/>
                <a:gd name="connsiteX15" fmla="*/ 41600 w 229729"/>
                <a:gd name="connsiteY15" fmla="*/ 224452 h 266983"/>
                <a:gd name="connsiteX16" fmla="*/ 41600 w 229729"/>
                <a:gd name="connsiteY16" fmla="*/ 225384 h 266983"/>
                <a:gd name="connsiteX17" fmla="*/ 41600 w 229729"/>
                <a:gd name="connsiteY17" fmla="*/ 229730 h 266983"/>
                <a:gd name="connsiteX18" fmla="*/ 41600 w 229729"/>
                <a:gd name="connsiteY18" fmla="*/ 231593 h 266983"/>
                <a:gd name="connsiteX19" fmla="*/ 41600 w 229729"/>
                <a:gd name="connsiteY19" fmla="*/ 236870 h 266983"/>
                <a:gd name="connsiteX20" fmla="*/ 43773 w 229729"/>
                <a:gd name="connsiteY20" fmla="*/ 240285 h 266983"/>
                <a:gd name="connsiteX21" fmla="*/ 48740 w 229729"/>
                <a:gd name="connsiteY21" fmla="*/ 239043 h 266983"/>
                <a:gd name="connsiteX22" fmla="*/ 54018 w 229729"/>
                <a:gd name="connsiteY22" fmla="*/ 239043 h 266983"/>
                <a:gd name="connsiteX23" fmla="*/ 56191 w 229729"/>
                <a:gd name="connsiteY23" fmla="*/ 236870 h 266983"/>
                <a:gd name="connsiteX24" fmla="*/ 58364 w 229729"/>
                <a:gd name="connsiteY24" fmla="*/ 235008 h 266983"/>
                <a:gd name="connsiteX25" fmla="*/ 59295 w 229729"/>
                <a:gd name="connsiteY25" fmla="*/ 235008 h 266983"/>
                <a:gd name="connsiteX26" fmla="*/ 61468 w 229729"/>
                <a:gd name="connsiteY26" fmla="*/ 232834 h 266983"/>
                <a:gd name="connsiteX27" fmla="*/ 65504 w 229729"/>
                <a:gd name="connsiteY27" fmla="*/ 232834 h 266983"/>
                <a:gd name="connsiteX28" fmla="*/ 70782 w 229729"/>
                <a:gd name="connsiteY28" fmla="*/ 232834 h 266983"/>
                <a:gd name="connsiteX29" fmla="*/ 72955 w 229729"/>
                <a:gd name="connsiteY29" fmla="*/ 229730 h 266983"/>
                <a:gd name="connsiteX30" fmla="*/ 73886 w 229729"/>
                <a:gd name="connsiteY30" fmla="*/ 224452 h 266983"/>
                <a:gd name="connsiteX31" fmla="*/ 73886 w 229729"/>
                <a:gd name="connsiteY31" fmla="*/ 220106 h 266983"/>
                <a:gd name="connsiteX32" fmla="*/ 76059 w 229729"/>
                <a:gd name="connsiteY32" fmla="*/ 212655 h 266983"/>
                <a:gd name="connsiteX33" fmla="*/ 81026 w 229729"/>
                <a:gd name="connsiteY33" fmla="*/ 220106 h 266983"/>
                <a:gd name="connsiteX34" fmla="*/ 86304 w 229729"/>
                <a:gd name="connsiteY34" fmla="*/ 229730 h 266983"/>
                <a:gd name="connsiteX35" fmla="*/ 112381 w 229729"/>
                <a:gd name="connsiteY35" fmla="*/ 217933 h 266983"/>
                <a:gd name="connsiteX36" fmla="*/ 139390 w 229729"/>
                <a:gd name="connsiteY36" fmla="*/ 205205 h 266983"/>
                <a:gd name="connsiteX37" fmla="*/ 163294 w 229729"/>
                <a:gd name="connsiteY37" fmla="*/ 192476 h 266983"/>
                <a:gd name="connsiteX38" fmla="*/ 165468 w 229729"/>
                <a:gd name="connsiteY38" fmla="*/ 170435 h 266983"/>
                <a:gd name="connsiteX39" fmla="*/ 168572 w 229729"/>
                <a:gd name="connsiteY39" fmla="*/ 152429 h 266983"/>
                <a:gd name="connsiteX40" fmla="*/ 172918 w 229729"/>
                <a:gd name="connsiteY40" fmla="*/ 138459 h 266983"/>
                <a:gd name="connsiteX41" fmla="*/ 173850 w 229729"/>
                <a:gd name="connsiteY41" fmla="*/ 125731 h 266983"/>
                <a:gd name="connsiteX42" fmla="*/ 173850 w 229729"/>
                <a:gd name="connsiteY42" fmla="*/ 113313 h 266983"/>
                <a:gd name="connsiteX43" fmla="*/ 172918 w 229729"/>
                <a:gd name="connsiteY43" fmla="*/ 96238 h 266983"/>
                <a:gd name="connsiteX44" fmla="*/ 166709 w 229729"/>
                <a:gd name="connsiteY44" fmla="*/ 73886 h 266983"/>
                <a:gd name="connsiteX45" fmla="*/ 170745 w 229729"/>
                <a:gd name="connsiteY45" fmla="*/ 72955 h 266983"/>
                <a:gd name="connsiteX46" fmla="*/ 172918 w 229729"/>
                <a:gd name="connsiteY46" fmla="*/ 68609 h 266983"/>
                <a:gd name="connsiteX47" fmla="*/ 176023 w 229729"/>
                <a:gd name="connsiteY47" fmla="*/ 66746 h 266983"/>
                <a:gd name="connsiteX48" fmla="*/ 180059 w 229729"/>
                <a:gd name="connsiteY48" fmla="*/ 65504 h 266983"/>
                <a:gd name="connsiteX49" fmla="*/ 183163 w 229729"/>
                <a:gd name="connsiteY49" fmla="*/ 66746 h 266983"/>
                <a:gd name="connsiteX50" fmla="*/ 186267 w 229729"/>
                <a:gd name="connsiteY50" fmla="*/ 68609 h 266983"/>
                <a:gd name="connsiteX51" fmla="*/ 190614 w 229729"/>
                <a:gd name="connsiteY51" fmla="*/ 73886 h 266983"/>
                <a:gd name="connsiteX52" fmla="*/ 200858 w 229729"/>
                <a:gd name="connsiteY52" fmla="*/ 68609 h 266983"/>
                <a:gd name="connsiteX53" fmla="*/ 208309 w 229729"/>
                <a:gd name="connsiteY53" fmla="*/ 61468 h 266983"/>
                <a:gd name="connsiteX54" fmla="*/ 217622 w 229729"/>
                <a:gd name="connsiteY54" fmla="*/ 54018 h 266983"/>
                <a:gd name="connsiteX55" fmla="*/ 230040 w 229729"/>
                <a:gd name="connsiteY55" fmla="*/ 50603 h 266983"/>
                <a:gd name="connsiteX56" fmla="*/ 230040 w 229729"/>
                <a:gd name="connsiteY56" fmla="*/ 44394 h 266983"/>
                <a:gd name="connsiteX57" fmla="*/ 230040 w 229729"/>
                <a:gd name="connsiteY57" fmla="*/ 41289 h 266983"/>
                <a:gd name="connsiteX58" fmla="*/ 229109 w 229729"/>
                <a:gd name="connsiteY58" fmla="*/ 36943 h 266983"/>
                <a:gd name="connsiteX59" fmla="*/ 226936 w 229729"/>
                <a:gd name="connsiteY59" fmla="*/ 33839 h 266983"/>
                <a:gd name="connsiteX60" fmla="*/ 219796 w 229729"/>
                <a:gd name="connsiteY60" fmla="*/ 28561 h 266983"/>
                <a:gd name="connsiteX61" fmla="*/ 212345 w 229729"/>
                <a:gd name="connsiteY61" fmla="*/ 24215 h 266983"/>
                <a:gd name="connsiteX62" fmla="*/ 200858 w 229729"/>
                <a:gd name="connsiteY62" fmla="*/ 21110 h 266983"/>
                <a:gd name="connsiteX63" fmla="*/ 192476 w 229729"/>
                <a:gd name="connsiteY63" fmla="*/ 13660 h 266983"/>
                <a:gd name="connsiteX64" fmla="*/ 183163 w 229729"/>
                <a:gd name="connsiteY64" fmla="*/ 0 h 266983"/>
                <a:gd name="connsiteX65" fmla="*/ 173850 w 229729"/>
                <a:gd name="connsiteY65" fmla="*/ 9624 h 266983"/>
                <a:gd name="connsiteX66" fmla="*/ 170745 w 229729"/>
                <a:gd name="connsiteY66" fmla="*/ 24215 h 266983"/>
                <a:gd name="connsiteX67" fmla="*/ 170745 w 229729"/>
                <a:gd name="connsiteY67" fmla="*/ 43462 h 266983"/>
                <a:gd name="connsiteX68" fmla="*/ 166709 w 229729"/>
                <a:gd name="connsiteY68" fmla="*/ 43462 h 266983"/>
                <a:gd name="connsiteX69" fmla="*/ 163294 w 229729"/>
                <a:gd name="connsiteY69" fmla="*/ 44394 h 266983"/>
                <a:gd name="connsiteX70" fmla="*/ 158327 w 229729"/>
                <a:gd name="connsiteY70" fmla="*/ 44394 h 266983"/>
                <a:gd name="connsiteX71" fmla="*/ 150877 w 229729"/>
                <a:gd name="connsiteY71" fmla="*/ 46567 h 266983"/>
                <a:gd name="connsiteX72" fmla="*/ 150877 w 229729"/>
                <a:gd name="connsiteY72" fmla="*/ 48740 h 266983"/>
                <a:gd name="connsiteX73" fmla="*/ 150877 w 229729"/>
                <a:gd name="connsiteY73" fmla="*/ 50603 h 266983"/>
                <a:gd name="connsiteX74" fmla="*/ 149014 w 229729"/>
                <a:gd name="connsiteY74" fmla="*/ 51844 h 266983"/>
                <a:gd name="connsiteX75" fmla="*/ 146841 w 229729"/>
                <a:gd name="connsiteY75" fmla="*/ 54018 h 266983"/>
                <a:gd name="connsiteX76" fmla="*/ 146841 w 229729"/>
                <a:gd name="connsiteY76" fmla="*/ 63331 h 266983"/>
                <a:gd name="connsiteX77" fmla="*/ 146841 w 229729"/>
                <a:gd name="connsiteY77" fmla="*/ 70782 h 266983"/>
                <a:gd name="connsiteX78" fmla="*/ 149014 w 229729"/>
                <a:gd name="connsiteY78" fmla="*/ 73886 h 266983"/>
                <a:gd name="connsiteX79" fmla="*/ 150877 w 229729"/>
                <a:gd name="connsiteY79" fmla="*/ 78232 h 266983"/>
                <a:gd name="connsiteX80" fmla="*/ 156154 w 229729"/>
                <a:gd name="connsiteY80" fmla="*/ 81337 h 266983"/>
                <a:gd name="connsiteX81" fmla="*/ 163294 w 229729"/>
                <a:gd name="connsiteY81" fmla="*/ 81337 h 266983"/>
                <a:gd name="connsiteX82" fmla="*/ 152118 w 229729"/>
                <a:gd name="connsiteY82" fmla="*/ 98411 h 266983"/>
                <a:gd name="connsiteX83" fmla="*/ 146841 w 229729"/>
                <a:gd name="connsiteY83" fmla="*/ 111140 h 266983"/>
                <a:gd name="connsiteX84" fmla="*/ 143737 w 229729"/>
                <a:gd name="connsiteY84" fmla="*/ 125731 h 266983"/>
                <a:gd name="connsiteX85" fmla="*/ 139390 w 229729"/>
                <a:gd name="connsiteY85" fmla="*/ 138459 h 266983"/>
                <a:gd name="connsiteX86" fmla="*/ 130077 w 229729"/>
                <a:gd name="connsiteY86" fmla="*/ 150256 h 266983"/>
                <a:gd name="connsiteX87" fmla="*/ 115486 w 229729"/>
                <a:gd name="connsiteY87" fmla="*/ 162984 h 266983"/>
                <a:gd name="connsiteX88" fmla="*/ 114555 w 229729"/>
                <a:gd name="connsiteY88" fmla="*/ 165157 h 266983"/>
                <a:gd name="connsiteX89" fmla="*/ 112381 w 229729"/>
                <a:gd name="connsiteY89" fmla="*/ 165157 h 266983"/>
                <a:gd name="connsiteX90" fmla="*/ 110208 w 229729"/>
                <a:gd name="connsiteY90" fmla="*/ 165157 h 266983"/>
                <a:gd name="connsiteX91" fmla="*/ 108346 w 229729"/>
                <a:gd name="connsiteY91" fmla="*/ 162984 h 266983"/>
                <a:gd name="connsiteX92" fmla="*/ 107104 w 229729"/>
                <a:gd name="connsiteY92" fmla="*/ 159880 h 266983"/>
                <a:gd name="connsiteX93" fmla="*/ 100895 w 229729"/>
                <a:gd name="connsiteY93" fmla="*/ 162984 h 266983"/>
                <a:gd name="connsiteX94" fmla="*/ 97790 w 229729"/>
                <a:gd name="connsiteY94" fmla="*/ 168262 h 266983"/>
                <a:gd name="connsiteX95" fmla="*/ 95617 w 229729"/>
                <a:gd name="connsiteY95" fmla="*/ 172297 h 266983"/>
                <a:gd name="connsiteX96" fmla="*/ 93754 w 229729"/>
                <a:gd name="connsiteY96" fmla="*/ 177886 h 266983"/>
                <a:gd name="connsiteX97" fmla="*/ 90650 w 229729"/>
                <a:gd name="connsiteY97" fmla="*/ 183163 h 266983"/>
                <a:gd name="connsiteX98" fmla="*/ 86304 w 229729"/>
                <a:gd name="connsiteY98" fmla="*/ 188441 h 266983"/>
                <a:gd name="connsiteX99" fmla="*/ 83200 w 229729"/>
                <a:gd name="connsiteY99" fmla="*/ 188441 h 266983"/>
                <a:gd name="connsiteX100" fmla="*/ 80095 w 229729"/>
                <a:gd name="connsiteY100" fmla="*/ 188441 h 266983"/>
                <a:gd name="connsiteX101" fmla="*/ 73886 w 229729"/>
                <a:gd name="connsiteY101" fmla="*/ 187199 h 266983"/>
                <a:gd name="connsiteX102" fmla="*/ 66435 w 229729"/>
                <a:gd name="connsiteY102" fmla="*/ 187199 h 266983"/>
                <a:gd name="connsiteX103" fmla="*/ 59295 w 229729"/>
                <a:gd name="connsiteY103" fmla="*/ 188441 h 266983"/>
                <a:gd name="connsiteX104" fmla="*/ 39426 w 229729"/>
                <a:gd name="connsiteY104" fmla="*/ 197754 h 266983"/>
                <a:gd name="connsiteX105" fmla="*/ 22663 w 229729"/>
                <a:gd name="connsiteY105" fmla="*/ 212655 h 266983"/>
                <a:gd name="connsiteX106" fmla="*/ 10245 w 229729"/>
                <a:gd name="connsiteY106" fmla="*/ 229730 h 266983"/>
                <a:gd name="connsiteX107" fmla="*/ 0 w 229729"/>
                <a:gd name="connsiteY107" fmla="*/ 229730 h 266983"/>
                <a:gd name="connsiteX108" fmla="*/ 3104 w 229729"/>
                <a:gd name="connsiteY108" fmla="*/ 240285 h 26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29729" h="266983">
                  <a:moveTo>
                    <a:pt x="7140" y="247425"/>
                  </a:moveTo>
                  <a:lnTo>
                    <a:pt x="8382" y="254876"/>
                  </a:lnTo>
                  <a:lnTo>
                    <a:pt x="10245" y="269777"/>
                  </a:lnTo>
                  <a:lnTo>
                    <a:pt x="22663" y="269777"/>
                  </a:lnTo>
                  <a:lnTo>
                    <a:pt x="27009" y="262327"/>
                  </a:lnTo>
                  <a:lnTo>
                    <a:pt x="30113" y="254876"/>
                  </a:lnTo>
                  <a:lnTo>
                    <a:pt x="36322" y="249599"/>
                  </a:lnTo>
                  <a:lnTo>
                    <a:pt x="34149" y="240285"/>
                  </a:lnTo>
                  <a:lnTo>
                    <a:pt x="34149" y="235008"/>
                  </a:lnTo>
                  <a:lnTo>
                    <a:pt x="34149" y="231593"/>
                  </a:lnTo>
                  <a:lnTo>
                    <a:pt x="30113" y="229730"/>
                  </a:lnTo>
                  <a:lnTo>
                    <a:pt x="27009" y="224452"/>
                  </a:lnTo>
                  <a:lnTo>
                    <a:pt x="27009" y="220106"/>
                  </a:lnTo>
                  <a:lnTo>
                    <a:pt x="34149" y="222279"/>
                  </a:lnTo>
                  <a:lnTo>
                    <a:pt x="37253" y="224452"/>
                  </a:lnTo>
                  <a:lnTo>
                    <a:pt x="41600" y="224452"/>
                  </a:lnTo>
                  <a:lnTo>
                    <a:pt x="41600" y="225384"/>
                  </a:lnTo>
                  <a:lnTo>
                    <a:pt x="41600" y="229730"/>
                  </a:lnTo>
                  <a:lnTo>
                    <a:pt x="41600" y="231593"/>
                  </a:lnTo>
                  <a:lnTo>
                    <a:pt x="41600" y="236870"/>
                  </a:lnTo>
                  <a:lnTo>
                    <a:pt x="43773" y="240285"/>
                  </a:lnTo>
                  <a:lnTo>
                    <a:pt x="48740" y="239043"/>
                  </a:lnTo>
                  <a:lnTo>
                    <a:pt x="54018" y="239043"/>
                  </a:lnTo>
                  <a:lnTo>
                    <a:pt x="56191" y="236870"/>
                  </a:lnTo>
                  <a:lnTo>
                    <a:pt x="58364" y="235008"/>
                  </a:lnTo>
                  <a:lnTo>
                    <a:pt x="59295" y="235008"/>
                  </a:lnTo>
                  <a:lnTo>
                    <a:pt x="61468" y="232834"/>
                  </a:lnTo>
                  <a:lnTo>
                    <a:pt x="65504" y="232834"/>
                  </a:lnTo>
                  <a:lnTo>
                    <a:pt x="70782" y="232834"/>
                  </a:lnTo>
                  <a:lnTo>
                    <a:pt x="72955" y="229730"/>
                  </a:lnTo>
                  <a:lnTo>
                    <a:pt x="73886" y="224452"/>
                  </a:lnTo>
                  <a:lnTo>
                    <a:pt x="73886" y="220106"/>
                  </a:lnTo>
                  <a:lnTo>
                    <a:pt x="76059" y="212655"/>
                  </a:lnTo>
                  <a:lnTo>
                    <a:pt x="81026" y="220106"/>
                  </a:lnTo>
                  <a:lnTo>
                    <a:pt x="86304" y="229730"/>
                  </a:lnTo>
                  <a:lnTo>
                    <a:pt x="112381" y="217933"/>
                  </a:lnTo>
                  <a:lnTo>
                    <a:pt x="139390" y="205205"/>
                  </a:lnTo>
                  <a:lnTo>
                    <a:pt x="163294" y="192476"/>
                  </a:lnTo>
                  <a:lnTo>
                    <a:pt x="165468" y="170435"/>
                  </a:lnTo>
                  <a:lnTo>
                    <a:pt x="168572" y="152429"/>
                  </a:lnTo>
                  <a:lnTo>
                    <a:pt x="172918" y="138459"/>
                  </a:lnTo>
                  <a:lnTo>
                    <a:pt x="173850" y="125731"/>
                  </a:lnTo>
                  <a:lnTo>
                    <a:pt x="173850" y="113313"/>
                  </a:lnTo>
                  <a:lnTo>
                    <a:pt x="172918" y="96238"/>
                  </a:lnTo>
                  <a:lnTo>
                    <a:pt x="166709" y="73886"/>
                  </a:lnTo>
                  <a:lnTo>
                    <a:pt x="170745" y="72955"/>
                  </a:lnTo>
                  <a:lnTo>
                    <a:pt x="172918" y="68609"/>
                  </a:lnTo>
                  <a:lnTo>
                    <a:pt x="176023" y="66746"/>
                  </a:lnTo>
                  <a:lnTo>
                    <a:pt x="180059" y="65504"/>
                  </a:lnTo>
                  <a:lnTo>
                    <a:pt x="183163" y="66746"/>
                  </a:lnTo>
                  <a:lnTo>
                    <a:pt x="186267" y="68609"/>
                  </a:lnTo>
                  <a:lnTo>
                    <a:pt x="190614" y="73886"/>
                  </a:lnTo>
                  <a:lnTo>
                    <a:pt x="200858" y="68609"/>
                  </a:lnTo>
                  <a:lnTo>
                    <a:pt x="208309" y="61468"/>
                  </a:lnTo>
                  <a:lnTo>
                    <a:pt x="217622" y="54018"/>
                  </a:lnTo>
                  <a:lnTo>
                    <a:pt x="230040" y="50603"/>
                  </a:lnTo>
                  <a:lnTo>
                    <a:pt x="230040" y="44394"/>
                  </a:lnTo>
                  <a:lnTo>
                    <a:pt x="230040" y="41289"/>
                  </a:lnTo>
                  <a:lnTo>
                    <a:pt x="229109" y="36943"/>
                  </a:lnTo>
                  <a:lnTo>
                    <a:pt x="226936" y="33839"/>
                  </a:lnTo>
                  <a:lnTo>
                    <a:pt x="219796" y="28561"/>
                  </a:lnTo>
                  <a:lnTo>
                    <a:pt x="212345" y="24215"/>
                  </a:lnTo>
                  <a:lnTo>
                    <a:pt x="200858" y="21110"/>
                  </a:lnTo>
                  <a:lnTo>
                    <a:pt x="192476" y="13660"/>
                  </a:lnTo>
                  <a:lnTo>
                    <a:pt x="183163" y="0"/>
                  </a:lnTo>
                  <a:lnTo>
                    <a:pt x="173850" y="9624"/>
                  </a:lnTo>
                  <a:lnTo>
                    <a:pt x="170745" y="24215"/>
                  </a:lnTo>
                  <a:lnTo>
                    <a:pt x="170745" y="43462"/>
                  </a:lnTo>
                  <a:lnTo>
                    <a:pt x="166709" y="43462"/>
                  </a:lnTo>
                  <a:lnTo>
                    <a:pt x="163294" y="44394"/>
                  </a:lnTo>
                  <a:lnTo>
                    <a:pt x="158327" y="44394"/>
                  </a:lnTo>
                  <a:lnTo>
                    <a:pt x="150877" y="46567"/>
                  </a:lnTo>
                  <a:lnTo>
                    <a:pt x="150877" y="48740"/>
                  </a:lnTo>
                  <a:lnTo>
                    <a:pt x="150877" y="50603"/>
                  </a:lnTo>
                  <a:lnTo>
                    <a:pt x="149014" y="51844"/>
                  </a:lnTo>
                  <a:lnTo>
                    <a:pt x="146841" y="54018"/>
                  </a:lnTo>
                  <a:lnTo>
                    <a:pt x="146841" y="63331"/>
                  </a:lnTo>
                  <a:lnTo>
                    <a:pt x="146841" y="70782"/>
                  </a:lnTo>
                  <a:lnTo>
                    <a:pt x="149014" y="73886"/>
                  </a:lnTo>
                  <a:lnTo>
                    <a:pt x="150877" y="78232"/>
                  </a:lnTo>
                  <a:lnTo>
                    <a:pt x="156154" y="81337"/>
                  </a:lnTo>
                  <a:lnTo>
                    <a:pt x="163294" y="81337"/>
                  </a:lnTo>
                  <a:lnTo>
                    <a:pt x="152118" y="98411"/>
                  </a:lnTo>
                  <a:lnTo>
                    <a:pt x="146841" y="111140"/>
                  </a:lnTo>
                  <a:lnTo>
                    <a:pt x="143737" y="125731"/>
                  </a:lnTo>
                  <a:lnTo>
                    <a:pt x="139390" y="138459"/>
                  </a:lnTo>
                  <a:lnTo>
                    <a:pt x="130077" y="150256"/>
                  </a:lnTo>
                  <a:lnTo>
                    <a:pt x="115486" y="162984"/>
                  </a:lnTo>
                  <a:lnTo>
                    <a:pt x="114555" y="165157"/>
                  </a:lnTo>
                  <a:lnTo>
                    <a:pt x="112381" y="165157"/>
                  </a:lnTo>
                  <a:lnTo>
                    <a:pt x="110208" y="165157"/>
                  </a:lnTo>
                  <a:lnTo>
                    <a:pt x="108346" y="162984"/>
                  </a:lnTo>
                  <a:lnTo>
                    <a:pt x="107104" y="159880"/>
                  </a:lnTo>
                  <a:lnTo>
                    <a:pt x="100895" y="162984"/>
                  </a:lnTo>
                  <a:lnTo>
                    <a:pt x="97790" y="168262"/>
                  </a:lnTo>
                  <a:lnTo>
                    <a:pt x="95617" y="172297"/>
                  </a:lnTo>
                  <a:lnTo>
                    <a:pt x="93754" y="177886"/>
                  </a:lnTo>
                  <a:lnTo>
                    <a:pt x="90650" y="183163"/>
                  </a:lnTo>
                  <a:lnTo>
                    <a:pt x="86304" y="188441"/>
                  </a:lnTo>
                  <a:lnTo>
                    <a:pt x="83200" y="188441"/>
                  </a:lnTo>
                  <a:lnTo>
                    <a:pt x="80095" y="188441"/>
                  </a:lnTo>
                  <a:lnTo>
                    <a:pt x="73886" y="187199"/>
                  </a:lnTo>
                  <a:lnTo>
                    <a:pt x="66435" y="187199"/>
                  </a:lnTo>
                  <a:lnTo>
                    <a:pt x="59295" y="188441"/>
                  </a:lnTo>
                  <a:lnTo>
                    <a:pt x="39426" y="197754"/>
                  </a:lnTo>
                  <a:lnTo>
                    <a:pt x="22663" y="212655"/>
                  </a:lnTo>
                  <a:lnTo>
                    <a:pt x="10245" y="229730"/>
                  </a:lnTo>
                  <a:lnTo>
                    <a:pt x="0" y="229730"/>
                  </a:lnTo>
                  <a:lnTo>
                    <a:pt x="3104" y="240285"/>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26" name="Freeform: Shape 218">
              <a:extLst>
                <a:ext uri="{FF2B5EF4-FFF2-40B4-BE49-F238E27FC236}">
                  <a16:creationId xmlns:a16="http://schemas.microsoft.com/office/drawing/2014/main" id="{829C5CD6-9C34-CEE2-962F-0473E1C926B9}"/>
                </a:ext>
              </a:extLst>
            </p:cNvPr>
            <p:cNvSpPr/>
            <p:nvPr/>
          </p:nvSpPr>
          <p:spPr>
            <a:xfrm>
              <a:off x="6968829" y="5832193"/>
              <a:ext cx="43462" cy="18627"/>
            </a:xfrm>
            <a:custGeom>
              <a:avLst/>
              <a:gdLst>
                <a:gd name="connsiteX0" fmla="*/ 0 w 43462"/>
                <a:gd name="connsiteY0" fmla="*/ 0 h 18626"/>
                <a:gd name="connsiteX1" fmla="*/ 0 w 43462"/>
                <a:gd name="connsiteY1" fmla="*/ 11797 h 18626"/>
                <a:gd name="connsiteX2" fmla="*/ 16764 w 43462"/>
                <a:gd name="connsiteY2" fmla="*/ 11797 h 18626"/>
                <a:gd name="connsiteX3" fmla="*/ 29182 w 43462"/>
                <a:gd name="connsiteY3" fmla="*/ 13970 h 18626"/>
                <a:gd name="connsiteX4" fmla="*/ 39737 w 43462"/>
                <a:gd name="connsiteY4" fmla="*/ 20179 h 18626"/>
                <a:gd name="connsiteX5" fmla="*/ 43773 w 43462"/>
                <a:gd name="connsiteY5" fmla="*/ 20179 h 18626"/>
                <a:gd name="connsiteX6" fmla="*/ 41910 w 43462"/>
                <a:gd name="connsiteY6" fmla="*/ 14901 h 18626"/>
                <a:gd name="connsiteX7" fmla="*/ 41910 w 43462"/>
                <a:gd name="connsiteY7" fmla="*/ 11797 h 18626"/>
                <a:gd name="connsiteX8" fmla="*/ 39737 w 43462"/>
                <a:gd name="connsiteY8" fmla="*/ 7451 h 18626"/>
                <a:gd name="connsiteX9" fmla="*/ 39737 w 43462"/>
                <a:gd name="connsiteY9" fmla="*/ 4346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62" h="18626">
                  <a:moveTo>
                    <a:pt x="0" y="0"/>
                  </a:moveTo>
                  <a:lnTo>
                    <a:pt x="0" y="11797"/>
                  </a:lnTo>
                  <a:lnTo>
                    <a:pt x="16764" y="11797"/>
                  </a:lnTo>
                  <a:lnTo>
                    <a:pt x="29182" y="13970"/>
                  </a:lnTo>
                  <a:lnTo>
                    <a:pt x="39737" y="20179"/>
                  </a:lnTo>
                  <a:lnTo>
                    <a:pt x="43773" y="20179"/>
                  </a:lnTo>
                  <a:lnTo>
                    <a:pt x="41910" y="14901"/>
                  </a:lnTo>
                  <a:lnTo>
                    <a:pt x="41910" y="11797"/>
                  </a:lnTo>
                  <a:lnTo>
                    <a:pt x="39737" y="7451"/>
                  </a:lnTo>
                  <a:lnTo>
                    <a:pt x="39737" y="4346"/>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27" name="Freeform: Shape 219">
              <a:extLst>
                <a:ext uri="{FF2B5EF4-FFF2-40B4-BE49-F238E27FC236}">
                  <a16:creationId xmlns:a16="http://schemas.microsoft.com/office/drawing/2014/main" id="{02FD92F9-8B02-7499-0E46-D6E04F00DF2E}"/>
                </a:ext>
              </a:extLst>
            </p:cNvPr>
            <p:cNvSpPr/>
            <p:nvPr/>
          </p:nvSpPr>
          <p:spPr>
            <a:xfrm>
              <a:off x="6983420" y="5324304"/>
              <a:ext cx="15522" cy="24836"/>
            </a:xfrm>
            <a:custGeom>
              <a:avLst/>
              <a:gdLst>
                <a:gd name="connsiteX0" fmla="*/ 10555 w 15522"/>
                <a:gd name="connsiteY0" fmla="*/ 22352 h 24835"/>
                <a:gd name="connsiteX1" fmla="*/ 14591 w 15522"/>
                <a:gd name="connsiteY1" fmla="*/ 17075 h 24835"/>
                <a:gd name="connsiteX2" fmla="*/ 16764 w 15522"/>
                <a:gd name="connsiteY2" fmla="*/ 11797 h 24835"/>
                <a:gd name="connsiteX3" fmla="*/ 16764 w 15522"/>
                <a:gd name="connsiteY3" fmla="*/ 7451 h 24835"/>
                <a:gd name="connsiteX4" fmla="*/ 14591 w 15522"/>
                <a:gd name="connsiteY4" fmla="*/ 4346 h 24835"/>
                <a:gd name="connsiteX5" fmla="*/ 14591 w 15522"/>
                <a:gd name="connsiteY5" fmla="*/ 2173 h 24835"/>
                <a:gd name="connsiteX6" fmla="*/ 12728 w 15522"/>
                <a:gd name="connsiteY6" fmla="*/ 2173 h 24835"/>
                <a:gd name="connsiteX7" fmla="*/ 9624 w 15522"/>
                <a:gd name="connsiteY7" fmla="*/ 0 h 24835"/>
                <a:gd name="connsiteX8" fmla="*/ 7451 w 15522"/>
                <a:gd name="connsiteY8" fmla="*/ 6519 h 24835"/>
                <a:gd name="connsiteX9" fmla="*/ 5277 w 15522"/>
                <a:gd name="connsiteY9" fmla="*/ 9624 h 24835"/>
                <a:gd name="connsiteX10" fmla="*/ 3415 w 15522"/>
                <a:gd name="connsiteY10" fmla="*/ 13660 h 24835"/>
                <a:gd name="connsiteX11" fmla="*/ 0 w 15522"/>
                <a:gd name="connsiteY11" fmla="*/ 14901 h 24835"/>
                <a:gd name="connsiteX12" fmla="*/ 0 w 15522"/>
                <a:gd name="connsiteY12" fmla="*/ 27630 h 24835"/>
                <a:gd name="connsiteX13" fmla="*/ 9624 w 15522"/>
                <a:gd name="connsiteY13" fmla="*/ 27630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22" h="24835">
                  <a:moveTo>
                    <a:pt x="10555" y="22352"/>
                  </a:moveTo>
                  <a:lnTo>
                    <a:pt x="14591" y="17075"/>
                  </a:lnTo>
                  <a:lnTo>
                    <a:pt x="16764" y="11797"/>
                  </a:lnTo>
                  <a:lnTo>
                    <a:pt x="16764" y="7451"/>
                  </a:lnTo>
                  <a:lnTo>
                    <a:pt x="14591" y="4346"/>
                  </a:lnTo>
                  <a:lnTo>
                    <a:pt x="14591" y="2173"/>
                  </a:lnTo>
                  <a:lnTo>
                    <a:pt x="12728" y="2173"/>
                  </a:lnTo>
                  <a:lnTo>
                    <a:pt x="9624" y="0"/>
                  </a:lnTo>
                  <a:lnTo>
                    <a:pt x="7451" y="6519"/>
                  </a:lnTo>
                  <a:lnTo>
                    <a:pt x="5277" y="9624"/>
                  </a:lnTo>
                  <a:lnTo>
                    <a:pt x="3415" y="13660"/>
                  </a:lnTo>
                  <a:lnTo>
                    <a:pt x="0" y="14901"/>
                  </a:lnTo>
                  <a:lnTo>
                    <a:pt x="0" y="27630"/>
                  </a:lnTo>
                  <a:lnTo>
                    <a:pt x="9624" y="2763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28" name="Freeform: Shape 220">
              <a:extLst>
                <a:ext uri="{FF2B5EF4-FFF2-40B4-BE49-F238E27FC236}">
                  <a16:creationId xmlns:a16="http://schemas.microsoft.com/office/drawing/2014/main" id="{A655C588-E9A5-E53C-E36F-3CF563F87462}"/>
                </a:ext>
              </a:extLst>
            </p:cNvPr>
            <p:cNvSpPr/>
            <p:nvPr/>
          </p:nvSpPr>
          <p:spPr>
            <a:xfrm>
              <a:off x="6832543" y="5765758"/>
              <a:ext cx="99343" cy="108656"/>
            </a:xfrm>
            <a:custGeom>
              <a:avLst/>
              <a:gdLst>
                <a:gd name="connsiteX0" fmla="*/ 63641 w 99342"/>
                <a:gd name="connsiteY0" fmla="*/ 107725 h 108656"/>
                <a:gd name="connsiteX1" fmla="*/ 67677 w 99342"/>
                <a:gd name="connsiteY1" fmla="*/ 107725 h 108656"/>
                <a:gd name="connsiteX2" fmla="*/ 63641 w 99342"/>
                <a:gd name="connsiteY2" fmla="*/ 88787 h 108656"/>
                <a:gd name="connsiteX3" fmla="*/ 60537 w 99342"/>
                <a:gd name="connsiteY3" fmla="*/ 78232 h 108656"/>
                <a:gd name="connsiteX4" fmla="*/ 53086 w 99342"/>
                <a:gd name="connsiteY4" fmla="*/ 66435 h 108656"/>
                <a:gd name="connsiteX5" fmla="*/ 46877 w 99342"/>
                <a:gd name="connsiteY5" fmla="*/ 53707 h 108656"/>
                <a:gd name="connsiteX6" fmla="*/ 54017 w 99342"/>
                <a:gd name="connsiteY6" fmla="*/ 50603 h 108656"/>
                <a:gd name="connsiteX7" fmla="*/ 61468 w 99342"/>
                <a:gd name="connsiteY7" fmla="*/ 46567 h 108656"/>
                <a:gd name="connsiteX8" fmla="*/ 67677 w 99342"/>
                <a:gd name="connsiteY8" fmla="*/ 43152 h 108656"/>
                <a:gd name="connsiteX9" fmla="*/ 70781 w 99342"/>
                <a:gd name="connsiteY9" fmla="*/ 43152 h 108656"/>
                <a:gd name="connsiteX10" fmla="*/ 70781 w 99342"/>
                <a:gd name="connsiteY10" fmla="*/ 33838 h 108656"/>
                <a:gd name="connsiteX11" fmla="*/ 50913 w 99342"/>
                <a:gd name="connsiteY11" fmla="*/ 39116 h 108656"/>
                <a:gd name="connsiteX12" fmla="*/ 31355 w 99342"/>
                <a:gd name="connsiteY12" fmla="*/ 46567 h 108656"/>
                <a:gd name="connsiteX13" fmla="*/ 29182 w 99342"/>
                <a:gd name="connsiteY13" fmla="*/ 43152 h 108656"/>
                <a:gd name="connsiteX14" fmla="*/ 27009 w 99342"/>
                <a:gd name="connsiteY14" fmla="*/ 40979 h 108656"/>
                <a:gd name="connsiteX15" fmla="*/ 27009 w 99342"/>
                <a:gd name="connsiteY15" fmla="*/ 39116 h 108656"/>
                <a:gd name="connsiteX16" fmla="*/ 23904 w 99342"/>
                <a:gd name="connsiteY16" fmla="*/ 36943 h 108656"/>
                <a:gd name="connsiteX17" fmla="*/ 23904 w 99342"/>
                <a:gd name="connsiteY17" fmla="*/ 26388 h 108656"/>
                <a:gd name="connsiteX18" fmla="*/ 43773 w 99342"/>
                <a:gd name="connsiteY18" fmla="*/ 24215 h 108656"/>
                <a:gd name="connsiteX19" fmla="*/ 60537 w 99342"/>
                <a:gd name="connsiteY19" fmla="*/ 24215 h 108656"/>
                <a:gd name="connsiteX20" fmla="*/ 80095 w 99342"/>
                <a:gd name="connsiteY20" fmla="*/ 26388 h 108656"/>
                <a:gd name="connsiteX21" fmla="*/ 85373 w 99342"/>
                <a:gd name="connsiteY21" fmla="*/ 21110 h 108656"/>
                <a:gd name="connsiteX22" fmla="*/ 90650 w 99342"/>
                <a:gd name="connsiteY22" fmla="*/ 14591 h 108656"/>
                <a:gd name="connsiteX23" fmla="*/ 96859 w 99342"/>
                <a:gd name="connsiteY23" fmla="*/ 9313 h 108656"/>
                <a:gd name="connsiteX24" fmla="*/ 96859 w 99342"/>
                <a:gd name="connsiteY24" fmla="*/ 7140 h 108656"/>
                <a:gd name="connsiteX25" fmla="*/ 97790 w 99342"/>
                <a:gd name="connsiteY25" fmla="*/ 7140 h 108656"/>
                <a:gd name="connsiteX26" fmla="*/ 99963 w 99342"/>
                <a:gd name="connsiteY26" fmla="*/ 6209 h 108656"/>
                <a:gd name="connsiteX27" fmla="*/ 96859 w 99342"/>
                <a:gd name="connsiteY27" fmla="*/ 6209 h 108656"/>
                <a:gd name="connsiteX28" fmla="*/ 96859 w 99342"/>
                <a:gd name="connsiteY28" fmla="*/ 4036 h 108656"/>
                <a:gd name="connsiteX29" fmla="*/ 94686 w 99342"/>
                <a:gd name="connsiteY29" fmla="*/ 4036 h 108656"/>
                <a:gd name="connsiteX30" fmla="*/ 94686 w 99342"/>
                <a:gd name="connsiteY30" fmla="*/ 1863 h 108656"/>
                <a:gd name="connsiteX31" fmla="*/ 94686 w 99342"/>
                <a:gd name="connsiteY31" fmla="*/ 0 h 108656"/>
                <a:gd name="connsiteX32" fmla="*/ 92823 w 99342"/>
                <a:gd name="connsiteY32" fmla="*/ 0 h 108656"/>
                <a:gd name="connsiteX33" fmla="*/ 90650 w 99342"/>
                <a:gd name="connsiteY33" fmla="*/ 0 h 108656"/>
                <a:gd name="connsiteX34" fmla="*/ 80095 w 99342"/>
                <a:gd name="connsiteY34" fmla="*/ 6209 h 108656"/>
                <a:gd name="connsiteX35" fmla="*/ 68608 w 99342"/>
                <a:gd name="connsiteY35" fmla="*/ 9313 h 108656"/>
                <a:gd name="connsiteX36" fmla="*/ 60537 w 99342"/>
                <a:gd name="connsiteY36" fmla="*/ 11486 h 108656"/>
                <a:gd name="connsiteX37" fmla="*/ 49050 w 99342"/>
                <a:gd name="connsiteY37" fmla="*/ 11486 h 108656"/>
                <a:gd name="connsiteX38" fmla="*/ 31355 w 99342"/>
                <a:gd name="connsiteY38" fmla="*/ 6209 h 108656"/>
                <a:gd name="connsiteX39" fmla="*/ 27009 w 99342"/>
                <a:gd name="connsiteY39" fmla="*/ 11486 h 108656"/>
                <a:gd name="connsiteX40" fmla="*/ 19868 w 99342"/>
                <a:gd name="connsiteY40" fmla="*/ 22042 h 108656"/>
                <a:gd name="connsiteX41" fmla="*/ 12418 w 99342"/>
                <a:gd name="connsiteY41" fmla="*/ 35701 h 108656"/>
                <a:gd name="connsiteX42" fmla="*/ 5277 w 99342"/>
                <a:gd name="connsiteY42" fmla="*/ 50603 h 108656"/>
                <a:gd name="connsiteX43" fmla="*/ 0 w 99342"/>
                <a:gd name="connsiteY43" fmla="*/ 61158 h 108656"/>
                <a:gd name="connsiteX44" fmla="*/ 0 w 99342"/>
                <a:gd name="connsiteY44" fmla="*/ 70782 h 108656"/>
                <a:gd name="connsiteX45" fmla="*/ 4036 w 99342"/>
                <a:gd name="connsiteY45" fmla="*/ 80405 h 108656"/>
                <a:gd name="connsiteX46" fmla="*/ 7140 w 99342"/>
                <a:gd name="connsiteY46" fmla="*/ 86614 h 108656"/>
                <a:gd name="connsiteX47" fmla="*/ 9313 w 99342"/>
                <a:gd name="connsiteY47" fmla="*/ 94065 h 108656"/>
                <a:gd name="connsiteX48" fmla="*/ 7140 w 99342"/>
                <a:gd name="connsiteY48" fmla="*/ 107725 h 108656"/>
                <a:gd name="connsiteX49" fmla="*/ 9313 w 99342"/>
                <a:gd name="connsiteY49" fmla="*/ 107725 h 108656"/>
                <a:gd name="connsiteX50" fmla="*/ 9313 w 99342"/>
                <a:gd name="connsiteY50" fmla="*/ 108966 h 108656"/>
                <a:gd name="connsiteX51" fmla="*/ 11486 w 99342"/>
                <a:gd name="connsiteY51" fmla="*/ 108966 h 108656"/>
                <a:gd name="connsiteX52" fmla="*/ 11486 w 99342"/>
                <a:gd name="connsiteY52" fmla="*/ 110829 h 108656"/>
                <a:gd name="connsiteX53" fmla="*/ 27009 w 99342"/>
                <a:gd name="connsiteY53" fmla="*/ 110829 h 108656"/>
                <a:gd name="connsiteX54" fmla="*/ 27009 w 99342"/>
                <a:gd name="connsiteY54" fmla="*/ 70782 h 108656"/>
                <a:gd name="connsiteX55" fmla="*/ 36322 w 99342"/>
                <a:gd name="connsiteY55" fmla="*/ 83510 h 108656"/>
                <a:gd name="connsiteX56" fmla="*/ 45946 w 99342"/>
                <a:gd name="connsiteY56" fmla="*/ 96238 h 108656"/>
                <a:gd name="connsiteX57" fmla="*/ 56191 w 99342"/>
                <a:gd name="connsiteY57" fmla="*/ 107725 h 108656"/>
                <a:gd name="connsiteX58" fmla="*/ 58364 w 99342"/>
                <a:gd name="connsiteY58" fmla="*/ 107725 h 108656"/>
                <a:gd name="connsiteX59" fmla="*/ 58364 w 99342"/>
                <a:gd name="connsiteY59" fmla="*/ 108966 h 108656"/>
                <a:gd name="connsiteX60" fmla="*/ 60537 w 99342"/>
                <a:gd name="connsiteY60" fmla="*/ 108966 h 108656"/>
                <a:gd name="connsiteX61" fmla="*/ 63641 w 99342"/>
                <a:gd name="connsiteY61" fmla="*/ 110829 h 10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9342" h="108656">
                  <a:moveTo>
                    <a:pt x="63641" y="107725"/>
                  </a:moveTo>
                  <a:lnTo>
                    <a:pt x="67677" y="107725"/>
                  </a:lnTo>
                  <a:lnTo>
                    <a:pt x="63641" y="88787"/>
                  </a:lnTo>
                  <a:lnTo>
                    <a:pt x="60537" y="78232"/>
                  </a:lnTo>
                  <a:lnTo>
                    <a:pt x="53086" y="66435"/>
                  </a:lnTo>
                  <a:lnTo>
                    <a:pt x="46877" y="53707"/>
                  </a:lnTo>
                  <a:lnTo>
                    <a:pt x="54017" y="50603"/>
                  </a:lnTo>
                  <a:lnTo>
                    <a:pt x="61468" y="46567"/>
                  </a:lnTo>
                  <a:lnTo>
                    <a:pt x="67677" y="43152"/>
                  </a:lnTo>
                  <a:lnTo>
                    <a:pt x="70781" y="43152"/>
                  </a:lnTo>
                  <a:lnTo>
                    <a:pt x="70781" y="33838"/>
                  </a:lnTo>
                  <a:lnTo>
                    <a:pt x="50913" y="39116"/>
                  </a:lnTo>
                  <a:lnTo>
                    <a:pt x="31355" y="46567"/>
                  </a:lnTo>
                  <a:lnTo>
                    <a:pt x="29182" y="43152"/>
                  </a:lnTo>
                  <a:lnTo>
                    <a:pt x="27009" y="40979"/>
                  </a:lnTo>
                  <a:lnTo>
                    <a:pt x="27009" y="39116"/>
                  </a:lnTo>
                  <a:lnTo>
                    <a:pt x="23904" y="36943"/>
                  </a:lnTo>
                  <a:lnTo>
                    <a:pt x="23904" y="26388"/>
                  </a:lnTo>
                  <a:lnTo>
                    <a:pt x="43773" y="24215"/>
                  </a:lnTo>
                  <a:lnTo>
                    <a:pt x="60537" y="24215"/>
                  </a:lnTo>
                  <a:lnTo>
                    <a:pt x="80095" y="26388"/>
                  </a:lnTo>
                  <a:lnTo>
                    <a:pt x="85373" y="21110"/>
                  </a:lnTo>
                  <a:lnTo>
                    <a:pt x="90650" y="14591"/>
                  </a:lnTo>
                  <a:lnTo>
                    <a:pt x="96859" y="9313"/>
                  </a:lnTo>
                  <a:lnTo>
                    <a:pt x="96859" y="7140"/>
                  </a:lnTo>
                  <a:lnTo>
                    <a:pt x="97790" y="7140"/>
                  </a:lnTo>
                  <a:lnTo>
                    <a:pt x="99963" y="6209"/>
                  </a:lnTo>
                  <a:lnTo>
                    <a:pt x="96859" y="6209"/>
                  </a:lnTo>
                  <a:lnTo>
                    <a:pt x="96859" y="4036"/>
                  </a:lnTo>
                  <a:lnTo>
                    <a:pt x="94686" y="4036"/>
                  </a:lnTo>
                  <a:lnTo>
                    <a:pt x="94686" y="1863"/>
                  </a:lnTo>
                  <a:lnTo>
                    <a:pt x="94686" y="0"/>
                  </a:lnTo>
                  <a:lnTo>
                    <a:pt x="92823" y="0"/>
                  </a:lnTo>
                  <a:lnTo>
                    <a:pt x="90650" y="0"/>
                  </a:lnTo>
                  <a:lnTo>
                    <a:pt x="80095" y="6209"/>
                  </a:lnTo>
                  <a:lnTo>
                    <a:pt x="68608" y="9313"/>
                  </a:lnTo>
                  <a:lnTo>
                    <a:pt x="60537" y="11486"/>
                  </a:lnTo>
                  <a:lnTo>
                    <a:pt x="49050" y="11486"/>
                  </a:lnTo>
                  <a:lnTo>
                    <a:pt x="31355" y="6209"/>
                  </a:lnTo>
                  <a:lnTo>
                    <a:pt x="27009" y="11486"/>
                  </a:lnTo>
                  <a:lnTo>
                    <a:pt x="19868" y="22042"/>
                  </a:lnTo>
                  <a:lnTo>
                    <a:pt x="12418" y="35701"/>
                  </a:lnTo>
                  <a:lnTo>
                    <a:pt x="5277" y="50603"/>
                  </a:lnTo>
                  <a:lnTo>
                    <a:pt x="0" y="61158"/>
                  </a:lnTo>
                  <a:lnTo>
                    <a:pt x="0" y="70782"/>
                  </a:lnTo>
                  <a:lnTo>
                    <a:pt x="4036" y="80405"/>
                  </a:lnTo>
                  <a:lnTo>
                    <a:pt x="7140" y="86614"/>
                  </a:lnTo>
                  <a:lnTo>
                    <a:pt x="9313" y="94065"/>
                  </a:lnTo>
                  <a:lnTo>
                    <a:pt x="7140" y="107725"/>
                  </a:lnTo>
                  <a:lnTo>
                    <a:pt x="9313" y="107725"/>
                  </a:lnTo>
                  <a:lnTo>
                    <a:pt x="9313" y="108966"/>
                  </a:lnTo>
                  <a:lnTo>
                    <a:pt x="11486" y="108966"/>
                  </a:lnTo>
                  <a:lnTo>
                    <a:pt x="11486" y="110829"/>
                  </a:lnTo>
                  <a:lnTo>
                    <a:pt x="27009" y="110829"/>
                  </a:lnTo>
                  <a:lnTo>
                    <a:pt x="27009" y="70782"/>
                  </a:lnTo>
                  <a:lnTo>
                    <a:pt x="36322" y="83510"/>
                  </a:lnTo>
                  <a:lnTo>
                    <a:pt x="45946" y="96238"/>
                  </a:lnTo>
                  <a:lnTo>
                    <a:pt x="56191" y="107725"/>
                  </a:lnTo>
                  <a:lnTo>
                    <a:pt x="58364" y="107725"/>
                  </a:lnTo>
                  <a:lnTo>
                    <a:pt x="58364" y="108966"/>
                  </a:lnTo>
                  <a:lnTo>
                    <a:pt x="60537" y="108966"/>
                  </a:lnTo>
                  <a:lnTo>
                    <a:pt x="63641" y="110829"/>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29" name="Freeform: Shape 221">
              <a:extLst>
                <a:ext uri="{FF2B5EF4-FFF2-40B4-BE49-F238E27FC236}">
                  <a16:creationId xmlns:a16="http://schemas.microsoft.com/office/drawing/2014/main" id="{EB8F7EA2-D216-C894-AC43-82DE5308D9B4}"/>
                </a:ext>
              </a:extLst>
            </p:cNvPr>
            <p:cNvSpPr/>
            <p:nvPr/>
          </p:nvSpPr>
          <p:spPr>
            <a:xfrm>
              <a:off x="7352229" y="5852372"/>
              <a:ext cx="21731" cy="34149"/>
            </a:xfrm>
            <a:custGeom>
              <a:avLst/>
              <a:gdLst>
                <a:gd name="connsiteX0" fmla="*/ 18937 w 21731"/>
                <a:gd name="connsiteY0" fmla="*/ 18937 h 34149"/>
                <a:gd name="connsiteX1" fmla="*/ 11487 w 21731"/>
                <a:gd name="connsiteY1" fmla="*/ 7451 h 34149"/>
                <a:gd name="connsiteX2" fmla="*/ 0 w 21731"/>
                <a:gd name="connsiteY2" fmla="*/ 0 h 34149"/>
                <a:gd name="connsiteX3" fmla="*/ 2173 w 21731"/>
                <a:gd name="connsiteY3" fmla="*/ 13660 h 34149"/>
                <a:gd name="connsiteX4" fmla="*/ 4346 w 21731"/>
                <a:gd name="connsiteY4" fmla="*/ 22352 h 34149"/>
                <a:gd name="connsiteX5" fmla="*/ 7451 w 21731"/>
                <a:gd name="connsiteY5" fmla="*/ 31666 h 34149"/>
                <a:gd name="connsiteX6" fmla="*/ 20800 w 21731"/>
                <a:gd name="connsiteY6" fmla="*/ 36943 h 34149"/>
                <a:gd name="connsiteX7" fmla="*/ 20800 w 21731"/>
                <a:gd name="connsiteY7" fmla="*/ 31666 h 34149"/>
                <a:gd name="connsiteX8" fmla="*/ 24215 w 21731"/>
                <a:gd name="connsiteY8" fmla="*/ 31666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1" h="34149">
                  <a:moveTo>
                    <a:pt x="18937" y="18937"/>
                  </a:moveTo>
                  <a:lnTo>
                    <a:pt x="11487" y="7451"/>
                  </a:lnTo>
                  <a:lnTo>
                    <a:pt x="0" y="0"/>
                  </a:lnTo>
                  <a:lnTo>
                    <a:pt x="2173" y="13660"/>
                  </a:lnTo>
                  <a:lnTo>
                    <a:pt x="4346" y="22352"/>
                  </a:lnTo>
                  <a:lnTo>
                    <a:pt x="7451" y="31666"/>
                  </a:lnTo>
                  <a:lnTo>
                    <a:pt x="20800" y="36943"/>
                  </a:lnTo>
                  <a:lnTo>
                    <a:pt x="20800" y="31666"/>
                  </a:lnTo>
                  <a:lnTo>
                    <a:pt x="24215" y="31666"/>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30" name="Freeform: Shape 222">
              <a:extLst>
                <a:ext uri="{FF2B5EF4-FFF2-40B4-BE49-F238E27FC236}">
                  <a16:creationId xmlns:a16="http://schemas.microsoft.com/office/drawing/2014/main" id="{3D88FF31-2750-7631-BD1B-90E04C64A59A}"/>
                </a:ext>
              </a:extLst>
            </p:cNvPr>
            <p:cNvSpPr/>
            <p:nvPr/>
          </p:nvSpPr>
          <p:spPr>
            <a:xfrm>
              <a:off x="6269084" y="5666105"/>
              <a:ext cx="24836" cy="55880"/>
            </a:xfrm>
            <a:custGeom>
              <a:avLst/>
              <a:gdLst>
                <a:gd name="connsiteX0" fmla="*/ 23904 w 24835"/>
                <a:gd name="connsiteY0" fmla="*/ 41289 h 55880"/>
                <a:gd name="connsiteX1" fmla="*/ 23904 w 24835"/>
                <a:gd name="connsiteY1" fmla="*/ 39116 h 55880"/>
                <a:gd name="connsiteX2" fmla="*/ 23904 w 24835"/>
                <a:gd name="connsiteY2" fmla="*/ 20179 h 55880"/>
                <a:gd name="connsiteX3" fmla="*/ 17695 w 24835"/>
                <a:gd name="connsiteY3" fmla="*/ 7451 h 55880"/>
                <a:gd name="connsiteX4" fmla="*/ 7140 w 24835"/>
                <a:gd name="connsiteY4" fmla="*/ 0 h 55880"/>
                <a:gd name="connsiteX5" fmla="*/ 4967 w 24835"/>
                <a:gd name="connsiteY5" fmla="*/ 5278 h 55880"/>
                <a:gd name="connsiteX6" fmla="*/ 4036 w 24835"/>
                <a:gd name="connsiteY6" fmla="*/ 9624 h 55880"/>
                <a:gd name="connsiteX7" fmla="*/ 1863 w 24835"/>
                <a:gd name="connsiteY7" fmla="*/ 11797 h 55880"/>
                <a:gd name="connsiteX8" fmla="*/ 0 w 24835"/>
                <a:gd name="connsiteY8" fmla="*/ 14901 h 55880"/>
                <a:gd name="connsiteX9" fmla="*/ 0 w 24835"/>
                <a:gd name="connsiteY9" fmla="*/ 36943 h 55880"/>
                <a:gd name="connsiteX10" fmla="*/ 7140 w 24835"/>
                <a:gd name="connsiteY10" fmla="*/ 51844 h 55880"/>
                <a:gd name="connsiteX11" fmla="*/ 9313 w 24835"/>
                <a:gd name="connsiteY11" fmla="*/ 54018 h 55880"/>
                <a:gd name="connsiteX12" fmla="*/ 10244 w 24835"/>
                <a:gd name="connsiteY12" fmla="*/ 54018 h 55880"/>
                <a:gd name="connsiteX13" fmla="*/ 12418 w 24835"/>
                <a:gd name="connsiteY13" fmla="*/ 56191 h 55880"/>
                <a:gd name="connsiteX14" fmla="*/ 14591 w 24835"/>
                <a:gd name="connsiteY14" fmla="*/ 56191 h 55880"/>
                <a:gd name="connsiteX15" fmla="*/ 17695 w 24835"/>
                <a:gd name="connsiteY15" fmla="*/ 54018 h 55880"/>
                <a:gd name="connsiteX16" fmla="*/ 19558 w 24835"/>
                <a:gd name="connsiteY16" fmla="*/ 49671 h 55880"/>
                <a:gd name="connsiteX17" fmla="*/ 23904 w 24835"/>
                <a:gd name="connsiteY17" fmla="*/ 48740 h 55880"/>
                <a:gd name="connsiteX18" fmla="*/ 27009 w 24835"/>
                <a:gd name="connsiteY18" fmla="*/ 48740 h 55880"/>
                <a:gd name="connsiteX19" fmla="*/ 27009 w 24835"/>
                <a:gd name="connsiteY19" fmla="*/ 44394 h 55880"/>
                <a:gd name="connsiteX20" fmla="*/ 27009 w 24835"/>
                <a:gd name="connsiteY20" fmla="*/ 42221 h 55880"/>
                <a:gd name="connsiteX21" fmla="*/ 24836 w 24835"/>
                <a:gd name="connsiteY21" fmla="*/ 41289 h 5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835" h="55880">
                  <a:moveTo>
                    <a:pt x="23904" y="41289"/>
                  </a:moveTo>
                  <a:lnTo>
                    <a:pt x="23904" y="39116"/>
                  </a:lnTo>
                  <a:lnTo>
                    <a:pt x="23904" y="20179"/>
                  </a:lnTo>
                  <a:lnTo>
                    <a:pt x="17695" y="7451"/>
                  </a:lnTo>
                  <a:lnTo>
                    <a:pt x="7140" y="0"/>
                  </a:lnTo>
                  <a:lnTo>
                    <a:pt x="4967" y="5278"/>
                  </a:lnTo>
                  <a:lnTo>
                    <a:pt x="4036" y="9624"/>
                  </a:lnTo>
                  <a:lnTo>
                    <a:pt x="1863" y="11797"/>
                  </a:lnTo>
                  <a:lnTo>
                    <a:pt x="0" y="14901"/>
                  </a:lnTo>
                  <a:lnTo>
                    <a:pt x="0" y="36943"/>
                  </a:lnTo>
                  <a:lnTo>
                    <a:pt x="7140" y="51844"/>
                  </a:lnTo>
                  <a:lnTo>
                    <a:pt x="9313" y="54018"/>
                  </a:lnTo>
                  <a:lnTo>
                    <a:pt x="10244" y="54018"/>
                  </a:lnTo>
                  <a:lnTo>
                    <a:pt x="12418" y="56191"/>
                  </a:lnTo>
                  <a:lnTo>
                    <a:pt x="14591" y="56191"/>
                  </a:lnTo>
                  <a:lnTo>
                    <a:pt x="17695" y="54018"/>
                  </a:lnTo>
                  <a:lnTo>
                    <a:pt x="19558" y="49671"/>
                  </a:lnTo>
                  <a:lnTo>
                    <a:pt x="23904" y="48740"/>
                  </a:lnTo>
                  <a:lnTo>
                    <a:pt x="27009" y="48740"/>
                  </a:lnTo>
                  <a:lnTo>
                    <a:pt x="27009" y="44394"/>
                  </a:lnTo>
                  <a:lnTo>
                    <a:pt x="27009" y="42221"/>
                  </a:lnTo>
                  <a:lnTo>
                    <a:pt x="24836" y="41289"/>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31" name="Freeform: Shape 223">
              <a:extLst>
                <a:ext uri="{FF2B5EF4-FFF2-40B4-BE49-F238E27FC236}">
                  <a16:creationId xmlns:a16="http://schemas.microsoft.com/office/drawing/2014/main" id="{85F85405-727C-99AB-3959-A575C17789C1}"/>
                </a:ext>
              </a:extLst>
            </p:cNvPr>
            <p:cNvSpPr/>
            <p:nvPr/>
          </p:nvSpPr>
          <p:spPr>
            <a:xfrm>
              <a:off x="6752448" y="5941160"/>
              <a:ext cx="599160" cy="468773"/>
            </a:xfrm>
            <a:custGeom>
              <a:avLst/>
              <a:gdLst>
                <a:gd name="connsiteX0" fmla="*/ 587363 w 599160"/>
                <a:gd name="connsiteY0" fmla="*/ 227557 h 468773"/>
                <a:gd name="connsiteX1" fmla="*/ 578050 w 599160"/>
                <a:gd name="connsiteY1" fmla="*/ 214828 h 468773"/>
                <a:gd name="connsiteX2" fmla="*/ 567495 w 599160"/>
                <a:gd name="connsiteY2" fmla="*/ 202100 h 468773"/>
                <a:gd name="connsiteX3" fmla="*/ 560355 w 599160"/>
                <a:gd name="connsiteY3" fmla="*/ 183163 h 468773"/>
                <a:gd name="connsiteX4" fmla="*/ 540486 w 599160"/>
                <a:gd name="connsiteY4" fmla="*/ 183163 h 468773"/>
                <a:gd name="connsiteX5" fmla="*/ 536450 w 599160"/>
                <a:gd name="connsiteY5" fmla="*/ 165157 h 468773"/>
                <a:gd name="connsiteX6" fmla="*/ 526826 w 599160"/>
                <a:gd name="connsiteY6" fmla="*/ 151498 h 468773"/>
                <a:gd name="connsiteX7" fmla="*/ 523722 w 599160"/>
                <a:gd name="connsiteY7" fmla="*/ 146220 h 468773"/>
                <a:gd name="connsiteX8" fmla="*/ 520617 w 599160"/>
                <a:gd name="connsiteY8" fmla="*/ 143115 h 468773"/>
                <a:gd name="connsiteX9" fmla="*/ 514408 w 599160"/>
                <a:gd name="connsiteY9" fmla="*/ 140942 h 468773"/>
                <a:gd name="connsiteX10" fmla="*/ 509131 w 599160"/>
                <a:gd name="connsiteY10" fmla="*/ 138769 h 468773"/>
                <a:gd name="connsiteX11" fmla="*/ 499818 w 599160"/>
                <a:gd name="connsiteY11" fmla="*/ 138769 h 468773"/>
                <a:gd name="connsiteX12" fmla="*/ 496713 w 599160"/>
                <a:gd name="connsiteY12" fmla="*/ 129145 h 468773"/>
                <a:gd name="connsiteX13" fmla="*/ 492677 w 599160"/>
                <a:gd name="connsiteY13" fmla="*/ 116417 h 468773"/>
                <a:gd name="connsiteX14" fmla="*/ 487400 w 599160"/>
                <a:gd name="connsiteY14" fmla="*/ 98411 h 468773"/>
                <a:gd name="connsiteX15" fmla="*/ 484295 w 599160"/>
                <a:gd name="connsiteY15" fmla="*/ 83820 h 468773"/>
                <a:gd name="connsiteX16" fmla="*/ 479949 w 599160"/>
                <a:gd name="connsiteY16" fmla="*/ 71092 h 468773"/>
                <a:gd name="connsiteX17" fmla="*/ 479949 w 599160"/>
                <a:gd name="connsiteY17" fmla="*/ 64573 h 468773"/>
                <a:gd name="connsiteX18" fmla="*/ 476845 w 599160"/>
                <a:gd name="connsiteY18" fmla="*/ 63641 h 468773"/>
                <a:gd name="connsiteX19" fmla="*/ 472809 w 599160"/>
                <a:gd name="connsiteY19" fmla="*/ 63641 h 468773"/>
                <a:gd name="connsiteX20" fmla="*/ 467531 w 599160"/>
                <a:gd name="connsiteY20" fmla="*/ 61468 h 468773"/>
                <a:gd name="connsiteX21" fmla="*/ 463496 w 599160"/>
                <a:gd name="connsiteY21" fmla="*/ 61468 h 468773"/>
                <a:gd name="connsiteX22" fmla="*/ 458218 w 599160"/>
                <a:gd name="connsiteY22" fmla="*/ 59295 h 468773"/>
                <a:gd name="connsiteX23" fmla="*/ 456045 w 599160"/>
                <a:gd name="connsiteY23" fmla="*/ 57122 h 468773"/>
                <a:gd name="connsiteX24" fmla="*/ 452940 w 599160"/>
                <a:gd name="connsiteY24" fmla="*/ 49982 h 468773"/>
                <a:gd name="connsiteX25" fmla="*/ 448905 w 599160"/>
                <a:gd name="connsiteY25" fmla="*/ 37253 h 468773"/>
                <a:gd name="connsiteX26" fmla="*/ 443627 w 599160"/>
                <a:gd name="connsiteY26" fmla="*/ 22352 h 468773"/>
                <a:gd name="connsiteX27" fmla="*/ 441454 w 599160"/>
                <a:gd name="connsiteY27" fmla="*/ 9624 h 468773"/>
                <a:gd name="connsiteX28" fmla="*/ 440523 w 599160"/>
                <a:gd name="connsiteY28" fmla="*/ 0 h 468773"/>
                <a:gd name="connsiteX29" fmla="*/ 436487 w 599160"/>
                <a:gd name="connsiteY29" fmla="*/ 0 h 468773"/>
                <a:gd name="connsiteX30" fmla="*/ 431209 w 599160"/>
                <a:gd name="connsiteY30" fmla="*/ 19247 h 468773"/>
                <a:gd name="connsiteX31" fmla="*/ 426863 w 599160"/>
                <a:gd name="connsiteY31" fmla="*/ 42531 h 468773"/>
                <a:gd name="connsiteX32" fmla="*/ 425931 w 599160"/>
                <a:gd name="connsiteY32" fmla="*/ 66746 h 468773"/>
                <a:gd name="connsiteX33" fmla="*/ 420654 w 599160"/>
                <a:gd name="connsiteY33" fmla="*/ 91271 h 468773"/>
                <a:gd name="connsiteX34" fmla="*/ 411341 w 599160"/>
                <a:gd name="connsiteY34" fmla="*/ 105862 h 468773"/>
                <a:gd name="connsiteX35" fmla="*/ 398923 w 599160"/>
                <a:gd name="connsiteY35" fmla="*/ 105862 h 468773"/>
                <a:gd name="connsiteX36" fmla="*/ 382159 w 599160"/>
                <a:gd name="connsiteY36" fmla="*/ 100584 h 468773"/>
                <a:gd name="connsiteX37" fmla="*/ 365395 w 599160"/>
                <a:gd name="connsiteY37" fmla="*/ 91271 h 468773"/>
                <a:gd name="connsiteX38" fmla="*/ 348941 w 599160"/>
                <a:gd name="connsiteY38" fmla="*/ 81647 h 468773"/>
                <a:gd name="connsiteX39" fmla="*/ 336213 w 599160"/>
                <a:gd name="connsiteY39" fmla="*/ 74196 h 468773"/>
                <a:gd name="connsiteX40" fmla="*/ 343663 w 599160"/>
                <a:gd name="connsiteY40" fmla="*/ 49982 h 468773"/>
                <a:gd name="connsiteX41" fmla="*/ 356081 w 599160"/>
                <a:gd name="connsiteY41" fmla="*/ 33838 h 468773"/>
                <a:gd name="connsiteX42" fmla="*/ 356081 w 599160"/>
                <a:gd name="connsiteY42" fmla="*/ 24525 h 468773"/>
                <a:gd name="connsiteX43" fmla="*/ 338386 w 599160"/>
                <a:gd name="connsiteY43" fmla="*/ 26698 h 468773"/>
                <a:gd name="connsiteX44" fmla="*/ 321622 w 599160"/>
                <a:gd name="connsiteY44" fmla="*/ 26698 h 468773"/>
                <a:gd name="connsiteX45" fmla="*/ 306099 w 599160"/>
                <a:gd name="connsiteY45" fmla="*/ 24525 h 468773"/>
                <a:gd name="connsiteX46" fmla="*/ 291509 w 599160"/>
                <a:gd name="connsiteY46" fmla="*/ 17075 h 468773"/>
                <a:gd name="connsiteX47" fmla="*/ 276917 w 599160"/>
                <a:gd name="connsiteY47" fmla="*/ 17075 h 468773"/>
                <a:gd name="connsiteX48" fmla="*/ 277849 w 599160"/>
                <a:gd name="connsiteY48" fmla="*/ 19247 h 468773"/>
                <a:gd name="connsiteX49" fmla="*/ 280022 w 599160"/>
                <a:gd name="connsiteY49" fmla="*/ 20179 h 468773"/>
                <a:gd name="connsiteX50" fmla="*/ 280022 w 599160"/>
                <a:gd name="connsiteY50" fmla="*/ 22352 h 468773"/>
                <a:gd name="connsiteX51" fmla="*/ 284368 w 599160"/>
                <a:gd name="connsiteY51" fmla="*/ 24525 h 468773"/>
                <a:gd name="connsiteX52" fmla="*/ 274745 w 599160"/>
                <a:gd name="connsiteY52" fmla="*/ 33838 h 468773"/>
                <a:gd name="connsiteX53" fmla="*/ 265431 w 599160"/>
                <a:gd name="connsiteY53" fmla="*/ 37253 h 468773"/>
                <a:gd name="connsiteX54" fmla="*/ 256118 w 599160"/>
                <a:gd name="connsiteY54" fmla="*/ 42531 h 468773"/>
                <a:gd name="connsiteX55" fmla="*/ 248977 w 599160"/>
                <a:gd name="connsiteY55" fmla="*/ 48740 h 468773"/>
                <a:gd name="connsiteX56" fmla="*/ 243700 w 599160"/>
                <a:gd name="connsiteY56" fmla="*/ 57122 h 468773"/>
                <a:gd name="connsiteX57" fmla="*/ 240595 w 599160"/>
                <a:gd name="connsiteY57" fmla="*/ 74196 h 468773"/>
                <a:gd name="connsiteX58" fmla="*/ 234387 w 599160"/>
                <a:gd name="connsiteY58" fmla="*/ 72023 h 468773"/>
                <a:gd name="connsiteX59" fmla="*/ 230972 w 599160"/>
                <a:gd name="connsiteY59" fmla="*/ 71092 h 468773"/>
                <a:gd name="connsiteX60" fmla="*/ 226005 w 599160"/>
                <a:gd name="connsiteY60" fmla="*/ 71092 h 468773"/>
                <a:gd name="connsiteX61" fmla="*/ 220727 w 599160"/>
                <a:gd name="connsiteY61" fmla="*/ 68919 h 468773"/>
                <a:gd name="connsiteX62" fmla="*/ 218554 w 599160"/>
                <a:gd name="connsiteY62" fmla="*/ 63641 h 468773"/>
                <a:gd name="connsiteX63" fmla="*/ 218554 w 599160"/>
                <a:gd name="connsiteY63" fmla="*/ 59295 h 468773"/>
                <a:gd name="connsiteX64" fmla="*/ 218554 w 599160"/>
                <a:gd name="connsiteY64" fmla="*/ 56191 h 468773"/>
                <a:gd name="connsiteX65" fmla="*/ 216381 w 599160"/>
                <a:gd name="connsiteY65" fmla="*/ 54017 h 468773"/>
                <a:gd name="connsiteX66" fmla="*/ 209241 w 599160"/>
                <a:gd name="connsiteY66" fmla="*/ 49982 h 468773"/>
                <a:gd name="connsiteX67" fmla="*/ 198685 w 599160"/>
                <a:gd name="connsiteY67" fmla="*/ 56191 h 468773"/>
                <a:gd name="connsiteX68" fmla="*/ 187509 w 599160"/>
                <a:gd name="connsiteY68" fmla="*/ 63641 h 468773"/>
                <a:gd name="connsiteX69" fmla="*/ 176954 w 599160"/>
                <a:gd name="connsiteY69" fmla="*/ 72023 h 468773"/>
                <a:gd name="connsiteX70" fmla="*/ 167641 w 599160"/>
                <a:gd name="connsiteY70" fmla="*/ 81647 h 468773"/>
                <a:gd name="connsiteX71" fmla="*/ 160190 w 599160"/>
                <a:gd name="connsiteY71" fmla="*/ 85683 h 468773"/>
                <a:gd name="connsiteX72" fmla="*/ 160190 w 599160"/>
                <a:gd name="connsiteY72" fmla="*/ 98411 h 468773"/>
                <a:gd name="connsiteX73" fmla="*/ 145599 w 599160"/>
                <a:gd name="connsiteY73" fmla="*/ 103689 h 468773"/>
                <a:gd name="connsiteX74" fmla="*/ 134112 w 599160"/>
                <a:gd name="connsiteY74" fmla="*/ 114554 h 468773"/>
                <a:gd name="connsiteX75" fmla="*/ 126041 w 599160"/>
                <a:gd name="connsiteY75" fmla="*/ 129145 h 468773"/>
                <a:gd name="connsiteX76" fmla="*/ 120763 w 599160"/>
                <a:gd name="connsiteY76" fmla="*/ 143115 h 468773"/>
                <a:gd name="connsiteX77" fmla="*/ 106172 w 599160"/>
                <a:gd name="connsiteY77" fmla="*/ 146220 h 468773"/>
                <a:gd name="connsiteX78" fmla="*/ 89409 w 599160"/>
                <a:gd name="connsiteY78" fmla="*/ 150256 h 468773"/>
                <a:gd name="connsiteX79" fmla="*/ 70782 w 599160"/>
                <a:gd name="connsiteY79" fmla="*/ 153671 h 468773"/>
                <a:gd name="connsiteX80" fmla="*/ 56191 w 599160"/>
                <a:gd name="connsiteY80" fmla="*/ 155533 h 468773"/>
                <a:gd name="connsiteX81" fmla="*/ 47809 w 599160"/>
                <a:gd name="connsiteY81" fmla="*/ 155533 h 468773"/>
                <a:gd name="connsiteX82" fmla="*/ 34149 w 599160"/>
                <a:gd name="connsiteY82" fmla="*/ 161121 h 468773"/>
                <a:gd name="connsiteX83" fmla="*/ 23904 w 599160"/>
                <a:gd name="connsiteY83" fmla="*/ 170435 h 468773"/>
                <a:gd name="connsiteX84" fmla="*/ 16454 w 599160"/>
                <a:gd name="connsiteY84" fmla="*/ 180990 h 468773"/>
                <a:gd name="connsiteX85" fmla="*/ 9313 w 599160"/>
                <a:gd name="connsiteY85" fmla="*/ 192787 h 468773"/>
                <a:gd name="connsiteX86" fmla="*/ 0 w 599160"/>
                <a:gd name="connsiteY86" fmla="*/ 203342 h 468773"/>
                <a:gd name="connsiteX87" fmla="*/ 4036 w 599160"/>
                <a:gd name="connsiteY87" fmla="*/ 216070 h 468773"/>
                <a:gd name="connsiteX88" fmla="*/ 7140 w 599160"/>
                <a:gd name="connsiteY88" fmla="*/ 227557 h 468773"/>
                <a:gd name="connsiteX89" fmla="*/ 16454 w 599160"/>
                <a:gd name="connsiteY89" fmla="*/ 237180 h 468773"/>
                <a:gd name="connsiteX90" fmla="*/ 14591 w 599160"/>
                <a:gd name="connsiteY90" fmla="*/ 240285 h 468773"/>
                <a:gd name="connsiteX91" fmla="*/ 13349 w 599160"/>
                <a:gd name="connsiteY91" fmla="*/ 242458 h 468773"/>
                <a:gd name="connsiteX92" fmla="*/ 11176 w 599160"/>
                <a:gd name="connsiteY92" fmla="*/ 244631 h 468773"/>
                <a:gd name="connsiteX93" fmla="*/ 9313 w 599160"/>
                <a:gd name="connsiteY93" fmla="*/ 242458 h 468773"/>
                <a:gd name="connsiteX94" fmla="*/ 7140 w 599160"/>
                <a:gd name="connsiteY94" fmla="*/ 242458 h 468773"/>
                <a:gd name="connsiteX95" fmla="*/ 4036 w 599160"/>
                <a:gd name="connsiteY95" fmla="*/ 240285 h 468773"/>
                <a:gd name="connsiteX96" fmla="*/ 0 w 599160"/>
                <a:gd name="connsiteY96" fmla="*/ 240285 h 468773"/>
                <a:gd name="connsiteX97" fmla="*/ 4036 w 599160"/>
                <a:gd name="connsiteY97" fmla="*/ 253013 h 468773"/>
                <a:gd name="connsiteX98" fmla="*/ 9313 w 599160"/>
                <a:gd name="connsiteY98" fmla="*/ 270088 h 468773"/>
                <a:gd name="connsiteX99" fmla="*/ 18627 w 599160"/>
                <a:gd name="connsiteY99" fmla="*/ 289025 h 468773"/>
                <a:gd name="connsiteX100" fmla="*/ 25767 w 599160"/>
                <a:gd name="connsiteY100" fmla="*/ 309204 h 468773"/>
                <a:gd name="connsiteX101" fmla="*/ 33218 w 599160"/>
                <a:gd name="connsiteY101" fmla="*/ 327210 h 468773"/>
                <a:gd name="connsiteX102" fmla="*/ 34149 w 599160"/>
                <a:gd name="connsiteY102" fmla="*/ 346147 h 468773"/>
                <a:gd name="connsiteX103" fmla="*/ 33218 w 599160"/>
                <a:gd name="connsiteY103" fmla="*/ 361980 h 468773"/>
                <a:gd name="connsiteX104" fmla="*/ 23904 w 599160"/>
                <a:gd name="connsiteY104" fmla="*/ 375639 h 468773"/>
                <a:gd name="connsiteX105" fmla="*/ 27009 w 599160"/>
                <a:gd name="connsiteY105" fmla="*/ 381227 h 468773"/>
                <a:gd name="connsiteX106" fmla="*/ 33218 w 599160"/>
                <a:gd name="connsiteY106" fmla="*/ 386505 h 468773"/>
                <a:gd name="connsiteX107" fmla="*/ 36322 w 599160"/>
                <a:gd name="connsiteY107" fmla="*/ 391782 h 468773"/>
                <a:gd name="connsiteX108" fmla="*/ 40358 w 599160"/>
                <a:gd name="connsiteY108" fmla="*/ 398923 h 468773"/>
                <a:gd name="connsiteX109" fmla="*/ 54949 w 599160"/>
                <a:gd name="connsiteY109" fmla="*/ 398923 h 468773"/>
                <a:gd name="connsiteX110" fmla="*/ 67677 w 599160"/>
                <a:gd name="connsiteY110" fmla="*/ 397991 h 468773"/>
                <a:gd name="connsiteX111" fmla="*/ 77922 w 599160"/>
                <a:gd name="connsiteY111" fmla="*/ 391782 h 468773"/>
                <a:gd name="connsiteX112" fmla="*/ 91582 w 599160"/>
                <a:gd name="connsiteY112" fmla="*/ 386505 h 468773"/>
                <a:gd name="connsiteX113" fmla="*/ 103999 w 599160"/>
                <a:gd name="connsiteY113" fmla="*/ 383090 h 468773"/>
                <a:gd name="connsiteX114" fmla="*/ 121695 w 599160"/>
                <a:gd name="connsiteY114" fmla="*/ 381227 h 468773"/>
                <a:gd name="connsiteX115" fmla="*/ 138459 w 599160"/>
                <a:gd name="connsiteY115" fmla="*/ 383090 h 468773"/>
                <a:gd name="connsiteX116" fmla="*/ 156154 w 599160"/>
                <a:gd name="connsiteY116" fmla="*/ 383090 h 468773"/>
                <a:gd name="connsiteX117" fmla="*/ 163294 w 599160"/>
                <a:gd name="connsiteY117" fmla="*/ 358875 h 468773"/>
                <a:gd name="connsiteX118" fmla="*/ 176954 w 599160"/>
                <a:gd name="connsiteY118" fmla="*/ 354529 h 468773"/>
                <a:gd name="connsiteX119" fmla="*/ 194649 w 599160"/>
                <a:gd name="connsiteY119" fmla="*/ 351425 h 468773"/>
                <a:gd name="connsiteX120" fmla="*/ 214518 w 599160"/>
                <a:gd name="connsiteY120" fmla="*/ 347078 h 468773"/>
                <a:gd name="connsiteX121" fmla="*/ 234387 w 599160"/>
                <a:gd name="connsiteY121" fmla="*/ 346147 h 468773"/>
                <a:gd name="connsiteX122" fmla="*/ 255186 w 599160"/>
                <a:gd name="connsiteY122" fmla="*/ 343974 h 468773"/>
                <a:gd name="connsiteX123" fmla="*/ 269777 w 599160"/>
                <a:gd name="connsiteY123" fmla="*/ 346147 h 468773"/>
                <a:gd name="connsiteX124" fmla="*/ 280022 w 599160"/>
                <a:gd name="connsiteY124" fmla="*/ 349252 h 468773"/>
                <a:gd name="connsiteX125" fmla="*/ 296786 w 599160"/>
                <a:gd name="connsiteY125" fmla="*/ 351425 h 468773"/>
                <a:gd name="connsiteX126" fmla="*/ 309204 w 599160"/>
                <a:gd name="connsiteY126" fmla="*/ 358875 h 468773"/>
                <a:gd name="connsiteX127" fmla="*/ 318517 w 599160"/>
                <a:gd name="connsiteY127" fmla="*/ 368499 h 468773"/>
                <a:gd name="connsiteX128" fmla="*/ 325968 w 599160"/>
                <a:gd name="connsiteY128" fmla="*/ 379054 h 468773"/>
                <a:gd name="connsiteX129" fmla="*/ 331245 w 599160"/>
                <a:gd name="connsiteY129" fmla="*/ 390541 h 468773"/>
                <a:gd name="connsiteX130" fmla="*/ 345837 w 599160"/>
                <a:gd name="connsiteY130" fmla="*/ 384332 h 468773"/>
                <a:gd name="connsiteX131" fmla="*/ 355150 w 599160"/>
                <a:gd name="connsiteY131" fmla="*/ 379054 h 468773"/>
                <a:gd name="connsiteX132" fmla="*/ 363532 w 599160"/>
                <a:gd name="connsiteY132" fmla="*/ 369431 h 468773"/>
                <a:gd name="connsiteX133" fmla="*/ 363532 w 599160"/>
                <a:gd name="connsiteY133" fmla="*/ 375639 h 468773"/>
                <a:gd name="connsiteX134" fmla="*/ 367568 w 599160"/>
                <a:gd name="connsiteY134" fmla="*/ 375639 h 468773"/>
                <a:gd name="connsiteX135" fmla="*/ 363532 w 599160"/>
                <a:gd name="connsiteY135" fmla="*/ 381227 h 468773"/>
                <a:gd name="connsiteX136" fmla="*/ 358254 w 599160"/>
                <a:gd name="connsiteY136" fmla="*/ 386505 h 468773"/>
                <a:gd name="connsiteX137" fmla="*/ 350804 w 599160"/>
                <a:gd name="connsiteY137" fmla="*/ 390541 h 468773"/>
                <a:gd name="connsiteX138" fmla="*/ 350804 w 599160"/>
                <a:gd name="connsiteY138" fmla="*/ 393645 h 468773"/>
                <a:gd name="connsiteX139" fmla="*/ 356081 w 599160"/>
                <a:gd name="connsiteY139" fmla="*/ 393645 h 468773"/>
                <a:gd name="connsiteX140" fmla="*/ 356081 w 599160"/>
                <a:gd name="connsiteY140" fmla="*/ 398923 h 468773"/>
                <a:gd name="connsiteX141" fmla="*/ 358254 w 599160"/>
                <a:gd name="connsiteY141" fmla="*/ 398923 h 468773"/>
                <a:gd name="connsiteX142" fmla="*/ 360427 w 599160"/>
                <a:gd name="connsiteY142" fmla="*/ 398923 h 468773"/>
                <a:gd name="connsiteX143" fmla="*/ 362290 w 599160"/>
                <a:gd name="connsiteY143" fmla="*/ 397991 h 468773"/>
                <a:gd name="connsiteX144" fmla="*/ 362290 w 599160"/>
                <a:gd name="connsiteY144" fmla="*/ 395818 h 468773"/>
                <a:gd name="connsiteX145" fmla="*/ 363532 w 599160"/>
                <a:gd name="connsiteY145" fmla="*/ 393645 h 468773"/>
                <a:gd name="connsiteX146" fmla="*/ 369741 w 599160"/>
                <a:gd name="connsiteY146" fmla="*/ 395818 h 468773"/>
                <a:gd name="connsiteX147" fmla="*/ 370672 w 599160"/>
                <a:gd name="connsiteY147" fmla="*/ 397991 h 468773"/>
                <a:gd name="connsiteX148" fmla="*/ 372845 w 599160"/>
                <a:gd name="connsiteY148" fmla="*/ 398923 h 468773"/>
                <a:gd name="connsiteX149" fmla="*/ 372845 w 599160"/>
                <a:gd name="connsiteY149" fmla="*/ 401096 h 468773"/>
                <a:gd name="connsiteX150" fmla="*/ 372845 w 599160"/>
                <a:gd name="connsiteY150" fmla="*/ 403269 h 468773"/>
                <a:gd name="connsiteX151" fmla="*/ 370672 w 599160"/>
                <a:gd name="connsiteY151" fmla="*/ 405442 h 468773"/>
                <a:gd name="connsiteX152" fmla="*/ 370672 w 599160"/>
                <a:gd name="connsiteY152" fmla="*/ 406373 h 468773"/>
                <a:gd name="connsiteX153" fmla="*/ 372845 w 599160"/>
                <a:gd name="connsiteY153" fmla="*/ 408547 h 468773"/>
                <a:gd name="connsiteX154" fmla="*/ 376881 w 599160"/>
                <a:gd name="connsiteY154" fmla="*/ 410720 h 468773"/>
                <a:gd name="connsiteX155" fmla="*/ 379986 w 599160"/>
                <a:gd name="connsiteY155" fmla="*/ 413824 h 468773"/>
                <a:gd name="connsiteX156" fmla="*/ 385263 w 599160"/>
                <a:gd name="connsiteY156" fmla="*/ 415997 h 468773"/>
                <a:gd name="connsiteX157" fmla="*/ 391472 w 599160"/>
                <a:gd name="connsiteY157" fmla="*/ 418170 h 468773"/>
                <a:gd name="connsiteX158" fmla="*/ 396750 w 599160"/>
                <a:gd name="connsiteY158" fmla="*/ 419102 h 468773"/>
                <a:gd name="connsiteX159" fmla="*/ 403890 w 599160"/>
                <a:gd name="connsiteY159" fmla="*/ 456355 h 468773"/>
                <a:gd name="connsiteX160" fmla="*/ 420654 w 599160"/>
                <a:gd name="connsiteY160" fmla="*/ 458218 h 468773"/>
                <a:gd name="connsiteX161" fmla="*/ 434314 w 599160"/>
                <a:gd name="connsiteY161" fmla="*/ 460391 h 468773"/>
                <a:gd name="connsiteX162" fmla="*/ 447663 w 599160"/>
                <a:gd name="connsiteY162" fmla="*/ 462564 h 468773"/>
                <a:gd name="connsiteX163" fmla="*/ 458218 w 599160"/>
                <a:gd name="connsiteY163" fmla="*/ 458218 h 468773"/>
                <a:gd name="connsiteX164" fmla="*/ 467531 w 599160"/>
                <a:gd name="connsiteY164" fmla="*/ 451078 h 468773"/>
                <a:gd name="connsiteX165" fmla="*/ 479949 w 599160"/>
                <a:gd name="connsiteY165" fmla="*/ 462564 h 468773"/>
                <a:gd name="connsiteX166" fmla="*/ 491436 w 599160"/>
                <a:gd name="connsiteY166" fmla="*/ 470946 h 468773"/>
                <a:gd name="connsiteX167" fmla="*/ 499818 w 599160"/>
                <a:gd name="connsiteY167" fmla="*/ 467842 h 468773"/>
                <a:gd name="connsiteX168" fmla="*/ 513477 w 599160"/>
                <a:gd name="connsiteY168" fmla="*/ 462564 h 468773"/>
                <a:gd name="connsiteX169" fmla="*/ 525895 w 599160"/>
                <a:gd name="connsiteY169" fmla="*/ 456355 h 468773"/>
                <a:gd name="connsiteX170" fmla="*/ 536450 w 599160"/>
                <a:gd name="connsiteY170" fmla="*/ 451078 h 468773"/>
                <a:gd name="connsiteX171" fmla="*/ 545764 w 599160"/>
                <a:gd name="connsiteY171" fmla="*/ 441454 h 468773"/>
                <a:gd name="connsiteX172" fmla="*/ 551041 w 599160"/>
                <a:gd name="connsiteY172" fmla="*/ 428726 h 468773"/>
                <a:gd name="connsiteX173" fmla="*/ 555077 w 599160"/>
                <a:gd name="connsiteY173" fmla="*/ 412893 h 468773"/>
                <a:gd name="connsiteX174" fmla="*/ 560355 w 599160"/>
                <a:gd name="connsiteY174" fmla="*/ 397991 h 468773"/>
                <a:gd name="connsiteX175" fmla="*/ 563459 w 599160"/>
                <a:gd name="connsiteY175" fmla="*/ 383090 h 468773"/>
                <a:gd name="connsiteX176" fmla="*/ 574945 w 599160"/>
                <a:gd name="connsiteY176" fmla="*/ 358875 h 468773"/>
                <a:gd name="connsiteX177" fmla="*/ 584259 w 599160"/>
                <a:gd name="connsiteY177" fmla="*/ 336523 h 468773"/>
                <a:gd name="connsiteX178" fmla="*/ 592641 w 599160"/>
                <a:gd name="connsiteY178" fmla="*/ 316655 h 468773"/>
                <a:gd name="connsiteX179" fmla="*/ 598850 w 599160"/>
                <a:gd name="connsiteY179" fmla="*/ 294303 h 468773"/>
                <a:gd name="connsiteX180" fmla="*/ 599781 w 599160"/>
                <a:gd name="connsiteY180" fmla="*/ 271950 h 468773"/>
                <a:gd name="connsiteX181" fmla="*/ 596677 w 599160"/>
                <a:gd name="connsiteY181" fmla="*/ 244631 h 46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599160" h="468773">
                  <a:moveTo>
                    <a:pt x="587363" y="227557"/>
                  </a:moveTo>
                  <a:lnTo>
                    <a:pt x="578050" y="214828"/>
                  </a:lnTo>
                  <a:lnTo>
                    <a:pt x="567495" y="202100"/>
                  </a:lnTo>
                  <a:lnTo>
                    <a:pt x="560355" y="183163"/>
                  </a:lnTo>
                  <a:lnTo>
                    <a:pt x="540486" y="183163"/>
                  </a:lnTo>
                  <a:lnTo>
                    <a:pt x="536450" y="165157"/>
                  </a:lnTo>
                  <a:lnTo>
                    <a:pt x="526826" y="151498"/>
                  </a:lnTo>
                  <a:lnTo>
                    <a:pt x="523722" y="146220"/>
                  </a:lnTo>
                  <a:lnTo>
                    <a:pt x="520617" y="143115"/>
                  </a:lnTo>
                  <a:lnTo>
                    <a:pt x="514408" y="140942"/>
                  </a:lnTo>
                  <a:lnTo>
                    <a:pt x="509131" y="138769"/>
                  </a:lnTo>
                  <a:lnTo>
                    <a:pt x="499818" y="138769"/>
                  </a:lnTo>
                  <a:lnTo>
                    <a:pt x="496713" y="129145"/>
                  </a:lnTo>
                  <a:lnTo>
                    <a:pt x="492677" y="116417"/>
                  </a:lnTo>
                  <a:lnTo>
                    <a:pt x="487400" y="98411"/>
                  </a:lnTo>
                  <a:lnTo>
                    <a:pt x="484295" y="83820"/>
                  </a:lnTo>
                  <a:lnTo>
                    <a:pt x="479949" y="71092"/>
                  </a:lnTo>
                  <a:lnTo>
                    <a:pt x="479949" y="64573"/>
                  </a:lnTo>
                  <a:lnTo>
                    <a:pt x="476845" y="63641"/>
                  </a:lnTo>
                  <a:lnTo>
                    <a:pt x="472809" y="63641"/>
                  </a:lnTo>
                  <a:lnTo>
                    <a:pt x="467531" y="61468"/>
                  </a:lnTo>
                  <a:lnTo>
                    <a:pt x="463496" y="61468"/>
                  </a:lnTo>
                  <a:lnTo>
                    <a:pt x="458218" y="59295"/>
                  </a:lnTo>
                  <a:lnTo>
                    <a:pt x="456045" y="57122"/>
                  </a:lnTo>
                  <a:lnTo>
                    <a:pt x="452940" y="49982"/>
                  </a:lnTo>
                  <a:lnTo>
                    <a:pt x="448905" y="37253"/>
                  </a:lnTo>
                  <a:lnTo>
                    <a:pt x="443627" y="22352"/>
                  </a:lnTo>
                  <a:lnTo>
                    <a:pt x="441454" y="9624"/>
                  </a:lnTo>
                  <a:lnTo>
                    <a:pt x="440523" y="0"/>
                  </a:lnTo>
                  <a:lnTo>
                    <a:pt x="436487" y="0"/>
                  </a:lnTo>
                  <a:lnTo>
                    <a:pt x="431209" y="19247"/>
                  </a:lnTo>
                  <a:lnTo>
                    <a:pt x="426863" y="42531"/>
                  </a:lnTo>
                  <a:lnTo>
                    <a:pt x="425931" y="66746"/>
                  </a:lnTo>
                  <a:lnTo>
                    <a:pt x="420654" y="91271"/>
                  </a:lnTo>
                  <a:lnTo>
                    <a:pt x="411341" y="105862"/>
                  </a:lnTo>
                  <a:lnTo>
                    <a:pt x="398923" y="105862"/>
                  </a:lnTo>
                  <a:lnTo>
                    <a:pt x="382159" y="100584"/>
                  </a:lnTo>
                  <a:lnTo>
                    <a:pt x="365395" y="91271"/>
                  </a:lnTo>
                  <a:lnTo>
                    <a:pt x="348941" y="81647"/>
                  </a:lnTo>
                  <a:lnTo>
                    <a:pt x="336213" y="74196"/>
                  </a:lnTo>
                  <a:lnTo>
                    <a:pt x="343663" y="49982"/>
                  </a:lnTo>
                  <a:lnTo>
                    <a:pt x="356081" y="33838"/>
                  </a:lnTo>
                  <a:lnTo>
                    <a:pt x="356081" y="24525"/>
                  </a:lnTo>
                  <a:lnTo>
                    <a:pt x="338386" y="26698"/>
                  </a:lnTo>
                  <a:lnTo>
                    <a:pt x="321622" y="26698"/>
                  </a:lnTo>
                  <a:lnTo>
                    <a:pt x="306099" y="24525"/>
                  </a:lnTo>
                  <a:lnTo>
                    <a:pt x="291509" y="17075"/>
                  </a:lnTo>
                  <a:lnTo>
                    <a:pt x="276917" y="17075"/>
                  </a:lnTo>
                  <a:lnTo>
                    <a:pt x="277849" y="19247"/>
                  </a:lnTo>
                  <a:lnTo>
                    <a:pt x="280022" y="20179"/>
                  </a:lnTo>
                  <a:lnTo>
                    <a:pt x="280022" y="22352"/>
                  </a:lnTo>
                  <a:lnTo>
                    <a:pt x="284368" y="24525"/>
                  </a:lnTo>
                  <a:lnTo>
                    <a:pt x="274745" y="33838"/>
                  </a:lnTo>
                  <a:lnTo>
                    <a:pt x="265431" y="37253"/>
                  </a:lnTo>
                  <a:lnTo>
                    <a:pt x="256118" y="42531"/>
                  </a:lnTo>
                  <a:lnTo>
                    <a:pt x="248977" y="48740"/>
                  </a:lnTo>
                  <a:lnTo>
                    <a:pt x="243700" y="57122"/>
                  </a:lnTo>
                  <a:lnTo>
                    <a:pt x="240595" y="74196"/>
                  </a:lnTo>
                  <a:lnTo>
                    <a:pt x="234387" y="72023"/>
                  </a:lnTo>
                  <a:lnTo>
                    <a:pt x="230972" y="71092"/>
                  </a:lnTo>
                  <a:lnTo>
                    <a:pt x="226005" y="71092"/>
                  </a:lnTo>
                  <a:lnTo>
                    <a:pt x="220727" y="68919"/>
                  </a:lnTo>
                  <a:lnTo>
                    <a:pt x="218554" y="63641"/>
                  </a:lnTo>
                  <a:lnTo>
                    <a:pt x="218554" y="59295"/>
                  </a:lnTo>
                  <a:lnTo>
                    <a:pt x="218554" y="56191"/>
                  </a:lnTo>
                  <a:lnTo>
                    <a:pt x="216381" y="54017"/>
                  </a:lnTo>
                  <a:lnTo>
                    <a:pt x="209241" y="49982"/>
                  </a:lnTo>
                  <a:lnTo>
                    <a:pt x="198685" y="56191"/>
                  </a:lnTo>
                  <a:lnTo>
                    <a:pt x="187509" y="63641"/>
                  </a:lnTo>
                  <a:lnTo>
                    <a:pt x="176954" y="72023"/>
                  </a:lnTo>
                  <a:lnTo>
                    <a:pt x="167641" y="81647"/>
                  </a:lnTo>
                  <a:lnTo>
                    <a:pt x="160190" y="85683"/>
                  </a:lnTo>
                  <a:lnTo>
                    <a:pt x="160190" y="98411"/>
                  </a:lnTo>
                  <a:lnTo>
                    <a:pt x="145599" y="103689"/>
                  </a:lnTo>
                  <a:lnTo>
                    <a:pt x="134112" y="114554"/>
                  </a:lnTo>
                  <a:lnTo>
                    <a:pt x="126041" y="129145"/>
                  </a:lnTo>
                  <a:lnTo>
                    <a:pt x="120763" y="143115"/>
                  </a:lnTo>
                  <a:lnTo>
                    <a:pt x="106172" y="146220"/>
                  </a:lnTo>
                  <a:lnTo>
                    <a:pt x="89409" y="150256"/>
                  </a:lnTo>
                  <a:lnTo>
                    <a:pt x="70782" y="153671"/>
                  </a:lnTo>
                  <a:lnTo>
                    <a:pt x="56191" y="155533"/>
                  </a:lnTo>
                  <a:lnTo>
                    <a:pt x="47809" y="155533"/>
                  </a:lnTo>
                  <a:lnTo>
                    <a:pt x="34149" y="161121"/>
                  </a:lnTo>
                  <a:lnTo>
                    <a:pt x="23904" y="170435"/>
                  </a:lnTo>
                  <a:lnTo>
                    <a:pt x="16454" y="180990"/>
                  </a:lnTo>
                  <a:lnTo>
                    <a:pt x="9313" y="192787"/>
                  </a:lnTo>
                  <a:lnTo>
                    <a:pt x="0" y="203342"/>
                  </a:lnTo>
                  <a:lnTo>
                    <a:pt x="4036" y="216070"/>
                  </a:lnTo>
                  <a:lnTo>
                    <a:pt x="7140" y="227557"/>
                  </a:lnTo>
                  <a:lnTo>
                    <a:pt x="16454" y="237180"/>
                  </a:lnTo>
                  <a:lnTo>
                    <a:pt x="14591" y="240285"/>
                  </a:lnTo>
                  <a:lnTo>
                    <a:pt x="13349" y="242458"/>
                  </a:lnTo>
                  <a:lnTo>
                    <a:pt x="11176" y="244631"/>
                  </a:lnTo>
                  <a:lnTo>
                    <a:pt x="9313" y="242458"/>
                  </a:lnTo>
                  <a:lnTo>
                    <a:pt x="7140" y="242458"/>
                  </a:lnTo>
                  <a:lnTo>
                    <a:pt x="4036" y="240285"/>
                  </a:lnTo>
                  <a:lnTo>
                    <a:pt x="0" y="240285"/>
                  </a:lnTo>
                  <a:lnTo>
                    <a:pt x="4036" y="253013"/>
                  </a:lnTo>
                  <a:lnTo>
                    <a:pt x="9313" y="270088"/>
                  </a:lnTo>
                  <a:lnTo>
                    <a:pt x="18627" y="289025"/>
                  </a:lnTo>
                  <a:lnTo>
                    <a:pt x="25767" y="309204"/>
                  </a:lnTo>
                  <a:lnTo>
                    <a:pt x="33218" y="327210"/>
                  </a:lnTo>
                  <a:lnTo>
                    <a:pt x="34149" y="346147"/>
                  </a:lnTo>
                  <a:lnTo>
                    <a:pt x="33218" y="361980"/>
                  </a:lnTo>
                  <a:lnTo>
                    <a:pt x="23904" y="375639"/>
                  </a:lnTo>
                  <a:lnTo>
                    <a:pt x="27009" y="381227"/>
                  </a:lnTo>
                  <a:lnTo>
                    <a:pt x="33218" y="386505"/>
                  </a:lnTo>
                  <a:lnTo>
                    <a:pt x="36322" y="391782"/>
                  </a:lnTo>
                  <a:lnTo>
                    <a:pt x="40358" y="398923"/>
                  </a:lnTo>
                  <a:lnTo>
                    <a:pt x="54949" y="398923"/>
                  </a:lnTo>
                  <a:lnTo>
                    <a:pt x="67677" y="397991"/>
                  </a:lnTo>
                  <a:lnTo>
                    <a:pt x="77922" y="391782"/>
                  </a:lnTo>
                  <a:lnTo>
                    <a:pt x="91582" y="386505"/>
                  </a:lnTo>
                  <a:lnTo>
                    <a:pt x="103999" y="383090"/>
                  </a:lnTo>
                  <a:lnTo>
                    <a:pt x="121695" y="381227"/>
                  </a:lnTo>
                  <a:lnTo>
                    <a:pt x="138459" y="383090"/>
                  </a:lnTo>
                  <a:lnTo>
                    <a:pt x="156154" y="383090"/>
                  </a:lnTo>
                  <a:lnTo>
                    <a:pt x="163294" y="358875"/>
                  </a:lnTo>
                  <a:lnTo>
                    <a:pt x="176954" y="354529"/>
                  </a:lnTo>
                  <a:lnTo>
                    <a:pt x="194649" y="351425"/>
                  </a:lnTo>
                  <a:lnTo>
                    <a:pt x="214518" y="347078"/>
                  </a:lnTo>
                  <a:lnTo>
                    <a:pt x="234387" y="346147"/>
                  </a:lnTo>
                  <a:lnTo>
                    <a:pt x="255186" y="343974"/>
                  </a:lnTo>
                  <a:lnTo>
                    <a:pt x="269777" y="346147"/>
                  </a:lnTo>
                  <a:lnTo>
                    <a:pt x="280022" y="349252"/>
                  </a:lnTo>
                  <a:lnTo>
                    <a:pt x="296786" y="351425"/>
                  </a:lnTo>
                  <a:lnTo>
                    <a:pt x="309204" y="358875"/>
                  </a:lnTo>
                  <a:lnTo>
                    <a:pt x="318517" y="368499"/>
                  </a:lnTo>
                  <a:lnTo>
                    <a:pt x="325968" y="379054"/>
                  </a:lnTo>
                  <a:lnTo>
                    <a:pt x="331245" y="390541"/>
                  </a:lnTo>
                  <a:lnTo>
                    <a:pt x="345837" y="384332"/>
                  </a:lnTo>
                  <a:lnTo>
                    <a:pt x="355150" y="379054"/>
                  </a:lnTo>
                  <a:lnTo>
                    <a:pt x="363532" y="369431"/>
                  </a:lnTo>
                  <a:lnTo>
                    <a:pt x="363532" y="375639"/>
                  </a:lnTo>
                  <a:lnTo>
                    <a:pt x="367568" y="375639"/>
                  </a:lnTo>
                  <a:lnTo>
                    <a:pt x="363532" y="381227"/>
                  </a:lnTo>
                  <a:lnTo>
                    <a:pt x="358254" y="386505"/>
                  </a:lnTo>
                  <a:lnTo>
                    <a:pt x="350804" y="390541"/>
                  </a:lnTo>
                  <a:lnTo>
                    <a:pt x="350804" y="393645"/>
                  </a:lnTo>
                  <a:lnTo>
                    <a:pt x="356081" y="393645"/>
                  </a:lnTo>
                  <a:lnTo>
                    <a:pt x="356081" y="398923"/>
                  </a:lnTo>
                  <a:lnTo>
                    <a:pt x="358254" y="398923"/>
                  </a:lnTo>
                  <a:lnTo>
                    <a:pt x="360427" y="398923"/>
                  </a:lnTo>
                  <a:lnTo>
                    <a:pt x="362290" y="397991"/>
                  </a:lnTo>
                  <a:lnTo>
                    <a:pt x="362290" y="395818"/>
                  </a:lnTo>
                  <a:lnTo>
                    <a:pt x="363532" y="393645"/>
                  </a:lnTo>
                  <a:lnTo>
                    <a:pt x="369741" y="395818"/>
                  </a:lnTo>
                  <a:lnTo>
                    <a:pt x="370672" y="397991"/>
                  </a:lnTo>
                  <a:lnTo>
                    <a:pt x="372845" y="398923"/>
                  </a:lnTo>
                  <a:lnTo>
                    <a:pt x="372845" y="401096"/>
                  </a:lnTo>
                  <a:lnTo>
                    <a:pt x="372845" y="403269"/>
                  </a:lnTo>
                  <a:lnTo>
                    <a:pt x="370672" y="405442"/>
                  </a:lnTo>
                  <a:lnTo>
                    <a:pt x="370672" y="406373"/>
                  </a:lnTo>
                  <a:lnTo>
                    <a:pt x="372845" y="408547"/>
                  </a:lnTo>
                  <a:lnTo>
                    <a:pt x="376881" y="410720"/>
                  </a:lnTo>
                  <a:lnTo>
                    <a:pt x="379986" y="413824"/>
                  </a:lnTo>
                  <a:lnTo>
                    <a:pt x="385263" y="415997"/>
                  </a:lnTo>
                  <a:lnTo>
                    <a:pt x="391472" y="418170"/>
                  </a:lnTo>
                  <a:lnTo>
                    <a:pt x="396750" y="419102"/>
                  </a:lnTo>
                  <a:lnTo>
                    <a:pt x="403890" y="456355"/>
                  </a:lnTo>
                  <a:lnTo>
                    <a:pt x="420654" y="458218"/>
                  </a:lnTo>
                  <a:lnTo>
                    <a:pt x="434314" y="460391"/>
                  </a:lnTo>
                  <a:lnTo>
                    <a:pt x="447663" y="462564"/>
                  </a:lnTo>
                  <a:lnTo>
                    <a:pt x="458218" y="458218"/>
                  </a:lnTo>
                  <a:lnTo>
                    <a:pt x="467531" y="451078"/>
                  </a:lnTo>
                  <a:lnTo>
                    <a:pt x="479949" y="462564"/>
                  </a:lnTo>
                  <a:lnTo>
                    <a:pt x="491436" y="470946"/>
                  </a:lnTo>
                  <a:lnTo>
                    <a:pt x="499818" y="467842"/>
                  </a:lnTo>
                  <a:lnTo>
                    <a:pt x="513477" y="462564"/>
                  </a:lnTo>
                  <a:lnTo>
                    <a:pt x="525895" y="456355"/>
                  </a:lnTo>
                  <a:lnTo>
                    <a:pt x="536450" y="451078"/>
                  </a:lnTo>
                  <a:lnTo>
                    <a:pt x="545764" y="441454"/>
                  </a:lnTo>
                  <a:lnTo>
                    <a:pt x="551041" y="428726"/>
                  </a:lnTo>
                  <a:lnTo>
                    <a:pt x="555077" y="412893"/>
                  </a:lnTo>
                  <a:lnTo>
                    <a:pt x="560355" y="397991"/>
                  </a:lnTo>
                  <a:lnTo>
                    <a:pt x="563459" y="383090"/>
                  </a:lnTo>
                  <a:lnTo>
                    <a:pt x="574945" y="358875"/>
                  </a:lnTo>
                  <a:lnTo>
                    <a:pt x="584259" y="336523"/>
                  </a:lnTo>
                  <a:lnTo>
                    <a:pt x="592641" y="316655"/>
                  </a:lnTo>
                  <a:lnTo>
                    <a:pt x="598850" y="294303"/>
                  </a:lnTo>
                  <a:lnTo>
                    <a:pt x="599781" y="271950"/>
                  </a:lnTo>
                  <a:lnTo>
                    <a:pt x="596677" y="244631"/>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32" name="Freeform: Shape 224">
              <a:extLst>
                <a:ext uri="{FF2B5EF4-FFF2-40B4-BE49-F238E27FC236}">
                  <a16:creationId xmlns:a16="http://schemas.microsoft.com/office/drawing/2014/main" id="{D652D829-9904-03ED-8863-93EDA50556C2}"/>
                </a:ext>
              </a:extLst>
            </p:cNvPr>
            <p:cNvSpPr/>
            <p:nvPr/>
          </p:nvSpPr>
          <p:spPr>
            <a:xfrm>
              <a:off x="7376444" y="5893661"/>
              <a:ext cx="15522" cy="9313"/>
            </a:xfrm>
            <a:custGeom>
              <a:avLst/>
              <a:gdLst>
                <a:gd name="connsiteX0" fmla="*/ 9313 w 15522"/>
                <a:gd name="connsiteY0" fmla="*/ 5278 h 9313"/>
                <a:gd name="connsiteX1" fmla="*/ 9313 w 15522"/>
                <a:gd name="connsiteY1" fmla="*/ 3104 h 9313"/>
                <a:gd name="connsiteX2" fmla="*/ 7140 w 15522"/>
                <a:gd name="connsiteY2" fmla="*/ 2173 h 9313"/>
                <a:gd name="connsiteX3" fmla="*/ 4967 w 15522"/>
                <a:gd name="connsiteY3" fmla="*/ 2173 h 9313"/>
                <a:gd name="connsiteX4" fmla="*/ 3104 w 15522"/>
                <a:gd name="connsiteY4" fmla="*/ 0 h 9313"/>
                <a:gd name="connsiteX5" fmla="*/ 0 w 15522"/>
                <a:gd name="connsiteY5" fmla="*/ 0 h 9313"/>
                <a:gd name="connsiteX6" fmla="*/ 3104 w 15522"/>
                <a:gd name="connsiteY6" fmla="*/ 3104 h 9313"/>
                <a:gd name="connsiteX7" fmla="*/ 4967 w 15522"/>
                <a:gd name="connsiteY7" fmla="*/ 5278 h 9313"/>
                <a:gd name="connsiteX8" fmla="*/ 7140 w 15522"/>
                <a:gd name="connsiteY8" fmla="*/ 7451 h 9313"/>
                <a:gd name="connsiteX9" fmla="*/ 10245 w 15522"/>
                <a:gd name="connsiteY9" fmla="*/ 9624 h 9313"/>
                <a:gd name="connsiteX10" fmla="*/ 16454 w 15522"/>
                <a:gd name="connsiteY10" fmla="*/ 10555 h 9313"/>
                <a:gd name="connsiteX11" fmla="*/ 16454 w 15522"/>
                <a:gd name="connsiteY11" fmla="*/ 7451 h 9313"/>
                <a:gd name="connsiteX12" fmla="*/ 12418 w 15522"/>
                <a:gd name="connsiteY12" fmla="*/ 7451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2" h="9313">
                  <a:moveTo>
                    <a:pt x="9313" y="5278"/>
                  </a:moveTo>
                  <a:lnTo>
                    <a:pt x="9313" y="3104"/>
                  </a:lnTo>
                  <a:lnTo>
                    <a:pt x="7140" y="2173"/>
                  </a:lnTo>
                  <a:lnTo>
                    <a:pt x="4967" y="2173"/>
                  </a:lnTo>
                  <a:lnTo>
                    <a:pt x="3104" y="0"/>
                  </a:lnTo>
                  <a:lnTo>
                    <a:pt x="0" y="0"/>
                  </a:lnTo>
                  <a:lnTo>
                    <a:pt x="3104" y="3104"/>
                  </a:lnTo>
                  <a:lnTo>
                    <a:pt x="4967" y="5278"/>
                  </a:lnTo>
                  <a:lnTo>
                    <a:pt x="7140" y="7451"/>
                  </a:lnTo>
                  <a:lnTo>
                    <a:pt x="10245" y="9624"/>
                  </a:lnTo>
                  <a:lnTo>
                    <a:pt x="16454" y="10555"/>
                  </a:lnTo>
                  <a:lnTo>
                    <a:pt x="16454" y="7451"/>
                  </a:lnTo>
                  <a:lnTo>
                    <a:pt x="12418" y="7451"/>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33" name="Freeform: Shape 225">
              <a:extLst>
                <a:ext uri="{FF2B5EF4-FFF2-40B4-BE49-F238E27FC236}">
                  <a16:creationId xmlns:a16="http://schemas.microsoft.com/office/drawing/2014/main" id="{E4DF1253-E2F2-9777-4C3E-52BAD2798118}"/>
                </a:ext>
              </a:extLst>
            </p:cNvPr>
            <p:cNvSpPr/>
            <p:nvPr/>
          </p:nvSpPr>
          <p:spPr>
            <a:xfrm>
              <a:off x="2900127" y="5457796"/>
              <a:ext cx="55880" cy="37253"/>
            </a:xfrm>
            <a:custGeom>
              <a:avLst/>
              <a:gdLst>
                <a:gd name="connsiteX0" fmla="*/ 29182 w 55880"/>
                <a:gd name="connsiteY0" fmla="*/ 5278 h 37253"/>
                <a:gd name="connsiteX1" fmla="*/ 12418 w 55880"/>
                <a:gd name="connsiteY1" fmla="*/ 0 h 37253"/>
                <a:gd name="connsiteX2" fmla="*/ 10245 w 55880"/>
                <a:gd name="connsiteY2" fmla="*/ 1863 h 37253"/>
                <a:gd name="connsiteX3" fmla="*/ 8072 w 55880"/>
                <a:gd name="connsiteY3" fmla="*/ 1863 h 37253"/>
                <a:gd name="connsiteX4" fmla="*/ 8072 w 55880"/>
                <a:gd name="connsiteY4" fmla="*/ 3104 h 37253"/>
                <a:gd name="connsiteX5" fmla="*/ 7140 w 55880"/>
                <a:gd name="connsiteY5" fmla="*/ 3104 h 37253"/>
                <a:gd name="connsiteX6" fmla="*/ 3104 w 55880"/>
                <a:gd name="connsiteY6" fmla="*/ 5278 h 37253"/>
                <a:gd name="connsiteX7" fmla="*/ 3104 w 55880"/>
                <a:gd name="connsiteY7" fmla="*/ 18006 h 37253"/>
                <a:gd name="connsiteX8" fmla="*/ 3104 w 55880"/>
                <a:gd name="connsiteY8" fmla="*/ 27319 h 37253"/>
                <a:gd name="connsiteX9" fmla="*/ 0 w 55880"/>
                <a:gd name="connsiteY9" fmla="*/ 36943 h 37253"/>
                <a:gd name="connsiteX10" fmla="*/ 3104 w 55880"/>
                <a:gd name="connsiteY10" fmla="*/ 36943 h 37253"/>
                <a:gd name="connsiteX11" fmla="*/ 3104 w 55880"/>
                <a:gd name="connsiteY11" fmla="*/ 40047 h 37253"/>
                <a:gd name="connsiteX12" fmla="*/ 15522 w 55880"/>
                <a:gd name="connsiteY12" fmla="*/ 36943 h 37253"/>
                <a:gd name="connsiteX13" fmla="*/ 27009 w 55880"/>
                <a:gd name="connsiteY13" fmla="*/ 34770 h 37253"/>
                <a:gd name="connsiteX14" fmla="*/ 39427 w 55880"/>
                <a:gd name="connsiteY14" fmla="*/ 32597 h 37253"/>
                <a:gd name="connsiteX15" fmla="*/ 51844 w 55880"/>
                <a:gd name="connsiteY15" fmla="*/ 24215 h 37253"/>
                <a:gd name="connsiteX16" fmla="*/ 56191 w 55880"/>
                <a:gd name="connsiteY16" fmla="*/ 24215 h 37253"/>
                <a:gd name="connsiteX17" fmla="*/ 56191 w 55880"/>
                <a:gd name="connsiteY17" fmla="*/ 19868 h 37253"/>
                <a:gd name="connsiteX18" fmla="*/ 41600 w 55880"/>
                <a:gd name="connsiteY18" fmla="*/ 12418 h 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80" h="37253">
                  <a:moveTo>
                    <a:pt x="29182" y="5278"/>
                  </a:moveTo>
                  <a:lnTo>
                    <a:pt x="12418" y="0"/>
                  </a:lnTo>
                  <a:lnTo>
                    <a:pt x="10245" y="1863"/>
                  </a:lnTo>
                  <a:lnTo>
                    <a:pt x="8072" y="1863"/>
                  </a:lnTo>
                  <a:lnTo>
                    <a:pt x="8072" y="3104"/>
                  </a:lnTo>
                  <a:lnTo>
                    <a:pt x="7140" y="3104"/>
                  </a:lnTo>
                  <a:lnTo>
                    <a:pt x="3104" y="5278"/>
                  </a:lnTo>
                  <a:lnTo>
                    <a:pt x="3104" y="18006"/>
                  </a:lnTo>
                  <a:lnTo>
                    <a:pt x="3104" y="27319"/>
                  </a:lnTo>
                  <a:lnTo>
                    <a:pt x="0" y="36943"/>
                  </a:lnTo>
                  <a:lnTo>
                    <a:pt x="3104" y="36943"/>
                  </a:lnTo>
                  <a:lnTo>
                    <a:pt x="3104" y="40047"/>
                  </a:lnTo>
                  <a:lnTo>
                    <a:pt x="15522" y="36943"/>
                  </a:lnTo>
                  <a:lnTo>
                    <a:pt x="27009" y="34770"/>
                  </a:lnTo>
                  <a:lnTo>
                    <a:pt x="39427" y="32597"/>
                  </a:lnTo>
                  <a:lnTo>
                    <a:pt x="51844" y="24215"/>
                  </a:lnTo>
                  <a:lnTo>
                    <a:pt x="56191" y="24215"/>
                  </a:lnTo>
                  <a:lnTo>
                    <a:pt x="56191" y="19868"/>
                  </a:lnTo>
                  <a:lnTo>
                    <a:pt x="41600" y="12418"/>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34" name="Freeform: Shape 226">
              <a:extLst>
                <a:ext uri="{FF2B5EF4-FFF2-40B4-BE49-F238E27FC236}">
                  <a16:creationId xmlns:a16="http://schemas.microsoft.com/office/drawing/2014/main" id="{B9840167-E744-6945-1C48-7622CB013194}"/>
                </a:ext>
              </a:extLst>
            </p:cNvPr>
            <p:cNvSpPr/>
            <p:nvPr/>
          </p:nvSpPr>
          <p:spPr>
            <a:xfrm>
              <a:off x="6488880" y="5710498"/>
              <a:ext cx="301132" cy="207999"/>
            </a:xfrm>
            <a:custGeom>
              <a:avLst/>
              <a:gdLst>
                <a:gd name="connsiteX0" fmla="*/ 284368 w 301132"/>
                <a:gd name="connsiteY0" fmla="*/ 210793 h 207998"/>
                <a:gd name="connsiteX1" fmla="*/ 294613 w 301132"/>
                <a:gd name="connsiteY1" fmla="*/ 207378 h 207998"/>
                <a:gd name="connsiteX2" fmla="*/ 297718 w 301132"/>
                <a:gd name="connsiteY2" fmla="*/ 205515 h 207998"/>
                <a:gd name="connsiteX3" fmla="*/ 299891 w 301132"/>
                <a:gd name="connsiteY3" fmla="*/ 205515 h 207998"/>
                <a:gd name="connsiteX4" fmla="*/ 302064 w 301132"/>
                <a:gd name="connsiteY4" fmla="*/ 203342 h 207998"/>
                <a:gd name="connsiteX5" fmla="*/ 303926 w 301132"/>
                <a:gd name="connsiteY5" fmla="*/ 203342 h 207998"/>
                <a:gd name="connsiteX6" fmla="*/ 287473 w 301132"/>
                <a:gd name="connsiteY6" fmla="*/ 195891 h 207998"/>
                <a:gd name="connsiteX7" fmla="*/ 269777 w 301132"/>
                <a:gd name="connsiteY7" fmla="*/ 186267 h 207998"/>
                <a:gd name="connsiteX8" fmla="*/ 250840 w 301132"/>
                <a:gd name="connsiteY8" fmla="*/ 178817 h 207998"/>
                <a:gd name="connsiteX9" fmla="*/ 234387 w 301132"/>
                <a:gd name="connsiteY9" fmla="*/ 173539 h 207998"/>
                <a:gd name="connsiteX10" fmla="*/ 226936 w 301132"/>
                <a:gd name="connsiteY10" fmla="*/ 175712 h 207998"/>
                <a:gd name="connsiteX11" fmla="*/ 219796 w 301132"/>
                <a:gd name="connsiteY11" fmla="*/ 178817 h 207998"/>
                <a:gd name="connsiteX12" fmla="*/ 211413 w 301132"/>
                <a:gd name="connsiteY12" fmla="*/ 183163 h 207998"/>
                <a:gd name="connsiteX13" fmla="*/ 199927 w 301132"/>
                <a:gd name="connsiteY13" fmla="*/ 183163 h 207998"/>
                <a:gd name="connsiteX14" fmla="*/ 190614 w 301132"/>
                <a:gd name="connsiteY14" fmla="*/ 177886 h 207998"/>
                <a:gd name="connsiteX15" fmla="*/ 184094 w 301132"/>
                <a:gd name="connsiteY15" fmla="*/ 171366 h 207998"/>
                <a:gd name="connsiteX16" fmla="*/ 174781 w 301132"/>
                <a:gd name="connsiteY16" fmla="*/ 168262 h 207998"/>
                <a:gd name="connsiteX17" fmla="*/ 160190 w 301132"/>
                <a:gd name="connsiteY17" fmla="*/ 166089 h 207998"/>
                <a:gd name="connsiteX18" fmla="*/ 160190 w 301132"/>
                <a:gd name="connsiteY18" fmla="*/ 144047 h 207998"/>
                <a:gd name="connsiteX19" fmla="*/ 163294 w 301132"/>
                <a:gd name="connsiteY19" fmla="*/ 126041 h 207998"/>
                <a:gd name="connsiteX20" fmla="*/ 145599 w 301132"/>
                <a:gd name="connsiteY20" fmla="*/ 111140 h 207998"/>
                <a:gd name="connsiteX21" fmla="*/ 133181 w 301132"/>
                <a:gd name="connsiteY21" fmla="*/ 92202 h 207998"/>
                <a:gd name="connsiteX22" fmla="*/ 121695 w 301132"/>
                <a:gd name="connsiteY22" fmla="*/ 76370 h 207998"/>
                <a:gd name="connsiteX23" fmla="*/ 109277 w 301132"/>
                <a:gd name="connsiteY23" fmla="*/ 61468 h 207998"/>
                <a:gd name="connsiteX24" fmla="*/ 101826 w 301132"/>
                <a:gd name="connsiteY24" fmla="*/ 54018 h 207998"/>
                <a:gd name="connsiteX25" fmla="*/ 99964 w 301132"/>
                <a:gd name="connsiteY25" fmla="*/ 54018 h 207998"/>
                <a:gd name="connsiteX26" fmla="*/ 99964 w 301132"/>
                <a:gd name="connsiteY26" fmla="*/ 51844 h 207998"/>
                <a:gd name="connsiteX27" fmla="*/ 94686 w 301132"/>
                <a:gd name="connsiteY27" fmla="*/ 47809 h 207998"/>
                <a:gd name="connsiteX28" fmla="*/ 76991 w 301132"/>
                <a:gd name="connsiteY28" fmla="*/ 39116 h 207998"/>
                <a:gd name="connsiteX29" fmla="*/ 62400 w 301132"/>
                <a:gd name="connsiteY29" fmla="*/ 29803 h 207998"/>
                <a:gd name="connsiteX30" fmla="*/ 47809 w 301132"/>
                <a:gd name="connsiteY30" fmla="*/ 20179 h 207998"/>
                <a:gd name="connsiteX31" fmla="*/ 34149 w 301132"/>
                <a:gd name="connsiteY31" fmla="*/ 4346 h 207998"/>
                <a:gd name="connsiteX32" fmla="*/ 0 w 301132"/>
                <a:gd name="connsiteY32" fmla="*/ 0 h 207998"/>
                <a:gd name="connsiteX33" fmla="*/ 4967 w 301132"/>
                <a:gd name="connsiteY33" fmla="*/ 17075 h 207998"/>
                <a:gd name="connsiteX34" fmla="*/ 16454 w 301132"/>
                <a:gd name="connsiteY34" fmla="*/ 27630 h 207998"/>
                <a:gd name="connsiteX35" fmla="*/ 29182 w 301132"/>
                <a:gd name="connsiteY35" fmla="*/ 39116 h 207998"/>
                <a:gd name="connsiteX36" fmla="*/ 40358 w 301132"/>
                <a:gd name="connsiteY36" fmla="*/ 47809 h 207998"/>
                <a:gd name="connsiteX37" fmla="*/ 50913 w 301132"/>
                <a:gd name="connsiteY37" fmla="*/ 61468 h 207998"/>
                <a:gd name="connsiteX38" fmla="*/ 62400 w 301132"/>
                <a:gd name="connsiteY38" fmla="*/ 77301 h 207998"/>
                <a:gd name="connsiteX39" fmla="*/ 72644 w 301132"/>
                <a:gd name="connsiteY39" fmla="*/ 98411 h 207998"/>
                <a:gd name="connsiteX40" fmla="*/ 85373 w 301132"/>
                <a:gd name="connsiteY40" fmla="*/ 118590 h 207998"/>
                <a:gd name="connsiteX41" fmla="*/ 97790 w 301132"/>
                <a:gd name="connsiteY41" fmla="*/ 136596 h 207998"/>
                <a:gd name="connsiteX42" fmla="*/ 114555 w 301132"/>
                <a:gd name="connsiteY42" fmla="*/ 153671 h 207998"/>
                <a:gd name="connsiteX43" fmla="*/ 133181 w 301132"/>
                <a:gd name="connsiteY43" fmla="*/ 164226 h 207998"/>
                <a:gd name="connsiteX44" fmla="*/ 155223 w 301132"/>
                <a:gd name="connsiteY44" fmla="*/ 170435 h 207998"/>
                <a:gd name="connsiteX45" fmla="*/ 153050 w 301132"/>
                <a:gd name="connsiteY45" fmla="*/ 173539 h 207998"/>
                <a:gd name="connsiteX46" fmla="*/ 150877 w 301132"/>
                <a:gd name="connsiteY46" fmla="*/ 175712 h 207998"/>
                <a:gd name="connsiteX47" fmla="*/ 147772 w 301132"/>
                <a:gd name="connsiteY47" fmla="*/ 178817 h 207998"/>
                <a:gd name="connsiteX48" fmla="*/ 155223 w 301132"/>
                <a:gd name="connsiteY48" fmla="*/ 183163 h 207998"/>
                <a:gd name="connsiteX49" fmla="*/ 170745 w 301132"/>
                <a:gd name="connsiteY49" fmla="*/ 190614 h 207998"/>
                <a:gd name="connsiteX50" fmla="*/ 190614 w 301132"/>
                <a:gd name="connsiteY50" fmla="*/ 195891 h 207998"/>
                <a:gd name="connsiteX51" fmla="*/ 216691 w 301132"/>
                <a:gd name="connsiteY51" fmla="*/ 201169 h 207998"/>
                <a:gd name="connsiteX52" fmla="*/ 240595 w 301132"/>
                <a:gd name="connsiteY52" fmla="*/ 207378 h 207998"/>
                <a:gd name="connsiteX53" fmla="*/ 263569 w 301132"/>
                <a:gd name="connsiteY53" fmla="*/ 210793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1132" h="207998">
                  <a:moveTo>
                    <a:pt x="284368" y="210793"/>
                  </a:moveTo>
                  <a:lnTo>
                    <a:pt x="294613" y="207378"/>
                  </a:lnTo>
                  <a:lnTo>
                    <a:pt x="297718" y="205515"/>
                  </a:lnTo>
                  <a:lnTo>
                    <a:pt x="299891" y="205515"/>
                  </a:lnTo>
                  <a:lnTo>
                    <a:pt x="302064" y="203342"/>
                  </a:lnTo>
                  <a:lnTo>
                    <a:pt x="303926" y="203342"/>
                  </a:lnTo>
                  <a:lnTo>
                    <a:pt x="287473" y="195891"/>
                  </a:lnTo>
                  <a:lnTo>
                    <a:pt x="269777" y="186267"/>
                  </a:lnTo>
                  <a:lnTo>
                    <a:pt x="250840" y="178817"/>
                  </a:lnTo>
                  <a:lnTo>
                    <a:pt x="234387" y="173539"/>
                  </a:lnTo>
                  <a:lnTo>
                    <a:pt x="226936" y="175712"/>
                  </a:lnTo>
                  <a:lnTo>
                    <a:pt x="219796" y="178817"/>
                  </a:lnTo>
                  <a:lnTo>
                    <a:pt x="211413" y="183163"/>
                  </a:lnTo>
                  <a:lnTo>
                    <a:pt x="199927" y="183163"/>
                  </a:lnTo>
                  <a:lnTo>
                    <a:pt x="190614" y="177886"/>
                  </a:lnTo>
                  <a:lnTo>
                    <a:pt x="184094" y="171366"/>
                  </a:lnTo>
                  <a:lnTo>
                    <a:pt x="174781" y="168262"/>
                  </a:lnTo>
                  <a:lnTo>
                    <a:pt x="160190" y="166089"/>
                  </a:lnTo>
                  <a:lnTo>
                    <a:pt x="160190" y="144047"/>
                  </a:lnTo>
                  <a:lnTo>
                    <a:pt x="163294" y="126041"/>
                  </a:lnTo>
                  <a:lnTo>
                    <a:pt x="145599" y="111140"/>
                  </a:lnTo>
                  <a:lnTo>
                    <a:pt x="133181" y="92202"/>
                  </a:lnTo>
                  <a:lnTo>
                    <a:pt x="121695" y="76370"/>
                  </a:lnTo>
                  <a:lnTo>
                    <a:pt x="109277" y="61468"/>
                  </a:lnTo>
                  <a:lnTo>
                    <a:pt x="101826" y="54018"/>
                  </a:lnTo>
                  <a:lnTo>
                    <a:pt x="99964" y="54018"/>
                  </a:lnTo>
                  <a:lnTo>
                    <a:pt x="99964" y="51844"/>
                  </a:lnTo>
                  <a:lnTo>
                    <a:pt x="94686" y="47809"/>
                  </a:lnTo>
                  <a:lnTo>
                    <a:pt x="76991" y="39116"/>
                  </a:lnTo>
                  <a:lnTo>
                    <a:pt x="62400" y="29803"/>
                  </a:lnTo>
                  <a:lnTo>
                    <a:pt x="47809" y="20179"/>
                  </a:lnTo>
                  <a:lnTo>
                    <a:pt x="34149" y="4346"/>
                  </a:lnTo>
                  <a:lnTo>
                    <a:pt x="0" y="0"/>
                  </a:lnTo>
                  <a:lnTo>
                    <a:pt x="4967" y="17075"/>
                  </a:lnTo>
                  <a:lnTo>
                    <a:pt x="16454" y="27630"/>
                  </a:lnTo>
                  <a:lnTo>
                    <a:pt x="29182" y="39116"/>
                  </a:lnTo>
                  <a:lnTo>
                    <a:pt x="40358" y="47809"/>
                  </a:lnTo>
                  <a:lnTo>
                    <a:pt x="50913" y="61468"/>
                  </a:lnTo>
                  <a:lnTo>
                    <a:pt x="62400" y="77301"/>
                  </a:lnTo>
                  <a:lnTo>
                    <a:pt x="72644" y="98411"/>
                  </a:lnTo>
                  <a:lnTo>
                    <a:pt x="85373" y="118590"/>
                  </a:lnTo>
                  <a:lnTo>
                    <a:pt x="97790" y="136596"/>
                  </a:lnTo>
                  <a:lnTo>
                    <a:pt x="114555" y="153671"/>
                  </a:lnTo>
                  <a:lnTo>
                    <a:pt x="133181" y="164226"/>
                  </a:lnTo>
                  <a:lnTo>
                    <a:pt x="155223" y="170435"/>
                  </a:lnTo>
                  <a:lnTo>
                    <a:pt x="153050" y="173539"/>
                  </a:lnTo>
                  <a:lnTo>
                    <a:pt x="150877" y="175712"/>
                  </a:lnTo>
                  <a:lnTo>
                    <a:pt x="147772" y="178817"/>
                  </a:lnTo>
                  <a:lnTo>
                    <a:pt x="155223" y="183163"/>
                  </a:lnTo>
                  <a:lnTo>
                    <a:pt x="170745" y="190614"/>
                  </a:lnTo>
                  <a:lnTo>
                    <a:pt x="190614" y="195891"/>
                  </a:lnTo>
                  <a:lnTo>
                    <a:pt x="216691" y="201169"/>
                  </a:lnTo>
                  <a:lnTo>
                    <a:pt x="240595" y="207378"/>
                  </a:lnTo>
                  <a:lnTo>
                    <a:pt x="263569" y="210793"/>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35" name="Freeform: Shape 227">
              <a:extLst>
                <a:ext uri="{FF2B5EF4-FFF2-40B4-BE49-F238E27FC236}">
                  <a16:creationId xmlns:a16="http://schemas.microsoft.com/office/drawing/2014/main" id="{9C433F6F-E377-E6F1-6B69-CF1935A0B99F}"/>
                </a:ext>
              </a:extLst>
            </p:cNvPr>
            <p:cNvSpPr/>
            <p:nvPr/>
          </p:nvSpPr>
          <p:spPr>
            <a:xfrm>
              <a:off x="7403453" y="5901112"/>
              <a:ext cx="24836" cy="21731"/>
            </a:xfrm>
            <a:custGeom>
              <a:avLst/>
              <a:gdLst>
                <a:gd name="connsiteX0" fmla="*/ 26078 w 24835"/>
                <a:gd name="connsiteY0" fmla="*/ 24215 h 21731"/>
                <a:gd name="connsiteX1" fmla="*/ 21731 w 24835"/>
                <a:gd name="connsiteY1" fmla="*/ 18006 h 21731"/>
                <a:gd name="connsiteX2" fmla="*/ 19869 w 24835"/>
                <a:gd name="connsiteY2" fmla="*/ 12728 h 21731"/>
                <a:gd name="connsiteX3" fmla="*/ 16454 w 24835"/>
                <a:gd name="connsiteY3" fmla="*/ 9624 h 21731"/>
                <a:gd name="connsiteX4" fmla="*/ 11487 w 24835"/>
                <a:gd name="connsiteY4" fmla="*/ 5278 h 21731"/>
                <a:gd name="connsiteX5" fmla="*/ 7140 w 24835"/>
                <a:gd name="connsiteY5" fmla="*/ 3104 h 21731"/>
                <a:gd name="connsiteX6" fmla="*/ 0 w 24835"/>
                <a:gd name="connsiteY6" fmla="*/ 0 h 21731"/>
                <a:gd name="connsiteX7" fmla="*/ 4036 w 24835"/>
                <a:gd name="connsiteY7" fmla="*/ 7451 h 21731"/>
                <a:gd name="connsiteX8" fmla="*/ 7140 w 24835"/>
                <a:gd name="connsiteY8" fmla="*/ 12728 h 21731"/>
                <a:gd name="connsiteX9" fmla="*/ 11487 w 24835"/>
                <a:gd name="connsiteY9" fmla="*/ 16764 h 21731"/>
                <a:gd name="connsiteX10" fmla="*/ 16454 w 24835"/>
                <a:gd name="connsiteY10" fmla="*/ 20179 h 21731"/>
                <a:gd name="connsiteX11" fmla="*/ 19869 w 24835"/>
                <a:gd name="connsiteY11" fmla="*/ 24215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35" h="21731">
                  <a:moveTo>
                    <a:pt x="26078" y="24215"/>
                  </a:moveTo>
                  <a:lnTo>
                    <a:pt x="21731" y="18006"/>
                  </a:lnTo>
                  <a:lnTo>
                    <a:pt x="19869" y="12728"/>
                  </a:lnTo>
                  <a:lnTo>
                    <a:pt x="16454" y="9624"/>
                  </a:lnTo>
                  <a:lnTo>
                    <a:pt x="11487" y="5278"/>
                  </a:lnTo>
                  <a:lnTo>
                    <a:pt x="7140" y="3104"/>
                  </a:lnTo>
                  <a:lnTo>
                    <a:pt x="0" y="0"/>
                  </a:lnTo>
                  <a:lnTo>
                    <a:pt x="4036" y="7451"/>
                  </a:lnTo>
                  <a:lnTo>
                    <a:pt x="7140" y="12728"/>
                  </a:lnTo>
                  <a:lnTo>
                    <a:pt x="11487" y="16764"/>
                  </a:lnTo>
                  <a:lnTo>
                    <a:pt x="16454" y="20179"/>
                  </a:lnTo>
                  <a:lnTo>
                    <a:pt x="19869" y="24215"/>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36" name="Freeform: Shape 228">
              <a:extLst>
                <a:ext uri="{FF2B5EF4-FFF2-40B4-BE49-F238E27FC236}">
                  <a16:creationId xmlns:a16="http://schemas.microsoft.com/office/drawing/2014/main" id="{C10E9DA9-A719-B15A-8463-F09193D32B0A}"/>
                </a:ext>
              </a:extLst>
            </p:cNvPr>
            <p:cNvSpPr/>
            <p:nvPr/>
          </p:nvSpPr>
          <p:spPr>
            <a:xfrm>
              <a:off x="7568921" y="6290411"/>
              <a:ext cx="93134" cy="145910"/>
            </a:xfrm>
            <a:custGeom>
              <a:avLst/>
              <a:gdLst>
                <a:gd name="connsiteX0" fmla="*/ 89719 w 93133"/>
                <a:gd name="connsiteY0" fmla="*/ 63641 h 145909"/>
                <a:gd name="connsiteX1" fmla="*/ 87546 w 93133"/>
                <a:gd name="connsiteY1" fmla="*/ 66746 h 145909"/>
                <a:gd name="connsiteX2" fmla="*/ 83510 w 93133"/>
                <a:gd name="connsiteY2" fmla="*/ 69850 h 145909"/>
                <a:gd name="connsiteX3" fmla="*/ 80406 w 93133"/>
                <a:gd name="connsiteY3" fmla="*/ 69850 h 145909"/>
                <a:gd name="connsiteX4" fmla="*/ 78232 w 93133"/>
                <a:gd name="connsiteY4" fmla="*/ 69850 h 145909"/>
                <a:gd name="connsiteX5" fmla="*/ 75128 w 93133"/>
                <a:gd name="connsiteY5" fmla="*/ 69850 h 145909"/>
                <a:gd name="connsiteX6" fmla="*/ 68919 w 93133"/>
                <a:gd name="connsiteY6" fmla="*/ 69850 h 145909"/>
                <a:gd name="connsiteX7" fmla="*/ 63641 w 93133"/>
                <a:gd name="connsiteY7" fmla="*/ 69850 h 145909"/>
                <a:gd name="connsiteX8" fmla="*/ 53086 w 93133"/>
                <a:gd name="connsiteY8" fmla="*/ 48740 h 145909"/>
                <a:gd name="connsiteX9" fmla="*/ 38495 w 93133"/>
                <a:gd name="connsiteY9" fmla="*/ 31976 h 145909"/>
                <a:gd name="connsiteX10" fmla="*/ 23904 w 93133"/>
                <a:gd name="connsiteY10" fmla="*/ 17075 h 145909"/>
                <a:gd name="connsiteX11" fmla="*/ 7451 w 93133"/>
                <a:gd name="connsiteY11" fmla="*/ 0 h 145909"/>
                <a:gd name="connsiteX12" fmla="*/ 0 w 93133"/>
                <a:gd name="connsiteY12" fmla="*/ 0 h 145909"/>
                <a:gd name="connsiteX13" fmla="*/ 4346 w 93133"/>
                <a:gd name="connsiteY13" fmla="*/ 11797 h 145909"/>
                <a:gd name="connsiteX14" fmla="*/ 9313 w 93133"/>
                <a:gd name="connsiteY14" fmla="*/ 26388 h 145909"/>
                <a:gd name="connsiteX15" fmla="*/ 17695 w 93133"/>
                <a:gd name="connsiteY15" fmla="*/ 42531 h 145909"/>
                <a:gd name="connsiteX16" fmla="*/ 29182 w 93133"/>
                <a:gd name="connsiteY16" fmla="*/ 61468 h 145909"/>
                <a:gd name="connsiteX17" fmla="*/ 36633 w 93133"/>
                <a:gd name="connsiteY17" fmla="*/ 74196 h 145909"/>
                <a:gd name="connsiteX18" fmla="*/ 43773 w 93133"/>
                <a:gd name="connsiteY18" fmla="*/ 81647 h 145909"/>
                <a:gd name="connsiteX19" fmla="*/ 38495 w 93133"/>
                <a:gd name="connsiteY19" fmla="*/ 86925 h 145909"/>
                <a:gd name="connsiteX20" fmla="*/ 32286 w 93133"/>
                <a:gd name="connsiteY20" fmla="*/ 92202 h 145909"/>
                <a:gd name="connsiteX21" fmla="*/ 27319 w 93133"/>
                <a:gd name="connsiteY21" fmla="*/ 96238 h 145909"/>
                <a:gd name="connsiteX22" fmla="*/ 23904 w 93133"/>
                <a:gd name="connsiteY22" fmla="*/ 101826 h 145909"/>
                <a:gd name="connsiteX23" fmla="*/ 22042 w 93133"/>
                <a:gd name="connsiteY23" fmla="*/ 103689 h 145909"/>
                <a:gd name="connsiteX24" fmla="*/ 22042 w 93133"/>
                <a:gd name="connsiteY24" fmla="*/ 105862 h 145909"/>
                <a:gd name="connsiteX25" fmla="*/ 23904 w 93133"/>
                <a:gd name="connsiteY25" fmla="*/ 107104 h 145909"/>
                <a:gd name="connsiteX26" fmla="*/ 27319 w 93133"/>
                <a:gd name="connsiteY26" fmla="*/ 108966 h 145909"/>
                <a:gd name="connsiteX27" fmla="*/ 31355 w 93133"/>
                <a:gd name="connsiteY27" fmla="*/ 111140 h 145909"/>
                <a:gd name="connsiteX28" fmla="*/ 34459 w 93133"/>
                <a:gd name="connsiteY28" fmla="*/ 113313 h 145909"/>
                <a:gd name="connsiteX29" fmla="*/ 38495 w 93133"/>
                <a:gd name="connsiteY29" fmla="*/ 114244 h 145909"/>
                <a:gd name="connsiteX30" fmla="*/ 41910 w 93133"/>
                <a:gd name="connsiteY30" fmla="*/ 116417 h 145909"/>
                <a:gd name="connsiteX31" fmla="*/ 43773 w 93133"/>
                <a:gd name="connsiteY31" fmla="*/ 118590 h 145909"/>
                <a:gd name="connsiteX32" fmla="*/ 43773 w 93133"/>
                <a:gd name="connsiteY32" fmla="*/ 121695 h 145909"/>
                <a:gd name="connsiteX33" fmla="*/ 43773 w 93133"/>
                <a:gd name="connsiteY33" fmla="*/ 126041 h 145909"/>
                <a:gd name="connsiteX34" fmla="*/ 41910 w 93133"/>
                <a:gd name="connsiteY34" fmla="*/ 129145 h 145909"/>
                <a:gd name="connsiteX35" fmla="*/ 41910 w 93133"/>
                <a:gd name="connsiteY35" fmla="*/ 135665 h 145909"/>
                <a:gd name="connsiteX36" fmla="*/ 41910 w 93133"/>
                <a:gd name="connsiteY36" fmla="*/ 138769 h 145909"/>
                <a:gd name="connsiteX37" fmla="*/ 43773 w 93133"/>
                <a:gd name="connsiteY37" fmla="*/ 142805 h 145909"/>
                <a:gd name="connsiteX38" fmla="*/ 43773 w 93133"/>
                <a:gd name="connsiteY38" fmla="*/ 148083 h 145909"/>
                <a:gd name="connsiteX39" fmla="*/ 54328 w 93133"/>
                <a:gd name="connsiteY39" fmla="*/ 136596 h 145909"/>
                <a:gd name="connsiteX40" fmla="*/ 63641 w 93133"/>
                <a:gd name="connsiteY40" fmla="*/ 126041 h 145909"/>
                <a:gd name="connsiteX41" fmla="*/ 75128 w 93133"/>
                <a:gd name="connsiteY41" fmla="*/ 114244 h 145909"/>
                <a:gd name="connsiteX42" fmla="*/ 75128 w 93133"/>
                <a:gd name="connsiteY42" fmla="*/ 101826 h 145909"/>
                <a:gd name="connsiteX43" fmla="*/ 87546 w 93133"/>
                <a:gd name="connsiteY43" fmla="*/ 101826 h 145909"/>
                <a:gd name="connsiteX44" fmla="*/ 89719 w 93133"/>
                <a:gd name="connsiteY44" fmla="*/ 98411 h 145909"/>
                <a:gd name="connsiteX45" fmla="*/ 90650 w 93133"/>
                <a:gd name="connsiteY45" fmla="*/ 92202 h 145909"/>
                <a:gd name="connsiteX46" fmla="*/ 92823 w 93133"/>
                <a:gd name="connsiteY46" fmla="*/ 86925 h 145909"/>
                <a:gd name="connsiteX47" fmla="*/ 94996 w 93133"/>
                <a:gd name="connsiteY47" fmla="*/ 81647 h 145909"/>
                <a:gd name="connsiteX48" fmla="*/ 94996 w 93133"/>
                <a:gd name="connsiteY48" fmla="*/ 57122 h 145909"/>
                <a:gd name="connsiteX49" fmla="*/ 90650 w 93133"/>
                <a:gd name="connsiteY49" fmla="*/ 57122 h 14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3133" h="145909">
                  <a:moveTo>
                    <a:pt x="89719" y="63641"/>
                  </a:moveTo>
                  <a:lnTo>
                    <a:pt x="87546" y="66746"/>
                  </a:lnTo>
                  <a:lnTo>
                    <a:pt x="83510" y="69850"/>
                  </a:lnTo>
                  <a:lnTo>
                    <a:pt x="80406" y="69850"/>
                  </a:lnTo>
                  <a:lnTo>
                    <a:pt x="78232" y="69850"/>
                  </a:lnTo>
                  <a:lnTo>
                    <a:pt x="75128" y="69850"/>
                  </a:lnTo>
                  <a:lnTo>
                    <a:pt x="68919" y="69850"/>
                  </a:lnTo>
                  <a:lnTo>
                    <a:pt x="63641" y="69850"/>
                  </a:lnTo>
                  <a:lnTo>
                    <a:pt x="53086" y="48740"/>
                  </a:lnTo>
                  <a:lnTo>
                    <a:pt x="38495" y="31976"/>
                  </a:lnTo>
                  <a:lnTo>
                    <a:pt x="23904" y="17075"/>
                  </a:lnTo>
                  <a:lnTo>
                    <a:pt x="7451" y="0"/>
                  </a:lnTo>
                  <a:lnTo>
                    <a:pt x="0" y="0"/>
                  </a:lnTo>
                  <a:lnTo>
                    <a:pt x="4346" y="11797"/>
                  </a:lnTo>
                  <a:lnTo>
                    <a:pt x="9313" y="26388"/>
                  </a:lnTo>
                  <a:lnTo>
                    <a:pt x="17695" y="42531"/>
                  </a:lnTo>
                  <a:lnTo>
                    <a:pt x="29182" y="61468"/>
                  </a:lnTo>
                  <a:lnTo>
                    <a:pt x="36633" y="74196"/>
                  </a:lnTo>
                  <a:lnTo>
                    <a:pt x="43773" y="81647"/>
                  </a:lnTo>
                  <a:lnTo>
                    <a:pt x="38495" y="86925"/>
                  </a:lnTo>
                  <a:lnTo>
                    <a:pt x="32286" y="92202"/>
                  </a:lnTo>
                  <a:lnTo>
                    <a:pt x="27319" y="96238"/>
                  </a:lnTo>
                  <a:lnTo>
                    <a:pt x="23904" y="101826"/>
                  </a:lnTo>
                  <a:lnTo>
                    <a:pt x="22042" y="103689"/>
                  </a:lnTo>
                  <a:lnTo>
                    <a:pt x="22042" y="105862"/>
                  </a:lnTo>
                  <a:lnTo>
                    <a:pt x="23904" y="107104"/>
                  </a:lnTo>
                  <a:lnTo>
                    <a:pt x="27319" y="108966"/>
                  </a:lnTo>
                  <a:lnTo>
                    <a:pt x="31355" y="111140"/>
                  </a:lnTo>
                  <a:lnTo>
                    <a:pt x="34459" y="113313"/>
                  </a:lnTo>
                  <a:lnTo>
                    <a:pt x="38495" y="114244"/>
                  </a:lnTo>
                  <a:lnTo>
                    <a:pt x="41910" y="116417"/>
                  </a:lnTo>
                  <a:lnTo>
                    <a:pt x="43773" y="118590"/>
                  </a:lnTo>
                  <a:lnTo>
                    <a:pt x="43773" y="121695"/>
                  </a:lnTo>
                  <a:lnTo>
                    <a:pt x="43773" y="126041"/>
                  </a:lnTo>
                  <a:lnTo>
                    <a:pt x="41910" y="129145"/>
                  </a:lnTo>
                  <a:lnTo>
                    <a:pt x="41910" y="135665"/>
                  </a:lnTo>
                  <a:lnTo>
                    <a:pt x="41910" y="138769"/>
                  </a:lnTo>
                  <a:lnTo>
                    <a:pt x="43773" y="142805"/>
                  </a:lnTo>
                  <a:lnTo>
                    <a:pt x="43773" y="148083"/>
                  </a:lnTo>
                  <a:lnTo>
                    <a:pt x="54328" y="136596"/>
                  </a:lnTo>
                  <a:lnTo>
                    <a:pt x="63641" y="126041"/>
                  </a:lnTo>
                  <a:lnTo>
                    <a:pt x="75128" y="114244"/>
                  </a:lnTo>
                  <a:lnTo>
                    <a:pt x="75128" y="101826"/>
                  </a:lnTo>
                  <a:lnTo>
                    <a:pt x="87546" y="101826"/>
                  </a:lnTo>
                  <a:lnTo>
                    <a:pt x="89719" y="98411"/>
                  </a:lnTo>
                  <a:lnTo>
                    <a:pt x="90650" y="92202"/>
                  </a:lnTo>
                  <a:lnTo>
                    <a:pt x="92823" y="86925"/>
                  </a:lnTo>
                  <a:lnTo>
                    <a:pt x="94996" y="81647"/>
                  </a:lnTo>
                  <a:lnTo>
                    <a:pt x="94996" y="57122"/>
                  </a:lnTo>
                  <a:lnTo>
                    <a:pt x="90650" y="57122"/>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37" name="Freeform: Shape 229">
              <a:extLst>
                <a:ext uri="{FF2B5EF4-FFF2-40B4-BE49-F238E27FC236}">
                  <a16:creationId xmlns:a16="http://schemas.microsoft.com/office/drawing/2014/main" id="{0F601965-0BFB-CF22-2401-DA0232BEFA1C}"/>
                </a:ext>
              </a:extLst>
            </p:cNvPr>
            <p:cNvSpPr/>
            <p:nvPr/>
          </p:nvSpPr>
          <p:spPr>
            <a:xfrm>
              <a:off x="7483548" y="6426076"/>
              <a:ext cx="117969" cy="136596"/>
            </a:xfrm>
            <a:custGeom>
              <a:avLst/>
              <a:gdLst>
                <a:gd name="connsiteX0" fmla="*/ 116728 w 117969"/>
                <a:gd name="connsiteY0" fmla="*/ 7140 h 136596"/>
                <a:gd name="connsiteX1" fmla="*/ 116728 w 117969"/>
                <a:gd name="connsiteY1" fmla="*/ 3104 h 136596"/>
                <a:gd name="connsiteX2" fmla="*/ 114555 w 117969"/>
                <a:gd name="connsiteY2" fmla="*/ 3104 h 136596"/>
                <a:gd name="connsiteX3" fmla="*/ 112692 w 117969"/>
                <a:gd name="connsiteY3" fmla="*/ 3104 h 136596"/>
                <a:gd name="connsiteX4" fmla="*/ 112692 w 117969"/>
                <a:gd name="connsiteY4" fmla="*/ 5278 h 136596"/>
                <a:gd name="connsiteX5" fmla="*/ 110519 w 117969"/>
                <a:gd name="connsiteY5" fmla="*/ 8382 h 136596"/>
                <a:gd name="connsiteX6" fmla="*/ 109277 w 117969"/>
                <a:gd name="connsiteY6" fmla="*/ 10555 h 136596"/>
                <a:gd name="connsiteX7" fmla="*/ 109277 w 117969"/>
                <a:gd name="connsiteY7" fmla="*/ 12418 h 136596"/>
                <a:gd name="connsiteX8" fmla="*/ 105241 w 117969"/>
                <a:gd name="connsiteY8" fmla="*/ 8382 h 136596"/>
                <a:gd name="connsiteX9" fmla="*/ 103068 w 117969"/>
                <a:gd name="connsiteY9" fmla="*/ 7140 h 136596"/>
                <a:gd name="connsiteX10" fmla="*/ 102137 w 117969"/>
                <a:gd name="connsiteY10" fmla="*/ 5278 h 136596"/>
                <a:gd name="connsiteX11" fmla="*/ 99963 w 117969"/>
                <a:gd name="connsiteY11" fmla="*/ 3104 h 136596"/>
                <a:gd name="connsiteX12" fmla="*/ 95928 w 117969"/>
                <a:gd name="connsiteY12" fmla="*/ 931 h 136596"/>
                <a:gd name="connsiteX13" fmla="*/ 92823 w 117969"/>
                <a:gd name="connsiteY13" fmla="*/ 0 h 136596"/>
                <a:gd name="connsiteX14" fmla="*/ 87546 w 117969"/>
                <a:gd name="connsiteY14" fmla="*/ 8382 h 136596"/>
                <a:gd name="connsiteX15" fmla="*/ 80406 w 117969"/>
                <a:gd name="connsiteY15" fmla="*/ 23283 h 136596"/>
                <a:gd name="connsiteX16" fmla="*/ 70782 w 117969"/>
                <a:gd name="connsiteY16" fmla="*/ 37874 h 136596"/>
                <a:gd name="connsiteX17" fmla="*/ 63641 w 117969"/>
                <a:gd name="connsiteY17" fmla="*/ 52776 h 136596"/>
                <a:gd name="connsiteX18" fmla="*/ 54328 w 117969"/>
                <a:gd name="connsiteY18" fmla="*/ 65504 h 136596"/>
                <a:gd name="connsiteX19" fmla="*/ 49051 w 117969"/>
                <a:gd name="connsiteY19" fmla="*/ 71713 h 136596"/>
                <a:gd name="connsiteX20" fmla="*/ 38495 w 117969"/>
                <a:gd name="connsiteY20" fmla="*/ 75128 h 136596"/>
                <a:gd name="connsiteX21" fmla="*/ 27009 w 117969"/>
                <a:gd name="connsiteY21" fmla="*/ 76991 h 136596"/>
                <a:gd name="connsiteX22" fmla="*/ 16764 w 117969"/>
                <a:gd name="connsiteY22" fmla="*/ 80406 h 136596"/>
                <a:gd name="connsiteX23" fmla="*/ 12418 w 117969"/>
                <a:gd name="connsiteY23" fmla="*/ 84441 h 136596"/>
                <a:gd name="connsiteX24" fmla="*/ 10555 w 117969"/>
                <a:gd name="connsiteY24" fmla="*/ 89719 h 136596"/>
                <a:gd name="connsiteX25" fmla="*/ 9313 w 117969"/>
                <a:gd name="connsiteY25" fmla="*/ 94997 h 136596"/>
                <a:gd name="connsiteX26" fmla="*/ 7451 w 117969"/>
                <a:gd name="connsiteY26" fmla="*/ 99343 h 136596"/>
                <a:gd name="connsiteX27" fmla="*/ 5277 w 117969"/>
                <a:gd name="connsiteY27" fmla="*/ 104620 h 136596"/>
                <a:gd name="connsiteX28" fmla="*/ 0 w 117969"/>
                <a:gd name="connsiteY28" fmla="*/ 108967 h 136596"/>
                <a:gd name="connsiteX29" fmla="*/ 7451 w 117969"/>
                <a:gd name="connsiteY29" fmla="*/ 119522 h 136596"/>
                <a:gd name="connsiteX30" fmla="*/ 14591 w 117969"/>
                <a:gd name="connsiteY30" fmla="*/ 124799 h 136596"/>
                <a:gd name="connsiteX31" fmla="*/ 23904 w 117969"/>
                <a:gd name="connsiteY31" fmla="*/ 131008 h 136596"/>
                <a:gd name="connsiteX32" fmla="*/ 32286 w 117969"/>
                <a:gd name="connsiteY32" fmla="*/ 137528 h 136596"/>
                <a:gd name="connsiteX33" fmla="*/ 39737 w 117969"/>
                <a:gd name="connsiteY33" fmla="*/ 137528 h 136596"/>
                <a:gd name="connsiteX34" fmla="*/ 45946 w 117969"/>
                <a:gd name="connsiteY34" fmla="*/ 132250 h 136596"/>
                <a:gd name="connsiteX35" fmla="*/ 51224 w 117969"/>
                <a:gd name="connsiteY35" fmla="*/ 128835 h 136596"/>
                <a:gd name="connsiteX36" fmla="*/ 56191 w 117969"/>
                <a:gd name="connsiteY36" fmla="*/ 124799 h 136596"/>
                <a:gd name="connsiteX37" fmla="*/ 61468 w 117969"/>
                <a:gd name="connsiteY37" fmla="*/ 121695 h 136596"/>
                <a:gd name="connsiteX38" fmla="*/ 65814 w 117969"/>
                <a:gd name="connsiteY38" fmla="*/ 117349 h 136596"/>
                <a:gd name="connsiteX39" fmla="*/ 67677 w 117969"/>
                <a:gd name="connsiteY39" fmla="*/ 109898 h 136596"/>
                <a:gd name="connsiteX40" fmla="*/ 67677 w 117969"/>
                <a:gd name="connsiteY40" fmla="*/ 104620 h 136596"/>
                <a:gd name="connsiteX41" fmla="*/ 68919 w 117969"/>
                <a:gd name="connsiteY41" fmla="*/ 99343 h 136596"/>
                <a:gd name="connsiteX42" fmla="*/ 68919 w 117969"/>
                <a:gd name="connsiteY42" fmla="*/ 94065 h 136596"/>
                <a:gd name="connsiteX43" fmla="*/ 72955 w 117969"/>
                <a:gd name="connsiteY43" fmla="*/ 87856 h 136596"/>
                <a:gd name="connsiteX44" fmla="*/ 76059 w 117969"/>
                <a:gd name="connsiteY44" fmla="*/ 86614 h 136596"/>
                <a:gd name="connsiteX45" fmla="*/ 82268 w 117969"/>
                <a:gd name="connsiteY45" fmla="*/ 82268 h 136596"/>
                <a:gd name="connsiteX46" fmla="*/ 87546 w 117969"/>
                <a:gd name="connsiteY46" fmla="*/ 80406 h 136596"/>
                <a:gd name="connsiteX47" fmla="*/ 92823 w 117969"/>
                <a:gd name="connsiteY47" fmla="*/ 79164 h 136596"/>
                <a:gd name="connsiteX48" fmla="*/ 98101 w 117969"/>
                <a:gd name="connsiteY48" fmla="*/ 75128 h 136596"/>
                <a:gd name="connsiteX49" fmla="*/ 99963 w 117969"/>
                <a:gd name="connsiteY49" fmla="*/ 71713 h 136596"/>
                <a:gd name="connsiteX50" fmla="*/ 95928 w 117969"/>
                <a:gd name="connsiteY50" fmla="*/ 60227 h 136596"/>
                <a:gd name="connsiteX51" fmla="*/ 107414 w 117969"/>
                <a:gd name="connsiteY51" fmla="*/ 42221 h 136596"/>
                <a:gd name="connsiteX52" fmla="*/ 119832 w 117969"/>
                <a:gd name="connsiteY52" fmla="*/ 27319 h 136596"/>
                <a:gd name="connsiteX53" fmla="*/ 119832 w 117969"/>
                <a:gd name="connsiteY53" fmla="*/ 22042 h 136596"/>
                <a:gd name="connsiteX54" fmla="*/ 119832 w 117969"/>
                <a:gd name="connsiteY54" fmla="*/ 15833 h 136596"/>
                <a:gd name="connsiteX55" fmla="*/ 117659 w 117969"/>
                <a:gd name="connsiteY55" fmla="*/ 10555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969" h="136596">
                  <a:moveTo>
                    <a:pt x="116728" y="7140"/>
                  </a:moveTo>
                  <a:lnTo>
                    <a:pt x="116728" y="3104"/>
                  </a:lnTo>
                  <a:lnTo>
                    <a:pt x="114555" y="3104"/>
                  </a:lnTo>
                  <a:lnTo>
                    <a:pt x="112692" y="3104"/>
                  </a:lnTo>
                  <a:lnTo>
                    <a:pt x="112692" y="5278"/>
                  </a:lnTo>
                  <a:lnTo>
                    <a:pt x="110519" y="8382"/>
                  </a:lnTo>
                  <a:lnTo>
                    <a:pt x="109277" y="10555"/>
                  </a:lnTo>
                  <a:lnTo>
                    <a:pt x="109277" y="12418"/>
                  </a:lnTo>
                  <a:lnTo>
                    <a:pt x="105241" y="8382"/>
                  </a:lnTo>
                  <a:lnTo>
                    <a:pt x="103068" y="7140"/>
                  </a:lnTo>
                  <a:lnTo>
                    <a:pt x="102137" y="5278"/>
                  </a:lnTo>
                  <a:lnTo>
                    <a:pt x="99963" y="3104"/>
                  </a:lnTo>
                  <a:lnTo>
                    <a:pt x="95928" y="931"/>
                  </a:lnTo>
                  <a:lnTo>
                    <a:pt x="92823" y="0"/>
                  </a:lnTo>
                  <a:lnTo>
                    <a:pt x="87546" y="8382"/>
                  </a:lnTo>
                  <a:lnTo>
                    <a:pt x="80406" y="23283"/>
                  </a:lnTo>
                  <a:lnTo>
                    <a:pt x="70782" y="37874"/>
                  </a:lnTo>
                  <a:lnTo>
                    <a:pt x="63641" y="52776"/>
                  </a:lnTo>
                  <a:lnTo>
                    <a:pt x="54328" y="65504"/>
                  </a:lnTo>
                  <a:lnTo>
                    <a:pt x="49051" y="71713"/>
                  </a:lnTo>
                  <a:lnTo>
                    <a:pt x="38495" y="75128"/>
                  </a:lnTo>
                  <a:lnTo>
                    <a:pt x="27009" y="76991"/>
                  </a:lnTo>
                  <a:lnTo>
                    <a:pt x="16764" y="80406"/>
                  </a:lnTo>
                  <a:lnTo>
                    <a:pt x="12418" y="84441"/>
                  </a:lnTo>
                  <a:lnTo>
                    <a:pt x="10555" y="89719"/>
                  </a:lnTo>
                  <a:lnTo>
                    <a:pt x="9313" y="94997"/>
                  </a:lnTo>
                  <a:lnTo>
                    <a:pt x="7451" y="99343"/>
                  </a:lnTo>
                  <a:lnTo>
                    <a:pt x="5277" y="104620"/>
                  </a:lnTo>
                  <a:lnTo>
                    <a:pt x="0" y="108967"/>
                  </a:lnTo>
                  <a:lnTo>
                    <a:pt x="7451" y="119522"/>
                  </a:lnTo>
                  <a:lnTo>
                    <a:pt x="14591" y="124799"/>
                  </a:lnTo>
                  <a:lnTo>
                    <a:pt x="23904" y="131008"/>
                  </a:lnTo>
                  <a:lnTo>
                    <a:pt x="32286" y="137528"/>
                  </a:lnTo>
                  <a:lnTo>
                    <a:pt x="39737" y="137528"/>
                  </a:lnTo>
                  <a:lnTo>
                    <a:pt x="45946" y="132250"/>
                  </a:lnTo>
                  <a:lnTo>
                    <a:pt x="51224" y="128835"/>
                  </a:lnTo>
                  <a:lnTo>
                    <a:pt x="56191" y="124799"/>
                  </a:lnTo>
                  <a:lnTo>
                    <a:pt x="61468" y="121695"/>
                  </a:lnTo>
                  <a:lnTo>
                    <a:pt x="65814" y="117349"/>
                  </a:lnTo>
                  <a:lnTo>
                    <a:pt x="67677" y="109898"/>
                  </a:lnTo>
                  <a:lnTo>
                    <a:pt x="67677" y="104620"/>
                  </a:lnTo>
                  <a:lnTo>
                    <a:pt x="68919" y="99343"/>
                  </a:lnTo>
                  <a:lnTo>
                    <a:pt x="68919" y="94065"/>
                  </a:lnTo>
                  <a:lnTo>
                    <a:pt x="72955" y="87856"/>
                  </a:lnTo>
                  <a:lnTo>
                    <a:pt x="76059" y="86614"/>
                  </a:lnTo>
                  <a:lnTo>
                    <a:pt x="82268" y="82268"/>
                  </a:lnTo>
                  <a:lnTo>
                    <a:pt x="87546" y="80406"/>
                  </a:lnTo>
                  <a:lnTo>
                    <a:pt x="92823" y="79164"/>
                  </a:lnTo>
                  <a:lnTo>
                    <a:pt x="98101" y="75128"/>
                  </a:lnTo>
                  <a:lnTo>
                    <a:pt x="99963" y="71713"/>
                  </a:lnTo>
                  <a:lnTo>
                    <a:pt x="95928" y="60227"/>
                  </a:lnTo>
                  <a:lnTo>
                    <a:pt x="107414" y="42221"/>
                  </a:lnTo>
                  <a:lnTo>
                    <a:pt x="119832" y="27319"/>
                  </a:lnTo>
                  <a:lnTo>
                    <a:pt x="119832" y="22042"/>
                  </a:lnTo>
                  <a:lnTo>
                    <a:pt x="119832" y="15833"/>
                  </a:lnTo>
                  <a:lnTo>
                    <a:pt x="117659" y="10555"/>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38" name="Freeform: Shape 230">
              <a:extLst>
                <a:ext uri="{FF2B5EF4-FFF2-40B4-BE49-F238E27FC236}">
                  <a16:creationId xmlns:a16="http://schemas.microsoft.com/office/drawing/2014/main" id="{6A9BA1B3-718B-FE2E-2320-6F6C99C451D5}"/>
                </a:ext>
              </a:extLst>
            </p:cNvPr>
            <p:cNvSpPr/>
            <p:nvPr/>
          </p:nvSpPr>
          <p:spPr>
            <a:xfrm>
              <a:off x="7696203" y="6032431"/>
              <a:ext cx="18627" cy="27940"/>
            </a:xfrm>
            <a:custGeom>
              <a:avLst/>
              <a:gdLst>
                <a:gd name="connsiteX0" fmla="*/ 19558 w 18626"/>
                <a:gd name="connsiteY0" fmla="*/ 30424 h 27940"/>
                <a:gd name="connsiteX1" fmla="*/ 18627 w 18626"/>
                <a:gd name="connsiteY1" fmla="*/ 23283 h 27940"/>
                <a:gd name="connsiteX2" fmla="*/ 16454 w 18626"/>
                <a:gd name="connsiteY2" fmla="*/ 16764 h 27940"/>
                <a:gd name="connsiteX3" fmla="*/ 12418 w 18626"/>
                <a:gd name="connsiteY3" fmla="*/ 10555 h 27940"/>
                <a:gd name="connsiteX4" fmla="*/ 11486 w 18626"/>
                <a:gd name="connsiteY4" fmla="*/ 7140 h 27940"/>
                <a:gd name="connsiteX5" fmla="*/ 9313 w 18626"/>
                <a:gd name="connsiteY5" fmla="*/ 5278 h 27940"/>
                <a:gd name="connsiteX6" fmla="*/ 9313 w 18626"/>
                <a:gd name="connsiteY6" fmla="*/ 3104 h 27940"/>
                <a:gd name="connsiteX7" fmla="*/ 7140 w 18626"/>
                <a:gd name="connsiteY7" fmla="*/ 1863 h 27940"/>
                <a:gd name="connsiteX8" fmla="*/ 4036 w 18626"/>
                <a:gd name="connsiteY8" fmla="*/ 0 h 27940"/>
                <a:gd name="connsiteX9" fmla="*/ 0 w 18626"/>
                <a:gd name="connsiteY9" fmla="*/ 0 h 27940"/>
                <a:gd name="connsiteX10" fmla="*/ 1863 w 18626"/>
                <a:gd name="connsiteY10" fmla="*/ 5278 h 27940"/>
                <a:gd name="connsiteX11" fmla="*/ 4036 w 18626"/>
                <a:gd name="connsiteY11" fmla="*/ 10555 h 27940"/>
                <a:gd name="connsiteX12" fmla="*/ 4967 w 18626"/>
                <a:gd name="connsiteY12" fmla="*/ 14591 h 27940"/>
                <a:gd name="connsiteX13" fmla="*/ 7140 w 18626"/>
                <a:gd name="connsiteY13" fmla="*/ 19869 h 27940"/>
                <a:gd name="connsiteX14" fmla="*/ 12418 w 18626"/>
                <a:gd name="connsiteY14" fmla="*/ 23283 h 27940"/>
                <a:gd name="connsiteX15" fmla="*/ 12418 w 18626"/>
                <a:gd name="connsiteY15" fmla="*/ 30424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26" h="27940">
                  <a:moveTo>
                    <a:pt x="19558" y="30424"/>
                  </a:moveTo>
                  <a:lnTo>
                    <a:pt x="18627" y="23283"/>
                  </a:lnTo>
                  <a:lnTo>
                    <a:pt x="16454" y="16764"/>
                  </a:lnTo>
                  <a:lnTo>
                    <a:pt x="12418" y="10555"/>
                  </a:lnTo>
                  <a:lnTo>
                    <a:pt x="11486" y="7140"/>
                  </a:lnTo>
                  <a:lnTo>
                    <a:pt x="9313" y="5278"/>
                  </a:lnTo>
                  <a:lnTo>
                    <a:pt x="9313" y="3104"/>
                  </a:lnTo>
                  <a:lnTo>
                    <a:pt x="7140" y="1863"/>
                  </a:lnTo>
                  <a:lnTo>
                    <a:pt x="4036" y="0"/>
                  </a:lnTo>
                  <a:lnTo>
                    <a:pt x="0" y="0"/>
                  </a:lnTo>
                  <a:lnTo>
                    <a:pt x="1863" y="5278"/>
                  </a:lnTo>
                  <a:lnTo>
                    <a:pt x="4036" y="10555"/>
                  </a:lnTo>
                  <a:lnTo>
                    <a:pt x="4967" y="14591"/>
                  </a:lnTo>
                  <a:lnTo>
                    <a:pt x="7140" y="19869"/>
                  </a:lnTo>
                  <a:lnTo>
                    <a:pt x="12418" y="23283"/>
                  </a:lnTo>
                  <a:lnTo>
                    <a:pt x="12418" y="30424"/>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39" name="Freeform: Shape 231">
              <a:extLst>
                <a:ext uri="{FF2B5EF4-FFF2-40B4-BE49-F238E27FC236}">
                  <a16:creationId xmlns:a16="http://schemas.microsoft.com/office/drawing/2014/main" id="{7B42BF5E-E7AE-799B-BDF5-36EA8F946B64}"/>
                </a:ext>
              </a:extLst>
            </p:cNvPr>
            <p:cNvSpPr/>
            <p:nvPr/>
          </p:nvSpPr>
          <p:spPr>
            <a:xfrm>
              <a:off x="7436671" y="5917876"/>
              <a:ext cx="18627" cy="21731"/>
            </a:xfrm>
            <a:custGeom>
              <a:avLst/>
              <a:gdLst>
                <a:gd name="connsiteX0" fmla="*/ 12418 w 18626"/>
                <a:gd name="connsiteY0" fmla="*/ 23283 h 21731"/>
                <a:gd name="connsiteX1" fmla="*/ 19869 w 18626"/>
                <a:gd name="connsiteY1" fmla="*/ 23283 h 21731"/>
                <a:gd name="connsiteX2" fmla="*/ 12418 w 18626"/>
                <a:gd name="connsiteY2" fmla="*/ 0 h 21731"/>
                <a:gd name="connsiteX3" fmla="*/ 0 w 18626"/>
                <a:gd name="connsiteY3" fmla="*/ 0 h 21731"/>
                <a:gd name="connsiteX4" fmla="*/ 931 w 18626"/>
                <a:gd name="connsiteY4" fmla="*/ 5277 h 21731"/>
                <a:gd name="connsiteX5" fmla="*/ 3104 w 18626"/>
                <a:gd name="connsiteY5" fmla="*/ 8692 h 21731"/>
                <a:gd name="connsiteX6" fmla="*/ 5277 w 18626"/>
                <a:gd name="connsiteY6" fmla="*/ 12728 h 21731"/>
                <a:gd name="connsiteX7" fmla="*/ 7451 w 18626"/>
                <a:gd name="connsiteY7" fmla="*/ 16143 h 21731"/>
                <a:gd name="connsiteX8" fmla="*/ 12418 w 18626"/>
                <a:gd name="connsiteY8" fmla="*/ 20179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26" h="21731">
                  <a:moveTo>
                    <a:pt x="12418" y="23283"/>
                  </a:moveTo>
                  <a:lnTo>
                    <a:pt x="19869" y="23283"/>
                  </a:lnTo>
                  <a:lnTo>
                    <a:pt x="12418" y="0"/>
                  </a:lnTo>
                  <a:lnTo>
                    <a:pt x="0" y="0"/>
                  </a:lnTo>
                  <a:lnTo>
                    <a:pt x="931" y="5277"/>
                  </a:lnTo>
                  <a:lnTo>
                    <a:pt x="3104" y="8692"/>
                  </a:lnTo>
                  <a:lnTo>
                    <a:pt x="5277" y="12728"/>
                  </a:lnTo>
                  <a:lnTo>
                    <a:pt x="7451" y="16143"/>
                  </a:lnTo>
                  <a:lnTo>
                    <a:pt x="12418" y="20179"/>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40" name="Freeform: Shape 232">
              <a:extLst>
                <a:ext uri="{FF2B5EF4-FFF2-40B4-BE49-F238E27FC236}">
                  <a16:creationId xmlns:a16="http://schemas.microsoft.com/office/drawing/2014/main" id="{40076356-5F34-6B4D-06E8-C584CA90D6A5}"/>
                </a:ext>
              </a:extLst>
            </p:cNvPr>
            <p:cNvSpPr/>
            <p:nvPr/>
          </p:nvSpPr>
          <p:spPr>
            <a:xfrm>
              <a:off x="7423321" y="5928431"/>
              <a:ext cx="18627" cy="15522"/>
            </a:xfrm>
            <a:custGeom>
              <a:avLst/>
              <a:gdLst>
                <a:gd name="connsiteX0" fmla="*/ 13349 w 18626"/>
                <a:gd name="connsiteY0" fmla="*/ 4346 h 15522"/>
                <a:gd name="connsiteX1" fmla="*/ 9313 w 18626"/>
                <a:gd name="connsiteY1" fmla="*/ 0 h 15522"/>
                <a:gd name="connsiteX2" fmla="*/ 6209 w 18626"/>
                <a:gd name="connsiteY2" fmla="*/ 4346 h 15522"/>
                <a:gd name="connsiteX3" fmla="*/ 4036 w 18626"/>
                <a:gd name="connsiteY3" fmla="*/ 4346 h 15522"/>
                <a:gd name="connsiteX4" fmla="*/ 1863 w 18626"/>
                <a:gd name="connsiteY4" fmla="*/ 4346 h 15522"/>
                <a:gd name="connsiteX5" fmla="*/ 1863 w 18626"/>
                <a:gd name="connsiteY5" fmla="*/ 5588 h 15522"/>
                <a:gd name="connsiteX6" fmla="*/ 1863 w 18626"/>
                <a:gd name="connsiteY6" fmla="*/ 9624 h 15522"/>
                <a:gd name="connsiteX7" fmla="*/ 0 w 18626"/>
                <a:gd name="connsiteY7" fmla="*/ 12728 h 15522"/>
                <a:gd name="connsiteX8" fmla="*/ 6209 w 18626"/>
                <a:gd name="connsiteY8" fmla="*/ 14901 h 15522"/>
                <a:gd name="connsiteX9" fmla="*/ 7140 w 18626"/>
                <a:gd name="connsiteY9" fmla="*/ 14901 h 15522"/>
                <a:gd name="connsiteX10" fmla="*/ 9313 w 18626"/>
                <a:gd name="connsiteY10" fmla="*/ 14901 h 15522"/>
                <a:gd name="connsiteX11" fmla="*/ 11176 w 18626"/>
                <a:gd name="connsiteY11" fmla="*/ 17075 h 15522"/>
                <a:gd name="connsiteX12" fmla="*/ 13349 w 18626"/>
                <a:gd name="connsiteY12" fmla="*/ 17075 h 15522"/>
                <a:gd name="connsiteX13" fmla="*/ 20800 w 18626"/>
                <a:gd name="connsiteY13" fmla="*/ 17075 h 15522"/>
                <a:gd name="connsiteX14" fmla="*/ 20800 w 18626"/>
                <a:gd name="connsiteY14" fmla="*/ 9624 h 15522"/>
                <a:gd name="connsiteX15" fmla="*/ 16454 w 18626"/>
                <a:gd name="connsiteY15" fmla="*/ 745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26" h="15522">
                  <a:moveTo>
                    <a:pt x="13349" y="4346"/>
                  </a:moveTo>
                  <a:lnTo>
                    <a:pt x="9313" y="0"/>
                  </a:lnTo>
                  <a:lnTo>
                    <a:pt x="6209" y="4346"/>
                  </a:lnTo>
                  <a:lnTo>
                    <a:pt x="4036" y="4346"/>
                  </a:lnTo>
                  <a:lnTo>
                    <a:pt x="1863" y="4346"/>
                  </a:lnTo>
                  <a:lnTo>
                    <a:pt x="1863" y="5588"/>
                  </a:lnTo>
                  <a:lnTo>
                    <a:pt x="1863" y="9624"/>
                  </a:lnTo>
                  <a:lnTo>
                    <a:pt x="0" y="12728"/>
                  </a:lnTo>
                  <a:lnTo>
                    <a:pt x="6209" y="14901"/>
                  </a:lnTo>
                  <a:lnTo>
                    <a:pt x="7140" y="14901"/>
                  </a:lnTo>
                  <a:lnTo>
                    <a:pt x="9313" y="14901"/>
                  </a:lnTo>
                  <a:lnTo>
                    <a:pt x="11176" y="17075"/>
                  </a:lnTo>
                  <a:lnTo>
                    <a:pt x="13349" y="17075"/>
                  </a:lnTo>
                  <a:lnTo>
                    <a:pt x="20800" y="17075"/>
                  </a:lnTo>
                  <a:lnTo>
                    <a:pt x="20800" y="9624"/>
                  </a:lnTo>
                  <a:lnTo>
                    <a:pt x="16454" y="7451"/>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41" name="Freeform: Shape 233">
              <a:extLst>
                <a:ext uri="{FF2B5EF4-FFF2-40B4-BE49-F238E27FC236}">
                  <a16:creationId xmlns:a16="http://schemas.microsoft.com/office/drawing/2014/main" id="{8B448F33-94E1-2DD0-41BC-D84EFFB18DE1}"/>
                </a:ext>
              </a:extLst>
            </p:cNvPr>
            <p:cNvSpPr/>
            <p:nvPr/>
          </p:nvSpPr>
          <p:spPr>
            <a:xfrm>
              <a:off x="7449089" y="5945506"/>
              <a:ext cx="12418" cy="12418"/>
            </a:xfrm>
            <a:custGeom>
              <a:avLst/>
              <a:gdLst>
                <a:gd name="connsiteX0" fmla="*/ 0 w 12417"/>
                <a:gd name="connsiteY0" fmla="*/ 3104 h 12417"/>
                <a:gd name="connsiteX1" fmla="*/ 0 w 12417"/>
                <a:gd name="connsiteY1" fmla="*/ 5278 h 12417"/>
                <a:gd name="connsiteX2" fmla="*/ 2173 w 12417"/>
                <a:gd name="connsiteY2" fmla="*/ 5278 h 12417"/>
                <a:gd name="connsiteX3" fmla="*/ 2173 w 12417"/>
                <a:gd name="connsiteY3" fmla="*/ 7451 h 12417"/>
                <a:gd name="connsiteX4" fmla="*/ 3104 w 12417"/>
                <a:gd name="connsiteY4" fmla="*/ 8382 h 12417"/>
                <a:gd name="connsiteX5" fmla="*/ 3104 w 12417"/>
                <a:gd name="connsiteY5" fmla="*/ 12728 h 12417"/>
                <a:gd name="connsiteX6" fmla="*/ 14591 w 12417"/>
                <a:gd name="connsiteY6" fmla="*/ 12728 h 12417"/>
                <a:gd name="connsiteX7" fmla="*/ 14591 w 12417"/>
                <a:gd name="connsiteY7" fmla="*/ 5278 h 12417"/>
                <a:gd name="connsiteX8" fmla="*/ 0 w 12417"/>
                <a:gd name="connsiteY8"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7" h="12417">
                  <a:moveTo>
                    <a:pt x="0" y="3104"/>
                  </a:moveTo>
                  <a:lnTo>
                    <a:pt x="0" y="5278"/>
                  </a:lnTo>
                  <a:lnTo>
                    <a:pt x="2173" y="5278"/>
                  </a:lnTo>
                  <a:lnTo>
                    <a:pt x="2173" y="7451"/>
                  </a:lnTo>
                  <a:lnTo>
                    <a:pt x="3104" y="8382"/>
                  </a:lnTo>
                  <a:lnTo>
                    <a:pt x="3104" y="12728"/>
                  </a:lnTo>
                  <a:lnTo>
                    <a:pt x="14591" y="12728"/>
                  </a:lnTo>
                  <a:lnTo>
                    <a:pt x="14591" y="5278"/>
                  </a:lnTo>
                  <a:lnTo>
                    <a:pt x="0"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42" name="Freeform: Shape 234">
              <a:extLst>
                <a:ext uri="{FF2B5EF4-FFF2-40B4-BE49-F238E27FC236}">
                  <a16:creationId xmlns:a16="http://schemas.microsoft.com/office/drawing/2014/main" id="{AA9CA128-2194-8AAB-4F34-1C5A74B683E9}"/>
                </a:ext>
              </a:extLst>
            </p:cNvPr>
            <p:cNvSpPr/>
            <p:nvPr/>
          </p:nvSpPr>
          <p:spPr>
            <a:xfrm>
              <a:off x="7229293" y="6429180"/>
              <a:ext cx="52776" cy="68298"/>
            </a:xfrm>
            <a:custGeom>
              <a:avLst/>
              <a:gdLst>
                <a:gd name="connsiteX0" fmla="*/ 46877 w 52775"/>
                <a:gd name="connsiteY0" fmla="*/ 0 h 68298"/>
                <a:gd name="connsiteX1" fmla="*/ 37564 w 52775"/>
                <a:gd name="connsiteY1" fmla="*/ 9313 h 68298"/>
                <a:gd name="connsiteX2" fmla="*/ 27319 w 52775"/>
                <a:gd name="connsiteY2" fmla="*/ 11487 h 68298"/>
                <a:gd name="connsiteX3" fmla="*/ 14591 w 52775"/>
                <a:gd name="connsiteY3" fmla="*/ 4036 h 68298"/>
                <a:gd name="connsiteX4" fmla="*/ 0 w 52775"/>
                <a:gd name="connsiteY4" fmla="*/ 4036 h 68298"/>
                <a:gd name="connsiteX5" fmla="*/ 7451 w 52775"/>
                <a:gd name="connsiteY5" fmla="*/ 24215 h 68298"/>
                <a:gd name="connsiteX6" fmla="*/ 14591 w 52775"/>
                <a:gd name="connsiteY6" fmla="*/ 46567 h 68298"/>
                <a:gd name="connsiteX7" fmla="*/ 19869 w 52775"/>
                <a:gd name="connsiteY7" fmla="*/ 68609 h 68298"/>
                <a:gd name="connsiteX8" fmla="*/ 32286 w 52775"/>
                <a:gd name="connsiteY8" fmla="*/ 62400 h 68298"/>
                <a:gd name="connsiteX9" fmla="*/ 41910 w 52775"/>
                <a:gd name="connsiteY9" fmla="*/ 57122 h 68298"/>
                <a:gd name="connsiteX10" fmla="*/ 49982 w 52775"/>
                <a:gd name="connsiteY10" fmla="*/ 47498 h 68298"/>
                <a:gd name="connsiteX11" fmla="*/ 54328 w 52775"/>
                <a:gd name="connsiteY11" fmla="*/ 31666 h 68298"/>
                <a:gd name="connsiteX12" fmla="*/ 52155 w 52775"/>
                <a:gd name="connsiteY12" fmla="*/ 14902 h 6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775" h="68298">
                  <a:moveTo>
                    <a:pt x="46877" y="0"/>
                  </a:moveTo>
                  <a:lnTo>
                    <a:pt x="37564" y="9313"/>
                  </a:lnTo>
                  <a:lnTo>
                    <a:pt x="27319" y="11487"/>
                  </a:lnTo>
                  <a:lnTo>
                    <a:pt x="14591" y="4036"/>
                  </a:lnTo>
                  <a:lnTo>
                    <a:pt x="0" y="4036"/>
                  </a:lnTo>
                  <a:lnTo>
                    <a:pt x="7451" y="24215"/>
                  </a:lnTo>
                  <a:lnTo>
                    <a:pt x="14591" y="46567"/>
                  </a:lnTo>
                  <a:lnTo>
                    <a:pt x="19869" y="68609"/>
                  </a:lnTo>
                  <a:lnTo>
                    <a:pt x="32286" y="62400"/>
                  </a:lnTo>
                  <a:lnTo>
                    <a:pt x="41910" y="57122"/>
                  </a:lnTo>
                  <a:lnTo>
                    <a:pt x="49982" y="47498"/>
                  </a:lnTo>
                  <a:lnTo>
                    <a:pt x="54328" y="31666"/>
                  </a:lnTo>
                  <a:lnTo>
                    <a:pt x="52155" y="14902"/>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43" name="Freeform: Shape 235">
              <a:extLst>
                <a:ext uri="{FF2B5EF4-FFF2-40B4-BE49-F238E27FC236}">
                  <a16:creationId xmlns:a16="http://schemas.microsoft.com/office/drawing/2014/main" id="{88E109D0-0F13-810E-012E-64616232EF12}"/>
                </a:ext>
              </a:extLst>
            </p:cNvPr>
            <p:cNvSpPr/>
            <p:nvPr/>
          </p:nvSpPr>
          <p:spPr>
            <a:xfrm>
              <a:off x="4103104" y="5644063"/>
              <a:ext cx="9313" cy="12418"/>
            </a:xfrm>
            <a:custGeom>
              <a:avLst/>
              <a:gdLst>
                <a:gd name="connsiteX0" fmla="*/ 2173 w 9313"/>
                <a:gd name="connsiteY0" fmla="*/ 5278 h 12417"/>
                <a:gd name="connsiteX1" fmla="*/ 2173 w 9313"/>
                <a:gd name="connsiteY1" fmla="*/ 7140 h 12417"/>
                <a:gd name="connsiteX2" fmla="*/ 2173 w 9313"/>
                <a:gd name="connsiteY2" fmla="*/ 9313 h 12417"/>
                <a:gd name="connsiteX3" fmla="*/ 4346 w 9313"/>
                <a:gd name="connsiteY3" fmla="*/ 11487 h 12417"/>
                <a:gd name="connsiteX4" fmla="*/ 5278 w 9313"/>
                <a:gd name="connsiteY4" fmla="*/ 11487 h 12417"/>
                <a:gd name="connsiteX5" fmla="*/ 9624 w 9313"/>
                <a:gd name="connsiteY5" fmla="*/ 12418 h 12417"/>
                <a:gd name="connsiteX6" fmla="*/ 9624 w 9313"/>
                <a:gd name="connsiteY6" fmla="*/ 5278 h 12417"/>
                <a:gd name="connsiteX7" fmla="*/ 0 w 9313"/>
                <a:gd name="connsiteY7"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3" h="12417">
                  <a:moveTo>
                    <a:pt x="2173" y="5278"/>
                  </a:moveTo>
                  <a:lnTo>
                    <a:pt x="2173" y="7140"/>
                  </a:lnTo>
                  <a:lnTo>
                    <a:pt x="2173" y="9313"/>
                  </a:lnTo>
                  <a:lnTo>
                    <a:pt x="4346" y="11487"/>
                  </a:lnTo>
                  <a:lnTo>
                    <a:pt x="5278" y="11487"/>
                  </a:lnTo>
                  <a:lnTo>
                    <a:pt x="9624" y="12418"/>
                  </a:lnTo>
                  <a:lnTo>
                    <a:pt x="9624" y="5278"/>
                  </a:lnTo>
                  <a:lnTo>
                    <a:pt x="0"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44" name="Freeform: Shape 236">
              <a:extLst>
                <a:ext uri="{FF2B5EF4-FFF2-40B4-BE49-F238E27FC236}">
                  <a16:creationId xmlns:a16="http://schemas.microsoft.com/office/drawing/2014/main" id="{22590B6B-16C3-569B-E552-3615F0498529}"/>
                </a:ext>
              </a:extLst>
            </p:cNvPr>
            <p:cNvSpPr/>
            <p:nvPr/>
          </p:nvSpPr>
          <p:spPr>
            <a:xfrm>
              <a:off x="4008418" y="5514917"/>
              <a:ext cx="34149" cy="18627"/>
            </a:xfrm>
            <a:custGeom>
              <a:avLst/>
              <a:gdLst>
                <a:gd name="connsiteX0" fmla="*/ 21731 w 34149"/>
                <a:gd name="connsiteY0" fmla="*/ 5278 h 18626"/>
                <a:gd name="connsiteX1" fmla="*/ 16764 w 34149"/>
                <a:gd name="connsiteY1" fmla="*/ 1863 h 18626"/>
                <a:gd name="connsiteX2" fmla="*/ 7140 w 34149"/>
                <a:gd name="connsiteY2" fmla="*/ 0 h 18626"/>
                <a:gd name="connsiteX3" fmla="*/ 6209 w 34149"/>
                <a:gd name="connsiteY3" fmla="*/ 1863 h 18626"/>
                <a:gd name="connsiteX4" fmla="*/ 4036 w 34149"/>
                <a:gd name="connsiteY4" fmla="*/ 1863 h 18626"/>
                <a:gd name="connsiteX5" fmla="*/ 2173 w 34149"/>
                <a:gd name="connsiteY5" fmla="*/ 4036 h 18626"/>
                <a:gd name="connsiteX6" fmla="*/ 0 w 34149"/>
                <a:gd name="connsiteY6" fmla="*/ 4036 h 18626"/>
                <a:gd name="connsiteX7" fmla="*/ 0 w 34149"/>
                <a:gd name="connsiteY7" fmla="*/ 16764 h 18626"/>
                <a:gd name="connsiteX8" fmla="*/ 6209 w 34149"/>
                <a:gd name="connsiteY8" fmla="*/ 18937 h 18626"/>
                <a:gd name="connsiteX9" fmla="*/ 13660 w 34149"/>
                <a:gd name="connsiteY9" fmla="*/ 18937 h 18626"/>
                <a:gd name="connsiteX10" fmla="*/ 16764 w 34149"/>
                <a:gd name="connsiteY10" fmla="*/ 19869 h 18626"/>
                <a:gd name="connsiteX11" fmla="*/ 21731 w 34149"/>
                <a:gd name="connsiteY11" fmla="*/ 18937 h 18626"/>
                <a:gd name="connsiteX12" fmla="*/ 28251 w 34149"/>
                <a:gd name="connsiteY12" fmla="*/ 16764 h 18626"/>
                <a:gd name="connsiteX13" fmla="*/ 35391 w 34149"/>
                <a:gd name="connsiteY13" fmla="*/ 16764 h 18626"/>
                <a:gd name="connsiteX14" fmla="*/ 35391 w 34149"/>
                <a:gd name="connsiteY14" fmla="*/ 12728 h 18626"/>
                <a:gd name="connsiteX15" fmla="*/ 29182 w 34149"/>
                <a:gd name="connsiteY15" fmla="*/ 9313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49" h="18626">
                  <a:moveTo>
                    <a:pt x="21731" y="5278"/>
                  </a:moveTo>
                  <a:lnTo>
                    <a:pt x="16764" y="1863"/>
                  </a:lnTo>
                  <a:lnTo>
                    <a:pt x="7140" y="0"/>
                  </a:lnTo>
                  <a:lnTo>
                    <a:pt x="6209" y="1863"/>
                  </a:lnTo>
                  <a:lnTo>
                    <a:pt x="4036" y="1863"/>
                  </a:lnTo>
                  <a:lnTo>
                    <a:pt x="2173" y="4036"/>
                  </a:lnTo>
                  <a:lnTo>
                    <a:pt x="0" y="4036"/>
                  </a:lnTo>
                  <a:lnTo>
                    <a:pt x="0" y="16764"/>
                  </a:lnTo>
                  <a:lnTo>
                    <a:pt x="6209" y="18937"/>
                  </a:lnTo>
                  <a:lnTo>
                    <a:pt x="13660" y="18937"/>
                  </a:lnTo>
                  <a:lnTo>
                    <a:pt x="16764" y="19869"/>
                  </a:lnTo>
                  <a:lnTo>
                    <a:pt x="21731" y="18937"/>
                  </a:lnTo>
                  <a:lnTo>
                    <a:pt x="28251" y="16764"/>
                  </a:lnTo>
                  <a:lnTo>
                    <a:pt x="35391" y="16764"/>
                  </a:lnTo>
                  <a:lnTo>
                    <a:pt x="35391" y="12728"/>
                  </a:lnTo>
                  <a:lnTo>
                    <a:pt x="29182" y="9313"/>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45" name="Freeform: Shape 237">
              <a:extLst>
                <a:ext uri="{FF2B5EF4-FFF2-40B4-BE49-F238E27FC236}">
                  <a16:creationId xmlns:a16="http://schemas.microsoft.com/office/drawing/2014/main" id="{C500F1C4-3F1C-D0B2-A6D2-07AB512E6F74}"/>
                </a:ext>
              </a:extLst>
            </p:cNvPr>
            <p:cNvSpPr/>
            <p:nvPr/>
          </p:nvSpPr>
          <p:spPr>
            <a:xfrm>
              <a:off x="3912490" y="5445999"/>
              <a:ext cx="155223" cy="58985"/>
            </a:xfrm>
            <a:custGeom>
              <a:avLst/>
              <a:gdLst>
                <a:gd name="connsiteX0" fmla="*/ 156465 w 155222"/>
                <a:gd name="connsiteY0" fmla="*/ 44394 h 58984"/>
                <a:gd name="connsiteX1" fmla="*/ 134423 w 155222"/>
                <a:gd name="connsiteY1" fmla="*/ 33838 h 58984"/>
                <a:gd name="connsiteX2" fmla="*/ 114554 w 155222"/>
                <a:gd name="connsiteY2" fmla="*/ 24215 h 58984"/>
                <a:gd name="connsiteX3" fmla="*/ 94996 w 155222"/>
                <a:gd name="connsiteY3" fmla="*/ 14901 h 58984"/>
                <a:gd name="connsiteX4" fmla="*/ 68919 w 155222"/>
                <a:gd name="connsiteY4" fmla="*/ 6519 h 58984"/>
                <a:gd name="connsiteX5" fmla="*/ 39737 w 155222"/>
                <a:gd name="connsiteY5" fmla="*/ 0 h 58984"/>
                <a:gd name="connsiteX6" fmla="*/ 36633 w 155222"/>
                <a:gd name="connsiteY6" fmla="*/ 2173 h 58984"/>
                <a:gd name="connsiteX7" fmla="*/ 32286 w 155222"/>
                <a:gd name="connsiteY7" fmla="*/ 2173 h 58984"/>
                <a:gd name="connsiteX8" fmla="*/ 29182 w 155222"/>
                <a:gd name="connsiteY8" fmla="*/ 4346 h 58984"/>
                <a:gd name="connsiteX9" fmla="*/ 23904 w 155222"/>
                <a:gd name="connsiteY9" fmla="*/ 4346 h 58984"/>
                <a:gd name="connsiteX10" fmla="*/ 17695 w 155222"/>
                <a:gd name="connsiteY10" fmla="*/ 9624 h 58984"/>
                <a:gd name="connsiteX11" fmla="*/ 12418 w 155222"/>
                <a:gd name="connsiteY11" fmla="*/ 13660 h 58984"/>
                <a:gd name="connsiteX12" fmla="*/ 7451 w 155222"/>
                <a:gd name="connsiteY12" fmla="*/ 21110 h 58984"/>
                <a:gd name="connsiteX13" fmla="*/ 0 w 155222"/>
                <a:gd name="connsiteY13" fmla="*/ 21110 h 58984"/>
                <a:gd name="connsiteX14" fmla="*/ 3104 w 155222"/>
                <a:gd name="connsiteY14" fmla="*/ 22352 h 58984"/>
                <a:gd name="connsiteX15" fmla="*/ 10555 w 155222"/>
                <a:gd name="connsiteY15" fmla="*/ 26388 h 58984"/>
                <a:gd name="connsiteX16" fmla="*/ 16764 w 155222"/>
                <a:gd name="connsiteY16" fmla="*/ 28561 h 58984"/>
                <a:gd name="connsiteX17" fmla="*/ 22042 w 155222"/>
                <a:gd name="connsiteY17" fmla="*/ 22352 h 58984"/>
                <a:gd name="connsiteX18" fmla="*/ 25146 w 155222"/>
                <a:gd name="connsiteY18" fmla="*/ 17075 h 58984"/>
                <a:gd name="connsiteX19" fmla="*/ 31355 w 155222"/>
                <a:gd name="connsiteY19" fmla="*/ 11797 h 58984"/>
                <a:gd name="connsiteX20" fmla="*/ 58364 w 155222"/>
                <a:gd name="connsiteY20" fmla="*/ 24215 h 58984"/>
                <a:gd name="connsiteX21" fmla="*/ 83510 w 155222"/>
                <a:gd name="connsiteY21" fmla="*/ 36943 h 58984"/>
                <a:gd name="connsiteX22" fmla="*/ 110519 w 155222"/>
                <a:gd name="connsiteY22" fmla="*/ 44394 h 58984"/>
                <a:gd name="connsiteX23" fmla="*/ 112692 w 155222"/>
                <a:gd name="connsiteY23" fmla="*/ 48740 h 58984"/>
                <a:gd name="connsiteX24" fmla="*/ 112692 w 155222"/>
                <a:gd name="connsiteY24" fmla="*/ 50913 h 58984"/>
                <a:gd name="connsiteX25" fmla="*/ 112692 w 155222"/>
                <a:gd name="connsiteY25" fmla="*/ 51844 h 58984"/>
                <a:gd name="connsiteX26" fmla="*/ 112692 w 155222"/>
                <a:gd name="connsiteY26" fmla="*/ 54017 h 58984"/>
                <a:gd name="connsiteX27" fmla="*/ 112692 w 155222"/>
                <a:gd name="connsiteY27" fmla="*/ 58364 h 58984"/>
                <a:gd name="connsiteX28" fmla="*/ 110519 w 155222"/>
                <a:gd name="connsiteY28" fmla="*/ 61468 h 58984"/>
                <a:gd name="connsiteX29" fmla="*/ 124178 w 155222"/>
                <a:gd name="connsiteY29" fmla="*/ 59295 h 58984"/>
                <a:gd name="connsiteX30" fmla="*/ 136596 w 155222"/>
                <a:gd name="connsiteY30" fmla="*/ 56191 h 58984"/>
                <a:gd name="connsiteX31" fmla="*/ 146841 w 155222"/>
                <a:gd name="connsiteY31" fmla="*/ 51844 h 58984"/>
                <a:gd name="connsiteX32" fmla="*/ 156465 w 155222"/>
                <a:gd name="connsiteY32" fmla="*/ 51844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5222" h="58984">
                  <a:moveTo>
                    <a:pt x="156465" y="44394"/>
                  </a:moveTo>
                  <a:lnTo>
                    <a:pt x="134423" y="33838"/>
                  </a:lnTo>
                  <a:lnTo>
                    <a:pt x="114554" y="24215"/>
                  </a:lnTo>
                  <a:lnTo>
                    <a:pt x="94996" y="14901"/>
                  </a:lnTo>
                  <a:lnTo>
                    <a:pt x="68919" y="6519"/>
                  </a:lnTo>
                  <a:lnTo>
                    <a:pt x="39737" y="0"/>
                  </a:lnTo>
                  <a:lnTo>
                    <a:pt x="36633" y="2173"/>
                  </a:lnTo>
                  <a:lnTo>
                    <a:pt x="32286" y="2173"/>
                  </a:lnTo>
                  <a:lnTo>
                    <a:pt x="29182" y="4346"/>
                  </a:lnTo>
                  <a:lnTo>
                    <a:pt x="23904" y="4346"/>
                  </a:lnTo>
                  <a:lnTo>
                    <a:pt x="17695" y="9624"/>
                  </a:lnTo>
                  <a:lnTo>
                    <a:pt x="12418" y="13660"/>
                  </a:lnTo>
                  <a:lnTo>
                    <a:pt x="7451" y="21110"/>
                  </a:lnTo>
                  <a:lnTo>
                    <a:pt x="0" y="21110"/>
                  </a:lnTo>
                  <a:lnTo>
                    <a:pt x="3104" y="22352"/>
                  </a:lnTo>
                  <a:lnTo>
                    <a:pt x="10555" y="26388"/>
                  </a:lnTo>
                  <a:lnTo>
                    <a:pt x="16764" y="28561"/>
                  </a:lnTo>
                  <a:lnTo>
                    <a:pt x="22042" y="22352"/>
                  </a:lnTo>
                  <a:lnTo>
                    <a:pt x="25146" y="17075"/>
                  </a:lnTo>
                  <a:lnTo>
                    <a:pt x="31355" y="11797"/>
                  </a:lnTo>
                  <a:lnTo>
                    <a:pt x="58364" y="24215"/>
                  </a:lnTo>
                  <a:lnTo>
                    <a:pt x="83510" y="36943"/>
                  </a:lnTo>
                  <a:lnTo>
                    <a:pt x="110519" y="44394"/>
                  </a:lnTo>
                  <a:lnTo>
                    <a:pt x="112692" y="48740"/>
                  </a:lnTo>
                  <a:lnTo>
                    <a:pt x="112692" y="50913"/>
                  </a:lnTo>
                  <a:lnTo>
                    <a:pt x="112692" y="51844"/>
                  </a:lnTo>
                  <a:lnTo>
                    <a:pt x="112692" y="54017"/>
                  </a:lnTo>
                  <a:lnTo>
                    <a:pt x="112692" y="58364"/>
                  </a:lnTo>
                  <a:lnTo>
                    <a:pt x="110519" y="61468"/>
                  </a:lnTo>
                  <a:lnTo>
                    <a:pt x="124178" y="59295"/>
                  </a:lnTo>
                  <a:lnTo>
                    <a:pt x="136596" y="56191"/>
                  </a:lnTo>
                  <a:lnTo>
                    <a:pt x="146841" y="51844"/>
                  </a:lnTo>
                  <a:lnTo>
                    <a:pt x="156465" y="51844"/>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46" name="Freeform: Shape 238">
              <a:extLst>
                <a:ext uri="{FF2B5EF4-FFF2-40B4-BE49-F238E27FC236}">
                  <a16:creationId xmlns:a16="http://schemas.microsoft.com/office/drawing/2014/main" id="{72EB2B29-5038-2298-6D86-9B55B784BC59}"/>
                </a:ext>
              </a:extLst>
            </p:cNvPr>
            <p:cNvSpPr/>
            <p:nvPr/>
          </p:nvSpPr>
          <p:spPr>
            <a:xfrm>
              <a:off x="4008418" y="5417438"/>
              <a:ext cx="12418" cy="24836"/>
            </a:xfrm>
            <a:custGeom>
              <a:avLst/>
              <a:gdLst>
                <a:gd name="connsiteX0" fmla="*/ 6209 w 12417"/>
                <a:gd name="connsiteY0" fmla="*/ 3104 h 24835"/>
                <a:gd name="connsiteX1" fmla="*/ 0 w 12417"/>
                <a:gd name="connsiteY1" fmla="*/ 0 h 24835"/>
                <a:gd name="connsiteX2" fmla="*/ 0 w 12417"/>
                <a:gd name="connsiteY2" fmla="*/ 7451 h 24835"/>
                <a:gd name="connsiteX3" fmla="*/ 0 w 12417"/>
                <a:gd name="connsiteY3" fmla="*/ 10555 h 24835"/>
                <a:gd name="connsiteX4" fmla="*/ 2173 w 12417"/>
                <a:gd name="connsiteY4" fmla="*/ 14901 h 24835"/>
                <a:gd name="connsiteX5" fmla="*/ 4036 w 12417"/>
                <a:gd name="connsiteY5" fmla="*/ 18006 h 24835"/>
                <a:gd name="connsiteX6" fmla="*/ 6209 w 12417"/>
                <a:gd name="connsiteY6" fmla="*/ 20179 h 24835"/>
                <a:gd name="connsiteX7" fmla="*/ 7140 w 12417"/>
                <a:gd name="connsiteY7" fmla="*/ 25457 h 24835"/>
                <a:gd name="connsiteX8" fmla="*/ 14591 w 12417"/>
                <a:gd name="connsiteY8" fmla="*/ 25457 h 24835"/>
                <a:gd name="connsiteX9" fmla="*/ 14591 w 12417"/>
                <a:gd name="connsiteY9" fmla="*/ 15833 h 24835"/>
                <a:gd name="connsiteX10" fmla="*/ 13660 w 12417"/>
                <a:gd name="connsiteY10" fmla="*/ 10555 h 24835"/>
                <a:gd name="connsiteX11" fmla="*/ 9313 w 12417"/>
                <a:gd name="connsiteY11" fmla="*/ 7451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7" h="24835">
                  <a:moveTo>
                    <a:pt x="6209" y="3104"/>
                  </a:moveTo>
                  <a:lnTo>
                    <a:pt x="0" y="0"/>
                  </a:lnTo>
                  <a:lnTo>
                    <a:pt x="0" y="7451"/>
                  </a:lnTo>
                  <a:lnTo>
                    <a:pt x="0" y="10555"/>
                  </a:lnTo>
                  <a:lnTo>
                    <a:pt x="2173" y="14901"/>
                  </a:lnTo>
                  <a:lnTo>
                    <a:pt x="4036" y="18006"/>
                  </a:lnTo>
                  <a:lnTo>
                    <a:pt x="6209" y="20179"/>
                  </a:lnTo>
                  <a:lnTo>
                    <a:pt x="7140" y="25457"/>
                  </a:lnTo>
                  <a:lnTo>
                    <a:pt x="14591" y="25457"/>
                  </a:lnTo>
                  <a:lnTo>
                    <a:pt x="14591" y="15833"/>
                  </a:lnTo>
                  <a:lnTo>
                    <a:pt x="13660" y="10555"/>
                  </a:lnTo>
                  <a:lnTo>
                    <a:pt x="9313" y="7451"/>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47" name="Freeform: Shape 239">
              <a:extLst>
                <a:ext uri="{FF2B5EF4-FFF2-40B4-BE49-F238E27FC236}">
                  <a16:creationId xmlns:a16="http://schemas.microsoft.com/office/drawing/2014/main" id="{F5E975C9-2C8D-B092-A8E0-A204B45294EC}"/>
                </a:ext>
              </a:extLst>
            </p:cNvPr>
            <p:cNvSpPr/>
            <p:nvPr/>
          </p:nvSpPr>
          <p:spPr>
            <a:xfrm>
              <a:off x="4000036" y="5393223"/>
              <a:ext cx="27940" cy="15522"/>
            </a:xfrm>
            <a:custGeom>
              <a:avLst/>
              <a:gdLst>
                <a:gd name="connsiteX0" fmla="*/ 29182 w 27940"/>
                <a:gd name="connsiteY0" fmla="*/ 16764 h 15522"/>
                <a:gd name="connsiteX1" fmla="*/ 29182 w 27940"/>
                <a:gd name="connsiteY1" fmla="*/ 12728 h 15522"/>
                <a:gd name="connsiteX2" fmla="*/ 30113 w 27940"/>
                <a:gd name="connsiteY2" fmla="*/ 10555 h 15522"/>
                <a:gd name="connsiteX3" fmla="*/ 30113 w 27940"/>
                <a:gd name="connsiteY3" fmla="*/ 9313 h 15522"/>
                <a:gd name="connsiteX4" fmla="*/ 29182 w 27940"/>
                <a:gd name="connsiteY4" fmla="*/ 7451 h 15522"/>
                <a:gd name="connsiteX5" fmla="*/ 29182 w 27940"/>
                <a:gd name="connsiteY5" fmla="*/ 5277 h 15522"/>
                <a:gd name="connsiteX6" fmla="*/ 25146 w 27940"/>
                <a:gd name="connsiteY6" fmla="*/ 3104 h 15522"/>
                <a:gd name="connsiteX7" fmla="*/ 22973 w 27940"/>
                <a:gd name="connsiteY7" fmla="*/ 0 h 15522"/>
                <a:gd name="connsiteX8" fmla="*/ 0 w 27940"/>
                <a:gd name="connsiteY8" fmla="*/ 0 h 15522"/>
                <a:gd name="connsiteX9" fmla="*/ 0 w 27940"/>
                <a:gd name="connsiteY9" fmla="*/ 3104 h 15522"/>
                <a:gd name="connsiteX10" fmla="*/ 931 w 27940"/>
                <a:gd name="connsiteY10" fmla="*/ 7451 h 15522"/>
                <a:gd name="connsiteX11" fmla="*/ 5278 w 27940"/>
                <a:gd name="connsiteY11" fmla="*/ 9313 h 15522"/>
                <a:gd name="connsiteX12" fmla="*/ 8382 w 27940"/>
                <a:gd name="connsiteY12" fmla="*/ 9313 h 15522"/>
                <a:gd name="connsiteX13" fmla="*/ 12418 w 27940"/>
                <a:gd name="connsiteY13" fmla="*/ 10555 h 15522"/>
                <a:gd name="connsiteX14" fmla="*/ 17695 w 27940"/>
                <a:gd name="connsiteY14" fmla="*/ 10555 h 15522"/>
                <a:gd name="connsiteX15" fmla="*/ 22973 w 27940"/>
                <a:gd name="connsiteY15" fmla="*/ 1272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40" h="15522">
                  <a:moveTo>
                    <a:pt x="29182" y="16764"/>
                  </a:moveTo>
                  <a:lnTo>
                    <a:pt x="29182" y="12728"/>
                  </a:lnTo>
                  <a:lnTo>
                    <a:pt x="30113" y="10555"/>
                  </a:lnTo>
                  <a:lnTo>
                    <a:pt x="30113" y="9313"/>
                  </a:lnTo>
                  <a:lnTo>
                    <a:pt x="29182" y="7451"/>
                  </a:lnTo>
                  <a:lnTo>
                    <a:pt x="29182" y="5277"/>
                  </a:lnTo>
                  <a:lnTo>
                    <a:pt x="25146" y="3104"/>
                  </a:lnTo>
                  <a:lnTo>
                    <a:pt x="22973" y="0"/>
                  </a:lnTo>
                  <a:lnTo>
                    <a:pt x="0" y="0"/>
                  </a:lnTo>
                  <a:lnTo>
                    <a:pt x="0" y="3104"/>
                  </a:lnTo>
                  <a:lnTo>
                    <a:pt x="931" y="7451"/>
                  </a:lnTo>
                  <a:lnTo>
                    <a:pt x="5278" y="9313"/>
                  </a:lnTo>
                  <a:lnTo>
                    <a:pt x="8382" y="9313"/>
                  </a:lnTo>
                  <a:lnTo>
                    <a:pt x="12418" y="10555"/>
                  </a:lnTo>
                  <a:lnTo>
                    <a:pt x="17695" y="10555"/>
                  </a:lnTo>
                  <a:lnTo>
                    <a:pt x="22973" y="12728"/>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48" name="Freeform: Shape 240">
              <a:extLst>
                <a:ext uri="{FF2B5EF4-FFF2-40B4-BE49-F238E27FC236}">
                  <a16:creationId xmlns:a16="http://schemas.microsoft.com/office/drawing/2014/main" id="{A427A128-FBFF-7F05-2222-4A7C13CB781F}"/>
                </a:ext>
              </a:extLst>
            </p:cNvPr>
            <p:cNvSpPr/>
            <p:nvPr/>
          </p:nvSpPr>
          <p:spPr>
            <a:xfrm>
              <a:off x="5743810" y="6002628"/>
              <a:ext cx="99343" cy="207999"/>
            </a:xfrm>
            <a:custGeom>
              <a:avLst/>
              <a:gdLst>
                <a:gd name="connsiteX0" fmla="*/ 92823 w 99342"/>
                <a:gd name="connsiteY0" fmla="*/ 0 h 207998"/>
                <a:gd name="connsiteX1" fmla="*/ 83510 w 99342"/>
                <a:gd name="connsiteY1" fmla="*/ 5278 h 207998"/>
                <a:gd name="connsiteX2" fmla="*/ 72023 w 99342"/>
                <a:gd name="connsiteY2" fmla="*/ 14901 h 207998"/>
                <a:gd name="connsiteX3" fmla="*/ 59606 w 99342"/>
                <a:gd name="connsiteY3" fmla="*/ 27630 h 207998"/>
                <a:gd name="connsiteX4" fmla="*/ 49051 w 99342"/>
                <a:gd name="connsiteY4" fmla="*/ 40358 h 207998"/>
                <a:gd name="connsiteX5" fmla="*/ 37564 w 99342"/>
                <a:gd name="connsiteY5" fmla="*/ 51844 h 207998"/>
                <a:gd name="connsiteX6" fmla="*/ 32286 w 99342"/>
                <a:gd name="connsiteY6" fmla="*/ 60226 h 207998"/>
                <a:gd name="connsiteX7" fmla="*/ 12728 w 99342"/>
                <a:gd name="connsiteY7" fmla="*/ 60226 h 207998"/>
                <a:gd name="connsiteX8" fmla="*/ 12728 w 99342"/>
                <a:gd name="connsiteY8" fmla="*/ 75128 h 207998"/>
                <a:gd name="connsiteX9" fmla="*/ 14591 w 99342"/>
                <a:gd name="connsiteY9" fmla="*/ 90029 h 207998"/>
                <a:gd name="connsiteX10" fmla="*/ 15833 w 99342"/>
                <a:gd name="connsiteY10" fmla="*/ 104931 h 207998"/>
                <a:gd name="connsiteX11" fmla="*/ 15833 w 99342"/>
                <a:gd name="connsiteY11" fmla="*/ 114244 h 207998"/>
                <a:gd name="connsiteX12" fmla="*/ 10555 w 99342"/>
                <a:gd name="connsiteY12" fmla="*/ 129145 h 207998"/>
                <a:gd name="connsiteX13" fmla="*/ 5278 w 99342"/>
                <a:gd name="connsiteY13" fmla="*/ 144047 h 207998"/>
                <a:gd name="connsiteX14" fmla="*/ 0 w 99342"/>
                <a:gd name="connsiteY14" fmla="*/ 156775 h 207998"/>
                <a:gd name="connsiteX15" fmla="*/ 1242 w 99342"/>
                <a:gd name="connsiteY15" fmla="*/ 171366 h 207998"/>
                <a:gd name="connsiteX16" fmla="*/ 8382 w 99342"/>
                <a:gd name="connsiteY16" fmla="*/ 186267 h 207998"/>
                <a:gd name="connsiteX17" fmla="*/ 10555 w 99342"/>
                <a:gd name="connsiteY17" fmla="*/ 193718 h 207998"/>
                <a:gd name="connsiteX18" fmla="*/ 14591 w 99342"/>
                <a:gd name="connsiteY18" fmla="*/ 198996 h 207998"/>
                <a:gd name="connsiteX19" fmla="*/ 19869 w 99342"/>
                <a:gd name="connsiteY19" fmla="*/ 203342 h 207998"/>
                <a:gd name="connsiteX20" fmla="*/ 25146 w 99342"/>
                <a:gd name="connsiteY20" fmla="*/ 205205 h 207998"/>
                <a:gd name="connsiteX21" fmla="*/ 32286 w 99342"/>
                <a:gd name="connsiteY21" fmla="*/ 206446 h 207998"/>
                <a:gd name="connsiteX22" fmla="*/ 32286 w 99342"/>
                <a:gd name="connsiteY22" fmla="*/ 210482 h 207998"/>
                <a:gd name="connsiteX23" fmla="*/ 45015 w 99342"/>
                <a:gd name="connsiteY23" fmla="*/ 201169 h 207998"/>
                <a:gd name="connsiteX24" fmla="*/ 52155 w 99342"/>
                <a:gd name="connsiteY24" fmla="*/ 190614 h 207998"/>
                <a:gd name="connsiteX25" fmla="*/ 54328 w 99342"/>
                <a:gd name="connsiteY25" fmla="*/ 176644 h 207998"/>
                <a:gd name="connsiteX26" fmla="*/ 56501 w 99342"/>
                <a:gd name="connsiteY26" fmla="*/ 160811 h 207998"/>
                <a:gd name="connsiteX27" fmla="*/ 59606 w 99342"/>
                <a:gd name="connsiteY27" fmla="*/ 141874 h 207998"/>
                <a:gd name="connsiteX28" fmla="*/ 66746 w 99342"/>
                <a:gd name="connsiteY28" fmla="*/ 126972 h 207998"/>
                <a:gd name="connsiteX29" fmla="*/ 76059 w 99342"/>
                <a:gd name="connsiteY29" fmla="*/ 108966 h 207998"/>
                <a:gd name="connsiteX30" fmla="*/ 86614 w 99342"/>
                <a:gd name="connsiteY30" fmla="*/ 90029 h 207998"/>
                <a:gd name="connsiteX31" fmla="*/ 95928 w 99342"/>
                <a:gd name="connsiteY31" fmla="*/ 69850 h 207998"/>
                <a:gd name="connsiteX32" fmla="*/ 101205 w 99342"/>
                <a:gd name="connsiteY32" fmla="*/ 49671 h 207998"/>
                <a:gd name="connsiteX33" fmla="*/ 101205 w 99342"/>
                <a:gd name="connsiteY33" fmla="*/ 27630 h 207998"/>
                <a:gd name="connsiteX34" fmla="*/ 92823 w 99342"/>
                <a:gd name="connsiteY34" fmla="*/ 7451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342" h="207998">
                  <a:moveTo>
                    <a:pt x="92823" y="0"/>
                  </a:moveTo>
                  <a:lnTo>
                    <a:pt x="83510" y="5278"/>
                  </a:lnTo>
                  <a:lnTo>
                    <a:pt x="72023" y="14901"/>
                  </a:lnTo>
                  <a:lnTo>
                    <a:pt x="59606" y="27630"/>
                  </a:lnTo>
                  <a:lnTo>
                    <a:pt x="49051" y="40358"/>
                  </a:lnTo>
                  <a:lnTo>
                    <a:pt x="37564" y="51844"/>
                  </a:lnTo>
                  <a:lnTo>
                    <a:pt x="32286" y="60226"/>
                  </a:lnTo>
                  <a:lnTo>
                    <a:pt x="12728" y="60226"/>
                  </a:lnTo>
                  <a:lnTo>
                    <a:pt x="12728" y="75128"/>
                  </a:lnTo>
                  <a:lnTo>
                    <a:pt x="14591" y="90029"/>
                  </a:lnTo>
                  <a:lnTo>
                    <a:pt x="15833" y="104931"/>
                  </a:lnTo>
                  <a:lnTo>
                    <a:pt x="15833" y="114244"/>
                  </a:lnTo>
                  <a:lnTo>
                    <a:pt x="10555" y="129145"/>
                  </a:lnTo>
                  <a:lnTo>
                    <a:pt x="5278" y="144047"/>
                  </a:lnTo>
                  <a:lnTo>
                    <a:pt x="0" y="156775"/>
                  </a:lnTo>
                  <a:lnTo>
                    <a:pt x="1242" y="171366"/>
                  </a:lnTo>
                  <a:lnTo>
                    <a:pt x="8382" y="186267"/>
                  </a:lnTo>
                  <a:lnTo>
                    <a:pt x="10555" y="193718"/>
                  </a:lnTo>
                  <a:lnTo>
                    <a:pt x="14591" y="198996"/>
                  </a:lnTo>
                  <a:lnTo>
                    <a:pt x="19869" y="203342"/>
                  </a:lnTo>
                  <a:lnTo>
                    <a:pt x="25146" y="205205"/>
                  </a:lnTo>
                  <a:lnTo>
                    <a:pt x="32286" y="206446"/>
                  </a:lnTo>
                  <a:lnTo>
                    <a:pt x="32286" y="210482"/>
                  </a:lnTo>
                  <a:lnTo>
                    <a:pt x="45015" y="201169"/>
                  </a:lnTo>
                  <a:lnTo>
                    <a:pt x="52155" y="190614"/>
                  </a:lnTo>
                  <a:lnTo>
                    <a:pt x="54328" y="176644"/>
                  </a:lnTo>
                  <a:lnTo>
                    <a:pt x="56501" y="160811"/>
                  </a:lnTo>
                  <a:lnTo>
                    <a:pt x="59606" y="141874"/>
                  </a:lnTo>
                  <a:lnTo>
                    <a:pt x="66746" y="126972"/>
                  </a:lnTo>
                  <a:lnTo>
                    <a:pt x="76059" y="108966"/>
                  </a:lnTo>
                  <a:lnTo>
                    <a:pt x="86614" y="90029"/>
                  </a:lnTo>
                  <a:lnTo>
                    <a:pt x="95928" y="69850"/>
                  </a:lnTo>
                  <a:lnTo>
                    <a:pt x="101205" y="49671"/>
                  </a:lnTo>
                  <a:lnTo>
                    <a:pt x="101205" y="27630"/>
                  </a:lnTo>
                  <a:lnTo>
                    <a:pt x="92823" y="7451"/>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49" name="Freeform: Shape 241">
              <a:extLst>
                <a:ext uri="{FF2B5EF4-FFF2-40B4-BE49-F238E27FC236}">
                  <a16:creationId xmlns:a16="http://schemas.microsoft.com/office/drawing/2014/main" id="{DF54F1C9-26E8-B26A-2D51-8C6973791BB6}"/>
                </a:ext>
              </a:extLst>
            </p:cNvPr>
            <p:cNvSpPr/>
            <p:nvPr/>
          </p:nvSpPr>
          <p:spPr>
            <a:xfrm>
              <a:off x="4236596" y="6662015"/>
              <a:ext cx="74507" cy="31045"/>
            </a:xfrm>
            <a:custGeom>
              <a:avLst/>
              <a:gdLst>
                <a:gd name="connsiteX0" fmla="*/ 46877 w 74506"/>
                <a:gd name="connsiteY0" fmla="*/ 3104 h 31044"/>
                <a:gd name="connsiteX1" fmla="*/ 32286 w 74506"/>
                <a:gd name="connsiteY1" fmla="*/ 0 h 31044"/>
                <a:gd name="connsiteX2" fmla="*/ 21731 w 74506"/>
                <a:gd name="connsiteY2" fmla="*/ 5278 h 31044"/>
                <a:gd name="connsiteX3" fmla="*/ 10245 w 74506"/>
                <a:gd name="connsiteY3" fmla="*/ 10555 h 31044"/>
                <a:gd name="connsiteX4" fmla="*/ 0 w 74506"/>
                <a:gd name="connsiteY4" fmla="*/ 14591 h 31044"/>
                <a:gd name="connsiteX5" fmla="*/ 0 w 74506"/>
                <a:gd name="connsiteY5" fmla="*/ 31666 h 31044"/>
                <a:gd name="connsiteX6" fmla="*/ 12418 w 74506"/>
                <a:gd name="connsiteY6" fmla="*/ 27319 h 31044"/>
                <a:gd name="connsiteX7" fmla="*/ 21731 w 74506"/>
                <a:gd name="connsiteY7" fmla="*/ 25457 h 31044"/>
                <a:gd name="connsiteX8" fmla="*/ 30113 w 74506"/>
                <a:gd name="connsiteY8" fmla="*/ 20179 h 31044"/>
                <a:gd name="connsiteX9" fmla="*/ 39427 w 74506"/>
                <a:gd name="connsiteY9" fmla="*/ 10555 h 31044"/>
                <a:gd name="connsiteX10" fmla="*/ 42531 w 74506"/>
                <a:gd name="connsiteY10" fmla="*/ 10555 h 31044"/>
                <a:gd name="connsiteX11" fmla="*/ 41600 w 74506"/>
                <a:gd name="connsiteY11" fmla="*/ 14591 h 31044"/>
                <a:gd name="connsiteX12" fmla="*/ 39427 w 74506"/>
                <a:gd name="connsiteY12" fmla="*/ 16764 h 31044"/>
                <a:gd name="connsiteX13" fmla="*/ 39427 w 74506"/>
                <a:gd name="connsiteY13" fmla="*/ 18006 h 31044"/>
                <a:gd name="connsiteX14" fmla="*/ 37564 w 74506"/>
                <a:gd name="connsiteY14" fmla="*/ 20179 h 31044"/>
                <a:gd name="connsiteX15" fmla="*/ 34460 w 74506"/>
                <a:gd name="connsiteY15" fmla="*/ 22042 h 31044"/>
                <a:gd name="connsiteX16" fmla="*/ 32286 w 74506"/>
                <a:gd name="connsiteY16" fmla="*/ 24215 h 31044"/>
                <a:gd name="connsiteX17" fmla="*/ 32286 w 74506"/>
                <a:gd name="connsiteY17" fmla="*/ 31666 h 31044"/>
                <a:gd name="connsiteX18" fmla="*/ 46877 w 74506"/>
                <a:gd name="connsiteY18" fmla="*/ 27319 h 31044"/>
                <a:gd name="connsiteX19" fmla="*/ 59295 w 74506"/>
                <a:gd name="connsiteY19" fmla="*/ 22042 h 31044"/>
                <a:gd name="connsiteX20" fmla="*/ 71713 w 74506"/>
                <a:gd name="connsiteY20" fmla="*/ 14591 h 31044"/>
                <a:gd name="connsiteX21" fmla="*/ 76059 w 74506"/>
                <a:gd name="connsiteY21" fmla="*/ 14591 h 31044"/>
                <a:gd name="connsiteX22" fmla="*/ 63641 w 74506"/>
                <a:gd name="connsiteY22" fmla="*/ 9313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06" h="31044">
                  <a:moveTo>
                    <a:pt x="46877" y="3104"/>
                  </a:moveTo>
                  <a:lnTo>
                    <a:pt x="32286" y="0"/>
                  </a:lnTo>
                  <a:lnTo>
                    <a:pt x="21731" y="5278"/>
                  </a:lnTo>
                  <a:lnTo>
                    <a:pt x="10245" y="10555"/>
                  </a:lnTo>
                  <a:lnTo>
                    <a:pt x="0" y="14591"/>
                  </a:lnTo>
                  <a:lnTo>
                    <a:pt x="0" y="31666"/>
                  </a:lnTo>
                  <a:lnTo>
                    <a:pt x="12418" y="27319"/>
                  </a:lnTo>
                  <a:lnTo>
                    <a:pt x="21731" y="25457"/>
                  </a:lnTo>
                  <a:lnTo>
                    <a:pt x="30113" y="20179"/>
                  </a:lnTo>
                  <a:lnTo>
                    <a:pt x="39427" y="10555"/>
                  </a:lnTo>
                  <a:lnTo>
                    <a:pt x="42531" y="10555"/>
                  </a:lnTo>
                  <a:lnTo>
                    <a:pt x="41600" y="14591"/>
                  </a:lnTo>
                  <a:lnTo>
                    <a:pt x="39427" y="16764"/>
                  </a:lnTo>
                  <a:lnTo>
                    <a:pt x="39427" y="18006"/>
                  </a:lnTo>
                  <a:lnTo>
                    <a:pt x="37564" y="20179"/>
                  </a:lnTo>
                  <a:lnTo>
                    <a:pt x="34460" y="22042"/>
                  </a:lnTo>
                  <a:lnTo>
                    <a:pt x="32286" y="24215"/>
                  </a:lnTo>
                  <a:lnTo>
                    <a:pt x="32286" y="31666"/>
                  </a:lnTo>
                  <a:lnTo>
                    <a:pt x="46877" y="27319"/>
                  </a:lnTo>
                  <a:lnTo>
                    <a:pt x="59295" y="22042"/>
                  </a:lnTo>
                  <a:lnTo>
                    <a:pt x="71713" y="14591"/>
                  </a:lnTo>
                  <a:lnTo>
                    <a:pt x="76059" y="14591"/>
                  </a:lnTo>
                  <a:lnTo>
                    <a:pt x="63641" y="9313"/>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50" name="Freeform: Shape 242">
              <a:extLst>
                <a:ext uri="{FF2B5EF4-FFF2-40B4-BE49-F238E27FC236}">
                  <a16:creationId xmlns:a16="http://schemas.microsoft.com/office/drawing/2014/main" id="{4DACAB72-B244-631F-DA9C-050C132C6A97}"/>
                </a:ext>
              </a:extLst>
            </p:cNvPr>
            <p:cNvSpPr/>
            <p:nvPr/>
          </p:nvSpPr>
          <p:spPr>
            <a:xfrm>
              <a:off x="4403305" y="5779417"/>
              <a:ext cx="34149" cy="31045"/>
            </a:xfrm>
            <a:custGeom>
              <a:avLst/>
              <a:gdLst>
                <a:gd name="connsiteX0" fmla="*/ 27009 w 34149"/>
                <a:gd name="connsiteY0" fmla="*/ 23283 h 31044"/>
                <a:gd name="connsiteX1" fmla="*/ 26078 w 34149"/>
                <a:gd name="connsiteY1" fmla="*/ 22042 h 31044"/>
                <a:gd name="connsiteX2" fmla="*/ 23904 w 34149"/>
                <a:gd name="connsiteY2" fmla="*/ 22042 h 31044"/>
                <a:gd name="connsiteX3" fmla="*/ 19558 w 34149"/>
                <a:gd name="connsiteY3" fmla="*/ 22042 h 31044"/>
                <a:gd name="connsiteX4" fmla="*/ 16454 w 34149"/>
                <a:gd name="connsiteY4" fmla="*/ 20179 h 31044"/>
                <a:gd name="connsiteX5" fmla="*/ 16454 w 34149"/>
                <a:gd name="connsiteY5" fmla="*/ 0 h 31044"/>
                <a:gd name="connsiteX6" fmla="*/ 12418 w 34149"/>
                <a:gd name="connsiteY6" fmla="*/ 0 h 31044"/>
                <a:gd name="connsiteX7" fmla="*/ 4967 w 34149"/>
                <a:gd name="connsiteY7" fmla="*/ 12728 h 31044"/>
                <a:gd name="connsiteX8" fmla="*/ 0 w 34149"/>
                <a:gd name="connsiteY8" fmla="*/ 12728 h 31044"/>
                <a:gd name="connsiteX9" fmla="*/ 0 w 34149"/>
                <a:gd name="connsiteY9" fmla="*/ 15833 h 31044"/>
                <a:gd name="connsiteX10" fmla="*/ 11487 w 34149"/>
                <a:gd name="connsiteY10" fmla="*/ 20179 h 31044"/>
                <a:gd name="connsiteX11" fmla="*/ 21731 w 34149"/>
                <a:gd name="connsiteY11" fmla="*/ 25457 h 31044"/>
                <a:gd name="connsiteX12" fmla="*/ 29182 w 34149"/>
                <a:gd name="connsiteY12" fmla="*/ 30734 h 31044"/>
                <a:gd name="connsiteX13" fmla="*/ 33218 w 34149"/>
                <a:gd name="connsiteY13" fmla="*/ 32907 h 31044"/>
                <a:gd name="connsiteX14" fmla="*/ 34149 w 34149"/>
                <a:gd name="connsiteY14" fmla="*/ 30734 h 31044"/>
                <a:gd name="connsiteX15" fmla="*/ 34149 w 34149"/>
                <a:gd name="connsiteY15" fmla="*/ 29492 h 31044"/>
                <a:gd name="connsiteX16" fmla="*/ 36322 w 34149"/>
                <a:gd name="connsiteY16" fmla="*/ 27319 h 31044"/>
                <a:gd name="connsiteX17" fmla="*/ 36322 w 34149"/>
                <a:gd name="connsiteY17" fmla="*/ 23283 h 31044"/>
                <a:gd name="connsiteX18" fmla="*/ 29182 w 34149"/>
                <a:gd name="connsiteY18" fmla="*/ 23283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49" h="31044">
                  <a:moveTo>
                    <a:pt x="27009" y="23283"/>
                  </a:moveTo>
                  <a:lnTo>
                    <a:pt x="26078" y="22042"/>
                  </a:lnTo>
                  <a:lnTo>
                    <a:pt x="23904" y="22042"/>
                  </a:lnTo>
                  <a:lnTo>
                    <a:pt x="19558" y="22042"/>
                  </a:lnTo>
                  <a:lnTo>
                    <a:pt x="16454" y="20179"/>
                  </a:lnTo>
                  <a:lnTo>
                    <a:pt x="16454" y="0"/>
                  </a:lnTo>
                  <a:lnTo>
                    <a:pt x="12418" y="0"/>
                  </a:lnTo>
                  <a:lnTo>
                    <a:pt x="4967" y="12728"/>
                  </a:lnTo>
                  <a:lnTo>
                    <a:pt x="0" y="12728"/>
                  </a:lnTo>
                  <a:lnTo>
                    <a:pt x="0" y="15833"/>
                  </a:lnTo>
                  <a:lnTo>
                    <a:pt x="11487" y="20179"/>
                  </a:lnTo>
                  <a:lnTo>
                    <a:pt x="21731" y="25457"/>
                  </a:lnTo>
                  <a:lnTo>
                    <a:pt x="29182" y="30734"/>
                  </a:lnTo>
                  <a:lnTo>
                    <a:pt x="33218" y="32907"/>
                  </a:lnTo>
                  <a:lnTo>
                    <a:pt x="34149" y="30734"/>
                  </a:lnTo>
                  <a:lnTo>
                    <a:pt x="34149" y="29492"/>
                  </a:lnTo>
                  <a:lnTo>
                    <a:pt x="36322" y="27319"/>
                  </a:lnTo>
                  <a:lnTo>
                    <a:pt x="36322" y="23283"/>
                  </a:lnTo>
                  <a:lnTo>
                    <a:pt x="29182" y="23283"/>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51" name="Freeform: Shape 243">
              <a:extLst>
                <a:ext uri="{FF2B5EF4-FFF2-40B4-BE49-F238E27FC236}">
                  <a16:creationId xmlns:a16="http://schemas.microsoft.com/office/drawing/2014/main" id="{C3E780BA-0BB8-5776-D811-3BBD4384E41B}"/>
                </a:ext>
              </a:extLst>
            </p:cNvPr>
            <p:cNvSpPr/>
            <p:nvPr/>
          </p:nvSpPr>
          <p:spPr>
            <a:xfrm>
              <a:off x="4237527" y="6453395"/>
              <a:ext cx="12418" cy="18627"/>
            </a:xfrm>
            <a:custGeom>
              <a:avLst/>
              <a:gdLst>
                <a:gd name="connsiteX0" fmla="*/ 4346 w 12417"/>
                <a:gd name="connsiteY0" fmla="*/ 15833 h 18626"/>
                <a:gd name="connsiteX1" fmla="*/ 6209 w 12417"/>
                <a:gd name="connsiteY1" fmla="*/ 20179 h 18626"/>
                <a:gd name="connsiteX2" fmla="*/ 14591 w 12417"/>
                <a:gd name="connsiteY2" fmla="*/ 20179 h 18626"/>
                <a:gd name="connsiteX3" fmla="*/ 13660 w 12417"/>
                <a:gd name="connsiteY3" fmla="*/ 14901 h 18626"/>
                <a:gd name="connsiteX4" fmla="*/ 13660 w 12417"/>
                <a:gd name="connsiteY4" fmla="*/ 10555 h 18626"/>
                <a:gd name="connsiteX5" fmla="*/ 11487 w 12417"/>
                <a:gd name="connsiteY5" fmla="*/ 7451 h 18626"/>
                <a:gd name="connsiteX6" fmla="*/ 9313 w 12417"/>
                <a:gd name="connsiteY6" fmla="*/ 5277 h 18626"/>
                <a:gd name="connsiteX7" fmla="*/ 6209 w 12417"/>
                <a:gd name="connsiteY7" fmla="*/ 3104 h 18626"/>
                <a:gd name="connsiteX8" fmla="*/ 2173 w 12417"/>
                <a:gd name="connsiteY8" fmla="*/ 0 h 18626"/>
                <a:gd name="connsiteX9" fmla="*/ 2173 w 12417"/>
                <a:gd name="connsiteY9" fmla="*/ 5277 h 18626"/>
                <a:gd name="connsiteX10" fmla="*/ 0 w 12417"/>
                <a:gd name="connsiteY10" fmla="*/ 8382 h 18626"/>
                <a:gd name="connsiteX11" fmla="*/ 2173 w 12417"/>
                <a:gd name="connsiteY11" fmla="*/ 10555 h 18626"/>
                <a:gd name="connsiteX12" fmla="*/ 2173 w 12417"/>
                <a:gd name="connsiteY12" fmla="*/ 12728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8626">
                  <a:moveTo>
                    <a:pt x="4346" y="15833"/>
                  </a:moveTo>
                  <a:lnTo>
                    <a:pt x="6209" y="20179"/>
                  </a:lnTo>
                  <a:lnTo>
                    <a:pt x="14591" y="20179"/>
                  </a:lnTo>
                  <a:lnTo>
                    <a:pt x="13660" y="14901"/>
                  </a:lnTo>
                  <a:lnTo>
                    <a:pt x="13660" y="10555"/>
                  </a:lnTo>
                  <a:lnTo>
                    <a:pt x="11487" y="7451"/>
                  </a:lnTo>
                  <a:lnTo>
                    <a:pt x="9313" y="5277"/>
                  </a:lnTo>
                  <a:lnTo>
                    <a:pt x="6209" y="3104"/>
                  </a:lnTo>
                  <a:lnTo>
                    <a:pt x="2173" y="0"/>
                  </a:lnTo>
                  <a:lnTo>
                    <a:pt x="2173" y="5277"/>
                  </a:lnTo>
                  <a:lnTo>
                    <a:pt x="0" y="8382"/>
                  </a:lnTo>
                  <a:lnTo>
                    <a:pt x="2173" y="10555"/>
                  </a:lnTo>
                  <a:lnTo>
                    <a:pt x="2173" y="12728"/>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52" name="Freeform: Shape 244">
              <a:extLst>
                <a:ext uri="{FF2B5EF4-FFF2-40B4-BE49-F238E27FC236}">
                  <a16:creationId xmlns:a16="http://schemas.microsoft.com/office/drawing/2014/main" id="{5C58E184-D793-91FD-BB69-7471EE6957F5}"/>
                </a:ext>
              </a:extLst>
            </p:cNvPr>
            <p:cNvSpPr/>
            <p:nvPr/>
          </p:nvSpPr>
          <p:spPr>
            <a:xfrm>
              <a:off x="4152155" y="6693680"/>
              <a:ext cx="58985" cy="52776"/>
            </a:xfrm>
            <a:custGeom>
              <a:avLst/>
              <a:gdLst>
                <a:gd name="connsiteX0" fmla="*/ 29182 w 58984"/>
                <a:gd name="connsiteY0" fmla="*/ 22352 h 52775"/>
                <a:gd name="connsiteX1" fmla="*/ 14591 w 58984"/>
                <a:gd name="connsiteY1" fmla="*/ 8382 h 52775"/>
                <a:gd name="connsiteX2" fmla="*/ 0 w 58984"/>
                <a:gd name="connsiteY2" fmla="*/ 0 h 52775"/>
                <a:gd name="connsiteX3" fmla="*/ 0 w 58984"/>
                <a:gd name="connsiteY3" fmla="*/ 15833 h 52775"/>
                <a:gd name="connsiteX4" fmla="*/ 4036 w 58984"/>
                <a:gd name="connsiteY4" fmla="*/ 34770 h 52775"/>
                <a:gd name="connsiteX5" fmla="*/ 7451 w 58984"/>
                <a:gd name="connsiteY5" fmla="*/ 49671 h 52775"/>
                <a:gd name="connsiteX6" fmla="*/ 14591 w 58984"/>
                <a:gd name="connsiteY6" fmla="*/ 51844 h 52775"/>
                <a:gd name="connsiteX7" fmla="*/ 27009 w 58984"/>
                <a:gd name="connsiteY7" fmla="*/ 54949 h 52775"/>
                <a:gd name="connsiteX8" fmla="*/ 41600 w 58984"/>
                <a:gd name="connsiteY8" fmla="*/ 54949 h 52775"/>
                <a:gd name="connsiteX9" fmla="*/ 50913 w 58984"/>
                <a:gd name="connsiteY9" fmla="*/ 52776 h 52775"/>
                <a:gd name="connsiteX10" fmla="*/ 60537 w 58984"/>
                <a:gd name="connsiteY10" fmla="*/ 52776 h 52775"/>
                <a:gd name="connsiteX11" fmla="*/ 60537 w 58984"/>
                <a:gd name="connsiteY11" fmla="*/ 44394 h 52775"/>
                <a:gd name="connsiteX12" fmla="*/ 43773 w 58984"/>
                <a:gd name="connsiteY12" fmla="*/ 34770 h 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84" h="52775">
                  <a:moveTo>
                    <a:pt x="29182" y="22352"/>
                  </a:moveTo>
                  <a:lnTo>
                    <a:pt x="14591" y="8382"/>
                  </a:lnTo>
                  <a:lnTo>
                    <a:pt x="0" y="0"/>
                  </a:lnTo>
                  <a:lnTo>
                    <a:pt x="0" y="15833"/>
                  </a:lnTo>
                  <a:lnTo>
                    <a:pt x="4036" y="34770"/>
                  </a:lnTo>
                  <a:lnTo>
                    <a:pt x="7451" y="49671"/>
                  </a:lnTo>
                  <a:lnTo>
                    <a:pt x="14591" y="51844"/>
                  </a:lnTo>
                  <a:lnTo>
                    <a:pt x="27009" y="54949"/>
                  </a:lnTo>
                  <a:lnTo>
                    <a:pt x="41600" y="54949"/>
                  </a:lnTo>
                  <a:lnTo>
                    <a:pt x="50913" y="52776"/>
                  </a:lnTo>
                  <a:lnTo>
                    <a:pt x="60537" y="52776"/>
                  </a:lnTo>
                  <a:lnTo>
                    <a:pt x="60537" y="44394"/>
                  </a:lnTo>
                  <a:lnTo>
                    <a:pt x="43773" y="3477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53" name="Freeform: Shape 245">
              <a:extLst>
                <a:ext uri="{FF2B5EF4-FFF2-40B4-BE49-F238E27FC236}">
                  <a16:creationId xmlns:a16="http://schemas.microsoft.com/office/drawing/2014/main" id="{02C209F3-1D24-8C84-949D-6201FEB3A216}"/>
                </a:ext>
              </a:extLst>
            </p:cNvPr>
            <p:cNvSpPr/>
            <p:nvPr/>
          </p:nvSpPr>
          <p:spPr>
            <a:xfrm>
              <a:off x="4063677" y="5497843"/>
              <a:ext cx="86925" cy="34149"/>
            </a:xfrm>
            <a:custGeom>
              <a:avLst/>
              <a:gdLst>
                <a:gd name="connsiteX0" fmla="*/ 88477 w 86924"/>
                <a:gd name="connsiteY0" fmla="*/ 17075 h 34149"/>
                <a:gd name="connsiteX1" fmla="*/ 70782 w 86924"/>
                <a:gd name="connsiteY1" fmla="*/ 11797 h 34149"/>
                <a:gd name="connsiteX2" fmla="*/ 56191 w 86924"/>
                <a:gd name="connsiteY2" fmla="*/ 6519 h 34149"/>
                <a:gd name="connsiteX3" fmla="*/ 37564 w 86924"/>
                <a:gd name="connsiteY3" fmla="*/ 2173 h 34149"/>
                <a:gd name="connsiteX4" fmla="*/ 15522 w 86924"/>
                <a:gd name="connsiteY4" fmla="*/ 0 h 34149"/>
                <a:gd name="connsiteX5" fmla="*/ 17695 w 86924"/>
                <a:gd name="connsiteY5" fmla="*/ 6519 h 34149"/>
                <a:gd name="connsiteX6" fmla="*/ 19869 w 86924"/>
                <a:gd name="connsiteY6" fmla="*/ 9624 h 34149"/>
                <a:gd name="connsiteX7" fmla="*/ 21731 w 86924"/>
                <a:gd name="connsiteY7" fmla="*/ 11797 h 34149"/>
                <a:gd name="connsiteX8" fmla="*/ 24836 w 86924"/>
                <a:gd name="connsiteY8" fmla="*/ 14902 h 34149"/>
                <a:gd name="connsiteX9" fmla="*/ 29182 w 86924"/>
                <a:gd name="connsiteY9" fmla="*/ 17075 h 34149"/>
                <a:gd name="connsiteX10" fmla="*/ 22973 w 86924"/>
                <a:gd name="connsiteY10" fmla="*/ 18937 h 34149"/>
                <a:gd name="connsiteX11" fmla="*/ 15522 w 86924"/>
                <a:gd name="connsiteY11" fmla="*/ 21110 h 34149"/>
                <a:gd name="connsiteX12" fmla="*/ 9313 w 86924"/>
                <a:gd name="connsiteY12" fmla="*/ 21110 h 34149"/>
                <a:gd name="connsiteX13" fmla="*/ 0 w 86924"/>
                <a:gd name="connsiteY13" fmla="*/ 21110 h 34149"/>
                <a:gd name="connsiteX14" fmla="*/ 5278 w 86924"/>
                <a:gd name="connsiteY14" fmla="*/ 33839 h 34149"/>
                <a:gd name="connsiteX15" fmla="*/ 15522 w 86924"/>
                <a:gd name="connsiteY15" fmla="*/ 33839 h 34149"/>
                <a:gd name="connsiteX16" fmla="*/ 30113 w 86924"/>
                <a:gd name="connsiteY16" fmla="*/ 36012 h 34149"/>
                <a:gd name="connsiteX17" fmla="*/ 43773 w 86924"/>
                <a:gd name="connsiteY17" fmla="*/ 36943 h 34149"/>
                <a:gd name="connsiteX18" fmla="*/ 49050 w 86924"/>
                <a:gd name="connsiteY18" fmla="*/ 36943 h 34149"/>
                <a:gd name="connsiteX19" fmla="*/ 52155 w 86924"/>
                <a:gd name="connsiteY19" fmla="*/ 26388 h 34149"/>
                <a:gd name="connsiteX20" fmla="*/ 54018 w 86924"/>
                <a:gd name="connsiteY20" fmla="*/ 24525 h 34149"/>
                <a:gd name="connsiteX21" fmla="*/ 56191 w 86924"/>
                <a:gd name="connsiteY21" fmla="*/ 26388 h 34149"/>
                <a:gd name="connsiteX22" fmla="*/ 58364 w 86924"/>
                <a:gd name="connsiteY22" fmla="*/ 28561 h 34149"/>
                <a:gd name="connsiteX23" fmla="*/ 59295 w 86924"/>
                <a:gd name="connsiteY23" fmla="*/ 29803 h 34149"/>
                <a:gd name="connsiteX24" fmla="*/ 59295 w 86924"/>
                <a:gd name="connsiteY24" fmla="*/ 31666 h 34149"/>
                <a:gd name="connsiteX25" fmla="*/ 59295 w 86924"/>
                <a:gd name="connsiteY25" fmla="*/ 33839 h 34149"/>
                <a:gd name="connsiteX26" fmla="*/ 65504 w 86924"/>
                <a:gd name="connsiteY26" fmla="*/ 33839 h 34149"/>
                <a:gd name="connsiteX27" fmla="*/ 68609 w 86924"/>
                <a:gd name="connsiteY27" fmla="*/ 31666 h 34149"/>
                <a:gd name="connsiteX28" fmla="*/ 72955 w 86924"/>
                <a:gd name="connsiteY28" fmla="*/ 29803 h 34149"/>
                <a:gd name="connsiteX29" fmla="*/ 77922 w 86924"/>
                <a:gd name="connsiteY29" fmla="*/ 28561 h 34149"/>
                <a:gd name="connsiteX30" fmla="*/ 81337 w 86924"/>
                <a:gd name="connsiteY30" fmla="*/ 26388 h 34149"/>
                <a:gd name="connsiteX31" fmla="*/ 88477 w 86924"/>
                <a:gd name="connsiteY31" fmla="*/ 26388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924" h="34149">
                  <a:moveTo>
                    <a:pt x="88477" y="17075"/>
                  </a:moveTo>
                  <a:lnTo>
                    <a:pt x="70782" y="11797"/>
                  </a:lnTo>
                  <a:lnTo>
                    <a:pt x="56191" y="6519"/>
                  </a:lnTo>
                  <a:lnTo>
                    <a:pt x="37564" y="2173"/>
                  </a:lnTo>
                  <a:lnTo>
                    <a:pt x="15522" y="0"/>
                  </a:lnTo>
                  <a:lnTo>
                    <a:pt x="17695" y="6519"/>
                  </a:lnTo>
                  <a:lnTo>
                    <a:pt x="19869" y="9624"/>
                  </a:lnTo>
                  <a:lnTo>
                    <a:pt x="21731" y="11797"/>
                  </a:lnTo>
                  <a:lnTo>
                    <a:pt x="24836" y="14902"/>
                  </a:lnTo>
                  <a:lnTo>
                    <a:pt x="29182" y="17075"/>
                  </a:lnTo>
                  <a:lnTo>
                    <a:pt x="22973" y="18937"/>
                  </a:lnTo>
                  <a:lnTo>
                    <a:pt x="15522" y="21110"/>
                  </a:lnTo>
                  <a:lnTo>
                    <a:pt x="9313" y="21110"/>
                  </a:lnTo>
                  <a:lnTo>
                    <a:pt x="0" y="21110"/>
                  </a:lnTo>
                  <a:lnTo>
                    <a:pt x="5278" y="33839"/>
                  </a:lnTo>
                  <a:lnTo>
                    <a:pt x="15522" y="33839"/>
                  </a:lnTo>
                  <a:lnTo>
                    <a:pt x="30113" y="36012"/>
                  </a:lnTo>
                  <a:lnTo>
                    <a:pt x="43773" y="36943"/>
                  </a:lnTo>
                  <a:lnTo>
                    <a:pt x="49050" y="36943"/>
                  </a:lnTo>
                  <a:lnTo>
                    <a:pt x="52155" y="26388"/>
                  </a:lnTo>
                  <a:lnTo>
                    <a:pt x="54018" y="24525"/>
                  </a:lnTo>
                  <a:lnTo>
                    <a:pt x="56191" y="26388"/>
                  </a:lnTo>
                  <a:lnTo>
                    <a:pt x="58364" y="28561"/>
                  </a:lnTo>
                  <a:lnTo>
                    <a:pt x="59295" y="29803"/>
                  </a:lnTo>
                  <a:lnTo>
                    <a:pt x="59295" y="31666"/>
                  </a:lnTo>
                  <a:lnTo>
                    <a:pt x="59295" y="33839"/>
                  </a:lnTo>
                  <a:lnTo>
                    <a:pt x="65504" y="33839"/>
                  </a:lnTo>
                  <a:lnTo>
                    <a:pt x="68609" y="31666"/>
                  </a:lnTo>
                  <a:lnTo>
                    <a:pt x="72955" y="29803"/>
                  </a:lnTo>
                  <a:lnTo>
                    <a:pt x="77922" y="28561"/>
                  </a:lnTo>
                  <a:lnTo>
                    <a:pt x="81337" y="26388"/>
                  </a:lnTo>
                  <a:lnTo>
                    <a:pt x="88477" y="26388"/>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54" name="Freeform: Shape 246">
              <a:extLst>
                <a:ext uri="{FF2B5EF4-FFF2-40B4-BE49-F238E27FC236}">
                  <a16:creationId xmlns:a16="http://schemas.microsoft.com/office/drawing/2014/main" id="{07E56B53-0ABB-1ABC-9B0A-83E393EC96D1}"/>
                </a:ext>
              </a:extLst>
            </p:cNvPr>
            <p:cNvSpPr/>
            <p:nvPr/>
          </p:nvSpPr>
          <p:spPr>
            <a:xfrm>
              <a:off x="4215796" y="5526404"/>
              <a:ext cx="34149" cy="12418"/>
            </a:xfrm>
            <a:custGeom>
              <a:avLst/>
              <a:gdLst>
                <a:gd name="connsiteX0" fmla="*/ 27940 w 34149"/>
                <a:gd name="connsiteY0" fmla="*/ 12728 h 12417"/>
                <a:gd name="connsiteX1" fmla="*/ 31045 w 34149"/>
                <a:gd name="connsiteY1" fmla="*/ 10555 h 12417"/>
                <a:gd name="connsiteX2" fmla="*/ 33218 w 34149"/>
                <a:gd name="connsiteY2" fmla="*/ 7451 h 12417"/>
                <a:gd name="connsiteX3" fmla="*/ 36322 w 34149"/>
                <a:gd name="connsiteY3" fmla="*/ 5278 h 12417"/>
                <a:gd name="connsiteX4" fmla="*/ 27940 w 34149"/>
                <a:gd name="connsiteY4" fmla="*/ 1242 h 12417"/>
                <a:gd name="connsiteX5" fmla="*/ 20800 w 34149"/>
                <a:gd name="connsiteY5" fmla="*/ 0 h 12417"/>
                <a:gd name="connsiteX6" fmla="*/ 13349 w 34149"/>
                <a:gd name="connsiteY6" fmla="*/ 0 h 12417"/>
                <a:gd name="connsiteX7" fmla="*/ 0 w 34149"/>
                <a:gd name="connsiteY7" fmla="*/ 1242 h 12417"/>
                <a:gd name="connsiteX8" fmla="*/ 0 w 34149"/>
                <a:gd name="connsiteY8" fmla="*/ 12728 h 12417"/>
                <a:gd name="connsiteX9" fmla="*/ 6209 w 34149"/>
                <a:gd name="connsiteY9" fmla="*/ 10555 h 12417"/>
                <a:gd name="connsiteX10" fmla="*/ 11487 w 34149"/>
                <a:gd name="connsiteY10" fmla="*/ 10555 h 12417"/>
                <a:gd name="connsiteX11" fmla="*/ 16454 w 34149"/>
                <a:gd name="connsiteY11" fmla="*/ 10555 h 12417"/>
                <a:gd name="connsiteX12" fmla="*/ 21731 w 34149"/>
                <a:gd name="connsiteY12"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149" h="12417">
                  <a:moveTo>
                    <a:pt x="27940" y="12728"/>
                  </a:moveTo>
                  <a:lnTo>
                    <a:pt x="31045" y="10555"/>
                  </a:lnTo>
                  <a:lnTo>
                    <a:pt x="33218" y="7451"/>
                  </a:lnTo>
                  <a:lnTo>
                    <a:pt x="36322" y="5278"/>
                  </a:lnTo>
                  <a:lnTo>
                    <a:pt x="27940" y="1242"/>
                  </a:lnTo>
                  <a:lnTo>
                    <a:pt x="20800" y="0"/>
                  </a:lnTo>
                  <a:lnTo>
                    <a:pt x="13349" y="0"/>
                  </a:lnTo>
                  <a:lnTo>
                    <a:pt x="0" y="1242"/>
                  </a:lnTo>
                  <a:lnTo>
                    <a:pt x="0" y="12728"/>
                  </a:lnTo>
                  <a:lnTo>
                    <a:pt x="6209" y="10555"/>
                  </a:lnTo>
                  <a:lnTo>
                    <a:pt x="11487" y="10555"/>
                  </a:lnTo>
                  <a:lnTo>
                    <a:pt x="16454" y="10555"/>
                  </a:lnTo>
                  <a:lnTo>
                    <a:pt x="21731" y="12728"/>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55" name="Freeform: Shape 247">
              <a:extLst>
                <a:ext uri="{FF2B5EF4-FFF2-40B4-BE49-F238E27FC236}">
                  <a16:creationId xmlns:a16="http://schemas.microsoft.com/office/drawing/2014/main" id="{5EBFCFB9-0175-6660-4FF1-C8F037AABFCB}"/>
                </a:ext>
              </a:extLst>
            </p:cNvPr>
            <p:cNvSpPr/>
            <p:nvPr/>
          </p:nvSpPr>
          <p:spPr>
            <a:xfrm>
              <a:off x="4066782" y="5047076"/>
              <a:ext cx="12418" cy="15522"/>
            </a:xfrm>
            <a:custGeom>
              <a:avLst/>
              <a:gdLst>
                <a:gd name="connsiteX0" fmla="*/ 6209 w 12417"/>
                <a:gd name="connsiteY0" fmla="*/ 17075 h 15522"/>
                <a:gd name="connsiteX1" fmla="*/ 7140 w 12417"/>
                <a:gd name="connsiteY1" fmla="*/ 11487 h 15522"/>
                <a:gd name="connsiteX2" fmla="*/ 7140 w 12417"/>
                <a:gd name="connsiteY2" fmla="*/ 9624 h 15522"/>
                <a:gd name="connsiteX3" fmla="*/ 9313 w 12417"/>
                <a:gd name="connsiteY3" fmla="*/ 6209 h 15522"/>
                <a:gd name="connsiteX4" fmla="*/ 11487 w 12417"/>
                <a:gd name="connsiteY4" fmla="*/ 4346 h 15522"/>
                <a:gd name="connsiteX5" fmla="*/ 12418 w 12417"/>
                <a:gd name="connsiteY5" fmla="*/ 0 h 15522"/>
                <a:gd name="connsiteX6" fmla="*/ 9313 w 12417"/>
                <a:gd name="connsiteY6" fmla="*/ 0 h 15522"/>
                <a:gd name="connsiteX7" fmla="*/ 7140 w 12417"/>
                <a:gd name="connsiteY7" fmla="*/ 4346 h 15522"/>
                <a:gd name="connsiteX8" fmla="*/ 4036 w 12417"/>
                <a:gd name="connsiteY8" fmla="*/ 7451 h 15522"/>
                <a:gd name="connsiteX9" fmla="*/ 2173 w 12417"/>
                <a:gd name="connsiteY9" fmla="*/ 9624 h 15522"/>
                <a:gd name="connsiteX10" fmla="*/ 0 w 12417"/>
                <a:gd name="connsiteY10" fmla="*/ 11487 h 15522"/>
                <a:gd name="connsiteX11" fmla="*/ 0 w 12417"/>
                <a:gd name="connsiteY11" fmla="*/ 13660 h 15522"/>
                <a:gd name="connsiteX12" fmla="*/ 2173 w 12417"/>
                <a:gd name="connsiteY12" fmla="*/ 1490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5522">
                  <a:moveTo>
                    <a:pt x="6209" y="17075"/>
                  </a:moveTo>
                  <a:lnTo>
                    <a:pt x="7140" y="11487"/>
                  </a:lnTo>
                  <a:lnTo>
                    <a:pt x="7140" y="9624"/>
                  </a:lnTo>
                  <a:lnTo>
                    <a:pt x="9313" y="6209"/>
                  </a:lnTo>
                  <a:lnTo>
                    <a:pt x="11487" y="4346"/>
                  </a:lnTo>
                  <a:lnTo>
                    <a:pt x="12418" y="0"/>
                  </a:lnTo>
                  <a:lnTo>
                    <a:pt x="9313" y="0"/>
                  </a:lnTo>
                  <a:lnTo>
                    <a:pt x="7140" y="4346"/>
                  </a:lnTo>
                  <a:lnTo>
                    <a:pt x="4036" y="7451"/>
                  </a:lnTo>
                  <a:lnTo>
                    <a:pt x="2173" y="9624"/>
                  </a:lnTo>
                  <a:lnTo>
                    <a:pt x="0" y="11487"/>
                  </a:lnTo>
                  <a:lnTo>
                    <a:pt x="0" y="13660"/>
                  </a:lnTo>
                  <a:lnTo>
                    <a:pt x="2173" y="14901"/>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56" name="Freeform: Shape 248">
              <a:extLst>
                <a:ext uri="{FF2B5EF4-FFF2-40B4-BE49-F238E27FC236}">
                  <a16:creationId xmlns:a16="http://schemas.microsoft.com/office/drawing/2014/main" id="{86C2677D-9922-0A6E-D8C7-C2F2822F4D52}"/>
                </a:ext>
              </a:extLst>
            </p:cNvPr>
            <p:cNvSpPr/>
            <p:nvPr/>
          </p:nvSpPr>
          <p:spPr>
            <a:xfrm>
              <a:off x="3707286" y="4372477"/>
              <a:ext cx="55880" cy="43462"/>
            </a:xfrm>
            <a:custGeom>
              <a:avLst/>
              <a:gdLst>
                <a:gd name="connsiteX0" fmla="*/ 16764 w 55880"/>
                <a:gd name="connsiteY0" fmla="*/ 37564 h 43462"/>
                <a:gd name="connsiteX1" fmla="*/ 23904 w 55880"/>
                <a:gd name="connsiteY1" fmla="*/ 45015 h 43462"/>
                <a:gd name="connsiteX2" fmla="*/ 32286 w 55880"/>
                <a:gd name="connsiteY2" fmla="*/ 45015 h 43462"/>
                <a:gd name="connsiteX3" fmla="*/ 38495 w 55880"/>
                <a:gd name="connsiteY3" fmla="*/ 44083 h 43462"/>
                <a:gd name="connsiteX4" fmla="*/ 43773 w 55880"/>
                <a:gd name="connsiteY4" fmla="*/ 44083 h 43462"/>
                <a:gd name="connsiteX5" fmla="*/ 46877 w 55880"/>
                <a:gd name="connsiteY5" fmla="*/ 41910 h 43462"/>
                <a:gd name="connsiteX6" fmla="*/ 51224 w 55880"/>
                <a:gd name="connsiteY6" fmla="*/ 36633 h 43462"/>
                <a:gd name="connsiteX7" fmla="*/ 56191 w 55880"/>
                <a:gd name="connsiteY7" fmla="*/ 36633 h 43462"/>
                <a:gd name="connsiteX8" fmla="*/ 41600 w 55880"/>
                <a:gd name="connsiteY8" fmla="*/ 22973 h 43462"/>
                <a:gd name="connsiteX9" fmla="*/ 27009 w 55880"/>
                <a:gd name="connsiteY9" fmla="*/ 10245 h 43462"/>
                <a:gd name="connsiteX10" fmla="*/ 10555 w 55880"/>
                <a:gd name="connsiteY10" fmla="*/ 0 h 43462"/>
                <a:gd name="connsiteX11" fmla="*/ 12418 w 55880"/>
                <a:gd name="connsiteY11" fmla="*/ 7140 h 43462"/>
                <a:gd name="connsiteX12" fmla="*/ 12418 w 55880"/>
                <a:gd name="connsiteY12" fmla="*/ 10245 h 43462"/>
                <a:gd name="connsiteX13" fmla="*/ 14591 w 55880"/>
                <a:gd name="connsiteY13" fmla="*/ 12418 h 43462"/>
                <a:gd name="connsiteX14" fmla="*/ 16764 w 55880"/>
                <a:gd name="connsiteY14" fmla="*/ 15522 h 43462"/>
                <a:gd name="connsiteX15" fmla="*/ 0 w 55880"/>
                <a:gd name="connsiteY15" fmla="*/ 25146 h 43462"/>
                <a:gd name="connsiteX16" fmla="*/ 0 w 55880"/>
                <a:gd name="connsiteY16" fmla="*/ 29182 h 43462"/>
                <a:gd name="connsiteX17" fmla="*/ 9313 w 55880"/>
                <a:gd name="connsiteY17" fmla="*/ 32286 h 4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 h="43462">
                  <a:moveTo>
                    <a:pt x="16764" y="37564"/>
                  </a:moveTo>
                  <a:lnTo>
                    <a:pt x="23904" y="45015"/>
                  </a:lnTo>
                  <a:lnTo>
                    <a:pt x="32286" y="45015"/>
                  </a:lnTo>
                  <a:lnTo>
                    <a:pt x="38495" y="44083"/>
                  </a:lnTo>
                  <a:lnTo>
                    <a:pt x="43773" y="44083"/>
                  </a:lnTo>
                  <a:lnTo>
                    <a:pt x="46877" y="41910"/>
                  </a:lnTo>
                  <a:lnTo>
                    <a:pt x="51224" y="36633"/>
                  </a:lnTo>
                  <a:lnTo>
                    <a:pt x="56191" y="36633"/>
                  </a:lnTo>
                  <a:lnTo>
                    <a:pt x="41600" y="22973"/>
                  </a:lnTo>
                  <a:lnTo>
                    <a:pt x="27009" y="10245"/>
                  </a:lnTo>
                  <a:lnTo>
                    <a:pt x="10555" y="0"/>
                  </a:lnTo>
                  <a:lnTo>
                    <a:pt x="12418" y="7140"/>
                  </a:lnTo>
                  <a:lnTo>
                    <a:pt x="12418" y="10245"/>
                  </a:lnTo>
                  <a:lnTo>
                    <a:pt x="14591" y="12418"/>
                  </a:lnTo>
                  <a:lnTo>
                    <a:pt x="16764" y="15522"/>
                  </a:lnTo>
                  <a:lnTo>
                    <a:pt x="0" y="25146"/>
                  </a:lnTo>
                  <a:lnTo>
                    <a:pt x="0" y="29182"/>
                  </a:lnTo>
                  <a:lnTo>
                    <a:pt x="9313" y="32286"/>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57" name="Freeform: Shape 249">
              <a:extLst>
                <a:ext uri="{FF2B5EF4-FFF2-40B4-BE49-F238E27FC236}">
                  <a16:creationId xmlns:a16="http://schemas.microsoft.com/office/drawing/2014/main" id="{B931578A-ABD5-5DE5-24A9-B287CE7B1610}"/>
                </a:ext>
              </a:extLst>
            </p:cNvPr>
            <p:cNvSpPr/>
            <p:nvPr/>
          </p:nvSpPr>
          <p:spPr>
            <a:xfrm>
              <a:off x="3927081" y="4626422"/>
              <a:ext cx="24836" cy="21731"/>
            </a:xfrm>
            <a:custGeom>
              <a:avLst/>
              <a:gdLst>
                <a:gd name="connsiteX0" fmla="*/ 24215 w 24835"/>
                <a:gd name="connsiteY0" fmla="*/ 4346 h 21731"/>
                <a:gd name="connsiteX1" fmla="*/ 19869 w 24835"/>
                <a:gd name="connsiteY1" fmla="*/ 0 h 21731"/>
                <a:gd name="connsiteX2" fmla="*/ 14591 w 24835"/>
                <a:gd name="connsiteY2" fmla="*/ 6519 h 21731"/>
                <a:gd name="connsiteX3" fmla="*/ 7451 w 24835"/>
                <a:gd name="connsiteY3" fmla="*/ 9624 h 21731"/>
                <a:gd name="connsiteX4" fmla="*/ 0 w 24835"/>
                <a:gd name="connsiteY4" fmla="*/ 12728 h 21731"/>
                <a:gd name="connsiteX5" fmla="*/ 0 w 24835"/>
                <a:gd name="connsiteY5" fmla="*/ 17075 h 21731"/>
                <a:gd name="connsiteX6" fmla="*/ 4346 w 24835"/>
                <a:gd name="connsiteY6" fmla="*/ 17075 h 21731"/>
                <a:gd name="connsiteX7" fmla="*/ 9624 w 24835"/>
                <a:gd name="connsiteY7" fmla="*/ 20179 h 21731"/>
                <a:gd name="connsiteX8" fmla="*/ 16764 w 24835"/>
                <a:gd name="connsiteY8" fmla="*/ 22042 h 21731"/>
                <a:gd name="connsiteX9" fmla="*/ 24215 w 24835"/>
                <a:gd name="connsiteY9" fmla="*/ 24215 h 21731"/>
                <a:gd name="connsiteX10" fmla="*/ 24215 w 24835"/>
                <a:gd name="connsiteY10" fmla="*/ 20179 h 21731"/>
                <a:gd name="connsiteX11" fmla="*/ 27319 w 24835"/>
                <a:gd name="connsiteY11" fmla="*/ 20179 h 21731"/>
                <a:gd name="connsiteX12" fmla="*/ 27319 w 24835"/>
                <a:gd name="connsiteY12" fmla="*/ 14901 h 21731"/>
                <a:gd name="connsiteX13" fmla="*/ 27319 w 24835"/>
                <a:gd name="connsiteY13" fmla="*/ 11797 h 21731"/>
                <a:gd name="connsiteX14" fmla="*/ 26077 w 24835"/>
                <a:gd name="connsiteY14" fmla="*/ 7451 h 21731"/>
                <a:gd name="connsiteX15" fmla="*/ 26077 w 24835"/>
                <a:gd name="connsiteY15" fmla="*/ 6519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5" h="21731">
                  <a:moveTo>
                    <a:pt x="24215" y="4346"/>
                  </a:moveTo>
                  <a:lnTo>
                    <a:pt x="19869" y="0"/>
                  </a:lnTo>
                  <a:lnTo>
                    <a:pt x="14591" y="6519"/>
                  </a:lnTo>
                  <a:lnTo>
                    <a:pt x="7451" y="9624"/>
                  </a:lnTo>
                  <a:lnTo>
                    <a:pt x="0" y="12728"/>
                  </a:lnTo>
                  <a:lnTo>
                    <a:pt x="0" y="17075"/>
                  </a:lnTo>
                  <a:lnTo>
                    <a:pt x="4346" y="17075"/>
                  </a:lnTo>
                  <a:lnTo>
                    <a:pt x="9624" y="20179"/>
                  </a:lnTo>
                  <a:lnTo>
                    <a:pt x="16764" y="22042"/>
                  </a:lnTo>
                  <a:lnTo>
                    <a:pt x="24215" y="24215"/>
                  </a:lnTo>
                  <a:lnTo>
                    <a:pt x="24215" y="20179"/>
                  </a:lnTo>
                  <a:lnTo>
                    <a:pt x="27319" y="20179"/>
                  </a:lnTo>
                  <a:lnTo>
                    <a:pt x="27319" y="14901"/>
                  </a:lnTo>
                  <a:lnTo>
                    <a:pt x="27319" y="11797"/>
                  </a:lnTo>
                  <a:lnTo>
                    <a:pt x="26077" y="7451"/>
                  </a:lnTo>
                  <a:lnTo>
                    <a:pt x="26077" y="6519"/>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58" name="Freeform: Shape 250">
              <a:extLst>
                <a:ext uri="{FF2B5EF4-FFF2-40B4-BE49-F238E27FC236}">
                  <a16:creationId xmlns:a16="http://schemas.microsoft.com/office/drawing/2014/main" id="{BB2D008D-314B-19A7-15D6-36F515774CF4}"/>
                </a:ext>
              </a:extLst>
            </p:cNvPr>
            <p:cNvSpPr/>
            <p:nvPr/>
          </p:nvSpPr>
          <p:spPr>
            <a:xfrm>
              <a:off x="3587454" y="4223153"/>
              <a:ext cx="37253" cy="31045"/>
            </a:xfrm>
            <a:custGeom>
              <a:avLst/>
              <a:gdLst>
                <a:gd name="connsiteX0" fmla="*/ 19869 w 37253"/>
                <a:gd name="connsiteY0" fmla="*/ 33528 h 31044"/>
                <a:gd name="connsiteX1" fmla="*/ 25146 w 37253"/>
                <a:gd name="connsiteY1" fmla="*/ 31665 h 31044"/>
                <a:gd name="connsiteX2" fmla="*/ 30424 w 37253"/>
                <a:gd name="connsiteY2" fmla="*/ 31665 h 31044"/>
                <a:gd name="connsiteX3" fmla="*/ 34460 w 37253"/>
                <a:gd name="connsiteY3" fmla="*/ 29492 h 31044"/>
                <a:gd name="connsiteX4" fmla="*/ 39737 w 37253"/>
                <a:gd name="connsiteY4" fmla="*/ 29492 h 31044"/>
                <a:gd name="connsiteX5" fmla="*/ 39737 w 37253"/>
                <a:gd name="connsiteY5" fmla="*/ 22042 h 31044"/>
                <a:gd name="connsiteX6" fmla="*/ 37564 w 37253"/>
                <a:gd name="connsiteY6" fmla="*/ 16764 h 31044"/>
                <a:gd name="connsiteX7" fmla="*/ 37564 w 37253"/>
                <a:gd name="connsiteY7" fmla="*/ 12728 h 31044"/>
                <a:gd name="connsiteX8" fmla="*/ 36633 w 37253"/>
                <a:gd name="connsiteY8" fmla="*/ 7451 h 31044"/>
                <a:gd name="connsiteX9" fmla="*/ 30424 w 37253"/>
                <a:gd name="connsiteY9" fmla="*/ 4346 h 31044"/>
                <a:gd name="connsiteX10" fmla="*/ 22973 w 37253"/>
                <a:gd name="connsiteY10" fmla="*/ 2173 h 31044"/>
                <a:gd name="connsiteX11" fmla="*/ 15833 w 37253"/>
                <a:gd name="connsiteY11" fmla="*/ 0 h 31044"/>
                <a:gd name="connsiteX12" fmla="*/ 7451 w 37253"/>
                <a:gd name="connsiteY12" fmla="*/ 0 h 31044"/>
                <a:gd name="connsiteX13" fmla="*/ 0 w 37253"/>
                <a:gd name="connsiteY13" fmla="*/ 16764 h 31044"/>
                <a:gd name="connsiteX14" fmla="*/ 10555 w 37253"/>
                <a:gd name="connsiteY14" fmla="*/ 24215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53" h="31044">
                  <a:moveTo>
                    <a:pt x="19869" y="33528"/>
                  </a:moveTo>
                  <a:lnTo>
                    <a:pt x="25146" y="31665"/>
                  </a:lnTo>
                  <a:lnTo>
                    <a:pt x="30424" y="31665"/>
                  </a:lnTo>
                  <a:lnTo>
                    <a:pt x="34460" y="29492"/>
                  </a:lnTo>
                  <a:lnTo>
                    <a:pt x="39737" y="29492"/>
                  </a:lnTo>
                  <a:lnTo>
                    <a:pt x="39737" y="22042"/>
                  </a:lnTo>
                  <a:lnTo>
                    <a:pt x="37564" y="16764"/>
                  </a:lnTo>
                  <a:lnTo>
                    <a:pt x="37564" y="12728"/>
                  </a:lnTo>
                  <a:lnTo>
                    <a:pt x="36633" y="7451"/>
                  </a:lnTo>
                  <a:lnTo>
                    <a:pt x="30424" y="4346"/>
                  </a:lnTo>
                  <a:lnTo>
                    <a:pt x="22973" y="2173"/>
                  </a:lnTo>
                  <a:lnTo>
                    <a:pt x="15833" y="0"/>
                  </a:lnTo>
                  <a:lnTo>
                    <a:pt x="7451" y="0"/>
                  </a:lnTo>
                  <a:lnTo>
                    <a:pt x="0" y="16764"/>
                  </a:lnTo>
                  <a:lnTo>
                    <a:pt x="10555" y="24215"/>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59" name="Freeform: Shape 251">
              <a:extLst>
                <a:ext uri="{FF2B5EF4-FFF2-40B4-BE49-F238E27FC236}">
                  <a16:creationId xmlns:a16="http://schemas.microsoft.com/office/drawing/2014/main" id="{ACB25109-6FC1-F0CD-0B6D-4B8D9FA89514}"/>
                </a:ext>
              </a:extLst>
            </p:cNvPr>
            <p:cNvSpPr/>
            <p:nvPr/>
          </p:nvSpPr>
          <p:spPr>
            <a:xfrm>
              <a:off x="2717274" y="4696893"/>
              <a:ext cx="18627" cy="9313"/>
            </a:xfrm>
            <a:custGeom>
              <a:avLst/>
              <a:gdLst>
                <a:gd name="connsiteX0" fmla="*/ 4346 w 18626"/>
                <a:gd name="connsiteY0" fmla="*/ 3104 h 9313"/>
                <a:gd name="connsiteX1" fmla="*/ 7451 w 18626"/>
                <a:gd name="connsiteY1" fmla="*/ 5278 h 9313"/>
                <a:gd name="connsiteX2" fmla="*/ 11486 w 18626"/>
                <a:gd name="connsiteY2" fmla="*/ 8382 h 9313"/>
                <a:gd name="connsiteX3" fmla="*/ 16764 w 18626"/>
                <a:gd name="connsiteY3" fmla="*/ 10555 h 9313"/>
                <a:gd name="connsiteX4" fmla="*/ 16764 w 18626"/>
                <a:gd name="connsiteY4" fmla="*/ 7451 h 9313"/>
                <a:gd name="connsiteX5" fmla="*/ 20800 w 18626"/>
                <a:gd name="connsiteY5" fmla="*/ 7451 h 9313"/>
                <a:gd name="connsiteX6" fmla="*/ 20800 w 18626"/>
                <a:gd name="connsiteY6" fmla="*/ 0 h 9313"/>
                <a:gd name="connsiteX7" fmla="*/ 0 w 18626"/>
                <a:gd name="connsiteY7"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26" h="9313">
                  <a:moveTo>
                    <a:pt x="4346" y="3104"/>
                  </a:moveTo>
                  <a:lnTo>
                    <a:pt x="7451" y="5278"/>
                  </a:lnTo>
                  <a:lnTo>
                    <a:pt x="11486" y="8382"/>
                  </a:lnTo>
                  <a:lnTo>
                    <a:pt x="16764" y="10555"/>
                  </a:lnTo>
                  <a:lnTo>
                    <a:pt x="16764" y="7451"/>
                  </a:lnTo>
                  <a:lnTo>
                    <a:pt x="20800" y="7451"/>
                  </a:lnTo>
                  <a:lnTo>
                    <a:pt x="20800" y="0"/>
                  </a:lnTo>
                  <a:lnTo>
                    <a:pt x="0"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60" name="Freeform: Shape 252">
              <a:extLst>
                <a:ext uri="{FF2B5EF4-FFF2-40B4-BE49-F238E27FC236}">
                  <a16:creationId xmlns:a16="http://schemas.microsoft.com/office/drawing/2014/main" id="{B7431374-04A0-DFF7-0B79-0BDA9BD1D5E0}"/>
                </a:ext>
              </a:extLst>
            </p:cNvPr>
            <p:cNvSpPr/>
            <p:nvPr/>
          </p:nvSpPr>
          <p:spPr>
            <a:xfrm>
              <a:off x="2917512" y="4768295"/>
              <a:ext cx="31045" cy="34149"/>
            </a:xfrm>
            <a:custGeom>
              <a:avLst/>
              <a:gdLst>
                <a:gd name="connsiteX0" fmla="*/ 21731 w 31044"/>
                <a:gd name="connsiteY0" fmla="*/ 3104 h 34149"/>
                <a:gd name="connsiteX1" fmla="*/ 16764 w 31044"/>
                <a:gd name="connsiteY1" fmla="*/ 5278 h 34149"/>
                <a:gd name="connsiteX2" fmla="*/ 13349 w 31044"/>
                <a:gd name="connsiteY2" fmla="*/ 7451 h 34149"/>
                <a:gd name="connsiteX3" fmla="*/ 0 w 31044"/>
                <a:gd name="connsiteY3" fmla="*/ 12728 h 34149"/>
                <a:gd name="connsiteX4" fmla="*/ 2173 w 31044"/>
                <a:gd name="connsiteY4" fmla="*/ 18006 h 34149"/>
                <a:gd name="connsiteX5" fmla="*/ 2173 w 31044"/>
                <a:gd name="connsiteY5" fmla="*/ 23283 h 34149"/>
                <a:gd name="connsiteX6" fmla="*/ 4036 w 31044"/>
                <a:gd name="connsiteY6" fmla="*/ 29492 h 34149"/>
                <a:gd name="connsiteX7" fmla="*/ 6209 w 31044"/>
                <a:gd name="connsiteY7" fmla="*/ 32597 h 34149"/>
                <a:gd name="connsiteX8" fmla="*/ 9313 w 31044"/>
                <a:gd name="connsiteY8" fmla="*/ 36943 h 34149"/>
                <a:gd name="connsiteX9" fmla="*/ 11487 w 31044"/>
                <a:gd name="connsiteY9" fmla="*/ 34770 h 34149"/>
                <a:gd name="connsiteX10" fmla="*/ 18627 w 31044"/>
                <a:gd name="connsiteY10" fmla="*/ 30424 h 34149"/>
                <a:gd name="connsiteX11" fmla="*/ 26077 w 31044"/>
                <a:gd name="connsiteY11" fmla="*/ 25146 h 34149"/>
                <a:gd name="connsiteX12" fmla="*/ 31355 w 31044"/>
                <a:gd name="connsiteY12" fmla="*/ 15833 h 34149"/>
                <a:gd name="connsiteX13" fmla="*/ 31355 w 31044"/>
                <a:gd name="connsiteY13" fmla="*/ 8382 h 34149"/>
                <a:gd name="connsiteX14" fmla="*/ 26077 w 31044"/>
                <a:gd name="connsiteY14" fmla="*/ 0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044" h="34149">
                  <a:moveTo>
                    <a:pt x="21731" y="3104"/>
                  </a:moveTo>
                  <a:lnTo>
                    <a:pt x="16764" y="5278"/>
                  </a:lnTo>
                  <a:lnTo>
                    <a:pt x="13349" y="7451"/>
                  </a:lnTo>
                  <a:lnTo>
                    <a:pt x="0" y="12728"/>
                  </a:lnTo>
                  <a:lnTo>
                    <a:pt x="2173" y="18006"/>
                  </a:lnTo>
                  <a:lnTo>
                    <a:pt x="2173" y="23283"/>
                  </a:lnTo>
                  <a:lnTo>
                    <a:pt x="4036" y="29492"/>
                  </a:lnTo>
                  <a:lnTo>
                    <a:pt x="6209" y="32597"/>
                  </a:lnTo>
                  <a:lnTo>
                    <a:pt x="9313" y="36943"/>
                  </a:lnTo>
                  <a:lnTo>
                    <a:pt x="11487" y="34770"/>
                  </a:lnTo>
                  <a:lnTo>
                    <a:pt x="18627" y="30424"/>
                  </a:lnTo>
                  <a:lnTo>
                    <a:pt x="26077" y="25146"/>
                  </a:lnTo>
                  <a:lnTo>
                    <a:pt x="31355" y="15833"/>
                  </a:lnTo>
                  <a:lnTo>
                    <a:pt x="31355" y="8382"/>
                  </a:lnTo>
                  <a:lnTo>
                    <a:pt x="26077"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61" name="Freeform: Shape 253">
              <a:extLst>
                <a:ext uri="{FF2B5EF4-FFF2-40B4-BE49-F238E27FC236}">
                  <a16:creationId xmlns:a16="http://schemas.microsoft.com/office/drawing/2014/main" id="{B4E66DB8-3679-6AD7-947C-674CBAA53864}"/>
                </a:ext>
              </a:extLst>
            </p:cNvPr>
            <p:cNvSpPr/>
            <p:nvPr/>
          </p:nvSpPr>
          <p:spPr>
            <a:xfrm>
              <a:off x="3423849" y="4239917"/>
              <a:ext cx="245252" cy="170745"/>
            </a:xfrm>
            <a:custGeom>
              <a:avLst/>
              <a:gdLst>
                <a:gd name="connsiteX0" fmla="*/ 7451 w 245252"/>
                <a:gd name="connsiteY0" fmla="*/ 86304 h 170745"/>
                <a:gd name="connsiteX1" fmla="*/ 12418 w 245252"/>
                <a:gd name="connsiteY1" fmla="*/ 96859 h 170745"/>
                <a:gd name="connsiteX2" fmla="*/ 14591 w 245252"/>
                <a:gd name="connsiteY2" fmla="*/ 108346 h 170745"/>
                <a:gd name="connsiteX3" fmla="*/ 30424 w 245252"/>
                <a:gd name="connsiteY3" fmla="*/ 108346 h 170745"/>
                <a:gd name="connsiteX4" fmla="*/ 43773 w 245252"/>
                <a:gd name="connsiteY4" fmla="*/ 108346 h 170745"/>
                <a:gd name="connsiteX5" fmla="*/ 49982 w 245252"/>
                <a:gd name="connsiteY5" fmla="*/ 108346 h 170745"/>
                <a:gd name="connsiteX6" fmla="*/ 63641 w 245252"/>
                <a:gd name="connsiteY6" fmla="*/ 110519 h 170745"/>
                <a:gd name="connsiteX7" fmla="*/ 70782 w 245252"/>
                <a:gd name="connsiteY7" fmla="*/ 111450 h 170745"/>
                <a:gd name="connsiteX8" fmla="*/ 76059 w 245252"/>
                <a:gd name="connsiteY8" fmla="*/ 115486 h 170745"/>
                <a:gd name="connsiteX9" fmla="*/ 83510 w 245252"/>
                <a:gd name="connsiteY9" fmla="*/ 120763 h 170745"/>
                <a:gd name="connsiteX10" fmla="*/ 83510 w 245252"/>
                <a:gd name="connsiteY10" fmla="*/ 125110 h 170745"/>
                <a:gd name="connsiteX11" fmla="*/ 66746 w 245252"/>
                <a:gd name="connsiteY11" fmla="*/ 126041 h 170745"/>
                <a:gd name="connsiteX12" fmla="*/ 49982 w 245252"/>
                <a:gd name="connsiteY12" fmla="*/ 128214 h 170745"/>
                <a:gd name="connsiteX13" fmla="*/ 36633 w 245252"/>
                <a:gd name="connsiteY13" fmla="*/ 132560 h 170745"/>
                <a:gd name="connsiteX14" fmla="*/ 27009 w 245252"/>
                <a:gd name="connsiteY14" fmla="*/ 140942 h 170745"/>
                <a:gd name="connsiteX15" fmla="*/ 22973 w 245252"/>
                <a:gd name="connsiteY15" fmla="*/ 140942 h 170745"/>
                <a:gd name="connsiteX16" fmla="*/ 29182 w 245252"/>
                <a:gd name="connsiteY16" fmla="*/ 152429 h 170745"/>
                <a:gd name="connsiteX17" fmla="*/ 37564 w 245252"/>
                <a:gd name="connsiteY17" fmla="*/ 157706 h 170745"/>
                <a:gd name="connsiteX18" fmla="*/ 46877 w 245252"/>
                <a:gd name="connsiteY18" fmla="*/ 159880 h 170745"/>
                <a:gd name="connsiteX19" fmla="*/ 57432 w 245252"/>
                <a:gd name="connsiteY19" fmla="*/ 161742 h 170745"/>
                <a:gd name="connsiteX20" fmla="*/ 70782 w 245252"/>
                <a:gd name="connsiteY20" fmla="*/ 164847 h 170745"/>
                <a:gd name="connsiteX21" fmla="*/ 95928 w 245252"/>
                <a:gd name="connsiteY21" fmla="*/ 172297 h 170745"/>
                <a:gd name="connsiteX22" fmla="*/ 117659 w 245252"/>
                <a:gd name="connsiteY22" fmla="*/ 172297 h 170745"/>
                <a:gd name="connsiteX23" fmla="*/ 137527 w 245252"/>
                <a:gd name="connsiteY23" fmla="*/ 169193 h 170745"/>
                <a:gd name="connsiteX24" fmla="*/ 157396 w 245252"/>
                <a:gd name="connsiteY24" fmla="*/ 162984 h 170745"/>
                <a:gd name="connsiteX25" fmla="*/ 178196 w 245252"/>
                <a:gd name="connsiteY25" fmla="*/ 159880 h 170745"/>
                <a:gd name="connsiteX26" fmla="*/ 195891 w 245252"/>
                <a:gd name="connsiteY26" fmla="*/ 161742 h 170745"/>
                <a:gd name="connsiteX27" fmla="*/ 214828 w 245252"/>
                <a:gd name="connsiteY27" fmla="*/ 169193 h 170745"/>
                <a:gd name="connsiteX28" fmla="*/ 225073 w 245252"/>
                <a:gd name="connsiteY28" fmla="*/ 169193 h 170745"/>
                <a:gd name="connsiteX29" fmla="*/ 234387 w 245252"/>
                <a:gd name="connsiteY29" fmla="*/ 167020 h 170745"/>
                <a:gd name="connsiteX30" fmla="*/ 244010 w 245252"/>
                <a:gd name="connsiteY30" fmla="*/ 164847 h 170745"/>
                <a:gd name="connsiteX31" fmla="*/ 241837 w 245252"/>
                <a:gd name="connsiteY31" fmla="*/ 159880 h 170745"/>
                <a:gd name="connsiteX32" fmla="*/ 241837 w 245252"/>
                <a:gd name="connsiteY32" fmla="*/ 157706 h 170745"/>
                <a:gd name="connsiteX33" fmla="*/ 241837 w 245252"/>
                <a:gd name="connsiteY33" fmla="*/ 154602 h 170745"/>
                <a:gd name="connsiteX34" fmla="*/ 239664 w 245252"/>
                <a:gd name="connsiteY34" fmla="*/ 154602 h 170745"/>
                <a:gd name="connsiteX35" fmla="*/ 237491 w 245252"/>
                <a:gd name="connsiteY35" fmla="*/ 152429 h 170745"/>
                <a:gd name="connsiteX36" fmla="*/ 234387 w 245252"/>
                <a:gd name="connsiteY36" fmla="*/ 148083 h 170745"/>
                <a:gd name="connsiteX37" fmla="*/ 234387 w 245252"/>
                <a:gd name="connsiteY37" fmla="*/ 140942 h 170745"/>
                <a:gd name="connsiteX38" fmla="*/ 237491 w 245252"/>
                <a:gd name="connsiteY38" fmla="*/ 142805 h 170745"/>
                <a:gd name="connsiteX39" fmla="*/ 239664 w 245252"/>
                <a:gd name="connsiteY39" fmla="*/ 144978 h 170745"/>
                <a:gd name="connsiteX40" fmla="*/ 241837 w 245252"/>
                <a:gd name="connsiteY40" fmla="*/ 147151 h 170745"/>
                <a:gd name="connsiteX41" fmla="*/ 244010 w 245252"/>
                <a:gd name="connsiteY41" fmla="*/ 148083 h 170745"/>
                <a:gd name="connsiteX42" fmla="*/ 247115 w 245252"/>
                <a:gd name="connsiteY42" fmla="*/ 148083 h 170745"/>
                <a:gd name="connsiteX43" fmla="*/ 244942 w 245252"/>
                <a:gd name="connsiteY43" fmla="*/ 132560 h 170745"/>
                <a:gd name="connsiteX44" fmla="*/ 239664 w 245252"/>
                <a:gd name="connsiteY44" fmla="*/ 122937 h 170745"/>
                <a:gd name="connsiteX45" fmla="*/ 230351 w 245252"/>
                <a:gd name="connsiteY45" fmla="*/ 115486 h 170745"/>
                <a:gd name="connsiteX46" fmla="*/ 219796 w 245252"/>
                <a:gd name="connsiteY46" fmla="*/ 113623 h 170745"/>
                <a:gd name="connsiteX47" fmla="*/ 203342 w 245252"/>
                <a:gd name="connsiteY47" fmla="*/ 111450 h 170745"/>
                <a:gd name="connsiteX48" fmla="*/ 198064 w 245252"/>
                <a:gd name="connsiteY48" fmla="*/ 83199 h 170745"/>
                <a:gd name="connsiteX49" fmla="*/ 192787 w 245252"/>
                <a:gd name="connsiteY49" fmla="*/ 54638 h 170745"/>
                <a:gd name="connsiteX50" fmla="*/ 185647 w 245252"/>
                <a:gd name="connsiteY50" fmla="*/ 32597 h 170745"/>
                <a:gd name="connsiteX51" fmla="*/ 171987 w 245252"/>
                <a:gd name="connsiteY51" fmla="*/ 14901 h 170745"/>
                <a:gd name="connsiteX52" fmla="*/ 150256 w 245252"/>
                <a:gd name="connsiteY52" fmla="*/ 0 h 170745"/>
                <a:gd name="connsiteX53" fmla="*/ 144978 w 245252"/>
                <a:gd name="connsiteY53" fmla="*/ 10555 h 170745"/>
                <a:gd name="connsiteX54" fmla="*/ 143736 w 245252"/>
                <a:gd name="connsiteY54" fmla="*/ 22042 h 170745"/>
                <a:gd name="connsiteX55" fmla="*/ 150256 w 245252"/>
                <a:gd name="connsiteY55" fmla="*/ 32597 h 170745"/>
                <a:gd name="connsiteX56" fmla="*/ 150256 w 245252"/>
                <a:gd name="connsiteY56" fmla="*/ 40048 h 170745"/>
                <a:gd name="connsiteX57" fmla="*/ 150256 w 245252"/>
                <a:gd name="connsiteY57" fmla="*/ 46256 h 170745"/>
                <a:gd name="connsiteX58" fmla="*/ 149014 w 245252"/>
                <a:gd name="connsiteY58" fmla="*/ 51534 h 170745"/>
                <a:gd name="connsiteX59" fmla="*/ 146841 w 245252"/>
                <a:gd name="connsiteY59" fmla="*/ 56812 h 170745"/>
                <a:gd name="connsiteX60" fmla="*/ 141874 w 245252"/>
                <a:gd name="connsiteY60" fmla="*/ 49361 h 170745"/>
                <a:gd name="connsiteX61" fmla="*/ 134423 w 245252"/>
                <a:gd name="connsiteY61" fmla="*/ 38806 h 170745"/>
                <a:gd name="connsiteX62" fmla="*/ 127283 w 245252"/>
                <a:gd name="connsiteY62" fmla="*/ 24215 h 170745"/>
                <a:gd name="connsiteX63" fmla="*/ 122005 w 245252"/>
                <a:gd name="connsiteY63" fmla="*/ 25457 h 170745"/>
                <a:gd name="connsiteX64" fmla="*/ 115796 w 245252"/>
                <a:gd name="connsiteY64" fmla="*/ 25457 h 170745"/>
                <a:gd name="connsiteX65" fmla="*/ 114555 w 245252"/>
                <a:gd name="connsiteY65" fmla="*/ 27319 h 170745"/>
                <a:gd name="connsiteX66" fmla="*/ 110519 w 245252"/>
                <a:gd name="connsiteY66" fmla="*/ 29492 h 170745"/>
                <a:gd name="connsiteX67" fmla="*/ 108346 w 245252"/>
                <a:gd name="connsiteY67" fmla="*/ 31666 h 170745"/>
                <a:gd name="connsiteX68" fmla="*/ 107414 w 245252"/>
                <a:gd name="connsiteY68" fmla="*/ 36943 h 170745"/>
                <a:gd name="connsiteX69" fmla="*/ 103068 w 245252"/>
                <a:gd name="connsiteY69" fmla="*/ 32597 h 170745"/>
                <a:gd name="connsiteX70" fmla="*/ 99964 w 245252"/>
                <a:gd name="connsiteY70" fmla="*/ 31666 h 170745"/>
                <a:gd name="connsiteX71" fmla="*/ 98101 w 245252"/>
                <a:gd name="connsiteY71" fmla="*/ 27319 h 170745"/>
                <a:gd name="connsiteX72" fmla="*/ 95928 w 245252"/>
                <a:gd name="connsiteY72" fmla="*/ 24215 h 170745"/>
                <a:gd name="connsiteX73" fmla="*/ 93755 w 245252"/>
                <a:gd name="connsiteY73" fmla="*/ 22042 h 170745"/>
                <a:gd name="connsiteX74" fmla="*/ 90650 w 245252"/>
                <a:gd name="connsiteY74" fmla="*/ 20179 h 170745"/>
                <a:gd name="connsiteX75" fmla="*/ 83510 w 245252"/>
                <a:gd name="connsiteY75" fmla="*/ 20179 h 170745"/>
                <a:gd name="connsiteX76" fmla="*/ 72023 w 245252"/>
                <a:gd name="connsiteY76" fmla="*/ 20179 h 170745"/>
                <a:gd name="connsiteX77" fmla="*/ 59295 w 245252"/>
                <a:gd name="connsiteY77" fmla="*/ 20179 h 170745"/>
                <a:gd name="connsiteX78" fmla="*/ 49982 w 245252"/>
                <a:gd name="connsiteY78" fmla="*/ 20179 h 170745"/>
                <a:gd name="connsiteX79" fmla="*/ 49982 w 245252"/>
                <a:gd name="connsiteY79" fmla="*/ 16764 h 170745"/>
                <a:gd name="connsiteX80" fmla="*/ 49050 w 245252"/>
                <a:gd name="connsiteY80" fmla="*/ 14901 h 170745"/>
                <a:gd name="connsiteX81" fmla="*/ 49050 w 245252"/>
                <a:gd name="connsiteY81" fmla="*/ 12728 h 170745"/>
                <a:gd name="connsiteX82" fmla="*/ 49982 w 245252"/>
                <a:gd name="connsiteY82" fmla="*/ 12728 h 170745"/>
                <a:gd name="connsiteX83" fmla="*/ 49982 w 245252"/>
                <a:gd name="connsiteY83" fmla="*/ 10555 h 170745"/>
                <a:gd name="connsiteX84" fmla="*/ 49982 w 245252"/>
                <a:gd name="connsiteY84" fmla="*/ 7451 h 170745"/>
                <a:gd name="connsiteX85" fmla="*/ 46877 w 245252"/>
                <a:gd name="connsiteY85" fmla="*/ 7451 h 170745"/>
                <a:gd name="connsiteX86" fmla="*/ 34459 w 245252"/>
                <a:gd name="connsiteY86" fmla="*/ 5278 h 170745"/>
                <a:gd name="connsiteX87" fmla="*/ 22973 w 245252"/>
                <a:gd name="connsiteY87" fmla="*/ 12728 h 170745"/>
                <a:gd name="connsiteX88" fmla="*/ 14591 w 245252"/>
                <a:gd name="connsiteY88" fmla="*/ 24215 h 170745"/>
                <a:gd name="connsiteX89" fmla="*/ 7451 w 245252"/>
                <a:gd name="connsiteY89" fmla="*/ 36943 h 170745"/>
                <a:gd name="connsiteX90" fmla="*/ 0 w 245252"/>
                <a:gd name="connsiteY90" fmla="*/ 47498 h 170745"/>
                <a:gd name="connsiteX91" fmla="*/ 0 w 245252"/>
                <a:gd name="connsiteY91" fmla="*/ 66125 h 170745"/>
                <a:gd name="connsiteX92" fmla="*/ 3104 w 245252"/>
                <a:gd name="connsiteY92" fmla="*/ 76680 h 1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5252" h="170745">
                  <a:moveTo>
                    <a:pt x="7451" y="86304"/>
                  </a:moveTo>
                  <a:lnTo>
                    <a:pt x="12418" y="96859"/>
                  </a:lnTo>
                  <a:lnTo>
                    <a:pt x="14591" y="108346"/>
                  </a:lnTo>
                  <a:lnTo>
                    <a:pt x="30424" y="108346"/>
                  </a:lnTo>
                  <a:lnTo>
                    <a:pt x="43773" y="108346"/>
                  </a:lnTo>
                  <a:lnTo>
                    <a:pt x="49982" y="108346"/>
                  </a:lnTo>
                  <a:lnTo>
                    <a:pt x="63641" y="110519"/>
                  </a:lnTo>
                  <a:lnTo>
                    <a:pt x="70782" y="111450"/>
                  </a:lnTo>
                  <a:lnTo>
                    <a:pt x="76059" y="115486"/>
                  </a:lnTo>
                  <a:lnTo>
                    <a:pt x="83510" y="120763"/>
                  </a:lnTo>
                  <a:lnTo>
                    <a:pt x="83510" y="125110"/>
                  </a:lnTo>
                  <a:lnTo>
                    <a:pt x="66746" y="126041"/>
                  </a:lnTo>
                  <a:lnTo>
                    <a:pt x="49982" y="128214"/>
                  </a:lnTo>
                  <a:lnTo>
                    <a:pt x="36633" y="132560"/>
                  </a:lnTo>
                  <a:lnTo>
                    <a:pt x="27009" y="140942"/>
                  </a:lnTo>
                  <a:lnTo>
                    <a:pt x="22973" y="140942"/>
                  </a:lnTo>
                  <a:lnTo>
                    <a:pt x="29182" y="152429"/>
                  </a:lnTo>
                  <a:lnTo>
                    <a:pt x="37564" y="157706"/>
                  </a:lnTo>
                  <a:lnTo>
                    <a:pt x="46877" y="159880"/>
                  </a:lnTo>
                  <a:lnTo>
                    <a:pt x="57432" y="161742"/>
                  </a:lnTo>
                  <a:lnTo>
                    <a:pt x="70782" y="164847"/>
                  </a:lnTo>
                  <a:lnTo>
                    <a:pt x="95928" y="172297"/>
                  </a:lnTo>
                  <a:lnTo>
                    <a:pt x="117659" y="172297"/>
                  </a:lnTo>
                  <a:lnTo>
                    <a:pt x="137527" y="169193"/>
                  </a:lnTo>
                  <a:lnTo>
                    <a:pt x="157396" y="162984"/>
                  </a:lnTo>
                  <a:lnTo>
                    <a:pt x="178196" y="159880"/>
                  </a:lnTo>
                  <a:lnTo>
                    <a:pt x="195891" y="161742"/>
                  </a:lnTo>
                  <a:lnTo>
                    <a:pt x="214828" y="169193"/>
                  </a:lnTo>
                  <a:lnTo>
                    <a:pt x="225073" y="169193"/>
                  </a:lnTo>
                  <a:lnTo>
                    <a:pt x="234387" y="167020"/>
                  </a:lnTo>
                  <a:lnTo>
                    <a:pt x="244010" y="164847"/>
                  </a:lnTo>
                  <a:lnTo>
                    <a:pt x="241837" y="159880"/>
                  </a:lnTo>
                  <a:lnTo>
                    <a:pt x="241837" y="157706"/>
                  </a:lnTo>
                  <a:lnTo>
                    <a:pt x="241837" y="154602"/>
                  </a:lnTo>
                  <a:lnTo>
                    <a:pt x="239664" y="154602"/>
                  </a:lnTo>
                  <a:lnTo>
                    <a:pt x="237491" y="152429"/>
                  </a:lnTo>
                  <a:lnTo>
                    <a:pt x="234387" y="148083"/>
                  </a:lnTo>
                  <a:lnTo>
                    <a:pt x="234387" y="140942"/>
                  </a:lnTo>
                  <a:lnTo>
                    <a:pt x="237491" y="142805"/>
                  </a:lnTo>
                  <a:lnTo>
                    <a:pt x="239664" y="144978"/>
                  </a:lnTo>
                  <a:lnTo>
                    <a:pt x="241837" y="147151"/>
                  </a:lnTo>
                  <a:lnTo>
                    <a:pt x="244010" y="148083"/>
                  </a:lnTo>
                  <a:lnTo>
                    <a:pt x="247115" y="148083"/>
                  </a:lnTo>
                  <a:lnTo>
                    <a:pt x="244942" y="132560"/>
                  </a:lnTo>
                  <a:lnTo>
                    <a:pt x="239664" y="122937"/>
                  </a:lnTo>
                  <a:lnTo>
                    <a:pt x="230351" y="115486"/>
                  </a:lnTo>
                  <a:lnTo>
                    <a:pt x="219796" y="113623"/>
                  </a:lnTo>
                  <a:lnTo>
                    <a:pt x="203342" y="111450"/>
                  </a:lnTo>
                  <a:lnTo>
                    <a:pt x="198064" y="83199"/>
                  </a:lnTo>
                  <a:lnTo>
                    <a:pt x="192787" y="54638"/>
                  </a:lnTo>
                  <a:lnTo>
                    <a:pt x="185647" y="32597"/>
                  </a:lnTo>
                  <a:lnTo>
                    <a:pt x="171987" y="14901"/>
                  </a:lnTo>
                  <a:lnTo>
                    <a:pt x="150256" y="0"/>
                  </a:lnTo>
                  <a:lnTo>
                    <a:pt x="144978" y="10555"/>
                  </a:lnTo>
                  <a:lnTo>
                    <a:pt x="143736" y="22042"/>
                  </a:lnTo>
                  <a:lnTo>
                    <a:pt x="150256" y="32597"/>
                  </a:lnTo>
                  <a:lnTo>
                    <a:pt x="150256" y="40048"/>
                  </a:lnTo>
                  <a:lnTo>
                    <a:pt x="150256" y="46256"/>
                  </a:lnTo>
                  <a:lnTo>
                    <a:pt x="149014" y="51534"/>
                  </a:lnTo>
                  <a:lnTo>
                    <a:pt x="146841" y="56812"/>
                  </a:lnTo>
                  <a:lnTo>
                    <a:pt x="141874" y="49361"/>
                  </a:lnTo>
                  <a:lnTo>
                    <a:pt x="134423" y="38806"/>
                  </a:lnTo>
                  <a:lnTo>
                    <a:pt x="127283" y="24215"/>
                  </a:lnTo>
                  <a:lnTo>
                    <a:pt x="122005" y="25457"/>
                  </a:lnTo>
                  <a:lnTo>
                    <a:pt x="115796" y="25457"/>
                  </a:lnTo>
                  <a:lnTo>
                    <a:pt x="114555" y="27319"/>
                  </a:lnTo>
                  <a:lnTo>
                    <a:pt x="110519" y="29492"/>
                  </a:lnTo>
                  <a:lnTo>
                    <a:pt x="108346" y="31666"/>
                  </a:lnTo>
                  <a:lnTo>
                    <a:pt x="107414" y="36943"/>
                  </a:lnTo>
                  <a:lnTo>
                    <a:pt x="103068" y="32597"/>
                  </a:lnTo>
                  <a:lnTo>
                    <a:pt x="99964" y="31666"/>
                  </a:lnTo>
                  <a:lnTo>
                    <a:pt x="98101" y="27319"/>
                  </a:lnTo>
                  <a:lnTo>
                    <a:pt x="95928" y="24215"/>
                  </a:lnTo>
                  <a:lnTo>
                    <a:pt x="93755" y="22042"/>
                  </a:lnTo>
                  <a:lnTo>
                    <a:pt x="90650" y="20179"/>
                  </a:lnTo>
                  <a:lnTo>
                    <a:pt x="83510" y="20179"/>
                  </a:lnTo>
                  <a:lnTo>
                    <a:pt x="72023" y="20179"/>
                  </a:lnTo>
                  <a:lnTo>
                    <a:pt x="59295" y="20179"/>
                  </a:lnTo>
                  <a:lnTo>
                    <a:pt x="49982" y="20179"/>
                  </a:lnTo>
                  <a:lnTo>
                    <a:pt x="49982" y="16764"/>
                  </a:lnTo>
                  <a:lnTo>
                    <a:pt x="49050" y="14901"/>
                  </a:lnTo>
                  <a:lnTo>
                    <a:pt x="49050" y="12728"/>
                  </a:lnTo>
                  <a:lnTo>
                    <a:pt x="49982" y="12728"/>
                  </a:lnTo>
                  <a:lnTo>
                    <a:pt x="49982" y="10555"/>
                  </a:lnTo>
                  <a:lnTo>
                    <a:pt x="49982" y="7451"/>
                  </a:lnTo>
                  <a:lnTo>
                    <a:pt x="46877" y="7451"/>
                  </a:lnTo>
                  <a:lnTo>
                    <a:pt x="34459" y="5278"/>
                  </a:lnTo>
                  <a:lnTo>
                    <a:pt x="22973" y="12728"/>
                  </a:lnTo>
                  <a:lnTo>
                    <a:pt x="14591" y="24215"/>
                  </a:lnTo>
                  <a:lnTo>
                    <a:pt x="7451" y="36943"/>
                  </a:lnTo>
                  <a:lnTo>
                    <a:pt x="0" y="47498"/>
                  </a:lnTo>
                  <a:lnTo>
                    <a:pt x="0" y="66125"/>
                  </a:lnTo>
                  <a:lnTo>
                    <a:pt x="3104" y="7668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62" name="Freeform: Shape 254">
              <a:extLst>
                <a:ext uri="{FF2B5EF4-FFF2-40B4-BE49-F238E27FC236}">
                  <a16:creationId xmlns:a16="http://schemas.microsoft.com/office/drawing/2014/main" id="{25B5F43A-1B26-071E-068B-6FC0D8188CB8}"/>
                </a:ext>
              </a:extLst>
            </p:cNvPr>
            <p:cNvSpPr/>
            <p:nvPr/>
          </p:nvSpPr>
          <p:spPr>
            <a:xfrm>
              <a:off x="2687161" y="4573956"/>
              <a:ext cx="37253" cy="27940"/>
            </a:xfrm>
            <a:custGeom>
              <a:avLst/>
              <a:gdLst>
                <a:gd name="connsiteX0" fmla="*/ 32286 w 37253"/>
                <a:gd name="connsiteY0" fmla="*/ 23283 h 27940"/>
                <a:gd name="connsiteX1" fmla="*/ 36322 w 37253"/>
                <a:gd name="connsiteY1" fmla="*/ 23283 h 27940"/>
                <a:gd name="connsiteX2" fmla="*/ 39737 w 37253"/>
                <a:gd name="connsiteY2" fmla="*/ 19869 h 27940"/>
                <a:gd name="connsiteX3" fmla="*/ 30113 w 37253"/>
                <a:gd name="connsiteY3" fmla="*/ 8382 h 27940"/>
                <a:gd name="connsiteX4" fmla="*/ 17695 w 37253"/>
                <a:gd name="connsiteY4" fmla="*/ 3104 h 27940"/>
                <a:gd name="connsiteX5" fmla="*/ 0 w 37253"/>
                <a:gd name="connsiteY5" fmla="*/ 0 h 27940"/>
                <a:gd name="connsiteX6" fmla="*/ 0 w 37253"/>
                <a:gd name="connsiteY6" fmla="*/ 7451 h 27940"/>
                <a:gd name="connsiteX7" fmla="*/ 0 w 37253"/>
                <a:gd name="connsiteY7" fmla="*/ 10555 h 27940"/>
                <a:gd name="connsiteX8" fmla="*/ 3104 w 37253"/>
                <a:gd name="connsiteY8" fmla="*/ 14901 h 27940"/>
                <a:gd name="connsiteX9" fmla="*/ 5278 w 37253"/>
                <a:gd name="connsiteY9" fmla="*/ 15833 h 27940"/>
                <a:gd name="connsiteX10" fmla="*/ 10555 w 37253"/>
                <a:gd name="connsiteY10" fmla="*/ 18006 h 27940"/>
                <a:gd name="connsiteX11" fmla="*/ 14591 w 37253"/>
                <a:gd name="connsiteY11" fmla="*/ 22042 h 27940"/>
                <a:gd name="connsiteX12" fmla="*/ 19869 w 37253"/>
                <a:gd name="connsiteY12" fmla="*/ 25146 h 27940"/>
                <a:gd name="connsiteX13" fmla="*/ 22973 w 37253"/>
                <a:gd name="connsiteY13" fmla="*/ 29492 h 27940"/>
                <a:gd name="connsiteX14" fmla="*/ 29182 w 37253"/>
                <a:gd name="connsiteY14" fmla="*/ 27319 h 27940"/>
                <a:gd name="connsiteX15" fmla="*/ 30113 w 37253"/>
                <a:gd name="connsiteY15" fmla="*/ 25146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3" h="27940">
                  <a:moveTo>
                    <a:pt x="32286" y="23283"/>
                  </a:moveTo>
                  <a:lnTo>
                    <a:pt x="36322" y="23283"/>
                  </a:lnTo>
                  <a:lnTo>
                    <a:pt x="39737" y="19869"/>
                  </a:lnTo>
                  <a:lnTo>
                    <a:pt x="30113" y="8382"/>
                  </a:lnTo>
                  <a:lnTo>
                    <a:pt x="17695" y="3104"/>
                  </a:lnTo>
                  <a:lnTo>
                    <a:pt x="0" y="0"/>
                  </a:lnTo>
                  <a:lnTo>
                    <a:pt x="0" y="7451"/>
                  </a:lnTo>
                  <a:lnTo>
                    <a:pt x="0" y="10555"/>
                  </a:lnTo>
                  <a:lnTo>
                    <a:pt x="3104" y="14901"/>
                  </a:lnTo>
                  <a:lnTo>
                    <a:pt x="5278" y="15833"/>
                  </a:lnTo>
                  <a:lnTo>
                    <a:pt x="10555" y="18006"/>
                  </a:lnTo>
                  <a:lnTo>
                    <a:pt x="14591" y="22042"/>
                  </a:lnTo>
                  <a:lnTo>
                    <a:pt x="19869" y="25146"/>
                  </a:lnTo>
                  <a:lnTo>
                    <a:pt x="22973" y="29492"/>
                  </a:lnTo>
                  <a:lnTo>
                    <a:pt x="29182" y="27319"/>
                  </a:lnTo>
                  <a:lnTo>
                    <a:pt x="30113" y="25146"/>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63" name="Freeform: Shape 255">
              <a:extLst>
                <a:ext uri="{FF2B5EF4-FFF2-40B4-BE49-F238E27FC236}">
                  <a16:creationId xmlns:a16="http://schemas.microsoft.com/office/drawing/2014/main" id="{91F69036-BF6C-0746-DE1E-4E32509CA851}"/>
                </a:ext>
              </a:extLst>
            </p:cNvPr>
            <p:cNvSpPr/>
            <p:nvPr/>
          </p:nvSpPr>
          <p:spPr>
            <a:xfrm>
              <a:off x="3878341" y="4529873"/>
              <a:ext cx="93134" cy="86925"/>
            </a:xfrm>
            <a:custGeom>
              <a:avLst/>
              <a:gdLst>
                <a:gd name="connsiteX0" fmla="*/ 60226 w 93133"/>
                <a:gd name="connsiteY0" fmla="*/ 29492 h 86924"/>
                <a:gd name="connsiteX1" fmla="*/ 39427 w 93133"/>
                <a:gd name="connsiteY1" fmla="*/ 29492 h 86924"/>
                <a:gd name="connsiteX2" fmla="*/ 39427 w 93133"/>
                <a:gd name="connsiteY2" fmla="*/ 22042 h 86924"/>
                <a:gd name="connsiteX3" fmla="*/ 39427 w 93133"/>
                <a:gd name="connsiteY3" fmla="*/ 15833 h 86924"/>
                <a:gd name="connsiteX4" fmla="*/ 38495 w 93133"/>
                <a:gd name="connsiteY4" fmla="*/ 12728 h 86924"/>
                <a:gd name="connsiteX5" fmla="*/ 36322 w 93133"/>
                <a:gd name="connsiteY5" fmla="*/ 8382 h 86924"/>
                <a:gd name="connsiteX6" fmla="*/ 36322 w 93133"/>
                <a:gd name="connsiteY6" fmla="*/ 0 h 86924"/>
                <a:gd name="connsiteX7" fmla="*/ 24836 w 93133"/>
                <a:gd name="connsiteY7" fmla="*/ 10555 h 86924"/>
                <a:gd name="connsiteX8" fmla="*/ 17695 w 93133"/>
                <a:gd name="connsiteY8" fmla="*/ 25146 h 86924"/>
                <a:gd name="connsiteX9" fmla="*/ 10245 w 93133"/>
                <a:gd name="connsiteY9" fmla="*/ 40048 h 86924"/>
                <a:gd name="connsiteX10" fmla="*/ 0 w 93133"/>
                <a:gd name="connsiteY10" fmla="*/ 52465 h 86924"/>
                <a:gd name="connsiteX11" fmla="*/ 3104 w 93133"/>
                <a:gd name="connsiteY11" fmla="*/ 56812 h 86924"/>
                <a:gd name="connsiteX12" fmla="*/ 7140 w 93133"/>
                <a:gd name="connsiteY12" fmla="*/ 58985 h 86924"/>
                <a:gd name="connsiteX13" fmla="*/ 9313 w 93133"/>
                <a:gd name="connsiteY13" fmla="*/ 58985 h 86924"/>
                <a:gd name="connsiteX14" fmla="*/ 12418 w 93133"/>
                <a:gd name="connsiteY14" fmla="*/ 59916 h 86924"/>
                <a:gd name="connsiteX15" fmla="*/ 16454 w 93133"/>
                <a:gd name="connsiteY15" fmla="*/ 59916 h 86924"/>
                <a:gd name="connsiteX16" fmla="*/ 19558 w 93133"/>
                <a:gd name="connsiteY16" fmla="*/ 62089 h 86924"/>
                <a:gd name="connsiteX17" fmla="*/ 24836 w 93133"/>
                <a:gd name="connsiteY17" fmla="*/ 63952 h 86924"/>
                <a:gd name="connsiteX18" fmla="*/ 27009 w 93133"/>
                <a:gd name="connsiteY18" fmla="*/ 69229 h 86924"/>
                <a:gd name="connsiteX19" fmla="*/ 29182 w 93133"/>
                <a:gd name="connsiteY19" fmla="*/ 73576 h 86924"/>
                <a:gd name="connsiteX20" fmla="*/ 31045 w 93133"/>
                <a:gd name="connsiteY20" fmla="*/ 76680 h 86924"/>
                <a:gd name="connsiteX21" fmla="*/ 29182 w 93133"/>
                <a:gd name="connsiteY21" fmla="*/ 81026 h 86924"/>
                <a:gd name="connsiteX22" fmla="*/ 29182 w 93133"/>
                <a:gd name="connsiteY22" fmla="*/ 84131 h 86924"/>
                <a:gd name="connsiteX23" fmla="*/ 29182 w 93133"/>
                <a:gd name="connsiteY23" fmla="*/ 89408 h 86924"/>
                <a:gd name="connsiteX24" fmla="*/ 43773 w 93133"/>
                <a:gd name="connsiteY24" fmla="*/ 84131 h 86924"/>
                <a:gd name="connsiteX25" fmla="*/ 54018 w 93133"/>
                <a:gd name="connsiteY25" fmla="*/ 74507 h 86924"/>
                <a:gd name="connsiteX26" fmla="*/ 60226 w 93133"/>
                <a:gd name="connsiteY26" fmla="*/ 59916 h 86924"/>
                <a:gd name="connsiteX27" fmla="*/ 65504 w 93133"/>
                <a:gd name="connsiteY27" fmla="*/ 63952 h 86924"/>
                <a:gd name="connsiteX28" fmla="*/ 68608 w 93133"/>
                <a:gd name="connsiteY28" fmla="*/ 66125 h 86924"/>
                <a:gd name="connsiteX29" fmla="*/ 72955 w 93133"/>
                <a:gd name="connsiteY29" fmla="*/ 69229 h 86924"/>
                <a:gd name="connsiteX30" fmla="*/ 72955 w 93133"/>
                <a:gd name="connsiteY30" fmla="*/ 71403 h 86924"/>
                <a:gd name="connsiteX31" fmla="*/ 72955 w 93133"/>
                <a:gd name="connsiteY31" fmla="*/ 74507 h 86924"/>
                <a:gd name="connsiteX32" fmla="*/ 72955 w 93133"/>
                <a:gd name="connsiteY32" fmla="*/ 81026 h 86924"/>
                <a:gd name="connsiteX33" fmla="*/ 72955 w 93133"/>
                <a:gd name="connsiteY33" fmla="*/ 86304 h 86924"/>
                <a:gd name="connsiteX34" fmla="*/ 77922 w 93133"/>
                <a:gd name="connsiteY34" fmla="*/ 84131 h 86924"/>
                <a:gd name="connsiteX35" fmla="*/ 83199 w 93133"/>
                <a:gd name="connsiteY35" fmla="*/ 84131 h 86924"/>
                <a:gd name="connsiteX36" fmla="*/ 85373 w 93133"/>
                <a:gd name="connsiteY36" fmla="*/ 84131 h 86924"/>
                <a:gd name="connsiteX37" fmla="*/ 87546 w 93133"/>
                <a:gd name="connsiteY37" fmla="*/ 81958 h 86924"/>
                <a:gd name="connsiteX38" fmla="*/ 89408 w 93133"/>
                <a:gd name="connsiteY38" fmla="*/ 81026 h 86924"/>
                <a:gd name="connsiteX39" fmla="*/ 92513 w 93133"/>
                <a:gd name="connsiteY39" fmla="*/ 76680 h 86924"/>
                <a:gd name="connsiteX40" fmla="*/ 94686 w 93133"/>
                <a:gd name="connsiteY40" fmla="*/ 74507 h 86924"/>
                <a:gd name="connsiteX41" fmla="*/ 94686 w 93133"/>
                <a:gd name="connsiteY41" fmla="*/ 73576 h 86924"/>
                <a:gd name="connsiteX42" fmla="*/ 95617 w 93133"/>
                <a:gd name="connsiteY42" fmla="*/ 71403 h 86924"/>
                <a:gd name="connsiteX43" fmla="*/ 95617 w 93133"/>
                <a:gd name="connsiteY43" fmla="*/ 69229 h 86924"/>
                <a:gd name="connsiteX44" fmla="*/ 77922 w 93133"/>
                <a:gd name="connsiteY44" fmla="*/ 49361 h 8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3133" h="86924">
                  <a:moveTo>
                    <a:pt x="60226" y="29492"/>
                  </a:moveTo>
                  <a:lnTo>
                    <a:pt x="39427" y="29492"/>
                  </a:lnTo>
                  <a:lnTo>
                    <a:pt x="39427" y="22042"/>
                  </a:lnTo>
                  <a:lnTo>
                    <a:pt x="39427" y="15833"/>
                  </a:lnTo>
                  <a:lnTo>
                    <a:pt x="38495" y="12728"/>
                  </a:lnTo>
                  <a:lnTo>
                    <a:pt x="36322" y="8382"/>
                  </a:lnTo>
                  <a:lnTo>
                    <a:pt x="36322" y="0"/>
                  </a:lnTo>
                  <a:lnTo>
                    <a:pt x="24836" y="10555"/>
                  </a:lnTo>
                  <a:lnTo>
                    <a:pt x="17695" y="25146"/>
                  </a:lnTo>
                  <a:lnTo>
                    <a:pt x="10245" y="40048"/>
                  </a:lnTo>
                  <a:lnTo>
                    <a:pt x="0" y="52465"/>
                  </a:lnTo>
                  <a:lnTo>
                    <a:pt x="3104" y="56812"/>
                  </a:lnTo>
                  <a:lnTo>
                    <a:pt x="7140" y="58985"/>
                  </a:lnTo>
                  <a:lnTo>
                    <a:pt x="9313" y="58985"/>
                  </a:lnTo>
                  <a:lnTo>
                    <a:pt x="12418" y="59916"/>
                  </a:lnTo>
                  <a:lnTo>
                    <a:pt x="16454" y="59916"/>
                  </a:lnTo>
                  <a:lnTo>
                    <a:pt x="19558" y="62089"/>
                  </a:lnTo>
                  <a:lnTo>
                    <a:pt x="24836" y="63952"/>
                  </a:lnTo>
                  <a:lnTo>
                    <a:pt x="27009" y="69229"/>
                  </a:lnTo>
                  <a:lnTo>
                    <a:pt x="29182" y="73576"/>
                  </a:lnTo>
                  <a:lnTo>
                    <a:pt x="31045" y="76680"/>
                  </a:lnTo>
                  <a:lnTo>
                    <a:pt x="29182" y="81026"/>
                  </a:lnTo>
                  <a:lnTo>
                    <a:pt x="29182" y="84131"/>
                  </a:lnTo>
                  <a:lnTo>
                    <a:pt x="29182" y="89408"/>
                  </a:lnTo>
                  <a:lnTo>
                    <a:pt x="43773" y="84131"/>
                  </a:lnTo>
                  <a:lnTo>
                    <a:pt x="54018" y="74507"/>
                  </a:lnTo>
                  <a:lnTo>
                    <a:pt x="60226" y="59916"/>
                  </a:lnTo>
                  <a:lnTo>
                    <a:pt x="65504" y="63952"/>
                  </a:lnTo>
                  <a:lnTo>
                    <a:pt x="68608" y="66125"/>
                  </a:lnTo>
                  <a:lnTo>
                    <a:pt x="72955" y="69229"/>
                  </a:lnTo>
                  <a:lnTo>
                    <a:pt x="72955" y="71403"/>
                  </a:lnTo>
                  <a:lnTo>
                    <a:pt x="72955" y="74507"/>
                  </a:lnTo>
                  <a:lnTo>
                    <a:pt x="72955" y="81026"/>
                  </a:lnTo>
                  <a:lnTo>
                    <a:pt x="72955" y="86304"/>
                  </a:lnTo>
                  <a:lnTo>
                    <a:pt x="77922" y="84131"/>
                  </a:lnTo>
                  <a:lnTo>
                    <a:pt x="83199" y="84131"/>
                  </a:lnTo>
                  <a:lnTo>
                    <a:pt x="85373" y="84131"/>
                  </a:lnTo>
                  <a:lnTo>
                    <a:pt x="87546" y="81958"/>
                  </a:lnTo>
                  <a:lnTo>
                    <a:pt x="89408" y="81026"/>
                  </a:lnTo>
                  <a:lnTo>
                    <a:pt x="92513" y="76680"/>
                  </a:lnTo>
                  <a:lnTo>
                    <a:pt x="94686" y="74507"/>
                  </a:lnTo>
                  <a:lnTo>
                    <a:pt x="94686" y="73576"/>
                  </a:lnTo>
                  <a:lnTo>
                    <a:pt x="95617" y="71403"/>
                  </a:lnTo>
                  <a:lnTo>
                    <a:pt x="95617" y="69229"/>
                  </a:lnTo>
                  <a:lnTo>
                    <a:pt x="77922" y="49361"/>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64" name="Freeform: Shape 256">
              <a:extLst>
                <a:ext uri="{FF2B5EF4-FFF2-40B4-BE49-F238E27FC236}">
                  <a16:creationId xmlns:a16="http://schemas.microsoft.com/office/drawing/2014/main" id="{177A31FD-7DAF-359E-D9F3-D845A34B41C1}"/>
                </a:ext>
              </a:extLst>
            </p:cNvPr>
            <p:cNvSpPr/>
            <p:nvPr/>
          </p:nvSpPr>
          <p:spPr>
            <a:xfrm>
              <a:off x="4263915" y="4941524"/>
              <a:ext cx="93134" cy="111760"/>
            </a:xfrm>
            <a:custGeom>
              <a:avLst/>
              <a:gdLst>
                <a:gd name="connsiteX0" fmla="*/ 54018 w 93133"/>
                <a:gd name="connsiteY0" fmla="*/ 51534 h 111760"/>
                <a:gd name="connsiteX1" fmla="*/ 53086 w 93133"/>
                <a:gd name="connsiteY1" fmla="*/ 39116 h 111760"/>
                <a:gd name="connsiteX2" fmla="*/ 50913 w 93133"/>
                <a:gd name="connsiteY2" fmla="*/ 28561 h 111760"/>
                <a:gd name="connsiteX3" fmla="*/ 50913 w 93133"/>
                <a:gd name="connsiteY3" fmla="*/ 14901 h 111760"/>
                <a:gd name="connsiteX4" fmla="*/ 50913 w 93133"/>
                <a:gd name="connsiteY4" fmla="*/ 0 h 111760"/>
                <a:gd name="connsiteX5" fmla="*/ 39427 w 93133"/>
                <a:gd name="connsiteY5" fmla="*/ 0 h 111760"/>
                <a:gd name="connsiteX6" fmla="*/ 29182 w 93133"/>
                <a:gd name="connsiteY6" fmla="*/ 24215 h 111760"/>
                <a:gd name="connsiteX7" fmla="*/ 21731 w 93133"/>
                <a:gd name="connsiteY7" fmla="*/ 48430 h 111760"/>
                <a:gd name="connsiteX8" fmla="*/ 10245 w 93133"/>
                <a:gd name="connsiteY8" fmla="*/ 70471 h 111760"/>
                <a:gd name="connsiteX9" fmla="*/ 0 w 93133"/>
                <a:gd name="connsiteY9" fmla="*/ 85062 h 111760"/>
                <a:gd name="connsiteX10" fmla="*/ 4036 w 93133"/>
                <a:gd name="connsiteY10" fmla="*/ 88477 h 111760"/>
                <a:gd name="connsiteX11" fmla="*/ 9313 w 93133"/>
                <a:gd name="connsiteY11" fmla="*/ 90340 h 111760"/>
                <a:gd name="connsiteX12" fmla="*/ 14591 w 93133"/>
                <a:gd name="connsiteY12" fmla="*/ 90340 h 111760"/>
                <a:gd name="connsiteX13" fmla="*/ 19558 w 93133"/>
                <a:gd name="connsiteY13" fmla="*/ 92513 h 111760"/>
                <a:gd name="connsiteX14" fmla="*/ 23904 w 93133"/>
                <a:gd name="connsiteY14" fmla="*/ 92513 h 111760"/>
                <a:gd name="connsiteX15" fmla="*/ 27009 w 93133"/>
                <a:gd name="connsiteY15" fmla="*/ 92513 h 111760"/>
                <a:gd name="connsiteX16" fmla="*/ 36322 w 93133"/>
                <a:gd name="connsiteY16" fmla="*/ 92513 h 111760"/>
                <a:gd name="connsiteX17" fmla="*/ 41600 w 93133"/>
                <a:gd name="connsiteY17" fmla="*/ 92513 h 111760"/>
                <a:gd name="connsiteX18" fmla="*/ 45635 w 93133"/>
                <a:gd name="connsiteY18" fmla="*/ 94686 h 111760"/>
                <a:gd name="connsiteX19" fmla="*/ 46877 w 93133"/>
                <a:gd name="connsiteY19" fmla="*/ 95617 h 111760"/>
                <a:gd name="connsiteX20" fmla="*/ 46877 w 93133"/>
                <a:gd name="connsiteY20" fmla="*/ 97790 h 111760"/>
                <a:gd name="connsiteX21" fmla="*/ 46877 w 93133"/>
                <a:gd name="connsiteY21" fmla="*/ 103068 h 111760"/>
                <a:gd name="connsiteX22" fmla="*/ 46877 w 93133"/>
                <a:gd name="connsiteY22" fmla="*/ 108346 h 111760"/>
                <a:gd name="connsiteX23" fmla="*/ 56191 w 93133"/>
                <a:gd name="connsiteY23" fmla="*/ 103068 h 111760"/>
                <a:gd name="connsiteX24" fmla="*/ 63331 w 93133"/>
                <a:gd name="connsiteY24" fmla="*/ 95617 h 111760"/>
                <a:gd name="connsiteX25" fmla="*/ 70782 w 93133"/>
                <a:gd name="connsiteY25" fmla="*/ 88477 h 111760"/>
                <a:gd name="connsiteX26" fmla="*/ 74817 w 93133"/>
                <a:gd name="connsiteY26" fmla="*/ 88477 h 111760"/>
                <a:gd name="connsiteX27" fmla="*/ 74817 w 93133"/>
                <a:gd name="connsiteY27" fmla="*/ 92513 h 111760"/>
                <a:gd name="connsiteX28" fmla="*/ 74817 w 93133"/>
                <a:gd name="connsiteY28" fmla="*/ 95617 h 111760"/>
                <a:gd name="connsiteX29" fmla="*/ 72955 w 93133"/>
                <a:gd name="connsiteY29" fmla="*/ 97790 h 111760"/>
                <a:gd name="connsiteX30" fmla="*/ 72955 w 93133"/>
                <a:gd name="connsiteY30" fmla="*/ 99964 h 111760"/>
                <a:gd name="connsiteX31" fmla="*/ 70782 w 93133"/>
                <a:gd name="connsiteY31" fmla="*/ 100895 h 111760"/>
                <a:gd name="connsiteX32" fmla="*/ 70782 w 93133"/>
                <a:gd name="connsiteY32" fmla="*/ 108346 h 111760"/>
                <a:gd name="connsiteX33" fmla="*/ 74817 w 93133"/>
                <a:gd name="connsiteY33" fmla="*/ 107104 h 111760"/>
                <a:gd name="connsiteX34" fmla="*/ 76059 w 93133"/>
                <a:gd name="connsiteY34" fmla="*/ 107104 h 111760"/>
                <a:gd name="connsiteX35" fmla="*/ 76059 w 93133"/>
                <a:gd name="connsiteY35" fmla="*/ 105241 h 111760"/>
                <a:gd name="connsiteX36" fmla="*/ 77922 w 93133"/>
                <a:gd name="connsiteY36" fmla="*/ 105241 h 111760"/>
                <a:gd name="connsiteX37" fmla="*/ 80095 w 93133"/>
                <a:gd name="connsiteY37" fmla="*/ 100895 h 111760"/>
                <a:gd name="connsiteX38" fmla="*/ 80095 w 93133"/>
                <a:gd name="connsiteY38" fmla="*/ 103068 h 111760"/>
                <a:gd name="connsiteX39" fmla="*/ 82268 w 93133"/>
                <a:gd name="connsiteY39" fmla="*/ 105241 h 111760"/>
                <a:gd name="connsiteX40" fmla="*/ 82268 w 93133"/>
                <a:gd name="connsiteY40" fmla="*/ 107104 h 111760"/>
                <a:gd name="connsiteX41" fmla="*/ 82268 w 93133"/>
                <a:gd name="connsiteY41" fmla="*/ 108346 h 111760"/>
                <a:gd name="connsiteX42" fmla="*/ 83200 w 93133"/>
                <a:gd name="connsiteY42" fmla="*/ 112381 h 111760"/>
                <a:gd name="connsiteX43" fmla="*/ 87546 w 93133"/>
                <a:gd name="connsiteY43" fmla="*/ 112381 h 111760"/>
                <a:gd name="connsiteX44" fmla="*/ 89408 w 93133"/>
                <a:gd name="connsiteY44" fmla="*/ 99964 h 111760"/>
                <a:gd name="connsiteX45" fmla="*/ 92513 w 93133"/>
                <a:gd name="connsiteY45" fmla="*/ 87235 h 111760"/>
                <a:gd name="connsiteX46" fmla="*/ 94686 w 93133"/>
                <a:gd name="connsiteY46" fmla="*/ 75749 h 111760"/>
                <a:gd name="connsiteX47" fmla="*/ 92513 w 93133"/>
                <a:gd name="connsiteY47" fmla="*/ 73576 h 111760"/>
                <a:gd name="connsiteX48" fmla="*/ 90650 w 93133"/>
                <a:gd name="connsiteY48" fmla="*/ 73576 h 111760"/>
                <a:gd name="connsiteX49" fmla="*/ 89408 w 93133"/>
                <a:gd name="connsiteY49" fmla="*/ 73576 h 111760"/>
                <a:gd name="connsiteX50" fmla="*/ 87546 w 93133"/>
                <a:gd name="connsiteY50" fmla="*/ 73576 h 111760"/>
                <a:gd name="connsiteX51" fmla="*/ 85373 w 93133"/>
                <a:gd name="connsiteY51" fmla="*/ 73576 h 111760"/>
                <a:gd name="connsiteX52" fmla="*/ 83200 w 93133"/>
                <a:gd name="connsiteY52" fmla="*/ 72644 h 111760"/>
                <a:gd name="connsiteX53" fmla="*/ 74817 w 93133"/>
                <a:gd name="connsiteY53" fmla="*/ 72644 h 111760"/>
                <a:gd name="connsiteX54" fmla="*/ 74817 w 93133"/>
                <a:gd name="connsiteY54" fmla="*/ 51534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3133" h="111760">
                  <a:moveTo>
                    <a:pt x="54018" y="51534"/>
                  </a:moveTo>
                  <a:lnTo>
                    <a:pt x="53086" y="39116"/>
                  </a:lnTo>
                  <a:lnTo>
                    <a:pt x="50913" y="28561"/>
                  </a:lnTo>
                  <a:lnTo>
                    <a:pt x="50913" y="14901"/>
                  </a:lnTo>
                  <a:lnTo>
                    <a:pt x="50913" y="0"/>
                  </a:lnTo>
                  <a:lnTo>
                    <a:pt x="39427" y="0"/>
                  </a:lnTo>
                  <a:lnTo>
                    <a:pt x="29182" y="24215"/>
                  </a:lnTo>
                  <a:lnTo>
                    <a:pt x="21731" y="48430"/>
                  </a:lnTo>
                  <a:lnTo>
                    <a:pt x="10245" y="70471"/>
                  </a:lnTo>
                  <a:lnTo>
                    <a:pt x="0" y="85062"/>
                  </a:lnTo>
                  <a:lnTo>
                    <a:pt x="4036" y="88477"/>
                  </a:lnTo>
                  <a:lnTo>
                    <a:pt x="9313" y="90340"/>
                  </a:lnTo>
                  <a:lnTo>
                    <a:pt x="14591" y="90340"/>
                  </a:lnTo>
                  <a:lnTo>
                    <a:pt x="19558" y="92513"/>
                  </a:lnTo>
                  <a:lnTo>
                    <a:pt x="23904" y="92513"/>
                  </a:lnTo>
                  <a:lnTo>
                    <a:pt x="27009" y="92513"/>
                  </a:lnTo>
                  <a:lnTo>
                    <a:pt x="36322" y="92513"/>
                  </a:lnTo>
                  <a:lnTo>
                    <a:pt x="41600" y="92513"/>
                  </a:lnTo>
                  <a:lnTo>
                    <a:pt x="45635" y="94686"/>
                  </a:lnTo>
                  <a:lnTo>
                    <a:pt x="46877" y="95617"/>
                  </a:lnTo>
                  <a:lnTo>
                    <a:pt x="46877" y="97790"/>
                  </a:lnTo>
                  <a:lnTo>
                    <a:pt x="46877" y="103068"/>
                  </a:lnTo>
                  <a:lnTo>
                    <a:pt x="46877" y="108346"/>
                  </a:lnTo>
                  <a:lnTo>
                    <a:pt x="56191" y="103068"/>
                  </a:lnTo>
                  <a:lnTo>
                    <a:pt x="63331" y="95617"/>
                  </a:lnTo>
                  <a:lnTo>
                    <a:pt x="70782" y="88477"/>
                  </a:lnTo>
                  <a:lnTo>
                    <a:pt x="74817" y="88477"/>
                  </a:lnTo>
                  <a:lnTo>
                    <a:pt x="74817" y="92513"/>
                  </a:lnTo>
                  <a:lnTo>
                    <a:pt x="74817" y="95617"/>
                  </a:lnTo>
                  <a:lnTo>
                    <a:pt x="72955" y="97790"/>
                  </a:lnTo>
                  <a:lnTo>
                    <a:pt x="72955" y="99964"/>
                  </a:lnTo>
                  <a:lnTo>
                    <a:pt x="70782" y="100895"/>
                  </a:lnTo>
                  <a:lnTo>
                    <a:pt x="70782" y="108346"/>
                  </a:lnTo>
                  <a:lnTo>
                    <a:pt x="74817" y="107104"/>
                  </a:lnTo>
                  <a:lnTo>
                    <a:pt x="76059" y="107104"/>
                  </a:lnTo>
                  <a:lnTo>
                    <a:pt x="76059" y="105241"/>
                  </a:lnTo>
                  <a:lnTo>
                    <a:pt x="77922" y="105241"/>
                  </a:lnTo>
                  <a:lnTo>
                    <a:pt x="80095" y="100895"/>
                  </a:lnTo>
                  <a:lnTo>
                    <a:pt x="80095" y="103068"/>
                  </a:lnTo>
                  <a:lnTo>
                    <a:pt x="82268" y="105241"/>
                  </a:lnTo>
                  <a:lnTo>
                    <a:pt x="82268" y="107104"/>
                  </a:lnTo>
                  <a:lnTo>
                    <a:pt x="82268" y="108346"/>
                  </a:lnTo>
                  <a:lnTo>
                    <a:pt x="83200" y="112381"/>
                  </a:lnTo>
                  <a:lnTo>
                    <a:pt x="87546" y="112381"/>
                  </a:lnTo>
                  <a:lnTo>
                    <a:pt x="89408" y="99964"/>
                  </a:lnTo>
                  <a:lnTo>
                    <a:pt x="92513" y="87235"/>
                  </a:lnTo>
                  <a:lnTo>
                    <a:pt x="94686" y="75749"/>
                  </a:lnTo>
                  <a:lnTo>
                    <a:pt x="92513" y="73576"/>
                  </a:lnTo>
                  <a:lnTo>
                    <a:pt x="90650" y="73576"/>
                  </a:lnTo>
                  <a:lnTo>
                    <a:pt x="89408" y="73576"/>
                  </a:lnTo>
                  <a:lnTo>
                    <a:pt x="87546" y="73576"/>
                  </a:lnTo>
                  <a:lnTo>
                    <a:pt x="85373" y="73576"/>
                  </a:lnTo>
                  <a:lnTo>
                    <a:pt x="83200" y="72644"/>
                  </a:lnTo>
                  <a:lnTo>
                    <a:pt x="74817" y="72644"/>
                  </a:lnTo>
                  <a:lnTo>
                    <a:pt x="74817" y="51534"/>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65" name="Freeform: Shape 257">
              <a:extLst>
                <a:ext uri="{FF2B5EF4-FFF2-40B4-BE49-F238E27FC236}">
                  <a16:creationId xmlns:a16="http://schemas.microsoft.com/office/drawing/2014/main" id="{B879D5BF-79B2-2B1F-D52C-4112EC516236}"/>
                </a:ext>
              </a:extLst>
            </p:cNvPr>
            <p:cNvSpPr/>
            <p:nvPr/>
          </p:nvSpPr>
          <p:spPr>
            <a:xfrm>
              <a:off x="4034496" y="4432083"/>
              <a:ext cx="27940" cy="40358"/>
            </a:xfrm>
            <a:custGeom>
              <a:avLst/>
              <a:gdLst>
                <a:gd name="connsiteX0" fmla="*/ 4346 w 27940"/>
                <a:gd name="connsiteY0" fmla="*/ 42221 h 40357"/>
                <a:gd name="connsiteX1" fmla="*/ 12418 w 27940"/>
                <a:gd name="connsiteY1" fmla="*/ 40979 h 40357"/>
                <a:gd name="connsiteX2" fmla="*/ 18937 w 27940"/>
                <a:gd name="connsiteY2" fmla="*/ 40979 h 40357"/>
                <a:gd name="connsiteX3" fmla="*/ 23904 w 27940"/>
                <a:gd name="connsiteY3" fmla="*/ 39116 h 40357"/>
                <a:gd name="connsiteX4" fmla="*/ 29182 w 27940"/>
                <a:gd name="connsiteY4" fmla="*/ 36943 h 40357"/>
                <a:gd name="connsiteX5" fmla="*/ 27009 w 27940"/>
                <a:gd name="connsiteY5" fmla="*/ 29492 h 40357"/>
                <a:gd name="connsiteX6" fmla="*/ 26077 w 27940"/>
                <a:gd name="connsiteY6" fmla="*/ 24215 h 40357"/>
                <a:gd name="connsiteX7" fmla="*/ 23904 w 27940"/>
                <a:gd name="connsiteY7" fmla="*/ 18937 h 40357"/>
                <a:gd name="connsiteX8" fmla="*/ 19869 w 27940"/>
                <a:gd name="connsiteY8" fmla="*/ 12728 h 40357"/>
                <a:gd name="connsiteX9" fmla="*/ 18937 w 27940"/>
                <a:gd name="connsiteY9" fmla="*/ 9624 h 40357"/>
                <a:gd name="connsiteX10" fmla="*/ 18937 w 27940"/>
                <a:gd name="connsiteY10" fmla="*/ 7451 h 40357"/>
                <a:gd name="connsiteX11" fmla="*/ 18937 w 27940"/>
                <a:gd name="connsiteY11" fmla="*/ 5278 h 40357"/>
                <a:gd name="connsiteX12" fmla="*/ 16764 w 27940"/>
                <a:gd name="connsiteY12" fmla="*/ 4346 h 40357"/>
                <a:gd name="connsiteX13" fmla="*/ 14591 w 27940"/>
                <a:gd name="connsiteY13" fmla="*/ 4346 h 40357"/>
                <a:gd name="connsiteX14" fmla="*/ 12418 w 27940"/>
                <a:gd name="connsiteY14" fmla="*/ 2173 h 40357"/>
                <a:gd name="connsiteX15" fmla="*/ 9313 w 27940"/>
                <a:gd name="connsiteY15" fmla="*/ 0 h 40357"/>
                <a:gd name="connsiteX16" fmla="*/ 5278 w 27940"/>
                <a:gd name="connsiteY16" fmla="*/ 5278 h 40357"/>
                <a:gd name="connsiteX17" fmla="*/ 4346 w 27940"/>
                <a:gd name="connsiteY17" fmla="*/ 9624 h 40357"/>
                <a:gd name="connsiteX18" fmla="*/ 0 w 27940"/>
                <a:gd name="connsiteY18" fmla="*/ 12728 h 40357"/>
                <a:gd name="connsiteX19" fmla="*/ 0 w 27940"/>
                <a:gd name="connsiteY19" fmla="*/ 24215 h 40357"/>
                <a:gd name="connsiteX20" fmla="*/ 2173 w 27940"/>
                <a:gd name="connsiteY20" fmla="*/ 33839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40" h="40357">
                  <a:moveTo>
                    <a:pt x="4346" y="42221"/>
                  </a:moveTo>
                  <a:lnTo>
                    <a:pt x="12418" y="40979"/>
                  </a:lnTo>
                  <a:lnTo>
                    <a:pt x="18937" y="40979"/>
                  </a:lnTo>
                  <a:lnTo>
                    <a:pt x="23904" y="39116"/>
                  </a:lnTo>
                  <a:lnTo>
                    <a:pt x="29182" y="36943"/>
                  </a:lnTo>
                  <a:lnTo>
                    <a:pt x="27009" y="29492"/>
                  </a:lnTo>
                  <a:lnTo>
                    <a:pt x="26077" y="24215"/>
                  </a:lnTo>
                  <a:lnTo>
                    <a:pt x="23904" y="18937"/>
                  </a:lnTo>
                  <a:lnTo>
                    <a:pt x="19869" y="12728"/>
                  </a:lnTo>
                  <a:lnTo>
                    <a:pt x="18937" y="9624"/>
                  </a:lnTo>
                  <a:lnTo>
                    <a:pt x="18937" y="7451"/>
                  </a:lnTo>
                  <a:lnTo>
                    <a:pt x="18937" y="5278"/>
                  </a:lnTo>
                  <a:lnTo>
                    <a:pt x="16764" y="4346"/>
                  </a:lnTo>
                  <a:lnTo>
                    <a:pt x="14591" y="4346"/>
                  </a:lnTo>
                  <a:lnTo>
                    <a:pt x="12418" y="2173"/>
                  </a:lnTo>
                  <a:lnTo>
                    <a:pt x="9313" y="0"/>
                  </a:lnTo>
                  <a:lnTo>
                    <a:pt x="5278" y="5278"/>
                  </a:lnTo>
                  <a:lnTo>
                    <a:pt x="4346" y="9624"/>
                  </a:lnTo>
                  <a:lnTo>
                    <a:pt x="0" y="12728"/>
                  </a:lnTo>
                  <a:lnTo>
                    <a:pt x="0" y="24215"/>
                  </a:lnTo>
                  <a:lnTo>
                    <a:pt x="2173" y="33839"/>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66" name="Freeform: Shape 258">
              <a:extLst>
                <a:ext uri="{FF2B5EF4-FFF2-40B4-BE49-F238E27FC236}">
                  <a16:creationId xmlns:a16="http://schemas.microsoft.com/office/drawing/2014/main" id="{FD0D1884-CCD6-AA0A-76E6-5F99B6D4EFEC}"/>
                </a:ext>
              </a:extLst>
            </p:cNvPr>
            <p:cNvSpPr/>
            <p:nvPr/>
          </p:nvSpPr>
          <p:spPr>
            <a:xfrm>
              <a:off x="3958436" y="4877572"/>
              <a:ext cx="15522" cy="9313"/>
            </a:xfrm>
            <a:custGeom>
              <a:avLst/>
              <a:gdLst>
                <a:gd name="connsiteX0" fmla="*/ 0 w 15522"/>
                <a:gd name="connsiteY0" fmla="*/ 11487 h 9313"/>
                <a:gd name="connsiteX1" fmla="*/ 5278 w 15522"/>
                <a:gd name="connsiteY1" fmla="*/ 11487 h 9313"/>
                <a:gd name="connsiteX2" fmla="*/ 7451 w 15522"/>
                <a:gd name="connsiteY2" fmla="*/ 9313 h 9313"/>
                <a:gd name="connsiteX3" fmla="*/ 9313 w 15522"/>
                <a:gd name="connsiteY3" fmla="*/ 9313 h 9313"/>
                <a:gd name="connsiteX4" fmla="*/ 10555 w 15522"/>
                <a:gd name="connsiteY4" fmla="*/ 9313 h 9313"/>
                <a:gd name="connsiteX5" fmla="*/ 12418 w 15522"/>
                <a:gd name="connsiteY5" fmla="*/ 7451 h 9313"/>
                <a:gd name="connsiteX6" fmla="*/ 15522 w 15522"/>
                <a:gd name="connsiteY6" fmla="*/ 7451 h 9313"/>
                <a:gd name="connsiteX7" fmla="*/ 15522 w 15522"/>
                <a:gd name="connsiteY7" fmla="*/ 0 h 9313"/>
                <a:gd name="connsiteX8" fmla="*/ 0 w 15522"/>
                <a:gd name="connsiteY8"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2" h="9313">
                  <a:moveTo>
                    <a:pt x="0" y="11487"/>
                  </a:moveTo>
                  <a:lnTo>
                    <a:pt x="5278" y="11487"/>
                  </a:lnTo>
                  <a:lnTo>
                    <a:pt x="7451" y="9313"/>
                  </a:lnTo>
                  <a:lnTo>
                    <a:pt x="9313" y="9313"/>
                  </a:lnTo>
                  <a:lnTo>
                    <a:pt x="10555" y="9313"/>
                  </a:lnTo>
                  <a:lnTo>
                    <a:pt x="12418" y="7451"/>
                  </a:lnTo>
                  <a:lnTo>
                    <a:pt x="15522" y="7451"/>
                  </a:lnTo>
                  <a:lnTo>
                    <a:pt x="15522" y="0"/>
                  </a:lnTo>
                  <a:lnTo>
                    <a:pt x="0"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67" name="Freeform: Shape 259">
              <a:extLst>
                <a:ext uri="{FF2B5EF4-FFF2-40B4-BE49-F238E27FC236}">
                  <a16:creationId xmlns:a16="http://schemas.microsoft.com/office/drawing/2014/main" id="{3A9FDAF6-9DE6-15B6-1941-860FE9A0275E}"/>
                </a:ext>
              </a:extLst>
            </p:cNvPr>
            <p:cNvSpPr/>
            <p:nvPr/>
          </p:nvSpPr>
          <p:spPr>
            <a:xfrm>
              <a:off x="4347115" y="4401659"/>
              <a:ext cx="40358" cy="34149"/>
            </a:xfrm>
            <a:custGeom>
              <a:avLst/>
              <a:gdLst>
                <a:gd name="connsiteX0" fmla="*/ 13660 w 40357"/>
                <a:gd name="connsiteY0" fmla="*/ 25457 h 34149"/>
                <a:gd name="connsiteX1" fmla="*/ 18937 w 40357"/>
                <a:gd name="connsiteY1" fmla="*/ 30424 h 34149"/>
                <a:gd name="connsiteX2" fmla="*/ 23904 w 40357"/>
                <a:gd name="connsiteY2" fmla="*/ 35701 h 34149"/>
                <a:gd name="connsiteX3" fmla="*/ 27009 w 40357"/>
                <a:gd name="connsiteY3" fmla="*/ 34770 h 34149"/>
                <a:gd name="connsiteX4" fmla="*/ 29182 w 40357"/>
                <a:gd name="connsiteY4" fmla="*/ 32597 h 34149"/>
                <a:gd name="connsiteX5" fmla="*/ 31355 w 40357"/>
                <a:gd name="connsiteY5" fmla="*/ 32597 h 34149"/>
                <a:gd name="connsiteX6" fmla="*/ 33528 w 40357"/>
                <a:gd name="connsiteY6" fmla="*/ 32597 h 34149"/>
                <a:gd name="connsiteX7" fmla="*/ 33528 w 40357"/>
                <a:gd name="connsiteY7" fmla="*/ 30424 h 34149"/>
                <a:gd name="connsiteX8" fmla="*/ 36633 w 40357"/>
                <a:gd name="connsiteY8" fmla="*/ 27319 h 34149"/>
                <a:gd name="connsiteX9" fmla="*/ 36633 w 40357"/>
                <a:gd name="connsiteY9" fmla="*/ 25457 h 34149"/>
                <a:gd name="connsiteX10" fmla="*/ 38495 w 40357"/>
                <a:gd name="connsiteY10" fmla="*/ 25457 h 34149"/>
                <a:gd name="connsiteX11" fmla="*/ 38495 w 40357"/>
                <a:gd name="connsiteY11" fmla="*/ 23283 h 34149"/>
                <a:gd name="connsiteX12" fmla="*/ 40668 w 40357"/>
                <a:gd name="connsiteY12" fmla="*/ 20179 h 34149"/>
                <a:gd name="connsiteX13" fmla="*/ 34459 w 40357"/>
                <a:gd name="connsiteY13" fmla="*/ 14901 h 34149"/>
                <a:gd name="connsiteX14" fmla="*/ 29182 w 40357"/>
                <a:gd name="connsiteY14" fmla="*/ 10555 h 34149"/>
                <a:gd name="connsiteX15" fmla="*/ 26077 w 40357"/>
                <a:gd name="connsiteY15" fmla="*/ 7451 h 34149"/>
                <a:gd name="connsiteX16" fmla="*/ 18937 w 40357"/>
                <a:gd name="connsiteY16" fmla="*/ 3104 h 34149"/>
                <a:gd name="connsiteX17" fmla="*/ 11487 w 40357"/>
                <a:gd name="connsiteY17" fmla="*/ 0 h 34149"/>
                <a:gd name="connsiteX18" fmla="*/ 9313 w 40357"/>
                <a:gd name="connsiteY18" fmla="*/ 1242 h 34149"/>
                <a:gd name="connsiteX19" fmla="*/ 7451 w 40357"/>
                <a:gd name="connsiteY19" fmla="*/ 3104 h 34149"/>
                <a:gd name="connsiteX20" fmla="*/ 4346 w 40357"/>
                <a:gd name="connsiteY20" fmla="*/ 3104 h 34149"/>
                <a:gd name="connsiteX21" fmla="*/ 0 w 40357"/>
                <a:gd name="connsiteY21" fmla="*/ 15833 h 34149"/>
                <a:gd name="connsiteX22" fmla="*/ 6209 w 40357"/>
                <a:gd name="connsiteY22" fmla="*/ 20179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57" h="34149">
                  <a:moveTo>
                    <a:pt x="13660" y="25457"/>
                  </a:moveTo>
                  <a:lnTo>
                    <a:pt x="18937" y="30424"/>
                  </a:lnTo>
                  <a:lnTo>
                    <a:pt x="23904" y="35701"/>
                  </a:lnTo>
                  <a:lnTo>
                    <a:pt x="27009" y="34770"/>
                  </a:lnTo>
                  <a:lnTo>
                    <a:pt x="29182" y="32597"/>
                  </a:lnTo>
                  <a:lnTo>
                    <a:pt x="31355" y="32597"/>
                  </a:lnTo>
                  <a:lnTo>
                    <a:pt x="33528" y="32597"/>
                  </a:lnTo>
                  <a:lnTo>
                    <a:pt x="33528" y="30424"/>
                  </a:lnTo>
                  <a:lnTo>
                    <a:pt x="36633" y="27319"/>
                  </a:lnTo>
                  <a:lnTo>
                    <a:pt x="36633" y="25457"/>
                  </a:lnTo>
                  <a:lnTo>
                    <a:pt x="38495" y="25457"/>
                  </a:lnTo>
                  <a:lnTo>
                    <a:pt x="38495" y="23283"/>
                  </a:lnTo>
                  <a:lnTo>
                    <a:pt x="40668" y="20179"/>
                  </a:lnTo>
                  <a:lnTo>
                    <a:pt x="34459" y="14901"/>
                  </a:lnTo>
                  <a:lnTo>
                    <a:pt x="29182" y="10555"/>
                  </a:lnTo>
                  <a:lnTo>
                    <a:pt x="26077" y="7451"/>
                  </a:lnTo>
                  <a:lnTo>
                    <a:pt x="18937" y="3104"/>
                  </a:lnTo>
                  <a:lnTo>
                    <a:pt x="11487" y="0"/>
                  </a:lnTo>
                  <a:lnTo>
                    <a:pt x="9313" y="1242"/>
                  </a:lnTo>
                  <a:lnTo>
                    <a:pt x="7451" y="3104"/>
                  </a:lnTo>
                  <a:lnTo>
                    <a:pt x="4346" y="3104"/>
                  </a:lnTo>
                  <a:lnTo>
                    <a:pt x="0" y="15833"/>
                  </a:lnTo>
                  <a:lnTo>
                    <a:pt x="6209" y="20179"/>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68" name="Freeform: Shape 260">
              <a:extLst>
                <a:ext uri="{FF2B5EF4-FFF2-40B4-BE49-F238E27FC236}">
                  <a16:creationId xmlns:a16="http://schemas.microsoft.com/office/drawing/2014/main" id="{E9612DF7-B1E7-5947-C624-F088A234DD23}"/>
                </a:ext>
              </a:extLst>
            </p:cNvPr>
            <p:cNvSpPr/>
            <p:nvPr/>
          </p:nvSpPr>
          <p:spPr>
            <a:xfrm>
              <a:off x="4024251" y="4593825"/>
              <a:ext cx="12418" cy="15522"/>
            </a:xfrm>
            <a:custGeom>
              <a:avLst/>
              <a:gdLst>
                <a:gd name="connsiteX0" fmla="*/ 4967 w 12417"/>
                <a:gd name="connsiteY0" fmla="*/ 17075 h 15522"/>
                <a:gd name="connsiteX1" fmla="*/ 7140 w 12417"/>
                <a:gd name="connsiteY1" fmla="*/ 14901 h 15522"/>
                <a:gd name="connsiteX2" fmla="*/ 8072 w 12417"/>
                <a:gd name="connsiteY2" fmla="*/ 14901 h 15522"/>
                <a:gd name="connsiteX3" fmla="*/ 10245 w 12417"/>
                <a:gd name="connsiteY3" fmla="*/ 12728 h 15522"/>
                <a:gd name="connsiteX4" fmla="*/ 12418 w 12417"/>
                <a:gd name="connsiteY4" fmla="*/ 10555 h 15522"/>
                <a:gd name="connsiteX5" fmla="*/ 14591 w 12417"/>
                <a:gd name="connsiteY5" fmla="*/ 9624 h 15522"/>
                <a:gd name="connsiteX6" fmla="*/ 14591 w 12417"/>
                <a:gd name="connsiteY6" fmla="*/ 7451 h 15522"/>
                <a:gd name="connsiteX7" fmla="*/ 14591 w 12417"/>
                <a:gd name="connsiteY7" fmla="*/ 5278 h 15522"/>
                <a:gd name="connsiteX8" fmla="*/ 10245 w 12417"/>
                <a:gd name="connsiteY8" fmla="*/ 5278 h 15522"/>
                <a:gd name="connsiteX9" fmla="*/ 8072 w 12417"/>
                <a:gd name="connsiteY9" fmla="*/ 3415 h 15522"/>
                <a:gd name="connsiteX10" fmla="*/ 7140 w 12417"/>
                <a:gd name="connsiteY10" fmla="*/ 2173 h 15522"/>
                <a:gd name="connsiteX11" fmla="*/ 3104 w 12417"/>
                <a:gd name="connsiteY11" fmla="*/ 0 h 15522"/>
                <a:gd name="connsiteX12" fmla="*/ 931 w 12417"/>
                <a:gd name="connsiteY12" fmla="*/ 5278 h 15522"/>
                <a:gd name="connsiteX13" fmla="*/ 0 w 12417"/>
                <a:gd name="connsiteY13" fmla="*/ 7451 h 15522"/>
                <a:gd name="connsiteX14" fmla="*/ 0 w 12417"/>
                <a:gd name="connsiteY14" fmla="*/ 10555 h 15522"/>
                <a:gd name="connsiteX15" fmla="*/ 0 w 12417"/>
                <a:gd name="connsiteY15" fmla="*/ 17075 h 15522"/>
                <a:gd name="connsiteX16" fmla="*/ 3104 w 12417"/>
                <a:gd name="connsiteY16" fmla="*/ 17075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17" h="15522">
                  <a:moveTo>
                    <a:pt x="4967" y="17075"/>
                  </a:moveTo>
                  <a:lnTo>
                    <a:pt x="7140" y="14901"/>
                  </a:lnTo>
                  <a:lnTo>
                    <a:pt x="8072" y="14901"/>
                  </a:lnTo>
                  <a:lnTo>
                    <a:pt x="10245" y="12728"/>
                  </a:lnTo>
                  <a:lnTo>
                    <a:pt x="12418" y="10555"/>
                  </a:lnTo>
                  <a:lnTo>
                    <a:pt x="14591" y="9624"/>
                  </a:lnTo>
                  <a:lnTo>
                    <a:pt x="14591" y="7451"/>
                  </a:lnTo>
                  <a:lnTo>
                    <a:pt x="14591" y="5278"/>
                  </a:lnTo>
                  <a:lnTo>
                    <a:pt x="10245" y="5278"/>
                  </a:lnTo>
                  <a:lnTo>
                    <a:pt x="8072" y="3415"/>
                  </a:lnTo>
                  <a:lnTo>
                    <a:pt x="7140" y="2173"/>
                  </a:lnTo>
                  <a:lnTo>
                    <a:pt x="3104" y="0"/>
                  </a:lnTo>
                  <a:lnTo>
                    <a:pt x="931" y="5278"/>
                  </a:lnTo>
                  <a:lnTo>
                    <a:pt x="0" y="7451"/>
                  </a:lnTo>
                  <a:lnTo>
                    <a:pt x="0" y="10555"/>
                  </a:lnTo>
                  <a:lnTo>
                    <a:pt x="0" y="17075"/>
                  </a:lnTo>
                  <a:lnTo>
                    <a:pt x="3104" y="17075"/>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69" name="Freeform: Shape 261">
              <a:extLst>
                <a:ext uri="{FF2B5EF4-FFF2-40B4-BE49-F238E27FC236}">
                  <a16:creationId xmlns:a16="http://schemas.microsoft.com/office/drawing/2014/main" id="{935C0A74-EED7-5FF9-0B7C-FC2302699F99}"/>
                </a:ext>
              </a:extLst>
            </p:cNvPr>
            <p:cNvSpPr/>
            <p:nvPr/>
          </p:nvSpPr>
          <p:spPr>
            <a:xfrm>
              <a:off x="3970854" y="4639150"/>
              <a:ext cx="21731" cy="27940"/>
            </a:xfrm>
            <a:custGeom>
              <a:avLst/>
              <a:gdLst>
                <a:gd name="connsiteX0" fmla="*/ 2173 w 21731"/>
                <a:gd name="connsiteY0" fmla="*/ 13660 h 27940"/>
                <a:gd name="connsiteX1" fmla="*/ 2173 w 21731"/>
                <a:gd name="connsiteY1" fmla="*/ 14591 h 27940"/>
                <a:gd name="connsiteX2" fmla="*/ 2173 w 21731"/>
                <a:gd name="connsiteY2" fmla="*/ 16764 h 27940"/>
                <a:gd name="connsiteX3" fmla="*/ 0 w 21731"/>
                <a:gd name="connsiteY3" fmla="*/ 21110 h 27940"/>
                <a:gd name="connsiteX4" fmla="*/ 2173 w 21731"/>
                <a:gd name="connsiteY4" fmla="*/ 22042 h 27940"/>
                <a:gd name="connsiteX5" fmla="*/ 2173 w 21731"/>
                <a:gd name="connsiteY5" fmla="*/ 24215 h 27940"/>
                <a:gd name="connsiteX6" fmla="*/ 3104 w 21731"/>
                <a:gd name="connsiteY6" fmla="*/ 24215 h 27940"/>
                <a:gd name="connsiteX7" fmla="*/ 3104 w 21731"/>
                <a:gd name="connsiteY7" fmla="*/ 28251 h 27940"/>
                <a:gd name="connsiteX8" fmla="*/ 9624 w 21731"/>
                <a:gd name="connsiteY8" fmla="*/ 28251 h 27940"/>
                <a:gd name="connsiteX9" fmla="*/ 14591 w 21731"/>
                <a:gd name="connsiteY9" fmla="*/ 26388 h 27940"/>
                <a:gd name="connsiteX10" fmla="*/ 16764 w 21731"/>
                <a:gd name="connsiteY10" fmla="*/ 26388 h 27940"/>
                <a:gd name="connsiteX11" fmla="*/ 19869 w 21731"/>
                <a:gd name="connsiteY11" fmla="*/ 24215 h 27940"/>
                <a:gd name="connsiteX12" fmla="*/ 24215 w 21731"/>
                <a:gd name="connsiteY12" fmla="*/ 24215 h 27940"/>
                <a:gd name="connsiteX13" fmla="*/ 22042 w 21731"/>
                <a:gd name="connsiteY13" fmla="*/ 16764 h 27940"/>
                <a:gd name="connsiteX14" fmla="*/ 17695 w 21731"/>
                <a:gd name="connsiteY14" fmla="*/ 9313 h 27940"/>
                <a:gd name="connsiteX15" fmla="*/ 12728 w 21731"/>
                <a:gd name="connsiteY15" fmla="*/ 4346 h 27940"/>
                <a:gd name="connsiteX16" fmla="*/ 7451 w 21731"/>
                <a:gd name="connsiteY16" fmla="*/ 0 h 27940"/>
                <a:gd name="connsiteX17" fmla="*/ 3104 w 21731"/>
                <a:gd name="connsiteY17" fmla="*/ 11487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31" h="27940">
                  <a:moveTo>
                    <a:pt x="2173" y="13660"/>
                  </a:moveTo>
                  <a:lnTo>
                    <a:pt x="2173" y="14591"/>
                  </a:lnTo>
                  <a:lnTo>
                    <a:pt x="2173" y="16764"/>
                  </a:lnTo>
                  <a:lnTo>
                    <a:pt x="0" y="21110"/>
                  </a:lnTo>
                  <a:lnTo>
                    <a:pt x="2173" y="22042"/>
                  </a:lnTo>
                  <a:lnTo>
                    <a:pt x="2173" y="24215"/>
                  </a:lnTo>
                  <a:lnTo>
                    <a:pt x="3104" y="24215"/>
                  </a:lnTo>
                  <a:lnTo>
                    <a:pt x="3104" y="28251"/>
                  </a:lnTo>
                  <a:lnTo>
                    <a:pt x="9624" y="28251"/>
                  </a:lnTo>
                  <a:lnTo>
                    <a:pt x="14591" y="26388"/>
                  </a:lnTo>
                  <a:lnTo>
                    <a:pt x="16764" y="26388"/>
                  </a:lnTo>
                  <a:lnTo>
                    <a:pt x="19869" y="24215"/>
                  </a:lnTo>
                  <a:lnTo>
                    <a:pt x="24215" y="24215"/>
                  </a:lnTo>
                  <a:lnTo>
                    <a:pt x="22042" y="16764"/>
                  </a:lnTo>
                  <a:lnTo>
                    <a:pt x="17695" y="9313"/>
                  </a:lnTo>
                  <a:lnTo>
                    <a:pt x="12728" y="4346"/>
                  </a:lnTo>
                  <a:lnTo>
                    <a:pt x="7451" y="0"/>
                  </a:lnTo>
                  <a:lnTo>
                    <a:pt x="3104" y="11487"/>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70" name="Freeform: Shape 262">
              <a:extLst>
                <a:ext uri="{FF2B5EF4-FFF2-40B4-BE49-F238E27FC236}">
                  <a16:creationId xmlns:a16="http://schemas.microsoft.com/office/drawing/2014/main" id="{C0B9B5A2-0268-C258-7792-71CE7F3A2063}"/>
                </a:ext>
              </a:extLst>
            </p:cNvPr>
            <p:cNvSpPr/>
            <p:nvPr/>
          </p:nvSpPr>
          <p:spPr>
            <a:xfrm>
              <a:off x="7159753" y="4855531"/>
              <a:ext cx="43462" cy="189372"/>
            </a:xfrm>
            <a:custGeom>
              <a:avLst/>
              <a:gdLst>
                <a:gd name="connsiteX0" fmla="*/ 44704 w 43462"/>
                <a:gd name="connsiteY0" fmla="*/ 130077 h 189371"/>
                <a:gd name="connsiteX1" fmla="*/ 39427 w 43462"/>
                <a:gd name="connsiteY1" fmla="*/ 108035 h 189371"/>
                <a:gd name="connsiteX2" fmla="*/ 30113 w 43462"/>
                <a:gd name="connsiteY2" fmla="*/ 88167 h 189371"/>
                <a:gd name="connsiteX3" fmla="*/ 24836 w 43462"/>
                <a:gd name="connsiteY3" fmla="*/ 70471 h 189371"/>
                <a:gd name="connsiteX4" fmla="*/ 21731 w 43462"/>
                <a:gd name="connsiteY4" fmla="*/ 51534 h 189371"/>
                <a:gd name="connsiteX5" fmla="*/ 21731 w 43462"/>
                <a:gd name="connsiteY5" fmla="*/ 35701 h 189371"/>
                <a:gd name="connsiteX6" fmla="*/ 21731 w 43462"/>
                <a:gd name="connsiteY6" fmla="*/ 18937 h 189371"/>
                <a:gd name="connsiteX7" fmla="*/ 15522 w 43462"/>
                <a:gd name="connsiteY7" fmla="*/ 6209 h 189371"/>
                <a:gd name="connsiteX8" fmla="*/ 15522 w 43462"/>
                <a:gd name="connsiteY8" fmla="*/ 4036 h 189371"/>
                <a:gd name="connsiteX9" fmla="*/ 14591 w 43462"/>
                <a:gd name="connsiteY9" fmla="*/ 4036 h 189371"/>
                <a:gd name="connsiteX10" fmla="*/ 14591 w 43462"/>
                <a:gd name="connsiteY10" fmla="*/ 2173 h 189371"/>
                <a:gd name="connsiteX11" fmla="*/ 12418 w 43462"/>
                <a:gd name="connsiteY11" fmla="*/ 0 h 189371"/>
                <a:gd name="connsiteX12" fmla="*/ 10245 w 43462"/>
                <a:gd name="connsiteY12" fmla="*/ 7451 h 189371"/>
                <a:gd name="connsiteX13" fmla="*/ 9313 w 43462"/>
                <a:gd name="connsiteY13" fmla="*/ 13660 h 189371"/>
                <a:gd name="connsiteX14" fmla="*/ 7140 w 43462"/>
                <a:gd name="connsiteY14" fmla="*/ 16764 h 189371"/>
                <a:gd name="connsiteX15" fmla="*/ 5278 w 43462"/>
                <a:gd name="connsiteY15" fmla="*/ 21110 h 189371"/>
                <a:gd name="connsiteX16" fmla="*/ 3104 w 43462"/>
                <a:gd name="connsiteY16" fmla="*/ 24215 h 189371"/>
                <a:gd name="connsiteX17" fmla="*/ 0 w 43462"/>
                <a:gd name="connsiteY17" fmla="*/ 29492 h 189371"/>
                <a:gd name="connsiteX18" fmla="*/ 0 w 43462"/>
                <a:gd name="connsiteY18" fmla="*/ 70471 h 189371"/>
                <a:gd name="connsiteX19" fmla="*/ 3104 w 43462"/>
                <a:gd name="connsiteY19" fmla="*/ 85993 h 189371"/>
                <a:gd name="connsiteX20" fmla="*/ 3104 w 43462"/>
                <a:gd name="connsiteY20" fmla="*/ 110208 h 189371"/>
                <a:gd name="connsiteX21" fmla="*/ 3104 w 43462"/>
                <a:gd name="connsiteY21" fmla="*/ 136596 h 189371"/>
                <a:gd name="connsiteX22" fmla="*/ 3104 w 43462"/>
                <a:gd name="connsiteY22" fmla="*/ 159569 h 189371"/>
                <a:gd name="connsiteX23" fmla="*/ 5278 w 43462"/>
                <a:gd name="connsiteY23" fmla="*/ 180679 h 189371"/>
                <a:gd name="connsiteX24" fmla="*/ 9313 w 43462"/>
                <a:gd name="connsiteY24" fmla="*/ 191235 h 189371"/>
                <a:gd name="connsiteX25" fmla="*/ 12418 w 43462"/>
                <a:gd name="connsiteY25" fmla="*/ 189061 h 189371"/>
                <a:gd name="connsiteX26" fmla="*/ 14591 w 43462"/>
                <a:gd name="connsiteY26" fmla="*/ 189061 h 189371"/>
                <a:gd name="connsiteX27" fmla="*/ 19869 w 43462"/>
                <a:gd name="connsiteY27" fmla="*/ 186888 h 189371"/>
                <a:gd name="connsiteX28" fmla="*/ 22973 w 43462"/>
                <a:gd name="connsiteY28" fmla="*/ 186888 h 189371"/>
                <a:gd name="connsiteX29" fmla="*/ 29182 w 43462"/>
                <a:gd name="connsiteY29" fmla="*/ 186888 h 189371"/>
                <a:gd name="connsiteX30" fmla="*/ 24836 w 43462"/>
                <a:gd name="connsiteY30" fmla="*/ 169193 h 189371"/>
                <a:gd name="connsiteX31" fmla="*/ 22973 w 43462"/>
                <a:gd name="connsiteY31" fmla="*/ 156465 h 189371"/>
                <a:gd name="connsiteX32" fmla="*/ 19869 w 43462"/>
                <a:gd name="connsiteY32" fmla="*/ 143736 h 189371"/>
                <a:gd name="connsiteX33" fmla="*/ 19869 w 43462"/>
                <a:gd name="connsiteY33" fmla="*/ 126972 h 18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462" h="189371">
                  <a:moveTo>
                    <a:pt x="44704" y="130077"/>
                  </a:moveTo>
                  <a:lnTo>
                    <a:pt x="39427" y="108035"/>
                  </a:lnTo>
                  <a:lnTo>
                    <a:pt x="30113" y="88167"/>
                  </a:lnTo>
                  <a:lnTo>
                    <a:pt x="24836" y="70471"/>
                  </a:lnTo>
                  <a:lnTo>
                    <a:pt x="21731" y="51534"/>
                  </a:lnTo>
                  <a:lnTo>
                    <a:pt x="21731" y="35701"/>
                  </a:lnTo>
                  <a:lnTo>
                    <a:pt x="21731" y="18937"/>
                  </a:lnTo>
                  <a:lnTo>
                    <a:pt x="15522" y="6209"/>
                  </a:lnTo>
                  <a:lnTo>
                    <a:pt x="15522" y="4036"/>
                  </a:lnTo>
                  <a:lnTo>
                    <a:pt x="14591" y="4036"/>
                  </a:lnTo>
                  <a:lnTo>
                    <a:pt x="14591" y="2173"/>
                  </a:lnTo>
                  <a:lnTo>
                    <a:pt x="12418" y="0"/>
                  </a:lnTo>
                  <a:lnTo>
                    <a:pt x="10245" y="7451"/>
                  </a:lnTo>
                  <a:lnTo>
                    <a:pt x="9313" y="13660"/>
                  </a:lnTo>
                  <a:lnTo>
                    <a:pt x="7140" y="16764"/>
                  </a:lnTo>
                  <a:lnTo>
                    <a:pt x="5278" y="21110"/>
                  </a:lnTo>
                  <a:lnTo>
                    <a:pt x="3104" y="24215"/>
                  </a:lnTo>
                  <a:lnTo>
                    <a:pt x="0" y="29492"/>
                  </a:lnTo>
                  <a:lnTo>
                    <a:pt x="0" y="70471"/>
                  </a:lnTo>
                  <a:lnTo>
                    <a:pt x="3104" y="85993"/>
                  </a:lnTo>
                  <a:lnTo>
                    <a:pt x="3104" y="110208"/>
                  </a:lnTo>
                  <a:lnTo>
                    <a:pt x="3104" y="136596"/>
                  </a:lnTo>
                  <a:lnTo>
                    <a:pt x="3104" y="159569"/>
                  </a:lnTo>
                  <a:lnTo>
                    <a:pt x="5278" y="180679"/>
                  </a:lnTo>
                  <a:lnTo>
                    <a:pt x="9313" y="191235"/>
                  </a:lnTo>
                  <a:lnTo>
                    <a:pt x="12418" y="189061"/>
                  </a:lnTo>
                  <a:lnTo>
                    <a:pt x="14591" y="189061"/>
                  </a:lnTo>
                  <a:lnTo>
                    <a:pt x="19869" y="186888"/>
                  </a:lnTo>
                  <a:lnTo>
                    <a:pt x="22973" y="186888"/>
                  </a:lnTo>
                  <a:lnTo>
                    <a:pt x="29182" y="186888"/>
                  </a:lnTo>
                  <a:lnTo>
                    <a:pt x="24836" y="169193"/>
                  </a:lnTo>
                  <a:lnTo>
                    <a:pt x="22973" y="156465"/>
                  </a:lnTo>
                  <a:lnTo>
                    <a:pt x="19869" y="143736"/>
                  </a:lnTo>
                  <a:lnTo>
                    <a:pt x="19869" y="126972"/>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71" name="Freeform: Shape 263">
              <a:extLst>
                <a:ext uri="{FF2B5EF4-FFF2-40B4-BE49-F238E27FC236}">
                  <a16:creationId xmlns:a16="http://schemas.microsoft.com/office/drawing/2014/main" id="{C38B11B6-A6DB-F018-F01D-CC13F497CE12}"/>
                </a:ext>
              </a:extLst>
            </p:cNvPr>
            <p:cNvSpPr/>
            <p:nvPr/>
          </p:nvSpPr>
          <p:spPr>
            <a:xfrm>
              <a:off x="3223922" y="4869190"/>
              <a:ext cx="34149" cy="43462"/>
            </a:xfrm>
            <a:custGeom>
              <a:avLst/>
              <a:gdLst>
                <a:gd name="connsiteX0" fmla="*/ 29182 w 34149"/>
                <a:gd name="connsiteY0" fmla="*/ 17695 h 43462"/>
                <a:gd name="connsiteX1" fmla="*/ 27009 w 34149"/>
                <a:gd name="connsiteY1" fmla="*/ 3104 h 43462"/>
                <a:gd name="connsiteX2" fmla="*/ 19558 w 34149"/>
                <a:gd name="connsiteY2" fmla="*/ 3104 h 43462"/>
                <a:gd name="connsiteX3" fmla="*/ 14591 w 34149"/>
                <a:gd name="connsiteY3" fmla="*/ 3104 h 43462"/>
                <a:gd name="connsiteX4" fmla="*/ 10245 w 34149"/>
                <a:gd name="connsiteY4" fmla="*/ 931 h 43462"/>
                <a:gd name="connsiteX5" fmla="*/ 7140 w 34149"/>
                <a:gd name="connsiteY5" fmla="*/ 0 h 43462"/>
                <a:gd name="connsiteX6" fmla="*/ 0 w 34149"/>
                <a:gd name="connsiteY6" fmla="*/ 0 h 43462"/>
                <a:gd name="connsiteX7" fmla="*/ 0 w 34149"/>
                <a:gd name="connsiteY7" fmla="*/ 5278 h 43462"/>
                <a:gd name="connsiteX8" fmla="*/ 0 w 34149"/>
                <a:gd name="connsiteY8" fmla="*/ 8382 h 43462"/>
                <a:gd name="connsiteX9" fmla="*/ 931 w 34149"/>
                <a:gd name="connsiteY9" fmla="*/ 12728 h 43462"/>
                <a:gd name="connsiteX10" fmla="*/ 3104 w 34149"/>
                <a:gd name="connsiteY10" fmla="*/ 15833 h 43462"/>
                <a:gd name="connsiteX11" fmla="*/ 7140 w 34149"/>
                <a:gd name="connsiteY11" fmla="*/ 22042 h 43462"/>
                <a:gd name="connsiteX12" fmla="*/ 10245 w 34149"/>
                <a:gd name="connsiteY12" fmla="*/ 27319 h 43462"/>
                <a:gd name="connsiteX13" fmla="*/ 14591 w 34149"/>
                <a:gd name="connsiteY13" fmla="*/ 30424 h 43462"/>
                <a:gd name="connsiteX14" fmla="*/ 19558 w 34149"/>
                <a:gd name="connsiteY14" fmla="*/ 34770 h 43462"/>
                <a:gd name="connsiteX15" fmla="*/ 22973 w 34149"/>
                <a:gd name="connsiteY15" fmla="*/ 37874 h 43462"/>
                <a:gd name="connsiteX16" fmla="*/ 27009 w 34149"/>
                <a:gd name="connsiteY16" fmla="*/ 44083 h 43462"/>
                <a:gd name="connsiteX17" fmla="*/ 34149 w 34149"/>
                <a:gd name="connsiteY17" fmla="*/ 44083 h 43462"/>
                <a:gd name="connsiteX18" fmla="*/ 32286 w 34149"/>
                <a:gd name="connsiteY18" fmla="*/ 29492 h 4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49" h="43462">
                  <a:moveTo>
                    <a:pt x="29182" y="17695"/>
                  </a:moveTo>
                  <a:lnTo>
                    <a:pt x="27009" y="3104"/>
                  </a:lnTo>
                  <a:lnTo>
                    <a:pt x="19558" y="3104"/>
                  </a:lnTo>
                  <a:lnTo>
                    <a:pt x="14591" y="3104"/>
                  </a:lnTo>
                  <a:lnTo>
                    <a:pt x="10245" y="931"/>
                  </a:lnTo>
                  <a:lnTo>
                    <a:pt x="7140" y="0"/>
                  </a:lnTo>
                  <a:lnTo>
                    <a:pt x="0" y="0"/>
                  </a:lnTo>
                  <a:lnTo>
                    <a:pt x="0" y="5278"/>
                  </a:lnTo>
                  <a:lnTo>
                    <a:pt x="0" y="8382"/>
                  </a:lnTo>
                  <a:lnTo>
                    <a:pt x="931" y="12728"/>
                  </a:lnTo>
                  <a:lnTo>
                    <a:pt x="3104" y="15833"/>
                  </a:lnTo>
                  <a:lnTo>
                    <a:pt x="7140" y="22042"/>
                  </a:lnTo>
                  <a:lnTo>
                    <a:pt x="10245" y="27319"/>
                  </a:lnTo>
                  <a:lnTo>
                    <a:pt x="14591" y="30424"/>
                  </a:lnTo>
                  <a:lnTo>
                    <a:pt x="19558" y="34770"/>
                  </a:lnTo>
                  <a:lnTo>
                    <a:pt x="22973" y="37874"/>
                  </a:lnTo>
                  <a:lnTo>
                    <a:pt x="27009" y="44083"/>
                  </a:lnTo>
                  <a:lnTo>
                    <a:pt x="34149" y="44083"/>
                  </a:lnTo>
                  <a:lnTo>
                    <a:pt x="32286" y="29492"/>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72" name="Freeform: Shape 264">
              <a:extLst>
                <a:ext uri="{FF2B5EF4-FFF2-40B4-BE49-F238E27FC236}">
                  <a16:creationId xmlns:a16="http://schemas.microsoft.com/office/drawing/2014/main" id="{8030BA60-EF64-551F-99CE-D3328F7A6EDE}"/>
                </a:ext>
              </a:extLst>
            </p:cNvPr>
            <p:cNvSpPr/>
            <p:nvPr/>
          </p:nvSpPr>
          <p:spPr>
            <a:xfrm>
              <a:off x="5439263" y="4744081"/>
              <a:ext cx="18627" cy="18627"/>
            </a:xfrm>
            <a:custGeom>
              <a:avLst/>
              <a:gdLst>
                <a:gd name="connsiteX0" fmla="*/ 931 w 18626"/>
                <a:gd name="connsiteY0" fmla="*/ 3104 h 18626"/>
                <a:gd name="connsiteX1" fmla="*/ 0 w 18626"/>
                <a:gd name="connsiteY1" fmla="*/ 7451 h 18626"/>
                <a:gd name="connsiteX2" fmla="*/ 0 w 18626"/>
                <a:gd name="connsiteY2" fmla="*/ 9624 h 18626"/>
                <a:gd name="connsiteX3" fmla="*/ 0 w 18626"/>
                <a:gd name="connsiteY3" fmla="*/ 12728 h 18626"/>
                <a:gd name="connsiteX4" fmla="*/ 0 w 18626"/>
                <a:gd name="connsiteY4" fmla="*/ 16764 h 18626"/>
                <a:gd name="connsiteX5" fmla="*/ 931 w 18626"/>
                <a:gd name="connsiteY5" fmla="*/ 16764 h 18626"/>
                <a:gd name="connsiteX6" fmla="*/ 3104 w 18626"/>
                <a:gd name="connsiteY6" fmla="*/ 18006 h 18626"/>
                <a:gd name="connsiteX7" fmla="*/ 5278 w 18626"/>
                <a:gd name="connsiteY7" fmla="*/ 18006 h 18626"/>
                <a:gd name="connsiteX8" fmla="*/ 8382 w 18626"/>
                <a:gd name="connsiteY8" fmla="*/ 20179 h 18626"/>
                <a:gd name="connsiteX9" fmla="*/ 10555 w 18626"/>
                <a:gd name="connsiteY9" fmla="*/ 16764 h 18626"/>
                <a:gd name="connsiteX10" fmla="*/ 14591 w 18626"/>
                <a:gd name="connsiteY10" fmla="*/ 14901 h 18626"/>
                <a:gd name="connsiteX11" fmla="*/ 15522 w 18626"/>
                <a:gd name="connsiteY11" fmla="*/ 12728 h 18626"/>
                <a:gd name="connsiteX12" fmla="*/ 19869 w 18626"/>
                <a:gd name="connsiteY12" fmla="*/ 12728 h 18626"/>
                <a:gd name="connsiteX13" fmla="*/ 19869 w 18626"/>
                <a:gd name="connsiteY13" fmla="*/ 7451 h 18626"/>
                <a:gd name="connsiteX14" fmla="*/ 5278 w 18626"/>
                <a:gd name="connsiteY14" fmla="*/ 0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6" h="18626">
                  <a:moveTo>
                    <a:pt x="931" y="3104"/>
                  </a:moveTo>
                  <a:lnTo>
                    <a:pt x="0" y="7451"/>
                  </a:lnTo>
                  <a:lnTo>
                    <a:pt x="0" y="9624"/>
                  </a:lnTo>
                  <a:lnTo>
                    <a:pt x="0" y="12728"/>
                  </a:lnTo>
                  <a:lnTo>
                    <a:pt x="0" y="16764"/>
                  </a:lnTo>
                  <a:lnTo>
                    <a:pt x="931" y="16764"/>
                  </a:lnTo>
                  <a:lnTo>
                    <a:pt x="3104" y="18006"/>
                  </a:lnTo>
                  <a:lnTo>
                    <a:pt x="5278" y="18006"/>
                  </a:lnTo>
                  <a:lnTo>
                    <a:pt x="8382" y="20179"/>
                  </a:lnTo>
                  <a:lnTo>
                    <a:pt x="10555" y="16764"/>
                  </a:lnTo>
                  <a:lnTo>
                    <a:pt x="14591" y="14901"/>
                  </a:lnTo>
                  <a:lnTo>
                    <a:pt x="15522" y="12728"/>
                  </a:lnTo>
                  <a:lnTo>
                    <a:pt x="19869" y="12728"/>
                  </a:lnTo>
                  <a:lnTo>
                    <a:pt x="19869" y="7451"/>
                  </a:lnTo>
                  <a:lnTo>
                    <a:pt x="5278"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73" name="Freeform: Shape 265">
              <a:extLst>
                <a:ext uri="{FF2B5EF4-FFF2-40B4-BE49-F238E27FC236}">
                  <a16:creationId xmlns:a16="http://schemas.microsoft.com/office/drawing/2014/main" id="{0E79BC0A-2DFF-6A47-F8B1-8DB4C63A43E3}"/>
                </a:ext>
              </a:extLst>
            </p:cNvPr>
            <p:cNvSpPr/>
            <p:nvPr/>
          </p:nvSpPr>
          <p:spPr>
            <a:xfrm>
              <a:off x="5039098" y="4734767"/>
              <a:ext cx="111760" cy="217312"/>
            </a:xfrm>
            <a:custGeom>
              <a:avLst/>
              <a:gdLst>
                <a:gd name="connsiteX0" fmla="*/ 103068 w 111760"/>
                <a:gd name="connsiteY0" fmla="*/ 141874 h 217312"/>
                <a:gd name="connsiteX1" fmla="*/ 93755 w 111760"/>
                <a:gd name="connsiteY1" fmla="*/ 122937 h 217312"/>
                <a:gd name="connsiteX2" fmla="*/ 83510 w 111760"/>
                <a:gd name="connsiteY2" fmla="*/ 106173 h 217312"/>
                <a:gd name="connsiteX3" fmla="*/ 70782 w 111760"/>
                <a:gd name="connsiteY3" fmla="*/ 92513 h 217312"/>
                <a:gd name="connsiteX4" fmla="*/ 61468 w 111760"/>
                <a:gd name="connsiteY4" fmla="*/ 78853 h 217312"/>
                <a:gd name="connsiteX5" fmla="*/ 52155 w 111760"/>
                <a:gd name="connsiteY5" fmla="*/ 70471 h 217312"/>
                <a:gd name="connsiteX6" fmla="*/ 56191 w 111760"/>
                <a:gd name="connsiteY6" fmla="*/ 63021 h 217312"/>
                <a:gd name="connsiteX7" fmla="*/ 61468 w 111760"/>
                <a:gd name="connsiteY7" fmla="*/ 53397 h 217312"/>
                <a:gd name="connsiteX8" fmla="*/ 64573 w 111760"/>
                <a:gd name="connsiteY8" fmla="*/ 41910 h 217312"/>
                <a:gd name="connsiteX9" fmla="*/ 59295 w 111760"/>
                <a:gd name="connsiteY9" fmla="*/ 29492 h 217312"/>
                <a:gd name="connsiteX10" fmla="*/ 59295 w 111760"/>
                <a:gd name="connsiteY10" fmla="*/ 22042 h 217312"/>
                <a:gd name="connsiteX11" fmla="*/ 54328 w 111760"/>
                <a:gd name="connsiteY11" fmla="*/ 22042 h 217312"/>
                <a:gd name="connsiteX12" fmla="*/ 49982 w 111760"/>
                <a:gd name="connsiteY12" fmla="*/ 24215 h 217312"/>
                <a:gd name="connsiteX13" fmla="*/ 49051 w 111760"/>
                <a:gd name="connsiteY13" fmla="*/ 26078 h 217312"/>
                <a:gd name="connsiteX14" fmla="*/ 44704 w 111760"/>
                <a:gd name="connsiteY14" fmla="*/ 29492 h 217312"/>
                <a:gd name="connsiteX15" fmla="*/ 35391 w 111760"/>
                <a:gd name="connsiteY15" fmla="*/ 29492 h 217312"/>
                <a:gd name="connsiteX16" fmla="*/ 39737 w 111760"/>
                <a:gd name="connsiteY16" fmla="*/ 24215 h 217312"/>
                <a:gd name="connsiteX17" fmla="*/ 42842 w 111760"/>
                <a:gd name="connsiteY17" fmla="*/ 18937 h 217312"/>
                <a:gd name="connsiteX18" fmla="*/ 44704 w 111760"/>
                <a:gd name="connsiteY18" fmla="*/ 12418 h 217312"/>
                <a:gd name="connsiteX19" fmla="*/ 49051 w 111760"/>
                <a:gd name="connsiteY19" fmla="*/ 5278 h 217312"/>
                <a:gd name="connsiteX20" fmla="*/ 34460 w 111760"/>
                <a:gd name="connsiteY20" fmla="*/ 2173 h 217312"/>
                <a:gd name="connsiteX21" fmla="*/ 15522 w 111760"/>
                <a:gd name="connsiteY21" fmla="*/ 0 h 217312"/>
                <a:gd name="connsiteX22" fmla="*/ 14591 w 111760"/>
                <a:gd name="connsiteY22" fmla="*/ 16764 h 217312"/>
                <a:gd name="connsiteX23" fmla="*/ 8382 w 111760"/>
                <a:gd name="connsiteY23" fmla="*/ 27319 h 217312"/>
                <a:gd name="connsiteX24" fmla="*/ 3104 w 111760"/>
                <a:gd name="connsiteY24" fmla="*/ 36633 h 217312"/>
                <a:gd name="connsiteX25" fmla="*/ 0 w 111760"/>
                <a:gd name="connsiteY25" fmla="*/ 46257 h 217312"/>
                <a:gd name="connsiteX26" fmla="*/ 931 w 111760"/>
                <a:gd name="connsiteY26" fmla="*/ 58674 h 217312"/>
                <a:gd name="connsiteX27" fmla="*/ 5278 w 111760"/>
                <a:gd name="connsiteY27" fmla="*/ 75438 h 217312"/>
                <a:gd name="connsiteX28" fmla="*/ 8382 w 111760"/>
                <a:gd name="connsiteY28" fmla="*/ 93444 h 217312"/>
                <a:gd name="connsiteX29" fmla="*/ 10555 w 111760"/>
                <a:gd name="connsiteY29" fmla="*/ 92513 h 217312"/>
                <a:gd name="connsiteX30" fmla="*/ 12418 w 111760"/>
                <a:gd name="connsiteY30" fmla="*/ 90340 h 217312"/>
                <a:gd name="connsiteX31" fmla="*/ 14591 w 111760"/>
                <a:gd name="connsiteY31" fmla="*/ 90340 h 217312"/>
                <a:gd name="connsiteX32" fmla="*/ 14591 w 111760"/>
                <a:gd name="connsiteY32" fmla="*/ 88167 h 217312"/>
                <a:gd name="connsiteX33" fmla="*/ 14591 w 111760"/>
                <a:gd name="connsiteY33" fmla="*/ 85994 h 217312"/>
                <a:gd name="connsiteX34" fmla="*/ 15522 w 111760"/>
                <a:gd name="connsiteY34" fmla="*/ 82889 h 217312"/>
                <a:gd name="connsiteX35" fmla="*/ 19869 w 111760"/>
                <a:gd name="connsiteY35" fmla="*/ 82889 h 217312"/>
                <a:gd name="connsiteX36" fmla="*/ 19869 w 111760"/>
                <a:gd name="connsiteY36" fmla="*/ 85994 h 217312"/>
                <a:gd name="connsiteX37" fmla="*/ 19869 w 111760"/>
                <a:gd name="connsiteY37" fmla="*/ 88167 h 217312"/>
                <a:gd name="connsiteX38" fmla="*/ 17695 w 111760"/>
                <a:gd name="connsiteY38" fmla="*/ 90340 h 217312"/>
                <a:gd name="connsiteX39" fmla="*/ 17695 w 111760"/>
                <a:gd name="connsiteY39" fmla="*/ 92513 h 217312"/>
                <a:gd name="connsiteX40" fmla="*/ 15522 w 111760"/>
                <a:gd name="connsiteY40" fmla="*/ 93444 h 217312"/>
                <a:gd name="connsiteX41" fmla="*/ 17695 w 111760"/>
                <a:gd name="connsiteY41" fmla="*/ 97480 h 217312"/>
                <a:gd name="connsiteX42" fmla="*/ 17695 w 111760"/>
                <a:gd name="connsiteY42" fmla="*/ 100895 h 217312"/>
                <a:gd name="connsiteX43" fmla="*/ 17695 w 111760"/>
                <a:gd name="connsiteY43" fmla="*/ 102758 h 217312"/>
                <a:gd name="connsiteX44" fmla="*/ 19869 w 111760"/>
                <a:gd name="connsiteY44" fmla="*/ 104931 h 217312"/>
                <a:gd name="connsiteX45" fmla="*/ 19869 w 111760"/>
                <a:gd name="connsiteY45" fmla="*/ 106173 h 217312"/>
                <a:gd name="connsiteX46" fmla="*/ 22973 w 111760"/>
                <a:gd name="connsiteY46" fmla="*/ 106173 h 217312"/>
                <a:gd name="connsiteX47" fmla="*/ 27009 w 111760"/>
                <a:gd name="connsiteY47" fmla="*/ 108035 h 217312"/>
                <a:gd name="connsiteX48" fmla="*/ 30113 w 111760"/>
                <a:gd name="connsiteY48" fmla="*/ 108035 h 217312"/>
                <a:gd name="connsiteX49" fmla="*/ 32286 w 111760"/>
                <a:gd name="connsiteY49" fmla="*/ 108035 h 217312"/>
                <a:gd name="connsiteX50" fmla="*/ 35391 w 111760"/>
                <a:gd name="connsiteY50" fmla="*/ 110208 h 217312"/>
                <a:gd name="connsiteX51" fmla="*/ 39737 w 111760"/>
                <a:gd name="connsiteY51" fmla="*/ 112381 h 217312"/>
                <a:gd name="connsiteX52" fmla="*/ 41600 w 111760"/>
                <a:gd name="connsiteY52" fmla="*/ 112381 h 217312"/>
                <a:gd name="connsiteX53" fmla="*/ 41600 w 111760"/>
                <a:gd name="connsiteY53" fmla="*/ 113313 h 217312"/>
                <a:gd name="connsiteX54" fmla="*/ 42842 w 111760"/>
                <a:gd name="connsiteY54" fmla="*/ 113313 h 217312"/>
                <a:gd name="connsiteX55" fmla="*/ 44704 w 111760"/>
                <a:gd name="connsiteY55" fmla="*/ 117659 h 217312"/>
                <a:gd name="connsiteX56" fmla="*/ 44704 w 111760"/>
                <a:gd name="connsiteY56" fmla="*/ 119832 h 217312"/>
                <a:gd name="connsiteX57" fmla="*/ 46877 w 111760"/>
                <a:gd name="connsiteY57" fmla="*/ 120763 h 217312"/>
                <a:gd name="connsiteX58" fmla="*/ 46877 w 111760"/>
                <a:gd name="connsiteY58" fmla="*/ 122937 h 217312"/>
                <a:gd name="connsiteX59" fmla="*/ 49051 w 111760"/>
                <a:gd name="connsiteY59" fmla="*/ 126972 h 217312"/>
                <a:gd name="connsiteX60" fmla="*/ 42842 w 111760"/>
                <a:gd name="connsiteY60" fmla="*/ 130077 h 217312"/>
                <a:gd name="connsiteX61" fmla="*/ 35391 w 111760"/>
                <a:gd name="connsiteY61" fmla="*/ 134423 h 217312"/>
                <a:gd name="connsiteX62" fmla="*/ 32286 w 111760"/>
                <a:gd name="connsiteY62" fmla="*/ 137528 h 217312"/>
                <a:gd name="connsiteX63" fmla="*/ 27009 w 111760"/>
                <a:gd name="connsiteY63" fmla="*/ 142805 h 217312"/>
                <a:gd name="connsiteX64" fmla="*/ 25146 w 111760"/>
                <a:gd name="connsiteY64" fmla="*/ 150256 h 217312"/>
                <a:gd name="connsiteX65" fmla="*/ 22973 w 111760"/>
                <a:gd name="connsiteY65" fmla="*/ 154292 h 217312"/>
                <a:gd name="connsiteX66" fmla="*/ 22973 w 111760"/>
                <a:gd name="connsiteY66" fmla="*/ 156465 h 217312"/>
                <a:gd name="connsiteX67" fmla="*/ 25146 w 111760"/>
                <a:gd name="connsiteY67" fmla="*/ 157396 h 217312"/>
                <a:gd name="connsiteX68" fmla="*/ 25146 w 111760"/>
                <a:gd name="connsiteY68" fmla="*/ 159569 h 217312"/>
                <a:gd name="connsiteX69" fmla="*/ 29182 w 111760"/>
                <a:gd name="connsiteY69" fmla="*/ 163915 h 217312"/>
                <a:gd name="connsiteX70" fmla="*/ 15522 w 111760"/>
                <a:gd name="connsiteY70" fmla="*/ 167020 h 217312"/>
                <a:gd name="connsiteX71" fmla="*/ 17695 w 111760"/>
                <a:gd name="connsiteY71" fmla="*/ 172297 h 217312"/>
                <a:gd name="connsiteX72" fmla="*/ 17695 w 111760"/>
                <a:gd name="connsiteY72" fmla="*/ 176333 h 217312"/>
                <a:gd name="connsiteX73" fmla="*/ 19869 w 111760"/>
                <a:gd name="connsiteY73" fmla="*/ 178506 h 217312"/>
                <a:gd name="connsiteX74" fmla="*/ 19869 w 111760"/>
                <a:gd name="connsiteY74" fmla="*/ 179438 h 217312"/>
                <a:gd name="connsiteX75" fmla="*/ 22973 w 111760"/>
                <a:gd name="connsiteY75" fmla="*/ 181611 h 217312"/>
                <a:gd name="connsiteX76" fmla="*/ 27009 w 111760"/>
                <a:gd name="connsiteY76" fmla="*/ 181611 h 217312"/>
                <a:gd name="connsiteX77" fmla="*/ 32286 w 111760"/>
                <a:gd name="connsiteY77" fmla="*/ 181611 h 217312"/>
                <a:gd name="connsiteX78" fmla="*/ 22973 w 111760"/>
                <a:gd name="connsiteY78" fmla="*/ 198375 h 217312"/>
                <a:gd name="connsiteX79" fmla="*/ 12418 w 111760"/>
                <a:gd name="connsiteY79" fmla="*/ 214208 h 217312"/>
                <a:gd name="connsiteX80" fmla="*/ 12418 w 111760"/>
                <a:gd name="connsiteY80" fmla="*/ 218554 h 217312"/>
                <a:gd name="connsiteX81" fmla="*/ 29182 w 111760"/>
                <a:gd name="connsiteY81" fmla="*/ 216381 h 217312"/>
                <a:gd name="connsiteX82" fmla="*/ 49051 w 111760"/>
                <a:gd name="connsiteY82" fmla="*/ 211103 h 217312"/>
                <a:gd name="connsiteX83" fmla="*/ 70782 w 111760"/>
                <a:gd name="connsiteY83" fmla="*/ 205826 h 217312"/>
                <a:gd name="connsiteX84" fmla="*/ 88477 w 111760"/>
                <a:gd name="connsiteY84" fmla="*/ 198375 h 217312"/>
                <a:gd name="connsiteX85" fmla="*/ 99964 w 111760"/>
                <a:gd name="connsiteY85" fmla="*/ 191235 h 217312"/>
                <a:gd name="connsiteX86" fmla="*/ 108346 w 111760"/>
                <a:gd name="connsiteY86" fmla="*/ 183784 h 217312"/>
                <a:gd name="connsiteX87" fmla="*/ 112692 w 111760"/>
                <a:gd name="connsiteY87" fmla="*/ 171056 h 217312"/>
                <a:gd name="connsiteX88" fmla="*/ 110519 w 111760"/>
                <a:gd name="connsiteY88" fmla="*/ 157396 h 21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11760" h="217312">
                  <a:moveTo>
                    <a:pt x="103068" y="141874"/>
                  </a:moveTo>
                  <a:lnTo>
                    <a:pt x="93755" y="122937"/>
                  </a:lnTo>
                  <a:lnTo>
                    <a:pt x="83510" y="106173"/>
                  </a:lnTo>
                  <a:lnTo>
                    <a:pt x="70782" y="92513"/>
                  </a:lnTo>
                  <a:lnTo>
                    <a:pt x="61468" y="78853"/>
                  </a:lnTo>
                  <a:lnTo>
                    <a:pt x="52155" y="70471"/>
                  </a:lnTo>
                  <a:lnTo>
                    <a:pt x="56191" y="63021"/>
                  </a:lnTo>
                  <a:lnTo>
                    <a:pt x="61468" y="53397"/>
                  </a:lnTo>
                  <a:lnTo>
                    <a:pt x="64573" y="41910"/>
                  </a:lnTo>
                  <a:lnTo>
                    <a:pt x="59295" y="29492"/>
                  </a:lnTo>
                  <a:lnTo>
                    <a:pt x="59295" y="22042"/>
                  </a:lnTo>
                  <a:lnTo>
                    <a:pt x="54328" y="22042"/>
                  </a:lnTo>
                  <a:lnTo>
                    <a:pt x="49982" y="24215"/>
                  </a:lnTo>
                  <a:lnTo>
                    <a:pt x="49051" y="26078"/>
                  </a:lnTo>
                  <a:lnTo>
                    <a:pt x="44704" y="29492"/>
                  </a:lnTo>
                  <a:lnTo>
                    <a:pt x="35391" y="29492"/>
                  </a:lnTo>
                  <a:lnTo>
                    <a:pt x="39737" y="24215"/>
                  </a:lnTo>
                  <a:lnTo>
                    <a:pt x="42842" y="18937"/>
                  </a:lnTo>
                  <a:lnTo>
                    <a:pt x="44704" y="12418"/>
                  </a:lnTo>
                  <a:lnTo>
                    <a:pt x="49051" y="5278"/>
                  </a:lnTo>
                  <a:lnTo>
                    <a:pt x="34460" y="2173"/>
                  </a:lnTo>
                  <a:lnTo>
                    <a:pt x="15522" y="0"/>
                  </a:lnTo>
                  <a:lnTo>
                    <a:pt x="14591" y="16764"/>
                  </a:lnTo>
                  <a:lnTo>
                    <a:pt x="8382" y="27319"/>
                  </a:lnTo>
                  <a:lnTo>
                    <a:pt x="3104" y="36633"/>
                  </a:lnTo>
                  <a:lnTo>
                    <a:pt x="0" y="46257"/>
                  </a:lnTo>
                  <a:lnTo>
                    <a:pt x="931" y="58674"/>
                  </a:lnTo>
                  <a:lnTo>
                    <a:pt x="5278" y="75438"/>
                  </a:lnTo>
                  <a:lnTo>
                    <a:pt x="8382" y="93444"/>
                  </a:lnTo>
                  <a:lnTo>
                    <a:pt x="10555" y="92513"/>
                  </a:lnTo>
                  <a:lnTo>
                    <a:pt x="12418" y="90340"/>
                  </a:lnTo>
                  <a:lnTo>
                    <a:pt x="14591" y="90340"/>
                  </a:lnTo>
                  <a:lnTo>
                    <a:pt x="14591" y="88167"/>
                  </a:lnTo>
                  <a:lnTo>
                    <a:pt x="14591" y="85994"/>
                  </a:lnTo>
                  <a:lnTo>
                    <a:pt x="15522" y="82889"/>
                  </a:lnTo>
                  <a:lnTo>
                    <a:pt x="19869" y="82889"/>
                  </a:lnTo>
                  <a:lnTo>
                    <a:pt x="19869" y="85994"/>
                  </a:lnTo>
                  <a:lnTo>
                    <a:pt x="19869" y="88167"/>
                  </a:lnTo>
                  <a:lnTo>
                    <a:pt x="17695" y="90340"/>
                  </a:lnTo>
                  <a:lnTo>
                    <a:pt x="17695" y="92513"/>
                  </a:lnTo>
                  <a:lnTo>
                    <a:pt x="15522" y="93444"/>
                  </a:lnTo>
                  <a:lnTo>
                    <a:pt x="17695" y="97480"/>
                  </a:lnTo>
                  <a:lnTo>
                    <a:pt x="17695" y="100895"/>
                  </a:lnTo>
                  <a:lnTo>
                    <a:pt x="17695" y="102758"/>
                  </a:lnTo>
                  <a:lnTo>
                    <a:pt x="19869" y="104931"/>
                  </a:lnTo>
                  <a:lnTo>
                    <a:pt x="19869" y="106173"/>
                  </a:lnTo>
                  <a:lnTo>
                    <a:pt x="22973" y="106173"/>
                  </a:lnTo>
                  <a:lnTo>
                    <a:pt x="27009" y="108035"/>
                  </a:lnTo>
                  <a:lnTo>
                    <a:pt x="30113" y="108035"/>
                  </a:lnTo>
                  <a:lnTo>
                    <a:pt x="32286" y="108035"/>
                  </a:lnTo>
                  <a:lnTo>
                    <a:pt x="35391" y="110208"/>
                  </a:lnTo>
                  <a:lnTo>
                    <a:pt x="39737" y="112381"/>
                  </a:lnTo>
                  <a:lnTo>
                    <a:pt x="41600" y="112381"/>
                  </a:lnTo>
                  <a:lnTo>
                    <a:pt x="41600" y="113313"/>
                  </a:lnTo>
                  <a:lnTo>
                    <a:pt x="42842" y="113313"/>
                  </a:lnTo>
                  <a:lnTo>
                    <a:pt x="44704" y="117659"/>
                  </a:lnTo>
                  <a:lnTo>
                    <a:pt x="44704" y="119832"/>
                  </a:lnTo>
                  <a:lnTo>
                    <a:pt x="46877" y="120763"/>
                  </a:lnTo>
                  <a:lnTo>
                    <a:pt x="46877" y="122937"/>
                  </a:lnTo>
                  <a:lnTo>
                    <a:pt x="49051" y="126972"/>
                  </a:lnTo>
                  <a:lnTo>
                    <a:pt x="42842" y="130077"/>
                  </a:lnTo>
                  <a:lnTo>
                    <a:pt x="35391" y="134423"/>
                  </a:lnTo>
                  <a:lnTo>
                    <a:pt x="32286" y="137528"/>
                  </a:lnTo>
                  <a:lnTo>
                    <a:pt x="27009" y="142805"/>
                  </a:lnTo>
                  <a:lnTo>
                    <a:pt x="25146" y="150256"/>
                  </a:lnTo>
                  <a:lnTo>
                    <a:pt x="22973" y="154292"/>
                  </a:lnTo>
                  <a:lnTo>
                    <a:pt x="22973" y="156465"/>
                  </a:lnTo>
                  <a:lnTo>
                    <a:pt x="25146" y="157396"/>
                  </a:lnTo>
                  <a:lnTo>
                    <a:pt x="25146" y="159569"/>
                  </a:lnTo>
                  <a:lnTo>
                    <a:pt x="29182" y="163915"/>
                  </a:lnTo>
                  <a:lnTo>
                    <a:pt x="15522" y="167020"/>
                  </a:lnTo>
                  <a:lnTo>
                    <a:pt x="17695" y="172297"/>
                  </a:lnTo>
                  <a:lnTo>
                    <a:pt x="17695" y="176333"/>
                  </a:lnTo>
                  <a:lnTo>
                    <a:pt x="19869" y="178506"/>
                  </a:lnTo>
                  <a:lnTo>
                    <a:pt x="19869" y="179438"/>
                  </a:lnTo>
                  <a:lnTo>
                    <a:pt x="22973" y="181611"/>
                  </a:lnTo>
                  <a:lnTo>
                    <a:pt x="27009" y="181611"/>
                  </a:lnTo>
                  <a:lnTo>
                    <a:pt x="32286" y="181611"/>
                  </a:lnTo>
                  <a:lnTo>
                    <a:pt x="22973" y="198375"/>
                  </a:lnTo>
                  <a:lnTo>
                    <a:pt x="12418" y="214208"/>
                  </a:lnTo>
                  <a:lnTo>
                    <a:pt x="12418" y="218554"/>
                  </a:lnTo>
                  <a:lnTo>
                    <a:pt x="29182" y="216381"/>
                  </a:lnTo>
                  <a:lnTo>
                    <a:pt x="49051" y="211103"/>
                  </a:lnTo>
                  <a:lnTo>
                    <a:pt x="70782" y="205826"/>
                  </a:lnTo>
                  <a:lnTo>
                    <a:pt x="88477" y="198375"/>
                  </a:lnTo>
                  <a:lnTo>
                    <a:pt x="99964" y="191235"/>
                  </a:lnTo>
                  <a:lnTo>
                    <a:pt x="108346" y="183784"/>
                  </a:lnTo>
                  <a:lnTo>
                    <a:pt x="112692" y="171056"/>
                  </a:lnTo>
                  <a:lnTo>
                    <a:pt x="110519" y="157396"/>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74" name="Freeform: Shape 266">
              <a:extLst>
                <a:ext uri="{FF2B5EF4-FFF2-40B4-BE49-F238E27FC236}">
                  <a16:creationId xmlns:a16="http://schemas.microsoft.com/office/drawing/2014/main" id="{C919B7B9-0FE3-879F-3A76-B06EC7F170C9}"/>
                </a:ext>
              </a:extLst>
            </p:cNvPr>
            <p:cNvSpPr/>
            <p:nvPr/>
          </p:nvSpPr>
          <p:spPr>
            <a:xfrm>
              <a:off x="5278762" y="4812379"/>
              <a:ext cx="24836" cy="34149"/>
            </a:xfrm>
            <a:custGeom>
              <a:avLst/>
              <a:gdLst>
                <a:gd name="connsiteX0" fmla="*/ 23904 w 24835"/>
                <a:gd name="connsiteY0" fmla="*/ 10555 h 34149"/>
                <a:gd name="connsiteX1" fmla="*/ 23904 w 24835"/>
                <a:gd name="connsiteY1" fmla="*/ 7451 h 34149"/>
                <a:gd name="connsiteX2" fmla="*/ 22042 w 24835"/>
                <a:gd name="connsiteY2" fmla="*/ 5278 h 34149"/>
                <a:gd name="connsiteX3" fmla="*/ 19869 w 24835"/>
                <a:gd name="connsiteY3" fmla="*/ 3104 h 34149"/>
                <a:gd name="connsiteX4" fmla="*/ 16764 w 24835"/>
                <a:gd name="connsiteY4" fmla="*/ 0 h 34149"/>
                <a:gd name="connsiteX5" fmla="*/ 9313 w 24835"/>
                <a:gd name="connsiteY5" fmla="*/ 10555 h 34149"/>
                <a:gd name="connsiteX6" fmla="*/ 2173 w 24835"/>
                <a:gd name="connsiteY6" fmla="*/ 14901 h 34149"/>
                <a:gd name="connsiteX7" fmla="*/ 0 w 24835"/>
                <a:gd name="connsiteY7" fmla="*/ 15833 h 34149"/>
                <a:gd name="connsiteX8" fmla="*/ 0 w 24835"/>
                <a:gd name="connsiteY8" fmla="*/ 18006 h 34149"/>
                <a:gd name="connsiteX9" fmla="*/ 3104 w 24835"/>
                <a:gd name="connsiteY9" fmla="*/ 23283 h 34149"/>
                <a:gd name="connsiteX10" fmla="*/ 9313 w 24835"/>
                <a:gd name="connsiteY10" fmla="*/ 35701 h 34149"/>
                <a:gd name="connsiteX11" fmla="*/ 12418 w 24835"/>
                <a:gd name="connsiteY11" fmla="*/ 35701 h 34149"/>
                <a:gd name="connsiteX12" fmla="*/ 14591 w 24835"/>
                <a:gd name="connsiteY12" fmla="*/ 34770 h 34149"/>
                <a:gd name="connsiteX13" fmla="*/ 16764 w 24835"/>
                <a:gd name="connsiteY13" fmla="*/ 34770 h 34149"/>
                <a:gd name="connsiteX14" fmla="*/ 17695 w 24835"/>
                <a:gd name="connsiteY14" fmla="*/ 34770 h 34149"/>
                <a:gd name="connsiteX15" fmla="*/ 19869 w 24835"/>
                <a:gd name="connsiteY15" fmla="*/ 32597 h 34149"/>
                <a:gd name="connsiteX16" fmla="*/ 22042 w 24835"/>
                <a:gd name="connsiteY16" fmla="*/ 30424 h 34149"/>
                <a:gd name="connsiteX17" fmla="*/ 22042 w 24835"/>
                <a:gd name="connsiteY17" fmla="*/ 28561 h 34149"/>
                <a:gd name="connsiteX18" fmla="*/ 22042 w 24835"/>
                <a:gd name="connsiteY18" fmla="*/ 27319 h 34149"/>
                <a:gd name="connsiteX19" fmla="*/ 22042 w 24835"/>
                <a:gd name="connsiteY19" fmla="*/ 25146 h 34149"/>
                <a:gd name="connsiteX20" fmla="*/ 23904 w 24835"/>
                <a:gd name="connsiteY20" fmla="*/ 23283 h 34149"/>
                <a:gd name="connsiteX21" fmla="*/ 25146 w 24835"/>
                <a:gd name="connsiteY21" fmla="*/ 19869 h 34149"/>
                <a:gd name="connsiteX22" fmla="*/ 23904 w 24835"/>
                <a:gd name="connsiteY22" fmla="*/ 14901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5" h="34149">
                  <a:moveTo>
                    <a:pt x="23904" y="10555"/>
                  </a:moveTo>
                  <a:lnTo>
                    <a:pt x="23904" y="7451"/>
                  </a:lnTo>
                  <a:lnTo>
                    <a:pt x="22042" y="5278"/>
                  </a:lnTo>
                  <a:lnTo>
                    <a:pt x="19869" y="3104"/>
                  </a:lnTo>
                  <a:lnTo>
                    <a:pt x="16764" y="0"/>
                  </a:lnTo>
                  <a:lnTo>
                    <a:pt x="9313" y="10555"/>
                  </a:lnTo>
                  <a:lnTo>
                    <a:pt x="2173" y="14901"/>
                  </a:lnTo>
                  <a:lnTo>
                    <a:pt x="0" y="15833"/>
                  </a:lnTo>
                  <a:lnTo>
                    <a:pt x="0" y="18006"/>
                  </a:lnTo>
                  <a:lnTo>
                    <a:pt x="3104" y="23283"/>
                  </a:lnTo>
                  <a:lnTo>
                    <a:pt x="9313" y="35701"/>
                  </a:lnTo>
                  <a:lnTo>
                    <a:pt x="12418" y="35701"/>
                  </a:lnTo>
                  <a:lnTo>
                    <a:pt x="14591" y="34770"/>
                  </a:lnTo>
                  <a:lnTo>
                    <a:pt x="16764" y="34770"/>
                  </a:lnTo>
                  <a:lnTo>
                    <a:pt x="17695" y="34770"/>
                  </a:lnTo>
                  <a:lnTo>
                    <a:pt x="19869" y="32597"/>
                  </a:lnTo>
                  <a:lnTo>
                    <a:pt x="22042" y="30424"/>
                  </a:lnTo>
                  <a:lnTo>
                    <a:pt x="22042" y="28561"/>
                  </a:lnTo>
                  <a:lnTo>
                    <a:pt x="22042" y="27319"/>
                  </a:lnTo>
                  <a:lnTo>
                    <a:pt x="22042" y="25146"/>
                  </a:lnTo>
                  <a:lnTo>
                    <a:pt x="23904" y="23283"/>
                  </a:lnTo>
                  <a:lnTo>
                    <a:pt x="25146" y="19869"/>
                  </a:lnTo>
                  <a:lnTo>
                    <a:pt x="23904" y="14901"/>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75" name="Freeform: Shape 267">
              <a:extLst>
                <a:ext uri="{FF2B5EF4-FFF2-40B4-BE49-F238E27FC236}">
                  <a16:creationId xmlns:a16="http://schemas.microsoft.com/office/drawing/2014/main" id="{CF1C87E4-0685-6046-A8B7-66C0A07ADC88}"/>
                </a:ext>
              </a:extLst>
            </p:cNvPr>
            <p:cNvSpPr/>
            <p:nvPr/>
          </p:nvSpPr>
          <p:spPr>
            <a:xfrm>
              <a:off x="7689063" y="4320943"/>
              <a:ext cx="49671" cy="27940"/>
            </a:xfrm>
            <a:custGeom>
              <a:avLst/>
              <a:gdLst>
                <a:gd name="connsiteX0" fmla="*/ 49051 w 49671"/>
                <a:gd name="connsiteY0" fmla="*/ 12418 h 27940"/>
                <a:gd name="connsiteX1" fmla="*/ 44704 w 49671"/>
                <a:gd name="connsiteY1" fmla="*/ 10555 h 27940"/>
                <a:gd name="connsiteX2" fmla="*/ 43773 w 49671"/>
                <a:gd name="connsiteY2" fmla="*/ 10555 h 27940"/>
                <a:gd name="connsiteX3" fmla="*/ 41600 w 49671"/>
                <a:gd name="connsiteY3" fmla="*/ 10555 h 27940"/>
                <a:gd name="connsiteX4" fmla="*/ 37564 w 49671"/>
                <a:gd name="connsiteY4" fmla="*/ 10555 h 27940"/>
                <a:gd name="connsiteX5" fmla="*/ 36322 w 49671"/>
                <a:gd name="connsiteY5" fmla="*/ 10555 h 27940"/>
                <a:gd name="connsiteX6" fmla="*/ 34460 w 49671"/>
                <a:gd name="connsiteY6" fmla="*/ 9313 h 27940"/>
                <a:gd name="connsiteX7" fmla="*/ 30113 w 49671"/>
                <a:gd name="connsiteY7" fmla="*/ 9313 h 27940"/>
                <a:gd name="connsiteX8" fmla="*/ 27009 w 49671"/>
                <a:gd name="connsiteY8" fmla="*/ 5278 h 27940"/>
                <a:gd name="connsiteX9" fmla="*/ 22973 w 49671"/>
                <a:gd name="connsiteY9" fmla="*/ 0 h 27940"/>
                <a:gd name="connsiteX10" fmla="*/ 15522 w 49671"/>
                <a:gd name="connsiteY10" fmla="*/ 3104 h 27940"/>
                <a:gd name="connsiteX11" fmla="*/ 10555 w 49671"/>
                <a:gd name="connsiteY11" fmla="*/ 7451 h 27940"/>
                <a:gd name="connsiteX12" fmla="*/ 5278 w 49671"/>
                <a:gd name="connsiteY12" fmla="*/ 10555 h 27940"/>
                <a:gd name="connsiteX13" fmla="*/ 0 w 49671"/>
                <a:gd name="connsiteY13" fmla="*/ 15833 h 27940"/>
                <a:gd name="connsiteX14" fmla="*/ 0 w 49671"/>
                <a:gd name="connsiteY14" fmla="*/ 30424 h 27940"/>
                <a:gd name="connsiteX15" fmla="*/ 36322 w 49671"/>
                <a:gd name="connsiteY15" fmla="*/ 27319 h 27940"/>
                <a:gd name="connsiteX16" fmla="*/ 43773 w 49671"/>
                <a:gd name="connsiteY16" fmla="*/ 22042 h 27940"/>
                <a:gd name="connsiteX17" fmla="*/ 50913 w 49671"/>
                <a:gd name="connsiteY17" fmla="*/ 15833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671" h="27940">
                  <a:moveTo>
                    <a:pt x="49051" y="12418"/>
                  </a:moveTo>
                  <a:lnTo>
                    <a:pt x="44704" y="10555"/>
                  </a:lnTo>
                  <a:lnTo>
                    <a:pt x="43773" y="10555"/>
                  </a:lnTo>
                  <a:lnTo>
                    <a:pt x="41600" y="10555"/>
                  </a:lnTo>
                  <a:lnTo>
                    <a:pt x="37564" y="10555"/>
                  </a:lnTo>
                  <a:lnTo>
                    <a:pt x="36322" y="10555"/>
                  </a:lnTo>
                  <a:lnTo>
                    <a:pt x="34460" y="9313"/>
                  </a:lnTo>
                  <a:lnTo>
                    <a:pt x="30113" y="9313"/>
                  </a:lnTo>
                  <a:lnTo>
                    <a:pt x="27009" y="5278"/>
                  </a:lnTo>
                  <a:lnTo>
                    <a:pt x="22973" y="0"/>
                  </a:lnTo>
                  <a:lnTo>
                    <a:pt x="15522" y="3104"/>
                  </a:lnTo>
                  <a:lnTo>
                    <a:pt x="10555" y="7451"/>
                  </a:lnTo>
                  <a:lnTo>
                    <a:pt x="5278" y="10555"/>
                  </a:lnTo>
                  <a:lnTo>
                    <a:pt x="0" y="15833"/>
                  </a:lnTo>
                  <a:lnTo>
                    <a:pt x="0" y="30424"/>
                  </a:lnTo>
                  <a:lnTo>
                    <a:pt x="36322" y="27319"/>
                  </a:lnTo>
                  <a:lnTo>
                    <a:pt x="43773" y="22042"/>
                  </a:lnTo>
                  <a:lnTo>
                    <a:pt x="50913" y="15833"/>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76" name="Freeform: Shape 268">
              <a:extLst>
                <a:ext uri="{FF2B5EF4-FFF2-40B4-BE49-F238E27FC236}">
                  <a16:creationId xmlns:a16="http://schemas.microsoft.com/office/drawing/2014/main" id="{7C446882-7A2A-FEDE-93B9-7C0EAC01EF10}"/>
                </a:ext>
              </a:extLst>
            </p:cNvPr>
            <p:cNvSpPr/>
            <p:nvPr/>
          </p:nvSpPr>
          <p:spPr>
            <a:xfrm>
              <a:off x="5774854" y="4394519"/>
              <a:ext cx="15522" cy="9313"/>
            </a:xfrm>
            <a:custGeom>
              <a:avLst/>
              <a:gdLst>
                <a:gd name="connsiteX0" fmla="*/ 0 w 15522"/>
                <a:gd name="connsiteY0" fmla="*/ 931 h 9313"/>
                <a:gd name="connsiteX1" fmla="*/ 2173 w 15522"/>
                <a:gd name="connsiteY1" fmla="*/ 3104 h 9313"/>
                <a:gd name="connsiteX2" fmla="*/ 2173 w 15522"/>
                <a:gd name="connsiteY2" fmla="*/ 5278 h 9313"/>
                <a:gd name="connsiteX3" fmla="*/ 4036 w 15522"/>
                <a:gd name="connsiteY3" fmla="*/ 8382 h 9313"/>
                <a:gd name="connsiteX4" fmla="*/ 4036 w 15522"/>
                <a:gd name="connsiteY4" fmla="*/ 10245 h 9313"/>
                <a:gd name="connsiteX5" fmla="*/ 7140 w 15522"/>
                <a:gd name="connsiteY5" fmla="*/ 10245 h 9313"/>
                <a:gd name="connsiteX6" fmla="*/ 9313 w 15522"/>
                <a:gd name="connsiteY6" fmla="*/ 10245 h 9313"/>
                <a:gd name="connsiteX7" fmla="*/ 13349 w 15522"/>
                <a:gd name="connsiteY7" fmla="*/ 7140 h 9313"/>
                <a:gd name="connsiteX8" fmla="*/ 16764 w 15522"/>
                <a:gd name="connsiteY8" fmla="*/ 7140 h 9313"/>
                <a:gd name="connsiteX9" fmla="*/ 16764 w 15522"/>
                <a:gd name="connsiteY9" fmla="*/ 0 h 9313"/>
                <a:gd name="connsiteX10" fmla="*/ 0 w 15522"/>
                <a:gd name="connsiteY10"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22" h="9313">
                  <a:moveTo>
                    <a:pt x="0" y="931"/>
                  </a:moveTo>
                  <a:lnTo>
                    <a:pt x="2173" y="3104"/>
                  </a:lnTo>
                  <a:lnTo>
                    <a:pt x="2173" y="5278"/>
                  </a:lnTo>
                  <a:lnTo>
                    <a:pt x="4036" y="8382"/>
                  </a:lnTo>
                  <a:lnTo>
                    <a:pt x="4036" y="10245"/>
                  </a:lnTo>
                  <a:lnTo>
                    <a:pt x="7140" y="10245"/>
                  </a:lnTo>
                  <a:lnTo>
                    <a:pt x="9313" y="10245"/>
                  </a:lnTo>
                  <a:lnTo>
                    <a:pt x="13349" y="7140"/>
                  </a:lnTo>
                  <a:lnTo>
                    <a:pt x="16764" y="7140"/>
                  </a:lnTo>
                  <a:lnTo>
                    <a:pt x="16764" y="0"/>
                  </a:lnTo>
                  <a:lnTo>
                    <a:pt x="0"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77" name="Freeform: Shape 269">
              <a:extLst>
                <a:ext uri="{FF2B5EF4-FFF2-40B4-BE49-F238E27FC236}">
                  <a16:creationId xmlns:a16="http://schemas.microsoft.com/office/drawing/2014/main" id="{59A5C406-58A1-F487-EBA6-D52C75A6B133}"/>
                </a:ext>
              </a:extLst>
            </p:cNvPr>
            <p:cNvSpPr/>
            <p:nvPr/>
          </p:nvSpPr>
          <p:spPr>
            <a:xfrm>
              <a:off x="7132744" y="4215702"/>
              <a:ext cx="55880" cy="21731"/>
            </a:xfrm>
            <a:custGeom>
              <a:avLst/>
              <a:gdLst>
                <a:gd name="connsiteX0" fmla="*/ 51844 w 55880"/>
                <a:gd name="connsiteY0" fmla="*/ 7451 h 21731"/>
                <a:gd name="connsiteX1" fmla="*/ 36322 w 55880"/>
                <a:gd name="connsiteY1" fmla="*/ 4346 h 21731"/>
                <a:gd name="connsiteX2" fmla="*/ 19558 w 55880"/>
                <a:gd name="connsiteY2" fmla="*/ 0 h 21731"/>
                <a:gd name="connsiteX3" fmla="*/ 0 w 55880"/>
                <a:gd name="connsiteY3" fmla="*/ 0 h 21731"/>
                <a:gd name="connsiteX4" fmla="*/ 0 w 55880"/>
                <a:gd name="connsiteY4" fmla="*/ 7451 h 21731"/>
                <a:gd name="connsiteX5" fmla="*/ 931 w 55880"/>
                <a:gd name="connsiteY5" fmla="*/ 13660 h 21731"/>
                <a:gd name="connsiteX6" fmla="*/ 931 w 55880"/>
                <a:gd name="connsiteY6" fmla="*/ 18937 h 21731"/>
                <a:gd name="connsiteX7" fmla="*/ 3104 w 55880"/>
                <a:gd name="connsiteY7" fmla="*/ 24215 h 21731"/>
                <a:gd name="connsiteX8" fmla="*/ 56191 w 55880"/>
                <a:gd name="connsiteY8" fmla="*/ 24215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0" h="21731">
                  <a:moveTo>
                    <a:pt x="51844" y="7451"/>
                  </a:moveTo>
                  <a:lnTo>
                    <a:pt x="36322" y="4346"/>
                  </a:lnTo>
                  <a:lnTo>
                    <a:pt x="19558" y="0"/>
                  </a:lnTo>
                  <a:lnTo>
                    <a:pt x="0" y="0"/>
                  </a:lnTo>
                  <a:lnTo>
                    <a:pt x="0" y="7451"/>
                  </a:lnTo>
                  <a:lnTo>
                    <a:pt x="931" y="13660"/>
                  </a:lnTo>
                  <a:lnTo>
                    <a:pt x="931" y="18937"/>
                  </a:lnTo>
                  <a:lnTo>
                    <a:pt x="3104" y="24215"/>
                  </a:lnTo>
                  <a:lnTo>
                    <a:pt x="56191" y="24215"/>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78" name="Freeform: Shape 270">
              <a:extLst>
                <a:ext uri="{FF2B5EF4-FFF2-40B4-BE49-F238E27FC236}">
                  <a16:creationId xmlns:a16="http://schemas.microsoft.com/office/drawing/2014/main" id="{DF4C67C5-5FDA-34F2-8083-C3D5B549F805}"/>
                </a:ext>
              </a:extLst>
            </p:cNvPr>
            <p:cNvSpPr/>
            <p:nvPr/>
          </p:nvSpPr>
          <p:spPr>
            <a:xfrm>
              <a:off x="5371586" y="4771400"/>
              <a:ext cx="18627" cy="27940"/>
            </a:xfrm>
            <a:custGeom>
              <a:avLst/>
              <a:gdLst>
                <a:gd name="connsiteX0" fmla="*/ 16454 w 18626"/>
                <a:gd name="connsiteY0" fmla="*/ 2173 h 27940"/>
                <a:gd name="connsiteX1" fmla="*/ 14591 w 18626"/>
                <a:gd name="connsiteY1" fmla="*/ 2173 h 27940"/>
                <a:gd name="connsiteX2" fmla="*/ 12418 w 18626"/>
                <a:gd name="connsiteY2" fmla="*/ 2173 h 27940"/>
                <a:gd name="connsiteX3" fmla="*/ 7140 w 18626"/>
                <a:gd name="connsiteY3" fmla="*/ 0 h 27940"/>
                <a:gd name="connsiteX4" fmla="*/ 7140 w 18626"/>
                <a:gd name="connsiteY4" fmla="*/ 5278 h 27940"/>
                <a:gd name="connsiteX5" fmla="*/ 5278 w 18626"/>
                <a:gd name="connsiteY5" fmla="*/ 9624 h 27940"/>
                <a:gd name="connsiteX6" fmla="*/ 3104 w 18626"/>
                <a:gd name="connsiteY6" fmla="*/ 12728 h 27940"/>
                <a:gd name="connsiteX7" fmla="*/ 0 w 18626"/>
                <a:gd name="connsiteY7" fmla="*/ 16764 h 27940"/>
                <a:gd name="connsiteX8" fmla="*/ 1863 w 18626"/>
                <a:gd name="connsiteY8" fmla="*/ 20179 h 27940"/>
                <a:gd name="connsiteX9" fmla="*/ 1863 w 18626"/>
                <a:gd name="connsiteY9" fmla="*/ 22042 h 27940"/>
                <a:gd name="connsiteX10" fmla="*/ 1863 w 18626"/>
                <a:gd name="connsiteY10" fmla="*/ 24215 h 27940"/>
                <a:gd name="connsiteX11" fmla="*/ 3104 w 18626"/>
                <a:gd name="connsiteY11" fmla="*/ 24215 h 27940"/>
                <a:gd name="connsiteX12" fmla="*/ 3104 w 18626"/>
                <a:gd name="connsiteY12" fmla="*/ 29492 h 27940"/>
                <a:gd name="connsiteX13" fmla="*/ 9313 w 18626"/>
                <a:gd name="connsiteY13" fmla="*/ 26388 h 27940"/>
                <a:gd name="connsiteX14" fmla="*/ 12418 w 18626"/>
                <a:gd name="connsiteY14" fmla="*/ 20179 h 27940"/>
                <a:gd name="connsiteX15" fmla="*/ 14591 w 18626"/>
                <a:gd name="connsiteY15" fmla="*/ 14901 h 27940"/>
                <a:gd name="connsiteX16" fmla="*/ 16454 w 18626"/>
                <a:gd name="connsiteY16" fmla="*/ 9624 h 27940"/>
                <a:gd name="connsiteX17" fmla="*/ 19868 w 18626"/>
                <a:gd name="connsiteY17" fmla="*/ 4346 h 27940"/>
                <a:gd name="connsiteX18" fmla="*/ 17695 w 18626"/>
                <a:gd name="connsiteY18" fmla="*/ 4346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626" h="27940">
                  <a:moveTo>
                    <a:pt x="16454" y="2173"/>
                  </a:moveTo>
                  <a:lnTo>
                    <a:pt x="14591" y="2173"/>
                  </a:lnTo>
                  <a:lnTo>
                    <a:pt x="12418" y="2173"/>
                  </a:lnTo>
                  <a:lnTo>
                    <a:pt x="7140" y="0"/>
                  </a:lnTo>
                  <a:lnTo>
                    <a:pt x="7140" y="5278"/>
                  </a:lnTo>
                  <a:lnTo>
                    <a:pt x="5278" y="9624"/>
                  </a:lnTo>
                  <a:lnTo>
                    <a:pt x="3104" y="12728"/>
                  </a:lnTo>
                  <a:lnTo>
                    <a:pt x="0" y="16764"/>
                  </a:lnTo>
                  <a:lnTo>
                    <a:pt x="1863" y="20179"/>
                  </a:lnTo>
                  <a:lnTo>
                    <a:pt x="1863" y="22042"/>
                  </a:lnTo>
                  <a:lnTo>
                    <a:pt x="1863" y="24215"/>
                  </a:lnTo>
                  <a:lnTo>
                    <a:pt x="3104" y="24215"/>
                  </a:lnTo>
                  <a:lnTo>
                    <a:pt x="3104" y="29492"/>
                  </a:lnTo>
                  <a:lnTo>
                    <a:pt x="9313" y="26388"/>
                  </a:lnTo>
                  <a:lnTo>
                    <a:pt x="12418" y="20179"/>
                  </a:lnTo>
                  <a:lnTo>
                    <a:pt x="14591" y="14901"/>
                  </a:lnTo>
                  <a:lnTo>
                    <a:pt x="16454" y="9624"/>
                  </a:lnTo>
                  <a:lnTo>
                    <a:pt x="19868" y="4346"/>
                  </a:lnTo>
                  <a:lnTo>
                    <a:pt x="17695" y="4346"/>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79" name="Freeform: Shape 271">
              <a:extLst>
                <a:ext uri="{FF2B5EF4-FFF2-40B4-BE49-F238E27FC236}">
                  <a16:creationId xmlns:a16="http://schemas.microsoft.com/office/drawing/2014/main" id="{95CE625B-08E2-D2E4-E789-48A07DB1EFA0}"/>
                </a:ext>
              </a:extLst>
            </p:cNvPr>
            <p:cNvSpPr/>
            <p:nvPr/>
          </p:nvSpPr>
          <p:spPr>
            <a:xfrm>
              <a:off x="4983839" y="4840940"/>
              <a:ext cx="52776" cy="80716"/>
            </a:xfrm>
            <a:custGeom>
              <a:avLst/>
              <a:gdLst>
                <a:gd name="connsiteX0" fmla="*/ 34460 w 52775"/>
                <a:gd name="connsiteY0" fmla="*/ 1863 h 80715"/>
                <a:gd name="connsiteX1" fmla="*/ 23904 w 52775"/>
                <a:gd name="connsiteY1" fmla="*/ 7140 h 80715"/>
                <a:gd name="connsiteX2" fmla="*/ 14591 w 52775"/>
                <a:gd name="connsiteY2" fmla="*/ 14591 h 80715"/>
                <a:gd name="connsiteX3" fmla="*/ 4346 w 52775"/>
                <a:gd name="connsiteY3" fmla="*/ 23904 h 80715"/>
                <a:gd name="connsiteX4" fmla="*/ 5278 w 52775"/>
                <a:gd name="connsiteY4" fmla="*/ 42841 h 80715"/>
                <a:gd name="connsiteX5" fmla="*/ 5278 w 52775"/>
                <a:gd name="connsiteY5" fmla="*/ 58674 h 80715"/>
                <a:gd name="connsiteX6" fmla="*/ 0 w 52775"/>
                <a:gd name="connsiteY6" fmla="*/ 72334 h 80715"/>
                <a:gd name="connsiteX7" fmla="*/ 0 w 52775"/>
                <a:gd name="connsiteY7" fmla="*/ 80716 h 80715"/>
                <a:gd name="connsiteX8" fmla="*/ 19869 w 52775"/>
                <a:gd name="connsiteY8" fmla="*/ 79785 h 80715"/>
                <a:gd name="connsiteX9" fmla="*/ 33528 w 52775"/>
                <a:gd name="connsiteY9" fmla="*/ 75438 h 80715"/>
                <a:gd name="connsiteX10" fmla="*/ 48119 w 52775"/>
                <a:gd name="connsiteY10" fmla="*/ 67988 h 80715"/>
                <a:gd name="connsiteX11" fmla="*/ 53086 w 52775"/>
                <a:gd name="connsiteY11" fmla="*/ 44083 h 80715"/>
                <a:gd name="connsiteX12" fmla="*/ 55259 w 52775"/>
                <a:gd name="connsiteY12" fmla="*/ 22042 h 80715"/>
                <a:gd name="connsiteX13" fmla="*/ 51224 w 52775"/>
                <a:gd name="connsiteY13" fmla="*/ 0 h 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75" h="80715">
                  <a:moveTo>
                    <a:pt x="34460" y="1863"/>
                  </a:moveTo>
                  <a:lnTo>
                    <a:pt x="23904" y="7140"/>
                  </a:lnTo>
                  <a:lnTo>
                    <a:pt x="14591" y="14591"/>
                  </a:lnTo>
                  <a:lnTo>
                    <a:pt x="4346" y="23904"/>
                  </a:lnTo>
                  <a:lnTo>
                    <a:pt x="5278" y="42841"/>
                  </a:lnTo>
                  <a:lnTo>
                    <a:pt x="5278" y="58674"/>
                  </a:lnTo>
                  <a:lnTo>
                    <a:pt x="0" y="72334"/>
                  </a:lnTo>
                  <a:lnTo>
                    <a:pt x="0" y="80716"/>
                  </a:lnTo>
                  <a:lnTo>
                    <a:pt x="19869" y="79785"/>
                  </a:lnTo>
                  <a:lnTo>
                    <a:pt x="33528" y="75438"/>
                  </a:lnTo>
                  <a:lnTo>
                    <a:pt x="48119" y="67988"/>
                  </a:lnTo>
                  <a:lnTo>
                    <a:pt x="53086" y="44083"/>
                  </a:lnTo>
                  <a:lnTo>
                    <a:pt x="55259" y="22042"/>
                  </a:lnTo>
                  <a:lnTo>
                    <a:pt x="51224" y="0"/>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80" name="Freeform: Shape 272">
              <a:extLst>
                <a:ext uri="{FF2B5EF4-FFF2-40B4-BE49-F238E27FC236}">
                  <a16:creationId xmlns:a16="http://schemas.microsoft.com/office/drawing/2014/main" id="{4622203C-DAA3-A499-DF67-AA63316CF1DD}"/>
                </a:ext>
              </a:extLst>
            </p:cNvPr>
            <p:cNvSpPr/>
            <p:nvPr/>
          </p:nvSpPr>
          <p:spPr>
            <a:xfrm>
              <a:off x="4217969" y="4962635"/>
              <a:ext cx="31045" cy="18627"/>
            </a:xfrm>
            <a:custGeom>
              <a:avLst/>
              <a:gdLst>
                <a:gd name="connsiteX0" fmla="*/ 0 w 31044"/>
                <a:gd name="connsiteY0" fmla="*/ 0 h 18626"/>
                <a:gd name="connsiteX1" fmla="*/ 4036 w 31044"/>
                <a:gd name="connsiteY1" fmla="*/ 5278 h 18626"/>
                <a:gd name="connsiteX2" fmla="*/ 6209 w 31044"/>
                <a:gd name="connsiteY2" fmla="*/ 8382 h 18626"/>
                <a:gd name="connsiteX3" fmla="*/ 7140 w 31044"/>
                <a:gd name="connsiteY3" fmla="*/ 12728 h 18626"/>
                <a:gd name="connsiteX4" fmla="*/ 9313 w 31044"/>
                <a:gd name="connsiteY4" fmla="*/ 14591 h 18626"/>
                <a:gd name="connsiteX5" fmla="*/ 13660 w 31044"/>
                <a:gd name="connsiteY5" fmla="*/ 19869 h 18626"/>
                <a:gd name="connsiteX6" fmla="*/ 18627 w 31044"/>
                <a:gd name="connsiteY6" fmla="*/ 18006 h 18626"/>
                <a:gd name="connsiteX7" fmla="*/ 21731 w 31044"/>
                <a:gd name="connsiteY7" fmla="*/ 18006 h 18626"/>
                <a:gd name="connsiteX8" fmla="*/ 26077 w 31044"/>
                <a:gd name="connsiteY8" fmla="*/ 18006 h 18626"/>
                <a:gd name="connsiteX9" fmla="*/ 29182 w 31044"/>
                <a:gd name="connsiteY9" fmla="*/ 15833 h 18626"/>
                <a:gd name="connsiteX10" fmla="*/ 33218 w 31044"/>
                <a:gd name="connsiteY10" fmla="*/ 15833 h 18626"/>
                <a:gd name="connsiteX11" fmla="*/ 33218 w 31044"/>
                <a:gd name="connsiteY11" fmla="*/ 7451 h 18626"/>
                <a:gd name="connsiteX12" fmla="*/ 21731 w 31044"/>
                <a:gd name="connsiteY12" fmla="*/ 3104 h 18626"/>
                <a:gd name="connsiteX13" fmla="*/ 13660 w 31044"/>
                <a:gd name="connsiteY13" fmla="*/ 931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44" h="18626">
                  <a:moveTo>
                    <a:pt x="0" y="0"/>
                  </a:moveTo>
                  <a:lnTo>
                    <a:pt x="4036" y="5278"/>
                  </a:lnTo>
                  <a:lnTo>
                    <a:pt x="6209" y="8382"/>
                  </a:lnTo>
                  <a:lnTo>
                    <a:pt x="7140" y="12728"/>
                  </a:lnTo>
                  <a:lnTo>
                    <a:pt x="9313" y="14591"/>
                  </a:lnTo>
                  <a:lnTo>
                    <a:pt x="13660" y="19869"/>
                  </a:lnTo>
                  <a:lnTo>
                    <a:pt x="18627" y="18006"/>
                  </a:lnTo>
                  <a:lnTo>
                    <a:pt x="21731" y="18006"/>
                  </a:lnTo>
                  <a:lnTo>
                    <a:pt x="26077" y="18006"/>
                  </a:lnTo>
                  <a:lnTo>
                    <a:pt x="29182" y="15833"/>
                  </a:lnTo>
                  <a:lnTo>
                    <a:pt x="33218" y="15833"/>
                  </a:lnTo>
                  <a:lnTo>
                    <a:pt x="33218" y="7451"/>
                  </a:lnTo>
                  <a:lnTo>
                    <a:pt x="21731" y="3104"/>
                  </a:lnTo>
                  <a:lnTo>
                    <a:pt x="13660" y="931"/>
                  </a:lnTo>
                  <a:close/>
                </a:path>
              </a:pathLst>
            </a:custGeom>
            <a:grpFill/>
            <a:ln w="3104" cap="flat">
              <a:noFill/>
              <a:prstDash val="solid"/>
              <a:miter/>
            </a:ln>
          </p:spPr>
          <p:txBody>
            <a:bodyPr rtlCol="0" anchor="ctr"/>
            <a:lstStyle/>
            <a:p>
              <a:pPr>
                <a:defRPr/>
              </a:pPr>
              <a:endParaRPr lang="en-US">
                <a:solidFill>
                  <a:srgbClr val="000000"/>
                </a:solidFill>
              </a:endParaRPr>
            </a:p>
          </p:txBody>
        </p:sp>
        <p:sp>
          <p:nvSpPr>
            <p:cNvPr id="381" name="Freeform: Shape 273">
              <a:extLst>
                <a:ext uri="{FF2B5EF4-FFF2-40B4-BE49-F238E27FC236}">
                  <a16:creationId xmlns:a16="http://schemas.microsoft.com/office/drawing/2014/main" id="{DF1D43F3-7E05-91DE-7DED-05C39C7B2E5A}"/>
                </a:ext>
              </a:extLst>
            </p:cNvPr>
            <p:cNvSpPr/>
            <p:nvPr/>
          </p:nvSpPr>
          <p:spPr>
            <a:xfrm>
              <a:off x="4778634" y="4498518"/>
              <a:ext cx="158327" cy="117969"/>
            </a:xfrm>
            <a:custGeom>
              <a:avLst/>
              <a:gdLst>
                <a:gd name="connsiteX0" fmla="*/ 156154 w 158327"/>
                <a:gd name="connsiteY0" fmla="*/ 29182 h 117969"/>
                <a:gd name="connsiteX1" fmla="*/ 156154 w 158327"/>
                <a:gd name="connsiteY1" fmla="*/ 23904 h 117969"/>
                <a:gd name="connsiteX2" fmla="*/ 156154 w 158327"/>
                <a:gd name="connsiteY2" fmla="*/ 16764 h 117969"/>
                <a:gd name="connsiteX3" fmla="*/ 154292 w 158327"/>
                <a:gd name="connsiteY3" fmla="*/ 12418 h 117969"/>
                <a:gd name="connsiteX4" fmla="*/ 154292 w 158327"/>
                <a:gd name="connsiteY4" fmla="*/ 9313 h 117969"/>
                <a:gd name="connsiteX5" fmla="*/ 153050 w 158327"/>
                <a:gd name="connsiteY5" fmla="*/ 7140 h 117969"/>
                <a:gd name="connsiteX6" fmla="*/ 151187 w 158327"/>
                <a:gd name="connsiteY6" fmla="*/ 4036 h 117969"/>
                <a:gd name="connsiteX7" fmla="*/ 149014 w 158327"/>
                <a:gd name="connsiteY7" fmla="*/ 0 h 117969"/>
                <a:gd name="connsiteX8" fmla="*/ 134423 w 158327"/>
                <a:gd name="connsiteY8" fmla="*/ 1863 h 117969"/>
                <a:gd name="connsiteX9" fmla="*/ 126972 w 158327"/>
                <a:gd name="connsiteY9" fmla="*/ 7140 h 117969"/>
                <a:gd name="connsiteX10" fmla="*/ 119832 w 158327"/>
                <a:gd name="connsiteY10" fmla="*/ 12418 h 117969"/>
                <a:gd name="connsiteX11" fmla="*/ 114554 w 158327"/>
                <a:gd name="connsiteY11" fmla="*/ 18937 h 117969"/>
                <a:gd name="connsiteX12" fmla="*/ 105241 w 158327"/>
                <a:gd name="connsiteY12" fmla="*/ 23904 h 117969"/>
                <a:gd name="connsiteX13" fmla="*/ 102137 w 158327"/>
                <a:gd name="connsiteY13" fmla="*/ 23904 h 117969"/>
                <a:gd name="connsiteX14" fmla="*/ 99964 w 158327"/>
                <a:gd name="connsiteY14" fmla="*/ 23904 h 117969"/>
                <a:gd name="connsiteX15" fmla="*/ 97790 w 158327"/>
                <a:gd name="connsiteY15" fmla="*/ 23904 h 117969"/>
                <a:gd name="connsiteX16" fmla="*/ 97790 w 158327"/>
                <a:gd name="connsiteY16" fmla="*/ 22042 h 117969"/>
                <a:gd name="connsiteX17" fmla="*/ 94686 w 158327"/>
                <a:gd name="connsiteY17" fmla="*/ 19869 h 117969"/>
                <a:gd name="connsiteX18" fmla="*/ 92823 w 158327"/>
                <a:gd name="connsiteY18" fmla="*/ 14591 h 117969"/>
                <a:gd name="connsiteX19" fmla="*/ 78232 w 158327"/>
                <a:gd name="connsiteY19" fmla="*/ 19869 h 117969"/>
                <a:gd name="connsiteX20" fmla="*/ 67677 w 158327"/>
                <a:gd name="connsiteY20" fmla="*/ 27319 h 117969"/>
                <a:gd name="connsiteX21" fmla="*/ 56191 w 158327"/>
                <a:gd name="connsiteY21" fmla="*/ 36633 h 117969"/>
                <a:gd name="connsiteX22" fmla="*/ 53086 w 158327"/>
                <a:gd name="connsiteY22" fmla="*/ 29182 h 117969"/>
                <a:gd name="connsiteX23" fmla="*/ 49050 w 158327"/>
                <a:gd name="connsiteY23" fmla="*/ 26077 h 117969"/>
                <a:gd name="connsiteX24" fmla="*/ 45946 w 158327"/>
                <a:gd name="connsiteY24" fmla="*/ 19869 h 117969"/>
                <a:gd name="connsiteX25" fmla="*/ 39427 w 158327"/>
                <a:gd name="connsiteY25" fmla="*/ 14591 h 117969"/>
                <a:gd name="connsiteX26" fmla="*/ 24836 w 158327"/>
                <a:gd name="connsiteY26" fmla="*/ 18937 h 117969"/>
                <a:gd name="connsiteX27" fmla="*/ 16764 w 158327"/>
                <a:gd name="connsiteY27" fmla="*/ 22042 h 117969"/>
                <a:gd name="connsiteX28" fmla="*/ 9313 w 158327"/>
                <a:gd name="connsiteY28" fmla="*/ 29182 h 117969"/>
                <a:gd name="connsiteX29" fmla="*/ 0 w 158327"/>
                <a:gd name="connsiteY29" fmla="*/ 36633 h 117969"/>
                <a:gd name="connsiteX30" fmla="*/ 5278 w 158327"/>
                <a:gd name="connsiteY30" fmla="*/ 47188 h 117969"/>
                <a:gd name="connsiteX31" fmla="*/ 32286 w 158327"/>
                <a:gd name="connsiteY31" fmla="*/ 47188 h 117969"/>
                <a:gd name="connsiteX32" fmla="*/ 32286 w 158327"/>
                <a:gd name="connsiteY32" fmla="*/ 60847 h 117969"/>
                <a:gd name="connsiteX33" fmla="*/ 27009 w 158327"/>
                <a:gd name="connsiteY33" fmla="*/ 60847 h 117969"/>
                <a:gd name="connsiteX34" fmla="*/ 21731 w 158327"/>
                <a:gd name="connsiteY34" fmla="*/ 60847 h 117969"/>
                <a:gd name="connsiteX35" fmla="*/ 19868 w 158327"/>
                <a:gd name="connsiteY35" fmla="*/ 61779 h 117969"/>
                <a:gd name="connsiteX36" fmla="*/ 17695 w 158327"/>
                <a:gd name="connsiteY36" fmla="*/ 61779 h 117969"/>
                <a:gd name="connsiteX37" fmla="*/ 16764 w 158327"/>
                <a:gd name="connsiteY37" fmla="*/ 63952 h 117969"/>
                <a:gd name="connsiteX38" fmla="*/ 12418 w 158327"/>
                <a:gd name="connsiteY38" fmla="*/ 68298 h 117969"/>
                <a:gd name="connsiteX39" fmla="*/ 9313 w 158327"/>
                <a:gd name="connsiteY39" fmla="*/ 68298 h 117969"/>
                <a:gd name="connsiteX40" fmla="*/ 14591 w 158327"/>
                <a:gd name="connsiteY40" fmla="*/ 71403 h 117969"/>
                <a:gd name="connsiteX41" fmla="*/ 19868 w 158327"/>
                <a:gd name="connsiteY41" fmla="*/ 75438 h 117969"/>
                <a:gd name="connsiteX42" fmla="*/ 27009 w 158327"/>
                <a:gd name="connsiteY42" fmla="*/ 76680 h 117969"/>
                <a:gd name="connsiteX43" fmla="*/ 32286 w 158327"/>
                <a:gd name="connsiteY43" fmla="*/ 80716 h 117969"/>
                <a:gd name="connsiteX44" fmla="*/ 31355 w 158327"/>
                <a:gd name="connsiteY44" fmla="*/ 83820 h 117969"/>
                <a:gd name="connsiteX45" fmla="*/ 31355 w 158327"/>
                <a:gd name="connsiteY45" fmla="*/ 85993 h 117969"/>
                <a:gd name="connsiteX46" fmla="*/ 29182 w 158327"/>
                <a:gd name="connsiteY46" fmla="*/ 88167 h 117969"/>
                <a:gd name="connsiteX47" fmla="*/ 27009 w 158327"/>
                <a:gd name="connsiteY47" fmla="*/ 90340 h 117969"/>
                <a:gd name="connsiteX48" fmla="*/ 24836 w 158327"/>
                <a:gd name="connsiteY48" fmla="*/ 91271 h 117969"/>
                <a:gd name="connsiteX49" fmla="*/ 29182 w 158327"/>
                <a:gd name="connsiteY49" fmla="*/ 95307 h 117969"/>
                <a:gd name="connsiteX50" fmla="*/ 38495 w 158327"/>
                <a:gd name="connsiteY50" fmla="*/ 100584 h 117969"/>
                <a:gd name="connsiteX51" fmla="*/ 49050 w 158327"/>
                <a:gd name="connsiteY51" fmla="*/ 105862 h 117969"/>
                <a:gd name="connsiteX52" fmla="*/ 61468 w 158327"/>
                <a:gd name="connsiteY52" fmla="*/ 113313 h 117969"/>
                <a:gd name="connsiteX53" fmla="*/ 70782 w 158327"/>
                <a:gd name="connsiteY53" fmla="*/ 117659 h 117969"/>
                <a:gd name="connsiteX54" fmla="*/ 76059 w 158327"/>
                <a:gd name="connsiteY54" fmla="*/ 120763 h 117969"/>
                <a:gd name="connsiteX55" fmla="*/ 94686 w 158327"/>
                <a:gd name="connsiteY55" fmla="*/ 105862 h 117969"/>
                <a:gd name="connsiteX56" fmla="*/ 116728 w 158327"/>
                <a:gd name="connsiteY56" fmla="*/ 95307 h 117969"/>
                <a:gd name="connsiteX57" fmla="*/ 139701 w 158327"/>
                <a:gd name="connsiteY57" fmla="*/ 85993 h 117969"/>
                <a:gd name="connsiteX58" fmla="*/ 160501 w 158327"/>
                <a:gd name="connsiteY58" fmla="*/ 75438 h 117969"/>
                <a:gd name="connsiteX59" fmla="*/ 160501 w 158327"/>
                <a:gd name="connsiteY59" fmla="*/ 60847 h 117969"/>
                <a:gd name="connsiteX60" fmla="*/ 158327 w 158327"/>
                <a:gd name="connsiteY60" fmla="*/ 44083 h 11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58327" h="117969">
                  <a:moveTo>
                    <a:pt x="156154" y="29182"/>
                  </a:moveTo>
                  <a:lnTo>
                    <a:pt x="156154" y="23904"/>
                  </a:lnTo>
                  <a:lnTo>
                    <a:pt x="156154" y="16764"/>
                  </a:lnTo>
                  <a:lnTo>
                    <a:pt x="154292" y="12418"/>
                  </a:lnTo>
                  <a:lnTo>
                    <a:pt x="154292" y="9313"/>
                  </a:lnTo>
                  <a:lnTo>
                    <a:pt x="153050" y="7140"/>
                  </a:lnTo>
                  <a:lnTo>
                    <a:pt x="151187" y="4036"/>
                  </a:lnTo>
                  <a:lnTo>
                    <a:pt x="149014" y="0"/>
                  </a:lnTo>
                  <a:lnTo>
                    <a:pt x="134423" y="1863"/>
                  </a:lnTo>
                  <a:lnTo>
                    <a:pt x="126972" y="7140"/>
                  </a:lnTo>
                  <a:lnTo>
                    <a:pt x="119832" y="12418"/>
                  </a:lnTo>
                  <a:lnTo>
                    <a:pt x="114554" y="18937"/>
                  </a:lnTo>
                  <a:lnTo>
                    <a:pt x="105241" y="23904"/>
                  </a:lnTo>
                  <a:lnTo>
                    <a:pt x="102137" y="23904"/>
                  </a:lnTo>
                  <a:lnTo>
                    <a:pt x="99964" y="23904"/>
                  </a:lnTo>
                  <a:lnTo>
                    <a:pt x="97790" y="23904"/>
                  </a:lnTo>
                  <a:lnTo>
                    <a:pt x="97790" y="22042"/>
                  </a:lnTo>
                  <a:lnTo>
                    <a:pt x="94686" y="19869"/>
                  </a:lnTo>
                  <a:lnTo>
                    <a:pt x="92823" y="14591"/>
                  </a:lnTo>
                  <a:lnTo>
                    <a:pt x="78232" y="19869"/>
                  </a:lnTo>
                  <a:lnTo>
                    <a:pt x="67677" y="27319"/>
                  </a:lnTo>
                  <a:lnTo>
                    <a:pt x="56191" y="36633"/>
                  </a:lnTo>
                  <a:lnTo>
                    <a:pt x="53086" y="29182"/>
                  </a:lnTo>
                  <a:lnTo>
                    <a:pt x="49050" y="26077"/>
                  </a:lnTo>
                  <a:lnTo>
                    <a:pt x="45946" y="19869"/>
                  </a:lnTo>
                  <a:lnTo>
                    <a:pt x="39427" y="14591"/>
                  </a:lnTo>
                  <a:lnTo>
                    <a:pt x="24836" y="18937"/>
                  </a:lnTo>
                  <a:lnTo>
                    <a:pt x="16764" y="22042"/>
                  </a:lnTo>
                  <a:lnTo>
                    <a:pt x="9313" y="29182"/>
                  </a:lnTo>
                  <a:lnTo>
                    <a:pt x="0" y="36633"/>
                  </a:lnTo>
                  <a:lnTo>
                    <a:pt x="5278" y="47188"/>
                  </a:lnTo>
                  <a:lnTo>
                    <a:pt x="32286" y="47188"/>
                  </a:lnTo>
                  <a:lnTo>
                    <a:pt x="32286" y="60847"/>
                  </a:lnTo>
                  <a:lnTo>
                    <a:pt x="27009" y="60847"/>
                  </a:lnTo>
                  <a:lnTo>
                    <a:pt x="21731" y="60847"/>
                  </a:lnTo>
                  <a:lnTo>
                    <a:pt x="19868" y="61779"/>
                  </a:lnTo>
                  <a:lnTo>
                    <a:pt x="17695" y="61779"/>
                  </a:lnTo>
                  <a:lnTo>
                    <a:pt x="16764" y="63952"/>
                  </a:lnTo>
                  <a:lnTo>
                    <a:pt x="12418" y="68298"/>
                  </a:lnTo>
                  <a:lnTo>
                    <a:pt x="9313" y="68298"/>
                  </a:lnTo>
                  <a:lnTo>
                    <a:pt x="14591" y="71403"/>
                  </a:lnTo>
                  <a:lnTo>
                    <a:pt x="19868" y="75438"/>
                  </a:lnTo>
                  <a:lnTo>
                    <a:pt x="27009" y="76680"/>
                  </a:lnTo>
                  <a:lnTo>
                    <a:pt x="32286" y="80716"/>
                  </a:lnTo>
                  <a:lnTo>
                    <a:pt x="31355" y="83820"/>
                  </a:lnTo>
                  <a:lnTo>
                    <a:pt x="31355" y="85993"/>
                  </a:lnTo>
                  <a:lnTo>
                    <a:pt x="29182" y="88167"/>
                  </a:lnTo>
                  <a:lnTo>
                    <a:pt x="27009" y="90340"/>
                  </a:lnTo>
                  <a:lnTo>
                    <a:pt x="24836" y="91271"/>
                  </a:lnTo>
                  <a:lnTo>
                    <a:pt x="29182" y="95307"/>
                  </a:lnTo>
                  <a:lnTo>
                    <a:pt x="38495" y="100584"/>
                  </a:lnTo>
                  <a:lnTo>
                    <a:pt x="49050" y="105862"/>
                  </a:lnTo>
                  <a:lnTo>
                    <a:pt x="61468" y="113313"/>
                  </a:lnTo>
                  <a:lnTo>
                    <a:pt x="70782" y="117659"/>
                  </a:lnTo>
                  <a:lnTo>
                    <a:pt x="76059" y="120763"/>
                  </a:lnTo>
                  <a:lnTo>
                    <a:pt x="94686" y="105862"/>
                  </a:lnTo>
                  <a:lnTo>
                    <a:pt x="116728" y="95307"/>
                  </a:lnTo>
                  <a:lnTo>
                    <a:pt x="139701" y="85993"/>
                  </a:lnTo>
                  <a:lnTo>
                    <a:pt x="160501" y="75438"/>
                  </a:lnTo>
                  <a:lnTo>
                    <a:pt x="160501" y="60847"/>
                  </a:lnTo>
                  <a:lnTo>
                    <a:pt x="158327" y="44083"/>
                  </a:lnTo>
                  <a:close/>
                </a:path>
              </a:pathLst>
            </a:custGeom>
            <a:grpFill/>
            <a:ln w="3104" cap="flat">
              <a:noFill/>
              <a:prstDash val="solid"/>
              <a:miter/>
            </a:ln>
          </p:spPr>
          <p:txBody>
            <a:bodyPr rtlCol="0" anchor="ctr"/>
            <a:lstStyle/>
            <a:p>
              <a:pPr>
                <a:defRPr/>
              </a:pPr>
              <a:endParaRPr lang="en-US">
                <a:solidFill>
                  <a:srgbClr val="000000"/>
                </a:solidFill>
              </a:endParaRPr>
            </a:p>
          </p:txBody>
        </p:sp>
      </p:grpSp>
      <p:grpSp>
        <p:nvGrpSpPr>
          <p:cNvPr id="251" name="Group 250"/>
          <p:cNvGrpSpPr/>
          <p:nvPr/>
        </p:nvGrpSpPr>
        <p:grpSpPr>
          <a:xfrm>
            <a:off x="212864" y="-861428"/>
            <a:ext cx="1946511" cy="110626"/>
            <a:chOff x="-2973081" y="1339095"/>
            <a:chExt cx="1946511" cy="110626"/>
          </a:xfrm>
        </p:grpSpPr>
        <p:pic>
          <p:nvPicPr>
            <p:cNvPr id="252" name="Picture 251">
              <a:extLst>
                <a:ext uri="{FF2B5EF4-FFF2-40B4-BE49-F238E27FC236}">
                  <a16:creationId xmlns:a16="http://schemas.microsoft.com/office/drawing/2014/main" id="{8F7FBC5B-3DDE-3D35-FC9B-E81B3D002600}"/>
                </a:ext>
              </a:extLst>
            </p:cNvPr>
            <p:cNvPicPr>
              <a:picLocks noChangeAspect="1"/>
            </p:cNvPicPr>
            <p:nvPr/>
          </p:nvPicPr>
          <p:blipFill>
            <a:blip r:embed="rId6" cstate="email">
              <a:extLst>
                <a:ext uri="{28A0092B-C50C-407E-A947-70E740481C1C}">
                  <a14:useLocalDpi xmlns:a14="http://schemas.microsoft.com/office/drawing/2010/main" val="0"/>
                </a:ext>
              </a:extLst>
            </a:blip>
            <a:srcRect l="5733" t="31136" r="89632" b="39112"/>
            <a:stretch>
              <a:fillRect/>
            </a:stretch>
          </p:blipFill>
          <p:spPr>
            <a:xfrm flipV="1">
              <a:off x="-2973081" y="1339095"/>
              <a:ext cx="101632" cy="110624"/>
            </a:xfrm>
            <a:custGeom>
              <a:avLst/>
              <a:gdLst/>
              <a:ahLst/>
              <a:cxnLst/>
              <a:rect l="l" t="t" r="r" b="b"/>
              <a:pathLst>
                <a:path w="101632" h="110624">
                  <a:moveTo>
                    <a:pt x="55760" y="110624"/>
                  </a:moveTo>
                  <a:cubicBezTo>
                    <a:pt x="65567" y="110545"/>
                    <a:pt x="74489" y="108267"/>
                    <a:pt x="82525" y="103791"/>
                  </a:cubicBezTo>
                  <a:cubicBezTo>
                    <a:pt x="90561" y="99315"/>
                    <a:pt x="96930" y="93114"/>
                    <a:pt x="101632" y="85189"/>
                  </a:cubicBezTo>
                  <a:lnTo>
                    <a:pt x="86392" y="76348"/>
                  </a:lnTo>
                  <a:cubicBezTo>
                    <a:pt x="83487" y="81668"/>
                    <a:pt x="79353" y="85853"/>
                    <a:pt x="73991" y="88905"/>
                  </a:cubicBezTo>
                  <a:cubicBezTo>
                    <a:pt x="68628" y="91957"/>
                    <a:pt x="62551" y="93514"/>
                    <a:pt x="55760" y="93574"/>
                  </a:cubicBezTo>
                  <a:cubicBezTo>
                    <a:pt x="50051" y="93571"/>
                    <a:pt x="44895" y="92662"/>
                    <a:pt x="40291" y="90849"/>
                  </a:cubicBezTo>
                  <a:cubicBezTo>
                    <a:pt x="35687" y="89035"/>
                    <a:pt x="31598" y="86336"/>
                    <a:pt x="28023" y="82750"/>
                  </a:cubicBezTo>
                  <a:cubicBezTo>
                    <a:pt x="21013" y="75586"/>
                    <a:pt x="17507" y="66440"/>
                    <a:pt x="17507" y="55312"/>
                  </a:cubicBezTo>
                  <a:cubicBezTo>
                    <a:pt x="17507" y="44184"/>
                    <a:pt x="21013" y="35038"/>
                    <a:pt x="28023" y="27873"/>
                  </a:cubicBezTo>
                  <a:cubicBezTo>
                    <a:pt x="31598" y="24288"/>
                    <a:pt x="35687" y="21588"/>
                    <a:pt x="40291" y="19775"/>
                  </a:cubicBezTo>
                  <a:cubicBezTo>
                    <a:pt x="44895" y="17961"/>
                    <a:pt x="50051" y="17053"/>
                    <a:pt x="55760" y="17050"/>
                  </a:cubicBezTo>
                  <a:cubicBezTo>
                    <a:pt x="62561" y="17110"/>
                    <a:pt x="68657" y="18666"/>
                    <a:pt x="74048" y="21718"/>
                  </a:cubicBezTo>
                  <a:cubicBezTo>
                    <a:pt x="79439" y="24770"/>
                    <a:pt x="83554" y="28956"/>
                    <a:pt x="86392" y="34275"/>
                  </a:cubicBezTo>
                  <a:lnTo>
                    <a:pt x="101632" y="25586"/>
                  </a:lnTo>
                  <a:cubicBezTo>
                    <a:pt x="97187" y="17814"/>
                    <a:pt x="90837" y="11568"/>
                    <a:pt x="82582" y="6851"/>
                  </a:cubicBezTo>
                  <a:cubicBezTo>
                    <a:pt x="74480" y="2284"/>
                    <a:pt x="65539" y="0"/>
                    <a:pt x="55760" y="0"/>
                  </a:cubicBezTo>
                  <a:cubicBezTo>
                    <a:pt x="47752" y="3"/>
                    <a:pt x="40412" y="1329"/>
                    <a:pt x="33738" y="3977"/>
                  </a:cubicBezTo>
                  <a:cubicBezTo>
                    <a:pt x="27065" y="6625"/>
                    <a:pt x="21096" y="10577"/>
                    <a:pt x="15833" y="15832"/>
                  </a:cubicBezTo>
                  <a:cubicBezTo>
                    <a:pt x="5303" y="26476"/>
                    <a:pt x="26" y="39636"/>
                    <a:pt x="0" y="55312"/>
                  </a:cubicBezTo>
                  <a:cubicBezTo>
                    <a:pt x="26" y="71013"/>
                    <a:pt x="5303" y="84122"/>
                    <a:pt x="15833" y="94639"/>
                  </a:cubicBezTo>
                  <a:cubicBezTo>
                    <a:pt x="21096" y="99968"/>
                    <a:pt x="27065" y="103964"/>
                    <a:pt x="33738" y="106628"/>
                  </a:cubicBezTo>
                  <a:cubicBezTo>
                    <a:pt x="40412" y="109292"/>
                    <a:pt x="47752" y="110624"/>
                    <a:pt x="55760" y="110624"/>
                  </a:cubicBezTo>
                  <a:close/>
                </a:path>
              </a:pathLst>
            </a:custGeom>
          </p:spPr>
        </p:pic>
        <p:pic>
          <p:nvPicPr>
            <p:cNvPr id="253" name="Picture 252">
              <a:extLst>
                <a:ext uri="{FF2B5EF4-FFF2-40B4-BE49-F238E27FC236}">
                  <a16:creationId xmlns:a16="http://schemas.microsoft.com/office/drawing/2014/main" id="{8F7FBC5B-3DDE-3D35-FC9B-E81B3D002600}"/>
                </a:ext>
              </a:extLst>
            </p:cNvPr>
            <p:cNvPicPr>
              <a:picLocks noChangeAspect="1"/>
            </p:cNvPicPr>
            <p:nvPr/>
          </p:nvPicPr>
          <p:blipFill>
            <a:blip r:embed="rId7" cstate="email">
              <a:extLst>
                <a:ext uri="{28A0092B-C50C-407E-A947-70E740481C1C}">
                  <a14:useLocalDpi xmlns:a14="http://schemas.microsoft.com/office/drawing/2010/main" val="0"/>
                </a:ext>
              </a:extLst>
            </a:blip>
            <a:srcRect l="14855" t="31135" r="80169" b="39112"/>
            <a:stretch>
              <a:fillRect/>
            </a:stretch>
          </p:blipFill>
          <p:spPr>
            <a:xfrm flipV="1">
              <a:off x="-2773056" y="1339096"/>
              <a:ext cx="109100" cy="110625"/>
            </a:xfrm>
            <a:custGeom>
              <a:avLst/>
              <a:gdLst/>
              <a:ahLst/>
              <a:cxnLst/>
              <a:rect l="l" t="t" r="r" b="b"/>
              <a:pathLst>
                <a:path w="109100" h="110625">
                  <a:moveTo>
                    <a:pt x="55912" y="110625"/>
                  </a:moveTo>
                  <a:cubicBezTo>
                    <a:pt x="66012" y="110533"/>
                    <a:pt x="75111" y="108243"/>
                    <a:pt x="83211" y="103754"/>
                  </a:cubicBezTo>
                  <a:cubicBezTo>
                    <a:pt x="91310" y="99265"/>
                    <a:pt x="97705" y="93127"/>
                    <a:pt x="102394" y="85341"/>
                  </a:cubicBezTo>
                  <a:lnTo>
                    <a:pt x="87307" y="76650"/>
                  </a:lnTo>
                  <a:cubicBezTo>
                    <a:pt x="84398" y="81824"/>
                    <a:pt x="80195" y="85922"/>
                    <a:pt x="74695" y="88943"/>
                  </a:cubicBezTo>
                  <a:cubicBezTo>
                    <a:pt x="69196" y="91964"/>
                    <a:pt x="62935" y="93508"/>
                    <a:pt x="55912" y="93575"/>
                  </a:cubicBezTo>
                  <a:cubicBezTo>
                    <a:pt x="50343" y="93575"/>
                    <a:pt x="45250" y="92660"/>
                    <a:pt x="40634" y="90830"/>
                  </a:cubicBezTo>
                  <a:cubicBezTo>
                    <a:pt x="36018" y="89000"/>
                    <a:pt x="31916" y="86256"/>
                    <a:pt x="28328" y="82596"/>
                  </a:cubicBezTo>
                  <a:cubicBezTo>
                    <a:pt x="21140" y="75277"/>
                    <a:pt x="17533" y="66129"/>
                    <a:pt x="17507" y="55153"/>
                  </a:cubicBezTo>
                  <a:cubicBezTo>
                    <a:pt x="17511" y="49670"/>
                    <a:pt x="18419" y="44651"/>
                    <a:pt x="20232" y="40095"/>
                  </a:cubicBezTo>
                  <a:cubicBezTo>
                    <a:pt x="22044" y="35539"/>
                    <a:pt x="24743" y="31467"/>
                    <a:pt x="28328" y="27880"/>
                  </a:cubicBezTo>
                  <a:cubicBezTo>
                    <a:pt x="31989" y="24292"/>
                    <a:pt x="36211" y="21592"/>
                    <a:pt x="40996" y="19777"/>
                  </a:cubicBezTo>
                  <a:cubicBezTo>
                    <a:pt x="45781" y="17963"/>
                    <a:pt x="51108" y="17054"/>
                    <a:pt x="56979" y="17051"/>
                  </a:cubicBezTo>
                  <a:cubicBezTo>
                    <a:pt x="66482" y="17143"/>
                    <a:pt x="74184" y="19361"/>
                    <a:pt x="80087" y="23705"/>
                  </a:cubicBezTo>
                  <a:cubicBezTo>
                    <a:pt x="85989" y="28048"/>
                    <a:pt x="89767" y="33965"/>
                    <a:pt x="91421" y="41454"/>
                  </a:cubicBezTo>
                  <a:lnTo>
                    <a:pt x="55760" y="41454"/>
                  </a:lnTo>
                  <a:lnTo>
                    <a:pt x="55760" y="57132"/>
                  </a:lnTo>
                  <a:lnTo>
                    <a:pt x="109100" y="57132"/>
                  </a:lnTo>
                  <a:lnTo>
                    <a:pt x="109100" y="49826"/>
                  </a:lnTo>
                  <a:cubicBezTo>
                    <a:pt x="109097" y="42510"/>
                    <a:pt x="107884" y="35848"/>
                    <a:pt x="105461" y="29842"/>
                  </a:cubicBezTo>
                  <a:cubicBezTo>
                    <a:pt x="103039" y="23836"/>
                    <a:pt x="99426" y="18507"/>
                    <a:pt x="94622" y="13854"/>
                  </a:cubicBezTo>
                  <a:cubicBezTo>
                    <a:pt x="84995" y="4594"/>
                    <a:pt x="72397" y="-24"/>
                    <a:pt x="56827" y="1"/>
                  </a:cubicBezTo>
                  <a:cubicBezTo>
                    <a:pt x="40392" y="1"/>
                    <a:pt x="26779" y="5329"/>
                    <a:pt x="15985" y="15985"/>
                  </a:cubicBezTo>
                  <a:cubicBezTo>
                    <a:pt x="5329" y="26665"/>
                    <a:pt x="0" y="39771"/>
                    <a:pt x="0" y="55306"/>
                  </a:cubicBezTo>
                  <a:cubicBezTo>
                    <a:pt x="0" y="63007"/>
                    <a:pt x="1332" y="70129"/>
                    <a:pt x="3997" y="76669"/>
                  </a:cubicBezTo>
                  <a:cubicBezTo>
                    <a:pt x="6661" y="83209"/>
                    <a:pt x="10657" y="89149"/>
                    <a:pt x="15985" y="94488"/>
                  </a:cubicBezTo>
                  <a:cubicBezTo>
                    <a:pt x="26779" y="105271"/>
                    <a:pt x="40088" y="110650"/>
                    <a:pt x="55912" y="110625"/>
                  </a:cubicBezTo>
                  <a:close/>
                </a:path>
              </a:pathLst>
            </a:custGeom>
          </p:spPr>
        </p:pic>
        <p:pic>
          <p:nvPicPr>
            <p:cNvPr id="254" name="Picture 253">
              <a:extLst>
                <a:ext uri="{FF2B5EF4-FFF2-40B4-BE49-F238E27FC236}">
                  <a16:creationId xmlns:a16="http://schemas.microsoft.com/office/drawing/2014/main" id="{8F7FBC5B-3DDE-3D35-FC9B-E81B3D002600}"/>
                </a:ext>
              </a:extLst>
            </p:cNvPr>
            <p:cNvPicPr>
              <a:picLocks noChangeAspect="1"/>
            </p:cNvPicPr>
            <p:nvPr/>
          </p:nvPicPr>
          <p:blipFill>
            <a:blip r:embed="rId8" cstate="email">
              <a:extLst>
                <a:ext uri="{28A0092B-C50C-407E-A947-70E740481C1C}">
                  <a14:useLocalDpi xmlns:a14="http://schemas.microsoft.com/office/drawing/2010/main" val="0"/>
                </a:ext>
              </a:extLst>
            </a:blip>
            <a:srcRect l="21791" t="31135" r="74608" b="39112"/>
            <a:stretch>
              <a:fillRect/>
            </a:stretch>
          </p:blipFill>
          <p:spPr>
            <a:xfrm flipV="1">
              <a:off x="-2620960" y="1339096"/>
              <a:ext cx="78955" cy="110625"/>
            </a:xfrm>
            <a:custGeom>
              <a:avLst/>
              <a:gdLst/>
              <a:ahLst/>
              <a:cxnLst/>
              <a:rect l="l" t="t" r="r" b="b"/>
              <a:pathLst>
                <a:path w="78955" h="110625">
                  <a:moveTo>
                    <a:pt x="38698" y="110625"/>
                  </a:moveTo>
                  <a:cubicBezTo>
                    <a:pt x="47291" y="110561"/>
                    <a:pt x="54766" y="108481"/>
                    <a:pt x="61124" y="104382"/>
                  </a:cubicBezTo>
                  <a:cubicBezTo>
                    <a:pt x="67482" y="100284"/>
                    <a:pt x="72400" y="94547"/>
                    <a:pt x="75879" y="87172"/>
                  </a:cubicBezTo>
                  <a:lnTo>
                    <a:pt x="61112" y="78636"/>
                  </a:lnTo>
                  <a:cubicBezTo>
                    <a:pt x="58901" y="83593"/>
                    <a:pt x="55928" y="87321"/>
                    <a:pt x="52192" y="89821"/>
                  </a:cubicBezTo>
                  <a:cubicBezTo>
                    <a:pt x="48457" y="92320"/>
                    <a:pt x="43959" y="93572"/>
                    <a:pt x="38698" y="93575"/>
                  </a:cubicBezTo>
                  <a:cubicBezTo>
                    <a:pt x="33530" y="93527"/>
                    <a:pt x="29458" y="92327"/>
                    <a:pt x="26481" y="89973"/>
                  </a:cubicBezTo>
                  <a:cubicBezTo>
                    <a:pt x="23505" y="87620"/>
                    <a:pt x="21987" y="84400"/>
                    <a:pt x="21926" y="80312"/>
                  </a:cubicBezTo>
                  <a:cubicBezTo>
                    <a:pt x="21802" y="76467"/>
                    <a:pt x="23346" y="73335"/>
                    <a:pt x="26558" y="70919"/>
                  </a:cubicBezTo>
                  <a:cubicBezTo>
                    <a:pt x="29769" y="68502"/>
                    <a:pt x="35392" y="66094"/>
                    <a:pt x="43425" y="63697"/>
                  </a:cubicBezTo>
                  <a:cubicBezTo>
                    <a:pt x="45480" y="63017"/>
                    <a:pt x="47240" y="62433"/>
                    <a:pt x="48704" y="61944"/>
                  </a:cubicBezTo>
                  <a:cubicBezTo>
                    <a:pt x="50169" y="61455"/>
                    <a:pt x="51357" y="61023"/>
                    <a:pt x="52269" y="60648"/>
                  </a:cubicBezTo>
                  <a:cubicBezTo>
                    <a:pt x="53256" y="60340"/>
                    <a:pt x="54406" y="59927"/>
                    <a:pt x="55718" y="59409"/>
                  </a:cubicBezTo>
                  <a:cubicBezTo>
                    <a:pt x="57030" y="58892"/>
                    <a:pt x="58523" y="58288"/>
                    <a:pt x="60197" y="57599"/>
                  </a:cubicBezTo>
                  <a:cubicBezTo>
                    <a:pt x="61949" y="56907"/>
                    <a:pt x="63472" y="56196"/>
                    <a:pt x="64766" y="55465"/>
                  </a:cubicBezTo>
                  <a:cubicBezTo>
                    <a:pt x="66060" y="54735"/>
                    <a:pt x="67126" y="54023"/>
                    <a:pt x="67963" y="53331"/>
                  </a:cubicBezTo>
                  <a:cubicBezTo>
                    <a:pt x="70932" y="51121"/>
                    <a:pt x="73558" y="48186"/>
                    <a:pt x="75841" y="44528"/>
                  </a:cubicBezTo>
                  <a:cubicBezTo>
                    <a:pt x="78125" y="40869"/>
                    <a:pt x="79152" y="36487"/>
                    <a:pt x="78924" y="31380"/>
                  </a:cubicBezTo>
                  <a:cubicBezTo>
                    <a:pt x="78924" y="26572"/>
                    <a:pt x="78048" y="22241"/>
                    <a:pt x="76298" y="18388"/>
                  </a:cubicBezTo>
                  <a:cubicBezTo>
                    <a:pt x="74547" y="14535"/>
                    <a:pt x="71921" y="11197"/>
                    <a:pt x="68420" y="8374"/>
                  </a:cubicBezTo>
                  <a:cubicBezTo>
                    <a:pt x="64991" y="5561"/>
                    <a:pt x="60998" y="3461"/>
                    <a:pt x="56441" y="2075"/>
                  </a:cubicBezTo>
                  <a:cubicBezTo>
                    <a:pt x="51884" y="689"/>
                    <a:pt x="46783" y="-2"/>
                    <a:pt x="41138" y="1"/>
                  </a:cubicBezTo>
                  <a:cubicBezTo>
                    <a:pt x="30772" y="74"/>
                    <a:pt x="22047" y="2402"/>
                    <a:pt x="14965" y="6986"/>
                  </a:cubicBezTo>
                  <a:cubicBezTo>
                    <a:pt x="7882" y="11570"/>
                    <a:pt x="2894" y="17974"/>
                    <a:pt x="0" y="26197"/>
                  </a:cubicBezTo>
                  <a:lnTo>
                    <a:pt x="15076" y="35039"/>
                  </a:lnTo>
                  <a:cubicBezTo>
                    <a:pt x="17207" y="29021"/>
                    <a:pt x="20482" y="24517"/>
                    <a:pt x="24902" y="21529"/>
                  </a:cubicBezTo>
                  <a:cubicBezTo>
                    <a:pt x="29322" y="18540"/>
                    <a:pt x="34887" y="17048"/>
                    <a:pt x="41595" y="17051"/>
                  </a:cubicBezTo>
                  <a:cubicBezTo>
                    <a:pt x="48225" y="17111"/>
                    <a:pt x="53187" y="18401"/>
                    <a:pt x="56481" y="20919"/>
                  </a:cubicBezTo>
                  <a:cubicBezTo>
                    <a:pt x="59775" y="23437"/>
                    <a:pt x="61420" y="26823"/>
                    <a:pt x="61417" y="31075"/>
                  </a:cubicBezTo>
                  <a:cubicBezTo>
                    <a:pt x="61414" y="33279"/>
                    <a:pt x="60963" y="35197"/>
                    <a:pt x="60064" y="36830"/>
                  </a:cubicBezTo>
                  <a:cubicBezTo>
                    <a:pt x="59165" y="38462"/>
                    <a:pt x="57837" y="39847"/>
                    <a:pt x="56080" y="40984"/>
                  </a:cubicBezTo>
                  <a:cubicBezTo>
                    <a:pt x="54321" y="42130"/>
                    <a:pt x="51856" y="43343"/>
                    <a:pt x="48685" y="44623"/>
                  </a:cubicBezTo>
                  <a:cubicBezTo>
                    <a:pt x="45515" y="45903"/>
                    <a:pt x="41678" y="47230"/>
                    <a:pt x="37174" y="48606"/>
                  </a:cubicBezTo>
                  <a:cubicBezTo>
                    <a:pt x="32218" y="50050"/>
                    <a:pt x="28102" y="51467"/>
                    <a:pt x="24825" y="52855"/>
                  </a:cubicBezTo>
                  <a:cubicBezTo>
                    <a:pt x="21548" y="54243"/>
                    <a:pt x="18196" y="56078"/>
                    <a:pt x="14771" y="58361"/>
                  </a:cubicBezTo>
                  <a:cubicBezTo>
                    <a:pt x="11343" y="60791"/>
                    <a:pt x="8761" y="63783"/>
                    <a:pt x="7026" y="67336"/>
                  </a:cubicBezTo>
                  <a:cubicBezTo>
                    <a:pt x="5291" y="70890"/>
                    <a:pt x="4422" y="75063"/>
                    <a:pt x="4419" y="79855"/>
                  </a:cubicBezTo>
                  <a:cubicBezTo>
                    <a:pt x="4419" y="89306"/>
                    <a:pt x="7768" y="96772"/>
                    <a:pt x="14467" y="102252"/>
                  </a:cubicBezTo>
                  <a:cubicBezTo>
                    <a:pt x="21166" y="107859"/>
                    <a:pt x="29244" y="110650"/>
                    <a:pt x="38698" y="110625"/>
                  </a:cubicBezTo>
                  <a:close/>
                </a:path>
              </a:pathLst>
            </a:custGeom>
          </p:spPr>
        </p:pic>
        <p:pic>
          <p:nvPicPr>
            <p:cNvPr id="255" name="Picture 254">
              <a:extLst>
                <a:ext uri="{FF2B5EF4-FFF2-40B4-BE49-F238E27FC236}">
                  <a16:creationId xmlns:a16="http://schemas.microsoft.com/office/drawing/2014/main" id="{8F7FBC5B-3DDE-3D35-FC9B-E81B3D002600}"/>
                </a:ext>
              </a:extLst>
            </p:cNvPr>
            <p:cNvPicPr>
              <a:picLocks noChangeAspect="1"/>
            </p:cNvPicPr>
            <p:nvPr/>
          </p:nvPicPr>
          <p:blipFill>
            <a:blip r:embed="rId9" cstate="email">
              <a:extLst>
                <a:ext uri="{28A0092B-C50C-407E-A947-70E740481C1C}">
                  <a14:useLocalDpi xmlns:a14="http://schemas.microsoft.com/office/drawing/2010/main" val="0"/>
                </a:ext>
              </a:extLst>
            </a:blip>
            <a:srcRect l="29624" t="31136" r="65331" b="39112"/>
            <a:stretch>
              <a:fillRect/>
            </a:stretch>
          </p:blipFill>
          <p:spPr>
            <a:xfrm flipV="1">
              <a:off x="-2449206" y="1339095"/>
              <a:ext cx="110624" cy="110624"/>
            </a:xfrm>
            <a:custGeom>
              <a:avLst/>
              <a:gdLst/>
              <a:ahLst/>
              <a:cxnLst/>
              <a:rect l="l" t="t" r="r" b="b"/>
              <a:pathLst>
                <a:path w="110624" h="110624">
                  <a:moveTo>
                    <a:pt x="55312" y="110624"/>
                  </a:moveTo>
                  <a:cubicBezTo>
                    <a:pt x="63014" y="110627"/>
                    <a:pt x="70134" y="109288"/>
                    <a:pt x="76673" y="106609"/>
                  </a:cubicBezTo>
                  <a:cubicBezTo>
                    <a:pt x="83211" y="103929"/>
                    <a:pt x="89149" y="99888"/>
                    <a:pt x="94487" y="94487"/>
                  </a:cubicBezTo>
                  <a:cubicBezTo>
                    <a:pt x="99888" y="89149"/>
                    <a:pt x="103929" y="83211"/>
                    <a:pt x="106609" y="76672"/>
                  </a:cubicBezTo>
                  <a:cubicBezTo>
                    <a:pt x="109288" y="70133"/>
                    <a:pt x="110627" y="63013"/>
                    <a:pt x="110624" y="55312"/>
                  </a:cubicBezTo>
                  <a:cubicBezTo>
                    <a:pt x="110649" y="39915"/>
                    <a:pt x="105270" y="26806"/>
                    <a:pt x="94487" y="15984"/>
                  </a:cubicBezTo>
                  <a:cubicBezTo>
                    <a:pt x="89149" y="10656"/>
                    <a:pt x="83211" y="6660"/>
                    <a:pt x="76673" y="3996"/>
                  </a:cubicBezTo>
                  <a:cubicBezTo>
                    <a:pt x="70134" y="1332"/>
                    <a:pt x="63014" y="0"/>
                    <a:pt x="55312" y="0"/>
                  </a:cubicBezTo>
                  <a:cubicBezTo>
                    <a:pt x="39916" y="0"/>
                    <a:pt x="26807" y="5328"/>
                    <a:pt x="15985" y="15984"/>
                  </a:cubicBezTo>
                  <a:cubicBezTo>
                    <a:pt x="5329" y="26806"/>
                    <a:pt x="0" y="39915"/>
                    <a:pt x="0" y="55312"/>
                  </a:cubicBezTo>
                  <a:cubicBezTo>
                    <a:pt x="0" y="63013"/>
                    <a:pt x="1332" y="70133"/>
                    <a:pt x="3997" y="76672"/>
                  </a:cubicBezTo>
                  <a:cubicBezTo>
                    <a:pt x="6661" y="83211"/>
                    <a:pt x="10657" y="89149"/>
                    <a:pt x="15985" y="94487"/>
                  </a:cubicBezTo>
                  <a:cubicBezTo>
                    <a:pt x="26807" y="105270"/>
                    <a:pt x="39916" y="110649"/>
                    <a:pt x="55312" y="110624"/>
                  </a:cubicBezTo>
                  <a:close/>
                  <a:moveTo>
                    <a:pt x="55312" y="93574"/>
                  </a:moveTo>
                  <a:cubicBezTo>
                    <a:pt x="44642" y="93574"/>
                    <a:pt x="35648" y="89915"/>
                    <a:pt x="28331" y="82598"/>
                  </a:cubicBezTo>
                  <a:cubicBezTo>
                    <a:pt x="24745" y="79013"/>
                    <a:pt x="22046" y="74941"/>
                    <a:pt x="20232" y="70384"/>
                  </a:cubicBezTo>
                  <a:cubicBezTo>
                    <a:pt x="18419" y="65827"/>
                    <a:pt x="17511" y="60803"/>
                    <a:pt x="17507" y="55312"/>
                  </a:cubicBezTo>
                  <a:cubicBezTo>
                    <a:pt x="17511" y="49824"/>
                    <a:pt x="18419" y="44794"/>
                    <a:pt x="20232" y="40220"/>
                  </a:cubicBezTo>
                  <a:cubicBezTo>
                    <a:pt x="22046" y="35647"/>
                    <a:pt x="24745" y="31532"/>
                    <a:pt x="28331" y="27873"/>
                  </a:cubicBezTo>
                  <a:cubicBezTo>
                    <a:pt x="31989" y="24288"/>
                    <a:pt x="36067" y="21588"/>
                    <a:pt x="40564" y="19775"/>
                  </a:cubicBezTo>
                  <a:cubicBezTo>
                    <a:pt x="45061" y="17961"/>
                    <a:pt x="49977" y="17053"/>
                    <a:pt x="55312" y="17050"/>
                  </a:cubicBezTo>
                  <a:cubicBezTo>
                    <a:pt x="60651" y="17053"/>
                    <a:pt x="65561" y="17961"/>
                    <a:pt x="70042" y="19775"/>
                  </a:cubicBezTo>
                  <a:cubicBezTo>
                    <a:pt x="74523" y="21588"/>
                    <a:pt x="78556" y="24288"/>
                    <a:pt x="82142" y="27873"/>
                  </a:cubicBezTo>
                  <a:cubicBezTo>
                    <a:pt x="89459" y="35190"/>
                    <a:pt x="93117" y="44336"/>
                    <a:pt x="93117" y="55312"/>
                  </a:cubicBezTo>
                  <a:cubicBezTo>
                    <a:pt x="93117" y="60803"/>
                    <a:pt x="92202" y="65827"/>
                    <a:pt x="90373" y="70384"/>
                  </a:cubicBezTo>
                  <a:cubicBezTo>
                    <a:pt x="88544" y="74941"/>
                    <a:pt x="85800" y="79013"/>
                    <a:pt x="82142" y="82598"/>
                  </a:cubicBezTo>
                  <a:cubicBezTo>
                    <a:pt x="78556" y="86257"/>
                    <a:pt x="74523" y="89000"/>
                    <a:pt x="70042" y="90830"/>
                  </a:cubicBezTo>
                  <a:cubicBezTo>
                    <a:pt x="65561" y="92659"/>
                    <a:pt x="60651" y="93574"/>
                    <a:pt x="55312" y="93574"/>
                  </a:cubicBezTo>
                  <a:close/>
                </a:path>
              </a:pathLst>
            </a:custGeom>
          </p:spPr>
        </p:pic>
        <p:pic>
          <p:nvPicPr>
            <p:cNvPr id="256" name="Picture 255">
              <a:extLst>
                <a:ext uri="{FF2B5EF4-FFF2-40B4-BE49-F238E27FC236}">
                  <a16:creationId xmlns:a16="http://schemas.microsoft.com/office/drawing/2014/main" id="{8F7FBC5B-3DDE-3D35-FC9B-E81B3D002600}"/>
                </a:ext>
              </a:extLst>
            </p:cNvPr>
            <p:cNvPicPr>
              <a:picLocks noChangeAspect="1"/>
            </p:cNvPicPr>
            <p:nvPr/>
          </p:nvPicPr>
          <p:blipFill>
            <a:blip r:embed="rId7" cstate="email">
              <a:extLst>
                <a:ext uri="{28A0092B-C50C-407E-A947-70E740481C1C}">
                  <a14:useLocalDpi xmlns:a14="http://schemas.microsoft.com/office/drawing/2010/main" val="0"/>
                </a:ext>
              </a:extLst>
            </a:blip>
            <a:srcRect l="35271" t="31136" r="60094" b="39112"/>
            <a:stretch>
              <a:fillRect/>
            </a:stretch>
          </p:blipFill>
          <p:spPr>
            <a:xfrm flipV="1">
              <a:off x="-2325381" y="1339095"/>
              <a:ext cx="101632" cy="110624"/>
            </a:xfrm>
            <a:custGeom>
              <a:avLst/>
              <a:gdLst/>
              <a:ahLst/>
              <a:cxnLst/>
              <a:rect l="l" t="t" r="r" b="b"/>
              <a:pathLst>
                <a:path w="101632" h="110624">
                  <a:moveTo>
                    <a:pt x="55760" y="110624"/>
                  </a:moveTo>
                  <a:cubicBezTo>
                    <a:pt x="65567" y="110545"/>
                    <a:pt x="74489" y="108267"/>
                    <a:pt x="82525" y="103791"/>
                  </a:cubicBezTo>
                  <a:cubicBezTo>
                    <a:pt x="90561" y="99315"/>
                    <a:pt x="96930" y="93114"/>
                    <a:pt x="101632" y="85189"/>
                  </a:cubicBezTo>
                  <a:lnTo>
                    <a:pt x="86392" y="76348"/>
                  </a:lnTo>
                  <a:cubicBezTo>
                    <a:pt x="83487" y="81668"/>
                    <a:pt x="79353" y="85853"/>
                    <a:pt x="73991" y="88905"/>
                  </a:cubicBezTo>
                  <a:cubicBezTo>
                    <a:pt x="68628" y="91957"/>
                    <a:pt x="62551" y="93514"/>
                    <a:pt x="55760" y="93574"/>
                  </a:cubicBezTo>
                  <a:cubicBezTo>
                    <a:pt x="50051" y="93571"/>
                    <a:pt x="44895" y="92662"/>
                    <a:pt x="40291" y="90849"/>
                  </a:cubicBezTo>
                  <a:cubicBezTo>
                    <a:pt x="35687" y="89035"/>
                    <a:pt x="31598" y="86336"/>
                    <a:pt x="28023" y="82750"/>
                  </a:cubicBezTo>
                  <a:cubicBezTo>
                    <a:pt x="21012" y="75586"/>
                    <a:pt x="17507" y="66440"/>
                    <a:pt x="17507" y="55312"/>
                  </a:cubicBezTo>
                  <a:cubicBezTo>
                    <a:pt x="17507" y="44184"/>
                    <a:pt x="21012" y="35038"/>
                    <a:pt x="28023" y="27873"/>
                  </a:cubicBezTo>
                  <a:cubicBezTo>
                    <a:pt x="31598" y="24288"/>
                    <a:pt x="35687" y="21588"/>
                    <a:pt x="40291" y="19775"/>
                  </a:cubicBezTo>
                  <a:cubicBezTo>
                    <a:pt x="44895" y="17961"/>
                    <a:pt x="50051" y="17053"/>
                    <a:pt x="55760" y="17050"/>
                  </a:cubicBezTo>
                  <a:cubicBezTo>
                    <a:pt x="62561" y="17110"/>
                    <a:pt x="68657" y="18666"/>
                    <a:pt x="74048" y="21718"/>
                  </a:cubicBezTo>
                  <a:cubicBezTo>
                    <a:pt x="79439" y="24770"/>
                    <a:pt x="83554" y="28956"/>
                    <a:pt x="86392" y="34275"/>
                  </a:cubicBezTo>
                  <a:lnTo>
                    <a:pt x="101632" y="25586"/>
                  </a:lnTo>
                  <a:cubicBezTo>
                    <a:pt x="97187" y="17814"/>
                    <a:pt x="90837" y="11568"/>
                    <a:pt x="82582" y="6851"/>
                  </a:cubicBezTo>
                  <a:cubicBezTo>
                    <a:pt x="74480" y="2284"/>
                    <a:pt x="65539" y="0"/>
                    <a:pt x="55760" y="0"/>
                  </a:cubicBezTo>
                  <a:cubicBezTo>
                    <a:pt x="47752" y="3"/>
                    <a:pt x="40412" y="1329"/>
                    <a:pt x="33738" y="3977"/>
                  </a:cubicBezTo>
                  <a:cubicBezTo>
                    <a:pt x="27064" y="6625"/>
                    <a:pt x="21096" y="10577"/>
                    <a:pt x="15833" y="15832"/>
                  </a:cubicBezTo>
                  <a:cubicBezTo>
                    <a:pt x="5303" y="26476"/>
                    <a:pt x="26" y="39636"/>
                    <a:pt x="0" y="55312"/>
                  </a:cubicBezTo>
                  <a:cubicBezTo>
                    <a:pt x="26" y="71013"/>
                    <a:pt x="5303" y="84122"/>
                    <a:pt x="15833" y="94639"/>
                  </a:cubicBezTo>
                  <a:cubicBezTo>
                    <a:pt x="21096" y="99968"/>
                    <a:pt x="27064" y="103964"/>
                    <a:pt x="33738" y="106628"/>
                  </a:cubicBezTo>
                  <a:cubicBezTo>
                    <a:pt x="40412" y="109292"/>
                    <a:pt x="47752" y="110624"/>
                    <a:pt x="55760" y="110624"/>
                  </a:cubicBezTo>
                  <a:close/>
                </a:path>
              </a:pathLst>
            </a:custGeom>
          </p:spPr>
        </p:pic>
        <p:pic>
          <p:nvPicPr>
            <p:cNvPr id="257" name="Picture 256">
              <a:extLst>
                <a:ext uri="{FF2B5EF4-FFF2-40B4-BE49-F238E27FC236}">
                  <a16:creationId xmlns:a16="http://schemas.microsoft.com/office/drawing/2014/main" id="{8F7FBC5B-3DDE-3D35-FC9B-E81B3D002600}"/>
                </a:ext>
              </a:extLst>
            </p:cNvPr>
            <p:cNvPicPr>
              <a:picLocks noChangeAspect="1"/>
            </p:cNvPicPr>
            <p:nvPr/>
          </p:nvPicPr>
          <p:blipFill>
            <a:blip r:embed="rId9" cstate="email">
              <a:extLst>
                <a:ext uri="{28A0092B-C50C-407E-A947-70E740481C1C}">
                  <a14:useLocalDpi xmlns:a14="http://schemas.microsoft.com/office/drawing/2010/main" val="0"/>
                </a:ext>
              </a:extLst>
            </a:blip>
            <a:srcRect l="61334" t="31136" r="33622" b="39112"/>
            <a:stretch>
              <a:fillRect/>
            </a:stretch>
          </p:blipFill>
          <p:spPr>
            <a:xfrm flipV="1">
              <a:off x="-1753880" y="1339095"/>
              <a:ext cx="110623" cy="110624"/>
            </a:xfrm>
            <a:custGeom>
              <a:avLst/>
              <a:gdLst/>
              <a:ahLst/>
              <a:cxnLst/>
              <a:rect l="l" t="t" r="r" b="b"/>
              <a:pathLst>
                <a:path w="110623" h="110624">
                  <a:moveTo>
                    <a:pt x="55311" y="110624"/>
                  </a:moveTo>
                  <a:cubicBezTo>
                    <a:pt x="63013" y="110627"/>
                    <a:pt x="70133" y="109288"/>
                    <a:pt x="76672" y="106609"/>
                  </a:cubicBezTo>
                  <a:cubicBezTo>
                    <a:pt x="83210" y="103929"/>
                    <a:pt x="89149" y="99888"/>
                    <a:pt x="94486" y="94487"/>
                  </a:cubicBezTo>
                  <a:cubicBezTo>
                    <a:pt x="99887" y="89149"/>
                    <a:pt x="103928" y="83211"/>
                    <a:pt x="106608" y="76672"/>
                  </a:cubicBezTo>
                  <a:cubicBezTo>
                    <a:pt x="109288" y="70133"/>
                    <a:pt x="110626" y="63013"/>
                    <a:pt x="110623" y="55312"/>
                  </a:cubicBezTo>
                  <a:cubicBezTo>
                    <a:pt x="110648" y="39915"/>
                    <a:pt x="105269" y="26806"/>
                    <a:pt x="94486" y="15984"/>
                  </a:cubicBezTo>
                  <a:cubicBezTo>
                    <a:pt x="89149" y="10656"/>
                    <a:pt x="83210" y="6660"/>
                    <a:pt x="76672" y="3996"/>
                  </a:cubicBezTo>
                  <a:cubicBezTo>
                    <a:pt x="70133" y="1332"/>
                    <a:pt x="63013" y="0"/>
                    <a:pt x="55311" y="0"/>
                  </a:cubicBezTo>
                  <a:cubicBezTo>
                    <a:pt x="39915" y="0"/>
                    <a:pt x="26806" y="5328"/>
                    <a:pt x="15984" y="15984"/>
                  </a:cubicBezTo>
                  <a:cubicBezTo>
                    <a:pt x="5328" y="26806"/>
                    <a:pt x="0" y="39915"/>
                    <a:pt x="0" y="55312"/>
                  </a:cubicBezTo>
                  <a:cubicBezTo>
                    <a:pt x="0" y="63013"/>
                    <a:pt x="1332" y="70133"/>
                    <a:pt x="3996" y="76672"/>
                  </a:cubicBezTo>
                  <a:cubicBezTo>
                    <a:pt x="6660" y="83211"/>
                    <a:pt x="10656" y="89149"/>
                    <a:pt x="15984" y="94487"/>
                  </a:cubicBezTo>
                  <a:cubicBezTo>
                    <a:pt x="26806" y="105270"/>
                    <a:pt x="39915" y="110649"/>
                    <a:pt x="55311" y="110624"/>
                  </a:cubicBezTo>
                  <a:close/>
                  <a:moveTo>
                    <a:pt x="55311" y="93574"/>
                  </a:moveTo>
                  <a:cubicBezTo>
                    <a:pt x="44641" y="93574"/>
                    <a:pt x="35647" y="89915"/>
                    <a:pt x="28330" y="82598"/>
                  </a:cubicBezTo>
                  <a:cubicBezTo>
                    <a:pt x="24744" y="79013"/>
                    <a:pt x="22045" y="74941"/>
                    <a:pt x="20231" y="70384"/>
                  </a:cubicBezTo>
                  <a:cubicBezTo>
                    <a:pt x="18418" y="65827"/>
                    <a:pt x="17510" y="60803"/>
                    <a:pt x="17506" y="55312"/>
                  </a:cubicBezTo>
                  <a:cubicBezTo>
                    <a:pt x="17510" y="49824"/>
                    <a:pt x="18418" y="44794"/>
                    <a:pt x="20231" y="40220"/>
                  </a:cubicBezTo>
                  <a:cubicBezTo>
                    <a:pt x="22045" y="35647"/>
                    <a:pt x="24744" y="31532"/>
                    <a:pt x="28330" y="27873"/>
                  </a:cubicBezTo>
                  <a:cubicBezTo>
                    <a:pt x="31988" y="24288"/>
                    <a:pt x="36066" y="21588"/>
                    <a:pt x="40563" y="19775"/>
                  </a:cubicBezTo>
                  <a:cubicBezTo>
                    <a:pt x="45060" y="17961"/>
                    <a:pt x="49976" y="17053"/>
                    <a:pt x="55311" y="17050"/>
                  </a:cubicBezTo>
                  <a:cubicBezTo>
                    <a:pt x="60650" y="17053"/>
                    <a:pt x="65560" y="17961"/>
                    <a:pt x="70041" y="19775"/>
                  </a:cubicBezTo>
                  <a:cubicBezTo>
                    <a:pt x="74522" y="21588"/>
                    <a:pt x="78555" y="24288"/>
                    <a:pt x="82141" y="27873"/>
                  </a:cubicBezTo>
                  <a:cubicBezTo>
                    <a:pt x="89458" y="35190"/>
                    <a:pt x="93116" y="44336"/>
                    <a:pt x="93116" y="55312"/>
                  </a:cubicBezTo>
                  <a:cubicBezTo>
                    <a:pt x="93116" y="60803"/>
                    <a:pt x="92201" y="65827"/>
                    <a:pt x="90372" y="70384"/>
                  </a:cubicBezTo>
                  <a:cubicBezTo>
                    <a:pt x="88543" y="74941"/>
                    <a:pt x="85799" y="79013"/>
                    <a:pt x="82141" y="82598"/>
                  </a:cubicBezTo>
                  <a:cubicBezTo>
                    <a:pt x="78555" y="86257"/>
                    <a:pt x="74522" y="89000"/>
                    <a:pt x="70041" y="90830"/>
                  </a:cubicBezTo>
                  <a:cubicBezTo>
                    <a:pt x="65560" y="92659"/>
                    <a:pt x="60650" y="93574"/>
                    <a:pt x="55311" y="93574"/>
                  </a:cubicBezTo>
                  <a:close/>
                </a:path>
              </a:pathLst>
            </a:custGeom>
          </p:spPr>
        </p:pic>
        <p:pic>
          <p:nvPicPr>
            <p:cNvPr id="258" name="Picture 257">
              <a:extLst>
                <a:ext uri="{FF2B5EF4-FFF2-40B4-BE49-F238E27FC236}">
                  <a16:creationId xmlns:a16="http://schemas.microsoft.com/office/drawing/2014/main" id="{8F7FBC5B-3DDE-3D35-FC9B-E81B3D002600}"/>
                </a:ext>
              </a:extLst>
            </p:cNvPr>
            <p:cNvPicPr>
              <a:picLocks noChangeAspect="1"/>
            </p:cNvPicPr>
            <p:nvPr/>
          </p:nvPicPr>
          <p:blipFill>
            <a:blip r:embed="rId7" cstate="email">
              <a:extLst>
                <a:ext uri="{28A0092B-C50C-407E-A947-70E740481C1C}">
                  <a14:useLocalDpi xmlns:a14="http://schemas.microsoft.com/office/drawing/2010/main" val="0"/>
                </a:ext>
              </a:extLst>
            </a:blip>
            <a:srcRect l="86093" t="31136" r="9272" b="39112"/>
            <a:stretch>
              <a:fillRect/>
            </a:stretch>
          </p:blipFill>
          <p:spPr>
            <a:xfrm flipV="1">
              <a:off x="-1210955" y="1339095"/>
              <a:ext cx="101631" cy="110624"/>
            </a:xfrm>
            <a:custGeom>
              <a:avLst/>
              <a:gdLst/>
              <a:ahLst/>
              <a:cxnLst/>
              <a:rect l="l" t="t" r="r" b="b"/>
              <a:pathLst>
                <a:path w="101631" h="110624">
                  <a:moveTo>
                    <a:pt x="55759" y="110624"/>
                  </a:moveTo>
                  <a:cubicBezTo>
                    <a:pt x="65566" y="110545"/>
                    <a:pt x="74488" y="108267"/>
                    <a:pt x="82524" y="103791"/>
                  </a:cubicBezTo>
                  <a:cubicBezTo>
                    <a:pt x="90560" y="99315"/>
                    <a:pt x="96929" y="93114"/>
                    <a:pt x="101631" y="85189"/>
                  </a:cubicBezTo>
                  <a:lnTo>
                    <a:pt x="86391" y="76348"/>
                  </a:lnTo>
                  <a:cubicBezTo>
                    <a:pt x="83486" y="81668"/>
                    <a:pt x="79352" y="85853"/>
                    <a:pt x="73990" y="88905"/>
                  </a:cubicBezTo>
                  <a:cubicBezTo>
                    <a:pt x="68627" y="91957"/>
                    <a:pt x="62550" y="93514"/>
                    <a:pt x="55759" y="93574"/>
                  </a:cubicBezTo>
                  <a:cubicBezTo>
                    <a:pt x="50050" y="93571"/>
                    <a:pt x="44894" y="92662"/>
                    <a:pt x="40290" y="90849"/>
                  </a:cubicBezTo>
                  <a:cubicBezTo>
                    <a:pt x="35687" y="89035"/>
                    <a:pt x="31597" y="86336"/>
                    <a:pt x="28022" y="82750"/>
                  </a:cubicBezTo>
                  <a:cubicBezTo>
                    <a:pt x="21012" y="75586"/>
                    <a:pt x="17506" y="66440"/>
                    <a:pt x="17506" y="55312"/>
                  </a:cubicBezTo>
                  <a:cubicBezTo>
                    <a:pt x="17506" y="44184"/>
                    <a:pt x="21012" y="35038"/>
                    <a:pt x="28022" y="27873"/>
                  </a:cubicBezTo>
                  <a:cubicBezTo>
                    <a:pt x="31597" y="24288"/>
                    <a:pt x="35687" y="21588"/>
                    <a:pt x="40290" y="19775"/>
                  </a:cubicBezTo>
                  <a:cubicBezTo>
                    <a:pt x="44894" y="17961"/>
                    <a:pt x="50050" y="17053"/>
                    <a:pt x="55759" y="17050"/>
                  </a:cubicBezTo>
                  <a:cubicBezTo>
                    <a:pt x="62560" y="17110"/>
                    <a:pt x="68656" y="18666"/>
                    <a:pt x="74047" y="21718"/>
                  </a:cubicBezTo>
                  <a:cubicBezTo>
                    <a:pt x="79438" y="24770"/>
                    <a:pt x="83553" y="28956"/>
                    <a:pt x="86391" y="34275"/>
                  </a:cubicBezTo>
                  <a:lnTo>
                    <a:pt x="101631" y="25586"/>
                  </a:lnTo>
                  <a:cubicBezTo>
                    <a:pt x="97186" y="17814"/>
                    <a:pt x="90836" y="11568"/>
                    <a:pt x="82581" y="6851"/>
                  </a:cubicBezTo>
                  <a:cubicBezTo>
                    <a:pt x="74479" y="2284"/>
                    <a:pt x="65538" y="0"/>
                    <a:pt x="55759" y="0"/>
                  </a:cubicBezTo>
                  <a:cubicBezTo>
                    <a:pt x="47751" y="3"/>
                    <a:pt x="40411" y="1329"/>
                    <a:pt x="33737" y="3977"/>
                  </a:cubicBezTo>
                  <a:cubicBezTo>
                    <a:pt x="27064" y="6625"/>
                    <a:pt x="21095" y="10577"/>
                    <a:pt x="15832" y="15832"/>
                  </a:cubicBezTo>
                  <a:cubicBezTo>
                    <a:pt x="5302" y="26476"/>
                    <a:pt x="25" y="39636"/>
                    <a:pt x="0" y="55312"/>
                  </a:cubicBezTo>
                  <a:cubicBezTo>
                    <a:pt x="25" y="71013"/>
                    <a:pt x="5302" y="84122"/>
                    <a:pt x="15832" y="94639"/>
                  </a:cubicBezTo>
                  <a:cubicBezTo>
                    <a:pt x="21095" y="99968"/>
                    <a:pt x="27064" y="103964"/>
                    <a:pt x="33737" y="106628"/>
                  </a:cubicBezTo>
                  <a:cubicBezTo>
                    <a:pt x="40411" y="109292"/>
                    <a:pt x="47751" y="110624"/>
                    <a:pt x="55759" y="110624"/>
                  </a:cubicBezTo>
                  <a:close/>
                </a:path>
              </a:pathLst>
            </a:custGeom>
          </p:spPr>
        </p:pic>
        <p:pic>
          <p:nvPicPr>
            <p:cNvPr id="259" name="Picture 258">
              <a:extLst>
                <a:ext uri="{FF2B5EF4-FFF2-40B4-BE49-F238E27FC236}">
                  <a16:creationId xmlns:a16="http://schemas.microsoft.com/office/drawing/2014/main" id="{8F7FBC5B-3DDE-3D35-FC9B-E81B3D002600}"/>
                </a:ext>
              </a:extLst>
            </p:cNvPr>
            <p:cNvPicPr>
              <a:picLocks noChangeAspect="1"/>
            </p:cNvPicPr>
            <p:nvPr/>
          </p:nvPicPr>
          <p:blipFill>
            <a:blip r:embed="rId10" cstate="email">
              <a:extLst>
                <a:ext uri="{28A0092B-C50C-407E-A947-70E740481C1C}">
                  <a14:useLocalDpi xmlns:a14="http://schemas.microsoft.com/office/drawing/2010/main" val="0"/>
                </a:ext>
              </a:extLst>
            </a:blip>
            <a:srcRect l="76762" t="31666" r="18755" b="39642"/>
            <a:stretch>
              <a:fillRect/>
            </a:stretch>
          </p:blipFill>
          <p:spPr>
            <a:xfrm flipV="1">
              <a:off x="-1415562" y="1341067"/>
              <a:ext cx="98298" cy="106680"/>
            </a:xfrm>
            <a:custGeom>
              <a:avLst/>
              <a:gdLst/>
              <a:ahLst/>
              <a:cxnLst/>
              <a:rect l="l" t="t" r="r" b="b"/>
              <a:pathLst>
                <a:path w="98298" h="106680">
                  <a:moveTo>
                    <a:pt x="38710" y="106680"/>
                  </a:moveTo>
                  <a:lnTo>
                    <a:pt x="59741" y="106680"/>
                  </a:lnTo>
                  <a:lnTo>
                    <a:pt x="98298" y="0"/>
                  </a:lnTo>
                  <a:lnTo>
                    <a:pt x="79400" y="0"/>
                  </a:lnTo>
                  <a:lnTo>
                    <a:pt x="71933" y="21488"/>
                  </a:lnTo>
                  <a:lnTo>
                    <a:pt x="26518" y="21488"/>
                  </a:lnTo>
                  <a:lnTo>
                    <a:pt x="19050" y="0"/>
                  </a:lnTo>
                  <a:lnTo>
                    <a:pt x="0" y="0"/>
                  </a:lnTo>
                  <a:lnTo>
                    <a:pt x="38710" y="106680"/>
                  </a:lnTo>
                  <a:close/>
                  <a:moveTo>
                    <a:pt x="49225" y="86096"/>
                  </a:moveTo>
                  <a:lnTo>
                    <a:pt x="32312" y="37938"/>
                  </a:lnTo>
                  <a:lnTo>
                    <a:pt x="66138" y="37938"/>
                  </a:lnTo>
                  <a:lnTo>
                    <a:pt x="49225" y="86096"/>
                  </a:lnTo>
                  <a:close/>
                </a:path>
              </a:pathLst>
            </a:custGeom>
          </p:spPr>
        </p:pic>
        <p:pic>
          <p:nvPicPr>
            <p:cNvPr id="260" name="Picture 259">
              <a:extLst>
                <a:ext uri="{FF2B5EF4-FFF2-40B4-BE49-F238E27FC236}">
                  <a16:creationId xmlns:a16="http://schemas.microsoft.com/office/drawing/2014/main" id="{8F7FBC5B-3DDE-3D35-FC9B-E81B3D002600}"/>
                </a:ext>
              </a:extLst>
            </p:cNvPr>
            <p:cNvPicPr>
              <a:picLocks noChangeAspect="1"/>
            </p:cNvPicPr>
            <p:nvPr/>
          </p:nvPicPr>
          <p:blipFill>
            <a:blip r:embed="rId11" cstate="email">
              <a:extLst>
                <a:ext uri="{28A0092B-C50C-407E-A947-70E740481C1C}">
                  <a14:useLocalDpi xmlns:a14="http://schemas.microsoft.com/office/drawing/2010/main" val="0"/>
                </a:ext>
              </a:extLst>
            </a:blip>
            <a:srcRect l="10807" t="31668" r="85650" b="39645"/>
            <a:stretch>
              <a:fillRect/>
            </a:stretch>
          </p:blipFill>
          <p:spPr>
            <a:xfrm flipV="1">
              <a:off x="-2861829" y="1341078"/>
              <a:ext cx="77705" cy="106661"/>
            </a:xfrm>
            <a:custGeom>
              <a:avLst/>
              <a:gdLst/>
              <a:ahLst/>
              <a:cxnLst/>
              <a:rect l="l" t="t" r="r" b="b"/>
              <a:pathLst>
                <a:path w="77705" h="106661">
                  <a:moveTo>
                    <a:pt x="0" y="106661"/>
                  </a:moveTo>
                  <a:lnTo>
                    <a:pt x="77705" y="106661"/>
                  </a:lnTo>
                  <a:lnTo>
                    <a:pt x="77705" y="89916"/>
                  </a:lnTo>
                  <a:lnTo>
                    <a:pt x="47683" y="89916"/>
                  </a:lnTo>
                  <a:lnTo>
                    <a:pt x="47683" y="0"/>
                  </a:lnTo>
                  <a:lnTo>
                    <a:pt x="30176" y="0"/>
                  </a:lnTo>
                  <a:lnTo>
                    <a:pt x="30176" y="89916"/>
                  </a:lnTo>
                  <a:lnTo>
                    <a:pt x="0" y="89916"/>
                  </a:lnTo>
                  <a:lnTo>
                    <a:pt x="0" y="106661"/>
                  </a:lnTo>
                  <a:close/>
                </a:path>
              </a:pathLst>
            </a:custGeom>
          </p:spPr>
        </p:pic>
        <p:pic>
          <p:nvPicPr>
            <p:cNvPr id="262" name="Picture 261">
              <a:extLst>
                <a:ext uri="{FF2B5EF4-FFF2-40B4-BE49-F238E27FC236}">
                  <a16:creationId xmlns:a16="http://schemas.microsoft.com/office/drawing/2014/main" id="{8F7FBC5B-3DDE-3D35-FC9B-E81B3D002600}"/>
                </a:ext>
              </a:extLst>
            </p:cNvPr>
            <p:cNvPicPr>
              <a:picLocks noChangeAspect="1"/>
            </p:cNvPicPr>
            <p:nvPr/>
          </p:nvPicPr>
          <p:blipFill>
            <a:blip r:embed="rId11" cstate="email">
              <a:extLst>
                <a:ext uri="{28A0092B-C50C-407E-A947-70E740481C1C}">
                  <a14:useLocalDpi xmlns:a14="http://schemas.microsoft.com/office/drawing/2010/main" val="0"/>
                </a:ext>
              </a:extLst>
            </a:blip>
            <a:srcRect l="25576" t="31668" r="70881" b="39645"/>
            <a:stretch>
              <a:fillRect/>
            </a:stretch>
          </p:blipFill>
          <p:spPr>
            <a:xfrm flipV="1">
              <a:off x="-2537979" y="1341078"/>
              <a:ext cx="77705" cy="106661"/>
            </a:xfrm>
            <a:custGeom>
              <a:avLst/>
              <a:gdLst/>
              <a:ahLst/>
              <a:cxnLst/>
              <a:rect l="l" t="t" r="r" b="b"/>
              <a:pathLst>
                <a:path w="77705" h="106661">
                  <a:moveTo>
                    <a:pt x="0" y="106661"/>
                  </a:moveTo>
                  <a:lnTo>
                    <a:pt x="77705" y="106661"/>
                  </a:lnTo>
                  <a:lnTo>
                    <a:pt x="77705" y="89916"/>
                  </a:lnTo>
                  <a:lnTo>
                    <a:pt x="47683" y="89916"/>
                  </a:lnTo>
                  <a:lnTo>
                    <a:pt x="47683" y="0"/>
                  </a:lnTo>
                  <a:lnTo>
                    <a:pt x="30176" y="0"/>
                  </a:lnTo>
                  <a:lnTo>
                    <a:pt x="30176" y="89916"/>
                  </a:lnTo>
                  <a:lnTo>
                    <a:pt x="0" y="89916"/>
                  </a:lnTo>
                  <a:lnTo>
                    <a:pt x="0" y="106661"/>
                  </a:lnTo>
                  <a:close/>
                </a:path>
              </a:pathLst>
            </a:custGeom>
          </p:spPr>
        </p:pic>
        <p:pic>
          <p:nvPicPr>
            <p:cNvPr id="383" name="Picture 382">
              <a:extLst>
                <a:ext uri="{FF2B5EF4-FFF2-40B4-BE49-F238E27FC236}">
                  <a16:creationId xmlns:a16="http://schemas.microsoft.com/office/drawing/2014/main" id="{8F7FBC5B-3DDE-3D35-FC9B-E81B3D002600}"/>
                </a:ext>
              </a:extLst>
            </p:cNvPr>
            <p:cNvPicPr>
              <a:picLocks noChangeAspect="1"/>
            </p:cNvPicPr>
            <p:nvPr/>
          </p:nvPicPr>
          <p:blipFill>
            <a:blip r:embed="rId10" cstate="email">
              <a:extLst>
                <a:ext uri="{28A0092B-C50C-407E-A947-70E740481C1C}">
                  <a14:useLocalDpi xmlns:a14="http://schemas.microsoft.com/office/drawing/2010/main" val="0"/>
                </a:ext>
              </a:extLst>
            </a:blip>
            <a:srcRect l="40727" t="31668" r="55605" b="39645"/>
            <a:stretch>
              <a:fillRect/>
            </a:stretch>
          </p:blipFill>
          <p:spPr>
            <a:xfrm flipV="1">
              <a:off x="-2205747" y="1341078"/>
              <a:ext cx="80449" cy="106661"/>
            </a:xfrm>
            <a:custGeom>
              <a:avLst/>
              <a:gdLst/>
              <a:ahLst/>
              <a:cxnLst/>
              <a:rect l="l" t="t" r="r" b="b"/>
              <a:pathLst>
                <a:path w="80449" h="106661">
                  <a:moveTo>
                    <a:pt x="0" y="106661"/>
                  </a:moveTo>
                  <a:lnTo>
                    <a:pt x="17507" y="106661"/>
                  </a:lnTo>
                  <a:lnTo>
                    <a:pt x="17507" y="58816"/>
                  </a:lnTo>
                  <a:lnTo>
                    <a:pt x="58046" y="106661"/>
                  </a:lnTo>
                  <a:lnTo>
                    <a:pt x="78924" y="106661"/>
                  </a:lnTo>
                  <a:lnTo>
                    <a:pt x="35795" y="54702"/>
                  </a:lnTo>
                  <a:lnTo>
                    <a:pt x="80449" y="0"/>
                  </a:lnTo>
                  <a:lnTo>
                    <a:pt x="59570" y="0"/>
                  </a:lnTo>
                  <a:lnTo>
                    <a:pt x="17507" y="50740"/>
                  </a:lnTo>
                  <a:lnTo>
                    <a:pt x="17507" y="0"/>
                  </a:lnTo>
                  <a:lnTo>
                    <a:pt x="0" y="0"/>
                  </a:lnTo>
                  <a:lnTo>
                    <a:pt x="0" y="106661"/>
                  </a:lnTo>
                  <a:close/>
                </a:path>
              </a:pathLst>
            </a:custGeom>
          </p:spPr>
        </p:pic>
        <p:pic>
          <p:nvPicPr>
            <p:cNvPr id="384" name="Picture 383">
              <a:extLst>
                <a:ext uri="{FF2B5EF4-FFF2-40B4-BE49-F238E27FC236}">
                  <a16:creationId xmlns:a16="http://schemas.microsoft.com/office/drawing/2014/main" id="{8F7FBC5B-3DDE-3D35-FC9B-E81B3D002600}"/>
                </a:ext>
              </a:extLst>
            </p:cNvPr>
            <p:cNvPicPr>
              <a:picLocks noChangeAspect="1"/>
            </p:cNvPicPr>
            <p:nvPr/>
          </p:nvPicPr>
          <p:blipFill>
            <a:blip r:embed="rId12" cstate="email">
              <a:extLst>
                <a:ext uri="{28A0092B-C50C-407E-A947-70E740481C1C}">
                  <a14:useLocalDpi xmlns:a14="http://schemas.microsoft.com/office/drawing/2010/main" val="0"/>
                </a:ext>
              </a:extLst>
            </a:blip>
            <a:srcRect l="46374" t="31668" r="50222" b="39645"/>
            <a:stretch>
              <a:fillRect/>
            </a:stretch>
          </p:blipFill>
          <p:spPr>
            <a:xfrm flipV="1">
              <a:off x="-2081922" y="1341078"/>
              <a:ext cx="74657" cy="106661"/>
            </a:xfrm>
            <a:custGeom>
              <a:avLst/>
              <a:gdLst/>
              <a:ahLst/>
              <a:cxnLst/>
              <a:rect l="l" t="t" r="r" b="b"/>
              <a:pathLst>
                <a:path w="74657" h="106661">
                  <a:moveTo>
                    <a:pt x="0" y="106661"/>
                  </a:moveTo>
                  <a:lnTo>
                    <a:pt x="39311" y="106661"/>
                  </a:lnTo>
                  <a:cubicBezTo>
                    <a:pt x="49376" y="106661"/>
                    <a:pt x="57758" y="103312"/>
                    <a:pt x="64458" y="96615"/>
                  </a:cubicBezTo>
                  <a:cubicBezTo>
                    <a:pt x="67880" y="93262"/>
                    <a:pt x="70436" y="89498"/>
                    <a:pt x="72127" y="85322"/>
                  </a:cubicBezTo>
                  <a:cubicBezTo>
                    <a:pt x="73817" y="81146"/>
                    <a:pt x="74661" y="76578"/>
                    <a:pt x="74657" y="71619"/>
                  </a:cubicBezTo>
                  <a:cubicBezTo>
                    <a:pt x="74661" y="66670"/>
                    <a:pt x="73817" y="62121"/>
                    <a:pt x="72127" y="57974"/>
                  </a:cubicBezTo>
                  <a:cubicBezTo>
                    <a:pt x="70436" y="53826"/>
                    <a:pt x="67880" y="50042"/>
                    <a:pt x="64458" y="46623"/>
                  </a:cubicBezTo>
                  <a:cubicBezTo>
                    <a:pt x="57758" y="39925"/>
                    <a:pt x="49376" y="36576"/>
                    <a:pt x="39311" y="36576"/>
                  </a:cubicBezTo>
                  <a:lnTo>
                    <a:pt x="17507" y="36576"/>
                  </a:lnTo>
                  <a:lnTo>
                    <a:pt x="17507" y="0"/>
                  </a:lnTo>
                  <a:lnTo>
                    <a:pt x="0" y="0"/>
                  </a:lnTo>
                  <a:lnTo>
                    <a:pt x="0" y="106661"/>
                  </a:lnTo>
                  <a:close/>
                  <a:moveTo>
                    <a:pt x="17507" y="90221"/>
                  </a:moveTo>
                  <a:lnTo>
                    <a:pt x="17507" y="53017"/>
                  </a:lnTo>
                  <a:lnTo>
                    <a:pt x="39311" y="53017"/>
                  </a:lnTo>
                  <a:cubicBezTo>
                    <a:pt x="44591" y="53115"/>
                    <a:pt x="48860" y="54862"/>
                    <a:pt x="52119" y="58258"/>
                  </a:cubicBezTo>
                  <a:cubicBezTo>
                    <a:pt x="55378" y="61654"/>
                    <a:pt x="57055" y="66108"/>
                    <a:pt x="57151" y="71619"/>
                  </a:cubicBezTo>
                  <a:cubicBezTo>
                    <a:pt x="57055" y="77131"/>
                    <a:pt x="55378" y="81584"/>
                    <a:pt x="52119" y="84980"/>
                  </a:cubicBezTo>
                  <a:cubicBezTo>
                    <a:pt x="48860" y="88376"/>
                    <a:pt x="44591" y="90123"/>
                    <a:pt x="39311" y="90221"/>
                  </a:cubicBezTo>
                  <a:lnTo>
                    <a:pt x="17507" y="90221"/>
                  </a:lnTo>
                  <a:close/>
                </a:path>
              </a:pathLst>
            </a:custGeom>
          </p:spPr>
        </p:pic>
        <p:pic>
          <p:nvPicPr>
            <p:cNvPr id="385" name="Picture 384">
              <a:extLst>
                <a:ext uri="{FF2B5EF4-FFF2-40B4-BE49-F238E27FC236}">
                  <a16:creationId xmlns:a16="http://schemas.microsoft.com/office/drawing/2014/main" id="{8F7FBC5B-3DDE-3D35-FC9B-E81B3D002600}"/>
                </a:ext>
              </a:extLst>
            </p:cNvPr>
            <p:cNvPicPr>
              <a:picLocks noChangeAspect="1"/>
            </p:cNvPicPr>
            <p:nvPr/>
          </p:nvPicPr>
          <p:blipFill>
            <a:blip r:embed="rId13" cstate="email">
              <a:extLst>
                <a:ext uri="{28A0092B-C50C-407E-A947-70E740481C1C}">
                  <a14:useLocalDpi xmlns:a14="http://schemas.microsoft.com/office/drawing/2010/main" val="0"/>
                </a:ext>
              </a:extLst>
            </a:blip>
            <a:srcRect l="50283" t="31668" r="46764" b="39645"/>
            <a:stretch>
              <a:fillRect/>
            </a:stretch>
          </p:blipFill>
          <p:spPr>
            <a:xfrm flipV="1">
              <a:off x="-1996197" y="1341078"/>
              <a:ext cx="64751" cy="106661"/>
            </a:xfrm>
            <a:custGeom>
              <a:avLst/>
              <a:gdLst/>
              <a:ahLst/>
              <a:cxnLst/>
              <a:rect l="l" t="t" r="r" b="b"/>
              <a:pathLst>
                <a:path w="64751" h="106661">
                  <a:moveTo>
                    <a:pt x="0" y="106661"/>
                  </a:moveTo>
                  <a:lnTo>
                    <a:pt x="63989" y="106661"/>
                  </a:lnTo>
                  <a:lnTo>
                    <a:pt x="63989" y="89916"/>
                  </a:lnTo>
                  <a:lnTo>
                    <a:pt x="17507" y="89916"/>
                  </a:lnTo>
                  <a:lnTo>
                    <a:pt x="17507" y="62161"/>
                  </a:lnTo>
                  <a:lnTo>
                    <a:pt x="60179" y="62161"/>
                  </a:lnTo>
                  <a:lnTo>
                    <a:pt x="60179" y="45568"/>
                  </a:lnTo>
                  <a:lnTo>
                    <a:pt x="17507" y="45568"/>
                  </a:lnTo>
                  <a:lnTo>
                    <a:pt x="17507" y="16745"/>
                  </a:lnTo>
                  <a:lnTo>
                    <a:pt x="64751" y="16745"/>
                  </a:lnTo>
                  <a:lnTo>
                    <a:pt x="64751" y="0"/>
                  </a:lnTo>
                  <a:lnTo>
                    <a:pt x="0" y="0"/>
                  </a:lnTo>
                  <a:lnTo>
                    <a:pt x="0" y="106661"/>
                  </a:lnTo>
                  <a:close/>
                </a:path>
              </a:pathLst>
            </a:custGeom>
          </p:spPr>
        </p:pic>
        <p:pic>
          <p:nvPicPr>
            <p:cNvPr id="386" name="Picture 385">
              <a:extLst>
                <a:ext uri="{FF2B5EF4-FFF2-40B4-BE49-F238E27FC236}">
                  <a16:creationId xmlns:a16="http://schemas.microsoft.com/office/drawing/2014/main" id="{8F7FBC5B-3DDE-3D35-FC9B-E81B3D002600}"/>
                </a:ext>
              </a:extLst>
            </p:cNvPr>
            <p:cNvPicPr>
              <a:picLocks noChangeAspect="1"/>
            </p:cNvPicPr>
            <p:nvPr/>
          </p:nvPicPr>
          <p:blipFill>
            <a:blip r:embed="rId10" cstate="email">
              <a:extLst>
                <a:ext uri="{28A0092B-C50C-407E-A947-70E740481C1C}">
                  <a14:useLocalDpi xmlns:a14="http://schemas.microsoft.com/office/drawing/2010/main" val="0"/>
                </a:ext>
              </a:extLst>
            </a:blip>
            <a:srcRect l="53758" t="31668" r="42594" b="39645"/>
            <a:stretch>
              <a:fillRect/>
            </a:stretch>
          </p:blipFill>
          <p:spPr>
            <a:xfrm flipV="1">
              <a:off x="-1919997" y="1341078"/>
              <a:ext cx="79991" cy="106661"/>
            </a:xfrm>
            <a:custGeom>
              <a:avLst/>
              <a:gdLst/>
              <a:ahLst/>
              <a:cxnLst/>
              <a:rect l="l" t="t" r="r" b="b"/>
              <a:pathLst>
                <a:path w="79991" h="106661">
                  <a:moveTo>
                    <a:pt x="0" y="106661"/>
                  </a:moveTo>
                  <a:lnTo>
                    <a:pt x="42665" y="106661"/>
                  </a:lnTo>
                  <a:cubicBezTo>
                    <a:pt x="52272" y="106661"/>
                    <a:pt x="60349" y="103312"/>
                    <a:pt x="66896" y="96615"/>
                  </a:cubicBezTo>
                  <a:cubicBezTo>
                    <a:pt x="73594" y="90067"/>
                    <a:pt x="76943" y="81989"/>
                    <a:pt x="76943" y="72381"/>
                  </a:cubicBezTo>
                  <a:cubicBezTo>
                    <a:pt x="76852" y="65469"/>
                    <a:pt x="74904" y="59245"/>
                    <a:pt x="71101" y="53710"/>
                  </a:cubicBezTo>
                  <a:cubicBezTo>
                    <a:pt x="67297" y="48175"/>
                    <a:pt x="62190" y="44088"/>
                    <a:pt x="55777" y="41450"/>
                  </a:cubicBezTo>
                  <a:lnTo>
                    <a:pt x="79991" y="0"/>
                  </a:lnTo>
                  <a:lnTo>
                    <a:pt x="60807" y="0"/>
                  </a:lnTo>
                  <a:lnTo>
                    <a:pt x="38243" y="38862"/>
                  </a:lnTo>
                  <a:lnTo>
                    <a:pt x="17507" y="38862"/>
                  </a:lnTo>
                  <a:lnTo>
                    <a:pt x="17507" y="0"/>
                  </a:lnTo>
                  <a:lnTo>
                    <a:pt x="0" y="0"/>
                  </a:lnTo>
                  <a:lnTo>
                    <a:pt x="0" y="106661"/>
                  </a:lnTo>
                  <a:close/>
                  <a:moveTo>
                    <a:pt x="17507" y="90221"/>
                  </a:moveTo>
                  <a:lnTo>
                    <a:pt x="17507" y="54541"/>
                  </a:lnTo>
                  <a:lnTo>
                    <a:pt x="42665" y="54541"/>
                  </a:lnTo>
                  <a:cubicBezTo>
                    <a:pt x="47433" y="54664"/>
                    <a:pt x="51391" y="56399"/>
                    <a:pt x="54538" y="59744"/>
                  </a:cubicBezTo>
                  <a:cubicBezTo>
                    <a:pt x="57686" y="63089"/>
                    <a:pt x="59319" y="67301"/>
                    <a:pt x="59436" y="72381"/>
                  </a:cubicBezTo>
                  <a:cubicBezTo>
                    <a:pt x="59319" y="77460"/>
                    <a:pt x="57686" y="81673"/>
                    <a:pt x="54538" y="85018"/>
                  </a:cubicBezTo>
                  <a:cubicBezTo>
                    <a:pt x="51391" y="88363"/>
                    <a:pt x="47433" y="90097"/>
                    <a:pt x="42665" y="90221"/>
                  </a:cubicBezTo>
                  <a:lnTo>
                    <a:pt x="17507" y="90221"/>
                  </a:lnTo>
                  <a:close/>
                </a:path>
              </a:pathLst>
            </a:custGeom>
          </p:spPr>
        </p:pic>
        <p:pic>
          <p:nvPicPr>
            <p:cNvPr id="387" name="Picture 386">
              <a:extLst>
                <a:ext uri="{FF2B5EF4-FFF2-40B4-BE49-F238E27FC236}">
                  <a16:creationId xmlns:a16="http://schemas.microsoft.com/office/drawing/2014/main" id="{8F7FBC5B-3DDE-3D35-FC9B-E81B3D002600}"/>
                </a:ext>
              </a:extLst>
            </p:cNvPr>
            <p:cNvPicPr>
              <a:picLocks noChangeAspect="1"/>
            </p:cNvPicPr>
            <p:nvPr/>
          </p:nvPicPr>
          <p:blipFill>
            <a:blip r:embed="rId14" cstate="email">
              <a:extLst>
                <a:ext uri="{28A0092B-C50C-407E-A947-70E740481C1C}">
                  <a14:useLocalDpi xmlns:a14="http://schemas.microsoft.com/office/drawing/2010/main" val="0"/>
                </a:ext>
              </a:extLst>
            </a:blip>
            <a:srcRect l="58102" t="31668" r="39050" b="39645"/>
            <a:stretch>
              <a:fillRect/>
            </a:stretch>
          </p:blipFill>
          <p:spPr>
            <a:xfrm flipV="1">
              <a:off x="-1824746" y="1341078"/>
              <a:ext cx="62464" cy="106661"/>
            </a:xfrm>
            <a:custGeom>
              <a:avLst/>
              <a:gdLst/>
              <a:ahLst/>
              <a:cxnLst/>
              <a:rect l="l" t="t" r="r" b="b"/>
              <a:pathLst>
                <a:path w="62464" h="106661">
                  <a:moveTo>
                    <a:pt x="0" y="106661"/>
                  </a:moveTo>
                  <a:lnTo>
                    <a:pt x="62464" y="106661"/>
                  </a:lnTo>
                  <a:lnTo>
                    <a:pt x="62464" y="89916"/>
                  </a:lnTo>
                  <a:lnTo>
                    <a:pt x="17506" y="89916"/>
                  </a:lnTo>
                  <a:lnTo>
                    <a:pt x="17506" y="60027"/>
                  </a:lnTo>
                  <a:lnTo>
                    <a:pt x="60940" y="60027"/>
                  </a:lnTo>
                  <a:lnTo>
                    <a:pt x="60940" y="43282"/>
                  </a:lnTo>
                  <a:lnTo>
                    <a:pt x="17506" y="43282"/>
                  </a:lnTo>
                  <a:lnTo>
                    <a:pt x="17506" y="0"/>
                  </a:lnTo>
                  <a:lnTo>
                    <a:pt x="0" y="0"/>
                  </a:lnTo>
                  <a:lnTo>
                    <a:pt x="0" y="106661"/>
                  </a:lnTo>
                  <a:close/>
                </a:path>
              </a:pathLst>
            </a:custGeom>
          </p:spPr>
        </p:pic>
        <p:pic>
          <p:nvPicPr>
            <p:cNvPr id="388" name="Picture 387">
              <a:extLst>
                <a:ext uri="{FF2B5EF4-FFF2-40B4-BE49-F238E27FC236}">
                  <a16:creationId xmlns:a16="http://schemas.microsoft.com/office/drawing/2014/main" id="{8F7FBC5B-3DDE-3D35-FC9B-E81B3D002600}"/>
                </a:ext>
              </a:extLst>
            </p:cNvPr>
            <p:cNvPicPr>
              <a:picLocks noChangeAspect="1"/>
            </p:cNvPicPr>
            <p:nvPr/>
          </p:nvPicPr>
          <p:blipFill>
            <a:blip r:embed="rId10" cstate="email">
              <a:extLst>
                <a:ext uri="{28A0092B-C50C-407E-A947-70E740481C1C}">
                  <a14:useLocalDpi xmlns:a14="http://schemas.microsoft.com/office/drawing/2010/main" val="0"/>
                </a:ext>
              </a:extLst>
            </a:blip>
            <a:srcRect l="67224" t="31668" r="29128" b="39645"/>
            <a:stretch>
              <a:fillRect/>
            </a:stretch>
          </p:blipFill>
          <p:spPr>
            <a:xfrm flipV="1">
              <a:off x="-1624721" y="1341078"/>
              <a:ext cx="79990" cy="106661"/>
            </a:xfrm>
            <a:custGeom>
              <a:avLst/>
              <a:gdLst/>
              <a:ahLst/>
              <a:cxnLst/>
              <a:rect l="l" t="t" r="r" b="b"/>
              <a:pathLst>
                <a:path w="79990" h="106661">
                  <a:moveTo>
                    <a:pt x="0" y="106661"/>
                  </a:moveTo>
                  <a:lnTo>
                    <a:pt x="42664" y="106661"/>
                  </a:lnTo>
                  <a:cubicBezTo>
                    <a:pt x="52271" y="106661"/>
                    <a:pt x="60348" y="103312"/>
                    <a:pt x="66895" y="96615"/>
                  </a:cubicBezTo>
                  <a:cubicBezTo>
                    <a:pt x="73593" y="90067"/>
                    <a:pt x="76943" y="81989"/>
                    <a:pt x="76943" y="72381"/>
                  </a:cubicBezTo>
                  <a:cubicBezTo>
                    <a:pt x="76851" y="65469"/>
                    <a:pt x="74903" y="59245"/>
                    <a:pt x="71100" y="53710"/>
                  </a:cubicBezTo>
                  <a:cubicBezTo>
                    <a:pt x="67296" y="48175"/>
                    <a:pt x="62189" y="44088"/>
                    <a:pt x="55776" y="41450"/>
                  </a:cubicBezTo>
                  <a:lnTo>
                    <a:pt x="79990" y="0"/>
                  </a:lnTo>
                  <a:lnTo>
                    <a:pt x="60806" y="0"/>
                  </a:lnTo>
                  <a:lnTo>
                    <a:pt x="38242" y="38862"/>
                  </a:lnTo>
                  <a:lnTo>
                    <a:pt x="17506" y="38862"/>
                  </a:lnTo>
                  <a:lnTo>
                    <a:pt x="17506" y="0"/>
                  </a:lnTo>
                  <a:lnTo>
                    <a:pt x="0" y="0"/>
                  </a:lnTo>
                  <a:lnTo>
                    <a:pt x="0" y="106661"/>
                  </a:lnTo>
                  <a:close/>
                  <a:moveTo>
                    <a:pt x="17506" y="90221"/>
                  </a:moveTo>
                  <a:lnTo>
                    <a:pt x="17506" y="54541"/>
                  </a:lnTo>
                  <a:lnTo>
                    <a:pt x="42664" y="54541"/>
                  </a:lnTo>
                  <a:cubicBezTo>
                    <a:pt x="47432" y="54664"/>
                    <a:pt x="51390" y="56399"/>
                    <a:pt x="54537" y="59744"/>
                  </a:cubicBezTo>
                  <a:cubicBezTo>
                    <a:pt x="57685" y="63089"/>
                    <a:pt x="59318" y="67301"/>
                    <a:pt x="59435" y="72381"/>
                  </a:cubicBezTo>
                  <a:cubicBezTo>
                    <a:pt x="59318" y="77460"/>
                    <a:pt x="57685" y="81673"/>
                    <a:pt x="54537" y="85018"/>
                  </a:cubicBezTo>
                  <a:cubicBezTo>
                    <a:pt x="51390" y="88363"/>
                    <a:pt x="47432" y="90097"/>
                    <a:pt x="42664" y="90221"/>
                  </a:cubicBezTo>
                  <a:lnTo>
                    <a:pt x="17506" y="90221"/>
                  </a:lnTo>
                  <a:close/>
                </a:path>
              </a:pathLst>
            </a:custGeom>
          </p:spPr>
        </p:pic>
        <p:pic>
          <p:nvPicPr>
            <p:cNvPr id="389" name="Picture 388">
              <a:extLst>
                <a:ext uri="{FF2B5EF4-FFF2-40B4-BE49-F238E27FC236}">
                  <a16:creationId xmlns:a16="http://schemas.microsoft.com/office/drawing/2014/main" id="{8F7FBC5B-3DDE-3D35-FC9B-E81B3D002600}"/>
                </a:ext>
              </a:extLst>
            </p:cNvPr>
            <p:cNvPicPr>
              <a:picLocks noChangeAspect="1"/>
            </p:cNvPicPr>
            <p:nvPr/>
          </p:nvPicPr>
          <p:blipFill>
            <a:blip r:embed="rId10" cstate="email">
              <a:extLst>
                <a:ext uri="{28A0092B-C50C-407E-A947-70E740481C1C}">
                  <a14:useLocalDpi xmlns:a14="http://schemas.microsoft.com/office/drawing/2010/main" val="0"/>
                </a:ext>
              </a:extLst>
            </a:blip>
            <a:srcRect l="71567" t="31668" r="23777" b="39645"/>
            <a:stretch>
              <a:fillRect/>
            </a:stretch>
          </p:blipFill>
          <p:spPr>
            <a:xfrm flipV="1">
              <a:off x="-1529471" y="1341078"/>
              <a:ext cx="102089" cy="106661"/>
            </a:xfrm>
            <a:custGeom>
              <a:avLst/>
              <a:gdLst/>
              <a:ahLst/>
              <a:cxnLst/>
              <a:rect l="l" t="t" r="r" b="b"/>
              <a:pathLst>
                <a:path w="102089" h="106661">
                  <a:moveTo>
                    <a:pt x="0" y="106661"/>
                  </a:moveTo>
                  <a:lnTo>
                    <a:pt x="18878" y="106661"/>
                  </a:lnTo>
                  <a:lnTo>
                    <a:pt x="51044" y="53331"/>
                  </a:lnTo>
                  <a:lnTo>
                    <a:pt x="83362" y="106661"/>
                  </a:lnTo>
                  <a:lnTo>
                    <a:pt x="102089" y="106661"/>
                  </a:lnTo>
                  <a:lnTo>
                    <a:pt x="102089" y="0"/>
                  </a:lnTo>
                  <a:lnTo>
                    <a:pt x="84582" y="0"/>
                  </a:lnTo>
                  <a:lnTo>
                    <a:pt x="84582" y="76034"/>
                  </a:lnTo>
                  <a:lnTo>
                    <a:pt x="52111" y="22399"/>
                  </a:lnTo>
                  <a:lnTo>
                    <a:pt x="49977" y="22399"/>
                  </a:lnTo>
                  <a:lnTo>
                    <a:pt x="17506" y="76187"/>
                  </a:lnTo>
                  <a:lnTo>
                    <a:pt x="17506" y="0"/>
                  </a:lnTo>
                  <a:lnTo>
                    <a:pt x="0" y="0"/>
                  </a:lnTo>
                  <a:lnTo>
                    <a:pt x="0" y="106661"/>
                  </a:lnTo>
                  <a:close/>
                </a:path>
              </a:pathLst>
            </a:custGeom>
          </p:spPr>
        </p:pic>
        <p:pic>
          <p:nvPicPr>
            <p:cNvPr id="390" name="Picture 389">
              <a:extLst>
                <a:ext uri="{FF2B5EF4-FFF2-40B4-BE49-F238E27FC236}">
                  <a16:creationId xmlns:a16="http://schemas.microsoft.com/office/drawing/2014/main" id="{8F7FBC5B-3DDE-3D35-FC9B-E81B3D002600}"/>
                </a:ext>
              </a:extLst>
            </p:cNvPr>
            <p:cNvPicPr>
              <a:picLocks noChangeAspect="1"/>
            </p:cNvPicPr>
            <p:nvPr/>
          </p:nvPicPr>
          <p:blipFill>
            <a:blip r:embed="rId11" cstate="email">
              <a:extLst>
                <a:ext uri="{28A0092B-C50C-407E-A947-70E740481C1C}">
                  <a14:useLocalDpi xmlns:a14="http://schemas.microsoft.com/office/drawing/2010/main" val="0"/>
                </a:ext>
              </a:extLst>
            </a:blip>
            <a:srcRect l="81558" t="31668" r="14724" b="39645"/>
            <a:stretch>
              <a:fillRect/>
            </a:stretch>
          </p:blipFill>
          <p:spPr>
            <a:xfrm flipV="1">
              <a:off x="-1310396" y="1341078"/>
              <a:ext cx="81514" cy="106661"/>
            </a:xfrm>
            <a:custGeom>
              <a:avLst/>
              <a:gdLst/>
              <a:ahLst/>
              <a:cxnLst/>
              <a:rect l="l" t="t" r="r" b="b"/>
              <a:pathLst>
                <a:path w="81514" h="106661">
                  <a:moveTo>
                    <a:pt x="0" y="106661"/>
                  </a:moveTo>
                  <a:lnTo>
                    <a:pt x="13701" y="106661"/>
                  </a:lnTo>
                  <a:lnTo>
                    <a:pt x="64008" y="34284"/>
                  </a:lnTo>
                  <a:lnTo>
                    <a:pt x="64008" y="106661"/>
                  </a:lnTo>
                  <a:lnTo>
                    <a:pt x="81514" y="106661"/>
                  </a:lnTo>
                  <a:lnTo>
                    <a:pt x="81514" y="0"/>
                  </a:lnTo>
                  <a:lnTo>
                    <a:pt x="67813" y="0"/>
                  </a:lnTo>
                  <a:lnTo>
                    <a:pt x="17506" y="72377"/>
                  </a:lnTo>
                  <a:lnTo>
                    <a:pt x="17506" y="0"/>
                  </a:lnTo>
                  <a:lnTo>
                    <a:pt x="0" y="0"/>
                  </a:lnTo>
                  <a:lnTo>
                    <a:pt x="0" y="106661"/>
                  </a:lnTo>
                  <a:close/>
                </a:path>
              </a:pathLst>
            </a:custGeom>
          </p:spPr>
        </p:pic>
        <p:pic>
          <p:nvPicPr>
            <p:cNvPr id="391" name="Picture 390">
              <a:extLst>
                <a:ext uri="{FF2B5EF4-FFF2-40B4-BE49-F238E27FC236}">
                  <a16:creationId xmlns:a16="http://schemas.microsoft.com/office/drawing/2014/main" id="{8F7FBC5B-3DDE-3D35-FC9B-E81B3D002600}"/>
                </a:ext>
              </a:extLst>
            </p:cNvPr>
            <p:cNvPicPr>
              <a:picLocks noChangeAspect="1"/>
            </p:cNvPicPr>
            <p:nvPr/>
          </p:nvPicPr>
          <p:blipFill>
            <a:blip r:embed="rId13" cstate="email">
              <a:extLst>
                <a:ext uri="{28A0092B-C50C-407E-A947-70E740481C1C}">
                  <a14:useLocalDpi xmlns:a14="http://schemas.microsoft.com/office/drawing/2010/main" val="0"/>
                </a:ext>
              </a:extLst>
            </a:blip>
            <a:srcRect l="91549" t="31668" r="5498" b="39645"/>
            <a:stretch>
              <a:fillRect/>
            </a:stretch>
          </p:blipFill>
          <p:spPr>
            <a:xfrm flipV="1">
              <a:off x="-1091321" y="1341078"/>
              <a:ext cx="64751" cy="106661"/>
            </a:xfrm>
            <a:custGeom>
              <a:avLst/>
              <a:gdLst/>
              <a:ahLst/>
              <a:cxnLst/>
              <a:rect l="l" t="t" r="r" b="b"/>
              <a:pathLst>
                <a:path w="64751" h="106661">
                  <a:moveTo>
                    <a:pt x="0" y="106661"/>
                  </a:moveTo>
                  <a:lnTo>
                    <a:pt x="63989" y="106661"/>
                  </a:lnTo>
                  <a:lnTo>
                    <a:pt x="63989" y="89916"/>
                  </a:lnTo>
                  <a:lnTo>
                    <a:pt x="17506" y="89916"/>
                  </a:lnTo>
                  <a:lnTo>
                    <a:pt x="17506" y="62161"/>
                  </a:lnTo>
                  <a:lnTo>
                    <a:pt x="60178" y="62161"/>
                  </a:lnTo>
                  <a:lnTo>
                    <a:pt x="60178" y="45568"/>
                  </a:lnTo>
                  <a:lnTo>
                    <a:pt x="17506" y="45568"/>
                  </a:lnTo>
                  <a:lnTo>
                    <a:pt x="17506" y="16745"/>
                  </a:lnTo>
                  <a:lnTo>
                    <a:pt x="64751" y="16745"/>
                  </a:lnTo>
                  <a:lnTo>
                    <a:pt x="64751" y="0"/>
                  </a:lnTo>
                  <a:lnTo>
                    <a:pt x="0" y="0"/>
                  </a:lnTo>
                  <a:lnTo>
                    <a:pt x="0" y="106661"/>
                  </a:lnTo>
                  <a:close/>
                </a:path>
              </a:pathLst>
            </a:custGeom>
          </p:spPr>
        </p:pic>
      </p:grpSp>
      <p:grpSp>
        <p:nvGrpSpPr>
          <p:cNvPr id="392" name="Group 391"/>
          <p:cNvGrpSpPr/>
          <p:nvPr/>
        </p:nvGrpSpPr>
        <p:grpSpPr>
          <a:xfrm>
            <a:off x="201437" y="-476401"/>
            <a:ext cx="3298100" cy="110626"/>
            <a:chOff x="3333167" y="-681012"/>
            <a:chExt cx="3298100" cy="110626"/>
          </a:xfrm>
        </p:grpSpPr>
        <p:pic>
          <p:nvPicPr>
            <p:cNvPr id="393" name="Picture 392">
              <a:extLst>
                <a:ext uri="{FF2B5EF4-FFF2-40B4-BE49-F238E27FC236}">
                  <a16:creationId xmlns:a16="http://schemas.microsoft.com/office/drawing/2014/main" id="{8F7FBC5B-3DDE-3D35-FC9B-E81B3D002600}"/>
                </a:ext>
              </a:extLst>
            </p:cNvPr>
            <p:cNvPicPr>
              <a:picLocks noChangeAspect="1"/>
            </p:cNvPicPr>
            <p:nvPr/>
          </p:nvPicPr>
          <p:blipFill>
            <a:blip r:embed="rId15" cstate="email">
              <a:extLst>
                <a:ext uri="{28A0092B-C50C-407E-A947-70E740481C1C}">
                  <a14:useLocalDpi xmlns:a14="http://schemas.microsoft.com/office/drawing/2010/main" val="0"/>
                </a:ext>
              </a:extLst>
            </a:blip>
            <a:srcRect l="3613" t="31135" r="93251" b="39112"/>
            <a:stretch>
              <a:fillRect/>
            </a:stretch>
          </p:blipFill>
          <p:spPr>
            <a:xfrm flipV="1">
              <a:off x="3333167" y="-681011"/>
              <a:ext cx="109099" cy="110625"/>
            </a:xfrm>
            <a:custGeom>
              <a:avLst/>
              <a:gdLst/>
              <a:ahLst/>
              <a:cxnLst/>
              <a:rect l="l" t="t" r="r" b="b"/>
              <a:pathLst>
                <a:path w="109099" h="110625">
                  <a:moveTo>
                    <a:pt x="55911" y="110625"/>
                  </a:moveTo>
                  <a:cubicBezTo>
                    <a:pt x="66011" y="110533"/>
                    <a:pt x="75111" y="108243"/>
                    <a:pt x="83210" y="103754"/>
                  </a:cubicBezTo>
                  <a:cubicBezTo>
                    <a:pt x="91310" y="99265"/>
                    <a:pt x="97704" y="93127"/>
                    <a:pt x="102393" y="85341"/>
                  </a:cubicBezTo>
                  <a:lnTo>
                    <a:pt x="87306" y="76650"/>
                  </a:lnTo>
                  <a:cubicBezTo>
                    <a:pt x="84398" y="81824"/>
                    <a:pt x="80194" y="85922"/>
                    <a:pt x="74695" y="88943"/>
                  </a:cubicBezTo>
                  <a:cubicBezTo>
                    <a:pt x="69196" y="91964"/>
                    <a:pt x="62935" y="93508"/>
                    <a:pt x="55911" y="93575"/>
                  </a:cubicBezTo>
                  <a:cubicBezTo>
                    <a:pt x="50342" y="93575"/>
                    <a:pt x="45250" y="92660"/>
                    <a:pt x="40633" y="90830"/>
                  </a:cubicBezTo>
                  <a:cubicBezTo>
                    <a:pt x="36017" y="89000"/>
                    <a:pt x="31915" y="86256"/>
                    <a:pt x="28327" y="82596"/>
                  </a:cubicBezTo>
                  <a:cubicBezTo>
                    <a:pt x="21139" y="75277"/>
                    <a:pt x="17532" y="66129"/>
                    <a:pt x="17507" y="55153"/>
                  </a:cubicBezTo>
                  <a:cubicBezTo>
                    <a:pt x="17510" y="49670"/>
                    <a:pt x="18418" y="44651"/>
                    <a:pt x="20231" y="40095"/>
                  </a:cubicBezTo>
                  <a:cubicBezTo>
                    <a:pt x="22044" y="35539"/>
                    <a:pt x="24742" y="31468"/>
                    <a:pt x="28327" y="27880"/>
                  </a:cubicBezTo>
                  <a:cubicBezTo>
                    <a:pt x="31988" y="24293"/>
                    <a:pt x="36211" y="21592"/>
                    <a:pt x="40995" y="19777"/>
                  </a:cubicBezTo>
                  <a:cubicBezTo>
                    <a:pt x="45780" y="17963"/>
                    <a:pt x="51108" y="17054"/>
                    <a:pt x="56978" y="17051"/>
                  </a:cubicBezTo>
                  <a:cubicBezTo>
                    <a:pt x="66481" y="17143"/>
                    <a:pt x="74184" y="19361"/>
                    <a:pt x="80086" y="23705"/>
                  </a:cubicBezTo>
                  <a:cubicBezTo>
                    <a:pt x="85988" y="28048"/>
                    <a:pt x="89766" y="33965"/>
                    <a:pt x="91421" y="41454"/>
                  </a:cubicBezTo>
                  <a:lnTo>
                    <a:pt x="55759" y="41454"/>
                  </a:lnTo>
                  <a:lnTo>
                    <a:pt x="55759" y="57132"/>
                  </a:lnTo>
                  <a:lnTo>
                    <a:pt x="109099" y="57132"/>
                  </a:lnTo>
                  <a:lnTo>
                    <a:pt x="109099" y="49826"/>
                  </a:lnTo>
                  <a:cubicBezTo>
                    <a:pt x="109096" y="42510"/>
                    <a:pt x="107883" y="35849"/>
                    <a:pt x="105460" y="29842"/>
                  </a:cubicBezTo>
                  <a:cubicBezTo>
                    <a:pt x="103038" y="23836"/>
                    <a:pt x="99425" y="18507"/>
                    <a:pt x="94621" y="13854"/>
                  </a:cubicBezTo>
                  <a:cubicBezTo>
                    <a:pt x="84994" y="4594"/>
                    <a:pt x="72396" y="-24"/>
                    <a:pt x="56826" y="1"/>
                  </a:cubicBezTo>
                  <a:cubicBezTo>
                    <a:pt x="40392" y="1"/>
                    <a:pt x="26778" y="5329"/>
                    <a:pt x="15984" y="15986"/>
                  </a:cubicBezTo>
                  <a:cubicBezTo>
                    <a:pt x="5328" y="26665"/>
                    <a:pt x="0" y="39771"/>
                    <a:pt x="0" y="55306"/>
                  </a:cubicBezTo>
                  <a:cubicBezTo>
                    <a:pt x="0" y="63008"/>
                    <a:pt x="1332" y="70129"/>
                    <a:pt x="3996" y="76669"/>
                  </a:cubicBezTo>
                  <a:cubicBezTo>
                    <a:pt x="6660" y="83209"/>
                    <a:pt x="10656" y="89149"/>
                    <a:pt x="15984" y="94488"/>
                  </a:cubicBezTo>
                  <a:cubicBezTo>
                    <a:pt x="26778" y="105271"/>
                    <a:pt x="40087" y="110650"/>
                    <a:pt x="55911" y="110625"/>
                  </a:cubicBezTo>
                  <a:close/>
                </a:path>
              </a:pathLst>
            </a:custGeom>
          </p:spPr>
        </p:pic>
        <p:pic>
          <p:nvPicPr>
            <p:cNvPr id="394" name="Picture 393">
              <a:extLst>
                <a:ext uri="{FF2B5EF4-FFF2-40B4-BE49-F238E27FC236}">
                  <a16:creationId xmlns:a16="http://schemas.microsoft.com/office/drawing/2014/main" id="{8F7FBC5B-3DDE-3D35-FC9B-E81B3D002600}"/>
                </a:ext>
              </a:extLst>
            </p:cNvPr>
            <p:cNvPicPr>
              <a:picLocks noChangeAspect="1"/>
            </p:cNvPicPr>
            <p:nvPr/>
          </p:nvPicPr>
          <p:blipFill>
            <a:blip r:embed="rId16" cstate="email">
              <a:extLst>
                <a:ext uri="{28A0092B-C50C-407E-A947-70E740481C1C}">
                  <a14:useLocalDpi xmlns:a14="http://schemas.microsoft.com/office/drawing/2010/main" val="0"/>
                </a:ext>
              </a:extLst>
            </a:blip>
            <a:srcRect l="9910" t="31136" r="86911" b="39112"/>
            <a:stretch>
              <a:fillRect/>
            </a:stretch>
          </p:blipFill>
          <p:spPr>
            <a:xfrm flipV="1">
              <a:off x="3552242" y="-681012"/>
              <a:ext cx="110623" cy="110624"/>
            </a:xfrm>
            <a:custGeom>
              <a:avLst/>
              <a:gdLst/>
              <a:ahLst/>
              <a:cxnLst/>
              <a:rect l="l" t="t" r="r" b="b"/>
              <a:pathLst>
                <a:path w="110623" h="110624">
                  <a:moveTo>
                    <a:pt x="55312" y="110624"/>
                  </a:moveTo>
                  <a:cubicBezTo>
                    <a:pt x="63013" y="110627"/>
                    <a:pt x="70133" y="109289"/>
                    <a:pt x="76672" y="106609"/>
                  </a:cubicBezTo>
                  <a:cubicBezTo>
                    <a:pt x="83211" y="103929"/>
                    <a:pt x="89149" y="99888"/>
                    <a:pt x="94486" y="94487"/>
                  </a:cubicBezTo>
                  <a:cubicBezTo>
                    <a:pt x="99887" y="89149"/>
                    <a:pt x="103928" y="83211"/>
                    <a:pt x="106608" y="76672"/>
                  </a:cubicBezTo>
                  <a:cubicBezTo>
                    <a:pt x="109288" y="70133"/>
                    <a:pt x="110626" y="63013"/>
                    <a:pt x="110623" y="55312"/>
                  </a:cubicBezTo>
                  <a:cubicBezTo>
                    <a:pt x="110648" y="39915"/>
                    <a:pt x="105269" y="26806"/>
                    <a:pt x="94486" y="15985"/>
                  </a:cubicBezTo>
                  <a:cubicBezTo>
                    <a:pt x="89149" y="10656"/>
                    <a:pt x="83211" y="6660"/>
                    <a:pt x="76672" y="3996"/>
                  </a:cubicBezTo>
                  <a:cubicBezTo>
                    <a:pt x="70133" y="1332"/>
                    <a:pt x="63013" y="0"/>
                    <a:pt x="55312" y="0"/>
                  </a:cubicBezTo>
                  <a:cubicBezTo>
                    <a:pt x="39915" y="0"/>
                    <a:pt x="26806" y="5328"/>
                    <a:pt x="15984" y="15985"/>
                  </a:cubicBezTo>
                  <a:cubicBezTo>
                    <a:pt x="5328" y="26806"/>
                    <a:pt x="0" y="39915"/>
                    <a:pt x="0" y="55312"/>
                  </a:cubicBezTo>
                  <a:cubicBezTo>
                    <a:pt x="0" y="63013"/>
                    <a:pt x="1332" y="70133"/>
                    <a:pt x="3996" y="76672"/>
                  </a:cubicBezTo>
                  <a:cubicBezTo>
                    <a:pt x="6660" y="83211"/>
                    <a:pt x="10656" y="89149"/>
                    <a:pt x="15984" y="94487"/>
                  </a:cubicBezTo>
                  <a:cubicBezTo>
                    <a:pt x="26806" y="105270"/>
                    <a:pt x="39915" y="110649"/>
                    <a:pt x="55312" y="110624"/>
                  </a:cubicBezTo>
                  <a:close/>
                  <a:moveTo>
                    <a:pt x="55312" y="93574"/>
                  </a:moveTo>
                  <a:cubicBezTo>
                    <a:pt x="44641" y="93574"/>
                    <a:pt x="35647" y="89915"/>
                    <a:pt x="28330" y="82598"/>
                  </a:cubicBezTo>
                  <a:cubicBezTo>
                    <a:pt x="24744" y="79013"/>
                    <a:pt x="22045" y="74941"/>
                    <a:pt x="20231" y="70384"/>
                  </a:cubicBezTo>
                  <a:cubicBezTo>
                    <a:pt x="18418" y="65827"/>
                    <a:pt x="17510" y="60803"/>
                    <a:pt x="17507" y="55312"/>
                  </a:cubicBezTo>
                  <a:cubicBezTo>
                    <a:pt x="17510" y="49824"/>
                    <a:pt x="18418" y="44794"/>
                    <a:pt x="20231" y="40221"/>
                  </a:cubicBezTo>
                  <a:cubicBezTo>
                    <a:pt x="22045" y="35647"/>
                    <a:pt x="24744" y="31532"/>
                    <a:pt x="28330" y="27873"/>
                  </a:cubicBezTo>
                  <a:cubicBezTo>
                    <a:pt x="31988" y="24288"/>
                    <a:pt x="36066" y="21588"/>
                    <a:pt x="40563" y="19775"/>
                  </a:cubicBezTo>
                  <a:cubicBezTo>
                    <a:pt x="45060" y="17962"/>
                    <a:pt x="49976" y="17053"/>
                    <a:pt x="55312" y="17050"/>
                  </a:cubicBezTo>
                  <a:cubicBezTo>
                    <a:pt x="60650" y="17053"/>
                    <a:pt x="65560" y="17962"/>
                    <a:pt x="70041" y="19775"/>
                  </a:cubicBezTo>
                  <a:cubicBezTo>
                    <a:pt x="74522" y="21588"/>
                    <a:pt x="78555" y="24288"/>
                    <a:pt x="82141" y="27873"/>
                  </a:cubicBezTo>
                  <a:cubicBezTo>
                    <a:pt x="89458" y="35190"/>
                    <a:pt x="93116" y="44336"/>
                    <a:pt x="93116" y="55312"/>
                  </a:cubicBezTo>
                  <a:cubicBezTo>
                    <a:pt x="93116" y="60803"/>
                    <a:pt x="92202" y="65827"/>
                    <a:pt x="90372" y="70384"/>
                  </a:cubicBezTo>
                  <a:cubicBezTo>
                    <a:pt x="88543" y="74941"/>
                    <a:pt x="85800" y="79013"/>
                    <a:pt x="82141" y="82598"/>
                  </a:cubicBezTo>
                  <a:cubicBezTo>
                    <a:pt x="78555" y="86257"/>
                    <a:pt x="74522" y="89001"/>
                    <a:pt x="70041" y="90830"/>
                  </a:cubicBezTo>
                  <a:cubicBezTo>
                    <a:pt x="65560" y="92659"/>
                    <a:pt x="60650" y="93574"/>
                    <a:pt x="55312" y="93574"/>
                  </a:cubicBezTo>
                  <a:close/>
                </a:path>
              </a:pathLst>
            </a:custGeom>
          </p:spPr>
        </p:pic>
        <p:pic>
          <p:nvPicPr>
            <p:cNvPr id="395" name="Picture 394">
              <a:extLst>
                <a:ext uri="{FF2B5EF4-FFF2-40B4-BE49-F238E27FC236}">
                  <a16:creationId xmlns:a16="http://schemas.microsoft.com/office/drawing/2014/main" id="{8F7FBC5B-3DDE-3D35-FC9B-E81B3D002600}"/>
                </a:ext>
              </a:extLst>
            </p:cNvPr>
            <p:cNvPicPr>
              <a:picLocks noChangeAspect="1"/>
            </p:cNvPicPr>
            <p:nvPr/>
          </p:nvPicPr>
          <p:blipFill>
            <a:blip r:embed="rId17" cstate="email">
              <a:extLst>
                <a:ext uri="{28A0092B-C50C-407E-A947-70E740481C1C}">
                  <a14:useLocalDpi xmlns:a14="http://schemas.microsoft.com/office/drawing/2010/main" val="0"/>
                </a:ext>
              </a:extLst>
            </a:blip>
            <a:srcRect l="24145" t="31136" r="72676" b="39112"/>
            <a:stretch>
              <a:fillRect/>
            </a:stretch>
          </p:blipFill>
          <p:spPr>
            <a:xfrm flipV="1">
              <a:off x="4047542" y="-681012"/>
              <a:ext cx="110623" cy="110624"/>
            </a:xfrm>
            <a:custGeom>
              <a:avLst/>
              <a:gdLst/>
              <a:ahLst/>
              <a:cxnLst/>
              <a:rect l="l" t="t" r="r" b="b"/>
              <a:pathLst>
                <a:path w="110623" h="110624">
                  <a:moveTo>
                    <a:pt x="55312" y="110624"/>
                  </a:moveTo>
                  <a:cubicBezTo>
                    <a:pt x="63013" y="110627"/>
                    <a:pt x="70133" y="109289"/>
                    <a:pt x="76672" y="106609"/>
                  </a:cubicBezTo>
                  <a:cubicBezTo>
                    <a:pt x="83211" y="103929"/>
                    <a:pt x="89149" y="99888"/>
                    <a:pt x="94486" y="94487"/>
                  </a:cubicBezTo>
                  <a:cubicBezTo>
                    <a:pt x="99887" y="89149"/>
                    <a:pt x="103928" y="83211"/>
                    <a:pt x="106608" y="76672"/>
                  </a:cubicBezTo>
                  <a:cubicBezTo>
                    <a:pt x="109288" y="70133"/>
                    <a:pt x="110626" y="63013"/>
                    <a:pt x="110623" y="55312"/>
                  </a:cubicBezTo>
                  <a:cubicBezTo>
                    <a:pt x="110648" y="39915"/>
                    <a:pt x="105269" y="26806"/>
                    <a:pt x="94486" y="15985"/>
                  </a:cubicBezTo>
                  <a:cubicBezTo>
                    <a:pt x="89149" y="10656"/>
                    <a:pt x="83211" y="6660"/>
                    <a:pt x="76672" y="3996"/>
                  </a:cubicBezTo>
                  <a:cubicBezTo>
                    <a:pt x="70133" y="1332"/>
                    <a:pt x="63013" y="0"/>
                    <a:pt x="55312" y="0"/>
                  </a:cubicBezTo>
                  <a:cubicBezTo>
                    <a:pt x="39915" y="0"/>
                    <a:pt x="26806" y="5328"/>
                    <a:pt x="15984" y="15985"/>
                  </a:cubicBezTo>
                  <a:cubicBezTo>
                    <a:pt x="5328" y="26806"/>
                    <a:pt x="0" y="39915"/>
                    <a:pt x="0" y="55312"/>
                  </a:cubicBezTo>
                  <a:cubicBezTo>
                    <a:pt x="0" y="63013"/>
                    <a:pt x="1332" y="70133"/>
                    <a:pt x="3996" y="76672"/>
                  </a:cubicBezTo>
                  <a:cubicBezTo>
                    <a:pt x="6660" y="83211"/>
                    <a:pt x="10656" y="89149"/>
                    <a:pt x="15984" y="94487"/>
                  </a:cubicBezTo>
                  <a:cubicBezTo>
                    <a:pt x="26806" y="105270"/>
                    <a:pt x="39915" y="110649"/>
                    <a:pt x="55312" y="110624"/>
                  </a:cubicBezTo>
                  <a:close/>
                  <a:moveTo>
                    <a:pt x="55312" y="93574"/>
                  </a:moveTo>
                  <a:cubicBezTo>
                    <a:pt x="44641" y="93574"/>
                    <a:pt x="35647" y="89915"/>
                    <a:pt x="28330" y="82598"/>
                  </a:cubicBezTo>
                  <a:cubicBezTo>
                    <a:pt x="24744" y="79013"/>
                    <a:pt x="22045" y="74941"/>
                    <a:pt x="20232" y="70384"/>
                  </a:cubicBezTo>
                  <a:cubicBezTo>
                    <a:pt x="18418" y="65827"/>
                    <a:pt x="17510" y="60803"/>
                    <a:pt x="17507" y="55312"/>
                  </a:cubicBezTo>
                  <a:cubicBezTo>
                    <a:pt x="17510" y="49824"/>
                    <a:pt x="18418" y="44794"/>
                    <a:pt x="20232" y="40221"/>
                  </a:cubicBezTo>
                  <a:cubicBezTo>
                    <a:pt x="22045" y="35647"/>
                    <a:pt x="24744" y="31532"/>
                    <a:pt x="28330" y="27873"/>
                  </a:cubicBezTo>
                  <a:cubicBezTo>
                    <a:pt x="31988" y="24288"/>
                    <a:pt x="36066" y="21588"/>
                    <a:pt x="40563" y="19775"/>
                  </a:cubicBezTo>
                  <a:cubicBezTo>
                    <a:pt x="45060" y="17962"/>
                    <a:pt x="49976" y="17053"/>
                    <a:pt x="55312" y="17050"/>
                  </a:cubicBezTo>
                  <a:cubicBezTo>
                    <a:pt x="60650" y="17053"/>
                    <a:pt x="65560" y="17962"/>
                    <a:pt x="70041" y="19775"/>
                  </a:cubicBezTo>
                  <a:cubicBezTo>
                    <a:pt x="74522" y="21588"/>
                    <a:pt x="78555" y="24288"/>
                    <a:pt x="82141" y="27873"/>
                  </a:cubicBezTo>
                  <a:cubicBezTo>
                    <a:pt x="89458" y="35190"/>
                    <a:pt x="93116" y="44336"/>
                    <a:pt x="93116" y="55312"/>
                  </a:cubicBezTo>
                  <a:cubicBezTo>
                    <a:pt x="93116" y="60803"/>
                    <a:pt x="92201" y="65827"/>
                    <a:pt x="90372" y="70384"/>
                  </a:cubicBezTo>
                  <a:cubicBezTo>
                    <a:pt x="88543" y="74941"/>
                    <a:pt x="85800" y="79013"/>
                    <a:pt x="82141" y="82598"/>
                  </a:cubicBezTo>
                  <a:cubicBezTo>
                    <a:pt x="78555" y="86257"/>
                    <a:pt x="74522" y="89001"/>
                    <a:pt x="70041" y="90830"/>
                  </a:cubicBezTo>
                  <a:cubicBezTo>
                    <a:pt x="65560" y="92659"/>
                    <a:pt x="60650" y="93574"/>
                    <a:pt x="55312" y="93574"/>
                  </a:cubicBezTo>
                  <a:close/>
                </a:path>
              </a:pathLst>
            </a:custGeom>
          </p:spPr>
        </p:pic>
        <p:pic>
          <p:nvPicPr>
            <p:cNvPr id="396" name="Picture 395">
              <a:extLst>
                <a:ext uri="{FF2B5EF4-FFF2-40B4-BE49-F238E27FC236}">
                  <a16:creationId xmlns:a16="http://schemas.microsoft.com/office/drawing/2014/main" id="{8F7FBC5B-3DDE-3D35-FC9B-E81B3D002600}"/>
                </a:ext>
              </a:extLst>
            </p:cNvPr>
            <p:cNvPicPr>
              <a:picLocks noChangeAspect="1"/>
            </p:cNvPicPr>
            <p:nvPr/>
          </p:nvPicPr>
          <p:blipFill>
            <a:blip r:embed="rId15" cstate="email">
              <a:extLst>
                <a:ext uri="{28A0092B-C50C-407E-A947-70E740481C1C}">
                  <a14:useLocalDpi xmlns:a14="http://schemas.microsoft.com/office/drawing/2010/main" val="0"/>
                </a:ext>
              </a:extLst>
            </a:blip>
            <a:srcRect l="77527" t="31135" r="19338" b="39112"/>
            <a:stretch>
              <a:fillRect/>
            </a:stretch>
          </p:blipFill>
          <p:spPr>
            <a:xfrm flipV="1">
              <a:off x="5904917" y="-681011"/>
              <a:ext cx="109099" cy="110625"/>
            </a:xfrm>
            <a:custGeom>
              <a:avLst/>
              <a:gdLst/>
              <a:ahLst/>
              <a:cxnLst/>
              <a:rect l="l" t="t" r="r" b="b"/>
              <a:pathLst>
                <a:path w="109099" h="110625">
                  <a:moveTo>
                    <a:pt x="55911" y="110625"/>
                  </a:moveTo>
                  <a:cubicBezTo>
                    <a:pt x="66011" y="110533"/>
                    <a:pt x="75111" y="108243"/>
                    <a:pt x="83210" y="103754"/>
                  </a:cubicBezTo>
                  <a:cubicBezTo>
                    <a:pt x="91309" y="99265"/>
                    <a:pt x="97704" y="93127"/>
                    <a:pt x="102394" y="85341"/>
                  </a:cubicBezTo>
                  <a:lnTo>
                    <a:pt x="87306" y="76650"/>
                  </a:lnTo>
                  <a:cubicBezTo>
                    <a:pt x="84398" y="81824"/>
                    <a:pt x="80194" y="85922"/>
                    <a:pt x="74695" y="88943"/>
                  </a:cubicBezTo>
                  <a:cubicBezTo>
                    <a:pt x="69196" y="91964"/>
                    <a:pt x="62935" y="93508"/>
                    <a:pt x="55911" y="93575"/>
                  </a:cubicBezTo>
                  <a:cubicBezTo>
                    <a:pt x="50342" y="93575"/>
                    <a:pt x="45250" y="92660"/>
                    <a:pt x="40633" y="90830"/>
                  </a:cubicBezTo>
                  <a:cubicBezTo>
                    <a:pt x="36017" y="89000"/>
                    <a:pt x="31915" y="86256"/>
                    <a:pt x="28327" y="82596"/>
                  </a:cubicBezTo>
                  <a:cubicBezTo>
                    <a:pt x="21139" y="75277"/>
                    <a:pt x="17532" y="66129"/>
                    <a:pt x="17507" y="55153"/>
                  </a:cubicBezTo>
                  <a:cubicBezTo>
                    <a:pt x="17510" y="49670"/>
                    <a:pt x="18418" y="44651"/>
                    <a:pt x="20231" y="40095"/>
                  </a:cubicBezTo>
                  <a:cubicBezTo>
                    <a:pt x="22044" y="35539"/>
                    <a:pt x="24742" y="31468"/>
                    <a:pt x="28327" y="27880"/>
                  </a:cubicBezTo>
                  <a:cubicBezTo>
                    <a:pt x="31988" y="24293"/>
                    <a:pt x="36211" y="21592"/>
                    <a:pt x="40995" y="19777"/>
                  </a:cubicBezTo>
                  <a:cubicBezTo>
                    <a:pt x="45780" y="17963"/>
                    <a:pt x="51108" y="17054"/>
                    <a:pt x="56978" y="17051"/>
                  </a:cubicBezTo>
                  <a:cubicBezTo>
                    <a:pt x="66481" y="17143"/>
                    <a:pt x="74184" y="19361"/>
                    <a:pt x="80086" y="23705"/>
                  </a:cubicBezTo>
                  <a:cubicBezTo>
                    <a:pt x="85988" y="28048"/>
                    <a:pt x="89766" y="33965"/>
                    <a:pt x="91421" y="41454"/>
                  </a:cubicBezTo>
                  <a:lnTo>
                    <a:pt x="55759" y="41454"/>
                  </a:lnTo>
                  <a:lnTo>
                    <a:pt x="55759" y="57132"/>
                  </a:lnTo>
                  <a:lnTo>
                    <a:pt x="109099" y="57132"/>
                  </a:lnTo>
                  <a:lnTo>
                    <a:pt x="109099" y="49826"/>
                  </a:lnTo>
                  <a:cubicBezTo>
                    <a:pt x="109096" y="42510"/>
                    <a:pt x="107883" y="35849"/>
                    <a:pt x="105460" y="29842"/>
                  </a:cubicBezTo>
                  <a:cubicBezTo>
                    <a:pt x="103038" y="23836"/>
                    <a:pt x="99425" y="18507"/>
                    <a:pt x="94621" y="13854"/>
                  </a:cubicBezTo>
                  <a:cubicBezTo>
                    <a:pt x="84994" y="4594"/>
                    <a:pt x="72396" y="-24"/>
                    <a:pt x="56826" y="1"/>
                  </a:cubicBezTo>
                  <a:cubicBezTo>
                    <a:pt x="40392" y="1"/>
                    <a:pt x="26778" y="5329"/>
                    <a:pt x="15984" y="15986"/>
                  </a:cubicBezTo>
                  <a:cubicBezTo>
                    <a:pt x="5328" y="26665"/>
                    <a:pt x="0" y="39771"/>
                    <a:pt x="0" y="55306"/>
                  </a:cubicBezTo>
                  <a:cubicBezTo>
                    <a:pt x="0" y="63008"/>
                    <a:pt x="1332" y="70129"/>
                    <a:pt x="3996" y="76669"/>
                  </a:cubicBezTo>
                  <a:cubicBezTo>
                    <a:pt x="6660" y="83209"/>
                    <a:pt x="10656" y="89149"/>
                    <a:pt x="15984" y="94488"/>
                  </a:cubicBezTo>
                  <a:cubicBezTo>
                    <a:pt x="26778" y="105271"/>
                    <a:pt x="40087" y="110650"/>
                    <a:pt x="55911" y="110625"/>
                  </a:cubicBezTo>
                  <a:close/>
                </a:path>
              </a:pathLst>
            </a:custGeom>
          </p:spPr>
        </p:pic>
        <p:pic>
          <p:nvPicPr>
            <p:cNvPr id="397" name="Picture 396">
              <a:extLst>
                <a:ext uri="{FF2B5EF4-FFF2-40B4-BE49-F238E27FC236}">
                  <a16:creationId xmlns:a16="http://schemas.microsoft.com/office/drawing/2014/main" id="{8F7FBC5B-3DDE-3D35-FC9B-E81B3D002600}"/>
                </a:ext>
              </a:extLst>
            </p:cNvPr>
            <p:cNvPicPr>
              <a:picLocks noChangeAspect="1"/>
            </p:cNvPicPr>
            <p:nvPr/>
          </p:nvPicPr>
          <p:blipFill>
            <a:blip r:embed="rId18" cstate="email">
              <a:extLst>
                <a:ext uri="{28A0092B-C50C-407E-A947-70E740481C1C}">
                  <a14:useLocalDpi xmlns:a14="http://schemas.microsoft.com/office/drawing/2010/main" val="0"/>
                </a:ext>
              </a:extLst>
            </a:blip>
            <a:srcRect l="81898" t="31135" r="15833" b="39112"/>
            <a:stretch>
              <a:fillRect/>
            </a:stretch>
          </p:blipFill>
          <p:spPr>
            <a:xfrm flipV="1">
              <a:off x="6057012" y="-681011"/>
              <a:ext cx="78955" cy="110625"/>
            </a:xfrm>
            <a:custGeom>
              <a:avLst/>
              <a:gdLst/>
              <a:ahLst/>
              <a:cxnLst/>
              <a:rect l="l" t="t" r="r" b="b"/>
              <a:pathLst>
                <a:path w="78955" h="110625">
                  <a:moveTo>
                    <a:pt x="38699" y="110625"/>
                  </a:moveTo>
                  <a:cubicBezTo>
                    <a:pt x="47291" y="110561"/>
                    <a:pt x="54766" y="108481"/>
                    <a:pt x="61124" y="104382"/>
                  </a:cubicBezTo>
                  <a:cubicBezTo>
                    <a:pt x="67482" y="100284"/>
                    <a:pt x="72400" y="94547"/>
                    <a:pt x="75879" y="87172"/>
                  </a:cubicBezTo>
                  <a:lnTo>
                    <a:pt x="61112" y="78636"/>
                  </a:lnTo>
                  <a:cubicBezTo>
                    <a:pt x="58901" y="83593"/>
                    <a:pt x="55928" y="87322"/>
                    <a:pt x="52193" y="89821"/>
                  </a:cubicBezTo>
                  <a:cubicBezTo>
                    <a:pt x="48457" y="92320"/>
                    <a:pt x="43959" y="93572"/>
                    <a:pt x="38699" y="93575"/>
                  </a:cubicBezTo>
                  <a:cubicBezTo>
                    <a:pt x="33530" y="93527"/>
                    <a:pt x="29458" y="92327"/>
                    <a:pt x="26482" y="89973"/>
                  </a:cubicBezTo>
                  <a:cubicBezTo>
                    <a:pt x="23505" y="87620"/>
                    <a:pt x="21987" y="84400"/>
                    <a:pt x="21926" y="80313"/>
                  </a:cubicBezTo>
                  <a:cubicBezTo>
                    <a:pt x="21803" y="76467"/>
                    <a:pt x="23346" y="73335"/>
                    <a:pt x="26558" y="70919"/>
                  </a:cubicBezTo>
                  <a:cubicBezTo>
                    <a:pt x="29769" y="68502"/>
                    <a:pt x="35392" y="66095"/>
                    <a:pt x="43425" y="63697"/>
                  </a:cubicBezTo>
                  <a:cubicBezTo>
                    <a:pt x="45480" y="63017"/>
                    <a:pt x="47240" y="62433"/>
                    <a:pt x="48705" y="61944"/>
                  </a:cubicBezTo>
                  <a:cubicBezTo>
                    <a:pt x="50169" y="61455"/>
                    <a:pt x="51357" y="61023"/>
                    <a:pt x="52269" y="60648"/>
                  </a:cubicBezTo>
                  <a:cubicBezTo>
                    <a:pt x="53257" y="60340"/>
                    <a:pt x="54407" y="59927"/>
                    <a:pt x="55719" y="59410"/>
                  </a:cubicBezTo>
                  <a:cubicBezTo>
                    <a:pt x="57030" y="58892"/>
                    <a:pt x="58523" y="58289"/>
                    <a:pt x="60198" y="57599"/>
                  </a:cubicBezTo>
                  <a:cubicBezTo>
                    <a:pt x="61949" y="56907"/>
                    <a:pt x="63472" y="56196"/>
                    <a:pt x="64766" y="55465"/>
                  </a:cubicBezTo>
                  <a:cubicBezTo>
                    <a:pt x="66060" y="54735"/>
                    <a:pt x="67126" y="54023"/>
                    <a:pt x="67963" y="53331"/>
                  </a:cubicBezTo>
                  <a:cubicBezTo>
                    <a:pt x="70932" y="51121"/>
                    <a:pt x="73558" y="48186"/>
                    <a:pt x="75842" y="44528"/>
                  </a:cubicBezTo>
                  <a:cubicBezTo>
                    <a:pt x="78125" y="40869"/>
                    <a:pt x="79153" y="36487"/>
                    <a:pt x="78924" y="31380"/>
                  </a:cubicBezTo>
                  <a:cubicBezTo>
                    <a:pt x="78924" y="26572"/>
                    <a:pt x="78049" y="22241"/>
                    <a:pt x="76298" y="18388"/>
                  </a:cubicBezTo>
                  <a:cubicBezTo>
                    <a:pt x="74547" y="14535"/>
                    <a:pt x="71921" y="11197"/>
                    <a:pt x="68420" y="8374"/>
                  </a:cubicBezTo>
                  <a:cubicBezTo>
                    <a:pt x="64991" y="5561"/>
                    <a:pt x="60998" y="3461"/>
                    <a:pt x="56441" y="2075"/>
                  </a:cubicBezTo>
                  <a:cubicBezTo>
                    <a:pt x="51884" y="690"/>
                    <a:pt x="46783" y="-2"/>
                    <a:pt x="41138" y="1"/>
                  </a:cubicBezTo>
                  <a:cubicBezTo>
                    <a:pt x="30772" y="74"/>
                    <a:pt x="22047" y="2402"/>
                    <a:pt x="14965" y="6986"/>
                  </a:cubicBezTo>
                  <a:cubicBezTo>
                    <a:pt x="7882" y="11571"/>
                    <a:pt x="2894" y="17974"/>
                    <a:pt x="0" y="26197"/>
                  </a:cubicBezTo>
                  <a:lnTo>
                    <a:pt x="15076" y="35039"/>
                  </a:lnTo>
                  <a:cubicBezTo>
                    <a:pt x="17207" y="29021"/>
                    <a:pt x="20483" y="24517"/>
                    <a:pt x="24902" y="21529"/>
                  </a:cubicBezTo>
                  <a:cubicBezTo>
                    <a:pt x="29322" y="18541"/>
                    <a:pt x="34887" y="17048"/>
                    <a:pt x="41596" y="17051"/>
                  </a:cubicBezTo>
                  <a:cubicBezTo>
                    <a:pt x="48225" y="17111"/>
                    <a:pt x="53187" y="18401"/>
                    <a:pt x="56481" y="20919"/>
                  </a:cubicBezTo>
                  <a:cubicBezTo>
                    <a:pt x="59775" y="23438"/>
                    <a:pt x="61420" y="26823"/>
                    <a:pt x="61417" y="31075"/>
                  </a:cubicBezTo>
                  <a:cubicBezTo>
                    <a:pt x="61414" y="33279"/>
                    <a:pt x="60963" y="35197"/>
                    <a:pt x="60064" y="36830"/>
                  </a:cubicBezTo>
                  <a:cubicBezTo>
                    <a:pt x="59165" y="38462"/>
                    <a:pt x="57837" y="39847"/>
                    <a:pt x="56081" y="40984"/>
                  </a:cubicBezTo>
                  <a:cubicBezTo>
                    <a:pt x="54321" y="42130"/>
                    <a:pt x="51856" y="43343"/>
                    <a:pt x="48686" y="44623"/>
                  </a:cubicBezTo>
                  <a:cubicBezTo>
                    <a:pt x="45515" y="45903"/>
                    <a:pt x="41678" y="47231"/>
                    <a:pt x="37174" y="48606"/>
                  </a:cubicBezTo>
                  <a:cubicBezTo>
                    <a:pt x="32218" y="50051"/>
                    <a:pt x="28102" y="51467"/>
                    <a:pt x="24825" y="52855"/>
                  </a:cubicBezTo>
                  <a:cubicBezTo>
                    <a:pt x="21548" y="54243"/>
                    <a:pt x="18197" y="56078"/>
                    <a:pt x="14772" y="58362"/>
                  </a:cubicBezTo>
                  <a:cubicBezTo>
                    <a:pt x="11343" y="60791"/>
                    <a:pt x="8761" y="63783"/>
                    <a:pt x="7026" y="67336"/>
                  </a:cubicBezTo>
                  <a:cubicBezTo>
                    <a:pt x="5292" y="70890"/>
                    <a:pt x="4423" y="75063"/>
                    <a:pt x="4419" y="79855"/>
                  </a:cubicBezTo>
                  <a:cubicBezTo>
                    <a:pt x="4419" y="89306"/>
                    <a:pt x="7769" y="96772"/>
                    <a:pt x="14467" y="102252"/>
                  </a:cubicBezTo>
                  <a:cubicBezTo>
                    <a:pt x="21167" y="107859"/>
                    <a:pt x="29244" y="110650"/>
                    <a:pt x="38699" y="110625"/>
                  </a:cubicBezTo>
                  <a:close/>
                </a:path>
              </a:pathLst>
            </a:custGeom>
          </p:spPr>
        </p:pic>
        <p:pic>
          <p:nvPicPr>
            <p:cNvPr id="398" name="Picture 397">
              <a:extLst>
                <a:ext uri="{FF2B5EF4-FFF2-40B4-BE49-F238E27FC236}">
                  <a16:creationId xmlns:a16="http://schemas.microsoft.com/office/drawing/2014/main" id="{8F7FBC5B-3DDE-3D35-FC9B-E81B3D002600}"/>
                </a:ext>
              </a:extLst>
            </p:cNvPr>
            <p:cNvPicPr>
              <a:picLocks noChangeAspect="1"/>
            </p:cNvPicPr>
            <p:nvPr/>
          </p:nvPicPr>
          <p:blipFill>
            <a:blip r:embed="rId17" cstate="email">
              <a:extLst>
                <a:ext uri="{28A0092B-C50C-407E-A947-70E740481C1C}">
                  <a14:useLocalDpi xmlns:a14="http://schemas.microsoft.com/office/drawing/2010/main" val="0"/>
                </a:ext>
              </a:extLst>
            </a:blip>
            <a:srcRect l="86834" t="31136" r="9986" b="39112"/>
            <a:stretch>
              <a:fillRect/>
            </a:stretch>
          </p:blipFill>
          <p:spPr>
            <a:xfrm flipV="1">
              <a:off x="6228767" y="-681012"/>
              <a:ext cx="110623" cy="110624"/>
            </a:xfrm>
            <a:custGeom>
              <a:avLst/>
              <a:gdLst/>
              <a:ahLst/>
              <a:cxnLst/>
              <a:rect l="l" t="t" r="r" b="b"/>
              <a:pathLst>
                <a:path w="110623" h="110624">
                  <a:moveTo>
                    <a:pt x="55311" y="110624"/>
                  </a:moveTo>
                  <a:cubicBezTo>
                    <a:pt x="63013" y="110627"/>
                    <a:pt x="70133" y="109289"/>
                    <a:pt x="76672" y="106609"/>
                  </a:cubicBezTo>
                  <a:cubicBezTo>
                    <a:pt x="83211" y="103929"/>
                    <a:pt x="89149" y="99888"/>
                    <a:pt x="94486" y="94487"/>
                  </a:cubicBezTo>
                  <a:cubicBezTo>
                    <a:pt x="99887" y="89149"/>
                    <a:pt x="103928" y="83211"/>
                    <a:pt x="106608" y="76672"/>
                  </a:cubicBezTo>
                  <a:cubicBezTo>
                    <a:pt x="109288" y="70133"/>
                    <a:pt x="110626" y="63013"/>
                    <a:pt x="110623" y="55312"/>
                  </a:cubicBezTo>
                  <a:cubicBezTo>
                    <a:pt x="110649" y="39915"/>
                    <a:pt x="105269" y="26806"/>
                    <a:pt x="94486" y="15985"/>
                  </a:cubicBezTo>
                  <a:cubicBezTo>
                    <a:pt x="89149" y="10656"/>
                    <a:pt x="83211" y="6660"/>
                    <a:pt x="76672" y="3996"/>
                  </a:cubicBezTo>
                  <a:cubicBezTo>
                    <a:pt x="70133" y="1332"/>
                    <a:pt x="63013" y="0"/>
                    <a:pt x="55311" y="0"/>
                  </a:cubicBezTo>
                  <a:cubicBezTo>
                    <a:pt x="39915" y="0"/>
                    <a:pt x="26806" y="5328"/>
                    <a:pt x="15984" y="15985"/>
                  </a:cubicBezTo>
                  <a:cubicBezTo>
                    <a:pt x="5328" y="26806"/>
                    <a:pt x="0" y="39915"/>
                    <a:pt x="0" y="55312"/>
                  </a:cubicBezTo>
                  <a:cubicBezTo>
                    <a:pt x="0" y="63013"/>
                    <a:pt x="1332" y="70133"/>
                    <a:pt x="3996" y="76672"/>
                  </a:cubicBezTo>
                  <a:cubicBezTo>
                    <a:pt x="6660" y="83211"/>
                    <a:pt x="10656" y="89149"/>
                    <a:pt x="15984" y="94487"/>
                  </a:cubicBezTo>
                  <a:cubicBezTo>
                    <a:pt x="26806" y="105270"/>
                    <a:pt x="39915" y="110649"/>
                    <a:pt x="55311" y="110624"/>
                  </a:cubicBezTo>
                  <a:close/>
                  <a:moveTo>
                    <a:pt x="55311" y="93574"/>
                  </a:moveTo>
                  <a:cubicBezTo>
                    <a:pt x="44641" y="93574"/>
                    <a:pt x="35647" y="89915"/>
                    <a:pt x="28330" y="82598"/>
                  </a:cubicBezTo>
                  <a:cubicBezTo>
                    <a:pt x="24744" y="79013"/>
                    <a:pt x="22045" y="74941"/>
                    <a:pt x="20231" y="70384"/>
                  </a:cubicBezTo>
                  <a:cubicBezTo>
                    <a:pt x="18418" y="65827"/>
                    <a:pt x="17510" y="60803"/>
                    <a:pt x="17507" y="55312"/>
                  </a:cubicBezTo>
                  <a:cubicBezTo>
                    <a:pt x="17510" y="49824"/>
                    <a:pt x="18418" y="44794"/>
                    <a:pt x="20231" y="40221"/>
                  </a:cubicBezTo>
                  <a:cubicBezTo>
                    <a:pt x="22045" y="35647"/>
                    <a:pt x="24744" y="31532"/>
                    <a:pt x="28330" y="27873"/>
                  </a:cubicBezTo>
                  <a:cubicBezTo>
                    <a:pt x="31988" y="24288"/>
                    <a:pt x="36066" y="21588"/>
                    <a:pt x="40563" y="19775"/>
                  </a:cubicBezTo>
                  <a:cubicBezTo>
                    <a:pt x="45060" y="17962"/>
                    <a:pt x="49976" y="17053"/>
                    <a:pt x="55311" y="17050"/>
                  </a:cubicBezTo>
                  <a:cubicBezTo>
                    <a:pt x="60650" y="17053"/>
                    <a:pt x="65560" y="17962"/>
                    <a:pt x="70041" y="19775"/>
                  </a:cubicBezTo>
                  <a:cubicBezTo>
                    <a:pt x="74522" y="21588"/>
                    <a:pt x="78555" y="24288"/>
                    <a:pt x="82141" y="27873"/>
                  </a:cubicBezTo>
                  <a:cubicBezTo>
                    <a:pt x="89458" y="35190"/>
                    <a:pt x="93116" y="44336"/>
                    <a:pt x="93116" y="55312"/>
                  </a:cubicBezTo>
                  <a:cubicBezTo>
                    <a:pt x="93116" y="60803"/>
                    <a:pt x="92201" y="65827"/>
                    <a:pt x="90372" y="70384"/>
                  </a:cubicBezTo>
                  <a:cubicBezTo>
                    <a:pt x="88543" y="74941"/>
                    <a:pt x="85799" y="79013"/>
                    <a:pt x="82141" y="82598"/>
                  </a:cubicBezTo>
                  <a:cubicBezTo>
                    <a:pt x="78555" y="86257"/>
                    <a:pt x="74522" y="89001"/>
                    <a:pt x="70041" y="90830"/>
                  </a:cubicBezTo>
                  <a:cubicBezTo>
                    <a:pt x="65560" y="92659"/>
                    <a:pt x="60650" y="93574"/>
                    <a:pt x="55311" y="93574"/>
                  </a:cubicBezTo>
                  <a:close/>
                </a:path>
              </a:pathLst>
            </a:custGeom>
          </p:spPr>
        </p:pic>
        <p:pic>
          <p:nvPicPr>
            <p:cNvPr id="399" name="Picture 398">
              <a:extLst>
                <a:ext uri="{FF2B5EF4-FFF2-40B4-BE49-F238E27FC236}">
                  <a16:creationId xmlns:a16="http://schemas.microsoft.com/office/drawing/2014/main" id="{8F7FBC5B-3DDE-3D35-FC9B-E81B3D002600}"/>
                </a:ext>
              </a:extLst>
            </p:cNvPr>
            <p:cNvPicPr>
              <a:picLocks noChangeAspect="1"/>
            </p:cNvPicPr>
            <p:nvPr/>
          </p:nvPicPr>
          <p:blipFill>
            <a:blip r:embed="rId19" cstate="email">
              <a:extLst>
                <a:ext uri="{28A0092B-C50C-407E-A947-70E740481C1C}">
                  <a14:useLocalDpi xmlns:a14="http://schemas.microsoft.com/office/drawing/2010/main" val="0"/>
                </a:ext>
              </a:extLst>
            </a:blip>
            <a:srcRect l="90393" t="31136" r="6686" b="39112"/>
            <a:stretch>
              <a:fillRect/>
            </a:stretch>
          </p:blipFill>
          <p:spPr>
            <a:xfrm flipV="1">
              <a:off x="6352592" y="-681012"/>
              <a:ext cx="101631" cy="110624"/>
            </a:xfrm>
            <a:custGeom>
              <a:avLst/>
              <a:gdLst/>
              <a:ahLst/>
              <a:cxnLst/>
              <a:rect l="l" t="t" r="r" b="b"/>
              <a:pathLst>
                <a:path w="101631" h="110624">
                  <a:moveTo>
                    <a:pt x="55759" y="110624"/>
                  </a:moveTo>
                  <a:cubicBezTo>
                    <a:pt x="65567" y="110545"/>
                    <a:pt x="74488" y="108267"/>
                    <a:pt x="82524" y="103791"/>
                  </a:cubicBezTo>
                  <a:cubicBezTo>
                    <a:pt x="90560" y="99315"/>
                    <a:pt x="96929" y="93114"/>
                    <a:pt x="101631" y="85190"/>
                  </a:cubicBezTo>
                  <a:lnTo>
                    <a:pt x="86391" y="76348"/>
                  </a:lnTo>
                  <a:cubicBezTo>
                    <a:pt x="83486" y="81668"/>
                    <a:pt x="79352" y="85853"/>
                    <a:pt x="73990" y="88905"/>
                  </a:cubicBezTo>
                  <a:cubicBezTo>
                    <a:pt x="68627" y="91957"/>
                    <a:pt x="62550" y="93514"/>
                    <a:pt x="55759" y="93574"/>
                  </a:cubicBezTo>
                  <a:cubicBezTo>
                    <a:pt x="50050" y="93571"/>
                    <a:pt x="44894" y="92662"/>
                    <a:pt x="40290" y="90849"/>
                  </a:cubicBezTo>
                  <a:cubicBezTo>
                    <a:pt x="35687" y="89035"/>
                    <a:pt x="31597" y="86336"/>
                    <a:pt x="28022" y="82751"/>
                  </a:cubicBezTo>
                  <a:cubicBezTo>
                    <a:pt x="21012" y="75586"/>
                    <a:pt x="17507" y="66440"/>
                    <a:pt x="17507" y="55312"/>
                  </a:cubicBezTo>
                  <a:cubicBezTo>
                    <a:pt x="17507" y="44184"/>
                    <a:pt x="21012" y="35038"/>
                    <a:pt x="28022" y="27873"/>
                  </a:cubicBezTo>
                  <a:cubicBezTo>
                    <a:pt x="31597" y="24288"/>
                    <a:pt x="35687" y="21588"/>
                    <a:pt x="40290" y="19775"/>
                  </a:cubicBezTo>
                  <a:cubicBezTo>
                    <a:pt x="44894" y="17962"/>
                    <a:pt x="50050" y="17053"/>
                    <a:pt x="55759" y="17050"/>
                  </a:cubicBezTo>
                  <a:cubicBezTo>
                    <a:pt x="62560" y="17110"/>
                    <a:pt x="68656" y="18667"/>
                    <a:pt x="74047" y="21718"/>
                  </a:cubicBezTo>
                  <a:cubicBezTo>
                    <a:pt x="79438" y="24770"/>
                    <a:pt x="83553" y="28956"/>
                    <a:pt x="86391" y="34276"/>
                  </a:cubicBezTo>
                  <a:lnTo>
                    <a:pt x="101631" y="25587"/>
                  </a:lnTo>
                  <a:cubicBezTo>
                    <a:pt x="97186" y="17814"/>
                    <a:pt x="90836" y="11568"/>
                    <a:pt x="82581" y="6851"/>
                  </a:cubicBezTo>
                  <a:cubicBezTo>
                    <a:pt x="74479" y="2284"/>
                    <a:pt x="65538" y="0"/>
                    <a:pt x="55759" y="0"/>
                  </a:cubicBezTo>
                  <a:cubicBezTo>
                    <a:pt x="47751" y="4"/>
                    <a:pt x="40411" y="1329"/>
                    <a:pt x="33738" y="3977"/>
                  </a:cubicBezTo>
                  <a:cubicBezTo>
                    <a:pt x="27064" y="6626"/>
                    <a:pt x="21095" y="10577"/>
                    <a:pt x="15832" y="15832"/>
                  </a:cubicBezTo>
                  <a:cubicBezTo>
                    <a:pt x="5303" y="26476"/>
                    <a:pt x="25" y="39636"/>
                    <a:pt x="0" y="55312"/>
                  </a:cubicBezTo>
                  <a:cubicBezTo>
                    <a:pt x="25" y="71013"/>
                    <a:pt x="5303" y="84122"/>
                    <a:pt x="15832" y="94640"/>
                  </a:cubicBezTo>
                  <a:cubicBezTo>
                    <a:pt x="21095" y="99968"/>
                    <a:pt x="27064" y="103964"/>
                    <a:pt x="33738" y="106628"/>
                  </a:cubicBezTo>
                  <a:cubicBezTo>
                    <a:pt x="40411" y="109292"/>
                    <a:pt x="47751" y="110624"/>
                    <a:pt x="55759" y="110624"/>
                  </a:cubicBezTo>
                  <a:close/>
                </a:path>
              </a:pathLst>
            </a:custGeom>
          </p:spPr>
        </p:pic>
        <p:pic>
          <p:nvPicPr>
            <p:cNvPr id="400" name="Picture 399">
              <a:extLst>
                <a:ext uri="{FF2B5EF4-FFF2-40B4-BE49-F238E27FC236}">
                  <a16:creationId xmlns:a16="http://schemas.microsoft.com/office/drawing/2014/main" id="{8F7FBC5B-3DDE-3D35-FC9B-E81B3D002600}"/>
                </a:ext>
              </a:extLst>
            </p:cNvPr>
            <p:cNvPicPr>
              <a:picLocks noChangeAspect="1"/>
            </p:cNvPicPr>
            <p:nvPr/>
          </p:nvPicPr>
          <p:blipFill>
            <a:blip r:embed="rId18" cstate="email">
              <a:extLst>
                <a:ext uri="{28A0092B-C50C-407E-A947-70E740481C1C}">
                  <a14:useLocalDpi xmlns:a14="http://schemas.microsoft.com/office/drawing/2010/main" val="0"/>
                </a:ext>
              </a:extLst>
            </a:blip>
            <a:srcRect l="96133" t="31135" r="1598" b="39112"/>
            <a:stretch>
              <a:fillRect/>
            </a:stretch>
          </p:blipFill>
          <p:spPr>
            <a:xfrm flipV="1">
              <a:off x="6552312" y="-681011"/>
              <a:ext cx="78955" cy="110625"/>
            </a:xfrm>
            <a:custGeom>
              <a:avLst/>
              <a:gdLst/>
              <a:ahLst/>
              <a:cxnLst/>
              <a:rect l="l" t="t" r="r" b="b"/>
              <a:pathLst>
                <a:path w="78955" h="110625">
                  <a:moveTo>
                    <a:pt x="38699" y="110625"/>
                  </a:moveTo>
                  <a:cubicBezTo>
                    <a:pt x="47291" y="110561"/>
                    <a:pt x="54766" y="108481"/>
                    <a:pt x="61124" y="104382"/>
                  </a:cubicBezTo>
                  <a:cubicBezTo>
                    <a:pt x="67482" y="100284"/>
                    <a:pt x="72400" y="94547"/>
                    <a:pt x="75879" y="87172"/>
                  </a:cubicBezTo>
                  <a:lnTo>
                    <a:pt x="61112" y="78636"/>
                  </a:lnTo>
                  <a:cubicBezTo>
                    <a:pt x="58901" y="83593"/>
                    <a:pt x="55928" y="87322"/>
                    <a:pt x="52193" y="89821"/>
                  </a:cubicBezTo>
                  <a:cubicBezTo>
                    <a:pt x="48457" y="92320"/>
                    <a:pt x="43959" y="93572"/>
                    <a:pt x="38699" y="93575"/>
                  </a:cubicBezTo>
                  <a:cubicBezTo>
                    <a:pt x="33530" y="93527"/>
                    <a:pt x="29458" y="92327"/>
                    <a:pt x="26482" y="89973"/>
                  </a:cubicBezTo>
                  <a:cubicBezTo>
                    <a:pt x="23505" y="87620"/>
                    <a:pt x="21987" y="84400"/>
                    <a:pt x="21926" y="80313"/>
                  </a:cubicBezTo>
                  <a:cubicBezTo>
                    <a:pt x="21803" y="76467"/>
                    <a:pt x="23346" y="73335"/>
                    <a:pt x="26558" y="70919"/>
                  </a:cubicBezTo>
                  <a:cubicBezTo>
                    <a:pt x="29769" y="68502"/>
                    <a:pt x="35392" y="66095"/>
                    <a:pt x="43425" y="63697"/>
                  </a:cubicBezTo>
                  <a:cubicBezTo>
                    <a:pt x="45480" y="63017"/>
                    <a:pt x="47240" y="62433"/>
                    <a:pt x="48705" y="61944"/>
                  </a:cubicBezTo>
                  <a:cubicBezTo>
                    <a:pt x="50169" y="61455"/>
                    <a:pt x="51357" y="61023"/>
                    <a:pt x="52269" y="60648"/>
                  </a:cubicBezTo>
                  <a:cubicBezTo>
                    <a:pt x="53257" y="60340"/>
                    <a:pt x="54407" y="59927"/>
                    <a:pt x="55719" y="59410"/>
                  </a:cubicBezTo>
                  <a:cubicBezTo>
                    <a:pt x="57030" y="58892"/>
                    <a:pt x="58523" y="58289"/>
                    <a:pt x="60198" y="57599"/>
                  </a:cubicBezTo>
                  <a:cubicBezTo>
                    <a:pt x="61949" y="56907"/>
                    <a:pt x="63472" y="56196"/>
                    <a:pt x="64766" y="55465"/>
                  </a:cubicBezTo>
                  <a:cubicBezTo>
                    <a:pt x="66060" y="54735"/>
                    <a:pt x="67126" y="54023"/>
                    <a:pt x="67963" y="53331"/>
                  </a:cubicBezTo>
                  <a:cubicBezTo>
                    <a:pt x="70932" y="51121"/>
                    <a:pt x="73558" y="48186"/>
                    <a:pt x="75842" y="44528"/>
                  </a:cubicBezTo>
                  <a:cubicBezTo>
                    <a:pt x="78125" y="40869"/>
                    <a:pt x="79153" y="36487"/>
                    <a:pt x="78924" y="31380"/>
                  </a:cubicBezTo>
                  <a:cubicBezTo>
                    <a:pt x="78924" y="26572"/>
                    <a:pt x="78049" y="22241"/>
                    <a:pt x="76298" y="18388"/>
                  </a:cubicBezTo>
                  <a:cubicBezTo>
                    <a:pt x="74547" y="14535"/>
                    <a:pt x="71921" y="11197"/>
                    <a:pt x="68420" y="8374"/>
                  </a:cubicBezTo>
                  <a:cubicBezTo>
                    <a:pt x="64991" y="5561"/>
                    <a:pt x="60998" y="3461"/>
                    <a:pt x="56441" y="2075"/>
                  </a:cubicBezTo>
                  <a:cubicBezTo>
                    <a:pt x="51884" y="690"/>
                    <a:pt x="46783" y="-2"/>
                    <a:pt x="41138" y="1"/>
                  </a:cubicBezTo>
                  <a:cubicBezTo>
                    <a:pt x="30772" y="74"/>
                    <a:pt x="22047" y="2402"/>
                    <a:pt x="14965" y="6986"/>
                  </a:cubicBezTo>
                  <a:cubicBezTo>
                    <a:pt x="7882" y="11571"/>
                    <a:pt x="2894" y="17974"/>
                    <a:pt x="0" y="26197"/>
                  </a:cubicBezTo>
                  <a:lnTo>
                    <a:pt x="15076" y="35039"/>
                  </a:lnTo>
                  <a:cubicBezTo>
                    <a:pt x="17207" y="29021"/>
                    <a:pt x="20483" y="24517"/>
                    <a:pt x="24902" y="21529"/>
                  </a:cubicBezTo>
                  <a:cubicBezTo>
                    <a:pt x="29322" y="18541"/>
                    <a:pt x="34887" y="17048"/>
                    <a:pt x="41596" y="17051"/>
                  </a:cubicBezTo>
                  <a:cubicBezTo>
                    <a:pt x="48225" y="17111"/>
                    <a:pt x="53187" y="18401"/>
                    <a:pt x="56481" y="20919"/>
                  </a:cubicBezTo>
                  <a:cubicBezTo>
                    <a:pt x="59775" y="23438"/>
                    <a:pt x="61420" y="26823"/>
                    <a:pt x="61417" y="31075"/>
                  </a:cubicBezTo>
                  <a:cubicBezTo>
                    <a:pt x="61414" y="33279"/>
                    <a:pt x="60963" y="35197"/>
                    <a:pt x="60064" y="36830"/>
                  </a:cubicBezTo>
                  <a:cubicBezTo>
                    <a:pt x="59165" y="38462"/>
                    <a:pt x="57837" y="39847"/>
                    <a:pt x="56081" y="40984"/>
                  </a:cubicBezTo>
                  <a:cubicBezTo>
                    <a:pt x="54321" y="42130"/>
                    <a:pt x="51856" y="43343"/>
                    <a:pt x="48686" y="44623"/>
                  </a:cubicBezTo>
                  <a:cubicBezTo>
                    <a:pt x="45515" y="45903"/>
                    <a:pt x="41678" y="47231"/>
                    <a:pt x="37174" y="48606"/>
                  </a:cubicBezTo>
                  <a:cubicBezTo>
                    <a:pt x="32218" y="50051"/>
                    <a:pt x="28102" y="51467"/>
                    <a:pt x="24825" y="52855"/>
                  </a:cubicBezTo>
                  <a:cubicBezTo>
                    <a:pt x="21548" y="54243"/>
                    <a:pt x="18197" y="56078"/>
                    <a:pt x="14772" y="58362"/>
                  </a:cubicBezTo>
                  <a:cubicBezTo>
                    <a:pt x="11343" y="60791"/>
                    <a:pt x="8761" y="63783"/>
                    <a:pt x="7026" y="67336"/>
                  </a:cubicBezTo>
                  <a:cubicBezTo>
                    <a:pt x="5292" y="70890"/>
                    <a:pt x="4423" y="75063"/>
                    <a:pt x="4419" y="79855"/>
                  </a:cubicBezTo>
                  <a:cubicBezTo>
                    <a:pt x="4419" y="89306"/>
                    <a:pt x="7769" y="96772"/>
                    <a:pt x="14467" y="102252"/>
                  </a:cubicBezTo>
                  <a:cubicBezTo>
                    <a:pt x="21167" y="107859"/>
                    <a:pt x="29244" y="110650"/>
                    <a:pt x="38699" y="110625"/>
                  </a:cubicBezTo>
                  <a:close/>
                </a:path>
              </a:pathLst>
            </a:custGeom>
          </p:spPr>
        </p:pic>
        <p:pic>
          <p:nvPicPr>
            <p:cNvPr id="401" name="Picture 400">
              <a:extLst>
                <a:ext uri="{FF2B5EF4-FFF2-40B4-BE49-F238E27FC236}">
                  <a16:creationId xmlns:a16="http://schemas.microsoft.com/office/drawing/2014/main" id="{8F7FBC5B-3DDE-3D35-FC9B-E81B3D002600}"/>
                </a:ext>
              </a:extLst>
            </p:cNvPr>
            <p:cNvPicPr>
              <a:picLocks noChangeAspect="1"/>
            </p:cNvPicPr>
            <p:nvPr/>
          </p:nvPicPr>
          <p:blipFill>
            <a:blip r:embed="rId20" cstate="email">
              <a:extLst>
                <a:ext uri="{28A0092B-C50C-407E-A947-70E740481C1C}">
                  <a14:useLocalDpi xmlns:a14="http://schemas.microsoft.com/office/drawing/2010/main" val="0"/>
                </a:ext>
              </a:extLst>
            </a:blip>
            <a:srcRect l="13403" t="31666" r="82397" b="39642"/>
            <a:stretch>
              <a:fillRect/>
            </a:stretch>
          </p:blipFill>
          <p:spPr>
            <a:xfrm flipV="1">
              <a:off x="3673781" y="-679040"/>
              <a:ext cx="146142" cy="106680"/>
            </a:xfrm>
            <a:custGeom>
              <a:avLst/>
              <a:gdLst/>
              <a:ahLst/>
              <a:cxnLst/>
              <a:rect l="l" t="t" r="r" b="b"/>
              <a:pathLst>
                <a:path w="146142" h="106680">
                  <a:moveTo>
                    <a:pt x="127701" y="106680"/>
                  </a:moveTo>
                  <a:lnTo>
                    <a:pt x="146142" y="106680"/>
                  </a:lnTo>
                  <a:lnTo>
                    <a:pt x="115967" y="0"/>
                  </a:lnTo>
                  <a:lnTo>
                    <a:pt x="95697" y="0"/>
                  </a:lnTo>
                  <a:lnTo>
                    <a:pt x="73142" y="77876"/>
                  </a:lnTo>
                  <a:lnTo>
                    <a:pt x="50435" y="0"/>
                  </a:lnTo>
                  <a:lnTo>
                    <a:pt x="30171" y="10"/>
                  </a:lnTo>
                  <a:lnTo>
                    <a:pt x="0" y="106671"/>
                  </a:lnTo>
                  <a:lnTo>
                    <a:pt x="18438" y="106671"/>
                  </a:lnTo>
                  <a:lnTo>
                    <a:pt x="40837" y="23322"/>
                  </a:lnTo>
                  <a:lnTo>
                    <a:pt x="65066" y="106671"/>
                  </a:lnTo>
                  <a:lnTo>
                    <a:pt x="81218" y="106671"/>
                  </a:lnTo>
                  <a:lnTo>
                    <a:pt x="105294" y="23322"/>
                  </a:lnTo>
                  <a:lnTo>
                    <a:pt x="127701" y="106680"/>
                  </a:lnTo>
                  <a:close/>
                </a:path>
              </a:pathLst>
            </a:custGeom>
          </p:spPr>
        </p:pic>
        <p:pic>
          <p:nvPicPr>
            <p:cNvPr id="454" name="Picture 453">
              <a:extLst>
                <a:ext uri="{FF2B5EF4-FFF2-40B4-BE49-F238E27FC236}">
                  <a16:creationId xmlns:a16="http://schemas.microsoft.com/office/drawing/2014/main" id="{8F7FBC5B-3DDE-3D35-FC9B-E81B3D002600}"/>
                </a:ext>
              </a:extLst>
            </p:cNvPr>
            <p:cNvPicPr>
              <a:picLocks noChangeAspect="1"/>
            </p:cNvPicPr>
            <p:nvPr/>
          </p:nvPicPr>
          <p:blipFill>
            <a:blip r:embed="rId20" cstate="email">
              <a:extLst>
                <a:ext uri="{28A0092B-C50C-407E-A947-70E740481C1C}">
                  <a14:useLocalDpi xmlns:a14="http://schemas.microsoft.com/office/drawing/2010/main" val="0"/>
                </a:ext>
              </a:extLst>
            </a:blip>
            <a:srcRect l="30583" t="31666" r="66684" b="39642"/>
            <a:stretch>
              <a:fillRect/>
            </a:stretch>
          </p:blipFill>
          <p:spPr>
            <a:xfrm flipV="1">
              <a:off x="4271570" y="-679040"/>
              <a:ext cx="95088" cy="106680"/>
            </a:xfrm>
            <a:custGeom>
              <a:avLst/>
              <a:gdLst/>
              <a:ahLst/>
              <a:cxnLst/>
              <a:rect l="l" t="t" r="r" b="b"/>
              <a:pathLst>
                <a:path w="95088" h="106680">
                  <a:moveTo>
                    <a:pt x="76038" y="106680"/>
                  </a:moveTo>
                  <a:lnTo>
                    <a:pt x="95088" y="106680"/>
                  </a:lnTo>
                  <a:lnTo>
                    <a:pt x="58055" y="0"/>
                  </a:lnTo>
                  <a:lnTo>
                    <a:pt x="37026" y="10"/>
                  </a:lnTo>
                  <a:lnTo>
                    <a:pt x="0" y="106671"/>
                  </a:lnTo>
                  <a:lnTo>
                    <a:pt x="19198" y="106671"/>
                  </a:lnTo>
                  <a:lnTo>
                    <a:pt x="47539" y="21189"/>
                  </a:lnTo>
                  <a:lnTo>
                    <a:pt x="76038" y="106680"/>
                  </a:lnTo>
                  <a:close/>
                </a:path>
              </a:pathLst>
            </a:custGeom>
          </p:spPr>
        </p:pic>
        <p:pic>
          <p:nvPicPr>
            <p:cNvPr id="455" name="Picture 454">
              <a:extLst>
                <a:ext uri="{FF2B5EF4-FFF2-40B4-BE49-F238E27FC236}">
                  <a16:creationId xmlns:a16="http://schemas.microsoft.com/office/drawing/2014/main" id="{8F7FBC5B-3DDE-3D35-FC9B-E81B3D002600}"/>
                </a:ext>
              </a:extLst>
            </p:cNvPr>
            <p:cNvPicPr>
              <a:picLocks noChangeAspect="1"/>
            </p:cNvPicPr>
            <p:nvPr/>
          </p:nvPicPr>
          <p:blipFill>
            <a:blip r:embed="rId21" cstate="email">
              <a:extLst>
                <a:ext uri="{28A0092B-C50C-407E-A947-70E740481C1C}">
                  <a14:useLocalDpi xmlns:a14="http://schemas.microsoft.com/office/drawing/2010/main" val="0"/>
                </a:ext>
              </a:extLst>
            </a:blip>
            <a:srcRect l="51936" t="31666" r="45239" b="39642"/>
            <a:stretch>
              <a:fillRect/>
            </a:stretch>
          </p:blipFill>
          <p:spPr>
            <a:xfrm flipV="1">
              <a:off x="5014510" y="-679040"/>
              <a:ext cx="98298" cy="106680"/>
            </a:xfrm>
            <a:custGeom>
              <a:avLst/>
              <a:gdLst/>
              <a:ahLst/>
              <a:cxnLst/>
              <a:rect l="l" t="t" r="r" b="b"/>
              <a:pathLst>
                <a:path w="98298" h="106680">
                  <a:moveTo>
                    <a:pt x="38710" y="106680"/>
                  </a:moveTo>
                  <a:lnTo>
                    <a:pt x="59741" y="106680"/>
                  </a:lnTo>
                  <a:lnTo>
                    <a:pt x="98298" y="0"/>
                  </a:lnTo>
                  <a:lnTo>
                    <a:pt x="79401" y="0"/>
                  </a:lnTo>
                  <a:lnTo>
                    <a:pt x="71933" y="21488"/>
                  </a:lnTo>
                  <a:lnTo>
                    <a:pt x="26518" y="21488"/>
                  </a:lnTo>
                  <a:lnTo>
                    <a:pt x="19050" y="0"/>
                  </a:lnTo>
                  <a:lnTo>
                    <a:pt x="0" y="0"/>
                  </a:lnTo>
                  <a:lnTo>
                    <a:pt x="38710" y="106680"/>
                  </a:lnTo>
                  <a:close/>
                  <a:moveTo>
                    <a:pt x="49225" y="86097"/>
                  </a:moveTo>
                  <a:lnTo>
                    <a:pt x="32312" y="37938"/>
                  </a:lnTo>
                  <a:lnTo>
                    <a:pt x="66138" y="37938"/>
                  </a:lnTo>
                  <a:lnTo>
                    <a:pt x="49225" y="86097"/>
                  </a:lnTo>
                  <a:close/>
                </a:path>
              </a:pathLst>
            </a:custGeom>
          </p:spPr>
        </p:pic>
        <p:pic>
          <p:nvPicPr>
            <p:cNvPr id="456" name="Picture 455">
              <a:extLst>
                <a:ext uri="{FF2B5EF4-FFF2-40B4-BE49-F238E27FC236}">
                  <a16:creationId xmlns:a16="http://schemas.microsoft.com/office/drawing/2014/main" id="{8F7FBC5B-3DDE-3D35-FC9B-E81B3D002600}"/>
                </a:ext>
              </a:extLst>
            </p:cNvPr>
            <p:cNvPicPr>
              <a:picLocks noChangeAspect="1"/>
            </p:cNvPicPr>
            <p:nvPr/>
          </p:nvPicPr>
          <p:blipFill>
            <a:blip r:embed="rId21" cstate="email">
              <a:extLst>
                <a:ext uri="{28A0092B-C50C-407E-A947-70E740481C1C}">
                  <a14:useLocalDpi xmlns:a14="http://schemas.microsoft.com/office/drawing/2010/main" val="0"/>
                </a:ext>
              </a:extLst>
            </a:blip>
            <a:srcRect l="64802" t="31666" r="32372" b="39642"/>
            <a:stretch>
              <a:fillRect/>
            </a:stretch>
          </p:blipFill>
          <p:spPr>
            <a:xfrm flipV="1">
              <a:off x="5462185" y="-679040"/>
              <a:ext cx="98298" cy="106680"/>
            </a:xfrm>
            <a:custGeom>
              <a:avLst/>
              <a:gdLst/>
              <a:ahLst/>
              <a:cxnLst/>
              <a:rect l="l" t="t" r="r" b="b"/>
              <a:pathLst>
                <a:path w="98298" h="106680">
                  <a:moveTo>
                    <a:pt x="38710" y="106680"/>
                  </a:moveTo>
                  <a:lnTo>
                    <a:pt x="59741" y="106680"/>
                  </a:lnTo>
                  <a:lnTo>
                    <a:pt x="98298" y="0"/>
                  </a:lnTo>
                  <a:lnTo>
                    <a:pt x="79401" y="0"/>
                  </a:lnTo>
                  <a:lnTo>
                    <a:pt x="71933" y="21488"/>
                  </a:lnTo>
                  <a:lnTo>
                    <a:pt x="26518" y="21488"/>
                  </a:lnTo>
                  <a:lnTo>
                    <a:pt x="19050" y="0"/>
                  </a:lnTo>
                  <a:lnTo>
                    <a:pt x="0" y="0"/>
                  </a:lnTo>
                  <a:lnTo>
                    <a:pt x="38710" y="106680"/>
                  </a:lnTo>
                  <a:close/>
                  <a:moveTo>
                    <a:pt x="49225" y="86097"/>
                  </a:moveTo>
                  <a:lnTo>
                    <a:pt x="32312" y="37938"/>
                  </a:lnTo>
                  <a:lnTo>
                    <a:pt x="66138" y="37938"/>
                  </a:lnTo>
                  <a:lnTo>
                    <a:pt x="49225" y="86097"/>
                  </a:lnTo>
                  <a:close/>
                </a:path>
              </a:pathLst>
            </a:custGeom>
          </p:spPr>
        </p:pic>
        <p:pic>
          <p:nvPicPr>
            <p:cNvPr id="457" name="Picture 456">
              <a:extLst>
                <a:ext uri="{FF2B5EF4-FFF2-40B4-BE49-F238E27FC236}">
                  <a16:creationId xmlns:a16="http://schemas.microsoft.com/office/drawing/2014/main" id="{8F7FBC5B-3DDE-3D35-FC9B-E81B3D002600}"/>
                </a:ext>
              </a:extLst>
            </p:cNvPr>
            <p:cNvPicPr>
              <a:picLocks noChangeAspect="1"/>
            </p:cNvPicPr>
            <p:nvPr/>
          </p:nvPicPr>
          <p:blipFill>
            <a:blip r:embed="rId22" cstate="email">
              <a:extLst>
                <a:ext uri="{28A0092B-C50C-407E-A947-70E740481C1C}">
                  <a14:useLocalDpi xmlns:a14="http://schemas.microsoft.com/office/drawing/2010/main" val="0"/>
                </a:ext>
              </a:extLst>
            </a:blip>
            <a:srcRect l="7325" t="31669" r="90376" b="39644"/>
            <a:stretch>
              <a:fillRect/>
            </a:stretch>
          </p:blipFill>
          <p:spPr>
            <a:xfrm flipV="1">
              <a:off x="3462326" y="-679030"/>
              <a:ext cx="79991" cy="106661"/>
            </a:xfrm>
            <a:custGeom>
              <a:avLst/>
              <a:gdLst/>
              <a:ahLst/>
              <a:cxnLst/>
              <a:rect l="l" t="t" r="r" b="b"/>
              <a:pathLst>
                <a:path w="79991" h="106661">
                  <a:moveTo>
                    <a:pt x="0" y="106661"/>
                  </a:moveTo>
                  <a:lnTo>
                    <a:pt x="42664" y="106661"/>
                  </a:lnTo>
                  <a:cubicBezTo>
                    <a:pt x="52271" y="106661"/>
                    <a:pt x="60348" y="103312"/>
                    <a:pt x="66895" y="96614"/>
                  </a:cubicBezTo>
                  <a:cubicBezTo>
                    <a:pt x="73594" y="90066"/>
                    <a:pt x="76943" y="81988"/>
                    <a:pt x="76943" y="72380"/>
                  </a:cubicBezTo>
                  <a:cubicBezTo>
                    <a:pt x="76851" y="65468"/>
                    <a:pt x="74903" y="59244"/>
                    <a:pt x="71100" y="53709"/>
                  </a:cubicBezTo>
                  <a:cubicBezTo>
                    <a:pt x="67297" y="48174"/>
                    <a:pt x="62189" y="44087"/>
                    <a:pt x="55777" y="41449"/>
                  </a:cubicBezTo>
                  <a:lnTo>
                    <a:pt x="79991" y="0"/>
                  </a:lnTo>
                  <a:lnTo>
                    <a:pt x="60806" y="0"/>
                  </a:lnTo>
                  <a:lnTo>
                    <a:pt x="38243" y="38862"/>
                  </a:lnTo>
                  <a:lnTo>
                    <a:pt x="17507" y="38862"/>
                  </a:lnTo>
                  <a:lnTo>
                    <a:pt x="17507" y="0"/>
                  </a:lnTo>
                  <a:lnTo>
                    <a:pt x="0" y="0"/>
                  </a:lnTo>
                  <a:lnTo>
                    <a:pt x="0" y="106661"/>
                  </a:lnTo>
                  <a:close/>
                  <a:moveTo>
                    <a:pt x="17507" y="90220"/>
                  </a:moveTo>
                  <a:lnTo>
                    <a:pt x="17507" y="54540"/>
                  </a:lnTo>
                  <a:lnTo>
                    <a:pt x="42664" y="54540"/>
                  </a:lnTo>
                  <a:cubicBezTo>
                    <a:pt x="47432" y="54664"/>
                    <a:pt x="51390" y="56398"/>
                    <a:pt x="54538" y="59743"/>
                  </a:cubicBezTo>
                  <a:cubicBezTo>
                    <a:pt x="57685" y="63088"/>
                    <a:pt x="59318" y="67300"/>
                    <a:pt x="59436" y="72380"/>
                  </a:cubicBezTo>
                  <a:cubicBezTo>
                    <a:pt x="59318" y="77460"/>
                    <a:pt x="57685" y="81672"/>
                    <a:pt x="54538" y="85017"/>
                  </a:cubicBezTo>
                  <a:cubicBezTo>
                    <a:pt x="51390" y="88362"/>
                    <a:pt x="47432" y="90096"/>
                    <a:pt x="42664" y="90220"/>
                  </a:cubicBezTo>
                  <a:lnTo>
                    <a:pt x="17507" y="90220"/>
                  </a:lnTo>
                  <a:close/>
                </a:path>
              </a:pathLst>
            </a:custGeom>
          </p:spPr>
        </p:pic>
        <p:pic>
          <p:nvPicPr>
            <p:cNvPr id="458" name="Picture 457">
              <a:extLst>
                <a:ext uri="{FF2B5EF4-FFF2-40B4-BE49-F238E27FC236}">
                  <a16:creationId xmlns:a16="http://schemas.microsoft.com/office/drawing/2014/main" id="{8F7FBC5B-3DDE-3D35-FC9B-E81B3D002600}"/>
                </a:ext>
              </a:extLst>
            </p:cNvPr>
            <p:cNvPicPr>
              <a:picLocks noChangeAspect="1"/>
            </p:cNvPicPr>
            <p:nvPr/>
          </p:nvPicPr>
          <p:blipFill>
            <a:blip r:embed="rId23" cstate="email">
              <a:extLst>
                <a:ext uri="{28A0092B-C50C-407E-A947-70E740481C1C}">
                  <a14:useLocalDpi xmlns:a14="http://schemas.microsoft.com/office/drawing/2010/main" val="0"/>
                </a:ext>
              </a:extLst>
            </a:blip>
            <a:srcRect l="17761" t="31669" r="80006" b="39644"/>
            <a:stretch>
              <a:fillRect/>
            </a:stretch>
          </p:blipFill>
          <p:spPr>
            <a:xfrm flipV="1">
              <a:off x="3825419" y="-679030"/>
              <a:ext cx="77705" cy="106661"/>
            </a:xfrm>
            <a:custGeom>
              <a:avLst/>
              <a:gdLst/>
              <a:ahLst/>
              <a:cxnLst/>
              <a:rect l="l" t="t" r="r" b="b"/>
              <a:pathLst>
                <a:path w="77705" h="106661">
                  <a:moveTo>
                    <a:pt x="0" y="106661"/>
                  </a:moveTo>
                  <a:lnTo>
                    <a:pt x="77705" y="106661"/>
                  </a:lnTo>
                  <a:lnTo>
                    <a:pt x="77705" y="89916"/>
                  </a:lnTo>
                  <a:lnTo>
                    <a:pt x="47682" y="89916"/>
                  </a:lnTo>
                  <a:lnTo>
                    <a:pt x="47682" y="0"/>
                  </a:lnTo>
                  <a:lnTo>
                    <a:pt x="30175" y="0"/>
                  </a:lnTo>
                  <a:lnTo>
                    <a:pt x="30175" y="89916"/>
                  </a:lnTo>
                  <a:lnTo>
                    <a:pt x="0" y="89916"/>
                  </a:lnTo>
                  <a:lnTo>
                    <a:pt x="0" y="106661"/>
                  </a:lnTo>
                  <a:close/>
                </a:path>
              </a:pathLst>
            </a:custGeom>
          </p:spPr>
        </p:pic>
        <p:pic>
          <p:nvPicPr>
            <p:cNvPr id="459" name="Picture 458">
              <a:extLst>
                <a:ext uri="{FF2B5EF4-FFF2-40B4-BE49-F238E27FC236}">
                  <a16:creationId xmlns:a16="http://schemas.microsoft.com/office/drawing/2014/main" id="{8F7FBC5B-3DDE-3D35-FC9B-E81B3D002600}"/>
                </a:ext>
              </a:extLst>
            </p:cNvPr>
            <p:cNvPicPr>
              <a:picLocks noChangeAspect="1"/>
            </p:cNvPicPr>
            <p:nvPr/>
          </p:nvPicPr>
          <p:blipFill>
            <a:blip r:embed="rId24" cstate="email">
              <a:extLst>
                <a:ext uri="{28A0092B-C50C-407E-A947-70E740481C1C}">
                  <a14:useLocalDpi xmlns:a14="http://schemas.microsoft.com/office/drawing/2010/main" val="0"/>
                </a:ext>
              </a:extLst>
            </a:blip>
            <a:srcRect l="20465" t="31669" r="77214" b="39644"/>
            <a:stretch>
              <a:fillRect/>
            </a:stretch>
          </p:blipFill>
          <p:spPr>
            <a:xfrm flipV="1">
              <a:off x="3919526" y="-679030"/>
              <a:ext cx="80753" cy="106661"/>
            </a:xfrm>
            <a:custGeom>
              <a:avLst/>
              <a:gdLst/>
              <a:ahLst/>
              <a:cxnLst/>
              <a:rect l="l" t="t" r="r" b="b"/>
              <a:pathLst>
                <a:path w="80753" h="106661">
                  <a:moveTo>
                    <a:pt x="0" y="106661"/>
                  </a:moveTo>
                  <a:lnTo>
                    <a:pt x="17507" y="106661"/>
                  </a:lnTo>
                  <a:lnTo>
                    <a:pt x="17507" y="62922"/>
                  </a:lnTo>
                  <a:lnTo>
                    <a:pt x="63246" y="62922"/>
                  </a:lnTo>
                  <a:lnTo>
                    <a:pt x="63246" y="106661"/>
                  </a:lnTo>
                  <a:lnTo>
                    <a:pt x="80753" y="106661"/>
                  </a:lnTo>
                  <a:lnTo>
                    <a:pt x="80753" y="0"/>
                  </a:lnTo>
                  <a:lnTo>
                    <a:pt x="63246" y="0"/>
                  </a:lnTo>
                  <a:lnTo>
                    <a:pt x="63246" y="46177"/>
                  </a:lnTo>
                  <a:lnTo>
                    <a:pt x="17507" y="46177"/>
                  </a:lnTo>
                  <a:lnTo>
                    <a:pt x="17507" y="0"/>
                  </a:lnTo>
                  <a:lnTo>
                    <a:pt x="0" y="0"/>
                  </a:lnTo>
                  <a:lnTo>
                    <a:pt x="0" y="106661"/>
                  </a:lnTo>
                  <a:close/>
                </a:path>
              </a:pathLst>
            </a:custGeom>
          </p:spPr>
        </p:pic>
        <p:pic>
          <p:nvPicPr>
            <p:cNvPr id="460" name="Picture 459">
              <a:extLst>
                <a:ext uri="{FF2B5EF4-FFF2-40B4-BE49-F238E27FC236}">
                  <a16:creationId xmlns:a16="http://schemas.microsoft.com/office/drawing/2014/main" id="{8F7FBC5B-3DDE-3D35-FC9B-E81B3D002600}"/>
                </a:ext>
              </a:extLst>
            </p:cNvPr>
            <p:cNvPicPr>
              <a:picLocks noChangeAspect="1"/>
            </p:cNvPicPr>
            <p:nvPr/>
          </p:nvPicPr>
          <p:blipFill>
            <a:blip r:embed="rId25" cstate="email">
              <a:extLst>
                <a:ext uri="{28A0092B-C50C-407E-A947-70E740481C1C}">
                  <a14:useLocalDpi xmlns:a14="http://schemas.microsoft.com/office/drawing/2010/main" val="0"/>
                </a:ext>
              </a:extLst>
            </a:blip>
            <a:srcRect l="27857" t="31669" r="70348" b="39644"/>
            <a:stretch>
              <a:fillRect/>
            </a:stretch>
          </p:blipFill>
          <p:spPr>
            <a:xfrm flipV="1">
              <a:off x="4176701" y="-679030"/>
              <a:ext cx="62465" cy="106661"/>
            </a:xfrm>
            <a:custGeom>
              <a:avLst/>
              <a:gdLst/>
              <a:ahLst/>
              <a:cxnLst/>
              <a:rect l="l" t="t" r="r" b="b"/>
              <a:pathLst>
                <a:path w="62465" h="106661">
                  <a:moveTo>
                    <a:pt x="0" y="106661"/>
                  </a:moveTo>
                  <a:lnTo>
                    <a:pt x="62465" y="106661"/>
                  </a:lnTo>
                  <a:lnTo>
                    <a:pt x="62465" y="89916"/>
                  </a:lnTo>
                  <a:lnTo>
                    <a:pt x="17507" y="89916"/>
                  </a:lnTo>
                  <a:lnTo>
                    <a:pt x="17507" y="60026"/>
                  </a:lnTo>
                  <a:lnTo>
                    <a:pt x="60941" y="60026"/>
                  </a:lnTo>
                  <a:lnTo>
                    <a:pt x="60941" y="43281"/>
                  </a:lnTo>
                  <a:lnTo>
                    <a:pt x="17507" y="43281"/>
                  </a:lnTo>
                  <a:lnTo>
                    <a:pt x="17507" y="0"/>
                  </a:lnTo>
                  <a:lnTo>
                    <a:pt x="0" y="0"/>
                  </a:lnTo>
                  <a:lnTo>
                    <a:pt x="0" y="106661"/>
                  </a:lnTo>
                  <a:close/>
                </a:path>
              </a:pathLst>
            </a:custGeom>
          </p:spPr>
        </p:pic>
        <p:pic>
          <p:nvPicPr>
            <p:cNvPr id="461" name="Picture 460">
              <a:extLst>
                <a:ext uri="{FF2B5EF4-FFF2-40B4-BE49-F238E27FC236}">
                  <a16:creationId xmlns:a16="http://schemas.microsoft.com/office/drawing/2014/main" id="{8F7FBC5B-3DDE-3D35-FC9B-E81B3D002600}"/>
                </a:ext>
              </a:extLst>
            </p:cNvPr>
            <p:cNvPicPr>
              <a:picLocks noChangeAspect="1"/>
            </p:cNvPicPr>
            <p:nvPr/>
          </p:nvPicPr>
          <p:blipFill>
            <a:blip r:embed="rId26" cstate="email">
              <a:extLst>
                <a:ext uri="{28A0092B-C50C-407E-A947-70E740481C1C}">
                  <a14:useLocalDpi xmlns:a14="http://schemas.microsoft.com/office/drawing/2010/main" val="0"/>
                </a:ext>
              </a:extLst>
            </a:blip>
            <a:srcRect l="33606" t="31669" r="64052" b="39644"/>
            <a:stretch>
              <a:fillRect/>
            </a:stretch>
          </p:blipFill>
          <p:spPr>
            <a:xfrm flipV="1">
              <a:off x="4376726" y="-679030"/>
              <a:ext cx="81515" cy="106661"/>
            </a:xfrm>
            <a:custGeom>
              <a:avLst/>
              <a:gdLst/>
              <a:ahLst/>
              <a:cxnLst/>
              <a:rect l="l" t="t" r="r" b="b"/>
              <a:pathLst>
                <a:path w="81515" h="106661">
                  <a:moveTo>
                    <a:pt x="0" y="106661"/>
                  </a:moveTo>
                  <a:lnTo>
                    <a:pt x="13701" y="106661"/>
                  </a:lnTo>
                  <a:lnTo>
                    <a:pt x="64008" y="34283"/>
                  </a:lnTo>
                  <a:lnTo>
                    <a:pt x="64008" y="106661"/>
                  </a:lnTo>
                  <a:lnTo>
                    <a:pt x="81515" y="106661"/>
                  </a:lnTo>
                  <a:lnTo>
                    <a:pt x="81515" y="0"/>
                  </a:lnTo>
                  <a:lnTo>
                    <a:pt x="67814" y="0"/>
                  </a:lnTo>
                  <a:lnTo>
                    <a:pt x="17507" y="72376"/>
                  </a:lnTo>
                  <a:lnTo>
                    <a:pt x="17507" y="0"/>
                  </a:lnTo>
                  <a:lnTo>
                    <a:pt x="0" y="0"/>
                  </a:lnTo>
                  <a:lnTo>
                    <a:pt x="0" y="106661"/>
                  </a:lnTo>
                  <a:close/>
                </a:path>
              </a:pathLst>
            </a:custGeom>
          </p:spPr>
        </p:pic>
        <p:pic>
          <p:nvPicPr>
            <p:cNvPr id="462" name="Picture 461">
              <a:extLst>
                <a:ext uri="{FF2B5EF4-FFF2-40B4-BE49-F238E27FC236}">
                  <a16:creationId xmlns:a16="http://schemas.microsoft.com/office/drawing/2014/main" id="{8F7FBC5B-3DDE-3D35-FC9B-E81B3D002600}"/>
                </a:ext>
              </a:extLst>
            </p:cNvPr>
            <p:cNvPicPr>
              <a:picLocks noChangeAspect="1"/>
            </p:cNvPicPr>
            <p:nvPr/>
          </p:nvPicPr>
          <p:blipFill>
            <a:blip r:embed="rId27" cstate="email">
              <a:extLst>
                <a:ext uri="{28A0092B-C50C-407E-A947-70E740481C1C}">
                  <a14:useLocalDpi xmlns:a14="http://schemas.microsoft.com/office/drawing/2010/main" val="0"/>
                </a:ext>
              </a:extLst>
            </a:blip>
            <a:srcRect l="38807" t="31669" r="60690" b="39644"/>
            <a:stretch>
              <a:fillRect/>
            </a:stretch>
          </p:blipFill>
          <p:spPr>
            <a:xfrm flipV="1">
              <a:off x="4557701" y="-679030"/>
              <a:ext cx="17507" cy="106661"/>
            </a:xfrm>
            <a:custGeom>
              <a:avLst/>
              <a:gdLst/>
              <a:ahLst/>
              <a:cxnLst/>
              <a:rect l="l" t="t" r="r" b="b"/>
              <a:pathLst>
                <a:path w="17507" h="106661">
                  <a:moveTo>
                    <a:pt x="0" y="106661"/>
                  </a:moveTo>
                  <a:lnTo>
                    <a:pt x="17507" y="106661"/>
                  </a:lnTo>
                  <a:lnTo>
                    <a:pt x="17507" y="0"/>
                  </a:lnTo>
                  <a:lnTo>
                    <a:pt x="0" y="0"/>
                  </a:lnTo>
                  <a:lnTo>
                    <a:pt x="0" y="106661"/>
                  </a:lnTo>
                  <a:close/>
                </a:path>
              </a:pathLst>
            </a:custGeom>
          </p:spPr>
        </p:pic>
        <p:pic>
          <p:nvPicPr>
            <p:cNvPr id="498" name="Picture 497">
              <a:extLst>
                <a:ext uri="{FF2B5EF4-FFF2-40B4-BE49-F238E27FC236}">
                  <a16:creationId xmlns:a16="http://schemas.microsoft.com/office/drawing/2014/main" id="{8F7FBC5B-3DDE-3D35-FC9B-E81B3D002600}"/>
                </a:ext>
              </a:extLst>
            </p:cNvPr>
            <p:cNvPicPr>
              <a:picLocks noChangeAspect="1"/>
            </p:cNvPicPr>
            <p:nvPr/>
          </p:nvPicPr>
          <p:blipFill>
            <a:blip r:embed="rId27" cstate="email">
              <a:extLst>
                <a:ext uri="{28A0092B-C50C-407E-A947-70E740481C1C}">
                  <a14:useLocalDpi xmlns:a14="http://schemas.microsoft.com/office/drawing/2010/main" val="0"/>
                </a:ext>
              </a:extLst>
            </a:blip>
            <a:srcRect l="39902" t="31669" r="57755" b="39644"/>
            <a:stretch>
              <a:fillRect/>
            </a:stretch>
          </p:blipFill>
          <p:spPr>
            <a:xfrm flipV="1">
              <a:off x="4595801" y="-679030"/>
              <a:ext cx="81515" cy="106661"/>
            </a:xfrm>
            <a:custGeom>
              <a:avLst/>
              <a:gdLst/>
              <a:ahLst/>
              <a:cxnLst/>
              <a:rect l="l" t="t" r="r" b="b"/>
              <a:pathLst>
                <a:path w="81515" h="106661">
                  <a:moveTo>
                    <a:pt x="0" y="106661"/>
                  </a:moveTo>
                  <a:lnTo>
                    <a:pt x="13701" y="106661"/>
                  </a:lnTo>
                  <a:lnTo>
                    <a:pt x="64008" y="34283"/>
                  </a:lnTo>
                  <a:lnTo>
                    <a:pt x="64008" y="106661"/>
                  </a:lnTo>
                  <a:lnTo>
                    <a:pt x="81515" y="106661"/>
                  </a:lnTo>
                  <a:lnTo>
                    <a:pt x="81515" y="0"/>
                  </a:lnTo>
                  <a:lnTo>
                    <a:pt x="67814" y="0"/>
                  </a:lnTo>
                  <a:lnTo>
                    <a:pt x="17507" y="72376"/>
                  </a:lnTo>
                  <a:lnTo>
                    <a:pt x="17507" y="0"/>
                  </a:lnTo>
                  <a:lnTo>
                    <a:pt x="0" y="0"/>
                  </a:lnTo>
                  <a:lnTo>
                    <a:pt x="0" y="106661"/>
                  </a:lnTo>
                  <a:close/>
                </a:path>
              </a:pathLst>
            </a:custGeom>
          </p:spPr>
        </p:pic>
        <p:pic>
          <p:nvPicPr>
            <p:cNvPr id="499" name="Picture 498">
              <a:extLst>
                <a:ext uri="{FF2B5EF4-FFF2-40B4-BE49-F238E27FC236}">
                  <a16:creationId xmlns:a16="http://schemas.microsoft.com/office/drawing/2014/main" id="{8F7FBC5B-3DDE-3D35-FC9B-E81B3D002600}"/>
                </a:ext>
              </a:extLst>
            </p:cNvPr>
            <p:cNvPicPr>
              <a:picLocks noChangeAspect="1"/>
            </p:cNvPicPr>
            <p:nvPr/>
          </p:nvPicPr>
          <p:blipFill>
            <a:blip r:embed="rId27" cstate="email">
              <a:extLst>
                <a:ext uri="{28A0092B-C50C-407E-A947-70E740481C1C}">
                  <a14:useLocalDpi xmlns:a14="http://schemas.microsoft.com/office/drawing/2010/main" val="0"/>
                </a:ext>
              </a:extLst>
            </a:blip>
            <a:srcRect l="42913" t="31669" r="54415" b="39644"/>
            <a:stretch>
              <a:fillRect/>
            </a:stretch>
          </p:blipFill>
          <p:spPr>
            <a:xfrm flipV="1">
              <a:off x="4700576" y="-679030"/>
              <a:ext cx="92945" cy="106661"/>
            </a:xfrm>
            <a:custGeom>
              <a:avLst/>
              <a:gdLst/>
              <a:ahLst/>
              <a:cxnLst/>
              <a:rect l="l" t="t" r="r" b="b"/>
              <a:pathLst>
                <a:path w="92945" h="106661">
                  <a:moveTo>
                    <a:pt x="0" y="106661"/>
                  </a:moveTo>
                  <a:lnTo>
                    <a:pt x="41899" y="106661"/>
                  </a:lnTo>
                  <a:cubicBezTo>
                    <a:pt x="49219" y="106657"/>
                    <a:pt x="55921" y="105370"/>
                    <a:pt x="62002" y="102798"/>
                  </a:cubicBezTo>
                  <a:cubicBezTo>
                    <a:pt x="68084" y="100226"/>
                    <a:pt x="73527" y="96388"/>
                    <a:pt x="78331" y="91286"/>
                  </a:cubicBezTo>
                  <a:cubicBezTo>
                    <a:pt x="88073" y="81074"/>
                    <a:pt x="92945" y="68422"/>
                    <a:pt x="92945" y="53330"/>
                  </a:cubicBezTo>
                  <a:cubicBezTo>
                    <a:pt x="92945" y="38391"/>
                    <a:pt x="88073" y="25739"/>
                    <a:pt x="78331" y="15375"/>
                  </a:cubicBezTo>
                  <a:cubicBezTo>
                    <a:pt x="73527" y="10272"/>
                    <a:pt x="68084" y="6434"/>
                    <a:pt x="62002" y="3862"/>
                  </a:cubicBezTo>
                  <a:cubicBezTo>
                    <a:pt x="55921" y="1290"/>
                    <a:pt x="49219" y="3"/>
                    <a:pt x="41899" y="0"/>
                  </a:cubicBezTo>
                  <a:lnTo>
                    <a:pt x="0" y="0"/>
                  </a:lnTo>
                  <a:lnTo>
                    <a:pt x="0" y="106661"/>
                  </a:lnTo>
                  <a:close/>
                  <a:moveTo>
                    <a:pt x="17507" y="89916"/>
                  </a:moveTo>
                  <a:lnTo>
                    <a:pt x="17507" y="16745"/>
                  </a:lnTo>
                  <a:lnTo>
                    <a:pt x="41899" y="16745"/>
                  </a:lnTo>
                  <a:cubicBezTo>
                    <a:pt x="46933" y="16748"/>
                    <a:pt x="51500" y="17618"/>
                    <a:pt x="55600" y="19355"/>
                  </a:cubicBezTo>
                  <a:cubicBezTo>
                    <a:pt x="59700" y="21092"/>
                    <a:pt x="63314" y="23677"/>
                    <a:pt x="66443" y="27110"/>
                  </a:cubicBezTo>
                  <a:cubicBezTo>
                    <a:pt x="69644" y="30547"/>
                    <a:pt x="72045" y="34459"/>
                    <a:pt x="73646" y="38848"/>
                  </a:cubicBezTo>
                  <a:cubicBezTo>
                    <a:pt x="75247" y="43237"/>
                    <a:pt x="76047" y="48064"/>
                    <a:pt x="76047" y="53330"/>
                  </a:cubicBezTo>
                  <a:cubicBezTo>
                    <a:pt x="76047" y="58662"/>
                    <a:pt x="75247" y="63509"/>
                    <a:pt x="73646" y="67869"/>
                  </a:cubicBezTo>
                  <a:cubicBezTo>
                    <a:pt x="72045" y="72229"/>
                    <a:pt x="69644" y="76123"/>
                    <a:pt x="66443" y="79550"/>
                  </a:cubicBezTo>
                  <a:cubicBezTo>
                    <a:pt x="63314" y="82983"/>
                    <a:pt x="59700" y="85568"/>
                    <a:pt x="55600" y="87305"/>
                  </a:cubicBezTo>
                  <a:cubicBezTo>
                    <a:pt x="51500" y="89042"/>
                    <a:pt x="46933" y="89912"/>
                    <a:pt x="41899" y="89916"/>
                  </a:cubicBezTo>
                  <a:lnTo>
                    <a:pt x="17507" y="89916"/>
                  </a:lnTo>
                  <a:close/>
                </a:path>
              </a:pathLst>
            </a:custGeom>
          </p:spPr>
        </p:pic>
        <p:pic>
          <p:nvPicPr>
            <p:cNvPr id="500" name="Picture 499">
              <a:extLst>
                <a:ext uri="{FF2B5EF4-FFF2-40B4-BE49-F238E27FC236}">
                  <a16:creationId xmlns:a16="http://schemas.microsoft.com/office/drawing/2014/main" id="{8F7FBC5B-3DDE-3D35-FC9B-E81B3D002600}"/>
                </a:ext>
              </a:extLst>
            </p:cNvPr>
            <p:cNvPicPr>
              <a:picLocks noChangeAspect="1"/>
            </p:cNvPicPr>
            <p:nvPr/>
          </p:nvPicPr>
          <p:blipFill>
            <a:blip r:embed="rId28" cstate="email">
              <a:extLst>
                <a:ext uri="{28A0092B-C50C-407E-A947-70E740481C1C}">
                  <a14:useLocalDpi xmlns:a14="http://schemas.microsoft.com/office/drawing/2010/main" val="0"/>
                </a:ext>
              </a:extLst>
            </a:blip>
            <a:srcRect l="45925" t="31669" r="52214" b="39644"/>
            <a:stretch>
              <a:fillRect/>
            </a:stretch>
          </p:blipFill>
          <p:spPr>
            <a:xfrm flipV="1">
              <a:off x="4805351" y="-679030"/>
              <a:ext cx="64751" cy="106661"/>
            </a:xfrm>
            <a:custGeom>
              <a:avLst/>
              <a:gdLst/>
              <a:ahLst/>
              <a:cxnLst/>
              <a:rect l="l" t="t" r="r" b="b"/>
              <a:pathLst>
                <a:path w="64751" h="106661">
                  <a:moveTo>
                    <a:pt x="0" y="106661"/>
                  </a:moveTo>
                  <a:lnTo>
                    <a:pt x="63989" y="106661"/>
                  </a:lnTo>
                  <a:lnTo>
                    <a:pt x="63989" y="89916"/>
                  </a:lnTo>
                  <a:lnTo>
                    <a:pt x="17507" y="89916"/>
                  </a:lnTo>
                  <a:lnTo>
                    <a:pt x="17507" y="62160"/>
                  </a:lnTo>
                  <a:lnTo>
                    <a:pt x="60179" y="62160"/>
                  </a:lnTo>
                  <a:lnTo>
                    <a:pt x="60179" y="45567"/>
                  </a:lnTo>
                  <a:lnTo>
                    <a:pt x="17507" y="45567"/>
                  </a:lnTo>
                  <a:lnTo>
                    <a:pt x="17507" y="16745"/>
                  </a:lnTo>
                  <a:lnTo>
                    <a:pt x="64751" y="16745"/>
                  </a:lnTo>
                  <a:lnTo>
                    <a:pt x="64751" y="0"/>
                  </a:lnTo>
                  <a:lnTo>
                    <a:pt x="0" y="0"/>
                  </a:lnTo>
                  <a:lnTo>
                    <a:pt x="0" y="106661"/>
                  </a:lnTo>
                  <a:close/>
                </a:path>
              </a:pathLst>
            </a:custGeom>
          </p:spPr>
        </p:pic>
        <p:pic>
          <p:nvPicPr>
            <p:cNvPr id="501" name="Picture 500">
              <a:extLst>
                <a:ext uri="{FF2B5EF4-FFF2-40B4-BE49-F238E27FC236}">
                  <a16:creationId xmlns:a16="http://schemas.microsoft.com/office/drawing/2014/main" id="{8F7FBC5B-3DDE-3D35-FC9B-E81B3D002600}"/>
                </a:ext>
              </a:extLst>
            </p:cNvPr>
            <p:cNvPicPr>
              <a:picLocks noChangeAspect="1"/>
            </p:cNvPicPr>
            <p:nvPr/>
          </p:nvPicPr>
          <p:blipFill>
            <a:blip r:embed="rId21" cstate="email">
              <a:extLst>
                <a:ext uri="{28A0092B-C50C-407E-A947-70E740481C1C}">
                  <a14:useLocalDpi xmlns:a14="http://schemas.microsoft.com/office/drawing/2010/main" val="0"/>
                </a:ext>
              </a:extLst>
            </a:blip>
            <a:srcRect l="47874" t="31669" r="49630" b="39644"/>
            <a:stretch>
              <a:fillRect/>
            </a:stretch>
          </p:blipFill>
          <p:spPr>
            <a:xfrm flipV="1">
              <a:off x="4873169" y="-679030"/>
              <a:ext cx="86849" cy="106661"/>
            </a:xfrm>
            <a:custGeom>
              <a:avLst/>
              <a:gdLst/>
              <a:ahLst/>
              <a:cxnLst/>
              <a:rect l="l" t="t" r="r" b="b"/>
              <a:pathLst>
                <a:path w="86849" h="106661">
                  <a:moveTo>
                    <a:pt x="1981" y="106661"/>
                  </a:moveTo>
                  <a:lnTo>
                    <a:pt x="21788" y="106661"/>
                  </a:lnTo>
                  <a:lnTo>
                    <a:pt x="43424" y="71157"/>
                  </a:lnTo>
                  <a:lnTo>
                    <a:pt x="65061" y="106661"/>
                  </a:lnTo>
                  <a:lnTo>
                    <a:pt x="85021" y="106661"/>
                  </a:lnTo>
                  <a:lnTo>
                    <a:pt x="53481" y="54854"/>
                  </a:lnTo>
                  <a:lnTo>
                    <a:pt x="86849" y="0"/>
                  </a:lnTo>
                  <a:lnTo>
                    <a:pt x="66889" y="0"/>
                  </a:lnTo>
                  <a:lnTo>
                    <a:pt x="43424" y="38550"/>
                  </a:lnTo>
                  <a:lnTo>
                    <a:pt x="19960" y="0"/>
                  </a:lnTo>
                  <a:lnTo>
                    <a:pt x="0" y="0"/>
                  </a:lnTo>
                  <a:lnTo>
                    <a:pt x="33521" y="54854"/>
                  </a:lnTo>
                  <a:lnTo>
                    <a:pt x="1981" y="106661"/>
                  </a:lnTo>
                  <a:close/>
                </a:path>
              </a:pathLst>
            </a:custGeom>
          </p:spPr>
        </p:pic>
        <p:pic>
          <p:nvPicPr>
            <p:cNvPr id="502" name="Picture 501">
              <a:extLst>
                <a:ext uri="{FF2B5EF4-FFF2-40B4-BE49-F238E27FC236}">
                  <a16:creationId xmlns:a16="http://schemas.microsoft.com/office/drawing/2014/main" id="{8F7FBC5B-3DDE-3D35-FC9B-E81B3D002600}"/>
                </a:ext>
              </a:extLst>
            </p:cNvPr>
            <p:cNvPicPr>
              <a:picLocks noChangeAspect="1"/>
            </p:cNvPicPr>
            <p:nvPr/>
          </p:nvPicPr>
          <p:blipFill>
            <a:blip r:embed="rId27" cstate="email">
              <a:extLst>
                <a:ext uri="{28A0092B-C50C-407E-A947-70E740481C1C}">
                  <a14:useLocalDpi xmlns:a14="http://schemas.microsoft.com/office/drawing/2010/main" val="0"/>
                </a:ext>
              </a:extLst>
            </a:blip>
            <a:srcRect l="54958" t="31669" r="42699" b="39644"/>
            <a:stretch>
              <a:fillRect/>
            </a:stretch>
          </p:blipFill>
          <p:spPr>
            <a:xfrm flipV="1">
              <a:off x="5119676" y="-679030"/>
              <a:ext cx="81515" cy="106661"/>
            </a:xfrm>
            <a:custGeom>
              <a:avLst/>
              <a:gdLst/>
              <a:ahLst/>
              <a:cxnLst/>
              <a:rect l="l" t="t" r="r" b="b"/>
              <a:pathLst>
                <a:path w="81515" h="106661">
                  <a:moveTo>
                    <a:pt x="0" y="106661"/>
                  </a:moveTo>
                  <a:lnTo>
                    <a:pt x="13701" y="106661"/>
                  </a:lnTo>
                  <a:lnTo>
                    <a:pt x="64008" y="34283"/>
                  </a:lnTo>
                  <a:lnTo>
                    <a:pt x="64008" y="106661"/>
                  </a:lnTo>
                  <a:lnTo>
                    <a:pt x="81515" y="106661"/>
                  </a:lnTo>
                  <a:lnTo>
                    <a:pt x="81515" y="0"/>
                  </a:lnTo>
                  <a:lnTo>
                    <a:pt x="67814" y="0"/>
                  </a:lnTo>
                  <a:lnTo>
                    <a:pt x="17507" y="72376"/>
                  </a:lnTo>
                  <a:lnTo>
                    <a:pt x="17507" y="0"/>
                  </a:lnTo>
                  <a:lnTo>
                    <a:pt x="0" y="0"/>
                  </a:lnTo>
                  <a:lnTo>
                    <a:pt x="0" y="106661"/>
                  </a:lnTo>
                  <a:close/>
                </a:path>
              </a:pathLst>
            </a:custGeom>
          </p:spPr>
        </p:pic>
        <p:pic>
          <p:nvPicPr>
            <p:cNvPr id="503" name="Picture 502">
              <a:extLst>
                <a:ext uri="{FF2B5EF4-FFF2-40B4-BE49-F238E27FC236}">
                  <a16:creationId xmlns:a16="http://schemas.microsoft.com/office/drawing/2014/main" id="{8F7FBC5B-3DDE-3D35-FC9B-E81B3D002600}"/>
                </a:ext>
              </a:extLst>
            </p:cNvPr>
            <p:cNvPicPr>
              <a:picLocks noChangeAspect="1"/>
            </p:cNvPicPr>
            <p:nvPr/>
          </p:nvPicPr>
          <p:blipFill>
            <a:blip r:embed="rId29" cstate="email">
              <a:extLst>
                <a:ext uri="{28A0092B-C50C-407E-A947-70E740481C1C}">
                  <a14:useLocalDpi xmlns:a14="http://schemas.microsoft.com/office/drawing/2010/main" val="0"/>
                </a:ext>
              </a:extLst>
            </a:blip>
            <a:srcRect l="57970" t="31669" r="39359" b="39644"/>
            <a:stretch>
              <a:fillRect/>
            </a:stretch>
          </p:blipFill>
          <p:spPr>
            <a:xfrm flipV="1">
              <a:off x="5224451" y="-679030"/>
              <a:ext cx="92945" cy="106661"/>
            </a:xfrm>
            <a:custGeom>
              <a:avLst/>
              <a:gdLst/>
              <a:ahLst/>
              <a:cxnLst/>
              <a:rect l="l" t="t" r="r" b="b"/>
              <a:pathLst>
                <a:path w="92945" h="106661">
                  <a:moveTo>
                    <a:pt x="0" y="106661"/>
                  </a:moveTo>
                  <a:lnTo>
                    <a:pt x="41899" y="106661"/>
                  </a:lnTo>
                  <a:cubicBezTo>
                    <a:pt x="49219" y="106657"/>
                    <a:pt x="55921" y="105370"/>
                    <a:pt x="62002" y="102798"/>
                  </a:cubicBezTo>
                  <a:cubicBezTo>
                    <a:pt x="68084" y="100226"/>
                    <a:pt x="73527" y="96388"/>
                    <a:pt x="78331" y="91286"/>
                  </a:cubicBezTo>
                  <a:cubicBezTo>
                    <a:pt x="88073" y="81074"/>
                    <a:pt x="92945" y="68422"/>
                    <a:pt x="92945" y="53330"/>
                  </a:cubicBezTo>
                  <a:cubicBezTo>
                    <a:pt x="92945" y="38391"/>
                    <a:pt x="88073" y="25739"/>
                    <a:pt x="78331" y="15375"/>
                  </a:cubicBezTo>
                  <a:cubicBezTo>
                    <a:pt x="73527" y="10272"/>
                    <a:pt x="68084" y="6434"/>
                    <a:pt x="62002" y="3862"/>
                  </a:cubicBezTo>
                  <a:cubicBezTo>
                    <a:pt x="55921" y="1290"/>
                    <a:pt x="49219" y="3"/>
                    <a:pt x="41899" y="0"/>
                  </a:cubicBezTo>
                  <a:lnTo>
                    <a:pt x="0" y="0"/>
                  </a:lnTo>
                  <a:lnTo>
                    <a:pt x="0" y="106661"/>
                  </a:lnTo>
                  <a:close/>
                  <a:moveTo>
                    <a:pt x="17507" y="89916"/>
                  </a:moveTo>
                  <a:lnTo>
                    <a:pt x="17507" y="16745"/>
                  </a:lnTo>
                  <a:lnTo>
                    <a:pt x="41899" y="16745"/>
                  </a:lnTo>
                  <a:cubicBezTo>
                    <a:pt x="46932" y="16748"/>
                    <a:pt x="51500" y="17618"/>
                    <a:pt x="55600" y="19355"/>
                  </a:cubicBezTo>
                  <a:cubicBezTo>
                    <a:pt x="59700" y="21092"/>
                    <a:pt x="63314" y="23677"/>
                    <a:pt x="66443" y="27110"/>
                  </a:cubicBezTo>
                  <a:cubicBezTo>
                    <a:pt x="69644" y="30547"/>
                    <a:pt x="72045" y="34459"/>
                    <a:pt x="73646" y="38848"/>
                  </a:cubicBezTo>
                  <a:cubicBezTo>
                    <a:pt x="75247" y="43237"/>
                    <a:pt x="76047" y="48064"/>
                    <a:pt x="76047" y="53330"/>
                  </a:cubicBezTo>
                  <a:cubicBezTo>
                    <a:pt x="76047" y="58662"/>
                    <a:pt x="75247" y="63509"/>
                    <a:pt x="73646" y="67869"/>
                  </a:cubicBezTo>
                  <a:cubicBezTo>
                    <a:pt x="72045" y="72229"/>
                    <a:pt x="69644" y="76123"/>
                    <a:pt x="66443" y="79550"/>
                  </a:cubicBezTo>
                  <a:cubicBezTo>
                    <a:pt x="63314" y="82983"/>
                    <a:pt x="59700" y="85568"/>
                    <a:pt x="55600" y="87305"/>
                  </a:cubicBezTo>
                  <a:cubicBezTo>
                    <a:pt x="51500" y="89042"/>
                    <a:pt x="46932" y="89912"/>
                    <a:pt x="41899" y="89916"/>
                  </a:cubicBezTo>
                  <a:lnTo>
                    <a:pt x="17507" y="89916"/>
                  </a:lnTo>
                  <a:close/>
                </a:path>
              </a:pathLst>
            </a:custGeom>
          </p:spPr>
        </p:pic>
        <p:pic>
          <p:nvPicPr>
            <p:cNvPr id="504" name="Picture 503">
              <a:extLst>
                <a:ext uri="{FF2B5EF4-FFF2-40B4-BE49-F238E27FC236}">
                  <a16:creationId xmlns:a16="http://schemas.microsoft.com/office/drawing/2014/main" id="{8F7FBC5B-3DDE-3D35-FC9B-E81B3D002600}"/>
                </a:ext>
              </a:extLst>
            </p:cNvPr>
            <p:cNvPicPr>
              <a:picLocks noChangeAspect="1"/>
            </p:cNvPicPr>
            <p:nvPr/>
          </p:nvPicPr>
          <p:blipFill>
            <a:blip r:embed="rId23" cstate="email">
              <a:extLst>
                <a:ext uri="{28A0092B-C50C-407E-A947-70E740481C1C}">
                  <a14:useLocalDpi xmlns:a14="http://schemas.microsoft.com/office/drawing/2010/main" val="0"/>
                </a:ext>
              </a:extLst>
            </a:blip>
            <a:srcRect l="62350" t="31669" r="35417" b="39644"/>
            <a:stretch>
              <a:fillRect/>
            </a:stretch>
          </p:blipFill>
          <p:spPr>
            <a:xfrm flipV="1">
              <a:off x="5376851" y="-679030"/>
              <a:ext cx="77705" cy="106661"/>
            </a:xfrm>
            <a:custGeom>
              <a:avLst/>
              <a:gdLst/>
              <a:ahLst/>
              <a:cxnLst/>
              <a:rect l="l" t="t" r="r" b="b"/>
              <a:pathLst>
                <a:path w="77705" h="106661">
                  <a:moveTo>
                    <a:pt x="0" y="106661"/>
                  </a:moveTo>
                  <a:lnTo>
                    <a:pt x="42359" y="106661"/>
                  </a:lnTo>
                  <a:cubicBezTo>
                    <a:pt x="46711" y="106657"/>
                    <a:pt x="50738" y="105941"/>
                    <a:pt x="54441" y="104510"/>
                  </a:cubicBezTo>
                  <a:cubicBezTo>
                    <a:pt x="58144" y="103080"/>
                    <a:pt x="61484" y="100955"/>
                    <a:pt x="64460" y="98136"/>
                  </a:cubicBezTo>
                  <a:cubicBezTo>
                    <a:pt x="70550" y="92503"/>
                    <a:pt x="73594" y="85493"/>
                    <a:pt x="73594" y="77105"/>
                  </a:cubicBezTo>
                  <a:cubicBezTo>
                    <a:pt x="73591" y="72460"/>
                    <a:pt x="72684" y="68331"/>
                    <a:pt x="70872" y="64717"/>
                  </a:cubicBezTo>
                  <a:cubicBezTo>
                    <a:pt x="69061" y="61103"/>
                    <a:pt x="66363" y="57968"/>
                    <a:pt x="62779" y="55311"/>
                  </a:cubicBezTo>
                  <a:lnTo>
                    <a:pt x="62781" y="55310"/>
                  </a:lnTo>
                  <a:cubicBezTo>
                    <a:pt x="67466" y="52840"/>
                    <a:pt x="71114" y="49482"/>
                    <a:pt x="73725" y="45238"/>
                  </a:cubicBezTo>
                  <a:cubicBezTo>
                    <a:pt x="76337" y="40993"/>
                    <a:pt x="77663" y="36070"/>
                    <a:pt x="77705" y="30469"/>
                  </a:cubicBezTo>
                  <a:cubicBezTo>
                    <a:pt x="77708" y="26120"/>
                    <a:pt x="76940" y="22124"/>
                    <a:pt x="75400" y="18482"/>
                  </a:cubicBezTo>
                  <a:cubicBezTo>
                    <a:pt x="73861" y="14841"/>
                    <a:pt x="71532" y="11572"/>
                    <a:pt x="68414" y="8676"/>
                  </a:cubicBezTo>
                  <a:cubicBezTo>
                    <a:pt x="65300" y="5784"/>
                    <a:pt x="61861" y="3615"/>
                    <a:pt x="58097" y="2169"/>
                  </a:cubicBezTo>
                  <a:cubicBezTo>
                    <a:pt x="54333" y="723"/>
                    <a:pt x="50205" y="0"/>
                    <a:pt x="45713" y="0"/>
                  </a:cubicBezTo>
                  <a:lnTo>
                    <a:pt x="0" y="0"/>
                  </a:lnTo>
                  <a:lnTo>
                    <a:pt x="0" y="106661"/>
                  </a:lnTo>
                  <a:close/>
                  <a:moveTo>
                    <a:pt x="17507" y="90220"/>
                  </a:moveTo>
                  <a:lnTo>
                    <a:pt x="17507" y="62160"/>
                  </a:lnTo>
                  <a:lnTo>
                    <a:pt x="42359" y="62160"/>
                  </a:lnTo>
                  <a:cubicBezTo>
                    <a:pt x="46333" y="62249"/>
                    <a:pt x="49592" y="63596"/>
                    <a:pt x="52136" y="66201"/>
                  </a:cubicBezTo>
                  <a:cubicBezTo>
                    <a:pt x="54680" y="68806"/>
                    <a:pt x="55995" y="72136"/>
                    <a:pt x="56081" y="76190"/>
                  </a:cubicBezTo>
                  <a:cubicBezTo>
                    <a:pt x="55995" y="80244"/>
                    <a:pt x="54680" y="83574"/>
                    <a:pt x="52136" y="86179"/>
                  </a:cubicBezTo>
                  <a:cubicBezTo>
                    <a:pt x="49592" y="88784"/>
                    <a:pt x="46333" y="90131"/>
                    <a:pt x="42359" y="90220"/>
                  </a:cubicBezTo>
                  <a:lnTo>
                    <a:pt x="17507" y="90220"/>
                  </a:lnTo>
                  <a:close/>
                  <a:moveTo>
                    <a:pt x="17507" y="46329"/>
                  </a:moveTo>
                  <a:lnTo>
                    <a:pt x="17507" y="16440"/>
                  </a:lnTo>
                  <a:lnTo>
                    <a:pt x="45715" y="16440"/>
                  </a:lnTo>
                  <a:cubicBezTo>
                    <a:pt x="49853" y="16538"/>
                    <a:pt x="53276" y="17981"/>
                    <a:pt x="55984" y="20767"/>
                  </a:cubicBezTo>
                  <a:cubicBezTo>
                    <a:pt x="58692" y="23553"/>
                    <a:pt x="60095" y="27092"/>
                    <a:pt x="60193" y="31384"/>
                  </a:cubicBezTo>
                  <a:cubicBezTo>
                    <a:pt x="60095" y="35677"/>
                    <a:pt x="58692" y="39216"/>
                    <a:pt x="55984" y="42002"/>
                  </a:cubicBezTo>
                  <a:cubicBezTo>
                    <a:pt x="53276" y="44788"/>
                    <a:pt x="49853" y="46231"/>
                    <a:pt x="45715" y="46329"/>
                  </a:cubicBezTo>
                  <a:lnTo>
                    <a:pt x="17507" y="46329"/>
                  </a:lnTo>
                  <a:close/>
                </a:path>
              </a:pathLst>
            </a:custGeom>
          </p:spPr>
        </p:pic>
        <p:pic>
          <p:nvPicPr>
            <p:cNvPr id="505" name="Picture 504">
              <a:extLst>
                <a:ext uri="{FF2B5EF4-FFF2-40B4-BE49-F238E27FC236}">
                  <a16:creationId xmlns:a16="http://schemas.microsoft.com/office/drawing/2014/main" id="{8F7FBC5B-3DDE-3D35-FC9B-E81B3D002600}"/>
                </a:ext>
              </a:extLst>
            </p:cNvPr>
            <p:cNvPicPr>
              <a:picLocks noChangeAspect="1"/>
            </p:cNvPicPr>
            <p:nvPr/>
          </p:nvPicPr>
          <p:blipFill>
            <a:blip r:embed="rId26" cstate="email">
              <a:extLst>
                <a:ext uri="{28A0092B-C50C-407E-A947-70E740481C1C}">
                  <a14:useLocalDpi xmlns:a14="http://schemas.microsoft.com/office/drawing/2010/main" val="0"/>
                </a:ext>
              </a:extLst>
            </a:blip>
            <a:srcRect l="67825" t="31669" r="29832" b="39644"/>
            <a:stretch>
              <a:fillRect/>
            </a:stretch>
          </p:blipFill>
          <p:spPr>
            <a:xfrm flipV="1">
              <a:off x="5567351" y="-679030"/>
              <a:ext cx="81515" cy="106661"/>
            </a:xfrm>
            <a:custGeom>
              <a:avLst/>
              <a:gdLst/>
              <a:ahLst/>
              <a:cxnLst/>
              <a:rect l="l" t="t" r="r" b="b"/>
              <a:pathLst>
                <a:path w="81515" h="106661">
                  <a:moveTo>
                    <a:pt x="0" y="106661"/>
                  </a:moveTo>
                  <a:lnTo>
                    <a:pt x="13701" y="106661"/>
                  </a:lnTo>
                  <a:lnTo>
                    <a:pt x="64008" y="34283"/>
                  </a:lnTo>
                  <a:lnTo>
                    <a:pt x="64008" y="106661"/>
                  </a:lnTo>
                  <a:lnTo>
                    <a:pt x="81515" y="106661"/>
                  </a:lnTo>
                  <a:lnTo>
                    <a:pt x="81515" y="0"/>
                  </a:lnTo>
                  <a:lnTo>
                    <a:pt x="67813" y="0"/>
                  </a:lnTo>
                  <a:lnTo>
                    <a:pt x="17507" y="72376"/>
                  </a:lnTo>
                  <a:lnTo>
                    <a:pt x="17507" y="0"/>
                  </a:lnTo>
                  <a:lnTo>
                    <a:pt x="0" y="0"/>
                  </a:lnTo>
                  <a:lnTo>
                    <a:pt x="0" y="106661"/>
                  </a:lnTo>
                  <a:close/>
                </a:path>
              </a:pathLst>
            </a:custGeom>
          </p:spPr>
        </p:pic>
        <p:pic>
          <p:nvPicPr>
            <p:cNvPr id="506" name="Picture 505">
              <a:extLst>
                <a:ext uri="{FF2B5EF4-FFF2-40B4-BE49-F238E27FC236}">
                  <a16:creationId xmlns:a16="http://schemas.microsoft.com/office/drawing/2014/main" id="{8F7FBC5B-3DDE-3D35-FC9B-E81B3D002600}"/>
                </a:ext>
              </a:extLst>
            </p:cNvPr>
            <p:cNvPicPr>
              <a:picLocks noChangeAspect="1"/>
            </p:cNvPicPr>
            <p:nvPr/>
          </p:nvPicPr>
          <p:blipFill>
            <a:blip r:embed="rId30" cstate="email">
              <a:extLst>
                <a:ext uri="{28A0092B-C50C-407E-A947-70E740481C1C}">
                  <a14:useLocalDpi xmlns:a14="http://schemas.microsoft.com/office/drawing/2010/main" val="0"/>
                </a:ext>
              </a:extLst>
            </a:blip>
            <a:srcRect l="70836" t="31669" r="26852" b="39644"/>
            <a:stretch>
              <a:fillRect/>
            </a:stretch>
          </p:blipFill>
          <p:spPr>
            <a:xfrm flipV="1">
              <a:off x="5672126" y="-679030"/>
              <a:ext cx="80448" cy="106661"/>
            </a:xfrm>
            <a:custGeom>
              <a:avLst/>
              <a:gdLst/>
              <a:ahLst/>
              <a:cxnLst/>
              <a:rect l="l" t="t" r="r" b="b"/>
              <a:pathLst>
                <a:path w="80448" h="106661">
                  <a:moveTo>
                    <a:pt x="0" y="106661"/>
                  </a:moveTo>
                  <a:lnTo>
                    <a:pt x="17507" y="106661"/>
                  </a:lnTo>
                  <a:lnTo>
                    <a:pt x="17507" y="58815"/>
                  </a:lnTo>
                  <a:lnTo>
                    <a:pt x="58045" y="106661"/>
                  </a:lnTo>
                  <a:lnTo>
                    <a:pt x="78924" y="106661"/>
                  </a:lnTo>
                  <a:lnTo>
                    <a:pt x="35795" y="54701"/>
                  </a:lnTo>
                  <a:lnTo>
                    <a:pt x="80448" y="0"/>
                  </a:lnTo>
                  <a:lnTo>
                    <a:pt x="59569" y="0"/>
                  </a:lnTo>
                  <a:lnTo>
                    <a:pt x="17507" y="50739"/>
                  </a:lnTo>
                  <a:lnTo>
                    <a:pt x="17507" y="0"/>
                  </a:lnTo>
                  <a:lnTo>
                    <a:pt x="0" y="0"/>
                  </a:lnTo>
                  <a:lnTo>
                    <a:pt x="0" y="106661"/>
                  </a:lnTo>
                  <a:close/>
                </a:path>
              </a:pathLst>
            </a:custGeom>
          </p:spPr>
        </p:pic>
        <p:pic>
          <p:nvPicPr>
            <p:cNvPr id="507" name="Picture 506">
              <a:extLst>
                <a:ext uri="{FF2B5EF4-FFF2-40B4-BE49-F238E27FC236}">
                  <a16:creationId xmlns:a16="http://schemas.microsoft.com/office/drawing/2014/main" id="{8F7FBC5B-3DDE-3D35-FC9B-E81B3D002600}"/>
                </a:ext>
              </a:extLst>
            </p:cNvPr>
            <p:cNvPicPr>
              <a:picLocks noChangeAspect="1"/>
            </p:cNvPicPr>
            <p:nvPr/>
          </p:nvPicPr>
          <p:blipFill>
            <a:blip r:embed="rId27" cstate="email">
              <a:extLst>
                <a:ext uri="{28A0092B-C50C-407E-A947-70E740481C1C}">
                  <a14:useLocalDpi xmlns:a14="http://schemas.microsoft.com/office/drawing/2010/main" val="0"/>
                </a:ext>
              </a:extLst>
            </a:blip>
            <a:srcRect l="73574" t="31669" r="25923" b="39644"/>
            <a:stretch>
              <a:fillRect/>
            </a:stretch>
          </p:blipFill>
          <p:spPr>
            <a:xfrm flipV="1">
              <a:off x="5767376" y="-679030"/>
              <a:ext cx="17507" cy="106661"/>
            </a:xfrm>
            <a:custGeom>
              <a:avLst/>
              <a:gdLst/>
              <a:ahLst/>
              <a:cxnLst/>
              <a:rect l="l" t="t" r="r" b="b"/>
              <a:pathLst>
                <a:path w="17507" h="106661">
                  <a:moveTo>
                    <a:pt x="0" y="106661"/>
                  </a:moveTo>
                  <a:lnTo>
                    <a:pt x="17507" y="106661"/>
                  </a:lnTo>
                  <a:lnTo>
                    <a:pt x="17507" y="0"/>
                  </a:lnTo>
                  <a:lnTo>
                    <a:pt x="0" y="0"/>
                  </a:lnTo>
                  <a:lnTo>
                    <a:pt x="0" y="106661"/>
                  </a:lnTo>
                  <a:close/>
                </a:path>
              </a:pathLst>
            </a:custGeom>
          </p:spPr>
        </p:pic>
        <p:pic>
          <p:nvPicPr>
            <p:cNvPr id="508" name="Picture 507">
              <a:extLst>
                <a:ext uri="{FF2B5EF4-FFF2-40B4-BE49-F238E27FC236}">
                  <a16:creationId xmlns:a16="http://schemas.microsoft.com/office/drawing/2014/main" id="{8F7FBC5B-3DDE-3D35-FC9B-E81B3D002600}"/>
                </a:ext>
              </a:extLst>
            </p:cNvPr>
            <p:cNvPicPr>
              <a:picLocks noChangeAspect="1"/>
            </p:cNvPicPr>
            <p:nvPr/>
          </p:nvPicPr>
          <p:blipFill>
            <a:blip r:embed="rId27" cstate="email">
              <a:extLst>
                <a:ext uri="{28A0092B-C50C-407E-A947-70E740481C1C}">
                  <a14:useLocalDpi xmlns:a14="http://schemas.microsoft.com/office/drawing/2010/main" val="0"/>
                </a:ext>
              </a:extLst>
            </a:blip>
            <a:srcRect l="74669" t="31669" r="22988" b="39644"/>
            <a:stretch>
              <a:fillRect/>
            </a:stretch>
          </p:blipFill>
          <p:spPr>
            <a:xfrm flipV="1">
              <a:off x="5805476" y="-679030"/>
              <a:ext cx="81515" cy="106661"/>
            </a:xfrm>
            <a:custGeom>
              <a:avLst/>
              <a:gdLst/>
              <a:ahLst/>
              <a:cxnLst/>
              <a:rect l="l" t="t" r="r" b="b"/>
              <a:pathLst>
                <a:path w="81515" h="106661">
                  <a:moveTo>
                    <a:pt x="0" y="106661"/>
                  </a:moveTo>
                  <a:lnTo>
                    <a:pt x="13701" y="106661"/>
                  </a:lnTo>
                  <a:lnTo>
                    <a:pt x="64008" y="34283"/>
                  </a:lnTo>
                  <a:lnTo>
                    <a:pt x="64008" y="106661"/>
                  </a:lnTo>
                  <a:lnTo>
                    <a:pt x="81515" y="106661"/>
                  </a:lnTo>
                  <a:lnTo>
                    <a:pt x="81515" y="0"/>
                  </a:lnTo>
                  <a:lnTo>
                    <a:pt x="67814" y="0"/>
                  </a:lnTo>
                  <a:lnTo>
                    <a:pt x="17507" y="72376"/>
                  </a:lnTo>
                  <a:lnTo>
                    <a:pt x="17507" y="0"/>
                  </a:lnTo>
                  <a:lnTo>
                    <a:pt x="0" y="0"/>
                  </a:lnTo>
                  <a:lnTo>
                    <a:pt x="0" y="106661"/>
                  </a:lnTo>
                  <a:close/>
                </a:path>
              </a:pathLst>
            </a:custGeom>
          </p:spPr>
        </p:pic>
        <p:pic>
          <p:nvPicPr>
            <p:cNvPr id="509" name="Picture 508">
              <a:extLst>
                <a:ext uri="{FF2B5EF4-FFF2-40B4-BE49-F238E27FC236}">
                  <a16:creationId xmlns:a16="http://schemas.microsoft.com/office/drawing/2014/main" id="{8F7FBC5B-3DDE-3D35-FC9B-E81B3D002600}"/>
                </a:ext>
              </a:extLst>
            </p:cNvPr>
            <p:cNvPicPr>
              <a:picLocks noChangeAspect="1"/>
            </p:cNvPicPr>
            <p:nvPr/>
          </p:nvPicPr>
          <p:blipFill>
            <a:blip r:embed="rId23" cstate="email">
              <a:extLst>
                <a:ext uri="{28A0092B-C50C-407E-A947-70E740481C1C}">
                  <a14:useLocalDpi xmlns:a14="http://schemas.microsoft.com/office/drawing/2010/main" val="0"/>
                </a:ext>
              </a:extLst>
            </a:blip>
            <a:srcRect l="84283" t="31669" r="13484" b="39644"/>
            <a:stretch>
              <a:fillRect/>
            </a:stretch>
          </p:blipFill>
          <p:spPr>
            <a:xfrm flipV="1">
              <a:off x="6139994" y="-679030"/>
              <a:ext cx="77705" cy="106661"/>
            </a:xfrm>
            <a:custGeom>
              <a:avLst/>
              <a:gdLst/>
              <a:ahLst/>
              <a:cxnLst/>
              <a:rect l="l" t="t" r="r" b="b"/>
              <a:pathLst>
                <a:path w="77705" h="106661">
                  <a:moveTo>
                    <a:pt x="0" y="106661"/>
                  </a:moveTo>
                  <a:lnTo>
                    <a:pt x="77705" y="106661"/>
                  </a:lnTo>
                  <a:lnTo>
                    <a:pt x="77705" y="89916"/>
                  </a:lnTo>
                  <a:lnTo>
                    <a:pt x="47682" y="89916"/>
                  </a:lnTo>
                  <a:lnTo>
                    <a:pt x="47682" y="0"/>
                  </a:lnTo>
                  <a:lnTo>
                    <a:pt x="30175" y="0"/>
                  </a:lnTo>
                  <a:lnTo>
                    <a:pt x="30175" y="89916"/>
                  </a:lnTo>
                  <a:lnTo>
                    <a:pt x="0" y="89916"/>
                  </a:lnTo>
                  <a:lnTo>
                    <a:pt x="0" y="106661"/>
                  </a:lnTo>
                  <a:close/>
                </a:path>
              </a:pathLst>
            </a:custGeom>
          </p:spPr>
        </p:pic>
        <p:pic>
          <p:nvPicPr>
            <p:cNvPr id="510" name="Picture 509">
              <a:extLst>
                <a:ext uri="{FF2B5EF4-FFF2-40B4-BE49-F238E27FC236}">
                  <a16:creationId xmlns:a16="http://schemas.microsoft.com/office/drawing/2014/main" id="{8F7FBC5B-3DDE-3D35-FC9B-E81B3D002600}"/>
                </a:ext>
              </a:extLst>
            </p:cNvPr>
            <p:cNvPicPr>
              <a:picLocks noChangeAspect="1"/>
            </p:cNvPicPr>
            <p:nvPr/>
          </p:nvPicPr>
          <p:blipFill>
            <a:blip r:embed="rId24" cstate="email">
              <a:extLst>
                <a:ext uri="{28A0092B-C50C-407E-A947-70E740481C1C}">
                  <a14:useLocalDpi xmlns:a14="http://schemas.microsoft.com/office/drawing/2010/main" val="0"/>
                </a:ext>
              </a:extLst>
            </a:blip>
            <a:srcRect l="93832" t="31669" r="3856" b="39644"/>
            <a:stretch>
              <a:fillRect/>
            </a:stretch>
          </p:blipFill>
          <p:spPr>
            <a:xfrm flipV="1">
              <a:off x="6472226" y="-679030"/>
              <a:ext cx="80448" cy="106661"/>
            </a:xfrm>
            <a:custGeom>
              <a:avLst/>
              <a:gdLst/>
              <a:ahLst/>
              <a:cxnLst/>
              <a:rect l="l" t="t" r="r" b="b"/>
              <a:pathLst>
                <a:path w="80448" h="106661">
                  <a:moveTo>
                    <a:pt x="0" y="106661"/>
                  </a:moveTo>
                  <a:lnTo>
                    <a:pt x="17507" y="106661"/>
                  </a:lnTo>
                  <a:lnTo>
                    <a:pt x="17507" y="58815"/>
                  </a:lnTo>
                  <a:lnTo>
                    <a:pt x="58045" y="106661"/>
                  </a:lnTo>
                  <a:lnTo>
                    <a:pt x="78924" y="106661"/>
                  </a:lnTo>
                  <a:lnTo>
                    <a:pt x="35795" y="54701"/>
                  </a:lnTo>
                  <a:lnTo>
                    <a:pt x="80448" y="0"/>
                  </a:lnTo>
                  <a:lnTo>
                    <a:pt x="59569" y="0"/>
                  </a:lnTo>
                  <a:lnTo>
                    <a:pt x="17507" y="50739"/>
                  </a:lnTo>
                  <a:lnTo>
                    <a:pt x="17507" y="0"/>
                  </a:lnTo>
                  <a:lnTo>
                    <a:pt x="0" y="0"/>
                  </a:lnTo>
                  <a:lnTo>
                    <a:pt x="0" y="106661"/>
                  </a:lnTo>
                  <a:close/>
                </a:path>
              </a:pathLst>
            </a:custGeom>
          </p:spPr>
        </p:pic>
        <p:pic>
          <p:nvPicPr>
            <p:cNvPr id="511" name="Picture 510">
              <a:extLst>
                <a:ext uri="{FF2B5EF4-FFF2-40B4-BE49-F238E27FC236}">
                  <a16:creationId xmlns:a16="http://schemas.microsoft.com/office/drawing/2014/main" id="{8F7FBC5B-3DDE-3D35-FC9B-E81B3D002600}"/>
                </a:ext>
              </a:extLst>
            </p:cNvPr>
            <p:cNvPicPr>
              <a:picLocks noChangeAspect="1"/>
            </p:cNvPicPr>
            <p:nvPr/>
          </p:nvPicPr>
          <p:blipFill>
            <a:blip r:embed="rId31" cstate="email">
              <a:extLst>
                <a:ext uri="{28A0092B-C50C-407E-A947-70E740481C1C}">
                  <a14:useLocalDpi xmlns:a14="http://schemas.microsoft.com/office/drawing/2010/main" val="0"/>
                </a:ext>
              </a:extLst>
            </a:blip>
            <a:srcRect l="36617" t="41998" r="61763" b="53745"/>
            <a:stretch>
              <a:fillRect/>
            </a:stretch>
          </p:blipFill>
          <p:spPr>
            <a:xfrm flipV="1">
              <a:off x="4481501" y="-626604"/>
              <a:ext cx="56369" cy="15831"/>
            </a:xfrm>
            <a:custGeom>
              <a:avLst/>
              <a:gdLst/>
              <a:ahLst/>
              <a:cxnLst/>
              <a:rect l="l" t="t" r="r" b="b"/>
              <a:pathLst>
                <a:path w="56369" h="15831">
                  <a:moveTo>
                    <a:pt x="0" y="15831"/>
                  </a:moveTo>
                  <a:lnTo>
                    <a:pt x="56369" y="15831"/>
                  </a:lnTo>
                  <a:lnTo>
                    <a:pt x="56369" y="0"/>
                  </a:lnTo>
                  <a:lnTo>
                    <a:pt x="0" y="0"/>
                  </a:lnTo>
                  <a:lnTo>
                    <a:pt x="0" y="15831"/>
                  </a:lnTo>
                  <a:close/>
                </a:path>
              </a:pathLst>
            </a:custGeom>
          </p:spPr>
        </p:pic>
      </p:grpSp>
      <p:cxnSp>
        <p:nvCxnSpPr>
          <p:cNvPr id="514" name="Straight Connector 513">
            <a:extLst>
              <a:ext uri="{FF2B5EF4-FFF2-40B4-BE49-F238E27FC236}">
                <a16:creationId xmlns:a16="http://schemas.microsoft.com/office/drawing/2014/main" id="{0F11B4E2-3A22-EBB6-5E03-64D24D67B189}"/>
              </a:ext>
            </a:extLst>
          </p:cNvPr>
          <p:cNvCxnSpPr>
            <a:cxnSpLocks/>
          </p:cNvCxnSpPr>
          <p:nvPr/>
        </p:nvCxnSpPr>
        <p:spPr>
          <a:xfrm flipH="1">
            <a:off x="498476" y="1561557"/>
            <a:ext cx="4097626" cy="0"/>
          </a:xfrm>
          <a:prstGeom prst="line">
            <a:avLst/>
          </a:prstGeom>
          <a:ln w="3175">
            <a:gradFill>
              <a:gsLst>
                <a:gs pos="0">
                  <a:schemeClr val="accent1">
                    <a:lumMod val="5000"/>
                    <a:lumOff val="95000"/>
                  </a:schemeClr>
                </a:gs>
                <a:gs pos="71800">
                  <a:srgbClr val="BDBDBE"/>
                </a:gs>
                <a:gs pos="100000">
                  <a:schemeClr val="bg1">
                    <a:lumMod val="65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0F11B4E2-3A22-EBB6-5E03-64D24D67B189}"/>
              </a:ext>
            </a:extLst>
          </p:cNvPr>
          <p:cNvCxnSpPr>
            <a:cxnSpLocks/>
          </p:cNvCxnSpPr>
          <p:nvPr/>
        </p:nvCxnSpPr>
        <p:spPr>
          <a:xfrm flipH="1">
            <a:off x="498476" y="2532517"/>
            <a:ext cx="4097626" cy="0"/>
          </a:xfrm>
          <a:prstGeom prst="line">
            <a:avLst/>
          </a:prstGeom>
          <a:ln w="3175">
            <a:gradFill>
              <a:gsLst>
                <a:gs pos="0">
                  <a:schemeClr val="accent1">
                    <a:lumMod val="5000"/>
                    <a:lumOff val="95000"/>
                  </a:schemeClr>
                </a:gs>
                <a:gs pos="71800">
                  <a:srgbClr val="BDBDBE"/>
                </a:gs>
                <a:gs pos="100000">
                  <a:schemeClr val="bg1">
                    <a:lumMod val="65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0F11B4E2-3A22-EBB6-5E03-64D24D67B189}"/>
              </a:ext>
            </a:extLst>
          </p:cNvPr>
          <p:cNvCxnSpPr>
            <a:cxnSpLocks/>
          </p:cNvCxnSpPr>
          <p:nvPr/>
        </p:nvCxnSpPr>
        <p:spPr>
          <a:xfrm flipH="1">
            <a:off x="438888" y="3005189"/>
            <a:ext cx="4097626" cy="0"/>
          </a:xfrm>
          <a:prstGeom prst="line">
            <a:avLst/>
          </a:prstGeom>
          <a:ln w="3175">
            <a:gradFill>
              <a:gsLst>
                <a:gs pos="0">
                  <a:schemeClr val="accent1">
                    <a:lumMod val="5000"/>
                    <a:lumOff val="95000"/>
                  </a:schemeClr>
                </a:gs>
                <a:gs pos="71800">
                  <a:srgbClr val="BDBDBE"/>
                </a:gs>
                <a:gs pos="100000">
                  <a:schemeClr val="bg1">
                    <a:lumMod val="65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0F11B4E2-3A22-EBB6-5E03-64D24D67B189}"/>
              </a:ext>
            </a:extLst>
          </p:cNvPr>
          <p:cNvCxnSpPr>
            <a:cxnSpLocks/>
          </p:cNvCxnSpPr>
          <p:nvPr/>
        </p:nvCxnSpPr>
        <p:spPr>
          <a:xfrm flipH="1">
            <a:off x="498476" y="3458383"/>
            <a:ext cx="4097626" cy="0"/>
          </a:xfrm>
          <a:prstGeom prst="line">
            <a:avLst/>
          </a:prstGeom>
          <a:ln w="3175">
            <a:gradFill>
              <a:gsLst>
                <a:gs pos="0">
                  <a:schemeClr val="accent1">
                    <a:lumMod val="5000"/>
                    <a:lumOff val="95000"/>
                  </a:schemeClr>
                </a:gs>
                <a:gs pos="71800">
                  <a:srgbClr val="BDBDBE"/>
                </a:gs>
                <a:gs pos="100000">
                  <a:schemeClr val="bg1">
                    <a:lumMod val="65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0F11B4E2-3A22-EBB6-5E03-64D24D67B189}"/>
              </a:ext>
            </a:extLst>
          </p:cNvPr>
          <p:cNvCxnSpPr>
            <a:cxnSpLocks/>
          </p:cNvCxnSpPr>
          <p:nvPr/>
        </p:nvCxnSpPr>
        <p:spPr>
          <a:xfrm flipH="1">
            <a:off x="498476" y="4058186"/>
            <a:ext cx="4097626" cy="0"/>
          </a:xfrm>
          <a:prstGeom prst="line">
            <a:avLst/>
          </a:prstGeom>
          <a:ln w="3175">
            <a:gradFill>
              <a:gsLst>
                <a:gs pos="0">
                  <a:schemeClr val="accent1">
                    <a:lumMod val="5000"/>
                    <a:lumOff val="95000"/>
                  </a:schemeClr>
                </a:gs>
                <a:gs pos="71800">
                  <a:srgbClr val="BDBDBE"/>
                </a:gs>
                <a:gs pos="100000">
                  <a:schemeClr val="bg1">
                    <a:lumMod val="65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0F11B4E2-3A22-EBB6-5E03-64D24D67B189}"/>
              </a:ext>
            </a:extLst>
          </p:cNvPr>
          <p:cNvCxnSpPr>
            <a:cxnSpLocks/>
          </p:cNvCxnSpPr>
          <p:nvPr/>
        </p:nvCxnSpPr>
        <p:spPr>
          <a:xfrm flipH="1">
            <a:off x="498476" y="4689782"/>
            <a:ext cx="4097626" cy="0"/>
          </a:xfrm>
          <a:prstGeom prst="line">
            <a:avLst/>
          </a:prstGeom>
          <a:ln w="3175">
            <a:gradFill>
              <a:gsLst>
                <a:gs pos="0">
                  <a:schemeClr val="accent1">
                    <a:lumMod val="5000"/>
                    <a:lumOff val="95000"/>
                  </a:schemeClr>
                </a:gs>
                <a:gs pos="71800">
                  <a:srgbClr val="BDBDBE"/>
                </a:gs>
                <a:gs pos="100000">
                  <a:schemeClr val="bg1">
                    <a:lumMod val="65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0F11B4E2-3A22-EBB6-5E03-64D24D67B189}"/>
              </a:ext>
            </a:extLst>
          </p:cNvPr>
          <p:cNvCxnSpPr>
            <a:cxnSpLocks/>
          </p:cNvCxnSpPr>
          <p:nvPr/>
        </p:nvCxnSpPr>
        <p:spPr>
          <a:xfrm flipH="1">
            <a:off x="498476" y="5066855"/>
            <a:ext cx="4097626" cy="0"/>
          </a:xfrm>
          <a:prstGeom prst="line">
            <a:avLst/>
          </a:prstGeom>
          <a:ln w="3175">
            <a:gradFill>
              <a:gsLst>
                <a:gs pos="0">
                  <a:schemeClr val="accent1">
                    <a:lumMod val="5000"/>
                    <a:lumOff val="95000"/>
                  </a:schemeClr>
                </a:gs>
                <a:gs pos="71800">
                  <a:srgbClr val="BDBDBE"/>
                </a:gs>
                <a:gs pos="100000">
                  <a:schemeClr val="bg1">
                    <a:lumMod val="65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0F11B4E2-3A22-EBB6-5E03-64D24D67B189}"/>
              </a:ext>
            </a:extLst>
          </p:cNvPr>
          <p:cNvCxnSpPr>
            <a:cxnSpLocks/>
          </p:cNvCxnSpPr>
          <p:nvPr/>
        </p:nvCxnSpPr>
        <p:spPr>
          <a:xfrm flipH="1">
            <a:off x="498476" y="5415646"/>
            <a:ext cx="4097626" cy="0"/>
          </a:xfrm>
          <a:prstGeom prst="line">
            <a:avLst/>
          </a:prstGeom>
          <a:ln w="3175">
            <a:gradFill>
              <a:gsLst>
                <a:gs pos="0">
                  <a:schemeClr val="accent1">
                    <a:lumMod val="5000"/>
                    <a:lumOff val="95000"/>
                  </a:schemeClr>
                </a:gs>
                <a:gs pos="71800">
                  <a:srgbClr val="BDBDBE"/>
                </a:gs>
                <a:gs pos="100000">
                  <a:schemeClr val="bg1">
                    <a:lumMod val="65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0F11B4E2-3A22-EBB6-5E03-64D24D67B189}"/>
              </a:ext>
            </a:extLst>
          </p:cNvPr>
          <p:cNvCxnSpPr>
            <a:cxnSpLocks/>
          </p:cNvCxnSpPr>
          <p:nvPr/>
        </p:nvCxnSpPr>
        <p:spPr>
          <a:xfrm flipH="1">
            <a:off x="498476" y="5773865"/>
            <a:ext cx="4097626" cy="0"/>
          </a:xfrm>
          <a:prstGeom prst="line">
            <a:avLst/>
          </a:prstGeom>
          <a:ln w="3175">
            <a:gradFill>
              <a:gsLst>
                <a:gs pos="0">
                  <a:schemeClr val="accent1">
                    <a:lumMod val="5000"/>
                    <a:lumOff val="95000"/>
                  </a:schemeClr>
                </a:gs>
                <a:gs pos="71800">
                  <a:srgbClr val="BDBDBE"/>
                </a:gs>
                <a:gs pos="100000">
                  <a:schemeClr val="bg1">
                    <a:lumMod val="65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0F11B4E2-3A22-EBB6-5E03-64D24D67B189}"/>
              </a:ext>
            </a:extLst>
          </p:cNvPr>
          <p:cNvCxnSpPr>
            <a:cxnSpLocks/>
          </p:cNvCxnSpPr>
          <p:nvPr/>
        </p:nvCxnSpPr>
        <p:spPr>
          <a:xfrm flipH="1">
            <a:off x="498476" y="6121389"/>
            <a:ext cx="4097626" cy="0"/>
          </a:xfrm>
          <a:prstGeom prst="line">
            <a:avLst/>
          </a:prstGeom>
          <a:ln w="3175">
            <a:gradFill>
              <a:gsLst>
                <a:gs pos="0">
                  <a:schemeClr val="accent1">
                    <a:lumMod val="5000"/>
                    <a:lumOff val="95000"/>
                  </a:schemeClr>
                </a:gs>
                <a:gs pos="71800">
                  <a:srgbClr val="BDBDBE"/>
                </a:gs>
                <a:gs pos="100000">
                  <a:schemeClr val="bg1">
                    <a:lumMod val="6500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318DE90-AB87-E519-FC18-77BE735A3110}"/>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0252132" y="216811"/>
            <a:ext cx="1341434" cy="450721"/>
          </a:xfrm>
          <a:prstGeom prst="rect">
            <a:avLst/>
          </a:prstGeom>
        </p:spPr>
      </p:pic>
      <p:grpSp>
        <p:nvGrpSpPr>
          <p:cNvPr id="7" name="Group 6">
            <a:extLst>
              <a:ext uri="{FF2B5EF4-FFF2-40B4-BE49-F238E27FC236}">
                <a16:creationId xmlns:a16="http://schemas.microsoft.com/office/drawing/2014/main" id="{A2601A96-6822-3B79-8283-9B6EA5496A14}"/>
              </a:ext>
            </a:extLst>
          </p:cNvPr>
          <p:cNvGrpSpPr/>
          <p:nvPr/>
        </p:nvGrpSpPr>
        <p:grpSpPr>
          <a:xfrm>
            <a:off x="5152964" y="312210"/>
            <a:ext cx="370841" cy="359080"/>
            <a:chOff x="10124985" y="4872481"/>
            <a:chExt cx="360680" cy="413653"/>
          </a:xfrm>
        </p:grpSpPr>
        <p:sp>
          <p:nvSpPr>
            <p:cNvPr id="11" name="Freeform: Shape 10">
              <a:extLst>
                <a:ext uri="{FF2B5EF4-FFF2-40B4-BE49-F238E27FC236}">
                  <a16:creationId xmlns:a16="http://schemas.microsoft.com/office/drawing/2014/main" id="{E8E5DB00-15CD-F5E4-72B3-42D91432C459}"/>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12" name="Freeform: Shape 11">
              <a:extLst>
                <a:ext uri="{FF2B5EF4-FFF2-40B4-BE49-F238E27FC236}">
                  <a16:creationId xmlns:a16="http://schemas.microsoft.com/office/drawing/2014/main" id="{C457DCD2-0641-9107-6FEC-091C86EB8450}"/>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13" name="Freeform: Shape 12">
              <a:extLst>
                <a:ext uri="{FF2B5EF4-FFF2-40B4-BE49-F238E27FC236}">
                  <a16:creationId xmlns:a16="http://schemas.microsoft.com/office/drawing/2014/main" id="{7D8B6B96-FE79-38B1-A834-2E5D8F7D7FD3}"/>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21" name="Freeform: Shape 20">
              <a:extLst>
                <a:ext uri="{FF2B5EF4-FFF2-40B4-BE49-F238E27FC236}">
                  <a16:creationId xmlns:a16="http://schemas.microsoft.com/office/drawing/2014/main" id="{1F131569-51D2-B80D-86C1-4B1363089BC9}"/>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22" name="Freeform: Shape 21">
              <a:extLst>
                <a:ext uri="{FF2B5EF4-FFF2-40B4-BE49-F238E27FC236}">
                  <a16:creationId xmlns:a16="http://schemas.microsoft.com/office/drawing/2014/main" id="{65E774E0-D556-13A7-6B68-006EA0F91349}"/>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23" name="Freeform: Shape 22">
              <a:extLst>
                <a:ext uri="{FF2B5EF4-FFF2-40B4-BE49-F238E27FC236}">
                  <a16:creationId xmlns:a16="http://schemas.microsoft.com/office/drawing/2014/main" id="{3B2AD663-CAEB-F198-53E4-D03ED78D2CAC}"/>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grpSp>
      <p:graphicFrame>
        <p:nvGraphicFramePr>
          <p:cNvPr id="524" name="Chart 523"/>
          <p:cNvGraphicFramePr/>
          <p:nvPr>
            <p:extLst>
              <p:ext uri="{D42A27DB-BD31-4B8C-83A1-F6EECF244321}">
                <p14:modId xmlns:p14="http://schemas.microsoft.com/office/powerpoint/2010/main" val="1375517730"/>
              </p:ext>
            </p:extLst>
          </p:nvPr>
        </p:nvGraphicFramePr>
        <p:xfrm>
          <a:off x="5118886" y="1302036"/>
          <a:ext cx="6210345" cy="2233370"/>
        </p:xfrm>
        <a:graphic>
          <a:graphicData uri="http://schemas.openxmlformats.org/drawingml/2006/chart">
            <c:chart xmlns:c="http://schemas.openxmlformats.org/drawingml/2006/chart" xmlns:r="http://schemas.openxmlformats.org/officeDocument/2006/relationships" r:id="rId33"/>
          </a:graphicData>
        </a:graphic>
      </p:graphicFrame>
      <p:cxnSp>
        <p:nvCxnSpPr>
          <p:cNvPr id="25" name="Straight Connector 24">
            <a:extLst>
              <a:ext uri="{FF2B5EF4-FFF2-40B4-BE49-F238E27FC236}">
                <a16:creationId xmlns:a16="http://schemas.microsoft.com/office/drawing/2014/main" id="{6013F3B3-7362-8450-3631-AAC153D55064}"/>
              </a:ext>
            </a:extLst>
          </p:cNvPr>
          <p:cNvCxnSpPr>
            <a:cxnSpLocks/>
          </p:cNvCxnSpPr>
          <p:nvPr/>
        </p:nvCxnSpPr>
        <p:spPr>
          <a:xfrm>
            <a:off x="9780775" y="6472017"/>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29439E4-4CCA-5D24-D146-892E520CE4AB}"/>
              </a:ext>
            </a:extLst>
          </p:cNvPr>
          <p:cNvCxnSpPr>
            <a:cxnSpLocks/>
          </p:cNvCxnSpPr>
          <p:nvPr/>
        </p:nvCxnSpPr>
        <p:spPr>
          <a:xfrm>
            <a:off x="11329231" y="6471233"/>
            <a:ext cx="381156" cy="0"/>
          </a:xfrm>
          <a:prstGeom prst="line">
            <a:avLst/>
          </a:prstGeom>
          <a:ln w="28575">
            <a:solidFill>
              <a:srgbClr val="005993"/>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077EC24-B87F-CB27-34E8-1FF014639192}"/>
              </a:ext>
            </a:extLst>
          </p:cNvPr>
          <p:cNvSpPr txBox="1"/>
          <p:nvPr/>
        </p:nvSpPr>
        <p:spPr>
          <a:xfrm>
            <a:off x="10607040" y="6509173"/>
            <a:ext cx="802706"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lang="en-US" sz="600" dirty="0">
                <a:solidFill>
                  <a:srgbClr val="005993"/>
                </a:solidFill>
                <a:latin typeface="SVN-Gilroy Heavy" panose="00000A00000000000000" pitchFamily="50" charset="0"/>
                <a:cs typeface="Arial" panose="020B0604020202020204" pitchFamily="34" charset="0"/>
              </a:rPr>
              <a:t>05</a:t>
            </a:r>
            <a:r>
              <a:rPr lang="en-US" sz="600" dirty="0">
                <a:solidFill>
                  <a:srgbClr val="005993"/>
                </a:solidFill>
                <a:latin typeface="SVN-Gilroy Medium" panose="00000600000000000000" pitchFamily="50" charset="0"/>
                <a:cs typeface="Arial" panose="020B0604020202020204" pitchFamily="34" charset="0"/>
              </a:rPr>
              <a:t> – APPENDIX</a:t>
            </a:r>
            <a:endParaRPr lang="de-DE" sz="600" dirty="0">
              <a:solidFill>
                <a:srgbClr val="005993"/>
              </a:solidFill>
              <a:latin typeface="SVN-Gilroy Medium" panose="00000600000000000000" pitchFamily="50" charset="0"/>
              <a:cs typeface="Arial" panose="020B0604020202020204" pitchFamily="34" charset="0"/>
            </a:endParaRPr>
          </a:p>
        </p:txBody>
      </p:sp>
      <p:sp>
        <p:nvSpPr>
          <p:cNvPr id="35" name="TextBox 34">
            <a:extLst>
              <a:ext uri="{FF2B5EF4-FFF2-40B4-BE49-F238E27FC236}">
                <a16:creationId xmlns:a16="http://schemas.microsoft.com/office/drawing/2014/main" id="{F77F9C6B-7988-3043-DA78-7761DE543736}"/>
              </a:ext>
            </a:extLst>
          </p:cNvPr>
          <p:cNvSpPr txBox="1"/>
          <p:nvPr/>
        </p:nvSpPr>
        <p:spPr>
          <a:xfrm>
            <a:off x="1125985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rgbClr val="005993"/>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rPr>
              <a:t>25</a:t>
            </a:r>
            <a:endParaRPr lang="de-DE" sz="600" dirty="0">
              <a:solidFill>
                <a:srgbClr val="005993"/>
              </a:solidFill>
              <a:latin typeface="SVN-Gilroy XBold" panose="00000900000000000000" pitchFamily="50" charset="0"/>
              <a:cs typeface="Arial" panose="020B0604020202020204" pitchFamily="34" charset="0"/>
            </a:endParaRPr>
          </a:p>
        </p:txBody>
      </p:sp>
      <p:cxnSp>
        <p:nvCxnSpPr>
          <p:cNvPr id="36" name="Straight Connector 35">
            <a:extLst>
              <a:ext uri="{FF2B5EF4-FFF2-40B4-BE49-F238E27FC236}">
                <a16:creationId xmlns:a16="http://schemas.microsoft.com/office/drawing/2014/main" id="{A0BAC30C-9749-4C10-76D8-5C99B2343D87}"/>
              </a:ext>
            </a:extLst>
          </p:cNvPr>
          <p:cNvCxnSpPr>
            <a:cxnSpLocks/>
          </p:cNvCxnSpPr>
          <p:nvPr/>
        </p:nvCxnSpPr>
        <p:spPr>
          <a:xfrm>
            <a:off x="11366912" y="6547920"/>
            <a:ext cx="0" cy="107173"/>
          </a:xfrm>
          <a:prstGeom prst="line">
            <a:avLst/>
          </a:prstGeom>
          <a:ln w="6350">
            <a:solidFill>
              <a:srgbClr val="005993"/>
            </a:solidFill>
          </a:ln>
        </p:spPr>
        <p:style>
          <a:lnRef idx="2">
            <a:schemeClr val="accent1"/>
          </a:lnRef>
          <a:fillRef idx="0">
            <a:schemeClr val="accent1"/>
          </a:fillRef>
          <a:effectRef idx="1">
            <a:schemeClr val="accent1"/>
          </a:effectRef>
          <a:fontRef idx="minor">
            <a:schemeClr val="tx1"/>
          </a:fontRef>
        </p:style>
      </p:cxnSp>
      <p:grpSp>
        <p:nvGrpSpPr>
          <p:cNvPr id="382" name="Group 381"/>
          <p:cNvGrpSpPr/>
          <p:nvPr/>
        </p:nvGrpSpPr>
        <p:grpSpPr>
          <a:xfrm>
            <a:off x="5323130" y="1001933"/>
            <a:ext cx="1946511" cy="110626"/>
            <a:chOff x="-2973081" y="1339095"/>
            <a:chExt cx="1946511" cy="110626"/>
          </a:xfrm>
        </p:grpSpPr>
        <p:pic>
          <p:nvPicPr>
            <p:cNvPr id="402" name="Picture 401">
              <a:extLst>
                <a:ext uri="{FF2B5EF4-FFF2-40B4-BE49-F238E27FC236}">
                  <a16:creationId xmlns:a16="http://schemas.microsoft.com/office/drawing/2014/main" id="{8F7FBC5B-3DDE-3D35-FC9B-E81B3D002600}"/>
                </a:ext>
              </a:extLst>
            </p:cNvPr>
            <p:cNvPicPr>
              <a:picLocks noChangeAspect="1"/>
            </p:cNvPicPr>
            <p:nvPr/>
          </p:nvPicPr>
          <p:blipFill>
            <a:blip r:embed="rId6" cstate="email">
              <a:extLst>
                <a:ext uri="{28A0092B-C50C-407E-A947-70E740481C1C}">
                  <a14:useLocalDpi xmlns:a14="http://schemas.microsoft.com/office/drawing/2010/main" val="0"/>
                </a:ext>
              </a:extLst>
            </a:blip>
            <a:srcRect l="5733" t="31136" r="89632" b="39112"/>
            <a:stretch>
              <a:fillRect/>
            </a:stretch>
          </p:blipFill>
          <p:spPr>
            <a:xfrm flipV="1">
              <a:off x="-2973081" y="1339095"/>
              <a:ext cx="101632" cy="110624"/>
            </a:xfrm>
            <a:custGeom>
              <a:avLst/>
              <a:gdLst/>
              <a:ahLst/>
              <a:cxnLst/>
              <a:rect l="l" t="t" r="r" b="b"/>
              <a:pathLst>
                <a:path w="101632" h="110624">
                  <a:moveTo>
                    <a:pt x="55760" y="110624"/>
                  </a:moveTo>
                  <a:cubicBezTo>
                    <a:pt x="65567" y="110545"/>
                    <a:pt x="74489" y="108267"/>
                    <a:pt x="82525" y="103791"/>
                  </a:cubicBezTo>
                  <a:cubicBezTo>
                    <a:pt x="90561" y="99315"/>
                    <a:pt x="96930" y="93114"/>
                    <a:pt x="101632" y="85189"/>
                  </a:cubicBezTo>
                  <a:lnTo>
                    <a:pt x="86392" y="76348"/>
                  </a:lnTo>
                  <a:cubicBezTo>
                    <a:pt x="83487" y="81668"/>
                    <a:pt x="79353" y="85853"/>
                    <a:pt x="73991" y="88905"/>
                  </a:cubicBezTo>
                  <a:cubicBezTo>
                    <a:pt x="68628" y="91957"/>
                    <a:pt x="62551" y="93514"/>
                    <a:pt x="55760" y="93574"/>
                  </a:cubicBezTo>
                  <a:cubicBezTo>
                    <a:pt x="50051" y="93571"/>
                    <a:pt x="44895" y="92662"/>
                    <a:pt x="40291" y="90849"/>
                  </a:cubicBezTo>
                  <a:cubicBezTo>
                    <a:pt x="35687" y="89035"/>
                    <a:pt x="31598" y="86336"/>
                    <a:pt x="28023" y="82750"/>
                  </a:cubicBezTo>
                  <a:cubicBezTo>
                    <a:pt x="21013" y="75586"/>
                    <a:pt x="17507" y="66440"/>
                    <a:pt x="17507" y="55312"/>
                  </a:cubicBezTo>
                  <a:cubicBezTo>
                    <a:pt x="17507" y="44184"/>
                    <a:pt x="21013" y="35038"/>
                    <a:pt x="28023" y="27873"/>
                  </a:cubicBezTo>
                  <a:cubicBezTo>
                    <a:pt x="31598" y="24288"/>
                    <a:pt x="35687" y="21588"/>
                    <a:pt x="40291" y="19775"/>
                  </a:cubicBezTo>
                  <a:cubicBezTo>
                    <a:pt x="44895" y="17961"/>
                    <a:pt x="50051" y="17053"/>
                    <a:pt x="55760" y="17050"/>
                  </a:cubicBezTo>
                  <a:cubicBezTo>
                    <a:pt x="62561" y="17110"/>
                    <a:pt x="68657" y="18666"/>
                    <a:pt x="74048" y="21718"/>
                  </a:cubicBezTo>
                  <a:cubicBezTo>
                    <a:pt x="79439" y="24770"/>
                    <a:pt x="83554" y="28956"/>
                    <a:pt x="86392" y="34275"/>
                  </a:cubicBezTo>
                  <a:lnTo>
                    <a:pt x="101632" y="25586"/>
                  </a:lnTo>
                  <a:cubicBezTo>
                    <a:pt x="97187" y="17814"/>
                    <a:pt x="90837" y="11568"/>
                    <a:pt x="82582" y="6851"/>
                  </a:cubicBezTo>
                  <a:cubicBezTo>
                    <a:pt x="74480" y="2284"/>
                    <a:pt x="65539" y="0"/>
                    <a:pt x="55760" y="0"/>
                  </a:cubicBezTo>
                  <a:cubicBezTo>
                    <a:pt x="47752" y="3"/>
                    <a:pt x="40412" y="1329"/>
                    <a:pt x="33738" y="3977"/>
                  </a:cubicBezTo>
                  <a:cubicBezTo>
                    <a:pt x="27065" y="6625"/>
                    <a:pt x="21096" y="10577"/>
                    <a:pt x="15833" y="15832"/>
                  </a:cubicBezTo>
                  <a:cubicBezTo>
                    <a:pt x="5303" y="26476"/>
                    <a:pt x="26" y="39636"/>
                    <a:pt x="0" y="55312"/>
                  </a:cubicBezTo>
                  <a:cubicBezTo>
                    <a:pt x="26" y="71013"/>
                    <a:pt x="5303" y="84122"/>
                    <a:pt x="15833" y="94639"/>
                  </a:cubicBezTo>
                  <a:cubicBezTo>
                    <a:pt x="21096" y="99968"/>
                    <a:pt x="27065" y="103964"/>
                    <a:pt x="33738" y="106628"/>
                  </a:cubicBezTo>
                  <a:cubicBezTo>
                    <a:pt x="40412" y="109292"/>
                    <a:pt x="47752" y="110624"/>
                    <a:pt x="55760" y="110624"/>
                  </a:cubicBezTo>
                  <a:close/>
                </a:path>
              </a:pathLst>
            </a:custGeom>
          </p:spPr>
        </p:pic>
        <p:pic>
          <p:nvPicPr>
            <p:cNvPr id="403" name="Picture 402">
              <a:extLst>
                <a:ext uri="{FF2B5EF4-FFF2-40B4-BE49-F238E27FC236}">
                  <a16:creationId xmlns:a16="http://schemas.microsoft.com/office/drawing/2014/main" id="{8F7FBC5B-3DDE-3D35-FC9B-E81B3D002600}"/>
                </a:ext>
              </a:extLst>
            </p:cNvPr>
            <p:cNvPicPr>
              <a:picLocks noChangeAspect="1"/>
            </p:cNvPicPr>
            <p:nvPr/>
          </p:nvPicPr>
          <p:blipFill>
            <a:blip r:embed="rId7" cstate="email">
              <a:extLst>
                <a:ext uri="{28A0092B-C50C-407E-A947-70E740481C1C}">
                  <a14:useLocalDpi xmlns:a14="http://schemas.microsoft.com/office/drawing/2010/main" val="0"/>
                </a:ext>
              </a:extLst>
            </a:blip>
            <a:srcRect l="14855" t="31135" r="80169" b="39112"/>
            <a:stretch>
              <a:fillRect/>
            </a:stretch>
          </p:blipFill>
          <p:spPr>
            <a:xfrm flipV="1">
              <a:off x="-2773056" y="1339096"/>
              <a:ext cx="109100" cy="110625"/>
            </a:xfrm>
            <a:custGeom>
              <a:avLst/>
              <a:gdLst/>
              <a:ahLst/>
              <a:cxnLst/>
              <a:rect l="l" t="t" r="r" b="b"/>
              <a:pathLst>
                <a:path w="109100" h="110625">
                  <a:moveTo>
                    <a:pt x="55912" y="110625"/>
                  </a:moveTo>
                  <a:cubicBezTo>
                    <a:pt x="66012" y="110533"/>
                    <a:pt x="75111" y="108243"/>
                    <a:pt x="83211" y="103754"/>
                  </a:cubicBezTo>
                  <a:cubicBezTo>
                    <a:pt x="91310" y="99265"/>
                    <a:pt x="97705" y="93127"/>
                    <a:pt x="102394" y="85341"/>
                  </a:cubicBezTo>
                  <a:lnTo>
                    <a:pt x="87307" y="76650"/>
                  </a:lnTo>
                  <a:cubicBezTo>
                    <a:pt x="84398" y="81824"/>
                    <a:pt x="80195" y="85922"/>
                    <a:pt x="74695" y="88943"/>
                  </a:cubicBezTo>
                  <a:cubicBezTo>
                    <a:pt x="69196" y="91964"/>
                    <a:pt x="62935" y="93508"/>
                    <a:pt x="55912" y="93575"/>
                  </a:cubicBezTo>
                  <a:cubicBezTo>
                    <a:pt x="50343" y="93575"/>
                    <a:pt x="45250" y="92660"/>
                    <a:pt x="40634" y="90830"/>
                  </a:cubicBezTo>
                  <a:cubicBezTo>
                    <a:pt x="36018" y="89000"/>
                    <a:pt x="31916" y="86256"/>
                    <a:pt x="28328" y="82596"/>
                  </a:cubicBezTo>
                  <a:cubicBezTo>
                    <a:pt x="21140" y="75277"/>
                    <a:pt x="17533" y="66129"/>
                    <a:pt x="17507" y="55153"/>
                  </a:cubicBezTo>
                  <a:cubicBezTo>
                    <a:pt x="17511" y="49670"/>
                    <a:pt x="18419" y="44651"/>
                    <a:pt x="20232" y="40095"/>
                  </a:cubicBezTo>
                  <a:cubicBezTo>
                    <a:pt x="22044" y="35539"/>
                    <a:pt x="24743" y="31467"/>
                    <a:pt x="28328" y="27880"/>
                  </a:cubicBezTo>
                  <a:cubicBezTo>
                    <a:pt x="31989" y="24292"/>
                    <a:pt x="36211" y="21592"/>
                    <a:pt x="40996" y="19777"/>
                  </a:cubicBezTo>
                  <a:cubicBezTo>
                    <a:pt x="45781" y="17963"/>
                    <a:pt x="51108" y="17054"/>
                    <a:pt x="56979" y="17051"/>
                  </a:cubicBezTo>
                  <a:cubicBezTo>
                    <a:pt x="66482" y="17143"/>
                    <a:pt x="74184" y="19361"/>
                    <a:pt x="80087" y="23705"/>
                  </a:cubicBezTo>
                  <a:cubicBezTo>
                    <a:pt x="85989" y="28048"/>
                    <a:pt x="89767" y="33965"/>
                    <a:pt x="91421" y="41454"/>
                  </a:cubicBezTo>
                  <a:lnTo>
                    <a:pt x="55760" y="41454"/>
                  </a:lnTo>
                  <a:lnTo>
                    <a:pt x="55760" y="57132"/>
                  </a:lnTo>
                  <a:lnTo>
                    <a:pt x="109100" y="57132"/>
                  </a:lnTo>
                  <a:lnTo>
                    <a:pt x="109100" y="49826"/>
                  </a:lnTo>
                  <a:cubicBezTo>
                    <a:pt x="109097" y="42510"/>
                    <a:pt x="107884" y="35848"/>
                    <a:pt x="105461" y="29842"/>
                  </a:cubicBezTo>
                  <a:cubicBezTo>
                    <a:pt x="103039" y="23836"/>
                    <a:pt x="99426" y="18507"/>
                    <a:pt x="94622" y="13854"/>
                  </a:cubicBezTo>
                  <a:cubicBezTo>
                    <a:pt x="84995" y="4594"/>
                    <a:pt x="72397" y="-24"/>
                    <a:pt x="56827" y="1"/>
                  </a:cubicBezTo>
                  <a:cubicBezTo>
                    <a:pt x="40392" y="1"/>
                    <a:pt x="26779" y="5329"/>
                    <a:pt x="15985" y="15985"/>
                  </a:cubicBezTo>
                  <a:cubicBezTo>
                    <a:pt x="5329" y="26665"/>
                    <a:pt x="0" y="39771"/>
                    <a:pt x="0" y="55306"/>
                  </a:cubicBezTo>
                  <a:cubicBezTo>
                    <a:pt x="0" y="63007"/>
                    <a:pt x="1332" y="70129"/>
                    <a:pt x="3997" y="76669"/>
                  </a:cubicBezTo>
                  <a:cubicBezTo>
                    <a:pt x="6661" y="83209"/>
                    <a:pt x="10657" y="89149"/>
                    <a:pt x="15985" y="94488"/>
                  </a:cubicBezTo>
                  <a:cubicBezTo>
                    <a:pt x="26779" y="105271"/>
                    <a:pt x="40088" y="110650"/>
                    <a:pt x="55912" y="110625"/>
                  </a:cubicBezTo>
                  <a:close/>
                </a:path>
              </a:pathLst>
            </a:custGeom>
          </p:spPr>
        </p:pic>
        <p:pic>
          <p:nvPicPr>
            <p:cNvPr id="404" name="Picture 403">
              <a:extLst>
                <a:ext uri="{FF2B5EF4-FFF2-40B4-BE49-F238E27FC236}">
                  <a16:creationId xmlns:a16="http://schemas.microsoft.com/office/drawing/2014/main" id="{8F7FBC5B-3DDE-3D35-FC9B-E81B3D002600}"/>
                </a:ext>
              </a:extLst>
            </p:cNvPr>
            <p:cNvPicPr>
              <a:picLocks noChangeAspect="1"/>
            </p:cNvPicPr>
            <p:nvPr/>
          </p:nvPicPr>
          <p:blipFill>
            <a:blip r:embed="rId8" cstate="email">
              <a:extLst>
                <a:ext uri="{28A0092B-C50C-407E-A947-70E740481C1C}">
                  <a14:useLocalDpi xmlns:a14="http://schemas.microsoft.com/office/drawing/2010/main" val="0"/>
                </a:ext>
              </a:extLst>
            </a:blip>
            <a:srcRect l="21791" t="31135" r="74608" b="39112"/>
            <a:stretch>
              <a:fillRect/>
            </a:stretch>
          </p:blipFill>
          <p:spPr>
            <a:xfrm flipV="1">
              <a:off x="-2620960" y="1339096"/>
              <a:ext cx="78955" cy="110625"/>
            </a:xfrm>
            <a:custGeom>
              <a:avLst/>
              <a:gdLst/>
              <a:ahLst/>
              <a:cxnLst/>
              <a:rect l="l" t="t" r="r" b="b"/>
              <a:pathLst>
                <a:path w="78955" h="110625">
                  <a:moveTo>
                    <a:pt x="38698" y="110625"/>
                  </a:moveTo>
                  <a:cubicBezTo>
                    <a:pt x="47291" y="110561"/>
                    <a:pt x="54766" y="108481"/>
                    <a:pt x="61124" y="104382"/>
                  </a:cubicBezTo>
                  <a:cubicBezTo>
                    <a:pt x="67482" y="100284"/>
                    <a:pt x="72400" y="94547"/>
                    <a:pt x="75879" y="87172"/>
                  </a:cubicBezTo>
                  <a:lnTo>
                    <a:pt x="61112" y="78636"/>
                  </a:lnTo>
                  <a:cubicBezTo>
                    <a:pt x="58901" y="83593"/>
                    <a:pt x="55928" y="87321"/>
                    <a:pt x="52192" y="89821"/>
                  </a:cubicBezTo>
                  <a:cubicBezTo>
                    <a:pt x="48457" y="92320"/>
                    <a:pt x="43959" y="93572"/>
                    <a:pt x="38698" y="93575"/>
                  </a:cubicBezTo>
                  <a:cubicBezTo>
                    <a:pt x="33530" y="93527"/>
                    <a:pt x="29458" y="92327"/>
                    <a:pt x="26481" y="89973"/>
                  </a:cubicBezTo>
                  <a:cubicBezTo>
                    <a:pt x="23505" y="87620"/>
                    <a:pt x="21987" y="84400"/>
                    <a:pt x="21926" y="80312"/>
                  </a:cubicBezTo>
                  <a:cubicBezTo>
                    <a:pt x="21802" y="76467"/>
                    <a:pt x="23346" y="73335"/>
                    <a:pt x="26558" y="70919"/>
                  </a:cubicBezTo>
                  <a:cubicBezTo>
                    <a:pt x="29769" y="68502"/>
                    <a:pt x="35392" y="66094"/>
                    <a:pt x="43425" y="63697"/>
                  </a:cubicBezTo>
                  <a:cubicBezTo>
                    <a:pt x="45480" y="63017"/>
                    <a:pt x="47240" y="62433"/>
                    <a:pt x="48704" y="61944"/>
                  </a:cubicBezTo>
                  <a:cubicBezTo>
                    <a:pt x="50169" y="61455"/>
                    <a:pt x="51357" y="61023"/>
                    <a:pt x="52269" y="60648"/>
                  </a:cubicBezTo>
                  <a:cubicBezTo>
                    <a:pt x="53256" y="60340"/>
                    <a:pt x="54406" y="59927"/>
                    <a:pt x="55718" y="59409"/>
                  </a:cubicBezTo>
                  <a:cubicBezTo>
                    <a:pt x="57030" y="58892"/>
                    <a:pt x="58523" y="58288"/>
                    <a:pt x="60197" y="57599"/>
                  </a:cubicBezTo>
                  <a:cubicBezTo>
                    <a:pt x="61949" y="56907"/>
                    <a:pt x="63472" y="56196"/>
                    <a:pt x="64766" y="55465"/>
                  </a:cubicBezTo>
                  <a:cubicBezTo>
                    <a:pt x="66060" y="54735"/>
                    <a:pt x="67126" y="54023"/>
                    <a:pt x="67963" y="53331"/>
                  </a:cubicBezTo>
                  <a:cubicBezTo>
                    <a:pt x="70932" y="51121"/>
                    <a:pt x="73558" y="48186"/>
                    <a:pt x="75841" y="44528"/>
                  </a:cubicBezTo>
                  <a:cubicBezTo>
                    <a:pt x="78125" y="40869"/>
                    <a:pt x="79152" y="36487"/>
                    <a:pt x="78924" y="31380"/>
                  </a:cubicBezTo>
                  <a:cubicBezTo>
                    <a:pt x="78924" y="26572"/>
                    <a:pt x="78048" y="22241"/>
                    <a:pt x="76298" y="18388"/>
                  </a:cubicBezTo>
                  <a:cubicBezTo>
                    <a:pt x="74547" y="14535"/>
                    <a:pt x="71921" y="11197"/>
                    <a:pt x="68420" y="8374"/>
                  </a:cubicBezTo>
                  <a:cubicBezTo>
                    <a:pt x="64991" y="5561"/>
                    <a:pt x="60998" y="3461"/>
                    <a:pt x="56441" y="2075"/>
                  </a:cubicBezTo>
                  <a:cubicBezTo>
                    <a:pt x="51884" y="689"/>
                    <a:pt x="46783" y="-2"/>
                    <a:pt x="41138" y="1"/>
                  </a:cubicBezTo>
                  <a:cubicBezTo>
                    <a:pt x="30772" y="74"/>
                    <a:pt x="22047" y="2402"/>
                    <a:pt x="14965" y="6986"/>
                  </a:cubicBezTo>
                  <a:cubicBezTo>
                    <a:pt x="7882" y="11570"/>
                    <a:pt x="2894" y="17974"/>
                    <a:pt x="0" y="26197"/>
                  </a:cubicBezTo>
                  <a:lnTo>
                    <a:pt x="15076" y="35039"/>
                  </a:lnTo>
                  <a:cubicBezTo>
                    <a:pt x="17207" y="29021"/>
                    <a:pt x="20482" y="24517"/>
                    <a:pt x="24902" y="21529"/>
                  </a:cubicBezTo>
                  <a:cubicBezTo>
                    <a:pt x="29322" y="18540"/>
                    <a:pt x="34887" y="17048"/>
                    <a:pt x="41595" y="17051"/>
                  </a:cubicBezTo>
                  <a:cubicBezTo>
                    <a:pt x="48225" y="17111"/>
                    <a:pt x="53187" y="18401"/>
                    <a:pt x="56481" y="20919"/>
                  </a:cubicBezTo>
                  <a:cubicBezTo>
                    <a:pt x="59775" y="23437"/>
                    <a:pt x="61420" y="26823"/>
                    <a:pt x="61417" y="31075"/>
                  </a:cubicBezTo>
                  <a:cubicBezTo>
                    <a:pt x="61414" y="33279"/>
                    <a:pt x="60963" y="35197"/>
                    <a:pt x="60064" y="36830"/>
                  </a:cubicBezTo>
                  <a:cubicBezTo>
                    <a:pt x="59165" y="38462"/>
                    <a:pt x="57837" y="39847"/>
                    <a:pt x="56080" y="40984"/>
                  </a:cubicBezTo>
                  <a:cubicBezTo>
                    <a:pt x="54321" y="42130"/>
                    <a:pt x="51856" y="43343"/>
                    <a:pt x="48685" y="44623"/>
                  </a:cubicBezTo>
                  <a:cubicBezTo>
                    <a:pt x="45515" y="45903"/>
                    <a:pt x="41678" y="47230"/>
                    <a:pt x="37174" y="48606"/>
                  </a:cubicBezTo>
                  <a:cubicBezTo>
                    <a:pt x="32218" y="50050"/>
                    <a:pt x="28102" y="51467"/>
                    <a:pt x="24825" y="52855"/>
                  </a:cubicBezTo>
                  <a:cubicBezTo>
                    <a:pt x="21548" y="54243"/>
                    <a:pt x="18196" y="56078"/>
                    <a:pt x="14771" y="58361"/>
                  </a:cubicBezTo>
                  <a:cubicBezTo>
                    <a:pt x="11343" y="60791"/>
                    <a:pt x="8761" y="63783"/>
                    <a:pt x="7026" y="67336"/>
                  </a:cubicBezTo>
                  <a:cubicBezTo>
                    <a:pt x="5291" y="70890"/>
                    <a:pt x="4422" y="75063"/>
                    <a:pt x="4419" y="79855"/>
                  </a:cubicBezTo>
                  <a:cubicBezTo>
                    <a:pt x="4419" y="89306"/>
                    <a:pt x="7768" y="96772"/>
                    <a:pt x="14467" y="102252"/>
                  </a:cubicBezTo>
                  <a:cubicBezTo>
                    <a:pt x="21166" y="107859"/>
                    <a:pt x="29244" y="110650"/>
                    <a:pt x="38698" y="110625"/>
                  </a:cubicBezTo>
                  <a:close/>
                </a:path>
              </a:pathLst>
            </a:custGeom>
          </p:spPr>
        </p:pic>
        <p:pic>
          <p:nvPicPr>
            <p:cNvPr id="405" name="Picture 404">
              <a:extLst>
                <a:ext uri="{FF2B5EF4-FFF2-40B4-BE49-F238E27FC236}">
                  <a16:creationId xmlns:a16="http://schemas.microsoft.com/office/drawing/2014/main" id="{8F7FBC5B-3DDE-3D35-FC9B-E81B3D002600}"/>
                </a:ext>
              </a:extLst>
            </p:cNvPr>
            <p:cNvPicPr>
              <a:picLocks noChangeAspect="1"/>
            </p:cNvPicPr>
            <p:nvPr/>
          </p:nvPicPr>
          <p:blipFill>
            <a:blip r:embed="rId9" cstate="email">
              <a:extLst>
                <a:ext uri="{28A0092B-C50C-407E-A947-70E740481C1C}">
                  <a14:useLocalDpi xmlns:a14="http://schemas.microsoft.com/office/drawing/2010/main" val="0"/>
                </a:ext>
              </a:extLst>
            </a:blip>
            <a:srcRect l="29624" t="31136" r="65331" b="39112"/>
            <a:stretch>
              <a:fillRect/>
            </a:stretch>
          </p:blipFill>
          <p:spPr>
            <a:xfrm flipV="1">
              <a:off x="-2449206" y="1339095"/>
              <a:ext cx="110624" cy="110624"/>
            </a:xfrm>
            <a:custGeom>
              <a:avLst/>
              <a:gdLst/>
              <a:ahLst/>
              <a:cxnLst/>
              <a:rect l="l" t="t" r="r" b="b"/>
              <a:pathLst>
                <a:path w="110624" h="110624">
                  <a:moveTo>
                    <a:pt x="55312" y="110624"/>
                  </a:moveTo>
                  <a:cubicBezTo>
                    <a:pt x="63014" y="110627"/>
                    <a:pt x="70134" y="109288"/>
                    <a:pt x="76673" y="106609"/>
                  </a:cubicBezTo>
                  <a:cubicBezTo>
                    <a:pt x="83211" y="103929"/>
                    <a:pt x="89149" y="99888"/>
                    <a:pt x="94487" y="94487"/>
                  </a:cubicBezTo>
                  <a:cubicBezTo>
                    <a:pt x="99888" y="89149"/>
                    <a:pt x="103929" y="83211"/>
                    <a:pt x="106609" y="76672"/>
                  </a:cubicBezTo>
                  <a:cubicBezTo>
                    <a:pt x="109288" y="70133"/>
                    <a:pt x="110627" y="63013"/>
                    <a:pt x="110624" y="55312"/>
                  </a:cubicBezTo>
                  <a:cubicBezTo>
                    <a:pt x="110649" y="39915"/>
                    <a:pt x="105270" y="26806"/>
                    <a:pt x="94487" y="15984"/>
                  </a:cubicBezTo>
                  <a:cubicBezTo>
                    <a:pt x="89149" y="10656"/>
                    <a:pt x="83211" y="6660"/>
                    <a:pt x="76673" y="3996"/>
                  </a:cubicBezTo>
                  <a:cubicBezTo>
                    <a:pt x="70134" y="1332"/>
                    <a:pt x="63014" y="0"/>
                    <a:pt x="55312" y="0"/>
                  </a:cubicBezTo>
                  <a:cubicBezTo>
                    <a:pt x="39916" y="0"/>
                    <a:pt x="26807" y="5328"/>
                    <a:pt x="15985" y="15984"/>
                  </a:cubicBezTo>
                  <a:cubicBezTo>
                    <a:pt x="5329" y="26806"/>
                    <a:pt x="0" y="39915"/>
                    <a:pt x="0" y="55312"/>
                  </a:cubicBezTo>
                  <a:cubicBezTo>
                    <a:pt x="0" y="63013"/>
                    <a:pt x="1332" y="70133"/>
                    <a:pt x="3997" y="76672"/>
                  </a:cubicBezTo>
                  <a:cubicBezTo>
                    <a:pt x="6661" y="83211"/>
                    <a:pt x="10657" y="89149"/>
                    <a:pt x="15985" y="94487"/>
                  </a:cubicBezTo>
                  <a:cubicBezTo>
                    <a:pt x="26807" y="105270"/>
                    <a:pt x="39916" y="110649"/>
                    <a:pt x="55312" y="110624"/>
                  </a:cubicBezTo>
                  <a:close/>
                  <a:moveTo>
                    <a:pt x="55312" y="93574"/>
                  </a:moveTo>
                  <a:cubicBezTo>
                    <a:pt x="44642" y="93574"/>
                    <a:pt x="35648" y="89915"/>
                    <a:pt x="28331" y="82598"/>
                  </a:cubicBezTo>
                  <a:cubicBezTo>
                    <a:pt x="24745" y="79013"/>
                    <a:pt x="22046" y="74941"/>
                    <a:pt x="20232" y="70384"/>
                  </a:cubicBezTo>
                  <a:cubicBezTo>
                    <a:pt x="18419" y="65827"/>
                    <a:pt x="17511" y="60803"/>
                    <a:pt x="17507" y="55312"/>
                  </a:cubicBezTo>
                  <a:cubicBezTo>
                    <a:pt x="17511" y="49824"/>
                    <a:pt x="18419" y="44794"/>
                    <a:pt x="20232" y="40220"/>
                  </a:cubicBezTo>
                  <a:cubicBezTo>
                    <a:pt x="22046" y="35647"/>
                    <a:pt x="24745" y="31532"/>
                    <a:pt x="28331" y="27873"/>
                  </a:cubicBezTo>
                  <a:cubicBezTo>
                    <a:pt x="31989" y="24288"/>
                    <a:pt x="36067" y="21588"/>
                    <a:pt x="40564" y="19775"/>
                  </a:cubicBezTo>
                  <a:cubicBezTo>
                    <a:pt x="45061" y="17961"/>
                    <a:pt x="49977" y="17053"/>
                    <a:pt x="55312" y="17050"/>
                  </a:cubicBezTo>
                  <a:cubicBezTo>
                    <a:pt x="60651" y="17053"/>
                    <a:pt x="65561" y="17961"/>
                    <a:pt x="70042" y="19775"/>
                  </a:cubicBezTo>
                  <a:cubicBezTo>
                    <a:pt x="74523" y="21588"/>
                    <a:pt x="78556" y="24288"/>
                    <a:pt x="82142" y="27873"/>
                  </a:cubicBezTo>
                  <a:cubicBezTo>
                    <a:pt x="89459" y="35190"/>
                    <a:pt x="93117" y="44336"/>
                    <a:pt x="93117" y="55312"/>
                  </a:cubicBezTo>
                  <a:cubicBezTo>
                    <a:pt x="93117" y="60803"/>
                    <a:pt x="92202" y="65827"/>
                    <a:pt x="90373" y="70384"/>
                  </a:cubicBezTo>
                  <a:cubicBezTo>
                    <a:pt x="88544" y="74941"/>
                    <a:pt x="85800" y="79013"/>
                    <a:pt x="82142" y="82598"/>
                  </a:cubicBezTo>
                  <a:cubicBezTo>
                    <a:pt x="78556" y="86257"/>
                    <a:pt x="74523" y="89000"/>
                    <a:pt x="70042" y="90830"/>
                  </a:cubicBezTo>
                  <a:cubicBezTo>
                    <a:pt x="65561" y="92659"/>
                    <a:pt x="60651" y="93574"/>
                    <a:pt x="55312" y="93574"/>
                  </a:cubicBezTo>
                  <a:close/>
                </a:path>
              </a:pathLst>
            </a:custGeom>
          </p:spPr>
        </p:pic>
        <p:pic>
          <p:nvPicPr>
            <p:cNvPr id="406" name="Picture 405">
              <a:extLst>
                <a:ext uri="{FF2B5EF4-FFF2-40B4-BE49-F238E27FC236}">
                  <a16:creationId xmlns:a16="http://schemas.microsoft.com/office/drawing/2014/main" id="{8F7FBC5B-3DDE-3D35-FC9B-E81B3D002600}"/>
                </a:ext>
              </a:extLst>
            </p:cNvPr>
            <p:cNvPicPr>
              <a:picLocks noChangeAspect="1"/>
            </p:cNvPicPr>
            <p:nvPr/>
          </p:nvPicPr>
          <p:blipFill>
            <a:blip r:embed="rId7" cstate="email">
              <a:extLst>
                <a:ext uri="{28A0092B-C50C-407E-A947-70E740481C1C}">
                  <a14:useLocalDpi xmlns:a14="http://schemas.microsoft.com/office/drawing/2010/main" val="0"/>
                </a:ext>
              </a:extLst>
            </a:blip>
            <a:srcRect l="35271" t="31136" r="60094" b="39112"/>
            <a:stretch>
              <a:fillRect/>
            </a:stretch>
          </p:blipFill>
          <p:spPr>
            <a:xfrm flipV="1">
              <a:off x="-2325381" y="1339095"/>
              <a:ext cx="101632" cy="110624"/>
            </a:xfrm>
            <a:custGeom>
              <a:avLst/>
              <a:gdLst/>
              <a:ahLst/>
              <a:cxnLst/>
              <a:rect l="l" t="t" r="r" b="b"/>
              <a:pathLst>
                <a:path w="101632" h="110624">
                  <a:moveTo>
                    <a:pt x="55760" y="110624"/>
                  </a:moveTo>
                  <a:cubicBezTo>
                    <a:pt x="65567" y="110545"/>
                    <a:pt x="74489" y="108267"/>
                    <a:pt x="82525" y="103791"/>
                  </a:cubicBezTo>
                  <a:cubicBezTo>
                    <a:pt x="90561" y="99315"/>
                    <a:pt x="96930" y="93114"/>
                    <a:pt x="101632" y="85189"/>
                  </a:cubicBezTo>
                  <a:lnTo>
                    <a:pt x="86392" y="76348"/>
                  </a:lnTo>
                  <a:cubicBezTo>
                    <a:pt x="83487" y="81668"/>
                    <a:pt x="79353" y="85853"/>
                    <a:pt x="73991" y="88905"/>
                  </a:cubicBezTo>
                  <a:cubicBezTo>
                    <a:pt x="68628" y="91957"/>
                    <a:pt x="62551" y="93514"/>
                    <a:pt x="55760" y="93574"/>
                  </a:cubicBezTo>
                  <a:cubicBezTo>
                    <a:pt x="50051" y="93571"/>
                    <a:pt x="44895" y="92662"/>
                    <a:pt x="40291" y="90849"/>
                  </a:cubicBezTo>
                  <a:cubicBezTo>
                    <a:pt x="35687" y="89035"/>
                    <a:pt x="31598" y="86336"/>
                    <a:pt x="28023" y="82750"/>
                  </a:cubicBezTo>
                  <a:cubicBezTo>
                    <a:pt x="21012" y="75586"/>
                    <a:pt x="17507" y="66440"/>
                    <a:pt x="17507" y="55312"/>
                  </a:cubicBezTo>
                  <a:cubicBezTo>
                    <a:pt x="17507" y="44184"/>
                    <a:pt x="21012" y="35038"/>
                    <a:pt x="28023" y="27873"/>
                  </a:cubicBezTo>
                  <a:cubicBezTo>
                    <a:pt x="31598" y="24288"/>
                    <a:pt x="35687" y="21588"/>
                    <a:pt x="40291" y="19775"/>
                  </a:cubicBezTo>
                  <a:cubicBezTo>
                    <a:pt x="44895" y="17961"/>
                    <a:pt x="50051" y="17053"/>
                    <a:pt x="55760" y="17050"/>
                  </a:cubicBezTo>
                  <a:cubicBezTo>
                    <a:pt x="62561" y="17110"/>
                    <a:pt x="68657" y="18666"/>
                    <a:pt x="74048" y="21718"/>
                  </a:cubicBezTo>
                  <a:cubicBezTo>
                    <a:pt x="79439" y="24770"/>
                    <a:pt x="83554" y="28956"/>
                    <a:pt x="86392" y="34275"/>
                  </a:cubicBezTo>
                  <a:lnTo>
                    <a:pt x="101632" y="25586"/>
                  </a:lnTo>
                  <a:cubicBezTo>
                    <a:pt x="97187" y="17814"/>
                    <a:pt x="90837" y="11568"/>
                    <a:pt x="82582" y="6851"/>
                  </a:cubicBezTo>
                  <a:cubicBezTo>
                    <a:pt x="74480" y="2284"/>
                    <a:pt x="65539" y="0"/>
                    <a:pt x="55760" y="0"/>
                  </a:cubicBezTo>
                  <a:cubicBezTo>
                    <a:pt x="47752" y="3"/>
                    <a:pt x="40412" y="1329"/>
                    <a:pt x="33738" y="3977"/>
                  </a:cubicBezTo>
                  <a:cubicBezTo>
                    <a:pt x="27064" y="6625"/>
                    <a:pt x="21096" y="10577"/>
                    <a:pt x="15833" y="15832"/>
                  </a:cubicBezTo>
                  <a:cubicBezTo>
                    <a:pt x="5303" y="26476"/>
                    <a:pt x="26" y="39636"/>
                    <a:pt x="0" y="55312"/>
                  </a:cubicBezTo>
                  <a:cubicBezTo>
                    <a:pt x="26" y="71013"/>
                    <a:pt x="5303" y="84122"/>
                    <a:pt x="15833" y="94639"/>
                  </a:cubicBezTo>
                  <a:cubicBezTo>
                    <a:pt x="21096" y="99968"/>
                    <a:pt x="27064" y="103964"/>
                    <a:pt x="33738" y="106628"/>
                  </a:cubicBezTo>
                  <a:cubicBezTo>
                    <a:pt x="40412" y="109292"/>
                    <a:pt x="47752" y="110624"/>
                    <a:pt x="55760" y="110624"/>
                  </a:cubicBezTo>
                  <a:close/>
                </a:path>
              </a:pathLst>
            </a:custGeom>
          </p:spPr>
        </p:pic>
        <p:pic>
          <p:nvPicPr>
            <p:cNvPr id="407" name="Picture 406">
              <a:extLst>
                <a:ext uri="{FF2B5EF4-FFF2-40B4-BE49-F238E27FC236}">
                  <a16:creationId xmlns:a16="http://schemas.microsoft.com/office/drawing/2014/main" id="{8F7FBC5B-3DDE-3D35-FC9B-E81B3D002600}"/>
                </a:ext>
              </a:extLst>
            </p:cNvPr>
            <p:cNvPicPr>
              <a:picLocks noChangeAspect="1"/>
            </p:cNvPicPr>
            <p:nvPr/>
          </p:nvPicPr>
          <p:blipFill>
            <a:blip r:embed="rId9" cstate="email">
              <a:extLst>
                <a:ext uri="{28A0092B-C50C-407E-A947-70E740481C1C}">
                  <a14:useLocalDpi xmlns:a14="http://schemas.microsoft.com/office/drawing/2010/main" val="0"/>
                </a:ext>
              </a:extLst>
            </a:blip>
            <a:srcRect l="61334" t="31136" r="33622" b="39112"/>
            <a:stretch>
              <a:fillRect/>
            </a:stretch>
          </p:blipFill>
          <p:spPr>
            <a:xfrm flipV="1">
              <a:off x="-1753880" y="1339095"/>
              <a:ext cx="110623" cy="110624"/>
            </a:xfrm>
            <a:custGeom>
              <a:avLst/>
              <a:gdLst/>
              <a:ahLst/>
              <a:cxnLst/>
              <a:rect l="l" t="t" r="r" b="b"/>
              <a:pathLst>
                <a:path w="110623" h="110624">
                  <a:moveTo>
                    <a:pt x="55311" y="110624"/>
                  </a:moveTo>
                  <a:cubicBezTo>
                    <a:pt x="63013" y="110627"/>
                    <a:pt x="70133" y="109288"/>
                    <a:pt x="76672" y="106609"/>
                  </a:cubicBezTo>
                  <a:cubicBezTo>
                    <a:pt x="83210" y="103929"/>
                    <a:pt x="89149" y="99888"/>
                    <a:pt x="94486" y="94487"/>
                  </a:cubicBezTo>
                  <a:cubicBezTo>
                    <a:pt x="99887" y="89149"/>
                    <a:pt x="103928" y="83211"/>
                    <a:pt x="106608" y="76672"/>
                  </a:cubicBezTo>
                  <a:cubicBezTo>
                    <a:pt x="109288" y="70133"/>
                    <a:pt x="110626" y="63013"/>
                    <a:pt x="110623" y="55312"/>
                  </a:cubicBezTo>
                  <a:cubicBezTo>
                    <a:pt x="110648" y="39915"/>
                    <a:pt x="105269" y="26806"/>
                    <a:pt x="94486" y="15984"/>
                  </a:cubicBezTo>
                  <a:cubicBezTo>
                    <a:pt x="89149" y="10656"/>
                    <a:pt x="83210" y="6660"/>
                    <a:pt x="76672" y="3996"/>
                  </a:cubicBezTo>
                  <a:cubicBezTo>
                    <a:pt x="70133" y="1332"/>
                    <a:pt x="63013" y="0"/>
                    <a:pt x="55311" y="0"/>
                  </a:cubicBezTo>
                  <a:cubicBezTo>
                    <a:pt x="39915" y="0"/>
                    <a:pt x="26806" y="5328"/>
                    <a:pt x="15984" y="15984"/>
                  </a:cubicBezTo>
                  <a:cubicBezTo>
                    <a:pt x="5328" y="26806"/>
                    <a:pt x="0" y="39915"/>
                    <a:pt x="0" y="55312"/>
                  </a:cubicBezTo>
                  <a:cubicBezTo>
                    <a:pt x="0" y="63013"/>
                    <a:pt x="1332" y="70133"/>
                    <a:pt x="3996" y="76672"/>
                  </a:cubicBezTo>
                  <a:cubicBezTo>
                    <a:pt x="6660" y="83211"/>
                    <a:pt x="10656" y="89149"/>
                    <a:pt x="15984" y="94487"/>
                  </a:cubicBezTo>
                  <a:cubicBezTo>
                    <a:pt x="26806" y="105270"/>
                    <a:pt x="39915" y="110649"/>
                    <a:pt x="55311" y="110624"/>
                  </a:cubicBezTo>
                  <a:close/>
                  <a:moveTo>
                    <a:pt x="55311" y="93574"/>
                  </a:moveTo>
                  <a:cubicBezTo>
                    <a:pt x="44641" y="93574"/>
                    <a:pt x="35647" y="89915"/>
                    <a:pt x="28330" y="82598"/>
                  </a:cubicBezTo>
                  <a:cubicBezTo>
                    <a:pt x="24744" y="79013"/>
                    <a:pt x="22045" y="74941"/>
                    <a:pt x="20231" y="70384"/>
                  </a:cubicBezTo>
                  <a:cubicBezTo>
                    <a:pt x="18418" y="65827"/>
                    <a:pt x="17510" y="60803"/>
                    <a:pt x="17506" y="55312"/>
                  </a:cubicBezTo>
                  <a:cubicBezTo>
                    <a:pt x="17510" y="49824"/>
                    <a:pt x="18418" y="44794"/>
                    <a:pt x="20231" y="40220"/>
                  </a:cubicBezTo>
                  <a:cubicBezTo>
                    <a:pt x="22045" y="35647"/>
                    <a:pt x="24744" y="31532"/>
                    <a:pt x="28330" y="27873"/>
                  </a:cubicBezTo>
                  <a:cubicBezTo>
                    <a:pt x="31988" y="24288"/>
                    <a:pt x="36066" y="21588"/>
                    <a:pt x="40563" y="19775"/>
                  </a:cubicBezTo>
                  <a:cubicBezTo>
                    <a:pt x="45060" y="17961"/>
                    <a:pt x="49976" y="17053"/>
                    <a:pt x="55311" y="17050"/>
                  </a:cubicBezTo>
                  <a:cubicBezTo>
                    <a:pt x="60650" y="17053"/>
                    <a:pt x="65560" y="17961"/>
                    <a:pt x="70041" y="19775"/>
                  </a:cubicBezTo>
                  <a:cubicBezTo>
                    <a:pt x="74522" y="21588"/>
                    <a:pt x="78555" y="24288"/>
                    <a:pt x="82141" y="27873"/>
                  </a:cubicBezTo>
                  <a:cubicBezTo>
                    <a:pt x="89458" y="35190"/>
                    <a:pt x="93116" y="44336"/>
                    <a:pt x="93116" y="55312"/>
                  </a:cubicBezTo>
                  <a:cubicBezTo>
                    <a:pt x="93116" y="60803"/>
                    <a:pt x="92201" y="65827"/>
                    <a:pt x="90372" y="70384"/>
                  </a:cubicBezTo>
                  <a:cubicBezTo>
                    <a:pt x="88543" y="74941"/>
                    <a:pt x="85799" y="79013"/>
                    <a:pt x="82141" y="82598"/>
                  </a:cubicBezTo>
                  <a:cubicBezTo>
                    <a:pt x="78555" y="86257"/>
                    <a:pt x="74522" y="89000"/>
                    <a:pt x="70041" y="90830"/>
                  </a:cubicBezTo>
                  <a:cubicBezTo>
                    <a:pt x="65560" y="92659"/>
                    <a:pt x="60650" y="93574"/>
                    <a:pt x="55311" y="93574"/>
                  </a:cubicBezTo>
                  <a:close/>
                </a:path>
              </a:pathLst>
            </a:custGeom>
          </p:spPr>
        </p:pic>
        <p:pic>
          <p:nvPicPr>
            <p:cNvPr id="408" name="Picture 407">
              <a:extLst>
                <a:ext uri="{FF2B5EF4-FFF2-40B4-BE49-F238E27FC236}">
                  <a16:creationId xmlns:a16="http://schemas.microsoft.com/office/drawing/2014/main" id="{8F7FBC5B-3DDE-3D35-FC9B-E81B3D002600}"/>
                </a:ext>
              </a:extLst>
            </p:cNvPr>
            <p:cNvPicPr>
              <a:picLocks noChangeAspect="1"/>
            </p:cNvPicPr>
            <p:nvPr/>
          </p:nvPicPr>
          <p:blipFill>
            <a:blip r:embed="rId7" cstate="email">
              <a:extLst>
                <a:ext uri="{28A0092B-C50C-407E-A947-70E740481C1C}">
                  <a14:useLocalDpi xmlns:a14="http://schemas.microsoft.com/office/drawing/2010/main" val="0"/>
                </a:ext>
              </a:extLst>
            </a:blip>
            <a:srcRect l="86093" t="31136" r="9272" b="39112"/>
            <a:stretch>
              <a:fillRect/>
            </a:stretch>
          </p:blipFill>
          <p:spPr>
            <a:xfrm flipV="1">
              <a:off x="-1210955" y="1339095"/>
              <a:ext cx="101631" cy="110624"/>
            </a:xfrm>
            <a:custGeom>
              <a:avLst/>
              <a:gdLst/>
              <a:ahLst/>
              <a:cxnLst/>
              <a:rect l="l" t="t" r="r" b="b"/>
              <a:pathLst>
                <a:path w="101631" h="110624">
                  <a:moveTo>
                    <a:pt x="55759" y="110624"/>
                  </a:moveTo>
                  <a:cubicBezTo>
                    <a:pt x="65566" y="110545"/>
                    <a:pt x="74488" y="108267"/>
                    <a:pt x="82524" y="103791"/>
                  </a:cubicBezTo>
                  <a:cubicBezTo>
                    <a:pt x="90560" y="99315"/>
                    <a:pt x="96929" y="93114"/>
                    <a:pt x="101631" y="85189"/>
                  </a:cubicBezTo>
                  <a:lnTo>
                    <a:pt x="86391" y="76348"/>
                  </a:lnTo>
                  <a:cubicBezTo>
                    <a:pt x="83486" y="81668"/>
                    <a:pt x="79352" y="85853"/>
                    <a:pt x="73990" y="88905"/>
                  </a:cubicBezTo>
                  <a:cubicBezTo>
                    <a:pt x="68627" y="91957"/>
                    <a:pt x="62550" y="93514"/>
                    <a:pt x="55759" y="93574"/>
                  </a:cubicBezTo>
                  <a:cubicBezTo>
                    <a:pt x="50050" y="93571"/>
                    <a:pt x="44894" y="92662"/>
                    <a:pt x="40290" y="90849"/>
                  </a:cubicBezTo>
                  <a:cubicBezTo>
                    <a:pt x="35687" y="89035"/>
                    <a:pt x="31597" y="86336"/>
                    <a:pt x="28022" y="82750"/>
                  </a:cubicBezTo>
                  <a:cubicBezTo>
                    <a:pt x="21012" y="75586"/>
                    <a:pt x="17506" y="66440"/>
                    <a:pt x="17506" y="55312"/>
                  </a:cubicBezTo>
                  <a:cubicBezTo>
                    <a:pt x="17506" y="44184"/>
                    <a:pt x="21012" y="35038"/>
                    <a:pt x="28022" y="27873"/>
                  </a:cubicBezTo>
                  <a:cubicBezTo>
                    <a:pt x="31597" y="24288"/>
                    <a:pt x="35687" y="21588"/>
                    <a:pt x="40290" y="19775"/>
                  </a:cubicBezTo>
                  <a:cubicBezTo>
                    <a:pt x="44894" y="17961"/>
                    <a:pt x="50050" y="17053"/>
                    <a:pt x="55759" y="17050"/>
                  </a:cubicBezTo>
                  <a:cubicBezTo>
                    <a:pt x="62560" y="17110"/>
                    <a:pt x="68656" y="18666"/>
                    <a:pt x="74047" y="21718"/>
                  </a:cubicBezTo>
                  <a:cubicBezTo>
                    <a:pt x="79438" y="24770"/>
                    <a:pt x="83553" y="28956"/>
                    <a:pt x="86391" y="34275"/>
                  </a:cubicBezTo>
                  <a:lnTo>
                    <a:pt x="101631" y="25586"/>
                  </a:lnTo>
                  <a:cubicBezTo>
                    <a:pt x="97186" y="17814"/>
                    <a:pt x="90836" y="11568"/>
                    <a:pt x="82581" y="6851"/>
                  </a:cubicBezTo>
                  <a:cubicBezTo>
                    <a:pt x="74479" y="2284"/>
                    <a:pt x="65538" y="0"/>
                    <a:pt x="55759" y="0"/>
                  </a:cubicBezTo>
                  <a:cubicBezTo>
                    <a:pt x="47751" y="3"/>
                    <a:pt x="40411" y="1329"/>
                    <a:pt x="33737" y="3977"/>
                  </a:cubicBezTo>
                  <a:cubicBezTo>
                    <a:pt x="27064" y="6625"/>
                    <a:pt x="21095" y="10577"/>
                    <a:pt x="15832" y="15832"/>
                  </a:cubicBezTo>
                  <a:cubicBezTo>
                    <a:pt x="5302" y="26476"/>
                    <a:pt x="25" y="39636"/>
                    <a:pt x="0" y="55312"/>
                  </a:cubicBezTo>
                  <a:cubicBezTo>
                    <a:pt x="25" y="71013"/>
                    <a:pt x="5302" y="84122"/>
                    <a:pt x="15832" y="94639"/>
                  </a:cubicBezTo>
                  <a:cubicBezTo>
                    <a:pt x="21095" y="99968"/>
                    <a:pt x="27064" y="103964"/>
                    <a:pt x="33737" y="106628"/>
                  </a:cubicBezTo>
                  <a:cubicBezTo>
                    <a:pt x="40411" y="109292"/>
                    <a:pt x="47751" y="110624"/>
                    <a:pt x="55759" y="110624"/>
                  </a:cubicBezTo>
                  <a:close/>
                </a:path>
              </a:pathLst>
            </a:custGeom>
          </p:spPr>
        </p:pic>
        <p:pic>
          <p:nvPicPr>
            <p:cNvPr id="409" name="Picture 408">
              <a:extLst>
                <a:ext uri="{FF2B5EF4-FFF2-40B4-BE49-F238E27FC236}">
                  <a16:creationId xmlns:a16="http://schemas.microsoft.com/office/drawing/2014/main" id="{8F7FBC5B-3DDE-3D35-FC9B-E81B3D002600}"/>
                </a:ext>
              </a:extLst>
            </p:cNvPr>
            <p:cNvPicPr>
              <a:picLocks noChangeAspect="1"/>
            </p:cNvPicPr>
            <p:nvPr/>
          </p:nvPicPr>
          <p:blipFill>
            <a:blip r:embed="rId10" cstate="email">
              <a:extLst>
                <a:ext uri="{28A0092B-C50C-407E-A947-70E740481C1C}">
                  <a14:useLocalDpi xmlns:a14="http://schemas.microsoft.com/office/drawing/2010/main" val="0"/>
                </a:ext>
              </a:extLst>
            </a:blip>
            <a:srcRect l="76762" t="31666" r="18755" b="39642"/>
            <a:stretch>
              <a:fillRect/>
            </a:stretch>
          </p:blipFill>
          <p:spPr>
            <a:xfrm flipV="1">
              <a:off x="-1415562" y="1341067"/>
              <a:ext cx="98298" cy="106680"/>
            </a:xfrm>
            <a:custGeom>
              <a:avLst/>
              <a:gdLst/>
              <a:ahLst/>
              <a:cxnLst/>
              <a:rect l="l" t="t" r="r" b="b"/>
              <a:pathLst>
                <a:path w="98298" h="106680">
                  <a:moveTo>
                    <a:pt x="38710" y="106680"/>
                  </a:moveTo>
                  <a:lnTo>
                    <a:pt x="59741" y="106680"/>
                  </a:lnTo>
                  <a:lnTo>
                    <a:pt x="98298" y="0"/>
                  </a:lnTo>
                  <a:lnTo>
                    <a:pt x="79400" y="0"/>
                  </a:lnTo>
                  <a:lnTo>
                    <a:pt x="71933" y="21488"/>
                  </a:lnTo>
                  <a:lnTo>
                    <a:pt x="26518" y="21488"/>
                  </a:lnTo>
                  <a:lnTo>
                    <a:pt x="19050" y="0"/>
                  </a:lnTo>
                  <a:lnTo>
                    <a:pt x="0" y="0"/>
                  </a:lnTo>
                  <a:lnTo>
                    <a:pt x="38710" y="106680"/>
                  </a:lnTo>
                  <a:close/>
                  <a:moveTo>
                    <a:pt x="49225" y="86096"/>
                  </a:moveTo>
                  <a:lnTo>
                    <a:pt x="32312" y="37938"/>
                  </a:lnTo>
                  <a:lnTo>
                    <a:pt x="66138" y="37938"/>
                  </a:lnTo>
                  <a:lnTo>
                    <a:pt x="49225" y="86096"/>
                  </a:lnTo>
                  <a:close/>
                </a:path>
              </a:pathLst>
            </a:custGeom>
          </p:spPr>
        </p:pic>
        <p:pic>
          <p:nvPicPr>
            <p:cNvPr id="410" name="Picture 409">
              <a:extLst>
                <a:ext uri="{FF2B5EF4-FFF2-40B4-BE49-F238E27FC236}">
                  <a16:creationId xmlns:a16="http://schemas.microsoft.com/office/drawing/2014/main" id="{8F7FBC5B-3DDE-3D35-FC9B-E81B3D002600}"/>
                </a:ext>
              </a:extLst>
            </p:cNvPr>
            <p:cNvPicPr>
              <a:picLocks noChangeAspect="1"/>
            </p:cNvPicPr>
            <p:nvPr/>
          </p:nvPicPr>
          <p:blipFill>
            <a:blip r:embed="rId11" cstate="email">
              <a:extLst>
                <a:ext uri="{28A0092B-C50C-407E-A947-70E740481C1C}">
                  <a14:useLocalDpi xmlns:a14="http://schemas.microsoft.com/office/drawing/2010/main" val="0"/>
                </a:ext>
              </a:extLst>
            </a:blip>
            <a:srcRect l="10807" t="31668" r="85650" b="39645"/>
            <a:stretch>
              <a:fillRect/>
            </a:stretch>
          </p:blipFill>
          <p:spPr>
            <a:xfrm flipV="1">
              <a:off x="-2861829" y="1341078"/>
              <a:ext cx="77705" cy="106661"/>
            </a:xfrm>
            <a:custGeom>
              <a:avLst/>
              <a:gdLst/>
              <a:ahLst/>
              <a:cxnLst/>
              <a:rect l="l" t="t" r="r" b="b"/>
              <a:pathLst>
                <a:path w="77705" h="106661">
                  <a:moveTo>
                    <a:pt x="0" y="106661"/>
                  </a:moveTo>
                  <a:lnTo>
                    <a:pt x="77705" y="106661"/>
                  </a:lnTo>
                  <a:lnTo>
                    <a:pt x="77705" y="89916"/>
                  </a:lnTo>
                  <a:lnTo>
                    <a:pt x="47683" y="89916"/>
                  </a:lnTo>
                  <a:lnTo>
                    <a:pt x="47683" y="0"/>
                  </a:lnTo>
                  <a:lnTo>
                    <a:pt x="30176" y="0"/>
                  </a:lnTo>
                  <a:lnTo>
                    <a:pt x="30176" y="89916"/>
                  </a:lnTo>
                  <a:lnTo>
                    <a:pt x="0" y="89916"/>
                  </a:lnTo>
                  <a:lnTo>
                    <a:pt x="0" y="106661"/>
                  </a:lnTo>
                  <a:close/>
                </a:path>
              </a:pathLst>
            </a:custGeom>
          </p:spPr>
        </p:pic>
        <p:pic>
          <p:nvPicPr>
            <p:cNvPr id="411" name="Picture 410">
              <a:extLst>
                <a:ext uri="{FF2B5EF4-FFF2-40B4-BE49-F238E27FC236}">
                  <a16:creationId xmlns:a16="http://schemas.microsoft.com/office/drawing/2014/main" id="{8F7FBC5B-3DDE-3D35-FC9B-E81B3D002600}"/>
                </a:ext>
              </a:extLst>
            </p:cNvPr>
            <p:cNvPicPr>
              <a:picLocks noChangeAspect="1"/>
            </p:cNvPicPr>
            <p:nvPr/>
          </p:nvPicPr>
          <p:blipFill>
            <a:blip r:embed="rId11" cstate="email">
              <a:extLst>
                <a:ext uri="{28A0092B-C50C-407E-A947-70E740481C1C}">
                  <a14:useLocalDpi xmlns:a14="http://schemas.microsoft.com/office/drawing/2010/main" val="0"/>
                </a:ext>
              </a:extLst>
            </a:blip>
            <a:srcRect l="25576" t="31668" r="70881" b="39645"/>
            <a:stretch>
              <a:fillRect/>
            </a:stretch>
          </p:blipFill>
          <p:spPr>
            <a:xfrm flipV="1">
              <a:off x="-2537979" y="1341078"/>
              <a:ext cx="77705" cy="106661"/>
            </a:xfrm>
            <a:custGeom>
              <a:avLst/>
              <a:gdLst/>
              <a:ahLst/>
              <a:cxnLst/>
              <a:rect l="l" t="t" r="r" b="b"/>
              <a:pathLst>
                <a:path w="77705" h="106661">
                  <a:moveTo>
                    <a:pt x="0" y="106661"/>
                  </a:moveTo>
                  <a:lnTo>
                    <a:pt x="77705" y="106661"/>
                  </a:lnTo>
                  <a:lnTo>
                    <a:pt x="77705" y="89916"/>
                  </a:lnTo>
                  <a:lnTo>
                    <a:pt x="47683" y="89916"/>
                  </a:lnTo>
                  <a:lnTo>
                    <a:pt x="47683" y="0"/>
                  </a:lnTo>
                  <a:lnTo>
                    <a:pt x="30176" y="0"/>
                  </a:lnTo>
                  <a:lnTo>
                    <a:pt x="30176" y="89916"/>
                  </a:lnTo>
                  <a:lnTo>
                    <a:pt x="0" y="89916"/>
                  </a:lnTo>
                  <a:lnTo>
                    <a:pt x="0" y="106661"/>
                  </a:lnTo>
                  <a:close/>
                </a:path>
              </a:pathLst>
            </a:custGeom>
          </p:spPr>
        </p:pic>
        <p:pic>
          <p:nvPicPr>
            <p:cNvPr id="412" name="Picture 411">
              <a:extLst>
                <a:ext uri="{FF2B5EF4-FFF2-40B4-BE49-F238E27FC236}">
                  <a16:creationId xmlns:a16="http://schemas.microsoft.com/office/drawing/2014/main" id="{8F7FBC5B-3DDE-3D35-FC9B-E81B3D002600}"/>
                </a:ext>
              </a:extLst>
            </p:cNvPr>
            <p:cNvPicPr>
              <a:picLocks noChangeAspect="1"/>
            </p:cNvPicPr>
            <p:nvPr/>
          </p:nvPicPr>
          <p:blipFill>
            <a:blip r:embed="rId10" cstate="email">
              <a:extLst>
                <a:ext uri="{28A0092B-C50C-407E-A947-70E740481C1C}">
                  <a14:useLocalDpi xmlns:a14="http://schemas.microsoft.com/office/drawing/2010/main" val="0"/>
                </a:ext>
              </a:extLst>
            </a:blip>
            <a:srcRect l="40727" t="31668" r="55605" b="39645"/>
            <a:stretch>
              <a:fillRect/>
            </a:stretch>
          </p:blipFill>
          <p:spPr>
            <a:xfrm flipV="1">
              <a:off x="-2205747" y="1341078"/>
              <a:ext cx="80449" cy="106661"/>
            </a:xfrm>
            <a:custGeom>
              <a:avLst/>
              <a:gdLst/>
              <a:ahLst/>
              <a:cxnLst/>
              <a:rect l="l" t="t" r="r" b="b"/>
              <a:pathLst>
                <a:path w="80449" h="106661">
                  <a:moveTo>
                    <a:pt x="0" y="106661"/>
                  </a:moveTo>
                  <a:lnTo>
                    <a:pt x="17507" y="106661"/>
                  </a:lnTo>
                  <a:lnTo>
                    <a:pt x="17507" y="58816"/>
                  </a:lnTo>
                  <a:lnTo>
                    <a:pt x="58046" y="106661"/>
                  </a:lnTo>
                  <a:lnTo>
                    <a:pt x="78924" y="106661"/>
                  </a:lnTo>
                  <a:lnTo>
                    <a:pt x="35795" y="54702"/>
                  </a:lnTo>
                  <a:lnTo>
                    <a:pt x="80449" y="0"/>
                  </a:lnTo>
                  <a:lnTo>
                    <a:pt x="59570" y="0"/>
                  </a:lnTo>
                  <a:lnTo>
                    <a:pt x="17507" y="50740"/>
                  </a:lnTo>
                  <a:lnTo>
                    <a:pt x="17507" y="0"/>
                  </a:lnTo>
                  <a:lnTo>
                    <a:pt x="0" y="0"/>
                  </a:lnTo>
                  <a:lnTo>
                    <a:pt x="0" y="106661"/>
                  </a:lnTo>
                  <a:close/>
                </a:path>
              </a:pathLst>
            </a:custGeom>
          </p:spPr>
        </p:pic>
        <p:pic>
          <p:nvPicPr>
            <p:cNvPr id="413" name="Picture 412">
              <a:extLst>
                <a:ext uri="{FF2B5EF4-FFF2-40B4-BE49-F238E27FC236}">
                  <a16:creationId xmlns:a16="http://schemas.microsoft.com/office/drawing/2014/main" id="{8F7FBC5B-3DDE-3D35-FC9B-E81B3D002600}"/>
                </a:ext>
              </a:extLst>
            </p:cNvPr>
            <p:cNvPicPr>
              <a:picLocks noChangeAspect="1"/>
            </p:cNvPicPr>
            <p:nvPr/>
          </p:nvPicPr>
          <p:blipFill>
            <a:blip r:embed="rId12" cstate="email">
              <a:extLst>
                <a:ext uri="{28A0092B-C50C-407E-A947-70E740481C1C}">
                  <a14:useLocalDpi xmlns:a14="http://schemas.microsoft.com/office/drawing/2010/main" val="0"/>
                </a:ext>
              </a:extLst>
            </a:blip>
            <a:srcRect l="46374" t="31668" r="50222" b="39645"/>
            <a:stretch>
              <a:fillRect/>
            </a:stretch>
          </p:blipFill>
          <p:spPr>
            <a:xfrm flipV="1">
              <a:off x="-2081922" y="1341078"/>
              <a:ext cx="74657" cy="106661"/>
            </a:xfrm>
            <a:custGeom>
              <a:avLst/>
              <a:gdLst/>
              <a:ahLst/>
              <a:cxnLst/>
              <a:rect l="l" t="t" r="r" b="b"/>
              <a:pathLst>
                <a:path w="74657" h="106661">
                  <a:moveTo>
                    <a:pt x="0" y="106661"/>
                  </a:moveTo>
                  <a:lnTo>
                    <a:pt x="39311" y="106661"/>
                  </a:lnTo>
                  <a:cubicBezTo>
                    <a:pt x="49376" y="106661"/>
                    <a:pt x="57758" y="103312"/>
                    <a:pt x="64458" y="96615"/>
                  </a:cubicBezTo>
                  <a:cubicBezTo>
                    <a:pt x="67880" y="93262"/>
                    <a:pt x="70436" y="89498"/>
                    <a:pt x="72127" y="85322"/>
                  </a:cubicBezTo>
                  <a:cubicBezTo>
                    <a:pt x="73817" y="81146"/>
                    <a:pt x="74661" y="76578"/>
                    <a:pt x="74657" y="71619"/>
                  </a:cubicBezTo>
                  <a:cubicBezTo>
                    <a:pt x="74661" y="66670"/>
                    <a:pt x="73817" y="62121"/>
                    <a:pt x="72127" y="57974"/>
                  </a:cubicBezTo>
                  <a:cubicBezTo>
                    <a:pt x="70436" y="53826"/>
                    <a:pt x="67880" y="50042"/>
                    <a:pt x="64458" y="46623"/>
                  </a:cubicBezTo>
                  <a:cubicBezTo>
                    <a:pt x="57758" y="39925"/>
                    <a:pt x="49376" y="36576"/>
                    <a:pt x="39311" y="36576"/>
                  </a:cubicBezTo>
                  <a:lnTo>
                    <a:pt x="17507" y="36576"/>
                  </a:lnTo>
                  <a:lnTo>
                    <a:pt x="17507" y="0"/>
                  </a:lnTo>
                  <a:lnTo>
                    <a:pt x="0" y="0"/>
                  </a:lnTo>
                  <a:lnTo>
                    <a:pt x="0" y="106661"/>
                  </a:lnTo>
                  <a:close/>
                  <a:moveTo>
                    <a:pt x="17507" y="90221"/>
                  </a:moveTo>
                  <a:lnTo>
                    <a:pt x="17507" y="53017"/>
                  </a:lnTo>
                  <a:lnTo>
                    <a:pt x="39311" y="53017"/>
                  </a:lnTo>
                  <a:cubicBezTo>
                    <a:pt x="44591" y="53115"/>
                    <a:pt x="48860" y="54862"/>
                    <a:pt x="52119" y="58258"/>
                  </a:cubicBezTo>
                  <a:cubicBezTo>
                    <a:pt x="55378" y="61654"/>
                    <a:pt x="57055" y="66108"/>
                    <a:pt x="57151" y="71619"/>
                  </a:cubicBezTo>
                  <a:cubicBezTo>
                    <a:pt x="57055" y="77131"/>
                    <a:pt x="55378" y="81584"/>
                    <a:pt x="52119" y="84980"/>
                  </a:cubicBezTo>
                  <a:cubicBezTo>
                    <a:pt x="48860" y="88376"/>
                    <a:pt x="44591" y="90123"/>
                    <a:pt x="39311" y="90221"/>
                  </a:cubicBezTo>
                  <a:lnTo>
                    <a:pt x="17507" y="90221"/>
                  </a:lnTo>
                  <a:close/>
                </a:path>
              </a:pathLst>
            </a:custGeom>
          </p:spPr>
        </p:pic>
        <p:pic>
          <p:nvPicPr>
            <p:cNvPr id="414" name="Picture 413">
              <a:extLst>
                <a:ext uri="{FF2B5EF4-FFF2-40B4-BE49-F238E27FC236}">
                  <a16:creationId xmlns:a16="http://schemas.microsoft.com/office/drawing/2014/main" id="{8F7FBC5B-3DDE-3D35-FC9B-E81B3D002600}"/>
                </a:ext>
              </a:extLst>
            </p:cNvPr>
            <p:cNvPicPr>
              <a:picLocks noChangeAspect="1"/>
            </p:cNvPicPr>
            <p:nvPr/>
          </p:nvPicPr>
          <p:blipFill>
            <a:blip r:embed="rId13" cstate="email">
              <a:extLst>
                <a:ext uri="{28A0092B-C50C-407E-A947-70E740481C1C}">
                  <a14:useLocalDpi xmlns:a14="http://schemas.microsoft.com/office/drawing/2010/main" val="0"/>
                </a:ext>
              </a:extLst>
            </a:blip>
            <a:srcRect l="50283" t="31668" r="46764" b="39645"/>
            <a:stretch>
              <a:fillRect/>
            </a:stretch>
          </p:blipFill>
          <p:spPr>
            <a:xfrm flipV="1">
              <a:off x="-1996197" y="1341078"/>
              <a:ext cx="64751" cy="106661"/>
            </a:xfrm>
            <a:custGeom>
              <a:avLst/>
              <a:gdLst/>
              <a:ahLst/>
              <a:cxnLst/>
              <a:rect l="l" t="t" r="r" b="b"/>
              <a:pathLst>
                <a:path w="64751" h="106661">
                  <a:moveTo>
                    <a:pt x="0" y="106661"/>
                  </a:moveTo>
                  <a:lnTo>
                    <a:pt x="63989" y="106661"/>
                  </a:lnTo>
                  <a:lnTo>
                    <a:pt x="63989" y="89916"/>
                  </a:lnTo>
                  <a:lnTo>
                    <a:pt x="17507" y="89916"/>
                  </a:lnTo>
                  <a:lnTo>
                    <a:pt x="17507" y="62161"/>
                  </a:lnTo>
                  <a:lnTo>
                    <a:pt x="60179" y="62161"/>
                  </a:lnTo>
                  <a:lnTo>
                    <a:pt x="60179" y="45568"/>
                  </a:lnTo>
                  <a:lnTo>
                    <a:pt x="17507" y="45568"/>
                  </a:lnTo>
                  <a:lnTo>
                    <a:pt x="17507" y="16745"/>
                  </a:lnTo>
                  <a:lnTo>
                    <a:pt x="64751" y="16745"/>
                  </a:lnTo>
                  <a:lnTo>
                    <a:pt x="64751" y="0"/>
                  </a:lnTo>
                  <a:lnTo>
                    <a:pt x="0" y="0"/>
                  </a:lnTo>
                  <a:lnTo>
                    <a:pt x="0" y="106661"/>
                  </a:lnTo>
                  <a:close/>
                </a:path>
              </a:pathLst>
            </a:custGeom>
          </p:spPr>
        </p:pic>
        <p:pic>
          <p:nvPicPr>
            <p:cNvPr id="415" name="Picture 414">
              <a:extLst>
                <a:ext uri="{FF2B5EF4-FFF2-40B4-BE49-F238E27FC236}">
                  <a16:creationId xmlns:a16="http://schemas.microsoft.com/office/drawing/2014/main" id="{8F7FBC5B-3DDE-3D35-FC9B-E81B3D002600}"/>
                </a:ext>
              </a:extLst>
            </p:cNvPr>
            <p:cNvPicPr>
              <a:picLocks noChangeAspect="1"/>
            </p:cNvPicPr>
            <p:nvPr/>
          </p:nvPicPr>
          <p:blipFill>
            <a:blip r:embed="rId10" cstate="email">
              <a:extLst>
                <a:ext uri="{28A0092B-C50C-407E-A947-70E740481C1C}">
                  <a14:useLocalDpi xmlns:a14="http://schemas.microsoft.com/office/drawing/2010/main" val="0"/>
                </a:ext>
              </a:extLst>
            </a:blip>
            <a:srcRect l="53758" t="31668" r="42594" b="39645"/>
            <a:stretch>
              <a:fillRect/>
            </a:stretch>
          </p:blipFill>
          <p:spPr>
            <a:xfrm flipV="1">
              <a:off x="-1919997" y="1341078"/>
              <a:ext cx="79991" cy="106661"/>
            </a:xfrm>
            <a:custGeom>
              <a:avLst/>
              <a:gdLst/>
              <a:ahLst/>
              <a:cxnLst/>
              <a:rect l="l" t="t" r="r" b="b"/>
              <a:pathLst>
                <a:path w="79991" h="106661">
                  <a:moveTo>
                    <a:pt x="0" y="106661"/>
                  </a:moveTo>
                  <a:lnTo>
                    <a:pt x="42665" y="106661"/>
                  </a:lnTo>
                  <a:cubicBezTo>
                    <a:pt x="52272" y="106661"/>
                    <a:pt x="60349" y="103312"/>
                    <a:pt x="66896" y="96615"/>
                  </a:cubicBezTo>
                  <a:cubicBezTo>
                    <a:pt x="73594" y="90067"/>
                    <a:pt x="76943" y="81989"/>
                    <a:pt x="76943" y="72381"/>
                  </a:cubicBezTo>
                  <a:cubicBezTo>
                    <a:pt x="76852" y="65469"/>
                    <a:pt x="74904" y="59245"/>
                    <a:pt x="71101" y="53710"/>
                  </a:cubicBezTo>
                  <a:cubicBezTo>
                    <a:pt x="67297" y="48175"/>
                    <a:pt x="62190" y="44088"/>
                    <a:pt x="55777" y="41450"/>
                  </a:cubicBezTo>
                  <a:lnTo>
                    <a:pt x="79991" y="0"/>
                  </a:lnTo>
                  <a:lnTo>
                    <a:pt x="60807" y="0"/>
                  </a:lnTo>
                  <a:lnTo>
                    <a:pt x="38243" y="38862"/>
                  </a:lnTo>
                  <a:lnTo>
                    <a:pt x="17507" y="38862"/>
                  </a:lnTo>
                  <a:lnTo>
                    <a:pt x="17507" y="0"/>
                  </a:lnTo>
                  <a:lnTo>
                    <a:pt x="0" y="0"/>
                  </a:lnTo>
                  <a:lnTo>
                    <a:pt x="0" y="106661"/>
                  </a:lnTo>
                  <a:close/>
                  <a:moveTo>
                    <a:pt x="17507" y="90221"/>
                  </a:moveTo>
                  <a:lnTo>
                    <a:pt x="17507" y="54541"/>
                  </a:lnTo>
                  <a:lnTo>
                    <a:pt x="42665" y="54541"/>
                  </a:lnTo>
                  <a:cubicBezTo>
                    <a:pt x="47433" y="54664"/>
                    <a:pt x="51391" y="56399"/>
                    <a:pt x="54538" y="59744"/>
                  </a:cubicBezTo>
                  <a:cubicBezTo>
                    <a:pt x="57686" y="63089"/>
                    <a:pt x="59319" y="67301"/>
                    <a:pt x="59436" y="72381"/>
                  </a:cubicBezTo>
                  <a:cubicBezTo>
                    <a:pt x="59319" y="77460"/>
                    <a:pt x="57686" y="81673"/>
                    <a:pt x="54538" y="85018"/>
                  </a:cubicBezTo>
                  <a:cubicBezTo>
                    <a:pt x="51391" y="88363"/>
                    <a:pt x="47433" y="90097"/>
                    <a:pt x="42665" y="90221"/>
                  </a:cubicBezTo>
                  <a:lnTo>
                    <a:pt x="17507" y="90221"/>
                  </a:lnTo>
                  <a:close/>
                </a:path>
              </a:pathLst>
            </a:custGeom>
          </p:spPr>
        </p:pic>
        <p:pic>
          <p:nvPicPr>
            <p:cNvPr id="416" name="Picture 415">
              <a:extLst>
                <a:ext uri="{FF2B5EF4-FFF2-40B4-BE49-F238E27FC236}">
                  <a16:creationId xmlns:a16="http://schemas.microsoft.com/office/drawing/2014/main" id="{8F7FBC5B-3DDE-3D35-FC9B-E81B3D002600}"/>
                </a:ext>
              </a:extLst>
            </p:cNvPr>
            <p:cNvPicPr>
              <a:picLocks noChangeAspect="1"/>
            </p:cNvPicPr>
            <p:nvPr/>
          </p:nvPicPr>
          <p:blipFill>
            <a:blip r:embed="rId14" cstate="email">
              <a:extLst>
                <a:ext uri="{28A0092B-C50C-407E-A947-70E740481C1C}">
                  <a14:useLocalDpi xmlns:a14="http://schemas.microsoft.com/office/drawing/2010/main" val="0"/>
                </a:ext>
              </a:extLst>
            </a:blip>
            <a:srcRect l="58102" t="31668" r="39050" b="39645"/>
            <a:stretch>
              <a:fillRect/>
            </a:stretch>
          </p:blipFill>
          <p:spPr>
            <a:xfrm flipV="1">
              <a:off x="-1824746" y="1341078"/>
              <a:ext cx="62464" cy="106661"/>
            </a:xfrm>
            <a:custGeom>
              <a:avLst/>
              <a:gdLst/>
              <a:ahLst/>
              <a:cxnLst/>
              <a:rect l="l" t="t" r="r" b="b"/>
              <a:pathLst>
                <a:path w="62464" h="106661">
                  <a:moveTo>
                    <a:pt x="0" y="106661"/>
                  </a:moveTo>
                  <a:lnTo>
                    <a:pt x="62464" y="106661"/>
                  </a:lnTo>
                  <a:lnTo>
                    <a:pt x="62464" y="89916"/>
                  </a:lnTo>
                  <a:lnTo>
                    <a:pt x="17506" y="89916"/>
                  </a:lnTo>
                  <a:lnTo>
                    <a:pt x="17506" y="60027"/>
                  </a:lnTo>
                  <a:lnTo>
                    <a:pt x="60940" y="60027"/>
                  </a:lnTo>
                  <a:lnTo>
                    <a:pt x="60940" y="43282"/>
                  </a:lnTo>
                  <a:lnTo>
                    <a:pt x="17506" y="43282"/>
                  </a:lnTo>
                  <a:lnTo>
                    <a:pt x="17506" y="0"/>
                  </a:lnTo>
                  <a:lnTo>
                    <a:pt x="0" y="0"/>
                  </a:lnTo>
                  <a:lnTo>
                    <a:pt x="0" y="106661"/>
                  </a:lnTo>
                  <a:close/>
                </a:path>
              </a:pathLst>
            </a:custGeom>
          </p:spPr>
        </p:pic>
        <p:pic>
          <p:nvPicPr>
            <p:cNvPr id="417" name="Picture 416">
              <a:extLst>
                <a:ext uri="{FF2B5EF4-FFF2-40B4-BE49-F238E27FC236}">
                  <a16:creationId xmlns:a16="http://schemas.microsoft.com/office/drawing/2014/main" id="{8F7FBC5B-3DDE-3D35-FC9B-E81B3D002600}"/>
                </a:ext>
              </a:extLst>
            </p:cNvPr>
            <p:cNvPicPr>
              <a:picLocks noChangeAspect="1"/>
            </p:cNvPicPr>
            <p:nvPr/>
          </p:nvPicPr>
          <p:blipFill>
            <a:blip r:embed="rId10" cstate="email">
              <a:extLst>
                <a:ext uri="{28A0092B-C50C-407E-A947-70E740481C1C}">
                  <a14:useLocalDpi xmlns:a14="http://schemas.microsoft.com/office/drawing/2010/main" val="0"/>
                </a:ext>
              </a:extLst>
            </a:blip>
            <a:srcRect l="67224" t="31668" r="29128" b="39645"/>
            <a:stretch>
              <a:fillRect/>
            </a:stretch>
          </p:blipFill>
          <p:spPr>
            <a:xfrm flipV="1">
              <a:off x="-1624721" y="1341078"/>
              <a:ext cx="79990" cy="106661"/>
            </a:xfrm>
            <a:custGeom>
              <a:avLst/>
              <a:gdLst/>
              <a:ahLst/>
              <a:cxnLst/>
              <a:rect l="l" t="t" r="r" b="b"/>
              <a:pathLst>
                <a:path w="79990" h="106661">
                  <a:moveTo>
                    <a:pt x="0" y="106661"/>
                  </a:moveTo>
                  <a:lnTo>
                    <a:pt x="42664" y="106661"/>
                  </a:lnTo>
                  <a:cubicBezTo>
                    <a:pt x="52271" y="106661"/>
                    <a:pt x="60348" y="103312"/>
                    <a:pt x="66895" y="96615"/>
                  </a:cubicBezTo>
                  <a:cubicBezTo>
                    <a:pt x="73593" y="90067"/>
                    <a:pt x="76943" y="81989"/>
                    <a:pt x="76943" y="72381"/>
                  </a:cubicBezTo>
                  <a:cubicBezTo>
                    <a:pt x="76851" y="65469"/>
                    <a:pt x="74903" y="59245"/>
                    <a:pt x="71100" y="53710"/>
                  </a:cubicBezTo>
                  <a:cubicBezTo>
                    <a:pt x="67296" y="48175"/>
                    <a:pt x="62189" y="44088"/>
                    <a:pt x="55776" y="41450"/>
                  </a:cubicBezTo>
                  <a:lnTo>
                    <a:pt x="79990" y="0"/>
                  </a:lnTo>
                  <a:lnTo>
                    <a:pt x="60806" y="0"/>
                  </a:lnTo>
                  <a:lnTo>
                    <a:pt x="38242" y="38862"/>
                  </a:lnTo>
                  <a:lnTo>
                    <a:pt x="17506" y="38862"/>
                  </a:lnTo>
                  <a:lnTo>
                    <a:pt x="17506" y="0"/>
                  </a:lnTo>
                  <a:lnTo>
                    <a:pt x="0" y="0"/>
                  </a:lnTo>
                  <a:lnTo>
                    <a:pt x="0" y="106661"/>
                  </a:lnTo>
                  <a:close/>
                  <a:moveTo>
                    <a:pt x="17506" y="90221"/>
                  </a:moveTo>
                  <a:lnTo>
                    <a:pt x="17506" y="54541"/>
                  </a:lnTo>
                  <a:lnTo>
                    <a:pt x="42664" y="54541"/>
                  </a:lnTo>
                  <a:cubicBezTo>
                    <a:pt x="47432" y="54664"/>
                    <a:pt x="51390" y="56399"/>
                    <a:pt x="54537" y="59744"/>
                  </a:cubicBezTo>
                  <a:cubicBezTo>
                    <a:pt x="57685" y="63089"/>
                    <a:pt x="59318" y="67301"/>
                    <a:pt x="59435" y="72381"/>
                  </a:cubicBezTo>
                  <a:cubicBezTo>
                    <a:pt x="59318" y="77460"/>
                    <a:pt x="57685" y="81673"/>
                    <a:pt x="54537" y="85018"/>
                  </a:cubicBezTo>
                  <a:cubicBezTo>
                    <a:pt x="51390" y="88363"/>
                    <a:pt x="47432" y="90097"/>
                    <a:pt x="42664" y="90221"/>
                  </a:cubicBezTo>
                  <a:lnTo>
                    <a:pt x="17506" y="90221"/>
                  </a:lnTo>
                  <a:close/>
                </a:path>
              </a:pathLst>
            </a:custGeom>
          </p:spPr>
        </p:pic>
        <p:pic>
          <p:nvPicPr>
            <p:cNvPr id="418" name="Picture 417">
              <a:extLst>
                <a:ext uri="{FF2B5EF4-FFF2-40B4-BE49-F238E27FC236}">
                  <a16:creationId xmlns:a16="http://schemas.microsoft.com/office/drawing/2014/main" id="{8F7FBC5B-3DDE-3D35-FC9B-E81B3D002600}"/>
                </a:ext>
              </a:extLst>
            </p:cNvPr>
            <p:cNvPicPr>
              <a:picLocks noChangeAspect="1"/>
            </p:cNvPicPr>
            <p:nvPr/>
          </p:nvPicPr>
          <p:blipFill>
            <a:blip r:embed="rId10" cstate="email">
              <a:extLst>
                <a:ext uri="{28A0092B-C50C-407E-A947-70E740481C1C}">
                  <a14:useLocalDpi xmlns:a14="http://schemas.microsoft.com/office/drawing/2010/main" val="0"/>
                </a:ext>
              </a:extLst>
            </a:blip>
            <a:srcRect l="71567" t="31668" r="23777" b="39645"/>
            <a:stretch>
              <a:fillRect/>
            </a:stretch>
          </p:blipFill>
          <p:spPr>
            <a:xfrm flipV="1">
              <a:off x="-1529471" y="1341078"/>
              <a:ext cx="102089" cy="106661"/>
            </a:xfrm>
            <a:custGeom>
              <a:avLst/>
              <a:gdLst/>
              <a:ahLst/>
              <a:cxnLst/>
              <a:rect l="l" t="t" r="r" b="b"/>
              <a:pathLst>
                <a:path w="102089" h="106661">
                  <a:moveTo>
                    <a:pt x="0" y="106661"/>
                  </a:moveTo>
                  <a:lnTo>
                    <a:pt x="18878" y="106661"/>
                  </a:lnTo>
                  <a:lnTo>
                    <a:pt x="51044" y="53331"/>
                  </a:lnTo>
                  <a:lnTo>
                    <a:pt x="83362" y="106661"/>
                  </a:lnTo>
                  <a:lnTo>
                    <a:pt x="102089" y="106661"/>
                  </a:lnTo>
                  <a:lnTo>
                    <a:pt x="102089" y="0"/>
                  </a:lnTo>
                  <a:lnTo>
                    <a:pt x="84582" y="0"/>
                  </a:lnTo>
                  <a:lnTo>
                    <a:pt x="84582" y="76034"/>
                  </a:lnTo>
                  <a:lnTo>
                    <a:pt x="52111" y="22399"/>
                  </a:lnTo>
                  <a:lnTo>
                    <a:pt x="49977" y="22399"/>
                  </a:lnTo>
                  <a:lnTo>
                    <a:pt x="17506" y="76187"/>
                  </a:lnTo>
                  <a:lnTo>
                    <a:pt x="17506" y="0"/>
                  </a:lnTo>
                  <a:lnTo>
                    <a:pt x="0" y="0"/>
                  </a:lnTo>
                  <a:lnTo>
                    <a:pt x="0" y="106661"/>
                  </a:lnTo>
                  <a:close/>
                </a:path>
              </a:pathLst>
            </a:custGeom>
          </p:spPr>
        </p:pic>
        <p:pic>
          <p:nvPicPr>
            <p:cNvPr id="419" name="Picture 418">
              <a:extLst>
                <a:ext uri="{FF2B5EF4-FFF2-40B4-BE49-F238E27FC236}">
                  <a16:creationId xmlns:a16="http://schemas.microsoft.com/office/drawing/2014/main" id="{8F7FBC5B-3DDE-3D35-FC9B-E81B3D002600}"/>
                </a:ext>
              </a:extLst>
            </p:cNvPr>
            <p:cNvPicPr>
              <a:picLocks noChangeAspect="1"/>
            </p:cNvPicPr>
            <p:nvPr/>
          </p:nvPicPr>
          <p:blipFill>
            <a:blip r:embed="rId11" cstate="email">
              <a:extLst>
                <a:ext uri="{28A0092B-C50C-407E-A947-70E740481C1C}">
                  <a14:useLocalDpi xmlns:a14="http://schemas.microsoft.com/office/drawing/2010/main" val="0"/>
                </a:ext>
              </a:extLst>
            </a:blip>
            <a:srcRect l="81558" t="31668" r="14724" b="39645"/>
            <a:stretch>
              <a:fillRect/>
            </a:stretch>
          </p:blipFill>
          <p:spPr>
            <a:xfrm flipV="1">
              <a:off x="-1310396" y="1341078"/>
              <a:ext cx="81514" cy="106661"/>
            </a:xfrm>
            <a:custGeom>
              <a:avLst/>
              <a:gdLst/>
              <a:ahLst/>
              <a:cxnLst/>
              <a:rect l="l" t="t" r="r" b="b"/>
              <a:pathLst>
                <a:path w="81514" h="106661">
                  <a:moveTo>
                    <a:pt x="0" y="106661"/>
                  </a:moveTo>
                  <a:lnTo>
                    <a:pt x="13701" y="106661"/>
                  </a:lnTo>
                  <a:lnTo>
                    <a:pt x="64008" y="34284"/>
                  </a:lnTo>
                  <a:lnTo>
                    <a:pt x="64008" y="106661"/>
                  </a:lnTo>
                  <a:lnTo>
                    <a:pt x="81514" y="106661"/>
                  </a:lnTo>
                  <a:lnTo>
                    <a:pt x="81514" y="0"/>
                  </a:lnTo>
                  <a:lnTo>
                    <a:pt x="67813" y="0"/>
                  </a:lnTo>
                  <a:lnTo>
                    <a:pt x="17506" y="72377"/>
                  </a:lnTo>
                  <a:lnTo>
                    <a:pt x="17506" y="0"/>
                  </a:lnTo>
                  <a:lnTo>
                    <a:pt x="0" y="0"/>
                  </a:lnTo>
                  <a:lnTo>
                    <a:pt x="0" y="106661"/>
                  </a:lnTo>
                  <a:close/>
                </a:path>
              </a:pathLst>
            </a:custGeom>
          </p:spPr>
        </p:pic>
        <p:pic>
          <p:nvPicPr>
            <p:cNvPr id="420" name="Picture 419">
              <a:extLst>
                <a:ext uri="{FF2B5EF4-FFF2-40B4-BE49-F238E27FC236}">
                  <a16:creationId xmlns:a16="http://schemas.microsoft.com/office/drawing/2014/main" id="{8F7FBC5B-3DDE-3D35-FC9B-E81B3D002600}"/>
                </a:ext>
              </a:extLst>
            </p:cNvPr>
            <p:cNvPicPr>
              <a:picLocks noChangeAspect="1"/>
            </p:cNvPicPr>
            <p:nvPr/>
          </p:nvPicPr>
          <p:blipFill>
            <a:blip r:embed="rId13" cstate="email">
              <a:extLst>
                <a:ext uri="{28A0092B-C50C-407E-A947-70E740481C1C}">
                  <a14:useLocalDpi xmlns:a14="http://schemas.microsoft.com/office/drawing/2010/main" val="0"/>
                </a:ext>
              </a:extLst>
            </a:blip>
            <a:srcRect l="91549" t="31668" r="5498" b="39645"/>
            <a:stretch>
              <a:fillRect/>
            </a:stretch>
          </p:blipFill>
          <p:spPr>
            <a:xfrm flipV="1">
              <a:off x="-1091321" y="1341078"/>
              <a:ext cx="64751" cy="106661"/>
            </a:xfrm>
            <a:custGeom>
              <a:avLst/>
              <a:gdLst/>
              <a:ahLst/>
              <a:cxnLst/>
              <a:rect l="l" t="t" r="r" b="b"/>
              <a:pathLst>
                <a:path w="64751" h="106661">
                  <a:moveTo>
                    <a:pt x="0" y="106661"/>
                  </a:moveTo>
                  <a:lnTo>
                    <a:pt x="63989" y="106661"/>
                  </a:lnTo>
                  <a:lnTo>
                    <a:pt x="63989" y="89916"/>
                  </a:lnTo>
                  <a:lnTo>
                    <a:pt x="17506" y="89916"/>
                  </a:lnTo>
                  <a:lnTo>
                    <a:pt x="17506" y="62161"/>
                  </a:lnTo>
                  <a:lnTo>
                    <a:pt x="60178" y="62161"/>
                  </a:lnTo>
                  <a:lnTo>
                    <a:pt x="60178" y="45568"/>
                  </a:lnTo>
                  <a:lnTo>
                    <a:pt x="17506" y="45568"/>
                  </a:lnTo>
                  <a:lnTo>
                    <a:pt x="17506" y="16745"/>
                  </a:lnTo>
                  <a:lnTo>
                    <a:pt x="64751" y="16745"/>
                  </a:lnTo>
                  <a:lnTo>
                    <a:pt x="64751" y="0"/>
                  </a:lnTo>
                  <a:lnTo>
                    <a:pt x="0" y="0"/>
                  </a:lnTo>
                  <a:lnTo>
                    <a:pt x="0" y="106661"/>
                  </a:lnTo>
                  <a:close/>
                </a:path>
              </a:pathLst>
            </a:custGeom>
          </p:spPr>
        </p:pic>
      </p:grpSp>
      <p:grpSp>
        <p:nvGrpSpPr>
          <p:cNvPr id="421" name="Group 420"/>
          <p:cNvGrpSpPr/>
          <p:nvPr/>
        </p:nvGrpSpPr>
        <p:grpSpPr>
          <a:xfrm>
            <a:off x="5377522" y="3825485"/>
            <a:ext cx="3298100" cy="110626"/>
            <a:chOff x="3333167" y="-681012"/>
            <a:chExt cx="3298100" cy="110626"/>
          </a:xfrm>
        </p:grpSpPr>
        <p:pic>
          <p:nvPicPr>
            <p:cNvPr id="422" name="Picture 421">
              <a:extLst>
                <a:ext uri="{FF2B5EF4-FFF2-40B4-BE49-F238E27FC236}">
                  <a16:creationId xmlns:a16="http://schemas.microsoft.com/office/drawing/2014/main" id="{8F7FBC5B-3DDE-3D35-FC9B-E81B3D002600}"/>
                </a:ext>
              </a:extLst>
            </p:cNvPr>
            <p:cNvPicPr>
              <a:picLocks noChangeAspect="1"/>
            </p:cNvPicPr>
            <p:nvPr/>
          </p:nvPicPr>
          <p:blipFill>
            <a:blip r:embed="rId15" cstate="email">
              <a:extLst>
                <a:ext uri="{28A0092B-C50C-407E-A947-70E740481C1C}">
                  <a14:useLocalDpi xmlns:a14="http://schemas.microsoft.com/office/drawing/2010/main" val="0"/>
                </a:ext>
              </a:extLst>
            </a:blip>
            <a:srcRect l="3613" t="31135" r="93251" b="39112"/>
            <a:stretch>
              <a:fillRect/>
            </a:stretch>
          </p:blipFill>
          <p:spPr>
            <a:xfrm flipV="1">
              <a:off x="3333167" y="-681011"/>
              <a:ext cx="109099" cy="110625"/>
            </a:xfrm>
            <a:custGeom>
              <a:avLst/>
              <a:gdLst/>
              <a:ahLst/>
              <a:cxnLst/>
              <a:rect l="l" t="t" r="r" b="b"/>
              <a:pathLst>
                <a:path w="109099" h="110625">
                  <a:moveTo>
                    <a:pt x="55911" y="110625"/>
                  </a:moveTo>
                  <a:cubicBezTo>
                    <a:pt x="66011" y="110533"/>
                    <a:pt x="75111" y="108243"/>
                    <a:pt x="83210" y="103754"/>
                  </a:cubicBezTo>
                  <a:cubicBezTo>
                    <a:pt x="91310" y="99265"/>
                    <a:pt x="97704" y="93127"/>
                    <a:pt x="102393" y="85341"/>
                  </a:cubicBezTo>
                  <a:lnTo>
                    <a:pt x="87306" y="76650"/>
                  </a:lnTo>
                  <a:cubicBezTo>
                    <a:pt x="84398" y="81824"/>
                    <a:pt x="80194" y="85922"/>
                    <a:pt x="74695" y="88943"/>
                  </a:cubicBezTo>
                  <a:cubicBezTo>
                    <a:pt x="69196" y="91964"/>
                    <a:pt x="62935" y="93508"/>
                    <a:pt x="55911" y="93575"/>
                  </a:cubicBezTo>
                  <a:cubicBezTo>
                    <a:pt x="50342" y="93575"/>
                    <a:pt x="45250" y="92660"/>
                    <a:pt x="40633" y="90830"/>
                  </a:cubicBezTo>
                  <a:cubicBezTo>
                    <a:pt x="36017" y="89000"/>
                    <a:pt x="31915" y="86256"/>
                    <a:pt x="28327" y="82596"/>
                  </a:cubicBezTo>
                  <a:cubicBezTo>
                    <a:pt x="21139" y="75277"/>
                    <a:pt x="17532" y="66129"/>
                    <a:pt x="17507" y="55153"/>
                  </a:cubicBezTo>
                  <a:cubicBezTo>
                    <a:pt x="17510" y="49670"/>
                    <a:pt x="18418" y="44651"/>
                    <a:pt x="20231" y="40095"/>
                  </a:cubicBezTo>
                  <a:cubicBezTo>
                    <a:pt x="22044" y="35539"/>
                    <a:pt x="24742" y="31468"/>
                    <a:pt x="28327" y="27880"/>
                  </a:cubicBezTo>
                  <a:cubicBezTo>
                    <a:pt x="31988" y="24293"/>
                    <a:pt x="36211" y="21592"/>
                    <a:pt x="40995" y="19777"/>
                  </a:cubicBezTo>
                  <a:cubicBezTo>
                    <a:pt x="45780" y="17963"/>
                    <a:pt x="51108" y="17054"/>
                    <a:pt x="56978" y="17051"/>
                  </a:cubicBezTo>
                  <a:cubicBezTo>
                    <a:pt x="66481" y="17143"/>
                    <a:pt x="74184" y="19361"/>
                    <a:pt x="80086" y="23705"/>
                  </a:cubicBezTo>
                  <a:cubicBezTo>
                    <a:pt x="85988" y="28048"/>
                    <a:pt x="89766" y="33965"/>
                    <a:pt x="91421" y="41454"/>
                  </a:cubicBezTo>
                  <a:lnTo>
                    <a:pt x="55759" y="41454"/>
                  </a:lnTo>
                  <a:lnTo>
                    <a:pt x="55759" y="57132"/>
                  </a:lnTo>
                  <a:lnTo>
                    <a:pt x="109099" y="57132"/>
                  </a:lnTo>
                  <a:lnTo>
                    <a:pt x="109099" y="49826"/>
                  </a:lnTo>
                  <a:cubicBezTo>
                    <a:pt x="109096" y="42510"/>
                    <a:pt x="107883" y="35849"/>
                    <a:pt x="105460" y="29842"/>
                  </a:cubicBezTo>
                  <a:cubicBezTo>
                    <a:pt x="103038" y="23836"/>
                    <a:pt x="99425" y="18507"/>
                    <a:pt x="94621" y="13854"/>
                  </a:cubicBezTo>
                  <a:cubicBezTo>
                    <a:pt x="84994" y="4594"/>
                    <a:pt x="72396" y="-24"/>
                    <a:pt x="56826" y="1"/>
                  </a:cubicBezTo>
                  <a:cubicBezTo>
                    <a:pt x="40392" y="1"/>
                    <a:pt x="26778" y="5329"/>
                    <a:pt x="15984" y="15986"/>
                  </a:cubicBezTo>
                  <a:cubicBezTo>
                    <a:pt x="5328" y="26665"/>
                    <a:pt x="0" y="39771"/>
                    <a:pt x="0" y="55306"/>
                  </a:cubicBezTo>
                  <a:cubicBezTo>
                    <a:pt x="0" y="63008"/>
                    <a:pt x="1332" y="70129"/>
                    <a:pt x="3996" y="76669"/>
                  </a:cubicBezTo>
                  <a:cubicBezTo>
                    <a:pt x="6660" y="83209"/>
                    <a:pt x="10656" y="89149"/>
                    <a:pt x="15984" y="94488"/>
                  </a:cubicBezTo>
                  <a:cubicBezTo>
                    <a:pt x="26778" y="105271"/>
                    <a:pt x="40087" y="110650"/>
                    <a:pt x="55911" y="110625"/>
                  </a:cubicBezTo>
                  <a:close/>
                </a:path>
              </a:pathLst>
            </a:custGeom>
          </p:spPr>
        </p:pic>
        <p:pic>
          <p:nvPicPr>
            <p:cNvPr id="423" name="Picture 422">
              <a:extLst>
                <a:ext uri="{FF2B5EF4-FFF2-40B4-BE49-F238E27FC236}">
                  <a16:creationId xmlns:a16="http://schemas.microsoft.com/office/drawing/2014/main" id="{8F7FBC5B-3DDE-3D35-FC9B-E81B3D002600}"/>
                </a:ext>
              </a:extLst>
            </p:cNvPr>
            <p:cNvPicPr>
              <a:picLocks noChangeAspect="1"/>
            </p:cNvPicPr>
            <p:nvPr/>
          </p:nvPicPr>
          <p:blipFill>
            <a:blip r:embed="rId16" cstate="email">
              <a:extLst>
                <a:ext uri="{28A0092B-C50C-407E-A947-70E740481C1C}">
                  <a14:useLocalDpi xmlns:a14="http://schemas.microsoft.com/office/drawing/2010/main" val="0"/>
                </a:ext>
              </a:extLst>
            </a:blip>
            <a:srcRect l="9910" t="31136" r="86911" b="39112"/>
            <a:stretch>
              <a:fillRect/>
            </a:stretch>
          </p:blipFill>
          <p:spPr>
            <a:xfrm flipV="1">
              <a:off x="3552242" y="-681012"/>
              <a:ext cx="110623" cy="110624"/>
            </a:xfrm>
            <a:custGeom>
              <a:avLst/>
              <a:gdLst/>
              <a:ahLst/>
              <a:cxnLst/>
              <a:rect l="l" t="t" r="r" b="b"/>
              <a:pathLst>
                <a:path w="110623" h="110624">
                  <a:moveTo>
                    <a:pt x="55312" y="110624"/>
                  </a:moveTo>
                  <a:cubicBezTo>
                    <a:pt x="63013" y="110627"/>
                    <a:pt x="70133" y="109289"/>
                    <a:pt x="76672" y="106609"/>
                  </a:cubicBezTo>
                  <a:cubicBezTo>
                    <a:pt x="83211" y="103929"/>
                    <a:pt x="89149" y="99888"/>
                    <a:pt x="94486" y="94487"/>
                  </a:cubicBezTo>
                  <a:cubicBezTo>
                    <a:pt x="99887" y="89149"/>
                    <a:pt x="103928" y="83211"/>
                    <a:pt x="106608" y="76672"/>
                  </a:cubicBezTo>
                  <a:cubicBezTo>
                    <a:pt x="109288" y="70133"/>
                    <a:pt x="110626" y="63013"/>
                    <a:pt x="110623" y="55312"/>
                  </a:cubicBezTo>
                  <a:cubicBezTo>
                    <a:pt x="110648" y="39915"/>
                    <a:pt x="105269" y="26806"/>
                    <a:pt x="94486" y="15985"/>
                  </a:cubicBezTo>
                  <a:cubicBezTo>
                    <a:pt x="89149" y="10656"/>
                    <a:pt x="83211" y="6660"/>
                    <a:pt x="76672" y="3996"/>
                  </a:cubicBezTo>
                  <a:cubicBezTo>
                    <a:pt x="70133" y="1332"/>
                    <a:pt x="63013" y="0"/>
                    <a:pt x="55312" y="0"/>
                  </a:cubicBezTo>
                  <a:cubicBezTo>
                    <a:pt x="39915" y="0"/>
                    <a:pt x="26806" y="5328"/>
                    <a:pt x="15984" y="15985"/>
                  </a:cubicBezTo>
                  <a:cubicBezTo>
                    <a:pt x="5328" y="26806"/>
                    <a:pt x="0" y="39915"/>
                    <a:pt x="0" y="55312"/>
                  </a:cubicBezTo>
                  <a:cubicBezTo>
                    <a:pt x="0" y="63013"/>
                    <a:pt x="1332" y="70133"/>
                    <a:pt x="3996" y="76672"/>
                  </a:cubicBezTo>
                  <a:cubicBezTo>
                    <a:pt x="6660" y="83211"/>
                    <a:pt x="10656" y="89149"/>
                    <a:pt x="15984" y="94487"/>
                  </a:cubicBezTo>
                  <a:cubicBezTo>
                    <a:pt x="26806" y="105270"/>
                    <a:pt x="39915" y="110649"/>
                    <a:pt x="55312" y="110624"/>
                  </a:cubicBezTo>
                  <a:close/>
                  <a:moveTo>
                    <a:pt x="55312" y="93574"/>
                  </a:moveTo>
                  <a:cubicBezTo>
                    <a:pt x="44641" y="93574"/>
                    <a:pt x="35647" y="89915"/>
                    <a:pt x="28330" y="82598"/>
                  </a:cubicBezTo>
                  <a:cubicBezTo>
                    <a:pt x="24744" y="79013"/>
                    <a:pt x="22045" y="74941"/>
                    <a:pt x="20231" y="70384"/>
                  </a:cubicBezTo>
                  <a:cubicBezTo>
                    <a:pt x="18418" y="65827"/>
                    <a:pt x="17510" y="60803"/>
                    <a:pt x="17507" y="55312"/>
                  </a:cubicBezTo>
                  <a:cubicBezTo>
                    <a:pt x="17510" y="49824"/>
                    <a:pt x="18418" y="44794"/>
                    <a:pt x="20231" y="40221"/>
                  </a:cubicBezTo>
                  <a:cubicBezTo>
                    <a:pt x="22045" y="35647"/>
                    <a:pt x="24744" y="31532"/>
                    <a:pt x="28330" y="27873"/>
                  </a:cubicBezTo>
                  <a:cubicBezTo>
                    <a:pt x="31988" y="24288"/>
                    <a:pt x="36066" y="21588"/>
                    <a:pt x="40563" y="19775"/>
                  </a:cubicBezTo>
                  <a:cubicBezTo>
                    <a:pt x="45060" y="17962"/>
                    <a:pt x="49976" y="17053"/>
                    <a:pt x="55312" y="17050"/>
                  </a:cubicBezTo>
                  <a:cubicBezTo>
                    <a:pt x="60650" y="17053"/>
                    <a:pt x="65560" y="17962"/>
                    <a:pt x="70041" y="19775"/>
                  </a:cubicBezTo>
                  <a:cubicBezTo>
                    <a:pt x="74522" y="21588"/>
                    <a:pt x="78555" y="24288"/>
                    <a:pt x="82141" y="27873"/>
                  </a:cubicBezTo>
                  <a:cubicBezTo>
                    <a:pt x="89458" y="35190"/>
                    <a:pt x="93116" y="44336"/>
                    <a:pt x="93116" y="55312"/>
                  </a:cubicBezTo>
                  <a:cubicBezTo>
                    <a:pt x="93116" y="60803"/>
                    <a:pt x="92202" y="65827"/>
                    <a:pt x="90372" y="70384"/>
                  </a:cubicBezTo>
                  <a:cubicBezTo>
                    <a:pt x="88543" y="74941"/>
                    <a:pt x="85800" y="79013"/>
                    <a:pt x="82141" y="82598"/>
                  </a:cubicBezTo>
                  <a:cubicBezTo>
                    <a:pt x="78555" y="86257"/>
                    <a:pt x="74522" y="89001"/>
                    <a:pt x="70041" y="90830"/>
                  </a:cubicBezTo>
                  <a:cubicBezTo>
                    <a:pt x="65560" y="92659"/>
                    <a:pt x="60650" y="93574"/>
                    <a:pt x="55312" y="93574"/>
                  </a:cubicBezTo>
                  <a:close/>
                </a:path>
              </a:pathLst>
            </a:custGeom>
          </p:spPr>
        </p:pic>
        <p:pic>
          <p:nvPicPr>
            <p:cNvPr id="424" name="Picture 423">
              <a:extLst>
                <a:ext uri="{FF2B5EF4-FFF2-40B4-BE49-F238E27FC236}">
                  <a16:creationId xmlns:a16="http://schemas.microsoft.com/office/drawing/2014/main" id="{8F7FBC5B-3DDE-3D35-FC9B-E81B3D002600}"/>
                </a:ext>
              </a:extLst>
            </p:cNvPr>
            <p:cNvPicPr>
              <a:picLocks noChangeAspect="1"/>
            </p:cNvPicPr>
            <p:nvPr/>
          </p:nvPicPr>
          <p:blipFill>
            <a:blip r:embed="rId17" cstate="email">
              <a:extLst>
                <a:ext uri="{28A0092B-C50C-407E-A947-70E740481C1C}">
                  <a14:useLocalDpi xmlns:a14="http://schemas.microsoft.com/office/drawing/2010/main" val="0"/>
                </a:ext>
              </a:extLst>
            </a:blip>
            <a:srcRect l="24145" t="31136" r="72676" b="39112"/>
            <a:stretch>
              <a:fillRect/>
            </a:stretch>
          </p:blipFill>
          <p:spPr>
            <a:xfrm flipV="1">
              <a:off x="4047542" y="-681012"/>
              <a:ext cx="110623" cy="110624"/>
            </a:xfrm>
            <a:custGeom>
              <a:avLst/>
              <a:gdLst/>
              <a:ahLst/>
              <a:cxnLst/>
              <a:rect l="l" t="t" r="r" b="b"/>
              <a:pathLst>
                <a:path w="110623" h="110624">
                  <a:moveTo>
                    <a:pt x="55312" y="110624"/>
                  </a:moveTo>
                  <a:cubicBezTo>
                    <a:pt x="63013" y="110627"/>
                    <a:pt x="70133" y="109289"/>
                    <a:pt x="76672" y="106609"/>
                  </a:cubicBezTo>
                  <a:cubicBezTo>
                    <a:pt x="83211" y="103929"/>
                    <a:pt x="89149" y="99888"/>
                    <a:pt x="94486" y="94487"/>
                  </a:cubicBezTo>
                  <a:cubicBezTo>
                    <a:pt x="99887" y="89149"/>
                    <a:pt x="103928" y="83211"/>
                    <a:pt x="106608" y="76672"/>
                  </a:cubicBezTo>
                  <a:cubicBezTo>
                    <a:pt x="109288" y="70133"/>
                    <a:pt x="110626" y="63013"/>
                    <a:pt x="110623" y="55312"/>
                  </a:cubicBezTo>
                  <a:cubicBezTo>
                    <a:pt x="110648" y="39915"/>
                    <a:pt x="105269" y="26806"/>
                    <a:pt x="94486" y="15985"/>
                  </a:cubicBezTo>
                  <a:cubicBezTo>
                    <a:pt x="89149" y="10656"/>
                    <a:pt x="83211" y="6660"/>
                    <a:pt x="76672" y="3996"/>
                  </a:cubicBezTo>
                  <a:cubicBezTo>
                    <a:pt x="70133" y="1332"/>
                    <a:pt x="63013" y="0"/>
                    <a:pt x="55312" y="0"/>
                  </a:cubicBezTo>
                  <a:cubicBezTo>
                    <a:pt x="39915" y="0"/>
                    <a:pt x="26806" y="5328"/>
                    <a:pt x="15984" y="15985"/>
                  </a:cubicBezTo>
                  <a:cubicBezTo>
                    <a:pt x="5328" y="26806"/>
                    <a:pt x="0" y="39915"/>
                    <a:pt x="0" y="55312"/>
                  </a:cubicBezTo>
                  <a:cubicBezTo>
                    <a:pt x="0" y="63013"/>
                    <a:pt x="1332" y="70133"/>
                    <a:pt x="3996" y="76672"/>
                  </a:cubicBezTo>
                  <a:cubicBezTo>
                    <a:pt x="6660" y="83211"/>
                    <a:pt x="10656" y="89149"/>
                    <a:pt x="15984" y="94487"/>
                  </a:cubicBezTo>
                  <a:cubicBezTo>
                    <a:pt x="26806" y="105270"/>
                    <a:pt x="39915" y="110649"/>
                    <a:pt x="55312" y="110624"/>
                  </a:cubicBezTo>
                  <a:close/>
                  <a:moveTo>
                    <a:pt x="55312" y="93574"/>
                  </a:moveTo>
                  <a:cubicBezTo>
                    <a:pt x="44641" y="93574"/>
                    <a:pt x="35647" y="89915"/>
                    <a:pt x="28330" y="82598"/>
                  </a:cubicBezTo>
                  <a:cubicBezTo>
                    <a:pt x="24744" y="79013"/>
                    <a:pt x="22045" y="74941"/>
                    <a:pt x="20232" y="70384"/>
                  </a:cubicBezTo>
                  <a:cubicBezTo>
                    <a:pt x="18418" y="65827"/>
                    <a:pt x="17510" y="60803"/>
                    <a:pt x="17507" y="55312"/>
                  </a:cubicBezTo>
                  <a:cubicBezTo>
                    <a:pt x="17510" y="49824"/>
                    <a:pt x="18418" y="44794"/>
                    <a:pt x="20232" y="40221"/>
                  </a:cubicBezTo>
                  <a:cubicBezTo>
                    <a:pt x="22045" y="35647"/>
                    <a:pt x="24744" y="31532"/>
                    <a:pt x="28330" y="27873"/>
                  </a:cubicBezTo>
                  <a:cubicBezTo>
                    <a:pt x="31988" y="24288"/>
                    <a:pt x="36066" y="21588"/>
                    <a:pt x="40563" y="19775"/>
                  </a:cubicBezTo>
                  <a:cubicBezTo>
                    <a:pt x="45060" y="17962"/>
                    <a:pt x="49976" y="17053"/>
                    <a:pt x="55312" y="17050"/>
                  </a:cubicBezTo>
                  <a:cubicBezTo>
                    <a:pt x="60650" y="17053"/>
                    <a:pt x="65560" y="17962"/>
                    <a:pt x="70041" y="19775"/>
                  </a:cubicBezTo>
                  <a:cubicBezTo>
                    <a:pt x="74522" y="21588"/>
                    <a:pt x="78555" y="24288"/>
                    <a:pt x="82141" y="27873"/>
                  </a:cubicBezTo>
                  <a:cubicBezTo>
                    <a:pt x="89458" y="35190"/>
                    <a:pt x="93116" y="44336"/>
                    <a:pt x="93116" y="55312"/>
                  </a:cubicBezTo>
                  <a:cubicBezTo>
                    <a:pt x="93116" y="60803"/>
                    <a:pt x="92201" y="65827"/>
                    <a:pt x="90372" y="70384"/>
                  </a:cubicBezTo>
                  <a:cubicBezTo>
                    <a:pt x="88543" y="74941"/>
                    <a:pt x="85800" y="79013"/>
                    <a:pt x="82141" y="82598"/>
                  </a:cubicBezTo>
                  <a:cubicBezTo>
                    <a:pt x="78555" y="86257"/>
                    <a:pt x="74522" y="89001"/>
                    <a:pt x="70041" y="90830"/>
                  </a:cubicBezTo>
                  <a:cubicBezTo>
                    <a:pt x="65560" y="92659"/>
                    <a:pt x="60650" y="93574"/>
                    <a:pt x="55312" y="93574"/>
                  </a:cubicBezTo>
                  <a:close/>
                </a:path>
              </a:pathLst>
            </a:custGeom>
          </p:spPr>
        </p:pic>
        <p:pic>
          <p:nvPicPr>
            <p:cNvPr id="425" name="Picture 424">
              <a:extLst>
                <a:ext uri="{FF2B5EF4-FFF2-40B4-BE49-F238E27FC236}">
                  <a16:creationId xmlns:a16="http://schemas.microsoft.com/office/drawing/2014/main" id="{8F7FBC5B-3DDE-3D35-FC9B-E81B3D002600}"/>
                </a:ext>
              </a:extLst>
            </p:cNvPr>
            <p:cNvPicPr>
              <a:picLocks noChangeAspect="1"/>
            </p:cNvPicPr>
            <p:nvPr/>
          </p:nvPicPr>
          <p:blipFill>
            <a:blip r:embed="rId15" cstate="email">
              <a:extLst>
                <a:ext uri="{28A0092B-C50C-407E-A947-70E740481C1C}">
                  <a14:useLocalDpi xmlns:a14="http://schemas.microsoft.com/office/drawing/2010/main" val="0"/>
                </a:ext>
              </a:extLst>
            </a:blip>
            <a:srcRect l="77527" t="31135" r="19338" b="39112"/>
            <a:stretch>
              <a:fillRect/>
            </a:stretch>
          </p:blipFill>
          <p:spPr>
            <a:xfrm flipV="1">
              <a:off x="5904917" y="-681011"/>
              <a:ext cx="109099" cy="110625"/>
            </a:xfrm>
            <a:custGeom>
              <a:avLst/>
              <a:gdLst/>
              <a:ahLst/>
              <a:cxnLst/>
              <a:rect l="l" t="t" r="r" b="b"/>
              <a:pathLst>
                <a:path w="109099" h="110625">
                  <a:moveTo>
                    <a:pt x="55911" y="110625"/>
                  </a:moveTo>
                  <a:cubicBezTo>
                    <a:pt x="66011" y="110533"/>
                    <a:pt x="75111" y="108243"/>
                    <a:pt x="83210" y="103754"/>
                  </a:cubicBezTo>
                  <a:cubicBezTo>
                    <a:pt x="91309" y="99265"/>
                    <a:pt x="97704" y="93127"/>
                    <a:pt x="102394" y="85341"/>
                  </a:cubicBezTo>
                  <a:lnTo>
                    <a:pt x="87306" y="76650"/>
                  </a:lnTo>
                  <a:cubicBezTo>
                    <a:pt x="84398" y="81824"/>
                    <a:pt x="80194" y="85922"/>
                    <a:pt x="74695" y="88943"/>
                  </a:cubicBezTo>
                  <a:cubicBezTo>
                    <a:pt x="69196" y="91964"/>
                    <a:pt x="62935" y="93508"/>
                    <a:pt x="55911" y="93575"/>
                  </a:cubicBezTo>
                  <a:cubicBezTo>
                    <a:pt x="50342" y="93575"/>
                    <a:pt x="45250" y="92660"/>
                    <a:pt x="40633" y="90830"/>
                  </a:cubicBezTo>
                  <a:cubicBezTo>
                    <a:pt x="36017" y="89000"/>
                    <a:pt x="31915" y="86256"/>
                    <a:pt x="28327" y="82596"/>
                  </a:cubicBezTo>
                  <a:cubicBezTo>
                    <a:pt x="21139" y="75277"/>
                    <a:pt x="17532" y="66129"/>
                    <a:pt x="17507" y="55153"/>
                  </a:cubicBezTo>
                  <a:cubicBezTo>
                    <a:pt x="17510" y="49670"/>
                    <a:pt x="18418" y="44651"/>
                    <a:pt x="20231" y="40095"/>
                  </a:cubicBezTo>
                  <a:cubicBezTo>
                    <a:pt x="22044" y="35539"/>
                    <a:pt x="24742" y="31468"/>
                    <a:pt x="28327" y="27880"/>
                  </a:cubicBezTo>
                  <a:cubicBezTo>
                    <a:pt x="31988" y="24293"/>
                    <a:pt x="36211" y="21592"/>
                    <a:pt x="40995" y="19777"/>
                  </a:cubicBezTo>
                  <a:cubicBezTo>
                    <a:pt x="45780" y="17963"/>
                    <a:pt x="51108" y="17054"/>
                    <a:pt x="56978" y="17051"/>
                  </a:cubicBezTo>
                  <a:cubicBezTo>
                    <a:pt x="66481" y="17143"/>
                    <a:pt x="74184" y="19361"/>
                    <a:pt x="80086" y="23705"/>
                  </a:cubicBezTo>
                  <a:cubicBezTo>
                    <a:pt x="85988" y="28048"/>
                    <a:pt x="89766" y="33965"/>
                    <a:pt x="91421" y="41454"/>
                  </a:cubicBezTo>
                  <a:lnTo>
                    <a:pt x="55759" y="41454"/>
                  </a:lnTo>
                  <a:lnTo>
                    <a:pt x="55759" y="57132"/>
                  </a:lnTo>
                  <a:lnTo>
                    <a:pt x="109099" y="57132"/>
                  </a:lnTo>
                  <a:lnTo>
                    <a:pt x="109099" y="49826"/>
                  </a:lnTo>
                  <a:cubicBezTo>
                    <a:pt x="109096" y="42510"/>
                    <a:pt x="107883" y="35849"/>
                    <a:pt x="105460" y="29842"/>
                  </a:cubicBezTo>
                  <a:cubicBezTo>
                    <a:pt x="103038" y="23836"/>
                    <a:pt x="99425" y="18507"/>
                    <a:pt x="94621" y="13854"/>
                  </a:cubicBezTo>
                  <a:cubicBezTo>
                    <a:pt x="84994" y="4594"/>
                    <a:pt x="72396" y="-24"/>
                    <a:pt x="56826" y="1"/>
                  </a:cubicBezTo>
                  <a:cubicBezTo>
                    <a:pt x="40392" y="1"/>
                    <a:pt x="26778" y="5329"/>
                    <a:pt x="15984" y="15986"/>
                  </a:cubicBezTo>
                  <a:cubicBezTo>
                    <a:pt x="5328" y="26665"/>
                    <a:pt x="0" y="39771"/>
                    <a:pt x="0" y="55306"/>
                  </a:cubicBezTo>
                  <a:cubicBezTo>
                    <a:pt x="0" y="63008"/>
                    <a:pt x="1332" y="70129"/>
                    <a:pt x="3996" y="76669"/>
                  </a:cubicBezTo>
                  <a:cubicBezTo>
                    <a:pt x="6660" y="83209"/>
                    <a:pt x="10656" y="89149"/>
                    <a:pt x="15984" y="94488"/>
                  </a:cubicBezTo>
                  <a:cubicBezTo>
                    <a:pt x="26778" y="105271"/>
                    <a:pt x="40087" y="110650"/>
                    <a:pt x="55911" y="110625"/>
                  </a:cubicBezTo>
                  <a:close/>
                </a:path>
              </a:pathLst>
            </a:custGeom>
          </p:spPr>
        </p:pic>
        <p:pic>
          <p:nvPicPr>
            <p:cNvPr id="426" name="Picture 425">
              <a:extLst>
                <a:ext uri="{FF2B5EF4-FFF2-40B4-BE49-F238E27FC236}">
                  <a16:creationId xmlns:a16="http://schemas.microsoft.com/office/drawing/2014/main" id="{8F7FBC5B-3DDE-3D35-FC9B-E81B3D002600}"/>
                </a:ext>
              </a:extLst>
            </p:cNvPr>
            <p:cNvPicPr>
              <a:picLocks noChangeAspect="1"/>
            </p:cNvPicPr>
            <p:nvPr/>
          </p:nvPicPr>
          <p:blipFill>
            <a:blip r:embed="rId18" cstate="email">
              <a:extLst>
                <a:ext uri="{28A0092B-C50C-407E-A947-70E740481C1C}">
                  <a14:useLocalDpi xmlns:a14="http://schemas.microsoft.com/office/drawing/2010/main" val="0"/>
                </a:ext>
              </a:extLst>
            </a:blip>
            <a:srcRect l="81898" t="31135" r="15833" b="39112"/>
            <a:stretch>
              <a:fillRect/>
            </a:stretch>
          </p:blipFill>
          <p:spPr>
            <a:xfrm flipV="1">
              <a:off x="6057012" y="-681011"/>
              <a:ext cx="78955" cy="110625"/>
            </a:xfrm>
            <a:custGeom>
              <a:avLst/>
              <a:gdLst/>
              <a:ahLst/>
              <a:cxnLst/>
              <a:rect l="l" t="t" r="r" b="b"/>
              <a:pathLst>
                <a:path w="78955" h="110625">
                  <a:moveTo>
                    <a:pt x="38699" y="110625"/>
                  </a:moveTo>
                  <a:cubicBezTo>
                    <a:pt x="47291" y="110561"/>
                    <a:pt x="54766" y="108481"/>
                    <a:pt x="61124" y="104382"/>
                  </a:cubicBezTo>
                  <a:cubicBezTo>
                    <a:pt x="67482" y="100284"/>
                    <a:pt x="72400" y="94547"/>
                    <a:pt x="75879" y="87172"/>
                  </a:cubicBezTo>
                  <a:lnTo>
                    <a:pt x="61112" y="78636"/>
                  </a:lnTo>
                  <a:cubicBezTo>
                    <a:pt x="58901" y="83593"/>
                    <a:pt x="55928" y="87322"/>
                    <a:pt x="52193" y="89821"/>
                  </a:cubicBezTo>
                  <a:cubicBezTo>
                    <a:pt x="48457" y="92320"/>
                    <a:pt x="43959" y="93572"/>
                    <a:pt x="38699" y="93575"/>
                  </a:cubicBezTo>
                  <a:cubicBezTo>
                    <a:pt x="33530" y="93527"/>
                    <a:pt x="29458" y="92327"/>
                    <a:pt x="26482" y="89973"/>
                  </a:cubicBezTo>
                  <a:cubicBezTo>
                    <a:pt x="23505" y="87620"/>
                    <a:pt x="21987" y="84400"/>
                    <a:pt x="21926" y="80313"/>
                  </a:cubicBezTo>
                  <a:cubicBezTo>
                    <a:pt x="21803" y="76467"/>
                    <a:pt x="23346" y="73335"/>
                    <a:pt x="26558" y="70919"/>
                  </a:cubicBezTo>
                  <a:cubicBezTo>
                    <a:pt x="29769" y="68502"/>
                    <a:pt x="35392" y="66095"/>
                    <a:pt x="43425" y="63697"/>
                  </a:cubicBezTo>
                  <a:cubicBezTo>
                    <a:pt x="45480" y="63017"/>
                    <a:pt x="47240" y="62433"/>
                    <a:pt x="48705" y="61944"/>
                  </a:cubicBezTo>
                  <a:cubicBezTo>
                    <a:pt x="50169" y="61455"/>
                    <a:pt x="51357" y="61023"/>
                    <a:pt x="52269" y="60648"/>
                  </a:cubicBezTo>
                  <a:cubicBezTo>
                    <a:pt x="53257" y="60340"/>
                    <a:pt x="54407" y="59927"/>
                    <a:pt x="55719" y="59410"/>
                  </a:cubicBezTo>
                  <a:cubicBezTo>
                    <a:pt x="57030" y="58892"/>
                    <a:pt x="58523" y="58289"/>
                    <a:pt x="60198" y="57599"/>
                  </a:cubicBezTo>
                  <a:cubicBezTo>
                    <a:pt x="61949" y="56907"/>
                    <a:pt x="63472" y="56196"/>
                    <a:pt x="64766" y="55465"/>
                  </a:cubicBezTo>
                  <a:cubicBezTo>
                    <a:pt x="66060" y="54735"/>
                    <a:pt x="67126" y="54023"/>
                    <a:pt x="67963" y="53331"/>
                  </a:cubicBezTo>
                  <a:cubicBezTo>
                    <a:pt x="70932" y="51121"/>
                    <a:pt x="73558" y="48186"/>
                    <a:pt x="75842" y="44528"/>
                  </a:cubicBezTo>
                  <a:cubicBezTo>
                    <a:pt x="78125" y="40869"/>
                    <a:pt x="79153" y="36487"/>
                    <a:pt x="78924" y="31380"/>
                  </a:cubicBezTo>
                  <a:cubicBezTo>
                    <a:pt x="78924" y="26572"/>
                    <a:pt x="78049" y="22241"/>
                    <a:pt x="76298" y="18388"/>
                  </a:cubicBezTo>
                  <a:cubicBezTo>
                    <a:pt x="74547" y="14535"/>
                    <a:pt x="71921" y="11197"/>
                    <a:pt x="68420" y="8374"/>
                  </a:cubicBezTo>
                  <a:cubicBezTo>
                    <a:pt x="64991" y="5561"/>
                    <a:pt x="60998" y="3461"/>
                    <a:pt x="56441" y="2075"/>
                  </a:cubicBezTo>
                  <a:cubicBezTo>
                    <a:pt x="51884" y="690"/>
                    <a:pt x="46783" y="-2"/>
                    <a:pt x="41138" y="1"/>
                  </a:cubicBezTo>
                  <a:cubicBezTo>
                    <a:pt x="30772" y="74"/>
                    <a:pt x="22047" y="2402"/>
                    <a:pt x="14965" y="6986"/>
                  </a:cubicBezTo>
                  <a:cubicBezTo>
                    <a:pt x="7882" y="11571"/>
                    <a:pt x="2894" y="17974"/>
                    <a:pt x="0" y="26197"/>
                  </a:cubicBezTo>
                  <a:lnTo>
                    <a:pt x="15076" y="35039"/>
                  </a:lnTo>
                  <a:cubicBezTo>
                    <a:pt x="17207" y="29021"/>
                    <a:pt x="20483" y="24517"/>
                    <a:pt x="24902" y="21529"/>
                  </a:cubicBezTo>
                  <a:cubicBezTo>
                    <a:pt x="29322" y="18541"/>
                    <a:pt x="34887" y="17048"/>
                    <a:pt x="41596" y="17051"/>
                  </a:cubicBezTo>
                  <a:cubicBezTo>
                    <a:pt x="48225" y="17111"/>
                    <a:pt x="53187" y="18401"/>
                    <a:pt x="56481" y="20919"/>
                  </a:cubicBezTo>
                  <a:cubicBezTo>
                    <a:pt x="59775" y="23438"/>
                    <a:pt x="61420" y="26823"/>
                    <a:pt x="61417" y="31075"/>
                  </a:cubicBezTo>
                  <a:cubicBezTo>
                    <a:pt x="61414" y="33279"/>
                    <a:pt x="60963" y="35197"/>
                    <a:pt x="60064" y="36830"/>
                  </a:cubicBezTo>
                  <a:cubicBezTo>
                    <a:pt x="59165" y="38462"/>
                    <a:pt x="57837" y="39847"/>
                    <a:pt x="56081" y="40984"/>
                  </a:cubicBezTo>
                  <a:cubicBezTo>
                    <a:pt x="54321" y="42130"/>
                    <a:pt x="51856" y="43343"/>
                    <a:pt x="48686" y="44623"/>
                  </a:cubicBezTo>
                  <a:cubicBezTo>
                    <a:pt x="45515" y="45903"/>
                    <a:pt x="41678" y="47231"/>
                    <a:pt x="37174" y="48606"/>
                  </a:cubicBezTo>
                  <a:cubicBezTo>
                    <a:pt x="32218" y="50051"/>
                    <a:pt x="28102" y="51467"/>
                    <a:pt x="24825" y="52855"/>
                  </a:cubicBezTo>
                  <a:cubicBezTo>
                    <a:pt x="21548" y="54243"/>
                    <a:pt x="18197" y="56078"/>
                    <a:pt x="14772" y="58362"/>
                  </a:cubicBezTo>
                  <a:cubicBezTo>
                    <a:pt x="11343" y="60791"/>
                    <a:pt x="8761" y="63783"/>
                    <a:pt x="7026" y="67336"/>
                  </a:cubicBezTo>
                  <a:cubicBezTo>
                    <a:pt x="5292" y="70890"/>
                    <a:pt x="4423" y="75063"/>
                    <a:pt x="4419" y="79855"/>
                  </a:cubicBezTo>
                  <a:cubicBezTo>
                    <a:pt x="4419" y="89306"/>
                    <a:pt x="7769" y="96772"/>
                    <a:pt x="14467" y="102252"/>
                  </a:cubicBezTo>
                  <a:cubicBezTo>
                    <a:pt x="21167" y="107859"/>
                    <a:pt x="29244" y="110650"/>
                    <a:pt x="38699" y="110625"/>
                  </a:cubicBezTo>
                  <a:close/>
                </a:path>
              </a:pathLst>
            </a:custGeom>
          </p:spPr>
        </p:pic>
        <p:pic>
          <p:nvPicPr>
            <p:cNvPr id="427" name="Picture 426">
              <a:extLst>
                <a:ext uri="{FF2B5EF4-FFF2-40B4-BE49-F238E27FC236}">
                  <a16:creationId xmlns:a16="http://schemas.microsoft.com/office/drawing/2014/main" id="{8F7FBC5B-3DDE-3D35-FC9B-E81B3D002600}"/>
                </a:ext>
              </a:extLst>
            </p:cNvPr>
            <p:cNvPicPr>
              <a:picLocks noChangeAspect="1"/>
            </p:cNvPicPr>
            <p:nvPr/>
          </p:nvPicPr>
          <p:blipFill>
            <a:blip r:embed="rId17" cstate="email">
              <a:extLst>
                <a:ext uri="{28A0092B-C50C-407E-A947-70E740481C1C}">
                  <a14:useLocalDpi xmlns:a14="http://schemas.microsoft.com/office/drawing/2010/main" val="0"/>
                </a:ext>
              </a:extLst>
            </a:blip>
            <a:srcRect l="86834" t="31136" r="9986" b="39112"/>
            <a:stretch>
              <a:fillRect/>
            </a:stretch>
          </p:blipFill>
          <p:spPr>
            <a:xfrm flipV="1">
              <a:off x="6228767" y="-681012"/>
              <a:ext cx="110623" cy="110624"/>
            </a:xfrm>
            <a:custGeom>
              <a:avLst/>
              <a:gdLst/>
              <a:ahLst/>
              <a:cxnLst/>
              <a:rect l="l" t="t" r="r" b="b"/>
              <a:pathLst>
                <a:path w="110623" h="110624">
                  <a:moveTo>
                    <a:pt x="55311" y="110624"/>
                  </a:moveTo>
                  <a:cubicBezTo>
                    <a:pt x="63013" y="110627"/>
                    <a:pt x="70133" y="109289"/>
                    <a:pt x="76672" y="106609"/>
                  </a:cubicBezTo>
                  <a:cubicBezTo>
                    <a:pt x="83211" y="103929"/>
                    <a:pt x="89149" y="99888"/>
                    <a:pt x="94486" y="94487"/>
                  </a:cubicBezTo>
                  <a:cubicBezTo>
                    <a:pt x="99887" y="89149"/>
                    <a:pt x="103928" y="83211"/>
                    <a:pt x="106608" y="76672"/>
                  </a:cubicBezTo>
                  <a:cubicBezTo>
                    <a:pt x="109288" y="70133"/>
                    <a:pt x="110626" y="63013"/>
                    <a:pt x="110623" y="55312"/>
                  </a:cubicBezTo>
                  <a:cubicBezTo>
                    <a:pt x="110649" y="39915"/>
                    <a:pt x="105269" y="26806"/>
                    <a:pt x="94486" y="15985"/>
                  </a:cubicBezTo>
                  <a:cubicBezTo>
                    <a:pt x="89149" y="10656"/>
                    <a:pt x="83211" y="6660"/>
                    <a:pt x="76672" y="3996"/>
                  </a:cubicBezTo>
                  <a:cubicBezTo>
                    <a:pt x="70133" y="1332"/>
                    <a:pt x="63013" y="0"/>
                    <a:pt x="55311" y="0"/>
                  </a:cubicBezTo>
                  <a:cubicBezTo>
                    <a:pt x="39915" y="0"/>
                    <a:pt x="26806" y="5328"/>
                    <a:pt x="15984" y="15985"/>
                  </a:cubicBezTo>
                  <a:cubicBezTo>
                    <a:pt x="5328" y="26806"/>
                    <a:pt x="0" y="39915"/>
                    <a:pt x="0" y="55312"/>
                  </a:cubicBezTo>
                  <a:cubicBezTo>
                    <a:pt x="0" y="63013"/>
                    <a:pt x="1332" y="70133"/>
                    <a:pt x="3996" y="76672"/>
                  </a:cubicBezTo>
                  <a:cubicBezTo>
                    <a:pt x="6660" y="83211"/>
                    <a:pt x="10656" y="89149"/>
                    <a:pt x="15984" y="94487"/>
                  </a:cubicBezTo>
                  <a:cubicBezTo>
                    <a:pt x="26806" y="105270"/>
                    <a:pt x="39915" y="110649"/>
                    <a:pt x="55311" y="110624"/>
                  </a:cubicBezTo>
                  <a:close/>
                  <a:moveTo>
                    <a:pt x="55311" y="93574"/>
                  </a:moveTo>
                  <a:cubicBezTo>
                    <a:pt x="44641" y="93574"/>
                    <a:pt x="35647" y="89915"/>
                    <a:pt x="28330" y="82598"/>
                  </a:cubicBezTo>
                  <a:cubicBezTo>
                    <a:pt x="24744" y="79013"/>
                    <a:pt x="22045" y="74941"/>
                    <a:pt x="20231" y="70384"/>
                  </a:cubicBezTo>
                  <a:cubicBezTo>
                    <a:pt x="18418" y="65827"/>
                    <a:pt x="17510" y="60803"/>
                    <a:pt x="17507" y="55312"/>
                  </a:cubicBezTo>
                  <a:cubicBezTo>
                    <a:pt x="17510" y="49824"/>
                    <a:pt x="18418" y="44794"/>
                    <a:pt x="20231" y="40221"/>
                  </a:cubicBezTo>
                  <a:cubicBezTo>
                    <a:pt x="22045" y="35647"/>
                    <a:pt x="24744" y="31532"/>
                    <a:pt x="28330" y="27873"/>
                  </a:cubicBezTo>
                  <a:cubicBezTo>
                    <a:pt x="31988" y="24288"/>
                    <a:pt x="36066" y="21588"/>
                    <a:pt x="40563" y="19775"/>
                  </a:cubicBezTo>
                  <a:cubicBezTo>
                    <a:pt x="45060" y="17962"/>
                    <a:pt x="49976" y="17053"/>
                    <a:pt x="55311" y="17050"/>
                  </a:cubicBezTo>
                  <a:cubicBezTo>
                    <a:pt x="60650" y="17053"/>
                    <a:pt x="65560" y="17962"/>
                    <a:pt x="70041" y="19775"/>
                  </a:cubicBezTo>
                  <a:cubicBezTo>
                    <a:pt x="74522" y="21588"/>
                    <a:pt x="78555" y="24288"/>
                    <a:pt x="82141" y="27873"/>
                  </a:cubicBezTo>
                  <a:cubicBezTo>
                    <a:pt x="89458" y="35190"/>
                    <a:pt x="93116" y="44336"/>
                    <a:pt x="93116" y="55312"/>
                  </a:cubicBezTo>
                  <a:cubicBezTo>
                    <a:pt x="93116" y="60803"/>
                    <a:pt x="92201" y="65827"/>
                    <a:pt x="90372" y="70384"/>
                  </a:cubicBezTo>
                  <a:cubicBezTo>
                    <a:pt x="88543" y="74941"/>
                    <a:pt x="85799" y="79013"/>
                    <a:pt x="82141" y="82598"/>
                  </a:cubicBezTo>
                  <a:cubicBezTo>
                    <a:pt x="78555" y="86257"/>
                    <a:pt x="74522" y="89001"/>
                    <a:pt x="70041" y="90830"/>
                  </a:cubicBezTo>
                  <a:cubicBezTo>
                    <a:pt x="65560" y="92659"/>
                    <a:pt x="60650" y="93574"/>
                    <a:pt x="55311" y="93574"/>
                  </a:cubicBezTo>
                  <a:close/>
                </a:path>
              </a:pathLst>
            </a:custGeom>
          </p:spPr>
        </p:pic>
        <p:pic>
          <p:nvPicPr>
            <p:cNvPr id="428" name="Picture 427">
              <a:extLst>
                <a:ext uri="{FF2B5EF4-FFF2-40B4-BE49-F238E27FC236}">
                  <a16:creationId xmlns:a16="http://schemas.microsoft.com/office/drawing/2014/main" id="{8F7FBC5B-3DDE-3D35-FC9B-E81B3D002600}"/>
                </a:ext>
              </a:extLst>
            </p:cNvPr>
            <p:cNvPicPr>
              <a:picLocks noChangeAspect="1"/>
            </p:cNvPicPr>
            <p:nvPr/>
          </p:nvPicPr>
          <p:blipFill>
            <a:blip r:embed="rId19" cstate="email">
              <a:extLst>
                <a:ext uri="{28A0092B-C50C-407E-A947-70E740481C1C}">
                  <a14:useLocalDpi xmlns:a14="http://schemas.microsoft.com/office/drawing/2010/main" val="0"/>
                </a:ext>
              </a:extLst>
            </a:blip>
            <a:srcRect l="90393" t="31136" r="6686" b="39112"/>
            <a:stretch>
              <a:fillRect/>
            </a:stretch>
          </p:blipFill>
          <p:spPr>
            <a:xfrm flipV="1">
              <a:off x="6352592" y="-681012"/>
              <a:ext cx="101631" cy="110624"/>
            </a:xfrm>
            <a:custGeom>
              <a:avLst/>
              <a:gdLst/>
              <a:ahLst/>
              <a:cxnLst/>
              <a:rect l="l" t="t" r="r" b="b"/>
              <a:pathLst>
                <a:path w="101631" h="110624">
                  <a:moveTo>
                    <a:pt x="55759" y="110624"/>
                  </a:moveTo>
                  <a:cubicBezTo>
                    <a:pt x="65567" y="110545"/>
                    <a:pt x="74488" y="108267"/>
                    <a:pt x="82524" y="103791"/>
                  </a:cubicBezTo>
                  <a:cubicBezTo>
                    <a:pt x="90560" y="99315"/>
                    <a:pt x="96929" y="93114"/>
                    <a:pt x="101631" y="85190"/>
                  </a:cubicBezTo>
                  <a:lnTo>
                    <a:pt x="86391" y="76348"/>
                  </a:lnTo>
                  <a:cubicBezTo>
                    <a:pt x="83486" y="81668"/>
                    <a:pt x="79352" y="85853"/>
                    <a:pt x="73990" y="88905"/>
                  </a:cubicBezTo>
                  <a:cubicBezTo>
                    <a:pt x="68627" y="91957"/>
                    <a:pt x="62550" y="93514"/>
                    <a:pt x="55759" y="93574"/>
                  </a:cubicBezTo>
                  <a:cubicBezTo>
                    <a:pt x="50050" y="93571"/>
                    <a:pt x="44894" y="92662"/>
                    <a:pt x="40290" y="90849"/>
                  </a:cubicBezTo>
                  <a:cubicBezTo>
                    <a:pt x="35687" y="89035"/>
                    <a:pt x="31597" y="86336"/>
                    <a:pt x="28022" y="82751"/>
                  </a:cubicBezTo>
                  <a:cubicBezTo>
                    <a:pt x="21012" y="75586"/>
                    <a:pt x="17507" y="66440"/>
                    <a:pt x="17507" y="55312"/>
                  </a:cubicBezTo>
                  <a:cubicBezTo>
                    <a:pt x="17507" y="44184"/>
                    <a:pt x="21012" y="35038"/>
                    <a:pt x="28022" y="27873"/>
                  </a:cubicBezTo>
                  <a:cubicBezTo>
                    <a:pt x="31597" y="24288"/>
                    <a:pt x="35687" y="21588"/>
                    <a:pt x="40290" y="19775"/>
                  </a:cubicBezTo>
                  <a:cubicBezTo>
                    <a:pt x="44894" y="17962"/>
                    <a:pt x="50050" y="17053"/>
                    <a:pt x="55759" y="17050"/>
                  </a:cubicBezTo>
                  <a:cubicBezTo>
                    <a:pt x="62560" y="17110"/>
                    <a:pt x="68656" y="18667"/>
                    <a:pt x="74047" y="21718"/>
                  </a:cubicBezTo>
                  <a:cubicBezTo>
                    <a:pt x="79438" y="24770"/>
                    <a:pt x="83553" y="28956"/>
                    <a:pt x="86391" y="34276"/>
                  </a:cubicBezTo>
                  <a:lnTo>
                    <a:pt x="101631" y="25587"/>
                  </a:lnTo>
                  <a:cubicBezTo>
                    <a:pt x="97186" y="17814"/>
                    <a:pt x="90836" y="11568"/>
                    <a:pt x="82581" y="6851"/>
                  </a:cubicBezTo>
                  <a:cubicBezTo>
                    <a:pt x="74479" y="2284"/>
                    <a:pt x="65538" y="0"/>
                    <a:pt x="55759" y="0"/>
                  </a:cubicBezTo>
                  <a:cubicBezTo>
                    <a:pt x="47751" y="4"/>
                    <a:pt x="40411" y="1329"/>
                    <a:pt x="33738" y="3977"/>
                  </a:cubicBezTo>
                  <a:cubicBezTo>
                    <a:pt x="27064" y="6626"/>
                    <a:pt x="21095" y="10577"/>
                    <a:pt x="15832" y="15832"/>
                  </a:cubicBezTo>
                  <a:cubicBezTo>
                    <a:pt x="5303" y="26476"/>
                    <a:pt x="25" y="39636"/>
                    <a:pt x="0" y="55312"/>
                  </a:cubicBezTo>
                  <a:cubicBezTo>
                    <a:pt x="25" y="71013"/>
                    <a:pt x="5303" y="84122"/>
                    <a:pt x="15832" y="94640"/>
                  </a:cubicBezTo>
                  <a:cubicBezTo>
                    <a:pt x="21095" y="99968"/>
                    <a:pt x="27064" y="103964"/>
                    <a:pt x="33738" y="106628"/>
                  </a:cubicBezTo>
                  <a:cubicBezTo>
                    <a:pt x="40411" y="109292"/>
                    <a:pt x="47751" y="110624"/>
                    <a:pt x="55759" y="110624"/>
                  </a:cubicBezTo>
                  <a:close/>
                </a:path>
              </a:pathLst>
            </a:custGeom>
          </p:spPr>
        </p:pic>
        <p:pic>
          <p:nvPicPr>
            <p:cNvPr id="429" name="Picture 428">
              <a:extLst>
                <a:ext uri="{FF2B5EF4-FFF2-40B4-BE49-F238E27FC236}">
                  <a16:creationId xmlns:a16="http://schemas.microsoft.com/office/drawing/2014/main" id="{8F7FBC5B-3DDE-3D35-FC9B-E81B3D002600}"/>
                </a:ext>
              </a:extLst>
            </p:cNvPr>
            <p:cNvPicPr>
              <a:picLocks noChangeAspect="1"/>
            </p:cNvPicPr>
            <p:nvPr/>
          </p:nvPicPr>
          <p:blipFill>
            <a:blip r:embed="rId18" cstate="email">
              <a:extLst>
                <a:ext uri="{28A0092B-C50C-407E-A947-70E740481C1C}">
                  <a14:useLocalDpi xmlns:a14="http://schemas.microsoft.com/office/drawing/2010/main" val="0"/>
                </a:ext>
              </a:extLst>
            </a:blip>
            <a:srcRect l="96133" t="31135" r="1598" b="39112"/>
            <a:stretch>
              <a:fillRect/>
            </a:stretch>
          </p:blipFill>
          <p:spPr>
            <a:xfrm flipV="1">
              <a:off x="6552312" y="-681011"/>
              <a:ext cx="78955" cy="110625"/>
            </a:xfrm>
            <a:custGeom>
              <a:avLst/>
              <a:gdLst/>
              <a:ahLst/>
              <a:cxnLst/>
              <a:rect l="l" t="t" r="r" b="b"/>
              <a:pathLst>
                <a:path w="78955" h="110625">
                  <a:moveTo>
                    <a:pt x="38699" y="110625"/>
                  </a:moveTo>
                  <a:cubicBezTo>
                    <a:pt x="47291" y="110561"/>
                    <a:pt x="54766" y="108481"/>
                    <a:pt x="61124" y="104382"/>
                  </a:cubicBezTo>
                  <a:cubicBezTo>
                    <a:pt x="67482" y="100284"/>
                    <a:pt x="72400" y="94547"/>
                    <a:pt x="75879" y="87172"/>
                  </a:cubicBezTo>
                  <a:lnTo>
                    <a:pt x="61112" y="78636"/>
                  </a:lnTo>
                  <a:cubicBezTo>
                    <a:pt x="58901" y="83593"/>
                    <a:pt x="55928" y="87322"/>
                    <a:pt x="52193" y="89821"/>
                  </a:cubicBezTo>
                  <a:cubicBezTo>
                    <a:pt x="48457" y="92320"/>
                    <a:pt x="43959" y="93572"/>
                    <a:pt x="38699" y="93575"/>
                  </a:cubicBezTo>
                  <a:cubicBezTo>
                    <a:pt x="33530" y="93527"/>
                    <a:pt x="29458" y="92327"/>
                    <a:pt x="26482" y="89973"/>
                  </a:cubicBezTo>
                  <a:cubicBezTo>
                    <a:pt x="23505" y="87620"/>
                    <a:pt x="21987" y="84400"/>
                    <a:pt x="21926" y="80313"/>
                  </a:cubicBezTo>
                  <a:cubicBezTo>
                    <a:pt x="21803" y="76467"/>
                    <a:pt x="23346" y="73335"/>
                    <a:pt x="26558" y="70919"/>
                  </a:cubicBezTo>
                  <a:cubicBezTo>
                    <a:pt x="29769" y="68502"/>
                    <a:pt x="35392" y="66095"/>
                    <a:pt x="43425" y="63697"/>
                  </a:cubicBezTo>
                  <a:cubicBezTo>
                    <a:pt x="45480" y="63017"/>
                    <a:pt x="47240" y="62433"/>
                    <a:pt x="48705" y="61944"/>
                  </a:cubicBezTo>
                  <a:cubicBezTo>
                    <a:pt x="50169" y="61455"/>
                    <a:pt x="51357" y="61023"/>
                    <a:pt x="52269" y="60648"/>
                  </a:cubicBezTo>
                  <a:cubicBezTo>
                    <a:pt x="53257" y="60340"/>
                    <a:pt x="54407" y="59927"/>
                    <a:pt x="55719" y="59410"/>
                  </a:cubicBezTo>
                  <a:cubicBezTo>
                    <a:pt x="57030" y="58892"/>
                    <a:pt x="58523" y="58289"/>
                    <a:pt x="60198" y="57599"/>
                  </a:cubicBezTo>
                  <a:cubicBezTo>
                    <a:pt x="61949" y="56907"/>
                    <a:pt x="63472" y="56196"/>
                    <a:pt x="64766" y="55465"/>
                  </a:cubicBezTo>
                  <a:cubicBezTo>
                    <a:pt x="66060" y="54735"/>
                    <a:pt x="67126" y="54023"/>
                    <a:pt x="67963" y="53331"/>
                  </a:cubicBezTo>
                  <a:cubicBezTo>
                    <a:pt x="70932" y="51121"/>
                    <a:pt x="73558" y="48186"/>
                    <a:pt x="75842" y="44528"/>
                  </a:cubicBezTo>
                  <a:cubicBezTo>
                    <a:pt x="78125" y="40869"/>
                    <a:pt x="79153" y="36487"/>
                    <a:pt x="78924" y="31380"/>
                  </a:cubicBezTo>
                  <a:cubicBezTo>
                    <a:pt x="78924" y="26572"/>
                    <a:pt x="78049" y="22241"/>
                    <a:pt x="76298" y="18388"/>
                  </a:cubicBezTo>
                  <a:cubicBezTo>
                    <a:pt x="74547" y="14535"/>
                    <a:pt x="71921" y="11197"/>
                    <a:pt x="68420" y="8374"/>
                  </a:cubicBezTo>
                  <a:cubicBezTo>
                    <a:pt x="64991" y="5561"/>
                    <a:pt x="60998" y="3461"/>
                    <a:pt x="56441" y="2075"/>
                  </a:cubicBezTo>
                  <a:cubicBezTo>
                    <a:pt x="51884" y="690"/>
                    <a:pt x="46783" y="-2"/>
                    <a:pt x="41138" y="1"/>
                  </a:cubicBezTo>
                  <a:cubicBezTo>
                    <a:pt x="30772" y="74"/>
                    <a:pt x="22047" y="2402"/>
                    <a:pt x="14965" y="6986"/>
                  </a:cubicBezTo>
                  <a:cubicBezTo>
                    <a:pt x="7882" y="11571"/>
                    <a:pt x="2894" y="17974"/>
                    <a:pt x="0" y="26197"/>
                  </a:cubicBezTo>
                  <a:lnTo>
                    <a:pt x="15076" y="35039"/>
                  </a:lnTo>
                  <a:cubicBezTo>
                    <a:pt x="17207" y="29021"/>
                    <a:pt x="20483" y="24517"/>
                    <a:pt x="24902" y="21529"/>
                  </a:cubicBezTo>
                  <a:cubicBezTo>
                    <a:pt x="29322" y="18541"/>
                    <a:pt x="34887" y="17048"/>
                    <a:pt x="41596" y="17051"/>
                  </a:cubicBezTo>
                  <a:cubicBezTo>
                    <a:pt x="48225" y="17111"/>
                    <a:pt x="53187" y="18401"/>
                    <a:pt x="56481" y="20919"/>
                  </a:cubicBezTo>
                  <a:cubicBezTo>
                    <a:pt x="59775" y="23438"/>
                    <a:pt x="61420" y="26823"/>
                    <a:pt x="61417" y="31075"/>
                  </a:cubicBezTo>
                  <a:cubicBezTo>
                    <a:pt x="61414" y="33279"/>
                    <a:pt x="60963" y="35197"/>
                    <a:pt x="60064" y="36830"/>
                  </a:cubicBezTo>
                  <a:cubicBezTo>
                    <a:pt x="59165" y="38462"/>
                    <a:pt x="57837" y="39847"/>
                    <a:pt x="56081" y="40984"/>
                  </a:cubicBezTo>
                  <a:cubicBezTo>
                    <a:pt x="54321" y="42130"/>
                    <a:pt x="51856" y="43343"/>
                    <a:pt x="48686" y="44623"/>
                  </a:cubicBezTo>
                  <a:cubicBezTo>
                    <a:pt x="45515" y="45903"/>
                    <a:pt x="41678" y="47231"/>
                    <a:pt x="37174" y="48606"/>
                  </a:cubicBezTo>
                  <a:cubicBezTo>
                    <a:pt x="32218" y="50051"/>
                    <a:pt x="28102" y="51467"/>
                    <a:pt x="24825" y="52855"/>
                  </a:cubicBezTo>
                  <a:cubicBezTo>
                    <a:pt x="21548" y="54243"/>
                    <a:pt x="18197" y="56078"/>
                    <a:pt x="14772" y="58362"/>
                  </a:cubicBezTo>
                  <a:cubicBezTo>
                    <a:pt x="11343" y="60791"/>
                    <a:pt x="8761" y="63783"/>
                    <a:pt x="7026" y="67336"/>
                  </a:cubicBezTo>
                  <a:cubicBezTo>
                    <a:pt x="5292" y="70890"/>
                    <a:pt x="4423" y="75063"/>
                    <a:pt x="4419" y="79855"/>
                  </a:cubicBezTo>
                  <a:cubicBezTo>
                    <a:pt x="4419" y="89306"/>
                    <a:pt x="7769" y="96772"/>
                    <a:pt x="14467" y="102252"/>
                  </a:cubicBezTo>
                  <a:cubicBezTo>
                    <a:pt x="21167" y="107859"/>
                    <a:pt x="29244" y="110650"/>
                    <a:pt x="38699" y="110625"/>
                  </a:cubicBezTo>
                  <a:close/>
                </a:path>
              </a:pathLst>
            </a:custGeom>
          </p:spPr>
        </p:pic>
        <p:pic>
          <p:nvPicPr>
            <p:cNvPr id="430" name="Picture 429">
              <a:extLst>
                <a:ext uri="{FF2B5EF4-FFF2-40B4-BE49-F238E27FC236}">
                  <a16:creationId xmlns:a16="http://schemas.microsoft.com/office/drawing/2014/main" id="{8F7FBC5B-3DDE-3D35-FC9B-E81B3D002600}"/>
                </a:ext>
              </a:extLst>
            </p:cNvPr>
            <p:cNvPicPr>
              <a:picLocks noChangeAspect="1"/>
            </p:cNvPicPr>
            <p:nvPr/>
          </p:nvPicPr>
          <p:blipFill>
            <a:blip r:embed="rId20" cstate="email">
              <a:extLst>
                <a:ext uri="{28A0092B-C50C-407E-A947-70E740481C1C}">
                  <a14:useLocalDpi xmlns:a14="http://schemas.microsoft.com/office/drawing/2010/main" val="0"/>
                </a:ext>
              </a:extLst>
            </a:blip>
            <a:srcRect l="13403" t="31666" r="82397" b="39642"/>
            <a:stretch>
              <a:fillRect/>
            </a:stretch>
          </p:blipFill>
          <p:spPr>
            <a:xfrm flipV="1">
              <a:off x="3673781" y="-679040"/>
              <a:ext cx="146142" cy="106680"/>
            </a:xfrm>
            <a:custGeom>
              <a:avLst/>
              <a:gdLst/>
              <a:ahLst/>
              <a:cxnLst/>
              <a:rect l="l" t="t" r="r" b="b"/>
              <a:pathLst>
                <a:path w="146142" h="106680">
                  <a:moveTo>
                    <a:pt x="127701" y="106680"/>
                  </a:moveTo>
                  <a:lnTo>
                    <a:pt x="146142" y="106680"/>
                  </a:lnTo>
                  <a:lnTo>
                    <a:pt x="115967" y="0"/>
                  </a:lnTo>
                  <a:lnTo>
                    <a:pt x="95697" y="0"/>
                  </a:lnTo>
                  <a:lnTo>
                    <a:pt x="73142" y="77876"/>
                  </a:lnTo>
                  <a:lnTo>
                    <a:pt x="50435" y="0"/>
                  </a:lnTo>
                  <a:lnTo>
                    <a:pt x="30171" y="10"/>
                  </a:lnTo>
                  <a:lnTo>
                    <a:pt x="0" y="106671"/>
                  </a:lnTo>
                  <a:lnTo>
                    <a:pt x="18438" y="106671"/>
                  </a:lnTo>
                  <a:lnTo>
                    <a:pt x="40837" y="23322"/>
                  </a:lnTo>
                  <a:lnTo>
                    <a:pt x="65066" y="106671"/>
                  </a:lnTo>
                  <a:lnTo>
                    <a:pt x="81218" y="106671"/>
                  </a:lnTo>
                  <a:lnTo>
                    <a:pt x="105294" y="23322"/>
                  </a:lnTo>
                  <a:lnTo>
                    <a:pt x="127701" y="106680"/>
                  </a:lnTo>
                  <a:close/>
                </a:path>
              </a:pathLst>
            </a:custGeom>
          </p:spPr>
        </p:pic>
        <p:pic>
          <p:nvPicPr>
            <p:cNvPr id="431" name="Picture 430">
              <a:extLst>
                <a:ext uri="{FF2B5EF4-FFF2-40B4-BE49-F238E27FC236}">
                  <a16:creationId xmlns:a16="http://schemas.microsoft.com/office/drawing/2014/main" id="{8F7FBC5B-3DDE-3D35-FC9B-E81B3D002600}"/>
                </a:ext>
              </a:extLst>
            </p:cNvPr>
            <p:cNvPicPr>
              <a:picLocks noChangeAspect="1"/>
            </p:cNvPicPr>
            <p:nvPr/>
          </p:nvPicPr>
          <p:blipFill>
            <a:blip r:embed="rId20" cstate="email">
              <a:extLst>
                <a:ext uri="{28A0092B-C50C-407E-A947-70E740481C1C}">
                  <a14:useLocalDpi xmlns:a14="http://schemas.microsoft.com/office/drawing/2010/main" val="0"/>
                </a:ext>
              </a:extLst>
            </a:blip>
            <a:srcRect l="30583" t="31666" r="66684" b="39642"/>
            <a:stretch>
              <a:fillRect/>
            </a:stretch>
          </p:blipFill>
          <p:spPr>
            <a:xfrm flipV="1">
              <a:off x="4271570" y="-679040"/>
              <a:ext cx="95088" cy="106680"/>
            </a:xfrm>
            <a:custGeom>
              <a:avLst/>
              <a:gdLst/>
              <a:ahLst/>
              <a:cxnLst/>
              <a:rect l="l" t="t" r="r" b="b"/>
              <a:pathLst>
                <a:path w="95088" h="106680">
                  <a:moveTo>
                    <a:pt x="76038" y="106680"/>
                  </a:moveTo>
                  <a:lnTo>
                    <a:pt x="95088" y="106680"/>
                  </a:lnTo>
                  <a:lnTo>
                    <a:pt x="58055" y="0"/>
                  </a:lnTo>
                  <a:lnTo>
                    <a:pt x="37026" y="10"/>
                  </a:lnTo>
                  <a:lnTo>
                    <a:pt x="0" y="106671"/>
                  </a:lnTo>
                  <a:lnTo>
                    <a:pt x="19198" y="106671"/>
                  </a:lnTo>
                  <a:lnTo>
                    <a:pt x="47539" y="21189"/>
                  </a:lnTo>
                  <a:lnTo>
                    <a:pt x="76038" y="106680"/>
                  </a:lnTo>
                  <a:close/>
                </a:path>
              </a:pathLst>
            </a:custGeom>
          </p:spPr>
        </p:pic>
        <p:pic>
          <p:nvPicPr>
            <p:cNvPr id="432" name="Picture 431">
              <a:extLst>
                <a:ext uri="{FF2B5EF4-FFF2-40B4-BE49-F238E27FC236}">
                  <a16:creationId xmlns:a16="http://schemas.microsoft.com/office/drawing/2014/main" id="{8F7FBC5B-3DDE-3D35-FC9B-E81B3D002600}"/>
                </a:ext>
              </a:extLst>
            </p:cNvPr>
            <p:cNvPicPr>
              <a:picLocks noChangeAspect="1"/>
            </p:cNvPicPr>
            <p:nvPr/>
          </p:nvPicPr>
          <p:blipFill>
            <a:blip r:embed="rId21" cstate="email">
              <a:extLst>
                <a:ext uri="{28A0092B-C50C-407E-A947-70E740481C1C}">
                  <a14:useLocalDpi xmlns:a14="http://schemas.microsoft.com/office/drawing/2010/main" val="0"/>
                </a:ext>
              </a:extLst>
            </a:blip>
            <a:srcRect l="51936" t="31666" r="45239" b="39642"/>
            <a:stretch>
              <a:fillRect/>
            </a:stretch>
          </p:blipFill>
          <p:spPr>
            <a:xfrm flipV="1">
              <a:off x="5014510" y="-679040"/>
              <a:ext cx="98298" cy="106680"/>
            </a:xfrm>
            <a:custGeom>
              <a:avLst/>
              <a:gdLst/>
              <a:ahLst/>
              <a:cxnLst/>
              <a:rect l="l" t="t" r="r" b="b"/>
              <a:pathLst>
                <a:path w="98298" h="106680">
                  <a:moveTo>
                    <a:pt x="38710" y="106680"/>
                  </a:moveTo>
                  <a:lnTo>
                    <a:pt x="59741" y="106680"/>
                  </a:lnTo>
                  <a:lnTo>
                    <a:pt x="98298" y="0"/>
                  </a:lnTo>
                  <a:lnTo>
                    <a:pt x="79401" y="0"/>
                  </a:lnTo>
                  <a:lnTo>
                    <a:pt x="71933" y="21488"/>
                  </a:lnTo>
                  <a:lnTo>
                    <a:pt x="26518" y="21488"/>
                  </a:lnTo>
                  <a:lnTo>
                    <a:pt x="19050" y="0"/>
                  </a:lnTo>
                  <a:lnTo>
                    <a:pt x="0" y="0"/>
                  </a:lnTo>
                  <a:lnTo>
                    <a:pt x="38710" y="106680"/>
                  </a:lnTo>
                  <a:close/>
                  <a:moveTo>
                    <a:pt x="49225" y="86097"/>
                  </a:moveTo>
                  <a:lnTo>
                    <a:pt x="32312" y="37938"/>
                  </a:lnTo>
                  <a:lnTo>
                    <a:pt x="66138" y="37938"/>
                  </a:lnTo>
                  <a:lnTo>
                    <a:pt x="49225" y="86097"/>
                  </a:lnTo>
                  <a:close/>
                </a:path>
              </a:pathLst>
            </a:custGeom>
          </p:spPr>
        </p:pic>
        <p:pic>
          <p:nvPicPr>
            <p:cNvPr id="433" name="Picture 432">
              <a:extLst>
                <a:ext uri="{FF2B5EF4-FFF2-40B4-BE49-F238E27FC236}">
                  <a16:creationId xmlns:a16="http://schemas.microsoft.com/office/drawing/2014/main" id="{8F7FBC5B-3DDE-3D35-FC9B-E81B3D002600}"/>
                </a:ext>
              </a:extLst>
            </p:cNvPr>
            <p:cNvPicPr>
              <a:picLocks noChangeAspect="1"/>
            </p:cNvPicPr>
            <p:nvPr/>
          </p:nvPicPr>
          <p:blipFill>
            <a:blip r:embed="rId21" cstate="email">
              <a:extLst>
                <a:ext uri="{28A0092B-C50C-407E-A947-70E740481C1C}">
                  <a14:useLocalDpi xmlns:a14="http://schemas.microsoft.com/office/drawing/2010/main" val="0"/>
                </a:ext>
              </a:extLst>
            </a:blip>
            <a:srcRect l="64802" t="31666" r="32372" b="39642"/>
            <a:stretch>
              <a:fillRect/>
            </a:stretch>
          </p:blipFill>
          <p:spPr>
            <a:xfrm flipV="1">
              <a:off x="5462185" y="-679040"/>
              <a:ext cx="98298" cy="106680"/>
            </a:xfrm>
            <a:custGeom>
              <a:avLst/>
              <a:gdLst/>
              <a:ahLst/>
              <a:cxnLst/>
              <a:rect l="l" t="t" r="r" b="b"/>
              <a:pathLst>
                <a:path w="98298" h="106680">
                  <a:moveTo>
                    <a:pt x="38710" y="106680"/>
                  </a:moveTo>
                  <a:lnTo>
                    <a:pt x="59741" y="106680"/>
                  </a:lnTo>
                  <a:lnTo>
                    <a:pt x="98298" y="0"/>
                  </a:lnTo>
                  <a:lnTo>
                    <a:pt x="79401" y="0"/>
                  </a:lnTo>
                  <a:lnTo>
                    <a:pt x="71933" y="21488"/>
                  </a:lnTo>
                  <a:lnTo>
                    <a:pt x="26518" y="21488"/>
                  </a:lnTo>
                  <a:lnTo>
                    <a:pt x="19050" y="0"/>
                  </a:lnTo>
                  <a:lnTo>
                    <a:pt x="0" y="0"/>
                  </a:lnTo>
                  <a:lnTo>
                    <a:pt x="38710" y="106680"/>
                  </a:lnTo>
                  <a:close/>
                  <a:moveTo>
                    <a:pt x="49225" y="86097"/>
                  </a:moveTo>
                  <a:lnTo>
                    <a:pt x="32312" y="37938"/>
                  </a:lnTo>
                  <a:lnTo>
                    <a:pt x="66138" y="37938"/>
                  </a:lnTo>
                  <a:lnTo>
                    <a:pt x="49225" y="86097"/>
                  </a:lnTo>
                  <a:close/>
                </a:path>
              </a:pathLst>
            </a:custGeom>
          </p:spPr>
        </p:pic>
        <p:pic>
          <p:nvPicPr>
            <p:cNvPr id="434" name="Picture 433">
              <a:extLst>
                <a:ext uri="{FF2B5EF4-FFF2-40B4-BE49-F238E27FC236}">
                  <a16:creationId xmlns:a16="http://schemas.microsoft.com/office/drawing/2014/main" id="{8F7FBC5B-3DDE-3D35-FC9B-E81B3D002600}"/>
                </a:ext>
              </a:extLst>
            </p:cNvPr>
            <p:cNvPicPr>
              <a:picLocks noChangeAspect="1"/>
            </p:cNvPicPr>
            <p:nvPr/>
          </p:nvPicPr>
          <p:blipFill>
            <a:blip r:embed="rId22" cstate="email">
              <a:extLst>
                <a:ext uri="{28A0092B-C50C-407E-A947-70E740481C1C}">
                  <a14:useLocalDpi xmlns:a14="http://schemas.microsoft.com/office/drawing/2010/main" val="0"/>
                </a:ext>
              </a:extLst>
            </a:blip>
            <a:srcRect l="7325" t="31669" r="90376" b="39644"/>
            <a:stretch>
              <a:fillRect/>
            </a:stretch>
          </p:blipFill>
          <p:spPr>
            <a:xfrm flipV="1">
              <a:off x="3462326" y="-679030"/>
              <a:ext cx="79991" cy="106661"/>
            </a:xfrm>
            <a:custGeom>
              <a:avLst/>
              <a:gdLst/>
              <a:ahLst/>
              <a:cxnLst/>
              <a:rect l="l" t="t" r="r" b="b"/>
              <a:pathLst>
                <a:path w="79991" h="106661">
                  <a:moveTo>
                    <a:pt x="0" y="106661"/>
                  </a:moveTo>
                  <a:lnTo>
                    <a:pt x="42664" y="106661"/>
                  </a:lnTo>
                  <a:cubicBezTo>
                    <a:pt x="52271" y="106661"/>
                    <a:pt x="60348" y="103312"/>
                    <a:pt x="66895" y="96614"/>
                  </a:cubicBezTo>
                  <a:cubicBezTo>
                    <a:pt x="73594" y="90066"/>
                    <a:pt x="76943" y="81988"/>
                    <a:pt x="76943" y="72380"/>
                  </a:cubicBezTo>
                  <a:cubicBezTo>
                    <a:pt x="76851" y="65468"/>
                    <a:pt x="74903" y="59244"/>
                    <a:pt x="71100" y="53709"/>
                  </a:cubicBezTo>
                  <a:cubicBezTo>
                    <a:pt x="67297" y="48174"/>
                    <a:pt x="62189" y="44087"/>
                    <a:pt x="55777" y="41449"/>
                  </a:cubicBezTo>
                  <a:lnTo>
                    <a:pt x="79991" y="0"/>
                  </a:lnTo>
                  <a:lnTo>
                    <a:pt x="60806" y="0"/>
                  </a:lnTo>
                  <a:lnTo>
                    <a:pt x="38243" y="38862"/>
                  </a:lnTo>
                  <a:lnTo>
                    <a:pt x="17507" y="38862"/>
                  </a:lnTo>
                  <a:lnTo>
                    <a:pt x="17507" y="0"/>
                  </a:lnTo>
                  <a:lnTo>
                    <a:pt x="0" y="0"/>
                  </a:lnTo>
                  <a:lnTo>
                    <a:pt x="0" y="106661"/>
                  </a:lnTo>
                  <a:close/>
                  <a:moveTo>
                    <a:pt x="17507" y="90220"/>
                  </a:moveTo>
                  <a:lnTo>
                    <a:pt x="17507" y="54540"/>
                  </a:lnTo>
                  <a:lnTo>
                    <a:pt x="42664" y="54540"/>
                  </a:lnTo>
                  <a:cubicBezTo>
                    <a:pt x="47432" y="54664"/>
                    <a:pt x="51390" y="56398"/>
                    <a:pt x="54538" y="59743"/>
                  </a:cubicBezTo>
                  <a:cubicBezTo>
                    <a:pt x="57685" y="63088"/>
                    <a:pt x="59318" y="67300"/>
                    <a:pt x="59436" y="72380"/>
                  </a:cubicBezTo>
                  <a:cubicBezTo>
                    <a:pt x="59318" y="77460"/>
                    <a:pt x="57685" y="81672"/>
                    <a:pt x="54538" y="85017"/>
                  </a:cubicBezTo>
                  <a:cubicBezTo>
                    <a:pt x="51390" y="88362"/>
                    <a:pt x="47432" y="90096"/>
                    <a:pt x="42664" y="90220"/>
                  </a:cubicBezTo>
                  <a:lnTo>
                    <a:pt x="17507" y="90220"/>
                  </a:lnTo>
                  <a:close/>
                </a:path>
              </a:pathLst>
            </a:custGeom>
          </p:spPr>
        </p:pic>
        <p:pic>
          <p:nvPicPr>
            <p:cNvPr id="435" name="Picture 434">
              <a:extLst>
                <a:ext uri="{FF2B5EF4-FFF2-40B4-BE49-F238E27FC236}">
                  <a16:creationId xmlns:a16="http://schemas.microsoft.com/office/drawing/2014/main" id="{8F7FBC5B-3DDE-3D35-FC9B-E81B3D002600}"/>
                </a:ext>
              </a:extLst>
            </p:cNvPr>
            <p:cNvPicPr>
              <a:picLocks noChangeAspect="1"/>
            </p:cNvPicPr>
            <p:nvPr/>
          </p:nvPicPr>
          <p:blipFill>
            <a:blip r:embed="rId23" cstate="email">
              <a:extLst>
                <a:ext uri="{28A0092B-C50C-407E-A947-70E740481C1C}">
                  <a14:useLocalDpi xmlns:a14="http://schemas.microsoft.com/office/drawing/2010/main" val="0"/>
                </a:ext>
              </a:extLst>
            </a:blip>
            <a:srcRect l="17761" t="31669" r="80006" b="39644"/>
            <a:stretch>
              <a:fillRect/>
            </a:stretch>
          </p:blipFill>
          <p:spPr>
            <a:xfrm flipV="1">
              <a:off x="3825419" y="-679030"/>
              <a:ext cx="77705" cy="106661"/>
            </a:xfrm>
            <a:custGeom>
              <a:avLst/>
              <a:gdLst/>
              <a:ahLst/>
              <a:cxnLst/>
              <a:rect l="l" t="t" r="r" b="b"/>
              <a:pathLst>
                <a:path w="77705" h="106661">
                  <a:moveTo>
                    <a:pt x="0" y="106661"/>
                  </a:moveTo>
                  <a:lnTo>
                    <a:pt x="77705" y="106661"/>
                  </a:lnTo>
                  <a:lnTo>
                    <a:pt x="77705" y="89916"/>
                  </a:lnTo>
                  <a:lnTo>
                    <a:pt x="47682" y="89916"/>
                  </a:lnTo>
                  <a:lnTo>
                    <a:pt x="47682" y="0"/>
                  </a:lnTo>
                  <a:lnTo>
                    <a:pt x="30175" y="0"/>
                  </a:lnTo>
                  <a:lnTo>
                    <a:pt x="30175" y="89916"/>
                  </a:lnTo>
                  <a:lnTo>
                    <a:pt x="0" y="89916"/>
                  </a:lnTo>
                  <a:lnTo>
                    <a:pt x="0" y="106661"/>
                  </a:lnTo>
                  <a:close/>
                </a:path>
              </a:pathLst>
            </a:custGeom>
          </p:spPr>
        </p:pic>
        <p:pic>
          <p:nvPicPr>
            <p:cNvPr id="436" name="Picture 435">
              <a:extLst>
                <a:ext uri="{FF2B5EF4-FFF2-40B4-BE49-F238E27FC236}">
                  <a16:creationId xmlns:a16="http://schemas.microsoft.com/office/drawing/2014/main" id="{8F7FBC5B-3DDE-3D35-FC9B-E81B3D002600}"/>
                </a:ext>
              </a:extLst>
            </p:cNvPr>
            <p:cNvPicPr>
              <a:picLocks noChangeAspect="1"/>
            </p:cNvPicPr>
            <p:nvPr/>
          </p:nvPicPr>
          <p:blipFill>
            <a:blip r:embed="rId24" cstate="email">
              <a:extLst>
                <a:ext uri="{28A0092B-C50C-407E-A947-70E740481C1C}">
                  <a14:useLocalDpi xmlns:a14="http://schemas.microsoft.com/office/drawing/2010/main" val="0"/>
                </a:ext>
              </a:extLst>
            </a:blip>
            <a:srcRect l="20465" t="31669" r="77214" b="39644"/>
            <a:stretch>
              <a:fillRect/>
            </a:stretch>
          </p:blipFill>
          <p:spPr>
            <a:xfrm flipV="1">
              <a:off x="3919526" y="-679030"/>
              <a:ext cx="80753" cy="106661"/>
            </a:xfrm>
            <a:custGeom>
              <a:avLst/>
              <a:gdLst/>
              <a:ahLst/>
              <a:cxnLst/>
              <a:rect l="l" t="t" r="r" b="b"/>
              <a:pathLst>
                <a:path w="80753" h="106661">
                  <a:moveTo>
                    <a:pt x="0" y="106661"/>
                  </a:moveTo>
                  <a:lnTo>
                    <a:pt x="17507" y="106661"/>
                  </a:lnTo>
                  <a:lnTo>
                    <a:pt x="17507" y="62922"/>
                  </a:lnTo>
                  <a:lnTo>
                    <a:pt x="63246" y="62922"/>
                  </a:lnTo>
                  <a:lnTo>
                    <a:pt x="63246" y="106661"/>
                  </a:lnTo>
                  <a:lnTo>
                    <a:pt x="80753" y="106661"/>
                  </a:lnTo>
                  <a:lnTo>
                    <a:pt x="80753" y="0"/>
                  </a:lnTo>
                  <a:lnTo>
                    <a:pt x="63246" y="0"/>
                  </a:lnTo>
                  <a:lnTo>
                    <a:pt x="63246" y="46177"/>
                  </a:lnTo>
                  <a:lnTo>
                    <a:pt x="17507" y="46177"/>
                  </a:lnTo>
                  <a:lnTo>
                    <a:pt x="17507" y="0"/>
                  </a:lnTo>
                  <a:lnTo>
                    <a:pt x="0" y="0"/>
                  </a:lnTo>
                  <a:lnTo>
                    <a:pt x="0" y="106661"/>
                  </a:lnTo>
                  <a:close/>
                </a:path>
              </a:pathLst>
            </a:custGeom>
          </p:spPr>
        </p:pic>
        <p:pic>
          <p:nvPicPr>
            <p:cNvPr id="437" name="Picture 436">
              <a:extLst>
                <a:ext uri="{FF2B5EF4-FFF2-40B4-BE49-F238E27FC236}">
                  <a16:creationId xmlns:a16="http://schemas.microsoft.com/office/drawing/2014/main" id="{8F7FBC5B-3DDE-3D35-FC9B-E81B3D002600}"/>
                </a:ext>
              </a:extLst>
            </p:cNvPr>
            <p:cNvPicPr>
              <a:picLocks noChangeAspect="1"/>
            </p:cNvPicPr>
            <p:nvPr/>
          </p:nvPicPr>
          <p:blipFill>
            <a:blip r:embed="rId25" cstate="email">
              <a:extLst>
                <a:ext uri="{28A0092B-C50C-407E-A947-70E740481C1C}">
                  <a14:useLocalDpi xmlns:a14="http://schemas.microsoft.com/office/drawing/2010/main" val="0"/>
                </a:ext>
              </a:extLst>
            </a:blip>
            <a:srcRect l="27857" t="31669" r="70348" b="39644"/>
            <a:stretch>
              <a:fillRect/>
            </a:stretch>
          </p:blipFill>
          <p:spPr>
            <a:xfrm flipV="1">
              <a:off x="4176701" y="-679030"/>
              <a:ext cx="62465" cy="106661"/>
            </a:xfrm>
            <a:custGeom>
              <a:avLst/>
              <a:gdLst/>
              <a:ahLst/>
              <a:cxnLst/>
              <a:rect l="l" t="t" r="r" b="b"/>
              <a:pathLst>
                <a:path w="62465" h="106661">
                  <a:moveTo>
                    <a:pt x="0" y="106661"/>
                  </a:moveTo>
                  <a:lnTo>
                    <a:pt x="62465" y="106661"/>
                  </a:lnTo>
                  <a:lnTo>
                    <a:pt x="62465" y="89916"/>
                  </a:lnTo>
                  <a:lnTo>
                    <a:pt x="17507" y="89916"/>
                  </a:lnTo>
                  <a:lnTo>
                    <a:pt x="17507" y="60026"/>
                  </a:lnTo>
                  <a:lnTo>
                    <a:pt x="60941" y="60026"/>
                  </a:lnTo>
                  <a:lnTo>
                    <a:pt x="60941" y="43281"/>
                  </a:lnTo>
                  <a:lnTo>
                    <a:pt x="17507" y="43281"/>
                  </a:lnTo>
                  <a:lnTo>
                    <a:pt x="17507" y="0"/>
                  </a:lnTo>
                  <a:lnTo>
                    <a:pt x="0" y="0"/>
                  </a:lnTo>
                  <a:lnTo>
                    <a:pt x="0" y="106661"/>
                  </a:lnTo>
                  <a:close/>
                </a:path>
              </a:pathLst>
            </a:custGeom>
          </p:spPr>
        </p:pic>
        <p:pic>
          <p:nvPicPr>
            <p:cNvPr id="438" name="Picture 437">
              <a:extLst>
                <a:ext uri="{FF2B5EF4-FFF2-40B4-BE49-F238E27FC236}">
                  <a16:creationId xmlns:a16="http://schemas.microsoft.com/office/drawing/2014/main" id="{8F7FBC5B-3DDE-3D35-FC9B-E81B3D002600}"/>
                </a:ext>
              </a:extLst>
            </p:cNvPr>
            <p:cNvPicPr>
              <a:picLocks noChangeAspect="1"/>
            </p:cNvPicPr>
            <p:nvPr/>
          </p:nvPicPr>
          <p:blipFill>
            <a:blip r:embed="rId26" cstate="email">
              <a:extLst>
                <a:ext uri="{28A0092B-C50C-407E-A947-70E740481C1C}">
                  <a14:useLocalDpi xmlns:a14="http://schemas.microsoft.com/office/drawing/2010/main" val="0"/>
                </a:ext>
              </a:extLst>
            </a:blip>
            <a:srcRect l="33606" t="31669" r="64052" b="39644"/>
            <a:stretch>
              <a:fillRect/>
            </a:stretch>
          </p:blipFill>
          <p:spPr>
            <a:xfrm flipV="1">
              <a:off x="4376726" y="-679030"/>
              <a:ext cx="81515" cy="106661"/>
            </a:xfrm>
            <a:custGeom>
              <a:avLst/>
              <a:gdLst/>
              <a:ahLst/>
              <a:cxnLst/>
              <a:rect l="l" t="t" r="r" b="b"/>
              <a:pathLst>
                <a:path w="81515" h="106661">
                  <a:moveTo>
                    <a:pt x="0" y="106661"/>
                  </a:moveTo>
                  <a:lnTo>
                    <a:pt x="13701" y="106661"/>
                  </a:lnTo>
                  <a:lnTo>
                    <a:pt x="64008" y="34283"/>
                  </a:lnTo>
                  <a:lnTo>
                    <a:pt x="64008" y="106661"/>
                  </a:lnTo>
                  <a:lnTo>
                    <a:pt x="81515" y="106661"/>
                  </a:lnTo>
                  <a:lnTo>
                    <a:pt x="81515" y="0"/>
                  </a:lnTo>
                  <a:lnTo>
                    <a:pt x="67814" y="0"/>
                  </a:lnTo>
                  <a:lnTo>
                    <a:pt x="17507" y="72376"/>
                  </a:lnTo>
                  <a:lnTo>
                    <a:pt x="17507" y="0"/>
                  </a:lnTo>
                  <a:lnTo>
                    <a:pt x="0" y="0"/>
                  </a:lnTo>
                  <a:lnTo>
                    <a:pt x="0" y="106661"/>
                  </a:lnTo>
                  <a:close/>
                </a:path>
              </a:pathLst>
            </a:custGeom>
          </p:spPr>
        </p:pic>
        <p:pic>
          <p:nvPicPr>
            <p:cNvPr id="439" name="Picture 438">
              <a:extLst>
                <a:ext uri="{FF2B5EF4-FFF2-40B4-BE49-F238E27FC236}">
                  <a16:creationId xmlns:a16="http://schemas.microsoft.com/office/drawing/2014/main" id="{8F7FBC5B-3DDE-3D35-FC9B-E81B3D002600}"/>
                </a:ext>
              </a:extLst>
            </p:cNvPr>
            <p:cNvPicPr>
              <a:picLocks noChangeAspect="1"/>
            </p:cNvPicPr>
            <p:nvPr/>
          </p:nvPicPr>
          <p:blipFill>
            <a:blip r:embed="rId27" cstate="email">
              <a:extLst>
                <a:ext uri="{28A0092B-C50C-407E-A947-70E740481C1C}">
                  <a14:useLocalDpi xmlns:a14="http://schemas.microsoft.com/office/drawing/2010/main" val="0"/>
                </a:ext>
              </a:extLst>
            </a:blip>
            <a:srcRect l="38807" t="31669" r="60690" b="39644"/>
            <a:stretch>
              <a:fillRect/>
            </a:stretch>
          </p:blipFill>
          <p:spPr>
            <a:xfrm flipV="1">
              <a:off x="4557701" y="-679030"/>
              <a:ext cx="17507" cy="106661"/>
            </a:xfrm>
            <a:custGeom>
              <a:avLst/>
              <a:gdLst/>
              <a:ahLst/>
              <a:cxnLst/>
              <a:rect l="l" t="t" r="r" b="b"/>
              <a:pathLst>
                <a:path w="17507" h="106661">
                  <a:moveTo>
                    <a:pt x="0" y="106661"/>
                  </a:moveTo>
                  <a:lnTo>
                    <a:pt x="17507" y="106661"/>
                  </a:lnTo>
                  <a:lnTo>
                    <a:pt x="17507" y="0"/>
                  </a:lnTo>
                  <a:lnTo>
                    <a:pt x="0" y="0"/>
                  </a:lnTo>
                  <a:lnTo>
                    <a:pt x="0" y="106661"/>
                  </a:lnTo>
                  <a:close/>
                </a:path>
              </a:pathLst>
            </a:custGeom>
          </p:spPr>
        </p:pic>
        <p:pic>
          <p:nvPicPr>
            <p:cNvPr id="440" name="Picture 439">
              <a:extLst>
                <a:ext uri="{FF2B5EF4-FFF2-40B4-BE49-F238E27FC236}">
                  <a16:creationId xmlns:a16="http://schemas.microsoft.com/office/drawing/2014/main" id="{8F7FBC5B-3DDE-3D35-FC9B-E81B3D002600}"/>
                </a:ext>
              </a:extLst>
            </p:cNvPr>
            <p:cNvPicPr>
              <a:picLocks noChangeAspect="1"/>
            </p:cNvPicPr>
            <p:nvPr/>
          </p:nvPicPr>
          <p:blipFill>
            <a:blip r:embed="rId27" cstate="email">
              <a:extLst>
                <a:ext uri="{28A0092B-C50C-407E-A947-70E740481C1C}">
                  <a14:useLocalDpi xmlns:a14="http://schemas.microsoft.com/office/drawing/2010/main" val="0"/>
                </a:ext>
              </a:extLst>
            </a:blip>
            <a:srcRect l="39902" t="31669" r="57755" b="39644"/>
            <a:stretch>
              <a:fillRect/>
            </a:stretch>
          </p:blipFill>
          <p:spPr>
            <a:xfrm flipV="1">
              <a:off x="4595801" y="-679030"/>
              <a:ext cx="81515" cy="106661"/>
            </a:xfrm>
            <a:custGeom>
              <a:avLst/>
              <a:gdLst/>
              <a:ahLst/>
              <a:cxnLst/>
              <a:rect l="l" t="t" r="r" b="b"/>
              <a:pathLst>
                <a:path w="81515" h="106661">
                  <a:moveTo>
                    <a:pt x="0" y="106661"/>
                  </a:moveTo>
                  <a:lnTo>
                    <a:pt x="13701" y="106661"/>
                  </a:lnTo>
                  <a:lnTo>
                    <a:pt x="64008" y="34283"/>
                  </a:lnTo>
                  <a:lnTo>
                    <a:pt x="64008" y="106661"/>
                  </a:lnTo>
                  <a:lnTo>
                    <a:pt x="81515" y="106661"/>
                  </a:lnTo>
                  <a:lnTo>
                    <a:pt x="81515" y="0"/>
                  </a:lnTo>
                  <a:lnTo>
                    <a:pt x="67814" y="0"/>
                  </a:lnTo>
                  <a:lnTo>
                    <a:pt x="17507" y="72376"/>
                  </a:lnTo>
                  <a:lnTo>
                    <a:pt x="17507" y="0"/>
                  </a:lnTo>
                  <a:lnTo>
                    <a:pt x="0" y="0"/>
                  </a:lnTo>
                  <a:lnTo>
                    <a:pt x="0" y="106661"/>
                  </a:lnTo>
                  <a:close/>
                </a:path>
              </a:pathLst>
            </a:custGeom>
          </p:spPr>
        </p:pic>
        <p:pic>
          <p:nvPicPr>
            <p:cNvPr id="441" name="Picture 440">
              <a:extLst>
                <a:ext uri="{FF2B5EF4-FFF2-40B4-BE49-F238E27FC236}">
                  <a16:creationId xmlns:a16="http://schemas.microsoft.com/office/drawing/2014/main" id="{8F7FBC5B-3DDE-3D35-FC9B-E81B3D002600}"/>
                </a:ext>
              </a:extLst>
            </p:cNvPr>
            <p:cNvPicPr>
              <a:picLocks noChangeAspect="1"/>
            </p:cNvPicPr>
            <p:nvPr/>
          </p:nvPicPr>
          <p:blipFill>
            <a:blip r:embed="rId27" cstate="email">
              <a:extLst>
                <a:ext uri="{28A0092B-C50C-407E-A947-70E740481C1C}">
                  <a14:useLocalDpi xmlns:a14="http://schemas.microsoft.com/office/drawing/2010/main" val="0"/>
                </a:ext>
              </a:extLst>
            </a:blip>
            <a:srcRect l="42913" t="31669" r="54415" b="39644"/>
            <a:stretch>
              <a:fillRect/>
            </a:stretch>
          </p:blipFill>
          <p:spPr>
            <a:xfrm flipV="1">
              <a:off x="4700576" y="-679030"/>
              <a:ext cx="92945" cy="106661"/>
            </a:xfrm>
            <a:custGeom>
              <a:avLst/>
              <a:gdLst/>
              <a:ahLst/>
              <a:cxnLst/>
              <a:rect l="l" t="t" r="r" b="b"/>
              <a:pathLst>
                <a:path w="92945" h="106661">
                  <a:moveTo>
                    <a:pt x="0" y="106661"/>
                  </a:moveTo>
                  <a:lnTo>
                    <a:pt x="41899" y="106661"/>
                  </a:lnTo>
                  <a:cubicBezTo>
                    <a:pt x="49219" y="106657"/>
                    <a:pt x="55921" y="105370"/>
                    <a:pt x="62002" y="102798"/>
                  </a:cubicBezTo>
                  <a:cubicBezTo>
                    <a:pt x="68084" y="100226"/>
                    <a:pt x="73527" y="96388"/>
                    <a:pt x="78331" y="91286"/>
                  </a:cubicBezTo>
                  <a:cubicBezTo>
                    <a:pt x="88073" y="81074"/>
                    <a:pt x="92945" y="68422"/>
                    <a:pt x="92945" y="53330"/>
                  </a:cubicBezTo>
                  <a:cubicBezTo>
                    <a:pt x="92945" y="38391"/>
                    <a:pt x="88073" y="25739"/>
                    <a:pt x="78331" y="15375"/>
                  </a:cubicBezTo>
                  <a:cubicBezTo>
                    <a:pt x="73527" y="10272"/>
                    <a:pt x="68084" y="6434"/>
                    <a:pt x="62002" y="3862"/>
                  </a:cubicBezTo>
                  <a:cubicBezTo>
                    <a:pt x="55921" y="1290"/>
                    <a:pt x="49219" y="3"/>
                    <a:pt x="41899" y="0"/>
                  </a:cubicBezTo>
                  <a:lnTo>
                    <a:pt x="0" y="0"/>
                  </a:lnTo>
                  <a:lnTo>
                    <a:pt x="0" y="106661"/>
                  </a:lnTo>
                  <a:close/>
                  <a:moveTo>
                    <a:pt x="17507" y="89916"/>
                  </a:moveTo>
                  <a:lnTo>
                    <a:pt x="17507" y="16745"/>
                  </a:lnTo>
                  <a:lnTo>
                    <a:pt x="41899" y="16745"/>
                  </a:lnTo>
                  <a:cubicBezTo>
                    <a:pt x="46933" y="16748"/>
                    <a:pt x="51500" y="17618"/>
                    <a:pt x="55600" y="19355"/>
                  </a:cubicBezTo>
                  <a:cubicBezTo>
                    <a:pt x="59700" y="21092"/>
                    <a:pt x="63314" y="23677"/>
                    <a:pt x="66443" y="27110"/>
                  </a:cubicBezTo>
                  <a:cubicBezTo>
                    <a:pt x="69644" y="30547"/>
                    <a:pt x="72045" y="34459"/>
                    <a:pt x="73646" y="38848"/>
                  </a:cubicBezTo>
                  <a:cubicBezTo>
                    <a:pt x="75247" y="43237"/>
                    <a:pt x="76047" y="48064"/>
                    <a:pt x="76047" y="53330"/>
                  </a:cubicBezTo>
                  <a:cubicBezTo>
                    <a:pt x="76047" y="58662"/>
                    <a:pt x="75247" y="63509"/>
                    <a:pt x="73646" y="67869"/>
                  </a:cubicBezTo>
                  <a:cubicBezTo>
                    <a:pt x="72045" y="72229"/>
                    <a:pt x="69644" y="76123"/>
                    <a:pt x="66443" y="79550"/>
                  </a:cubicBezTo>
                  <a:cubicBezTo>
                    <a:pt x="63314" y="82983"/>
                    <a:pt x="59700" y="85568"/>
                    <a:pt x="55600" y="87305"/>
                  </a:cubicBezTo>
                  <a:cubicBezTo>
                    <a:pt x="51500" y="89042"/>
                    <a:pt x="46933" y="89912"/>
                    <a:pt x="41899" y="89916"/>
                  </a:cubicBezTo>
                  <a:lnTo>
                    <a:pt x="17507" y="89916"/>
                  </a:lnTo>
                  <a:close/>
                </a:path>
              </a:pathLst>
            </a:custGeom>
          </p:spPr>
        </p:pic>
        <p:pic>
          <p:nvPicPr>
            <p:cNvPr id="442" name="Picture 441">
              <a:extLst>
                <a:ext uri="{FF2B5EF4-FFF2-40B4-BE49-F238E27FC236}">
                  <a16:creationId xmlns:a16="http://schemas.microsoft.com/office/drawing/2014/main" id="{8F7FBC5B-3DDE-3D35-FC9B-E81B3D002600}"/>
                </a:ext>
              </a:extLst>
            </p:cNvPr>
            <p:cNvPicPr>
              <a:picLocks noChangeAspect="1"/>
            </p:cNvPicPr>
            <p:nvPr/>
          </p:nvPicPr>
          <p:blipFill>
            <a:blip r:embed="rId28" cstate="email">
              <a:extLst>
                <a:ext uri="{28A0092B-C50C-407E-A947-70E740481C1C}">
                  <a14:useLocalDpi xmlns:a14="http://schemas.microsoft.com/office/drawing/2010/main" val="0"/>
                </a:ext>
              </a:extLst>
            </a:blip>
            <a:srcRect l="45925" t="31669" r="52214" b="39644"/>
            <a:stretch>
              <a:fillRect/>
            </a:stretch>
          </p:blipFill>
          <p:spPr>
            <a:xfrm flipV="1">
              <a:off x="4805351" y="-679030"/>
              <a:ext cx="64751" cy="106661"/>
            </a:xfrm>
            <a:custGeom>
              <a:avLst/>
              <a:gdLst/>
              <a:ahLst/>
              <a:cxnLst/>
              <a:rect l="l" t="t" r="r" b="b"/>
              <a:pathLst>
                <a:path w="64751" h="106661">
                  <a:moveTo>
                    <a:pt x="0" y="106661"/>
                  </a:moveTo>
                  <a:lnTo>
                    <a:pt x="63989" y="106661"/>
                  </a:lnTo>
                  <a:lnTo>
                    <a:pt x="63989" y="89916"/>
                  </a:lnTo>
                  <a:lnTo>
                    <a:pt x="17507" y="89916"/>
                  </a:lnTo>
                  <a:lnTo>
                    <a:pt x="17507" y="62160"/>
                  </a:lnTo>
                  <a:lnTo>
                    <a:pt x="60179" y="62160"/>
                  </a:lnTo>
                  <a:lnTo>
                    <a:pt x="60179" y="45567"/>
                  </a:lnTo>
                  <a:lnTo>
                    <a:pt x="17507" y="45567"/>
                  </a:lnTo>
                  <a:lnTo>
                    <a:pt x="17507" y="16745"/>
                  </a:lnTo>
                  <a:lnTo>
                    <a:pt x="64751" y="16745"/>
                  </a:lnTo>
                  <a:lnTo>
                    <a:pt x="64751" y="0"/>
                  </a:lnTo>
                  <a:lnTo>
                    <a:pt x="0" y="0"/>
                  </a:lnTo>
                  <a:lnTo>
                    <a:pt x="0" y="106661"/>
                  </a:lnTo>
                  <a:close/>
                </a:path>
              </a:pathLst>
            </a:custGeom>
          </p:spPr>
        </p:pic>
        <p:pic>
          <p:nvPicPr>
            <p:cNvPr id="443" name="Picture 442">
              <a:extLst>
                <a:ext uri="{FF2B5EF4-FFF2-40B4-BE49-F238E27FC236}">
                  <a16:creationId xmlns:a16="http://schemas.microsoft.com/office/drawing/2014/main" id="{8F7FBC5B-3DDE-3D35-FC9B-E81B3D002600}"/>
                </a:ext>
              </a:extLst>
            </p:cNvPr>
            <p:cNvPicPr>
              <a:picLocks noChangeAspect="1"/>
            </p:cNvPicPr>
            <p:nvPr/>
          </p:nvPicPr>
          <p:blipFill>
            <a:blip r:embed="rId21" cstate="email">
              <a:extLst>
                <a:ext uri="{28A0092B-C50C-407E-A947-70E740481C1C}">
                  <a14:useLocalDpi xmlns:a14="http://schemas.microsoft.com/office/drawing/2010/main" val="0"/>
                </a:ext>
              </a:extLst>
            </a:blip>
            <a:srcRect l="47874" t="31669" r="49630" b="39644"/>
            <a:stretch>
              <a:fillRect/>
            </a:stretch>
          </p:blipFill>
          <p:spPr>
            <a:xfrm flipV="1">
              <a:off x="4873169" y="-679030"/>
              <a:ext cx="86849" cy="106661"/>
            </a:xfrm>
            <a:custGeom>
              <a:avLst/>
              <a:gdLst/>
              <a:ahLst/>
              <a:cxnLst/>
              <a:rect l="l" t="t" r="r" b="b"/>
              <a:pathLst>
                <a:path w="86849" h="106661">
                  <a:moveTo>
                    <a:pt x="1981" y="106661"/>
                  </a:moveTo>
                  <a:lnTo>
                    <a:pt x="21788" y="106661"/>
                  </a:lnTo>
                  <a:lnTo>
                    <a:pt x="43424" y="71157"/>
                  </a:lnTo>
                  <a:lnTo>
                    <a:pt x="65061" y="106661"/>
                  </a:lnTo>
                  <a:lnTo>
                    <a:pt x="85021" y="106661"/>
                  </a:lnTo>
                  <a:lnTo>
                    <a:pt x="53481" y="54854"/>
                  </a:lnTo>
                  <a:lnTo>
                    <a:pt x="86849" y="0"/>
                  </a:lnTo>
                  <a:lnTo>
                    <a:pt x="66889" y="0"/>
                  </a:lnTo>
                  <a:lnTo>
                    <a:pt x="43424" y="38550"/>
                  </a:lnTo>
                  <a:lnTo>
                    <a:pt x="19960" y="0"/>
                  </a:lnTo>
                  <a:lnTo>
                    <a:pt x="0" y="0"/>
                  </a:lnTo>
                  <a:lnTo>
                    <a:pt x="33521" y="54854"/>
                  </a:lnTo>
                  <a:lnTo>
                    <a:pt x="1981" y="106661"/>
                  </a:lnTo>
                  <a:close/>
                </a:path>
              </a:pathLst>
            </a:custGeom>
          </p:spPr>
        </p:pic>
        <p:pic>
          <p:nvPicPr>
            <p:cNvPr id="444" name="Picture 443">
              <a:extLst>
                <a:ext uri="{FF2B5EF4-FFF2-40B4-BE49-F238E27FC236}">
                  <a16:creationId xmlns:a16="http://schemas.microsoft.com/office/drawing/2014/main" id="{8F7FBC5B-3DDE-3D35-FC9B-E81B3D002600}"/>
                </a:ext>
              </a:extLst>
            </p:cNvPr>
            <p:cNvPicPr>
              <a:picLocks noChangeAspect="1"/>
            </p:cNvPicPr>
            <p:nvPr/>
          </p:nvPicPr>
          <p:blipFill>
            <a:blip r:embed="rId27" cstate="email">
              <a:extLst>
                <a:ext uri="{28A0092B-C50C-407E-A947-70E740481C1C}">
                  <a14:useLocalDpi xmlns:a14="http://schemas.microsoft.com/office/drawing/2010/main" val="0"/>
                </a:ext>
              </a:extLst>
            </a:blip>
            <a:srcRect l="54958" t="31669" r="42699" b="39644"/>
            <a:stretch>
              <a:fillRect/>
            </a:stretch>
          </p:blipFill>
          <p:spPr>
            <a:xfrm flipV="1">
              <a:off x="5119676" y="-679030"/>
              <a:ext cx="81515" cy="106661"/>
            </a:xfrm>
            <a:custGeom>
              <a:avLst/>
              <a:gdLst/>
              <a:ahLst/>
              <a:cxnLst/>
              <a:rect l="l" t="t" r="r" b="b"/>
              <a:pathLst>
                <a:path w="81515" h="106661">
                  <a:moveTo>
                    <a:pt x="0" y="106661"/>
                  </a:moveTo>
                  <a:lnTo>
                    <a:pt x="13701" y="106661"/>
                  </a:lnTo>
                  <a:lnTo>
                    <a:pt x="64008" y="34283"/>
                  </a:lnTo>
                  <a:lnTo>
                    <a:pt x="64008" y="106661"/>
                  </a:lnTo>
                  <a:lnTo>
                    <a:pt x="81515" y="106661"/>
                  </a:lnTo>
                  <a:lnTo>
                    <a:pt x="81515" y="0"/>
                  </a:lnTo>
                  <a:lnTo>
                    <a:pt x="67814" y="0"/>
                  </a:lnTo>
                  <a:lnTo>
                    <a:pt x="17507" y="72376"/>
                  </a:lnTo>
                  <a:lnTo>
                    <a:pt x="17507" y="0"/>
                  </a:lnTo>
                  <a:lnTo>
                    <a:pt x="0" y="0"/>
                  </a:lnTo>
                  <a:lnTo>
                    <a:pt x="0" y="106661"/>
                  </a:lnTo>
                  <a:close/>
                </a:path>
              </a:pathLst>
            </a:custGeom>
          </p:spPr>
        </p:pic>
        <p:pic>
          <p:nvPicPr>
            <p:cNvPr id="445" name="Picture 444">
              <a:extLst>
                <a:ext uri="{FF2B5EF4-FFF2-40B4-BE49-F238E27FC236}">
                  <a16:creationId xmlns:a16="http://schemas.microsoft.com/office/drawing/2014/main" id="{8F7FBC5B-3DDE-3D35-FC9B-E81B3D002600}"/>
                </a:ext>
              </a:extLst>
            </p:cNvPr>
            <p:cNvPicPr>
              <a:picLocks noChangeAspect="1"/>
            </p:cNvPicPr>
            <p:nvPr/>
          </p:nvPicPr>
          <p:blipFill>
            <a:blip r:embed="rId29" cstate="email">
              <a:extLst>
                <a:ext uri="{28A0092B-C50C-407E-A947-70E740481C1C}">
                  <a14:useLocalDpi xmlns:a14="http://schemas.microsoft.com/office/drawing/2010/main" val="0"/>
                </a:ext>
              </a:extLst>
            </a:blip>
            <a:srcRect l="57970" t="31669" r="39359" b="39644"/>
            <a:stretch>
              <a:fillRect/>
            </a:stretch>
          </p:blipFill>
          <p:spPr>
            <a:xfrm flipV="1">
              <a:off x="5224451" y="-679030"/>
              <a:ext cx="92945" cy="106661"/>
            </a:xfrm>
            <a:custGeom>
              <a:avLst/>
              <a:gdLst/>
              <a:ahLst/>
              <a:cxnLst/>
              <a:rect l="l" t="t" r="r" b="b"/>
              <a:pathLst>
                <a:path w="92945" h="106661">
                  <a:moveTo>
                    <a:pt x="0" y="106661"/>
                  </a:moveTo>
                  <a:lnTo>
                    <a:pt x="41899" y="106661"/>
                  </a:lnTo>
                  <a:cubicBezTo>
                    <a:pt x="49219" y="106657"/>
                    <a:pt x="55921" y="105370"/>
                    <a:pt x="62002" y="102798"/>
                  </a:cubicBezTo>
                  <a:cubicBezTo>
                    <a:pt x="68084" y="100226"/>
                    <a:pt x="73527" y="96388"/>
                    <a:pt x="78331" y="91286"/>
                  </a:cubicBezTo>
                  <a:cubicBezTo>
                    <a:pt x="88073" y="81074"/>
                    <a:pt x="92945" y="68422"/>
                    <a:pt x="92945" y="53330"/>
                  </a:cubicBezTo>
                  <a:cubicBezTo>
                    <a:pt x="92945" y="38391"/>
                    <a:pt x="88073" y="25739"/>
                    <a:pt x="78331" y="15375"/>
                  </a:cubicBezTo>
                  <a:cubicBezTo>
                    <a:pt x="73527" y="10272"/>
                    <a:pt x="68084" y="6434"/>
                    <a:pt x="62002" y="3862"/>
                  </a:cubicBezTo>
                  <a:cubicBezTo>
                    <a:pt x="55921" y="1290"/>
                    <a:pt x="49219" y="3"/>
                    <a:pt x="41899" y="0"/>
                  </a:cubicBezTo>
                  <a:lnTo>
                    <a:pt x="0" y="0"/>
                  </a:lnTo>
                  <a:lnTo>
                    <a:pt x="0" y="106661"/>
                  </a:lnTo>
                  <a:close/>
                  <a:moveTo>
                    <a:pt x="17507" y="89916"/>
                  </a:moveTo>
                  <a:lnTo>
                    <a:pt x="17507" y="16745"/>
                  </a:lnTo>
                  <a:lnTo>
                    <a:pt x="41899" y="16745"/>
                  </a:lnTo>
                  <a:cubicBezTo>
                    <a:pt x="46932" y="16748"/>
                    <a:pt x="51500" y="17618"/>
                    <a:pt x="55600" y="19355"/>
                  </a:cubicBezTo>
                  <a:cubicBezTo>
                    <a:pt x="59700" y="21092"/>
                    <a:pt x="63314" y="23677"/>
                    <a:pt x="66443" y="27110"/>
                  </a:cubicBezTo>
                  <a:cubicBezTo>
                    <a:pt x="69644" y="30547"/>
                    <a:pt x="72045" y="34459"/>
                    <a:pt x="73646" y="38848"/>
                  </a:cubicBezTo>
                  <a:cubicBezTo>
                    <a:pt x="75247" y="43237"/>
                    <a:pt x="76047" y="48064"/>
                    <a:pt x="76047" y="53330"/>
                  </a:cubicBezTo>
                  <a:cubicBezTo>
                    <a:pt x="76047" y="58662"/>
                    <a:pt x="75247" y="63509"/>
                    <a:pt x="73646" y="67869"/>
                  </a:cubicBezTo>
                  <a:cubicBezTo>
                    <a:pt x="72045" y="72229"/>
                    <a:pt x="69644" y="76123"/>
                    <a:pt x="66443" y="79550"/>
                  </a:cubicBezTo>
                  <a:cubicBezTo>
                    <a:pt x="63314" y="82983"/>
                    <a:pt x="59700" y="85568"/>
                    <a:pt x="55600" y="87305"/>
                  </a:cubicBezTo>
                  <a:cubicBezTo>
                    <a:pt x="51500" y="89042"/>
                    <a:pt x="46932" y="89912"/>
                    <a:pt x="41899" y="89916"/>
                  </a:cubicBezTo>
                  <a:lnTo>
                    <a:pt x="17507" y="89916"/>
                  </a:lnTo>
                  <a:close/>
                </a:path>
              </a:pathLst>
            </a:custGeom>
          </p:spPr>
        </p:pic>
        <p:pic>
          <p:nvPicPr>
            <p:cNvPr id="446" name="Picture 445">
              <a:extLst>
                <a:ext uri="{FF2B5EF4-FFF2-40B4-BE49-F238E27FC236}">
                  <a16:creationId xmlns:a16="http://schemas.microsoft.com/office/drawing/2014/main" id="{8F7FBC5B-3DDE-3D35-FC9B-E81B3D002600}"/>
                </a:ext>
              </a:extLst>
            </p:cNvPr>
            <p:cNvPicPr>
              <a:picLocks noChangeAspect="1"/>
            </p:cNvPicPr>
            <p:nvPr/>
          </p:nvPicPr>
          <p:blipFill>
            <a:blip r:embed="rId23" cstate="email">
              <a:extLst>
                <a:ext uri="{28A0092B-C50C-407E-A947-70E740481C1C}">
                  <a14:useLocalDpi xmlns:a14="http://schemas.microsoft.com/office/drawing/2010/main" val="0"/>
                </a:ext>
              </a:extLst>
            </a:blip>
            <a:srcRect l="62350" t="31669" r="35417" b="39644"/>
            <a:stretch>
              <a:fillRect/>
            </a:stretch>
          </p:blipFill>
          <p:spPr>
            <a:xfrm flipV="1">
              <a:off x="5376851" y="-679030"/>
              <a:ext cx="77705" cy="106661"/>
            </a:xfrm>
            <a:custGeom>
              <a:avLst/>
              <a:gdLst/>
              <a:ahLst/>
              <a:cxnLst/>
              <a:rect l="l" t="t" r="r" b="b"/>
              <a:pathLst>
                <a:path w="77705" h="106661">
                  <a:moveTo>
                    <a:pt x="0" y="106661"/>
                  </a:moveTo>
                  <a:lnTo>
                    <a:pt x="42359" y="106661"/>
                  </a:lnTo>
                  <a:cubicBezTo>
                    <a:pt x="46711" y="106657"/>
                    <a:pt x="50738" y="105941"/>
                    <a:pt x="54441" y="104510"/>
                  </a:cubicBezTo>
                  <a:cubicBezTo>
                    <a:pt x="58144" y="103080"/>
                    <a:pt x="61484" y="100955"/>
                    <a:pt x="64460" y="98136"/>
                  </a:cubicBezTo>
                  <a:cubicBezTo>
                    <a:pt x="70550" y="92503"/>
                    <a:pt x="73594" y="85493"/>
                    <a:pt x="73594" y="77105"/>
                  </a:cubicBezTo>
                  <a:cubicBezTo>
                    <a:pt x="73591" y="72460"/>
                    <a:pt x="72684" y="68331"/>
                    <a:pt x="70872" y="64717"/>
                  </a:cubicBezTo>
                  <a:cubicBezTo>
                    <a:pt x="69061" y="61103"/>
                    <a:pt x="66363" y="57968"/>
                    <a:pt x="62779" y="55311"/>
                  </a:cubicBezTo>
                  <a:lnTo>
                    <a:pt x="62781" y="55310"/>
                  </a:lnTo>
                  <a:cubicBezTo>
                    <a:pt x="67466" y="52840"/>
                    <a:pt x="71114" y="49482"/>
                    <a:pt x="73725" y="45238"/>
                  </a:cubicBezTo>
                  <a:cubicBezTo>
                    <a:pt x="76337" y="40993"/>
                    <a:pt x="77663" y="36070"/>
                    <a:pt x="77705" y="30469"/>
                  </a:cubicBezTo>
                  <a:cubicBezTo>
                    <a:pt x="77708" y="26120"/>
                    <a:pt x="76940" y="22124"/>
                    <a:pt x="75400" y="18482"/>
                  </a:cubicBezTo>
                  <a:cubicBezTo>
                    <a:pt x="73861" y="14841"/>
                    <a:pt x="71532" y="11572"/>
                    <a:pt x="68414" y="8676"/>
                  </a:cubicBezTo>
                  <a:cubicBezTo>
                    <a:pt x="65300" y="5784"/>
                    <a:pt x="61861" y="3615"/>
                    <a:pt x="58097" y="2169"/>
                  </a:cubicBezTo>
                  <a:cubicBezTo>
                    <a:pt x="54333" y="723"/>
                    <a:pt x="50205" y="0"/>
                    <a:pt x="45713" y="0"/>
                  </a:cubicBezTo>
                  <a:lnTo>
                    <a:pt x="0" y="0"/>
                  </a:lnTo>
                  <a:lnTo>
                    <a:pt x="0" y="106661"/>
                  </a:lnTo>
                  <a:close/>
                  <a:moveTo>
                    <a:pt x="17507" y="90220"/>
                  </a:moveTo>
                  <a:lnTo>
                    <a:pt x="17507" y="62160"/>
                  </a:lnTo>
                  <a:lnTo>
                    <a:pt x="42359" y="62160"/>
                  </a:lnTo>
                  <a:cubicBezTo>
                    <a:pt x="46333" y="62249"/>
                    <a:pt x="49592" y="63596"/>
                    <a:pt x="52136" y="66201"/>
                  </a:cubicBezTo>
                  <a:cubicBezTo>
                    <a:pt x="54680" y="68806"/>
                    <a:pt x="55995" y="72136"/>
                    <a:pt x="56081" y="76190"/>
                  </a:cubicBezTo>
                  <a:cubicBezTo>
                    <a:pt x="55995" y="80244"/>
                    <a:pt x="54680" y="83574"/>
                    <a:pt x="52136" y="86179"/>
                  </a:cubicBezTo>
                  <a:cubicBezTo>
                    <a:pt x="49592" y="88784"/>
                    <a:pt x="46333" y="90131"/>
                    <a:pt x="42359" y="90220"/>
                  </a:cubicBezTo>
                  <a:lnTo>
                    <a:pt x="17507" y="90220"/>
                  </a:lnTo>
                  <a:close/>
                  <a:moveTo>
                    <a:pt x="17507" y="46329"/>
                  </a:moveTo>
                  <a:lnTo>
                    <a:pt x="17507" y="16440"/>
                  </a:lnTo>
                  <a:lnTo>
                    <a:pt x="45715" y="16440"/>
                  </a:lnTo>
                  <a:cubicBezTo>
                    <a:pt x="49853" y="16538"/>
                    <a:pt x="53276" y="17981"/>
                    <a:pt x="55984" y="20767"/>
                  </a:cubicBezTo>
                  <a:cubicBezTo>
                    <a:pt x="58692" y="23553"/>
                    <a:pt x="60095" y="27092"/>
                    <a:pt x="60193" y="31384"/>
                  </a:cubicBezTo>
                  <a:cubicBezTo>
                    <a:pt x="60095" y="35677"/>
                    <a:pt x="58692" y="39216"/>
                    <a:pt x="55984" y="42002"/>
                  </a:cubicBezTo>
                  <a:cubicBezTo>
                    <a:pt x="53276" y="44788"/>
                    <a:pt x="49853" y="46231"/>
                    <a:pt x="45715" y="46329"/>
                  </a:cubicBezTo>
                  <a:lnTo>
                    <a:pt x="17507" y="46329"/>
                  </a:lnTo>
                  <a:close/>
                </a:path>
              </a:pathLst>
            </a:custGeom>
          </p:spPr>
        </p:pic>
        <p:pic>
          <p:nvPicPr>
            <p:cNvPr id="447" name="Picture 446">
              <a:extLst>
                <a:ext uri="{FF2B5EF4-FFF2-40B4-BE49-F238E27FC236}">
                  <a16:creationId xmlns:a16="http://schemas.microsoft.com/office/drawing/2014/main" id="{8F7FBC5B-3DDE-3D35-FC9B-E81B3D002600}"/>
                </a:ext>
              </a:extLst>
            </p:cNvPr>
            <p:cNvPicPr>
              <a:picLocks noChangeAspect="1"/>
            </p:cNvPicPr>
            <p:nvPr/>
          </p:nvPicPr>
          <p:blipFill>
            <a:blip r:embed="rId26" cstate="email">
              <a:extLst>
                <a:ext uri="{28A0092B-C50C-407E-A947-70E740481C1C}">
                  <a14:useLocalDpi xmlns:a14="http://schemas.microsoft.com/office/drawing/2010/main" val="0"/>
                </a:ext>
              </a:extLst>
            </a:blip>
            <a:srcRect l="67825" t="31669" r="29832" b="39644"/>
            <a:stretch>
              <a:fillRect/>
            </a:stretch>
          </p:blipFill>
          <p:spPr>
            <a:xfrm flipV="1">
              <a:off x="5567351" y="-679030"/>
              <a:ext cx="81515" cy="106661"/>
            </a:xfrm>
            <a:custGeom>
              <a:avLst/>
              <a:gdLst/>
              <a:ahLst/>
              <a:cxnLst/>
              <a:rect l="l" t="t" r="r" b="b"/>
              <a:pathLst>
                <a:path w="81515" h="106661">
                  <a:moveTo>
                    <a:pt x="0" y="106661"/>
                  </a:moveTo>
                  <a:lnTo>
                    <a:pt x="13701" y="106661"/>
                  </a:lnTo>
                  <a:lnTo>
                    <a:pt x="64008" y="34283"/>
                  </a:lnTo>
                  <a:lnTo>
                    <a:pt x="64008" y="106661"/>
                  </a:lnTo>
                  <a:lnTo>
                    <a:pt x="81515" y="106661"/>
                  </a:lnTo>
                  <a:lnTo>
                    <a:pt x="81515" y="0"/>
                  </a:lnTo>
                  <a:lnTo>
                    <a:pt x="67813" y="0"/>
                  </a:lnTo>
                  <a:lnTo>
                    <a:pt x="17507" y="72376"/>
                  </a:lnTo>
                  <a:lnTo>
                    <a:pt x="17507" y="0"/>
                  </a:lnTo>
                  <a:lnTo>
                    <a:pt x="0" y="0"/>
                  </a:lnTo>
                  <a:lnTo>
                    <a:pt x="0" y="106661"/>
                  </a:lnTo>
                  <a:close/>
                </a:path>
              </a:pathLst>
            </a:custGeom>
          </p:spPr>
        </p:pic>
        <p:pic>
          <p:nvPicPr>
            <p:cNvPr id="448" name="Picture 447">
              <a:extLst>
                <a:ext uri="{FF2B5EF4-FFF2-40B4-BE49-F238E27FC236}">
                  <a16:creationId xmlns:a16="http://schemas.microsoft.com/office/drawing/2014/main" id="{8F7FBC5B-3DDE-3D35-FC9B-E81B3D002600}"/>
                </a:ext>
              </a:extLst>
            </p:cNvPr>
            <p:cNvPicPr>
              <a:picLocks noChangeAspect="1"/>
            </p:cNvPicPr>
            <p:nvPr/>
          </p:nvPicPr>
          <p:blipFill>
            <a:blip r:embed="rId30" cstate="email">
              <a:extLst>
                <a:ext uri="{28A0092B-C50C-407E-A947-70E740481C1C}">
                  <a14:useLocalDpi xmlns:a14="http://schemas.microsoft.com/office/drawing/2010/main" val="0"/>
                </a:ext>
              </a:extLst>
            </a:blip>
            <a:srcRect l="70836" t="31669" r="26852" b="39644"/>
            <a:stretch>
              <a:fillRect/>
            </a:stretch>
          </p:blipFill>
          <p:spPr>
            <a:xfrm flipV="1">
              <a:off x="5672126" y="-679030"/>
              <a:ext cx="80448" cy="106661"/>
            </a:xfrm>
            <a:custGeom>
              <a:avLst/>
              <a:gdLst/>
              <a:ahLst/>
              <a:cxnLst/>
              <a:rect l="l" t="t" r="r" b="b"/>
              <a:pathLst>
                <a:path w="80448" h="106661">
                  <a:moveTo>
                    <a:pt x="0" y="106661"/>
                  </a:moveTo>
                  <a:lnTo>
                    <a:pt x="17507" y="106661"/>
                  </a:lnTo>
                  <a:lnTo>
                    <a:pt x="17507" y="58815"/>
                  </a:lnTo>
                  <a:lnTo>
                    <a:pt x="58045" y="106661"/>
                  </a:lnTo>
                  <a:lnTo>
                    <a:pt x="78924" y="106661"/>
                  </a:lnTo>
                  <a:lnTo>
                    <a:pt x="35795" y="54701"/>
                  </a:lnTo>
                  <a:lnTo>
                    <a:pt x="80448" y="0"/>
                  </a:lnTo>
                  <a:lnTo>
                    <a:pt x="59569" y="0"/>
                  </a:lnTo>
                  <a:lnTo>
                    <a:pt x="17507" y="50739"/>
                  </a:lnTo>
                  <a:lnTo>
                    <a:pt x="17507" y="0"/>
                  </a:lnTo>
                  <a:lnTo>
                    <a:pt x="0" y="0"/>
                  </a:lnTo>
                  <a:lnTo>
                    <a:pt x="0" y="106661"/>
                  </a:lnTo>
                  <a:close/>
                </a:path>
              </a:pathLst>
            </a:custGeom>
          </p:spPr>
        </p:pic>
        <p:pic>
          <p:nvPicPr>
            <p:cNvPr id="449" name="Picture 448">
              <a:extLst>
                <a:ext uri="{FF2B5EF4-FFF2-40B4-BE49-F238E27FC236}">
                  <a16:creationId xmlns:a16="http://schemas.microsoft.com/office/drawing/2014/main" id="{8F7FBC5B-3DDE-3D35-FC9B-E81B3D002600}"/>
                </a:ext>
              </a:extLst>
            </p:cNvPr>
            <p:cNvPicPr>
              <a:picLocks noChangeAspect="1"/>
            </p:cNvPicPr>
            <p:nvPr/>
          </p:nvPicPr>
          <p:blipFill>
            <a:blip r:embed="rId27" cstate="email">
              <a:extLst>
                <a:ext uri="{28A0092B-C50C-407E-A947-70E740481C1C}">
                  <a14:useLocalDpi xmlns:a14="http://schemas.microsoft.com/office/drawing/2010/main" val="0"/>
                </a:ext>
              </a:extLst>
            </a:blip>
            <a:srcRect l="73574" t="31669" r="25923" b="39644"/>
            <a:stretch>
              <a:fillRect/>
            </a:stretch>
          </p:blipFill>
          <p:spPr>
            <a:xfrm flipV="1">
              <a:off x="5767376" y="-679030"/>
              <a:ext cx="17507" cy="106661"/>
            </a:xfrm>
            <a:custGeom>
              <a:avLst/>
              <a:gdLst/>
              <a:ahLst/>
              <a:cxnLst/>
              <a:rect l="l" t="t" r="r" b="b"/>
              <a:pathLst>
                <a:path w="17507" h="106661">
                  <a:moveTo>
                    <a:pt x="0" y="106661"/>
                  </a:moveTo>
                  <a:lnTo>
                    <a:pt x="17507" y="106661"/>
                  </a:lnTo>
                  <a:lnTo>
                    <a:pt x="17507" y="0"/>
                  </a:lnTo>
                  <a:lnTo>
                    <a:pt x="0" y="0"/>
                  </a:lnTo>
                  <a:lnTo>
                    <a:pt x="0" y="106661"/>
                  </a:lnTo>
                  <a:close/>
                </a:path>
              </a:pathLst>
            </a:custGeom>
          </p:spPr>
        </p:pic>
        <p:pic>
          <p:nvPicPr>
            <p:cNvPr id="450" name="Picture 449">
              <a:extLst>
                <a:ext uri="{FF2B5EF4-FFF2-40B4-BE49-F238E27FC236}">
                  <a16:creationId xmlns:a16="http://schemas.microsoft.com/office/drawing/2014/main" id="{8F7FBC5B-3DDE-3D35-FC9B-E81B3D002600}"/>
                </a:ext>
              </a:extLst>
            </p:cNvPr>
            <p:cNvPicPr>
              <a:picLocks noChangeAspect="1"/>
            </p:cNvPicPr>
            <p:nvPr/>
          </p:nvPicPr>
          <p:blipFill>
            <a:blip r:embed="rId27" cstate="email">
              <a:extLst>
                <a:ext uri="{28A0092B-C50C-407E-A947-70E740481C1C}">
                  <a14:useLocalDpi xmlns:a14="http://schemas.microsoft.com/office/drawing/2010/main" val="0"/>
                </a:ext>
              </a:extLst>
            </a:blip>
            <a:srcRect l="74669" t="31669" r="22988" b="39644"/>
            <a:stretch>
              <a:fillRect/>
            </a:stretch>
          </p:blipFill>
          <p:spPr>
            <a:xfrm flipV="1">
              <a:off x="5805476" y="-679030"/>
              <a:ext cx="81515" cy="106661"/>
            </a:xfrm>
            <a:custGeom>
              <a:avLst/>
              <a:gdLst/>
              <a:ahLst/>
              <a:cxnLst/>
              <a:rect l="l" t="t" r="r" b="b"/>
              <a:pathLst>
                <a:path w="81515" h="106661">
                  <a:moveTo>
                    <a:pt x="0" y="106661"/>
                  </a:moveTo>
                  <a:lnTo>
                    <a:pt x="13701" y="106661"/>
                  </a:lnTo>
                  <a:lnTo>
                    <a:pt x="64008" y="34283"/>
                  </a:lnTo>
                  <a:lnTo>
                    <a:pt x="64008" y="106661"/>
                  </a:lnTo>
                  <a:lnTo>
                    <a:pt x="81515" y="106661"/>
                  </a:lnTo>
                  <a:lnTo>
                    <a:pt x="81515" y="0"/>
                  </a:lnTo>
                  <a:lnTo>
                    <a:pt x="67814" y="0"/>
                  </a:lnTo>
                  <a:lnTo>
                    <a:pt x="17507" y="72376"/>
                  </a:lnTo>
                  <a:lnTo>
                    <a:pt x="17507" y="0"/>
                  </a:lnTo>
                  <a:lnTo>
                    <a:pt x="0" y="0"/>
                  </a:lnTo>
                  <a:lnTo>
                    <a:pt x="0" y="106661"/>
                  </a:lnTo>
                  <a:close/>
                </a:path>
              </a:pathLst>
            </a:custGeom>
          </p:spPr>
        </p:pic>
        <p:pic>
          <p:nvPicPr>
            <p:cNvPr id="451" name="Picture 450">
              <a:extLst>
                <a:ext uri="{FF2B5EF4-FFF2-40B4-BE49-F238E27FC236}">
                  <a16:creationId xmlns:a16="http://schemas.microsoft.com/office/drawing/2014/main" id="{8F7FBC5B-3DDE-3D35-FC9B-E81B3D002600}"/>
                </a:ext>
              </a:extLst>
            </p:cNvPr>
            <p:cNvPicPr>
              <a:picLocks noChangeAspect="1"/>
            </p:cNvPicPr>
            <p:nvPr/>
          </p:nvPicPr>
          <p:blipFill>
            <a:blip r:embed="rId23" cstate="email">
              <a:extLst>
                <a:ext uri="{28A0092B-C50C-407E-A947-70E740481C1C}">
                  <a14:useLocalDpi xmlns:a14="http://schemas.microsoft.com/office/drawing/2010/main" val="0"/>
                </a:ext>
              </a:extLst>
            </a:blip>
            <a:srcRect l="84283" t="31669" r="13484" b="39644"/>
            <a:stretch>
              <a:fillRect/>
            </a:stretch>
          </p:blipFill>
          <p:spPr>
            <a:xfrm flipV="1">
              <a:off x="6139994" y="-679030"/>
              <a:ext cx="77705" cy="106661"/>
            </a:xfrm>
            <a:custGeom>
              <a:avLst/>
              <a:gdLst/>
              <a:ahLst/>
              <a:cxnLst/>
              <a:rect l="l" t="t" r="r" b="b"/>
              <a:pathLst>
                <a:path w="77705" h="106661">
                  <a:moveTo>
                    <a:pt x="0" y="106661"/>
                  </a:moveTo>
                  <a:lnTo>
                    <a:pt x="77705" y="106661"/>
                  </a:lnTo>
                  <a:lnTo>
                    <a:pt x="77705" y="89916"/>
                  </a:lnTo>
                  <a:lnTo>
                    <a:pt x="47682" y="89916"/>
                  </a:lnTo>
                  <a:lnTo>
                    <a:pt x="47682" y="0"/>
                  </a:lnTo>
                  <a:lnTo>
                    <a:pt x="30175" y="0"/>
                  </a:lnTo>
                  <a:lnTo>
                    <a:pt x="30175" y="89916"/>
                  </a:lnTo>
                  <a:lnTo>
                    <a:pt x="0" y="89916"/>
                  </a:lnTo>
                  <a:lnTo>
                    <a:pt x="0" y="106661"/>
                  </a:lnTo>
                  <a:close/>
                </a:path>
              </a:pathLst>
            </a:custGeom>
          </p:spPr>
        </p:pic>
        <p:pic>
          <p:nvPicPr>
            <p:cNvPr id="452" name="Picture 451">
              <a:extLst>
                <a:ext uri="{FF2B5EF4-FFF2-40B4-BE49-F238E27FC236}">
                  <a16:creationId xmlns:a16="http://schemas.microsoft.com/office/drawing/2014/main" id="{8F7FBC5B-3DDE-3D35-FC9B-E81B3D002600}"/>
                </a:ext>
              </a:extLst>
            </p:cNvPr>
            <p:cNvPicPr>
              <a:picLocks noChangeAspect="1"/>
            </p:cNvPicPr>
            <p:nvPr/>
          </p:nvPicPr>
          <p:blipFill>
            <a:blip r:embed="rId24" cstate="email">
              <a:extLst>
                <a:ext uri="{28A0092B-C50C-407E-A947-70E740481C1C}">
                  <a14:useLocalDpi xmlns:a14="http://schemas.microsoft.com/office/drawing/2010/main" val="0"/>
                </a:ext>
              </a:extLst>
            </a:blip>
            <a:srcRect l="93832" t="31669" r="3856" b="39644"/>
            <a:stretch>
              <a:fillRect/>
            </a:stretch>
          </p:blipFill>
          <p:spPr>
            <a:xfrm flipV="1">
              <a:off x="6472226" y="-679030"/>
              <a:ext cx="80448" cy="106661"/>
            </a:xfrm>
            <a:custGeom>
              <a:avLst/>
              <a:gdLst/>
              <a:ahLst/>
              <a:cxnLst/>
              <a:rect l="l" t="t" r="r" b="b"/>
              <a:pathLst>
                <a:path w="80448" h="106661">
                  <a:moveTo>
                    <a:pt x="0" y="106661"/>
                  </a:moveTo>
                  <a:lnTo>
                    <a:pt x="17507" y="106661"/>
                  </a:lnTo>
                  <a:lnTo>
                    <a:pt x="17507" y="58815"/>
                  </a:lnTo>
                  <a:lnTo>
                    <a:pt x="58045" y="106661"/>
                  </a:lnTo>
                  <a:lnTo>
                    <a:pt x="78924" y="106661"/>
                  </a:lnTo>
                  <a:lnTo>
                    <a:pt x="35795" y="54701"/>
                  </a:lnTo>
                  <a:lnTo>
                    <a:pt x="80448" y="0"/>
                  </a:lnTo>
                  <a:lnTo>
                    <a:pt x="59569" y="0"/>
                  </a:lnTo>
                  <a:lnTo>
                    <a:pt x="17507" y="50739"/>
                  </a:lnTo>
                  <a:lnTo>
                    <a:pt x="17507" y="0"/>
                  </a:lnTo>
                  <a:lnTo>
                    <a:pt x="0" y="0"/>
                  </a:lnTo>
                  <a:lnTo>
                    <a:pt x="0" y="106661"/>
                  </a:lnTo>
                  <a:close/>
                </a:path>
              </a:pathLst>
            </a:custGeom>
          </p:spPr>
        </p:pic>
        <p:pic>
          <p:nvPicPr>
            <p:cNvPr id="453" name="Picture 452">
              <a:extLst>
                <a:ext uri="{FF2B5EF4-FFF2-40B4-BE49-F238E27FC236}">
                  <a16:creationId xmlns:a16="http://schemas.microsoft.com/office/drawing/2014/main" id="{8F7FBC5B-3DDE-3D35-FC9B-E81B3D002600}"/>
                </a:ext>
              </a:extLst>
            </p:cNvPr>
            <p:cNvPicPr>
              <a:picLocks noChangeAspect="1"/>
            </p:cNvPicPr>
            <p:nvPr/>
          </p:nvPicPr>
          <p:blipFill>
            <a:blip r:embed="rId31" cstate="email">
              <a:extLst>
                <a:ext uri="{28A0092B-C50C-407E-A947-70E740481C1C}">
                  <a14:useLocalDpi xmlns:a14="http://schemas.microsoft.com/office/drawing/2010/main" val="0"/>
                </a:ext>
              </a:extLst>
            </a:blip>
            <a:srcRect l="36617" t="41998" r="61763" b="53745"/>
            <a:stretch>
              <a:fillRect/>
            </a:stretch>
          </p:blipFill>
          <p:spPr>
            <a:xfrm flipV="1">
              <a:off x="4481501" y="-626604"/>
              <a:ext cx="56369" cy="15831"/>
            </a:xfrm>
            <a:custGeom>
              <a:avLst/>
              <a:gdLst/>
              <a:ahLst/>
              <a:cxnLst/>
              <a:rect l="l" t="t" r="r" b="b"/>
              <a:pathLst>
                <a:path w="56369" h="15831">
                  <a:moveTo>
                    <a:pt x="0" y="15831"/>
                  </a:moveTo>
                  <a:lnTo>
                    <a:pt x="56369" y="15831"/>
                  </a:lnTo>
                  <a:lnTo>
                    <a:pt x="56369" y="0"/>
                  </a:lnTo>
                  <a:lnTo>
                    <a:pt x="0" y="0"/>
                  </a:lnTo>
                  <a:lnTo>
                    <a:pt x="0" y="15831"/>
                  </a:lnTo>
                  <a:close/>
                </a:path>
              </a:pathLst>
            </a:custGeom>
          </p:spPr>
        </p:pic>
      </p:grpSp>
    </p:spTree>
    <p:extLst>
      <p:ext uri="{BB962C8B-B14F-4D97-AF65-F5344CB8AC3E}">
        <p14:creationId xmlns:p14="http://schemas.microsoft.com/office/powerpoint/2010/main" val="266214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1240E31-60E4-3F57-4D53-3A3E45D7AD75}"/>
              </a:ext>
            </a:extLst>
          </p:cNvPr>
          <p:cNvSpPr/>
          <p:nvPr/>
        </p:nvSpPr>
        <p:spPr>
          <a:xfrm>
            <a:off x="9156700" y="1000826"/>
            <a:ext cx="2491566" cy="370290"/>
          </a:xfrm>
          <a:prstGeom prst="rect">
            <a:avLst/>
          </a:prstGeom>
          <a:solidFill>
            <a:srgbClr val="A13E5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2A23D2CA-DF2A-7C7F-9705-F4C7CCF99DF6}"/>
              </a:ext>
            </a:extLst>
          </p:cNvPr>
          <p:cNvSpPr/>
          <p:nvPr/>
        </p:nvSpPr>
        <p:spPr>
          <a:xfrm>
            <a:off x="7040560" y="1000826"/>
            <a:ext cx="1868490" cy="370290"/>
          </a:xfrm>
          <a:prstGeom prst="rect">
            <a:avLst/>
          </a:prstGeom>
          <a:solidFill>
            <a:srgbClr val="5C588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05AF2216-F738-7BDB-CEFC-CEB1A5DAE486}"/>
              </a:ext>
            </a:extLst>
          </p:cNvPr>
          <p:cNvSpPr/>
          <p:nvPr/>
        </p:nvSpPr>
        <p:spPr>
          <a:xfrm>
            <a:off x="696366" y="1000826"/>
            <a:ext cx="6066383" cy="370290"/>
          </a:xfrm>
          <a:prstGeom prst="rect">
            <a:avLst/>
          </a:prstGeom>
          <a:solidFill>
            <a:srgbClr val="0094C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B5FA02BD-DB11-7076-9737-260F0B483129}"/>
              </a:ext>
            </a:extLst>
          </p:cNvPr>
          <p:cNvSpPr txBox="1"/>
          <p:nvPr/>
        </p:nvSpPr>
        <p:spPr>
          <a:xfrm>
            <a:off x="1144206" y="399418"/>
            <a:ext cx="2504331" cy="338554"/>
          </a:xfrm>
          <a:prstGeom prst="rect">
            <a:avLst/>
          </a:prstGeom>
          <a:noFill/>
        </p:spPr>
        <p:txBody>
          <a:bodyPr wrap="square" rtlCol="0">
            <a:spAutoFit/>
          </a:bodyPr>
          <a:lstStyle/>
          <a:p>
            <a:pPr algn="just">
              <a:spcBef>
                <a:spcPts val="200"/>
              </a:spcBef>
              <a:spcAft>
                <a:spcPts val="200"/>
              </a:spcAft>
            </a:pPr>
            <a:r>
              <a:rPr lang="de-DE" sz="1600" b="1" dirty="0">
                <a:solidFill>
                  <a:srgbClr val="005993"/>
                </a:solidFill>
                <a:latin typeface="SVN-Gilroy XBold" panose="00000900000000000000" pitchFamily="50" charset="0"/>
                <a:cs typeface="Arial" panose="020B0604020202020204" pitchFamily="34" charset="0"/>
              </a:rPr>
              <a:t>Balance sheet</a:t>
            </a:r>
          </a:p>
        </p:txBody>
      </p:sp>
      <p:sp>
        <p:nvSpPr>
          <p:cNvPr id="13" name="TextBox 12">
            <a:extLst>
              <a:ext uri="{FF2B5EF4-FFF2-40B4-BE49-F238E27FC236}">
                <a16:creationId xmlns:a16="http://schemas.microsoft.com/office/drawing/2014/main" id="{35536A9B-A0F8-9DA1-744C-D5AED6F3E570}"/>
              </a:ext>
            </a:extLst>
          </p:cNvPr>
          <p:cNvSpPr txBox="1"/>
          <p:nvPr/>
        </p:nvSpPr>
        <p:spPr>
          <a:xfrm>
            <a:off x="1600199" y="1059013"/>
            <a:ext cx="1230603" cy="230832"/>
          </a:xfrm>
          <a:prstGeom prst="rect">
            <a:avLst/>
          </a:prstGeom>
          <a:noFill/>
          <a:ln>
            <a:noFill/>
          </a:ln>
        </p:spPr>
        <p:txBody>
          <a:bodyPr wrap="square">
            <a:spAutoFit/>
          </a:bodyPr>
          <a:lstStyle>
            <a:defPPr>
              <a:defRPr lang="en-US"/>
            </a:defPPr>
            <a:lvl1pPr algn="ctr">
              <a:spcBef>
                <a:spcPts val="100"/>
              </a:spcBef>
              <a:spcAft>
                <a:spcPts val="100"/>
              </a:spcAft>
              <a:buClr>
                <a:srgbClr val="0087BE"/>
              </a:buClr>
              <a:defRPr sz="1200" b="1">
                <a:solidFill>
                  <a:schemeClr val="bg1"/>
                </a:solidFill>
                <a:latin typeface="SVN-Gilroy Medium" panose="00000600000000000000" pitchFamily="50" charset="0"/>
                <a:cs typeface="Arial" panose="020B0604020202020204" pitchFamily="34" charset="0"/>
              </a:defRPr>
            </a:lvl1pPr>
          </a:lstStyle>
          <a:p>
            <a:r>
              <a:rPr lang="en-US" sz="900" dirty="0"/>
              <a:t>INDICATORS</a:t>
            </a:r>
          </a:p>
        </p:txBody>
      </p:sp>
      <p:sp>
        <p:nvSpPr>
          <p:cNvPr id="18" name="TextBox 17">
            <a:extLst>
              <a:ext uri="{FF2B5EF4-FFF2-40B4-BE49-F238E27FC236}">
                <a16:creationId xmlns:a16="http://schemas.microsoft.com/office/drawing/2014/main" id="{1B53A1D3-556C-2D4C-AC52-9D675D060048}"/>
              </a:ext>
            </a:extLst>
          </p:cNvPr>
          <p:cNvSpPr txBox="1"/>
          <p:nvPr/>
        </p:nvSpPr>
        <p:spPr>
          <a:xfrm>
            <a:off x="7174586" y="1072676"/>
            <a:ext cx="655828" cy="230832"/>
          </a:xfrm>
          <a:prstGeom prst="rect">
            <a:avLst/>
          </a:prstGeom>
          <a:noFill/>
          <a:ln>
            <a:noFill/>
          </a:ln>
        </p:spPr>
        <p:txBody>
          <a:bodyPr wrap="square">
            <a:spAutoFit/>
          </a:bodyPr>
          <a:lstStyle>
            <a:defPPr>
              <a:defRPr lang="en-US"/>
            </a:defPPr>
            <a:lvl1pPr algn="ctr">
              <a:spcBef>
                <a:spcPts val="100"/>
              </a:spcBef>
              <a:spcAft>
                <a:spcPts val="100"/>
              </a:spcAft>
              <a:buClr>
                <a:srgbClr val="0087BE"/>
              </a:buClr>
              <a:defRPr sz="900" b="1">
                <a:solidFill>
                  <a:schemeClr val="bg1"/>
                </a:solidFill>
                <a:latin typeface="SVN-Gilroy Medium" panose="00000600000000000000" pitchFamily="50" charset="0"/>
                <a:cs typeface="Arial" panose="020B0604020202020204" pitchFamily="34" charset="0"/>
              </a:defRPr>
            </a:lvl1pPr>
          </a:lstStyle>
          <a:p>
            <a:r>
              <a:rPr lang="en-US"/>
              <a:t>1Q2024</a:t>
            </a:r>
          </a:p>
        </p:txBody>
      </p:sp>
      <p:sp>
        <p:nvSpPr>
          <p:cNvPr id="101" name="TextBox 100">
            <a:extLst>
              <a:ext uri="{FF2B5EF4-FFF2-40B4-BE49-F238E27FC236}">
                <a16:creationId xmlns:a16="http://schemas.microsoft.com/office/drawing/2014/main" id="{38FD6A1A-0524-2AC4-AD9A-368CE6D42677}"/>
              </a:ext>
            </a:extLst>
          </p:cNvPr>
          <p:cNvSpPr txBox="1"/>
          <p:nvPr/>
        </p:nvSpPr>
        <p:spPr>
          <a:xfrm>
            <a:off x="8121664" y="1072676"/>
            <a:ext cx="698428" cy="211203"/>
          </a:xfrm>
          <a:prstGeom prst="rect">
            <a:avLst/>
          </a:prstGeom>
          <a:noFill/>
          <a:ln>
            <a:noFill/>
          </a:ln>
        </p:spPr>
        <p:txBody>
          <a:bodyPr wrap="square" lIns="0" tIns="36000" rIns="0" bIns="36000">
            <a:spAutoFit/>
          </a:bodyPr>
          <a:lstStyle>
            <a:defPPr>
              <a:defRPr lang="en-US"/>
            </a:defPPr>
            <a:lvl1pPr algn="ctr">
              <a:spcBef>
                <a:spcPts val="150"/>
              </a:spcBef>
              <a:spcAft>
                <a:spcPts val="150"/>
              </a:spcAft>
              <a:buClr>
                <a:srgbClr val="0087BE"/>
              </a:buClr>
              <a:defRPr sz="1000" b="1">
                <a:solidFill>
                  <a:schemeClr val="bg1"/>
                </a:solidFill>
                <a:latin typeface="Arial" panose="020B0604020202020204" pitchFamily="34" charset="0"/>
                <a:cs typeface="Arial" panose="020B0604020202020204" pitchFamily="34" charset="0"/>
              </a:defRPr>
            </a:lvl1pPr>
          </a:lstStyle>
          <a:p>
            <a:r>
              <a:rPr lang="en-US" sz="900">
                <a:latin typeface="SVN-Gilroy Medium" panose="00000600000000000000" pitchFamily="50" charset="0"/>
              </a:rPr>
              <a:t>2Q2024</a:t>
            </a:r>
          </a:p>
        </p:txBody>
      </p:sp>
      <p:sp>
        <p:nvSpPr>
          <p:cNvPr id="21" name="Rectangle 20">
            <a:extLst>
              <a:ext uri="{FF2B5EF4-FFF2-40B4-BE49-F238E27FC236}">
                <a16:creationId xmlns:a16="http://schemas.microsoft.com/office/drawing/2014/main" id="{E8AB5773-180B-08C1-5AA8-B11291095A58}"/>
              </a:ext>
            </a:extLst>
          </p:cNvPr>
          <p:cNvSpPr/>
          <p:nvPr/>
        </p:nvSpPr>
        <p:spPr>
          <a:xfrm>
            <a:off x="10325948" y="972195"/>
            <a:ext cx="1322318" cy="427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1E7E9F2-C25D-60FF-1FA5-E7314CB401DC}"/>
              </a:ext>
            </a:extLst>
          </p:cNvPr>
          <p:cNvSpPr txBox="1"/>
          <p:nvPr/>
        </p:nvSpPr>
        <p:spPr>
          <a:xfrm>
            <a:off x="9191625" y="1081659"/>
            <a:ext cx="1134323" cy="211203"/>
          </a:xfrm>
          <a:prstGeom prst="rect">
            <a:avLst/>
          </a:prstGeom>
          <a:noFill/>
          <a:ln>
            <a:noFill/>
          </a:ln>
        </p:spPr>
        <p:txBody>
          <a:bodyPr wrap="square" lIns="0" tIns="36000" rIns="0" bIns="36000">
            <a:spAutoFit/>
          </a:bodyPr>
          <a:lstStyle>
            <a:defPPr>
              <a:defRPr lang="en-US"/>
            </a:defPPr>
            <a:lvl1pPr algn="ctr">
              <a:spcBef>
                <a:spcPts val="150"/>
              </a:spcBef>
              <a:spcAft>
                <a:spcPts val="150"/>
              </a:spcAft>
              <a:buClr>
                <a:srgbClr val="0087BE"/>
              </a:buClr>
              <a:defRPr sz="900" b="1">
                <a:solidFill>
                  <a:schemeClr val="bg1"/>
                </a:solidFill>
                <a:latin typeface="SVN-Gilroy Medium" panose="00000600000000000000" pitchFamily="50" charset="0"/>
                <a:cs typeface="Arial" panose="020B0604020202020204" pitchFamily="34" charset="0"/>
              </a:defRPr>
            </a:lvl1pPr>
          </a:lstStyle>
          <a:p>
            <a:r>
              <a:rPr lang="en-US" i="1"/>
              <a:t>2Q2024 vs. 2023</a:t>
            </a:r>
          </a:p>
        </p:txBody>
      </p:sp>
      <p:sp>
        <p:nvSpPr>
          <p:cNvPr id="19" name="TextBox 18">
            <a:extLst>
              <a:ext uri="{FF2B5EF4-FFF2-40B4-BE49-F238E27FC236}">
                <a16:creationId xmlns:a16="http://schemas.microsoft.com/office/drawing/2014/main" id="{B58A3667-C501-0DB8-5B04-CA70EBE647AC}"/>
              </a:ext>
            </a:extLst>
          </p:cNvPr>
          <p:cNvSpPr txBox="1"/>
          <p:nvPr/>
        </p:nvSpPr>
        <p:spPr>
          <a:xfrm>
            <a:off x="10325948" y="1081659"/>
            <a:ext cx="1300276" cy="211203"/>
          </a:xfrm>
          <a:prstGeom prst="rect">
            <a:avLst/>
          </a:prstGeom>
          <a:noFill/>
          <a:ln>
            <a:noFill/>
          </a:ln>
        </p:spPr>
        <p:txBody>
          <a:bodyPr wrap="square" lIns="0" tIns="36000" rIns="0" bIns="36000">
            <a:spAutoFit/>
          </a:bodyPr>
          <a:lstStyle>
            <a:defPPr>
              <a:defRPr lang="en-US"/>
            </a:defPPr>
            <a:lvl1pPr algn="ctr">
              <a:spcBef>
                <a:spcPts val="150"/>
              </a:spcBef>
              <a:spcAft>
                <a:spcPts val="150"/>
              </a:spcAft>
              <a:buClr>
                <a:srgbClr val="0087BE"/>
              </a:buClr>
              <a:defRPr sz="900" b="1">
                <a:solidFill>
                  <a:schemeClr val="bg1"/>
                </a:solidFill>
                <a:latin typeface="SVN-Gilroy Medium" panose="00000600000000000000" pitchFamily="50" charset="0"/>
                <a:cs typeface="Arial" panose="020B0604020202020204" pitchFamily="34" charset="0"/>
              </a:defRPr>
            </a:lvl1pPr>
          </a:lstStyle>
          <a:p>
            <a:r>
              <a:rPr lang="en-US" i="1"/>
              <a:t>2Q2024 vs. 1Q2024</a:t>
            </a:r>
          </a:p>
        </p:txBody>
      </p:sp>
      <p:graphicFrame>
        <p:nvGraphicFramePr>
          <p:cNvPr id="255" name="Table 254">
            <a:extLst>
              <a:ext uri="{FF2B5EF4-FFF2-40B4-BE49-F238E27FC236}">
                <a16:creationId xmlns:a16="http://schemas.microsoft.com/office/drawing/2014/main" id="{A7C6E499-1E76-B49C-4708-72E441A7F641}"/>
              </a:ext>
            </a:extLst>
          </p:cNvPr>
          <p:cNvGraphicFramePr>
            <a:graphicFrameLocks noGrp="1"/>
          </p:cNvGraphicFramePr>
          <p:nvPr>
            <p:extLst>
              <p:ext uri="{D42A27DB-BD31-4B8C-83A1-F6EECF244321}">
                <p14:modId xmlns:p14="http://schemas.microsoft.com/office/powerpoint/2010/main" val="1096788103"/>
              </p:ext>
            </p:extLst>
          </p:nvPr>
        </p:nvGraphicFramePr>
        <p:xfrm>
          <a:off x="707758" y="1416512"/>
          <a:ext cx="10920830" cy="4945186"/>
        </p:xfrm>
        <a:graphic>
          <a:graphicData uri="http://schemas.openxmlformats.org/drawingml/2006/table">
            <a:tbl>
              <a:tblPr firstRow="1" firstCol="1" bandRow="1">
                <a:tableStyleId>{5C22544A-7EE6-4342-B048-85BDC9FD1C3A}</a:tableStyleId>
              </a:tblPr>
              <a:tblGrid>
                <a:gridCol w="3215656">
                  <a:extLst>
                    <a:ext uri="{9D8B030D-6E8A-4147-A177-3AD203B41FA5}">
                      <a16:colId xmlns:a16="http://schemas.microsoft.com/office/drawing/2014/main" val="2272517063"/>
                    </a:ext>
                  </a:extLst>
                </a:gridCol>
                <a:gridCol w="946298">
                  <a:extLst>
                    <a:ext uri="{9D8B030D-6E8A-4147-A177-3AD203B41FA5}">
                      <a16:colId xmlns:a16="http://schemas.microsoft.com/office/drawing/2014/main" val="4136084239"/>
                    </a:ext>
                  </a:extLst>
                </a:gridCol>
                <a:gridCol w="946298">
                  <a:extLst>
                    <a:ext uri="{9D8B030D-6E8A-4147-A177-3AD203B41FA5}">
                      <a16:colId xmlns:a16="http://schemas.microsoft.com/office/drawing/2014/main" val="544578740"/>
                    </a:ext>
                  </a:extLst>
                </a:gridCol>
                <a:gridCol w="946298">
                  <a:extLst>
                    <a:ext uri="{9D8B030D-6E8A-4147-A177-3AD203B41FA5}">
                      <a16:colId xmlns:a16="http://schemas.microsoft.com/office/drawing/2014/main" val="956869319"/>
                    </a:ext>
                  </a:extLst>
                </a:gridCol>
                <a:gridCol w="276445">
                  <a:extLst>
                    <a:ext uri="{9D8B030D-6E8A-4147-A177-3AD203B41FA5}">
                      <a16:colId xmlns:a16="http://schemas.microsoft.com/office/drawing/2014/main" val="2504093465"/>
                    </a:ext>
                  </a:extLst>
                </a:gridCol>
                <a:gridCol w="935667">
                  <a:extLst>
                    <a:ext uri="{9D8B030D-6E8A-4147-A177-3AD203B41FA5}">
                      <a16:colId xmlns:a16="http://schemas.microsoft.com/office/drawing/2014/main" val="920593834"/>
                    </a:ext>
                  </a:extLst>
                </a:gridCol>
                <a:gridCol w="915987">
                  <a:extLst>
                    <a:ext uri="{9D8B030D-6E8A-4147-A177-3AD203B41FA5}">
                      <a16:colId xmlns:a16="http://schemas.microsoft.com/office/drawing/2014/main" val="3157778549"/>
                    </a:ext>
                  </a:extLst>
                </a:gridCol>
                <a:gridCol w="244549">
                  <a:extLst>
                    <a:ext uri="{9D8B030D-6E8A-4147-A177-3AD203B41FA5}">
                      <a16:colId xmlns:a16="http://schemas.microsoft.com/office/drawing/2014/main" val="2046487496"/>
                    </a:ext>
                  </a:extLst>
                </a:gridCol>
                <a:gridCol w="1132364">
                  <a:extLst>
                    <a:ext uri="{9D8B030D-6E8A-4147-A177-3AD203B41FA5}">
                      <a16:colId xmlns:a16="http://schemas.microsoft.com/office/drawing/2014/main" val="3620022498"/>
                    </a:ext>
                  </a:extLst>
                </a:gridCol>
                <a:gridCol w="1361268">
                  <a:extLst>
                    <a:ext uri="{9D8B030D-6E8A-4147-A177-3AD203B41FA5}">
                      <a16:colId xmlns:a16="http://schemas.microsoft.com/office/drawing/2014/main" val="2603786104"/>
                    </a:ext>
                  </a:extLst>
                </a:gridCol>
              </a:tblGrid>
              <a:tr h="152620">
                <a:tc>
                  <a:txBody>
                    <a:bodyPr/>
                    <a:lstStyle/>
                    <a:p>
                      <a:pPr marL="0" algn="l" defTabSz="914400" rtl="0" eaLnBrk="1" fontAlgn="ctr" latinLnBrk="0" hangingPunct="1"/>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ASSETES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ctr" latinLnBrk="0" hangingPunct="1"/>
                      <a:r>
                        <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ctr" latinLnBrk="0" hangingPunct="1"/>
                      <a:r>
                        <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ctr" latinLnBrk="0" hangingPunct="1"/>
                      <a:endPar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ctr" latinLnBrk="0" hangingPunct="1"/>
                      <a:r>
                        <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endPar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ctr" latinLnBrk="0" hangingPunct="1"/>
                      <a:endPar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b" latinLnBrk="0" hangingPunct="1"/>
                      <a:endPar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endPar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b" latinLnBrk="0" hangingPunct="1"/>
                      <a:endPar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extLst>
                  <a:ext uri="{0D108BD9-81ED-4DB2-BD59-A6C34878D82A}">
                    <a16:rowId xmlns:a16="http://schemas.microsoft.com/office/drawing/2014/main" val="2742034179"/>
                  </a:ext>
                </a:extLst>
              </a:tr>
              <a:tr h="155984">
                <a:tc>
                  <a:txBody>
                    <a:bodyPr/>
                    <a:lstStyle/>
                    <a:p>
                      <a:pPr algn="l" rtl="0" fontAlgn="ct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Cash, gold and gemstones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11,331</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11</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067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9</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760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9,408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9,458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-3.1%</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0.5%</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654934"/>
                  </a:ext>
                </a:extLst>
              </a:tr>
              <a:tr h="167370">
                <a:tc>
                  <a:txBody>
                    <a:bodyPr/>
                    <a:lstStyle/>
                    <a:p>
                      <a:pPr marL="0" marR="0">
                        <a:lnSpc>
                          <a:spcPct val="115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Balances with the State Bank of Vietnam (“SBV”)</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23,383</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29</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727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40</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597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17,341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28</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980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-28.6%</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67.1%</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7147923"/>
                  </a:ext>
                </a:extLst>
              </a:tr>
              <a:tr h="154220">
                <a:tc>
                  <a:txBody>
                    <a:bodyPr/>
                    <a:lstStyle/>
                    <a:p>
                      <a:pPr algn="l" rtl="0" fontAlgn="ct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Placements with and loans to other credit institutions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149,317</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242</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432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279</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842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332,707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351</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234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25.5%</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5.6%</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4304833"/>
                  </a:ext>
                </a:extLst>
              </a:tr>
              <a:tr h="167370">
                <a:tc>
                  <a:txBody>
                    <a:bodyPr/>
                    <a:lstStyle/>
                    <a:p>
                      <a:pPr marL="0" marR="0">
                        <a:lnSpc>
                          <a:spcPct val="115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Trading securities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2,475</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406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2</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488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1,935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2</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259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-9.2%</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16.7%</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9639897"/>
                  </a:ext>
                </a:extLst>
              </a:tr>
              <a:tr h="178370">
                <a:tc>
                  <a:txBody>
                    <a:bodyPr/>
                    <a:lstStyle/>
                    <a:p>
                      <a:pPr marL="0" marR="0">
                        <a:lnSpc>
                          <a:spcPct val="115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Derivatives</a:t>
                      </a:r>
                      <a:r>
                        <a:rPr lang="en-US" sz="1000" b="0" u="none" strike="noStrike" kern="1200" baseline="0" dirty="0">
                          <a:solidFill>
                            <a:schemeClr val="tx1">
                              <a:lumMod val="75000"/>
                              <a:lumOff val="25000"/>
                            </a:schemeClr>
                          </a:solidFill>
                          <a:effectLst/>
                          <a:latin typeface="SVN-Gilroy Medium" panose="00000600000000000000" pitchFamily="50" charset="0"/>
                          <a:ea typeface="+mn-ea"/>
                          <a:cs typeface="Arial" panose="020B0604020202020204" pitchFamily="34" charset="0"/>
                        </a:rPr>
                        <a:t> </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&amp; other financial assets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1,455</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3</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059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a:solidFill>
                            <a:schemeClr val="tx1">
                              <a:lumMod val="75000"/>
                              <a:lumOff val="25000"/>
                            </a:schemeClr>
                          </a:solidFill>
                          <a:effectLst/>
                          <a:latin typeface="SVN-Gilroy Medium" panose="00000600000000000000" pitchFamily="50" charset="0"/>
                          <a:cs typeface="Arial" panose="020B0604020202020204" pitchFamily="34" charset="0"/>
                        </a:rPr>
                        <a:t>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265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a:solidFill>
                            <a:schemeClr val="tx1">
                              <a:lumMod val="75000"/>
                              <a:lumOff val="25000"/>
                            </a:schemeClr>
                          </a:solidFill>
                          <a:effectLst/>
                          <a:latin typeface="SVN-Gilroy Medium" panose="00000600000000000000" pitchFamily="50" charset="0"/>
                        </a:rPr>
                        <a:t>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0.0%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-100.0%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53969381"/>
                  </a:ext>
                </a:extLst>
              </a:tr>
              <a:tr h="167370">
                <a:tc>
                  <a:txBody>
                    <a:bodyPr/>
                    <a:lstStyle/>
                    <a:p>
                      <a:pPr marL="0" marR="0">
                        <a:lnSpc>
                          <a:spcPct val="115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Loans to customers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1,130,668</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274</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844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473</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345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1,514,398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1</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571</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529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6.7%</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3.8%</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121939"/>
                  </a:ext>
                </a:extLst>
              </a:tr>
              <a:tr h="167370">
                <a:tc>
                  <a:txBody>
                    <a:bodyPr/>
                    <a:lstStyle/>
                    <a:p>
                      <a:pPr marL="0" marR="0" algn="l" defTabSz="914400" rtl="0" eaLnBrk="1" latinLnBrk="0" hangingPunct="1">
                        <a:lnSpc>
                          <a:spcPct val="115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Provision for credit losses of loans to customers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(25,795)</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(29</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413)</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(27</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773)</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(30,775)</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(28</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040)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1.0%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-8.9%</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8220629"/>
                  </a:ext>
                </a:extLst>
              </a:tr>
              <a:tr h="167370">
                <a:tc>
                  <a:txBody>
                    <a:bodyPr/>
                    <a:lstStyle/>
                    <a:p>
                      <a:pPr marL="0" marR="0" algn="l" defTabSz="914400" rtl="0" eaLnBrk="1" latinLnBrk="0" hangingPunct="1">
                        <a:lnSpc>
                          <a:spcPct val="115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Investment securities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177,545</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180</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313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181</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211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164,156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159</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855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-11.8%</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-2.6%</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50052637"/>
                  </a:ext>
                </a:extLst>
              </a:tr>
              <a:tr h="167370">
                <a:tc>
                  <a:txBody>
                    <a:bodyPr/>
                    <a:lstStyle/>
                    <a:p>
                      <a:pPr marL="0" marR="0" algn="l" defTabSz="914400" rtl="0" eaLnBrk="1" latinLnBrk="0" hangingPunct="1">
                        <a:lnSpc>
                          <a:spcPct val="115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Long-term investments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3,290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3</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519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3</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426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3,530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3</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744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9.3%</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6.0%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4718303"/>
                  </a:ext>
                </a:extLst>
              </a:tr>
              <a:tr h="167370">
                <a:tc>
                  <a:txBody>
                    <a:bodyPr/>
                    <a:lstStyle/>
                    <a:p>
                      <a:pPr marL="0" marR="0" algn="l" defTabSz="914400" rtl="0" eaLnBrk="1" latinLnBrk="0" hangingPunct="1">
                        <a:lnSpc>
                          <a:spcPct val="115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Fixed assets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10,496</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10</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203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10</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126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9,921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9</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764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-3.6%</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-1.6%</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2057753"/>
                  </a:ext>
                </a:extLst>
              </a:tr>
              <a:tr h="167370">
                <a:tc>
                  <a:txBody>
                    <a:bodyPr/>
                    <a:lstStyle/>
                    <a:p>
                      <a:pPr marL="0" marR="0" algn="l" defTabSz="914400" rtl="0" eaLnBrk="1" latinLnBrk="0" hangingPunct="1">
                        <a:lnSpc>
                          <a:spcPct val="115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Other assets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47,423</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81</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654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59</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593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54,728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52</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647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-11.5%</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-3.8%</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0740548"/>
                  </a:ext>
                </a:extLst>
              </a:tr>
              <a:tr h="154220">
                <a:tc>
                  <a:txBody>
                    <a:bodyPr/>
                    <a:lstStyle/>
                    <a:p>
                      <a:pPr marL="0" algn="l" defTabSz="914400" rtl="0" eaLnBrk="1" fontAlgn="ctr" latinLnBrk="0" hangingPunct="1"/>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Total assets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defTabSz="914400" rtl="0" eaLnBrk="1" fontAlgn="ctr" latinLnBrk="0" hangingPunct="1">
                        <a:lnSpc>
                          <a:spcPct val="100000"/>
                        </a:lnSpc>
                        <a:spcBef>
                          <a:spcPts val="0"/>
                        </a:spcBef>
                        <a:spcAft>
                          <a:spcPts val="0"/>
                        </a:spcAft>
                      </a:pPr>
                      <a:r>
                        <a:rPr lang="en-US" sz="1000" b="1"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1,531,587</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1,808,811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2,032,614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ctr" latinLnBrk="0" hangingPunct="1"/>
                      <a:r>
                        <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       2</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077</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615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rPr>
                        <a:t>       2,161,429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b" latinLnBrk="0" hangingPunct="1"/>
                      <a:endPar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1" i="0" u="none" strike="noStrike" dirty="0">
                          <a:solidFill>
                            <a:schemeClr val="tx1">
                              <a:lumMod val="75000"/>
                              <a:lumOff val="25000"/>
                            </a:schemeClr>
                          </a:solidFill>
                          <a:effectLst/>
                          <a:latin typeface="SVN-Gilroy Medium" panose="00000600000000000000" pitchFamily="50" charset="0"/>
                        </a:rPr>
                        <a:t>6</a:t>
                      </a:r>
                      <a:r>
                        <a:rPr lang="en-US" sz="1000" b="0" i="0" u="none" strike="noStrike" dirty="0">
                          <a:solidFill>
                            <a:schemeClr val="tx1">
                              <a:lumMod val="75000"/>
                              <a:lumOff val="25000"/>
                            </a:schemeClr>
                          </a:solidFill>
                          <a:effectLst/>
                          <a:latin typeface="SVN-Gilroy Medium" panose="00000600000000000000" pitchFamily="50" charset="0"/>
                        </a:rPr>
                        <a:t>.</a:t>
                      </a:r>
                      <a:r>
                        <a:rPr lang="en-US" sz="1000" b="1" i="0" u="none" strike="noStrike" dirty="0">
                          <a:solidFill>
                            <a:schemeClr val="tx1">
                              <a:lumMod val="75000"/>
                              <a:lumOff val="25000"/>
                            </a:schemeClr>
                          </a:solidFill>
                          <a:effectLst/>
                          <a:latin typeface="SVN-Gilroy Medium" panose="00000600000000000000" pitchFamily="50" charset="0"/>
                        </a:rPr>
                        <a:t>3%</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fontAlgn="ctr"/>
                      <a:r>
                        <a:rPr lang="en-US" sz="1000" b="1" i="0" u="none" strike="noStrike" dirty="0">
                          <a:solidFill>
                            <a:schemeClr val="tx1">
                              <a:lumMod val="75000"/>
                              <a:lumOff val="25000"/>
                            </a:schemeClr>
                          </a:solidFill>
                          <a:effectLst/>
                          <a:latin typeface="SVN-Gilroy Medium" panose="00000600000000000000" pitchFamily="50" charset="0"/>
                        </a:rPr>
                        <a:t>4.0%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extLst>
                  <a:ext uri="{0D108BD9-81ED-4DB2-BD59-A6C34878D82A}">
                    <a16:rowId xmlns:a16="http://schemas.microsoft.com/office/drawing/2014/main" val="490635653"/>
                  </a:ext>
                </a:extLst>
              </a:tr>
              <a:tr h="202345">
                <a:tc>
                  <a:txBody>
                    <a:bodyPr/>
                    <a:lstStyle/>
                    <a:p>
                      <a:pPr marL="0" algn="l" defTabSz="914400" rtl="0" eaLnBrk="1" fontAlgn="ctr" latinLnBrk="0" hangingPunct="1"/>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LIABILITIES</a:t>
                      </a:r>
                      <a:r>
                        <a:rPr lang="en-US" sz="1000" b="1" kern="1200" baseline="0" dirty="0">
                          <a:solidFill>
                            <a:schemeClr val="tx1">
                              <a:lumMod val="75000"/>
                              <a:lumOff val="25000"/>
                            </a:schemeClr>
                          </a:solidFill>
                          <a:latin typeface="SVN-Gilroy Medium" panose="00000600000000000000" pitchFamily="50" charset="0"/>
                          <a:ea typeface="+mn-ea"/>
                          <a:cs typeface="Arial" panose="020B0604020202020204" pitchFamily="34" charset="0"/>
                        </a:rPr>
                        <a:t> AND OWNERS’ EQUITY</a:t>
                      </a:r>
                      <a:endPar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ctr" latinLnBrk="0" hangingPunct="1"/>
                      <a:r>
                        <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ctr" latinLnBrk="0" hangingPunct="1"/>
                      <a:r>
                        <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ctr" latinLnBrk="0" hangingPunct="1"/>
                      <a:endPar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ctr" latinLnBrk="0" hangingPunct="1"/>
                      <a:r>
                        <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a:solidFill>
                            <a:schemeClr val="tx1">
                              <a:lumMod val="75000"/>
                              <a:lumOff val="25000"/>
                            </a:schemeClr>
                          </a:solidFill>
                          <a:effectLst/>
                          <a:latin typeface="SVN-Gilroy Medium" panose="00000600000000000000" pitchFamily="50" charset="0"/>
                        </a:rPr>
                        <a:t>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b" latinLnBrk="0" hangingPunct="1"/>
                      <a:endPar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sz="1000" b="0"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fontAlgn="ctr"/>
                      <a:endParaRPr lang="en-US" sz="1000" b="0"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extLst>
                  <a:ext uri="{0D108BD9-81ED-4DB2-BD59-A6C34878D82A}">
                    <a16:rowId xmlns:a16="http://schemas.microsoft.com/office/drawing/2014/main" val="17252890"/>
                  </a:ext>
                </a:extLst>
              </a:tr>
              <a:tr h="173675">
                <a:tc>
                  <a:txBody>
                    <a:bodyPr/>
                    <a:lstStyle/>
                    <a:p>
                      <a:pPr marL="0" marR="0" algn="l" defTabSz="914400" rtl="0" eaLnBrk="1" fontAlgn="ctr" latinLnBrk="0" hangingPunct="1">
                        <a:lnSpc>
                          <a:spcPct val="115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Borrowings from the Government and the SBV</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33</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294</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104</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779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21</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814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46,137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111</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855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412.8%</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142.4%</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99520510"/>
                  </a:ext>
                </a:extLst>
              </a:tr>
              <a:tr h="173675">
                <a:tc>
                  <a:txBody>
                    <a:bodyPr/>
                    <a:lstStyle/>
                    <a:p>
                      <a:pPr marL="0" marR="0" algn="l" defTabSz="914400" rtl="0" eaLnBrk="1" fontAlgn="ctr" latinLnBrk="0" hangingPunct="1">
                        <a:lnSpc>
                          <a:spcPct val="115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Deposits &amp; borrowings from other credit institutions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138</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834</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209</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430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304</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322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325,516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297</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409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-2.3%</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-8.6%</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651114"/>
                  </a:ext>
                </a:extLst>
              </a:tr>
              <a:tr h="173675">
                <a:tc>
                  <a:txBody>
                    <a:bodyPr/>
                    <a:lstStyle/>
                    <a:p>
                      <a:pPr marL="0" marR="0" algn="l" defTabSz="914400" rtl="0" eaLnBrk="1" fontAlgn="ctr" latinLnBrk="0" hangingPunct="1">
                        <a:lnSpc>
                          <a:spcPct val="115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Deposits from customers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1</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161</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848</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249</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176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410</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899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1,427,665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1</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466</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830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4.0%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2.7%</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1670190"/>
                  </a:ext>
                </a:extLst>
              </a:tr>
              <a:tr h="167370">
                <a:tc>
                  <a:txBody>
                    <a:bodyPr/>
                    <a:lstStyle/>
                    <a:p>
                      <a:pPr marL="0" marR="0">
                        <a:lnSpc>
                          <a:spcPct val="115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Derivatives</a:t>
                      </a:r>
                      <a:r>
                        <a:rPr lang="en-US" sz="1000" b="0" u="none" strike="noStrike" kern="1200" baseline="0" dirty="0">
                          <a:solidFill>
                            <a:schemeClr val="tx1">
                              <a:lumMod val="75000"/>
                              <a:lumOff val="25000"/>
                            </a:schemeClr>
                          </a:solidFill>
                          <a:effectLst/>
                          <a:latin typeface="SVN-Gilroy Medium" panose="00000600000000000000" pitchFamily="50" charset="0"/>
                          <a:ea typeface="+mn-ea"/>
                          <a:cs typeface="Arial" panose="020B0604020202020204" pitchFamily="34" charset="0"/>
                        </a:rPr>
                        <a:t> </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&amp; other financial liabilities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kern="120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a:solidFill>
                            <a:schemeClr val="tx1">
                              <a:lumMod val="75000"/>
                              <a:lumOff val="25000"/>
                            </a:schemeClr>
                          </a:solidFill>
                          <a:effectLst/>
                          <a:latin typeface="SVN-Gilroy Medium" panose="00000600000000000000" pitchFamily="50" charset="0"/>
                          <a:cs typeface="Arial" panose="020B0604020202020204" pitchFamily="34" charset="0"/>
                        </a:rPr>
                        <a:t>              556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a:solidFill>
                            <a:schemeClr val="tx1">
                              <a:lumMod val="75000"/>
                              <a:lumOff val="25000"/>
                            </a:schemeClr>
                          </a:solidFill>
                          <a:effectLst/>
                          <a:latin typeface="SVN-Gilroy Medium" panose="00000600000000000000" pitchFamily="50" charset="0"/>
                        </a:rPr>
                        <a:t>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a:solidFill>
                            <a:schemeClr val="tx1">
                              <a:lumMod val="75000"/>
                              <a:lumOff val="25000"/>
                            </a:schemeClr>
                          </a:solidFill>
                          <a:effectLst/>
                          <a:latin typeface="SVN-Gilroy Medium" panose="00000600000000000000" pitchFamily="50" charset="0"/>
                        </a:rPr>
                        <a:t>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-100.0%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0.0%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7680320"/>
                  </a:ext>
                </a:extLst>
              </a:tr>
              <a:tr h="178370">
                <a:tc>
                  <a:txBody>
                    <a:bodyPr/>
                    <a:lstStyle/>
                    <a:p>
                      <a:pPr marL="0" marR="0" algn="l" defTabSz="914400" rtl="0" eaLnBrk="1" fontAlgn="ctr" latinLnBrk="0" hangingPunct="1">
                        <a:lnSpc>
                          <a:spcPct val="115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Financing funds, entrusted funds &amp; exposed funds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2</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528</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2</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392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2</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238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2,201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2</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233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-0.2%</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1.4%</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4915519"/>
                  </a:ext>
                </a:extLst>
              </a:tr>
              <a:tr h="173675">
                <a:tc>
                  <a:txBody>
                    <a:bodyPr/>
                    <a:lstStyle/>
                    <a:p>
                      <a:pPr marL="0" marR="0" algn="l" defTabSz="914400" rtl="0" eaLnBrk="1" fontAlgn="ctr" latinLnBrk="0" hangingPunct="1">
                        <a:lnSpc>
                          <a:spcPct val="115000"/>
                        </a:lnSpc>
                        <a:spcBef>
                          <a:spcPts val="0"/>
                        </a:spcBef>
                        <a:spcAft>
                          <a:spcPts val="0"/>
                        </a:spcAft>
                      </a:pP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Valuable papers issued</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64</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497</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91</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370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115</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376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101,544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100</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257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-13.1%</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-1.3%</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9580339"/>
                  </a:ext>
                </a:extLst>
              </a:tr>
              <a:tr h="154220">
                <a:tc>
                  <a:txBody>
                    <a:bodyPr/>
                    <a:lstStyle/>
                    <a:p>
                      <a:pPr marL="0" algn="l" defTabSz="914400" rtl="0" eaLnBrk="1" fontAlgn="ctr" latinLnBrk="0" hangingPunct="1"/>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Other liabilities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36</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937</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43</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347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51</a:t>
                      </a:r>
                      <a:r>
                        <a:rPr lang="en-US" sz="1000" b="0" u="none" strike="noStrike" kern="1200" dirty="0">
                          <a:solidFill>
                            <a:schemeClr val="tx1">
                              <a:lumMod val="75000"/>
                              <a:lumOff val="25000"/>
                            </a:schemeClr>
                          </a:solidFill>
                          <a:effectLst/>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537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43,969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45</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495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-11.7%</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3.5%</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360461"/>
                  </a:ext>
                </a:extLst>
              </a:tr>
              <a:tr h="154220">
                <a:tc>
                  <a:txBody>
                    <a:bodyPr/>
                    <a:lstStyle/>
                    <a:p>
                      <a:pPr marL="0" algn="l" defTabSz="914400" rtl="0" eaLnBrk="1" fontAlgn="ctr" latinLnBrk="0" hangingPunct="1"/>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Total liabilities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defTabSz="914400" rtl="0" eaLnBrk="1" fontAlgn="ctr" latinLnBrk="0" hangingPunct="1">
                        <a:lnSpc>
                          <a:spcPct val="100000"/>
                        </a:lnSpc>
                        <a:spcBef>
                          <a:spcPts val="0"/>
                        </a:spcBef>
                        <a:spcAft>
                          <a:spcPts val="0"/>
                        </a:spcAft>
                      </a:pPr>
                      <a:r>
                        <a:rPr lang="en-US" sz="1000" b="1"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1,437,938</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1,700,495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1,906,742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ctr" latinLnBrk="0" hangingPunct="1"/>
                      <a:r>
                        <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       1,947,033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rPr>
                        <a:t>       2,025,457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b" latinLnBrk="0" hangingPunct="1"/>
                      <a:endPar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1" i="0" u="none" strike="noStrike" dirty="0">
                          <a:solidFill>
                            <a:schemeClr val="tx1">
                              <a:lumMod val="75000"/>
                              <a:lumOff val="25000"/>
                            </a:schemeClr>
                          </a:solidFill>
                          <a:effectLst/>
                          <a:latin typeface="SVN-Gilroy Medium" panose="00000600000000000000" pitchFamily="50" charset="0"/>
                        </a:rPr>
                        <a:t>6.2%</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fontAlgn="ctr"/>
                      <a:r>
                        <a:rPr lang="en-US" sz="1000" b="1" i="0" u="none" strike="noStrike" dirty="0">
                          <a:solidFill>
                            <a:schemeClr val="tx1">
                              <a:lumMod val="75000"/>
                              <a:lumOff val="25000"/>
                            </a:schemeClr>
                          </a:solidFill>
                          <a:effectLst/>
                          <a:latin typeface="SVN-Gilroy Medium" panose="00000600000000000000" pitchFamily="50" charset="0"/>
                        </a:rPr>
                        <a:t>4.0%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extLst>
                  <a:ext uri="{0D108BD9-81ED-4DB2-BD59-A6C34878D82A}">
                    <a16:rowId xmlns:a16="http://schemas.microsoft.com/office/drawing/2014/main" val="1200507777"/>
                  </a:ext>
                </a:extLst>
              </a:tr>
              <a:tr h="154220">
                <a:tc>
                  <a:txBody>
                    <a:bodyPr/>
                    <a:lstStyle/>
                    <a:p>
                      <a:pPr marL="0" algn="l"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Capital</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57,548</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57,868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63,511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63,511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63</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511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0.0%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0.0%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5477010"/>
                  </a:ext>
                </a:extLst>
              </a:tr>
              <a:tr h="154220">
                <a:tc>
                  <a:txBody>
                    <a:bodyPr/>
                    <a:lstStyle/>
                    <a:p>
                      <a:pPr marL="0" algn="l"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In which: Chartered capital</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i="1"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48,058</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1"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48</a:t>
                      </a:r>
                      <a:r>
                        <a:rPr lang="en-US" sz="1000" i="1"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a:t>
                      </a:r>
                      <a:r>
                        <a:rPr lang="en-US" sz="1000" b="0" i="1"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058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1"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53</a:t>
                      </a:r>
                      <a:r>
                        <a:rPr lang="en-US" sz="1000" i="1"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a:t>
                      </a:r>
                      <a:r>
                        <a:rPr lang="en-US" sz="1000" b="0" i="1"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700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53,700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1" u="none" strike="noStrike" dirty="0">
                          <a:solidFill>
                            <a:schemeClr val="tx1">
                              <a:lumMod val="75000"/>
                              <a:lumOff val="25000"/>
                            </a:schemeClr>
                          </a:solidFill>
                          <a:effectLst/>
                          <a:latin typeface="SVN-Gilroy Medium" panose="00000600000000000000" pitchFamily="50" charset="0"/>
                        </a:rPr>
                        <a:t>           53</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1" u="none" strike="noStrike" dirty="0">
                          <a:solidFill>
                            <a:schemeClr val="tx1">
                              <a:lumMod val="75000"/>
                              <a:lumOff val="25000"/>
                            </a:schemeClr>
                          </a:solidFill>
                          <a:effectLst/>
                          <a:latin typeface="SVN-Gilroy Medium" panose="00000600000000000000" pitchFamily="50" charset="0"/>
                        </a:rPr>
                        <a:t>700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0.0%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0.0%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4884142"/>
                  </a:ext>
                </a:extLst>
              </a:tr>
              <a:tr h="154220">
                <a:tc>
                  <a:txBody>
                    <a:bodyPr/>
                    <a:lstStyle/>
                    <a:p>
                      <a:pPr marL="0" algn="l"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Reserves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13</a:t>
                      </a:r>
                      <a:r>
                        <a:rPr lang="en-US" sz="1000" i="1"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a:t>
                      </a: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673</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16</a:t>
                      </a:r>
                      <a:r>
                        <a:rPr lang="en-US" sz="1000" i="1"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075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19</a:t>
                      </a:r>
                      <a:r>
                        <a:rPr lang="en-US" sz="1000" i="1"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044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19,048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19</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071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0.1%</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0.1%</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9980291"/>
                  </a:ext>
                </a:extLst>
              </a:tr>
              <a:tr h="173707">
                <a:tc>
                  <a:txBody>
                    <a:bodyPr/>
                    <a:lstStyle/>
                    <a:p>
                      <a:pPr marL="0" algn="l"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Foreign exchange differences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kern="120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245</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121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87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125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a:solidFill>
                            <a:schemeClr val="tx1">
                              <a:lumMod val="75000"/>
                              <a:lumOff val="25000"/>
                            </a:schemeClr>
                          </a:solidFill>
                          <a:effectLst/>
                          <a:latin typeface="SVN-Gilroy Medium" panose="00000600000000000000" pitchFamily="50" charset="0"/>
                        </a:rPr>
                        <a:t>                183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109.9%</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45.6%</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2925429"/>
                  </a:ext>
                </a:extLst>
              </a:tr>
              <a:tr h="154220">
                <a:tc>
                  <a:txBody>
                    <a:bodyPr/>
                    <a:lstStyle/>
                    <a:p>
                      <a:pPr marL="0" algn="l"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Undistributed profit</a:t>
                      </a:r>
                      <a:endParaRPr lang="vi-VN"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21</a:t>
                      </a:r>
                      <a:r>
                        <a:rPr lang="en-US" sz="1000" i="1"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a:t>
                      </a: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488</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33</a:t>
                      </a:r>
                      <a:r>
                        <a:rPr lang="en-US" sz="1000" i="1"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513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42</a:t>
                      </a:r>
                      <a:r>
                        <a:rPr lang="en-US" sz="1000" i="1"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369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            46,998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52</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0" i="0" u="none" strike="noStrike" dirty="0">
                          <a:solidFill>
                            <a:schemeClr val="tx1">
                              <a:lumMod val="75000"/>
                              <a:lumOff val="25000"/>
                            </a:schemeClr>
                          </a:solidFill>
                          <a:effectLst/>
                          <a:latin typeface="SVN-Gilroy Medium" panose="00000600000000000000" pitchFamily="50" charset="0"/>
                        </a:rPr>
                        <a:t>285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23.4%</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11.2%</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8757267"/>
                  </a:ext>
                </a:extLst>
              </a:tr>
              <a:tr h="154220">
                <a:tc>
                  <a:txBody>
                    <a:bodyPr/>
                    <a:lstStyle/>
                    <a:p>
                      <a:pPr marL="0" algn="l" defTabSz="914400" rtl="0" eaLnBrk="1" fontAlgn="ctr" latinLnBrk="0" hangingPunct="1"/>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Total owners’ equity</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defTabSz="914400" rtl="0" eaLnBrk="1" fontAlgn="ctr" latinLnBrk="0" hangingPunct="1">
                        <a:lnSpc>
                          <a:spcPct val="100000"/>
                        </a:lnSpc>
                        <a:spcBef>
                          <a:spcPts val="0"/>
                        </a:spcBef>
                        <a:spcAft>
                          <a:spcPts val="0"/>
                        </a:spcAft>
                      </a:pPr>
                      <a:r>
                        <a:rPr lang="en-US" sz="1000" b="1"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93,650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108,316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125,872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ctr" latinLnBrk="0" hangingPunct="1"/>
                      <a:r>
                        <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          130,582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rPr>
                        <a:t>          135,973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b" latinLnBrk="0" hangingPunct="1"/>
                      <a:endPar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1" i="0" u="none" strike="noStrike" dirty="0">
                          <a:solidFill>
                            <a:schemeClr val="tx1">
                              <a:lumMod val="75000"/>
                              <a:lumOff val="25000"/>
                            </a:schemeClr>
                          </a:solidFill>
                          <a:effectLst/>
                          <a:latin typeface="SVN-Gilroy Medium" panose="00000600000000000000" pitchFamily="50" charset="0"/>
                        </a:rPr>
                        <a:t>8.0%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fontAlgn="ctr"/>
                      <a:r>
                        <a:rPr lang="en-US" sz="1000" b="1" i="0" u="none" strike="noStrike" dirty="0">
                          <a:solidFill>
                            <a:schemeClr val="tx1">
                              <a:lumMod val="75000"/>
                              <a:lumOff val="25000"/>
                            </a:schemeClr>
                          </a:solidFill>
                          <a:effectLst/>
                          <a:latin typeface="SVN-Gilroy Medium" panose="00000600000000000000" pitchFamily="50" charset="0"/>
                        </a:rPr>
                        <a:t>4.1%</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extLst>
                  <a:ext uri="{0D108BD9-81ED-4DB2-BD59-A6C34878D82A}">
                    <a16:rowId xmlns:a16="http://schemas.microsoft.com/office/drawing/2014/main" val="1208288962"/>
                  </a:ext>
                </a:extLst>
              </a:tr>
              <a:tr h="154220">
                <a:tc>
                  <a:txBody>
                    <a:bodyPr/>
                    <a:lstStyle/>
                    <a:p>
                      <a:pPr marL="0" algn="l" defTabSz="914400" rtl="0" eaLnBrk="1" fontAlgn="ctr" latinLnBrk="0" hangingPunct="1"/>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Non-controlling interests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fontAlgn="ctr" latinLnBrk="0" hangingPunct="1">
                        <a:lnSpc>
                          <a:spcPct val="100000"/>
                        </a:lnSpc>
                        <a:spcBef>
                          <a:spcPts val="0"/>
                        </a:spcBef>
                        <a:spcAft>
                          <a:spcPts val="0"/>
                        </a:spcAft>
                      </a:pPr>
                      <a:r>
                        <a:rPr lang="en-US" sz="1000"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695</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739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861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rPr>
                        <a:t>                900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US" sz="1000" b="0" i="0" u="none" strike="noStrike">
                          <a:solidFill>
                            <a:schemeClr val="tx1">
                              <a:lumMod val="75000"/>
                              <a:lumOff val="25000"/>
                            </a:schemeClr>
                          </a:solidFill>
                          <a:effectLst/>
                          <a:latin typeface="SVN-Gilroy Medium" panose="00000600000000000000" pitchFamily="50" charset="0"/>
                        </a:rPr>
                        <a:t>                924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endParaRPr lang="en-US" sz="1000" b="0"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7.3%</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2.7%</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9051130"/>
                  </a:ext>
                </a:extLst>
              </a:tr>
              <a:tr h="154220">
                <a:tc>
                  <a:txBody>
                    <a:bodyPr/>
                    <a:lstStyle/>
                    <a:p>
                      <a:pPr marL="0" algn="l" defTabSz="914400" rtl="0" eaLnBrk="1" fontAlgn="ctr" latinLnBrk="0" hangingPunct="1"/>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Total liabilities and owners’ equity</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defTabSz="914400" rtl="0" eaLnBrk="1" fontAlgn="ctr" latinLnBrk="0" hangingPunct="1">
                        <a:lnSpc>
                          <a:spcPct val="100000"/>
                        </a:lnSpc>
                        <a:spcBef>
                          <a:spcPts val="0"/>
                        </a:spcBef>
                        <a:spcAft>
                          <a:spcPts val="0"/>
                        </a:spcAft>
                      </a:pPr>
                      <a:r>
                        <a:rPr lang="en-US" sz="1000" b="1"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1,531,587</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1</a:t>
                      </a:r>
                      <a:r>
                        <a:rPr lang="en-US" sz="1000" b="1"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a:t>
                      </a:r>
                      <a:r>
                        <a:rPr lang="en-US" sz="1000" b="1"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808</a:t>
                      </a:r>
                      <a:r>
                        <a:rPr lang="en-US" sz="1000" b="1"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a:t>
                      </a:r>
                      <a:r>
                        <a:rPr lang="en-US" sz="1000" b="1"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811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2</a:t>
                      </a:r>
                      <a:r>
                        <a:rPr lang="en-US" sz="1000" b="1"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a:t>
                      </a:r>
                      <a:r>
                        <a:rPr lang="en-US" sz="1000" b="1"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032</a:t>
                      </a:r>
                      <a:r>
                        <a:rPr lang="en-US" sz="1000" b="1" kern="1200" dirty="0">
                          <a:solidFill>
                            <a:schemeClr val="tx1">
                              <a:lumMod val="75000"/>
                              <a:lumOff val="25000"/>
                            </a:schemeClr>
                          </a:solidFill>
                          <a:effectLst/>
                          <a:latin typeface="SVN-Gilroy Medium" panose="00000600000000000000" pitchFamily="50" charset="0"/>
                          <a:ea typeface="Times New Roman"/>
                          <a:cs typeface="Arial" panose="020B0604020202020204" pitchFamily="34" charset="0"/>
                        </a:rPr>
                        <a:t>,</a:t>
                      </a:r>
                      <a:r>
                        <a:rPr lang="en-US" sz="1000" b="1"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614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ctr" latinLnBrk="0" hangingPunct="1"/>
                      <a:r>
                        <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       2</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077</a:t>
                      </a: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a:t>
                      </a:r>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615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rPr>
                        <a:t>       2,161,429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r" defTabSz="914400" rtl="0" eaLnBrk="1" fontAlgn="b" latinLnBrk="0" hangingPunct="1"/>
                      <a:endParaRPr lang="en-US" sz="1000" b="1" kern="120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1" i="0" u="none" strike="noStrike" dirty="0">
                          <a:solidFill>
                            <a:schemeClr val="tx1">
                              <a:lumMod val="75000"/>
                              <a:lumOff val="25000"/>
                            </a:schemeClr>
                          </a:solidFill>
                          <a:effectLst/>
                          <a:latin typeface="SVN-Gilroy Medium" panose="00000600000000000000" pitchFamily="50" charset="0"/>
                        </a:rPr>
                        <a:t>6.3</a:t>
                      </a:r>
                      <a:r>
                        <a:rPr lang="en-US" sz="1000" b="0" i="0" u="none" strike="noStrike" dirty="0">
                          <a:solidFill>
                            <a:schemeClr val="tx1">
                              <a:lumMod val="75000"/>
                              <a:lumOff val="25000"/>
                            </a:schemeClr>
                          </a:solidFill>
                          <a:effectLst/>
                          <a:latin typeface="SVN-Gilroy Medium" panose="00000600000000000000" pitchFamily="50" charset="0"/>
                        </a:rPr>
                        <a:t>%</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fontAlgn="ctr"/>
                      <a:r>
                        <a:rPr lang="en-US" sz="1000" b="1" i="0" u="none" strike="noStrike" dirty="0">
                          <a:solidFill>
                            <a:schemeClr val="tx1">
                              <a:lumMod val="75000"/>
                              <a:lumOff val="25000"/>
                            </a:schemeClr>
                          </a:solidFill>
                          <a:effectLst/>
                          <a:latin typeface="SVN-Gilroy Medium" panose="00000600000000000000" pitchFamily="50" charset="0"/>
                        </a:rPr>
                        <a:t>4.0</a:t>
                      </a:r>
                      <a:r>
                        <a:rPr lang="en-US" sz="1000" b="0" i="0" u="none" strike="noStrike" dirty="0">
                          <a:solidFill>
                            <a:schemeClr val="tx1">
                              <a:lumMod val="75000"/>
                              <a:lumOff val="25000"/>
                            </a:schemeClr>
                          </a:solidFill>
                          <a:effectLst/>
                          <a:latin typeface="SVN-Gilroy Medium" panose="00000600000000000000" pitchFamily="50" charset="0"/>
                        </a:rPr>
                        <a:t>%</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extLst>
                  <a:ext uri="{0D108BD9-81ED-4DB2-BD59-A6C34878D82A}">
                    <a16:rowId xmlns:a16="http://schemas.microsoft.com/office/drawing/2014/main" val="3596487999"/>
                  </a:ext>
                </a:extLst>
              </a:tr>
            </a:tbl>
          </a:graphicData>
        </a:graphic>
      </p:graphicFrame>
      <p:sp>
        <p:nvSpPr>
          <p:cNvPr id="27" name="TextBox 26">
            <a:extLst>
              <a:ext uri="{FF2B5EF4-FFF2-40B4-BE49-F238E27FC236}">
                <a16:creationId xmlns:a16="http://schemas.microsoft.com/office/drawing/2014/main" id="{5451D73D-C1EB-47AA-9EB7-9AE0113594BC}"/>
              </a:ext>
            </a:extLst>
          </p:cNvPr>
          <p:cNvSpPr txBox="1"/>
          <p:nvPr/>
        </p:nvSpPr>
        <p:spPr>
          <a:xfrm>
            <a:off x="740183" y="758084"/>
            <a:ext cx="1116582" cy="248466"/>
          </a:xfrm>
          <a:prstGeom prst="rect">
            <a:avLst/>
          </a:prstGeom>
          <a:noFill/>
        </p:spPr>
        <p:txBody>
          <a:bodyPr wrap="square">
            <a:spAutoFit/>
          </a:bodyPr>
          <a:lstStyle/>
          <a:p>
            <a:pPr>
              <a:lnSpc>
                <a:spcPct val="110000"/>
              </a:lnSpc>
              <a:spcBef>
                <a:spcPts val="300"/>
              </a:spcBef>
              <a:spcAft>
                <a:spcPts val="300"/>
              </a:spcAft>
              <a:defRPr/>
            </a:pPr>
            <a:r>
              <a:rPr lang="en-US" sz="1000" i="1" dirty="0">
                <a:solidFill>
                  <a:prstClr val="black">
                    <a:lumMod val="75000"/>
                    <a:lumOff val="25000"/>
                  </a:prstClr>
                </a:solidFill>
                <a:latin typeface="Arial" panose="020B0604020202020204" pitchFamily="34" charset="0"/>
                <a:cs typeface="Arial" panose="020B0604020202020204" pitchFamily="34" charset="0"/>
              </a:rPr>
              <a:t>Unit: VND, </a:t>
            </a:r>
            <a:r>
              <a:rPr lang="en-US" sz="1000" i="1" dirty="0" err="1">
                <a:solidFill>
                  <a:prstClr val="black">
                    <a:lumMod val="75000"/>
                    <a:lumOff val="25000"/>
                  </a:prstClr>
                </a:solidFill>
                <a:latin typeface="Arial" panose="020B0604020202020204" pitchFamily="34" charset="0"/>
                <a:cs typeface="Arial" panose="020B0604020202020204" pitchFamily="34" charset="0"/>
              </a:rPr>
              <a:t>Bn</a:t>
            </a:r>
            <a:endParaRPr lang="vi-VN" sz="1000" i="1" dirty="0">
              <a:solidFill>
                <a:prstClr val="black">
                  <a:lumMod val="75000"/>
                  <a:lumOff val="25000"/>
                </a:prstClr>
              </a:solidFill>
              <a:cs typeface="Arial" panose="020B0604020202020204" pitchFamily="34" charset="0"/>
            </a:endParaRPr>
          </a:p>
        </p:txBody>
      </p:sp>
      <p:pic>
        <p:nvPicPr>
          <p:cNvPr id="2" name="Picture 1">
            <a:extLst>
              <a:ext uri="{FF2B5EF4-FFF2-40B4-BE49-F238E27FC236}">
                <a16:creationId xmlns:a16="http://schemas.microsoft.com/office/drawing/2014/main" id="{58777FC7-F4C3-0EC2-9BF9-FB3A5BB59D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2132" y="216811"/>
            <a:ext cx="1341434" cy="450721"/>
          </a:xfrm>
          <a:prstGeom prst="rect">
            <a:avLst/>
          </a:prstGeom>
        </p:spPr>
      </p:pic>
      <p:grpSp>
        <p:nvGrpSpPr>
          <p:cNvPr id="7" name="Group 6">
            <a:extLst>
              <a:ext uri="{FF2B5EF4-FFF2-40B4-BE49-F238E27FC236}">
                <a16:creationId xmlns:a16="http://schemas.microsoft.com/office/drawing/2014/main" id="{DAA7B55E-51E1-23DC-D7C3-F432C5CCC1EA}"/>
              </a:ext>
            </a:extLst>
          </p:cNvPr>
          <p:cNvGrpSpPr/>
          <p:nvPr/>
        </p:nvGrpSpPr>
        <p:grpSpPr>
          <a:xfrm>
            <a:off x="707759" y="363408"/>
            <a:ext cx="370841" cy="359080"/>
            <a:chOff x="10124985" y="4872481"/>
            <a:chExt cx="360680" cy="413653"/>
          </a:xfrm>
        </p:grpSpPr>
        <p:sp>
          <p:nvSpPr>
            <p:cNvPr id="17" name="Freeform: Shape 16">
              <a:extLst>
                <a:ext uri="{FF2B5EF4-FFF2-40B4-BE49-F238E27FC236}">
                  <a16:creationId xmlns:a16="http://schemas.microsoft.com/office/drawing/2014/main" id="{1A2C819C-E717-1A9B-85B2-9EDE63247F3F}"/>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20" name="Freeform: Shape 19">
              <a:extLst>
                <a:ext uri="{FF2B5EF4-FFF2-40B4-BE49-F238E27FC236}">
                  <a16:creationId xmlns:a16="http://schemas.microsoft.com/office/drawing/2014/main" id="{3176D322-84BE-4EBC-5B09-728E4A482C2D}"/>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23" name="Freeform: Shape 22">
              <a:extLst>
                <a:ext uri="{FF2B5EF4-FFF2-40B4-BE49-F238E27FC236}">
                  <a16:creationId xmlns:a16="http://schemas.microsoft.com/office/drawing/2014/main" id="{465E5CAB-11F7-26CC-CE62-682A0FD36048}"/>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24" name="Freeform: Shape 23">
              <a:extLst>
                <a:ext uri="{FF2B5EF4-FFF2-40B4-BE49-F238E27FC236}">
                  <a16:creationId xmlns:a16="http://schemas.microsoft.com/office/drawing/2014/main" id="{8AEE80FF-86FC-7F30-BFAA-14A2241EA146}"/>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30" name="Freeform: Shape 29">
              <a:extLst>
                <a:ext uri="{FF2B5EF4-FFF2-40B4-BE49-F238E27FC236}">
                  <a16:creationId xmlns:a16="http://schemas.microsoft.com/office/drawing/2014/main" id="{73FD7DD4-2650-07D3-8DAC-16279221449F}"/>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31" name="Freeform: Shape 30">
              <a:extLst>
                <a:ext uri="{FF2B5EF4-FFF2-40B4-BE49-F238E27FC236}">
                  <a16:creationId xmlns:a16="http://schemas.microsoft.com/office/drawing/2014/main" id="{30A1DF40-EF9A-76C9-E1D3-E27BF2A46206}"/>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grpSp>
      <p:cxnSp>
        <p:nvCxnSpPr>
          <p:cNvPr id="42" name="Straight Connector 41">
            <a:extLst>
              <a:ext uri="{FF2B5EF4-FFF2-40B4-BE49-F238E27FC236}">
                <a16:creationId xmlns:a16="http://schemas.microsoft.com/office/drawing/2014/main" id="{77AC1AA4-A3DA-9DA3-089E-90EEB5504501}"/>
              </a:ext>
            </a:extLst>
          </p:cNvPr>
          <p:cNvCxnSpPr>
            <a:cxnSpLocks/>
          </p:cNvCxnSpPr>
          <p:nvPr/>
        </p:nvCxnSpPr>
        <p:spPr>
          <a:xfrm>
            <a:off x="3928533" y="1039050"/>
            <a:ext cx="0" cy="29384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F061DF5-FC2C-4390-A5A3-4E9702FF406E}"/>
              </a:ext>
            </a:extLst>
          </p:cNvPr>
          <p:cNvCxnSpPr>
            <a:cxnSpLocks/>
          </p:cNvCxnSpPr>
          <p:nvPr/>
        </p:nvCxnSpPr>
        <p:spPr>
          <a:xfrm>
            <a:off x="4893733" y="1039050"/>
            <a:ext cx="0" cy="29384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0701F0F-8503-08E8-94A7-B4DF79CE717F}"/>
              </a:ext>
            </a:extLst>
          </p:cNvPr>
          <p:cNvCxnSpPr>
            <a:cxnSpLocks/>
          </p:cNvCxnSpPr>
          <p:nvPr/>
        </p:nvCxnSpPr>
        <p:spPr>
          <a:xfrm>
            <a:off x="5816600" y="1039050"/>
            <a:ext cx="0" cy="29384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F0457A7-EA46-1A61-2DA3-26E20D836FA0}"/>
              </a:ext>
            </a:extLst>
          </p:cNvPr>
          <p:cNvCxnSpPr>
            <a:cxnSpLocks/>
          </p:cNvCxnSpPr>
          <p:nvPr/>
        </p:nvCxnSpPr>
        <p:spPr>
          <a:xfrm>
            <a:off x="8018992" y="1039050"/>
            <a:ext cx="0" cy="29384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2D21E9F-6C20-AB96-5A87-ACF38F540858}"/>
              </a:ext>
            </a:extLst>
          </p:cNvPr>
          <p:cNvCxnSpPr>
            <a:cxnSpLocks/>
          </p:cNvCxnSpPr>
          <p:nvPr/>
        </p:nvCxnSpPr>
        <p:spPr>
          <a:xfrm>
            <a:off x="10335473" y="1039050"/>
            <a:ext cx="0" cy="29384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15D1183-5D20-8A9D-FEAA-6754758EB5A4}"/>
              </a:ext>
            </a:extLst>
          </p:cNvPr>
          <p:cNvSpPr txBox="1"/>
          <p:nvPr/>
        </p:nvSpPr>
        <p:spPr>
          <a:xfrm>
            <a:off x="4898670" y="1003205"/>
            <a:ext cx="960263" cy="394980"/>
          </a:xfrm>
          <a:prstGeom prst="rect">
            <a:avLst/>
          </a:prstGeom>
          <a:noFill/>
          <a:ln>
            <a:noFill/>
          </a:ln>
        </p:spPr>
        <p:txBody>
          <a:bodyPr wrap="square">
            <a:spAutoFit/>
          </a:bodyPr>
          <a:lstStyle>
            <a:defPPr>
              <a:defRPr lang="en-US"/>
            </a:defPPr>
            <a:lvl1pPr algn="ctr">
              <a:spcBef>
                <a:spcPts val="100"/>
              </a:spcBef>
              <a:spcAft>
                <a:spcPts val="100"/>
              </a:spcAft>
              <a:buClr>
                <a:srgbClr val="0087BE"/>
              </a:buClr>
              <a:defRPr sz="900" b="1">
                <a:solidFill>
                  <a:schemeClr val="bg1"/>
                </a:solidFill>
                <a:latin typeface="SVN-Gilroy Medium" panose="00000600000000000000" pitchFamily="50" charset="0"/>
                <a:cs typeface="Arial" panose="020B0604020202020204" pitchFamily="34" charset="0"/>
              </a:defRPr>
            </a:lvl1pPr>
          </a:lstStyle>
          <a:p>
            <a:r>
              <a:rPr lang="en-US" dirty="0"/>
              <a:t>2022 </a:t>
            </a:r>
          </a:p>
          <a:p>
            <a:r>
              <a:rPr lang="en-US" dirty="0"/>
              <a:t>restated</a:t>
            </a:r>
          </a:p>
        </p:txBody>
      </p:sp>
      <p:sp>
        <p:nvSpPr>
          <p:cNvPr id="47" name="TextBox 46">
            <a:extLst>
              <a:ext uri="{FF2B5EF4-FFF2-40B4-BE49-F238E27FC236}">
                <a16:creationId xmlns:a16="http://schemas.microsoft.com/office/drawing/2014/main" id="{D6BB2E90-DA69-17D7-1DD3-4E77206A7785}"/>
              </a:ext>
            </a:extLst>
          </p:cNvPr>
          <p:cNvSpPr txBox="1"/>
          <p:nvPr/>
        </p:nvSpPr>
        <p:spPr>
          <a:xfrm>
            <a:off x="5868458" y="997177"/>
            <a:ext cx="837741" cy="394980"/>
          </a:xfrm>
          <a:prstGeom prst="rect">
            <a:avLst/>
          </a:prstGeom>
          <a:noFill/>
          <a:ln>
            <a:noFill/>
          </a:ln>
        </p:spPr>
        <p:txBody>
          <a:bodyPr wrap="square">
            <a:spAutoFit/>
          </a:bodyPr>
          <a:lstStyle>
            <a:defPPr>
              <a:defRPr lang="en-US"/>
            </a:defPPr>
            <a:lvl1pPr algn="ctr">
              <a:spcBef>
                <a:spcPts val="100"/>
              </a:spcBef>
              <a:spcAft>
                <a:spcPts val="100"/>
              </a:spcAft>
              <a:buClr>
                <a:srgbClr val="0087BE"/>
              </a:buClr>
              <a:defRPr sz="900" b="1">
                <a:solidFill>
                  <a:schemeClr val="bg1"/>
                </a:solidFill>
                <a:latin typeface="SVN-Gilroy Medium" panose="00000600000000000000" pitchFamily="50" charset="0"/>
                <a:cs typeface="Arial" panose="020B0604020202020204" pitchFamily="34" charset="0"/>
              </a:defRPr>
            </a:lvl1pPr>
          </a:lstStyle>
          <a:p>
            <a:r>
              <a:rPr lang="en-US" dirty="0"/>
              <a:t>2023</a:t>
            </a:r>
          </a:p>
          <a:p>
            <a:r>
              <a:rPr lang="en-US" dirty="0"/>
              <a:t>audited</a:t>
            </a:r>
          </a:p>
        </p:txBody>
      </p:sp>
      <p:sp>
        <p:nvSpPr>
          <p:cNvPr id="48" name="TextBox 47">
            <a:extLst>
              <a:ext uri="{FF2B5EF4-FFF2-40B4-BE49-F238E27FC236}">
                <a16:creationId xmlns:a16="http://schemas.microsoft.com/office/drawing/2014/main" id="{D6BB2E90-DA69-17D7-1DD3-4E77206A7785}"/>
              </a:ext>
            </a:extLst>
          </p:cNvPr>
          <p:cNvSpPr txBox="1"/>
          <p:nvPr/>
        </p:nvSpPr>
        <p:spPr>
          <a:xfrm>
            <a:off x="4000051" y="997177"/>
            <a:ext cx="846414" cy="394980"/>
          </a:xfrm>
          <a:prstGeom prst="rect">
            <a:avLst/>
          </a:prstGeom>
          <a:noFill/>
          <a:ln>
            <a:noFill/>
          </a:ln>
        </p:spPr>
        <p:txBody>
          <a:bodyPr wrap="square">
            <a:spAutoFit/>
          </a:bodyPr>
          <a:lstStyle>
            <a:defPPr>
              <a:defRPr lang="en-US"/>
            </a:defPPr>
            <a:lvl1pPr algn="ctr">
              <a:spcBef>
                <a:spcPts val="100"/>
              </a:spcBef>
              <a:spcAft>
                <a:spcPts val="100"/>
              </a:spcAft>
              <a:buClr>
                <a:srgbClr val="0087BE"/>
              </a:buClr>
              <a:defRPr sz="1200" b="1">
                <a:solidFill>
                  <a:schemeClr val="bg1"/>
                </a:solidFill>
                <a:latin typeface="SVN-Gilroy Medium" panose="00000600000000000000" pitchFamily="50" charset="0"/>
                <a:cs typeface="Arial" panose="020B0604020202020204" pitchFamily="34" charset="0"/>
              </a:defRPr>
            </a:lvl1pPr>
          </a:lstStyle>
          <a:p>
            <a:r>
              <a:rPr lang="en-US" sz="900" dirty="0"/>
              <a:t>2021</a:t>
            </a:r>
          </a:p>
          <a:p>
            <a:r>
              <a:rPr lang="en-US" sz="900" dirty="0"/>
              <a:t>audited</a:t>
            </a:r>
          </a:p>
        </p:txBody>
      </p:sp>
      <p:cxnSp>
        <p:nvCxnSpPr>
          <p:cNvPr id="3" name="Straight Connector 2">
            <a:extLst>
              <a:ext uri="{FF2B5EF4-FFF2-40B4-BE49-F238E27FC236}">
                <a16:creationId xmlns:a16="http://schemas.microsoft.com/office/drawing/2014/main" id="{E977FA4B-C4C4-5C1D-05F9-95B6AB4CDD02}"/>
              </a:ext>
            </a:extLst>
          </p:cNvPr>
          <p:cNvCxnSpPr>
            <a:cxnSpLocks/>
          </p:cNvCxnSpPr>
          <p:nvPr/>
        </p:nvCxnSpPr>
        <p:spPr>
          <a:xfrm>
            <a:off x="9780775" y="6472017"/>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339860F-2CEF-729E-8899-9711F710942B}"/>
              </a:ext>
            </a:extLst>
          </p:cNvPr>
          <p:cNvCxnSpPr>
            <a:cxnSpLocks/>
          </p:cNvCxnSpPr>
          <p:nvPr/>
        </p:nvCxnSpPr>
        <p:spPr>
          <a:xfrm>
            <a:off x="11329231" y="6471233"/>
            <a:ext cx="381156" cy="0"/>
          </a:xfrm>
          <a:prstGeom prst="line">
            <a:avLst/>
          </a:prstGeom>
          <a:ln w="28575">
            <a:solidFill>
              <a:srgbClr val="00599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0FFB209-1B1D-D9E3-A804-85112B1B359A}"/>
              </a:ext>
            </a:extLst>
          </p:cNvPr>
          <p:cNvSpPr txBox="1"/>
          <p:nvPr/>
        </p:nvSpPr>
        <p:spPr>
          <a:xfrm>
            <a:off x="1125985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rgbClr val="005993"/>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rPr>
              <a:t>26</a:t>
            </a:r>
            <a:endParaRPr lang="de-DE" sz="600" dirty="0">
              <a:solidFill>
                <a:srgbClr val="005993"/>
              </a:solidFill>
              <a:latin typeface="SVN-Gilroy XBold" panose="00000900000000000000" pitchFamily="50" charset="0"/>
              <a:cs typeface="Arial" panose="020B0604020202020204" pitchFamily="34" charset="0"/>
            </a:endParaRPr>
          </a:p>
        </p:txBody>
      </p:sp>
      <p:cxnSp>
        <p:nvCxnSpPr>
          <p:cNvPr id="10" name="Straight Connector 9">
            <a:extLst>
              <a:ext uri="{FF2B5EF4-FFF2-40B4-BE49-F238E27FC236}">
                <a16:creationId xmlns:a16="http://schemas.microsoft.com/office/drawing/2014/main" id="{56FA2A99-E987-EBA7-1CBF-3E0875E7FB35}"/>
              </a:ext>
            </a:extLst>
          </p:cNvPr>
          <p:cNvCxnSpPr>
            <a:cxnSpLocks/>
          </p:cNvCxnSpPr>
          <p:nvPr/>
        </p:nvCxnSpPr>
        <p:spPr>
          <a:xfrm>
            <a:off x="11366912" y="6547920"/>
            <a:ext cx="0" cy="107173"/>
          </a:xfrm>
          <a:prstGeom prst="line">
            <a:avLst/>
          </a:prstGeom>
          <a:ln w="6350">
            <a:solidFill>
              <a:srgbClr val="005993"/>
            </a:soli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6077EC24-B87F-CB27-34E8-1FF014639192}"/>
              </a:ext>
            </a:extLst>
          </p:cNvPr>
          <p:cNvSpPr txBox="1"/>
          <p:nvPr/>
        </p:nvSpPr>
        <p:spPr>
          <a:xfrm>
            <a:off x="10607040" y="6509173"/>
            <a:ext cx="802706"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lang="en-US" sz="600" dirty="0">
                <a:solidFill>
                  <a:srgbClr val="005993"/>
                </a:solidFill>
                <a:latin typeface="SVN-Gilroy Heavy" panose="00000A00000000000000" pitchFamily="50" charset="0"/>
                <a:cs typeface="Arial" panose="020B0604020202020204" pitchFamily="34" charset="0"/>
              </a:rPr>
              <a:t>05</a:t>
            </a:r>
            <a:r>
              <a:rPr lang="en-US" sz="600" dirty="0">
                <a:solidFill>
                  <a:srgbClr val="005993"/>
                </a:solidFill>
                <a:latin typeface="SVN-Gilroy Medium" panose="00000600000000000000" pitchFamily="50" charset="0"/>
                <a:cs typeface="Arial" panose="020B0604020202020204" pitchFamily="34" charset="0"/>
              </a:rPr>
              <a:t> – APPENDIX</a:t>
            </a:r>
            <a:endParaRPr lang="de-DE" sz="600" dirty="0">
              <a:solidFill>
                <a:srgbClr val="005993"/>
              </a:solidFill>
              <a:latin typeface="SVN-Gilroy Medium" panose="00000600000000000000" pitchFamily="50" charset="0"/>
              <a:cs typeface="Arial" panose="020B0604020202020204" pitchFamily="34" charset="0"/>
            </a:endParaRPr>
          </a:p>
        </p:txBody>
      </p:sp>
    </p:spTree>
    <p:extLst>
      <p:ext uri="{BB962C8B-B14F-4D97-AF65-F5344CB8AC3E}">
        <p14:creationId xmlns:p14="http://schemas.microsoft.com/office/powerpoint/2010/main" val="330732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FA02BD-DB11-7076-9737-260F0B483129}"/>
              </a:ext>
            </a:extLst>
          </p:cNvPr>
          <p:cNvSpPr txBox="1"/>
          <p:nvPr/>
        </p:nvSpPr>
        <p:spPr>
          <a:xfrm>
            <a:off x="1159168" y="373309"/>
            <a:ext cx="3865617" cy="338554"/>
          </a:xfrm>
          <a:prstGeom prst="rect">
            <a:avLst/>
          </a:prstGeom>
          <a:noFill/>
        </p:spPr>
        <p:txBody>
          <a:bodyPr wrap="square" rtlCol="0">
            <a:spAutoFit/>
          </a:bodyPr>
          <a:lstStyle/>
          <a:p>
            <a:pPr algn="just">
              <a:spcBef>
                <a:spcPts val="200"/>
              </a:spcBef>
              <a:spcAft>
                <a:spcPts val="200"/>
              </a:spcAft>
            </a:pPr>
            <a:r>
              <a:rPr lang="de-DE" sz="1600" b="1" dirty="0">
                <a:solidFill>
                  <a:srgbClr val="005993"/>
                </a:solidFill>
                <a:latin typeface="SVN-Gilroy XBold" panose="00000900000000000000" pitchFamily="50" charset="0"/>
                <a:cs typeface="Arial" panose="020B0604020202020204" pitchFamily="34" charset="0"/>
              </a:rPr>
              <a:t>Income statement</a:t>
            </a:r>
          </a:p>
        </p:txBody>
      </p:sp>
      <p:graphicFrame>
        <p:nvGraphicFramePr>
          <p:cNvPr id="2" name="Table 1">
            <a:extLst>
              <a:ext uri="{FF2B5EF4-FFF2-40B4-BE49-F238E27FC236}">
                <a16:creationId xmlns:a16="http://schemas.microsoft.com/office/drawing/2014/main" id="{BCFB731A-A6F2-3BD9-71F7-992F7A05C917}"/>
              </a:ext>
            </a:extLst>
          </p:cNvPr>
          <p:cNvGraphicFramePr>
            <a:graphicFrameLocks noGrp="1"/>
          </p:cNvGraphicFramePr>
          <p:nvPr>
            <p:extLst>
              <p:ext uri="{D42A27DB-BD31-4B8C-83A1-F6EECF244321}">
                <p14:modId xmlns:p14="http://schemas.microsoft.com/office/powerpoint/2010/main" val="1986969110"/>
              </p:ext>
            </p:extLst>
          </p:nvPr>
        </p:nvGraphicFramePr>
        <p:xfrm>
          <a:off x="1125681" y="1472548"/>
          <a:ext cx="9882044" cy="4894575"/>
        </p:xfrm>
        <a:graphic>
          <a:graphicData uri="http://schemas.openxmlformats.org/drawingml/2006/table">
            <a:tbl>
              <a:tblPr firstRow="1" firstCol="1" bandRow="1">
                <a:tableStyleId>{5C22544A-7EE6-4342-B048-85BDC9FD1C3A}</a:tableStyleId>
              </a:tblPr>
              <a:tblGrid>
                <a:gridCol w="3174181">
                  <a:extLst>
                    <a:ext uri="{9D8B030D-6E8A-4147-A177-3AD203B41FA5}">
                      <a16:colId xmlns:a16="http://schemas.microsoft.com/office/drawing/2014/main" val="3750119286"/>
                    </a:ext>
                  </a:extLst>
                </a:gridCol>
                <a:gridCol w="969129">
                  <a:extLst>
                    <a:ext uri="{9D8B030D-6E8A-4147-A177-3AD203B41FA5}">
                      <a16:colId xmlns:a16="http://schemas.microsoft.com/office/drawing/2014/main" val="2443186805"/>
                    </a:ext>
                  </a:extLst>
                </a:gridCol>
                <a:gridCol w="969129">
                  <a:extLst>
                    <a:ext uri="{9D8B030D-6E8A-4147-A177-3AD203B41FA5}">
                      <a16:colId xmlns:a16="http://schemas.microsoft.com/office/drawing/2014/main" val="3038617851"/>
                    </a:ext>
                  </a:extLst>
                </a:gridCol>
                <a:gridCol w="969129">
                  <a:extLst>
                    <a:ext uri="{9D8B030D-6E8A-4147-A177-3AD203B41FA5}">
                      <a16:colId xmlns:a16="http://schemas.microsoft.com/office/drawing/2014/main" val="1769514952"/>
                    </a:ext>
                  </a:extLst>
                </a:gridCol>
                <a:gridCol w="295275">
                  <a:extLst>
                    <a:ext uri="{9D8B030D-6E8A-4147-A177-3AD203B41FA5}">
                      <a16:colId xmlns:a16="http://schemas.microsoft.com/office/drawing/2014/main" val="804089669"/>
                    </a:ext>
                  </a:extLst>
                </a:gridCol>
                <a:gridCol w="933450">
                  <a:extLst>
                    <a:ext uri="{9D8B030D-6E8A-4147-A177-3AD203B41FA5}">
                      <a16:colId xmlns:a16="http://schemas.microsoft.com/office/drawing/2014/main" val="2167786413"/>
                    </a:ext>
                  </a:extLst>
                </a:gridCol>
                <a:gridCol w="933450">
                  <a:extLst>
                    <a:ext uri="{9D8B030D-6E8A-4147-A177-3AD203B41FA5}">
                      <a16:colId xmlns:a16="http://schemas.microsoft.com/office/drawing/2014/main" val="2004203285"/>
                    </a:ext>
                  </a:extLst>
                </a:gridCol>
                <a:gridCol w="238125">
                  <a:extLst>
                    <a:ext uri="{9D8B030D-6E8A-4147-A177-3AD203B41FA5}">
                      <a16:colId xmlns:a16="http://schemas.microsoft.com/office/drawing/2014/main" val="1424379592"/>
                    </a:ext>
                  </a:extLst>
                </a:gridCol>
                <a:gridCol w="1400176">
                  <a:extLst>
                    <a:ext uri="{9D8B030D-6E8A-4147-A177-3AD203B41FA5}">
                      <a16:colId xmlns:a16="http://schemas.microsoft.com/office/drawing/2014/main" val="398663199"/>
                    </a:ext>
                  </a:extLst>
                </a:gridCol>
              </a:tblGrid>
              <a:tr h="233075">
                <a:tc>
                  <a:txBody>
                    <a:bodyPr/>
                    <a:lstStyle/>
                    <a:p>
                      <a:pPr algn="l" rtl="0" fontAlgn="b">
                        <a:lnSpc>
                          <a:spcPct val="100000"/>
                        </a:lnSpc>
                      </a:pPr>
                      <a:r>
                        <a:rPr lang="en-US" sz="1000" b="0" i="1"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Interest and similar income</a:t>
                      </a: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i="1"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84,628</a:t>
                      </a:r>
                      <a:endPar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i="1">
                          <a:solidFill>
                            <a:schemeClr val="tx1">
                              <a:lumMod val="75000"/>
                              <a:lumOff val="25000"/>
                            </a:schemeClr>
                          </a:solidFill>
                          <a:effectLst/>
                          <a:latin typeface="SVN-Gilroy Medium" panose="00000600000000000000" pitchFamily="50" charset="0"/>
                          <a:ea typeface="DengXian"/>
                          <a:cs typeface="Arial" panose="020B0604020202020204" pitchFamily="34" charset="0"/>
                        </a:rPr>
                        <a:t>          104,665 </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i="1">
                          <a:solidFill>
                            <a:schemeClr val="tx1">
                              <a:lumMod val="75000"/>
                              <a:lumOff val="25000"/>
                            </a:schemeClr>
                          </a:solidFill>
                          <a:effectLst/>
                          <a:latin typeface="SVN-Gilroy Medium" panose="00000600000000000000" pitchFamily="50" charset="0"/>
                          <a:ea typeface="DengXian"/>
                          <a:cs typeface="Arial" panose="020B0604020202020204" pitchFamily="34" charset="0"/>
                        </a:rPr>
                        <a:t>          132,672 </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endParaRPr lang="en-US" sz="1000" b="0" i="1"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1" u="none" strike="noStrike" dirty="0">
                          <a:solidFill>
                            <a:schemeClr val="tx1">
                              <a:lumMod val="75000"/>
                              <a:lumOff val="25000"/>
                            </a:schemeClr>
                          </a:solidFill>
                          <a:effectLst/>
                          <a:latin typeface="SVN-Gilroy Medium" panose="00000600000000000000" pitchFamily="50" charset="0"/>
                        </a:rPr>
                        <a:t>           66,877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1" u="none" strike="noStrike" dirty="0">
                          <a:solidFill>
                            <a:schemeClr val="tx1">
                              <a:lumMod val="75000"/>
                              <a:lumOff val="25000"/>
                            </a:schemeClr>
                          </a:solidFill>
                          <a:effectLst/>
                          <a:latin typeface="SVN-Gilroy Medium" panose="00000600000000000000" pitchFamily="50" charset="0"/>
                        </a:rPr>
                        <a:t>           61,090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US" sz="1000" b="0"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1" u="none" strike="noStrike" dirty="0">
                          <a:solidFill>
                            <a:schemeClr val="tx1">
                              <a:lumMod val="75000"/>
                              <a:lumOff val="25000"/>
                            </a:schemeClr>
                          </a:solidFill>
                          <a:effectLst/>
                          <a:latin typeface="SVN-Gilroy Medium" panose="00000600000000000000" pitchFamily="50" charset="0"/>
                        </a:rPr>
                        <a:t>-8.7%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6232004"/>
                  </a:ext>
                </a:extLst>
              </a:tr>
              <a:tr h="233075">
                <a:tc>
                  <a:txBody>
                    <a:bodyPr/>
                    <a:lstStyle/>
                    <a:p>
                      <a:pPr marL="0" marR="0">
                        <a:lnSpc>
                          <a:spcPct val="115000"/>
                        </a:lnSpc>
                        <a:spcBef>
                          <a:spcPts val="0"/>
                        </a:spcBef>
                        <a:spcAft>
                          <a:spcPts val="0"/>
                        </a:spcAft>
                      </a:pPr>
                      <a:r>
                        <a:rPr lang="en-US" sz="1000" b="0" i="1"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Interest and similar expenses</a:t>
                      </a:r>
                      <a:endParaRPr lang="en-US" sz="1000" b="0" i="1" dirty="0">
                        <a:solidFill>
                          <a:schemeClr val="tx1">
                            <a:lumMod val="75000"/>
                            <a:lumOff val="25000"/>
                          </a:schemeClr>
                        </a:solidFill>
                        <a:effectLst/>
                        <a:latin typeface="SVN-Gilroy Medium" panose="00000600000000000000" pitchFamily="50" charset="0"/>
                        <a:ea typeface="Calibri"/>
                        <a:cs typeface="Arial" pitchFamily="34" charset="0"/>
                      </a:endParaRP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i="1">
                          <a:solidFill>
                            <a:schemeClr val="tx1">
                              <a:lumMod val="75000"/>
                              <a:lumOff val="25000"/>
                            </a:schemeClr>
                          </a:solidFill>
                          <a:effectLst/>
                          <a:latin typeface="SVN-Gilroy Medium" panose="00000600000000000000" pitchFamily="50" charset="0"/>
                          <a:ea typeface="DengXian"/>
                          <a:cs typeface="Arial" panose="020B0604020202020204" pitchFamily="34" charset="0"/>
                        </a:rPr>
                        <a:t>(42,840)</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i="1">
                          <a:solidFill>
                            <a:schemeClr val="tx1">
                              <a:lumMod val="75000"/>
                              <a:lumOff val="25000"/>
                            </a:schemeClr>
                          </a:solidFill>
                          <a:effectLst/>
                          <a:latin typeface="SVN-Gilroy Medium" panose="00000600000000000000" pitchFamily="50" charset="0"/>
                          <a:ea typeface="DengXian"/>
                          <a:cs typeface="Arial" panose="020B0604020202020204" pitchFamily="34" charset="0"/>
                        </a:rPr>
                        <a:t>          (56,873)</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i="1">
                          <a:solidFill>
                            <a:schemeClr val="tx1">
                              <a:lumMod val="75000"/>
                              <a:lumOff val="25000"/>
                            </a:schemeClr>
                          </a:solidFill>
                          <a:effectLst/>
                          <a:latin typeface="SVN-Gilroy Medium" panose="00000600000000000000" pitchFamily="50" charset="0"/>
                          <a:ea typeface="DengXian"/>
                          <a:cs typeface="Arial" panose="020B0604020202020204" pitchFamily="34" charset="0"/>
                        </a:rPr>
                        <a:t>          (79,714)</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endParaRPr lang="en-US" sz="1000" b="0" i="1"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1" u="none" strike="noStrike" dirty="0">
                          <a:solidFill>
                            <a:schemeClr val="tx1">
                              <a:lumMod val="75000"/>
                              <a:lumOff val="25000"/>
                            </a:schemeClr>
                          </a:solidFill>
                          <a:effectLst/>
                          <a:latin typeface="SVN-Gilroy Medium" panose="00000600000000000000" pitchFamily="50" charset="0"/>
                        </a:rPr>
                        <a:t>          (41,453)</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1" u="none" strike="noStrike" dirty="0">
                          <a:solidFill>
                            <a:schemeClr val="tx1">
                              <a:lumMod val="75000"/>
                              <a:lumOff val="25000"/>
                            </a:schemeClr>
                          </a:solidFill>
                          <a:effectLst/>
                          <a:latin typeface="SVN-Gilroy Medium" panose="00000600000000000000" pitchFamily="50" charset="0"/>
                        </a:rPr>
                        <a:t>          (30,577)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US" sz="1000" b="0" i="1"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1" u="none" strike="noStrike" dirty="0">
                          <a:solidFill>
                            <a:schemeClr val="tx1">
                              <a:lumMod val="75000"/>
                              <a:lumOff val="25000"/>
                            </a:schemeClr>
                          </a:solidFill>
                          <a:effectLst/>
                          <a:latin typeface="SVN-Gilroy Medium" panose="00000600000000000000" pitchFamily="50" charset="0"/>
                        </a:rPr>
                        <a:t>-26.2%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0051652"/>
                  </a:ext>
                </a:extLst>
              </a:tr>
              <a:tr h="233075">
                <a:tc>
                  <a:txBody>
                    <a:bodyPr/>
                    <a:lstStyle/>
                    <a:p>
                      <a:pPr algn="l" rtl="0" fontAlgn="ct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Net interest and similar income</a:t>
                      </a: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41,788</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            47,792 </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            52,957 </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endParaRPr lang="en-US" sz="1000" b="1"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rPr>
                        <a:t>            25</a:t>
                      </a:r>
                      <a:r>
                        <a:rPr lang="en-US" sz="1000" b="0" i="1" u="none" strike="noStrike" dirty="0">
                          <a:solidFill>
                            <a:schemeClr val="tx1">
                              <a:lumMod val="75000"/>
                              <a:lumOff val="25000"/>
                            </a:schemeClr>
                          </a:solidFill>
                          <a:effectLst/>
                          <a:latin typeface="SVN-Gilroy Medium" panose="00000600000000000000" pitchFamily="50" charset="0"/>
                        </a:rPr>
                        <a:t>,</a:t>
                      </a:r>
                      <a:r>
                        <a:rPr lang="en-US" sz="1000" b="1" i="0" u="none" strike="noStrike" dirty="0">
                          <a:solidFill>
                            <a:schemeClr val="tx1">
                              <a:lumMod val="75000"/>
                              <a:lumOff val="25000"/>
                            </a:schemeClr>
                          </a:solidFill>
                          <a:effectLst/>
                          <a:latin typeface="SVN-Gilroy Medium" panose="00000600000000000000" pitchFamily="50" charset="0"/>
                        </a:rPr>
                        <a:t>424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rPr>
                        <a:t>            30</a:t>
                      </a:r>
                      <a:r>
                        <a:rPr lang="en-US" sz="1000" b="0" i="1" u="none" strike="noStrike" dirty="0">
                          <a:solidFill>
                            <a:schemeClr val="tx1">
                              <a:lumMod val="75000"/>
                              <a:lumOff val="25000"/>
                            </a:schemeClr>
                          </a:solidFill>
                          <a:effectLst/>
                          <a:latin typeface="SVN-Gilroy Medium" panose="00000600000000000000" pitchFamily="50" charset="0"/>
                        </a:rPr>
                        <a:t>,</a:t>
                      </a:r>
                      <a:r>
                        <a:rPr lang="en-US" sz="1000" b="1" i="0" u="none" strike="noStrike" dirty="0">
                          <a:solidFill>
                            <a:schemeClr val="tx1">
                              <a:lumMod val="75000"/>
                              <a:lumOff val="25000"/>
                            </a:schemeClr>
                          </a:solidFill>
                          <a:effectLst/>
                          <a:latin typeface="SVN-Gilroy Medium" panose="00000600000000000000" pitchFamily="50" charset="0"/>
                        </a:rPr>
                        <a:t>513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US" sz="1000" b="1"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1" i="0" u="none" strike="noStrike" dirty="0">
                          <a:solidFill>
                            <a:schemeClr val="tx1">
                              <a:lumMod val="75000"/>
                              <a:lumOff val="25000"/>
                            </a:schemeClr>
                          </a:solidFill>
                          <a:effectLst/>
                          <a:latin typeface="SVN-Gilroy Medium" panose="00000600000000000000" pitchFamily="50" charset="0"/>
                        </a:rPr>
                        <a:t>20.0%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1482708"/>
                  </a:ext>
                </a:extLst>
              </a:tr>
              <a:tr h="233075">
                <a:tc>
                  <a:txBody>
                    <a:bodyPr/>
                    <a:lstStyle/>
                    <a:p>
                      <a:pPr marL="0" marR="0">
                        <a:lnSpc>
                          <a:spcPct val="115000"/>
                        </a:lnSpc>
                        <a:spcBef>
                          <a:spcPts val="0"/>
                        </a:spcBef>
                        <a:spcAft>
                          <a:spcPts val="0"/>
                        </a:spcAft>
                      </a:pPr>
                      <a:r>
                        <a:rPr lang="en-US" sz="1000" b="0" i="1"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Fees and commission income</a:t>
                      </a:r>
                      <a:endParaRPr lang="en-US" sz="1000" b="0" i="1" dirty="0">
                        <a:solidFill>
                          <a:schemeClr val="tx1">
                            <a:lumMod val="75000"/>
                            <a:lumOff val="25000"/>
                          </a:schemeClr>
                        </a:solidFill>
                        <a:effectLst/>
                        <a:latin typeface="SVN-Gilroy Medium" panose="00000600000000000000" pitchFamily="50" charset="0"/>
                        <a:ea typeface="Calibri"/>
                        <a:cs typeface="Arial" pitchFamily="34" charset="0"/>
                      </a:endParaRP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i="1">
                          <a:solidFill>
                            <a:schemeClr val="tx1">
                              <a:lumMod val="75000"/>
                              <a:lumOff val="25000"/>
                            </a:schemeClr>
                          </a:solidFill>
                          <a:effectLst/>
                          <a:latin typeface="SVN-Gilroy Medium" panose="00000600000000000000" pitchFamily="50" charset="0"/>
                          <a:ea typeface="DengXian"/>
                          <a:cs typeface="Arial" panose="020B0604020202020204" pitchFamily="34" charset="0"/>
                        </a:rPr>
                        <a:t>9,573</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i="1">
                          <a:solidFill>
                            <a:schemeClr val="tx1">
                              <a:lumMod val="75000"/>
                              <a:lumOff val="25000"/>
                            </a:schemeClr>
                          </a:solidFill>
                          <a:effectLst/>
                          <a:latin typeface="SVN-Gilroy Medium" panose="00000600000000000000" pitchFamily="50" charset="0"/>
                          <a:ea typeface="DengXian"/>
                          <a:cs typeface="Arial" panose="020B0604020202020204" pitchFamily="34" charset="0"/>
                        </a:rPr>
                        <a:t>           11,549 </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i="1">
                          <a:solidFill>
                            <a:schemeClr val="tx1">
                              <a:lumMod val="75000"/>
                              <a:lumOff val="25000"/>
                            </a:schemeClr>
                          </a:solidFill>
                          <a:effectLst/>
                          <a:latin typeface="SVN-Gilroy Medium" panose="00000600000000000000" pitchFamily="50" charset="0"/>
                          <a:ea typeface="DengXian"/>
                          <a:cs typeface="Arial" panose="020B0604020202020204" pitchFamily="34" charset="0"/>
                        </a:rPr>
                        <a:t>           12,385 </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endParaRPr lang="en-US" sz="1000" b="0" i="1"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1" u="none" strike="noStrike" dirty="0">
                          <a:solidFill>
                            <a:schemeClr val="tx1">
                              <a:lumMod val="75000"/>
                              <a:lumOff val="25000"/>
                            </a:schemeClr>
                          </a:solidFill>
                          <a:effectLst/>
                          <a:latin typeface="SVN-Gilroy Medium" panose="00000600000000000000" pitchFamily="50" charset="0"/>
                        </a:rPr>
                        <a:t>             6,243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1" u="none" strike="noStrike" dirty="0">
                          <a:solidFill>
                            <a:schemeClr val="tx1">
                              <a:lumMod val="75000"/>
                              <a:lumOff val="25000"/>
                            </a:schemeClr>
                          </a:solidFill>
                          <a:effectLst/>
                          <a:latin typeface="SVN-Gilroy Medium" panose="00000600000000000000" pitchFamily="50" charset="0"/>
                        </a:rPr>
                        <a:t>             6,270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US" sz="1000" b="0" i="1"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7849566"/>
                  </a:ext>
                </a:extLst>
              </a:tr>
              <a:tr h="23307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b="0" i="1"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Fees and commission expenses</a:t>
                      </a: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i="1">
                          <a:solidFill>
                            <a:schemeClr val="tx1">
                              <a:lumMod val="75000"/>
                              <a:lumOff val="25000"/>
                            </a:schemeClr>
                          </a:solidFill>
                          <a:effectLst/>
                          <a:latin typeface="SVN-Gilroy Medium" panose="00000600000000000000" pitchFamily="50" charset="0"/>
                          <a:ea typeface="DengXian"/>
                          <a:cs typeface="Arial" panose="020B0604020202020204" pitchFamily="34" charset="0"/>
                        </a:rPr>
                        <a:t>(4,612)</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i="1">
                          <a:solidFill>
                            <a:schemeClr val="tx1">
                              <a:lumMod val="75000"/>
                              <a:lumOff val="25000"/>
                            </a:schemeClr>
                          </a:solidFill>
                          <a:effectLst/>
                          <a:latin typeface="SVN-Gilroy Medium" panose="00000600000000000000" pitchFamily="50" charset="0"/>
                          <a:ea typeface="DengXian"/>
                          <a:cs typeface="Arial" panose="020B0604020202020204" pitchFamily="34" charset="0"/>
                        </a:rPr>
                        <a:t>            (5,687)</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i="1">
                          <a:solidFill>
                            <a:schemeClr val="tx1">
                              <a:lumMod val="75000"/>
                              <a:lumOff val="25000"/>
                            </a:schemeClr>
                          </a:solidFill>
                          <a:effectLst/>
                          <a:latin typeface="SVN-Gilroy Medium" panose="00000600000000000000" pitchFamily="50" charset="0"/>
                          <a:ea typeface="DengXian"/>
                          <a:cs typeface="Arial" panose="020B0604020202020204" pitchFamily="34" charset="0"/>
                        </a:rPr>
                        <a:t>            (5,271)</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endParaRPr lang="en-US" sz="1000" b="0" i="1"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1" u="none" strike="noStrike" dirty="0">
                          <a:solidFill>
                            <a:schemeClr val="tx1">
                              <a:lumMod val="75000"/>
                              <a:lumOff val="25000"/>
                            </a:schemeClr>
                          </a:solidFill>
                          <a:effectLst/>
                          <a:latin typeface="SVN-Gilroy Medium" panose="00000600000000000000" pitchFamily="50" charset="0"/>
                        </a:rPr>
                        <a:t>            (2,458)</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1" u="none" strike="noStrike" dirty="0">
                          <a:solidFill>
                            <a:schemeClr val="tx1">
                              <a:lumMod val="75000"/>
                              <a:lumOff val="25000"/>
                            </a:schemeClr>
                          </a:solidFill>
                          <a:effectLst/>
                          <a:latin typeface="SVN-Gilroy Medium" panose="00000600000000000000" pitchFamily="50" charset="0"/>
                        </a:rPr>
                        <a:t>            (2,605)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US" sz="1000" b="0" i="1"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6.0%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2343907"/>
                  </a:ext>
                </a:extLst>
              </a:tr>
              <a:tr h="233075">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Net gain/(loss) from fees &amp; commission income</a:t>
                      </a: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4,961</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              5,862 </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              7,114 </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endParaRPr lang="en-US" sz="1000" b="0"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3</a:t>
                      </a:r>
                      <a:r>
                        <a:rPr lang="en-US" sz="1000" b="0" i="1" u="none" strike="noStrike" dirty="0">
                          <a:solidFill>
                            <a:schemeClr val="tx1">
                              <a:lumMod val="75000"/>
                              <a:lumOff val="25000"/>
                            </a:schemeClr>
                          </a:solidFill>
                          <a:effectLst/>
                          <a:latin typeface="SVN-Gilroy Medium" panose="00000600000000000000" pitchFamily="50" charset="0"/>
                        </a:rPr>
                        <a:t>,</a:t>
                      </a:r>
                      <a:r>
                        <a:rPr lang="en-US" sz="1000" b="0" i="0" u="none" strike="noStrike" dirty="0">
                          <a:solidFill>
                            <a:schemeClr val="tx1">
                              <a:lumMod val="75000"/>
                              <a:lumOff val="25000"/>
                            </a:schemeClr>
                          </a:solidFill>
                          <a:effectLst/>
                          <a:latin typeface="SVN-Gilroy Medium" panose="00000600000000000000" pitchFamily="50" charset="0"/>
                        </a:rPr>
                        <a:t>785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3</a:t>
                      </a:r>
                      <a:r>
                        <a:rPr lang="en-US" sz="1000" b="0" i="1" u="none" strike="noStrike" dirty="0">
                          <a:solidFill>
                            <a:schemeClr val="tx1">
                              <a:lumMod val="75000"/>
                              <a:lumOff val="25000"/>
                            </a:schemeClr>
                          </a:solidFill>
                          <a:effectLst/>
                          <a:latin typeface="SVN-Gilroy Medium" panose="00000600000000000000" pitchFamily="50" charset="0"/>
                        </a:rPr>
                        <a:t>,</a:t>
                      </a:r>
                      <a:r>
                        <a:rPr lang="en-US" sz="1000" b="0" i="0" u="none" strike="noStrike" dirty="0">
                          <a:solidFill>
                            <a:schemeClr val="tx1">
                              <a:lumMod val="75000"/>
                              <a:lumOff val="25000"/>
                            </a:schemeClr>
                          </a:solidFill>
                          <a:effectLst/>
                          <a:latin typeface="SVN-Gilroy Medium" panose="00000600000000000000" pitchFamily="50" charset="0"/>
                        </a:rPr>
                        <a:t>665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US" sz="1000" b="0"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-3.2%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726623"/>
                  </a:ext>
                </a:extLst>
              </a:tr>
              <a:tr h="23307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Net gain/(loss) from trading of foreign currencies</a:t>
                      </a:r>
                      <a:endParaRPr lang="en-US" sz="1000" b="0" dirty="0">
                        <a:solidFill>
                          <a:schemeClr val="tx1">
                            <a:lumMod val="75000"/>
                            <a:lumOff val="25000"/>
                          </a:schemeClr>
                        </a:solidFill>
                        <a:effectLst/>
                        <a:latin typeface="SVN-Gilroy Medium" panose="00000600000000000000" pitchFamily="50" charset="0"/>
                        <a:ea typeface="Calibri"/>
                        <a:cs typeface="Arial" pitchFamily="34" charset="0"/>
                      </a:endParaRP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1,812</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              3,556 </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              4,248 </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endParaRPr lang="en-US" sz="1000" b="0"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2</a:t>
                      </a:r>
                      <a:r>
                        <a:rPr lang="en-US" sz="1000" b="0" i="1" u="none" strike="noStrike" dirty="0">
                          <a:solidFill>
                            <a:schemeClr val="tx1">
                              <a:lumMod val="75000"/>
                              <a:lumOff val="25000"/>
                            </a:schemeClr>
                          </a:solidFill>
                          <a:effectLst/>
                          <a:latin typeface="SVN-Gilroy Medium" panose="00000600000000000000" pitchFamily="50" charset="0"/>
                        </a:rPr>
                        <a:t>,</a:t>
                      </a:r>
                      <a:r>
                        <a:rPr lang="en-US" sz="1000" b="0" i="0" u="none" strike="noStrike" dirty="0">
                          <a:solidFill>
                            <a:schemeClr val="tx1">
                              <a:lumMod val="75000"/>
                              <a:lumOff val="25000"/>
                            </a:schemeClr>
                          </a:solidFill>
                          <a:effectLst/>
                          <a:latin typeface="SVN-Gilroy Medium" panose="00000600000000000000" pitchFamily="50" charset="0"/>
                        </a:rPr>
                        <a:t>349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2</a:t>
                      </a:r>
                      <a:r>
                        <a:rPr lang="en-US" sz="1000" b="0" i="1" u="none" strike="noStrike" dirty="0">
                          <a:solidFill>
                            <a:schemeClr val="tx1">
                              <a:lumMod val="75000"/>
                              <a:lumOff val="25000"/>
                            </a:schemeClr>
                          </a:solidFill>
                          <a:effectLst/>
                          <a:latin typeface="SVN-Gilroy Medium" panose="00000600000000000000" pitchFamily="50" charset="0"/>
                        </a:rPr>
                        <a:t>,</a:t>
                      </a:r>
                      <a:r>
                        <a:rPr lang="en-US" sz="1000" b="0" i="0" u="none" strike="noStrike" dirty="0">
                          <a:solidFill>
                            <a:schemeClr val="tx1">
                              <a:lumMod val="75000"/>
                              <a:lumOff val="25000"/>
                            </a:schemeClr>
                          </a:solidFill>
                          <a:effectLst/>
                          <a:latin typeface="SVN-Gilroy Medium" panose="00000600000000000000" pitchFamily="50" charset="0"/>
                        </a:rPr>
                        <a:t>530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US" sz="1000" b="0"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7.7%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28307823"/>
                  </a:ext>
                </a:extLst>
              </a:tr>
              <a:tr h="233075">
                <a:tc>
                  <a:txBody>
                    <a:bodyPr/>
                    <a:lstStyle/>
                    <a:p>
                      <a:pPr marL="0" marR="0">
                        <a:lnSpc>
                          <a:spcPct val="115000"/>
                        </a:lnSpc>
                        <a:spcBef>
                          <a:spcPts val="0"/>
                        </a:spcBef>
                        <a:spcAft>
                          <a:spcPts val="0"/>
                        </a:spcAft>
                      </a:pP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Net gain/(loss) from securities held for trading</a:t>
                      </a:r>
                      <a:endParaRPr lang="en-US" sz="1000" b="0" dirty="0">
                        <a:solidFill>
                          <a:schemeClr val="tx1">
                            <a:lumMod val="75000"/>
                            <a:lumOff val="25000"/>
                          </a:schemeClr>
                        </a:solidFill>
                        <a:effectLst/>
                        <a:latin typeface="SVN-Gilroy Medium" panose="00000600000000000000" pitchFamily="50" charset="0"/>
                        <a:ea typeface="Calibri"/>
                        <a:cs typeface="Arial" pitchFamily="34" charset="0"/>
                      </a:endParaRP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496</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               (112)</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                293 </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endParaRPr lang="en-US" sz="1000" b="0"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a:solidFill>
                            <a:schemeClr val="tx1">
                              <a:lumMod val="75000"/>
                              <a:lumOff val="25000"/>
                            </a:schemeClr>
                          </a:solidFill>
                          <a:effectLst/>
                          <a:latin typeface="SVN-Gilroy Medium" panose="00000600000000000000" pitchFamily="50" charset="0"/>
                        </a:rPr>
                        <a:t>                230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a:solidFill>
                            <a:schemeClr val="tx1">
                              <a:lumMod val="75000"/>
                              <a:lumOff val="25000"/>
                            </a:schemeClr>
                          </a:solidFill>
                          <a:effectLst/>
                          <a:latin typeface="SVN-Gilroy Medium" panose="00000600000000000000" pitchFamily="50" charset="0"/>
                        </a:rPr>
                        <a:t>                  63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US" sz="1000" b="0"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-72.6%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7828401"/>
                  </a:ext>
                </a:extLst>
              </a:tr>
              <a:tr h="233075">
                <a:tc>
                  <a:txBody>
                    <a:bodyPr/>
                    <a:lstStyle/>
                    <a:p>
                      <a:pPr marL="0" marR="0">
                        <a:lnSpc>
                          <a:spcPct val="115000"/>
                        </a:lnSpc>
                        <a:spcBef>
                          <a:spcPts val="0"/>
                        </a:spcBef>
                        <a:spcAft>
                          <a:spcPts val="0"/>
                        </a:spcAft>
                      </a:pP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Net gain from investment securities</a:t>
                      </a:r>
                      <a:endParaRPr lang="en-US" sz="1000" b="0" dirty="0">
                        <a:solidFill>
                          <a:schemeClr val="tx1">
                            <a:lumMod val="75000"/>
                            <a:lumOff val="25000"/>
                          </a:schemeClr>
                        </a:solidFill>
                        <a:effectLst/>
                        <a:latin typeface="SVN-Gilroy Medium" panose="00000600000000000000" pitchFamily="50" charset="0"/>
                        <a:ea typeface="Calibri"/>
                        <a:cs typeface="Arial" pitchFamily="34" charset="0"/>
                      </a:endParaRP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224</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                 (30)</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               (154)</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endParaRPr lang="en-US" sz="1000" b="0"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a:solidFill>
                            <a:schemeClr val="tx1">
                              <a:lumMod val="75000"/>
                              <a:lumOff val="25000"/>
                            </a:schemeClr>
                          </a:solidFill>
                          <a:effectLst/>
                          <a:latin typeface="SVN-Gilroy Medium" panose="00000600000000000000" pitchFamily="50" charset="0"/>
                        </a:rPr>
                        <a:t>                  17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a:solidFill>
                            <a:schemeClr val="tx1">
                              <a:lumMod val="75000"/>
                              <a:lumOff val="25000"/>
                            </a:schemeClr>
                          </a:solidFill>
                          <a:effectLst/>
                          <a:latin typeface="SVN-Gilroy Medium" panose="00000600000000000000" pitchFamily="50" charset="0"/>
                        </a:rPr>
                        <a:t>               (140)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US" sz="1000" b="0"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-928.8%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26724818"/>
                  </a:ext>
                </a:extLst>
              </a:tr>
              <a:tr h="233075">
                <a:tc>
                  <a:txBody>
                    <a:bodyPr/>
                    <a:lstStyle/>
                    <a:p>
                      <a:pPr algn="l" rtl="0" fontAlgn="ct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Net gain from other activities</a:t>
                      </a: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3,398</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              6,538 </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              5,803 </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endParaRPr lang="en-US" sz="1000" b="0"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2</a:t>
                      </a:r>
                      <a:r>
                        <a:rPr lang="en-US" sz="1000" b="0" i="1" u="none" strike="noStrike" dirty="0">
                          <a:solidFill>
                            <a:schemeClr val="tx1">
                              <a:lumMod val="75000"/>
                              <a:lumOff val="25000"/>
                            </a:schemeClr>
                          </a:solidFill>
                          <a:effectLst/>
                          <a:latin typeface="SVN-Gilroy Medium" panose="00000600000000000000" pitchFamily="50" charset="0"/>
                        </a:rPr>
                        <a:t>,</a:t>
                      </a:r>
                      <a:r>
                        <a:rPr lang="en-US" sz="1000" b="0" i="0" u="none" strike="noStrike" dirty="0">
                          <a:solidFill>
                            <a:schemeClr val="tx1">
                              <a:lumMod val="75000"/>
                              <a:lumOff val="25000"/>
                            </a:schemeClr>
                          </a:solidFill>
                          <a:effectLst/>
                          <a:latin typeface="SVN-Gilroy Medium" panose="00000600000000000000" pitchFamily="50" charset="0"/>
                        </a:rPr>
                        <a:t>798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1</a:t>
                      </a:r>
                      <a:r>
                        <a:rPr lang="en-US" sz="1000" b="0" i="1" u="none" strike="noStrike" dirty="0">
                          <a:solidFill>
                            <a:schemeClr val="tx1">
                              <a:lumMod val="75000"/>
                              <a:lumOff val="25000"/>
                            </a:schemeClr>
                          </a:solidFill>
                          <a:effectLst/>
                          <a:latin typeface="SVN-Gilroy Medium" panose="00000600000000000000" pitchFamily="50" charset="0"/>
                        </a:rPr>
                        <a:t>,</a:t>
                      </a:r>
                      <a:r>
                        <a:rPr lang="en-US" sz="1000" b="0" i="0" u="none" strike="noStrike" dirty="0">
                          <a:solidFill>
                            <a:schemeClr val="tx1">
                              <a:lumMod val="75000"/>
                              <a:lumOff val="25000"/>
                            </a:schemeClr>
                          </a:solidFill>
                          <a:effectLst/>
                          <a:latin typeface="SVN-Gilroy Medium" panose="00000600000000000000" pitchFamily="50" charset="0"/>
                        </a:rPr>
                        <a:t>865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US" sz="1000" b="0"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-33.3%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9824196"/>
                  </a:ext>
                </a:extLst>
              </a:tr>
              <a:tr h="233075">
                <a:tc>
                  <a:txBody>
                    <a:bodyPr/>
                    <a:lstStyle/>
                    <a:p>
                      <a:pPr marL="0" marR="0">
                        <a:lnSpc>
                          <a:spcPct val="115000"/>
                        </a:lnSpc>
                        <a:spcBef>
                          <a:spcPts val="0"/>
                        </a:spcBef>
                        <a:spcAft>
                          <a:spcPts val="0"/>
                        </a:spcAft>
                      </a:pP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Income from investments in other entities</a:t>
                      </a:r>
                      <a:endParaRPr lang="en-US" sz="1000" b="0" dirty="0">
                        <a:solidFill>
                          <a:schemeClr val="tx1">
                            <a:lumMod val="75000"/>
                            <a:lumOff val="25000"/>
                          </a:schemeClr>
                        </a:solidFill>
                        <a:effectLst/>
                        <a:latin typeface="SVN-Gilroy Medium" panose="00000600000000000000" pitchFamily="50" charset="0"/>
                        <a:ea typeface="Calibri"/>
                        <a:cs typeface="Arial" pitchFamily="34" charset="0"/>
                      </a:endParaRP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477</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                512 </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                287 </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endParaRPr lang="en-US" sz="1000" b="0"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a:solidFill>
                            <a:schemeClr val="tx1">
                              <a:lumMod val="75000"/>
                              <a:lumOff val="25000"/>
                            </a:schemeClr>
                          </a:solidFill>
                          <a:effectLst/>
                          <a:latin typeface="SVN-Gilroy Medium" panose="00000600000000000000" pitchFamily="50" charset="0"/>
                        </a:rPr>
                        <a:t>                188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a:solidFill>
                            <a:schemeClr val="tx1">
                              <a:lumMod val="75000"/>
                              <a:lumOff val="25000"/>
                            </a:schemeClr>
                          </a:solidFill>
                          <a:effectLst/>
                          <a:latin typeface="SVN-Gilroy Medium" panose="00000600000000000000" pitchFamily="50" charset="0"/>
                        </a:rPr>
                        <a:t>                210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US" sz="1000" b="0"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12.1%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301470"/>
                  </a:ext>
                </a:extLst>
              </a:tr>
              <a:tr h="233075">
                <a:tc>
                  <a:txBody>
                    <a:bodyPr/>
                    <a:lstStyle/>
                    <a:p>
                      <a:pPr algn="l" rtl="0" fontAlgn="ct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Non-interest</a:t>
                      </a:r>
                      <a:r>
                        <a:rPr lang="en-US" sz="1000" b="0" kern="1200" baseline="0" dirty="0">
                          <a:solidFill>
                            <a:schemeClr val="tx1">
                              <a:lumMod val="75000"/>
                              <a:lumOff val="25000"/>
                            </a:schemeClr>
                          </a:solidFill>
                          <a:latin typeface="SVN-Gilroy Medium" panose="00000600000000000000" pitchFamily="50" charset="0"/>
                          <a:ea typeface="+mn-ea"/>
                          <a:cs typeface="Arial" panose="020B0604020202020204" pitchFamily="34" charset="0"/>
                        </a:rPr>
                        <a:t> income</a:t>
                      </a:r>
                      <a:endPar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11,368</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            16,325 </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            17,591 </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endParaRPr lang="en-US" sz="1000" b="0"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9</a:t>
                      </a:r>
                      <a:r>
                        <a:rPr lang="en-US" sz="1000" b="0" i="1" u="none" strike="noStrike" dirty="0">
                          <a:solidFill>
                            <a:schemeClr val="tx1">
                              <a:lumMod val="75000"/>
                              <a:lumOff val="25000"/>
                            </a:schemeClr>
                          </a:solidFill>
                          <a:effectLst/>
                          <a:latin typeface="SVN-Gilroy Medium" panose="00000600000000000000" pitchFamily="50" charset="0"/>
                        </a:rPr>
                        <a:t>,</a:t>
                      </a:r>
                      <a:r>
                        <a:rPr lang="en-US" sz="1000" b="0" i="0" u="none" strike="noStrike" dirty="0">
                          <a:solidFill>
                            <a:schemeClr val="tx1">
                              <a:lumMod val="75000"/>
                              <a:lumOff val="25000"/>
                            </a:schemeClr>
                          </a:solidFill>
                          <a:effectLst/>
                          <a:latin typeface="SVN-Gilroy Medium" panose="00000600000000000000" pitchFamily="50" charset="0"/>
                        </a:rPr>
                        <a:t>366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8</a:t>
                      </a:r>
                      <a:r>
                        <a:rPr lang="en-US" sz="1000" b="0" i="1" u="none" strike="noStrike" dirty="0">
                          <a:solidFill>
                            <a:schemeClr val="tx1">
                              <a:lumMod val="75000"/>
                              <a:lumOff val="25000"/>
                            </a:schemeClr>
                          </a:solidFill>
                          <a:effectLst/>
                          <a:latin typeface="SVN-Gilroy Medium" panose="00000600000000000000" pitchFamily="50" charset="0"/>
                        </a:rPr>
                        <a:t>,</a:t>
                      </a:r>
                      <a:r>
                        <a:rPr lang="en-US" sz="1000" b="0" i="0" u="none" strike="noStrike" dirty="0">
                          <a:solidFill>
                            <a:schemeClr val="tx1">
                              <a:lumMod val="75000"/>
                              <a:lumOff val="25000"/>
                            </a:schemeClr>
                          </a:solidFill>
                          <a:effectLst/>
                          <a:latin typeface="SVN-Gilroy Medium" panose="00000600000000000000" pitchFamily="50" charset="0"/>
                        </a:rPr>
                        <a:t>194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US" sz="1000" b="0"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-12.5%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852052"/>
                  </a:ext>
                </a:extLst>
              </a:tr>
              <a:tr h="233075">
                <a:tc>
                  <a:txBody>
                    <a:bodyPr/>
                    <a:lstStyle/>
                    <a:p>
                      <a:pPr algn="l" rtl="0" fontAlgn="ctr"/>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Total operating income</a:t>
                      </a: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a:lnSpc>
                          <a:spcPct val="107000"/>
                        </a:lnSpc>
                        <a:spcBef>
                          <a:spcPts val="0"/>
                        </a:spcBef>
                        <a:spcAft>
                          <a:spcPts val="800"/>
                        </a:spcAft>
                      </a:pPr>
                      <a:r>
                        <a:rPr lang="en-US" sz="1000" b="1">
                          <a:solidFill>
                            <a:schemeClr val="tx1">
                              <a:lumMod val="75000"/>
                              <a:lumOff val="25000"/>
                            </a:schemeClr>
                          </a:solidFill>
                          <a:effectLst/>
                          <a:latin typeface="SVN-Gilroy Medium" panose="00000600000000000000" pitchFamily="50" charset="0"/>
                          <a:ea typeface="DengXian"/>
                          <a:cs typeface="Arial" panose="020B0604020202020204" pitchFamily="34" charset="0"/>
                        </a:rPr>
                        <a:t>53,157</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a:lnSpc>
                          <a:spcPct val="107000"/>
                        </a:lnSpc>
                        <a:spcBef>
                          <a:spcPts val="0"/>
                        </a:spcBef>
                        <a:spcAft>
                          <a:spcPts val="800"/>
                        </a:spcAft>
                      </a:pPr>
                      <a:r>
                        <a:rPr lang="en-US" sz="1000" b="1"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            64,117 </a:t>
                      </a:r>
                      <a:endPar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a:lnSpc>
                          <a:spcPct val="107000"/>
                        </a:lnSpc>
                        <a:spcBef>
                          <a:spcPts val="0"/>
                        </a:spcBef>
                        <a:spcAft>
                          <a:spcPts val="800"/>
                        </a:spcAft>
                      </a:pPr>
                      <a:r>
                        <a:rPr lang="en-US" sz="1000" b="1">
                          <a:solidFill>
                            <a:schemeClr val="tx1">
                              <a:lumMod val="75000"/>
                              <a:lumOff val="25000"/>
                            </a:schemeClr>
                          </a:solidFill>
                          <a:effectLst/>
                          <a:latin typeface="SVN-Gilroy Medium" panose="00000600000000000000" pitchFamily="50" charset="0"/>
                          <a:ea typeface="DengXian"/>
                          <a:cs typeface="Arial" panose="020B0604020202020204" pitchFamily="34" charset="0"/>
                        </a:rPr>
                        <a:t>            70,548 </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endParaRPr lang="en-US" sz="1000" b="1"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rPr>
                        <a:t>            34,790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rPr>
                        <a:t>            38,707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ctr" defTabSz="914400" rtl="0" eaLnBrk="1" fontAlgn="ctr" latinLnBrk="0" hangingPunct="1"/>
                      <a:endParaRPr lang="en-US" sz="1000" b="1"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000" b="1" i="0" u="none" strike="noStrike" dirty="0">
                          <a:solidFill>
                            <a:schemeClr val="tx1">
                              <a:lumMod val="75000"/>
                              <a:lumOff val="25000"/>
                            </a:schemeClr>
                          </a:solidFill>
                          <a:effectLst/>
                          <a:latin typeface="SVN-Gilroy Medium" panose="00000600000000000000" pitchFamily="50" charset="0"/>
                        </a:rPr>
                        <a:t>11.3%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extLst>
                  <a:ext uri="{0D108BD9-81ED-4DB2-BD59-A6C34878D82A}">
                    <a16:rowId xmlns:a16="http://schemas.microsoft.com/office/drawing/2014/main" val="2725590545"/>
                  </a:ext>
                </a:extLst>
              </a:tr>
              <a:tr h="233075">
                <a:tc>
                  <a:txBody>
                    <a:bodyPr/>
                    <a:lstStyle/>
                    <a:p>
                      <a:pPr algn="l" rtl="0" fontAlgn="ctr"/>
                      <a:r>
                        <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rPr>
                        <a:t>Operating expenses</a:t>
                      </a: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(17,186)</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           (19,195)</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           (20,443)</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endParaRPr lang="en-US" sz="1000" b="0"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(9,057)</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(9,881)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US" sz="1000" b="0"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9.1%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3802928"/>
                  </a:ext>
                </a:extLst>
              </a:tr>
              <a:tr h="233075">
                <a:tc>
                  <a:txBody>
                    <a:bodyPr/>
                    <a:lstStyle/>
                    <a:p>
                      <a:pPr algn="l" rtl="0" fontAlgn="ctr"/>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Net</a:t>
                      </a:r>
                      <a:r>
                        <a:rPr lang="en-US" sz="1000" b="1" kern="1200" baseline="0" dirty="0">
                          <a:solidFill>
                            <a:schemeClr val="tx1">
                              <a:lumMod val="75000"/>
                              <a:lumOff val="25000"/>
                            </a:schemeClr>
                          </a:solidFill>
                          <a:latin typeface="SVN-Gilroy Medium" panose="00000600000000000000" pitchFamily="50" charset="0"/>
                          <a:ea typeface="+mn-ea"/>
                          <a:cs typeface="Arial" panose="020B0604020202020204" pitchFamily="34" charset="0"/>
                        </a:rPr>
                        <a:t> profit before provision for credit losses</a:t>
                      </a:r>
                      <a:endParaRPr lang="vi-VN" sz="1000" b="1" kern="12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a:lnSpc>
                          <a:spcPct val="107000"/>
                        </a:lnSpc>
                        <a:spcBef>
                          <a:spcPts val="0"/>
                        </a:spcBef>
                        <a:spcAft>
                          <a:spcPts val="800"/>
                        </a:spcAft>
                      </a:pPr>
                      <a:r>
                        <a:rPr lang="en-US" sz="1000" b="1">
                          <a:solidFill>
                            <a:schemeClr val="tx1">
                              <a:lumMod val="75000"/>
                              <a:lumOff val="25000"/>
                            </a:schemeClr>
                          </a:solidFill>
                          <a:effectLst/>
                          <a:latin typeface="SVN-Gilroy Medium" panose="00000600000000000000" pitchFamily="50" charset="0"/>
                          <a:ea typeface="DengXian"/>
                          <a:cs typeface="Arial" panose="020B0604020202020204" pitchFamily="34" charset="0"/>
                        </a:rPr>
                        <a:t>35,971</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a:lnSpc>
                          <a:spcPct val="107000"/>
                        </a:lnSpc>
                        <a:spcBef>
                          <a:spcPts val="0"/>
                        </a:spcBef>
                        <a:spcAft>
                          <a:spcPts val="800"/>
                        </a:spcAft>
                      </a:pPr>
                      <a:r>
                        <a:rPr lang="en-US" sz="1000" b="1"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            44,922 </a:t>
                      </a:r>
                      <a:endPar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a:lnSpc>
                          <a:spcPct val="107000"/>
                        </a:lnSpc>
                        <a:spcBef>
                          <a:spcPts val="0"/>
                        </a:spcBef>
                        <a:spcAft>
                          <a:spcPts val="800"/>
                        </a:spcAft>
                      </a:pPr>
                      <a:r>
                        <a:rPr lang="en-US" sz="1000" b="1">
                          <a:solidFill>
                            <a:schemeClr val="tx1">
                              <a:lumMod val="75000"/>
                              <a:lumOff val="25000"/>
                            </a:schemeClr>
                          </a:solidFill>
                          <a:effectLst/>
                          <a:latin typeface="SVN-Gilroy Medium" panose="00000600000000000000" pitchFamily="50" charset="0"/>
                          <a:ea typeface="DengXian"/>
                          <a:cs typeface="Arial" panose="020B0604020202020204" pitchFamily="34" charset="0"/>
                        </a:rPr>
                        <a:t>            50,105 </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endParaRPr lang="en-US" sz="1000" b="1"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rPr>
                        <a:t>            25,733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rPr>
                        <a:t>            28,826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ctr" defTabSz="914400" rtl="0" eaLnBrk="1" fontAlgn="ctr" latinLnBrk="0" hangingPunct="1"/>
                      <a:endParaRPr lang="en-US" sz="1000" b="1"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000" b="1" i="0" u="none" strike="noStrike" dirty="0">
                          <a:solidFill>
                            <a:schemeClr val="tx1">
                              <a:lumMod val="75000"/>
                              <a:lumOff val="25000"/>
                            </a:schemeClr>
                          </a:solidFill>
                          <a:effectLst/>
                          <a:latin typeface="SVN-Gilroy Medium" panose="00000600000000000000" pitchFamily="50" charset="0"/>
                        </a:rPr>
                        <a:t>12.0%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extLst>
                  <a:ext uri="{0D108BD9-81ED-4DB2-BD59-A6C34878D82A}">
                    <a16:rowId xmlns:a16="http://schemas.microsoft.com/office/drawing/2014/main" val="850643313"/>
                  </a:ext>
                </a:extLst>
              </a:tr>
              <a:tr h="233075">
                <a:tc>
                  <a:txBody>
                    <a:bodyPr/>
                    <a:lstStyle/>
                    <a:p>
                      <a:pPr algn="l"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Provision</a:t>
                      </a:r>
                      <a:r>
                        <a:rPr lang="en-US" sz="1000" b="0" i="0" u="none" strike="noStrike" baseline="0" dirty="0">
                          <a:solidFill>
                            <a:schemeClr val="tx1">
                              <a:lumMod val="75000"/>
                              <a:lumOff val="25000"/>
                            </a:schemeClr>
                          </a:solidFill>
                          <a:effectLst/>
                          <a:latin typeface="SVN-Gilroy Medium" panose="00000600000000000000" pitchFamily="50" charset="0"/>
                          <a:cs typeface="Arial" panose="020B0604020202020204" pitchFamily="34" charset="0"/>
                        </a:rPr>
                        <a:t> </a:t>
                      </a: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expense for credit losses</a:t>
                      </a:r>
                      <a:endPar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(18,382)</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           (23,791)</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           (25,115)</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endParaRPr lang="en-US" sz="1000" b="0"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(13,202)</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(15,866)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US" sz="1000" b="0"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20.2%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08224"/>
                  </a:ext>
                </a:extLst>
              </a:tr>
              <a:tr h="233075">
                <a:tc>
                  <a:txBody>
                    <a:bodyPr/>
                    <a:lstStyle/>
                    <a:p>
                      <a:pPr algn="l" rtl="0" fontAlgn="ctr"/>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Profit before</a:t>
                      </a:r>
                      <a:r>
                        <a:rPr lang="en-US" sz="1000" b="1" kern="1200" baseline="0" dirty="0">
                          <a:solidFill>
                            <a:schemeClr val="tx1">
                              <a:lumMod val="75000"/>
                              <a:lumOff val="25000"/>
                            </a:schemeClr>
                          </a:solidFill>
                          <a:latin typeface="SVN-Gilroy Medium" panose="00000600000000000000" pitchFamily="50" charset="0"/>
                          <a:ea typeface="+mn-ea"/>
                          <a:cs typeface="Arial" panose="020B0604020202020204" pitchFamily="34" charset="0"/>
                        </a:rPr>
                        <a:t> tax</a:t>
                      </a:r>
                      <a:endParaRPr lang="vi-VN" sz="1000" b="1" kern="12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a:lnSpc>
                          <a:spcPct val="107000"/>
                        </a:lnSpc>
                        <a:spcBef>
                          <a:spcPts val="0"/>
                        </a:spcBef>
                        <a:spcAft>
                          <a:spcPts val="800"/>
                        </a:spcAft>
                      </a:pPr>
                      <a:r>
                        <a:rPr lang="en-US" sz="1000" b="1">
                          <a:solidFill>
                            <a:schemeClr val="tx1">
                              <a:lumMod val="75000"/>
                              <a:lumOff val="25000"/>
                            </a:schemeClr>
                          </a:solidFill>
                          <a:effectLst/>
                          <a:latin typeface="SVN-Gilroy Medium" panose="00000600000000000000" pitchFamily="50" charset="0"/>
                          <a:ea typeface="DengXian"/>
                          <a:cs typeface="Arial" panose="020B0604020202020204" pitchFamily="34" charset="0"/>
                        </a:rPr>
                        <a:t>17,589</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a:lnSpc>
                          <a:spcPct val="107000"/>
                        </a:lnSpc>
                        <a:spcBef>
                          <a:spcPts val="0"/>
                        </a:spcBef>
                        <a:spcAft>
                          <a:spcPts val="800"/>
                        </a:spcAft>
                      </a:pPr>
                      <a:r>
                        <a:rPr lang="en-US" sz="1000" b="1"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            21,132 </a:t>
                      </a:r>
                      <a:endPar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a:lnSpc>
                          <a:spcPct val="107000"/>
                        </a:lnSpc>
                        <a:spcBef>
                          <a:spcPts val="0"/>
                        </a:spcBef>
                        <a:spcAft>
                          <a:spcPts val="800"/>
                        </a:spcAft>
                      </a:pPr>
                      <a:r>
                        <a:rPr lang="en-US" sz="1000" b="1">
                          <a:solidFill>
                            <a:schemeClr val="tx1">
                              <a:lumMod val="75000"/>
                              <a:lumOff val="25000"/>
                            </a:schemeClr>
                          </a:solidFill>
                          <a:effectLst/>
                          <a:latin typeface="SVN-Gilroy Medium" panose="00000600000000000000" pitchFamily="50" charset="0"/>
                          <a:ea typeface="DengXian"/>
                          <a:cs typeface="Arial" panose="020B0604020202020204" pitchFamily="34" charset="0"/>
                        </a:rPr>
                        <a:t>            24,990 </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endParaRPr lang="en-US" sz="1000" b="1"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rPr>
                        <a:t>            12,531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rPr>
                        <a:t>            12,960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ctr" defTabSz="914400" rtl="0" eaLnBrk="1" fontAlgn="ctr" latinLnBrk="0" hangingPunct="1"/>
                      <a:endParaRPr lang="en-US" sz="1000" b="1"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000" b="1" i="0" u="none" strike="noStrike" dirty="0">
                          <a:solidFill>
                            <a:schemeClr val="tx1">
                              <a:lumMod val="75000"/>
                              <a:lumOff val="25000"/>
                            </a:schemeClr>
                          </a:solidFill>
                          <a:effectLst/>
                          <a:latin typeface="SVN-Gilroy Medium" panose="00000600000000000000" pitchFamily="50" charset="0"/>
                        </a:rPr>
                        <a:t>3.4%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extLst>
                  <a:ext uri="{0D108BD9-81ED-4DB2-BD59-A6C34878D82A}">
                    <a16:rowId xmlns:a16="http://schemas.microsoft.com/office/drawing/2014/main" val="719553293"/>
                  </a:ext>
                </a:extLst>
              </a:tr>
              <a:tr h="233075">
                <a:tc>
                  <a:txBody>
                    <a:bodyPr/>
                    <a:lstStyle/>
                    <a:p>
                      <a:pPr algn="l"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Corporate income tax expense</a:t>
                      </a:r>
                      <a:endPar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(3,374)</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             (4,148)</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             (4,945)</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endParaRPr lang="en-US" sz="1000" b="0"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(2,436)</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dirty="0">
                          <a:solidFill>
                            <a:schemeClr val="tx1">
                              <a:lumMod val="75000"/>
                              <a:lumOff val="25000"/>
                            </a:schemeClr>
                          </a:solidFill>
                          <a:effectLst/>
                          <a:latin typeface="SVN-Gilroy Medium" panose="00000600000000000000" pitchFamily="50" charset="0"/>
                        </a:rPr>
                        <a:t>             (2,548)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US" sz="1000" b="0"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4.6%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2964298"/>
                  </a:ext>
                </a:extLst>
              </a:tr>
              <a:tr h="233075">
                <a:tc>
                  <a:txBody>
                    <a:bodyPr/>
                    <a:lstStyle/>
                    <a:p>
                      <a:pPr algn="l" rtl="0" fontAlgn="ctr"/>
                      <a:r>
                        <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rPr>
                        <a:t>Profit after</a:t>
                      </a:r>
                      <a:r>
                        <a:rPr lang="en-US" sz="1000" b="1" kern="1200" baseline="0" dirty="0">
                          <a:solidFill>
                            <a:schemeClr val="tx1">
                              <a:lumMod val="75000"/>
                              <a:lumOff val="25000"/>
                            </a:schemeClr>
                          </a:solidFill>
                          <a:latin typeface="SVN-Gilroy Medium" panose="00000600000000000000" pitchFamily="50" charset="0"/>
                          <a:ea typeface="+mn-ea"/>
                          <a:cs typeface="Arial" panose="020B0604020202020204" pitchFamily="34" charset="0"/>
                        </a:rPr>
                        <a:t> tax</a:t>
                      </a:r>
                      <a:endParaRPr lang="vi-VN" sz="1000" b="1" kern="12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a:lnSpc>
                          <a:spcPct val="107000"/>
                        </a:lnSpc>
                        <a:spcBef>
                          <a:spcPts val="0"/>
                        </a:spcBef>
                        <a:spcAft>
                          <a:spcPts val="800"/>
                        </a:spcAft>
                      </a:pPr>
                      <a:r>
                        <a:rPr lang="en-US" sz="1000" b="1">
                          <a:solidFill>
                            <a:schemeClr val="tx1">
                              <a:lumMod val="75000"/>
                              <a:lumOff val="25000"/>
                            </a:schemeClr>
                          </a:solidFill>
                          <a:effectLst/>
                          <a:latin typeface="SVN-Gilroy Medium" panose="00000600000000000000" pitchFamily="50" charset="0"/>
                          <a:ea typeface="DengXian"/>
                          <a:cs typeface="Arial" panose="020B0604020202020204" pitchFamily="34" charset="0"/>
                        </a:rPr>
                        <a:t>14,215</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a:lnSpc>
                          <a:spcPct val="107000"/>
                        </a:lnSpc>
                        <a:spcBef>
                          <a:spcPts val="0"/>
                        </a:spcBef>
                        <a:spcAft>
                          <a:spcPts val="800"/>
                        </a:spcAft>
                      </a:pPr>
                      <a:r>
                        <a:rPr lang="en-US" sz="1000" b="1"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            16,984 </a:t>
                      </a:r>
                      <a:endPar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a:lnSpc>
                          <a:spcPct val="107000"/>
                        </a:lnSpc>
                        <a:spcBef>
                          <a:spcPts val="0"/>
                        </a:spcBef>
                        <a:spcAft>
                          <a:spcPts val="800"/>
                        </a:spcAft>
                      </a:pPr>
                      <a:r>
                        <a:rPr lang="en-US" sz="1000" b="1">
                          <a:solidFill>
                            <a:schemeClr val="tx1">
                              <a:lumMod val="75000"/>
                              <a:lumOff val="25000"/>
                            </a:schemeClr>
                          </a:solidFill>
                          <a:effectLst/>
                          <a:latin typeface="SVN-Gilroy Medium" panose="00000600000000000000" pitchFamily="50" charset="0"/>
                          <a:ea typeface="DengXian"/>
                          <a:cs typeface="Arial" panose="020B0604020202020204" pitchFamily="34" charset="0"/>
                        </a:rPr>
                        <a:t>            20,045 </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endParaRPr lang="en-US" sz="1000" b="1"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rPr>
                        <a:t>            10,095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rPr>
                        <a:t>            10,412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ctr" defTabSz="914400" rtl="0" eaLnBrk="1" fontAlgn="ctr" latinLnBrk="0" hangingPunct="1"/>
                      <a:endParaRPr lang="en-US" sz="1000" b="1"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000" b="1" i="0" u="none" strike="noStrike" dirty="0">
                          <a:solidFill>
                            <a:schemeClr val="tx1">
                              <a:lumMod val="75000"/>
                              <a:lumOff val="25000"/>
                            </a:schemeClr>
                          </a:solidFill>
                          <a:effectLst/>
                          <a:latin typeface="SVN-Gilroy Medium" panose="00000600000000000000" pitchFamily="50" charset="0"/>
                        </a:rPr>
                        <a:t>3.1%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extLst>
                  <a:ext uri="{0D108BD9-81ED-4DB2-BD59-A6C34878D82A}">
                    <a16:rowId xmlns:a16="http://schemas.microsoft.com/office/drawing/2014/main" val="973133272"/>
                  </a:ext>
                </a:extLst>
              </a:tr>
              <a:tr h="233075">
                <a:tc>
                  <a:txBody>
                    <a:bodyPr/>
                    <a:lstStyle/>
                    <a:p>
                      <a:pPr algn="l" rtl="0" fontAlgn="ctr"/>
                      <a:r>
                        <a:rPr lang="en-US" sz="10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Non-controlling Interests</a:t>
                      </a:r>
                      <a:endParaRPr lang="en-US" sz="1000" b="0" kern="1200" dirty="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rPr>
                        <a:t>(127)</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                 (60)</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800"/>
                        </a:spcAft>
                      </a:pPr>
                      <a:r>
                        <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               (141)</a:t>
                      </a: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endParaRPr lang="en-US" sz="1000" b="0"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a:solidFill>
                            <a:schemeClr val="tx1">
                              <a:lumMod val="75000"/>
                              <a:lumOff val="25000"/>
                            </a:schemeClr>
                          </a:solidFill>
                          <a:effectLst/>
                          <a:latin typeface="SVN-Gilroy Medium" panose="00000600000000000000" pitchFamily="50" charset="0"/>
                        </a:rPr>
                        <a:t>                 (85)</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0" i="0" u="none" strike="noStrike">
                          <a:solidFill>
                            <a:schemeClr val="tx1">
                              <a:lumMod val="75000"/>
                              <a:lumOff val="25000"/>
                            </a:schemeClr>
                          </a:solidFill>
                          <a:effectLst/>
                          <a:latin typeface="SVN-Gilroy Medium" panose="00000600000000000000" pitchFamily="50" charset="0"/>
                        </a:rPr>
                        <a:t>                 (88)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US" sz="1000" b="0"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000" b="0" i="0" u="none" strike="noStrike" dirty="0">
                          <a:solidFill>
                            <a:schemeClr val="tx1">
                              <a:lumMod val="75000"/>
                              <a:lumOff val="25000"/>
                            </a:schemeClr>
                          </a:solidFill>
                          <a:effectLst/>
                          <a:latin typeface="SVN-Gilroy Medium" panose="00000600000000000000" pitchFamily="50" charset="0"/>
                        </a:rPr>
                        <a:t>3.1%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0315580"/>
                  </a:ext>
                </a:extLst>
              </a:tr>
              <a:tr h="233075">
                <a:tc>
                  <a:txBody>
                    <a:bodyPr/>
                    <a:lstStyle/>
                    <a:p>
                      <a:pPr algn="l" rtl="0" fontAlgn="ctr"/>
                      <a:r>
                        <a:rPr lang="en-US" sz="1000" b="1" i="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Owners’ net profit after tax</a:t>
                      </a:r>
                      <a:endParaRPr lang="en-US" sz="1000" b="1" kern="1200" dirty="0">
                        <a:solidFill>
                          <a:schemeClr val="tx1">
                            <a:lumMod val="75000"/>
                            <a:lumOff val="25000"/>
                          </a:schemeClr>
                        </a:solidFill>
                        <a:latin typeface="SVN-Gilroy Medium" panose="00000600000000000000" pitchFamily="50" charset="0"/>
                        <a:ea typeface="+mn-ea"/>
                        <a:cs typeface="Arial" panose="020B0604020202020204" pitchFamily="34" charset="0"/>
                      </a:endParaRPr>
                    </a:p>
                  </a:txBody>
                  <a:tcPr marL="144000" marR="7200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a:lnSpc>
                          <a:spcPct val="107000"/>
                        </a:lnSpc>
                        <a:spcBef>
                          <a:spcPts val="0"/>
                        </a:spcBef>
                        <a:spcAft>
                          <a:spcPts val="800"/>
                        </a:spcAft>
                      </a:pPr>
                      <a:r>
                        <a:rPr lang="en-US" sz="1000" b="1">
                          <a:solidFill>
                            <a:schemeClr val="tx1">
                              <a:lumMod val="75000"/>
                              <a:lumOff val="25000"/>
                            </a:schemeClr>
                          </a:solidFill>
                          <a:effectLst/>
                          <a:latin typeface="SVN-Gilroy Medium" panose="00000600000000000000" pitchFamily="50" charset="0"/>
                          <a:ea typeface="DengXian"/>
                          <a:cs typeface="Arial" panose="020B0604020202020204" pitchFamily="34" charset="0"/>
                        </a:rPr>
                        <a:t>14,089</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a:lnSpc>
                          <a:spcPct val="107000"/>
                        </a:lnSpc>
                        <a:spcBef>
                          <a:spcPts val="0"/>
                        </a:spcBef>
                        <a:spcAft>
                          <a:spcPts val="800"/>
                        </a:spcAft>
                      </a:pPr>
                      <a:r>
                        <a:rPr lang="en-US" sz="1000" b="1">
                          <a:solidFill>
                            <a:schemeClr val="tx1">
                              <a:lumMod val="75000"/>
                              <a:lumOff val="25000"/>
                            </a:schemeClr>
                          </a:solidFill>
                          <a:effectLst/>
                          <a:latin typeface="SVN-Gilroy Medium" panose="00000600000000000000" pitchFamily="50" charset="0"/>
                          <a:ea typeface="DengXian"/>
                          <a:cs typeface="Arial" panose="020B0604020202020204" pitchFamily="34" charset="0"/>
                        </a:rPr>
                        <a:t>            16,924 </a:t>
                      </a:r>
                      <a:endParaRPr lang="en-US" sz="100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algn="r">
                        <a:lnSpc>
                          <a:spcPct val="107000"/>
                        </a:lnSpc>
                        <a:spcBef>
                          <a:spcPts val="0"/>
                        </a:spcBef>
                        <a:spcAft>
                          <a:spcPts val="800"/>
                        </a:spcAft>
                      </a:pPr>
                      <a:r>
                        <a:rPr lang="en-US" sz="1000" b="1" dirty="0">
                          <a:solidFill>
                            <a:schemeClr val="tx1">
                              <a:lumMod val="75000"/>
                              <a:lumOff val="25000"/>
                            </a:schemeClr>
                          </a:solidFill>
                          <a:effectLst/>
                          <a:latin typeface="SVN-Gilroy Medium" panose="00000600000000000000" pitchFamily="50" charset="0"/>
                          <a:ea typeface="DengXian"/>
                          <a:cs typeface="Arial" panose="020B0604020202020204" pitchFamily="34" charset="0"/>
                        </a:rPr>
                        <a:t>            19,904 </a:t>
                      </a:r>
                      <a:endParaRPr lang="en-US" sz="1000" dirty="0">
                        <a:solidFill>
                          <a:schemeClr val="tx1">
                            <a:lumMod val="75000"/>
                            <a:lumOff val="25000"/>
                          </a:schemeClr>
                        </a:solidFill>
                        <a:effectLst/>
                        <a:latin typeface="SVN-Gilroy Medium" panose="00000600000000000000" pitchFamily="50" charset="0"/>
                        <a:ea typeface="DengXian"/>
                        <a:cs typeface="Arial" panose="020B0604020202020204" pitchFamily="34" charset="0"/>
                      </a:endParaRPr>
                    </a:p>
                  </a:txBody>
                  <a:tcPr marL="36195" marR="3619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endParaRPr lang="en-US" sz="1000" b="1" i="0" u="none" strike="noStrike">
                        <a:solidFill>
                          <a:schemeClr val="tx1">
                            <a:lumMod val="75000"/>
                            <a:lumOff val="25000"/>
                          </a:schemeClr>
                        </a:solidFill>
                        <a:effectLst/>
                        <a:latin typeface="SVN-Gilroy Medium" panose="00000600000000000000" pitchFamily="50"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rPr>
                        <a:t>            10,010 </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r" rtl="0" fontAlgn="ctr"/>
                      <a:r>
                        <a:rPr lang="en-US" sz="1000" b="1" i="0" u="none" strike="noStrike" dirty="0">
                          <a:solidFill>
                            <a:schemeClr val="tx1">
                              <a:lumMod val="75000"/>
                              <a:lumOff val="25000"/>
                            </a:schemeClr>
                          </a:solidFill>
                          <a:effectLst/>
                          <a:latin typeface="SVN-Gilroy Medium" panose="00000600000000000000" pitchFamily="50" charset="0"/>
                        </a:rPr>
                        <a:t>            10,324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algn="ctr" defTabSz="914400" rtl="0" eaLnBrk="1" fontAlgn="ctr" latinLnBrk="0" hangingPunct="1"/>
                      <a:endParaRPr lang="en-US" sz="1000" b="1" u="none" strike="noStrike" kern="1200">
                        <a:solidFill>
                          <a:schemeClr val="tx1">
                            <a:lumMod val="75000"/>
                            <a:lumOff val="25000"/>
                          </a:schemeClr>
                        </a:solidFill>
                        <a:effectLst/>
                        <a:latin typeface="SVN-Gilroy Medium" panose="00000600000000000000" pitchFamily="50" charset="0"/>
                        <a:ea typeface="+mn-ea"/>
                        <a:cs typeface="Arial" panose="020B0604020202020204" pitchFamily="34" charset="0"/>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000" b="1" i="0" u="none" strike="noStrike" dirty="0">
                          <a:solidFill>
                            <a:schemeClr val="tx1">
                              <a:lumMod val="75000"/>
                              <a:lumOff val="25000"/>
                            </a:schemeClr>
                          </a:solidFill>
                          <a:effectLst/>
                          <a:latin typeface="SVN-Gilroy Medium" panose="00000600000000000000" pitchFamily="50" charset="0"/>
                        </a:rPr>
                        <a:t>3.1%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extLst>
                  <a:ext uri="{0D108BD9-81ED-4DB2-BD59-A6C34878D82A}">
                    <a16:rowId xmlns:a16="http://schemas.microsoft.com/office/drawing/2014/main" val="3353667711"/>
                  </a:ext>
                </a:extLst>
              </a:tr>
            </a:tbl>
          </a:graphicData>
        </a:graphic>
      </p:graphicFrame>
      <p:sp>
        <p:nvSpPr>
          <p:cNvPr id="23" name="TextBox 22">
            <a:extLst>
              <a:ext uri="{FF2B5EF4-FFF2-40B4-BE49-F238E27FC236}">
                <a16:creationId xmlns:a16="http://schemas.microsoft.com/office/drawing/2014/main" id="{5451D73D-C1EB-47AA-9EB7-9AE0113594BC}"/>
              </a:ext>
            </a:extLst>
          </p:cNvPr>
          <p:cNvSpPr txBox="1"/>
          <p:nvPr/>
        </p:nvSpPr>
        <p:spPr>
          <a:xfrm>
            <a:off x="1159168" y="701541"/>
            <a:ext cx="1116582" cy="248466"/>
          </a:xfrm>
          <a:prstGeom prst="rect">
            <a:avLst/>
          </a:prstGeom>
          <a:noFill/>
        </p:spPr>
        <p:txBody>
          <a:bodyPr wrap="square">
            <a:spAutoFit/>
          </a:bodyPr>
          <a:lstStyle/>
          <a:p>
            <a:pPr>
              <a:lnSpc>
                <a:spcPct val="110000"/>
              </a:lnSpc>
              <a:spcBef>
                <a:spcPts val="300"/>
              </a:spcBef>
              <a:spcAft>
                <a:spcPts val="300"/>
              </a:spcAft>
              <a:defRPr/>
            </a:pPr>
            <a:r>
              <a:rPr lang="en-US" sz="1000" i="1" dirty="0">
                <a:solidFill>
                  <a:schemeClr val="tx1">
                    <a:lumMod val="75000"/>
                    <a:lumOff val="25000"/>
                  </a:schemeClr>
                </a:solidFill>
                <a:latin typeface="SVN-Gilroy Medium" panose="00000600000000000000" pitchFamily="50" charset="0"/>
                <a:cs typeface="Arial" panose="020B0604020202020204" pitchFamily="34" charset="0"/>
              </a:rPr>
              <a:t>Unit: VND, </a:t>
            </a:r>
            <a:r>
              <a:rPr lang="en-US" sz="1000" i="1" dirty="0" err="1">
                <a:solidFill>
                  <a:schemeClr val="tx1">
                    <a:lumMod val="75000"/>
                    <a:lumOff val="25000"/>
                  </a:schemeClr>
                </a:solidFill>
                <a:latin typeface="SVN-Gilroy Medium" panose="00000600000000000000" pitchFamily="50" charset="0"/>
                <a:cs typeface="Arial" panose="020B0604020202020204" pitchFamily="34" charset="0"/>
              </a:rPr>
              <a:t>Bn</a:t>
            </a:r>
            <a:endParaRPr lang="vi-VN" sz="1000" i="1" dirty="0">
              <a:solidFill>
                <a:schemeClr val="tx1">
                  <a:lumMod val="75000"/>
                  <a:lumOff val="25000"/>
                </a:schemeClr>
              </a:solidFill>
              <a:latin typeface="SVN-Gilroy Medium" panose="00000600000000000000" pitchFamily="50" charset="0"/>
              <a:cs typeface="Arial" panose="020B0604020202020204" pitchFamily="34" charset="0"/>
            </a:endParaRPr>
          </a:p>
        </p:txBody>
      </p:sp>
      <p:pic>
        <p:nvPicPr>
          <p:cNvPr id="3" name="Picture 2">
            <a:extLst>
              <a:ext uri="{FF2B5EF4-FFF2-40B4-BE49-F238E27FC236}">
                <a16:creationId xmlns:a16="http://schemas.microsoft.com/office/drawing/2014/main" id="{9F15815C-30BB-6D76-5EC9-E33DC71A50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2132" y="216811"/>
            <a:ext cx="1341434" cy="450721"/>
          </a:xfrm>
          <a:prstGeom prst="rect">
            <a:avLst/>
          </a:prstGeom>
        </p:spPr>
      </p:pic>
      <p:grpSp>
        <p:nvGrpSpPr>
          <p:cNvPr id="7" name="Group 6">
            <a:extLst>
              <a:ext uri="{FF2B5EF4-FFF2-40B4-BE49-F238E27FC236}">
                <a16:creationId xmlns:a16="http://schemas.microsoft.com/office/drawing/2014/main" id="{1B53FB07-57E2-3135-D719-DA50EF7A120F}"/>
              </a:ext>
            </a:extLst>
          </p:cNvPr>
          <p:cNvGrpSpPr/>
          <p:nvPr/>
        </p:nvGrpSpPr>
        <p:grpSpPr>
          <a:xfrm>
            <a:off x="707759" y="363046"/>
            <a:ext cx="370841" cy="359080"/>
            <a:chOff x="10124985" y="4872481"/>
            <a:chExt cx="360680" cy="413653"/>
          </a:xfrm>
        </p:grpSpPr>
        <p:sp>
          <p:nvSpPr>
            <p:cNvPr id="17" name="Freeform: Shape 16">
              <a:extLst>
                <a:ext uri="{FF2B5EF4-FFF2-40B4-BE49-F238E27FC236}">
                  <a16:creationId xmlns:a16="http://schemas.microsoft.com/office/drawing/2014/main" id="{3AD29799-560B-2323-747E-047D1F17E711}"/>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19" name="Freeform: Shape 18">
              <a:extLst>
                <a:ext uri="{FF2B5EF4-FFF2-40B4-BE49-F238E27FC236}">
                  <a16:creationId xmlns:a16="http://schemas.microsoft.com/office/drawing/2014/main" id="{71C016DC-1A9F-357C-B9EC-EA21A3081802}"/>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20" name="Freeform: Shape 19">
              <a:extLst>
                <a:ext uri="{FF2B5EF4-FFF2-40B4-BE49-F238E27FC236}">
                  <a16:creationId xmlns:a16="http://schemas.microsoft.com/office/drawing/2014/main" id="{CFD25E05-BF45-D9F0-9153-5CD926115ADD}"/>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24" name="Freeform: Shape 23">
              <a:extLst>
                <a:ext uri="{FF2B5EF4-FFF2-40B4-BE49-F238E27FC236}">
                  <a16:creationId xmlns:a16="http://schemas.microsoft.com/office/drawing/2014/main" id="{7BA43FB2-F24F-F43B-16DA-95C2B1A094F3}"/>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25" name="Freeform: Shape 24">
              <a:extLst>
                <a:ext uri="{FF2B5EF4-FFF2-40B4-BE49-F238E27FC236}">
                  <a16:creationId xmlns:a16="http://schemas.microsoft.com/office/drawing/2014/main" id="{812C7B73-0DD4-48C6-5076-BC02A95C50D7}"/>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26" name="Freeform: Shape 25">
              <a:extLst>
                <a:ext uri="{FF2B5EF4-FFF2-40B4-BE49-F238E27FC236}">
                  <a16:creationId xmlns:a16="http://schemas.microsoft.com/office/drawing/2014/main" id="{A5DB100E-5859-9A31-BC3D-7DFC3544676E}"/>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grpSp>
      <p:cxnSp>
        <p:nvCxnSpPr>
          <p:cNvPr id="31" name="Straight Connector 30">
            <a:extLst>
              <a:ext uri="{FF2B5EF4-FFF2-40B4-BE49-F238E27FC236}">
                <a16:creationId xmlns:a16="http://schemas.microsoft.com/office/drawing/2014/main" id="{77AC1AA4-A3DA-9DA3-089E-90EEB5504501}"/>
              </a:ext>
            </a:extLst>
          </p:cNvPr>
          <p:cNvCxnSpPr>
            <a:cxnSpLocks/>
          </p:cNvCxnSpPr>
          <p:nvPr/>
        </p:nvCxnSpPr>
        <p:spPr>
          <a:xfrm>
            <a:off x="4401608" y="1039050"/>
            <a:ext cx="0" cy="29384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7AC1AA4-A3DA-9DA3-089E-90EEB5504501}"/>
              </a:ext>
            </a:extLst>
          </p:cNvPr>
          <p:cNvCxnSpPr>
            <a:cxnSpLocks/>
          </p:cNvCxnSpPr>
          <p:nvPr/>
        </p:nvCxnSpPr>
        <p:spPr>
          <a:xfrm>
            <a:off x="5877983" y="1039050"/>
            <a:ext cx="0" cy="29384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1240E31-60E4-3F57-4D53-3A3E45D7AD75}"/>
              </a:ext>
            </a:extLst>
          </p:cNvPr>
          <p:cNvSpPr/>
          <p:nvPr/>
        </p:nvSpPr>
        <p:spPr>
          <a:xfrm>
            <a:off x="9601201" y="1067501"/>
            <a:ext cx="1406524" cy="370290"/>
          </a:xfrm>
          <a:prstGeom prst="rect">
            <a:avLst/>
          </a:prstGeom>
          <a:solidFill>
            <a:srgbClr val="A13E5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2A23D2CA-DF2A-7C7F-9705-F4C7CCF99DF6}"/>
              </a:ext>
            </a:extLst>
          </p:cNvPr>
          <p:cNvSpPr/>
          <p:nvPr/>
        </p:nvSpPr>
        <p:spPr>
          <a:xfrm>
            <a:off x="7485060" y="1067501"/>
            <a:ext cx="1868490" cy="370290"/>
          </a:xfrm>
          <a:prstGeom prst="rect">
            <a:avLst/>
          </a:prstGeom>
          <a:solidFill>
            <a:srgbClr val="5C588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05AF2216-F738-7BDB-CEFC-CEB1A5DAE486}"/>
              </a:ext>
            </a:extLst>
          </p:cNvPr>
          <p:cNvSpPr/>
          <p:nvPr/>
        </p:nvSpPr>
        <p:spPr>
          <a:xfrm>
            <a:off x="1140866" y="1067501"/>
            <a:ext cx="6066383" cy="370290"/>
          </a:xfrm>
          <a:prstGeom prst="rect">
            <a:avLst/>
          </a:prstGeom>
          <a:solidFill>
            <a:srgbClr val="0094C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Arial"/>
              <a:ea typeface="+mn-ea"/>
              <a:cs typeface="+mn-cs"/>
            </a:endParaRPr>
          </a:p>
        </p:txBody>
      </p:sp>
      <p:sp>
        <p:nvSpPr>
          <p:cNvPr id="45" name="TextBox 44">
            <a:extLst>
              <a:ext uri="{FF2B5EF4-FFF2-40B4-BE49-F238E27FC236}">
                <a16:creationId xmlns:a16="http://schemas.microsoft.com/office/drawing/2014/main" id="{35536A9B-A0F8-9DA1-744C-D5AED6F3E570}"/>
              </a:ext>
            </a:extLst>
          </p:cNvPr>
          <p:cNvSpPr txBox="1"/>
          <p:nvPr/>
        </p:nvSpPr>
        <p:spPr>
          <a:xfrm>
            <a:off x="2044699" y="1125688"/>
            <a:ext cx="1230603" cy="230832"/>
          </a:xfrm>
          <a:prstGeom prst="rect">
            <a:avLst/>
          </a:prstGeom>
          <a:noFill/>
          <a:ln>
            <a:noFill/>
          </a:ln>
        </p:spPr>
        <p:txBody>
          <a:bodyPr wrap="square">
            <a:spAutoFit/>
          </a:bodyPr>
          <a:lstStyle>
            <a:defPPr>
              <a:defRPr lang="en-US"/>
            </a:defPPr>
            <a:lvl1pPr algn="ctr">
              <a:spcBef>
                <a:spcPts val="100"/>
              </a:spcBef>
              <a:spcAft>
                <a:spcPts val="100"/>
              </a:spcAft>
              <a:buClr>
                <a:srgbClr val="0087BE"/>
              </a:buClr>
              <a:defRPr sz="900" b="1">
                <a:solidFill>
                  <a:schemeClr val="bg1"/>
                </a:solidFill>
                <a:latin typeface="SVN-Gilroy Medium" panose="00000600000000000000" pitchFamily="50" charset="0"/>
                <a:cs typeface="Arial" panose="020B0604020202020204" pitchFamily="34" charset="0"/>
              </a:defRPr>
            </a:lvl1pPr>
          </a:lstStyle>
          <a:p>
            <a:r>
              <a:rPr lang="en-US" dirty="0"/>
              <a:t>INDICATORS</a:t>
            </a:r>
          </a:p>
        </p:txBody>
      </p:sp>
      <p:sp>
        <p:nvSpPr>
          <p:cNvPr id="46" name="TextBox 45">
            <a:extLst>
              <a:ext uri="{FF2B5EF4-FFF2-40B4-BE49-F238E27FC236}">
                <a16:creationId xmlns:a16="http://schemas.microsoft.com/office/drawing/2014/main" id="{1B53A1D3-556C-2D4C-AC52-9D675D060048}"/>
              </a:ext>
            </a:extLst>
          </p:cNvPr>
          <p:cNvSpPr txBox="1"/>
          <p:nvPr/>
        </p:nvSpPr>
        <p:spPr>
          <a:xfrm>
            <a:off x="7619086" y="1139351"/>
            <a:ext cx="655828" cy="230832"/>
          </a:xfrm>
          <a:prstGeom prst="rect">
            <a:avLst/>
          </a:prstGeom>
          <a:noFill/>
          <a:ln>
            <a:noFill/>
          </a:ln>
        </p:spPr>
        <p:txBody>
          <a:bodyPr wrap="square">
            <a:spAutoFit/>
          </a:bodyPr>
          <a:lstStyle>
            <a:defPPr>
              <a:defRPr lang="en-US"/>
            </a:defPPr>
            <a:lvl1pPr algn="ctr">
              <a:spcBef>
                <a:spcPts val="100"/>
              </a:spcBef>
              <a:spcAft>
                <a:spcPts val="100"/>
              </a:spcAft>
              <a:buClr>
                <a:srgbClr val="0087BE"/>
              </a:buClr>
              <a:defRPr sz="900" b="1">
                <a:solidFill>
                  <a:schemeClr val="bg1"/>
                </a:solidFill>
                <a:latin typeface="SVN-Gilroy Medium" panose="00000600000000000000" pitchFamily="50" charset="0"/>
                <a:cs typeface="Arial" panose="020B0604020202020204" pitchFamily="34" charset="0"/>
              </a:defRPr>
            </a:lvl1pPr>
          </a:lstStyle>
          <a:p>
            <a:r>
              <a:rPr lang="en-US" dirty="0"/>
              <a:t>1H2023</a:t>
            </a:r>
          </a:p>
        </p:txBody>
      </p:sp>
      <p:sp>
        <p:nvSpPr>
          <p:cNvPr id="47" name="TextBox 46">
            <a:extLst>
              <a:ext uri="{FF2B5EF4-FFF2-40B4-BE49-F238E27FC236}">
                <a16:creationId xmlns:a16="http://schemas.microsoft.com/office/drawing/2014/main" id="{38FD6A1A-0524-2AC4-AD9A-368CE6D42677}"/>
              </a:ext>
            </a:extLst>
          </p:cNvPr>
          <p:cNvSpPr txBox="1"/>
          <p:nvPr/>
        </p:nvSpPr>
        <p:spPr>
          <a:xfrm>
            <a:off x="8566164" y="1139351"/>
            <a:ext cx="698428" cy="230832"/>
          </a:xfrm>
          <a:prstGeom prst="rect">
            <a:avLst/>
          </a:prstGeom>
          <a:noFill/>
          <a:ln>
            <a:noFill/>
          </a:ln>
        </p:spPr>
        <p:txBody>
          <a:bodyPr wrap="square">
            <a:spAutoFit/>
          </a:bodyPr>
          <a:lstStyle>
            <a:defPPr>
              <a:defRPr lang="en-US"/>
            </a:defPPr>
            <a:lvl1pPr algn="ctr">
              <a:spcBef>
                <a:spcPts val="100"/>
              </a:spcBef>
              <a:spcAft>
                <a:spcPts val="100"/>
              </a:spcAft>
              <a:buClr>
                <a:srgbClr val="0087BE"/>
              </a:buClr>
              <a:defRPr sz="900" b="1">
                <a:solidFill>
                  <a:schemeClr val="bg1"/>
                </a:solidFill>
                <a:latin typeface="SVN-Gilroy Medium" panose="00000600000000000000" pitchFamily="50" charset="0"/>
                <a:cs typeface="Arial" panose="020B0604020202020204" pitchFamily="34" charset="0"/>
              </a:defRPr>
            </a:lvl1pPr>
          </a:lstStyle>
          <a:p>
            <a:r>
              <a:rPr lang="en-US" dirty="0"/>
              <a:t>1H2024</a:t>
            </a:r>
          </a:p>
        </p:txBody>
      </p:sp>
      <p:sp>
        <p:nvSpPr>
          <p:cNvPr id="49" name="TextBox 48">
            <a:extLst>
              <a:ext uri="{FF2B5EF4-FFF2-40B4-BE49-F238E27FC236}">
                <a16:creationId xmlns:a16="http://schemas.microsoft.com/office/drawing/2014/main" id="{51E7E9F2-C25D-60FF-1FA5-E7314CB401DC}"/>
              </a:ext>
            </a:extLst>
          </p:cNvPr>
          <p:cNvSpPr txBox="1"/>
          <p:nvPr/>
        </p:nvSpPr>
        <p:spPr>
          <a:xfrm>
            <a:off x="9691304" y="1139281"/>
            <a:ext cx="1245408" cy="230832"/>
          </a:xfrm>
          <a:prstGeom prst="rect">
            <a:avLst/>
          </a:prstGeom>
          <a:noFill/>
          <a:ln>
            <a:noFill/>
          </a:ln>
        </p:spPr>
        <p:txBody>
          <a:bodyPr wrap="square">
            <a:spAutoFit/>
          </a:bodyPr>
          <a:lstStyle>
            <a:defPPr>
              <a:defRPr lang="en-US"/>
            </a:defPPr>
            <a:lvl1pPr algn="ctr">
              <a:spcBef>
                <a:spcPts val="100"/>
              </a:spcBef>
              <a:spcAft>
                <a:spcPts val="100"/>
              </a:spcAft>
              <a:buClr>
                <a:srgbClr val="0087BE"/>
              </a:buClr>
              <a:defRPr sz="900" b="1">
                <a:solidFill>
                  <a:schemeClr val="bg1"/>
                </a:solidFill>
                <a:latin typeface="SVN-Gilroy Medium" panose="00000600000000000000" pitchFamily="50" charset="0"/>
                <a:cs typeface="Arial" panose="020B0604020202020204" pitchFamily="34" charset="0"/>
              </a:defRPr>
            </a:lvl1pPr>
          </a:lstStyle>
          <a:p>
            <a:r>
              <a:rPr lang="en-US" i="1" dirty="0"/>
              <a:t>1H2024 vs. 1H2023</a:t>
            </a:r>
          </a:p>
        </p:txBody>
      </p:sp>
      <p:cxnSp>
        <p:nvCxnSpPr>
          <p:cNvPr id="51" name="Straight Connector 50">
            <a:extLst>
              <a:ext uri="{FF2B5EF4-FFF2-40B4-BE49-F238E27FC236}">
                <a16:creationId xmlns:a16="http://schemas.microsoft.com/office/drawing/2014/main" id="{77AC1AA4-A3DA-9DA3-089E-90EEB5504501}"/>
              </a:ext>
            </a:extLst>
          </p:cNvPr>
          <p:cNvCxnSpPr>
            <a:cxnSpLocks/>
          </p:cNvCxnSpPr>
          <p:nvPr/>
        </p:nvCxnSpPr>
        <p:spPr>
          <a:xfrm>
            <a:off x="4373033" y="1105725"/>
            <a:ext cx="0" cy="29384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F061DF5-FC2C-4390-A5A3-4E9702FF406E}"/>
              </a:ext>
            </a:extLst>
          </p:cNvPr>
          <p:cNvCxnSpPr>
            <a:cxnSpLocks/>
          </p:cNvCxnSpPr>
          <p:nvPr/>
        </p:nvCxnSpPr>
        <p:spPr>
          <a:xfrm>
            <a:off x="5338233" y="1105725"/>
            <a:ext cx="0" cy="29384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701F0F-8503-08E8-94A7-B4DF79CE717F}"/>
              </a:ext>
            </a:extLst>
          </p:cNvPr>
          <p:cNvCxnSpPr>
            <a:cxnSpLocks/>
          </p:cNvCxnSpPr>
          <p:nvPr/>
        </p:nvCxnSpPr>
        <p:spPr>
          <a:xfrm>
            <a:off x="6261100" y="1105725"/>
            <a:ext cx="0" cy="29384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F0457A7-EA46-1A61-2DA3-26E20D836FA0}"/>
              </a:ext>
            </a:extLst>
          </p:cNvPr>
          <p:cNvCxnSpPr>
            <a:cxnSpLocks/>
          </p:cNvCxnSpPr>
          <p:nvPr/>
        </p:nvCxnSpPr>
        <p:spPr>
          <a:xfrm>
            <a:off x="8463492" y="1105725"/>
            <a:ext cx="0" cy="29384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15D1183-5D20-8A9D-FEAA-6754758EB5A4}"/>
              </a:ext>
            </a:extLst>
          </p:cNvPr>
          <p:cNvSpPr txBox="1"/>
          <p:nvPr/>
        </p:nvSpPr>
        <p:spPr>
          <a:xfrm>
            <a:off x="5343170" y="1069880"/>
            <a:ext cx="960263" cy="394980"/>
          </a:xfrm>
          <a:prstGeom prst="rect">
            <a:avLst/>
          </a:prstGeom>
          <a:noFill/>
          <a:ln>
            <a:noFill/>
          </a:ln>
        </p:spPr>
        <p:txBody>
          <a:bodyPr wrap="square">
            <a:spAutoFit/>
          </a:bodyPr>
          <a:lstStyle>
            <a:defPPr>
              <a:defRPr lang="en-US"/>
            </a:defPPr>
            <a:lvl1pPr algn="ctr">
              <a:spcBef>
                <a:spcPts val="100"/>
              </a:spcBef>
              <a:spcAft>
                <a:spcPts val="100"/>
              </a:spcAft>
              <a:buClr>
                <a:srgbClr val="0087BE"/>
              </a:buClr>
              <a:defRPr sz="900" b="1">
                <a:solidFill>
                  <a:schemeClr val="bg1"/>
                </a:solidFill>
                <a:latin typeface="SVN-Gilroy Medium" panose="00000600000000000000" pitchFamily="50" charset="0"/>
                <a:cs typeface="Arial" panose="020B0604020202020204" pitchFamily="34" charset="0"/>
              </a:defRPr>
            </a:lvl1pPr>
          </a:lstStyle>
          <a:p>
            <a:r>
              <a:rPr lang="en-US" dirty="0"/>
              <a:t>2022 </a:t>
            </a:r>
          </a:p>
          <a:p>
            <a:r>
              <a:rPr lang="en-US" dirty="0"/>
              <a:t>restated</a:t>
            </a:r>
          </a:p>
        </p:txBody>
      </p:sp>
      <p:sp>
        <p:nvSpPr>
          <p:cNvPr id="57" name="TextBox 56">
            <a:extLst>
              <a:ext uri="{FF2B5EF4-FFF2-40B4-BE49-F238E27FC236}">
                <a16:creationId xmlns:a16="http://schemas.microsoft.com/office/drawing/2014/main" id="{D6BB2E90-DA69-17D7-1DD3-4E77206A7785}"/>
              </a:ext>
            </a:extLst>
          </p:cNvPr>
          <p:cNvSpPr txBox="1"/>
          <p:nvPr/>
        </p:nvSpPr>
        <p:spPr>
          <a:xfrm>
            <a:off x="6373745" y="1063852"/>
            <a:ext cx="751457" cy="394980"/>
          </a:xfrm>
          <a:prstGeom prst="rect">
            <a:avLst/>
          </a:prstGeom>
          <a:noFill/>
          <a:ln>
            <a:noFill/>
          </a:ln>
        </p:spPr>
        <p:txBody>
          <a:bodyPr wrap="square">
            <a:spAutoFit/>
          </a:bodyPr>
          <a:lstStyle>
            <a:defPPr>
              <a:defRPr lang="en-US"/>
            </a:defPPr>
            <a:lvl1pPr algn="ctr">
              <a:spcBef>
                <a:spcPts val="100"/>
              </a:spcBef>
              <a:spcAft>
                <a:spcPts val="100"/>
              </a:spcAft>
              <a:buClr>
                <a:srgbClr val="0087BE"/>
              </a:buClr>
              <a:defRPr sz="900" b="1">
                <a:solidFill>
                  <a:schemeClr val="bg1"/>
                </a:solidFill>
                <a:latin typeface="SVN-Gilroy Medium" panose="00000600000000000000" pitchFamily="50" charset="0"/>
                <a:cs typeface="Arial" panose="020B0604020202020204" pitchFamily="34" charset="0"/>
              </a:defRPr>
            </a:lvl1pPr>
          </a:lstStyle>
          <a:p>
            <a:r>
              <a:rPr lang="en-US" dirty="0"/>
              <a:t>2023</a:t>
            </a:r>
          </a:p>
          <a:p>
            <a:r>
              <a:rPr lang="en-US" dirty="0"/>
              <a:t>audited</a:t>
            </a:r>
          </a:p>
        </p:txBody>
      </p:sp>
      <p:sp>
        <p:nvSpPr>
          <p:cNvPr id="58" name="TextBox 57">
            <a:extLst>
              <a:ext uri="{FF2B5EF4-FFF2-40B4-BE49-F238E27FC236}">
                <a16:creationId xmlns:a16="http://schemas.microsoft.com/office/drawing/2014/main" id="{D6BB2E90-DA69-17D7-1DD3-4E77206A7785}"/>
              </a:ext>
            </a:extLst>
          </p:cNvPr>
          <p:cNvSpPr txBox="1"/>
          <p:nvPr/>
        </p:nvSpPr>
        <p:spPr>
          <a:xfrm>
            <a:off x="4430183" y="1063852"/>
            <a:ext cx="860781" cy="394980"/>
          </a:xfrm>
          <a:prstGeom prst="rect">
            <a:avLst/>
          </a:prstGeom>
          <a:noFill/>
          <a:ln>
            <a:noFill/>
          </a:ln>
        </p:spPr>
        <p:txBody>
          <a:bodyPr wrap="square">
            <a:spAutoFit/>
          </a:bodyPr>
          <a:lstStyle>
            <a:defPPr>
              <a:defRPr lang="en-US"/>
            </a:defPPr>
            <a:lvl1pPr algn="ctr">
              <a:spcBef>
                <a:spcPts val="100"/>
              </a:spcBef>
              <a:spcAft>
                <a:spcPts val="100"/>
              </a:spcAft>
              <a:buClr>
                <a:srgbClr val="0087BE"/>
              </a:buClr>
              <a:defRPr sz="900" b="1">
                <a:solidFill>
                  <a:schemeClr val="bg1"/>
                </a:solidFill>
                <a:latin typeface="SVN-Gilroy Medium" panose="00000600000000000000" pitchFamily="50" charset="0"/>
                <a:cs typeface="Arial" panose="020B0604020202020204" pitchFamily="34" charset="0"/>
              </a:defRPr>
            </a:lvl1pPr>
          </a:lstStyle>
          <a:p>
            <a:r>
              <a:rPr lang="en-US" dirty="0"/>
              <a:t>2021</a:t>
            </a:r>
          </a:p>
          <a:p>
            <a:r>
              <a:rPr lang="en-US" dirty="0"/>
              <a:t>audited</a:t>
            </a:r>
          </a:p>
        </p:txBody>
      </p:sp>
      <p:cxnSp>
        <p:nvCxnSpPr>
          <p:cNvPr id="4" name="Straight Connector 3">
            <a:extLst>
              <a:ext uri="{FF2B5EF4-FFF2-40B4-BE49-F238E27FC236}">
                <a16:creationId xmlns:a16="http://schemas.microsoft.com/office/drawing/2014/main" id="{8D8E1D7C-0820-89DF-BD95-1335557E691F}"/>
              </a:ext>
            </a:extLst>
          </p:cNvPr>
          <p:cNvCxnSpPr>
            <a:cxnSpLocks/>
          </p:cNvCxnSpPr>
          <p:nvPr/>
        </p:nvCxnSpPr>
        <p:spPr>
          <a:xfrm>
            <a:off x="9780775" y="6472017"/>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C6947D-9D05-9885-0C8A-7E8314909254}"/>
              </a:ext>
            </a:extLst>
          </p:cNvPr>
          <p:cNvCxnSpPr>
            <a:cxnSpLocks/>
          </p:cNvCxnSpPr>
          <p:nvPr/>
        </p:nvCxnSpPr>
        <p:spPr>
          <a:xfrm>
            <a:off x="11329231" y="6471233"/>
            <a:ext cx="381156" cy="0"/>
          </a:xfrm>
          <a:prstGeom prst="line">
            <a:avLst/>
          </a:prstGeom>
          <a:ln w="28575">
            <a:solidFill>
              <a:srgbClr val="00599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57DB482-08F8-BE5A-A796-3BE94A86CAB7}"/>
              </a:ext>
            </a:extLst>
          </p:cNvPr>
          <p:cNvSpPr txBox="1"/>
          <p:nvPr/>
        </p:nvSpPr>
        <p:spPr>
          <a:xfrm>
            <a:off x="1125985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rgbClr val="005993"/>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rPr>
              <a:t>27</a:t>
            </a:r>
            <a:endParaRPr lang="de-DE" sz="600" dirty="0">
              <a:solidFill>
                <a:srgbClr val="005993"/>
              </a:solidFill>
              <a:latin typeface="SVN-Gilroy XBold" panose="00000900000000000000" pitchFamily="50" charset="0"/>
              <a:cs typeface="Arial" panose="020B0604020202020204" pitchFamily="34" charset="0"/>
            </a:endParaRPr>
          </a:p>
        </p:txBody>
      </p:sp>
      <p:cxnSp>
        <p:nvCxnSpPr>
          <p:cNvPr id="10" name="Straight Connector 9">
            <a:extLst>
              <a:ext uri="{FF2B5EF4-FFF2-40B4-BE49-F238E27FC236}">
                <a16:creationId xmlns:a16="http://schemas.microsoft.com/office/drawing/2014/main" id="{DB275118-7F29-2718-FFB7-38BFB7ABBA74}"/>
              </a:ext>
            </a:extLst>
          </p:cNvPr>
          <p:cNvCxnSpPr>
            <a:cxnSpLocks/>
          </p:cNvCxnSpPr>
          <p:nvPr/>
        </p:nvCxnSpPr>
        <p:spPr>
          <a:xfrm>
            <a:off x="11366912" y="6547920"/>
            <a:ext cx="0" cy="107173"/>
          </a:xfrm>
          <a:prstGeom prst="line">
            <a:avLst/>
          </a:prstGeom>
          <a:ln w="6350">
            <a:solidFill>
              <a:srgbClr val="005993"/>
            </a:soli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6077EC24-B87F-CB27-34E8-1FF014639192}"/>
              </a:ext>
            </a:extLst>
          </p:cNvPr>
          <p:cNvSpPr txBox="1"/>
          <p:nvPr/>
        </p:nvSpPr>
        <p:spPr>
          <a:xfrm>
            <a:off x="10607040" y="6509173"/>
            <a:ext cx="802706"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lang="en-US" sz="600" dirty="0">
                <a:solidFill>
                  <a:srgbClr val="005993"/>
                </a:solidFill>
                <a:latin typeface="SVN-Gilroy Heavy" panose="00000A00000000000000" pitchFamily="50" charset="0"/>
                <a:cs typeface="Arial" panose="020B0604020202020204" pitchFamily="34" charset="0"/>
              </a:rPr>
              <a:t>05</a:t>
            </a:r>
            <a:r>
              <a:rPr lang="en-US" sz="600" dirty="0">
                <a:solidFill>
                  <a:srgbClr val="005993"/>
                </a:solidFill>
                <a:latin typeface="SVN-Gilroy Medium" panose="00000600000000000000" pitchFamily="50" charset="0"/>
                <a:cs typeface="Arial" panose="020B0604020202020204" pitchFamily="34" charset="0"/>
              </a:rPr>
              <a:t> – APPENDIX</a:t>
            </a:r>
            <a:endParaRPr lang="de-DE" sz="600" dirty="0">
              <a:solidFill>
                <a:srgbClr val="005993"/>
              </a:solidFill>
              <a:latin typeface="SVN-Gilroy Medium" panose="00000600000000000000" pitchFamily="50" charset="0"/>
              <a:cs typeface="Arial" panose="020B0604020202020204" pitchFamily="34" charset="0"/>
            </a:endParaRPr>
          </a:p>
        </p:txBody>
      </p:sp>
    </p:spTree>
    <p:extLst>
      <p:ext uri="{BB962C8B-B14F-4D97-AF65-F5344CB8AC3E}">
        <p14:creationId xmlns:p14="http://schemas.microsoft.com/office/powerpoint/2010/main" val="347647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96C87-A185-85DA-6060-57D84434DEB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6844"/>
          <a:stretch/>
        </p:blipFill>
        <p:spPr>
          <a:xfrm>
            <a:off x="1433636" y="1285951"/>
            <a:ext cx="9826214" cy="386059"/>
          </a:xfrm>
          <a:prstGeom prst="rect">
            <a:avLst/>
          </a:prstGeom>
        </p:spPr>
      </p:pic>
      <p:sp>
        <p:nvSpPr>
          <p:cNvPr id="5" name="TextBox 4">
            <a:extLst>
              <a:ext uri="{FF2B5EF4-FFF2-40B4-BE49-F238E27FC236}">
                <a16:creationId xmlns:a16="http://schemas.microsoft.com/office/drawing/2014/main" id="{B5FA02BD-DB11-7076-9737-260F0B483129}"/>
              </a:ext>
            </a:extLst>
          </p:cNvPr>
          <p:cNvSpPr txBox="1"/>
          <p:nvPr/>
        </p:nvSpPr>
        <p:spPr>
          <a:xfrm>
            <a:off x="1130128" y="383819"/>
            <a:ext cx="4843903" cy="338554"/>
          </a:xfrm>
          <a:prstGeom prst="rect">
            <a:avLst/>
          </a:prstGeom>
          <a:noFill/>
        </p:spPr>
        <p:txBody>
          <a:bodyPr wrap="square" rtlCol="0">
            <a:spAutoFit/>
          </a:bodyPr>
          <a:lstStyle/>
          <a:p>
            <a:pPr algn="just">
              <a:spcBef>
                <a:spcPts val="200"/>
              </a:spcBef>
              <a:spcAft>
                <a:spcPts val="200"/>
              </a:spcAft>
            </a:pPr>
            <a:r>
              <a:rPr lang="de-DE" sz="1600" b="1" dirty="0">
                <a:solidFill>
                  <a:srgbClr val="005993"/>
                </a:solidFill>
                <a:latin typeface="SVN-Gilroy Medium" panose="00000600000000000000" pitchFamily="50" charset="0"/>
                <a:cs typeface="Arial" panose="020B0604020202020204" pitchFamily="34" charset="0"/>
              </a:rPr>
              <a:t>Calculations of financial indicators</a:t>
            </a:r>
          </a:p>
        </p:txBody>
      </p:sp>
      <p:graphicFrame>
        <p:nvGraphicFramePr>
          <p:cNvPr id="15" name="Table 14"/>
          <p:cNvGraphicFramePr>
            <a:graphicFrameLocks noGrp="1"/>
          </p:cNvGraphicFramePr>
          <p:nvPr>
            <p:extLst>
              <p:ext uri="{D42A27DB-BD31-4B8C-83A1-F6EECF244321}">
                <p14:modId xmlns:p14="http://schemas.microsoft.com/office/powerpoint/2010/main" val="2794315927"/>
              </p:ext>
            </p:extLst>
          </p:nvPr>
        </p:nvGraphicFramePr>
        <p:xfrm>
          <a:off x="1436867" y="1697495"/>
          <a:ext cx="9822983" cy="3690622"/>
        </p:xfrm>
        <a:graphic>
          <a:graphicData uri="http://schemas.openxmlformats.org/drawingml/2006/table">
            <a:tbl>
              <a:tblPr firstRow="1" firstCol="1" bandRow="1">
                <a:tableStyleId>{5C22544A-7EE6-4342-B048-85BDC9FD1C3A}</a:tableStyleId>
              </a:tblPr>
              <a:tblGrid>
                <a:gridCol w="2466666">
                  <a:extLst>
                    <a:ext uri="{9D8B030D-6E8A-4147-A177-3AD203B41FA5}">
                      <a16:colId xmlns:a16="http://schemas.microsoft.com/office/drawing/2014/main" val="718878874"/>
                    </a:ext>
                  </a:extLst>
                </a:gridCol>
                <a:gridCol w="7356317">
                  <a:extLst>
                    <a:ext uri="{9D8B030D-6E8A-4147-A177-3AD203B41FA5}">
                      <a16:colId xmlns:a16="http://schemas.microsoft.com/office/drawing/2014/main" val="2702200679"/>
                    </a:ext>
                  </a:extLst>
                </a:gridCol>
              </a:tblGrid>
              <a:tr h="398570">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NPL</a:t>
                      </a:r>
                      <a:endParaRPr lang="en-US" sz="12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endParaRPr>
                    </a:p>
                  </a:txBody>
                  <a:tcPr marL="144000" marR="72000" marT="0"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Bad debts</a:t>
                      </a:r>
                      <a:r>
                        <a:rPr lang="vi-VN" sz="1200" b="0" u="none" strike="noStrike" dirty="0">
                          <a:solidFill>
                            <a:schemeClr val="tx1">
                              <a:lumMod val="75000"/>
                              <a:lumOff val="25000"/>
                            </a:schemeClr>
                          </a:solidFill>
                          <a:effectLst/>
                          <a:latin typeface="Arial" panose="020B0604020202020204" pitchFamily="34" charset="0"/>
                          <a:cs typeface="Arial" panose="020B0604020202020204" pitchFamily="34" charset="0"/>
                        </a:rPr>
                        <a:t>/</a:t>
                      </a: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Total loans to customers</a:t>
                      </a:r>
                      <a:endParaRPr lang="vi-VN" sz="12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144000" marR="72000" marT="0"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6891937"/>
                  </a:ext>
                </a:extLst>
              </a:tr>
              <a:tr h="398570">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Debt coverage ratio</a:t>
                      </a:r>
                      <a:endParaRPr lang="en-US" sz="12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endParaRPr>
                    </a:p>
                  </a:txBody>
                  <a:tcPr marL="144000" marR="72000" marT="0"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Provision for credit losses</a:t>
                      </a:r>
                      <a:r>
                        <a:rPr lang="en-US" sz="1200" b="0" u="none" strike="noStrike" baseline="0" dirty="0">
                          <a:solidFill>
                            <a:schemeClr val="tx1">
                              <a:lumMod val="75000"/>
                              <a:lumOff val="25000"/>
                            </a:schemeClr>
                          </a:solidFill>
                          <a:effectLst/>
                          <a:latin typeface="SVN-Gilroy Medium" panose="00000600000000000000" pitchFamily="50" charset="0"/>
                          <a:cs typeface="Arial" panose="020B0604020202020204" pitchFamily="34" charset="0"/>
                        </a:rPr>
                        <a:t> on loans to customers</a:t>
                      </a: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Bad debts </a:t>
                      </a:r>
                      <a:endParaRPr lang="en-US" sz="12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endParaRPr>
                    </a:p>
                  </a:txBody>
                  <a:tcPr marL="144000" marR="72000" marT="0"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extLst>
                  <a:ext uri="{0D108BD9-81ED-4DB2-BD59-A6C34878D82A}">
                    <a16:rowId xmlns:a16="http://schemas.microsoft.com/office/drawing/2014/main" val="1439434187"/>
                  </a:ext>
                </a:extLst>
              </a:tr>
              <a:tr h="502062">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Highly liquid assets</a:t>
                      </a:r>
                      <a:endParaRPr lang="en-US" sz="12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endParaRPr>
                    </a:p>
                  </a:txBody>
                  <a:tcPr marL="144000" marR="72000" marT="0"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Cash,</a:t>
                      </a:r>
                      <a:r>
                        <a:rPr lang="en-US" sz="1200" b="0" u="none" strike="noStrike" baseline="0" dirty="0">
                          <a:solidFill>
                            <a:schemeClr val="tx1">
                              <a:lumMod val="75000"/>
                              <a:lumOff val="25000"/>
                            </a:schemeClr>
                          </a:solidFill>
                          <a:effectLst/>
                          <a:latin typeface="SVN-Gilroy Medium" panose="00000600000000000000" pitchFamily="50" charset="0"/>
                          <a:cs typeface="Arial" panose="020B0604020202020204" pitchFamily="34" charset="0"/>
                        </a:rPr>
                        <a:t> gold and gemstones </a:t>
                      </a: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Balance with</a:t>
                      </a:r>
                      <a:r>
                        <a:rPr lang="en-US" sz="1200" b="0" u="none" strike="noStrike" baseline="0" dirty="0">
                          <a:solidFill>
                            <a:schemeClr val="tx1">
                              <a:lumMod val="75000"/>
                              <a:lumOff val="25000"/>
                            </a:schemeClr>
                          </a:solidFill>
                          <a:effectLst/>
                          <a:latin typeface="SVN-Gilroy Medium" panose="00000600000000000000" pitchFamily="50" charset="0"/>
                          <a:cs typeface="Arial" panose="020B0604020202020204" pitchFamily="34" charset="0"/>
                        </a:rPr>
                        <a:t> the SBV</a:t>
                      </a: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 Placement</a:t>
                      </a:r>
                      <a:r>
                        <a:rPr lang="en-US" sz="1200" b="0" u="none" strike="noStrike" baseline="0" dirty="0">
                          <a:solidFill>
                            <a:schemeClr val="tx1">
                              <a:lumMod val="75000"/>
                              <a:lumOff val="25000"/>
                            </a:schemeClr>
                          </a:solidFill>
                          <a:effectLst/>
                          <a:latin typeface="SVN-Gilroy Medium" panose="00000600000000000000" pitchFamily="50" charset="0"/>
                          <a:cs typeface="Arial" panose="020B0604020202020204" pitchFamily="34" charset="0"/>
                        </a:rPr>
                        <a:t> with &amp; loans to other C.I </a:t>
                      </a: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Government bond</a:t>
                      </a:r>
                      <a:endParaRPr lang="en-US" sz="12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endParaRPr>
                    </a:p>
                  </a:txBody>
                  <a:tcPr marL="144000" marR="72000" marT="0"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8544727"/>
                  </a:ext>
                </a:extLst>
              </a:tr>
              <a:tr h="398570">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Liquidity reserve ratio</a:t>
                      </a:r>
                      <a:endParaRPr lang="en-US" sz="12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endParaRPr>
                    </a:p>
                  </a:txBody>
                  <a:tcPr marL="144000" marR="72000" marT="0"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Highly liquid assets/ Total liabilities</a:t>
                      </a:r>
                      <a:endParaRPr lang="en-US" sz="12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endParaRPr>
                    </a:p>
                  </a:txBody>
                  <a:tcPr marL="144000" marR="72000" marT="0"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extLst>
                  <a:ext uri="{0D108BD9-81ED-4DB2-BD59-A6C34878D82A}">
                    <a16:rowId xmlns:a16="http://schemas.microsoft.com/office/drawing/2014/main" val="1691253047"/>
                  </a:ext>
                </a:extLst>
              </a:tr>
              <a:tr h="398570">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ROA</a:t>
                      </a:r>
                      <a:endParaRPr lang="en-US" sz="12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endParaRPr>
                    </a:p>
                  </a:txBody>
                  <a:tcPr marL="144000" marR="72000" marT="0"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Profit before</a:t>
                      </a:r>
                      <a:r>
                        <a:rPr lang="en-US" sz="1200" b="0" u="none" strike="noStrike" baseline="0" dirty="0">
                          <a:solidFill>
                            <a:schemeClr val="tx1">
                              <a:lumMod val="75000"/>
                              <a:lumOff val="25000"/>
                            </a:schemeClr>
                          </a:solidFill>
                          <a:effectLst/>
                          <a:latin typeface="SVN-Gilroy Medium" panose="00000600000000000000" pitchFamily="50" charset="0"/>
                          <a:cs typeface="Arial" panose="020B0604020202020204" pitchFamily="34" charset="0"/>
                        </a:rPr>
                        <a:t> tax</a:t>
                      </a:r>
                      <a:r>
                        <a:rPr lang="vi-VN" sz="1200" b="0" u="none" strike="noStrike" dirty="0">
                          <a:solidFill>
                            <a:schemeClr val="tx1">
                              <a:lumMod val="75000"/>
                              <a:lumOff val="25000"/>
                            </a:schemeClr>
                          </a:solidFill>
                          <a:effectLst/>
                          <a:latin typeface="Arial" panose="020B0604020202020204" pitchFamily="34" charset="0"/>
                          <a:cs typeface="Arial" panose="020B0604020202020204" pitchFamily="34" charset="0"/>
                        </a:rPr>
                        <a:t>/ </a:t>
                      </a: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Average total assets</a:t>
                      </a:r>
                      <a:endParaRPr lang="vi-VN" sz="12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144000" marR="72000" marT="0"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9256921"/>
                  </a:ext>
                </a:extLst>
              </a:tr>
              <a:tr h="398570">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ROE</a:t>
                      </a:r>
                      <a:endParaRPr lang="en-US" sz="12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endParaRPr>
                    </a:p>
                  </a:txBody>
                  <a:tcPr marL="144000" marR="72000" marT="0"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Profit after</a:t>
                      </a:r>
                      <a:r>
                        <a:rPr lang="en-US" sz="1200" b="0" u="none" strike="noStrike" baseline="0" dirty="0">
                          <a:solidFill>
                            <a:schemeClr val="tx1">
                              <a:lumMod val="75000"/>
                              <a:lumOff val="25000"/>
                            </a:schemeClr>
                          </a:solidFill>
                          <a:effectLst/>
                          <a:latin typeface="SVN-Gilroy Medium" panose="00000600000000000000" pitchFamily="50" charset="0"/>
                          <a:cs typeface="Arial" panose="020B0604020202020204" pitchFamily="34" charset="0"/>
                        </a:rPr>
                        <a:t> tax</a:t>
                      </a: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 Average total equity</a:t>
                      </a:r>
                      <a:endParaRPr lang="en-US" sz="12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endParaRPr>
                    </a:p>
                  </a:txBody>
                  <a:tcPr marL="144000" marR="72000" marT="0"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extLst>
                  <a:ext uri="{0D108BD9-81ED-4DB2-BD59-A6C34878D82A}">
                    <a16:rowId xmlns:a16="http://schemas.microsoft.com/office/drawing/2014/main" val="2120681687"/>
                  </a:ext>
                </a:extLst>
              </a:tr>
              <a:tr h="398570">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NIM</a:t>
                      </a:r>
                      <a:endParaRPr lang="en-US" sz="12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endParaRPr>
                    </a:p>
                  </a:txBody>
                  <a:tcPr marL="144000" marR="72000" marT="0"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Net interest income/ Average profitable assets</a:t>
                      </a:r>
                      <a:endParaRPr lang="en-US" sz="12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endParaRPr>
                    </a:p>
                  </a:txBody>
                  <a:tcPr marL="144000" marR="72000" marT="0"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2373121"/>
                  </a:ext>
                </a:extLst>
              </a:tr>
              <a:tr h="398570">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COF</a:t>
                      </a:r>
                      <a:endParaRPr lang="en-US" sz="12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endParaRPr>
                    </a:p>
                  </a:txBody>
                  <a:tcPr marL="144000" marR="72000" marT="0"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Net interest expense/ Average interest payable debt</a:t>
                      </a:r>
                      <a:endParaRPr lang="en-US" sz="12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endParaRPr>
                    </a:p>
                  </a:txBody>
                  <a:tcPr marL="144000" marR="72000" marT="0"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EDFC"/>
                    </a:solidFill>
                  </a:tcPr>
                </a:tc>
                <a:extLst>
                  <a:ext uri="{0D108BD9-81ED-4DB2-BD59-A6C34878D82A}">
                    <a16:rowId xmlns:a16="http://schemas.microsoft.com/office/drawing/2014/main" val="1757005991"/>
                  </a:ext>
                </a:extLst>
              </a:tr>
              <a:tr h="398570">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CIR</a:t>
                      </a:r>
                      <a:endParaRPr lang="en-US" sz="12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endParaRPr>
                    </a:p>
                  </a:txBody>
                  <a:tcPr marL="144000" marR="72000" marT="0"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200" b="0" u="none" strike="noStrike" dirty="0">
                          <a:solidFill>
                            <a:schemeClr val="tx1">
                              <a:lumMod val="75000"/>
                              <a:lumOff val="25000"/>
                            </a:schemeClr>
                          </a:solidFill>
                          <a:effectLst/>
                          <a:latin typeface="SVN-Gilroy Medium" panose="00000600000000000000" pitchFamily="50" charset="0"/>
                          <a:cs typeface="Arial" panose="020B0604020202020204" pitchFamily="34" charset="0"/>
                        </a:rPr>
                        <a:t>Operating cost/ Total</a:t>
                      </a:r>
                      <a:r>
                        <a:rPr lang="en-US" sz="1200" b="0" u="none" strike="noStrike" baseline="0" dirty="0">
                          <a:solidFill>
                            <a:schemeClr val="tx1">
                              <a:lumMod val="75000"/>
                              <a:lumOff val="25000"/>
                            </a:schemeClr>
                          </a:solidFill>
                          <a:effectLst/>
                          <a:latin typeface="SVN-Gilroy Medium" panose="00000600000000000000" pitchFamily="50" charset="0"/>
                          <a:cs typeface="Arial" panose="020B0604020202020204" pitchFamily="34" charset="0"/>
                        </a:rPr>
                        <a:t> operating income</a:t>
                      </a:r>
                      <a:endParaRPr lang="en-US" sz="1200" b="0" i="0" u="none" strike="noStrike" dirty="0">
                        <a:solidFill>
                          <a:schemeClr val="tx1">
                            <a:lumMod val="75000"/>
                            <a:lumOff val="25000"/>
                          </a:schemeClr>
                        </a:solidFill>
                        <a:effectLst/>
                        <a:latin typeface="SVN-Gilroy Medium" panose="00000600000000000000" pitchFamily="50" charset="0"/>
                        <a:cs typeface="Arial" panose="020B0604020202020204" pitchFamily="34" charset="0"/>
                      </a:endParaRPr>
                    </a:p>
                  </a:txBody>
                  <a:tcPr marL="144000" marR="72000" marT="0"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6465019"/>
                  </a:ext>
                </a:extLst>
              </a:tr>
            </a:tbl>
          </a:graphicData>
        </a:graphic>
      </p:graphicFrame>
      <p:sp>
        <p:nvSpPr>
          <p:cNvPr id="10" name="TextBox 9">
            <a:extLst>
              <a:ext uri="{FF2B5EF4-FFF2-40B4-BE49-F238E27FC236}">
                <a16:creationId xmlns:a16="http://schemas.microsoft.com/office/drawing/2014/main" id="{35536A9B-A0F8-9DA1-744C-D5AED6F3E570}"/>
              </a:ext>
            </a:extLst>
          </p:cNvPr>
          <p:cNvSpPr txBox="1"/>
          <p:nvPr/>
        </p:nvSpPr>
        <p:spPr>
          <a:xfrm>
            <a:off x="1480770" y="1340481"/>
            <a:ext cx="1960655" cy="276999"/>
          </a:xfrm>
          <a:prstGeom prst="rect">
            <a:avLst/>
          </a:prstGeom>
          <a:noFill/>
          <a:ln>
            <a:noFill/>
          </a:ln>
        </p:spPr>
        <p:txBody>
          <a:bodyPr wrap="square">
            <a:spAutoFit/>
          </a:bodyPr>
          <a:lstStyle/>
          <a:p>
            <a:pPr>
              <a:spcBef>
                <a:spcPts val="150"/>
              </a:spcBef>
              <a:spcAft>
                <a:spcPts val="150"/>
              </a:spcAft>
              <a:buClr>
                <a:srgbClr val="0087BE"/>
              </a:buClr>
            </a:pPr>
            <a:r>
              <a:rPr lang="en-US" sz="1200" b="1" dirty="0">
                <a:solidFill>
                  <a:schemeClr val="bg1"/>
                </a:solidFill>
                <a:latin typeface="SVN-Gilroy Medium" panose="00000600000000000000" pitchFamily="50" charset="0"/>
                <a:cs typeface="Arial" panose="020B0604020202020204" pitchFamily="34" charset="0"/>
              </a:rPr>
              <a:t>Financial indicators</a:t>
            </a:r>
          </a:p>
        </p:txBody>
      </p:sp>
      <p:sp>
        <p:nvSpPr>
          <p:cNvPr id="12" name="TextBox 11">
            <a:extLst>
              <a:ext uri="{FF2B5EF4-FFF2-40B4-BE49-F238E27FC236}">
                <a16:creationId xmlns:a16="http://schemas.microsoft.com/office/drawing/2014/main" id="{315D1183-5D20-8A9D-FEAA-6754758EB5A4}"/>
              </a:ext>
            </a:extLst>
          </p:cNvPr>
          <p:cNvSpPr txBox="1"/>
          <p:nvPr/>
        </p:nvSpPr>
        <p:spPr>
          <a:xfrm>
            <a:off x="3936184" y="1340481"/>
            <a:ext cx="1936434" cy="276999"/>
          </a:xfrm>
          <a:prstGeom prst="rect">
            <a:avLst/>
          </a:prstGeom>
          <a:noFill/>
          <a:ln>
            <a:noFill/>
          </a:ln>
        </p:spPr>
        <p:txBody>
          <a:bodyPr wrap="square">
            <a:spAutoFit/>
          </a:bodyPr>
          <a:lstStyle/>
          <a:p>
            <a:pPr>
              <a:spcBef>
                <a:spcPts val="150"/>
              </a:spcBef>
              <a:spcAft>
                <a:spcPts val="150"/>
              </a:spcAft>
              <a:buClr>
                <a:srgbClr val="0087BE"/>
              </a:buClr>
            </a:pPr>
            <a:r>
              <a:rPr lang="en-US" sz="1200" b="1" dirty="0">
                <a:solidFill>
                  <a:schemeClr val="bg1"/>
                </a:solidFill>
                <a:latin typeface="SVN-Gilroy Medium" panose="00000600000000000000" pitchFamily="50" charset="0"/>
                <a:cs typeface="Arial" panose="020B0604020202020204" pitchFamily="34" charset="0"/>
              </a:rPr>
              <a:t>Formula</a:t>
            </a:r>
          </a:p>
        </p:txBody>
      </p:sp>
      <p:cxnSp>
        <p:nvCxnSpPr>
          <p:cNvPr id="30" name="Straight Connector 29">
            <a:extLst>
              <a:ext uri="{FF2B5EF4-FFF2-40B4-BE49-F238E27FC236}">
                <a16:creationId xmlns:a16="http://schemas.microsoft.com/office/drawing/2014/main" id="{9F306AC4-6A80-BD74-E86D-4ACF58D70247}"/>
              </a:ext>
            </a:extLst>
          </p:cNvPr>
          <p:cNvCxnSpPr>
            <a:cxnSpLocks/>
          </p:cNvCxnSpPr>
          <p:nvPr/>
        </p:nvCxnSpPr>
        <p:spPr>
          <a:xfrm>
            <a:off x="1433636" y="2083554"/>
            <a:ext cx="9462845" cy="0"/>
          </a:xfrm>
          <a:prstGeom prst="line">
            <a:avLst/>
          </a:prstGeom>
          <a:ln w="6350">
            <a:gradFill flip="none" rotWithShape="1">
              <a:gsLst>
                <a:gs pos="71000">
                  <a:srgbClr val="CACACA">
                    <a:alpha val="54000"/>
                  </a:srgbClr>
                </a:gs>
                <a:gs pos="0">
                  <a:schemeClr val="bg1">
                    <a:lumMod val="50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306AC4-6A80-BD74-E86D-4ACF58D70247}"/>
              </a:ext>
            </a:extLst>
          </p:cNvPr>
          <p:cNvCxnSpPr>
            <a:cxnSpLocks/>
          </p:cNvCxnSpPr>
          <p:nvPr/>
        </p:nvCxnSpPr>
        <p:spPr>
          <a:xfrm>
            <a:off x="1433636" y="2483604"/>
            <a:ext cx="9462845" cy="0"/>
          </a:xfrm>
          <a:prstGeom prst="line">
            <a:avLst/>
          </a:prstGeom>
          <a:ln w="6350">
            <a:gradFill flip="none" rotWithShape="1">
              <a:gsLst>
                <a:gs pos="71000">
                  <a:srgbClr val="CACACA">
                    <a:alpha val="54000"/>
                  </a:srgbClr>
                </a:gs>
                <a:gs pos="0">
                  <a:schemeClr val="bg1">
                    <a:lumMod val="50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F306AC4-6A80-BD74-E86D-4ACF58D70247}"/>
              </a:ext>
            </a:extLst>
          </p:cNvPr>
          <p:cNvCxnSpPr>
            <a:cxnSpLocks/>
          </p:cNvCxnSpPr>
          <p:nvPr/>
        </p:nvCxnSpPr>
        <p:spPr>
          <a:xfrm>
            <a:off x="1433636" y="2991346"/>
            <a:ext cx="9462845" cy="0"/>
          </a:xfrm>
          <a:prstGeom prst="line">
            <a:avLst/>
          </a:prstGeom>
          <a:ln w="6350">
            <a:gradFill flip="none" rotWithShape="1">
              <a:gsLst>
                <a:gs pos="71000">
                  <a:srgbClr val="CACACA">
                    <a:alpha val="54000"/>
                  </a:srgbClr>
                </a:gs>
                <a:gs pos="0">
                  <a:schemeClr val="bg1">
                    <a:lumMod val="50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F306AC4-6A80-BD74-E86D-4ACF58D70247}"/>
              </a:ext>
            </a:extLst>
          </p:cNvPr>
          <p:cNvCxnSpPr>
            <a:cxnSpLocks/>
          </p:cNvCxnSpPr>
          <p:nvPr/>
        </p:nvCxnSpPr>
        <p:spPr>
          <a:xfrm>
            <a:off x="1433636" y="3391396"/>
            <a:ext cx="9462845" cy="0"/>
          </a:xfrm>
          <a:prstGeom prst="line">
            <a:avLst/>
          </a:prstGeom>
          <a:ln w="6350">
            <a:gradFill flip="none" rotWithShape="1">
              <a:gsLst>
                <a:gs pos="71000">
                  <a:srgbClr val="CACACA">
                    <a:alpha val="54000"/>
                  </a:srgbClr>
                </a:gs>
                <a:gs pos="0">
                  <a:schemeClr val="bg1">
                    <a:lumMod val="50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F306AC4-6A80-BD74-E86D-4ACF58D70247}"/>
              </a:ext>
            </a:extLst>
          </p:cNvPr>
          <p:cNvCxnSpPr>
            <a:cxnSpLocks/>
          </p:cNvCxnSpPr>
          <p:nvPr/>
        </p:nvCxnSpPr>
        <p:spPr>
          <a:xfrm>
            <a:off x="1433636" y="3781921"/>
            <a:ext cx="9462845" cy="0"/>
          </a:xfrm>
          <a:prstGeom prst="line">
            <a:avLst/>
          </a:prstGeom>
          <a:ln w="6350">
            <a:gradFill flip="none" rotWithShape="1">
              <a:gsLst>
                <a:gs pos="71000">
                  <a:srgbClr val="CACACA">
                    <a:alpha val="54000"/>
                  </a:srgbClr>
                </a:gs>
                <a:gs pos="0">
                  <a:schemeClr val="bg1">
                    <a:lumMod val="50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F306AC4-6A80-BD74-E86D-4ACF58D70247}"/>
              </a:ext>
            </a:extLst>
          </p:cNvPr>
          <p:cNvCxnSpPr>
            <a:cxnSpLocks/>
          </p:cNvCxnSpPr>
          <p:nvPr/>
        </p:nvCxnSpPr>
        <p:spPr>
          <a:xfrm>
            <a:off x="1433636" y="4194764"/>
            <a:ext cx="9462845" cy="0"/>
          </a:xfrm>
          <a:prstGeom prst="line">
            <a:avLst/>
          </a:prstGeom>
          <a:ln w="6350">
            <a:gradFill flip="none" rotWithShape="1">
              <a:gsLst>
                <a:gs pos="71000">
                  <a:srgbClr val="CACACA">
                    <a:alpha val="54000"/>
                  </a:srgbClr>
                </a:gs>
                <a:gs pos="0">
                  <a:schemeClr val="bg1">
                    <a:lumMod val="50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F306AC4-6A80-BD74-E86D-4ACF58D70247}"/>
              </a:ext>
            </a:extLst>
          </p:cNvPr>
          <p:cNvCxnSpPr>
            <a:cxnSpLocks/>
          </p:cNvCxnSpPr>
          <p:nvPr/>
        </p:nvCxnSpPr>
        <p:spPr>
          <a:xfrm>
            <a:off x="1433636" y="4586233"/>
            <a:ext cx="9462845" cy="0"/>
          </a:xfrm>
          <a:prstGeom prst="line">
            <a:avLst/>
          </a:prstGeom>
          <a:ln w="6350">
            <a:gradFill flip="none" rotWithShape="1">
              <a:gsLst>
                <a:gs pos="71000">
                  <a:srgbClr val="CACACA">
                    <a:alpha val="54000"/>
                  </a:srgbClr>
                </a:gs>
                <a:gs pos="0">
                  <a:schemeClr val="bg1">
                    <a:lumMod val="50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F306AC4-6A80-BD74-E86D-4ACF58D70247}"/>
              </a:ext>
            </a:extLst>
          </p:cNvPr>
          <p:cNvCxnSpPr>
            <a:cxnSpLocks/>
          </p:cNvCxnSpPr>
          <p:nvPr/>
        </p:nvCxnSpPr>
        <p:spPr>
          <a:xfrm>
            <a:off x="1433636" y="4985339"/>
            <a:ext cx="9462845" cy="0"/>
          </a:xfrm>
          <a:prstGeom prst="line">
            <a:avLst/>
          </a:prstGeom>
          <a:ln w="6350">
            <a:gradFill flip="none" rotWithShape="1">
              <a:gsLst>
                <a:gs pos="71000">
                  <a:srgbClr val="CACACA">
                    <a:alpha val="54000"/>
                  </a:srgbClr>
                </a:gs>
                <a:gs pos="0">
                  <a:schemeClr val="bg1">
                    <a:lumMod val="50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F306AC4-6A80-BD74-E86D-4ACF58D70247}"/>
              </a:ext>
            </a:extLst>
          </p:cNvPr>
          <p:cNvCxnSpPr>
            <a:cxnSpLocks/>
          </p:cNvCxnSpPr>
          <p:nvPr/>
        </p:nvCxnSpPr>
        <p:spPr>
          <a:xfrm>
            <a:off x="1433636" y="5397241"/>
            <a:ext cx="9462845" cy="0"/>
          </a:xfrm>
          <a:prstGeom prst="line">
            <a:avLst/>
          </a:prstGeom>
          <a:ln w="6350">
            <a:gradFill flip="none" rotWithShape="1">
              <a:gsLst>
                <a:gs pos="71000">
                  <a:srgbClr val="CACACA">
                    <a:alpha val="54000"/>
                  </a:srgbClr>
                </a:gs>
                <a:gs pos="0">
                  <a:schemeClr val="bg1">
                    <a:lumMod val="50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0F9D7FB-D8C1-DC2F-9416-FAC9B4DCC2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2132" y="216811"/>
            <a:ext cx="1341434" cy="450721"/>
          </a:xfrm>
          <a:prstGeom prst="rect">
            <a:avLst/>
          </a:prstGeom>
        </p:spPr>
      </p:pic>
      <p:grpSp>
        <p:nvGrpSpPr>
          <p:cNvPr id="4" name="Group 3">
            <a:extLst>
              <a:ext uri="{FF2B5EF4-FFF2-40B4-BE49-F238E27FC236}">
                <a16:creationId xmlns:a16="http://schemas.microsoft.com/office/drawing/2014/main" id="{653EB4B1-561E-6A97-2480-2E676086E663}"/>
              </a:ext>
            </a:extLst>
          </p:cNvPr>
          <p:cNvGrpSpPr/>
          <p:nvPr/>
        </p:nvGrpSpPr>
        <p:grpSpPr>
          <a:xfrm>
            <a:off x="707759" y="373556"/>
            <a:ext cx="370841" cy="359080"/>
            <a:chOff x="10124985" y="4872481"/>
            <a:chExt cx="360680" cy="413653"/>
          </a:xfrm>
        </p:grpSpPr>
        <p:sp>
          <p:nvSpPr>
            <p:cNvPr id="7" name="Freeform: Shape 6">
              <a:extLst>
                <a:ext uri="{FF2B5EF4-FFF2-40B4-BE49-F238E27FC236}">
                  <a16:creationId xmlns:a16="http://schemas.microsoft.com/office/drawing/2014/main" id="{0F5A7F21-66C3-A09C-BC59-9039C2729216}"/>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8" name="Freeform: Shape 7">
              <a:extLst>
                <a:ext uri="{FF2B5EF4-FFF2-40B4-BE49-F238E27FC236}">
                  <a16:creationId xmlns:a16="http://schemas.microsoft.com/office/drawing/2014/main" id="{59AFF243-30E1-49E0-9546-705EB12FCC32}"/>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9" name="Freeform: Shape 8">
              <a:extLst>
                <a:ext uri="{FF2B5EF4-FFF2-40B4-BE49-F238E27FC236}">
                  <a16:creationId xmlns:a16="http://schemas.microsoft.com/office/drawing/2014/main" id="{FC540F4C-9B32-F195-007A-FD281E7552FE}"/>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11" name="Freeform: Shape 10">
              <a:extLst>
                <a:ext uri="{FF2B5EF4-FFF2-40B4-BE49-F238E27FC236}">
                  <a16:creationId xmlns:a16="http://schemas.microsoft.com/office/drawing/2014/main" id="{38387041-5D1B-2C67-7E33-E1063F6C3046}"/>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13" name="Freeform: Shape 12">
              <a:extLst>
                <a:ext uri="{FF2B5EF4-FFF2-40B4-BE49-F238E27FC236}">
                  <a16:creationId xmlns:a16="http://schemas.microsoft.com/office/drawing/2014/main" id="{3FA52210-7A81-6443-C02F-F11F93FA0BE4}"/>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sp>
          <p:nvSpPr>
            <p:cNvPr id="14" name="Freeform: Shape 13">
              <a:extLst>
                <a:ext uri="{FF2B5EF4-FFF2-40B4-BE49-F238E27FC236}">
                  <a16:creationId xmlns:a16="http://schemas.microsoft.com/office/drawing/2014/main" id="{CDD1B233-8E4F-3381-EAF1-69F18F93364E}"/>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tx1"/>
                </a:solidFill>
              </a:endParaRPr>
            </a:p>
          </p:txBody>
        </p:sp>
      </p:grpSp>
      <p:cxnSp>
        <p:nvCxnSpPr>
          <p:cNvPr id="6" name="Straight Connector 5">
            <a:extLst>
              <a:ext uri="{FF2B5EF4-FFF2-40B4-BE49-F238E27FC236}">
                <a16:creationId xmlns:a16="http://schemas.microsoft.com/office/drawing/2014/main" id="{F1719E4A-1653-9526-E486-1438AFE0BE1E}"/>
              </a:ext>
            </a:extLst>
          </p:cNvPr>
          <p:cNvCxnSpPr>
            <a:cxnSpLocks/>
          </p:cNvCxnSpPr>
          <p:nvPr/>
        </p:nvCxnSpPr>
        <p:spPr>
          <a:xfrm>
            <a:off x="9780775" y="6472017"/>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39EF302-E438-F784-D4C4-7EE89210E4AE}"/>
              </a:ext>
            </a:extLst>
          </p:cNvPr>
          <p:cNvCxnSpPr>
            <a:cxnSpLocks/>
          </p:cNvCxnSpPr>
          <p:nvPr/>
        </p:nvCxnSpPr>
        <p:spPr>
          <a:xfrm>
            <a:off x="11329231" y="6471233"/>
            <a:ext cx="381156" cy="0"/>
          </a:xfrm>
          <a:prstGeom prst="line">
            <a:avLst/>
          </a:prstGeom>
          <a:ln w="28575">
            <a:solidFill>
              <a:srgbClr val="005993"/>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48C3E3D-6399-4776-DDEB-57A900422A22}"/>
              </a:ext>
            </a:extLst>
          </p:cNvPr>
          <p:cNvSpPr txBox="1"/>
          <p:nvPr/>
        </p:nvSpPr>
        <p:spPr>
          <a:xfrm>
            <a:off x="1125985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rgbClr val="005993"/>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rPr>
              <a:t>28</a:t>
            </a:r>
            <a:endParaRPr lang="de-DE" sz="600" dirty="0">
              <a:solidFill>
                <a:srgbClr val="005993"/>
              </a:solidFill>
              <a:latin typeface="SVN-Gilroy XBold" panose="00000900000000000000" pitchFamily="50" charset="0"/>
              <a:cs typeface="Arial" panose="020B0604020202020204" pitchFamily="34" charset="0"/>
            </a:endParaRPr>
          </a:p>
        </p:txBody>
      </p:sp>
      <p:cxnSp>
        <p:nvCxnSpPr>
          <p:cNvPr id="19" name="Straight Connector 18">
            <a:extLst>
              <a:ext uri="{FF2B5EF4-FFF2-40B4-BE49-F238E27FC236}">
                <a16:creationId xmlns:a16="http://schemas.microsoft.com/office/drawing/2014/main" id="{840162AD-D08C-FC8B-C30C-0638708CDF45}"/>
              </a:ext>
            </a:extLst>
          </p:cNvPr>
          <p:cNvCxnSpPr>
            <a:cxnSpLocks/>
          </p:cNvCxnSpPr>
          <p:nvPr/>
        </p:nvCxnSpPr>
        <p:spPr>
          <a:xfrm>
            <a:off x="11366912" y="6547920"/>
            <a:ext cx="0" cy="107173"/>
          </a:xfrm>
          <a:prstGeom prst="line">
            <a:avLst/>
          </a:prstGeom>
          <a:ln w="6350">
            <a:solidFill>
              <a:srgbClr val="005993"/>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6077EC24-B87F-CB27-34E8-1FF014639192}"/>
              </a:ext>
            </a:extLst>
          </p:cNvPr>
          <p:cNvSpPr txBox="1"/>
          <p:nvPr/>
        </p:nvSpPr>
        <p:spPr>
          <a:xfrm>
            <a:off x="10607040" y="6509173"/>
            <a:ext cx="802706"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lang="en-US" sz="600" dirty="0">
                <a:solidFill>
                  <a:srgbClr val="005993"/>
                </a:solidFill>
                <a:latin typeface="SVN-Gilroy Heavy" panose="00000A00000000000000" pitchFamily="50" charset="0"/>
                <a:cs typeface="Arial" panose="020B0604020202020204" pitchFamily="34" charset="0"/>
              </a:rPr>
              <a:t>05</a:t>
            </a:r>
            <a:r>
              <a:rPr lang="en-US" sz="600" dirty="0">
                <a:solidFill>
                  <a:srgbClr val="005993"/>
                </a:solidFill>
                <a:latin typeface="SVN-Gilroy Medium" panose="00000600000000000000" pitchFamily="50" charset="0"/>
                <a:cs typeface="Arial" panose="020B0604020202020204" pitchFamily="34" charset="0"/>
              </a:rPr>
              <a:t> – APPENDIX</a:t>
            </a:r>
            <a:endParaRPr lang="de-DE" sz="600" dirty="0">
              <a:solidFill>
                <a:srgbClr val="005993"/>
              </a:solidFill>
              <a:latin typeface="SVN-Gilroy Medium" panose="00000600000000000000" pitchFamily="50" charset="0"/>
              <a:cs typeface="Arial" panose="020B0604020202020204" pitchFamily="34" charset="0"/>
            </a:endParaRPr>
          </a:p>
        </p:txBody>
      </p:sp>
    </p:spTree>
    <p:extLst>
      <p:ext uri="{BB962C8B-B14F-4D97-AF65-F5344CB8AC3E}">
        <p14:creationId xmlns:p14="http://schemas.microsoft.com/office/powerpoint/2010/main" val="228084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04E73AA6-448F-783A-1123-8EF2AA3F8CF6}"/>
              </a:ext>
            </a:extLst>
          </p:cNvPr>
          <p:cNvGrpSpPr/>
          <p:nvPr/>
        </p:nvGrpSpPr>
        <p:grpSpPr>
          <a:xfrm>
            <a:off x="9597608" y="5929215"/>
            <a:ext cx="232297" cy="206790"/>
            <a:chOff x="8186738" y="5083176"/>
            <a:chExt cx="404813" cy="360363"/>
          </a:xfrm>
        </p:grpSpPr>
        <p:sp>
          <p:nvSpPr>
            <p:cNvPr id="64" name="Freeform 2650">
              <a:extLst>
                <a:ext uri="{FF2B5EF4-FFF2-40B4-BE49-F238E27FC236}">
                  <a16:creationId xmlns:a16="http://schemas.microsoft.com/office/drawing/2014/main" id="{A3A25414-E8D2-33DD-7AA9-434DE36F6910}"/>
                </a:ext>
              </a:extLst>
            </p:cNvPr>
            <p:cNvSpPr>
              <a:spLocks/>
            </p:cNvSpPr>
            <p:nvPr/>
          </p:nvSpPr>
          <p:spPr bwMode="auto">
            <a:xfrm>
              <a:off x="8199438" y="5083176"/>
              <a:ext cx="376238" cy="114300"/>
            </a:xfrm>
            <a:custGeom>
              <a:avLst/>
              <a:gdLst>
                <a:gd name="T0" fmla="*/ 119 w 237"/>
                <a:gd name="T1" fmla="*/ 0 h 72"/>
                <a:gd name="T2" fmla="*/ 237 w 237"/>
                <a:gd name="T3" fmla="*/ 70 h 72"/>
                <a:gd name="T4" fmla="*/ 0 w 237"/>
                <a:gd name="T5" fmla="*/ 72 h 72"/>
                <a:gd name="T6" fmla="*/ 119 w 237"/>
                <a:gd name="T7" fmla="*/ 0 h 72"/>
              </a:gdLst>
              <a:ahLst/>
              <a:cxnLst>
                <a:cxn ang="0">
                  <a:pos x="T0" y="T1"/>
                </a:cxn>
                <a:cxn ang="0">
                  <a:pos x="T2" y="T3"/>
                </a:cxn>
                <a:cxn ang="0">
                  <a:pos x="T4" y="T5"/>
                </a:cxn>
                <a:cxn ang="0">
                  <a:pos x="T6" y="T7"/>
                </a:cxn>
              </a:cxnLst>
              <a:rect l="0" t="0" r="r" b="b"/>
              <a:pathLst>
                <a:path w="237" h="72">
                  <a:moveTo>
                    <a:pt x="119" y="0"/>
                  </a:moveTo>
                  <a:lnTo>
                    <a:pt x="237" y="70"/>
                  </a:lnTo>
                  <a:lnTo>
                    <a:pt x="0" y="72"/>
                  </a:lnTo>
                  <a:lnTo>
                    <a:pt x="119" y="0"/>
                  </a:lnTo>
                  <a:close/>
                </a:path>
              </a:pathLst>
            </a:custGeom>
            <a:solidFill>
              <a:srgbClr val="005993"/>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2651">
              <a:extLst>
                <a:ext uri="{FF2B5EF4-FFF2-40B4-BE49-F238E27FC236}">
                  <a16:creationId xmlns:a16="http://schemas.microsoft.com/office/drawing/2014/main" id="{77F3C633-1CB1-20ED-7B54-61E94E02FD82}"/>
                </a:ext>
              </a:extLst>
            </p:cNvPr>
            <p:cNvSpPr>
              <a:spLocks/>
            </p:cNvSpPr>
            <p:nvPr/>
          </p:nvSpPr>
          <p:spPr bwMode="auto">
            <a:xfrm>
              <a:off x="8186738" y="5210176"/>
              <a:ext cx="404813" cy="233363"/>
            </a:xfrm>
            <a:custGeom>
              <a:avLst/>
              <a:gdLst>
                <a:gd name="T0" fmla="*/ 127 w 127"/>
                <a:gd name="T1" fmla="*/ 62 h 73"/>
                <a:gd name="T2" fmla="*/ 127 w 127"/>
                <a:gd name="T3" fmla="*/ 62 h 73"/>
                <a:gd name="T4" fmla="*/ 115 w 127"/>
                <a:gd name="T5" fmla="*/ 73 h 73"/>
                <a:gd name="T6" fmla="*/ 11 w 127"/>
                <a:gd name="T7" fmla="*/ 73 h 73"/>
                <a:gd name="T8" fmla="*/ 0 w 127"/>
                <a:gd name="T9" fmla="*/ 62 h 73"/>
                <a:gd name="T10" fmla="*/ 0 w 127"/>
                <a:gd name="T11" fmla="*/ 2 h 73"/>
                <a:gd name="T12" fmla="*/ 0 w 127"/>
                <a:gd name="T13" fmla="*/ 0 h 73"/>
                <a:gd name="T14" fmla="*/ 60 w 127"/>
                <a:gd name="T15" fmla="*/ 37 h 73"/>
                <a:gd name="T16" fmla="*/ 60 w 127"/>
                <a:gd name="T17" fmla="*/ 37 h 73"/>
                <a:gd name="T18" fmla="*/ 60 w 127"/>
                <a:gd name="T19" fmla="*/ 37 h 73"/>
                <a:gd name="T20" fmla="*/ 62 w 127"/>
                <a:gd name="T21" fmla="*/ 38 h 73"/>
                <a:gd name="T22" fmla="*/ 62 w 127"/>
                <a:gd name="T23" fmla="*/ 38 h 73"/>
                <a:gd name="T24" fmla="*/ 63 w 127"/>
                <a:gd name="T25" fmla="*/ 38 h 73"/>
                <a:gd name="T26" fmla="*/ 63 w 127"/>
                <a:gd name="T27" fmla="*/ 38 h 73"/>
                <a:gd name="T28" fmla="*/ 65 w 127"/>
                <a:gd name="T29" fmla="*/ 38 h 73"/>
                <a:gd name="T30" fmla="*/ 65 w 127"/>
                <a:gd name="T31" fmla="*/ 38 h 73"/>
                <a:gd name="T32" fmla="*/ 66 w 127"/>
                <a:gd name="T33" fmla="*/ 37 h 73"/>
                <a:gd name="T34" fmla="*/ 66 w 127"/>
                <a:gd name="T35" fmla="*/ 37 h 73"/>
                <a:gd name="T36" fmla="*/ 67 w 127"/>
                <a:gd name="T37" fmla="*/ 37 h 73"/>
                <a:gd name="T38" fmla="*/ 126 w 127"/>
                <a:gd name="T39" fmla="*/ 0 h 73"/>
                <a:gd name="T40" fmla="*/ 127 w 127"/>
                <a:gd name="T41" fmla="*/ 2 h 73"/>
                <a:gd name="T42" fmla="*/ 127 w 127"/>
                <a:gd name="T43" fmla="*/ 6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7" h="73">
                  <a:moveTo>
                    <a:pt x="127" y="62"/>
                  </a:moveTo>
                  <a:cubicBezTo>
                    <a:pt x="127" y="62"/>
                    <a:pt x="127" y="62"/>
                    <a:pt x="127" y="62"/>
                  </a:cubicBezTo>
                  <a:cubicBezTo>
                    <a:pt x="127" y="68"/>
                    <a:pt x="121" y="73"/>
                    <a:pt x="115" y="73"/>
                  </a:cubicBezTo>
                  <a:cubicBezTo>
                    <a:pt x="11" y="73"/>
                    <a:pt x="11" y="73"/>
                    <a:pt x="11" y="73"/>
                  </a:cubicBezTo>
                  <a:cubicBezTo>
                    <a:pt x="5" y="73"/>
                    <a:pt x="0" y="68"/>
                    <a:pt x="0" y="62"/>
                  </a:cubicBezTo>
                  <a:cubicBezTo>
                    <a:pt x="0" y="2"/>
                    <a:pt x="0" y="2"/>
                    <a:pt x="0" y="2"/>
                  </a:cubicBezTo>
                  <a:cubicBezTo>
                    <a:pt x="0" y="1"/>
                    <a:pt x="0" y="0"/>
                    <a:pt x="0" y="0"/>
                  </a:cubicBezTo>
                  <a:cubicBezTo>
                    <a:pt x="60" y="37"/>
                    <a:pt x="60" y="37"/>
                    <a:pt x="60" y="37"/>
                  </a:cubicBezTo>
                  <a:cubicBezTo>
                    <a:pt x="60" y="37"/>
                    <a:pt x="60" y="37"/>
                    <a:pt x="60" y="37"/>
                  </a:cubicBezTo>
                  <a:cubicBezTo>
                    <a:pt x="60" y="37"/>
                    <a:pt x="60" y="37"/>
                    <a:pt x="60" y="37"/>
                  </a:cubicBezTo>
                  <a:cubicBezTo>
                    <a:pt x="61" y="37"/>
                    <a:pt x="61" y="38"/>
                    <a:pt x="62" y="38"/>
                  </a:cubicBezTo>
                  <a:cubicBezTo>
                    <a:pt x="62" y="38"/>
                    <a:pt x="62" y="38"/>
                    <a:pt x="62" y="38"/>
                  </a:cubicBezTo>
                  <a:cubicBezTo>
                    <a:pt x="62" y="38"/>
                    <a:pt x="63" y="38"/>
                    <a:pt x="63" y="38"/>
                  </a:cubicBezTo>
                  <a:cubicBezTo>
                    <a:pt x="63" y="38"/>
                    <a:pt x="63" y="38"/>
                    <a:pt x="63" y="38"/>
                  </a:cubicBezTo>
                  <a:cubicBezTo>
                    <a:pt x="64" y="38"/>
                    <a:pt x="64" y="38"/>
                    <a:pt x="65" y="38"/>
                  </a:cubicBezTo>
                  <a:cubicBezTo>
                    <a:pt x="65" y="38"/>
                    <a:pt x="65" y="38"/>
                    <a:pt x="65" y="38"/>
                  </a:cubicBezTo>
                  <a:cubicBezTo>
                    <a:pt x="65" y="38"/>
                    <a:pt x="66" y="37"/>
                    <a:pt x="66" y="37"/>
                  </a:cubicBezTo>
                  <a:cubicBezTo>
                    <a:pt x="66" y="37"/>
                    <a:pt x="66" y="37"/>
                    <a:pt x="66" y="37"/>
                  </a:cubicBezTo>
                  <a:cubicBezTo>
                    <a:pt x="66" y="37"/>
                    <a:pt x="66" y="37"/>
                    <a:pt x="67" y="37"/>
                  </a:cubicBezTo>
                  <a:cubicBezTo>
                    <a:pt x="126" y="0"/>
                    <a:pt x="126" y="0"/>
                    <a:pt x="126" y="0"/>
                  </a:cubicBezTo>
                  <a:cubicBezTo>
                    <a:pt x="127" y="0"/>
                    <a:pt x="127" y="1"/>
                    <a:pt x="127" y="2"/>
                  </a:cubicBezTo>
                  <a:lnTo>
                    <a:pt x="127" y="62"/>
                  </a:lnTo>
                  <a:close/>
                </a:path>
              </a:pathLst>
            </a:custGeom>
            <a:solidFill>
              <a:srgbClr val="005993"/>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Group 65">
            <a:extLst>
              <a:ext uri="{FF2B5EF4-FFF2-40B4-BE49-F238E27FC236}">
                <a16:creationId xmlns:a16="http://schemas.microsoft.com/office/drawing/2014/main" id="{10DCC60E-A5EF-C8AE-F083-6B0725D9B9EC}"/>
              </a:ext>
            </a:extLst>
          </p:cNvPr>
          <p:cNvGrpSpPr/>
          <p:nvPr/>
        </p:nvGrpSpPr>
        <p:grpSpPr>
          <a:xfrm>
            <a:off x="7977548" y="5899575"/>
            <a:ext cx="225604" cy="248451"/>
            <a:chOff x="8193088" y="1946276"/>
            <a:chExt cx="376237" cy="414338"/>
          </a:xfrm>
        </p:grpSpPr>
        <p:sp>
          <p:nvSpPr>
            <p:cNvPr id="67" name="Freeform 2658">
              <a:extLst>
                <a:ext uri="{FF2B5EF4-FFF2-40B4-BE49-F238E27FC236}">
                  <a16:creationId xmlns:a16="http://schemas.microsoft.com/office/drawing/2014/main" id="{2ABFA0C3-C2A7-F31A-64DB-C8BACD4D4A6D}"/>
                </a:ext>
              </a:extLst>
            </p:cNvPr>
            <p:cNvSpPr>
              <a:spLocks/>
            </p:cNvSpPr>
            <p:nvPr/>
          </p:nvSpPr>
          <p:spPr bwMode="auto">
            <a:xfrm>
              <a:off x="8193088" y="1946276"/>
              <a:ext cx="325438" cy="414338"/>
            </a:xfrm>
            <a:custGeom>
              <a:avLst/>
              <a:gdLst>
                <a:gd name="T0" fmla="*/ 102 w 102"/>
                <a:gd name="T1" fmla="*/ 115 h 130"/>
                <a:gd name="T2" fmla="*/ 102 w 102"/>
                <a:gd name="T3" fmla="*/ 122 h 130"/>
                <a:gd name="T4" fmla="*/ 94 w 102"/>
                <a:gd name="T5" fmla="*/ 130 h 130"/>
                <a:gd name="T6" fmla="*/ 16 w 102"/>
                <a:gd name="T7" fmla="*/ 130 h 130"/>
                <a:gd name="T8" fmla="*/ 0 w 102"/>
                <a:gd name="T9" fmla="*/ 115 h 130"/>
                <a:gd name="T10" fmla="*/ 0 w 102"/>
                <a:gd name="T11" fmla="*/ 16 h 130"/>
                <a:gd name="T12" fmla="*/ 16 w 102"/>
                <a:gd name="T13" fmla="*/ 0 h 130"/>
                <a:gd name="T14" fmla="*/ 94 w 102"/>
                <a:gd name="T15" fmla="*/ 0 h 130"/>
                <a:gd name="T16" fmla="*/ 102 w 102"/>
                <a:gd name="T17" fmla="*/ 8 h 130"/>
                <a:gd name="T18" fmla="*/ 102 w 102"/>
                <a:gd name="T19" fmla="*/ 1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30">
                  <a:moveTo>
                    <a:pt x="102" y="115"/>
                  </a:moveTo>
                  <a:cubicBezTo>
                    <a:pt x="102" y="122"/>
                    <a:pt x="102" y="122"/>
                    <a:pt x="102" y="122"/>
                  </a:cubicBezTo>
                  <a:cubicBezTo>
                    <a:pt x="102" y="127"/>
                    <a:pt x="99" y="130"/>
                    <a:pt x="94" y="130"/>
                  </a:cubicBezTo>
                  <a:cubicBezTo>
                    <a:pt x="16" y="130"/>
                    <a:pt x="16" y="130"/>
                    <a:pt x="16" y="130"/>
                  </a:cubicBezTo>
                  <a:cubicBezTo>
                    <a:pt x="7" y="130"/>
                    <a:pt x="0" y="123"/>
                    <a:pt x="0" y="115"/>
                  </a:cubicBezTo>
                  <a:cubicBezTo>
                    <a:pt x="0" y="16"/>
                    <a:pt x="0" y="16"/>
                    <a:pt x="0" y="16"/>
                  </a:cubicBezTo>
                  <a:cubicBezTo>
                    <a:pt x="0" y="7"/>
                    <a:pt x="7" y="0"/>
                    <a:pt x="16" y="0"/>
                  </a:cubicBezTo>
                  <a:cubicBezTo>
                    <a:pt x="94" y="0"/>
                    <a:pt x="94" y="0"/>
                    <a:pt x="94" y="0"/>
                  </a:cubicBezTo>
                  <a:cubicBezTo>
                    <a:pt x="99" y="0"/>
                    <a:pt x="102" y="4"/>
                    <a:pt x="102" y="8"/>
                  </a:cubicBezTo>
                  <a:lnTo>
                    <a:pt x="102" y="115"/>
                  </a:lnTo>
                  <a:close/>
                </a:path>
              </a:pathLst>
            </a:custGeom>
            <a:solidFill>
              <a:srgbClr val="005993"/>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2659">
              <a:extLst>
                <a:ext uri="{FF2B5EF4-FFF2-40B4-BE49-F238E27FC236}">
                  <a16:creationId xmlns:a16="http://schemas.microsoft.com/office/drawing/2014/main" id="{86E3C388-39DB-9779-B38F-75822E9310A0}"/>
                </a:ext>
              </a:extLst>
            </p:cNvPr>
            <p:cNvSpPr>
              <a:spLocks/>
            </p:cNvSpPr>
            <p:nvPr/>
          </p:nvSpPr>
          <p:spPr bwMode="auto">
            <a:xfrm>
              <a:off x="8537575" y="1946276"/>
              <a:ext cx="31750" cy="414338"/>
            </a:xfrm>
            <a:custGeom>
              <a:avLst/>
              <a:gdLst>
                <a:gd name="T0" fmla="*/ 10 w 10"/>
                <a:gd name="T1" fmla="*/ 16 h 130"/>
                <a:gd name="T2" fmla="*/ 10 w 10"/>
                <a:gd name="T3" fmla="*/ 122 h 130"/>
                <a:gd name="T4" fmla="*/ 2 w 10"/>
                <a:gd name="T5" fmla="*/ 130 h 130"/>
                <a:gd name="T6" fmla="*/ 0 w 10"/>
                <a:gd name="T7" fmla="*/ 130 h 130"/>
                <a:gd name="T8" fmla="*/ 2 w 10"/>
                <a:gd name="T9" fmla="*/ 122 h 130"/>
                <a:gd name="T10" fmla="*/ 2 w 10"/>
                <a:gd name="T11" fmla="*/ 8 h 130"/>
                <a:gd name="T12" fmla="*/ 0 w 10"/>
                <a:gd name="T13" fmla="*/ 0 h 130"/>
                <a:gd name="T14" fmla="*/ 2 w 10"/>
                <a:gd name="T15" fmla="*/ 0 h 130"/>
                <a:gd name="T16" fmla="*/ 10 w 10"/>
                <a:gd name="T17" fmla="*/ 8 h 130"/>
                <a:gd name="T18" fmla="*/ 10 w 10"/>
                <a:gd name="T19" fmla="*/ 1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30">
                  <a:moveTo>
                    <a:pt x="10" y="16"/>
                  </a:moveTo>
                  <a:cubicBezTo>
                    <a:pt x="10" y="122"/>
                    <a:pt x="10" y="122"/>
                    <a:pt x="10" y="122"/>
                  </a:cubicBezTo>
                  <a:cubicBezTo>
                    <a:pt x="10" y="127"/>
                    <a:pt x="6" y="130"/>
                    <a:pt x="2" y="130"/>
                  </a:cubicBezTo>
                  <a:cubicBezTo>
                    <a:pt x="0" y="130"/>
                    <a:pt x="0" y="130"/>
                    <a:pt x="0" y="130"/>
                  </a:cubicBezTo>
                  <a:cubicBezTo>
                    <a:pt x="1" y="128"/>
                    <a:pt x="2" y="125"/>
                    <a:pt x="2" y="122"/>
                  </a:cubicBezTo>
                  <a:cubicBezTo>
                    <a:pt x="2" y="8"/>
                    <a:pt x="2" y="8"/>
                    <a:pt x="2" y="8"/>
                  </a:cubicBezTo>
                  <a:cubicBezTo>
                    <a:pt x="2" y="5"/>
                    <a:pt x="1" y="3"/>
                    <a:pt x="0" y="0"/>
                  </a:cubicBezTo>
                  <a:cubicBezTo>
                    <a:pt x="2" y="0"/>
                    <a:pt x="2" y="0"/>
                    <a:pt x="2" y="0"/>
                  </a:cubicBezTo>
                  <a:cubicBezTo>
                    <a:pt x="6" y="0"/>
                    <a:pt x="10" y="4"/>
                    <a:pt x="10" y="8"/>
                  </a:cubicBezTo>
                  <a:lnTo>
                    <a:pt x="10" y="16"/>
                  </a:lnTo>
                  <a:close/>
                </a:path>
              </a:pathLst>
            </a:custGeom>
            <a:solidFill>
              <a:srgbClr val="005993"/>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Line 2660">
              <a:extLst>
                <a:ext uri="{FF2B5EF4-FFF2-40B4-BE49-F238E27FC236}">
                  <a16:creationId xmlns:a16="http://schemas.microsoft.com/office/drawing/2014/main" id="{B11E2001-A355-CFB8-2BE2-561B3095B4AD}"/>
                </a:ext>
              </a:extLst>
            </p:cNvPr>
            <p:cNvSpPr>
              <a:spLocks noChangeShapeType="1"/>
            </p:cNvSpPr>
            <p:nvPr/>
          </p:nvSpPr>
          <p:spPr bwMode="auto">
            <a:xfrm>
              <a:off x="8569325" y="1997076"/>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Line 2661">
              <a:extLst>
                <a:ext uri="{FF2B5EF4-FFF2-40B4-BE49-F238E27FC236}">
                  <a16:creationId xmlns:a16="http://schemas.microsoft.com/office/drawing/2014/main" id="{67DE7FF6-4BAD-5612-E7A5-8ED51C4F60A9}"/>
                </a:ext>
              </a:extLst>
            </p:cNvPr>
            <p:cNvSpPr>
              <a:spLocks noChangeShapeType="1"/>
            </p:cNvSpPr>
            <p:nvPr/>
          </p:nvSpPr>
          <p:spPr bwMode="auto">
            <a:xfrm>
              <a:off x="8569325" y="1997076"/>
              <a:ext cx="0" cy="0"/>
            </a:xfrm>
            <a:prstGeom prst="line">
              <a:avLst/>
            </a:prstGeom>
            <a:noFill/>
            <a:ln w="12700"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2662">
              <a:extLst>
                <a:ext uri="{FF2B5EF4-FFF2-40B4-BE49-F238E27FC236}">
                  <a16:creationId xmlns:a16="http://schemas.microsoft.com/office/drawing/2014/main" id="{A78283B1-5EC3-2741-F912-0A9403BDD1BE}"/>
                </a:ext>
              </a:extLst>
            </p:cNvPr>
            <p:cNvSpPr>
              <a:spLocks noEditPoints="1"/>
            </p:cNvSpPr>
            <p:nvPr/>
          </p:nvSpPr>
          <p:spPr bwMode="auto">
            <a:xfrm>
              <a:off x="8237538" y="2032001"/>
              <a:ext cx="242888" cy="242888"/>
            </a:xfrm>
            <a:custGeom>
              <a:avLst/>
              <a:gdLst>
                <a:gd name="T0" fmla="*/ 62 w 76"/>
                <a:gd name="T1" fmla="*/ 49 h 76"/>
                <a:gd name="T2" fmla="*/ 55 w 76"/>
                <a:gd name="T3" fmla="*/ 47 h 76"/>
                <a:gd name="T4" fmla="*/ 48 w 76"/>
                <a:gd name="T5" fmla="*/ 54 h 76"/>
                <a:gd name="T6" fmla="*/ 36 w 76"/>
                <a:gd name="T7" fmla="*/ 47 h 76"/>
                <a:gd name="T8" fmla="*/ 23 w 76"/>
                <a:gd name="T9" fmla="*/ 31 h 76"/>
                <a:gd name="T10" fmla="*/ 21 w 76"/>
                <a:gd name="T11" fmla="*/ 28 h 76"/>
                <a:gd name="T12" fmla="*/ 28 w 76"/>
                <a:gd name="T13" fmla="*/ 20 h 76"/>
                <a:gd name="T14" fmla="*/ 27 w 76"/>
                <a:gd name="T15" fmla="*/ 14 h 76"/>
                <a:gd name="T16" fmla="*/ 15 w 76"/>
                <a:gd name="T17" fmla="*/ 2 h 76"/>
                <a:gd name="T18" fmla="*/ 10 w 76"/>
                <a:gd name="T19" fmla="*/ 1 h 76"/>
                <a:gd name="T20" fmla="*/ 0 w 76"/>
                <a:gd name="T21" fmla="*/ 20 h 76"/>
                <a:gd name="T22" fmla="*/ 19 w 76"/>
                <a:gd name="T23" fmla="*/ 54 h 76"/>
                <a:gd name="T24" fmla="*/ 56 w 76"/>
                <a:gd name="T25" fmla="*/ 76 h 76"/>
                <a:gd name="T26" fmla="*/ 74 w 76"/>
                <a:gd name="T27" fmla="*/ 66 h 76"/>
                <a:gd name="T28" fmla="*/ 74 w 76"/>
                <a:gd name="T29" fmla="*/ 61 h 76"/>
                <a:gd name="T30" fmla="*/ 62 w 76"/>
                <a:gd name="T31" fmla="*/ 49 h 76"/>
                <a:gd name="T32" fmla="*/ 62 w 76"/>
                <a:gd name="T33" fmla="*/ 49 h 76"/>
                <a:gd name="T34" fmla="*/ 62 w 76"/>
                <a:gd name="T35"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76">
                  <a:moveTo>
                    <a:pt x="62" y="49"/>
                  </a:moveTo>
                  <a:cubicBezTo>
                    <a:pt x="62" y="49"/>
                    <a:pt x="59" y="45"/>
                    <a:pt x="55" y="47"/>
                  </a:cubicBezTo>
                  <a:cubicBezTo>
                    <a:pt x="53" y="49"/>
                    <a:pt x="49" y="53"/>
                    <a:pt x="48" y="54"/>
                  </a:cubicBezTo>
                  <a:cubicBezTo>
                    <a:pt x="48" y="54"/>
                    <a:pt x="40" y="50"/>
                    <a:pt x="36" y="47"/>
                  </a:cubicBezTo>
                  <a:cubicBezTo>
                    <a:pt x="29" y="42"/>
                    <a:pt x="25" y="35"/>
                    <a:pt x="23" y="31"/>
                  </a:cubicBezTo>
                  <a:cubicBezTo>
                    <a:pt x="21" y="28"/>
                    <a:pt x="21" y="28"/>
                    <a:pt x="21" y="28"/>
                  </a:cubicBezTo>
                  <a:cubicBezTo>
                    <a:pt x="22" y="28"/>
                    <a:pt x="26" y="23"/>
                    <a:pt x="28" y="20"/>
                  </a:cubicBezTo>
                  <a:cubicBezTo>
                    <a:pt x="31" y="17"/>
                    <a:pt x="27" y="14"/>
                    <a:pt x="27" y="14"/>
                  </a:cubicBezTo>
                  <a:cubicBezTo>
                    <a:pt x="27" y="14"/>
                    <a:pt x="17" y="4"/>
                    <a:pt x="15" y="2"/>
                  </a:cubicBezTo>
                  <a:cubicBezTo>
                    <a:pt x="13" y="0"/>
                    <a:pt x="10" y="1"/>
                    <a:pt x="10" y="1"/>
                  </a:cubicBezTo>
                  <a:cubicBezTo>
                    <a:pt x="5" y="4"/>
                    <a:pt x="0" y="7"/>
                    <a:pt x="0" y="20"/>
                  </a:cubicBezTo>
                  <a:cubicBezTo>
                    <a:pt x="0" y="32"/>
                    <a:pt x="9" y="44"/>
                    <a:pt x="19" y="54"/>
                  </a:cubicBezTo>
                  <a:cubicBezTo>
                    <a:pt x="29" y="65"/>
                    <a:pt x="43" y="76"/>
                    <a:pt x="56" y="76"/>
                  </a:cubicBezTo>
                  <a:cubicBezTo>
                    <a:pt x="69" y="75"/>
                    <a:pt x="71" y="70"/>
                    <a:pt x="74" y="66"/>
                  </a:cubicBezTo>
                  <a:cubicBezTo>
                    <a:pt x="74" y="66"/>
                    <a:pt x="76" y="63"/>
                    <a:pt x="74" y="61"/>
                  </a:cubicBezTo>
                  <a:cubicBezTo>
                    <a:pt x="72" y="59"/>
                    <a:pt x="62" y="49"/>
                    <a:pt x="62" y="49"/>
                  </a:cubicBezTo>
                  <a:close/>
                  <a:moveTo>
                    <a:pt x="62" y="49"/>
                  </a:moveTo>
                  <a:cubicBezTo>
                    <a:pt x="62" y="49"/>
                    <a:pt x="62" y="49"/>
                    <a:pt x="62" y="49"/>
                  </a:cubicBezTo>
                </a:path>
              </a:pathLst>
            </a:custGeom>
            <a:solidFill>
              <a:schemeClr val="bg1"/>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2663">
              <a:extLst>
                <a:ext uri="{FF2B5EF4-FFF2-40B4-BE49-F238E27FC236}">
                  <a16:creationId xmlns:a16="http://schemas.microsoft.com/office/drawing/2014/main" id="{37448269-5678-6921-DF3B-260BED026DA4}"/>
                </a:ext>
              </a:extLst>
            </p:cNvPr>
            <p:cNvSpPr>
              <a:spLocks noEditPoints="1"/>
            </p:cNvSpPr>
            <p:nvPr/>
          </p:nvSpPr>
          <p:spPr bwMode="auto">
            <a:xfrm>
              <a:off x="8237538" y="2032001"/>
              <a:ext cx="242888" cy="242888"/>
            </a:xfrm>
            <a:custGeom>
              <a:avLst/>
              <a:gdLst>
                <a:gd name="T0" fmla="*/ 62 w 76"/>
                <a:gd name="T1" fmla="*/ 49 h 76"/>
                <a:gd name="T2" fmla="*/ 55 w 76"/>
                <a:gd name="T3" fmla="*/ 47 h 76"/>
                <a:gd name="T4" fmla="*/ 48 w 76"/>
                <a:gd name="T5" fmla="*/ 54 h 76"/>
                <a:gd name="T6" fmla="*/ 36 w 76"/>
                <a:gd name="T7" fmla="*/ 47 h 76"/>
                <a:gd name="T8" fmla="*/ 23 w 76"/>
                <a:gd name="T9" fmla="*/ 31 h 76"/>
                <a:gd name="T10" fmla="*/ 21 w 76"/>
                <a:gd name="T11" fmla="*/ 28 h 76"/>
                <a:gd name="T12" fmla="*/ 28 w 76"/>
                <a:gd name="T13" fmla="*/ 20 h 76"/>
                <a:gd name="T14" fmla="*/ 27 w 76"/>
                <a:gd name="T15" fmla="*/ 14 h 76"/>
                <a:gd name="T16" fmla="*/ 15 w 76"/>
                <a:gd name="T17" fmla="*/ 2 h 76"/>
                <a:gd name="T18" fmla="*/ 10 w 76"/>
                <a:gd name="T19" fmla="*/ 1 h 76"/>
                <a:gd name="T20" fmla="*/ 0 w 76"/>
                <a:gd name="T21" fmla="*/ 20 h 76"/>
                <a:gd name="T22" fmla="*/ 19 w 76"/>
                <a:gd name="T23" fmla="*/ 54 h 76"/>
                <a:gd name="T24" fmla="*/ 56 w 76"/>
                <a:gd name="T25" fmla="*/ 76 h 76"/>
                <a:gd name="T26" fmla="*/ 74 w 76"/>
                <a:gd name="T27" fmla="*/ 66 h 76"/>
                <a:gd name="T28" fmla="*/ 74 w 76"/>
                <a:gd name="T29" fmla="*/ 61 h 76"/>
                <a:gd name="T30" fmla="*/ 62 w 76"/>
                <a:gd name="T31" fmla="*/ 49 h 76"/>
                <a:gd name="T32" fmla="*/ 62 w 76"/>
                <a:gd name="T33" fmla="*/ 49 h 76"/>
                <a:gd name="T34" fmla="*/ 62 w 76"/>
                <a:gd name="T35"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76">
                  <a:moveTo>
                    <a:pt x="62" y="49"/>
                  </a:moveTo>
                  <a:cubicBezTo>
                    <a:pt x="62" y="49"/>
                    <a:pt x="59" y="45"/>
                    <a:pt x="55" y="47"/>
                  </a:cubicBezTo>
                  <a:cubicBezTo>
                    <a:pt x="53" y="49"/>
                    <a:pt x="49" y="53"/>
                    <a:pt x="48" y="54"/>
                  </a:cubicBezTo>
                  <a:cubicBezTo>
                    <a:pt x="48" y="54"/>
                    <a:pt x="40" y="50"/>
                    <a:pt x="36" y="47"/>
                  </a:cubicBezTo>
                  <a:cubicBezTo>
                    <a:pt x="29" y="42"/>
                    <a:pt x="25" y="35"/>
                    <a:pt x="23" y="31"/>
                  </a:cubicBezTo>
                  <a:cubicBezTo>
                    <a:pt x="21" y="28"/>
                    <a:pt x="21" y="28"/>
                    <a:pt x="21" y="28"/>
                  </a:cubicBezTo>
                  <a:cubicBezTo>
                    <a:pt x="22" y="28"/>
                    <a:pt x="26" y="23"/>
                    <a:pt x="28" y="20"/>
                  </a:cubicBezTo>
                  <a:cubicBezTo>
                    <a:pt x="31" y="17"/>
                    <a:pt x="27" y="14"/>
                    <a:pt x="27" y="14"/>
                  </a:cubicBezTo>
                  <a:cubicBezTo>
                    <a:pt x="27" y="14"/>
                    <a:pt x="17" y="4"/>
                    <a:pt x="15" y="2"/>
                  </a:cubicBezTo>
                  <a:cubicBezTo>
                    <a:pt x="13" y="0"/>
                    <a:pt x="10" y="1"/>
                    <a:pt x="10" y="1"/>
                  </a:cubicBezTo>
                  <a:cubicBezTo>
                    <a:pt x="5" y="4"/>
                    <a:pt x="0" y="7"/>
                    <a:pt x="0" y="20"/>
                  </a:cubicBezTo>
                  <a:cubicBezTo>
                    <a:pt x="0" y="32"/>
                    <a:pt x="9" y="44"/>
                    <a:pt x="19" y="54"/>
                  </a:cubicBezTo>
                  <a:cubicBezTo>
                    <a:pt x="29" y="65"/>
                    <a:pt x="43" y="76"/>
                    <a:pt x="56" y="76"/>
                  </a:cubicBezTo>
                  <a:cubicBezTo>
                    <a:pt x="69" y="75"/>
                    <a:pt x="71" y="70"/>
                    <a:pt x="74" y="66"/>
                  </a:cubicBezTo>
                  <a:cubicBezTo>
                    <a:pt x="74" y="66"/>
                    <a:pt x="76" y="63"/>
                    <a:pt x="74" y="61"/>
                  </a:cubicBezTo>
                  <a:cubicBezTo>
                    <a:pt x="72" y="59"/>
                    <a:pt x="62" y="49"/>
                    <a:pt x="62" y="49"/>
                  </a:cubicBezTo>
                  <a:close/>
                  <a:moveTo>
                    <a:pt x="62" y="49"/>
                  </a:moveTo>
                  <a:cubicBezTo>
                    <a:pt x="62" y="49"/>
                    <a:pt x="62" y="49"/>
                    <a:pt x="62" y="49"/>
                  </a:cubicBezTo>
                </a:path>
              </a:pathLst>
            </a:custGeom>
            <a:solidFill>
              <a:schemeClr val="bg1"/>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FC621EDD-42C5-9CA9-A243-6D20EF160EE5}"/>
              </a:ext>
            </a:extLst>
          </p:cNvPr>
          <p:cNvGrpSpPr/>
          <p:nvPr/>
        </p:nvGrpSpPr>
        <p:grpSpPr>
          <a:xfrm>
            <a:off x="4295172" y="5908385"/>
            <a:ext cx="168719" cy="248451"/>
            <a:chOff x="8186738" y="2655888"/>
            <a:chExt cx="376238" cy="554038"/>
          </a:xfrm>
        </p:grpSpPr>
        <p:sp>
          <p:nvSpPr>
            <p:cNvPr id="74" name="Freeform 2675">
              <a:extLst>
                <a:ext uri="{FF2B5EF4-FFF2-40B4-BE49-F238E27FC236}">
                  <a16:creationId xmlns:a16="http://schemas.microsoft.com/office/drawing/2014/main" id="{A060F904-07E0-EF8F-1663-F7A32E51D317}"/>
                </a:ext>
              </a:extLst>
            </p:cNvPr>
            <p:cNvSpPr>
              <a:spLocks/>
            </p:cNvSpPr>
            <p:nvPr/>
          </p:nvSpPr>
          <p:spPr bwMode="auto">
            <a:xfrm>
              <a:off x="8218488" y="2655888"/>
              <a:ext cx="312738" cy="407988"/>
            </a:xfrm>
            <a:custGeom>
              <a:avLst/>
              <a:gdLst>
                <a:gd name="T0" fmla="*/ 48 w 98"/>
                <a:gd name="T1" fmla="*/ 0 h 128"/>
                <a:gd name="T2" fmla="*/ 49 w 98"/>
                <a:gd name="T3" fmla="*/ 0 h 128"/>
                <a:gd name="T4" fmla="*/ 49 w 98"/>
                <a:gd name="T5" fmla="*/ 0 h 128"/>
                <a:gd name="T6" fmla="*/ 98 w 98"/>
                <a:gd name="T7" fmla="*/ 50 h 128"/>
                <a:gd name="T8" fmla="*/ 49 w 98"/>
                <a:gd name="T9" fmla="*/ 128 h 128"/>
                <a:gd name="T10" fmla="*/ 46 w 98"/>
                <a:gd name="T11" fmla="*/ 125 h 128"/>
                <a:gd name="T12" fmla="*/ 46 w 98"/>
                <a:gd name="T13" fmla="*/ 125 h 128"/>
                <a:gd name="T14" fmla="*/ 0 w 98"/>
                <a:gd name="T15" fmla="*/ 50 h 128"/>
                <a:gd name="T16" fmla="*/ 48 w 98"/>
                <a:gd name="T1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128">
                  <a:moveTo>
                    <a:pt x="48" y="0"/>
                  </a:moveTo>
                  <a:cubicBezTo>
                    <a:pt x="48" y="0"/>
                    <a:pt x="49" y="0"/>
                    <a:pt x="49" y="0"/>
                  </a:cubicBezTo>
                  <a:cubicBezTo>
                    <a:pt x="49" y="0"/>
                    <a:pt x="49" y="0"/>
                    <a:pt x="49" y="0"/>
                  </a:cubicBezTo>
                  <a:cubicBezTo>
                    <a:pt x="76" y="1"/>
                    <a:pt x="98" y="23"/>
                    <a:pt x="98" y="50"/>
                  </a:cubicBezTo>
                  <a:cubicBezTo>
                    <a:pt x="98" y="82"/>
                    <a:pt x="63" y="116"/>
                    <a:pt x="49" y="128"/>
                  </a:cubicBezTo>
                  <a:cubicBezTo>
                    <a:pt x="48" y="127"/>
                    <a:pt x="47" y="126"/>
                    <a:pt x="46" y="125"/>
                  </a:cubicBezTo>
                  <a:cubicBezTo>
                    <a:pt x="46" y="125"/>
                    <a:pt x="46" y="125"/>
                    <a:pt x="46" y="125"/>
                  </a:cubicBezTo>
                  <a:cubicBezTo>
                    <a:pt x="30" y="111"/>
                    <a:pt x="0" y="80"/>
                    <a:pt x="0" y="50"/>
                  </a:cubicBezTo>
                  <a:cubicBezTo>
                    <a:pt x="0" y="23"/>
                    <a:pt x="22" y="1"/>
                    <a:pt x="48" y="0"/>
                  </a:cubicBezTo>
                  <a:close/>
                </a:path>
              </a:pathLst>
            </a:custGeom>
            <a:solidFill>
              <a:srgbClr val="005993"/>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2676">
              <a:extLst>
                <a:ext uri="{FF2B5EF4-FFF2-40B4-BE49-F238E27FC236}">
                  <a16:creationId xmlns:a16="http://schemas.microsoft.com/office/drawing/2014/main" id="{3004F6F7-6FD8-BAFC-8DEF-ADB46DA5CDCF}"/>
                </a:ext>
              </a:extLst>
            </p:cNvPr>
            <p:cNvSpPr>
              <a:spLocks/>
            </p:cNvSpPr>
            <p:nvPr/>
          </p:nvSpPr>
          <p:spPr bwMode="auto">
            <a:xfrm>
              <a:off x="8186738" y="3060701"/>
              <a:ext cx="376238" cy="149225"/>
            </a:xfrm>
            <a:custGeom>
              <a:avLst/>
              <a:gdLst>
                <a:gd name="T0" fmla="*/ 59 w 118"/>
                <a:gd name="T1" fmla="*/ 47 h 47"/>
                <a:gd name="T2" fmla="*/ 0 w 118"/>
                <a:gd name="T3" fmla="*/ 22 h 47"/>
                <a:gd name="T4" fmla="*/ 34 w 118"/>
                <a:gd name="T5" fmla="*/ 0 h 47"/>
                <a:gd name="T6" fmla="*/ 44 w 118"/>
                <a:gd name="T7" fmla="*/ 10 h 47"/>
                <a:gd name="T8" fmla="*/ 11 w 118"/>
                <a:gd name="T9" fmla="*/ 22 h 47"/>
                <a:gd name="T10" fmla="*/ 59 w 118"/>
                <a:gd name="T11" fmla="*/ 36 h 47"/>
                <a:gd name="T12" fmla="*/ 107 w 118"/>
                <a:gd name="T13" fmla="*/ 22 h 47"/>
                <a:gd name="T14" fmla="*/ 74 w 118"/>
                <a:gd name="T15" fmla="*/ 10 h 47"/>
                <a:gd name="T16" fmla="*/ 84 w 118"/>
                <a:gd name="T17" fmla="*/ 0 h 47"/>
                <a:gd name="T18" fmla="*/ 118 w 118"/>
                <a:gd name="T19" fmla="*/ 22 h 47"/>
                <a:gd name="T20" fmla="*/ 59 w 118"/>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47">
                  <a:moveTo>
                    <a:pt x="59" y="47"/>
                  </a:moveTo>
                  <a:cubicBezTo>
                    <a:pt x="30" y="47"/>
                    <a:pt x="0" y="38"/>
                    <a:pt x="0" y="22"/>
                  </a:cubicBezTo>
                  <a:cubicBezTo>
                    <a:pt x="0" y="11"/>
                    <a:pt x="15" y="4"/>
                    <a:pt x="34" y="0"/>
                  </a:cubicBezTo>
                  <a:cubicBezTo>
                    <a:pt x="37" y="4"/>
                    <a:pt x="41" y="7"/>
                    <a:pt x="44" y="10"/>
                  </a:cubicBezTo>
                  <a:cubicBezTo>
                    <a:pt x="23" y="12"/>
                    <a:pt x="11" y="18"/>
                    <a:pt x="11" y="22"/>
                  </a:cubicBezTo>
                  <a:cubicBezTo>
                    <a:pt x="11" y="27"/>
                    <a:pt x="30" y="36"/>
                    <a:pt x="59" y="36"/>
                  </a:cubicBezTo>
                  <a:cubicBezTo>
                    <a:pt x="89" y="36"/>
                    <a:pt x="107" y="27"/>
                    <a:pt x="107" y="22"/>
                  </a:cubicBezTo>
                  <a:cubicBezTo>
                    <a:pt x="107" y="18"/>
                    <a:pt x="95" y="12"/>
                    <a:pt x="74" y="10"/>
                  </a:cubicBezTo>
                  <a:cubicBezTo>
                    <a:pt x="77" y="7"/>
                    <a:pt x="80" y="4"/>
                    <a:pt x="84" y="0"/>
                  </a:cubicBezTo>
                  <a:cubicBezTo>
                    <a:pt x="103" y="3"/>
                    <a:pt x="118" y="11"/>
                    <a:pt x="118" y="22"/>
                  </a:cubicBezTo>
                  <a:cubicBezTo>
                    <a:pt x="118" y="38"/>
                    <a:pt x="89" y="47"/>
                    <a:pt x="59" y="47"/>
                  </a:cubicBezTo>
                  <a:close/>
                </a:path>
              </a:pathLst>
            </a:custGeom>
            <a:solidFill>
              <a:srgbClr val="005993"/>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2674">
              <a:extLst>
                <a:ext uri="{FF2B5EF4-FFF2-40B4-BE49-F238E27FC236}">
                  <a16:creationId xmlns:a16="http://schemas.microsoft.com/office/drawing/2014/main" id="{7C86254F-92EB-96EB-4132-313D2DF25410}"/>
                </a:ext>
              </a:extLst>
            </p:cNvPr>
            <p:cNvSpPr>
              <a:spLocks noEditPoints="1"/>
            </p:cNvSpPr>
            <p:nvPr/>
          </p:nvSpPr>
          <p:spPr bwMode="auto">
            <a:xfrm>
              <a:off x="8293100" y="2716213"/>
              <a:ext cx="165100" cy="161925"/>
            </a:xfrm>
            <a:custGeom>
              <a:avLst/>
              <a:gdLst>
                <a:gd name="T0" fmla="*/ 52 w 52"/>
                <a:gd name="T1" fmla="*/ 26 h 51"/>
                <a:gd name="T2" fmla="*/ 26 w 52"/>
                <a:gd name="T3" fmla="*/ 51 h 51"/>
                <a:gd name="T4" fmla="*/ 0 w 52"/>
                <a:gd name="T5" fmla="*/ 26 h 51"/>
                <a:gd name="T6" fmla="*/ 26 w 52"/>
                <a:gd name="T7" fmla="*/ 0 h 51"/>
                <a:gd name="T8" fmla="*/ 52 w 52"/>
                <a:gd name="T9" fmla="*/ 26 h 51"/>
                <a:gd name="T10" fmla="*/ 52 w 52"/>
                <a:gd name="T11" fmla="*/ 26 h 51"/>
                <a:gd name="T12" fmla="*/ 52 w 52"/>
                <a:gd name="T13" fmla="*/ 26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26"/>
                  </a:moveTo>
                  <a:cubicBezTo>
                    <a:pt x="52" y="40"/>
                    <a:pt x="40" y="51"/>
                    <a:pt x="26" y="51"/>
                  </a:cubicBezTo>
                  <a:cubicBezTo>
                    <a:pt x="12" y="51"/>
                    <a:pt x="0" y="40"/>
                    <a:pt x="0" y="26"/>
                  </a:cubicBezTo>
                  <a:cubicBezTo>
                    <a:pt x="0" y="12"/>
                    <a:pt x="12" y="0"/>
                    <a:pt x="26" y="0"/>
                  </a:cubicBezTo>
                  <a:cubicBezTo>
                    <a:pt x="40" y="0"/>
                    <a:pt x="52" y="12"/>
                    <a:pt x="52" y="26"/>
                  </a:cubicBezTo>
                  <a:close/>
                  <a:moveTo>
                    <a:pt x="52" y="26"/>
                  </a:moveTo>
                  <a:cubicBezTo>
                    <a:pt x="52" y="26"/>
                    <a:pt x="52" y="26"/>
                    <a:pt x="52" y="26"/>
                  </a:cubicBezTo>
                </a:path>
              </a:pathLst>
            </a:custGeom>
            <a:solidFill>
              <a:schemeClr val="bg1"/>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Line 2677">
              <a:extLst>
                <a:ext uri="{FF2B5EF4-FFF2-40B4-BE49-F238E27FC236}">
                  <a16:creationId xmlns:a16="http://schemas.microsoft.com/office/drawing/2014/main" id="{097AD3BF-77BD-71E7-5B23-F77D46A25392}"/>
                </a:ext>
              </a:extLst>
            </p:cNvPr>
            <p:cNvSpPr>
              <a:spLocks noChangeShapeType="1"/>
            </p:cNvSpPr>
            <p:nvPr/>
          </p:nvSpPr>
          <p:spPr bwMode="auto">
            <a:xfrm>
              <a:off x="8375650" y="2984501"/>
              <a:ext cx="0" cy="0"/>
            </a:xfrm>
            <a:prstGeom prst="line">
              <a:avLst/>
            </a:prstGeom>
            <a:noFill/>
            <a:ln w="12700"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9" name="TextBox 78">
            <a:extLst>
              <a:ext uri="{FF2B5EF4-FFF2-40B4-BE49-F238E27FC236}">
                <a16:creationId xmlns:a16="http://schemas.microsoft.com/office/drawing/2014/main" id="{C09EBD8C-155D-2F1F-A1FF-54D3D9DC70D3}"/>
              </a:ext>
            </a:extLst>
          </p:cNvPr>
          <p:cNvSpPr txBox="1"/>
          <p:nvPr/>
        </p:nvSpPr>
        <p:spPr>
          <a:xfrm>
            <a:off x="1129207" y="5817167"/>
            <a:ext cx="3134959" cy="400110"/>
          </a:xfrm>
          <a:prstGeom prst="rect">
            <a:avLst/>
          </a:prstGeom>
          <a:noFill/>
        </p:spPr>
        <p:txBody>
          <a:bodyPr wrap="square" rtlCol="0">
            <a:spAutoFit/>
          </a:bodyPr>
          <a:lstStyle/>
          <a:p>
            <a:pPr lvl="0" algn="just">
              <a:defRPr/>
            </a:pPr>
            <a:r>
              <a:rPr lang="en-US" sz="1000" dirty="0">
                <a:solidFill>
                  <a:schemeClr val="tx1">
                    <a:lumMod val="75000"/>
                    <a:lumOff val="25000"/>
                  </a:schemeClr>
                </a:solidFill>
                <a:latin typeface="SVN-Gilroy Medium" panose="00000600000000000000" pitchFamily="50" charset="0"/>
                <a:cs typeface="Arial" panose="020B0604020202020204" pitchFamily="34" charset="0"/>
              </a:rPr>
              <a:t>Investor Relations – Secretariat to the </a:t>
            </a:r>
            <a:r>
              <a:rPr lang="en-US" sz="1000" dirty="0" err="1">
                <a:solidFill>
                  <a:schemeClr val="tx1">
                    <a:lumMod val="75000"/>
                    <a:lumOff val="25000"/>
                  </a:schemeClr>
                </a:solidFill>
                <a:latin typeface="SVN-Gilroy Medium" panose="00000600000000000000" pitchFamily="50" charset="0"/>
                <a:cs typeface="Arial" panose="020B0604020202020204" pitchFamily="34" charset="0"/>
              </a:rPr>
              <a:t>BoD</a:t>
            </a:r>
            <a:r>
              <a:rPr lang="en-US" sz="1000" dirty="0">
                <a:solidFill>
                  <a:schemeClr val="tx1">
                    <a:lumMod val="75000"/>
                    <a:lumOff val="25000"/>
                  </a:schemeClr>
                </a:solidFill>
                <a:latin typeface="SVN-Gilroy Medium" panose="00000600000000000000" pitchFamily="50" charset="0"/>
                <a:cs typeface="Arial" panose="020B0604020202020204" pitchFamily="34" charset="0"/>
              </a:rPr>
              <a:t> &amp; Investor Relations – Office of the </a:t>
            </a:r>
            <a:r>
              <a:rPr lang="en-US" sz="1000" dirty="0" err="1">
                <a:solidFill>
                  <a:schemeClr val="tx1">
                    <a:lumMod val="75000"/>
                    <a:lumOff val="25000"/>
                  </a:schemeClr>
                </a:solidFill>
                <a:latin typeface="SVN-Gilroy Medium" panose="00000600000000000000" pitchFamily="50" charset="0"/>
                <a:cs typeface="Arial" panose="020B0604020202020204" pitchFamily="34" charset="0"/>
              </a:rPr>
              <a:t>BoD</a:t>
            </a:r>
            <a:endParaRPr lang="vi-VN" sz="1000" dirty="0">
              <a:solidFill>
                <a:schemeClr val="tx1">
                  <a:lumMod val="75000"/>
                  <a:lumOff val="25000"/>
                </a:schemeClr>
              </a:solidFill>
              <a:latin typeface="SVN-Gilroy Medium" panose="00000600000000000000" pitchFamily="50" charset="0"/>
              <a:cs typeface="Arial" panose="020B0604020202020204" pitchFamily="34" charset="0"/>
            </a:endParaRPr>
          </a:p>
        </p:txBody>
      </p:sp>
      <p:grpSp>
        <p:nvGrpSpPr>
          <p:cNvPr id="80" name="Group 79">
            <a:extLst>
              <a:ext uri="{FF2B5EF4-FFF2-40B4-BE49-F238E27FC236}">
                <a16:creationId xmlns:a16="http://schemas.microsoft.com/office/drawing/2014/main" id="{13B5B347-1BCD-5756-9397-F58D955B350A}"/>
              </a:ext>
            </a:extLst>
          </p:cNvPr>
          <p:cNvGrpSpPr/>
          <p:nvPr/>
        </p:nvGrpSpPr>
        <p:grpSpPr>
          <a:xfrm>
            <a:off x="854111" y="5913728"/>
            <a:ext cx="222236" cy="237764"/>
            <a:chOff x="8199438" y="1201738"/>
            <a:chExt cx="363537" cy="388938"/>
          </a:xfrm>
        </p:grpSpPr>
        <p:sp>
          <p:nvSpPr>
            <p:cNvPr id="81" name="Freeform 2690">
              <a:extLst>
                <a:ext uri="{FF2B5EF4-FFF2-40B4-BE49-F238E27FC236}">
                  <a16:creationId xmlns:a16="http://schemas.microsoft.com/office/drawing/2014/main" id="{7E3DA66F-AE0A-6BA7-CC7D-D0C3F633B7E8}"/>
                </a:ext>
              </a:extLst>
            </p:cNvPr>
            <p:cNvSpPr>
              <a:spLocks/>
            </p:cNvSpPr>
            <p:nvPr/>
          </p:nvSpPr>
          <p:spPr bwMode="auto">
            <a:xfrm>
              <a:off x="8199438" y="1201738"/>
              <a:ext cx="315913" cy="388938"/>
            </a:xfrm>
            <a:custGeom>
              <a:avLst/>
              <a:gdLst>
                <a:gd name="T0" fmla="*/ 99 w 99"/>
                <a:gd name="T1" fmla="*/ 107 h 122"/>
                <a:gd name="T2" fmla="*/ 99 w 99"/>
                <a:gd name="T3" fmla="*/ 115 h 122"/>
                <a:gd name="T4" fmla="*/ 91 w 99"/>
                <a:gd name="T5" fmla="*/ 122 h 122"/>
                <a:gd name="T6" fmla="*/ 15 w 99"/>
                <a:gd name="T7" fmla="*/ 122 h 122"/>
                <a:gd name="T8" fmla="*/ 0 w 99"/>
                <a:gd name="T9" fmla="*/ 107 h 122"/>
                <a:gd name="T10" fmla="*/ 0 w 99"/>
                <a:gd name="T11" fmla="*/ 15 h 122"/>
                <a:gd name="T12" fmla="*/ 15 w 99"/>
                <a:gd name="T13" fmla="*/ 0 h 122"/>
                <a:gd name="T14" fmla="*/ 91 w 99"/>
                <a:gd name="T15" fmla="*/ 0 h 122"/>
                <a:gd name="T16" fmla="*/ 99 w 99"/>
                <a:gd name="T17" fmla="*/ 8 h 122"/>
                <a:gd name="T18" fmla="*/ 99 w 99"/>
                <a:gd name="T19" fmla="*/ 10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22">
                  <a:moveTo>
                    <a:pt x="99" y="107"/>
                  </a:moveTo>
                  <a:cubicBezTo>
                    <a:pt x="99" y="115"/>
                    <a:pt x="99" y="115"/>
                    <a:pt x="99" y="115"/>
                  </a:cubicBezTo>
                  <a:cubicBezTo>
                    <a:pt x="99" y="119"/>
                    <a:pt x="95" y="122"/>
                    <a:pt x="91" y="122"/>
                  </a:cubicBezTo>
                  <a:cubicBezTo>
                    <a:pt x="15" y="122"/>
                    <a:pt x="15" y="122"/>
                    <a:pt x="15" y="122"/>
                  </a:cubicBezTo>
                  <a:cubicBezTo>
                    <a:pt x="7" y="122"/>
                    <a:pt x="0" y="115"/>
                    <a:pt x="0" y="107"/>
                  </a:cubicBezTo>
                  <a:cubicBezTo>
                    <a:pt x="0" y="15"/>
                    <a:pt x="0" y="15"/>
                    <a:pt x="0" y="15"/>
                  </a:cubicBezTo>
                  <a:cubicBezTo>
                    <a:pt x="0" y="7"/>
                    <a:pt x="7" y="0"/>
                    <a:pt x="15" y="0"/>
                  </a:cubicBezTo>
                  <a:cubicBezTo>
                    <a:pt x="91" y="0"/>
                    <a:pt x="91" y="0"/>
                    <a:pt x="91" y="0"/>
                  </a:cubicBezTo>
                  <a:cubicBezTo>
                    <a:pt x="95" y="0"/>
                    <a:pt x="99" y="4"/>
                    <a:pt x="99" y="8"/>
                  </a:cubicBezTo>
                  <a:lnTo>
                    <a:pt x="99" y="107"/>
                  </a:lnTo>
                  <a:close/>
                </a:path>
              </a:pathLst>
            </a:custGeom>
            <a:solidFill>
              <a:srgbClr val="005993"/>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2691">
              <a:extLst>
                <a:ext uri="{FF2B5EF4-FFF2-40B4-BE49-F238E27FC236}">
                  <a16:creationId xmlns:a16="http://schemas.microsoft.com/office/drawing/2014/main" id="{11D2021D-025E-BD0E-8078-557B6EEE3E89}"/>
                </a:ext>
              </a:extLst>
            </p:cNvPr>
            <p:cNvSpPr>
              <a:spLocks/>
            </p:cNvSpPr>
            <p:nvPr/>
          </p:nvSpPr>
          <p:spPr bwMode="auto">
            <a:xfrm>
              <a:off x="8531225" y="1201738"/>
              <a:ext cx="31750" cy="388938"/>
            </a:xfrm>
            <a:custGeom>
              <a:avLst/>
              <a:gdLst>
                <a:gd name="T0" fmla="*/ 10 w 10"/>
                <a:gd name="T1" fmla="*/ 15 h 122"/>
                <a:gd name="T2" fmla="*/ 10 w 10"/>
                <a:gd name="T3" fmla="*/ 115 h 122"/>
                <a:gd name="T4" fmla="*/ 2 w 10"/>
                <a:gd name="T5" fmla="*/ 122 h 122"/>
                <a:gd name="T6" fmla="*/ 0 w 10"/>
                <a:gd name="T7" fmla="*/ 122 h 122"/>
                <a:gd name="T8" fmla="*/ 2 w 10"/>
                <a:gd name="T9" fmla="*/ 115 h 122"/>
                <a:gd name="T10" fmla="*/ 2 w 10"/>
                <a:gd name="T11" fmla="*/ 8 h 122"/>
                <a:gd name="T12" fmla="*/ 0 w 10"/>
                <a:gd name="T13" fmla="*/ 0 h 122"/>
                <a:gd name="T14" fmla="*/ 2 w 10"/>
                <a:gd name="T15" fmla="*/ 0 h 122"/>
                <a:gd name="T16" fmla="*/ 10 w 10"/>
                <a:gd name="T17" fmla="*/ 8 h 122"/>
                <a:gd name="T18" fmla="*/ 10 w 10"/>
                <a:gd name="T19" fmla="*/ 1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22">
                  <a:moveTo>
                    <a:pt x="10" y="15"/>
                  </a:moveTo>
                  <a:cubicBezTo>
                    <a:pt x="10" y="115"/>
                    <a:pt x="10" y="115"/>
                    <a:pt x="10" y="115"/>
                  </a:cubicBezTo>
                  <a:cubicBezTo>
                    <a:pt x="10" y="119"/>
                    <a:pt x="6" y="122"/>
                    <a:pt x="2" y="122"/>
                  </a:cubicBezTo>
                  <a:cubicBezTo>
                    <a:pt x="0" y="122"/>
                    <a:pt x="0" y="122"/>
                    <a:pt x="0" y="122"/>
                  </a:cubicBezTo>
                  <a:cubicBezTo>
                    <a:pt x="2" y="120"/>
                    <a:pt x="2" y="117"/>
                    <a:pt x="2" y="115"/>
                  </a:cubicBezTo>
                  <a:cubicBezTo>
                    <a:pt x="2" y="8"/>
                    <a:pt x="2" y="8"/>
                    <a:pt x="2" y="8"/>
                  </a:cubicBezTo>
                  <a:cubicBezTo>
                    <a:pt x="2" y="5"/>
                    <a:pt x="2" y="3"/>
                    <a:pt x="0" y="0"/>
                  </a:cubicBezTo>
                  <a:cubicBezTo>
                    <a:pt x="2" y="0"/>
                    <a:pt x="2" y="0"/>
                    <a:pt x="2" y="0"/>
                  </a:cubicBezTo>
                  <a:cubicBezTo>
                    <a:pt x="6" y="0"/>
                    <a:pt x="10" y="4"/>
                    <a:pt x="10" y="8"/>
                  </a:cubicBezTo>
                  <a:lnTo>
                    <a:pt x="10" y="15"/>
                  </a:lnTo>
                  <a:close/>
                </a:path>
              </a:pathLst>
            </a:custGeom>
            <a:solidFill>
              <a:srgbClr val="005993"/>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Line 2692">
              <a:extLst>
                <a:ext uri="{FF2B5EF4-FFF2-40B4-BE49-F238E27FC236}">
                  <a16:creationId xmlns:a16="http://schemas.microsoft.com/office/drawing/2014/main" id="{D1306BAF-D547-203C-7439-FE628A9D9A3E}"/>
                </a:ext>
              </a:extLst>
            </p:cNvPr>
            <p:cNvSpPr>
              <a:spLocks noChangeShapeType="1"/>
            </p:cNvSpPr>
            <p:nvPr/>
          </p:nvSpPr>
          <p:spPr bwMode="auto">
            <a:xfrm>
              <a:off x="8562975" y="124936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Line 2693">
              <a:extLst>
                <a:ext uri="{FF2B5EF4-FFF2-40B4-BE49-F238E27FC236}">
                  <a16:creationId xmlns:a16="http://schemas.microsoft.com/office/drawing/2014/main" id="{0AD617B3-3BF7-6E1A-88FA-473D864EF5D9}"/>
                </a:ext>
              </a:extLst>
            </p:cNvPr>
            <p:cNvSpPr>
              <a:spLocks noChangeShapeType="1"/>
            </p:cNvSpPr>
            <p:nvPr/>
          </p:nvSpPr>
          <p:spPr bwMode="auto">
            <a:xfrm>
              <a:off x="8562975" y="1249363"/>
              <a:ext cx="0" cy="0"/>
            </a:xfrm>
            <a:prstGeom prst="line">
              <a:avLst/>
            </a:prstGeom>
            <a:noFill/>
            <a:ln w="12700"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2694">
              <a:extLst>
                <a:ext uri="{FF2B5EF4-FFF2-40B4-BE49-F238E27FC236}">
                  <a16:creationId xmlns:a16="http://schemas.microsoft.com/office/drawing/2014/main" id="{0E340E9F-2EDC-FD07-8DE2-C45ED4B6B794}"/>
                </a:ext>
              </a:extLst>
            </p:cNvPr>
            <p:cNvSpPr>
              <a:spLocks noEditPoints="1"/>
            </p:cNvSpPr>
            <p:nvPr/>
          </p:nvSpPr>
          <p:spPr bwMode="auto">
            <a:xfrm>
              <a:off x="8302625" y="1284288"/>
              <a:ext cx="111125" cy="117475"/>
            </a:xfrm>
            <a:custGeom>
              <a:avLst/>
              <a:gdLst>
                <a:gd name="T0" fmla="*/ 17 w 35"/>
                <a:gd name="T1" fmla="*/ 37 h 37"/>
                <a:gd name="T2" fmla="*/ 35 w 35"/>
                <a:gd name="T3" fmla="*/ 16 h 37"/>
                <a:gd name="T4" fmla="*/ 17 w 35"/>
                <a:gd name="T5" fmla="*/ 0 h 37"/>
                <a:gd name="T6" fmla="*/ 0 w 35"/>
                <a:gd name="T7" fmla="*/ 16 h 37"/>
                <a:gd name="T8" fmla="*/ 17 w 35"/>
                <a:gd name="T9" fmla="*/ 37 h 37"/>
                <a:gd name="T10" fmla="*/ 17 w 35"/>
                <a:gd name="T11" fmla="*/ 37 h 37"/>
                <a:gd name="T12" fmla="*/ 17 w 35"/>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35" h="37">
                  <a:moveTo>
                    <a:pt x="17" y="37"/>
                  </a:moveTo>
                  <a:cubicBezTo>
                    <a:pt x="31" y="37"/>
                    <a:pt x="35" y="26"/>
                    <a:pt x="35" y="16"/>
                  </a:cubicBezTo>
                  <a:cubicBezTo>
                    <a:pt x="35" y="7"/>
                    <a:pt x="27" y="0"/>
                    <a:pt x="17" y="0"/>
                  </a:cubicBezTo>
                  <a:cubicBezTo>
                    <a:pt x="8" y="0"/>
                    <a:pt x="0" y="7"/>
                    <a:pt x="0" y="16"/>
                  </a:cubicBezTo>
                  <a:cubicBezTo>
                    <a:pt x="0" y="26"/>
                    <a:pt x="5" y="37"/>
                    <a:pt x="17" y="37"/>
                  </a:cubicBezTo>
                  <a:close/>
                  <a:moveTo>
                    <a:pt x="17" y="37"/>
                  </a:moveTo>
                  <a:cubicBezTo>
                    <a:pt x="17" y="37"/>
                    <a:pt x="17" y="37"/>
                    <a:pt x="17" y="37"/>
                  </a:cubicBezTo>
                </a:path>
              </a:pathLst>
            </a:custGeom>
            <a:solidFill>
              <a:schemeClr val="bg1"/>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2695">
              <a:extLst>
                <a:ext uri="{FF2B5EF4-FFF2-40B4-BE49-F238E27FC236}">
                  <a16:creationId xmlns:a16="http://schemas.microsoft.com/office/drawing/2014/main" id="{ABC6102A-C976-4FCB-1D82-CD5E65C9E7EA}"/>
                </a:ext>
              </a:extLst>
            </p:cNvPr>
            <p:cNvSpPr>
              <a:spLocks noEditPoints="1"/>
            </p:cNvSpPr>
            <p:nvPr/>
          </p:nvSpPr>
          <p:spPr bwMode="auto">
            <a:xfrm>
              <a:off x="8302625" y="1284288"/>
              <a:ext cx="111125" cy="117475"/>
            </a:xfrm>
            <a:custGeom>
              <a:avLst/>
              <a:gdLst>
                <a:gd name="T0" fmla="*/ 17 w 35"/>
                <a:gd name="T1" fmla="*/ 37 h 37"/>
                <a:gd name="T2" fmla="*/ 35 w 35"/>
                <a:gd name="T3" fmla="*/ 16 h 37"/>
                <a:gd name="T4" fmla="*/ 17 w 35"/>
                <a:gd name="T5" fmla="*/ 0 h 37"/>
                <a:gd name="T6" fmla="*/ 0 w 35"/>
                <a:gd name="T7" fmla="*/ 16 h 37"/>
                <a:gd name="T8" fmla="*/ 17 w 35"/>
                <a:gd name="T9" fmla="*/ 37 h 37"/>
                <a:gd name="T10" fmla="*/ 17 w 35"/>
                <a:gd name="T11" fmla="*/ 37 h 37"/>
                <a:gd name="T12" fmla="*/ 17 w 35"/>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35" h="37">
                  <a:moveTo>
                    <a:pt x="17" y="37"/>
                  </a:moveTo>
                  <a:cubicBezTo>
                    <a:pt x="31" y="37"/>
                    <a:pt x="35" y="26"/>
                    <a:pt x="35" y="16"/>
                  </a:cubicBezTo>
                  <a:cubicBezTo>
                    <a:pt x="35" y="7"/>
                    <a:pt x="27" y="0"/>
                    <a:pt x="17" y="0"/>
                  </a:cubicBezTo>
                  <a:cubicBezTo>
                    <a:pt x="8" y="0"/>
                    <a:pt x="0" y="7"/>
                    <a:pt x="0" y="16"/>
                  </a:cubicBezTo>
                  <a:cubicBezTo>
                    <a:pt x="0" y="26"/>
                    <a:pt x="5" y="37"/>
                    <a:pt x="17" y="37"/>
                  </a:cubicBezTo>
                  <a:close/>
                  <a:moveTo>
                    <a:pt x="17" y="37"/>
                  </a:moveTo>
                  <a:cubicBezTo>
                    <a:pt x="17" y="37"/>
                    <a:pt x="17" y="37"/>
                    <a:pt x="17" y="37"/>
                  </a:cubicBezTo>
                </a:path>
              </a:pathLst>
            </a:custGeom>
            <a:solidFill>
              <a:schemeClr val="bg1"/>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2696">
              <a:extLst>
                <a:ext uri="{FF2B5EF4-FFF2-40B4-BE49-F238E27FC236}">
                  <a16:creationId xmlns:a16="http://schemas.microsoft.com/office/drawing/2014/main" id="{89989F4F-A845-BA5B-EEE7-1B1EEA0F6E94}"/>
                </a:ext>
              </a:extLst>
            </p:cNvPr>
            <p:cNvSpPr>
              <a:spLocks noEditPoints="1"/>
            </p:cNvSpPr>
            <p:nvPr/>
          </p:nvSpPr>
          <p:spPr bwMode="auto">
            <a:xfrm>
              <a:off x="8262938" y="1408113"/>
              <a:ext cx="188913" cy="122238"/>
            </a:xfrm>
            <a:custGeom>
              <a:avLst/>
              <a:gdLst>
                <a:gd name="T0" fmla="*/ 32 w 59"/>
                <a:gd name="T1" fmla="*/ 0 h 38"/>
                <a:gd name="T2" fmla="*/ 27 w 59"/>
                <a:gd name="T3" fmla="*/ 0 h 38"/>
                <a:gd name="T4" fmla="*/ 3 w 59"/>
                <a:gd name="T5" fmla="*/ 19 h 38"/>
                <a:gd name="T6" fmla="*/ 9 w 59"/>
                <a:gd name="T7" fmla="*/ 38 h 38"/>
                <a:gd name="T8" fmla="*/ 49 w 59"/>
                <a:gd name="T9" fmla="*/ 38 h 38"/>
                <a:gd name="T10" fmla="*/ 56 w 59"/>
                <a:gd name="T11" fmla="*/ 19 h 38"/>
                <a:gd name="T12" fmla="*/ 32 w 59"/>
                <a:gd name="T13" fmla="*/ 0 h 38"/>
                <a:gd name="T14" fmla="*/ 32 w 59"/>
                <a:gd name="T15" fmla="*/ 0 h 38"/>
                <a:gd name="T16" fmla="*/ 32 w 59"/>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8">
                  <a:moveTo>
                    <a:pt x="32" y="0"/>
                  </a:moveTo>
                  <a:cubicBezTo>
                    <a:pt x="27" y="0"/>
                    <a:pt x="27" y="0"/>
                    <a:pt x="27" y="0"/>
                  </a:cubicBezTo>
                  <a:cubicBezTo>
                    <a:pt x="17" y="0"/>
                    <a:pt x="3" y="8"/>
                    <a:pt x="3" y="19"/>
                  </a:cubicBezTo>
                  <a:cubicBezTo>
                    <a:pt x="3" y="29"/>
                    <a:pt x="0" y="38"/>
                    <a:pt x="9" y="38"/>
                  </a:cubicBezTo>
                  <a:cubicBezTo>
                    <a:pt x="49" y="38"/>
                    <a:pt x="49" y="38"/>
                    <a:pt x="49" y="38"/>
                  </a:cubicBezTo>
                  <a:cubicBezTo>
                    <a:pt x="59" y="38"/>
                    <a:pt x="56" y="29"/>
                    <a:pt x="56" y="19"/>
                  </a:cubicBezTo>
                  <a:cubicBezTo>
                    <a:pt x="56" y="8"/>
                    <a:pt x="41" y="0"/>
                    <a:pt x="32" y="0"/>
                  </a:cubicBezTo>
                  <a:close/>
                  <a:moveTo>
                    <a:pt x="32" y="0"/>
                  </a:moveTo>
                  <a:cubicBezTo>
                    <a:pt x="32" y="0"/>
                    <a:pt x="32" y="0"/>
                    <a:pt x="32" y="0"/>
                  </a:cubicBezTo>
                </a:path>
              </a:pathLst>
            </a:custGeom>
            <a:solidFill>
              <a:schemeClr val="bg1"/>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2697">
              <a:extLst>
                <a:ext uri="{FF2B5EF4-FFF2-40B4-BE49-F238E27FC236}">
                  <a16:creationId xmlns:a16="http://schemas.microsoft.com/office/drawing/2014/main" id="{6CEE4F96-CFCE-FF09-8F48-741387FF1D24}"/>
                </a:ext>
              </a:extLst>
            </p:cNvPr>
            <p:cNvSpPr>
              <a:spLocks noEditPoints="1"/>
            </p:cNvSpPr>
            <p:nvPr/>
          </p:nvSpPr>
          <p:spPr bwMode="auto">
            <a:xfrm>
              <a:off x="8262938" y="1408113"/>
              <a:ext cx="188913" cy="122238"/>
            </a:xfrm>
            <a:custGeom>
              <a:avLst/>
              <a:gdLst>
                <a:gd name="T0" fmla="*/ 32 w 59"/>
                <a:gd name="T1" fmla="*/ 0 h 38"/>
                <a:gd name="T2" fmla="*/ 27 w 59"/>
                <a:gd name="T3" fmla="*/ 0 h 38"/>
                <a:gd name="T4" fmla="*/ 3 w 59"/>
                <a:gd name="T5" fmla="*/ 19 h 38"/>
                <a:gd name="T6" fmla="*/ 9 w 59"/>
                <a:gd name="T7" fmla="*/ 38 h 38"/>
                <a:gd name="T8" fmla="*/ 49 w 59"/>
                <a:gd name="T9" fmla="*/ 38 h 38"/>
                <a:gd name="T10" fmla="*/ 56 w 59"/>
                <a:gd name="T11" fmla="*/ 19 h 38"/>
                <a:gd name="T12" fmla="*/ 32 w 59"/>
                <a:gd name="T13" fmla="*/ 0 h 38"/>
                <a:gd name="T14" fmla="*/ 32 w 59"/>
                <a:gd name="T15" fmla="*/ 0 h 38"/>
                <a:gd name="T16" fmla="*/ 32 w 59"/>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8">
                  <a:moveTo>
                    <a:pt x="32" y="0"/>
                  </a:moveTo>
                  <a:cubicBezTo>
                    <a:pt x="27" y="0"/>
                    <a:pt x="27" y="0"/>
                    <a:pt x="27" y="0"/>
                  </a:cubicBezTo>
                  <a:cubicBezTo>
                    <a:pt x="17" y="0"/>
                    <a:pt x="3" y="8"/>
                    <a:pt x="3" y="19"/>
                  </a:cubicBezTo>
                  <a:cubicBezTo>
                    <a:pt x="3" y="29"/>
                    <a:pt x="0" y="38"/>
                    <a:pt x="9" y="38"/>
                  </a:cubicBezTo>
                  <a:cubicBezTo>
                    <a:pt x="49" y="38"/>
                    <a:pt x="49" y="38"/>
                    <a:pt x="49" y="38"/>
                  </a:cubicBezTo>
                  <a:cubicBezTo>
                    <a:pt x="59" y="38"/>
                    <a:pt x="56" y="29"/>
                    <a:pt x="56" y="19"/>
                  </a:cubicBezTo>
                  <a:cubicBezTo>
                    <a:pt x="56" y="8"/>
                    <a:pt x="41" y="0"/>
                    <a:pt x="32" y="0"/>
                  </a:cubicBezTo>
                  <a:close/>
                  <a:moveTo>
                    <a:pt x="32" y="0"/>
                  </a:moveTo>
                  <a:cubicBezTo>
                    <a:pt x="32" y="0"/>
                    <a:pt x="32" y="0"/>
                    <a:pt x="32" y="0"/>
                  </a:cubicBezTo>
                </a:path>
              </a:pathLst>
            </a:custGeom>
            <a:solidFill>
              <a:schemeClr val="bg1"/>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TextBox 88">
            <a:extLst>
              <a:ext uri="{FF2B5EF4-FFF2-40B4-BE49-F238E27FC236}">
                <a16:creationId xmlns:a16="http://schemas.microsoft.com/office/drawing/2014/main" id="{86DE4042-F0F5-8747-9F67-56B561A19D85}"/>
              </a:ext>
            </a:extLst>
          </p:cNvPr>
          <p:cNvSpPr txBox="1"/>
          <p:nvPr/>
        </p:nvSpPr>
        <p:spPr>
          <a:xfrm>
            <a:off x="4464974" y="5901805"/>
            <a:ext cx="3543799" cy="246221"/>
          </a:xfrm>
          <a:prstGeom prst="rect">
            <a:avLst/>
          </a:prstGeom>
          <a:noFill/>
        </p:spPr>
        <p:txBody>
          <a:bodyPr wrap="square" rtlCol="0">
            <a:spAutoFit/>
          </a:bodyPr>
          <a:lstStyle/>
          <a:p>
            <a:pPr lvl="0" algn="just">
              <a:defRPr/>
            </a:pPr>
            <a:r>
              <a:rPr lang="en-US" sz="1000" dirty="0">
                <a:solidFill>
                  <a:schemeClr val="tx1">
                    <a:lumMod val="75000"/>
                    <a:lumOff val="25000"/>
                  </a:schemeClr>
                </a:solidFill>
                <a:latin typeface="SVN-Gilroy Medium" panose="00000600000000000000" pitchFamily="50" charset="0"/>
                <a:cs typeface="Arial" panose="020B0604020202020204" pitchFamily="34" charset="0"/>
              </a:rPr>
              <a:t>No. 108 Tran Hung Dao Str., </a:t>
            </a:r>
            <a:r>
              <a:rPr lang="en-US" sz="1000" dirty="0" err="1">
                <a:solidFill>
                  <a:schemeClr val="tx1">
                    <a:lumMod val="75000"/>
                    <a:lumOff val="25000"/>
                  </a:schemeClr>
                </a:solidFill>
                <a:latin typeface="SVN-Gilroy Medium" panose="00000600000000000000" pitchFamily="50" charset="0"/>
                <a:cs typeface="Arial" panose="020B0604020202020204" pitchFamily="34" charset="0"/>
              </a:rPr>
              <a:t>Hoan</a:t>
            </a:r>
            <a:r>
              <a:rPr lang="en-US" sz="1000" dirty="0">
                <a:solidFill>
                  <a:schemeClr val="tx1">
                    <a:lumMod val="75000"/>
                    <a:lumOff val="25000"/>
                  </a:schemeClr>
                </a:solidFill>
                <a:latin typeface="SVN-Gilroy Medium" panose="00000600000000000000" pitchFamily="50" charset="0"/>
                <a:cs typeface="Arial" panose="020B0604020202020204" pitchFamily="34" charset="0"/>
              </a:rPr>
              <a:t> </a:t>
            </a:r>
            <a:r>
              <a:rPr lang="en-US" sz="1000" dirty="0" err="1">
                <a:solidFill>
                  <a:schemeClr val="tx1">
                    <a:lumMod val="75000"/>
                    <a:lumOff val="25000"/>
                  </a:schemeClr>
                </a:solidFill>
                <a:latin typeface="SVN-Gilroy Medium" panose="00000600000000000000" pitchFamily="50" charset="0"/>
                <a:cs typeface="Arial" panose="020B0604020202020204" pitchFamily="34" charset="0"/>
              </a:rPr>
              <a:t>Kiem</a:t>
            </a:r>
            <a:r>
              <a:rPr lang="en-US" sz="1000" dirty="0">
                <a:solidFill>
                  <a:schemeClr val="tx1">
                    <a:lumMod val="75000"/>
                    <a:lumOff val="25000"/>
                  </a:schemeClr>
                </a:solidFill>
                <a:latin typeface="SVN-Gilroy Medium" panose="00000600000000000000" pitchFamily="50" charset="0"/>
                <a:cs typeface="Arial" panose="020B0604020202020204" pitchFamily="34" charset="0"/>
              </a:rPr>
              <a:t> Dist., Hanoi</a:t>
            </a:r>
            <a:endParaRPr lang="vi-VN" sz="1000"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90" name="TextBox 89">
            <a:extLst>
              <a:ext uri="{FF2B5EF4-FFF2-40B4-BE49-F238E27FC236}">
                <a16:creationId xmlns:a16="http://schemas.microsoft.com/office/drawing/2014/main" id="{50FBBA9C-EB9F-6172-18C0-3793435D7467}"/>
              </a:ext>
            </a:extLst>
          </p:cNvPr>
          <p:cNvSpPr txBox="1"/>
          <p:nvPr/>
        </p:nvSpPr>
        <p:spPr>
          <a:xfrm>
            <a:off x="8130288" y="5896568"/>
            <a:ext cx="1414014" cy="2462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75000"/>
                    <a:lumOff val="25000"/>
                  </a:schemeClr>
                </a:solidFill>
                <a:latin typeface="SVN-Gilroy Medium" panose="00000600000000000000" pitchFamily="50" charset="0"/>
                <a:cs typeface="Arial" panose="020B0604020202020204" pitchFamily="34" charset="0"/>
              </a:rPr>
              <a:t>+ 84 </a:t>
            </a:r>
            <a:r>
              <a:rPr kumimoji="0" lang="en-US" sz="10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243 9413622</a:t>
            </a:r>
            <a:endParaRPr kumimoji="0" lang="vi-VN"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3A9A3149-047C-B1B2-0B56-EEAE46B110DA}"/>
              </a:ext>
            </a:extLst>
          </p:cNvPr>
          <p:cNvSpPr txBox="1"/>
          <p:nvPr/>
        </p:nvSpPr>
        <p:spPr>
          <a:xfrm>
            <a:off x="9902373" y="5901805"/>
            <a:ext cx="1644589" cy="2462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investor@vietinbank.vn</a:t>
            </a:r>
            <a:endParaRPr kumimoji="0" lang="vi-VN" sz="10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43E11D45-010A-448B-8C99-37A03ED14C80}"/>
              </a:ext>
            </a:extLst>
          </p:cNvPr>
          <p:cNvSpPr/>
          <p:nvPr/>
        </p:nvSpPr>
        <p:spPr>
          <a:xfrm>
            <a:off x="1129207" y="633021"/>
            <a:ext cx="8747946" cy="428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200" i="1" dirty="0">
                <a:solidFill>
                  <a:schemeClr val="tx1">
                    <a:lumMod val="75000"/>
                    <a:lumOff val="25000"/>
                  </a:schemeClr>
                </a:solidFill>
                <a:latin typeface="SVN-Gilroy Medium" panose="00000600000000000000" pitchFamily="50" charset="0"/>
                <a:cs typeface="Arial" panose="020B0604020202020204" pitchFamily="34" charset="0"/>
              </a:rPr>
              <a:t>(Click on below titles/images to access link ▼)</a:t>
            </a:r>
          </a:p>
        </p:txBody>
      </p:sp>
      <p:sp>
        <p:nvSpPr>
          <p:cNvPr id="48" name="TextBox 47">
            <a:extLst>
              <a:ext uri="{FF2B5EF4-FFF2-40B4-BE49-F238E27FC236}">
                <a16:creationId xmlns:a16="http://schemas.microsoft.com/office/drawing/2014/main" id="{434C4161-2D0A-0B67-56D2-CF2D6B13DDD3}"/>
              </a:ext>
            </a:extLst>
          </p:cNvPr>
          <p:cNvSpPr txBox="1"/>
          <p:nvPr/>
        </p:nvSpPr>
        <p:spPr>
          <a:xfrm>
            <a:off x="1129207" y="395834"/>
            <a:ext cx="9523775" cy="338554"/>
          </a:xfrm>
          <a:prstGeom prst="rect">
            <a:avLst/>
          </a:prstGeom>
          <a:noFill/>
        </p:spPr>
        <p:txBody>
          <a:bodyPr wrap="square" rtlCol="0">
            <a:spAutoFit/>
          </a:bodyPr>
          <a:lstStyle/>
          <a:p>
            <a:pPr marR="0" lvl="0" indent="0" algn="just" fontAlgn="auto">
              <a:lnSpc>
                <a:spcPct val="100000"/>
              </a:lnSpc>
              <a:spcBef>
                <a:spcPts val="200"/>
              </a:spcBef>
              <a:spcAft>
                <a:spcPts val="200"/>
              </a:spcAft>
              <a:buClrTx/>
              <a:buSzTx/>
              <a:buFontTx/>
              <a:buNone/>
              <a:tabLst/>
              <a:defRPr/>
            </a:pPr>
            <a:r>
              <a:rPr lang="en-US" sz="1600" b="1" dirty="0">
                <a:solidFill>
                  <a:srgbClr val="005993"/>
                </a:solidFill>
                <a:latin typeface="SVN-Gilroy XBold" panose="00000900000000000000" pitchFamily="50" charset="0"/>
                <a:cs typeface="Arial" panose="020B0604020202020204" pitchFamily="34" charset="0"/>
              </a:rPr>
              <a:t>More information about VietinBank in other publications</a:t>
            </a:r>
          </a:p>
        </p:txBody>
      </p:sp>
      <p:pic>
        <p:nvPicPr>
          <p:cNvPr id="4" name="Picture 3">
            <a:extLst>
              <a:ext uri="{FF2B5EF4-FFF2-40B4-BE49-F238E27FC236}">
                <a16:creationId xmlns:a16="http://schemas.microsoft.com/office/drawing/2014/main" id="{FBEBE9FF-83DD-0E0D-D7B6-7C187AAC5A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2132" y="216811"/>
            <a:ext cx="1341434" cy="450721"/>
          </a:xfrm>
          <a:prstGeom prst="rect">
            <a:avLst/>
          </a:prstGeom>
        </p:spPr>
      </p:pic>
      <p:grpSp>
        <p:nvGrpSpPr>
          <p:cNvPr id="6" name="Group 5">
            <a:extLst>
              <a:ext uri="{FF2B5EF4-FFF2-40B4-BE49-F238E27FC236}">
                <a16:creationId xmlns:a16="http://schemas.microsoft.com/office/drawing/2014/main" id="{5EC1BC06-5920-F8CB-C67F-0F454455515F}"/>
              </a:ext>
            </a:extLst>
          </p:cNvPr>
          <p:cNvGrpSpPr/>
          <p:nvPr/>
        </p:nvGrpSpPr>
        <p:grpSpPr>
          <a:xfrm>
            <a:off x="707759" y="363408"/>
            <a:ext cx="370841" cy="359080"/>
            <a:chOff x="10124985" y="4872481"/>
            <a:chExt cx="360680" cy="413653"/>
          </a:xfrm>
        </p:grpSpPr>
        <p:sp>
          <p:nvSpPr>
            <p:cNvPr id="7" name="Freeform: Shape 6">
              <a:extLst>
                <a:ext uri="{FF2B5EF4-FFF2-40B4-BE49-F238E27FC236}">
                  <a16:creationId xmlns:a16="http://schemas.microsoft.com/office/drawing/2014/main" id="{47D7684D-FF49-9A52-ADAE-FDE9E3656B73}"/>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E6B6F6-1106-3D91-4C76-D9F57FC7143E}"/>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538125E-CE79-4934-E41E-8F84E836F9A1}"/>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2EEF11E9-1719-7388-60DF-8E17CF8DF30B}"/>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4CA20CC-0ED9-C625-8B5E-DAA0E92992F7}"/>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2663F8D-B3BA-9364-BC1D-E8155717C0F6}"/>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08B69EEB-B56F-D9D7-4111-ACD9C58904E4}"/>
              </a:ext>
            </a:extLst>
          </p:cNvPr>
          <p:cNvSpPr txBox="1"/>
          <p:nvPr/>
        </p:nvSpPr>
        <p:spPr>
          <a:xfrm>
            <a:off x="1187825" y="1303338"/>
            <a:ext cx="3614243" cy="276999"/>
          </a:xfrm>
          <a:prstGeom prst="rect">
            <a:avLst/>
          </a:prstGeom>
          <a:noFill/>
        </p:spPr>
        <p:txBody>
          <a:bodyPr wrap="square" rtlCol="0">
            <a:spAutoFit/>
          </a:bodyPr>
          <a:lstStyle/>
          <a:p>
            <a:pPr lvl="0" algn="ctr">
              <a:spcBef>
                <a:spcPts val="200"/>
              </a:spcBef>
              <a:spcAft>
                <a:spcPts val="200"/>
              </a:spcAft>
              <a:defRPr/>
            </a:pPr>
            <a:r>
              <a:rPr lang="de-DE" sz="1200" b="1" dirty="0">
                <a:solidFill>
                  <a:srgbClr val="005993"/>
                </a:solidFill>
                <a:latin typeface="SVN-Gilroy XBold" panose="00000900000000000000" pitchFamily="50" charset="0"/>
                <a:cs typeface="Arial" panose="020B0604020202020204" pitchFamily="34" charset="0"/>
              </a:rPr>
              <a:t>INVESTOR BUSINESS UPDATE (QUARTERLY))</a:t>
            </a:r>
          </a:p>
        </p:txBody>
      </p:sp>
      <p:sp>
        <p:nvSpPr>
          <p:cNvPr id="28" name="TextBox 27">
            <a:extLst>
              <a:ext uri="{FF2B5EF4-FFF2-40B4-BE49-F238E27FC236}">
                <a16:creationId xmlns:a16="http://schemas.microsoft.com/office/drawing/2014/main" id="{2A548486-4A17-705F-92D2-BD7BDDA288FC}"/>
              </a:ext>
            </a:extLst>
          </p:cNvPr>
          <p:cNvSpPr txBox="1"/>
          <p:nvPr/>
        </p:nvSpPr>
        <p:spPr>
          <a:xfrm>
            <a:off x="6588219" y="1303338"/>
            <a:ext cx="361424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200"/>
              </a:spcBef>
              <a:spcAft>
                <a:spcPts val="200"/>
              </a:spcAft>
              <a:buClrTx/>
              <a:buSzTx/>
              <a:buFontTx/>
              <a:buNone/>
              <a:tabLst/>
              <a:defRPr/>
            </a:pPr>
            <a:r>
              <a:rPr lang="de-DE" sz="1200" b="1">
                <a:solidFill>
                  <a:srgbClr val="005993"/>
                </a:solidFill>
                <a:latin typeface="SVN-Gilroy XBold" panose="00000900000000000000" pitchFamily="50" charset="0"/>
                <a:cs typeface="Arial" panose="020B0604020202020204" pitchFamily="34" charset="0"/>
              </a:rPr>
              <a:t>Website: www.investor.vietinbank.vn</a:t>
            </a:r>
          </a:p>
        </p:txBody>
      </p:sp>
      <p:sp>
        <p:nvSpPr>
          <p:cNvPr id="31" name="Rectangle: Rounded Corners 30">
            <a:extLst>
              <a:ext uri="{FF2B5EF4-FFF2-40B4-BE49-F238E27FC236}">
                <a16:creationId xmlns:a16="http://schemas.microsoft.com/office/drawing/2014/main" id="{0C395544-7C56-8596-9E41-08C57FC3EE15}"/>
              </a:ext>
            </a:extLst>
          </p:cNvPr>
          <p:cNvSpPr/>
          <p:nvPr/>
        </p:nvSpPr>
        <p:spPr>
          <a:xfrm>
            <a:off x="2618715" y="1631468"/>
            <a:ext cx="752462" cy="228732"/>
          </a:xfrm>
          <a:prstGeom prst="roundRect">
            <a:avLst>
              <a:gd name="adj" fmla="val 50000"/>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5DAFBFA3-2C4A-93B2-010A-17B4AF49A2E4}"/>
              </a:ext>
            </a:extLst>
          </p:cNvPr>
          <p:cNvSpPr txBox="1"/>
          <p:nvPr/>
        </p:nvSpPr>
        <p:spPr>
          <a:xfrm>
            <a:off x="2655441" y="1598590"/>
            <a:ext cx="679010"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schemeClr val="tx1">
                    <a:lumMod val="75000"/>
                    <a:lumOff val="25000"/>
                  </a:schemeClr>
                </a:solidFill>
                <a:latin typeface="SVN-Gilroy Medium" panose="00000600000000000000" pitchFamily="50" charset="0"/>
                <a:cs typeface="Arial" panose="020B0604020202020204" pitchFamily="34" charset="0"/>
                <a:hlinkClick r:id="rId4"/>
              </a:rPr>
              <a:t>Here</a:t>
            </a:r>
            <a:endParaRPr lang="en-US" sz="1100" i="1"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75" name="Rectangle: Rounded Corners 30">
            <a:extLst>
              <a:ext uri="{FF2B5EF4-FFF2-40B4-BE49-F238E27FC236}">
                <a16:creationId xmlns:a16="http://schemas.microsoft.com/office/drawing/2014/main" id="{0C395544-7C56-8596-9E41-08C57FC3EE15}"/>
              </a:ext>
            </a:extLst>
          </p:cNvPr>
          <p:cNvSpPr/>
          <p:nvPr/>
        </p:nvSpPr>
        <p:spPr>
          <a:xfrm>
            <a:off x="8048405" y="1631468"/>
            <a:ext cx="752462" cy="228732"/>
          </a:xfrm>
          <a:prstGeom prst="roundRect">
            <a:avLst>
              <a:gd name="adj" fmla="val 50000"/>
            </a:avLst>
          </a:prstGeom>
          <a:solidFill>
            <a:srgbClr val="C8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TextBox 91">
            <a:extLst>
              <a:ext uri="{FF2B5EF4-FFF2-40B4-BE49-F238E27FC236}">
                <a16:creationId xmlns:a16="http://schemas.microsoft.com/office/drawing/2014/main" id="{5DAFBFA3-2C4A-93B2-010A-17B4AF49A2E4}"/>
              </a:ext>
            </a:extLst>
          </p:cNvPr>
          <p:cNvSpPr txBox="1"/>
          <p:nvPr/>
        </p:nvSpPr>
        <p:spPr>
          <a:xfrm>
            <a:off x="8085131" y="1598590"/>
            <a:ext cx="679010"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schemeClr val="tx1">
                    <a:lumMod val="75000"/>
                    <a:lumOff val="25000"/>
                  </a:schemeClr>
                </a:solidFill>
                <a:latin typeface="SVN-Gilroy Medium" panose="00000600000000000000" pitchFamily="50" charset="0"/>
                <a:cs typeface="Arial" panose="020B0604020202020204" pitchFamily="34" charset="0"/>
                <a:hlinkClick r:id="rId5"/>
              </a:rPr>
              <a:t>Here</a:t>
            </a:r>
            <a:endParaRPr lang="en-US" sz="1100" i="1" dirty="0">
              <a:solidFill>
                <a:schemeClr val="tx1">
                  <a:lumMod val="75000"/>
                  <a:lumOff val="25000"/>
                </a:schemeClr>
              </a:solidFill>
              <a:latin typeface="SVN-Gilroy Medium" panose="00000600000000000000" pitchFamily="50" charset="0"/>
              <a:cs typeface="Arial" panose="020B0604020202020204" pitchFamily="34" charset="0"/>
            </a:endParaRPr>
          </a:p>
        </p:txBody>
      </p:sp>
      <p:cxnSp>
        <p:nvCxnSpPr>
          <p:cNvPr id="3" name="Straight Connector 2">
            <a:extLst>
              <a:ext uri="{FF2B5EF4-FFF2-40B4-BE49-F238E27FC236}">
                <a16:creationId xmlns:a16="http://schemas.microsoft.com/office/drawing/2014/main" id="{B883C22A-C537-BB1B-2BD7-52D8E81A1551}"/>
              </a:ext>
            </a:extLst>
          </p:cNvPr>
          <p:cNvCxnSpPr>
            <a:cxnSpLocks/>
          </p:cNvCxnSpPr>
          <p:nvPr/>
        </p:nvCxnSpPr>
        <p:spPr>
          <a:xfrm>
            <a:off x="9780775" y="6472017"/>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18F02D8-1AD1-80C4-59CE-4010F5D1AD35}"/>
              </a:ext>
            </a:extLst>
          </p:cNvPr>
          <p:cNvCxnSpPr>
            <a:cxnSpLocks/>
          </p:cNvCxnSpPr>
          <p:nvPr/>
        </p:nvCxnSpPr>
        <p:spPr>
          <a:xfrm>
            <a:off x="11329231" y="6471233"/>
            <a:ext cx="381156" cy="0"/>
          </a:xfrm>
          <a:prstGeom prst="line">
            <a:avLst/>
          </a:prstGeom>
          <a:ln w="28575">
            <a:solidFill>
              <a:srgbClr val="00599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0DD7CB7-C080-9251-1551-9172C225F270}"/>
              </a:ext>
            </a:extLst>
          </p:cNvPr>
          <p:cNvSpPr txBox="1"/>
          <p:nvPr/>
        </p:nvSpPr>
        <p:spPr>
          <a:xfrm>
            <a:off x="1125985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lang="en-US" sz="600" dirty="0">
                <a:solidFill>
                  <a:srgbClr val="005993"/>
                </a:solidFill>
                <a:latin typeface="SVN-Gilroy Medium" panose="00000600000000000000" pitchFamily="50" charset="0"/>
                <a:cs typeface="Arial" panose="020B0604020202020204" pitchFamily="34" charset="0"/>
              </a:rPr>
              <a:t>Page</a:t>
            </a:r>
            <a:r>
              <a:rPr kumimoji="0" lang="en-US" sz="600" i="0" u="none" strike="noStrike" kern="1200" cap="none" spc="0" normalizeH="0" baseline="0" noProof="0" dirty="0">
                <a:ln>
                  <a:noFill/>
                </a:ln>
                <a:solidFill>
                  <a:srgbClr val="005993"/>
                </a:solidFill>
                <a:effectLst/>
                <a:uLnTx/>
                <a:uFillTx/>
                <a:latin typeface="SVN-Gilroy Medium" panose="00000600000000000000" pitchFamily="50" charset="0"/>
                <a:cs typeface="Arial" panose="020B0604020202020204" pitchFamily="34" charset="0"/>
              </a:rPr>
              <a:t> </a:t>
            </a:r>
            <a:r>
              <a:rPr kumimoji="0" lang="en-US" sz="600"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rPr>
              <a:t>29</a:t>
            </a:r>
            <a:endParaRPr lang="de-DE" sz="600" dirty="0">
              <a:solidFill>
                <a:srgbClr val="005993"/>
              </a:solidFill>
              <a:latin typeface="SVN-Gilroy XBold" panose="00000900000000000000" pitchFamily="50" charset="0"/>
              <a:cs typeface="Arial" panose="020B0604020202020204" pitchFamily="34" charset="0"/>
            </a:endParaRPr>
          </a:p>
        </p:txBody>
      </p:sp>
      <p:cxnSp>
        <p:nvCxnSpPr>
          <p:cNvPr id="11" name="Straight Connector 10">
            <a:extLst>
              <a:ext uri="{FF2B5EF4-FFF2-40B4-BE49-F238E27FC236}">
                <a16:creationId xmlns:a16="http://schemas.microsoft.com/office/drawing/2014/main" id="{6740E70F-2736-5D9B-E864-36CF47AD40D9}"/>
              </a:ext>
            </a:extLst>
          </p:cNvPr>
          <p:cNvCxnSpPr>
            <a:cxnSpLocks/>
          </p:cNvCxnSpPr>
          <p:nvPr/>
        </p:nvCxnSpPr>
        <p:spPr>
          <a:xfrm>
            <a:off x="11366912" y="6547920"/>
            <a:ext cx="0" cy="107173"/>
          </a:xfrm>
          <a:prstGeom prst="line">
            <a:avLst/>
          </a:prstGeom>
          <a:ln w="6350">
            <a:solidFill>
              <a:srgbClr val="005993"/>
            </a:solidFill>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6077EC24-B87F-CB27-34E8-1FF014639192}"/>
              </a:ext>
            </a:extLst>
          </p:cNvPr>
          <p:cNvSpPr txBox="1"/>
          <p:nvPr/>
        </p:nvSpPr>
        <p:spPr>
          <a:xfrm>
            <a:off x="10607040" y="6509173"/>
            <a:ext cx="802706"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lang="en-US" sz="600" dirty="0">
                <a:solidFill>
                  <a:srgbClr val="005993"/>
                </a:solidFill>
                <a:latin typeface="SVN-Gilroy Heavy" panose="00000A00000000000000" pitchFamily="50" charset="0"/>
                <a:cs typeface="Arial" panose="020B0604020202020204" pitchFamily="34" charset="0"/>
              </a:rPr>
              <a:t>05</a:t>
            </a:r>
            <a:r>
              <a:rPr lang="en-US" sz="600" dirty="0">
                <a:solidFill>
                  <a:srgbClr val="005993"/>
                </a:solidFill>
                <a:latin typeface="SVN-Gilroy Medium" panose="00000600000000000000" pitchFamily="50" charset="0"/>
                <a:cs typeface="Arial" panose="020B0604020202020204" pitchFamily="34" charset="0"/>
              </a:rPr>
              <a:t> – APPENDIX</a:t>
            </a:r>
            <a:endParaRPr lang="de-DE" sz="600" dirty="0">
              <a:solidFill>
                <a:srgbClr val="005993"/>
              </a:solidFill>
              <a:latin typeface="SVN-Gilroy Medium" panose="00000600000000000000" pitchFamily="50" charset="0"/>
              <a:cs typeface="Arial" panose="020B0604020202020204" pitchFamily="34" charset="0"/>
            </a:endParaRPr>
          </a:p>
        </p:txBody>
      </p:sp>
      <p:pic>
        <p:nvPicPr>
          <p:cNvPr id="9" name="Picture 8">
            <a:hlinkClick r:id="rId4"/>
          </p:cNvPr>
          <p:cNvPicPr>
            <a:picLocks noChangeAspect="1"/>
          </p:cNvPicPr>
          <p:nvPr/>
        </p:nvPicPr>
        <p:blipFill>
          <a:blip r:embed="rId6"/>
          <a:stretch>
            <a:fillRect/>
          </a:stretch>
        </p:blipFill>
        <p:spPr>
          <a:xfrm>
            <a:off x="1836161" y="2043752"/>
            <a:ext cx="2317570" cy="3347598"/>
          </a:xfrm>
          <a:prstGeom prst="rect">
            <a:avLst/>
          </a:prstGeom>
        </p:spPr>
      </p:pic>
      <p:pic>
        <p:nvPicPr>
          <p:cNvPr id="55" name="Picture 54">
            <a:hlinkClick r:id="rId5"/>
          </p:cNvPr>
          <p:cNvPicPr>
            <a:picLocks noChangeAspect="1"/>
          </p:cNvPicPr>
          <p:nvPr/>
        </p:nvPicPr>
        <p:blipFill>
          <a:blip r:embed="rId7"/>
          <a:stretch>
            <a:fillRect/>
          </a:stretch>
        </p:blipFill>
        <p:spPr>
          <a:xfrm>
            <a:off x="6356111" y="2060624"/>
            <a:ext cx="4021466" cy="3279526"/>
          </a:xfrm>
          <a:prstGeom prst="rect">
            <a:avLst/>
          </a:prstGeom>
        </p:spPr>
      </p:pic>
    </p:spTree>
    <p:extLst>
      <p:ext uri="{BB962C8B-B14F-4D97-AF65-F5344CB8AC3E}">
        <p14:creationId xmlns:p14="http://schemas.microsoft.com/office/powerpoint/2010/main" val="219141497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224" descr="A group of people standing in front of a sign&#10;&#10;Description automatically generated">
            <a:extLst>
              <a:ext uri="{FF2B5EF4-FFF2-40B4-BE49-F238E27FC236}">
                <a16:creationId xmlns:a16="http://schemas.microsoft.com/office/drawing/2014/main" id="{6073B7A7-CE02-8AFD-6A51-B4E9B2E90D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728" t="484" r="18565"/>
          <a:stretch/>
        </p:blipFill>
        <p:spPr>
          <a:xfrm>
            <a:off x="6655839" y="0"/>
            <a:ext cx="5536161" cy="6858000"/>
          </a:xfrm>
          <a:custGeom>
            <a:avLst/>
            <a:gdLst>
              <a:gd name="connsiteX0" fmla="*/ 0 w 4915080"/>
              <a:gd name="connsiteY0" fmla="*/ 0 h 6858000"/>
              <a:gd name="connsiteX1" fmla="*/ 4915080 w 4915080"/>
              <a:gd name="connsiteY1" fmla="*/ 0 h 6858000"/>
              <a:gd name="connsiteX2" fmla="*/ 4915080 w 4915080"/>
              <a:gd name="connsiteY2" fmla="*/ 6858000 h 6858000"/>
              <a:gd name="connsiteX3" fmla="*/ 0 w 49150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15080" h="6858000">
                <a:moveTo>
                  <a:pt x="0" y="0"/>
                </a:moveTo>
                <a:lnTo>
                  <a:pt x="4915080" y="0"/>
                </a:lnTo>
                <a:lnTo>
                  <a:pt x="4915080" y="6858000"/>
                </a:lnTo>
                <a:lnTo>
                  <a:pt x="0" y="6858000"/>
                </a:lnTo>
                <a:close/>
              </a:path>
            </a:pathLst>
          </a:custGeom>
        </p:spPr>
      </p:pic>
      <p:pic>
        <p:nvPicPr>
          <p:cNvPr id="2" name="Picture 1">
            <a:extLst>
              <a:ext uri="{FF2B5EF4-FFF2-40B4-BE49-F238E27FC236}">
                <a16:creationId xmlns:a16="http://schemas.microsoft.com/office/drawing/2014/main" id="{30B9CDAC-1FDE-1B18-D494-C9EB1B387783}"/>
              </a:ext>
            </a:extLst>
          </p:cNvPr>
          <p:cNvPicPr>
            <a:picLocks noChangeAspect="1"/>
          </p:cNvPicPr>
          <p:nvPr/>
        </p:nvPicPr>
        <p:blipFill rotWithShape="1">
          <a:blip r:embed="rId4"/>
          <a:srcRect l="3739" t="5808" b="3795"/>
          <a:stretch/>
        </p:blipFill>
        <p:spPr>
          <a:xfrm>
            <a:off x="0" y="0"/>
            <a:ext cx="9436370" cy="6858000"/>
          </a:xfrm>
          <a:prstGeom prst="rect">
            <a:avLst/>
          </a:prstGeom>
        </p:spPr>
      </p:pic>
      <p:pic>
        <p:nvPicPr>
          <p:cNvPr id="145" name="Picture 144">
            <a:extLst>
              <a:ext uri="{FF2B5EF4-FFF2-40B4-BE49-F238E27FC236}">
                <a16:creationId xmlns:a16="http://schemas.microsoft.com/office/drawing/2014/main" id="{71C67AEA-3BFF-2475-586A-748284B7CA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4005" y="539650"/>
            <a:ext cx="2141158" cy="537310"/>
          </a:xfrm>
          <a:prstGeom prst="rect">
            <a:avLst/>
          </a:prstGeom>
        </p:spPr>
      </p:pic>
      <p:sp>
        <p:nvSpPr>
          <p:cNvPr id="4" name="TextBox 3">
            <a:extLst>
              <a:ext uri="{FF2B5EF4-FFF2-40B4-BE49-F238E27FC236}">
                <a16:creationId xmlns:a16="http://schemas.microsoft.com/office/drawing/2014/main" id="{C45030D4-F293-789F-3E45-54C3591F2A4A}"/>
              </a:ext>
            </a:extLst>
          </p:cNvPr>
          <p:cNvSpPr txBox="1"/>
          <p:nvPr/>
        </p:nvSpPr>
        <p:spPr>
          <a:xfrm>
            <a:off x="874005" y="2041563"/>
            <a:ext cx="3902390" cy="2362634"/>
          </a:xfrm>
          <a:prstGeom prst="rect">
            <a:avLst/>
          </a:prstGeom>
          <a:noFill/>
        </p:spPr>
        <p:txBody>
          <a:bodyPr wrap="square">
            <a:spAutoFit/>
          </a:bodyPr>
          <a:lstStyle/>
          <a:p>
            <a:pPr marR="0" lvl="0" indent="0" algn="just" fontAlgn="auto">
              <a:lnSpc>
                <a:spcPct val="110000"/>
              </a:lnSpc>
              <a:spcBef>
                <a:spcPts val="100"/>
              </a:spcBef>
              <a:spcAft>
                <a:spcPts val="600"/>
              </a:spcAft>
              <a:buClrTx/>
              <a:buSzTx/>
              <a:buFontTx/>
              <a:buNone/>
              <a:tabLst/>
              <a:defRPr/>
            </a:pPr>
            <a:r>
              <a:rPr lang="en-US" sz="1600" b="1" dirty="0">
                <a:solidFill>
                  <a:schemeClr val="bg1"/>
                </a:solidFill>
                <a:latin typeface="SVN-Gilroy Medium" panose="00000600000000000000" pitchFamily="50" charset="0"/>
                <a:cs typeface="Arial" panose="020B0604020202020204" pitchFamily="34" charset="0"/>
              </a:rPr>
              <a:t>DISCLAIMER:</a:t>
            </a:r>
          </a:p>
          <a:p>
            <a:pPr marR="0" lvl="0" indent="0" algn="just" fontAlgn="auto">
              <a:lnSpc>
                <a:spcPct val="110000"/>
              </a:lnSpc>
              <a:spcBef>
                <a:spcPts val="100"/>
              </a:spcBef>
              <a:spcAft>
                <a:spcPts val="100"/>
              </a:spcAft>
              <a:buClrTx/>
              <a:buSzTx/>
              <a:buFontTx/>
              <a:buNone/>
              <a:tabLst/>
              <a:defRPr/>
            </a:pPr>
            <a:r>
              <a:rPr lang="en-US" sz="1400" b="1" i="1" dirty="0">
                <a:solidFill>
                  <a:schemeClr val="bg1"/>
                </a:solidFill>
                <a:latin typeface="SVN-Gilroy Medium" panose="00000600000000000000" pitchFamily="50" charset="0"/>
                <a:cs typeface="Arial" panose="020B0604020202020204" pitchFamily="34" charset="0"/>
              </a:rPr>
              <a:t>This material was prepared using financial statements and other reliable sources with the aims to provide information only. It is recommended to use this material as a source of  reference only. The information might be updated from time to time and it is not our responsibility to notify about those changes (if any).</a:t>
            </a:r>
          </a:p>
          <a:p>
            <a:pPr marR="0" lvl="0" indent="0" algn="just" fontAlgn="auto">
              <a:lnSpc>
                <a:spcPct val="110000"/>
              </a:lnSpc>
              <a:spcBef>
                <a:spcPts val="100"/>
              </a:spcBef>
              <a:spcAft>
                <a:spcPts val="100"/>
              </a:spcAft>
              <a:buClrTx/>
              <a:buSzTx/>
              <a:buFontTx/>
              <a:buNone/>
              <a:tabLst/>
              <a:defRPr/>
            </a:pPr>
            <a:endParaRPr lang="en-US" sz="1400" b="1" i="1" dirty="0">
              <a:solidFill>
                <a:schemeClr val="bg1"/>
              </a:solidFill>
              <a:latin typeface="SVN-Gilroy Medium" panose="00000600000000000000" pitchFamily="50" charset="0"/>
              <a:cs typeface="Arial" panose="020B0604020202020204" pitchFamily="34" charset="0"/>
            </a:endParaRPr>
          </a:p>
        </p:txBody>
      </p:sp>
      <p:sp>
        <p:nvSpPr>
          <p:cNvPr id="7" name="TextBox 6">
            <a:extLst>
              <a:ext uri="{FF2B5EF4-FFF2-40B4-BE49-F238E27FC236}">
                <a16:creationId xmlns:a16="http://schemas.microsoft.com/office/drawing/2014/main" id="{47E051EF-6F96-40F9-BBDF-618886A5A1A0}"/>
              </a:ext>
            </a:extLst>
          </p:cNvPr>
          <p:cNvSpPr txBox="1"/>
          <p:nvPr/>
        </p:nvSpPr>
        <p:spPr>
          <a:xfrm>
            <a:off x="906691" y="4726886"/>
            <a:ext cx="2993518" cy="769441"/>
          </a:xfrm>
          <a:prstGeom prst="rect">
            <a:avLst/>
          </a:prstGeom>
          <a:noFill/>
        </p:spPr>
        <p:txBody>
          <a:bodyPr wrap="square" rtlCol="0">
            <a:spAutoFit/>
          </a:bodyPr>
          <a:lstStyle/>
          <a:p>
            <a:pPr defTabSz="914400">
              <a:defRPr/>
            </a:pPr>
            <a:r>
              <a:rPr lang="en-US" sz="4400" b="1" dirty="0">
                <a:solidFill>
                  <a:schemeClr val="bg1"/>
                </a:solidFill>
                <a:latin typeface="UTM Sloop 1" panose="02040603050506020204" pitchFamily="18" charset="0"/>
                <a:cs typeface="Segoe UI Semibold" panose="020B0702040204020203" pitchFamily="34" charset="0"/>
              </a:rPr>
              <a:t>Thank you!</a:t>
            </a:r>
            <a:endParaRPr lang="vi-VN" sz="4400" dirty="0">
              <a:solidFill>
                <a:schemeClr val="bg1"/>
              </a:solidFill>
              <a:latin typeface="UTM lôk"/>
              <a:ea typeface="Segoe UI Black" panose="020B0A02040204020203" pitchFamily="34" charset="0"/>
              <a:cs typeface="Segoe UI Semibold" panose="020B0702040204020203" pitchFamily="34" charset="0"/>
            </a:endParaRPr>
          </a:p>
        </p:txBody>
      </p:sp>
    </p:spTree>
    <p:extLst>
      <p:ext uri="{BB962C8B-B14F-4D97-AF65-F5344CB8AC3E}">
        <p14:creationId xmlns:p14="http://schemas.microsoft.com/office/powerpoint/2010/main" val="220022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extBox 121">
            <a:extLst>
              <a:ext uri="{FF2B5EF4-FFF2-40B4-BE49-F238E27FC236}">
                <a16:creationId xmlns:a16="http://schemas.microsoft.com/office/drawing/2014/main" id="{6823FF69-2FF5-DE76-6BEE-A00C058481CC}"/>
              </a:ext>
            </a:extLst>
          </p:cNvPr>
          <p:cNvSpPr txBox="1"/>
          <p:nvPr/>
        </p:nvSpPr>
        <p:spPr>
          <a:xfrm>
            <a:off x="1198000" y="367261"/>
            <a:ext cx="7669016" cy="3385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de-DE" sz="1600" b="1" dirty="0">
                <a:solidFill>
                  <a:srgbClr val="005993"/>
                </a:solidFill>
                <a:latin typeface="SVN-Gilroy XBold" panose="00000900000000000000" pitchFamily="50" charset="0"/>
                <a:cs typeface="Arial" panose="020B0604020202020204" pitchFamily="34" charset="0"/>
              </a:rPr>
              <a:t>VietinBank posted robust results of business performance in 1H2024</a:t>
            </a:r>
          </a:p>
        </p:txBody>
      </p:sp>
      <p:pic>
        <p:nvPicPr>
          <p:cNvPr id="81" name="Picture 80">
            <a:extLst>
              <a:ext uri="{FF2B5EF4-FFF2-40B4-BE49-F238E27FC236}">
                <a16:creationId xmlns:a16="http://schemas.microsoft.com/office/drawing/2014/main" id="{0D287D3C-6A2E-9E1A-1B84-75C8E8CAE41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23283" y="243125"/>
            <a:ext cx="1341434" cy="450721"/>
          </a:xfrm>
          <a:prstGeom prst="rect">
            <a:avLst/>
          </a:prstGeom>
        </p:spPr>
      </p:pic>
      <p:grpSp>
        <p:nvGrpSpPr>
          <p:cNvPr id="113" name="Group 112">
            <a:extLst>
              <a:ext uri="{FF2B5EF4-FFF2-40B4-BE49-F238E27FC236}">
                <a16:creationId xmlns:a16="http://schemas.microsoft.com/office/drawing/2014/main" id="{49FAB5ED-8634-B9D4-1E78-907F296A512B}"/>
              </a:ext>
            </a:extLst>
          </p:cNvPr>
          <p:cNvGrpSpPr/>
          <p:nvPr/>
        </p:nvGrpSpPr>
        <p:grpSpPr>
          <a:xfrm>
            <a:off x="707759" y="356998"/>
            <a:ext cx="370841" cy="359080"/>
            <a:chOff x="10124985" y="4872481"/>
            <a:chExt cx="360680" cy="413653"/>
          </a:xfrm>
        </p:grpSpPr>
        <p:sp>
          <p:nvSpPr>
            <p:cNvPr id="114" name="Freeform: Shape 113">
              <a:extLst>
                <a:ext uri="{FF2B5EF4-FFF2-40B4-BE49-F238E27FC236}">
                  <a16:creationId xmlns:a16="http://schemas.microsoft.com/office/drawing/2014/main" id="{01AA59E9-5A66-AC81-5D05-63F90DF15228}"/>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15" name="Freeform: Shape 114">
              <a:extLst>
                <a:ext uri="{FF2B5EF4-FFF2-40B4-BE49-F238E27FC236}">
                  <a16:creationId xmlns:a16="http://schemas.microsoft.com/office/drawing/2014/main" id="{4C9B36E9-C5BE-DEE7-0715-292AAF6E98ED}"/>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16" name="Freeform: Shape 115">
              <a:extLst>
                <a:ext uri="{FF2B5EF4-FFF2-40B4-BE49-F238E27FC236}">
                  <a16:creationId xmlns:a16="http://schemas.microsoft.com/office/drawing/2014/main" id="{CBC26385-35BB-888F-4DA4-18E9F2C87FAE}"/>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17" name="Freeform: Shape 116">
              <a:extLst>
                <a:ext uri="{FF2B5EF4-FFF2-40B4-BE49-F238E27FC236}">
                  <a16:creationId xmlns:a16="http://schemas.microsoft.com/office/drawing/2014/main" id="{ECE0AF39-8551-F2A5-FF43-8A9F3AD851B8}"/>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18" name="Freeform: Shape 117">
              <a:extLst>
                <a:ext uri="{FF2B5EF4-FFF2-40B4-BE49-F238E27FC236}">
                  <a16:creationId xmlns:a16="http://schemas.microsoft.com/office/drawing/2014/main" id="{39FBDF2C-6816-E0A9-309F-5F88CA87AA1B}"/>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19" name="Freeform: Shape 118">
              <a:extLst>
                <a:ext uri="{FF2B5EF4-FFF2-40B4-BE49-F238E27FC236}">
                  <a16:creationId xmlns:a16="http://schemas.microsoft.com/office/drawing/2014/main" id="{A5E5C21F-45CE-FEF9-A1DD-86B10F150FFD}"/>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grpSp>
      <p:sp>
        <p:nvSpPr>
          <p:cNvPr id="10" name="Freeform: Shape 9">
            <a:extLst>
              <a:ext uri="{FF2B5EF4-FFF2-40B4-BE49-F238E27FC236}">
                <a16:creationId xmlns:a16="http://schemas.microsoft.com/office/drawing/2014/main" id="{707EFAC9-D8A5-372E-44DB-A820B1B1ED6A}"/>
              </a:ext>
            </a:extLst>
          </p:cNvPr>
          <p:cNvSpPr/>
          <p:nvPr/>
        </p:nvSpPr>
        <p:spPr>
          <a:xfrm rot="10800000">
            <a:off x="846546" y="3983519"/>
            <a:ext cx="1161906" cy="1763845"/>
          </a:xfrm>
          <a:custGeom>
            <a:avLst/>
            <a:gdLst>
              <a:gd name="connsiteX0" fmla="*/ 572175 w 1161906"/>
              <a:gd name="connsiteY0" fmla="*/ 1763845 h 1763845"/>
              <a:gd name="connsiteX1" fmla="*/ 521488 w 1161906"/>
              <a:gd name="connsiteY1" fmla="*/ 1743222 h 1763845"/>
              <a:gd name="connsiteX2" fmla="*/ 0 w 1161906"/>
              <a:gd name="connsiteY2" fmla="*/ 1230974 h 1763845"/>
              <a:gd name="connsiteX3" fmla="*/ 0 w 1161906"/>
              <a:gd name="connsiteY3" fmla="*/ 544904 h 1763845"/>
              <a:gd name="connsiteX4" fmla="*/ 0 w 1161906"/>
              <a:gd name="connsiteY4" fmla="*/ 0 h 1763845"/>
              <a:gd name="connsiteX5" fmla="*/ 398421 w 1161906"/>
              <a:gd name="connsiteY5" fmla="*/ 0 h 1763845"/>
              <a:gd name="connsiteX6" fmla="*/ 763427 w 1161906"/>
              <a:gd name="connsiteY6" fmla="*/ 0 h 1763845"/>
              <a:gd name="connsiteX7" fmla="*/ 763428 w 1161906"/>
              <a:gd name="connsiteY7" fmla="*/ 2 h 1763845"/>
              <a:gd name="connsiteX8" fmla="*/ 1161906 w 1161906"/>
              <a:gd name="connsiteY8" fmla="*/ 2 h 1763845"/>
              <a:gd name="connsiteX9" fmla="*/ 1161906 w 1161906"/>
              <a:gd name="connsiteY9" fmla="*/ 544984 h 1763845"/>
              <a:gd name="connsiteX10" fmla="*/ 1161905 w 1161906"/>
              <a:gd name="connsiteY10" fmla="*/ 544982 h 1763845"/>
              <a:gd name="connsiteX11" fmla="*/ 1161905 w 1161906"/>
              <a:gd name="connsiteY11" fmla="*/ 1213730 h 1763845"/>
              <a:gd name="connsiteX12" fmla="*/ 622862 w 1161906"/>
              <a:gd name="connsiteY12" fmla="*/ 1743222 h 1763845"/>
              <a:gd name="connsiteX13" fmla="*/ 572175 w 1161906"/>
              <a:gd name="connsiteY13" fmla="*/ 1763845 h 176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1906" h="1763845">
                <a:moveTo>
                  <a:pt x="572175" y="1763845"/>
                </a:moveTo>
                <a:cubicBezTo>
                  <a:pt x="553829" y="1763845"/>
                  <a:pt x="535484" y="1756971"/>
                  <a:pt x="521488" y="1743222"/>
                </a:cubicBezTo>
                <a:lnTo>
                  <a:pt x="0" y="1230974"/>
                </a:lnTo>
                <a:lnTo>
                  <a:pt x="0" y="544904"/>
                </a:lnTo>
                <a:lnTo>
                  <a:pt x="0" y="0"/>
                </a:lnTo>
                <a:lnTo>
                  <a:pt x="398421" y="0"/>
                </a:lnTo>
                <a:lnTo>
                  <a:pt x="763427" y="0"/>
                </a:lnTo>
                <a:lnTo>
                  <a:pt x="763428" y="2"/>
                </a:lnTo>
                <a:lnTo>
                  <a:pt x="1161906" y="2"/>
                </a:lnTo>
                <a:lnTo>
                  <a:pt x="1161906" y="544984"/>
                </a:lnTo>
                <a:lnTo>
                  <a:pt x="1161905" y="544982"/>
                </a:lnTo>
                <a:lnTo>
                  <a:pt x="1161905" y="1213730"/>
                </a:lnTo>
                <a:lnTo>
                  <a:pt x="622862" y="1743222"/>
                </a:lnTo>
                <a:cubicBezTo>
                  <a:pt x="608865" y="1756971"/>
                  <a:pt x="590520" y="1763845"/>
                  <a:pt x="572175" y="1763845"/>
                </a:cubicBezTo>
                <a:close/>
              </a:path>
            </a:pathLst>
          </a:custGeom>
          <a:solidFill>
            <a:srgbClr val="86D6FA"/>
          </a:solidFill>
          <a:ln w="317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270" name="Freeform: Shape 269">
            <a:extLst>
              <a:ext uri="{FF2B5EF4-FFF2-40B4-BE49-F238E27FC236}">
                <a16:creationId xmlns:a16="http://schemas.microsoft.com/office/drawing/2014/main" id="{512FB656-1E9C-DFB8-E95F-350A3718069B}"/>
              </a:ext>
            </a:extLst>
          </p:cNvPr>
          <p:cNvSpPr/>
          <p:nvPr/>
        </p:nvSpPr>
        <p:spPr>
          <a:xfrm rot="10800000">
            <a:off x="1252506" y="5747365"/>
            <a:ext cx="365006" cy="182503"/>
          </a:xfrm>
          <a:custGeom>
            <a:avLst/>
            <a:gdLst>
              <a:gd name="connsiteX0" fmla="*/ 365006 w 365006"/>
              <a:gd name="connsiteY0" fmla="*/ 182503 h 182503"/>
              <a:gd name="connsiteX1" fmla="*/ 0 w 365006"/>
              <a:gd name="connsiteY1" fmla="*/ 182503 h 182503"/>
              <a:gd name="connsiteX2" fmla="*/ 182503 w 365006"/>
              <a:gd name="connsiteY2" fmla="*/ 0 h 182503"/>
              <a:gd name="connsiteX3" fmla="*/ 365006 w 365006"/>
              <a:gd name="connsiteY3" fmla="*/ 182503 h 182503"/>
            </a:gdLst>
            <a:ahLst/>
            <a:cxnLst>
              <a:cxn ang="0">
                <a:pos x="connsiteX0" y="connsiteY0"/>
              </a:cxn>
              <a:cxn ang="0">
                <a:pos x="connsiteX1" y="connsiteY1"/>
              </a:cxn>
              <a:cxn ang="0">
                <a:pos x="connsiteX2" y="connsiteY2"/>
              </a:cxn>
              <a:cxn ang="0">
                <a:pos x="connsiteX3" y="connsiteY3"/>
              </a:cxn>
            </a:cxnLst>
            <a:rect l="l" t="t" r="r" b="b"/>
            <a:pathLst>
              <a:path w="365006" h="182503">
                <a:moveTo>
                  <a:pt x="365006" y="182503"/>
                </a:moveTo>
                <a:lnTo>
                  <a:pt x="0" y="182503"/>
                </a:lnTo>
                <a:lnTo>
                  <a:pt x="182503" y="0"/>
                </a:lnTo>
                <a:lnTo>
                  <a:pt x="365006" y="182503"/>
                </a:lnTo>
                <a:close/>
              </a:path>
            </a:pathLst>
          </a:custGeom>
          <a:solidFill>
            <a:srgbClr val="86D6FA"/>
          </a:solidFill>
          <a:ln w="317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305" name="Freeform: Shape 304">
            <a:extLst>
              <a:ext uri="{FF2B5EF4-FFF2-40B4-BE49-F238E27FC236}">
                <a16:creationId xmlns:a16="http://schemas.microsoft.com/office/drawing/2014/main" id="{9B19023D-0BF3-1FBE-465B-F8D9A38DE273}"/>
              </a:ext>
            </a:extLst>
          </p:cNvPr>
          <p:cNvSpPr/>
          <p:nvPr/>
        </p:nvSpPr>
        <p:spPr>
          <a:xfrm rot="10800000">
            <a:off x="2008275" y="3928367"/>
            <a:ext cx="1161905" cy="1818999"/>
          </a:xfrm>
          <a:custGeom>
            <a:avLst/>
            <a:gdLst>
              <a:gd name="connsiteX0" fmla="*/ 580952 w 1161905"/>
              <a:gd name="connsiteY0" fmla="*/ 1818999 h 1818999"/>
              <a:gd name="connsiteX1" fmla="*/ 543811 w 1161905"/>
              <a:gd name="connsiteY1" fmla="*/ 1803614 h 1818999"/>
              <a:gd name="connsiteX2" fmla="*/ 0 w 1161905"/>
              <a:gd name="connsiteY2" fmla="*/ 1259803 h 1818999"/>
              <a:gd name="connsiteX3" fmla="*/ 0 w 1161905"/>
              <a:gd name="connsiteY3" fmla="*/ 630031 h 1818999"/>
              <a:gd name="connsiteX4" fmla="*/ 0 w 1161905"/>
              <a:gd name="connsiteY4" fmla="*/ 0 h 1818999"/>
              <a:gd name="connsiteX5" fmla="*/ 1161905 w 1161905"/>
              <a:gd name="connsiteY5" fmla="*/ 0 h 1818999"/>
              <a:gd name="connsiteX6" fmla="*/ 1161905 w 1161905"/>
              <a:gd name="connsiteY6" fmla="*/ 630032 h 1818999"/>
              <a:gd name="connsiteX7" fmla="*/ 1161905 w 1161905"/>
              <a:gd name="connsiteY7" fmla="*/ 1259803 h 1818999"/>
              <a:gd name="connsiteX8" fmla="*/ 618094 w 1161905"/>
              <a:gd name="connsiteY8" fmla="*/ 1803614 h 1818999"/>
              <a:gd name="connsiteX9" fmla="*/ 580952 w 1161905"/>
              <a:gd name="connsiteY9" fmla="*/ 1818999 h 181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1905" h="1818999">
                <a:moveTo>
                  <a:pt x="580952" y="1818999"/>
                </a:moveTo>
                <a:cubicBezTo>
                  <a:pt x="567509" y="1818999"/>
                  <a:pt x="554067" y="1813870"/>
                  <a:pt x="543811" y="1803614"/>
                </a:cubicBezTo>
                <a:lnTo>
                  <a:pt x="0" y="1259803"/>
                </a:lnTo>
                <a:lnTo>
                  <a:pt x="0" y="630031"/>
                </a:lnTo>
                <a:lnTo>
                  <a:pt x="0" y="0"/>
                </a:lnTo>
                <a:lnTo>
                  <a:pt x="1161905" y="0"/>
                </a:lnTo>
                <a:lnTo>
                  <a:pt x="1161905" y="630032"/>
                </a:lnTo>
                <a:lnTo>
                  <a:pt x="1161905" y="1259803"/>
                </a:lnTo>
                <a:lnTo>
                  <a:pt x="618094" y="1803614"/>
                </a:lnTo>
                <a:cubicBezTo>
                  <a:pt x="607837" y="1813870"/>
                  <a:pt x="594395" y="1818999"/>
                  <a:pt x="580952" y="1818999"/>
                </a:cubicBezTo>
                <a:close/>
              </a:path>
            </a:pathLst>
          </a:custGeom>
          <a:solidFill>
            <a:srgbClr val="21BBEF"/>
          </a:solidFill>
          <a:ln w="317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304" name="Freeform: Shape 303">
            <a:extLst>
              <a:ext uri="{FF2B5EF4-FFF2-40B4-BE49-F238E27FC236}">
                <a16:creationId xmlns:a16="http://schemas.microsoft.com/office/drawing/2014/main" id="{6915AC27-D7ED-4F2E-8DBA-880DC985F62A}"/>
              </a:ext>
            </a:extLst>
          </p:cNvPr>
          <p:cNvSpPr/>
          <p:nvPr/>
        </p:nvSpPr>
        <p:spPr>
          <a:xfrm rot="10800000">
            <a:off x="3170003" y="4181066"/>
            <a:ext cx="1161905" cy="1566298"/>
          </a:xfrm>
          <a:custGeom>
            <a:avLst/>
            <a:gdLst>
              <a:gd name="connsiteX0" fmla="*/ 580575 w 1161905"/>
              <a:gd name="connsiteY0" fmla="*/ 1409177 h 1409177"/>
              <a:gd name="connsiteX1" fmla="*/ 533983 w 1161905"/>
              <a:gd name="connsiteY1" fmla="*/ 1389877 h 1409177"/>
              <a:gd name="connsiteX2" fmla="*/ 0 w 1161905"/>
              <a:gd name="connsiteY2" fmla="*/ 855894 h 1409177"/>
              <a:gd name="connsiteX3" fmla="*/ 0 w 1161905"/>
              <a:gd name="connsiteY3" fmla="*/ 0 h 1409177"/>
              <a:gd name="connsiteX4" fmla="*/ 1161905 w 1161905"/>
              <a:gd name="connsiteY4" fmla="*/ 0 h 1409177"/>
              <a:gd name="connsiteX5" fmla="*/ 1161905 w 1161905"/>
              <a:gd name="connsiteY5" fmla="*/ 855139 h 1409177"/>
              <a:gd name="connsiteX6" fmla="*/ 627167 w 1161905"/>
              <a:gd name="connsiteY6" fmla="*/ 1389877 h 1409177"/>
              <a:gd name="connsiteX7" fmla="*/ 580575 w 1161905"/>
              <a:gd name="connsiteY7" fmla="*/ 1409177 h 140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905" h="1409177">
                <a:moveTo>
                  <a:pt x="580575" y="1409177"/>
                </a:moveTo>
                <a:cubicBezTo>
                  <a:pt x="563712" y="1409177"/>
                  <a:pt x="546849" y="1402744"/>
                  <a:pt x="533983" y="1389877"/>
                </a:cubicBezTo>
                <a:lnTo>
                  <a:pt x="0" y="855894"/>
                </a:lnTo>
                <a:lnTo>
                  <a:pt x="0" y="0"/>
                </a:lnTo>
                <a:lnTo>
                  <a:pt x="1161905" y="0"/>
                </a:lnTo>
                <a:lnTo>
                  <a:pt x="1161905" y="855139"/>
                </a:lnTo>
                <a:lnTo>
                  <a:pt x="627167" y="1389877"/>
                </a:lnTo>
                <a:cubicBezTo>
                  <a:pt x="614301" y="1402744"/>
                  <a:pt x="597438" y="1409177"/>
                  <a:pt x="580575" y="1409177"/>
                </a:cubicBezTo>
                <a:close/>
              </a:path>
            </a:pathLst>
          </a:custGeom>
          <a:solidFill>
            <a:srgbClr val="28A8E0"/>
          </a:solidFill>
          <a:ln w="317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9" name="Freeform: Shape 8">
            <a:extLst>
              <a:ext uri="{FF2B5EF4-FFF2-40B4-BE49-F238E27FC236}">
                <a16:creationId xmlns:a16="http://schemas.microsoft.com/office/drawing/2014/main" id="{BAAC1875-B446-B488-E8A0-2D0AAAED8428}"/>
              </a:ext>
            </a:extLst>
          </p:cNvPr>
          <p:cNvSpPr/>
          <p:nvPr/>
        </p:nvSpPr>
        <p:spPr>
          <a:xfrm rot="10800000">
            <a:off x="4331731" y="3026241"/>
            <a:ext cx="1161905" cy="2721122"/>
          </a:xfrm>
          <a:custGeom>
            <a:avLst/>
            <a:gdLst>
              <a:gd name="connsiteX0" fmla="*/ 572173 w 1161905"/>
              <a:gd name="connsiteY0" fmla="*/ 2721122 h 2721122"/>
              <a:gd name="connsiteX1" fmla="*/ 521486 w 1161905"/>
              <a:gd name="connsiteY1" fmla="*/ 2700499 h 2721122"/>
              <a:gd name="connsiteX2" fmla="*/ 0 w 1161905"/>
              <a:gd name="connsiteY2" fmla="*/ 2188252 h 2721122"/>
              <a:gd name="connsiteX3" fmla="*/ 0 w 1161905"/>
              <a:gd name="connsiteY3" fmla="*/ 0 h 2721122"/>
              <a:gd name="connsiteX4" fmla="*/ 1161905 w 1161905"/>
              <a:gd name="connsiteY4" fmla="*/ 0 h 2721122"/>
              <a:gd name="connsiteX5" fmla="*/ 1161905 w 1161905"/>
              <a:gd name="connsiteY5" fmla="*/ 2171005 h 2721122"/>
              <a:gd name="connsiteX6" fmla="*/ 622860 w 1161905"/>
              <a:gd name="connsiteY6" fmla="*/ 2700499 h 2721122"/>
              <a:gd name="connsiteX7" fmla="*/ 572173 w 1161905"/>
              <a:gd name="connsiteY7" fmla="*/ 2721122 h 272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905" h="2721122">
                <a:moveTo>
                  <a:pt x="572173" y="2721122"/>
                </a:moveTo>
                <a:cubicBezTo>
                  <a:pt x="553827" y="2721122"/>
                  <a:pt x="535482" y="2714248"/>
                  <a:pt x="521486" y="2700499"/>
                </a:cubicBezTo>
                <a:lnTo>
                  <a:pt x="0" y="2188252"/>
                </a:lnTo>
                <a:lnTo>
                  <a:pt x="0" y="0"/>
                </a:lnTo>
                <a:lnTo>
                  <a:pt x="1161905" y="0"/>
                </a:lnTo>
                <a:lnTo>
                  <a:pt x="1161905" y="2171005"/>
                </a:lnTo>
                <a:lnTo>
                  <a:pt x="622860" y="2700499"/>
                </a:lnTo>
                <a:cubicBezTo>
                  <a:pt x="608863" y="2714248"/>
                  <a:pt x="590518" y="2721122"/>
                  <a:pt x="572173" y="2721122"/>
                </a:cubicBezTo>
                <a:close/>
              </a:path>
            </a:pathLst>
          </a:custGeom>
          <a:solidFill>
            <a:srgbClr val="008FCA"/>
          </a:solidFill>
          <a:ln w="317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311" name="Freeform: Shape 310">
            <a:extLst>
              <a:ext uri="{FF2B5EF4-FFF2-40B4-BE49-F238E27FC236}">
                <a16:creationId xmlns:a16="http://schemas.microsoft.com/office/drawing/2014/main" id="{95CEA3A5-8CB5-A4AD-5B2E-2856FBC7F5BB}"/>
              </a:ext>
            </a:extLst>
          </p:cNvPr>
          <p:cNvSpPr/>
          <p:nvPr/>
        </p:nvSpPr>
        <p:spPr>
          <a:xfrm rot="10800000">
            <a:off x="5493459" y="4181066"/>
            <a:ext cx="1161905" cy="1566298"/>
          </a:xfrm>
          <a:custGeom>
            <a:avLst/>
            <a:gdLst>
              <a:gd name="connsiteX0" fmla="*/ 580954 w 1161905"/>
              <a:gd name="connsiteY0" fmla="*/ 1803682 h 1803682"/>
              <a:gd name="connsiteX1" fmla="*/ 529190 w 1161905"/>
              <a:gd name="connsiteY1" fmla="*/ 1782241 h 1803682"/>
              <a:gd name="connsiteX2" fmla="*/ 0 w 1161905"/>
              <a:gd name="connsiteY2" fmla="*/ 1253051 h 1803682"/>
              <a:gd name="connsiteX3" fmla="*/ 0 w 1161905"/>
              <a:gd name="connsiteY3" fmla="*/ 0 h 1803682"/>
              <a:gd name="connsiteX4" fmla="*/ 1161905 w 1161905"/>
              <a:gd name="connsiteY4" fmla="*/ 0 h 1803682"/>
              <a:gd name="connsiteX5" fmla="*/ 1161905 w 1161905"/>
              <a:gd name="connsiteY5" fmla="*/ 1253053 h 1803682"/>
              <a:gd name="connsiteX6" fmla="*/ 632718 w 1161905"/>
              <a:gd name="connsiteY6" fmla="*/ 1782241 h 1803682"/>
              <a:gd name="connsiteX7" fmla="*/ 580954 w 1161905"/>
              <a:gd name="connsiteY7" fmla="*/ 1803682 h 180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905" h="1803682">
                <a:moveTo>
                  <a:pt x="580954" y="1803682"/>
                </a:moveTo>
                <a:cubicBezTo>
                  <a:pt x="562219" y="1803682"/>
                  <a:pt x="543484" y="1796535"/>
                  <a:pt x="529190" y="1782241"/>
                </a:cubicBezTo>
                <a:lnTo>
                  <a:pt x="0" y="1253051"/>
                </a:lnTo>
                <a:lnTo>
                  <a:pt x="0" y="0"/>
                </a:lnTo>
                <a:lnTo>
                  <a:pt x="1161905" y="0"/>
                </a:lnTo>
                <a:lnTo>
                  <a:pt x="1161905" y="1253053"/>
                </a:lnTo>
                <a:lnTo>
                  <a:pt x="632718" y="1782241"/>
                </a:lnTo>
                <a:cubicBezTo>
                  <a:pt x="618423" y="1796535"/>
                  <a:pt x="599689" y="1803682"/>
                  <a:pt x="580954" y="1803682"/>
                </a:cubicBezTo>
                <a:close/>
              </a:path>
            </a:pathLst>
          </a:custGeom>
          <a:solidFill>
            <a:srgbClr val="04619D"/>
          </a:solidFill>
          <a:ln w="317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397" name="Freeform: Shape 396">
            <a:extLst>
              <a:ext uri="{FF2B5EF4-FFF2-40B4-BE49-F238E27FC236}">
                <a16:creationId xmlns:a16="http://schemas.microsoft.com/office/drawing/2014/main" id="{E208C907-005C-E0EC-1382-1435D79CF7D5}"/>
              </a:ext>
            </a:extLst>
          </p:cNvPr>
          <p:cNvSpPr/>
          <p:nvPr/>
        </p:nvSpPr>
        <p:spPr>
          <a:xfrm rot="10800000">
            <a:off x="6657993" y="4711513"/>
            <a:ext cx="61920" cy="21372"/>
          </a:xfrm>
          <a:custGeom>
            <a:avLst/>
            <a:gdLst>
              <a:gd name="connsiteX0" fmla="*/ 61920 w 61920"/>
              <a:gd name="connsiteY0" fmla="*/ 21372 h 21372"/>
              <a:gd name="connsiteX1" fmla="*/ 0 w 61920"/>
              <a:gd name="connsiteY1" fmla="*/ 0 h 21372"/>
              <a:gd name="connsiteX2" fmla="*/ 61920 w 61920"/>
              <a:gd name="connsiteY2" fmla="*/ 17520 h 21372"/>
              <a:gd name="connsiteX3" fmla="*/ 61920 w 61920"/>
              <a:gd name="connsiteY3" fmla="*/ 21372 h 21372"/>
            </a:gdLst>
            <a:ahLst/>
            <a:cxnLst>
              <a:cxn ang="0">
                <a:pos x="connsiteX0" y="connsiteY0"/>
              </a:cxn>
              <a:cxn ang="0">
                <a:pos x="connsiteX1" y="connsiteY1"/>
              </a:cxn>
              <a:cxn ang="0">
                <a:pos x="connsiteX2" y="connsiteY2"/>
              </a:cxn>
              <a:cxn ang="0">
                <a:pos x="connsiteX3" y="connsiteY3"/>
              </a:cxn>
            </a:cxnLst>
            <a:rect l="l" t="t" r="r" b="b"/>
            <a:pathLst>
              <a:path w="61920" h="21372">
                <a:moveTo>
                  <a:pt x="61920" y="21372"/>
                </a:moveTo>
                <a:lnTo>
                  <a:pt x="0" y="0"/>
                </a:lnTo>
                <a:lnTo>
                  <a:pt x="61920" y="17520"/>
                </a:lnTo>
                <a:lnTo>
                  <a:pt x="61920" y="21372"/>
                </a:lnTo>
                <a:close/>
              </a:path>
            </a:pathLst>
          </a:custGeom>
          <a:solidFill>
            <a:srgbClr val="2A528E"/>
          </a:solidFill>
          <a:ln w="317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393" name="Freeform: Shape 392">
            <a:extLst>
              <a:ext uri="{FF2B5EF4-FFF2-40B4-BE49-F238E27FC236}">
                <a16:creationId xmlns:a16="http://schemas.microsoft.com/office/drawing/2014/main" id="{FD91F536-BC7D-797F-15F8-0F1ECC45EC3C}"/>
              </a:ext>
            </a:extLst>
          </p:cNvPr>
          <p:cNvSpPr/>
          <p:nvPr/>
        </p:nvSpPr>
        <p:spPr>
          <a:xfrm rot="10800000">
            <a:off x="6655187" y="4745327"/>
            <a:ext cx="1161905" cy="1002036"/>
          </a:xfrm>
          <a:custGeom>
            <a:avLst/>
            <a:gdLst>
              <a:gd name="connsiteX0" fmla="*/ 0 w 1161905"/>
              <a:gd name="connsiteY0" fmla="*/ 1002036 h 1002036"/>
              <a:gd name="connsiteX1" fmla="*/ 0 w 1161905"/>
              <a:gd name="connsiteY1" fmla="*/ 0 h 1002036"/>
              <a:gd name="connsiteX2" fmla="*/ 1161905 w 1161905"/>
              <a:gd name="connsiteY2" fmla="*/ 0 h 1002036"/>
              <a:gd name="connsiteX3" fmla="*/ 1161905 w 1161905"/>
              <a:gd name="connsiteY3" fmla="*/ 1000969 h 1002036"/>
              <a:gd name="connsiteX4" fmla="*/ 628436 w 1161905"/>
              <a:gd name="connsiteY4" fmla="*/ 778046 h 1002036"/>
              <a:gd name="connsiteX5" fmla="*/ 551950 w 1161905"/>
              <a:gd name="connsiteY5" fmla="*/ 777823 h 1002036"/>
              <a:gd name="connsiteX6" fmla="*/ 0 w 1161905"/>
              <a:gd name="connsiteY6" fmla="*/ 1002036 h 100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905" h="1002036">
                <a:moveTo>
                  <a:pt x="0" y="1002036"/>
                </a:moveTo>
                <a:lnTo>
                  <a:pt x="0" y="0"/>
                </a:lnTo>
                <a:lnTo>
                  <a:pt x="1161905" y="0"/>
                </a:lnTo>
                <a:lnTo>
                  <a:pt x="1161905" y="1000969"/>
                </a:lnTo>
                <a:lnTo>
                  <a:pt x="628436" y="778046"/>
                </a:lnTo>
                <a:cubicBezTo>
                  <a:pt x="607465" y="769283"/>
                  <a:pt x="573220" y="769183"/>
                  <a:pt x="551950" y="777823"/>
                </a:cubicBezTo>
                <a:lnTo>
                  <a:pt x="0" y="1002036"/>
                </a:lnTo>
                <a:close/>
              </a:path>
            </a:pathLst>
          </a:custGeom>
          <a:solidFill>
            <a:srgbClr val="2A528E"/>
          </a:solidFill>
          <a:ln w="317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6" name="Freeform: Shape 5">
            <a:extLst>
              <a:ext uri="{FF2B5EF4-FFF2-40B4-BE49-F238E27FC236}">
                <a16:creationId xmlns:a16="http://schemas.microsoft.com/office/drawing/2014/main" id="{D6313136-D34E-D47B-A882-B5C4A8EE7A12}"/>
              </a:ext>
            </a:extLst>
          </p:cNvPr>
          <p:cNvSpPr/>
          <p:nvPr/>
        </p:nvSpPr>
        <p:spPr>
          <a:xfrm rot="10800000">
            <a:off x="7816915" y="2171319"/>
            <a:ext cx="1161905" cy="3576044"/>
          </a:xfrm>
          <a:custGeom>
            <a:avLst/>
            <a:gdLst>
              <a:gd name="connsiteX0" fmla="*/ 572173 w 1161905"/>
              <a:gd name="connsiteY0" fmla="*/ 3576044 h 3576044"/>
              <a:gd name="connsiteX1" fmla="*/ 521486 w 1161905"/>
              <a:gd name="connsiteY1" fmla="*/ 3555421 h 3576044"/>
              <a:gd name="connsiteX2" fmla="*/ 0 w 1161905"/>
              <a:gd name="connsiteY2" fmla="*/ 3043174 h 3576044"/>
              <a:gd name="connsiteX3" fmla="*/ 0 w 1161905"/>
              <a:gd name="connsiteY3" fmla="*/ 1056366 h 3576044"/>
              <a:gd name="connsiteX4" fmla="*/ 0 w 1161905"/>
              <a:gd name="connsiteY4" fmla="*/ 0 h 3576044"/>
              <a:gd name="connsiteX5" fmla="*/ 1161905 w 1161905"/>
              <a:gd name="connsiteY5" fmla="*/ 0 h 3576044"/>
              <a:gd name="connsiteX6" fmla="*/ 1161905 w 1161905"/>
              <a:gd name="connsiteY6" fmla="*/ 1056366 h 3576044"/>
              <a:gd name="connsiteX7" fmla="*/ 1161905 w 1161905"/>
              <a:gd name="connsiteY7" fmla="*/ 3025927 h 3576044"/>
              <a:gd name="connsiteX8" fmla="*/ 622861 w 1161905"/>
              <a:gd name="connsiteY8" fmla="*/ 3555421 h 3576044"/>
              <a:gd name="connsiteX9" fmla="*/ 572173 w 1161905"/>
              <a:gd name="connsiteY9" fmla="*/ 3576044 h 357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1905" h="3576044">
                <a:moveTo>
                  <a:pt x="572173" y="3576044"/>
                </a:moveTo>
                <a:cubicBezTo>
                  <a:pt x="553827" y="3576044"/>
                  <a:pt x="535482" y="3569170"/>
                  <a:pt x="521486" y="3555421"/>
                </a:cubicBezTo>
                <a:lnTo>
                  <a:pt x="0" y="3043174"/>
                </a:lnTo>
                <a:lnTo>
                  <a:pt x="0" y="1056366"/>
                </a:lnTo>
                <a:lnTo>
                  <a:pt x="0" y="0"/>
                </a:lnTo>
                <a:lnTo>
                  <a:pt x="1161905" y="0"/>
                </a:lnTo>
                <a:lnTo>
                  <a:pt x="1161905" y="1056366"/>
                </a:lnTo>
                <a:lnTo>
                  <a:pt x="1161905" y="3025927"/>
                </a:lnTo>
                <a:lnTo>
                  <a:pt x="622861" y="3555421"/>
                </a:lnTo>
                <a:cubicBezTo>
                  <a:pt x="608864" y="3569170"/>
                  <a:pt x="590518" y="3576044"/>
                  <a:pt x="572173" y="3576044"/>
                </a:cubicBezTo>
                <a:close/>
              </a:path>
            </a:pathLst>
          </a:custGeom>
          <a:solidFill>
            <a:srgbClr val="45558E"/>
          </a:solidFill>
          <a:ln w="317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49" name="TextBox 48">
            <a:extLst>
              <a:ext uri="{FF2B5EF4-FFF2-40B4-BE49-F238E27FC236}">
                <a16:creationId xmlns:a16="http://schemas.microsoft.com/office/drawing/2014/main" id="{CAC7F8FB-0D66-B1B8-09A4-F9744249B7E2}"/>
              </a:ext>
            </a:extLst>
          </p:cNvPr>
          <p:cNvSpPr txBox="1"/>
          <p:nvPr/>
        </p:nvSpPr>
        <p:spPr>
          <a:xfrm>
            <a:off x="951726" y="5137785"/>
            <a:ext cx="966513" cy="430887"/>
          </a:xfrm>
          <a:prstGeom prst="rect">
            <a:avLst/>
          </a:prstGeom>
          <a:noFill/>
        </p:spPr>
        <p:txBody>
          <a:bodyPr wrap="square" rtlCol="0">
            <a:spAutoFit/>
          </a:bodyPr>
          <a:lstStyle/>
          <a:p>
            <a:pPr algn="ctr">
              <a:defRPr/>
            </a:pPr>
            <a:r>
              <a:rPr lang="en-US" sz="1100" b="1" dirty="0">
                <a:solidFill>
                  <a:prstClr val="white"/>
                </a:solidFill>
                <a:latin typeface="SVN-Gilroy Medium" panose="00000600000000000000" pitchFamily="50" charset="0"/>
                <a:cs typeface="Arial" panose="020B0604020202020204" pitchFamily="34" charset="0"/>
              </a:rPr>
              <a:t>TOTAL ASSETS</a:t>
            </a:r>
          </a:p>
        </p:txBody>
      </p:sp>
      <p:sp>
        <p:nvSpPr>
          <p:cNvPr id="50" name="TextBox 49">
            <a:extLst>
              <a:ext uri="{FF2B5EF4-FFF2-40B4-BE49-F238E27FC236}">
                <a16:creationId xmlns:a16="http://schemas.microsoft.com/office/drawing/2014/main" id="{329B6FEE-1CC7-9352-470A-7312E8A2AD65}"/>
              </a:ext>
            </a:extLst>
          </p:cNvPr>
          <p:cNvSpPr txBox="1"/>
          <p:nvPr/>
        </p:nvSpPr>
        <p:spPr>
          <a:xfrm>
            <a:off x="2051569" y="5137785"/>
            <a:ext cx="1100854" cy="430887"/>
          </a:xfrm>
          <a:prstGeom prst="rect">
            <a:avLst/>
          </a:prstGeom>
          <a:noFill/>
        </p:spPr>
        <p:txBody>
          <a:bodyPr wrap="square" rtlCol="0">
            <a:spAutoFit/>
          </a:bodyPr>
          <a:lstStyle/>
          <a:p>
            <a:pPr algn="ctr">
              <a:defRPr/>
            </a:pPr>
            <a:r>
              <a:rPr lang="en-US" sz="1100" b="1" dirty="0">
                <a:solidFill>
                  <a:prstClr val="white"/>
                </a:solidFill>
                <a:latin typeface="SVN-Gilroy Medium" panose="00000600000000000000" pitchFamily="50" charset="0"/>
                <a:cs typeface="Arial" panose="020B0604020202020204" pitchFamily="34" charset="0"/>
              </a:rPr>
              <a:t>LOANS TO CUSTOMERS</a:t>
            </a:r>
          </a:p>
        </p:txBody>
      </p:sp>
      <p:sp>
        <p:nvSpPr>
          <p:cNvPr id="51" name="TextBox 50">
            <a:extLst>
              <a:ext uri="{FF2B5EF4-FFF2-40B4-BE49-F238E27FC236}">
                <a16:creationId xmlns:a16="http://schemas.microsoft.com/office/drawing/2014/main" id="{E31EDD9E-7E96-94EF-988F-B6164741DF9F}"/>
              </a:ext>
            </a:extLst>
          </p:cNvPr>
          <p:cNvSpPr txBox="1"/>
          <p:nvPr/>
        </p:nvSpPr>
        <p:spPr>
          <a:xfrm>
            <a:off x="3226387" y="5137785"/>
            <a:ext cx="1062053" cy="430887"/>
          </a:xfrm>
          <a:prstGeom prst="rect">
            <a:avLst/>
          </a:prstGeom>
          <a:noFill/>
        </p:spPr>
        <p:txBody>
          <a:bodyPr wrap="square" rtlCol="0">
            <a:spAutoFit/>
          </a:bodyPr>
          <a:lstStyle/>
          <a:p>
            <a:pPr algn="ctr">
              <a:defRPr/>
            </a:pPr>
            <a:r>
              <a:rPr lang="en-US" sz="1100" b="1" dirty="0">
                <a:solidFill>
                  <a:prstClr val="white"/>
                </a:solidFill>
                <a:latin typeface="SVN-Gilroy Medium" panose="00000600000000000000" pitchFamily="50" charset="0"/>
                <a:cs typeface="Arial" panose="020B0604020202020204" pitchFamily="34" charset="0"/>
              </a:rPr>
              <a:t>CUSTOMER DEPOSITS</a:t>
            </a:r>
          </a:p>
        </p:txBody>
      </p:sp>
      <p:sp>
        <p:nvSpPr>
          <p:cNvPr id="52" name="TextBox 51">
            <a:extLst>
              <a:ext uri="{FF2B5EF4-FFF2-40B4-BE49-F238E27FC236}">
                <a16:creationId xmlns:a16="http://schemas.microsoft.com/office/drawing/2014/main" id="{54945BAD-F432-C5D4-9C9A-56E2DD55BBCC}"/>
              </a:ext>
            </a:extLst>
          </p:cNvPr>
          <p:cNvSpPr txBox="1"/>
          <p:nvPr/>
        </p:nvSpPr>
        <p:spPr>
          <a:xfrm>
            <a:off x="4430049" y="5137785"/>
            <a:ext cx="965854" cy="261610"/>
          </a:xfrm>
          <a:prstGeom prst="rect">
            <a:avLst/>
          </a:prstGeom>
          <a:noFill/>
        </p:spPr>
        <p:txBody>
          <a:bodyPr wrap="square" rtlCol="0">
            <a:spAutoFit/>
          </a:bodyPr>
          <a:lstStyle/>
          <a:p>
            <a:pPr lvl="0" algn="ctr">
              <a:defRPr/>
            </a:pPr>
            <a:r>
              <a:rPr lang="de-DE" sz="1100" b="1" dirty="0">
                <a:solidFill>
                  <a:prstClr val="white"/>
                </a:solidFill>
                <a:latin typeface="SVN-Gilroy Medium" panose="00000600000000000000" pitchFamily="50" charset="0"/>
                <a:cs typeface="Arial" panose="020B0604020202020204" pitchFamily="34" charset="0"/>
              </a:rPr>
              <a:t>TOI</a:t>
            </a:r>
          </a:p>
        </p:txBody>
      </p:sp>
      <p:sp>
        <p:nvSpPr>
          <p:cNvPr id="53" name="TextBox 52">
            <a:extLst>
              <a:ext uri="{FF2B5EF4-FFF2-40B4-BE49-F238E27FC236}">
                <a16:creationId xmlns:a16="http://schemas.microsoft.com/office/drawing/2014/main" id="{0DA3A177-4A2A-1E60-D52B-5578F9CB8DF6}"/>
              </a:ext>
            </a:extLst>
          </p:cNvPr>
          <p:cNvSpPr txBox="1"/>
          <p:nvPr/>
        </p:nvSpPr>
        <p:spPr>
          <a:xfrm>
            <a:off x="5502295" y="5137785"/>
            <a:ext cx="1142427" cy="261610"/>
          </a:xfrm>
          <a:prstGeom prst="rect">
            <a:avLst/>
          </a:prstGeom>
          <a:noFill/>
        </p:spPr>
        <p:txBody>
          <a:bodyPr wrap="square" rtlCol="0">
            <a:spAutoFit/>
          </a:bodyPr>
          <a:lstStyle/>
          <a:p>
            <a:pPr algn="ctr">
              <a:defRPr/>
            </a:pPr>
            <a:r>
              <a:rPr lang="en-US" sz="1100" b="1" dirty="0">
                <a:solidFill>
                  <a:prstClr val="white"/>
                </a:solidFill>
                <a:latin typeface="SVN-Gilroy Medium" panose="00000600000000000000" pitchFamily="50" charset="0"/>
                <a:cs typeface="Arial" panose="020B0604020202020204" pitchFamily="34" charset="0"/>
              </a:rPr>
              <a:t>PBT</a:t>
            </a:r>
          </a:p>
        </p:txBody>
      </p:sp>
      <p:sp>
        <p:nvSpPr>
          <p:cNvPr id="54" name="TextBox 53">
            <a:extLst>
              <a:ext uri="{FF2B5EF4-FFF2-40B4-BE49-F238E27FC236}">
                <a16:creationId xmlns:a16="http://schemas.microsoft.com/office/drawing/2014/main" id="{D6D6F637-AE2F-F802-F925-6BCDBF5FA016}"/>
              </a:ext>
            </a:extLst>
          </p:cNvPr>
          <p:cNvSpPr txBox="1"/>
          <p:nvPr/>
        </p:nvSpPr>
        <p:spPr>
          <a:xfrm>
            <a:off x="6747019" y="5137785"/>
            <a:ext cx="977372" cy="261610"/>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de-DE" sz="1100" b="1" dirty="0">
                <a:solidFill>
                  <a:prstClr val="white"/>
                </a:solidFill>
                <a:latin typeface="SVN-Gilroy Medium" panose="00000600000000000000" pitchFamily="50" charset="0"/>
                <a:cs typeface="Arial" panose="020B0604020202020204" pitchFamily="34" charset="0"/>
              </a:rPr>
              <a:t>CIR</a:t>
            </a:r>
          </a:p>
        </p:txBody>
      </p:sp>
      <p:sp>
        <p:nvSpPr>
          <p:cNvPr id="55" name="TextBox 54">
            <a:extLst>
              <a:ext uri="{FF2B5EF4-FFF2-40B4-BE49-F238E27FC236}">
                <a16:creationId xmlns:a16="http://schemas.microsoft.com/office/drawing/2014/main" id="{DBD1FD12-FF36-9F1C-B123-492606B30E4B}"/>
              </a:ext>
            </a:extLst>
          </p:cNvPr>
          <p:cNvSpPr txBox="1"/>
          <p:nvPr/>
        </p:nvSpPr>
        <p:spPr>
          <a:xfrm>
            <a:off x="7873892" y="5112696"/>
            <a:ext cx="1045605" cy="600164"/>
          </a:xfrm>
          <a:prstGeom prst="rect">
            <a:avLst/>
          </a:prstGeom>
          <a:noFill/>
        </p:spPr>
        <p:txBody>
          <a:bodyPr wrap="square" rtlCol="0">
            <a:spAutoFit/>
          </a:bodyPr>
          <a:lstStyle/>
          <a:p>
            <a:pPr algn="ctr">
              <a:defRPr/>
            </a:pPr>
            <a:r>
              <a:rPr lang="en-US" sz="1100" b="1" dirty="0">
                <a:solidFill>
                  <a:prstClr val="white"/>
                </a:solidFill>
                <a:latin typeface="SVN-Gilroy Medium" panose="00000600000000000000" pitchFamily="50" charset="0"/>
                <a:cs typeface="Arial" panose="020B0604020202020204" pitchFamily="34" charset="0"/>
              </a:rPr>
              <a:t>PROVISION FOR CREDIT LOSSES</a:t>
            </a:r>
          </a:p>
        </p:txBody>
      </p:sp>
      <p:cxnSp>
        <p:nvCxnSpPr>
          <p:cNvPr id="58" name="Straight Connector 57">
            <a:extLst>
              <a:ext uri="{FF2B5EF4-FFF2-40B4-BE49-F238E27FC236}">
                <a16:creationId xmlns:a16="http://schemas.microsoft.com/office/drawing/2014/main" id="{F58358D9-67A6-8CF8-488F-3A1927B30729}"/>
              </a:ext>
            </a:extLst>
          </p:cNvPr>
          <p:cNvCxnSpPr>
            <a:cxnSpLocks/>
          </p:cNvCxnSpPr>
          <p:nvPr/>
        </p:nvCxnSpPr>
        <p:spPr>
          <a:xfrm>
            <a:off x="961908" y="5074165"/>
            <a:ext cx="94614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2F1A101-7F57-2C1E-B918-EC08DAD24295}"/>
              </a:ext>
            </a:extLst>
          </p:cNvPr>
          <p:cNvCxnSpPr>
            <a:cxnSpLocks/>
          </p:cNvCxnSpPr>
          <p:nvPr/>
        </p:nvCxnSpPr>
        <p:spPr>
          <a:xfrm>
            <a:off x="2120338" y="5074165"/>
            <a:ext cx="94614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665249E-0849-9304-7997-B97FE565C3C0}"/>
              </a:ext>
            </a:extLst>
          </p:cNvPr>
          <p:cNvCxnSpPr>
            <a:cxnSpLocks/>
          </p:cNvCxnSpPr>
          <p:nvPr/>
        </p:nvCxnSpPr>
        <p:spPr>
          <a:xfrm>
            <a:off x="3283424" y="5074165"/>
            <a:ext cx="94614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38A19E4-C069-D3D0-D2D7-5133DEEA42B0}"/>
              </a:ext>
            </a:extLst>
          </p:cNvPr>
          <p:cNvCxnSpPr>
            <a:cxnSpLocks/>
          </p:cNvCxnSpPr>
          <p:nvPr/>
        </p:nvCxnSpPr>
        <p:spPr>
          <a:xfrm>
            <a:off x="4439902" y="5074165"/>
            <a:ext cx="94614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A16E585-448C-5EFA-14B6-0DA8BE8BFE29}"/>
              </a:ext>
            </a:extLst>
          </p:cNvPr>
          <p:cNvCxnSpPr>
            <a:cxnSpLocks/>
          </p:cNvCxnSpPr>
          <p:nvPr/>
        </p:nvCxnSpPr>
        <p:spPr>
          <a:xfrm>
            <a:off x="5600434" y="5074165"/>
            <a:ext cx="94614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D61C1A2-4F05-BCE2-27F9-023476082871}"/>
              </a:ext>
            </a:extLst>
          </p:cNvPr>
          <p:cNvCxnSpPr>
            <a:cxnSpLocks/>
          </p:cNvCxnSpPr>
          <p:nvPr/>
        </p:nvCxnSpPr>
        <p:spPr>
          <a:xfrm>
            <a:off x="6762631" y="5074165"/>
            <a:ext cx="94614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7FE5F2C-D1EF-C49C-1367-9DF8161FBEE3}"/>
              </a:ext>
            </a:extLst>
          </p:cNvPr>
          <p:cNvCxnSpPr>
            <a:cxnSpLocks/>
          </p:cNvCxnSpPr>
          <p:nvPr/>
        </p:nvCxnSpPr>
        <p:spPr>
          <a:xfrm>
            <a:off x="7925562" y="5074165"/>
            <a:ext cx="94614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BE4205D-C886-1409-C2C6-E14EA78207EB}"/>
              </a:ext>
            </a:extLst>
          </p:cNvPr>
          <p:cNvSpPr txBox="1"/>
          <p:nvPr/>
        </p:nvSpPr>
        <p:spPr>
          <a:xfrm>
            <a:off x="861222" y="4485904"/>
            <a:ext cx="114752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de-DE" sz="1400" b="1"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rPr>
              <a:t>2,161</a:t>
            </a:r>
            <a:r>
              <a:rPr kumimoji="0" lang="de-DE" sz="1000" b="0"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rPr>
              <a:t> </a:t>
            </a:r>
          </a:p>
          <a:p>
            <a:pPr lvl="0" algn="ctr">
              <a:spcBef>
                <a:spcPts val="300"/>
              </a:spcBef>
              <a:spcAft>
                <a:spcPts val="300"/>
              </a:spcAft>
              <a:defRPr/>
            </a:pPr>
            <a:r>
              <a:rPr lang="de-DE" sz="800" dirty="0">
                <a:solidFill>
                  <a:prstClr val="white"/>
                </a:solidFill>
                <a:latin typeface="SVN-Gilroy Medium" panose="00000600000000000000" pitchFamily="50" charset="0"/>
                <a:cs typeface="Arial" panose="020B0604020202020204" pitchFamily="34" charset="0"/>
              </a:rPr>
              <a:t>VND, Tn</a:t>
            </a:r>
          </a:p>
        </p:txBody>
      </p:sp>
      <p:sp>
        <p:nvSpPr>
          <p:cNvPr id="3" name="TextBox 2">
            <a:extLst>
              <a:ext uri="{FF2B5EF4-FFF2-40B4-BE49-F238E27FC236}">
                <a16:creationId xmlns:a16="http://schemas.microsoft.com/office/drawing/2014/main" id="{5355E6D4-6FAA-5E7D-249D-39E9621C5979}"/>
              </a:ext>
            </a:extLst>
          </p:cNvPr>
          <p:cNvSpPr txBox="1"/>
          <p:nvPr/>
        </p:nvSpPr>
        <p:spPr>
          <a:xfrm>
            <a:off x="2012459" y="4485904"/>
            <a:ext cx="1161906"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de-DE" sz="1400" b="1"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rPr>
              <a:t>1,572</a:t>
            </a:r>
            <a:endParaRPr kumimoji="0" lang="de-DE" sz="1000" b="0"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endParaRPr>
          </a:p>
          <a:p>
            <a:pPr lvl="0" algn="ctr">
              <a:spcBef>
                <a:spcPts val="300"/>
              </a:spcBef>
              <a:spcAft>
                <a:spcPts val="300"/>
              </a:spcAft>
              <a:defRPr/>
            </a:pPr>
            <a:r>
              <a:rPr lang="de-DE" sz="800" dirty="0">
                <a:solidFill>
                  <a:prstClr val="white"/>
                </a:solidFill>
                <a:latin typeface="SVN-Gilroy Medium" panose="00000600000000000000" pitchFamily="50" charset="0"/>
                <a:cs typeface="Arial" panose="020B0604020202020204" pitchFamily="34" charset="0"/>
              </a:rPr>
              <a:t>VND, Tn</a:t>
            </a:r>
          </a:p>
        </p:txBody>
      </p:sp>
      <p:sp>
        <p:nvSpPr>
          <p:cNvPr id="76" name="TextBox 75">
            <a:extLst>
              <a:ext uri="{FF2B5EF4-FFF2-40B4-BE49-F238E27FC236}">
                <a16:creationId xmlns:a16="http://schemas.microsoft.com/office/drawing/2014/main" id="{18D31695-A25F-A326-F95E-76CAA80E3CBC}"/>
              </a:ext>
            </a:extLst>
          </p:cNvPr>
          <p:cNvSpPr txBox="1"/>
          <p:nvPr/>
        </p:nvSpPr>
        <p:spPr>
          <a:xfrm>
            <a:off x="3176139" y="4485904"/>
            <a:ext cx="1161906"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de-DE" sz="1400" b="1"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rPr>
              <a:t>1,467</a:t>
            </a:r>
            <a:endParaRPr kumimoji="0" lang="de-DE" sz="1000" b="0"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endParaRPr>
          </a:p>
          <a:p>
            <a:pPr lvl="0" algn="ctr">
              <a:spcBef>
                <a:spcPts val="300"/>
              </a:spcBef>
              <a:spcAft>
                <a:spcPts val="300"/>
              </a:spcAft>
              <a:defRPr/>
            </a:pPr>
            <a:r>
              <a:rPr lang="de-DE" sz="800" dirty="0">
                <a:solidFill>
                  <a:prstClr val="white"/>
                </a:solidFill>
                <a:latin typeface="SVN-Gilroy Medium" panose="00000600000000000000" pitchFamily="50" charset="0"/>
                <a:cs typeface="Arial" panose="020B0604020202020204" pitchFamily="34" charset="0"/>
              </a:rPr>
              <a:t>VND, Tn</a:t>
            </a:r>
          </a:p>
        </p:txBody>
      </p:sp>
      <p:sp>
        <p:nvSpPr>
          <p:cNvPr id="77" name="TextBox 76">
            <a:extLst>
              <a:ext uri="{FF2B5EF4-FFF2-40B4-BE49-F238E27FC236}">
                <a16:creationId xmlns:a16="http://schemas.microsoft.com/office/drawing/2014/main" id="{7676F21B-36AC-F764-392F-8C299B450826}"/>
              </a:ext>
            </a:extLst>
          </p:cNvPr>
          <p:cNvSpPr txBox="1"/>
          <p:nvPr/>
        </p:nvSpPr>
        <p:spPr>
          <a:xfrm>
            <a:off x="4332023" y="4485904"/>
            <a:ext cx="1161906"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de-DE" sz="1400" b="1" noProof="0" dirty="0">
                <a:solidFill>
                  <a:prstClr val="white"/>
                </a:solidFill>
                <a:latin typeface="SVN-Gilroy Medium" panose="00000600000000000000" pitchFamily="50" charset="0"/>
                <a:cs typeface="Arial" panose="020B0604020202020204" pitchFamily="34" charset="0"/>
              </a:rPr>
              <a:t>38.7</a:t>
            </a:r>
            <a:endParaRPr kumimoji="0" lang="de-DE" sz="1000" b="0"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endParaRPr>
          </a:p>
          <a:p>
            <a:pPr lvl="0" algn="ctr">
              <a:spcBef>
                <a:spcPts val="300"/>
              </a:spcBef>
              <a:spcAft>
                <a:spcPts val="300"/>
              </a:spcAft>
              <a:defRPr/>
            </a:pPr>
            <a:r>
              <a:rPr lang="de-DE" sz="800" dirty="0">
                <a:solidFill>
                  <a:prstClr val="white"/>
                </a:solidFill>
                <a:latin typeface="SVN-Gilroy Medium" panose="00000600000000000000" pitchFamily="50" charset="0"/>
                <a:cs typeface="Arial" panose="020B0604020202020204" pitchFamily="34" charset="0"/>
              </a:rPr>
              <a:t>VND, Tn</a:t>
            </a:r>
          </a:p>
        </p:txBody>
      </p:sp>
      <p:sp>
        <p:nvSpPr>
          <p:cNvPr id="78" name="TextBox 77">
            <a:extLst>
              <a:ext uri="{FF2B5EF4-FFF2-40B4-BE49-F238E27FC236}">
                <a16:creationId xmlns:a16="http://schemas.microsoft.com/office/drawing/2014/main" id="{7900885E-5F05-0663-2A62-6252E11F0D41}"/>
              </a:ext>
            </a:extLst>
          </p:cNvPr>
          <p:cNvSpPr txBox="1"/>
          <p:nvPr/>
        </p:nvSpPr>
        <p:spPr>
          <a:xfrm>
            <a:off x="5492555" y="4485904"/>
            <a:ext cx="1161906"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de-DE" sz="1400" b="1" dirty="0">
                <a:solidFill>
                  <a:prstClr val="white"/>
                </a:solidFill>
                <a:latin typeface="SVN-Gilroy Medium" panose="00000600000000000000" pitchFamily="50" charset="0"/>
                <a:cs typeface="Arial" panose="020B0604020202020204" pitchFamily="34" charset="0"/>
              </a:rPr>
              <a:t>13.0</a:t>
            </a:r>
            <a:endParaRPr kumimoji="0" lang="de-DE" sz="1000" b="0"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endParaRPr>
          </a:p>
          <a:p>
            <a:pPr lvl="0" algn="ctr">
              <a:spcBef>
                <a:spcPts val="300"/>
              </a:spcBef>
              <a:spcAft>
                <a:spcPts val="300"/>
              </a:spcAft>
              <a:defRPr/>
            </a:pPr>
            <a:r>
              <a:rPr lang="de-DE" sz="800" dirty="0">
                <a:solidFill>
                  <a:prstClr val="white"/>
                </a:solidFill>
                <a:latin typeface="SVN-Gilroy Medium" panose="00000600000000000000" pitchFamily="50" charset="0"/>
                <a:cs typeface="Arial" panose="020B0604020202020204" pitchFamily="34" charset="0"/>
              </a:rPr>
              <a:t>VND, Tn</a:t>
            </a:r>
          </a:p>
        </p:txBody>
      </p:sp>
      <p:sp>
        <p:nvSpPr>
          <p:cNvPr id="79" name="TextBox 78">
            <a:extLst>
              <a:ext uri="{FF2B5EF4-FFF2-40B4-BE49-F238E27FC236}">
                <a16:creationId xmlns:a16="http://schemas.microsoft.com/office/drawing/2014/main" id="{41B953D7-58B6-299A-3392-3CFF8709055A}"/>
              </a:ext>
            </a:extLst>
          </p:cNvPr>
          <p:cNvSpPr txBox="1"/>
          <p:nvPr/>
        </p:nvSpPr>
        <p:spPr>
          <a:xfrm>
            <a:off x="6654752" y="4485904"/>
            <a:ext cx="116190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25.5%</a:t>
            </a:r>
            <a:endParaRPr kumimoji="0" lang="de-DE" sz="10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endParaRPr>
          </a:p>
        </p:txBody>
      </p:sp>
      <p:sp>
        <p:nvSpPr>
          <p:cNvPr id="82" name="TextBox 81">
            <a:extLst>
              <a:ext uri="{FF2B5EF4-FFF2-40B4-BE49-F238E27FC236}">
                <a16:creationId xmlns:a16="http://schemas.microsoft.com/office/drawing/2014/main" id="{8935C72F-2A99-D395-0840-5D869A3349C2}"/>
              </a:ext>
            </a:extLst>
          </p:cNvPr>
          <p:cNvSpPr txBox="1"/>
          <p:nvPr/>
        </p:nvSpPr>
        <p:spPr>
          <a:xfrm>
            <a:off x="7817683" y="4485904"/>
            <a:ext cx="1161906"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de-DE" sz="1400" b="1" dirty="0">
                <a:solidFill>
                  <a:prstClr val="white"/>
                </a:solidFill>
                <a:latin typeface="SVN-Gilroy Medium" panose="00000600000000000000" pitchFamily="50" charset="0"/>
                <a:cs typeface="Arial" panose="020B0604020202020204" pitchFamily="34" charset="0"/>
              </a:rPr>
              <a:t>15.9</a:t>
            </a:r>
            <a:endParaRPr kumimoji="0" lang="de-DE" sz="1000" b="0"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lang="de-DE" sz="800" dirty="0">
                <a:solidFill>
                  <a:prstClr val="white"/>
                </a:solidFill>
                <a:latin typeface="SVN-Gilroy Medium" panose="00000600000000000000" pitchFamily="50" charset="0"/>
                <a:cs typeface="Arial" panose="020B0604020202020204" pitchFamily="34" charset="0"/>
              </a:rPr>
              <a:t>VND, Tn</a:t>
            </a:r>
            <a:endParaRPr kumimoji="0" lang="de-DE" sz="800" b="0"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86" name="TextBox 85">
            <a:extLst>
              <a:ext uri="{FF2B5EF4-FFF2-40B4-BE49-F238E27FC236}">
                <a16:creationId xmlns:a16="http://schemas.microsoft.com/office/drawing/2014/main" id="{DCF96D5D-0368-4847-08B2-864FA357C5E1}"/>
              </a:ext>
            </a:extLst>
          </p:cNvPr>
          <p:cNvSpPr txBox="1"/>
          <p:nvPr/>
        </p:nvSpPr>
        <p:spPr>
          <a:xfrm>
            <a:off x="1084979" y="3447815"/>
            <a:ext cx="10011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solidFill>
                  <a:schemeClr val="tx1">
                    <a:lumMod val="75000"/>
                    <a:lumOff val="25000"/>
                  </a:schemeClr>
                </a:solidFill>
                <a:latin typeface="SVN-Gilroy Medium" panose="00000600000000000000" pitchFamily="50" charset="0"/>
                <a:cs typeface="Arial" panose="020B0604020202020204" pitchFamily="34" charset="0"/>
              </a:rPr>
              <a:t>6.3</a:t>
            </a:r>
            <a:r>
              <a:rPr kumimoji="0" lang="de-DE" sz="1400" b="1"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 </a:t>
            </a:r>
            <a:r>
              <a:rPr kumimoji="0" lang="de-DE"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(ytd)</a:t>
            </a:r>
          </a:p>
        </p:txBody>
      </p:sp>
      <p:sp>
        <p:nvSpPr>
          <p:cNvPr id="88" name="TextBox 87">
            <a:extLst>
              <a:ext uri="{FF2B5EF4-FFF2-40B4-BE49-F238E27FC236}">
                <a16:creationId xmlns:a16="http://schemas.microsoft.com/office/drawing/2014/main" id="{B8D7BC8A-606D-9409-80C6-6AF0B7DC8A81}"/>
              </a:ext>
            </a:extLst>
          </p:cNvPr>
          <p:cNvSpPr txBox="1"/>
          <p:nvPr/>
        </p:nvSpPr>
        <p:spPr>
          <a:xfrm>
            <a:off x="2252638" y="3444200"/>
            <a:ext cx="103549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solidFill>
                  <a:schemeClr val="tx1">
                    <a:lumMod val="75000"/>
                    <a:lumOff val="25000"/>
                  </a:schemeClr>
                </a:solidFill>
                <a:latin typeface="SVN-Gilroy Medium" panose="00000600000000000000" pitchFamily="50" charset="0"/>
                <a:cs typeface="Arial" panose="020B0604020202020204" pitchFamily="34" charset="0"/>
              </a:rPr>
              <a:t>6.7</a:t>
            </a:r>
            <a:r>
              <a:rPr kumimoji="0" lang="de-DE" sz="1400" b="1"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 </a:t>
            </a:r>
            <a:r>
              <a:rPr kumimoji="0" lang="de-DE"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(ytd)</a:t>
            </a:r>
          </a:p>
        </p:txBody>
      </p:sp>
      <p:sp>
        <p:nvSpPr>
          <p:cNvPr id="90" name="TextBox 89">
            <a:extLst>
              <a:ext uri="{FF2B5EF4-FFF2-40B4-BE49-F238E27FC236}">
                <a16:creationId xmlns:a16="http://schemas.microsoft.com/office/drawing/2014/main" id="{CB0FF4D8-758D-7273-EA71-1709DDCF6879}"/>
              </a:ext>
            </a:extLst>
          </p:cNvPr>
          <p:cNvSpPr txBox="1"/>
          <p:nvPr/>
        </p:nvSpPr>
        <p:spPr>
          <a:xfrm>
            <a:off x="3407085" y="3443357"/>
            <a:ext cx="9936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solidFill>
                  <a:schemeClr val="tx1">
                    <a:lumMod val="75000"/>
                    <a:lumOff val="25000"/>
                  </a:schemeClr>
                </a:solidFill>
                <a:latin typeface="SVN-Gilroy Medium" panose="00000600000000000000" pitchFamily="50" charset="0"/>
                <a:cs typeface="Arial" panose="020B0604020202020204" pitchFamily="34" charset="0"/>
              </a:rPr>
              <a:t>4.0</a:t>
            </a:r>
            <a:r>
              <a:rPr kumimoji="0" lang="de-DE" sz="1400" b="1"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 </a:t>
            </a:r>
            <a:r>
              <a:rPr kumimoji="0" lang="de-DE"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(ytd)</a:t>
            </a:r>
          </a:p>
        </p:txBody>
      </p:sp>
      <p:sp>
        <p:nvSpPr>
          <p:cNvPr id="92" name="TextBox 91">
            <a:extLst>
              <a:ext uri="{FF2B5EF4-FFF2-40B4-BE49-F238E27FC236}">
                <a16:creationId xmlns:a16="http://schemas.microsoft.com/office/drawing/2014/main" id="{07695F90-E674-0B16-06C1-C1DAC67EC3B1}"/>
              </a:ext>
            </a:extLst>
          </p:cNvPr>
          <p:cNvSpPr txBox="1"/>
          <p:nvPr/>
        </p:nvSpPr>
        <p:spPr>
          <a:xfrm>
            <a:off x="4611110" y="2644538"/>
            <a:ext cx="949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11.3% </a:t>
            </a:r>
            <a:r>
              <a:rPr kumimoji="0" lang="de-DE"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(yoy)</a:t>
            </a:r>
          </a:p>
        </p:txBody>
      </p:sp>
      <p:sp>
        <p:nvSpPr>
          <p:cNvPr id="94" name="TextBox 93">
            <a:extLst>
              <a:ext uri="{FF2B5EF4-FFF2-40B4-BE49-F238E27FC236}">
                <a16:creationId xmlns:a16="http://schemas.microsoft.com/office/drawing/2014/main" id="{895434D1-0649-33D3-AC05-CBFFB293D443}"/>
              </a:ext>
            </a:extLst>
          </p:cNvPr>
          <p:cNvSpPr txBox="1"/>
          <p:nvPr/>
        </p:nvSpPr>
        <p:spPr>
          <a:xfrm>
            <a:off x="5728061" y="3449169"/>
            <a:ext cx="10086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solidFill>
                  <a:schemeClr val="tx1">
                    <a:lumMod val="75000"/>
                    <a:lumOff val="25000"/>
                  </a:schemeClr>
                </a:solidFill>
                <a:latin typeface="SVN-Gilroy Medium" panose="00000600000000000000" pitchFamily="50" charset="0"/>
                <a:cs typeface="Arial" panose="020B0604020202020204" pitchFamily="34" charset="0"/>
              </a:rPr>
              <a:t>3.4</a:t>
            </a:r>
            <a:r>
              <a:rPr kumimoji="0" lang="de-DE" sz="1400" b="1"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 </a:t>
            </a:r>
            <a:r>
              <a:rPr kumimoji="0" lang="de-DE"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(yoy)</a:t>
            </a:r>
          </a:p>
        </p:txBody>
      </p:sp>
      <p:sp>
        <p:nvSpPr>
          <p:cNvPr id="97" name="TextBox 96">
            <a:extLst>
              <a:ext uri="{FF2B5EF4-FFF2-40B4-BE49-F238E27FC236}">
                <a16:creationId xmlns:a16="http://schemas.microsoft.com/office/drawing/2014/main" id="{5220CB31-B63E-CB8F-70E1-792928CE6B94}"/>
              </a:ext>
            </a:extLst>
          </p:cNvPr>
          <p:cNvSpPr txBox="1"/>
          <p:nvPr/>
        </p:nvSpPr>
        <p:spPr>
          <a:xfrm>
            <a:off x="6874827" y="3450739"/>
            <a:ext cx="93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solidFill>
                  <a:schemeClr val="tx1">
                    <a:lumMod val="75000"/>
                    <a:lumOff val="25000"/>
                  </a:schemeClr>
                </a:solidFill>
                <a:latin typeface="SVN-Gilroy Medium" panose="00000600000000000000" pitchFamily="50" charset="0"/>
                <a:cs typeface="Arial" panose="020B0604020202020204" pitchFamily="34" charset="0"/>
              </a:rPr>
              <a:t>0.</a:t>
            </a:r>
            <a:r>
              <a:rPr kumimoji="0" lang="de-DE" sz="1400" b="1"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6% </a:t>
            </a:r>
            <a:r>
              <a:rPr kumimoji="0" lang="de-DE"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(yoy)</a:t>
            </a:r>
          </a:p>
        </p:txBody>
      </p:sp>
      <p:sp>
        <p:nvSpPr>
          <p:cNvPr id="99" name="TextBox 98">
            <a:extLst>
              <a:ext uri="{FF2B5EF4-FFF2-40B4-BE49-F238E27FC236}">
                <a16:creationId xmlns:a16="http://schemas.microsoft.com/office/drawing/2014/main" id="{ADBE3A21-563A-66CB-AE96-E3146D5EA52F}"/>
              </a:ext>
            </a:extLst>
          </p:cNvPr>
          <p:cNvSpPr txBox="1"/>
          <p:nvPr/>
        </p:nvSpPr>
        <p:spPr>
          <a:xfrm>
            <a:off x="8030167" y="1765427"/>
            <a:ext cx="10411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20.2% </a:t>
            </a:r>
            <a:r>
              <a:rPr kumimoji="0" lang="de-DE"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(yoy)</a:t>
            </a:r>
          </a:p>
        </p:txBody>
      </p:sp>
      <p:sp>
        <p:nvSpPr>
          <p:cNvPr id="101" name="TextBox 100">
            <a:extLst>
              <a:ext uri="{FF2B5EF4-FFF2-40B4-BE49-F238E27FC236}">
                <a16:creationId xmlns:a16="http://schemas.microsoft.com/office/drawing/2014/main" id="{23BD736A-DC98-F4EB-06B9-C1CABCA72F6B}"/>
              </a:ext>
            </a:extLst>
          </p:cNvPr>
          <p:cNvSpPr txBox="1"/>
          <p:nvPr/>
        </p:nvSpPr>
        <p:spPr>
          <a:xfrm>
            <a:off x="9198050" y="3450448"/>
            <a:ext cx="10097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0.44% </a:t>
            </a:r>
            <a:r>
              <a:rPr kumimoji="0" lang="de-DE"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(ytd)</a:t>
            </a:r>
          </a:p>
        </p:txBody>
      </p:sp>
      <p:sp>
        <p:nvSpPr>
          <p:cNvPr id="103" name="TextBox 102">
            <a:extLst>
              <a:ext uri="{FF2B5EF4-FFF2-40B4-BE49-F238E27FC236}">
                <a16:creationId xmlns:a16="http://schemas.microsoft.com/office/drawing/2014/main" id="{F10E33F3-3ADF-E627-ED12-6BEF4F6AC5A9}"/>
              </a:ext>
            </a:extLst>
          </p:cNvPr>
          <p:cNvSpPr txBox="1"/>
          <p:nvPr/>
        </p:nvSpPr>
        <p:spPr>
          <a:xfrm>
            <a:off x="10363898" y="878077"/>
            <a:ext cx="10108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53.4% </a:t>
            </a:r>
            <a:r>
              <a:rPr kumimoji="0" lang="de-DE" sz="10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(ytd)</a:t>
            </a:r>
          </a:p>
        </p:txBody>
      </p:sp>
      <p:cxnSp>
        <p:nvCxnSpPr>
          <p:cNvPr id="104" name="Straight Connector 103">
            <a:extLst>
              <a:ext uri="{FF2B5EF4-FFF2-40B4-BE49-F238E27FC236}">
                <a16:creationId xmlns:a16="http://schemas.microsoft.com/office/drawing/2014/main" id="{192EFFDD-73F8-5989-95F0-3F35CB012B63}"/>
              </a:ext>
            </a:extLst>
          </p:cNvPr>
          <p:cNvCxnSpPr>
            <a:cxnSpLocks/>
          </p:cNvCxnSpPr>
          <p:nvPr/>
        </p:nvCxnSpPr>
        <p:spPr>
          <a:xfrm>
            <a:off x="944979" y="3755592"/>
            <a:ext cx="94614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C7C8BF3-ED03-D5CD-C226-00056E2B9CD3}"/>
              </a:ext>
            </a:extLst>
          </p:cNvPr>
          <p:cNvCxnSpPr>
            <a:cxnSpLocks/>
          </p:cNvCxnSpPr>
          <p:nvPr/>
        </p:nvCxnSpPr>
        <p:spPr>
          <a:xfrm>
            <a:off x="2122170" y="3751977"/>
            <a:ext cx="94614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77ED273-D356-CE93-EED2-2195EBBF3220}"/>
              </a:ext>
            </a:extLst>
          </p:cNvPr>
          <p:cNvCxnSpPr>
            <a:cxnSpLocks/>
          </p:cNvCxnSpPr>
          <p:nvPr/>
        </p:nvCxnSpPr>
        <p:spPr>
          <a:xfrm>
            <a:off x="3274716" y="3751134"/>
            <a:ext cx="94614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08D43F7-D9FC-017E-250A-1B0C1DE87D0B}"/>
              </a:ext>
            </a:extLst>
          </p:cNvPr>
          <p:cNvCxnSpPr>
            <a:cxnSpLocks/>
          </p:cNvCxnSpPr>
          <p:nvPr/>
        </p:nvCxnSpPr>
        <p:spPr>
          <a:xfrm>
            <a:off x="4467061" y="2952315"/>
            <a:ext cx="94614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5FA0CA5-5279-DD9E-BE5A-929CDC8B9F43}"/>
              </a:ext>
            </a:extLst>
          </p:cNvPr>
          <p:cNvCxnSpPr>
            <a:cxnSpLocks/>
          </p:cNvCxnSpPr>
          <p:nvPr/>
        </p:nvCxnSpPr>
        <p:spPr>
          <a:xfrm>
            <a:off x="5600434" y="3756946"/>
            <a:ext cx="94614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B38787E-482D-3C28-F9CB-6354FB18F830}"/>
              </a:ext>
            </a:extLst>
          </p:cNvPr>
          <p:cNvCxnSpPr>
            <a:cxnSpLocks/>
          </p:cNvCxnSpPr>
          <p:nvPr/>
        </p:nvCxnSpPr>
        <p:spPr>
          <a:xfrm>
            <a:off x="6762631" y="3758516"/>
            <a:ext cx="94614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085584F-5509-0396-0E59-F51F84D34A97}"/>
              </a:ext>
            </a:extLst>
          </p:cNvPr>
          <p:cNvCxnSpPr>
            <a:cxnSpLocks/>
          </p:cNvCxnSpPr>
          <p:nvPr/>
        </p:nvCxnSpPr>
        <p:spPr>
          <a:xfrm>
            <a:off x="7852334" y="2073204"/>
            <a:ext cx="10411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D35B50D-65D5-D159-FC97-B6AF2D452435}"/>
              </a:ext>
            </a:extLst>
          </p:cNvPr>
          <p:cNvCxnSpPr>
            <a:cxnSpLocks/>
          </p:cNvCxnSpPr>
          <p:nvPr/>
        </p:nvCxnSpPr>
        <p:spPr>
          <a:xfrm>
            <a:off x="9040170" y="3758225"/>
            <a:ext cx="1039874"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5AD725A-1083-98F6-9FB0-3ADE08FAF398}"/>
              </a:ext>
            </a:extLst>
          </p:cNvPr>
          <p:cNvCxnSpPr>
            <a:cxnSpLocks/>
          </p:cNvCxnSpPr>
          <p:nvPr/>
        </p:nvCxnSpPr>
        <p:spPr>
          <a:xfrm>
            <a:off x="10189852" y="1185854"/>
            <a:ext cx="105825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6" name="Freeform: Shape 315">
            <a:extLst>
              <a:ext uri="{FF2B5EF4-FFF2-40B4-BE49-F238E27FC236}">
                <a16:creationId xmlns:a16="http://schemas.microsoft.com/office/drawing/2014/main" id="{C434E19B-43EA-B5EA-D335-97B00B2F3D06}"/>
              </a:ext>
            </a:extLst>
          </p:cNvPr>
          <p:cNvSpPr/>
          <p:nvPr/>
        </p:nvSpPr>
        <p:spPr>
          <a:xfrm rot="10800000">
            <a:off x="8978643" y="4760219"/>
            <a:ext cx="1159556" cy="987144"/>
          </a:xfrm>
          <a:custGeom>
            <a:avLst/>
            <a:gdLst>
              <a:gd name="connsiteX0" fmla="*/ 578544 w 1159556"/>
              <a:gd name="connsiteY0" fmla="*/ 1060934 h 1060934"/>
              <a:gd name="connsiteX1" fmla="*/ 535086 w 1159556"/>
              <a:gd name="connsiteY1" fmla="*/ 1042933 h 1060934"/>
              <a:gd name="connsiteX2" fmla="*/ 0 w 1159556"/>
              <a:gd name="connsiteY2" fmla="*/ 507847 h 1060934"/>
              <a:gd name="connsiteX3" fmla="*/ 0 w 1159556"/>
              <a:gd name="connsiteY3" fmla="*/ 0 h 1060934"/>
              <a:gd name="connsiteX4" fmla="*/ 1159556 w 1159556"/>
              <a:gd name="connsiteY4" fmla="*/ 0 h 1060934"/>
              <a:gd name="connsiteX5" fmla="*/ 1159556 w 1159556"/>
              <a:gd name="connsiteY5" fmla="*/ 505379 h 1060934"/>
              <a:gd name="connsiteX6" fmla="*/ 622002 w 1159556"/>
              <a:gd name="connsiteY6" fmla="*/ 1042933 h 1060934"/>
              <a:gd name="connsiteX7" fmla="*/ 578544 w 1159556"/>
              <a:gd name="connsiteY7" fmla="*/ 1060934 h 106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556" h="1060934">
                <a:moveTo>
                  <a:pt x="578544" y="1060934"/>
                </a:moveTo>
                <a:cubicBezTo>
                  <a:pt x="562815" y="1060934"/>
                  <a:pt x="547086" y="1054933"/>
                  <a:pt x="535086" y="1042933"/>
                </a:cubicBezTo>
                <a:lnTo>
                  <a:pt x="0" y="507847"/>
                </a:lnTo>
                <a:lnTo>
                  <a:pt x="0" y="0"/>
                </a:lnTo>
                <a:lnTo>
                  <a:pt x="1159556" y="0"/>
                </a:lnTo>
                <a:lnTo>
                  <a:pt x="1159556" y="505379"/>
                </a:lnTo>
                <a:lnTo>
                  <a:pt x="622002" y="1042933"/>
                </a:lnTo>
                <a:cubicBezTo>
                  <a:pt x="610001" y="1054933"/>
                  <a:pt x="594272" y="1060934"/>
                  <a:pt x="578544" y="1060934"/>
                </a:cubicBezTo>
                <a:close/>
              </a:path>
            </a:pathLst>
          </a:custGeom>
          <a:solidFill>
            <a:srgbClr val="725380"/>
          </a:solidFill>
          <a:ln w="317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792510">
              <a:defRPr/>
            </a:pPr>
            <a:endParaRPr lang="nl-NL" sz="1560">
              <a:solidFill>
                <a:prstClr val="white"/>
              </a:solidFill>
              <a:latin typeface="SVN-Gilroy Medium" panose="00000600000000000000" pitchFamily="50" charset="0"/>
              <a:cs typeface="Arial" panose="020B0604020202020204" pitchFamily="34" charset="0"/>
            </a:endParaRPr>
          </a:p>
        </p:txBody>
      </p:sp>
      <p:sp>
        <p:nvSpPr>
          <p:cNvPr id="56" name="TextBox 55">
            <a:extLst>
              <a:ext uri="{FF2B5EF4-FFF2-40B4-BE49-F238E27FC236}">
                <a16:creationId xmlns:a16="http://schemas.microsoft.com/office/drawing/2014/main" id="{5AD9CF75-9C01-08B5-A65E-AE2D1AA31B81}"/>
              </a:ext>
            </a:extLst>
          </p:cNvPr>
          <p:cNvSpPr txBox="1"/>
          <p:nvPr/>
        </p:nvSpPr>
        <p:spPr>
          <a:xfrm>
            <a:off x="9073086" y="5137785"/>
            <a:ext cx="974043" cy="261610"/>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de-DE" sz="1100" b="1" dirty="0">
                <a:solidFill>
                  <a:prstClr val="white"/>
                </a:solidFill>
                <a:latin typeface="SVN-Gilroy Medium" panose="00000600000000000000" pitchFamily="50" charset="0"/>
                <a:cs typeface="Arial" panose="020B0604020202020204" pitchFamily="34" charset="0"/>
              </a:rPr>
              <a:t>NPL</a:t>
            </a:r>
          </a:p>
        </p:txBody>
      </p:sp>
      <p:cxnSp>
        <p:nvCxnSpPr>
          <p:cNvPr id="65" name="Straight Connector 64">
            <a:extLst>
              <a:ext uri="{FF2B5EF4-FFF2-40B4-BE49-F238E27FC236}">
                <a16:creationId xmlns:a16="http://schemas.microsoft.com/office/drawing/2014/main" id="{E4808386-D001-DF83-2957-DA55EA02FAC2}"/>
              </a:ext>
            </a:extLst>
          </p:cNvPr>
          <p:cNvCxnSpPr>
            <a:cxnSpLocks/>
          </p:cNvCxnSpPr>
          <p:nvPr/>
        </p:nvCxnSpPr>
        <p:spPr>
          <a:xfrm>
            <a:off x="9280920" y="5074165"/>
            <a:ext cx="5583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246656AB-CDA8-DF2D-E84D-182D428B7CE2}"/>
              </a:ext>
            </a:extLst>
          </p:cNvPr>
          <p:cNvSpPr txBox="1"/>
          <p:nvPr/>
        </p:nvSpPr>
        <p:spPr>
          <a:xfrm>
            <a:off x="8979154" y="4426637"/>
            <a:ext cx="116190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1.57%</a:t>
            </a:r>
            <a:endParaRPr kumimoji="0" lang="de-DE" sz="10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endParaRPr>
          </a:p>
        </p:txBody>
      </p:sp>
      <p:sp>
        <p:nvSpPr>
          <p:cNvPr id="387" name="Freeform: Shape 386">
            <a:extLst>
              <a:ext uri="{FF2B5EF4-FFF2-40B4-BE49-F238E27FC236}">
                <a16:creationId xmlns:a16="http://schemas.microsoft.com/office/drawing/2014/main" id="{F7A72339-C75C-C47A-D4CE-FA88D6F6CB8B}"/>
              </a:ext>
            </a:extLst>
          </p:cNvPr>
          <p:cNvSpPr/>
          <p:nvPr/>
        </p:nvSpPr>
        <p:spPr>
          <a:xfrm rot="10800000">
            <a:off x="10138025" y="1255700"/>
            <a:ext cx="1161905" cy="4491663"/>
          </a:xfrm>
          <a:custGeom>
            <a:avLst/>
            <a:gdLst>
              <a:gd name="connsiteX0" fmla="*/ 1161905 w 1161905"/>
              <a:gd name="connsiteY0" fmla="*/ 3618379 h 3618379"/>
              <a:gd name="connsiteX1" fmla="*/ 625071 w 1161905"/>
              <a:gd name="connsiteY1" fmla="*/ 3231348 h 3618379"/>
              <a:gd name="connsiteX2" fmla="*/ 547864 w 1161905"/>
              <a:gd name="connsiteY2" fmla="*/ 3230960 h 3618379"/>
              <a:gd name="connsiteX3" fmla="*/ 0 w 1161905"/>
              <a:gd name="connsiteY3" fmla="*/ 3614926 h 3618379"/>
              <a:gd name="connsiteX4" fmla="*/ 0 w 1161905"/>
              <a:gd name="connsiteY4" fmla="*/ 0 h 3618379"/>
              <a:gd name="connsiteX5" fmla="*/ 1161905 w 1161905"/>
              <a:gd name="connsiteY5" fmla="*/ 0 h 3618379"/>
              <a:gd name="connsiteX6" fmla="*/ 1161905 w 1161905"/>
              <a:gd name="connsiteY6" fmla="*/ 3618379 h 361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905" h="3618379">
                <a:moveTo>
                  <a:pt x="1161905" y="3618379"/>
                </a:moveTo>
                <a:lnTo>
                  <a:pt x="625071" y="3231348"/>
                </a:lnTo>
                <a:cubicBezTo>
                  <a:pt x="603902" y="3216086"/>
                  <a:pt x="569335" y="3215912"/>
                  <a:pt x="547864" y="3230960"/>
                </a:cubicBezTo>
                <a:lnTo>
                  <a:pt x="0" y="3614926"/>
                </a:lnTo>
                <a:lnTo>
                  <a:pt x="0" y="0"/>
                </a:lnTo>
                <a:lnTo>
                  <a:pt x="1161905" y="0"/>
                </a:lnTo>
                <a:lnTo>
                  <a:pt x="1161905" y="3618379"/>
                </a:lnTo>
                <a:close/>
              </a:path>
            </a:pathLst>
          </a:custGeom>
          <a:solidFill>
            <a:srgbClr val="964563"/>
          </a:solidFill>
          <a:ln w="317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57" name="TextBox 56">
            <a:extLst>
              <a:ext uri="{FF2B5EF4-FFF2-40B4-BE49-F238E27FC236}">
                <a16:creationId xmlns:a16="http://schemas.microsoft.com/office/drawing/2014/main" id="{901E4701-E692-A177-23CA-401781B8863C}"/>
              </a:ext>
            </a:extLst>
          </p:cNvPr>
          <p:cNvSpPr txBox="1"/>
          <p:nvPr/>
        </p:nvSpPr>
        <p:spPr>
          <a:xfrm>
            <a:off x="10155016" y="5129429"/>
            <a:ext cx="1136153" cy="600164"/>
          </a:xfrm>
          <a:prstGeom prst="rect">
            <a:avLst/>
          </a:prstGeom>
          <a:noFill/>
        </p:spPr>
        <p:txBody>
          <a:bodyPr wrap="square" rtlCol="0">
            <a:spAutoFit/>
          </a:bodyPr>
          <a:lstStyle/>
          <a:p>
            <a:pPr algn="ctr">
              <a:defRPr/>
            </a:pPr>
            <a:r>
              <a:rPr lang="en-US" sz="1100" b="1" dirty="0">
                <a:solidFill>
                  <a:prstClr val="white"/>
                </a:solidFill>
                <a:latin typeface="SVN-Gilroy Medium" panose="00000600000000000000" pitchFamily="50" charset="0"/>
                <a:cs typeface="Arial" panose="020B0604020202020204" pitchFamily="34" charset="0"/>
              </a:rPr>
              <a:t>NPL COVERAGE RATIO</a:t>
            </a:r>
          </a:p>
        </p:txBody>
      </p:sp>
      <p:cxnSp>
        <p:nvCxnSpPr>
          <p:cNvPr id="66" name="Straight Connector 65">
            <a:extLst>
              <a:ext uri="{FF2B5EF4-FFF2-40B4-BE49-F238E27FC236}">
                <a16:creationId xmlns:a16="http://schemas.microsoft.com/office/drawing/2014/main" id="{FE5430B6-3ADD-3011-59F9-131F68E9B168}"/>
              </a:ext>
            </a:extLst>
          </p:cNvPr>
          <p:cNvCxnSpPr>
            <a:cxnSpLocks/>
          </p:cNvCxnSpPr>
          <p:nvPr/>
        </p:nvCxnSpPr>
        <p:spPr>
          <a:xfrm>
            <a:off x="10245903" y="5074165"/>
            <a:ext cx="94614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76800915-3DF9-C87D-11F1-CB342ECDDB77}"/>
              </a:ext>
            </a:extLst>
          </p:cNvPr>
          <p:cNvSpPr txBox="1"/>
          <p:nvPr/>
        </p:nvSpPr>
        <p:spPr>
          <a:xfrm>
            <a:off x="10138024" y="4485904"/>
            <a:ext cx="116190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rPr>
              <a:t>113.8%</a:t>
            </a:r>
            <a:endParaRPr kumimoji="0" lang="de-DE" sz="1000" b="0" i="0" u="none" strike="noStrike" kern="1200" cap="none" spc="0" normalizeH="0" baseline="0" noProof="0" dirty="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231" name="Freeform: Shape 230">
            <a:extLst>
              <a:ext uri="{FF2B5EF4-FFF2-40B4-BE49-F238E27FC236}">
                <a16:creationId xmlns:a16="http://schemas.microsoft.com/office/drawing/2014/main" id="{764874A5-C847-0E35-4676-9E01E921D170}"/>
              </a:ext>
            </a:extLst>
          </p:cNvPr>
          <p:cNvSpPr/>
          <p:nvPr/>
        </p:nvSpPr>
        <p:spPr>
          <a:xfrm>
            <a:off x="5488509" y="5736408"/>
            <a:ext cx="1174794" cy="624414"/>
          </a:xfrm>
          <a:custGeom>
            <a:avLst/>
            <a:gdLst>
              <a:gd name="connsiteX0" fmla="*/ 0 w 1166856"/>
              <a:gd name="connsiteY0" fmla="*/ 0 h 626002"/>
              <a:gd name="connsiteX1" fmla="*/ 1166856 w 1166856"/>
              <a:gd name="connsiteY1" fmla="*/ 0 h 626002"/>
              <a:gd name="connsiteX2" fmla="*/ 953037 w 1166856"/>
              <a:gd name="connsiteY2" fmla="*/ 624414 h 626002"/>
              <a:gd name="connsiteX3" fmla="*/ 218554 w 1166856"/>
              <a:gd name="connsiteY3" fmla="*/ 626002 h 626002"/>
              <a:gd name="connsiteX4" fmla="*/ 0 w 1166856"/>
              <a:gd name="connsiteY4" fmla="*/ 0 h 626002"/>
              <a:gd name="connsiteX0" fmla="*/ 0 w 1166856"/>
              <a:gd name="connsiteY0" fmla="*/ 0 h 624414"/>
              <a:gd name="connsiteX1" fmla="*/ 1166856 w 1166856"/>
              <a:gd name="connsiteY1" fmla="*/ 0 h 624414"/>
              <a:gd name="connsiteX2" fmla="*/ 953037 w 1166856"/>
              <a:gd name="connsiteY2" fmla="*/ 624414 h 624414"/>
              <a:gd name="connsiteX3" fmla="*/ 210616 w 1166856"/>
              <a:gd name="connsiteY3" fmla="*/ 622827 h 624414"/>
              <a:gd name="connsiteX4" fmla="*/ 0 w 1166856"/>
              <a:gd name="connsiteY4" fmla="*/ 0 h 624414"/>
              <a:gd name="connsiteX0" fmla="*/ 0 w 1174794"/>
              <a:gd name="connsiteY0" fmla="*/ 0 h 624414"/>
              <a:gd name="connsiteX1" fmla="*/ 1174794 w 1174794"/>
              <a:gd name="connsiteY1" fmla="*/ 0 h 624414"/>
              <a:gd name="connsiteX2" fmla="*/ 960975 w 1174794"/>
              <a:gd name="connsiteY2" fmla="*/ 624414 h 624414"/>
              <a:gd name="connsiteX3" fmla="*/ 218554 w 1174794"/>
              <a:gd name="connsiteY3" fmla="*/ 622827 h 624414"/>
              <a:gd name="connsiteX4" fmla="*/ 0 w 1174794"/>
              <a:gd name="connsiteY4" fmla="*/ 0 h 62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794" h="624414">
                <a:moveTo>
                  <a:pt x="0" y="0"/>
                </a:moveTo>
                <a:lnTo>
                  <a:pt x="1174794" y="0"/>
                </a:lnTo>
                <a:lnTo>
                  <a:pt x="960975" y="624414"/>
                </a:lnTo>
                <a:lnTo>
                  <a:pt x="218554" y="622827"/>
                </a:lnTo>
                <a:lnTo>
                  <a:pt x="0" y="0"/>
                </a:lnTo>
                <a:close/>
              </a:path>
            </a:pathLst>
          </a:custGeom>
          <a:gradFill>
            <a:gsLst>
              <a:gs pos="0">
                <a:srgbClr val="03507F"/>
              </a:gs>
              <a:gs pos="98000">
                <a:srgbClr val="04619D"/>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32" name="Freeform: Shape 231">
            <a:extLst>
              <a:ext uri="{FF2B5EF4-FFF2-40B4-BE49-F238E27FC236}">
                <a16:creationId xmlns:a16="http://schemas.microsoft.com/office/drawing/2014/main" id="{7BD80769-E429-E8FB-01A0-15DC0BEC9599}"/>
              </a:ext>
            </a:extLst>
          </p:cNvPr>
          <p:cNvSpPr/>
          <p:nvPr/>
        </p:nvSpPr>
        <p:spPr>
          <a:xfrm>
            <a:off x="6438901" y="5736408"/>
            <a:ext cx="1374161" cy="624415"/>
          </a:xfrm>
          <a:custGeom>
            <a:avLst/>
            <a:gdLst>
              <a:gd name="connsiteX0" fmla="*/ 214189 w 1366223"/>
              <a:gd name="connsiteY0" fmla="*/ 0 h 624415"/>
              <a:gd name="connsiteX1" fmla="*/ 1366223 w 1366223"/>
              <a:gd name="connsiteY1" fmla="*/ 0 h 624415"/>
              <a:gd name="connsiteX2" fmla="*/ 738717 w 1366223"/>
              <a:gd name="connsiteY2" fmla="*/ 624415 h 624415"/>
              <a:gd name="connsiteX3" fmla="*/ 0 w 1366223"/>
              <a:gd name="connsiteY3" fmla="*/ 624415 h 624415"/>
              <a:gd name="connsiteX4" fmla="*/ 214189 w 1366223"/>
              <a:gd name="connsiteY4" fmla="*/ 0 h 624415"/>
              <a:gd name="connsiteX0" fmla="*/ 214189 w 1374161"/>
              <a:gd name="connsiteY0" fmla="*/ 0 h 624415"/>
              <a:gd name="connsiteX1" fmla="*/ 1374161 w 1374161"/>
              <a:gd name="connsiteY1" fmla="*/ 0 h 624415"/>
              <a:gd name="connsiteX2" fmla="*/ 738717 w 1374161"/>
              <a:gd name="connsiteY2" fmla="*/ 624415 h 624415"/>
              <a:gd name="connsiteX3" fmla="*/ 0 w 1374161"/>
              <a:gd name="connsiteY3" fmla="*/ 624415 h 624415"/>
              <a:gd name="connsiteX4" fmla="*/ 214189 w 1374161"/>
              <a:gd name="connsiteY4" fmla="*/ 0 h 624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161" h="624415">
                <a:moveTo>
                  <a:pt x="214189" y="0"/>
                </a:moveTo>
                <a:lnTo>
                  <a:pt x="1374161" y="0"/>
                </a:lnTo>
                <a:lnTo>
                  <a:pt x="738717" y="624415"/>
                </a:lnTo>
                <a:lnTo>
                  <a:pt x="0" y="624415"/>
                </a:lnTo>
                <a:lnTo>
                  <a:pt x="214189" y="0"/>
                </a:lnTo>
                <a:close/>
              </a:path>
            </a:pathLst>
          </a:custGeom>
          <a:gradFill>
            <a:gsLst>
              <a:gs pos="0">
                <a:srgbClr val="25497D"/>
              </a:gs>
              <a:gs pos="98000">
                <a:srgbClr val="2A528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33" name="Freeform: Shape 232">
            <a:extLst>
              <a:ext uri="{FF2B5EF4-FFF2-40B4-BE49-F238E27FC236}">
                <a16:creationId xmlns:a16="http://schemas.microsoft.com/office/drawing/2014/main" id="{69CC7F1E-65C1-E7C6-C43D-37576F5F964D}"/>
              </a:ext>
            </a:extLst>
          </p:cNvPr>
          <p:cNvSpPr/>
          <p:nvPr/>
        </p:nvSpPr>
        <p:spPr>
          <a:xfrm>
            <a:off x="7167034" y="5736409"/>
            <a:ext cx="1827022" cy="620182"/>
          </a:xfrm>
          <a:custGeom>
            <a:avLst/>
            <a:gdLst>
              <a:gd name="connsiteX0" fmla="*/ 637308 w 1792096"/>
              <a:gd name="connsiteY0" fmla="*/ 0 h 620182"/>
              <a:gd name="connsiteX1" fmla="*/ 1792096 w 1792096"/>
              <a:gd name="connsiteY1" fmla="*/ 0 h 620182"/>
              <a:gd name="connsiteX2" fmla="*/ 736600 w 1792096"/>
              <a:gd name="connsiteY2" fmla="*/ 620182 h 620182"/>
              <a:gd name="connsiteX3" fmla="*/ 0 w 1792096"/>
              <a:gd name="connsiteY3" fmla="*/ 620182 h 620182"/>
              <a:gd name="connsiteX4" fmla="*/ 637308 w 1792096"/>
              <a:gd name="connsiteY4" fmla="*/ 0 h 620182"/>
              <a:gd name="connsiteX0" fmla="*/ 637308 w 1809030"/>
              <a:gd name="connsiteY0" fmla="*/ 0 h 620182"/>
              <a:gd name="connsiteX1" fmla="*/ 1809030 w 1809030"/>
              <a:gd name="connsiteY1" fmla="*/ 0 h 620182"/>
              <a:gd name="connsiteX2" fmla="*/ 736600 w 1809030"/>
              <a:gd name="connsiteY2" fmla="*/ 620182 h 620182"/>
              <a:gd name="connsiteX3" fmla="*/ 0 w 1809030"/>
              <a:gd name="connsiteY3" fmla="*/ 620182 h 620182"/>
              <a:gd name="connsiteX4" fmla="*/ 637308 w 1809030"/>
              <a:gd name="connsiteY4" fmla="*/ 0 h 620182"/>
              <a:gd name="connsiteX0" fmla="*/ 637308 w 1817497"/>
              <a:gd name="connsiteY0" fmla="*/ 0 h 620182"/>
              <a:gd name="connsiteX1" fmla="*/ 1817497 w 1817497"/>
              <a:gd name="connsiteY1" fmla="*/ 0 h 620182"/>
              <a:gd name="connsiteX2" fmla="*/ 736600 w 1817497"/>
              <a:gd name="connsiteY2" fmla="*/ 620182 h 620182"/>
              <a:gd name="connsiteX3" fmla="*/ 0 w 1817497"/>
              <a:gd name="connsiteY3" fmla="*/ 620182 h 620182"/>
              <a:gd name="connsiteX4" fmla="*/ 637308 w 1817497"/>
              <a:gd name="connsiteY4" fmla="*/ 0 h 620182"/>
              <a:gd name="connsiteX0" fmla="*/ 637308 w 1817497"/>
              <a:gd name="connsiteY0" fmla="*/ 0 h 620182"/>
              <a:gd name="connsiteX1" fmla="*/ 1817497 w 1817497"/>
              <a:gd name="connsiteY1" fmla="*/ 0 h 620182"/>
              <a:gd name="connsiteX2" fmla="*/ 749300 w 1817497"/>
              <a:gd name="connsiteY2" fmla="*/ 620182 h 620182"/>
              <a:gd name="connsiteX3" fmla="*/ 0 w 1817497"/>
              <a:gd name="connsiteY3" fmla="*/ 620182 h 620182"/>
              <a:gd name="connsiteX4" fmla="*/ 637308 w 1817497"/>
              <a:gd name="connsiteY4" fmla="*/ 0 h 620182"/>
              <a:gd name="connsiteX0" fmla="*/ 637308 w 1827022"/>
              <a:gd name="connsiteY0" fmla="*/ 0 h 620182"/>
              <a:gd name="connsiteX1" fmla="*/ 1827022 w 1827022"/>
              <a:gd name="connsiteY1" fmla="*/ 0 h 620182"/>
              <a:gd name="connsiteX2" fmla="*/ 749300 w 1827022"/>
              <a:gd name="connsiteY2" fmla="*/ 620182 h 620182"/>
              <a:gd name="connsiteX3" fmla="*/ 0 w 1827022"/>
              <a:gd name="connsiteY3" fmla="*/ 620182 h 620182"/>
              <a:gd name="connsiteX4" fmla="*/ 637308 w 1827022"/>
              <a:gd name="connsiteY4" fmla="*/ 0 h 62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022" h="620182">
                <a:moveTo>
                  <a:pt x="637308" y="0"/>
                </a:moveTo>
                <a:lnTo>
                  <a:pt x="1827022" y="0"/>
                </a:lnTo>
                <a:lnTo>
                  <a:pt x="749300" y="620182"/>
                </a:lnTo>
                <a:lnTo>
                  <a:pt x="0" y="620182"/>
                </a:lnTo>
                <a:lnTo>
                  <a:pt x="637308" y="0"/>
                </a:lnTo>
                <a:close/>
              </a:path>
            </a:pathLst>
          </a:custGeom>
          <a:gradFill>
            <a:gsLst>
              <a:gs pos="0">
                <a:srgbClr val="374371"/>
              </a:gs>
              <a:gs pos="98000">
                <a:srgbClr val="45558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34" name="Freeform: Shape 233">
            <a:extLst>
              <a:ext uri="{FF2B5EF4-FFF2-40B4-BE49-F238E27FC236}">
                <a16:creationId xmlns:a16="http://schemas.microsoft.com/office/drawing/2014/main" id="{F41050E5-0DC8-1272-D7EB-8CFFE4BC7F05}"/>
              </a:ext>
            </a:extLst>
          </p:cNvPr>
          <p:cNvSpPr/>
          <p:nvPr/>
        </p:nvSpPr>
        <p:spPr>
          <a:xfrm>
            <a:off x="4334603" y="5736407"/>
            <a:ext cx="1378283" cy="628649"/>
          </a:xfrm>
          <a:custGeom>
            <a:avLst/>
            <a:gdLst>
              <a:gd name="connsiteX0" fmla="*/ 0 w 1378283"/>
              <a:gd name="connsiteY0" fmla="*/ 0 h 630236"/>
              <a:gd name="connsiteX1" fmla="*/ 1160584 w 1378283"/>
              <a:gd name="connsiteY1" fmla="*/ 0 h 630236"/>
              <a:gd name="connsiteX2" fmla="*/ 1378283 w 1378283"/>
              <a:gd name="connsiteY2" fmla="*/ 630236 h 630236"/>
              <a:gd name="connsiteX3" fmla="*/ 636920 w 1378283"/>
              <a:gd name="connsiteY3" fmla="*/ 628648 h 630236"/>
              <a:gd name="connsiteX4" fmla="*/ 0 w 1378283"/>
              <a:gd name="connsiteY4" fmla="*/ 0 h 630236"/>
              <a:gd name="connsiteX0" fmla="*/ 0 w 1367171"/>
              <a:gd name="connsiteY0" fmla="*/ 0 h 628649"/>
              <a:gd name="connsiteX1" fmla="*/ 1160584 w 1367171"/>
              <a:gd name="connsiteY1" fmla="*/ 0 h 628649"/>
              <a:gd name="connsiteX2" fmla="*/ 1367171 w 1367171"/>
              <a:gd name="connsiteY2" fmla="*/ 628649 h 628649"/>
              <a:gd name="connsiteX3" fmla="*/ 636920 w 1367171"/>
              <a:gd name="connsiteY3" fmla="*/ 628648 h 628649"/>
              <a:gd name="connsiteX4" fmla="*/ 0 w 1367171"/>
              <a:gd name="connsiteY4" fmla="*/ 0 h 628649"/>
              <a:gd name="connsiteX0" fmla="*/ 0 w 1367171"/>
              <a:gd name="connsiteY0" fmla="*/ 0 h 628649"/>
              <a:gd name="connsiteX1" fmla="*/ 1149472 w 1367171"/>
              <a:gd name="connsiteY1" fmla="*/ 0 h 628649"/>
              <a:gd name="connsiteX2" fmla="*/ 1367171 w 1367171"/>
              <a:gd name="connsiteY2" fmla="*/ 628649 h 628649"/>
              <a:gd name="connsiteX3" fmla="*/ 636920 w 1367171"/>
              <a:gd name="connsiteY3" fmla="*/ 628648 h 628649"/>
              <a:gd name="connsiteX4" fmla="*/ 0 w 1367171"/>
              <a:gd name="connsiteY4" fmla="*/ 0 h 628649"/>
              <a:gd name="connsiteX0" fmla="*/ 0 w 1378283"/>
              <a:gd name="connsiteY0" fmla="*/ 1588 h 628649"/>
              <a:gd name="connsiteX1" fmla="*/ 1160584 w 1378283"/>
              <a:gd name="connsiteY1" fmla="*/ 0 h 628649"/>
              <a:gd name="connsiteX2" fmla="*/ 1378283 w 1378283"/>
              <a:gd name="connsiteY2" fmla="*/ 628649 h 628649"/>
              <a:gd name="connsiteX3" fmla="*/ 648032 w 1378283"/>
              <a:gd name="connsiteY3" fmla="*/ 628648 h 628649"/>
              <a:gd name="connsiteX4" fmla="*/ 0 w 1378283"/>
              <a:gd name="connsiteY4" fmla="*/ 1588 h 628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283" h="628649">
                <a:moveTo>
                  <a:pt x="0" y="1588"/>
                </a:moveTo>
                <a:lnTo>
                  <a:pt x="1160584" y="0"/>
                </a:lnTo>
                <a:lnTo>
                  <a:pt x="1378283" y="628649"/>
                </a:lnTo>
                <a:lnTo>
                  <a:pt x="648032" y="628648"/>
                </a:lnTo>
                <a:lnTo>
                  <a:pt x="0" y="1588"/>
                </a:lnTo>
                <a:close/>
              </a:path>
            </a:pathLst>
          </a:custGeom>
          <a:gradFill>
            <a:gsLst>
              <a:gs pos="0">
                <a:srgbClr val="0074A2"/>
              </a:gs>
              <a:gs pos="98000">
                <a:srgbClr val="008FCA"/>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35" name="Freeform: Shape 234">
            <a:extLst>
              <a:ext uri="{FF2B5EF4-FFF2-40B4-BE49-F238E27FC236}">
                <a16:creationId xmlns:a16="http://schemas.microsoft.com/office/drawing/2014/main" id="{ABF1C957-257A-F057-FCC5-2A64536877A2}"/>
              </a:ext>
            </a:extLst>
          </p:cNvPr>
          <p:cNvSpPr/>
          <p:nvPr/>
        </p:nvSpPr>
        <p:spPr>
          <a:xfrm>
            <a:off x="3175186" y="5736408"/>
            <a:ext cx="1813796" cy="620182"/>
          </a:xfrm>
          <a:custGeom>
            <a:avLst/>
            <a:gdLst>
              <a:gd name="connsiteX0" fmla="*/ 0 w 1805859"/>
              <a:gd name="connsiteY0" fmla="*/ 0 h 620182"/>
              <a:gd name="connsiteX1" fmla="*/ 1169028 w 1805859"/>
              <a:gd name="connsiteY1" fmla="*/ 0 h 620182"/>
              <a:gd name="connsiteX2" fmla="*/ 1805859 w 1805859"/>
              <a:gd name="connsiteY2" fmla="*/ 620182 h 620182"/>
              <a:gd name="connsiteX3" fmla="*/ 1065026 w 1805859"/>
              <a:gd name="connsiteY3" fmla="*/ 620182 h 620182"/>
              <a:gd name="connsiteX4" fmla="*/ 0 w 1805859"/>
              <a:gd name="connsiteY4" fmla="*/ 0 h 620182"/>
              <a:gd name="connsiteX0" fmla="*/ 0 w 1805859"/>
              <a:gd name="connsiteY0" fmla="*/ 0 h 620182"/>
              <a:gd name="connsiteX1" fmla="*/ 1154740 w 1805859"/>
              <a:gd name="connsiteY1" fmla="*/ 1588 h 620182"/>
              <a:gd name="connsiteX2" fmla="*/ 1805859 w 1805859"/>
              <a:gd name="connsiteY2" fmla="*/ 620182 h 620182"/>
              <a:gd name="connsiteX3" fmla="*/ 1065026 w 1805859"/>
              <a:gd name="connsiteY3" fmla="*/ 620182 h 620182"/>
              <a:gd name="connsiteX4" fmla="*/ 0 w 1805859"/>
              <a:gd name="connsiteY4" fmla="*/ 0 h 620182"/>
              <a:gd name="connsiteX0" fmla="*/ 0 w 1813796"/>
              <a:gd name="connsiteY0" fmla="*/ 0 h 620182"/>
              <a:gd name="connsiteX1" fmla="*/ 1162677 w 1813796"/>
              <a:gd name="connsiteY1" fmla="*/ 1588 h 620182"/>
              <a:gd name="connsiteX2" fmla="*/ 1813796 w 1813796"/>
              <a:gd name="connsiteY2" fmla="*/ 620182 h 620182"/>
              <a:gd name="connsiteX3" fmla="*/ 1072963 w 1813796"/>
              <a:gd name="connsiteY3" fmla="*/ 620182 h 620182"/>
              <a:gd name="connsiteX4" fmla="*/ 0 w 1813796"/>
              <a:gd name="connsiteY4" fmla="*/ 0 h 62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796" h="620182">
                <a:moveTo>
                  <a:pt x="0" y="0"/>
                </a:moveTo>
                <a:lnTo>
                  <a:pt x="1162677" y="1588"/>
                </a:lnTo>
                <a:lnTo>
                  <a:pt x="1813796" y="620182"/>
                </a:lnTo>
                <a:lnTo>
                  <a:pt x="1072963" y="620182"/>
                </a:lnTo>
                <a:lnTo>
                  <a:pt x="0" y="0"/>
                </a:lnTo>
                <a:close/>
              </a:path>
            </a:pathLst>
          </a:custGeom>
          <a:gradFill>
            <a:gsLst>
              <a:gs pos="0">
                <a:srgbClr val="1986B7"/>
              </a:gs>
              <a:gs pos="98000">
                <a:srgbClr val="28A8E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36" name="Freeform: Shape 235">
            <a:extLst>
              <a:ext uri="{FF2B5EF4-FFF2-40B4-BE49-F238E27FC236}">
                <a16:creationId xmlns:a16="http://schemas.microsoft.com/office/drawing/2014/main" id="{4A8E0625-9942-B8BA-55AA-38F821BFD098}"/>
              </a:ext>
            </a:extLst>
          </p:cNvPr>
          <p:cNvSpPr/>
          <p:nvPr/>
        </p:nvSpPr>
        <p:spPr>
          <a:xfrm>
            <a:off x="851962" y="5736409"/>
            <a:ext cx="2704037" cy="624415"/>
          </a:xfrm>
          <a:custGeom>
            <a:avLst/>
            <a:gdLst>
              <a:gd name="connsiteX0" fmla="*/ 0 w 2645299"/>
              <a:gd name="connsiteY0" fmla="*/ 0 h 624415"/>
              <a:gd name="connsiteX1" fmla="*/ 1152947 w 2645299"/>
              <a:gd name="connsiteY1" fmla="*/ 0 h 624415"/>
              <a:gd name="connsiteX2" fmla="*/ 2645299 w 2645299"/>
              <a:gd name="connsiteY2" fmla="*/ 624415 h 624415"/>
              <a:gd name="connsiteX3" fmla="*/ 1904466 w 2645299"/>
              <a:gd name="connsiteY3" fmla="*/ 624415 h 624415"/>
              <a:gd name="connsiteX4" fmla="*/ 0 w 2645299"/>
              <a:gd name="connsiteY4" fmla="*/ 0 h 624415"/>
              <a:gd name="connsiteX0" fmla="*/ 0 w 2662762"/>
              <a:gd name="connsiteY0" fmla="*/ 0 h 624415"/>
              <a:gd name="connsiteX1" fmla="*/ 1170410 w 2662762"/>
              <a:gd name="connsiteY1" fmla="*/ 0 h 624415"/>
              <a:gd name="connsiteX2" fmla="*/ 2662762 w 2662762"/>
              <a:gd name="connsiteY2" fmla="*/ 624415 h 624415"/>
              <a:gd name="connsiteX3" fmla="*/ 1921929 w 2662762"/>
              <a:gd name="connsiteY3" fmla="*/ 624415 h 624415"/>
              <a:gd name="connsiteX4" fmla="*/ 0 w 2662762"/>
              <a:gd name="connsiteY4" fmla="*/ 0 h 624415"/>
              <a:gd name="connsiteX0" fmla="*/ 0 w 2688162"/>
              <a:gd name="connsiteY0" fmla="*/ 0 h 624415"/>
              <a:gd name="connsiteX1" fmla="*/ 1170410 w 2688162"/>
              <a:gd name="connsiteY1" fmla="*/ 0 h 624415"/>
              <a:gd name="connsiteX2" fmla="*/ 2688162 w 2688162"/>
              <a:gd name="connsiteY2" fmla="*/ 624415 h 624415"/>
              <a:gd name="connsiteX3" fmla="*/ 1921929 w 2688162"/>
              <a:gd name="connsiteY3" fmla="*/ 624415 h 624415"/>
              <a:gd name="connsiteX4" fmla="*/ 0 w 2688162"/>
              <a:gd name="connsiteY4" fmla="*/ 0 h 624415"/>
              <a:gd name="connsiteX0" fmla="*/ 0 w 2688162"/>
              <a:gd name="connsiteY0" fmla="*/ 0 h 624415"/>
              <a:gd name="connsiteX1" fmla="*/ 1170410 w 2688162"/>
              <a:gd name="connsiteY1" fmla="*/ 0 h 624415"/>
              <a:gd name="connsiteX2" fmla="*/ 2688162 w 2688162"/>
              <a:gd name="connsiteY2" fmla="*/ 624415 h 624415"/>
              <a:gd name="connsiteX3" fmla="*/ 1931454 w 2688162"/>
              <a:gd name="connsiteY3" fmla="*/ 624415 h 624415"/>
              <a:gd name="connsiteX4" fmla="*/ 0 w 2688162"/>
              <a:gd name="connsiteY4" fmla="*/ 0 h 624415"/>
              <a:gd name="connsiteX0" fmla="*/ 0 w 2704037"/>
              <a:gd name="connsiteY0" fmla="*/ 3175 h 624415"/>
              <a:gd name="connsiteX1" fmla="*/ 1186285 w 2704037"/>
              <a:gd name="connsiteY1" fmla="*/ 0 h 624415"/>
              <a:gd name="connsiteX2" fmla="*/ 2704037 w 2704037"/>
              <a:gd name="connsiteY2" fmla="*/ 624415 h 624415"/>
              <a:gd name="connsiteX3" fmla="*/ 1947329 w 2704037"/>
              <a:gd name="connsiteY3" fmla="*/ 624415 h 624415"/>
              <a:gd name="connsiteX4" fmla="*/ 0 w 2704037"/>
              <a:gd name="connsiteY4" fmla="*/ 3175 h 624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4037" h="624415">
                <a:moveTo>
                  <a:pt x="0" y="3175"/>
                </a:moveTo>
                <a:lnTo>
                  <a:pt x="1186285" y="0"/>
                </a:lnTo>
                <a:lnTo>
                  <a:pt x="2704037" y="624415"/>
                </a:lnTo>
                <a:lnTo>
                  <a:pt x="1947329" y="624415"/>
                </a:lnTo>
                <a:lnTo>
                  <a:pt x="0" y="3175"/>
                </a:lnTo>
                <a:close/>
              </a:path>
            </a:pathLst>
          </a:custGeom>
          <a:gradFill>
            <a:gsLst>
              <a:gs pos="0">
                <a:srgbClr val="1EB3F6"/>
              </a:gs>
              <a:gs pos="99000">
                <a:srgbClr val="86D6FA"/>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37" name="Freeform: Shape 236">
            <a:extLst>
              <a:ext uri="{FF2B5EF4-FFF2-40B4-BE49-F238E27FC236}">
                <a16:creationId xmlns:a16="http://schemas.microsoft.com/office/drawing/2014/main" id="{048209AF-87D8-4C4A-5B64-0899A112A69A}"/>
              </a:ext>
            </a:extLst>
          </p:cNvPr>
          <p:cNvSpPr/>
          <p:nvPr/>
        </p:nvSpPr>
        <p:spPr>
          <a:xfrm>
            <a:off x="2023148" y="5736410"/>
            <a:ext cx="2231352" cy="621767"/>
          </a:xfrm>
          <a:custGeom>
            <a:avLst/>
            <a:gdLst>
              <a:gd name="connsiteX0" fmla="*/ 0 w 2231352"/>
              <a:gd name="connsiteY0" fmla="*/ 0 h 620180"/>
              <a:gd name="connsiteX1" fmla="*/ 1165484 w 2231352"/>
              <a:gd name="connsiteY1" fmla="*/ 0 h 620180"/>
              <a:gd name="connsiteX2" fmla="*/ 2231352 w 2231352"/>
              <a:gd name="connsiteY2" fmla="*/ 620180 h 620180"/>
              <a:gd name="connsiteX3" fmla="*/ 1492635 w 2231352"/>
              <a:gd name="connsiteY3" fmla="*/ 620180 h 620180"/>
              <a:gd name="connsiteX4" fmla="*/ 0 w 2231352"/>
              <a:gd name="connsiteY4" fmla="*/ 0 h 620180"/>
              <a:gd name="connsiteX0" fmla="*/ 0 w 2231352"/>
              <a:gd name="connsiteY0" fmla="*/ 0 h 620180"/>
              <a:gd name="connsiteX1" fmla="*/ 1165484 w 2231352"/>
              <a:gd name="connsiteY1" fmla="*/ 0 h 620180"/>
              <a:gd name="connsiteX2" fmla="*/ 2231352 w 2231352"/>
              <a:gd name="connsiteY2" fmla="*/ 620180 h 620180"/>
              <a:gd name="connsiteX3" fmla="*/ 1506922 w 2231352"/>
              <a:gd name="connsiteY3" fmla="*/ 620180 h 620180"/>
              <a:gd name="connsiteX4" fmla="*/ 0 w 2231352"/>
              <a:gd name="connsiteY4" fmla="*/ 0 h 620180"/>
              <a:gd name="connsiteX0" fmla="*/ 0 w 2231352"/>
              <a:gd name="connsiteY0" fmla="*/ 0 h 621767"/>
              <a:gd name="connsiteX1" fmla="*/ 1165484 w 2231352"/>
              <a:gd name="connsiteY1" fmla="*/ 0 h 621767"/>
              <a:gd name="connsiteX2" fmla="*/ 2231352 w 2231352"/>
              <a:gd name="connsiteY2" fmla="*/ 620180 h 621767"/>
              <a:gd name="connsiteX3" fmla="*/ 1514860 w 2231352"/>
              <a:gd name="connsiteY3" fmla="*/ 621767 h 621767"/>
              <a:gd name="connsiteX4" fmla="*/ 0 w 2231352"/>
              <a:gd name="connsiteY4" fmla="*/ 0 h 621767"/>
              <a:gd name="connsiteX0" fmla="*/ 0 w 2231352"/>
              <a:gd name="connsiteY0" fmla="*/ 0 h 621767"/>
              <a:gd name="connsiteX1" fmla="*/ 1155959 w 2231352"/>
              <a:gd name="connsiteY1" fmla="*/ 0 h 621767"/>
              <a:gd name="connsiteX2" fmla="*/ 2231352 w 2231352"/>
              <a:gd name="connsiteY2" fmla="*/ 620180 h 621767"/>
              <a:gd name="connsiteX3" fmla="*/ 1514860 w 2231352"/>
              <a:gd name="connsiteY3" fmla="*/ 621767 h 621767"/>
              <a:gd name="connsiteX4" fmla="*/ 0 w 2231352"/>
              <a:gd name="connsiteY4" fmla="*/ 0 h 621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352" h="621767">
                <a:moveTo>
                  <a:pt x="0" y="0"/>
                </a:moveTo>
                <a:lnTo>
                  <a:pt x="1155959" y="0"/>
                </a:lnTo>
                <a:lnTo>
                  <a:pt x="2231352" y="620180"/>
                </a:lnTo>
                <a:lnTo>
                  <a:pt x="1514860" y="621767"/>
                </a:lnTo>
                <a:lnTo>
                  <a:pt x="0" y="0"/>
                </a:lnTo>
                <a:close/>
              </a:path>
            </a:pathLst>
          </a:custGeom>
          <a:gradFill>
            <a:gsLst>
              <a:gs pos="0">
                <a:srgbClr val="0E93C2"/>
              </a:gs>
              <a:gs pos="99000">
                <a:srgbClr val="21BBEF"/>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38" name="Freeform: Shape 237">
            <a:extLst>
              <a:ext uri="{FF2B5EF4-FFF2-40B4-BE49-F238E27FC236}">
                <a16:creationId xmlns:a16="http://schemas.microsoft.com/office/drawing/2014/main" id="{88AF2304-3DFE-CCA3-995A-D34727F10DF6}"/>
              </a:ext>
            </a:extLst>
          </p:cNvPr>
          <p:cNvSpPr/>
          <p:nvPr/>
        </p:nvSpPr>
        <p:spPr>
          <a:xfrm>
            <a:off x="7893051" y="5736408"/>
            <a:ext cx="2254149" cy="626002"/>
          </a:xfrm>
          <a:custGeom>
            <a:avLst/>
            <a:gdLst>
              <a:gd name="connsiteX0" fmla="*/ 1049789 w 2217637"/>
              <a:gd name="connsiteY0" fmla="*/ 0 h 626002"/>
              <a:gd name="connsiteX1" fmla="*/ 2217637 w 2217637"/>
              <a:gd name="connsiteY1" fmla="*/ 0 h 626002"/>
              <a:gd name="connsiteX2" fmla="*/ 739776 w 2217637"/>
              <a:gd name="connsiteY2" fmla="*/ 626002 h 626002"/>
              <a:gd name="connsiteX3" fmla="*/ 0 w 2217637"/>
              <a:gd name="connsiteY3" fmla="*/ 621240 h 626002"/>
              <a:gd name="connsiteX4" fmla="*/ 1049789 w 2217637"/>
              <a:gd name="connsiteY4" fmla="*/ 0 h 626002"/>
              <a:gd name="connsiteX0" fmla="*/ 1081539 w 2217637"/>
              <a:gd name="connsiteY0" fmla="*/ 0 h 626002"/>
              <a:gd name="connsiteX1" fmla="*/ 2217637 w 2217637"/>
              <a:gd name="connsiteY1" fmla="*/ 0 h 626002"/>
              <a:gd name="connsiteX2" fmla="*/ 739776 w 2217637"/>
              <a:gd name="connsiteY2" fmla="*/ 626002 h 626002"/>
              <a:gd name="connsiteX3" fmla="*/ 0 w 2217637"/>
              <a:gd name="connsiteY3" fmla="*/ 621240 h 626002"/>
              <a:gd name="connsiteX4" fmla="*/ 1081539 w 2217637"/>
              <a:gd name="connsiteY4" fmla="*/ 0 h 626002"/>
              <a:gd name="connsiteX0" fmla="*/ 1081539 w 2252562"/>
              <a:gd name="connsiteY0" fmla="*/ 0 h 626002"/>
              <a:gd name="connsiteX1" fmla="*/ 2252562 w 2252562"/>
              <a:gd name="connsiteY1" fmla="*/ 0 h 626002"/>
              <a:gd name="connsiteX2" fmla="*/ 739776 w 2252562"/>
              <a:gd name="connsiteY2" fmla="*/ 626002 h 626002"/>
              <a:gd name="connsiteX3" fmla="*/ 0 w 2252562"/>
              <a:gd name="connsiteY3" fmla="*/ 621240 h 626002"/>
              <a:gd name="connsiteX4" fmla="*/ 1081539 w 2252562"/>
              <a:gd name="connsiteY4" fmla="*/ 0 h 626002"/>
              <a:gd name="connsiteX0" fmla="*/ 1083126 w 2254149"/>
              <a:gd name="connsiteY0" fmla="*/ 0 h 626002"/>
              <a:gd name="connsiteX1" fmla="*/ 2254149 w 2254149"/>
              <a:gd name="connsiteY1" fmla="*/ 0 h 626002"/>
              <a:gd name="connsiteX2" fmla="*/ 741363 w 2254149"/>
              <a:gd name="connsiteY2" fmla="*/ 626002 h 626002"/>
              <a:gd name="connsiteX3" fmla="*/ 0 w 2254149"/>
              <a:gd name="connsiteY3" fmla="*/ 624415 h 626002"/>
              <a:gd name="connsiteX4" fmla="*/ 1083126 w 2254149"/>
              <a:gd name="connsiteY4" fmla="*/ 0 h 62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149" h="626002">
                <a:moveTo>
                  <a:pt x="1083126" y="0"/>
                </a:moveTo>
                <a:lnTo>
                  <a:pt x="2254149" y="0"/>
                </a:lnTo>
                <a:lnTo>
                  <a:pt x="741363" y="626002"/>
                </a:lnTo>
                <a:lnTo>
                  <a:pt x="0" y="624415"/>
                </a:lnTo>
                <a:lnTo>
                  <a:pt x="1083126" y="0"/>
                </a:lnTo>
                <a:close/>
              </a:path>
            </a:pathLst>
          </a:custGeom>
          <a:gradFill>
            <a:gsLst>
              <a:gs pos="0">
                <a:srgbClr val="574062"/>
              </a:gs>
              <a:gs pos="98000">
                <a:srgbClr val="72538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3" name="Rectangle 12">
            <a:extLst>
              <a:ext uri="{FF2B5EF4-FFF2-40B4-BE49-F238E27FC236}">
                <a16:creationId xmlns:a16="http://schemas.microsoft.com/office/drawing/2014/main" id="{04ED80C3-E02A-4E4A-DA93-114D6BC81051}"/>
              </a:ext>
            </a:extLst>
          </p:cNvPr>
          <p:cNvSpPr/>
          <p:nvPr/>
        </p:nvSpPr>
        <p:spPr>
          <a:xfrm>
            <a:off x="2799876" y="6351670"/>
            <a:ext cx="732157" cy="506329"/>
          </a:xfrm>
          <a:prstGeom prst="rect">
            <a:avLst/>
          </a:prstGeom>
          <a:solidFill>
            <a:srgbClr val="86D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4" name="Rectangle 13">
            <a:extLst>
              <a:ext uri="{FF2B5EF4-FFF2-40B4-BE49-F238E27FC236}">
                <a16:creationId xmlns:a16="http://schemas.microsoft.com/office/drawing/2014/main" id="{86B34816-9C14-B377-1751-1752972FB9DF}"/>
              </a:ext>
            </a:extLst>
          </p:cNvPr>
          <p:cNvSpPr/>
          <p:nvPr/>
        </p:nvSpPr>
        <p:spPr>
          <a:xfrm>
            <a:off x="3528482" y="6351670"/>
            <a:ext cx="732157" cy="506329"/>
          </a:xfrm>
          <a:prstGeom prst="rect">
            <a:avLst/>
          </a:prstGeom>
          <a:solidFill>
            <a:srgbClr val="21B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5" name="Rectangle 14">
            <a:extLst>
              <a:ext uri="{FF2B5EF4-FFF2-40B4-BE49-F238E27FC236}">
                <a16:creationId xmlns:a16="http://schemas.microsoft.com/office/drawing/2014/main" id="{F4B9514D-56A0-4B3A-D63A-B5665CCEBCD0}"/>
              </a:ext>
            </a:extLst>
          </p:cNvPr>
          <p:cNvSpPr/>
          <p:nvPr/>
        </p:nvSpPr>
        <p:spPr>
          <a:xfrm>
            <a:off x="4257088" y="6351670"/>
            <a:ext cx="732157" cy="506329"/>
          </a:xfrm>
          <a:prstGeom prst="rect">
            <a:avLst/>
          </a:prstGeom>
          <a:solidFill>
            <a:srgbClr val="28A8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6" name="Rectangle 15">
            <a:extLst>
              <a:ext uri="{FF2B5EF4-FFF2-40B4-BE49-F238E27FC236}">
                <a16:creationId xmlns:a16="http://schemas.microsoft.com/office/drawing/2014/main" id="{F0E1D67A-C464-6023-A95E-9A776D020B17}"/>
              </a:ext>
            </a:extLst>
          </p:cNvPr>
          <p:cNvSpPr/>
          <p:nvPr/>
        </p:nvSpPr>
        <p:spPr>
          <a:xfrm>
            <a:off x="4985694" y="6351670"/>
            <a:ext cx="732157" cy="506329"/>
          </a:xfrm>
          <a:prstGeom prst="rect">
            <a:avLst/>
          </a:prstGeom>
          <a:solidFill>
            <a:srgbClr val="008F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7" name="Rectangle 16">
            <a:extLst>
              <a:ext uri="{FF2B5EF4-FFF2-40B4-BE49-F238E27FC236}">
                <a16:creationId xmlns:a16="http://schemas.microsoft.com/office/drawing/2014/main" id="{6639A063-A9A2-75FB-6D84-86339AA0A031}"/>
              </a:ext>
            </a:extLst>
          </p:cNvPr>
          <p:cNvSpPr/>
          <p:nvPr/>
        </p:nvSpPr>
        <p:spPr>
          <a:xfrm>
            <a:off x="5714300" y="6351670"/>
            <a:ext cx="732157" cy="506329"/>
          </a:xfrm>
          <a:prstGeom prst="rect">
            <a:avLst/>
          </a:prstGeom>
          <a:solidFill>
            <a:srgbClr val="0461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8" name="Rectangle 17">
            <a:extLst>
              <a:ext uri="{FF2B5EF4-FFF2-40B4-BE49-F238E27FC236}">
                <a16:creationId xmlns:a16="http://schemas.microsoft.com/office/drawing/2014/main" id="{13D0E253-E584-A5AF-9C66-64BB0DC17217}"/>
              </a:ext>
            </a:extLst>
          </p:cNvPr>
          <p:cNvSpPr/>
          <p:nvPr/>
        </p:nvSpPr>
        <p:spPr>
          <a:xfrm>
            <a:off x="6442906" y="6351670"/>
            <a:ext cx="732157" cy="506329"/>
          </a:xfrm>
          <a:prstGeom prst="rect">
            <a:avLst/>
          </a:prstGeom>
          <a:solidFill>
            <a:srgbClr val="2A52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19" name="Rectangle 18">
            <a:extLst>
              <a:ext uri="{FF2B5EF4-FFF2-40B4-BE49-F238E27FC236}">
                <a16:creationId xmlns:a16="http://schemas.microsoft.com/office/drawing/2014/main" id="{D6A7FEDB-C05E-9BD5-4B9D-5F35FB8764B5}"/>
              </a:ext>
            </a:extLst>
          </p:cNvPr>
          <p:cNvSpPr/>
          <p:nvPr/>
        </p:nvSpPr>
        <p:spPr>
          <a:xfrm>
            <a:off x="7171512" y="6351670"/>
            <a:ext cx="732157" cy="506329"/>
          </a:xfrm>
          <a:prstGeom prst="rect">
            <a:avLst/>
          </a:prstGeom>
          <a:solidFill>
            <a:srgbClr val="4555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sp>
        <p:nvSpPr>
          <p:cNvPr id="20" name="Rectangle 19">
            <a:extLst>
              <a:ext uri="{FF2B5EF4-FFF2-40B4-BE49-F238E27FC236}">
                <a16:creationId xmlns:a16="http://schemas.microsoft.com/office/drawing/2014/main" id="{75AF3A49-EEA6-8FA9-6DB4-288663590F80}"/>
              </a:ext>
            </a:extLst>
          </p:cNvPr>
          <p:cNvSpPr/>
          <p:nvPr/>
        </p:nvSpPr>
        <p:spPr>
          <a:xfrm>
            <a:off x="7900118" y="6351670"/>
            <a:ext cx="732157" cy="506329"/>
          </a:xfrm>
          <a:prstGeom prst="rect">
            <a:avLst/>
          </a:prstGeom>
          <a:solidFill>
            <a:srgbClr val="725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grpSp>
        <p:nvGrpSpPr>
          <p:cNvPr id="28" name="Piggy_bank" descr="{&quot;Key&quot;:&quot;POWER_USER_SHAPE_ICON&quot;,&quot;Value&quot;:&quot;POWER_USER_SHAPE_ICON_STYLE_1&quot;}">
            <a:extLst>
              <a:ext uri="{FF2B5EF4-FFF2-40B4-BE49-F238E27FC236}">
                <a16:creationId xmlns:a16="http://schemas.microsoft.com/office/drawing/2014/main" id="{492C8DB8-2D63-49B8-76F3-2B22C0D6F87E}"/>
              </a:ext>
            </a:extLst>
          </p:cNvPr>
          <p:cNvGrpSpPr>
            <a:grpSpLocks noChangeAspect="1"/>
          </p:cNvGrpSpPr>
          <p:nvPr>
            <p:custDataLst>
              <p:tags r:id="rId1"/>
            </p:custDataLst>
          </p:nvPr>
        </p:nvGrpSpPr>
        <p:grpSpPr>
          <a:xfrm>
            <a:off x="4455805" y="6451798"/>
            <a:ext cx="323653" cy="292030"/>
            <a:chOff x="7448550" y="1244600"/>
            <a:chExt cx="712788" cy="795338"/>
          </a:xfrm>
          <a:solidFill>
            <a:schemeClr val="bg1"/>
          </a:solidFill>
        </p:grpSpPr>
        <p:sp>
          <p:nvSpPr>
            <p:cNvPr id="29" name="Rectangle 226">
              <a:extLst>
                <a:ext uri="{FF2B5EF4-FFF2-40B4-BE49-F238E27FC236}">
                  <a16:creationId xmlns:a16="http://schemas.microsoft.com/office/drawing/2014/main" id="{4FA7A682-1BAC-63DB-672C-CBD62FC1C6CA}"/>
                </a:ext>
              </a:extLst>
            </p:cNvPr>
            <p:cNvSpPr>
              <a:spLocks noChangeArrowheads="1"/>
            </p:cNvSpPr>
            <p:nvPr/>
          </p:nvSpPr>
          <p:spPr bwMode="auto">
            <a:xfrm>
              <a:off x="7448550" y="2012950"/>
              <a:ext cx="67310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30" name="Freeform 227">
              <a:extLst>
                <a:ext uri="{FF2B5EF4-FFF2-40B4-BE49-F238E27FC236}">
                  <a16:creationId xmlns:a16="http://schemas.microsoft.com/office/drawing/2014/main" id="{B61125A7-9FA2-BD3C-1D38-5595141497E4}"/>
                </a:ext>
              </a:extLst>
            </p:cNvPr>
            <p:cNvSpPr>
              <a:spLocks noEditPoints="1"/>
            </p:cNvSpPr>
            <p:nvPr/>
          </p:nvSpPr>
          <p:spPr bwMode="auto">
            <a:xfrm>
              <a:off x="7466013" y="1471613"/>
              <a:ext cx="695325" cy="554038"/>
            </a:xfrm>
            <a:custGeom>
              <a:avLst/>
              <a:gdLst>
                <a:gd name="T0" fmla="*/ 804 w 911"/>
                <a:gd name="T1" fmla="*/ 311 h 727"/>
                <a:gd name="T2" fmla="*/ 796 w 911"/>
                <a:gd name="T3" fmla="*/ 338 h 727"/>
                <a:gd name="T4" fmla="*/ 781 w 911"/>
                <a:gd name="T5" fmla="*/ 326 h 727"/>
                <a:gd name="T6" fmla="*/ 775 w 911"/>
                <a:gd name="T7" fmla="*/ 297 h 727"/>
                <a:gd name="T8" fmla="*/ 790 w 911"/>
                <a:gd name="T9" fmla="*/ 290 h 727"/>
                <a:gd name="T10" fmla="*/ 793 w 911"/>
                <a:gd name="T11" fmla="*/ 290 h 727"/>
                <a:gd name="T12" fmla="*/ 804 w 911"/>
                <a:gd name="T13" fmla="*/ 311 h 727"/>
                <a:gd name="T14" fmla="*/ 424 w 911"/>
                <a:gd name="T15" fmla="*/ 41 h 727"/>
                <a:gd name="T16" fmla="*/ 542 w 911"/>
                <a:gd name="T17" fmla="*/ 160 h 727"/>
                <a:gd name="T18" fmla="*/ 518 w 911"/>
                <a:gd name="T19" fmla="*/ 232 h 727"/>
                <a:gd name="T20" fmla="*/ 417 w 911"/>
                <a:gd name="T21" fmla="*/ 212 h 727"/>
                <a:gd name="T22" fmla="*/ 327 w 911"/>
                <a:gd name="T23" fmla="*/ 228 h 727"/>
                <a:gd name="T24" fmla="*/ 306 w 911"/>
                <a:gd name="T25" fmla="*/ 160 h 727"/>
                <a:gd name="T26" fmla="*/ 424 w 911"/>
                <a:gd name="T27" fmla="*/ 41 h 727"/>
                <a:gd name="T28" fmla="*/ 194 w 911"/>
                <a:gd name="T29" fmla="*/ 369 h 727"/>
                <a:gd name="T30" fmla="*/ 163 w 911"/>
                <a:gd name="T31" fmla="*/ 338 h 727"/>
                <a:gd name="T32" fmla="*/ 194 w 911"/>
                <a:gd name="T33" fmla="*/ 307 h 727"/>
                <a:gd name="T34" fmla="*/ 225 w 911"/>
                <a:gd name="T35" fmla="*/ 338 h 727"/>
                <a:gd name="T36" fmla="*/ 194 w 911"/>
                <a:gd name="T37" fmla="*/ 369 h 727"/>
                <a:gd name="T38" fmla="*/ 900 w 911"/>
                <a:gd name="T39" fmla="*/ 333 h 727"/>
                <a:gd name="T40" fmla="*/ 831 w 911"/>
                <a:gd name="T41" fmla="*/ 346 h 727"/>
                <a:gd name="T42" fmla="*/ 839 w 911"/>
                <a:gd name="T43" fmla="*/ 312 h 727"/>
                <a:gd name="T44" fmla="*/ 797 w 911"/>
                <a:gd name="T45" fmla="*/ 256 h 727"/>
                <a:gd name="T46" fmla="*/ 744 w 911"/>
                <a:gd name="T47" fmla="*/ 281 h 727"/>
                <a:gd name="T48" fmla="*/ 755 w 911"/>
                <a:gd name="T49" fmla="*/ 349 h 727"/>
                <a:gd name="T50" fmla="*/ 772 w 911"/>
                <a:gd name="T51" fmla="*/ 364 h 727"/>
                <a:gd name="T52" fmla="*/ 724 w 911"/>
                <a:gd name="T53" fmla="*/ 383 h 727"/>
                <a:gd name="T54" fmla="*/ 583 w 911"/>
                <a:gd name="T55" fmla="*/ 188 h 727"/>
                <a:gd name="T56" fmla="*/ 585 w 911"/>
                <a:gd name="T57" fmla="*/ 163 h 727"/>
                <a:gd name="T58" fmla="*/ 424 w 911"/>
                <a:gd name="T59" fmla="*/ 0 h 727"/>
                <a:gd name="T60" fmla="*/ 263 w 911"/>
                <a:gd name="T61" fmla="*/ 163 h 727"/>
                <a:gd name="T62" fmla="*/ 263 w 911"/>
                <a:gd name="T63" fmla="*/ 171 h 727"/>
                <a:gd name="T64" fmla="*/ 261 w 911"/>
                <a:gd name="T65" fmla="*/ 171 h 727"/>
                <a:gd name="T66" fmla="*/ 162 w 911"/>
                <a:gd name="T67" fmla="*/ 116 h 727"/>
                <a:gd name="T68" fmla="*/ 162 w 911"/>
                <a:gd name="T69" fmla="*/ 231 h 727"/>
                <a:gd name="T70" fmla="*/ 88 w 911"/>
                <a:gd name="T71" fmla="*/ 345 h 727"/>
                <a:gd name="T72" fmla="*/ 28 w 911"/>
                <a:gd name="T73" fmla="*/ 345 h 727"/>
                <a:gd name="T74" fmla="*/ 0 w 911"/>
                <a:gd name="T75" fmla="*/ 373 h 727"/>
                <a:gd name="T76" fmla="*/ 0 w 911"/>
                <a:gd name="T77" fmla="*/ 449 h 727"/>
                <a:gd name="T78" fmla="*/ 28 w 911"/>
                <a:gd name="T79" fmla="*/ 477 h 727"/>
                <a:gd name="T80" fmla="*/ 94 w 911"/>
                <a:gd name="T81" fmla="*/ 477 h 727"/>
                <a:gd name="T82" fmla="*/ 192 w 911"/>
                <a:gd name="T83" fmla="*/ 596 h 727"/>
                <a:gd name="T84" fmla="*/ 192 w 911"/>
                <a:gd name="T85" fmla="*/ 727 h 727"/>
                <a:gd name="T86" fmla="*/ 301 w 911"/>
                <a:gd name="T87" fmla="*/ 727 h 727"/>
                <a:gd name="T88" fmla="*/ 301 w 911"/>
                <a:gd name="T89" fmla="*/ 645 h 727"/>
                <a:gd name="T90" fmla="*/ 402 w 911"/>
                <a:gd name="T91" fmla="*/ 658 h 727"/>
                <a:gd name="T92" fmla="*/ 504 w 911"/>
                <a:gd name="T93" fmla="*/ 645 h 727"/>
                <a:gd name="T94" fmla="*/ 504 w 911"/>
                <a:gd name="T95" fmla="*/ 727 h 727"/>
                <a:gd name="T96" fmla="*/ 612 w 911"/>
                <a:gd name="T97" fmla="*/ 727 h 727"/>
                <a:gd name="T98" fmla="*/ 612 w 911"/>
                <a:gd name="T99" fmla="*/ 596 h 727"/>
                <a:gd name="T100" fmla="*/ 724 w 911"/>
                <a:gd name="T101" fmla="*/ 417 h 727"/>
                <a:gd name="T102" fmla="*/ 809 w 911"/>
                <a:gd name="T103" fmla="*/ 378 h 727"/>
                <a:gd name="T104" fmla="*/ 911 w 911"/>
                <a:gd name="T105" fmla="*/ 366 h 727"/>
                <a:gd name="T106" fmla="*/ 900 w 911"/>
                <a:gd name="T107" fmla="*/ 333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1" h="727">
                  <a:moveTo>
                    <a:pt x="804" y="311"/>
                  </a:moveTo>
                  <a:cubicBezTo>
                    <a:pt x="804" y="319"/>
                    <a:pt x="801" y="328"/>
                    <a:pt x="796" y="338"/>
                  </a:cubicBezTo>
                  <a:cubicBezTo>
                    <a:pt x="788" y="334"/>
                    <a:pt x="783" y="329"/>
                    <a:pt x="781" y="326"/>
                  </a:cubicBezTo>
                  <a:cubicBezTo>
                    <a:pt x="772" y="316"/>
                    <a:pt x="771" y="304"/>
                    <a:pt x="775" y="297"/>
                  </a:cubicBezTo>
                  <a:cubicBezTo>
                    <a:pt x="778" y="291"/>
                    <a:pt x="784" y="290"/>
                    <a:pt x="790" y="290"/>
                  </a:cubicBezTo>
                  <a:cubicBezTo>
                    <a:pt x="791" y="290"/>
                    <a:pt x="792" y="290"/>
                    <a:pt x="793" y="290"/>
                  </a:cubicBezTo>
                  <a:cubicBezTo>
                    <a:pt x="804" y="291"/>
                    <a:pt x="805" y="305"/>
                    <a:pt x="804" y="311"/>
                  </a:cubicBezTo>
                  <a:close/>
                  <a:moveTo>
                    <a:pt x="424" y="41"/>
                  </a:moveTo>
                  <a:cubicBezTo>
                    <a:pt x="489" y="41"/>
                    <a:pt x="542" y="94"/>
                    <a:pt x="542" y="160"/>
                  </a:cubicBezTo>
                  <a:cubicBezTo>
                    <a:pt x="542" y="187"/>
                    <a:pt x="533" y="212"/>
                    <a:pt x="518" y="232"/>
                  </a:cubicBezTo>
                  <a:cubicBezTo>
                    <a:pt x="489" y="220"/>
                    <a:pt x="454" y="212"/>
                    <a:pt x="417" y="212"/>
                  </a:cubicBezTo>
                  <a:cubicBezTo>
                    <a:pt x="384" y="212"/>
                    <a:pt x="353" y="218"/>
                    <a:pt x="327" y="228"/>
                  </a:cubicBezTo>
                  <a:cubicBezTo>
                    <a:pt x="314" y="209"/>
                    <a:pt x="306" y="185"/>
                    <a:pt x="306" y="160"/>
                  </a:cubicBezTo>
                  <a:cubicBezTo>
                    <a:pt x="306" y="94"/>
                    <a:pt x="359" y="41"/>
                    <a:pt x="424" y="41"/>
                  </a:cubicBezTo>
                  <a:close/>
                  <a:moveTo>
                    <a:pt x="194" y="369"/>
                  </a:moveTo>
                  <a:cubicBezTo>
                    <a:pt x="177" y="369"/>
                    <a:pt x="163" y="355"/>
                    <a:pt x="163" y="338"/>
                  </a:cubicBezTo>
                  <a:cubicBezTo>
                    <a:pt x="163" y="321"/>
                    <a:pt x="177" y="307"/>
                    <a:pt x="194" y="307"/>
                  </a:cubicBezTo>
                  <a:cubicBezTo>
                    <a:pt x="211" y="307"/>
                    <a:pt x="225" y="321"/>
                    <a:pt x="225" y="338"/>
                  </a:cubicBezTo>
                  <a:cubicBezTo>
                    <a:pt x="225" y="355"/>
                    <a:pt x="211" y="369"/>
                    <a:pt x="194" y="369"/>
                  </a:cubicBezTo>
                  <a:close/>
                  <a:moveTo>
                    <a:pt x="900" y="333"/>
                  </a:moveTo>
                  <a:cubicBezTo>
                    <a:pt x="871" y="343"/>
                    <a:pt x="848" y="346"/>
                    <a:pt x="831" y="346"/>
                  </a:cubicBezTo>
                  <a:cubicBezTo>
                    <a:pt x="835" y="335"/>
                    <a:pt x="838" y="324"/>
                    <a:pt x="839" y="312"/>
                  </a:cubicBezTo>
                  <a:cubicBezTo>
                    <a:pt x="840" y="281"/>
                    <a:pt x="824" y="259"/>
                    <a:pt x="797" y="256"/>
                  </a:cubicBezTo>
                  <a:cubicBezTo>
                    <a:pt x="774" y="253"/>
                    <a:pt x="754" y="263"/>
                    <a:pt x="744" y="281"/>
                  </a:cubicBezTo>
                  <a:cubicBezTo>
                    <a:pt x="734" y="302"/>
                    <a:pt x="738" y="329"/>
                    <a:pt x="755" y="349"/>
                  </a:cubicBezTo>
                  <a:cubicBezTo>
                    <a:pt x="758" y="353"/>
                    <a:pt x="764" y="359"/>
                    <a:pt x="772" y="364"/>
                  </a:cubicBezTo>
                  <a:cubicBezTo>
                    <a:pt x="760" y="373"/>
                    <a:pt x="744" y="380"/>
                    <a:pt x="724" y="383"/>
                  </a:cubicBezTo>
                  <a:cubicBezTo>
                    <a:pt x="716" y="305"/>
                    <a:pt x="662" y="230"/>
                    <a:pt x="583" y="188"/>
                  </a:cubicBezTo>
                  <a:cubicBezTo>
                    <a:pt x="584" y="180"/>
                    <a:pt x="585" y="171"/>
                    <a:pt x="585" y="163"/>
                  </a:cubicBezTo>
                  <a:cubicBezTo>
                    <a:pt x="585" y="73"/>
                    <a:pt x="513" y="0"/>
                    <a:pt x="424" y="0"/>
                  </a:cubicBezTo>
                  <a:cubicBezTo>
                    <a:pt x="335" y="0"/>
                    <a:pt x="263" y="73"/>
                    <a:pt x="263" y="163"/>
                  </a:cubicBezTo>
                  <a:cubicBezTo>
                    <a:pt x="263" y="166"/>
                    <a:pt x="263" y="168"/>
                    <a:pt x="263" y="171"/>
                  </a:cubicBezTo>
                  <a:cubicBezTo>
                    <a:pt x="262" y="171"/>
                    <a:pt x="261" y="171"/>
                    <a:pt x="261" y="171"/>
                  </a:cubicBezTo>
                  <a:lnTo>
                    <a:pt x="162" y="116"/>
                  </a:lnTo>
                  <a:lnTo>
                    <a:pt x="162" y="231"/>
                  </a:lnTo>
                  <a:cubicBezTo>
                    <a:pt x="126" y="263"/>
                    <a:pt x="100" y="302"/>
                    <a:pt x="88" y="345"/>
                  </a:cubicBezTo>
                  <a:lnTo>
                    <a:pt x="28" y="345"/>
                  </a:lnTo>
                  <a:cubicBezTo>
                    <a:pt x="12" y="345"/>
                    <a:pt x="0" y="358"/>
                    <a:pt x="0" y="373"/>
                  </a:cubicBezTo>
                  <a:lnTo>
                    <a:pt x="0" y="449"/>
                  </a:lnTo>
                  <a:cubicBezTo>
                    <a:pt x="0" y="464"/>
                    <a:pt x="12" y="477"/>
                    <a:pt x="28" y="477"/>
                  </a:cubicBezTo>
                  <a:lnTo>
                    <a:pt x="94" y="477"/>
                  </a:lnTo>
                  <a:cubicBezTo>
                    <a:pt x="112" y="524"/>
                    <a:pt x="147" y="564"/>
                    <a:pt x="192" y="596"/>
                  </a:cubicBezTo>
                  <a:lnTo>
                    <a:pt x="192" y="727"/>
                  </a:lnTo>
                  <a:lnTo>
                    <a:pt x="301" y="727"/>
                  </a:lnTo>
                  <a:lnTo>
                    <a:pt x="301" y="645"/>
                  </a:lnTo>
                  <a:cubicBezTo>
                    <a:pt x="333" y="653"/>
                    <a:pt x="367" y="658"/>
                    <a:pt x="402" y="658"/>
                  </a:cubicBezTo>
                  <a:cubicBezTo>
                    <a:pt x="438" y="658"/>
                    <a:pt x="472" y="653"/>
                    <a:pt x="504" y="645"/>
                  </a:cubicBezTo>
                  <a:lnTo>
                    <a:pt x="504" y="727"/>
                  </a:lnTo>
                  <a:lnTo>
                    <a:pt x="612" y="727"/>
                  </a:lnTo>
                  <a:lnTo>
                    <a:pt x="612" y="596"/>
                  </a:lnTo>
                  <a:cubicBezTo>
                    <a:pt x="676" y="552"/>
                    <a:pt x="718" y="488"/>
                    <a:pt x="724" y="417"/>
                  </a:cubicBezTo>
                  <a:cubicBezTo>
                    <a:pt x="761" y="413"/>
                    <a:pt x="789" y="398"/>
                    <a:pt x="809" y="378"/>
                  </a:cubicBezTo>
                  <a:cubicBezTo>
                    <a:pt x="833" y="382"/>
                    <a:pt x="866" y="381"/>
                    <a:pt x="911" y="366"/>
                  </a:cubicBezTo>
                  <a:lnTo>
                    <a:pt x="900" y="33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31" name="Rectangle 228">
              <a:extLst>
                <a:ext uri="{FF2B5EF4-FFF2-40B4-BE49-F238E27FC236}">
                  <a16:creationId xmlns:a16="http://schemas.microsoft.com/office/drawing/2014/main" id="{BF14CAE8-E5BC-3BD8-7FFC-64EC857F1556}"/>
                </a:ext>
              </a:extLst>
            </p:cNvPr>
            <p:cNvSpPr>
              <a:spLocks noChangeArrowheads="1"/>
            </p:cNvSpPr>
            <p:nvPr/>
          </p:nvSpPr>
          <p:spPr bwMode="auto">
            <a:xfrm>
              <a:off x="7777163" y="1244600"/>
              <a:ext cx="2540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32" name="Freeform 229">
              <a:extLst>
                <a:ext uri="{FF2B5EF4-FFF2-40B4-BE49-F238E27FC236}">
                  <a16:creationId xmlns:a16="http://schemas.microsoft.com/office/drawing/2014/main" id="{5762D8F2-4F41-9E6D-4103-5CCC8F1A1AAA}"/>
                </a:ext>
              </a:extLst>
            </p:cNvPr>
            <p:cNvSpPr>
              <a:spLocks/>
            </p:cNvSpPr>
            <p:nvPr/>
          </p:nvSpPr>
          <p:spPr bwMode="auto">
            <a:xfrm>
              <a:off x="7732713" y="1301750"/>
              <a:ext cx="114300" cy="128588"/>
            </a:xfrm>
            <a:custGeom>
              <a:avLst/>
              <a:gdLst>
                <a:gd name="T0" fmla="*/ 72 w 72"/>
                <a:gd name="T1" fmla="*/ 45 h 81"/>
                <a:gd name="T2" fmla="*/ 60 w 72"/>
                <a:gd name="T3" fmla="*/ 34 h 81"/>
                <a:gd name="T4" fmla="*/ 44 w 72"/>
                <a:gd name="T5" fmla="*/ 50 h 81"/>
                <a:gd name="T6" fmla="*/ 44 w 72"/>
                <a:gd name="T7" fmla="*/ 0 h 81"/>
                <a:gd name="T8" fmla="*/ 28 w 72"/>
                <a:gd name="T9" fmla="*/ 0 h 81"/>
                <a:gd name="T10" fmla="*/ 28 w 72"/>
                <a:gd name="T11" fmla="*/ 50 h 81"/>
                <a:gd name="T12" fmla="*/ 11 w 72"/>
                <a:gd name="T13" fmla="*/ 34 h 81"/>
                <a:gd name="T14" fmla="*/ 0 w 72"/>
                <a:gd name="T15" fmla="*/ 45 h 81"/>
                <a:gd name="T16" fmla="*/ 36 w 72"/>
                <a:gd name="T17" fmla="*/ 81 h 81"/>
                <a:gd name="T18" fmla="*/ 72 w 72"/>
                <a:gd name="T19" fmla="*/ 4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1">
                  <a:moveTo>
                    <a:pt x="72" y="45"/>
                  </a:moveTo>
                  <a:lnTo>
                    <a:pt x="60" y="34"/>
                  </a:lnTo>
                  <a:lnTo>
                    <a:pt x="44" y="50"/>
                  </a:lnTo>
                  <a:lnTo>
                    <a:pt x="44" y="0"/>
                  </a:lnTo>
                  <a:lnTo>
                    <a:pt x="28" y="0"/>
                  </a:lnTo>
                  <a:lnTo>
                    <a:pt x="28" y="50"/>
                  </a:lnTo>
                  <a:lnTo>
                    <a:pt x="11" y="34"/>
                  </a:lnTo>
                  <a:lnTo>
                    <a:pt x="0" y="45"/>
                  </a:lnTo>
                  <a:lnTo>
                    <a:pt x="36" y="81"/>
                  </a:lnTo>
                  <a:lnTo>
                    <a:pt x="72"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33" name="Rectangle 230">
              <a:extLst>
                <a:ext uri="{FF2B5EF4-FFF2-40B4-BE49-F238E27FC236}">
                  <a16:creationId xmlns:a16="http://schemas.microsoft.com/office/drawing/2014/main" id="{5C79EC0A-A0A5-202B-D835-13E6EC30F8C8}"/>
                </a:ext>
              </a:extLst>
            </p:cNvPr>
            <p:cNvSpPr>
              <a:spLocks noChangeArrowheads="1"/>
            </p:cNvSpPr>
            <p:nvPr/>
          </p:nvSpPr>
          <p:spPr bwMode="auto">
            <a:xfrm>
              <a:off x="7635875" y="1311275"/>
              <a:ext cx="25400" cy="285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34" name="Freeform 231">
              <a:extLst>
                <a:ext uri="{FF2B5EF4-FFF2-40B4-BE49-F238E27FC236}">
                  <a16:creationId xmlns:a16="http://schemas.microsoft.com/office/drawing/2014/main" id="{921B3FA8-3098-0C56-AC74-5BEBD6CC151C}"/>
                </a:ext>
              </a:extLst>
            </p:cNvPr>
            <p:cNvSpPr>
              <a:spLocks/>
            </p:cNvSpPr>
            <p:nvPr/>
          </p:nvSpPr>
          <p:spPr bwMode="auto">
            <a:xfrm>
              <a:off x="7591425" y="1368425"/>
              <a:ext cx="114300" cy="130175"/>
            </a:xfrm>
            <a:custGeom>
              <a:avLst/>
              <a:gdLst>
                <a:gd name="T0" fmla="*/ 72 w 72"/>
                <a:gd name="T1" fmla="*/ 46 h 82"/>
                <a:gd name="T2" fmla="*/ 61 w 72"/>
                <a:gd name="T3" fmla="*/ 34 h 82"/>
                <a:gd name="T4" fmla="*/ 44 w 72"/>
                <a:gd name="T5" fmla="*/ 50 h 82"/>
                <a:gd name="T6" fmla="*/ 44 w 72"/>
                <a:gd name="T7" fmla="*/ 0 h 82"/>
                <a:gd name="T8" fmla="*/ 28 w 72"/>
                <a:gd name="T9" fmla="*/ 0 h 82"/>
                <a:gd name="T10" fmla="*/ 28 w 72"/>
                <a:gd name="T11" fmla="*/ 50 h 82"/>
                <a:gd name="T12" fmla="*/ 12 w 72"/>
                <a:gd name="T13" fmla="*/ 34 h 82"/>
                <a:gd name="T14" fmla="*/ 0 w 72"/>
                <a:gd name="T15" fmla="*/ 46 h 82"/>
                <a:gd name="T16" fmla="*/ 36 w 72"/>
                <a:gd name="T17" fmla="*/ 82 h 82"/>
                <a:gd name="T18" fmla="*/ 72 w 72"/>
                <a:gd name="T1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2">
                  <a:moveTo>
                    <a:pt x="72" y="46"/>
                  </a:moveTo>
                  <a:lnTo>
                    <a:pt x="61" y="34"/>
                  </a:lnTo>
                  <a:lnTo>
                    <a:pt x="44" y="50"/>
                  </a:lnTo>
                  <a:lnTo>
                    <a:pt x="44" y="0"/>
                  </a:lnTo>
                  <a:lnTo>
                    <a:pt x="28" y="0"/>
                  </a:lnTo>
                  <a:lnTo>
                    <a:pt x="28" y="50"/>
                  </a:lnTo>
                  <a:lnTo>
                    <a:pt x="12" y="34"/>
                  </a:lnTo>
                  <a:lnTo>
                    <a:pt x="0" y="46"/>
                  </a:lnTo>
                  <a:lnTo>
                    <a:pt x="36" y="82"/>
                  </a:lnTo>
                  <a:lnTo>
                    <a:pt x="72"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35" name="Rectangle 232">
              <a:extLst>
                <a:ext uri="{FF2B5EF4-FFF2-40B4-BE49-F238E27FC236}">
                  <a16:creationId xmlns:a16="http://schemas.microsoft.com/office/drawing/2014/main" id="{B40ACEE7-CB6B-FB3A-FEF3-3EB14732B370}"/>
                </a:ext>
              </a:extLst>
            </p:cNvPr>
            <p:cNvSpPr>
              <a:spLocks noChangeArrowheads="1"/>
            </p:cNvSpPr>
            <p:nvPr/>
          </p:nvSpPr>
          <p:spPr bwMode="auto">
            <a:xfrm>
              <a:off x="7916863" y="1311275"/>
              <a:ext cx="26988" cy="285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36" name="Freeform 233">
              <a:extLst>
                <a:ext uri="{FF2B5EF4-FFF2-40B4-BE49-F238E27FC236}">
                  <a16:creationId xmlns:a16="http://schemas.microsoft.com/office/drawing/2014/main" id="{9F350FEF-D618-4874-79BB-7A9DA138FDDD}"/>
                </a:ext>
              </a:extLst>
            </p:cNvPr>
            <p:cNvSpPr>
              <a:spLocks/>
            </p:cNvSpPr>
            <p:nvPr/>
          </p:nvSpPr>
          <p:spPr bwMode="auto">
            <a:xfrm>
              <a:off x="7872413" y="1368425"/>
              <a:ext cx="115888" cy="130175"/>
            </a:xfrm>
            <a:custGeom>
              <a:avLst/>
              <a:gdLst>
                <a:gd name="T0" fmla="*/ 73 w 73"/>
                <a:gd name="T1" fmla="*/ 46 h 82"/>
                <a:gd name="T2" fmla="*/ 61 w 73"/>
                <a:gd name="T3" fmla="*/ 34 h 82"/>
                <a:gd name="T4" fmla="*/ 45 w 73"/>
                <a:gd name="T5" fmla="*/ 50 h 82"/>
                <a:gd name="T6" fmla="*/ 45 w 73"/>
                <a:gd name="T7" fmla="*/ 0 h 82"/>
                <a:gd name="T8" fmla="*/ 28 w 73"/>
                <a:gd name="T9" fmla="*/ 0 h 82"/>
                <a:gd name="T10" fmla="*/ 28 w 73"/>
                <a:gd name="T11" fmla="*/ 50 h 82"/>
                <a:gd name="T12" fmla="*/ 12 w 73"/>
                <a:gd name="T13" fmla="*/ 34 h 82"/>
                <a:gd name="T14" fmla="*/ 0 w 73"/>
                <a:gd name="T15" fmla="*/ 46 h 82"/>
                <a:gd name="T16" fmla="*/ 36 w 73"/>
                <a:gd name="T17" fmla="*/ 82 h 82"/>
                <a:gd name="T18" fmla="*/ 73 w 73"/>
                <a:gd name="T1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82">
                  <a:moveTo>
                    <a:pt x="73" y="46"/>
                  </a:moveTo>
                  <a:lnTo>
                    <a:pt x="61" y="34"/>
                  </a:lnTo>
                  <a:lnTo>
                    <a:pt x="45" y="50"/>
                  </a:lnTo>
                  <a:lnTo>
                    <a:pt x="45" y="0"/>
                  </a:lnTo>
                  <a:lnTo>
                    <a:pt x="28" y="0"/>
                  </a:lnTo>
                  <a:lnTo>
                    <a:pt x="28" y="50"/>
                  </a:lnTo>
                  <a:lnTo>
                    <a:pt x="12" y="34"/>
                  </a:lnTo>
                  <a:lnTo>
                    <a:pt x="0" y="46"/>
                  </a:lnTo>
                  <a:lnTo>
                    <a:pt x="36" y="82"/>
                  </a:lnTo>
                  <a:lnTo>
                    <a:pt x="73"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grpSp>
      <p:sp>
        <p:nvSpPr>
          <p:cNvPr id="37" name="Freeform 307">
            <a:extLst>
              <a:ext uri="{FF2B5EF4-FFF2-40B4-BE49-F238E27FC236}">
                <a16:creationId xmlns:a16="http://schemas.microsoft.com/office/drawing/2014/main" id="{F640F3F9-B08B-CE16-E814-53EFB587A8DF}"/>
              </a:ext>
            </a:extLst>
          </p:cNvPr>
          <p:cNvSpPr>
            <a:spLocks noEditPoints="1"/>
          </p:cNvSpPr>
          <p:nvPr/>
        </p:nvSpPr>
        <p:spPr bwMode="auto">
          <a:xfrm>
            <a:off x="6658347" y="6460464"/>
            <a:ext cx="294141" cy="274589"/>
          </a:xfrm>
          <a:custGeom>
            <a:avLst/>
            <a:gdLst>
              <a:gd name="T0" fmla="*/ 42 w 134"/>
              <a:gd name="T1" fmla="*/ 55 h 124"/>
              <a:gd name="T2" fmla="*/ 36 w 134"/>
              <a:gd name="T3" fmla="*/ 117 h 124"/>
              <a:gd name="T4" fmla="*/ 57 w 134"/>
              <a:gd name="T5" fmla="*/ 124 h 124"/>
              <a:gd name="T6" fmla="*/ 63 w 134"/>
              <a:gd name="T7" fmla="*/ 62 h 124"/>
              <a:gd name="T8" fmla="*/ 92 w 134"/>
              <a:gd name="T9" fmla="*/ 69 h 124"/>
              <a:gd name="T10" fmla="*/ 72 w 134"/>
              <a:gd name="T11" fmla="*/ 75 h 124"/>
              <a:gd name="T12" fmla="*/ 78 w 134"/>
              <a:gd name="T13" fmla="*/ 124 h 124"/>
              <a:gd name="T14" fmla="*/ 99 w 134"/>
              <a:gd name="T15" fmla="*/ 119 h 124"/>
              <a:gd name="T16" fmla="*/ 92 w 134"/>
              <a:gd name="T17" fmla="*/ 69 h 124"/>
              <a:gd name="T18" fmla="*/ 113 w 134"/>
              <a:gd name="T19" fmla="*/ 45 h 124"/>
              <a:gd name="T20" fmla="*/ 107 w 134"/>
              <a:gd name="T21" fmla="*/ 118 h 124"/>
              <a:gd name="T22" fmla="*/ 128 w 134"/>
              <a:gd name="T23" fmla="*/ 124 h 124"/>
              <a:gd name="T24" fmla="*/ 134 w 134"/>
              <a:gd name="T25" fmla="*/ 51 h 124"/>
              <a:gd name="T26" fmla="*/ 40 w 134"/>
              <a:gd name="T27" fmla="*/ 14 h 124"/>
              <a:gd name="T28" fmla="*/ 39 w 134"/>
              <a:gd name="T29" fmla="*/ 38 h 124"/>
              <a:gd name="T30" fmla="*/ 69 w 134"/>
              <a:gd name="T31" fmla="*/ 10 h 124"/>
              <a:gd name="T32" fmla="*/ 91 w 134"/>
              <a:gd name="T33" fmla="*/ 7 h 124"/>
              <a:gd name="T34" fmla="*/ 67 w 134"/>
              <a:gd name="T35" fmla="*/ 12 h 124"/>
              <a:gd name="T36" fmla="*/ 42 w 134"/>
              <a:gd name="T37" fmla="*/ 15 h 124"/>
              <a:gd name="T38" fmla="*/ 98 w 134"/>
              <a:gd name="T39" fmla="*/ 15 h 124"/>
              <a:gd name="T40" fmla="*/ 97 w 134"/>
              <a:gd name="T41" fmla="*/ 10 h 124"/>
              <a:gd name="T42" fmla="*/ 94 w 134"/>
              <a:gd name="T43" fmla="*/ 4 h 124"/>
              <a:gd name="T44" fmla="*/ 67 w 134"/>
              <a:gd name="T45" fmla="*/ 8 h 124"/>
              <a:gd name="T46" fmla="*/ 36 w 134"/>
              <a:gd name="T47" fmla="*/ 7 h 124"/>
              <a:gd name="T48" fmla="*/ 36 w 134"/>
              <a:gd name="T49" fmla="*/ 25 h 124"/>
              <a:gd name="T50" fmla="*/ 37 w 134"/>
              <a:gd name="T51" fmla="*/ 40 h 124"/>
              <a:gd name="T52" fmla="*/ 40 w 134"/>
              <a:gd name="T53" fmla="*/ 46 h 124"/>
              <a:gd name="T54" fmla="*/ 44 w 134"/>
              <a:gd name="T55" fmla="*/ 48 h 124"/>
              <a:gd name="T56" fmla="*/ 81 w 134"/>
              <a:gd name="T57" fmla="*/ 41 h 124"/>
              <a:gd name="T58" fmla="*/ 76 w 134"/>
              <a:gd name="T59" fmla="*/ 36 h 124"/>
              <a:gd name="T60" fmla="*/ 74 w 134"/>
              <a:gd name="T61" fmla="*/ 31 h 124"/>
              <a:gd name="T62" fmla="*/ 80 w 134"/>
              <a:gd name="T63" fmla="*/ 34 h 124"/>
              <a:gd name="T64" fmla="*/ 84 w 134"/>
              <a:gd name="T65" fmla="*/ 34 h 124"/>
              <a:gd name="T66" fmla="*/ 84 w 134"/>
              <a:gd name="T67" fmla="*/ 30 h 124"/>
              <a:gd name="T68" fmla="*/ 77 w 134"/>
              <a:gd name="T69" fmla="*/ 25 h 124"/>
              <a:gd name="T70" fmla="*/ 77 w 134"/>
              <a:gd name="T71" fmla="*/ 17 h 124"/>
              <a:gd name="T72" fmla="*/ 81 w 134"/>
              <a:gd name="T73" fmla="*/ 12 h 124"/>
              <a:gd name="T74" fmla="*/ 44 w 134"/>
              <a:gd name="T75" fmla="*/ 45 h 124"/>
              <a:gd name="T76" fmla="*/ 43 w 134"/>
              <a:gd name="T77" fmla="*/ 19 h 124"/>
              <a:gd name="T78" fmla="*/ 69 w 134"/>
              <a:gd name="T79" fmla="*/ 15 h 124"/>
              <a:gd name="T80" fmla="*/ 95 w 134"/>
              <a:gd name="T81" fmla="*/ 12 h 124"/>
              <a:gd name="T82" fmla="*/ 84 w 134"/>
              <a:gd name="T83" fmla="*/ 12 h 124"/>
              <a:gd name="T84" fmla="*/ 88 w 134"/>
              <a:gd name="T85" fmla="*/ 17 h 124"/>
              <a:gd name="T86" fmla="*/ 89 w 134"/>
              <a:gd name="T87" fmla="*/ 22 h 124"/>
              <a:gd name="T88" fmla="*/ 84 w 134"/>
              <a:gd name="T89" fmla="*/ 19 h 124"/>
              <a:gd name="T90" fmla="*/ 80 w 134"/>
              <a:gd name="T91" fmla="*/ 19 h 124"/>
              <a:gd name="T92" fmla="*/ 80 w 134"/>
              <a:gd name="T93" fmla="*/ 23 h 124"/>
              <a:gd name="T94" fmla="*/ 88 w 134"/>
              <a:gd name="T95" fmla="*/ 28 h 124"/>
              <a:gd name="T96" fmla="*/ 88 w 134"/>
              <a:gd name="T97" fmla="*/ 36 h 124"/>
              <a:gd name="T98" fmla="*/ 83 w 134"/>
              <a:gd name="T99" fmla="*/ 40 h 124"/>
              <a:gd name="T100" fmla="*/ 98 w 134"/>
              <a:gd name="T101" fmla="*/ 15 h 124"/>
              <a:gd name="T102" fmla="*/ 7 w 134"/>
              <a:gd name="T103" fmla="*/ 45 h 124"/>
              <a:gd name="T104" fmla="*/ 0 w 134"/>
              <a:gd name="T105" fmla="*/ 118 h 124"/>
              <a:gd name="T106" fmla="*/ 21 w 134"/>
              <a:gd name="T107" fmla="*/ 124 h 124"/>
              <a:gd name="T108" fmla="*/ 28 w 134"/>
              <a:gd name="T109" fmla="*/ 5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 h="124">
                <a:moveTo>
                  <a:pt x="57" y="55"/>
                </a:moveTo>
                <a:cubicBezTo>
                  <a:pt x="42" y="55"/>
                  <a:pt x="42" y="55"/>
                  <a:pt x="42" y="55"/>
                </a:cubicBezTo>
                <a:cubicBezTo>
                  <a:pt x="39" y="55"/>
                  <a:pt x="36" y="58"/>
                  <a:pt x="36" y="62"/>
                </a:cubicBezTo>
                <a:cubicBezTo>
                  <a:pt x="36" y="117"/>
                  <a:pt x="36" y="117"/>
                  <a:pt x="36" y="117"/>
                </a:cubicBezTo>
                <a:cubicBezTo>
                  <a:pt x="36" y="121"/>
                  <a:pt x="39" y="124"/>
                  <a:pt x="42" y="124"/>
                </a:cubicBezTo>
                <a:cubicBezTo>
                  <a:pt x="57" y="124"/>
                  <a:pt x="57" y="124"/>
                  <a:pt x="57" y="124"/>
                </a:cubicBezTo>
                <a:cubicBezTo>
                  <a:pt x="60" y="124"/>
                  <a:pt x="63" y="121"/>
                  <a:pt x="63" y="117"/>
                </a:cubicBezTo>
                <a:cubicBezTo>
                  <a:pt x="63" y="62"/>
                  <a:pt x="63" y="62"/>
                  <a:pt x="63" y="62"/>
                </a:cubicBezTo>
                <a:cubicBezTo>
                  <a:pt x="63" y="58"/>
                  <a:pt x="60" y="55"/>
                  <a:pt x="57" y="55"/>
                </a:cubicBezTo>
                <a:close/>
                <a:moveTo>
                  <a:pt x="92" y="69"/>
                </a:moveTo>
                <a:cubicBezTo>
                  <a:pt x="78" y="69"/>
                  <a:pt x="78" y="69"/>
                  <a:pt x="78" y="69"/>
                </a:cubicBezTo>
                <a:cubicBezTo>
                  <a:pt x="74" y="69"/>
                  <a:pt x="72" y="72"/>
                  <a:pt x="72" y="75"/>
                </a:cubicBezTo>
                <a:cubicBezTo>
                  <a:pt x="72" y="119"/>
                  <a:pt x="72" y="119"/>
                  <a:pt x="72" y="119"/>
                </a:cubicBezTo>
                <a:cubicBezTo>
                  <a:pt x="72" y="122"/>
                  <a:pt x="74" y="124"/>
                  <a:pt x="78" y="124"/>
                </a:cubicBezTo>
                <a:cubicBezTo>
                  <a:pt x="92" y="124"/>
                  <a:pt x="92" y="124"/>
                  <a:pt x="92" y="124"/>
                </a:cubicBezTo>
                <a:cubicBezTo>
                  <a:pt x="96" y="124"/>
                  <a:pt x="99" y="122"/>
                  <a:pt x="99" y="119"/>
                </a:cubicBezTo>
                <a:cubicBezTo>
                  <a:pt x="99" y="75"/>
                  <a:pt x="99" y="75"/>
                  <a:pt x="99" y="75"/>
                </a:cubicBezTo>
                <a:cubicBezTo>
                  <a:pt x="99" y="72"/>
                  <a:pt x="96" y="69"/>
                  <a:pt x="92" y="69"/>
                </a:cubicBezTo>
                <a:close/>
                <a:moveTo>
                  <a:pt x="128" y="45"/>
                </a:moveTo>
                <a:cubicBezTo>
                  <a:pt x="113" y="45"/>
                  <a:pt x="113" y="45"/>
                  <a:pt x="113" y="45"/>
                </a:cubicBezTo>
                <a:cubicBezTo>
                  <a:pt x="110" y="45"/>
                  <a:pt x="107" y="48"/>
                  <a:pt x="107" y="51"/>
                </a:cubicBezTo>
                <a:cubicBezTo>
                  <a:pt x="107" y="118"/>
                  <a:pt x="107" y="118"/>
                  <a:pt x="107" y="118"/>
                </a:cubicBezTo>
                <a:cubicBezTo>
                  <a:pt x="107" y="121"/>
                  <a:pt x="110" y="124"/>
                  <a:pt x="113" y="124"/>
                </a:cubicBezTo>
                <a:cubicBezTo>
                  <a:pt x="128" y="124"/>
                  <a:pt x="128" y="124"/>
                  <a:pt x="128" y="124"/>
                </a:cubicBezTo>
                <a:cubicBezTo>
                  <a:pt x="131" y="124"/>
                  <a:pt x="134" y="121"/>
                  <a:pt x="134" y="118"/>
                </a:cubicBezTo>
                <a:cubicBezTo>
                  <a:pt x="134" y="51"/>
                  <a:pt x="134" y="51"/>
                  <a:pt x="134" y="51"/>
                </a:cubicBezTo>
                <a:cubicBezTo>
                  <a:pt x="134" y="48"/>
                  <a:pt x="131" y="45"/>
                  <a:pt x="128" y="45"/>
                </a:cubicBezTo>
                <a:close/>
                <a:moveTo>
                  <a:pt x="40" y="14"/>
                </a:moveTo>
                <a:cubicBezTo>
                  <a:pt x="40" y="39"/>
                  <a:pt x="40" y="39"/>
                  <a:pt x="40" y="39"/>
                </a:cubicBezTo>
                <a:cubicBezTo>
                  <a:pt x="40" y="38"/>
                  <a:pt x="39" y="38"/>
                  <a:pt x="39" y="38"/>
                </a:cubicBezTo>
                <a:cubicBezTo>
                  <a:pt x="39" y="13"/>
                  <a:pt x="39" y="13"/>
                  <a:pt x="39" y="13"/>
                </a:cubicBezTo>
                <a:cubicBezTo>
                  <a:pt x="49" y="19"/>
                  <a:pt x="59" y="14"/>
                  <a:pt x="69" y="10"/>
                </a:cubicBezTo>
                <a:cubicBezTo>
                  <a:pt x="76" y="7"/>
                  <a:pt x="84" y="4"/>
                  <a:pt x="91" y="6"/>
                </a:cubicBezTo>
                <a:cubicBezTo>
                  <a:pt x="91" y="7"/>
                  <a:pt x="91" y="7"/>
                  <a:pt x="91" y="7"/>
                </a:cubicBezTo>
                <a:cubicBezTo>
                  <a:pt x="89" y="7"/>
                  <a:pt x="88" y="7"/>
                  <a:pt x="86" y="7"/>
                </a:cubicBezTo>
                <a:cubicBezTo>
                  <a:pt x="80" y="7"/>
                  <a:pt x="74" y="10"/>
                  <a:pt x="67" y="12"/>
                </a:cubicBezTo>
                <a:cubicBezTo>
                  <a:pt x="62" y="15"/>
                  <a:pt x="56" y="17"/>
                  <a:pt x="50" y="17"/>
                </a:cubicBezTo>
                <a:cubicBezTo>
                  <a:pt x="47" y="17"/>
                  <a:pt x="45" y="17"/>
                  <a:pt x="42" y="15"/>
                </a:cubicBezTo>
                <a:lnTo>
                  <a:pt x="40" y="14"/>
                </a:lnTo>
                <a:close/>
                <a:moveTo>
                  <a:pt x="98" y="15"/>
                </a:moveTo>
                <a:cubicBezTo>
                  <a:pt x="98" y="11"/>
                  <a:pt x="98" y="11"/>
                  <a:pt x="98" y="11"/>
                </a:cubicBezTo>
                <a:cubicBezTo>
                  <a:pt x="97" y="10"/>
                  <a:pt x="97" y="10"/>
                  <a:pt x="97" y="10"/>
                </a:cubicBezTo>
                <a:cubicBezTo>
                  <a:pt x="96" y="9"/>
                  <a:pt x="95" y="9"/>
                  <a:pt x="94" y="8"/>
                </a:cubicBezTo>
                <a:cubicBezTo>
                  <a:pt x="94" y="4"/>
                  <a:pt x="94" y="4"/>
                  <a:pt x="94" y="4"/>
                </a:cubicBezTo>
                <a:cubicBezTo>
                  <a:pt x="93" y="4"/>
                  <a:pt x="93" y="4"/>
                  <a:pt x="93" y="4"/>
                </a:cubicBezTo>
                <a:cubicBezTo>
                  <a:pt x="84" y="0"/>
                  <a:pt x="76" y="4"/>
                  <a:pt x="67" y="8"/>
                </a:cubicBezTo>
                <a:cubicBezTo>
                  <a:pt x="58" y="12"/>
                  <a:pt x="48" y="16"/>
                  <a:pt x="39" y="9"/>
                </a:cubicBezTo>
                <a:cubicBezTo>
                  <a:pt x="36" y="7"/>
                  <a:pt x="36" y="7"/>
                  <a:pt x="36" y="7"/>
                </a:cubicBezTo>
                <a:cubicBezTo>
                  <a:pt x="36" y="20"/>
                  <a:pt x="36" y="20"/>
                  <a:pt x="36" y="20"/>
                </a:cubicBezTo>
                <a:cubicBezTo>
                  <a:pt x="36" y="25"/>
                  <a:pt x="36" y="25"/>
                  <a:pt x="36" y="25"/>
                </a:cubicBezTo>
                <a:cubicBezTo>
                  <a:pt x="36" y="39"/>
                  <a:pt x="36" y="39"/>
                  <a:pt x="36" y="39"/>
                </a:cubicBezTo>
                <a:cubicBezTo>
                  <a:pt x="37" y="40"/>
                  <a:pt x="37" y="40"/>
                  <a:pt x="37" y="40"/>
                </a:cubicBezTo>
                <a:cubicBezTo>
                  <a:pt x="38" y="40"/>
                  <a:pt x="39" y="41"/>
                  <a:pt x="40" y="42"/>
                </a:cubicBezTo>
                <a:cubicBezTo>
                  <a:pt x="40" y="46"/>
                  <a:pt x="40" y="46"/>
                  <a:pt x="40" y="46"/>
                </a:cubicBezTo>
                <a:cubicBezTo>
                  <a:pt x="41" y="47"/>
                  <a:pt x="41" y="47"/>
                  <a:pt x="41" y="47"/>
                </a:cubicBezTo>
                <a:cubicBezTo>
                  <a:pt x="42" y="47"/>
                  <a:pt x="43" y="47"/>
                  <a:pt x="44" y="48"/>
                </a:cubicBezTo>
                <a:cubicBezTo>
                  <a:pt x="44" y="50"/>
                  <a:pt x="44" y="50"/>
                  <a:pt x="44" y="50"/>
                </a:cubicBezTo>
                <a:cubicBezTo>
                  <a:pt x="57" y="53"/>
                  <a:pt x="69" y="43"/>
                  <a:pt x="81" y="41"/>
                </a:cubicBezTo>
                <a:cubicBezTo>
                  <a:pt x="81" y="38"/>
                  <a:pt x="81" y="38"/>
                  <a:pt x="81" y="38"/>
                </a:cubicBezTo>
                <a:cubicBezTo>
                  <a:pt x="79" y="38"/>
                  <a:pt x="77" y="37"/>
                  <a:pt x="76" y="36"/>
                </a:cubicBezTo>
                <a:cubicBezTo>
                  <a:pt x="75" y="35"/>
                  <a:pt x="74" y="33"/>
                  <a:pt x="74" y="31"/>
                </a:cubicBezTo>
                <a:cubicBezTo>
                  <a:pt x="74" y="31"/>
                  <a:pt x="74" y="31"/>
                  <a:pt x="74" y="31"/>
                </a:cubicBezTo>
                <a:cubicBezTo>
                  <a:pt x="79" y="31"/>
                  <a:pt x="79" y="31"/>
                  <a:pt x="79" y="31"/>
                </a:cubicBezTo>
                <a:cubicBezTo>
                  <a:pt x="79" y="32"/>
                  <a:pt x="79" y="33"/>
                  <a:pt x="80" y="34"/>
                </a:cubicBezTo>
                <a:cubicBezTo>
                  <a:pt x="80" y="35"/>
                  <a:pt x="81" y="35"/>
                  <a:pt x="82" y="35"/>
                </a:cubicBezTo>
                <a:cubicBezTo>
                  <a:pt x="83" y="35"/>
                  <a:pt x="84" y="35"/>
                  <a:pt x="84" y="34"/>
                </a:cubicBezTo>
                <a:cubicBezTo>
                  <a:pt x="85" y="33"/>
                  <a:pt x="85" y="33"/>
                  <a:pt x="85" y="32"/>
                </a:cubicBezTo>
                <a:cubicBezTo>
                  <a:pt x="85" y="31"/>
                  <a:pt x="85" y="30"/>
                  <a:pt x="84" y="30"/>
                </a:cubicBezTo>
                <a:cubicBezTo>
                  <a:pt x="84" y="29"/>
                  <a:pt x="83" y="29"/>
                  <a:pt x="82" y="28"/>
                </a:cubicBezTo>
                <a:cubicBezTo>
                  <a:pt x="79" y="27"/>
                  <a:pt x="78" y="27"/>
                  <a:pt x="77" y="25"/>
                </a:cubicBezTo>
                <a:cubicBezTo>
                  <a:pt x="75" y="24"/>
                  <a:pt x="75" y="23"/>
                  <a:pt x="75" y="21"/>
                </a:cubicBezTo>
                <a:cubicBezTo>
                  <a:pt x="75" y="19"/>
                  <a:pt x="75" y="18"/>
                  <a:pt x="77" y="17"/>
                </a:cubicBezTo>
                <a:cubicBezTo>
                  <a:pt x="78" y="16"/>
                  <a:pt x="79" y="15"/>
                  <a:pt x="81" y="15"/>
                </a:cubicBezTo>
                <a:cubicBezTo>
                  <a:pt x="81" y="12"/>
                  <a:pt x="81" y="12"/>
                  <a:pt x="81" y="12"/>
                </a:cubicBezTo>
                <a:cubicBezTo>
                  <a:pt x="69" y="14"/>
                  <a:pt x="57" y="25"/>
                  <a:pt x="44" y="21"/>
                </a:cubicBezTo>
                <a:cubicBezTo>
                  <a:pt x="44" y="29"/>
                  <a:pt x="44" y="37"/>
                  <a:pt x="44" y="45"/>
                </a:cubicBezTo>
                <a:cubicBezTo>
                  <a:pt x="44" y="45"/>
                  <a:pt x="44" y="45"/>
                  <a:pt x="43" y="44"/>
                </a:cubicBezTo>
                <a:cubicBezTo>
                  <a:pt x="43" y="19"/>
                  <a:pt x="43" y="19"/>
                  <a:pt x="43" y="19"/>
                </a:cubicBezTo>
                <a:cubicBezTo>
                  <a:pt x="45" y="19"/>
                  <a:pt x="47" y="20"/>
                  <a:pt x="50" y="20"/>
                </a:cubicBezTo>
                <a:cubicBezTo>
                  <a:pt x="56" y="20"/>
                  <a:pt x="63" y="17"/>
                  <a:pt x="69" y="15"/>
                </a:cubicBezTo>
                <a:cubicBezTo>
                  <a:pt x="74" y="12"/>
                  <a:pt x="80" y="10"/>
                  <a:pt x="86" y="10"/>
                </a:cubicBezTo>
                <a:cubicBezTo>
                  <a:pt x="89" y="10"/>
                  <a:pt x="92" y="10"/>
                  <a:pt x="95" y="12"/>
                </a:cubicBezTo>
                <a:cubicBezTo>
                  <a:pt x="95" y="14"/>
                  <a:pt x="95" y="14"/>
                  <a:pt x="95" y="14"/>
                </a:cubicBezTo>
                <a:cubicBezTo>
                  <a:pt x="91" y="12"/>
                  <a:pt x="88" y="11"/>
                  <a:pt x="84" y="12"/>
                </a:cubicBezTo>
                <a:cubicBezTo>
                  <a:pt x="84" y="15"/>
                  <a:pt x="84" y="15"/>
                  <a:pt x="84" y="15"/>
                </a:cubicBezTo>
                <a:cubicBezTo>
                  <a:pt x="86" y="15"/>
                  <a:pt x="87" y="16"/>
                  <a:pt x="88" y="17"/>
                </a:cubicBezTo>
                <a:cubicBezTo>
                  <a:pt x="89" y="18"/>
                  <a:pt x="90" y="20"/>
                  <a:pt x="90" y="22"/>
                </a:cubicBezTo>
                <a:cubicBezTo>
                  <a:pt x="89" y="22"/>
                  <a:pt x="89" y="22"/>
                  <a:pt x="89" y="22"/>
                </a:cubicBezTo>
                <a:cubicBezTo>
                  <a:pt x="85" y="22"/>
                  <a:pt x="85" y="22"/>
                  <a:pt x="85" y="22"/>
                </a:cubicBezTo>
                <a:cubicBezTo>
                  <a:pt x="85" y="21"/>
                  <a:pt x="85" y="20"/>
                  <a:pt x="84" y="19"/>
                </a:cubicBezTo>
                <a:cubicBezTo>
                  <a:pt x="84" y="19"/>
                  <a:pt x="83" y="18"/>
                  <a:pt x="82" y="18"/>
                </a:cubicBezTo>
                <a:cubicBezTo>
                  <a:pt x="81" y="18"/>
                  <a:pt x="81" y="18"/>
                  <a:pt x="80" y="19"/>
                </a:cubicBezTo>
                <a:cubicBezTo>
                  <a:pt x="80" y="19"/>
                  <a:pt x="80" y="20"/>
                  <a:pt x="80" y="21"/>
                </a:cubicBezTo>
                <a:cubicBezTo>
                  <a:pt x="80" y="22"/>
                  <a:pt x="80" y="23"/>
                  <a:pt x="80" y="23"/>
                </a:cubicBezTo>
                <a:cubicBezTo>
                  <a:pt x="81" y="24"/>
                  <a:pt x="82" y="24"/>
                  <a:pt x="83" y="25"/>
                </a:cubicBezTo>
                <a:cubicBezTo>
                  <a:pt x="85" y="26"/>
                  <a:pt x="87" y="27"/>
                  <a:pt x="88" y="28"/>
                </a:cubicBezTo>
                <a:cubicBezTo>
                  <a:pt x="89" y="29"/>
                  <a:pt x="90" y="30"/>
                  <a:pt x="90" y="32"/>
                </a:cubicBezTo>
                <a:cubicBezTo>
                  <a:pt x="90" y="34"/>
                  <a:pt x="89" y="35"/>
                  <a:pt x="88" y="36"/>
                </a:cubicBezTo>
                <a:cubicBezTo>
                  <a:pt x="87" y="37"/>
                  <a:pt x="85" y="38"/>
                  <a:pt x="83" y="38"/>
                </a:cubicBezTo>
                <a:cubicBezTo>
                  <a:pt x="83" y="40"/>
                  <a:pt x="83" y="40"/>
                  <a:pt x="83" y="40"/>
                </a:cubicBezTo>
                <a:cubicBezTo>
                  <a:pt x="89" y="40"/>
                  <a:pt x="94" y="41"/>
                  <a:pt x="99" y="45"/>
                </a:cubicBezTo>
                <a:lnTo>
                  <a:pt x="98" y="15"/>
                </a:lnTo>
                <a:close/>
                <a:moveTo>
                  <a:pt x="21" y="45"/>
                </a:moveTo>
                <a:cubicBezTo>
                  <a:pt x="7" y="45"/>
                  <a:pt x="7" y="45"/>
                  <a:pt x="7" y="45"/>
                </a:cubicBezTo>
                <a:cubicBezTo>
                  <a:pt x="3" y="45"/>
                  <a:pt x="0" y="48"/>
                  <a:pt x="0" y="51"/>
                </a:cubicBezTo>
                <a:cubicBezTo>
                  <a:pt x="0" y="118"/>
                  <a:pt x="0" y="118"/>
                  <a:pt x="0" y="118"/>
                </a:cubicBezTo>
                <a:cubicBezTo>
                  <a:pt x="0" y="121"/>
                  <a:pt x="3" y="124"/>
                  <a:pt x="7" y="124"/>
                </a:cubicBezTo>
                <a:cubicBezTo>
                  <a:pt x="21" y="124"/>
                  <a:pt x="21" y="124"/>
                  <a:pt x="21" y="124"/>
                </a:cubicBezTo>
                <a:cubicBezTo>
                  <a:pt x="25" y="124"/>
                  <a:pt x="28" y="121"/>
                  <a:pt x="28" y="118"/>
                </a:cubicBezTo>
                <a:cubicBezTo>
                  <a:pt x="28" y="51"/>
                  <a:pt x="28" y="51"/>
                  <a:pt x="28" y="51"/>
                </a:cubicBezTo>
                <a:cubicBezTo>
                  <a:pt x="28" y="48"/>
                  <a:pt x="25" y="45"/>
                  <a:pt x="21" y="45"/>
                </a:cubicBezTo>
                <a:close/>
              </a:path>
            </a:pathLst>
          </a:custGeom>
          <a:solidFill>
            <a:srgbClr val="FFFFFF"/>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grpSp>
        <p:nvGrpSpPr>
          <p:cNvPr id="38" name="Expenses" descr="{&quot;Key&quot;:&quot;POWER_USER_SHAPE_ICON&quot;,&quot;Value&quot;:&quot;POWER_USER_SHAPE_ICON_STYLE_1&quot;}">
            <a:extLst>
              <a:ext uri="{FF2B5EF4-FFF2-40B4-BE49-F238E27FC236}">
                <a16:creationId xmlns:a16="http://schemas.microsoft.com/office/drawing/2014/main" id="{067B485F-98AD-D9E2-AD7C-09B755112AA7}"/>
              </a:ext>
            </a:extLst>
          </p:cNvPr>
          <p:cNvGrpSpPr>
            <a:grpSpLocks noChangeAspect="1"/>
          </p:cNvGrpSpPr>
          <p:nvPr>
            <p:custDataLst>
              <p:tags r:id="rId2"/>
            </p:custDataLst>
          </p:nvPr>
        </p:nvGrpSpPr>
        <p:grpSpPr>
          <a:xfrm>
            <a:off x="7402454" y="6461082"/>
            <a:ext cx="264539" cy="273345"/>
            <a:chOff x="6359525" y="3729038"/>
            <a:chExt cx="592138" cy="608013"/>
          </a:xfrm>
          <a:solidFill>
            <a:schemeClr val="bg1"/>
          </a:solidFill>
        </p:grpSpPr>
        <p:sp>
          <p:nvSpPr>
            <p:cNvPr id="39" name="Oval 189">
              <a:extLst>
                <a:ext uri="{FF2B5EF4-FFF2-40B4-BE49-F238E27FC236}">
                  <a16:creationId xmlns:a16="http://schemas.microsoft.com/office/drawing/2014/main" id="{F5AD2B19-EC18-D1DA-C942-EF35E6D55BF4}"/>
                </a:ext>
              </a:extLst>
            </p:cNvPr>
            <p:cNvSpPr>
              <a:spLocks noChangeArrowheads="1"/>
            </p:cNvSpPr>
            <p:nvPr/>
          </p:nvSpPr>
          <p:spPr bwMode="auto">
            <a:xfrm>
              <a:off x="6397625" y="3973513"/>
              <a:ext cx="30163" cy="2698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40" name="Oval 190">
              <a:extLst>
                <a:ext uri="{FF2B5EF4-FFF2-40B4-BE49-F238E27FC236}">
                  <a16:creationId xmlns:a16="http://schemas.microsoft.com/office/drawing/2014/main" id="{4C62532B-352F-FD9F-0116-7BE4CA7A2ACA}"/>
                </a:ext>
              </a:extLst>
            </p:cNvPr>
            <p:cNvSpPr>
              <a:spLocks noChangeArrowheads="1"/>
            </p:cNvSpPr>
            <p:nvPr/>
          </p:nvSpPr>
          <p:spPr bwMode="auto">
            <a:xfrm>
              <a:off x="6397625" y="3767138"/>
              <a:ext cx="30163" cy="285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41" name="Oval 191">
              <a:extLst>
                <a:ext uri="{FF2B5EF4-FFF2-40B4-BE49-F238E27FC236}">
                  <a16:creationId xmlns:a16="http://schemas.microsoft.com/office/drawing/2014/main" id="{327220E3-07FD-71A8-45C3-299BC9E50D0C}"/>
                </a:ext>
              </a:extLst>
            </p:cNvPr>
            <p:cNvSpPr>
              <a:spLocks noChangeArrowheads="1"/>
            </p:cNvSpPr>
            <p:nvPr/>
          </p:nvSpPr>
          <p:spPr bwMode="auto">
            <a:xfrm>
              <a:off x="6884988" y="3973513"/>
              <a:ext cx="28575" cy="2698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42" name="Oval 192">
              <a:extLst>
                <a:ext uri="{FF2B5EF4-FFF2-40B4-BE49-F238E27FC236}">
                  <a16:creationId xmlns:a16="http://schemas.microsoft.com/office/drawing/2014/main" id="{AF8D7257-0A9E-07DE-5212-9D34CF1FA860}"/>
                </a:ext>
              </a:extLst>
            </p:cNvPr>
            <p:cNvSpPr>
              <a:spLocks noChangeArrowheads="1"/>
            </p:cNvSpPr>
            <p:nvPr/>
          </p:nvSpPr>
          <p:spPr bwMode="auto">
            <a:xfrm>
              <a:off x="6884988" y="3767138"/>
              <a:ext cx="28575" cy="285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43" name="Freeform 193">
              <a:extLst>
                <a:ext uri="{FF2B5EF4-FFF2-40B4-BE49-F238E27FC236}">
                  <a16:creationId xmlns:a16="http://schemas.microsoft.com/office/drawing/2014/main" id="{45DD72DA-E584-CEF1-2BA0-11B43820FC30}"/>
                </a:ext>
              </a:extLst>
            </p:cNvPr>
            <p:cNvSpPr>
              <a:spLocks/>
            </p:cNvSpPr>
            <p:nvPr/>
          </p:nvSpPr>
          <p:spPr bwMode="auto">
            <a:xfrm>
              <a:off x="6359525" y="3729038"/>
              <a:ext cx="592138" cy="482600"/>
            </a:xfrm>
            <a:custGeom>
              <a:avLst/>
              <a:gdLst>
                <a:gd name="T0" fmla="*/ 777 w 777"/>
                <a:gd name="T1" fmla="*/ 0 h 633"/>
                <a:gd name="T2" fmla="*/ 0 w 777"/>
                <a:gd name="T3" fmla="*/ 0 h 633"/>
                <a:gd name="T4" fmla="*/ 0 w 777"/>
                <a:gd name="T5" fmla="*/ 407 h 633"/>
                <a:gd name="T6" fmla="*/ 139 w 777"/>
                <a:gd name="T7" fmla="*/ 407 h 633"/>
                <a:gd name="T8" fmla="*/ 138 w 777"/>
                <a:gd name="T9" fmla="*/ 393 h 633"/>
                <a:gd name="T10" fmla="*/ 138 w 777"/>
                <a:gd name="T11" fmla="*/ 382 h 633"/>
                <a:gd name="T12" fmla="*/ 25 w 777"/>
                <a:gd name="T13" fmla="*/ 382 h 633"/>
                <a:gd name="T14" fmla="*/ 25 w 777"/>
                <a:gd name="T15" fmla="*/ 25 h 633"/>
                <a:gd name="T16" fmla="*/ 752 w 777"/>
                <a:gd name="T17" fmla="*/ 25 h 633"/>
                <a:gd name="T18" fmla="*/ 752 w 777"/>
                <a:gd name="T19" fmla="*/ 382 h 633"/>
                <a:gd name="T20" fmla="*/ 264 w 777"/>
                <a:gd name="T21" fmla="*/ 382 h 633"/>
                <a:gd name="T22" fmla="*/ 264 w 777"/>
                <a:gd name="T23" fmla="*/ 270 h 633"/>
                <a:gd name="T24" fmla="*/ 214 w 777"/>
                <a:gd name="T25" fmla="*/ 220 h 633"/>
                <a:gd name="T26" fmla="*/ 163 w 777"/>
                <a:gd name="T27" fmla="*/ 270 h 633"/>
                <a:gd name="T28" fmla="*/ 163 w 777"/>
                <a:gd name="T29" fmla="*/ 412 h 633"/>
                <a:gd name="T30" fmla="*/ 228 w 777"/>
                <a:gd name="T31" fmla="*/ 580 h 633"/>
                <a:gd name="T32" fmla="*/ 228 w 777"/>
                <a:gd name="T33" fmla="*/ 633 h 633"/>
                <a:gd name="T34" fmla="*/ 512 w 777"/>
                <a:gd name="T35" fmla="*/ 633 h 633"/>
                <a:gd name="T36" fmla="*/ 512 w 777"/>
                <a:gd name="T37" fmla="*/ 580 h 633"/>
                <a:gd name="T38" fmla="*/ 568 w 777"/>
                <a:gd name="T39" fmla="*/ 426 h 633"/>
                <a:gd name="T40" fmla="*/ 568 w 777"/>
                <a:gd name="T41" fmla="*/ 426 h 633"/>
                <a:gd name="T42" fmla="*/ 341 w 777"/>
                <a:gd name="T43" fmla="*/ 426 h 633"/>
                <a:gd name="T44" fmla="*/ 299 w 777"/>
                <a:gd name="T45" fmla="*/ 407 h 633"/>
                <a:gd name="T46" fmla="*/ 777 w 777"/>
                <a:gd name="T47" fmla="*/ 407 h 633"/>
                <a:gd name="T48" fmla="*/ 777 w 777"/>
                <a:gd name="T49"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7" h="633">
                  <a:moveTo>
                    <a:pt x="777" y="0"/>
                  </a:moveTo>
                  <a:lnTo>
                    <a:pt x="0" y="0"/>
                  </a:lnTo>
                  <a:lnTo>
                    <a:pt x="0" y="407"/>
                  </a:lnTo>
                  <a:lnTo>
                    <a:pt x="139" y="407"/>
                  </a:lnTo>
                  <a:cubicBezTo>
                    <a:pt x="139" y="403"/>
                    <a:pt x="138" y="398"/>
                    <a:pt x="138" y="393"/>
                  </a:cubicBezTo>
                  <a:lnTo>
                    <a:pt x="138" y="382"/>
                  </a:lnTo>
                  <a:lnTo>
                    <a:pt x="25" y="382"/>
                  </a:lnTo>
                  <a:lnTo>
                    <a:pt x="25" y="25"/>
                  </a:lnTo>
                  <a:lnTo>
                    <a:pt x="752" y="25"/>
                  </a:lnTo>
                  <a:lnTo>
                    <a:pt x="752" y="382"/>
                  </a:lnTo>
                  <a:lnTo>
                    <a:pt x="264" y="382"/>
                  </a:lnTo>
                  <a:lnTo>
                    <a:pt x="264" y="270"/>
                  </a:lnTo>
                  <a:cubicBezTo>
                    <a:pt x="264" y="243"/>
                    <a:pt x="241" y="220"/>
                    <a:pt x="214" y="220"/>
                  </a:cubicBezTo>
                  <a:cubicBezTo>
                    <a:pt x="186" y="220"/>
                    <a:pt x="163" y="243"/>
                    <a:pt x="163" y="270"/>
                  </a:cubicBezTo>
                  <a:lnTo>
                    <a:pt x="163" y="412"/>
                  </a:lnTo>
                  <a:cubicBezTo>
                    <a:pt x="163" y="504"/>
                    <a:pt x="228" y="580"/>
                    <a:pt x="228" y="580"/>
                  </a:cubicBezTo>
                  <a:lnTo>
                    <a:pt x="228" y="633"/>
                  </a:lnTo>
                  <a:lnTo>
                    <a:pt x="512" y="633"/>
                  </a:lnTo>
                  <a:lnTo>
                    <a:pt x="512" y="580"/>
                  </a:lnTo>
                  <a:cubicBezTo>
                    <a:pt x="561" y="541"/>
                    <a:pt x="568" y="488"/>
                    <a:pt x="568" y="426"/>
                  </a:cubicBezTo>
                  <a:lnTo>
                    <a:pt x="568" y="426"/>
                  </a:lnTo>
                  <a:lnTo>
                    <a:pt x="341" y="426"/>
                  </a:lnTo>
                  <a:cubicBezTo>
                    <a:pt x="327" y="417"/>
                    <a:pt x="312" y="411"/>
                    <a:pt x="299" y="407"/>
                  </a:cubicBezTo>
                  <a:lnTo>
                    <a:pt x="777" y="407"/>
                  </a:lnTo>
                  <a:lnTo>
                    <a:pt x="777"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44" name="Freeform 194">
              <a:extLst>
                <a:ext uri="{FF2B5EF4-FFF2-40B4-BE49-F238E27FC236}">
                  <a16:creationId xmlns:a16="http://schemas.microsoft.com/office/drawing/2014/main" id="{9EA25FBF-8F6C-A2E3-B635-19B3DD7F53D9}"/>
                </a:ext>
              </a:extLst>
            </p:cNvPr>
            <p:cNvSpPr>
              <a:spLocks noEditPoints="1"/>
            </p:cNvSpPr>
            <p:nvPr/>
          </p:nvSpPr>
          <p:spPr bwMode="auto">
            <a:xfrm>
              <a:off x="6413500" y="3781425"/>
              <a:ext cx="485775" cy="206375"/>
            </a:xfrm>
            <a:custGeom>
              <a:avLst/>
              <a:gdLst>
                <a:gd name="T0" fmla="*/ 320 w 639"/>
                <a:gd name="T1" fmla="*/ 73 h 271"/>
                <a:gd name="T2" fmla="*/ 382 w 639"/>
                <a:gd name="T3" fmla="*/ 136 h 271"/>
                <a:gd name="T4" fmla="*/ 320 w 639"/>
                <a:gd name="T5" fmla="*/ 198 h 271"/>
                <a:gd name="T6" fmla="*/ 257 w 639"/>
                <a:gd name="T7" fmla="*/ 136 h 271"/>
                <a:gd name="T8" fmla="*/ 320 w 639"/>
                <a:gd name="T9" fmla="*/ 73 h 271"/>
                <a:gd name="T10" fmla="*/ 489 w 639"/>
                <a:gd name="T11" fmla="*/ 119 h 271"/>
                <a:gd name="T12" fmla="*/ 523 w 639"/>
                <a:gd name="T13" fmla="*/ 119 h 271"/>
                <a:gd name="T14" fmla="*/ 523 w 639"/>
                <a:gd name="T15" fmla="*/ 152 h 271"/>
                <a:gd name="T16" fmla="*/ 489 w 639"/>
                <a:gd name="T17" fmla="*/ 152 h 271"/>
                <a:gd name="T18" fmla="*/ 489 w 639"/>
                <a:gd name="T19" fmla="*/ 119 h 271"/>
                <a:gd name="T20" fmla="*/ 62 w 639"/>
                <a:gd name="T21" fmla="*/ 271 h 271"/>
                <a:gd name="T22" fmla="*/ 69 w 639"/>
                <a:gd name="T23" fmla="*/ 271 h 271"/>
                <a:gd name="T24" fmla="*/ 69 w 639"/>
                <a:gd name="T25" fmla="*/ 200 h 271"/>
                <a:gd name="T26" fmla="*/ 145 w 639"/>
                <a:gd name="T27" fmla="*/ 125 h 271"/>
                <a:gd name="T28" fmla="*/ 220 w 639"/>
                <a:gd name="T29" fmla="*/ 200 h 271"/>
                <a:gd name="T30" fmla="*/ 220 w 639"/>
                <a:gd name="T31" fmla="*/ 271 h 271"/>
                <a:gd name="T32" fmla="*/ 577 w 639"/>
                <a:gd name="T33" fmla="*/ 271 h 271"/>
                <a:gd name="T34" fmla="*/ 639 w 639"/>
                <a:gd name="T35" fmla="*/ 208 h 271"/>
                <a:gd name="T36" fmla="*/ 639 w 639"/>
                <a:gd name="T37" fmla="*/ 63 h 271"/>
                <a:gd name="T38" fmla="*/ 577 w 639"/>
                <a:gd name="T39" fmla="*/ 0 h 271"/>
                <a:gd name="T40" fmla="*/ 62 w 639"/>
                <a:gd name="T41" fmla="*/ 0 h 271"/>
                <a:gd name="T42" fmla="*/ 0 w 639"/>
                <a:gd name="T43" fmla="*/ 63 h 271"/>
                <a:gd name="T44" fmla="*/ 0 w 639"/>
                <a:gd name="T45" fmla="*/ 208 h 271"/>
                <a:gd name="T46" fmla="*/ 62 w 639"/>
                <a:gd name="T47"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9" h="271">
                  <a:moveTo>
                    <a:pt x="320" y="73"/>
                  </a:moveTo>
                  <a:cubicBezTo>
                    <a:pt x="354" y="73"/>
                    <a:pt x="382" y="101"/>
                    <a:pt x="382" y="136"/>
                  </a:cubicBezTo>
                  <a:cubicBezTo>
                    <a:pt x="382" y="170"/>
                    <a:pt x="354" y="198"/>
                    <a:pt x="320" y="198"/>
                  </a:cubicBezTo>
                  <a:cubicBezTo>
                    <a:pt x="285" y="198"/>
                    <a:pt x="257" y="170"/>
                    <a:pt x="257" y="136"/>
                  </a:cubicBezTo>
                  <a:cubicBezTo>
                    <a:pt x="257" y="101"/>
                    <a:pt x="285" y="73"/>
                    <a:pt x="320" y="73"/>
                  </a:cubicBezTo>
                  <a:close/>
                  <a:moveTo>
                    <a:pt x="489" y="119"/>
                  </a:moveTo>
                  <a:lnTo>
                    <a:pt x="523" y="119"/>
                  </a:lnTo>
                  <a:lnTo>
                    <a:pt x="523" y="152"/>
                  </a:lnTo>
                  <a:lnTo>
                    <a:pt x="489" y="152"/>
                  </a:lnTo>
                  <a:lnTo>
                    <a:pt x="489" y="119"/>
                  </a:lnTo>
                  <a:close/>
                  <a:moveTo>
                    <a:pt x="62" y="271"/>
                  </a:moveTo>
                  <a:lnTo>
                    <a:pt x="69" y="271"/>
                  </a:lnTo>
                  <a:lnTo>
                    <a:pt x="69" y="200"/>
                  </a:lnTo>
                  <a:cubicBezTo>
                    <a:pt x="69" y="159"/>
                    <a:pt x="103" y="125"/>
                    <a:pt x="145" y="125"/>
                  </a:cubicBezTo>
                  <a:cubicBezTo>
                    <a:pt x="186" y="125"/>
                    <a:pt x="220" y="159"/>
                    <a:pt x="220" y="200"/>
                  </a:cubicBezTo>
                  <a:lnTo>
                    <a:pt x="220" y="271"/>
                  </a:lnTo>
                  <a:lnTo>
                    <a:pt x="577" y="271"/>
                  </a:lnTo>
                  <a:cubicBezTo>
                    <a:pt x="577" y="236"/>
                    <a:pt x="605" y="208"/>
                    <a:pt x="639" y="208"/>
                  </a:cubicBezTo>
                  <a:lnTo>
                    <a:pt x="639" y="63"/>
                  </a:lnTo>
                  <a:cubicBezTo>
                    <a:pt x="605" y="63"/>
                    <a:pt x="577" y="35"/>
                    <a:pt x="577" y="0"/>
                  </a:cubicBezTo>
                  <a:lnTo>
                    <a:pt x="62" y="0"/>
                  </a:lnTo>
                  <a:cubicBezTo>
                    <a:pt x="62" y="35"/>
                    <a:pt x="34" y="63"/>
                    <a:pt x="0" y="63"/>
                  </a:cubicBezTo>
                  <a:lnTo>
                    <a:pt x="0" y="208"/>
                  </a:lnTo>
                  <a:cubicBezTo>
                    <a:pt x="34" y="208"/>
                    <a:pt x="62" y="236"/>
                    <a:pt x="62" y="27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45" name="Freeform 195">
              <a:extLst>
                <a:ext uri="{FF2B5EF4-FFF2-40B4-BE49-F238E27FC236}">
                  <a16:creationId xmlns:a16="http://schemas.microsoft.com/office/drawing/2014/main" id="{9910B7CD-D1BF-75D9-4E0A-C190A500FC7B}"/>
                </a:ext>
              </a:extLst>
            </p:cNvPr>
            <p:cNvSpPr>
              <a:spLocks noEditPoints="1"/>
            </p:cNvSpPr>
            <p:nvPr/>
          </p:nvSpPr>
          <p:spPr bwMode="auto">
            <a:xfrm>
              <a:off x="6497638" y="4237038"/>
              <a:ext cx="285750" cy="100013"/>
            </a:xfrm>
            <a:custGeom>
              <a:avLst/>
              <a:gdLst>
                <a:gd name="T0" fmla="*/ 295 w 375"/>
                <a:gd name="T1" fmla="*/ 47 h 131"/>
                <a:gd name="T2" fmla="*/ 328 w 375"/>
                <a:gd name="T3" fmla="*/ 47 h 131"/>
                <a:gd name="T4" fmla="*/ 328 w 375"/>
                <a:gd name="T5" fmla="*/ 81 h 131"/>
                <a:gd name="T6" fmla="*/ 295 w 375"/>
                <a:gd name="T7" fmla="*/ 81 h 131"/>
                <a:gd name="T8" fmla="*/ 295 w 375"/>
                <a:gd name="T9" fmla="*/ 47 h 131"/>
                <a:gd name="T10" fmla="*/ 0 w 375"/>
                <a:gd name="T11" fmla="*/ 131 h 131"/>
                <a:gd name="T12" fmla="*/ 375 w 375"/>
                <a:gd name="T13" fmla="*/ 131 h 131"/>
                <a:gd name="T14" fmla="*/ 375 w 375"/>
                <a:gd name="T15" fmla="*/ 0 h 131"/>
                <a:gd name="T16" fmla="*/ 0 w 375"/>
                <a:gd name="T17" fmla="*/ 0 h 131"/>
                <a:gd name="T18" fmla="*/ 0 w 375"/>
                <a:gd name="T1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 h="131">
                  <a:moveTo>
                    <a:pt x="295" y="47"/>
                  </a:moveTo>
                  <a:lnTo>
                    <a:pt x="328" y="47"/>
                  </a:lnTo>
                  <a:lnTo>
                    <a:pt x="328" y="81"/>
                  </a:lnTo>
                  <a:lnTo>
                    <a:pt x="295" y="81"/>
                  </a:lnTo>
                  <a:lnTo>
                    <a:pt x="295" y="47"/>
                  </a:lnTo>
                  <a:close/>
                  <a:moveTo>
                    <a:pt x="0" y="131"/>
                  </a:moveTo>
                  <a:lnTo>
                    <a:pt x="375" y="131"/>
                  </a:lnTo>
                  <a:lnTo>
                    <a:pt x="375" y="0"/>
                  </a:lnTo>
                  <a:lnTo>
                    <a:pt x="0" y="0"/>
                  </a:lnTo>
                  <a:lnTo>
                    <a:pt x="0" y="13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grpSp>
      <p:sp>
        <p:nvSpPr>
          <p:cNvPr id="47" name="Freeform 301">
            <a:extLst>
              <a:ext uri="{FF2B5EF4-FFF2-40B4-BE49-F238E27FC236}">
                <a16:creationId xmlns:a16="http://schemas.microsoft.com/office/drawing/2014/main" id="{AE9DF80E-D368-762D-F168-2808074A2EF9}"/>
              </a:ext>
            </a:extLst>
          </p:cNvPr>
          <p:cNvSpPr>
            <a:spLocks noEditPoints="1"/>
          </p:cNvSpPr>
          <p:nvPr/>
        </p:nvSpPr>
        <p:spPr bwMode="auto">
          <a:xfrm>
            <a:off x="5164772" y="6463685"/>
            <a:ext cx="366068" cy="268103"/>
          </a:xfrm>
          <a:custGeom>
            <a:avLst/>
            <a:gdLst>
              <a:gd name="T0" fmla="*/ 86 w 147"/>
              <a:gd name="T1" fmla="*/ 21 h 107"/>
              <a:gd name="T2" fmla="*/ 101 w 147"/>
              <a:gd name="T3" fmla="*/ 26 h 107"/>
              <a:gd name="T4" fmla="*/ 108 w 147"/>
              <a:gd name="T5" fmla="*/ 24 h 107"/>
              <a:gd name="T6" fmla="*/ 86 w 147"/>
              <a:gd name="T7" fmla="*/ 16 h 107"/>
              <a:gd name="T8" fmla="*/ 123 w 147"/>
              <a:gd name="T9" fmla="*/ 42 h 107"/>
              <a:gd name="T10" fmla="*/ 131 w 147"/>
              <a:gd name="T11" fmla="*/ 32 h 107"/>
              <a:gd name="T12" fmla="*/ 107 w 147"/>
              <a:gd name="T13" fmla="*/ 36 h 107"/>
              <a:gd name="T14" fmla="*/ 89 w 147"/>
              <a:gd name="T15" fmla="*/ 84 h 107"/>
              <a:gd name="T16" fmla="*/ 123 w 147"/>
              <a:gd name="T17" fmla="*/ 42 h 107"/>
              <a:gd name="T18" fmla="*/ 118 w 147"/>
              <a:gd name="T19" fmla="*/ 81 h 107"/>
              <a:gd name="T20" fmla="*/ 116 w 147"/>
              <a:gd name="T21" fmla="*/ 84 h 107"/>
              <a:gd name="T22" fmla="*/ 111 w 147"/>
              <a:gd name="T23" fmla="*/ 79 h 107"/>
              <a:gd name="T24" fmla="*/ 117 w 147"/>
              <a:gd name="T25" fmla="*/ 78 h 107"/>
              <a:gd name="T26" fmla="*/ 117 w 147"/>
              <a:gd name="T27" fmla="*/ 71 h 107"/>
              <a:gd name="T28" fmla="*/ 116 w 147"/>
              <a:gd name="T29" fmla="*/ 60 h 107"/>
              <a:gd name="T30" fmla="*/ 118 w 147"/>
              <a:gd name="T31" fmla="*/ 57 h 107"/>
              <a:gd name="T32" fmla="*/ 123 w 147"/>
              <a:gd name="T33" fmla="*/ 61 h 107"/>
              <a:gd name="T34" fmla="*/ 118 w 147"/>
              <a:gd name="T35" fmla="*/ 62 h 107"/>
              <a:gd name="T36" fmla="*/ 118 w 147"/>
              <a:gd name="T37" fmla="*/ 69 h 107"/>
              <a:gd name="T38" fmla="*/ 118 w 147"/>
              <a:gd name="T39" fmla="*/ 81 h 107"/>
              <a:gd name="T40" fmla="*/ 102 w 147"/>
              <a:gd name="T41" fmla="*/ 44 h 107"/>
              <a:gd name="T42" fmla="*/ 90 w 147"/>
              <a:gd name="T43" fmla="*/ 5 h 107"/>
              <a:gd name="T44" fmla="*/ 56 w 147"/>
              <a:gd name="T45" fmla="*/ 9 h 107"/>
              <a:gd name="T46" fmla="*/ 39 w 147"/>
              <a:gd name="T47" fmla="*/ 41 h 107"/>
              <a:gd name="T48" fmla="*/ 35 w 147"/>
              <a:gd name="T49" fmla="*/ 49 h 107"/>
              <a:gd name="T50" fmla="*/ 91 w 147"/>
              <a:gd name="T51" fmla="*/ 97 h 107"/>
              <a:gd name="T52" fmla="*/ 72 w 147"/>
              <a:gd name="T53" fmla="*/ 68 h 107"/>
              <a:gd name="T54" fmla="*/ 72 w 147"/>
              <a:gd name="T55" fmla="*/ 72 h 107"/>
              <a:gd name="T56" fmla="*/ 69 w 147"/>
              <a:gd name="T57" fmla="*/ 68 h 107"/>
              <a:gd name="T58" fmla="*/ 63 w 147"/>
              <a:gd name="T59" fmla="*/ 63 h 107"/>
              <a:gd name="T60" fmla="*/ 75 w 147"/>
              <a:gd name="T61" fmla="*/ 60 h 107"/>
              <a:gd name="T62" fmla="*/ 63 w 147"/>
              <a:gd name="T63" fmla="*/ 47 h 107"/>
              <a:gd name="T64" fmla="*/ 70 w 147"/>
              <a:gd name="T65" fmla="*/ 35 h 107"/>
              <a:gd name="T66" fmla="*/ 72 w 147"/>
              <a:gd name="T67" fmla="*/ 40 h 107"/>
              <a:gd name="T68" fmla="*/ 77 w 147"/>
              <a:gd name="T69" fmla="*/ 44 h 107"/>
              <a:gd name="T70" fmla="*/ 67 w 147"/>
              <a:gd name="T71" fmla="*/ 46 h 107"/>
              <a:gd name="T72" fmla="*/ 79 w 147"/>
              <a:gd name="T73" fmla="*/ 60 h 107"/>
              <a:gd name="T74" fmla="*/ 30 w 147"/>
              <a:gd name="T75" fmla="*/ 49 h 107"/>
              <a:gd name="T76" fmla="*/ 35 w 147"/>
              <a:gd name="T77" fmla="*/ 44 h 107"/>
              <a:gd name="T78" fmla="*/ 14 w 147"/>
              <a:gd name="T79" fmla="*/ 41 h 107"/>
              <a:gd name="T80" fmla="*/ 2 w 147"/>
              <a:gd name="T81" fmla="*/ 87 h 107"/>
              <a:gd name="T82" fmla="*/ 30 w 147"/>
              <a:gd name="T83" fmla="*/ 49 h 107"/>
              <a:gd name="T84" fmla="*/ 28 w 147"/>
              <a:gd name="T85" fmla="*/ 84 h 107"/>
              <a:gd name="T86" fmla="*/ 26 w 147"/>
              <a:gd name="T87" fmla="*/ 87 h 107"/>
              <a:gd name="T88" fmla="*/ 23 w 147"/>
              <a:gd name="T89" fmla="*/ 83 h 107"/>
              <a:gd name="T90" fmla="*/ 27 w 147"/>
              <a:gd name="T91" fmla="*/ 82 h 107"/>
              <a:gd name="T92" fmla="*/ 27 w 147"/>
              <a:gd name="T93" fmla="*/ 77 h 107"/>
              <a:gd name="T94" fmla="*/ 26 w 147"/>
              <a:gd name="T95" fmla="*/ 69 h 107"/>
              <a:gd name="T96" fmla="*/ 28 w 147"/>
              <a:gd name="T97" fmla="*/ 67 h 107"/>
              <a:gd name="T98" fmla="*/ 31 w 147"/>
              <a:gd name="T99" fmla="*/ 70 h 107"/>
              <a:gd name="T100" fmla="*/ 27 w 147"/>
              <a:gd name="T101" fmla="*/ 71 h 107"/>
              <a:gd name="T102" fmla="*/ 28 w 147"/>
              <a:gd name="T103" fmla="*/ 75 h 107"/>
              <a:gd name="T104" fmla="*/ 28 w 147"/>
              <a:gd name="T105" fmla="*/ 84 h 107"/>
              <a:gd name="T106" fmla="*/ 12 w 147"/>
              <a:gd name="T107" fmla="*/ 51 h 107"/>
              <a:gd name="T108" fmla="*/ 9 w 147"/>
              <a:gd name="T109" fmla="*/ 56 h 107"/>
              <a:gd name="T110" fmla="*/ 19 w 147"/>
              <a:gd name="T111" fmla="*/ 50 h 107"/>
              <a:gd name="T112" fmla="*/ 1 w 147"/>
              <a:gd name="T113" fmla="*/ 51 h 107"/>
              <a:gd name="T114" fmla="*/ 12 w 147"/>
              <a:gd name="T115" fmla="*/ 51 h 107"/>
              <a:gd name="T116" fmla="*/ 145 w 147"/>
              <a:gd name="T117" fmla="*/ 44 h 107"/>
              <a:gd name="T118" fmla="*/ 125 w 147"/>
              <a:gd name="T119" fmla="*/ 42 h 107"/>
              <a:gd name="T120" fmla="*/ 136 w 147"/>
              <a:gd name="T121" fmla="*/ 49 h 107"/>
              <a:gd name="T122" fmla="*/ 134 w 147"/>
              <a:gd name="T123" fmla="*/ 43 h 107"/>
              <a:gd name="T124" fmla="*/ 145 w 147"/>
              <a:gd name="T125" fmla="*/ 4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 h="107">
                <a:moveTo>
                  <a:pt x="82" y="18"/>
                </a:moveTo>
                <a:cubicBezTo>
                  <a:pt x="83" y="19"/>
                  <a:pt x="84" y="20"/>
                  <a:pt x="86" y="21"/>
                </a:cubicBezTo>
                <a:cubicBezTo>
                  <a:pt x="89" y="21"/>
                  <a:pt x="95" y="24"/>
                  <a:pt x="98" y="28"/>
                </a:cubicBezTo>
                <a:cubicBezTo>
                  <a:pt x="99" y="31"/>
                  <a:pt x="103" y="29"/>
                  <a:pt x="101" y="26"/>
                </a:cubicBezTo>
                <a:cubicBezTo>
                  <a:pt x="100" y="24"/>
                  <a:pt x="96" y="21"/>
                  <a:pt x="94" y="20"/>
                </a:cubicBezTo>
                <a:cubicBezTo>
                  <a:pt x="99" y="20"/>
                  <a:pt x="104" y="21"/>
                  <a:pt x="108" y="24"/>
                </a:cubicBezTo>
                <a:cubicBezTo>
                  <a:pt x="111" y="25"/>
                  <a:pt x="113" y="22"/>
                  <a:pt x="110" y="20"/>
                </a:cubicBezTo>
                <a:cubicBezTo>
                  <a:pt x="102" y="16"/>
                  <a:pt x="95" y="15"/>
                  <a:pt x="86" y="16"/>
                </a:cubicBezTo>
                <a:cubicBezTo>
                  <a:pt x="85" y="17"/>
                  <a:pt x="83" y="18"/>
                  <a:pt x="82" y="18"/>
                </a:cubicBezTo>
                <a:close/>
                <a:moveTo>
                  <a:pt x="123" y="42"/>
                </a:moveTo>
                <a:cubicBezTo>
                  <a:pt x="123" y="42"/>
                  <a:pt x="123" y="42"/>
                  <a:pt x="123" y="42"/>
                </a:cubicBezTo>
                <a:cubicBezTo>
                  <a:pt x="128" y="41"/>
                  <a:pt x="130" y="38"/>
                  <a:pt x="131" y="32"/>
                </a:cubicBezTo>
                <a:cubicBezTo>
                  <a:pt x="125" y="36"/>
                  <a:pt x="123" y="36"/>
                  <a:pt x="117" y="32"/>
                </a:cubicBezTo>
                <a:cubicBezTo>
                  <a:pt x="113" y="29"/>
                  <a:pt x="104" y="29"/>
                  <a:pt x="107" y="36"/>
                </a:cubicBezTo>
                <a:cubicBezTo>
                  <a:pt x="108" y="38"/>
                  <a:pt x="110" y="40"/>
                  <a:pt x="112" y="42"/>
                </a:cubicBezTo>
                <a:cubicBezTo>
                  <a:pt x="94" y="50"/>
                  <a:pt x="88" y="70"/>
                  <a:pt x="89" y="84"/>
                </a:cubicBezTo>
                <a:cubicBezTo>
                  <a:pt x="90" y="106"/>
                  <a:pt x="141" y="107"/>
                  <a:pt x="144" y="85"/>
                </a:cubicBezTo>
                <a:cubicBezTo>
                  <a:pt x="147" y="68"/>
                  <a:pt x="134" y="46"/>
                  <a:pt x="123" y="42"/>
                </a:cubicBezTo>
                <a:close/>
                <a:moveTo>
                  <a:pt x="118" y="81"/>
                </a:moveTo>
                <a:cubicBezTo>
                  <a:pt x="118" y="81"/>
                  <a:pt x="118" y="81"/>
                  <a:pt x="118" y="81"/>
                </a:cubicBezTo>
                <a:cubicBezTo>
                  <a:pt x="118" y="84"/>
                  <a:pt x="118" y="84"/>
                  <a:pt x="118" y="84"/>
                </a:cubicBezTo>
                <a:cubicBezTo>
                  <a:pt x="116" y="84"/>
                  <a:pt x="116" y="84"/>
                  <a:pt x="116" y="84"/>
                </a:cubicBezTo>
                <a:cubicBezTo>
                  <a:pt x="116" y="81"/>
                  <a:pt x="116" y="81"/>
                  <a:pt x="116" y="81"/>
                </a:cubicBezTo>
                <a:cubicBezTo>
                  <a:pt x="114" y="81"/>
                  <a:pt x="112" y="80"/>
                  <a:pt x="111" y="79"/>
                </a:cubicBezTo>
                <a:cubicBezTo>
                  <a:pt x="112" y="77"/>
                  <a:pt x="112" y="77"/>
                  <a:pt x="112" y="77"/>
                </a:cubicBezTo>
                <a:cubicBezTo>
                  <a:pt x="113" y="78"/>
                  <a:pt x="115" y="78"/>
                  <a:pt x="117" y="78"/>
                </a:cubicBezTo>
                <a:cubicBezTo>
                  <a:pt x="119" y="78"/>
                  <a:pt x="120" y="77"/>
                  <a:pt x="120" y="75"/>
                </a:cubicBezTo>
                <a:cubicBezTo>
                  <a:pt x="120" y="73"/>
                  <a:pt x="119" y="72"/>
                  <a:pt x="117" y="71"/>
                </a:cubicBezTo>
                <a:cubicBezTo>
                  <a:pt x="113" y="70"/>
                  <a:pt x="111" y="68"/>
                  <a:pt x="111" y="66"/>
                </a:cubicBezTo>
                <a:cubicBezTo>
                  <a:pt x="111" y="63"/>
                  <a:pt x="113" y="61"/>
                  <a:pt x="116" y="60"/>
                </a:cubicBezTo>
                <a:cubicBezTo>
                  <a:pt x="116" y="57"/>
                  <a:pt x="116" y="57"/>
                  <a:pt x="116" y="57"/>
                </a:cubicBezTo>
                <a:cubicBezTo>
                  <a:pt x="118" y="57"/>
                  <a:pt x="118" y="57"/>
                  <a:pt x="118" y="57"/>
                </a:cubicBezTo>
                <a:cubicBezTo>
                  <a:pt x="118" y="60"/>
                  <a:pt x="118" y="60"/>
                  <a:pt x="118" y="60"/>
                </a:cubicBezTo>
                <a:cubicBezTo>
                  <a:pt x="120" y="60"/>
                  <a:pt x="122" y="61"/>
                  <a:pt x="123" y="61"/>
                </a:cubicBezTo>
                <a:cubicBezTo>
                  <a:pt x="122" y="63"/>
                  <a:pt x="122" y="63"/>
                  <a:pt x="122" y="63"/>
                </a:cubicBezTo>
                <a:cubicBezTo>
                  <a:pt x="121" y="63"/>
                  <a:pt x="120" y="62"/>
                  <a:pt x="118" y="62"/>
                </a:cubicBezTo>
                <a:cubicBezTo>
                  <a:pt x="115" y="62"/>
                  <a:pt x="114" y="64"/>
                  <a:pt x="114" y="65"/>
                </a:cubicBezTo>
                <a:cubicBezTo>
                  <a:pt x="114" y="67"/>
                  <a:pt x="115" y="68"/>
                  <a:pt x="118" y="69"/>
                </a:cubicBezTo>
                <a:cubicBezTo>
                  <a:pt x="122" y="70"/>
                  <a:pt x="123" y="72"/>
                  <a:pt x="123" y="75"/>
                </a:cubicBezTo>
                <a:cubicBezTo>
                  <a:pt x="123" y="77"/>
                  <a:pt x="122" y="80"/>
                  <a:pt x="118" y="81"/>
                </a:cubicBezTo>
                <a:close/>
                <a:moveTo>
                  <a:pt x="102" y="44"/>
                </a:moveTo>
                <a:cubicBezTo>
                  <a:pt x="102" y="44"/>
                  <a:pt x="102" y="44"/>
                  <a:pt x="102" y="44"/>
                </a:cubicBezTo>
                <a:cubicBezTo>
                  <a:pt x="96" y="32"/>
                  <a:pt x="87" y="21"/>
                  <a:pt x="78" y="18"/>
                </a:cubicBezTo>
                <a:cubicBezTo>
                  <a:pt x="86" y="16"/>
                  <a:pt x="89" y="12"/>
                  <a:pt x="90" y="5"/>
                </a:cubicBezTo>
                <a:cubicBezTo>
                  <a:pt x="82" y="9"/>
                  <a:pt x="78" y="9"/>
                  <a:pt x="71" y="5"/>
                </a:cubicBezTo>
                <a:cubicBezTo>
                  <a:pt x="64" y="0"/>
                  <a:pt x="53" y="0"/>
                  <a:pt x="56" y="9"/>
                </a:cubicBezTo>
                <a:cubicBezTo>
                  <a:pt x="57" y="12"/>
                  <a:pt x="60" y="15"/>
                  <a:pt x="63" y="18"/>
                </a:cubicBezTo>
                <a:cubicBezTo>
                  <a:pt x="52" y="23"/>
                  <a:pt x="44" y="31"/>
                  <a:pt x="39" y="41"/>
                </a:cubicBezTo>
                <a:cubicBezTo>
                  <a:pt x="40" y="41"/>
                  <a:pt x="40" y="43"/>
                  <a:pt x="39" y="44"/>
                </a:cubicBezTo>
                <a:cubicBezTo>
                  <a:pt x="39" y="46"/>
                  <a:pt x="37" y="48"/>
                  <a:pt x="35" y="49"/>
                </a:cubicBezTo>
                <a:cubicBezTo>
                  <a:pt x="49" y="53"/>
                  <a:pt x="62" y="85"/>
                  <a:pt x="49" y="97"/>
                </a:cubicBezTo>
                <a:cubicBezTo>
                  <a:pt x="62" y="103"/>
                  <a:pt x="78" y="103"/>
                  <a:pt x="91" y="97"/>
                </a:cubicBezTo>
                <a:cubicBezTo>
                  <a:pt x="77" y="87"/>
                  <a:pt x="87" y="53"/>
                  <a:pt x="102" y="44"/>
                </a:cubicBezTo>
                <a:close/>
                <a:moveTo>
                  <a:pt x="72" y="68"/>
                </a:moveTo>
                <a:cubicBezTo>
                  <a:pt x="72" y="68"/>
                  <a:pt x="72" y="68"/>
                  <a:pt x="72" y="68"/>
                </a:cubicBezTo>
                <a:cubicBezTo>
                  <a:pt x="72" y="72"/>
                  <a:pt x="72" y="72"/>
                  <a:pt x="72" y="72"/>
                </a:cubicBezTo>
                <a:cubicBezTo>
                  <a:pt x="69" y="72"/>
                  <a:pt x="69" y="72"/>
                  <a:pt x="69" y="72"/>
                </a:cubicBezTo>
                <a:cubicBezTo>
                  <a:pt x="69" y="68"/>
                  <a:pt x="69" y="68"/>
                  <a:pt x="69" y="68"/>
                </a:cubicBezTo>
                <a:cubicBezTo>
                  <a:pt x="67" y="68"/>
                  <a:pt x="64" y="67"/>
                  <a:pt x="62" y="66"/>
                </a:cubicBezTo>
                <a:cubicBezTo>
                  <a:pt x="63" y="63"/>
                  <a:pt x="63" y="63"/>
                  <a:pt x="63" y="63"/>
                </a:cubicBezTo>
                <a:cubicBezTo>
                  <a:pt x="65" y="64"/>
                  <a:pt x="67" y="65"/>
                  <a:pt x="70" y="65"/>
                </a:cubicBezTo>
                <a:cubicBezTo>
                  <a:pt x="73" y="65"/>
                  <a:pt x="75" y="63"/>
                  <a:pt x="75" y="60"/>
                </a:cubicBezTo>
                <a:cubicBezTo>
                  <a:pt x="75" y="58"/>
                  <a:pt x="74" y="56"/>
                  <a:pt x="70" y="55"/>
                </a:cubicBezTo>
                <a:cubicBezTo>
                  <a:pt x="66" y="53"/>
                  <a:pt x="63" y="51"/>
                  <a:pt x="63" y="47"/>
                </a:cubicBezTo>
                <a:cubicBezTo>
                  <a:pt x="63" y="43"/>
                  <a:pt x="65" y="40"/>
                  <a:pt x="70" y="40"/>
                </a:cubicBezTo>
                <a:cubicBezTo>
                  <a:pt x="70" y="35"/>
                  <a:pt x="70" y="35"/>
                  <a:pt x="70" y="35"/>
                </a:cubicBezTo>
                <a:cubicBezTo>
                  <a:pt x="72" y="35"/>
                  <a:pt x="72" y="35"/>
                  <a:pt x="72" y="35"/>
                </a:cubicBezTo>
                <a:cubicBezTo>
                  <a:pt x="72" y="40"/>
                  <a:pt x="72" y="40"/>
                  <a:pt x="72" y="40"/>
                </a:cubicBezTo>
                <a:cubicBezTo>
                  <a:pt x="75" y="40"/>
                  <a:pt x="77" y="40"/>
                  <a:pt x="78" y="41"/>
                </a:cubicBezTo>
                <a:cubicBezTo>
                  <a:pt x="77" y="44"/>
                  <a:pt x="77" y="44"/>
                  <a:pt x="77" y="44"/>
                </a:cubicBezTo>
                <a:cubicBezTo>
                  <a:pt x="76" y="43"/>
                  <a:pt x="74" y="43"/>
                  <a:pt x="71" y="43"/>
                </a:cubicBezTo>
                <a:cubicBezTo>
                  <a:pt x="68" y="43"/>
                  <a:pt x="67" y="45"/>
                  <a:pt x="67" y="46"/>
                </a:cubicBezTo>
                <a:cubicBezTo>
                  <a:pt x="67" y="49"/>
                  <a:pt x="68" y="50"/>
                  <a:pt x="72" y="51"/>
                </a:cubicBezTo>
                <a:cubicBezTo>
                  <a:pt x="77" y="53"/>
                  <a:pt x="79" y="56"/>
                  <a:pt x="79" y="60"/>
                </a:cubicBezTo>
                <a:cubicBezTo>
                  <a:pt x="79" y="63"/>
                  <a:pt x="77" y="67"/>
                  <a:pt x="72" y="68"/>
                </a:cubicBezTo>
                <a:close/>
                <a:moveTo>
                  <a:pt x="30" y="49"/>
                </a:moveTo>
                <a:cubicBezTo>
                  <a:pt x="30" y="49"/>
                  <a:pt x="30" y="49"/>
                  <a:pt x="30" y="49"/>
                </a:cubicBezTo>
                <a:cubicBezTo>
                  <a:pt x="33" y="48"/>
                  <a:pt x="34" y="46"/>
                  <a:pt x="35" y="44"/>
                </a:cubicBezTo>
                <a:cubicBezTo>
                  <a:pt x="37" y="39"/>
                  <a:pt x="30" y="39"/>
                  <a:pt x="26" y="41"/>
                </a:cubicBezTo>
                <a:cubicBezTo>
                  <a:pt x="21" y="44"/>
                  <a:pt x="19" y="44"/>
                  <a:pt x="14" y="41"/>
                </a:cubicBezTo>
                <a:cubicBezTo>
                  <a:pt x="14" y="46"/>
                  <a:pt x="17" y="49"/>
                  <a:pt x="21" y="50"/>
                </a:cubicBezTo>
                <a:cubicBezTo>
                  <a:pt x="12" y="54"/>
                  <a:pt x="0" y="72"/>
                  <a:pt x="2" y="87"/>
                </a:cubicBezTo>
                <a:cubicBezTo>
                  <a:pt x="6" y="107"/>
                  <a:pt x="49" y="106"/>
                  <a:pt x="51" y="87"/>
                </a:cubicBezTo>
                <a:cubicBezTo>
                  <a:pt x="52" y="74"/>
                  <a:pt x="46" y="57"/>
                  <a:pt x="30" y="49"/>
                </a:cubicBezTo>
                <a:close/>
                <a:moveTo>
                  <a:pt x="28" y="84"/>
                </a:moveTo>
                <a:cubicBezTo>
                  <a:pt x="28" y="84"/>
                  <a:pt x="28" y="84"/>
                  <a:pt x="28" y="84"/>
                </a:cubicBezTo>
                <a:cubicBezTo>
                  <a:pt x="28" y="87"/>
                  <a:pt x="28" y="87"/>
                  <a:pt x="28" y="87"/>
                </a:cubicBezTo>
                <a:cubicBezTo>
                  <a:pt x="26" y="87"/>
                  <a:pt x="26" y="87"/>
                  <a:pt x="26" y="87"/>
                </a:cubicBezTo>
                <a:cubicBezTo>
                  <a:pt x="26" y="84"/>
                  <a:pt x="26" y="84"/>
                  <a:pt x="26" y="84"/>
                </a:cubicBezTo>
                <a:cubicBezTo>
                  <a:pt x="25" y="84"/>
                  <a:pt x="23" y="84"/>
                  <a:pt x="23" y="83"/>
                </a:cubicBezTo>
                <a:cubicBezTo>
                  <a:pt x="23" y="81"/>
                  <a:pt x="23" y="81"/>
                  <a:pt x="23" y="81"/>
                </a:cubicBezTo>
                <a:cubicBezTo>
                  <a:pt x="24" y="82"/>
                  <a:pt x="25" y="82"/>
                  <a:pt x="27" y="82"/>
                </a:cubicBezTo>
                <a:cubicBezTo>
                  <a:pt x="28" y="82"/>
                  <a:pt x="30" y="82"/>
                  <a:pt x="30" y="80"/>
                </a:cubicBezTo>
                <a:cubicBezTo>
                  <a:pt x="30" y="79"/>
                  <a:pt x="29" y="78"/>
                  <a:pt x="27" y="77"/>
                </a:cubicBezTo>
                <a:cubicBezTo>
                  <a:pt x="24" y="76"/>
                  <a:pt x="23" y="75"/>
                  <a:pt x="23" y="73"/>
                </a:cubicBezTo>
                <a:cubicBezTo>
                  <a:pt x="23" y="71"/>
                  <a:pt x="24" y="70"/>
                  <a:pt x="26" y="69"/>
                </a:cubicBezTo>
                <a:cubicBezTo>
                  <a:pt x="26" y="67"/>
                  <a:pt x="26" y="67"/>
                  <a:pt x="26" y="67"/>
                </a:cubicBezTo>
                <a:cubicBezTo>
                  <a:pt x="28" y="67"/>
                  <a:pt x="28" y="67"/>
                  <a:pt x="28" y="67"/>
                </a:cubicBezTo>
                <a:cubicBezTo>
                  <a:pt x="28" y="69"/>
                  <a:pt x="28" y="69"/>
                  <a:pt x="28" y="69"/>
                </a:cubicBezTo>
                <a:cubicBezTo>
                  <a:pt x="29" y="69"/>
                  <a:pt x="30" y="70"/>
                  <a:pt x="31" y="70"/>
                </a:cubicBezTo>
                <a:cubicBezTo>
                  <a:pt x="30" y="71"/>
                  <a:pt x="30" y="71"/>
                  <a:pt x="30" y="71"/>
                </a:cubicBezTo>
                <a:cubicBezTo>
                  <a:pt x="30" y="71"/>
                  <a:pt x="29" y="71"/>
                  <a:pt x="27" y="71"/>
                </a:cubicBezTo>
                <a:cubicBezTo>
                  <a:pt x="26" y="71"/>
                  <a:pt x="25" y="72"/>
                  <a:pt x="25" y="73"/>
                </a:cubicBezTo>
                <a:cubicBezTo>
                  <a:pt x="25" y="74"/>
                  <a:pt x="26" y="75"/>
                  <a:pt x="28" y="75"/>
                </a:cubicBezTo>
                <a:cubicBezTo>
                  <a:pt x="30" y="77"/>
                  <a:pt x="32" y="78"/>
                  <a:pt x="32" y="80"/>
                </a:cubicBezTo>
                <a:cubicBezTo>
                  <a:pt x="32" y="82"/>
                  <a:pt x="30" y="84"/>
                  <a:pt x="28" y="84"/>
                </a:cubicBezTo>
                <a:close/>
                <a:moveTo>
                  <a:pt x="12" y="51"/>
                </a:moveTo>
                <a:cubicBezTo>
                  <a:pt x="12" y="51"/>
                  <a:pt x="12" y="51"/>
                  <a:pt x="12" y="51"/>
                </a:cubicBezTo>
                <a:cubicBezTo>
                  <a:pt x="10" y="52"/>
                  <a:pt x="8" y="53"/>
                  <a:pt x="7" y="55"/>
                </a:cubicBezTo>
                <a:cubicBezTo>
                  <a:pt x="6" y="57"/>
                  <a:pt x="8" y="58"/>
                  <a:pt x="9" y="56"/>
                </a:cubicBezTo>
                <a:cubicBezTo>
                  <a:pt x="11" y="54"/>
                  <a:pt x="14" y="52"/>
                  <a:pt x="16" y="51"/>
                </a:cubicBezTo>
                <a:cubicBezTo>
                  <a:pt x="17" y="51"/>
                  <a:pt x="18" y="50"/>
                  <a:pt x="19" y="50"/>
                </a:cubicBezTo>
                <a:cubicBezTo>
                  <a:pt x="18" y="50"/>
                  <a:pt x="17" y="49"/>
                  <a:pt x="16" y="49"/>
                </a:cubicBezTo>
                <a:cubicBezTo>
                  <a:pt x="11" y="48"/>
                  <a:pt x="6" y="48"/>
                  <a:pt x="1" y="51"/>
                </a:cubicBezTo>
                <a:cubicBezTo>
                  <a:pt x="0" y="52"/>
                  <a:pt x="1" y="54"/>
                  <a:pt x="3" y="53"/>
                </a:cubicBezTo>
                <a:cubicBezTo>
                  <a:pt x="5" y="51"/>
                  <a:pt x="8" y="51"/>
                  <a:pt x="12" y="51"/>
                </a:cubicBezTo>
                <a:close/>
                <a:moveTo>
                  <a:pt x="145" y="44"/>
                </a:moveTo>
                <a:cubicBezTo>
                  <a:pt x="145" y="44"/>
                  <a:pt x="145" y="44"/>
                  <a:pt x="145" y="44"/>
                </a:cubicBezTo>
                <a:cubicBezTo>
                  <a:pt x="140" y="40"/>
                  <a:pt x="135" y="40"/>
                  <a:pt x="128" y="41"/>
                </a:cubicBezTo>
                <a:cubicBezTo>
                  <a:pt x="127" y="41"/>
                  <a:pt x="126" y="42"/>
                  <a:pt x="125" y="42"/>
                </a:cubicBezTo>
                <a:cubicBezTo>
                  <a:pt x="126" y="43"/>
                  <a:pt x="127" y="43"/>
                  <a:pt x="128" y="44"/>
                </a:cubicBezTo>
                <a:cubicBezTo>
                  <a:pt x="130" y="44"/>
                  <a:pt x="135" y="46"/>
                  <a:pt x="136" y="49"/>
                </a:cubicBezTo>
                <a:cubicBezTo>
                  <a:pt x="138" y="51"/>
                  <a:pt x="140" y="50"/>
                  <a:pt x="139" y="48"/>
                </a:cubicBezTo>
                <a:cubicBezTo>
                  <a:pt x="138" y="46"/>
                  <a:pt x="136" y="44"/>
                  <a:pt x="134" y="43"/>
                </a:cubicBezTo>
                <a:cubicBezTo>
                  <a:pt x="137" y="43"/>
                  <a:pt x="141" y="44"/>
                  <a:pt x="144" y="46"/>
                </a:cubicBezTo>
                <a:cubicBezTo>
                  <a:pt x="146" y="47"/>
                  <a:pt x="147" y="45"/>
                  <a:pt x="145" y="44"/>
                </a:cubicBezTo>
                <a:close/>
              </a:path>
            </a:pathLst>
          </a:custGeom>
          <a:solidFill>
            <a:schemeClr val="bg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48" name="Freeform 299">
            <a:extLst>
              <a:ext uri="{FF2B5EF4-FFF2-40B4-BE49-F238E27FC236}">
                <a16:creationId xmlns:a16="http://schemas.microsoft.com/office/drawing/2014/main" id="{94272EDF-41AA-B93E-5EF0-8D71E86DAD7D}"/>
              </a:ext>
            </a:extLst>
          </p:cNvPr>
          <p:cNvSpPr>
            <a:spLocks noEditPoints="1"/>
          </p:cNvSpPr>
          <p:nvPr/>
        </p:nvSpPr>
        <p:spPr bwMode="auto">
          <a:xfrm>
            <a:off x="5980170" y="6452581"/>
            <a:ext cx="197784" cy="290451"/>
          </a:xfrm>
          <a:custGeom>
            <a:avLst/>
            <a:gdLst>
              <a:gd name="T0" fmla="*/ 18 w 88"/>
              <a:gd name="T1" fmla="*/ 54 h 128"/>
              <a:gd name="T2" fmla="*/ 36 w 88"/>
              <a:gd name="T3" fmla="*/ 35 h 128"/>
              <a:gd name="T4" fmla="*/ 56 w 88"/>
              <a:gd name="T5" fmla="*/ 37 h 128"/>
              <a:gd name="T6" fmla="*/ 87 w 88"/>
              <a:gd name="T7" fmla="*/ 104 h 128"/>
              <a:gd name="T8" fmla="*/ 44 w 88"/>
              <a:gd name="T9" fmla="*/ 26 h 128"/>
              <a:gd name="T10" fmla="*/ 54 w 88"/>
              <a:gd name="T11" fmla="*/ 26 h 128"/>
              <a:gd name="T12" fmla="*/ 54 w 88"/>
              <a:gd name="T13" fmla="*/ 31 h 128"/>
              <a:gd name="T14" fmla="*/ 30 w 88"/>
              <a:gd name="T15" fmla="*/ 29 h 128"/>
              <a:gd name="T16" fmla="*/ 44 w 88"/>
              <a:gd name="T17" fmla="*/ 26 h 128"/>
              <a:gd name="T18" fmla="*/ 60 w 88"/>
              <a:gd name="T19" fmla="*/ 7 h 128"/>
              <a:gd name="T20" fmla="*/ 56 w 88"/>
              <a:gd name="T21" fmla="*/ 22 h 128"/>
              <a:gd name="T22" fmla="*/ 35 w 88"/>
              <a:gd name="T23" fmla="*/ 23 h 128"/>
              <a:gd name="T24" fmla="*/ 26 w 88"/>
              <a:gd name="T25" fmla="*/ 7 h 128"/>
              <a:gd name="T26" fmla="*/ 38 w 88"/>
              <a:gd name="T27" fmla="*/ 3 h 128"/>
              <a:gd name="T28" fmla="*/ 60 w 88"/>
              <a:gd name="T29" fmla="*/ 7 h 128"/>
              <a:gd name="T30" fmla="*/ 48 w 88"/>
              <a:gd name="T31" fmla="*/ 89 h 128"/>
              <a:gd name="T32" fmla="*/ 47 w 88"/>
              <a:gd name="T33" fmla="*/ 85 h 128"/>
              <a:gd name="T34" fmla="*/ 47 w 88"/>
              <a:gd name="T35" fmla="*/ 85 h 128"/>
              <a:gd name="T36" fmla="*/ 47 w 88"/>
              <a:gd name="T37" fmla="*/ 85 h 128"/>
              <a:gd name="T38" fmla="*/ 47 w 88"/>
              <a:gd name="T39" fmla="*/ 85 h 128"/>
              <a:gd name="T40" fmla="*/ 34 w 88"/>
              <a:gd name="T41" fmla="*/ 78 h 128"/>
              <a:gd name="T42" fmla="*/ 34 w 88"/>
              <a:gd name="T43" fmla="*/ 63 h 128"/>
              <a:gd name="T44" fmla="*/ 42 w 88"/>
              <a:gd name="T45" fmla="*/ 54 h 128"/>
              <a:gd name="T46" fmla="*/ 46 w 88"/>
              <a:gd name="T47" fmla="*/ 60 h 128"/>
              <a:gd name="T48" fmla="*/ 56 w 88"/>
              <a:gd name="T49" fmla="*/ 72 h 128"/>
              <a:gd name="T50" fmla="*/ 48 w 88"/>
              <a:gd name="T51" fmla="*/ 72 h 128"/>
              <a:gd name="T52" fmla="*/ 44 w 88"/>
              <a:gd name="T53" fmla="*/ 66 h 128"/>
              <a:gd name="T54" fmla="*/ 42 w 88"/>
              <a:gd name="T55" fmla="*/ 66 h 128"/>
              <a:gd name="T56" fmla="*/ 42 w 88"/>
              <a:gd name="T57" fmla="*/ 66 h 128"/>
              <a:gd name="T58" fmla="*/ 42 w 88"/>
              <a:gd name="T59" fmla="*/ 66 h 128"/>
              <a:gd name="T60" fmla="*/ 42 w 88"/>
              <a:gd name="T61" fmla="*/ 66 h 128"/>
              <a:gd name="T62" fmla="*/ 41 w 88"/>
              <a:gd name="T63" fmla="*/ 66 h 128"/>
              <a:gd name="T64" fmla="*/ 41 w 88"/>
              <a:gd name="T65" fmla="*/ 66 h 128"/>
              <a:gd name="T66" fmla="*/ 41 w 88"/>
              <a:gd name="T67" fmla="*/ 66 h 128"/>
              <a:gd name="T68" fmla="*/ 41 w 88"/>
              <a:gd name="T69" fmla="*/ 67 h 128"/>
              <a:gd name="T70" fmla="*/ 41 w 88"/>
              <a:gd name="T71" fmla="*/ 67 h 128"/>
              <a:gd name="T72" fmla="*/ 40 w 88"/>
              <a:gd name="T73" fmla="*/ 67 h 128"/>
              <a:gd name="T74" fmla="*/ 40 w 88"/>
              <a:gd name="T75" fmla="*/ 67 h 128"/>
              <a:gd name="T76" fmla="*/ 40 w 88"/>
              <a:gd name="T77" fmla="*/ 67 h 128"/>
              <a:gd name="T78" fmla="*/ 40 w 88"/>
              <a:gd name="T79" fmla="*/ 67 h 128"/>
              <a:gd name="T80" fmla="*/ 40 w 88"/>
              <a:gd name="T81" fmla="*/ 67 h 128"/>
              <a:gd name="T82" fmla="*/ 40 w 88"/>
              <a:gd name="T83" fmla="*/ 67 h 128"/>
              <a:gd name="T84" fmla="*/ 40 w 88"/>
              <a:gd name="T85" fmla="*/ 68 h 128"/>
              <a:gd name="T86" fmla="*/ 40 w 88"/>
              <a:gd name="T87" fmla="*/ 68 h 128"/>
              <a:gd name="T88" fmla="*/ 40 w 88"/>
              <a:gd name="T89" fmla="*/ 68 h 128"/>
              <a:gd name="T90" fmla="*/ 39 w 88"/>
              <a:gd name="T91" fmla="*/ 68 h 128"/>
              <a:gd name="T92" fmla="*/ 39 w 88"/>
              <a:gd name="T93" fmla="*/ 68 h 128"/>
              <a:gd name="T94" fmla="*/ 39 w 88"/>
              <a:gd name="T95" fmla="*/ 69 h 128"/>
              <a:gd name="T96" fmla="*/ 39 w 88"/>
              <a:gd name="T97" fmla="*/ 69 h 128"/>
              <a:gd name="T98" fmla="*/ 39 w 88"/>
              <a:gd name="T99" fmla="*/ 70 h 128"/>
              <a:gd name="T100" fmla="*/ 45 w 88"/>
              <a:gd name="T101" fmla="*/ 76 h 128"/>
              <a:gd name="T102" fmla="*/ 56 w 88"/>
              <a:gd name="T103" fmla="*/ 89 h 128"/>
              <a:gd name="T104" fmla="*/ 46 w 88"/>
              <a:gd name="T105" fmla="*/ 99 h 128"/>
              <a:gd name="T106" fmla="*/ 41 w 88"/>
              <a:gd name="T107" fmla="*/ 105 h 128"/>
              <a:gd name="T108" fmla="*/ 33 w 88"/>
              <a:gd name="T109" fmla="*/ 96 h 128"/>
              <a:gd name="T110" fmla="*/ 30 w 88"/>
              <a:gd name="T111" fmla="*/ 87 h 128"/>
              <a:gd name="T112" fmla="*/ 39 w 88"/>
              <a:gd name="T113" fmla="*/ 92 h 128"/>
              <a:gd name="T114" fmla="*/ 47 w 88"/>
              <a:gd name="T115" fmla="*/ 93 h 128"/>
              <a:gd name="T116" fmla="*/ 47 w 88"/>
              <a:gd name="T117" fmla="*/ 92 h 128"/>
              <a:gd name="T118" fmla="*/ 47 w 88"/>
              <a:gd name="T119" fmla="*/ 92 h 128"/>
              <a:gd name="T120" fmla="*/ 47 w 88"/>
              <a:gd name="T121" fmla="*/ 9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8" h="128">
                <a:moveTo>
                  <a:pt x="2" y="104"/>
                </a:moveTo>
                <a:cubicBezTo>
                  <a:pt x="0" y="85"/>
                  <a:pt x="5" y="68"/>
                  <a:pt x="18" y="54"/>
                </a:cubicBezTo>
                <a:cubicBezTo>
                  <a:pt x="23" y="48"/>
                  <a:pt x="29" y="43"/>
                  <a:pt x="33" y="36"/>
                </a:cubicBezTo>
                <a:cubicBezTo>
                  <a:pt x="34" y="35"/>
                  <a:pt x="35" y="35"/>
                  <a:pt x="36" y="35"/>
                </a:cubicBezTo>
                <a:cubicBezTo>
                  <a:pt x="41" y="35"/>
                  <a:pt x="47" y="35"/>
                  <a:pt x="53" y="35"/>
                </a:cubicBezTo>
                <a:cubicBezTo>
                  <a:pt x="54" y="35"/>
                  <a:pt x="55" y="35"/>
                  <a:pt x="56" y="37"/>
                </a:cubicBezTo>
                <a:cubicBezTo>
                  <a:pt x="59" y="42"/>
                  <a:pt x="63" y="46"/>
                  <a:pt x="68" y="51"/>
                </a:cubicBezTo>
                <a:cubicBezTo>
                  <a:pt x="82" y="65"/>
                  <a:pt x="88" y="83"/>
                  <a:pt x="87" y="104"/>
                </a:cubicBezTo>
                <a:cubicBezTo>
                  <a:pt x="85" y="128"/>
                  <a:pt x="4" y="128"/>
                  <a:pt x="2" y="104"/>
                </a:cubicBezTo>
                <a:close/>
                <a:moveTo>
                  <a:pt x="44" y="26"/>
                </a:moveTo>
                <a:cubicBezTo>
                  <a:pt x="44" y="26"/>
                  <a:pt x="44" y="26"/>
                  <a:pt x="44" y="26"/>
                </a:cubicBezTo>
                <a:cubicBezTo>
                  <a:pt x="47" y="26"/>
                  <a:pt x="51" y="26"/>
                  <a:pt x="54" y="26"/>
                </a:cubicBezTo>
                <a:cubicBezTo>
                  <a:pt x="56" y="26"/>
                  <a:pt x="58" y="27"/>
                  <a:pt x="58" y="29"/>
                </a:cubicBezTo>
                <a:cubicBezTo>
                  <a:pt x="58" y="31"/>
                  <a:pt x="56" y="31"/>
                  <a:pt x="54" y="31"/>
                </a:cubicBezTo>
                <a:cubicBezTo>
                  <a:pt x="47" y="32"/>
                  <a:pt x="40" y="32"/>
                  <a:pt x="33" y="31"/>
                </a:cubicBezTo>
                <a:cubicBezTo>
                  <a:pt x="32" y="31"/>
                  <a:pt x="30" y="31"/>
                  <a:pt x="30" y="29"/>
                </a:cubicBezTo>
                <a:cubicBezTo>
                  <a:pt x="30" y="27"/>
                  <a:pt x="32" y="26"/>
                  <a:pt x="33" y="26"/>
                </a:cubicBezTo>
                <a:cubicBezTo>
                  <a:pt x="37" y="26"/>
                  <a:pt x="41" y="26"/>
                  <a:pt x="44" y="26"/>
                </a:cubicBezTo>
                <a:close/>
                <a:moveTo>
                  <a:pt x="60" y="7"/>
                </a:moveTo>
                <a:cubicBezTo>
                  <a:pt x="60" y="7"/>
                  <a:pt x="60" y="7"/>
                  <a:pt x="60" y="7"/>
                </a:cubicBezTo>
                <a:cubicBezTo>
                  <a:pt x="62" y="8"/>
                  <a:pt x="62" y="10"/>
                  <a:pt x="61" y="12"/>
                </a:cubicBezTo>
                <a:cubicBezTo>
                  <a:pt x="59" y="15"/>
                  <a:pt x="58" y="18"/>
                  <a:pt x="56" y="22"/>
                </a:cubicBezTo>
                <a:cubicBezTo>
                  <a:pt x="56" y="23"/>
                  <a:pt x="55" y="23"/>
                  <a:pt x="54" y="23"/>
                </a:cubicBezTo>
                <a:cubicBezTo>
                  <a:pt x="47" y="23"/>
                  <a:pt x="41" y="23"/>
                  <a:pt x="35" y="23"/>
                </a:cubicBezTo>
                <a:cubicBezTo>
                  <a:pt x="34" y="23"/>
                  <a:pt x="33" y="23"/>
                  <a:pt x="32" y="22"/>
                </a:cubicBezTo>
                <a:cubicBezTo>
                  <a:pt x="30" y="17"/>
                  <a:pt x="28" y="12"/>
                  <a:pt x="26" y="7"/>
                </a:cubicBezTo>
                <a:cubicBezTo>
                  <a:pt x="24" y="5"/>
                  <a:pt x="25" y="3"/>
                  <a:pt x="28" y="2"/>
                </a:cubicBezTo>
                <a:cubicBezTo>
                  <a:pt x="32" y="0"/>
                  <a:pt x="35" y="1"/>
                  <a:pt x="38" y="3"/>
                </a:cubicBezTo>
                <a:cubicBezTo>
                  <a:pt x="41" y="5"/>
                  <a:pt x="43" y="7"/>
                  <a:pt x="46" y="8"/>
                </a:cubicBezTo>
                <a:cubicBezTo>
                  <a:pt x="57" y="9"/>
                  <a:pt x="57" y="5"/>
                  <a:pt x="60" y="7"/>
                </a:cubicBezTo>
                <a:close/>
                <a:moveTo>
                  <a:pt x="48" y="89"/>
                </a:moveTo>
                <a:cubicBezTo>
                  <a:pt x="48" y="89"/>
                  <a:pt x="48" y="89"/>
                  <a:pt x="48" y="89"/>
                </a:cubicBezTo>
                <a:cubicBezTo>
                  <a:pt x="48" y="87"/>
                  <a:pt x="48" y="86"/>
                  <a:pt x="47" y="85"/>
                </a:cubicBezTo>
                <a:cubicBezTo>
                  <a:pt x="47" y="85"/>
                  <a:pt x="47" y="85"/>
                  <a:pt x="47" y="85"/>
                </a:cubicBezTo>
                <a:cubicBezTo>
                  <a:pt x="47" y="85"/>
                  <a:pt x="47" y="85"/>
                  <a:pt x="47" y="85"/>
                </a:cubicBezTo>
                <a:cubicBezTo>
                  <a:pt x="47" y="85"/>
                  <a:pt x="47" y="85"/>
                  <a:pt x="47" y="85"/>
                </a:cubicBezTo>
                <a:cubicBezTo>
                  <a:pt x="47" y="85"/>
                  <a:pt x="47" y="85"/>
                  <a:pt x="47" y="85"/>
                </a:cubicBezTo>
                <a:cubicBezTo>
                  <a:pt x="47" y="85"/>
                  <a:pt x="47" y="85"/>
                  <a:pt x="47" y="85"/>
                </a:cubicBezTo>
                <a:cubicBezTo>
                  <a:pt x="47" y="85"/>
                  <a:pt x="47" y="85"/>
                  <a:pt x="47" y="85"/>
                </a:cubicBezTo>
                <a:cubicBezTo>
                  <a:pt x="47" y="85"/>
                  <a:pt x="47" y="85"/>
                  <a:pt x="47" y="85"/>
                </a:cubicBezTo>
                <a:cubicBezTo>
                  <a:pt x="46" y="84"/>
                  <a:pt x="44" y="83"/>
                  <a:pt x="43" y="83"/>
                </a:cubicBezTo>
                <a:cubicBezTo>
                  <a:pt x="39" y="81"/>
                  <a:pt x="36" y="80"/>
                  <a:pt x="34" y="78"/>
                </a:cubicBezTo>
                <a:cubicBezTo>
                  <a:pt x="32" y="76"/>
                  <a:pt x="31" y="74"/>
                  <a:pt x="31" y="70"/>
                </a:cubicBezTo>
                <a:cubicBezTo>
                  <a:pt x="31" y="67"/>
                  <a:pt x="32" y="65"/>
                  <a:pt x="34" y="63"/>
                </a:cubicBezTo>
                <a:cubicBezTo>
                  <a:pt x="36" y="61"/>
                  <a:pt x="39" y="60"/>
                  <a:pt x="42" y="60"/>
                </a:cubicBezTo>
                <a:cubicBezTo>
                  <a:pt x="42" y="54"/>
                  <a:pt x="42" y="54"/>
                  <a:pt x="42" y="54"/>
                </a:cubicBezTo>
                <a:cubicBezTo>
                  <a:pt x="46" y="54"/>
                  <a:pt x="46" y="54"/>
                  <a:pt x="46" y="54"/>
                </a:cubicBezTo>
                <a:cubicBezTo>
                  <a:pt x="46" y="60"/>
                  <a:pt x="46" y="60"/>
                  <a:pt x="46" y="60"/>
                </a:cubicBezTo>
                <a:cubicBezTo>
                  <a:pt x="49" y="60"/>
                  <a:pt x="52" y="61"/>
                  <a:pt x="54" y="64"/>
                </a:cubicBezTo>
                <a:cubicBezTo>
                  <a:pt x="55" y="66"/>
                  <a:pt x="56" y="69"/>
                  <a:pt x="56" y="72"/>
                </a:cubicBezTo>
                <a:cubicBezTo>
                  <a:pt x="56" y="72"/>
                  <a:pt x="56" y="72"/>
                  <a:pt x="56" y="72"/>
                </a:cubicBezTo>
                <a:cubicBezTo>
                  <a:pt x="48" y="72"/>
                  <a:pt x="48" y="72"/>
                  <a:pt x="48" y="72"/>
                </a:cubicBezTo>
                <a:cubicBezTo>
                  <a:pt x="48" y="70"/>
                  <a:pt x="48" y="68"/>
                  <a:pt x="47" y="67"/>
                </a:cubicBezTo>
                <a:cubicBezTo>
                  <a:pt x="46" y="66"/>
                  <a:pt x="45" y="66"/>
                  <a:pt x="44" y="66"/>
                </a:cubicBezTo>
                <a:cubicBezTo>
                  <a:pt x="43" y="66"/>
                  <a:pt x="43" y="66"/>
                  <a:pt x="42" y="66"/>
                </a:cubicBezTo>
                <a:cubicBezTo>
                  <a:pt x="42" y="66"/>
                  <a:pt x="42" y="66"/>
                  <a:pt x="42" y="66"/>
                </a:cubicBezTo>
                <a:cubicBezTo>
                  <a:pt x="42" y="66"/>
                  <a:pt x="42" y="66"/>
                  <a:pt x="42" y="66"/>
                </a:cubicBezTo>
                <a:cubicBezTo>
                  <a:pt x="42" y="66"/>
                  <a:pt x="42" y="66"/>
                  <a:pt x="42" y="66"/>
                </a:cubicBezTo>
                <a:cubicBezTo>
                  <a:pt x="42" y="66"/>
                  <a:pt x="42" y="66"/>
                  <a:pt x="42" y="66"/>
                </a:cubicBezTo>
                <a:cubicBezTo>
                  <a:pt x="42" y="66"/>
                  <a:pt x="42" y="66"/>
                  <a:pt x="42" y="66"/>
                </a:cubicBezTo>
                <a:cubicBezTo>
                  <a:pt x="42" y="66"/>
                  <a:pt x="42" y="66"/>
                  <a:pt x="42" y="66"/>
                </a:cubicBezTo>
                <a:cubicBezTo>
                  <a:pt x="42" y="66"/>
                  <a:pt x="42" y="66"/>
                  <a:pt x="42" y="66"/>
                </a:cubicBezTo>
                <a:cubicBezTo>
                  <a:pt x="41" y="66"/>
                  <a:pt x="41" y="66"/>
                  <a:pt x="41" y="66"/>
                </a:cubicBezTo>
                <a:cubicBezTo>
                  <a:pt x="41" y="66"/>
                  <a:pt x="41" y="66"/>
                  <a:pt x="41" y="66"/>
                </a:cubicBezTo>
                <a:cubicBezTo>
                  <a:pt x="41" y="66"/>
                  <a:pt x="41" y="66"/>
                  <a:pt x="41" y="66"/>
                </a:cubicBezTo>
                <a:cubicBezTo>
                  <a:pt x="41" y="66"/>
                  <a:pt x="41" y="66"/>
                  <a:pt x="41" y="66"/>
                </a:cubicBezTo>
                <a:cubicBezTo>
                  <a:pt x="41" y="66"/>
                  <a:pt x="41" y="66"/>
                  <a:pt x="41" y="66"/>
                </a:cubicBezTo>
                <a:cubicBezTo>
                  <a:pt x="41" y="66"/>
                  <a:pt x="41" y="66"/>
                  <a:pt x="41" y="66"/>
                </a:cubicBezTo>
                <a:cubicBezTo>
                  <a:pt x="41" y="66"/>
                  <a:pt x="41" y="66"/>
                  <a:pt x="41" y="66"/>
                </a:cubicBezTo>
                <a:cubicBezTo>
                  <a:pt x="41" y="67"/>
                  <a:pt x="41" y="67"/>
                  <a:pt x="41" y="67"/>
                </a:cubicBezTo>
                <a:cubicBezTo>
                  <a:pt x="41" y="67"/>
                  <a:pt x="41" y="67"/>
                  <a:pt x="41" y="67"/>
                </a:cubicBezTo>
                <a:cubicBezTo>
                  <a:pt x="41" y="67"/>
                  <a:pt x="41" y="67"/>
                  <a:pt x="41" y="67"/>
                </a:cubicBezTo>
                <a:cubicBezTo>
                  <a:pt x="41" y="67"/>
                  <a:pt x="41" y="67"/>
                  <a:pt x="41" y="67"/>
                </a:cubicBezTo>
                <a:cubicBezTo>
                  <a:pt x="40" y="67"/>
                  <a:pt x="40" y="67"/>
                  <a:pt x="40" y="67"/>
                </a:cubicBezTo>
                <a:cubicBezTo>
                  <a:pt x="40" y="67"/>
                  <a:pt x="40" y="67"/>
                  <a:pt x="40" y="67"/>
                </a:cubicBezTo>
                <a:cubicBezTo>
                  <a:pt x="40" y="67"/>
                  <a:pt x="40" y="67"/>
                  <a:pt x="40" y="67"/>
                </a:cubicBezTo>
                <a:cubicBezTo>
                  <a:pt x="40" y="67"/>
                  <a:pt x="40" y="67"/>
                  <a:pt x="40" y="67"/>
                </a:cubicBezTo>
                <a:cubicBezTo>
                  <a:pt x="40" y="67"/>
                  <a:pt x="40" y="67"/>
                  <a:pt x="40" y="67"/>
                </a:cubicBezTo>
                <a:cubicBezTo>
                  <a:pt x="40" y="67"/>
                  <a:pt x="40" y="67"/>
                  <a:pt x="40" y="67"/>
                </a:cubicBezTo>
                <a:cubicBezTo>
                  <a:pt x="40" y="67"/>
                  <a:pt x="40" y="67"/>
                  <a:pt x="40" y="67"/>
                </a:cubicBezTo>
                <a:cubicBezTo>
                  <a:pt x="40" y="67"/>
                  <a:pt x="40" y="67"/>
                  <a:pt x="40" y="67"/>
                </a:cubicBezTo>
                <a:cubicBezTo>
                  <a:pt x="40" y="67"/>
                  <a:pt x="40" y="67"/>
                  <a:pt x="40" y="67"/>
                </a:cubicBezTo>
                <a:cubicBezTo>
                  <a:pt x="40" y="67"/>
                  <a:pt x="40" y="67"/>
                  <a:pt x="40" y="67"/>
                </a:cubicBezTo>
                <a:cubicBezTo>
                  <a:pt x="40" y="67"/>
                  <a:pt x="40" y="67"/>
                  <a:pt x="40" y="67"/>
                </a:cubicBezTo>
                <a:cubicBezTo>
                  <a:pt x="40" y="68"/>
                  <a:pt x="40" y="68"/>
                  <a:pt x="40" y="68"/>
                </a:cubicBezTo>
                <a:cubicBezTo>
                  <a:pt x="40" y="68"/>
                  <a:pt x="40" y="68"/>
                  <a:pt x="40" y="68"/>
                </a:cubicBezTo>
                <a:cubicBezTo>
                  <a:pt x="40" y="68"/>
                  <a:pt x="40" y="68"/>
                  <a:pt x="40" y="68"/>
                </a:cubicBezTo>
                <a:cubicBezTo>
                  <a:pt x="40" y="68"/>
                  <a:pt x="40" y="68"/>
                  <a:pt x="40" y="68"/>
                </a:cubicBezTo>
                <a:cubicBezTo>
                  <a:pt x="40" y="68"/>
                  <a:pt x="40" y="68"/>
                  <a:pt x="40" y="68"/>
                </a:cubicBezTo>
                <a:cubicBezTo>
                  <a:pt x="40" y="68"/>
                  <a:pt x="40" y="68"/>
                  <a:pt x="40" y="68"/>
                </a:cubicBezTo>
                <a:cubicBezTo>
                  <a:pt x="40" y="68"/>
                  <a:pt x="40" y="68"/>
                  <a:pt x="40" y="68"/>
                </a:cubicBezTo>
                <a:cubicBezTo>
                  <a:pt x="39" y="68"/>
                  <a:pt x="39" y="68"/>
                  <a:pt x="39" y="68"/>
                </a:cubicBezTo>
                <a:cubicBezTo>
                  <a:pt x="39" y="68"/>
                  <a:pt x="39" y="68"/>
                  <a:pt x="39" y="68"/>
                </a:cubicBezTo>
                <a:cubicBezTo>
                  <a:pt x="39" y="68"/>
                  <a:pt x="39" y="68"/>
                  <a:pt x="39" y="68"/>
                </a:cubicBezTo>
                <a:cubicBezTo>
                  <a:pt x="39" y="69"/>
                  <a:pt x="39" y="69"/>
                  <a:pt x="39" y="69"/>
                </a:cubicBezTo>
                <a:cubicBezTo>
                  <a:pt x="39" y="69"/>
                  <a:pt x="39" y="69"/>
                  <a:pt x="39" y="69"/>
                </a:cubicBezTo>
                <a:cubicBezTo>
                  <a:pt x="39" y="69"/>
                  <a:pt x="39" y="69"/>
                  <a:pt x="39" y="69"/>
                </a:cubicBezTo>
                <a:cubicBezTo>
                  <a:pt x="39" y="69"/>
                  <a:pt x="39" y="69"/>
                  <a:pt x="39" y="69"/>
                </a:cubicBezTo>
                <a:cubicBezTo>
                  <a:pt x="39" y="69"/>
                  <a:pt x="39" y="69"/>
                  <a:pt x="39" y="69"/>
                </a:cubicBezTo>
                <a:cubicBezTo>
                  <a:pt x="39" y="70"/>
                  <a:pt x="39" y="70"/>
                  <a:pt x="39" y="70"/>
                </a:cubicBezTo>
                <a:cubicBezTo>
                  <a:pt x="39" y="72"/>
                  <a:pt x="40" y="73"/>
                  <a:pt x="40" y="74"/>
                </a:cubicBezTo>
                <a:cubicBezTo>
                  <a:pt x="41" y="75"/>
                  <a:pt x="43" y="75"/>
                  <a:pt x="45" y="76"/>
                </a:cubicBezTo>
                <a:cubicBezTo>
                  <a:pt x="49" y="78"/>
                  <a:pt x="51" y="80"/>
                  <a:pt x="53" y="81"/>
                </a:cubicBezTo>
                <a:cubicBezTo>
                  <a:pt x="55" y="83"/>
                  <a:pt x="56" y="86"/>
                  <a:pt x="56" y="89"/>
                </a:cubicBezTo>
                <a:cubicBezTo>
                  <a:pt x="56" y="92"/>
                  <a:pt x="55" y="94"/>
                  <a:pt x="53" y="96"/>
                </a:cubicBezTo>
                <a:cubicBezTo>
                  <a:pt x="51" y="98"/>
                  <a:pt x="49" y="99"/>
                  <a:pt x="46" y="99"/>
                </a:cubicBezTo>
                <a:cubicBezTo>
                  <a:pt x="46" y="105"/>
                  <a:pt x="46" y="105"/>
                  <a:pt x="46" y="105"/>
                </a:cubicBezTo>
                <a:cubicBezTo>
                  <a:pt x="41" y="105"/>
                  <a:pt x="41" y="105"/>
                  <a:pt x="41" y="105"/>
                </a:cubicBezTo>
                <a:cubicBezTo>
                  <a:pt x="41" y="99"/>
                  <a:pt x="41" y="99"/>
                  <a:pt x="41" y="99"/>
                </a:cubicBezTo>
                <a:cubicBezTo>
                  <a:pt x="38" y="99"/>
                  <a:pt x="35" y="98"/>
                  <a:pt x="33" y="96"/>
                </a:cubicBezTo>
                <a:cubicBezTo>
                  <a:pt x="31" y="94"/>
                  <a:pt x="30" y="91"/>
                  <a:pt x="30" y="87"/>
                </a:cubicBezTo>
                <a:cubicBezTo>
                  <a:pt x="30" y="87"/>
                  <a:pt x="30" y="87"/>
                  <a:pt x="30" y="87"/>
                </a:cubicBezTo>
                <a:cubicBezTo>
                  <a:pt x="38" y="87"/>
                  <a:pt x="38" y="87"/>
                  <a:pt x="38" y="87"/>
                </a:cubicBezTo>
                <a:cubicBezTo>
                  <a:pt x="38" y="89"/>
                  <a:pt x="38" y="91"/>
                  <a:pt x="39" y="92"/>
                </a:cubicBezTo>
                <a:cubicBezTo>
                  <a:pt x="40" y="93"/>
                  <a:pt x="42" y="93"/>
                  <a:pt x="43" y="93"/>
                </a:cubicBezTo>
                <a:cubicBezTo>
                  <a:pt x="45" y="93"/>
                  <a:pt x="46" y="93"/>
                  <a:pt x="47" y="93"/>
                </a:cubicBezTo>
                <a:cubicBezTo>
                  <a:pt x="47" y="93"/>
                  <a:pt x="47" y="93"/>
                  <a:pt x="47" y="93"/>
                </a:cubicBezTo>
                <a:cubicBezTo>
                  <a:pt x="47" y="92"/>
                  <a:pt x="47" y="92"/>
                  <a:pt x="47" y="92"/>
                </a:cubicBezTo>
                <a:cubicBezTo>
                  <a:pt x="47" y="92"/>
                  <a:pt x="47" y="92"/>
                  <a:pt x="47" y="92"/>
                </a:cubicBezTo>
                <a:cubicBezTo>
                  <a:pt x="47" y="92"/>
                  <a:pt x="47" y="92"/>
                  <a:pt x="47" y="92"/>
                </a:cubicBezTo>
                <a:cubicBezTo>
                  <a:pt x="47" y="92"/>
                  <a:pt x="47" y="92"/>
                  <a:pt x="47" y="92"/>
                </a:cubicBezTo>
                <a:cubicBezTo>
                  <a:pt x="47" y="92"/>
                  <a:pt x="47" y="92"/>
                  <a:pt x="47" y="92"/>
                </a:cubicBezTo>
                <a:cubicBezTo>
                  <a:pt x="48" y="91"/>
                  <a:pt x="48" y="90"/>
                  <a:pt x="48" y="89"/>
                </a:cubicBezTo>
                <a:close/>
              </a:path>
            </a:pathLst>
          </a:custGeom>
          <a:solidFill>
            <a:schemeClr val="bg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239" name="Freeform: Shape 238">
            <a:extLst>
              <a:ext uri="{FF2B5EF4-FFF2-40B4-BE49-F238E27FC236}">
                <a16:creationId xmlns:a16="http://schemas.microsoft.com/office/drawing/2014/main" id="{65C8EBB1-5169-ECCD-A27A-EF16C72E5D11}"/>
              </a:ext>
            </a:extLst>
          </p:cNvPr>
          <p:cNvSpPr/>
          <p:nvPr/>
        </p:nvSpPr>
        <p:spPr>
          <a:xfrm>
            <a:off x="8629649" y="5736410"/>
            <a:ext cx="2668595" cy="622297"/>
          </a:xfrm>
          <a:custGeom>
            <a:avLst/>
            <a:gdLst>
              <a:gd name="connsiteX0" fmla="*/ 1460241 w 2643195"/>
              <a:gd name="connsiteY0" fmla="*/ 0 h 622297"/>
              <a:gd name="connsiteX1" fmla="*/ 2643195 w 2643195"/>
              <a:gd name="connsiteY1" fmla="*/ 0 h 622297"/>
              <a:gd name="connsiteX2" fmla="*/ 726017 w 2643195"/>
              <a:gd name="connsiteY2" fmla="*/ 622297 h 622297"/>
              <a:gd name="connsiteX3" fmla="*/ 0 w 2643195"/>
              <a:gd name="connsiteY3" fmla="*/ 622297 h 622297"/>
              <a:gd name="connsiteX4" fmla="*/ 1460241 w 2643195"/>
              <a:gd name="connsiteY4" fmla="*/ 0 h 622297"/>
              <a:gd name="connsiteX0" fmla="*/ 1508925 w 2643195"/>
              <a:gd name="connsiteY0" fmla="*/ 0 h 622297"/>
              <a:gd name="connsiteX1" fmla="*/ 2643195 w 2643195"/>
              <a:gd name="connsiteY1" fmla="*/ 0 h 622297"/>
              <a:gd name="connsiteX2" fmla="*/ 726017 w 2643195"/>
              <a:gd name="connsiteY2" fmla="*/ 622297 h 622297"/>
              <a:gd name="connsiteX3" fmla="*/ 0 w 2643195"/>
              <a:gd name="connsiteY3" fmla="*/ 622297 h 622297"/>
              <a:gd name="connsiteX4" fmla="*/ 1508925 w 2643195"/>
              <a:gd name="connsiteY4" fmla="*/ 0 h 622297"/>
              <a:gd name="connsiteX0" fmla="*/ 1508925 w 2668595"/>
              <a:gd name="connsiteY0" fmla="*/ 0 h 622297"/>
              <a:gd name="connsiteX1" fmla="*/ 2668595 w 2668595"/>
              <a:gd name="connsiteY1" fmla="*/ 0 h 622297"/>
              <a:gd name="connsiteX2" fmla="*/ 726017 w 2668595"/>
              <a:gd name="connsiteY2" fmla="*/ 622297 h 622297"/>
              <a:gd name="connsiteX3" fmla="*/ 0 w 2668595"/>
              <a:gd name="connsiteY3" fmla="*/ 622297 h 622297"/>
              <a:gd name="connsiteX4" fmla="*/ 1508925 w 2668595"/>
              <a:gd name="connsiteY4" fmla="*/ 0 h 62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595" h="622297">
                <a:moveTo>
                  <a:pt x="1508925" y="0"/>
                </a:moveTo>
                <a:lnTo>
                  <a:pt x="2668595" y="0"/>
                </a:lnTo>
                <a:lnTo>
                  <a:pt x="726017" y="622297"/>
                </a:lnTo>
                <a:lnTo>
                  <a:pt x="0" y="622297"/>
                </a:lnTo>
                <a:lnTo>
                  <a:pt x="1508925" y="0"/>
                </a:lnTo>
                <a:close/>
              </a:path>
            </a:pathLst>
          </a:custGeom>
          <a:gradFill>
            <a:gsLst>
              <a:gs pos="0">
                <a:srgbClr val="71334B"/>
              </a:gs>
              <a:gs pos="98000">
                <a:srgbClr val="96456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6" name="Freeform 291">
            <a:extLst>
              <a:ext uri="{FF2B5EF4-FFF2-40B4-BE49-F238E27FC236}">
                <a16:creationId xmlns:a16="http://schemas.microsoft.com/office/drawing/2014/main" id="{D4055BA0-D1F8-E1F7-0316-F4DD90B72990}"/>
              </a:ext>
            </a:extLst>
          </p:cNvPr>
          <p:cNvSpPr>
            <a:spLocks noEditPoints="1"/>
          </p:cNvSpPr>
          <p:nvPr/>
        </p:nvSpPr>
        <p:spPr bwMode="auto">
          <a:xfrm>
            <a:off x="8125396" y="6477029"/>
            <a:ext cx="282969" cy="241250"/>
          </a:xfrm>
          <a:custGeom>
            <a:avLst/>
            <a:gdLst>
              <a:gd name="T0" fmla="*/ 73 w 121"/>
              <a:gd name="T1" fmla="*/ 8 h 103"/>
              <a:gd name="T2" fmla="*/ 81 w 121"/>
              <a:gd name="T3" fmla="*/ 17 h 103"/>
              <a:gd name="T4" fmla="*/ 73 w 121"/>
              <a:gd name="T5" fmla="*/ 0 h 103"/>
              <a:gd name="T6" fmla="*/ 40 w 121"/>
              <a:gd name="T7" fmla="*/ 7 h 103"/>
              <a:gd name="T8" fmla="*/ 48 w 121"/>
              <a:gd name="T9" fmla="*/ 17 h 103"/>
              <a:gd name="T10" fmla="*/ 0 w 121"/>
              <a:gd name="T11" fmla="*/ 44 h 103"/>
              <a:gd name="T12" fmla="*/ 0 w 121"/>
              <a:gd name="T13" fmla="*/ 91 h 103"/>
              <a:gd name="T14" fmla="*/ 109 w 121"/>
              <a:gd name="T15" fmla="*/ 103 h 103"/>
              <a:gd name="T16" fmla="*/ 121 w 121"/>
              <a:gd name="T17" fmla="*/ 44 h 103"/>
              <a:gd name="T18" fmla="*/ 109 w 121"/>
              <a:gd name="T19" fmla="*/ 19 h 103"/>
              <a:gd name="T20" fmla="*/ 81 w 121"/>
              <a:gd name="T21" fmla="*/ 19 h 103"/>
              <a:gd name="T22" fmla="*/ 48 w 121"/>
              <a:gd name="T23" fmla="*/ 19 h 103"/>
              <a:gd name="T24" fmla="*/ 12 w 121"/>
              <a:gd name="T25" fmla="*/ 19 h 103"/>
              <a:gd name="T26" fmla="*/ 0 w 121"/>
              <a:gd name="T27" fmla="*/ 44 h 103"/>
              <a:gd name="T28" fmla="*/ 95 w 121"/>
              <a:gd name="T29" fmla="*/ 48 h 103"/>
              <a:gd name="T30" fmla="*/ 94 w 121"/>
              <a:gd name="T31" fmla="*/ 42 h 103"/>
              <a:gd name="T32" fmla="*/ 91 w 121"/>
              <a:gd name="T33" fmla="*/ 35 h 103"/>
              <a:gd name="T34" fmla="*/ 60 w 121"/>
              <a:gd name="T35" fmla="*/ 39 h 103"/>
              <a:gd name="T36" fmla="*/ 24 w 121"/>
              <a:gd name="T37" fmla="*/ 38 h 103"/>
              <a:gd name="T38" fmla="*/ 24 w 121"/>
              <a:gd name="T39" fmla="*/ 59 h 103"/>
              <a:gd name="T40" fmla="*/ 24 w 121"/>
              <a:gd name="T41" fmla="*/ 76 h 103"/>
              <a:gd name="T42" fmla="*/ 28 w 121"/>
              <a:gd name="T43" fmla="*/ 84 h 103"/>
              <a:gd name="T44" fmla="*/ 33 w 121"/>
              <a:gd name="T45" fmla="*/ 86 h 103"/>
              <a:gd name="T46" fmla="*/ 97 w 121"/>
              <a:gd name="T47" fmla="*/ 83 h 103"/>
              <a:gd name="T48" fmla="*/ 28 w 121"/>
              <a:gd name="T49" fmla="*/ 47 h 103"/>
              <a:gd name="T50" fmla="*/ 28 w 121"/>
              <a:gd name="T51" fmla="*/ 75 h 103"/>
              <a:gd name="T52" fmla="*/ 27 w 121"/>
              <a:gd name="T53" fmla="*/ 45 h 103"/>
              <a:gd name="T54" fmla="*/ 88 w 121"/>
              <a:gd name="T55" fmla="*/ 37 h 103"/>
              <a:gd name="T56" fmla="*/ 82 w 121"/>
              <a:gd name="T57" fmla="*/ 38 h 103"/>
              <a:gd name="T58" fmla="*/ 40 w 121"/>
              <a:gd name="T59" fmla="*/ 50 h 103"/>
              <a:gd name="T60" fmla="*/ 28 w 121"/>
              <a:gd name="T61" fmla="*/ 47 h 103"/>
              <a:gd name="T62" fmla="*/ 65 w 121"/>
              <a:gd name="T63" fmla="*/ 76 h 103"/>
              <a:gd name="T64" fmla="*/ 65 w 121"/>
              <a:gd name="T65" fmla="*/ 76 h 103"/>
              <a:gd name="T66" fmla="*/ 92 w 121"/>
              <a:gd name="T67" fmla="*/ 46 h 103"/>
              <a:gd name="T68" fmla="*/ 33 w 121"/>
              <a:gd name="T69" fmla="*/ 83 h 103"/>
              <a:gd name="T70" fmla="*/ 31 w 121"/>
              <a:gd name="T71" fmla="*/ 52 h 103"/>
              <a:gd name="T72" fmla="*/ 61 w 121"/>
              <a:gd name="T73" fmla="*/ 47 h 103"/>
              <a:gd name="T74" fmla="*/ 92 w 121"/>
              <a:gd name="T75" fmla="*/ 44 h 103"/>
              <a:gd name="T76" fmla="*/ 67 w 121"/>
              <a:gd name="T77" fmla="*/ 69 h 103"/>
              <a:gd name="T78" fmla="*/ 67 w 121"/>
              <a:gd name="T79" fmla="*/ 67 h 103"/>
              <a:gd name="T80" fmla="*/ 62 w 121"/>
              <a:gd name="T81" fmla="*/ 64 h 103"/>
              <a:gd name="T82" fmla="*/ 62 w 121"/>
              <a:gd name="T83" fmla="*/ 59 h 103"/>
              <a:gd name="T84" fmla="*/ 65 w 121"/>
              <a:gd name="T85" fmla="*/ 56 h 103"/>
              <a:gd name="T86" fmla="*/ 66 w 121"/>
              <a:gd name="T87" fmla="*/ 58 h 103"/>
              <a:gd name="T88" fmla="*/ 70 w 121"/>
              <a:gd name="T89" fmla="*/ 63 h 103"/>
              <a:gd name="T90" fmla="*/ 67 w 121"/>
              <a:gd name="T91" fmla="*/ 61 h 103"/>
              <a:gd name="T92" fmla="*/ 64 w 121"/>
              <a:gd name="T93" fmla="*/ 61 h 103"/>
              <a:gd name="T94" fmla="*/ 64 w 121"/>
              <a:gd name="T95" fmla="*/ 63 h 103"/>
              <a:gd name="T96" fmla="*/ 69 w 121"/>
              <a:gd name="T97" fmla="*/ 66 h 103"/>
              <a:gd name="T98" fmla="*/ 69 w 121"/>
              <a:gd name="T99" fmla="*/ 71 h 103"/>
              <a:gd name="T100" fmla="*/ 66 w 121"/>
              <a:gd name="T101" fmla="*/ 74 h 103"/>
              <a:gd name="T102" fmla="*/ 65 w 121"/>
              <a:gd name="T103" fmla="*/ 72 h 103"/>
              <a:gd name="T104" fmla="*/ 61 w 121"/>
              <a:gd name="T105" fmla="*/ 67 h 103"/>
              <a:gd name="T106" fmla="*/ 64 w 121"/>
              <a:gd name="T107" fmla="*/ 69 h 103"/>
              <a:gd name="T108" fmla="*/ 67 w 121"/>
              <a:gd name="T109" fmla="*/ 7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1" h="103">
                <a:moveTo>
                  <a:pt x="48" y="8"/>
                </a:moveTo>
                <a:cubicBezTo>
                  <a:pt x="73" y="8"/>
                  <a:pt x="73" y="8"/>
                  <a:pt x="73" y="8"/>
                </a:cubicBezTo>
                <a:cubicBezTo>
                  <a:pt x="73" y="17"/>
                  <a:pt x="73" y="17"/>
                  <a:pt x="73" y="17"/>
                </a:cubicBezTo>
                <a:cubicBezTo>
                  <a:pt x="81" y="17"/>
                  <a:pt x="81" y="17"/>
                  <a:pt x="81" y="17"/>
                </a:cubicBezTo>
                <a:cubicBezTo>
                  <a:pt x="81" y="7"/>
                  <a:pt x="81" y="7"/>
                  <a:pt x="81" y="7"/>
                </a:cubicBezTo>
                <a:cubicBezTo>
                  <a:pt x="81" y="3"/>
                  <a:pt x="77" y="0"/>
                  <a:pt x="73" y="0"/>
                </a:cubicBezTo>
                <a:cubicBezTo>
                  <a:pt x="48" y="0"/>
                  <a:pt x="48" y="0"/>
                  <a:pt x="48" y="0"/>
                </a:cubicBezTo>
                <a:cubicBezTo>
                  <a:pt x="43" y="0"/>
                  <a:pt x="40" y="3"/>
                  <a:pt x="40" y="7"/>
                </a:cubicBezTo>
                <a:cubicBezTo>
                  <a:pt x="40" y="17"/>
                  <a:pt x="40" y="17"/>
                  <a:pt x="40" y="17"/>
                </a:cubicBezTo>
                <a:cubicBezTo>
                  <a:pt x="48" y="17"/>
                  <a:pt x="48" y="17"/>
                  <a:pt x="48" y="17"/>
                </a:cubicBezTo>
                <a:lnTo>
                  <a:pt x="48" y="8"/>
                </a:lnTo>
                <a:close/>
                <a:moveTo>
                  <a:pt x="0" y="44"/>
                </a:moveTo>
                <a:cubicBezTo>
                  <a:pt x="0" y="44"/>
                  <a:pt x="0" y="44"/>
                  <a:pt x="0" y="44"/>
                </a:cubicBezTo>
                <a:cubicBezTo>
                  <a:pt x="0" y="91"/>
                  <a:pt x="0" y="91"/>
                  <a:pt x="0" y="91"/>
                </a:cubicBezTo>
                <a:cubicBezTo>
                  <a:pt x="0" y="97"/>
                  <a:pt x="5" y="103"/>
                  <a:pt x="12" y="103"/>
                </a:cubicBezTo>
                <a:cubicBezTo>
                  <a:pt x="109" y="103"/>
                  <a:pt x="109" y="103"/>
                  <a:pt x="109" y="103"/>
                </a:cubicBezTo>
                <a:cubicBezTo>
                  <a:pt x="116" y="103"/>
                  <a:pt x="121" y="97"/>
                  <a:pt x="121" y="91"/>
                </a:cubicBezTo>
                <a:cubicBezTo>
                  <a:pt x="121" y="44"/>
                  <a:pt x="121" y="44"/>
                  <a:pt x="121" y="44"/>
                </a:cubicBezTo>
                <a:cubicBezTo>
                  <a:pt x="121" y="31"/>
                  <a:pt x="121" y="31"/>
                  <a:pt x="121" y="31"/>
                </a:cubicBezTo>
                <a:cubicBezTo>
                  <a:pt x="121" y="25"/>
                  <a:pt x="116" y="19"/>
                  <a:pt x="109" y="19"/>
                </a:cubicBezTo>
                <a:cubicBezTo>
                  <a:pt x="99" y="19"/>
                  <a:pt x="99" y="19"/>
                  <a:pt x="99" y="19"/>
                </a:cubicBezTo>
                <a:cubicBezTo>
                  <a:pt x="81" y="19"/>
                  <a:pt x="81" y="19"/>
                  <a:pt x="81" y="19"/>
                </a:cubicBezTo>
                <a:cubicBezTo>
                  <a:pt x="73" y="19"/>
                  <a:pt x="73" y="19"/>
                  <a:pt x="73" y="19"/>
                </a:cubicBezTo>
                <a:cubicBezTo>
                  <a:pt x="48" y="19"/>
                  <a:pt x="48" y="19"/>
                  <a:pt x="48" y="19"/>
                </a:cubicBezTo>
                <a:cubicBezTo>
                  <a:pt x="40" y="19"/>
                  <a:pt x="40" y="19"/>
                  <a:pt x="40" y="19"/>
                </a:cubicBezTo>
                <a:cubicBezTo>
                  <a:pt x="12" y="19"/>
                  <a:pt x="12" y="19"/>
                  <a:pt x="12" y="19"/>
                </a:cubicBezTo>
                <a:cubicBezTo>
                  <a:pt x="5" y="19"/>
                  <a:pt x="0" y="25"/>
                  <a:pt x="0" y="31"/>
                </a:cubicBezTo>
                <a:lnTo>
                  <a:pt x="0" y="44"/>
                </a:lnTo>
                <a:close/>
                <a:moveTo>
                  <a:pt x="95" y="48"/>
                </a:moveTo>
                <a:cubicBezTo>
                  <a:pt x="95" y="48"/>
                  <a:pt x="95" y="48"/>
                  <a:pt x="95" y="48"/>
                </a:cubicBezTo>
                <a:cubicBezTo>
                  <a:pt x="95" y="42"/>
                  <a:pt x="95" y="42"/>
                  <a:pt x="95" y="42"/>
                </a:cubicBezTo>
                <a:cubicBezTo>
                  <a:pt x="94" y="42"/>
                  <a:pt x="94" y="42"/>
                  <a:pt x="94" y="42"/>
                </a:cubicBezTo>
                <a:cubicBezTo>
                  <a:pt x="93" y="41"/>
                  <a:pt x="92" y="40"/>
                  <a:pt x="91" y="40"/>
                </a:cubicBezTo>
                <a:cubicBezTo>
                  <a:pt x="91" y="35"/>
                  <a:pt x="91" y="35"/>
                  <a:pt x="91" y="35"/>
                </a:cubicBezTo>
                <a:cubicBezTo>
                  <a:pt x="90" y="34"/>
                  <a:pt x="90" y="34"/>
                  <a:pt x="90" y="34"/>
                </a:cubicBezTo>
                <a:cubicBezTo>
                  <a:pt x="80" y="31"/>
                  <a:pt x="69" y="35"/>
                  <a:pt x="60" y="39"/>
                </a:cubicBezTo>
                <a:cubicBezTo>
                  <a:pt x="48" y="44"/>
                  <a:pt x="38" y="49"/>
                  <a:pt x="26" y="40"/>
                </a:cubicBezTo>
                <a:cubicBezTo>
                  <a:pt x="24" y="38"/>
                  <a:pt x="24" y="38"/>
                  <a:pt x="24" y="38"/>
                </a:cubicBezTo>
                <a:cubicBezTo>
                  <a:pt x="24" y="53"/>
                  <a:pt x="24" y="53"/>
                  <a:pt x="24" y="53"/>
                </a:cubicBezTo>
                <a:cubicBezTo>
                  <a:pt x="24" y="59"/>
                  <a:pt x="24" y="59"/>
                  <a:pt x="24" y="59"/>
                </a:cubicBezTo>
                <a:cubicBezTo>
                  <a:pt x="24" y="76"/>
                  <a:pt x="24" y="76"/>
                  <a:pt x="24" y="76"/>
                </a:cubicBezTo>
                <a:cubicBezTo>
                  <a:pt x="24" y="76"/>
                  <a:pt x="24" y="76"/>
                  <a:pt x="24" y="76"/>
                </a:cubicBezTo>
                <a:cubicBezTo>
                  <a:pt x="26" y="78"/>
                  <a:pt x="27" y="78"/>
                  <a:pt x="28" y="79"/>
                </a:cubicBezTo>
                <a:cubicBezTo>
                  <a:pt x="28" y="84"/>
                  <a:pt x="28" y="84"/>
                  <a:pt x="28" y="84"/>
                </a:cubicBezTo>
                <a:cubicBezTo>
                  <a:pt x="29" y="85"/>
                  <a:pt x="29" y="85"/>
                  <a:pt x="29" y="85"/>
                </a:cubicBezTo>
                <a:cubicBezTo>
                  <a:pt x="30" y="85"/>
                  <a:pt x="32" y="86"/>
                  <a:pt x="33" y="86"/>
                </a:cubicBezTo>
                <a:cubicBezTo>
                  <a:pt x="33" y="88"/>
                  <a:pt x="33" y="88"/>
                  <a:pt x="33" y="88"/>
                </a:cubicBezTo>
                <a:cubicBezTo>
                  <a:pt x="55" y="95"/>
                  <a:pt x="76" y="65"/>
                  <a:pt x="97" y="83"/>
                </a:cubicBezTo>
                <a:lnTo>
                  <a:pt x="95" y="48"/>
                </a:lnTo>
                <a:close/>
                <a:moveTo>
                  <a:pt x="28" y="47"/>
                </a:moveTo>
                <a:cubicBezTo>
                  <a:pt x="28" y="47"/>
                  <a:pt x="28" y="47"/>
                  <a:pt x="28" y="47"/>
                </a:cubicBezTo>
                <a:cubicBezTo>
                  <a:pt x="28" y="75"/>
                  <a:pt x="28" y="75"/>
                  <a:pt x="28" y="75"/>
                </a:cubicBezTo>
                <a:cubicBezTo>
                  <a:pt x="28" y="75"/>
                  <a:pt x="27" y="75"/>
                  <a:pt x="27" y="74"/>
                </a:cubicBezTo>
                <a:cubicBezTo>
                  <a:pt x="27" y="45"/>
                  <a:pt x="27" y="45"/>
                  <a:pt x="27" y="45"/>
                </a:cubicBezTo>
                <a:cubicBezTo>
                  <a:pt x="39" y="52"/>
                  <a:pt x="50" y="47"/>
                  <a:pt x="61" y="42"/>
                </a:cubicBezTo>
                <a:cubicBezTo>
                  <a:pt x="70" y="38"/>
                  <a:pt x="79" y="35"/>
                  <a:pt x="88" y="37"/>
                </a:cubicBezTo>
                <a:cubicBezTo>
                  <a:pt x="88" y="39"/>
                  <a:pt x="88" y="39"/>
                  <a:pt x="88" y="39"/>
                </a:cubicBezTo>
                <a:cubicBezTo>
                  <a:pt x="85" y="38"/>
                  <a:pt x="84" y="38"/>
                  <a:pt x="82" y="38"/>
                </a:cubicBezTo>
                <a:cubicBezTo>
                  <a:pt x="74" y="38"/>
                  <a:pt x="67" y="41"/>
                  <a:pt x="60" y="44"/>
                </a:cubicBezTo>
                <a:cubicBezTo>
                  <a:pt x="53" y="47"/>
                  <a:pt x="46" y="50"/>
                  <a:pt x="40" y="50"/>
                </a:cubicBezTo>
                <a:cubicBezTo>
                  <a:pt x="36" y="50"/>
                  <a:pt x="34" y="50"/>
                  <a:pt x="31" y="48"/>
                </a:cubicBezTo>
                <a:lnTo>
                  <a:pt x="28" y="47"/>
                </a:lnTo>
                <a:close/>
                <a:moveTo>
                  <a:pt x="65" y="76"/>
                </a:moveTo>
                <a:cubicBezTo>
                  <a:pt x="65" y="76"/>
                  <a:pt x="65" y="76"/>
                  <a:pt x="65" y="76"/>
                </a:cubicBezTo>
                <a:cubicBezTo>
                  <a:pt x="51" y="82"/>
                  <a:pt x="51" y="59"/>
                  <a:pt x="65" y="53"/>
                </a:cubicBezTo>
                <a:cubicBezTo>
                  <a:pt x="77" y="48"/>
                  <a:pt x="81" y="69"/>
                  <a:pt x="65" y="76"/>
                </a:cubicBezTo>
                <a:close/>
                <a:moveTo>
                  <a:pt x="92" y="46"/>
                </a:moveTo>
                <a:cubicBezTo>
                  <a:pt x="92" y="46"/>
                  <a:pt x="92" y="46"/>
                  <a:pt x="92" y="46"/>
                </a:cubicBezTo>
                <a:cubicBezTo>
                  <a:pt x="72" y="36"/>
                  <a:pt x="53" y="61"/>
                  <a:pt x="33" y="55"/>
                </a:cubicBezTo>
                <a:cubicBezTo>
                  <a:pt x="33" y="64"/>
                  <a:pt x="33" y="73"/>
                  <a:pt x="33" y="83"/>
                </a:cubicBezTo>
                <a:cubicBezTo>
                  <a:pt x="33" y="83"/>
                  <a:pt x="32" y="82"/>
                  <a:pt x="31" y="82"/>
                </a:cubicBezTo>
                <a:cubicBezTo>
                  <a:pt x="31" y="52"/>
                  <a:pt x="31" y="52"/>
                  <a:pt x="31" y="52"/>
                </a:cubicBezTo>
                <a:cubicBezTo>
                  <a:pt x="34" y="53"/>
                  <a:pt x="37" y="53"/>
                  <a:pt x="40" y="53"/>
                </a:cubicBezTo>
                <a:cubicBezTo>
                  <a:pt x="47" y="53"/>
                  <a:pt x="54" y="50"/>
                  <a:pt x="61" y="47"/>
                </a:cubicBezTo>
                <a:cubicBezTo>
                  <a:pt x="68" y="44"/>
                  <a:pt x="75" y="41"/>
                  <a:pt x="82" y="41"/>
                </a:cubicBezTo>
                <a:cubicBezTo>
                  <a:pt x="85" y="41"/>
                  <a:pt x="89" y="42"/>
                  <a:pt x="92" y="44"/>
                </a:cubicBezTo>
                <a:lnTo>
                  <a:pt x="92" y="46"/>
                </a:lnTo>
                <a:close/>
                <a:moveTo>
                  <a:pt x="67" y="69"/>
                </a:moveTo>
                <a:cubicBezTo>
                  <a:pt x="67" y="69"/>
                  <a:pt x="67" y="69"/>
                  <a:pt x="67" y="69"/>
                </a:cubicBezTo>
                <a:cubicBezTo>
                  <a:pt x="67" y="68"/>
                  <a:pt x="67" y="68"/>
                  <a:pt x="67" y="67"/>
                </a:cubicBezTo>
                <a:cubicBezTo>
                  <a:pt x="67" y="67"/>
                  <a:pt x="66" y="67"/>
                  <a:pt x="65" y="66"/>
                </a:cubicBezTo>
                <a:cubicBezTo>
                  <a:pt x="64" y="66"/>
                  <a:pt x="63" y="65"/>
                  <a:pt x="62" y="64"/>
                </a:cubicBezTo>
                <a:cubicBezTo>
                  <a:pt x="62" y="64"/>
                  <a:pt x="61" y="63"/>
                  <a:pt x="61" y="62"/>
                </a:cubicBezTo>
                <a:cubicBezTo>
                  <a:pt x="61" y="61"/>
                  <a:pt x="62" y="60"/>
                  <a:pt x="62" y="59"/>
                </a:cubicBezTo>
                <a:cubicBezTo>
                  <a:pt x="63" y="59"/>
                  <a:pt x="64" y="58"/>
                  <a:pt x="65" y="58"/>
                </a:cubicBezTo>
                <a:cubicBezTo>
                  <a:pt x="65" y="56"/>
                  <a:pt x="65" y="56"/>
                  <a:pt x="65" y="56"/>
                </a:cubicBezTo>
                <a:cubicBezTo>
                  <a:pt x="66" y="56"/>
                  <a:pt x="66" y="56"/>
                  <a:pt x="66" y="56"/>
                </a:cubicBezTo>
                <a:cubicBezTo>
                  <a:pt x="66" y="58"/>
                  <a:pt x="66" y="58"/>
                  <a:pt x="66" y="58"/>
                </a:cubicBezTo>
                <a:cubicBezTo>
                  <a:pt x="67" y="59"/>
                  <a:pt x="68" y="59"/>
                  <a:pt x="69" y="60"/>
                </a:cubicBezTo>
                <a:cubicBezTo>
                  <a:pt x="69" y="61"/>
                  <a:pt x="70" y="62"/>
                  <a:pt x="70" y="63"/>
                </a:cubicBezTo>
                <a:cubicBezTo>
                  <a:pt x="67" y="63"/>
                  <a:pt x="67" y="63"/>
                  <a:pt x="67" y="63"/>
                </a:cubicBezTo>
                <a:cubicBezTo>
                  <a:pt x="67" y="62"/>
                  <a:pt x="67" y="62"/>
                  <a:pt x="67" y="61"/>
                </a:cubicBezTo>
                <a:cubicBezTo>
                  <a:pt x="67" y="61"/>
                  <a:pt x="66" y="61"/>
                  <a:pt x="65" y="60"/>
                </a:cubicBezTo>
                <a:cubicBezTo>
                  <a:pt x="65" y="60"/>
                  <a:pt x="64" y="61"/>
                  <a:pt x="64" y="61"/>
                </a:cubicBezTo>
                <a:cubicBezTo>
                  <a:pt x="64" y="61"/>
                  <a:pt x="64" y="62"/>
                  <a:pt x="64" y="62"/>
                </a:cubicBezTo>
                <a:cubicBezTo>
                  <a:pt x="64" y="62"/>
                  <a:pt x="64" y="63"/>
                  <a:pt x="64" y="63"/>
                </a:cubicBezTo>
                <a:cubicBezTo>
                  <a:pt x="65" y="63"/>
                  <a:pt x="65" y="64"/>
                  <a:pt x="66" y="64"/>
                </a:cubicBezTo>
                <a:cubicBezTo>
                  <a:pt x="67" y="65"/>
                  <a:pt x="68" y="66"/>
                  <a:pt x="69" y="66"/>
                </a:cubicBezTo>
                <a:cubicBezTo>
                  <a:pt x="69" y="67"/>
                  <a:pt x="70" y="68"/>
                  <a:pt x="70" y="69"/>
                </a:cubicBezTo>
                <a:cubicBezTo>
                  <a:pt x="70" y="70"/>
                  <a:pt x="69" y="71"/>
                  <a:pt x="69" y="71"/>
                </a:cubicBezTo>
                <a:cubicBezTo>
                  <a:pt x="68" y="72"/>
                  <a:pt x="67" y="72"/>
                  <a:pt x="66" y="72"/>
                </a:cubicBezTo>
                <a:cubicBezTo>
                  <a:pt x="66" y="74"/>
                  <a:pt x="66" y="74"/>
                  <a:pt x="66" y="74"/>
                </a:cubicBezTo>
                <a:cubicBezTo>
                  <a:pt x="65" y="74"/>
                  <a:pt x="65" y="74"/>
                  <a:pt x="65" y="74"/>
                </a:cubicBezTo>
                <a:cubicBezTo>
                  <a:pt x="65" y="72"/>
                  <a:pt x="65" y="72"/>
                  <a:pt x="65" y="72"/>
                </a:cubicBezTo>
                <a:cubicBezTo>
                  <a:pt x="64" y="72"/>
                  <a:pt x="63" y="71"/>
                  <a:pt x="62" y="70"/>
                </a:cubicBezTo>
                <a:cubicBezTo>
                  <a:pt x="61" y="70"/>
                  <a:pt x="61" y="69"/>
                  <a:pt x="61" y="67"/>
                </a:cubicBezTo>
                <a:cubicBezTo>
                  <a:pt x="63" y="67"/>
                  <a:pt x="63" y="67"/>
                  <a:pt x="63" y="67"/>
                </a:cubicBezTo>
                <a:cubicBezTo>
                  <a:pt x="63" y="68"/>
                  <a:pt x="64" y="69"/>
                  <a:pt x="64" y="69"/>
                </a:cubicBezTo>
                <a:cubicBezTo>
                  <a:pt x="64" y="70"/>
                  <a:pt x="65" y="70"/>
                  <a:pt x="65" y="70"/>
                </a:cubicBezTo>
                <a:cubicBezTo>
                  <a:pt x="66" y="70"/>
                  <a:pt x="67" y="70"/>
                  <a:pt x="67" y="70"/>
                </a:cubicBezTo>
                <a:cubicBezTo>
                  <a:pt x="67" y="69"/>
                  <a:pt x="67" y="69"/>
                  <a:pt x="67" y="69"/>
                </a:cubicBezTo>
                <a:close/>
              </a:path>
            </a:pathLst>
          </a:custGeom>
          <a:solidFill>
            <a:schemeClr val="bg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21" name="Rectangle 20">
            <a:extLst>
              <a:ext uri="{FF2B5EF4-FFF2-40B4-BE49-F238E27FC236}">
                <a16:creationId xmlns:a16="http://schemas.microsoft.com/office/drawing/2014/main" id="{89D1B52A-E662-5222-FED8-73DF157222D8}"/>
              </a:ext>
            </a:extLst>
          </p:cNvPr>
          <p:cNvSpPr/>
          <p:nvPr/>
        </p:nvSpPr>
        <p:spPr>
          <a:xfrm>
            <a:off x="8628726" y="6351670"/>
            <a:ext cx="732157" cy="506329"/>
          </a:xfrm>
          <a:prstGeom prst="rect">
            <a:avLst/>
          </a:prstGeom>
          <a:solidFill>
            <a:srgbClr val="9645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grpSp>
        <p:nvGrpSpPr>
          <p:cNvPr id="80" name="Group 79"/>
          <p:cNvGrpSpPr/>
          <p:nvPr/>
        </p:nvGrpSpPr>
        <p:grpSpPr>
          <a:xfrm>
            <a:off x="8797229" y="6458059"/>
            <a:ext cx="403617" cy="279429"/>
            <a:chOff x="1946418" y="4965884"/>
            <a:chExt cx="361822" cy="265545"/>
          </a:xfrm>
        </p:grpSpPr>
        <p:sp>
          <p:nvSpPr>
            <p:cNvPr id="133" name="Freeform 303">
              <a:extLst>
                <a:ext uri="{FF2B5EF4-FFF2-40B4-BE49-F238E27FC236}">
                  <a16:creationId xmlns:a16="http://schemas.microsoft.com/office/drawing/2014/main" id="{7585DA77-0C47-8D8B-1ADC-FD47955F748D}"/>
                </a:ext>
              </a:extLst>
            </p:cNvPr>
            <p:cNvSpPr>
              <a:spLocks noEditPoints="1"/>
            </p:cNvSpPr>
            <p:nvPr/>
          </p:nvSpPr>
          <p:spPr bwMode="auto">
            <a:xfrm>
              <a:off x="1946418" y="4965884"/>
              <a:ext cx="243508" cy="211347"/>
            </a:xfrm>
            <a:custGeom>
              <a:avLst/>
              <a:gdLst>
                <a:gd name="T0" fmla="*/ 18 w 134"/>
                <a:gd name="T1" fmla="*/ 43 h 116"/>
                <a:gd name="T2" fmla="*/ 15 w 134"/>
                <a:gd name="T3" fmla="*/ 93 h 116"/>
                <a:gd name="T4" fmla="*/ 29 w 134"/>
                <a:gd name="T5" fmla="*/ 41 h 116"/>
                <a:gd name="T6" fmla="*/ 106 w 134"/>
                <a:gd name="T7" fmla="*/ 19 h 116"/>
                <a:gd name="T8" fmla="*/ 125 w 134"/>
                <a:gd name="T9" fmla="*/ 28 h 116"/>
                <a:gd name="T10" fmla="*/ 76 w 134"/>
                <a:gd name="T11" fmla="*/ 40 h 116"/>
                <a:gd name="T12" fmla="*/ 9 w 134"/>
                <a:gd name="T13" fmla="*/ 29 h 116"/>
                <a:gd name="T14" fmla="*/ 6 w 134"/>
                <a:gd name="T15" fmla="*/ 79 h 116"/>
                <a:gd name="T16" fmla="*/ 69 w 134"/>
                <a:gd name="T17" fmla="*/ 21 h 116"/>
                <a:gd name="T18" fmla="*/ 117 w 134"/>
                <a:gd name="T19" fmla="*/ 15 h 116"/>
                <a:gd name="T20" fmla="*/ 66 w 134"/>
                <a:gd name="T21" fmla="*/ 24 h 116"/>
                <a:gd name="T22" fmla="*/ 13 w 134"/>
                <a:gd name="T23" fmla="*/ 31 h 116"/>
                <a:gd name="T24" fmla="*/ 80 w 134"/>
                <a:gd name="T25" fmla="*/ 69 h 116"/>
                <a:gd name="T26" fmla="*/ 76 w 134"/>
                <a:gd name="T27" fmla="*/ 64 h 116"/>
                <a:gd name="T28" fmla="*/ 69 w 134"/>
                <a:gd name="T29" fmla="*/ 56 h 116"/>
                <a:gd name="T30" fmla="*/ 75 w 134"/>
                <a:gd name="T31" fmla="*/ 50 h 116"/>
                <a:gd name="T32" fmla="*/ 78 w 134"/>
                <a:gd name="T33" fmla="*/ 47 h 116"/>
                <a:gd name="T34" fmla="*/ 83 w 134"/>
                <a:gd name="T35" fmla="*/ 53 h 116"/>
                <a:gd name="T36" fmla="*/ 84 w 134"/>
                <a:gd name="T37" fmla="*/ 59 h 116"/>
                <a:gd name="T38" fmla="*/ 79 w 134"/>
                <a:gd name="T39" fmla="*/ 55 h 116"/>
                <a:gd name="T40" fmla="*/ 74 w 134"/>
                <a:gd name="T41" fmla="*/ 54 h 116"/>
                <a:gd name="T42" fmla="*/ 74 w 134"/>
                <a:gd name="T43" fmla="*/ 59 h 116"/>
                <a:gd name="T44" fmla="*/ 83 w 134"/>
                <a:gd name="T45" fmla="*/ 64 h 116"/>
                <a:gd name="T46" fmla="*/ 83 w 134"/>
                <a:gd name="T47" fmla="*/ 73 h 116"/>
                <a:gd name="T48" fmla="*/ 78 w 134"/>
                <a:gd name="T49" fmla="*/ 78 h 116"/>
                <a:gd name="T50" fmla="*/ 75 w 134"/>
                <a:gd name="T51" fmla="*/ 75 h 116"/>
                <a:gd name="T52" fmla="*/ 68 w 134"/>
                <a:gd name="T53" fmla="*/ 66 h 116"/>
                <a:gd name="T54" fmla="*/ 73 w 134"/>
                <a:gd name="T55" fmla="*/ 67 h 116"/>
                <a:gd name="T56" fmla="*/ 76 w 134"/>
                <a:gd name="T57" fmla="*/ 71 h 116"/>
                <a:gd name="T58" fmla="*/ 80 w 134"/>
                <a:gd name="T59" fmla="*/ 69 h 116"/>
                <a:gd name="T60" fmla="*/ 131 w 134"/>
                <a:gd name="T61" fmla="*/ 21 h 116"/>
                <a:gd name="T62" fmla="*/ 123 w 134"/>
                <a:gd name="T63" fmla="*/ 17 h 116"/>
                <a:gd name="T64" fmla="*/ 121 w 134"/>
                <a:gd name="T65" fmla="*/ 6 h 116"/>
                <a:gd name="T66" fmla="*/ 5 w 134"/>
                <a:gd name="T67" fmla="*/ 17 h 116"/>
                <a:gd name="T68" fmla="*/ 0 w 134"/>
                <a:gd name="T69" fmla="*/ 41 h 116"/>
                <a:gd name="T70" fmla="*/ 0 w 134"/>
                <a:gd name="T71" fmla="*/ 82 h 116"/>
                <a:gd name="T72" fmla="*/ 9 w 134"/>
                <a:gd name="T73" fmla="*/ 88 h 116"/>
                <a:gd name="T74" fmla="*/ 10 w 134"/>
                <a:gd name="T75" fmla="*/ 98 h 116"/>
                <a:gd name="T76" fmla="*/ 18 w 134"/>
                <a:gd name="T77" fmla="*/ 105 h 116"/>
                <a:gd name="T78" fmla="*/ 131 w 134"/>
                <a:gd name="T79" fmla="*/ 3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4" h="116">
                  <a:moveTo>
                    <a:pt x="125" y="28"/>
                  </a:moveTo>
                  <a:cubicBezTo>
                    <a:pt x="89" y="9"/>
                    <a:pt x="53" y="54"/>
                    <a:pt x="18" y="43"/>
                  </a:cubicBezTo>
                  <a:cubicBezTo>
                    <a:pt x="18" y="61"/>
                    <a:pt x="18" y="77"/>
                    <a:pt x="18" y="95"/>
                  </a:cubicBezTo>
                  <a:cubicBezTo>
                    <a:pt x="17" y="94"/>
                    <a:pt x="16" y="94"/>
                    <a:pt x="15" y="93"/>
                  </a:cubicBezTo>
                  <a:cubicBezTo>
                    <a:pt x="15" y="39"/>
                    <a:pt x="15" y="39"/>
                    <a:pt x="15" y="39"/>
                  </a:cubicBezTo>
                  <a:cubicBezTo>
                    <a:pt x="19" y="40"/>
                    <a:pt x="24" y="41"/>
                    <a:pt x="29" y="41"/>
                  </a:cubicBezTo>
                  <a:cubicBezTo>
                    <a:pt x="43" y="41"/>
                    <a:pt x="56" y="35"/>
                    <a:pt x="69" y="30"/>
                  </a:cubicBezTo>
                  <a:cubicBezTo>
                    <a:pt x="81" y="24"/>
                    <a:pt x="94" y="19"/>
                    <a:pt x="106" y="19"/>
                  </a:cubicBezTo>
                  <a:cubicBezTo>
                    <a:pt x="113" y="19"/>
                    <a:pt x="119" y="21"/>
                    <a:pt x="125" y="24"/>
                  </a:cubicBezTo>
                  <a:lnTo>
                    <a:pt x="125" y="28"/>
                  </a:lnTo>
                  <a:close/>
                  <a:moveTo>
                    <a:pt x="76" y="82"/>
                  </a:moveTo>
                  <a:cubicBezTo>
                    <a:pt x="50" y="93"/>
                    <a:pt x="50" y="51"/>
                    <a:pt x="76" y="40"/>
                  </a:cubicBezTo>
                  <a:cubicBezTo>
                    <a:pt x="98" y="31"/>
                    <a:pt x="105" y="70"/>
                    <a:pt x="76" y="82"/>
                  </a:cubicBezTo>
                  <a:close/>
                  <a:moveTo>
                    <a:pt x="9" y="29"/>
                  </a:moveTo>
                  <a:cubicBezTo>
                    <a:pt x="9" y="81"/>
                    <a:pt x="9" y="81"/>
                    <a:pt x="9" y="81"/>
                  </a:cubicBezTo>
                  <a:cubicBezTo>
                    <a:pt x="8" y="80"/>
                    <a:pt x="7" y="80"/>
                    <a:pt x="6" y="79"/>
                  </a:cubicBezTo>
                  <a:cubicBezTo>
                    <a:pt x="6" y="25"/>
                    <a:pt x="6" y="25"/>
                    <a:pt x="6" y="25"/>
                  </a:cubicBezTo>
                  <a:cubicBezTo>
                    <a:pt x="28" y="38"/>
                    <a:pt x="48" y="29"/>
                    <a:pt x="69" y="21"/>
                  </a:cubicBezTo>
                  <a:cubicBezTo>
                    <a:pt x="85" y="13"/>
                    <a:pt x="101" y="7"/>
                    <a:pt x="117" y="11"/>
                  </a:cubicBezTo>
                  <a:cubicBezTo>
                    <a:pt x="117" y="15"/>
                    <a:pt x="117" y="15"/>
                    <a:pt x="117" y="15"/>
                  </a:cubicBezTo>
                  <a:cubicBezTo>
                    <a:pt x="113" y="14"/>
                    <a:pt x="110" y="13"/>
                    <a:pt x="106" y="13"/>
                  </a:cubicBezTo>
                  <a:cubicBezTo>
                    <a:pt x="93" y="13"/>
                    <a:pt x="79" y="19"/>
                    <a:pt x="66" y="24"/>
                  </a:cubicBezTo>
                  <a:cubicBezTo>
                    <a:pt x="54" y="30"/>
                    <a:pt x="41" y="35"/>
                    <a:pt x="29" y="35"/>
                  </a:cubicBezTo>
                  <a:cubicBezTo>
                    <a:pt x="23" y="35"/>
                    <a:pt x="18" y="34"/>
                    <a:pt x="13" y="31"/>
                  </a:cubicBezTo>
                  <a:lnTo>
                    <a:pt x="9" y="29"/>
                  </a:lnTo>
                  <a:close/>
                  <a:moveTo>
                    <a:pt x="80" y="69"/>
                  </a:moveTo>
                  <a:cubicBezTo>
                    <a:pt x="80" y="68"/>
                    <a:pt x="79" y="67"/>
                    <a:pt x="79" y="66"/>
                  </a:cubicBezTo>
                  <a:cubicBezTo>
                    <a:pt x="78" y="66"/>
                    <a:pt x="77" y="65"/>
                    <a:pt x="76" y="64"/>
                  </a:cubicBezTo>
                  <a:cubicBezTo>
                    <a:pt x="74" y="63"/>
                    <a:pt x="72" y="62"/>
                    <a:pt x="71" y="61"/>
                  </a:cubicBezTo>
                  <a:cubicBezTo>
                    <a:pt x="69" y="60"/>
                    <a:pt x="69" y="58"/>
                    <a:pt x="69" y="56"/>
                  </a:cubicBezTo>
                  <a:cubicBezTo>
                    <a:pt x="69" y="54"/>
                    <a:pt x="69" y="53"/>
                    <a:pt x="71" y="52"/>
                  </a:cubicBezTo>
                  <a:cubicBezTo>
                    <a:pt x="72" y="51"/>
                    <a:pt x="73" y="50"/>
                    <a:pt x="75" y="50"/>
                  </a:cubicBezTo>
                  <a:cubicBezTo>
                    <a:pt x="75" y="46"/>
                    <a:pt x="75" y="46"/>
                    <a:pt x="75" y="46"/>
                  </a:cubicBezTo>
                  <a:cubicBezTo>
                    <a:pt x="78" y="47"/>
                    <a:pt x="78" y="47"/>
                    <a:pt x="78" y="47"/>
                  </a:cubicBezTo>
                  <a:cubicBezTo>
                    <a:pt x="78" y="50"/>
                    <a:pt x="78" y="50"/>
                    <a:pt x="78" y="50"/>
                  </a:cubicBezTo>
                  <a:cubicBezTo>
                    <a:pt x="80" y="51"/>
                    <a:pt x="82" y="52"/>
                    <a:pt x="83" y="53"/>
                  </a:cubicBezTo>
                  <a:cubicBezTo>
                    <a:pt x="84" y="55"/>
                    <a:pt x="84" y="57"/>
                    <a:pt x="84" y="59"/>
                  </a:cubicBezTo>
                  <a:cubicBezTo>
                    <a:pt x="84" y="59"/>
                    <a:pt x="84" y="59"/>
                    <a:pt x="84" y="59"/>
                  </a:cubicBezTo>
                  <a:cubicBezTo>
                    <a:pt x="80" y="58"/>
                    <a:pt x="80" y="58"/>
                    <a:pt x="80" y="58"/>
                  </a:cubicBezTo>
                  <a:cubicBezTo>
                    <a:pt x="80" y="57"/>
                    <a:pt x="79" y="56"/>
                    <a:pt x="79" y="55"/>
                  </a:cubicBezTo>
                  <a:cubicBezTo>
                    <a:pt x="78" y="54"/>
                    <a:pt x="77" y="54"/>
                    <a:pt x="77" y="54"/>
                  </a:cubicBezTo>
                  <a:cubicBezTo>
                    <a:pt x="76" y="54"/>
                    <a:pt x="75" y="54"/>
                    <a:pt x="74" y="54"/>
                  </a:cubicBezTo>
                  <a:cubicBezTo>
                    <a:pt x="74" y="55"/>
                    <a:pt x="74" y="56"/>
                    <a:pt x="74" y="56"/>
                  </a:cubicBezTo>
                  <a:cubicBezTo>
                    <a:pt x="74" y="58"/>
                    <a:pt x="74" y="58"/>
                    <a:pt x="74" y="59"/>
                  </a:cubicBezTo>
                  <a:cubicBezTo>
                    <a:pt x="75" y="59"/>
                    <a:pt x="76" y="60"/>
                    <a:pt x="77" y="61"/>
                  </a:cubicBezTo>
                  <a:cubicBezTo>
                    <a:pt x="80" y="62"/>
                    <a:pt x="81" y="63"/>
                    <a:pt x="83" y="64"/>
                  </a:cubicBezTo>
                  <a:cubicBezTo>
                    <a:pt x="84" y="65"/>
                    <a:pt x="84" y="67"/>
                    <a:pt x="84" y="69"/>
                  </a:cubicBezTo>
                  <a:cubicBezTo>
                    <a:pt x="84" y="71"/>
                    <a:pt x="84" y="73"/>
                    <a:pt x="83" y="73"/>
                  </a:cubicBezTo>
                  <a:cubicBezTo>
                    <a:pt x="81" y="75"/>
                    <a:pt x="80" y="75"/>
                    <a:pt x="78" y="75"/>
                  </a:cubicBezTo>
                  <a:cubicBezTo>
                    <a:pt x="78" y="78"/>
                    <a:pt x="78" y="78"/>
                    <a:pt x="78" y="78"/>
                  </a:cubicBezTo>
                  <a:cubicBezTo>
                    <a:pt x="75" y="78"/>
                    <a:pt x="75" y="78"/>
                    <a:pt x="75" y="78"/>
                  </a:cubicBezTo>
                  <a:cubicBezTo>
                    <a:pt x="75" y="75"/>
                    <a:pt x="75" y="75"/>
                    <a:pt x="75" y="75"/>
                  </a:cubicBezTo>
                  <a:cubicBezTo>
                    <a:pt x="73" y="74"/>
                    <a:pt x="71" y="73"/>
                    <a:pt x="70" y="72"/>
                  </a:cubicBezTo>
                  <a:cubicBezTo>
                    <a:pt x="69" y="71"/>
                    <a:pt x="68" y="69"/>
                    <a:pt x="68" y="66"/>
                  </a:cubicBezTo>
                  <a:cubicBezTo>
                    <a:pt x="68" y="66"/>
                    <a:pt x="68" y="66"/>
                    <a:pt x="68" y="66"/>
                  </a:cubicBezTo>
                  <a:cubicBezTo>
                    <a:pt x="73" y="67"/>
                    <a:pt x="73" y="67"/>
                    <a:pt x="73" y="67"/>
                  </a:cubicBezTo>
                  <a:cubicBezTo>
                    <a:pt x="73" y="68"/>
                    <a:pt x="73" y="69"/>
                    <a:pt x="74" y="70"/>
                  </a:cubicBezTo>
                  <a:cubicBezTo>
                    <a:pt x="74" y="71"/>
                    <a:pt x="75" y="71"/>
                    <a:pt x="76" y="71"/>
                  </a:cubicBezTo>
                  <a:cubicBezTo>
                    <a:pt x="77" y="71"/>
                    <a:pt x="78" y="71"/>
                    <a:pt x="79" y="71"/>
                  </a:cubicBezTo>
                  <a:cubicBezTo>
                    <a:pt x="79" y="70"/>
                    <a:pt x="80" y="70"/>
                    <a:pt x="80" y="69"/>
                  </a:cubicBezTo>
                  <a:close/>
                  <a:moveTo>
                    <a:pt x="131" y="32"/>
                  </a:moveTo>
                  <a:cubicBezTo>
                    <a:pt x="131" y="21"/>
                    <a:pt x="131" y="21"/>
                    <a:pt x="131" y="21"/>
                  </a:cubicBezTo>
                  <a:cubicBezTo>
                    <a:pt x="129" y="20"/>
                    <a:pt x="129" y="20"/>
                    <a:pt x="129" y="20"/>
                  </a:cubicBezTo>
                  <a:cubicBezTo>
                    <a:pt x="127" y="19"/>
                    <a:pt x="125" y="17"/>
                    <a:pt x="123" y="17"/>
                  </a:cubicBezTo>
                  <a:cubicBezTo>
                    <a:pt x="123" y="7"/>
                    <a:pt x="123" y="7"/>
                    <a:pt x="123" y="7"/>
                  </a:cubicBezTo>
                  <a:cubicBezTo>
                    <a:pt x="121" y="6"/>
                    <a:pt x="121" y="6"/>
                    <a:pt x="121" y="6"/>
                  </a:cubicBezTo>
                  <a:cubicBezTo>
                    <a:pt x="102" y="0"/>
                    <a:pt x="84" y="8"/>
                    <a:pt x="66" y="15"/>
                  </a:cubicBezTo>
                  <a:cubicBezTo>
                    <a:pt x="45" y="24"/>
                    <a:pt x="25" y="33"/>
                    <a:pt x="5" y="17"/>
                  </a:cubicBezTo>
                  <a:cubicBezTo>
                    <a:pt x="0" y="13"/>
                    <a:pt x="0" y="13"/>
                    <a:pt x="0" y="13"/>
                  </a:cubicBezTo>
                  <a:cubicBezTo>
                    <a:pt x="0" y="41"/>
                    <a:pt x="0" y="41"/>
                    <a:pt x="0" y="41"/>
                  </a:cubicBezTo>
                  <a:cubicBezTo>
                    <a:pt x="0" y="52"/>
                    <a:pt x="0" y="52"/>
                    <a:pt x="0" y="52"/>
                  </a:cubicBezTo>
                  <a:cubicBezTo>
                    <a:pt x="0" y="82"/>
                    <a:pt x="0" y="82"/>
                    <a:pt x="0" y="82"/>
                  </a:cubicBezTo>
                  <a:cubicBezTo>
                    <a:pt x="2" y="83"/>
                    <a:pt x="2" y="83"/>
                    <a:pt x="2" y="83"/>
                  </a:cubicBezTo>
                  <a:cubicBezTo>
                    <a:pt x="4" y="85"/>
                    <a:pt x="6" y="86"/>
                    <a:pt x="9" y="88"/>
                  </a:cubicBezTo>
                  <a:cubicBezTo>
                    <a:pt x="9" y="97"/>
                    <a:pt x="9" y="97"/>
                    <a:pt x="9" y="97"/>
                  </a:cubicBezTo>
                  <a:cubicBezTo>
                    <a:pt x="10" y="98"/>
                    <a:pt x="10" y="98"/>
                    <a:pt x="10" y="98"/>
                  </a:cubicBezTo>
                  <a:cubicBezTo>
                    <a:pt x="13" y="99"/>
                    <a:pt x="15" y="100"/>
                    <a:pt x="18" y="101"/>
                  </a:cubicBezTo>
                  <a:cubicBezTo>
                    <a:pt x="18" y="105"/>
                    <a:pt x="18" y="105"/>
                    <a:pt x="18" y="105"/>
                  </a:cubicBezTo>
                  <a:cubicBezTo>
                    <a:pt x="56" y="116"/>
                    <a:pt x="95" y="62"/>
                    <a:pt x="134" y="95"/>
                  </a:cubicBezTo>
                  <a:lnTo>
                    <a:pt x="131" y="32"/>
                  </a:lnTo>
                  <a:close/>
                </a:path>
              </a:pathLst>
            </a:custGeom>
            <a:solidFill>
              <a:schemeClr val="bg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VN-Gilroy Medium" panose="00000600000000000000" pitchFamily="50" charset="0"/>
              </a:endParaRPr>
            </a:p>
          </p:txBody>
        </p:sp>
        <p:pic>
          <p:nvPicPr>
            <p:cNvPr id="134" name="Picture 133">
              <a:extLst>
                <a:ext uri="{FF2B5EF4-FFF2-40B4-BE49-F238E27FC236}">
                  <a16:creationId xmlns:a16="http://schemas.microsoft.com/office/drawing/2014/main" id="{0911C011-FABE-C58A-6CB8-C125F2835A9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138868" y="5046456"/>
              <a:ext cx="169372" cy="184973"/>
            </a:xfrm>
            <a:prstGeom prst="rect">
              <a:avLst/>
            </a:prstGeom>
            <a:ln>
              <a:noFill/>
            </a:ln>
          </p:spPr>
        </p:pic>
      </p:grpSp>
      <p:sp>
        <p:nvSpPr>
          <p:cNvPr id="242" name="Freeform 443">
            <a:extLst>
              <a:ext uri="{FF2B5EF4-FFF2-40B4-BE49-F238E27FC236}">
                <a16:creationId xmlns:a16="http://schemas.microsoft.com/office/drawing/2014/main" id="{FC31BCC9-2E7B-2D43-ADCE-FBF6DE666EA5}"/>
              </a:ext>
            </a:extLst>
          </p:cNvPr>
          <p:cNvSpPr/>
          <p:nvPr/>
        </p:nvSpPr>
        <p:spPr>
          <a:xfrm>
            <a:off x="908573" y="3496414"/>
            <a:ext cx="202607" cy="191327"/>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4" name="Freeform 443">
            <a:extLst>
              <a:ext uri="{FF2B5EF4-FFF2-40B4-BE49-F238E27FC236}">
                <a16:creationId xmlns:a16="http://schemas.microsoft.com/office/drawing/2014/main" id="{7CD61D28-AD9C-3C85-F336-2143DCDEBF76}"/>
              </a:ext>
            </a:extLst>
          </p:cNvPr>
          <p:cNvSpPr/>
          <p:nvPr/>
        </p:nvSpPr>
        <p:spPr>
          <a:xfrm>
            <a:off x="2066778" y="3496414"/>
            <a:ext cx="202607" cy="191327"/>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5" name="Freeform 443">
            <a:extLst>
              <a:ext uri="{FF2B5EF4-FFF2-40B4-BE49-F238E27FC236}">
                <a16:creationId xmlns:a16="http://schemas.microsoft.com/office/drawing/2014/main" id="{7AE8C9FC-2F5B-A482-9627-376C2F42B461}"/>
              </a:ext>
            </a:extLst>
          </p:cNvPr>
          <p:cNvSpPr/>
          <p:nvPr/>
        </p:nvSpPr>
        <p:spPr>
          <a:xfrm>
            <a:off x="3238081" y="3496414"/>
            <a:ext cx="202607" cy="191327"/>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6" name="Freeform 443">
            <a:extLst>
              <a:ext uri="{FF2B5EF4-FFF2-40B4-BE49-F238E27FC236}">
                <a16:creationId xmlns:a16="http://schemas.microsoft.com/office/drawing/2014/main" id="{8B1AD187-248C-FC04-0D47-AAB898A122F7}"/>
              </a:ext>
            </a:extLst>
          </p:cNvPr>
          <p:cNvSpPr/>
          <p:nvPr/>
        </p:nvSpPr>
        <p:spPr>
          <a:xfrm>
            <a:off x="4454567" y="2698322"/>
            <a:ext cx="202607" cy="191327"/>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7" name="Freeform 443">
            <a:extLst>
              <a:ext uri="{FF2B5EF4-FFF2-40B4-BE49-F238E27FC236}">
                <a16:creationId xmlns:a16="http://schemas.microsoft.com/office/drawing/2014/main" id="{551BCD49-B8B4-5212-17FB-1EB987A08572}"/>
              </a:ext>
            </a:extLst>
          </p:cNvPr>
          <p:cNvSpPr/>
          <p:nvPr/>
        </p:nvSpPr>
        <p:spPr>
          <a:xfrm>
            <a:off x="5558878" y="3496414"/>
            <a:ext cx="202607" cy="191327"/>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8" name="Freeform 443">
            <a:extLst>
              <a:ext uri="{FF2B5EF4-FFF2-40B4-BE49-F238E27FC236}">
                <a16:creationId xmlns:a16="http://schemas.microsoft.com/office/drawing/2014/main" id="{37BCD9AA-2662-3A70-181F-CBE101AD12A3}"/>
              </a:ext>
            </a:extLst>
          </p:cNvPr>
          <p:cNvSpPr/>
          <p:nvPr/>
        </p:nvSpPr>
        <p:spPr>
          <a:xfrm rot="10800000">
            <a:off x="6711263" y="3496414"/>
            <a:ext cx="202607" cy="191327"/>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9" name="Freeform 443">
            <a:extLst>
              <a:ext uri="{FF2B5EF4-FFF2-40B4-BE49-F238E27FC236}">
                <a16:creationId xmlns:a16="http://schemas.microsoft.com/office/drawing/2014/main" id="{41C1F2CA-FD02-0311-6EFB-C771CE47AC1D}"/>
              </a:ext>
            </a:extLst>
          </p:cNvPr>
          <p:cNvSpPr/>
          <p:nvPr/>
        </p:nvSpPr>
        <p:spPr>
          <a:xfrm>
            <a:off x="7836713" y="1812938"/>
            <a:ext cx="202607" cy="191327"/>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0" name="Freeform 443">
            <a:extLst>
              <a:ext uri="{FF2B5EF4-FFF2-40B4-BE49-F238E27FC236}">
                <a16:creationId xmlns:a16="http://schemas.microsoft.com/office/drawing/2014/main" id="{C9EDFA2F-DD26-6DE5-2BA8-A5BE12C1AB10}"/>
              </a:ext>
            </a:extLst>
          </p:cNvPr>
          <p:cNvSpPr/>
          <p:nvPr/>
        </p:nvSpPr>
        <p:spPr>
          <a:xfrm rot="10800000">
            <a:off x="10179287" y="947925"/>
            <a:ext cx="202607" cy="191327"/>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1" name="Freeform 443">
            <a:extLst>
              <a:ext uri="{FF2B5EF4-FFF2-40B4-BE49-F238E27FC236}">
                <a16:creationId xmlns:a16="http://schemas.microsoft.com/office/drawing/2014/main" id="{DB3548D1-020A-F1E4-734F-DFC2189CC9AB}"/>
              </a:ext>
            </a:extLst>
          </p:cNvPr>
          <p:cNvSpPr/>
          <p:nvPr/>
        </p:nvSpPr>
        <p:spPr>
          <a:xfrm>
            <a:off x="9038087" y="3496414"/>
            <a:ext cx="202607" cy="191327"/>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Bribery" descr="{&quot;Key&quot;:&quot;POWER_USER_SHAPE_ICON&quot;,&quot;Value&quot;:&quot;POWER_USER_SHAPE_ICON_STYLE_1&quot;}">
            <a:extLst>
              <a:ext uri="{FF2B5EF4-FFF2-40B4-BE49-F238E27FC236}">
                <a16:creationId xmlns:a16="http://schemas.microsoft.com/office/drawing/2014/main" id="{673F237B-18EC-083F-FA17-F1BD75BCC17B}"/>
              </a:ext>
            </a:extLst>
          </p:cNvPr>
          <p:cNvGrpSpPr>
            <a:grpSpLocks noChangeAspect="1"/>
          </p:cNvGrpSpPr>
          <p:nvPr>
            <p:custDataLst>
              <p:tags r:id="rId3"/>
            </p:custDataLst>
          </p:nvPr>
        </p:nvGrpSpPr>
        <p:grpSpPr bwMode="auto">
          <a:xfrm>
            <a:off x="3664108" y="6480925"/>
            <a:ext cx="447110" cy="233409"/>
            <a:chOff x="8" y="8"/>
            <a:chExt cx="906" cy="470"/>
          </a:xfrm>
          <a:solidFill>
            <a:schemeClr val="bg1"/>
          </a:solidFill>
        </p:grpSpPr>
        <p:sp>
          <p:nvSpPr>
            <p:cNvPr id="24" name="Bribery">
              <a:extLst>
                <a:ext uri="{FF2B5EF4-FFF2-40B4-BE49-F238E27FC236}">
                  <a16:creationId xmlns:a16="http://schemas.microsoft.com/office/drawing/2014/main" id="{734EA6F2-9CAF-E8D1-3BAA-6E02B13A9D4E}"/>
                </a:ext>
              </a:extLst>
            </p:cNvPr>
            <p:cNvSpPr>
              <a:spLocks noEditPoints="1"/>
            </p:cNvSpPr>
            <p:nvPr>
              <p:custDataLst>
                <p:tags r:id="rId4"/>
              </p:custDataLst>
            </p:nvPr>
          </p:nvSpPr>
          <p:spPr bwMode="auto">
            <a:xfrm>
              <a:off x="351" y="100"/>
              <a:ext cx="85" cy="160"/>
            </a:xfrm>
            <a:custGeom>
              <a:avLst/>
              <a:gdLst>
                <a:gd name="T0" fmla="*/ 31 w 117"/>
                <a:gd name="T1" fmla="*/ 149 h 220"/>
                <a:gd name="T2" fmla="*/ 0 w 117"/>
                <a:gd name="T3" fmla="*/ 149 h 220"/>
                <a:gd name="T4" fmla="*/ 49 w 117"/>
                <a:gd name="T5" fmla="*/ 203 h 220"/>
                <a:gd name="T6" fmla="*/ 49 w 117"/>
                <a:gd name="T7" fmla="*/ 220 h 220"/>
                <a:gd name="T8" fmla="*/ 68 w 117"/>
                <a:gd name="T9" fmla="*/ 220 h 220"/>
                <a:gd name="T10" fmla="*/ 68 w 117"/>
                <a:gd name="T11" fmla="*/ 204 h 220"/>
                <a:gd name="T12" fmla="*/ 117 w 117"/>
                <a:gd name="T13" fmla="*/ 149 h 220"/>
                <a:gd name="T14" fmla="*/ 68 w 117"/>
                <a:gd name="T15" fmla="*/ 96 h 220"/>
                <a:gd name="T16" fmla="*/ 68 w 117"/>
                <a:gd name="T17" fmla="*/ 49 h 220"/>
                <a:gd name="T18" fmla="*/ 86 w 117"/>
                <a:gd name="T19" fmla="*/ 71 h 220"/>
                <a:gd name="T20" fmla="*/ 117 w 117"/>
                <a:gd name="T21" fmla="*/ 71 h 220"/>
                <a:gd name="T22" fmla="*/ 68 w 117"/>
                <a:gd name="T23" fmla="*/ 17 h 220"/>
                <a:gd name="T24" fmla="*/ 68 w 117"/>
                <a:gd name="T25" fmla="*/ 0 h 220"/>
                <a:gd name="T26" fmla="*/ 49 w 117"/>
                <a:gd name="T27" fmla="*/ 0 h 220"/>
                <a:gd name="T28" fmla="*/ 49 w 117"/>
                <a:gd name="T29" fmla="*/ 16 h 220"/>
                <a:gd name="T30" fmla="*/ 0 w 117"/>
                <a:gd name="T31" fmla="*/ 71 h 220"/>
                <a:gd name="T32" fmla="*/ 49 w 117"/>
                <a:gd name="T33" fmla="*/ 124 h 220"/>
                <a:gd name="T34" fmla="*/ 49 w 117"/>
                <a:gd name="T35" fmla="*/ 171 h 220"/>
                <a:gd name="T36" fmla="*/ 31 w 117"/>
                <a:gd name="T37" fmla="*/ 149 h 220"/>
                <a:gd name="T38" fmla="*/ 68 w 117"/>
                <a:gd name="T39" fmla="*/ 130 h 220"/>
                <a:gd name="T40" fmla="*/ 86 w 117"/>
                <a:gd name="T41" fmla="*/ 149 h 220"/>
                <a:gd name="T42" fmla="*/ 68 w 117"/>
                <a:gd name="T43" fmla="*/ 172 h 220"/>
                <a:gd name="T44" fmla="*/ 68 w 117"/>
                <a:gd name="T45" fmla="*/ 130 h 220"/>
                <a:gd name="T46" fmla="*/ 31 w 117"/>
                <a:gd name="T47" fmla="*/ 71 h 220"/>
                <a:gd name="T48" fmla="*/ 49 w 117"/>
                <a:gd name="T49" fmla="*/ 48 h 220"/>
                <a:gd name="T50" fmla="*/ 49 w 117"/>
                <a:gd name="T51" fmla="*/ 90 h 220"/>
                <a:gd name="T52" fmla="*/ 31 w 117"/>
                <a:gd name="T53" fmla="*/ 7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220">
                  <a:moveTo>
                    <a:pt x="31" y="149"/>
                  </a:moveTo>
                  <a:lnTo>
                    <a:pt x="0" y="149"/>
                  </a:lnTo>
                  <a:cubicBezTo>
                    <a:pt x="0" y="173"/>
                    <a:pt x="13" y="198"/>
                    <a:pt x="49" y="203"/>
                  </a:cubicBezTo>
                  <a:lnTo>
                    <a:pt x="49" y="220"/>
                  </a:lnTo>
                  <a:lnTo>
                    <a:pt x="68" y="220"/>
                  </a:lnTo>
                  <a:lnTo>
                    <a:pt x="68" y="204"/>
                  </a:lnTo>
                  <a:cubicBezTo>
                    <a:pt x="97" y="201"/>
                    <a:pt x="117" y="179"/>
                    <a:pt x="117" y="149"/>
                  </a:cubicBezTo>
                  <a:cubicBezTo>
                    <a:pt x="117" y="118"/>
                    <a:pt x="87" y="101"/>
                    <a:pt x="68" y="96"/>
                  </a:cubicBezTo>
                  <a:lnTo>
                    <a:pt x="68" y="49"/>
                  </a:lnTo>
                  <a:cubicBezTo>
                    <a:pt x="86" y="53"/>
                    <a:pt x="86" y="66"/>
                    <a:pt x="86" y="71"/>
                  </a:cubicBezTo>
                  <a:lnTo>
                    <a:pt x="117" y="71"/>
                  </a:lnTo>
                  <a:cubicBezTo>
                    <a:pt x="117" y="47"/>
                    <a:pt x="104" y="22"/>
                    <a:pt x="68" y="17"/>
                  </a:cubicBezTo>
                  <a:lnTo>
                    <a:pt x="68" y="0"/>
                  </a:lnTo>
                  <a:lnTo>
                    <a:pt x="49" y="0"/>
                  </a:lnTo>
                  <a:lnTo>
                    <a:pt x="49" y="16"/>
                  </a:lnTo>
                  <a:cubicBezTo>
                    <a:pt x="19" y="19"/>
                    <a:pt x="0" y="40"/>
                    <a:pt x="0" y="71"/>
                  </a:cubicBezTo>
                  <a:cubicBezTo>
                    <a:pt x="0" y="102"/>
                    <a:pt x="30" y="119"/>
                    <a:pt x="49" y="124"/>
                  </a:cubicBezTo>
                  <a:lnTo>
                    <a:pt x="49" y="171"/>
                  </a:lnTo>
                  <a:cubicBezTo>
                    <a:pt x="31" y="167"/>
                    <a:pt x="31" y="154"/>
                    <a:pt x="31" y="149"/>
                  </a:cubicBezTo>
                  <a:close/>
                  <a:moveTo>
                    <a:pt x="68" y="130"/>
                  </a:moveTo>
                  <a:cubicBezTo>
                    <a:pt x="77" y="133"/>
                    <a:pt x="86" y="139"/>
                    <a:pt x="86" y="149"/>
                  </a:cubicBezTo>
                  <a:cubicBezTo>
                    <a:pt x="86" y="162"/>
                    <a:pt x="80" y="170"/>
                    <a:pt x="68" y="172"/>
                  </a:cubicBezTo>
                  <a:lnTo>
                    <a:pt x="68" y="130"/>
                  </a:lnTo>
                  <a:close/>
                  <a:moveTo>
                    <a:pt x="31" y="71"/>
                  </a:moveTo>
                  <a:cubicBezTo>
                    <a:pt x="31" y="58"/>
                    <a:pt x="37" y="50"/>
                    <a:pt x="49" y="48"/>
                  </a:cubicBezTo>
                  <a:lnTo>
                    <a:pt x="49" y="90"/>
                  </a:lnTo>
                  <a:cubicBezTo>
                    <a:pt x="40" y="87"/>
                    <a:pt x="31" y="80"/>
                    <a:pt x="31" y="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25" name="Bribery">
              <a:extLst>
                <a:ext uri="{FF2B5EF4-FFF2-40B4-BE49-F238E27FC236}">
                  <a16:creationId xmlns:a16="http://schemas.microsoft.com/office/drawing/2014/main" id="{87DDC76B-A6C6-FF90-11B5-87F56F8A2E5A}"/>
                </a:ext>
              </a:extLst>
            </p:cNvPr>
            <p:cNvSpPr>
              <a:spLocks noChangeArrowheads="1"/>
            </p:cNvSpPr>
            <p:nvPr>
              <p:custDataLst>
                <p:tags r:id="rId5"/>
              </p:custDataLst>
            </p:nvPr>
          </p:nvSpPr>
          <p:spPr bwMode="auto">
            <a:xfrm>
              <a:off x="8" y="24"/>
              <a:ext cx="75" cy="2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26" name="Bribery">
              <a:extLst>
                <a:ext uri="{FF2B5EF4-FFF2-40B4-BE49-F238E27FC236}">
                  <a16:creationId xmlns:a16="http://schemas.microsoft.com/office/drawing/2014/main" id="{71989994-B5BF-5549-553F-7DF69D47ACC4}"/>
                </a:ext>
              </a:extLst>
            </p:cNvPr>
            <p:cNvSpPr>
              <a:spLocks/>
            </p:cNvSpPr>
            <p:nvPr>
              <p:custDataLst>
                <p:tags r:id="rId6"/>
              </p:custDataLst>
            </p:nvPr>
          </p:nvSpPr>
          <p:spPr bwMode="auto">
            <a:xfrm>
              <a:off x="411" y="125"/>
              <a:ext cx="503" cy="353"/>
            </a:xfrm>
            <a:custGeom>
              <a:avLst/>
              <a:gdLst>
                <a:gd name="T0" fmla="*/ 678 w 694"/>
                <a:gd name="T1" fmla="*/ 93 h 486"/>
                <a:gd name="T2" fmla="*/ 678 w 694"/>
                <a:gd name="T3" fmla="*/ 92 h 486"/>
                <a:gd name="T4" fmla="*/ 676 w 694"/>
                <a:gd name="T5" fmla="*/ 91 h 486"/>
                <a:gd name="T6" fmla="*/ 672 w 694"/>
                <a:gd name="T7" fmla="*/ 89 h 486"/>
                <a:gd name="T8" fmla="*/ 329 w 694"/>
                <a:gd name="T9" fmla="*/ 0 h 486"/>
                <a:gd name="T10" fmla="*/ 329 w 694"/>
                <a:gd name="T11" fmla="*/ 0 h 486"/>
                <a:gd name="T12" fmla="*/ 295 w 694"/>
                <a:gd name="T13" fmla="*/ 35 h 486"/>
                <a:gd name="T14" fmla="*/ 329 w 694"/>
                <a:gd name="T15" fmla="*/ 70 h 486"/>
                <a:gd name="T16" fmla="*/ 486 w 694"/>
                <a:gd name="T17" fmla="*/ 122 h 486"/>
                <a:gd name="T18" fmla="*/ 399 w 694"/>
                <a:gd name="T19" fmla="*/ 130 h 486"/>
                <a:gd name="T20" fmla="*/ 86 w 694"/>
                <a:gd name="T21" fmla="*/ 130 h 486"/>
                <a:gd name="T22" fmla="*/ 52 w 694"/>
                <a:gd name="T23" fmla="*/ 165 h 486"/>
                <a:gd name="T24" fmla="*/ 86 w 694"/>
                <a:gd name="T25" fmla="*/ 200 h 486"/>
                <a:gd name="T26" fmla="*/ 347 w 694"/>
                <a:gd name="T27" fmla="*/ 200 h 486"/>
                <a:gd name="T28" fmla="*/ 347 w 694"/>
                <a:gd name="T29" fmla="*/ 226 h 486"/>
                <a:gd name="T30" fmla="*/ 34 w 694"/>
                <a:gd name="T31" fmla="*/ 226 h 486"/>
                <a:gd name="T32" fmla="*/ 0 w 694"/>
                <a:gd name="T33" fmla="*/ 260 h 486"/>
                <a:gd name="T34" fmla="*/ 34 w 694"/>
                <a:gd name="T35" fmla="*/ 295 h 486"/>
                <a:gd name="T36" fmla="*/ 347 w 694"/>
                <a:gd name="T37" fmla="*/ 295 h 486"/>
                <a:gd name="T38" fmla="*/ 347 w 694"/>
                <a:gd name="T39" fmla="*/ 321 h 486"/>
                <a:gd name="T40" fmla="*/ 86 w 694"/>
                <a:gd name="T41" fmla="*/ 321 h 486"/>
                <a:gd name="T42" fmla="*/ 52 w 694"/>
                <a:gd name="T43" fmla="*/ 356 h 486"/>
                <a:gd name="T44" fmla="*/ 86 w 694"/>
                <a:gd name="T45" fmla="*/ 391 h 486"/>
                <a:gd name="T46" fmla="*/ 347 w 694"/>
                <a:gd name="T47" fmla="*/ 391 h 486"/>
                <a:gd name="T48" fmla="*/ 347 w 694"/>
                <a:gd name="T49" fmla="*/ 417 h 486"/>
                <a:gd name="T50" fmla="*/ 173 w 694"/>
                <a:gd name="T51" fmla="*/ 417 h 486"/>
                <a:gd name="T52" fmla="*/ 138 w 694"/>
                <a:gd name="T53" fmla="*/ 451 h 486"/>
                <a:gd name="T54" fmla="*/ 173 w 694"/>
                <a:gd name="T55" fmla="*/ 486 h 486"/>
                <a:gd name="T56" fmla="*/ 411 w 694"/>
                <a:gd name="T57" fmla="*/ 486 h 486"/>
                <a:gd name="T58" fmla="*/ 411 w 694"/>
                <a:gd name="T59" fmla="*/ 486 h 486"/>
                <a:gd name="T60" fmla="*/ 678 w 694"/>
                <a:gd name="T61" fmla="*/ 394 h 486"/>
                <a:gd name="T62" fmla="*/ 678 w 694"/>
                <a:gd name="T63" fmla="*/ 394 h 486"/>
                <a:gd name="T64" fmla="*/ 694 w 694"/>
                <a:gd name="T65" fmla="*/ 365 h 486"/>
                <a:gd name="T66" fmla="*/ 694 w 694"/>
                <a:gd name="T67" fmla="*/ 122 h 486"/>
                <a:gd name="T68" fmla="*/ 678 w 694"/>
                <a:gd name="T69" fmla="*/ 9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486">
                  <a:moveTo>
                    <a:pt x="678" y="93"/>
                  </a:moveTo>
                  <a:lnTo>
                    <a:pt x="678" y="92"/>
                  </a:lnTo>
                  <a:cubicBezTo>
                    <a:pt x="678" y="92"/>
                    <a:pt x="677" y="92"/>
                    <a:pt x="676" y="91"/>
                  </a:cubicBezTo>
                  <a:cubicBezTo>
                    <a:pt x="675" y="91"/>
                    <a:pt x="674" y="90"/>
                    <a:pt x="672" y="89"/>
                  </a:cubicBezTo>
                  <a:cubicBezTo>
                    <a:pt x="640" y="73"/>
                    <a:pt x="485" y="0"/>
                    <a:pt x="329" y="0"/>
                  </a:cubicBezTo>
                  <a:lnTo>
                    <a:pt x="329" y="0"/>
                  </a:lnTo>
                  <a:cubicBezTo>
                    <a:pt x="310" y="0"/>
                    <a:pt x="295" y="16"/>
                    <a:pt x="295" y="35"/>
                  </a:cubicBezTo>
                  <a:cubicBezTo>
                    <a:pt x="295" y="54"/>
                    <a:pt x="310" y="70"/>
                    <a:pt x="329" y="70"/>
                  </a:cubicBezTo>
                  <a:cubicBezTo>
                    <a:pt x="416" y="70"/>
                    <a:pt x="486" y="122"/>
                    <a:pt x="486" y="122"/>
                  </a:cubicBezTo>
                  <a:cubicBezTo>
                    <a:pt x="460" y="131"/>
                    <a:pt x="399" y="130"/>
                    <a:pt x="399" y="130"/>
                  </a:cubicBezTo>
                  <a:lnTo>
                    <a:pt x="86" y="130"/>
                  </a:lnTo>
                  <a:cubicBezTo>
                    <a:pt x="67" y="130"/>
                    <a:pt x="52" y="146"/>
                    <a:pt x="52" y="165"/>
                  </a:cubicBezTo>
                  <a:cubicBezTo>
                    <a:pt x="52" y="184"/>
                    <a:pt x="67" y="200"/>
                    <a:pt x="86" y="200"/>
                  </a:cubicBezTo>
                  <a:lnTo>
                    <a:pt x="347" y="200"/>
                  </a:lnTo>
                  <a:lnTo>
                    <a:pt x="347" y="226"/>
                  </a:lnTo>
                  <a:lnTo>
                    <a:pt x="34" y="226"/>
                  </a:lnTo>
                  <a:cubicBezTo>
                    <a:pt x="15" y="226"/>
                    <a:pt x="0" y="241"/>
                    <a:pt x="0" y="260"/>
                  </a:cubicBezTo>
                  <a:cubicBezTo>
                    <a:pt x="0" y="280"/>
                    <a:pt x="15" y="295"/>
                    <a:pt x="34" y="295"/>
                  </a:cubicBezTo>
                  <a:lnTo>
                    <a:pt x="347" y="295"/>
                  </a:lnTo>
                  <a:lnTo>
                    <a:pt x="347" y="321"/>
                  </a:lnTo>
                  <a:lnTo>
                    <a:pt x="86" y="321"/>
                  </a:lnTo>
                  <a:cubicBezTo>
                    <a:pt x="67" y="321"/>
                    <a:pt x="52" y="337"/>
                    <a:pt x="52" y="356"/>
                  </a:cubicBezTo>
                  <a:cubicBezTo>
                    <a:pt x="52" y="375"/>
                    <a:pt x="67" y="391"/>
                    <a:pt x="86" y="391"/>
                  </a:cubicBezTo>
                  <a:lnTo>
                    <a:pt x="347" y="391"/>
                  </a:lnTo>
                  <a:lnTo>
                    <a:pt x="347" y="417"/>
                  </a:lnTo>
                  <a:lnTo>
                    <a:pt x="173" y="417"/>
                  </a:lnTo>
                  <a:cubicBezTo>
                    <a:pt x="154" y="417"/>
                    <a:pt x="138" y="432"/>
                    <a:pt x="138" y="451"/>
                  </a:cubicBezTo>
                  <a:cubicBezTo>
                    <a:pt x="138" y="471"/>
                    <a:pt x="154" y="486"/>
                    <a:pt x="173" y="486"/>
                  </a:cubicBezTo>
                  <a:lnTo>
                    <a:pt x="411" y="486"/>
                  </a:lnTo>
                  <a:lnTo>
                    <a:pt x="411" y="486"/>
                  </a:lnTo>
                  <a:cubicBezTo>
                    <a:pt x="558" y="483"/>
                    <a:pt x="613" y="435"/>
                    <a:pt x="678" y="394"/>
                  </a:cubicBezTo>
                  <a:lnTo>
                    <a:pt x="678" y="394"/>
                  </a:lnTo>
                  <a:cubicBezTo>
                    <a:pt x="688" y="388"/>
                    <a:pt x="694" y="377"/>
                    <a:pt x="694" y="365"/>
                  </a:cubicBezTo>
                  <a:lnTo>
                    <a:pt x="694" y="122"/>
                  </a:lnTo>
                  <a:cubicBezTo>
                    <a:pt x="694" y="109"/>
                    <a:pt x="688" y="99"/>
                    <a:pt x="678" y="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sp>
          <p:nvSpPr>
            <p:cNvPr id="27" name="Bribery">
              <a:extLst>
                <a:ext uri="{FF2B5EF4-FFF2-40B4-BE49-F238E27FC236}">
                  <a16:creationId xmlns:a16="http://schemas.microsoft.com/office/drawing/2014/main" id="{644E118D-937C-3EEF-7CAB-CF711B8E7779}"/>
                </a:ext>
              </a:extLst>
            </p:cNvPr>
            <p:cNvSpPr>
              <a:spLocks/>
            </p:cNvSpPr>
            <p:nvPr>
              <p:custDataLst>
                <p:tags r:id="rId7"/>
              </p:custDataLst>
            </p:nvPr>
          </p:nvSpPr>
          <p:spPr bwMode="auto">
            <a:xfrm>
              <a:off x="109" y="8"/>
              <a:ext cx="490" cy="325"/>
            </a:xfrm>
            <a:custGeom>
              <a:avLst/>
              <a:gdLst>
                <a:gd name="T0" fmla="*/ 382 w 677"/>
                <a:gd name="T1" fmla="*/ 421 h 448"/>
                <a:gd name="T2" fmla="*/ 406 w 677"/>
                <a:gd name="T3" fmla="*/ 369 h 448"/>
                <a:gd name="T4" fmla="*/ 121 w 677"/>
                <a:gd name="T5" fmla="*/ 369 h 448"/>
                <a:gd name="T6" fmla="*/ 121 w 677"/>
                <a:gd name="T7" fmla="*/ 109 h 448"/>
                <a:gd name="T8" fmla="*/ 181 w 677"/>
                <a:gd name="T9" fmla="*/ 109 h 448"/>
                <a:gd name="T10" fmla="*/ 253 w 677"/>
                <a:gd name="T11" fmla="*/ 183 h 448"/>
                <a:gd name="T12" fmla="*/ 278 w 677"/>
                <a:gd name="T13" fmla="*/ 194 h 448"/>
                <a:gd name="T14" fmla="*/ 278 w 677"/>
                <a:gd name="T15" fmla="*/ 194 h 448"/>
                <a:gd name="T16" fmla="*/ 313 w 677"/>
                <a:gd name="T17" fmla="*/ 159 h 448"/>
                <a:gd name="T18" fmla="*/ 308 w 677"/>
                <a:gd name="T19" fmla="*/ 142 h 448"/>
                <a:gd name="T20" fmla="*/ 295 w 677"/>
                <a:gd name="T21" fmla="*/ 109 h 448"/>
                <a:gd name="T22" fmla="*/ 642 w 677"/>
                <a:gd name="T23" fmla="*/ 109 h 448"/>
                <a:gd name="T24" fmla="*/ 642 w 677"/>
                <a:gd name="T25" fmla="*/ 257 h 448"/>
                <a:gd name="T26" fmla="*/ 677 w 677"/>
                <a:gd name="T27" fmla="*/ 257 h 448"/>
                <a:gd name="T28" fmla="*/ 677 w 677"/>
                <a:gd name="T29" fmla="*/ 74 h 448"/>
                <a:gd name="T30" fmla="*/ 278 w 677"/>
                <a:gd name="T31" fmla="*/ 74 h 448"/>
                <a:gd name="T32" fmla="*/ 226 w 677"/>
                <a:gd name="T33" fmla="*/ 8 h 448"/>
                <a:gd name="T34" fmla="*/ 190 w 677"/>
                <a:gd name="T35" fmla="*/ 0 h 448"/>
                <a:gd name="T36" fmla="*/ 151 w 677"/>
                <a:gd name="T37" fmla="*/ 3 h 448"/>
                <a:gd name="T38" fmla="*/ 0 w 677"/>
                <a:gd name="T39" fmla="*/ 48 h 448"/>
                <a:gd name="T40" fmla="*/ 0 w 677"/>
                <a:gd name="T41" fmla="*/ 374 h 448"/>
                <a:gd name="T42" fmla="*/ 226 w 677"/>
                <a:gd name="T43" fmla="*/ 448 h 448"/>
                <a:gd name="T44" fmla="*/ 387 w 677"/>
                <a:gd name="T45" fmla="*/ 448 h 448"/>
                <a:gd name="T46" fmla="*/ 382 w 677"/>
                <a:gd name="T47" fmla="*/ 42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7" h="448">
                  <a:moveTo>
                    <a:pt x="382" y="421"/>
                  </a:moveTo>
                  <a:cubicBezTo>
                    <a:pt x="382" y="401"/>
                    <a:pt x="391" y="382"/>
                    <a:pt x="406" y="369"/>
                  </a:cubicBezTo>
                  <a:lnTo>
                    <a:pt x="121" y="369"/>
                  </a:lnTo>
                  <a:lnTo>
                    <a:pt x="121" y="109"/>
                  </a:lnTo>
                  <a:lnTo>
                    <a:pt x="181" y="109"/>
                  </a:lnTo>
                  <a:cubicBezTo>
                    <a:pt x="202" y="131"/>
                    <a:pt x="228" y="158"/>
                    <a:pt x="253" y="183"/>
                  </a:cubicBezTo>
                  <a:cubicBezTo>
                    <a:pt x="259" y="190"/>
                    <a:pt x="268" y="194"/>
                    <a:pt x="278" y="194"/>
                  </a:cubicBezTo>
                  <a:cubicBezTo>
                    <a:pt x="278" y="194"/>
                    <a:pt x="278" y="194"/>
                    <a:pt x="278" y="194"/>
                  </a:cubicBezTo>
                  <a:cubicBezTo>
                    <a:pt x="297" y="194"/>
                    <a:pt x="313" y="178"/>
                    <a:pt x="313" y="159"/>
                  </a:cubicBezTo>
                  <a:cubicBezTo>
                    <a:pt x="313" y="153"/>
                    <a:pt x="311" y="147"/>
                    <a:pt x="308" y="142"/>
                  </a:cubicBezTo>
                  <a:cubicBezTo>
                    <a:pt x="305" y="133"/>
                    <a:pt x="300" y="122"/>
                    <a:pt x="295" y="109"/>
                  </a:cubicBezTo>
                  <a:lnTo>
                    <a:pt x="642" y="109"/>
                  </a:lnTo>
                  <a:lnTo>
                    <a:pt x="642" y="257"/>
                  </a:lnTo>
                  <a:lnTo>
                    <a:pt x="677" y="257"/>
                  </a:lnTo>
                  <a:lnTo>
                    <a:pt x="677" y="74"/>
                  </a:lnTo>
                  <a:lnTo>
                    <a:pt x="278" y="74"/>
                  </a:lnTo>
                  <a:cubicBezTo>
                    <a:pt x="263" y="46"/>
                    <a:pt x="245" y="19"/>
                    <a:pt x="226" y="8"/>
                  </a:cubicBezTo>
                  <a:cubicBezTo>
                    <a:pt x="217" y="2"/>
                    <a:pt x="206" y="0"/>
                    <a:pt x="190" y="0"/>
                  </a:cubicBezTo>
                  <a:cubicBezTo>
                    <a:pt x="172" y="0"/>
                    <a:pt x="153" y="3"/>
                    <a:pt x="151" y="3"/>
                  </a:cubicBezTo>
                  <a:cubicBezTo>
                    <a:pt x="148" y="4"/>
                    <a:pt x="49" y="28"/>
                    <a:pt x="0" y="48"/>
                  </a:cubicBezTo>
                  <a:lnTo>
                    <a:pt x="0" y="374"/>
                  </a:lnTo>
                  <a:cubicBezTo>
                    <a:pt x="41" y="396"/>
                    <a:pt x="147" y="448"/>
                    <a:pt x="226" y="448"/>
                  </a:cubicBezTo>
                  <a:lnTo>
                    <a:pt x="387" y="448"/>
                  </a:lnTo>
                  <a:cubicBezTo>
                    <a:pt x="384" y="440"/>
                    <a:pt x="382" y="431"/>
                    <a:pt x="382" y="4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SVN-Gilroy Medium" panose="00000600000000000000" pitchFamily="50" charset="0"/>
                <a:cs typeface="Arial" panose="020B0604020202020204" pitchFamily="34" charset="0"/>
              </a:endParaRPr>
            </a:p>
          </p:txBody>
        </p:sp>
      </p:grpSp>
      <p:sp>
        <p:nvSpPr>
          <p:cNvPr id="22" name="Freeform 547">
            <a:extLst>
              <a:ext uri="{FF2B5EF4-FFF2-40B4-BE49-F238E27FC236}">
                <a16:creationId xmlns:a16="http://schemas.microsoft.com/office/drawing/2014/main" id="{59C70D77-EED4-66B2-3404-049A4DAEA891}"/>
              </a:ext>
            </a:extLst>
          </p:cNvPr>
          <p:cNvSpPr/>
          <p:nvPr/>
        </p:nvSpPr>
        <p:spPr>
          <a:xfrm>
            <a:off x="2992901" y="6447114"/>
            <a:ext cx="311099" cy="244907"/>
          </a:xfrm>
          <a:custGeom>
            <a:avLst/>
            <a:gdLst>
              <a:gd name="connsiteX0" fmla="*/ 19438 w 540883"/>
              <a:gd name="connsiteY0" fmla="*/ 450737 h 504825"/>
              <a:gd name="connsiteX1" fmla="*/ 521446 w 540883"/>
              <a:gd name="connsiteY1" fmla="*/ 450737 h 504825"/>
              <a:gd name="connsiteX2" fmla="*/ 535109 w 540883"/>
              <a:gd name="connsiteY2" fmla="*/ 456089 h 504825"/>
              <a:gd name="connsiteX3" fmla="*/ 540883 w 540883"/>
              <a:gd name="connsiteY3" fmla="*/ 468766 h 504825"/>
              <a:gd name="connsiteX4" fmla="*/ 540883 w 540883"/>
              <a:gd name="connsiteY4" fmla="*/ 504825 h 504825"/>
              <a:gd name="connsiteX5" fmla="*/ 0 w 540883"/>
              <a:gd name="connsiteY5" fmla="*/ 504825 h 504825"/>
              <a:gd name="connsiteX6" fmla="*/ 0 w 540883"/>
              <a:gd name="connsiteY6" fmla="*/ 468766 h 504825"/>
              <a:gd name="connsiteX7" fmla="*/ 5775 w 540883"/>
              <a:gd name="connsiteY7" fmla="*/ 456089 h 504825"/>
              <a:gd name="connsiteX8" fmla="*/ 19438 w 540883"/>
              <a:gd name="connsiteY8" fmla="*/ 450737 h 504825"/>
              <a:gd name="connsiteX9" fmla="*/ 72117 w 540883"/>
              <a:gd name="connsiteY9" fmla="*/ 180295 h 504825"/>
              <a:gd name="connsiteX10" fmla="*/ 144236 w 540883"/>
              <a:gd name="connsiteY10" fmla="*/ 180295 h 504825"/>
              <a:gd name="connsiteX11" fmla="*/ 144236 w 540883"/>
              <a:gd name="connsiteY11" fmla="*/ 396648 h 504825"/>
              <a:gd name="connsiteX12" fmla="*/ 180295 w 540883"/>
              <a:gd name="connsiteY12" fmla="*/ 396648 h 504825"/>
              <a:gd name="connsiteX13" fmla="*/ 180295 w 540883"/>
              <a:gd name="connsiteY13" fmla="*/ 180295 h 504825"/>
              <a:gd name="connsiteX14" fmla="*/ 252412 w 540883"/>
              <a:gd name="connsiteY14" fmla="*/ 180295 h 504825"/>
              <a:gd name="connsiteX15" fmla="*/ 252412 w 540883"/>
              <a:gd name="connsiteY15" fmla="*/ 396648 h 504825"/>
              <a:gd name="connsiteX16" fmla="*/ 288472 w 540883"/>
              <a:gd name="connsiteY16" fmla="*/ 396648 h 504825"/>
              <a:gd name="connsiteX17" fmla="*/ 288472 w 540883"/>
              <a:gd name="connsiteY17" fmla="*/ 180295 h 504825"/>
              <a:gd name="connsiteX18" fmla="*/ 360589 w 540883"/>
              <a:gd name="connsiteY18" fmla="*/ 180295 h 504825"/>
              <a:gd name="connsiteX19" fmla="*/ 360589 w 540883"/>
              <a:gd name="connsiteY19" fmla="*/ 396648 h 504825"/>
              <a:gd name="connsiteX20" fmla="*/ 396648 w 540883"/>
              <a:gd name="connsiteY20" fmla="*/ 396648 h 504825"/>
              <a:gd name="connsiteX21" fmla="*/ 396648 w 540883"/>
              <a:gd name="connsiteY21" fmla="*/ 180295 h 504825"/>
              <a:gd name="connsiteX22" fmla="*/ 468766 w 540883"/>
              <a:gd name="connsiteY22" fmla="*/ 180295 h 504825"/>
              <a:gd name="connsiteX23" fmla="*/ 468766 w 540883"/>
              <a:gd name="connsiteY23" fmla="*/ 396648 h 504825"/>
              <a:gd name="connsiteX24" fmla="*/ 485387 w 540883"/>
              <a:gd name="connsiteY24" fmla="*/ 396648 h 504825"/>
              <a:gd name="connsiteX25" fmla="*/ 499050 w 540883"/>
              <a:gd name="connsiteY25" fmla="*/ 402001 h 504825"/>
              <a:gd name="connsiteX26" fmla="*/ 504825 w 540883"/>
              <a:gd name="connsiteY26" fmla="*/ 414678 h 504825"/>
              <a:gd name="connsiteX27" fmla="*/ 504825 w 540883"/>
              <a:gd name="connsiteY27" fmla="*/ 432707 h 504825"/>
              <a:gd name="connsiteX28" fmla="*/ 36058 w 540883"/>
              <a:gd name="connsiteY28" fmla="*/ 432707 h 504825"/>
              <a:gd name="connsiteX29" fmla="*/ 36058 w 540883"/>
              <a:gd name="connsiteY29" fmla="*/ 414678 h 504825"/>
              <a:gd name="connsiteX30" fmla="*/ 41834 w 540883"/>
              <a:gd name="connsiteY30" fmla="*/ 402001 h 504825"/>
              <a:gd name="connsiteX31" fmla="*/ 55497 w 540883"/>
              <a:gd name="connsiteY31" fmla="*/ 396648 h 504825"/>
              <a:gd name="connsiteX32" fmla="*/ 72117 w 540883"/>
              <a:gd name="connsiteY32" fmla="*/ 396648 h 504825"/>
              <a:gd name="connsiteX33" fmla="*/ 270442 w 540883"/>
              <a:gd name="connsiteY33" fmla="*/ 0 h 504825"/>
              <a:gd name="connsiteX34" fmla="*/ 540883 w 540883"/>
              <a:gd name="connsiteY34" fmla="*/ 108177 h 504825"/>
              <a:gd name="connsiteX35" fmla="*/ 540883 w 540883"/>
              <a:gd name="connsiteY35" fmla="*/ 144236 h 504825"/>
              <a:gd name="connsiteX36" fmla="*/ 504825 w 540883"/>
              <a:gd name="connsiteY36" fmla="*/ 144236 h 504825"/>
              <a:gd name="connsiteX37" fmla="*/ 499050 w 540883"/>
              <a:gd name="connsiteY37" fmla="*/ 156913 h 504825"/>
              <a:gd name="connsiteX38" fmla="*/ 485387 w 540883"/>
              <a:gd name="connsiteY38" fmla="*/ 162265 h 504825"/>
              <a:gd name="connsiteX39" fmla="*/ 55497 w 540883"/>
              <a:gd name="connsiteY39" fmla="*/ 162265 h 504825"/>
              <a:gd name="connsiteX40" fmla="*/ 41834 w 540883"/>
              <a:gd name="connsiteY40" fmla="*/ 156913 h 504825"/>
              <a:gd name="connsiteX41" fmla="*/ 36058 w 540883"/>
              <a:gd name="connsiteY41" fmla="*/ 144236 h 504825"/>
              <a:gd name="connsiteX42" fmla="*/ 0 w 540883"/>
              <a:gd name="connsiteY42" fmla="*/ 144236 h 504825"/>
              <a:gd name="connsiteX43" fmla="*/ 0 w 540883"/>
              <a:gd name="connsiteY43" fmla="*/ 10817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40883" h="504825">
                <a:moveTo>
                  <a:pt x="19438" y="450737"/>
                </a:moveTo>
                <a:lnTo>
                  <a:pt x="521446" y="450737"/>
                </a:lnTo>
                <a:cubicBezTo>
                  <a:pt x="526704" y="450737"/>
                  <a:pt x="531259" y="452521"/>
                  <a:pt x="535109" y="456089"/>
                </a:cubicBezTo>
                <a:cubicBezTo>
                  <a:pt x="538960" y="459657"/>
                  <a:pt x="540883" y="463883"/>
                  <a:pt x="540883" y="468766"/>
                </a:cubicBezTo>
                <a:lnTo>
                  <a:pt x="540883" y="504825"/>
                </a:lnTo>
                <a:lnTo>
                  <a:pt x="0" y="504825"/>
                </a:lnTo>
                <a:lnTo>
                  <a:pt x="0" y="468766"/>
                </a:lnTo>
                <a:cubicBezTo>
                  <a:pt x="0" y="463883"/>
                  <a:pt x="1925" y="459657"/>
                  <a:pt x="5775" y="456089"/>
                </a:cubicBezTo>
                <a:cubicBezTo>
                  <a:pt x="9624" y="452521"/>
                  <a:pt x="14179" y="450737"/>
                  <a:pt x="19438" y="450737"/>
                </a:cubicBezTo>
                <a:close/>
                <a:moveTo>
                  <a:pt x="72117" y="180295"/>
                </a:moveTo>
                <a:lnTo>
                  <a:pt x="144236" y="180295"/>
                </a:lnTo>
                <a:lnTo>
                  <a:pt x="144236" y="396648"/>
                </a:lnTo>
                <a:lnTo>
                  <a:pt x="180295" y="396648"/>
                </a:lnTo>
                <a:lnTo>
                  <a:pt x="180295" y="180295"/>
                </a:lnTo>
                <a:lnTo>
                  <a:pt x="252412" y="180295"/>
                </a:lnTo>
                <a:lnTo>
                  <a:pt x="252412" y="396648"/>
                </a:lnTo>
                <a:lnTo>
                  <a:pt x="288472" y="396648"/>
                </a:lnTo>
                <a:lnTo>
                  <a:pt x="288472" y="180295"/>
                </a:lnTo>
                <a:lnTo>
                  <a:pt x="360589" y="180295"/>
                </a:lnTo>
                <a:lnTo>
                  <a:pt x="360589" y="396648"/>
                </a:lnTo>
                <a:lnTo>
                  <a:pt x="396648" y="396648"/>
                </a:lnTo>
                <a:lnTo>
                  <a:pt x="396648" y="180295"/>
                </a:lnTo>
                <a:lnTo>
                  <a:pt x="468766" y="180295"/>
                </a:lnTo>
                <a:lnTo>
                  <a:pt x="468766" y="396648"/>
                </a:lnTo>
                <a:lnTo>
                  <a:pt x="485387" y="396648"/>
                </a:lnTo>
                <a:cubicBezTo>
                  <a:pt x="490645" y="396648"/>
                  <a:pt x="495200" y="398432"/>
                  <a:pt x="499050" y="402001"/>
                </a:cubicBezTo>
                <a:cubicBezTo>
                  <a:pt x="502900" y="405569"/>
                  <a:pt x="504825" y="409795"/>
                  <a:pt x="504825" y="414678"/>
                </a:cubicBezTo>
                <a:lnTo>
                  <a:pt x="504825" y="432707"/>
                </a:lnTo>
                <a:lnTo>
                  <a:pt x="36058" y="432707"/>
                </a:lnTo>
                <a:lnTo>
                  <a:pt x="36058" y="414678"/>
                </a:lnTo>
                <a:cubicBezTo>
                  <a:pt x="36058" y="409795"/>
                  <a:pt x="37984" y="405569"/>
                  <a:pt x="41834" y="402001"/>
                </a:cubicBezTo>
                <a:cubicBezTo>
                  <a:pt x="45684" y="398432"/>
                  <a:pt x="50238" y="396648"/>
                  <a:pt x="55497" y="396648"/>
                </a:cubicBezTo>
                <a:lnTo>
                  <a:pt x="72117" y="396648"/>
                </a:lnTo>
                <a:close/>
                <a:moveTo>
                  <a:pt x="270442" y="0"/>
                </a:moveTo>
                <a:lnTo>
                  <a:pt x="540883" y="108177"/>
                </a:lnTo>
                <a:lnTo>
                  <a:pt x="540883" y="144236"/>
                </a:lnTo>
                <a:lnTo>
                  <a:pt x="504825" y="144236"/>
                </a:lnTo>
                <a:cubicBezTo>
                  <a:pt x="504825" y="149119"/>
                  <a:pt x="502900" y="153344"/>
                  <a:pt x="499050" y="156913"/>
                </a:cubicBezTo>
                <a:cubicBezTo>
                  <a:pt x="495200" y="160481"/>
                  <a:pt x="490645" y="162265"/>
                  <a:pt x="485387" y="162265"/>
                </a:cubicBezTo>
                <a:lnTo>
                  <a:pt x="55497" y="162265"/>
                </a:lnTo>
                <a:cubicBezTo>
                  <a:pt x="50238" y="162265"/>
                  <a:pt x="45684" y="160481"/>
                  <a:pt x="41834" y="156913"/>
                </a:cubicBezTo>
                <a:cubicBezTo>
                  <a:pt x="37984" y="153344"/>
                  <a:pt x="36058" y="149119"/>
                  <a:pt x="36058" y="144236"/>
                </a:cubicBezTo>
                <a:lnTo>
                  <a:pt x="0" y="144236"/>
                </a:lnTo>
                <a:lnTo>
                  <a:pt x="0" y="1081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VN-Gilroy Medium" panose="00000600000000000000" pitchFamily="50" charset="0"/>
              <a:cs typeface="Arial" panose="020B0604020202020204" pitchFamily="34" charset="0"/>
            </a:endParaRPr>
          </a:p>
        </p:txBody>
      </p:sp>
      <p:cxnSp>
        <p:nvCxnSpPr>
          <p:cNvPr id="89" name="Straight Connector 88">
            <a:extLst>
              <a:ext uri="{FF2B5EF4-FFF2-40B4-BE49-F238E27FC236}">
                <a16:creationId xmlns:a16="http://schemas.microsoft.com/office/drawing/2014/main" id="{D4516079-2945-DD32-B66B-039186AACBC2}"/>
              </a:ext>
            </a:extLst>
          </p:cNvPr>
          <p:cNvCxnSpPr>
            <a:cxnSpLocks/>
          </p:cNvCxnSpPr>
          <p:nvPr/>
        </p:nvCxnSpPr>
        <p:spPr>
          <a:xfrm>
            <a:off x="9780775"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1C1A618-4F27-9B55-D7F9-FF88201AC531}"/>
              </a:ext>
            </a:extLst>
          </p:cNvPr>
          <p:cNvCxnSpPr>
            <a:cxnSpLocks/>
          </p:cNvCxnSpPr>
          <p:nvPr/>
        </p:nvCxnSpPr>
        <p:spPr>
          <a:xfrm>
            <a:off x="9780775" y="6471625"/>
            <a:ext cx="381156" cy="0"/>
          </a:xfrm>
          <a:prstGeom prst="line">
            <a:avLst/>
          </a:prstGeom>
          <a:ln w="28575">
            <a:solidFill>
              <a:srgbClr val="005993"/>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BD983C77-D1D9-D8A9-240C-5ED7C05B719A}"/>
              </a:ext>
            </a:extLst>
          </p:cNvPr>
          <p:cNvSpPr txBox="1"/>
          <p:nvPr/>
        </p:nvSpPr>
        <p:spPr>
          <a:xfrm>
            <a:off x="10182219" y="6519997"/>
            <a:ext cx="1423921" cy="184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en-US" sz="600" dirty="0">
                <a:solidFill>
                  <a:srgbClr val="005993"/>
                </a:solidFill>
                <a:latin typeface="SVN-Gilroy Heavy" panose="00000A00000000000000" pitchFamily="50" charset="0"/>
                <a:cs typeface="Arial" panose="020B0604020202020204" pitchFamily="34" charset="0"/>
              </a:rPr>
              <a:t>01</a:t>
            </a:r>
            <a:r>
              <a:rPr lang="en-US" sz="600" dirty="0">
                <a:solidFill>
                  <a:srgbClr val="005993"/>
                </a:solidFill>
                <a:latin typeface="SVN-Gilroy Medium" panose="00000600000000000000" pitchFamily="50" charset="0"/>
                <a:cs typeface="Arial" panose="020B0604020202020204" pitchFamily="34" charset="0"/>
              </a:rPr>
              <a:t> – HIGHLIGHTS</a:t>
            </a:r>
            <a:endParaRPr lang="de-DE" sz="600" dirty="0">
              <a:solidFill>
                <a:srgbClr val="005993"/>
              </a:solidFill>
              <a:latin typeface="SVN-Gilroy Medium" panose="00000600000000000000" pitchFamily="50" charset="0"/>
              <a:cs typeface="Arial" panose="020B0604020202020204" pitchFamily="34" charset="0"/>
            </a:endParaRPr>
          </a:p>
        </p:txBody>
      </p:sp>
      <p:sp>
        <p:nvSpPr>
          <p:cNvPr id="95" name="TextBox 94">
            <a:extLst>
              <a:ext uri="{FF2B5EF4-FFF2-40B4-BE49-F238E27FC236}">
                <a16:creationId xmlns:a16="http://schemas.microsoft.com/office/drawing/2014/main" id="{D5289434-5A93-F25C-84CF-47186F3B4CE0}"/>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rgbClr val="005993"/>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rPr>
              <a:t>01</a:t>
            </a:r>
            <a:endParaRPr lang="de-DE" sz="600" dirty="0">
              <a:solidFill>
                <a:srgbClr val="005993"/>
              </a:solidFill>
              <a:latin typeface="SVN-Gilroy XBold" panose="00000900000000000000" pitchFamily="50" charset="0"/>
              <a:cs typeface="Arial" panose="020B0604020202020204" pitchFamily="34" charset="0"/>
            </a:endParaRPr>
          </a:p>
        </p:txBody>
      </p:sp>
      <p:cxnSp>
        <p:nvCxnSpPr>
          <p:cNvPr id="96" name="Straight Connector 95">
            <a:extLst>
              <a:ext uri="{FF2B5EF4-FFF2-40B4-BE49-F238E27FC236}">
                <a16:creationId xmlns:a16="http://schemas.microsoft.com/office/drawing/2014/main" id="{91B5A188-D8DA-6F77-1F6F-16E3F18B8DE7}"/>
              </a:ext>
            </a:extLst>
          </p:cNvPr>
          <p:cNvCxnSpPr>
            <a:cxnSpLocks/>
          </p:cNvCxnSpPr>
          <p:nvPr/>
        </p:nvCxnSpPr>
        <p:spPr>
          <a:xfrm>
            <a:off x="11065052" y="6547920"/>
            <a:ext cx="0" cy="107173"/>
          </a:xfrm>
          <a:prstGeom prst="line">
            <a:avLst/>
          </a:prstGeom>
          <a:ln w="63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836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Freeform: Shape 82">
            <a:extLst>
              <a:ext uri="{FF2B5EF4-FFF2-40B4-BE49-F238E27FC236}">
                <a16:creationId xmlns:a16="http://schemas.microsoft.com/office/drawing/2014/main" id="{99BDCCBA-EA83-E3C3-BD16-3841E4901674}"/>
              </a:ext>
            </a:extLst>
          </p:cNvPr>
          <p:cNvSpPr/>
          <p:nvPr/>
        </p:nvSpPr>
        <p:spPr>
          <a:xfrm rot="10800000">
            <a:off x="2676864" y="1333989"/>
            <a:ext cx="115546" cy="72537"/>
          </a:xfrm>
          <a:custGeom>
            <a:avLst/>
            <a:gdLst>
              <a:gd name="connsiteX0" fmla="*/ 115546 w 115546"/>
              <a:gd name="connsiteY0" fmla="*/ 105776 h 105776"/>
              <a:gd name="connsiteX1" fmla="*/ 0 w 115546"/>
              <a:gd name="connsiteY1" fmla="*/ 105776 h 105776"/>
              <a:gd name="connsiteX2" fmla="*/ 0 w 115546"/>
              <a:gd name="connsiteY2" fmla="*/ 0 h 105776"/>
              <a:gd name="connsiteX3" fmla="*/ 115546 w 115546"/>
              <a:gd name="connsiteY3" fmla="*/ 105776 h 105776"/>
            </a:gdLst>
            <a:ahLst/>
            <a:cxnLst>
              <a:cxn ang="0">
                <a:pos x="connsiteX0" y="connsiteY0"/>
              </a:cxn>
              <a:cxn ang="0">
                <a:pos x="connsiteX1" y="connsiteY1"/>
              </a:cxn>
              <a:cxn ang="0">
                <a:pos x="connsiteX2" y="connsiteY2"/>
              </a:cxn>
              <a:cxn ang="0">
                <a:pos x="connsiteX3" y="connsiteY3"/>
              </a:cxn>
            </a:cxnLst>
            <a:rect l="l" t="t" r="r" b="b"/>
            <a:pathLst>
              <a:path w="115546" h="105776">
                <a:moveTo>
                  <a:pt x="115546" y="105776"/>
                </a:moveTo>
                <a:lnTo>
                  <a:pt x="0" y="105776"/>
                </a:lnTo>
                <a:lnTo>
                  <a:pt x="0" y="0"/>
                </a:lnTo>
                <a:lnTo>
                  <a:pt x="115546" y="105776"/>
                </a:lnTo>
                <a:close/>
              </a:path>
            </a:pathLst>
          </a:custGeom>
          <a:solidFill>
            <a:srgbClr val="1B7FC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63" name="Rectangle: Rounded Corners 62">
            <a:extLst>
              <a:ext uri="{FF2B5EF4-FFF2-40B4-BE49-F238E27FC236}">
                <a16:creationId xmlns:a16="http://schemas.microsoft.com/office/drawing/2014/main" id="{4784E03E-412D-471B-AD27-242FB1AAB3A6}"/>
              </a:ext>
            </a:extLst>
          </p:cNvPr>
          <p:cNvSpPr/>
          <p:nvPr/>
        </p:nvSpPr>
        <p:spPr>
          <a:xfrm>
            <a:off x="2787716" y="976261"/>
            <a:ext cx="4248084" cy="1731303"/>
          </a:xfrm>
          <a:prstGeom prst="roundRect">
            <a:avLst>
              <a:gd name="adj" fmla="val 2144"/>
            </a:avLst>
          </a:prstGeom>
          <a:solidFill>
            <a:srgbClr val="F5F5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Calibri" panose="020F0502020204030204"/>
            </a:endParaRPr>
          </a:p>
        </p:txBody>
      </p:sp>
      <p:pic>
        <p:nvPicPr>
          <p:cNvPr id="37" name="Picture 36" descr="A low angle view of a building&#10;&#10;Description automatically generated">
            <a:extLst>
              <a:ext uri="{FF2B5EF4-FFF2-40B4-BE49-F238E27FC236}">
                <a16:creationId xmlns:a16="http://schemas.microsoft.com/office/drawing/2014/main" id="{E3CCF326-88FB-325D-AD97-A7DA581D4B0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29359" r="46041"/>
          <a:stretch/>
        </p:blipFill>
        <p:spPr>
          <a:xfrm>
            <a:off x="0" y="0"/>
            <a:ext cx="2529524" cy="6858000"/>
          </a:xfrm>
          <a:prstGeom prst="rect">
            <a:avLst/>
          </a:prstGeom>
        </p:spPr>
      </p:pic>
      <p:sp>
        <p:nvSpPr>
          <p:cNvPr id="39" name="Rectangle 38">
            <a:extLst>
              <a:ext uri="{FF2B5EF4-FFF2-40B4-BE49-F238E27FC236}">
                <a16:creationId xmlns:a16="http://schemas.microsoft.com/office/drawing/2014/main" id="{87E3B0F3-4E22-7D92-0CF5-001E71F0D6B7}"/>
              </a:ext>
            </a:extLst>
          </p:cNvPr>
          <p:cNvSpPr/>
          <p:nvPr/>
        </p:nvSpPr>
        <p:spPr>
          <a:xfrm>
            <a:off x="10931" y="294885"/>
            <a:ext cx="7197943" cy="497634"/>
          </a:xfrm>
          <a:prstGeom prst="rect">
            <a:avLst/>
          </a:prstGeom>
          <a:gradFill>
            <a:gsLst>
              <a:gs pos="52000">
                <a:srgbClr val="FFFFFF">
                  <a:alpha val="95000"/>
                </a:srgbClr>
              </a:gs>
              <a:gs pos="0">
                <a:schemeClr val="bg1">
                  <a:alpha val="0"/>
                </a:schemeClr>
              </a:gs>
              <a:gs pos="11000">
                <a:srgbClr val="FFFFFF">
                  <a:alpha val="80000"/>
                </a:srgbClr>
              </a:gs>
              <a:gs pos="88000">
                <a:srgbClr val="FFFFFF">
                  <a:alpha val="80000"/>
                </a:srgbClr>
              </a:gs>
              <a:gs pos="100000">
                <a:srgbClr val="FFFFFF">
                  <a:gamma/>
                  <a:tint val="43922"/>
                  <a:invGamma/>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7710">
              <a:defRPr/>
            </a:pPr>
            <a:endParaRPr lang="en-US" sz="1905">
              <a:solidFill>
                <a:prstClr val="white"/>
              </a:solidFill>
              <a:latin typeface="SVN-Gilroy" panose="00000500000000000000" pitchFamily="2" charset="0"/>
              <a:cs typeface="Arial" panose="020B0604020202020204" pitchFamily="34" charset="0"/>
            </a:endParaRPr>
          </a:p>
        </p:txBody>
      </p:sp>
      <p:sp>
        <p:nvSpPr>
          <p:cNvPr id="153" name="Rectangle: Rounded Corners 152">
            <a:extLst>
              <a:ext uri="{FF2B5EF4-FFF2-40B4-BE49-F238E27FC236}">
                <a16:creationId xmlns:a16="http://schemas.microsoft.com/office/drawing/2014/main" id="{820AD280-8CB2-53A1-C329-581D5F93D883}"/>
              </a:ext>
            </a:extLst>
          </p:cNvPr>
          <p:cNvSpPr/>
          <p:nvPr/>
        </p:nvSpPr>
        <p:spPr>
          <a:xfrm>
            <a:off x="7303802" y="4750189"/>
            <a:ext cx="4189001" cy="1447021"/>
          </a:xfrm>
          <a:prstGeom prst="roundRect">
            <a:avLst>
              <a:gd name="adj" fmla="val 3519"/>
            </a:avLst>
          </a:prstGeom>
          <a:solidFill>
            <a:schemeClr val="bg1"/>
          </a:solidFill>
          <a:ln>
            <a:noFill/>
          </a:ln>
          <a:effectLst>
            <a:outerShdw blurRad="38100" dist="63500" dir="2700000" algn="tl" rotWithShape="0">
              <a:schemeClr val="bg1">
                <a:lumMod val="65000"/>
                <a:alpha val="3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Calibri" panose="020F0502020204030204"/>
            </a:endParaRPr>
          </a:p>
        </p:txBody>
      </p:sp>
      <p:sp>
        <p:nvSpPr>
          <p:cNvPr id="13" name="TextBox 12">
            <a:extLst>
              <a:ext uri="{FF2B5EF4-FFF2-40B4-BE49-F238E27FC236}">
                <a16:creationId xmlns:a16="http://schemas.microsoft.com/office/drawing/2014/main" id="{016D7C1B-020D-A88E-BF05-5C302886AF6A}"/>
              </a:ext>
            </a:extLst>
          </p:cNvPr>
          <p:cNvSpPr txBox="1"/>
          <p:nvPr/>
        </p:nvSpPr>
        <p:spPr>
          <a:xfrm>
            <a:off x="2911177" y="2872649"/>
            <a:ext cx="4002458" cy="295466"/>
          </a:xfrm>
          <a:prstGeom prst="rect">
            <a:avLst/>
          </a:prstGeom>
          <a:noFill/>
        </p:spPr>
        <p:txBody>
          <a:bodyPr wrap="square">
            <a:spAutoFit/>
          </a:bodyPr>
          <a:lstStyle/>
          <a:p>
            <a:pPr lvl="0" algn="just">
              <a:lnSpc>
                <a:spcPct val="110000"/>
              </a:lnSpc>
              <a:spcBef>
                <a:spcPts val="300"/>
              </a:spcBef>
              <a:spcAft>
                <a:spcPts val="300"/>
              </a:spcAf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PLACEMENT WITH &amp; LOANS TO OTHER C.Is* </a:t>
            </a: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(VND, </a:t>
            </a:r>
            <a:r>
              <a:rPr kumimoji="0" lang="en-US" sz="1000" b="0" i="1" u="none" strike="noStrike" kern="1200" cap="none" spc="0" normalizeH="0" baseline="0" noProof="0" dirty="0" err="1">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Tn</a:t>
            </a: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11639A83-76C6-02C2-029C-9068ED4AD446}"/>
              </a:ext>
            </a:extLst>
          </p:cNvPr>
          <p:cNvSpPr txBox="1"/>
          <p:nvPr/>
        </p:nvSpPr>
        <p:spPr>
          <a:xfrm>
            <a:off x="2911177" y="3985848"/>
            <a:ext cx="2998087" cy="295466"/>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INVESTMENT SECURITIES* </a:t>
            </a: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(VND,</a:t>
            </a:r>
            <a:r>
              <a:rPr kumimoji="0" lang="en-US" sz="1000" b="0" i="1" u="none" strike="noStrike" kern="1200" cap="none" spc="0" normalizeH="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 </a:t>
            </a:r>
            <a:r>
              <a:rPr kumimoji="0" lang="en-US" sz="1000" b="0" i="1" u="none" strike="noStrike" kern="1200" cap="none" spc="0" normalizeH="0" noProof="0" dirty="0" err="1">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Tn</a:t>
            </a: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F421AE2D-BA9A-3FD7-5BB1-8B4027E09E1D}"/>
              </a:ext>
            </a:extLst>
          </p:cNvPr>
          <p:cNvSpPr txBox="1"/>
          <p:nvPr/>
        </p:nvSpPr>
        <p:spPr>
          <a:xfrm>
            <a:off x="2911177" y="5096121"/>
            <a:ext cx="3195015" cy="295466"/>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LOANS TO CUSTOMERS* </a:t>
            </a: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(VND,</a:t>
            </a:r>
            <a:r>
              <a:rPr kumimoji="0" lang="en-US" sz="1000" b="0" i="1" u="none" strike="noStrike" kern="1200" cap="none" spc="0" normalizeH="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 </a:t>
            </a:r>
            <a:r>
              <a:rPr kumimoji="0" lang="en-US" sz="1000" b="0" i="1" u="none" strike="noStrike" kern="1200" cap="none" spc="0" normalizeH="0" noProof="0" dirty="0" err="1">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Tn</a:t>
            </a: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547CEC79-AC31-96BF-5F71-5286256E1976}"/>
              </a:ext>
            </a:extLst>
          </p:cNvPr>
          <p:cNvSpPr/>
          <p:nvPr/>
        </p:nvSpPr>
        <p:spPr>
          <a:xfrm>
            <a:off x="3550718" y="3300573"/>
            <a:ext cx="156163" cy="144000"/>
          </a:xfrm>
          <a:prstGeom prst="roundRect">
            <a:avLst>
              <a:gd name="adj" fmla="val 50000"/>
            </a:avLst>
          </a:prstGeom>
          <a:solidFill>
            <a:srgbClr val="67C1F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17" name="Rectangle: Rounded Corners 16">
            <a:extLst>
              <a:ext uri="{FF2B5EF4-FFF2-40B4-BE49-F238E27FC236}">
                <a16:creationId xmlns:a16="http://schemas.microsoft.com/office/drawing/2014/main" id="{5E43260E-4C3A-F741-FCE4-443B20A67634}"/>
              </a:ext>
            </a:extLst>
          </p:cNvPr>
          <p:cNvSpPr/>
          <p:nvPr/>
        </p:nvSpPr>
        <p:spPr>
          <a:xfrm>
            <a:off x="3550717" y="3602979"/>
            <a:ext cx="206461" cy="144000"/>
          </a:xfrm>
          <a:prstGeom prst="roundRect">
            <a:avLst>
              <a:gd name="adj" fmla="val 50000"/>
            </a:avLst>
          </a:prstGeom>
          <a:solidFill>
            <a:srgbClr val="0E77B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D8257234-40F0-FCFF-3F61-6A2F011D2C48}"/>
              </a:ext>
            </a:extLst>
          </p:cNvPr>
          <p:cNvSpPr txBox="1"/>
          <p:nvPr/>
        </p:nvSpPr>
        <p:spPr>
          <a:xfrm>
            <a:off x="3722622" y="3240518"/>
            <a:ext cx="552366" cy="26411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kumimoji="0" lang="en-US" sz="1100" b="1" i="0" u="none" strike="noStrike" kern="1200" cap="none" spc="0" normalizeH="0" baseline="0" noProof="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280</a:t>
            </a:r>
            <a:endParaRPr kumimoji="0" lang="vi-VN" sz="1100" b="0" i="1"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57C5392E-E724-53E7-E240-74963E94DB6E}"/>
              </a:ext>
            </a:extLst>
          </p:cNvPr>
          <p:cNvSpPr txBox="1"/>
          <p:nvPr/>
        </p:nvSpPr>
        <p:spPr>
          <a:xfrm>
            <a:off x="3785754" y="3542924"/>
            <a:ext cx="552366" cy="26411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kumimoji="0" lang="en-US" sz="1100" b="1" i="0" u="none" strike="noStrike" kern="1200" cap="none" spc="0" normalizeH="0" baseline="0" noProof="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351</a:t>
            </a:r>
            <a:endParaRPr kumimoji="0" lang="vi-VN" sz="1100" b="0" i="1"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18127A7B-F972-9001-9C3D-81199FACCD91}"/>
              </a:ext>
            </a:extLst>
          </p:cNvPr>
          <p:cNvSpPr txBox="1"/>
          <p:nvPr/>
        </p:nvSpPr>
        <p:spPr>
          <a:xfrm>
            <a:off x="5812370" y="3330788"/>
            <a:ext cx="1152619" cy="487313"/>
          </a:xfrm>
          <a:prstGeom prst="rect">
            <a:avLst/>
          </a:prstGeom>
          <a:noFill/>
        </p:spPr>
        <p:txBody>
          <a:bodyPr wrap="square">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400" b="1" i="0" u="none" strike="noStrike" kern="1200" cap="none" spc="0" normalizeH="0" baseline="0" noProof="0" dirty="0">
                <a:ln>
                  <a:noFill/>
                </a:ln>
                <a:solidFill>
                  <a:srgbClr val="005993"/>
                </a:solidFill>
                <a:effectLst/>
                <a:uLnTx/>
                <a:uFillTx/>
                <a:latin typeface="SVN-Gilroy XBold" panose="00000900000000000000" pitchFamily="50" charset="0"/>
                <a:ea typeface="+mn-ea"/>
                <a:cs typeface="Arial" panose="020B0604020202020204" pitchFamily="34" charset="0"/>
              </a:rPr>
              <a:t>25.5%</a:t>
            </a:r>
          </a:p>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Vs.</a:t>
            </a:r>
            <a:r>
              <a:rPr lang="en-US" sz="1000" i="1" dirty="0">
                <a:solidFill>
                  <a:schemeClr val="tx1">
                    <a:lumMod val="75000"/>
                    <a:lumOff val="25000"/>
                  </a:schemeClr>
                </a:solidFill>
                <a:latin typeface="SVN-Gilroy" panose="00000500000000000000" pitchFamily="50" charset="0"/>
                <a:cs typeface="Arial" panose="020B0604020202020204" pitchFamily="34" charset="0"/>
              </a:rPr>
              <a:t> 2023</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23" name="Oval 189">
            <a:extLst>
              <a:ext uri="{FF2B5EF4-FFF2-40B4-BE49-F238E27FC236}">
                <a16:creationId xmlns:a16="http://schemas.microsoft.com/office/drawing/2014/main" id="{85151A27-474A-4CD1-FA1A-B6606383D5A3}"/>
              </a:ext>
            </a:extLst>
          </p:cNvPr>
          <p:cNvSpPr>
            <a:spLocks noChangeArrowheads="1"/>
          </p:cNvSpPr>
          <p:nvPr/>
        </p:nvSpPr>
        <p:spPr bwMode="auto">
          <a:xfrm>
            <a:off x="5521899" y="3530880"/>
            <a:ext cx="14276" cy="12773"/>
          </a:xfrm>
          <a:prstGeom prst="ellipse">
            <a:avLst/>
          </a:prstGeom>
          <a:solidFill>
            <a:srgbClr val="0059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Oval 190">
            <a:extLst>
              <a:ext uri="{FF2B5EF4-FFF2-40B4-BE49-F238E27FC236}">
                <a16:creationId xmlns:a16="http://schemas.microsoft.com/office/drawing/2014/main" id="{2B72EF37-A413-60F3-CACA-AD7002048B09}"/>
              </a:ext>
            </a:extLst>
          </p:cNvPr>
          <p:cNvSpPr>
            <a:spLocks noChangeArrowheads="1"/>
          </p:cNvSpPr>
          <p:nvPr/>
        </p:nvSpPr>
        <p:spPr bwMode="auto">
          <a:xfrm>
            <a:off x="5521899" y="3433207"/>
            <a:ext cx="14276" cy="13524"/>
          </a:xfrm>
          <a:prstGeom prst="ellipse">
            <a:avLst/>
          </a:prstGeom>
          <a:solidFill>
            <a:srgbClr val="0059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Oval 191">
            <a:extLst>
              <a:ext uri="{FF2B5EF4-FFF2-40B4-BE49-F238E27FC236}">
                <a16:creationId xmlns:a16="http://schemas.microsoft.com/office/drawing/2014/main" id="{7175912E-559E-5DF6-D6D8-CB21F6CA45B0}"/>
              </a:ext>
            </a:extLst>
          </p:cNvPr>
          <p:cNvSpPr>
            <a:spLocks noChangeArrowheads="1"/>
          </p:cNvSpPr>
          <p:nvPr/>
        </p:nvSpPr>
        <p:spPr bwMode="auto">
          <a:xfrm>
            <a:off x="5752558" y="3530880"/>
            <a:ext cx="13524" cy="12773"/>
          </a:xfrm>
          <a:prstGeom prst="ellipse">
            <a:avLst/>
          </a:prstGeom>
          <a:solidFill>
            <a:srgbClr val="0059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Oval 192">
            <a:extLst>
              <a:ext uri="{FF2B5EF4-FFF2-40B4-BE49-F238E27FC236}">
                <a16:creationId xmlns:a16="http://schemas.microsoft.com/office/drawing/2014/main" id="{31846896-622E-375A-BF4A-9BCE519C3611}"/>
              </a:ext>
            </a:extLst>
          </p:cNvPr>
          <p:cNvSpPr>
            <a:spLocks noChangeArrowheads="1"/>
          </p:cNvSpPr>
          <p:nvPr/>
        </p:nvSpPr>
        <p:spPr bwMode="auto">
          <a:xfrm>
            <a:off x="5752558" y="3433207"/>
            <a:ext cx="13524" cy="13524"/>
          </a:xfrm>
          <a:prstGeom prst="ellipse">
            <a:avLst/>
          </a:prstGeom>
          <a:solidFill>
            <a:srgbClr val="0059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193">
            <a:extLst>
              <a:ext uri="{FF2B5EF4-FFF2-40B4-BE49-F238E27FC236}">
                <a16:creationId xmlns:a16="http://schemas.microsoft.com/office/drawing/2014/main" id="{E95E6005-7C33-169D-50E3-B0A80C6E60A4}"/>
              </a:ext>
            </a:extLst>
          </p:cNvPr>
          <p:cNvSpPr>
            <a:spLocks/>
          </p:cNvSpPr>
          <p:nvPr/>
        </p:nvSpPr>
        <p:spPr bwMode="auto">
          <a:xfrm>
            <a:off x="5503867" y="3415175"/>
            <a:ext cx="280247" cy="228405"/>
          </a:xfrm>
          <a:custGeom>
            <a:avLst/>
            <a:gdLst>
              <a:gd name="T0" fmla="*/ 777 w 777"/>
              <a:gd name="T1" fmla="*/ 0 h 633"/>
              <a:gd name="T2" fmla="*/ 0 w 777"/>
              <a:gd name="T3" fmla="*/ 0 h 633"/>
              <a:gd name="T4" fmla="*/ 0 w 777"/>
              <a:gd name="T5" fmla="*/ 407 h 633"/>
              <a:gd name="T6" fmla="*/ 139 w 777"/>
              <a:gd name="T7" fmla="*/ 407 h 633"/>
              <a:gd name="T8" fmla="*/ 138 w 777"/>
              <a:gd name="T9" fmla="*/ 393 h 633"/>
              <a:gd name="T10" fmla="*/ 138 w 777"/>
              <a:gd name="T11" fmla="*/ 382 h 633"/>
              <a:gd name="T12" fmla="*/ 25 w 777"/>
              <a:gd name="T13" fmla="*/ 382 h 633"/>
              <a:gd name="T14" fmla="*/ 25 w 777"/>
              <a:gd name="T15" fmla="*/ 25 h 633"/>
              <a:gd name="T16" fmla="*/ 752 w 777"/>
              <a:gd name="T17" fmla="*/ 25 h 633"/>
              <a:gd name="T18" fmla="*/ 752 w 777"/>
              <a:gd name="T19" fmla="*/ 382 h 633"/>
              <a:gd name="T20" fmla="*/ 264 w 777"/>
              <a:gd name="T21" fmla="*/ 382 h 633"/>
              <a:gd name="T22" fmla="*/ 264 w 777"/>
              <a:gd name="T23" fmla="*/ 270 h 633"/>
              <a:gd name="T24" fmla="*/ 214 w 777"/>
              <a:gd name="T25" fmla="*/ 220 h 633"/>
              <a:gd name="T26" fmla="*/ 163 w 777"/>
              <a:gd name="T27" fmla="*/ 270 h 633"/>
              <a:gd name="T28" fmla="*/ 163 w 777"/>
              <a:gd name="T29" fmla="*/ 412 h 633"/>
              <a:gd name="T30" fmla="*/ 228 w 777"/>
              <a:gd name="T31" fmla="*/ 580 h 633"/>
              <a:gd name="T32" fmla="*/ 228 w 777"/>
              <a:gd name="T33" fmla="*/ 633 h 633"/>
              <a:gd name="T34" fmla="*/ 512 w 777"/>
              <a:gd name="T35" fmla="*/ 633 h 633"/>
              <a:gd name="T36" fmla="*/ 512 w 777"/>
              <a:gd name="T37" fmla="*/ 580 h 633"/>
              <a:gd name="T38" fmla="*/ 568 w 777"/>
              <a:gd name="T39" fmla="*/ 426 h 633"/>
              <a:gd name="T40" fmla="*/ 568 w 777"/>
              <a:gd name="T41" fmla="*/ 426 h 633"/>
              <a:gd name="T42" fmla="*/ 341 w 777"/>
              <a:gd name="T43" fmla="*/ 426 h 633"/>
              <a:gd name="T44" fmla="*/ 299 w 777"/>
              <a:gd name="T45" fmla="*/ 407 h 633"/>
              <a:gd name="T46" fmla="*/ 777 w 777"/>
              <a:gd name="T47" fmla="*/ 407 h 633"/>
              <a:gd name="T48" fmla="*/ 777 w 777"/>
              <a:gd name="T49"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7" h="633">
                <a:moveTo>
                  <a:pt x="777" y="0"/>
                </a:moveTo>
                <a:lnTo>
                  <a:pt x="0" y="0"/>
                </a:lnTo>
                <a:lnTo>
                  <a:pt x="0" y="407"/>
                </a:lnTo>
                <a:lnTo>
                  <a:pt x="139" y="407"/>
                </a:lnTo>
                <a:cubicBezTo>
                  <a:pt x="139" y="403"/>
                  <a:pt x="138" y="398"/>
                  <a:pt x="138" y="393"/>
                </a:cubicBezTo>
                <a:lnTo>
                  <a:pt x="138" y="382"/>
                </a:lnTo>
                <a:lnTo>
                  <a:pt x="25" y="382"/>
                </a:lnTo>
                <a:lnTo>
                  <a:pt x="25" y="25"/>
                </a:lnTo>
                <a:lnTo>
                  <a:pt x="752" y="25"/>
                </a:lnTo>
                <a:lnTo>
                  <a:pt x="752" y="382"/>
                </a:lnTo>
                <a:lnTo>
                  <a:pt x="264" y="382"/>
                </a:lnTo>
                <a:lnTo>
                  <a:pt x="264" y="270"/>
                </a:lnTo>
                <a:cubicBezTo>
                  <a:pt x="264" y="243"/>
                  <a:pt x="241" y="220"/>
                  <a:pt x="214" y="220"/>
                </a:cubicBezTo>
                <a:cubicBezTo>
                  <a:pt x="186" y="220"/>
                  <a:pt x="163" y="243"/>
                  <a:pt x="163" y="270"/>
                </a:cubicBezTo>
                <a:lnTo>
                  <a:pt x="163" y="412"/>
                </a:lnTo>
                <a:cubicBezTo>
                  <a:pt x="163" y="504"/>
                  <a:pt x="228" y="580"/>
                  <a:pt x="228" y="580"/>
                </a:cubicBezTo>
                <a:lnTo>
                  <a:pt x="228" y="633"/>
                </a:lnTo>
                <a:lnTo>
                  <a:pt x="512" y="633"/>
                </a:lnTo>
                <a:lnTo>
                  <a:pt x="512" y="580"/>
                </a:lnTo>
                <a:cubicBezTo>
                  <a:pt x="561" y="541"/>
                  <a:pt x="568" y="488"/>
                  <a:pt x="568" y="426"/>
                </a:cubicBezTo>
                <a:lnTo>
                  <a:pt x="568" y="426"/>
                </a:lnTo>
                <a:lnTo>
                  <a:pt x="341" y="426"/>
                </a:lnTo>
                <a:cubicBezTo>
                  <a:pt x="327" y="417"/>
                  <a:pt x="312" y="411"/>
                  <a:pt x="299" y="407"/>
                </a:cubicBezTo>
                <a:lnTo>
                  <a:pt x="777" y="407"/>
                </a:lnTo>
                <a:lnTo>
                  <a:pt x="777" y="0"/>
                </a:lnTo>
              </a:path>
            </a:pathLst>
          </a:custGeom>
          <a:solidFill>
            <a:srgbClr val="0059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194">
            <a:extLst>
              <a:ext uri="{FF2B5EF4-FFF2-40B4-BE49-F238E27FC236}">
                <a16:creationId xmlns:a16="http://schemas.microsoft.com/office/drawing/2014/main" id="{12227448-28D1-8B21-5325-3F3965D2C9DC}"/>
              </a:ext>
            </a:extLst>
          </p:cNvPr>
          <p:cNvSpPr>
            <a:spLocks noEditPoints="1"/>
          </p:cNvSpPr>
          <p:nvPr/>
        </p:nvSpPr>
        <p:spPr bwMode="auto">
          <a:xfrm>
            <a:off x="5529412" y="3439969"/>
            <a:ext cx="229908" cy="97673"/>
          </a:xfrm>
          <a:custGeom>
            <a:avLst/>
            <a:gdLst>
              <a:gd name="T0" fmla="*/ 320 w 639"/>
              <a:gd name="T1" fmla="*/ 73 h 271"/>
              <a:gd name="T2" fmla="*/ 382 w 639"/>
              <a:gd name="T3" fmla="*/ 136 h 271"/>
              <a:gd name="T4" fmla="*/ 320 w 639"/>
              <a:gd name="T5" fmla="*/ 198 h 271"/>
              <a:gd name="T6" fmla="*/ 257 w 639"/>
              <a:gd name="T7" fmla="*/ 136 h 271"/>
              <a:gd name="T8" fmla="*/ 320 w 639"/>
              <a:gd name="T9" fmla="*/ 73 h 271"/>
              <a:gd name="T10" fmla="*/ 489 w 639"/>
              <a:gd name="T11" fmla="*/ 119 h 271"/>
              <a:gd name="T12" fmla="*/ 523 w 639"/>
              <a:gd name="T13" fmla="*/ 119 h 271"/>
              <a:gd name="T14" fmla="*/ 523 w 639"/>
              <a:gd name="T15" fmla="*/ 152 h 271"/>
              <a:gd name="T16" fmla="*/ 489 w 639"/>
              <a:gd name="T17" fmla="*/ 152 h 271"/>
              <a:gd name="T18" fmla="*/ 489 w 639"/>
              <a:gd name="T19" fmla="*/ 119 h 271"/>
              <a:gd name="T20" fmla="*/ 62 w 639"/>
              <a:gd name="T21" fmla="*/ 271 h 271"/>
              <a:gd name="T22" fmla="*/ 69 w 639"/>
              <a:gd name="T23" fmla="*/ 271 h 271"/>
              <a:gd name="T24" fmla="*/ 69 w 639"/>
              <a:gd name="T25" fmla="*/ 200 h 271"/>
              <a:gd name="T26" fmla="*/ 145 w 639"/>
              <a:gd name="T27" fmla="*/ 125 h 271"/>
              <a:gd name="T28" fmla="*/ 220 w 639"/>
              <a:gd name="T29" fmla="*/ 200 h 271"/>
              <a:gd name="T30" fmla="*/ 220 w 639"/>
              <a:gd name="T31" fmla="*/ 271 h 271"/>
              <a:gd name="T32" fmla="*/ 577 w 639"/>
              <a:gd name="T33" fmla="*/ 271 h 271"/>
              <a:gd name="T34" fmla="*/ 639 w 639"/>
              <a:gd name="T35" fmla="*/ 208 h 271"/>
              <a:gd name="T36" fmla="*/ 639 w 639"/>
              <a:gd name="T37" fmla="*/ 63 h 271"/>
              <a:gd name="T38" fmla="*/ 577 w 639"/>
              <a:gd name="T39" fmla="*/ 0 h 271"/>
              <a:gd name="T40" fmla="*/ 62 w 639"/>
              <a:gd name="T41" fmla="*/ 0 h 271"/>
              <a:gd name="T42" fmla="*/ 0 w 639"/>
              <a:gd name="T43" fmla="*/ 63 h 271"/>
              <a:gd name="T44" fmla="*/ 0 w 639"/>
              <a:gd name="T45" fmla="*/ 208 h 271"/>
              <a:gd name="T46" fmla="*/ 62 w 639"/>
              <a:gd name="T47"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9" h="271">
                <a:moveTo>
                  <a:pt x="320" y="73"/>
                </a:moveTo>
                <a:cubicBezTo>
                  <a:pt x="354" y="73"/>
                  <a:pt x="382" y="101"/>
                  <a:pt x="382" y="136"/>
                </a:cubicBezTo>
                <a:cubicBezTo>
                  <a:pt x="382" y="170"/>
                  <a:pt x="354" y="198"/>
                  <a:pt x="320" y="198"/>
                </a:cubicBezTo>
                <a:cubicBezTo>
                  <a:pt x="285" y="198"/>
                  <a:pt x="257" y="170"/>
                  <a:pt x="257" y="136"/>
                </a:cubicBezTo>
                <a:cubicBezTo>
                  <a:pt x="257" y="101"/>
                  <a:pt x="285" y="73"/>
                  <a:pt x="320" y="73"/>
                </a:cubicBezTo>
                <a:close/>
                <a:moveTo>
                  <a:pt x="489" y="119"/>
                </a:moveTo>
                <a:lnTo>
                  <a:pt x="523" y="119"/>
                </a:lnTo>
                <a:lnTo>
                  <a:pt x="523" y="152"/>
                </a:lnTo>
                <a:lnTo>
                  <a:pt x="489" y="152"/>
                </a:lnTo>
                <a:lnTo>
                  <a:pt x="489" y="119"/>
                </a:lnTo>
                <a:close/>
                <a:moveTo>
                  <a:pt x="62" y="271"/>
                </a:moveTo>
                <a:lnTo>
                  <a:pt x="69" y="271"/>
                </a:lnTo>
                <a:lnTo>
                  <a:pt x="69" y="200"/>
                </a:lnTo>
                <a:cubicBezTo>
                  <a:pt x="69" y="159"/>
                  <a:pt x="103" y="125"/>
                  <a:pt x="145" y="125"/>
                </a:cubicBezTo>
                <a:cubicBezTo>
                  <a:pt x="186" y="125"/>
                  <a:pt x="220" y="159"/>
                  <a:pt x="220" y="200"/>
                </a:cubicBezTo>
                <a:lnTo>
                  <a:pt x="220" y="271"/>
                </a:lnTo>
                <a:lnTo>
                  <a:pt x="577" y="271"/>
                </a:lnTo>
                <a:cubicBezTo>
                  <a:pt x="577" y="236"/>
                  <a:pt x="605" y="208"/>
                  <a:pt x="639" y="208"/>
                </a:cubicBezTo>
                <a:lnTo>
                  <a:pt x="639" y="63"/>
                </a:lnTo>
                <a:cubicBezTo>
                  <a:pt x="605" y="63"/>
                  <a:pt x="577" y="35"/>
                  <a:pt x="577" y="0"/>
                </a:cubicBezTo>
                <a:lnTo>
                  <a:pt x="62" y="0"/>
                </a:lnTo>
                <a:cubicBezTo>
                  <a:pt x="62" y="35"/>
                  <a:pt x="34" y="63"/>
                  <a:pt x="0" y="63"/>
                </a:cubicBezTo>
                <a:lnTo>
                  <a:pt x="0" y="208"/>
                </a:lnTo>
                <a:cubicBezTo>
                  <a:pt x="34" y="208"/>
                  <a:pt x="62" y="236"/>
                  <a:pt x="62" y="271"/>
                </a:cubicBezTo>
                <a:close/>
              </a:path>
            </a:pathLst>
          </a:custGeom>
          <a:solidFill>
            <a:srgbClr val="0059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195">
            <a:extLst>
              <a:ext uri="{FF2B5EF4-FFF2-40B4-BE49-F238E27FC236}">
                <a16:creationId xmlns:a16="http://schemas.microsoft.com/office/drawing/2014/main" id="{B6F689FF-FB0C-782A-B93F-68036E66A7D5}"/>
              </a:ext>
            </a:extLst>
          </p:cNvPr>
          <p:cNvSpPr>
            <a:spLocks noEditPoints="1"/>
          </p:cNvSpPr>
          <p:nvPr/>
        </p:nvSpPr>
        <p:spPr bwMode="auto">
          <a:xfrm>
            <a:off x="5569233" y="3655601"/>
            <a:ext cx="135240" cy="47334"/>
          </a:xfrm>
          <a:custGeom>
            <a:avLst/>
            <a:gdLst>
              <a:gd name="T0" fmla="*/ 295 w 375"/>
              <a:gd name="T1" fmla="*/ 47 h 131"/>
              <a:gd name="T2" fmla="*/ 328 w 375"/>
              <a:gd name="T3" fmla="*/ 47 h 131"/>
              <a:gd name="T4" fmla="*/ 328 w 375"/>
              <a:gd name="T5" fmla="*/ 81 h 131"/>
              <a:gd name="T6" fmla="*/ 295 w 375"/>
              <a:gd name="T7" fmla="*/ 81 h 131"/>
              <a:gd name="T8" fmla="*/ 295 w 375"/>
              <a:gd name="T9" fmla="*/ 47 h 131"/>
              <a:gd name="T10" fmla="*/ 0 w 375"/>
              <a:gd name="T11" fmla="*/ 131 h 131"/>
              <a:gd name="T12" fmla="*/ 375 w 375"/>
              <a:gd name="T13" fmla="*/ 131 h 131"/>
              <a:gd name="T14" fmla="*/ 375 w 375"/>
              <a:gd name="T15" fmla="*/ 0 h 131"/>
              <a:gd name="T16" fmla="*/ 0 w 375"/>
              <a:gd name="T17" fmla="*/ 0 h 131"/>
              <a:gd name="T18" fmla="*/ 0 w 375"/>
              <a:gd name="T1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 h="131">
                <a:moveTo>
                  <a:pt x="295" y="47"/>
                </a:moveTo>
                <a:lnTo>
                  <a:pt x="328" y="47"/>
                </a:lnTo>
                <a:lnTo>
                  <a:pt x="328" y="81"/>
                </a:lnTo>
                <a:lnTo>
                  <a:pt x="295" y="81"/>
                </a:lnTo>
                <a:lnTo>
                  <a:pt x="295" y="47"/>
                </a:lnTo>
                <a:close/>
                <a:moveTo>
                  <a:pt x="0" y="131"/>
                </a:moveTo>
                <a:lnTo>
                  <a:pt x="375" y="131"/>
                </a:lnTo>
                <a:lnTo>
                  <a:pt x="375" y="0"/>
                </a:lnTo>
                <a:lnTo>
                  <a:pt x="0" y="0"/>
                </a:lnTo>
                <a:lnTo>
                  <a:pt x="0" y="131"/>
                </a:lnTo>
              </a:path>
            </a:pathLst>
          </a:custGeom>
          <a:solidFill>
            <a:srgbClr val="0059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443">
            <a:extLst>
              <a:ext uri="{FF2B5EF4-FFF2-40B4-BE49-F238E27FC236}">
                <a16:creationId xmlns:a16="http://schemas.microsoft.com/office/drawing/2014/main" id="{B2D32319-98FD-25C2-3953-464BC2FB691F}"/>
              </a:ext>
            </a:extLst>
          </p:cNvPr>
          <p:cNvSpPr/>
          <p:nvPr/>
        </p:nvSpPr>
        <p:spPr>
          <a:xfrm>
            <a:off x="6438252" y="3384673"/>
            <a:ext cx="145347" cy="137254"/>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F5E44AC2-6BA6-828A-E353-8E7E33550956}"/>
              </a:ext>
            </a:extLst>
          </p:cNvPr>
          <p:cNvSpPr/>
          <p:nvPr/>
        </p:nvSpPr>
        <p:spPr>
          <a:xfrm>
            <a:off x="3550717" y="4413246"/>
            <a:ext cx="103409" cy="144000"/>
          </a:xfrm>
          <a:prstGeom prst="roundRect">
            <a:avLst>
              <a:gd name="adj" fmla="val 50000"/>
            </a:avLst>
          </a:prstGeom>
          <a:solidFill>
            <a:srgbClr val="67C1F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34" name="Rectangle: Rounded Corners 33">
            <a:extLst>
              <a:ext uri="{FF2B5EF4-FFF2-40B4-BE49-F238E27FC236}">
                <a16:creationId xmlns:a16="http://schemas.microsoft.com/office/drawing/2014/main" id="{B36684A4-95E4-61FB-4BA7-2FBFA9F45715}"/>
              </a:ext>
            </a:extLst>
          </p:cNvPr>
          <p:cNvSpPr/>
          <p:nvPr/>
        </p:nvSpPr>
        <p:spPr>
          <a:xfrm>
            <a:off x="3550718" y="4715652"/>
            <a:ext cx="86378" cy="144000"/>
          </a:xfrm>
          <a:prstGeom prst="roundRect">
            <a:avLst>
              <a:gd name="adj" fmla="val 50000"/>
            </a:avLst>
          </a:prstGeom>
          <a:solidFill>
            <a:srgbClr val="0E77B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35" name="TextBox 34">
            <a:extLst>
              <a:ext uri="{FF2B5EF4-FFF2-40B4-BE49-F238E27FC236}">
                <a16:creationId xmlns:a16="http://schemas.microsoft.com/office/drawing/2014/main" id="{17EF507A-1F77-A4BD-119A-697FD273A559}"/>
              </a:ext>
            </a:extLst>
          </p:cNvPr>
          <p:cNvSpPr txBox="1"/>
          <p:nvPr/>
        </p:nvSpPr>
        <p:spPr>
          <a:xfrm>
            <a:off x="3668088" y="4353191"/>
            <a:ext cx="552366" cy="26411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kumimoji="0" lang="en-US" sz="1100" b="1" i="0" u="none" strike="noStrike" kern="1200" cap="none" spc="0" normalizeH="0" baseline="0" noProof="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181</a:t>
            </a:r>
            <a:endParaRPr kumimoji="0" lang="vi-VN" sz="1100" b="0" i="1"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9C6D1611-4B47-E3E5-7A89-B8CEE06738D6}"/>
              </a:ext>
            </a:extLst>
          </p:cNvPr>
          <p:cNvSpPr txBox="1"/>
          <p:nvPr/>
        </p:nvSpPr>
        <p:spPr>
          <a:xfrm>
            <a:off x="3645322" y="4655597"/>
            <a:ext cx="552366" cy="26411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kumimoji="0" lang="en-US" sz="1100" b="1" i="0" u="none" strike="noStrike" kern="1200" cap="none" spc="0" normalizeH="0" baseline="0" noProof="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160</a:t>
            </a:r>
            <a:endParaRPr kumimoji="0" lang="vi-VN" sz="1100" b="0" i="1"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1D2F0FAE-F9BE-6D40-0E6A-DF719E1BA156}"/>
              </a:ext>
            </a:extLst>
          </p:cNvPr>
          <p:cNvSpPr txBox="1"/>
          <p:nvPr/>
        </p:nvSpPr>
        <p:spPr>
          <a:xfrm>
            <a:off x="5812370" y="4404777"/>
            <a:ext cx="1152619" cy="487313"/>
          </a:xfrm>
          <a:prstGeom prst="rect">
            <a:avLst/>
          </a:prstGeom>
          <a:noFill/>
        </p:spPr>
        <p:txBody>
          <a:bodyPr wrap="square">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400" b="1" i="0" u="none" strike="noStrike" kern="1200" cap="none" spc="0" normalizeH="0" baseline="0" noProof="0" dirty="0">
                <a:ln>
                  <a:noFill/>
                </a:ln>
                <a:solidFill>
                  <a:srgbClr val="005993"/>
                </a:solidFill>
                <a:effectLst/>
                <a:uLnTx/>
                <a:uFillTx/>
                <a:latin typeface="SVN-Gilroy XBold" panose="00000900000000000000" pitchFamily="50" charset="0"/>
                <a:ea typeface="+mn-ea"/>
                <a:cs typeface="Arial" panose="020B0604020202020204" pitchFamily="34" charset="0"/>
              </a:rPr>
              <a:t>11.7%</a:t>
            </a:r>
          </a:p>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Vs. 2023</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40" name="Freeform 443">
            <a:extLst>
              <a:ext uri="{FF2B5EF4-FFF2-40B4-BE49-F238E27FC236}">
                <a16:creationId xmlns:a16="http://schemas.microsoft.com/office/drawing/2014/main" id="{D73BC3EA-F5AE-BD92-F504-CD061358575A}"/>
              </a:ext>
            </a:extLst>
          </p:cNvPr>
          <p:cNvSpPr/>
          <p:nvPr/>
        </p:nvSpPr>
        <p:spPr>
          <a:xfrm rot="10800000">
            <a:off x="6426694" y="4473388"/>
            <a:ext cx="145347" cy="137254"/>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Freeform 16">
            <a:extLst>
              <a:ext uri="{FF2B5EF4-FFF2-40B4-BE49-F238E27FC236}">
                <a16:creationId xmlns:a16="http://schemas.microsoft.com/office/drawing/2014/main" id="{61852624-7FEC-01C5-0F9B-A4B80E98170E}"/>
              </a:ext>
            </a:extLst>
          </p:cNvPr>
          <p:cNvSpPr>
            <a:spLocks/>
          </p:cNvSpPr>
          <p:nvPr/>
        </p:nvSpPr>
        <p:spPr bwMode="auto">
          <a:xfrm>
            <a:off x="5529037" y="4533967"/>
            <a:ext cx="212890" cy="198155"/>
          </a:xfrm>
          <a:custGeom>
            <a:avLst/>
            <a:gdLst>
              <a:gd name="T0" fmla="*/ 419 w 419"/>
              <a:gd name="T1" fmla="*/ 390 h 390"/>
              <a:gd name="T2" fmla="*/ 0 w 419"/>
              <a:gd name="T3" fmla="*/ 390 h 390"/>
              <a:gd name="T4" fmla="*/ 0 w 419"/>
              <a:gd name="T5" fmla="*/ 0 h 390"/>
              <a:gd name="T6" fmla="*/ 30 w 419"/>
              <a:gd name="T7" fmla="*/ 0 h 390"/>
              <a:gd name="T8" fmla="*/ 30 w 419"/>
              <a:gd name="T9" fmla="*/ 360 h 390"/>
              <a:gd name="T10" fmla="*/ 419 w 419"/>
              <a:gd name="T11" fmla="*/ 360 h 390"/>
              <a:gd name="T12" fmla="*/ 419 w 419"/>
              <a:gd name="T13" fmla="*/ 390 h 390"/>
            </a:gdLst>
            <a:ahLst/>
            <a:cxnLst>
              <a:cxn ang="0">
                <a:pos x="T0" y="T1"/>
              </a:cxn>
              <a:cxn ang="0">
                <a:pos x="T2" y="T3"/>
              </a:cxn>
              <a:cxn ang="0">
                <a:pos x="T4" y="T5"/>
              </a:cxn>
              <a:cxn ang="0">
                <a:pos x="T6" y="T7"/>
              </a:cxn>
              <a:cxn ang="0">
                <a:pos x="T8" y="T9"/>
              </a:cxn>
              <a:cxn ang="0">
                <a:pos x="T10" y="T11"/>
              </a:cxn>
              <a:cxn ang="0">
                <a:pos x="T12" y="T13"/>
              </a:cxn>
            </a:cxnLst>
            <a:rect l="0" t="0" r="r" b="b"/>
            <a:pathLst>
              <a:path w="419" h="390">
                <a:moveTo>
                  <a:pt x="419" y="390"/>
                </a:moveTo>
                <a:lnTo>
                  <a:pt x="0" y="390"/>
                </a:lnTo>
                <a:lnTo>
                  <a:pt x="0" y="0"/>
                </a:lnTo>
                <a:lnTo>
                  <a:pt x="30" y="0"/>
                </a:lnTo>
                <a:lnTo>
                  <a:pt x="30" y="360"/>
                </a:lnTo>
                <a:lnTo>
                  <a:pt x="419" y="360"/>
                </a:lnTo>
                <a:lnTo>
                  <a:pt x="419" y="390"/>
                </a:lnTo>
                <a:close/>
              </a:path>
            </a:pathLst>
          </a:custGeom>
          <a:solidFill>
            <a:srgbClr val="0B5B9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95">
            <a:extLst>
              <a:ext uri="{FF2B5EF4-FFF2-40B4-BE49-F238E27FC236}">
                <a16:creationId xmlns:a16="http://schemas.microsoft.com/office/drawing/2014/main" id="{7DE15555-DB20-4F4A-D22B-3FF096894550}"/>
              </a:ext>
            </a:extLst>
          </p:cNvPr>
          <p:cNvSpPr>
            <a:spLocks noChangeArrowheads="1"/>
          </p:cNvSpPr>
          <p:nvPr/>
        </p:nvSpPr>
        <p:spPr bwMode="auto">
          <a:xfrm>
            <a:off x="5567652" y="4565469"/>
            <a:ext cx="37091" cy="51825"/>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96">
            <a:extLst>
              <a:ext uri="{FF2B5EF4-FFF2-40B4-BE49-F238E27FC236}">
                <a16:creationId xmlns:a16="http://schemas.microsoft.com/office/drawing/2014/main" id="{059CBABD-7236-E3A6-3F9E-2248297CFBDB}"/>
              </a:ext>
            </a:extLst>
          </p:cNvPr>
          <p:cNvSpPr>
            <a:spLocks noChangeArrowheads="1"/>
          </p:cNvSpPr>
          <p:nvPr/>
        </p:nvSpPr>
        <p:spPr bwMode="auto">
          <a:xfrm>
            <a:off x="5578830" y="4533967"/>
            <a:ext cx="14735" cy="22864"/>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97">
            <a:extLst>
              <a:ext uri="{FF2B5EF4-FFF2-40B4-BE49-F238E27FC236}">
                <a16:creationId xmlns:a16="http://schemas.microsoft.com/office/drawing/2014/main" id="{A6998A54-3F73-6B17-CFA7-D74C81DB22E7}"/>
              </a:ext>
            </a:extLst>
          </p:cNvPr>
          <p:cNvSpPr>
            <a:spLocks noChangeArrowheads="1"/>
          </p:cNvSpPr>
          <p:nvPr/>
        </p:nvSpPr>
        <p:spPr bwMode="auto">
          <a:xfrm>
            <a:off x="5578830" y="4626439"/>
            <a:ext cx="14735" cy="23372"/>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98">
            <a:extLst>
              <a:ext uri="{FF2B5EF4-FFF2-40B4-BE49-F238E27FC236}">
                <a16:creationId xmlns:a16="http://schemas.microsoft.com/office/drawing/2014/main" id="{8C377DE6-5DAF-54B8-2745-AB8B7A4D449F}"/>
              </a:ext>
            </a:extLst>
          </p:cNvPr>
          <p:cNvSpPr>
            <a:spLocks noChangeArrowheads="1"/>
          </p:cNvSpPr>
          <p:nvPr/>
        </p:nvSpPr>
        <p:spPr bwMode="auto">
          <a:xfrm>
            <a:off x="5624558" y="4622375"/>
            <a:ext cx="37599" cy="52333"/>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99">
            <a:extLst>
              <a:ext uri="{FF2B5EF4-FFF2-40B4-BE49-F238E27FC236}">
                <a16:creationId xmlns:a16="http://schemas.microsoft.com/office/drawing/2014/main" id="{F51A23D4-2977-8FFF-CA4B-4ABF0D663E5F}"/>
              </a:ext>
            </a:extLst>
          </p:cNvPr>
          <p:cNvSpPr>
            <a:spLocks noChangeArrowheads="1"/>
          </p:cNvSpPr>
          <p:nvPr/>
        </p:nvSpPr>
        <p:spPr bwMode="auto">
          <a:xfrm>
            <a:off x="5635736" y="4590873"/>
            <a:ext cx="15243" cy="23372"/>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100">
            <a:extLst>
              <a:ext uri="{FF2B5EF4-FFF2-40B4-BE49-F238E27FC236}">
                <a16:creationId xmlns:a16="http://schemas.microsoft.com/office/drawing/2014/main" id="{B6E5AE9B-B4B3-B335-C718-FF942B1FA701}"/>
              </a:ext>
            </a:extLst>
          </p:cNvPr>
          <p:cNvSpPr>
            <a:spLocks noChangeArrowheads="1"/>
          </p:cNvSpPr>
          <p:nvPr/>
        </p:nvSpPr>
        <p:spPr bwMode="auto">
          <a:xfrm>
            <a:off x="5635736" y="4683854"/>
            <a:ext cx="15243" cy="23372"/>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101">
            <a:extLst>
              <a:ext uri="{FF2B5EF4-FFF2-40B4-BE49-F238E27FC236}">
                <a16:creationId xmlns:a16="http://schemas.microsoft.com/office/drawing/2014/main" id="{39044158-4490-538D-A4F7-C0472442C489}"/>
              </a:ext>
            </a:extLst>
          </p:cNvPr>
          <p:cNvSpPr>
            <a:spLocks noChangeArrowheads="1"/>
          </p:cNvSpPr>
          <p:nvPr/>
        </p:nvSpPr>
        <p:spPr bwMode="auto">
          <a:xfrm>
            <a:off x="5682989" y="4596970"/>
            <a:ext cx="37599" cy="52333"/>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Rectangle 102">
            <a:extLst>
              <a:ext uri="{FF2B5EF4-FFF2-40B4-BE49-F238E27FC236}">
                <a16:creationId xmlns:a16="http://schemas.microsoft.com/office/drawing/2014/main" id="{BE64D23C-F6C2-9806-F4D2-7CA5612662AC}"/>
              </a:ext>
            </a:extLst>
          </p:cNvPr>
          <p:cNvSpPr>
            <a:spLocks noChangeArrowheads="1"/>
          </p:cNvSpPr>
          <p:nvPr/>
        </p:nvSpPr>
        <p:spPr bwMode="auto">
          <a:xfrm>
            <a:off x="5694167" y="4565469"/>
            <a:ext cx="15243" cy="23372"/>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103">
            <a:extLst>
              <a:ext uri="{FF2B5EF4-FFF2-40B4-BE49-F238E27FC236}">
                <a16:creationId xmlns:a16="http://schemas.microsoft.com/office/drawing/2014/main" id="{0F2D9F2C-D266-202A-2233-BEEF6AF3DFDA}"/>
              </a:ext>
            </a:extLst>
          </p:cNvPr>
          <p:cNvSpPr>
            <a:spLocks noChangeArrowheads="1"/>
          </p:cNvSpPr>
          <p:nvPr/>
        </p:nvSpPr>
        <p:spPr bwMode="auto">
          <a:xfrm>
            <a:off x="5694167" y="4658449"/>
            <a:ext cx="15243" cy="23372"/>
          </a:xfrm>
          <a:prstGeom prst="rect">
            <a:avLst/>
          </a:prstGeom>
          <a:solidFill>
            <a:srgbClr val="0B5B9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Rounded Corners 51">
            <a:extLst>
              <a:ext uri="{FF2B5EF4-FFF2-40B4-BE49-F238E27FC236}">
                <a16:creationId xmlns:a16="http://schemas.microsoft.com/office/drawing/2014/main" id="{264E91AF-B4AE-9D42-618F-B8438E871F1B}"/>
              </a:ext>
            </a:extLst>
          </p:cNvPr>
          <p:cNvSpPr/>
          <p:nvPr/>
        </p:nvSpPr>
        <p:spPr>
          <a:xfrm>
            <a:off x="3550717" y="5516293"/>
            <a:ext cx="1113129" cy="144000"/>
          </a:xfrm>
          <a:prstGeom prst="roundRect">
            <a:avLst>
              <a:gd name="adj" fmla="val 50000"/>
            </a:avLst>
          </a:prstGeom>
          <a:solidFill>
            <a:srgbClr val="67C1F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53" name="Rectangle: Rounded Corners 52">
            <a:extLst>
              <a:ext uri="{FF2B5EF4-FFF2-40B4-BE49-F238E27FC236}">
                <a16:creationId xmlns:a16="http://schemas.microsoft.com/office/drawing/2014/main" id="{A3B02F2B-FF91-F515-AE61-96F4AC793AF6}"/>
              </a:ext>
            </a:extLst>
          </p:cNvPr>
          <p:cNvSpPr/>
          <p:nvPr/>
        </p:nvSpPr>
        <p:spPr>
          <a:xfrm>
            <a:off x="3550717" y="5818699"/>
            <a:ext cx="1197640" cy="144000"/>
          </a:xfrm>
          <a:prstGeom prst="roundRect">
            <a:avLst>
              <a:gd name="adj" fmla="val 50000"/>
            </a:avLst>
          </a:prstGeom>
          <a:solidFill>
            <a:srgbClr val="0E77B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C3297028-F2CC-1BAE-3A9B-2DB04BD2571B}"/>
              </a:ext>
            </a:extLst>
          </p:cNvPr>
          <p:cNvSpPr txBox="1"/>
          <p:nvPr/>
        </p:nvSpPr>
        <p:spPr>
          <a:xfrm>
            <a:off x="4694413" y="5456238"/>
            <a:ext cx="552366" cy="26411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kumimoji="0" lang="en-US" sz="1100" b="1"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1,473</a:t>
            </a:r>
            <a:endParaRPr kumimoji="0" lang="vi-VN" sz="11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5873A4E1-600B-9B54-5617-59DFE4994F84}"/>
              </a:ext>
            </a:extLst>
          </p:cNvPr>
          <p:cNvSpPr txBox="1"/>
          <p:nvPr/>
        </p:nvSpPr>
        <p:spPr>
          <a:xfrm>
            <a:off x="4756276" y="5758644"/>
            <a:ext cx="552366" cy="26411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kumimoji="0" lang="en-US" sz="1100" b="1"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1,572</a:t>
            </a:r>
            <a:endParaRPr kumimoji="0" lang="vi-VN" sz="11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56" name="TextBox 55">
            <a:extLst>
              <a:ext uri="{FF2B5EF4-FFF2-40B4-BE49-F238E27FC236}">
                <a16:creationId xmlns:a16="http://schemas.microsoft.com/office/drawing/2014/main" id="{94CF2A20-418B-9941-C055-11C7629CB3F5}"/>
              </a:ext>
            </a:extLst>
          </p:cNvPr>
          <p:cNvSpPr txBox="1"/>
          <p:nvPr/>
        </p:nvSpPr>
        <p:spPr>
          <a:xfrm>
            <a:off x="5812370" y="5499167"/>
            <a:ext cx="1152619" cy="487313"/>
          </a:xfrm>
          <a:prstGeom prst="rect">
            <a:avLst/>
          </a:prstGeom>
          <a:noFill/>
        </p:spPr>
        <p:txBody>
          <a:bodyPr wrap="square">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400" b="1" i="0" u="none" strike="noStrike" kern="1200" cap="none" spc="0" normalizeH="0" baseline="0" noProof="0" dirty="0">
                <a:ln>
                  <a:noFill/>
                </a:ln>
                <a:solidFill>
                  <a:srgbClr val="005993"/>
                </a:solidFill>
                <a:effectLst/>
                <a:uLnTx/>
                <a:uFillTx/>
                <a:latin typeface="SVN-Gilroy XBold" panose="00000900000000000000" pitchFamily="50" charset="0"/>
                <a:ea typeface="+mn-ea"/>
                <a:cs typeface="Arial" panose="020B0604020202020204" pitchFamily="34" charset="0"/>
              </a:rPr>
              <a:t>6.7%</a:t>
            </a:r>
          </a:p>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Vs. 2023</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65" name="Freeform 443">
            <a:extLst>
              <a:ext uri="{FF2B5EF4-FFF2-40B4-BE49-F238E27FC236}">
                <a16:creationId xmlns:a16="http://schemas.microsoft.com/office/drawing/2014/main" id="{190B32BB-1221-1E28-7841-D785C26F64D1}"/>
              </a:ext>
            </a:extLst>
          </p:cNvPr>
          <p:cNvSpPr/>
          <p:nvPr/>
        </p:nvSpPr>
        <p:spPr>
          <a:xfrm>
            <a:off x="6426694" y="5573850"/>
            <a:ext cx="145347" cy="137254"/>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64642F0B-8613-0ABE-CD53-14176D197FA2}"/>
              </a:ext>
            </a:extLst>
          </p:cNvPr>
          <p:cNvSpPr/>
          <p:nvPr/>
        </p:nvSpPr>
        <p:spPr>
          <a:xfrm rot="5400000">
            <a:off x="2831481" y="2988982"/>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FC92C6E4-327A-CB3B-E91C-9D50AFF86A49}"/>
              </a:ext>
            </a:extLst>
          </p:cNvPr>
          <p:cNvSpPr/>
          <p:nvPr/>
        </p:nvSpPr>
        <p:spPr>
          <a:xfrm rot="5400000">
            <a:off x="2831481" y="4102181"/>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C7B93562-772E-D4D6-3227-DFC03B1A73ED}"/>
              </a:ext>
            </a:extLst>
          </p:cNvPr>
          <p:cNvSpPr/>
          <p:nvPr/>
        </p:nvSpPr>
        <p:spPr>
          <a:xfrm rot="5400000">
            <a:off x="2831481" y="5217599"/>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cx1="http://schemas.microsoft.com/office/drawing/2015/9/8/chartex">
        <mc:Choice Requires="cx1">
          <p:graphicFrame>
            <p:nvGraphicFramePr>
              <p:cNvPr id="111" name="Chart 110">
                <a:extLst>
                  <a:ext uri="{FF2B5EF4-FFF2-40B4-BE49-F238E27FC236}">
                    <a16:creationId xmlns:a16="http://schemas.microsoft.com/office/drawing/2014/main" id="{63510D26-C946-EE5E-A015-3C1AB79A7591}"/>
                  </a:ext>
                </a:extLst>
              </p:cNvPr>
              <p:cNvGraphicFramePr/>
              <p:nvPr>
                <p:extLst>
                  <p:ext uri="{D42A27DB-BD31-4B8C-83A1-F6EECF244321}">
                    <p14:modId xmlns:p14="http://schemas.microsoft.com/office/powerpoint/2010/main" val="1042093342"/>
                  </p:ext>
                </p:extLst>
              </p:nvPr>
            </p:nvGraphicFramePr>
            <p:xfrm>
              <a:off x="7338718" y="2621812"/>
              <a:ext cx="4189001" cy="1140687"/>
            </p:xfrm>
            <a:graphic>
              <a:graphicData uri="http://schemas.microsoft.com/office/drawing/2014/chartex">
                <cx:chart xmlns:cx="http://schemas.microsoft.com/office/drawing/2014/chartex" xmlns:r="http://schemas.openxmlformats.org/officeDocument/2006/relationships" r:id="rId8"/>
              </a:graphicData>
            </a:graphic>
          </p:graphicFrame>
        </mc:Choice>
        <mc:Fallback xmlns="">
          <p:pic>
            <p:nvPicPr>
              <p:cNvPr id="111" name="Chart 110">
                <a:extLst>
                  <a:ext uri="{FF2B5EF4-FFF2-40B4-BE49-F238E27FC236}">
                    <a16:creationId xmlns:a16="http://schemas.microsoft.com/office/drawing/2014/main" id="{63510D26-C946-EE5E-A015-3C1AB79A7591}"/>
                  </a:ext>
                </a:extLst>
              </p:cNvPr>
              <p:cNvPicPr>
                <a:picLocks noGrp="1" noRot="1" noChangeAspect="1" noMove="1" noResize="1" noEditPoints="1" noAdjustHandles="1" noChangeArrowheads="1" noChangeShapeType="1"/>
              </p:cNvPicPr>
              <p:nvPr/>
            </p:nvPicPr>
            <p:blipFill>
              <a:blip r:embed="rId12"/>
              <a:stretch>
                <a:fillRect/>
              </a:stretch>
            </p:blipFill>
            <p:spPr>
              <a:xfrm>
                <a:off x="7338718" y="2621812"/>
                <a:ext cx="4189001" cy="1140687"/>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112" name="Chart 111">
                <a:extLst>
                  <a:ext uri="{FF2B5EF4-FFF2-40B4-BE49-F238E27FC236}">
                    <a16:creationId xmlns:a16="http://schemas.microsoft.com/office/drawing/2014/main" id="{2C9D8E6D-DF3B-F499-42DB-FDDB39FBDE12}"/>
                  </a:ext>
                </a:extLst>
              </p:cNvPr>
              <p:cNvGraphicFramePr/>
              <p:nvPr>
                <p:extLst>
                  <p:ext uri="{D42A27DB-BD31-4B8C-83A1-F6EECF244321}">
                    <p14:modId xmlns:p14="http://schemas.microsoft.com/office/powerpoint/2010/main" val="3775786013"/>
                  </p:ext>
                </p:extLst>
              </p:nvPr>
            </p:nvGraphicFramePr>
            <p:xfrm>
              <a:off x="7330093" y="1369060"/>
              <a:ext cx="4189001" cy="1140687"/>
            </p:xfrm>
            <a:graphic>
              <a:graphicData uri="http://schemas.microsoft.com/office/drawing/2014/chartex">
                <cx:chart xmlns:cx="http://schemas.microsoft.com/office/drawing/2014/chartex" xmlns:r="http://schemas.openxmlformats.org/officeDocument/2006/relationships" r:id="rId13"/>
              </a:graphicData>
            </a:graphic>
          </p:graphicFrame>
        </mc:Choice>
        <mc:Fallback xmlns="">
          <p:pic>
            <p:nvPicPr>
              <p:cNvPr id="112" name="Chart 111">
                <a:extLst>
                  <a:ext uri="{FF2B5EF4-FFF2-40B4-BE49-F238E27FC236}">
                    <a16:creationId xmlns:a16="http://schemas.microsoft.com/office/drawing/2014/main" id="{2C9D8E6D-DF3B-F499-42DB-FDDB39FBDE12}"/>
                  </a:ext>
                </a:extLst>
              </p:cNvPr>
              <p:cNvPicPr>
                <a:picLocks noGrp="1" noRot="1" noChangeAspect="1" noMove="1" noResize="1" noEditPoints="1" noAdjustHandles="1" noChangeArrowheads="1" noChangeShapeType="1"/>
              </p:cNvPicPr>
              <p:nvPr/>
            </p:nvPicPr>
            <p:blipFill>
              <a:blip r:embed="rId14"/>
              <a:stretch>
                <a:fillRect/>
              </a:stretch>
            </p:blipFill>
            <p:spPr>
              <a:xfrm>
                <a:off x="7330093" y="1369060"/>
                <a:ext cx="4189001" cy="1140687"/>
              </a:xfrm>
              <a:prstGeom prst="rect">
                <a:avLst/>
              </a:prstGeom>
            </p:spPr>
          </p:pic>
        </mc:Fallback>
      </mc:AlternateContent>
      <p:sp>
        <p:nvSpPr>
          <p:cNvPr id="113" name="TextBox 112">
            <a:extLst>
              <a:ext uri="{FF2B5EF4-FFF2-40B4-BE49-F238E27FC236}">
                <a16:creationId xmlns:a16="http://schemas.microsoft.com/office/drawing/2014/main" id="{5FFBE35B-8524-8BE8-AAF2-2AAF682A674E}"/>
              </a:ext>
            </a:extLst>
          </p:cNvPr>
          <p:cNvSpPr txBox="1"/>
          <p:nvPr/>
        </p:nvSpPr>
        <p:spPr>
          <a:xfrm>
            <a:off x="8384025" y="3046521"/>
            <a:ext cx="840502"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VN-Gilroy Medium" panose="00000600000000000000" pitchFamily="50" charset="0"/>
                <a:ea typeface="+mn-ea"/>
                <a:cs typeface="Arial" panose="020B0604020202020204" pitchFamily="34" charset="0"/>
              </a:rPr>
              <a:t>71.4%</a:t>
            </a:r>
            <a:endParaRPr kumimoji="0" lang="vi-VN"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 name="TextBox 113">
            <a:extLst>
              <a:ext uri="{FF2B5EF4-FFF2-40B4-BE49-F238E27FC236}">
                <a16:creationId xmlns:a16="http://schemas.microsoft.com/office/drawing/2014/main" id="{B8ADEAC2-A721-DA4D-CA8E-B565594255CA}"/>
              </a:ext>
            </a:extLst>
          </p:cNvPr>
          <p:cNvSpPr txBox="1"/>
          <p:nvPr/>
        </p:nvSpPr>
        <p:spPr>
          <a:xfrm>
            <a:off x="10328231" y="3125853"/>
            <a:ext cx="582323"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VN-Gilroy Medium" panose="00000600000000000000" pitchFamily="50" charset="0"/>
                <a:ea typeface="+mn-ea"/>
                <a:cs typeface="Arial" panose="020B0604020202020204" pitchFamily="34" charset="0"/>
              </a:rPr>
              <a:t>16.2%</a:t>
            </a:r>
            <a:endParaRPr kumimoji="0" lang="vi-VN"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5" name="TextBox 114">
            <a:extLst>
              <a:ext uri="{FF2B5EF4-FFF2-40B4-BE49-F238E27FC236}">
                <a16:creationId xmlns:a16="http://schemas.microsoft.com/office/drawing/2014/main" id="{9DCBAA13-E151-4221-C8CC-4737BCECBE38}"/>
              </a:ext>
            </a:extLst>
          </p:cNvPr>
          <p:cNvSpPr txBox="1"/>
          <p:nvPr/>
        </p:nvSpPr>
        <p:spPr>
          <a:xfrm>
            <a:off x="10933414" y="2901898"/>
            <a:ext cx="582323"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VN-Gilroy Medium" panose="00000600000000000000" pitchFamily="50" charset="0"/>
                <a:ea typeface="+mn-ea"/>
                <a:cs typeface="Arial" panose="020B0604020202020204" pitchFamily="34" charset="0"/>
              </a:rPr>
              <a:t>7.4%</a:t>
            </a:r>
            <a:endParaRPr kumimoji="0" lang="vi-VN"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7" name="Rectangle 116">
            <a:extLst>
              <a:ext uri="{FF2B5EF4-FFF2-40B4-BE49-F238E27FC236}">
                <a16:creationId xmlns:a16="http://schemas.microsoft.com/office/drawing/2014/main" id="{34B81397-A064-3371-548E-AE98B919E66E}"/>
              </a:ext>
            </a:extLst>
          </p:cNvPr>
          <p:cNvSpPr/>
          <p:nvPr/>
        </p:nvSpPr>
        <p:spPr>
          <a:xfrm>
            <a:off x="7463409" y="3830732"/>
            <a:ext cx="98464" cy="90253"/>
          </a:xfrm>
          <a:prstGeom prst="rect">
            <a:avLst/>
          </a:prstGeom>
          <a:solidFill>
            <a:srgbClr val="008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endParaRPr>
          </a:p>
        </p:txBody>
      </p:sp>
      <p:sp>
        <p:nvSpPr>
          <p:cNvPr id="118" name="TextBox 117">
            <a:extLst>
              <a:ext uri="{FF2B5EF4-FFF2-40B4-BE49-F238E27FC236}">
                <a16:creationId xmlns:a16="http://schemas.microsoft.com/office/drawing/2014/main" id="{D86085EB-38D6-EAEC-18F5-7CDE1F55E612}"/>
              </a:ext>
            </a:extLst>
          </p:cNvPr>
          <p:cNvSpPr txBox="1"/>
          <p:nvPr/>
        </p:nvSpPr>
        <p:spPr>
          <a:xfrm>
            <a:off x="7586491" y="3760442"/>
            <a:ext cx="136738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Loans to customers</a:t>
            </a:r>
            <a:r>
              <a:rPr kumimoji="0" lang="en-US" sz="9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 </a:t>
            </a:r>
            <a:endParaRPr kumimoji="0" lang="vi-VN" sz="9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19" name="Rectangle 118">
            <a:extLst>
              <a:ext uri="{FF2B5EF4-FFF2-40B4-BE49-F238E27FC236}">
                <a16:creationId xmlns:a16="http://schemas.microsoft.com/office/drawing/2014/main" id="{C789CA9D-5D72-A7E8-F823-24CF064BB707}"/>
              </a:ext>
            </a:extLst>
          </p:cNvPr>
          <p:cNvSpPr/>
          <p:nvPr/>
        </p:nvSpPr>
        <p:spPr>
          <a:xfrm>
            <a:off x="7463409" y="3991185"/>
            <a:ext cx="98464" cy="90253"/>
          </a:xfrm>
          <a:prstGeom prst="rect">
            <a:avLst/>
          </a:prstGeom>
          <a:solidFill>
            <a:srgbClr val="8ED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endParaRPr>
          </a:p>
        </p:txBody>
      </p:sp>
      <p:sp>
        <p:nvSpPr>
          <p:cNvPr id="120" name="TextBox 119">
            <a:extLst>
              <a:ext uri="{FF2B5EF4-FFF2-40B4-BE49-F238E27FC236}">
                <a16:creationId xmlns:a16="http://schemas.microsoft.com/office/drawing/2014/main" id="{BC7EA88C-FEC6-F87C-D598-74D445A1E6C8}"/>
              </a:ext>
            </a:extLst>
          </p:cNvPr>
          <p:cNvSpPr txBox="1"/>
          <p:nvPr/>
        </p:nvSpPr>
        <p:spPr>
          <a:xfrm>
            <a:off x="7586490" y="3920895"/>
            <a:ext cx="22395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Placement with and</a:t>
            </a:r>
            <a:r>
              <a:rPr kumimoji="0" lang="en-US" sz="900" b="0" i="1"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 loans to other C.Is</a:t>
            </a:r>
            <a:endParaRPr kumimoji="0" lang="en-US" sz="9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21" name="Rectangle 120">
            <a:extLst>
              <a:ext uri="{FF2B5EF4-FFF2-40B4-BE49-F238E27FC236}">
                <a16:creationId xmlns:a16="http://schemas.microsoft.com/office/drawing/2014/main" id="{1D0E1A78-5852-E0F6-A34A-96B2E28DF5B1}"/>
              </a:ext>
            </a:extLst>
          </p:cNvPr>
          <p:cNvSpPr/>
          <p:nvPr/>
        </p:nvSpPr>
        <p:spPr>
          <a:xfrm>
            <a:off x="7463409" y="4151639"/>
            <a:ext cx="98464" cy="90253"/>
          </a:xfrm>
          <a:prstGeom prst="rect">
            <a:avLst/>
          </a:prstGeom>
          <a:solidFill>
            <a:srgbClr val="CC6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endParaRPr>
          </a:p>
        </p:txBody>
      </p:sp>
      <p:sp>
        <p:nvSpPr>
          <p:cNvPr id="123" name="Rectangle 122">
            <a:extLst>
              <a:ext uri="{FF2B5EF4-FFF2-40B4-BE49-F238E27FC236}">
                <a16:creationId xmlns:a16="http://schemas.microsoft.com/office/drawing/2014/main" id="{B5A31FB7-197F-B80A-8419-E42FA409D419}"/>
              </a:ext>
            </a:extLst>
          </p:cNvPr>
          <p:cNvSpPr/>
          <p:nvPr/>
        </p:nvSpPr>
        <p:spPr>
          <a:xfrm>
            <a:off x="7463409" y="4312092"/>
            <a:ext cx="98464" cy="90253"/>
          </a:xfrm>
          <a:prstGeom prst="rect">
            <a:avLst/>
          </a:prstGeom>
          <a:solidFill>
            <a:srgbClr val="F5E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endParaRPr>
          </a:p>
        </p:txBody>
      </p:sp>
      <p:sp>
        <p:nvSpPr>
          <p:cNvPr id="124" name="TextBox 123">
            <a:extLst>
              <a:ext uri="{FF2B5EF4-FFF2-40B4-BE49-F238E27FC236}">
                <a16:creationId xmlns:a16="http://schemas.microsoft.com/office/drawing/2014/main" id="{29CD6726-39AC-7F46-2883-228B60219B6E}"/>
              </a:ext>
            </a:extLst>
          </p:cNvPr>
          <p:cNvSpPr txBox="1"/>
          <p:nvPr/>
        </p:nvSpPr>
        <p:spPr>
          <a:xfrm>
            <a:off x="7586490" y="4241802"/>
            <a:ext cx="208281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Trading securities</a:t>
            </a:r>
            <a:endParaRPr kumimoji="0" lang="vi-VN" sz="9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25" name="Rectangle 124">
            <a:extLst>
              <a:ext uri="{FF2B5EF4-FFF2-40B4-BE49-F238E27FC236}">
                <a16:creationId xmlns:a16="http://schemas.microsoft.com/office/drawing/2014/main" id="{D9CEADA5-F1CC-CC50-EEC4-45C720BA9880}"/>
              </a:ext>
            </a:extLst>
          </p:cNvPr>
          <p:cNvSpPr/>
          <p:nvPr/>
        </p:nvSpPr>
        <p:spPr>
          <a:xfrm>
            <a:off x="7463409" y="4472546"/>
            <a:ext cx="98464" cy="90253"/>
          </a:xfrm>
          <a:prstGeom prst="rect">
            <a:avLst/>
          </a:prstGeom>
          <a:solidFill>
            <a:srgbClr val="A93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endParaRPr>
          </a:p>
        </p:txBody>
      </p:sp>
      <p:sp>
        <p:nvSpPr>
          <p:cNvPr id="126" name="TextBox 125">
            <a:extLst>
              <a:ext uri="{FF2B5EF4-FFF2-40B4-BE49-F238E27FC236}">
                <a16:creationId xmlns:a16="http://schemas.microsoft.com/office/drawing/2014/main" id="{34880DC0-CD77-9024-5518-3D1DB41FA979}"/>
              </a:ext>
            </a:extLst>
          </p:cNvPr>
          <p:cNvSpPr txBox="1"/>
          <p:nvPr/>
        </p:nvSpPr>
        <p:spPr>
          <a:xfrm>
            <a:off x="7586490" y="4402256"/>
            <a:ext cx="208281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Cash</a:t>
            </a:r>
            <a:r>
              <a:rPr kumimoji="0" lang="en-US" sz="900" b="0" i="1"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 and cash equivalents</a:t>
            </a:r>
            <a:endParaRPr kumimoji="0" lang="vi-VN" sz="9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27" name="Rectangle 126">
            <a:extLst>
              <a:ext uri="{FF2B5EF4-FFF2-40B4-BE49-F238E27FC236}">
                <a16:creationId xmlns:a16="http://schemas.microsoft.com/office/drawing/2014/main" id="{A6E7519F-95D2-93F3-BCB2-9E8D11730C3D}"/>
              </a:ext>
            </a:extLst>
          </p:cNvPr>
          <p:cNvSpPr/>
          <p:nvPr/>
        </p:nvSpPr>
        <p:spPr>
          <a:xfrm>
            <a:off x="9893587" y="3830732"/>
            <a:ext cx="98464" cy="90253"/>
          </a:xfrm>
          <a:prstGeom prst="rect">
            <a:avLst/>
          </a:prstGeom>
          <a:solidFill>
            <a:srgbClr val="E62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srgbClr val="FF0000"/>
              </a:solidFill>
              <a:effectLst/>
              <a:uLnTx/>
              <a:uFillTx/>
              <a:latin typeface="SVN-Gilroy Medium" panose="00000600000000000000" pitchFamily="50" charset="0"/>
              <a:ea typeface="+mn-ea"/>
              <a:cs typeface="Arial" panose="020B0604020202020204" pitchFamily="34" charset="0"/>
            </a:endParaRPr>
          </a:p>
        </p:txBody>
      </p:sp>
      <p:sp>
        <p:nvSpPr>
          <p:cNvPr id="128" name="TextBox 127">
            <a:extLst>
              <a:ext uri="{FF2B5EF4-FFF2-40B4-BE49-F238E27FC236}">
                <a16:creationId xmlns:a16="http://schemas.microsoft.com/office/drawing/2014/main" id="{BBB1D714-0816-E6D9-71E9-48423C8FDC67}"/>
              </a:ext>
            </a:extLst>
          </p:cNvPr>
          <p:cNvSpPr txBox="1"/>
          <p:nvPr/>
        </p:nvSpPr>
        <p:spPr>
          <a:xfrm>
            <a:off x="10016669" y="3760442"/>
            <a:ext cx="136738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Balances with the SBV</a:t>
            </a:r>
            <a:endParaRPr kumimoji="0" lang="vi-VN" sz="9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29" name="Rectangle 128">
            <a:extLst>
              <a:ext uri="{FF2B5EF4-FFF2-40B4-BE49-F238E27FC236}">
                <a16:creationId xmlns:a16="http://schemas.microsoft.com/office/drawing/2014/main" id="{29E052BC-5636-48C5-7CE9-70A6060D2764}"/>
              </a:ext>
            </a:extLst>
          </p:cNvPr>
          <p:cNvSpPr/>
          <p:nvPr/>
        </p:nvSpPr>
        <p:spPr>
          <a:xfrm>
            <a:off x="9893587" y="3991185"/>
            <a:ext cx="98464" cy="90253"/>
          </a:xfrm>
          <a:prstGeom prst="rect">
            <a:avLst/>
          </a:prstGeom>
          <a:solidFill>
            <a:srgbClr val="264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endParaRPr>
          </a:p>
        </p:txBody>
      </p:sp>
      <p:sp>
        <p:nvSpPr>
          <p:cNvPr id="130" name="TextBox 129">
            <a:extLst>
              <a:ext uri="{FF2B5EF4-FFF2-40B4-BE49-F238E27FC236}">
                <a16:creationId xmlns:a16="http://schemas.microsoft.com/office/drawing/2014/main" id="{D2B8EAAC-A23F-B3FC-F917-C8A02DEAA257}"/>
              </a:ext>
            </a:extLst>
          </p:cNvPr>
          <p:cNvSpPr txBox="1"/>
          <p:nvPr/>
        </p:nvSpPr>
        <p:spPr>
          <a:xfrm>
            <a:off x="10016669" y="3920895"/>
            <a:ext cx="166679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Derivatives</a:t>
            </a:r>
            <a:endParaRPr kumimoji="0" lang="vi-VN" sz="9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31" name="Rectangle 130">
            <a:extLst>
              <a:ext uri="{FF2B5EF4-FFF2-40B4-BE49-F238E27FC236}">
                <a16:creationId xmlns:a16="http://schemas.microsoft.com/office/drawing/2014/main" id="{119CF705-49DF-5378-71B6-8DBA2FD0C6AB}"/>
              </a:ext>
            </a:extLst>
          </p:cNvPr>
          <p:cNvSpPr/>
          <p:nvPr/>
        </p:nvSpPr>
        <p:spPr>
          <a:xfrm>
            <a:off x="9893587" y="4151639"/>
            <a:ext cx="98464" cy="90253"/>
          </a:xfrm>
          <a:prstGeom prst="rect">
            <a:avLst/>
          </a:prstGeom>
          <a:solidFill>
            <a:srgbClr val="7DB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endParaRPr>
          </a:p>
        </p:txBody>
      </p:sp>
      <p:sp>
        <p:nvSpPr>
          <p:cNvPr id="133" name="Rectangle 132">
            <a:extLst>
              <a:ext uri="{FF2B5EF4-FFF2-40B4-BE49-F238E27FC236}">
                <a16:creationId xmlns:a16="http://schemas.microsoft.com/office/drawing/2014/main" id="{8C34E6CB-7E41-CE0E-458E-524EC7B938C1}"/>
              </a:ext>
            </a:extLst>
          </p:cNvPr>
          <p:cNvSpPr/>
          <p:nvPr/>
        </p:nvSpPr>
        <p:spPr>
          <a:xfrm>
            <a:off x="9893587" y="4312092"/>
            <a:ext cx="98464" cy="90253"/>
          </a:xfrm>
          <a:prstGeom prst="rect">
            <a:avLst/>
          </a:prstGeom>
          <a:solidFill>
            <a:srgbClr val="636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endParaRPr>
          </a:p>
        </p:txBody>
      </p:sp>
      <p:sp>
        <p:nvSpPr>
          <p:cNvPr id="134" name="TextBox 133">
            <a:extLst>
              <a:ext uri="{FF2B5EF4-FFF2-40B4-BE49-F238E27FC236}">
                <a16:creationId xmlns:a16="http://schemas.microsoft.com/office/drawing/2014/main" id="{C8177711-51DA-4CC9-8086-6D67F795DE41}"/>
              </a:ext>
            </a:extLst>
          </p:cNvPr>
          <p:cNvSpPr txBox="1"/>
          <p:nvPr/>
        </p:nvSpPr>
        <p:spPr>
          <a:xfrm>
            <a:off x="10016668" y="4241802"/>
            <a:ext cx="1052013"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Fixed assets</a:t>
            </a:r>
            <a:endParaRPr kumimoji="0" lang="vi-VN" sz="9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35" name="Rectangle 134">
            <a:extLst>
              <a:ext uri="{FF2B5EF4-FFF2-40B4-BE49-F238E27FC236}">
                <a16:creationId xmlns:a16="http://schemas.microsoft.com/office/drawing/2014/main" id="{9B82CFAA-5D95-F16D-6BBD-0DF6AF3CAA87}"/>
              </a:ext>
            </a:extLst>
          </p:cNvPr>
          <p:cNvSpPr/>
          <p:nvPr/>
        </p:nvSpPr>
        <p:spPr>
          <a:xfrm>
            <a:off x="9893587" y="4472546"/>
            <a:ext cx="98464" cy="90253"/>
          </a:xfrm>
          <a:prstGeom prst="rect">
            <a:avLst/>
          </a:prstGeom>
          <a:solidFill>
            <a:srgbClr val="26A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endParaRPr>
          </a:p>
        </p:txBody>
      </p:sp>
      <p:sp>
        <p:nvSpPr>
          <p:cNvPr id="136" name="TextBox 135">
            <a:extLst>
              <a:ext uri="{FF2B5EF4-FFF2-40B4-BE49-F238E27FC236}">
                <a16:creationId xmlns:a16="http://schemas.microsoft.com/office/drawing/2014/main" id="{36EC0D28-6BFC-7962-0B72-83F7A02CA3C6}"/>
              </a:ext>
            </a:extLst>
          </p:cNvPr>
          <p:cNvSpPr txBox="1"/>
          <p:nvPr/>
        </p:nvSpPr>
        <p:spPr>
          <a:xfrm>
            <a:off x="10016668" y="4402256"/>
            <a:ext cx="1052013"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Other assets</a:t>
            </a:r>
            <a:endParaRPr kumimoji="0" lang="vi-VN" sz="9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37" name="TextBox 136">
            <a:extLst>
              <a:ext uri="{FF2B5EF4-FFF2-40B4-BE49-F238E27FC236}">
                <a16:creationId xmlns:a16="http://schemas.microsoft.com/office/drawing/2014/main" id="{8CA316E7-EBF3-4120-E8C0-EA346B296A34}"/>
              </a:ext>
            </a:extLst>
          </p:cNvPr>
          <p:cNvSpPr txBox="1"/>
          <p:nvPr/>
        </p:nvSpPr>
        <p:spPr>
          <a:xfrm>
            <a:off x="8384025" y="1803829"/>
            <a:ext cx="840502"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VN-Gilroy Medium" panose="00000600000000000000" pitchFamily="50" charset="0"/>
                <a:ea typeface="+mn-ea"/>
                <a:cs typeface="Arial" panose="020B0604020202020204" pitchFamily="34" charset="0"/>
              </a:rPr>
              <a:t>71.1%</a:t>
            </a:r>
            <a:endParaRPr kumimoji="0" lang="vi-VN"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D37072E1-6B85-0A04-D0B0-70CF682BCD0C}"/>
              </a:ext>
            </a:extLst>
          </p:cNvPr>
          <p:cNvSpPr txBox="1"/>
          <p:nvPr/>
        </p:nvSpPr>
        <p:spPr>
          <a:xfrm>
            <a:off x="10266988" y="1858003"/>
            <a:ext cx="582323"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VN-Gilroy Medium" panose="00000600000000000000" pitchFamily="50" charset="0"/>
                <a:ea typeface="+mn-ea"/>
                <a:cs typeface="Arial" panose="020B0604020202020204" pitchFamily="34" charset="0"/>
              </a:rPr>
              <a:t>13.8%</a:t>
            </a:r>
            <a:endParaRPr kumimoji="0" lang="vi-VN"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TextBox 138">
            <a:extLst>
              <a:ext uri="{FF2B5EF4-FFF2-40B4-BE49-F238E27FC236}">
                <a16:creationId xmlns:a16="http://schemas.microsoft.com/office/drawing/2014/main" id="{4FC91638-DAB6-DB16-41B8-C618605C0ADA}"/>
              </a:ext>
            </a:extLst>
          </p:cNvPr>
          <p:cNvSpPr txBox="1"/>
          <p:nvPr/>
        </p:nvSpPr>
        <p:spPr>
          <a:xfrm>
            <a:off x="10880480" y="1608589"/>
            <a:ext cx="582323"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VN-Gilroy Medium" panose="00000600000000000000" pitchFamily="50" charset="0"/>
                <a:ea typeface="+mn-ea"/>
                <a:cs typeface="Arial" panose="020B0604020202020204" pitchFamily="34" charset="0"/>
              </a:rPr>
              <a:t>8.9%</a:t>
            </a:r>
            <a:endParaRPr kumimoji="0" lang="vi-VN"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 name="TextBox 139">
            <a:extLst>
              <a:ext uri="{FF2B5EF4-FFF2-40B4-BE49-F238E27FC236}">
                <a16:creationId xmlns:a16="http://schemas.microsoft.com/office/drawing/2014/main" id="{51792C27-0CFC-B3B1-DC6B-67E1291D495D}"/>
              </a:ext>
            </a:extLst>
          </p:cNvPr>
          <p:cNvSpPr txBox="1"/>
          <p:nvPr/>
        </p:nvSpPr>
        <p:spPr>
          <a:xfrm>
            <a:off x="10396051" y="2408124"/>
            <a:ext cx="493534"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2,9%</a:t>
            </a: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1" name="TextBox 140">
            <a:extLst>
              <a:ext uri="{FF2B5EF4-FFF2-40B4-BE49-F238E27FC236}">
                <a16:creationId xmlns:a16="http://schemas.microsoft.com/office/drawing/2014/main" id="{50188414-B5EF-81A6-BB5E-686E204AE569}"/>
              </a:ext>
            </a:extLst>
          </p:cNvPr>
          <p:cNvSpPr txBox="1"/>
          <p:nvPr/>
        </p:nvSpPr>
        <p:spPr>
          <a:xfrm>
            <a:off x="10889585" y="2405918"/>
            <a:ext cx="469203"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a:t>
            </a: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2" name="TextBox 141">
            <a:extLst>
              <a:ext uri="{FF2B5EF4-FFF2-40B4-BE49-F238E27FC236}">
                <a16:creationId xmlns:a16="http://schemas.microsoft.com/office/drawing/2014/main" id="{C6176F46-C6A1-5DDD-B59A-ECE28F19058B}"/>
              </a:ext>
            </a:extLst>
          </p:cNvPr>
          <p:cNvSpPr txBox="1"/>
          <p:nvPr/>
        </p:nvSpPr>
        <p:spPr>
          <a:xfrm>
            <a:off x="7445628" y="4835063"/>
            <a:ext cx="3905349" cy="1277273"/>
          </a:xfrm>
          <a:prstGeom prst="rect">
            <a:avLst/>
          </a:prstGeom>
          <a:noFill/>
          <a:ln>
            <a:noFill/>
          </a:ln>
        </p:spPr>
        <p:txBody>
          <a:bodyPr wrap="square">
            <a:spAutoFit/>
          </a:bodyPr>
          <a:lstStyle/>
          <a:p>
            <a:pPr algn="just">
              <a:spcBef>
                <a:spcPts val="300"/>
              </a:spcBef>
              <a:spcAft>
                <a:spcPts val="300"/>
              </a:spcAft>
              <a:defRPr/>
            </a:pPr>
            <a:r>
              <a:rPr kumimoji="0" lang="en-US" sz="11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As of</a:t>
            </a:r>
            <a:r>
              <a:rPr kumimoji="0" lang="en-US" sz="1100" b="0" i="0"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 30</a:t>
            </a:r>
            <a:r>
              <a:rPr kumimoji="0" lang="en-US" sz="1100" b="0" i="0" u="none" strike="noStrike" kern="1200" cap="none" spc="0" normalizeH="0" baseline="3000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th</a:t>
            </a:r>
            <a:r>
              <a:rPr kumimoji="0" lang="en-US" sz="1100" b="0" i="0"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 June 2024</a:t>
            </a:r>
            <a:r>
              <a:rPr kumimoji="0" lang="en-US" sz="11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 total</a:t>
            </a:r>
            <a:r>
              <a:rPr kumimoji="0" lang="en-US" sz="1100" b="0" i="0"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 assets of VietinBank </a:t>
            </a:r>
            <a:r>
              <a:rPr lang="en-US" sz="1100" dirty="0">
                <a:solidFill>
                  <a:schemeClr val="tx1">
                    <a:lumMod val="75000"/>
                    <a:lumOff val="25000"/>
                  </a:schemeClr>
                </a:solidFill>
                <a:latin typeface="SVN-Gilroy Medium" panose="00000600000000000000" pitchFamily="50" charset="0"/>
                <a:cs typeface="Arial" panose="020B0604020202020204" pitchFamily="34" charset="0"/>
              </a:rPr>
              <a:t>reached</a:t>
            </a:r>
            <a:r>
              <a:rPr kumimoji="0" lang="en-US" sz="11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 </a:t>
            </a:r>
            <a:r>
              <a:rPr lang="en-US" sz="1100" b="1" dirty="0">
                <a:solidFill>
                  <a:srgbClr val="005993"/>
                </a:solidFill>
                <a:latin typeface="SVN-Gilroy XBold" panose="00000900000000000000" pitchFamily="50" charset="0"/>
                <a:ea typeface="Tahoma" panose="020B0604030504040204" pitchFamily="34" charset="0"/>
                <a:cs typeface="Arial" pitchFamily="34" charset="0"/>
              </a:rPr>
              <a:t>2,161 VND, </a:t>
            </a:r>
            <a:r>
              <a:rPr lang="en-US" sz="1100" b="1" dirty="0" err="1">
                <a:solidFill>
                  <a:srgbClr val="005993"/>
                </a:solidFill>
                <a:latin typeface="SVN-Gilroy XBold" panose="00000900000000000000" pitchFamily="50" charset="0"/>
                <a:ea typeface="Tahoma" panose="020B0604030504040204" pitchFamily="34" charset="0"/>
                <a:cs typeface="Arial" pitchFamily="34" charset="0"/>
              </a:rPr>
              <a:t>Tn</a:t>
            </a:r>
            <a:r>
              <a:rPr lang="en-US" sz="1100" b="1" dirty="0">
                <a:solidFill>
                  <a:srgbClr val="005993"/>
                </a:solidFill>
                <a:latin typeface="SVN-Gilroy XBold" panose="00000900000000000000" pitchFamily="50" charset="0"/>
                <a:ea typeface="Tahoma" panose="020B0604030504040204" pitchFamily="34" charset="0"/>
                <a:cs typeface="Arial" pitchFamily="34" charset="0"/>
              </a:rPr>
              <a:t> (+6.3% </a:t>
            </a:r>
            <a:r>
              <a:rPr lang="en-US" sz="1100" b="1" dirty="0" err="1">
                <a:solidFill>
                  <a:srgbClr val="005993"/>
                </a:solidFill>
                <a:latin typeface="SVN-Gilroy XBold" panose="00000900000000000000" pitchFamily="50" charset="0"/>
                <a:ea typeface="Tahoma" panose="020B0604030504040204" pitchFamily="34" charset="0"/>
                <a:cs typeface="Arial" pitchFamily="34" charset="0"/>
              </a:rPr>
              <a:t>ytd</a:t>
            </a:r>
            <a:r>
              <a:rPr lang="en-US" sz="1100" b="1" dirty="0">
                <a:solidFill>
                  <a:srgbClr val="005993"/>
                </a:solidFill>
                <a:latin typeface="SVN-Gilroy XBold" panose="00000900000000000000" pitchFamily="50" charset="0"/>
                <a:ea typeface="Tahoma" panose="020B0604030504040204" pitchFamily="34" charset="0"/>
                <a:cs typeface="Arial" pitchFamily="34" charset="0"/>
              </a:rPr>
              <a:t>)</a:t>
            </a:r>
            <a:r>
              <a:rPr lang="en-US" sz="1100" b="1" dirty="0">
                <a:solidFill>
                  <a:srgbClr val="005993"/>
                </a:solidFill>
                <a:latin typeface="SVN-Gilroy Medium" panose="00000600000000000000" pitchFamily="50" charset="0"/>
                <a:ea typeface="Tahoma" panose="020B0604030504040204" pitchFamily="34" charset="0"/>
                <a:cs typeface="Arial" pitchFamily="34" charset="0"/>
              </a:rPr>
              <a:t>. </a:t>
            </a:r>
            <a:r>
              <a:rPr kumimoji="0" lang="en-US" sz="11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In which, placement with and loans to other C.I </a:t>
            </a:r>
            <a:r>
              <a:rPr lang="en-US" sz="1100" dirty="0">
                <a:solidFill>
                  <a:srgbClr val="005993"/>
                </a:solidFill>
                <a:latin typeface="SVN-Gilroy XBold" panose="00000900000000000000" pitchFamily="50" charset="0"/>
                <a:ea typeface="Tahoma" panose="020B0604030504040204" pitchFamily="34" charset="0"/>
                <a:cs typeface="Arial" pitchFamily="34" charset="0"/>
              </a:rPr>
              <a:t>grew by 25.5% </a:t>
            </a:r>
            <a:r>
              <a:rPr lang="en-US" sz="1100" dirty="0" err="1">
                <a:solidFill>
                  <a:srgbClr val="005993"/>
                </a:solidFill>
                <a:latin typeface="SVN-Gilroy XBold" panose="00000900000000000000" pitchFamily="50" charset="0"/>
                <a:ea typeface="Tahoma" panose="020B0604030504040204" pitchFamily="34" charset="0"/>
                <a:cs typeface="Arial" pitchFamily="34" charset="0"/>
              </a:rPr>
              <a:t>ytd</a:t>
            </a:r>
            <a:r>
              <a:rPr kumimoji="0" lang="en-US" sz="1100" b="0" i="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cs typeface="Arial" panose="020B0604020202020204" pitchFamily="34" charset="0"/>
              </a:rPr>
              <a:t>, </a:t>
            </a:r>
            <a:r>
              <a:rPr lang="en-US" sz="1100" dirty="0">
                <a:solidFill>
                  <a:schemeClr val="tx1">
                    <a:lumMod val="75000"/>
                    <a:lumOff val="25000"/>
                  </a:schemeClr>
                </a:solidFill>
                <a:latin typeface="SVN-Gilroy Medium" panose="00000600000000000000" pitchFamily="50" charset="0"/>
                <a:cs typeface="Arial" panose="020B0604020202020204" pitchFamily="34" charset="0"/>
              </a:rPr>
              <a:t>loans to customers </a:t>
            </a:r>
            <a:r>
              <a:rPr lang="en-US" sz="1100" b="1" dirty="0">
                <a:solidFill>
                  <a:srgbClr val="005993"/>
                </a:solidFill>
                <a:latin typeface="SVN-Gilroy XBold" panose="00000900000000000000" pitchFamily="50" charset="0"/>
                <a:ea typeface="Tahoma" panose="020B0604030504040204" pitchFamily="34" charset="0"/>
                <a:cs typeface="Arial" pitchFamily="34" charset="0"/>
              </a:rPr>
              <a:t>up 6.7% </a:t>
            </a:r>
            <a:r>
              <a:rPr lang="en-US" sz="1100" b="1" dirty="0" err="1">
                <a:solidFill>
                  <a:srgbClr val="005993"/>
                </a:solidFill>
                <a:latin typeface="SVN-Gilroy XBold" panose="00000900000000000000" pitchFamily="50" charset="0"/>
                <a:ea typeface="Tahoma" panose="020B0604030504040204" pitchFamily="34" charset="0"/>
                <a:cs typeface="Arial" pitchFamily="34" charset="0"/>
              </a:rPr>
              <a:t>ytd</a:t>
            </a:r>
            <a:r>
              <a:rPr kumimoji="0" lang="en-US" sz="11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 while</a:t>
            </a:r>
            <a:r>
              <a:rPr kumimoji="0" lang="en-US" sz="1100" b="0" i="0"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 </a:t>
            </a:r>
            <a:r>
              <a:rPr lang="en-US" sz="1100" dirty="0">
                <a:solidFill>
                  <a:schemeClr val="tx1">
                    <a:lumMod val="75000"/>
                    <a:lumOff val="25000"/>
                  </a:schemeClr>
                </a:solidFill>
                <a:latin typeface="SVN-Gilroy Medium" panose="00000600000000000000" pitchFamily="50" charset="0"/>
                <a:cs typeface="Arial" panose="020B0604020202020204" pitchFamily="34" charset="0"/>
              </a:rPr>
              <a:t>balances with the SBV </a:t>
            </a:r>
            <a:r>
              <a:rPr lang="en-US" sz="1100" b="1" dirty="0">
                <a:solidFill>
                  <a:srgbClr val="005993"/>
                </a:solidFill>
                <a:latin typeface="SVN-Gilroy XBold" panose="00000900000000000000" pitchFamily="50" charset="0"/>
                <a:ea typeface="Tahoma" panose="020B0604030504040204" pitchFamily="34" charset="0"/>
                <a:cs typeface="Arial" pitchFamily="34" charset="0"/>
              </a:rPr>
              <a:t>reduced by 28.6% </a:t>
            </a:r>
            <a:r>
              <a:rPr lang="en-US" sz="1100" b="1" dirty="0" err="1">
                <a:solidFill>
                  <a:srgbClr val="005993"/>
                </a:solidFill>
                <a:latin typeface="SVN-Gilroy XBold" panose="00000900000000000000" pitchFamily="50" charset="0"/>
                <a:ea typeface="Tahoma" panose="020B0604030504040204" pitchFamily="34" charset="0"/>
                <a:cs typeface="Arial" pitchFamily="34" charset="0"/>
              </a:rPr>
              <a:t>ytd</a:t>
            </a:r>
            <a:r>
              <a:rPr lang="en-US" sz="1100" b="1" dirty="0">
                <a:solidFill>
                  <a:srgbClr val="005993"/>
                </a:solidFill>
                <a:latin typeface="SVN-Gilroy Medium" panose="00000600000000000000" pitchFamily="50" charset="0"/>
                <a:ea typeface="Tahoma" panose="020B0604030504040204" pitchFamily="34" charset="0"/>
                <a:cs typeface="Arial" pitchFamily="34" charset="0"/>
              </a:rPr>
              <a:t> </a:t>
            </a:r>
            <a:r>
              <a:rPr lang="en-US" sz="1100" dirty="0">
                <a:solidFill>
                  <a:schemeClr val="tx1">
                    <a:lumMod val="75000"/>
                    <a:lumOff val="25000"/>
                  </a:schemeClr>
                </a:solidFill>
                <a:latin typeface="SVN-Gilroy Medium" panose="00000600000000000000" pitchFamily="50" charset="0"/>
                <a:cs typeface="Arial" panose="020B0604020202020204" pitchFamily="34" charset="0"/>
              </a:rPr>
              <a:t>and investment securities </a:t>
            </a:r>
            <a:r>
              <a:rPr lang="en-US" sz="1100" b="1" dirty="0">
                <a:solidFill>
                  <a:srgbClr val="005993"/>
                </a:solidFill>
                <a:latin typeface="SVN-Gilroy XBold" panose="00000900000000000000" pitchFamily="50" charset="0"/>
                <a:ea typeface="Tahoma" panose="020B0604030504040204" pitchFamily="34" charset="0"/>
                <a:cs typeface="Arial" pitchFamily="34" charset="0"/>
              </a:rPr>
              <a:t>declined by 11.7% </a:t>
            </a:r>
            <a:r>
              <a:rPr lang="en-US" sz="1100" b="1" dirty="0" err="1">
                <a:solidFill>
                  <a:srgbClr val="005993"/>
                </a:solidFill>
                <a:latin typeface="SVN-Gilroy XBold" panose="00000900000000000000" pitchFamily="50" charset="0"/>
                <a:ea typeface="Tahoma" panose="020B0604030504040204" pitchFamily="34" charset="0"/>
                <a:cs typeface="Arial" pitchFamily="34" charset="0"/>
              </a:rPr>
              <a:t>ytd</a:t>
            </a:r>
            <a:r>
              <a:rPr lang="en-US" sz="1100" b="1" dirty="0">
                <a:solidFill>
                  <a:srgbClr val="005993"/>
                </a:solidFill>
                <a:latin typeface="SVN-Gilroy Medium" panose="00000600000000000000" pitchFamily="50" charset="0"/>
                <a:ea typeface="Tahoma" panose="020B0604030504040204" pitchFamily="34" charset="0"/>
                <a:cs typeface="Arial" pitchFamily="34" charset="0"/>
              </a:rPr>
              <a:t> </a:t>
            </a:r>
            <a:r>
              <a:rPr lang="en-US" sz="1100" dirty="0">
                <a:solidFill>
                  <a:schemeClr val="tx1">
                    <a:lumMod val="75000"/>
                    <a:lumOff val="25000"/>
                  </a:schemeClr>
                </a:solidFill>
                <a:latin typeface="SVN-Gilroy Medium" panose="00000600000000000000" pitchFamily="50" charset="0"/>
                <a:cs typeface="Arial" panose="020B0604020202020204" pitchFamily="34" charset="0"/>
              </a:rPr>
              <a:t>driven by </a:t>
            </a:r>
            <a:r>
              <a:rPr lang="en-US" sz="1100" dirty="0" err="1">
                <a:solidFill>
                  <a:schemeClr val="tx1">
                    <a:lumMod val="75000"/>
                    <a:lumOff val="25000"/>
                  </a:schemeClr>
                </a:solidFill>
                <a:latin typeface="SVN-Gilroy Medium" panose="00000600000000000000" pitchFamily="50" charset="0"/>
                <a:cs typeface="Arial" panose="020B0604020202020204" pitchFamily="34" charset="0"/>
              </a:rPr>
              <a:t>VietinBank’s</a:t>
            </a:r>
            <a:r>
              <a:rPr lang="en-US" sz="1100" dirty="0">
                <a:solidFill>
                  <a:schemeClr val="tx1">
                    <a:lumMod val="75000"/>
                    <a:lumOff val="25000"/>
                  </a:schemeClr>
                </a:solidFill>
                <a:latin typeface="SVN-Gilroy Medium" panose="00000600000000000000" pitchFamily="50" charset="0"/>
                <a:cs typeface="Arial" panose="020B0604020202020204" pitchFamily="34" charset="0"/>
              </a:rPr>
              <a:t> cutting down on investment given market interest rates expected to fluctuate.  </a:t>
            </a:r>
          </a:p>
        </p:txBody>
      </p:sp>
      <p:sp>
        <p:nvSpPr>
          <p:cNvPr id="143" name="TextBox 142">
            <a:extLst>
              <a:ext uri="{FF2B5EF4-FFF2-40B4-BE49-F238E27FC236}">
                <a16:creationId xmlns:a16="http://schemas.microsoft.com/office/drawing/2014/main" id="{DB05633E-D346-B5AD-ED99-BB1005E100D8}"/>
              </a:ext>
            </a:extLst>
          </p:cNvPr>
          <p:cNvSpPr txBox="1"/>
          <p:nvPr/>
        </p:nvSpPr>
        <p:spPr>
          <a:xfrm>
            <a:off x="7586490" y="4081349"/>
            <a:ext cx="208281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Investment securities</a:t>
            </a:r>
            <a:endParaRPr kumimoji="0" lang="vi-VN" sz="9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44" name="TextBox 143">
            <a:extLst>
              <a:ext uri="{FF2B5EF4-FFF2-40B4-BE49-F238E27FC236}">
                <a16:creationId xmlns:a16="http://schemas.microsoft.com/office/drawing/2014/main" id="{3954BAFB-434F-E6FC-122F-01FDA2FB0018}"/>
              </a:ext>
            </a:extLst>
          </p:cNvPr>
          <p:cNvSpPr txBox="1"/>
          <p:nvPr/>
        </p:nvSpPr>
        <p:spPr>
          <a:xfrm>
            <a:off x="10016668" y="4081349"/>
            <a:ext cx="155376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Long-term investments</a:t>
            </a:r>
            <a:endParaRPr kumimoji="0" lang="vi-VN" sz="9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47" name="TextBox 146">
            <a:extLst>
              <a:ext uri="{FF2B5EF4-FFF2-40B4-BE49-F238E27FC236}">
                <a16:creationId xmlns:a16="http://schemas.microsoft.com/office/drawing/2014/main" id="{D80FD74A-3898-213C-24F3-0F1991FD1EFF}"/>
              </a:ext>
            </a:extLst>
          </p:cNvPr>
          <p:cNvSpPr txBox="1"/>
          <p:nvPr/>
        </p:nvSpPr>
        <p:spPr>
          <a:xfrm>
            <a:off x="2740741" y="3200007"/>
            <a:ext cx="789654" cy="369332"/>
          </a:xfrm>
          <a:prstGeom prst="rect">
            <a:avLst/>
          </a:prstGeom>
          <a:noFill/>
        </p:spPr>
        <p:txBody>
          <a:bodyPr wrap="square">
            <a:spAutoFit/>
          </a:bodyPr>
          <a:lstStyle/>
          <a:p>
            <a:pPr lvl="0" algn="r">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 </a:t>
            </a:r>
          </a:p>
          <a:p>
            <a:pPr lvl="0" algn="r">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audited</a:t>
            </a:r>
            <a:endParaRPr lang="vi-VN" sz="900" dirty="0">
              <a:solidFill>
                <a:schemeClr val="tx1">
                  <a:lumMod val="75000"/>
                  <a:lumOff val="25000"/>
                </a:schemeClr>
              </a:solidFill>
              <a:cs typeface="Arial" panose="020B0604020202020204" pitchFamily="34" charset="0"/>
            </a:endParaRPr>
          </a:p>
        </p:txBody>
      </p:sp>
      <p:sp>
        <p:nvSpPr>
          <p:cNvPr id="148" name="TextBox 147">
            <a:extLst>
              <a:ext uri="{FF2B5EF4-FFF2-40B4-BE49-F238E27FC236}">
                <a16:creationId xmlns:a16="http://schemas.microsoft.com/office/drawing/2014/main" id="{672585A8-458F-C0B0-22DD-81B9B7DD8BA7}"/>
              </a:ext>
            </a:extLst>
          </p:cNvPr>
          <p:cNvSpPr txBox="1"/>
          <p:nvPr/>
        </p:nvSpPr>
        <p:spPr>
          <a:xfrm>
            <a:off x="2874744" y="3559563"/>
            <a:ext cx="65565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2Q2024</a:t>
            </a:r>
            <a:endParaRPr kumimoji="0" lang="vi-VN" sz="9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427175AC-4643-2FA8-E492-B532B1A98894}"/>
              </a:ext>
            </a:extLst>
          </p:cNvPr>
          <p:cNvSpPr txBox="1"/>
          <p:nvPr/>
        </p:nvSpPr>
        <p:spPr>
          <a:xfrm>
            <a:off x="2740741" y="4303155"/>
            <a:ext cx="789654" cy="369332"/>
          </a:xfrm>
          <a:prstGeom prst="rect">
            <a:avLst/>
          </a:prstGeom>
          <a:noFill/>
        </p:spPr>
        <p:txBody>
          <a:bodyPr wrap="square">
            <a:spAutoFit/>
          </a:bodyPr>
          <a:lstStyle/>
          <a:p>
            <a:pPr lvl="0" algn="r">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 </a:t>
            </a:r>
          </a:p>
          <a:p>
            <a:pPr lvl="0" algn="r">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audited</a:t>
            </a:r>
            <a:endParaRPr lang="vi-VN" sz="900" dirty="0">
              <a:solidFill>
                <a:schemeClr val="tx1">
                  <a:lumMod val="75000"/>
                  <a:lumOff val="25000"/>
                </a:schemeClr>
              </a:solidFill>
              <a:cs typeface="Arial" panose="020B0604020202020204" pitchFamily="34" charset="0"/>
            </a:endParaRPr>
          </a:p>
        </p:txBody>
      </p:sp>
      <p:sp>
        <p:nvSpPr>
          <p:cNvPr id="150" name="TextBox 149">
            <a:extLst>
              <a:ext uri="{FF2B5EF4-FFF2-40B4-BE49-F238E27FC236}">
                <a16:creationId xmlns:a16="http://schemas.microsoft.com/office/drawing/2014/main" id="{2D0076A3-B163-38D5-B8C5-7FF037DAC8EC}"/>
              </a:ext>
            </a:extLst>
          </p:cNvPr>
          <p:cNvSpPr txBox="1"/>
          <p:nvPr/>
        </p:nvSpPr>
        <p:spPr>
          <a:xfrm>
            <a:off x="2874744" y="4672236"/>
            <a:ext cx="65565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2Q2024</a:t>
            </a:r>
            <a:endParaRPr kumimoji="0" lang="vi-VN" sz="9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51" name="TextBox 150">
            <a:extLst>
              <a:ext uri="{FF2B5EF4-FFF2-40B4-BE49-F238E27FC236}">
                <a16:creationId xmlns:a16="http://schemas.microsoft.com/office/drawing/2014/main" id="{0AA58AE7-41F0-4BA0-A891-FA88F78D3EFA}"/>
              </a:ext>
            </a:extLst>
          </p:cNvPr>
          <p:cNvSpPr txBox="1"/>
          <p:nvPr/>
        </p:nvSpPr>
        <p:spPr>
          <a:xfrm>
            <a:off x="2740741" y="5425252"/>
            <a:ext cx="789654" cy="369332"/>
          </a:xfrm>
          <a:prstGeom prst="rect">
            <a:avLst/>
          </a:prstGeom>
          <a:noFill/>
        </p:spPr>
        <p:txBody>
          <a:bodyPr wrap="square">
            <a:spAutoFit/>
          </a:bodyPr>
          <a:lstStyle/>
          <a:p>
            <a:pPr lvl="0" algn="r">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 </a:t>
            </a:r>
          </a:p>
          <a:p>
            <a:pPr lvl="0" algn="r">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audited</a:t>
            </a:r>
            <a:endParaRPr lang="vi-VN" sz="900" dirty="0">
              <a:solidFill>
                <a:schemeClr val="tx1">
                  <a:lumMod val="75000"/>
                  <a:lumOff val="25000"/>
                </a:schemeClr>
              </a:solidFill>
              <a:cs typeface="Arial" panose="020B0604020202020204" pitchFamily="34" charset="0"/>
            </a:endParaRPr>
          </a:p>
        </p:txBody>
      </p:sp>
      <p:sp>
        <p:nvSpPr>
          <p:cNvPr id="152" name="TextBox 151">
            <a:extLst>
              <a:ext uri="{FF2B5EF4-FFF2-40B4-BE49-F238E27FC236}">
                <a16:creationId xmlns:a16="http://schemas.microsoft.com/office/drawing/2014/main" id="{4171C7F5-C17F-3575-29D7-4A1905EE1DD0}"/>
              </a:ext>
            </a:extLst>
          </p:cNvPr>
          <p:cNvSpPr txBox="1"/>
          <p:nvPr/>
        </p:nvSpPr>
        <p:spPr>
          <a:xfrm>
            <a:off x="2874744" y="5775283"/>
            <a:ext cx="65565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2Q2024</a:t>
            </a:r>
            <a:endParaRPr kumimoji="0" lang="vi-VN" sz="9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54" name="TextBox 153">
            <a:extLst>
              <a:ext uri="{FF2B5EF4-FFF2-40B4-BE49-F238E27FC236}">
                <a16:creationId xmlns:a16="http://schemas.microsoft.com/office/drawing/2014/main" id="{8B956AF3-E40D-2B14-7FB1-E0CF219BC203}"/>
              </a:ext>
            </a:extLst>
          </p:cNvPr>
          <p:cNvSpPr txBox="1"/>
          <p:nvPr/>
        </p:nvSpPr>
        <p:spPr>
          <a:xfrm>
            <a:off x="7321467" y="1162252"/>
            <a:ext cx="1062557"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2023 audited</a:t>
            </a:r>
            <a:endParaRPr kumimoji="0" lang="vi-VN" sz="9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56" name="TextBox 155">
            <a:extLst>
              <a:ext uri="{FF2B5EF4-FFF2-40B4-BE49-F238E27FC236}">
                <a16:creationId xmlns:a16="http://schemas.microsoft.com/office/drawing/2014/main" id="{75545675-E747-51B6-36AB-C4B64C24DF52}"/>
              </a:ext>
            </a:extLst>
          </p:cNvPr>
          <p:cNvSpPr txBox="1"/>
          <p:nvPr/>
        </p:nvSpPr>
        <p:spPr>
          <a:xfrm>
            <a:off x="7321467" y="2469567"/>
            <a:ext cx="64198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2Q204</a:t>
            </a:r>
            <a:endParaRPr kumimoji="0" lang="vi-VN" sz="9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57" name="TextBox 156">
            <a:extLst>
              <a:ext uri="{FF2B5EF4-FFF2-40B4-BE49-F238E27FC236}">
                <a16:creationId xmlns:a16="http://schemas.microsoft.com/office/drawing/2014/main" id="{B0C8C729-5CD6-733F-17A3-D185DA799563}"/>
              </a:ext>
            </a:extLst>
          </p:cNvPr>
          <p:cNvSpPr txBox="1"/>
          <p:nvPr/>
        </p:nvSpPr>
        <p:spPr>
          <a:xfrm>
            <a:off x="7317156" y="907374"/>
            <a:ext cx="2437244" cy="276999"/>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12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ea typeface="+mn-ea"/>
                <a:cs typeface="Arial" panose="020B0604020202020204" pitchFamily="34" charset="0"/>
              </a:rPr>
              <a:t>TOTAL ASSETS STRUCTURE </a:t>
            </a: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58" name="TextBox 157">
            <a:extLst>
              <a:ext uri="{FF2B5EF4-FFF2-40B4-BE49-F238E27FC236}">
                <a16:creationId xmlns:a16="http://schemas.microsoft.com/office/drawing/2014/main" id="{30D33364-C2D5-B015-BB44-784C9184ABAB}"/>
              </a:ext>
            </a:extLst>
          </p:cNvPr>
          <p:cNvSpPr txBox="1"/>
          <p:nvPr/>
        </p:nvSpPr>
        <p:spPr>
          <a:xfrm>
            <a:off x="1174741" y="374425"/>
            <a:ext cx="6730961" cy="338554"/>
          </a:xfrm>
          <a:prstGeom prst="rect">
            <a:avLst/>
          </a:prstGeom>
          <a:noFill/>
        </p:spPr>
        <p:txBody>
          <a:bodyPr wrap="square" rtlCol="0">
            <a:spAutoFit/>
          </a:bodyPr>
          <a:lstStyle/>
          <a:p>
            <a:pPr algn="just">
              <a:spcBef>
                <a:spcPts val="200"/>
              </a:spcBef>
              <a:spcAft>
                <a:spcPts val="200"/>
              </a:spcAft>
              <a:defRPr/>
            </a:pPr>
            <a:r>
              <a:rPr lang="de-DE" sz="1600" b="1" dirty="0">
                <a:solidFill>
                  <a:srgbClr val="005993"/>
                </a:solidFill>
                <a:latin typeface="SVN-Gilroy XBold" panose="00000900000000000000" pitchFamily="50" charset="0"/>
                <a:cs typeface="Arial" panose="020B0604020202020204" pitchFamily="34" charset="0"/>
              </a:rPr>
              <a:t>Ongoing growth in key scale indicators compared to FY2023</a:t>
            </a:r>
          </a:p>
        </p:txBody>
      </p:sp>
      <p:pic>
        <p:nvPicPr>
          <p:cNvPr id="159" name="Picture 158">
            <a:extLst>
              <a:ext uri="{FF2B5EF4-FFF2-40B4-BE49-F238E27FC236}">
                <a16:creationId xmlns:a16="http://schemas.microsoft.com/office/drawing/2014/main" id="{90F759FF-615D-758E-CD6D-37C8D650B698}"/>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0299050" y="280311"/>
            <a:ext cx="1341434" cy="450721"/>
          </a:xfrm>
          <a:prstGeom prst="rect">
            <a:avLst/>
          </a:prstGeom>
        </p:spPr>
      </p:pic>
      <p:sp>
        <p:nvSpPr>
          <p:cNvPr id="161" name="Freeform: Shape 160">
            <a:extLst>
              <a:ext uri="{FF2B5EF4-FFF2-40B4-BE49-F238E27FC236}">
                <a16:creationId xmlns:a16="http://schemas.microsoft.com/office/drawing/2014/main" id="{3AFAC9FC-95DE-26A7-6600-65BEC63CEC99}"/>
              </a:ext>
            </a:extLst>
          </p:cNvPr>
          <p:cNvSpPr/>
          <p:nvPr/>
        </p:nvSpPr>
        <p:spPr>
          <a:xfrm>
            <a:off x="707759" y="543309"/>
            <a:ext cx="198478" cy="179933"/>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92825E12-05AC-9364-0E3F-57EB082AB46E}"/>
              </a:ext>
            </a:extLst>
          </p:cNvPr>
          <p:cNvSpPr/>
          <p:nvPr/>
        </p:nvSpPr>
        <p:spPr>
          <a:xfrm>
            <a:off x="793940" y="543309"/>
            <a:ext cx="198478" cy="179933"/>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F69FD692-BF80-57BE-1461-3C4C1497B646}"/>
              </a:ext>
            </a:extLst>
          </p:cNvPr>
          <p:cNvSpPr/>
          <p:nvPr/>
        </p:nvSpPr>
        <p:spPr>
          <a:xfrm>
            <a:off x="880122" y="543309"/>
            <a:ext cx="198478" cy="179426"/>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39D7241F-1939-521F-13AC-1E1117FD3F05}"/>
              </a:ext>
            </a:extLst>
          </p:cNvPr>
          <p:cNvSpPr/>
          <p:nvPr/>
        </p:nvSpPr>
        <p:spPr>
          <a:xfrm>
            <a:off x="880122" y="364162"/>
            <a:ext cx="198373" cy="179147"/>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5CF25E0-354C-4968-DE8E-3844584423AD}"/>
              </a:ext>
            </a:extLst>
          </p:cNvPr>
          <p:cNvSpPr/>
          <p:nvPr/>
        </p:nvSpPr>
        <p:spPr>
          <a:xfrm>
            <a:off x="707759" y="364669"/>
            <a:ext cx="197991" cy="17864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A07A5059-473A-D02F-D1C9-F1D3AE9B27E1}"/>
              </a:ext>
            </a:extLst>
          </p:cNvPr>
          <p:cNvSpPr/>
          <p:nvPr/>
        </p:nvSpPr>
        <p:spPr>
          <a:xfrm>
            <a:off x="793940" y="364669"/>
            <a:ext cx="197991" cy="17864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2910163" y="6074967"/>
            <a:ext cx="3614653" cy="230832"/>
          </a:xfrm>
          <a:prstGeom prst="rect">
            <a:avLst/>
          </a:prstGeom>
        </p:spPr>
        <p:txBody>
          <a:bodyPr wrap="square">
            <a:spAutoFit/>
          </a:bodyPr>
          <a:lstStyle/>
          <a:p>
            <a:pPr lvl="0" algn="just">
              <a:defRPr/>
            </a:pPr>
            <a:r>
              <a:rPr lang="en-US" sz="900" i="1" dirty="0">
                <a:solidFill>
                  <a:schemeClr val="tx1">
                    <a:lumMod val="75000"/>
                    <a:lumOff val="25000"/>
                  </a:schemeClr>
                </a:solidFill>
                <a:latin typeface="SVN-Gilroy Medium" panose="00000600000000000000" pitchFamily="50" charset="0"/>
                <a:cs typeface="Arial" pitchFamily="34" charset="0"/>
              </a:rPr>
              <a:t>Note *: Pre-provision data.</a:t>
            </a:r>
          </a:p>
        </p:txBody>
      </p:sp>
      <p:cxnSp>
        <p:nvCxnSpPr>
          <p:cNvPr id="10" name="Straight Connector 9">
            <a:extLst>
              <a:ext uri="{FF2B5EF4-FFF2-40B4-BE49-F238E27FC236}">
                <a16:creationId xmlns:a16="http://schemas.microsoft.com/office/drawing/2014/main" id="{3CD5D910-8756-99B3-CF3A-D024CC78DCFC}"/>
              </a:ext>
            </a:extLst>
          </p:cNvPr>
          <p:cNvCxnSpPr>
            <a:cxnSpLocks/>
          </p:cNvCxnSpPr>
          <p:nvPr/>
        </p:nvCxnSpPr>
        <p:spPr>
          <a:xfrm>
            <a:off x="9780775"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4CB372C-E9A2-B305-625A-1710D670745F}"/>
              </a:ext>
            </a:extLst>
          </p:cNvPr>
          <p:cNvCxnSpPr>
            <a:cxnSpLocks/>
          </p:cNvCxnSpPr>
          <p:nvPr/>
        </p:nvCxnSpPr>
        <p:spPr>
          <a:xfrm>
            <a:off x="9780775" y="6471625"/>
            <a:ext cx="381156" cy="0"/>
          </a:xfrm>
          <a:prstGeom prst="line">
            <a:avLst/>
          </a:prstGeom>
          <a:ln w="28575">
            <a:solidFill>
              <a:srgbClr val="005993"/>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41156FD-8035-2E42-E06D-42ABEB3AFBE8}"/>
              </a:ext>
            </a:extLst>
          </p:cNvPr>
          <p:cNvSpPr txBox="1"/>
          <p:nvPr/>
        </p:nvSpPr>
        <p:spPr>
          <a:xfrm>
            <a:off x="10161931" y="6509173"/>
            <a:ext cx="1423921" cy="184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en-US" sz="600" dirty="0">
                <a:solidFill>
                  <a:srgbClr val="005993"/>
                </a:solidFill>
                <a:latin typeface="SVN-Gilroy Heavy" panose="00000A00000000000000" pitchFamily="50" charset="0"/>
                <a:cs typeface="Arial" panose="020B0604020202020204" pitchFamily="34" charset="0"/>
              </a:rPr>
              <a:t>01</a:t>
            </a:r>
            <a:r>
              <a:rPr lang="en-US" sz="600" dirty="0">
                <a:solidFill>
                  <a:srgbClr val="005993"/>
                </a:solidFill>
                <a:latin typeface="SVN-Gilroy Medium" panose="00000600000000000000" pitchFamily="50" charset="0"/>
                <a:cs typeface="Arial" panose="020B0604020202020204" pitchFamily="34" charset="0"/>
              </a:rPr>
              <a:t> – HIGHLIGHTS</a:t>
            </a:r>
            <a:endParaRPr lang="de-DE" sz="600" dirty="0">
              <a:solidFill>
                <a:srgbClr val="005993"/>
              </a:solidFill>
              <a:latin typeface="SVN-Gilroy Medium" panose="00000600000000000000" pitchFamily="50" charset="0"/>
              <a:cs typeface="Arial" panose="020B0604020202020204" pitchFamily="34" charset="0"/>
            </a:endParaRPr>
          </a:p>
        </p:txBody>
      </p:sp>
      <p:sp>
        <p:nvSpPr>
          <p:cNvPr id="57" name="TextBox 56">
            <a:extLst>
              <a:ext uri="{FF2B5EF4-FFF2-40B4-BE49-F238E27FC236}">
                <a16:creationId xmlns:a16="http://schemas.microsoft.com/office/drawing/2014/main" id="{13B6487C-027A-D38C-21FC-0E88AF76296B}"/>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lang="en-US" sz="600" dirty="0">
                <a:solidFill>
                  <a:srgbClr val="005993"/>
                </a:solidFill>
                <a:latin typeface="SVN-Gilroy Medium" panose="00000600000000000000" pitchFamily="50" charset="0"/>
                <a:cs typeface="Arial" panose="020B0604020202020204" pitchFamily="34" charset="0"/>
              </a:rPr>
              <a:t>Page</a:t>
            </a:r>
            <a:r>
              <a:rPr kumimoji="0" lang="en-US" sz="600" i="0" u="none" strike="noStrike" kern="1200" cap="none" spc="0" normalizeH="0" baseline="0" noProof="0" dirty="0">
                <a:ln>
                  <a:noFill/>
                </a:ln>
                <a:solidFill>
                  <a:srgbClr val="005993"/>
                </a:solidFill>
                <a:effectLst/>
                <a:uLnTx/>
                <a:uFillTx/>
                <a:latin typeface="SVN-Gilroy Medium" panose="00000600000000000000" pitchFamily="50" charset="0"/>
                <a:cs typeface="Arial" panose="020B0604020202020204" pitchFamily="34" charset="0"/>
              </a:rPr>
              <a:t> </a:t>
            </a:r>
            <a:r>
              <a:rPr kumimoji="0" lang="en-US" sz="600"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rPr>
              <a:t>02</a:t>
            </a:r>
            <a:endParaRPr lang="de-DE" sz="600" dirty="0">
              <a:solidFill>
                <a:srgbClr val="005993"/>
              </a:solidFill>
              <a:latin typeface="SVN-Gilroy XBold" panose="00000900000000000000" pitchFamily="50" charset="0"/>
              <a:cs typeface="Arial" panose="020B0604020202020204" pitchFamily="34" charset="0"/>
            </a:endParaRPr>
          </a:p>
        </p:txBody>
      </p:sp>
      <p:cxnSp>
        <p:nvCxnSpPr>
          <p:cNvPr id="58" name="Straight Connector 57">
            <a:extLst>
              <a:ext uri="{FF2B5EF4-FFF2-40B4-BE49-F238E27FC236}">
                <a16:creationId xmlns:a16="http://schemas.microsoft.com/office/drawing/2014/main" id="{B82665BB-6C47-FA08-BDA8-5DCB38D84367}"/>
              </a:ext>
            </a:extLst>
          </p:cNvPr>
          <p:cNvCxnSpPr>
            <a:cxnSpLocks/>
          </p:cNvCxnSpPr>
          <p:nvPr/>
        </p:nvCxnSpPr>
        <p:spPr>
          <a:xfrm>
            <a:off x="11065052" y="6547920"/>
            <a:ext cx="0" cy="107173"/>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3" name="Rectangle: Rounded Corners 2">
            <a:extLst>
              <a:ext uri="{FF2B5EF4-FFF2-40B4-BE49-F238E27FC236}">
                <a16:creationId xmlns:a16="http://schemas.microsoft.com/office/drawing/2014/main" id="{6091D4F9-A15A-28F8-788C-88D6D26B0B02}"/>
              </a:ext>
            </a:extLst>
          </p:cNvPr>
          <p:cNvSpPr/>
          <p:nvPr/>
        </p:nvSpPr>
        <p:spPr>
          <a:xfrm>
            <a:off x="3550718" y="1810527"/>
            <a:ext cx="1522590" cy="144000"/>
          </a:xfrm>
          <a:prstGeom prst="roundRect">
            <a:avLst>
              <a:gd name="adj" fmla="val 50000"/>
            </a:avLst>
          </a:prstGeom>
          <a:solidFill>
            <a:srgbClr val="67C1F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5" name="Isosceles Triangle 4">
            <a:extLst>
              <a:ext uri="{FF2B5EF4-FFF2-40B4-BE49-F238E27FC236}">
                <a16:creationId xmlns:a16="http://schemas.microsoft.com/office/drawing/2014/main" id="{927AB751-16A8-0EE4-AEE6-9D23E58D1D89}"/>
              </a:ext>
            </a:extLst>
          </p:cNvPr>
          <p:cNvSpPr/>
          <p:nvPr/>
        </p:nvSpPr>
        <p:spPr>
          <a:xfrm rot="10800000">
            <a:off x="4976112" y="1641235"/>
            <a:ext cx="158750" cy="136853"/>
          </a:xfrm>
          <a:prstGeom prst="triangle">
            <a:avLst/>
          </a:prstGeom>
          <a:solidFill>
            <a:srgbClr val="67C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1F2B4494-2171-5924-4A9B-1C7ED66D6190}"/>
              </a:ext>
            </a:extLst>
          </p:cNvPr>
          <p:cNvSpPr/>
          <p:nvPr/>
        </p:nvSpPr>
        <p:spPr>
          <a:xfrm>
            <a:off x="3550717" y="2329052"/>
            <a:ext cx="1598786" cy="144000"/>
          </a:xfrm>
          <a:prstGeom prst="roundRect">
            <a:avLst>
              <a:gd name="adj" fmla="val 50000"/>
            </a:avLst>
          </a:prstGeom>
          <a:solidFill>
            <a:srgbClr val="1085C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8" name="Isosceles Triangle 7">
            <a:extLst>
              <a:ext uri="{FF2B5EF4-FFF2-40B4-BE49-F238E27FC236}">
                <a16:creationId xmlns:a16="http://schemas.microsoft.com/office/drawing/2014/main" id="{25377591-55DD-E912-5A3E-7765C0006595}"/>
              </a:ext>
            </a:extLst>
          </p:cNvPr>
          <p:cNvSpPr/>
          <p:nvPr/>
        </p:nvSpPr>
        <p:spPr>
          <a:xfrm rot="10800000">
            <a:off x="5048658" y="2161023"/>
            <a:ext cx="158750" cy="136853"/>
          </a:xfrm>
          <a:prstGeom prst="triangle">
            <a:avLst/>
          </a:prstGeom>
          <a:solidFill>
            <a:srgbClr val="1085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7AA94D6-1FB0-71CE-6643-17EAEEC39DFB}"/>
              </a:ext>
            </a:extLst>
          </p:cNvPr>
          <p:cNvSpPr/>
          <p:nvPr/>
        </p:nvSpPr>
        <p:spPr>
          <a:xfrm>
            <a:off x="4773210" y="1510951"/>
            <a:ext cx="567811" cy="176514"/>
          </a:xfrm>
          <a:prstGeom prst="roundRect">
            <a:avLst/>
          </a:prstGeom>
          <a:solidFill>
            <a:srgbClr val="67C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uLnTx/>
                <a:uFillTx/>
                <a:latin typeface="SVN-Gilroy Medium" panose="00000600000000000000" pitchFamily="50" charset="0"/>
                <a:ea typeface="+mn-ea"/>
                <a:cs typeface="+mn-cs"/>
              </a:rPr>
              <a:t>2,033</a:t>
            </a:r>
          </a:p>
        </p:txBody>
      </p:sp>
      <p:sp>
        <p:nvSpPr>
          <p:cNvPr id="7" name="Rectangle: Rounded Corners 6">
            <a:extLst>
              <a:ext uri="{FF2B5EF4-FFF2-40B4-BE49-F238E27FC236}">
                <a16:creationId xmlns:a16="http://schemas.microsoft.com/office/drawing/2014/main" id="{60B05C06-E8CF-2140-DBFA-83D842C59031}"/>
              </a:ext>
            </a:extLst>
          </p:cNvPr>
          <p:cNvSpPr/>
          <p:nvPr/>
        </p:nvSpPr>
        <p:spPr>
          <a:xfrm>
            <a:off x="4847534" y="2030738"/>
            <a:ext cx="552137" cy="164631"/>
          </a:xfrm>
          <a:prstGeom prst="roundRect">
            <a:avLst/>
          </a:prstGeom>
          <a:solidFill>
            <a:srgbClr val="1085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uLnTx/>
                <a:uFillTx/>
                <a:latin typeface="SVN-Gilroy Medium" panose="00000600000000000000" pitchFamily="50" charset="0"/>
                <a:ea typeface="+mn-ea"/>
                <a:cs typeface="+mn-cs"/>
              </a:rPr>
              <a:t>2,161</a:t>
            </a:r>
          </a:p>
        </p:txBody>
      </p:sp>
      <p:sp>
        <p:nvSpPr>
          <p:cNvPr id="11" name="TextBox 10">
            <a:extLst>
              <a:ext uri="{FF2B5EF4-FFF2-40B4-BE49-F238E27FC236}">
                <a16:creationId xmlns:a16="http://schemas.microsoft.com/office/drawing/2014/main" id="{5C71EB7F-84B2-5023-2534-4CA766A8F89B}"/>
              </a:ext>
            </a:extLst>
          </p:cNvPr>
          <p:cNvSpPr txBox="1"/>
          <p:nvPr/>
        </p:nvSpPr>
        <p:spPr>
          <a:xfrm>
            <a:off x="5812370" y="1857792"/>
            <a:ext cx="1152619" cy="487313"/>
          </a:xfrm>
          <a:prstGeom prst="rect">
            <a:avLst/>
          </a:prstGeom>
          <a:noFill/>
        </p:spPr>
        <p:txBody>
          <a:bodyPr wrap="square">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400" b="1" i="0" u="none" strike="noStrike" kern="1200" cap="none" spc="0" normalizeH="0" baseline="0" noProof="0" dirty="0">
                <a:ln>
                  <a:noFill/>
                </a:ln>
                <a:solidFill>
                  <a:srgbClr val="005993"/>
                </a:solidFill>
                <a:effectLst/>
                <a:uLnTx/>
                <a:uFillTx/>
                <a:latin typeface="SVN-Gilroy XBold" panose="00000900000000000000" pitchFamily="50" charset="0"/>
                <a:ea typeface="+mn-ea"/>
                <a:cs typeface="Arial" panose="020B0604020202020204" pitchFamily="34" charset="0"/>
              </a:rPr>
              <a:t>6.3%</a:t>
            </a:r>
          </a:p>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Vs.</a:t>
            </a:r>
            <a:r>
              <a:rPr kumimoji="0" lang="en-US" sz="1000" b="0" i="1" u="none" strike="noStrike" kern="1200" cap="none" spc="0" normalizeH="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 2023</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2" name="Freeform 245">
            <a:extLst>
              <a:ext uri="{FF2B5EF4-FFF2-40B4-BE49-F238E27FC236}">
                <a16:creationId xmlns:a16="http://schemas.microsoft.com/office/drawing/2014/main" id="{1CCAFD30-DC12-FCC7-0F88-7F871A0E625E}"/>
              </a:ext>
            </a:extLst>
          </p:cNvPr>
          <p:cNvSpPr/>
          <p:nvPr/>
        </p:nvSpPr>
        <p:spPr>
          <a:xfrm>
            <a:off x="5541967" y="1986982"/>
            <a:ext cx="264205" cy="198154"/>
          </a:xfrm>
          <a:custGeom>
            <a:avLst/>
            <a:gdLst>
              <a:gd name="connsiteX0" fmla="*/ 409325 w 576943"/>
              <a:gd name="connsiteY0" fmla="*/ 36059 h 432707"/>
              <a:gd name="connsiteX1" fmla="*/ 531870 w 576943"/>
              <a:gd name="connsiteY1" fmla="*/ 36059 h 432707"/>
              <a:gd name="connsiteX2" fmla="*/ 538349 w 576943"/>
              <a:gd name="connsiteY2" fmla="*/ 38594 h 432707"/>
              <a:gd name="connsiteX3" fmla="*/ 540884 w 576943"/>
              <a:gd name="connsiteY3" fmla="*/ 45074 h 432707"/>
              <a:gd name="connsiteX4" fmla="*/ 540884 w 576943"/>
              <a:gd name="connsiteY4" fmla="*/ 167618 h 432707"/>
              <a:gd name="connsiteX5" fmla="*/ 535391 w 576943"/>
              <a:gd name="connsiteY5" fmla="*/ 175928 h 432707"/>
              <a:gd name="connsiteX6" fmla="*/ 525390 w 576943"/>
              <a:gd name="connsiteY6" fmla="*/ 173815 h 432707"/>
              <a:gd name="connsiteX7" fmla="*/ 491304 w 576943"/>
              <a:gd name="connsiteY7" fmla="*/ 139728 h 432707"/>
              <a:gd name="connsiteX8" fmla="*/ 312981 w 576943"/>
              <a:gd name="connsiteY8" fmla="*/ 318051 h 432707"/>
              <a:gd name="connsiteX9" fmla="*/ 306501 w 576943"/>
              <a:gd name="connsiteY9" fmla="*/ 320868 h 432707"/>
              <a:gd name="connsiteX10" fmla="*/ 300022 w 576943"/>
              <a:gd name="connsiteY10" fmla="*/ 318051 h 432707"/>
              <a:gd name="connsiteX11" fmla="*/ 234384 w 576943"/>
              <a:gd name="connsiteY11" fmla="*/ 252412 h 432707"/>
              <a:gd name="connsiteX12" fmla="*/ 117192 w 576943"/>
              <a:gd name="connsiteY12" fmla="*/ 369604 h 432707"/>
              <a:gd name="connsiteX13" fmla="*/ 63104 w 576943"/>
              <a:gd name="connsiteY13" fmla="*/ 315515 h 432707"/>
              <a:gd name="connsiteX14" fmla="*/ 227904 w 576943"/>
              <a:gd name="connsiteY14" fmla="*/ 150715 h 432707"/>
              <a:gd name="connsiteX15" fmla="*/ 234384 w 576943"/>
              <a:gd name="connsiteY15" fmla="*/ 147898 h 432707"/>
              <a:gd name="connsiteX16" fmla="*/ 240863 w 576943"/>
              <a:gd name="connsiteY16" fmla="*/ 150715 h 432707"/>
              <a:gd name="connsiteX17" fmla="*/ 306501 w 576943"/>
              <a:gd name="connsiteY17" fmla="*/ 216353 h 432707"/>
              <a:gd name="connsiteX18" fmla="*/ 437215 w 576943"/>
              <a:gd name="connsiteY18" fmla="*/ 85640 h 432707"/>
              <a:gd name="connsiteX19" fmla="*/ 403128 w 576943"/>
              <a:gd name="connsiteY19" fmla="*/ 51553 h 432707"/>
              <a:gd name="connsiteX20" fmla="*/ 401015 w 576943"/>
              <a:gd name="connsiteY20" fmla="*/ 41552 h 432707"/>
              <a:gd name="connsiteX21" fmla="*/ 409325 w 576943"/>
              <a:gd name="connsiteY21" fmla="*/ 36059 h 432707"/>
              <a:gd name="connsiteX22" fmla="*/ 0 w 576943"/>
              <a:gd name="connsiteY22" fmla="*/ 0 h 432707"/>
              <a:gd name="connsiteX23" fmla="*/ 36059 w 576943"/>
              <a:gd name="connsiteY23" fmla="*/ 0 h 432707"/>
              <a:gd name="connsiteX24" fmla="*/ 36059 w 576943"/>
              <a:gd name="connsiteY24" fmla="*/ 396648 h 432707"/>
              <a:gd name="connsiteX25" fmla="*/ 576943 w 576943"/>
              <a:gd name="connsiteY25" fmla="*/ 396648 h 432707"/>
              <a:gd name="connsiteX26" fmla="*/ 576943 w 576943"/>
              <a:gd name="connsiteY26" fmla="*/ 432707 h 432707"/>
              <a:gd name="connsiteX27" fmla="*/ 0 w 576943"/>
              <a:gd name="connsiteY27" fmla="*/ 432707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43" h="432707">
                <a:moveTo>
                  <a:pt x="409325" y="36059"/>
                </a:moveTo>
                <a:lnTo>
                  <a:pt x="531870" y="36059"/>
                </a:lnTo>
                <a:cubicBezTo>
                  <a:pt x="534499" y="36059"/>
                  <a:pt x="536659" y="36904"/>
                  <a:pt x="538349" y="38594"/>
                </a:cubicBezTo>
                <a:cubicBezTo>
                  <a:pt x="540039" y="40284"/>
                  <a:pt x="540884" y="42444"/>
                  <a:pt x="540884" y="45074"/>
                </a:cubicBezTo>
                <a:lnTo>
                  <a:pt x="540884" y="167618"/>
                </a:lnTo>
                <a:cubicBezTo>
                  <a:pt x="540884" y="171562"/>
                  <a:pt x="539054" y="174332"/>
                  <a:pt x="535391" y="175928"/>
                </a:cubicBezTo>
                <a:cubicBezTo>
                  <a:pt x="531729" y="177524"/>
                  <a:pt x="528395" y="176820"/>
                  <a:pt x="525390" y="173815"/>
                </a:cubicBezTo>
                <a:lnTo>
                  <a:pt x="491304" y="139728"/>
                </a:lnTo>
                <a:lnTo>
                  <a:pt x="312981" y="318051"/>
                </a:lnTo>
                <a:cubicBezTo>
                  <a:pt x="311103" y="319929"/>
                  <a:pt x="308943" y="320868"/>
                  <a:pt x="306501" y="320868"/>
                </a:cubicBezTo>
                <a:cubicBezTo>
                  <a:pt x="304060" y="320868"/>
                  <a:pt x="301900" y="319929"/>
                  <a:pt x="300022" y="318051"/>
                </a:cubicBezTo>
                <a:lnTo>
                  <a:pt x="234384" y="252412"/>
                </a:lnTo>
                <a:lnTo>
                  <a:pt x="117192" y="369604"/>
                </a:lnTo>
                <a:lnTo>
                  <a:pt x="63104" y="315515"/>
                </a:lnTo>
                <a:lnTo>
                  <a:pt x="227904" y="150715"/>
                </a:lnTo>
                <a:cubicBezTo>
                  <a:pt x="229783" y="148837"/>
                  <a:pt x="231942" y="147898"/>
                  <a:pt x="234384" y="147898"/>
                </a:cubicBezTo>
                <a:cubicBezTo>
                  <a:pt x="236825" y="147898"/>
                  <a:pt x="238985" y="148837"/>
                  <a:pt x="240863" y="150715"/>
                </a:cubicBezTo>
                <a:lnTo>
                  <a:pt x="306501" y="216353"/>
                </a:lnTo>
                <a:lnTo>
                  <a:pt x="437215" y="85640"/>
                </a:lnTo>
                <a:lnTo>
                  <a:pt x="403128" y="51553"/>
                </a:lnTo>
                <a:cubicBezTo>
                  <a:pt x="400123" y="48548"/>
                  <a:pt x="399419" y="45214"/>
                  <a:pt x="401015" y="41552"/>
                </a:cubicBezTo>
                <a:cubicBezTo>
                  <a:pt x="402611" y="37890"/>
                  <a:pt x="405382" y="36059"/>
                  <a:pt x="409325" y="36059"/>
                </a:cubicBezTo>
                <a:close/>
                <a:moveTo>
                  <a:pt x="0" y="0"/>
                </a:moveTo>
                <a:lnTo>
                  <a:pt x="36059" y="0"/>
                </a:lnTo>
                <a:lnTo>
                  <a:pt x="36059" y="396648"/>
                </a:lnTo>
                <a:lnTo>
                  <a:pt x="576943" y="396648"/>
                </a:lnTo>
                <a:lnTo>
                  <a:pt x="576943" y="432707"/>
                </a:lnTo>
                <a:lnTo>
                  <a:pt x="0" y="432707"/>
                </a:ln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443">
            <a:extLst>
              <a:ext uri="{FF2B5EF4-FFF2-40B4-BE49-F238E27FC236}">
                <a16:creationId xmlns:a16="http://schemas.microsoft.com/office/drawing/2014/main" id="{19029ABC-B54B-55FD-315B-9F04594B6742}"/>
              </a:ext>
            </a:extLst>
          </p:cNvPr>
          <p:cNvSpPr/>
          <p:nvPr/>
        </p:nvSpPr>
        <p:spPr>
          <a:xfrm>
            <a:off x="6426694" y="1947658"/>
            <a:ext cx="145347" cy="137254"/>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5" name="TextBox 144">
            <a:extLst>
              <a:ext uri="{FF2B5EF4-FFF2-40B4-BE49-F238E27FC236}">
                <a16:creationId xmlns:a16="http://schemas.microsoft.com/office/drawing/2014/main" id="{B587BD8C-98A0-6B18-0F95-1716EB9A730F}"/>
              </a:ext>
            </a:extLst>
          </p:cNvPr>
          <p:cNvSpPr txBox="1"/>
          <p:nvPr/>
        </p:nvSpPr>
        <p:spPr>
          <a:xfrm>
            <a:off x="2740741" y="1759791"/>
            <a:ext cx="789654"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2023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audited</a:t>
            </a:r>
            <a:endParaRPr kumimoji="0" lang="vi-VN" sz="9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46" name="TextBox 145">
            <a:extLst>
              <a:ext uri="{FF2B5EF4-FFF2-40B4-BE49-F238E27FC236}">
                <a16:creationId xmlns:a16="http://schemas.microsoft.com/office/drawing/2014/main" id="{086DFF01-9FD0-7435-4DEE-8F1309B898D1}"/>
              </a:ext>
            </a:extLst>
          </p:cNvPr>
          <p:cNvSpPr txBox="1"/>
          <p:nvPr/>
        </p:nvSpPr>
        <p:spPr>
          <a:xfrm>
            <a:off x="2839790" y="2285636"/>
            <a:ext cx="690606"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2Q2024</a:t>
            </a:r>
            <a:endParaRPr kumimoji="0" lang="vi-VN" sz="9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67" name="Bribery">
            <a:extLst>
              <a:ext uri="{FF2B5EF4-FFF2-40B4-BE49-F238E27FC236}">
                <a16:creationId xmlns:a16="http://schemas.microsoft.com/office/drawing/2014/main" id="{4A2820E8-A445-96BD-152C-78DE0C2A8695}"/>
              </a:ext>
            </a:extLst>
          </p:cNvPr>
          <p:cNvSpPr>
            <a:spLocks noEditPoints="1"/>
          </p:cNvSpPr>
          <p:nvPr>
            <p:custDataLst>
              <p:tags r:id="rId1"/>
            </p:custDataLst>
          </p:nvPr>
        </p:nvSpPr>
        <p:spPr bwMode="auto">
          <a:xfrm>
            <a:off x="5577459" y="5698932"/>
            <a:ext cx="33768" cy="63562"/>
          </a:xfrm>
          <a:custGeom>
            <a:avLst/>
            <a:gdLst>
              <a:gd name="T0" fmla="*/ 31 w 117"/>
              <a:gd name="T1" fmla="*/ 149 h 220"/>
              <a:gd name="T2" fmla="*/ 0 w 117"/>
              <a:gd name="T3" fmla="*/ 149 h 220"/>
              <a:gd name="T4" fmla="*/ 49 w 117"/>
              <a:gd name="T5" fmla="*/ 203 h 220"/>
              <a:gd name="T6" fmla="*/ 49 w 117"/>
              <a:gd name="T7" fmla="*/ 220 h 220"/>
              <a:gd name="T8" fmla="*/ 68 w 117"/>
              <a:gd name="T9" fmla="*/ 220 h 220"/>
              <a:gd name="T10" fmla="*/ 68 w 117"/>
              <a:gd name="T11" fmla="*/ 204 h 220"/>
              <a:gd name="T12" fmla="*/ 117 w 117"/>
              <a:gd name="T13" fmla="*/ 149 h 220"/>
              <a:gd name="T14" fmla="*/ 68 w 117"/>
              <a:gd name="T15" fmla="*/ 96 h 220"/>
              <a:gd name="T16" fmla="*/ 68 w 117"/>
              <a:gd name="T17" fmla="*/ 49 h 220"/>
              <a:gd name="T18" fmla="*/ 86 w 117"/>
              <a:gd name="T19" fmla="*/ 71 h 220"/>
              <a:gd name="T20" fmla="*/ 117 w 117"/>
              <a:gd name="T21" fmla="*/ 71 h 220"/>
              <a:gd name="T22" fmla="*/ 68 w 117"/>
              <a:gd name="T23" fmla="*/ 17 h 220"/>
              <a:gd name="T24" fmla="*/ 68 w 117"/>
              <a:gd name="T25" fmla="*/ 0 h 220"/>
              <a:gd name="T26" fmla="*/ 49 w 117"/>
              <a:gd name="T27" fmla="*/ 0 h 220"/>
              <a:gd name="T28" fmla="*/ 49 w 117"/>
              <a:gd name="T29" fmla="*/ 16 h 220"/>
              <a:gd name="T30" fmla="*/ 0 w 117"/>
              <a:gd name="T31" fmla="*/ 71 h 220"/>
              <a:gd name="T32" fmla="*/ 49 w 117"/>
              <a:gd name="T33" fmla="*/ 124 h 220"/>
              <a:gd name="T34" fmla="*/ 49 w 117"/>
              <a:gd name="T35" fmla="*/ 171 h 220"/>
              <a:gd name="T36" fmla="*/ 31 w 117"/>
              <a:gd name="T37" fmla="*/ 149 h 220"/>
              <a:gd name="T38" fmla="*/ 68 w 117"/>
              <a:gd name="T39" fmla="*/ 130 h 220"/>
              <a:gd name="T40" fmla="*/ 86 w 117"/>
              <a:gd name="T41" fmla="*/ 149 h 220"/>
              <a:gd name="T42" fmla="*/ 68 w 117"/>
              <a:gd name="T43" fmla="*/ 172 h 220"/>
              <a:gd name="T44" fmla="*/ 68 w 117"/>
              <a:gd name="T45" fmla="*/ 130 h 220"/>
              <a:gd name="T46" fmla="*/ 31 w 117"/>
              <a:gd name="T47" fmla="*/ 71 h 220"/>
              <a:gd name="T48" fmla="*/ 49 w 117"/>
              <a:gd name="T49" fmla="*/ 48 h 220"/>
              <a:gd name="T50" fmla="*/ 49 w 117"/>
              <a:gd name="T51" fmla="*/ 90 h 220"/>
              <a:gd name="T52" fmla="*/ 31 w 117"/>
              <a:gd name="T53" fmla="*/ 7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220">
                <a:moveTo>
                  <a:pt x="31" y="149"/>
                </a:moveTo>
                <a:lnTo>
                  <a:pt x="0" y="149"/>
                </a:lnTo>
                <a:cubicBezTo>
                  <a:pt x="0" y="173"/>
                  <a:pt x="13" y="198"/>
                  <a:pt x="49" y="203"/>
                </a:cubicBezTo>
                <a:lnTo>
                  <a:pt x="49" y="220"/>
                </a:lnTo>
                <a:lnTo>
                  <a:pt x="68" y="220"/>
                </a:lnTo>
                <a:lnTo>
                  <a:pt x="68" y="204"/>
                </a:lnTo>
                <a:cubicBezTo>
                  <a:pt x="97" y="201"/>
                  <a:pt x="117" y="179"/>
                  <a:pt x="117" y="149"/>
                </a:cubicBezTo>
                <a:cubicBezTo>
                  <a:pt x="117" y="118"/>
                  <a:pt x="87" y="101"/>
                  <a:pt x="68" y="96"/>
                </a:cubicBezTo>
                <a:lnTo>
                  <a:pt x="68" y="49"/>
                </a:lnTo>
                <a:cubicBezTo>
                  <a:pt x="86" y="53"/>
                  <a:pt x="86" y="66"/>
                  <a:pt x="86" y="71"/>
                </a:cubicBezTo>
                <a:lnTo>
                  <a:pt x="117" y="71"/>
                </a:lnTo>
                <a:cubicBezTo>
                  <a:pt x="117" y="47"/>
                  <a:pt x="104" y="22"/>
                  <a:pt x="68" y="17"/>
                </a:cubicBezTo>
                <a:lnTo>
                  <a:pt x="68" y="0"/>
                </a:lnTo>
                <a:lnTo>
                  <a:pt x="49" y="0"/>
                </a:lnTo>
                <a:lnTo>
                  <a:pt x="49" y="16"/>
                </a:lnTo>
                <a:cubicBezTo>
                  <a:pt x="19" y="19"/>
                  <a:pt x="0" y="40"/>
                  <a:pt x="0" y="71"/>
                </a:cubicBezTo>
                <a:cubicBezTo>
                  <a:pt x="0" y="102"/>
                  <a:pt x="30" y="119"/>
                  <a:pt x="49" y="124"/>
                </a:cubicBezTo>
                <a:lnTo>
                  <a:pt x="49" y="171"/>
                </a:lnTo>
                <a:cubicBezTo>
                  <a:pt x="31" y="167"/>
                  <a:pt x="31" y="154"/>
                  <a:pt x="31" y="149"/>
                </a:cubicBezTo>
                <a:close/>
                <a:moveTo>
                  <a:pt x="68" y="130"/>
                </a:moveTo>
                <a:cubicBezTo>
                  <a:pt x="77" y="133"/>
                  <a:pt x="86" y="139"/>
                  <a:pt x="86" y="149"/>
                </a:cubicBezTo>
                <a:cubicBezTo>
                  <a:pt x="86" y="162"/>
                  <a:pt x="80" y="170"/>
                  <a:pt x="68" y="172"/>
                </a:cubicBezTo>
                <a:lnTo>
                  <a:pt x="68" y="130"/>
                </a:lnTo>
                <a:close/>
                <a:moveTo>
                  <a:pt x="31" y="71"/>
                </a:moveTo>
                <a:cubicBezTo>
                  <a:pt x="31" y="58"/>
                  <a:pt x="37" y="50"/>
                  <a:pt x="49" y="48"/>
                </a:cubicBezTo>
                <a:lnTo>
                  <a:pt x="49" y="90"/>
                </a:lnTo>
                <a:cubicBezTo>
                  <a:pt x="40" y="87"/>
                  <a:pt x="31" y="80"/>
                  <a:pt x="31" y="71"/>
                </a:cubicBezTo>
                <a:close/>
              </a:path>
            </a:pathLst>
          </a:custGeom>
          <a:solidFill>
            <a:srgbClr val="0B5B9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Bribery">
            <a:extLst>
              <a:ext uri="{FF2B5EF4-FFF2-40B4-BE49-F238E27FC236}">
                <a16:creationId xmlns:a16="http://schemas.microsoft.com/office/drawing/2014/main" id="{21991DB2-1038-A588-FF7F-7C4591DCA113}"/>
              </a:ext>
            </a:extLst>
          </p:cNvPr>
          <p:cNvSpPr>
            <a:spLocks noChangeArrowheads="1"/>
          </p:cNvSpPr>
          <p:nvPr>
            <p:custDataLst>
              <p:tags r:id="rId2"/>
            </p:custDataLst>
          </p:nvPr>
        </p:nvSpPr>
        <p:spPr bwMode="auto">
          <a:xfrm>
            <a:off x="5441197" y="5668740"/>
            <a:ext cx="29795" cy="110042"/>
          </a:xfrm>
          <a:prstGeom prst="rect">
            <a:avLst/>
          </a:prstGeom>
          <a:solidFill>
            <a:srgbClr val="0B5B95"/>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Bribery">
            <a:extLst>
              <a:ext uri="{FF2B5EF4-FFF2-40B4-BE49-F238E27FC236}">
                <a16:creationId xmlns:a16="http://schemas.microsoft.com/office/drawing/2014/main" id="{E6F56348-24FB-FB0A-1137-BEAC8BE3D9CC}"/>
              </a:ext>
            </a:extLst>
          </p:cNvPr>
          <p:cNvSpPr>
            <a:spLocks/>
          </p:cNvSpPr>
          <p:nvPr>
            <p:custDataLst>
              <p:tags r:id="rId3"/>
            </p:custDataLst>
          </p:nvPr>
        </p:nvSpPr>
        <p:spPr bwMode="auto">
          <a:xfrm>
            <a:off x="5601295" y="5708864"/>
            <a:ext cx="199824" cy="140234"/>
          </a:xfrm>
          <a:custGeom>
            <a:avLst/>
            <a:gdLst>
              <a:gd name="T0" fmla="*/ 678 w 694"/>
              <a:gd name="T1" fmla="*/ 93 h 486"/>
              <a:gd name="T2" fmla="*/ 678 w 694"/>
              <a:gd name="T3" fmla="*/ 92 h 486"/>
              <a:gd name="T4" fmla="*/ 676 w 694"/>
              <a:gd name="T5" fmla="*/ 91 h 486"/>
              <a:gd name="T6" fmla="*/ 672 w 694"/>
              <a:gd name="T7" fmla="*/ 89 h 486"/>
              <a:gd name="T8" fmla="*/ 329 w 694"/>
              <a:gd name="T9" fmla="*/ 0 h 486"/>
              <a:gd name="T10" fmla="*/ 329 w 694"/>
              <a:gd name="T11" fmla="*/ 0 h 486"/>
              <a:gd name="T12" fmla="*/ 295 w 694"/>
              <a:gd name="T13" fmla="*/ 35 h 486"/>
              <a:gd name="T14" fmla="*/ 329 w 694"/>
              <a:gd name="T15" fmla="*/ 70 h 486"/>
              <a:gd name="T16" fmla="*/ 486 w 694"/>
              <a:gd name="T17" fmla="*/ 122 h 486"/>
              <a:gd name="T18" fmla="*/ 399 w 694"/>
              <a:gd name="T19" fmla="*/ 130 h 486"/>
              <a:gd name="T20" fmla="*/ 86 w 694"/>
              <a:gd name="T21" fmla="*/ 130 h 486"/>
              <a:gd name="T22" fmla="*/ 52 w 694"/>
              <a:gd name="T23" fmla="*/ 165 h 486"/>
              <a:gd name="T24" fmla="*/ 86 w 694"/>
              <a:gd name="T25" fmla="*/ 200 h 486"/>
              <a:gd name="T26" fmla="*/ 347 w 694"/>
              <a:gd name="T27" fmla="*/ 200 h 486"/>
              <a:gd name="T28" fmla="*/ 347 w 694"/>
              <a:gd name="T29" fmla="*/ 226 h 486"/>
              <a:gd name="T30" fmla="*/ 34 w 694"/>
              <a:gd name="T31" fmla="*/ 226 h 486"/>
              <a:gd name="T32" fmla="*/ 0 w 694"/>
              <a:gd name="T33" fmla="*/ 260 h 486"/>
              <a:gd name="T34" fmla="*/ 34 w 694"/>
              <a:gd name="T35" fmla="*/ 295 h 486"/>
              <a:gd name="T36" fmla="*/ 347 w 694"/>
              <a:gd name="T37" fmla="*/ 295 h 486"/>
              <a:gd name="T38" fmla="*/ 347 w 694"/>
              <a:gd name="T39" fmla="*/ 321 h 486"/>
              <a:gd name="T40" fmla="*/ 86 w 694"/>
              <a:gd name="T41" fmla="*/ 321 h 486"/>
              <a:gd name="T42" fmla="*/ 52 w 694"/>
              <a:gd name="T43" fmla="*/ 356 h 486"/>
              <a:gd name="T44" fmla="*/ 86 w 694"/>
              <a:gd name="T45" fmla="*/ 391 h 486"/>
              <a:gd name="T46" fmla="*/ 347 w 694"/>
              <a:gd name="T47" fmla="*/ 391 h 486"/>
              <a:gd name="T48" fmla="*/ 347 w 694"/>
              <a:gd name="T49" fmla="*/ 417 h 486"/>
              <a:gd name="T50" fmla="*/ 173 w 694"/>
              <a:gd name="T51" fmla="*/ 417 h 486"/>
              <a:gd name="T52" fmla="*/ 138 w 694"/>
              <a:gd name="T53" fmla="*/ 451 h 486"/>
              <a:gd name="T54" fmla="*/ 173 w 694"/>
              <a:gd name="T55" fmla="*/ 486 h 486"/>
              <a:gd name="T56" fmla="*/ 411 w 694"/>
              <a:gd name="T57" fmla="*/ 486 h 486"/>
              <a:gd name="T58" fmla="*/ 411 w 694"/>
              <a:gd name="T59" fmla="*/ 486 h 486"/>
              <a:gd name="T60" fmla="*/ 678 w 694"/>
              <a:gd name="T61" fmla="*/ 394 h 486"/>
              <a:gd name="T62" fmla="*/ 678 w 694"/>
              <a:gd name="T63" fmla="*/ 394 h 486"/>
              <a:gd name="T64" fmla="*/ 694 w 694"/>
              <a:gd name="T65" fmla="*/ 365 h 486"/>
              <a:gd name="T66" fmla="*/ 694 w 694"/>
              <a:gd name="T67" fmla="*/ 122 h 486"/>
              <a:gd name="T68" fmla="*/ 678 w 694"/>
              <a:gd name="T69" fmla="*/ 9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486">
                <a:moveTo>
                  <a:pt x="678" y="93"/>
                </a:moveTo>
                <a:lnTo>
                  <a:pt x="678" y="92"/>
                </a:lnTo>
                <a:cubicBezTo>
                  <a:pt x="678" y="92"/>
                  <a:pt x="677" y="92"/>
                  <a:pt x="676" y="91"/>
                </a:cubicBezTo>
                <a:cubicBezTo>
                  <a:pt x="675" y="91"/>
                  <a:pt x="674" y="90"/>
                  <a:pt x="672" y="89"/>
                </a:cubicBezTo>
                <a:cubicBezTo>
                  <a:pt x="640" y="73"/>
                  <a:pt x="485" y="0"/>
                  <a:pt x="329" y="0"/>
                </a:cubicBezTo>
                <a:lnTo>
                  <a:pt x="329" y="0"/>
                </a:lnTo>
                <a:cubicBezTo>
                  <a:pt x="310" y="0"/>
                  <a:pt x="295" y="16"/>
                  <a:pt x="295" y="35"/>
                </a:cubicBezTo>
                <a:cubicBezTo>
                  <a:pt x="295" y="54"/>
                  <a:pt x="310" y="70"/>
                  <a:pt x="329" y="70"/>
                </a:cubicBezTo>
                <a:cubicBezTo>
                  <a:pt x="416" y="70"/>
                  <a:pt x="486" y="122"/>
                  <a:pt x="486" y="122"/>
                </a:cubicBezTo>
                <a:cubicBezTo>
                  <a:pt x="460" y="131"/>
                  <a:pt x="399" y="130"/>
                  <a:pt x="399" y="130"/>
                </a:cubicBezTo>
                <a:lnTo>
                  <a:pt x="86" y="130"/>
                </a:lnTo>
                <a:cubicBezTo>
                  <a:pt x="67" y="130"/>
                  <a:pt x="52" y="146"/>
                  <a:pt x="52" y="165"/>
                </a:cubicBezTo>
                <a:cubicBezTo>
                  <a:pt x="52" y="184"/>
                  <a:pt x="67" y="200"/>
                  <a:pt x="86" y="200"/>
                </a:cubicBezTo>
                <a:lnTo>
                  <a:pt x="347" y="200"/>
                </a:lnTo>
                <a:lnTo>
                  <a:pt x="347" y="226"/>
                </a:lnTo>
                <a:lnTo>
                  <a:pt x="34" y="226"/>
                </a:lnTo>
                <a:cubicBezTo>
                  <a:pt x="15" y="226"/>
                  <a:pt x="0" y="241"/>
                  <a:pt x="0" y="260"/>
                </a:cubicBezTo>
                <a:cubicBezTo>
                  <a:pt x="0" y="280"/>
                  <a:pt x="15" y="295"/>
                  <a:pt x="34" y="295"/>
                </a:cubicBezTo>
                <a:lnTo>
                  <a:pt x="347" y="295"/>
                </a:lnTo>
                <a:lnTo>
                  <a:pt x="347" y="321"/>
                </a:lnTo>
                <a:lnTo>
                  <a:pt x="86" y="321"/>
                </a:lnTo>
                <a:cubicBezTo>
                  <a:pt x="67" y="321"/>
                  <a:pt x="52" y="337"/>
                  <a:pt x="52" y="356"/>
                </a:cubicBezTo>
                <a:cubicBezTo>
                  <a:pt x="52" y="375"/>
                  <a:pt x="67" y="391"/>
                  <a:pt x="86" y="391"/>
                </a:cubicBezTo>
                <a:lnTo>
                  <a:pt x="347" y="391"/>
                </a:lnTo>
                <a:lnTo>
                  <a:pt x="347" y="417"/>
                </a:lnTo>
                <a:lnTo>
                  <a:pt x="173" y="417"/>
                </a:lnTo>
                <a:cubicBezTo>
                  <a:pt x="154" y="417"/>
                  <a:pt x="138" y="432"/>
                  <a:pt x="138" y="451"/>
                </a:cubicBezTo>
                <a:cubicBezTo>
                  <a:pt x="138" y="471"/>
                  <a:pt x="154" y="486"/>
                  <a:pt x="173" y="486"/>
                </a:cubicBezTo>
                <a:lnTo>
                  <a:pt x="411" y="486"/>
                </a:lnTo>
                <a:lnTo>
                  <a:pt x="411" y="486"/>
                </a:lnTo>
                <a:cubicBezTo>
                  <a:pt x="558" y="483"/>
                  <a:pt x="613" y="435"/>
                  <a:pt x="678" y="394"/>
                </a:cubicBezTo>
                <a:lnTo>
                  <a:pt x="678" y="394"/>
                </a:lnTo>
                <a:cubicBezTo>
                  <a:pt x="688" y="388"/>
                  <a:pt x="694" y="377"/>
                  <a:pt x="694" y="365"/>
                </a:cubicBezTo>
                <a:lnTo>
                  <a:pt x="694" y="122"/>
                </a:lnTo>
                <a:cubicBezTo>
                  <a:pt x="694" y="109"/>
                  <a:pt x="688" y="99"/>
                  <a:pt x="678" y="93"/>
                </a:cubicBezTo>
                <a:close/>
              </a:path>
            </a:pathLst>
          </a:custGeom>
          <a:solidFill>
            <a:srgbClr val="0B5B9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Bribery">
            <a:extLst>
              <a:ext uri="{FF2B5EF4-FFF2-40B4-BE49-F238E27FC236}">
                <a16:creationId xmlns:a16="http://schemas.microsoft.com/office/drawing/2014/main" id="{1ED2C463-8176-5B08-90CC-C5310F98EAB7}"/>
              </a:ext>
            </a:extLst>
          </p:cNvPr>
          <p:cNvSpPr>
            <a:spLocks/>
          </p:cNvSpPr>
          <p:nvPr>
            <p:custDataLst>
              <p:tags r:id="rId4"/>
            </p:custDataLst>
          </p:nvPr>
        </p:nvSpPr>
        <p:spPr bwMode="auto">
          <a:xfrm>
            <a:off x="5481321" y="5662384"/>
            <a:ext cx="194660" cy="129111"/>
          </a:xfrm>
          <a:custGeom>
            <a:avLst/>
            <a:gdLst>
              <a:gd name="T0" fmla="*/ 382 w 677"/>
              <a:gd name="T1" fmla="*/ 421 h 448"/>
              <a:gd name="T2" fmla="*/ 406 w 677"/>
              <a:gd name="T3" fmla="*/ 369 h 448"/>
              <a:gd name="T4" fmla="*/ 121 w 677"/>
              <a:gd name="T5" fmla="*/ 369 h 448"/>
              <a:gd name="T6" fmla="*/ 121 w 677"/>
              <a:gd name="T7" fmla="*/ 109 h 448"/>
              <a:gd name="T8" fmla="*/ 181 w 677"/>
              <a:gd name="T9" fmla="*/ 109 h 448"/>
              <a:gd name="T10" fmla="*/ 253 w 677"/>
              <a:gd name="T11" fmla="*/ 183 h 448"/>
              <a:gd name="T12" fmla="*/ 278 w 677"/>
              <a:gd name="T13" fmla="*/ 194 h 448"/>
              <a:gd name="T14" fmla="*/ 278 w 677"/>
              <a:gd name="T15" fmla="*/ 194 h 448"/>
              <a:gd name="T16" fmla="*/ 313 w 677"/>
              <a:gd name="T17" fmla="*/ 159 h 448"/>
              <a:gd name="T18" fmla="*/ 308 w 677"/>
              <a:gd name="T19" fmla="*/ 142 h 448"/>
              <a:gd name="T20" fmla="*/ 295 w 677"/>
              <a:gd name="T21" fmla="*/ 109 h 448"/>
              <a:gd name="T22" fmla="*/ 642 w 677"/>
              <a:gd name="T23" fmla="*/ 109 h 448"/>
              <a:gd name="T24" fmla="*/ 642 w 677"/>
              <a:gd name="T25" fmla="*/ 257 h 448"/>
              <a:gd name="T26" fmla="*/ 677 w 677"/>
              <a:gd name="T27" fmla="*/ 257 h 448"/>
              <a:gd name="T28" fmla="*/ 677 w 677"/>
              <a:gd name="T29" fmla="*/ 74 h 448"/>
              <a:gd name="T30" fmla="*/ 278 w 677"/>
              <a:gd name="T31" fmla="*/ 74 h 448"/>
              <a:gd name="T32" fmla="*/ 226 w 677"/>
              <a:gd name="T33" fmla="*/ 8 h 448"/>
              <a:gd name="T34" fmla="*/ 190 w 677"/>
              <a:gd name="T35" fmla="*/ 0 h 448"/>
              <a:gd name="T36" fmla="*/ 151 w 677"/>
              <a:gd name="T37" fmla="*/ 3 h 448"/>
              <a:gd name="T38" fmla="*/ 0 w 677"/>
              <a:gd name="T39" fmla="*/ 48 h 448"/>
              <a:gd name="T40" fmla="*/ 0 w 677"/>
              <a:gd name="T41" fmla="*/ 374 h 448"/>
              <a:gd name="T42" fmla="*/ 226 w 677"/>
              <a:gd name="T43" fmla="*/ 448 h 448"/>
              <a:gd name="T44" fmla="*/ 387 w 677"/>
              <a:gd name="T45" fmla="*/ 448 h 448"/>
              <a:gd name="T46" fmla="*/ 382 w 677"/>
              <a:gd name="T47" fmla="*/ 42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7" h="448">
                <a:moveTo>
                  <a:pt x="382" y="421"/>
                </a:moveTo>
                <a:cubicBezTo>
                  <a:pt x="382" y="401"/>
                  <a:pt x="391" y="382"/>
                  <a:pt x="406" y="369"/>
                </a:cubicBezTo>
                <a:lnTo>
                  <a:pt x="121" y="369"/>
                </a:lnTo>
                <a:lnTo>
                  <a:pt x="121" y="109"/>
                </a:lnTo>
                <a:lnTo>
                  <a:pt x="181" y="109"/>
                </a:lnTo>
                <a:cubicBezTo>
                  <a:pt x="202" y="131"/>
                  <a:pt x="228" y="158"/>
                  <a:pt x="253" y="183"/>
                </a:cubicBezTo>
                <a:cubicBezTo>
                  <a:pt x="259" y="190"/>
                  <a:pt x="268" y="194"/>
                  <a:pt x="278" y="194"/>
                </a:cubicBezTo>
                <a:cubicBezTo>
                  <a:pt x="278" y="194"/>
                  <a:pt x="278" y="194"/>
                  <a:pt x="278" y="194"/>
                </a:cubicBezTo>
                <a:cubicBezTo>
                  <a:pt x="297" y="194"/>
                  <a:pt x="313" y="178"/>
                  <a:pt x="313" y="159"/>
                </a:cubicBezTo>
                <a:cubicBezTo>
                  <a:pt x="313" y="153"/>
                  <a:pt x="311" y="147"/>
                  <a:pt x="308" y="142"/>
                </a:cubicBezTo>
                <a:cubicBezTo>
                  <a:pt x="305" y="133"/>
                  <a:pt x="300" y="122"/>
                  <a:pt x="295" y="109"/>
                </a:cubicBezTo>
                <a:lnTo>
                  <a:pt x="642" y="109"/>
                </a:lnTo>
                <a:lnTo>
                  <a:pt x="642" y="257"/>
                </a:lnTo>
                <a:lnTo>
                  <a:pt x="677" y="257"/>
                </a:lnTo>
                <a:lnTo>
                  <a:pt x="677" y="74"/>
                </a:lnTo>
                <a:lnTo>
                  <a:pt x="278" y="74"/>
                </a:lnTo>
                <a:cubicBezTo>
                  <a:pt x="263" y="46"/>
                  <a:pt x="245" y="19"/>
                  <a:pt x="226" y="8"/>
                </a:cubicBezTo>
                <a:cubicBezTo>
                  <a:pt x="217" y="2"/>
                  <a:pt x="206" y="0"/>
                  <a:pt x="190" y="0"/>
                </a:cubicBezTo>
                <a:cubicBezTo>
                  <a:pt x="172" y="0"/>
                  <a:pt x="153" y="3"/>
                  <a:pt x="151" y="3"/>
                </a:cubicBezTo>
                <a:cubicBezTo>
                  <a:pt x="148" y="4"/>
                  <a:pt x="49" y="28"/>
                  <a:pt x="0" y="48"/>
                </a:cubicBezTo>
                <a:lnTo>
                  <a:pt x="0" y="374"/>
                </a:lnTo>
                <a:cubicBezTo>
                  <a:pt x="41" y="396"/>
                  <a:pt x="147" y="448"/>
                  <a:pt x="226" y="448"/>
                </a:cubicBezTo>
                <a:lnTo>
                  <a:pt x="387" y="448"/>
                </a:lnTo>
                <a:cubicBezTo>
                  <a:pt x="384" y="440"/>
                  <a:pt x="382" y="431"/>
                  <a:pt x="382" y="421"/>
                </a:cubicBezTo>
                <a:close/>
              </a:path>
            </a:pathLst>
          </a:custGeom>
          <a:solidFill>
            <a:srgbClr val="0B5B9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D9780C8F-2E40-2AD4-E331-7CDB83BA63D4}"/>
              </a:ext>
            </a:extLst>
          </p:cNvPr>
          <p:cNvSpPr/>
          <p:nvPr/>
        </p:nvSpPr>
        <p:spPr>
          <a:xfrm>
            <a:off x="2676866" y="1120072"/>
            <a:ext cx="2442523" cy="216337"/>
          </a:xfrm>
          <a:custGeom>
            <a:avLst/>
            <a:gdLst>
              <a:gd name="connsiteX0" fmla="*/ 2468 w 2442523"/>
              <a:gd name="connsiteY0" fmla="*/ 0 h 216337"/>
              <a:gd name="connsiteX1" fmla="*/ 2403563 w 2442523"/>
              <a:gd name="connsiteY1" fmla="*/ 0 h 216337"/>
              <a:gd name="connsiteX2" fmla="*/ 2442523 w 2442523"/>
              <a:gd name="connsiteY2" fmla="*/ 38960 h 216337"/>
              <a:gd name="connsiteX3" fmla="*/ 2442523 w 2442523"/>
              <a:gd name="connsiteY3" fmla="*/ 177377 h 216337"/>
              <a:gd name="connsiteX4" fmla="*/ 2403563 w 2442523"/>
              <a:gd name="connsiteY4" fmla="*/ 216337 h 216337"/>
              <a:gd name="connsiteX5" fmla="*/ 2468 w 2442523"/>
              <a:gd name="connsiteY5" fmla="*/ 216337 h 216337"/>
              <a:gd name="connsiteX6" fmla="*/ 0 w 2442523"/>
              <a:gd name="connsiteY6" fmla="*/ 215315 h 216337"/>
              <a:gd name="connsiteX7" fmla="*/ 0 w 2442523"/>
              <a:gd name="connsiteY7" fmla="*/ 1022 h 216337"/>
              <a:gd name="connsiteX8" fmla="*/ 2468 w 2442523"/>
              <a:gd name="connsiteY8" fmla="*/ 0 h 21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523" h="216337">
                <a:moveTo>
                  <a:pt x="2468" y="0"/>
                </a:moveTo>
                <a:lnTo>
                  <a:pt x="2403563" y="0"/>
                </a:lnTo>
                <a:cubicBezTo>
                  <a:pt x="2425080" y="0"/>
                  <a:pt x="2442523" y="17443"/>
                  <a:pt x="2442523" y="38960"/>
                </a:cubicBezTo>
                <a:lnTo>
                  <a:pt x="2442523" y="177377"/>
                </a:lnTo>
                <a:cubicBezTo>
                  <a:pt x="2442523" y="198894"/>
                  <a:pt x="2425080" y="216337"/>
                  <a:pt x="2403563" y="216337"/>
                </a:cubicBezTo>
                <a:lnTo>
                  <a:pt x="2468" y="216337"/>
                </a:lnTo>
                <a:lnTo>
                  <a:pt x="0" y="215315"/>
                </a:lnTo>
                <a:lnTo>
                  <a:pt x="0" y="1022"/>
                </a:lnTo>
                <a:lnTo>
                  <a:pt x="2468" y="0"/>
                </a:lnTo>
                <a:close/>
              </a:path>
            </a:pathLst>
          </a:custGeom>
          <a:solidFill>
            <a:srgbClr val="D0EFFC"/>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extBox 1">
            <a:extLst>
              <a:ext uri="{FF2B5EF4-FFF2-40B4-BE49-F238E27FC236}">
                <a16:creationId xmlns:a16="http://schemas.microsoft.com/office/drawing/2014/main" id="{88EF4BFD-1945-B94A-5B1A-EDABCEE58F23}"/>
              </a:ext>
            </a:extLst>
          </p:cNvPr>
          <p:cNvSpPr txBox="1"/>
          <p:nvPr/>
        </p:nvSpPr>
        <p:spPr>
          <a:xfrm>
            <a:off x="2914782" y="1089741"/>
            <a:ext cx="2384998" cy="276999"/>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1200" b="1" i="0" u="none" strike="noStrike" kern="1200" cap="none" spc="0" normalizeH="0" baseline="0" noProof="0" dirty="0">
                <a:ln>
                  <a:noFill/>
                </a:ln>
                <a:solidFill>
                  <a:srgbClr val="005993"/>
                </a:solidFill>
                <a:effectLst/>
                <a:uLnTx/>
                <a:uFillTx/>
                <a:latin typeface="SVN-Gilroy XBold" panose="00000900000000000000" pitchFamily="50" charset="0"/>
                <a:ea typeface="+mn-ea"/>
                <a:cs typeface="Arial" panose="020B0604020202020204" pitchFamily="34" charset="0"/>
              </a:rPr>
              <a:t>TOTAL ASSETS </a:t>
            </a:r>
            <a:r>
              <a:rPr lang="en-US" sz="1000" i="1" dirty="0">
                <a:solidFill>
                  <a:srgbClr val="005993"/>
                </a:solidFill>
                <a:latin typeface="SVN-Gilroy" panose="00000500000000000000" pitchFamily="50" charset="0"/>
                <a:cs typeface="Arial" panose="020B0604020202020204" pitchFamily="34" charset="0"/>
              </a:rPr>
              <a:t>(VND, </a:t>
            </a:r>
            <a:r>
              <a:rPr lang="en-US" sz="1000" i="1" dirty="0" err="1">
                <a:solidFill>
                  <a:srgbClr val="005993"/>
                </a:solidFill>
                <a:latin typeface="SVN-Gilroy" panose="00000500000000000000" pitchFamily="50" charset="0"/>
                <a:cs typeface="Arial" panose="020B0604020202020204" pitchFamily="34" charset="0"/>
              </a:rPr>
              <a:t>Tn</a:t>
            </a:r>
            <a:r>
              <a:rPr kumimoji="0" lang="en-US" sz="1000" b="0" i="1" u="none" strike="noStrike" kern="1200" cap="none" spc="0" normalizeH="0" baseline="0" noProof="0" dirty="0">
                <a:ln>
                  <a:noFill/>
                </a:ln>
                <a:solidFill>
                  <a:srgbClr val="005993"/>
                </a:solidFill>
                <a:effectLst/>
                <a:uLnTx/>
                <a:uFillTx/>
                <a:latin typeface="SVN-Gilroy" panose="00000500000000000000" pitchFamily="50" charset="0"/>
                <a:ea typeface="+mn-ea"/>
                <a:cs typeface="Arial" panose="020B0604020202020204" pitchFamily="34" charset="0"/>
              </a:rPr>
              <a:t>)</a:t>
            </a:r>
            <a:endParaRPr kumimoji="0" lang="vi-VN" sz="1000" b="0" i="1" u="none" strike="noStrike" kern="1200" cap="none" spc="0" normalizeH="0" baseline="0" noProof="0" dirty="0">
              <a:ln>
                <a:noFill/>
              </a:ln>
              <a:solidFill>
                <a:srgbClr val="00599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90070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6781657C-CC42-DD08-A72C-7B565F49CF7F}"/>
              </a:ext>
            </a:extLst>
          </p:cNvPr>
          <p:cNvSpPr/>
          <p:nvPr/>
        </p:nvSpPr>
        <p:spPr>
          <a:xfrm rot="10800000">
            <a:off x="2676864" y="1291023"/>
            <a:ext cx="115546" cy="72537"/>
          </a:xfrm>
          <a:custGeom>
            <a:avLst/>
            <a:gdLst>
              <a:gd name="connsiteX0" fmla="*/ 115546 w 115546"/>
              <a:gd name="connsiteY0" fmla="*/ 105776 h 105776"/>
              <a:gd name="connsiteX1" fmla="*/ 0 w 115546"/>
              <a:gd name="connsiteY1" fmla="*/ 105776 h 105776"/>
              <a:gd name="connsiteX2" fmla="*/ 0 w 115546"/>
              <a:gd name="connsiteY2" fmla="*/ 0 h 105776"/>
              <a:gd name="connsiteX3" fmla="*/ 115546 w 115546"/>
              <a:gd name="connsiteY3" fmla="*/ 105776 h 105776"/>
            </a:gdLst>
            <a:ahLst/>
            <a:cxnLst>
              <a:cxn ang="0">
                <a:pos x="connsiteX0" y="connsiteY0"/>
              </a:cxn>
              <a:cxn ang="0">
                <a:pos x="connsiteX1" y="connsiteY1"/>
              </a:cxn>
              <a:cxn ang="0">
                <a:pos x="connsiteX2" y="connsiteY2"/>
              </a:cxn>
              <a:cxn ang="0">
                <a:pos x="connsiteX3" y="connsiteY3"/>
              </a:cxn>
            </a:cxnLst>
            <a:rect l="l" t="t" r="r" b="b"/>
            <a:pathLst>
              <a:path w="115546" h="105776">
                <a:moveTo>
                  <a:pt x="115546" y="105776"/>
                </a:moveTo>
                <a:lnTo>
                  <a:pt x="0" y="105776"/>
                </a:lnTo>
                <a:lnTo>
                  <a:pt x="0" y="0"/>
                </a:lnTo>
                <a:lnTo>
                  <a:pt x="115546" y="105776"/>
                </a:lnTo>
                <a:close/>
              </a:path>
            </a:pathLst>
          </a:custGeom>
          <a:solidFill>
            <a:srgbClr val="1B7FC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4" name="Rectangle: Rounded Corners 33">
            <a:extLst>
              <a:ext uri="{FF2B5EF4-FFF2-40B4-BE49-F238E27FC236}">
                <a16:creationId xmlns:a16="http://schemas.microsoft.com/office/drawing/2014/main" id="{82FFFD56-5DB7-C2C2-88BD-3248440CFE84}"/>
              </a:ext>
            </a:extLst>
          </p:cNvPr>
          <p:cNvSpPr/>
          <p:nvPr/>
        </p:nvSpPr>
        <p:spPr>
          <a:xfrm>
            <a:off x="2780623" y="902040"/>
            <a:ext cx="4248084" cy="1702693"/>
          </a:xfrm>
          <a:prstGeom prst="roundRect">
            <a:avLst>
              <a:gd name="adj" fmla="val 2214"/>
            </a:avLst>
          </a:prstGeom>
          <a:solidFill>
            <a:srgbClr val="F5F5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FB16CE9B-0AB1-AFFD-D24D-019EE24CEB3C}"/>
              </a:ext>
            </a:extLst>
          </p:cNvPr>
          <p:cNvSpPr/>
          <p:nvPr/>
        </p:nvSpPr>
        <p:spPr>
          <a:xfrm>
            <a:off x="2676865" y="1075915"/>
            <a:ext cx="2666659" cy="216337"/>
          </a:xfrm>
          <a:custGeom>
            <a:avLst/>
            <a:gdLst>
              <a:gd name="connsiteX0" fmla="*/ 2468 w 2442523"/>
              <a:gd name="connsiteY0" fmla="*/ 0 h 216337"/>
              <a:gd name="connsiteX1" fmla="*/ 2403563 w 2442523"/>
              <a:gd name="connsiteY1" fmla="*/ 0 h 216337"/>
              <a:gd name="connsiteX2" fmla="*/ 2442523 w 2442523"/>
              <a:gd name="connsiteY2" fmla="*/ 38960 h 216337"/>
              <a:gd name="connsiteX3" fmla="*/ 2442523 w 2442523"/>
              <a:gd name="connsiteY3" fmla="*/ 177377 h 216337"/>
              <a:gd name="connsiteX4" fmla="*/ 2403563 w 2442523"/>
              <a:gd name="connsiteY4" fmla="*/ 216337 h 216337"/>
              <a:gd name="connsiteX5" fmla="*/ 2468 w 2442523"/>
              <a:gd name="connsiteY5" fmla="*/ 216337 h 216337"/>
              <a:gd name="connsiteX6" fmla="*/ 0 w 2442523"/>
              <a:gd name="connsiteY6" fmla="*/ 215315 h 216337"/>
              <a:gd name="connsiteX7" fmla="*/ 0 w 2442523"/>
              <a:gd name="connsiteY7" fmla="*/ 1022 h 216337"/>
              <a:gd name="connsiteX8" fmla="*/ 2468 w 2442523"/>
              <a:gd name="connsiteY8" fmla="*/ 0 h 21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523" h="216337">
                <a:moveTo>
                  <a:pt x="2468" y="0"/>
                </a:moveTo>
                <a:lnTo>
                  <a:pt x="2403563" y="0"/>
                </a:lnTo>
                <a:cubicBezTo>
                  <a:pt x="2425080" y="0"/>
                  <a:pt x="2442523" y="17443"/>
                  <a:pt x="2442523" y="38960"/>
                </a:cubicBezTo>
                <a:lnTo>
                  <a:pt x="2442523" y="177377"/>
                </a:lnTo>
                <a:cubicBezTo>
                  <a:pt x="2442523" y="198894"/>
                  <a:pt x="2425080" y="216337"/>
                  <a:pt x="2403563" y="216337"/>
                </a:cubicBezTo>
                <a:lnTo>
                  <a:pt x="2468" y="216337"/>
                </a:lnTo>
                <a:lnTo>
                  <a:pt x="0" y="215315"/>
                </a:lnTo>
                <a:lnTo>
                  <a:pt x="0" y="1022"/>
                </a:lnTo>
                <a:lnTo>
                  <a:pt x="2468" y="0"/>
                </a:lnTo>
                <a:close/>
              </a:path>
            </a:pathLst>
          </a:custGeom>
          <a:solidFill>
            <a:srgbClr val="D0EFFC"/>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graphicFrame>
        <p:nvGraphicFramePr>
          <p:cNvPr id="160" name="Chart 159"/>
          <p:cNvGraphicFramePr/>
          <p:nvPr>
            <p:extLst>
              <p:ext uri="{D42A27DB-BD31-4B8C-83A1-F6EECF244321}">
                <p14:modId xmlns:p14="http://schemas.microsoft.com/office/powerpoint/2010/main" val="4247700084"/>
              </p:ext>
            </p:extLst>
          </p:nvPr>
        </p:nvGraphicFramePr>
        <p:xfrm>
          <a:off x="8654604" y="-1351171"/>
          <a:ext cx="2985880" cy="8323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1" name="Chart 160"/>
          <p:cNvGraphicFramePr/>
          <p:nvPr>
            <p:extLst>
              <p:ext uri="{D42A27DB-BD31-4B8C-83A1-F6EECF244321}">
                <p14:modId xmlns:p14="http://schemas.microsoft.com/office/powerpoint/2010/main" val="999414240"/>
              </p:ext>
            </p:extLst>
          </p:nvPr>
        </p:nvGraphicFramePr>
        <p:xfrm>
          <a:off x="5644279" y="-1380449"/>
          <a:ext cx="2754710" cy="89561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8" name="Chart 157"/>
          <p:cNvGraphicFramePr/>
          <p:nvPr>
            <p:extLst>
              <p:ext uri="{D42A27DB-BD31-4B8C-83A1-F6EECF244321}">
                <p14:modId xmlns:p14="http://schemas.microsoft.com/office/powerpoint/2010/main" val="1135179647"/>
              </p:ext>
            </p:extLst>
          </p:nvPr>
        </p:nvGraphicFramePr>
        <p:xfrm>
          <a:off x="3410587" y="-1246484"/>
          <a:ext cx="2873651" cy="79274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0" name="Chart 149"/>
          <p:cNvGraphicFramePr/>
          <p:nvPr>
            <p:extLst>
              <p:ext uri="{D42A27DB-BD31-4B8C-83A1-F6EECF244321}">
                <p14:modId xmlns:p14="http://schemas.microsoft.com/office/powerpoint/2010/main" val="1109929758"/>
              </p:ext>
            </p:extLst>
          </p:nvPr>
        </p:nvGraphicFramePr>
        <p:xfrm>
          <a:off x="440633" y="-1279210"/>
          <a:ext cx="3167833" cy="824109"/>
        </p:xfrm>
        <a:graphic>
          <a:graphicData uri="http://schemas.openxmlformats.org/drawingml/2006/chart">
            <c:chart xmlns:c="http://schemas.openxmlformats.org/drawingml/2006/chart" xmlns:r="http://schemas.openxmlformats.org/officeDocument/2006/relationships" r:id="rId7"/>
          </a:graphicData>
        </a:graphic>
      </p:graphicFrame>
      <p:sp>
        <p:nvSpPr>
          <p:cNvPr id="153" name="Rectangle: Rounded Corners 152">
            <a:extLst>
              <a:ext uri="{FF2B5EF4-FFF2-40B4-BE49-F238E27FC236}">
                <a16:creationId xmlns:a16="http://schemas.microsoft.com/office/drawing/2014/main" id="{820AD280-8CB2-53A1-C329-581D5F93D883}"/>
              </a:ext>
            </a:extLst>
          </p:cNvPr>
          <p:cNvSpPr/>
          <p:nvPr/>
        </p:nvSpPr>
        <p:spPr>
          <a:xfrm>
            <a:off x="7246051" y="4593790"/>
            <a:ext cx="4189001" cy="1647089"/>
          </a:xfrm>
          <a:prstGeom prst="roundRect">
            <a:avLst>
              <a:gd name="adj" fmla="val 3519"/>
            </a:avLst>
          </a:prstGeom>
          <a:solidFill>
            <a:schemeClr val="bg1"/>
          </a:solidFill>
          <a:ln>
            <a:noFill/>
          </a:ln>
          <a:effectLst>
            <a:outerShdw blurRad="38100" dist="63500" dir="2700000" algn="tl" rotWithShape="0">
              <a:schemeClr val="bg1">
                <a:lumMod val="65000"/>
                <a:alpha val="3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Calibri" panose="020F0502020204030204"/>
            </a:endParaRPr>
          </a:p>
        </p:txBody>
      </p:sp>
      <p:sp>
        <p:nvSpPr>
          <p:cNvPr id="13" name="TextBox 12">
            <a:extLst>
              <a:ext uri="{FF2B5EF4-FFF2-40B4-BE49-F238E27FC236}">
                <a16:creationId xmlns:a16="http://schemas.microsoft.com/office/drawing/2014/main" id="{016D7C1B-020D-A88E-BF05-5C302886AF6A}"/>
              </a:ext>
            </a:extLst>
          </p:cNvPr>
          <p:cNvSpPr txBox="1"/>
          <p:nvPr/>
        </p:nvSpPr>
        <p:spPr>
          <a:xfrm>
            <a:off x="2968927" y="2711916"/>
            <a:ext cx="4059780" cy="498598"/>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BALANCES WITH THE GOVERNMENT AND THE SBV</a:t>
            </a:r>
            <a:r>
              <a:rPr kumimoji="0" lang="en-US" sz="12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ea typeface="+mn-ea"/>
                <a:cs typeface="Arial" panose="020B0604020202020204" pitchFamily="34" charset="0"/>
              </a:rPr>
              <a:t>; DEPOSITS AND BORROWING</a:t>
            </a:r>
            <a:r>
              <a:rPr kumimoji="0" lang="en-US" sz="1200" b="1" i="0" u="none" strike="noStrike" kern="1200" cap="none" spc="0" normalizeH="0" noProof="0" dirty="0">
                <a:ln>
                  <a:noFill/>
                </a:ln>
                <a:solidFill>
                  <a:schemeClr val="tx1">
                    <a:lumMod val="75000"/>
                    <a:lumOff val="25000"/>
                  </a:schemeClr>
                </a:solidFill>
                <a:effectLst/>
                <a:uLnTx/>
                <a:uFillTx/>
                <a:latin typeface="SVN-Gilroy XBold" panose="00000900000000000000" pitchFamily="50" charset="0"/>
                <a:ea typeface="+mn-ea"/>
                <a:cs typeface="Arial" panose="020B0604020202020204" pitchFamily="34" charset="0"/>
              </a:rPr>
              <a:t> FROM OTHER C.Is</a:t>
            </a:r>
            <a:r>
              <a:rPr kumimoji="0" lang="en-US" sz="12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ea typeface="+mn-ea"/>
                <a:cs typeface="Arial" panose="020B0604020202020204" pitchFamily="34" charset="0"/>
              </a:rPr>
              <a:t> </a:t>
            </a: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(VND, </a:t>
            </a:r>
            <a:r>
              <a:rPr kumimoji="0" lang="en-US" sz="1000" b="0" i="1" u="none" strike="noStrike" kern="1200" cap="none" spc="0" normalizeH="0" baseline="0" noProof="0" dirty="0" err="1">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Tn</a:t>
            </a: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F421AE2D-BA9A-3FD7-5BB1-8B4027E09E1D}"/>
              </a:ext>
            </a:extLst>
          </p:cNvPr>
          <p:cNvSpPr txBox="1"/>
          <p:nvPr/>
        </p:nvSpPr>
        <p:spPr>
          <a:xfrm>
            <a:off x="2968927" y="4125746"/>
            <a:ext cx="3195015" cy="279244"/>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1200" b="1" noProof="0" dirty="0">
                <a:solidFill>
                  <a:schemeClr val="tx1">
                    <a:lumMod val="75000"/>
                    <a:lumOff val="25000"/>
                  </a:schemeClr>
                </a:solidFill>
                <a:latin typeface="SVN-Gilroy XBold" panose="00000900000000000000" pitchFamily="50" charset="0"/>
                <a:cs typeface="Arial" panose="020B0604020202020204" pitchFamily="34" charset="0"/>
              </a:rPr>
              <a:t>VALUABLE PAPERS ISSUED </a:t>
            </a: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(VND,</a:t>
            </a:r>
            <a:r>
              <a:rPr kumimoji="0" lang="en-US" sz="1000" b="0" i="1" u="none" strike="noStrike" kern="1200" cap="none" spc="0" normalizeH="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 </a:t>
            </a:r>
            <a:r>
              <a:rPr kumimoji="0" lang="en-US" sz="1000" b="0" i="1" u="none" strike="noStrike" kern="1200" cap="none" spc="0" normalizeH="0" noProof="0" dirty="0" err="1">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Tn</a:t>
            </a: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547CEC79-AC31-96BF-5F71-5286256E1976}"/>
              </a:ext>
            </a:extLst>
          </p:cNvPr>
          <p:cNvSpPr/>
          <p:nvPr/>
        </p:nvSpPr>
        <p:spPr>
          <a:xfrm>
            <a:off x="3608468" y="3409772"/>
            <a:ext cx="184791" cy="144000"/>
          </a:xfrm>
          <a:prstGeom prst="roundRect">
            <a:avLst>
              <a:gd name="adj" fmla="val 50000"/>
            </a:avLst>
          </a:prstGeom>
          <a:solidFill>
            <a:srgbClr val="67C1F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17" name="Rectangle: Rounded Corners 16">
            <a:extLst>
              <a:ext uri="{FF2B5EF4-FFF2-40B4-BE49-F238E27FC236}">
                <a16:creationId xmlns:a16="http://schemas.microsoft.com/office/drawing/2014/main" id="{5E43260E-4C3A-F741-FCE4-443B20A67634}"/>
              </a:ext>
            </a:extLst>
          </p:cNvPr>
          <p:cNvSpPr/>
          <p:nvPr/>
        </p:nvSpPr>
        <p:spPr>
          <a:xfrm>
            <a:off x="3608468" y="3724876"/>
            <a:ext cx="272936" cy="144000"/>
          </a:xfrm>
          <a:prstGeom prst="roundRect">
            <a:avLst>
              <a:gd name="adj" fmla="val 50000"/>
            </a:avLst>
          </a:prstGeom>
          <a:solidFill>
            <a:srgbClr val="0E77B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D8257234-40F0-FCFF-3F61-6A2F011D2C48}"/>
              </a:ext>
            </a:extLst>
          </p:cNvPr>
          <p:cNvSpPr txBox="1"/>
          <p:nvPr/>
        </p:nvSpPr>
        <p:spPr>
          <a:xfrm>
            <a:off x="3799422" y="3349717"/>
            <a:ext cx="552366" cy="26411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kumimoji="0" lang="en-US" sz="1100" b="1" i="0" u="none" strike="noStrike" kern="1200" cap="none" spc="0" normalizeH="0" baseline="0" noProof="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326</a:t>
            </a:r>
            <a:endParaRPr kumimoji="0" lang="vi-VN" sz="1100" b="0" i="1"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57C5392E-E724-53E7-E240-74963E94DB6E}"/>
              </a:ext>
            </a:extLst>
          </p:cNvPr>
          <p:cNvSpPr txBox="1"/>
          <p:nvPr/>
        </p:nvSpPr>
        <p:spPr>
          <a:xfrm>
            <a:off x="3862554" y="3664821"/>
            <a:ext cx="552366" cy="26411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kumimoji="0" lang="en-US" sz="1100" b="1" i="0" u="none" strike="noStrike" kern="1200" cap="none" spc="0" normalizeH="0" baseline="0" noProof="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409</a:t>
            </a:r>
            <a:endParaRPr kumimoji="0" lang="vi-VN" sz="1100" b="0" i="1"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18127A7B-F972-9001-9C3D-81199FACCD91}"/>
              </a:ext>
            </a:extLst>
          </p:cNvPr>
          <p:cNvSpPr txBox="1"/>
          <p:nvPr/>
        </p:nvSpPr>
        <p:spPr>
          <a:xfrm>
            <a:off x="5908620" y="3401667"/>
            <a:ext cx="1152619" cy="456535"/>
          </a:xfrm>
          <a:prstGeom prst="rect">
            <a:avLst/>
          </a:prstGeom>
          <a:noFill/>
        </p:spPr>
        <p:txBody>
          <a:bodyPr wrap="square">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200" b="1" i="0" u="none" strike="noStrike" kern="1200" cap="none" spc="0" normalizeH="0" baseline="0" noProof="0" dirty="0">
                <a:ln>
                  <a:noFill/>
                </a:ln>
                <a:solidFill>
                  <a:srgbClr val="005993"/>
                </a:solidFill>
                <a:effectLst/>
                <a:uLnTx/>
                <a:uFillTx/>
                <a:latin typeface="SVN-Gilroy XBold" panose="00000900000000000000" pitchFamily="50" charset="0"/>
                <a:ea typeface="+mn-ea"/>
                <a:cs typeface="Arial" panose="020B0604020202020204" pitchFamily="34" charset="0"/>
              </a:rPr>
              <a:t>25.5%</a:t>
            </a:r>
          </a:p>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Vs.</a:t>
            </a:r>
            <a:r>
              <a:rPr kumimoji="0" lang="en-US" sz="1000" b="0" i="1" u="none" strike="noStrike" kern="1200" cap="none" spc="0" normalizeH="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 2023</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grpSp>
        <p:nvGrpSpPr>
          <p:cNvPr id="22" name="Expenses" descr="{&quot;Key&quot;:&quot;POWER_USER_SHAPE_ICON&quot;,&quot;Value&quot;:&quot;POWER_USER_SHAPE_ICON_STYLE_1&quot;}">
            <a:extLst>
              <a:ext uri="{FF2B5EF4-FFF2-40B4-BE49-F238E27FC236}">
                <a16:creationId xmlns:a16="http://schemas.microsoft.com/office/drawing/2014/main" id="{8B413004-AAD5-C024-8C39-9D93F6732FC4}"/>
              </a:ext>
            </a:extLst>
          </p:cNvPr>
          <p:cNvGrpSpPr>
            <a:grpSpLocks noChangeAspect="1"/>
          </p:cNvGrpSpPr>
          <p:nvPr>
            <p:custDataLst>
              <p:tags r:id="rId1"/>
            </p:custDataLst>
          </p:nvPr>
        </p:nvGrpSpPr>
        <p:grpSpPr>
          <a:xfrm>
            <a:off x="5599717" y="3486054"/>
            <a:ext cx="280247" cy="287760"/>
            <a:chOff x="6359525" y="3729038"/>
            <a:chExt cx="592138" cy="608013"/>
          </a:xfrm>
          <a:solidFill>
            <a:srgbClr val="005993"/>
          </a:solidFill>
        </p:grpSpPr>
        <p:sp>
          <p:nvSpPr>
            <p:cNvPr id="23" name="Oval 189">
              <a:extLst>
                <a:ext uri="{FF2B5EF4-FFF2-40B4-BE49-F238E27FC236}">
                  <a16:creationId xmlns:a16="http://schemas.microsoft.com/office/drawing/2014/main" id="{85151A27-474A-4CD1-FA1A-B6606383D5A3}"/>
                </a:ext>
              </a:extLst>
            </p:cNvPr>
            <p:cNvSpPr>
              <a:spLocks noChangeArrowheads="1"/>
            </p:cNvSpPr>
            <p:nvPr/>
          </p:nvSpPr>
          <p:spPr bwMode="auto">
            <a:xfrm>
              <a:off x="6397625" y="3973513"/>
              <a:ext cx="30163" cy="2698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Oval 190">
              <a:extLst>
                <a:ext uri="{FF2B5EF4-FFF2-40B4-BE49-F238E27FC236}">
                  <a16:creationId xmlns:a16="http://schemas.microsoft.com/office/drawing/2014/main" id="{2B72EF37-A413-60F3-CACA-AD7002048B09}"/>
                </a:ext>
              </a:extLst>
            </p:cNvPr>
            <p:cNvSpPr>
              <a:spLocks noChangeArrowheads="1"/>
            </p:cNvSpPr>
            <p:nvPr/>
          </p:nvSpPr>
          <p:spPr bwMode="auto">
            <a:xfrm>
              <a:off x="6397625" y="3767138"/>
              <a:ext cx="30163" cy="285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Oval 191">
              <a:extLst>
                <a:ext uri="{FF2B5EF4-FFF2-40B4-BE49-F238E27FC236}">
                  <a16:creationId xmlns:a16="http://schemas.microsoft.com/office/drawing/2014/main" id="{7175912E-559E-5DF6-D6D8-CB21F6CA45B0}"/>
                </a:ext>
              </a:extLst>
            </p:cNvPr>
            <p:cNvSpPr>
              <a:spLocks noChangeArrowheads="1"/>
            </p:cNvSpPr>
            <p:nvPr/>
          </p:nvSpPr>
          <p:spPr bwMode="auto">
            <a:xfrm>
              <a:off x="6884988" y="3973513"/>
              <a:ext cx="28575" cy="2698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Oval 192">
              <a:extLst>
                <a:ext uri="{FF2B5EF4-FFF2-40B4-BE49-F238E27FC236}">
                  <a16:creationId xmlns:a16="http://schemas.microsoft.com/office/drawing/2014/main" id="{31846896-622E-375A-BF4A-9BCE519C3611}"/>
                </a:ext>
              </a:extLst>
            </p:cNvPr>
            <p:cNvSpPr>
              <a:spLocks noChangeArrowheads="1"/>
            </p:cNvSpPr>
            <p:nvPr/>
          </p:nvSpPr>
          <p:spPr bwMode="auto">
            <a:xfrm>
              <a:off x="6884988" y="3767138"/>
              <a:ext cx="28575" cy="285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193">
              <a:extLst>
                <a:ext uri="{FF2B5EF4-FFF2-40B4-BE49-F238E27FC236}">
                  <a16:creationId xmlns:a16="http://schemas.microsoft.com/office/drawing/2014/main" id="{E95E6005-7C33-169D-50E3-B0A80C6E60A4}"/>
                </a:ext>
              </a:extLst>
            </p:cNvPr>
            <p:cNvSpPr>
              <a:spLocks/>
            </p:cNvSpPr>
            <p:nvPr/>
          </p:nvSpPr>
          <p:spPr bwMode="auto">
            <a:xfrm>
              <a:off x="6359525" y="3729038"/>
              <a:ext cx="592138" cy="482600"/>
            </a:xfrm>
            <a:custGeom>
              <a:avLst/>
              <a:gdLst>
                <a:gd name="T0" fmla="*/ 777 w 777"/>
                <a:gd name="T1" fmla="*/ 0 h 633"/>
                <a:gd name="T2" fmla="*/ 0 w 777"/>
                <a:gd name="T3" fmla="*/ 0 h 633"/>
                <a:gd name="T4" fmla="*/ 0 w 777"/>
                <a:gd name="T5" fmla="*/ 407 h 633"/>
                <a:gd name="T6" fmla="*/ 139 w 777"/>
                <a:gd name="T7" fmla="*/ 407 h 633"/>
                <a:gd name="T8" fmla="*/ 138 w 777"/>
                <a:gd name="T9" fmla="*/ 393 h 633"/>
                <a:gd name="T10" fmla="*/ 138 w 777"/>
                <a:gd name="T11" fmla="*/ 382 h 633"/>
                <a:gd name="T12" fmla="*/ 25 w 777"/>
                <a:gd name="T13" fmla="*/ 382 h 633"/>
                <a:gd name="T14" fmla="*/ 25 w 777"/>
                <a:gd name="T15" fmla="*/ 25 h 633"/>
                <a:gd name="T16" fmla="*/ 752 w 777"/>
                <a:gd name="T17" fmla="*/ 25 h 633"/>
                <a:gd name="T18" fmla="*/ 752 w 777"/>
                <a:gd name="T19" fmla="*/ 382 h 633"/>
                <a:gd name="T20" fmla="*/ 264 w 777"/>
                <a:gd name="T21" fmla="*/ 382 h 633"/>
                <a:gd name="T22" fmla="*/ 264 w 777"/>
                <a:gd name="T23" fmla="*/ 270 h 633"/>
                <a:gd name="T24" fmla="*/ 214 w 777"/>
                <a:gd name="T25" fmla="*/ 220 h 633"/>
                <a:gd name="T26" fmla="*/ 163 w 777"/>
                <a:gd name="T27" fmla="*/ 270 h 633"/>
                <a:gd name="T28" fmla="*/ 163 w 777"/>
                <a:gd name="T29" fmla="*/ 412 h 633"/>
                <a:gd name="T30" fmla="*/ 228 w 777"/>
                <a:gd name="T31" fmla="*/ 580 h 633"/>
                <a:gd name="T32" fmla="*/ 228 w 777"/>
                <a:gd name="T33" fmla="*/ 633 h 633"/>
                <a:gd name="T34" fmla="*/ 512 w 777"/>
                <a:gd name="T35" fmla="*/ 633 h 633"/>
                <a:gd name="T36" fmla="*/ 512 w 777"/>
                <a:gd name="T37" fmla="*/ 580 h 633"/>
                <a:gd name="T38" fmla="*/ 568 w 777"/>
                <a:gd name="T39" fmla="*/ 426 h 633"/>
                <a:gd name="T40" fmla="*/ 568 w 777"/>
                <a:gd name="T41" fmla="*/ 426 h 633"/>
                <a:gd name="T42" fmla="*/ 341 w 777"/>
                <a:gd name="T43" fmla="*/ 426 h 633"/>
                <a:gd name="T44" fmla="*/ 299 w 777"/>
                <a:gd name="T45" fmla="*/ 407 h 633"/>
                <a:gd name="T46" fmla="*/ 777 w 777"/>
                <a:gd name="T47" fmla="*/ 407 h 633"/>
                <a:gd name="T48" fmla="*/ 777 w 777"/>
                <a:gd name="T49"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7" h="633">
                  <a:moveTo>
                    <a:pt x="777" y="0"/>
                  </a:moveTo>
                  <a:lnTo>
                    <a:pt x="0" y="0"/>
                  </a:lnTo>
                  <a:lnTo>
                    <a:pt x="0" y="407"/>
                  </a:lnTo>
                  <a:lnTo>
                    <a:pt x="139" y="407"/>
                  </a:lnTo>
                  <a:cubicBezTo>
                    <a:pt x="139" y="403"/>
                    <a:pt x="138" y="398"/>
                    <a:pt x="138" y="393"/>
                  </a:cubicBezTo>
                  <a:lnTo>
                    <a:pt x="138" y="382"/>
                  </a:lnTo>
                  <a:lnTo>
                    <a:pt x="25" y="382"/>
                  </a:lnTo>
                  <a:lnTo>
                    <a:pt x="25" y="25"/>
                  </a:lnTo>
                  <a:lnTo>
                    <a:pt x="752" y="25"/>
                  </a:lnTo>
                  <a:lnTo>
                    <a:pt x="752" y="382"/>
                  </a:lnTo>
                  <a:lnTo>
                    <a:pt x="264" y="382"/>
                  </a:lnTo>
                  <a:lnTo>
                    <a:pt x="264" y="270"/>
                  </a:lnTo>
                  <a:cubicBezTo>
                    <a:pt x="264" y="243"/>
                    <a:pt x="241" y="220"/>
                    <a:pt x="214" y="220"/>
                  </a:cubicBezTo>
                  <a:cubicBezTo>
                    <a:pt x="186" y="220"/>
                    <a:pt x="163" y="243"/>
                    <a:pt x="163" y="270"/>
                  </a:cubicBezTo>
                  <a:lnTo>
                    <a:pt x="163" y="412"/>
                  </a:lnTo>
                  <a:cubicBezTo>
                    <a:pt x="163" y="504"/>
                    <a:pt x="228" y="580"/>
                    <a:pt x="228" y="580"/>
                  </a:cubicBezTo>
                  <a:lnTo>
                    <a:pt x="228" y="633"/>
                  </a:lnTo>
                  <a:lnTo>
                    <a:pt x="512" y="633"/>
                  </a:lnTo>
                  <a:lnTo>
                    <a:pt x="512" y="580"/>
                  </a:lnTo>
                  <a:cubicBezTo>
                    <a:pt x="561" y="541"/>
                    <a:pt x="568" y="488"/>
                    <a:pt x="568" y="426"/>
                  </a:cubicBezTo>
                  <a:lnTo>
                    <a:pt x="568" y="426"/>
                  </a:lnTo>
                  <a:lnTo>
                    <a:pt x="341" y="426"/>
                  </a:lnTo>
                  <a:cubicBezTo>
                    <a:pt x="327" y="417"/>
                    <a:pt x="312" y="411"/>
                    <a:pt x="299" y="407"/>
                  </a:cubicBezTo>
                  <a:lnTo>
                    <a:pt x="777" y="407"/>
                  </a:lnTo>
                  <a:lnTo>
                    <a:pt x="777"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194">
              <a:extLst>
                <a:ext uri="{FF2B5EF4-FFF2-40B4-BE49-F238E27FC236}">
                  <a16:creationId xmlns:a16="http://schemas.microsoft.com/office/drawing/2014/main" id="{12227448-28D1-8B21-5325-3F3965D2C9DC}"/>
                </a:ext>
              </a:extLst>
            </p:cNvPr>
            <p:cNvSpPr>
              <a:spLocks noEditPoints="1"/>
            </p:cNvSpPr>
            <p:nvPr/>
          </p:nvSpPr>
          <p:spPr bwMode="auto">
            <a:xfrm>
              <a:off x="6413500" y="3781425"/>
              <a:ext cx="485775" cy="206375"/>
            </a:xfrm>
            <a:custGeom>
              <a:avLst/>
              <a:gdLst>
                <a:gd name="T0" fmla="*/ 320 w 639"/>
                <a:gd name="T1" fmla="*/ 73 h 271"/>
                <a:gd name="T2" fmla="*/ 382 w 639"/>
                <a:gd name="T3" fmla="*/ 136 h 271"/>
                <a:gd name="T4" fmla="*/ 320 w 639"/>
                <a:gd name="T5" fmla="*/ 198 h 271"/>
                <a:gd name="T6" fmla="*/ 257 w 639"/>
                <a:gd name="T7" fmla="*/ 136 h 271"/>
                <a:gd name="T8" fmla="*/ 320 w 639"/>
                <a:gd name="T9" fmla="*/ 73 h 271"/>
                <a:gd name="T10" fmla="*/ 489 w 639"/>
                <a:gd name="T11" fmla="*/ 119 h 271"/>
                <a:gd name="T12" fmla="*/ 523 w 639"/>
                <a:gd name="T13" fmla="*/ 119 h 271"/>
                <a:gd name="T14" fmla="*/ 523 w 639"/>
                <a:gd name="T15" fmla="*/ 152 h 271"/>
                <a:gd name="T16" fmla="*/ 489 w 639"/>
                <a:gd name="T17" fmla="*/ 152 h 271"/>
                <a:gd name="T18" fmla="*/ 489 w 639"/>
                <a:gd name="T19" fmla="*/ 119 h 271"/>
                <a:gd name="T20" fmla="*/ 62 w 639"/>
                <a:gd name="T21" fmla="*/ 271 h 271"/>
                <a:gd name="T22" fmla="*/ 69 w 639"/>
                <a:gd name="T23" fmla="*/ 271 h 271"/>
                <a:gd name="T24" fmla="*/ 69 w 639"/>
                <a:gd name="T25" fmla="*/ 200 h 271"/>
                <a:gd name="T26" fmla="*/ 145 w 639"/>
                <a:gd name="T27" fmla="*/ 125 h 271"/>
                <a:gd name="T28" fmla="*/ 220 w 639"/>
                <a:gd name="T29" fmla="*/ 200 h 271"/>
                <a:gd name="T30" fmla="*/ 220 w 639"/>
                <a:gd name="T31" fmla="*/ 271 h 271"/>
                <a:gd name="T32" fmla="*/ 577 w 639"/>
                <a:gd name="T33" fmla="*/ 271 h 271"/>
                <a:gd name="T34" fmla="*/ 639 w 639"/>
                <a:gd name="T35" fmla="*/ 208 h 271"/>
                <a:gd name="T36" fmla="*/ 639 w 639"/>
                <a:gd name="T37" fmla="*/ 63 h 271"/>
                <a:gd name="T38" fmla="*/ 577 w 639"/>
                <a:gd name="T39" fmla="*/ 0 h 271"/>
                <a:gd name="T40" fmla="*/ 62 w 639"/>
                <a:gd name="T41" fmla="*/ 0 h 271"/>
                <a:gd name="T42" fmla="*/ 0 w 639"/>
                <a:gd name="T43" fmla="*/ 63 h 271"/>
                <a:gd name="T44" fmla="*/ 0 w 639"/>
                <a:gd name="T45" fmla="*/ 208 h 271"/>
                <a:gd name="T46" fmla="*/ 62 w 639"/>
                <a:gd name="T47"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9" h="271">
                  <a:moveTo>
                    <a:pt x="320" y="73"/>
                  </a:moveTo>
                  <a:cubicBezTo>
                    <a:pt x="354" y="73"/>
                    <a:pt x="382" y="101"/>
                    <a:pt x="382" y="136"/>
                  </a:cubicBezTo>
                  <a:cubicBezTo>
                    <a:pt x="382" y="170"/>
                    <a:pt x="354" y="198"/>
                    <a:pt x="320" y="198"/>
                  </a:cubicBezTo>
                  <a:cubicBezTo>
                    <a:pt x="285" y="198"/>
                    <a:pt x="257" y="170"/>
                    <a:pt x="257" y="136"/>
                  </a:cubicBezTo>
                  <a:cubicBezTo>
                    <a:pt x="257" y="101"/>
                    <a:pt x="285" y="73"/>
                    <a:pt x="320" y="73"/>
                  </a:cubicBezTo>
                  <a:close/>
                  <a:moveTo>
                    <a:pt x="489" y="119"/>
                  </a:moveTo>
                  <a:lnTo>
                    <a:pt x="523" y="119"/>
                  </a:lnTo>
                  <a:lnTo>
                    <a:pt x="523" y="152"/>
                  </a:lnTo>
                  <a:lnTo>
                    <a:pt x="489" y="152"/>
                  </a:lnTo>
                  <a:lnTo>
                    <a:pt x="489" y="119"/>
                  </a:lnTo>
                  <a:close/>
                  <a:moveTo>
                    <a:pt x="62" y="271"/>
                  </a:moveTo>
                  <a:lnTo>
                    <a:pt x="69" y="271"/>
                  </a:lnTo>
                  <a:lnTo>
                    <a:pt x="69" y="200"/>
                  </a:lnTo>
                  <a:cubicBezTo>
                    <a:pt x="69" y="159"/>
                    <a:pt x="103" y="125"/>
                    <a:pt x="145" y="125"/>
                  </a:cubicBezTo>
                  <a:cubicBezTo>
                    <a:pt x="186" y="125"/>
                    <a:pt x="220" y="159"/>
                    <a:pt x="220" y="200"/>
                  </a:cubicBezTo>
                  <a:lnTo>
                    <a:pt x="220" y="271"/>
                  </a:lnTo>
                  <a:lnTo>
                    <a:pt x="577" y="271"/>
                  </a:lnTo>
                  <a:cubicBezTo>
                    <a:pt x="577" y="236"/>
                    <a:pt x="605" y="208"/>
                    <a:pt x="639" y="208"/>
                  </a:cubicBezTo>
                  <a:lnTo>
                    <a:pt x="639" y="63"/>
                  </a:lnTo>
                  <a:cubicBezTo>
                    <a:pt x="605" y="63"/>
                    <a:pt x="577" y="35"/>
                    <a:pt x="577" y="0"/>
                  </a:cubicBezTo>
                  <a:lnTo>
                    <a:pt x="62" y="0"/>
                  </a:lnTo>
                  <a:cubicBezTo>
                    <a:pt x="62" y="35"/>
                    <a:pt x="34" y="63"/>
                    <a:pt x="0" y="63"/>
                  </a:cubicBezTo>
                  <a:lnTo>
                    <a:pt x="0" y="208"/>
                  </a:lnTo>
                  <a:cubicBezTo>
                    <a:pt x="34" y="208"/>
                    <a:pt x="62" y="236"/>
                    <a:pt x="62" y="27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195">
              <a:extLst>
                <a:ext uri="{FF2B5EF4-FFF2-40B4-BE49-F238E27FC236}">
                  <a16:creationId xmlns:a16="http://schemas.microsoft.com/office/drawing/2014/main" id="{B6F689FF-FB0C-782A-B93F-68036E66A7D5}"/>
                </a:ext>
              </a:extLst>
            </p:cNvPr>
            <p:cNvSpPr>
              <a:spLocks noEditPoints="1"/>
            </p:cNvSpPr>
            <p:nvPr/>
          </p:nvSpPr>
          <p:spPr bwMode="auto">
            <a:xfrm>
              <a:off x="6497638" y="4237038"/>
              <a:ext cx="285750" cy="100013"/>
            </a:xfrm>
            <a:custGeom>
              <a:avLst/>
              <a:gdLst>
                <a:gd name="T0" fmla="*/ 295 w 375"/>
                <a:gd name="T1" fmla="*/ 47 h 131"/>
                <a:gd name="T2" fmla="*/ 328 w 375"/>
                <a:gd name="T3" fmla="*/ 47 h 131"/>
                <a:gd name="T4" fmla="*/ 328 w 375"/>
                <a:gd name="T5" fmla="*/ 81 h 131"/>
                <a:gd name="T6" fmla="*/ 295 w 375"/>
                <a:gd name="T7" fmla="*/ 81 h 131"/>
                <a:gd name="T8" fmla="*/ 295 w 375"/>
                <a:gd name="T9" fmla="*/ 47 h 131"/>
                <a:gd name="T10" fmla="*/ 0 w 375"/>
                <a:gd name="T11" fmla="*/ 131 h 131"/>
                <a:gd name="T12" fmla="*/ 375 w 375"/>
                <a:gd name="T13" fmla="*/ 131 h 131"/>
                <a:gd name="T14" fmla="*/ 375 w 375"/>
                <a:gd name="T15" fmla="*/ 0 h 131"/>
                <a:gd name="T16" fmla="*/ 0 w 375"/>
                <a:gd name="T17" fmla="*/ 0 h 131"/>
                <a:gd name="T18" fmla="*/ 0 w 375"/>
                <a:gd name="T1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 h="131">
                  <a:moveTo>
                    <a:pt x="295" y="47"/>
                  </a:moveTo>
                  <a:lnTo>
                    <a:pt x="328" y="47"/>
                  </a:lnTo>
                  <a:lnTo>
                    <a:pt x="328" y="81"/>
                  </a:lnTo>
                  <a:lnTo>
                    <a:pt x="295" y="81"/>
                  </a:lnTo>
                  <a:lnTo>
                    <a:pt x="295" y="47"/>
                  </a:lnTo>
                  <a:close/>
                  <a:moveTo>
                    <a:pt x="0" y="131"/>
                  </a:moveTo>
                  <a:lnTo>
                    <a:pt x="375" y="131"/>
                  </a:lnTo>
                  <a:lnTo>
                    <a:pt x="375" y="0"/>
                  </a:lnTo>
                  <a:lnTo>
                    <a:pt x="0" y="0"/>
                  </a:lnTo>
                  <a:lnTo>
                    <a:pt x="0" y="13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2" name="Freeform 443">
            <a:extLst>
              <a:ext uri="{FF2B5EF4-FFF2-40B4-BE49-F238E27FC236}">
                <a16:creationId xmlns:a16="http://schemas.microsoft.com/office/drawing/2014/main" id="{B2D32319-98FD-25C2-3953-464BC2FB691F}"/>
              </a:ext>
            </a:extLst>
          </p:cNvPr>
          <p:cNvSpPr/>
          <p:nvPr/>
        </p:nvSpPr>
        <p:spPr>
          <a:xfrm>
            <a:off x="6437219" y="3463002"/>
            <a:ext cx="145347" cy="137254"/>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Rounded Corners 51">
            <a:extLst>
              <a:ext uri="{FF2B5EF4-FFF2-40B4-BE49-F238E27FC236}">
                <a16:creationId xmlns:a16="http://schemas.microsoft.com/office/drawing/2014/main" id="{264E91AF-B4AE-9D42-618F-B8438E871F1B}"/>
              </a:ext>
            </a:extLst>
          </p:cNvPr>
          <p:cNvSpPr/>
          <p:nvPr/>
        </p:nvSpPr>
        <p:spPr>
          <a:xfrm>
            <a:off x="3608468" y="4535758"/>
            <a:ext cx="99850" cy="144000"/>
          </a:xfrm>
          <a:prstGeom prst="roundRect">
            <a:avLst>
              <a:gd name="adj" fmla="val 50000"/>
            </a:avLst>
          </a:prstGeom>
          <a:solidFill>
            <a:srgbClr val="67C1F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53" name="Rectangle: Rounded Corners 52">
            <a:extLst>
              <a:ext uri="{FF2B5EF4-FFF2-40B4-BE49-F238E27FC236}">
                <a16:creationId xmlns:a16="http://schemas.microsoft.com/office/drawing/2014/main" id="{A3B02F2B-FF91-F515-AE61-96F4AC793AF6}"/>
              </a:ext>
            </a:extLst>
          </p:cNvPr>
          <p:cNvSpPr/>
          <p:nvPr/>
        </p:nvSpPr>
        <p:spPr>
          <a:xfrm>
            <a:off x="3608467" y="4860391"/>
            <a:ext cx="78229" cy="144000"/>
          </a:xfrm>
          <a:prstGeom prst="roundRect">
            <a:avLst>
              <a:gd name="adj" fmla="val 50000"/>
            </a:avLst>
          </a:prstGeom>
          <a:solidFill>
            <a:srgbClr val="0E77B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C3297028-F2CC-1BAE-3A9B-2DB04BD2571B}"/>
              </a:ext>
            </a:extLst>
          </p:cNvPr>
          <p:cNvSpPr txBox="1"/>
          <p:nvPr/>
        </p:nvSpPr>
        <p:spPr>
          <a:xfrm>
            <a:off x="3726847" y="4475703"/>
            <a:ext cx="552366" cy="26411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kumimoji="0" lang="en-US" sz="1100" b="1" i="0" u="none" strike="noStrike" kern="1200" cap="none" spc="0" normalizeH="0" baseline="0" noProof="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115</a:t>
            </a:r>
            <a:endParaRPr kumimoji="0" lang="vi-VN" sz="1100" b="0" i="1"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5873A4E1-600B-9B54-5617-59DFE4994F84}"/>
              </a:ext>
            </a:extLst>
          </p:cNvPr>
          <p:cNvSpPr txBox="1"/>
          <p:nvPr/>
        </p:nvSpPr>
        <p:spPr>
          <a:xfrm>
            <a:off x="3693343" y="4800336"/>
            <a:ext cx="552366" cy="26411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kumimoji="0" lang="en-US" sz="1100" b="1" i="0" u="none" strike="noStrike" kern="1200" cap="none" spc="0" normalizeH="0" baseline="0" noProof="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100</a:t>
            </a:r>
            <a:endParaRPr kumimoji="0" lang="vi-VN" sz="1100" b="0" i="1"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56" name="TextBox 55">
            <a:extLst>
              <a:ext uri="{FF2B5EF4-FFF2-40B4-BE49-F238E27FC236}">
                <a16:creationId xmlns:a16="http://schemas.microsoft.com/office/drawing/2014/main" id="{94CF2A20-418B-9941-C055-11C7629CB3F5}"/>
              </a:ext>
            </a:extLst>
          </p:cNvPr>
          <p:cNvSpPr txBox="1"/>
          <p:nvPr/>
        </p:nvSpPr>
        <p:spPr>
          <a:xfrm>
            <a:off x="5908620" y="4492752"/>
            <a:ext cx="1152619" cy="456535"/>
          </a:xfrm>
          <a:prstGeom prst="rect">
            <a:avLst/>
          </a:prstGeom>
          <a:noFill/>
        </p:spPr>
        <p:txBody>
          <a:bodyPr wrap="square">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200" b="1" i="0" u="none" strike="noStrike" kern="1200" cap="none" spc="0" normalizeH="0" baseline="0" noProof="0" dirty="0">
                <a:ln>
                  <a:noFill/>
                </a:ln>
                <a:solidFill>
                  <a:srgbClr val="005993"/>
                </a:solidFill>
                <a:effectLst/>
                <a:uLnTx/>
                <a:uFillTx/>
                <a:latin typeface="SVN-Gilroy XBold" panose="00000900000000000000" pitchFamily="50" charset="0"/>
                <a:ea typeface="+mn-ea"/>
                <a:cs typeface="Arial" panose="020B0604020202020204" pitchFamily="34" charset="0"/>
              </a:rPr>
              <a:t>13.1%</a:t>
            </a:r>
          </a:p>
          <a:p>
            <a:pPr lvl="0" algn="just">
              <a:spcBef>
                <a:spcPts val="100"/>
              </a:spcBef>
              <a:spcAft>
                <a:spcPts val="100"/>
              </a:spcAft>
              <a:defRPr/>
            </a:pPr>
            <a:r>
              <a:rPr lang="en-US" sz="1000" i="1" dirty="0">
                <a:solidFill>
                  <a:schemeClr val="tx1">
                    <a:lumMod val="75000"/>
                    <a:lumOff val="25000"/>
                  </a:schemeClr>
                </a:solidFill>
                <a:latin typeface="SVN-Gilroy" panose="00000500000000000000" pitchFamily="50" charset="0"/>
                <a:cs typeface="Arial" panose="020B0604020202020204" pitchFamily="34" charset="0"/>
              </a:rPr>
              <a:t>Vs. 2023</a:t>
            </a:r>
            <a:endParaRPr lang="vi-VN" sz="1000" i="1" dirty="0">
              <a:solidFill>
                <a:schemeClr val="tx1">
                  <a:lumMod val="75000"/>
                  <a:lumOff val="25000"/>
                </a:schemeClr>
              </a:solidFill>
              <a:cs typeface="Arial" panose="020B0604020202020204" pitchFamily="34" charset="0"/>
            </a:endParaRPr>
          </a:p>
        </p:txBody>
      </p:sp>
      <p:grpSp>
        <p:nvGrpSpPr>
          <p:cNvPr id="84" name="Payment5" descr="{&quot;Key&quot;:&quot;POWER_USER_SHAPE_ICON&quot;,&quot;Value&quot;:&quot;POWER_USER_SHAPE_ICON_STYLE_1&quot;}">
            <a:extLst>
              <a:ext uri="{FF2B5EF4-FFF2-40B4-BE49-F238E27FC236}">
                <a16:creationId xmlns:a16="http://schemas.microsoft.com/office/drawing/2014/main" id="{95E58E70-D73C-85E3-454A-CC375459E238}"/>
              </a:ext>
            </a:extLst>
          </p:cNvPr>
          <p:cNvGrpSpPr>
            <a:grpSpLocks noChangeAspect="1"/>
          </p:cNvGrpSpPr>
          <p:nvPr/>
        </p:nvGrpSpPr>
        <p:grpSpPr>
          <a:xfrm>
            <a:off x="5574898" y="4594645"/>
            <a:ext cx="251389" cy="252748"/>
            <a:chOff x="8342314" y="3348038"/>
            <a:chExt cx="293687" cy="295275"/>
          </a:xfrm>
          <a:solidFill>
            <a:srgbClr val="005993"/>
          </a:solidFill>
        </p:grpSpPr>
        <p:sp>
          <p:nvSpPr>
            <p:cNvPr id="85" name="Freeform 993">
              <a:extLst>
                <a:ext uri="{FF2B5EF4-FFF2-40B4-BE49-F238E27FC236}">
                  <a16:creationId xmlns:a16="http://schemas.microsoft.com/office/drawing/2014/main" id="{2A5D3EE1-E77D-53D3-1709-0CF0448D151D}"/>
                </a:ext>
              </a:extLst>
            </p:cNvPr>
            <p:cNvSpPr>
              <a:spLocks/>
            </p:cNvSpPr>
            <p:nvPr/>
          </p:nvSpPr>
          <p:spPr bwMode="auto">
            <a:xfrm>
              <a:off x="8509001" y="3355976"/>
              <a:ext cx="76200" cy="63500"/>
            </a:xfrm>
            <a:custGeom>
              <a:avLst/>
              <a:gdLst>
                <a:gd name="T0" fmla="*/ 259 w 369"/>
                <a:gd name="T1" fmla="*/ 36 h 314"/>
                <a:gd name="T2" fmla="*/ 277 w 369"/>
                <a:gd name="T3" fmla="*/ 33 h 314"/>
                <a:gd name="T4" fmla="*/ 309 w 369"/>
                <a:gd name="T5" fmla="*/ 44 h 314"/>
                <a:gd name="T6" fmla="*/ 337 w 369"/>
                <a:gd name="T7" fmla="*/ 73 h 314"/>
                <a:gd name="T8" fmla="*/ 351 w 369"/>
                <a:gd name="T9" fmla="*/ 64 h 314"/>
                <a:gd name="T10" fmla="*/ 335 w 369"/>
                <a:gd name="T11" fmla="*/ 60 h 314"/>
                <a:gd name="T12" fmla="*/ 288 w 369"/>
                <a:gd name="T13" fmla="*/ 281 h 314"/>
                <a:gd name="T14" fmla="*/ 81 w 369"/>
                <a:gd name="T15" fmla="*/ 281 h 314"/>
                <a:gd name="T16" fmla="*/ 34 w 369"/>
                <a:gd name="T17" fmla="*/ 60 h 314"/>
                <a:gd name="T18" fmla="*/ 18 w 369"/>
                <a:gd name="T19" fmla="*/ 64 h 314"/>
                <a:gd name="T20" fmla="*/ 31 w 369"/>
                <a:gd name="T21" fmla="*/ 73 h 314"/>
                <a:gd name="T22" fmla="*/ 60 w 369"/>
                <a:gd name="T23" fmla="*/ 44 h 314"/>
                <a:gd name="T24" fmla="*/ 92 w 369"/>
                <a:gd name="T25" fmla="*/ 33 h 314"/>
                <a:gd name="T26" fmla="*/ 110 w 369"/>
                <a:gd name="T27" fmla="*/ 36 h 314"/>
                <a:gd name="T28" fmla="*/ 121 w 369"/>
                <a:gd name="T29" fmla="*/ 5 h 314"/>
                <a:gd name="T30" fmla="*/ 92 w 369"/>
                <a:gd name="T31" fmla="*/ 0 h 314"/>
                <a:gd name="T32" fmla="*/ 42 w 369"/>
                <a:gd name="T33" fmla="*/ 16 h 314"/>
                <a:gd name="T34" fmla="*/ 4 w 369"/>
                <a:gd name="T35" fmla="*/ 54 h 314"/>
                <a:gd name="T36" fmla="*/ 0 w 369"/>
                <a:gd name="T37" fmla="*/ 60 h 314"/>
                <a:gd name="T38" fmla="*/ 54 w 369"/>
                <a:gd name="T39" fmla="*/ 314 h 314"/>
                <a:gd name="T40" fmla="*/ 314 w 369"/>
                <a:gd name="T41" fmla="*/ 314 h 314"/>
                <a:gd name="T42" fmla="*/ 369 w 369"/>
                <a:gd name="T43" fmla="*/ 60 h 314"/>
                <a:gd name="T44" fmla="*/ 365 w 369"/>
                <a:gd name="T45" fmla="*/ 54 h 314"/>
                <a:gd name="T46" fmla="*/ 327 w 369"/>
                <a:gd name="T47" fmla="*/ 16 h 314"/>
                <a:gd name="T48" fmla="*/ 277 w 369"/>
                <a:gd name="T49" fmla="*/ 0 h 314"/>
                <a:gd name="T50" fmla="*/ 247 w 369"/>
                <a:gd name="T51" fmla="*/ 5 h 314"/>
                <a:gd name="T52" fmla="*/ 259 w 369"/>
                <a:gd name="T53" fmla="*/ 36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9" h="314">
                  <a:moveTo>
                    <a:pt x="259" y="36"/>
                  </a:moveTo>
                  <a:cubicBezTo>
                    <a:pt x="265" y="34"/>
                    <a:pt x="271" y="33"/>
                    <a:pt x="277" y="33"/>
                  </a:cubicBezTo>
                  <a:cubicBezTo>
                    <a:pt x="288" y="33"/>
                    <a:pt x="298" y="37"/>
                    <a:pt x="309" y="44"/>
                  </a:cubicBezTo>
                  <a:cubicBezTo>
                    <a:pt x="319" y="51"/>
                    <a:pt x="329" y="61"/>
                    <a:pt x="337" y="73"/>
                  </a:cubicBezTo>
                  <a:lnTo>
                    <a:pt x="351" y="64"/>
                  </a:lnTo>
                  <a:lnTo>
                    <a:pt x="335" y="60"/>
                  </a:lnTo>
                  <a:lnTo>
                    <a:pt x="288" y="281"/>
                  </a:lnTo>
                  <a:lnTo>
                    <a:pt x="81" y="281"/>
                  </a:lnTo>
                  <a:lnTo>
                    <a:pt x="34" y="60"/>
                  </a:lnTo>
                  <a:lnTo>
                    <a:pt x="18" y="64"/>
                  </a:lnTo>
                  <a:lnTo>
                    <a:pt x="31" y="73"/>
                  </a:lnTo>
                  <a:cubicBezTo>
                    <a:pt x="40" y="61"/>
                    <a:pt x="50" y="51"/>
                    <a:pt x="60" y="44"/>
                  </a:cubicBezTo>
                  <a:cubicBezTo>
                    <a:pt x="71" y="37"/>
                    <a:pt x="81" y="33"/>
                    <a:pt x="92" y="33"/>
                  </a:cubicBezTo>
                  <a:cubicBezTo>
                    <a:pt x="98" y="33"/>
                    <a:pt x="103" y="34"/>
                    <a:pt x="110" y="36"/>
                  </a:cubicBezTo>
                  <a:lnTo>
                    <a:pt x="121" y="5"/>
                  </a:lnTo>
                  <a:cubicBezTo>
                    <a:pt x="111" y="1"/>
                    <a:pt x="101" y="0"/>
                    <a:pt x="92" y="0"/>
                  </a:cubicBezTo>
                  <a:cubicBezTo>
                    <a:pt x="73" y="0"/>
                    <a:pt x="56" y="6"/>
                    <a:pt x="42" y="16"/>
                  </a:cubicBezTo>
                  <a:cubicBezTo>
                    <a:pt x="27" y="26"/>
                    <a:pt x="14" y="39"/>
                    <a:pt x="4" y="54"/>
                  </a:cubicBezTo>
                  <a:lnTo>
                    <a:pt x="0" y="60"/>
                  </a:lnTo>
                  <a:lnTo>
                    <a:pt x="54" y="314"/>
                  </a:lnTo>
                  <a:lnTo>
                    <a:pt x="314" y="314"/>
                  </a:lnTo>
                  <a:lnTo>
                    <a:pt x="369" y="60"/>
                  </a:lnTo>
                  <a:lnTo>
                    <a:pt x="365" y="54"/>
                  </a:lnTo>
                  <a:cubicBezTo>
                    <a:pt x="355" y="39"/>
                    <a:pt x="342" y="26"/>
                    <a:pt x="327" y="16"/>
                  </a:cubicBezTo>
                  <a:cubicBezTo>
                    <a:pt x="312" y="6"/>
                    <a:pt x="295" y="0"/>
                    <a:pt x="277" y="0"/>
                  </a:cubicBezTo>
                  <a:cubicBezTo>
                    <a:pt x="267" y="0"/>
                    <a:pt x="257" y="1"/>
                    <a:pt x="247" y="5"/>
                  </a:cubicBezTo>
                  <a:lnTo>
                    <a:pt x="259" y="36"/>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6" name="Freeform 994">
              <a:extLst>
                <a:ext uri="{FF2B5EF4-FFF2-40B4-BE49-F238E27FC236}">
                  <a16:creationId xmlns:a16="http://schemas.microsoft.com/office/drawing/2014/main" id="{211DC1A4-55A0-B33A-07E6-11D3CB969B69}"/>
                </a:ext>
              </a:extLst>
            </p:cNvPr>
            <p:cNvSpPr>
              <a:spLocks/>
            </p:cNvSpPr>
            <p:nvPr/>
          </p:nvSpPr>
          <p:spPr bwMode="auto">
            <a:xfrm>
              <a:off x="8529639" y="3348038"/>
              <a:ext cx="34925" cy="71438"/>
            </a:xfrm>
            <a:custGeom>
              <a:avLst/>
              <a:gdLst>
                <a:gd name="T0" fmla="*/ 18 w 172"/>
                <a:gd name="T1" fmla="*/ 54 h 347"/>
                <a:gd name="T2" fmla="*/ 1 w 172"/>
                <a:gd name="T3" fmla="*/ 55 h 347"/>
                <a:gd name="T4" fmla="*/ 23 w 172"/>
                <a:gd name="T5" fmla="*/ 347 h 347"/>
                <a:gd name="T6" fmla="*/ 150 w 172"/>
                <a:gd name="T7" fmla="*/ 347 h 347"/>
                <a:gd name="T8" fmla="*/ 172 w 172"/>
                <a:gd name="T9" fmla="*/ 48 h 347"/>
                <a:gd name="T10" fmla="*/ 168 w 172"/>
                <a:gd name="T11" fmla="*/ 42 h 347"/>
                <a:gd name="T12" fmla="*/ 129 w 172"/>
                <a:gd name="T13" fmla="*/ 11 h 347"/>
                <a:gd name="T14" fmla="*/ 86 w 172"/>
                <a:gd name="T15" fmla="*/ 0 h 347"/>
                <a:gd name="T16" fmla="*/ 43 w 172"/>
                <a:gd name="T17" fmla="*/ 12 h 347"/>
                <a:gd name="T18" fmla="*/ 5 w 172"/>
                <a:gd name="T19" fmla="*/ 43 h 347"/>
                <a:gd name="T20" fmla="*/ 0 w 172"/>
                <a:gd name="T21" fmla="*/ 48 h 347"/>
                <a:gd name="T22" fmla="*/ 1 w 172"/>
                <a:gd name="T23" fmla="*/ 55 h 347"/>
                <a:gd name="T24" fmla="*/ 18 w 172"/>
                <a:gd name="T25" fmla="*/ 54 h 347"/>
                <a:gd name="T26" fmla="*/ 30 w 172"/>
                <a:gd name="T27" fmla="*/ 65 h 347"/>
                <a:gd name="T28" fmla="*/ 59 w 172"/>
                <a:gd name="T29" fmla="*/ 41 h 347"/>
                <a:gd name="T30" fmla="*/ 86 w 172"/>
                <a:gd name="T31" fmla="*/ 33 h 347"/>
                <a:gd name="T32" fmla="*/ 113 w 172"/>
                <a:gd name="T33" fmla="*/ 41 h 347"/>
                <a:gd name="T34" fmla="*/ 143 w 172"/>
                <a:gd name="T35" fmla="*/ 65 h 347"/>
                <a:gd name="T36" fmla="*/ 155 w 172"/>
                <a:gd name="T37" fmla="*/ 54 h 347"/>
                <a:gd name="T38" fmla="*/ 139 w 172"/>
                <a:gd name="T39" fmla="*/ 52 h 347"/>
                <a:gd name="T40" fmla="*/ 119 w 172"/>
                <a:gd name="T41" fmla="*/ 314 h 347"/>
                <a:gd name="T42" fmla="*/ 54 w 172"/>
                <a:gd name="T43" fmla="*/ 314 h 347"/>
                <a:gd name="T44" fmla="*/ 34 w 172"/>
                <a:gd name="T45" fmla="*/ 52 h 347"/>
                <a:gd name="T46" fmla="*/ 18 w 172"/>
                <a:gd name="T47" fmla="*/ 54 h 347"/>
                <a:gd name="T48" fmla="*/ 30 w 172"/>
                <a:gd name="T49" fmla="*/ 65 h 347"/>
                <a:gd name="T50" fmla="*/ 18 w 172"/>
                <a:gd name="T51" fmla="*/ 5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2" h="347">
                  <a:moveTo>
                    <a:pt x="18" y="54"/>
                  </a:moveTo>
                  <a:lnTo>
                    <a:pt x="1" y="55"/>
                  </a:lnTo>
                  <a:lnTo>
                    <a:pt x="23" y="347"/>
                  </a:lnTo>
                  <a:lnTo>
                    <a:pt x="150" y="347"/>
                  </a:lnTo>
                  <a:lnTo>
                    <a:pt x="172" y="48"/>
                  </a:lnTo>
                  <a:lnTo>
                    <a:pt x="168" y="42"/>
                  </a:lnTo>
                  <a:cubicBezTo>
                    <a:pt x="155" y="29"/>
                    <a:pt x="142" y="18"/>
                    <a:pt x="129" y="11"/>
                  </a:cubicBezTo>
                  <a:cubicBezTo>
                    <a:pt x="115" y="4"/>
                    <a:pt x="101" y="0"/>
                    <a:pt x="86" y="0"/>
                  </a:cubicBezTo>
                  <a:cubicBezTo>
                    <a:pt x="71" y="0"/>
                    <a:pt x="57" y="4"/>
                    <a:pt x="43" y="12"/>
                  </a:cubicBezTo>
                  <a:cubicBezTo>
                    <a:pt x="29" y="19"/>
                    <a:pt x="17" y="29"/>
                    <a:pt x="5" y="43"/>
                  </a:cubicBezTo>
                  <a:lnTo>
                    <a:pt x="0" y="48"/>
                  </a:lnTo>
                  <a:lnTo>
                    <a:pt x="1" y="55"/>
                  </a:lnTo>
                  <a:lnTo>
                    <a:pt x="18" y="54"/>
                  </a:lnTo>
                  <a:lnTo>
                    <a:pt x="30" y="65"/>
                  </a:lnTo>
                  <a:cubicBezTo>
                    <a:pt x="40" y="54"/>
                    <a:pt x="49" y="46"/>
                    <a:pt x="59" y="41"/>
                  </a:cubicBezTo>
                  <a:cubicBezTo>
                    <a:pt x="68" y="36"/>
                    <a:pt x="77" y="33"/>
                    <a:pt x="86" y="33"/>
                  </a:cubicBezTo>
                  <a:cubicBezTo>
                    <a:pt x="95" y="33"/>
                    <a:pt x="104" y="36"/>
                    <a:pt x="113" y="41"/>
                  </a:cubicBezTo>
                  <a:cubicBezTo>
                    <a:pt x="123" y="46"/>
                    <a:pt x="133" y="53"/>
                    <a:pt x="143" y="65"/>
                  </a:cubicBezTo>
                  <a:lnTo>
                    <a:pt x="155" y="54"/>
                  </a:lnTo>
                  <a:lnTo>
                    <a:pt x="139" y="52"/>
                  </a:lnTo>
                  <a:lnTo>
                    <a:pt x="119" y="314"/>
                  </a:lnTo>
                  <a:lnTo>
                    <a:pt x="54" y="314"/>
                  </a:lnTo>
                  <a:lnTo>
                    <a:pt x="34" y="52"/>
                  </a:lnTo>
                  <a:lnTo>
                    <a:pt x="18" y="54"/>
                  </a:lnTo>
                  <a:lnTo>
                    <a:pt x="30" y="65"/>
                  </a:lnTo>
                  <a:lnTo>
                    <a:pt x="18" y="54"/>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7" name="Freeform 995">
              <a:extLst>
                <a:ext uri="{FF2B5EF4-FFF2-40B4-BE49-F238E27FC236}">
                  <a16:creationId xmlns:a16="http://schemas.microsoft.com/office/drawing/2014/main" id="{54CD6850-40EB-638C-29AB-7B74EA06300A}"/>
                </a:ext>
              </a:extLst>
            </p:cNvPr>
            <p:cNvSpPr>
              <a:spLocks/>
            </p:cNvSpPr>
            <p:nvPr/>
          </p:nvSpPr>
          <p:spPr bwMode="auto">
            <a:xfrm>
              <a:off x="8520114" y="3522663"/>
              <a:ext cx="53975" cy="88900"/>
            </a:xfrm>
            <a:custGeom>
              <a:avLst/>
              <a:gdLst>
                <a:gd name="T0" fmla="*/ 0 w 265"/>
                <a:gd name="T1" fmla="*/ 316 h 433"/>
                <a:gd name="T2" fmla="*/ 40 w 265"/>
                <a:gd name="T3" fmla="*/ 399 h 433"/>
                <a:gd name="T4" fmla="*/ 132 w 265"/>
                <a:gd name="T5" fmla="*/ 433 h 433"/>
                <a:gd name="T6" fmla="*/ 225 w 265"/>
                <a:gd name="T7" fmla="*/ 399 h 433"/>
                <a:gd name="T8" fmla="*/ 265 w 265"/>
                <a:gd name="T9" fmla="*/ 316 h 433"/>
                <a:gd name="T10" fmla="*/ 225 w 265"/>
                <a:gd name="T11" fmla="*/ 233 h 433"/>
                <a:gd name="T12" fmla="*/ 132 w 265"/>
                <a:gd name="T13" fmla="*/ 200 h 433"/>
                <a:gd name="T14" fmla="*/ 62 w 265"/>
                <a:gd name="T15" fmla="*/ 174 h 433"/>
                <a:gd name="T16" fmla="*/ 34 w 265"/>
                <a:gd name="T17" fmla="*/ 116 h 433"/>
                <a:gd name="T18" fmla="*/ 62 w 265"/>
                <a:gd name="T19" fmla="*/ 58 h 433"/>
                <a:gd name="T20" fmla="*/ 132 w 265"/>
                <a:gd name="T21" fmla="*/ 33 h 433"/>
                <a:gd name="T22" fmla="*/ 203 w 265"/>
                <a:gd name="T23" fmla="*/ 58 h 433"/>
                <a:gd name="T24" fmla="*/ 231 w 265"/>
                <a:gd name="T25" fmla="*/ 116 h 433"/>
                <a:gd name="T26" fmla="*/ 265 w 265"/>
                <a:gd name="T27" fmla="*/ 116 h 433"/>
                <a:gd name="T28" fmla="*/ 225 w 265"/>
                <a:gd name="T29" fmla="*/ 33 h 433"/>
                <a:gd name="T30" fmla="*/ 132 w 265"/>
                <a:gd name="T31" fmla="*/ 0 h 433"/>
                <a:gd name="T32" fmla="*/ 40 w 265"/>
                <a:gd name="T33" fmla="*/ 33 h 433"/>
                <a:gd name="T34" fmla="*/ 0 w 265"/>
                <a:gd name="T35" fmla="*/ 116 h 433"/>
                <a:gd name="T36" fmla="*/ 40 w 265"/>
                <a:gd name="T37" fmla="*/ 200 h 433"/>
                <a:gd name="T38" fmla="*/ 132 w 265"/>
                <a:gd name="T39" fmla="*/ 233 h 433"/>
                <a:gd name="T40" fmla="*/ 203 w 265"/>
                <a:gd name="T41" fmla="*/ 258 h 433"/>
                <a:gd name="T42" fmla="*/ 231 w 265"/>
                <a:gd name="T43" fmla="*/ 316 h 433"/>
                <a:gd name="T44" fmla="*/ 203 w 265"/>
                <a:gd name="T45" fmla="*/ 374 h 433"/>
                <a:gd name="T46" fmla="*/ 132 w 265"/>
                <a:gd name="T47" fmla="*/ 399 h 433"/>
                <a:gd name="T48" fmla="*/ 62 w 265"/>
                <a:gd name="T49" fmla="*/ 374 h 433"/>
                <a:gd name="T50" fmla="*/ 34 w 265"/>
                <a:gd name="T51" fmla="*/ 316 h 433"/>
                <a:gd name="T52" fmla="*/ 0 w 265"/>
                <a:gd name="T53" fmla="*/ 316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5" h="433">
                  <a:moveTo>
                    <a:pt x="0" y="316"/>
                  </a:moveTo>
                  <a:cubicBezTo>
                    <a:pt x="0" y="349"/>
                    <a:pt x="16" y="379"/>
                    <a:pt x="40" y="399"/>
                  </a:cubicBezTo>
                  <a:cubicBezTo>
                    <a:pt x="64" y="420"/>
                    <a:pt x="96" y="433"/>
                    <a:pt x="132" y="433"/>
                  </a:cubicBezTo>
                  <a:cubicBezTo>
                    <a:pt x="168" y="433"/>
                    <a:pt x="201" y="420"/>
                    <a:pt x="225" y="399"/>
                  </a:cubicBezTo>
                  <a:cubicBezTo>
                    <a:pt x="249" y="379"/>
                    <a:pt x="265" y="349"/>
                    <a:pt x="265" y="316"/>
                  </a:cubicBezTo>
                  <a:cubicBezTo>
                    <a:pt x="265" y="283"/>
                    <a:pt x="249" y="254"/>
                    <a:pt x="225" y="233"/>
                  </a:cubicBezTo>
                  <a:cubicBezTo>
                    <a:pt x="201" y="212"/>
                    <a:pt x="168" y="200"/>
                    <a:pt x="132" y="200"/>
                  </a:cubicBezTo>
                  <a:cubicBezTo>
                    <a:pt x="104" y="200"/>
                    <a:pt x="79" y="190"/>
                    <a:pt x="62" y="174"/>
                  </a:cubicBezTo>
                  <a:cubicBezTo>
                    <a:pt x="44" y="159"/>
                    <a:pt x="34" y="139"/>
                    <a:pt x="34" y="116"/>
                  </a:cubicBezTo>
                  <a:cubicBezTo>
                    <a:pt x="34" y="94"/>
                    <a:pt x="44" y="74"/>
                    <a:pt x="62" y="58"/>
                  </a:cubicBezTo>
                  <a:cubicBezTo>
                    <a:pt x="79" y="43"/>
                    <a:pt x="104" y="33"/>
                    <a:pt x="132" y="33"/>
                  </a:cubicBezTo>
                  <a:cubicBezTo>
                    <a:pt x="160" y="33"/>
                    <a:pt x="185" y="43"/>
                    <a:pt x="203" y="58"/>
                  </a:cubicBezTo>
                  <a:cubicBezTo>
                    <a:pt x="221" y="74"/>
                    <a:pt x="231" y="94"/>
                    <a:pt x="231" y="116"/>
                  </a:cubicBezTo>
                  <a:lnTo>
                    <a:pt x="265" y="116"/>
                  </a:lnTo>
                  <a:cubicBezTo>
                    <a:pt x="265" y="83"/>
                    <a:pt x="249" y="54"/>
                    <a:pt x="225" y="33"/>
                  </a:cubicBezTo>
                  <a:cubicBezTo>
                    <a:pt x="201" y="12"/>
                    <a:pt x="168" y="0"/>
                    <a:pt x="132" y="0"/>
                  </a:cubicBezTo>
                  <a:cubicBezTo>
                    <a:pt x="96" y="0"/>
                    <a:pt x="64" y="12"/>
                    <a:pt x="40" y="33"/>
                  </a:cubicBezTo>
                  <a:cubicBezTo>
                    <a:pt x="16" y="54"/>
                    <a:pt x="0" y="83"/>
                    <a:pt x="0" y="116"/>
                  </a:cubicBezTo>
                  <a:cubicBezTo>
                    <a:pt x="0" y="149"/>
                    <a:pt x="16" y="179"/>
                    <a:pt x="40" y="200"/>
                  </a:cubicBezTo>
                  <a:cubicBezTo>
                    <a:pt x="64" y="220"/>
                    <a:pt x="96" y="233"/>
                    <a:pt x="132" y="233"/>
                  </a:cubicBezTo>
                  <a:cubicBezTo>
                    <a:pt x="160" y="233"/>
                    <a:pt x="185" y="243"/>
                    <a:pt x="203" y="258"/>
                  </a:cubicBezTo>
                  <a:cubicBezTo>
                    <a:pt x="221" y="273"/>
                    <a:pt x="231" y="294"/>
                    <a:pt x="231" y="316"/>
                  </a:cubicBezTo>
                  <a:cubicBezTo>
                    <a:pt x="231" y="338"/>
                    <a:pt x="221" y="359"/>
                    <a:pt x="203" y="374"/>
                  </a:cubicBezTo>
                  <a:cubicBezTo>
                    <a:pt x="185" y="390"/>
                    <a:pt x="160" y="399"/>
                    <a:pt x="132" y="399"/>
                  </a:cubicBezTo>
                  <a:cubicBezTo>
                    <a:pt x="104" y="399"/>
                    <a:pt x="79" y="390"/>
                    <a:pt x="62" y="374"/>
                  </a:cubicBezTo>
                  <a:cubicBezTo>
                    <a:pt x="44" y="359"/>
                    <a:pt x="34" y="338"/>
                    <a:pt x="34" y="316"/>
                  </a:cubicBezTo>
                  <a:lnTo>
                    <a:pt x="0" y="316"/>
                  </a:lnTo>
                  <a:close/>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8" name="Freeform 996">
              <a:extLst>
                <a:ext uri="{FF2B5EF4-FFF2-40B4-BE49-F238E27FC236}">
                  <a16:creationId xmlns:a16="http://schemas.microsoft.com/office/drawing/2014/main" id="{DD431B14-A398-AE18-8C7C-AAA60D527AEB}"/>
                </a:ext>
              </a:extLst>
            </p:cNvPr>
            <p:cNvSpPr>
              <a:spLocks/>
            </p:cNvSpPr>
            <p:nvPr/>
          </p:nvSpPr>
          <p:spPr bwMode="auto">
            <a:xfrm>
              <a:off x="8543926" y="3516313"/>
              <a:ext cx="6350" cy="9525"/>
            </a:xfrm>
            <a:custGeom>
              <a:avLst/>
              <a:gdLst>
                <a:gd name="T0" fmla="*/ 0 w 33"/>
                <a:gd name="T1" fmla="*/ 0 h 45"/>
                <a:gd name="T2" fmla="*/ 0 w 33"/>
                <a:gd name="T3" fmla="*/ 45 h 45"/>
                <a:gd name="T4" fmla="*/ 33 w 33"/>
                <a:gd name="T5" fmla="*/ 45 h 45"/>
                <a:gd name="T6" fmla="*/ 33 w 33"/>
                <a:gd name="T7" fmla="*/ 0 h 45"/>
              </a:gdLst>
              <a:ahLst/>
              <a:cxnLst>
                <a:cxn ang="0">
                  <a:pos x="T0" y="T1"/>
                </a:cxn>
                <a:cxn ang="0">
                  <a:pos x="T2" y="T3"/>
                </a:cxn>
                <a:cxn ang="0">
                  <a:pos x="T4" y="T5"/>
                </a:cxn>
                <a:cxn ang="0">
                  <a:pos x="T6" y="T7"/>
                </a:cxn>
              </a:cxnLst>
              <a:rect l="0" t="0" r="r" b="b"/>
              <a:pathLst>
                <a:path w="33" h="45">
                  <a:moveTo>
                    <a:pt x="0" y="0"/>
                  </a:moveTo>
                  <a:lnTo>
                    <a:pt x="0" y="45"/>
                  </a:lnTo>
                  <a:lnTo>
                    <a:pt x="33" y="45"/>
                  </a:lnTo>
                  <a:lnTo>
                    <a:pt x="33" y="0"/>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9" name="Freeform 997">
              <a:extLst>
                <a:ext uri="{FF2B5EF4-FFF2-40B4-BE49-F238E27FC236}">
                  <a16:creationId xmlns:a16="http://schemas.microsoft.com/office/drawing/2014/main" id="{A75C7D0C-0EED-8ED0-5395-2E076F03A886}"/>
                </a:ext>
              </a:extLst>
            </p:cNvPr>
            <p:cNvSpPr>
              <a:spLocks/>
            </p:cNvSpPr>
            <p:nvPr/>
          </p:nvSpPr>
          <p:spPr bwMode="auto">
            <a:xfrm>
              <a:off x="8543926" y="3608388"/>
              <a:ext cx="6350" cy="9525"/>
            </a:xfrm>
            <a:custGeom>
              <a:avLst/>
              <a:gdLst>
                <a:gd name="T0" fmla="*/ 0 w 33"/>
                <a:gd name="T1" fmla="*/ 0 h 45"/>
                <a:gd name="T2" fmla="*/ 0 w 33"/>
                <a:gd name="T3" fmla="*/ 45 h 45"/>
                <a:gd name="T4" fmla="*/ 33 w 33"/>
                <a:gd name="T5" fmla="*/ 45 h 45"/>
                <a:gd name="T6" fmla="*/ 33 w 33"/>
                <a:gd name="T7" fmla="*/ 0 h 45"/>
              </a:gdLst>
              <a:ahLst/>
              <a:cxnLst>
                <a:cxn ang="0">
                  <a:pos x="T0" y="T1"/>
                </a:cxn>
                <a:cxn ang="0">
                  <a:pos x="T2" y="T3"/>
                </a:cxn>
                <a:cxn ang="0">
                  <a:pos x="T4" y="T5"/>
                </a:cxn>
                <a:cxn ang="0">
                  <a:pos x="T6" y="T7"/>
                </a:cxn>
              </a:cxnLst>
              <a:rect l="0" t="0" r="r" b="b"/>
              <a:pathLst>
                <a:path w="33" h="45">
                  <a:moveTo>
                    <a:pt x="0" y="0"/>
                  </a:moveTo>
                  <a:lnTo>
                    <a:pt x="0" y="45"/>
                  </a:lnTo>
                  <a:lnTo>
                    <a:pt x="33" y="45"/>
                  </a:lnTo>
                  <a:lnTo>
                    <a:pt x="33" y="0"/>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0" name="Freeform 998">
              <a:extLst>
                <a:ext uri="{FF2B5EF4-FFF2-40B4-BE49-F238E27FC236}">
                  <a16:creationId xmlns:a16="http://schemas.microsoft.com/office/drawing/2014/main" id="{F39DB500-501C-CE66-892D-A7D3ED3B76D2}"/>
                </a:ext>
              </a:extLst>
            </p:cNvPr>
            <p:cNvSpPr>
              <a:spLocks/>
            </p:cNvSpPr>
            <p:nvPr/>
          </p:nvSpPr>
          <p:spPr bwMode="auto">
            <a:xfrm>
              <a:off x="8458201" y="3490913"/>
              <a:ext cx="177800" cy="152400"/>
            </a:xfrm>
            <a:custGeom>
              <a:avLst/>
              <a:gdLst>
                <a:gd name="T0" fmla="*/ 206 w 866"/>
                <a:gd name="T1" fmla="*/ 38 h 743"/>
                <a:gd name="T2" fmla="*/ 2 w 866"/>
                <a:gd name="T3" fmla="*/ 415 h 743"/>
                <a:gd name="T4" fmla="*/ 0 w 866"/>
                <a:gd name="T5" fmla="*/ 448 h 743"/>
                <a:gd name="T6" fmla="*/ 83 w 866"/>
                <a:gd name="T7" fmla="*/ 656 h 743"/>
                <a:gd name="T8" fmla="*/ 283 w 866"/>
                <a:gd name="T9" fmla="*/ 743 h 743"/>
                <a:gd name="T10" fmla="*/ 591 w 866"/>
                <a:gd name="T11" fmla="*/ 743 h 743"/>
                <a:gd name="T12" fmla="*/ 816 w 866"/>
                <a:gd name="T13" fmla="*/ 623 h 743"/>
                <a:gd name="T14" fmla="*/ 866 w 866"/>
                <a:gd name="T15" fmla="*/ 450 h 743"/>
                <a:gd name="T16" fmla="*/ 591 w 866"/>
                <a:gd name="T17" fmla="*/ 0 h 743"/>
                <a:gd name="T18" fmla="*/ 572 w 866"/>
                <a:gd name="T19" fmla="*/ 28 h 743"/>
                <a:gd name="T20" fmla="*/ 833 w 866"/>
                <a:gd name="T21" fmla="*/ 450 h 743"/>
                <a:gd name="T22" fmla="*/ 788 w 866"/>
                <a:gd name="T23" fmla="*/ 605 h 743"/>
                <a:gd name="T24" fmla="*/ 591 w 866"/>
                <a:gd name="T25" fmla="*/ 710 h 743"/>
                <a:gd name="T26" fmla="*/ 283 w 866"/>
                <a:gd name="T27" fmla="*/ 710 h 743"/>
                <a:gd name="T28" fmla="*/ 107 w 866"/>
                <a:gd name="T29" fmla="*/ 633 h 743"/>
                <a:gd name="T30" fmla="*/ 33 w 866"/>
                <a:gd name="T31" fmla="*/ 448 h 743"/>
                <a:gd name="T32" fmla="*/ 35 w 866"/>
                <a:gd name="T33" fmla="*/ 418 h 743"/>
                <a:gd name="T34" fmla="*/ 228 w 866"/>
                <a:gd name="T35" fmla="*/ 63 h 743"/>
                <a:gd name="T36" fmla="*/ 206 w 866"/>
                <a:gd name="T37" fmla="*/ 38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6" h="743">
                  <a:moveTo>
                    <a:pt x="206" y="38"/>
                  </a:moveTo>
                  <a:cubicBezTo>
                    <a:pt x="88" y="145"/>
                    <a:pt x="16" y="289"/>
                    <a:pt x="2" y="415"/>
                  </a:cubicBezTo>
                  <a:cubicBezTo>
                    <a:pt x="1" y="426"/>
                    <a:pt x="0" y="437"/>
                    <a:pt x="0" y="448"/>
                  </a:cubicBezTo>
                  <a:cubicBezTo>
                    <a:pt x="0" y="528"/>
                    <a:pt x="32" y="602"/>
                    <a:pt x="83" y="656"/>
                  </a:cubicBezTo>
                  <a:cubicBezTo>
                    <a:pt x="134" y="709"/>
                    <a:pt x="204" y="743"/>
                    <a:pt x="283" y="743"/>
                  </a:cubicBezTo>
                  <a:lnTo>
                    <a:pt x="591" y="743"/>
                  </a:lnTo>
                  <a:cubicBezTo>
                    <a:pt x="679" y="743"/>
                    <a:pt x="764" y="700"/>
                    <a:pt x="816" y="623"/>
                  </a:cubicBezTo>
                  <a:cubicBezTo>
                    <a:pt x="850" y="573"/>
                    <a:pt x="866" y="513"/>
                    <a:pt x="866" y="450"/>
                  </a:cubicBezTo>
                  <a:cubicBezTo>
                    <a:pt x="866" y="295"/>
                    <a:pt x="767" y="121"/>
                    <a:pt x="591" y="0"/>
                  </a:cubicBezTo>
                  <a:lnTo>
                    <a:pt x="572" y="28"/>
                  </a:lnTo>
                  <a:cubicBezTo>
                    <a:pt x="741" y="143"/>
                    <a:pt x="833" y="309"/>
                    <a:pt x="833" y="450"/>
                  </a:cubicBezTo>
                  <a:cubicBezTo>
                    <a:pt x="833" y="507"/>
                    <a:pt x="818" y="560"/>
                    <a:pt x="788" y="605"/>
                  </a:cubicBezTo>
                  <a:cubicBezTo>
                    <a:pt x="743" y="672"/>
                    <a:pt x="668" y="710"/>
                    <a:pt x="591" y="710"/>
                  </a:cubicBezTo>
                  <a:lnTo>
                    <a:pt x="283" y="710"/>
                  </a:lnTo>
                  <a:cubicBezTo>
                    <a:pt x="214" y="710"/>
                    <a:pt x="152" y="680"/>
                    <a:pt x="107" y="633"/>
                  </a:cubicBezTo>
                  <a:cubicBezTo>
                    <a:pt x="62" y="585"/>
                    <a:pt x="33" y="520"/>
                    <a:pt x="33" y="448"/>
                  </a:cubicBezTo>
                  <a:cubicBezTo>
                    <a:pt x="33" y="438"/>
                    <a:pt x="34" y="428"/>
                    <a:pt x="35" y="418"/>
                  </a:cubicBezTo>
                  <a:cubicBezTo>
                    <a:pt x="47" y="303"/>
                    <a:pt x="116" y="163"/>
                    <a:pt x="228" y="63"/>
                  </a:cubicBezTo>
                  <a:lnTo>
                    <a:pt x="206" y="38"/>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1" name="Freeform 999">
              <a:extLst>
                <a:ext uri="{FF2B5EF4-FFF2-40B4-BE49-F238E27FC236}">
                  <a16:creationId xmlns:a16="http://schemas.microsoft.com/office/drawing/2014/main" id="{C78CCCFA-9C07-35A8-D21F-B333B004688D}"/>
                </a:ext>
              </a:extLst>
            </p:cNvPr>
            <p:cNvSpPr>
              <a:spLocks/>
            </p:cNvSpPr>
            <p:nvPr/>
          </p:nvSpPr>
          <p:spPr bwMode="auto">
            <a:xfrm>
              <a:off x="8342314" y="3413126"/>
              <a:ext cx="128588" cy="88900"/>
            </a:xfrm>
            <a:custGeom>
              <a:avLst/>
              <a:gdLst>
                <a:gd name="T0" fmla="*/ 0 w 81"/>
                <a:gd name="T1" fmla="*/ 4 h 56"/>
                <a:gd name="T2" fmla="*/ 76 w 81"/>
                <a:gd name="T3" fmla="*/ 4 h 56"/>
                <a:gd name="T4" fmla="*/ 76 w 81"/>
                <a:gd name="T5" fmla="*/ 52 h 56"/>
                <a:gd name="T6" fmla="*/ 0 w 81"/>
                <a:gd name="T7" fmla="*/ 52 h 56"/>
                <a:gd name="T8" fmla="*/ 0 w 81"/>
                <a:gd name="T9" fmla="*/ 56 h 56"/>
                <a:gd name="T10" fmla="*/ 81 w 81"/>
                <a:gd name="T11" fmla="*/ 56 h 56"/>
                <a:gd name="T12" fmla="*/ 81 w 81"/>
                <a:gd name="T13" fmla="*/ 0 h 56"/>
                <a:gd name="T14" fmla="*/ 0 w 81"/>
                <a:gd name="T15" fmla="*/ 0 h 56"/>
                <a:gd name="T16" fmla="*/ 0 w 81"/>
                <a:gd name="T17"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56">
                  <a:moveTo>
                    <a:pt x="0" y="4"/>
                  </a:moveTo>
                  <a:lnTo>
                    <a:pt x="76" y="4"/>
                  </a:lnTo>
                  <a:lnTo>
                    <a:pt x="76" y="52"/>
                  </a:lnTo>
                  <a:lnTo>
                    <a:pt x="0" y="52"/>
                  </a:lnTo>
                  <a:lnTo>
                    <a:pt x="0" y="56"/>
                  </a:lnTo>
                  <a:lnTo>
                    <a:pt x="81" y="56"/>
                  </a:lnTo>
                  <a:lnTo>
                    <a:pt x="81" y="0"/>
                  </a:lnTo>
                  <a:lnTo>
                    <a:pt x="0" y="0"/>
                  </a:lnTo>
                  <a:lnTo>
                    <a:pt x="0" y="4"/>
                  </a:lnTo>
                  <a:close/>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2" name="Freeform 1000">
              <a:extLst>
                <a:ext uri="{FF2B5EF4-FFF2-40B4-BE49-F238E27FC236}">
                  <a16:creationId xmlns:a16="http://schemas.microsoft.com/office/drawing/2014/main" id="{D2D5A111-1290-84C7-2695-B0381F92A95F}"/>
                </a:ext>
              </a:extLst>
            </p:cNvPr>
            <p:cNvSpPr>
              <a:spLocks/>
            </p:cNvSpPr>
            <p:nvPr/>
          </p:nvSpPr>
          <p:spPr bwMode="auto">
            <a:xfrm>
              <a:off x="8432801" y="3473451"/>
              <a:ext cx="7938" cy="9525"/>
            </a:xfrm>
            <a:custGeom>
              <a:avLst/>
              <a:gdLst>
                <a:gd name="T0" fmla="*/ 0 w 33"/>
                <a:gd name="T1" fmla="*/ 0 h 44"/>
                <a:gd name="T2" fmla="*/ 0 w 33"/>
                <a:gd name="T3" fmla="*/ 44 h 44"/>
                <a:gd name="T4" fmla="*/ 33 w 33"/>
                <a:gd name="T5" fmla="*/ 44 h 44"/>
                <a:gd name="T6" fmla="*/ 33 w 33"/>
                <a:gd name="T7" fmla="*/ 0 h 44"/>
              </a:gdLst>
              <a:ahLst/>
              <a:cxnLst>
                <a:cxn ang="0">
                  <a:pos x="T0" y="T1"/>
                </a:cxn>
                <a:cxn ang="0">
                  <a:pos x="T2" y="T3"/>
                </a:cxn>
                <a:cxn ang="0">
                  <a:pos x="T4" y="T5"/>
                </a:cxn>
                <a:cxn ang="0">
                  <a:pos x="T6" y="T7"/>
                </a:cxn>
              </a:cxnLst>
              <a:rect l="0" t="0" r="r" b="b"/>
              <a:pathLst>
                <a:path w="33" h="44">
                  <a:moveTo>
                    <a:pt x="0" y="0"/>
                  </a:moveTo>
                  <a:lnTo>
                    <a:pt x="0" y="44"/>
                  </a:lnTo>
                  <a:lnTo>
                    <a:pt x="33" y="44"/>
                  </a:lnTo>
                  <a:lnTo>
                    <a:pt x="33" y="0"/>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3" name="Freeform 1001">
              <a:extLst>
                <a:ext uri="{FF2B5EF4-FFF2-40B4-BE49-F238E27FC236}">
                  <a16:creationId xmlns:a16="http://schemas.microsoft.com/office/drawing/2014/main" id="{DEB28912-08A3-7624-D94F-C06B637FF188}"/>
                </a:ext>
              </a:extLst>
            </p:cNvPr>
            <p:cNvSpPr>
              <a:spLocks/>
            </p:cNvSpPr>
            <p:nvPr/>
          </p:nvSpPr>
          <p:spPr bwMode="auto">
            <a:xfrm>
              <a:off x="8462964" y="3387726"/>
              <a:ext cx="55563" cy="42863"/>
            </a:xfrm>
            <a:custGeom>
              <a:avLst/>
              <a:gdLst>
                <a:gd name="T0" fmla="*/ 0 w 270"/>
                <a:gd name="T1" fmla="*/ 185 h 204"/>
                <a:gd name="T2" fmla="*/ 5 w 270"/>
                <a:gd name="T3" fmla="*/ 196 h 204"/>
                <a:gd name="T4" fmla="*/ 12 w 270"/>
                <a:gd name="T5" fmla="*/ 201 h 204"/>
                <a:gd name="T6" fmla="*/ 19 w 270"/>
                <a:gd name="T7" fmla="*/ 203 h 204"/>
                <a:gd name="T8" fmla="*/ 41 w 270"/>
                <a:gd name="T9" fmla="*/ 204 h 204"/>
                <a:gd name="T10" fmla="*/ 111 w 270"/>
                <a:gd name="T11" fmla="*/ 202 h 204"/>
                <a:gd name="T12" fmla="*/ 125 w 270"/>
                <a:gd name="T13" fmla="*/ 201 h 204"/>
                <a:gd name="T14" fmla="*/ 126 w 270"/>
                <a:gd name="T15" fmla="*/ 187 h 204"/>
                <a:gd name="T16" fmla="*/ 126 w 270"/>
                <a:gd name="T17" fmla="*/ 187 h 204"/>
                <a:gd name="T18" fmla="*/ 154 w 270"/>
                <a:gd name="T19" fmla="*/ 112 h 204"/>
                <a:gd name="T20" fmla="*/ 197 w 270"/>
                <a:gd name="T21" fmla="*/ 62 h 204"/>
                <a:gd name="T22" fmla="*/ 270 w 270"/>
                <a:gd name="T23" fmla="*/ 33 h 204"/>
                <a:gd name="T24" fmla="*/ 265 w 270"/>
                <a:gd name="T25" fmla="*/ 0 h 204"/>
                <a:gd name="T26" fmla="*/ 174 w 270"/>
                <a:gd name="T27" fmla="*/ 37 h 204"/>
                <a:gd name="T28" fmla="*/ 108 w 270"/>
                <a:gd name="T29" fmla="*/ 130 h 204"/>
                <a:gd name="T30" fmla="*/ 94 w 270"/>
                <a:gd name="T31" fmla="*/ 183 h 204"/>
                <a:gd name="T32" fmla="*/ 110 w 270"/>
                <a:gd name="T33" fmla="*/ 185 h 204"/>
                <a:gd name="T34" fmla="*/ 109 w 270"/>
                <a:gd name="T35" fmla="*/ 168 h 204"/>
                <a:gd name="T36" fmla="*/ 85 w 270"/>
                <a:gd name="T37" fmla="*/ 169 h 204"/>
                <a:gd name="T38" fmla="*/ 41 w 270"/>
                <a:gd name="T39" fmla="*/ 170 h 204"/>
                <a:gd name="T40" fmla="*/ 25 w 270"/>
                <a:gd name="T41" fmla="*/ 170 h 204"/>
                <a:gd name="T42" fmla="*/ 23 w 270"/>
                <a:gd name="T43" fmla="*/ 170 h 204"/>
                <a:gd name="T44" fmla="*/ 23 w 270"/>
                <a:gd name="T45" fmla="*/ 170 h 204"/>
                <a:gd name="T46" fmla="*/ 21 w 270"/>
                <a:gd name="T47" fmla="*/ 179 h 204"/>
                <a:gd name="T48" fmla="*/ 25 w 270"/>
                <a:gd name="T49" fmla="*/ 170 h 204"/>
                <a:gd name="T50" fmla="*/ 23 w 270"/>
                <a:gd name="T51" fmla="*/ 170 h 204"/>
                <a:gd name="T52" fmla="*/ 21 w 270"/>
                <a:gd name="T53" fmla="*/ 179 h 204"/>
                <a:gd name="T54" fmla="*/ 25 w 270"/>
                <a:gd name="T55" fmla="*/ 170 h 204"/>
                <a:gd name="T56" fmla="*/ 18 w 270"/>
                <a:gd name="T57" fmla="*/ 184 h 204"/>
                <a:gd name="T58" fmla="*/ 29 w 270"/>
                <a:gd name="T59" fmla="*/ 174 h 204"/>
                <a:gd name="T60" fmla="*/ 25 w 270"/>
                <a:gd name="T61" fmla="*/ 170 h 204"/>
                <a:gd name="T62" fmla="*/ 18 w 270"/>
                <a:gd name="T63" fmla="*/ 184 h 204"/>
                <a:gd name="T64" fmla="*/ 29 w 270"/>
                <a:gd name="T65" fmla="*/ 174 h 204"/>
                <a:gd name="T66" fmla="*/ 18 w 270"/>
                <a:gd name="T67" fmla="*/ 185 h 204"/>
                <a:gd name="T68" fmla="*/ 34 w 270"/>
                <a:gd name="T69" fmla="*/ 185 h 204"/>
                <a:gd name="T70" fmla="*/ 29 w 270"/>
                <a:gd name="T71" fmla="*/ 174 h 204"/>
                <a:gd name="T72" fmla="*/ 18 w 270"/>
                <a:gd name="T73" fmla="*/ 185 h 204"/>
                <a:gd name="T74" fmla="*/ 34 w 270"/>
                <a:gd name="T75" fmla="*/ 185 h 204"/>
                <a:gd name="T76" fmla="*/ 0 w 270"/>
                <a:gd name="T77"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0" h="204">
                  <a:moveTo>
                    <a:pt x="0" y="185"/>
                  </a:moveTo>
                  <a:cubicBezTo>
                    <a:pt x="0" y="190"/>
                    <a:pt x="3" y="194"/>
                    <a:pt x="5" y="196"/>
                  </a:cubicBezTo>
                  <a:cubicBezTo>
                    <a:pt x="8" y="200"/>
                    <a:pt x="11" y="201"/>
                    <a:pt x="12" y="201"/>
                  </a:cubicBezTo>
                  <a:cubicBezTo>
                    <a:pt x="15" y="202"/>
                    <a:pt x="17" y="203"/>
                    <a:pt x="19" y="203"/>
                  </a:cubicBezTo>
                  <a:cubicBezTo>
                    <a:pt x="25" y="204"/>
                    <a:pt x="32" y="204"/>
                    <a:pt x="41" y="204"/>
                  </a:cubicBezTo>
                  <a:cubicBezTo>
                    <a:pt x="69" y="204"/>
                    <a:pt x="111" y="202"/>
                    <a:pt x="111" y="202"/>
                  </a:cubicBezTo>
                  <a:lnTo>
                    <a:pt x="125" y="201"/>
                  </a:lnTo>
                  <a:lnTo>
                    <a:pt x="126" y="187"/>
                  </a:lnTo>
                  <a:lnTo>
                    <a:pt x="126" y="187"/>
                  </a:lnTo>
                  <a:cubicBezTo>
                    <a:pt x="127" y="184"/>
                    <a:pt x="133" y="148"/>
                    <a:pt x="154" y="112"/>
                  </a:cubicBezTo>
                  <a:cubicBezTo>
                    <a:pt x="164" y="94"/>
                    <a:pt x="178" y="76"/>
                    <a:pt x="197" y="62"/>
                  </a:cubicBezTo>
                  <a:cubicBezTo>
                    <a:pt x="216" y="48"/>
                    <a:pt x="239" y="37"/>
                    <a:pt x="270" y="33"/>
                  </a:cubicBezTo>
                  <a:lnTo>
                    <a:pt x="265" y="0"/>
                  </a:lnTo>
                  <a:cubicBezTo>
                    <a:pt x="228" y="5"/>
                    <a:pt x="198" y="19"/>
                    <a:pt x="174" y="37"/>
                  </a:cubicBezTo>
                  <a:cubicBezTo>
                    <a:pt x="139" y="65"/>
                    <a:pt x="119" y="101"/>
                    <a:pt x="108" y="130"/>
                  </a:cubicBezTo>
                  <a:cubicBezTo>
                    <a:pt x="97" y="159"/>
                    <a:pt x="94" y="182"/>
                    <a:pt x="94" y="183"/>
                  </a:cubicBezTo>
                  <a:lnTo>
                    <a:pt x="110" y="185"/>
                  </a:lnTo>
                  <a:lnTo>
                    <a:pt x="109" y="168"/>
                  </a:lnTo>
                  <a:cubicBezTo>
                    <a:pt x="109" y="168"/>
                    <a:pt x="99" y="169"/>
                    <a:pt x="85" y="169"/>
                  </a:cubicBezTo>
                  <a:cubicBezTo>
                    <a:pt x="72" y="170"/>
                    <a:pt x="55" y="170"/>
                    <a:pt x="41" y="170"/>
                  </a:cubicBezTo>
                  <a:cubicBezTo>
                    <a:pt x="35" y="170"/>
                    <a:pt x="29" y="170"/>
                    <a:pt x="25" y="170"/>
                  </a:cubicBezTo>
                  <a:lnTo>
                    <a:pt x="23" y="170"/>
                  </a:lnTo>
                  <a:lnTo>
                    <a:pt x="23" y="170"/>
                  </a:lnTo>
                  <a:lnTo>
                    <a:pt x="21" y="179"/>
                  </a:lnTo>
                  <a:lnTo>
                    <a:pt x="25" y="170"/>
                  </a:lnTo>
                  <a:cubicBezTo>
                    <a:pt x="23" y="170"/>
                    <a:pt x="23" y="170"/>
                    <a:pt x="23" y="170"/>
                  </a:cubicBezTo>
                  <a:lnTo>
                    <a:pt x="21" y="179"/>
                  </a:lnTo>
                  <a:lnTo>
                    <a:pt x="25" y="170"/>
                  </a:lnTo>
                  <a:lnTo>
                    <a:pt x="18" y="184"/>
                  </a:lnTo>
                  <a:lnTo>
                    <a:pt x="29" y="174"/>
                  </a:lnTo>
                  <a:cubicBezTo>
                    <a:pt x="27" y="172"/>
                    <a:pt x="26" y="171"/>
                    <a:pt x="25" y="170"/>
                  </a:cubicBezTo>
                  <a:lnTo>
                    <a:pt x="18" y="184"/>
                  </a:lnTo>
                  <a:lnTo>
                    <a:pt x="29" y="174"/>
                  </a:lnTo>
                  <a:lnTo>
                    <a:pt x="18" y="185"/>
                  </a:lnTo>
                  <a:lnTo>
                    <a:pt x="34" y="185"/>
                  </a:lnTo>
                  <a:cubicBezTo>
                    <a:pt x="34" y="180"/>
                    <a:pt x="31" y="176"/>
                    <a:pt x="29" y="174"/>
                  </a:cubicBezTo>
                  <a:lnTo>
                    <a:pt x="18" y="185"/>
                  </a:lnTo>
                  <a:lnTo>
                    <a:pt x="34" y="185"/>
                  </a:lnTo>
                  <a:lnTo>
                    <a:pt x="0" y="185"/>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4" name="Freeform 1002">
              <a:extLst>
                <a:ext uri="{FF2B5EF4-FFF2-40B4-BE49-F238E27FC236}">
                  <a16:creationId xmlns:a16="http://schemas.microsoft.com/office/drawing/2014/main" id="{C211A433-D535-2A25-E13A-1A3C234E1E44}"/>
                </a:ext>
              </a:extLst>
            </p:cNvPr>
            <p:cNvSpPr>
              <a:spLocks/>
            </p:cNvSpPr>
            <p:nvPr/>
          </p:nvSpPr>
          <p:spPr bwMode="auto">
            <a:xfrm>
              <a:off x="8547101" y="3413126"/>
              <a:ext cx="38100" cy="26988"/>
            </a:xfrm>
            <a:custGeom>
              <a:avLst/>
              <a:gdLst>
                <a:gd name="T0" fmla="*/ 0 w 184"/>
                <a:gd name="T1" fmla="*/ 33 h 128"/>
                <a:gd name="T2" fmla="*/ 120 w 184"/>
                <a:gd name="T3" fmla="*/ 33 h 128"/>
                <a:gd name="T4" fmla="*/ 151 w 184"/>
                <a:gd name="T5" fmla="*/ 64 h 128"/>
                <a:gd name="T6" fmla="*/ 120 w 184"/>
                <a:gd name="T7" fmla="*/ 95 h 128"/>
                <a:gd name="T8" fmla="*/ 116 w 184"/>
                <a:gd name="T9" fmla="*/ 95 h 128"/>
                <a:gd name="T10" fmla="*/ 116 w 184"/>
                <a:gd name="T11" fmla="*/ 128 h 128"/>
                <a:gd name="T12" fmla="*/ 120 w 184"/>
                <a:gd name="T13" fmla="*/ 128 h 128"/>
                <a:gd name="T14" fmla="*/ 184 w 184"/>
                <a:gd name="T15" fmla="*/ 64 h 128"/>
                <a:gd name="T16" fmla="*/ 120 w 184"/>
                <a:gd name="T17" fmla="*/ 0 h 128"/>
                <a:gd name="T18" fmla="*/ 0 w 184"/>
                <a:gd name="T19" fmla="*/ 0 h 128"/>
                <a:gd name="T20" fmla="*/ 0 w 184"/>
                <a:gd name="T21" fmla="*/ 3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28">
                  <a:moveTo>
                    <a:pt x="0" y="33"/>
                  </a:moveTo>
                  <a:lnTo>
                    <a:pt x="120" y="33"/>
                  </a:lnTo>
                  <a:cubicBezTo>
                    <a:pt x="137" y="33"/>
                    <a:pt x="151" y="47"/>
                    <a:pt x="151" y="64"/>
                  </a:cubicBezTo>
                  <a:cubicBezTo>
                    <a:pt x="151" y="81"/>
                    <a:pt x="137" y="95"/>
                    <a:pt x="120" y="95"/>
                  </a:cubicBezTo>
                  <a:lnTo>
                    <a:pt x="116" y="95"/>
                  </a:lnTo>
                  <a:lnTo>
                    <a:pt x="116" y="128"/>
                  </a:lnTo>
                  <a:lnTo>
                    <a:pt x="120" y="128"/>
                  </a:lnTo>
                  <a:cubicBezTo>
                    <a:pt x="155" y="128"/>
                    <a:pt x="184" y="100"/>
                    <a:pt x="184" y="64"/>
                  </a:cubicBezTo>
                  <a:cubicBezTo>
                    <a:pt x="184" y="29"/>
                    <a:pt x="155" y="0"/>
                    <a:pt x="120" y="0"/>
                  </a:cubicBezTo>
                  <a:lnTo>
                    <a:pt x="0" y="0"/>
                  </a:lnTo>
                  <a:lnTo>
                    <a:pt x="0" y="33"/>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5" name="Freeform 1003">
              <a:extLst>
                <a:ext uri="{FF2B5EF4-FFF2-40B4-BE49-F238E27FC236}">
                  <a16:creationId xmlns:a16="http://schemas.microsoft.com/office/drawing/2014/main" id="{1873E518-8FB2-C83B-2529-A00E1F249E48}"/>
                </a:ext>
              </a:extLst>
            </p:cNvPr>
            <p:cNvSpPr>
              <a:spLocks/>
            </p:cNvSpPr>
            <p:nvPr/>
          </p:nvSpPr>
          <p:spPr bwMode="auto">
            <a:xfrm>
              <a:off x="8566151" y="3432176"/>
              <a:ext cx="19050" cy="26988"/>
            </a:xfrm>
            <a:custGeom>
              <a:avLst/>
              <a:gdLst>
                <a:gd name="T0" fmla="*/ 0 w 90"/>
                <a:gd name="T1" fmla="*/ 33 h 129"/>
                <a:gd name="T2" fmla="*/ 26 w 90"/>
                <a:gd name="T3" fmla="*/ 33 h 129"/>
                <a:gd name="T4" fmla="*/ 57 w 90"/>
                <a:gd name="T5" fmla="*/ 65 h 129"/>
                <a:gd name="T6" fmla="*/ 26 w 90"/>
                <a:gd name="T7" fmla="*/ 96 h 129"/>
                <a:gd name="T8" fmla="*/ 22 w 90"/>
                <a:gd name="T9" fmla="*/ 96 h 129"/>
                <a:gd name="T10" fmla="*/ 22 w 90"/>
                <a:gd name="T11" fmla="*/ 129 h 129"/>
                <a:gd name="T12" fmla="*/ 26 w 90"/>
                <a:gd name="T13" fmla="*/ 129 h 129"/>
                <a:gd name="T14" fmla="*/ 90 w 90"/>
                <a:gd name="T15" fmla="*/ 65 h 129"/>
                <a:gd name="T16" fmla="*/ 26 w 90"/>
                <a:gd name="T17" fmla="*/ 0 h 129"/>
                <a:gd name="T18" fmla="*/ 0 w 90"/>
                <a:gd name="T19" fmla="*/ 0 h 129"/>
                <a:gd name="T20" fmla="*/ 0 w 90"/>
                <a:gd name="T21" fmla="*/ 3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129">
                  <a:moveTo>
                    <a:pt x="0" y="33"/>
                  </a:moveTo>
                  <a:lnTo>
                    <a:pt x="26" y="33"/>
                  </a:lnTo>
                  <a:cubicBezTo>
                    <a:pt x="43" y="34"/>
                    <a:pt x="57" y="47"/>
                    <a:pt x="57" y="65"/>
                  </a:cubicBezTo>
                  <a:cubicBezTo>
                    <a:pt x="57" y="82"/>
                    <a:pt x="43" y="96"/>
                    <a:pt x="26" y="96"/>
                  </a:cubicBezTo>
                  <a:lnTo>
                    <a:pt x="22" y="96"/>
                  </a:lnTo>
                  <a:lnTo>
                    <a:pt x="22" y="129"/>
                  </a:lnTo>
                  <a:lnTo>
                    <a:pt x="26" y="129"/>
                  </a:lnTo>
                  <a:cubicBezTo>
                    <a:pt x="61" y="129"/>
                    <a:pt x="90" y="100"/>
                    <a:pt x="90" y="65"/>
                  </a:cubicBezTo>
                  <a:cubicBezTo>
                    <a:pt x="90" y="29"/>
                    <a:pt x="61" y="0"/>
                    <a:pt x="26" y="0"/>
                  </a:cubicBezTo>
                  <a:lnTo>
                    <a:pt x="0" y="0"/>
                  </a:lnTo>
                  <a:lnTo>
                    <a:pt x="0" y="33"/>
                  </a:lnTo>
                  <a:close/>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6" name="Freeform 1004">
              <a:extLst>
                <a:ext uri="{FF2B5EF4-FFF2-40B4-BE49-F238E27FC236}">
                  <a16:creationId xmlns:a16="http://schemas.microsoft.com/office/drawing/2014/main" id="{D53657EE-A1FC-D088-1F5F-E19B616A3E1D}"/>
                </a:ext>
              </a:extLst>
            </p:cNvPr>
            <p:cNvSpPr>
              <a:spLocks/>
            </p:cNvSpPr>
            <p:nvPr/>
          </p:nvSpPr>
          <p:spPr bwMode="auto">
            <a:xfrm>
              <a:off x="8566151" y="3452813"/>
              <a:ext cx="19050" cy="25400"/>
            </a:xfrm>
            <a:custGeom>
              <a:avLst/>
              <a:gdLst>
                <a:gd name="T0" fmla="*/ 0 w 90"/>
                <a:gd name="T1" fmla="*/ 33 h 128"/>
                <a:gd name="T2" fmla="*/ 26 w 90"/>
                <a:gd name="T3" fmla="*/ 33 h 128"/>
                <a:gd name="T4" fmla="*/ 57 w 90"/>
                <a:gd name="T5" fmla="*/ 64 h 128"/>
                <a:gd name="T6" fmla="*/ 26 w 90"/>
                <a:gd name="T7" fmla="*/ 95 h 128"/>
                <a:gd name="T8" fmla="*/ 22 w 90"/>
                <a:gd name="T9" fmla="*/ 95 h 128"/>
                <a:gd name="T10" fmla="*/ 22 w 90"/>
                <a:gd name="T11" fmla="*/ 128 h 128"/>
                <a:gd name="T12" fmla="*/ 26 w 90"/>
                <a:gd name="T13" fmla="*/ 128 h 128"/>
                <a:gd name="T14" fmla="*/ 90 w 90"/>
                <a:gd name="T15" fmla="*/ 64 h 128"/>
                <a:gd name="T16" fmla="*/ 26 w 90"/>
                <a:gd name="T17" fmla="*/ 0 h 128"/>
                <a:gd name="T18" fmla="*/ 0 w 90"/>
                <a:gd name="T19" fmla="*/ 0 h 128"/>
                <a:gd name="T20" fmla="*/ 0 w 90"/>
                <a:gd name="T21" fmla="*/ 3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128">
                  <a:moveTo>
                    <a:pt x="0" y="33"/>
                  </a:moveTo>
                  <a:lnTo>
                    <a:pt x="26" y="33"/>
                  </a:lnTo>
                  <a:cubicBezTo>
                    <a:pt x="43" y="33"/>
                    <a:pt x="57" y="47"/>
                    <a:pt x="57" y="64"/>
                  </a:cubicBezTo>
                  <a:cubicBezTo>
                    <a:pt x="57" y="81"/>
                    <a:pt x="43" y="95"/>
                    <a:pt x="26" y="95"/>
                  </a:cubicBezTo>
                  <a:lnTo>
                    <a:pt x="22" y="95"/>
                  </a:lnTo>
                  <a:lnTo>
                    <a:pt x="22" y="128"/>
                  </a:lnTo>
                  <a:lnTo>
                    <a:pt x="26" y="128"/>
                  </a:lnTo>
                  <a:cubicBezTo>
                    <a:pt x="61" y="128"/>
                    <a:pt x="90" y="99"/>
                    <a:pt x="90" y="64"/>
                  </a:cubicBezTo>
                  <a:cubicBezTo>
                    <a:pt x="90" y="28"/>
                    <a:pt x="61" y="0"/>
                    <a:pt x="26" y="0"/>
                  </a:cubicBezTo>
                  <a:lnTo>
                    <a:pt x="0" y="0"/>
                  </a:lnTo>
                  <a:lnTo>
                    <a:pt x="0" y="33"/>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7" name="Freeform 1005">
              <a:extLst>
                <a:ext uri="{FF2B5EF4-FFF2-40B4-BE49-F238E27FC236}">
                  <a16:creationId xmlns:a16="http://schemas.microsoft.com/office/drawing/2014/main" id="{15692FC0-5325-4244-0EF3-D97FFBE30897}"/>
                </a:ext>
              </a:extLst>
            </p:cNvPr>
            <p:cNvSpPr>
              <a:spLocks/>
            </p:cNvSpPr>
            <p:nvPr/>
          </p:nvSpPr>
          <p:spPr bwMode="auto">
            <a:xfrm>
              <a:off x="8466139" y="3471863"/>
              <a:ext cx="119063" cy="34925"/>
            </a:xfrm>
            <a:custGeom>
              <a:avLst/>
              <a:gdLst>
                <a:gd name="T0" fmla="*/ 0 w 577"/>
                <a:gd name="T1" fmla="*/ 70 h 167"/>
                <a:gd name="T2" fmla="*/ 96 w 577"/>
                <a:gd name="T3" fmla="*/ 70 h 167"/>
                <a:gd name="T4" fmla="*/ 96 w 577"/>
                <a:gd name="T5" fmla="*/ 53 h 167"/>
                <a:gd name="T6" fmla="*/ 79 w 577"/>
                <a:gd name="T7" fmla="*/ 55 h 167"/>
                <a:gd name="T8" fmla="*/ 106 w 577"/>
                <a:gd name="T9" fmla="*/ 113 h 167"/>
                <a:gd name="T10" fmla="*/ 158 w 577"/>
                <a:gd name="T11" fmla="*/ 151 h 167"/>
                <a:gd name="T12" fmla="*/ 250 w 577"/>
                <a:gd name="T13" fmla="*/ 167 h 167"/>
                <a:gd name="T14" fmla="*/ 426 w 577"/>
                <a:gd name="T15" fmla="*/ 167 h 167"/>
                <a:gd name="T16" fmla="*/ 522 w 577"/>
                <a:gd name="T17" fmla="*/ 123 h 167"/>
                <a:gd name="T18" fmla="*/ 509 w 577"/>
                <a:gd name="T19" fmla="*/ 112 h 167"/>
                <a:gd name="T20" fmla="*/ 509 w 577"/>
                <a:gd name="T21" fmla="*/ 129 h 167"/>
                <a:gd name="T22" fmla="*/ 513 w 577"/>
                <a:gd name="T23" fmla="*/ 129 h 167"/>
                <a:gd name="T24" fmla="*/ 577 w 577"/>
                <a:gd name="T25" fmla="*/ 64 h 167"/>
                <a:gd name="T26" fmla="*/ 513 w 577"/>
                <a:gd name="T27" fmla="*/ 0 h 167"/>
                <a:gd name="T28" fmla="*/ 487 w 577"/>
                <a:gd name="T29" fmla="*/ 0 h 167"/>
                <a:gd name="T30" fmla="*/ 487 w 577"/>
                <a:gd name="T31" fmla="*/ 33 h 167"/>
                <a:gd name="T32" fmla="*/ 513 w 577"/>
                <a:gd name="T33" fmla="*/ 33 h 167"/>
                <a:gd name="T34" fmla="*/ 544 w 577"/>
                <a:gd name="T35" fmla="*/ 64 h 167"/>
                <a:gd name="T36" fmla="*/ 513 w 577"/>
                <a:gd name="T37" fmla="*/ 95 h 167"/>
                <a:gd name="T38" fmla="*/ 509 w 577"/>
                <a:gd name="T39" fmla="*/ 95 h 167"/>
                <a:gd name="T40" fmla="*/ 501 w 577"/>
                <a:gd name="T41" fmla="*/ 95 h 167"/>
                <a:gd name="T42" fmla="*/ 497 w 577"/>
                <a:gd name="T43" fmla="*/ 101 h 167"/>
                <a:gd name="T44" fmla="*/ 426 w 577"/>
                <a:gd name="T45" fmla="*/ 134 h 167"/>
                <a:gd name="T46" fmla="*/ 250 w 577"/>
                <a:gd name="T47" fmla="*/ 134 h 167"/>
                <a:gd name="T48" fmla="*/ 171 w 577"/>
                <a:gd name="T49" fmla="*/ 120 h 167"/>
                <a:gd name="T50" fmla="*/ 121 w 577"/>
                <a:gd name="T51" fmla="*/ 76 h 167"/>
                <a:gd name="T52" fmla="*/ 114 w 577"/>
                <a:gd name="T53" fmla="*/ 58 h 167"/>
                <a:gd name="T54" fmla="*/ 113 w 577"/>
                <a:gd name="T55" fmla="*/ 53 h 167"/>
                <a:gd name="T56" fmla="*/ 112 w 577"/>
                <a:gd name="T57" fmla="*/ 52 h 167"/>
                <a:gd name="T58" fmla="*/ 112 w 577"/>
                <a:gd name="T59" fmla="*/ 52 h 167"/>
                <a:gd name="T60" fmla="*/ 111 w 577"/>
                <a:gd name="T61" fmla="*/ 37 h 167"/>
                <a:gd name="T62" fmla="*/ 0 w 577"/>
                <a:gd name="T63" fmla="*/ 37 h 167"/>
                <a:gd name="T64" fmla="*/ 0 w 577"/>
                <a:gd name="T65" fmla="*/ 7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7" h="167">
                  <a:moveTo>
                    <a:pt x="0" y="70"/>
                  </a:moveTo>
                  <a:lnTo>
                    <a:pt x="96" y="70"/>
                  </a:lnTo>
                  <a:lnTo>
                    <a:pt x="96" y="53"/>
                  </a:lnTo>
                  <a:lnTo>
                    <a:pt x="79" y="55"/>
                  </a:lnTo>
                  <a:cubicBezTo>
                    <a:pt x="79" y="57"/>
                    <a:pt x="82" y="84"/>
                    <a:pt x="106" y="113"/>
                  </a:cubicBezTo>
                  <a:cubicBezTo>
                    <a:pt x="118" y="127"/>
                    <a:pt x="135" y="141"/>
                    <a:pt x="158" y="151"/>
                  </a:cubicBezTo>
                  <a:cubicBezTo>
                    <a:pt x="182" y="161"/>
                    <a:pt x="212" y="167"/>
                    <a:pt x="250" y="167"/>
                  </a:cubicBezTo>
                  <a:lnTo>
                    <a:pt x="426" y="167"/>
                  </a:lnTo>
                  <a:cubicBezTo>
                    <a:pt x="463" y="167"/>
                    <a:pt x="498" y="151"/>
                    <a:pt x="522" y="123"/>
                  </a:cubicBezTo>
                  <a:lnTo>
                    <a:pt x="509" y="112"/>
                  </a:lnTo>
                  <a:lnTo>
                    <a:pt x="509" y="129"/>
                  </a:lnTo>
                  <a:lnTo>
                    <a:pt x="513" y="129"/>
                  </a:lnTo>
                  <a:cubicBezTo>
                    <a:pt x="548" y="129"/>
                    <a:pt x="577" y="100"/>
                    <a:pt x="577" y="64"/>
                  </a:cubicBezTo>
                  <a:cubicBezTo>
                    <a:pt x="577" y="29"/>
                    <a:pt x="548" y="0"/>
                    <a:pt x="513" y="0"/>
                  </a:cubicBezTo>
                  <a:lnTo>
                    <a:pt x="487" y="0"/>
                  </a:lnTo>
                  <a:lnTo>
                    <a:pt x="487" y="33"/>
                  </a:lnTo>
                  <a:lnTo>
                    <a:pt x="513" y="33"/>
                  </a:lnTo>
                  <a:cubicBezTo>
                    <a:pt x="530" y="33"/>
                    <a:pt x="544" y="47"/>
                    <a:pt x="544" y="64"/>
                  </a:cubicBezTo>
                  <a:cubicBezTo>
                    <a:pt x="544" y="81"/>
                    <a:pt x="530" y="95"/>
                    <a:pt x="513" y="95"/>
                  </a:cubicBezTo>
                  <a:lnTo>
                    <a:pt x="509" y="95"/>
                  </a:lnTo>
                  <a:lnTo>
                    <a:pt x="501" y="95"/>
                  </a:lnTo>
                  <a:lnTo>
                    <a:pt x="497" y="101"/>
                  </a:lnTo>
                  <a:cubicBezTo>
                    <a:pt x="479" y="122"/>
                    <a:pt x="453" y="134"/>
                    <a:pt x="426" y="134"/>
                  </a:cubicBezTo>
                  <a:lnTo>
                    <a:pt x="250" y="134"/>
                  </a:lnTo>
                  <a:cubicBezTo>
                    <a:pt x="216" y="134"/>
                    <a:pt x="191" y="128"/>
                    <a:pt x="171" y="120"/>
                  </a:cubicBezTo>
                  <a:cubicBezTo>
                    <a:pt x="143" y="108"/>
                    <a:pt x="129" y="90"/>
                    <a:pt x="121" y="76"/>
                  </a:cubicBezTo>
                  <a:cubicBezTo>
                    <a:pt x="117" y="69"/>
                    <a:pt x="115" y="63"/>
                    <a:pt x="114" y="58"/>
                  </a:cubicBezTo>
                  <a:cubicBezTo>
                    <a:pt x="113" y="56"/>
                    <a:pt x="113" y="54"/>
                    <a:pt x="113" y="53"/>
                  </a:cubicBezTo>
                  <a:lnTo>
                    <a:pt x="112" y="52"/>
                  </a:lnTo>
                  <a:lnTo>
                    <a:pt x="112" y="52"/>
                  </a:lnTo>
                  <a:lnTo>
                    <a:pt x="111" y="37"/>
                  </a:lnTo>
                  <a:lnTo>
                    <a:pt x="0" y="37"/>
                  </a:lnTo>
                  <a:lnTo>
                    <a:pt x="0" y="70"/>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8" name="Freeform 1006">
              <a:extLst>
                <a:ext uri="{FF2B5EF4-FFF2-40B4-BE49-F238E27FC236}">
                  <a16:creationId xmlns:a16="http://schemas.microsoft.com/office/drawing/2014/main" id="{C847E880-9A3E-4C79-C973-B0C27B0F8CC1}"/>
                </a:ext>
              </a:extLst>
            </p:cNvPr>
            <p:cNvSpPr>
              <a:spLocks/>
            </p:cNvSpPr>
            <p:nvPr/>
          </p:nvSpPr>
          <p:spPr bwMode="auto">
            <a:xfrm>
              <a:off x="8401051" y="3416301"/>
              <a:ext cx="6350" cy="82550"/>
            </a:xfrm>
            <a:custGeom>
              <a:avLst/>
              <a:gdLst>
                <a:gd name="T0" fmla="*/ 0 w 33"/>
                <a:gd name="T1" fmla="*/ 0 h 399"/>
                <a:gd name="T2" fmla="*/ 0 w 33"/>
                <a:gd name="T3" fmla="*/ 399 h 399"/>
                <a:gd name="T4" fmla="*/ 33 w 33"/>
                <a:gd name="T5" fmla="*/ 399 h 399"/>
                <a:gd name="T6" fmla="*/ 33 w 33"/>
                <a:gd name="T7" fmla="*/ 0 h 399"/>
              </a:gdLst>
              <a:ahLst/>
              <a:cxnLst>
                <a:cxn ang="0">
                  <a:pos x="T0" y="T1"/>
                </a:cxn>
                <a:cxn ang="0">
                  <a:pos x="T2" y="T3"/>
                </a:cxn>
                <a:cxn ang="0">
                  <a:pos x="T4" y="T5"/>
                </a:cxn>
                <a:cxn ang="0">
                  <a:pos x="T6" y="T7"/>
                </a:cxn>
              </a:cxnLst>
              <a:rect l="0" t="0" r="r" b="b"/>
              <a:pathLst>
                <a:path w="33" h="399">
                  <a:moveTo>
                    <a:pt x="0" y="0"/>
                  </a:moveTo>
                  <a:lnTo>
                    <a:pt x="0" y="399"/>
                  </a:lnTo>
                  <a:lnTo>
                    <a:pt x="33" y="399"/>
                  </a:lnTo>
                  <a:lnTo>
                    <a:pt x="33" y="0"/>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9" name="Freeform 1007">
              <a:extLst>
                <a:ext uri="{FF2B5EF4-FFF2-40B4-BE49-F238E27FC236}">
                  <a16:creationId xmlns:a16="http://schemas.microsoft.com/office/drawing/2014/main" id="{CC795C99-F65C-1C5F-80F1-5F31B33BE919}"/>
                </a:ext>
              </a:extLst>
            </p:cNvPr>
            <p:cNvSpPr>
              <a:spLocks/>
            </p:cNvSpPr>
            <p:nvPr/>
          </p:nvSpPr>
          <p:spPr bwMode="auto">
            <a:xfrm>
              <a:off x="8510589" y="3413126"/>
              <a:ext cx="12700" cy="6350"/>
            </a:xfrm>
            <a:custGeom>
              <a:avLst/>
              <a:gdLst>
                <a:gd name="T0" fmla="*/ 60 w 60"/>
                <a:gd name="T1" fmla="*/ 0 h 33"/>
                <a:gd name="T2" fmla="*/ 0 w 60"/>
                <a:gd name="T3" fmla="*/ 0 h 33"/>
                <a:gd name="T4" fmla="*/ 0 w 60"/>
                <a:gd name="T5" fmla="*/ 33 h 33"/>
                <a:gd name="T6" fmla="*/ 60 w 60"/>
                <a:gd name="T7" fmla="*/ 33 h 33"/>
              </a:gdLst>
              <a:ahLst/>
              <a:cxnLst>
                <a:cxn ang="0">
                  <a:pos x="T0" y="T1"/>
                </a:cxn>
                <a:cxn ang="0">
                  <a:pos x="T2" y="T3"/>
                </a:cxn>
                <a:cxn ang="0">
                  <a:pos x="T4" y="T5"/>
                </a:cxn>
                <a:cxn ang="0">
                  <a:pos x="T6" y="T7"/>
                </a:cxn>
              </a:cxnLst>
              <a:rect l="0" t="0" r="r" b="b"/>
              <a:pathLst>
                <a:path w="60" h="33">
                  <a:moveTo>
                    <a:pt x="60" y="0"/>
                  </a:moveTo>
                  <a:lnTo>
                    <a:pt x="0" y="0"/>
                  </a:lnTo>
                  <a:lnTo>
                    <a:pt x="0" y="33"/>
                  </a:lnTo>
                  <a:lnTo>
                    <a:pt x="60" y="33"/>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0" name="Freeform 1008">
              <a:extLst>
                <a:ext uri="{FF2B5EF4-FFF2-40B4-BE49-F238E27FC236}">
                  <a16:creationId xmlns:a16="http://schemas.microsoft.com/office/drawing/2014/main" id="{A3DA21B9-60E1-9160-7A39-E6CA8FFB2E65}"/>
                </a:ext>
              </a:extLst>
            </p:cNvPr>
            <p:cNvSpPr>
              <a:spLocks/>
            </p:cNvSpPr>
            <p:nvPr/>
          </p:nvSpPr>
          <p:spPr bwMode="auto">
            <a:xfrm>
              <a:off x="8483601" y="3471863"/>
              <a:ext cx="6350" cy="11113"/>
            </a:xfrm>
            <a:custGeom>
              <a:avLst/>
              <a:gdLst>
                <a:gd name="T0" fmla="*/ 34 w 34"/>
                <a:gd name="T1" fmla="*/ 57 h 57"/>
                <a:gd name="T2" fmla="*/ 34 w 34"/>
                <a:gd name="T3" fmla="*/ 0 h 57"/>
                <a:gd name="T4" fmla="*/ 0 w 34"/>
                <a:gd name="T5" fmla="*/ 0 h 57"/>
                <a:gd name="T6" fmla="*/ 0 w 34"/>
                <a:gd name="T7" fmla="*/ 57 h 57"/>
              </a:gdLst>
              <a:ahLst/>
              <a:cxnLst>
                <a:cxn ang="0">
                  <a:pos x="T0" y="T1"/>
                </a:cxn>
                <a:cxn ang="0">
                  <a:pos x="T2" y="T3"/>
                </a:cxn>
                <a:cxn ang="0">
                  <a:pos x="T4" y="T5"/>
                </a:cxn>
                <a:cxn ang="0">
                  <a:pos x="T6" y="T7"/>
                </a:cxn>
              </a:cxnLst>
              <a:rect l="0" t="0" r="r" b="b"/>
              <a:pathLst>
                <a:path w="34" h="57">
                  <a:moveTo>
                    <a:pt x="34" y="57"/>
                  </a:moveTo>
                  <a:lnTo>
                    <a:pt x="34" y="0"/>
                  </a:lnTo>
                  <a:lnTo>
                    <a:pt x="0" y="0"/>
                  </a:lnTo>
                  <a:lnTo>
                    <a:pt x="0" y="57"/>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1" name="Freeform 1010">
              <a:extLst>
                <a:ext uri="{FF2B5EF4-FFF2-40B4-BE49-F238E27FC236}">
                  <a16:creationId xmlns:a16="http://schemas.microsoft.com/office/drawing/2014/main" id="{825286C6-934B-C328-1549-0D2083ADA8F0}"/>
                </a:ext>
              </a:extLst>
            </p:cNvPr>
            <p:cNvSpPr>
              <a:spLocks/>
            </p:cNvSpPr>
            <p:nvPr/>
          </p:nvSpPr>
          <p:spPr bwMode="auto">
            <a:xfrm>
              <a:off x="8475663" y="3524250"/>
              <a:ext cx="25400" cy="47625"/>
            </a:xfrm>
            <a:custGeom>
              <a:avLst/>
              <a:gdLst>
                <a:gd name="T0" fmla="*/ 96 w 122"/>
                <a:gd name="T1" fmla="*/ 0 h 235"/>
                <a:gd name="T2" fmla="*/ 48 w 122"/>
                <a:gd name="T3" fmla="*/ 74 h 235"/>
                <a:gd name="T4" fmla="*/ 0 w 122"/>
                <a:gd name="T5" fmla="*/ 235 h 235"/>
                <a:gd name="T6" fmla="*/ 34 w 122"/>
                <a:gd name="T7" fmla="*/ 235 h 235"/>
                <a:gd name="T8" fmla="*/ 77 w 122"/>
                <a:gd name="T9" fmla="*/ 90 h 235"/>
                <a:gd name="T10" fmla="*/ 108 w 122"/>
                <a:gd name="T11" fmla="*/ 39 h 235"/>
                <a:gd name="T12" fmla="*/ 118 w 122"/>
                <a:gd name="T13" fmla="*/ 25 h 235"/>
                <a:gd name="T14" fmla="*/ 121 w 122"/>
                <a:gd name="T15" fmla="*/ 21 h 235"/>
                <a:gd name="T16" fmla="*/ 122 w 122"/>
                <a:gd name="T17" fmla="*/ 20 h 235"/>
                <a:gd name="T18" fmla="*/ 122 w 122"/>
                <a:gd name="T19" fmla="*/ 20 h 235"/>
                <a:gd name="T20" fmla="*/ 96 w 122"/>
                <a:gd name="T2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235">
                  <a:moveTo>
                    <a:pt x="96" y="0"/>
                  </a:moveTo>
                  <a:cubicBezTo>
                    <a:pt x="95" y="0"/>
                    <a:pt x="72" y="30"/>
                    <a:pt x="48" y="74"/>
                  </a:cubicBezTo>
                  <a:cubicBezTo>
                    <a:pt x="25" y="118"/>
                    <a:pt x="0" y="176"/>
                    <a:pt x="0" y="235"/>
                  </a:cubicBezTo>
                  <a:lnTo>
                    <a:pt x="34" y="235"/>
                  </a:lnTo>
                  <a:cubicBezTo>
                    <a:pt x="33" y="185"/>
                    <a:pt x="55" y="131"/>
                    <a:pt x="77" y="90"/>
                  </a:cubicBezTo>
                  <a:cubicBezTo>
                    <a:pt x="89" y="69"/>
                    <a:pt x="100" y="51"/>
                    <a:pt x="108" y="39"/>
                  </a:cubicBezTo>
                  <a:cubicBezTo>
                    <a:pt x="112" y="33"/>
                    <a:pt x="116" y="28"/>
                    <a:pt x="118" y="25"/>
                  </a:cubicBezTo>
                  <a:cubicBezTo>
                    <a:pt x="119" y="23"/>
                    <a:pt x="120" y="22"/>
                    <a:pt x="121" y="21"/>
                  </a:cubicBezTo>
                  <a:lnTo>
                    <a:pt x="122" y="20"/>
                  </a:lnTo>
                  <a:lnTo>
                    <a:pt x="122" y="20"/>
                  </a:lnTo>
                  <a:lnTo>
                    <a:pt x="96" y="0"/>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sp>
        <p:nvSpPr>
          <p:cNvPr id="108" name="Isosceles Triangle 107">
            <a:extLst>
              <a:ext uri="{FF2B5EF4-FFF2-40B4-BE49-F238E27FC236}">
                <a16:creationId xmlns:a16="http://schemas.microsoft.com/office/drawing/2014/main" id="{64642F0B-8613-0ABE-CD53-14176D197FA2}"/>
              </a:ext>
            </a:extLst>
          </p:cNvPr>
          <p:cNvSpPr/>
          <p:nvPr/>
        </p:nvSpPr>
        <p:spPr>
          <a:xfrm rot="5400000">
            <a:off x="2889231" y="2819623"/>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C7B93562-772E-D4D6-3227-DFC03B1A73ED}"/>
              </a:ext>
            </a:extLst>
          </p:cNvPr>
          <p:cNvSpPr/>
          <p:nvPr/>
        </p:nvSpPr>
        <p:spPr>
          <a:xfrm rot="5400000">
            <a:off x="2889231" y="4247224"/>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cx1="http://schemas.microsoft.com/office/drawing/2015/9/8/chartex">
        <mc:Choice Requires="cx1">
          <p:graphicFrame>
            <p:nvGraphicFramePr>
              <p:cNvPr id="111" name="Chart 110">
                <a:extLst>
                  <a:ext uri="{FF2B5EF4-FFF2-40B4-BE49-F238E27FC236}">
                    <a16:creationId xmlns:a16="http://schemas.microsoft.com/office/drawing/2014/main" id="{63510D26-C946-EE5E-A015-3C1AB79A7591}"/>
                  </a:ext>
                </a:extLst>
              </p:cNvPr>
              <p:cNvGraphicFramePr/>
              <p:nvPr>
                <p:extLst>
                  <p:ext uri="{D42A27DB-BD31-4B8C-83A1-F6EECF244321}">
                    <p14:modId xmlns:p14="http://schemas.microsoft.com/office/powerpoint/2010/main" val="15543322"/>
                  </p:ext>
                </p:extLst>
              </p:nvPr>
            </p:nvGraphicFramePr>
            <p:xfrm>
              <a:off x="7280967" y="2714652"/>
              <a:ext cx="4189001" cy="1140687"/>
            </p:xfrm>
            <a:graphic>
              <a:graphicData uri="http://schemas.microsoft.com/office/drawing/2014/chartex">
                <cx:chart xmlns:cx="http://schemas.microsoft.com/office/drawing/2014/chartex" xmlns:r="http://schemas.openxmlformats.org/officeDocument/2006/relationships" r:id="rId8"/>
              </a:graphicData>
            </a:graphic>
          </p:graphicFrame>
        </mc:Choice>
        <mc:Fallback xmlns="">
          <p:pic>
            <p:nvPicPr>
              <p:cNvPr id="111" name="Chart 110">
                <a:extLst>
                  <a:ext uri="{FF2B5EF4-FFF2-40B4-BE49-F238E27FC236}">
                    <a16:creationId xmlns:a16="http://schemas.microsoft.com/office/drawing/2014/main" id="{63510D26-C946-EE5E-A015-3C1AB79A7591}"/>
                  </a:ext>
                </a:extLst>
              </p:cNvPr>
              <p:cNvPicPr>
                <a:picLocks noGrp="1" noRot="1" noChangeAspect="1" noMove="1" noResize="1" noEditPoints="1" noAdjustHandles="1" noChangeArrowheads="1" noChangeShapeType="1"/>
              </p:cNvPicPr>
              <p:nvPr/>
            </p:nvPicPr>
            <p:blipFill>
              <a:blip r:embed="rId9"/>
              <a:stretch>
                <a:fillRect/>
              </a:stretch>
            </p:blipFill>
            <p:spPr>
              <a:xfrm>
                <a:off x="7280967" y="2714652"/>
                <a:ext cx="4189001" cy="1140687"/>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112" name="Chart 111">
                <a:extLst>
                  <a:ext uri="{FF2B5EF4-FFF2-40B4-BE49-F238E27FC236}">
                    <a16:creationId xmlns:a16="http://schemas.microsoft.com/office/drawing/2014/main" id="{2C9D8E6D-DF3B-F499-42DB-FDDB39FBDE12}"/>
                  </a:ext>
                </a:extLst>
              </p:cNvPr>
              <p:cNvGraphicFramePr/>
              <p:nvPr>
                <p:extLst>
                  <p:ext uri="{D42A27DB-BD31-4B8C-83A1-F6EECF244321}">
                    <p14:modId xmlns:p14="http://schemas.microsoft.com/office/powerpoint/2010/main" val="1613564567"/>
                  </p:ext>
                </p:extLst>
              </p:nvPr>
            </p:nvGraphicFramePr>
            <p:xfrm>
              <a:off x="7272342" y="1461900"/>
              <a:ext cx="4189001" cy="1140687"/>
            </p:xfrm>
            <a:graphic>
              <a:graphicData uri="http://schemas.microsoft.com/office/drawing/2014/chartex">
                <cx:chart xmlns:cx="http://schemas.microsoft.com/office/drawing/2014/chartex" xmlns:r="http://schemas.openxmlformats.org/officeDocument/2006/relationships" r:id="rId10"/>
              </a:graphicData>
            </a:graphic>
          </p:graphicFrame>
        </mc:Choice>
        <mc:Fallback xmlns="">
          <p:pic>
            <p:nvPicPr>
              <p:cNvPr id="112" name="Chart 111">
                <a:extLst>
                  <a:ext uri="{FF2B5EF4-FFF2-40B4-BE49-F238E27FC236}">
                    <a16:creationId xmlns:a16="http://schemas.microsoft.com/office/drawing/2014/main" id="{2C9D8E6D-DF3B-F499-42DB-FDDB39FBDE12}"/>
                  </a:ext>
                </a:extLst>
              </p:cNvPr>
              <p:cNvPicPr>
                <a:picLocks noGrp="1" noRot="1" noChangeAspect="1" noMove="1" noResize="1" noEditPoints="1" noAdjustHandles="1" noChangeArrowheads="1" noChangeShapeType="1"/>
              </p:cNvPicPr>
              <p:nvPr/>
            </p:nvPicPr>
            <p:blipFill>
              <a:blip r:embed="rId11"/>
              <a:stretch>
                <a:fillRect/>
              </a:stretch>
            </p:blipFill>
            <p:spPr>
              <a:xfrm>
                <a:off x="7272342" y="1461900"/>
                <a:ext cx="4189001" cy="1140687"/>
              </a:xfrm>
              <a:prstGeom prst="rect">
                <a:avLst/>
              </a:prstGeom>
            </p:spPr>
          </p:pic>
        </mc:Fallback>
      </mc:AlternateContent>
      <p:sp>
        <p:nvSpPr>
          <p:cNvPr id="113" name="TextBox 112">
            <a:extLst>
              <a:ext uri="{FF2B5EF4-FFF2-40B4-BE49-F238E27FC236}">
                <a16:creationId xmlns:a16="http://schemas.microsoft.com/office/drawing/2014/main" id="{5FFBE35B-8524-8BE8-AAF2-2AAF682A674E}"/>
              </a:ext>
            </a:extLst>
          </p:cNvPr>
          <p:cNvSpPr txBox="1"/>
          <p:nvPr/>
        </p:nvSpPr>
        <p:spPr>
          <a:xfrm>
            <a:off x="8500049" y="3150168"/>
            <a:ext cx="840502"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a:ln>
                  <a:noFill/>
                </a:ln>
                <a:solidFill>
                  <a:prstClr val="white"/>
                </a:solidFill>
                <a:effectLst/>
                <a:uLnTx/>
                <a:uFillTx/>
                <a:latin typeface="SVN-Gilroy Medium" panose="00000600000000000000" pitchFamily="50" charset="0"/>
                <a:ea typeface="+mn-ea"/>
                <a:cs typeface="Arial" panose="020B0604020202020204" pitchFamily="34" charset="0"/>
              </a:rPr>
              <a:t>72,5%</a:t>
            </a: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 name="TextBox 113">
            <a:extLst>
              <a:ext uri="{FF2B5EF4-FFF2-40B4-BE49-F238E27FC236}">
                <a16:creationId xmlns:a16="http://schemas.microsoft.com/office/drawing/2014/main" id="{B8ADEAC2-A721-DA4D-CA8E-B565594255CA}"/>
              </a:ext>
            </a:extLst>
          </p:cNvPr>
          <p:cNvSpPr txBox="1"/>
          <p:nvPr/>
        </p:nvSpPr>
        <p:spPr>
          <a:xfrm>
            <a:off x="10315267" y="3170015"/>
            <a:ext cx="582323" cy="244682"/>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a:ln>
                  <a:noFill/>
                </a:ln>
                <a:solidFill>
                  <a:prstClr val="white"/>
                </a:solidFill>
                <a:effectLst/>
                <a:uLnTx/>
                <a:uFillTx/>
                <a:latin typeface="SVN-Gilroy Medium" panose="00000600000000000000" pitchFamily="50" charset="0"/>
                <a:ea typeface="+mn-ea"/>
                <a:cs typeface="Arial" panose="020B0604020202020204" pitchFamily="34" charset="0"/>
              </a:rPr>
              <a:t>14,7%</a:t>
            </a: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5" name="TextBox 114">
            <a:extLst>
              <a:ext uri="{FF2B5EF4-FFF2-40B4-BE49-F238E27FC236}">
                <a16:creationId xmlns:a16="http://schemas.microsoft.com/office/drawing/2014/main" id="{9DCBAA13-E151-4221-C8CC-4737BCECBE38}"/>
              </a:ext>
            </a:extLst>
          </p:cNvPr>
          <p:cNvSpPr txBox="1"/>
          <p:nvPr/>
        </p:nvSpPr>
        <p:spPr>
          <a:xfrm>
            <a:off x="10849862" y="2882370"/>
            <a:ext cx="582323"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a:ln>
                  <a:noFill/>
                </a:ln>
                <a:solidFill>
                  <a:prstClr val="white"/>
                </a:solidFill>
                <a:effectLst/>
                <a:uLnTx/>
                <a:uFillTx/>
                <a:latin typeface="SVN-Gilroy Medium" panose="00000600000000000000" pitchFamily="50" charset="0"/>
                <a:ea typeface="+mn-ea"/>
                <a:cs typeface="Arial" panose="020B0604020202020204" pitchFamily="34" charset="0"/>
              </a:rPr>
              <a:t>5,5%</a:t>
            </a: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7" name="Rectangle 116">
            <a:extLst>
              <a:ext uri="{FF2B5EF4-FFF2-40B4-BE49-F238E27FC236}">
                <a16:creationId xmlns:a16="http://schemas.microsoft.com/office/drawing/2014/main" id="{34B81397-A064-3371-548E-AE98B919E66E}"/>
              </a:ext>
            </a:extLst>
          </p:cNvPr>
          <p:cNvSpPr/>
          <p:nvPr/>
        </p:nvSpPr>
        <p:spPr>
          <a:xfrm>
            <a:off x="7352841" y="3982627"/>
            <a:ext cx="98464" cy="90253"/>
          </a:xfrm>
          <a:prstGeom prst="rect">
            <a:avLst/>
          </a:prstGeom>
          <a:solidFill>
            <a:srgbClr val="008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endParaRPr>
          </a:p>
        </p:txBody>
      </p:sp>
      <p:sp>
        <p:nvSpPr>
          <p:cNvPr id="118" name="TextBox 117">
            <a:extLst>
              <a:ext uri="{FF2B5EF4-FFF2-40B4-BE49-F238E27FC236}">
                <a16:creationId xmlns:a16="http://schemas.microsoft.com/office/drawing/2014/main" id="{D86085EB-38D6-EAEC-18F5-7CDE1F55E612}"/>
              </a:ext>
            </a:extLst>
          </p:cNvPr>
          <p:cNvSpPr txBox="1"/>
          <p:nvPr/>
        </p:nvSpPr>
        <p:spPr>
          <a:xfrm>
            <a:off x="7457077" y="3912337"/>
            <a:ext cx="136738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Customer deposits</a:t>
            </a:r>
            <a:endParaRPr kumimoji="0" lang="vi-VN" sz="9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19" name="Rectangle 118">
            <a:extLst>
              <a:ext uri="{FF2B5EF4-FFF2-40B4-BE49-F238E27FC236}">
                <a16:creationId xmlns:a16="http://schemas.microsoft.com/office/drawing/2014/main" id="{C789CA9D-5D72-A7E8-F823-24CF064BB707}"/>
              </a:ext>
            </a:extLst>
          </p:cNvPr>
          <p:cNvSpPr/>
          <p:nvPr/>
        </p:nvSpPr>
        <p:spPr>
          <a:xfrm>
            <a:off x="7352841" y="4143080"/>
            <a:ext cx="98464" cy="90253"/>
          </a:xfrm>
          <a:prstGeom prst="rect">
            <a:avLst/>
          </a:prstGeom>
          <a:solidFill>
            <a:srgbClr val="8ED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endParaRPr>
          </a:p>
        </p:txBody>
      </p:sp>
      <p:sp>
        <p:nvSpPr>
          <p:cNvPr id="120" name="TextBox 119">
            <a:extLst>
              <a:ext uri="{FF2B5EF4-FFF2-40B4-BE49-F238E27FC236}">
                <a16:creationId xmlns:a16="http://schemas.microsoft.com/office/drawing/2014/main" id="{BC7EA88C-FEC6-F87C-D598-74D445A1E6C8}"/>
              </a:ext>
            </a:extLst>
          </p:cNvPr>
          <p:cNvSpPr txBox="1"/>
          <p:nvPr/>
        </p:nvSpPr>
        <p:spPr>
          <a:xfrm>
            <a:off x="7457077" y="4072790"/>
            <a:ext cx="225203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Deposits</a:t>
            </a:r>
            <a:r>
              <a:rPr kumimoji="0" lang="en-US" sz="900" b="0" i="1"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 &amp; borrowings from other C.Is</a:t>
            </a:r>
            <a:endParaRPr kumimoji="0" lang="vi-VN" sz="9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21" name="Rectangle 120">
            <a:extLst>
              <a:ext uri="{FF2B5EF4-FFF2-40B4-BE49-F238E27FC236}">
                <a16:creationId xmlns:a16="http://schemas.microsoft.com/office/drawing/2014/main" id="{1D0E1A78-5852-E0F6-A34A-96B2E28DF5B1}"/>
              </a:ext>
            </a:extLst>
          </p:cNvPr>
          <p:cNvSpPr/>
          <p:nvPr/>
        </p:nvSpPr>
        <p:spPr>
          <a:xfrm>
            <a:off x="7352841" y="4312406"/>
            <a:ext cx="98464" cy="90253"/>
          </a:xfrm>
          <a:prstGeom prst="rect">
            <a:avLst/>
          </a:prstGeom>
          <a:solidFill>
            <a:srgbClr val="CC6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endParaRPr>
          </a:p>
        </p:txBody>
      </p:sp>
      <p:sp>
        <p:nvSpPr>
          <p:cNvPr id="127" name="Rectangle 126">
            <a:extLst>
              <a:ext uri="{FF2B5EF4-FFF2-40B4-BE49-F238E27FC236}">
                <a16:creationId xmlns:a16="http://schemas.microsoft.com/office/drawing/2014/main" id="{A6E7519F-95D2-93F3-BCB2-9E8D11730C3D}"/>
              </a:ext>
            </a:extLst>
          </p:cNvPr>
          <p:cNvSpPr/>
          <p:nvPr/>
        </p:nvSpPr>
        <p:spPr>
          <a:xfrm>
            <a:off x="9656830" y="3982627"/>
            <a:ext cx="98464" cy="90253"/>
          </a:xfrm>
          <a:prstGeom prst="rect">
            <a:avLst/>
          </a:prstGeom>
          <a:solidFill>
            <a:srgbClr val="636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srgbClr val="FF0000"/>
              </a:solidFill>
              <a:effectLst/>
              <a:uLnTx/>
              <a:uFillTx/>
              <a:latin typeface="SVN-Gilroy Medium" panose="00000600000000000000" pitchFamily="50" charset="0"/>
              <a:ea typeface="+mn-ea"/>
              <a:cs typeface="Arial" panose="020B0604020202020204" pitchFamily="34" charset="0"/>
            </a:endParaRPr>
          </a:p>
        </p:txBody>
      </p:sp>
      <p:sp>
        <p:nvSpPr>
          <p:cNvPr id="128" name="TextBox 127">
            <a:extLst>
              <a:ext uri="{FF2B5EF4-FFF2-40B4-BE49-F238E27FC236}">
                <a16:creationId xmlns:a16="http://schemas.microsoft.com/office/drawing/2014/main" id="{BBB1D714-0816-E6D9-71E9-48423C8FDC67}"/>
              </a:ext>
            </a:extLst>
          </p:cNvPr>
          <p:cNvSpPr txBox="1"/>
          <p:nvPr/>
        </p:nvSpPr>
        <p:spPr>
          <a:xfrm>
            <a:off x="9762979" y="3912337"/>
            <a:ext cx="23407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Financing funds and entrusted</a:t>
            </a:r>
            <a:r>
              <a:rPr kumimoji="0" lang="en-US" sz="900" b="0" i="1"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 funds</a:t>
            </a:r>
            <a:endParaRPr kumimoji="0" lang="vi-VN" sz="9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29" name="Rectangle 128">
            <a:extLst>
              <a:ext uri="{FF2B5EF4-FFF2-40B4-BE49-F238E27FC236}">
                <a16:creationId xmlns:a16="http://schemas.microsoft.com/office/drawing/2014/main" id="{29E052BC-5636-48C5-7CE9-70A6060D2764}"/>
              </a:ext>
            </a:extLst>
          </p:cNvPr>
          <p:cNvSpPr/>
          <p:nvPr/>
        </p:nvSpPr>
        <p:spPr>
          <a:xfrm>
            <a:off x="9656830" y="4143080"/>
            <a:ext cx="98464" cy="90253"/>
          </a:xfrm>
          <a:prstGeom prst="rect">
            <a:avLst/>
          </a:prstGeom>
          <a:solidFill>
            <a:srgbClr val="A93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endParaRPr>
          </a:p>
        </p:txBody>
      </p:sp>
      <p:sp>
        <p:nvSpPr>
          <p:cNvPr id="130" name="TextBox 129">
            <a:extLst>
              <a:ext uri="{FF2B5EF4-FFF2-40B4-BE49-F238E27FC236}">
                <a16:creationId xmlns:a16="http://schemas.microsoft.com/office/drawing/2014/main" id="{D2B8EAAC-A23F-B3FC-F917-C8A02DEAA257}"/>
              </a:ext>
            </a:extLst>
          </p:cNvPr>
          <p:cNvSpPr txBox="1"/>
          <p:nvPr/>
        </p:nvSpPr>
        <p:spPr>
          <a:xfrm>
            <a:off x="9762979" y="4072790"/>
            <a:ext cx="200591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Due to the Government</a:t>
            </a:r>
            <a:r>
              <a:rPr kumimoji="0" lang="en-US" sz="900" b="0" i="1"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 and SBV</a:t>
            </a:r>
            <a:endParaRPr kumimoji="0" lang="vi-VN" sz="9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31" name="Rectangle 130">
            <a:extLst>
              <a:ext uri="{FF2B5EF4-FFF2-40B4-BE49-F238E27FC236}">
                <a16:creationId xmlns:a16="http://schemas.microsoft.com/office/drawing/2014/main" id="{119CF705-49DF-5378-71B6-8DBA2FD0C6AB}"/>
              </a:ext>
            </a:extLst>
          </p:cNvPr>
          <p:cNvSpPr/>
          <p:nvPr/>
        </p:nvSpPr>
        <p:spPr>
          <a:xfrm>
            <a:off x="9656830" y="4303534"/>
            <a:ext cx="98464" cy="90253"/>
          </a:xfrm>
          <a:prstGeom prst="rect">
            <a:avLst/>
          </a:prstGeom>
          <a:solidFill>
            <a:srgbClr val="26A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endParaRPr>
          </a:p>
        </p:txBody>
      </p:sp>
      <p:sp>
        <p:nvSpPr>
          <p:cNvPr id="137" name="TextBox 136">
            <a:extLst>
              <a:ext uri="{FF2B5EF4-FFF2-40B4-BE49-F238E27FC236}">
                <a16:creationId xmlns:a16="http://schemas.microsoft.com/office/drawing/2014/main" id="{8CA316E7-EBF3-4120-E8C0-EA346B296A34}"/>
              </a:ext>
            </a:extLst>
          </p:cNvPr>
          <p:cNvSpPr txBox="1"/>
          <p:nvPr/>
        </p:nvSpPr>
        <p:spPr>
          <a:xfrm>
            <a:off x="8469149" y="1896669"/>
            <a:ext cx="840502"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a:ln>
                  <a:noFill/>
                </a:ln>
                <a:solidFill>
                  <a:prstClr val="white"/>
                </a:solidFill>
                <a:effectLst/>
                <a:uLnTx/>
                <a:uFillTx/>
                <a:latin typeface="SVN-Gilroy Medium" panose="00000600000000000000" pitchFamily="50" charset="0"/>
                <a:ea typeface="+mn-ea"/>
                <a:cs typeface="Arial" panose="020B0604020202020204" pitchFamily="34" charset="0"/>
              </a:rPr>
              <a:t>74%</a:t>
            </a: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D37072E1-6B85-0A04-D0B0-70CF682BCD0C}"/>
              </a:ext>
            </a:extLst>
          </p:cNvPr>
          <p:cNvSpPr txBox="1"/>
          <p:nvPr/>
        </p:nvSpPr>
        <p:spPr>
          <a:xfrm>
            <a:off x="10361637" y="1950843"/>
            <a:ext cx="582323"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a:ln>
                  <a:noFill/>
                </a:ln>
                <a:solidFill>
                  <a:prstClr val="white"/>
                </a:solidFill>
                <a:effectLst/>
                <a:uLnTx/>
                <a:uFillTx/>
                <a:latin typeface="SVN-Gilroy Medium" panose="00000600000000000000" pitchFamily="50" charset="0"/>
                <a:ea typeface="+mn-ea"/>
                <a:cs typeface="Arial" panose="020B0604020202020204" pitchFamily="34" charset="0"/>
              </a:rPr>
              <a:t>16%</a:t>
            </a: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TextBox 138">
            <a:extLst>
              <a:ext uri="{FF2B5EF4-FFF2-40B4-BE49-F238E27FC236}">
                <a16:creationId xmlns:a16="http://schemas.microsoft.com/office/drawing/2014/main" id="{4FC91638-DAB6-DB16-41B8-C618605C0ADA}"/>
              </a:ext>
            </a:extLst>
          </p:cNvPr>
          <p:cNvSpPr txBox="1"/>
          <p:nvPr/>
        </p:nvSpPr>
        <p:spPr>
          <a:xfrm>
            <a:off x="10908454" y="1701429"/>
            <a:ext cx="582323"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a:ln>
                  <a:noFill/>
                </a:ln>
                <a:solidFill>
                  <a:prstClr val="white"/>
                </a:solidFill>
                <a:effectLst/>
                <a:uLnTx/>
                <a:uFillTx/>
                <a:latin typeface="SVN-Gilroy Medium" panose="00000600000000000000" pitchFamily="50" charset="0"/>
                <a:ea typeface="+mn-ea"/>
                <a:cs typeface="Arial" panose="020B0604020202020204" pitchFamily="34" charset="0"/>
              </a:rPr>
              <a:t>6,1%</a:t>
            </a: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 name="TextBox 139">
            <a:extLst>
              <a:ext uri="{FF2B5EF4-FFF2-40B4-BE49-F238E27FC236}">
                <a16:creationId xmlns:a16="http://schemas.microsoft.com/office/drawing/2014/main" id="{51792C27-0CFC-B3B1-DC6B-67E1291D495D}"/>
              </a:ext>
            </a:extLst>
          </p:cNvPr>
          <p:cNvSpPr txBox="1"/>
          <p:nvPr/>
        </p:nvSpPr>
        <p:spPr>
          <a:xfrm>
            <a:off x="10338300" y="2500964"/>
            <a:ext cx="493534"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2,9%</a:t>
            </a: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1" name="TextBox 140">
            <a:extLst>
              <a:ext uri="{FF2B5EF4-FFF2-40B4-BE49-F238E27FC236}">
                <a16:creationId xmlns:a16="http://schemas.microsoft.com/office/drawing/2014/main" id="{50188414-B5EF-81A6-BB5E-686E204AE569}"/>
              </a:ext>
            </a:extLst>
          </p:cNvPr>
          <p:cNvSpPr txBox="1"/>
          <p:nvPr/>
        </p:nvSpPr>
        <p:spPr>
          <a:xfrm>
            <a:off x="10831834" y="2498758"/>
            <a:ext cx="469203"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a:t>
            </a: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2" name="TextBox 141">
            <a:extLst>
              <a:ext uri="{FF2B5EF4-FFF2-40B4-BE49-F238E27FC236}">
                <a16:creationId xmlns:a16="http://schemas.microsoft.com/office/drawing/2014/main" id="{C6176F46-C6A1-5DDD-B59A-ECE28F19058B}"/>
              </a:ext>
            </a:extLst>
          </p:cNvPr>
          <p:cNvSpPr txBox="1"/>
          <p:nvPr/>
        </p:nvSpPr>
        <p:spPr>
          <a:xfrm>
            <a:off x="7386825" y="4706181"/>
            <a:ext cx="3907452" cy="1277273"/>
          </a:xfrm>
          <a:prstGeom prst="rect">
            <a:avLst/>
          </a:prstGeom>
          <a:noFill/>
          <a:ln>
            <a:noFill/>
          </a:ln>
        </p:spPr>
        <p:txBody>
          <a:bodyPr wrap="square">
            <a:spAutoFit/>
          </a:bodyPr>
          <a:lstStyle/>
          <a:p>
            <a:pPr algn="just">
              <a:spcBef>
                <a:spcPts val="300"/>
              </a:spcBef>
              <a:spcAft>
                <a:spcPts val="300"/>
              </a:spcAft>
              <a:defRPr/>
            </a:pPr>
            <a:r>
              <a:rPr lang="en-US" sz="1100" noProof="0" dirty="0">
                <a:solidFill>
                  <a:schemeClr val="tx1">
                    <a:lumMod val="75000"/>
                    <a:lumOff val="25000"/>
                  </a:schemeClr>
                </a:solidFill>
                <a:latin typeface="SVN-Gilroy Medium" panose="00000600000000000000" pitchFamily="50" charset="0"/>
                <a:cs typeface="Arial" panose="020B0604020202020204" pitchFamily="34" charset="0"/>
              </a:rPr>
              <a:t>As of 30</a:t>
            </a:r>
            <a:r>
              <a:rPr lang="en-US" sz="1100" baseline="30000" noProof="0" dirty="0">
                <a:solidFill>
                  <a:schemeClr val="tx1">
                    <a:lumMod val="75000"/>
                    <a:lumOff val="25000"/>
                  </a:schemeClr>
                </a:solidFill>
                <a:latin typeface="SVN-Gilroy Medium" panose="00000600000000000000" pitchFamily="50" charset="0"/>
                <a:cs typeface="Arial" panose="020B0604020202020204" pitchFamily="34" charset="0"/>
              </a:rPr>
              <a:t>th</a:t>
            </a:r>
            <a:r>
              <a:rPr lang="en-US" sz="1100" noProof="0" dirty="0">
                <a:solidFill>
                  <a:schemeClr val="tx1">
                    <a:lumMod val="75000"/>
                    <a:lumOff val="25000"/>
                  </a:schemeClr>
                </a:solidFill>
                <a:latin typeface="SVN-Gilroy Medium" panose="00000600000000000000" pitchFamily="50" charset="0"/>
                <a:cs typeface="Arial" panose="020B0604020202020204" pitchFamily="34" charset="0"/>
              </a:rPr>
              <a:t> June 2024</a:t>
            </a:r>
            <a:r>
              <a:rPr kumimoji="0" lang="en-US" sz="11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 total liabilities </a:t>
            </a:r>
            <a:r>
              <a:rPr lang="en-US" sz="1100" dirty="0">
                <a:solidFill>
                  <a:schemeClr val="tx1">
                    <a:lumMod val="75000"/>
                    <a:lumOff val="25000"/>
                  </a:schemeClr>
                </a:solidFill>
                <a:latin typeface="SVN-Gilroy Medium" panose="00000600000000000000" pitchFamily="50" charset="0"/>
                <a:cs typeface="Arial" panose="020B0604020202020204" pitchFamily="34" charset="0"/>
              </a:rPr>
              <a:t>of VietinBank </a:t>
            </a:r>
            <a:r>
              <a:rPr kumimoji="0" lang="en-US" sz="11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touched </a:t>
            </a:r>
            <a:r>
              <a:rPr kumimoji="0" lang="en-US" sz="1100" b="1" i="0" u="none" strike="noStrike" kern="1200" cap="none" spc="0" normalizeH="0" baseline="0" noProof="0" dirty="0">
                <a:ln>
                  <a:noFill/>
                </a:ln>
                <a:solidFill>
                  <a:srgbClr val="005993"/>
                </a:solidFill>
                <a:effectLst/>
                <a:uLnTx/>
                <a:uFillTx/>
                <a:latin typeface="SVN-Gilroy XBold" panose="00000900000000000000" pitchFamily="50" charset="0"/>
                <a:ea typeface="Tahoma" panose="020B0604030504040204" pitchFamily="34" charset="0"/>
                <a:cs typeface="Arial" pitchFamily="34" charset="0"/>
              </a:rPr>
              <a:t>2,025 VND, </a:t>
            </a:r>
            <a:r>
              <a:rPr kumimoji="0" lang="en-US" sz="1100" b="1" i="0" u="none" strike="noStrike" kern="1200" cap="none" spc="0" normalizeH="0" baseline="0" noProof="0" dirty="0" err="1">
                <a:ln>
                  <a:noFill/>
                </a:ln>
                <a:solidFill>
                  <a:srgbClr val="005993"/>
                </a:solidFill>
                <a:effectLst/>
                <a:uLnTx/>
                <a:uFillTx/>
                <a:latin typeface="SVN-Gilroy XBold" panose="00000900000000000000" pitchFamily="50" charset="0"/>
                <a:ea typeface="Tahoma" panose="020B0604030504040204" pitchFamily="34" charset="0"/>
                <a:cs typeface="Arial" pitchFamily="34" charset="0"/>
              </a:rPr>
              <a:t>Tn</a:t>
            </a:r>
            <a:r>
              <a:rPr kumimoji="0" lang="en-US" sz="1100" b="1" i="0" u="none" strike="noStrike" kern="1200" cap="none" spc="0" normalizeH="0" baseline="0" noProof="0" dirty="0">
                <a:ln>
                  <a:noFill/>
                </a:ln>
                <a:solidFill>
                  <a:srgbClr val="005993"/>
                </a:solidFill>
                <a:effectLst/>
                <a:uLnTx/>
                <a:uFillTx/>
                <a:latin typeface="SVN-Gilroy XBold" panose="00000900000000000000" pitchFamily="50" charset="0"/>
                <a:ea typeface="Tahoma" panose="020B0604030504040204" pitchFamily="34" charset="0"/>
                <a:cs typeface="Arial" pitchFamily="34" charset="0"/>
              </a:rPr>
              <a:t> (+6.2% </a:t>
            </a:r>
            <a:r>
              <a:rPr kumimoji="0" lang="en-US" sz="1100" b="1" i="0" u="none" strike="noStrike" kern="1200" cap="none" spc="0" normalizeH="0" baseline="0" noProof="0" dirty="0" err="1">
                <a:ln>
                  <a:noFill/>
                </a:ln>
                <a:solidFill>
                  <a:srgbClr val="005993"/>
                </a:solidFill>
                <a:effectLst/>
                <a:uLnTx/>
                <a:uFillTx/>
                <a:latin typeface="SVN-Gilroy XBold" panose="00000900000000000000" pitchFamily="50" charset="0"/>
                <a:ea typeface="Tahoma" panose="020B0604030504040204" pitchFamily="34" charset="0"/>
                <a:cs typeface="Arial" pitchFamily="34" charset="0"/>
              </a:rPr>
              <a:t>ytd</a:t>
            </a:r>
            <a:r>
              <a:rPr kumimoji="0" lang="en-US" sz="1100" b="1" i="0" u="none" strike="noStrike" kern="1200" cap="none" spc="0" normalizeH="0" baseline="0" noProof="0" dirty="0">
                <a:ln>
                  <a:noFill/>
                </a:ln>
                <a:solidFill>
                  <a:srgbClr val="005993"/>
                </a:solidFill>
                <a:effectLst/>
                <a:uLnTx/>
                <a:uFillTx/>
                <a:latin typeface="SVN-Gilroy XBold" panose="00000900000000000000" pitchFamily="50" charset="0"/>
                <a:ea typeface="Tahoma" panose="020B0604030504040204" pitchFamily="34" charset="0"/>
                <a:cs typeface="Arial" pitchFamily="34" charset="0"/>
              </a:rPr>
              <a:t>)</a:t>
            </a:r>
            <a:r>
              <a:rPr kumimoji="0" lang="en-US" sz="1100" b="1" i="0" u="none" strike="noStrike" kern="1200" cap="none" spc="0" normalizeH="0" baseline="0" noProof="0" dirty="0">
                <a:ln>
                  <a:noFill/>
                </a:ln>
                <a:solidFill>
                  <a:srgbClr val="005992"/>
                </a:solidFill>
                <a:effectLst/>
                <a:uLnTx/>
                <a:uFillTx/>
                <a:latin typeface="SVN-Gilroy Medium" panose="00000600000000000000" pitchFamily="50" charset="0"/>
                <a:ea typeface="Tahoma" panose="020B0604030504040204" pitchFamily="34" charset="0"/>
                <a:cs typeface="Arial" pitchFamily="34" charset="0"/>
              </a:rPr>
              <a:t>.</a:t>
            </a:r>
            <a:r>
              <a:rPr kumimoji="0" lang="en-US" sz="1100" b="0" i="0" u="none" strike="noStrike" kern="1200" cap="none" spc="0" normalizeH="0" baseline="0" noProof="0" dirty="0">
                <a:ln>
                  <a:noFill/>
                </a:ln>
                <a:solidFill>
                  <a:srgbClr val="005992"/>
                </a:solidFill>
                <a:effectLst/>
                <a:uLnTx/>
                <a:uFillTx/>
                <a:latin typeface="SVN-Gilroy Medium" panose="00000600000000000000" pitchFamily="50" charset="0"/>
                <a:ea typeface="Tahoma" panose="020B0604030504040204" pitchFamily="34" charset="0"/>
                <a:cs typeface="Arial" pitchFamily="34" charset="0"/>
              </a:rPr>
              <a:t> </a:t>
            </a:r>
            <a:r>
              <a:rPr kumimoji="0" lang="en-US" sz="11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cs typeface="Arial" panose="020B0604020202020204" pitchFamily="34" charset="0"/>
              </a:rPr>
              <a:t>In which, </a:t>
            </a:r>
            <a:r>
              <a:rPr lang="en-US" sz="1100" dirty="0">
                <a:solidFill>
                  <a:schemeClr val="tx1">
                    <a:lumMod val="75000"/>
                    <a:lumOff val="25000"/>
                  </a:schemeClr>
                </a:solidFill>
                <a:latin typeface="SVN-Gilroy Medium" panose="00000600000000000000" pitchFamily="50" charset="0"/>
                <a:cs typeface="Arial" panose="020B0604020202020204" pitchFamily="34" charset="0"/>
              </a:rPr>
              <a:t>balances with the Government &amp; SBV</a:t>
            </a:r>
            <a:r>
              <a:rPr lang="en-US" sz="1100" dirty="0">
                <a:solidFill>
                  <a:schemeClr val="tx1">
                    <a:lumMod val="75000"/>
                    <a:lumOff val="25000"/>
                  </a:schemeClr>
                </a:solidFill>
                <a:cs typeface="Arial" panose="020B0604020202020204" pitchFamily="34" charset="0"/>
              </a:rPr>
              <a:t> </a:t>
            </a:r>
            <a:r>
              <a:rPr lang="en-US" sz="1100" b="1" dirty="0">
                <a:solidFill>
                  <a:srgbClr val="005993"/>
                </a:solidFill>
                <a:latin typeface="SVN-Gilroy XBold" panose="00000900000000000000" pitchFamily="50" charset="0"/>
                <a:ea typeface="Tahoma" panose="020B0604030504040204" pitchFamily="34" charset="0"/>
                <a:cs typeface="Arial" pitchFamily="34" charset="0"/>
              </a:rPr>
              <a:t>rose sharply with more than 5 times </a:t>
            </a: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compared to 2023 year end; while valuable papers issued </a:t>
            </a:r>
            <a:r>
              <a:rPr lang="en-US" sz="1100" b="1" dirty="0">
                <a:solidFill>
                  <a:srgbClr val="005993"/>
                </a:solidFill>
                <a:latin typeface="SVN-Gilroy XBold" panose="00000900000000000000" pitchFamily="50" charset="0"/>
                <a:ea typeface="Tahoma" panose="020B0604030504040204" pitchFamily="34" charset="0"/>
                <a:cs typeface="Arial" pitchFamily="34" charset="0"/>
              </a:rPr>
              <a:t>declined by 13.1% </a:t>
            </a:r>
            <a:r>
              <a:rPr lang="en-US" sz="1100" b="1" dirty="0" err="1">
                <a:solidFill>
                  <a:srgbClr val="005993"/>
                </a:solidFill>
                <a:latin typeface="SVN-Gilroy XBold" panose="00000900000000000000" pitchFamily="50" charset="0"/>
                <a:ea typeface="Tahoma" panose="020B0604030504040204" pitchFamily="34" charset="0"/>
                <a:cs typeface="Arial" pitchFamily="34" charset="0"/>
              </a:rPr>
              <a:t>ytd</a:t>
            </a:r>
            <a:r>
              <a:rPr lang="en-US" sz="1100" b="1" dirty="0">
                <a:solidFill>
                  <a:srgbClr val="005993"/>
                </a:solidFill>
                <a:latin typeface="SVN-Gilroy XBold" panose="00000900000000000000" pitchFamily="50" charset="0"/>
                <a:ea typeface="Tahoma" panose="020B0604030504040204" pitchFamily="34" charset="0"/>
                <a:cs typeface="Arial" pitchFamily="34" charset="0"/>
              </a:rPr>
              <a:t> </a:t>
            </a:r>
            <a:r>
              <a:rPr lang="en-US" sz="1100" dirty="0">
                <a:solidFill>
                  <a:schemeClr val="tx1">
                    <a:lumMod val="75000"/>
                    <a:lumOff val="25000"/>
                  </a:schemeClr>
                </a:solidFill>
                <a:latin typeface="SVN-Gilroy Medium" panose="00000600000000000000" pitchFamily="50" charset="0"/>
                <a:ea typeface="Tahoma" panose="020B0604030504040204" pitchFamily="34" charset="0"/>
                <a:cs typeface="Arial" pitchFamily="34" charset="0"/>
              </a:rPr>
              <a:t>mainly because of the reduction of short-term certificates of deposit and deposits &amp; borrowings from other C.Is </a:t>
            </a:r>
            <a:r>
              <a:rPr lang="en-US" sz="1100" b="1" dirty="0">
                <a:solidFill>
                  <a:srgbClr val="005993"/>
                </a:solidFill>
                <a:latin typeface="SVN-Gilroy XBold" panose="00000900000000000000" pitchFamily="50" charset="0"/>
                <a:ea typeface="Tahoma" panose="020B0604030504040204" pitchFamily="34" charset="0"/>
                <a:cs typeface="Arial" pitchFamily="34" charset="0"/>
              </a:rPr>
              <a:t>marginally declined by 2.3% </a:t>
            </a:r>
            <a:r>
              <a:rPr lang="en-US" sz="1100" b="1" dirty="0" err="1">
                <a:solidFill>
                  <a:srgbClr val="005993"/>
                </a:solidFill>
                <a:latin typeface="SVN-Gilroy XBold" panose="00000900000000000000" pitchFamily="50" charset="0"/>
                <a:ea typeface="Tahoma" panose="020B0604030504040204" pitchFamily="34" charset="0"/>
                <a:cs typeface="Arial" pitchFamily="34" charset="0"/>
              </a:rPr>
              <a:t>ytd</a:t>
            </a:r>
            <a:r>
              <a:rPr lang="en-US" sz="1100" b="1" dirty="0">
                <a:solidFill>
                  <a:srgbClr val="005993"/>
                </a:solidFill>
                <a:latin typeface="SVN-Gilroy XBold" panose="00000900000000000000" pitchFamily="50" charset="0"/>
                <a:ea typeface="Tahoma" panose="020B0604030504040204" pitchFamily="34" charset="0"/>
                <a:cs typeface="Arial" pitchFamily="34" charset="0"/>
              </a:rPr>
              <a:t>.</a:t>
            </a:r>
          </a:p>
        </p:txBody>
      </p:sp>
      <p:sp>
        <p:nvSpPr>
          <p:cNvPr id="143" name="TextBox 142">
            <a:extLst>
              <a:ext uri="{FF2B5EF4-FFF2-40B4-BE49-F238E27FC236}">
                <a16:creationId xmlns:a16="http://schemas.microsoft.com/office/drawing/2014/main" id="{DB05633E-D346-B5AD-ED99-BB1005E100D8}"/>
              </a:ext>
            </a:extLst>
          </p:cNvPr>
          <p:cNvSpPr txBox="1"/>
          <p:nvPr/>
        </p:nvSpPr>
        <p:spPr>
          <a:xfrm>
            <a:off x="7457077" y="4233243"/>
            <a:ext cx="208281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Valuable papers</a:t>
            </a:r>
            <a:r>
              <a:rPr kumimoji="0" lang="en-US" sz="900" b="0" i="1"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 issued</a:t>
            </a:r>
            <a:endParaRPr kumimoji="0" lang="vi-VN" sz="9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44" name="TextBox 143">
            <a:extLst>
              <a:ext uri="{FF2B5EF4-FFF2-40B4-BE49-F238E27FC236}">
                <a16:creationId xmlns:a16="http://schemas.microsoft.com/office/drawing/2014/main" id="{3954BAFB-434F-E6FC-122F-01FDA2FB0018}"/>
              </a:ext>
            </a:extLst>
          </p:cNvPr>
          <p:cNvSpPr txBox="1"/>
          <p:nvPr/>
        </p:nvSpPr>
        <p:spPr>
          <a:xfrm>
            <a:off x="9762979" y="4233244"/>
            <a:ext cx="155376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Other liabilities</a:t>
            </a:r>
            <a:endParaRPr kumimoji="0" lang="vi-VN" sz="9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47" name="TextBox 146">
            <a:extLst>
              <a:ext uri="{FF2B5EF4-FFF2-40B4-BE49-F238E27FC236}">
                <a16:creationId xmlns:a16="http://schemas.microsoft.com/office/drawing/2014/main" id="{D80FD74A-3898-213C-24F3-0F1991FD1EFF}"/>
              </a:ext>
            </a:extLst>
          </p:cNvPr>
          <p:cNvSpPr txBox="1"/>
          <p:nvPr/>
        </p:nvSpPr>
        <p:spPr>
          <a:xfrm>
            <a:off x="2798491" y="3299681"/>
            <a:ext cx="789654" cy="369332"/>
          </a:xfrm>
          <a:prstGeom prst="rect">
            <a:avLst/>
          </a:prstGeom>
          <a:noFill/>
        </p:spPr>
        <p:txBody>
          <a:bodyPr wrap="square">
            <a:spAutoFit/>
          </a:bodyPr>
          <a:lstStyle/>
          <a:p>
            <a:pPr lvl="0" algn="r">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 </a:t>
            </a:r>
          </a:p>
          <a:p>
            <a:pPr lvl="0" algn="r">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audited</a:t>
            </a:r>
            <a:endParaRPr lang="vi-VN" sz="900" dirty="0">
              <a:solidFill>
                <a:schemeClr val="tx1">
                  <a:lumMod val="75000"/>
                  <a:lumOff val="25000"/>
                </a:schemeClr>
              </a:solidFill>
              <a:cs typeface="Arial" panose="020B0604020202020204" pitchFamily="34" charset="0"/>
            </a:endParaRPr>
          </a:p>
        </p:txBody>
      </p:sp>
      <p:sp>
        <p:nvSpPr>
          <p:cNvPr id="148" name="TextBox 147">
            <a:extLst>
              <a:ext uri="{FF2B5EF4-FFF2-40B4-BE49-F238E27FC236}">
                <a16:creationId xmlns:a16="http://schemas.microsoft.com/office/drawing/2014/main" id="{672585A8-458F-C0B0-22DD-81B9B7DD8BA7}"/>
              </a:ext>
            </a:extLst>
          </p:cNvPr>
          <p:cNvSpPr txBox="1"/>
          <p:nvPr/>
        </p:nvSpPr>
        <p:spPr>
          <a:xfrm>
            <a:off x="2932494" y="3681460"/>
            <a:ext cx="65565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2Q2024</a:t>
            </a:r>
            <a:endParaRPr kumimoji="0" lang="vi-VN" sz="9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51" name="TextBox 150">
            <a:extLst>
              <a:ext uri="{FF2B5EF4-FFF2-40B4-BE49-F238E27FC236}">
                <a16:creationId xmlns:a16="http://schemas.microsoft.com/office/drawing/2014/main" id="{0AA58AE7-41F0-4BA0-A891-FA88F78D3EFA}"/>
              </a:ext>
            </a:extLst>
          </p:cNvPr>
          <p:cNvSpPr txBox="1"/>
          <p:nvPr/>
        </p:nvSpPr>
        <p:spPr>
          <a:xfrm>
            <a:off x="2798491" y="4425667"/>
            <a:ext cx="789654" cy="369332"/>
          </a:xfrm>
          <a:prstGeom prst="rect">
            <a:avLst/>
          </a:prstGeom>
          <a:noFill/>
        </p:spPr>
        <p:txBody>
          <a:bodyPr wrap="square">
            <a:spAutoFit/>
          </a:bodyPr>
          <a:lstStyle/>
          <a:p>
            <a:pPr lvl="0" algn="r">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 </a:t>
            </a:r>
          </a:p>
          <a:p>
            <a:pPr lvl="0" algn="r">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audited</a:t>
            </a:r>
            <a:endParaRPr lang="vi-VN" sz="900" dirty="0">
              <a:solidFill>
                <a:schemeClr val="tx1">
                  <a:lumMod val="75000"/>
                  <a:lumOff val="25000"/>
                </a:schemeClr>
              </a:solidFill>
              <a:cs typeface="Arial" panose="020B0604020202020204" pitchFamily="34" charset="0"/>
            </a:endParaRPr>
          </a:p>
        </p:txBody>
      </p:sp>
      <p:sp>
        <p:nvSpPr>
          <p:cNvPr id="152" name="TextBox 151">
            <a:extLst>
              <a:ext uri="{FF2B5EF4-FFF2-40B4-BE49-F238E27FC236}">
                <a16:creationId xmlns:a16="http://schemas.microsoft.com/office/drawing/2014/main" id="{4171C7F5-C17F-3575-29D7-4A1905EE1DD0}"/>
              </a:ext>
            </a:extLst>
          </p:cNvPr>
          <p:cNvSpPr txBox="1"/>
          <p:nvPr/>
        </p:nvSpPr>
        <p:spPr>
          <a:xfrm>
            <a:off x="2932494" y="4816975"/>
            <a:ext cx="65565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2Q2024</a:t>
            </a:r>
            <a:endParaRPr kumimoji="0" lang="vi-VN" sz="9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54" name="TextBox 153">
            <a:extLst>
              <a:ext uri="{FF2B5EF4-FFF2-40B4-BE49-F238E27FC236}">
                <a16:creationId xmlns:a16="http://schemas.microsoft.com/office/drawing/2014/main" id="{8B956AF3-E40D-2B14-7FB1-E0CF219BC203}"/>
              </a:ext>
            </a:extLst>
          </p:cNvPr>
          <p:cNvSpPr txBox="1"/>
          <p:nvPr/>
        </p:nvSpPr>
        <p:spPr>
          <a:xfrm>
            <a:off x="7263717" y="1255092"/>
            <a:ext cx="990456" cy="230832"/>
          </a:xfrm>
          <a:prstGeom prst="rect">
            <a:avLst/>
          </a:prstGeom>
          <a:noFill/>
        </p:spPr>
        <p:txBody>
          <a:bodyPr wrap="square">
            <a:spAutoFit/>
          </a:bodyPr>
          <a:lstStyle/>
          <a:p>
            <a:pPr>
              <a:defRPr/>
            </a:pPr>
            <a:r>
              <a:rPr kumimoji="0" lang="en-US" sz="9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2023 </a:t>
            </a:r>
            <a:r>
              <a:rPr lang="en-US" sz="900" dirty="0">
                <a:solidFill>
                  <a:schemeClr val="tx1">
                    <a:lumMod val="75000"/>
                    <a:lumOff val="25000"/>
                  </a:schemeClr>
                </a:solidFill>
                <a:latin typeface="SVN-Gilroy Medium" panose="00000600000000000000" pitchFamily="50" charset="0"/>
                <a:cs typeface="Arial" panose="020B0604020202020204" pitchFamily="34" charset="0"/>
              </a:rPr>
              <a:t>audited</a:t>
            </a:r>
            <a:r>
              <a:rPr kumimoji="0" lang="en-US" sz="9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 </a:t>
            </a:r>
            <a:endParaRPr kumimoji="0" lang="vi-VN" sz="9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56" name="TextBox 155">
            <a:extLst>
              <a:ext uri="{FF2B5EF4-FFF2-40B4-BE49-F238E27FC236}">
                <a16:creationId xmlns:a16="http://schemas.microsoft.com/office/drawing/2014/main" id="{75545675-E747-51B6-36AB-C4B64C24DF52}"/>
              </a:ext>
            </a:extLst>
          </p:cNvPr>
          <p:cNvSpPr txBox="1"/>
          <p:nvPr/>
        </p:nvSpPr>
        <p:spPr>
          <a:xfrm>
            <a:off x="7263716" y="2562407"/>
            <a:ext cx="73728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1H2024</a:t>
            </a:r>
            <a:endParaRPr kumimoji="0" lang="vi-VN" sz="9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57" name="TextBox 156">
            <a:extLst>
              <a:ext uri="{FF2B5EF4-FFF2-40B4-BE49-F238E27FC236}">
                <a16:creationId xmlns:a16="http://schemas.microsoft.com/office/drawing/2014/main" id="{B0C8C729-5CD6-733F-17A3-D185DA799563}"/>
              </a:ext>
            </a:extLst>
          </p:cNvPr>
          <p:cNvSpPr txBox="1"/>
          <p:nvPr/>
        </p:nvSpPr>
        <p:spPr>
          <a:xfrm>
            <a:off x="7259404" y="969150"/>
            <a:ext cx="2888139" cy="276999"/>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12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ea typeface="+mn-ea"/>
                <a:cs typeface="Arial" panose="020B0604020202020204" pitchFamily="34" charset="0"/>
              </a:rPr>
              <a:t>TOTAL LIABILITIES STRUCTURE </a:t>
            </a: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pic>
        <p:nvPicPr>
          <p:cNvPr id="159" name="Picture 158">
            <a:extLst>
              <a:ext uri="{FF2B5EF4-FFF2-40B4-BE49-F238E27FC236}">
                <a16:creationId xmlns:a16="http://schemas.microsoft.com/office/drawing/2014/main" id="{90F759FF-615D-758E-CD6D-37C8D650B698}"/>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0299050" y="280311"/>
            <a:ext cx="1341434" cy="450721"/>
          </a:xfrm>
          <a:prstGeom prst="rect">
            <a:avLst/>
          </a:prstGeom>
        </p:spPr>
      </p:pic>
      <p:sp>
        <p:nvSpPr>
          <p:cNvPr id="2" name="TextBox 1">
            <a:extLst>
              <a:ext uri="{FF2B5EF4-FFF2-40B4-BE49-F238E27FC236}">
                <a16:creationId xmlns:a16="http://schemas.microsoft.com/office/drawing/2014/main" id="{88EF4BFD-1945-B94A-5B1A-EDABCEE58F23}"/>
              </a:ext>
            </a:extLst>
          </p:cNvPr>
          <p:cNvSpPr txBox="1"/>
          <p:nvPr/>
        </p:nvSpPr>
        <p:spPr>
          <a:xfrm>
            <a:off x="2822253" y="1045584"/>
            <a:ext cx="2615626" cy="276999"/>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1200" b="1" i="0" u="none" strike="noStrike" kern="1200" cap="none" spc="0" normalizeH="0" baseline="0" noProof="0" dirty="0">
                <a:ln>
                  <a:noFill/>
                </a:ln>
                <a:solidFill>
                  <a:srgbClr val="005993"/>
                </a:solidFill>
                <a:effectLst/>
                <a:uLnTx/>
                <a:uFillTx/>
                <a:latin typeface="SVN-Gilroy XBold" panose="00000900000000000000" pitchFamily="50" charset="0"/>
                <a:ea typeface="+mn-ea"/>
                <a:cs typeface="Arial" panose="020B0604020202020204" pitchFamily="34" charset="0"/>
              </a:rPr>
              <a:t>TOTAL LIABILITIES </a:t>
            </a:r>
            <a:r>
              <a:rPr lang="en-US" sz="1000" i="1" dirty="0">
                <a:solidFill>
                  <a:srgbClr val="005993"/>
                </a:solidFill>
                <a:latin typeface="SVN-Gilroy" panose="00000500000000000000" pitchFamily="50" charset="0"/>
                <a:cs typeface="Arial" panose="020B0604020202020204" pitchFamily="34" charset="0"/>
              </a:rPr>
              <a:t>(VND, </a:t>
            </a:r>
            <a:r>
              <a:rPr lang="en-US" sz="1000" i="1" dirty="0" err="1">
                <a:solidFill>
                  <a:srgbClr val="005993"/>
                </a:solidFill>
                <a:latin typeface="SVN-Gilroy" panose="00000500000000000000" pitchFamily="50" charset="0"/>
                <a:cs typeface="Arial" panose="020B0604020202020204" pitchFamily="34" charset="0"/>
              </a:rPr>
              <a:t>Tn</a:t>
            </a:r>
            <a:r>
              <a:rPr kumimoji="0" lang="en-US" sz="1000" b="0" i="1" u="none" strike="noStrike" kern="1200" cap="none" spc="0" normalizeH="0" baseline="0" noProof="0" dirty="0">
                <a:ln>
                  <a:noFill/>
                </a:ln>
                <a:solidFill>
                  <a:srgbClr val="005993"/>
                </a:solidFill>
                <a:effectLst/>
                <a:uLnTx/>
                <a:uFillTx/>
                <a:latin typeface="SVN-Gilroy" panose="00000500000000000000" pitchFamily="50" charset="0"/>
                <a:ea typeface="+mn-ea"/>
                <a:cs typeface="Arial" panose="020B0604020202020204" pitchFamily="34" charset="0"/>
              </a:rPr>
              <a:t>)</a:t>
            </a:r>
            <a:endParaRPr kumimoji="0" lang="vi-VN" sz="1000" b="0" i="1" u="none" strike="noStrike" kern="1200" cap="none" spc="0" normalizeH="0" baseline="0" noProof="0" dirty="0">
              <a:ln>
                <a:noFill/>
              </a:ln>
              <a:solidFill>
                <a:srgbClr val="005993"/>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id="{6091D4F9-A15A-28F8-788C-88D6D26B0B02}"/>
              </a:ext>
            </a:extLst>
          </p:cNvPr>
          <p:cNvSpPr/>
          <p:nvPr/>
        </p:nvSpPr>
        <p:spPr>
          <a:xfrm>
            <a:off x="3608468" y="1715049"/>
            <a:ext cx="1578480" cy="144000"/>
          </a:xfrm>
          <a:prstGeom prst="roundRect">
            <a:avLst>
              <a:gd name="adj" fmla="val 50000"/>
            </a:avLst>
          </a:prstGeom>
          <a:solidFill>
            <a:srgbClr val="67C1F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5" name="Isosceles Triangle 4">
            <a:extLst>
              <a:ext uri="{FF2B5EF4-FFF2-40B4-BE49-F238E27FC236}">
                <a16:creationId xmlns:a16="http://schemas.microsoft.com/office/drawing/2014/main" id="{927AB751-16A8-0EE4-AEE6-9D23E58D1D89}"/>
              </a:ext>
            </a:extLst>
          </p:cNvPr>
          <p:cNvSpPr/>
          <p:nvPr/>
        </p:nvSpPr>
        <p:spPr>
          <a:xfrm rot="10800000">
            <a:off x="5077682" y="1545757"/>
            <a:ext cx="158750" cy="136853"/>
          </a:xfrm>
          <a:prstGeom prst="triangle">
            <a:avLst/>
          </a:prstGeom>
          <a:solidFill>
            <a:srgbClr val="67C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1F2B4494-2171-5924-4A9B-1C7ED66D6190}"/>
              </a:ext>
            </a:extLst>
          </p:cNvPr>
          <p:cNvSpPr/>
          <p:nvPr/>
        </p:nvSpPr>
        <p:spPr>
          <a:xfrm>
            <a:off x="3608466" y="2258974"/>
            <a:ext cx="1670757" cy="144000"/>
          </a:xfrm>
          <a:prstGeom prst="roundRect">
            <a:avLst>
              <a:gd name="adj" fmla="val 50000"/>
            </a:avLst>
          </a:prstGeom>
          <a:solidFill>
            <a:srgbClr val="1085C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8" name="Isosceles Triangle 7">
            <a:extLst>
              <a:ext uri="{FF2B5EF4-FFF2-40B4-BE49-F238E27FC236}">
                <a16:creationId xmlns:a16="http://schemas.microsoft.com/office/drawing/2014/main" id="{25377591-55DD-E912-5A3E-7765C0006595}"/>
              </a:ext>
            </a:extLst>
          </p:cNvPr>
          <p:cNvSpPr/>
          <p:nvPr/>
        </p:nvSpPr>
        <p:spPr>
          <a:xfrm rot="10800000">
            <a:off x="5170216" y="2090945"/>
            <a:ext cx="158750" cy="136853"/>
          </a:xfrm>
          <a:prstGeom prst="triangle">
            <a:avLst/>
          </a:prstGeom>
          <a:solidFill>
            <a:srgbClr val="1085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7AA94D6-1FB0-71CE-6643-17EAEEC39DFB}"/>
              </a:ext>
            </a:extLst>
          </p:cNvPr>
          <p:cNvSpPr/>
          <p:nvPr/>
        </p:nvSpPr>
        <p:spPr>
          <a:xfrm>
            <a:off x="4893831" y="1415472"/>
            <a:ext cx="534864" cy="201897"/>
          </a:xfrm>
          <a:prstGeom prst="roundRect">
            <a:avLst/>
          </a:prstGeom>
          <a:solidFill>
            <a:srgbClr val="67C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uLnTx/>
                <a:uFillTx/>
                <a:latin typeface="SVN-Gilroy Medium" panose="00000600000000000000" pitchFamily="50" charset="0"/>
                <a:ea typeface="+mn-ea"/>
                <a:cs typeface="+mn-cs"/>
              </a:rPr>
              <a:t>1,907</a:t>
            </a:r>
          </a:p>
        </p:txBody>
      </p:sp>
      <p:sp>
        <p:nvSpPr>
          <p:cNvPr id="7" name="Rectangle: Rounded Corners 6">
            <a:extLst>
              <a:ext uri="{FF2B5EF4-FFF2-40B4-BE49-F238E27FC236}">
                <a16:creationId xmlns:a16="http://schemas.microsoft.com/office/drawing/2014/main" id="{60B05C06-E8CF-2140-DBFA-83D842C59031}"/>
              </a:ext>
            </a:extLst>
          </p:cNvPr>
          <p:cNvSpPr/>
          <p:nvPr/>
        </p:nvSpPr>
        <p:spPr>
          <a:xfrm>
            <a:off x="4986365" y="1960661"/>
            <a:ext cx="549392" cy="169458"/>
          </a:xfrm>
          <a:prstGeom prst="roundRect">
            <a:avLst/>
          </a:prstGeom>
          <a:solidFill>
            <a:srgbClr val="1085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100" dirty="0">
                <a:solidFill>
                  <a:prstClr val="white"/>
                </a:solidFill>
                <a:latin typeface="SVN-Gilroy Medium" panose="00000600000000000000" pitchFamily="50" charset="0"/>
              </a:rPr>
              <a:t>2,025</a:t>
            </a:r>
            <a:endParaRPr kumimoji="0" lang="nl-NL" sz="1100" b="0" i="0" u="none" strike="noStrike" kern="1200" cap="none" spc="0" normalizeH="0" baseline="0" noProof="0" dirty="0">
              <a:ln>
                <a:noFill/>
              </a:ln>
              <a:solidFill>
                <a:prstClr val="white"/>
              </a:solidFill>
              <a:effectLst/>
              <a:uLnTx/>
              <a:uFillTx/>
              <a:latin typeface="SVN-Gilroy Medium" panose="00000600000000000000" pitchFamily="50" charset="0"/>
              <a:ea typeface="+mn-ea"/>
              <a:cs typeface="+mn-cs"/>
            </a:endParaRPr>
          </a:p>
        </p:txBody>
      </p:sp>
      <p:sp>
        <p:nvSpPr>
          <p:cNvPr id="11" name="TextBox 10">
            <a:extLst>
              <a:ext uri="{FF2B5EF4-FFF2-40B4-BE49-F238E27FC236}">
                <a16:creationId xmlns:a16="http://schemas.microsoft.com/office/drawing/2014/main" id="{5C71EB7F-84B2-5023-2534-4CA766A8F89B}"/>
              </a:ext>
            </a:extLst>
          </p:cNvPr>
          <p:cNvSpPr txBox="1"/>
          <p:nvPr/>
        </p:nvSpPr>
        <p:spPr>
          <a:xfrm>
            <a:off x="5949900" y="1720381"/>
            <a:ext cx="860475" cy="487313"/>
          </a:xfrm>
          <a:prstGeom prst="rect">
            <a:avLst/>
          </a:prstGeom>
          <a:noFill/>
        </p:spPr>
        <p:txBody>
          <a:bodyPr wrap="square">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400" b="1" i="0" u="none" strike="noStrike" kern="1200" cap="none" spc="0" normalizeH="0" baseline="0" noProof="0" dirty="0">
                <a:ln>
                  <a:noFill/>
                </a:ln>
                <a:solidFill>
                  <a:srgbClr val="005993"/>
                </a:solidFill>
                <a:effectLst/>
                <a:uLnTx/>
                <a:uFillTx/>
                <a:latin typeface="SVN-Gilroy XBold" panose="00000900000000000000" pitchFamily="50" charset="0"/>
                <a:ea typeface="+mn-ea"/>
                <a:cs typeface="Arial" panose="020B0604020202020204" pitchFamily="34" charset="0"/>
              </a:rPr>
              <a:t>6.2%</a:t>
            </a:r>
          </a:p>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Vs. 2023</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2" name="Freeform 245">
            <a:extLst>
              <a:ext uri="{FF2B5EF4-FFF2-40B4-BE49-F238E27FC236}">
                <a16:creationId xmlns:a16="http://schemas.microsoft.com/office/drawing/2014/main" id="{1CCAFD30-DC12-FCC7-0F88-7F871A0E625E}"/>
              </a:ext>
            </a:extLst>
          </p:cNvPr>
          <p:cNvSpPr/>
          <p:nvPr/>
        </p:nvSpPr>
        <p:spPr>
          <a:xfrm>
            <a:off x="5640997" y="1849571"/>
            <a:ext cx="264205" cy="198154"/>
          </a:xfrm>
          <a:custGeom>
            <a:avLst/>
            <a:gdLst>
              <a:gd name="connsiteX0" fmla="*/ 409325 w 576943"/>
              <a:gd name="connsiteY0" fmla="*/ 36059 h 432707"/>
              <a:gd name="connsiteX1" fmla="*/ 531870 w 576943"/>
              <a:gd name="connsiteY1" fmla="*/ 36059 h 432707"/>
              <a:gd name="connsiteX2" fmla="*/ 538349 w 576943"/>
              <a:gd name="connsiteY2" fmla="*/ 38594 h 432707"/>
              <a:gd name="connsiteX3" fmla="*/ 540884 w 576943"/>
              <a:gd name="connsiteY3" fmla="*/ 45074 h 432707"/>
              <a:gd name="connsiteX4" fmla="*/ 540884 w 576943"/>
              <a:gd name="connsiteY4" fmla="*/ 167618 h 432707"/>
              <a:gd name="connsiteX5" fmla="*/ 535391 w 576943"/>
              <a:gd name="connsiteY5" fmla="*/ 175928 h 432707"/>
              <a:gd name="connsiteX6" fmla="*/ 525390 w 576943"/>
              <a:gd name="connsiteY6" fmla="*/ 173815 h 432707"/>
              <a:gd name="connsiteX7" fmla="*/ 491304 w 576943"/>
              <a:gd name="connsiteY7" fmla="*/ 139728 h 432707"/>
              <a:gd name="connsiteX8" fmla="*/ 312981 w 576943"/>
              <a:gd name="connsiteY8" fmla="*/ 318051 h 432707"/>
              <a:gd name="connsiteX9" fmla="*/ 306501 w 576943"/>
              <a:gd name="connsiteY9" fmla="*/ 320868 h 432707"/>
              <a:gd name="connsiteX10" fmla="*/ 300022 w 576943"/>
              <a:gd name="connsiteY10" fmla="*/ 318051 h 432707"/>
              <a:gd name="connsiteX11" fmla="*/ 234384 w 576943"/>
              <a:gd name="connsiteY11" fmla="*/ 252412 h 432707"/>
              <a:gd name="connsiteX12" fmla="*/ 117192 w 576943"/>
              <a:gd name="connsiteY12" fmla="*/ 369604 h 432707"/>
              <a:gd name="connsiteX13" fmla="*/ 63104 w 576943"/>
              <a:gd name="connsiteY13" fmla="*/ 315515 h 432707"/>
              <a:gd name="connsiteX14" fmla="*/ 227904 w 576943"/>
              <a:gd name="connsiteY14" fmla="*/ 150715 h 432707"/>
              <a:gd name="connsiteX15" fmla="*/ 234384 w 576943"/>
              <a:gd name="connsiteY15" fmla="*/ 147898 h 432707"/>
              <a:gd name="connsiteX16" fmla="*/ 240863 w 576943"/>
              <a:gd name="connsiteY16" fmla="*/ 150715 h 432707"/>
              <a:gd name="connsiteX17" fmla="*/ 306501 w 576943"/>
              <a:gd name="connsiteY17" fmla="*/ 216353 h 432707"/>
              <a:gd name="connsiteX18" fmla="*/ 437215 w 576943"/>
              <a:gd name="connsiteY18" fmla="*/ 85640 h 432707"/>
              <a:gd name="connsiteX19" fmla="*/ 403128 w 576943"/>
              <a:gd name="connsiteY19" fmla="*/ 51553 h 432707"/>
              <a:gd name="connsiteX20" fmla="*/ 401015 w 576943"/>
              <a:gd name="connsiteY20" fmla="*/ 41552 h 432707"/>
              <a:gd name="connsiteX21" fmla="*/ 409325 w 576943"/>
              <a:gd name="connsiteY21" fmla="*/ 36059 h 432707"/>
              <a:gd name="connsiteX22" fmla="*/ 0 w 576943"/>
              <a:gd name="connsiteY22" fmla="*/ 0 h 432707"/>
              <a:gd name="connsiteX23" fmla="*/ 36059 w 576943"/>
              <a:gd name="connsiteY23" fmla="*/ 0 h 432707"/>
              <a:gd name="connsiteX24" fmla="*/ 36059 w 576943"/>
              <a:gd name="connsiteY24" fmla="*/ 396648 h 432707"/>
              <a:gd name="connsiteX25" fmla="*/ 576943 w 576943"/>
              <a:gd name="connsiteY25" fmla="*/ 396648 h 432707"/>
              <a:gd name="connsiteX26" fmla="*/ 576943 w 576943"/>
              <a:gd name="connsiteY26" fmla="*/ 432707 h 432707"/>
              <a:gd name="connsiteX27" fmla="*/ 0 w 576943"/>
              <a:gd name="connsiteY27" fmla="*/ 432707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43" h="432707">
                <a:moveTo>
                  <a:pt x="409325" y="36059"/>
                </a:moveTo>
                <a:lnTo>
                  <a:pt x="531870" y="36059"/>
                </a:lnTo>
                <a:cubicBezTo>
                  <a:pt x="534499" y="36059"/>
                  <a:pt x="536659" y="36904"/>
                  <a:pt x="538349" y="38594"/>
                </a:cubicBezTo>
                <a:cubicBezTo>
                  <a:pt x="540039" y="40284"/>
                  <a:pt x="540884" y="42444"/>
                  <a:pt x="540884" y="45074"/>
                </a:cubicBezTo>
                <a:lnTo>
                  <a:pt x="540884" y="167618"/>
                </a:lnTo>
                <a:cubicBezTo>
                  <a:pt x="540884" y="171562"/>
                  <a:pt x="539054" y="174332"/>
                  <a:pt x="535391" y="175928"/>
                </a:cubicBezTo>
                <a:cubicBezTo>
                  <a:pt x="531729" y="177524"/>
                  <a:pt x="528395" y="176820"/>
                  <a:pt x="525390" y="173815"/>
                </a:cubicBezTo>
                <a:lnTo>
                  <a:pt x="491304" y="139728"/>
                </a:lnTo>
                <a:lnTo>
                  <a:pt x="312981" y="318051"/>
                </a:lnTo>
                <a:cubicBezTo>
                  <a:pt x="311103" y="319929"/>
                  <a:pt x="308943" y="320868"/>
                  <a:pt x="306501" y="320868"/>
                </a:cubicBezTo>
                <a:cubicBezTo>
                  <a:pt x="304060" y="320868"/>
                  <a:pt x="301900" y="319929"/>
                  <a:pt x="300022" y="318051"/>
                </a:cubicBezTo>
                <a:lnTo>
                  <a:pt x="234384" y="252412"/>
                </a:lnTo>
                <a:lnTo>
                  <a:pt x="117192" y="369604"/>
                </a:lnTo>
                <a:lnTo>
                  <a:pt x="63104" y="315515"/>
                </a:lnTo>
                <a:lnTo>
                  <a:pt x="227904" y="150715"/>
                </a:lnTo>
                <a:cubicBezTo>
                  <a:pt x="229783" y="148837"/>
                  <a:pt x="231942" y="147898"/>
                  <a:pt x="234384" y="147898"/>
                </a:cubicBezTo>
                <a:cubicBezTo>
                  <a:pt x="236825" y="147898"/>
                  <a:pt x="238985" y="148837"/>
                  <a:pt x="240863" y="150715"/>
                </a:cubicBezTo>
                <a:lnTo>
                  <a:pt x="306501" y="216353"/>
                </a:lnTo>
                <a:lnTo>
                  <a:pt x="437215" y="85640"/>
                </a:lnTo>
                <a:lnTo>
                  <a:pt x="403128" y="51553"/>
                </a:lnTo>
                <a:cubicBezTo>
                  <a:pt x="400123" y="48548"/>
                  <a:pt x="399419" y="45214"/>
                  <a:pt x="401015" y="41552"/>
                </a:cubicBezTo>
                <a:cubicBezTo>
                  <a:pt x="402611" y="37890"/>
                  <a:pt x="405382" y="36059"/>
                  <a:pt x="409325" y="36059"/>
                </a:cubicBezTo>
                <a:close/>
                <a:moveTo>
                  <a:pt x="0" y="0"/>
                </a:moveTo>
                <a:lnTo>
                  <a:pt x="36059" y="0"/>
                </a:lnTo>
                <a:lnTo>
                  <a:pt x="36059" y="396648"/>
                </a:lnTo>
                <a:lnTo>
                  <a:pt x="576943" y="396648"/>
                </a:lnTo>
                <a:lnTo>
                  <a:pt x="576943" y="432707"/>
                </a:lnTo>
                <a:lnTo>
                  <a:pt x="0" y="432707"/>
                </a:ln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443">
            <a:extLst>
              <a:ext uri="{FF2B5EF4-FFF2-40B4-BE49-F238E27FC236}">
                <a16:creationId xmlns:a16="http://schemas.microsoft.com/office/drawing/2014/main" id="{19029ABC-B54B-55FD-315B-9F04594B6742}"/>
              </a:ext>
            </a:extLst>
          </p:cNvPr>
          <p:cNvSpPr/>
          <p:nvPr/>
        </p:nvSpPr>
        <p:spPr>
          <a:xfrm>
            <a:off x="6478499" y="1810247"/>
            <a:ext cx="145347" cy="137254"/>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5" name="TextBox 144">
            <a:extLst>
              <a:ext uri="{FF2B5EF4-FFF2-40B4-BE49-F238E27FC236}">
                <a16:creationId xmlns:a16="http://schemas.microsoft.com/office/drawing/2014/main" id="{B587BD8C-98A0-6B18-0F95-1716EB9A730F}"/>
              </a:ext>
            </a:extLst>
          </p:cNvPr>
          <p:cNvSpPr txBox="1"/>
          <p:nvPr/>
        </p:nvSpPr>
        <p:spPr>
          <a:xfrm>
            <a:off x="2798491" y="1604958"/>
            <a:ext cx="789654" cy="369332"/>
          </a:xfrm>
          <a:prstGeom prst="rect">
            <a:avLst/>
          </a:prstGeom>
          <a:noFill/>
        </p:spPr>
        <p:txBody>
          <a:bodyPr wrap="square">
            <a:spAutoFit/>
          </a:bodyPr>
          <a:lstStyle/>
          <a:p>
            <a:pPr lvl="0" algn="r">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 </a:t>
            </a:r>
          </a:p>
          <a:p>
            <a:pPr lvl="0" algn="r">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audited</a:t>
            </a:r>
            <a:endParaRPr lang="vi-VN" sz="900" dirty="0">
              <a:solidFill>
                <a:schemeClr val="tx1">
                  <a:lumMod val="75000"/>
                  <a:lumOff val="25000"/>
                </a:schemeClr>
              </a:solidFill>
              <a:cs typeface="Arial" panose="020B0604020202020204" pitchFamily="34" charset="0"/>
            </a:endParaRPr>
          </a:p>
        </p:txBody>
      </p:sp>
      <p:sp>
        <p:nvSpPr>
          <p:cNvPr id="146" name="TextBox 145">
            <a:extLst>
              <a:ext uri="{FF2B5EF4-FFF2-40B4-BE49-F238E27FC236}">
                <a16:creationId xmlns:a16="http://schemas.microsoft.com/office/drawing/2014/main" id="{086DFF01-9FD0-7435-4DEE-8F1309B898D1}"/>
              </a:ext>
            </a:extLst>
          </p:cNvPr>
          <p:cNvSpPr txBox="1"/>
          <p:nvPr/>
        </p:nvSpPr>
        <p:spPr>
          <a:xfrm>
            <a:off x="2897540" y="2215558"/>
            <a:ext cx="690606"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2Q2024</a:t>
            </a:r>
            <a:endParaRPr kumimoji="0" lang="vi-VN" sz="9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CA3695AB-0978-9442-7487-14699E546812}"/>
              </a:ext>
            </a:extLst>
          </p:cNvPr>
          <p:cNvSpPr txBox="1"/>
          <p:nvPr/>
        </p:nvSpPr>
        <p:spPr>
          <a:xfrm>
            <a:off x="2968927" y="5259449"/>
            <a:ext cx="3195015" cy="279244"/>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1200" b="1" noProof="0" dirty="0">
                <a:solidFill>
                  <a:schemeClr val="tx1">
                    <a:lumMod val="75000"/>
                    <a:lumOff val="25000"/>
                  </a:schemeClr>
                </a:solidFill>
                <a:latin typeface="SVN-Gilroy XBold" panose="00000900000000000000" pitchFamily="50" charset="0"/>
                <a:cs typeface="Arial" panose="020B0604020202020204" pitchFamily="34" charset="0"/>
              </a:rPr>
              <a:t>CUSTOMER DEPOSITS </a:t>
            </a: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(VND,</a:t>
            </a:r>
            <a:r>
              <a:rPr kumimoji="0" lang="en-US" sz="1000" b="0" i="1" u="none" strike="noStrike" kern="1200" cap="none" spc="0" normalizeH="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 </a:t>
            </a:r>
            <a:r>
              <a:rPr kumimoji="0" lang="en-US" sz="1000" b="0" i="1" u="none" strike="noStrike" kern="1200" cap="none" spc="0" normalizeH="0" noProof="0" dirty="0" err="1">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Tn</a:t>
            </a:r>
            <a:r>
              <a:rPr kumimoji="0" lang="en-US" sz="1000" b="0" i="1" u="none" strike="noStrike" kern="1200" cap="none" spc="0" normalizeH="0" baseline="0" noProof="0" dirty="0">
                <a:ln>
                  <a:noFill/>
                </a:ln>
                <a:solidFill>
                  <a:schemeClr val="tx1">
                    <a:lumMod val="75000"/>
                    <a:lumOff val="25000"/>
                  </a:schemeClr>
                </a:solidFill>
                <a:effectLst/>
                <a:uLnTx/>
                <a:uFillTx/>
                <a:latin typeface="SVN-Gilroy" panose="00000500000000000000" pitchFamily="50" charset="0"/>
                <a:ea typeface="+mn-ea"/>
                <a:cs typeface="Arial" panose="020B0604020202020204" pitchFamily="34" charset="0"/>
              </a:rPr>
              <a:t>)</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83" name="Rectangle: Rounded Corners 82">
            <a:extLst>
              <a:ext uri="{FF2B5EF4-FFF2-40B4-BE49-F238E27FC236}">
                <a16:creationId xmlns:a16="http://schemas.microsoft.com/office/drawing/2014/main" id="{D56D65CB-AB81-C27B-462D-1D63E0AFEE58}"/>
              </a:ext>
            </a:extLst>
          </p:cNvPr>
          <p:cNvSpPr/>
          <p:nvPr/>
        </p:nvSpPr>
        <p:spPr>
          <a:xfrm>
            <a:off x="3608467" y="5687241"/>
            <a:ext cx="1285364" cy="144000"/>
          </a:xfrm>
          <a:prstGeom prst="roundRect">
            <a:avLst>
              <a:gd name="adj" fmla="val 50000"/>
            </a:avLst>
          </a:prstGeom>
          <a:solidFill>
            <a:srgbClr val="67C1F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102" name="Rectangle: Rounded Corners 101">
            <a:extLst>
              <a:ext uri="{FF2B5EF4-FFF2-40B4-BE49-F238E27FC236}">
                <a16:creationId xmlns:a16="http://schemas.microsoft.com/office/drawing/2014/main" id="{1584F5DD-DE76-8D17-7AD8-72CF35734288}"/>
              </a:ext>
            </a:extLst>
          </p:cNvPr>
          <p:cNvSpPr/>
          <p:nvPr/>
        </p:nvSpPr>
        <p:spPr>
          <a:xfrm>
            <a:off x="3608466" y="6003304"/>
            <a:ext cx="1356731" cy="144000"/>
          </a:xfrm>
          <a:prstGeom prst="roundRect">
            <a:avLst>
              <a:gd name="adj" fmla="val 50000"/>
            </a:avLst>
          </a:prstGeom>
          <a:solidFill>
            <a:srgbClr val="0E77B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103" name="TextBox 102">
            <a:extLst>
              <a:ext uri="{FF2B5EF4-FFF2-40B4-BE49-F238E27FC236}">
                <a16:creationId xmlns:a16="http://schemas.microsoft.com/office/drawing/2014/main" id="{CCE05541-30FD-09D4-DD6D-9C6108B2E590}"/>
              </a:ext>
            </a:extLst>
          </p:cNvPr>
          <p:cNvSpPr txBox="1"/>
          <p:nvPr/>
        </p:nvSpPr>
        <p:spPr>
          <a:xfrm>
            <a:off x="4885513" y="5627186"/>
            <a:ext cx="552366" cy="26411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kumimoji="0" lang="en-US" sz="1100" b="1"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1,411</a:t>
            </a:r>
            <a:endParaRPr kumimoji="0" lang="vi-VN" sz="11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04" name="TextBox 103">
            <a:extLst>
              <a:ext uri="{FF2B5EF4-FFF2-40B4-BE49-F238E27FC236}">
                <a16:creationId xmlns:a16="http://schemas.microsoft.com/office/drawing/2014/main" id="{3632AB27-47AE-01F7-8C59-DC59AAA7B254}"/>
              </a:ext>
            </a:extLst>
          </p:cNvPr>
          <p:cNvSpPr txBox="1"/>
          <p:nvPr/>
        </p:nvSpPr>
        <p:spPr>
          <a:xfrm>
            <a:off x="4947376" y="5943249"/>
            <a:ext cx="552366" cy="26411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kumimoji="0" lang="en-US" sz="1100" b="1"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mn-ea"/>
                <a:cs typeface="Arial" panose="020B0604020202020204" pitchFamily="34" charset="0"/>
              </a:rPr>
              <a:t>1,467</a:t>
            </a:r>
            <a:endParaRPr kumimoji="0" lang="vi-VN" sz="11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05" name="TextBox 104">
            <a:extLst>
              <a:ext uri="{FF2B5EF4-FFF2-40B4-BE49-F238E27FC236}">
                <a16:creationId xmlns:a16="http://schemas.microsoft.com/office/drawing/2014/main" id="{89B7CEB9-6341-FD8A-D7E9-C927C1F99181}"/>
              </a:ext>
            </a:extLst>
          </p:cNvPr>
          <p:cNvSpPr txBox="1"/>
          <p:nvPr/>
        </p:nvSpPr>
        <p:spPr>
          <a:xfrm>
            <a:off x="5908620" y="5644235"/>
            <a:ext cx="1152619" cy="456535"/>
          </a:xfrm>
          <a:prstGeom prst="rect">
            <a:avLst/>
          </a:prstGeom>
          <a:noFill/>
        </p:spPr>
        <p:txBody>
          <a:bodyPr wrap="square">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200" b="1" i="0" u="none" strike="noStrike" kern="1200" cap="none" spc="0" normalizeH="0" baseline="0" noProof="0" dirty="0">
                <a:ln>
                  <a:noFill/>
                </a:ln>
                <a:solidFill>
                  <a:srgbClr val="005993"/>
                </a:solidFill>
                <a:effectLst/>
                <a:uLnTx/>
                <a:uFillTx/>
                <a:latin typeface="SVN-Gilroy XBold" panose="00000900000000000000" pitchFamily="50" charset="0"/>
                <a:ea typeface="+mn-ea"/>
                <a:cs typeface="Arial" panose="020B0604020202020204" pitchFamily="34" charset="0"/>
              </a:rPr>
              <a:t>4.0%</a:t>
            </a:r>
          </a:p>
          <a:p>
            <a:pPr lvl="0" algn="just">
              <a:spcBef>
                <a:spcPts val="100"/>
              </a:spcBef>
              <a:spcAft>
                <a:spcPts val="100"/>
              </a:spcAft>
              <a:defRPr/>
            </a:pPr>
            <a:r>
              <a:rPr lang="en-US" sz="1000" i="1" dirty="0">
                <a:solidFill>
                  <a:schemeClr val="tx1">
                    <a:lumMod val="75000"/>
                    <a:lumOff val="25000"/>
                  </a:schemeClr>
                </a:solidFill>
                <a:latin typeface="SVN-Gilroy" panose="00000500000000000000" pitchFamily="50" charset="0"/>
                <a:cs typeface="Arial" panose="020B0604020202020204" pitchFamily="34" charset="0"/>
              </a:rPr>
              <a:t>Vs. 2023</a:t>
            </a:r>
            <a:endParaRPr lang="vi-VN" sz="1000" i="1" dirty="0">
              <a:solidFill>
                <a:schemeClr val="tx1">
                  <a:lumMod val="75000"/>
                  <a:lumOff val="25000"/>
                </a:schemeClr>
              </a:solidFill>
              <a:cs typeface="Arial" panose="020B0604020202020204" pitchFamily="34" charset="0"/>
            </a:endParaRPr>
          </a:p>
        </p:txBody>
      </p:sp>
      <p:sp>
        <p:nvSpPr>
          <p:cNvPr id="106" name="Freeform 443">
            <a:extLst>
              <a:ext uri="{FF2B5EF4-FFF2-40B4-BE49-F238E27FC236}">
                <a16:creationId xmlns:a16="http://schemas.microsoft.com/office/drawing/2014/main" id="{F59CA4F4-0D9D-1769-E8DF-39E291074328}"/>
              </a:ext>
            </a:extLst>
          </p:cNvPr>
          <p:cNvSpPr/>
          <p:nvPr/>
        </p:nvSpPr>
        <p:spPr>
          <a:xfrm>
            <a:off x="6437219" y="5718918"/>
            <a:ext cx="145347" cy="137254"/>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7" name="Payment5" descr="{&quot;Key&quot;:&quot;POWER_USER_SHAPE_ICON&quot;,&quot;Value&quot;:&quot;POWER_USER_SHAPE_ICON_STYLE_1&quot;}">
            <a:extLst>
              <a:ext uri="{FF2B5EF4-FFF2-40B4-BE49-F238E27FC236}">
                <a16:creationId xmlns:a16="http://schemas.microsoft.com/office/drawing/2014/main" id="{09732861-801F-4424-E8F2-8CF356F6B2B4}"/>
              </a:ext>
            </a:extLst>
          </p:cNvPr>
          <p:cNvGrpSpPr>
            <a:grpSpLocks noChangeAspect="1"/>
          </p:cNvGrpSpPr>
          <p:nvPr/>
        </p:nvGrpSpPr>
        <p:grpSpPr>
          <a:xfrm>
            <a:off x="5574898" y="5746128"/>
            <a:ext cx="251389" cy="252748"/>
            <a:chOff x="8342314" y="3348038"/>
            <a:chExt cx="293687" cy="295275"/>
          </a:xfrm>
          <a:solidFill>
            <a:srgbClr val="005993"/>
          </a:solidFill>
        </p:grpSpPr>
        <p:sp>
          <p:nvSpPr>
            <p:cNvPr id="116" name="Freeform 993">
              <a:extLst>
                <a:ext uri="{FF2B5EF4-FFF2-40B4-BE49-F238E27FC236}">
                  <a16:creationId xmlns:a16="http://schemas.microsoft.com/office/drawing/2014/main" id="{1E5686A7-0BC0-6268-29CD-BB1CA15626DF}"/>
                </a:ext>
              </a:extLst>
            </p:cNvPr>
            <p:cNvSpPr>
              <a:spLocks/>
            </p:cNvSpPr>
            <p:nvPr/>
          </p:nvSpPr>
          <p:spPr bwMode="auto">
            <a:xfrm>
              <a:off x="8509001" y="3355976"/>
              <a:ext cx="76200" cy="63500"/>
            </a:xfrm>
            <a:custGeom>
              <a:avLst/>
              <a:gdLst>
                <a:gd name="T0" fmla="*/ 259 w 369"/>
                <a:gd name="T1" fmla="*/ 36 h 314"/>
                <a:gd name="T2" fmla="*/ 277 w 369"/>
                <a:gd name="T3" fmla="*/ 33 h 314"/>
                <a:gd name="T4" fmla="*/ 309 w 369"/>
                <a:gd name="T5" fmla="*/ 44 h 314"/>
                <a:gd name="T6" fmla="*/ 337 w 369"/>
                <a:gd name="T7" fmla="*/ 73 h 314"/>
                <a:gd name="T8" fmla="*/ 351 w 369"/>
                <a:gd name="T9" fmla="*/ 64 h 314"/>
                <a:gd name="T10" fmla="*/ 335 w 369"/>
                <a:gd name="T11" fmla="*/ 60 h 314"/>
                <a:gd name="T12" fmla="*/ 288 w 369"/>
                <a:gd name="T13" fmla="*/ 281 h 314"/>
                <a:gd name="T14" fmla="*/ 81 w 369"/>
                <a:gd name="T15" fmla="*/ 281 h 314"/>
                <a:gd name="T16" fmla="*/ 34 w 369"/>
                <a:gd name="T17" fmla="*/ 60 h 314"/>
                <a:gd name="T18" fmla="*/ 18 w 369"/>
                <a:gd name="T19" fmla="*/ 64 h 314"/>
                <a:gd name="T20" fmla="*/ 31 w 369"/>
                <a:gd name="T21" fmla="*/ 73 h 314"/>
                <a:gd name="T22" fmla="*/ 60 w 369"/>
                <a:gd name="T23" fmla="*/ 44 h 314"/>
                <a:gd name="T24" fmla="*/ 92 w 369"/>
                <a:gd name="T25" fmla="*/ 33 h 314"/>
                <a:gd name="T26" fmla="*/ 110 w 369"/>
                <a:gd name="T27" fmla="*/ 36 h 314"/>
                <a:gd name="T28" fmla="*/ 121 w 369"/>
                <a:gd name="T29" fmla="*/ 5 h 314"/>
                <a:gd name="T30" fmla="*/ 92 w 369"/>
                <a:gd name="T31" fmla="*/ 0 h 314"/>
                <a:gd name="T32" fmla="*/ 42 w 369"/>
                <a:gd name="T33" fmla="*/ 16 h 314"/>
                <a:gd name="T34" fmla="*/ 4 w 369"/>
                <a:gd name="T35" fmla="*/ 54 h 314"/>
                <a:gd name="T36" fmla="*/ 0 w 369"/>
                <a:gd name="T37" fmla="*/ 60 h 314"/>
                <a:gd name="T38" fmla="*/ 54 w 369"/>
                <a:gd name="T39" fmla="*/ 314 h 314"/>
                <a:gd name="T40" fmla="*/ 314 w 369"/>
                <a:gd name="T41" fmla="*/ 314 h 314"/>
                <a:gd name="T42" fmla="*/ 369 w 369"/>
                <a:gd name="T43" fmla="*/ 60 h 314"/>
                <a:gd name="T44" fmla="*/ 365 w 369"/>
                <a:gd name="T45" fmla="*/ 54 h 314"/>
                <a:gd name="T46" fmla="*/ 327 w 369"/>
                <a:gd name="T47" fmla="*/ 16 h 314"/>
                <a:gd name="T48" fmla="*/ 277 w 369"/>
                <a:gd name="T49" fmla="*/ 0 h 314"/>
                <a:gd name="T50" fmla="*/ 247 w 369"/>
                <a:gd name="T51" fmla="*/ 5 h 314"/>
                <a:gd name="T52" fmla="*/ 259 w 369"/>
                <a:gd name="T53" fmla="*/ 36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9" h="314">
                  <a:moveTo>
                    <a:pt x="259" y="36"/>
                  </a:moveTo>
                  <a:cubicBezTo>
                    <a:pt x="265" y="34"/>
                    <a:pt x="271" y="33"/>
                    <a:pt x="277" y="33"/>
                  </a:cubicBezTo>
                  <a:cubicBezTo>
                    <a:pt x="288" y="33"/>
                    <a:pt x="298" y="37"/>
                    <a:pt x="309" y="44"/>
                  </a:cubicBezTo>
                  <a:cubicBezTo>
                    <a:pt x="319" y="51"/>
                    <a:pt x="329" y="61"/>
                    <a:pt x="337" y="73"/>
                  </a:cubicBezTo>
                  <a:lnTo>
                    <a:pt x="351" y="64"/>
                  </a:lnTo>
                  <a:lnTo>
                    <a:pt x="335" y="60"/>
                  </a:lnTo>
                  <a:lnTo>
                    <a:pt x="288" y="281"/>
                  </a:lnTo>
                  <a:lnTo>
                    <a:pt x="81" y="281"/>
                  </a:lnTo>
                  <a:lnTo>
                    <a:pt x="34" y="60"/>
                  </a:lnTo>
                  <a:lnTo>
                    <a:pt x="18" y="64"/>
                  </a:lnTo>
                  <a:lnTo>
                    <a:pt x="31" y="73"/>
                  </a:lnTo>
                  <a:cubicBezTo>
                    <a:pt x="40" y="61"/>
                    <a:pt x="50" y="51"/>
                    <a:pt x="60" y="44"/>
                  </a:cubicBezTo>
                  <a:cubicBezTo>
                    <a:pt x="71" y="37"/>
                    <a:pt x="81" y="33"/>
                    <a:pt x="92" y="33"/>
                  </a:cubicBezTo>
                  <a:cubicBezTo>
                    <a:pt x="98" y="33"/>
                    <a:pt x="103" y="34"/>
                    <a:pt x="110" y="36"/>
                  </a:cubicBezTo>
                  <a:lnTo>
                    <a:pt x="121" y="5"/>
                  </a:lnTo>
                  <a:cubicBezTo>
                    <a:pt x="111" y="1"/>
                    <a:pt x="101" y="0"/>
                    <a:pt x="92" y="0"/>
                  </a:cubicBezTo>
                  <a:cubicBezTo>
                    <a:pt x="73" y="0"/>
                    <a:pt x="56" y="6"/>
                    <a:pt x="42" y="16"/>
                  </a:cubicBezTo>
                  <a:cubicBezTo>
                    <a:pt x="27" y="26"/>
                    <a:pt x="14" y="39"/>
                    <a:pt x="4" y="54"/>
                  </a:cubicBezTo>
                  <a:lnTo>
                    <a:pt x="0" y="60"/>
                  </a:lnTo>
                  <a:lnTo>
                    <a:pt x="54" y="314"/>
                  </a:lnTo>
                  <a:lnTo>
                    <a:pt x="314" y="314"/>
                  </a:lnTo>
                  <a:lnTo>
                    <a:pt x="369" y="60"/>
                  </a:lnTo>
                  <a:lnTo>
                    <a:pt x="365" y="54"/>
                  </a:lnTo>
                  <a:cubicBezTo>
                    <a:pt x="355" y="39"/>
                    <a:pt x="342" y="26"/>
                    <a:pt x="327" y="16"/>
                  </a:cubicBezTo>
                  <a:cubicBezTo>
                    <a:pt x="312" y="6"/>
                    <a:pt x="295" y="0"/>
                    <a:pt x="277" y="0"/>
                  </a:cubicBezTo>
                  <a:cubicBezTo>
                    <a:pt x="267" y="0"/>
                    <a:pt x="257" y="1"/>
                    <a:pt x="247" y="5"/>
                  </a:cubicBezTo>
                  <a:lnTo>
                    <a:pt x="259" y="36"/>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22" name="Freeform 994">
              <a:extLst>
                <a:ext uri="{FF2B5EF4-FFF2-40B4-BE49-F238E27FC236}">
                  <a16:creationId xmlns:a16="http://schemas.microsoft.com/office/drawing/2014/main" id="{BA525ECF-AFDD-0710-C6BC-376799F3927D}"/>
                </a:ext>
              </a:extLst>
            </p:cNvPr>
            <p:cNvSpPr>
              <a:spLocks/>
            </p:cNvSpPr>
            <p:nvPr/>
          </p:nvSpPr>
          <p:spPr bwMode="auto">
            <a:xfrm>
              <a:off x="8529639" y="3348038"/>
              <a:ext cx="34925" cy="71438"/>
            </a:xfrm>
            <a:custGeom>
              <a:avLst/>
              <a:gdLst>
                <a:gd name="T0" fmla="*/ 18 w 172"/>
                <a:gd name="T1" fmla="*/ 54 h 347"/>
                <a:gd name="T2" fmla="*/ 1 w 172"/>
                <a:gd name="T3" fmla="*/ 55 h 347"/>
                <a:gd name="T4" fmla="*/ 23 w 172"/>
                <a:gd name="T5" fmla="*/ 347 h 347"/>
                <a:gd name="T6" fmla="*/ 150 w 172"/>
                <a:gd name="T7" fmla="*/ 347 h 347"/>
                <a:gd name="T8" fmla="*/ 172 w 172"/>
                <a:gd name="T9" fmla="*/ 48 h 347"/>
                <a:gd name="T10" fmla="*/ 168 w 172"/>
                <a:gd name="T11" fmla="*/ 42 h 347"/>
                <a:gd name="T12" fmla="*/ 129 w 172"/>
                <a:gd name="T13" fmla="*/ 11 h 347"/>
                <a:gd name="T14" fmla="*/ 86 w 172"/>
                <a:gd name="T15" fmla="*/ 0 h 347"/>
                <a:gd name="T16" fmla="*/ 43 w 172"/>
                <a:gd name="T17" fmla="*/ 12 h 347"/>
                <a:gd name="T18" fmla="*/ 5 w 172"/>
                <a:gd name="T19" fmla="*/ 43 h 347"/>
                <a:gd name="T20" fmla="*/ 0 w 172"/>
                <a:gd name="T21" fmla="*/ 48 h 347"/>
                <a:gd name="T22" fmla="*/ 1 w 172"/>
                <a:gd name="T23" fmla="*/ 55 h 347"/>
                <a:gd name="T24" fmla="*/ 18 w 172"/>
                <a:gd name="T25" fmla="*/ 54 h 347"/>
                <a:gd name="T26" fmla="*/ 30 w 172"/>
                <a:gd name="T27" fmla="*/ 65 h 347"/>
                <a:gd name="T28" fmla="*/ 59 w 172"/>
                <a:gd name="T29" fmla="*/ 41 h 347"/>
                <a:gd name="T30" fmla="*/ 86 w 172"/>
                <a:gd name="T31" fmla="*/ 33 h 347"/>
                <a:gd name="T32" fmla="*/ 113 w 172"/>
                <a:gd name="T33" fmla="*/ 41 h 347"/>
                <a:gd name="T34" fmla="*/ 143 w 172"/>
                <a:gd name="T35" fmla="*/ 65 h 347"/>
                <a:gd name="T36" fmla="*/ 155 w 172"/>
                <a:gd name="T37" fmla="*/ 54 h 347"/>
                <a:gd name="T38" fmla="*/ 139 w 172"/>
                <a:gd name="T39" fmla="*/ 52 h 347"/>
                <a:gd name="T40" fmla="*/ 119 w 172"/>
                <a:gd name="T41" fmla="*/ 314 h 347"/>
                <a:gd name="T42" fmla="*/ 54 w 172"/>
                <a:gd name="T43" fmla="*/ 314 h 347"/>
                <a:gd name="T44" fmla="*/ 34 w 172"/>
                <a:gd name="T45" fmla="*/ 52 h 347"/>
                <a:gd name="T46" fmla="*/ 18 w 172"/>
                <a:gd name="T47" fmla="*/ 54 h 347"/>
                <a:gd name="T48" fmla="*/ 30 w 172"/>
                <a:gd name="T49" fmla="*/ 65 h 347"/>
                <a:gd name="T50" fmla="*/ 18 w 172"/>
                <a:gd name="T51" fmla="*/ 5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2" h="347">
                  <a:moveTo>
                    <a:pt x="18" y="54"/>
                  </a:moveTo>
                  <a:lnTo>
                    <a:pt x="1" y="55"/>
                  </a:lnTo>
                  <a:lnTo>
                    <a:pt x="23" y="347"/>
                  </a:lnTo>
                  <a:lnTo>
                    <a:pt x="150" y="347"/>
                  </a:lnTo>
                  <a:lnTo>
                    <a:pt x="172" y="48"/>
                  </a:lnTo>
                  <a:lnTo>
                    <a:pt x="168" y="42"/>
                  </a:lnTo>
                  <a:cubicBezTo>
                    <a:pt x="155" y="29"/>
                    <a:pt x="142" y="18"/>
                    <a:pt x="129" y="11"/>
                  </a:cubicBezTo>
                  <a:cubicBezTo>
                    <a:pt x="115" y="4"/>
                    <a:pt x="101" y="0"/>
                    <a:pt x="86" y="0"/>
                  </a:cubicBezTo>
                  <a:cubicBezTo>
                    <a:pt x="71" y="0"/>
                    <a:pt x="57" y="4"/>
                    <a:pt x="43" y="12"/>
                  </a:cubicBezTo>
                  <a:cubicBezTo>
                    <a:pt x="29" y="19"/>
                    <a:pt x="17" y="29"/>
                    <a:pt x="5" y="43"/>
                  </a:cubicBezTo>
                  <a:lnTo>
                    <a:pt x="0" y="48"/>
                  </a:lnTo>
                  <a:lnTo>
                    <a:pt x="1" y="55"/>
                  </a:lnTo>
                  <a:lnTo>
                    <a:pt x="18" y="54"/>
                  </a:lnTo>
                  <a:lnTo>
                    <a:pt x="30" y="65"/>
                  </a:lnTo>
                  <a:cubicBezTo>
                    <a:pt x="40" y="54"/>
                    <a:pt x="49" y="46"/>
                    <a:pt x="59" y="41"/>
                  </a:cubicBezTo>
                  <a:cubicBezTo>
                    <a:pt x="68" y="36"/>
                    <a:pt x="77" y="33"/>
                    <a:pt x="86" y="33"/>
                  </a:cubicBezTo>
                  <a:cubicBezTo>
                    <a:pt x="95" y="33"/>
                    <a:pt x="104" y="36"/>
                    <a:pt x="113" y="41"/>
                  </a:cubicBezTo>
                  <a:cubicBezTo>
                    <a:pt x="123" y="46"/>
                    <a:pt x="133" y="53"/>
                    <a:pt x="143" y="65"/>
                  </a:cubicBezTo>
                  <a:lnTo>
                    <a:pt x="155" y="54"/>
                  </a:lnTo>
                  <a:lnTo>
                    <a:pt x="139" y="52"/>
                  </a:lnTo>
                  <a:lnTo>
                    <a:pt x="119" y="314"/>
                  </a:lnTo>
                  <a:lnTo>
                    <a:pt x="54" y="314"/>
                  </a:lnTo>
                  <a:lnTo>
                    <a:pt x="34" y="52"/>
                  </a:lnTo>
                  <a:lnTo>
                    <a:pt x="18" y="54"/>
                  </a:lnTo>
                  <a:lnTo>
                    <a:pt x="30" y="65"/>
                  </a:lnTo>
                  <a:lnTo>
                    <a:pt x="18" y="54"/>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32" name="Freeform 995">
              <a:extLst>
                <a:ext uri="{FF2B5EF4-FFF2-40B4-BE49-F238E27FC236}">
                  <a16:creationId xmlns:a16="http://schemas.microsoft.com/office/drawing/2014/main" id="{AD879E95-88E1-D08F-4326-2EE8B62F5EC1}"/>
                </a:ext>
              </a:extLst>
            </p:cNvPr>
            <p:cNvSpPr>
              <a:spLocks/>
            </p:cNvSpPr>
            <p:nvPr/>
          </p:nvSpPr>
          <p:spPr bwMode="auto">
            <a:xfrm>
              <a:off x="8520114" y="3522663"/>
              <a:ext cx="53975" cy="88900"/>
            </a:xfrm>
            <a:custGeom>
              <a:avLst/>
              <a:gdLst>
                <a:gd name="T0" fmla="*/ 0 w 265"/>
                <a:gd name="T1" fmla="*/ 316 h 433"/>
                <a:gd name="T2" fmla="*/ 40 w 265"/>
                <a:gd name="T3" fmla="*/ 399 h 433"/>
                <a:gd name="T4" fmla="*/ 132 w 265"/>
                <a:gd name="T5" fmla="*/ 433 h 433"/>
                <a:gd name="T6" fmla="*/ 225 w 265"/>
                <a:gd name="T7" fmla="*/ 399 h 433"/>
                <a:gd name="T8" fmla="*/ 265 w 265"/>
                <a:gd name="T9" fmla="*/ 316 h 433"/>
                <a:gd name="T10" fmla="*/ 225 w 265"/>
                <a:gd name="T11" fmla="*/ 233 h 433"/>
                <a:gd name="T12" fmla="*/ 132 w 265"/>
                <a:gd name="T13" fmla="*/ 200 h 433"/>
                <a:gd name="T14" fmla="*/ 62 w 265"/>
                <a:gd name="T15" fmla="*/ 174 h 433"/>
                <a:gd name="T16" fmla="*/ 34 w 265"/>
                <a:gd name="T17" fmla="*/ 116 h 433"/>
                <a:gd name="T18" fmla="*/ 62 w 265"/>
                <a:gd name="T19" fmla="*/ 58 h 433"/>
                <a:gd name="T20" fmla="*/ 132 w 265"/>
                <a:gd name="T21" fmla="*/ 33 h 433"/>
                <a:gd name="T22" fmla="*/ 203 w 265"/>
                <a:gd name="T23" fmla="*/ 58 h 433"/>
                <a:gd name="T24" fmla="*/ 231 w 265"/>
                <a:gd name="T25" fmla="*/ 116 h 433"/>
                <a:gd name="T26" fmla="*/ 265 w 265"/>
                <a:gd name="T27" fmla="*/ 116 h 433"/>
                <a:gd name="T28" fmla="*/ 225 w 265"/>
                <a:gd name="T29" fmla="*/ 33 h 433"/>
                <a:gd name="T30" fmla="*/ 132 w 265"/>
                <a:gd name="T31" fmla="*/ 0 h 433"/>
                <a:gd name="T32" fmla="*/ 40 w 265"/>
                <a:gd name="T33" fmla="*/ 33 h 433"/>
                <a:gd name="T34" fmla="*/ 0 w 265"/>
                <a:gd name="T35" fmla="*/ 116 h 433"/>
                <a:gd name="T36" fmla="*/ 40 w 265"/>
                <a:gd name="T37" fmla="*/ 200 h 433"/>
                <a:gd name="T38" fmla="*/ 132 w 265"/>
                <a:gd name="T39" fmla="*/ 233 h 433"/>
                <a:gd name="T40" fmla="*/ 203 w 265"/>
                <a:gd name="T41" fmla="*/ 258 h 433"/>
                <a:gd name="T42" fmla="*/ 231 w 265"/>
                <a:gd name="T43" fmla="*/ 316 h 433"/>
                <a:gd name="T44" fmla="*/ 203 w 265"/>
                <a:gd name="T45" fmla="*/ 374 h 433"/>
                <a:gd name="T46" fmla="*/ 132 w 265"/>
                <a:gd name="T47" fmla="*/ 399 h 433"/>
                <a:gd name="T48" fmla="*/ 62 w 265"/>
                <a:gd name="T49" fmla="*/ 374 h 433"/>
                <a:gd name="T50" fmla="*/ 34 w 265"/>
                <a:gd name="T51" fmla="*/ 316 h 433"/>
                <a:gd name="T52" fmla="*/ 0 w 265"/>
                <a:gd name="T53" fmla="*/ 316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5" h="433">
                  <a:moveTo>
                    <a:pt x="0" y="316"/>
                  </a:moveTo>
                  <a:cubicBezTo>
                    <a:pt x="0" y="349"/>
                    <a:pt x="16" y="379"/>
                    <a:pt x="40" y="399"/>
                  </a:cubicBezTo>
                  <a:cubicBezTo>
                    <a:pt x="64" y="420"/>
                    <a:pt x="96" y="433"/>
                    <a:pt x="132" y="433"/>
                  </a:cubicBezTo>
                  <a:cubicBezTo>
                    <a:pt x="168" y="433"/>
                    <a:pt x="201" y="420"/>
                    <a:pt x="225" y="399"/>
                  </a:cubicBezTo>
                  <a:cubicBezTo>
                    <a:pt x="249" y="379"/>
                    <a:pt x="265" y="349"/>
                    <a:pt x="265" y="316"/>
                  </a:cubicBezTo>
                  <a:cubicBezTo>
                    <a:pt x="265" y="283"/>
                    <a:pt x="249" y="254"/>
                    <a:pt x="225" y="233"/>
                  </a:cubicBezTo>
                  <a:cubicBezTo>
                    <a:pt x="201" y="212"/>
                    <a:pt x="168" y="200"/>
                    <a:pt x="132" y="200"/>
                  </a:cubicBezTo>
                  <a:cubicBezTo>
                    <a:pt x="104" y="200"/>
                    <a:pt x="79" y="190"/>
                    <a:pt x="62" y="174"/>
                  </a:cubicBezTo>
                  <a:cubicBezTo>
                    <a:pt x="44" y="159"/>
                    <a:pt x="34" y="139"/>
                    <a:pt x="34" y="116"/>
                  </a:cubicBezTo>
                  <a:cubicBezTo>
                    <a:pt x="34" y="94"/>
                    <a:pt x="44" y="74"/>
                    <a:pt x="62" y="58"/>
                  </a:cubicBezTo>
                  <a:cubicBezTo>
                    <a:pt x="79" y="43"/>
                    <a:pt x="104" y="33"/>
                    <a:pt x="132" y="33"/>
                  </a:cubicBezTo>
                  <a:cubicBezTo>
                    <a:pt x="160" y="33"/>
                    <a:pt x="185" y="43"/>
                    <a:pt x="203" y="58"/>
                  </a:cubicBezTo>
                  <a:cubicBezTo>
                    <a:pt x="221" y="74"/>
                    <a:pt x="231" y="94"/>
                    <a:pt x="231" y="116"/>
                  </a:cubicBezTo>
                  <a:lnTo>
                    <a:pt x="265" y="116"/>
                  </a:lnTo>
                  <a:cubicBezTo>
                    <a:pt x="265" y="83"/>
                    <a:pt x="249" y="54"/>
                    <a:pt x="225" y="33"/>
                  </a:cubicBezTo>
                  <a:cubicBezTo>
                    <a:pt x="201" y="12"/>
                    <a:pt x="168" y="0"/>
                    <a:pt x="132" y="0"/>
                  </a:cubicBezTo>
                  <a:cubicBezTo>
                    <a:pt x="96" y="0"/>
                    <a:pt x="64" y="12"/>
                    <a:pt x="40" y="33"/>
                  </a:cubicBezTo>
                  <a:cubicBezTo>
                    <a:pt x="16" y="54"/>
                    <a:pt x="0" y="83"/>
                    <a:pt x="0" y="116"/>
                  </a:cubicBezTo>
                  <a:cubicBezTo>
                    <a:pt x="0" y="149"/>
                    <a:pt x="16" y="179"/>
                    <a:pt x="40" y="200"/>
                  </a:cubicBezTo>
                  <a:cubicBezTo>
                    <a:pt x="64" y="220"/>
                    <a:pt x="96" y="233"/>
                    <a:pt x="132" y="233"/>
                  </a:cubicBezTo>
                  <a:cubicBezTo>
                    <a:pt x="160" y="233"/>
                    <a:pt x="185" y="243"/>
                    <a:pt x="203" y="258"/>
                  </a:cubicBezTo>
                  <a:cubicBezTo>
                    <a:pt x="221" y="273"/>
                    <a:pt x="231" y="294"/>
                    <a:pt x="231" y="316"/>
                  </a:cubicBezTo>
                  <a:cubicBezTo>
                    <a:pt x="231" y="338"/>
                    <a:pt x="221" y="359"/>
                    <a:pt x="203" y="374"/>
                  </a:cubicBezTo>
                  <a:cubicBezTo>
                    <a:pt x="185" y="390"/>
                    <a:pt x="160" y="399"/>
                    <a:pt x="132" y="399"/>
                  </a:cubicBezTo>
                  <a:cubicBezTo>
                    <a:pt x="104" y="399"/>
                    <a:pt x="79" y="390"/>
                    <a:pt x="62" y="374"/>
                  </a:cubicBezTo>
                  <a:cubicBezTo>
                    <a:pt x="44" y="359"/>
                    <a:pt x="34" y="338"/>
                    <a:pt x="34" y="316"/>
                  </a:cubicBezTo>
                  <a:lnTo>
                    <a:pt x="0" y="316"/>
                  </a:lnTo>
                  <a:close/>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5" name="Freeform 996">
              <a:extLst>
                <a:ext uri="{FF2B5EF4-FFF2-40B4-BE49-F238E27FC236}">
                  <a16:creationId xmlns:a16="http://schemas.microsoft.com/office/drawing/2014/main" id="{11A19EA2-6DF6-7763-8736-040900EEEA0D}"/>
                </a:ext>
              </a:extLst>
            </p:cNvPr>
            <p:cNvSpPr>
              <a:spLocks/>
            </p:cNvSpPr>
            <p:nvPr/>
          </p:nvSpPr>
          <p:spPr bwMode="auto">
            <a:xfrm>
              <a:off x="8543926" y="3516313"/>
              <a:ext cx="6350" cy="9525"/>
            </a:xfrm>
            <a:custGeom>
              <a:avLst/>
              <a:gdLst>
                <a:gd name="T0" fmla="*/ 0 w 33"/>
                <a:gd name="T1" fmla="*/ 0 h 45"/>
                <a:gd name="T2" fmla="*/ 0 w 33"/>
                <a:gd name="T3" fmla="*/ 45 h 45"/>
                <a:gd name="T4" fmla="*/ 33 w 33"/>
                <a:gd name="T5" fmla="*/ 45 h 45"/>
                <a:gd name="T6" fmla="*/ 33 w 33"/>
                <a:gd name="T7" fmla="*/ 0 h 45"/>
              </a:gdLst>
              <a:ahLst/>
              <a:cxnLst>
                <a:cxn ang="0">
                  <a:pos x="T0" y="T1"/>
                </a:cxn>
                <a:cxn ang="0">
                  <a:pos x="T2" y="T3"/>
                </a:cxn>
                <a:cxn ang="0">
                  <a:pos x="T4" y="T5"/>
                </a:cxn>
                <a:cxn ang="0">
                  <a:pos x="T6" y="T7"/>
                </a:cxn>
              </a:cxnLst>
              <a:rect l="0" t="0" r="r" b="b"/>
              <a:pathLst>
                <a:path w="33" h="45">
                  <a:moveTo>
                    <a:pt x="0" y="0"/>
                  </a:moveTo>
                  <a:lnTo>
                    <a:pt x="0" y="45"/>
                  </a:lnTo>
                  <a:lnTo>
                    <a:pt x="33" y="45"/>
                  </a:lnTo>
                  <a:lnTo>
                    <a:pt x="33" y="0"/>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7" name="Freeform 997">
              <a:extLst>
                <a:ext uri="{FF2B5EF4-FFF2-40B4-BE49-F238E27FC236}">
                  <a16:creationId xmlns:a16="http://schemas.microsoft.com/office/drawing/2014/main" id="{63D3E3DC-BC71-9C9A-B568-46DC9185D491}"/>
                </a:ext>
              </a:extLst>
            </p:cNvPr>
            <p:cNvSpPr>
              <a:spLocks/>
            </p:cNvSpPr>
            <p:nvPr/>
          </p:nvSpPr>
          <p:spPr bwMode="auto">
            <a:xfrm>
              <a:off x="8543926" y="3608388"/>
              <a:ext cx="6350" cy="9525"/>
            </a:xfrm>
            <a:custGeom>
              <a:avLst/>
              <a:gdLst>
                <a:gd name="T0" fmla="*/ 0 w 33"/>
                <a:gd name="T1" fmla="*/ 0 h 45"/>
                <a:gd name="T2" fmla="*/ 0 w 33"/>
                <a:gd name="T3" fmla="*/ 45 h 45"/>
                <a:gd name="T4" fmla="*/ 33 w 33"/>
                <a:gd name="T5" fmla="*/ 45 h 45"/>
                <a:gd name="T6" fmla="*/ 33 w 33"/>
                <a:gd name="T7" fmla="*/ 0 h 45"/>
              </a:gdLst>
              <a:ahLst/>
              <a:cxnLst>
                <a:cxn ang="0">
                  <a:pos x="T0" y="T1"/>
                </a:cxn>
                <a:cxn ang="0">
                  <a:pos x="T2" y="T3"/>
                </a:cxn>
                <a:cxn ang="0">
                  <a:pos x="T4" y="T5"/>
                </a:cxn>
                <a:cxn ang="0">
                  <a:pos x="T6" y="T7"/>
                </a:cxn>
              </a:cxnLst>
              <a:rect l="0" t="0" r="r" b="b"/>
              <a:pathLst>
                <a:path w="33" h="45">
                  <a:moveTo>
                    <a:pt x="0" y="0"/>
                  </a:moveTo>
                  <a:lnTo>
                    <a:pt x="0" y="45"/>
                  </a:lnTo>
                  <a:lnTo>
                    <a:pt x="33" y="45"/>
                  </a:lnTo>
                  <a:lnTo>
                    <a:pt x="33" y="0"/>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8" name="Freeform 998">
              <a:extLst>
                <a:ext uri="{FF2B5EF4-FFF2-40B4-BE49-F238E27FC236}">
                  <a16:creationId xmlns:a16="http://schemas.microsoft.com/office/drawing/2014/main" id="{DE06971B-D845-B7F2-34AC-59D341EB391A}"/>
                </a:ext>
              </a:extLst>
            </p:cNvPr>
            <p:cNvSpPr>
              <a:spLocks/>
            </p:cNvSpPr>
            <p:nvPr/>
          </p:nvSpPr>
          <p:spPr bwMode="auto">
            <a:xfrm>
              <a:off x="8458201" y="3490913"/>
              <a:ext cx="177800" cy="152400"/>
            </a:xfrm>
            <a:custGeom>
              <a:avLst/>
              <a:gdLst>
                <a:gd name="T0" fmla="*/ 206 w 866"/>
                <a:gd name="T1" fmla="*/ 38 h 743"/>
                <a:gd name="T2" fmla="*/ 2 w 866"/>
                <a:gd name="T3" fmla="*/ 415 h 743"/>
                <a:gd name="T4" fmla="*/ 0 w 866"/>
                <a:gd name="T5" fmla="*/ 448 h 743"/>
                <a:gd name="T6" fmla="*/ 83 w 866"/>
                <a:gd name="T7" fmla="*/ 656 h 743"/>
                <a:gd name="T8" fmla="*/ 283 w 866"/>
                <a:gd name="T9" fmla="*/ 743 h 743"/>
                <a:gd name="T10" fmla="*/ 591 w 866"/>
                <a:gd name="T11" fmla="*/ 743 h 743"/>
                <a:gd name="T12" fmla="*/ 816 w 866"/>
                <a:gd name="T13" fmla="*/ 623 h 743"/>
                <a:gd name="T14" fmla="*/ 866 w 866"/>
                <a:gd name="T15" fmla="*/ 450 h 743"/>
                <a:gd name="T16" fmla="*/ 591 w 866"/>
                <a:gd name="T17" fmla="*/ 0 h 743"/>
                <a:gd name="T18" fmla="*/ 572 w 866"/>
                <a:gd name="T19" fmla="*/ 28 h 743"/>
                <a:gd name="T20" fmla="*/ 833 w 866"/>
                <a:gd name="T21" fmla="*/ 450 h 743"/>
                <a:gd name="T22" fmla="*/ 788 w 866"/>
                <a:gd name="T23" fmla="*/ 605 h 743"/>
                <a:gd name="T24" fmla="*/ 591 w 866"/>
                <a:gd name="T25" fmla="*/ 710 h 743"/>
                <a:gd name="T26" fmla="*/ 283 w 866"/>
                <a:gd name="T27" fmla="*/ 710 h 743"/>
                <a:gd name="T28" fmla="*/ 107 w 866"/>
                <a:gd name="T29" fmla="*/ 633 h 743"/>
                <a:gd name="T30" fmla="*/ 33 w 866"/>
                <a:gd name="T31" fmla="*/ 448 h 743"/>
                <a:gd name="T32" fmla="*/ 35 w 866"/>
                <a:gd name="T33" fmla="*/ 418 h 743"/>
                <a:gd name="T34" fmla="*/ 228 w 866"/>
                <a:gd name="T35" fmla="*/ 63 h 743"/>
                <a:gd name="T36" fmla="*/ 206 w 866"/>
                <a:gd name="T37" fmla="*/ 38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6" h="743">
                  <a:moveTo>
                    <a:pt x="206" y="38"/>
                  </a:moveTo>
                  <a:cubicBezTo>
                    <a:pt x="88" y="145"/>
                    <a:pt x="16" y="289"/>
                    <a:pt x="2" y="415"/>
                  </a:cubicBezTo>
                  <a:cubicBezTo>
                    <a:pt x="1" y="426"/>
                    <a:pt x="0" y="437"/>
                    <a:pt x="0" y="448"/>
                  </a:cubicBezTo>
                  <a:cubicBezTo>
                    <a:pt x="0" y="528"/>
                    <a:pt x="32" y="602"/>
                    <a:pt x="83" y="656"/>
                  </a:cubicBezTo>
                  <a:cubicBezTo>
                    <a:pt x="134" y="709"/>
                    <a:pt x="204" y="743"/>
                    <a:pt x="283" y="743"/>
                  </a:cubicBezTo>
                  <a:lnTo>
                    <a:pt x="591" y="743"/>
                  </a:lnTo>
                  <a:cubicBezTo>
                    <a:pt x="679" y="743"/>
                    <a:pt x="764" y="700"/>
                    <a:pt x="816" y="623"/>
                  </a:cubicBezTo>
                  <a:cubicBezTo>
                    <a:pt x="850" y="573"/>
                    <a:pt x="866" y="513"/>
                    <a:pt x="866" y="450"/>
                  </a:cubicBezTo>
                  <a:cubicBezTo>
                    <a:pt x="866" y="295"/>
                    <a:pt x="767" y="121"/>
                    <a:pt x="591" y="0"/>
                  </a:cubicBezTo>
                  <a:lnTo>
                    <a:pt x="572" y="28"/>
                  </a:lnTo>
                  <a:cubicBezTo>
                    <a:pt x="741" y="143"/>
                    <a:pt x="833" y="309"/>
                    <a:pt x="833" y="450"/>
                  </a:cubicBezTo>
                  <a:cubicBezTo>
                    <a:pt x="833" y="507"/>
                    <a:pt x="818" y="560"/>
                    <a:pt x="788" y="605"/>
                  </a:cubicBezTo>
                  <a:cubicBezTo>
                    <a:pt x="743" y="672"/>
                    <a:pt x="668" y="710"/>
                    <a:pt x="591" y="710"/>
                  </a:cubicBezTo>
                  <a:lnTo>
                    <a:pt x="283" y="710"/>
                  </a:lnTo>
                  <a:cubicBezTo>
                    <a:pt x="214" y="710"/>
                    <a:pt x="152" y="680"/>
                    <a:pt x="107" y="633"/>
                  </a:cubicBezTo>
                  <a:cubicBezTo>
                    <a:pt x="62" y="585"/>
                    <a:pt x="33" y="520"/>
                    <a:pt x="33" y="448"/>
                  </a:cubicBezTo>
                  <a:cubicBezTo>
                    <a:pt x="33" y="438"/>
                    <a:pt x="34" y="428"/>
                    <a:pt x="35" y="418"/>
                  </a:cubicBezTo>
                  <a:cubicBezTo>
                    <a:pt x="47" y="303"/>
                    <a:pt x="116" y="163"/>
                    <a:pt x="228" y="63"/>
                  </a:cubicBezTo>
                  <a:lnTo>
                    <a:pt x="206" y="38"/>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9" name="Freeform 999">
              <a:extLst>
                <a:ext uri="{FF2B5EF4-FFF2-40B4-BE49-F238E27FC236}">
                  <a16:creationId xmlns:a16="http://schemas.microsoft.com/office/drawing/2014/main" id="{25790013-568B-DFB1-0622-51625CB73788}"/>
                </a:ext>
              </a:extLst>
            </p:cNvPr>
            <p:cNvSpPr>
              <a:spLocks/>
            </p:cNvSpPr>
            <p:nvPr/>
          </p:nvSpPr>
          <p:spPr bwMode="auto">
            <a:xfrm>
              <a:off x="8342314" y="3413126"/>
              <a:ext cx="128588" cy="88900"/>
            </a:xfrm>
            <a:custGeom>
              <a:avLst/>
              <a:gdLst>
                <a:gd name="T0" fmla="*/ 0 w 81"/>
                <a:gd name="T1" fmla="*/ 4 h 56"/>
                <a:gd name="T2" fmla="*/ 76 w 81"/>
                <a:gd name="T3" fmla="*/ 4 h 56"/>
                <a:gd name="T4" fmla="*/ 76 w 81"/>
                <a:gd name="T5" fmla="*/ 52 h 56"/>
                <a:gd name="T6" fmla="*/ 0 w 81"/>
                <a:gd name="T7" fmla="*/ 52 h 56"/>
                <a:gd name="T8" fmla="*/ 0 w 81"/>
                <a:gd name="T9" fmla="*/ 56 h 56"/>
                <a:gd name="T10" fmla="*/ 81 w 81"/>
                <a:gd name="T11" fmla="*/ 56 h 56"/>
                <a:gd name="T12" fmla="*/ 81 w 81"/>
                <a:gd name="T13" fmla="*/ 0 h 56"/>
                <a:gd name="T14" fmla="*/ 0 w 81"/>
                <a:gd name="T15" fmla="*/ 0 h 56"/>
                <a:gd name="T16" fmla="*/ 0 w 81"/>
                <a:gd name="T17"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56">
                  <a:moveTo>
                    <a:pt x="0" y="4"/>
                  </a:moveTo>
                  <a:lnTo>
                    <a:pt x="76" y="4"/>
                  </a:lnTo>
                  <a:lnTo>
                    <a:pt x="76" y="52"/>
                  </a:lnTo>
                  <a:lnTo>
                    <a:pt x="0" y="52"/>
                  </a:lnTo>
                  <a:lnTo>
                    <a:pt x="0" y="56"/>
                  </a:lnTo>
                  <a:lnTo>
                    <a:pt x="81" y="56"/>
                  </a:lnTo>
                  <a:lnTo>
                    <a:pt x="81" y="0"/>
                  </a:lnTo>
                  <a:lnTo>
                    <a:pt x="0" y="0"/>
                  </a:lnTo>
                  <a:lnTo>
                    <a:pt x="0" y="4"/>
                  </a:lnTo>
                  <a:close/>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0" name="Freeform 1000">
              <a:extLst>
                <a:ext uri="{FF2B5EF4-FFF2-40B4-BE49-F238E27FC236}">
                  <a16:creationId xmlns:a16="http://schemas.microsoft.com/office/drawing/2014/main" id="{D9C4F66D-7910-D09F-F597-FFFF75226C9E}"/>
                </a:ext>
              </a:extLst>
            </p:cNvPr>
            <p:cNvSpPr>
              <a:spLocks/>
            </p:cNvSpPr>
            <p:nvPr/>
          </p:nvSpPr>
          <p:spPr bwMode="auto">
            <a:xfrm>
              <a:off x="8432801" y="3473451"/>
              <a:ext cx="7938" cy="9525"/>
            </a:xfrm>
            <a:custGeom>
              <a:avLst/>
              <a:gdLst>
                <a:gd name="T0" fmla="*/ 0 w 33"/>
                <a:gd name="T1" fmla="*/ 0 h 44"/>
                <a:gd name="T2" fmla="*/ 0 w 33"/>
                <a:gd name="T3" fmla="*/ 44 h 44"/>
                <a:gd name="T4" fmla="*/ 33 w 33"/>
                <a:gd name="T5" fmla="*/ 44 h 44"/>
                <a:gd name="T6" fmla="*/ 33 w 33"/>
                <a:gd name="T7" fmla="*/ 0 h 44"/>
              </a:gdLst>
              <a:ahLst/>
              <a:cxnLst>
                <a:cxn ang="0">
                  <a:pos x="T0" y="T1"/>
                </a:cxn>
                <a:cxn ang="0">
                  <a:pos x="T2" y="T3"/>
                </a:cxn>
                <a:cxn ang="0">
                  <a:pos x="T4" y="T5"/>
                </a:cxn>
                <a:cxn ang="0">
                  <a:pos x="T6" y="T7"/>
                </a:cxn>
              </a:cxnLst>
              <a:rect l="0" t="0" r="r" b="b"/>
              <a:pathLst>
                <a:path w="33" h="44">
                  <a:moveTo>
                    <a:pt x="0" y="0"/>
                  </a:moveTo>
                  <a:lnTo>
                    <a:pt x="0" y="44"/>
                  </a:lnTo>
                  <a:lnTo>
                    <a:pt x="33" y="44"/>
                  </a:lnTo>
                  <a:lnTo>
                    <a:pt x="33" y="0"/>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1" name="Freeform 1001">
              <a:extLst>
                <a:ext uri="{FF2B5EF4-FFF2-40B4-BE49-F238E27FC236}">
                  <a16:creationId xmlns:a16="http://schemas.microsoft.com/office/drawing/2014/main" id="{6DFAFD44-8116-86CB-9AC8-490385F6FEE8}"/>
                </a:ext>
              </a:extLst>
            </p:cNvPr>
            <p:cNvSpPr>
              <a:spLocks/>
            </p:cNvSpPr>
            <p:nvPr/>
          </p:nvSpPr>
          <p:spPr bwMode="auto">
            <a:xfrm>
              <a:off x="8462964" y="3387726"/>
              <a:ext cx="55563" cy="42863"/>
            </a:xfrm>
            <a:custGeom>
              <a:avLst/>
              <a:gdLst>
                <a:gd name="T0" fmla="*/ 0 w 270"/>
                <a:gd name="T1" fmla="*/ 185 h 204"/>
                <a:gd name="T2" fmla="*/ 5 w 270"/>
                <a:gd name="T3" fmla="*/ 196 h 204"/>
                <a:gd name="T4" fmla="*/ 12 w 270"/>
                <a:gd name="T5" fmla="*/ 201 h 204"/>
                <a:gd name="T6" fmla="*/ 19 w 270"/>
                <a:gd name="T7" fmla="*/ 203 h 204"/>
                <a:gd name="T8" fmla="*/ 41 w 270"/>
                <a:gd name="T9" fmla="*/ 204 h 204"/>
                <a:gd name="T10" fmla="*/ 111 w 270"/>
                <a:gd name="T11" fmla="*/ 202 h 204"/>
                <a:gd name="T12" fmla="*/ 125 w 270"/>
                <a:gd name="T13" fmla="*/ 201 h 204"/>
                <a:gd name="T14" fmla="*/ 126 w 270"/>
                <a:gd name="T15" fmla="*/ 187 h 204"/>
                <a:gd name="T16" fmla="*/ 126 w 270"/>
                <a:gd name="T17" fmla="*/ 187 h 204"/>
                <a:gd name="T18" fmla="*/ 154 w 270"/>
                <a:gd name="T19" fmla="*/ 112 h 204"/>
                <a:gd name="T20" fmla="*/ 197 w 270"/>
                <a:gd name="T21" fmla="*/ 62 h 204"/>
                <a:gd name="T22" fmla="*/ 270 w 270"/>
                <a:gd name="T23" fmla="*/ 33 h 204"/>
                <a:gd name="T24" fmla="*/ 265 w 270"/>
                <a:gd name="T25" fmla="*/ 0 h 204"/>
                <a:gd name="T26" fmla="*/ 174 w 270"/>
                <a:gd name="T27" fmla="*/ 37 h 204"/>
                <a:gd name="T28" fmla="*/ 108 w 270"/>
                <a:gd name="T29" fmla="*/ 130 h 204"/>
                <a:gd name="T30" fmla="*/ 94 w 270"/>
                <a:gd name="T31" fmla="*/ 183 h 204"/>
                <a:gd name="T32" fmla="*/ 110 w 270"/>
                <a:gd name="T33" fmla="*/ 185 h 204"/>
                <a:gd name="T34" fmla="*/ 109 w 270"/>
                <a:gd name="T35" fmla="*/ 168 h 204"/>
                <a:gd name="T36" fmla="*/ 85 w 270"/>
                <a:gd name="T37" fmla="*/ 169 h 204"/>
                <a:gd name="T38" fmla="*/ 41 w 270"/>
                <a:gd name="T39" fmla="*/ 170 h 204"/>
                <a:gd name="T40" fmla="*/ 25 w 270"/>
                <a:gd name="T41" fmla="*/ 170 h 204"/>
                <a:gd name="T42" fmla="*/ 23 w 270"/>
                <a:gd name="T43" fmla="*/ 170 h 204"/>
                <a:gd name="T44" fmla="*/ 23 w 270"/>
                <a:gd name="T45" fmla="*/ 170 h 204"/>
                <a:gd name="T46" fmla="*/ 21 w 270"/>
                <a:gd name="T47" fmla="*/ 179 h 204"/>
                <a:gd name="T48" fmla="*/ 25 w 270"/>
                <a:gd name="T49" fmla="*/ 170 h 204"/>
                <a:gd name="T50" fmla="*/ 23 w 270"/>
                <a:gd name="T51" fmla="*/ 170 h 204"/>
                <a:gd name="T52" fmla="*/ 21 w 270"/>
                <a:gd name="T53" fmla="*/ 179 h 204"/>
                <a:gd name="T54" fmla="*/ 25 w 270"/>
                <a:gd name="T55" fmla="*/ 170 h 204"/>
                <a:gd name="T56" fmla="*/ 18 w 270"/>
                <a:gd name="T57" fmla="*/ 184 h 204"/>
                <a:gd name="T58" fmla="*/ 29 w 270"/>
                <a:gd name="T59" fmla="*/ 174 h 204"/>
                <a:gd name="T60" fmla="*/ 25 w 270"/>
                <a:gd name="T61" fmla="*/ 170 h 204"/>
                <a:gd name="T62" fmla="*/ 18 w 270"/>
                <a:gd name="T63" fmla="*/ 184 h 204"/>
                <a:gd name="T64" fmla="*/ 29 w 270"/>
                <a:gd name="T65" fmla="*/ 174 h 204"/>
                <a:gd name="T66" fmla="*/ 18 w 270"/>
                <a:gd name="T67" fmla="*/ 185 h 204"/>
                <a:gd name="T68" fmla="*/ 34 w 270"/>
                <a:gd name="T69" fmla="*/ 185 h 204"/>
                <a:gd name="T70" fmla="*/ 29 w 270"/>
                <a:gd name="T71" fmla="*/ 174 h 204"/>
                <a:gd name="T72" fmla="*/ 18 w 270"/>
                <a:gd name="T73" fmla="*/ 185 h 204"/>
                <a:gd name="T74" fmla="*/ 34 w 270"/>
                <a:gd name="T75" fmla="*/ 185 h 204"/>
                <a:gd name="T76" fmla="*/ 0 w 270"/>
                <a:gd name="T77"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0" h="204">
                  <a:moveTo>
                    <a:pt x="0" y="185"/>
                  </a:moveTo>
                  <a:cubicBezTo>
                    <a:pt x="0" y="190"/>
                    <a:pt x="3" y="194"/>
                    <a:pt x="5" y="196"/>
                  </a:cubicBezTo>
                  <a:cubicBezTo>
                    <a:pt x="8" y="200"/>
                    <a:pt x="11" y="201"/>
                    <a:pt x="12" y="201"/>
                  </a:cubicBezTo>
                  <a:cubicBezTo>
                    <a:pt x="15" y="202"/>
                    <a:pt x="17" y="203"/>
                    <a:pt x="19" y="203"/>
                  </a:cubicBezTo>
                  <a:cubicBezTo>
                    <a:pt x="25" y="204"/>
                    <a:pt x="32" y="204"/>
                    <a:pt x="41" y="204"/>
                  </a:cubicBezTo>
                  <a:cubicBezTo>
                    <a:pt x="69" y="204"/>
                    <a:pt x="111" y="202"/>
                    <a:pt x="111" y="202"/>
                  </a:cubicBezTo>
                  <a:lnTo>
                    <a:pt x="125" y="201"/>
                  </a:lnTo>
                  <a:lnTo>
                    <a:pt x="126" y="187"/>
                  </a:lnTo>
                  <a:lnTo>
                    <a:pt x="126" y="187"/>
                  </a:lnTo>
                  <a:cubicBezTo>
                    <a:pt x="127" y="184"/>
                    <a:pt x="133" y="148"/>
                    <a:pt x="154" y="112"/>
                  </a:cubicBezTo>
                  <a:cubicBezTo>
                    <a:pt x="164" y="94"/>
                    <a:pt x="178" y="76"/>
                    <a:pt x="197" y="62"/>
                  </a:cubicBezTo>
                  <a:cubicBezTo>
                    <a:pt x="216" y="48"/>
                    <a:pt x="239" y="37"/>
                    <a:pt x="270" y="33"/>
                  </a:cubicBezTo>
                  <a:lnTo>
                    <a:pt x="265" y="0"/>
                  </a:lnTo>
                  <a:cubicBezTo>
                    <a:pt x="228" y="5"/>
                    <a:pt x="198" y="19"/>
                    <a:pt x="174" y="37"/>
                  </a:cubicBezTo>
                  <a:cubicBezTo>
                    <a:pt x="139" y="65"/>
                    <a:pt x="119" y="101"/>
                    <a:pt x="108" y="130"/>
                  </a:cubicBezTo>
                  <a:cubicBezTo>
                    <a:pt x="97" y="159"/>
                    <a:pt x="94" y="182"/>
                    <a:pt x="94" y="183"/>
                  </a:cubicBezTo>
                  <a:lnTo>
                    <a:pt x="110" y="185"/>
                  </a:lnTo>
                  <a:lnTo>
                    <a:pt x="109" y="168"/>
                  </a:lnTo>
                  <a:cubicBezTo>
                    <a:pt x="109" y="168"/>
                    <a:pt x="99" y="169"/>
                    <a:pt x="85" y="169"/>
                  </a:cubicBezTo>
                  <a:cubicBezTo>
                    <a:pt x="72" y="170"/>
                    <a:pt x="55" y="170"/>
                    <a:pt x="41" y="170"/>
                  </a:cubicBezTo>
                  <a:cubicBezTo>
                    <a:pt x="35" y="170"/>
                    <a:pt x="29" y="170"/>
                    <a:pt x="25" y="170"/>
                  </a:cubicBezTo>
                  <a:lnTo>
                    <a:pt x="23" y="170"/>
                  </a:lnTo>
                  <a:lnTo>
                    <a:pt x="23" y="170"/>
                  </a:lnTo>
                  <a:lnTo>
                    <a:pt x="21" y="179"/>
                  </a:lnTo>
                  <a:lnTo>
                    <a:pt x="25" y="170"/>
                  </a:lnTo>
                  <a:cubicBezTo>
                    <a:pt x="23" y="170"/>
                    <a:pt x="23" y="170"/>
                    <a:pt x="23" y="170"/>
                  </a:cubicBezTo>
                  <a:lnTo>
                    <a:pt x="21" y="179"/>
                  </a:lnTo>
                  <a:lnTo>
                    <a:pt x="25" y="170"/>
                  </a:lnTo>
                  <a:lnTo>
                    <a:pt x="18" y="184"/>
                  </a:lnTo>
                  <a:lnTo>
                    <a:pt x="29" y="174"/>
                  </a:lnTo>
                  <a:cubicBezTo>
                    <a:pt x="27" y="172"/>
                    <a:pt x="26" y="171"/>
                    <a:pt x="25" y="170"/>
                  </a:cubicBezTo>
                  <a:lnTo>
                    <a:pt x="18" y="184"/>
                  </a:lnTo>
                  <a:lnTo>
                    <a:pt x="29" y="174"/>
                  </a:lnTo>
                  <a:lnTo>
                    <a:pt x="18" y="185"/>
                  </a:lnTo>
                  <a:lnTo>
                    <a:pt x="34" y="185"/>
                  </a:lnTo>
                  <a:cubicBezTo>
                    <a:pt x="34" y="180"/>
                    <a:pt x="31" y="176"/>
                    <a:pt x="29" y="174"/>
                  </a:cubicBezTo>
                  <a:lnTo>
                    <a:pt x="18" y="185"/>
                  </a:lnTo>
                  <a:lnTo>
                    <a:pt x="34" y="185"/>
                  </a:lnTo>
                  <a:lnTo>
                    <a:pt x="0" y="185"/>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2" name="Freeform 1002">
              <a:extLst>
                <a:ext uri="{FF2B5EF4-FFF2-40B4-BE49-F238E27FC236}">
                  <a16:creationId xmlns:a16="http://schemas.microsoft.com/office/drawing/2014/main" id="{EE7B308B-427C-1B3F-25FB-89B38AED92F1}"/>
                </a:ext>
              </a:extLst>
            </p:cNvPr>
            <p:cNvSpPr>
              <a:spLocks/>
            </p:cNvSpPr>
            <p:nvPr/>
          </p:nvSpPr>
          <p:spPr bwMode="auto">
            <a:xfrm>
              <a:off x="8547101" y="3413126"/>
              <a:ext cx="38100" cy="26988"/>
            </a:xfrm>
            <a:custGeom>
              <a:avLst/>
              <a:gdLst>
                <a:gd name="T0" fmla="*/ 0 w 184"/>
                <a:gd name="T1" fmla="*/ 33 h 128"/>
                <a:gd name="T2" fmla="*/ 120 w 184"/>
                <a:gd name="T3" fmla="*/ 33 h 128"/>
                <a:gd name="T4" fmla="*/ 151 w 184"/>
                <a:gd name="T5" fmla="*/ 64 h 128"/>
                <a:gd name="T6" fmla="*/ 120 w 184"/>
                <a:gd name="T7" fmla="*/ 95 h 128"/>
                <a:gd name="T8" fmla="*/ 116 w 184"/>
                <a:gd name="T9" fmla="*/ 95 h 128"/>
                <a:gd name="T10" fmla="*/ 116 w 184"/>
                <a:gd name="T11" fmla="*/ 128 h 128"/>
                <a:gd name="T12" fmla="*/ 120 w 184"/>
                <a:gd name="T13" fmla="*/ 128 h 128"/>
                <a:gd name="T14" fmla="*/ 184 w 184"/>
                <a:gd name="T15" fmla="*/ 64 h 128"/>
                <a:gd name="T16" fmla="*/ 120 w 184"/>
                <a:gd name="T17" fmla="*/ 0 h 128"/>
                <a:gd name="T18" fmla="*/ 0 w 184"/>
                <a:gd name="T19" fmla="*/ 0 h 128"/>
                <a:gd name="T20" fmla="*/ 0 w 184"/>
                <a:gd name="T21" fmla="*/ 3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28">
                  <a:moveTo>
                    <a:pt x="0" y="33"/>
                  </a:moveTo>
                  <a:lnTo>
                    <a:pt x="120" y="33"/>
                  </a:lnTo>
                  <a:cubicBezTo>
                    <a:pt x="137" y="33"/>
                    <a:pt x="151" y="47"/>
                    <a:pt x="151" y="64"/>
                  </a:cubicBezTo>
                  <a:cubicBezTo>
                    <a:pt x="151" y="81"/>
                    <a:pt x="137" y="95"/>
                    <a:pt x="120" y="95"/>
                  </a:cubicBezTo>
                  <a:lnTo>
                    <a:pt x="116" y="95"/>
                  </a:lnTo>
                  <a:lnTo>
                    <a:pt x="116" y="128"/>
                  </a:lnTo>
                  <a:lnTo>
                    <a:pt x="120" y="128"/>
                  </a:lnTo>
                  <a:cubicBezTo>
                    <a:pt x="155" y="128"/>
                    <a:pt x="184" y="100"/>
                    <a:pt x="184" y="64"/>
                  </a:cubicBezTo>
                  <a:cubicBezTo>
                    <a:pt x="184" y="29"/>
                    <a:pt x="155" y="0"/>
                    <a:pt x="120" y="0"/>
                  </a:cubicBezTo>
                  <a:lnTo>
                    <a:pt x="0" y="0"/>
                  </a:lnTo>
                  <a:lnTo>
                    <a:pt x="0" y="33"/>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3" name="Freeform 1003">
              <a:extLst>
                <a:ext uri="{FF2B5EF4-FFF2-40B4-BE49-F238E27FC236}">
                  <a16:creationId xmlns:a16="http://schemas.microsoft.com/office/drawing/2014/main" id="{E2979ABB-237A-CA41-3DB0-333456F787A7}"/>
                </a:ext>
              </a:extLst>
            </p:cNvPr>
            <p:cNvSpPr>
              <a:spLocks/>
            </p:cNvSpPr>
            <p:nvPr/>
          </p:nvSpPr>
          <p:spPr bwMode="auto">
            <a:xfrm>
              <a:off x="8566151" y="3432176"/>
              <a:ext cx="19050" cy="26988"/>
            </a:xfrm>
            <a:custGeom>
              <a:avLst/>
              <a:gdLst>
                <a:gd name="T0" fmla="*/ 0 w 90"/>
                <a:gd name="T1" fmla="*/ 33 h 129"/>
                <a:gd name="T2" fmla="*/ 26 w 90"/>
                <a:gd name="T3" fmla="*/ 33 h 129"/>
                <a:gd name="T4" fmla="*/ 57 w 90"/>
                <a:gd name="T5" fmla="*/ 65 h 129"/>
                <a:gd name="T6" fmla="*/ 26 w 90"/>
                <a:gd name="T7" fmla="*/ 96 h 129"/>
                <a:gd name="T8" fmla="*/ 22 w 90"/>
                <a:gd name="T9" fmla="*/ 96 h 129"/>
                <a:gd name="T10" fmla="*/ 22 w 90"/>
                <a:gd name="T11" fmla="*/ 129 h 129"/>
                <a:gd name="T12" fmla="*/ 26 w 90"/>
                <a:gd name="T13" fmla="*/ 129 h 129"/>
                <a:gd name="T14" fmla="*/ 90 w 90"/>
                <a:gd name="T15" fmla="*/ 65 h 129"/>
                <a:gd name="T16" fmla="*/ 26 w 90"/>
                <a:gd name="T17" fmla="*/ 0 h 129"/>
                <a:gd name="T18" fmla="*/ 0 w 90"/>
                <a:gd name="T19" fmla="*/ 0 h 129"/>
                <a:gd name="T20" fmla="*/ 0 w 90"/>
                <a:gd name="T21" fmla="*/ 3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129">
                  <a:moveTo>
                    <a:pt x="0" y="33"/>
                  </a:moveTo>
                  <a:lnTo>
                    <a:pt x="26" y="33"/>
                  </a:lnTo>
                  <a:cubicBezTo>
                    <a:pt x="43" y="34"/>
                    <a:pt x="57" y="47"/>
                    <a:pt x="57" y="65"/>
                  </a:cubicBezTo>
                  <a:cubicBezTo>
                    <a:pt x="57" y="82"/>
                    <a:pt x="43" y="96"/>
                    <a:pt x="26" y="96"/>
                  </a:cubicBezTo>
                  <a:lnTo>
                    <a:pt x="22" y="96"/>
                  </a:lnTo>
                  <a:lnTo>
                    <a:pt x="22" y="129"/>
                  </a:lnTo>
                  <a:lnTo>
                    <a:pt x="26" y="129"/>
                  </a:lnTo>
                  <a:cubicBezTo>
                    <a:pt x="61" y="129"/>
                    <a:pt x="90" y="100"/>
                    <a:pt x="90" y="65"/>
                  </a:cubicBezTo>
                  <a:cubicBezTo>
                    <a:pt x="90" y="29"/>
                    <a:pt x="61" y="0"/>
                    <a:pt x="26" y="0"/>
                  </a:cubicBezTo>
                  <a:lnTo>
                    <a:pt x="0" y="0"/>
                  </a:lnTo>
                  <a:lnTo>
                    <a:pt x="0" y="33"/>
                  </a:lnTo>
                  <a:close/>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4" name="Freeform 1004">
              <a:extLst>
                <a:ext uri="{FF2B5EF4-FFF2-40B4-BE49-F238E27FC236}">
                  <a16:creationId xmlns:a16="http://schemas.microsoft.com/office/drawing/2014/main" id="{70612BAA-1A37-0DE4-CD9E-DD7D3B352304}"/>
                </a:ext>
              </a:extLst>
            </p:cNvPr>
            <p:cNvSpPr>
              <a:spLocks/>
            </p:cNvSpPr>
            <p:nvPr/>
          </p:nvSpPr>
          <p:spPr bwMode="auto">
            <a:xfrm>
              <a:off x="8566151" y="3452813"/>
              <a:ext cx="19050" cy="25400"/>
            </a:xfrm>
            <a:custGeom>
              <a:avLst/>
              <a:gdLst>
                <a:gd name="T0" fmla="*/ 0 w 90"/>
                <a:gd name="T1" fmla="*/ 33 h 128"/>
                <a:gd name="T2" fmla="*/ 26 w 90"/>
                <a:gd name="T3" fmla="*/ 33 h 128"/>
                <a:gd name="T4" fmla="*/ 57 w 90"/>
                <a:gd name="T5" fmla="*/ 64 h 128"/>
                <a:gd name="T6" fmla="*/ 26 w 90"/>
                <a:gd name="T7" fmla="*/ 95 h 128"/>
                <a:gd name="T8" fmla="*/ 22 w 90"/>
                <a:gd name="T9" fmla="*/ 95 h 128"/>
                <a:gd name="T10" fmla="*/ 22 w 90"/>
                <a:gd name="T11" fmla="*/ 128 h 128"/>
                <a:gd name="T12" fmla="*/ 26 w 90"/>
                <a:gd name="T13" fmla="*/ 128 h 128"/>
                <a:gd name="T14" fmla="*/ 90 w 90"/>
                <a:gd name="T15" fmla="*/ 64 h 128"/>
                <a:gd name="T16" fmla="*/ 26 w 90"/>
                <a:gd name="T17" fmla="*/ 0 h 128"/>
                <a:gd name="T18" fmla="*/ 0 w 90"/>
                <a:gd name="T19" fmla="*/ 0 h 128"/>
                <a:gd name="T20" fmla="*/ 0 w 90"/>
                <a:gd name="T21" fmla="*/ 3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128">
                  <a:moveTo>
                    <a:pt x="0" y="33"/>
                  </a:moveTo>
                  <a:lnTo>
                    <a:pt x="26" y="33"/>
                  </a:lnTo>
                  <a:cubicBezTo>
                    <a:pt x="43" y="33"/>
                    <a:pt x="57" y="47"/>
                    <a:pt x="57" y="64"/>
                  </a:cubicBezTo>
                  <a:cubicBezTo>
                    <a:pt x="57" y="81"/>
                    <a:pt x="43" y="95"/>
                    <a:pt x="26" y="95"/>
                  </a:cubicBezTo>
                  <a:lnTo>
                    <a:pt x="22" y="95"/>
                  </a:lnTo>
                  <a:lnTo>
                    <a:pt x="22" y="128"/>
                  </a:lnTo>
                  <a:lnTo>
                    <a:pt x="26" y="128"/>
                  </a:lnTo>
                  <a:cubicBezTo>
                    <a:pt x="61" y="128"/>
                    <a:pt x="90" y="99"/>
                    <a:pt x="90" y="64"/>
                  </a:cubicBezTo>
                  <a:cubicBezTo>
                    <a:pt x="90" y="28"/>
                    <a:pt x="61" y="0"/>
                    <a:pt x="26" y="0"/>
                  </a:cubicBezTo>
                  <a:lnTo>
                    <a:pt x="0" y="0"/>
                  </a:lnTo>
                  <a:lnTo>
                    <a:pt x="0" y="33"/>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5" name="Freeform 1005">
              <a:extLst>
                <a:ext uri="{FF2B5EF4-FFF2-40B4-BE49-F238E27FC236}">
                  <a16:creationId xmlns:a16="http://schemas.microsoft.com/office/drawing/2014/main" id="{6608669E-E66A-1F7B-EC29-3141B1C0AF61}"/>
                </a:ext>
              </a:extLst>
            </p:cNvPr>
            <p:cNvSpPr>
              <a:spLocks/>
            </p:cNvSpPr>
            <p:nvPr/>
          </p:nvSpPr>
          <p:spPr bwMode="auto">
            <a:xfrm>
              <a:off x="8466139" y="3471863"/>
              <a:ext cx="119063" cy="34925"/>
            </a:xfrm>
            <a:custGeom>
              <a:avLst/>
              <a:gdLst>
                <a:gd name="T0" fmla="*/ 0 w 577"/>
                <a:gd name="T1" fmla="*/ 70 h 167"/>
                <a:gd name="T2" fmla="*/ 96 w 577"/>
                <a:gd name="T3" fmla="*/ 70 h 167"/>
                <a:gd name="T4" fmla="*/ 96 w 577"/>
                <a:gd name="T5" fmla="*/ 53 h 167"/>
                <a:gd name="T6" fmla="*/ 79 w 577"/>
                <a:gd name="T7" fmla="*/ 55 h 167"/>
                <a:gd name="T8" fmla="*/ 106 w 577"/>
                <a:gd name="T9" fmla="*/ 113 h 167"/>
                <a:gd name="T10" fmla="*/ 158 w 577"/>
                <a:gd name="T11" fmla="*/ 151 h 167"/>
                <a:gd name="T12" fmla="*/ 250 w 577"/>
                <a:gd name="T13" fmla="*/ 167 h 167"/>
                <a:gd name="T14" fmla="*/ 426 w 577"/>
                <a:gd name="T15" fmla="*/ 167 h 167"/>
                <a:gd name="T16" fmla="*/ 522 w 577"/>
                <a:gd name="T17" fmla="*/ 123 h 167"/>
                <a:gd name="T18" fmla="*/ 509 w 577"/>
                <a:gd name="T19" fmla="*/ 112 h 167"/>
                <a:gd name="T20" fmla="*/ 509 w 577"/>
                <a:gd name="T21" fmla="*/ 129 h 167"/>
                <a:gd name="T22" fmla="*/ 513 w 577"/>
                <a:gd name="T23" fmla="*/ 129 h 167"/>
                <a:gd name="T24" fmla="*/ 577 w 577"/>
                <a:gd name="T25" fmla="*/ 64 h 167"/>
                <a:gd name="T26" fmla="*/ 513 w 577"/>
                <a:gd name="T27" fmla="*/ 0 h 167"/>
                <a:gd name="T28" fmla="*/ 487 w 577"/>
                <a:gd name="T29" fmla="*/ 0 h 167"/>
                <a:gd name="T30" fmla="*/ 487 w 577"/>
                <a:gd name="T31" fmla="*/ 33 h 167"/>
                <a:gd name="T32" fmla="*/ 513 w 577"/>
                <a:gd name="T33" fmla="*/ 33 h 167"/>
                <a:gd name="T34" fmla="*/ 544 w 577"/>
                <a:gd name="T35" fmla="*/ 64 h 167"/>
                <a:gd name="T36" fmla="*/ 513 w 577"/>
                <a:gd name="T37" fmla="*/ 95 h 167"/>
                <a:gd name="T38" fmla="*/ 509 w 577"/>
                <a:gd name="T39" fmla="*/ 95 h 167"/>
                <a:gd name="T40" fmla="*/ 501 w 577"/>
                <a:gd name="T41" fmla="*/ 95 h 167"/>
                <a:gd name="T42" fmla="*/ 497 w 577"/>
                <a:gd name="T43" fmla="*/ 101 h 167"/>
                <a:gd name="T44" fmla="*/ 426 w 577"/>
                <a:gd name="T45" fmla="*/ 134 h 167"/>
                <a:gd name="T46" fmla="*/ 250 w 577"/>
                <a:gd name="T47" fmla="*/ 134 h 167"/>
                <a:gd name="T48" fmla="*/ 171 w 577"/>
                <a:gd name="T49" fmla="*/ 120 h 167"/>
                <a:gd name="T50" fmla="*/ 121 w 577"/>
                <a:gd name="T51" fmla="*/ 76 h 167"/>
                <a:gd name="T52" fmla="*/ 114 w 577"/>
                <a:gd name="T53" fmla="*/ 58 h 167"/>
                <a:gd name="T54" fmla="*/ 113 w 577"/>
                <a:gd name="T55" fmla="*/ 53 h 167"/>
                <a:gd name="T56" fmla="*/ 112 w 577"/>
                <a:gd name="T57" fmla="*/ 52 h 167"/>
                <a:gd name="T58" fmla="*/ 112 w 577"/>
                <a:gd name="T59" fmla="*/ 52 h 167"/>
                <a:gd name="T60" fmla="*/ 111 w 577"/>
                <a:gd name="T61" fmla="*/ 37 h 167"/>
                <a:gd name="T62" fmla="*/ 0 w 577"/>
                <a:gd name="T63" fmla="*/ 37 h 167"/>
                <a:gd name="T64" fmla="*/ 0 w 577"/>
                <a:gd name="T65" fmla="*/ 7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7" h="167">
                  <a:moveTo>
                    <a:pt x="0" y="70"/>
                  </a:moveTo>
                  <a:lnTo>
                    <a:pt x="96" y="70"/>
                  </a:lnTo>
                  <a:lnTo>
                    <a:pt x="96" y="53"/>
                  </a:lnTo>
                  <a:lnTo>
                    <a:pt x="79" y="55"/>
                  </a:lnTo>
                  <a:cubicBezTo>
                    <a:pt x="79" y="57"/>
                    <a:pt x="82" y="84"/>
                    <a:pt x="106" y="113"/>
                  </a:cubicBezTo>
                  <a:cubicBezTo>
                    <a:pt x="118" y="127"/>
                    <a:pt x="135" y="141"/>
                    <a:pt x="158" y="151"/>
                  </a:cubicBezTo>
                  <a:cubicBezTo>
                    <a:pt x="182" y="161"/>
                    <a:pt x="212" y="167"/>
                    <a:pt x="250" y="167"/>
                  </a:cubicBezTo>
                  <a:lnTo>
                    <a:pt x="426" y="167"/>
                  </a:lnTo>
                  <a:cubicBezTo>
                    <a:pt x="463" y="167"/>
                    <a:pt x="498" y="151"/>
                    <a:pt x="522" y="123"/>
                  </a:cubicBezTo>
                  <a:lnTo>
                    <a:pt x="509" y="112"/>
                  </a:lnTo>
                  <a:lnTo>
                    <a:pt x="509" y="129"/>
                  </a:lnTo>
                  <a:lnTo>
                    <a:pt x="513" y="129"/>
                  </a:lnTo>
                  <a:cubicBezTo>
                    <a:pt x="548" y="129"/>
                    <a:pt x="577" y="100"/>
                    <a:pt x="577" y="64"/>
                  </a:cubicBezTo>
                  <a:cubicBezTo>
                    <a:pt x="577" y="29"/>
                    <a:pt x="548" y="0"/>
                    <a:pt x="513" y="0"/>
                  </a:cubicBezTo>
                  <a:lnTo>
                    <a:pt x="487" y="0"/>
                  </a:lnTo>
                  <a:lnTo>
                    <a:pt x="487" y="33"/>
                  </a:lnTo>
                  <a:lnTo>
                    <a:pt x="513" y="33"/>
                  </a:lnTo>
                  <a:cubicBezTo>
                    <a:pt x="530" y="33"/>
                    <a:pt x="544" y="47"/>
                    <a:pt x="544" y="64"/>
                  </a:cubicBezTo>
                  <a:cubicBezTo>
                    <a:pt x="544" y="81"/>
                    <a:pt x="530" y="95"/>
                    <a:pt x="513" y="95"/>
                  </a:cubicBezTo>
                  <a:lnTo>
                    <a:pt x="509" y="95"/>
                  </a:lnTo>
                  <a:lnTo>
                    <a:pt x="501" y="95"/>
                  </a:lnTo>
                  <a:lnTo>
                    <a:pt x="497" y="101"/>
                  </a:lnTo>
                  <a:cubicBezTo>
                    <a:pt x="479" y="122"/>
                    <a:pt x="453" y="134"/>
                    <a:pt x="426" y="134"/>
                  </a:cubicBezTo>
                  <a:lnTo>
                    <a:pt x="250" y="134"/>
                  </a:lnTo>
                  <a:cubicBezTo>
                    <a:pt x="216" y="134"/>
                    <a:pt x="191" y="128"/>
                    <a:pt x="171" y="120"/>
                  </a:cubicBezTo>
                  <a:cubicBezTo>
                    <a:pt x="143" y="108"/>
                    <a:pt x="129" y="90"/>
                    <a:pt x="121" y="76"/>
                  </a:cubicBezTo>
                  <a:cubicBezTo>
                    <a:pt x="117" y="69"/>
                    <a:pt x="115" y="63"/>
                    <a:pt x="114" y="58"/>
                  </a:cubicBezTo>
                  <a:cubicBezTo>
                    <a:pt x="113" y="56"/>
                    <a:pt x="113" y="54"/>
                    <a:pt x="113" y="53"/>
                  </a:cubicBezTo>
                  <a:lnTo>
                    <a:pt x="112" y="52"/>
                  </a:lnTo>
                  <a:lnTo>
                    <a:pt x="112" y="52"/>
                  </a:lnTo>
                  <a:lnTo>
                    <a:pt x="111" y="37"/>
                  </a:lnTo>
                  <a:lnTo>
                    <a:pt x="0" y="37"/>
                  </a:lnTo>
                  <a:lnTo>
                    <a:pt x="0" y="70"/>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6" name="Freeform 1006">
              <a:extLst>
                <a:ext uri="{FF2B5EF4-FFF2-40B4-BE49-F238E27FC236}">
                  <a16:creationId xmlns:a16="http://schemas.microsoft.com/office/drawing/2014/main" id="{9B5E55DA-2FB0-0F0E-0465-C917D2EBCF57}"/>
                </a:ext>
              </a:extLst>
            </p:cNvPr>
            <p:cNvSpPr>
              <a:spLocks/>
            </p:cNvSpPr>
            <p:nvPr/>
          </p:nvSpPr>
          <p:spPr bwMode="auto">
            <a:xfrm>
              <a:off x="8401051" y="3416301"/>
              <a:ext cx="6350" cy="82550"/>
            </a:xfrm>
            <a:custGeom>
              <a:avLst/>
              <a:gdLst>
                <a:gd name="T0" fmla="*/ 0 w 33"/>
                <a:gd name="T1" fmla="*/ 0 h 399"/>
                <a:gd name="T2" fmla="*/ 0 w 33"/>
                <a:gd name="T3" fmla="*/ 399 h 399"/>
                <a:gd name="T4" fmla="*/ 33 w 33"/>
                <a:gd name="T5" fmla="*/ 399 h 399"/>
                <a:gd name="T6" fmla="*/ 33 w 33"/>
                <a:gd name="T7" fmla="*/ 0 h 399"/>
              </a:gdLst>
              <a:ahLst/>
              <a:cxnLst>
                <a:cxn ang="0">
                  <a:pos x="T0" y="T1"/>
                </a:cxn>
                <a:cxn ang="0">
                  <a:pos x="T2" y="T3"/>
                </a:cxn>
                <a:cxn ang="0">
                  <a:pos x="T4" y="T5"/>
                </a:cxn>
                <a:cxn ang="0">
                  <a:pos x="T6" y="T7"/>
                </a:cxn>
              </a:cxnLst>
              <a:rect l="0" t="0" r="r" b="b"/>
              <a:pathLst>
                <a:path w="33" h="399">
                  <a:moveTo>
                    <a:pt x="0" y="0"/>
                  </a:moveTo>
                  <a:lnTo>
                    <a:pt x="0" y="399"/>
                  </a:lnTo>
                  <a:lnTo>
                    <a:pt x="33" y="399"/>
                  </a:lnTo>
                  <a:lnTo>
                    <a:pt x="33" y="0"/>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7" name="Freeform 1007">
              <a:extLst>
                <a:ext uri="{FF2B5EF4-FFF2-40B4-BE49-F238E27FC236}">
                  <a16:creationId xmlns:a16="http://schemas.microsoft.com/office/drawing/2014/main" id="{15782BE1-6D97-F93A-BD7D-BB2FEB227E87}"/>
                </a:ext>
              </a:extLst>
            </p:cNvPr>
            <p:cNvSpPr>
              <a:spLocks/>
            </p:cNvSpPr>
            <p:nvPr/>
          </p:nvSpPr>
          <p:spPr bwMode="auto">
            <a:xfrm>
              <a:off x="8510589" y="3413126"/>
              <a:ext cx="12700" cy="6350"/>
            </a:xfrm>
            <a:custGeom>
              <a:avLst/>
              <a:gdLst>
                <a:gd name="T0" fmla="*/ 60 w 60"/>
                <a:gd name="T1" fmla="*/ 0 h 33"/>
                <a:gd name="T2" fmla="*/ 0 w 60"/>
                <a:gd name="T3" fmla="*/ 0 h 33"/>
                <a:gd name="T4" fmla="*/ 0 w 60"/>
                <a:gd name="T5" fmla="*/ 33 h 33"/>
                <a:gd name="T6" fmla="*/ 60 w 60"/>
                <a:gd name="T7" fmla="*/ 33 h 33"/>
              </a:gdLst>
              <a:ahLst/>
              <a:cxnLst>
                <a:cxn ang="0">
                  <a:pos x="T0" y="T1"/>
                </a:cxn>
                <a:cxn ang="0">
                  <a:pos x="T2" y="T3"/>
                </a:cxn>
                <a:cxn ang="0">
                  <a:pos x="T4" y="T5"/>
                </a:cxn>
                <a:cxn ang="0">
                  <a:pos x="T6" y="T7"/>
                </a:cxn>
              </a:cxnLst>
              <a:rect l="0" t="0" r="r" b="b"/>
              <a:pathLst>
                <a:path w="60" h="33">
                  <a:moveTo>
                    <a:pt x="60" y="0"/>
                  </a:moveTo>
                  <a:lnTo>
                    <a:pt x="0" y="0"/>
                  </a:lnTo>
                  <a:lnTo>
                    <a:pt x="0" y="33"/>
                  </a:lnTo>
                  <a:lnTo>
                    <a:pt x="60" y="33"/>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8" name="Freeform 1008">
              <a:extLst>
                <a:ext uri="{FF2B5EF4-FFF2-40B4-BE49-F238E27FC236}">
                  <a16:creationId xmlns:a16="http://schemas.microsoft.com/office/drawing/2014/main" id="{16DF51AE-FD4D-E052-3E32-86E43A032B32}"/>
                </a:ext>
              </a:extLst>
            </p:cNvPr>
            <p:cNvSpPr>
              <a:spLocks/>
            </p:cNvSpPr>
            <p:nvPr/>
          </p:nvSpPr>
          <p:spPr bwMode="auto">
            <a:xfrm>
              <a:off x="8483601" y="3471863"/>
              <a:ext cx="6350" cy="11113"/>
            </a:xfrm>
            <a:custGeom>
              <a:avLst/>
              <a:gdLst>
                <a:gd name="T0" fmla="*/ 34 w 34"/>
                <a:gd name="T1" fmla="*/ 57 h 57"/>
                <a:gd name="T2" fmla="*/ 34 w 34"/>
                <a:gd name="T3" fmla="*/ 0 h 57"/>
                <a:gd name="T4" fmla="*/ 0 w 34"/>
                <a:gd name="T5" fmla="*/ 0 h 57"/>
                <a:gd name="T6" fmla="*/ 0 w 34"/>
                <a:gd name="T7" fmla="*/ 57 h 57"/>
              </a:gdLst>
              <a:ahLst/>
              <a:cxnLst>
                <a:cxn ang="0">
                  <a:pos x="T0" y="T1"/>
                </a:cxn>
                <a:cxn ang="0">
                  <a:pos x="T2" y="T3"/>
                </a:cxn>
                <a:cxn ang="0">
                  <a:pos x="T4" y="T5"/>
                </a:cxn>
                <a:cxn ang="0">
                  <a:pos x="T6" y="T7"/>
                </a:cxn>
              </a:cxnLst>
              <a:rect l="0" t="0" r="r" b="b"/>
              <a:pathLst>
                <a:path w="34" h="57">
                  <a:moveTo>
                    <a:pt x="34" y="57"/>
                  </a:moveTo>
                  <a:lnTo>
                    <a:pt x="34" y="0"/>
                  </a:lnTo>
                  <a:lnTo>
                    <a:pt x="0" y="0"/>
                  </a:lnTo>
                  <a:lnTo>
                    <a:pt x="0" y="57"/>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9" name="Freeform 1010">
              <a:extLst>
                <a:ext uri="{FF2B5EF4-FFF2-40B4-BE49-F238E27FC236}">
                  <a16:creationId xmlns:a16="http://schemas.microsoft.com/office/drawing/2014/main" id="{0306E89D-287E-C2E3-6A7A-638406ED1C77}"/>
                </a:ext>
              </a:extLst>
            </p:cNvPr>
            <p:cNvSpPr>
              <a:spLocks/>
            </p:cNvSpPr>
            <p:nvPr/>
          </p:nvSpPr>
          <p:spPr bwMode="auto">
            <a:xfrm>
              <a:off x="8475663" y="3524250"/>
              <a:ext cx="25400" cy="47625"/>
            </a:xfrm>
            <a:custGeom>
              <a:avLst/>
              <a:gdLst>
                <a:gd name="T0" fmla="*/ 96 w 122"/>
                <a:gd name="T1" fmla="*/ 0 h 235"/>
                <a:gd name="T2" fmla="*/ 48 w 122"/>
                <a:gd name="T3" fmla="*/ 74 h 235"/>
                <a:gd name="T4" fmla="*/ 0 w 122"/>
                <a:gd name="T5" fmla="*/ 235 h 235"/>
                <a:gd name="T6" fmla="*/ 34 w 122"/>
                <a:gd name="T7" fmla="*/ 235 h 235"/>
                <a:gd name="T8" fmla="*/ 77 w 122"/>
                <a:gd name="T9" fmla="*/ 90 h 235"/>
                <a:gd name="T10" fmla="*/ 108 w 122"/>
                <a:gd name="T11" fmla="*/ 39 h 235"/>
                <a:gd name="T12" fmla="*/ 118 w 122"/>
                <a:gd name="T13" fmla="*/ 25 h 235"/>
                <a:gd name="T14" fmla="*/ 121 w 122"/>
                <a:gd name="T15" fmla="*/ 21 h 235"/>
                <a:gd name="T16" fmla="*/ 122 w 122"/>
                <a:gd name="T17" fmla="*/ 20 h 235"/>
                <a:gd name="T18" fmla="*/ 122 w 122"/>
                <a:gd name="T19" fmla="*/ 20 h 235"/>
                <a:gd name="T20" fmla="*/ 96 w 122"/>
                <a:gd name="T2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235">
                  <a:moveTo>
                    <a:pt x="96" y="0"/>
                  </a:moveTo>
                  <a:cubicBezTo>
                    <a:pt x="95" y="0"/>
                    <a:pt x="72" y="30"/>
                    <a:pt x="48" y="74"/>
                  </a:cubicBezTo>
                  <a:cubicBezTo>
                    <a:pt x="25" y="118"/>
                    <a:pt x="0" y="176"/>
                    <a:pt x="0" y="235"/>
                  </a:cubicBezTo>
                  <a:lnTo>
                    <a:pt x="34" y="235"/>
                  </a:lnTo>
                  <a:cubicBezTo>
                    <a:pt x="33" y="185"/>
                    <a:pt x="55" y="131"/>
                    <a:pt x="77" y="90"/>
                  </a:cubicBezTo>
                  <a:cubicBezTo>
                    <a:pt x="89" y="69"/>
                    <a:pt x="100" y="51"/>
                    <a:pt x="108" y="39"/>
                  </a:cubicBezTo>
                  <a:cubicBezTo>
                    <a:pt x="112" y="33"/>
                    <a:pt x="116" y="28"/>
                    <a:pt x="118" y="25"/>
                  </a:cubicBezTo>
                  <a:cubicBezTo>
                    <a:pt x="119" y="23"/>
                    <a:pt x="120" y="22"/>
                    <a:pt x="121" y="21"/>
                  </a:cubicBezTo>
                  <a:lnTo>
                    <a:pt x="122" y="20"/>
                  </a:lnTo>
                  <a:lnTo>
                    <a:pt x="122" y="20"/>
                  </a:lnTo>
                  <a:lnTo>
                    <a:pt x="96" y="0"/>
                  </a:lnTo>
                </a:path>
              </a:pathLst>
            </a:custGeom>
            <a:grpFill/>
            <a:ln w="9525">
              <a:solidFill>
                <a:srgbClr val="00599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sp>
        <p:nvSpPr>
          <p:cNvPr id="180" name="Isosceles Triangle 179">
            <a:extLst>
              <a:ext uri="{FF2B5EF4-FFF2-40B4-BE49-F238E27FC236}">
                <a16:creationId xmlns:a16="http://schemas.microsoft.com/office/drawing/2014/main" id="{0C035440-862A-96F1-F7B9-2C83A5332137}"/>
              </a:ext>
            </a:extLst>
          </p:cNvPr>
          <p:cNvSpPr/>
          <p:nvPr/>
        </p:nvSpPr>
        <p:spPr>
          <a:xfrm rot="5400000">
            <a:off x="2889231" y="5380927"/>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TextBox 180">
            <a:extLst>
              <a:ext uri="{FF2B5EF4-FFF2-40B4-BE49-F238E27FC236}">
                <a16:creationId xmlns:a16="http://schemas.microsoft.com/office/drawing/2014/main" id="{63821CBF-8B1E-1245-9375-2630A082E197}"/>
              </a:ext>
            </a:extLst>
          </p:cNvPr>
          <p:cNvSpPr txBox="1"/>
          <p:nvPr/>
        </p:nvSpPr>
        <p:spPr>
          <a:xfrm>
            <a:off x="2798491" y="5577150"/>
            <a:ext cx="789654" cy="369332"/>
          </a:xfrm>
          <a:prstGeom prst="rect">
            <a:avLst/>
          </a:prstGeom>
          <a:noFill/>
        </p:spPr>
        <p:txBody>
          <a:bodyPr wrap="square">
            <a:spAutoFit/>
          </a:bodyPr>
          <a:lstStyle/>
          <a:p>
            <a:pPr lvl="0" algn="r">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 </a:t>
            </a:r>
          </a:p>
          <a:p>
            <a:pPr lvl="0" algn="r">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audited</a:t>
            </a:r>
            <a:endParaRPr lang="vi-VN" sz="900" dirty="0">
              <a:solidFill>
                <a:schemeClr val="tx1">
                  <a:lumMod val="75000"/>
                  <a:lumOff val="25000"/>
                </a:schemeClr>
              </a:solidFill>
              <a:cs typeface="Arial" panose="020B0604020202020204" pitchFamily="34" charset="0"/>
            </a:endParaRPr>
          </a:p>
        </p:txBody>
      </p:sp>
      <p:sp>
        <p:nvSpPr>
          <p:cNvPr id="182" name="TextBox 181">
            <a:extLst>
              <a:ext uri="{FF2B5EF4-FFF2-40B4-BE49-F238E27FC236}">
                <a16:creationId xmlns:a16="http://schemas.microsoft.com/office/drawing/2014/main" id="{56FC97B8-22C3-50CD-458F-165932F42242}"/>
              </a:ext>
            </a:extLst>
          </p:cNvPr>
          <p:cNvSpPr txBox="1"/>
          <p:nvPr/>
        </p:nvSpPr>
        <p:spPr>
          <a:xfrm>
            <a:off x="2932494" y="5959888"/>
            <a:ext cx="65565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75000"/>
                    <a:lumOff val="25000"/>
                  </a:schemeClr>
                </a:solidFill>
                <a:effectLst/>
                <a:uLnTx/>
                <a:uFillTx/>
                <a:latin typeface="SVN-Gilroy XBold" panose="00000900000000000000" pitchFamily="50" charset="0"/>
                <a:cs typeface="Arial" panose="020B0604020202020204" pitchFamily="34" charset="0"/>
              </a:rPr>
              <a:t>2Q2024</a:t>
            </a:r>
            <a:endParaRPr kumimoji="0" lang="vi-VN" sz="9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pic>
        <p:nvPicPr>
          <p:cNvPr id="184" name="Picture 183" descr="A stack of coins in a city&#10;&#10;Description automatically generated">
            <a:extLst>
              <a:ext uri="{FF2B5EF4-FFF2-40B4-BE49-F238E27FC236}">
                <a16:creationId xmlns:a16="http://schemas.microsoft.com/office/drawing/2014/main" id="{6F047DEE-3AF6-727C-1A9C-DE7C910A69C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l="34130" r="40497"/>
          <a:stretch/>
        </p:blipFill>
        <p:spPr>
          <a:xfrm>
            <a:off x="-13688" y="0"/>
            <a:ext cx="2607065" cy="6858000"/>
          </a:xfrm>
          <a:prstGeom prst="rect">
            <a:avLst/>
          </a:prstGeom>
        </p:spPr>
      </p:pic>
      <p:sp>
        <p:nvSpPr>
          <p:cNvPr id="194" name="TextBox 193">
            <a:extLst>
              <a:ext uri="{FF2B5EF4-FFF2-40B4-BE49-F238E27FC236}">
                <a16:creationId xmlns:a16="http://schemas.microsoft.com/office/drawing/2014/main" id="{8C17040B-3BD0-CB69-E37A-061FC2607F4E}"/>
              </a:ext>
            </a:extLst>
          </p:cNvPr>
          <p:cNvSpPr txBox="1"/>
          <p:nvPr/>
        </p:nvSpPr>
        <p:spPr>
          <a:xfrm>
            <a:off x="1174741" y="374425"/>
            <a:ext cx="6730961" cy="338554"/>
          </a:xfrm>
          <a:prstGeom prst="rect">
            <a:avLst/>
          </a:prstGeom>
          <a:noFill/>
        </p:spPr>
        <p:txBody>
          <a:bodyPr wrap="square" rtlCol="0">
            <a:spAutoFit/>
          </a:bodyPr>
          <a:lstStyle/>
          <a:p>
            <a:pPr lvl="0" algn="just">
              <a:spcBef>
                <a:spcPts val="200"/>
              </a:spcBef>
              <a:spcAft>
                <a:spcPts val="200"/>
              </a:spcAft>
              <a:defRPr/>
            </a:pPr>
            <a:r>
              <a:rPr lang="en-US" sz="1600" b="1" dirty="0">
                <a:solidFill>
                  <a:srgbClr val="005993"/>
                </a:solidFill>
                <a:latin typeface="SVN-Gilroy XBold" panose="00000900000000000000" pitchFamily="50" charset="0"/>
                <a:cs typeface="Arial" panose="020B0604020202020204" pitchFamily="34" charset="0"/>
              </a:rPr>
              <a:t>Ongoing growth in key scale indicators compared to FY2023</a:t>
            </a:r>
          </a:p>
        </p:txBody>
      </p:sp>
      <p:grpSp>
        <p:nvGrpSpPr>
          <p:cNvPr id="195" name="Group 194">
            <a:extLst>
              <a:ext uri="{FF2B5EF4-FFF2-40B4-BE49-F238E27FC236}">
                <a16:creationId xmlns:a16="http://schemas.microsoft.com/office/drawing/2014/main" id="{05A13602-6020-CE6D-651C-C2BD1952C907}"/>
              </a:ext>
            </a:extLst>
          </p:cNvPr>
          <p:cNvGrpSpPr/>
          <p:nvPr/>
        </p:nvGrpSpPr>
        <p:grpSpPr>
          <a:xfrm>
            <a:off x="707759" y="364162"/>
            <a:ext cx="370841" cy="359080"/>
            <a:chOff x="10124985" y="4872481"/>
            <a:chExt cx="360680" cy="413653"/>
          </a:xfrm>
        </p:grpSpPr>
        <p:sp>
          <p:nvSpPr>
            <p:cNvPr id="196" name="Freeform: Shape 195">
              <a:extLst>
                <a:ext uri="{FF2B5EF4-FFF2-40B4-BE49-F238E27FC236}">
                  <a16:creationId xmlns:a16="http://schemas.microsoft.com/office/drawing/2014/main" id="{FFDF53E8-0ECB-8F92-3331-5494D7B94279}"/>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B82BEE4E-014B-4B58-D0BA-CDA4A1154CE3}"/>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F2B0519B-F035-BD32-4000-A6067862C60E}"/>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C1623DBD-9239-96D6-9736-538B88C06EE5}"/>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AA917E12-B24A-B5A8-C0CB-0BFDC3025BDB}"/>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F856E36C-AF66-CE7E-103C-AB4BF5E0F2A1}"/>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2" name="TextBox 161">
            <a:extLst>
              <a:ext uri="{FF2B5EF4-FFF2-40B4-BE49-F238E27FC236}">
                <a16:creationId xmlns:a16="http://schemas.microsoft.com/office/drawing/2014/main" id="{4FC91638-DAB6-DB16-41B8-C618605C0ADA}"/>
              </a:ext>
            </a:extLst>
          </p:cNvPr>
          <p:cNvSpPr txBox="1"/>
          <p:nvPr/>
        </p:nvSpPr>
        <p:spPr>
          <a:xfrm>
            <a:off x="10843278" y="2188458"/>
            <a:ext cx="582323"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kumimoji="0" lang="en-US" sz="900" b="0" i="0" u="none" strike="noStrike" kern="1200" cap="none" spc="0" normalizeH="0" baseline="0" noProof="0">
                <a:ln>
                  <a:noFill/>
                </a:ln>
                <a:solidFill>
                  <a:prstClr val="white"/>
                </a:solidFill>
                <a:effectLst/>
                <a:uLnTx/>
                <a:uFillTx/>
                <a:latin typeface="SVN-Gilroy Medium" panose="00000600000000000000" pitchFamily="50" charset="0"/>
                <a:ea typeface="+mn-ea"/>
                <a:cs typeface="Arial" panose="020B0604020202020204" pitchFamily="34" charset="0"/>
              </a:rPr>
              <a:t>2,7%</a:t>
            </a: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3" name="TextBox 162">
            <a:extLst>
              <a:ext uri="{FF2B5EF4-FFF2-40B4-BE49-F238E27FC236}">
                <a16:creationId xmlns:a16="http://schemas.microsoft.com/office/drawing/2014/main" id="{9DCBAA13-E151-4221-C8CC-4737BCECBE38}"/>
              </a:ext>
            </a:extLst>
          </p:cNvPr>
          <p:cNvSpPr txBox="1"/>
          <p:nvPr/>
        </p:nvSpPr>
        <p:spPr>
          <a:xfrm>
            <a:off x="10849862" y="3290601"/>
            <a:ext cx="582323"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a:solidFill>
                  <a:prstClr val="white"/>
                </a:solidFill>
                <a:latin typeface="SVN-Gilroy Medium" panose="00000600000000000000" pitchFamily="50" charset="0"/>
                <a:cs typeface="Arial" panose="020B0604020202020204" pitchFamily="34" charset="0"/>
              </a:rPr>
              <a:t>5,0</a:t>
            </a:r>
            <a:r>
              <a:rPr kumimoji="0" lang="en-US" sz="900" b="0" i="0" u="none" strike="noStrike" kern="1200" cap="none" spc="0" normalizeH="0" baseline="0" noProof="0">
                <a:ln>
                  <a:noFill/>
                </a:ln>
                <a:solidFill>
                  <a:prstClr val="white"/>
                </a:solidFill>
                <a:effectLst/>
                <a:uLnTx/>
                <a:uFillTx/>
                <a:latin typeface="SVN-Gilroy Medium" panose="00000600000000000000" pitchFamily="50" charset="0"/>
                <a:ea typeface="+mn-ea"/>
                <a:cs typeface="Arial" panose="020B0604020202020204" pitchFamily="34" charset="0"/>
              </a:rPr>
              <a:t>%</a:t>
            </a: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3" name="Freeform 443">
            <a:extLst>
              <a:ext uri="{FF2B5EF4-FFF2-40B4-BE49-F238E27FC236}">
                <a16:creationId xmlns:a16="http://schemas.microsoft.com/office/drawing/2014/main" id="{D73BC3EA-F5AE-BD92-F504-CD061358575A}"/>
              </a:ext>
            </a:extLst>
          </p:cNvPr>
          <p:cNvSpPr/>
          <p:nvPr/>
        </p:nvSpPr>
        <p:spPr>
          <a:xfrm rot="10800000">
            <a:off x="6437219" y="4572894"/>
            <a:ext cx="145347" cy="137254"/>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7E80B75-2F51-BBB4-77EE-A3A44B3B936F}"/>
              </a:ext>
            </a:extLst>
          </p:cNvPr>
          <p:cNvCxnSpPr>
            <a:cxnSpLocks/>
          </p:cNvCxnSpPr>
          <p:nvPr/>
        </p:nvCxnSpPr>
        <p:spPr>
          <a:xfrm>
            <a:off x="9780775"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B63EBB9-8048-44A8-8050-0F05607EABB0}"/>
              </a:ext>
            </a:extLst>
          </p:cNvPr>
          <p:cNvCxnSpPr>
            <a:cxnSpLocks/>
          </p:cNvCxnSpPr>
          <p:nvPr/>
        </p:nvCxnSpPr>
        <p:spPr>
          <a:xfrm>
            <a:off x="9780775" y="6471625"/>
            <a:ext cx="381156" cy="0"/>
          </a:xfrm>
          <a:prstGeom prst="line">
            <a:avLst/>
          </a:prstGeom>
          <a:ln w="28575">
            <a:solidFill>
              <a:srgbClr val="005993"/>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8DE11B9-9E3F-7F5F-62B8-26962B2DEA7C}"/>
              </a:ext>
            </a:extLst>
          </p:cNvPr>
          <p:cNvSpPr txBox="1"/>
          <p:nvPr/>
        </p:nvSpPr>
        <p:spPr>
          <a:xfrm>
            <a:off x="10147544" y="6509173"/>
            <a:ext cx="1423921" cy="184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en-US" sz="600" dirty="0">
                <a:solidFill>
                  <a:srgbClr val="005993"/>
                </a:solidFill>
                <a:latin typeface="SVN-Gilroy Heavy" panose="00000A00000000000000" pitchFamily="50" charset="0"/>
                <a:cs typeface="Arial" panose="020B0604020202020204" pitchFamily="34" charset="0"/>
              </a:rPr>
              <a:t>01</a:t>
            </a:r>
            <a:r>
              <a:rPr lang="en-US" sz="600" dirty="0">
                <a:solidFill>
                  <a:srgbClr val="005993"/>
                </a:solidFill>
                <a:latin typeface="SVN-Gilroy Medium" panose="00000600000000000000" pitchFamily="50" charset="0"/>
                <a:cs typeface="Arial" panose="020B0604020202020204" pitchFamily="34" charset="0"/>
              </a:rPr>
              <a:t> – HIGHLIGHTS</a:t>
            </a:r>
            <a:endParaRPr lang="de-DE" sz="600" dirty="0">
              <a:solidFill>
                <a:srgbClr val="005993"/>
              </a:solidFill>
              <a:latin typeface="SVN-Gilroy Medium" panose="00000600000000000000" pitchFamily="50" charset="0"/>
              <a:cs typeface="Arial" panose="020B0604020202020204" pitchFamily="34" charset="0"/>
            </a:endParaRPr>
          </a:p>
        </p:txBody>
      </p:sp>
      <p:sp>
        <p:nvSpPr>
          <p:cNvPr id="21" name="TextBox 20">
            <a:extLst>
              <a:ext uri="{FF2B5EF4-FFF2-40B4-BE49-F238E27FC236}">
                <a16:creationId xmlns:a16="http://schemas.microsoft.com/office/drawing/2014/main" id="{819282EA-A161-648A-3BAE-60320C18FD92}"/>
              </a:ext>
            </a:extLst>
          </p:cNvPr>
          <p:cNvSpPr txBox="1"/>
          <p:nvPr/>
        </p:nvSpPr>
        <p:spPr>
          <a:xfrm>
            <a:off x="11092152" y="6489272"/>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lang="en-US" sz="600" dirty="0">
                <a:solidFill>
                  <a:srgbClr val="005993"/>
                </a:solidFill>
                <a:latin typeface="SVN-Gilroy Medium" panose="00000600000000000000" pitchFamily="50" charset="0"/>
                <a:cs typeface="Arial" panose="020B0604020202020204" pitchFamily="34" charset="0"/>
              </a:rPr>
              <a:t>Page</a:t>
            </a:r>
            <a:r>
              <a:rPr kumimoji="0" lang="en-US" sz="600" i="0" u="none" strike="noStrike" kern="1200" cap="none" spc="0" normalizeH="0" baseline="0" noProof="0" dirty="0">
                <a:ln>
                  <a:noFill/>
                </a:ln>
                <a:solidFill>
                  <a:srgbClr val="005993"/>
                </a:solidFill>
                <a:effectLst/>
                <a:uLnTx/>
                <a:uFillTx/>
                <a:latin typeface="SVN-Gilroy Medium" panose="00000600000000000000" pitchFamily="50" charset="0"/>
                <a:cs typeface="Arial" panose="020B0604020202020204" pitchFamily="34" charset="0"/>
              </a:rPr>
              <a:t> </a:t>
            </a:r>
            <a:r>
              <a:rPr kumimoji="0" lang="en-US" sz="600"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rPr>
              <a:t>03</a:t>
            </a:r>
            <a:endParaRPr lang="de-DE" sz="600" dirty="0">
              <a:solidFill>
                <a:srgbClr val="005993"/>
              </a:solidFill>
              <a:latin typeface="SVN-Gilroy XBold" panose="00000900000000000000" pitchFamily="50" charset="0"/>
              <a:cs typeface="Arial" panose="020B0604020202020204" pitchFamily="34" charset="0"/>
            </a:endParaRPr>
          </a:p>
        </p:txBody>
      </p:sp>
      <p:cxnSp>
        <p:nvCxnSpPr>
          <p:cNvPr id="30" name="Straight Connector 29">
            <a:extLst>
              <a:ext uri="{FF2B5EF4-FFF2-40B4-BE49-F238E27FC236}">
                <a16:creationId xmlns:a16="http://schemas.microsoft.com/office/drawing/2014/main" id="{E11F5DA6-AE0F-F41A-9F5E-FD986EA99DB1}"/>
              </a:ext>
            </a:extLst>
          </p:cNvPr>
          <p:cNvCxnSpPr>
            <a:cxnSpLocks/>
          </p:cNvCxnSpPr>
          <p:nvPr/>
        </p:nvCxnSpPr>
        <p:spPr>
          <a:xfrm>
            <a:off x="11065052" y="6547920"/>
            <a:ext cx="0" cy="107173"/>
          </a:xfrm>
          <a:prstGeom prst="line">
            <a:avLst/>
          </a:prstGeom>
          <a:ln w="63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6934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stack of gold coins&#10;&#10;Description automatically generated">
            <a:extLst>
              <a:ext uri="{FF2B5EF4-FFF2-40B4-BE49-F238E27FC236}">
                <a16:creationId xmlns:a16="http://schemas.microsoft.com/office/drawing/2014/main" id="{A28231B9-E217-A6A3-E0B3-66F2354C03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8400" y="2150777"/>
            <a:ext cx="8480551" cy="4707224"/>
          </a:xfrm>
          <a:prstGeom prst="rect">
            <a:avLst/>
          </a:prstGeom>
        </p:spPr>
      </p:pic>
      <p:sp>
        <p:nvSpPr>
          <p:cNvPr id="13" name="Rectangle 12">
            <a:extLst>
              <a:ext uri="{FF2B5EF4-FFF2-40B4-BE49-F238E27FC236}">
                <a16:creationId xmlns:a16="http://schemas.microsoft.com/office/drawing/2014/main" id="{0A5CE56E-9C5C-6FF3-659D-79D36FFFC400}"/>
              </a:ext>
            </a:extLst>
          </p:cNvPr>
          <p:cNvSpPr/>
          <p:nvPr/>
        </p:nvSpPr>
        <p:spPr>
          <a:xfrm>
            <a:off x="1524" y="0"/>
            <a:ext cx="12192000" cy="6859715"/>
          </a:xfrm>
          <a:prstGeom prst="rect">
            <a:avLst/>
          </a:prstGeom>
          <a:gradFill>
            <a:gsLst>
              <a:gs pos="52000">
                <a:srgbClr val="FFFFFF"/>
              </a:gs>
              <a:gs pos="80000">
                <a:schemeClr val="bg1">
                  <a:alpha val="70000"/>
                </a:schemeClr>
              </a:gs>
              <a:gs pos="0">
                <a:schemeClr val="bg1">
                  <a:alpha val="90000"/>
                </a:schemeClr>
              </a:gs>
              <a:gs pos="100000">
                <a:srgbClr val="FFFFFF">
                  <a:gamma/>
                  <a:tint val="43922"/>
                  <a:invGamma/>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ight Triangle 13">
            <a:extLst>
              <a:ext uri="{FF2B5EF4-FFF2-40B4-BE49-F238E27FC236}">
                <a16:creationId xmlns:a16="http://schemas.microsoft.com/office/drawing/2014/main" id="{D8753DFF-ED57-9FE3-2ECE-CECE675634C1}"/>
              </a:ext>
            </a:extLst>
          </p:cNvPr>
          <p:cNvSpPr/>
          <p:nvPr/>
        </p:nvSpPr>
        <p:spPr>
          <a:xfrm rot="5400000" flipV="1">
            <a:off x="5972999" y="4683315"/>
            <a:ext cx="50075" cy="83504"/>
          </a:xfrm>
          <a:prstGeom prst="rtTriangle">
            <a:avLst/>
          </a:prstGeom>
          <a:solidFill>
            <a:srgbClr val="925C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SVN-Gilroy Medium" panose="00000600000000000000" pitchFamily="50" charset="0"/>
              <a:ea typeface="+mn-ea"/>
              <a:cs typeface="+mn-cs"/>
            </a:endParaRPr>
          </a:p>
        </p:txBody>
      </p:sp>
      <p:graphicFrame>
        <p:nvGraphicFramePr>
          <p:cNvPr id="15" name="Chart 14">
            <a:extLst>
              <a:ext uri="{FF2B5EF4-FFF2-40B4-BE49-F238E27FC236}">
                <a16:creationId xmlns:a16="http://schemas.microsoft.com/office/drawing/2014/main" id="{936F22BF-DC74-ED14-1AAA-9B35227F61F4}"/>
              </a:ext>
            </a:extLst>
          </p:cNvPr>
          <p:cNvGraphicFramePr/>
          <p:nvPr>
            <p:extLst>
              <p:ext uri="{D42A27DB-BD31-4B8C-83A1-F6EECF244321}">
                <p14:modId xmlns:p14="http://schemas.microsoft.com/office/powerpoint/2010/main" val="1925788116"/>
              </p:ext>
            </p:extLst>
          </p:nvPr>
        </p:nvGraphicFramePr>
        <p:xfrm>
          <a:off x="711263" y="1525318"/>
          <a:ext cx="6012634" cy="4279442"/>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5034CAB5-2342-9F20-D89A-D61BA2457DCF}"/>
              </a:ext>
            </a:extLst>
          </p:cNvPr>
          <p:cNvSpPr txBox="1"/>
          <p:nvPr/>
        </p:nvSpPr>
        <p:spPr>
          <a:xfrm>
            <a:off x="1174741" y="399579"/>
            <a:ext cx="9100852" cy="3385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en-US" sz="1600" b="1" dirty="0">
                <a:solidFill>
                  <a:srgbClr val="005993"/>
                </a:solidFill>
                <a:latin typeface="SVN-Gilroy XBold" panose="00000900000000000000" pitchFamily="50" charset="0"/>
                <a:cs typeface="Arial" panose="020B0604020202020204" pitchFamily="34" charset="0"/>
              </a:rPr>
              <a:t>Profit experienced good growth thanks to good core revenues</a:t>
            </a:r>
            <a:endParaRPr lang="vi-VN" sz="1600" b="1" dirty="0">
              <a:solidFill>
                <a:srgbClr val="005993"/>
              </a:solidFill>
              <a:latin typeface="SVN-Gilroy XBold" panose="00000900000000000000" pitchFamily="50" charset="0"/>
              <a:cs typeface="Arial" panose="020B0604020202020204" pitchFamily="34" charset="0"/>
            </a:endParaRPr>
          </a:p>
        </p:txBody>
      </p:sp>
      <p:pic>
        <p:nvPicPr>
          <p:cNvPr id="19" name="Picture 18">
            <a:extLst>
              <a:ext uri="{FF2B5EF4-FFF2-40B4-BE49-F238E27FC236}">
                <a16:creationId xmlns:a16="http://schemas.microsoft.com/office/drawing/2014/main" id="{B0B446EA-9E27-56A9-A781-2049BA7B7A4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299050" y="280311"/>
            <a:ext cx="1341434" cy="450721"/>
          </a:xfrm>
          <a:prstGeom prst="rect">
            <a:avLst/>
          </a:prstGeom>
        </p:spPr>
      </p:pic>
      <p:grpSp>
        <p:nvGrpSpPr>
          <p:cNvPr id="20" name="Group 19">
            <a:extLst>
              <a:ext uri="{FF2B5EF4-FFF2-40B4-BE49-F238E27FC236}">
                <a16:creationId xmlns:a16="http://schemas.microsoft.com/office/drawing/2014/main" id="{9BCE468B-3FB1-F467-FA9C-AD4954F64FCA}"/>
              </a:ext>
            </a:extLst>
          </p:cNvPr>
          <p:cNvGrpSpPr/>
          <p:nvPr/>
        </p:nvGrpSpPr>
        <p:grpSpPr>
          <a:xfrm>
            <a:off x="707759" y="389316"/>
            <a:ext cx="370841" cy="359080"/>
            <a:chOff x="10124985" y="4872481"/>
            <a:chExt cx="360680" cy="413653"/>
          </a:xfrm>
        </p:grpSpPr>
        <p:sp>
          <p:nvSpPr>
            <p:cNvPr id="21" name="Freeform: Shape 20">
              <a:extLst>
                <a:ext uri="{FF2B5EF4-FFF2-40B4-BE49-F238E27FC236}">
                  <a16:creationId xmlns:a16="http://schemas.microsoft.com/office/drawing/2014/main" id="{1DAC1581-4C87-5C85-FD5C-C8AC30A7A910}"/>
                </a:ext>
              </a:extLst>
            </p:cNvPr>
            <p:cNvSpPr/>
            <p:nvPr/>
          </p:nvSpPr>
          <p:spPr>
            <a:xfrm>
              <a:off x="1012498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EC7C00E-24FE-8F5F-B4D5-A43AB88894BF}"/>
                </a:ext>
              </a:extLst>
            </p:cNvPr>
            <p:cNvSpPr/>
            <p:nvPr/>
          </p:nvSpPr>
          <p:spPr>
            <a:xfrm>
              <a:off x="10208805" y="5078855"/>
              <a:ext cx="193040" cy="207279"/>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E77316A4-5414-A182-6FD6-A68875188F24}"/>
                </a:ext>
              </a:extLst>
            </p:cNvPr>
            <p:cNvSpPr/>
            <p:nvPr/>
          </p:nvSpPr>
          <p:spPr>
            <a:xfrm>
              <a:off x="10292625" y="5078855"/>
              <a:ext cx="193040" cy="206695"/>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12E6C74-0390-A38F-1430-A5EE85B69363}"/>
                </a:ext>
              </a:extLst>
            </p:cNvPr>
            <p:cNvSpPr/>
            <p:nvPr/>
          </p:nvSpPr>
          <p:spPr>
            <a:xfrm>
              <a:off x="10292625" y="4872481"/>
              <a:ext cx="192938" cy="206374"/>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5418918-C477-EE9E-A992-513646A9CCF1}"/>
                </a:ext>
              </a:extLst>
            </p:cNvPr>
            <p:cNvSpPr/>
            <p:nvPr/>
          </p:nvSpPr>
          <p:spPr>
            <a:xfrm>
              <a:off x="1012498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CED88D92-FAA5-CEC8-39F8-A466A998871C}"/>
                </a:ext>
              </a:extLst>
            </p:cNvPr>
            <p:cNvSpPr/>
            <p:nvPr/>
          </p:nvSpPr>
          <p:spPr>
            <a:xfrm>
              <a:off x="10208805" y="4873065"/>
              <a:ext cx="192566" cy="20579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50F71EAB-0BCC-7BFC-EE9F-751E5777D161}"/>
              </a:ext>
            </a:extLst>
          </p:cNvPr>
          <p:cNvSpPr txBox="1"/>
          <p:nvPr/>
        </p:nvSpPr>
        <p:spPr>
          <a:xfrm>
            <a:off x="7369798" y="1271206"/>
            <a:ext cx="3955898" cy="2831544"/>
          </a:xfrm>
          <a:prstGeom prst="rect">
            <a:avLst/>
          </a:prstGeom>
          <a:noFill/>
        </p:spPr>
        <p:txBody>
          <a:bodyPr wrap="square">
            <a:spAutoFit/>
          </a:bodyPr>
          <a:lstStyle/>
          <a:p>
            <a:pPr marL="0" marR="0" lvl="0" indent="0" algn="just" defTabSz="914400" rtl="0" eaLnBrk="1" fontAlgn="auto" latinLnBrk="0" hangingPunct="1">
              <a:spcBef>
                <a:spcPts val="300"/>
              </a:spcBef>
              <a:spcAft>
                <a:spcPts val="300"/>
              </a:spcAft>
              <a:buClrTx/>
              <a:buSzTx/>
              <a:buFontTx/>
              <a:buNone/>
              <a:tabLst/>
              <a:defRPr/>
            </a:pPr>
            <a:r>
              <a:rPr kumimoji="0" lang="en-US" sz="12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Tahoma" panose="020B0604030504040204" pitchFamily="34" charset="0"/>
                <a:cs typeface="Arial" panose="020B0604020202020204" pitchFamily="34" charset="0"/>
              </a:rPr>
              <a:t>Total operating income in 6M2024 reached </a:t>
            </a:r>
            <a:r>
              <a:rPr kumimoji="0" lang="en-US" sz="1200" b="1" i="0" u="none" strike="noStrike" kern="1200" cap="none" spc="0" normalizeH="0" baseline="0" noProof="0" dirty="0">
                <a:ln>
                  <a:noFill/>
                </a:ln>
                <a:solidFill>
                  <a:srgbClr val="005993"/>
                </a:solidFill>
                <a:effectLst/>
                <a:uLnTx/>
                <a:uFillTx/>
                <a:latin typeface="SVN-Gilroy XBold" panose="00000900000000000000" pitchFamily="50" charset="0"/>
                <a:ea typeface="Tahoma" panose="020B0604030504040204" pitchFamily="34" charset="0"/>
                <a:cs typeface="Arial" panose="020B0604020202020204" pitchFamily="34" charset="0"/>
              </a:rPr>
              <a:t>38.7 VND, Tn (+11.3% </a:t>
            </a:r>
            <a:r>
              <a:rPr kumimoji="0" lang="en-US" sz="1200" b="1" i="0" u="none" strike="noStrike" kern="1200" cap="none" spc="0" normalizeH="0" baseline="0" noProof="0" dirty="0" err="1">
                <a:ln>
                  <a:noFill/>
                </a:ln>
                <a:solidFill>
                  <a:srgbClr val="005993"/>
                </a:solidFill>
                <a:effectLst/>
                <a:uLnTx/>
                <a:uFillTx/>
                <a:latin typeface="SVN-Gilroy XBold" panose="00000900000000000000" pitchFamily="50" charset="0"/>
                <a:ea typeface="Tahoma" panose="020B0604030504040204" pitchFamily="34" charset="0"/>
                <a:cs typeface="Arial" panose="020B0604020202020204" pitchFamily="34" charset="0"/>
              </a:rPr>
              <a:t>yoy</a:t>
            </a:r>
            <a:r>
              <a:rPr kumimoji="0" lang="en-US" sz="1200" b="1" i="0" u="none" strike="noStrike" kern="1200" cap="none" spc="0" normalizeH="0" baseline="0" noProof="0" dirty="0">
                <a:ln>
                  <a:noFill/>
                </a:ln>
                <a:solidFill>
                  <a:srgbClr val="005993"/>
                </a:solidFill>
                <a:effectLst/>
                <a:uLnTx/>
                <a:uFillTx/>
                <a:latin typeface="SVN-Gilroy XBold" panose="00000900000000000000" pitchFamily="50" charset="0"/>
                <a:ea typeface="Tahoma" panose="020B0604030504040204" pitchFamily="34" charset="0"/>
                <a:cs typeface="Arial" panose="020B0604020202020204" pitchFamily="34" charset="0"/>
              </a:rPr>
              <a:t>)</a:t>
            </a:r>
            <a:r>
              <a:rPr kumimoji="0" lang="en-US" sz="1200" b="0" i="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ea typeface="Tahoma" panose="020B0604030504040204" pitchFamily="34" charset="0"/>
                <a:cs typeface="Arial" panose="020B0604020202020204" pitchFamily="34" charset="0"/>
              </a:rPr>
              <a:t>. </a:t>
            </a:r>
            <a:r>
              <a:rPr kumimoji="0" lang="en-US" sz="12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Tahoma" panose="020B0604030504040204" pitchFamily="34" charset="0"/>
                <a:cs typeface="Arial" panose="020B0604020202020204" pitchFamily="34" charset="0"/>
              </a:rPr>
              <a:t>In which</a:t>
            </a:r>
            <a:r>
              <a:rPr kumimoji="0" lang="en-US" sz="1200" b="0" i="0"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ea typeface="Tahoma" panose="020B0604030504040204" pitchFamily="34" charset="0"/>
                <a:cs typeface="Arial" panose="020B0604020202020204" pitchFamily="34" charset="0"/>
              </a:rPr>
              <a:t> some revenues showed a significant uptick</a:t>
            </a:r>
            <a:r>
              <a:rPr kumimoji="0" lang="en-US" sz="12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Tahoma" panose="020B0604030504040204" pitchFamily="34" charset="0"/>
                <a:cs typeface="Arial" panose="020B0604020202020204" pitchFamily="34" charset="0"/>
              </a:rPr>
              <a:t>:</a:t>
            </a:r>
          </a:p>
          <a:p>
            <a:pPr indent="266700" algn="just">
              <a:spcBef>
                <a:spcPts val="300"/>
              </a:spcBef>
              <a:spcAft>
                <a:spcPts val="300"/>
              </a:spcAft>
              <a:defRPr/>
            </a:pP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NII (excl. guarantee fee) </a:t>
            </a:r>
            <a:r>
              <a:rPr lang="en-US" sz="1200" b="1" dirty="0">
                <a:solidFill>
                  <a:srgbClr val="005993"/>
                </a:solidFill>
                <a:latin typeface="SVN-Gilroy XBold" panose="00000900000000000000" pitchFamily="50" charset="0"/>
                <a:ea typeface="Tahoma" panose="020B0604030504040204" pitchFamily="34" charset="0"/>
                <a:cs typeface="Arial" panose="020B0604020202020204" pitchFamily="34" charset="0"/>
              </a:rPr>
              <a:t>went up by 19.5% </a:t>
            </a:r>
            <a:r>
              <a:rPr lang="en-US" sz="1200" b="1" dirty="0" err="1">
                <a:solidFill>
                  <a:srgbClr val="005993"/>
                </a:solidFill>
                <a:latin typeface="SVN-Gilroy XBold" panose="00000900000000000000" pitchFamily="50" charset="0"/>
                <a:ea typeface="Tahoma" panose="020B0604030504040204" pitchFamily="34" charset="0"/>
                <a:cs typeface="Arial" panose="020B0604020202020204" pitchFamily="34" charset="0"/>
              </a:rPr>
              <a:t>yoy</a:t>
            </a:r>
            <a:r>
              <a:rPr lang="en-US" sz="1200" b="1" dirty="0">
                <a:solidFill>
                  <a:srgbClr val="005993"/>
                </a:solidFill>
                <a:latin typeface="SVN-Gilroy XBold" panose="00000900000000000000" pitchFamily="50" charset="0"/>
                <a:ea typeface="Tahoma" panose="020B0604030504040204" pitchFamily="34" charset="0"/>
                <a:cs typeface="Arial" panose="020B0604020202020204" pitchFamily="34" charset="0"/>
              </a:rPr>
              <a:t> </a:t>
            </a: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driven by the Bank’s promotion of sustainable scale growth along with optimal credit portfolio structure and strict risk control;</a:t>
            </a:r>
          </a:p>
          <a:p>
            <a:pPr indent="266700" algn="just">
              <a:spcBef>
                <a:spcPts val="300"/>
              </a:spcBef>
              <a:spcAft>
                <a:spcPts val="300"/>
              </a:spcAft>
              <a:defRPr/>
            </a:pPr>
            <a:r>
              <a:rPr kumimoji="0" lang="en-US" sz="12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Tahoma" panose="020B0604030504040204" pitchFamily="34" charset="0"/>
                <a:cs typeface="Arial" panose="020B0604020202020204" pitchFamily="34" charset="0"/>
              </a:rPr>
              <a:t>Net income from FX trading </a:t>
            </a:r>
            <a:r>
              <a:rPr lang="en-US" sz="1200" b="1" dirty="0">
                <a:solidFill>
                  <a:srgbClr val="005993"/>
                </a:solidFill>
                <a:latin typeface="SVN-Gilroy XBold" panose="00000900000000000000" pitchFamily="50" charset="0"/>
                <a:ea typeface="Tahoma" panose="020B0604030504040204" pitchFamily="34" charset="0"/>
                <a:cs typeface="Arial" panose="020B0604020202020204" pitchFamily="34" charset="0"/>
              </a:rPr>
              <a:t>swelled by 7.7% </a:t>
            </a:r>
            <a:r>
              <a:rPr lang="en-US" sz="1200" b="1" dirty="0" err="1">
                <a:solidFill>
                  <a:srgbClr val="005993"/>
                </a:solidFill>
                <a:latin typeface="SVN-Gilroy XBold" panose="00000900000000000000" pitchFamily="50" charset="0"/>
                <a:ea typeface="Tahoma" panose="020B0604030504040204" pitchFamily="34" charset="0"/>
                <a:cs typeface="Arial" panose="020B0604020202020204" pitchFamily="34" charset="0"/>
              </a:rPr>
              <a:t>yoy</a:t>
            </a:r>
            <a:r>
              <a:rPr lang="en-US" sz="1200" b="1" dirty="0">
                <a:solidFill>
                  <a:srgbClr val="005993"/>
                </a:solidFill>
                <a:latin typeface="SVN-Gilroy XBold" panose="00000900000000000000" pitchFamily="50" charset="0"/>
                <a:ea typeface="Tahoma" panose="020B0604030504040204" pitchFamily="34" charset="0"/>
                <a:cs typeface="Arial" panose="020B0604020202020204" pitchFamily="34" charset="0"/>
              </a:rPr>
              <a:t> </a:t>
            </a:r>
            <a:r>
              <a:rPr kumimoji="0" lang="en-US" sz="12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Tahoma" panose="020B0604030504040204" pitchFamily="34" charset="0"/>
                <a:cs typeface="Arial" panose="020B0604020202020204" pitchFamily="34" charset="0"/>
              </a:rPr>
              <a:t>as</a:t>
            </a:r>
            <a:r>
              <a:rPr kumimoji="0" lang="vi-VN" sz="12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Tahoma" panose="020B0604030504040204" pitchFamily="34" charset="0"/>
                <a:cs typeface="Arial" panose="020B0604020202020204" pitchFamily="34" charset="0"/>
              </a:rPr>
              <a:t> VietinBank </a:t>
            </a:r>
            <a:r>
              <a:rPr kumimoji="0" lang="en-US" sz="12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Tahoma" panose="020B0604030504040204" pitchFamily="34" charset="0"/>
                <a:cs typeface="Arial" panose="020B0604020202020204" pitchFamily="34" charset="0"/>
              </a:rPr>
              <a:t>continued to focus on FDI, SME and retail</a:t>
            </a:r>
            <a:r>
              <a:rPr kumimoji="0" lang="en-US" sz="1200" b="0" i="0" u="none" strike="noStrike" kern="1200" cap="none" spc="0" normalizeH="0" noProof="0" dirty="0">
                <a:ln>
                  <a:noFill/>
                </a:ln>
                <a:solidFill>
                  <a:schemeClr val="tx1">
                    <a:lumMod val="75000"/>
                    <a:lumOff val="25000"/>
                  </a:schemeClr>
                </a:solidFill>
                <a:effectLst/>
                <a:uLnTx/>
                <a:uFillTx/>
                <a:latin typeface="SVN-Gilroy Medium" panose="00000600000000000000" pitchFamily="50" charset="0"/>
                <a:ea typeface="Tahoma" panose="020B0604030504040204" pitchFamily="34" charset="0"/>
                <a:cs typeface="Arial" panose="020B0604020202020204" pitchFamily="34" charset="0"/>
              </a:rPr>
              <a:t> segments</a:t>
            </a: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 strongly shift from over-the-counter transactions to online FX transactions on the </a:t>
            </a:r>
            <a:r>
              <a:rPr lang="en-US" sz="1200" dirty="0" err="1">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eFAST</a:t>
            </a: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 and </a:t>
            </a:r>
            <a:r>
              <a:rPr lang="en-US" sz="1200" dirty="0" err="1">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iPay</a:t>
            </a: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 platform. VietinBank remains the spearhead of the market in terms of FX trading turnover and market share.</a:t>
            </a:r>
          </a:p>
        </p:txBody>
      </p:sp>
      <p:sp>
        <p:nvSpPr>
          <p:cNvPr id="31" name="TextBox 30">
            <a:extLst>
              <a:ext uri="{FF2B5EF4-FFF2-40B4-BE49-F238E27FC236}">
                <a16:creationId xmlns:a16="http://schemas.microsoft.com/office/drawing/2014/main" id="{4895F152-EB9F-2BA6-C67E-B4F531CA4424}"/>
              </a:ext>
            </a:extLst>
          </p:cNvPr>
          <p:cNvSpPr txBox="1"/>
          <p:nvPr/>
        </p:nvSpPr>
        <p:spPr>
          <a:xfrm>
            <a:off x="7376875" y="4177442"/>
            <a:ext cx="3955898" cy="1569660"/>
          </a:xfrm>
          <a:prstGeom prst="rect">
            <a:avLst/>
          </a:prstGeom>
          <a:noFill/>
        </p:spPr>
        <p:txBody>
          <a:bodyPr wrap="square">
            <a:spAutoFit/>
          </a:bodyPr>
          <a:lstStyle/>
          <a:p>
            <a:pPr lvl="0" algn="just">
              <a:spcBef>
                <a:spcPts val="300"/>
              </a:spcBef>
              <a:spcAft>
                <a:spcPts val="300"/>
              </a:spcAft>
              <a:buClr>
                <a:srgbClr val="D71249"/>
              </a:buClr>
              <a:defRPr/>
            </a:pP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Net profit before provision for credit losses in 1H2024 </a:t>
            </a:r>
            <a:r>
              <a:rPr kumimoji="0" lang="en-US" sz="12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Tahoma" panose="020B0604030504040204" pitchFamily="34" charset="0"/>
                <a:cs typeface="Arial" panose="020B0604020202020204" pitchFamily="34" charset="0"/>
              </a:rPr>
              <a:t>stood at </a:t>
            </a:r>
            <a:r>
              <a:rPr kumimoji="0" lang="en-US" sz="1200" b="1" i="0" u="none" strike="noStrike" kern="1200" cap="none" spc="0" normalizeH="0" baseline="0" noProof="0" dirty="0">
                <a:ln>
                  <a:noFill/>
                </a:ln>
                <a:solidFill>
                  <a:srgbClr val="005993"/>
                </a:solidFill>
                <a:effectLst/>
                <a:uLnTx/>
                <a:uFillTx/>
                <a:latin typeface="SVN-Gilroy XBold" panose="00000900000000000000" pitchFamily="50" charset="0"/>
                <a:ea typeface="Tahoma" panose="020B0604030504040204" pitchFamily="34" charset="0"/>
                <a:cs typeface="Arial" panose="020B0604020202020204" pitchFamily="34" charset="0"/>
              </a:rPr>
              <a:t>28.8 VND, </a:t>
            </a:r>
            <a:r>
              <a:rPr kumimoji="0" lang="en-US" sz="1200" b="1" i="0" u="none" strike="noStrike" kern="1200" cap="none" spc="0" normalizeH="0" baseline="0" noProof="0" dirty="0" err="1">
                <a:ln>
                  <a:noFill/>
                </a:ln>
                <a:solidFill>
                  <a:srgbClr val="005993"/>
                </a:solidFill>
                <a:effectLst/>
                <a:uLnTx/>
                <a:uFillTx/>
                <a:latin typeface="SVN-Gilroy XBold" panose="00000900000000000000" pitchFamily="50" charset="0"/>
                <a:ea typeface="Tahoma" panose="020B0604030504040204" pitchFamily="34" charset="0"/>
                <a:cs typeface="Arial" panose="020B0604020202020204" pitchFamily="34" charset="0"/>
              </a:rPr>
              <a:t>Tn</a:t>
            </a:r>
            <a:r>
              <a:rPr kumimoji="0" lang="en-US" sz="1200" b="1" i="0" u="none" strike="noStrike" kern="1200" cap="none" spc="0" normalizeH="0" baseline="0" noProof="0" dirty="0">
                <a:ln>
                  <a:noFill/>
                </a:ln>
                <a:solidFill>
                  <a:srgbClr val="005993"/>
                </a:solidFill>
                <a:effectLst/>
                <a:uLnTx/>
                <a:uFillTx/>
                <a:latin typeface="SVN-Gilroy XBold" panose="00000900000000000000" pitchFamily="50" charset="0"/>
                <a:ea typeface="Tahoma" panose="020B0604030504040204" pitchFamily="34" charset="0"/>
                <a:cs typeface="Arial" panose="020B0604020202020204" pitchFamily="34" charset="0"/>
              </a:rPr>
              <a:t> (+12% </a:t>
            </a:r>
            <a:r>
              <a:rPr kumimoji="0" lang="en-US" sz="1200" b="1" i="0" u="none" strike="noStrike" kern="1200" cap="none" spc="0" normalizeH="0" baseline="0" noProof="0" dirty="0" err="1">
                <a:ln>
                  <a:noFill/>
                </a:ln>
                <a:solidFill>
                  <a:srgbClr val="005993"/>
                </a:solidFill>
                <a:effectLst/>
                <a:uLnTx/>
                <a:uFillTx/>
                <a:latin typeface="SVN-Gilroy XBold" panose="00000900000000000000" pitchFamily="50" charset="0"/>
                <a:ea typeface="Tahoma" panose="020B0604030504040204" pitchFamily="34" charset="0"/>
                <a:cs typeface="Arial" panose="020B0604020202020204" pitchFamily="34" charset="0"/>
              </a:rPr>
              <a:t>yoy</a:t>
            </a:r>
            <a:r>
              <a:rPr kumimoji="0" lang="en-US" sz="1200" b="0" i="0" u="none" strike="noStrike" kern="1200" cap="none" spc="0" normalizeH="0" baseline="0" noProof="0" dirty="0">
                <a:ln>
                  <a:noFill/>
                </a:ln>
                <a:solidFill>
                  <a:srgbClr val="005993"/>
                </a:solidFill>
                <a:effectLst/>
                <a:uLnTx/>
                <a:uFillTx/>
                <a:latin typeface="SVN-Gilroy XBold" panose="00000900000000000000" pitchFamily="50" charset="0"/>
                <a:ea typeface="Tahoma" panose="020B0604030504040204" pitchFamily="34" charset="0"/>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SVN-Gilroy Medium" panose="00000600000000000000" pitchFamily="50" charset="0"/>
                <a:ea typeface="Tahoma" panose="020B0604030504040204" pitchFamily="34" charset="0"/>
                <a:cs typeface="Arial" panose="020B0604020202020204" pitchFamily="34" charset="0"/>
              </a:rPr>
              <a:t>.</a:t>
            </a:r>
            <a:r>
              <a:rPr kumimoji="0" lang="en-US" sz="1200" b="1" i="0" u="none" strike="noStrike" kern="1200" cap="none" spc="0" normalizeH="0" baseline="0" noProof="0" dirty="0">
                <a:ln>
                  <a:noFill/>
                </a:ln>
                <a:solidFill>
                  <a:prstClr val="black"/>
                </a:solidFill>
                <a:effectLst/>
                <a:uLnTx/>
                <a:uFillTx/>
                <a:latin typeface="SVN-Gilroy Medium" panose="00000600000000000000" pitchFamily="50" charset="0"/>
                <a:ea typeface="Tahoma" panose="020B0604030504040204" pitchFamily="34" charset="0"/>
                <a:cs typeface="Arial" panose="020B0604020202020204" pitchFamily="34" charset="0"/>
              </a:rPr>
              <a:t> </a:t>
            </a: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VietinBank proactively allocated its resources to appropriate risk provisions in accordance with regulations to strengthen provision buffer for banking activities in the context of the economy with difficulties. Provision expense in </a:t>
            </a:r>
            <a:r>
              <a:rPr kumimoji="0" lang="en-US" sz="1200" b="0" i="0" u="none" strike="noStrike" kern="1200" cap="none" spc="0" normalizeH="0" baseline="0" noProof="0" dirty="0">
                <a:ln>
                  <a:noFill/>
                </a:ln>
                <a:solidFill>
                  <a:schemeClr val="tx1">
                    <a:lumMod val="75000"/>
                    <a:lumOff val="25000"/>
                  </a:schemeClr>
                </a:solidFill>
                <a:effectLst/>
                <a:uLnTx/>
                <a:uFillTx/>
                <a:latin typeface="SVN-Gilroy Medium" panose="00000600000000000000" pitchFamily="50" charset="0"/>
                <a:ea typeface="Tahoma" panose="020B0604030504040204" pitchFamily="34" charset="0"/>
                <a:cs typeface="Arial" panose="020B0604020202020204" pitchFamily="34" charset="0"/>
              </a:rPr>
              <a:t>1H2024 was </a:t>
            </a:r>
            <a:r>
              <a:rPr kumimoji="0" lang="en-US" sz="1200" b="1" i="0" u="none" strike="noStrike" kern="1200" cap="none" spc="0" normalizeH="0" baseline="0" noProof="0" dirty="0">
                <a:ln>
                  <a:noFill/>
                </a:ln>
                <a:solidFill>
                  <a:srgbClr val="005993"/>
                </a:solidFill>
                <a:effectLst/>
                <a:uLnTx/>
                <a:uFillTx/>
                <a:latin typeface="SVN-Gilroy XBold" panose="00000900000000000000" pitchFamily="50" charset="0"/>
                <a:ea typeface="Tahoma" panose="020B0604030504040204" pitchFamily="34" charset="0"/>
                <a:cs typeface="Arial" panose="020B0604020202020204" pitchFamily="34" charset="0"/>
              </a:rPr>
              <a:t>15.9 VND, </a:t>
            </a:r>
            <a:r>
              <a:rPr kumimoji="0" lang="en-US" sz="1200" b="1" i="0" u="none" strike="noStrike" kern="1200" cap="none" spc="0" normalizeH="0" baseline="0" noProof="0" dirty="0" err="1">
                <a:ln>
                  <a:noFill/>
                </a:ln>
                <a:solidFill>
                  <a:srgbClr val="005993"/>
                </a:solidFill>
                <a:effectLst/>
                <a:uLnTx/>
                <a:uFillTx/>
                <a:latin typeface="SVN-Gilroy XBold" panose="00000900000000000000" pitchFamily="50" charset="0"/>
                <a:ea typeface="Tahoma" panose="020B0604030504040204" pitchFamily="34" charset="0"/>
                <a:cs typeface="Arial" panose="020B0604020202020204" pitchFamily="34" charset="0"/>
              </a:rPr>
              <a:t>Tn</a:t>
            </a:r>
            <a:r>
              <a:rPr kumimoji="0" lang="en-US" sz="1200" b="1" i="0" u="none" strike="noStrike" kern="1200" cap="none" spc="0" normalizeH="0" noProof="0" dirty="0">
                <a:ln>
                  <a:noFill/>
                </a:ln>
                <a:solidFill>
                  <a:srgbClr val="005993"/>
                </a:solidFill>
                <a:effectLst/>
                <a:uLnTx/>
                <a:uFillTx/>
                <a:latin typeface="SVN-Gilroy XBold" panose="00000900000000000000" pitchFamily="50" charset="0"/>
                <a:ea typeface="Tahoma" panose="020B0604030504040204" pitchFamily="34" charset="0"/>
                <a:cs typeface="Arial" panose="020B0604020202020204" pitchFamily="34" charset="0"/>
              </a:rPr>
              <a:t> </a:t>
            </a: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yet PBT in 1H2024 reached </a:t>
            </a:r>
            <a:r>
              <a:rPr lang="en-US" sz="1200" b="1" dirty="0">
                <a:solidFill>
                  <a:srgbClr val="005993"/>
                </a:solidFill>
                <a:latin typeface="SVN-Gilroy XBold" panose="00000900000000000000" pitchFamily="50" charset="0"/>
                <a:ea typeface="Tahoma" panose="020B0604030504040204" pitchFamily="34" charset="0"/>
                <a:cs typeface="Arial" panose="020B0604020202020204" pitchFamily="34" charset="0"/>
              </a:rPr>
              <a:t>13 VND, Tn, </a:t>
            </a: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recording a</a:t>
            </a:r>
            <a:r>
              <a:rPr lang="en-US" sz="1200" b="1" dirty="0">
                <a:solidFill>
                  <a:srgbClr val="005993"/>
                </a:solidFill>
                <a:latin typeface="SVN-Gilroy XBold" panose="00000900000000000000" pitchFamily="50" charset="0"/>
                <a:ea typeface="Tahoma" panose="020B0604030504040204" pitchFamily="34" charset="0"/>
                <a:cs typeface="Arial" panose="020B0604020202020204" pitchFamily="34" charset="0"/>
              </a:rPr>
              <a:t> 3.4% ascent </a:t>
            </a:r>
            <a:r>
              <a:rPr lang="en-US" sz="1200" dirty="0" err="1">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yoy</a:t>
            </a:r>
            <a:r>
              <a:rPr lang="en-US" sz="1200"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rPr>
              <a:t>. </a:t>
            </a:r>
            <a:endParaRPr lang="x-none" sz="1200" dirty="0">
              <a:solidFill>
                <a:schemeClr val="tx1">
                  <a:lumMod val="75000"/>
                  <a:lumOff val="25000"/>
                </a:schemeClr>
              </a:solidFill>
              <a:latin typeface="SVN-Gilroy Medium" panose="00000600000000000000" pitchFamily="50" charset="0"/>
              <a:ea typeface="Tahoma" panose="020B060403050404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E4C2B77-7782-017C-94B7-4C25A0AB7F58}"/>
              </a:ext>
            </a:extLst>
          </p:cNvPr>
          <p:cNvSpPr txBox="1"/>
          <p:nvPr/>
        </p:nvSpPr>
        <p:spPr>
          <a:xfrm>
            <a:off x="961601" y="2429093"/>
            <a:ext cx="539173"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ea typeface="+mn-ea"/>
                <a:cs typeface="Arial" panose="020B0604020202020204" pitchFamily="34" charset="0"/>
              </a:rPr>
              <a:t>19.5%</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34" name="Freeform 443">
            <a:extLst>
              <a:ext uri="{FF2B5EF4-FFF2-40B4-BE49-F238E27FC236}">
                <a16:creationId xmlns:a16="http://schemas.microsoft.com/office/drawing/2014/main" id="{96219776-5DE0-B177-CA07-CC9B5D89BEA4}"/>
              </a:ext>
            </a:extLst>
          </p:cNvPr>
          <p:cNvSpPr/>
          <p:nvPr/>
        </p:nvSpPr>
        <p:spPr>
          <a:xfrm>
            <a:off x="911506" y="2486118"/>
            <a:ext cx="116042" cy="109581"/>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16BD8F4-0747-F874-4555-59981F2963C6}"/>
              </a:ext>
            </a:extLst>
          </p:cNvPr>
          <p:cNvSpPr txBox="1"/>
          <p:nvPr/>
        </p:nvSpPr>
        <p:spPr>
          <a:xfrm>
            <a:off x="1707998" y="2134991"/>
            <a:ext cx="539173"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ea typeface="+mn-ea"/>
                <a:cs typeface="Arial" panose="020B0604020202020204" pitchFamily="34" charset="0"/>
              </a:rPr>
              <a:t>3.3%</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4250870-53FB-5E9C-2F39-FC3044D1125C}"/>
              </a:ext>
            </a:extLst>
          </p:cNvPr>
          <p:cNvSpPr txBox="1"/>
          <p:nvPr/>
        </p:nvSpPr>
        <p:spPr>
          <a:xfrm>
            <a:off x="2428243" y="1759278"/>
            <a:ext cx="525165"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ea typeface="+mn-ea"/>
                <a:cs typeface="Arial" panose="020B0604020202020204" pitchFamily="34" charset="0"/>
              </a:rPr>
              <a:t>18.9%</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5" name="Freeform 443">
            <a:extLst>
              <a:ext uri="{FF2B5EF4-FFF2-40B4-BE49-F238E27FC236}">
                <a16:creationId xmlns:a16="http://schemas.microsoft.com/office/drawing/2014/main" id="{56549D01-F268-B85A-F6BE-D7E50E10AF9E}"/>
              </a:ext>
            </a:extLst>
          </p:cNvPr>
          <p:cNvSpPr/>
          <p:nvPr/>
        </p:nvSpPr>
        <p:spPr>
          <a:xfrm rot="10800000">
            <a:off x="2377713" y="1834376"/>
            <a:ext cx="116042" cy="109581"/>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6DD902D-8A00-2CB6-FAAA-5EE28854A965}"/>
              </a:ext>
            </a:extLst>
          </p:cNvPr>
          <p:cNvSpPr txBox="1"/>
          <p:nvPr/>
        </p:nvSpPr>
        <p:spPr>
          <a:xfrm>
            <a:off x="3217731" y="1764656"/>
            <a:ext cx="539173"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ea typeface="+mn-ea"/>
                <a:cs typeface="Arial" panose="020B0604020202020204" pitchFamily="34" charset="0"/>
              </a:rPr>
              <a:t>11.3%</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7" name="Freeform 443">
            <a:extLst>
              <a:ext uri="{FF2B5EF4-FFF2-40B4-BE49-F238E27FC236}">
                <a16:creationId xmlns:a16="http://schemas.microsoft.com/office/drawing/2014/main" id="{CAF2F98E-04F7-EC85-8090-A00D66CF5D40}"/>
              </a:ext>
            </a:extLst>
          </p:cNvPr>
          <p:cNvSpPr/>
          <p:nvPr/>
        </p:nvSpPr>
        <p:spPr>
          <a:xfrm>
            <a:off x="3142772" y="1826150"/>
            <a:ext cx="116042" cy="109581"/>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9DB066B-9FB7-C234-038D-F9966A7A1D71}"/>
              </a:ext>
            </a:extLst>
          </p:cNvPr>
          <p:cNvSpPr txBox="1"/>
          <p:nvPr/>
        </p:nvSpPr>
        <p:spPr>
          <a:xfrm>
            <a:off x="3981488" y="1807421"/>
            <a:ext cx="539173"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ea typeface="+mn-ea"/>
                <a:cs typeface="Arial" panose="020B0604020202020204" pitchFamily="34" charset="0"/>
              </a:rPr>
              <a:t>9.1%</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0" name="Freeform 443">
            <a:extLst>
              <a:ext uri="{FF2B5EF4-FFF2-40B4-BE49-F238E27FC236}">
                <a16:creationId xmlns:a16="http://schemas.microsoft.com/office/drawing/2014/main" id="{0DD12B5E-C210-D974-39A6-F16FF8D4FF3E}"/>
              </a:ext>
            </a:extLst>
          </p:cNvPr>
          <p:cNvSpPr/>
          <p:nvPr/>
        </p:nvSpPr>
        <p:spPr>
          <a:xfrm>
            <a:off x="3906529" y="1868915"/>
            <a:ext cx="116042" cy="109581"/>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48AC2F1-1876-4F87-152D-A7E305A269EC}"/>
              </a:ext>
            </a:extLst>
          </p:cNvPr>
          <p:cNvSpPr txBox="1"/>
          <p:nvPr/>
        </p:nvSpPr>
        <p:spPr>
          <a:xfrm>
            <a:off x="4733820" y="2537922"/>
            <a:ext cx="539173"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schemeClr val="tx1">
                    <a:lumMod val="75000"/>
                    <a:lumOff val="25000"/>
                  </a:schemeClr>
                </a:solidFill>
                <a:effectLst/>
                <a:uLnTx/>
                <a:uFillTx/>
                <a:latin typeface="SVN-Gilroy XBold" panose="00000900000000000000" pitchFamily="50" charset="0"/>
                <a:ea typeface="+mn-ea"/>
                <a:cs typeface="Arial" panose="020B0604020202020204" pitchFamily="34" charset="0"/>
              </a:rPr>
              <a:t>12%</a:t>
            </a:r>
            <a:endParaRPr kumimoji="0" lang="vi-VN" sz="1000" b="0" i="1"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27" name="Freeform 443">
            <a:extLst>
              <a:ext uri="{FF2B5EF4-FFF2-40B4-BE49-F238E27FC236}">
                <a16:creationId xmlns:a16="http://schemas.microsoft.com/office/drawing/2014/main" id="{1A014CBF-824F-EF15-F47B-8A8EFCF18034}"/>
              </a:ext>
            </a:extLst>
          </p:cNvPr>
          <p:cNvSpPr/>
          <p:nvPr/>
        </p:nvSpPr>
        <p:spPr>
          <a:xfrm>
            <a:off x="4658861" y="2599416"/>
            <a:ext cx="116042" cy="109581"/>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EAE73F95-8CF0-7540-E609-6200F5883B52}"/>
              </a:ext>
            </a:extLst>
          </p:cNvPr>
          <p:cNvSpPr txBox="1"/>
          <p:nvPr/>
        </p:nvSpPr>
        <p:spPr>
          <a:xfrm>
            <a:off x="5438611" y="2493763"/>
            <a:ext cx="539173"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dirty="0">
                <a:ln>
                  <a:noFill/>
                </a:ln>
                <a:solidFill>
                  <a:schemeClr val="tx1">
                    <a:lumMod val="75000"/>
                    <a:lumOff val="25000"/>
                  </a:schemeClr>
                </a:solidFill>
                <a:effectLst/>
                <a:uLnTx/>
                <a:uFillTx/>
                <a:latin typeface="SVN-Gilroy XBold" panose="00000900000000000000" pitchFamily="50" charset="0"/>
                <a:ea typeface="+mn-ea"/>
                <a:cs typeface="Arial" panose="020B0604020202020204" pitchFamily="34" charset="0"/>
              </a:rPr>
              <a:t>20.2%</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35" name="Freeform 443">
            <a:extLst>
              <a:ext uri="{FF2B5EF4-FFF2-40B4-BE49-F238E27FC236}">
                <a16:creationId xmlns:a16="http://schemas.microsoft.com/office/drawing/2014/main" id="{9BC29AE8-33E2-5BDD-5CEC-72F0604D2335}"/>
              </a:ext>
            </a:extLst>
          </p:cNvPr>
          <p:cNvSpPr/>
          <p:nvPr/>
        </p:nvSpPr>
        <p:spPr>
          <a:xfrm>
            <a:off x="5371564" y="2577697"/>
            <a:ext cx="116042" cy="109581"/>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443">
            <a:extLst>
              <a:ext uri="{FF2B5EF4-FFF2-40B4-BE49-F238E27FC236}">
                <a16:creationId xmlns:a16="http://schemas.microsoft.com/office/drawing/2014/main" id="{39F919AF-8D94-26FF-BA56-73A0B46B3937}"/>
              </a:ext>
            </a:extLst>
          </p:cNvPr>
          <p:cNvSpPr/>
          <p:nvPr/>
        </p:nvSpPr>
        <p:spPr>
          <a:xfrm>
            <a:off x="1181078" y="5736710"/>
            <a:ext cx="116042" cy="109581"/>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443">
            <a:extLst>
              <a:ext uri="{FF2B5EF4-FFF2-40B4-BE49-F238E27FC236}">
                <a16:creationId xmlns:a16="http://schemas.microsoft.com/office/drawing/2014/main" id="{09A7F9C8-53B3-E8D9-503D-E9E53A1827CA}"/>
              </a:ext>
            </a:extLst>
          </p:cNvPr>
          <p:cNvSpPr/>
          <p:nvPr/>
        </p:nvSpPr>
        <p:spPr>
          <a:xfrm rot="10800000">
            <a:off x="1339386" y="5736710"/>
            <a:ext cx="116042" cy="109581"/>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81DA2ECE-57CE-3335-B9A7-5E223F2F2319}"/>
              </a:ext>
            </a:extLst>
          </p:cNvPr>
          <p:cNvSpPr txBox="1"/>
          <p:nvPr/>
        </p:nvSpPr>
        <p:spPr>
          <a:xfrm>
            <a:off x="1489606" y="5668390"/>
            <a:ext cx="5245592"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en-US" sz="1000" i="1">
                <a:solidFill>
                  <a:schemeClr val="tx1">
                    <a:lumMod val="75000"/>
                    <a:lumOff val="25000"/>
                  </a:schemeClr>
                </a:solidFill>
                <a:latin typeface="SVN-Gilroy Medium" panose="00000600000000000000" pitchFamily="50" charset="0"/>
                <a:cs typeface="Arial" panose="020B0604020202020204" pitchFamily="34" charset="0"/>
              </a:rPr>
              <a:t>Up/down </a:t>
            </a:r>
            <a:r>
              <a:rPr lang="en-US" sz="1000" i="1" dirty="0">
                <a:solidFill>
                  <a:schemeClr val="tx1">
                    <a:lumMod val="75000"/>
                    <a:lumOff val="25000"/>
                  </a:schemeClr>
                </a:solidFill>
                <a:latin typeface="SVN-Gilroy Medium" panose="00000600000000000000" pitchFamily="50" charset="0"/>
                <a:cs typeface="Arial" panose="020B0604020202020204" pitchFamily="34" charset="0"/>
              </a:rPr>
              <a:t>level of each item in 1H2024 compared to 1H2023 (</a:t>
            </a:r>
            <a:r>
              <a:rPr lang="en-US" sz="1000" i="1" dirty="0" err="1">
                <a:solidFill>
                  <a:schemeClr val="tx1">
                    <a:lumMod val="75000"/>
                    <a:lumOff val="25000"/>
                  </a:schemeClr>
                </a:solidFill>
                <a:latin typeface="SVN-Gilroy Medium" panose="00000600000000000000" pitchFamily="50" charset="0"/>
                <a:cs typeface="Arial" panose="020B0604020202020204" pitchFamily="34" charset="0"/>
              </a:rPr>
              <a:t>yoy</a:t>
            </a:r>
            <a:r>
              <a:rPr lang="en-US" sz="1000" i="1" dirty="0">
                <a:solidFill>
                  <a:schemeClr val="tx1">
                    <a:lumMod val="75000"/>
                    <a:lumOff val="25000"/>
                  </a:schemeClr>
                </a:solidFill>
                <a:latin typeface="SVN-Gilroy Medium" panose="00000600000000000000" pitchFamily="50" charset="0"/>
                <a:cs typeface="Arial" panose="020B0604020202020204" pitchFamily="34" charset="0"/>
              </a:rPr>
              <a:t>)</a:t>
            </a:r>
            <a:endParaRPr kumimoji="0" lang="vi-VN" sz="10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46" name="Freeform 9">
            <a:extLst>
              <a:ext uri="{FF2B5EF4-FFF2-40B4-BE49-F238E27FC236}">
                <a16:creationId xmlns:a16="http://schemas.microsoft.com/office/drawing/2014/main" id="{B39F81B8-997E-09A5-3B2D-9049343E7195}"/>
              </a:ext>
            </a:extLst>
          </p:cNvPr>
          <p:cNvSpPr>
            <a:spLocks/>
          </p:cNvSpPr>
          <p:nvPr/>
        </p:nvSpPr>
        <p:spPr bwMode="auto">
          <a:xfrm>
            <a:off x="5957745" y="4517725"/>
            <a:ext cx="322100" cy="210310"/>
          </a:xfrm>
          <a:custGeom>
            <a:avLst/>
            <a:gdLst>
              <a:gd name="T0" fmla="*/ 203 w 1223"/>
              <a:gd name="T1" fmla="*/ 0 h 582"/>
              <a:gd name="T2" fmla="*/ 305 w 1223"/>
              <a:gd name="T3" fmla="*/ 3 h 582"/>
              <a:gd name="T4" fmla="*/ 406 w 1223"/>
              <a:gd name="T5" fmla="*/ 10 h 582"/>
              <a:gd name="T6" fmla="*/ 509 w 1223"/>
              <a:gd name="T7" fmla="*/ 20 h 582"/>
              <a:gd name="T8" fmla="*/ 611 w 1223"/>
              <a:gd name="T9" fmla="*/ 30 h 582"/>
              <a:gd name="T10" fmla="*/ 714 w 1223"/>
              <a:gd name="T11" fmla="*/ 41 h 582"/>
              <a:gd name="T12" fmla="*/ 816 w 1223"/>
              <a:gd name="T13" fmla="*/ 51 h 582"/>
              <a:gd name="T14" fmla="*/ 918 w 1223"/>
              <a:gd name="T15" fmla="*/ 59 h 582"/>
              <a:gd name="T16" fmla="*/ 1020 w 1223"/>
              <a:gd name="T17" fmla="*/ 64 h 582"/>
              <a:gd name="T18" fmla="*/ 1122 w 1223"/>
              <a:gd name="T19" fmla="*/ 64 h 582"/>
              <a:gd name="T20" fmla="*/ 1223 w 1223"/>
              <a:gd name="T21" fmla="*/ 58 h 582"/>
              <a:gd name="T22" fmla="*/ 1223 w 1223"/>
              <a:gd name="T23" fmla="*/ 569 h 582"/>
              <a:gd name="T24" fmla="*/ 1220 w 1223"/>
              <a:gd name="T25" fmla="*/ 574 h 582"/>
              <a:gd name="T26" fmla="*/ 1211 w 1223"/>
              <a:gd name="T27" fmla="*/ 578 h 582"/>
              <a:gd name="T28" fmla="*/ 1196 w 1223"/>
              <a:gd name="T29" fmla="*/ 581 h 582"/>
              <a:gd name="T30" fmla="*/ 1176 w 1223"/>
              <a:gd name="T31" fmla="*/ 582 h 582"/>
              <a:gd name="T32" fmla="*/ 1152 w 1223"/>
              <a:gd name="T33" fmla="*/ 582 h 582"/>
              <a:gd name="T34" fmla="*/ 1123 w 1223"/>
              <a:gd name="T35" fmla="*/ 581 h 582"/>
              <a:gd name="T36" fmla="*/ 1088 w 1223"/>
              <a:gd name="T37" fmla="*/ 580 h 582"/>
              <a:gd name="T38" fmla="*/ 1051 w 1223"/>
              <a:gd name="T39" fmla="*/ 577 h 582"/>
              <a:gd name="T40" fmla="*/ 1010 w 1223"/>
              <a:gd name="T41" fmla="*/ 574 h 582"/>
              <a:gd name="T42" fmla="*/ 966 w 1223"/>
              <a:gd name="T43" fmla="*/ 570 h 582"/>
              <a:gd name="T44" fmla="*/ 919 w 1223"/>
              <a:gd name="T45" fmla="*/ 565 h 582"/>
              <a:gd name="T46" fmla="*/ 868 w 1223"/>
              <a:gd name="T47" fmla="*/ 560 h 582"/>
              <a:gd name="T48" fmla="*/ 817 w 1223"/>
              <a:gd name="T49" fmla="*/ 555 h 582"/>
              <a:gd name="T50" fmla="*/ 763 w 1223"/>
              <a:gd name="T51" fmla="*/ 550 h 582"/>
              <a:gd name="T52" fmla="*/ 708 w 1223"/>
              <a:gd name="T53" fmla="*/ 545 h 582"/>
              <a:gd name="T54" fmla="*/ 650 w 1223"/>
              <a:gd name="T55" fmla="*/ 539 h 582"/>
              <a:gd name="T56" fmla="*/ 593 w 1223"/>
              <a:gd name="T57" fmla="*/ 534 h 582"/>
              <a:gd name="T58" fmla="*/ 536 w 1223"/>
              <a:gd name="T59" fmla="*/ 529 h 582"/>
              <a:gd name="T60" fmla="*/ 477 w 1223"/>
              <a:gd name="T61" fmla="*/ 525 h 582"/>
              <a:gd name="T62" fmla="*/ 419 w 1223"/>
              <a:gd name="T63" fmla="*/ 521 h 582"/>
              <a:gd name="T64" fmla="*/ 361 w 1223"/>
              <a:gd name="T65" fmla="*/ 517 h 582"/>
              <a:gd name="T66" fmla="*/ 305 w 1223"/>
              <a:gd name="T67" fmla="*/ 515 h 582"/>
              <a:gd name="T68" fmla="*/ 249 w 1223"/>
              <a:gd name="T69" fmla="*/ 513 h 582"/>
              <a:gd name="T70" fmla="*/ 195 w 1223"/>
              <a:gd name="T71" fmla="*/ 512 h 582"/>
              <a:gd name="T72" fmla="*/ 143 w 1223"/>
              <a:gd name="T73" fmla="*/ 512 h 582"/>
              <a:gd name="T74" fmla="*/ 92 w 1223"/>
              <a:gd name="T75" fmla="*/ 513 h 582"/>
              <a:gd name="T76" fmla="*/ 44 w 1223"/>
              <a:gd name="T77" fmla="*/ 516 h 582"/>
              <a:gd name="T78" fmla="*/ 0 w 1223"/>
              <a:gd name="T79" fmla="*/ 519 h 582"/>
              <a:gd name="T80" fmla="*/ 0 w 1223"/>
              <a:gd name="T81" fmla="*/ 8 h 582"/>
              <a:gd name="T82" fmla="*/ 101 w 1223"/>
              <a:gd name="T83" fmla="*/ 1 h 582"/>
              <a:gd name="T84" fmla="*/ 203 w 1223"/>
              <a:gd name="T8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3" h="582">
                <a:moveTo>
                  <a:pt x="203" y="0"/>
                </a:moveTo>
                <a:lnTo>
                  <a:pt x="305" y="3"/>
                </a:lnTo>
                <a:lnTo>
                  <a:pt x="406" y="10"/>
                </a:lnTo>
                <a:lnTo>
                  <a:pt x="509" y="20"/>
                </a:lnTo>
                <a:lnTo>
                  <a:pt x="611" y="30"/>
                </a:lnTo>
                <a:lnTo>
                  <a:pt x="714" y="41"/>
                </a:lnTo>
                <a:lnTo>
                  <a:pt x="816" y="51"/>
                </a:lnTo>
                <a:lnTo>
                  <a:pt x="918" y="59"/>
                </a:lnTo>
                <a:lnTo>
                  <a:pt x="1020" y="64"/>
                </a:lnTo>
                <a:lnTo>
                  <a:pt x="1122" y="64"/>
                </a:lnTo>
                <a:lnTo>
                  <a:pt x="1223" y="58"/>
                </a:lnTo>
                <a:lnTo>
                  <a:pt x="1223" y="569"/>
                </a:lnTo>
                <a:lnTo>
                  <a:pt x="1220" y="574"/>
                </a:lnTo>
                <a:lnTo>
                  <a:pt x="1211" y="578"/>
                </a:lnTo>
                <a:lnTo>
                  <a:pt x="1196" y="581"/>
                </a:lnTo>
                <a:lnTo>
                  <a:pt x="1176" y="582"/>
                </a:lnTo>
                <a:lnTo>
                  <a:pt x="1152" y="582"/>
                </a:lnTo>
                <a:lnTo>
                  <a:pt x="1123" y="581"/>
                </a:lnTo>
                <a:lnTo>
                  <a:pt x="1088" y="580"/>
                </a:lnTo>
                <a:lnTo>
                  <a:pt x="1051" y="577"/>
                </a:lnTo>
                <a:lnTo>
                  <a:pt x="1010" y="574"/>
                </a:lnTo>
                <a:lnTo>
                  <a:pt x="966" y="570"/>
                </a:lnTo>
                <a:lnTo>
                  <a:pt x="919" y="565"/>
                </a:lnTo>
                <a:lnTo>
                  <a:pt x="868" y="560"/>
                </a:lnTo>
                <a:lnTo>
                  <a:pt x="817" y="555"/>
                </a:lnTo>
                <a:lnTo>
                  <a:pt x="763" y="550"/>
                </a:lnTo>
                <a:lnTo>
                  <a:pt x="708" y="545"/>
                </a:lnTo>
                <a:lnTo>
                  <a:pt x="650" y="539"/>
                </a:lnTo>
                <a:lnTo>
                  <a:pt x="593" y="534"/>
                </a:lnTo>
                <a:lnTo>
                  <a:pt x="536" y="529"/>
                </a:lnTo>
                <a:lnTo>
                  <a:pt x="477" y="525"/>
                </a:lnTo>
                <a:lnTo>
                  <a:pt x="419" y="521"/>
                </a:lnTo>
                <a:lnTo>
                  <a:pt x="361" y="517"/>
                </a:lnTo>
                <a:lnTo>
                  <a:pt x="305" y="515"/>
                </a:lnTo>
                <a:lnTo>
                  <a:pt x="249" y="513"/>
                </a:lnTo>
                <a:lnTo>
                  <a:pt x="195" y="512"/>
                </a:lnTo>
                <a:lnTo>
                  <a:pt x="143" y="512"/>
                </a:lnTo>
                <a:lnTo>
                  <a:pt x="92" y="513"/>
                </a:lnTo>
                <a:lnTo>
                  <a:pt x="44" y="516"/>
                </a:lnTo>
                <a:lnTo>
                  <a:pt x="0" y="519"/>
                </a:lnTo>
                <a:lnTo>
                  <a:pt x="0" y="8"/>
                </a:lnTo>
                <a:lnTo>
                  <a:pt x="101" y="1"/>
                </a:lnTo>
                <a:lnTo>
                  <a:pt x="203" y="0"/>
                </a:lnTo>
                <a:close/>
              </a:path>
            </a:pathLst>
          </a:custGeom>
          <a:solidFill>
            <a:srgbClr val="D085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ndParaRPr>
          </a:p>
        </p:txBody>
      </p:sp>
      <p:sp>
        <p:nvSpPr>
          <p:cNvPr id="47" name="Freeform 10">
            <a:extLst>
              <a:ext uri="{FF2B5EF4-FFF2-40B4-BE49-F238E27FC236}">
                <a16:creationId xmlns:a16="http://schemas.microsoft.com/office/drawing/2014/main" id="{72559463-36DA-43BE-9864-E1F5C3564917}"/>
              </a:ext>
            </a:extLst>
          </p:cNvPr>
          <p:cNvSpPr>
            <a:spLocks/>
          </p:cNvSpPr>
          <p:nvPr/>
        </p:nvSpPr>
        <p:spPr bwMode="auto">
          <a:xfrm>
            <a:off x="6065882" y="4569389"/>
            <a:ext cx="219673" cy="152691"/>
          </a:xfrm>
          <a:custGeom>
            <a:avLst/>
            <a:gdLst>
              <a:gd name="T0" fmla="*/ 278 w 610"/>
              <a:gd name="T1" fmla="*/ 0 h 424"/>
              <a:gd name="T2" fmla="*/ 329 w 610"/>
              <a:gd name="T3" fmla="*/ 2 h 424"/>
              <a:gd name="T4" fmla="*/ 381 w 610"/>
              <a:gd name="T5" fmla="*/ 9 h 424"/>
              <a:gd name="T6" fmla="*/ 436 w 610"/>
              <a:gd name="T7" fmla="*/ 23 h 424"/>
              <a:gd name="T8" fmla="*/ 494 w 610"/>
              <a:gd name="T9" fmla="*/ 41 h 424"/>
              <a:gd name="T10" fmla="*/ 551 w 610"/>
              <a:gd name="T11" fmla="*/ 65 h 424"/>
              <a:gd name="T12" fmla="*/ 610 w 610"/>
              <a:gd name="T13" fmla="*/ 96 h 424"/>
              <a:gd name="T14" fmla="*/ 610 w 610"/>
              <a:gd name="T15" fmla="*/ 99 h 424"/>
              <a:gd name="T16" fmla="*/ 610 w 610"/>
              <a:gd name="T17" fmla="*/ 109 h 424"/>
              <a:gd name="T18" fmla="*/ 610 w 610"/>
              <a:gd name="T19" fmla="*/ 124 h 424"/>
              <a:gd name="T20" fmla="*/ 610 w 610"/>
              <a:gd name="T21" fmla="*/ 143 h 424"/>
              <a:gd name="T22" fmla="*/ 609 w 610"/>
              <a:gd name="T23" fmla="*/ 167 h 424"/>
              <a:gd name="T24" fmla="*/ 609 w 610"/>
              <a:gd name="T25" fmla="*/ 194 h 424"/>
              <a:gd name="T26" fmla="*/ 609 w 610"/>
              <a:gd name="T27" fmla="*/ 224 h 424"/>
              <a:gd name="T28" fmla="*/ 609 w 610"/>
              <a:gd name="T29" fmla="*/ 255 h 424"/>
              <a:gd name="T30" fmla="*/ 608 w 610"/>
              <a:gd name="T31" fmla="*/ 289 h 424"/>
              <a:gd name="T32" fmla="*/ 608 w 610"/>
              <a:gd name="T33" fmla="*/ 324 h 424"/>
              <a:gd name="T34" fmla="*/ 608 w 610"/>
              <a:gd name="T35" fmla="*/ 358 h 424"/>
              <a:gd name="T36" fmla="*/ 608 w 610"/>
              <a:gd name="T37" fmla="*/ 392 h 424"/>
              <a:gd name="T38" fmla="*/ 608 w 610"/>
              <a:gd name="T39" fmla="*/ 424 h 424"/>
              <a:gd name="T40" fmla="*/ 606 w 610"/>
              <a:gd name="T41" fmla="*/ 411 h 424"/>
              <a:gd name="T42" fmla="*/ 601 w 610"/>
              <a:gd name="T43" fmla="*/ 400 h 424"/>
              <a:gd name="T44" fmla="*/ 592 w 610"/>
              <a:gd name="T45" fmla="*/ 390 h 424"/>
              <a:gd name="T46" fmla="*/ 579 w 610"/>
              <a:gd name="T47" fmla="*/ 382 h 424"/>
              <a:gd name="T48" fmla="*/ 563 w 610"/>
              <a:gd name="T49" fmla="*/ 374 h 424"/>
              <a:gd name="T50" fmla="*/ 542 w 610"/>
              <a:gd name="T51" fmla="*/ 366 h 424"/>
              <a:gd name="T52" fmla="*/ 518 w 610"/>
              <a:gd name="T53" fmla="*/ 358 h 424"/>
              <a:gd name="T54" fmla="*/ 488 w 610"/>
              <a:gd name="T55" fmla="*/ 350 h 424"/>
              <a:gd name="T56" fmla="*/ 454 w 610"/>
              <a:gd name="T57" fmla="*/ 340 h 424"/>
              <a:gd name="T58" fmla="*/ 415 w 610"/>
              <a:gd name="T59" fmla="*/ 329 h 424"/>
              <a:gd name="T60" fmla="*/ 388 w 610"/>
              <a:gd name="T61" fmla="*/ 321 h 424"/>
              <a:gd name="T62" fmla="*/ 358 w 610"/>
              <a:gd name="T63" fmla="*/ 313 h 424"/>
              <a:gd name="T64" fmla="*/ 326 w 610"/>
              <a:gd name="T65" fmla="*/ 305 h 424"/>
              <a:gd name="T66" fmla="*/ 293 w 610"/>
              <a:gd name="T67" fmla="*/ 295 h 424"/>
              <a:gd name="T68" fmla="*/ 258 w 610"/>
              <a:gd name="T69" fmla="*/ 286 h 424"/>
              <a:gd name="T70" fmla="*/ 224 w 610"/>
              <a:gd name="T71" fmla="*/ 276 h 424"/>
              <a:gd name="T72" fmla="*/ 190 w 610"/>
              <a:gd name="T73" fmla="*/ 265 h 424"/>
              <a:gd name="T74" fmla="*/ 156 w 610"/>
              <a:gd name="T75" fmla="*/ 254 h 424"/>
              <a:gd name="T76" fmla="*/ 125 w 610"/>
              <a:gd name="T77" fmla="*/ 242 h 424"/>
              <a:gd name="T78" fmla="*/ 96 w 610"/>
              <a:gd name="T79" fmla="*/ 230 h 424"/>
              <a:gd name="T80" fmla="*/ 68 w 610"/>
              <a:gd name="T81" fmla="*/ 216 h 424"/>
              <a:gd name="T82" fmla="*/ 45 w 610"/>
              <a:gd name="T83" fmla="*/ 202 h 424"/>
              <a:gd name="T84" fmla="*/ 26 w 610"/>
              <a:gd name="T85" fmla="*/ 187 h 424"/>
              <a:gd name="T86" fmla="*/ 12 w 610"/>
              <a:gd name="T87" fmla="*/ 170 h 424"/>
              <a:gd name="T88" fmla="*/ 3 w 610"/>
              <a:gd name="T89" fmla="*/ 153 h 424"/>
              <a:gd name="T90" fmla="*/ 0 w 610"/>
              <a:gd name="T91" fmla="*/ 134 h 424"/>
              <a:gd name="T92" fmla="*/ 3 w 610"/>
              <a:gd name="T93" fmla="*/ 115 h 424"/>
              <a:gd name="T94" fmla="*/ 13 w 610"/>
              <a:gd name="T95" fmla="*/ 96 h 424"/>
              <a:gd name="T96" fmla="*/ 29 w 610"/>
              <a:gd name="T97" fmla="*/ 78 h 424"/>
              <a:gd name="T98" fmla="*/ 50 w 610"/>
              <a:gd name="T99" fmla="*/ 60 h 424"/>
              <a:gd name="T100" fmla="*/ 77 w 610"/>
              <a:gd name="T101" fmla="*/ 44 h 424"/>
              <a:gd name="T102" fmla="*/ 110 w 610"/>
              <a:gd name="T103" fmla="*/ 29 h 424"/>
              <a:gd name="T104" fmla="*/ 146 w 610"/>
              <a:gd name="T105" fmla="*/ 16 h 424"/>
              <a:gd name="T106" fmla="*/ 186 w 610"/>
              <a:gd name="T107" fmla="*/ 7 h 424"/>
              <a:gd name="T108" fmla="*/ 230 w 610"/>
              <a:gd name="T109" fmla="*/ 2 h 424"/>
              <a:gd name="T110" fmla="*/ 278 w 610"/>
              <a:gd name="T11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0" h="424">
                <a:moveTo>
                  <a:pt x="278" y="0"/>
                </a:moveTo>
                <a:lnTo>
                  <a:pt x="329" y="2"/>
                </a:lnTo>
                <a:lnTo>
                  <a:pt x="381" y="9"/>
                </a:lnTo>
                <a:lnTo>
                  <a:pt x="436" y="23"/>
                </a:lnTo>
                <a:lnTo>
                  <a:pt x="494" y="41"/>
                </a:lnTo>
                <a:lnTo>
                  <a:pt x="551" y="65"/>
                </a:lnTo>
                <a:lnTo>
                  <a:pt x="610" y="96"/>
                </a:lnTo>
                <a:lnTo>
                  <a:pt x="610" y="99"/>
                </a:lnTo>
                <a:lnTo>
                  <a:pt x="610" y="109"/>
                </a:lnTo>
                <a:lnTo>
                  <a:pt x="610" y="124"/>
                </a:lnTo>
                <a:lnTo>
                  <a:pt x="610" y="143"/>
                </a:lnTo>
                <a:lnTo>
                  <a:pt x="609" y="167"/>
                </a:lnTo>
                <a:lnTo>
                  <a:pt x="609" y="194"/>
                </a:lnTo>
                <a:lnTo>
                  <a:pt x="609" y="224"/>
                </a:lnTo>
                <a:lnTo>
                  <a:pt x="609" y="255"/>
                </a:lnTo>
                <a:lnTo>
                  <a:pt x="608" y="289"/>
                </a:lnTo>
                <a:lnTo>
                  <a:pt x="608" y="324"/>
                </a:lnTo>
                <a:lnTo>
                  <a:pt x="608" y="358"/>
                </a:lnTo>
                <a:lnTo>
                  <a:pt x="608" y="392"/>
                </a:lnTo>
                <a:lnTo>
                  <a:pt x="608" y="424"/>
                </a:lnTo>
                <a:lnTo>
                  <a:pt x="606" y="411"/>
                </a:lnTo>
                <a:lnTo>
                  <a:pt x="601" y="400"/>
                </a:lnTo>
                <a:lnTo>
                  <a:pt x="592" y="390"/>
                </a:lnTo>
                <a:lnTo>
                  <a:pt x="579" y="382"/>
                </a:lnTo>
                <a:lnTo>
                  <a:pt x="563" y="374"/>
                </a:lnTo>
                <a:lnTo>
                  <a:pt x="542" y="366"/>
                </a:lnTo>
                <a:lnTo>
                  <a:pt x="518" y="358"/>
                </a:lnTo>
                <a:lnTo>
                  <a:pt x="488" y="350"/>
                </a:lnTo>
                <a:lnTo>
                  <a:pt x="454" y="340"/>
                </a:lnTo>
                <a:lnTo>
                  <a:pt x="415" y="329"/>
                </a:lnTo>
                <a:lnTo>
                  <a:pt x="388" y="321"/>
                </a:lnTo>
                <a:lnTo>
                  <a:pt x="358" y="313"/>
                </a:lnTo>
                <a:lnTo>
                  <a:pt x="326" y="305"/>
                </a:lnTo>
                <a:lnTo>
                  <a:pt x="293" y="295"/>
                </a:lnTo>
                <a:lnTo>
                  <a:pt x="258" y="286"/>
                </a:lnTo>
                <a:lnTo>
                  <a:pt x="224" y="276"/>
                </a:lnTo>
                <a:lnTo>
                  <a:pt x="190" y="265"/>
                </a:lnTo>
                <a:lnTo>
                  <a:pt x="156" y="254"/>
                </a:lnTo>
                <a:lnTo>
                  <a:pt x="125" y="242"/>
                </a:lnTo>
                <a:lnTo>
                  <a:pt x="96" y="230"/>
                </a:lnTo>
                <a:lnTo>
                  <a:pt x="68" y="216"/>
                </a:lnTo>
                <a:lnTo>
                  <a:pt x="45" y="202"/>
                </a:lnTo>
                <a:lnTo>
                  <a:pt x="26" y="187"/>
                </a:lnTo>
                <a:lnTo>
                  <a:pt x="12" y="170"/>
                </a:lnTo>
                <a:lnTo>
                  <a:pt x="3" y="153"/>
                </a:lnTo>
                <a:lnTo>
                  <a:pt x="0" y="134"/>
                </a:lnTo>
                <a:lnTo>
                  <a:pt x="3" y="115"/>
                </a:lnTo>
                <a:lnTo>
                  <a:pt x="13" y="96"/>
                </a:lnTo>
                <a:lnTo>
                  <a:pt x="29" y="78"/>
                </a:lnTo>
                <a:lnTo>
                  <a:pt x="50" y="60"/>
                </a:lnTo>
                <a:lnTo>
                  <a:pt x="77" y="44"/>
                </a:lnTo>
                <a:lnTo>
                  <a:pt x="110" y="29"/>
                </a:lnTo>
                <a:lnTo>
                  <a:pt x="146" y="16"/>
                </a:lnTo>
                <a:lnTo>
                  <a:pt x="186" y="7"/>
                </a:lnTo>
                <a:lnTo>
                  <a:pt x="230" y="2"/>
                </a:lnTo>
                <a:lnTo>
                  <a:pt x="278" y="0"/>
                </a:lnTo>
                <a:close/>
              </a:path>
            </a:pathLst>
          </a:custGeom>
          <a:solidFill>
            <a:sysClr val="windowText" lastClr="000000">
              <a:lumMod val="65000"/>
              <a:lumOff val="35000"/>
            </a:sys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ndParaRPr>
          </a:p>
        </p:txBody>
      </p:sp>
      <p:sp>
        <p:nvSpPr>
          <p:cNvPr id="48" name="Freeform 11">
            <a:extLst>
              <a:ext uri="{FF2B5EF4-FFF2-40B4-BE49-F238E27FC236}">
                <a16:creationId xmlns:a16="http://schemas.microsoft.com/office/drawing/2014/main" id="{4ACDBCA6-2D04-59AE-D511-FCB895AF1C0D}"/>
              </a:ext>
            </a:extLst>
          </p:cNvPr>
          <p:cNvSpPr>
            <a:spLocks/>
          </p:cNvSpPr>
          <p:nvPr/>
        </p:nvSpPr>
        <p:spPr bwMode="auto">
          <a:xfrm>
            <a:off x="6065193" y="4415170"/>
            <a:ext cx="762508" cy="220393"/>
          </a:xfrm>
          <a:custGeom>
            <a:avLst/>
            <a:gdLst>
              <a:gd name="T0" fmla="*/ 101 w 2589"/>
              <a:gd name="T1" fmla="*/ 1 h 610"/>
              <a:gd name="T2" fmla="*/ 159 w 2589"/>
              <a:gd name="T3" fmla="*/ 8 h 610"/>
              <a:gd name="T4" fmla="*/ 225 w 2589"/>
              <a:gd name="T5" fmla="*/ 19 h 610"/>
              <a:gd name="T6" fmla="*/ 298 w 2589"/>
              <a:gd name="T7" fmla="*/ 34 h 610"/>
              <a:gd name="T8" fmla="*/ 373 w 2589"/>
              <a:gd name="T9" fmla="*/ 49 h 610"/>
              <a:gd name="T10" fmla="*/ 450 w 2589"/>
              <a:gd name="T11" fmla="*/ 65 h 610"/>
              <a:gd name="T12" fmla="*/ 527 w 2589"/>
              <a:gd name="T13" fmla="*/ 80 h 610"/>
              <a:gd name="T14" fmla="*/ 599 w 2589"/>
              <a:gd name="T15" fmla="*/ 91 h 610"/>
              <a:gd name="T16" fmla="*/ 665 w 2589"/>
              <a:gd name="T17" fmla="*/ 98 h 610"/>
              <a:gd name="T18" fmla="*/ 869 w 2589"/>
              <a:gd name="T19" fmla="*/ 98 h 610"/>
              <a:gd name="T20" fmla="*/ 1216 w 2589"/>
              <a:gd name="T21" fmla="*/ 80 h 610"/>
              <a:gd name="T22" fmla="*/ 1510 w 2589"/>
              <a:gd name="T23" fmla="*/ 58 h 610"/>
              <a:gd name="T24" fmla="*/ 1749 w 2589"/>
              <a:gd name="T25" fmla="*/ 57 h 610"/>
              <a:gd name="T26" fmla="*/ 1989 w 2589"/>
              <a:gd name="T27" fmla="*/ 69 h 610"/>
              <a:gd name="T28" fmla="*/ 2229 w 2589"/>
              <a:gd name="T29" fmla="*/ 85 h 610"/>
              <a:gd name="T30" fmla="*/ 2469 w 2589"/>
              <a:gd name="T31" fmla="*/ 97 h 610"/>
              <a:gd name="T32" fmla="*/ 2589 w 2589"/>
              <a:gd name="T33" fmla="*/ 609 h 610"/>
              <a:gd name="T34" fmla="*/ 2350 w 2589"/>
              <a:gd name="T35" fmla="*/ 603 h 610"/>
              <a:gd name="T36" fmla="*/ 2110 w 2589"/>
              <a:gd name="T37" fmla="*/ 588 h 610"/>
              <a:gd name="T38" fmla="*/ 1869 w 2589"/>
              <a:gd name="T39" fmla="*/ 573 h 610"/>
              <a:gd name="T40" fmla="*/ 1629 w 2589"/>
              <a:gd name="T41" fmla="*/ 566 h 610"/>
              <a:gd name="T42" fmla="*/ 1390 w 2589"/>
              <a:gd name="T43" fmla="*/ 577 h 610"/>
              <a:gd name="T44" fmla="*/ 1042 w 2589"/>
              <a:gd name="T45" fmla="*/ 602 h 610"/>
              <a:gd name="T46" fmla="*/ 696 w 2589"/>
              <a:gd name="T47" fmla="*/ 610 h 610"/>
              <a:gd name="T48" fmla="*/ 630 w 2589"/>
              <a:gd name="T49" fmla="*/ 607 h 610"/>
              <a:gd name="T50" fmla="*/ 557 w 2589"/>
              <a:gd name="T51" fmla="*/ 599 h 610"/>
              <a:gd name="T52" fmla="*/ 478 w 2589"/>
              <a:gd name="T53" fmla="*/ 589 h 610"/>
              <a:gd name="T54" fmla="*/ 398 w 2589"/>
              <a:gd name="T55" fmla="*/ 576 h 610"/>
              <a:gd name="T56" fmla="*/ 319 w 2589"/>
              <a:gd name="T57" fmla="*/ 563 h 610"/>
              <a:gd name="T58" fmla="*/ 242 w 2589"/>
              <a:gd name="T59" fmla="*/ 551 h 610"/>
              <a:gd name="T60" fmla="*/ 171 w 2589"/>
              <a:gd name="T61" fmla="*/ 540 h 610"/>
              <a:gd name="T62" fmla="*/ 109 w 2589"/>
              <a:gd name="T63" fmla="*/ 533 h 610"/>
              <a:gd name="T64" fmla="*/ 58 w 2589"/>
              <a:gd name="T65" fmla="*/ 529 h 610"/>
              <a:gd name="T66" fmla="*/ 22 w 2589"/>
              <a:gd name="T67" fmla="*/ 531 h 610"/>
              <a:gd name="T68" fmla="*/ 2 w 2589"/>
              <a:gd name="T69" fmla="*/ 540 h 610"/>
              <a:gd name="T70" fmla="*/ 0 w 2589"/>
              <a:gd name="T71" fmla="*/ 36 h 610"/>
              <a:gd name="T72" fmla="*/ 9 w 2589"/>
              <a:gd name="T73" fmla="*/ 15 h 610"/>
              <a:gd name="T74" fmla="*/ 35 w 2589"/>
              <a:gd name="T75" fmla="*/ 3 h 610"/>
              <a:gd name="T76" fmla="*/ 75 w 2589"/>
              <a:gd name="T7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9" h="610">
                <a:moveTo>
                  <a:pt x="75" y="0"/>
                </a:moveTo>
                <a:lnTo>
                  <a:pt x="101" y="1"/>
                </a:lnTo>
                <a:lnTo>
                  <a:pt x="129" y="4"/>
                </a:lnTo>
                <a:lnTo>
                  <a:pt x="159" y="8"/>
                </a:lnTo>
                <a:lnTo>
                  <a:pt x="191" y="13"/>
                </a:lnTo>
                <a:lnTo>
                  <a:pt x="225" y="19"/>
                </a:lnTo>
                <a:lnTo>
                  <a:pt x="260" y="26"/>
                </a:lnTo>
                <a:lnTo>
                  <a:pt x="298" y="34"/>
                </a:lnTo>
                <a:lnTo>
                  <a:pt x="335" y="41"/>
                </a:lnTo>
                <a:lnTo>
                  <a:pt x="373" y="49"/>
                </a:lnTo>
                <a:lnTo>
                  <a:pt x="412" y="57"/>
                </a:lnTo>
                <a:lnTo>
                  <a:pt x="450" y="65"/>
                </a:lnTo>
                <a:lnTo>
                  <a:pt x="489" y="73"/>
                </a:lnTo>
                <a:lnTo>
                  <a:pt x="527" y="80"/>
                </a:lnTo>
                <a:lnTo>
                  <a:pt x="563" y="86"/>
                </a:lnTo>
                <a:lnTo>
                  <a:pt x="599" y="91"/>
                </a:lnTo>
                <a:lnTo>
                  <a:pt x="633" y="95"/>
                </a:lnTo>
                <a:lnTo>
                  <a:pt x="665" y="98"/>
                </a:lnTo>
                <a:lnTo>
                  <a:pt x="696" y="99"/>
                </a:lnTo>
                <a:lnTo>
                  <a:pt x="869" y="98"/>
                </a:lnTo>
                <a:lnTo>
                  <a:pt x="1042" y="91"/>
                </a:lnTo>
                <a:lnTo>
                  <a:pt x="1216" y="80"/>
                </a:lnTo>
                <a:lnTo>
                  <a:pt x="1390" y="66"/>
                </a:lnTo>
                <a:lnTo>
                  <a:pt x="1510" y="58"/>
                </a:lnTo>
                <a:lnTo>
                  <a:pt x="1629" y="55"/>
                </a:lnTo>
                <a:lnTo>
                  <a:pt x="1749" y="57"/>
                </a:lnTo>
                <a:lnTo>
                  <a:pt x="1869" y="62"/>
                </a:lnTo>
                <a:lnTo>
                  <a:pt x="1989" y="69"/>
                </a:lnTo>
                <a:lnTo>
                  <a:pt x="2110" y="77"/>
                </a:lnTo>
                <a:lnTo>
                  <a:pt x="2229" y="85"/>
                </a:lnTo>
                <a:lnTo>
                  <a:pt x="2350" y="92"/>
                </a:lnTo>
                <a:lnTo>
                  <a:pt x="2469" y="97"/>
                </a:lnTo>
                <a:lnTo>
                  <a:pt x="2589" y="98"/>
                </a:lnTo>
                <a:lnTo>
                  <a:pt x="2589" y="609"/>
                </a:lnTo>
                <a:lnTo>
                  <a:pt x="2469" y="608"/>
                </a:lnTo>
                <a:lnTo>
                  <a:pt x="2350" y="603"/>
                </a:lnTo>
                <a:lnTo>
                  <a:pt x="2229" y="596"/>
                </a:lnTo>
                <a:lnTo>
                  <a:pt x="2110" y="588"/>
                </a:lnTo>
                <a:lnTo>
                  <a:pt x="1989" y="580"/>
                </a:lnTo>
                <a:lnTo>
                  <a:pt x="1869" y="573"/>
                </a:lnTo>
                <a:lnTo>
                  <a:pt x="1749" y="568"/>
                </a:lnTo>
                <a:lnTo>
                  <a:pt x="1629" y="566"/>
                </a:lnTo>
                <a:lnTo>
                  <a:pt x="1510" y="569"/>
                </a:lnTo>
                <a:lnTo>
                  <a:pt x="1390" y="577"/>
                </a:lnTo>
                <a:lnTo>
                  <a:pt x="1216" y="591"/>
                </a:lnTo>
                <a:lnTo>
                  <a:pt x="1042" y="602"/>
                </a:lnTo>
                <a:lnTo>
                  <a:pt x="869" y="609"/>
                </a:lnTo>
                <a:lnTo>
                  <a:pt x="696" y="610"/>
                </a:lnTo>
                <a:lnTo>
                  <a:pt x="663" y="609"/>
                </a:lnTo>
                <a:lnTo>
                  <a:pt x="630" y="607"/>
                </a:lnTo>
                <a:lnTo>
                  <a:pt x="594" y="603"/>
                </a:lnTo>
                <a:lnTo>
                  <a:pt x="557" y="599"/>
                </a:lnTo>
                <a:lnTo>
                  <a:pt x="519" y="594"/>
                </a:lnTo>
                <a:lnTo>
                  <a:pt x="478" y="589"/>
                </a:lnTo>
                <a:lnTo>
                  <a:pt x="438" y="583"/>
                </a:lnTo>
                <a:lnTo>
                  <a:pt x="398" y="576"/>
                </a:lnTo>
                <a:lnTo>
                  <a:pt x="358" y="570"/>
                </a:lnTo>
                <a:lnTo>
                  <a:pt x="319" y="563"/>
                </a:lnTo>
                <a:lnTo>
                  <a:pt x="279" y="557"/>
                </a:lnTo>
                <a:lnTo>
                  <a:pt x="242" y="551"/>
                </a:lnTo>
                <a:lnTo>
                  <a:pt x="205" y="545"/>
                </a:lnTo>
                <a:lnTo>
                  <a:pt x="171" y="540"/>
                </a:lnTo>
                <a:lnTo>
                  <a:pt x="139" y="536"/>
                </a:lnTo>
                <a:lnTo>
                  <a:pt x="109" y="533"/>
                </a:lnTo>
                <a:lnTo>
                  <a:pt x="82" y="530"/>
                </a:lnTo>
                <a:lnTo>
                  <a:pt x="58" y="529"/>
                </a:lnTo>
                <a:lnTo>
                  <a:pt x="38" y="530"/>
                </a:lnTo>
                <a:lnTo>
                  <a:pt x="22" y="531"/>
                </a:lnTo>
                <a:lnTo>
                  <a:pt x="10" y="535"/>
                </a:lnTo>
                <a:lnTo>
                  <a:pt x="2" y="540"/>
                </a:lnTo>
                <a:lnTo>
                  <a:pt x="0" y="547"/>
                </a:lnTo>
                <a:lnTo>
                  <a:pt x="0" y="36"/>
                </a:lnTo>
                <a:lnTo>
                  <a:pt x="2" y="24"/>
                </a:lnTo>
                <a:lnTo>
                  <a:pt x="9" y="15"/>
                </a:lnTo>
                <a:lnTo>
                  <a:pt x="20" y="8"/>
                </a:lnTo>
                <a:lnTo>
                  <a:pt x="35" y="3"/>
                </a:lnTo>
                <a:lnTo>
                  <a:pt x="54" y="1"/>
                </a:lnTo>
                <a:lnTo>
                  <a:pt x="75" y="0"/>
                </a:lnTo>
                <a:close/>
              </a:path>
            </a:pathLst>
          </a:custGeom>
          <a:solidFill>
            <a:srgbClr val="F9A82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ndParaRPr>
          </a:p>
        </p:txBody>
      </p:sp>
      <p:sp>
        <p:nvSpPr>
          <p:cNvPr id="17" name="TextBox 16">
            <a:extLst>
              <a:ext uri="{FF2B5EF4-FFF2-40B4-BE49-F238E27FC236}">
                <a16:creationId xmlns:a16="http://schemas.microsoft.com/office/drawing/2014/main" id="{9D874A3F-C0E3-7D31-429E-556983DA9D8F}"/>
              </a:ext>
            </a:extLst>
          </p:cNvPr>
          <p:cNvSpPr txBox="1"/>
          <p:nvPr/>
        </p:nvSpPr>
        <p:spPr>
          <a:xfrm>
            <a:off x="5981363" y="4415173"/>
            <a:ext cx="930169" cy="232692"/>
          </a:xfrm>
          <a:prstGeom prst="rect">
            <a:avLst/>
          </a:prstGeom>
          <a:noFill/>
        </p:spPr>
        <p:txBody>
          <a:bodyPr wrap="square">
            <a:spAutoFit/>
          </a:bodyPr>
          <a:lstStyle/>
          <a:p>
            <a:pPr marL="0" marR="0" lvl="0" indent="0" algn="ctr" defTabSz="914400" rtl="0" eaLnBrk="1" fontAlgn="auto" latinLnBrk="0" hangingPunct="1">
              <a:lnSpc>
                <a:spcPct val="114000"/>
              </a:lnSpc>
              <a:spcBef>
                <a:spcPts val="300"/>
              </a:spcBef>
              <a:spcAft>
                <a:spcPts val="300"/>
              </a:spcAft>
              <a:buClr>
                <a:srgbClr val="D71249"/>
              </a:buClr>
              <a:buSzTx/>
              <a:buFontTx/>
              <a:buNone/>
              <a:tabLst/>
              <a:defRPr/>
            </a:pPr>
            <a:r>
              <a:rPr kumimoji="0" lang="en-US" sz="800" b="1" i="0" u="none" strike="noStrike" kern="1200" cap="none" spc="0" normalizeH="0" baseline="0" noProof="0">
                <a:ln>
                  <a:noFill/>
                </a:ln>
                <a:solidFill>
                  <a:prstClr val="white"/>
                </a:solidFill>
                <a:effectLst/>
                <a:uLnTx/>
                <a:uFillTx/>
                <a:latin typeface="SVN-Gilroy Medium" panose="00000600000000000000" pitchFamily="50" charset="0"/>
                <a:ea typeface="Tahoma" panose="020B0604030504040204" pitchFamily="34" charset="0"/>
                <a:cs typeface="Arial" pitchFamily="34" charset="0"/>
              </a:rPr>
              <a:t>Rose </a:t>
            </a:r>
            <a:r>
              <a:rPr lang="en-US" sz="800" b="1" noProof="0">
                <a:solidFill>
                  <a:prstClr val="white"/>
                </a:solidFill>
                <a:latin typeface="SVN-Gilroy XBold" panose="00000900000000000000" pitchFamily="50" charset="0"/>
                <a:ea typeface="Tahoma" panose="020B0604030504040204" pitchFamily="34" charset="0"/>
                <a:cs typeface="Arial" pitchFamily="34" charset="0"/>
              </a:rPr>
              <a:t>3.4</a:t>
            </a:r>
            <a:r>
              <a:rPr kumimoji="0" lang="en-US" sz="800" b="1" i="0" u="none" strike="noStrike" kern="1200" cap="none" spc="0" normalizeH="0" baseline="0" noProof="0" dirty="0">
                <a:ln>
                  <a:noFill/>
                </a:ln>
                <a:solidFill>
                  <a:prstClr val="white"/>
                </a:solidFill>
                <a:effectLst/>
                <a:uLnTx/>
                <a:uFillTx/>
                <a:latin typeface="SVN-Gilroy XBold" panose="00000900000000000000" pitchFamily="50" charset="0"/>
                <a:ea typeface="Tahoma" panose="020B0604030504040204" pitchFamily="34" charset="0"/>
                <a:cs typeface="Arial" pitchFamily="34" charset="0"/>
              </a:rPr>
              <a:t>%</a:t>
            </a:r>
            <a:r>
              <a:rPr kumimoji="0" lang="en-US" sz="800" b="1" i="0" u="none" strike="noStrike" kern="1200" cap="none" spc="0" normalizeH="0" baseline="0" noProof="0" dirty="0">
                <a:ln>
                  <a:noFill/>
                </a:ln>
                <a:solidFill>
                  <a:prstClr val="white"/>
                </a:solidFill>
                <a:effectLst/>
                <a:uLnTx/>
                <a:uFillTx/>
                <a:latin typeface="SVN-Gilroy Medium" panose="00000600000000000000" pitchFamily="50" charset="0"/>
                <a:ea typeface="Tahoma" panose="020B0604030504040204" pitchFamily="34" charset="0"/>
                <a:cs typeface="Arial" pitchFamily="34" charset="0"/>
              </a:rPr>
              <a:t> </a:t>
            </a:r>
            <a:r>
              <a:rPr kumimoji="0" lang="en-US" sz="800" b="1" i="0" u="none" strike="noStrike" kern="1200" cap="none" spc="0" normalizeH="0" baseline="0" noProof="0" dirty="0" err="1">
                <a:ln>
                  <a:noFill/>
                </a:ln>
                <a:solidFill>
                  <a:prstClr val="white"/>
                </a:solidFill>
                <a:effectLst/>
                <a:uLnTx/>
                <a:uFillTx/>
                <a:latin typeface="SVN-Gilroy Medium" panose="00000600000000000000" pitchFamily="50" charset="0"/>
                <a:ea typeface="Tahoma" panose="020B0604030504040204" pitchFamily="34" charset="0"/>
                <a:cs typeface="Arial" pitchFamily="34" charset="0"/>
              </a:rPr>
              <a:t>yoy</a:t>
            </a:r>
            <a:endParaRPr kumimoji="0" lang="x-none" sz="800" b="1" i="0" u="none" strike="noStrike" kern="1200" cap="none" spc="0" normalizeH="0" baseline="0" noProof="0" dirty="0">
              <a:ln>
                <a:noFill/>
              </a:ln>
              <a:solidFill>
                <a:prstClr val="white"/>
              </a:solidFill>
              <a:effectLst/>
              <a:uLnTx/>
              <a:uFillTx/>
              <a:latin typeface="Arial" pitchFamily="34" charset="0"/>
              <a:ea typeface="Tahoma" panose="020B0604030504040204" pitchFamily="34" charset="0"/>
              <a:cs typeface="Arial" pitchFamily="34" charset="0"/>
            </a:endParaRPr>
          </a:p>
        </p:txBody>
      </p:sp>
      <p:sp>
        <p:nvSpPr>
          <p:cNvPr id="44" name="TextBox 43">
            <a:extLst>
              <a:ext uri="{FF2B5EF4-FFF2-40B4-BE49-F238E27FC236}">
                <a16:creationId xmlns:a16="http://schemas.microsoft.com/office/drawing/2014/main" id="{88EF4BFD-1945-B94A-5B1A-EDABCEE58F23}"/>
              </a:ext>
            </a:extLst>
          </p:cNvPr>
          <p:cNvSpPr txBox="1"/>
          <p:nvPr/>
        </p:nvSpPr>
        <p:spPr>
          <a:xfrm>
            <a:off x="1731463" y="1151184"/>
            <a:ext cx="367160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200"/>
              </a:spcBef>
              <a:spcAft>
                <a:spcPts val="200"/>
              </a:spcAft>
              <a:buClrTx/>
              <a:buSzTx/>
              <a:buFontTx/>
              <a:buNone/>
              <a:tabL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PROFIT STRUCTURE IN 1H2024</a:t>
            </a:r>
            <a:endParaRPr kumimoji="0" lang="vi-VN" sz="1000" b="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43" name="Freeform 443">
            <a:extLst>
              <a:ext uri="{FF2B5EF4-FFF2-40B4-BE49-F238E27FC236}">
                <a16:creationId xmlns:a16="http://schemas.microsoft.com/office/drawing/2014/main" id="{96219776-5DE0-B177-CA07-CC9B5D89BEA4}"/>
              </a:ext>
            </a:extLst>
          </p:cNvPr>
          <p:cNvSpPr/>
          <p:nvPr/>
        </p:nvSpPr>
        <p:spPr>
          <a:xfrm>
            <a:off x="1644290" y="2176086"/>
            <a:ext cx="116042" cy="109581"/>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4BD6727-B3D1-02BB-743A-4063CBA45CEF}"/>
              </a:ext>
            </a:extLst>
          </p:cNvPr>
          <p:cNvGrpSpPr/>
          <p:nvPr/>
        </p:nvGrpSpPr>
        <p:grpSpPr>
          <a:xfrm>
            <a:off x="7451269" y="1978496"/>
            <a:ext cx="133824" cy="133824"/>
            <a:chOff x="9626972" y="1978731"/>
            <a:chExt cx="1756753" cy="1756755"/>
          </a:xfrm>
        </p:grpSpPr>
        <p:sp>
          <p:nvSpPr>
            <p:cNvPr id="16" name="Freeform: Shape 15">
              <a:extLst>
                <a:ext uri="{FF2B5EF4-FFF2-40B4-BE49-F238E27FC236}">
                  <a16:creationId xmlns:a16="http://schemas.microsoft.com/office/drawing/2014/main" id="{0C71325B-A079-BAF4-8B1A-4788F6AF1082}"/>
                </a:ext>
              </a:extLst>
            </p:cNvPr>
            <p:cNvSpPr/>
            <p:nvPr/>
          </p:nvSpPr>
          <p:spPr>
            <a:xfrm>
              <a:off x="9769761" y="3162578"/>
              <a:ext cx="1471179" cy="572908"/>
            </a:xfrm>
            <a:custGeom>
              <a:avLst/>
              <a:gdLst>
                <a:gd name="connsiteX0" fmla="*/ 376499 w 752998"/>
                <a:gd name="connsiteY0" fmla="*/ 0 h 293233"/>
                <a:gd name="connsiteX1" fmla="*/ 731534 w 752998"/>
                <a:gd name="connsiteY1" fmla="*/ 75820 h 293233"/>
                <a:gd name="connsiteX2" fmla="*/ 752998 w 752998"/>
                <a:gd name="connsiteY2" fmla="*/ 88201 h 293233"/>
                <a:gd name="connsiteX3" fmla="*/ 749299 w 752998"/>
                <a:gd name="connsiteY3" fmla="*/ 95016 h 293233"/>
                <a:gd name="connsiteX4" fmla="*/ 376499 w 752998"/>
                <a:gd name="connsiteY4" fmla="*/ 293233 h 293233"/>
                <a:gd name="connsiteX5" fmla="*/ 3699 w 752998"/>
                <a:gd name="connsiteY5" fmla="*/ 95016 h 293233"/>
                <a:gd name="connsiteX6" fmla="*/ 0 w 752998"/>
                <a:gd name="connsiteY6" fmla="*/ 88201 h 293233"/>
                <a:gd name="connsiteX7" fmla="*/ 21464 w 752998"/>
                <a:gd name="connsiteY7" fmla="*/ 75820 h 293233"/>
                <a:gd name="connsiteX8" fmla="*/ 376499 w 752998"/>
                <a:gd name="connsiteY8" fmla="*/ 0 h 29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998" h="293233">
                  <a:moveTo>
                    <a:pt x="376499" y="0"/>
                  </a:moveTo>
                  <a:cubicBezTo>
                    <a:pt x="508012" y="0"/>
                    <a:pt x="630187" y="27951"/>
                    <a:pt x="731534" y="75820"/>
                  </a:cubicBezTo>
                  <a:lnTo>
                    <a:pt x="752998" y="88201"/>
                  </a:lnTo>
                  <a:lnTo>
                    <a:pt x="749299" y="95016"/>
                  </a:lnTo>
                  <a:cubicBezTo>
                    <a:pt x="668506" y="214606"/>
                    <a:pt x="531685" y="293233"/>
                    <a:pt x="376499" y="293233"/>
                  </a:cubicBezTo>
                  <a:cubicBezTo>
                    <a:pt x="221314" y="293233"/>
                    <a:pt x="84492" y="214606"/>
                    <a:pt x="3699" y="95016"/>
                  </a:cubicBezTo>
                  <a:lnTo>
                    <a:pt x="0" y="88201"/>
                  </a:lnTo>
                  <a:lnTo>
                    <a:pt x="21464" y="75820"/>
                  </a:lnTo>
                  <a:cubicBezTo>
                    <a:pt x="122811" y="27951"/>
                    <a:pt x="244986" y="0"/>
                    <a:pt x="376499" y="0"/>
                  </a:cubicBezTo>
                  <a:close/>
                </a:path>
              </a:pathLst>
            </a:custGeom>
            <a:solidFill>
              <a:srgbClr val="D71149"/>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9" name="Freeform: Shape 38">
              <a:extLst>
                <a:ext uri="{FF2B5EF4-FFF2-40B4-BE49-F238E27FC236}">
                  <a16:creationId xmlns:a16="http://schemas.microsoft.com/office/drawing/2014/main" id="{2CAA3622-8E79-8DEB-DF0B-9983DD8EE190}"/>
                </a:ext>
              </a:extLst>
            </p:cNvPr>
            <p:cNvSpPr/>
            <p:nvPr/>
          </p:nvSpPr>
          <p:spPr>
            <a:xfrm>
              <a:off x="9626972" y="1978731"/>
              <a:ext cx="1756753" cy="1266503"/>
            </a:xfrm>
            <a:custGeom>
              <a:avLst/>
              <a:gdLst>
                <a:gd name="connsiteX0" fmla="*/ 449582 w 899164"/>
                <a:gd name="connsiteY0" fmla="*/ 0 h 648238"/>
                <a:gd name="connsiteX1" fmla="*/ 899164 w 899164"/>
                <a:gd name="connsiteY1" fmla="*/ 449582 h 648238"/>
                <a:gd name="connsiteX2" fmla="*/ 863834 w 899164"/>
                <a:gd name="connsiteY2" fmla="*/ 624579 h 648238"/>
                <a:gd name="connsiteX3" fmla="*/ 850993 w 899164"/>
                <a:gd name="connsiteY3" fmla="*/ 648237 h 648238"/>
                <a:gd name="connsiteX4" fmla="*/ 804618 w 899164"/>
                <a:gd name="connsiteY4" fmla="*/ 621486 h 648238"/>
                <a:gd name="connsiteX5" fmla="*/ 696754 w 899164"/>
                <a:gd name="connsiteY5" fmla="*/ 580554 h 648238"/>
                <a:gd name="connsiteX6" fmla="*/ 580286 w 899164"/>
                <a:gd name="connsiteY6" fmla="*/ 555278 h 648238"/>
                <a:gd name="connsiteX7" fmla="*/ 580286 w 899164"/>
                <a:gd name="connsiteY7" fmla="*/ 319712 h 648238"/>
                <a:gd name="connsiteX8" fmla="*/ 317819 w 899164"/>
                <a:gd name="connsiteY8" fmla="*/ 319712 h 648238"/>
                <a:gd name="connsiteX9" fmla="*/ 317819 w 899164"/>
                <a:gd name="connsiteY9" fmla="*/ 555508 h 648238"/>
                <a:gd name="connsiteX10" fmla="*/ 202412 w 899164"/>
                <a:gd name="connsiteY10" fmla="*/ 580554 h 648238"/>
                <a:gd name="connsiteX11" fmla="*/ 94548 w 899164"/>
                <a:gd name="connsiteY11" fmla="*/ 621486 h 648238"/>
                <a:gd name="connsiteX12" fmla="*/ 48172 w 899164"/>
                <a:gd name="connsiteY12" fmla="*/ 648238 h 648238"/>
                <a:gd name="connsiteX13" fmla="*/ 35330 w 899164"/>
                <a:gd name="connsiteY13" fmla="*/ 624579 h 648238"/>
                <a:gd name="connsiteX14" fmla="*/ 0 w 899164"/>
                <a:gd name="connsiteY14" fmla="*/ 449582 h 648238"/>
                <a:gd name="connsiteX15" fmla="*/ 449582 w 899164"/>
                <a:gd name="connsiteY15" fmla="*/ 0 h 64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9164" h="648238">
                  <a:moveTo>
                    <a:pt x="449582" y="0"/>
                  </a:moveTo>
                  <a:cubicBezTo>
                    <a:pt x="697879" y="0"/>
                    <a:pt x="899164" y="201285"/>
                    <a:pt x="899164" y="449582"/>
                  </a:cubicBezTo>
                  <a:cubicBezTo>
                    <a:pt x="899164" y="511656"/>
                    <a:pt x="886584" y="570792"/>
                    <a:pt x="863834" y="624579"/>
                  </a:cubicBezTo>
                  <a:lnTo>
                    <a:pt x="850993" y="648237"/>
                  </a:lnTo>
                  <a:lnTo>
                    <a:pt x="804618" y="621486"/>
                  </a:lnTo>
                  <a:cubicBezTo>
                    <a:pt x="770836" y="605530"/>
                    <a:pt x="734739" y="591787"/>
                    <a:pt x="696754" y="580554"/>
                  </a:cubicBezTo>
                  <a:lnTo>
                    <a:pt x="580286" y="555278"/>
                  </a:lnTo>
                  <a:lnTo>
                    <a:pt x="580286" y="319712"/>
                  </a:lnTo>
                  <a:lnTo>
                    <a:pt x="317819" y="319712"/>
                  </a:lnTo>
                  <a:lnTo>
                    <a:pt x="317819" y="555508"/>
                  </a:lnTo>
                  <a:lnTo>
                    <a:pt x="202412" y="580554"/>
                  </a:lnTo>
                  <a:cubicBezTo>
                    <a:pt x="164427" y="591787"/>
                    <a:pt x="128331" y="605530"/>
                    <a:pt x="94548" y="621486"/>
                  </a:cubicBezTo>
                  <a:lnTo>
                    <a:pt x="48172" y="648238"/>
                  </a:lnTo>
                  <a:lnTo>
                    <a:pt x="35330" y="624579"/>
                  </a:lnTo>
                  <a:cubicBezTo>
                    <a:pt x="12581" y="570792"/>
                    <a:pt x="0" y="511656"/>
                    <a:pt x="0" y="449582"/>
                  </a:cubicBezTo>
                  <a:cubicBezTo>
                    <a:pt x="0" y="201285"/>
                    <a:pt x="201285" y="0"/>
                    <a:pt x="449582" y="0"/>
                  </a:cubicBezTo>
                  <a:close/>
                </a:path>
              </a:pathLst>
            </a:custGeom>
            <a:solidFill>
              <a:srgbClr val="005993"/>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grpSp>
      <p:cxnSp>
        <p:nvCxnSpPr>
          <p:cNvPr id="29" name="Straight Connector 28">
            <a:extLst>
              <a:ext uri="{FF2B5EF4-FFF2-40B4-BE49-F238E27FC236}">
                <a16:creationId xmlns:a16="http://schemas.microsoft.com/office/drawing/2014/main" id="{A969D39C-F9A0-D912-3176-0B37FCC7EA5F}"/>
              </a:ext>
            </a:extLst>
          </p:cNvPr>
          <p:cNvCxnSpPr>
            <a:cxnSpLocks/>
          </p:cNvCxnSpPr>
          <p:nvPr/>
        </p:nvCxnSpPr>
        <p:spPr>
          <a:xfrm>
            <a:off x="620294"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A552FF4-972C-BC92-3335-B692F7CBE7D1}"/>
              </a:ext>
            </a:extLst>
          </p:cNvPr>
          <p:cNvCxnSpPr>
            <a:cxnSpLocks/>
          </p:cNvCxnSpPr>
          <p:nvPr/>
        </p:nvCxnSpPr>
        <p:spPr>
          <a:xfrm>
            <a:off x="620294" y="6471625"/>
            <a:ext cx="381156" cy="0"/>
          </a:xfrm>
          <a:prstGeom prst="line">
            <a:avLst/>
          </a:prstGeom>
          <a:ln w="28575">
            <a:solidFill>
              <a:srgbClr val="005993"/>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872FC4C-D6C0-DE2D-03EA-F38601551A4E}"/>
              </a:ext>
            </a:extLst>
          </p:cNvPr>
          <p:cNvSpPr txBox="1"/>
          <p:nvPr/>
        </p:nvSpPr>
        <p:spPr>
          <a:xfrm>
            <a:off x="1069834" y="6512350"/>
            <a:ext cx="1423921" cy="184666"/>
          </a:xfrm>
          <a:prstGeom prst="rect">
            <a:avLst/>
          </a:prstGeom>
          <a:noFill/>
        </p:spPr>
        <p:txBody>
          <a:bodyPr wrap="square" rtlCol="0">
            <a:spAutoFit/>
          </a:bodyPr>
          <a:lstStyle/>
          <a:p>
            <a:pPr algn="just">
              <a:spcBef>
                <a:spcPts val="200"/>
              </a:spcBef>
              <a:spcAft>
                <a:spcPts val="200"/>
              </a:spcAft>
              <a:defRPr/>
            </a:pPr>
            <a:r>
              <a:rPr lang="en-US" sz="600" dirty="0">
                <a:solidFill>
                  <a:srgbClr val="005993"/>
                </a:solidFill>
                <a:latin typeface="SVN-Gilroy Heavy" panose="00000A00000000000000" pitchFamily="50" charset="0"/>
                <a:cs typeface="Arial" panose="020B0604020202020204" pitchFamily="34" charset="0"/>
              </a:rPr>
              <a:t>01</a:t>
            </a:r>
            <a:r>
              <a:rPr lang="en-US" sz="600" dirty="0">
                <a:solidFill>
                  <a:srgbClr val="005993"/>
                </a:solidFill>
                <a:latin typeface="SVN-Gilroy Medium" panose="00000600000000000000" pitchFamily="50" charset="0"/>
                <a:cs typeface="Arial" panose="020B0604020202020204" pitchFamily="34" charset="0"/>
              </a:rPr>
              <a:t> – HIGHLIGHTS</a:t>
            </a:r>
            <a:endParaRPr lang="de-DE" sz="600" dirty="0">
              <a:solidFill>
                <a:srgbClr val="005993"/>
              </a:solidFill>
              <a:latin typeface="SVN-Gilroy Medium" panose="00000600000000000000" pitchFamily="50" charset="0"/>
              <a:cs typeface="Arial" panose="020B0604020202020204" pitchFamily="34" charset="0"/>
            </a:endParaRPr>
          </a:p>
        </p:txBody>
      </p:sp>
      <p:sp>
        <p:nvSpPr>
          <p:cNvPr id="49" name="TextBox 48">
            <a:extLst>
              <a:ext uri="{FF2B5EF4-FFF2-40B4-BE49-F238E27FC236}">
                <a16:creationId xmlns:a16="http://schemas.microsoft.com/office/drawing/2014/main" id="{6CB30E5E-9CAC-F559-639C-FF2BEA32D576}"/>
              </a:ext>
            </a:extLst>
          </p:cNvPr>
          <p:cNvSpPr txBox="1"/>
          <p:nvPr/>
        </p:nvSpPr>
        <p:spPr>
          <a:xfrm>
            <a:off x="1888199" y="6512350"/>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rgbClr val="005993"/>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rgbClr val="005993"/>
                </a:solidFill>
                <a:effectLst/>
                <a:uLnTx/>
                <a:uFillTx/>
                <a:latin typeface="SVN-Gilroy XBold" panose="00000900000000000000" pitchFamily="50" charset="0"/>
                <a:cs typeface="Arial" panose="020B0604020202020204" pitchFamily="34" charset="0"/>
              </a:rPr>
              <a:t>04</a:t>
            </a:r>
            <a:endParaRPr lang="de-DE" sz="600" dirty="0">
              <a:solidFill>
                <a:srgbClr val="005993"/>
              </a:solidFill>
              <a:latin typeface="SVN-Gilroy XBold" panose="00000900000000000000" pitchFamily="50" charset="0"/>
              <a:cs typeface="Arial" panose="020B0604020202020204" pitchFamily="34" charset="0"/>
            </a:endParaRPr>
          </a:p>
        </p:txBody>
      </p:sp>
      <p:cxnSp>
        <p:nvCxnSpPr>
          <p:cNvPr id="50" name="Straight Connector 49">
            <a:extLst>
              <a:ext uri="{FF2B5EF4-FFF2-40B4-BE49-F238E27FC236}">
                <a16:creationId xmlns:a16="http://schemas.microsoft.com/office/drawing/2014/main" id="{D0F44DD6-8857-E111-006B-BF3B34979799}"/>
              </a:ext>
            </a:extLst>
          </p:cNvPr>
          <p:cNvCxnSpPr>
            <a:cxnSpLocks/>
          </p:cNvCxnSpPr>
          <p:nvPr/>
        </p:nvCxnSpPr>
        <p:spPr>
          <a:xfrm>
            <a:off x="1904571" y="6547920"/>
            <a:ext cx="0" cy="107173"/>
          </a:xfrm>
          <a:prstGeom prst="line">
            <a:avLst/>
          </a:prstGeom>
          <a:ln w="6350"/>
        </p:spPr>
        <p:style>
          <a:lnRef idx="2">
            <a:schemeClr val="accent1"/>
          </a:lnRef>
          <a:fillRef idx="0">
            <a:schemeClr val="accent1"/>
          </a:fillRef>
          <a:effectRef idx="1">
            <a:schemeClr val="accent1"/>
          </a:effectRef>
          <a:fontRef idx="minor">
            <a:schemeClr val="tx1"/>
          </a:fontRef>
        </p:style>
      </p:cxnSp>
      <p:grpSp>
        <p:nvGrpSpPr>
          <p:cNvPr id="51" name="Group 50">
            <a:extLst>
              <a:ext uri="{FF2B5EF4-FFF2-40B4-BE49-F238E27FC236}">
                <a16:creationId xmlns:a16="http://schemas.microsoft.com/office/drawing/2014/main" id="{0A7D5C8A-FCBA-E91B-78D7-607E6EA42C1F}"/>
              </a:ext>
            </a:extLst>
          </p:cNvPr>
          <p:cNvGrpSpPr/>
          <p:nvPr/>
        </p:nvGrpSpPr>
        <p:grpSpPr>
          <a:xfrm>
            <a:off x="7451269" y="2772009"/>
            <a:ext cx="133824" cy="133824"/>
            <a:chOff x="9626972" y="1978731"/>
            <a:chExt cx="1756753" cy="1756755"/>
          </a:xfrm>
        </p:grpSpPr>
        <p:sp>
          <p:nvSpPr>
            <p:cNvPr id="52" name="Freeform: Shape 51">
              <a:extLst>
                <a:ext uri="{FF2B5EF4-FFF2-40B4-BE49-F238E27FC236}">
                  <a16:creationId xmlns:a16="http://schemas.microsoft.com/office/drawing/2014/main" id="{D0D5A55D-1914-F517-308A-8C7DC8C9781E}"/>
                </a:ext>
              </a:extLst>
            </p:cNvPr>
            <p:cNvSpPr/>
            <p:nvPr/>
          </p:nvSpPr>
          <p:spPr>
            <a:xfrm>
              <a:off x="9769761" y="3162578"/>
              <a:ext cx="1471179" cy="572908"/>
            </a:xfrm>
            <a:custGeom>
              <a:avLst/>
              <a:gdLst>
                <a:gd name="connsiteX0" fmla="*/ 376499 w 752998"/>
                <a:gd name="connsiteY0" fmla="*/ 0 h 293233"/>
                <a:gd name="connsiteX1" fmla="*/ 731534 w 752998"/>
                <a:gd name="connsiteY1" fmla="*/ 75820 h 293233"/>
                <a:gd name="connsiteX2" fmla="*/ 752998 w 752998"/>
                <a:gd name="connsiteY2" fmla="*/ 88201 h 293233"/>
                <a:gd name="connsiteX3" fmla="*/ 749299 w 752998"/>
                <a:gd name="connsiteY3" fmla="*/ 95016 h 293233"/>
                <a:gd name="connsiteX4" fmla="*/ 376499 w 752998"/>
                <a:gd name="connsiteY4" fmla="*/ 293233 h 293233"/>
                <a:gd name="connsiteX5" fmla="*/ 3699 w 752998"/>
                <a:gd name="connsiteY5" fmla="*/ 95016 h 293233"/>
                <a:gd name="connsiteX6" fmla="*/ 0 w 752998"/>
                <a:gd name="connsiteY6" fmla="*/ 88201 h 293233"/>
                <a:gd name="connsiteX7" fmla="*/ 21464 w 752998"/>
                <a:gd name="connsiteY7" fmla="*/ 75820 h 293233"/>
                <a:gd name="connsiteX8" fmla="*/ 376499 w 752998"/>
                <a:gd name="connsiteY8" fmla="*/ 0 h 29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998" h="293233">
                  <a:moveTo>
                    <a:pt x="376499" y="0"/>
                  </a:moveTo>
                  <a:cubicBezTo>
                    <a:pt x="508012" y="0"/>
                    <a:pt x="630187" y="27951"/>
                    <a:pt x="731534" y="75820"/>
                  </a:cubicBezTo>
                  <a:lnTo>
                    <a:pt x="752998" y="88201"/>
                  </a:lnTo>
                  <a:lnTo>
                    <a:pt x="749299" y="95016"/>
                  </a:lnTo>
                  <a:cubicBezTo>
                    <a:pt x="668506" y="214606"/>
                    <a:pt x="531685" y="293233"/>
                    <a:pt x="376499" y="293233"/>
                  </a:cubicBezTo>
                  <a:cubicBezTo>
                    <a:pt x="221314" y="293233"/>
                    <a:pt x="84492" y="214606"/>
                    <a:pt x="3699" y="95016"/>
                  </a:cubicBezTo>
                  <a:lnTo>
                    <a:pt x="0" y="88201"/>
                  </a:lnTo>
                  <a:lnTo>
                    <a:pt x="21464" y="75820"/>
                  </a:lnTo>
                  <a:cubicBezTo>
                    <a:pt x="122811" y="27951"/>
                    <a:pt x="244986" y="0"/>
                    <a:pt x="376499" y="0"/>
                  </a:cubicBezTo>
                  <a:close/>
                </a:path>
              </a:pathLst>
            </a:custGeom>
            <a:solidFill>
              <a:srgbClr val="D71149"/>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53" name="Freeform: Shape 52">
              <a:extLst>
                <a:ext uri="{FF2B5EF4-FFF2-40B4-BE49-F238E27FC236}">
                  <a16:creationId xmlns:a16="http://schemas.microsoft.com/office/drawing/2014/main" id="{E2E35CD9-3ED1-709A-2FC2-6AD3AF416DB9}"/>
                </a:ext>
              </a:extLst>
            </p:cNvPr>
            <p:cNvSpPr/>
            <p:nvPr/>
          </p:nvSpPr>
          <p:spPr>
            <a:xfrm>
              <a:off x="9626972" y="1978731"/>
              <a:ext cx="1756753" cy="1266503"/>
            </a:xfrm>
            <a:custGeom>
              <a:avLst/>
              <a:gdLst>
                <a:gd name="connsiteX0" fmla="*/ 449582 w 899164"/>
                <a:gd name="connsiteY0" fmla="*/ 0 h 648238"/>
                <a:gd name="connsiteX1" fmla="*/ 899164 w 899164"/>
                <a:gd name="connsiteY1" fmla="*/ 449582 h 648238"/>
                <a:gd name="connsiteX2" fmla="*/ 863834 w 899164"/>
                <a:gd name="connsiteY2" fmla="*/ 624579 h 648238"/>
                <a:gd name="connsiteX3" fmla="*/ 850993 w 899164"/>
                <a:gd name="connsiteY3" fmla="*/ 648237 h 648238"/>
                <a:gd name="connsiteX4" fmla="*/ 804618 w 899164"/>
                <a:gd name="connsiteY4" fmla="*/ 621486 h 648238"/>
                <a:gd name="connsiteX5" fmla="*/ 696754 w 899164"/>
                <a:gd name="connsiteY5" fmla="*/ 580554 h 648238"/>
                <a:gd name="connsiteX6" fmla="*/ 580286 w 899164"/>
                <a:gd name="connsiteY6" fmla="*/ 555278 h 648238"/>
                <a:gd name="connsiteX7" fmla="*/ 580286 w 899164"/>
                <a:gd name="connsiteY7" fmla="*/ 319712 h 648238"/>
                <a:gd name="connsiteX8" fmla="*/ 317819 w 899164"/>
                <a:gd name="connsiteY8" fmla="*/ 319712 h 648238"/>
                <a:gd name="connsiteX9" fmla="*/ 317819 w 899164"/>
                <a:gd name="connsiteY9" fmla="*/ 555508 h 648238"/>
                <a:gd name="connsiteX10" fmla="*/ 202412 w 899164"/>
                <a:gd name="connsiteY10" fmla="*/ 580554 h 648238"/>
                <a:gd name="connsiteX11" fmla="*/ 94548 w 899164"/>
                <a:gd name="connsiteY11" fmla="*/ 621486 h 648238"/>
                <a:gd name="connsiteX12" fmla="*/ 48172 w 899164"/>
                <a:gd name="connsiteY12" fmla="*/ 648238 h 648238"/>
                <a:gd name="connsiteX13" fmla="*/ 35330 w 899164"/>
                <a:gd name="connsiteY13" fmla="*/ 624579 h 648238"/>
                <a:gd name="connsiteX14" fmla="*/ 0 w 899164"/>
                <a:gd name="connsiteY14" fmla="*/ 449582 h 648238"/>
                <a:gd name="connsiteX15" fmla="*/ 449582 w 899164"/>
                <a:gd name="connsiteY15" fmla="*/ 0 h 64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9164" h="648238">
                  <a:moveTo>
                    <a:pt x="449582" y="0"/>
                  </a:moveTo>
                  <a:cubicBezTo>
                    <a:pt x="697879" y="0"/>
                    <a:pt x="899164" y="201285"/>
                    <a:pt x="899164" y="449582"/>
                  </a:cubicBezTo>
                  <a:cubicBezTo>
                    <a:pt x="899164" y="511656"/>
                    <a:pt x="886584" y="570792"/>
                    <a:pt x="863834" y="624579"/>
                  </a:cubicBezTo>
                  <a:lnTo>
                    <a:pt x="850993" y="648237"/>
                  </a:lnTo>
                  <a:lnTo>
                    <a:pt x="804618" y="621486"/>
                  </a:lnTo>
                  <a:cubicBezTo>
                    <a:pt x="770836" y="605530"/>
                    <a:pt x="734739" y="591787"/>
                    <a:pt x="696754" y="580554"/>
                  </a:cubicBezTo>
                  <a:lnTo>
                    <a:pt x="580286" y="555278"/>
                  </a:lnTo>
                  <a:lnTo>
                    <a:pt x="580286" y="319712"/>
                  </a:lnTo>
                  <a:lnTo>
                    <a:pt x="317819" y="319712"/>
                  </a:lnTo>
                  <a:lnTo>
                    <a:pt x="317819" y="555508"/>
                  </a:lnTo>
                  <a:lnTo>
                    <a:pt x="202412" y="580554"/>
                  </a:lnTo>
                  <a:cubicBezTo>
                    <a:pt x="164427" y="591787"/>
                    <a:pt x="128331" y="605530"/>
                    <a:pt x="94548" y="621486"/>
                  </a:cubicBezTo>
                  <a:lnTo>
                    <a:pt x="48172" y="648238"/>
                  </a:lnTo>
                  <a:lnTo>
                    <a:pt x="35330" y="624579"/>
                  </a:lnTo>
                  <a:cubicBezTo>
                    <a:pt x="12581" y="570792"/>
                    <a:pt x="0" y="511656"/>
                    <a:pt x="0" y="449582"/>
                  </a:cubicBezTo>
                  <a:cubicBezTo>
                    <a:pt x="0" y="201285"/>
                    <a:pt x="201285" y="0"/>
                    <a:pt x="449582" y="0"/>
                  </a:cubicBezTo>
                  <a:close/>
                </a:path>
              </a:pathLst>
            </a:custGeom>
            <a:solidFill>
              <a:srgbClr val="005993"/>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grpSp>
    </p:spTree>
    <p:extLst>
      <p:ext uri="{BB962C8B-B14F-4D97-AF65-F5344CB8AC3E}">
        <p14:creationId xmlns:p14="http://schemas.microsoft.com/office/powerpoint/2010/main" val="3343840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18771-2480-5294-F9A8-972CE1AEB132}"/>
              </a:ext>
            </a:extLst>
          </p:cNvPr>
          <p:cNvPicPr>
            <a:picLocks noChangeAspect="1"/>
          </p:cNvPicPr>
          <p:nvPr/>
        </p:nvPicPr>
        <p:blipFill>
          <a:blip r:embed="rId3"/>
          <a:stretch>
            <a:fillRect/>
          </a:stretch>
        </p:blipFill>
        <p:spPr>
          <a:xfrm>
            <a:off x="0" y="2063026"/>
            <a:ext cx="12192000" cy="4794974"/>
          </a:xfrm>
          <a:prstGeom prst="rect">
            <a:avLst/>
          </a:prstGeom>
        </p:spPr>
      </p:pic>
      <p:sp>
        <p:nvSpPr>
          <p:cNvPr id="5" name="Rectangle 4">
            <a:extLst>
              <a:ext uri="{FF2B5EF4-FFF2-40B4-BE49-F238E27FC236}">
                <a16:creationId xmlns:a16="http://schemas.microsoft.com/office/drawing/2014/main" id="{195DB67B-34FE-9B3E-91B6-277D835D4800}"/>
              </a:ext>
            </a:extLst>
          </p:cNvPr>
          <p:cNvSpPr/>
          <p:nvPr/>
        </p:nvSpPr>
        <p:spPr>
          <a:xfrm rot="16200000">
            <a:off x="2667000" y="-2667000"/>
            <a:ext cx="6858000" cy="12192000"/>
          </a:xfrm>
          <a:prstGeom prst="rect">
            <a:avLst/>
          </a:prstGeom>
          <a:gradFill>
            <a:gsLst>
              <a:gs pos="49000">
                <a:srgbClr val="FFFFFF">
                  <a:alpha val="70000"/>
                </a:srgbClr>
              </a:gs>
              <a:gs pos="31000">
                <a:srgbClr val="FFFFFF"/>
              </a:gs>
              <a:gs pos="0">
                <a:srgbClr val="FFFFFF"/>
              </a:gs>
              <a:gs pos="79324">
                <a:srgbClr val="FFFFFF">
                  <a:alpha val="20000"/>
                </a:srgbClr>
              </a:gs>
              <a:gs pos="100000">
                <a:schemeClr val="bg1">
                  <a:lumMod val="10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2C58F2-1809-A307-56CD-B621EAEADB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90232" y="318411"/>
            <a:ext cx="1341434" cy="450721"/>
          </a:xfrm>
          <a:prstGeom prst="rect">
            <a:avLst/>
          </a:prstGeom>
        </p:spPr>
      </p:pic>
      <p:sp>
        <p:nvSpPr>
          <p:cNvPr id="37" name="Rectangle: Rounded Corners 1">
            <a:extLst>
              <a:ext uri="{FF2B5EF4-FFF2-40B4-BE49-F238E27FC236}">
                <a16:creationId xmlns:a16="http://schemas.microsoft.com/office/drawing/2014/main" id="{BE28848F-B38D-6FE5-345E-837B24A37B40}"/>
              </a:ext>
            </a:extLst>
          </p:cNvPr>
          <p:cNvSpPr/>
          <p:nvPr/>
        </p:nvSpPr>
        <p:spPr>
          <a:xfrm>
            <a:off x="1825126" y="1744516"/>
            <a:ext cx="8661898" cy="717184"/>
          </a:xfrm>
          <a:prstGeom prst="roundRect">
            <a:avLst>
              <a:gd name="adj" fmla="val 37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516B5CDB-CD27-E8C8-A01A-61459E96BC02}"/>
              </a:ext>
            </a:extLst>
          </p:cNvPr>
          <p:cNvSpPr txBox="1"/>
          <p:nvPr/>
        </p:nvSpPr>
        <p:spPr>
          <a:xfrm>
            <a:off x="3195512" y="1933831"/>
            <a:ext cx="7291513" cy="338554"/>
          </a:xfrm>
          <a:prstGeom prst="rect">
            <a:avLst/>
          </a:prstGeom>
          <a:noFill/>
        </p:spPr>
        <p:txBody>
          <a:bodyPr wrap="square" rtlCol="0">
            <a:spAutoFit/>
          </a:bodyPr>
          <a:lstStyle/>
          <a:p>
            <a:pPr lvl="0">
              <a:defRPr/>
            </a:pPr>
            <a:r>
              <a:rPr lang="en-US" sz="1600" b="1" dirty="0">
                <a:solidFill>
                  <a:srgbClr val="A6A6A6"/>
                </a:solidFill>
                <a:latin typeface="SVN-Gilroy SemiBold" panose="00000700000000000000" pitchFamily="50" charset="0"/>
                <a:cs typeface="Arial" panose="020B0604020202020204" pitchFamily="34" charset="0"/>
              </a:rPr>
              <a:t>HIGHLIGHTS IN 2Q2024 &amp; 1H2024</a:t>
            </a:r>
          </a:p>
        </p:txBody>
      </p:sp>
      <p:sp>
        <p:nvSpPr>
          <p:cNvPr id="39" name="Rectangle: Rounded Corners 6">
            <a:extLst>
              <a:ext uri="{FF2B5EF4-FFF2-40B4-BE49-F238E27FC236}">
                <a16:creationId xmlns:a16="http://schemas.microsoft.com/office/drawing/2014/main" id="{1E9E24D5-0F3A-26B2-2EF1-F8A137645333}"/>
              </a:ext>
            </a:extLst>
          </p:cNvPr>
          <p:cNvSpPr/>
          <p:nvPr/>
        </p:nvSpPr>
        <p:spPr>
          <a:xfrm>
            <a:off x="1825126" y="2583523"/>
            <a:ext cx="8661898" cy="717184"/>
          </a:xfrm>
          <a:prstGeom prst="roundRect">
            <a:avLst>
              <a:gd name="adj" fmla="val 3723"/>
            </a:avLst>
          </a:prstGeom>
          <a:solidFill>
            <a:srgbClr val="C8EDF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5A9FCD30-66A8-36A8-005F-988460A4346C}"/>
              </a:ext>
            </a:extLst>
          </p:cNvPr>
          <p:cNvSpPr txBox="1"/>
          <p:nvPr/>
        </p:nvSpPr>
        <p:spPr>
          <a:xfrm>
            <a:off x="3195512" y="2772838"/>
            <a:ext cx="7291513" cy="338554"/>
          </a:xfrm>
          <a:prstGeom prst="rect">
            <a:avLst/>
          </a:prstGeom>
          <a:noFill/>
        </p:spPr>
        <p:txBody>
          <a:bodyPr wrap="square" rtlCol="0">
            <a:spAutoFit/>
          </a:bodyPr>
          <a:lstStyle/>
          <a:p>
            <a:pPr lvl="0">
              <a:defRPr/>
            </a:pPr>
            <a:r>
              <a:rPr lang="en-US" sz="1600" b="1" dirty="0">
                <a:solidFill>
                  <a:srgbClr val="005993"/>
                </a:solidFill>
                <a:latin typeface="SVN-Gilroy SemiBold" panose="00000700000000000000" pitchFamily="50" charset="0"/>
                <a:cs typeface="Arial" panose="020B0604020202020204" pitchFamily="34" charset="0"/>
              </a:rPr>
              <a:t>DETAILED BUSINESS RESULTS IN 2Q2024 &amp; 1H2024</a:t>
            </a:r>
          </a:p>
        </p:txBody>
      </p:sp>
      <p:grpSp>
        <p:nvGrpSpPr>
          <p:cNvPr id="44" name="Group 43">
            <a:extLst>
              <a:ext uri="{FF2B5EF4-FFF2-40B4-BE49-F238E27FC236}">
                <a16:creationId xmlns:a16="http://schemas.microsoft.com/office/drawing/2014/main" id="{809751C5-7345-5EE7-4589-F6E86A8A3BEA}"/>
              </a:ext>
            </a:extLst>
          </p:cNvPr>
          <p:cNvGrpSpPr/>
          <p:nvPr/>
        </p:nvGrpSpPr>
        <p:grpSpPr>
          <a:xfrm>
            <a:off x="2008433" y="2739157"/>
            <a:ext cx="595804" cy="405916"/>
            <a:chOff x="1355668" y="347278"/>
            <a:chExt cx="936133" cy="637780"/>
          </a:xfrm>
        </p:grpSpPr>
        <p:pic>
          <p:nvPicPr>
            <p:cNvPr id="45" name="Picture 44">
              <a:extLst>
                <a:ext uri="{FF2B5EF4-FFF2-40B4-BE49-F238E27FC236}">
                  <a16:creationId xmlns:a16="http://schemas.microsoft.com/office/drawing/2014/main" id="{FE87A390-EB8C-B4EE-848B-64870B86A0F6}"/>
                </a:ext>
              </a:extLst>
            </p:cNvPr>
            <p:cNvPicPr>
              <a:picLocks noChangeAspect="1"/>
            </p:cNvPicPr>
            <p:nvPr/>
          </p:nvPicPr>
          <p:blipFill>
            <a:blip r:embed="rId5" cstate="email">
              <a:extLst>
                <a:ext uri="{28A0092B-C50C-407E-A947-70E740481C1C}">
                  <a14:useLocalDpi xmlns:a14="http://schemas.microsoft.com/office/drawing/2010/main" val="0"/>
                </a:ext>
              </a:extLst>
            </a:blip>
            <a:srcRect l="74303" t="13765" r="17354" b="27535"/>
            <a:stretch>
              <a:fillRect/>
            </a:stretch>
          </p:blipFill>
          <p:spPr>
            <a:xfrm rot="10800000" flipV="1">
              <a:off x="1355668" y="347278"/>
              <a:ext cx="407369" cy="637692"/>
            </a:xfrm>
            <a:custGeom>
              <a:avLst/>
              <a:gdLst>
                <a:gd name="connsiteX0" fmla="*/ 248016 w 407369"/>
                <a:gd name="connsiteY0" fmla="*/ 5 h 637692"/>
                <a:gd name="connsiteX1" fmla="*/ 159353 w 407369"/>
                <a:gd name="connsiteY1" fmla="*/ 5 h 637692"/>
                <a:gd name="connsiteX2" fmla="*/ 129344 w 407369"/>
                <a:gd name="connsiteY2" fmla="*/ 115 h 637692"/>
                <a:gd name="connsiteX3" fmla="*/ 107987 w 407369"/>
                <a:gd name="connsiteY3" fmla="*/ 890 h 637692"/>
                <a:gd name="connsiteX4" fmla="*/ 89177 w 407369"/>
                <a:gd name="connsiteY4" fmla="*/ 2992 h 637692"/>
                <a:gd name="connsiteX5" fmla="*/ 66385 w 407369"/>
                <a:gd name="connsiteY5" fmla="*/ 7086 h 637692"/>
                <a:gd name="connsiteX6" fmla="*/ 17260 w 407369"/>
                <a:gd name="connsiteY6" fmla="*/ 36402 h 637692"/>
                <a:gd name="connsiteX7" fmla="*/ 0 w 407369"/>
                <a:gd name="connsiteY7" fmla="*/ 106209 h 637692"/>
                <a:gd name="connsiteX8" fmla="*/ 0 w 407369"/>
                <a:gd name="connsiteY8" fmla="*/ 531485 h 637692"/>
                <a:gd name="connsiteX9" fmla="*/ 8962 w 407369"/>
                <a:gd name="connsiteY9" fmla="*/ 583369 h 637692"/>
                <a:gd name="connsiteX10" fmla="*/ 29209 w 407369"/>
                <a:gd name="connsiteY10" fmla="*/ 614677 h 637692"/>
                <a:gd name="connsiteX11" fmla="*/ 66385 w 407369"/>
                <a:gd name="connsiteY11" fmla="*/ 630608 h 637692"/>
                <a:gd name="connsiteX12" fmla="*/ 89177 w 407369"/>
                <a:gd name="connsiteY12" fmla="*/ 634701 h 637692"/>
                <a:gd name="connsiteX13" fmla="*/ 107987 w 407369"/>
                <a:gd name="connsiteY13" fmla="*/ 636803 h 637692"/>
                <a:gd name="connsiteX14" fmla="*/ 129344 w 407369"/>
                <a:gd name="connsiteY14" fmla="*/ 637577 h 637692"/>
                <a:gd name="connsiteX15" fmla="*/ 159353 w 407369"/>
                <a:gd name="connsiteY15" fmla="*/ 637688 h 637692"/>
                <a:gd name="connsiteX16" fmla="*/ 248016 w 407369"/>
                <a:gd name="connsiteY16" fmla="*/ 637688 h 637692"/>
                <a:gd name="connsiteX17" fmla="*/ 278025 w 407369"/>
                <a:gd name="connsiteY17" fmla="*/ 637577 h 637692"/>
                <a:gd name="connsiteX18" fmla="*/ 299383 w 407369"/>
                <a:gd name="connsiteY18" fmla="*/ 636803 h 637692"/>
                <a:gd name="connsiteX19" fmla="*/ 341869 w 407369"/>
                <a:gd name="connsiteY19" fmla="*/ 630608 h 637692"/>
                <a:gd name="connsiteX20" fmla="*/ 390220 w 407369"/>
                <a:gd name="connsiteY20" fmla="*/ 601291 h 637692"/>
                <a:gd name="connsiteX21" fmla="*/ 407369 w 407369"/>
                <a:gd name="connsiteY21" fmla="*/ 531485 h 637692"/>
                <a:gd name="connsiteX22" fmla="*/ 407369 w 407369"/>
                <a:gd name="connsiteY22" fmla="*/ 106209 h 637692"/>
                <a:gd name="connsiteX23" fmla="*/ 398407 w 407369"/>
                <a:gd name="connsiteY23" fmla="*/ 54324 h 637692"/>
                <a:gd name="connsiteX24" fmla="*/ 378160 w 407369"/>
                <a:gd name="connsiteY24" fmla="*/ 23016 h 637692"/>
                <a:gd name="connsiteX25" fmla="*/ 363334 w 407369"/>
                <a:gd name="connsiteY25" fmla="*/ 13723 h 637692"/>
                <a:gd name="connsiteX26" fmla="*/ 341869 w 407369"/>
                <a:gd name="connsiteY26" fmla="*/ 7086 h 637692"/>
                <a:gd name="connsiteX27" fmla="*/ 299383 w 407369"/>
                <a:gd name="connsiteY27" fmla="*/ 890 h 637692"/>
                <a:gd name="connsiteX28" fmla="*/ 278025 w 407369"/>
                <a:gd name="connsiteY28" fmla="*/ 115 h 637692"/>
                <a:gd name="connsiteX29" fmla="*/ 248016 w 407369"/>
                <a:gd name="connsiteY29" fmla="*/ 5 h 637692"/>
                <a:gd name="connsiteX30" fmla="*/ 248016 w 407369"/>
                <a:gd name="connsiteY30" fmla="*/ 123909 h 637692"/>
                <a:gd name="connsiteX31" fmla="*/ 260207 w 407369"/>
                <a:gd name="connsiteY31" fmla="*/ 126124 h 637692"/>
                <a:gd name="connsiteX32" fmla="*/ 265748 w 407369"/>
                <a:gd name="connsiteY32" fmla="*/ 141629 h 637692"/>
                <a:gd name="connsiteX33" fmla="*/ 265748 w 407369"/>
                <a:gd name="connsiteY33" fmla="*/ 496061 h 637692"/>
                <a:gd name="connsiteX34" fmla="*/ 260207 w 407369"/>
                <a:gd name="connsiteY34" fmla="*/ 511568 h 637692"/>
                <a:gd name="connsiteX35" fmla="*/ 248016 w 407369"/>
                <a:gd name="connsiteY35" fmla="*/ 513783 h 637692"/>
                <a:gd name="connsiteX36" fmla="*/ 159353 w 407369"/>
                <a:gd name="connsiteY36" fmla="*/ 513783 h 637692"/>
                <a:gd name="connsiteX37" fmla="*/ 147163 w 407369"/>
                <a:gd name="connsiteY37" fmla="*/ 511568 h 637692"/>
                <a:gd name="connsiteX38" fmla="*/ 141622 w 407369"/>
                <a:gd name="connsiteY38" fmla="*/ 496061 h 637692"/>
                <a:gd name="connsiteX39" fmla="*/ 141622 w 407369"/>
                <a:gd name="connsiteY39" fmla="*/ 141629 h 637692"/>
                <a:gd name="connsiteX40" fmla="*/ 147163 w 407369"/>
                <a:gd name="connsiteY40" fmla="*/ 126124 h 637692"/>
                <a:gd name="connsiteX41" fmla="*/ 159353 w 407369"/>
                <a:gd name="connsiteY41" fmla="*/ 123909 h 637692"/>
                <a:gd name="connsiteX42" fmla="*/ 248016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248016" y="5"/>
                  </a:moveTo>
                  <a:lnTo>
                    <a:pt x="159353" y="5"/>
                  </a:lnTo>
                  <a:cubicBezTo>
                    <a:pt x="147851" y="-14"/>
                    <a:pt x="137848" y="23"/>
                    <a:pt x="129344" y="115"/>
                  </a:cubicBezTo>
                  <a:cubicBezTo>
                    <a:pt x="120840" y="207"/>
                    <a:pt x="113721" y="466"/>
                    <a:pt x="107987" y="890"/>
                  </a:cubicBezTo>
                  <a:cubicBezTo>
                    <a:pt x="102270" y="1315"/>
                    <a:pt x="96000" y="2015"/>
                    <a:pt x="89177" y="2992"/>
                  </a:cubicBezTo>
                  <a:cubicBezTo>
                    <a:pt x="82355" y="3970"/>
                    <a:pt x="74757" y="5334"/>
                    <a:pt x="66385" y="7086"/>
                  </a:cubicBezTo>
                  <a:cubicBezTo>
                    <a:pt x="43372" y="11492"/>
                    <a:pt x="26997" y="21264"/>
                    <a:pt x="17260" y="36402"/>
                  </a:cubicBezTo>
                  <a:cubicBezTo>
                    <a:pt x="7524" y="51540"/>
                    <a:pt x="1771" y="74809"/>
                    <a:pt x="0" y="106209"/>
                  </a:cubicBezTo>
                  <a:lnTo>
                    <a:pt x="0" y="531485"/>
                  </a:lnTo>
                  <a:cubicBezTo>
                    <a:pt x="277" y="552264"/>
                    <a:pt x="3264" y="569559"/>
                    <a:pt x="8962" y="583369"/>
                  </a:cubicBezTo>
                  <a:cubicBezTo>
                    <a:pt x="14660" y="597179"/>
                    <a:pt x="21409" y="607615"/>
                    <a:pt x="29209" y="614677"/>
                  </a:cubicBezTo>
                  <a:cubicBezTo>
                    <a:pt x="37176" y="621757"/>
                    <a:pt x="49568" y="627067"/>
                    <a:pt x="66385" y="630608"/>
                  </a:cubicBezTo>
                  <a:cubicBezTo>
                    <a:pt x="74757" y="632359"/>
                    <a:pt x="82355" y="633724"/>
                    <a:pt x="89177" y="634701"/>
                  </a:cubicBezTo>
                  <a:cubicBezTo>
                    <a:pt x="96000" y="635678"/>
                    <a:pt x="102270" y="636379"/>
                    <a:pt x="107987" y="636803"/>
                  </a:cubicBezTo>
                  <a:cubicBezTo>
                    <a:pt x="113721" y="637227"/>
                    <a:pt x="120840" y="637485"/>
                    <a:pt x="129344" y="637577"/>
                  </a:cubicBezTo>
                  <a:cubicBezTo>
                    <a:pt x="137848" y="637669"/>
                    <a:pt x="147851" y="637706"/>
                    <a:pt x="159353" y="637688"/>
                  </a:cubicBezTo>
                  <a:lnTo>
                    <a:pt x="248016" y="637688"/>
                  </a:lnTo>
                  <a:cubicBezTo>
                    <a:pt x="259518" y="637706"/>
                    <a:pt x="269521" y="637669"/>
                    <a:pt x="278025" y="637577"/>
                  </a:cubicBezTo>
                  <a:cubicBezTo>
                    <a:pt x="286529" y="637485"/>
                    <a:pt x="293648" y="637227"/>
                    <a:pt x="299383" y="636803"/>
                  </a:cubicBezTo>
                  <a:cubicBezTo>
                    <a:pt x="310889" y="636065"/>
                    <a:pt x="325052" y="634000"/>
                    <a:pt x="341869" y="630608"/>
                  </a:cubicBezTo>
                  <a:cubicBezTo>
                    <a:pt x="364459" y="626201"/>
                    <a:pt x="380575" y="616429"/>
                    <a:pt x="390220" y="601291"/>
                  </a:cubicBezTo>
                  <a:cubicBezTo>
                    <a:pt x="399864" y="586153"/>
                    <a:pt x="405581" y="562884"/>
                    <a:pt x="407369" y="531485"/>
                  </a:cubicBezTo>
                  <a:lnTo>
                    <a:pt x="407369" y="106209"/>
                  </a:lnTo>
                  <a:cubicBezTo>
                    <a:pt x="407093" y="85429"/>
                    <a:pt x="404105" y="68134"/>
                    <a:pt x="398407" y="54324"/>
                  </a:cubicBezTo>
                  <a:cubicBezTo>
                    <a:pt x="392709" y="40514"/>
                    <a:pt x="385960" y="30078"/>
                    <a:pt x="378160" y="23016"/>
                  </a:cubicBezTo>
                  <a:cubicBezTo>
                    <a:pt x="374214" y="19476"/>
                    <a:pt x="369272" y="16378"/>
                    <a:pt x="363334" y="13723"/>
                  </a:cubicBezTo>
                  <a:cubicBezTo>
                    <a:pt x="357396" y="11068"/>
                    <a:pt x="350241" y="8856"/>
                    <a:pt x="341869" y="7086"/>
                  </a:cubicBezTo>
                  <a:cubicBezTo>
                    <a:pt x="325052" y="3693"/>
                    <a:pt x="310889" y="1628"/>
                    <a:pt x="299383" y="890"/>
                  </a:cubicBezTo>
                  <a:cubicBezTo>
                    <a:pt x="293648" y="466"/>
                    <a:pt x="286529" y="207"/>
                    <a:pt x="278025" y="115"/>
                  </a:cubicBezTo>
                  <a:cubicBezTo>
                    <a:pt x="269521" y="23"/>
                    <a:pt x="259518" y="-14"/>
                    <a:pt x="248016" y="5"/>
                  </a:cubicBezTo>
                  <a:close/>
                  <a:moveTo>
                    <a:pt x="248016" y="123909"/>
                  </a:moveTo>
                  <a:cubicBezTo>
                    <a:pt x="252633" y="123540"/>
                    <a:pt x="256697" y="124278"/>
                    <a:pt x="260207" y="126124"/>
                  </a:cubicBezTo>
                  <a:cubicBezTo>
                    <a:pt x="263716" y="127970"/>
                    <a:pt x="265563" y="133138"/>
                    <a:pt x="265748" y="141629"/>
                  </a:cubicBezTo>
                  <a:lnTo>
                    <a:pt x="265748" y="496061"/>
                  </a:lnTo>
                  <a:cubicBezTo>
                    <a:pt x="265563" y="504553"/>
                    <a:pt x="263716" y="509722"/>
                    <a:pt x="260207" y="511568"/>
                  </a:cubicBezTo>
                  <a:cubicBezTo>
                    <a:pt x="256697" y="513414"/>
                    <a:pt x="252633" y="514152"/>
                    <a:pt x="248016" y="513783"/>
                  </a:cubicBezTo>
                  <a:lnTo>
                    <a:pt x="159353" y="513783"/>
                  </a:lnTo>
                  <a:cubicBezTo>
                    <a:pt x="154735" y="514152"/>
                    <a:pt x="150672" y="513414"/>
                    <a:pt x="147163" y="511568"/>
                  </a:cubicBezTo>
                  <a:cubicBezTo>
                    <a:pt x="143653" y="509722"/>
                    <a:pt x="141806" y="504553"/>
                    <a:pt x="141622" y="496061"/>
                  </a:cubicBezTo>
                  <a:lnTo>
                    <a:pt x="141622" y="141629"/>
                  </a:lnTo>
                  <a:cubicBezTo>
                    <a:pt x="141806" y="133138"/>
                    <a:pt x="143653" y="127970"/>
                    <a:pt x="147163" y="126124"/>
                  </a:cubicBezTo>
                  <a:cubicBezTo>
                    <a:pt x="150672" y="124278"/>
                    <a:pt x="154735" y="123540"/>
                    <a:pt x="159353" y="123909"/>
                  </a:cubicBezTo>
                  <a:lnTo>
                    <a:pt x="248016" y="123909"/>
                  </a:lnTo>
                  <a:close/>
                </a:path>
              </a:pathLst>
            </a:custGeom>
          </p:spPr>
        </p:pic>
        <p:pic>
          <p:nvPicPr>
            <p:cNvPr id="46" name="Picture 45">
              <a:extLst>
                <a:ext uri="{FF2B5EF4-FFF2-40B4-BE49-F238E27FC236}">
                  <a16:creationId xmlns:a16="http://schemas.microsoft.com/office/drawing/2014/main" id="{69997A8D-F7EC-BC4E-0089-B738564857D9}"/>
                </a:ext>
              </a:extLst>
            </p:cNvPr>
            <p:cNvPicPr>
              <a:picLocks noChangeAspect="1"/>
            </p:cNvPicPr>
            <p:nvPr/>
          </p:nvPicPr>
          <p:blipFill>
            <a:blip r:embed="rId6" cstate="email">
              <a:extLst>
                <a:ext uri="{28A0092B-C50C-407E-A947-70E740481C1C}">
                  <a14:useLocalDpi xmlns:a14="http://schemas.microsoft.com/office/drawing/2010/main" val="0"/>
                </a:ext>
              </a:extLst>
            </a:blip>
            <a:srcRect l="63475" t="13765" r="28165" b="27527"/>
            <a:stretch>
              <a:fillRect/>
            </a:stretch>
          </p:blipFill>
          <p:spPr>
            <a:xfrm rot="10800000" flipV="1">
              <a:off x="1883562" y="347278"/>
              <a:ext cx="408239" cy="637780"/>
            </a:xfrm>
            <a:custGeom>
              <a:avLst/>
              <a:gdLst>
                <a:gd name="connsiteX0" fmla="*/ 248475 w 408239"/>
                <a:gd name="connsiteY0" fmla="*/ 5 h 637780"/>
                <a:gd name="connsiteX1" fmla="*/ 159813 w 408239"/>
                <a:gd name="connsiteY1" fmla="*/ 5 h 637780"/>
                <a:gd name="connsiteX2" fmla="*/ 129804 w 408239"/>
                <a:gd name="connsiteY2" fmla="*/ 115 h 637780"/>
                <a:gd name="connsiteX3" fmla="*/ 108446 w 408239"/>
                <a:gd name="connsiteY3" fmla="*/ 891 h 637780"/>
                <a:gd name="connsiteX4" fmla="*/ 89637 w 408239"/>
                <a:gd name="connsiteY4" fmla="*/ 2993 h 637780"/>
                <a:gd name="connsiteX5" fmla="*/ 66845 w 408239"/>
                <a:gd name="connsiteY5" fmla="*/ 7088 h 637780"/>
                <a:gd name="connsiteX6" fmla="*/ 17720 w 408239"/>
                <a:gd name="connsiteY6" fmla="*/ 36416 h 637780"/>
                <a:gd name="connsiteX7" fmla="*/ 460 w 408239"/>
                <a:gd name="connsiteY7" fmla="*/ 106251 h 637780"/>
                <a:gd name="connsiteX8" fmla="*/ 460 w 408239"/>
                <a:gd name="connsiteY8" fmla="*/ 230211 h 637780"/>
                <a:gd name="connsiteX9" fmla="*/ 5106 w 408239"/>
                <a:gd name="connsiteY9" fmla="*/ 298778 h 637780"/>
                <a:gd name="connsiteX10" fmla="*/ 27014 w 408239"/>
                <a:gd name="connsiteY10" fmla="*/ 340095 h 637780"/>
                <a:gd name="connsiteX11" fmla="*/ 38299 w 408239"/>
                <a:gd name="connsiteY11" fmla="*/ 348624 h 637780"/>
                <a:gd name="connsiteX12" fmla="*/ 56223 w 408239"/>
                <a:gd name="connsiteY12" fmla="*/ 357818 h 637780"/>
                <a:gd name="connsiteX13" fmla="*/ 98710 w 408239"/>
                <a:gd name="connsiteY13" fmla="*/ 373769 h 637780"/>
                <a:gd name="connsiteX14" fmla="*/ 159813 w 408239"/>
                <a:gd name="connsiteY14" fmla="*/ 389720 h 637780"/>
                <a:gd name="connsiteX15" fmla="*/ 248475 w 408239"/>
                <a:gd name="connsiteY15" fmla="*/ 411884 h 637780"/>
                <a:gd name="connsiteX16" fmla="*/ 263659 w 408239"/>
                <a:gd name="connsiteY16" fmla="*/ 421077 h 637780"/>
                <a:gd name="connsiteX17" fmla="*/ 266208 w 408239"/>
                <a:gd name="connsiteY17" fmla="*/ 442896 h 637780"/>
                <a:gd name="connsiteX18" fmla="*/ 266208 w 408239"/>
                <a:gd name="connsiteY18" fmla="*/ 513783 h 637780"/>
                <a:gd name="connsiteX19" fmla="*/ 18163 w 408239"/>
                <a:gd name="connsiteY19" fmla="*/ 513783 h 637780"/>
                <a:gd name="connsiteX20" fmla="*/ 5992 w 408239"/>
                <a:gd name="connsiteY20" fmla="*/ 515996 h 637780"/>
                <a:gd name="connsiteX21" fmla="*/ 460 w 408239"/>
                <a:gd name="connsiteY21" fmla="*/ 531485 h 637780"/>
                <a:gd name="connsiteX22" fmla="*/ 460 w 408239"/>
                <a:gd name="connsiteY22" fmla="*/ 619987 h 637780"/>
                <a:gd name="connsiteX23" fmla="*/ 5992 w 408239"/>
                <a:gd name="connsiteY23" fmla="*/ 635475 h 637780"/>
                <a:gd name="connsiteX24" fmla="*/ 18163 w 408239"/>
                <a:gd name="connsiteY24" fmla="*/ 637688 h 637780"/>
                <a:gd name="connsiteX25" fmla="*/ 390126 w 408239"/>
                <a:gd name="connsiteY25" fmla="*/ 637688 h 637780"/>
                <a:gd name="connsiteX26" fmla="*/ 402297 w 408239"/>
                <a:gd name="connsiteY26" fmla="*/ 635475 h 637780"/>
                <a:gd name="connsiteX27" fmla="*/ 407829 w 408239"/>
                <a:gd name="connsiteY27" fmla="*/ 619987 h 637780"/>
                <a:gd name="connsiteX28" fmla="*/ 407829 w 408239"/>
                <a:gd name="connsiteY28" fmla="*/ 442896 h 637780"/>
                <a:gd name="connsiteX29" fmla="*/ 402962 w 408239"/>
                <a:gd name="connsiteY29" fmla="*/ 374114 h 637780"/>
                <a:gd name="connsiteX30" fmla="*/ 382160 w 408239"/>
                <a:gd name="connsiteY30" fmla="*/ 333908 h 637780"/>
                <a:gd name="connsiteX31" fmla="*/ 352066 w 408239"/>
                <a:gd name="connsiteY31" fmla="*/ 315301 h 637780"/>
                <a:gd name="connsiteX32" fmla="*/ 330933 w 408239"/>
                <a:gd name="connsiteY32" fmla="*/ 306772 h 637780"/>
                <a:gd name="connsiteX33" fmla="*/ 310464 w 408239"/>
                <a:gd name="connsiteY33" fmla="*/ 300237 h 637780"/>
                <a:gd name="connsiteX34" fmla="*/ 284460 w 408239"/>
                <a:gd name="connsiteY34" fmla="*/ 292816 h 637780"/>
                <a:gd name="connsiteX35" fmla="*/ 248475 w 408239"/>
                <a:gd name="connsiteY35" fmla="*/ 283402 h 637780"/>
                <a:gd name="connsiteX36" fmla="*/ 159813 w 408239"/>
                <a:gd name="connsiteY36" fmla="*/ 261250 h 637780"/>
                <a:gd name="connsiteX37" fmla="*/ 144630 w 408239"/>
                <a:gd name="connsiteY37" fmla="*/ 252389 h 637780"/>
                <a:gd name="connsiteX38" fmla="*/ 142082 w 408239"/>
                <a:gd name="connsiteY38" fmla="*/ 230237 h 637780"/>
                <a:gd name="connsiteX39" fmla="*/ 142082 w 408239"/>
                <a:gd name="connsiteY39" fmla="*/ 141629 h 637780"/>
                <a:gd name="connsiteX40" fmla="*/ 147622 w 408239"/>
                <a:gd name="connsiteY40" fmla="*/ 126124 h 637780"/>
                <a:gd name="connsiteX41" fmla="*/ 159813 w 408239"/>
                <a:gd name="connsiteY41" fmla="*/ 123909 h 637780"/>
                <a:gd name="connsiteX42" fmla="*/ 248475 w 408239"/>
                <a:gd name="connsiteY42" fmla="*/ 123909 h 637780"/>
                <a:gd name="connsiteX43" fmla="*/ 260666 w 408239"/>
                <a:gd name="connsiteY43" fmla="*/ 126129 h 637780"/>
                <a:gd name="connsiteX44" fmla="*/ 266208 w 408239"/>
                <a:gd name="connsiteY44" fmla="*/ 141666 h 637780"/>
                <a:gd name="connsiteX45" fmla="*/ 266208 w 408239"/>
                <a:gd name="connsiteY45" fmla="*/ 203642 h 637780"/>
                <a:gd name="connsiteX46" fmla="*/ 271740 w 408239"/>
                <a:gd name="connsiteY46" fmla="*/ 219137 h 637780"/>
                <a:gd name="connsiteX47" fmla="*/ 283910 w 408239"/>
                <a:gd name="connsiteY47" fmla="*/ 221350 h 637780"/>
                <a:gd name="connsiteX48" fmla="*/ 390126 w 408239"/>
                <a:gd name="connsiteY48" fmla="*/ 221350 h 637780"/>
                <a:gd name="connsiteX49" fmla="*/ 402297 w 408239"/>
                <a:gd name="connsiteY49" fmla="*/ 219137 h 637780"/>
                <a:gd name="connsiteX50" fmla="*/ 407829 w 408239"/>
                <a:gd name="connsiteY50" fmla="*/ 203642 h 637780"/>
                <a:gd name="connsiteX51" fmla="*/ 407829 w 408239"/>
                <a:gd name="connsiteY51" fmla="*/ 106251 h 637780"/>
                <a:gd name="connsiteX52" fmla="*/ 398867 w 408239"/>
                <a:gd name="connsiteY52" fmla="*/ 54345 h 637780"/>
                <a:gd name="connsiteX53" fmla="*/ 378620 w 408239"/>
                <a:gd name="connsiteY53" fmla="*/ 23025 h 637780"/>
                <a:gd name="connsiteX54" fmla="*/ 363794 w 408239"/>
                <a:gd name="connsiteY54" fmla="*/ 13729 h 637780"/>
                <a:gd name="connsiteX55" fmla="*/ 342329 w 408239"/>
                <a:gd name="connsiteY55" fmla="*/ 7088 h 637780"/>
                <a:gd name="connsiteX56" fmla="*/ 299842 w 408239"/>
                <a:gd name="connsiteY56" fmla="*/ 891 h 637780"/>
                <a:gd name="connsiteX57" fmla="*/ 278485 w 408239"/>
                <a:gd name="connsiteY57" fmla="*/ 115 h 637780"/>
                <a:gd name="connsiteX58" fmla="*/ 248475 w 408239"/>
                <a:gd name="connsiteY58" fmla="*/ 5 h 63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08239" h="637780">
                  <a:moveTo>
                    <a:pt x="248475" y="5"/>
                  </a:moveTo>
                  <a:lnTo>
                    <a:pt x="159813" y="5"/>
                  </a:lnTo>
                  <a:cubicBezTo>
                    <a:pt x="148311" y="-14"/>
                    <a:pt x="138308" y="23"/>
                    <a:pt x="129804" y="115"/>
                  </a:cubicBezTo>
                  <a:cubicBezTo>
                    <a:pt x="121300" y="208"/>
                    <a:pt x="114181" y="466"/>
                    <a:pt x="108446" y="891"/>
                  </a:cubicBezTo>
                  <a:cubicBezTo>
                    <a:pt x="102730" y="1315"/>
                    <a:pt x="96460" y="2016"/>
                    <a:pt x="89637" y="2993"/>
                  </a:cubicBezTo>
                  <a:cubicBezTo>
                    <a:pt x="82814" y="3971"/>
                    <a:pt x="75217" y="5336"/>
                    <a:pt x="66845" y="7088"/>
                  </a:cubicBezTo>
                  <a:cubicBezTo>
                    <a:pt x="43831" y="11497"/>
                    <a:pt x="27457" y="21273"/>
                    <a:pt x="17720" y="36416"/>
                  </a:cubicBezTo>
                  <a:cubicBezTo>
                    <a:pt x="7984" y="51560"/>
                    <a:pt x="2230" y="74838"/>
                    <a:pt x="460" y="106251"/>
                  </a:cubicBezTo>
                  <a:lnTo>
                    <a:pt x="460" y="230211"/>
                  </a:lnTo>
                  <a:cubicBezTo>
                    <a:pt x="-868" y="258993"/>
                    <a:pt x="680" y="281848"/>
                    <a:pt x="5106" y="298778"/>
                  </a:cubicBezTo>
                  <a:cubicBezTo>
                    <a:pt x="9532" y="315707"/>
                    <a:pt x="16835" y="329480"/>
                    <a:pt x="27014" y="340095"/>
                  </a:cubicBezTo>
                  <a:cubicBezTo>
                    <a:pt x="29669" y="342772"/>
                    <a:pt x="33431" y="345615"/>
                    <a:pt x="38299" y="348624"/>
                  </a:cubicBezTo>
                  <a:cubicBezTo>
                    <a:pt x="43168" y="351634"/>
                    <a:pt x="49142" y="354698"/>
                    <a:pt x="56223" y="357818"/>
                  </a:cubicBezTo>
                  <a:cubicBezTo>
                    <a:pt x="70386" y="364021"/>
                    <a:pt x="84548" y="369338"/>
                    <a:pt x="98710" y="373769"/>
                  </a:cubicBezTo>
                  <a:cubicBezTo>
                    <a:pt x="111982" y="377314"/>
                    <a:pt x="132350" y="382631"/>
                    <a:pt x="159813" y="389720"/>
                  </a:cubicBezTo>
                  <a:lnTo>
                    <a:pt x="248475" y="411884"/>
                  </a:lnTo>
                  <a:cubicBezTo>
                    <a:pt x="256584" y="413453"/>
                    <a:pt x="261645" y="416517"/>
                    <a:pt x="263659" y="421077"/>
                  </a:cubicBezTo>
                  <a:cubicBezTo>
                    <a:pt x="265672" y="425636"/>
                    <a:pt x="266522" y="432910"/>
                    <a:pt x="266208" y="442896"/>
                  </a:cubicBezTo>
                  <a:lnTo>
                    <a:pt x="266208" y="513783"/>
                  </a:lnTo>
                  <a:lnTo>
                    <a:pt x="18163" y="513783"/>
                  </a:lnTo>
                  <a:cubicBezTo>
                    <a:pt x="13552" y="513414"/>
                    <a:pt x="9496" y="514152"/>
                    <a:pt x="5992" y="515996"/>
                  </a:cubicBezTo>
                  <a:cubicBezTo>
                    <a:pt x="2489" y="517840"/>
                    <a:pt x="645" y="523003"/>
                    <a:pt x="460" y="531485"/>
                  </a:cubicBezTo>
                  <a:lnTo>
                    <a:pt x="460" y="619987"/>
                  </a:lnTo>
                  <a:cubicBezTo>
                    <a:pt x="645" y="628469"/>
                    <a:pt x="2489" y="633631"/>
                    <a:pt x="5992" y="635475"/>
                  </a:cubicBezTo>
                  <a:cubicBezTo>
                    <a:pt x="9496" y="637319"/>
                    <a:pt x="13552" y="638057"/>
                    <a:pt x="18163" y="637688"/>
                  </a:cubicBezTo>
                  <a:lnTo>
                    <a:pt x="390126" y="637688"/>
                  </a:lnTo>
                  <a:cubicBezTo>
                    <a:pt x="394736" y="638057"/>
                    <a:pt x="398793" y="637319"/>
                    <a:pt x="402297" y="635475"/>
                  </a:cubicBezTo>
                  <a:cubicBezTo>
                    <a:pt x="405801" y="633631"/>
                    <a:pt x="407645" y="628469"/>
                    <a:pt x="407829" y="619987"/>
                  </a:cubicBezTo>
                  <a:lnTo>
                    <a:pt x="407829" y="442896"/>
                  </a:lnTo>
                  <a:cubicBezTo>
                    <a:pt x="409084" y="414043"/>
                    <a:pt x="407461" y="391116"/>
                    <a:pt x="402962" y="374114"/>
                  </a:cubicBezTo>
                  <a:cubicBezTo>
                    <a:pt x="398462" y="357113"/>
                    <a:pt x="391528" y="343711"/>
                    <a:pt x="382160" y="333908"/>
                  </a:cubicBezTo>
                  <a:cubicBezTo>
                    <a:pt x="376112" y="327706"/>
                    <a:pt x="366080" y="321503"/>
                    <a:pt x="352066" y="315301"/>
                  </a:cubicBezTo>
                  <a:cubicBezTo>
                    <a:pt x="344966" y="312181"/>
                    <a:pt x="337922" y="309338"/>
                    <a:pt x="330933" y="306772"/>
                  </a:cubicBezTo>
                  <a:cubicBezTo>
                    <a:pt x="323944" y="304206"/>
                    <a:pt x="317121" y="302028"/>
                    <a:pt x="310464" y="300237"/>
                  </a:cubicBezTo>
                  <a:cubicBezTo>
                    <a:pt x="303402" y="298041"/>
                    <a:pt x="294734" y="295567"/>
                    <a:pt x="284460" y="292816"/>
                  </a:cubicBezTo>
                  <a:cubicBezTo>
                    <a:pt x="274185" y="290066"/>
                    <a:pt x="262191" y="286928"/>
                    <a:pt x="248475" y="283402"/>
                  </a:cubicBezTo>
                  <a:lnTo>
                    <a:pt x="159813" y="261250"/>
                  </a:lnTo>
                  <a:cubicBezTo>
                    <a:pt x="151704" y="259736"/>
                    <a:pt x="146643" y="256782"/>
                    <a:pt x="144630" y="252389"/>
                  </a:cubicBezTo>
                  <a:cubicBezTo>
                    <a:pt x="142617" y="247995"/>
                    <a:pt x="141767" y="240611"/>
                    <a:pt x="142082" y="230237"/>
                  </a:cubicBezTo>
                  <a:lnTo>
                    <a:pt x="142082" y="141629"/>
                  </a:lnTo>
                  <a:cubicBezTo>
                    <a:pt x="142266" y="133138"/>
                    <a:pt x="144113" y="127970"/>
                    <a:pt x="147622" y="126124"/>
                  </a:cubicBezTo>
                  <a:cubicBezTo>
                    <a:pt x="151132" y="124278"/>
                    <a:pt x="155195" y="123540"/>
                    <a:pt x="159813" y="123909"/>
                  </a:cubicBezTo>
                  <a:lnTo>
                    <a:pt x="248475" y="123909"/>
                  </a:lnTo>
                  <a:cubicBezTo>
                    <a:pt x="253093" y="123539"/>
                    <a:pt x="257157" y="124279"/>
                    <a:pt x="260666" y="126129"/>
                  </a:cubicBezTo>
                  <a:cubicBezTo>
                    <a:pt x="264176" y="127978"/>
                    <a:pt x="266023" y="133158"/>
                    <a:pt x="266208" y="141666"/>
                  </a:cubicBezTo>
                  <a:lnTo>
                    <a:pt x="266208" y="203642"/>
                  </a:lnTo>
                  <a:cubicBezTo>
                    <a:pt x="266392" y="212127"/>
                    <a:pt x="268236" y="217292"/>
                    <a:pt x="271740" y="219137"/>
                  </a:cubicBezTo>
                  <a:cubicBezTo>
                    <a:pt x="275243" y="220981"/>
                    <a:pt x="279300" y="221719"/>
                    <a:pt x="283910" y="221350"/>
                  </a:cubicBezTo>
                  <a:lnTo>
                    <a:pt x="390126" y="221350"/>
                  </a:lnTo>
                  <a:cubicBezTo>
                    <a:pt x="394736" y="221719"/>
                    <a:pt x="398793" y="220981"/>
                    <a:pt x="402297" y="219137"/>
                  </a:cubicBezTo>
                  <a:cubicBezTo>
                    <a:pt x="405801" y="217292"/>
                    <a:pt x="407645" y="212127"/>
                    <a:pt x="407829" y="203642"/>
                  </a:cubicBezTo>
                  <a:lnTo>
                    <a:pt x="407829" y="106251"/>
                  </a:lnTo>
                  <a:cubicBezTo>
                    <a:pt x="407553" y="85463"/>
                    <a:pt x="404565" y="68161"/>
                    <a:pt x="398867" y="54345"/>
                  </a:cubicBezTo>
                  <a:cubicBezTo>
                    <a:pt x="393169" y="40530"/>
                    <a:pt x="386420" y="30090"/>
                    <a:pt x="378620" y="23025"/>
                  </a:cubicBezTo>
                  <a:cubicBezTo>
                    <a:pt x="374673" y="19484"/>
                    <a:pt x="369731" y="16385"/>
                    <a:pt x="363794" y="13729"/>
                  </a:cubicBezTo>
                  <a:cubicBezTo>
                    <a:pt x="357856" y="11073"/>
                    <a:pt x="350701" y="8859"/>
                    <a:pt x="342329" y="7088"/>
                  </a:cubicBezTo>
                  <a:cubicBezTo>
                    <a:pt x="325511" y="3694"/>
                    <a:pt x="311349" y="1628"/>
                    <a:pt x="299842" y="891"/>
                  </a:cubicBezTo>
                  <a:cubicBezTo>
                    <a:pt x="294108" y="466"/>
                    <a:pt x="286989" y="208"/>
                    <a:pt x="278485" y="115"/>
                  </a:cubicBezTo>
                  <a:cubicBezTo>
                    <a:pt x="269981" y="23"/>
                    <a:pt x="259978" y="-14"/>
                    <a:pt x="248475" y="5"/>
                  </a:cubicBezTo>
                  <a:close/>
                </a:path>
              </a:pathLst>
            </a:custGeom>
          </p:spPr>
        </p:pic>
      </p:grpSp>
      <p:sp>
        <p:nvSpPr>
          <p:cNvPr id="47" name="Rectangle: Rounded Corners 7">
            <a:extLst>
              <a:ext uri="{FF2B5EF4-FFF2-40B4-BE49-F238E27FC236}">
                <a16:creationId xmlns:a16="http://schemas.microsoft.com/office/drawing/2014/main" id="{D5EA6B8F-70B5-7ED9-CC50-DB37DB34E072}"/>
              </a:ext>
            </a:extLst>
          </p:cNvPr>
          <p:cNvSpPr/>
          <p:nvPr/>
        </p:nvSpPr>
        <p:spPr>
          <a:xfrm>
            <a:off x="1825126" y="3422530"/>
            <a:ext cx="8661898" cy="717184"/>
          </a:xfrm>
          <a:prstGeom prst="roundRect">
            <a:avLst>
              <a:gd name="adj" fmla="val 37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39755109-4169-CFEF-4F51-5D84876DB60D}"/>
              </a:ext>
            </a:extLst>
          </p:cNvPr>
          <p:cNvSpPr txBox="1"/>
          <p:nvPr/>
        </p:nvSpPr>
        <p:spPr>
          <a:xfrm>
            <a:off x="3195512" y="3611845"/>
            <a:ext cx="7291513" cy="338554"/>
          </a:xfrm>
          <a:prstGeom prst="rect">
            <a:avLst/>
          </a:prstGeom>
          <a:noFill/>
        </p:spPr>
        <p:txBody>
          <a:bodyPr wrap="square" rtlCol="0">
            <a:spAutoFit/>
          </a:bodyPr>
          <a:lstStyle/>
          <a:p>
            <a:pPr marR="0" indent="0" fontAlgn="auto">
              <a:lnSpc>
                <a:spcPct val="100000"/>
              </a:lnSpc>
              <a:spcBef>
                <a:spcPts val="0"/>
              </a:spcBef>
              <a:spcAft>
                <a:spcPts val="0"/>
              </a:spcAft>
              <a:buClrTx/>
              <a:buSzTx/>
              <a:buFontTx/>
              <a:buNone/>
              <a:tabLst/>
              <a:defRPr/>
            </a:pPr>
            <a:r>
              <a:rPr lang="en-US" sz="1600" b="1" dirty="0">
                <a:solidFill>
                  <a:srgbClr val="A6A6A6"/>
                </a:solidFill>
                <a:latin typeface="SVN-Gilroy SemiBold" panose="00000700000000000000" pitchFamily="50" charset="0"/>
                <a:cs typeface="Arial" panose="020B0604020202020204" pitchFamily="34" charset="0"/>
              </a:rPr>
              <a:t>MACRO-ECONOMIC AND BANKING INDUSTRY UPDATE</a:t>
            </a:r>
          </a:p>
        </p:txBody>
      </p:sp>
      <p:sp>
        <p:nvSpPr>
          <p:cNvPr id="49" name="Rectangle: Rounded Corners 8">
            <a:extLst>
              <a:ext uri="{FF2B5EF4-FFF2-40B4-BE49-F238E27FC236}">
                <a16:creationId xmlns:a16="http://schemas.microsoft.com/office/drawing/2014/main" id="{43FA0B21-6C42-C647-E8B4-72E486A9E33E}"/>
              </a:ext>
            </a:extLst>
          </p:cNvPr>
          <p:cNvSpPr/>
          <p:nvPr/>
        </p:nvSpPr>
        <p:spPr>
          <a:xfrm>
            <a:off x="1825126" y="4261537"/>
            <a:ext cx="8661898" cy="717184"/>
          </a:xfrm>
          <a:prstGeom prst="roundRect">
            <a:avLst>
              <a:gd name="adj" fmla="val 37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666BEB69-6567-C8D3-04F9-070302FF04CE}"/>
              </a:ext>
            </a:extLst>
          </p:cNvPr>
          <p:cNvSpPr txBox="1"/>
          <p:nvPr/>
        </p:nvSpPr>
        <p:spPr>
          <a:xfrm>
            <a:off x="3195511" y="4452226"/>
            <a:ext cx="7291513" cy="338554"/>
          </a:xfrm>
          <a:prstGeom prst="rect">
            <a:avLst/>
          </a:prstGeom>
          <a:noFill/>
        </p:spPr>
        <p:txBody>
          <a:bodyPr wrap="square" rtlCol="0">
            <a:spAutoFit/>
          </a:bodyPr>
          <a:lstStyle/>
          <a:p>
            <a:pPr lvl="0">
              <a:defRPr/>
            </a:pPr>
            <a:r>
              <a:rPr lang="en-US" sz="1600" b="1" dirty="0">
                <a:solidFill>
                  <a:srgbClr val="A6A6A6"/>
                </a:solidFill>
                <a:latin typeface="SVN-Gilroy SemiBold" panose="00000700000000000000" pitchFamily="50" charset="0"/>
                <a:cs typeface="Arial" panose="020B0604020202020204" pitchFamily="34" charset="0"/>
              </a:rPr>
              <a:t>BUSINESS PLAN IN 2H2024</a:t>
            </a:r>
          </a:p>
        </p:txBody>
      </p:sp>
      <p:sp>
        <p:nvSpPr>
          <p:cNvPr id="51" name="Rectangle: Rounded Corners 9">
            <a:extLst>
              <a:ext uri="{FF2B5EF4-FFF2-40B4-BE49-F238E27FC236}">
                <a16:creationId xmlns:a16="http://schemas.microsoft.com/office/drawing/2014/main" id="{2ADD4C92-AC32-2173-405C-42E2215EF250}"/>
              </a:ext>
            </a:extLst>
          </p:cNvPr>
          <p:cNvSpPr/>
          <p:nvPr/>
        </p:nvSpPr>
        <p:spPr>
          <a:xfrm>
            <a:off x="1825126" y="5100542"/>
            <a:ext cx="8661898" cy="717184"/>
          </a:xfrm>
          <a:prstGeom prst="roundRect">
            <a:avLst>
              <a:gd name="adj" fmla="val 37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C89A8E31-1819-5808-8499-00F468006326}"/>
              </a:ext>
            </a:extLst>
          </p:cNvPr>
          <p:cNvSpPr txBox="1"/>
          <p:nvPr/>
        </p:nvSpPr>
        <p:spPr>
          <a:xfrm>
            <a:off x="3195512" y="5289857"/>
            <a:ext cx="7291512" cy="338554"/>
          </a:xfrm>
          <a:prstGeom prst="rect">
            <a:avLst/>
          </a:prstGeom>
          <a:noFill/>
        </p:spPr>
        <p:txBody>
          <a:bodyPr wrap="square" rtlCol="0">
            <a:spAutoFit/>
          </a:bodyPr>
          <a:lstStyle/>
          <a:p>
            <a:pPr marR="0" indent="0" fontAlgn="auto">
              <a:lnSpc>
                <a:spcPct val="100000"/>
              </a:lnSpc>
              <a:spcBef>
                <a:spcPts val="0"/>
              </a:spcBef>
              <a:spcAft>
                <a:spcPts val="0"/>
              </a:spcAft>
              <a:buClrTx/>
              <a:buSzTx/>
              <a:buFontTx/>
              <a:buNone/>
              <a:tabLst/>
              <a:defRPr/>
            </a:pPr>
            <a:r>
              <a:rPr lang="en-US" sz="1600" b="1" dirty="0">
                <a:solidFill>
                  <a:srgbClr val="A6A6A6"/>
                </a:solidFill>
                <a:latin typeface="SVN-Gilroy SemiBold" panose="00000700000000000000" pitchFamily="50" charset="0"/>
                <a:cs typeface="Arial" panose="020B0604020202020204" pitchFamily="34" charset="0"/>
              </a:rPr>
              <a:t>APPENDIX</a:t>
            </a:r>
          </a:p>
        </p:txBody>
      </p:sp>
      <p:grpSp>
        <p:nvGrpSpPr>
          <p:cNvPr id="53" name="Group 52">
            <a:extLst>
              <a:ext uri="{FF2B5EF4-FFF2-40B4-BE49-F238E27FC236}">
                <a16:creationId xmlns:a16="http://schemas.microsoft.com/office/drawing/2014/main" id="{CD199E26-D322-3232-E1CB-FAA2F243B163}"/>
              </a:ext>
            </a:extLst>
          </p:cNvPr>
          <p:cNvGrpSpPr/>
          <p:nvPr/>
        </p:nvGrpSpPr>
        <p:grpSpPr>
          <a:xfrm>
            <a:off x="2069217" y="1900121"/>
            <a:ext cx="474236" cy="405920"/>
            <a:chOff x="6800652" y="197741"/>
            <a:chExt cx="745220" cy="637868"/>
          </a:xfrm>
          <a:solidFill>
            <a:schemeClr val="bg1">
              <a:lumMod val="75000"/>
            </a:schemeClr>
          </a:solidFill>
        </p:grpSpPr>
        <p:sp>
          <p:nvSpPr>
            <p:cNvPr id="54" name="Freeform: Shape 4">
              <a:extLst>
                <a:ext uri="{FF2B5EF4-FFF2-40B4-BE49-F238E27FC236}">
                  <a16:creationId xmlns:a16="http://schemas.microsoft.com/office/drawing/2014/main" id="{747B3D35-709F-5622-0963-BF068B32B732}"/>
                </a:ext>
              </a:extLst>
            </p:cNvPr>
            <p:cNvSpPr/>
            <p:nvPr/>
          </p:nvSpPr>
          <p:spPr>
            <a:xfrm>
              <a:off x="6800652" y="197829"/>
              <a:ext cx="407369" cy="637692"/>
            </a:xfrm>
            <a:custGeom>
              <a:avLst/>
              <a:gdLst>
                <a:gd name="connsiteX0" fmla="*/ 159353 w 407369"/>
                <a:gd name="connsiteY0" fmla="*/ 5 h 637692"/>
                <a:gd name="connsiteX1" fmla="*/ 248016 w 407369"/>
                <a:gd name="connsiteY1" fmla="*/ 5 h 637692"/>
                <a:gd name="connsiteX2" fmla="*/ 278025 w 407369"/>
                <a:gd name="connsiteY2" fmla="*/ 115 h 637692"/>
                <a:gd name="connsiteX3" fmla="*/ 299382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2 w 407369"/>
                <a:gd name="connsiteY13" fmla="*/ 636803 h 637692"/>
                <a:gd name="connsiteX14" fmla="*/ 278025 w 407369"/>
                <a:gd name="connsiteY14" fmla="*/ 637577 h 637692"/>
                <a:gd name="connsiteX15" fmla="*/ 248016 w 407369"/>
                <a:gd name="connsiteY15" fmla="*/ 637688 h 637692"/>
                <a:gd name="connsiteX16" fmla="*/ 159353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3 w 407369"/>
                <a:gd name="connsiteY29" fmla="*/ 5 h 637692"/>
                <a:gd name="connsiteX30" fmla="*/ 159353 w 407369"/>
                <a:gd name="connsiteY30" fmla="*/ 123909 h 637692"/>
                <a:gd name="connsiteX31" fmla="*/ 147162 w 407369"/>
                <a:gd name="connsiteY31" fmla="*/ 126124 h 637692"/>
                <a:gd name="connsiteX32" fmla="*/ 141621 w 407369"/>
                <a:gd name="connsiteY32" fmla="*/ 141629 h 637692"/>
                <a:gd name="connsiteX33" fmla="*/ 141621 w 407369"/>
                <a:gd name="connsiteY33" fmla="*/ 496061 h 637692"/>
                <a:gd name="connsiteX34" fmla="*/ 147162 w 407369"/>
                <a:gd name="connsiteY34" fmla="*/ 511568 h 637692"/>
                <a:gd name="connsiteX35" fmla="*/ 159353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3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3" y="5"/>
                  </a:moveTo>
                  <a:lnTo>
                    <a:pt x="248016" y="5"/>
                  </a:lnTo>
                  <a:cubicBezTo>
                    <a:pt x="259518" y="-14"/>
                    <a:pt x="269521" y="23"/>
                    <a:pt x="278025" y="115"/>
                  </a:cubicBezTo>
                  <a:cubicBezTo>
                    <a:pt x="286529" y="207"/>
                    <a:pt x="293648" y="466"/>
                    <a:pt x="299382" y="890"/>
                  </a:cubicBezTo>
                  <a:cubicBezTo>
                    <a:pt x="305099" y="1315"/>
                    <a:pt x="311369" y="2015"/>
                    <a:pt x="318192" y="2992"/>
                  </a:cubicBezTo>
                  <a:cubicBezTo>
                    <a:pt x="325014" y="3970"/>
                    <a:pt x="332612" y="5334"/>
                    <a:pt x="340984" y="7086"/>
                  </a:cubicBezTo>
                  <a:cubicBezTo>
                    <a:pt x="363997" y="11492"/>
                    <a:pt x="380372" y="21264"/>
                    <a:pt x="390109" y="36402"/>
                  </a:cubicBezTo>
                  <a:cubicBezTo>
                    <a:pt x="399845" y="51540"/>
                    <a:pt x="405598"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4" y="633724"/>
                    <a:pt x="318192" y="634701"/>
                  </a:cubicBezTo>
                  <a:cubicBezTo>
                    <a:pt x="311369" y="635678"/>
                    <a:pt x="305099" y="636379"/>
                    <a:pt x="299382" y="636803"/>
                  </a:cubicBezTo>
                  <a:cubicBezTo>
                    <a:pt x="293648" y="637227"/>
                    <a:pt x="286529" y="637485"/>
                    <a:pt x="278025" y="637577"/>
                  </a:cubicBezTo>
                  <a:cubicBezTo>
                    <a:pt x="269521" y="637669"/>
                    <a:pt x="259518" y="637706"/>
                    <a:pt x="248016" y="637688"/>
                  </a:cubicBezTo>
                  <a:lnTo>
                    <a:pt x="159353"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0" y="626201"/>
                    <a:pt x="26794" y="616429"/>
                    <a:pt x="17149" y="601291"/>
                  </a:cubicBezTo>
                  <a:cubicBezTo>
                    <a:pt x="7505" y="586153"/>
                    <a:pt x="1788" y="562884"/>
                    <a:pt x="0" y="531485"/>
                  </a:cubicBezTo>
                  <a:lnTo>
                    <a:pt x="0" y="106209"/>
                  </a:lnTo>
                  <a:cubicBezTo>
                    <a:pt x="276" y="85429"/>
                    <a:pt x="3264" y="68134"/>
                    <a:pt x="8962" y="54324"/>
                  </a:cubicBezTo>
                  <a:cubicBezTo>
                    <a:pt x="14660" y="40514"/>
                    <a:pt x="21409" y="30078"/>
                    <a:pt x="29209" y="23016"/>
                  </a:cubicBezTo>
                  <a:cubicBezTo>
                    <a:pt x="33155" y="19476"/>
                    <a:pt x="38097"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3" y="5"/>
                  </a:cubicBezTo>
                  <a:close/>
                  <a:moveTo>
                    <a:pt x="159353" y="123909"/>
                  </a:moveTo>
                  <a:cubicBezTo>
                    <a:pt x="154736" y="123540"/>
                    <a:pt x="150672" y="124278"/>
                    <a:pt x="147162" y="126124"/>
                  </a:cubicBezTo>
                  <a:cubicBezTo>
                    <a:pt x="143653" y="127970"/>
                    <a:pt x="141806" y="133138"/>
                    <a:pt x="141621" y="141629"/>
                  </a:cubicBezTo>
                  <a:lnTo>
                    <a:pt x="141621" y="496061"/>
                  </a:lnTo>
                  <a:cubicBezTo>
                    <a:pt x="141806" y="504553"/>
                    <a:pt x="143653" y="509722"/>
                    <a:pt x="147162" y="511568"/>
                  </a:cubicBezTo>
                  <a:cubicBezTo>
                    <a:pt x="150672" y="513414"/>
                    <a:pt x="154736" y="514152"/>
                    <a:pt x="159353"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3"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75" name="Freeform: Shape 5">
              <a:extLst>
                <a:ext uri="{FF2B5EF4-FFF2-40B4-BE49-F238E27FC236}">
                  <a16:creationId xmlns:a16="http://schemas.microsoft.com/office/drawing/2014/main" id="{A8E9599B-773B-5A7C-4CFA-8153DA1DBA70}"/>
                </a:ext>
              </a:extLst>
            </p:cNvPr>
            <p:cNvSpPr/>
            <p:nvPr/>
          </p:nvSpPr>
          <p:spPr>
            <a:xfrm>
              <a:off x="7297952" y="197741"/>
              <a:ext cx="247920" cy="637868"/>
            </a:xfrm>
            <a:custGeom>
              <a:avLst/>
              <a:gdLst>
                <a:gd name="connsiteX0" fmla="*/ 17717 w 247920"/>
                <a:gd name="connsiteY0" fmla="*/ 93 h 637868"/>
                <a:gd name="connsiteX1" fmla="*/ 230218 w 247920"/>
                <a:gd name="connsiteY1" fmla="*/ 93 h 637868"/>
                <a:gd name="connsiteX2" fmla="*/ 242388 w 247920"/>
                <a:gd name="connsiteY2" fmla="*/ 2305 h 637868"/>
                <a:gd name="connsiteX3" fmla="*/ 247920 w 247920"/>
                <a:gd name="connsiteY3" fmla="*/ 17794 h 637868"/>
                <a:gd name="connsiteX4" fmla="*/ 247920 w 247920"/>
                <a:gd name="connsiteY4" fmla="*/ 620059 h 637868"/>
                <a:gd name="connsiteX5" fmla="*/ 242388 w 247920"/>
                <a:gd name="connsiteY5" fmla="*/ 635561 h 637868"/>
                <a:gd name="connsiteX6" fmla="*/ 230218 w 247920"/>
                <a:gd name="connsiteY6" fmla="*/ 637776 h 637868"/>
                <a:gd name="connsiteX7" fmla="*/ 124002 w 247920"/>
                <a:gd name="connsiteY7" fmla="*/ 637776 h 637868"/>
                <a:gd name="connsiteX8" fmla="*/ 111831 w 247920"/>
                <a:gd name="connsiteY8" fmla="*/ 635561 h 637868"/>
                <a:gd name="connsiteX9" fmla="*/ 106299 w 247920"/>
                <a:gd name="connsiteY9" fmla="*/ 620059 h 637868"/>
                <a:gd name="connsiteX10" fmla="*/ 106299 w 247920"/>
                <a:gd name="connsiteY10" fmla="*/ 123997 h 637868"/>
                <a:gd name="connsiteX11" fmla="*/ 17717 w 247920"/>
                <a:gd name="connsiteY11" fmla="*/ 123997 h 637868"/>
                <a:gd name="connsiteX12" fmla="*/ 5536 w 247920"/>
                <a:gd name="connsiteY12" fmla="*/ 121785 h 637868"/>
                <a:gd name="connsiteX13" fmla="*/ 0 w 247920"/>
                <a:gd name="connsiteY13" fmla="*/ 106297 h 637868"/>
                <a:gd name="connsiteX14" fmla="*/ 0 w 247920"/>
                <a:gd name="connsiteY14" fmla="*/ 17794 h 637868"/>
                <a:gd name="connsiteX15" fmla="*/ 5536 w 247920"/>
                <a:gd name="connsiteY15" fmla="*/ 2305 h 637868"/>
                <a:gd name="connsiteX16" fmla="*/ 17717 w 247920"/>
                <a:gd name="connsiteY16" fmla="*/ 93 h 63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920" h="637868">
                  <a:moveTo>
                    <a:pt x="17717" y="93"/>
                  </a:moveTo>
                  <a:lnTo>
                    <a:pt x="230218" y="93"/>
                  </a:lnTo>
                  <a:cubicBezTo>
                    <a:pt x="234828" y="-276"/>
                    <a:pt x="238885" y="461"/>
                    <a:pt x="242388" y="2305"/>
                  </a:cubicBezTo>
                  <a:cubicBezTo>
                    <a:pt x="245892" y="4149"/>
                    <a:pt x="247736" y="9312"/>
                    <a:pt x="247920" y="17794"/>
                  </a:cubicBezTo>
                  <a:lnTo>
                    <a:pt x="247920" y="620059"/>
                  </a:lnTo>
                  <a:cubicBezTo>
                    <a:pt x="247736" y="628548"/>
                    <a:pt x="245892" y="633716"/>
                    <a:pt x="242388" y="635561"/>
                  </a:cubicBezTo>
                  <a:cubicBezTo>
                    <a:pt x="238885" y="637407"/>
                    <a:pt x="234828" y="638145"/>
                    <a:pt x="230218" y="637776"/>
                  </a:cubicBezTo>
                  <a:lnTo>
                    <a:pt x="124002" y="637776"/>
                  </a:lnTo>
                  <a:cubicBezTo>
                    <a:pt x="119392" y="638145"/>
                    <a:pt x="115335" y="637407"/>
                    <a:pt x="111831" y="635561"/>
                  </a:cubicBezTo>
                  <a:cubicBezTo>
                    <a:pt x="108327" y="633716"/>
                    <a:pt x="106483" y="628548"/>
                    <a:pt x="106299" y="620059"/>
                  </a:cubicBezTo>
                  <a:lnTo>
                    <a:pt x="106299" y="123997"/>
                  </a:lnTo>
                  <a:lnTo>
                    <a:pt x="17717" y="123997"/>
                  </a:lnTo>
                  <a:cubicBezTo>
                    <a:pt x="13103" y="124366"/>
                    <a:pt x="9043" y="123629"/>
                    <a:pt x="5536" y="121785"/>
                  </a:cubicBezTo>
                  <a:cubicBezTo>
                    <a:pt x="2030" y="119941"/>
                    <a:pt x="185" y="114778"/>
                    <a:pt x="0" y="106297"/>
                  </a:cubicBezTo>
                  <a:lnTo>
                    <a:pt x="0" y="17794"/>
                  </a:lnTo>
                  <a:cubicBezTo>
                    <a:pt x="185" y="9312"/>
                    <a:pt x="2030" y="4149"/>
                    <a:pt x="5536" y="2305"/>
                  </a:cubicBezTo>
                  <a:cubicBezTo>
                    <a:pt x="9043" y="461"/>
                    <a:pt x="13103" y="-276"/>
                    <a:pt x="17717" y="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grpSp>
      <p:grpSp>
        <p:nvGrpSpPr>
          <p:cNvPr id="76" name="Group 75">
            <a:extLst>
              <a:ext uri="{FF2B5EF4-FFF2-40B4-BE49-F238E27FC236}">
                <a16:creationId xmlns:a16="http://schemas.microsoft.com/office/drawing/2014/main" id="{FF3A567D-7D65-6A44-9F94-57B81AD495D6}"/>
              </a:ext>
            </a:extLst>
          </p:cNvPr>
          <p:cNvGrpSpPr/>
          <p:nvPr/>
        </p:nvGrpSpPr>
        <p:grpSpPr>
          <a:xfrm>
            <a:off x="2010021" y="3578246"/>
            <a:ext cx="592629" cy="405808"/>
            <a:chOff x="8638388" y="197829"/>
            <a:chExt cx="931266" cy="637692"/>
          </a:xfrm>
          <a:solidFill>
            <a:schemeClr val="bg1">
              <a:lumMod val="75000"/>
            </a:schemeClr>
          </a:solidFill>
        </p:grpSpPr>
        <p:sp>
          <p:nvSpPr>
            <p:cNvPr id="83" name="Freeform: Shape 11">
              <a:extLst>
                <a:ext uri="{FF2B5EF4-FFF2-40B4-BE49-F238E27FC236}">
                  <a16:creationId xmlns:a16="http://schemas.microsoft.com/office/drawing/2014/main" id="{83C21AB1-5FAC-17D2-205C-5F1F678DDBD3}"/>
                </a:ext>
              </a:extLst>
            </p:cNvPr>
            <p:cNvSpPr/>
            <p:nvPr/>
          </p:nvSpPr>
          <p:spPr>
            <a:xfrm>
              <a:off x="8638388" y="197829"/>
              <a:ext cx="407369" cy="637692"/>
            </a:xfrm>
            <a:custGeom>
              <a:avLst/>
              <a:gdLst>
                <a:gd name="connsiteX0" fmla="*/ 159354 w 407369"/>
                <a:gd name="connsiteY0" fmla="*/ 5 h 637692"/>
                <a:gd name="connsiteX1" fmla="*/ 248016 w 407369"/>
                <a:gd name="connsiteY1" fmla="*/ 5 h 637692"/>
                <a:gd name="connsiteX2" fmla="*/ 278025 w 407369"/>
                <a:gd name="connsiteY2" fmla="*/ 115 h 637692"/>
                <a:gd name="connsiteX3" fmla="*/ 299383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3 w 407369"/>
                <a:gd name="connsiteY13" fmla="*/ 636803 h 637692"/>
                <a:gd name="connsiteX14" fmla="*/ 278025 w 407369"/>
                <a:gd name="connsiteY14" fmla="*/ 637577 h 637692"/>
                <a:gd name="connsiteX15" fmla="*/ 248016 w 407369"/>
                <a:gd name="connsiteY15" fmla="*/ 637688 h 637692"/>
                <a:gd name="connsiteX16" fmla="*/ 159354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4 w 407369"/>
                <a:gd name="connsiteY29" fmla="*/ 5 h 637692"/>
                <a:gd name="connsiteX30" fmla="*/ 159354 w 407369"/>
                <a:gd name="connsiteY30" fmla="*/ 123909 h 637692"/>
                <a:gd name="connsiteX31" fmla="*/ 147163 w 407369"/>
                <a:gd name="connsiteY31" fmla="*/ 126124 h 637692"/>
                <a:gd name="connsiteX32" fmla="*/ 141621 w 407369"/>
                <a:gd name="connsiteY32" fmla="*/ 141629 h 637692"/>
                <a:gd name="connsiteX33" fmla="*/ 141621 w 407369"/>
                <a:gd name="connsiteY33" fmla="*/ 496061 h 637692"/>
                <a:gd name="connsiteX34" fmla="*/ 147163 w 407369"/>
                <a:gd name="connsiteY34" fmla="*/ 511568 h 637692"/>
                <a:gd name="connsiteX35" fmla="*/ 159354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4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4" y="5"/>
                  </a:moveTo>
                  <a:lnTo>
                    <a:pt x="248016" y="5"/>
                  </a:lnTo>
                  <a:cubicBezTo>
                    <a:pt x="259518" y="-14"/>
                    <a:pt x="269521" y="23"/>
                    <a:pt x="278025" y="115"/>
                  </a:cubicBezTo>
                  <a:cubicBezTo>
                    <a:pt x="286529" y="207"/>
                    <a:pt x="293648" y="466"/>
                    <a:pt x="299383" y="890"/>
                  </a:cubicBezTo>
                  <a:cubicBezTo>
                    <a:pt x="305099" y="1315"/>
                    <a:pt x="311369" y="2015"/>
                    <a:pt x="318192" y="2992"/>
                  </a:cubicBezTo>
                  <a:cubicBezTo>
                    <a:pt x="325015" y="3970"/>
                    <a:pt x="332612" y="5334"/>
                    <a:pt x="340984" y="7086"/>
                  </a:cubicBezTo>
                  <a:cubicBezTo>
                    <a:pt x="363997" y="11492"/>
                    <a:pt x="380372" y="21264"/>
                    <a:pt x="390109" y="36402"/>
                  </a:cubicBezTo>
                  <a:cubicBezTo>
                    <a:pt x="399845" y="51540"/>
                    <a:pt x="405599"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5" y="633724"/>
                    <a:pt x="318192" y="634701"/>
                  </a:cubicBezTo>
                  <a:cubicBezTo>
                    <a:pt x="311369" y="635678"/>
                    <a:pt x="305099" y="636379"/>
                    <a:pt x="299383" y="636803"/>
                  </a:cubicBezTo>
                  <a:cubicBezTo>
                    <a:pt x="293648" y="637227"/>
                    <a:pt x="286529" y="637485"/>
                    <a:pt x="278025" y="637577"/>
                  </a:cubicBezTo>
                  <a:cubicBezTo>
                    <a:pt x="269521" y="637669"/>
                    <a:pt x="259518" y="637706"/>
                    <a:pt x="248016" y="637688"/>
                  </a:cubicBezTo>
                  <a:lnTo>
                    <a:pt x="159354"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1" y="626201"/>
                    <a:pt x="26794" y="616429"/>
                    <a:pt x="17149" y="601291"/>
                  </a:cubicBezTo>
                  <a:cubicBezTo>
                    <a:pt x="7505" y="586153"/>
                    <a:pt x="1789" y="562884"/>
                    <a:pt x="0" y="531485"/>
                  </a:cubicBezTo>
                  <a:lnTo>
                    <a:pt x="0" y="106209"/>
                  </a:lnTo>
                  <a:cubicBezTo>
                    <a:pt x="276" y="85429"/>
                    <a:pt x="3264" y="68134"/>
                    <a:pt x="8962" y="54324"/>
                  </a:cubicBezTo>
                  <a:cubicBezTo>
                    <a:pt x="14660" y="40514"/>
                    <a:pt x="21409" y="30078"/>
                    <a:pt x="29209" y="23016"/>
                  </a:cubicBezTo>
                  <a:cubicBezTo>
                    <a:pt x="33156" y="19476"/>
                    <a:pt x="38098"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4" y="5"/>
                  </a:cubicBezTo>
                  <a:close/>
                  <a:moveTo>
                    <a:pt x="159354" y="123909"/>
                  </a:moveTo>
                  <a:cubicBezTo>
                    <a:pt x="154736" y="123540"/>
                    <a:pt x="150672" y="124278"/>
                    <a:pt x="147163" y="126124"/>
                  </a:cubicBezTo>
                  <a:cubicBezTo>
                    <a:pt x="143653" y="127970"/>
                    <a:pt x="141806" y="133138"/>
                    <a:pt x="141621" y="141629"/>
                  </a:cubicBezTo>
                  <a:lnTo>
                    <a:pt x="141621" y="496061"/>
                  </a:lnTo>
                  <a:cubicBezTo>
                    <a:pt x="141806" y="504553"/>
                    <a:pt x="143653" y="509722"/>
                    <a:pt x="147163" y="511568"/>
                  </a:cubicBezTo>
                  <a:cubicBezTo>
                    <a:pt x="150672" y="513414"/>
                    <a:pt x="154736" y="514152"/>
                    <a:pt x="159354"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4"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84" name="Freeform: Shape 12">
              <a:extLst>
                <a:ext uri="{FF2B5EF4-FFF2-40B4-BE49-F238E27FC236}">
                  <a16:creationId xmlns:a16="http://schemas.microsoft.com/office/drawing/2014/main" id="{67E2BA73-2C1B-252E-7F85-0ED2D9C963FC}"/>
                </a:ext>
              </a:extLst>
            </p:cNvPr>
            <p:cNvSpPr/>
            <p:nvPr/>
          </p:nvSpPr>
          <p:spPr>
            <a:xfrm>
              <a:off x="9162263" y="197829"/>
              <a:ext cx="407391" cy="637692"/>
            </a:xfrm>
            <a:custGeom>
              <a:avLst/>
              <a:gdLst>
                <a:gd name="connsiteX0" fmla="*/ 159354 w 407391"/>
                <a:gd name="connsiteY0" fmla="*/ 5 h 637692"/>
                <a:gd name="connsiteX1" fmla="*/ 248016 w 407391"/>
                <a:gd name="connsiteY1" fmla="*/ 5 h 637692"/>
                <a:gd name="connsiteX2" fmla="*/ 278025 w 407391"/>
                <a:gd name="connsiteY2" fmla="*/ 115 h 637692"/>
                <a:gd name="connsiteX3" fmla="*/ 299383 w 407391"/>
                <a:gd name="connsiteY3" fmla="*/ 891 h 637692"/>
                <a:gd name="connsiteX4" fmla="*/ 318192 w 407391"/>
                <a:gd name="connsiteY4" fmla="*/ 2993 h 637692"/>
                <a:gd name="connsiteX5" fmla="*/ 340984 w 407391"/>
                <a:gd name="connsiteY5" fmla="*/ 7088 h 637692"/>
                <a:gd name="connsiteX6" fmla="*/ 390109 w 407391"/>
                <a:gd name="connsiteY6" fmla="*/ 36416 h 637692"/>
                <a:gd name="connsiteX7" fmla="*/ 407369 w 407391"/>
                <a:gd name="connsiteY7" fmla="*/ 106251 h 637692"/>
                <a:gd name="connsiteX8" fmla="*/ 407369 w 407391"/>
                <a:gd name="connsiteY8" fmla="*/ 203642 h 637692"/>
                <a:gd name="connsiteX9" fmla="*/ 406816 w 407391"/>
                <a:gd name="connsiteY9" fmla="*/ 233798 h 637692"/>
                <a:gd name="connsiteX10" fmla="*/ 402943 w 407391"/>
                <a:gd name="connsiteY10" fmla="*/ 258665 h 637692"/>
                <a:gd name="connsiteX11" fmla="*/ 383360 w 407391"/>
                <a:gd name="connsiteY11" fmla="*/ 289641 h 637692"/>
                <a:gd name="connsiteX12" fmla="*/ 336558 w 407391"/>
                <a:gd name="connsiteY12" fmla="*/ 309996 h 637692"/>
                <a:gd name="connsiteX13" fmla="*/ 336558 w 407391"/>
                <a:gd name="connsiteY13" fmla="*/ 327697 h 637692"/>
                <a:gd name="connsiteX14" fmla="*/ 371078 w 407391"/>
                <a:gd name="connsiteY14" fmla="*/ 340972 h 637692"/>
                <a:gd name="connsiteX15" fmla="*/ 392322 w 407391"/>
                <a:gd name="connsiteY15" fmla="*/ 356903 h 637692"/>
                <a:gd name="connsiteX16" fmla="*/ 402943 w 407391"/>
                <a:gd name="connsiteY16" fmla="*/ 379914 h 637692"/>
                <a:gd name="connsiteX17" fmla="*/ 406816 w 407391"/>
                <a:gd name="connsiteY17" fmla="*/ 403672 h 637692"/>
                <a:gd name="connsiteX18" fmla="*/ 407369 w 407391"/>
                <a:gd name="connsiteY18" fmla="*/ 434051 h 637692"/>
                <a:gd name="connsiteX19" fmla="*/ 407369 w 407391"/>
                <a:gd name="connsiteY19" fmla="*/ 531442 h 637692"/>
                <a:gd name="connsiteX20" fmla="*/ 398407 w 407391"/>
                <a:gd name="connsiteY20" fmla="*/ 583348 h 637692"/>
                <a:gd name="connsiteX21" fmla="*/ 378160 w 407391"/>
                <a:gd name="connsiteY21" fmla="*/ 614668 h 637692"/>
                <a:gd name="connsiteX22" fmla="*/ 340984 w 407391"/>
                <a:gd name="connsiteY22" fmla="*/ 630605 h 637692"/>
                <a:gd name="connsiteX23" fmla="*/ 318192 w 407391"/>
                <a:gd name="connsiteY23" fmla="*/ 634700 h 637692"/>
                <a:gd name="connsiteX24" fmla="*/ 299383 w 407391"/>
                <a:gd name="connsiteY24" fmla="*/ 636802 h 637692"/>
                <a:gd name="connsiteX25" fmla="*/ 278025 w 407391"/>
                <a:gd name="connsiteY25" fmla="*/ 637577 h 637692"/>
                <a:gd name="connsiteX26" fmla="*/ 248016 w 407391"/>
                <a:gd name="connsiteY26" fmla="*/ 637688 h 637692"/>
                <a:gd name="connsiteX27" fmla="*/ 159354 w 407391"/>
                <a:gd name="connsiteY27" fmla="*/ 637688 h 637692"/>
                <a:gd name="connsiteX28" fmla="*/ 129344 w 407391"/>
                <a:gd name="connsiteY28" fmla="*/ 637577 h 637692"/>
                <a:gd name="connsiteX29" fmla="*/ 107986 w 407391"/>
                <a:gd name="connsiteY29" fmla="*/ 636802 h 637692"/>
                <a:gd name="connsiteX30" fmla="*/ 65500 w 407391"/>
                <a:gd name="connsiteY30" fmla="*/ 630605 h 637692"/>
                <a:gd name="connsiteX31" fmla="*/ 17149 w 407391"/>
                <a:gd name="connsiteY31" fmla="*/ 601277 h 637692"/>
                <a:gd name="connsiteX32" fmla="*/ 0 w 407391"/>
                <a:gd name="connsiteY32" fmla="*/ 531442 h 637692"/>
                <a:gd name="connsiteX33" fmla="*/ 0 w 407391"/>
                <a:gd name="connsiteY33" fmla="*/ 434051 h 637692"/>
                <a:gd name="connsiteX34" fmla="*/ 5532 w 407391"/>
                <a:gd name="connsiteY34" fmla="*/ 418556 h 637692"/>
                <a:gd name="connsiteX35" fmla="*/ 17703 w 407391"/>
                <a:gd name="connsiteY35" fmla="*/ 416342 h 637692"/>
                <a:gd name="connsiteX36" fmla="*/ 123919 w 407391"/>
                <a:gd name="connsiteY36" fmla="*/ 416342 h 637692"/>
                <a:gd name="connsiteX37" fmla="*/ 136089 w 407391"/>
                <a:gd name="connsiteY37" fmla="*/ 418548 h 637692"/>
                <a:gd name="connsiteX38" fmla="*/ 141621 w 407391"/>
                <a:gd name="connsiteY38" fmla="*/ 433992 h 637692"/>
                <a:gd name="connsiteX39" fmla="*/ 141621 w 407391"/>
                <a:gd name="connsiteY39" fmla="*/ 496052 h 637692"/>
                <a:gd name="connsiteX40" fmla="*/ 147162 w 407391"/>
                <a:gd name="connsiteY40" fmla="*/ 511567 h 637692"/>
                <a:gd name="connsiteX41" fmla="*/ 159354 w 407391"/>
                <a:gd name="connsiteY41" fmla="*/ 513783 h 637692"/>
                <a:gd name="connsiteX42" fmla="*/ 248016 w 407391"/>
                <a:gd name="connsiteY42" fmla="*/ 513783 h 637692"/>
                <a:gd name="connsiteX43" fmla="*/ 260206 w 407391"/>
                <a:gd name="connsiteY43" fmla="*/ 511567 h 637692"/>
                <a:gd name="connsiteX44" fmla="*/ 265747 w 407391"/>
                <a:gd name="connsiteY44" fmla="*/ 496052 h 637692"/>
                <a:gd name="connsiteX45" fmla="*/ 265747 w 407391"/>
                <a:gd name="connsiteY45" fmla="*/ 398529 h 637692"/>
                <a:gd name="connsiteX46" fmla="*/ 260206 w 407391"/>
                <a:gd name="connsiteY46" fmla="*/ 383015 h 637692"/>
                <a:gd name="connsiteX47" fmla="*/ 248016 w 407391"/>
                <a:gd name="connsiteY47" fmla="*/ 380799 h 637692"/>
                <a:gd name="connsiteX48" fmla="*/ 141621 w 407391"/>
                <a:gd name="connsiteY48" fmla="*/ 380799 h 637692"/>
                <a:gd name="connsiteX49" fmla="*/ 129451 w 407391"/>
                <a:gd name="connsiteY49" fmla="*/ 378586 h 637692"/>
                <a:gd name="connsiteX50" fmla="*/ 123919 w 407391"/>
                <a:gd name="connsiteY50" fmla="*/ 363098 h 637692"/>
                <a:gd name="connsiteX51" fmla="*/ 123919 w 407391"/>
                <a:gd name="connsiteY51" fmla="*/ 274595 h 637692"/>
                <a:gd name="connsiteX52" fmla="*/ 129451 w 407391"/>
                <a:gd name="connsiteY52" fmla="*/ 259106 h 637692"/>
                <a:gd name="connsiteX53" fmla="*/ 141621 w 407391"/>
                <a:gd name="connsiteY53" fmla="*/ 256894 h 637692"/>
                <a:gd name="connsiteX54" fmla="*/ 248016 w 407391"/>
                <a:gd name="connsiteY54" fmla="*/ 256894 h 637692"/>
                <a:gd name="connsiteX55" fmla="*/ 260206 w 407391"/>
                <a:gd name="connsiteY55" fmla="*/ 254677 h 637692"/>
                <a:gd name="connsiteX56" fmla="*/ 265747 w 407391"/>
                <a:gd name="connsiteY56" fmla="*/ 239162 h 637692"/>
                <a:gd name="connsiteX57" fmla="*/ 265747 w 407391"/>
                <a:gd name="connsiteY57" fmla="*/ 141640 h 637692"/>
                <a:gd name="connsiteX58" fmla="*/ 260206 w 407391"/>
                <a:gd name="connsiteY58" fmla="*/ 126126 h 637692"/>
                <a:gd name="connsiteX59" fmla="*/ 248016 w 407391"/>
                <a:gd name="connsiteY59" fmla="*/ 123909 h 637692"/>
                <a:gd name="connsiteX60" fmla="*/ 159354 w 407391"/>
                <a:gd name="connsiteY60" fmla="*/ 123909 h 637692"/>
                <a:gd name="connsiteX61" fmla="*/ 147162 w 407391"/>
                <a:gd name="connsiteY61" fmla="*/ 126129 h 637692"/>
                <a:gd name="connsiteX62" fmla="*/ 141621 w 407391"/>
                <a:gd name="connsiteY62" fmla="*/ 141666 h 637692"/>
                <a:gd name="connsiteX63" fmla="*/ 141621 w 407391"/>
                <a:gd name="connsiteY63" fmla="*/ 203642 h 637692"/>
                <a:gd name="connsiteX64" fmla="*/ 136089 w 407391"/>
                <a:gd name="connsiteY64" fmla="*/ 219137 h 637692"/>
                <a:gd name="connsiteX65" fmla="*/ 123919 w 407391"/>
                <a:gd name="connsiteY65" fmla="*/ 221350 h 637692"/>
                <a:gd name="connsiteX66" fmla="*/ 17703 w 407391"/>
                <a:gd name="connsiteY66" fmla="*/ 221350 h 637692"/>
                <a:gd name="connsiteX67" fmla="*/ 5532 w 407391"/>
                <a:gd name="connsiteY67" fmla="*/ 219137 h 637692"/>
                <a:gd name="connsiteX68" fmla="*/ 0 w 407391"/>
                <a:gd name="connsiteY68" fmla="*/ 203642 h 637692"/>
                <a:gd name="connsiteX69" fmla="*/ 0 w 407391"/>
                <a:gd name="connsiteY69" fmla="*/ 106251 h 637692"/>
                <a:gd name="connsiteX70" fmla="*/ 8962 w 407391"/>
                <a:gd name="connsiteY70" fmla="*/ 54345 h 637692"/>
                <a:gd name="connsiteX71" fmla="*/ 29209 w 407391"/>
                <a:gd name="connsiteY71" fmla="*/ 23025 h 637692"/>
                <a:gd name="connsiteX72" fmla="*/ 44035 w 407391"/>
                <a:gd name="connsiteY72" fmla="*/ 13729 h 637692"/>
                <a:gd name="connsiteX73" fmla="*/ 65500 w 407391"/>
                <a:gd name="connsiteY73" fmla="*/ 7088 h 637692"/>
                <a:gd name="connsiteX74" fmla="*/ 107986 w 407391"/>
                <a:gd name="connsiteY74" fmla="*/ 891 h 637692"/>
                <a:gd name="connsiteX75" fmla="*/ 129344 w 407391"/>
                <a:gd name="connsiteY75" fmla="*/ 115 h 637692"/>
                <a:gd name="connsiteX76" fmla="*/ 159354 w 407391"/>
                <a:gd name="connsiteY76" fmla="*/ 5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07391" h="637692">
                  <a:moveTo>
                    <a:pt x="159354" y="5"/>
                  </a:moveTo>
                  <a:lnTo>
                    <a:pt x="248016" y="5"/>
                  </a:lnTo>
                  <a:cubicBezTo>
                    <a:pt x="259518" y="-14"/>
                    <a:pt x="269521" y="23"/>
                    <a:pt x="278025" y="115"/>
                  </a:cubicBezTo>
                  <a:cubicBezTo>
                    <a:pt x="286529" y="208"/>
                    <a:pt x="293648" y="466"/>
                    <a:pt x="299383" y="891"/>
                  </a:cubicBezTo>
                  <a:cubicBezTo>
                    <a:pt x="305099" y="1315"/>
                    <a:pt x="311369" y="2016"/>
                    <a:pt x="318192" y="2993"/>
                  </a:cubicBezTo>
                  <a:cubicBezTo>
                    <a:pt x="325015" y="3971"/>
                    <a:pt x="332612" y="5336"/>
                    <a:pt x="340984" y="7088"/>
                  </a:cubicBezTo>
                  <a:cubicBezTo>
                    <a:pt x="363997" y="11497"/>
                    <a:pt x="380372" y="21273"/>
                    <a:pt x="390109" y="36416"/>
                  </a:cubicBezTo>
                  <a:cubicBezTo>
                    <a:pt x="399845" y="51560"/>
                    <a:pt x="405599" y="74838"/>
                    <a:pt x="407369" y="106251"/>
                  </a:cubicBezTo>
                  <a:lnTo>
                    <a:pt x="407369" y="203642"/>
                  </a:lnTo>
                  <a:cubicBezTo>
                    <a:pt x="407461" y="216681"/>
                    <a:pt x="407276" y="226733"/>
                    <a:pt x="406816" y="233798"/>
                  </a:cubicBezTo>
                  <a:cubicBezTo>
                    <a:pt x="406354" y="240862"/>
                    <a:pt x="405064" y="249151"/>
                    <a:pt x="402943" y="258665"/>
                  </a:cubicBezTo>
                  <a:cubicBezTo>
                    <a:pt x="400122" y="270981"/>
                    <a:pt x="393594" y="281307"/>
                    <a:pt x="383360" y="289641"/>
                  </a:cubicBezTo>
                  <a:cubicBezTo>
                    <a:pt x="373125" y="297975"/>
                    <a:pt x="357525" y="304760"/>
                    <a:pt x="336558" y="309996"/>
                  </a:cubicBezTo>
                  <a:lnTo>
                    <a:pt x="336558" y="327697"/>
                  </a:lnTo>
                  <a:cubicBezTo>
                    <a:pt x="350278" y="331348"/>
                    <a:pt x="361785" y="335773"/>
                    <a:pt x="371078" y="340972"/>
                  </a:cubicBezTo>
                  <a:cubicBezTo>
                    <a:pt x="380372" y="346172"/>
                    <a:pt x="387454" y="351482"/>
                    <a:pt x="392322" y="356903"/>
                  </a:cubicBezTo>
                  <a:cubicBezTo>
                    <a:pt x="396747" y="362360"/>
                    <a:pt x="400288" y="370031"/>
                    <a:pt x="402943" y="379914"/>
                  </a:cubicBezTo>
                  <a:cubicBezTo>
                    <a:pt x="405064" y="388614"/>
                    <a:pt x="406354" y="396533"/>
                    <a:pt x="406816" y="403672"/>
                  </a:cubicBezTo>
                  <a:cubicBezTo>
                    <a:pt x="407276" y="410811"/>
                    <a:pt x="407461" y="420937"/>
                    <a:pt x="407369" y="434051"/>
                  </a:cubicBezTo>
                  <a:lnTo>
                    <a:pt x="407369" y="531442"/>
                  </a:lnTo>
                  <a:cubicBezTo>
                    <a:pt x="407092" y="552230"/>
                    <a:pt x="404105" y="569532"/>
                    <a:pt x="398407" y="583348"/>
                  </a:cubicBezTo>
                  <a:cubicBezTo>
                    <a:pt x="392709" y="597163"/>
                    <a:pt x="385960" y="607603"/>
                    <a:pt x="378160" y="614668"/>
                  </a:cubicBezTo>
                  <a:cubicBezTo>
                    <a:pt x="370193" y="621751"/>
                    <a:pt x="357801" y="627063"/>
                    <a:pt x="340984" y="630605"/>
                  </a:cubicBezTo>
                  <a:cubicBezTo>
                    <a:pt x="332612" y="632357"/>
                    <a:pt x="325015" y="633722"/>
                    <a:pt x="318192" y="634700"/>
                  </a:cubicBezTo>
                  <a:cubicBezTo>
                    <a:pt x="311369" y="635677"/>
                    <a:pt x="305099" y="636378"/>
                    <a:pt x="299383" y="636802"/>
                  </a:cubicBezTo>
                  <a:cubicBezTo>
                    <a:pt x="293648" y="637227"/>
                    <a:pt x="286529" y="637485"/>
                    <a:pt x="278025" y="637577"/>
                  </a:cubicBezTo>
                  <a:cubicBezTo>
                    <a:pt x="269521" y="637669"/>
                    <a:pt x="259518" y="637706"/>
                    <a:pt x="248016" y="637688"/>
                  </a:cubicBezTo>
                  <a:lnTo>
                    <a:pt x="159354" y="637688"/>
                  </a:lnTo>
                  <a:cubicBezTo>
                    <a:pt x="147851" y="637706"/>
                    <a:pt x="137848" y="637669"/>
                    <a:pt x="129344" y="637577"/>
                  </a:cubicBezTo>
                  <a:cubicBezTo>
                    <a:pt x="120840" y="637485"/>
                    <a:pt x="113721" y="637227"/>
                    <a:pt x="107986" y="636802"/>
                  </a:cubicBezTo>
                  <a:cubicBezTo>
                    <a:pt x="96480" y="636065"/>
                    <a:pt x="82317" y="633999"/>
                    <a:pt x="65500" y="630605"/>
                  </a:cubicBezTo>
                  <a:cubicBezTo>
                    <a:pt x="42910" y="626196"/>
                    <a:pt x="26794" y="616420"/>
                    <a:pt x="17149" y="601277"/>
                  </a:cubicBezTo>
                  <a:cubicBezTo>
                    <a:pt x="7505" y="586133"/>
                    <a:pt x="1789" y="562855"/>
                    <a:pt x="0" y="531442"/>
                  </a:cubicBezTo>
                  <a:lnTo>
                    <a:pt x="0" y="434051"/>
                  </a:lnTo>
                  <a:cubicBezTo>
                    <a:pt x="184" y="425565"/>
                    <a:pt x="2028" y="420400"/>
                    <a:pt x="5532" y="418556"/>
                  </a:cubicBezTo>
                  <a:cubicBezTo>
                    <a:pt x="9036" y="416711"/>
                    <a:pt x="13092" y="415973"/>
                    <a:pt x="17703" y="416342"/>
                  </a:cubicBezTo>
                  <a:lnTo>
                    <a:pt x="123919" y="416342"/>
                  </a:lnTo>
                  <a:cubicBezTo>
                    <a:pt x="128529" y="415975"/>
                    <a:pt x="132586" y="416710"/>
                    <a:pt x="136089" y="418548"/>
                  </a:cubicBezTo>
                  <a:cubicBezTo>
                    <a:pt x="139593" y="420387"/>
                    <a:pt x="141437" y="425535"/>
                    <a:pt x="141621" y="433992"/>
                  </a:cubicBezTo>
                  <a:lnTo>
                    <a:pt x="141621" y="496052"/>
                  </a:lnTo>
                  <a:cubicBezTo>
                    <a:pt x="141806" y="504548"/>
                    <a:pt x="143653" y="509720"/>
                    <a:pt x="147162" y="511567"/>
                  </a:cubicBezTo>
                  <a:cubicBezTo>
                    <a:pt x="150672" y="513414"/>
                    <a:pt x="154736" y="514152"/>
                    <a:pt x="159354" y="513783"/>
                  </a:cubicBezTo>
                  <a:lnTo>
                    <a:pt x="248016" y="513783"/>
                  </a:lnTo>
                  <a:cubicBezTo>
                    <a:pt x="252634" y="514152"/>
                    <a:pt x="256697" y="513414"/>
                    <a:pt x="260206" y="511567"/>
                  </a:cubicBezTo>
                  <a:cubicBezTo>
                    <a:pt x="263716" y="509720"/>
                    <a:pt x="265563" y="504548"/>
                    <a:pt x="265747" y="496052"/>
                  </a:cubicBezTo>
                  <a:lnTo>
                    <a:pt x="265747" y="398529"/>
                  </a:lnTo>
                  <a:cubicBezTo>
                    <a:pt x="265563" y="390033"/>
                    <a:pt x="263716" y="384862"/>
                    <a:pt x="260206" y="383015"/>
                  </a:cubicBezTo>
                  <a:cubicBezTo>
                    <a:pt x="256697" y="381168"/>
                    <a:pt x="252634" y="380429"/>
                    <a:pt x="248016" y="380799"/>
                  </a:cubicBezTo>
                  <a:lnTo>
                    <a:pt x="141621" y="380799"/>
                  </a:lnTo>
                  <a:cubicBezTo>
                    <a:pt x="137011" y="381167"/>
                    <a:pt x="132955" y="380430"/>
                    <a:pt x="129451" y="378586"/>
                  </a:cubicBezTo>
                  <a:cubicBezTo>
                    <a:pt x="125947" y="376742"/>
                    <a:pt x="124103" y="371580"/>
                    <a:pt x="123919" y="363098"/>
                  </a:cubicBezTo>
                  <a:lnTo>
                    <a:pt x="123919" y="274595"/>
                  </a:lnTo>
                  <a:cubicBezTo>
                    <a:pt x="124103" y="266113"/>
                    <a:pt x="125947" y="260950"/>
                    <a:pt x="129451" y="259106"/>
                  </a:cubicBezTo>
                  <a:cubicBezTo>
                    <a:pt x="132955" y="257263"/>
                    <a:pt x="137011" y="256525"/>
                    <a:pt x="141621" y="256894"/>
                  </a:cubicBezTo>
                  <a:lnTo>
                    <a:pt x="248016" y="256894"/>
                  </a:lnTo>
                  <a:cubicBezTo>
                    <a:pt x="252634" y="257263"/>
                    <a:pt x="256697" y="256524"/>
                    <a:pt x="260206" y="254677"/>
                  </a:cubicBezTo>
                  <a:cubicBezTo>
                    <a:pt x="263716" y="252830"/>
                    <a:pt x="265563" y="247659"/>
                    <a:pt x="265747" y="239162"/>
                  </a:cubicBezTo>
                  <a:lnTo>
                    <a:pt x="265747" y="141640"/>
                  </a:lnTo>
                  <a:cubicBezTo>
                    <a:pt x="265563" y="133144"/>
                    <a:pt x="263716" y="127973"/>
                    <a:pt x="260206" y="126126"/>
                  </a:cubicBezTo>
                  <a:cubicBezTo>
                    <a:pt x="256697" y="124279"/>
                    <a:pt x="252634" y="123540"/>
                    <a:pt x="248016" y="123909"/>
                  </a:cubicBezTo>
                  <a:lnTo>
                    <a:pt x="159354" y="123909"/>
                  </a:lnTo>
                  <a:cubicBezTo>
                    <a:pt x="154736" y="123539"/>
                    <a:pt x="150672" y="124279"/>
                    <a:pt x="147162" y="126129"/>
                  </a:cubicBezTo>
                  <a:cubicBezTo>
                    <a:pt x="143653" y="127978"/>
                    <a:pt x="141806" y="133158"/>
                    <a:pt x="141621" y="141666"/>
                  </a:cubicBezTo>
                  <a:lnTo>
                    <a:pt x="141621" y="203642"/>
                  </a:lnTo>
                  <a:cubicBezTo>
                    <a:pt x="141437" y="212127"/>
                    <a:pt x="139593" y="217292"/>
                    <a:pt x="136089" y="219137"/>
                  </a:cubicBezTo>
                  <a:cubicBezTo>
                    <a:pt x="132586" y="220981"/>
                    <a:pt x="128529" y="221719"/>
                    <a:pt x="123919" y="221350"/>
                  </a:cubicBezTo>
                  <a:lnTo>
                    <a:pt x="17703" y="221350"/>
                  </a:lnTo>
                  <a:cubicBezTo>
                    <a:pt x="13092" y="221719"/>
                    <a:pt x="9036" y="220981"/>
                    <a:pt x="5532" y="219137"/>
                  </a:cubicBezTo>
                  <a:cubicBezTo>
                    <a:pt x="2028" y="217292"/>
                    <a:pt x="184" y="212127"/>
                    <a:pt x="0" y="203642"/>
                  </a:cubicBezTo>
                  <a:lnTo>
                    <a:pt x="0" y="106251"/>
                  </a:lnTo>
                  <a:cubicBezTo>
                    <a:pt x="276" y="85463"/>
                    <a:pt x="3264" y="68161"/>
                    <a:pt x="8962" y="54345"/>
                  </a:cubicBezTo>
                  <a:cubicBezTo>
                    <a:pt x="14660" y="40530"/>
                    <a:pt x="21409" y="30090"/>
                    <a:pt x="29209" y="23025"/>
                  </a:cubicBezTo>
                  <a:cubicBezTo>
                    <a:pt x="33156" y="19484"/>
                    <a:pt x="38098" y="16385"/>
                    <a:pt x="44035" y="13729"/>
                  </a:cubicBezTo>
                  <a:cubicBezTo>
                    <a:pt x="49973" y="11073"/>
                    <a:pt x="57128" y="8859"/>
                    <a:pt x="65500" y="7088"/>
                  </a:cubicBezTo>
                  <a:cubicBezTo>
                    <a:pt x="82317" y="3694"/>
                    <a:pt x="96480" y="1628"/>
                    <a:pt x="107986" y="891"/>
                  </a:cubicBezTo>
                  <a:cubicBezTo>
                    <a:pt x="113721" y="466"/>
                    <a:pt x="120840" y="208"/>
                    <a:pt x="129344" y="115"/>
                  </a:cubicBezTo>
                  <a:cubicBezTo>
                    <a:pt x="137848" y="23"/>
                    <a:pt x="147851" y="-14"/>
                    <a:pt x="159354"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grpSp>
      <p:grpSp>
        <p:nvGrpSpPr>
          <p:cNvPr id="85" name="Group 84">
            <a:extLst>
              <a:ext uri="{FF2B5EF4-FFF2-40B4-BE49-F238E27FC236}">
                <a16:creationId xmlns:a16="http://schemas.microsoft.com/office/drawing/2014/main" id="{8418AEBD-EA0E-FA7D-6BFF-53184AC58A04}"/>
              </a:ext>
            </a:extLst>
          </p:cNvPr>
          <p:cNvGrpSpPr/>
          <p:nvPr/>
        </p:nvGrpSpPr>
        <p:grpSpPr>
          <a:xfrm>
            <a:off x="2007209" y="4417541"/>
            <a:ext cx="598252" cy="405920"/>
            <a:chOff x="9655521" y="197741"/>
            <a:chExt cx="940101" cy="637868"/>
          </a:xfrm>
          <a:solidFill>
            <a:schemeClr val="bg1">
              <a:lumMod val="75000"/>
            </a:schemeClr>
          </a:solidFill>
        </p:grpSpPr>
        <p:sp>
          <p:nvSpPr>
            <p:cNvPr id="86" name="Freeform: Shape 14">
              <a:extLst>
                <a:ext uri="{FF2B5EF4-FFF2-40B4-BE49-F238E27FC236}">
                  <a16:creationId xmlns:a16="http://schemas.microsoft.com/office/drawing/2014/main" id="{644B8344-4B58-4F97-76C6-0A5FF4697A9C}"/>
                </a:ext>
              </a:extLst>
            </p:cNvPr>
            <p:cNvSpPr/>
            <p:nvPr/>
          </p:nvSpPr>
          <p:spPr>
            <a:xfrm>
              <a:off x="9655521" y="197829"/>
              <a:ext cx="407369" cy="637692"/>
            </a:xfrm>
            <a:custGeom>
              <a:avLst/>
              <a:gdLst>
                <a:gd name="connsiteX0" fmla="*/ 159354 w 407369"/>
                <a:gd name="connsiteY0" fmla="*/ 5 h 637692"/>
                <a:gd name="connsiteX1" fmla="*/ 248016 w 407369"/>
                <a:gd name="connsiteY1" fmla="*/ 5 h 637692"/>
                <a:gd name="connsiteX2" fmla="*/ 278025 w 407369"/>
                <a:gd name="connsiteY2" fmla="*/ 115 h 637692"/>
                <a:gd name="connsiteX3" fmla="*/ 299383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3 w 407369"/>
                <a:gd name="connsiteY13" fmla="*/ 636803 h 637692"/>
                <a:gd name="connsiteX14" fmla="*/ 278025 w 407369"/>
                <a:gd name="connsiteY14" fmla="*/ 637577 h 637692"/>
                <a:gd name="connsiteX15" fmla="*/ 248016 w 407369"/>
                <a:gd name="connsiteY15" fmla="*/ 637688 h 637692"/>
                <a:gd name="connsiteX16" fmla="*/ 159354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4 w 407369"/>
                <a:gd name="connsiteY29" fmla="*/ 5 h 637692"/>
                <a:gd name="connsiteX30" fmla="*/ 159354 w 407369"/>
                <a:gd name="connsiteY30" fmla="*/ 123909 h 637692"/>
                <a:gd name="connsiteX31" fmla="*/ 147163 w 407369"/>
                <a:gd name="connsiteY31" fmla="*/ 126124 h 637692"/>
                <a:gd name="connsiteX32" fmla="*/ 141621 w 407369"/>
                <a:gd name="connsiteY32" fmla="*/ 141629 h 637692"/>
                <a:gd name="connsiteX33" fmla="*/ 141621 w 407369"/>
                <a:gd name="connsiteY33" fmla="*/ 496061 h 637692"/>
                <a:gd name="connsiteX34" fmla="*/ 147163 w 407369"/>
                <a:gd name="connsiteY34" fmla="*/ 511568 h 637692"/>
                <a:gd name="connsiteX35" fmla="*/ 159354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4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4" y="5"/>
                  </a:moveTo>
                  <a:lnTo>
                    <a:pt x="248016" y="5"/>
                  </a:lnTo>
                  <a:cubicBezTo>
                    <a:pt x="259518" y="-14"/>
                    <a:pt x="269521" y="23"/>
                    <a:pt x="278025" y="115"/>
                  </a:cubicBezTo>
                  <a:cubicBezTo>
                    <a:pt x="286529" y="207"/>
                    <a:pt x="293648" y="466"/>
                    <a:pt x="299383" y="890"/>
                  </a:cubicBezTo>
                  <a:cubicBezTo>
                    <a:pt x="305099" y="1315"/>
                    <a:pt x="311369" y="2015"/>
                    <a:pt x="318192" y="2992"/>
                  </a:cubicBezTo>
                  <a:cubicBezTo>
                    <a:pt x="325015" y="3970"/>
                    <a:pt x="332612" y="5334"/>
                    <a:pt x="340984" y="7086"/>
                  </a:cubicBezTo>
                  <a:cubicBezTo>
                    <a:pt x="363997" y="11492"/>
                    <a:pt x="380372" y="21264"/>
                    <a:pt x="390109" y="36402"/>
                  </a:cubicBezTo>
                  <a:cubicBezTo>
                    <a:pt x="399845" y="51540"/>
                    <a:pt x="405599"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2" y="627067"/>
                    <a:pt x="340984" y="630608"/>
                  </a:cubicBezTo>
                  <a:cubicBezTo>
                    <a:pt x="332612" y="632359"/>
                    <a:pt x="325015" y="633724"/>
                    <a:pt x="318192" y="634701"/>
                  </a:cubicBezTo>
                  <a:cubicBezTo>
                    <a:pt x="311369" y="635678"/>
                    <a:pt x="305099" y="636379"/>
                    <a:pt x="299383" y="636803"/>
                  </a:cubicBezTo>
                  <a:cubicBezTo>
                    <a:pt x="293648" y="637227"/>
                    <a:pt x="286529" y="637485"/>
                    <a:pt x="278025" y="637577"/>
                  </a:cubicBezTo>
                  <a:cubicBezTo>
                    <a:pt x="269521" y="637669"/>
                    <a:pt x="259518" y="637706"/>
                    <a:pt x="248016" y="637688"/>
                  </a:cubicBezTo>
                  <a:lnTo>
                    <a:pt x="159354"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1" y="626201"/>
                    <a:pt x="26794" y="616429"/>
                    <a:pt x="17149" y="601291"/>
                  </a:cubicBezTo>
                  <a:cubicBezTo>
                    <a:pt x="7505" y="586153"/>
                    <a:pt x="1789" y="562884"/>
                    <a:pt x="0" y="531485"/>
                  </a:cubicBezTo>
                  <a:lnTo>
                    <a:pt x="0" y="106209"/>
                  </a:lnTo>
                  <a:cubicBezTo>
                    <a:pt x="276" y="85429"/>
                    <a:pt x="3264" y="68134"/>
                    <a:pt x="8962" y="54324"/>
                  </a:cubicBezTo>
                  <a:cubicBezTo>
                    <a:pt x="14660" y="40514"/>
                    <a:pt x="21409" y="30078"/>
                    <a:pt x="29209" y="23016"/>
                  </a:cubicBezTo>
                  <a:cubicBezTo>
                    <a:pt x="33156" y="19476"/>
                    <a:pt x="38098"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4" y="5"/>
                  </a:cubicBezTo>
                  <a:close/>
                  <a:moveTo>
                    <a:pt x="159354" y="123909"/>
                  </a:moveTo>
                  <a:cubicBezTo>
                    <a:pt x="154736" y="123540"/>
                    <a:pt x="150672" y="124278"/>
                    <a:pt x="147163" y="126124"/>
                  </a:cubicBezTo>
                  <a:cubicBezTo>
                    <a:pt x="143653" y="127970"/>
                    <a:pt x="141806" y="133138"/>
                    <a:pt x="141621" y="141629"/>
                  </a:cubicBezTo>
                  <a:lnTo>
                    <a:pt x="141621" y="496061"/>
                  </a:lnTo>
                  <a:cubicBezTo>
                    <a:pt x="141806" y="504553"/>
                    <a:pt x="143653" y="509722"/>
                    <a:pt x="147163" y="511568"/>
                  </a:cubicBezTo>
                  <a:cubicBezTo>
                    <a:pt x="150672" y="513414"/>
                    <a:pt x="154736" y="514152"/>
                    <a:pt x="159354"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4"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87" name="Freeform: Shape 15">
              <a:extLst>
                <a:ext uri="{FF2B5EF4-FFF2-40B4-BE49-F238E27FC236}">
                  <a16:creationId xmlns:a16="http://schemas.microsoft.com/office/drawing/2014/main" id="{8EACBA00-114B-ADED-4BF4-746F90AF0219}"/>
                </a:ext>
              </a:extLst>
            </p:cNvPr>
            <p:cNvSpPr/>
            <p:nvPr/>
          </p:nvSpPr>
          <p:spPr>
            <a:xfrm>
              <a:off x="10152820" y="197741"/>
              <a:ext cx="442802" cy="637868"/>
            </a:xfrm>
            <a:custGeom>
              <a:avLst/>
              <a:gdLst>
                <a:gd name="connsiteX0" fmla="*/ 197539 w 442802"/>
                <a:gd name="connsiteY0" fmla="*/ 93 h 637868"/>
                <a:gd name="connsiteX1" fmla="*/ 312687 w 442802"/>
                <a:gd name="connsiteY1" fmla="*/ 93 h 637868"/>
                <a:gd name="connsiteX2" fmla="*/ 324637 w 442802"/>
                <a:gd name="connsiteY2" fmla="*/ 2307 h 637868"/>
                <a:gd name="connsiteX3" fmla="*/ 323309 w 442802"/>
                <a:gd name="connsiteY3" fmla="*/ 17809 h 637868"/>
                <a:gd name="connsiteX4" fmla="*/ 141732 w 442802"/>
                <a:gd name="connsiteY4" fmla="*/ 380997 h 637868"/>
                <a:gd name="connsiteX5" fmla="*/ 141732 w 442802"/>
                <a:gd name="connsiteY5" fmla="*/ 398714 h 637868"/>
                <a:gd name="connsiteX6" fmla="*/ 301181 w 442802"/>
                <a:gd name="connsiteY6" fmla="*/ 398714 h 637868"/>
                <a:gd name="connsiteX7" fmla="*/ 301181 w 442802"/>
                <a:gd name="connsiteY7" fmla="*/ 177258 h 637868"/>
                <a:gd name="connsiteX8" fmla="*/ 306713 w 442802"/>
                <a:gd name="connsiteY8" fmla="*/ 161756 h 637868"/>
                <a:gd name="connsiteX9" fmla="*/ 318883 w 442802"/>
                <a:gd name="connsiteY9" fmla="*/ 159541 h 637868"/>
                <a:gd name="connsiteX10" fmla="*/ 425100 w 442802"/>
                <a:gd name="connsiteY10" fmla="*/ 159541 h 637868"/>
                <a:gd name="connsiteX11" fmla="*/ 437270 w 442802"/>
                <a:gd name="connsiteY11" fmla="*/ 161756 h 637868"/>
                <a:gd name="connsiteX12" fmla="*/ 442802 w 442802"/>
                <a:gd name="connsiteY12" fmla="*/ 177258 h 637868"/>
                <a:gd name="connsiteX13" fmla="*/ 442802 w 442802"/>
                <a:gd name="connsiteY13" fmla="*/ 620059 h 637868"/>
                <a:gd name="connsiteX14" fmla="*/ 437270 w 442802"/>
                <a:gd name="connsiteY14" fmla="*/ 635561 h 637868"/>
                <a:gd name="connsiteX15" fmla="*/ 425100 w 442802"/>
                <a:gd name="connsiteY15" fmla="*/ 637776 h 637868"/>
                <a:gd name="connsiteX16" fmla="*/ 318883 w 442802"/>
                <a:gd name="connsiteY16" fmla="*/ 637776 h 637868"/>
                <a:gd name="connsiteX17" fmla="*/ 306713 w 442802"/>
                <a:gd name="connsiteY17" fmla="*/ 635561 h 637868"/>
                <a:gd name="connsiteX18" fmla="*/ 301181 w 442802"/>
                <a:gd name="connsiteY18" fmla="*/ 620059 h 637868"/>
                <a:gd name="connsiteX19" fmla="*/ 301181 w 442802"/>
                <a:gd name="connsiteY19" fmla="*/ 522619 h 637868"/>
                <a:gd name="connsiteX20" fmla="*/ 17717 w 442802"/>
                <a:gd name="connsiteY20" fmla="*/ 522619 h 637868"/>
                <a:gd name="connsiteX21" fmla="*/ 5536 w 442802"/>
                <a:gd name="connsiteY21" fmla="*/ 520406 h 637868"/>
                <a:gd name="connsiteX22" fmla="*/ 0 w 442802"/>
                <a:gd name="connsiteY22" fmla="*/ 504918 h 637868"/>
                <a:gd name="connsiteX23" fmla="*/ 0 w 442802"/>
                <a:gd name="connsiteY23" fmla="*/ 380997 h 637868"/>
                <a:gd name="connsiteX24" fmla="*/ 9744 w 442802"/>
                <a:gd name="connsiteY24" fmla="*/ 327848 h 637868"/>
                <a:gd name="connsiteX25" fmla="*/ 164764 w 442802"/>
                <a:gd name="connsiteY25" fmla="*/ 17809 h 637868"/>
                <a:gd name="connsiteX26" fmla="*/ 176501 w 442802"/>
                <a:gd name="connsiteY26" fmla="*/ 2639 h 637868"/>
                <a:gd name="connsiteX27" fmla="*/ 197539 w 442802"/>
                <a:gd name="connsiteY27" fmla="*/ 93 h 63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2802" h="637868">
                  <a:moveTo>
                    <a:pt x="197539" y="93"/>
                  </a:moveTo>
                  <a:lnTo>
                    <a:pt x="312687" y="93"/>
                  </a:lnTo>
                  <a:cubicBezTo>
                    <a:pt x="319215" y="-277"/>
                    <a:pt x="323198" y="462"/>
                    <a:pt x="324637" y="2307"/>
                  </a:cubicBezTo>
                  <a:cubicBezTo>
                    <a:pt x="326075" y="4153"/>
                    <a:pt x="325632" y="9320"/>
                    <a:pt x="323309" y="17809"/>
                  </a:cubicBezTo>
                  <a:lnTo>
                    <a:pt x="141732" y="380997"/>
                  </a:lnTo>
                  <a:lnTo>
                    <a:pt x="141732" y="398714"/>
                  </a:lnTo>
                  <a:lnTo>
                    <a:pt x="301181" y="398714"/>
                  </a:lnTo>
                  <a:lnTo>
                    <a:pt x="301181" y="177258"/>
                  </a:lnTo>
                  <a:cubicBezTo>
                    <a:pt x="301365" y="168768"/>
                    <a:pt x="303209" y="163601"/>
                    <a:pt x="306713" y="161756"/>
                  </a:cubicBezTo>
                  <a:cubicBezTo>
                    <a:pt x="310216" y="159910"/>
                    <a:pt x="314273" y="159172"/>
                    <a:pt x="318883" y="159541"/>
                  </a:cubicBezTo>
                  <a:lnTo>
                    <a:pt x="425100" y="159541"/>
                  </a:lnTo>
                  <a:cubicBezTo>
                    <a:pt x="429710" y="159172"/>
                    <a:pt x="433766" y="159910"/>
                    <a:pt x="437270" y="161756"/>
                  </a:cubicBezTo>
                  <a:cubicBezTo>
                    <a:pt x="440773" y="163601"/>
                    <a:pt x="442617" y="168768"/>
                    <a:pt x="442802" y="177258"/>
                  </a:cubicBezTo>
                  <a:lnTo>
                    <a:pt x="442802" y="620059"/>
                  </a:lnTo>
                  <a:cubicBezTo>
                    <a:pt x="442617" y="628548"/>
                    <a:pt x="440773" y="633716"/>
                    <a:pt x="437270" y="635561"/>
                  </a:cubicBezTo>
                  <a:cubicBezTo>
                    <a:pt x="433766" y="637407"/>
                    <a:pt x="429710" y="638145"/>
                    <a:pt x="425100" y="637776"/>
                  </a:cubicBezTo>
                  <a:lnTo>
                    <a:pt x="318883" y="637776"/>
                  </a:lnTo>
                  <a:cubicBezTo>
                    <a:pt x="314273" y="638145"/>
                    <a:pt x="310216" y="637407"/>
                    <a:pt x="306713" y="635561"/>
                  </a:cubicBezTo>
                  <a:cubicBezTo>
                    <a:pt x="303209" y="633716"/>
                    <a:pt x="301365" y="628548"/>
                    <a:pt x="301181" y="620059"/>
                  </a:cubicBezTo>
                  <a:lnTo>
                    <a:pt x="301181" y="522619"/>
                  </a:lnTo>
                  <a:lnTo>
                    <a:pt x="17717" y="522619"/>
                  </a:lnTo>
                  <a:cubicBezTo>
                    <a:pt x="13103" y="522987"/>
                    <a:pt x="9043" y="522250"/>
                    <a:pt x="5536" y="520406"/>
                  </a:cubicBezTo>
                  <a:cubicBezTo>
                    <a:pt x="2030" y="518562"/>
                    <a:pt x="185" y="513400"/>
                    <a:pt x="0" y="504918"/>
                  </a:cubicBezTo>
                  <a:lnTo>
                    <a:pt x="0" y="380997"/>
                  </a:lnTo>
                  <a:cubicBezTo>
                    <a:pt x="148" y="358852"/>
                    <a:pt x="3396" y="341135"/>
                    <a:pt x="9744" y="327848"/>
                  </a:cubicBezTo>
                  <a:lnTo>
                    <a:pt x="164764" y="17809"/>
                  </a:lnTo>
                  <a:cubicBezTo>
                    <a:pt x="168344" y="9707"/>
                    <a:pt x="172256" y="4651"/>
                    <a:pt x="176501" y="2639"/>
                  </a:cubicBezTo>
                  <a:cubicBezTo>
                    <a:pt x="180745" y="628"/>
                    <a:pt x="187758" y="-221"/>
                    <a:pt x="197539" y="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grpSp>
      <p:grpSp>
        <p:nvGrpSpPr>
          <p:cNvPr id="88" name="Group 87">
            <a:extLst>
              <a:ext uri="{FF2B5EF4-FFF2-40B4-BE49-F238E27FC236}">
                <a16:creationId xmlns:a16="http://schemas.microsoft.com/office/drawing/2014/main" id="{485C9367-D9A3-985E-48D6-D1CA68A0F7F7}"/>
              </a:ext>
            </a:extLst>
          </p:cNvPr>
          <p:cNvGrpSpPr/>
          <p:nvPr/>
        </p:nvGrpSpPr>
        <p:grpSpPr>
          <a:xfrm>
            <a:off x="2008619" y="5256951"/>
            <a:ext cx="595433" cy="405863"/>
            <a:chOff x="10674130" y="197741"/>
            <a:chExt cx="935671" cy="637780"/>
          </a:xfrm>
          <a:solidFill>
            <a:schemeClr val="bg1">
              <a:lumMod val="75000"/>
            </a:schemeClr>
          </a:solidFill>
        </p:grpSpPr>
        <p:sp>
          <p:nvSpPr>
            <p:cNvPr id="89" name="Freeform: Shape 17">
              <a:extLst>
                <a:ext uri="{FF2B5EF4-FFF2-40B4-BE49-F238E27FC236}">
                  <a16:creationId xmlns:a16="http://schemas.microsoft.com/office/drawing/2014/main" id="{01945A34-91AB-4A08-1624-5A91C71BE041}"/>
                </a:ext>
              </a:extLst>
            </p:cNvPr>
            <p:cNvSpPr/>
            <p:nvPr/>
          </p:nvSpPr>
          <p:spPr>
            <a:xfrm>
              <a:off x="10674130" y="197829"/>
              <a:ext cx="407369" cy="637692"/>
            </a:xfrm>
            <a:custGeom>
              <a:avLst/>
              <a:gdLst>
                <a:gd name="connsiteX0" fmla="*/ 159354 w 407369"/>
                <a:gd name="connsiteY0" fmla="*/ 5 h 637692"/>
                <a:gd name="connsiteX1" fmla="*/ 248016 w 407369"/>
                <a:gd name="connsiteY1" fmla="*/ 5 h 637692"/>
                <a:gd name="connsiteX2" fmla="*/ 278025 w 407369"/>
                <a:gd name="connsiteY2" fmla="*/ 115 h 637692"/>
                <a:gd name="connsiteX3" fmla="*/ 299383 w 407369"/>
                <a:gd name="connsiteY3" fmla="*/ 890 h 637692"/>
                <a:gd name="connsiteX4" fmla="*/ 318192 w 407369"/>
                <a:gd name="connsiteY4" fmla="*/ 2992 h 637692"/>
                <a:gd name="connsiteX5" fmla="*/ 340984 w 407369"/>
                <a:gd name="connsiteY5" fmla="*/ 7086 h 637692"/>
                <a:gd name="connsiteX6" fmla="*/ 390109 w 407369"/>
                <a:gd name="connsiteY6" fmla="*/ 36402 h 637692"/>
                <a:gd name="connsiteX7" fmla="*/ 407369 w 407369"/>
                <a:gd name="connsiteY7" fmla="*/ 106209 h 637692"/>
                <a:gd name="connsiteX8" fmla="*/ 407369 w 407369"/>
                <a:gd name="connsiteY8" fmla="*/ 531485 h 637692"/>
                <a:gd name="connsiteX9" fmla="*/ 398407 w 407369"/>
                <a:gd name="connsiteY9" fmla="*/ 583369 h 637692"/>
                <a:gd name="connsiteX10" fmla="*/ 378160 w 407369"/>
                <a:gd name="connsiteY10" fmla="*/ 614677 h 637692"/>
                <a:gd name="connsiteX11" fmla="*/ 340984 w 407369"/>
                <a:gd name="connsiteY11" fmla="*/ 630608 h 637692"/>
                <a:gd name="connsiteX12" fmla="*/ 318192 w 407369"/>
                <a:gd name="connsiteY12" fmla="*/ 634701 h 637692"/>
                <a:gd name="connsiteX13" fmla="*/ 299383 w 407369"/>
                <a:gd name="connsiteY13" fmla="*/ 636803 h 637692"/>
                <a:gd name="connsiteX14" fmla="*/ 278025 w 407369"/>
                <a:gd name="connsiteY14" fmla="*/ 637577 h 637692"/>
                <a:gd name="connsiteX15" fmla="*/ 248016 w 407369"/>
                <a:gd name="connsiteY15" fmla="*/ 637688 h 637692"/>
                <a:gd name="connsiteX16" fmla="*/ 159354 w 407369"/>
                <a:gd name="connsiteY16" fmla="*/ 637688 h 637692"/>
                <a:gd name="connsiteX17" fmla="*/ 129344 w 407369"/>
                <a:gd name="connsiteY17" fmla="*/ 637577 h 637692"/>
                <a:gd name="connsiteX18" fmla="*/ 107986 w 407369"/>
                <a:gd name="connsiteY18" fmla="*/ 636803 h 637692"/>
                <a:gd name="connsiteX19" fmla="*/ 65500 w 407369"/>
                <a:gd name="connsiteY19" fmla="*/ 630608 h 637692"/>
                <a:gd name="connsiteX20" fmla="*/ 17149 w 407369"/>
                <a:gd name="connsiteY20" fmla="*/ 601291 h 637692"/>
                <a:gd name="connsiteX21" fmla="*/ 0 w 407369"/>
                <a:gd name="connsiteY21" fmla="*/ 531485 h 637692"/>
                <a:gd name="connsiteX22" fmla="*/ 0 w 407369"/>
                <a:gd name="connsiteY22" fmla="*/ 106209 h 637692"/>
                <a:gd name="connsiteX23" fmla="*/ 8962 w 407369"/>
                <a:gd name="connsiteY23" fmla="*/ 54324 h 637692"/>
                <a:gd name="connsiteX24" fmla="*/ 29209 w 407369"/>
                <a:gd name="connsiteY24" fmla="*/ 23016 h 637692"/>
                <a:gd name="connsiteX25" fmla="*/ 44035 w 407369"/>
                <a:gd name="connsiteY25" fmla="*/ 13723 h 637692"/>
                <a:gd name="connsiteX26" fmla="*/ 65500 w 407369"/>
                <a:gd name="connsiteY26" fmla="*/ 7086 h 637692"/>
                <a:gd name="connsiteX27" fmla="*/ 107986 w 407369"/>
                <a:gd name="connsiteY27" fmla="*/ 890 h 637692"/>
                <a:gd name="connsiteX28" fmla="*/ 129344 w 407369"/>
                <a:gd name="connsiteY28" fmla="*/ 115 h 637692"/>
                <a:gd name="connsiteX29" fmla="*/ 159354 w 407369"/>
                <a:gd name="connsiteY29" fmla="*/ 5 h 637692"/>
                <a:gd name="connsiteX30" fmla="*/ 159354 w 407369"/>
                <a:gd name="connsiteY30" fmla="*/ 123909 h 637692"/>
                <a:gd name="connsiteX31" fmla="*/ 147163 w 407369"/>
                <a:gd name="connsiteY31" fmla="*/ 126124 h 637692"/>
                <a:gd name="connsiteX32" fmla="*/ 141621 w 407369"/>
                <a:gd name="connsiteY32" fmla="*/ 141629 h 637692"/>
                <a:gd name="connsiteX33" fmla="*/ 141621 w 407369"/>
                <a:gd name="connsiteY33" fmla="*/ 496061 h 637692"/>
                <a:gd name="connsiteX34" fmla="*/ 147163 w 407369"/>
                <a:gd name="connsiteY34" fmla="*/ 511568 h 637692"/>
                <a:gd name="connsiteX35" fmla="*/ 159354 w 407369"/>
                <a:gd name="connsiteY35" fmla="*/ 513783 h 637692"/>
                <a:gd name="connsiteX36" fmla="*/ 248016 w 407369"/>
                <a:gd name="connsiteY36" fmla="*/ 513783 h 637692"/>
                <a:gd name="connsiteX37" fmla="*/ 260206 w 407369"/>
                <a:gd name="connsiteY37" fmla="*/ 511568 h 637692"/>
                <a:gd name="connsiteX38" fmla="*/ 265747 w 407369"/>
                <a:gd name="connsiteY38" fmla="*/ 496061 h 637692"/>
                <a:gd name="connsiteX39" fmla="*/ 265747 w 407369"/>
                <a:gd name="connsiteY39" fmla="*/ 141629 h 637692"/>
                <a:gd name="connsiteX40" fmla="*/ 260206 w 407369"/>
                <a:gd name="connsiteY40" fmla="*/ 126124 h 637692"/>
                <a:gd name="connsiteX41" fmla="*/ 248016 w 407369"/>
                <a:gd name="connsiteY41" fmla="*/ 123909 h 637692"/>
                <a:gd name="connsiteX42" fmla="*/ 159354 w 407369"/>
                <a:gd name="connsiteY42" fmla="*/ 123909 h 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369" h="637692">
                  <a:moveTo>
                    <a:pt x="159354" y="5"/>
                  </a:moveTo>
                  <a:lnTo>
                    <a:pt x="248016" y="5"/>
                  </a:lnTo>
                  <a:cubicBezTo>
                    <a:pt x="259518" y="-14"/>
                    <a:pt x="269521" y="23"/>
                    <a:pt x="278025" y="115"/>
                  </a:cubicBezTo>
                  <a:cubicBezTo>
                    <a:pt x="286529" y="207"/>
                    <a:pt x="293648" y="466"/>
                    <a:pt x="299383" y="890"/>
                  </a:cubicBezTo>
                  <a:cubicBezTo>
                    <a:pt x="305099" y="1315"/>
                    <a:pt x="311369" y="2015"/>
                    <a:pt x="318192" y="2992"/>
                  </a:cubicBezTo>
                  <a:cubicBezTo>
                    <a:pt x="325015" y="3970"/>
                    <a:pt x="332612" y="5334"/>
                    <a:pt x="340984" y="7086"/>
                  </a:cubicBezTo>
                  <a:cubicBezTo>
                    <a:pt x="363997" y="11492"/>
                    <a:pt x="380372" y="21264"/>
                    <a:pt x="390109" y="36402"/>
                  </a:cubicBezTo>
                  <a:cubicBezTo>
                    <a:pt x="399845" y="51540"/>
                    <a:pt x="405599" y="74809"/>
                    <a:pt x="407369" y="106209"/>
                  </a:cubicBezTo>
                  <a:lnTo>
                    <a:pt x="407369" y="531485"/>
                  </a:lnTo>
                  <a:cubicBezTo>
                    <a:pt x="407092" y="552264"/>
                    <a:pt x="404105" y="569559"/>
                    <a:pt x="398407" y="583369"/>
                  </a:cubicBezTo>
                  <a:cubicBezTo>
                    <a:pt x="392709" y="597179"/>
                    <a:pt x="385960" y="607615"/>
                    <a:pt x="378160" y="614677"/>
                  </a:cubicBezTo>
                  <a:cubicBezTo>
                    <a:pt x="370193" y="621757"/>
                    <a:pt x="357801" y="627067"/>
                    <a:pt x="340984" y="630608"/>
                  </a:cubicBezTo>
                  <a:cubicBezTo>
                    <a:pt x="332612" y="632359"/>
                    <a:pt x="325015" y="633724"/>
                    <a:pt x="318192" y="634701"/>
                  </a:cubicBezTo>
                  <a:cubicBezTo>
                    <a:pt x="311369" y="635678"/>
                    <a:pt x="305099" y="636379"/>
                    <a:pt x="299383" y="636803"/>
                  </a:cubicBezTo>
                  <a:cubicBezTo>
                    <a:pt x="293648" y="637227"/>
                    <a:pt x="286529" y="637485"/>
                    <a:pt x="278025" y="637577"/>
                  </a:cubicBezTo>
                  <a:cubicBezTo>
                    <a:pt x="269521" y="637669"/>
                    <a:pt x="259518" y="637706"/>
                    <a:pt x="248016" y="637688"/>
                  </a:cubicBezTo>
                  <a:lnTo>
                    <a:pt x="159354" y="637688"/>
                  </a:lnTo>
                  <a:cubicBezTo>
                    <a:pt x="147851" y="637706"/>
                    <a:pt x="137848" y="637669"/>
                    <a:pt x="129344" y="637577"/>
                  </a:cubicBezTo>
                  <a:cubicBezTo>
                    <a:pt x="120840" y="637485"/>
                    <a:pt x="113721" y="637227"/>
                    <a:pt x="107986" y="636803"/>
                  </a:cubicBezTo>
                  <a:cubicBezTo>
                    <a:pt x="96480" y="636065"/>
                    <a:pt x="82317" y="634000"/>
                    <a:pt x="65500" y="630608"/>
                  </a:cubicBezTo>
                  <a:cubicBezTo>
                    <a:pt x="42911" y="626201"/>
                    <a:pt x="26794" y="616429"/>
                    <a:pt x="17149" y="601291"/>
                  </a:cubicBezTo>
                  <a:cubicBezTo>
                    <a:pt x="7505" y="586153"/>
                    <a:pt x="1789" y="562884"/>
                    <a:pt x="0" y="531485"/>
                  </a:cubicBezTo>
                  <a:lnTo>
                    <a:pt x="0" y="106209"/>
                  </a:lnTo>
                  <a:cubicBezTo>
                    <a:pt x="276" y="85429"/>
                    <a:pt x="3264" y="68134"/>
                    <a:pt x="8962" y="54324"/>
                  </a:cubicBezTo>
                  <a:cubicBezTo>
                    <a:pt x="14660" y="40514"/>
                    <a:pt x="21409" y="30078"/>
                    <a:pt x="29209" y="23016"/>
                  </a:cubicBezTo>
                  <a:cubicBezTo>
                    <a:pt x="33156" y="19476"/>
                    <a:pt x="38098" y="16378"/>
                    <a:pt x="44035" y="13723"/>
                  </a:cubicBezTo>
                  <a:cubicBezTo>
                    <a:pt x="49973" y="11068"/>
                    <a:pt x="57128" y="8856"/>
                    <a:pt x="65500" y="7086"/>
                  </a:cubicBezTo>
                  <a:cubicBezTo>
                    <a:pt x="82317" y="3693"/>
                    <a:pt x="96480" y="1628"/>
                    <a:pt x="107986" y="890"/>
                  </a:cubicBezTo>
                  <a:cubicBezTo>
                    <a:pt x="113721" y="466"/>
                    <a:pt x="120840" y="207"/>
                    <a:pt x="129344" y="115"/>
                  </a:cubicBezTo>
                  <a:cubicBezTo>
                    <a:pt x="137848" y="23"/>
                    <a:pt x="147851" y="-14"/>
                    <a:pt x="159354" y="5"/>
                  </a:cubicBezTo>
                  <a:close/>
                  <a:moveTo>
                    <a:pt x="159354" y="123909"/>
                  </a:moveTo>
                  <a:cubicBezTo>
                    <a:pt x="154736" y="123540"/>
                    <a:pt x="150672" y="124278"/>
                    <a:pt x="147163" y="126124"/>
                  </a:cubicBezTo>
                  <a:cubicBezTo>
                    <a:pt x="143653" y="127970"/>
                    <a:pt x="141806" y="133138"/>
                    <a:pt x="141621" y="141629"/>
                  </a:cubicBezTo>
                  <a:lnTo>
                    <a:pt x="141621" y="496061"/>
                  </a:lnTo>
                  <a:cubicBezTo>
                    <a:pt x="141806" y="504553"/>
                    <a:pt x="143653" y="509722"/>
                    <a:pt x="147163" y="511568"/>
                  </a:cubicBezTo>
                  <a:cubicBezTo>
                    <a:pt x="150672" y="513414"/>
                    <a:pt x="154736" y="514152"/>
                    <a:pt x="159354" y="513783"/>
                  </a:cubicBezTo>
                  <a:lnTo>
                    <a:pt x="248016" y="513783"/>
                  </a:lnTo>
                  <a:cubicBezTo>
                    <a:pt x="252634" y="514152"/>
                    <a:pt x="256697" y="513414"/>
                    <a:pt x="260206" y="511568"/>
                  </a:cubicBezTo>
                  <a:cubicBezTo>
                    <a:pt x="263716" y="509722"/>
                    <a:pt x="265563" y="504553"/>
                    <a:pt x="265747" y="496061"/>
                  </a:cubicBezTo>
                  <a:lnTo>
                    <a:pt x="265747" y="141629"/>
                  </a:lnTo>
                  <a:cubicBezTo>
                    <a:pt x="265563" y="133138"/>
                    <a:pt x="263716" y="127970"/>
                    <a:pt x="260206" y="126124"/>
                  </a:cubicBezTo>
                  <a:cubicBezTo>
                    <a:pt x="256697" y="124278"/>
                    <a:pt x="252634" y="123540"/>
                    <a:pt x="248016" y="123909"/>
                  </a:cubicBezTo>
                  <a:lnTo>
                    <a:pt x="159354" y="1239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90" name="Freeform: Shape 18">
              <a:extLst>
                <a:ext uri="{FF2B5EF4-FFF2-40B4-BE49-F238E27FC236}">
                  <a16:creationId xmlns:a16="http://schemas.microsoft.com/office/drawing/2014/main" id="{9D213E19-D1D1-AD01-49B4-5E6A9D2DDC67}"/>
                </a:ext>
              </a:extLst>
            </p:cNvPr>
            <p:cNvSpPr/>
            <p:nvPr/>
          </p:nvSpPr>
          <p:spPr>
            <a:xfrm>
              <a:off x="11202433" y="197741"/>
              <a:ext cx="407368" cy="637780"/>
            </a:xfrm>
            <a:custGeom>
              <a:avLst/>
              <a:gdLst>
                <a:gd name="connsiteX0" fmla="*/ 17702 w 407368"/>
                <a:gd name="connsiteY0" fmla="*/ 93 h 637780"/>
                <a:gd name="connsiteX1" fmla="*/ 380815 w 407368"/>
                <a:gd name="connsiteY1" fmla="*/ 93 h 637780"/>
                <a:gd name="connsiteX2" fmla="*/ 392985 w 407368"/>
                <a:gd name="connsiteY2" fmla="*/ 2305 h 637780"/>
                <a:gd name="connsiteX3" fmla="*/ 398518 w 407368"/>
                <a:gd name="connsiteY3" fmla="*/ 17794 h 637780"/>
                <a:gd name="connsiteX4" fmla="*/ 398518 w 407368"/>
                <a:gd name="connsiteY4" fmla="*/ 106297 h 637780"/>
                <a:gd name="connsiteX5" fmla="*/ 392985 w 407368"/>
                <a:gd name="connsiteY5" fmla="*/ 121785 h 637780"/>
                <a:gd name="connsiteX6" fmla="*/ 380815 w 407368"/>
                <a:gd name="connsiteY6" fmla="*/ 123997 h 637780"/>
                <a:gd name="connsiteX7" fmla="*/ 141621 w 407368"/>
                <a:gd name="connsiteY7" fmla="*/ 123997 h 637780"/>
                <a:gd name="connsiteX8" fmla="*/ 141621 w 407368"/>
                <a:gd name="connsiteY8" fmla="*/ 230407 h 637780"/>
                <a:gd name="connsiteX9" fmla="*/ 248016 w 407368"/>
                <a:gd name="connsiteY9" fmla="*/ 230407 h 637780"/>
                <a:gd name="connsiteX10" fmla="*/ 278025 w 407368"/>
                <a:gd name="connsiteY10" fmla="*/ 230518 h 637780"/>
                <a:gd name="connsiteX11" fmla="*/ 299382 w 407368"/>
                <a:gd name="connsiteY11" fmla="*/ 231293 h 637780"/>
                <a:gd name="connsiteX12" fmla="*/ 318191 w 407368"/>
                <a:gd name="connsiteY12" fmla="*/ 233395 h 637780"/>
                <a:gd name="connsiteX13" fmla="*/ 340984 w 407368"/>
                <a:gd name="connsiteY13" fmla="*/ 237488 h 637780"/>
                <a:gd name="connsiteX14" fmla="*/ 390109 w 407368"/>
                <a:gd name="connsiteY14" fmla="*/ 266805 h 637780"/>
                <a:gd name="connsiteX15" fmla="*/ 407368 w 407368"/>
                <a:gd name="connsiteY15" fmla="*/ 336611 h 637780"/>
                <a:gd name="connsiteX16" fmla="*/ 407368 w 407368"/>
                <a:gd name="connsiteY16" fmla="*/ 531530 h 637780"/>
                <a:gd name="connsiteX17" fmla="*/ 398407 w 407368"/>
                <a:gd name="connsiteY17" fmla="*/ 583436 h 637780"/>
                <a:gd name="connsiteX18" fmla="*/ 378159 w 407368"/>
                <a:gd name="connsiteY18" fmla="*/ 614756 h 637780"/>
                <a:gd name="connsiteX19" fmla="*/ 340984 w 407368"/>
                <a:gd name="connsiteY19" fmla="*/ 630693 h 637780"/>
                <a:gd name="connsiteX20" fmla="*/ 318191 w 407368"/>
                <a:gd name="connsiteY20" fmla="*/ 634788 h 637780"/>
                <a:gd name="connsiteX21" fmla="*/ 299382 w 407368"/>
                <a:gd name="connsiteY21" fmla="*/ 636890 h 637780"/>
                <a:gd name="connsiteX22" fmla="*/ 278025 w 407368"/>
                <a:gd name="connsiteY22" fmla="*/ 637665 h 637780"/>
                <a:gd name="connsiteX23" fmla="*/ 248016 w 407368"/>
                <a:gd name="connsiteY23" fmla="*/ 637776 h 637780"/>
                <a:gd name="connsiteX24" fmla="*/ 159353 w 407368"/>
                <a:gd name="connsiteY24" fmla="*/ 637776 h 637780"/>
                <a:gd name="connsiteX25" fmla="*/ 129344 w 407368"/>
                <a:gd name="connsiteY25" fmla="*/ 637665 h 637780"/>
                <a:gd name="connsiteX26" fmla="*/ 107986 w 407368"/>
                <a:gd name="connsiteY26" fmla="*/ 636890 h 637780"/>
                <a:gd name="connsiteX27" fmla="*/ 65500 w 407368"/>
                <a:gd name="connsiteY27" fmla="*/ 630693 h 637780"/>
                <a:gd name="connsiteX28" fmla="*/ 17149 w 407368"/>
                <a:gd name="connsiteY28" fmla="*/ 601365 h 637780"/>
                <a:gd name="connsiteX29" fmla="*/ 0 w 407368"/>
                <a:gd name="connsiteY29" fmla="*/ 531530 h 637780"/>
                <a:gd name="connsiteX30" fmla="*/ 0 w 407368"/>
                <a:gd name="connsiteY30" fmla="*/ 434139 h 637780"/>
                <a:gd name="connsiteX31" fmla="*/ 5532 w 407368"/>
                <a:gd name="connsiteY31" fmla="*/ 418644 h 637780"/>
                <a:gd name="connsiteX32" fmla="*/ 17702 w 407368"/>
                <a:gd name="connsiteY32" fmla="*/ 416430 h 637780"/>
                <a:gd name="connsiteX33" fmla="*/ 123919 w 407368"/>
                <a:gd name="connsiteY33" fmla="*/ 416430 h 637780"/>
                <a:gd name="connsiteX34" fmla="*/ 136089 w 407368"/>
                <a:gd name="connsiteY34" fmla="*/ 418638 h 637780"/>
                <a:gd name="connsiteX35" fmla="*/ 141621 w 407368"/>
                <a:gd name="connsiteY35" fmla="*/ 434091 h 637780"/>
                <a:gd name="connsiteX36" fmla="*/ 141621 w 407368"/>
                <a:gd name="connsiteY36" fmla="*/ 496142 h 637780"/>
                <a:gd name="connsiteX37" fmla="*/ 147162 w 407368"/>
                <a:gd name="connsiteY37" fmla="*/ 511655 h 637780"/>
                <a:gd name="connsiteX38" fmla="*/ 159353 w 407368"/>
                <a:gd name="connsiteY38" fmla="*/ 513871 h 637780"/>
                <a:gd name="connsiteX39" fmla="*/ 248016 w 407368"/>
                <a:gd name="connsiteY39" fmla="*/ 513871 h 637780"/>
                <a:gd name="connsiteX40" fmla="*/ 260206 w 407368"/>
                <a:gd name="connsiteY40" fmla="*/ 511655 h 637780"/>
                <a:gd name="connsiteX41" fmla="*/ 265747 w 407368"/>
                <a:gd name="connsiteY41" fmla="*/ 496142 h 637780"/>
                <a:gd name="connsiteX42" fmla="*/ 265747 w 407368"/>
                <a:gd name="connsiteY42" fmla="*/ 372040 h 637780"/>
                <a:gd name="connsiteX43" fmla="*/ 260206 w 407368"/>
                <a:gd name="connsiteY43" fmla="*/ 356528 h 637780"/>
                <a:gd name="connsiteX44" fmla="*/ 248016 w 407368"/>
                <a:gd name="connsiteY44" fmla="*/ 354312 h 637780"/>
                <a:gd name="connsiteX45" fmla="*/ 17702 w 407368"/>
                <a:gd name="connsiteY45" fmla="*/ 354312 h 637780"/>
                <a:gd name="connsiteX46" fmla="*/ 5532 w 407368"/>
                <a:gd name="connsiteY46" fmla="*/ 352099 h 637780"/>
                <a:gd name="connsiteX47" fmla="*/ 0 w 407368"/>
                <a:gd name="connsiteY47" fmla="*/ 336611 h 637780"/>
                <a:gd name="connsiteX48" fmla="*/ 0 w 407368"/>
                <a:gd name="connsiteY48" fmla="*/ 17794 h 637780"/>
                <a:gd name="connsiteX49" fmla="*/ 5532 w 407368"/>
                <a:gd name="connsiteY49" fmla="*/ 2305 h 637780"/>
                <a:gd name="connsiteX50" fmla="*/ 17702 w 407368"/>
                <a:gd name="connsiteY50" fmla="*/ 93 h 63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7368" h="637780">
                  <a:moveTo>
                    <a:pt x="17702" y="93"/>
                  </a:moveTo>
                  <a:lnTo>
                    <a:pt x="380815" y="93"/>
                  </a:lnTo>
                  <a:cubicBezTo>
                    <a:pt x="385425" y="-276"/>
                    <a:pt x="389482" y="461"/>
                    <a:pt x="392985" y="2305"/>
                  </a:cubicBezTo>
                  <a:cubicBezTo>
                    <a:pt x="396489" y="4149"/>
                    <a:pt x="398333" y="9312"/>
                    <a:pt x="398518" y="17794"/>
                  </a:cubicBezTo>
                  <a:lnTo>
                    <a:pt x="398518" y="106297"/>
                  </a:lnTo>
                  <a:cubicBezTo>
                    <a:pt x="398333" y="114778"/>
                    <a:pt x="396489" y="119941"/>
                    <a:pt x="392985" y="121785"/>
                  </a:cubicBezTo>
                  <a:cubicBezTo>
                    <a:pt x="389482" y="123628"/>
                    <a:pt x="385425" y="124366"/>
                    <a:pt x="380815" y="123997"/>
                  </a:cubicBezTo>
                  <a:lnTo>
                    <a:pt x="141621" y="123997"/>
                  </a:lnTo>
                  <a:lnTo>
                    <a:pt x="141621" y="230407"/>
                  </a:lnTo>
                  <a:lnTo>
                    <a:pt x="248016" y="230407"/>
                  </a:lnTo>
                  <a:cubicBezTo>
                    <a:pt x="259518" y="230389"/>
                    <a:pt x="269521" y="230425"/>
                    <a:pt x="278025" y="230518"/>
                  </a:cubicBezTo>
                  <a:cubicBezTo>
                    <a:pt x="286529" y="230610"/>
                    <a:pt x="293648" y="230868"/>
                    <a:pt x="299382" y="231293"/>
                  </a:cubicBezTo>
                  <a:cubicBezTo>
                    <a:pt x="305099" y="231717"/>
                    <a:pt x="311369" y="232418"/>
                    <a:pt x="318191" y="233395"/>
                  </a:cubicBezTo>
                  <a:cubicBezTo>
                    <a:pt x="325015" y="234372"/>
                    <a:pt x="332612" y="235737"/>
                    <a:pt x="340984" y="237488"/>
                  </a:cubicBezTo>
                  <a:cubicBezTo>
                    <a:pt x="363997" y="241895"/>
                    <a:pt x="380372" y="251667"/>
                    <a:pt x="390109" y="266805"/>
                  </a:cubicBezTo>
                  <a:cubicBezTo>
                    <a:pt x="399845" y="281942"/>
                    <a:pt x="405598" y="305211"/>
                    <a:pt x="407368" y="336611"/>
                  </a:cubicBezTo>
                  <a:lnTo>
                    <a:pt x="407368" y="531530"/>
                  </a:lnTo>
                  <a:cubicBezTo>
                    <a:pt x="407092" y="552318"/>
                    <a:pt x="404105" y="569620"/>
                    <a:pt x="398407" y="583436"/>
                  </a:cubicBezTo>
                  <a:cubicBezTo>
                    <a:pt x="392709" y="597251"/>
                    <a:pt x="385960" y="607691"/>
                    <a:pt x="378159" y="614756"/>
                  </a:cubicBezTo>
                  <a:cubicBezTo>
                    <a:pt x="370193" y="621839"/>
                    <a:pt x="357801" y="627151"/>
                    <a:pt x="340984" y="630693"/>
                  </a:cubicBezTo>
                  <a:cubicBezTo>
                    <a:pt x="332612" y="632445"/>
                    <a:pt x="325015" y="633810"/>
                    <a:pt x="318191" y="634788"/>
                  </a:cubicBezTo>
                  <a:cubicBezTo>
                    <a:pt x="311369" y="635765"/>
                    <a:pt x="305099" y="636466"/>
                    <a:pt x="299382" y="636890"/>
                  </a:cubicBezTo>
                  <a:cubicBezTo>
                    <a:pt x="293648" y="637315"/>
                    <a:pt x="286529" y="637573"/>
                    <a:pt x="278025" y="637665"/>
                  </a:cubicBezTo>
                  <a:cubicBezTo>
                    <a:pt x="269521" y="637757"/>
                    <a:pt x="259518" y="637794"/>
                    <a:pt x="248016" y="637776"/>
                  </a:cubicBezTo>
                  <a:lnTo>
                    <a:pt x="159353" y="637776"/>
                  </a:lnTo>
                  <a:cubicBezTo>
                    <a:pt x="147851" y="637794"/>
                    <a:pt x="137848" y="637757"/>
                    <a:pt x="129344" y="637665"/>
                  </a:cubicBezTo>
                  <a:cubicBezTo>
                    <a:pt x="120840" y="637573"/>
                    <a:pt x="113721" y="637315"/>
                    <a:pt x="107986" y="636890"/>
                  </a:cubicBezTo>
                  <a:cubicBezTo>
                    <a:pt x="96479" y="636153"/>
                    <a:pt x="82317" y="634087"/>
                    <a:pt x="65500" y="630693"/>
                  </a:cubicBezTo>
                  <a:cubicBezTo>
                    <a:pt x="42910" y="626284"/>
                    <a:pt x="26794" y="616508"/>
                    <a:pt x="17149" y="601365"/>
                  </a:cubicBezTo>
                  <a:cubicBezTo>
                    <a:pt x="7505" y="586221"/>
                    <a:pt x="1788" y="562943"/>
                    <a:pt x="0" y="531530"/>
                  </a:cubicBezTo>
                  <a:lnTo>
                    <a:pt x="0" y="434139"/>
                  </a:lnTo>
                  <a:cubicBezTo>
                    <a:pt x="184" y="425653"/>
                    <a:pt x="2028" y="420488"/>
                    <a:pt x="5532" y="418644"/>
                  </a:cubicBezTo>
                  <a:cubicBezTo>
                    <a:pt x="9035" y="416799"/>
                    <a:pt x="13092" y="416061"/>
                    <a:pt x="17702" y="416430"/>
                  </a:cubicBezTo>
                  <a:lnTo>
                    <a:pt x="123919" y="416430"/>
                  </a:lnTo>
                  <a:cubicBezTo>
                    <a:pt x="128529" y="416062"/>
                    <a:pt x="132586" y="416798"/>
                    <a:pt x="136089" y="418638"/>
                  </a:cubicBezTo>
                  <a:cubicBezTo>
                    <a:pt x="139593" y="420477"/>
                    <a:pt x="141437" y="425628"/>
                    <a:pt x="141621" y="434091"/>
                  </a:cubicBezTo>
                  <a:lnTo>
                    <a:pt x="141621" y="496142"/>
                  </a:lnTo>
                  <a:cubicBezTo>
                    <a:pt x="141806" y="504637"/>
                    <a:pt x="143653" y="509808"/>
                    <a:pt x="147162" y="511655"/>
                  </a:cubicBezTo>
                  <a:cubicBezTo>
                    <a:pt x="150672" y="513502"/>
                    <a:pt x="154736" y="514240"/>
                    <a:pt x="159353" y="513871"/>
                  </a:cubicBezTo>
                  <a:lnTo>
                    <a:pt x="248016" y="513871"/>
                  </a:lnTo>
                  <a:cubicBezTo>
                    <a:pt x="252633" y="514240"/>
                    <a:pt x="256697" y="513502"/>
                    <a:pt x="260206" y="511655"/>
                  </a:cubicBezTo>
                  <a:cubicBezTo>
                    <a:pt x="263716" y="509808"/>
                    <a:pt x="265563" y="504637"/>
                    <a:pt x="265747" y="496142"/>
                  </a:cubicBezTo>
                  <a:lnTo>
                    <a:pt x="265747" y="372040"/>
                  </a:lnTo>
                  <a:cubicBezTo>
                    <a:pt x="265563" y="363545"/>
                    <a:pt x="263716" y="358374"/>
                    <a:pt x="260206" y="356528"/>
                  </a:cubicBezTo>
                  <a:cubicBezTo>
                    <a:pt x="256697" y="354681"/>
                    <a:pt x="252633" y="353942"/>
                    <a:pt x="248016" y="354312"/>
                  </a:cubicBezTo>
                  <a:lnTo>
                    <a:pt x="17702" y="354312"/>
                  </a:lnTo>
                  <a:cubicBezTo>
                    <a:pt x="13092" y="354681"/>
                    <a:pt x="9035" y="353943"/>
                    <a:pt x="5532" y="352099"/>
                  </a:cubicBezTo>
                  <a:cubicBezTo>
                    <a:pt x="2028" y="350255"/>
                    <a:pt x="184" y="345093"/>
                    <a:pt x="0" y="336611"/>
                  </a:cubicBezTo>
                  <a:lnTo>
                    <a:pt x="0" y="17794"/>
                  </a:lnTo>
                  <a:cubicBezTo>
                    <a:pt x="184" y="9312"/>
                    <a:pt x="2028" y="4149"/>
                    <a:pt x="5532" y="2305"/>
                  </a:cubicBezTo>
                  <a:cubicBezTo>
                    <a:pt x="9035" y="461"/>
                    <a:pt x="13092" y="-276"/>
                    <a:pt x="17702" y="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grpSp>
      <p:grpSp>
        <p:nvGrpSpPr>
          <p:cNvPr id="97" name="Group 96">
            <a:extLst>
              <a:ext uri="{FF2B5EF4-FFF2-40B4-BE49-F238E27FC236}">
                <a16:creationId xmlns:a16="http://schemas.microsoft.com/office/drawing/2014/main" id="{1388962C-5DD6-084A-B74E-03C22871B36E}"/>
              </a:ext>
            </a:extLst>
          </p:cNvPr>
          <p:cNvGrpSpPr/>
          <p:nvPr/>
        </p:nvGrpSpPr>
        <p:grpSpPr>
          <a:xfrm>
            <a:off x="131290" y="-695296"/>
            <a:ext cx="1128476" cy="310798"/>
            <a:chOff x="2589834" y="1632937"/>
            <a:chExt cx="1128476" cy="310798"/>
          </a:xfrm>
        </p:grpSpPr>
        <p:pic>
          <p:nvPicPr>
            <p:cNvPr id="98" name="Picture 97">
              <a:extLst>
                <a:ext uri="{FF2B5EF4-FFF2-40B4-BE49-F238E27FC236}">
                  <a16:creationId xmlns:a16="http://schemas.microsoft.com/office/drawing/2014/main" id="{C1C5A581-E7EF-A82B-FA33-86AE009ECA98}"/>
                </a:ext>
              </a:extLst>
            </p:cNvPr>
            <p:cNvPicPr>
              <a:picLocks noChangeAspect="1"/>
            </p:cNvPicPr>
            <p:nvPr/>
          </p:nvPicPr>
          <p:blipFill>
            <a:blip r:embed="rId7" cstate="email">
              <a:extLst>
                <a:ext uri="{28A0092B-C50C-407E-A947-70E740481C1C}">
                  <a14:useLocalDpi xmlns:a14="http://schemas.microsoft.com/office/drawing/2010/main" val="0"/>
                </a:ext>
              </a:extLst>
            </a:blip>
            <a:srcRect l="1785" t="19306" r="57070" b="21122"/>
            <a:stretch>
              <a:fillRect/>
            </a:stretch>
          </p:blipFill>
          <p:spPr>
            <a:xfrm flipV="1">
              <a:off x="2589834" y="1632937"/>
              <a:ext cx="485625" cy="310798"/>
            </a:xfrm>
            <a:custGeom>
              <a:avLst/>
              <a:gdLst/>
              <a:ahLst/>
              <a:cxnLst/>
              <a:rect l="l" t="t" r="r" b="b"/>
              <a:pathLst>
                <a:path w="485625" h="310798">
                  <a:moveTo>
                    <a:pt x="252354" y="310798"/>
                  </a:moveTo>
                  <a:cubicBezTo>
                    <a:pt x="280502" y="310798"/>
                    <a:pt x="311449" y="306726"/>
                    <a:pt x="345197" y="298581"/>
                  </a:cubicBezTo>
                  <a:cubicBezTo>
                    <a:pt x="371323" y="306726"/>
                    <a:pt x="397456" y="310798"/>
                    <a:pt x="423596" y="310798"/>
                  </a:cubicBezTo>
                  <a:cubicBezTo>
                    <a:pt x="437916" y="310798"/>
                    <a:pt x="450634" y="308470"/>
                    <a:pt x="461750" y="303813"/>
                  </a:cubicBezTo>
                  <a:cubicBezTo>
                    <a:pt x="477667" y="297155"/>
                    <a:pt x="485625" y="287025"/>
                    <a:pt x="485625" y="273422"/>
                  </a:cubicBezTo>
                  <a:cubicBezTo>
                    <a:pt x="485625" y="262648"/>
                    <a:pt x="478807" y="257260"/>
                    <a:pt x="465173" y="257260"/>
                  </a:cubicBezTo>
                  <a:cubicBezTo>
                    <a:pt x="455227" y="257260"/>
                    <a:pt x="446113" y="258761"/>
                    <a:pt x="437832" y="261762"/>
                  </a:cubicBezTo>
                  <a:cubicBezTo>
                    <a:pt x="393938" y="271655"/>
                    <a:pt x="364216" y="277800"/>
                    <a:pt x="348667" y="280195"/>
                  </a:cubicBezTo>
                  <a:cubicBezTo>
                    <a:pt x="303455" y="262186"/>
                    <a:pt x="260638" y="235595"/>
                    <a:pt x="220217" y="200420"/>
                  </a:cubicBezTo>
                  <a:cubicBezTo>
                    <a:pt x="194979" y="178301"/>
                    <a:pt x="172380" y="154502"/>
                    <a:pt x="152420" y="129022"/>
                  </a:cubicBezTo>
                  <a:cubicBezTo>
                    <a:pt x="125515" y="94726"/>
                    <a:pt x="112062" y="66847"/>
                    <a:pt x="112062" y="45384"/>
                  </a:cubicBezTo>
                  <a:cubicBezTo>
                    <a:pt x="112062" y="24579"/>
                    <a:pt x="124680" y="14725"/>
                    <a:pt x="149916" y="15823"/>
                  </a:cubicBezTo>
                  <a:cubicBezTo>
                    <a:pt x="164295" y="16376"/>
                    <a:pt x="178409" y="19057"/>
                    <a:pt x="192258" y="23866"/>
                  </a:cubicBezTo>
                  <a:cubicBezTo>
                    <a:pt x="218819" y="34595"/>
                    <a:pt x="253014" y="56337"/>
                    <a:pt x="294842" y="89092"/>
                  </a:cubicBezTo>
                  <a:cubicBezTo>
                    <a:pt x="298372" y="91854"/>
                    <a:pt x="300868" y="93601"/>
                    <a:pt x="302332" y="94335"/>
                  </a:cubicBezTo>
                  <a:cubicBezTo>
                    <a:pt x="305062" y="94335"/>
                    <a:pt x="307110" y="93756"/>
                    <a:pt x="308475" y="92599"/>
                  </a:cubicBezTo>
                  <a:lnTo>
                    <a:pt x="309439" y="90147"/>
                  </a:lnTo>
                  <a:lnTo>
                    <a:pt x="327130" y="112299"/>
                  </a:lnTo>
                  <a:cubicBezTo>
                    <a:pt x="335457" y="120503"/>
                    <a:pt x="344941" y="127929"/>
                    <a:pt x="355580" y="134579"/>
                  </a:cubicBezTo>
                  <a:cubicBezTo>
                    <a:pt x="382681" y="155471"/>
                    <a:pt x="406070" y="165916"/>
                    <a:pt x="425748" y="165916"/>
                  </a:cubicBezTo>
                  <a:cubicBezTo>
                    <a:pt x="439382" y="165916"/>
                    <a:pt x="446200" y="160101"/>
                    <a:pt x="446200" y="148470"/>
                  </a:cubicBezTo>
                  <a:cubicBezTo>
                    <a:pt x="446200" y="131707"/>
                    <a:pt x="432385" y="109585"/>
                    <a:pt x="404756" y="82104"/>
                  </a:cubicBezTo>
                  <a:cubicBezTo>
                    <a:pt x="365644" y="42992"/>
                    <a:pt x="336064" y="23436"/>
                    <a:pt x="316015" y="23436"/>
                  </a:cubicBezTo>
                  <a:cubicBezTo>
                    <a:pt x="300242" y="23436"/>
                    <a:pt x="292356" y="31609"/>
                    <a:pt x="292356" y="47956"/>
                  </a:cubicBezTo>
                  <a:cubicBezTo>
                    <a:pt x="292356" y="53155"/>
                    <a:pt x="293461" y="58872"/>
                    <a:pt x="295671" y="65106"/>
                  </a:cubicBezTo>
                  <a:lnTo>
                    <a:pt x="300236" y="74403"/>
                  </a:lnTo>
                  <a:lnTo>
                    <a:pt x="286365" y="63246"/>
                  </a:lnTo>
                  <a:cubicBezTo>
                    <a:pt x="269865" y="50257"/>
                    <a:pt x="256387" y="40549"/>
                    <a:pt x="245932" y="34123"/>
                  </a:cubicBezTo>
                  <a:cubicBezTo>
                    <a:pt x="211179" y="12601"/>
                    <a:pt x="179004" y="1251"/>
                    <a:pt x="149407" y="74"/>
                  </a:cubicBezTo>
                  <a:cubicBezTo>
                    <a:pt x="113868" y="-1069"/>
                    <a:pt x="92977" y="11076"/>
                    <a:pt x="86733" y="36510"/>
                  </a:cubicBezTo>
                  <a:cubicBezTo>
                    <a:pt x="85797" y="35399"/>
                    <a:pt x="83051" y="34686"/>
                    <a:pt x="78495" y="34372"/>
                  </a:cubicBezTo>
                  <a:cubicBezTo>
                    <a:pt x="52325" y="33511"/>
                    <a:pt x="32363" y="41154"/>
                    <a:pt x="18608" y="57300"/>
                  </a:cubicBezTo>
                  <a:cubicBezTo>
                    <a:pt x="5923" y="72117"/>
                    <a:pt x="-277" y="92577"/>
                    <a:pt x="10" y="118680"/>
                  </a:cubicBezTo>
                  <a:cubicBezTo>
                    <a:pt x="304" y="146976"/>
                    <a:pt x="8868" y="174589"/>
                    <a:pt x="25702" y="201519"/>
                  </a:cubicBezTo>
                  <a:cubicBezTo>
                    <a:pt x="41190" y="226653"/>
                    <a:pt x="61340" y="247611"/>
                    <a:pt x="86152" y="264395"/>
                  </a:cubicBezTo>
                  <a:cubicBezTo>
                    <a:pt x="132334" y="295330"/>
                    <a:pt x="187735" y="310798"/>
                    <a:pt x="252354" y="310798"/>
                  </a:cubicBezTo>
                  <a:close/>
                  <a:moveTo>
                    <a:pt x="423596" y="296268"/>
                  </a:moveTo>
                  <a:cubicBezTo>
                    <a:pt x="404920" y="296268"/>
                    <a:pt x="386375" y="294232"/>
                    <a:pt x="367961" y="290158"/>
                  </a:cubicBezTo>
                  <a:cubicBezTo>
                    <a:pt x="384954" y="287351"/>
                    <a:pt x="397309" y="284946"/>
                    <a:pt x="405026" y="282945"/>
                  </a:cubicBezTo>
                  <a:cubicBezTo>
                    <a:pt x="434950" y="274939"/>
                    <a:pt x="454713" y="270936"/>
                    <a:pt x="464315" y="270936"/>
                  </a:cubicBezTo>
                  <a:cubicBezTo>
                    <a:pt x="469402" y="270936"/>
                    <a:pt x="471946" y="271979"/>
                    <a:pt x="471946" y="274064"/>
                  </a:cubicBezTo>
                  <a:cubicBezTo>
                    <a:pt x="471946" y="281827"/>
                    <a:pt x="466127" y="287724"/>
                    <a:pt x="454489" y="291757"/>
                  </a:cubicBezTo>
                  <a:cubicBezTo>
                    <a:pt x="445857" y="294765"/>
                    <a:pt x="435559" y="296268"/>
                    <a:pt x="423596" y="296268"/>
                  </a:cubicBezTo>
                  <a:close/>
                  <a:moveTo>
                    <a:pt x="252354" y="287053"/>
                  </a:moveTo>
                  <a:cubicBezTo>
                    <a:pt x="172884" y="287053"/>
                    <a:pt x="110567" y="265102"/>
                    <a:pt x="65403" y="221199"/>
                  </a:cubicBezTo>
                  <a:cubicBezTo>
                    <a:pt x="33061" y="189688"/>
                    <a:pt x="16751" y="157258"/>
                    <a:pt x="16473" y="123909"/>
                  </a:cubicBezTo>
                  <a:cubicBezTo>
                    <a:pt x="16154" y="99129"/>
                    <a:pt x="21250" y="80377"/>
                    <a:pt x="31761" y="67653"/>
                  </a:cubicBezTo>
                  <a:cubicBezTo>
                    <a:pt x="41852" y="55006"/>
                    <a:pt x="57444" y="48683"/>
                    <a:pt x="78536" y="48683"/>
                  </a:cubicBezTo>
                  <a:cubicBezTo>
                    <a:pt x="81478" y="48683"/>
                    <a:pt x="83665" y="48889"/>
                    <a:pt x="85097" y="49301"/>
                  </a:cubicBezTo>
                  <a:cubicBezTo>
                    <a:pt x="84239" y="60531"/>
                    <a:pt x="86686" y="73729"/>
                    <a:pt x="92440" y="88894"/>
                  </a:cubicBezTo>
                  <a:cubicBezTo>
                    <a:pt x="108867" y="132648"/>
                    <a:pt x="140591" y="173912"/>
                    <a:pt x="187613" y="212685"/>
                  </a:cubicBezTo>
                  <a:cubicBezTo>
                    <a:pt x="229626" y="247336"/>
                    <a:pt x="274038" y="271551"/>
                    <a:pt x="320851" y="285329"/>
                  </a:cubicBezTo>
                  <a:cubicBezTo>
                    <a:pt x="301540" y="286479"/>
                    <a:pt x="278707" y="287053"/>
                    <a:pt x="252354" y="287053"/>
                  </a:cubicBezTo>
                  <a:close/>
                  <a:moveTo>
                    <a:pt x="428750" y="150745"/>
                  </a:moveTo>
                  <a:cubicBezTo>
                    <a:pt x="423905" y="150745"/>
                    <a:pt x="415615" y="146504"/>
                    <a:pt x="403882" y="138022"/>
                  </a:cubicBezTo>
                  <a:cubicBezTo>
                    <a:pt x="381110" y="121971"/>
                    <a:pt x="357540" y="99780"/>
                    <a:pt x="333174" y="71447"/>
                  </a:cubicBezTo>
                  <a:cubicBezTo>
                    <a:pt x="321418" y="57637"/>
                    <a:pt x="315014" y="48734"/>
                    <a:pt x="313962" y="44738"/>
                  </a:cubicBezTo>
                  <a:cubicBezTo>
                    <a:pt x="312819" y="40082"/>
                    <a:pt x="313647" y="37754"/>
                    <a:pt x="316445" y="37754"/>
                  </a:cubicBezTo>
                  <a:cubicBezTo>
                    <a:pt x="321022" y="37754"/>
                    <a:pt x="328638" y="39697"/>
                    <a:pt x="339292" y="43584"/>
                  </a:cubicBezTo>
                  <a:cubicBezTo>
                    <a:pt x="364020" y="66887"/>
                    <a:pt x="386936" y="90517"/>
                    <a:pt x="408042" y="114476"/>
                  </a:cubicBezTo>
                  <a:cubicBezTo>
                    <a:pt x="418518" y="126489"/>
                    <a:pt x="425661" y="136895"/>
                    <a:pt x="429471" y="145693"/>
                  </a:cubicBezTo>
                  <a:cubicBezTo>
                    <a:pt x="432219" y="149061"/>
                    <a:pt x="431979" y="150745"/>
                    <a:pt x="428750" y="150745"/>
                  </a:cubicBezTo>
                  <a:close/>
                </a:path>
              </a:pathLst>
            </a:custGeom>
          </p:spPr>
        </p:pic>
        <p:pic>
          <p:nvPicPr>
            <p:cNvPr id="99" name="Picture 98">
              <a:extLst>
                <a:ext uri="{FF2B5EF4-FFF2-40B4-BE49-F238E27FC236}">
                  <a16:creationId xmlns:a16="http://schemas.microsoft.com/office/drawing/2014/main" id="{E1036A3D-C3D4-8641-C025-96E5DC6DB22B}"/>
                </a:ext>
              </a:extLst>
            </p:cNvPr>
            <p:cNvPicPr>
              <a:picLocks noChangeAspect="1"/>
            </p:cNvPicPr>
            <p:nvPr/>
          </p:nvPicPr>
          <p:blipFill>
            <a:blip r:embed="rId8" cstate="email">
              <a:extLst>
                <a:ext uri="{28A0092B-C50C-407E-A947-70E740481C1C}">
                  <a14:useLocalDpi xmlns:a14="http://schemas.microsoft.com/office/drawing/2010/main" val="0"/>
                </a:ext>
              </a:extLst>
            </a:blip>
            <a:srcRect l="36228" t="23347" r="2604" b="36292"/>
            <a:stretch>
              <a:fillRect/>
            </a:stretch>
          </p:blipFill>
          <p:spPr>
            <a:xfrm flipV="1">
              <a:off x="2996355" y="1712082"/>
              <a:ext cx="721955" cy="210575"/>
            </a:xfrm>
            <a:custGeom>
              <a:avLst/>
              <a:gdLst/>
              <a:ahLst/>
              <a:cxnLst/>
              <a:rect l="l" t="t" r="r" b="b"/>
              <a:pathLst>
                <a:path w="721955" h="210575">
                  <a:moveTo>
                    <a:pt x="382772" y="210258"/>
                  </a:moveTo>
                  <a:lnTo>
                    <a:pt x="382772" y="201487"/>
                  </a:lnTo>
                  <a:cubicBezTo>
                    <a:pt x="368247" y="198260"/>
                    <a:pt x="349385" y="187212"/>
                    <a:pt x="326184" y="168343"/>
                  </a:cubicBezTo>
                  <a:cubicBezTo>
                    <a:pt x="313354" y="157793"/>
                    <a:pt x="297853" y="145744"/>
                    <a:pt x="279682" y="132193"/>
                  </a:cubicBezTo>
                  <a:cubicBezTo>
                    <a:pt x="280489" y="132193"/>
                    <a:pt x="283820" y="132313"/>
                    <a:pt x="289676" y="132552"/>
                  </a:cubicBezTo>
                  <a:cubicBezTo>
                    <a:pt x="297029" y="132852"/>
                    <a:pt x="303066" y="132733"/>
                    <a:pt x="307789" y="132193"/>
                  </a:cubicBezTo>
                  <a:cubicBezTo>
                    <a:pt x="313340" y="132193"/>
                    <a:pt x="315520" y="129089"/>
                    <a:pt x="314329" y="122879"/>
                  </a:cubicBezTo>
                  <a:lnTo>
                    <a:pt x="314228" y="122783"/>
                  </a:lnTo>
                  <a:lnTo>
                    <a:pt x="315787" y="123790"/>
                  </a:lnTo>
                  <a:cubicBezTo>
                    <a:pt x="331096" y="132861"/>
                    <a:pt x="345950" y="139162"/>
                    <a:pt x="360350" y="142696"/>
                  </a:cubicBezTo>
                  <a:cubicBezTo>
                    <a:pt x="367078" y="144695"/>
                    <a:pt x="373004" y="144457"/>
                    <a:pt x="378128" y="141982"/>
                  </a:cubicBezTo>
                  <a:cubicBezTo>
                    <a:pt x="382980" y="139261"/>
                    <a:pt x="385614" y="135512"/>
                    <a:pt x="386031" y="130735"/>
                  </a:cubicBezTo>
                  <a:cubicBezTo>
                    <a:pt x="386935" y="119801"/>
                    <a:pt x="378644" y="108264"/>
                    <a:pt x="361159" y="96126"/>
                  </a:cubicBezTo>
                  <a:cubicBezTo>
                    <a:pt x="347434" y="86576"/>
                    <a:pt x="331810" y="80753"/>
                    <a:pt x="314289" y="78655"/>
                  </a:cubicBezTo>
                  <a:cubicBezTo>
                    <a:pt x="308109" y="78084"/>
                    <a:pt x="304566" y="78513"/>
                    <a:pt x="303660" y="79943"/>
                  </a:cubicBezTo>
                  <a:cubicBezTo>
                    <a:pt x="298974" y="74758"/>
                    <a:pt x="293256" y="68378"/>
                    <a:pt x="286507" y="60803"/>
                  </a:cubicBezTo>
                  <a:cubicBezTo>
                    <a:pt x="269746" y="42134"/>
                    <a:pt x="261366" y="28609"/>
                    <a:pt x="261366" y="20230"/>
                  </a:cubicBezTo>
                  <a:cubicBezTo>
                    <a:pt x="261366" y="17860"/>
                    <a:pt x="263622" y="16675"/>
                    <a:pt x="268135" y="16675"/>
                  </a:cubicBezTo>
                  <a:cubicBezTo>
                    <a:pt x="275893" y="16675"/>
                    <a:pt x="287384" y="21568"/>
                    <a:pt x="302608" y="31354"/>
                  </a:cubicBezTo>
                  <a:cubicBezTo>
                    <a:pt x="322087" y="43778"/>
                    <a:pt x="340521" y="58468"/>
                    <a:pt x="357908" y="75424"/>
                  </a:cubicBezTo>
                  <a:cubicBezTo>
                    <a:pt x="359249" y="76572"/>
                    <a:pt x="360742" y="77475"/>
                    <a:pt x="362386" y="78133"/>
                  </a:cubicBezTo>
                  <a:lnTo>
                    <a:pt x="365877" y="78213"/>
                  </a:lnTo>
                  <a:lnTo>
                    <a:pt x="382891" y="97820"/>
                  </a:lnTo>
                  <a:cubicBezTo>
                    <a:pt x="398614" y="114408"/>
                    <a:pt x="412389" y="126472"/>
                    <a:pt x="424218" y="134014"/>
                  </a:cubicBezTo>
                  <a:cubicBezTo>
                    <a:pt x="432279" y="139230"/>
                    <a:pt x="444822" y="141839"/>
                    <a:pt x="461847" y="141839"/>
                  </a:cubicBezTo>
                  <a:cubicBezTo>
                    <a:pt x="442955" y="124431"/>
                    <a:pt x="422451" y="105427"/>
                    <a:pt x="400337" y="84827"/>
                  </a:cubicBezTo>
                  <a:cubicBezTo>
                    <a:pt x="412312" y="97444"/>
                    <a:pt x="425757" y="107826"/>
                    <a:pt x="440671" y="115973"/>
                  </a:cubicBezTo>
                  <a:cubicBezTo>
                    <a:pt x="467054" y="134644"/>
                    <a:pt x="486086" y="143980"/>
                    <a:pt x="497764" y="143980"/>
                  </a:cubicBezTo>
                  <a:cubicBezTo>
                    <a:pt x="502468" y="143980"/>
                    <a:pt x="506874" y="142387"/>
                    <a:pt x="510982" y="139202"/>
                  </a:cubicBezTo>
                  <a:cubicBezTo>
                    <a:pt x="515090" y="136016"/>
                    <a:pt x="516971" y="131870"/>
                    <a:pt x="516624" y="126763"/>
                  </a:cubicBezTo>
                  <a:cubicBezTo>
                    <a:pt x="516005" y="115018"/>
                    <a:pt x="503824" y="98554"/>
                    <a:pt x="480082" y="77371"/>
                  </a:cubicBezTo>
                  <a:cubicBezTo>
                    <a:pt x="467329" y="64859"/>
                    <a:pt x="459030" y="56740"/>
                    <a:pt x="455187" y="53015"/>
                  </a:cubicBezTo>
                  <a:cubicBezTo>
                    <a:pt x="434767" y="34094"/>
                    <a:pt x="424557" y="22022"/>
                    <a:pt x="424557" y="16801"/>
                  </a:cubicBezTo>
                  <a:cubicBezTo>
                    <a:pt x="424557" y="16717"/>
                    <a:pt x="425241" y="16675"/>
                    <a:pt x="426609" y="16675"/>
                  </a:cubicBezTo>
                  <a:cubicBezTo>
                    <a:pt x="437805" y="16675"/>
                    <a:pt x="464609" y="35625"/>
                    <a:pt x="507020" y="73525"/>
                  </a:cubicBezTo>
                  <a:lnTo>
                    <a:pt x="509882" y="75435"/>
                  </a:lnTo>
                  <a:lnTo>
                    <a:pt x="516837" y="75107"/>
                  </a:lnTo>
                  <a:lnTo>
                    <a:pt x="527938" y="88109"/>
                  </a:lnTo>
                  <a:cubicBezTo>
                    <a:pt x="534368" y="95109"/>
                    <a:pt x="545720" y="104675"/>
                    <a:pt x="561993" y="116806"/>
                  </a:cubicBezTo>
                  <a:cubicBezTo>
                    <a:pt x="549953" y="115663"/>
                    <a:pt x="542765" y="115092"/>
                    <a:pt x="540431" y="115092"/>
                  </a:cubicBezTo>
                  <a:lnTo>
                    <a:pt x="537433" y="115092"/>
                  </a:lnTo>
                  <a:cubicBezTo>
                    <a:pt x="533375" y="115092"/>
                    <a:pt x="531602" y="117992"/>
                    <a:pt x="532115" y="123791"/>
                  </a:cubicBezTo>
                  <a:cubicBezTo>
                    <a:pt x="534933" y="126610"/>
                    <a:pt x="537504" y="128368"/>
                    <a:pt x="539827" y="129065"/>
                  </a:cubicBezTo>
                  <a:cubicBezTo>
                    <a:pt x="554204" y="130579"/>
                    <a:pt x="564540" y="131336"/>
                    <a:pt x="570836" y="131336"/>
                  </a:cubicBezTo>
                  <a:cubicBezTo>
                    <a:pt x="604679" y="164336"/>
                    <a:pt x="631112" y="186126"/>
                    <a:pt x="650134" y="196705"/>
                  </a:cubicBezTo>
                  <a:cubicBezTo>
                    <a:pt x="655564" y="199692"/>
                    <a:pt x="659722" y="201763"/>
                    <a:pt x="662607" y="202918"/>
                  </a:cubicBezTo>
                  <a:cubicBezTo>
                    <a:pt x="674258" y="209063"/>
                    <a:pt x="688930" y="211510"/>
                    <a:pt x="706622" y="210258"/>
                  </a:cubicBezTo>
                  <a:lnTo>
                    <a:pt x="706622" y="201487"/>
                  </a:lnTo>
                  <a:cubicBezTo>
                    <a:pt x="692097" y="198260"/>
                    <a:pt x="673235" y="187212"/>
                    <a:pt x="650034" y="168343"/>
                  </a:cubicBezTo>
                  <a:cubicBezTo>
                    <a:pt x="637204" y="157793"/>
                    <a:pt x="621703" y="145744"/>
                    <a:pt x="603533" y="132193"/>
                  </a:cubicBezTo>
                  <a:cubicBezTo>
                    <a:pt x="604339" y="132193"/>
                    <a:pt x="607670" y="132313"/>
                    <a:pt x="613526" y="132552"/>
                  </a:cubicBezTo>
                  <a:cubicBezTo>
                    <a:pt x="620879" y="132852"/>
                    <a:pt x="626916" y="132733"/>
                    <a:pt x="631639" y="132193"/>
                  </a:cubicBezTo>
                  <a:cubicBezTo>
                    <a:pt x="637190" y="132193"/>
                    <a:pt x="639370" y="129089"/>
                    <a:pt x="638179" y="122879"/>
                  </a:cubicBezTo>
                  <a:cubicBezTo>
                    <a:pt x="636148" y="119687"/>
                    <a:pt x="633142" y="118091"/>
                    <a:pt x="629162" y="118091"/>
                  </a:cubicBezTo>
                  <a:lnTo>
                    <a:pt x="611747" y="118091"/>
                  </a:lnTo>
                  <a:lnTo>
                    <a:pt x="602115" y="117684"/>
                  </a:lnTo>
                  <a:cubicBezTo>
                    <a:pt x="597948" y="117413"/>
                    <a:pt x="595428" y="117206"/>
                    <a:pt x="594553" y="117063"/>
                  </a:cubicBezTo>
                  <a:cubicBezTo>
                    <a:pt x="586249" y="111318"/>
                    <a:pt x="578643" y="103664"/>
                    <a:pt x="571734" y="94100"/>
                  </a:cubicBezTo>
                  <a:cubicBezTo>
                    <a:pt x="531780" y="52887"/>
                    <a:pt x="511803" y="27977"/>
                    <a:pt x="511803" y="19373"/>
                  </a:cubicBezTo>
                  <a:cubicBezTo>
                    <a:pt x="511803" y="17859"/>
                    <a:pt x="512273" y="17101"/>
                    <a:pt x="513213" y="17101"/>
                  </a:cubicBezTo>
                  <a:cubicBezTo>
                    <a:pt x="518492" y="17101"/>
                    <a:pt x="526469" y="20075"/>
                    <a:pt x="537145" y="26024"/>
                  </a:cubicBezTo>
                  <a:lnTo>
                    <a:pt x="547464" y="32210"/>
                  </a:lnTo>
                  <a:lnTo>
                    <a:pt x="549397" y="37840"/>
                  </a:lnTo>
                  <a:cubicBezTo>
                    <a:pt x="552469" y="42727"/>
                    <a:pt x="556996" y="47786"/>
                    <a:pt x="562978" y="53019"/>
                  </a:cubicBezTo>
                  <a:cubicBezTo>
                    <a:pt x="564387" y="54339"/>
                    <a:pt x="566454" y="55999"/>
                    <a:pt x="569180" y="57999"/>
                  </a:cubicBezTo>
                  <a:lnTo>
                    <a:pt x="580827" y="67944"/>
                  </a:lnTo>
                  <a:cubicBezTo>
                    <a:pt x="591948" y="77057"/>
                    <a:pt x="599208" y="81613"/>
                    <a:pt x="602607" y="81613"/>
                  </a:cubicBezTo>
                  <a:cubicBezTo>
                    <a:pt x="616103" y="93219"/>
                    <a:pt x="626373" y="101578"/>
                    <a:pt x="633419" y="106690"/>
                  </a:cubicBezTo>
                  <a:lnTo>
                    <a:pt x="643498" y="118248"/>
                  </a:lnTo>
                  <a:cubicBezTo>
                    <a:pt x="647387" y="121998"/>
                    <a:pt x="650581" y="125385"/>
                    <a:pt x="653082" y="128409"/>
                  </a:cubicBezTo>
                  <a:cubicBezTo>
                    <a:pt x="680273" y="161366"/>
                    <a:pt x="699843" y="177845"/>
                    <a:pt x="711790" y="177845"/>
                  </a:cubicBezTo>
                  <a:cubicBezTo>
                    <a:pt x="718567" y="177845"/>
                    <a:pt x="721955" y="174743"/>
                    <a:pt x="721955" y="168541"/>
                  </a:cubicBezTo>
                  <a:cubicBezTo>
                    <a:pt x="721955" y="162479"/>
                    <a:pt x="714382" y="154755"/>
                    <a:pt x="699235" y="145367"/>
                  </a:cubicBezTo>
                  <a:cubicBezTo>
                    <a:pt x="679216" y="129772"/>
                    <a:pt x="668839" y="121561"/>
                    <a:pt x="668106" y="120734"/>
                  </a:cubicBezTo>
                  <a:cubicBezTo>
                    <a:pt x="665984" y="118234"/>
                    <a:pt x="664343" y="114991"/>
                    <a:pt x="663185" y="111005"/>
                  </a:cubicBezTo>
                  <a:cubicBezTo>
                    <a:pt x="662025" y="107019"/>
                    <a:pt x="660469" y="99215"/>
                    <a:pt x="658516" y="87594"/>
                  </a:cubicBezTo>
                  <a:cubicBezTo>
                    <a:pt x="656216" y="76099"/>
                    <a:pt x="653881" y="67316"/>
                    <a:pt x="651510" y="61243"/>
                  </a:cubicBezTo>
                  <a:cubicBezTo>
                    <a:pt x="647847" y="52043"/>
                    <a:pt x="643116" y="44389"/>
                    <a:pt x="637317" y="38283"/>
                  </a:cubicBezTo>
                  <a:lnTo>
                    <a:pt x="634428" y="35849"/>
                  </a:lnTo>
                  <a:lnTo>
                    <a:pt x="649880" y="45663"/>
                  </a:lnTo>
                  <a:cubicBezTo>
                    <a:pt x="661175" y="53503"/>
                    <a:pt x="672710" y="62162"/>
                    <a:pt x="684487" y="71640"/>
                  </a:cubicBezTo>
                  <a:cubicBezTo>
                    <a:pt x="689095" y="76859"/>
                    <a:pt x="693061" y="78390"/>
                    <a:pt x="696383" y="76234"/>
                  </a:cubicBezTo>
                  <a:cubicBezTo>
                    <a:pt x="698284" y="74430"/>
                    <a:pt x="698720" y="71697"/>
                    <a:pt x="697691" y="68033"/>
                  </a:cubicBezTo>
                  <a:cubicBezTo>
                    <a:pt x="697058" y="66608"/>
                    <a:pt x="696246" y="65400"/>
                    <a:pt x="695256" y="64409"/>
                  </a:cubicBezTo>
                  <a:cubicBezTo>
                    <a:pt x="670653" y="41687"/>
                    <a:pt x="644543" y="24189"/>
                    <a:pt x="616925" y="11913"/>
                  </a:cubicBezTo>
                  <a:cubicBezTo>
                    <a:pt x="605080" y="6733"/>
                    <a:pt x="592171" y="3548"/>
                    <a:pt x="578197" y="2357"/>
                  </a:cubicBezTo>
                  <a:cubicBezTo>
                    <a:pt x="574367" y="2072"/>
                    <a:pt x="571195" y="2080"/>
                    <a:pt x="568681" y="2381"/>
                  </a:cubicBezTo>
                  <a:cubicBezTo>
                    <a:pt x="556394" y="2884"/>
                    <a:pt x="548796" y="7008"/>
                    <a:pt x="545889" y="14751"/>
                  </a:cubicBezTo>
                  <a:lnTo>
                    <a:pt x="545846" y="15033"/>
                  </a:lnTo>
                  <a:lnTo>
                    <a:pt x="542562" y="12771"/>
                  </a:lnTo>
                  <a:cubicBezTo>
                    <a:pt x="529812" y="4829"/>
                    <a:pt x="519172" y="857"/>
                    <a:pt x="510642" y="857"/>
                  </a:cubicBezTo>
                  <a:cubicBezTo>
                    <a:pt x="496082" y="857"/>
                    <a:pt x="488624" y="7841"/>
                    <a:pt x="488267" y="21808"/>
                  </a:cubicBezTo>
                  <a:cubicBezTo>
                    <a:pt x="488195" y="25580"/>
                    <a:pt x="488968" y="29790"/>
                    <a:pt x="490585" y="34438"/>
                  </a:cubicBezTo>
                  <a:lnTo>
                    <a:pt x="495149" y="43871"/>
                  </a:lnTo>
                  <a:lnTo>
                    <a:pt x="487741" y="37764"/>
                  </a:lnTo>
                  <a:cubicBezTo>
                    <a:pt x="479322" y="31000"/>
                    <a:pt x="471951" y="25449"/>
                    <a:pt x="465628" y="21111"/>
                  </a:cubicBezTo>
                  <a:cubicBezTo>
                    <a:pt x="447038" y="8324"/>
                    <a:pt x="432246" y="1930"/>
                    <a:pt x="421250" y="1930"/>
                  </a:cubicBezTo>
                  <a:cubicBezTo>
                    <a:pt x="409941" y="1930"/>
                    <a:pt x="403555" y="7683"/>
                    <a:pt x="402093" y="19188"/>
                  </a:cubicBezTo>
                  <a:cubicBezTo>
                    <a:pt x="400235" y="34665"/>
                    <a:pt x="413231" y="54758"/>
                    <a:pt x="441081" y="79468"/>
                  </a:cubicBezTo>
                  <a:lnTo>
                    <a:pt x="448171" y="87273"/>
                  </a:lnTo>
                  <a:cubicBezTo>
                    <a:pt x="463937" y="101652"/>
                    <a:pt x="474654" y="111260"/>
                    <a:pt x="480321" y="116096"/>
                  </a:cubicBezTo>
                  <a:cubicBezTo>
                    <a:pt x="484536" y="119672"/>
                    <a:pt x="487697" y="122651"/>
                    <a:pt x="489804" y="125034"/>
                  </a:cubicBezTo>
                  <a:lnTo>
                    <a:pt x="491515" y="127934"/>
                  </a:lnTo>
                  <a:lnTo>
                    <a:pt x="489425" y="127874"/>
                  </a:lnTo>
                  <a:cubicBezTo>
                    <a:pt x="482823" y="126133"/>
                    <a:pt x="470532" y="119576"/>
                    <a:pt x="452553" y="108203"/>
                  </a:cubicBezTo>
                  <a:cubicBezTo>
                    <a:pt x="411649" y="83097"/>
                    <a:pt x="377978" y="53719"/>
                    <a:pt x="351540" y="20070"/>
                  </a:cubicBezTo>
                  <a:lnTo>
                    <a:pt x="335904" y="0"/>
                  </a:lnTo>
                  <a:cubicBezTo>
                    <a:pt x="327306" y="0"/>
                    <a:pt x="323308" y="6064"/>
                    <a:pt x="323909" y="18191"/>
                  </a:cubicBezTo>
                  <a:cubicBezTo>
                    <a:pt x="324232" y="20129"/>
                    <a:pt x="324794" y="21887"/>
                    <a:pt x="325593" y="23465"/>
                  </a:cubicBezTo>
                  <a:lnTo>
                    <a:pt x="334935" y="37730"/>
                  </a:lnTo>
                  <a:lnTo>
                    <a:pt x="318804" y="26870"/>
                  </a:lnTo>
                  <a:cubicBezTo>
                    <a:pt x="295945" y="9241"/>
                    <a:pt x="276160" y="1092"/>
                    <a:pt x="259450" y="2422"/>
                  </a:cubicBezTo>
                  <a:cubicBezTo>
                    <a:pt x="246712" y="3422"/>
                    <a:pt x="239232" y="8990"/>
                    <a:pt x="237012" y="19126"/>
                  </a:cubicBezTo>
                  <a:lnTo>
                    <a:pt x="236755" y="25546"/>
                  </a:lnTo>
                  <a:lnTo>
                    <a:pt x="232166" y="22037"/>
                  </a:lnTo>
                  <a:cubicBezTo>
                    <a:pt x="213290" y="7917"/>
                    <a:pt x="198165" y="857"/>
                    <a:pt x="186791" y="857"/>
                  </a:cubicBezTo>
                  <a:cubicBezTo>
                    <a:pt x="172232" y="857"/>
                    <a:pt x="164774" y="7841"/>
                    <a:pt x="164417" y="21808"/>
                  </a:cubicBezTo>
                  <a:cubicBezTo>
                    <a:pt x="164345" y="25580"/>
                    <a:pt x="165118" y="29790"/>
                    <a:pt x="166735" y="34438"/>
                  </a:cubicBezTo>
                  <a:lnTo>
                    <a:pt x="171299" y="43871"/>
                  </a:lnTo>
                  <a:lnTo>
                    <a:pt x="163891" y="37764"/>
                  </a:lnTo>
                  <a:cubicBezTo>
                    <a:pt x="155472" y="31000"/>
                    <a:pt x="148101" y="25449"/>
                    <a:pt x="141778" y="21111"/>
                  </a:cubicBezTo>
                  <a:cubicBezTo>
                    <a:pt x="123188" y="8324"/>
                    <a:pt x="108396" y="1930"/>
                    <a:pt x="97400" y="1930"/>
                  </a:cubicBezTo>
                  <a:cubicBezTo>
                    <a:pt x="86091" y="1930"/>
                    <a:pt x="79705" y="7683"/>
                    <a:pt x="78243" y="19188"/>
                  </a:cubicBezTo>
                  <a:cubicBezTo>
                    <a:pt x="76385" y="34665"/>
                    <a:pt x="89381" y="54758"/>
                    <a:pt x="117231" y="79468"/>
                  </a:cubicBezTo>
                  <a:lnTo>
                    <a:pt x="124321" y="87273"/>
                  </a:lnTo>
                  <a:cubicBezTo>
                    <a:pt x="140087" y="101652"/>
                    <a:pt x="150804" y="111260"/>
                    <a:pt x="156471" y="116096"/>
                  </a:cubicBezTo>
                  <a:cubicBezTo>
                    <a:pt x="160686" y="119672"/>
                    <a:pt x="163847" y="122651"/>
                    <a:pt x="165954" y="125034"/>
                  </a:cubicBezTo>
                  <a:lnTo>
                    <a:pt x="167665" y="127934"/>
                  </a:lnTo>
                  <a:lnTo>
                    <a:pt x="165575" y="127874"/>
                  </a:lnTo>
                  <a:cubicBezTo>
                    <a:pt x="158973" y="126133"/>
                    <a:pt x="146683" y="119576"/>
                    <a:pt x="128703" y="108203"/>
                  </a:cubicBezTo>
                  <a:cubicBezTo>
                    <a:pt x="87799" y="83097"/>
                    <a:pt x="54128" y="53719"/>
                    <a:pt x="27690" y="20070"/>
                  </a:cubicBezTo>
                  <a:lnTo>
                    <a:pt x="12054" y="0"/>
                  </a:lnTo>
                  <a:cubicBezTo>
                    <a:pt x="3456" y="0"/>
                    <a:pt x="-542" y="6064"/>
                    <a:pt x="59" y="18191"/>
                  </a:cubicBezTo>
                  <a:cubicBezTo>
                    <a:pt x="382" y="20129"/>
                    <a:pt x="944" y="21887"/>
                    <a:pt x="1743" y="23465"/>
                  </a:cubicBezTo>
                  <a:cubicBezTo>
                    <a:pt x="12281" y="43935"/>
                    <a:pt x="31380" y="68720"/>
                    <a:pt x="59041" y="97820"/>
                  </a:cubicBezTo>
                  <a:cubicBezTo>
                    <a:pt x="74764" y="114408"/>
                    <a:pt x="88540" y="126472"/>
                    <a:pt x="100368" y="134014"/>
                  </a:cubicBezTo>
                  <a:cubicBezTo>
                    <a:pt x="108429" y="139230"/>
                    <a:pt x="120972" y="141839"/>
                    <a:pt x="137997" y="141839"/>
                  </a:cubicBezTo>
                  <a:cubicBezTo>
                    <a:pt x="119105" y="124431"/>
                    <a:pt x="98602" y="105427"/>
                    <a:pt x="76487" y="84827"/>
                  </a:cubicBezTo>
                  <a:cubicBezTo>
                    <a:pt x="88462" y="97444"/>
                    <a:pt x="101907" y="107826"/>
                    <a:pt x="116821" y="115973"/>
                  </a:cubicBezTo>
                  <a:cubicBezTo>
                    <a:pt x="143204" y="134644"/>
                    <a:pt x="162236" y="143980"/>
                    <a:pt x="173914" y="143980"/>
                  </a:cubicBezTo>
                  <a:cubicBezTo>
                    <a:pt x="178618" y="143980"/>
                    <a:pt x="183024" y="142387"/>
                    <a:pt x="187132" y="139202"/>
                  </a:cubicBezTo>
                  <a:cubicBezTo>
                    <a:pt x="191240" y="136016"/>
                    <a:pt x="193121" y="131870"/>
                    <a:pt x="192774" y="126763"/>
                  </a:cubicBezTo>
                  <a:cubicBezTo>
                    <a:pt x="192155" y="115018"/>
                    <a:pt x="179974" y="98554"/>
                    <a:pt x="156232" y="77371"/>
                  </a:cubicBezTo>
                  <a:cubicBezTo>
                    <a:pt x="143479" y="64859"/>
                    <a:pt x="135180" y="56740"/>
                    <a:pt x="131337" y="53015"/>
                  </a:cubicBezTo>
                  <a:cubicBezTo>
                    <a:pt x="110917" y="34094"/>
                    <a:pt x="100707" y="22022"/>
                    <a:pt x="100707" y="16801"/>
                  </a:cubicBezTo>
                  <a:cubicBezTo>
                    <a:pt x="100707" y="16717"/>
                    <a:pt x="101391" y="16675"/>
                    <a:pt x="102759" y="16675"/>
                  </a:cubicBezTo>
                  <a:cubicBezTo>
                    <a:pt x="113955" y="16675"/>
                    <a:pt x="140759" y="35625"/>
                    <a:pt x="183170" y="73525"/>
                  </a:cubicBezTo>
                  <a:lnTo>
                    <a:pt x="186032" y="75435"/>
                  </a:lnTo>
                  <a:lnTo>
                    <a:pt x="192987" y="75107"/>
                  </a:lnTo>
                  <a:lnTo>
                    <a:pt x="204087" y="88109"/>
                  </a:lnTo>
                  <a:cubicBezTo>
                    <a:pt x="210518" y="95109"/>
                    <a:pt x="221870" y="104675"/>
                    <a:pt x="238143" y="116806"/>
                  </a:cubicBezTo>
                  <a:cubicBezTo>
                    <a:pt x="226103" y="115663"/>
                    <a:pt x="218915" y="115092"/>
                    <a:pt x="216581" y="115092"/>
                  </a:cubicBezTo>
                  <a:lnTo>
                    <a:pt x="213583" y="115092"/>
                  </a:lnTo>
                  <a:cubicBezTo>
                    <a:pt x="209525" y="115092"/>
                    <a:pt x="207752" y="117992"/>
                    <a:pt x="208265" y="123791"/>
                  </a:cubicBezTo>
                  <a:cubicBezTo>
                    <a:pt x="211084" y="126610"/>
                    <a:pt x="213654" y="128368"/>
                    <a:pt x="215977" y="129065"/>
                  </a:cubicBezTo>
                  <a:cubicBezTo>
                    <a:pt x="230354" y="130579"/>
                    <a:pt x="240690" y="131336"/>
                    <a:pt x="246986" y="131336"/>
                  </a:cubicBezTo>
                  <a:cubicBezTo>
                    <a:pt x="280829" y="164336"/>
                    <a:pt x="307261" y="186126"/>
                    <a:pt x="326283" y="196705"/>
                  </a:cubicBezTo>
                  <a:cubicBezTo>
                    <a:pt x="331714" y="199692"/>
                    <a:pt x="335872" y="201763"/>
                    <a:pt x="338757" y="202918"/>
                  </a:cubicBezTo>
                  <a:cubicBezTo>
                    <a:pt x="350408" y="209063"/>
                    <a:pt x="365080" y="211510"/>
                    <a:pt x="382772" y="210258"/>
                  </a:cubicBezTo>
                  <a:close/>
                  <a:moveTo>
                    <a:pt x="307874" y="118676"/>
                  </a:moveTo>
                  <a:lnTo>
                    <a:pt x="305312" y="118091"/>
                  </a:lnTo>
                  <a:lnTo>
                    <a:pt x="287897" y="118091"/>
                  </a:lnTo>
                  <a:lnTo>
                    <a:pt x="278265" y="117684"/>
                  </a:lnTo>
                  <a:cubicBezTo>
                    <a:pt x="274098" y="117413"/>
                    <a:pt x="271578" y="117206"/>
                    <a:pt x="270703" y="117063"/>
                  </a:cubicBezTo>
                  <a:cubicBezTo>
                    <a:pt x="262399" y="111318"/>
                    <a:pt x="254793" y="103664"/>
                    <a:pt x="247884" y="94100"/>
                  </a:cubicBezTo>
                  <a:cubicBezTo>
                    <a:pt x="207930" y="52887"/>
                    <a:pt x="187953" y="27977"/>
                    <a:pt x="187953" y="19373"/>
                  </a:cubicBezTo>
                  <a:cubicBezTo>
                    <a:pt x="187953" y="17859"/>
                    <a:pt x="188423" y="17101"/>
                    <a:pt x="189363" y="17101"/>
                  </a:cubicBezTo>
                  <a:cubicBezTo>
                    <a:pt x="196401" y="17101"/>
                    <a:pt x="208237" y="22389"/>
                    <a:pt x="224871" y="32963"/>
                  </a:cubicBezTo>
                  <a:cubicBezTo>
                    <a:pt x="226167" y="34540"/>
                    <a:pt x="228688" y="37036"/>
                    <a:pt x="232432" y="40453"/>
                  </a:cubicBezTo>
                  <a:lnTo>
                    <a:pt x="241238" y="48141"/>
                  </a:lnTo>
                  <a:lnTo>
                    <a:pt x="243598" y="53862"/>
                  </a:lnTo>
                  <a:cubicBezTo>
                    <a:pt x="253924" y="74371"/>
                    <a:pt x="272834" y="94350"/>
                    <a:pt x="300326" y="113797"/>
                  </a:cubicBezTo>
                  <a:lnTo>
                    <a:pt x="307874" y="118676"/>
                  </a:lnTo>
                  <a:close/>
                  <a:moveTo>
                    <a:pt x="649553" y="111663"/>
                  </a:moveTo>
                  <a:cubicBezTo>
                    <a:pt x="634115" y="92602"/>
                    <a:pt x="621161" y="78843"/>
                    <a:pt x="610692" y="70386"/>
                  </a:cubicBezTo>
                  <a:lnTo>
                    <a:pt x="607265" y="66241"/>
                  </a:lnTo>
                  <a:lnTo>
                    <a:pt x="605240" y="63272"/>
                  </a:lnTo>
                  <a:cubicBezTo>
                    <a:pt x="593767" y="53415"/>
                    <a:pt x="586164" y="46837"/>
                    <a:pt x="582432" y="43537"/>
                  </a:cubicBezTo>
                  <a:lnTo>
                    <a:pt x="568999" y="32051"/>
                  </a:lnTo>
                  <a:cubicBezTo>
                    <a:pt x="565673" y="29464"/>
                    <a:pt x="562928" y="27337"/>
                    <a:pt x="560765" y="25667"/>
                  </a:cubicBezTo>
                  <a:lnTo>
                    <a:pt x="560306" y="25317"/>
                  </a:lnTo>
                  <a:lnTo>
                    <a:pt x="559169" y="23847"/>
                  </a:lnTo>
                  <a:cubicBezTo>
                    <a:pt x="558673" y="21493"/>
                    <a:pt x="560825" y="20315"/>
                    <a:pt x="565625" y="20315"/>
                  </a:cubicBezTo>
                  <a:cubicBezTo>
                    <a:pt x="571668" y="20315"/>
                    <a:pt x="577926" y="21775"/>
                    <a:pt x="584399" y="24694"/>
                  </a:cubicBezTo>
                  <a:cubicBezTo>
                    <a:pt x="599726" y="33376"/>
                    <a:pt x="613927" y="47705"/>
                    <a:pt x="627004" y="67681"/>
                  </a:cubicBezTo>
                  <a:cubicBezTo>
                    <a:pt x="637255" y="83012"/>
                    <a:pt x="644772" y="97673"/>
                    <a:pt x="649553" y="111663"/>
                  </a:cubicBezTo>
                  <a:close/>
                  <a:moveTo>
                    <a:pt x="369873" y="129849"/>
                  </a:moveTo>
                  <a:lnTo>
                    <a:pt x="363707" y="127191"/>
                  </a:lnTo>
                  <a:cubicBezTo>
                    <a:pt x="359971" y="124970"/>
                    <a:pt x="355074" y="121638"/>
                    <a:pt x="349017" y="117196"/>
                  </a:cubicBezTo>
                  <a:cubicBezTo>
                    <a:pt x="341282" y="111622"/>
                    <a:pt x="334201" y="106483"/>
                    <a:pt x="327772" y="101779"/>
                  </a:cubicBezTo>
                  <a:lnTo>
                    <a:pt x="313889" y="91518"/>
                  </a:lnTo>
                  <a:lnTo>
                    <a:pt x="317912" y="92094"/>
                  </a:lnTo>
                  <a:cubicBezTo>
                    <a:pt x="327347" y="94627"/>
                    <a:pt x="338563" y="100959"/>
                    <a:pt x="351558" y="111089"/>
                  </a:cubicBezTo>
                  <a:cubicBezTo>
                    <a:pt x="357870" y="116021"/>
                    <a:pt x="362604" y="120131"/>
                    <a:pt x="365760" y="123420"/>
                  </a:cubicBezTo>
                  <a:lnTo>
                    <a:pt x="369873" y="129849"/>
                  </a:lnTo>
                  <a:close/>
                </a:path>
              </a:pathLst>
            </a:custGeom>
          </p:spPr>
        </p:pic>
      </p:grpSp>
      <p:grpSp>
        <p:nvGrpSpPr>
          <p:cNvPr id="59" name="Group 58">
            <a:extLst>
              <a:ext uri="{FF2B5EF4-FFF2-40B4-BE49-F238E27FC236}">
                <a16:creationId xmlns:a16="http://schemas.microsoft.com/office/drawing/2014/main" id="{1388962C-5DD6-084A-B74E-03C22871B36E}"/>
              </a:ext>
            </a:extLst>
          </p:cNvPr>
          <p:cNvGrpSpPr/>
          <p:nvPr/>
        </p:nvGrpSpPr>
        <p:grpSpPr>
          <a:xfrm>
            <a:off x="1220450" y="1066287"/>
            <a:ext cx="1128476" cy="310798"/>
            <a:chOff x="2589834" y="1632937"/>
            <a:chExt cx="1128476" cy="310798"/>
          </a:xfrm>
        </p:grpSpPr>
        <p:pic>
          <p:nvPicPr>
            <p:cNvPr id="60" name="Picture 59">
              <a:extLst>
                <a:ext uri="{FF2B5EF4-FFF2-40B4-BE49-F238E27FC236}">
                  <a16:creationId xmlns:a16="http://schemas.microsoft.com/office/drawing/2014/main" id="{C1C5A581-E7EF-A82B-FA33-86AE009ECA98}"/>
                </a:ext>
              </a:extLst>
            </p:cNvPr>
            <p:cNvPicPr>
              <a:picLocks noChangeAspect="1"/>
            </p:cNvPicPr>
            <p:nvPr/>
          </p:nvPicPr>
          <p:blipFill>
            <a:blip r:embed="rId7" cstate="email">
              <a:extLst>
                <a:ext uri="{28A0092B-C50C-407E-A947-70E740481C1C}">
                  <a14:useLocalDpi xmlns:a14="http://schemas.microsoft.com/office/drawing/2010/main" val="0"/>
                </a:ext>
              </a:extLst>
            </a:blip>
            <a:srcRect l="1785" t="19306" r="57070" b="21122"/>
            <a:stretch>
              <a:fillRect/>
            </a:stretch>
          </p:blipFill>
          <p:spPr>
            <a:xfrm flipV="1">
              <a:off x="2589834" y="1632937"/>
              <a:ext cx="485625" cy="310798"/>
            </a:xfrm>
            <a:custGeom>
              <a:avLst/>
              <a:gdLst/>
              <a:ahLst/>
              <a:cxnLst/>
              <a:rect l="l" t="t" r="r" b="b"/>
              <a:pathLst>
                <a:path w="485625" h="310798">
                  <a:moveTo>
                    <a:pt x="252354" y="310798"/>
                  </a:moveTo>
                  <a:cubicBezTo>
                    <a:pt x="280502" y="310798"/>
                    <a:pt x="311449" y="306726"/>
                    <a:pt x="345197" y="298581"/>
                  </a:cubicBezTo>
                  <a:cubicBezTo>
                    <a:pt x="371323" y="306726"/>
                    <a:pt x="397456" y="310798"/>
                    <a:pt x="423596" y="310798"/>
                  </a:cubicBezTo>
                  <a:cubicBezTo>
                    <a:pt x="437916" y="310798"/>
                    <a:pt x="450634" y="308470"/>
                    <a:pt x="461750" y="303813"/>
                  </a:cubicBezTo>
                  <a:cubicBezTo>
                    <a:pt x="477667" y="297155"/>
                    <a:pt x="485625" y="287025"/>
                    <a:pt x="485625" y="273422"/>
                  </a:cubicBezTo>
                  <a:cubicBezTo>
                    <a:pt x="485625" y="262648"/>
                    <a:pt x="478807" y="257260"/>
                    <a:pt x="465173" y="257260"/>
                  </a:cubicBezTo>
                  <a:cubicBezTo>
                    <a:pt x="455227" y="257260"/>
                    <a:pt x="446113" y="258761"/>
                    <a:pt x="437832" y="261762"/>
                  </a:cubicBezTo>
                  <a:cubicBezTo>
                    <a:pt x="393938" y="271655"/>
                    <a:pt x="364216" y="277800"/>
                    <a:pt x="348667" y="280195"/>
                  </a:cubicBezTo>
                  <a:cubicBezTo>
                    <a:pt x="303455" y="262186"/>
                    <a:pt x="260638" y="235595"/>
                    <a:pt x="220217" y="200420"/>
                  </a:cubicBezTo>
                  <a:cubicBezTo>
                    <a:pt x="194979" y="178301"/>
                    <a:pt x="172380" y="154502"/>
                    <a:pt x="152420" y="129022"/>
                  </a:cubicBezTo>
                  <a:cubicBezTo>
                    <a:pt x="125515" y="94726"/>
                    <a:pt x="112062" y="66847"/>
                    <a:pt x="112062" y="45384"/>
                  </a:cubicBezTo>
                  <a:cubicBezTo>
                    <a:pt x="112062" y="24579"/>
                    <a:pt x="124680" y="14725"/>
                    <a:pt x="149916" y="15823"/>
                  </a:cubicBezTo>
                  <a:cubicBezTo>
                    <a:pt x="164295" y="16376"/>
                    <a:pt x="178409" y="19057"/>
                    <a:pt x="192258" y="23866"/>
                  </a:cubicBezTo>
                  <a:cubicBezTo>
                    <a:pt x="218819" y="34595"/>
                    <a:pt x="253014" y="56337"/>
                    <a:pt x="294842" y="89092"/>
                  </a:cubicBezTo>
                  <a:cubicBezTo>
                    <a:pt x="298372" y="91854"/>
                    <a:pt x="300868" y="93601"/>
                    <a:pt x="302332" y="94335"/>
                  </a:cubicBezTo>
                  <a:cubicBezTo>
                    <a:pt x="305062" y="94335"/>
                    <a:pt x="307110" y="93756"/>
                    <a:pt x="308475" y="92599"/>
                  </a:cubicBezTo>
                  <a:lnTo>
                    <a:pt x="309439" y="90147"/>
                  </a:lnTo>
                  <a:lnTo>
                    <a:pt x="327130" y="112299"/>
                  </a:lnTo>
                  <a:cubicBezTo>
                    <a:pt x="335457" y="120503"/>
                    <a:pt x="344941" y="127929"/>
                    <a:pt x="355580" y="134579"/>
                  </a:cubicBezTo>
                  <a:cubicBezTo>
                    <a:pt x="382681" y="155471"/>
                    <a:pt x="406070" y="165916"/>
                    <a:pt x="425748" y="165916"/>
                  </a:cubicBezTo>
                  <a:cubicBezTo>
                    <a:pt x="439382" y="165916"/>
                    <a:pt x="446200" y="160101"/>
                    <a:pt x="446200" y="148470"/>
                  </a:cubicBezTo>
                  <a:cubicBezTo>
                    <a:pt x="446200" y="131707"/>
                    <a:pt x="432385" y="109585"/>
                    <a:pt x="404756" y="82104"/>
                  </a:cubicBezTo>
                  <a:cubicBezTo>
                    <a:pt x="365644" y="42992"/>
                    <a:pt x="336064" y="23436"/>
                    <a:pt x="316015" y="23436"/>
                  </a:cubicBezTo>
                  <a:cubicBezTo>
                    <a:pt x="300242" y="23436"/>
                    <a:pt x="292356" y="31609"/>
                    <a:pt x="292356" y="47956"/>
                  </a:cubicBezTo>
                  <a:cubicBezTo>
                    <a:pt x="292356" y="53155"/>
                    <a:pt x="293461" y="58872"/>
                    <a:pt x="295671" y="65106"/>
                  </a:cubicBezTo>
                  <a:lnTo>
                    <a:pt x="300236" y="74403"/>
                  </a:lnTo>
                  <a:lnTo>
                    <a:pt x="286365" y="63246"/>
                  </a:lnTo>
                  <a:cubicBezTo>
                    <a:pt x="269865" y="50257"/>
                    <a:pt x="256387" y="40549"/>
                    <a:pt x="245932" y="34123"/>
                  </a:cubicBezTo>
                  <a:cubicBezTo>
                    <a:pt x="211179" y="12601"/>
                    <a:pt x="179004" y="1251"/>
                    <a:pt x="149407" y="74"/>
                  </a:cubicBezTo>
                  <a:cubicBezTo>
                    <a:pt x="113868" y="-1069"/>
                    <a:pt x="92977" y="11076"/>
                    <a:pt x="86733" y="36510"/>
                  </a:cubicBezTo>
                  <a:cubicBezTo>
                    <a:pt x="85797" y="35399"/>
                    <a:pt x="83051" y="34686"/>
                    <a:pt x="78495" y="34372"/>
                  </a:cubicBezTo>
                  <a:cubicBezTo>
                    <a:pt x="52325" y="33511"/>
                    <a:pt x="32363" y="41154"/>
                    <a:pt x="18608" y="57300"/>
                  </a:cubicBezTo>
                  <a:cubicBezTo>
                    <a:pt x="5923" y="72117"/>
                    <a:pt x="-277" y="92577"/>
                    <a:pt x="10" y="118680"/>
                  </a:cubicBezTo>
                  <a:cubicBezTo>
                    <a:pt x="304" y="146976"/>
                    <a:pt x="8868" y="174589"/>
                    <a:pt x="25702" y="201519"/>
                  </a:cubicBezTo>
                  <a:cubicBezTo>
                    <a:pt x="41190" y="226653"/>
                    <a:pt x="61340" y="247611"/>
                    <a:pt x="86152" y="264395"/>
                  </a:cubicBezTo>
                  <a:cubicBezTo>
                    <a:pt x="132334" y="295330"/>
                    <a:pt x="187735" y="310798"/>
                    <a:pt x="252354" y="310798"/>
                  </a:cubicBezTo>
                  <a:close/>
                  <a:moveTo>
                    <a:pt x="423596" y="296268"/>
                  </a:moveTo>
                  <a:cubicBezTo>
                    <a:pt x="404920" y="296268"/>
                    <a:pt x="386375" y="294232"/>
                    <a:pt x="367961" y="290158"/>
                  </a:cubicBezTo>
                  <a:cubicBezTo>
                    <a:pt x="384954" y="287351"/>
                    <a:pt x="397309" y="284946"/>
                    <a:pt x="405026" y="282945"/>
                  </a:cubicBezTo>
                  <a:cubicBezTo>
                    <a:pt x="434950" y="274939"/>
                    <a:pt x="454713" y="270936"/>
                    <a:pt x="464315" y="270936"/>
                  </a:cubicBezTo>
                  <a:cubicBezTo>
                    <a:pt x="469402" y="270936"/>
                    <a:pt x="471946" y="271979"/>
                    <a:pt x="471946" y="274064"/>
                  </a:cubicBezTo>
                  <a:cubicBezTo>
                    <a:pt x="471946" y="281827"/>
                    <a:pt x="466127" y="287724"/>
                    <a:pt x="454489" y="291757"/>
                  </a:cubicBezTo>
                  <a:cubicBezTo>
                    <a:pt x="445857" y="294765"/>
                    <a:pt x="435559" y="296268"/>
                    <a:pt x="423596" y="296268"/>
                  </a:cubicBezTo>
                  <a:close/>
                  <a:moveTo>
                    <a:pt x="252354" y="287053"/>
                  </a:moveTo>
                  <a:cubicBezTo>
                    <a:pt x="172884" y="287053"/>
                    <a:pt x="110567" y="265102"/>
                    <a:pt x="65403" y="221199"/>
                  </a:cubicBezTo>
                  <a:cubicBezTo>
                    <a:pt x="33061" y="189688"/>
                    <a:pt x="16751" y="157258"/>
                    <a:pt x="16473" y="123909"/>
                  </a:cubicBezTo>
                  <a:cubicBezTo>
                    <a:pt x="16154" y="99129"/>
                    <a:pt x="21250" y="80377"/>
                    <a:pt x="31761" y="67653"/>
                  </a:cubicBezTo>
                  <a:cubicBezTo>
                    <a:pt x="41852" y="55006"/>
                    <a:pt x="57444" y="48683"/>
                    <a:pt x="78536" y="48683"/>
                  </a:cubicBezTo>
                  <a:cubicBezTo>
                    <a:pt x="81478" y="48683"/>
                    <a:pt x="83665" y="48889"/>
                    <a:pt x="85097" y="49301"/>
                  </a:cubicBezTo>
                  <a:cubicBezTo>
                    <a:pt x="84239" y="60531"/>
                    <a:pt x="86686" y="73729"/>
                    <a:pt x="92440" y="88894"/>
                  </a:cubicBezTo>
                  <a:cubicBezTo>
                    <a:pt x="108867" y="132648"/>
                    <a:pt x="140591" y="173912"/>
                    <a:pt x="187613" y="212685"/>
                  </a:cubicBezTo>
                  <a:cubicBezTo>
                    <a:pt x="229626" y="247336"/>
                    <a:pt x="274038" y="271551"/>
                    <a:pt x="320851" y="285329"/>
                  </a:cubicBezTo>
                  <a:cubicBezTo>
                    <a:pt x="301540" y="286479"/>
                    <a:pt x="278707" y="287053"/>
                    <a:pt x="252354" y="287053"/>
                  </a:cubicBezTo>
                  <a:close/>
                  <a:moveTo>
                    <a:pt x="428750" y="150745"/>
                  </a:moveTo>
                  <a:cubicBezTo>
                    <a:pt x="423905" y="150745"/>
                    <a:pt x="415615" y="146504"/>
                    <a:pt x="403882" y="138022"/>
                  </a:cubicBezTo>
                  <a:cubicBezTo>
                    <a:pt x="381110" y="121971"/>
                    <a:pt x="357540" y="99780"/>
                    <a:pt x="333174" y="71447"/>
                  </a:cubicBezTo>
                  <a:cubicBezTo>
                    <a:pt x="321418" y="57637"/>
                    <a:pt x="315014" y="48734"/>
                    <a:pt x="313962" y="44738"/>
                  </a:cubicBezTo>
                  <a:cubicBezTo>
                    <a:pt x="312819" y="40082"/>
                    <a:pt x="313647" y="37754"/>
                    <a:pt x="316445" y="37754"/>
                  </a:cubicBezTo>
                  <a:cubicBezTo>
                    <a:pt x="321022" y="37754"/>
                    <a:pt x="328638" y="39697"/>
                    <a:pt x="339292" y="43584"/>
                  </a:cubicBezTo>
                  <a:cubicBezTo>
                    <a:pt x="364020" y="66887"/>
                    <a:pt x="386936" y="90517"/>
                    <a:pt x="408042" y="114476"/>
                  </a:cubicBezTo>
                  <a:cubicBezTo>
                    <a:pt x="418518" y="126489"/>
                    <a:pt x="425661" y="136895"/>
                    <a:pt x="429471" y="145693"/>
                  </a:cubicBezTo>
                  <a:cubicBezTo>
                    <a:pt x="432219" y="149061"/>
                    <a:pt x="431979" y="150745"/>
                    <a:pt x="428750" y="150745"/>
                  </a:cubicBezTo>
                  <a:close/>
                </a:path>
              </a:pathLst>
            </a:custGeom>
          </p:spPr>
        </p:pic>
        <p:pic>
          <p:nvPicPr>
            <p:cNvPr id="61" name="Picture 60">
              <a:extLst>
                <a:ext uri="{FF2B5EF4-FFF2-40B4-BE49-F238E27FC236}">
                  <a16:creationId xmlns:a16="http://schemas.microsoft.com/office/drawing/2014/main" id="{E1036A3D-C3D4-8641-C025-96E5DC6DB22B}"/>
                </a:ext>
              </a:extLst>
            </p:cNvPr>
            <p:cNvPicPr>
              <a:picLocks noChangeAspect="1"/>
            </p:cNvPicPr>
            <p:nvPr/>
          </p:nvPicPr>
          <p:blipFill>
            <a:blip r:embed="rId8" cstate="email">
              <a:extLst>
                <a:ext uri="{28A0092B-C50C-407E-A947-70E740481C1C}">
                  <a14:useLocalDpi xmlns:a14="http://schemas.microsoft.com/office/drawing/2010/main" val="0"/>
                </a:ext>
              </a:extLst>
            </a:blip>
            <a:srcRect l="36228" t="23347" r="2604" b="36292"/>
            <a:stretch>
              <a:fillRect/>
            </a:stretch>
          </p:blipFill>
          <p:spPr>
            <a:xfrm flipV="1">
              <a:off x="2996355" y="1712082"/>
              <a:ext cx="721955" cy="210575"/>
            </a:xfrm>
            <a:custGeom>
              <a:avLst/>
              <a:gdLst/>
              <a:ahLst/>
              <a:cxnLst/>
              <a:rect l="l" t="t" r="r" b="b"/>
              <a:pathLst>
                <a:path w="721955" h="210575">
                  <a:moveTo>
                    <a:pt x="382772" y="210258"/>
                  </a:moveTo>
                  <a:lnTo>
                    <a:pt x="382772" y="201487"/>
                  </a:lnTo>
                  <a:cubicBezTo>
                    <a:pt x="368247" y="198260"/>
                    <a:pt x="349385" y="187212"/>
                    <a:pt x="326184" y="168343"/>
                  </a:cubicBezTo>
                  <a:cubicBezTo>
                    <a:pt x="313354" y="157793"/>
                    <a:pt x="297853" y="145744"/>
                    <a:pt x="279682" y="132193"/>
                  </a:cubicBezTo>
                  <a:cubicBezTo>
                    <a:pt x="280489" y="132193"/>
                    <a:pt x="283820" y="132313"/>
                    <a:pt x="289676" y="132552"/>
                  </a:cubicBezTo>
                  <a:cubicBezTo>
                    <a:pt x="297029" y="132852"/>
                    <a:pt x="303066" y="132733"/>
                    <a:pt x="307789" y="132193"/>
                  </a:cubicBezTo>
                  <a:cubicBezTo>
                    <a:pt x="313340" y="132193"/>
                    <a:pt x="315520" y="129089"/>
                    <a:pt x="314329" y="122879"/>
                  </a:cubicBezTo>
                  <a:lnTo>
                    <a:pt x="314228" y="122783"/>
                  </a:lnTo>
                  <a:lnTo>
                    <a:pt x="315787" y="123790"/>
                  </a:lnTo>
                  <a:cubicBezTo>
                    <a:pt x="331096" y="132861"/>
                    <a:pt x="345950" y="139162"/>
                    <a:pt x="360350" y="142696"/>
                  </a:cubicBezTo>
                  <a:cubicBezTo>
                    <a:pt x="367078" y="144695"/>
                    <a:pt x="373004" y="144457"/>
                    <a:pt x="378128" y="141982"/>
                  </a:cubicBezTo>
                  <a:cubicBezTo>
                    <a:pt x="382980" y="139261"/>
                    <a:pt x="385614" y="135512"/>
                    <a:pt x="386031" y="130735"/>
                  </a:cubicBezTo>
                  <a:cubicBezTo>
                    <a:pt x="386935" y="119801"/>
                    <a:pt x="378644" y="108264"/>
                    <a:pt x="361159" y="96126"/>
                  </a:cubicBezTo>
                  <a:cubicBezTo>
                    <a:pt x="347434" y="86576"/>
                    <a:pt x="331810" y="80753"/>
                    <a:pt x="314289" y="78655"/>
                  </a:cubicBezTo>
                  <a:cubicBezTo>
                    <a:pt x="308109" y="78084"/>
                    <a:pt x="304566" y="78513"/>
                    <a:pt x="303660" y="79943"/>
                  </a:cubicBezTo>
                  <a:cubicBezTo>
                    <a:pt x="298974" y="74758"/>
                    <a:pt x="293256" y="68378"/>
                    <a:pt x="286507" y="60803"/>
                  </a:cubicBezTo>
                  <a:cubicBezTo>
                    <a:pt x="269746" y="42134"/>
                    <a:pt x="261366" y="28609"/>
                    <a:pt x="261366" y="20230"/>
                  </a:cubicBezTo>
                  <a:cubicBezTo>
                    <a:pt x="261366" y="17860"/>
                    <a:pt x="263622" y="16675"/>
                    <a:pt x="268135" y="16675"/>
                  </a:cubicBezTo>
                  <a:cubicBezTo>
                    <a:pt x="275893" y="16675"/>
                    <a:pt x="287384" y="21568"/>
                    <a:pt x="302608" y="31354"/>
                  </a:cubicBezTo>
                  <a:cubicBezTo>
                    <a:pt x="322087" y="43778"/>
                    <a:pt x="340521" y="58468"/>
                    <a:pt x="357908" y="75424"/>
                  </a:cubicBezTo>
                  <a:cubicBezTo>
                    <a:pt x="359249" y="76572"/>
                    <a:pt x="360742" y="77475"/>
                    <a:pt x="362386" y="78133"/>
                  </a:cubicBezTo>
                  <a:lnTo>
                    <a:pt x="365877" y="78213"/>
                  </a:lnTo>
                  <a:lnTo>
                    <a:pt x="382891" y="97820"/>
                  </a:lnTo>
                  <a:cubicBezTo>
                    <a:pt x="398614" y="114408"/>
                    <a:pt x="412389" y="126472"/>
                    <a:pt x="424218" y="134014"/>
                  </a:cubicBezTo>
                  <a:cubicBezTo>
                    <a:pt x="432279" y="139230"/>
                    <a:pt x="444822" y="141839"/>
                    <a:pt x="461847" y="141839"/>
                  </a:cubicBezTo>
                  <a:cubicBezTo>
                    <a:pt x="442955" y="124431"/>
                    <a:pt x="422451" y="105427"/>
                    <a:pt x="400337" y="84827"/>
                  </a:cubicBezTo>
                  <a:cubicBezTo>
                    <a:pt x="412312" y="97444"/>
                    <a:pt x="425757" y="107826"/>
                    <a:pt x="440671" y="115973"/>
                  </a:cubicBezTo>
                  <a:cubicBezTo>
                    <a:pt x="467054" y="134644"/>
                    <a:pt x="486086" y="143980"/>
                    <a:pt x="497764" y="143980"/>
                  </a:cubicBezTo>
                  <a:cubicBezTo>
                    <a:pt x="502468" y="143980"/>
                    <a:pt x="506874" y="142387"/>
                    <a:pt x="510982" y="139202"/>
                  </a:cubicBezTo>
                  <a:cubicBezTo>
                    <a:pt x="515090" y="136016"/>
                    <a:pt x="516971" y="131870"/>
                    <a:pt x="516624" y="126763"/>
                  </a:cubicBezTo>
                  <a:cubicBezTo>
                    <a:pt x="516005" y="115018"/>
                    <a:pt x="503824" y="98554"/>
                    <a:pt x="480082" y="77371"/>
                  </a:cubicBezTo>
                  <a:cubicBezTo>
                    <a:pt x="467329" y="64859"/>
                    <a:pt x="459030" y="56740"/>
                    <a:pt x="455187" y="53015"/>
                  </a:cubicBezTo>
                  <a:cubicBezTo>
                    <a:pt x="434767" y="34094"/>
                    <a:pt x="424557" y="22022"/>
                    <a:pt x="424557" y="16801"/>
                  </a:cubicBezTo>
                  <a:cubicBezTo>
                    <a:pt x="424557" y="16717"/>
                    <a:pt x="425241" y="16675"/>
                    <a:pt x="426609" y="16675"/>
                  </a:cubicBezTo>
                  <a:cubicBezTo>
                    <a:pt x="437805" y="16675"/>
                    <a:pt x="464609" y="35625"/>
                    <a:pt x="507020" y="73525"/>
                  </a:cubicBezTo>
                  <a:lnTo>
                    <a:pt x="509882" y="75435"/>
                  </a:lnTo>
                  <a:lnTo>
                    <a:pt x="516837" y="75107"/>
                  </a:lnTo>
                  <a:lnTo>
                    <a:pt x="527938" y="88109"/>
                  </a:lnTo>
                  <a:cubicBezTo>
                    <a:pt x="534368" y="95109"/>
                    <a:pt x="545720" y="104675"/>
                    <a:pt x="561993" y="116806"/>
                  </a:cubicBezTo>
                  <a:cubicBezTo>
                    <a:pt x="549953" y="115663"/>
                    <a:pt x="542765" y="115092"/>
                    <a:pt x="540431" y="115092"/>
                  </a:cubicBezTo>
                  <a:lnTo>
                    <a:pt x="537433" y="115092"/>
                  </a:lnTo>
                  <a:cubicBezTo>
                    <a:pt x="533375" y="115092"/>
                    <a:pt x="531602" y="117992"/>
                    <a:pt x="532115" y="123791"/>
                  </a:cubicBezTo>
                  <a:cubicBezTo>
                    <a:pt x="534933" y="126610"/>
                    <a:pt x="537504" y="128368"/>
                    <a:pt x="539827" y="129065"/>
                  </a:cubicBezTo>
                  <a:cubicBezTo>
                    <a:pt x="554204" y="130579"/>
                    <a:pt x="564540" y="131336"/>
                    <a:pt x="570836" y="131336"/>
                  </a:cubicBezTo>
                  <a:cubicBezTo>
                    <a:pt x="604679" y="164336"/>
                    <a:pt x="631112" y="186126"/>
                    <a:pt x="650134" y="196705"/>
                  </a:cubicBezTo>
                  <a:cubicBezTo>
                    <a:pt x="655564" y="199692"/>
                    <a:pt x="659722" y="201763"/>
                    <a:pt x="662607" y="202918"/>
                  </a:cubicBezTo>
                  <a:cubicBezTo>
                    <a:pt x="674258" y="209063"/>
                    <a:pt x="688930" y="211510"/>
                    <a:pt x="706622" y="210258"/>
                  </a:cubicBezTo>
                  <a:lnTo>
                    <a:pt x="706622" y="201487"/>
                  </a:lnTo>
                  <a:cubicBezTo>
                    <a:pt x="692097" y="198260"/>
                    <a:pt x="673235" y="187212"/>
                    <a:pt x="650034" y="168343"/>
                  </a:cubicBezTo>
                  <a:cubicBezTo>
                    <a:pt x="637204" y="157793"/>
                    <a:pt x="621703" y="145744"/>
                    <a:pt x="603533" y="132193"/>
                  </a:cubicBezTo>
                  <a:cubicBezTo>
                    <a:pt x="604339" y="132193"/>
                    <a:pt x="607670" y="132313"/>
                    <a:pt x="613526" y="132552"/>
                  </a:cubicBezTo>
                  <a:cubicBezTo>
                    <a:pt x="620879" y="132852"/>
                    <a:pt x="626916" y="132733"/>
                    <a:pt x="631639" y="132193"/>
                  </a:cubicBezTo>
                  <a:cubicBezTo>
                    <a:pt x="637190" y="132193"/>
                    <a:pt x="639370" y="129089"/>
                    <a:pt x="638179" y="122879"/>
                  </a:cubicBezTo>
                  <a:cubicBezTo>
                    <a:pt x="636148" y="119687"/>
                    <a:pt x="633142" y="118091"/>
                    <a:pt x="629162" y="118091"/>
                  </a:cubicBezTo>
                  <a:lnTo>
                    <a:pt x="611747" y="118091"/>
                  </a:lnTo>
                  <a:lnTo>
                    <a:pt x="602115" y="117684"/>
                  </a:lnTo>
                  <a:cubicBezTo>
                    <a:pt x="597948" y="117413"/>
                    <a:pt x="595428" y="117206"/>
                    <a:pt x="594553" y="117063"/>
                  </a:cubicBezTo>
                  <a:cubicBezTo>
                    <a:pt x="586249" y="111318"/>
                    <a:pt x="578643" y="103664"/>
                    <a:pt x="571734" y="94100"/>
                  </a:cubicBezTo>
                  <a:cubicBezTo>
                    <a:pt x="531780" y="52887"/>
                    <a:pt x="511803" y="27977"/>
                    <a:pt x="511803" y="19373"/>
                  </a:cubicBezTo>
                  <a:cubicBezTo>
                    <a:pt x="511803" y="17859"/>
                    <a:pt x="512273" y="17101"/>
                    <a:pt x="513213" y="17101"/>
                  </a:cubicBezTo>
                  <a:cubicBezTo>
                    <a:pt x="518492" y="17101"/>
                    <a:pt x="526469" y="20075"/>
                    <a:pt x="537145" y="26024"/>
                  </a:cubicBezTo>
                  <a:lnTo>
                    <a:pt x="547464" y="32210"/>
                  </a:lnTo>
                  <a:lnTo>
                    <a:pt x="549397" y="37840"/>
                  </a:lnTo>
                  <a:cubicBezTo>
                    <a:pt x="552469" y="42727"/>
                    <a:pt x="556996" y="47786"/>
                    <a:pt x="562978" y="53019"/>
                  </a:cubicBezTo>
                  <a:cubicBezTo>
                    <a:pt x="564387" y="54339"/>
                    <a:pt x="566454" y="55999"/>
                    <a:pt x="569180" y="57999"/>
                  </a:cubicBezTo>
                  <a:lnTo>
                    <a:pt x="580827" y="67944"/>
                  </a:lnTo>
                  <a:cubicBezTo>
                    <a:pt x="591948" y="77057"/>
                    <a:pt x="599208" y="81613"/>
                    <a:pt x="602607" y="81613"/>
                  </a:cubicBezTo>
                  <a:cubicBezTo>
                    <a:pt x="616103" y="93219"/>
                    <a:pt x="626373" y="101578"/>
                    <a:pt x="633419" y="106690"/>
                  </a:cubicBezTo>
                  <a:lnTo>
                    <a:pt x="643498" y="118248"/>
                  </a:lnTo>
                  <a:cubicBezTo>
                    <a:pt x="647387" y="121998"/>
                    <a:pt x="650581" y="125385"/>
                    <a:pt x="653082" y="128409"/>
                  </a:cubicBezTo>
                  <a:cubicBezTo>
                    <a:pt x="680273" y="161366"/>
                    <a:pt x="699843" y="177845"/>
                    <a:pt x="711790" y="177845"/>
                  </a:cubicBezTo>
                  <a:cubicBezTo>
                    <a:pt x="718567" y="177845"/>
                    <a:pt x="721955" y="174743"/>
                    <a:pt x="721955" y="168541"/>
                  </a:cubicBezTo>
                  <a:cubicBezTo>
                    <a:pt x="721955" y="162479"/>
                    <a:pt x="714382" y="154755"/>
                    <a:pt x="699235" y="145367"/>
                  </a:cubicBezTo>
                  <a:cubicBezTo>
                    <a:pt x="679216" y="129772"/>
                    <a:pt x="668839" y="121561"/>
                    <a:pt x="668106" y="120734"/>
                  </a:cubicBezTo>
                  <a:cubicBezTo>
                    <a:pt x="665984" y="118234"/>
                    <a:pt x="664343" y="114991"/>
                    <a:pt x="663185" y="111005"/>
                  </a:cubicBezTo>
                  <a:cubicBezTo>
                    <a:pt x="662025" y="107019"/>
                    <a:pt x="660469" y="99215"/>
                    <a:pt x="658516" y="87594"/>
                  </a:cubicBezTo>
                  <a:cubicBezTo>
                    <a:pt x="656216" y="76099"/>
                    <a:pt x="653881" y="67316"/>
                    <a:pt x="651510" y="61243"/>
                  </a:cubicBezTo>
                  <a:cubicBezTo>
                    <a:pt x="647847" y="52043"/>
                    <a:pt x="643116" y="44389"/>
                    <a:pt x="637317" y="38283"/>
                  </a:cubicBezTo>
                  <a:lnTo>
                    <a:pt x="634428" y="35849"/>
                  </a:lnTo>
                  <a:lnTo>
                    <a:pt x="649880" y="45663"/>
                  </a:lnTo>
                  <a:cubicBezTo>
                    <a:pt x="661175" y="53503"/>
                    <a:pt x="672710" y="62162"/>
                    <a:pt x="684487" y="71640"/>
                  </a:cubicBezTo>
                  <a:cubicBezTo>
                    <a:pt x="689095" y="76859"/>
                    <a:pt x="693061" y="78390"/>
                    <a:pt x="696383" y="76234"/>
                  </a:cubicBezTo>
                  <a:cubicBezTo>
                    <a:pt x="698284" y="74430"/>
                    <a:pt x="698720" y="71697"/>
                    <a:pt x="697691" y="68033"/>
                  </a:cubicBezTo>
                  <a:cubicBezTo>
                    <a:pt x="697058" y="66608"/>
                    <a:pt x="696246" y="65400"/>
                    <a:pt x="695256" y="64409"/>
                  </a:cubicBezTo>
                  <a:cubicBezTo>
                    <a:pt x="670653" y="41687"/>
                    <a:pt x="644543" y="24189"/>
                    <a:pt x="616925" y="11913"/>
                  </a:cubicBezTo>
                  <a:cubicBezTo>
                    <a:pt x="605080" y="6733"/>
                    <a:pt x="592171" y="3548"/>
                    <a:pt x="578197" y="2357"/>
                  </a:cubicBezTo>
                  <a:cubicBezTo>
                    <a:pt x="574367" y="2072"/>
                    <a:pt x="571195" y="2080"/>
                    <a:pt x="568681" y="2381"/>
                  </a:cubicBezTo>
                  <a:cubicBezTo>
                    <a:pt x="556394" y="2884"/>
                    <a:pt x="548796" y="7008"/>
                    <a:pt x="545889" y="14751"/>
                  </a:cubicBezTo>
                  <a:lnTo>
                    <a:pt x="545846" y="15033"/>
                  </a:lnTo>
                  <a:lnTo>
                    <a:pt x="542562" y="12771"/>
                  </a:lnTo>
                  <a:cubicBezTo>
                    <a:pt x="529812" y="4829"/>
                    <a:pt x="519172" y="857"/>
                    <a:pt x="510642" y="857"/>
                  </a:cubicBezTo>
                  <a:cubicBezTo>
                    <a:pt x="496082" y="857"/>
                    <a:pt x="488624" y="7841"/>
                    <a:pt x="488267" y="21808"/>
                  </a:cubicBezTo>
                  <a:cubicBezTo>
                    <a:pt x="488195" y="25580"/>
                    <a:pt x="488968" y="29790"/>
                    <a:pt x="490585" y="34438"/>
                  </a:cubicBezTo>
                  <a:lnTo>
                    <a:pt x="495149" y="43871"/>
                  </a:lnTo>
                  <a:lnTo>
                    <a:pt x="487741" y="37764"/>
                  </a:lnTo>
                  <a:cubicBezTo>
                    <a:pt x="479322" y="31000"/>
                    <a:pt x="471951" y="25449"/>
                    <a:pt x="465628" y="21111"/>
                  </a:cubicBezTo>
                  <a:cubicBezTo>
                    <a:pt x="447038" y="8324"/>
                    <a:pt x="432246" y="1930"/>
                    <a:pt x="421250" y="1930"/>
                  </a:cubicBezTo>
                  <a:cubicBezTo>
                    <a:pt x="409941" y="1930"/>
                    <a:pt x="403555" y="7683"/>
                    <a:pt x="402093" y="19188"/>
                  </a:cubicBezTo>
                  <a:cubicBezTo>
                    <a:pt x="400235" y="34665"/>
                    <a:pt x="413231" y="54758"/>
                    <a:pt x="441081" y="79468"/>
                  </a:cubicBezTo>
                  <a:lnTo>
                    <a:pt x="448171" y="87273"/>
                  </a:lnTo>
                  <a:cubicBezTo>
                    <a:pt x="463937" y="101652"/>
                    <a:pt x="474654" y="111260"/>
                    <a:pt x="480321" y="116096"/>
                  </a:cubicBezTo>
                  <a:cubicBezTo>
                    <a:pt x="484536" y="119672"/>
                    <a:pt x="487697" y="122651"/>
                    <a:pt x="489804" y="125034"/>
                  </a:cubicBezTo>
                  <a:lnTo>
                    <a:pt x="491515" y="127934"/>
                  </a:lnTo>
                  <a:lnTo>
                    <a:pt x="489425" y="127874"/>
                  </a:lnTo>
                  <a:cubicBezTo>
                    <a:pt x="482823" y="126133"/>
                    <a:pt x="470532" y="119576"/>
                    <a:pt x="452553" y="108203"/>
                  </a:cubicBezTo>
                  <a:cubicBezTo>
                    <a:pt x="411649" y="83097"/>
                    <a:pt x="377978" y="53719"/>
                    <a:pt x="351540" y="20070"/>
                  </a:cubicBezTo>
                  <a:lnTo>
                    <a:pt x="335904" y="0"/>
                  </a:lnTo>
                  <a:cubicBezTo>
                    <a:pt x="327306" y="0"/>
                    <a:pt x="323308" y="6064"/>
                    <a:pt x="323909" y="18191"/>
                  </a:cubicBezTo>
                  <a:cubicBezTo>
                    <a:pt x="324232" y="20129"/>
                    <a:pt x="324794" y="21887"/>
                    <a:pt x="325593" y="23465"/>
                  </a:cubicBezTo>
                  <a:lnTo>
                    <a:pt x="334935" y="37730"/>
                  </a:lnTo>
                  <a:lnTo>
                    <a:pt x="318804" y="26870"/>
                  </a:lnTo>
                  <a:cubicBezTo>
                    <a:pt x="295945" y="9241"/>
                    <a:pt x="276160" y="1092"/>
                    <a:pt x="259450" y="2422"/>
                  </a:cubicBezTo>
                  <a:cubicBezTo>
                    <a:pt x="246712" y="3422"/>
                    <a:pt x="239232" y="8990"/>
                    <a:pt x="237012" y="19126"/>
                  </a:cubicBezTo>
                  <a:lnTo>
                    <a:pt x="236755" y="25546"/>
                  </a:lnTo>
                  <a:lnTo>
                    <a:pt x="232166" y="22037"/>
                  </a:lnTo>
                  <a:cubicBezTo>
                    <a:pt x="213290" y="7917"/>
                    <a:pt x="198165" y="857"/>
                    <a:pt x="186791" y="857"/>
                  </a:cubicBezTo>
                  <a:cubicBezTo>
                    <a:pt x="172232" y="857"/>
                    <a:pt x="164774" y="7841"/>
                    <a:pt x="164417" y="21808"/>
                  </a:cubicBezTo>
                  <a:cubicBezTo>
                    <a:pt x="164345" y="25580"/>
                    <a:pt x="165118" y="29790"/>
                    <a:pt x="166735" y="34438"/>
                  </a:cubicBezTo>
                  <a:lnTo>
                    <a:pt x="171299" y="43871"/>
                  </a:lnTo>
                  <a:lnTo>
                    <a:pt x="163891" y="37764"/>
                  </a:lnTo>
                  <a:cubicBezTo>
                    <a:pt x="155472" y="31000"/>
                    <a:pt x="148101" y="25449"/>
                    <a:pt x="141778" y="21111"/>
                  </a:cubicBezTo>
                  <a:cubicBezTo>
                    <a:pt x="123188" y="8324"/>
                    <a:pt x="108396" y="1930"/>
                    <a:pt x="97400" y="1930"/>
                  </a:cubicBezTo>
                  <a:cubicBezTo>
                    <a:pt x="86091" y="1930"/>
                    <a:pt x="79705" y="7683"/>
                    <a:pt x="78243" y="19188"/>
                  </a:cubicBezTo>
                  <a:cubicBezTo>
                    <a:pt x="76385" y="34665"/>
                    <a:pt x="89381" y="54758"/>
                    <a:pt x="117231" y="79468"/>
                  </a:cubicBezTo>
                  <a:lnTo>
                    <a:pt x="124321" y="87273"/>
                  </a:lnTo>
                  <a:cubicBezTo>
                    <a:pt x="140087" y="101652"/>
                    <a:pt x="150804" y="111260"/>
                    <a:pt x="156471" y="116096"/>
                  </a:cubicBezTo>
                  <a:cubicBezTo>
                    <a:pt x="160686" y="119672"/>
                    <a:pt x="163847" y="122651"/>
                    <a:pt x="165954" y="125034"/>
                  </a:cubicBezTo>
                  <a:lnTo>
                    <a:pt x="167665" y="127934"/>
                  </a:lnTo>
                  <a:lnTo>
                    <a:pt x="165575" y="127874"/>
                  </a:lnTo>
                  <a:cubicBezTo>
                    <a:pt x="158973" y="126133"/>
                    <a:pt x="146683" y="119576"/>
                    <a:pt x="128703" y="108203"/>
                  </a:cubicBezTo>
                  <a:cubicBezTo>
                    <a:pt x="87799" y="83097"/>
                    <a:pt x="54128" y="53719"/>
                    <a:pt x="27690" y="20070"/>
                  </a:cubicBezTo>
                  <a:lnTo>
                    <a:pt x="12054" y="0"/>
                  </a:lnTo>
                  <a:cubicBezTo>
                    <a:pt x="3456" y="0"/>
                    <a:pt x="-542" y="6064"/>
                    <a:pt x="59" y="18191"/>
                  </a:cubicBezTo>
                  <a:cubicBezTo>
                    <a:pt x="382" y="20129"/>
                    <a:pt x="944" y="21887"/>
                    <a:pt x="1743" y="23465"/>
                  </a:cubicBezTo>
                  <a:cubicBezTo>
                    <a:pt x="12281" y="43935"/>
                    <a:pt x="31380" y="68720"/>
                    <a:pt x="59041" y="97820"/>
                  </a:cubicBezTo>
                  <a:cubicBezTo>
                    <a:pt x="74764" y="114408"/>
                    <a:pt x="88540" y="126472"/>
                    <a:pt x="100368" y="134014"/>
                  </a:cubicBezTo>
                  <a:cubicBezTo>
                    <a:pt x="108429" y="139230"/>
                    <a:pt x="120972" y="141839"/>
                    <a:pt x="137997" y="141839"/>
                  </a:cubicBezTo>
                  <a:cubicBezTo>
                    <a:pt x="119105" y="124431"/>
                    <a:pt x="98602" y="105427"/>
                    <a:pt x="76487" y="84827"/>
                  </a:cubicBezTo>
                  <a:cubicBezTo>
                    <a:pt x="88462" y="97444"/>
                    <a:pt x="101907" y="107826"/>
                    <a:pt x="116821" y="115973"/>
                  </a:cubicBezTo>
                  <a:cubicBezTo>
                    <a:pt x="143204" y="134644"/>
                    <a:pt x="162236" y="143980"/>
                    <a:pt x="173914" y="143980"/>
                  </a:cubicBezTo>
                  <a:cubicBezTo>
                    <a:pt x="178618" y="143980"/>
                    <a:pt x="183024" y="142387"/>
                    <a:pt x="187132" y="139202"/>
                  </a:cubicBezTo>
                  <a:cubicBezTo>
                    <a:pt x="191240" y="136016"/>
                    <a:pt x="193121" y="131870"/>
                    <a:pt x="192774" y="126763"/>
                  </a:cubicBezTo>
                  <a:cubicBezTo>
                    <a:pt x="192155" y="115018"/>
                    <a:pt x="179974" y="98554"/>
                    <a:pt x="156232" y="77371"/>
                  </a:cubicBezTo>
                  <a:cubicBezTo>
                    <a:pt x="143479" y="64859"/>
                    <a:pt x="135180" y="56740"/>
                    <a:pt x="131337" y="53015"/>
                  </a:cubicBezTo>
                  <a:cubicBezTo>
                    <a:pt x="110917" y="34094"/>
                    <a:pt x="100707" y="22022"/>
                    <a:pt x="100707" y="16801"/>
                  </a:cubicBezTo>
                  <a:cubicBezTo>
                    <a:pt x="100707" y="16717"/>
                    <a:pt x="101391" y="16675"/>
                    <a:pt x="102759" y="16675"/>
                  </a:cubicBezTo>
                  <a:cubicBezTo>
                    <a:pt x="113955" y="16675"/>
                    <a:pt x="140759" y="35625"/>
                    <a:pt x="183170" y="73525"/>
                  </a:cubicBezTo>
                  <a:lnTo>
                    <a:pt x="186032" y="75435"/>
                  </a:lnTo>
                  <a:lnTo>
                    <a:pt x="192987" y="75107"/>
                  </a:lnTo>
                  <a:lnTo>
                    <a:pt x="204087" y="88109"/>
                  </a:lnTo>
                  <a:cubicBezTo>
                    <a:pt x="210518" y="95109"/>
                    <a:pt x="221870" y="104675"/>
                    <a:pt x="238143" y="116806"/>
                  </a:cubicBezTo>
                  <a:cubicBezTo>
                    <a:pt x="226103" y="115663"/>
                    <a:pt x="218915" y="115092"/>
                    <a:pt x="216581" y="115092"/>
                  </a:cubicBezTo>
                  <a:lnTo>
                    <a:pt x="213583" y="115092"/>
                  </a:lnTo>
                  <a:cubicBezTo>
                    <a:pt x="209525" y="115092"/>
                    <a:pt x="207752" y="117992"/>
                    <a:pt x="208265" y="123791"/>
                  </a:cubicBezTo>
                  <a:cubicBezTo>
                    <a:pt x="211084" y="126610"/>
                    <a:pt x="213654" y="128368"/>
                    <a:pt x="215977" y="129065"/>
                  </a:cubicBezTo>
                  <a:cubicBezTo>
                    <a:pt x="230354" y="130579"/>
                    <a:pt x="240690" y="131336"/>
                    <a:pt x="246986" y="131336"/>
                  </a:cubicBezTo>
                  <a:cubicBezTo>
                    <a:pt x="280829" y="164336"/>
                    <a:pt x="307261" y="186126"/>
                    <a:pt x="326283" y="196705"/>
                  </a:cubicBezTo>
                  <a:cubicBezTo>
                    <a:pt x="331714" y="199692"/>
                    <a:pt x="335872" y="201763"/>
                    <a:pt x="338757" y="202918"/>
                  </a:cubicBezTo>
                  <a:cubicBezTo>
                    <a:pt x="350408" y="209063"/>
                    <a:pt x="365080" y="211510"/>
                    <a:pt x="382772" y="210258"/>
                  </a:cubicBezTo>
                  <a:close/>
                  <a:moveTo>
                    <a:pt x="307874" y="118676"/>
                  </a:moveTo>
                  <a:lnTo>
                    <a:pt x="305312" y="118091"/>
                  </a:lnTo>
                  <a:lnTo>
                    <a:pt x="287897" y="118091"/>
                  </a:lnTo>
                  <a:lnTo>
                    <a:pt x="278265" y="117684"/>
                  </a:lnTo>
                  <a:cubicBezTo>
                    <a:pt x="274098" y="117413"/>
                    <a:pt x="271578" y="117206"/>
                    <a:pt x="270703" y="117063"/>
                  </a:cubicBezTo>
                  <a:cubicBezTo>
                    <a:pt x="262399" y="111318"/>
                    <a:pt x="254793" y="103664"/>
                    <a:pt x="247884" y="94100"/>
                  </a:cubicBezTo>
                  <a:cubicBezTo>
                    <a:pt x="207930" y="52887"/>
                    <a:pt x="187953" y="27977"/>
                    <a:pt x="187953" y="19373"/>
                  </a:cubicBezTo>
                  <a:cubicBezTo>
                    <a:pt x="187953" y="17859"/>
                    <a:pt x="188423" y="17101"/>
                    <a:pt x="189363" y="17101"/>
                  </a:cubicBezTo>
                  <a:cubicBezTo>
                    <a:pt x="196401" y="17101"/>
                    <a:pt x="208237" y="22389"/>
                    <a:pt x="224871" y="32963"/>
                  </a:cubicBezTo>
                  <a:cubicBezTo>
                    <a:pt x="226167" y="34540"/>
                    <a:pt x="228688" y="37036"/>
                    <a:pt x="232432" y="40453"/>
                  </a:cubicBezTo>
                  <a:lnTo>
                    <a:pt x="241238" y="48141"/>
                  </a:lnTo>
                  <a:lnTo>
                    <a:pt x="243598" y="53862"/>
                  </a:lnTo>
                  <a:cubicBezTo>
                    <a:pt x="253924" y="74371"/>
                    <a:pt x="272834" y="94350"/>
                    <a:pt x="300326" y="113797"/>
                  </a:cubicBezTo>
                  <a:lnTo>
                    <a:pt x="307874" y="118676"/>
                  </a:lnTo>
                  <a:close/>
                  <a:moveTo>
                    <a:pt x="649553" y="111663"/>
                  </a:moveTo>
                  <a:cubicBezTo>
                    <a:pt x="634115" y="92602"/>
                    <a:pt x="621161" y="78843"/>
                    <a:pt x="610692" y="70386"/>
                  </a:cubicBezTo>
                  <a:lnTo>
                    <a:pt x="607265" y="66241"/>
                  </a:lnTo>
                  <a:lnTo>
                    <a:pt x="605240" y="63272"/>
                  </a:lnTo>
                  <a:cubicBezTo>
                    <a:pt x="593767" y="53415"/>
                    <a:pt x="586164" y="46837"/>
                    <a:pt x="582432" y="43537"/>
                  </a:cubicBezTo>
                  <a:lnTo>
                    <a:pt x="568999" y="32051"/>
                  </a:lnTo>
                  <a:cubicBezTo>
                    <a:pt x="565673" y="29464"/>
                    <a:pt x="562928" y="27337"/>
                    <a:pt x="560765" y="25667"/>
                  </a:cubicBezTo>
                  <a:lnTo>
                    <a:pt x="560306" y="25317"/>
                  </a:lnTo>
                  <a:lnTo>
                    <a:pt x="559169" y="23847"/>
                  </a:lnTo>
                  <a:cubicBezTo>
                    <a:pt x="558673" y="21493"/>
                    <a:pt x="560825" y="20315"/>
                    <a:pt x="565625" y="20315"/>
                  </a:cubicBezTo>
                  <a:cubicBezTo>
                    <a:pt x="571668" y="20315"/>
                    <a:pt x="577926" y="21775"/>
                    <a:pt x="584399" y="24694"/>
                  </a:cubicBezTo>
                  <a:cubicBezTo>
                    <a:pt x="599726" y="33376"/>
                    <a:pt x="613927" y="47705"/>
                    <a:pt x="627004" y="67681"/>
                  </a:cubicBezTo>
                  <a:cubicBezTo>
                    <a:pt x="637255" y="83012"/>
                    <a:pt x="644772" y="97673"/>
                    <a:pt x="649553" y="111663"/>
                  </a:cubicBezTo>
                  <a:close/>
                  <a:moveTo>
                    <a:pt x="369873" y="129849"/>
                  </a:moveTo>
                  <a:lnTo>
                    <a:pt x="363707" y="127191"/>
                  </a:lnTo>
                  <a:cubicBezTo>
                    <a:pt x="359971" y="124970"/>
                    <a:pt x="355074" y="121638"/>
                    <a:pt x="349017" y="117196"/>
                  </a:cubicBezTo>
                  <a:cubicBezTo>
                    <a:pt x="341282" y="111622"/>
                    <a:pt x="334201" y="106483"/>
                    <a:pt x="327772" y="101779"/>
                  </a:cubicBezTo>
                  <a:lnTo>
                    <a:pt x="313889" y="91518"/>
                  </a:lnTo>
                  <a:lnTo>
                    <a:pt x="317912" y="92094"/>
                  </a:lnTo>
                  <a:cubicBezTo>
                    <a:pt x="327347" y="94627"/>
                    <a:pt x="338563" y="100959"/>
                    <a:pt x="351558" y="111089"/>
                  </a:cubicBezTo>
                  <a:cubicBezTo>
                    <a:pt x="357870" y="116021"/>
                    <a:pt x="362604" y="120131"/>
                    <a:pt x="365760" y="123420"/>
                  </a:cubicBezTo>
                  <a:lnTo>
                    <a:pt x="369873" y="129849"/>
                  </a:lnTo>
                  <a:close/>
                </a:path>
              </a:pathLst>
            </a:custGeom>
          </p:spPr>
        </p:pic>
      </p:grpSp>
    </p:spTree>
    <p:extLst>
      <p:ext uri="{BB962C8B-B14F-4D97-AF65-F5344CB8AC3E}">
        <p14:creationId xmlns:p14="http://schemas.microsoft.com/office/powerpoint/2010/main" val="396428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4FF5FF-EF76-0ED2-9F63-AD41C44CDD0F}"/>
              </a:ext>
            </a:extLst>
          </p:cNvPr>
          <p:cNvSpPr txBox="1"/>
          <p:nvPr/>
        </p:nvSpPr>
        <p:spPr>
          <a:xfrm>
            <a:off x="1174741" y="399579"/>
            <a:ext cx="4822780" cy="338554"/>
          </a:xfrm>
          <a:prstGeom prst="rect">
            <a:avLst/>
          </a:prstGeom>
          <a:noFill/>
        </p:spPr>
        <p:txBody>
          <a:bodyPr wrap="square" rtlCol="0">
            <a:spAutoFit/>
          </a:bodyPr>
          <a:lstStyle/>
          <a:p>
            <a:pPr lvl="0" algn="just">
              <a:spcBef>
                <a:spcPts val="200"/>
              </a:spcBef>
              <a:spcAft>
                <a:spcPts val="200"/>
              </a:spcAft>
              <a:defRPr/>
            </a:pPr>
            <a:r>
              <a:rPr lang="en-US" sz="1600" b="1" dirty="0">
                <a:solidFill>
                  <a:srgbClr val="005993"/>
                </a:solidFill>
                <a:latin typeface="SVN-Gilroy XBold" panose="00000900000000000000" pitchFamily="50" charset="0"/>
                <a:cs typeface="Arial" panose="020B0604020202020204" pitchFamily="34" charset="0"/>
              </a:rPr>
              <a:t>Funding maintained an upward momentum</a:t>
            </a:r>
          </a:p>
        </p:txBody>
      </p:sp>
      <p:pic>
        <p:nvPicPr>
          <p:cNvPr id="3" name="Picture 2">
            <a:extLst>
              <a:ext uri="{FF2B5EF4-FFF2-40B4-BE49-F238E27FC236}">
                <a16:creationId xmlns:a16="http://schemas.microsoft.com/office/drawing/2014/main" id="{033DE024-FAB3-E83C-DAE1-C7F76D06F36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299050" y="280311"/>
            <a:ext cx="1341434" cy="450721"/>
          </a:xfrm>
          <a:prstGeom prst="rect">
            <a:avLst/>
          </a:prstGeom>
        </p:spPr>
      </p:pic>
      <p:grpSp>
        <p:nvGrpSpPr>
          <p:cNvPr id="259" name="Group 258">
            <a:extLst>
              <a:ext uri="{FF2B5EF4-FFF2-40B4-BE49-F238E27FC236}">
                <a16:creationId xmlns:a16="http://schemas.microsoft.com/office/drawing/2014/main" id="{7F82FD3A-3B1C-7F5E-26E8-7910F245FF1F}"/>
              </a:ext>
            </a:extLst>
          </p:cNvPr>
          <p:cNvGrpSpPr/>
          <p:nvPr/>
        </p:nvGrpSpPr>
        <p:grpSpPr>
          <a:xfrm>
            <a:off x="707759" y="389316"/>
            <a:ext cx="370841" cy="359080"/>
            <a:chOff x="707759" y="389316"/>
            <a:chExt cx="370841" cy="359080"/>
          </a:xfrm>
        </p:grpSpPr>
        <p:sp>
          <p:nvSpPr>
            <p:cNvPr id="5" name="Freeform: Shape 4">
              <a:extLst>
                <a:ext uri="{FF2B5EF4-FFF2-40B4-BE49-F238E27FC236}">
                  <a16:creationId xmlns:a16="http://schemas.microsoft.com/office/drawing/2014/main" id="{60829885-2C51-5AD3-3E7B-6376EEB4F5B5}"/>
                </a:ext>
              </a:extLst>
            </p:cNvPr>
            <p:cNvSpPr/>
            <p:nvPr/>
          </p:nvSpPr>
          <p:spPr>
            <a:xfrm>
              <a:off x="707759" y="568463"/>
              <a:ext cx="198478" cy="179933"/>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CA710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6" name="Freeform: Shape 5">
              <a:extLst>
                <a:ext uri="{FF2B5EF4-FFF2-40B4-BE49-F238E27FC236}">
                  <a16:creationId xmlns:a16="http://schemas.microsoft.com/office/drawing/2014/main" id="{73E062CB-C85F-B0B9-844B-8011DA20E32D}"/>
                </a:ext>
              </a:extLst>
            </p:cNvPr>
            <p:cNvSpPr/>
            <p:nvPr/>
          </p:nvSpPr>
          <p:spPr>
            <a:xfrm>
              <a:off x="793940" y="568463"/>
              <a:ext cx="198478" cy="179933"/>
            </a:xfrm>
            <a:custGeom>
              <a:avLst/>
              <a:gdLst>
                <a:gd name="connsiteX0" fmla="*/ 130971 w 193040"/>
                <a:gd name="connsiteY0" fmla="*/ 0 h 207279"/>
                <a:gd name="connsiteX1" fmla="*/ 192566 w 193040"/>
                <a:gd name="connsiteY1" fmla="*/ 0 h 207279"/>
                <a:gd name="connsiteX2" fmla="*/ 193040 w 193040"/>
                <a:gd name="connsiteY2" fmla="*/ 745 h 207279"/>
                <a:gd name="connsiteX3" fmla="*/ 61595 w 193040"/>
                <a:gd name="connsiteY3" fmla="*/ 207279 h 207279"/>
                <a:gd name="connsiteX4" fmla="*/ 0 w 193040"/>
                <a:gd name="connsiteY4" fmla="*/ 207279 h 207279"/>
                <a:gd name="connsiteX5" fmla="*/ 131445 w 193040"/>
                <a:gd name="connsiteY5" fmla="*/ 745 h 207279"/>
                <a:gd name="connsiteX6" fmla="*/ 130971 w 193040"/>
                <a:gd name="connsiteY6" fmla="*/ 0 h 20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7279">
                  <a:moveTo>
                    <a:pt x="130971" y="0"/>
                  </a:moveTo>
                  <a:lnTo>
                    <a:pt x="192566" y="0"/>
                  </a:lnTo>
                  <a:lnTo>
                    <a:pt x="193040" y="745"/>
                  </a:lnTo>
                  <a:lnTo>
                    <a:pt x="61595" y="207279"/>
                  </a:lnTo>
                  <a:lnTo>
                    <a:pt x="0" y="207279"/>
                  </a:lnTo>
                  <a:lnTo>
                    <a:pt x="131445" y="745"/>
                  </a:lnTo>
                  <a:lnTo>
                    <a:pt x="130971" y="0"/>
                  </a:lnTo>
                  <a:close/>
                </a:path>
              </a:pathLst>
            </a:custGeom>
            <a:solidFill>
              <a:srgbClr val="8E36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7" name="Freeform: Shape 6">
              <a:extLst>
                <a:ext uri="{FF2B5EF4-FFF2-40B4-BE49-F238E27FC236}">
                  <a16:creationId xmlns:a16="http://schemas.microsoft.com/office/drawing/2014/main" id="{9E08011F-C4F7-4031-1D13-3409057AC163}"/>
                </a:ext>
              </a:extLst>
            </p:cNvPr>
            <p:cNvSpPr/>
            <p:nvPr/>
          </p:nvSpPr>
          <p:spPr>
            <a:xfrm>
              <a:off x="880122" y="568463"/>
              <a:ext cx="198478" cy="179426"/>
            </a:xfrm>
            <a:custGeom>
              <a:avLst/>
              <a:gdLst>
                <a:gd name="connsiteX0" fmla="*/ 131343 w 193040"/>
                <a:gd name="connsiteY0" fmla="*/ 0 h 206695"/>
                <a:gd name="connsiteX1" fmla="*/ 192938 w 193040"/>
                <a:gd name="connsiteY1" fmla="*/ 0 h 206695"/>
                <a:gd name="connsiteX2" fmla="*/ 193040 w 193040"/>
                <a:gd name="connsiteY2" fmla="*/ 161 h 206695"/>
                <a:gd name="connsiteX3" fmla="*/ 61595 w 193040"/>
                <a:gd name="connsiteY3" fmla="*/ 206695 h 206695"/>
                <a:gd name="connsiteX4" fmla="*/ 0 w 193040"/>
                <a:gd name="connsiteY4" fmla="*/ 206695 h 206695"/>
                <a:gd name="connsiteX5" fmla="*/ 131445 w 193040"/>
                <a:gd name="connsiteY5" fmla="*/ 161 h 206695"/>
                <a:gd name="connsiteX6" fmla="*/ 131343 w 193040"/>
                <a:gd name="connsiteY6" fmla="*/ 0 h 2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 h="206695">
                  <a:moveTo>
                    <a:pt x="131343" y="0"/>
                  </a:moveTo>
                  <a:lnTo>
                    <a:pt x="192938" y="0"/>
                  </a:lnTo>
                  <a:lnTo>
                    <a:pt x="193040" y="161"/>
                  </a:lnTo>
                  <a:lnTo>
                    <a:pt x="61595" y="206695"/>
                  </a:lnTo>
                  <a:lnTo>
                    <a:pt x="0" y="206695"/>
                  </a:lnTo>
                  <a:lnTo>
                    <a:pt x="131445" y="161"/>
                  </a:lnTo>
                  <a:lnTo>
                    <a:pt x="131343" y="0"/>
                  </a:lnTo>
                  <a:close/>
                </a:path>
              </a:pathLst>
            </a:custGeom>
            <a:solidFill>
              <a:srgbClr val="0463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8" name="Freeform: Shape 7">
              <a:extLst>
                <a:ext uri="{FF2B5EF4-FFF2-40B4-BE49-F238E27FC236}">
                  <a16:creationId xmlns:a16="http://schemas.microsoft.com/office/drawing/2014/main" id="{D7026F90-9297-0953-A85F-244030205405}"/>
                </a:ext>
              </a:extLst>
            </p:cNvPr>
            <p:cNvSpPr/>
            <p:nvPr/>
          </p:nvSpPr>
          <p:spPr>
            <a:xfrm>
              <a:off x="880122" y="389316"/>
              <a:ext cx="198373" cy="179147"/>
            </a:xfrm>
            <a:custGeom>
              <a:avLst/>
              <a:gdLst>
                <a:gd name="connsiteX0" fmla="*/ 0 w 192938"/>
                <a:gd name="connsiteY0" fmla="*/ 0 h 206374"/>
                <a:gd name="connsiteX1" fmla="*/ 61595 w 192938"/>
                <a:gd name="connsiteY1" fmla="*/ 0 h 206374"/>
                <a:gd name="connsiteX2" fmla="*/ 192938 w 192938"/>
                <a:gd name="connsiteY2" fmla="*/ 206374 h 206374"/>
                <a:gd name="connsiteX3" fmla="*/ 131343 w 192938"/>
                <a:gd name="connsiteY3" fmla="*/ 206374 h 206374"/>
                <a:gd name="connsiteX4" fmla="*/ 0 w 192938"/>
                <a:gd name="connsiteY4" fmla="*/ 0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8" h="206374">
                  <a:moveTo>
                    <a:pt x="0" y="0"/>
                  </a:moveTo>
                  <a:lnTo>
                    <a:pt x="61595" y="0"/>
                  </a:lnTo>
                  <a:lnTo>
                    <a:pt x="192938" y="206374"/>
                  </a:lnTo>
                  <a:lnTo>
                    <a:pt x="131343" y="206374"/>
                  </a:lnTo>
                  <a:lnTo>
                    <a:pt x="0" y="0"/>
                  </a:lnTo>
                  <a:close/>
                </a:path>
              </a:pathLst>
            </a:custGeom>
            <a:solidFill>
              <a:srgbClr val="059D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9" name="Freeform: Shape 8">
              <a:extLst>
                <a:ext uri="{FF2B5EF4-FFF2-40B4-BE49-F238E27FC236}">
                  <a16:creationId xmlns:a16="http://schemas.microsoft.com/office/drawing/2014/main" id="{DBF30BF5-C186-BFF8-9C84-7E2312E8C578}"/>
                </a:ext>
              </a:extLst>
            </p:cNvPr>
            <p:cNvSpPr/>
            <p:nvPr/>
          </p:nvSpPr>
          <p:spPr>
            <a:xfrm>
              <a:off x="707759" y="389823"/>
              <a:ext cx="197991" cy="17864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FAA8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sp>
          <p:nvSpPr>
            <p:cNvPr id="10" name="Freeform: Shape 9">
              <a:extLst>
                <a:ext uri="{FF2B5EF4-FFF2-40B4-BE49-F238E27FC236}">
                  <a16:creationId xmlns:a16="http://schemas.microsoft.com/office/drawing/2014/main" id="{23251E5A-60ED-E4A6-371F-E3358DFFC6C3}"/>
                </a:ext>
              </a:extLst>
            </p:cNvPr>
            <p:cNvSpPr/>
            <p:nvPr/>
          </p:nvSpPr>
          <p:spPr>
            <a:xfrm>
              <a:off x="793940" y="389823"/>
              <a:ext cx="197991" cy="178640"/>
            </a:xfrm>
            <a:custGeom>
              <a:avLst/>
              <a:gdLst>
                <a:gd name="connsiteX0" fmla="*/ 0 w 192566"/>
                <a:gd name="connsiteY0" fmla="*/ 0 h 205790"/>
                <a:gd name="connsiteX1" fmla="*/ 61595 w 192566"/>
                <a:gd name="connsiteY1" fmla="*/ 0 h 205790"/>
                <a:gd name="connsiteX2" fmla="*/ 192566 w 192566"/>
                <a:gd name="connsiteY2" fmla="*/ 205790 h 205790"/>
                <a:gd name="connsiteX3" fmla="*/ 130971 w 192566"/>
                <a:gd name="connsiteY3" fmla="*/ 205790 h 205790"/>
                <a:gd name="connsiteX4" fmla="*/ 0 w 192566"/>
                <a:gd name="connsiteY4" fmla="*/ 0 h 2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6" h="205790">
                  <a:moveTo>
                    <a:pt x="0" y="0"/>
                  </a:moveTo>
                  <a:lnTo>
                    <a:pt x="61595" y="0"/>
                  </a:lnTo>
                  <a:lnTo>
                    <a:pt x="192566" y="205790"/>
                  </a:lnTo>
                  <a:lnTo>
                    <a:pt x="130971" y="205790"/>
                  </a:lnTo>
                  <a:lnTo>
                    <a:pt x="0" y="0"/>
                  </a:lnTo>
                  <a:close/>
                </a:path>
              </a:pathLst>
            </a:custGeom>
            <a:solidFill>
              <a:srgbClr val="C668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SVN-Gilroy Medium" panose="00000600000000000000" pitchFamily="50" charset="0"/>
              </a:endParaRPr>
            </a:p>
          </p:txBody>
        </p:sp>
      </p:grpSp>
      <p:sp>
        <p:nvSpPr>
          <p:cNvPr id="12" name="Rectangle 11">
            <a:extLst>
              <a:ext uri="{FF2B5EF4-FFF2-40B4-BE49-F238E27FC236}">
                <a16:creationId xmlns:a16="http://schemas.microsoft.com/office/drawing/2014/main" id="{FF8BDDB7-B36C-51A9-B724-FB681C9E5489}"/>
              </a:ext>
            </a:extLst>
          </p:cNvPr>
          <p:cNvSpPr/>
          <p:nvPr/>
        </p:nvSpPr>
        <p:spPr>
          <a:xfrm>
            <a:off x="2755067" y="3229986"/>
            <a:ext cx="121008" cy="121008"/>
          </a:xfrm>
          <a:prstGeom prst="rect">
            <a:avLst/>
          </a:prstGeom>
          <a:solidFill>
            <a:srgbClr val="00B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cs typeface="Arial" panose="020B0604020202020204" pitchFamily="34" charset="0"/>
            </a:endParaRPr>
          </a:p>
        </p:txBody>
      </p:sp>
      <p:sp>
        <p:nvSpPr>
          <p:cNvPr id="13" name="Rectangle 12">
            <a:extLst>
              <a:ext uri="{FF2B5EF4-FFF2-40B4-BE49-F238E27FC236}">
                <a16:creationId xmlns:a16="http://schemas.microsoft.com/office/drawing/2014/main" id="{F2E32165-B09B-22AC-3EB8-4B34A3EAE1CA}"/>
              </a:ext>
            </a:extLst>
          </p:cNvPr>
          <p:cNvSpPr/>
          <p:nvPr/>
        </p:nvSpPr>
        <p:spPr>
          <a:xfrm>
            <a:off x="1394136" y="3229986"/>
            <a:ext cx="121008" cy="121008"/>
          </a:xfrm>
          <a:prstGeom prst="rect">
            <a:avLst/>
          </a:prstGeom>
          <a:solidFill>
            <a:srgbClr val="009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cs typeface="Arial" panose="020B0604020202020204" pitchFamily="34" charset="0"/>
            </a:endParaRPr>
          </a:p>
        </p:txBody>
      </p:sp>
      <p:sp>
        <p:nvSpPr>
          <p:cNvPr id="14" name="TextBox 13">
            <a:extLst>
              <a:ext uri="{FF2B5EF4-FFF2-40B4-BE49-F238E27FC236}">
                <a16:creationId xmlns:a16="http://schemas.microsoft.com/office/drawing/2014/main" id="{9943E79D-C0EB-D6B7-92D3-F5B0ABD42CFF}"/>
              </a:ext>
            </a:extLst>
          </p:cNvPr>
          <p:cNvSpPr txBox="1"/>
          <p:nvPr/>
        </p:nvSpPr>
        <p:spPr>
          <a:xfrm>
            <a:off x="2886835" y="3174080"/>
            <a:ext cx="1159008" cy="23282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CASA</a:t>
            </a:r>
            <a:endParaRPr kumimoji="0" lang="vi-VN" sz="9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97471C8-FC76-D4C9-AF73-DE001F08BCF0}"/>
              </a:ext>
            </a:extLst>
          </p:cNvPr>
          <p:cNvSpPr txBox="1"/>
          <p:nvPr/>
        </p:nvSpPr>
        <p:spPr>
          <a:xfrm>
            <a:off x="1525904" y="3174080"/>
            <a:ext cx="1159008" cy="23282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Term deposits</a:t>
            </a:r>
            <a:endParaRPr kumimoji="0" lang="vi-VN" sz="9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37295EC-5CB1-B1FF-D5D5-54E08E9B0CDA}"/>
              </a:ext>
            </a:extLst>
          </p:cNvPr>
          <p:cNvSpPr txBox="1"/>
          <p:nvPr/>
        </p:nvSpPr>
        <p:spPr>
          <a:xfrm>
            <a:off x="765058" y="1006694"/>
            <a:ext cx="3861977" cy="430887"/>
          </a:xfrm>
          <a:prstGeom prst="rect">
            <a:avLst/>
          </a:prstGeom>
          <a:noFill/>
        </p:spPr>
        <p:txBody>
          <a:bodyPr wrap="square" rtlCol="0">
            <a:spAutoFit/>
          </a:bodyPr>
          <a:lstStyle/>
          <a:p>
            <a:pPr algn="ju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CUSTOMER DEPOSITS BREAKDOWN BY MATURITY </a:t>
            </a:r>
            <a:r>
              <a:rPr lang="en-US" sz="1000" b="1" i="1" dirty="0">
                <a:solidFill>
                  <a:schemeClr val="tx1">
                    <a:lumMod val="75000"/>
                    <a:lumOff val="25000"/>
                  </a:schemeClr>
                </a:solidFill>
                <a:latin typeface="SVN-Gilroy Medium" panose="00000600000000000000" pitchFamily="50" charset="0"/>
                <a:cs typeface="Arial" panose="020B0604020202020204" pitchFamily="34" charset="0"/>
              </a:rPr>
              <a:t>(VND, </a:t>
            </a:r>
            <a:r>
              <a:rPr lang="en-US" sz="1000" b="1" i="1" dirty="0" err="1">
                <a:solidFill>
                  <a:schemeClr val="tx1">
                    <a:lumMod val="75000"/>
                    <a:lumOff val="25000"/>
                  </a:schemeClr>
                </a:solidFill>
                <a:latin typeface="SVN-Gilroy Medium" panose="00000600000000000000" pitchFamily="50" charset="0"/>
                <a:cs typeface="Arial" panose="020B0604020202020204" pitchFamily="34" charset="0"/>
              </a:rPr>
              <a:t>Tn</a:t>
            </a:r>
            <a:r>
              <a:rPr lang="en-US" sz="1000" b="1" i="1" dirty="0">
                <a:solidFill>
                  <a:schemeClr val="tx1">
                    <a:lumMod val="75000"/>
                    <a:lumOff val="25000"/>
                  </a:schemeClr>
                </a:solidFill>
                <a:latin typeface="SVN-Gilroy Medium" panose="00000600000000000000" pitchFamily="50" charset="0"/>
                <a:cs typeface="Arial" panose="020B0604020202020204" pitchFamily="34" charset="0"/>
              </a:rPr>
              <a:t>)</a:t>
            </a:r>
            <a:endParaRPr lang="vi-VN" sz="1000" b="1" i="1"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17" name="TextBox 16">
            <a:extLst>
              <a:ext uri="{FF2B5EF4-FFF2-40B4-BE49-F238E27FC236}">
                <a16:creationId xmlns:a16="http://schemas.microsoft.com/office/drawing/2014/main" id="{786AA402-0FB4-56D9-093B-58732920829B}"/>
              </a:ext>
            </a:extLst>
          </p:cNvPr>
          <p:cNvSpPr txBox="1"/>
          <p:nvPr/>
        </p:nvSpPr>
        <p:spPr>
          <a:xfrm>
            <a:off x="757015" y="3539871"/>
            <a:ext cx="3789503" cy="276999"/>
          </a:xfrm>
          <a:prstGeom prst="rect">
            <a:avLst/>
          </a:prstGeom>
          <a:noFill/>
        </p:spPr>
        <p:txBody>
          <a:bodyPr wrap="square" rtlCol="0">
            <a:spAutoFit/>
          </a:bodyPr>
          <a:lstStyle/>
          <a:p>
            <a:pPr>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CUSTOMER DEPOSITS BREAKDOWN BY CURRENCY</a:t>
            </a:r>
          </a:p>
        </p:txBody>
      </p:sp>
      <p:sp>
        <p:nvSpPr>
          <p:cNvPr id="19" name="Isosceles Triangle 18">
            <a:extLst>
              <a:ext uri="{FF2B5EF4-FFF2-40B4-BE49-F238E27FC236}">
                <a16:creationId xmlns:a16="http://schemas.microsoft.com/office/drawing/2014/main" id="{5A6562BE-B7FB-674B-4CAD-336ED7B6D40F}"/>
              </a:ext>
            </a:extLst>
          </p:cNvPr>
          <p:cNvSpPr/>
          <p:nvPr/>
        </p:nvSpPr>
        <p:spPr>
          <a:xfrm rot="5400000">
            <a:off x="699960" y="1130764"/>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20" name="TextBox 19">
            <a:extLst>
              <a:ext uri="{FF2B5EF4-FFF2-40B4-BE49-F238E27FC236}">
                <a16:creationId xmlns:a16="http://schemas.microsoft.com/office/drawing/2014/main" id="{FA12F2CD-15A8-B88E-6514-15B816AC2C33}"/>
              </a:ext>
            </a:extLst>
          </p:cNvPr>
          <p:cNvSpPr txBox="1"/>
          <p:nvPr/>
        </p:nvSpPr>
        <p:spPr>
          <a:xfrm>
            <a:off x="599829" y="1852583"/>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3Q2023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F640E4EA-BEAD-BA16-FECA-146CE71100FA}"/>
              </a:ext>
            </a:extLst>
          </p:cNvPr>
          <p:cNvSpPr txBox="1"/>
          <p:nvPr/>
        </p:nvSpPr>
        <p:spPr>
          <a:xfrm>
            <a:off x="599829" y="1512407"/>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2Q2023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29507D50-52AB-647A-F4D1-F8A7AE413CC1}"/>
              </a:ext>
            </a:extLst>
          </p:cNvPr>
          <p:cNvSpPr txBox="1"/>
          <p:nvPr/>
        </p:nvSpPr>
        <p:spPr>
          <a:xfrm>
            <a:off x="599829" y="2124393"/>
            <a:ext cx="668975" cy="304699"/>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a:t>
            </a:r>
          </a:p>
          <a:p>
            <a:pPr marL="0" marR="0" lvl="0" indent="0" algn="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audited</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51" name="Isosceles Triangle 50">
            <a:extLst>
              <a:ext uri="{FF2B5EF4-FFF2-40B4-BE49-F238E27FC236}">
                <a16:creationId xmlns:a16="http://schemas.microsoft.com/office/drawing/2014/main" id="{7A0BDE76-1538-DA68-1205-6E1688549B99}"/>
              </a:ext>
            </a:extLst>
          </p:cNvPr>
          <p:cNvSpPr/>
          <p:nvPr/>
        </p:nvSpPr>
        <p:spPr>
          <a:xfrm rot="5400000">
            <a:off x="699960" y="3654825"/>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53" name="Rectangle 52">
            <a:extLst>
              <a:ext uri="{FF2B5EF4-FFF2-40B4-BE49-F238E27FC236}">
                <a16:creationId xmlns:a16="http://schemas.microsoft.com/office/drawing/2014/main" id="{8A5F950A-86FA-B41D-93EF-FBE7E226220F}"/>
              </a:ext>
            </a:extLst>
          </p:cNvPr>
          <p:cNvSpPr/>
          <p:nvPr/>
        </p:nvSpPr>
        <p:spPr>
          <a:xfrm>
            <a:off x="1394136" y="5701535"/>
            <a:ext cx="121008" cy="121008"/>
          </a:xfrm>
          <a:prstGeom prst="rect">
            <a:avLst/>
          </a:prstGeom>
          <a:solidFill>
            <a:srgbClr val="EA22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cs typeface="Arial" panose="020B0604020202020204" pitchFamily="34" charset="0"/>
            </a:endParaRPr>
          </a:p>
        </p:txBody>
      </p:sp>
      <p:sp>
        <p:nvSpPr>
          <p:cNvPr id="54" name="Rectangle 53">
            <a:extLst>
              <a:ext uri="{FF2B5EF4-FFF2-40B4-BE49-F238E27FC236}">
                <a16:creationId xmlns:a16="http://schemas.microsoft.com/office/drawing/2014/main" id="{777EE466-23A5-2F77-6D0C-F0ACE5E71F16}"/>
              </a:ext>
            </a:extLst>
          </p:cNvPr>
          <p:cNvSpPr/>
          <p:nvPr/>
        </p:nvSpPr>
        <p:spPr>
          <a:xfrm>
            <a:off x="2755067" y="5701535"/>
            <a:ext cx="121008" cy="121008"/>
          </a:xfrm>
          <a:prstGeom prst="rect">
            <a:avLst/>
          </a:prstGeom>
          <a:solidFill>
            <a:srgbClr val="F593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cs typeface="Arial" panose="020B0604020202020204" pitchFamily="34" charset="0"/>
            </a:endParaRPr>
          </a:p>
        </p:txBody>
      </p:sp>
      <p:sp>
        <p:nvSpPr>
          <p:cNvPr id="55" name="TextBox 54">
            <a:extLst>
              <a:ext uri="{FF2B5EF4-FFF2-40B4-BE49-F238E27FC236}">
                <a16:creationId xmlns:a16="http://schemas.microsoft.com/office/drawing/2014/main" id="{1D3C0FCF-6BB1-656F-4BCE-98B4808BA33B}"/>
              </a:ext>
            </a:extLst>
          </p:cNvPr>
          <p:cNvSpPr txBox="1"/>
          <p:nvPr/>
        </p:nvSpPr>
        <p:spPr>
          <a:xfrm>
            <a:off x="1525904" y="5645629"/>
            <a:ext cx="1159008" cy="385170"/>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VND-denominated</a:t>
            </a:r>
            <a:endParaRPr kumimoji="0" lang="vi-VN" sz="9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CB1D552F-B613-DD0C-1F72-6C098863F49A}"/>
              </a:ext>
            </a:extLst>
          </p:cNvPr>
          <p:cNvSpPr txBox="1"/>
          <p:nvPr/>
        </p:nvSpPr>
        <p:spPr>
          <a:xfrm>
            <a:off x="2886834" y="5645629"/>
            <a:ext cx="1335563" cy="397032"/>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Foreign currencies-denominated</a:t>
            </a:r>
            <a:endParaRPr kumimoji="0" lang="vi-VN" sz="9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B71A0DB7-BEEE-E9DB-F1D0-E458E560627B}"/>
              </a:ext>
            </a:extLst>
          </p:cNvPr>
          <p:cNvSpPr txBox="1"/>
          <p:nvPr/>
        </p:nvSpPr>
        <p:spPr>
          <a:xfrm>
            <a:off x="599829" y="2546371"/>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1Q2024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D4CEAF39-A043-1D82-47F8-99488ECFB435}"/>
              </a:ext>
            </a:extLst>
          </p:cNvPr>
          <p:cNvSpPr txBox="1"/>
          <p:nvPr/>
        </p:nvSpPr>
        <p:spPr>
          <a:xfrm>
            <a:off x="599829" y="4354588"/>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3Q2023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6F9A1C68-67A6-93D0-B504-FD7C6B676F4F}"/>
              </a:ext>
            </a:extLst>
          </p:cNvPr>
          <p:cNvSpPr txBox="1"/>
          <p:nvPr/>
        </p:nvSpPr>
        <p:spPr>
          <a:xfrm>
            <a:off x="599829" y="4017991"/>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2Q2023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6A07C31F-4CC3-ED1B-A00D-C160CFE0A59D}"/>
              </a:ext>
            </a:extLst>
          </p:cNvPr>
          <p:cNvSpPr txBox="1"/>
          <p:nvPr/>
        </p:nvSpPr>
        <p:spPr>
          <a:xfrm>
            <a:off x="599829" y="4608066"/>
            <a:ext cx="668975" cy="304699"/>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a:t>
            </a:r>
          </a:p>
          <a:p>
            <a:pPr marL="0" marR="0" lvl="0" indent="0" algn="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audited</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97F2834F-B45C-90EF-8B01-2CCA49494B4E}"/>
              </a:ext>
            </a:extLst>
          </p:cNvPr>
          <p:cNvSpPr txBox="1"/>
          <p:nvPr/>
        </p:nvSpPr>
        <p:spPr>
          <a:xfrm>
            <a:off x="599829" y="5013367"/>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1Q2024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3D1E2DDD-D983-0785-A9DC-27356A4B7331}"/>
              </a:ext>
            </a:extLst>
          </p:cNvPr>
          <p:cNvSpPr txBox="1"/>
          <p:nvPr/>
        </p:nvSpPr>
        <p:spPr>
          <a:xfrm>
            <a:off x="599829" y="2893424"/>
            <a:ext cx="668975" cy="140488"/>
          </a:xfrm>
          <a:prstGeom prst="rect">
            <a:avLst/>
          </a:prstGeom>
          <a:noFill/>
        </p:spPr>
        <p:txBody>
          <a:bodyPr wrap="square" lIns="0" tIns="0" rIns="0" bIns="0">
            <a:spAutoFit/>
          </a:bodyPr>
          <a:lstStyle>
            <a:defPPr>
              <a:defRPr lang="en-US"/>
            </a:defPPr>
            <a:lvl1pPr marR="0" lvl="0" indent="0" algn="r" fontAlgn="auto">
              <a:lnSpc>
                <a:spcPct val="110000"/>
              </a:lnSpc>
              <a:buClrTx/>
              <a:buSzTx/>
              <a:buFontTx/>
              <a:buNone/>
              <a:tabLst/>
              <a:defRPr sz="900">
                <a:solidFill>
                  <a:schemeClr val="tx1">
                    <a:lumMod val="75000"/>
                    <a:lumOff val="25000"/>
                  </a:schemeClr>
                </a:solidFill>
                <a:latin typeface="SVN-Gilroy XBold" panose="00000900000000000000" pitchFamily="50" charset="0"/>
                <a:cs typeface="Arial" panose="020B0604020202020204" pitchFamily="34" charset="0"/>
              </a:defRPr>
            </a:lvl1pPr>
          </a:lstStyle>
          <a:p>
            <a:r>
              <a:rPr lang="en-US"/>
              <a:t>2Q2024</a:t>
            </a:r>
            <a:endParaRPr lang="vi-VN"/>
          </a:p>
        </p:txBody>
      </p:sp>
      <p:sp>
        <p:nvSpPr>
          <p:cNvPr id="4" name="TextBox 3">
            <a:extLst>
              <a:ext uri="{FF2B5EF4-FFF2-40B4-BE49-F238E27FC236}">
                <a16:creationId xmlns:a16="http://schemas.microsoft.com/office/drawing/2014/main" id="{C6DE8DB1-2969-7F0D-DEE4-96BE3CAC8D6E}"/>
              </a:ext>
            </a:extLst>
          </p:cNvPr>
          <p:cNvSpPr txBox="1"/>
          <p:nvPr/>
        </p:nvSpPr>
        <p:spPr>
          <a:xfrm>
            <a:off x="599829" y="5345296"/>
            <a:ext cx="668975" cy="140423"/>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XBold" panose="00000900000000000000" pitchFamily="50" charset="0"/>
                <a:cs typeface="Arial" panose="020B0604020202020204" pitchFamily="34" charset="0"/>
              </a:rPr>
              <a:t>2Q2024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58" name="Rectangle: Rounded Corners 283">
            <a:extLst>
              <a:ext uri="{FF2B5EF4-FFF2-40B4-BE49-F238E27FC236}">
                <a16:creationId xmlns:a16="http://schemas.microsoft.com/office/drawing/2014/main" id="{588C0D4E-5CB9-1D1E-F35B-5C87417859B1}"/>
              </a:ext>
            </a:extLst>
          </p:cNvPr>
          <p:cNvSpPr/>
          <p:nvPr/>
        </p:nvSpPr>
        <p:spPr>
          <a:xfrm>
            <a:off x="2227405" y="3998235"/>
            <a:ext cx="1962192" cy="180000"/>
          </a:xfrm>
          <a:prstGeom prst="roundRect">
            <a:avLst>
              <a:gd name="adj" fmla="val 50000"/>
            </a:avLst>
          </a:prstGeom>
          <a:solidFill>
            <a:srgbClr val="F593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latin typeface="SVN-Gilroy Medium" panose="00000600000000000000" pitchFamily="50" charset="0"/>
            </a:endParaRPr>
          </a:p>
        </p:txBody>
      </p:sp>
      <p:sp>
        <p:nvSpPr>
          <p:cNvPr id="59" name="Rectangle: Rounded Corners 283">
            <a:extLst>
              <a:ext uri="{FF2B5EF4-FFF2-40B4-BE49-F238E27FC236}">
                <a16:creationId xmlns:a16="http://schemas.microsoft.com/office/drawing/2014/main" id="{FD4D0CD0-F141-A65A-9951-5EA23F273877}"/>
              </a:ext>
            </a:extLst>
          </p:cNvPr>
          <p:cNvSpPr/>
          <p:nvPr/>
        </p:nvSpPr>
        <p:spPr>
          <a:xfrm>
            <a:off x="1378197" y="3998235"/>
            <a:ext cx="2666539" cy="180000"/>
          </a:xfrm>
          <a:prstGeom prst="roundRect">
            <a:avLst>
              <a:gd name="adj" fmla="val 50000"/>
            </a:avLst>
          </a:prstGeom>
          <a:solidFill>
            <a:srgbClr val="EA22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SVN-Gilroy Medium" panose="00000600000000000000" pitchFamily="50" charset="0"/>
            </a:endParaRPr>
          </a:p>
        </p:txBody>
      </p:sp>
      <p:sp>
        <p:nvSpPr>
          <p:cNvPr id="60" name="TextBox 59">
            <a:extLst>
              <a:ext uri="{FF2B5EF4-FFF2-40B4-BE49-F238E27FC236}">
                <a16:creationId xmlns:a16="http://schemas.microsoft.com/office/drawing/2014/main" id="{6A2570CA-FA37-7985-ECEB-FA235BEC58BB}"/>
              </a:ext>
            </a:extLst>
          </p:cNvPr>
          <p:cNvSpPr txBox="1"/>
          <p:nvPr/>
        </p:nvSpPr>
        <p:spPr>
          <a:xfrm>
            <a:off x="2481709" y="4017991"/>
            <a:ext cx="459514"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94.3%</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63" name="Rectangle: Rounded Corners 283">
            <a:extLst>
              <a:ext uri="{FF2B5EF4-FFF2-40B4-BE49-F238E27FC236}">
                <a16:creationId xmlns:a16="http://schemas.microsoft.com/office/drawing/2014/main" id="{B286657E-8F30-F2E9-0732-FB40B8E35425}"/>
              </a:ext>
            </a:extLst>
          </p:cNvPr>
          <p:cNvSpPr/>
          <p:nvPr/>
        </p:nvSpPr>
        <p:spPr>
          <a:xfrm>
            <a:off x="2220851" y="4993611"/>
            <a:ext cx="1982733" cy="180000"/>
          </a:xfrm>
          <a:prstGeom prst="roundRect">
            <a:avLst>
              <a:gd name="adj" fmla="val 50000"/>
            </a:avLst>
          </a:prstGeom>
          <a:solidFill>
            <a:srgbClr val="F593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latin typeface="SVN-Gilroy Medium" panose="00000600000000000000" pitchFamily="50" charset="0"/>
            </a:endParaRPr>
          </a:p>
        </p:txBody>
      </p:sp>
      <p:sp>
        <p:nvSpPr>
          <p:cNvPr id="64" name="Rectangle: Rounded Corners 283">
            <a:extLst>
              <a:ext uri="{FF2B5EF4-FFF2-40B4-BE49-F238E27FC236}">
                <a16:creationId xmlns:a16="http://schemas.microsoft.com/office/drawing/2014/main" id="{04A4338B-2DAA-9A7C-5556-E6BFA4B30E40}"/>
              </a:ext>
            </a:extLst>
          </p:cNvPr>
          <p:cNvSpPr/>
          <p:nvPr/>
        </p:nvSpPr>
        <p:spPr>
          <a:xfrm>
            <a:off x="1378197" y="4993611"/>
            <a:ext cx="2668325" cy="180000"/>
          </a:xfrm>
          <a:prstGeom prst="roundRect">
            <a:avLst>
              <a:gd name="adj" fmla="val 50000"/>
            </a:avLst>
          </a:prstGeom>
          <a:solidFill>
            <a:srgbClr val="EA22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SVN-Gilroy Medium" panose="00000600000000000000" pitchFamily="50" charset="0"/>
            </a:endParaRPr>
          </a:p>
        </p:txBody>
      </p:sp>
      <p:sp>
        <p:nvSpPr>
          <p:cNvPr id="65" name="TextBox 64">
            <a:extLst>
              <a:ext uri="{FF2B5EF4-FFF2-40B4-BE49-F238E27FC236}">
                <a16:creationId xmlns:a16="http://schemas.microsoft.com/office/drawing/2014/main" id="{CB5D0BED-88BF-ED62-E554-64F8A3C4D4FD}"/>
              </a:ext>
            </a:extLst>
          </p:cNvPr>
          <p:cNvSpPr txBox="1"/>
          <p:nvPr/>
        </p:nvSpPr>
        <p:spPr>
          <a:xfrm>
            <a:off x="2482602" y="5007437"/>
            <a:ext cx="459514" cy="152349"/>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94.5%</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68" name="Rectangle: Rounded Corners 283">
            <a:extLst>
              <a:ext uri="{FF2B5EF4-FFF2-40B4-BE49-F238E27FC236}">
                <a16:creationId xmlns:a16="http://schemas.microsoft.com/office/drawing/2014/main" id="{0963AD07-C607-A4D6-DB4E-040CE3A76EED}"/>
              </a:ext>
            </a:extLst>
          </p:cNvPr>
          <p:cNvSpPr/>
          <p:nvPr/>
        </p:nvSpPr>
        <p:spPr>
          <a:xfrm>
            <a:off x="2227409" y="5325540"/>
            <a:ext cx="1977964" cy="180000"/>
          </a:xfrm>
          <a:prstGeom prst="roundRect">
            <a:avLst>
              <a:gd name="adj" fmla="val 50000"/>
            </a:avLst>
          </a:prstGeom>
          <a:solidFill>
            <a:srgbClr val="F593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latin typeface="SVN-Gilroy Medium" panose="00000600000000000000" pitchFamily="50" charset="0"/>
            </a:endParaRPr>
          </a:p>
        </p:txBody>
      </p:sp>
      <p:sp>
        <p:nvSpPr>
          <p:cNvPr id="69" name="Rectangle: Rounded Corners 283">
            <a:extLst>
              <a:ext uri="{FF2B5EF4-FFF2-40B4-BE49-F238E27FC236}">
                <a16:creationId xmlns:a16="http://schemas.microsoft.com/office/drawing/2014/main" id="{4945A452-5A80-C39B-96FE-187B22D766F8}"/>
              </a:ext>
            </a:extLst>
          </p:cNvPr>
          <p:cNvSpPr/>
          <p:nvPr/>
        </p:nvSpPr>
        <p:spPr>
          <a:xfrm>
            <a:off x="1378197" y="5325540"/>
            <a:ext cx="2655249" cy="180000"/>
          </a:xfrm>
          <a:prstGeom prst="roundRect">
            <a:avLst>
              <a:gd name="adj" fmla="val 50000"/>
            </a:avLst>
          </a:prstGeom>
          <a:solidFill>
            <a:srgbClr val="EA22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SVN-Gilroy Medium" panose="00000600000000000000" pitchFamily="50" charset="0"/>
            </a:endParaRPr>
          </a:p>
        </p:txBody>
      </p:sp>
      <p:sp>
        <p:nvSpPr>
          <p:cNvPr id="70" name="TextBox 69">
            <a:extLst>
              <a:ext uri="{FF2B5EF4-FFF2-40B4-BE49-F238E27FC236}">
                <a16:creationId xmlns:a16="http://schemas.microsoft.com/office/drawing/2014/main" id="{5B165776-27A2-F5EA-F088-760CC6895893}"/>
              </a:ext>
            </a:extLst>
          </p:cNvPr>
          <p:cNvSpPr txBox="1"/>
          <p:nvPr/>
        </p:nvSpPr>
        <p:spPr>
          <a:xfrm>
            <a:off x="2481709" y="5345296"/>
            <a:ext cx="459514"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93.9%</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3" name="Rectangle: Rounded Corners 283">
            <a:extLst>
              <a:ext uri="{FF2B5EF4-FFF2-40B4-BE49-F238E27FC236}">
                <a16:creationId xmlns:a16="http://schemas.microsoft.com/office/drawing/2014/main" id="{8F31A6D5-14B5-B4E1-E7AD-735F2B2EAE8A}"/>
              </a:ext>
            </a:extLst>
          </p:cNvPr>
          <p:cNvSpPr/>
          <p:nvPr/>
        </p:nvSpPr>
        <p:spPr>
          <a:xfrm>
            <a:off x="2238385" y="4664484"/>
            <a:ext cx="1955986" cy="180000"/>
          </a:xfrm>
          <a:prstGeom prst="roundRect">
            <a:avLst>
              <a:gd name="adj" fmla="val 50000"/>
            </a:avLst>
          </a:prstGeom>
          <a:solidFill>
            <a:srgbClr val="F593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latin typeface="SVN-Gilroy Medium" panose="00000600000000000000" pitchFamily="50" charset="0"/>
            </a:endParaRPr>
          </a:p>
        </p:txBody>
      </p:sp>
      <p:sp>
        <p:nvSpPr>
          <p:cNvPr id="74" name="Rectangle: Rounded Corners 283">
            <a:extLst>
              <a:ext uri="{FF2B5EF4-FFF2-40B4-BE49-F238E27FC236}">
                <a16:creationId xmlns:a16="http://schemas.microsoft.com/office/drawing/2014/main" id="{01B48D55-EB7B-196D-0E64-C9BB17E63DDB}"/>
              </a:ext>
            </a:extLst>
          </p:cNvPr>
          <p:cNvSpPr/>
          <p:nvPr/>
        </p:nvSpPr>
        <p:spPr>
          <a:xfrm>
            <a:off x="1378197" y="4664484"/>
            <a:ext cx="2666541" cy="180000"/>
          </a:xfrm>
          <a:prstGeom prst="roundRect">
            <a:avLst>
              <a:gd name="adj" fmla="val 50000"/>
            </a:avLst>
          </a:prstGeom>
          <a:solidFill>
            <a:srgbClr val="EA22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SVN-Gilroy Medium" panose="00000600000000000000" pitchFamily="50" charset="0"/>
            </a:endParaRPr>
          </a:p>
        </p:txBody>
      </p:sp>
      <p:sp>
        <p:nvSpPr>
          <p:cNvPr id="75" name="TextBox 74">
            <a:extLst>
              <a:ext uri="{FF2B5EF4-FFF2-40B4-BE49-F238E27FC236}">
                <a16:creationId xmlns:a16="http://schemas.microsoft.com/office/drawing/2014/main" id="{0114CCE2-5293-FFA6-252D-EF26160315C2}"/>
              </a:ext>
            </a:extLst>
          </p:cNvPr>
          <p:cNvSpPr txBox="1"/>
          <p:nvPr/>
        </p:nvSpPr>
        <p:spPr>
          <a:xfrm>
            <a:off x="2481710" y="4684240"/>
            <a:ext cx="459514"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94.3%</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8" name="Rectangle: Rounded Corners 283">
            <a:extLst>
              <a:ext uri="{FF2B5EF4-FFF2-40B4-BE49-F238E27FC236}">
                <a16:creationId xmlns:a16="http://schemas.microsoft.com/office/drawing/2014/main" id="{5742A9E0-BAE6-7699-D2F5-CE65936F7B6F}"/>
              </a:ext>
            </a:extLst>
          </p:cNvPr>
          <p:cNvSpPr/>
          <p:nvPr/>
        </p:nvSpPr>
        <p:spPr>
          <a:xfrm>
            <a:off x="2224347" y="4334832"/>
            <a:ext cx="1981024" cy="180000"/>
          </a:xfrm>
          <a:prstGeom prst="roundRect">
            <a:avLst>
              <a:gd name="adj" fmla="val 50000"/>
            </a:avLst>
          </a:prstGeom>
          <a:solidFill>
            <a:srgbClr val="F593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latin typeface="SVN-Gilroy Medium" panose="00000600000000000000" pitchFamily="50" charset="0"/>
            </a:endParaRPr>
          </a:p>
        </p:txBody>
      </p:sp>
      <p:sp>
        <p:nvSpPr>
          <p:cNvPr id="79" name="Rectangle: Rounded Corners 283">
            <a:extLst>
              <a:ext uri="{FF2B5EF4-FFF2-40B4-BE49-F238E27FC236}">
                <a16:creationId xmlns:a16="http://schemas.microsoft.com/office/drawing/2014/main" id="{858BD353-2685-1917-9DE6-F921B325BB66}"/>
              </a:ext>
            </a:extLst>
          </p:cNvPr>
          <p:cNvSpPr/>
          <p:nvPr/>
        </p:nvSpPr>
        <p:spPr>
          <a:xfrm>
            <a:off x="1378197" y="4334832"/>
            <a:ext cx="2666541" cy="180000"/>
          </a:xfrm>
          <a:prstGeom prst="roundRect">
            <a:avLst>
              <a:gd name="adj" fmla="val 50000"/>
            </a:avLst>
          </a:prstGeom>
          <a:solidFill>
            <a:srgbClr val="EA22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SVN-Gilroy Medium" panose="00000600000000000000" pitchFamily="50" charset="0"/>
            </a:endParaRPr>
          </a:p>
        </p:txBody>
      </p:sp>
      <p:sp>
        <p:nvSpPr>
          <p:cNvPr id="80" name="TextBox 79">
            <a:extLst>
              <a:ext uri="{FF2B5EF4-FFF2-40B4-BE49-F238E27FC236}">
                <a16:creationId xmlns:a16="http://schemas.microsoft.com/office/drawing/2014/main" id="{CE6B95D4-7A94-F0DF-20F5-DB81709B5794}"/>
              </a:ext>
            </a:extLst>
          </p:cNvPr>
          <p:cNvSpPr txBox="1"/>
          <p:nvPr/>
        </p:nvSpPr>
        <p:spPr>
          <a:xfrm>
            <a:off x="2481710" y="4354588"/>
            <a:ext cx="459514"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94.1%</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2" name="Rectangle: Rounded Corners 283">
            <a:extLst>
              <a:ext uri="{FF2B5EF4-FFF2-40B4-BE49-F238E27FC236}">
                <a16:creationId xmlns:a16="http://schemas.microsoft.com/office/drawing/2014/main" id="{1FC2526E-57FF-6161-FCC2-B6968379CBB7}"/>
              </a:ext>
            </a:extLst>
          </p:cNvPr>
          <p:cNvSpPr/>
          <p:nvPr/>
        </p:nvSpPr>
        <p:spPr>
          <a:xfrm>
            <a:off x="1379983" y="1485453"/>
            <a:ext cx="2809614" cy="180000"/>
          </a:xfrm>
          <a:prstGeom prst="roundRect">
            <a:avLst>
              <a:gd name="adj" fmla="val 50000"/>
            </a:avLst>
          </a:prstGeom>
          <a:solidFill>
            <a:srgbClr val="00B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latin typeface="SVN-Gilroy Medium" panose="00000600000000000000" pitchFamily="50" charset="0"/>
            </a:endParaRPr>
          </a:p>
        </p:txBody>
      </p:sp>
      <p:sp>
        <p:nvSpPr>
          <p:cNvPr id="25" name="TextBox 24">
            <a:extLst>
              <a:ext uri="{FF2B5EF4-FFF2-40B4-BE49-F238E27FC236}">
                <a16:creationId xmlns:a16="http://schemas.microsoft.com/office/drawing/2014/main" id="{C80E6360-AE57-82AE-D400-07B43077A796}"/>
              </a:ext>
            </a:extLst>
          </p:cNvPr>
          <p:cNvSpPr txBox="1"/>
          <p:nvPr/>
        </p:nvSpPr>
        <p:spPr>
          <a:xfrm>
            <a:off x="3686679" y="1505209"/>
            <a:ext cx="469616"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a:solidFill>
                  <a:schemeClr val="bg1"/>
                </a:solidFill>
                <a:latin typeface="SVN-Gilroy Medium" panose="00000600000000000000" pitchFamily="50" charset="0"/>
                <a:cs typeface="Arial" panose="020B0604020202020204" pitchFamily="34" charset="0"/>
              </a:rPr>
              <a:t>246</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3" name="Rectangle: Rounded Corners 283">
            <a:extLst>
              <a:ext uri="{FF2B5EF4-FFF2-40B4-BE49-F238E27FC236}">
                <a16:creationId xmlns:a16="http://schemas.microsoft.com/office/drawing/2014/main" id="{4F2D5C8D-992F-0C49-7869-843A0450B083}"/>
              </a:ext>
            </a:extLst>
          </p:cNvPr>
          <p:cNvSpPr/>
          <p:nvPr/>
        </p:nvSpPr>
        <p:spPr>
          <a:xfrm>
            <a:off x="1378197" y="1485453"/>
            <a:ext cx="2295537" cy="180000"/>
          </a:xfrm>
          <a:prstGeom prst="roundRect">
            <a:avLst>
              <a:gd name="adj" fmla="val 50000"/>
            </a:avLst>
          </a:prstGeom>
          <a:solidFill>
            <a:srgbClr val="0094C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SVN-Gilroy Medium" panose="00000600000000000000" pitchFamily="50" charset="0"/>
            </a:endParaRPr>
          </a:p>
        </p:txBody>
      </p:sp>
      <p:sp>
        <p:nvSpPr>
          <p:cNvPr id="24" name="TextBox 23">
            <a:extLst>
              <a:ext uri="{FF2B5EF4-FFF2-40B4-BE49-F238E27FC236}">
                <a16:creationId xmlns:a16="http://schemas.microsoft.com/office/drawing/2014/main" id="{08727939-AB34-466C-F6D0-D3B5010148E7}"/>
              </a:ext>
            </a:extLst>
          </p:cNvPr>
          <p:cNvSpPr txBox="1"/>
          <p:nvPr/>
        </p:nvSpPr>
        <p:spPr>
          <a:xfrm>
            <a:off x="2298523" y="1505209"/>
            <a:ext cx="469616"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1,064</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7" name="Rectangle: Rounded Corners 283">
            <a:extLst>
              <a:ext uri="{FF2B5EF4-FFF2-40B4-BE49-F238E27FC236}">
                <a16:creationId xmlns:a16="http://schemas.microsoft.com/office/drawing/2014/main" id="{15AD8C8E-B7E2-4A07-4130-A0FC14DCF40E}"/>
              </a:ext>
            </a:extLst>
          </p:cNvPr>
          <p:cNvSpPr/>
          <p:nvPr/>
        </p:nvSpPr>
        <p:spPr>
          <a:xfrm>
            <a:off x="1382568" y="2526615"/>
            <a:ext cx="2807029" cy="180000"/>
          </a:xfrm>
          <a:prstGeom prst="roundRect">
            <a:avLst>
              <a:gd name="adj" fmla="val 50000"/>
            </a:avLst>
          </a:prstGeom>
          <a:solidFill>
            <a:srgbClr val="00B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latin typeface="SVN-Gilroy Medium" panose="00000600000000000000" pitchFamily="50" charset="0"/>
            </a:endParaRPr>
          </a:p>
        </p:txBody>
      </p:sp>
      <p:sp>
        <p:nvSpPr>
          <p:cNvPr id="28" name="Rectangle: Rounded Corners 283">
            <a:extLst>
              <a:ext uri="{FF2B5EF4-FFF2-40B4-BE49-F238E27FC236}">
                <a16:creationId xmlns:a16="http://schemas.microsoft.com/office/drawing/2014/main" id="{CC9444E3-2886-4743-6EB7-D3A831775C5F}"/>
              </a:ext>
            </a:extLst>
          </p:cNvPr>
          <p:cNvSpPr/>
          <p:nvPr/>
        </p:nvSpPr>
        <p:spPr>
          <a:xfrm>
            <a:off x="1378198" y="2526615"/>
            <a:ext cx="2200246" cy="180000"/>
          </a:xfrm>
          <a:prstGeom prst="roundRect">
            <a:avLst>
              <a:gd name="adj" fmla="val 50000"/>
            </a:avLst>
          </a:prstGeom>
          <a:solidFill>
            <a:srgbClr val="0094C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SVN-Gilroy Medium" panose="00000600000000000000" pitchFamily="50" charset="0"/>
            </a:endParaRPr>
          </a:p>
        </p:txBody>
      </p:sp>
      <p:sp>
        <p:nvSpPr>
          <p:cNvPr id="29" name="TextBox 28">
            <a:extLst>
              <a:ext uri="{FF2B5EF4-FFF2-40B4-BE49-F238E27FC236}">
                <a16:creationId xmlns:a16="http://schemas.microsoft.com/office/drawing/2014/main" id="{A8A2C571-97E0-D4AB-A35E-314D30EF5277}"/>
              </a:ext>
            </a:extLst>
          </p:cNvPr>
          <p:cNvSpPr txBox="1"/>
          <p:nvPr/>
        </p:nvSpPr>
        <p:spPr>
          <a:xfrm>
            <a:off x="2258389" y="2546371"/>
            <a:ext cx="469616"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1,111</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CF9D3A7-451B-4053-2609-616A86AA807F}"/>
              </a:ext>
            </a:extLst>
          </p:cNvPr>
          <p:cNvSpPr txBox="1"/>
          <p:nvPr/>
        </p:nvSpPr>
        <p:spPr>
          <a:xfrm>
            <a:off x="3655346" y="2546371"/>
            <a:ext cx="469616"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a:solidFill>
                  <a:schemeClr val="bg1"/>
                </a:solidFill>
                <a:latin typeface="SVN-Gilroy Medium" panose="00000600000000000000" pitchFamily="50" charset="0"/>
                <a:cs typeface="Arial" panose="020B0604020202020204" pitchFamily="34" charset="0"/>
              </a:rPr>
              <a:t>317</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33" name="Rectangle: Rounded Corners 283">
            <a:extLst>
              <a:ext uri="{FF2B5EF4-FFF2-40B4-BE49-F238E27FC236}">
                <a16:creationId xmlns:a16="http://schemas.microsoft.com/office/drawing/2014/main" id="{3E4B21F1-DF85-C9DB-F283-A92EAD195A86}"/>
              </a:ext>
            </a:extLst>
          </p:cNvPr>
          <p:cNvSpPr/>
          <p:nvPr/>
        </p:nvSpPr>
        <p:spPr>
          <a:xfrm>
            <a:off x="1378198" y="2873668"/>
            <a:ext cx="2796401" cy="180000"/>
          </a:xfrm>
          <a:prstGeom prst="roundRect">
            <a:avLst>
              <a:gd name="adj" fmla="val 50000"/>
            </a:avLst>
          </a:prstGeom>
          <a:solidFill>
            <a:srgbClr val="00B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latin typeface="SVN-Gilroy Medium" panose="00000600000000000000" pitchFamily="50" charset="0"/>
            </a:endParaRPr>
          </a:p>
        </p:txBody>
      </p:sp>
      <p:sp>
        <p:nvSpPr>
          <p:cNvPr id="34" name="Rectangle: Rounded Corners 283">
            <a:extLst>
              <a:ext uri="{FF2B5EF4-FFF2-40B4-BE49-F238E27FC236}">
                <a16:creationId xmlns:a16="http://schemas.microsoft.com/office/drawing/2014/main" id="{9BFC85A1-2E8B-3710-0D1A-35F3B0D57B9D}"/>
              </a:ext>
            </a:extLst>
          </p:cNvPr>
          <p:cNvSpPr/>
          <p:nvPr/>
        </p:nvSpPr>
        <p:spPr>
          <a:xfrm>
            <a:off x="1378197" y="2873668"/>
            <a:ext cx="2184728" cy="180000"/>
          </a:xfrm>
          <a:prstGeom prst="roundRect">
            <a:avLst>
              <a:gd name="adj" fmla="val 50000"/>
            </a:avLst>
          </a:prstGeom>
          <a:solidFill>
            <a:srgbClr val="0094C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SVN-Gilroy Medium" panose="00000600000000000000" pitchFamily="50" charset="0"/>
            </a:endParaRPr>
          </a:p>
        </p:txBody>
      </p:sp>
      <p:sp>
        <p:nvSpPr>
          <p:cNvPr id="35" name="TextBox 34">
            <a:extLst>
              <a:ext uri="{FF2B5EF4-FFF2-40B4-BE49-F238E27FC236}">
                <a16:creationId xmlns:a16="http://schemas.microsoft.com/office/drawing/2014/main" id="{0089128A-55EB-91B7-FC4C-FD59EDD3BAC3}"/>
              </a:ext>
            </a:extLst>
          </p:cNvPr>
          <p:cNvSpPr txBox="1"/>
          <p:nvPr/>
        </p:nvSpPr>
        <p:spPr>
          <a:xfrm>
            <a:off x="2298523" y="2893424"/>
            <a:ext cx="469616"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1,133</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2A32F05-5297-3D34-CFFE-9CC48F7081DB}"/>
              </a:ext>
            </a:extLst>
          </p:cNvPr>
          <p:cNvSpPr txBox="1"/>
          <p:nvPr/>
        </p:nvSpPr>
        <p:spPr>
          <a:xfrm>
            <a:off x="3686679" y="2893424"/>
            <a:ext cx="469616"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a:solidFill>
                  <a:schemeClr val="bg1"/>
                </a:solidFill>
                <a:latin typeface="SVN-Gilroy Medium" panose="00000600000000000000" pitchFamily="50" charset="0"/>
                <a:cs typeface="Arial" panose="020B0604020202020204" pitchFamily="34" charset="0"/>
              </a:rPr>
              <a:t>334</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38" name="Rectangle: Rounded Corners 283">
            <a:extLst>
              <a:ext uri="{FF2B5EF4-FFF2-40B4-BE49-F238E27FC236}">
                <a16:creationId xmlns:a16="http://schemas.microsoft.com/office/drawing/2014/main" id="{DEB21227-1280-F8C4-9110-11BCDB41DB4C}"/>
              </a:ext>
            </a:extLst>
          </p:cNvPr>
          <p:cNvSpPr/>
          <p:nvPr/>
        </p:nvSpPr>
        <p:spPr>
          <a:xfrm>
            <a:off x="1378198" y="2179561"/>
            <a:ext cx="2811399" cy="180000"/>
          </a:xfrm>
          <a:prstGeom prst="roundRect">
            <a:avLst>
              <a:gd name="adj" fmla="val 50000"/>
            </a:avLst>
          </a:prstGeom>
          <a:solidFill>
            <a:srgbClr val="00B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latin typeface="SVN-Gilroy Medium" panose="00000600000000000000" pitchFamily="50" charset="0"/>
            </a:endParaRPr>
          </a:p>
        </p:txBody>
      </p:sp>
      <p:sp>
        <p:nvSpPr>
          <p:cNvPr id="39" name="Rectangle: Rounded Corners 283">
            <a:extLst>
              <a:ext uri="{FF2B5EF4-FFF2-40B4-BE49-F238E27FC236}">
                <a16:creationId xmlns:a16="http://schemas.microsoft.com/office/drawing/2014/main" id="{AEA7D7CA-A800-E312-3D1B-AA9B5A6C1B68}"/>
              </a:ext>
            </a:extLst>
          </p:cNvPr>
          <p:cNvSpPr/>
          <p:nvPr/>
        </p:nvSpPr>
        <p:spPr>
          <a:xfrm>
            <a:off x="1378197" y="2179561"/>
            <a:ext cx="2184728" cy="180000"/>
          </a:xfrm>
          <a:prstGeom prst="roundRect">
            <a:avLst>
              <a:gd name="adj" fmla="val 50000"/>
            </a:avLst>
          </a:prstGeom>
          <a:solidFill>
            <a:srgbClr val="0094C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SVN-Gilroy Medium" panose="00000600000000000000" pitchFamily="50" charset="0"/>
            </a:endParaRPr>
          </a:p>
        </p:txBody>
      </p:sp>
      <p:sp>
        <p:nvSpPr>
          <p:cNvPr id="40" name="TextBox 39">
            <a:extLst>
              <a:ext uri="{FF2B5EF4-FFF2-40B4-BE49-F238E27FC236}">
                <a16:creationId xmlns:a16="http://schemas.microsoft.com/office/drawing/2014/main" id="{5591D93D-6BE6-BA95-B124-90CA0313588A}"/>
              </a:ext>
            </a:extLst>
          </p:cNvPr>
          <p:cNvSpPr txBox="1"/>
          <p:nvPr/>
        </p:nvSpPr>
        <p:spPr>
          <a:xfrm>
            <a:off x="2225025" y="2199317"/>
            <a:ext cx="469616"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1,093</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6DCAFBF1-2CD9-0155-4F7F-9FABE766045C}"/>
              </a:ext>
            </a:extLst>
          </p:cNvPr>
          <p:cNvSpPr txBox="1"/>
          <p:nvPr/>
        </p:nvSpPr>
        <p:spPr>
          <a:xfrm>
            <a:off x="3609917" y="2199317"/>
            <a:ext cx="469616"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a:solidFill>
                  <a:schemeClr val="bg1"/>
                </a:solidFill>
                <a:latin typeface="SVN-Gilroy Medium" panose="00000600000000000000" pitchFamily="50" charset="0"/>
                <a:cs typeface="Arial" panose="020B0604020202020204" pitchFamily="34" charset="0"/>
              </a:rPr>
              <a:t>318</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43" name="Rectangle: Rounded Corners 283">
            <a:extLst>
              <a:ext uri="{FF2B5EF4-FFF2-40B4-BE49-F238E27FC236}">
                <a16:creationId xmlns:a16="http://schemas.microsoft.com/office/drawing/2014/main" id="{C197E14F-D4DC-6C04-6C69-C6EBF2E1952B}"/>
              </a:ext>
            </a:extLst>
          </p:cNvPr>
          <p:cNvSpPr/>
          <p:nvPr/>
        </p:nvSpPr>
        <p:spPr>
          <a:xfrm>
            <a:off x="1379982" y="1832507"/>
            <a:ext cx="2809616" cy="180000"/>
          </a:xfrm>
          <a:prstGeom prst="roundRect">
            <a:avLst>
              <a:gd name="adj" fmla="val 50000"/>
            </a:avLst>
          </a:prstGeom>
          <a:solidFill>
            <a:srgbClr val="00B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latin typeface="SVN-Gilroy Medium" panose="00000600000000000000" pitchFamily="50" charset="0"/>
            </a:endParaRPr>
          </a:p>
        </p:txBody>
      </p:sp>
      <p:sp>
        <p:nvSpPr>
          <p:cNvPr id="44" name="Rectangle: Rounded Corners 283">
            <a:extLst>
              <a:ext uri="{FF2B5EF4-FFF2-40B4-BE49-F238E27FC236}">
                <a16:creationId xmlns:a16="http://schemas.microsoft.com/office/drawing/2014/main" id="{ED6C7FEC-C529-0730-207F-E94A664E9D20}"/>
              </a:ext>
            </a:extLst>
          </p:cNvPr>
          <p:cNvSpPr/>
          <p:nvPr/>
        </p:nvSpPr>
        <p:spPr>
          <a:xfrm>
            <a:off x="1378196" y="1832507"/>
            <a:ext cx="2277149" cy="180000"/>
          </a:xfrm>
          <a:prstGeom prst="roundRect">
            <a:avLst>
              <a:gd name="adj" fmla="val 50000"/>
            </a:avLst>
          </a:prstGeom>
          <a:solidFill>
            <a:srgbClr val="0094C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SVN-Gilroy Medium" panose="00000600000000000000" pitchFamily="50" charset="0"/>
            </a:endParaRPr>
          </a:p>
        </p:txBody>
      </p:sp>
      <p:sp>
        <p:nvSpPr>
          <p:cNvPr id="45" name="TextBox 44">
            <a:extLst>
              <a:ext uri="{FF2B5EF4-FFF2-40B4-BE49-F238E27FC236}">
                <a16:creationId xmlns:a16="http://schemas.microsoft.com/office/drawing/2014/main" id="{5A75BB3B-3A00-BBFA-FAB6-EDE6C6C484B2}"/>
              </a:ext>
            </a:extLst>
          </p:cNvPr>
          <p:cNvSpPr txBox="1"/>
          <p:nvPr/>
        </p:nvSpPr>
        <p:spPr>
          <a:xfrm>
            <a:off x="2277158" y="1852263"/>
            <a:ext cx="469616"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1,048</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92CBE294-72FA-1468-5A7F-9BF822C70D0F}"/>
              </a:ext>
            </a:extLst>
          </p:cNvPr>
          <p:cNvSpPr txBox="1"/>
          <p:nvPr/>
        </p:nvSpPr>
        <p:spPr>
          <a:xfrm>
            <a:off x="3673734" y="1852263"/>
            <a:ext cx="469616"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a:solidFill>
                  <a:schemeClr val="bg1"/>
                </a:solidFill>
                <a:latin typeface="SVN-Gilroy Medium" panose="00000600000000000000" pitchFamily="50" charset="0"/>
                <a:cs typeface="Arial" panose="020B0604020202020204" pitchFamily="34" charset="0"/>
              </a:rPr>
              <a:t>262</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096E780C-562A-8FD4-C09C-F275EAB4492E}"/>
              </a:ext>
            </a:extLst>
          </p:cNvPr>
          <p:cNvSpPr txBox="1"/>
          <p:nvPr/>
        </p:nvSpPr>
        <p:spPr>
          <a:xfrm>
            <a:off x="4922347" y="4638074"/>
            <a:ext cx="605047"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a:solidFill>
                  <a:schemeClr val="bg1"/>
                </a:solidFill>
                <a:latin typeface="SVN-Gilroy Medium" panose="00000600000000000000" pitchFamily="50" charset="0"/>
                <a:cs typeface="Arial" panose="020B0604020202020204" pitchFamily="34" charset="0"/>
              </a:rPr>
              <a:t>49,7%</a:t>
            </a:r>
            <a:endParaRPr kumimoji="0" lang="vi-VN" sz="9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C0E50D55-687B-5458-20FE-DC22E956977D}"/>
              </a:ext>
            </a:extLst>
          </p:cNvPr>
          <p:cNvSpPr txBox="1"/>
          <p:nvPr/>
        </p:nvSpPr>
        <p:spPr>
          <a:xfrm>
            <a:off x="4664222" y="3539871"/>
            <a:ext cx="4102018" cy="430887"/>
          </a:xfrm>
          <a:prstGeom prst="rect">
            <a:avLst/>
          </a:prstGeom>
          <a:noFill/>
        </p:spPr>
        <p:txBody>
          <a:bodyPr wrap="square" rtlCol="0">
            <a:spAutoFit/>
          </a:bodyPr>
          <a:lstStyle/>
          <a:p>
            <a:pPr algn="ju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CUSTOMER DEPOSITS BREAKDOWN BY BUSINESS TYPE</a:t>
            </a:r>
          </a:p>
          <a:p>
            <a:pPr algn="just">
              <a:defRPr/>
            </a:pPr>
            <a:r>
              <a:rPr lang="en-US" sz="1000" b="1" i="1" dirty="0">
                <a:solidFill>
                  <a:schemeClr val="tx1">
                    <a:lumMod val="75000"/>
                    <a:lumOff val="25000"/>
                  </a:schemeClr>
                </a:solidFill>
                <a:latin typeface="SVN-Gilroy Medium" panose="00000600000000000000" pitchFamily="50" charset="0"/>
                <a:cs typeface="Arial" panose="020B0604020202020204" pitchFamily="34" charset="0"/>
              </a:rPr>
              <a:t>(VND, </a:t>
            </a:r>
            <a:r>
              <a:rPr lang="en-US" sz="1000" b="1" i="1" dirty="0" err="1">
                <a:solidFill>
                  <a:schemeClr val="tx1">
                    <a:lumMod val="75000"/>
                    <a:lumOff val="25000"/>
                  </a:schemeClr>
                </a:solidFill>
                <a:latin typeface="SVN-Gilroy Medium" panose="00000600000000000000" pitchFamily="50" charset="0"/>
                <a:cs typeface="Arial" panose="020B0604020202020204" pitchFamily="34" charset="0"/>
              </a:rPr>
              <a:t>Tn</a:t>
            </a:r>
            <a:r>
              <a:rPr lang="en-US" sz="1000" b="1" i="1" dirty="0">
                <a:solidFill>
                  <a:schemeClr val="tx1">
                    <a:lumMod val="75000"/>
                    <a:lumOff val="25000"/>
                  </a:schemeClr>
                </a:solidFill>
                <a:latin typeface="SVN-Gilroy Medium" panose="00000600000000000000" pitchFamily="50" charset="0"/>
                <a:cs typeface="Arial" panose="020B0604020202020204" pitchFamily="34" charset="0"/>
              </a:rPr>
              <a:t>)</a:t>
            </a:r>
            <a:endParaRPr lang="vi-VN" sz="1000" b="1" i="1"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91" name="Rectangle 90">
            <a:extLst>
              <a:ext uri="{FF2B5EF4-FFF2-40B4-BE49-F238E27FC236}">
                <a16:creationId xmlns:a16="http://schemas.microsoft.com/office/drawing/2014/main" id="{329B90E2-72CD-746D-C69D-B91D853D0318}"/>
              </a:ext>
            </a:extLst>
          </p:cNvPr>
          <p:cNvSpPr/>
          <p:nvPr/>
        </p:nvSpPr>
        <p:spPr>
          <a:xfrm>
            <a:off x="5017143" y="3229986"/>
            <a:ext cx="121008" cy="121008"/>
          </a:xfrm>
          <a:prstGeom prst="rect">
            <a:avLst/>
          </a:prstGeom>
          <a:solidFill>
            <a:srgbClr val="EA9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cs typeface="Arial" panose="020B0604020202020204" pitchFamily="34" charset="0"/>
            </a:endParaRPr>
          </a:p>
        </p:txBody>
      </p:sp>
      <p:sp>
        <p:nvSpPr>
          <p:cNvPr id="93" name="TextBox 92">
            <a:extLst>
              <a:ext uri="{FF2B5EF4-FFF2-40B4-BE49-F238E27FC236}">
                <a16:creationId xmlns:a16="http://schemas.microsoft.com/office/drawing/2014/main" id="{6D6B6FC5-B3C8-4B61-36DC-CFB47E25F52D}"/>
              </a:ext>
            </a:extLst>
          </p:cNvPr>
          <p:cNvSpPr txBox="1"/>
          <p:nvPr/>
        </p:nvSpPr>
        <p:spPr>
          <a:xfrm>
            <a:off x="5148910" y="3174080"/>
            <a:ext cx="1727892" cy="23282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Corporate customers</a:t>
            </a:r>
            <a:endParaRPr kumimoji="0" lang="vi-VN" sz="9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43A8F1A8-DF0B-DDAB-ADD4-B419F99B7EE8}"/>
              </a:ext>
            </a:extLst>
          </p:cNvPr>
          <p:cNvSpPr txBox="1"/>
          <p:nvPr/>
        </p:nvSpPr>
        <p:spPr>
          <a:xfrm>
            <a:off x="4706989" y="1016871"/>
            <a:ext cx="4102018" cy="276999"/>
          </a:xfrm>
          <a:prstGeom prst="rect">
            <a:avLst/>
          </a:prstGeom>
          <a:noFill/>
        </p:spPr>
        <p:txBody>
          <a:bodyPr wrap="square" rtlCol="0">
            <a:spAutoFit/>
          </a:bodyPr>
          <a:lstStyle/>
          <a:p>
            <a:pPr lvl="0">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CASA FUNDING BREAKDOWN BY CUSTOMER SEGMENT</a:t>
            </a:r>
          </a:p>
        </p:txBody>
      </p:sp>
      <p:sp>
        <p:nvSpPr>
          <p:cNvPr id="95" name="Isosceles Triangle 94">
            <a:extLst>
              <a:ext uri="{FF2B5EF4-FFF2-40B4-BE49-F238E27FC236}">
                <a16:creationId xmlns:a16="http://schemas.microsoft.com/office/drawing/2014/main" id="{75967485-9F27-CF50-3DB3-6851A09F253E}"/>
              </a:ext>
            </a:extLst>
          </p:cNvPr>
          <p:cNvSpPr/>
          <p:nvPr/>
        </p:nvSpPr>
        <p:spPr>
          <a:xfrm rot="5400000">
            <a:off x="4593527" y="3654825"/>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106" name="Rectangle: Rounded Corners 283">
            <a:extLst>
              <a:ext uri="{FF2B5EF4-FFF2-40B4-BE49-F238E27FC236}">
                <a16:creationId xmlns:a16="http://schemas.microsoft.com/office/drawing/2014/main" id="{CCEB0379-D496-F5A8-9F9C-A96D63075F61}"/>
              </a:ext>
            </a:extLst>
          </p:cNvPr>
          <p:cNvSpPr/>
          <p:nvPr/>
        </p:nvSpPr>
        <p:spPr>
          <a:xfrm>
            <a:off x="6147418" y="1485453"/>
            <a:ext cx="2076708" cy="180000"/>
          </a:xfrm>
          <a:prstGeom prst="roundRect">
            <a:avLst>
              <a:gd name="adj" fmla="val 50000"/>
            </a:avLst>
          </a:prstGeom>
          <a:solidFill>
            <a:srgbClr val="FFC4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latin typeface="SVN-Gilroy Medium" panose="00000600000000000000" pitchFamily="50" charset="0"/>
            </a:endParaRPr>
          </a:p>
        </p:txBody>
      </p:sp>
      <p:sp>
        <p:nvSpPr>
          <p:cNvPr id="107" name="Rectangle: Rounded Corners 283">
            <a:extLst>
              <a:ext uri="{FF2B5EF4-FFF2-40B4-BE49-F238E27FC236}">
                <a16:creationId xmlns:a16="http://schemas.microsoft.com/office/drawing/2014/main" id="{8BD53224-B3D3-8881-769D-70698DA3A278}"/>
              </a:ext>
            </a:extLst>
          </p:cNvPr>
          <p:cNvSpPr/>
          <p:nvPr/>
        </p:nvSpPr>
        <p:spPr>
          <a:xfrm>
            <a:off x="5367317" y="1486069"/>
            <a:ext cx="1681580" cy="177420"/>
          </a:xfrm>
          <a:prstGeom prst="roundRect">
            <a:avLst>
              <a:gd name="adj" fmla="val 50000"/>
            </a:avLst>
          </a:prstGeom>
          <a:solidFill>
            <a:srgbClr val="EA9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SVN-Gilroy Medium" panose="00000600000000000000" pitchFamily="50" charset="0"/>
            </a:endParaRPr>
          </a:p>
        </p:txBody>
      </p:sp>
      <p:sp>
        <p:nvSpPr>
          <p:cNvPr id="108" name="TextBox 107">
            <a:extLst>
              <a:ext uri="{FF2B5EF4-FFF2-40B4-BE49-F238E27FC236}">
                <a16:creationId xmlns:a16="http://schemas.microsoft.com/office/drawing/2014/main" id="{87CC56EB-390D-E639-CAB5-5A1887F9192C}"/>
              </a:ext>
            </a:extLst>
          </p:cNvPr>
          <p:cNvSpPr txBox="1"/>
          <p:nvPr/>
        </p:nvSpPr>
        <p:spPr>
          <a:xfrm>
            <a:off x="6014262" y="1510283"/>
            <a:ext cx="396217"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59.2%</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9" name="TextBox 108">
            <a:extLst>
              <a:ext uri="{FF2B5EF4-FFF2-40B4-BE49-F238E27FC236}">
                <a16:creationId xmlns:a16="http://schemas.microsoft.com/office/drawing/2014/main" id="{C5518D56-9316-38B9-EE08-B093316E235E}"/>
              </a:ext>
            </a:extLst>
          </p:cNvPr>
          <p:cNvSpPr txBox="1"/>
          <p:nvPr/>
        </p:nvSpPr>
        <p:spPr>
          <a:xfrm>
            <a:off x="7415710" y="1510370"/>
            <a:ext cx="396217"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40.8%</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11" name="Rectangle: Rounded Corners 283">
            <a:extLst>
              <a:ext uri="{FF2B5EF4-FFF2-40B4-BE49-F238E27FC236}">
                <a16:creationId xmlns:a16="http://schemas.microsoft.com/office/drawing/2014/main" id="{70B9F556-FC09-DE2C-0BDA-2210B5CCE62D}"/>
              </a:ext>
            </a:extLst>
          </p:cNvPr>
          <p:cNvSpPr/>
          <p:nvPr/>
        </p:nvSpPr>
        <p:spPr>
          <a:xfrm>
            <a:off x="6138456" y="2874806"/>
            <a:ext cx="2089721" cy="177724"/>
          </a:xfrm>
          <a:prstGeom prst="roundRect">
            <a:avLst>
              <a:gd name="adj" fmla="val 50000"/>
            </a:avLst>
          </a:prstGeom>
          <a:solidFill>
            <a:srgbClr val="FFC4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latin typeface="SVN-Gilroy Medium" panose="00000600000000000000" pitchFamily="50" charset="0"/>
            </a:endParaRPr>
          </a:p>
        </p:txBody>
      </p:sp>
      <p:sp>
        <p:nvSpPr>
          <p:cNvPr id="112" name="Rectangle: Rounded Corners 283">
            <a:extLst>
              <a:ext uri="{FF2B5EF4-FFF2-40B4-BE49-F238E27FC236}">
                <a16:creationId xmlns:a16="http://schemas.microsoft.com/office/drawing/2014/main" id="{CE225E34-23DB-B23F-BA9F-087F57726266}"/>
              </a:ext>
            </a:extLst>
          </p:cNvPr>
          <p:cNvSpPr/>
          <p:nvPr/>
        </p:nvSpPr>
        <p:spPr>
          <a:xfrm>
            <a:off x="5367316" y="2873668"/>
            <a:ext cx="1622456" cy="180000"/>
          </a:xfrm>
          <a:prstGeom prst="roundRect">
            <a:avLst>
              <a:gd name="adj" fmla="val 50000"/>
            </a:avLst>
          </a:prstGeom>
          <a:solidFill>
            <a:srgbClr val="EA9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SVN-Gilroy Medium" panose="00000600000000000000" pitchFamily="50" charset="0"/>
            </a:endParaRPr>
          </a:p>
        </p:txBody>
      </p:sp>
      <p:sp>
        <p:nvSpPr>
          <p:cNvPr id="113" name="TextBox 112">
            <a:extLst>
              <a:ext uri="{FF2B5EF4-FFF2-40B4-BE49-F238E27FC236}">
                <a16:creationId xmlns:a16="http://schemas.microsoft.com/office/drawing/2014/main" id="{99295867-6A0A-57D4-AF9A-D44DA1434622}"/>
              </a:ext>
            </a:extLst>
          </p:cNvPr>
          <p:cNvSpPr txBox="1"/>
          <p:nvPr/>
        </p:nvSpPr>
        <p:spPr>
          <a:xfrm>
            <a:off x="6014263" y="2893423"/>
            <a:ext cx="396217"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56.0%</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14" name="TextBox 113">
            <a:extLst>
              <a:ext uri="{FF2B5EF4-FFF2-40B4-BE49-F238E27FC236}">
                <a16:creationId xmlns:a16="http://schemas.microsoft.com/office/drawing/2014/main" id="{553592D8-E449-022F-4D23-9973CCC4C2F7}"/>
              </a:ext>
            </a:extLst>
          </p:cNvPr>
          <p:cNvSpPr txBox="1"/>
          <p:nvPr/>
        </p:nvSpPr>
        <p:spPr>
          <a:xfrm>
            <a:off x="7356585" y="2893424"/>
            <a:ext cx="455342"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44.0%</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16" name="Rectangle: Rounded Corners 283">
            <a:extLst>
              <a:ext uri="{FF2B5EF4-FFF2-40B4-BE49-F238E27FC236}">
                <a16:creationId xmlns:a16="http://schemas.microsoft.com/office/drawing/2014/main" id="{79F0CAB8-DD02-9D61-6821-FA49F0995B73}"/>
              </a:ext>
            </a:extLst>
          </p:cNvPr>
          <p:cNvSpPr/>
          <p:nvPr/>
        </p:nvSpPr>
        <p:spPr>
          <a:xfrm>
            <a:off x="6148333" y="2179561"/>
            <a:ext cx="2075791" cy="180000"/>
          </a:xfrm>
          <a:prstGeom prst="roundRect">
            <a:avLst>
              <a:gd name="adj" fmla="val 50000"/>
            </a:avLst>
          </a:prstGeom>
          <a:solidFill>
            <a:srgbClr val="FFC4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latin typeface="SVN-Gilroy Medium" panose="00000600000000000000" pitchFamily="50" charset="0"/>
            </a:endParaRPr>
          </a:p>
        </p:txBody>
      </p:sp>
      <p:sp>
        <p:nvSpPr>
          <p:cNvPr id="117" name="Rectangle: Rounded Corners 116">
            <a:extLst>
              <a:ext uri="{FF2B5EF4-FFF2-40B4-BE49-F238E27FC236}">
                <a16:creationId xmlns:a16="http://schemas.microsoft.com/office/drawing/2014/main" id="{E5E3608D-737E-7778-B533-52FECE78BAB8}"/>
              </a:ext>
            </a:extLst>
          </p:cNvPr>
          <p:cNvSpPr/>
          <p:nvPr/>
        </p:nvSpPr>
        <p:spPr>
          <a:xfrm>
            <a:off x="5367317" y="2179863"/>
            <a:ext cx="1691940" cy="179396"/>
          </a:xfrm>
          <a:prstGeom prst="roundRect">
            <a:avLst>
              <a:gd name="adj" fmla="val 50000"/>
            </a:avLst>
          </a:prstGeom>
          <a:solidFill>
            <a:srgbClr val="EA9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SVN-Gilroy Medium" panose="00000600000000000000" pitchFamily="50" charset="0"/>
            </a:endParaRPr>
          </a:p>
        </p:txBody>
      </p:sp>
      <p:sp>
        <p:nvSpPr>
          <p:cNvPr id="118" name="TextBox 117">
            <a:extLst>
              <a:ext uri="{FF2B5EF4-FFF2-40B4-BE49-F238E27FC236}">
                <a16:creationId xmlns:a16="http://schemas.microsoft.com/office/drawing/2014/main" id="{F51AC460-B95F-0317-EC32-4269463BFC94}"/>
              </a:ext>
            </a:extLst>
          </p:cNvPr>
          <p:cNvSpPr txBox="1"/>
          <p:nvPr/>
        </p:nvSpPr>
        <p:spPr>
          <a:xfrm>
            <a:off x="6022942" y="2199316"/>
            <a:ext cx="396217"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59.4%</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19" name="TextBox 118">
            <a:extLst>
              <a:ext uri="{FF2B5EF4-FFF2-40B4-BE49-F238E27FC236}">
                <a16:creationId xmlns:a16="http://schemas.microsoft.com/office/drawing/2014/main" id="{DA0DB0A9-2D38-8540-5C0D-BE278AA265FF}"/>
              </a:ext>
            </a:extLst>
          </p:cNvPr>
          <p:cNvSpPr txBox="1"/>
          <p:nvPr/>
        </p:nvSpPr>
        <p:spPr>
          <a:xfrm>
            <a:off x="7392875" y="2199316"/>
            <a:ext cx="396217"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40.6%</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21" name="Rectangle: Rounded Corners 283">
            <a:extLst>
              <a:ext uri="{FF2B5EF4-FFF2-40B4-BE49-F238E27FC236}">
                <a16:creationId xmlns:a16="http://schemas.microsoft.com/office/drawing/2014/main" id="{6407D4EE-B6C3-C28F-E92E-B950A617111D}"/>
              </a:ext>
            </a:extLst>
          </p:cNvPr>
          <p:cNvSpPr/>
          <p:nvPr/>
        </p:nvSpPr>
        <p:spPr>
          <a:xfrm>
            <a:off x="6143344" y="1832507"/>
            <a:ext cx="2080781" cy="179999"/>
          </a:xfrm>
          <a:prstGeom prst="roundRect">
            <a:avLst>
              <a:gd name="adj" fmla="val 50000"/>
            </a:avLst>
          </a:prstGeom>
          <a:solidFill>
            <a:srgbClr val="FFC4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latin typeface="SVN-Gilroy Medium" panose="00000600000000000000" pitchFamily="50" charset="0"/>
            </a:endParaRPr>
          </a:p>
        </p:txBody>
      </p:sp>
      <p:sp>
        <p:nvSpPr>
          <p:cNvPr id="122" name="Rectangle: Rounded Corners 283">
            <a:extLst>
              <a:ext uri="{FF2B5EF4-FFF2-40B4-BE49-F238E27FC236}">
                <a16:creationId xmlns:a16="http://schemas.microsoft.com/office/drawing/2014/main" id="{DFB85A0D-E578-DBD3-3844-9081C452AA0A}"/>
              </a:ext>
            </a:extLst>
          </p:cNvPr>
          <p:cNvSpPr/>
          <p:nvPr/>
        </p:nvSpPr>
        <p:spPr>
          <a:xfrm>
            <a:off x="5367316" y="1833130"/>
            <a:ext cx="1681581" cy="179377"/>
          </a:xfrm>
          <a:prstGeom prst="roundRect">
            <a:avLst>
              <a:gd name="adj" fmla="val 50000"/>
            </a:avLst>
          </a:prstGeom>
          <a:solidFill>
            <a:srgbClr val="EA9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SVN-Gilroy Medium" panose="00000600000000000000" pitchFamily="50" charset="0"/>
            </a:endParaRPr>
          </a:p>
        </p:txBody>
      </p:sp>
      <p:sp>
        <p:nvSpPr>
          <p:cNvPr id="123" name="TextBox 122">
            <a:extLst>
              <a:ext uri="{FF2B5EF4-FFF2-40B4-BE49-F238E27FC236}">
                <a16:creationId xmlns:a16="http://schemas.microsoft.com/office/drawing/2014/main" id="{F76CFD51-0CB5-7374-7AA7-3B05E5FA386D}"/>
              </a:ext>
            </a:extLst>
          </p:cNvPr>
          <p:cNvSpPr txBox="1"/>
          <p:nvPr/>
        </p:nvSpPr>
        <p:spPr>
          <a:xfrm>
            <a:off x="6012226" y="1852352"/>
            <a:ext cx="396217" cy="152349"/>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58.8%</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24" name="TextBox 123">
            <a:extLst>
              <a:ext uri="{FF2B5EF4-FFF2-40B4-BE49-F238E27FC236}">
                <a16:creationId xmlns:a16="http://schemas.microsoft.com/office/drawing/2014/main" id="{0DB43CA4-A99F-4BB0-38FF-CEFC71B571D1}"/>
              </a:ext>
            </a:extLst>
          </p:cNvPr>
          <p:cNvSpPr txBox="1"/>
          <p:nvPr/>
        </p:nvSpPr>
        <p:spPr>
          <a:xfrm>
            <a:off x="7400758" y="1858370"/>
            <a:ext cx="396217"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41.2%</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26" name="Rectangle: Rounded Corners 283">
            <a:extLst>
              <a:ext uri="{FF2B5EF4-FFF2-40B4-BE49-F238E27FC236}">
                <a16:creationId xmlns:a16="http://schemas.microsoft.com/office/drawing/2014/main" id="{52487FFF-DC48-3D05-D7CF-CE26F005F04D}"/>
              </a:ext>
            </a:extLst>
          </p:cNvPr>
          <p:cNvSpPr/>
          <p:nvPr/>
        </p:nvSpPr>
        <p:spPr>
          <a:xfrm>
            <a:off x="6134039" y="2526615"/>
            <a:ext cx="2090085" cy="180000"/>
          </a:xfrm>
          <a:prstGeom prst="roundRect">
            <a:avLst>
              <a:gd name="adj" fmla="val 50000"/>
            </a:avLst>
          </a:prstGeom>
          <a:solidFill>
            <a:srgbClr val="FFC4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a:solidFill>
                <a:schemeClr val="bg1"/>
              </a:solidFill>
              <a:latin typeface="SVN-Gilroy Medium" panose="00000600000000000000" pitchFamily="50" charset="0"/>
            </a:endParaRPr>
          </a:p>
        </p:txBody>
      </p:sp>
      <p:sp>
        <p:nvSpPr>
          <p:cNvPr id="127" name="Rectangle: Rounded Corners 283">
            <a:extLst>
              <a:ext uri="{FF2B5EF4-FFF2-40B4-BE49-F238E27FC236}">
                <a16:creationId xmlns:a16="http://schemas.microsoft.com/office/drawing/2014/main" id="{9C37ABA4-58E8-1A55-902F-78D8999E70D4}"/>
              </a:ext>
            </a:extLst>
          </p:cNvPr>
          <p:cNvSpPr/>
          <p:nvPr/>
        </p:nvSpPr>
        <p:spPr>
          <a:xfrm>
            <a:off x="5367316" y="2527505"/>
            <a:ext cx="1569832" cy="178220"/>
          </a:xfrm>
          <a:prstGeom prst="roundRect">
            <a:avLst>
              <a:gd name="adj" fmla="val 50000"/>
            </a:avLst>
          </a:prstGeom>
          <a:solidFill>
            <a:srgbClr val="EA9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SVN-Gilroy Medium" panose="00000600000000000000" pitchFamily="50" charset="0"/>
            </a:endParaRPr>
          </a:p>
        </p:txBody>
      </p:sp>
      <p:sp>
        <p:nvSpPr>
          <p:cNvPr id="128" name="TextBox 127">
            <a:extLst>
              <a:ext uri="{FF2B5EF4-FFF2-40B4-BE49-F238E27FC236}">
                <a16:creationId xmlns:a16="http://schemas.microsoft.com/office/drawing/2014/main" id="{4398CB76-FF5F-A8C2-205E-32A6707D6A27}"/>
              </a:ext>
            </a:extLst>
          </p:cNvPr>
          <p:cNvSpPr txBox="1"/>
          <p:nvPr/>
        </p:nvSpPr>
        <p:spPr>
          <a:xfrm>
            <a:off x="5952351" y="2546370"/>
            <a:ext cx="396217"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55.2%</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DE70D22F-573F-4707-D19F-BF88E3C4E275}"/>
              </a:ext>
            </a:extLst>
          </p:cNvPr>
          <p:cNvSpPr txBox="1"/>
          <p:nvPr/>
        </p:nvSpPr>
        <p:spPr>
          <a:xfrm>
            <a:off x="7362989" y="2546370"/>
            <a:ext cx="396217"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bg1"/>
                </a:solidFill>
                <a:latin typeface="SVN-Gilroy Medium" panose="00000600000000000000" pitchFamily="50" charset="0"/>
                <a:cs typeface="Arial" panose="020B0604020202020204" pitchFamily="34" charset="0"/>
              </a:rPr>
              <a:t>44.8%</a:t>
            </a:r>
            <a:endParaRPr kumimoji="0" lang="vi-VN"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86" name="Isosceles Triangle 185">
            <a:extLst>
              <a:ext uri="{FF2B5EF4-FFF2-40B4-BE49-F238E27FC236}">
                <a16:creationId xmlns:a16="http://schemas.microsoft.com/office/drawing/2014/main" id="{08FA4B4E-E405-B903-B803-C69F5353B92C}"/>
              </a:ext>
            </a:extLst>
          </p:cNvPr>
          <p:cNvSpPr/>
          <p:nvPr/>
        </p:nvSpPr>
        <p:spPr>
          <a:xfrm rot="5400000">
            <a:off x="4593527" y="1130764"/>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187" name="Rectangle 186">
            <a:extLst>
              <a:ext uri="{FF2B5EF4-FFF2-40B4-BE49-F238E27FC236}">
                <a16:creationId xmlns:a16="http://schemas.microsoft.com/office/drawing/2014/main" id="{89A50F78-DB74-A91A-759D-ECEE845722EB}"/>
              </a:ext>
            </a:extLst>
          </p:cNvPr>
          <p:cNvSpPr/>
          <p:nvPr/>
        </p:nvSpPr>
        <p:spPr>
          <a:xfrm>
            <a:off x="4665035" y="6186077"/>
            <a:ext cx="3193312" cy="230832"/>
          </a:xfrm>
          <a:prstGeom prst="rect">
            <a:avLst/>
          </a:prstGeom>
        </p:spPr>
        <p:txBody>
          <a:bodyPr wrap="square">
            <a:spAutoFit/>
          </a:bodyPr>
          <a:lstStyle/>
          <a:p>
            <a:pPr lvl="0" algn="just">
              <a:defRPr/>
            </a:pPr>
            <a:r>
              <a:rPr lang="en-US" sz="900" i="1" dirty="0">
                <a:solidFill>
                  <a:schemeClr val="tx1">
                    <a:lumMod val="75000"/>
                    <a:lumOff val="25000"/>
                  </a:schemeClr>
                </a:solidFill>
                <a:latin typeface="SVN-Gilroy Medium" panose="00000600000000000000" pitchFamily="50" charset="0"/>
                <a:cs typeface="Arial" pitchFamily="34" charset="0"/>
              </a:rPr>
              <a:t>(*): Data after periodic adjustment of segment (1Q2024)</a:t>
            </a:r>
          </a:p>
        </p:txBody>
      </p:sp>
      <p:sp>
        <p:nvSpPr>
          <p:cNvPr id="188" name="TextBox 187">
            <a:extLst>
              <a:ext uri="{FF2B5EF4-FFF2-40B4-BE49-F238E27FC236}">
                <a16:creationId xmlns:a16="http://schemas.microsoft.com/office/drawing/2014/main" id="{8ED4BC30-905D-6A12-5E34-957A8B32C1AE}"/>
              </a:ext>
            </a:extLst>
          </p:cNvPr>
          <p:cNvSpPr txBox="1"/>
          <p:nvPr/>
        </p:nvSpPr>
        <p:spPr>
          <a:xfrm>
            <a:off x="4613065" y="1843254"/>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3Q2023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89" name="TextBox 188">
            <a:extLst>
              <a:ext uri="{FF2B5EF4-FFF2-40B4-BE49-F238E27FC236}">
                <a16:creationId xmlns:a16="http://schemas.microsoft.com/office/drawing/2014/main" id="{439D7C28-5085-323C-66C4-7E3929C1D5C8}"/>
              </a:ext>
            </a:extLst>
          </p:cNvPr>
          <p:cNvSpPr txBox="1"/>
          <p:nvPr/>
        </p:nvSpPr>
        <p:spPr>
          <a:xfrm>
            <a:off x="4613065" y="1505209"/>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2Q2023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90" name="TextBox 189">
            <a:extLst>
              <a:ext uri="{FF2B5EF4-FFF2-40B4-BE49-F238E27FC236}">
                <a16:creationId xmlns:a16="http://schemas.microsoft.com/office/drawing/2014/main" id="{F29D5AD7-F7F4-D0A8-A4B0-BBFF81F6021C}"/>
              </a:ext>
            </a:extLst>
          </p:cNvPr>
          <p:cNvSpPr txBox="1"/>
          <p:nvPr/>
        </p:nvSpPr>
        <p:spPr>
          <a:xfrm>
            <a:off x="4613065" y="2105124"/>
            <a:ext cx="668975" cy="304699"/>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a:t>
            </a:r>
          </a:p>
          <a:p>
            <a:pPr marL="0" marR="0" lvl="0" indent="0" algn="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audited</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91" name="TextBox 190">
            <a:extLst>
              <a:ext uri="{FF2B5EF4-FFF2-40B4-BE49-F238E27FC236}">
                <a16:creationId xmlns:a16="http://schemas.microsoft.com/office/drawing/2014/main" id="{1C371AC0-014D-F5DF-A790-4A3E3FC022F1}"/>
              </a:ext>
            </a:extLst>
          </p:cNvPr>
          <p:cNvSpPr txBox="1"/>
          <p:nvPr/>
        </p:nvSpPr>
        <p:spPr>
          <a:xfrm>
            <a:off x="4613065" y="2546371"/>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1Q2024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92" name="TextBox 191">
            <a:extLst>
              <a:ext uri="{FF2B5EF4-FFF2-40B4-BE49-F238E27FC236}">
                <a16:creationId xmlns:a16="http://schemas.microsoft.com/office/drawing/2014/main" id="{94F7B6E5-66E8-769D-1557-2155A701B27C}"/>
              </a:ext>
            </a:extLst>
          </p:cNvPr>
          <p:cNvSpPr txBox="1"/>
          <p:nvPr/>
        </p:nvSpPr>
        <p:spPr>
          <a:xfrm>
            <a:off x="4612901" y="4354588"/>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3Q2023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93" name="TextBox 192">
            <a:extLst>
              <a:ext uri="{FF2B5EF4-FFF2-40B4-BE49-F238E27FC236}">
                <a16:creationId xmlns:a16="http://schemas.microsoft.com/office/drawing/2014/main" id="{1508B441-EE49-3AAD-EB02-BA032F0E5B5A}"/>
              </a:ext>
            </a:extLst>
          </p:cNvPr>
          <p:cNvSpPr txBox="1"/>
          <p:nvPr/>
        </p:nvSpPr>
        <p:spPr>
          <a:xfrm>
            <a:off x="4612901" y="4017991"/>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2Q2023</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94" name="TextBox 193">
            <a:extLst>
              <a:ext uri="{FF2B5EF4-FFF2-40B4-BE49-F238E27FC236}">
                <a16:creationId xmlns:a16="http://schemas.microsoft.com/office/drawing/2014/main" id="{79A80B6D-E69E-992F-0D76-93A14700A955}"/>
              </a:ext>
            </a:extLst>
          </p:cNvPr>
          <p:cNvSpPr txBox="1"/>
          <p:nvPr/>
        </p:nvSpPr>
        <p:spPr>
          <a:xfrm>
            <a:off x="4612901" y="4608066"/>
            <a:ext cx="668975" cy="304699"/>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2023</a:t>
            </a:r>
          </a:p>
          <a:p>
            <a:pPr marL="0" marR="0" lvl="0" indent="0" algn="r" defTabSz="914400" rtl="0" eaLnBrk="1" fontAlgn="auto" latinLnBrk="0" hangingPunct="1">
              <a:lnSpc>
                <a:spcPct val="110000"/>
              </a:lnSpc>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audited</a:t>
            </a:r>
            <a:r>
              <a:rPr lang="en-US" sz="900" baseline="30000" dirty="0">
                <a:solidFill>
                  <a:schemeClr val="tx1">
                    <a:lumMod val="75000"/>
                    <a:lumOff val="25000"/>
                  </a:schemeClr>
                </a:solidFill>
                <a:latin typeface="SVN-Gilroy Medium" panose="00000600000000000000" pitchFamily="50" charset="0"/>
                <a:cs typeface="Arial" panose="020B0604020202020204" pitchFamily="34" charset="0"/>
              </a:rPr>
              <a:t>(*)</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95" name="TextBox 194">
            <a:extLst>
              <a:ext uri="{FF2B5EF4-FFF2-40B4-BE49-F238E27FC236}">
                <a16:creationId xmlns:a16="http://schemas.microsoft.com/office/drawing/2014/main" id="{3684BB30-D8E7-2F2C-5AD8-8014517891D7}"/>
              </a:ext>
            </a:extLst>
          </p:cNvPr>
          <p:cNvSpPr txBox="1"/>
          <p:nvPr/>
        </p:nvSpPr>
        <p:spPr>
          <a:xfrm>
            <a:off x="4612901" y="5013367"/>
            <a:ext cx="668975" cy="140488"/>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1Q2024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05" name="TextBox 204">
            <a:extLst>
              <a:ext uri="{FF2B5EF4-FFF2-40B4-BE49-F238E27FC236}">
                <a16:creationId xmlns:a16="http://schemas.microsoft.com/office/drawing/2014/main" id="{55A6BD16-EF81-1111-4B8D-B729E1287346}"/>
              </a:ext>
            </a:extLst>
          </p:cNvPr>
          <p:cNvSpPr txBox="1"/>
          <p:nvPr/>
        </p:nvSpPr>
        <p:spPr>
          <a:xfrm>
            <a:off x="4613065" y="2893424"/>
            <a:ext cx="668975" cy="140423"/>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XBold" panose="00000900000000000000" pitchFamily="50" charset="0"/>
                <a:cs typeface="Arial" panose="020B0604020202020204" pitchFamily="34" charset="0"/>
              </a:rPr>
              <a:t>2Q2024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06" name="TextBox 205">
            <a:extLst>
              <a:ext uri="{FF2B5EF4-FFF2-40B4-BE49-F238E27FC236}">
                <a16:creationId xmlns:a16="http://schemas.microsoft.com/office/drawing/2014/main" id="{C0C6D124-0DC7-ADF7-EDCF-FEA4C4CAC904}"/>
              </a:ext>
            </a:extLst>
          </p:cNvPr>
          <p:cNvSpPr txBox="1"/>
          <p:nvPr/>
        </p:nvSpPr>
        <p:spPr>
          <a:xfrm>
            <a:off x="4612901" y="5345296"/>
            <a:ext cx="668975" cy="140423"/>
          </a:xfrm>
          <a:prstGeom prst="rect">
            <a:avLst/>
          </a:prstGeom>
          <a:noFill/>
        </p:spPr>
        <p:txBody>
          <a:bodyPr wrap="square" lIns="0" tIns="0" rIns="0" bIns="0">
            <a:spAutoFit/>
          </a:bodyPr>
          <a:lstStyle/>
          <a:p>
            <a:pPr marL="0" marR="0" lvl="0" indent="0" algn="r" defTabSz="914400" rtl="0" eaLnBrk="1" fontAlgn="auto" latinLnBrk="0" hangingPunct="1">
              <a:lnSpc>
                <a:spcPct val="110000"/>
              </a:lnSpc>
              <a:buClrTx/>
              <a:buSzTx/>
              <a:buFontTx/>
              <a:buNone/>
              <a:tabLst/>
              <a:defRPr/>
            </a:pPr>
            <a:r>
              <a:rPr lang="en-US" sz="900">
                <a:solidFill>
                  <a:schemeClr val="tx1">
                    <a:lumMod val="75000"/>
                    <a:lumOff val="25000"/>
                  </a:schemeClr>
                </a:solidFill>
                <a:latin typeface="SVN-Gilroy XBold" panose="00000900000000000000" pitchFamily="50" charset="0"/>
                <a:cs typeface="Arial" panose="020B0604020202020204" pitchFamily="34" charset="0"/>
              </a:rPr>
              <a:t>2Q2024</a:t>
            </a:r>
            <a:endParaRPr kumimoji="0" lang="vi-VN" sz="9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07" name="Rectangle 206">
            <a:extLst>
              <a:ext uri="{FF2B5EF4-FFF2-40B4-BE49-F238E27FC236}">
                <a16:creationId xmlns:a16="http://schemas.microsoft.com/office/drawing/2014/main" id="{2D702704-E619-B6F1-2785-B2BA31254008}"/>
              </a:ext>
            </a:extLst>
          </p:cNvPr>
          <p:cNvSpPr/>
          <p:nvPr/>
        </p:nvSpPr>
        <p:spPr>
          <a:xfrm>
            <a:off x="6892766" y="3229986"/>
            <a:ext cx="121008" cy="121008"/>
          </a:xfrm>
          <a:prstGeom prst="rect">
            <a:avLst/>
          </a:prstGeom>
          <a:solidFill>
            <a:srgbClr val="FFC4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cs typeface="Arial" panose="020B0604020202020204" pitchFamily="34" charset="0"/>
            </a:endParaRPr>
          </a:p>
        </p:txBody>
      </p:sp>
      <p:sp>
        <p:nvSpPr>
          <p:cNvPr id="208" name="TextBox 207">
            <a:extLst>
              <a:ext uri="{FF2B5EF4-FFF2-40B4-BE49-F238E27FC236}">
                <a16:creationId xmlns:a16="http://schemas.microsoft.com/office/drawing/2014/main" id="{C468CF0A-E169-4ACD-85CE-9FAD5E33145F}"/>
              </a:ext>
            </a:extLst>
          </p:cNvPr>
          <p:cNvSpPr txBox="1"/>
          <p:nvPr/>
        </p:nvSpPr>
        <p:spPr>
          <a:xfrm>
            <a:off x="7083995" y="3174080"/>
            <a:ext cx="1217042" cy="232821"/>
          </a:xfrm>
          <a:prstGeom prst="rect">
            <a:avLst/>
          </a:prstGeom>
          <a:noFill/>
        </p:spPr>
        <p:txBody>
          <a:bodyPr wrap="square">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Retail customers</a:t>
            </a:r>
            <a:endParaRPr kumimoji="0" lang="vi-VN" sz="9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209" name="TextBox 208">
            <a:extLst>
              <a:ext uri="{FF2B5EF4-FFF2-40B4-BE49-F238E27FC236}">
                <a16:creationId xmlns:a16="http://schemas.microsoft.com/office/drawing/2014/main" id="{610F79FA-645F-B00E-D478-9E7D82DB77F7}"/>
              </a:ext>
            </a:extLst>
          </p:cNvPr>
          <p:cNvSpPr txBox="1"/>
          <p:nvPr/>
        </p:nvSpPr>
        <p:spPr>
          <a:xfrm>
            <a:off x="9020292" y="1015810"/>
            <a:ext cx="2167661" cy="276999"/>
          </a:xfrm>
          <a:prstGeom prst="rect">
            <a:avLst/>
          </a:prstGeom>
          <a:noFill/>
        </p:spPr>
        <p:txBody>
          <a:bodyPr wrap="square" rtlCol="0">
            <a:spAutoFit/>
          </a:bodyPr>
          <a:lstStyle/>
          <a:p>
            <a:pPr marR="0" indent="0" fontAlgn="auto">
              <a:lnSpc>
                <a:spcPct val="100000"/>
              </a:lnSpc>
              <a:spcBef>
                <a:spcPts val="0"/>
              </a:spcBef>
              <a:spcAft>
                <a:spcPts val="0"/>
              </a:spcAft>
              <a:buClrTx/>
              <a:buSzTx/>
              <a:buFontTx/>
              <a:buNone/>
              <a:tabLst/>
              <a:defRPr/>
            </a:pPr>
            <a:r>
              <a:rPr lang="en-US" sz="1200" b="1" dirty="0">
                <a:solidFill>
                  <a:schemeClr val="tx1">
                    <a:lumMod val="75000"/>
                    <a:lumOff val="25000"/>
                  </a:schemeClr>
                </a:solidFill>
                <a:latin typeface="SVN-Gilroy XBold" panose="00000900000000000000" pitchFamily="50" charset="0"/>
                <a:cs typeface="Arial" panose="020B0604020202020204" pitchFamily="34" charset="0"/>
              </a:rPr>
              <a:t>DEPOSIT MARKET SHARE</a:t>
            </a:r>
          </a:p>
        </p:txBody>
      </p:sp>
      <p:sp>
        <p:nvSpPr>
          <p:cNvPr id="210" name="Isosceles Triangle 209">
            <a:extLst>
              <a:ext uri="{FF2B5EF4-FFF2-40B4-BE49-F238E27FC236}">
                <a16:creationId xmlns:a16="http://schemas.microsoft.com/office/drawing/2014/main" id="{2ACE9B6E-9A74-BE91-0EDD-429265B82A47}"/>
              </a:ext>
            </a:extLst>
          </p:cNvPr>
          <p:cNvSpPr/>
          <p:nvPr/>
        </p:nvSpPr>
        <p:spPr>
          <a:xfrm rot="5400000">
            <a:off x="8949596" y="1130764"/>
            <a:ext cx="114108" cy="4709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endParaRPr>
          </a:p>
        </p:txBody>
      </p:sp>
      <p:sp>
        <p:nvSpPr>
          <p:cNvPr id="211" name="Rectangle: Rounded Corners 210">
            <a:extLst>
              <a:ext uri="{FF2B5EF4-FFF2-40B4-BE49-F238E27FC236}">
                <a16:creationId xmlns:a16="http://schemas.microsoft.com/office/drawing/2014/main" id="{1A6BFF9F-BD14-9FF8-5844-D9A9CCF880C9}"/>
              </a:ext>
            </a:extLst>
          </p:cNvPr>
          <p:cNvSpPr/>
          <p:nvPr/>
        </p:nvSpPr>
        <p:spPr>
          <a:xfrm>
            <a:off x="8823454" y="3597621"/>
            <a:ext cx="2817030" cy="2527769"/>
          </a:xfrm>
          <a:prstGeom prst="roundRect">
            <a:avLst>
              <a:gd name="adj" fmla="val 3519"/>
            </a:avLst>
          </a:prstGeom>
          <a:solidFill>
            <a:schemeClr val="bg1"/>
          </a:solidFill>
          <a:ln>
            <a:noFill/>
          </a:ln>
          <a:effectLst>
            <a:outerShdw blurRad="38100" dist="63500" dir="2700000" algn="tl" rotWithShape="0">
              <a:schemeClr val="bg1">
                <a:lumMod val="65000"/>
                <a:alpha val="3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TextBox 211">
            <a:extLst>
              <a:ext uri="{FF2B5EF4-FFF2-40B4-BE49-F238E27FC236}">
                <a16:creationId xmlns:a16="http://schemas.microsoft.com/office/drawing/2014/main" id="{D1D7F66B-1165-06F6-923A-7FA1B3D74FD8}"/>
              </a:ext>
            </a:extLst>
          </p:cNvPr>
          <p:cNvSpPr txBox="1"/>
          <p:nvPr/>
        </p:nvSpPr>
        <p:spPr>
          <a:xfrm>
            <a:off x="9129743" y="3770677"/>
            <a:ext cx="2386569" cy="2066463"/>
          </a:xfrm>
          <a:prstGeom prst="rect">
            <a:avLst/>
          </a:prstGeom>
          <a:noFill/>
          <a:ln>
            <a:noFill/>
          </a:ln>
        </p:spPr>
        <p:txBody>
          <a:bodyPr wrap="square">
            <a:spAutoFit/>
          </a:bodyPr>
          <a:lstStyle/>
          <a:p>
            <a:pPr algn="just">
              <a:spcBef>
                <a:spcPts val="300"/>
              </a:spcBef>
              <a:spcAft>
                <a:spcPts val="300"/>
              </a:spcAft>
              <a:defRPr/>
            </a:pPr>
            <a:r>
              <a:rPr kumimoji="0" lang="en-US" sz="1100" b="0" i="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rPr>
              <a:t>As of 30</a:t>
            </a:r>
            <a:r>
              <a:rPr kumimoji="0" lang="en-US" sz="1100" b="0" i="0" u="none" strike="noStrike" kern="1200" cap="none" spc="0" normalizeH="0" baseline="30000" noProof="0" dirty="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rPr>
              <a:t>th</a:t>
            </a:r>
            <a:r>
              <a:rPr kumimoji="0" lang="en-US" sz="1100" b="0" i="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rPr>
              <a:t> June 2024</a:t>
            </a:r>
            <a:r>
              <a:rPr kumimoji="0" lang="vi-VN" sz="1100" b="0" i="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rPr>
              <a:t>, </a:t>
            </a:r>
            <a:r>
              <a:rPr kumimoji="0" lang="en-US" sz="1100" b="0" i="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rPr>
              <a:t>customer deposit </a:t>
            </a:r>
            <a:r>
              <a:rPr lang="en-US" sz="1100" dirty="0">
                <a:solidFill>
                  <a:srgbClr val="005993"/>
                </a:solidFill>
                <a:latin typeface="SVN-Gilroy XBold" panose="00000900000000000000" pitchFamily="50" charset="0"/>
                <a:cs typeface="Arial" panose="020B0604020202020204" pitchFamily="34" charset="0"/>
              </a:rPr>
              <a:t>grew by 4% </a:t>
            </a:r>
            <a:r>
              <a:rPr lang="en-US" sz="1100" dirty="0" err="1">
                <a:solidFill>
                  <a:srgbClr val="005993"/>
                </a:solidFill>
                <a:latin typeface="SVN-Gilroy XBold" panose="00000900000000000000" pitchFamily="50" charset="0"/>
                <a:cs typeface="Arial" panose="020B0604020202020204" pitchFamily="34" charset="0"/>
              </a:rPr>
              <a:t>ytd</a:t>
            </a:r>
            <a:r>
              <a:rPr kumimoji="0" lang="vi-VN" sz="1100" b="0" i="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rPr>
              <a:t>, </a:t>
            </a:r>
            <a:r>
              <a:rPr lang="en-US" sz="1100" dirty="0">
                <a:solidFill>
                  <a:prstClr val="black">
                    <a:lumMod val="75000"/>
                    <a:lumOff val="25000"/>
                  </a:prstClr>
                </a:solidFill>
                <a:latin typeface="SVN-Gilroy Medium" panose="00000600000000000000" pitchFamily="50" charset="0"/>
                <a:cs typeface="Arial" panose="020B0604020202020204" pitchFamily="34" charset="0"/>
              </a:rPr>
              <a:t>in line with orientations of capital balances, liquidity needs and operational </a:t>
            </a:r>
            <a:r>
              <a:rPr lang="en-US" sz="1100" dirty="0" err="1">
                <a:solidFill>
                  <a:prstClr val="black">
                    <a:lumMod val="75000"/>
                    <a:lumOff val="25000"/>
                  </a:prstClr>
                </a:solidFill>
                <a:latin typeface="SVN-Gilroy Medium" panose="00000600000000000000" pitchFamily="50" charset="0"/>
                <a:cs typeface="Arial" panose="020B0604020202020204" pitchFamily="34" charset="0"/>
              </a:rPr>
              <a:t>safey</a:t>
            </a:r>
            <a:r>
              <a:rPr lang="en-US" sz="1100" dirty="0">
                <a:solidFill>
                  <a:prstClr val="black">
                    <a:lumMod val="75000"/>
                    <a:lumOff val="25000"/>
                  </a:prstClr>
                </a:solidFill>
                <a:latin typeface="SVN-Gilroy Medium" panose="00000600000000000000" pitchFamily="50" charset="0"/>
                <a:cs typeface="Arial" panose="020B0604020202020204" pitchFamily="34" charset="0"/>
              </a:rPr>
              <a:t> ratios of VietinBank. In which, CASA </a:t>
            </a:r>
            <a:r>
              <a:rPr kumimoji="0" lang="en-US" sz="1100" b="0" i="0" u="none" strike="noStrike" kern="1200" cap="none" spc="0" normalizeH="0" noProof="0" dirty="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rPr>
              <a:t>funding </a:t>
            </a:r>
            <a:r>
              <a:rPr lang="en-US" sz="1100" noProof="0" dirty="0">
                <a:solidFill>
                  <a:srgbClr val="005993"/>
                </a:solidFill>
                <a:latin typeface="SVN-Gilroy XBold" panose="00000900000000000000" pitchFamily="50" charset="0"/>
                <a:cs typeface="Arial" panose="020B0604020202020204" pitchFamily="34" charset="0"/>
              </a:rPr>
              <a:t>climbed by</a:t>
            </a:r>
            <a:r>
              <a:rPr lang="en-US" sz="1100" dirty="0">
                <a:solidFill>
                  <a:srgbClr val="005993"/>
                </a:solidFill>
                <a:latin typeface="SVN-Gilroy XBold" panose="00000900000000000000" pitchFamily="50" charset="0"/>
                <a:cs typeface="Arial" panose="020B0604020202020204" pitchFamily="34" charset="0"/>
              </a:rPr>
              <a:t> 5% </a:t>
            </a:r>
            <a:r>
              <a:rPr lang="en-US" sz="1100" dirty="0" err="1">
                <a:solidFill>
                  <a:srgbClr val="005993"/>
                </a:solidFill>
                <a:latin typeface="SVN-Gilroy XBold" panose="00000900000000000000" pitchFamily="50" charset="0"/>
                <a:cs typeface="Arial" panose="020B0604020202020204" pitchFamily="34" charset="0"/>
              </a:rPr>
              <a:t>ytd</a:t>
            </a:r>
            <a:r>
              <a:rPr lang="en-US" sz="1100" dirty="0">
                <a:solidFill>
                  <a:srgbClr val="005993"/>
                </a:solidFill>
                <a:latin typeface="SVN-Gilroy XBold" panose="00000900000000000000" pitchFamily="50" charset="0"/>
                <a:cs typeface="Arial" panose="020B0604020202020204" pitchFamily="34" charset="0"/>
              </a:rPr>
              <a:t>.</a:t>
            </a:r>
            <a:endParaRPr lang="vi-VN" sz="1100" b="1" dirty="0">
              <a:solidFill>
                <a:srgbClr val="005993"/>
              </a:solidFill>
              <a:latin typeface="SVN-Gilroy Medium" panose="00000600000000000000" pitchFamily="50" charset="0"/>
              <a:cs typeface="Arial" panose="020B0604020202020204" pitchFamily="34" charset="0"/>
            </a:endParaRPr>
          </a:p>
          <a:p>
            <a:pPr algn="just">
              <a:lnSpc>
                <a:spcPct val="105000"/>
              </a:lnSpc>
              <a:spcBef>
                <a:spcPts val="300"/>
              </a:spcBef>
              <a:defRPr/>
            </a:pPr>
            <a:r>
              <a:rPr kumimoji="0" lang="en-US" sz="1100" b="0" i="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rPr>
              <a:t>Compared to 2023 year-end</a:t>
            </a:r>
            <a:r>
              <a:rPr kumimoji="0" lang="vi-VN" sz="1100" b="0" i="0" u="none" strike="noStrike" kern="1200" cap="none" spc="0" normalizeH="0" baseline="0" noProof="0" dirty="0">
                <a:ln>
                  <a:noFill/>
                </a:ln>
                <a:solidFill>
                  <a:prstClr val="black">
                    <a:lumMod val="75000"/>
                    <a:lumOff val="25000"/>
                  </a:prstClr>
                </a:solidFill>
                <a:effectLst/>
                <a:uLnTx/>
                <a:uFillTx/>
                <a:latin typeface="SVN-Gilroy Medium" panose="00000600000000000000" pitchFamily="50" charset="0"/>
                <a:ea typeface="+mn-ea"/>
                <a:cs typeface="Arial" panose="020B0604020202020204" pitchFamily="34" charset="0"/>
              </a:rPr>
              <a:t>, </a:t>
            </a:r>
            <a:r>
              <a:rPr lang="en-US" sz="1100" dirty="0">
                <a:solidFill>
                  <a:schemeClr val="tx1">
                    <a:lumMod val="75000"/>
                    <a:lumOff val="25000"/>
                  </a:schemeClr>
                </a:solidFill>
                <a:latin typeface="SVN-Gilroy Medium" panose="00000600000000000000" pitchFamily="50" charset="0"/>
                <a:cs typeface="Arial" panose="020B0604020202020204" pitchFamily="34" charset="0"/>
              </a:rPr>
              <a:t>the portion of deposits in retail and SME segments at the end of 2Q2024 showed an improvement </a:t>
            </a:r>
            <a:r>
              <a:rPr lang="en-US" sz="1100" dirty="0">
                <a:solidFill>
                  <a:srgbClr val="005993"/>
                </a:solidFill>
                <a:latin typeface="SVN-Gilroy XBold" panose="00000900000000000000" pitchFamily="50" charset="0"/>
                <a:cs typeface="Arial" panose="020B0604020202020204" pitchFamily="34" charset="0"/>
              </a:rPr>
              <a:t>from</a:t>
            </a:r>
            <a:r>
              <a:rPr lang="en-US" sz="1100" dirty="0">
                <a:solidFill>
                  <a:schemeClr val="tx1">
                    <a:lumMod val="75000"/>
                    <a:lumOff val="25000"/>
                  </a:schemeClr>
                </a:solidFill>
                <a:latin typeface="SVN-Gilroy Medium" panose="00000600000000000000" pitchFamily="50" charset="0"/>
                <a:cs typeface="Arial" panose="020B0604020202020204" pitchFamily="34" charset="0"/>
              </a:rPr>
              <a:t> </a:t>
            </a:r>
            <a:r>
              <a:rPr lang="en-US" sz="1100" dirty="0">
                <a:solidFill>
                  <a:srgbClr val="005993"/>
                </a:solidFill>
                <a:latin typeface="SVN-Gilroy XBold" panose="00000900000000000000" pitchFamily="50" charset="0"/>
                <a:cs typeface="Arial" panose="020B0604020202020204" pitchFamily="34" charset="0"/>
              </a:rPr>
              <a:t>63.7% to 65.3%.</a:t>
            </a:r>
            <a:endParaRPr lang="en-US" sz="1100" b="1" dirty="0">
              <a:solidFill>
                <a:srgbClr val="005993"/>
              </a:solidFill>
              <a:latin typeface="SVN-Gilroy Medium" panose="00000600000000000000" pitchFamily="50" charset="0"/>
              <a:cs typeface="Arial" panose="020B0604020202020204" pitchFamily="34" charset="0"/>
            </a:endParaRPr>
          </a:p>
        </p:txBody>
      </p:sp>
      <p:sp>
        <p:nvSpPr>
          <p:cNvPr id="214" name="Oval 213">
            <a:extLst>
              <a:ext uri="{FF2B5EF4-FFF2-40B4-BE49-F238E27FC236}">
                <a16:creationId xmlns:a16="http://schemas.microsoft.com/office/drawing/2014/main" id="{523B334D-8326-870D-CB17-9607DA1AD976}"/>
              </a:ext>
            </a:extLst>
          </p:cNvPr>
          <p:cNvSpPr/>
          <p:nvPr/>
        </p:nvSpPr>
        <p:spPr>
          <a:xfrm>
            <a:off x="9292603" y="1585331"/>
            <a:ext cx="1412479" cy="1412479"/>
          </a:xfrm>
          <a:prstGeom prst="ellipse">
            <a:avLst/>
          </a:prstGeom>
          <a:solidFill>
            <a:schemeClr val="bg1"/>
          </a:solidFill>
          <a:ln w="6350">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7" name="Oval 216">
            <a:extLst>
              <a:ext uri="{FF2B5EF4-FFF2-40B4-BE49-F238E27FC236}">
                <a16:creationId xmlns:a16="http://schemas.microsoft.com/office/drawing/2014/main" id="{B3181715-0DDE-FA43-0D78-CBE20D7D6DC8}"/>
              </a:ext>
            </a:extLst>
          </p:cNvPr>
          <p:cNvSpPr/>
          <p:nvPr/>
        </p:nvSpPr>
        <p:spPr>
          <a:xfrm>
            <a:off x="9596865" y="1889593"/>
            <a:ext cx="803954" cy="80395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255" name="차트 313">
            <a:extLst>
              <a:ext uri="{FF2B5EF4-FFF2-40B4-BE49-F238E27FC236}">
                <a16:creationId xmlns:a16="http://schemas.microsoft.com/office/drawing/2014/main" id="{1F4D94AC-18AA-D709-FEAF-EE594837E7B4}"/>
              </a:ext>
            </a:extLst>
          </p:cNvPr>
          <p:cNvGraphicFramePr/>
          <p:nvPr>
            <p:extLst>
              <p:ext uri="{D42A27DB-BD31-4B8C-83A1-F6EECF244321}">
                <p14:modId xmlns:p14="http://schemas.microsoft.com/office/powerpoint/2010/main" val="4108829648"/>
              </p:ext>
            </p:extLst>
          </p:nvPr>
        </p:nvGraphicFramePr>
        <p:xfrm>
          <a:off x="9215699" y="1529473"/>
          <a:ext cx="1566286" cy="1524195"/>
        </p:xfrm>
        <a:graphic>
          <a:graphicData uri="http://schemas.openxmlformats.org/drawingml/2006/chart">
            <c:chart xmlns:c="http://schemas.openxmlformats.org/drawingml/2006/chart" xmlns:r="http://schemas.openxmlformats.org/officeDocument/2006/relationships" r:id="rId4"/>
          </a:graphicData>
        </a:graphic>
      </p:graphicFrame>
      <p:sp>
        <p:nvSpPr>
          <p:cNvPr id="213" name="TextBox 212">
            <a:extLst>
              <a:ext uri="{FF2B5EF4-FFF2-40B4-BE49-F238E27FC236}">
                <a16:creationId xmlns:a16="http://schemas.microsoft.com/office/drawing/2014/main" id="{5FB77CD9-70BB-80FE-BAED-0B3E451B802A}"/>
              </a:ext>
            </a:extLst>
          </p:cNvPr>
          <p:cNvSpPr txBox="1"/>
          <p:nvPr/>
        </p:nvSpPr>
        <p:spPr>
          <a:xfrm>
            <a:off x="10501272" y="1639532"/>
            <a:ext cx="803955"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5993"/>
                </a:solidFill>
                <a:latin typeface="SVN-Gilroy Heavy" panose="00000A00000000000000" pitchFamily="50" charset="0"/>
                <a:cs typeface="Arial" panose="020B0604020202020204" pitchFamily="34" charset="0"/>
              </a:rPr>
              <a:t>10.7%</a:t>
            </a:r>
            <a:endParaRPr kumimoji="0" lang="en-US" sz="1300" b="1" i="0" u="none" strike="noStrike" kern="1200" cap="none" spc="0" normalizeH="0" baseline="30000" noProof="0" dirty="0">
              <a:ln>
                <a:noFill/>
              </a:ln>
              <a:solidFill>
                <a:srgbClr val="005993"/>
              </a:solidFill>
              <a:effectLst/>
              <a:uLnTx/>
              <a:uFillTx/>
              <a:latin typeface="SVN-Gilroy Heavy" panose="00000A00000000000000" pitchFamily="50" charset="0"/>
              <a:cs typeface="Arial" panose="020B0604020202020204" pitchFamily="34" charset="0"/>
            </a:endParaRPr>
          </a:p>
        </p:txBody>
      </p:sp>
      <p:sp>
        <p:nvSpPr>
          <p:cNvPr id="256" name="TextBox 255">
            <a:extLst>
              <a:ext uri="{FF2B5EF4-FFF2-40B4-BE49-F238E27FC236}">
                <a16:creationId xmlns:a16="http://schemas.microsoft.com/office/drawing/2014/main" id="{C63BCB29-65CD-6F76-BA61-2EB3AC9C34B2}"/>
              </a:ext>
            </a:extLst>
          </p:cNvPr>
          <p:cNvSpPr txBox="1"/>
          <p:nvPr/>
        </p:nvSpPr>
        <p:spPr>
          <a:xfrm>
            <a:off x="8879848" y="3168149"/>
            <a:ext cx="2607398" cy="232821"/>
          </a:xfrm>
          <a:prstGeom prst="rect">
            <a:avLst/>
          </a:prstGeom>
          <a:noFill/>
        </p:spPr>
        <p:txBody>
          <a:bodyPr wrap="square">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(As of 31/05/2024, Source: SBV)</a:t>
            </a:r>
            <a:endParaRPr kumimoji="0" lang="vi-VN" sz="900"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pic>
        <p:nvPicPr>
          <p:cNvPr id="257" name="Picture 256">
            <a:extLst>
              <a:ext uri="{FF2B5EF4-FFF2-40B4-BE49-F238E27FC236}">
                <a16:creationId xmlns:a16="http://schemas.microsoft.com/office/drawing/2014/main" id="{BD3F371C-2FD8-208E-1FEF-5DDF3972441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76880" y="3837859"/>
            <a:ext cx="126026" cy="121566"/>
          </a:xfrm>
          <a:prstGeom prst="rect">
            <a:avLst/>
          </a:prstGeom>
        </p:spPr>
      </p:pic>
      <p:sp>
        <p:nvSpPr>
          <p:cNvPr id="61" name="TextBox 60">
            <a:extLst>
              <a:ext uri="{FF2B5EF4-FFF2-40B4-BE49-F238E27FC236}">
                <a16:creationId xmlns:a16="http://schemas.microsoft.com/office/drawing/2014/main" id="{7D0F5A18-727D-D5B8-1EAE-F072FE66AAB0}"/>
              </a:ext>
            </a:extLst>
          </p:cNvPr>
          <p:cNvSpPr txBox="1"/>
          <p:nvPr/>
        </p:nvSpPr>
        <p:spPr>
          <a:xfrm>
            <a:off x="3935767" y="4017991"/>
            <a:ext cx="459514"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5.7%</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830CF7B6-C1E3-7865-78F2-6BDC53E156CB}"/>
              </a:ext>
            </a:extLst>
          </p:cNvPr>
          <p:cNvSpPr txBox="1"/>
          <p:nvPr/>
        </p:nvSpPr>
        <p:spPr>
          <a:xfrm>
            <a:off x="3935767" y="5013367"/>
            <a:ext cx="459514"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5.5%</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F653D9A0-47CD-AFDB-1E7A-01FD3F60FB20}"/>
              </a:ext>
            </a:extLst>
          </p:cNvPr>
          <p:cNvSpPr txBox="1"/>
          <p:nvPr/>
        </p:nvSpPr>
        <p:spPr>
          <a:xfrm>
            <a:off x="3935767" y="5345296"/>
            <a:ext cx="459514"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6.1%</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4C842DFA-BC78-E4D0-9B29-F3041F46CD6E}"/>
              </a:ext>
            </a:extLst>
          </p:cNvPr>
          <p:cNvSpPr txBox="1"/>
          <p:nvPr/>
        </p:nvSpPr>
        <p:spPr>
          <a:xfrm>
            <a:off x="3935767" y="4684240"/>
            <a:ext cx="459514"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5.7%</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2267B6DF-6DF2-44B9-1C96-C429314D26CD}"/>
              </a:ext>
            </a:extLst>
          </p:cNvPr>
          <p:cNvSpPr txBox="1"/>
          <p:nvPr/>
        </p:nvSpPr>
        <p:spPr>
          <a:xfrm>
            <a:off x="3935767" y="4354588"/>
            <a:ext cx="459514" cy="140488"/>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sz="900" dirty="0">
                <a:solidFill>
                  <a:schemeClr val="tx1">
                    <a:lumMod val="75000"/>
                    <a:lumOff val="25000"/>
                  </a:schemeClr>
                </a:solidFill>
                <a:latin typeface="SVN-Gilroy Medium" panose="00000600000000000000" pitchFamily="50" charset="0"/>
                <a:cs typeface="Arial" panose="020B0604020202020204" pitchFamily="34" charset="0"/>
              </a:rPr>
              <a:t>5.9%</a:t>
            </a:r>
            <a:endParaRPr kumimoji="0" lang="vi-VN" sz="9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grpSp>
        <p:nvGrpSpPr>
          <p:cNvPr id="275" name="Savings2" descr="{&quot;Key&quot;:&quot;POWER_USER_SHAPE_ICON&quot;,&quot;Value&quot;:&quot;POWER_USER_SHAPE_ICON_STYLE_1&quot;}">
            <a:extLst>
              <a:ext uri="{FF2B5EF4-FFF2-40B4-BE49-F238E27FC236}">
                <a16:creationId xmlns:a16="http://schemas.microsoft.com/office/drawing/2014/main" id="{CD874CBC-1A3D-C70F-4FAC-44CCD952F042}"/>
              </a:ext>
            </a:extLst>
          </p:cNvPr>
          <p:cNvGrpSpPr>
            <a:grpSpLocks noChangeAspect="1"/>
          </p:cNvGrpSpPr>
          <p:nvPr/>
        </p:nvGrpSpPr>
        <p:grpSpPr>
          <a:xfrm>
            <a:off x="9761919" y="2019231"/>
            <a:ext cx="473845" cy="464621"/>
            <a:chOff x="2549524" y="2029090"/>
            <a:chExt cx="652463" cy="639763"/>
          </a:xfrm>
        </p:grpSpPr>
        <p:sp>
          <p:nvSpPr>
            <p:cNvPr id="276" name="Arc 275">
              <a:extLst>
                <a:ext uri="{FF2B5EF4-FFF2-40B4-BE49-F238E27FC236}">
                  <a16:creationId xmlns:a16="http://schemas.microsoft.com/office/drawing/2014/main" id="{6E543820-C16F-B467-C0EE-5D4D60AC75BB}"/>
                </a:ext>
              </a:extLst>
            </p:cNvPr>
            <p:cNvSpPr>
              <a:spLocks noChangeAspect="1"/>
            </p:cNvSpPr>
            <p:nvPr/>
          </p:nvSpPr>
          <p:spPr>
            <a:xfrm>
              <a:off x="2703512" y="2029090"/>
              <a:ext cx="220663" cy="220663"/>
            </a:xfrm>
            <a:prstGeom prst="arc">
              <a:avLst>
                <a:gd name="adj1" fmla="val 8152489"/>
                <a:gd name="adj2" fmla="val 1592111"/>
              </a:avLst>
            </a:prstGeom>
            <a:noFill/>
            <a:ln w="19050" cap="flat" cmpd="sng" algn="ctr">
              <a:solidFill>
                <a:srgbClr val="0B5B9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7" name="Oval 1581">
              <a:extLst>
                <a:ext uri="{FF2B5EF4-FFF2-40B4-BE49-F238E27FC236}">
                  <a16:creationId xmlns:a16="http://schemas.microsoft.com/office/drawing/2014/main" id="{2F7C3140-19E6-6F05-635B-E764544F861D}"/>
                </a:ext>
              </a:extLst>
            </p:cNvPr>
            <p:cNvSpPr>
              <a:spLocks noChangeArrowheads="1"/>
            </p:cNvSpPr>
            <p:nvPr/>
          </p:nvSpPr>
          <p:spPr bwMode="auto">
            <a:xfrm>
              <a:off x="3041649" y="2322777"/>
              <a:ext cx="33338" cy="34925"/>
            </a:xfrm>
            <a:prstGeom prst="ellipse">
              <a:avLst/>
            </a:prstGeom>
            <a:noFill/>
            <a:ln w="19050">
              <a:solidFill>
                <a:srgbClr val="0B5B95"/>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78" name="Freeform: Shape 277">
              <a:extLst>
                <a:ext uri="{FF2B5EF4-FFF2-40B4-BE49-F238E27FC236}">
                  <a16:creationId xmlns:a16="http://schemas.microsoft.com/office/drawing/2014/main" id="{DAA449B6-ED7B-20DD-E500-04715742EB4B}"/>
                </a:ext>
              </a:extLst>
            </p:cNvPr>
            <p:cNvSpPr>
              <a:spLocks/>
            </p:cNvSpPr>
            <p:nvPr/>
          </p:nvSpPr>
          <p:spPr bwMode="auto">
            <a:xfrm>
              <a:off x="2606674" y="2179862"/>
              <a:ext cx="595313" cy="488991"/>
            </a:xfrm>
            <a:custGeom>
              <a:avLst/>
              <a:gdLst>
                <a:gd name="connsiteX0" fmla="*/ 441217 w 595313"/>
                <a:gd name="connsiteY0" fmla="*/ 175 h 488991"/>
                <a:gd name="connsiteX1" fmla="*/ 476251 w 595313"/>
                <a:gd name="connsiteY1" fmla="*/ 2615 h 488991"/>
                <a:gd name="connsiteX2" fmla="*/ 485152 w 595313"/>
                <a:gd name="connsiteY2" fmla="*/ 26042 h 488991"/>
                <a:gd name="connsiteX3" fmla="*/ 458447 w 595313"/>
                <a:gd name="connsiteY3" fmla="*/ 81819 h 488991"/>
                <a:gd name="connsiteX4" fmla="*/ 537451 w 595313"/>
                <a:gd name="connsiteY4" fmla="*/ 182217 h 488991"/>
                <a:gd name="connsiteX5" fmla="*/ 595313 w 595313"/>
                <a:gd name="connsiteY5" fmla="*/ 198951 h 488991"/>
                <a:gd name="connsiteX6" fmla="*/ 595313 w 595313"/>
                <a:gd name="connsiteY6" fmla="*/ 294887 h 488991"/>
                <a:gd name="connsiteX7" fmla="*/ 520760 w 595313"/>
                <a:gd name="connsiteY7" fmla="*/ 314967 h 488991"/>
                <a:gd name="connsiteX8" fmla="*/ 450658 w 595313"/>
                <a:gd name="connsiteY8" fmla="*/ 384130 h 488991"/>
                <a:gd name="connsiteX9" fmla="*/ 411712 w 595313"/>
                <a:gd name="connsiteY9" fmla="*/ 488991 h 488991"/>
                <a:gd name="connsiteX10" fmla="*/ 357188 w 595313"/>
                <a:gd name="connsiteY10" fmla="*/ 488991 h 488991"/>
                <a:gd name="connsiteX11" fmla="*/ 327144 w 595313"/>
                <a:gd name="connsiteY11" fmla="*/ 429867 h 488991"/>
                <a:gd name="connsiteX12" fmla="*/ 272620 w 595313"/>
                <a:gd name="connsiteY12" fmla="*/ 434330 h 488991"/>
                <a:gd name="connsiteX13" fmla="*/ 218096 w 595313"/>
                <a:gd name="connsiteY13" fmla="*/ 429867 h 488991"/>
                <a:gd name="connsiteX14" fmla="*/ 188052 w 595313"/>
                <a:gd name="connsiteY14" fmla="*/ 488991 h 488991"/>
                <a:gd name="connsiteX15" fmla="*/ 133528 w 595313"/>
                <a:gd name="connsiteY15" fmla="*/ 488991 h 488991"/>
                <a:gd name="connsiteX16" fmla="*/ 94583 w 595313"/>
                <a:gd name="connsiteY16" fmla="*/ 384130 h 488991"/>
                <a:gd name="connsiteX17" fmla="*/ 0 w 595313"/>
                <a:gd name="connsiteY17" fmla="*/ 230186 h 488991"/>
                <a:gd name="connsiteX18" fmla="*/ 79978 w 595313"/>
                <a:gd name="connsiteY18" fmla="*/ 86420 h 488991"/>
                <a:gd name="connsiteX19" fmla="*/ 149777 w 595313"/>
                <a:gd name="connsiteY19" fmla="*/ 51482 h 488991"/>
                <a:gd name="connsiteX20" fmla="*/ 164223 w 595313"/>
                <a:gd name="connsiteY20" fmla="*/ 61222 h 488991"/>
                <a:gd name="connsiteX21" fmla="*/ 207169 w 595313"/>
                <a:gd name="connsiteY21" fmla="*/ 69892 h 488991"/>
                <a:gd name="connsiteX22" fmla="*/ 285186 w 595313"/>
                <a:gd name="connsiteY22" fmla="*/ 37577 h 488991"/>
                <a:gd name="connsiteX23" fmla="*/ 290759 w 595313"/>
                <a:gd name="connsiteY23" fmla="*/ 29311 h 488991"/>
                <a:gd name="connsiteX24" fmla="*/ 357188 w 595313"/>
                <a:gd name="connsiteY24" fmla="*/ 37197 h 488991"/>
                <a:gd name="connsiteX25" fmla="*/ 441217 w 595313"/>
                <a:gd name="connsiteY25" fmla="*/ 175 h 48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13" h="488991">
                  <a:moveTo>
                    <a:pt x="441217" y="175"/>
                  </a:moveTo>
                  <a:cubicBezTo>
                    <a:pt x="452535" y="-383"/>
                    <a:pt x="464289" y="384"/>
                    <a:pt x="476251" y="2615"/>
                  </a:cubicBezTo>
                  <a:cubicBezTo>
                    <a:pt x="487378" y="4847"/>
                    <a:pt x="491829" y="18233"/>
                    <a:pt x="485152" y="26042"/>
                  </a:cubicBezTo>
                  <a:cubicBezTo>
                    <a:pt x="471800" y="43890"/>
                    <a:pt x="462898" y="63970"/>
                    <a:pt x="458447" y="81819"/>
                  </a:cubicBezTo>
                  <a:cubicBezTo>
                    <a:pt x="496280" y="108592"/>
                    <a:pt x="524098" y="143174"/>
                    <a:pt x="537451" y="182217"/>
                  </a:cubicBezTo>
                  <a:lnTo>
                    <a:pt x="595313" y="198951"/>
                  </a:lnTo>
                  <a:lnTo>
                    <a:pt x="595313" y="294887"/>
                  </a:lnTo>
                  <a:lnTo>
                    <a:pt x="520760" y="314967"/>
                  </a:lnTo>
                  <a:cubicBezTo>
                    <a:pt x="504069" y="341740"/>
                    <a:pt x="479589" y="365166"/>
                    <a:pt x="450658" y="384130"/>
                  </a:cubicBezTo>
                  <a:lnTo>
                    <a:pt x="411712" y="488991"/>
                  </a:lnTo>
                  <a:lnTo>
                    <a:pt x="357188" y="488991"/>
                  </a:lnTo>
                  <a:lnTo>
                    <a:pt x="327144" y="429867"/>
                  </a:lnTo>
                  <a:cubicBezTo>
                    <a:pt x="309340" y="432099"/>
                    <a:pt x="291537" y="434330"/>
                    <a:pt x="272620" y="434330"/>
                  </a:cubicBezTo>
                  <a:cubicBezTo>
                    <a:pt x="253704" y="434330"/>
                    <a:pt x="235900" y="432099"/>
                    <a:pt x="218096" y="429867"/>
                  </a:cubicBezTo>
                  <a:lnTo>
                    <a:pt x="188052" y="488991"/>
                  </a:lnTo>
                  <a:lnTo>
                    <a:pt x="133528" y="488991"/>
                  </a:lnTo>
                  <a:lnTo>
                    <a:pt x="94583" y="384130"/>
                  </a:lnTo>
                  <a:cubicBezTo>
                    <a:pt x="36720" y="347317"/>
                    <a:pt x="0" y="291540"/>
                    <a:pt x="0" y="230186"/>
                  </a:cubicBezTo>
                  <a:cubicBezTo>
                    <a:pt x="0" y="173851"/>
                    <a:pt x="30600" y="123094"/>
                    <a:pt x="79978" y="86420"/>
                  </a:cubicBezTo>
                  <a:lnTo>
                    <a:pt x="149777" y="51482"/>
                  </a:lnTo>
                  <a:lnTo>
                    <a:pt x="164223" y="61222"/>
                  </a:lnTo>
                  <a:cubicBezTo>
                    <a:pt x="177423" y="66805"/>
                    <a:pt x="191935" y="69892"/>
                    <a:pt x="207169" y="69892"/>
                  </a:cubicBezTo>
                  <a:cubicBezTo>
                    <a:pt x="237637" y="69892"/>
                    <a:pt x="265220" y="57543"/>
                    <a:pt x="285186" y="37577"/>
                  </a:cubicBezTo>
                  <a:lnTo>
                    <a:pt x="290759" y="29311"/>
                  </a:lnTo>
                  <a:lnTo>
                    <a:pt x="357188" y="37197"/>
                  </a:lnTo>
                  <a:cubicBezTo>
                    <a:pt x="377217" y="15444"/>
                    <a:pt x="407261" y="1849"/>
                    <a:pt x="441217" y="175"/>
                  </a:cubicBezTo>
                  <a:close/>
                </a:path>
              </a:pathLst>
            </a:custGeom>
            <a:noFill/>
            <a:ln w="19050" cap="rnd">
              <a:solidFill>
                <a:srgbClr val="0B5B95"/>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79" name="Freeform 1583">
              <a:extLst>
                <a:ext uri="{FF2B5EF4-FFF2-40B4-BE49-F238E27FC236}">
                  <a16:creationId xmlns:a16="http://schemas.microsoft.com/office/drawing/2014/main" id="{13A5D230-E94E-28FF-6A74-3FDC19A66387}"/>
                </a:ext>
              </a:extLst>
            </p:cNvPr>
            <p:cNvSpPr>
              <a:spLocks/>
            </p:cNvSpPr>
            <p:nvPr/>
          </p:nvSpPr>
          <p:spPr bwMode="auto">
            <a:xfrm>
              <a:off x="2790824" y="2602177"/>
              <a:ext cx="33338" cy="7938"/>
            </a:xfrm>
            <a:custGeom>
              <a:avLst/>
              <a:gdLst>
                <a:gd name="T0" fmla="*/ 0 w 31"/>
                <a:gd name="T1" fmla="*/ 0 h 6"/>
                <a:gd name="T2" fmla="*/ 31 w 31"/>
                <a:gd name="T3" fmla="*/ 6 h 6"/>
              </a:gdLst>
              <a:ahLst/>
              <a:cxnLst>
                <a:cxn ang="0">
                  <a:pos x="T0" y="T1"/>
                </a:cxn>
                <a:cxn ang="0">
                  <a:pos x="T2" y="T3"/>
                </a:cxn>
              </a:cxnLst>
              <a:rect l="0" t="0" r="r" b="b"/>
              <a:pathLst>
                <a:path w="31" h="6">
                  <a:moveTo>
                    <a:pt x="0" y="0"/>
                  </a:moveTo>
                  <a:cubicBezTo>
                    <a:pt x="10" y="2"/>
                    <a:pt x="21" y="4"/>
                    <a:pt x="31" y="6"/>
                  </a:cubicBezTo>
                </a:path>
              </a:pathLst>
            </a:custGeom>
            <a:noFill/>
            <a:ln w="19050" cap="rnd">
              <a:solidFill>
                <a:srgbClr val="0B5B9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80" name="Freeform 1584">
              <a:extLst>
                <a:ext uri="{FF2B5EF4-FFF2-40B4-BE49-F238E27FC236}">
                  <a16:creationId xmlns:a16="http://schemas.microsoft.com/office/drawing/2014/main" id="{8AB11ACD-D903-4156-3C5C-D96FEA0B6688}"/>
                </a:ext>
              </a:extLst>
            </p:cNvPr>
            <p:cNvSpPr>
              <a:spLocks/>
            </p:cNvSpPr>
            <p:nvPr/>
          </p:nvSpPr>
          <p:spPr bwMode="auto">
            <a:xfrm>
              <a:off x="2549524" y="2210064"/>
              <a:ext cx="106363" cy="103188"/>
            </a:xfrm>
            <a:custGeom>
              <a:avLst/>
              <a:gdLst>
                <a:gd name="T0" fmla="*/ 46 w 96"/>
                <a:gd name="T1" fmla="*/ 36 h 93"/>
                <a:gd name="T2" fmla="*/ 44 w 96"/>
                <a:gd name="T3" fmla="*/ 36 h 93"/>
                <a:gd name="T4" fmla="*/ 42 w 96"/>
                <a:gd name="T5" fmla="*/ 37 h 93"/>
                <a:gd name="T6" fmla="*/ 41 w 96"/>
                <a:gd name="T7" fmla="*/ 38 h 93"/>
                <a:gd name="T8" fmla="*/ 41 w 96"/>
                <a:gd name="T9" fmla="*/ 41 h 93"/>
                <a:gd name="T10" fmla="*/ 41 w 96"/>
                <a:gd name="T11" fmla="*/ 44 h 93"/>
                <a:gd name="T12" fmla="*/ 43 w 96"/>
                <a:gd name="T13" fmla="*/ 46 h 93"/>
                <a:gd name="T14" fmla="*/ 46 w 96"/>
                <a:gd name="T15" fmla="*/ 48 h 93"/>
                <a:gd name="T16" fmla="*/ 50 w 96"/>
                <a:gd name="T17" fmla="*/ 50 h 93"/>
                <a:gd name="T18" fmla="*/ 54 w 96"/>
                <a:gd name="T19" fmla="*/ 50 h 93"/>
                <a:gd name="T20" fmla="*/ 59 w 96"/>
                <a:gd name="T21" fmla="*/ 49 h 93"/>
                <a:gd name="T22" fmla="*/ 63 w 96"/>
                <a:gd name="T23" fmla="*/ 46 h 93"/>
                <a:gd name="T24" fmla="*/ 67 w 96"/>
                <a:gd name="T25" fmla="*/ 41 h 93"/>
                <a:gd name="T26" fmla="*/ 70 w 96"/>
                <a:gd name="T27" fmla="*/ 36 h 93"/>
                <a:gd name="T28" fmla="*/ 71 w 96"/>
                <a:gd name="T29" fmla="*/ 29 h 93"/>
                <a:gd name="T30" fmla="*/ 70 w 96"/>
                <a:gd name="T31" fmla="*/ 22 h 93"/>
                <a:gd name="T32" fmla="*/ 67 w 96"/>
                <a:gd name="T33" fmla="*/ 15 h 93"/>
                <a:gd name="T34" fmla="*/ 61 w 96"/>
                <a:gd name="T35" fmla="*/ 9 h 93"/>
                <a:gd name="T36" fmla="*/ 54 w 96"/>
                <a:gd name="T37" fmla="*/ 4 h 93"/>
                <a:gd name="T38" fmla="*/ 46 w 96"/>
                <a:gd name="T39" fmla="*/ 1 h 93"/>
                <a:gd name="T40" fmla="*/ 36 w 96"/>
                <a:gd name="T41" fmla="*/ 0 h 93"/>
                <a:gd name="T42" fmla="*/ 27 w 96"/>
                <a:gd name="T43" fmla="*/ 2 h 93"/>
                <a:gd name="T44" fmla="*/ 17 w 96"/>
                <a:gd name="T45" fmla="*/ 7 h 93"/>
                <a:gd name="T46" fmla="*/ 9 w 96"/>
                <a:gd name="T47" fmla="*/ 15 h 93"/>
                <a:gd name="T48" fmla="*/ 4 w 96"/>
                <a:gd name="T49" fmla="*/ 24 h 93"/>
                <a:gd name="T50" fmla="*/ 0 w 96"/>
                <a:gd name="T51" fmla="*/ 36 h 93"/>
                <a:gd name="T52" fmla="*/ 0 w 96"/>
                <a:gd name="T53" fmla="*/ 48 h 93"/>
                <a:gd name="T54" fmla="*/ 3 w 96"/>
                <a:gd name="T55" fmla="*/ 60 h 93"/>
                <a:gd name="T56" fmla="*/ 10 w 96"/>
                <a:gd name="T57" fmla="*/ 72 h 93"/>
                <a:gd name="T58" fmla="*/ 20 w 96"/>
                <a:gd name="T59" fmla="*/ 82 h 93"/>
                <a:gd name="T60" fmla="*/ 32 w 96"/>
                <a:gd name="T61" fmla="*/ 89 h 93"/>
                <a:gd name="T62" fmla="*/ 46 w 96"/>
                <a:gd name="T63" fmla="*/ 92 h 93"/>
                <a:gd name="T64" fmla="*/ 61 w 96"/>
                <a:gd name="T65" fmla="*/ 92 h 93"/>
                <a:gd name="T66" fmla="*/ 76 w 96"/>
                <a:gd name="T67" fmla="*/ 88 h 93"/>
                <a:gd name="T68" fmla="*/ 90 w 96"/>
                <a:gd name="T69" fmla="*/ 80 h 93"/>
                <a:gd name="T70" fmla="*/ 96 w 96"/>
                <a:gd name="T71" fmla="*/ 7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93">
                  <a:moveTo>
                    <a:pt x="46" y="36"/>
                  </a:moveTo>
                  <a:cubicBezTo>
                    <a:pt x="46" y="36"/>
                    <a:pt x="44" y="36"/>
                    <a:pt x="44" y="36"/>
                  </a:cubicBezTo>
                  <a:cubicBezTo>
                    <a:pt x="44" y="36"/>
                    <a:pt x="43" y="36"/>
                    <a:pt x="42" y="37"/>
                  </a:cubicBezTo>
                  <a:cubicBezTo>
                    <a:pt x="42" y="37"/>
                    <a:pt x="41" y="38"/>
                    <a:pt x="41" y="38"/>
                  </a:cubicBezTo>
                  <a:cubicBezTo>
                    <a:pt x="41" y="39"/>
                    <a:pt x="41" y="40"/>
                    <a:pt x="41" y="41"/>
                  </a:cubicBezTo>
                  <a:cubicBezTo>
                    <a:pt x="41" y="41"/>
                    <a:pt x="41" y="43"/>
                    <a:pt x="41" y="44"/>
                  </a:cubicBezTo>
                  <a:cubicBezTo>
                    <a:pt x="42" y="44"/>
                    <a:pt x="42" y="46"/>
                    <a:pt x="43" y="46"/>
                  </a:cubicBezTo>
                  <a:cubicBezTo>
                    <a:pt x="44" y="47"/>
                    <a:pt x="45" y="48"/>
                    <a:pt x="46" y="48"/>
                  </a:cubicBezTo>
                  <a:cubicBezTo>
                    <a:pt x="47" y="49"/>
                    <a:pt x="48" y="50"/>
                    <a:pt x="50" y="50"/>
                  </a:cubicBezTo>
                  <a:cubicBezTo>
                    <a:pt x="51" y="50"/>
                    <a:pt x="53" y="50"/>
                    <a:pt x="54" y="50"/>
                  </a:cubicBezTo>
                  <a:cubicBezTo>
                    <a:pt x="56" y="50"/>
                    <a:pt x="57" y="49"/>
                    <a:pt x="59" y="49"/>
                  </a:cubicBezTo>
                  <a:cubicBezTo>
                    <a:pt x="60" y="48"/>
                    <a:pt x="62" y="47"/>
                    <a:pt x="63" y="46"/>
                  </a:cubicBezTo>
                  <a:cubicBezTo>
                    <a:pt x="65" y="45"/>
                    <a:pt x="66" y="43"/>
                    <a:pt x="67" y="41"/>
                  </a:cubicBezTo>
                  <a:cubicBezTo>
                    <a:pt x="68" y="40"/>
                    <a:pt x="69" y="38"/>
                    <a:pt x="70" y="36"/>
                  </a:cubicBezTo>
                  <a:cubicBezTo>
                    <a:pt x="70" y="34"/>
                    <a:pt x="71" y="31"/>
                    <a:pt x="71" y="29"/>
                  </a:cubicBezTo>
                  <a:cubicBezTo>
                    <a:pt x="71" y="27"/>
                    <a:pt x="70" y="24"/>
                    <a:pt x="70" y="22"/>
                  </a:cubicBezTo>
                  <a:cubicBezTo>
                    <a:pt x="69" y="20"/>
                    <a:pt x="68" y="17"/>
                    <a:pt x="67" y="15"/>
                  </a:cubicBezTo>
                  <a:cubicBezTo>
                    <a:pt x="65" y="13"/>
                    <a:pt x="63" y="11"/>
                    <a:pt x="61" y="9"/>
                  </a:cubicBezTo>
                  <a:cubicBezTo>
                    <a:pt x="59" y="7"/>
                    <a:pt x="57" y="5"/>
                    <a:pt x="54" y="4"/>
                  </a:cubicBezTo>
                  <a:cubicBezTo>
                    <a:pt x="52" y="3"/>
                    <a:pt x="49" y="1"/>
                    <a:pt x="46" y="1"/>
                  </a:cubicBezTo>
                  <a:cubicBezTo>
                    <a:pt x="43" y="0"/>
                    <a:pt x="40" y="0"/>
                    <a:pt x="36" y="0"/>
                  </a:cubicBezTo>
                  <a:cubicBezTo>
                    <a:pt x="33" y="1"/>
                    <a:pt x="30" y="1"/>
                    <a:pt x="27" y="2"/>
                  </a:cubicBezTo>
                  <a:cubicBezTo>
                    <a:pt x="24" y="4"/>
                    <a:pt x="20" y="5"/>
                    <a:pt x="17" y="7"/>
                  </a:cubicBezTo>
                  <a:cubicBezTo>
                    <a:pt x="15" y="9"/>
                    <a:pt x="12" y="12"/>
                    <a:pt x="9" y="15"/>
                  </a:cubicBezTo>
                  <a:cubicBezTo>
                    <a:pt x="7" y="18"/>
                    <a:pt x="5" y="21"/>
                    <a:pt x="4" y="24"/>
                  </a:cubicBezTo>
                  <a:cubicBezTo>
                    <a:pt x="2" y="28"/>
                    <a:pt x="1" y="32"/>
                    <a:pt x="0" y="36"/>
                  </a:cubicBezTo>
                  <a:cubicBezTo>
                    <a:pt x="0" y="40"/>
                    <a:pt x="0" y="44"/>
                    <a:pt x="0" y="48"/>
                  </a:cubicBezTo>
                  <a:cubicBezTo>
                    <a:pt x="1" y="52"/>
                    <a:pt x="2" y="56"/>
                    <a:pt x="3" y="60"/>
                  </a:cubicBezTo>
                  <a:cubicBezTo>
                    <a:pt x="5" y="64"/>
                    <a:pt x="7" y="68"/>
                    <a:pt x="10" y="72"/>
                  </a:cubicBezTo>
                  <a:cubicBezTo>
                    <a:pt x="13" y="75"/>
                    <a:pt x="16" y="79"/>
                    <a:pt x="20" y="82"/>
                  </a:cubicBezTo>
                  <a:cubicBezTo>
                    <a:pt x="23" y="84"/>
                    <a:pt x="27" y="87"/>
                    <a:pt x="32" y="89"/>
                  </a:cubicBezTo>
                  <a:cubicBezTo>
                    <a:pt x="36" y="90"/>
                    <a:pt x="41" y="92"/>
                    <a:pt x="46" y="92"/>
                  </a:cubicBezTo>
                  <a:cubicBezTo>
                    <a:pt x="51" y="93"/>
                    <a:pt x="56" y="93"/>
                    <a:pt x="61" y="92"/>
                  </a:cubicBezTo>
                  <a:cubicBezTo>
                    <a:pt x="66" y="91"/>
                    <a:pt x="71" y="90"/>
                    <a:pt x="76" y="88"/>
                  </a:cubicBezTo>
                  <a:cubicBezTo>
                    <a:pt x="81" y="86"/>
                    <a:pt x="86" y="83"/>
                    <a:pt x="90" y="80"/>
                  </a:cubicBezTo>
                  <a:cubicBezTo>
                    <a:pt x="92" y="78"/>
                    <a:pt x="94" y="76"/>
                    <a:pt x="96" y="74"/>
                  </a:cubicBezTo>
                </a:path>
              </a:pathLst>
            </a:custGeom>
            <a:noFill/>
            <a:ln w="19050" cap="rnd">
              <a:solidFill>
                <a:srgbClr val="0B5B9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81" name="Freeform 1585">
              <a:extLst>
                <a:ext uri="{FF2B5EF4-FFF2-40B4-BE49-F238E27FC236}">
                  <a16:creationId xmlns:a16="http://schemas.microsoft.com/office/drawing/2014/main" id="{4FFADD28-463D-D5AA-CB39-DACDA0528B95}"/>
                </a:ext>
              </a:extLst>
            </p:cNvPr>
            <p:cNvSpPr>
              <a:spLocks/>
            </p:cNvSpPr>
            <p:nvPr/>
          </p:nvSpPr>
          <p:spPr bwMode="auto">
            <a:xfrm>
              <a:off x="3008311" y="2564077"/>
              <a:ext cx="49213" cy="25400"/>
            </a:xfrm>
            <a:custGeom>
              <a:avLst/>
              <a:gdLst>
                <a:gd name="T0" fmla="*/ 0 w 44"/>
                <a:gd name="T1" fmla="*/ 23 h 23"/>
                <a:gd name="T2" fmla="*/ 44 w 44"/>
                <a:gd name="T3" fmla="*/ 0 h 23"/>
              </a:gdLst>
              <a:ahLst/>
              <a:cxnLst>
                <a:cxn ang="0">
                  <a:pos x="T0" y="T1"/>
                </a:cxn>
                <a:cxn ang="0">
                  <a:pos x="T2" y="T3"/>
                </a:cxn>
              </a:cxnLst>
              <a:rect l="0" t="0" r="r" b="b"/>
              <a:pathLst>
                <a:path w="44" h="23">
                  <a:moveTo>
                    <a:pt x="0" y="23"/>
                  </a:moveTo>
                  <a:cubicBezTo>
                    <a:pt x="16" y="16"/>
                    <a:pt x="31" y="9"/>
                    <a:pt x="44" y="0"/>
                  </a:cubicBezTo>
                </a:path>
              </a:pathLst>
            </a:custGeom>
            <a:noFill/>
            <a:ln w="19050" cap="rnd">
              <a:solidFill>
                <a:srgbClr val="0B5B9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82" name="Freeform 1586">
              <a:extLst>
                <a:ext uri="{FF2B5EF4-FFF2-40B4-BE49-F238E27FC236}">
                  <a16:creationId xmlns:a16="http://schemas.microsoft.com/office/drawing/2014/main" id="{34747BFB-8F6D-BC14-EF7B-59682B77B823}"/>
                </a:ext>
              </a:extLst>
            </p:cNvPr>
            <p:cNvSpPr>
              <a:spLocks/>
            </p:cNvSpPr>
            <p:nvPr/>
          </p:nvSpPr>
          <p:spPr bwMode="auto">
            <a:xfrm>
              <a:off x="2963861" y="2216414"/>
              <a:ext cx="38100" cy="12700"/>
            </a:xfrm>
            <a:custGeom>
              <a:avLst/>
              <a:gdLst>
                <a:gd name="T0" fmla="*/ 34 w 34"/>
                <a:gd name="T1" fmla="*/ 11 h 11"/>
                <a:gd name="T2" fmla="*/ 0 w 34"/>
                <a:gd name="T3" fmla="*/ 0 h 11"/>
              </a:gdLst>
              <a:ahLst/>
              <a:cxnLst>
                <a:cxn ang="0">
                  <a:pos x="T0" y="T1"/>
                </a:cxn>
                <a:cxn ang="0">
                  <a:pos x="T2" y="T3"/>
                </a:cxn>
              </a:cxnLst>
              <a:rect l="0" t="0" r="r" b="b"/>
              <a:pathLst>
                <a:path w="34" h="11">
                  <a:moveTo>
                    <a:pt x="34" y="11"/>
                  </a:moveTo>
                  <a:cubicBezTo>
                    <a:pt x="23" y="6"/>
                    <a:pt x="12" y="3"/>
                    <a:pt x="0" y="0"/>
                  </a:cubicBezTo>
                </a:path>
              </a:pathLst>
            </a:custGeom>
            <a:noFill/>
            <a:ln w="19050" cap="rnd">
              <a:solidFill>
                <a:srgbClr val="0B5B9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83" name="Freeform 1591">
              <a:extLst>
                <a:ext uri="{FF2B5EF4-FFF2-40B4-BE49-F238E27FC236}">
                  <a16:creationId xmlns:a16="http://schemas.microsoft.com/office/drawing/2014/main" id="{CF934543-388D-15F4-B00D-326835405F3B}"/>
                </a:ext>
              </a:extLst>
            </p:cNvPr>
            <p:cNvSpPr>
              <a:spLocks/>
            </p:cNvSpPr>
            <p:nvPr/>
          </p:nvSpPr>
          <p:spPr bwMode="auto">
            <a:xfrm>
              <a:off x="2781299" y="2083064"/>
              <a:ext cx="80963" cy="106363"/>
            </a:xfrm>
            <a:custGeom>
              <a:avLst/>
              <a:gdLst>
                <a:gd name="T0" fmla="*/ 58 w 73"/>
                <a:gd name="T1" fmla="*/ 26 h 96"/>
                <a:gd name="T2" fmla="*/ 5 w 73"/>
                <a:gd name="T3" fmla="*/ 30 h 96"/>
                <a:gd name="T4" fmla="*/ 30 w 73"/>
                <a:gd name="T5" fmla="*/ 49 h 96"/>
                <a:gd name="T6" fmla="*/ 30 w 73"/>
                <a:gd name="T7" fmla="*/ 94 h 96"/>
                <a:gd name="T8" fmla="*/ 0 w 73"/>
                <a:gd name="T9" fmla="*/ 74 h 96"/>
              </a:gdLst>
              <a:ahLst/>
              <a:cxnLst>
                <a:cxn ang="0">
                  <a:pos x="T0" y="T1"/>
                </a:cxn>
                <a:cxn ang="0">
                  <a:pos x="T2" y="T3"/>
                </a:cxn>
                <a:cxn ang="0">
                  <a:pos x="T4" y="T5"/>
                </a:cxn>
                <a:cxn ang="0">
                  <a:pos x="T6" y="T7"/>
                </a:cxn>
                <a:cxn ang="0">
                  <a:pos x="T8" y="T9"/>
                </a:cxn>
              </a:cxnLst>
              <a:rect l="0" t="0" r="r" b="b"/>
              <a:pathLst>
                <a:path w="73" h="96">
                  <a:moveTo>
                    <a:pt x="58" y="26"/>
                  </a:moveTo>
                  <a:cubicBezTo>
                    <a:pt x="48" y="0"/>
                    <a:pt x="5" y="3"/>
                    <a:pt x="5" y="30"/>
                  </a:cubicBezTo>
                  <a:cubicBezTo>
                    <a:pt x="5" y="42"/>
                    <a:pt x="19" y="47"/>
                    <a:pt x="30" y="49"/>
                  </a:cubicBezTo>
                  <a:cubicBezTo>
                    <a:pt x="73" y="56"/>
                    <a:pt x="61" y="96"/>
                    <a:pt x="30" y="94"/>
                  </a:cubicBezTo>
                  <a:cubicBezTo>
                    <a:pt x="7" y="93"/>
                    <a:pt x="0" y="77"/>
                    <a:pt x="0" y="74"/>
                  </a:cubicBezTo>
                </a:path>
              </a:pathLst>
            </a:custGeom>
            <a:noFill/>
            <a:ln w="19050">
              <a:solidFill>
                <a:srgbClr val="0B5B95"/>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84" name="Freeform 1592">
              <a:extLst>
                <a:ext uri="{FF2B5EF4-FFF2-40B4-BE49-F238E27FC236}">
                  <a16:creationId xmlns:a16="http://schemas.microsoft.com/office/drawing/2014/main" id="{B040E199-56E1-53E9-011C-557EC9A1F313}"/>
                </a:ext>
              </a:extLst>
            </p:cNvPr>
            <p:cNvSpPr>
              <a:spLocks/>
            </p:cNvSpPr>
            <p:nvPr/>
          </p:nvSpPr>
          <p:spPr bwMode="auto">
            <a:xfrm>
              <a:off x="2781299" y="2083064"/>
              <a:ext cx="80963" cy="106363"/>
            </a:xfrm>
            <a:custGeom>
              <a:avLst/>
              <a:gdLst>
                <a:gd name="T0" fmla="*/ 58 w 73"/>
                <a:gd name="T1" fmla="*/ 26 h 96"/>
                <a:gd name="T2" fmla="*/ 5 w 73"/>
                <a:gd name="T3" fmla="*/ 30 h 96"/>
                <a:gd name="T4" fmla="*/ 30 w 73"/>
                <a:gd name="T5" fmla="*/ 49 h 96"/>
                <a:gd name="T6" fmla="*/ 30 w 73"/>
                <a:gd name="T7" fmla="*/ 94 h 96"/>
                <a:gd name="T8" fmla="*/ 0 w 73"/>
                <a:gd name="T9" fmla="*/ 74 h 96"/>
              </a:gdLst>
              <a:ahLst/>
              <a:cxnLst>
                <a:cxn ang="0">
                  <a:pos x="T0" y="T1"/>
                </a:cxn>
                <a:cxn ang="0">
                  <a:pos x="T2" y="T3"/>
                </a:cxn>
                <a:cxn ang="0">
                  <a:pos x="T4" y="T5"/>
                </a:cxn>
                <a:cxn ang="0">
                  <a:pos x="T6" y="T7"/>
                </a:cxn>
                <a:cxn ang="0">
                  <a:pos x="T8" y="T9"/>
                </a:cxn>
              </a:cxnLst>
              <a:rect l="0" t="0" r="r" b="b"/>
              <a:pathLst>
                <a:path w="73" h="96">
                  <a:moveTo>
                    <a:pt x="58" y="26"/>
                  </a:moveTo>
                  <a:cubicBezTo>
                    <a:pt x="48" y="0"/>
                    <a:pt x="5" y="3"/>
                    <a:pt x="5" y="30"/>
                  </a:cubicBezTo>
                  <a:cubicBezTo>
                    <a:pt x="5" y="42"/>
                    <a:pt x="19" y="47"/>
                    <a:pt x="30" y="49"/>
                  </a:cubicBezTo>
                  <a:cubicBezTo>
                    <a:pt x="73" y="56"/>
                    <a:pt x="61" y="96"/>
                    <a:pt x="30" y="94"/>
                  </a:cubicBezTo>
                  <a:cubicBezTo>
                    <a:pt x="7" y="93"/>
                    <a:pt x="0" y="77"/>
                    <a:pt x="0" y="74"/>
                  </a:cubicBezTo>
                </a:path>
              </a:pathLst>
            </a:custGeom>
            <a:noFill/>
            <a:ln w="19050" cap="rnd">
              <a:solidFill>
                <a:srgbClr val="0B5B9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85" name="Line 1593">
              <a:extLst>
                <a:ext uri="{FF2B5EF4-FFF2-40B4-BE49-F238E27FC236}">
                  <a16:creationId xmlns:a16="http://schemas.microsoft.com/office/drawing/2014/main" id="{EDBED5BB-A848-883A-09A7-EAD4400CE8EB}"/>
                </a:ext>
              </a:extLst>
            </p:cNvPr>
            <p:cNvSpPr>
              <a:spLocks noChangeShapeType="1"/>
            </p:cNvSpPr>
            <p:nvPr/>
          </p:nvSpPr>
          <p:spPr bwMode="auto">
            <a:xfrm>
              <a:off x="2816224" y="2067189"/>
              <a:ext cx="0" cy="23813"/>
            </a:xfrm>
            <a:prstGeom prst="line">
              <a:avLst/>
            </a:prstGeom>
            <a:noFill/>
            <a:ln w="19050">
              <a:solidFill>
                <a:srgbClr val="0B5B95"/>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86" name="Line 1594">
              <a:extLst>
                <a:ext uri="{FF2B5EF4-FFF2-40B4-BE49-F238E27FC236}">
                  <a16:creationId xmlns:a16="http://schemas.microsoft.com/office/drawing/2014/main" id="{82FEEAC3-6DA0-CE3C-8E42-2F7454CB6AD3}"/>
                </a:ext>
              </a:extLst>
            </p:cNvPr>
            <p:cNvSpPr>
              <a:spLocks noChangeShapeType="1"/>
            </p:cNvSpPr>
            <p:nvPr/>
          </p:nvSpPr>
          <p:spPr bwMode="auto">
            <a:xfrm>
              <a:off x="2816224" y="2067189"/>
              <a:ext cx="0" cy="23813"/>
            </a:xfrm>
            <a:prstGeom prst="line">
              <a:avLst/>
            </a:prstGeom>
            <a:noFill/>
            <a:ln w="19050" cap="rnd">
              <a:solidFill>
                <a:srgbClr val="0B5B9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87" name="Line 1595">
              <a:extLst>
                <a:ext uri="{FF2B5EF4-FFF2-40B4-BE49-F238E27FC236}">
                  <a16:creationId xmlns:a16="http://schemas.microsoft.com/office/drawing/2014/main" id="{F00C2D0E-0098-143B-27DE-00EED3655B0A}"/>
                </a:ext>
              </a:extLst>
            </p:cNvPr>
            <p:cNvSpPr>
              <a:spLocks noChangeShapeType="1"/>
            </p:cNvSpPr>
            <p:nvPr/>
          </p:nvSpPr>
          <p:spPr bwMode="auto">
            <a:xfrm>
              <a:off x="2816224" y="2187839"/>
              <a:ext cx="0" cy="23813"/>
            </a:xfrm>
            <a:prstGeom prst="line">
              <a:avLst/>
            </a:prstGeom>
            <a:noFill/>
            <a:ln w="19050">
              <a:solidFill>
                <a:srgbClr val="0B5B95"/>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88" name="Line 1596">
              <a:extLst>
                <a:ext uri="{FF2B5EF4-FFF2-40B4-BE49-F238E27FC236}">
                  <a16:creationId xmlns:a16="http://schemas.microsoft.com/office/drawing/2014/main" id="{FAA9E61B-D178-282F-EC4E-7C746C943F4E}"/>
                </a:ext>
              </a:extLst>
            </p:cNvPr>
            <p:cNvSpPr>
              <a:spLocks noChangeShapeType="1"/>
            </p:cNvSpPr>
            <p:nvPr/>
          </p:nvSpPr>
          <p:spPr bwMode="auto">
            <a:xfrm>
              <a:off x="2816224" y="2187839"/>
              <a:ext cx="0" cy="23813"/>
            </a:xfrm>
            <a:prstGeom prst="line">
              <a:avLst/>
            </a:prstGeom>
            <a:noFill/>
            <a:ln w="19050" cap="rnd">
              <a:solidFill>
                <a:srgbClr val="0B5B9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sp>
          <p:nvSpPr>
            <p:cNvPr id="289" name="Freeform 1598">
              <a:extLst>
                <a:ext uri="{FF2B5EF4-FFF2-40B4-BE49-F238E27FC236}">
                  <a16:creationId xmlns:a16="http://schemas.microsoft.com/office/drawing/2014/main" id="{CBE6FE66-2720-F399-0F76-02D3A4BD434D}"/>
                </a:ext>
              </a:extLst>
            </p:cNvPr>
            <p:cNvSpPr>
              <a:spLocks/>
            </p:cNvSpPr>
            <p:nvPr/>
          </p:nvSpPr>
          <p:spPr bwMode="auto">
            <a:xfrm>
              <a:off x="2746374" y="2265024"/>
              <a:ext cx="185738" cy="38100"/>
            </a:xfrm>
            <a:custGeom>
              <a:avLst/>
              <a:gdLst>
                <a:gd name="T0" fmla="*/ 166 w 166"/>
                <a:gd name="T1" fmla="*/ 3 h 34"/>
                <a:gd name="T2" fmla="*/ 128 w 166"/>
                <a:gd name="T3" fmla="*/ 0 h 34"/>
                <a:gd name="T4" fmla="*/ 0 w 166"/>
                <a:gd name="T5" fmla="*/ 34 h 34"/>
              </a:gdLst>
              <a:ahLst/>
              <a:cxnLst>
                <a:cxn ang="0">
                  <a:pos x="T0" y="T1"/>
                </a:cxn>
                <a:cxn ang="0">
                  <a:pos x="T2" y="T3"/>
                </a:cxn>
                <a:cxn ang="0">
                  <a:pos x="T4" y="T5"/>
                </a:cxn>
              </a:cxnLst>
              <a:rect l="0" t="0" r="r" b="b"/>
              <a:pathLst>
                <a:path w="166" h="34">
                  <a:moveTo>
                    <a:pt x="166" y="3"/>
                  </a:moveTo>
                  <a:cubicBezTo>
                    <a:pt x="154" y="1"/>
                    <a:pt x="141" y="0"/>
                    <a:pt x="128" y="0"/>
                  </a:cubicBezTo>
                  <a:cubicBezTo>
                    <a:pt x="79" y="0"/>
                    <a:pt x="34" y="13"/>
                    <a:pt x="0" y="34"/>
                  </a:cubicBezTo>
                </a:path>
              </a:pathLst>
            </a:custGeom>
            <a:noFill/>
            <a:ln w="19050" cap="rnd">
              <a:solidFill>
                <a:srgbClr val="0B5B9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endParaRPr>
            </a:p>
          </p:txBody>
        </p:sp>
      </p:grpSp>
      <p:grpSp>
        <p:nvGrpSpPr>
          <p:cNvPr id="267" name="Group 266"/>
          <p:cNvGrpSpPr/>
          <p:nvPr/>
        </p:nvGrpSpPr>
        <p:grpSpPr>
          <a:xfrm>
            <a:off x="5372015" y="3992253"/>
            <a:ext cx="2802533" cy="190589"/>
            <a:chOff x="5573367" y="4138537"/>
            <a:chExt cx="2802533" cy="181295"/>
          </a:xfrm>
        </p:grpSpPr>
        <p:sp>
          <p:nvSpPr>
            <p:cNvPr id="200" name="Rectangle: Rounded Corners 283">
              <a:extLst>
                <a:ext uri="{FF2B5EF4-FFF2-40B4-BE49-F238E27FC236}">
                  <a16:creationId xmlns:a16="http://schemas.microsoft.com/office/drawing/2014/main" id="{6AA627DC-BB5D-759D-62A7-103769D6F124}"/>
                </a:ext>
              </a:extLst>
            </p:cNvPr>
            <p:cNvSpPr/>
            <p:nvPr/>
          </p:nvSpPr>
          <p:spPr>
            <a:xfrm>
              <a:off x="5949458" y="4138537"/>
              <a:ext cx="2284280" cy="180029"/>
            </a:xfrm>
            <a:prstGeom prst="roundRect">
              <a:avLst>
                <a:gd name="adj" fmla="val 50000"/>
              </a:avLst>
            </a:prstGeom>
            <a:solidFill>
              <a:srgbClr val="FDDA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15" name="Rectangle: Rounded Corners 283">
              <a:extLst>
                <a:ext uri="{FF2B5EF4-FFF2-40B4-BE49-F238E27FC236}">
                  <a16:creationId xmlns:a16="http://schemas.microsoft.com/office/drawing/2014/main" id="{B48F0A5A-3233-C482-A48C-F28619093780}"/>
                </a:ext>
              </a:extLst>
            </p:cNvPr>
            <p:cNvSpPr/>
            <p:nvPr/>
          </p:nvSpPr>
          <p:spPr>
            <a:xfrm>
              <a:off x="5598449" y="4139803"/>
              <a:ext cx="2536261" cy="180029"/>
            </a:xfrm>
            <a:prstGeom prst="roundRect">
              <a:avLst>
                <a:gd name="adj" fmla="val 50000"/>
              </a:avLst>
            </a:prstGeom>
            <a:solidFill>
              <a:srgbClr val="F9A8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16" name="Rectangle: Rounded Corners 283">
              <a:extLst>
                <a:ext uri="{FF2B5EF4-FFF2-40B4-BE49-F238E27FC236}">
                  <a16:creationId xmlns:a16="http://schemas.microsoft.com/office/drawing/2014/main" id="{4F8666A2-1CD8-C052-A23A-A20423D8D91A}"/>
                </a:ext>
              </a:extLst>
            </p:cNvPr>
            <p:cNvSpPr/>
            <p:nvPr/>
          </p:nvSpPr>
          <p:spPr>
            <a:xfrm>
              <a:off x="5598448" y="4139803"/>
              <a:ext cx="2313515" cy="180029"/>
            </a:xfrm>
            <a:prstGeom prst="roundRect">
              <a:avLst>
                <a:gd name="adj" fmla="val 50000"/>
              </a:avLst>
            </a:prstGeom>
            <a:solidFill>
              <a:srgbClr val="7966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18" name="Rectangle: Rounded Corners 283">
              <a:extLst>
                <a:ext uri="{FF2B5EF4-FFF2-40B4-BE49-F238E27FC236}">
                  <a16:creationId xmlns:a16="http://schemas.microsoft.com/office/drawing/2014/main" id="{CA793630-D273-BDDF-DADF-76FB44532649}"/>
                </a:ext>
              </a:extLst>
            </p:cNvPr>
            <p:cNvSpPr/>
            <p:nvPr/>
          </p:nvSpPr>
          <p:spPr>
            <a:xfrm>
              <a:off x="5598448" y="4139803"/>
              <a:ext cx="1683788" cy="180029"/>
            </a:xfrm>
            <a:prstGeom prst="roundRect">
              <a:avLst>
                <a:gd name="adj" fmla="val 50000"/>
              </a:avLst>
            </a:prstGeom>
            <a:solidFill>
              <a:srgbClr val="D62E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19" name="Rectangle: Rounded Corners 283">
              <a:extLst>
                <a:ext uri="{FF2B5EF4-FFF2-40B4-BE49-F238E27FC236}">
                  <a16:creationId xmlns:a16="http://schemas.microsoft.com/office/drawing/2014/main" id="{34E244A2-CB59-5EEB-C8DD-84F89A7247DC}"/>
                </a:ext>
              </a:extLst>
            </p:cNvPr>
            <p:cNvSpPr/>
            <p:nvPr/>
          </p:nvSpPr>
          <p:spPr>
            <a:xfrm>
              <a:off x="5573367" y="4139803"/>
              <a:ext cx="1373895" cy="180029"/>
            </a:xfrm>
            <a:prstGeom prst="roundRect">
              <a:avLst>
                <a:gd name="adj" fmla="val 50000"/>
              </a:avLst>
            </a:prstGeom>
            <a:solidFill>
              <a:srgbClr val="009C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20" name="TextBox 219">
              <a:extLst>
                <a:ext uri="{FF2B5EF4-FFF2-40B4-BE49-F238E27FC236}">
                  <a16:creationId xmlns:a16="http://schemas.microsoft.com/office/drawing/2014/main" id="{BF3A087C-8FEC-46F2-1E91-0676C8C45CB1}"/>
                </a:ext>
              </a:extLst>
            </p:cNvPr>
            <p:cNvSpPr txBox="1"/>
            <p:nvPr/>
          </p:nvSpPr>
          <p:spPr>
            <a:xfrm>
              <a:off x="6102623" y="4160093"/>
              <a:ext cx="350084" cy="140488"/>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681</a:t>
              </a:r>
              <a:endParaRPr lang="vi-VN" sz="900">
                <a:solidFill>
                  <a:schemeClr val="bg1"/>
                </a:solidFill>
                <a:latin typeface="Arial" panose="020B0604020202020204" pitchFamily="34" charset="0"/>
                <a:cs typeface="Arial" panose="020B0604020202020204" pitchFamily="34" charset="0"/>
              </a:endParaRPr>
            </a:p>
          </p:txBody>
        </p:sp>
        <p:sp>
          <p:nvSpPr>
            <p:cNvPr id="221" name="TextBox 220">
              <a:extLst>
                <a:ext uri="{FF2B5EF4-FFF2-40B4-BE49-F238E27FC236}">
                  <a16:creationId xmlns:a16="http://schemas.microsoft.com/office/drawing/2014/main" id="{821B90DD-829C-1BFC-B253-DFF8E86E9999}"/>
                </a:ext>
              </a:extLst>
            </p:cNvPr>
            <p:cNvSpPr txBox="1"/>
            <p:nvPr/>
          </p:nvSpPr>
          <p:spPr>
            <a:xfrm>
              <a:off x="6914846" y="4153350"/>
              <a:ext cx="350084" cy="152349"/>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165</a:t>
              </a:r>
              <a:endParaRPr lang="vi-VN" sz="900">
                <a:solidFill>
                  <a:schemeClr val="bg1"/>
                </a:solidFill>
                <a:latin typeface="Arial" panose="020B0604020202020204" pitchFamily="34" charset="0"/>
                <a:cs typeface="Arial" panose="020B0604020202020204" pitchFamily="34" charset="0"/>
              </a:endParaRPr>
            </a:p>
          </p:txBody>
        </p:sp>
        <p:sp>
          <p:nvSpPr>
            <p:cNvPr id="222" name="TextBox 221">
              <a:extLst>
                <a:ext uri="{FF2B5EF4-FFF2-40B4-BE49-F238E27FC236}">
                  <a16:creationId xmlns:a16="http://schemas.microsoft.com/office/drawing/2014/main" id="{5A10E7D1-9ED8-0766-4799-13E900BB2232}"/>
                </a:ext>
              </a:extLst>
            </p:cNvPr>
            <p:cNvSpPr txBox="1"/>
            <p:nvPr/>
          </p:nvSpPr>
          <p:spPr>
            <a:xfrm>
              <a:off x="7399940" y="4154162"/>
              <a:ext cx="350084" cy="152349"/>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307</a:t>
              </a:r>
              <a:endParaRPr lang="vi-VN" sz="900">
                <a:solidFill>
                  <a:schemeClr val="bg1"/>
                </a:solidFill>
                <a:latin typeface="Arial" panose="020B0604020202020204" pitchFamily="34" charset="0"/>
                <a:cs typeface="Arial" panose="020B0604020202020204" pitchFamily="34" charset="0"/>
              </a:endParaRPr>
            </a:p>
          </p:txBody>
        </p:sp>
        <p:sp>
          <p:nvSpPr>
            <p:cNvPr id="223" name="TextBox 222">
              <a:extLst>
                <a:ext uri="{FF2B5EF4-FFF2-40B4-BE49-F238E27FC236}">
                  <a16:creationId xmlns:a16="http://schemas.microsoft.com/office/drawing/2014/main" id="{727D2E12-F9B7-AB7F-33B2-EB7DF2FD3DBF}"/>
                </a:ext>
              </a:extLst>
            </p:cNvPr>
            <p:cNvSpPr txBox="1"/>
            <p:nvPr/>
          </p:nvSpPr>
          <p:spPr>
            <a:xfrm>
              <a:off x="7823734" y="4152377"/>
              <a:ext cx="350084" cy="152349"/>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112</a:t>
              </a:r>
              <a:endParaRPr lang="vi-VN" sz="900">
                <a:solidFill>
                  <a:schemeClr val="bg1"/>
                </a:solidFill>
                <a:latin typeface="Arial" panose="020B0604020202020204" pitchFamily="34" charset="0"/>
                <a:cs typeface="Arial" panose="020B0604020202020204" pitchFamily="34" charset="0"/>
              </a:endParaRPr>
            </a:p>
          </p:txBody>
        </p:sp>
        <p:sp>
          <p:nvSpPr>
            <p:cNvPr id="261" name="TextBox 260">
              <a:extLst>
                <a:ext uri="{FF2B5EF4-FFF2-40B4-BE49-F238E27FC236}">
                  <a16:creationId xmlns:a16="http://schemas.microsoft.com/office/drawing/2014/main" id="{727D2E12-F9B7-AB7F-33B2-EB7DF2FD3DBF}"/>
                </a:ext>
              </a:extLst>
            </p:cNvPr>
            <p:cNvSpPr txBox="1"/>
            <p:nvPr/>
          </p:nvSpPr>
          <p:spPr>
            <a:xfrm>
              <a:off x="8025816" y="4155915"/>
              <a:ext cx="350084" cy="152349"/>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45</a:t>
              </a:r>
              <a:endParaRPr lang="vi-VN" sz="90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266" name="Group 265"/>
          <p:cNvGrpSpPr/>
          <p:nvPr/>
        </p:nvGrpSpPr>
        <p:grpSpPr>
          <a:xfrm>
            <a:off x="5369865" y="4330093"/>
            <a:ext cx="2809448" cy="188651"/>
            <a:chOff x="5571217" y="4478805"/>
            <a:chExt cx="2809448" cy="181805"/>
          </a:xfrm>
        </p:grpSpPr>
        <p:sp>
          <p:nvSpPr>
            <p:cNvPr id="201" name="Rectangle: Rounded Corners 283">
              <a:extLst>
                <a:ext uri="{FF2B5EF4-FFF2-40B4-BE49-F238E27FC236}">
                  <a16:creationId xmlns:a16="http://schemas.microsoft.com/office/drawing/2014/main" id="{6AA627DC-BB5D-759D-62A7-103769D6F124}"/>
                </a:ext>
              </a:extLst>
            </p:cNvPr>
            <p:cNvSpPr/>
            <p:nvPr/>
          </p:nvSpPr>
          <p:spPr>
            <a:xfrm>
              <a:off x="5949458" y="4480581"/>
              <a:ext cx="2284280" cy="180029"/>
            </a:xfrm>
            <a:prstGeom prst="roundRect">
              <a:avLst>
                <a:gd name="adj" fmla="val 50000"/>
              </a:avLst>
            </a:prstGeom>
            <a:solidFill>
              <a:srgbClr val="FDDA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32" name="Rectangle: Rounded Corners 283">
              <a:extLst>
                <a:ext uri="{FF2B5EF4-FFF2-40B4-BE49-F238E27FC236}">
                  <a16:creationId xmlns:a16="http://schemas.microsoft.com/office/drawing/2014/main" id="{F4BD2BA4-75F2-691F-E3C5-F0F9C86767F9}"/>
                </a:ext>
              </a:extLst>
            </p:cNvPr>
            <p:cNvSpPr/>
            <p:nvPr/>
          </p:nvSpPr>
          <p:spPr>
            <a:xfrm>
              <a:off x="5599859" y="4478805"/>
              <a:ext cx="2534850" cy="180029"/>
            </a:xfrm>
            <a:prstGeom prst="roundRect">
              <a:avLst>
                <a:gd name="adj" fmla="val 50000"/>
              </a:avLst>
            </a:prstGeom>
            <a:solidFill>
              <a:srgbClr val="F9A8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33" name="Rectangle: Rounded Corners 283">
              <a:extLst>
                <a:ext uri="{FF2B5EF4-FFF2-40B4-BE49-F238E27FC236}">
                  <a16:creationId xmlns:a16="http://schemas.microsoft.com/office/drawing/2014/main" id="{612B8BD9-912A-B370-61F7-EE623BFCE289}"/>
                </a:ext>
              </a:extLst>
            </p:cNvPr>
            <p:cNvSpPr/>
            <p:nvPr/>
          </p:nvSpPr>
          <p:spPr>
            <a:xfrm>
              <a:off x="5599859" y="4478805"/>
              <a:ext cx="2327541" cy="180029"/>
            </a:xfrm>
            <a:prstGeom prst="roundRect">
              <a:avLst>
                <a:gd name="adj" fmla="val 50000"/>
              </a:avLst>
            </a:prstGeom>
            <a:solidFill>
              <a:srgbClr val="7966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34" name="Rectangle: Rounded Corners 283">
              <a:extLst>
                <a:ext uri="{FF2B5EF4-FFF2-40B4-BE49-F238E27FC236}">
                  <a16:creationId xmlns:a16="http://schemas.microsoft.com/office/drawing/2014/main" id="{9CFDB359-2E34-DA43-2847-839AF9085DEF}"/>
                </a:ext>
              </a:extLst>
            </p:cNvPr>
            <p:cNvSpPr/>
            <p:nvPr/>
          </p:nvSpPr>
          <p:spPr>
            <a:xfrm>
              <a:off x="5599858" y="4478805"/>
              <a:ext cx="1724055" cy="180029"/>
            </a:xfrm>
            <a:prstGeom prst="roundRect">
              <a:avLst>
                <a:gd name="adj" fmla="val 50000"/>
              </a:avLst>
            </a:prstGeom>
            <a:solidFill>
              <a:srgbClr val="D62E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35" name="Rectangle: Rounded Corners 283">
              <a:extLst>
                <a:ext uri="{FF2B5EF4-FFF2-40B4-BE49-F238E27FC236}">
                  <a16:creationId xmlns:a16="http://schemas.microsoft.com/office/drawing/2014/main" id="{DAC4F1AF-2123-11DD-BD45-3A60031E28D9}"/>
                </a:ext>
              </a:extLst>
            </p:cNvPr>
            <p:cNvSpPr/>
            <p:nvPr/>
          </p:nvSpPr>
          <p:spPr>
            <a:xfrm>
              <a:off x="5571217" y="4478805"/>
              <a:ext cx="1394939" cy="180029"/>
            </a:xfrm>
            <a:prstGeom prst="roundRect">
              <a:avLst>
                <a:gd name="adj" fmla="val 50000"/>
              </a:avLst>
            </a:prstGeom>
            <a:solidFill>
              <a:srgbClr val="009C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36" name="TextBox 235">
              <a:extLst>
                <a:ext uri="{FF2B5EF4-FFF2-40B4-BE49-F238E27FC236}">
                  <a16:creationId xmlns:a16="http://schemas.microsoft.com/office/drawing/2014/main" id="{940275AC-1058-3CF5-4D9E-EC8B1F4D0260}"/>
                </a:ext>
              </a:extLst>
            </p:cNvPr>
            <p:cNvSpPr txBox="1"/>
            <p:nvPr/>
          </p:nvSpPr>
          <p:spPr>
            <a:xfrm>
              <a:off x="6145578" y="4492645"/>
              <a:ext cx="350084" cy="152349"/>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684</a:t>
              </a:r>
              <a:endParaRPr lang="vi-VN" sz="900">
                <a:solidFill>
                  <a:schemeClr val="bg1"/>
                </a:solidFill>
                <a:latin typeface="Arial" panose="020B0604020202020204" pitchFamily="34" charset="0"/>
                <a:cs typeface="Arial" panose="020B0604020202020204" pitchFamily="34" charset="0"/>
              </a:endParaRPr>
            </a:p>
          </p:txBody>
        </p:sp>
        <p:sp>
          <p:nvSpPr>
            <p:cNvPr id="237" name="TextBox 236">
              <a:extLst>
                <a:ext uri="{FF2B5EF4-FFF2-40B4-BE49-F238E27FC236}">
                  <a16:creationId xmlns:a16="http://schemas.microsoft.com/office/drawing/2014/main" id="{2FC8925E-F158-25ED-E54E-B74837F0B812}"/>
                </a:ext>
              </a:extLst>
            </p:cNvPr>
            <p:cNvSpPr txBox="1"/>
            <p:nvPr/>
          </p:nvSpPr>
          <p:spPr>
            <a:xfrm>
              <a:off x="6944395" y="4491976"/>
              <a:ext cx="350084" cy="152349"/>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175</a:t>
              </a:r>
              <a:endParaRPr lang="vi-VN" sz="900">
                <a:solidFill>
                  <a:schemeClr val="bg1"/>
                </a:solidFill>
                <a:latin typeface="Arial" panose="020B0604020202020204" pitchFamily="34" charset="0"/>
                <a:cs typeface="Arial" panose="020B0604020202020204" pitchFamily="34" charset="0"/>
              </a:endParaRPr>
            </a:p>
          </p:txBody>
        </p:sp>
        <p:sp>
          <p:nvSpPr>
            <p:cNvPr id="238" name="TextBox 237">
              <a:extLst>
                <a:ext uri="{FF2B5EF4-FFF2-40B4-BE49-F238E27FC236}">
                  <a16:creationId xmlns:a16="http://schemas.microsoft.com/office/drawing/2014/main" id="{10A5DC33-41AE-C077-1FBB-172C9A6A285B}"/>
                </a:ext>
              </a:extLst>
            </p:cNvPr>
            <p:cNvSpPr txBox="1"/>
            <p:nvPr/>
          </p:nvSpPr>
          <p:spPr>
            <a:xfrm>
              <a:off x="7420653" y="4497959"/>
              <a:ext cx="350084" cy="152349"/>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295</a:t>
              </a:r>
              <a:endParaRPr lang="vi-VN" sz="900">
                <a:solidFill>
                  <a:schemeClr val="bg1"/>
                </a:solidFill>
                <a:latin typeface="Arial" panose="020B0604020202020204" pitchFamily="34" charset="0"/>
                <a:cs typeface="Arial" panose="020B0604020202020204" pitchFamily="34" charset="0"/>
              </a:endParaRPr>
            </a:p>
          </p:txBody>
        </p:sp>
        <p:sp>
          <p:nvSpPr>
            <p:cNvPr id="239" name="TextBox 238">
              <a:extLst>
                <a:ext uri="{FF2B5EF4-FFF2-40B4-BE49-F238E27FC236}">
                  <a16:creationId xmlns:a16="http://schemas.microsoft.com/office/drawing/2014/main" id="{0020E918-983F-8282-51D4-860F5E0E7922}"/>
                </a:ext>
              </a:extLst>
            </p:cNvPr>
            <p:cNvSpPr txBox="1"/>
            <p:nvPr/>
          </p:nvSpPr>
          <p:spPr>
            <a:xfrm>
              <a:off x="7911691" y="4492645"/>
              <a:ext cx="198900" cy="152349"/>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108</a:t>
              </a:r>
              <a:endParaRPr lang="vi-VN" sz="900">
                <a:solidFill>
                  <a:schemeClr val="bg1"/>
                </a:solidFill>
                <a:latin typeface="Arial" panose="020B0604020202020204" pitchFamily="34" charset="0"/>
                <a:cs typeface="Arial" panose="020B0604020202020204" pitchFamily="34" charset="0"/>
              </a:endParaRPr>
            </a:p>
          </p:txBody>
        </p:sp>
        <p:sp>
          <p:nvSpPr>
            <p:cNvPr id="262" name="TextBox 261">
              <a:extLst>
                <a:ext uri="{FF2B5EF4-FFF2-40B4-BE49-F238E27FC236}">
                  <a16:creationId xmlns:a16="http://schemas.microsoft.com/office/drawing/2014/main" id="{727D2E12-F9B7-AB7F-33B2-EB7DF2FD3DBF}"/>
                </a:ext>
              </a:extLst>
            </p:cNvPr>
            <p:cNvSpPr txBox="1"/>
            <p:nvPr/>
          </p:nvSpPr>
          <p:spPr>
            <a:xfrm>
              <a:off x="8030581" y="4496925"/>
              <a:ext cx="350084" cy="152349"/>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46</a:t>
              </a:r>
              <a:endParaRPr lang="vi-VN" sz="90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26" name="Group 25"/>
          <p:cNvGrpSpPr/>
          <p:nvPr/>
        </p:nvGrpSpPr>
        <p:grpSpPr>
          <a:xfrm>
            <a:off x="5372384" y="4656027"/>
            <a:ext cx="3041496" cy="189455"/>
            <a:chOff x="5573736" y="4809593"/>
            <a:chExt cx="3041496" cy="180532"/>
          </a:xfrm>
        </p:grpSpPr>
        <p:sp>
          <p:nvSpPr>
            <p:cNvPr id="202" name="Rectangle: Rounded Corners 283">
              <a:extLst>
                <a:ext uri="{FF2B5EF4-FFF2-40B4-BE49-F238E27FC236}">
                  <a16:creationId xmlns:a16="http://schemas.microsoft.com/office/drawing/2014/main" id="{6AA627DC-BB5D-759D-62A7-103769D6F124}"/>
                </a:ext>
              </a:extLst>
            </p:cNvPr>
            <p:cNvSpPr/>
            <p:nvPr/>
          </p:nvSpPr>
          <p:spPr>
            <a:xfrm>
              <a:off x="5949458" y="4810096"/>
              <a:ext cx="2496511" cy="180029"/>
            </a:xfrm>
            <a:prstGeom prst="roundRect">
              <a:avLst>
                <a:gd name="adj" fmla="val 50000"/>
              </a:avLst>
            </a:prstGeom>
            <a:solidFill>
              <a:srgbClr val="FDDA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24" name="Rectangle: Rounded Corners 283">
              <a:extLst>
                <a:ext uri="{FF2B5EF4-FFF2-40B4-BE49-F238E27FC236}">
                  <a16:creationId xmlns:a16="http://schemas.microsoft.com/office/drawing/2014/main" id="{71C5EE8D-4148-B9BD-AE4F-F48BB60C591B}"/>
                </a:ext>
              </a:extLst>
            </p:cNvPr>
            <p:cNvSpPr/>
            <p:nvPr/>
          </p:nvSpPr>
          <p:spPr>
            <a:xfrm>
              <a:off x="5607930" y="4809593"/>
              <a:ext cx="2754998" cy="180029"/>
            </a:xfrm>
            <a:prstGeom prst="roundRect">
              <a:avLst>
                <a:gd name="adj" fmla="val 50000"/>
              </a:avLst>
            </a:prstGeom>
            <a:solidFill>
              <a:srgbClr val="F9A8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25" name="Rectangle: Rounded Corners 283">
              <a:extLst>
                <a:ext uri="{FF2B5EF4-FFF2-40B4-BE49-F238E27FC236}">
                  <a16:creationId xmlns:a16="http://schemas.microsoft.com/office/drawing/2014/main" id="{F36D255E-90E1-FB11-EA9C-765AE344F555}"/>
                </a:ext>
              </a:extLst>
            </p:cNvPr>
            <p:cNvSpPr/>
            <p:nvPr/>
          </p:nvSpPr>
          <p:spPr>
            <a:xfrm>
              <a:off x="5607931" y="4809593"/>
              <a:ext cx="2510456" cy="180029"/>
            </a:xfrm>
            <a:prstGeom prst="roundRect">
              <a:avLst>
                <a:gd name="adj" fmla="val 50000"/>
              </a:avLst>
            </a:prstGeom>
            <a:solidFill>
              <a:srgbClr val="7966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26" name="Rectangle: Rounded Corners 283">
              <a:extLst>
                <a:ext uri="{FF2B5EF4-FFF2-40B4-BE49-F238E27FC236}">
                  <a16:creationId xmlns:a16="http://schemas.microsoft.com/office/drawing/2014/main" id="{3B578349-F981-2AFA-02F7-A1882D1AD9E8}"/>
                </a:ext>
              </a:extLst>
            </p:cNvPr>
            <p:cNvSpPr/>
            <p:nvPr/>
          </p:nvSpPr>
          <p:spPr>
            <a:xfrm>
              <a:off x="5607930" y="4809593"/>
              <a:ext cx="1792010" cy="180029"/>
            </a:xfrm>
            <a:prstGeom prst="roundRect">
              <a:avLst>
                <a:gd name="adj" fmla="val 50000"/>
              </a:avLst>
            </a:prstGeom>
            <a:solidFill>
              <a:srgbClr val="D62E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27" name="Rectangle: Rounded Corners 283">
              <a:extLst>
                <a:ext uri="{FF2B5EF4-FFF2-40B4-BE49-F238E27FC236}">
                  <a16:creationId xmlns:a16="http://schemas.microsoft.com/office/drawing/2014/main" id="{3CA68D67-6864-A776-E015-075979E990AC}"/>
                </a:ext>
              </a:extLst>
            </p:cNvPr>
            <p:cNvSpPr/>
            <p:nvPr/>
          </p:nvSpPr>
          <p:spPr>
            <a:xfrm>
              <a:off x="5573736" y="4809593"/>
              <a:ext cx="1453018" cy="180029"/>
            </a:xfrm>
            <a:prstGeom prst="roundRect">
              <a:avLst>
                <a:gd name="adj" fmla="val 50000"/>
              </a:avLst>
            </a:prstGeom>
            <a:solidFill>
              <a:srgbClr val="009C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28" name="TextBox 227">
              <a:extLst>
                <a:ext uri="{FF2B5EF4-FFF2-40B4-BE49-F238E27FC236}">
                  <a16:creationId xmlns:a16="http://schemas.microsoft.com/office/drawing/2014/main" id="{77D7658A-4DA9-E1D3-E818-93B6D5B53E92}"/>
                </a:ext>
              </a:extLst>
            </p:cNvPr>
            <p:cNvSpPr txBox="1"/>
            <p:nvPr/>
          </p:nvSpPr>
          <p:spPr>
            <a:xfrm>
              <a:off x="6170379" y="4823233"/>
              <a:ext cx="350084" cy="152349"/>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721</a:t>
              </a:r>
              <a:endParaRPr lang="vi-VN" sz="900">
                <a:solidFill>
                  <a:schemeClr val="bg1"/>
                </a:solidFill>
                <a:latin typeface="Arial" panose="020B0604020202020204" pitchFamily="34" charset="0"/>
                <a:cs typeface="Arial" panose="020B0604020202020204" pitchFamily="34" charset="0"/>
              </a:endParaRPr>
            </a:p>
          </p:txBody>
        </p:sp>
        <p:sp>
          <p:nvSpPr>
            <p:cNvPr id="229" name="TextBox 228">
              <a:extLst>
                <a:ext uri="{FF2B5EF4-FFF2-40B4-BE49-F238E27FC236}">
                  <a16:creationId xmlns:a16="http://schemas.microsoft.com/office/drawing/2014/main" id="{B699219E-8877-8653-DE2B-4BB4AB0C48D5}"/>
                </a:ext>
              </a:extLst>
            </p:cNvPr>
            <p:cNvSpPr txBox="1"/>
            <p:nvPr/>
          </p:nvSpPr>
          <p:spPr>
            <a:xfrm>
              <a:off x="7014871" y="4824189"/>
              <a:ext cx="350084" cy="152349"/>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177</a:t>
              </a:r>
              <a:endParaRPr lang="vi-VN" sz="900">
                <a:solidFill>
                  <a:schemeClr val="bg1"/>
                </a:solidFill>
                <a:latin typeface="Arial" panose="020B0604020202020204" pitchFamily="34" charset="0"/>
                <a:cs typeface="Arial" panose="020B0604020202020204" pitchFamily="34" charset="0"/>
              </a:endParaRPr>
            </a:p>
          </p:txBody>
        </p:sp>
        <p:sp>
          <p:nvSpPr>
            <p:cNvPr id="230" name="TextBox 229">
              <a:extLst>
                <a:ext uri="{FF2B5EF4-FFF2-40B4-BE49-F238E27FC236}">
                  <a16:creationId xmlns:a16="http://schemas.microsoft.com/office/drawing/2014/main" id="{7720EDA7-684B-83C4-B60C-8492BF7F870C}"/>
                </a:ext>
              </a:extLst>
            </p:cNvPr>
            <p:cNvSpPr txBox="1"/>
            <p:nvPr/>
          </p:nvSpPr>
          <p:spPr>
            <a:xfrm>
              <a:off x="7542589" y="4814732"/>
              <a:ext cx="350084" cy="152349"/>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354</a:t>
              </a:r>
              <a:endParaRPr lang="vi-VN" sz="900">
                <a:solidFill>
                  <a:schemeClr val="bg1"/>
                </a:solidFill>
                <a:latin typeface="Arial" panose="020B0604020202020204" pitchFamily="34" charset="0"/>
                <a:cs typeface="Arial" panose="020B0604020202020204" pitchFamily="34" charset="0"/>
              </a:endParaRPr>
            </a:p>
          </p:txBody>
        </p:sp>
        <p:sp>
          <p:nvSpPr>
            <p:cNvPr id="231" name="TextBox 230">
              <a:extLst>
                <a:ext uri="{FF2B5EF4-FFF2-40B4-BE49-F238E27FC236}">
                  <a16:creationId xmlns:a16="http://schemas.microsoft.com/office/drawing/2014/main" id="{A0D6F704-E456-BA08-A6FE-C159704CE2A1}"/>
                </a:ext>
              </a:extLst>
            </p:cNvPr>
            <p:cNvSpPr txBox="1"/>
            <p:nvPr/>
          </p:nvSpPr>
          <p:spPr>
            <a:xfrm>
              <a:off x="8045373" y="4815041"/>
              <a:ext cx="350084" cy="152349"/>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116</a:t>
              </a:r>
              <a:endParaRPr lang="vi-VN" sz="900" dirty="0">
                <a:solidFill>
                  <a:schemeClr val="bg1"/>
                </a:solidFill>
                <a:latin typeface="Arial" panose="020B0604020202020204" pitchFamily="34" charset="0"/>
                <a:cs typeface="Arial" panose="020B0604020202020204" pitchFamily="34" charset="0"/>
              </a:endParaRPr>
            </a:p>
          </p:txBody>
        </p:sp>
        <p:sp>
          <p:nvSpPr>
            <p:cNvPr id="263" name="TextBox 262">
              <a:extLst>
                <a:ext uri="{FF2B5EF4-FFF2-40B4-BE49-F238E27FC236}">
                  <a16:creationId xmlns:a16="http://schemas.microsoft.com/office/drawing/2014/main" id="{727D2E12-F9B7-AB7F-33B2-EB7DF2FD3DBF}"/>
                </a:ext>
              </a:extLst>
            </p:cNvPr>
            <p:cNvSpPr txBox="1"/>
            <p:nvPr/>
          </p:nvSpPr>
          <p:spPr>
            <a:xfrm>
              <a:off x="8265148" y="4825339"/>
              <a:ext cx="350084" cy="152349"/>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41</a:t>
              </a:r>
              <a:endParaRPr lang="vi-VN" sz="90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21" name="Group 20"/>
          <p:cNvGrpSpPr/>
          <p:nvPr/>
        </p:nvGrpSpPr>
        <p:grpSpPr>
          <a:xfrm>
            <a:off x="5370967" y="4994042"/>
            <a:ext cx="3074749" cy="179569"/>
            <a:chOff x="5572319" y="5132834"/>
            <a:chExt cx="3074749" cy="182699"/>
          </a:xfrm>
        </p:grpSpPr>
        <p:sp>
          <p:nvSpPr>
            <p:cNvPr id="203" name="Rectangle: Rounded Corners 283">
              <a:extLst>
                <a:ext uri="{FF2B5EF4-FFF2-40B4-BE49-F238E27FC236}">
                  <a16:creationId xmlns:a16="http://schemas.microsoft.com/office/drawing/2014/main" id="{6AA627DC-BB5D-759D-62A7-103769D6F124}"/>
                </a:ext>
              </a:extLst>
            </p:cNvPr>
            <p:cNvSpPr/>
            <p:nvPr/>
          </p:nvSpPr>
          <p:spPr>
            <a:xfrm>
              <a:off x="5913691" y="5132834"/>
              <a:ext cx="2565003" cy="180029"/>
            </a:xfrm>
            <a:prstGeom prst="roundRect">
              <a:avLst>
                <a:gd name="adj" fmla="val 50000"/>
              </a:avLst>
            </a:prstGeom>
            <a:solidFill>
              <a:srgbClr val="FDDA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48" name="Rectangle: Rounded Corners 283">
              <a:extLst>
                <a:ext uri="{FF2B5EF4-FFF2-40B4-BE49-F238E27FC236}">
                  <a16:creationId xmlns:a16="http://schemas.microsoft.com/office/drawing/2014/main" id="{20185088-F5A3-DAB3-32C5-858DF87AF8D3}"/>
                </a:ext>
              </a:extLst>
            </p:cNvPr>
            <p:cNvSpPr/>
            <p:nvPr/>
          </p:nvSpPr>
          <p:spPr>
            <a:xfrm>
              <a:off x="5597399" y="5135504"/>
              <a:ext cx="2795822" cy="180029"/>
            </a:xfrm>
            <a:prstGeom prst="roundRect">
              <a:avLst>
                <a:gd name="adj" fmla="val 50000"/>
              </a:avLst>
            </a:prstGeom>
            <a:solidFill>
              <a:srgbClr val="F9A8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49" name="Rectangle: Rounded Corners 283">
              <a:extLst>
                <a:ext uri="{FF2B5EF4-FFF2-40B4-BE49-F238E27FC236}">
                  <a16:creationId xmlns:a16="http://schemas.microsoft.com/office/drawing/2014/main" id="{208C56BA-0385-6C5B-DFBB-13BB6B340123}"/>
                </a:ext>
              </a:extLst>
            </p:cNvPr>
            <p:cNvSpPr/>
            <p:nvPr/>
          </p:nvSpPr>
          <p:spPr>
            <a:xfrm>
              <a:off x="5597400" y="5135504"/>
              <a:ext cx="2565239" cy="180029"/>
            </a:xfrm>
            <a:prstGeom prst="roundRect">
              <a:avLst>
                <a:gd name="adj" fmla="val 50000"/>
              </a:avLst>
            </a:prstGeom>
            <a:solidFill>
              <a:srgbClr val="7966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50" name="Rectangle: Rounded Corners 283">
              <a:extLst>
                <a:ext uri="{FF2B5EF4-FFF2-40B4-BE49-F238E27FC236}">
                  <a16:creationId xmlns:a16="http://schemas.microsoft.com/office/drawing/2014/main" id="{C6571B2B-978A-24B9-E416-7AA8BAF96908}"/>
                </a:ext>
              </a:extLst>
            </p:cNvPr>
            <p:cNvSpPr/>
            <p:nvPr/>
          </p:nvSpPr>
          <p:spPr>
            <a:xfrm>
              <a:off x="5597398" y="5135504"/>
              <a:ext cx="1883870" cy="180029"/>
            </a:xfrm>
            <a:prstGeom prst="roundRect">
              <a:avLst>
                <a:gd name="adj" fmla="val 50000"/>
              </a:avLst>
            </a:prstGeom>
            <a:solidFill>
              <a:srgbClr val="D62E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51" name="Rectangle: Rounded Corners 283">
              <a:extLst>
                <a:ext uri="{FF2B5EF4-FFF2-40B4-BE49-F238E27FC236}">
                  <a16:creationId xmlns:a16="http://schemas.microsoft.com/office/drawing/2014/main" id="{14261995-9264-8DDD-070B-22B763F131EA}"/>
                </a:ext>
              </a:extLst>
            </p:cNvPr>
            <p:cNvSpPr/>
            <p:nvPr/>
          </p:nvSpPr>
          <p:spPr>
            <a:xfrm>
              <a:off x="5572319" y="5135504"/>
              <a:ext cx="1524400" cy="180029"/>
            </a:xfrm>
            <a:prstGeom prst="roundRect">
              <a:avLst>
                <a:gd name="adj" fmla="val 50000"/>
              </a:avLst>
            </a:prstGeom>
            <a:solidFill>
              <a:srgbClr val="009C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52" name="TextBox 251">
              <a:extLst>
                <a:ext uri="{FF2B5EF4-FFF2-40B4-BE49-F238E27FC236}">
                  <a16:creationId xmlns:a16="http://schemas.microsoft.com/office/drawing/2014/main" id="{205FA3BA-2CC4-5B0B-A814-59AEA3BED2E3}"/>
                </a:ext>
              </a:extLst>
            </p:cNvPr>
            <p:cNvSpPr txBox="1"/>
            <p:nvPr/>
          </p:nvSpPr>
          <p:spPr>
            <a:xfrm>
              <a:off x="6219629" y="5147349"/>
              <a:ext cx="350084" cy="15500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755</a:t>
              </a:r>
              <a:endParaRPr lang="vi-VN" sz="900">
                <a:solidFill>
                  <a:schemeClr val="bg1"/>
                </a:solidFill>
                <a:latin typeface="Arial" panose="020B0604020202020204" pitchFamily="34" charset="0"/>
                <a:cs typeface="Arial" panose="020B0604020202020204" pitchFamily="34" charset="0"/>
              </a:endParaRPr>
            </a:p>
          </p:txBody>
        </p:sp>
        <p:sp>
          <p:nvSpPr>
            <p:cNvPr id="253" name="TextBox 252">
              <a:extLst>
                <a:ext uri="{FF2B5EF4-FFF2-40B4-BE49-F238E27FC236}">
                  <a16:creationId xmlns:a16="http://schemas.microsoft.com/office/drawing/2014/main" id="{084EC2E1-D0F6-FD8C-EE76-EAE979F62BF9}"/>
                </a:ext>
              </a:extLst>
            </p:cNvPr>
            <p:cNvSpPr txBox="1"/>
            <p:nvPr/>
          </p:nvSpPr>
          <p:spPr>
            <a:xfrm>
              <a:off x="7076042" y="5147349"/>
              <a:ext cx="350084" cy="15500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178</a:t>
              </a:r>
              <a:endParaRPr lang="vi-VN" sz="900">
                <a:solidFill>
                  <a:schemeClr val="bg1"/>
                </a:solidFill>
                <a:latin typeface="Arial" panose="020B0604020202020204" pitchFamily="34" charset="0"/>
                <a:cs typeface="Arial" panose="020B0604020202020204" pitchFamily="34" charset="0"/>
              </a:endParaRPr>
            </a:p>
          </p:txBody>
        </p:sp>
        <p:sp>
          <p:nvSpPr>
            <p:cNvPr id="254" name="TextBox 253">
              <a:extLst>
                <a:ext uri="{FF2B5EF4-FFF2-40B4-BE49-F238E27FC236}">
                  <a16:creationId xmlns:a16="http://schemas.microsoft.com/office/drawing/2014/main" id="{73C1C235-B312-00F2-73C3-E599A9616ED1}"/>
                </a:ext>
              </a:extLst>
            </p:cNvPr>
            <p:cNvSpPr txBox="1"/>
            <p:nvPr/>
          </p:nvSpPr>
          <p:spPr>
            <a:xfrm>
              <a:off x="7620148" y="5148261"/>
              <a:ext cx="350084" cy="15500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334</a:t>
              </a:r>
              <a:endParaRPr lang="vi-VN" sz="900">
                <a:solidFill>
                  <a:schemeClr val="bg1"/>
                </a:solidFill>
                <a:latin typeface="Arial" panose="020B0604020202020204" pitchFamily="34" charset="0"/>
                <a:cs typeface="Arial" panose="020B0604020202020204" pitchFamily="34" charset="0"/>
              </a:endParaRPr>
            </a:p>
          </p:txBody>
        </p:sp>
        <p:sp>
          <p:nvSpPr>
            <p:cNvPr id="260" name="TextBox 259">
              <a:extLst>
                <a:ext uri="{FF2B5EF4-FFF2-40B4-BE49-F238E27FC236}">
                  <a16:creationId xmlns:a16="http://schemas.microsoft.com/office/drawing/2014/main" id="{2E094E81-1E21-C568-83DF-B7500F5F18AA}"/>
                </a:ext>
              </a:extLst>
            </p:cNvPr>
            <p:cNvSpPr txBox="1"/>
            <p:nvPr/>
          </p:nvSpPr>
          <p:spPr>
            <a:xfrm>
              <a:off x="8077279" y="5142431"/>
              <a:ext cx="350084" cy="15500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118</a:t>
              </a:r>
              <a:endParaRPr lang="vi-VN" sz="900">
                <a:solidFill>
                  <a:schemeClr val="bg1"/>
                </a:solidFill>
                <a:latin typeface="Arial" panose="020B0604020202020204" pitchFamily="34" charset="0"/>
                <a:cs typeface="Arial" panose="020B0604020202020204" pitchFamily="34" charset="0"/>
              </a:endParaRPr>
            </a:p>
          </p:txBody>
        </p:sp>
        <p:sp>
          <p:nvSpPr>
            <p:cNvPr id="264" name="TextBox 263">
              <a:extLst>
                <a:ext uri="{FF2B5EF4-FFF2-40B4-BE49-F238E27FC236}">
                  <a16:creationId xmlns:a16="http://schemas.microsoft.com/office/drawing/2014/main" id="{727D2E12-F9B7-AB7F-33B2-EB7DF2FD3DBF}"/>
                </a:ext>
              </a:extLst>
            </p:cNvPr>
            <p:cNvSpPr txBox="1"/>
            <p:nvPr/>
          </p:nvSpPr>
          <p:spPr>
            <a:xfrm>
              <a:off x="8296984" y="5141990"/>
              <a:ext cx="350084" cy="15500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42</a:t>
              </a:r>
              <a:endParaRPr lang="vi-VN" sz="90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18" name="Group 17"/>
          <p:cNvGrpSpPr/>
          <p:nvPr/>
        </p:nvGrpSpPr>
        <p:grpSpPr>
          <a:xfrm>
            <a:off x="5372184" y="5324795"/>
            <a:ext cx="3152046" cy="180745"/>
            <a:chOff x="5573536" y="5459461"/>
            <a:chExt cx="3152046" cy="180029"/>
          </a:xfrm>
        </p:grpSpPr>
        <p:sp>
          <p:nvSpPr>
            <p:cNvPr id="204" name="Rectangle: Rounded Corners 283">
              <a:extLst>
                <a:ext uri="{FF2B5EF4-FFF2-40B4-BE49-F238E27FC236}">
                  <a16:creationId xmlns:a16="http://schemas.microsoft.com/office/drawing/2014/main" id="{6AA627DC-BB5D-759D-62A7-103769D6F124}"/>
                </a:ext>
              </a:extLst>
            </p:cNvPr>
            <p:cNvSpPr/>
            <p:nvPr/>
          </p:nvSpPr>
          <p:spPr>
            <a:xfrm>
              <a:off x="5913691" y="5461394"/>
              <a:ext cx="2644270" cy="178096"/>
            </a:xfrm>
            <a:prstGeom prst="roundRect">
              <a:avLst>
                <a:gd name="adj" fmla="val 50000"/>
              </a:avLst>
            </a:prstGeom>
            <a:solidFill>
              <a:srgbClr val="FDDA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40" name="Rectangle: Rounded Corners 283">
              <a:extLst>
                <a:ext uri="{FF2B5EF4-FFF2-40B4-BE49-F238E27FC236}">
                  <a16:creationId xmlns:a16="http://schemas.microsoft.com/office/drawing/2014/main" id="{6AA627DC-BB5D-759D-62A7-103769D6F124}"/>
                </a:ext>
              </a:extLst>
            </p:cNvPr>
            <p:cNvSpPr/>
            <p:nvPr/>
          </p:nvSpPr>
          <p:spPr>
            <a:xfrm>
              <a:off x="5603261" y="5459461"/>
              <a:ext cx="2867210" cy="180029"/>
            </a:xfrm>
            <a:prstGeom prst="roundRect">
              <a:avLst>
                <a:gd name="adj" fmla="val 50000"/>
              </a:avLst>
            </a:prstGeom>
            <a:solidFill>
              <a:srgbClr val="F9A8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41" name="Rectangle: Rounded Corners 283">
              <a:extLst>
                <a:ext uri="{FF2B5EF4-FFF2-40B4-BE49-F238E27FC236}">
                  <a16:creationId xmlns:a16="http://schemas.microsoft.com/office/drawing/2014/main" id="{1D34151D-9657-C087-11C2-ED8974A14066}"/>
                </a:ext>
              </a:extLst>
            </p:cNvPr>
            <p:cNvSpPr/>
            <p:nvPr/>
          </p:nvSpPr>
          <p:spPr>
            <a:xfrm>
              <a:off x="5603262" y="5459461"/>
              <a:ext cx="2613388" cy="180029"/>
            </a:xfrm>
            <a:prstGeom prst="roundRect">
              <a:avLst>
                <a:gd name="adj" fmla="val 50000"/>
              </a:avLst>
            </a:prstGeom>
            <a:solidFill>
              <a:srgbClr val="7966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42" name="Rectangle: Rounded Corners 283">
              <a:extLst>
                <a:ext uri="{FF2B5EF4-FFF2-40B4-BE49-F238E27FC236}">
                  <a16:creationId xmlns:a16="http://schemas.microsoft.com/office/drawing/2014/main" id="{35D2D886-4199-1FE9-FA4A-617F2D2CAC87}"/>
                </a:ext>
              </a:extLst>
            </p:cNvPr>
            <p:cNvSpPr/>
            <p:nvPr/>
          </p:nvSpPr>
          <p:spPr>
            <a:xfrm>
              <a:off x="5603259" y="5459461"/>
              <a:ext cx="1919209" cy="180029"/>
            </a:xfrm>
            <a:prstGeom prst="roundRect">
              <a:avLst>
                <a:gd name="adj" fmla="val 50000"/>
              </a:avLst>
            </a:prstGeom>
            <a:solidFill>
              <a:srgbClr val="D62E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43" name="Rectangle: Rounded Corners 283">
              <a:extLst>
                <a:ext uri="{FF2B5EF4-FFF2-40B4-BE49-F238E27FC236}">
                  <a16:creationId xmlns:a16="http://schemas.microsoft.com/office/drawing/2014/main" id="{FB40875E-2FA9-F369-B705-8C50999CEF7A}"/>
                </a:ext>
              </a:extLst>
            </p:cNvPr>
            <p:cNvSpPr/>
            <p:nvPr/>
          </p:nvSpPr>
          <p:spPr>
            <a:xfrm>
              <a:off x="5573536" y="5459461"/>
              <a:ext cx="1590828" cy="180029"/>
            </a:xfrm>
            <a:prstGeom prst="roundRect">
              <a:avLst>
                <a:gd name="adj" fmla="val 50000"/>
              </a:avLst>
            </a:prstGeom>
            <a:solidFill>
              <a:srgbClr val="009C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a:solidFill>
                  <a:schemeClr val="bg1"/>
                </a:solidFill>
                <a:latin typeface="SVN-Gilroy Medium" panose="00000600000000000000" pitchFamily="50" charset="0"/>
                <a:cs typeface="Arial" panose="020B0604020202020204" pitchFamily="34" charset="0"/>
              </a:endParaRPr>
            </a:p>
          </p:txBody>
        </p:sp>
        <p:sp>
          <p:nvSpPr>
            <p:cNvPr id="244" name="TextBox 243">
              <a:extLst>
                <a:ext uri="{FF2B5EF4-FFF2-40B4-BE49-F238E27FC236}">
                  <a16:creationId xmlns:a16="http://schemas.microsoft.com/office/drawing/2014/main" id="{4CF8C904-5579-0A73-A55E-2534C7EFC743}"/>
                </a:ext>
              </a:extLst>
            </p:cNvPr>
            <p:cNvSpPr txBox="1"/>
            <p:nvPr/>
          </p:nvSpPr>
          <p:spPr>
            <a:xfrm>
              <a:off x="6266300" y="5476056"/>
              <a:ext cx="350084" cy="15174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772</a:t>
              </a:r>
              <a:endParaRPr lang="vi-VN" sz="900">
                <a:solidFill>
                  <a:schemeClr val="bg1"/>
                </a:solidFill>
                <a:latin typeface="Arial" panose="020B0604020202020204" pitchFamily="34" charset="0"/>
                <a:cs typeface="Arial" panose="020B0604020202020204" pitchFamily="34" charset="0"/>
              </a:endParaRPr>
            </a:p>
          </p:txBody>
        </p:sp>
        <p:sp>
          <p:nvSpPr>
            <p:cNvPr id="245" name="TextBox 244">
              <a:extLst>
                <a:ext uri="{FF2B5EF4-FFF2-40B4-BE49-F238E27FC236}">
                  <a16:creationId xmlns:a16="http://schemas.microsoft.com/office/drawing/2014/main" id="{0CA70E19-B8FC-9260-566A-E0A3FF1AC54A}"/>
                </a:ext>
              </a:extLst>
            </p:cNvPr>
            <p:cNvSpPr txBox="1"/>
            <p:nvPr/>
          </p:nvSpPr>
          <p:spPr>
            <a:xfrm>
              <a:off x="7137236" y="5482354"/>
              <a:ext cx="350084" cy="15174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186</a:t>
              </a:r>
              <a:endParaRPr lang="vi-VN" sz="900">
                <a:solidFill>
                  <a:schemeClr val="bg1"/>
                </a:solidFill>
                <a:latin typeface="Arial" panose="020B0604020202020204" pitchFamily="34" charset="0"/>
                <a:cs typeface="Arial" panose="020B0604020202020204" pitchFamily="34" charset="0"/>
              </a:endParaRPr>
            </a:p>
          </p:txBody>
        </p:sp>
        <p:sp>
          <p:nvSpPr>
            <p:cNvPr id="246" name="TextBox 245">
              <a:extLst>
                <a:ext uri="{FF2B5EF4-FFF2-40B4-BE49-F238E27FC236}">
                  <a16:creationId xmlns:a16="http://schemas.microsoft.com/office/drawing/2014/main" id="{3727267B-D8C9-88AC-DC05-CC3B74A9C030}"/>
                </a:ext>
              </a:extLst>
            </p:cNvPr>
            <p:cNvSpPr txBox="1"/>
            <p:nvPr/>
          </p:nvSpPr>
          <p:spPr>
            <a:xfrm>
              <a:off x="7664246" y="5473631"/>
              <a:ext cx="350084" cy="15174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349</a:t>
              </a:r>
              <a:endParaRPr lang="vi-VN" sz="900">
                <a:solidFill>
                  <a:schemeClr val="bg1"/>
                </a:solidFill>
                <a:latin typeface="Arial" panose="020B0604020202020204" pitchFamily="34" charset="0"/>
                <a:cs typeface="Arial" panose="020B0604020202020204" pitchFamily="34" charset="0"/>
              </a:endParaRPr>
            </a:p>
          </p:txBody>
        </p:sp>
        <p:sp>
          <p:nvSpPr>
            <p:cNvPr id="247" name="TextBox 246">
              <a:extLst>
                <a:ext uri="{FF2B5EF4-FFF2-40B4-BE49-F238E27FC236}">
                  <a16:creationId xmlns:a16="http://schemas.microsoft.com/office/drawing/2014/main" id="{1FEA6C9C-8745-430A-A979-CEAAA6DB457F}"/>
                </a:ext>
              </a:extLst>
            </p:cNvPr>
            <p:cNvSpPr txBox="1"/>
            <p:nvPr/>
          </p:nvSpPr>
          <p:spPr>
            <a:xfrm>
              <a:off x="8147152" y="5476056"/>
              <a:ext cx="350084" cy="15174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bg1"/>
                  </a:solidFill>
                  <a:latin typeface="SVN-Gilroy Medium" panose="00000600000000000000" pitchFamily="50" charset="0"/>
                  <a:cs typeface="Arial" panose="020B0604020202020204" pitchFamily="34" charset="0"/>
                </a:rPr>
                <a:t>120</a:t>
              </a:r>
              <a:endParaRPr lang="vi-VN" sz="900">
                <a:solidFill>
                  <a:schemeClr val="bg1"/>
                </a:solidFill>
                <a:latin typeface="Arial" panose="020B0604020202020204" pitchFamily="34" charset="0"/>
                <a:cs typeface="Arial" panose="020B0604020202020204" pitchFamily="34" charset="0"/>
              </a:endParaRPr>
            </a:p>
          </p:txBody>
        </p:sp>
        <p:sp>
          <p:nvSpPr>
            <p:cNvPr id="265" name="TextBox 264">
              <a:extLst>
                <a:ext uri="{FF2B5EF4-FFF2-40B4-BE49-F238E27FC236}">
                  <a16:creationId xmlns:a16="http://schemas.microsoft.com/office/drawing/2014/main" id="{727D2E12-F9B7-AB7F-33B2-EB7DF2FD3DBF}"/>
                </a:ext>
              </a:extLst>
            </p:cNvPr>
            <p:cNvSpPr txBox="1"/>
            <p:nvPr/>
          </p:nvSpPr>
          <p:spPr>
            <a:xfrm>
              <a:off x="8375498" y="5480950"/>
              <a:ext cx="350084" cy="151745"/>
            </a:xfrm>
            <a:prstGeom prst="rect">
              <a:avLst/>
            </a:prstGeom>
            <a:noFill/>
          </p:spPr>
          <p:txBody>
            <a:bodyPr wrap="square" lIns="0" tIns="0" rIns="0" bIns="0" anchor="ctr" anchorCtr="0">
              <a:spAutoFit/>
            </a:bodyPr>
            <a:lstStyle/>
            <a:p>
              <a:pPr algn="ctr" defTabSz="792510">
                <a:lnSpc>
                  <a:spcPct val="110000"/>
                </a:lnSpc>
                <a:spcBef>
                  <a:spcPts val="260"/>
                </a:spcBef>
                <a:spcAft>
                  <a:spcPts val="260"/>
                </a:spcAft>
                <a:defRPr/>
              </a:pPr>
              <a:r>
                <a:rPr lang="en-US" sz="900">
                  <a:solidFill>
                    <a:schemeClr val="tx1">
                      <a:lumMod val="75000"/>
                      <a:lumOff val="25000"/>
                    </a:schemeClr>
                  </a:solidFill>
                  <a:latin typeface="SVN-Gilroy Medium" panose="00000600000000000000" pitchFamily="50" charset="0"/>
                  <a:cs typeface="Arial" panose="020B0604020202020204" pitchFamily="34" charset="0"/>
                </a:rPr>
                <a:t>40</a:t>
              </a:r>
              <a:endParaRPr lang="vi-VN" sz="9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69" name="TextBox 268">
            <a:extLst>
              <a:ext uri="{FF2B5EF4-FFF2-40B4-BE49-F238E27FC236}">
                <a16:creationId xmlns:a16="http://schemas.microsoft.com/office/drawing/2014/main" id="{511244B4-1C35-F2F9-72AE-75B683EFAAF7}"/>
              </a:ext>
            </a:extLst>
          </p:cNvPr>
          <p:cNvSpPr txBox="1"/>
          <p:nvPr/>
        </p:nvSpPr>
        <p:spPr>
          <a:xfrm>
            <a:off x="5448152" y="5639698"/>
            <a:ext cx="642535" cy="232821"/>
          </a:xfrm>
          <a:prstGeom prst="rect">
            <a:avLst/>
          </a:prstGeom>
          <a:noFill/>
        </p:spPr>
        <p:txBody>
          <a:bodyPr wrap="square">
            <a:spAutoFit/>
          </a:bodyPr>
          <a:lstStyle/>
          <a:p>
            <a:pPr algn="just" defTabSz="792510">
              <a:lnSpc>
                <a:spcPct val="110000"/>
              </a:lnSpc>
              <a:spcBef>
                <a:spcPts val="260"/>
              </a:spcBef>
              <a:spcAft>
                <a:spcPts val="260"/>
              </a:spcAf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Retail</a:t>
            </a:r>
            <a:endParaRPr lang="vi-VN" sz="900"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71" name="TextBox 270">
            <a:extLst>
              <a:ext uri="{FF2B5EF4-FFF2-40B4-BE49-F238E27FC236}">
                <a16:creationId xmlns:a16="http://schemas.microsoft.com/office/drawing/2014/main" id="{C8D2FAB9-F5CB-55E2-F556-3EFCE7A647C5}"/>
              </a:ext>
            </a:extLst>
          </p:cNvPr>
          <p:cNvSpPr txBox="1"/>
          <p:nvPr/>
        </p:nvSpPr>
        <p:spPr>
          <a:xfrm>
            <a:off x="6092655" y="5639698"/>
            <a:ext cx="575480" cy="244682"/>
          </a:xfrm>
          <a:prstGeom prst="rect">
            <a:avLst/>
          </a:prstGeom>
          <a:noFill/>
        </p:spPr>
        <p:txBody>
          <a:bodyPr wrap="square">
            <a:spAutoFit/>
          </a:bodyPr>
          <a:lstStyle/>
          <a:p>
            <a:pPr algn="just" defTabSz="792510">
              <a:lnSpc>
                <a:spcPct val="110000"/>
              </a:lnSpc>
              <a:spcBef>
                <a:spcPts val="260"/>
              </a:spcBef>
              <a:spcAft>
                <a:spcPts val="260"/>
              </a:spcAft>
              <a:defRPr/>
            </a:pPr>
            <a:r>
              <a:rPr lang="en-US" sz="900" i="1">
                <a:solidFill>
                  <a:schemeClr val="tx1">
                    <a:lumMod val="75000"/>
                    <a:lumOff val="25000"/>
                  </a:schemeClr>
                </a:solidFill>
                <a:latin typeface="SVN-Gilroy Medium" panose="00000600000000000000" pitchFamily="50" charset="0"/>
                <a:cs typeface="Arial" panose="020B0604020202020204" pitchFamily="34" charset="0"/>
              </a:rPr>
              <a:t>SME</a:t>
            </a:r>
            <a:endParaRPr lang="vi-VN" sz="900" i="1">
              <a:solidFill>
                <a:schemeClr val="tx1">
                  <a:lumMod val="75000"/>
                  <a:lumOff val="25000"/>
                </a:schemeClr>
              </a:solidFill>
              <a:latin typeface="Arial" panose="020B0604020202020204" pitchFamily="34" charset="0"/>
              <a:cs typeface="Arial" panose="020B0604020202020204" pitchFamily="34" charset="0"/>
            </a:endParaRPr>
          </a:p>
        </p:txBody>
      </p:sp>
      <p:sp>
        <p:nvSpPr>
          <p:cNvPr id="273" name="TextBox 272">
            <a:extLst>
              <a:ext uri="{FF2B5EF4-FFF2-40B4-BE49-F238E27FC236}">
                <a16:creationId xmlns:a16="http://schemas.microsoft.com/office/drawing/2014/main" id="{9F16AD98-EB6F-EFA4-53F4-0F41728A7EC4}"/>
              </a:ext>
            </a:extLst>
          </p:cNvPr>
          <p:cNvSpPr txBox="1"/>
          <p:nvPr/>
        </p:nvSpPr>
        <p:spPr>
          <a:xfrm>
            <a:off x="6650082" y="5639698"/>
            <a:ext cx="824737" cy="244682"/>
          </a:xfrm>
          <a:prstGeom prst="rect">
            <a:avLst/>
          </a:prstGeom>
          <a:noFill/>
        </p:spPr>
        <p:txBody>
          <a:bodyPr wrap="square">
            <a:spAutoFit/>
          </a:bodyPr>
          <a:lstStyle/>
          <a:p>
            <a:pPr algn="just" defTabSz="792510">
              <a:lnSpc>
                <a:spcPct val="110000"/>
              </a:lnSpc>
              <a:spcBef>
                <a:spcPts val="260"/>
              </a:spcBef>
              <a:spcAft>
                <a:spcPts val="260"/>
              </a:spcAf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Large corp.</a:t>
            </a:r>
            <a:endParaRPr lang="vi-VN" sz="900"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90" name="TextBox 289">
            <a:extLst>
              <a:ext uri="{FF2B5EF4-FFF2-40B4-BE49-F238E27FC236}">
                <a16:creationId xmlns:a16="http://schemas.microsoft.com/office/drawing/2014/main" id="{71148B86-A62D-E947-022A-B3169DBC5847}"/>
              </a:ext>
            </a:extLst>
          </p:cNvPr>
          <p:cNvSpPr txBox="1"/>
          <p:nvPr/>
        </p:nvSpPr>
        <p:spPr>
          <a:xfrm>
            <a:off x="7482203" y="5639698"/>
            <a:ext cx="390254" cy="244682"/>
          </a:xfrm>
          <a:prstGeom prst="rect">
            <a:avLst/>
          </a:prstGeom>
          <a:noFill/>
        </p:spPr>
        <p:txBody>
          <a:bodyPr wrap="square">
            <a:spAutoFit/>
          </a:bodyPr>
          <a:lstStyle/>
          <a:p>
            <a:pPr algn="just" defTabSz="792510">
              <a:lnSpc>
                <a:spcPct val="110000"/>
              </a:lnSpc>
              <a:spcBef>
                <a:spcPts val="260"/>
              </a:spcBef>
              <a:spcAft>
                <a:spcPts val="260"/>
              </a:spcAft>
              <a:defRPr/>
            </a:pPr>
            <a:r>
              <a:rPr lang="en-US" sz="900" i="1">
                <a:solidFill>
                  <a:schemeClr val="tx1">
                    <a:lumMod val="75000"/>
                    <a:lumOff val="25000"/>
                  </a:schemeClr>
                </a:solidFill>
                <a:latin typeface="SVN-Gilroy Medium" panose="00000600000000000000" pitchFamily="50" charset="0"/>
                <a:cs typeface="Arial" panose="020B0604020202020204" pitchFamily="34" charset="0"/>
              </a:rPr>
              <a:t>FDI</a:t>
            </a:r>
            <a:endParaRPr lang="vi-VN" sz="900" i="1">
              <a:solidFill>
                <a:schemeClr val="tx1">
                  <a:lumMod val="75000"/>
                  <a:lumOff val="25000"/>
                </a:schemeClr>
              </a:solidFill>
              <a:latin typeface="Arial" panose="020B0604020202020204" pitchFamily="34" charset="0"/>
              <a:cs typeface="Arial" panose="020B0604020202020204" pitchFamily="34" charset="0"/>
            </a:endParaRPr>
          </a:p>
        </p:txBody>
      </p:sp>
      <p:sp>
        <p:nvSpPr>
          <p:cNvPr id="292" name="TextBox 291">
            <a:extLst>
              <a:ext uri="{FF2B5EF4-FFF2-40B4-BE49-F238E27FC236}">
                <a16:creationId xmlns:a16="http://schemas.microsoft.com/office/drawing/2014/main" id="{71148B86-A62D-E947-022A-B3169DBC5847}"/>
              </a:ext>
            </a:extLst>
          </p:cNvPr>
          <p:cNvSpPr txBox="1"/>
          <p:nvPr/>
        </p:nvSpPr>
        <p:spPr>
          <a:xfrm>
            <a:off x="8063936" y="5639698"/>
            <a:ext cx="546621" cy="232821"/>
          </a:xfrm>
          <a:prstGeom prst="rect">
            <a:avLst/>
          </a:prstGeom>
          <a:noFill/>
        </p:spPr>
        <p:txBody>
          <a:bodyPr wrap="square">
            <a:spAutoFit/>
          </a:bodyPr>
          <a:lstStyle/>
          <a:p>
            <a:pPr algn="just" defTabSz="792510">
              <a:lnSpc>
                <a:spcPct val="110000"/>
              </a:lnSpc>
              <a:spcBef>
                <a:spcPts val="260"/>
              </a:spcBef>
              <a:spcAft>
                <a:spcPts val="260"/>
              </a:spcAft>
              <a:defRPr/>
            </a:pPr>
            <a:r>
              <a:rPr lang="en-US" sz="900" i="1" dirty="0">
                <a:solidFill>
                  <a:schemeClr val="tx1">
                    <a:lumMod val="75000"/>
                    <a:lumOff val="25000"/>
                  </a:schemeClr>
                </a:solidFill>
                <a:latin typeface="SVN-Gilroy Medium" panose="00000600000000000000" pitchFamily="50" charset="0"/>
                <a:cs typeface="Arial" panose="020B0604020202020204" pitchFamily="34" charset="0"/>
              </a:rPr>
              <a:t>Others</a:t>
            </a:r>
            <a:endParaRPr lang="vi-VN" sz="900"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95" name="Rectangle 294">
            <a:extLst>
              <a:ext uri="{FF2B5EF4-FFF2-40B4-BE49-F238E27FC236}">
                <a16:creationId xmlns:a16="http://schemas.microsoft.com/office/drawing/2014/main" id="{38A93F26-A352-16F6-31D9-B73032446466}"/>
              </a:ext>
            </a:extLst>
          </p:cNvPr>
          <p:cNvSpPr/>
          <p:nvPr/>
        </p:nvSpPr>
        <p:spPr>
          <a:xfrm>
            <a:off x="4901436" y="5939049"/>
            <a:ext cx="435967" cy="186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latin typeface="SVN-Gilroy Medium" panose="00000600000000000000" pitchFamily="50" charset="0"/>
                <a:cs typeface="Arial" panose="020B0604020202020204" pitchFamily="34" charset="0"/>
                <a:sym typeface="Wingdings" panose="05000000000000000000" pitchFamily="2" charset="2"/>
              </a:rPr>
              <a:t>YTD</a:t>
            </a:r>
            <a:endParaRPr lang="en-US" sz="900" b="1" dirty="0">
              <a:solidFill>
                <a:schemeClr val="tx1"/>
              </a:solidFill>
              <a:latin typeface="SVN-Gilroy Medium" panose="00000600000000000000" pitchFamily="50" charset="0"/>
              <a:cs typeface="Arial" panose="020B0604020202020204" pitchFamily="34" charset="0"/>
            </a:endParaRPr>
          </a:p>
        </p:txBody>
      </p:sp>
      <p:sp>
        <p:nvSpPr>
          <p:cNvPr id="296" name="Freeform 443">
            <a:extLst>
              <a:ext uri="{FF2B5EF4-FFF2-40B4-BE49-F238E27FC236}">
                <a16:creationId xmlns:a16="http://schemas.microsoft.com/office/drawing/2014/main" id="{74316D2A-2945-53A3-B062-F9F4E5A44CD3}"/>
              </a:ext>
            </a:extLst>
          </p:cNvPr>
          <p:cNvSpPr/>
          <p:nvPr/>
        </p:nvSpPr>
        <p:spPr>
          <a:xfrm>
            <a:off x="5350791" y="5953813"/>
            <a:ext cx="139728" cy="134631"/>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009C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chemeClr val="tx1">
                  <a:lumMod val="75000"/>
                  <a:lumOff val="25000"/>
                </a:schemeClr>
              </a:solidFill>
              <a:effectLst/>
              <a:uLnTx/>
              <a:uFillTx/>
              <a:latin typeface="SVN-Gilroy Medium" panose="00000600000000000000" pitchFamily="50" charset="0"/>
            </a:endParaRPr>
          </a:p>
        </p:txBody>
      </p:sp>
      <p:sp>
        <p:nvSpPr>
          <p:cNvPr id="297" name="Rectangle 296">
            <a:extLst>
              <a:ext uri="{FF2B5EF4-FFF2-40B4-BE49-F238E27FC236}">
                <a16:creationId xmlns:a16="http://schemas.microsoft.com/office/drawing/2014/main" id="{5531E14E-6095-E4EC-5C4B-851CC6322E67}"/>
              </a:ext>
            </a:extLst>
          </p:cNvPr>
          <p:cNvSpPr/>
          <p:nvPr/>
        </p:nvSpPr>
        <p:spPr>
          <a:xfrm>
            <a:off x="5456444" y="5939049"/>
            <a:ext cx="435967" cy="186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lumMod val="75000"/>
                    <a:lumOff val="25000"/>
                  </a:schemeClr>
                </a:solidFill>
                <a:latin typeface="SVN-Gilroy Medium" panose="00000600000000000000" pitchFamily="50" charset="0"/>
                <a:cs typeface="Arial" panose="020B0604020202020204" pitchFamily="34" charset="0"/>
                <a:sym typeface="Wingdings" panose="05000000000000000000" pitchFamily="2" charset="2"/>
              </a:rPr>
              <a:t>7.0%</a:t>
            </a:r>
            <a:endParaRPr lang="en-US" sz="900" b="1"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298" name="Freeform 443">
            <a:extLst>
              <a:ext uri="{FF2B5EF4-FFF2-40B4-BE49-F238E27FC236}">
                <a16:creationId xmlns:a16="http://schemas.microsoft.com/office/drawing/2014/main" id="{E528B198-1A9D-B648-F6FE-21BB521CC009}"/>
              </a:ext>
            </a:extLst>
          </p:cNvPr>
          <p:cNvSpPr/>
          <p:nvPr/>
        </p:nvSpPr>
        <p:spPr>
          <a:xfrm>
            <a:off x="5999799" y="5953813"/>
            <a:ext cx="139728" cy="134631"/>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D62E5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chemeClr val="tx1">
                  <a:lumMod val="75000"/>
                  <a:lumOff val="25000"/>
                </a:schemeClr>
              </a:solidFill>
              <a:effectLst/>
              <a:uLnTx/>
              <a:uFillTx/>
              <a:latin typeface="SVN-Gilroy Medium" panose="00000600000000000000" pitchFamily="50" charset="0"/>
            </a:endParaRPr>
          </a:p>
        </p:txBody>
      </p:sp>
      <p:sp>
        <p:nvSpPr>
          <p:cNvPr id="299" name="Rectangle 298">
            <a:extLst>
              <a:ext uri="{FF2B5EF4-FFF2-40B4-BE49-F238E27FC236}">
                <a16:creationId xmlns:a16="http://schemas.microsoft.com/office/drawing/2014/main" id="{67021D9D-1DB8-5960-0174-13EC9409AE59}"/>
              </a:ext>
            </a:extLst>
          </p:cNvPr>
          <p:cNvSpPr/>
          <p:nvPr/>
        </p:nvSpPr>
        <p:spPr>
          <a:xfrm>
            <a:off x="6100852" y="5939049"/>
            <a:ext cx="435967" cy="186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lumMod val="75000"/>
                    <a:lumOff val="25000"/>
                  </a:schemeClr>
                </a:solidFill>
                <a:latin typeface="SVN-Gilroy Medium" panose="00000600000000000000" pitchFamily="50" charset="0"/>
                <a:cs typeface="Arial" panose="020B0604020202020204" pitchFamily="34" charset="0"/>
                <a:sym typeface="Wingdings" panose="05000000000000000000" pitchFamily="2" charset="2"/>
              </a:rPr>
              <a:t>4.7%</a:t>
            </a:r>
            <a:endParaRPr lang="en-US" sz="900" b="1"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300" name="Freeform 443">
            <a:extLst>
              <a:ext uri="{FF2B5EF4-FFF2-40B4-BE49-F238E27FC236}">
                <a16:creationId xmlns:a16="http://schemas.microsoft.com/office/drawing/2014/main" id="{7C179845-F9F0-D7FF-E1E5-8A10FD6F846A}"/>
              </a:ext>
            </a:extLst>
          </p:cNvPr>
          <p:cNvSpPr/>
          <p:nvPr/>
        </p:nvSpPr>
        <p:spPr>
          <a:xfrm rot="10800000">
            <a:off x="6559131" y="5953813"/>
            <a:ext cx="139728" cy="134631"/>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7966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chemeClr val="tx1">
                  <a:lumMod val="75000"/>
                  <a:lumOff val="25000"/>
                </a:schemeClr>
              </a:solidFill>
              <a:effectLst/>
              <a:uLnTx/>
              <a:uFillTx/>
              <a:latin typeface="SVN-Gilroy Medium" panose="00000600000000000000" pitchFamily="50" charset="0"/>
            </a:endParaRPr>
          </a:p>
        </p:txBody>
      </p:sp>
      <p:sp>
        <p:nvSpPr>
          <p:cNvPr id="301" name="Rectangle 300">
            <a:extLst>
              <a:ext uri="{FF2B5EF4-FFF2-40B4-BE49-F238E27FC236}">
                <a16:creationId xmlns:a16="http://schemas.microsoft.com/office/drawing/2014/main" id="{941862B4-0906-BB15-1C9F-31A1D94DE104}"/>
              </a:ext>
            </a:extLst>
          </p:cNvPr>
          <p:cNvSpPr/>
          <p:nvPr/>
        </p:nvSpPr>
        <p:spPr>
          <a:xfrm>
            <a:off x="6636896" y="5939049"/>
            <a:ext cx="435967" cy="186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lumMod val="75000"/>
                    <a:lumOff val="25000"/>
                  </a:schemeClr>
                </a:solidFill>
                <a:latin typeface="SVN-Gilroy Medium" panose="00000600000000000000" pitchFamily="50" charset="0"/>
                <a:cs typeface="Arial" panose="020B0604020202020204" pitchFamily="34" charset="0"/>
                <a:sym typeface="Wingdings" panose="05000000000000000000" pitchFamily="2" charset="2"/>
              </a:rPr>
              <a:t>1.5%</a:t>
            </a:r>
            <a:endParaRPr lang="en-US" sz="900" b="1"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302" name="Freeform 443">
            <a:extLst>
              <a:ext uri="{FF2B5EF4-FFF2-40B4-BE49-F238E27FC236}">
                <a16:creationId xmlns:a16="http://schemas.microsoft.com/office/drawing/2014/main" id="{BC4D53BD-9E1A-8114-54EB-A74CD1CEC17F}"/>
              </a:ext>
            </a:extLst>
          </p:cNvPr>
          <p:cNvSpPr/>
          <p:nvPr/>
        </p:nvSpPr>
        <p:spPr>
          <a:xfrm>
            <a:off x="7393312" y="5953813"/>
            <a:ext cx="139728" cy="134631"/>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F9A82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chemeClr val="tx1">
                  <a:lumMod val="75000"/>
                  <a:lumOff val="25000"/>
                </a:schemeClr>
              </a:solidFill>
              <a:effectLst/>
              <a:uLnTx/>
              <a:uFillTx/>
              <a:latin typeface="SVN-Gilroy Medium" panose="00000600000000000000" pitchFamily="50" charset="0"/>
            </a:endParaRPr>
          </a:p>
        </p:txBody>
      </p:sp>
      <p:sp>
        <p:nvSpPr>
          <p:cNvPr id="303" name="Rectangle 302">
            <a:extLst>
              <a:ext uri="{FF2B5EF4-FFF2-40B4-BE49-F238E27FC236}">
                <a16:creationId xmlns:a16="http://schemas.microsoft.com/office/drawing/2014/main" id="{3BCB2D81-D3E8-789B-5005-C46C97DC8EEE}"/>
              </a:ext>
            </a:extLst>
          </p:cNvPr>
          <p:cNvSpPr/>
          <p:nvPr/>
        </p:nvSpPr>
        <p:spPr>
          <a:xfrm>
            <a:off x="7439629" y="5939049"/>
            <a:ext cx="500104" cy="186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lumMod val="75000"/>
                    <a:lumOff val="25000"/>
                  </a:schemeClr>
                </a:solidFill>
                <a:latin typeface="SVN-Gilroy Medium" panose="00000600000000000000" pitchFamily="50" charset="0"/>
                <a:cs typeface="Arial" panose="020B0604020202020204" pitchFamily="34" charset="0"/>
                <a:sym typeface="Wingdings" panose="05000000000000000000" pitchFamily="2" charset="2"/>
              </a:rPr>
              <a:t>3.1%</a:t>
            </a:r>
            <a:endParaRPr lang="en-US" sz="900" b="1"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304" name="Freeform 443">
            <a:extLst>
              <a:ext uri="{FF2B5EF4-FFF2-40B4-BE49-F238E27FC236}">
                <a16:creationId xmlns:a16="http://schemas.microsoft.com/office/drawing/2014/main" id="{BC4D53BD-9E1A-8114-54EB-A74CD1CEC17F}"/>
              </a:ext>
            </a:extLst>
          </p:cNvPr>
          <p:cNvSpPr/>
          <p:nvPr/>
        </p:nvSpPr>
        <p:spPr>
          <a:xfrm rot="10800000">
            <a:off x="7977505" y="5953813"/>
            <a:ext cx="139728" cy="134631"/>
          </a:xfrm>
          <a:custGeom>
            <a:avLst/>
            <a:gdLst/>
            <a:ahLst/>
            <a:cxnLst/>
            <a:rect l="l" t="t" r="r" b="b"/>
            <a:pathLst>
              <a:path w="438904" h="414678">
                <a:moveTo>
                  <a:pt x="219452" y="0"/>
                </a:moveTo>
                <a:cubicBezTo>
                  <a:pt x="229594" y="0"/>
                  <a:pt x="238139" y="3475"/>
                  <a:pt x="245087" y="10424"/>
                </a:cubicBezTo>
                <a:lnTo>
                  <a:pt x="428481" y="193817"/>
                </a:lnTo>
                <a:cubicBezTo>
                  <a:pt x="435430" y="201141"/>
                  <a:pt x="438904" y="209687"/>
                  <a:pt x="438904" y="219453"/>
                </a:cubicBezTo>
                <a:cubicBezTo>
                  <a:pt x="438904" y="229031"/>
                  <a:pt x="435430" y="237482"/>
                  <a:pt x="428481" y="244807"/>
                </a:cubicBezTo>
                <a:lnTo>
                  <a:pt x="407353" y="265935"/>
                </a:lnTo>
                <a:cubicBezTo>
                  <a:pt x="400216" y="273072"/>
                  <a:pt x="391671" y="276640"/>
                  <a:pt x="381717" y="276640"/>
                </a:cubicBezTo>
                <a:cubicBezTo>
                  <a:pt x="371576" y="276640"/>
                  <a:pt x="363124" y="273072"/>
                  <a:pt x="356363" y="265935"/>
                </a:cubicBezTo>
                <a:lnTo>
                  <a:pt x="273540" y="183394"/>
                </a:lnTo>
                <a:lnTo>
                  <a:pt x="273540" y="381718"/>
                </a:lnTo>
                <a:cubicBezTo>
                  <a:pt x="273540" y="391484"/>
                  <a:pt x="270019" y="399419"/>
                  <a:pt x="262976" y="405523"/>
                </a:cubicBezTo>
                <a:cubicBezTo>
                  <a:pt x="255933" y="411626"/>
                  <a:pt x="247436" y="414678"/>
                  <a:pt x="237482" y="414678"/>
                </a:cubicBezTo>
                <a:lnTo>
                  <a:pt x="201423" y="414678"/>
                </a:lnTo>
                <a:cubicBezTo>
                  <a:pt x="191469" y="414678"/>
                  <a:pt x="182970" y="411626"/>
                  <a:pt x="175928" y="405523"/>
                </a:cubicBezTo>
                <a:cubicBezTo>
                  <a:pt x="168885" y="399419"/>
                  <a:pt x="165363" y="391484"/>
                  <a:pt x="165363" y="381718"/>
                </a:cubicBezTo>
                <a:lnTo>
                  <a:pt x="165363" y="183394"/>
                </a:lnTo>
                <a:lnTo>
                  <a:pt x="82540" y="265935"/>
                </a:lnTo>
                <a:cubicBezTo>
                  <a:pt x="75780" y="273072"/>
                  <a:pt x="67329" y="276640"/>
                  <a:pt x="57187" y="276640"/>
                </a:cubicBezTo>
                <a:cubicBezTo>
                  <a:pt x="47045" y="276640"/>
                  <a:pt x="38594" y="273072"/>
                  <a:pt x="31833" y="265935"/>
                </a:cubicBezTo>
                <a:lnTo>
                  <a:pt x="10705" y="244807"/>
                </a:lnTo>
                <a:cubicBezTo>
                  <a:pt x="3568" y="237670"/>
                  <a:pt x="0" y="229219"/>
                  <a:pt x="0" y="219453"/>
                </a:cubicBezTo>
                <a:cubicBezTo>
                  <a:pt x="0" y="209499"/>
                  <a:pt x="3568" y="200954"/>
                  <a:pt x="10705" y="193817"/>
                </a:cubicBezTo>
                <a:lnTo>
                  <a:pt x="194098" y="10424"/>
                </a:lnTo>
                <a:cubicBezTo>
                  <a:pt x="200672" y="3475"/>
                  <a:pt x="209123" y="0"/>
                  <a:pt x="219452" y="0"/>
                </a:cubicBezTo>
                <a:close/>
              </a:path>
            </a:pathLst>
          </a:custGeom>
          <a:solidFill>
            <a:srgbClr val="FDDAA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chemeClr val="tx1">
                  <a:lumMod val="75000"/>
                  <a:lumOff val="25000"/>
                </a:schemeClr>
              </a:solidFill>
              <a:effectLst/>
              <a:uLnTx/>
              <a:uFillTx/>
              <a:latin typeface="SVN-Gilroy Medium" panose="00000600000000000000" pitchFamily="50" charset="0"/>
            </a:endParaRPr>
          </a:p>
        </p:txBody>
      </p:sp>
      <p:sp>
        <p:nvSpPr>
          <p:cNvPr id="305" name="Rectangle 304">
            <a:extLst>
              <a:ext uri="{FF2B5EF4-FFF2-40B4-BE49-F238E27FC236}">
                <a16:creationId xmlns:a16="http://schemas.microsoft.com/office/drawing/2014/main" id="{3BCB2D81-D3E8-789B-5005-C46C97DC8EEE}"/>
              </a:ext>
            </a:extLst>
          </p:cNvPr>
          <p:cNvSpPr/>
          <p:nvPr/>
        </p:nvSpPr>
        <p:spPr>
          <a:xfrm>
            <a:off x="8025218" y="5939049"/>
            <a:ext cx="500104" cy="186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lumMod val="75000"/>
                    <a:lumOff val="25000"/>
                  </a:schemeClr>
                </a:solidFill>
                <a:latin typeface="SVN-Gilroy Medium" panose="00000600000000000000" pitchFamily="50" charset="0"/>
                <a:cs typeface="Arial" panose="020B0604020202020204" pitchFamily="34" charset="0"/>
                <a:sym typeface="Wingdings" panose="05000000000000000000" pitchFamily="2" charset="2"/>
              </a:rPr>
              <a:t>3.4%</a:t>
            </a:r>
            <a:endParaRPr lang="en-US" sz="900" b="1" dirty="0">
              <a:solidFill>
                <a:schemeClr val="tx1">
                  <a:lumMod val="75000"/>
                  <a:lumOff val="25000"/>
                </a:schemeClr>
              </a:solidFill>
              <a:latin typeface="SVN-Gilroy Medium" panose="00000600000000000000" pitchFamily="50" charset="0"/>
              <a:cs typeface="Arial" panose="020B0604020202020204" pitchFamily="34" charset="0"/>
            </a:endParaRPr>
          </a:p>
        </p:txBody>
      </p:sp>
      <p:sp>
        <p:nvSpPr>
          <p:cNvPr id="11" name="Rectangle 10">
            <a:extLst>
              <a:ext uri="{FF2B5EF4-FFF2-40B4-BE49-F238E27FC236}">
                <a16:creationId xmlns:a16="http://schemas.microsoft.com/office/drawing/2014/main" id="{FD733AF8-4C30-29F7-DF40-AD44E7474D1A}"/>
              </a:ext>
            </a:extLst>
          </p:cNvPr>
          <p:cNvSpPr/>
          <p:nvPr/>
        </p:nvSpPr>
        <p:spPr>
          <a:xfrm>
            <a:off x="5360151" y="5701535"/>
            <a:ext cx="121008" cy="121008"/>
          </a:xfrm>
          <a:prstGeom prst="rect">
            <a:avLst/>
          </a:prstGeom>
          <a:solidFill>
            <a:srgbClr val="009C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cs typeface="Arial" panose="020B0604020202020204" pitchFamily="34" charset="0"/>
            </a:endParaRPr>
          </a:p>
        </p:txBody>
      </p:sp>
      <p:sp>
        <p:nvSpPr>
          <p:cNvPr id="32" name="Rectangle 31">
            <a:extLst>
              <a:ext uri="{FF2B5EF4-FFF2-40B4-BE49-F238E27FC236}">
                <a16:creationId xmlns:a16="http://schemas.microsoft.com/office/drawing/2014/main" id="{BAB83848-ABFE-69CB-7431-35AA2D56E0D6}"/>
              </a:ext>
            </a:extLst>
          </p:cNvPr>
          <p:cNvSpPr/>
          <p:nvPr/>
        </p:nvSpPr>
        <p:spPr>
          <a:xfrm>
            <a:off x="6009159" y="5701535"/>
            <a:ext cx="121008" cy="121008"/>
          </a:xfrm>
          <a:prstGeom prst="rect">
            <a:avLst/>
          </a:prstGeom>
          <a:solidFill>
            <a:srgbClr val="D62E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cs typeface="Arial" panose="020B0604020202020204" pitchFamily="34" charset="0"/>
            </a:endParaRPr>
          </a:p>
        </p:txBody>
      </p:sp>
      <p:sp>
        <p:nvSpPr>
          <p:cNvPr id="37" name="Rectangle 36">
            <a:extLst>
              <a:ext uri="{FF2B5EF4-FFF2-40B4-BE49-F238E27FC236}">
                <a16:creationId xmlns:a16="http://schemas.microsoft.com/office/drawing/2014/main" id="{2B0DD3DF-96B4-6226-50C6-E84CC2513A67}"/>
              </a:ext>
            </a:extLst>
          </p:cNvPr>
          <p:cNvSpPr/>
          <p:nvPr/>
        </p:nvSpPr>
        <p:spPr>
          <a:xfrm>
            <a:off x="6568490" y="5701535"/>
            <a:ext cx="121008" cy="121008"/>
          </a:xfrm>
          <a:prstGeom prst="rect">
            <a:avLst/>
          </a:prstGeom>
          <a:solidFill>
            <a:srgbClr val="7966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cs typeface="Arial" panose="020B0604020202020204" pitchFamily="34" charset="0"/>
            </a:endParaRPr>
          </a:p>
        </p:txBody>
      </p:sp>
      <p:sp>
        <p:nvSpPr>
          <p:cNvPr id="42" name="Rectangle 41">
            <a:extLst>
              <a:ext uri="{FF2B5EF4-FFF2-40B4-BE49-F238E27FC236}">
                <a16:creationId xmlns:a16="http://schemas.microsoft.com/office/drawing/2014/main" id="{91934237-9918-C4FC-EA0A-4E27C69CD343}"/>
              </a:ext>
            </a:extLst>
          </p:cNvPr>
          <p:cNvSpPr/>
          <p:nvPr/>
        </p:nvSpPr>
        <p:spPr>
          <a:xfrm>
            <a:off x="7402672" y="5701535"/>
            <a:ext cx="121008" cy="121008"/>
          </a:xfrm>
          <a:prstGeom prst="rect">
            <a:avLst/>
          </a:prstGeom>
          <a:solidFill>
            <a:srgbClr val="F9A8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cs typeface="Arial" panose="020B0604020202020204" pitchFamily="34" charset="0"/>
            </a:endParaRPr>
          </a:p>
        </p:txBody>
      </p:sp>
      <p:sp>
        <p:nvSpPr>
          <p:cNvPr id="47" name="Rectangle 46">
            <a:extLst>
              <a:ext uri="{FF2B5EF4-FFF2-40B4-BE49-F238E27FC236}">
                <a16:creationId xmlns:a16="http://schemas.microsoft.com/office/drawing/2014/main" id="{10366280-6EC8-5FE0-3D8F-9BCD7D49F9DA}"/>
              </a:ext>
            </a:extLst>
          </p:cNvPr>
          <p:cNvSpPr/>
          <p:nvPr/>
        </p:nvSpPr>
        <p:spPr>
          <a:xfrm>
            <a:off x="7986864" y="5701535"/>
            <a:ext cx="121008" cy="121008"/>
          </a:xfrm>
          <a:prstGeom prst="rect">
            <a:avLst/>
          </a:prstGeom>
          <a:solidFill>
            <a:srgbClr val="FDDA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SVN-Gilroy Medium" panose="00000600000000000000" pitchFamily="50" charset="0"/>
              <a:cs typeface="Arial" panose="020B0604020202020204" pitchFamily="34" charset="0"/>
            </a:endParaRPr>
          </a:p>
        </p:txBody>
      </p:sp>
      <p:cxnSp>
        <p:nvCxnSpPr>
          <p:cNvPr id="57" name="Straight Connector 56">
            <a:extLst>
              <a:ext uri="{FF2B5EF4-FFF2-40B4-BE49-F238E27FC236}">
                <a16:creationId xmlns:a16="http://schemas.microsoft.com/office/drawing/2014/main" id="{EA2DCBEA-D21A-7BC4-2811-64E5807E1E72}"/>
              </a:ext>
            </a:extLst>
          </p:cNvPr>
          <p:cNvCxnSpPr>
            <a:cxnSpLocks/>
          </p:cNvCxnSpPr>
          <p:nvPr/>
        </p:nvCxnSpPr>
        <p:spPr>
          <a:xfrm>
            <a:off x="9780775" y="6471625"/>
            <a:ext cx="192961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71424C30-E0E6-85D1-ABBE-2D9292677E8B}"/>
              </a:ext>
            </a:extLst>
          </p:cNvPr>
          <p:cNvSpPr txBox="1"/>
          <p:nvPr/>
        </p:nvSpPr>
        <p:spPr>
          <a:xfrm>
            <a:off x="9596865" y="6509173"/>
            <a:ext cx="1362428"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lang="en-US" sz="600" dirty="0">
                <a:solidFill>
                  <a:srgbClr val="725380"/>
                </a:solidFill>
                <a:latin typeface="SVN-Gilroy Heavy" panose="00000A00000000000000" pitchFamily="50" charset="0"/>
                <a:cs typeface="Arial" panose="020B0604020202020204" pitchFamily="34" charset="0"/>
              </a:rPr>
              <a:t>02</a:t>
            </a:r>
            <a:r>
              <a:rPr lang="en-US" sz="600" dirty="0">
                <a:solidFill>
                  <a:srgbClr val="725380"/>
                </a:solidFill>
                <a:latin typeface="SVN-Gilroy Medium" panose="00000600000000000000" pitchFamily="50" charset="0"/>
                <a:cs typeface="Arial" panose="020B0604020202020204" pitchFamily="34" charset="0"/>
              </a:rPr>
              <a:t> – DETAILED BUSINESS RESUTS</a:t>
            </a:r>
            <a:endParaRPr lang="de-DE" sz="600" dirty="0">
              <a:solidFill>
                <a:srgbClr val="725380"/>
              </a:solidFill>
              <a:latin typeface="SVN-Gilroy Medium" panose="00000600000000000000" pitchFamily="50" charset="0"/>
              <a:cs typeface="Arial" panose="020B0604020202020204" pitchFamily="34" charset="0"/>
            </a:endParaRPr>
          </a:p>
        </p:txBody>
      </p:sp>
      <p:sp>
        <p:nvSpPr>
          <p:cNvPr id="82" name="TextBox 81">
            <a:extLst>
              <a:ext uri="{FF2B5EF4-FFF2-40B4-BE49-F238E27FC236}">
                <a16:creationId xmlns:a16="http://schemas.microsoft.com/office/drawing/2014/main" id="{91BAB9F5-F02C-F7D7-8AD3-67A9A792D279}"/>
              </a:ext>
            </a:extLst>
          </p:cNvPr>
          <p:cNvSpPr txBox="1"/>
          <p:nvPr/>
        </p:nvSpPr>
        <p:spPr>
          <a:xfrm>
            <a:off x="11262990" y="6509173"/>
            <a:ext cx="547534"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600" i="0" u="none" strike="noStrike" kern="1200" cap="none" spc="0" normalizeH="0" baseline="0" noProof="0" dirty="0">
                <a:ln>
                  <a:noFill/>
                </a:ln>
                <a:solidFill>
                  <a:srgbClr val="725380"/>
                </a:solidFill>
                <a:effectLst/>
                <a:uLnTx/>
                <a:uFillTx/>
                <a:latin typeface="SVN-Gilroy Medium" panose="00000600000000000000" pitchFamily="50" charset="0"/>
                <a:cs typeface="Arial" panose="020B0604020202020204" pitchFamily="34" charset="0"/>
              </a:rPr>
              <a:t>Page </a:t>
            </a:r>
            <a:r>
              <a:rPr kumimoji="0" lang="en-US" sz="600" i="0" u="none" strike="noStrike" kern="1200" cap="none" spc="0" normalizeH="0" baseline="0" noProof="0" dirty="0">
                <a:ln>
                  <a:noFill/>
                </a:ln>
                <a:solidFill>
                  <a:srgbClr val="725380"/>
                </a:solidFill>
                <a:effectLst/>
                <a:uLnTx/>
                <a:uFillTx/>
                <a:latin typeface="SVN-Gilroy XBold" panose="00000900000000000000" pitchFamily="50" charset="0"/>
                <a:cs typeface="Arial" panose="020B0604020202020204" pitchFamily="34" charset="0"/>
              </a:rPr>
              <a:t>05</a:t>
            </a:r>
            <a:endParaRPr lang="de-DE" sz="600" dirty="0">
              <a:solidFill>
                <a:srgbClr val="725380"/>
              </a:solidFill>
              <a:latin typeface="SVN-Gilroy XBold" panose="00000900000000000000" pitchFamily="50" charset="0"/>
              <a:cs typeface="Arial" panose="020B0604020202020204" pitchFamily="34" charset="0"/>
            </a:endParaRPr>
          </a:p>
        </p:txBody>
      </p:sp>
      <p:cxnSp>
        <p:nvCxnSpPr>
          <p:cNvPr id="83" name="Straight Connector 82">
            <a:extLst>
              <a:ext uri="{FF2B5EF4-FFF2-40B4-BE49-F238E27FC236}">
                <a16:creationId xmlns:a16="http://schemas.microsoft.com/office/drawing/2014/main" id="{F1CA3FE3-7050-688E-E7BB-E41797CC0C0B}"/>
              </a:ext>
            </a:extLst>
          </p:cNvPr>
          <p:cNvCxnSpPr>
            <a:cxnSpLocks/>
          </p:cNvCxnSpPr>
          <p:nvPr/>
        </p:nvCxnSpPr>
        <p:spPr>
          <a:xfrm>
            <a:off x="11134902" y="6547920"/>
            <a:ext cx="0" cy="107173"/>
          </a:xfrm>
          <a:prstGeom prst="line">
            <a:avLst/>
          </a:prstGeom>
          <a:ln w="6350">
            <a:solidFill>
              <a:srgbClr val="72538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4A85D5E5-7BAC-1575-686F-D01D2AE67A8A}"/>
              </a:ext>
            </a:extLst>
          </p:cNvPr>
          <p:cNvCxnSpPr>
            <a:cxnSpLocks/>
          </p:cNvCxnSpPr>
          <p:nvPr/>
        </p:nvCxnSpPr>
        <p:spPr>
          <a:xfrm>
            <a:off x="10159008" y="6471625"/>
            <a:ext cx="381156" cy="0"/>
          </a:xfrm>
          <a:prstGeom prst="line">
            <a:avLst/>
          </a:prstGeom>
          <a:ln w="28575">
            <a:solidFill>
              <a:srgbClr val="72538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4F987A6F-5A86-3094-BDA7-01D346715A2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76880" y="5088940"/>
            <a:ext cx="126026" cy="121566"/>
          </a:xfrm>
          <a:prstGeom prst="rect">
            <a:avLst/>
          </a:prstGeom>
        </p:spPr>
      </p:pic>
    </p:spTree>
    <p:extLst>
      <p:ext uri="{BB962C8B-B14F-4D97-AF65-F5344CB8AC3E}">
        <p14:creationId xmlns:p14="http://schemas.microsoft.com/office/powerpoint/2010/main" val="36942313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0.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11.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1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8.xml><?xml version="1.0" encoding="utf-8"?>
<p:tagLst xmlns:a="http://schemas.openxmlformats.org/drawingml/2006/main" xmlns:r="http://schemas.openxmlformats.org/officeDocument/2006/relationships" xmlns:p="http://schemas.openxmlformats.org/presentationml/2006/main">
  <p:tag name="POWER_USER_TAGS_ICONS" val="savings*money*spending*cash*bill*billing*expense*transaction"/>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0.xml><?xml version="1.0" encoding="utf-8"?>
<p:tagLst xmlns:a="http://schemas.openxmlformats.org/drawingml/2006/main" xmlns:r="http://schemas.openxmlformats.org/officeDocument/2006/relationships" xmlns:p="http://schemas.openxmlformats.org/presentationml/2006/main">
  <p:tag name="POWER_USER_TAGS_ICONS" val="food-bank"/>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money*bank note*cash*currency*dollar*saving*payment*bills*"/>
</p:tagLst>
</file>

<file path=ppt/tags/tag22.xml><?xml version="1.0" encoding="utf-8"?>
<p:tagLst xmlns:a="http://schemas.openxmlformats.org/drawingml/2006/main" xmlns:r="http://schemas.openxmlformats.org/officeDocument/2006/relationships" xmlns:p="http://schemas.openxmlformats.org/presentationml/2006/main">
  <p:tag name="POWER_USER_TAGS_ICONS" val="food-bank"/>
</p:tagLst>
</file>

<file path=ppt/tags/tag23.xml><?xml version="1.0" encoding="utf-8"?>
<p:tagLst xmlns:a="http://schemas.openxmlformats.org/drawingml/2006/main" xmlns:r="http://schemas.openxmlformats.org/officeDocument/2006/relationships" xmlns:p="http://schemas.openxmlformats.org/presentationml/2006/main">
  <p:tag name="POWER_USER_TAGS_ICONS" val="food-bank"/>
</p:tagLst>
</file>

<file path=ppt/tags/tag24.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8.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2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1.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2.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3.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4.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7.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38.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39.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4.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40.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5.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6.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7.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8.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9.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heme/_rels/themeOverride48.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ALLPPT-413">
    <a:dk1>
      <a:sysClr val="windowText" lastClr="000000"/>
    </a:dk1>
    <a:lt1>
      <a:sysClr val="window" lastClr="FFFFFF"/>
    </a:lt1>
    <a:dk2>
      <a:srgbClr val="1F497D"/>
    </a:dk2>
    <a:lt2>
      <a:srgbClr val="EEECE1"/>
    </a:lt2>
    <a:accent1>
      <a:srgbClr val="EDB300"/>
    </a:accent1>
    <a:accent2>
      <a:srgbClr val="BEA00E"/>
    </a:accent2>
    <a:accent3>
      <a:srgbClr val="84CADF"/>
    </a:accent3>
    <a:accent4>
      <a:srgbClr val="206481"/>
    </a:accent4>
    <a:accent5>
      <a:srgbClr val="0F3240"/>
    </a:accent5>
    <a:accent6>
      <a:srgbClr val="5F5006"/>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ALLPPT-413">
    <a:dk1>
      <a:sysClr val="windowText" lastClr="000000"/>
    </a:dk1>
    <a:lt1>
      <a:sysClr val="window" lastClr="FFFFFF"/>
    </a:lt1>
    <a:dk2>
      <a:srgbClr val="1F497D"/>
    </a:dk2>
    <a:lt2>
      <a:srgbClr val="EEECE1"/>
    </a:lt2>
    <a:accent1>
      <a:srgbClr val="EDB300"/>
    </a:accent1>
    <a:accent2>
      <a:srgbClr val="BEA00E"/>
    </a:accent2>
    <a:accent3>
      <a:srgbClr val="84CADF"/>
    </a:accent3>
    <a:accent4>
      <a:srgbClr val="206481"/>
    </a:accent4>
    <a:accent5>
      <a:srgbClr val="0F3240"/>
    </a:accent5>
    <a:accent6>
      <a:srgbClr val="5F5006"/>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ALLPPT-413">
    <a:dk1>
      <a:sysClr val="windowText" lastClr="000000"/>
    </a:dk1>
    <a:lt1>
      <a:sysClr val="window" lastClr="FFFFFF"/>
    </a:lt1>
    <a:dk2>
      <a:srgbClr val="1F497D"/>
    </a:dk2>
    <a:lt2>
      <a:srgbClr val="EEECE1"/>
    </a:lt2>
    <a:accent1>
      <a:srgbClr val="EDB300"/>
    </a:accent1>
    <a:accent2>
      <a:srgbClr val="BEA00E"/>
    </a:accent2>
    <a:accent3>
      <a:srgbClr val="84CADF"/>
    </a:accent3>
    <a:accent4>
      <a:srgbClr val="206481"/>
    </a:accent4>
    <a:accent5>
      <a:srgbClr val="0F3240"/>
    </a:accent5>
    <a:accent6>
      <a:srgbClr val="5F5006"/>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ALLPPT-413">
    <a:dk1>
      <a:sysClr val="windowText" lastClr="000000"/>
    </a:dk1>
    <a:lt1>
      <a:sysClr val="window" lastClr="FFFFFF"/>
    </a:lt1>
    <a:dk2>
      <a:srgbClr val="1F497D"/>
    </a:dk2>
    <a:lt2>
      <a:srgbClr val="EEECE1"/>
    </a:lt2>
    <a:accent1>
      <a:srgbClr val="EDB300"/>
    </a:accent1>
    <a:accent2>
      <a:srgbClr val="BEA00E"/>
    </a:accent2>
    <a:accent3>
      <a:srgbClr val="84CADF"/>
    </a:accent3>
    <a:accent4>
      <a:srgbClr val="206481"/>
    </a:accent4>
    <a:accent5>
      <a:srgbClr val="0F3240"/>
    </a:accent5>
    <a:accent6>
      <a:srgbClr val="5F5006"/>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8.xml><?xml version="1.0" encoding="utf-8"?>
<a:themeOverride xmlns:a="http://schemas.openxmlformats.org/drawingml/2006/main">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1">
          <a:duotone>
            <a:schemeClr val="phClr">
              <a:tint val="98000"/>
            </a:schemeClr>
            <a:schemeClr val="phClr">
              <a:shade val="95000"/>
            </a:schemeClr>
          </a:duotone>
        </a:blip>
        <a:tile tx="0" ty="0" sx="32000" sy="32000" flip="none" algn="tl"/>
      </a:blipFill>
    </a:bgFillStyleLst>
  </a:fmtScheme>
</a:themeOverride>
</file>

<file path=ppt/theme/themeOverride49.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0.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1.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2.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3.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4.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5.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6.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7.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9.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29746</TotalTime>
  <Words>15535</Words>
  <Application>Microsoft Office PowerPoint</Application>
  <PresentationFormat>Widescreen</PresentationFormat>
  <Paragraphs>1734</Paragraphs>
  <Slides>37</Slides>
  <Notes>37</Notes>
  <HiddenSlides>0</HiddenSlides>
  <MMClips>0</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37</vt:i4>
      </vt:variant>
    </vt:vector>
  </HeadingPairs>
  <TitlesOfParts>
    <vt:vector size="63" baseType="lpstr">
      <vt:lpstr>맑은 고딕</vt:lpstr>
      <vt:lpstr>#9Slide02 Noi dung dai</vt:lpstr>
      <vt:lpstr>Aptos</vt:lpstr>
      <vt:lpstr>Aptos Display</vt:lpstr>
      <vt:lpstr>Arial</vt:lpstr>
      <vt:lpstr>Calibri</vt:lpstr>
      <vt:lpstr>Calibri Light</vt:lpstr>
      <vt:lpstr>DengXian</vt:lpstr>
      <vt:lpstr>DengXian</vt:lpstr>
      <vt:lpstr>新細明體</vt:lpstr>
      <vt:lpstr>Roboto Light</vt:lpstr>
      <vt:lpstr>Segoe UI Black</vt:lpstr>
      <vt:lpstr>Segoe UI Semibold</vt:lpstr>
      <vt:lpstr>SVN-Gilroy</vt:lpstr>
      <vt:lpstr>SVN-Gilroy Heavy</vt:lpstr>
      <vt:lpstr>SVN-Gilroy Medium</vt:lpstr>
      <vt:lpstr>SVN-Gilroy SemiBold</vt:lpstr>
      <vt:lpstr>SVN-Gilroy XBold</vt:lpstr>
      <vt:lpstr>Tahoma</vt:lpstr>
      <vt:lpstr>Times New Roman</vt:lpstr>
      <vt:lpstr>UTM lôk</vt:lpstr>
      <vt:lpstr>UTM Sloop 1</vt:lpstr>
      <vt:lpstr>Wingdings</vt:lpstr>
      <vt:lpstr>Office Theme</vt:lpstr>
      <vt:lpstr>4_Office Theme</vt:lpstr>
      <vt:lpstr>51_Office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 A</dc:creator>
  <cp:lastModifiedBy>Ngô Thị Thu Ngân</cp:lastModifiedBy>
  <cp:revision>382</cp:revision>
  <cp:lastPrinted>2024-08-05T07:16:14Z</cp:lastPrinted>
  <dcterms:created xsi:type="dcterms:W3CDTF">2024-07-01T01:20:28Z</dcterms:created>
  <dcterms:modified xsi:type="dcterms:W3CDTF">2024-08-21T04:18:34Z</dcterms:modified>
</cp:coreProperties>
</file>